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31" r:id="rId6"/>
  </p:sldMasterIdLst>
  <p:notesMasterIdLst>
    <p:notesMasterId r:id="rId30"/>
  </p:notesMasterIdLst>
  <p:handoutMasterIdLst>
    <p:handoutMasterId r:id="rId31"/>
  </p:handoutMasterIdLst>
  <p:sldIdLst>
    <p:sldId id="291" r:id="rId7"/>
    <p:sldId id="441" r:id="rId8"/>
    <p:sldId id="286" r:id="rId9"/>
    <p:sldId id="257" r:id="rId10"/>
    <p:sldId id="259" r:id="rId11"/>
    <p:sldId id="260" r:id="rId12"/>
    <p:sldId id="261" r:id="rId13"/>
    <p:sldId id="273" r:id="rId14"/>
    <p:sldId id="274" r:id="rId15"/>
    <p:sldId id="262" r:id="rId16"/>
    <p:sldId id="263" r:id="rId17"/>
    <p:sldId id="264" r:id="rId18"/>
    <p:sldId id="265" r:id="rId19"/>
    <p:sldId id="266" r:id="rId20"/>
    <p:sldId id="292" r:id="rId21"/>
    <p:sldId id="293" r:id="rId22"/>
    <p:sldId id="268" r:id="rId23"/>
    <p:sldId id="269" r:id="rId24"/>
    <p:sldId id="271" r:id="rId25"/>
    <p:sldId id="258" r:id="rId26"/>
    <p:sldId id="296" r:id="rId27"/>
    <p:sldId id="294" r:id="rId28"/>
    <p:sldId id="298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33E48"/>
    <a:srgbClr val="00C1DE"/>
    <a:srgbClr val="FF6B00"/>
    <a:srgbClr val="E5ECEB"/>
    <a:srgbClr val="95D6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74726-DA50-46B6-9B31-20D1A74CDECD}" v="14" dt="2021-08-03T13:06:29.943"/>
    <p1510:client id="{91B006DF-6A21-4418-B38B-CEA6BEBA3C68}" v="1" dt="2021-08-02T15:40:24.064"/>
    <p1510:client id="{9C272B75-B880-4880-BE0F-C5429BC2C222}" v="1" dt="2021-08-03T12:48:43.719"/>
    <p1510:client id="{BB856641-32DD-4AF2-A2E7-46D3A5E8A407}" v="3" dt="2021-08-03T12:33:42.753"/>
    <p1510:client id="{D8766430-8C99-4339-AFBF-1DE4E3F333C6}" v="1" dt="2021-08-02T14:13:42.917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66608" autoAdjust="0"/>
  </p:normalViewPr>
  <p:slideViewPr>
    <p:cSldViewPr snapToGrid="0">
      <p:cViewPr varScale="1">
        <p:scale>
          <a:sx n="50" d="100"/>
          <a:sy n="50" d="100"/>
        </p:scale>
        <p:origin x="7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Teaching\Book%20Writin'\Advanced%20RL78%20Book\Chapters\Ch6\Dean_Ch%206%20-%20Algorithm%20and%20Source-Level%20Optimizations%20.docx!_143936272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acos(X)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'[Worksheet in C  Users Alex Documents Teaching Book Writin'' Advanced RL78 Book Chapters Ch6 Dean_Ch 6 - Algorithm and Source-Level Optimizations .docx]Arccos'!$B$1</c:f>
              <c:strCache>
                <c:ptCount val="1"/>
                <c:pt idx="0">
                  <c:v>arcos(X)</c:v>
                </c:pt>
              </c:strCache>
            </c:strRef>
          </c:tx>
          <c:marker>
            <c:symbol val="none"/>
          </c:marker>
          <c:xVal>
            <c:numRef>
              <c:f>'[Worksheet in C  Users Alex Documents Teaching Book Writin'' Advanced RL78 Book Chapters Ch6 Dean_Ch 6 - Algorithm and Source-Level Optimizations .docx]Arccos'!$A$2:$A$40</c:f>
              <c:numCache>
                <c:formatCode>General</c:formatCode>
                <c:ptCount val="39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-0.93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</c:v>
                </c:pt>
                <c:pt idx="12">
                  <c:v>-0.7</c:v>
                </c:pt>
                <c:pt idx="13">
                  <c:v>-0.6</c:v>
                </c:pt>
                <c:pt idx="14">
                  <c:v>-0.5</c:v>
                </c:pt>
                <c:pt idx="15">
                  <c:v>-0.4</c:v>
                </c:pt>
                <c:pt idx="16">
                  <c:v>-0.3</c:v>
                </c:pt>
                <c:pt idx="17">
                  <c:v>-0.2</c:v>
                </c:pt>
                <c:pt idx="18">
                  <c:v>-0.1</c:v>
                </c:pt>
                <c:pt idx="19">
                  <c:v>0</c:v>
                </c:pt>
                <c:pt idx="20">
                  <c:v>0.1</c:v>
                </c:pt>
                <c:pt idx="21">
                  <c:v>0.2</c:v>
                </c:pt>
                <c:pt idx="22">
                  <c:v>0.3</c:v>
                </c:pt>
                <c:pt idx="23">
                  <c:v>0.4</c:v>
                </c:pt>
                <c:pt idx="24">
                  <c:v>0.5</c:v>
                </c:pt>
                <c:pt idx="25">
                  <c:v>0.6</c:v>
                </c:pt>
                <c:pt idx="26">
                  <c:v>0.7</c:v>
                </c:pt>
                <c:pt idx="27">
                  <c:v>0.8</c:v>
                </c:pt>
                <c:pt idx="28">
                  <c:v>0.9</c:v>
                </c:pt>
                <c:pt idx="29">
                  <c:v>0.91</c:v>
                </c:pt>
                <c:pt idx="30">
                  <c:v>0.92</c:v>
                </c:pt>
                <c:pt idx="31">
                  <c:v>0.93</c:v>
                </c:pt>
                <c:pt idx="32">
                  <c:v>0.94</c:v>
                </c:pt>
                <c:pt idx="33">
                  <c:v>0.95</c:v>
                </c:pt>
                <c:pt idx="34">
                  <c:v>0.96</c:v>
                </c:pt>
                <c:pt idx="35">
                  <c:v>0.97</c:v>
                </c:pt>
                <c:pt idx="36">
                  <c:v>0.98</c:v>
                </c:pt>
                <c:pt idx="37">
                  <c:v>0.99</c:v>
                </c:pt>
                <c:pt idx="38">
                  <c:v>1</c:v>
                </c:pt>
              </c:numCache>
            </c:numRef>
          </c:xVal>
          <c:yVal>
            <c:numRef>
              <c:f>'[Worksheet in C  Users Alex Documents Teaching Book Writin'' Advanced RL78 Book Chapters Ch6 Dean_Ch 6 - Algorithm and Source-Level Optimizations .docx]Arccos'!$B$2:$B$40</c:f>
              <c:numCache>
                <c:formatCode>General</c:formatCode>
                <c:ptCount val="39"/>
                <c:pt idx="0">
                  <c:v>3.1415926535897931</c:v>
                </c:pt>
                <c:pt idx="1">
                  <c:v>3.0000531802653656</c:v>
                </c:pt>
                <c:pt idx="2">
                  <c:v>2.9412578112666736</c:v>
                </c:pt>
                <c:pt idx="3">
                  <c:v>2.8960271360745011</c:v>
                </c:pt>
                <c:pt idx="4">
                  <c:v>2.8577985443814651</c:v>
                </c:pt>
                <c:pt idx="5">
                  <c:v>2.8240322242982714</c:v>
                </c:pt>
                <c:pt idx="6">
                  <c:v>2.793426632316832</c:v>
                </c:pt>
                <c:pt idx="7">
                  <c:v>2.7652091712720654</c:v>
                </c:pt>
                <c:pt idx="8">
                  <c:v>2.7388768120091314</c:v>
                </c:pt>
                <c:pt idx="9">
                  <c:v>2.7140803886449238</c:v>
                </c:pt>
                <c:pt idx="10">
                  <c:v>2.6905658417935303</c:v>
                </c:pt>
                <c:pt idx="11">
                  <c:v>2.4980915447965089</c:v>
                </c:pt>
                <c:pt idx="12">
                  <c:v>2.3461938234056499</c:v>
                </c:pt>
                <c:pt idx="13">
                  <c:v>2.2142974355881808</c:v>
                </c:pt>
                <c:pt idx="14">
                  <c:v>2.0943951023931957</c:v>
                </c:pt>
                <c:pt idx="15">
                  <c:v>1.9823131728623846</c:v>
                </c:pt>
                <c:pt idx="16">
                  <c:v>1.8754889808102941</c:v>
                </c:pt>
                <c:pt idx="17">
                  <c:v>1.7721542475852274</c:v>
                </c:pt>
                <c:pt idx="18">
                  <c:v>1.6709637479564563</c:v>
                </c:pt>
                <c:pt idx="19">
                  <c:v>1.5707963267948966</c:v>
                </c:pt>
                <c:pt idx="20">
                  <c:v>1.4706289056333368</c:v>
                </c:pt>
                <c:pt idx="21">
                  <c:v>1.3694384060045657</c:v>
                </c:pt>
                <c:pt idx="22">
                  <c:v>1.266103672779499</c:v>
                </c:pt>
                <c:pt idx="23">
                  <c:v>1.1592794807274085</c:v>
                </c:pt>
                <c:pt idx="24">
                  <c:v>1.0471975511965976</c:v>
                </c:pt>
                <c:pt idx="25">
                  <c:v>0.92729521800161219</c:v>
                </c:pt>
                <c:pt idx="26">
                  <c:v>0.79539883018414348</c:v>
                </c:pt>
                <c:pt idx="27">
                  <c:v>0.64350110879328426</c:v>
                </c:pt>
                <c:pt idx="28">
                  <c:v>0.45102681179626236</c:v>
                </c:pt>
                <c:pt idx="29">
                  <c:v>0.42751226494486949</c:v>
                </c:pt>
                <c:pt idx="30">
                  <c:v>0.40271584158066132</c:v>
                </c:pt>
                <c:pt idx="31">
                  <c:v>0.37638348231772811</c:v>
                </c:pt>
                <c:pt idx="32">
                  <c:v>0.34816602127296092</c:v>
                </c:pt>
                <c:pt idx="33">
                  <c:v>0.31756042929152151</c:v>
                </c:pt>
                <c:pt idx="34">
                  <c:v>0.28379410920832804</c:v>
                </c:pt>
                <c:pt idx="35">
                  <c:v>0.24556551751529199</c:v>
                </c:pt>
                <c:pt idx="36">
                  <c:v>0.20033484232311971</c:v>
                </c:pt>
                <c:pt idx="37">
                  <c:v>0.14153947332442729</c:v>
                </c:pt>
                <c:pt idx="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926-4CAC-B0BB-2D51BE00F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03232"/>
        <c:axId val="157105152"/>
      </c:scatterChart>
      <c:valAx>
        <c:axId val="157103232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7105152"/>
        <c:crosses val="autoZero"/>
        <c:crossBetween val="midCat"/>
        <c:majorUnit val="0.5"/>
        <c:minorUnit val="0.1"/>
      </c:valAx>
      <c:valAx>
        <c:axId val="15710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03232"/>
        <c:crossesAt val="-1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11/18/2021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07BF-AB0A-424B-8E90-D674C2B5BF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8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07BF-AB0A-424B-8E90-D674C2B5BF7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7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9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4F9-F56B-4B1F-A7F6-68D0E6BDFC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examine a math-intensive</a:t>
            </a:r>
            <a:r>
              <a:rPr lang="en-US" baseline="0" dirty="0"/>
              <a:t> program which we will use to evaluate program optimization performed by the compiler.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distance calculation function involves the use of many floating point</a:t>
            </a:r>
            <a:r>
              <a:rPr lang="en-US" baseline="0" dirty="0"/>
              <a:t> math operations, </a:t>
            </a:r>
            <a:r>
              <a:rPr lang="en-US" dirty="0"/>
              <a:t>including</a:t>
            </a:r>
            <a:r>
              <a:rPr lang="en-US" baseline="0" dirty="0"/>
              <a:t> several trig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556DF-BE24-BB47-9FD2-350D67DC1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B56EA-EFE9-874F-97FF-66B32F665BC9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834CFF-8E93-2347-9547-EC508DDB3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DE2A1EC-11A7-6C45-AE97-813BACFCF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74A8AC8F-8A23-E644-ABCA-8318EFE23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7"/>
            <a:ext cx="12193200" cy="6858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9308F2-C30B-4E4F-9DA5-A1A86F5F7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8CCECB-9B2C-4F40-93A1-3FF926465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DE32C43-10DC-6D45-AAC5-F6B8ED9985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aser, light, scene&#10;&#10;Description automatically generated">
            <a:extLst>
              <a:ext uri="{FF2B5EF4-FFF2-40B4-BE49-F238E27FC236}">
                <a16:creationId xmlns:a16="http://schemas.microsoft.com/office/drawing/2014/main" id="{566CB7B2-10D4-7544-8B87-EFB12B445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297C4-855A-9540-843B-CC587D9FD8C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5D5131B-4C51-1F44-B7F4-6CA8B239F6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city, night&#10;&#10;Description automatically generated">
            <a:extLst>
              <a:ext uri="{FF2B5EF4-FFF2-40B4-BE49-F238E27FC236}">
                <a16:creationId xmlns:a16="http://schemas.microsoft.com/office/drawing/2014/main" id="{373ACAC4-F57F-F549-85F2-65FF12CC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835CB-DD8C-F446-83CE-32ACFB0217A0}"/>
              </a:ext>
            </a:extLst>
          </p:cNvPr>
          <p:cNvSpPr/>
          <p:nvPr userDrawn="1"/>
        </p:nvSpPr>
        <p:spPr>
          <a:xfrm>
            <a:off x="-1200" y="0"/>
            <a:ext cx="12193200" cy="685799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2E6ED93-C5DD-684E-B1BE-4080D175C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782D4B3-E72D-F041-ABD0-1372C0EBF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ED656-9AD2-7747-9AF1-F75EAE25A4F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812FE35-0376-054E-A535-66C3377FC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2C9049B0-0B94-BD42-824D-B6D9FACBA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285AD-6427-0B46-A0F2-1DCB911CA9C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E181728-95E0-D942-934C-22837439C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F1BEC-2CAF-7649-A00C-2845946E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841289-60D1-7948-9778-C9FCBEABBE6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437A559-6F71-E24B-8877-CF29E1842A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E12DA-8290-CF4B-976D-F9128AA4E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7D91F-FDE8-064E-A3E9-D2C0020634A8}"/>
              </a:ext>
            </a:extLst>
          </p:cNvPr>
          <p:cNvSpPr/>
          <p:nvPr userDrawn="1"/>
        </p:nvSpPr>
        <p:spPr>
          <a:xfrm>
            <a:off x="-1200" y="-2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3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B13CEFF-559B-FB4C-A2FE-263C6B46C7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58C025E6-8226-464D-867E-1C3F7CD5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E7B51-ECA1-FA4D-BCAA-2BAA2A4A3ED4}"/>
              </a:ext>
            </a:extLst>
          </p:cNvPr>
          <p:cNvSpPr/>
          <p:nvPr userDrawn="1"/>
        </p:nvSpPr>
        <p:spPr>
          <a:xfrm>
            <a:off x="3510116" y="1"/>
            <a:ext cx="868188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4023BA9-1025-B342-8C96-782CC118DC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D8F0C-28F2-8A42-9D40-7084C9FFD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3" y="0"/>
            <a:ext cx="12212707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677CF-4019-3745-AE17-170FFE5A9470}"/>
              </a:ext>
            </a:extLst>
          </p:cNvPr>
          <p:cNvSpPr/>
          <p:nvPr userDrawn="1"/>
        </p:nvSpPr>
        <p:spPr>
          <a:xfrm>
            <a:off x="0" y="0"/>
            <a:ext cx="12202354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97F8A816-849A-F64A-9212-F0A7C735F9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uit, electronics, night&#10;&#10;Description automatically generated">
            <a:extLst>
              <a:ext uri="{FF2B5EF4-FFF2-40B4-BE49-F238E27FC236}">
                <a16:creationId xmlns:a16="http://schemas.microsoft.com/office/drawing/2014/main" id="{0CFC14C8-0981-E345-B10D-84223FB4C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2CAB4-5A61-4A44-9A1E-BC9746ED65B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66775FA-2E3A-3B47-AC4A-682D27F221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60B99-6BFE-2D40-895F-0F084FEC4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327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A56ACD-80AA-D441-B2FA-F252F126F050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B81D85-C6D9-464F-970F-8B449E6B3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6CAA01D4-228A-2D47-8D6D-23BE3048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92CF2F3-D508-734C-A803-AEC0A192B1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blue, star, bright&#10;&#10;Description automatically generated">
            <a:extLst>
              <a:ext uri="{FF2B5EF4-FFF2-40B4-BE49-F238E27FC236}">
                <a16:creationId xmlns:a16="http://schemas.microsoft.com/office/drawing/2014/main" id="{FB37B42A-7042-E140-A580-6034CB585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2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9646DD-15B4-6F44-9224-549BD8C15001}"/>
              </a:ext>
            </a:extLst>
          </p:cNvPr>
          <p:cNvSpPr/>
          <p:nvPr userDrawn="1"/>
        </p:nvSpPr>
        <p:spPr>
          <a:xfrm>
            <a:off x="-12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9FBE488-91F7-1942-A89D-FB17FE084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EC0F4-29B3-1844-A206-E9978DDC9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A66D4-F829-5348-B094-D86162A17157}"/>
              </a:ext>
            </a:extLst>
          </p:cNvPr>
          <p:cNvSpPr/>
          <p:nvPr userDrawn="1"/>
        </p:nvSpPr>
        <p:spPr>
          <a:xfrm>
            <a:off x="-6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DDBD7D5-08A7-D64A-8871-2D7A78BAC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AFABCE9-6BC8-E741-B725-757DD8CDE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11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0656C-1B23-0749-AD6A-14502D71E9B2}"/>
              </a:ext>
            </a:extLst>
          </p:cNvPr>
          <p:cNvSpPr/>
          <p:nvPr userDrawn="1"/>
        </p:nvSpPr>
        <p:spPr>
          <a:xfrm>
            <a:off x="-600" y="1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B5A3F7D-62C2-2F4F-A74E-62524C8DD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F51B5E8-1A64-CC4C-8297-18A3B4939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CF3F483E-C28F-8C43-8AF4-54DEBAF1D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F5B06E-F6A0-3B43-AD64-568F71E24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366692D-059F-E843-B530-FFE3E2135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84D08BDA-0B34-A84B-B3A0-9DE0D5EB96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353FD8-3FBF-E340-8B41-D553C6163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C852A8C-3865-AA4E-82F7-750F6C6DD6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8F84B417-FBBD-D54C-B0DE-4D62AABBD4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F1145-3FE1-6D42-AA8B-F8E06EB9F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" y="0"/>
            <a:ext cx="1219244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7000" y="693001"/>
            <a:ext cx="6858000" cy="5472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06E79-E2B4-C342-8DB2-4D2D3C2F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921999B-E167-3C4E-A8F5-820963AA1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0BF6488-6104-D74D-BDA7-9A5F46DE1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8AC5A-7EFB-CA43-8A9B-3B442C5C9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C1198ECC-03BB-F84C-8B27-CF6053626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EFD6F9F-6DEB-6F4D-BE5A-D3540160B3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82B8D-79F0-2840-A348-51E15B608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1E887-F2DD-9743-B321-E6625A63F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5F647F-3DD2-E04B-AC85-5BB3FF099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1BE84E2F-085C-6E4E-8174-736F84DE3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0E328-7BED-1141-A027-0EEE09BB1F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539DD-CEDA-3A48-A36A-6D3775392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5C774FB-6A72-C34E-AAAD-07547EC96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870DFC52-AE4C-654B-A714-C2006FAE0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5CD4-06B7-E24D-8A2A-BE1E27E8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F9D61-0E18-934E-80CB-8ABCE713AF0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F76A5-92C3-DF4A-993D-C79C93E5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67C7E9E-E74C-0547-868F-423E4E219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1652C07E-440A-CE41-9DBD-125723A40F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20845-44B5-8345-A55E-DF3DBA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F307A-54EB-9747-ABE8-8A816CDDD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EA133D04-5236-D641-B03F-0BE645CEB9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235" y="1440000"/>
            <a:ext cx="11040000" cy="1920000"/>
          </a:xfrm>
        </p:spPr>
        <p:txBody>
          <a:bodyPr lIns="0" tIns="0" rIns="0" bIns="0">
            <a:normAutofit/>
          </a:bodyPr>
          <a:lstStyle>
            <a:lvl1pPr algn="r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 hasCustomPrompt="1"/>
          </p:nvPr>
        </p:nvSpPr>
        <p:spPr>
          <a:xfrm>
            <a:off x="900235" y="3600000"/>
            <a:ext cx="11040000" cy="960000"/>
          </a:xfrm>
        </p:spPr>
        <p:txBody>
          <a:bodyPr lIns="0" tIns="0" rIns="0"/>
          <a:lstStyle>
            <a:lvl1pPr marL="36576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dirty="0"/>
              <a:t>Click to edit subtitle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1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977"/>
      </p:ext>
    </p:extLst>
  </p:cSld>
  <p:clrMapOvr>
    <a:masterClrMapping/>
  </p:clrMapOvr>
  <p:transition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2" y="1440000"/>
            <a:ext cx="527571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2" y="1440000"/>
            <a:ext cx="5562551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94321-DD87-0D4B-AEA1-CB80E3680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F4AA8-7F9E-7D41-BF94-4D811F55AC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10143-1056-7048-ADC6-41884B602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C8B782A-A9C9-CA41-A2FF-1BC8DE034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CEEB435-8B36-4144-8E92-92682FE106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AF51-EEA2-DE46-8B7D-787832348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0" r="1770"/>
          <a:stretch/>
        </p:blipFill>
        <p:spPr>
          <a:xfrm>
            <a:off x="-60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7061" y="463062"/>
            <a:ext cx="6858000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E646E-904B-FE40-95AC-5DBD9EA1E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B0F255FF-9877-7447-84E8-B54342514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EE727D9-9D95-154F-8EEF-D353686DE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6984C-0C60-D246-AE94-A2AE6368F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7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BECDB-CC38-DF4D-907D-B3DFBF61DA05}"/>
              </a:ext>
            </a:extLst>
          </p:cNvPr>
          <p:cNvSpPr/>
          <p:nvPr userDrawn="1"/>
        </p:nvSpPr>
        <p:spPr>
          <a:xfrm>
            <a:off x="4498259" y="1"/>
            <a:ext cx="769374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AEACEA-CC36-0E44-8844-76898F890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7F1C36-0131-3143-8A0C-5B53D484B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97C82C88-5520-304D-9044-627C10A67F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1347F1D-5F69-BB4F-AE1F-4C4F1318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CF4363-5E90-D047-9431-0DB690B3B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64EEF4-B1ED-2544-B548-9FFD93EA6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3FB50C7-839A-F84D-ADC0-26A88F1AF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041E3-D124-8440-B6B0-06A51A309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F0996-2F0F-5B4A-AE7F-01949B340BCF}"/>
              </a:ext>
            </a:extLst>
          </p:cNvPr>
          <p:cNvSpPr/>
          <p:nvPr userDrawn="1"/>
        </p:nvSpPr>
        <p:spPr>
          <a:xfrm>
            <a:off x="3849329" y="1"/>
            <a:ext cx="834267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rgbClr val="000000">
                  <a:alpha val="25000"/>
                </a:srgbClr>
              </a:gs>
              <a:gs pos="100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BE3C52-00EF-C04D-93F3-7480251F2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3934D-C896-5B4A-B1D6-BDDDB11E0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05CEBE1-EDEA-1145-9184-E339DB2CD8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88DC1F2-A377-A943-9ABE-BD7E2F2C1811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847" y="6384924"/>
            <a:ext cx="879904" cy="274619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7B344F3-4498-5A4F-9DA2-CB9437A25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2021 Arm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28" r:id="rId12"/>
    <p:sldLayoutId id="2147485529" r:id="rId13"/>
    <p:sldLayoutId id="2147485530" r:id="rId14"/>
    <p:sldLayoutId id="2147485531" r:id="rId15"/>
    <p:sldLayoutId id="2147485532" r:id="rId16"/>
    <p:sldLayoutId id="2147485533" r:id="rId17"/>
    <p:sldLayoutId id="2147485534" r:id="rId18"/>
    <p:sldLayoutId id="2147485535" r:id="rId19"/>
    <p:sldLayoutId id="2147485536" r:id="rId20"/>
    <p:sldLayoutId id="2147485537" r:id="rId21"/>
    <p:sldLayoutId id="2147485538" r:id="rId22"/>
    <p:sldLayoutId id="2147485510" r:id="rId23"/>
    <p:sldLayoutId id="2147485436" r:id="rId24"/>
    <p:sldLayoutId id="2147485438" r:id="rId25"/>
    <p:sldLayoutId id="2147485440" r:id="rId26"/>
    <p:sldLayoutId id="2147485441" r:id="rId27"/>
    <p:sldLayoutId id="2147485442" r:id="rId28"/>
    <p:sldLayoutId id="2147485443" r:id="rId29"/>
    <p:sldLayoutId id="2147485444" r:id="rId30"/>
    <p:sldLayoutId id="2147485445" r:id="rId31"/>
    <p:sldLayoutId id="2147485446" r:id="rId32"/>
    <p:sldLayoutId id="2147485447" r:id="rId33"/>
    <p:sldLayoutId id="2147485448" r:id="rId34"/>
    <p:sldLayoutId id="2147485449" r:id="rId35"/>
    <p:sldLayoutId id="2147485450" r:id="rId36"/>
    <p:sldLayoutId id="2147485452" r:id="rId37"/>
    <p:sldLayoutId id="2147485512" r:id="rId38"/>
    <p:sldLayoutId id="2147485453" r:id="rId39"/>
    <p:sldLayoutId id="2147485513" r:id="rId40"/>
    <p:sldLayoutId id="2147485539" r:id="rId41"/>
    <p:sldLayoutId id="2147485542" r:id="rId42"/>
    <p:sldLayoutId id="2147485543" r:id="rId43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333E48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33E4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Programming for Power-Efficient Computing : High Level Techniques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DE29BED-FD90-4AEB-98F2-1A6C040CF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Program: “Nearby Points of Interest”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Calc_Distance</a:t>
            </a:r>
            <a:r>
              <a:rPr lang="en-US" dirty="0"/>
              <a:t> is called on every point, returning </a:t>
            </a:r>
            <a:r>
              <a:rPr lang="en-US" dirty="0" err="1"/>
              <a:t>closest_d</a:t>
            </a:r>
            <a:r>
              <a:rPr lang="en-US" dirty="0"/>
              <a:t> (distance in km)</a:t>
            </a:r>
          </a:p>
          <a:p>
            <a:r>
              <a:rPr lang="en-US" dirty="0"/>
              <a:t>This distance has two uses</a:t>
            </a:r>
          </a:p>
          <a:p>
            <a:pPr lvl="1"/>
            <a:r>
              <a:rPr lang="en-US" sz="1800" dirty="0"/>
              <a:t>To identify closest point</a:t>
            </a:r>
          </a:p>
          <a:p>
            <a:pPr lvl="1"/>
            <a:r>
              <a:rPr lang="en-US" sz="1800" dirty="0"/>
              <a:t>To be returned to calling function</a:t>
            </a:r>
          </a:p>
          <a:p>
            <a:r>
              <a:rPr lang="en-US" dirty="0"/>
              <a:t>Can we split these up?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64771" y="3034522"/>
            <a:ext cx="8802019" cy="34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void </a:t>
            </a:r>
            <a:r>
              <a:rPr lang="en-US" kern="0" dirty="0" err="1">
                <a:latin typeface="Lucida Console" pitchFamily="49" charset="0"/>
              </a:rPr>
              <a:t>Find_Nearest_Point</a:t>
            </a:r>
            <a:r>
              <a:rPr lang="en-US" kern="0" dirty="0">
                <a:latin typeface="Lucida Console" pitchFamily="49" charset="0"/>
              </a:rPr>
              <a:t>( . . . ) {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. . .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while (</a:t>
            </a:r>
            <a:r>
              <a:rPr lang="en-US" kern="0" dirty="0" err="1">
                <a:latin typeface="Lucida Console" pitchFamily="49" charset="0"/>
              </a:rPr>
              <a:t>strcmp</a:t>
            </a:r>
            <a:r>
              <a:rPr lang="en-US" kern="0" dirty="0">
                <a:latin typeface="Lucida Console" pitchFamily="49" charset="0"/>
              </a:rPr>
              <a:t>(points[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].Name, "END")) {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     d = </a:t>
            </a:r>
            <a:r>
              <a:rPr lang="en-US" kern="0" dirty="0" err="1">
                <a:latin typeface="Lucida Console" pitchFamily="49" charset="0"/>
              </a:rPr>
              <a:t>Calc_Distance</a:t>
            </a:r>
            <a:r>
              <a:rPr lang="en-US" kern="0" dirty="0">
                <a:latin typeface="Lucida Console" pitchFamily="49" charset="0"/>
              </a:rPr>
              <a:t> (&amp;ref, &amp;(points[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]) );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	if (d&lt;</a:t>
            </a:r>
            <a:r>
              <a:rPr lang="en-US" kern="0" dirty="0" err="1">
                <a:latin typeface="Lucida Console" pitchFamily="49" charset="0"/>
              </a:rPr>
              <a:t>closest_d</a:t>
            </a:r>
            <a:r>
              <a:rPr lang="en-US" kern="0" dirty="0">
                <a:latin typeface="Lucida Console" pitchFamily="49" charset="0"/>
              </a:rPr>
              <a:t>) {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		</a:t>
            </a:r>
            <a:r>
              <a:rPr lang="en-US" kern="0" dirty="0" err="1">
                <a:latin typeface="Lucida Console" pitchFamily="49" charset="0"/>
              </a:rPr>
              <a:t>closest_d</a:t>
            </a:r>
            <a:r>
              <a:rPr lang="en-US" kern="0" dirty="0">
                <a:latin typeface="Lucida Console" pitchFamily="49" charset="0"/>
              </a:rPr>
              <a:t> = d;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		</a:t>
            </a:r>
            <a:r>
              <a:rPr lang="en-US" kern="0" dirty="0" err="1">
                <a:latin typeface="Lucida Console" pitchFamily="49" charset="0"/>
              </a:rPr>
              <a:t>closest_i</a:t>
            </a:r>
            <a:r>
              <a:rPr lang="en-US" kern="0" dirty="0">
                <a:latin typeface="Lucida Console" pitchFamily="49" charset="0"/>
              </a:rPr>
              <a:t> = 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	}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	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++;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 	}</a:t>
            </a:r>
          </a:p>
        </p:txBody>
      </p:sp>
    </p:spTree>
    <p:extLst>
      <p:ext uri="{BB962C8B-B14F-4D97-AF65-F5344CB8AC3E}">
        <p14:creationId xmlns:p14="http://schemas.microsoft.com/office/powerpoint/2010/main" val="291379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Distance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is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big_expression</a:t>
            </a:r>
            <a:r>
              <a:rPr lang="en-US" dirty="0"/>
              <a:t>)</a:t>
            </a:r>
            <a:r>
              <a:rPr lang="en-US" dirty="0">
                <a:solidFill>
                  <a:srgbClr val="FF0000"/>
                </a:solidFill>
              </a:rPr>
              <a:t>*6371</a:t>
            </a:r>
          </a:p>
          <a:p>
            <a:r>
              <a:rPr lang="en-US" dirty="0"/>
              <a:t>What is 6371?</a:t>
            </a:r>
          </a:p>
          <a:p>
            <a:pPr lvl="1"/>
            <a:r>
              <a:rPr lang="en-US" sz="1800" dirty="0"/>
              <a:t>Scaling factor to convert angle in radians to distance in km</a:t>
            </a:r>
          </a:p>
          <a:p>
            <a:pPr lvl="1"/>
            <a:r>
              <a:rPr lang="en-US" sz="1800" dirty="0"/>
              <a:t>6371km = Earth’s circumference/2</a:t>
            </a:r>
            <a:r>
              <a:rPr lang="el-GR" sz="1800" dirty="0"/>
              <a:t>π</a:t>
            </a:r>
            <a:r>
              <a:rPr lang="en-US" sz="1800" dirty="0"/>
              <a:t> radians</a:t>
            </a:r>
          </a:p>
          <a:p>
            <a:r>
              <a:rPr lang="en-US" dirty="0"/>
              <a:t>Can compare angle (returned by </a:t>
            </a:r>
            <a:r>
              <a:rPr lang="en-US" dirty="0" err="1"/>
              <a:t>acos</a:t>
            </a:r>
            <a:r>
              <a:rPr lang="en-US" dirty="0"/>
              <a:t>) rather than distance</a:t>
            </a:r>
          </a:p>
          <a:p>
            <a:pPr lvl="1"/>
            <a:r>
              <a:rPr lang="en-US" sz="1800" dirty="0"/>
              <a:t>Angle is still proportional to distance between points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64771" y="3429000"/>
            <a:ext cx="86197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float </a:t>
            </a:r>
            <a:r>
              <a:rPr lang="en-US" sz="2000" kern="0" dirty="0" err="1">
                <a:latin typeface="Lucida Console" pitchFamily="49" charset="0"/>
              </a:rPr>
              <a:t>Calc_Distance</a:t>
            </a:r>
            <a:r>
              <a:rPr lang="en-US" sz="2000" kern="0" dirty="0">
                <a:latin typeface="Lucida Console" pitchFamily="49" charset="0"/>
              </a:rPr>
              <a:t>( PT_T * p1,  </a:t>
            </a:r>
            <a:r>
              <a:rPr lang="en-US" sz="2000" kern="0" dirty="0" err="1">
                <a:latin typeface="Lucida Console" pitchFamily="49" charset="0"/>
              </a:rPr>
              <a:t>const</a:t>
            </a:r>
            <a:r>
              <a:rPr lang="en-US" sz="2000" kern="0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// calculates distance in kilometers between locations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return </a:t>
            </a:r>
            <a:r>
              <a:rPr lang="en-US" sz="2000" kern="0" dirty="0" err="1">
                <a:latin typeface="Lucida Console" pitchFamily="49" charset="0"/>
              </a:rPr>
              <a:t>acos</a:t>
            </a:r>
            <a:r>
              <a:rPr lang="en-US" sz="2000" kern="0" dirty="0">
                <a:latin typeface="Lucida Console" pitchFamily="49" charset="0"/>
              </a:rPr>
              <a:t>(p1-&gt;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+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		  p1-&gt;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            *</a:t>
            </a:r>
            <a:r>
              <a:rPr lang="en-US" sz="2000" kern="0" dirty="0" err="1">
                <a:latin typeface="Lucida Console" pitchFamily="49" charset="0"/>
              </a:rPr>
              <a:t>cos</a:t>
            </a:r>
            <a:r>
              <a:rPr lang="en-US" sz="2000" kern="0" dirty="0">
                <a:latin typeface="Lucida Console" pitchFamily="49" charset="0"/>
              </a:rPr>
              <a:t>(p2-&gt;Lon - p1-&gt;Lon)) </a:t>
            </a:r>
            <a:r>
              <a:rPr lang="en-US" sz="2000" kern="0" dirty="0">
                <a:solidFill>
                  <a:srgbClr val="FF0000"/>
                </a:solidFill>
                <a:latin typeface="Lucida Console" pitchFamily="49" charset="0"/>
              </a:rPr>
              <a:t>* 6371</a:t>
            </a:r>
            <a:r>
              <a:rPr lang="en-US" sz="2000" kern="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527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Optimized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N</a:t>
            </a:r>
            <a:r>
              <a:rPr lang="en-US" baseline="-25000" dirty="0"/>
              <a:t>Points</a:t>
            </a:r>
            <a:r>
              <a:rPr lang="en-US" dirty="0"/>
              <a:t>-1 floating point multiplies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38131" y="1587731"/>
            <a:ext cx="11233150" cy="43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float </a:t>
            </a:r>
            <a:r>
              <a:rPr lang="en-US" kern="0" dirty="0" err="1">
                <a:latin typeface="Lucida Console" pitchFamily="49" charset="0"/>
              </a:rPr>
              <a:t>Calc_Distance_in_Radians</a:t>
            </a:r>
            <a:r>
              <a:rPr lang="en-US" kern="0" dirty="0">
                <a:latin typeface="Lucida Console" pitchFamily="49" charset="0"/>
              </a:rPr>
              <a:t>( PT_T * p1,  </a:t>
            </a:r>
            <a:r>
              <a:rPr lang="en-US" kern="0" dirty="0" err="1">
                <a:latin typeface="Lucida Console" pitchFamily="49" charset="0"/>
              </a:rPr>
              <a:t>const</a:t>
            </a:r>
            <a:r>
              <a:rPr lang="en-US" kern="0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  // calculates distance in radians between locations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  return </a:t>
            </a:r>
            <a:r>
              <a:rPr lang="en-US" kern="0" dirty="0" err="1">
                <a:latin typeface="Lucida Console" pitchFamily="49" charset="0"/>
              </a:rPr>
              <a:t>acos</a:t>
            </a:r>
            <a:r>
              <a:rPr lang="en-US" kern="0" dirty="0">
                <a:latin typeface="Lucida Console" pitchFamily="49" charset="0"/>
              </a:rPr>
              <a:t>(p1-&gt;</a:t>
            </a:r>
            <a:r>
              <a:rPr lang="en-US" kern="0" dirty="0" err="1">
                <a:latin typeface="Lucida Console" pitchFamily="49" charset="0"/>
              </a:rPr>
              <a:t>SinLat</a:t>
            </a:r>
            <a:r>
              <a:rPr lang="en-US" kern="0" dirty="0">
                <a:latin typeface="Lucida Console" pitchFamily="49" charset="0"/>
              </a:rPr>
              <a:t> * p2-&gt;</a:t>
            </a:r>
            <a:r>
              <a:rPr lang="en-US" kern="0" dirty="0" err="1">
                <a:latin typeface="Lucida Console" pitchFamily="49" charset="0"/>
              </a:rPr>
              <a:t>SinLat</a:t>
            </a:r>
            <a:r>
              <a:rPr lang="en-US" kern="0" dirty="0">
                <a:latin typeface="Lucida Console" pitchFamily="49" charset="0"/>
              </a:rPr>
              <a:t> + 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p1-&gt;</a:t>
            </a:r>
            <a:r>
              <a:rPr lang="en-US" kern="0" dirty="0" err="1">
                <a:latin typeface="Lucida Console" pitchFamily="49" charset="0"/>
              </a:rPr>
              <a:t>CosLat</a:t>
            </a:r>
            <a:r>
              <a:rPr lang="en-US" kern="0" dirty="0">
                <a:latin typeface="Lucida Console" pitchFamily="49" charset="0"/>
              </a:rPr>
              <a:t> * p2-&gt;</a:t>
            </a:r>
            <a:r>
              <a:rPr lang="en-US" kern="0" dirty="0" err="1">
                <a:latin typeface="Lucida Console" pitchFamily="49" charset="0"/>
              </a:rPr>
              <a:t>CosLat</a:t>
            </a:r>
            <a:r>
              <a:rPr lang="en-US" kern="0" dirty="0">
                <a:latin typeface="Lucida Console" pitchFamily="49" charset="0"/>
              </a:rPr>
              <a:t> * cos(p2-&gt;Lon - p1-&gt;Lon)); </a:t>
            </a:r>
            <a:r>
              <a:rPr lang="en-US" kern="0" dirty="0">
                <a:solidFill>
                  <a:srgbClr val="FF0000"/>
                </a:solidFill>
                <a:latin typeface="Lucida Console" pitchFamily="49" charset="0"/>
              </a:rPr>
              <a:t>// no *6371 here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}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void </a:t>
            </a:r>
            <a:r>
              <a:rPr lang="en-US" kern="0" dirty="0" err="1">
                <a:latin typeface="Lucida Console" pitchFamily="49" charset="0"/>
              </a:rPr>
              <a:t>Find_Nearest_Point</a:t>
            </a:r>
            <a:r>
              <a:rPr lang="en-US" kern="0" dirty="0">
                <a:latin typeface="Lucida Console" pitchFamily="49" charset="0"/>
              </a:rPr>
              <a:t>( . . . ) {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while (</a:t>
            </a:r>
            <a:r>
              <a:rPr lang="en-US" kern="0" dirty="0" err="1">
                <a:latin typeface="Lucida Console" pitchFamily="49" charset="0"/>
              </a:rPr>
              <a:t>strcmp</a:t>
            </a:r>
            <a:r>
              <a:rPr lang="en-US" kern="0" dirty="0">
                <a:latin typeface="Lucida Console" pitchFamily="49" charset="0"/>
              </a:rPr>
              <a:t>(points[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].Name, "END")) {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d = </a:t>
            </a:r>
            <a:r>
              <a:rPr lang="en-US" kern="0" dirty="0" err="1">
                <a:solidFill>
                  <a:srgbClr val="FF0000"/>
                </a:solidFill>
                <a:latin typeface="Lucida Console" pitchFamily="49" charset="0"/>
              </a:rPr>
              <a:t>Calc_Distance_in_Radians</a:t>
            </a:r>
            <a:r>
              <a:rPr lang="en-US" kern="0" dirty="0">
                <a:latin typeface="Lucida Console" pitchFamily="49" charset="0"/>
              </a:rPr>
              <a:t>(&amp;ref, &amp;(points[</a:t>
            </a:r>
            <a:r>
              <a:rPr lang="en-US" kern="0" dirty="0" err="1">
                <a:latin typeface="Lucida Console" pitchFamily="49" charset="0"/>
              </a:rPr>
              <a:t>i</a:t>
            </a:r>
            <a:r>
              <a:rPr lang="en-US" kern="0" dirty="0">
                <a:latin typeface="Lucida Console" pitchFamily="49" charset="0"/>
              </a:rPr>
              <a:t>]) );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	. . . 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  <a:latin typeface="Lucida Console" pitchFamily="49" charset="0"/>
              </a:rPr>
              <a:t>	*distance = d*6371;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	. . .</a:t>
            </a:r>
          </a:p>
          <a:p>
            <a:pPr marL="0" indent="0">
              <a:buNone/>
            </a:pPr>
            <a:r>
              <a:rPr lang="en-US" kern="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580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Taking it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make distance comparisons </a:t>
            </a:r>
            <a:r>
              <a:rPr lang="en-US" i="1" dirty="0"/>
              <a:t>without </a:t>
            </a:r>
            <a:r>
              <a:rPr lang="en-US" dirty="0"/>
              <a:t>using </a:t>
            </a:r>
            <a:r>
              <a:rPr lang="en-US" dirty="0" err="1"/>
              <a:t>acos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is </a:t>
            </a:r>
            <a:r>
              <a:rPr lang="en-US" dirty="0" err="1">
                <a:solidFill>
                  <a:srgbClr val="FF0000"/>
                </a:solidFill>
              </a:rPr>
              <a:t>acos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related to its argument X? </a:t>
            </a:r>
          </a:p>
          <a:p>
            <a:endParaRPr lang="en-US" dirty="0"/>
          </a:p>
          <a:p>
            <a:r>
              <a:rPr lang="en-US" dirty="0"/>
              <a:t>Can we call </a:t>
            </a:r>
            <a:r>
              <a:rPr lang="en-US" dirty="0" err="1"/>
              <a:t>acos</a:t>
            </a:r>
            <a:r>
              <a:rPr lang="en-US" dirty="0"/>
              <a:t> just once – to compute the distance to the closest point? 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81396" y="2845733"/>
            <a:ext cx="10424738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float </a:t>
            </a:r>
            <a:r>
              <a:rPr lang="en-US" sz="2000" kern="0" dirty="0" err="1">
                <a:latin typeface="Lucida Console" pitchFamily="49" charset="0"/>
              </a:rPr>
              <a:t>Calc_Distance_in_Radians</a:t>
            </a:r>
            <a:r>
              <a:rPr lang="en-US" sz="2000" kern="0" dirty="0">
                <a:latin typeface="Lucida Console" pitchFamily="49" charset="0"/>
              </a:rPr>
              <a:t>( PT_T * p1,  </a:t>
            </a:r>
            <a:r>
              <a:rPr lang="en-US" sz="2000" kern="0" dirty="0" err="1">
                <a:latin typeface="Lucida Console" pitchFamily="49" charset="0"/>
              </a:rPr>
              <a:t>const</a:t>
            </a:r>
            <a:r>
              <a:rPr lang="en-US" sz="2000" kern="0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// calculates distance in radians between locations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return </a:t>
            </a:r>
            <a:r>
              <a:rPr lang="en-US" sz="2000" kern="0" dirty="0" err="1">
                <a:solidFill>
                  <a:srgbClr val="FF0000"/>
                </a:solidFill>
                <a:latin typeface="Lucida Console" pitchFamily="49" charset="0"/>
              </a:rPr>
              <a:t>acos</a:t>
            </a:r>
            <a:r>
              <a:rPr lang="en-US" sz="2000" kern="0" dirty="0">
                <a:latin typeface="Lucida Console" pitchFamily="49" charset="0"/>
              </a:rPr>
              <a:t>(p1-&gt;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+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		  p1-&gt;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* cos(p2-&gt;Lon - p1-&gt;Lon));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606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Taking it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229" y="3429000"/>
            <a:ext cx="6188345" cy="2690446"/>
          </a:xfrm>
        </p:spPr>
        <p:txBody>
          <a:bodyPr/>
          <a:lstStyle/>
          <a:p>
            <a:r>
              <a:rPr lang="en-US" dirty="0" err="1"/>
              <a:t>acos</a:t>
            </a:r>
            <a:r>
              <a:rPr lang="en-US" dirty="0"/>
              <a:t> always decreases when input X increases </a:t>
            </a:r>
          </a:p>
          <a:p>
            <a:r>
              <a:rPr lang="en-US" dirty="0"/>
              <a:t>Nearest point will have minimum distance and maximum X</a:t>
            </a:r>
          </a:p>
          <a:p>
            <a:r>
              <a:rPr lang="en-US" dirty="0"/>
              <a:t>So search for point with maximum argument to </a:t>
            </a:r>
            <a:r>
              <a:rPr lang="en-US" dirty="0" err="1"/>
              <a:t>acos</a:t>
            </a:r>
            <a:r>
              <a:rPr lang="en-US" dirty="0"/>
              <a:t> function</a:t>
            </a:r>
          </a:p>
          <a:p>
            <a:r>
              <a:rPr lang="en-US" dirty="0"/>
              <a:t>After finding nearest point (max X), compute </a:t>
            </a:r>
            <a:r>
              <a:rPr lang="en-US" dirty="0" err="1"/>
              <a:t>distance_km</a:t>
            </a:r>
            <a:r>
              <a:rPr lang="en-US" dirty="0"/>
              <a:t> = </a:t>
            </a:r>
            <a:r>
              <a:rPr lang="en-US" dirty="0" err="1"/>
              <a:t>acos</a:t>
            </a:r>
            <a:r>
              <a:rPr lang="en-US" dirty="0"/>
              <a:t>(X) * 6371 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5524230" y="838200"/>
            <a:ext cx="517921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float </a:t>
            </a:r>
            <a:r>
              <a:rPr lang="en-US" sz="2000" kern="0" dirty="0" err="1">
                <a:latin typeface="Lucida Console" pitchFamily="49" charset="0"/>
              </a:rPr>
              <a:t>Calc_acos_arg</a:t>
            </a:r>
            <a:r>
              <a:rPr lang="en-US" sz="2000" kern="0" dirty="0">
                <a:latin typeface="Lucida Console" pitchFamily="49" charset="0"/>
              </a:rPr>
              <a:t> ( PT_T * p1,  </a:t>
            </a:r>
            <a:r>
              <a:rPr lang="en-US" sz="2000" kern="0" dirty="0" err="1">
                <a:latin typeface="Lucida Console" pitchFamily="49" charset="0"/>
              </a:rPr>
              <a:t>const</a:t>
            </a:r>
            <a:r>
              <a:rPr lang="en-US" sz="2000" kern="0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	return (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	p1-&gt;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SinLat</a:t>
            </a:r>
            <a:r>
              <a:rPr lang="en-US" sz="2000" kern="0" dirty="0">
                <a:latin typeface="Lucida Console" pitchFamily="49" charset="0"/>
              </a:rPr>
              <a:t> +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	p1-&gt;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* p2-&gt;</a:t>
            </a:r>
            <a:r>
              <a:rPr lang="en-US" sz="2000" kern="0" dirty="0" err="1">
                <a:latin typeface="Lucida Console" pitchFamily="49" charset="0"/>
              </a:rPr>
              <a:t>CosLat</a:t>
            </a:r>
            <a:r>
              <a:rPr lang="en-US" sz="2000" kern="0" dirty="0">
                <a:latin typeface="Lucida Console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      *</a:t>
            </a:r>
            <a:r>
              <a:rPr lang="en-US" sz="2000" kern="0" dirty="0" err="1">
                <a:latin typeface="Lucida Console" pitchFamily="49" charset="0"/>
              </a:rPr>
              <a:t>cos</a:t>
            </a:r>
            <a:r>
              <a:rPr lang="en-US" sz="2000" kern="0" dirty="0">
                <a:latin typeface="Lucida Console" pitchFamily="49" charset="0"/>
              </a:rPr>
              <a:t>(p2-&gt;Lon - p1-&gt;Lon));</a:t>
            </a:r>
          </a:p>
          <a:p>
            <a:pPr marL="0" indent="0">
              <a:buNone/>
            </a:pPr>
            <a:r>
              <a:rPr lang="en-US" sz="2000" kern="0" dirty="0">
                <a:latin typeface="Lucida Console" pitchFamily="49" charset="0"/>
              </a:rPr>
              <a:t>}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40633" y="981295"/>
          <a:ext cx="4036089" cy="499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8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Even More Optimized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N</a:t>
            </a:r>
            <a:r>
              <a:rPr lang="en-US" baseline="-25000" dirty="0"/>
              <a:t>Points</a:t>
            </a:r>
            <a:r>
              <a:rPr lang="en-US" dirty="0"/>
              <a:t>-1 floating point </a:t>
            </a:r>
            <a:r>
              <a:rPr lang="en-US" dirty="0" err="1"/>
              <a:t>acos</a:t>
            </a:r>
            <a:r>
              <a:rPr lang="en-US" dirty="0"/>
              <a:t> calculations.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27391" y="1612669"/>
            <a:ext cx="11590605" cy="43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2" tIns="40067" rIns="80132" bIns="40067" numCol="1" anchor="t" anchorCtr="0" compatLnSpc="1">
            <a:prstTxWarp prst="textNoShape">
              <a:avLst/>
            </a:prstTxWarp>
          </a:bodyPr>
          <a:lstStyle>
            <a:lvl1pPr marL="301625" indent="-3016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875" indent="-249238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1001713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00025" algn="l" defTabSz="801688" rtl="0" fontAlgn="ctr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803400" indent="-200025" algn="l" defTabSz="801688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2606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7178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1750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632200" indent="-200025" algn="l" defTabSz="801688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float </a:t>
            </a:r>
            <a:r>
              <a:rPr lang="en-US" sz="1600" kern="0" dirty="0" err="1">
                <a:latin typeface="Lucida Console" pitchFamily="49" charset="0"/>
              </a:rPr>
              <a:t>Calc_Distance_inverse</a:t>
            </a:r>
            <a:r>
              <a:rPr lang="en-US" sz="1600" kern="0" dirty="0">
                <a:latin typeface="Lucida Console" pitchFamily="49" charset="0"/>
              </a:rPr>
              <a:t> ( PT_T * p1,  </a:t>
            </a:r>
            <a:r>
              <a:rPr lang="en-US" sz="1600" kern="0" dirty="0" err="1">
                <a:latin typeface="Lucida Console" pitchFamily="49" charset="0"/>
              </a:rPr>
              <a:t>const</a:t>
            </a:r>
            <a:r>
              <a:rPr lang="en-US" sz="1600" kern="0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  // calculates distance in radians between locations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  return (p1-&gt;</a:t>
            </a:r>
            <a:r>
              <a:rPr lang="en-US" sz="1600" kern="0" dirty="0" err="1">
                <a:latin typeface="Lucida Console" pitchFamily="49" charset="0"/>
              </a:rPr>
              <a:t>SinLat</a:t>
            </a:r>
            <a:r>
              <a:rPr lang="en-US" sz="1600" kern="0" dirty="0">
                <a:latin typeface="Lucida Console" pitchFamily="49" charset="0"/>
              </a:rPr>
              <a:t> * p2-&gt;</a:t>
            </a:r>
            <a:r>
              <a:rPr lang="en-US" sz="1600" kern="0" dirty="0" err="1">
                <a:latin typeface="Lucida Console" pitchFamily="49" charset="0"/>
              </a:rPr>
              <a:t>SinLat</a:t>
            </a:r>
            <a:r>
              <a:rPr lang="en-US" sz="1600" kern="0" dirty="0">
                <a:latin typeface="Lucida Console" pitchFamily="49" charset="0"/>
              </a:rPr>
              <a:t> + 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p1-&gt;</a:t>
            </a:r>
            <a:r>
              <a:rPr lang="en-US" sz="1600" kern="0" dirty="0" err="1">
                <a:latin typeface="Lucida Console" pitchFamily="49" charset="0"/>
              </a:rPr>
              <a:t>CosLat</a:t>
            </a:r>
            <a:r>
              <a:rPr lang="en-US" sz="1600" kern="0" dirty="0">
                <a:latin typeface="Lucida Console" pitchFamily="49" charset="0"/>
              </a:rPr>
              <a:t> * p2-&gt;</a:t>
            </a:r>
            <a:r>
              <a:rPr lang="en-US" sz="1600" kern="0" dirty="0" err="1">
                <a:latin typeface="Lucida Console" pitchFamily="49" charset="0"/>
              </a:rPr>
              <a:t>CosLat</a:t>
            </a:r>
            <a:r>
              <a:rPr lang="en-US" sz="1600" kern="0" dirty="0">
                <a:latin typeface="Lucida Console" pitchFamily="49" charset="0"/>
              </a:rPr>
              <a:t> * cos(p2-&gt;Lon - p1-&gt;Lon); </a:t>
            </a:r>
            <a:r>
              <a:rPr lang="en-US" sz="1600" kern="0" dirty="0">
                <a:solidFill>
                  <a:srgbClr val="FF0000"/>
                </a:solidFill>
                <a:latin typeface="Lucida Console" pitchFamily="49" charset="0"/>
              </a:rPr>
              <a:t>// no </a:t>
            </a:r>
            <a:r>
              <a:rPr lang="en-US" sz="1600" kern="0" dirty="0" err="1">
                <a:solidFill>
                  <a:srgbClr val="FF0000"/>
                </a:solidFill>
                <a:latin typeface="Lucida Console" pitchFamily="49" charset="0"/>
              </a:rPr>
              <a:t>acos</a:t>
            </a:r>
            <a:r>
              <a:rPr lang="en-US" sz="1600" kern="0" dirty="0">
                <a:solidFill>
                  <a:srgbClr val="FF0000"/>
                </a:solidFill>
                <a:latin typeface="Lucida Console" pitchFamily="49" charset="0"/>
              </a:rPr>
              <a:t> here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void </a:t>
            </a:r>
            <a:r>
              <a:rPr lang="en-US" sz="1600" kern="0" dirty="0" err="1">
                <a:latin typeface="Lucida Console" pitchFamily="49" charset="0"/>
              </a:rPr>
              <a:t>Find_Nearest_Point</a:t>
            </a:r>
            <a:r>
              <a:rPr lang="en-US" sz="1600" kern="0" dirty="0">
                <a:latin typeface="Lucida Console" pitchFamily="49" charset="0"/>
              </a:rPr>
              <a:t>( . . . ) {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while (</a:t>
            </a:r>
            <a:r>
              <a:rPr lang="en-US" sz="1600" kern="0" dirty="0" err="1">
                <a:latin typeface="Lucida Console" pitchFamily="49" charset="0"/>
              </a:rPr>
              <a:t>strcmp</a:t>
            </a:r>
            <a:r>
              <a:rPr lang="en-US" sz="1600" kern="0" dirty="0">
                <a:latin typeface="Lucida Console" pitchFamily="49" charset="0"/>
              </a:rPr>
              <a:t>(points[</a:t>
            </a:r>
            <a:r>
              <a:rPr lang="en-US" sz="1600" kern="0" dirty="0" err="1">
                <a:latin typeface="Lucida Console" pitchFamily="49" charset="0"/>
              </a:rPr>
              <a:t>i</a:t>
            </a:r>
            <a:r>
              <a:rPr lang="en-US" sz="1600" kern="0" dirty="0">
                <a:latin typeface="Lucida Console" pitchFamily="49" charset="0"/>
              </a:rPr>
              <a:t>].Name, "END")) {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	d = </a:t>
            </a:r>
            <a:r>
              <a:rPr lang="en-US" sz="1600" kern="0" dirty="0" err="1">
                <a:solidFill>
                  <a:srgbClr val="FF0000"/>
                </a:solidFill>
                <a:latin typeface="Lucida Console" pitchFamily="49" charset="0"/>
              </a:rPr>
              <a:t>Calc_Distance_inverse</a:t>
            </a:r>
            <a:r>
              <a:rPr lang="en-US" sz="1600" kern="0" dirty="0">
                <a:latin typeface="Lucida Console" pitchFamily="49" charset="0"/>
              </a:rPr>
              <a:t>(&amp;ref, &amp;(points[</a:t>
            </a:r>
            <a:r>
              <a:rPr lang="en-US" sz="1600" kern="0" dirty="0" err="1">
                <a:latin typeface="Lucida Console" pitchFamily="49" charset="0"/>
              </a:rPr>
              <a:t>i</a:t>
            </a:r>
            <a:r>
              <a:rPr lang="en-US" sz="1600" kern="0" dirty="0">
                <a:latin typeface="Lucida Console" pitchFamily="49" charset="0"/>
              </a:rPr>
              <a:t>]) );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	if (d&gt;</a:t>
            </a:r>
            <a:r>
              <a:rPr lang="en-US" sz="1600" kern="0" dirty="0" err="1">
                <a:latin typeface="Lucida Console" pitchFamily="49" charset="0"/>
              </a:rPr>
              <a:t>closest_d</a:t>
            </a:r>
            <a:r>
              <a:rPr lang="en-US" sz="1600" kern="0" dirty="0">
                <a:latin typeface="Lucida Console" pitchFamily="49" charset="0"/>
              </a:rPr>
              <a:t>) </a:t>
            </a:r>
            <a:r>
              <a:rPr lang="en-US" sz="1600" kern="0" dirty="0" err="1">
                <a:latin typeface="Lucida Console" pitchFamily="49" charset="0"/>
              </a:rPr>
              <a:t>closest_d</a:t>
            </a:r>
            <a:r>
              <a:rPr lang="en-US" sz="1600" kern="0" dirty="0">
                <a:latin typeface="Lucida Console" pitchFamily="49" charset="0"/>
              </a:rPr>
              <a:t> = d;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	</a:t>
            </a:r>
            <a:r>
              <a:rPr lang="en-US" sz="1600" kern="0" dirty="0" err="1">
                <a:latin typeface="Lucida Console" pitchFamily="49" charset="0"/>
              </a:rPr>
              <a:t>i</a:t>
            </a:r>
            <a:r>
              <a:rPr lang="en-US" sz="1600" kern="0" dirty="0">
                <a:latin typeface="Lucida Console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rgbClr val="FF0000"/>
                </a:solidFill>
                <a:latin typeface="Lucida Console" pitchFamily="49" charset="0"/>
              </a:rPr>
              <a:t>	*distance = </a:t>
            </a:r>
            <a:r>
              <a:rPr lang="en-US" sz="1600" kern="0" dirty="0" err="1">
                <a:solidFill>
                  <a:srgbClr val="FF0000"/>
                </a:solidFill>
                <a:latin typeface="Lucida Console" pitchFamily="49" charset="0"/>
              </a:rPr>
              <a:t>acos</a:t>
            </a:r>
            <a:r>
              <a:rPr lang="en-US" sz="1600" kern="0" dirty="0">
                <a:solidFill>
                  <a:srgbClr val="FF0000"/>
                </a:solidFill>
                <a:latin typeface="Lucida Console" pitchFamily="49" charset="0"/>
              </a:rPr>
              <a:t>(d)*6371;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	. . .</a:t>
            </a:r>
          </a:p>
          <a:p>
            <a:pPr marL="0" indent="0">
              <a:buNone/>
            </a:pPr>
            <a:r>
              <a:rPr lang="en-US" sz="1600" kern="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752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Better Algorithms – Search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90D10-62DF-4685-AA46-9C535418E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Making Searches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6951537" cy="4948335"/>
          </a:xfrm>
        </p:spPr>
        <p:txBody>
          <a:bodyPr numCol="1"/>
          <a:lstStyle/>
          <a:p>
            <a:r>
              <a:rPr lang="en-US" dirty="0"/>
              <a:t>Improve the data organization, possibly also enabling a better algorithm</a:t>
            </a:r>
          </a:p>
          <a:p>
            <a:r>
              <a:rPr lang="en-US" dirty="0"/>
              <a:t>Example data structure: List</a:t>
            </a:r>
          </a:p>
          <a:p>
            <a:pPr lvl="1"/>
            <a:r>
              <a:rPr lang="en-US" dirty="0"/>
              <a:t>Each node holds a data element.</a:t>
            </a:r>
          </a:p>
          <a:p>
            <a:pPr lvl="2"/>
            <a:r>
              <a:rPr lang="en-US" dirty="0"/>
              <a:t>May be connected to one or two other nodes with pointers: </a:t>
            </a:r>
          </a:p>
          <a:p>
            <a:pPr lvl="5"/>
            <a:r>
              <a:rPr lang="en-US" sz="2000" dirty="0"/>
              <a:t>One successor (next)</a:t>
            </a:r>
          </a:p>
          <a:p>
            <a:pPr lvl="5"/>
            <a:r>
              <a:rPr lang="en-US" sz="2000" dirty="0"/>
              <a:t>Optional: one predecessor (</a:t>
            </a:r>
            <a:r>
              <a:rPr lang="en-US" sz="2000" dirty="0" err="1"/>
              <a:t>prev</a:t>
            </a:r>
            <a:r>
              <a:rPr lang="en-US" sz="2000" dirty="0"/>
              <a:t>)</a:t>
            </a:r>
          </a:p>
          <a:p>
            <a:pPr lvl="1"/>
            <a:r>
              <a:rPr lang="en-US" dirty="0"/>
              <a:t>Sequential access to data. </a:t>
            </a:r>
          </a:p>
          <a:p>
            <a:pPr lvl="2"/>
            <a:r>
              <a:rPr lang="en-US" dirty="0"/>
              <a:t>Must start at current node (or start node) and traverse list by visiting nodes via next or </a:t>
            </a:r>
            <a:r>
              <a:rPr lang="en-US" dirty="0" err="1"/>
              <a:t>prev</a:t>
            </a:r>
            <a:r>
              <a:rPr lang="en-US" dirty="0"/>
              <a:t> pointers.</a:t>
            </a:r>
          </a:p>
          <a:p>
            <a:pPr lvl="1"/>
            <a:r>
              <a:rPr lang="en-US" dirty="0"/>
              <a:t>Examples: linked list, queue, circular queue, double-ended queue.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7786341" y="649400"/>
            <a:ext cx="685373" cy="5417640"/>
            <a:chOff x="6949019" y="624000"/>
            <a:chExt cx="685800" cy="5417640"/>
          </a:xfrm>
        </p:grpSpPr>
        <p:sp>
          <p:nvSpPr>
            <p:cNvPr id="4" name="Rounded Rectangle 3"/>
            <p:cNvSpPr/>
            <p:nvPr/>
          </p:nvSpPr>
          <p:spPr>
            <a:xfrm>
              <a:off x="6949019" y="62400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949019" y="126169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49019" y="189939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Elbow Connector 8"/>
            <p:cNvCxnSpPr>
              <a:stCxn id="4" idx="2"/>
            </p:cNvCxnSpPr>
            <p:nvPr/>
          </p:nvCxnSpPr>
          <p:spPr>
            <a:xfrm rot="5400000">
              <a:off x="7127589" y="1103715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2"/>
            </p:cNvCxnSpPr>
            <p:nvPr/>
          </p:nvCxnSpPr>
          <p:spPr>
            <a:xfrm rot="5400000">
              <a:off x="7127589" y="1741411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>
              <a:off x="7133648" y="2377279"/>
              <a:ext cx="316542" cy="423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6949019" y="254401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949019" y="3181713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949019" y="3819409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26"/>
            <p:cNvCxnSpPr>
              <a:stCxn id="24" idx="2"/>
            </p:cNvCxnSpPr>
            <p:nvPr/>
          </p:nvCxnSpPr>
          <p:spPr>
            <a:xfrm rot="5400000">
              <a:off x="7127589" y="3023732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5" idx="2"/>
            </p:cNvCxnSpPr>
            <p:nvPr/>
          </p:nvCxnSpPr>
          <p:spPr>
            <a:xfrm rot="5400000">
              <a:off x="7127589" y="3661428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6200000" flipH="1">
              <a:off x="7133648" y="4298355"/>
              <a:ext cx="316542" cy="211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6949019" y="4444515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949019" y="5082211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49019" y="571990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Elbow Connector 32"/>
            <p:cNvCxnSpPr/>
            <p:nvPr/>
          </p:nvCxnSpPr>
          <p:spPr>
            <a:xfrm rot="5400000">
              <a:off x="7133938" y="4924229"/>
              <a:ext cx="315963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1" idx="2"/>
              <a:endCxn id="32" idx="0"/>
            </p:cNvCxnSpPr>
            <p:nvPr/>
          </p:nvCxnSpPr>
          <p:spPr>
            <a:xfrm rot="5400000">
              <a:off x="7133938" y="5561925"/>
              <a:ext cx="315963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0234046" y="649400"/>
            <a:ext cx="685373" cy="5423990"/>
            <a:chOff x="9878486" y="649400"/>
            <a:chExt cx="685800" cy="5423990"/>
          </a:xfrm>
        </p:grpSpPr>
        <p:sp>
          <p:nvSpPr>
            <p:cNvPr id="69" name="Rounded Rectangle 68"/>
            <p:cNvSpPr/>
            <p:nvPr/>
          </p:nvSpPr>
          <p:spPr>
            <a:xfrm>
              <a:off x="9878486" y="64940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9878486" y="128709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9878486" y="192479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Elbow Connector 71"/>
            <p:cNvCxnSpPr>
              <a:stCxn id="69" idx="2"/>
            </p:cNvCxnSpPr>
            <p:nvPr/>
          </p:nvCxnSpPr>
          <p:spPr>
            <a:xfrm rot="5400000">
              <a:off x="10057056" y="1129115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70" idx="2"/>
            </p:cNvCxnSpPr>
            <p:nvPr/>
          </p:nvCxnSpPr>
          <p:spPr>
            <a:xfrm rot="5400000">
              <a:off x="10057056" y="1766811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>
            <a:xfrm rot="5400000">
              <a:off x="10063115" y="2402679"/>
              <a:ext cx="316542" cy="423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9878486" y="256941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9878486" y="3207113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9878486" y="3844809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Elbow Connector 77"/>
            <p:cNvCxnSpPr>
              <a:stCxn id="75" idx="2"/>
            </p:cNvCxnSpPr>
            <p:nvPr/>
          </p:nvCxnSpPr>
          <p:spPr>
            <a:xfrm rot="5400000">
              <a:off x="10057056" y="3049132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6" idx="2"/>
            </p:cNvCxnSpPr>
            <p:nvPr/>
          </p:nvCxnSpPr>
          <p:spPr>
            <a:xfrm rot="5400000">
              <a:off x="10057056" y="3686828"/>
              <a:ext cx="322312" cy="63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 rot="16200000" flipH="1">
              <a:off x="10063115" y="4323755"/>
              <a:ext cx="316542" cy="211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9878486" y="4469915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9878486" y="5107611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9878486" y="574530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Elbow Connector 83"/>
            <p:cNvCxnSpPr/>
            <p:nvPr/>
          </p:nvCxnSpPr>
          <p:spPr>
            <a:xfrm rot="5400000">
              <a:off x="10063405" y="4949629"/>
              <a:ext cx="315963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82" idx="2"/>
              <a:endCxn id="83" idx="0"/>
            </p:cNvCxnSpPr>
            <p:nvPr/>
          </p:nvCxnSpPr>
          <p:spPr>
            <a:xfrm rot="5400000">
              <a:off x="10063405" y="5587325"/>
              <a:ext cx="315963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83" idx="2"/>
              <a:endCxn id="69" idx="0"/>
            </p:cNvCxnSpPr>
            <p:nvPr/>
          </p:nvCxnSpPr>
          <p:spPr>
            <a:xfrm rot="5400000" flipH="1">
              <a:off x="7512566" y="3358220"/>
              <a:ext cx="5417640" cy="12700"/>
            </a:xfrm>
            <a:prstGeom prst="bentConnector5">
              <a:avLst>
                <a:gd name="adj1" fmla="val -4220"/>
                <a:gd name="adj2" fmla="val 4500000"/>
                <a:gd name="adj3" fmla="val 10422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8938202" y="649400"/>
            <a:ext cx="685373" cy="5417640"/>
            <a:chOff x="8373537" y="649400"/>
            <a:chExt cx="685800" cy="5417640"/>
          </a:xfrm>
        </p:grpSpPr>
        <p:sp>
          <p:nvSpPr>
            <p:cNvPr id="52" name="Rounded Rectangle 51"/>
            <p:cNvSpPr/>
            <p:nvPr/>
          </p:nvSpPr>
          <p:spPr>
            <a:xfrm>
              <a:off x="8373537" y="64940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373537" y="128709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373537" y="192479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Elbow Connector 54"/>
            <p:cNvCxnSpPr/>
            <p:nvPr/>
          </p:nvCxnSpPr>
          <p:spPr>
            <a:xfrm rot="5400000">
              <a:off x="8416647" y="1129115"/>
              <a:ext cx="322312" cy="6349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>
              <a:off x="8416647" y="1766811"/>
              <a:ext cx="322312" cy="6349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5400000">
              <a:off x="8422706" y="2402679"/>
              <a:ext cx="316542" cy="4235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>
            <a:xfrm>
              <a:off x="8373537" y="256941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73537" y="3207113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373537" y="3844809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Elbow Connector 60"/>
            <p:cNvCxnSpPr/>
            <p:nvPr/>
          </p:nvCxnSpPr>
          <p:spPr>
            <a:xfrm rot="5400000">
              <a:off x="8416647" y="3049132"/>
              <a:ext cx="322312" cy="6349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5400000">
              <a:off x="8416647" y="3686828"/>
              <a:ext cx="322312" cy="6349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16200000" flipH="1">
              <a:off x="8422706" y="4323755"/>
              <a:ext cx="316542" cy="2115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8373537" y="4469915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373537" y="5107611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373537" y="574530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Elbow Connector 66"/>
            <p:cNvCxnSpPr/>
            <p:nvPr/>
          </p:nvCxnSpPr>
          <p:spPr>
            <a:xfrm rot="5400000">
              <a:off x="8422996" y="4949629"/>
              <a:ext cx="315963" cy="12700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5400000">
              <a:off x="8422996" y="5587325"/>
              <a:ext cx="315963" cy="12700"/>
            </a:xfrm>
            <a:prstGeom prst="bent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rot="5400000">
              <a:off x="8679118" y="1112176"/>
              <a:ext cx="322312" cy="6349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/>
            <p:nvPr/>
          </p:nvCxnSpPr>
          <p:spPr>
            <a:xfrm rot="5400000">
              <a:off x="8679118" y="1749872"/>
              <a:ext cx="322312" cy="6349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/>
            <p:nvPr/>
          </p:nvCxnSpPr>
          <p:spPr>
            <a:xfrm rot="5400000">
              <a:off x="8685177" y="2385740"/>
              <a:ext cx="316542" cy="4235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/>
            <p:nvPr/>
          </p:nvCxnSpPr>
          <p:spPr>
            <a:xfrm rot="5400000">
              <a:off x="8679118" y="3032193"/>
              <a:ext cx="322312" cy="6349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 rot="5400000">
              <a:off x="8679118" y="3669889"/>
              <a:ext cx="322312" cy="6349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/>
            <p:nvPr/>
          </p:nvCxnSpPr>
          <p:spPr>
            <a:xfrm rot="16200000" flipH="1">
              <a:off x="8685177" y="4306816"/>
              <a:ext cx="316542" cy="2115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 rot="5400000">
              <a:off x="8685467" y="4932690"/>
              <a:ext cx="315963" cy="1270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rot="5400000">
              <a:off x="8685467" y="5570386"/>
              <a:ext cx="315963" cy="1270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4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More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6102326" cy="4948335"/>
          </a:xfrm>
        </p:spPr>
        <p:txBody>
          <a:bodyPr numCol="1"/>
          <a:lstStyle/>
          <a:p>
            <a:r>
              <a:rPr lang="en-US" dirty="0"/>
              <a:t>Tree - hierarchical</a:t>
            </a:r>
          </a:p>
          <a:p>
            <a:pPr lvl="1"/>
            <a:r>
              <a:rPr lang="en-US" dirty="0"/>
              <a:t>Each node holds a data element. May be connected to other nodes with pointers:</a:t>
            </a:r>
          </a:p>
          <a:p>
            <a:pPr lvl="5"/>
            <a:r>
              <a:rPr lang="en-US" sz="1800" dirty="0"/>
              <a:t>Up to one parent </a:t>
            </a:r>
          </a:p>
          <a:p>
            <a:pPr lvl="5"/>
            <a:r>
              <a:rPr lang="en-US" sz="1800" dirty="0"/>
              <a:t>Down to N children</a:t>
            </a:r>
          </a:p>
          <a:p>
            <a:pPr lvl="1"/>
            <a:r>
              <a:rPr lang="en-US" dirty="0"/>
              <a:t>Sequential access to data. Must traverse by visiting nodes, but additional connections reduce number of intermediate nodes.</a:t>
            </a:r>
          </a:p>
          <a:p>
            <a:pPr lvl="1"/>
            <a:r>
              <a:rPr lang="en-US" dirty="0"/>
              <a:t>Hierarchical structure. May be represented explicitly with pointers or implicitly with index location of element.</a:t>
            </a:r>
          </a:p>
          <a:p>
            <a:r>
              <a:rPr lang="en-US" dirty="0"/>
              <a:t>Array – random access</a:t>
            </a:r>
          </a:p>
          <a:p>
            <a:pPr lvl="1"/>
            <a:r>
              <a:rPr lang="en-US" sz="1800" dirty="0"/>
              <a:t>Same time to access each element</a:t>
            </a:r>
          </a:p>
          <a:p>
            <a:pPr lvl="1"/>
            <a:r>
              <a:rPr lang="en-US" sz="1800" dirty="0"/>
              <a:t>Flat structure</a:t>
            </a:r>
          </a:p>
          <a:p>
            <a:pPr lvl="1"/>
            <a:r>
              <a:rPr lang="en-US" sz="1800" dirty="0"/>
              <a:t>May be multidimensional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791955" y="773933"/>
            <a:ext cx="4925981" cy="2427875"/>
            <a:chOff x="6258988" y="505507"/>
            <a:chExt cx="4929046" cy="2427875"/>
          </a:xfrm>
        </p:grpSpPr>
        <p:sp>
          <p:nvSpPr>
            <p:cNvPr id="5" name="Rounded Rectangle 4"/>
            <p:cNvSpPr/>
            <p:nvPr/>
          </p:nvSpPr>
          <p:spPr>
            <a:xfrm>
              <a:off x="8497362" y="81592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51136" y="140139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58988" y="202650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7"/>
            <p:cNvCxnSpPr>
              <a:stCxn id="5" idx="1"/>
              <a:endCxn id="6" idx="0"/>
            </p:cNvCxnSpPr>
            <p:nvPr/>
          </p:nvCxnSpPr>
          <p:spPr>
            <a:xfrm rot="10800000" flipV="1">
              <a:off x="7294036" y="976794"/>
              <a:ext cx="1203326" cy="42460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stCxn id="6" idx="1"/>
              <a:endCxn id="7" idx="0"/>
            </p:cNvCxnSpPr>
            <p:nvPr/>
          </p:nvCxnSpPr>
          <p:spPr>
            <a:xfrm rot="10800000" flipV="1">
              <a:off x="6601888" y="1562262"/>
              <a:ext cx="349248" cy="46423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636937" y="201752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57487" y="2611649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/>
            <p:cNvCxnSpPr>
              <a:stCxn id="11" idx="1"/>
              <a:endCxn id="12" idx="0"/>
            </p:cNvCxnSpPr>
            <p:nvPr/>
          </p:nvCxnSpPr>
          <p:spPr>
            <a:xfrm rot="10800000" flipV="1">
              <a:off x="7300387" y="2178387"/>
              <a:ext cx="336550" cy="43326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5" idx="0"/>
            </p:cNvCxnSpPr>
            <p:nvPr/>
          </p:nvCxnSpPr>
          <p:spPr>
            <a:xfrm rot="5400000">
              <a:off x="8681878" y="657542"/>
              <a:ext cx="316769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8329087" y="2611648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Elbow Connector 19"/>
            <p:cNvCxnSpPr>
              <a:stCxn id="11" idx="3"/>
              <a:endCxn id="17" idx="0"/>
            </p:cNvCxnSpPr>
            <p:nvPr/>
          </p:nvCxnSpPr>
          <p:spPr>
            <a:xfrm>
              <a:off x="8322737" y="2178387"/>
              <a:ext cx="349250" cy="43326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6" idx="3"/>
              <a:endCxn id="11" idx="0"/>
            </p:cNvCxnSpPr>
            <p:nvPr/>
          </p:nvCxnSpPr>
          <p:spPr>
            <a:xfrm>
              <a:off x="7636936" y="1562263"/>
              <a:ext cx="342901" cy="45525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9816433" y="1401394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124285" y="202650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5" idx="3"/>
              <a:endCxn id="33" idx="0"/>
            </p:cNvCxnSpPr>
            <p:nvPr/>
          </p:nvCxnSpPr>
          <p:spPr>
            <a:xfrm>
              <a:off x="9183162" y="976794"/>
              <a:ext cx="976171" cy="4246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3" idx="1"/>
              <a:endCxn id="34" idx="0"/>
            </p:cNvCxnSpPr>
            <p:nvPr/>
          </p:nvCxnSpPr>
          <p:spPr>
            <a:xfrm rot="10800000" flipV="1">
              <a:off x="9467185" y="1562260"/>
              <a:ext cx="349248" cy="46423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10502234" y="2017518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lbow Connector 38"/>
            <p:cNvCxnSpPr>
              <a:stCxn id="33" idx="3"/>
              <a:endCxn id="37" idx="0"/>
            </p:cNvCxnSpPr>
            <p:nvPr/>
          </p:nvCxnSpPr>
          <p:spPr>
            <a:xfrm>
              <a:off x="10502233" y="1562261"/>
              <a:ext cx="342901" cy="45525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7997703" y="3706283"/>
            <a:ext cx="685373" cy="2895509"/>
            <a:chOff x="7806272" y="3306702"/>
            <a:chExt cx="685800" cy="2895509"/>
          </a:xfrm>
        </p:grpSpPr>
        <p:sp>
          <p:nvSpPr>
            <p:cNvPr id="55" name="Rounded Rectangle 54"/>
            <p:cNvSpPr/>
            <p:nvPr/>
          </p:nvSpPr>
          <p:spPr>
            <a:xfrm>
              <a:off x="7806272" y="330670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806272" y="3628424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806272" y="395014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806272" y="4271868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806272" y="459359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806272" y="491531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806272" y="5237034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806272" y="5558756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806272" y="5880478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584998" y="4312729"/>
            <a:ext cx="2051888" cy="972423"/>
            <a:chOff x="9183162" y="3264445"/>
            <a:chExt cx="2053165" cy="972423"/>
          </a:xfrm>
        </p:grpSpPr>
        <p:sp>
          <p:nvSpPr>
            <p:cNvPr id="65" name="Rounded Rectangle 64"/>
            <p:cNvSpPr/>
            <p:nvPr/>
          </p:nvSpPr>
          <p:spPr>
            <a:xfrm>
              <a:off x="9183162" y="3271691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9183162" y="3593413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9183162" y="3915135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9864727" y="3271680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9864727" y="3593402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9864727" y="3915124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0550527" y="3264445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0550527" y="3586167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0550527" y="3907889"/>
              <a:ext cx="685800" cy="3217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32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Optimization: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6476279" cy="494833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i="1" dirty="0"/>
              <a:t>Divide and Conquer </a:t>
            </a:r>
            <a:r>
              <a:rPr lang="en-US" sz="2000" dirty="0"/>
              <a:t>approach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Requirements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Regions in table must be </a:t>
            </a:r>
            <a:r>
              <a:rPr lang="en-US" sz="1800" i="1" dirty="0"/>
              <a:t>sorted by increasing starting address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For each entry, start address &lt;= end address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Start in middle of the region table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Compare entry’s start and end addresses with search address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If search address is </a:t>
            </a:r>
            <a:r>
              <a:rPr lang="en-US" sz="1800" i="1" dirty="0"/>
              <a:t>before </a:t>
            </a:r>
            <a:r>
              <a:rPr lang="en-US" sz="1800" dirty="0"/>
              <a:t>start address, then repeat with </a:t>
            </a:r>
            <a:r>
              <a:rPr lang="en-US" sz="1800" i="1" dirty="0"/>
              <a:t>upper </a:t>
            </a:r>
            <a:r>
              <a:rPr lang="en-US" sz="1800" dirty="0"/>
              <a:t>portion of table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If search address is </a:t>
            </a:r>
            <a:r>
              <a:rPr lang="en-US" sz="1800" i="1" dirty="0"/>
              <a:t>after </a:t>
            </a:r>
            <a:r>
              <a:rPr lang="en-US" sz="1800" dirty="0"/>
              <a:t>end addresses, then repeat with </a:t>
            </a:r>
            <a:r>
              <a:rPr lang="en-US" sz="1800" i="1" dirty="0"/>
              <a:t>lower </a:t>
            </a:r>
            <a:r>
              <a:rPr lang="en-US" sz="1800" dirty="0"/>
              <a:t>portion of table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Otherwise, we have found the region, so search is done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Repeat until finding matching region or there’s no table left to search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The time complexity is reduced to O(log(n)) compared to  O(n) for a brute force search (n is the number of elements).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82126" y="53370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12521" y="53370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442917" y="53370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573312" y="53370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682464" y="2136769"/>
            <a:ext cx="685641" cy="32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682464" y="3532237"/>
            <a:ext cx="685641" cy="665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0688641" y="5230582"/>
            <a:ext cx="679465" cy="32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545906" y="2130593"/>
            <a:ext cx="685641" cy="32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545906" y="5203109"/>
            <a:ext cx="685641" cy="32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479352" y="2136769"/>
            <a:ext cx="685641" cy="32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336617" y="3374733"/>
            <a:ext cx="679465" cy="32770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479352" y="4612696"/>
            <a:ext cx="685641" cy="32770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5906" y="3964116"/>
            <a:ext cx="685641" cy="32770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7031888" y="3472184"/>
            <a:ext cx="304729" cy="6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7336617" y="3314508"/>
            <a:ext cx="679465" cy="3277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174623" y="4610767"/>
            <a:ext cx="984194" cy="327706"/>
            <a:chOff x="5715000" y="4539529"/>
            <a:chExt cx="984422" cy="327782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5715000" y="4703420"/>
              <a:ext cx="304800" cy="61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6019800" y="4539529"/>
              <a:ext cx="679622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47353" y="3979688"/>
            <a:ext cx="984194" cy="327706"/>
            <a:chOff x="5715000" y="4539529"/>
            <a:chExt cx="984422" cy="327782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5715000" y="4703420"/>
              <a:ext cx="304800" cy="61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6019800" y="4539529"/>
              <a:ext cx="679622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10682464" y="4315366"/>
            <a:ext cx="685641" cy="32770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52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383912" y="4291429"/>
            <a:ext cx="984194" cy="327706"/>
            <a:chOff x="5715000" y="4539529"/>
            <a:chExt cx="984422" cy="327782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5715000" y="4703420"/>
              <a:ext cx="304800" cy="61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Rectangle 73"/>
            <p:cNvSpPr/>
            <p:nvPr/>
          </p:nvSpPr>
          <p:spPr bwMode="auto">
            <a:xfrm>
              <a:off x="6019800" y="4539529"/>
              <a:ext cx="679622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1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to:</a:t>
            </a:r>
            <a:endParaRPr lang="en-US" altLang="en-US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r>
              <a:rPr lang="en-GB" sz="2400" dirty="0"/>
              <a:t>Describe the risks with optimizing code at high level. </a:t>
            </a:r>
          </a:p>
          <a:p>
            <a:r>
              <a:rPr lang="en-GB" sz="2400" dirty="0"/>
              <a:t>Describe the advantages of high-level code optimisation. </a:t>
            </a:r>
          </a:p>
          <a:p>
            <a:r>
              <a:rPr lang="en-GB" sz="2400" dirty="0"/>
              <a:t>Identify different types of data structures and their mode of data access.  </a:t>
            </a:r>
          </a:p>
          <a:p>
            <a:r>
              <a:rPr lang="en-GB" sz="2400" dirty="0"/>
              <a:t>Explain binary search algorithm. </a:t>
            </a:r>
          </a:p>
          <a:p>
            <a:r>
              <a:rPr lang="en-GB" sz="2400" dirty="0"/>
              <a:t>Describe the advantages and drawbacks of using optimized libraries in programming.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8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7" y="909303"/>
            <a:ext cx="11156206" cy="5615324"/>
          </a:xfrm>
        </p:spPr>
        <p:txBody>
          <a:bodyPr/>
          <a:lstStyle/>
          <a:p>
            <a:r>
              <a:rPr lang="en-GB" sz="2799" dirty="0"/>
              <a:t>The use of optimized libraries can achieve your goals at a relatively small extra investment.</a:t>
            </a:r>
          </a:p>
          <a:p>
            <a:r>
              <a:rPr lang="en-GB" sz="2799" dirty="0"/>
              <a:t>The use of optimized libraries however can make your code less portable across different platforms.</a:t>
            </a:r>
          </a:p>
          <a:p>
            <a:r>
              <a:rPr lang="en-GB" sz="2799" dirty="0"/>
              <a:t>Some of the most widely used optimized libraries are Math libraries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NAG (Numerical Algorithm Group) Numerical Library:  Software library of numerical analysis routines e.g. linear algebra, optimization, differential equations, and regression analysis.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Intel Math Kernel Library (MKL): optimized Maths routines (e.g. linear algebra, sparse solvers, FFTs) for science, engineering, and financial applications. Optimized specially for Intel processors.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CMSIS-DSP:  Software library with a suite of common signal processing functions (e.g. filters, transforms, matrix algebra) for use on energy-efficient Cortex-M processor based devices.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685" y="189390"/>
            <a:ext cx="11155965" cy="576000"/>
          </a:xfrm>
        </p:spPr>
        <p:txBody>
          <a:bodyPr>
            <a:normAutofit/>
          </a:bodyPr>
          <a:lstStyle/>
          <a:p>
            <a:r>
              <a:rPr lang="en-GB" sz="3599" dirty="0"/>
              <a:t>Use of Optimized Libraries</a:t>
            </a:r>
          </a:p>
        </p:txBody>
      </p:sp>
    </p:spTree>
    <p:extLst>
      <p:ext uri="{BB962C8B-B14F-4D97-AF65-F5344CB8AC3E}">
        <p14:creationId xmlns:p14="http://schemas.microsoft.com/office/powerpoint/2010/main" val="79853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6693" y="837312"/>
            <a:ext cx="11518614" cy="5543333"/>
          </a:xfrm>
        </p:spPr>
        <p:txBody>
          <a:bodyPr/>
          <a:lstStyle/>
          <a:p>
            <a:r>
              <a:rPr lang="en-GB" sz="2799" dirty="0"/>
              <a:t>Match the data types and approximations method to the range and accuracy needs of your algorithm.</a:t>
            </a:r>
          </a:p>
          <a:p>
            <a:r>
              <a:rPr lang="en-GB" sz="2799" dirty="0"/>
              <a:t>You can trade-off accuracy/precision for speed, code size, energy/power.</a:t>
            </a:r>
          </a:p>
          <a:p>
            <a:r>
              <a:rPr lang="en-GB" sz="2799" dirty="0"/>
              <a:t>Floating point arithmetic is needed when you are dealing with a large range of data values that fixed-point arithmetic cannot deal with.</a:t>
            </a:r>
          </a:p>
          <a:p>
            <a:r>
              <a:rPr lang="en-GB" sz="2799" dirty="0"/>
              <a:t>Single precision floating point uses 32 bits (8 bits for exponent, 24 for fraction mantissa) whereas double-precision floating point precision uses 64 bits (11 bits for exponent, 53 for fraction mantissa).</a:t>
            </a:r>
          </a:p>
          <a:p>
            <a:r>
              <a:rPr lang="en-GB" sz="2799" dirty="0"/>
              <a:t>Floating point is slow if there is no hardware support (must be emulated in software)</a:t>
            </a:r>
          </a:p>
          <a:p>
            <a:r>
              <a:rPr lang="en-GB" sz="2799" dirty="0"/>
              <a:t>The IEEE standard for floating point arithmetic (IEEE 754) is a technical standard for floating-point computation widely implemented in hardware.</a:t>
            </a:r>
          </a:p>
          <a:p>
            <a:endParaRPr lang="en-GB" sz="279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693" y="117399"/>
            <a:ext cx="11155965" cy="576000"/>
          </a:xfrm>
        </p:spPr>
        <p:txBody>
          <a:bodyPr>
            <a:normAutofit/>
          </a:bodyPr>
          <a:lstStyle/>
          <a:p>
            <a:r>
              <a:rPr lang="en-GB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138811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4702" y="909304"/>
            <a:ext cx="11878570" cy="1439827"/>
          </a:xfrm>
        </p:spPr>
        <p:txBody>
          <a:bodyPr/>
          <a:lstStyle/>
          <a:p>
            <a:r>
              <a:rPr lang="en-GB" sz="2799" dirty="0"/>
              <a:t>Many optimized libraries are available as Open Source Software (OSS).</a:t>
            </a:r>
          </a:p>
          <a:p>
            <a:r>
              <a:rPr lang="en-GB" sz="2799" dirty="0"/>
              <a:t>You need to know about the type of license you are signing up to before you use any OSS.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685" y="189390"/>
            <a:ext cx="11155965" cy="576000"/>
          </a:xfrm>
        </p:spPr>
        <p:txBody>
          <a:bodyPr>
            <a:normAutofit/>
          </a:bodyPr>
          <a:lstStyle/>
          <a:p>
            <a:r>
              <a:rPr lang="en-GB" dirty="0"/>
              <a:t>Open Source Software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0677" y="2464985"/>
            <a:ext cx="5327359" cy="362769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248" tIns="59624" rIns="119248" bIns="59624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83965" y="2464985"/>
            <a:ext cx="5298082" cy="362769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248" tIns="59624" rIns="119248" bIns="59624" rtlCol="0" anchor="ctr"/>
          <a:lstStyle/>
          <a:p>
            <a:pPr algn="ctr"/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726510" y="2535470"/>
            <a:ext cx="4768840" cy="2837296"/>
          </a:xfrm>
          <a:prstGeom prst="rect">
            <a:avLst/>
          </a:prstGeom>
        </p:spPr>
        <p:txBody>
          <a:bodyPr/>
          <a:lstStyle>
            <a:lvl1pPr marL="360739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800" b="0" i="0" kern="1200">
                <a:solidFill>
                  <a:schemeClr val="tx1"/>
                </a:solidFill>
                <a:effectLst/>
                <a:latin typeface="Gill Sans MT"/>
                <a:ea typeface="+mn-ea"/>
                <a:cs typeface="Gill Sans MT"/>
              </a:defRPr>
            </a:lvl1pPr>
            <a:lvl2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0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0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0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0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2028085" indent="-248845" algn="l" rtl="0" eaLnBrk="1" latinLnBrk="0" hangingPunct="1">
              <a:spcBef>
                <a:spcPts val="34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257" indent="-248845" algn="l" rtl="0" eaLnBrk="1" latinLnBrk="0" hangingPunct="1">
              <a:spcBef>
                <a:spcPts val="34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71" indent="-248845" algn="l" rtl="0" eaLnBrk="1" latinLnBrk="0" hangingPunct="1">
              <a:spcBef>
                <a:spcPts val="3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3927" indent="-248845" algn="l" rtl="0" eaLnBrk="1" latinLnBrk="0" hangingPunct="1">
              <a:spcBef>
                <a:spcPts val="34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17">
              <a:buNone/>
            </a:pPr>
            <a:r>
              <a:rPr lang="en-US" sz="2400" b="1" dirty="0" err="1">
                <a:solidFill>
                  <a:schemeClr val="accent5"/>
                </a:solidFill>
              </a:rPr>
              <a:t>Copyleft</a:t>
            </a:r>
            <a:endParaRPr lang="en-US" sz="2400" b="1" dirty="0">
              <a:solidFill>
                <a:schemeClr val="accent5"/>
              </a:solidFill>
            </a:endParaRPr>
          </a:p>
          <a:p>
            <a:pPr defTabSz="914217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Source code must be made available for binary distribution.</a:t>
            </a:r>
          </a:p>
          <a:p>
            <a:pPr defTabSz="914217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Original work, any modifications, any derivative work must remain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under the same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license.</a:t>
            </a:r>
          </a:p>
          <a:p>
            <a:pPr defTabSz="914217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Include GPL, LGPL, and MPL licenses.</a:t>
            </a:r>
          </a:p>
          <a:p>
            <a:pPr defTabSz="914217"/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3099" y="2637615"/>
            <a:ext cx="4975953" cy="287913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0739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3300" b="0" i="0" kern="1200">
                <a:solidFill>
                  <a:schemeClr val="tx1"/>
                </a:solidFill>
                <a:effectLst/>
                <a:latin typeface="Gill Sans MT"/>
                <a:ea typeface="+mn-ea"/>
                <a:cs typeface="Gill Sans MT"/>
              </a:defRPr>
            </a:lvl1pPr>
            <a:lvl2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7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7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7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1093016" indent="-360739" algn="l" rtl="0" eaLnBrk="1" latinLnBrk="0" hangingPunct="1">
              <a:spcBef>
                <a:spcPts val="544"/>
              </a:spcBef>
              <a:buClr>
                <a:schemeClr val="accent5"/>
              </a:buClr>
              <a:buSzPct val="95000"/>
              <a:buFont typeface="Wingdings" charset="2"/>
              <a:buChar char="§"/>
              <a:defRPr kumimoji="0" sz="27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2028085" indent="-248845" algn="l" rtl="0" eaLnBrk="1" latinLnBrk="0" hangingPunct="1">
              <a:spcBef>
                <a:spcPts val="34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257" indent="-248845" algn="l" rtl="0" eaLnBrk="1" latinLnBrk="0" hangingPunct="1">
              <a:spcBef>
                <a:spcPts val="34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71" indent="-248845" algn="l" rtl="0" eaLnBrk="1" latinLnBrk="0" hangingPunct="1">
              <a:spcBef>
                <a:spcPts val="3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3927" indent="-248845" algn="l" rtl="0" eaLnBrk="1" latinLnBrk="0" hangingPunct="1">
              <a:spcBef>
                <a:spcPts val="34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17">
              <a:buNone/>
            </a:pPr>
            <a:r>
              <a:rPr lang="en-US" sz="2400" b="1" dirty="0">
                <a:solidFill>
                  <a:schemeClr val="tx2"/>
                </a:solidFill>
              </a:rPr>
              <a:t>Permissive </a:t>
            </a:r>
          </a:p>
          <a:p>
            <a:pPr defTabSz="914217"/>
            <a:r>
              <a:rPr lang="en-US" sz="2400" dirty="0"/>
              <a:t>License requirements are minimal.</a:t>
            </a:r>
          </a:p>
          <a:p>
            <a:pPr defTabSz="914217"/>
            <a:r>
              <a:rPr lang="en-US" sz="2400" dirty="0"/>
              <a:t>Broad grant of rights (with no conditions for particular licensing terms).</a:t>
            </a:r>
          </a:p>
          <a:p>
            <a:pPr defTabSz="914217"/>
            <a:r>
              <a:rPr lang="en-US" sz="2400" dirty="0"/>
              <a:t>Includes MIT, BSD, and Apache 2.0 licenses.	</a:t>
            </a:r>
            <a:endParaRPr lang="en-US" sz="2799" dirty="0"/>
          </a:p>
          <a:p>
            <a:pPr defTabSz="914217"/>
            <a:endParaRPr lang="en-GB" sz="2799" dirty="0"/>
          </a:p>
        </p:txBody>
      </p:sp>
    </p:spTree>
    <p:extLst>
      <p:ext uri="{BB962C8B-B14F-4D97-AF65-F5344CB8AC3E}">
        <p14:creationId xmlns:p14="http://schemas.microsoft.com/office/powerpoint/2010/main" val="93285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5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Outline</a:t>
            </a:r>
            <a:endParaRPr lang="en-GB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Power Computing</a:t>
            </a:r>
          </a:p>
          <a:p>
            <a:r>
              <a:rPr lang="en-US" dirty="0"/>
              <a:t>Optimization &amp; The Software Development Process</a:t>
            </a:r>
          </a:p>
          <a:p>
            <a:r>
              <a:rPr lang="en-US" dirty="0"/>
              <a:t>Optimization Risks</a:t>
            </a:r>
          </a:p>
          <a:p>
            <a:r>
              <a:rPr lang="en-US" dirty="0"/>
              <a:t>High Level Optimizations with Examples</a:t>
            </a:r>
          </a:p>
          <a:p>
            <a:r>
              <a:rPr lang="en-GB" dirty="0"/>
              <a:t>Better Algorithms – Search Example</a:t>
            </a:r>
          </a:p>
          <a:p>
            <a:pPr lvl="1"/>
            <a:r>
              <a:rPr lang="en-US" dirty="0"/>
              <a:t>Making Searches Faster</a:t>
            </a:r>
          </a:p>
          <a:p>
            <a:pPr lvl="1"/>
            <a:r>
              <a:rPr lang="en-US" dirty="0"/>
              <a:t>More Data Structures</a:t>
            </a:r>
          </a:p>
          <a:p>
            <a:pPr lvl="1"/>
            <a:r>
              <a:rPr lang="en-US" dirty="0"/>
              <a:t>Optimization: Binary Search</a:t>
            </a:r>
          </a:p>
          <a:p>
            <a:pPr lvl="1"/>
            <a:r>
              <a:rPr lang="en-GB" dirty="0"/>
              <a:t>Use of Optimized Libraries</a:t>
            </a:r>
          </a:p>
          <a:p>
            <a:pPr lvl="1"/>
            <a:r>
              <a:rPr lang="en-GB" dirty="0"/>
              <a:t>Precision</a:t>
            </a:r>
          </a:p>
          <a:p>
            <a:pPr lvl="1"/>
            <a:r>
              <a:rPr lang="en-GB"/>
              <a:t>Open-source </a:t>
            </a:r>
            <a:r>
              <a:rPr lang="en-GB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74495924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6" y="981296"/>
            <a:ext cx="11156207" cy="5138706"/>
          </a:xfrm>
        </p:spPr>
        <p:txBody>
          <a:bodyPr/>
          <a:lstStyle/>
          <a:p>
            <a:r>
              <a:rPr lang="en-GB" sz="2799" dirty="0"/>
              <a:t>Power = Energy / Time</a:t>
            </a:r>
          </a:p>
          <a:p>
            <a:r>
              <a:rPr lang="en-GB" sz="2799" dirty="0"/>
              <a:t>Personal Computers operate to a maximum power budget.</a:t>
            </a:r>
          </a:p>
          <a:p>
            <a:r>
              <a:rPr lang="en-GB" sz="2799" dirty="0"/>
              <a:t>Mobile Computers operate to maximum power and energy budgets.</a:t>
            </a:r>
          </a:p>
          <a:p>
            <a:r>
              <a:rPr lang="en-GB" sz="2799" dirty="0"/>
              <a:t>There are many ways in which we can reduce power consumption: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Reduce the amount of computations necessary e.g. optimize programs to remove redundant operations, use optimized libraries, reduce memory transactions by reusing local data, use better algorithms.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Toolchain optimization e.g. help the compiler do a better job though directives to exploit hardware-specific features.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Exploit power efficient hardware-assisted techniques e.g. </a:t>
            </a:r>
            <a:r>
              <a:rPr lang="en-GB" sz="2400" dirty="0" err="1"/>
              <a:t>big.LITTLE</a:t>
            </a:r>
            <a:r>
              <a:rPr lang="en-GB" sz="2400" dirty="0"/>
              <a:t> multiprocessing, Dynamic Voltage and Frequency Scaling (DVFS).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Improve hardware occupancy e.g. better scheduling algorithms, hide latency.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sz="279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676" y="117399"/>
            <a:ext cx="11155965" cy="576000"/>
          </a:xfrm>
        </p:spPr>
        <p:txBody>
          <a:bodyPr>
            <a:normAutofit/>
          </a:bodyPr>
          <a:lstStyle/>
          <a:p>
            <a:r>
              <a:rPr lang="en-GB" dirty="0"/>
              <a:t>Low Power Computing</a:t>
            </a:r>
          </a:p>
        </p:txBody>
      </p:sp>
    </p:spTree>
    <p:extLst>
      <p:ext uri="{BB962C8B-B14F-4D97-AF65-F5344CB8AC3E}">
        <p14:creationId xmlns:p14="http://schemas.microsoft.com/office/powerpoint/2010/main" val="39980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99" dirty="0"/>
              <a:t>Optimization &amp; The Software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6856578" cy="4948335"/>
          </a:xfrm>
        </p:spPr>
        <p:txBody>
          <a:bodyPr/>
          <a:lstStyle/>
          <a:p>
            <a:r>
              <a:rPr lang="en-US" dirty="0"/>
              <a:t>Many opportunities for optimization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Multiple levels of design hierarchy.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Requirements, algorithm, architecture, design, implementation…</a:t>
            </a:r>
          </a:p>
          <a:p>
            <a:r>
              <a:rPr lang="en-US" dirty="0"/>
              <a:t>Some computer systems are more amenable/open to optimizations than others.</a:t>
            </a:r>
          </a:p>
          <a:p>
            <a:r>
              <a:rPr lang="en-US" dirty="0"/>
              <a:t>Higher-level optimizations may span multiple levels</a:t>
            </a:r>
          </a:p>
          <a:p>
            <a:pPr lvl="1"/>
            <a:r>
              <a:rPr lang="en-US" sz="2400" dirty="0"/>
              <a:t>Impacts more code than lower level optimizations, requiring more development effort.</a:t>
            </a:r>
          </a:p>
          <a:p>
            <a:pPr lvl="1"/>
            <a:r>
              <a:rPr lang="en-US" sz="2400" dirty="0"/>
              <a:t>May add more risk.</a:t>
            </a:r>
            <a:endParaRPr lang="en-US" sz="2799" dirty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03" y="1288725"/>
            <a:ext cx="4447313" cy="350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0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Optimization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Unpredictability of development effort needed</a:t>
            </a:r>
          </a:p>
          <a:p>
            <a:pPr lvl="1"/>
            <a:r>
              <a:rPr lang="en-US" dirty="0"/>
              <a:t>Balancing act</a:t>
            </a:r>
          </a:p>
          <a:p>
            <a:pPr lvl="2"/>
            <a:r>
              <a:rPr lang="en-US" dirty="0"/>
              <a:t>Pro: expected performance gain</a:t>
            </a:r>
          </a:p>
          <a:p>
            <a:pPr lvl="2"/>
            <a:r>
              <a:rPr lang="en-US" dirty="0"/>
              <a:t>Cons: additional development time required, increased schedule risk</a:t>
            </a:r>
          </a:p>
          <a:p>
            <a:pPr lvl="1"/>
            <a:r>
              <a:rPr lang="en-US" dirty="0"/>
              <a:t>Difficulties in prediction</a:t>
            </a:r>
          </a:p>
          <a:p>
            <a:pPr lvl="2"/>
            <a:r>
              <a:rPr lang="en-US" dirty="0"/>
              <a:t>How much gain will we get after this optimization? Will it be optimized enough so we can stop optimizing the program?</a:t>
            </a:r>
          </a:p>
          <a:p>
            <a:pPr lvl="2"/>
            <a:r>
              <a:rPr lang="en-US" dirty="0"/>
              <a:t>How long will it take to perform this optimization?</a:t>
            </a:r>
          </a:p>
          <a:p>
            <a:pPr lvl="2"/>
            <a:r>
              <a:rPr lang="en-US" dirty="0"/>
              <a:t>How many more optimizations will we need?</a:t>
            </a:r>
          </a:p>
          <a:p>
            <a:endParaRPr lang="en-US" dirty="0"/>
          </a:p>
          <a:p>
            <a:r>
              <a:rPr lang="en-US" dirty="0"/>
              <a:t>Impact on code maintainability</a:t>
            </a:r>
          </a:p>
          <a:p>
            <a:pPr lvl="1"/>
            <a:r>
              <a:rPr lang="en-US" dirty="0"/>
              <a:t>Code will be used in future</a:t>
            </a:r>
          </a:p>
          <a:p>
            <a:pPr lvl="2"/>
            <a:r>
              <a:rPr lang="en-US" dirty="0"/>
              <a:t>Bug fixes, feature changes, feature additions, upgrades</a:t>
            </a:r>
          </a:p>
          <a:p>
            <a:pPr lvl="2"/>
            <a:r>
              <a:rPr lang="en-US" dirty="0"/>
              <a:t>Basis for follow-up and evolved products, platform for range of products </a:t>
            </a:r>
          </a:p>
          <a:p>
            <a:pPr lvl="1"/>
            <a:r>
              <a:rPr lang="en-US" dirty="0"/>
              <a:t>What if you’ve forgotten how your optimized code works? </a:t>
            </a:r>
          </a:p>
          <a:p>
            <a:pPr lvl="1"/>
            <a:r>
              <a:rPr lang="en-US" dirty="0"/>
              <a:t>What if someone else needs to maintain your optimized code?</a:t>
            </a:r>
          </a:p>
          <a:p>
            <a:pPr lvl="1"/>
            <a:r>
              <a:rPr lang="en-US" dirty="0"/>
              <a:t>Optimization often hurts code maintainability</a:t>
            </a:r>
          </a:p>
          <a:p>
            <a:pPr lvl="1"/>
            <a:r>
              <a:rPr lang="en-US" dirty="0"/>
              <a:t>Need to optimize in a way which retains maintainability </a:t>
            </a:r>
          </a:p>
        </p:txBody>
      </p:sp>
    </p:spTree>
    <p:extLst>
      <p:ext uri="{BB962C8B-B14F-4D97-AF65-F5344CB8AC3E}">
        <p14:creationId xmlns:p14="http://schemas.microsoft.com/office/powerpoint/2010/main" val="423377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Optimizations: Do Less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concept: perform less computation</a:t>
            </a:r>
          </a:p>
          <a:p>
            <a:pPr lvl="1"/>
            <a:r>
              <a:rPr lang="en-US" dirty="0"/>
              <a:t>Lazy (or deferred) execution: don’t compute data until needed</a:t>
            </a:r>
          </a:p>
          <a:p>
            <a:pPr lvl="1"/>
            <a:r>
              <a:rPr lang="en-US" dirty="0"/>
              <a:t>Early decisions: for decisions based on computations, may be able to use intermediate results</a:t>
            </a:r>
          </a:p>
          <a:p>
            <a:endParaRPr lang="en-US" dirty="0"/>
          </a:p>
          <a:p>
            <a:r>
              <a:rPr lang="en-US" dirty="0"/>
              <a:t>Applied broadly</a:t>
            </a:r>
          </a:p>
          <a:p>
            <a:pPr lvl="1"/>
            <a:r>
              <a:rPr lang="en-US" dirty="0"/>
              <a:t>Many algorithms implement these concepts</a:t>
            </a:r>
          </a:p>
          <a:p>
            <a:pPr lvl="1"/>
            <a:r>
              <a:rPr lang="en-US" dirty="0"/>
              <a:t>Compilers try to apply these in optimization passes</a:t>
            </a:r>
          </a:p>
          <a:p>
            <a:endParaRPr lang="en-US" dirty="0"/>
          </a:p>
          <a:p>
            <a:r>
              <a:rPr lang="en-US" dirty="0"/>
              <a:t>Role of developer</a:t>
            </a:r>
          </a:p>
          <a:p>
            <a:pPr lvl="1"/>
            <a:r>
              <a:rPr lang="en-US" dirty="0"/>
              <a:t>Implement concepts directly in source code </a:t>
            </a:r>
          </a:p>
          <a:p>
            <a:pPr lvl="1"/>
            <a:r>
              <a:rPr lang="en-US" dirty="0"/>
              <a:t>Help the compiler apply these concepts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5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Example Program: “Nearby Points of Interest”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6760960" cy="4948335"/>
          </a:xfrm>
        </p:spPr>
        <p:txBody>
          <a:bodyPr/>
          <a:lstStyle/>
          <a:p>
            <a:r>
              <a:rPr lang="en-US" dirty="0"/>
              <a:t>Find distance and bearing  from current position to the closest position of a fixed set of positions.</a:t>
            </a:r>
          </a:p>
          <a:p>
            <a:r>
              <a:rPr lang="en-US" dirty="0"/>
              <a:t>Positions are described as coordinates on the surface of the Earth (latitude, longitude)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450" y="4716289"/>
                <a:ext cx="11422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acos</m:t>
                    </m:r>
                    <m:r>
                      <a:rPr lang="en-US" i="1">
                        <a:latin typeface="Cambria Math"/>
                      </a:rPr>
                      <m:t>((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𝑙𝑎𝑡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𝑙𝑎𝑡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∗6371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0" y="4716289"/>
                <a:ext cx="11422892" cy="369332"/>
              </a:xfrm>
              <a:prstGeom prst="rect">
                <a:avLst/>
              </a:prstGeom>
              <a:blipFill>
                <a:blip r:embed="rId3"/>
                <a:stretch>
                  <a:fillRect l="-4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91" y="5325502"/>
                <a:ext cx="12184418" cy="529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𝑎𝑡𝑎𝑛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,  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𝑙𝑜𝑛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𝑙𝑎𝑡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sz="2799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" y="5325502"/>
                <a:ext cx="12184418" cy="529062"/>
              </a:xfrm>
              <a:prstGeom prst="rect">
                <a:avLst/>
              </a:prstGeom>
              <a:blipFill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1357" y="1357285"/>
            <a:ext cx="2360731" cy="21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760063" y="2709088"/>
            <a:ext cx="3689526" cy="1727791"/>
            <a:chOff x="865909" y="2058972"/>
            <a:chExt cx="3691822" cy="1727790"/>
          </a:xfrm>
        </p:grpSpPr>
        <p:cxnSp>
          <p:nvCxnSpPr>
            <p:cNvPr id="20" name="Elbow Connector 11"/>
            <p:cNvCxnSpPr/>
            <p:nvPr/>
          </p:nvCxnSpPr>
          <p:spPr bwMode="auto">
            <a:xfrm flipV="1">
              <a:off x="1510669" y="2367157"/>
              <a:ext cx="0" cy="725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428968" y="2058972"/>
              <a:ext cx="1128763" cy="36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(lat</a:t>
              </a:r>
              <a:r>
                <a:rPr lang="en-US" baseline="-25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, lon</a:t>
              </a:r>
              <a:r>
                <a:rPr lang="en-US" baseline="-25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5909" y="3417516"/>
              <a:ext cx="1128763" cy="36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(lat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 lon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436142" y="2921963"/>
              <a:ext cx="149055" cy="460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948513" y="2424924"/>
              <a:ext cx="149055" cy="460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25" name="Elbow Connector 11"/>
            <p:cNvCxnSpPr>
              <a:stCxn id="23" idx="6"/>
              <a:endCxn id="24" idx="2"/>
            </p:cNvCxnSpPr>
            <p:nvPr/>
          </p:nvCxnSpPr>
          <p:spPr bwMode="auto">
            <a:xfrm flipV="1">
              <a:off x="1585197" y="2655333"/>
              <a:ext cx="2363316" cy="497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Arc 25"/>
            <p:cNvSpPr/>
            <p:nvPr/>
          </p:nvSpPr>
          <p:spPr bwMode="auto">
            <a:xfrm>
              <a:off x="1585197" y="2773005"/>
              <a:ext cx="543386" cy="758731"/>
            </a:xfrm>
            <a:prstGeom prst="arc">
              <a:avLst>
                <a:gd name="adj1" fmla="val 11483018"/>
                <a:gd name="adj2" fmla="val 1613625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19" tIns="45709" rIns="91419" bIns="45709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52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16814" y="2546866"/>
              <a:ext cx="303407" cy="36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cs typeface="Times New Roman" pitchFamily="18" charset="0"/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9484" y="2623066"/>
              <a:ext cx="303407" cy="36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86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99" dirty="0"/>
              <a:t>Example Program: “Nearby Points of Interest” - Core Code: Calculate Distance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425" y="1596044"/>
            <a:ext cx="11233150" cy="452340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float </a:t>
            </a:r>
            <a:r>
              <a:rPr lang="en-US" sz="2000" b="1" dirty="0" err="1">
                <a:latin typeface="Lucida Console" pitchFamily="49" charset="0"/>
              </a:rPr>
              <a:t>Calc_Distance</a:t>
            </a:r>
            <a:r>
              <a:rPr lang="en-US" sz="2000" b="1" dirty="0">
                <a:latin typeface="Lucida Console" pitchFamily="49" charset="0"/>
              </a:rPr>
              <a:t>( PT_T * p1,  </a:t>
            </a:r>
            <a:r>
              <a:rPr lang="en-US" sz="2000" b="1" dirty="0" err="1">
                <a:latin typeface="Lucida Console" pitchFamily="49" charset="0"/>
              </a:rPr>
              <a:t>const</a:t>
            </a:r>
            <a:r>
              <a:rPr lang="en-US" sz="2000" b="1" dirty="0">
                <a:latin typeface="Lucida Console" pitchFamily="49" charset="0"/>
              </a:rPr>
              <a:t> PT_T * p2) { 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// calculates distance in kilometers between locations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  return </a:t>
            </a:r>
            <a:r>
              <a:rPr lang="en-US" sz="2000" b="1" dirty="0" err="1">
                <a:latin typeface="Lucida Console" pitchFamily="49" charset="0"/>
              </a:rPr>
              <a:t>acos</a:t>
            </a:r>
            <a:r>
              <a:rPr lang="en-US" sz="2000" b="1" dirty="0">
                <a:latin typeface="Lucida Console" pitchFamily="49" charset="0"/>
              </a:rPr>
              <a:t>(sin(p1-&gt;</a:t>
            </a:r>
            <a:r>
              <a:rPr lang="en-US" sz="2000" b="1" dirty="0" err="1">
                <a:latin typeface="Lucida Console" pitchFamily="49" charset="0"/>
              </a:rPr>
              <a:t>Lat</a:t>
            </a:r>
            <a:r>
              <a:rPr lang="en-US" sz="2000" b="1" dirty="0">
                <a:latin typeface="Lucida Console" pitchFamily="49" charset="0"/>
              </a:rPr>
              <a:t>*PI/180)*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               sin(p2-&gt;</a:t>
            </a:r>
            <a:r>
              <a:rPr lang="en-US" sz="2000" b="1" dirty="0" err="1">
                <a:latin typeface="Lucida Console" pitchFamily="49" charset="0"/>
              </a:rPr>
              <a:t>Lat</a:t>
            </a:r>
            <a:r>
              <a:rPr lang="en-US" sz="2000" b="1" dirty="0">
                <a:latin typeface="Lucida Console" pitchFamily="49" charset="0"/>
              </a:rPr>
              <a:t>*PI/180) + 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		    </a:t>
            </a:r>
            <a:r>
              <a:rPr lang="en-US" sz="2000" b="1" dirty="0" err="1">
                <a:latin typeface="Lucida Console" pitchFamily="49" charset="0"/>
              </a:rPr>
              <a:t>cos</a:t>
            </a:r>
            <a:r>
              <a:rPr lang="en-US" sz="2000" b="1" dirty="0">
                <a:latin typeface="Lucida Console" pitchFamily="49" charset="0"/>
              </a:rPr>
              <a:t>(p1-&gt;</a:t>
            </a:r>
            <a:r>
              <a:rPr lang="en-US" sz="2000" b="1" dirty="0" err="1">
                <a:latin typeface="Lucida Console" pitchFamily="49" charset="0"/>
              </a:rPr>
              <a:t>Lat</a:t>
            </a:r>
            <a:r>
              <a:rPr lang="en-US" sz="2000" b="1" dirty="0">
                <a:latin typeface="Lucida Console" pitchFamily="49" charset="0"/>
              </a:rPr>
              <a:t>*PI/180)*</a:t>
            </a:r>
            <a:r>
              <a:rPr lang="en-US" sz="2000" b="1" dirty="0" err="1">
                <a:latin typeface="Lucida Console" pitchFamily="49" charset="0"/>
              </a:rPr>
              <a:t>cos</a:t>
            </a:r>
            <a:r>
              <a:rPr lang="en-US" sz="2000" b="1" dirty="0">
                <a:latin typeface="Lucida Console" pitchFamily="49" charset="0"/>
              </a:rPr>
              <a:t>(p2-&gt;</a:t>
            </a:r>
            <a:r>
              <a:rPr lang="en-US" sz="2000" b="1" dirty="0" err="1">
                <a:latin typeface="Lucida Console" pitchFamily="49" charset="0"/>
              </a:rPr>
              <a:t>Lat</a:t>
            </a:r>
            <a:r>
              <a:rPr lang="en-US" sz="2000" b="1" dirty="0">
                <a:latin typeface="Lucida Console" pitchFamily="49" charset="0"/>
              </a:rPr>
              <a:t>*PI/180)*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		    </a:t>
            </a:r>
            <a:r>
              <a:rPr lang="en-US" sz="2000" b="1" dirty="0" err="1">
                <a:latin typeface="Lucida Console" pitchFamily="49" charset="0"/>
              </a:rPr>
              <a:t>cos</a:t>
            </a:r>
            <a:r>
              <a:rPr lang="en-US" sz="2000" b="1" dirty="0">
                <a:latin typeface="Lucida Console" pitchFamily="49" charset="0"/>
              </a:rPr>
              <a:t>(p2-&gt;Lon*PI/180 - p1-&gt;Lon*PI/180)) * 6371;</a:t>
            </a:r>
          </a:p>
          <a:p>
            <a:pPr marL="0" indent="0">
              <a:buNone/>
            </a:pPr>
            <a:r>
              <a:rPr lang="en-US" sz="2000" b="1" dirty="0">
                <a:latin typeface="Lucida Console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3336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7" id="{BAEDCA4E-07D3-CF45-8582-069B713BBD79}" vid="{B429C1B6-4366-0543-9EF0-CA4016DA9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office/infopath/2007/PartnerControls"/>
    <ds:schemaRef ds:uri="f2ad5090-61a8-4b8c-ab70-68f4ff4d1933"/>
    <ds:schemaRef ds:uri="c0950e01-db07-4e41-9c32-b7a8e9fccc9b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Arm_2021</Template>
  <TotalTime>65</TotalTime>
  <Words>2213</Words>
  <Application>Microsoft Office PowerPoint</Application>
  <PresentationFormat>Widescreen</PresentationFormat>
  <Paragraphs>256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Gill Sans MT</vt:lpstr>
      <vt:lpstr>Lucida Console</vt:lpstr>
      <vt:lpstr>Times New Roman</vt:lpstr>
      <vt:lpstr>Wingdings</vt:lpstr>
      <vt:lpstr>Arm_PPT_Public</vt:lpstr>
      <vt:lpstr>Programming for Power-Efficient Computing : High Level Techniques</vt:lpstr>
      <vt:lpstr>Learning Objectives</vt:lpstr>
      <vt:lpstr>Outline</vt:lpstr>
      <vt:lpstr>Low Power Computing</vt:lpstr>
      <vt:lpstr>Optimization &amp; The Software Development Process</vt:lpstr>
      <vt:lpstr>Optimization Risks</vt:lpstr>
      <vt:lpstr>High Level Optimizations: Do Less Work</vt:lpstr>
      <vt:lpstr>Example Program: “Nearby Points of Interest”</vt:lpstr>
      <vt:lpstr>Example Program: “Nearby Points of Interest” - Core Code: Calculate Distance</vt:lpstr>
      <vt:lpstr>Example Program: “Nearby Points of Interest”</vt:lpstr>
      <vt:lpstr>Distance Calculation</vt:lpstr>
      <vt:lpstr>Optimized Code</vt:lpstr>
      <vt:lpstr>Taking it Further</vt:lpstr>
      <vt:lpstr>Taking it Further</vt:lpstr>
      <vt:lpstr>Even More Optimized Code</vt:lpstr>
      <vt:lpstr>Better Algorithms – Search Example</vt:lpstr>
      <vt:lpstr>Making Searches Faster</vt:lpstr>
      <vt:lpstr>More Data Structures</vt:lpstr>
      <vt:lpstr>Optimization: Binary Search</vt:lpstr>
      <vt:lpstr>Use of Optimized Libraries</vt:lpstr>
      <vt:lpstr>Precision</vt:lpstr>
      <vt:lpstr>Open Source Software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Embedded Systems Design</dc:title>
  <dc:subject/>
  <dc:creator>Hubert Sumarno</dc:creator>
  <cp:keywords/>
  <dc:description/>
  <cp:lastModifiedBy>Oyinkuro Benafa</cp:lastModifiedBy>
  <cp:revision>5</cp:revision>
  <dcterms:created xsi:type="dcterms:W3CDTF">2021-07-30T09:18:53Z</dcterms:created>
  <dcterms:modified xsi:type="dcterms:W3CDTF">2021-11-18T10:41:45Z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