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431" r:id="rId6"/>
  </p:sldMasterIdLst>
  <p:notesMasterIdLst>
    <p:notesMasterId r:id="rId36"/>
  </p:notesMasterIdLst>
  <p:handoutMasterIdLst>
    <p:handoutMasterId r:id="rId37"/>
  </p:handoutMasterIdLst>
  <p:sldIdLst>
    <p:sldId id="295" r:id="rId7"/>
    <p:sldId id="441" r:id="rId8"/>
    <p:sldId id="442" r:id="rId9"/>
    <p:sldId id="272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99" r:id="rId25"/>
    <p:sldId id="303" r:id="rId26"/>
    <p:sldId id="302" r:id="rId27"/>
    <p:sldId id="304" r:id="rId28"/>
    <p:sldId id="305" r:id="rId29"/>
    <p:sldId id="296" r:id="rId30"/>
    <p:sldId id="300" r:id="rId31"/>
    <p:sldId id="297" r:id="rId32"/>
    <p:sldId id="301" r:id="rId33"/>
    <p:sldId id="298" r:id="rId34"/>
    <p:sldId id="307" r:id="rId3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333E48"/>
    <a:srgbClr val="00C1DE"/>
    <a:srgbClr val="FF6B00"/>
    <a:srgbClr val="E5ECEB"/>
    <a:srgbClr val="95D600"/>
    <a:srgbClr val="FFC600"/>
    <a:srgbClr val="FF6900"/>
    <a:srgbClr val="93E5FF"/>
    <a:srgbClr val="7B7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A74726-DA50-46B6-9B31-20D1A74CDECD}" v="14" dt="2021-08-03T13:06:29.943"/>
    <p1510:client id="{56720D12-6066-4A28-9DD9-96C07777D971}" v="1" dt="2021-08-03T13:08:59.566"/>
    <p1510:client id="{91B006DF-6A21-4418-B38B-CEA6BEBA3C68}" v="1" dt="2021-08-02T15:40:24.064"/>
    <p1510:client id="{9C272B75-B880-4880-BE0F-C5429BC2C222}" v="1" dt="2021-08-03T12:48:43.719"/>
    <p1510:client id="{BB856641-32DD-4AF2-A2E7-46D3A5E8A407}" v="3" dt="2021-08-03T12:33:42.753"/>
    <p1510:client id="{D8766430-8C99-4339-AFBF-1DE4E3F333C6}" v="1" dt="2021-08-02T14:13:42.917"/>
  </p1510:revLst>
</p1510:revInfo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44991" autoAdjust="0"/>
  </p:normalViewPr>
  <p:slideViewPr>
    <p:cSldViewPr snapToGrid="0">
      <p:cViewPr varScale="1">
        <p:scale>
          <a:sx n="34" d="100"/>
          <a:sy n="34" d="100"/>
        </p:scale>
        <p:origin x="1338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1744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B394A5-FD1F-430F-BB3A-F7878AC293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3CE605-DAD4-4C64-BE6E-BE3D8E5504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699187-58AF-4D6B-8526-D5C98A6AF8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79C45C6D-DBFC-4B67-A8DE-9C2360ACC9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3182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97C0424-39BA-4205-9510-7D8372B40F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0861BC-4E89-4909-9F41-7A6E2018373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5B25F150-DB0B-4758-AFA9-222A6E446235}" type="datetimeFigureOut">
              <a:rPr lang="en-US" altLang="en-US"/>
              <a:pPr>
                <a:defRPr/>
              </a:pPr>
              <a:t>11/18/2021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5B20C51-CC4D-4C34-9C63-92F50CE02E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AC138B7-E2A5-4B5D-ADC2-E53A511B52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A61A1A-4481-471C-A253-BE997586AA0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C0DDD9-A1C6-46BA-89ED-AF0DD26726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3B16354E-6974-4833-AB87-3220A0835E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67580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ts val="6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ts val="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ts val="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ts val="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ts val="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16354E-6974-4833-AB87-3220A0835E84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379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991BA35-F0D7-4FAC-82CB-B5DD81EB84C2}" type="slidenum">
              <a:rPr lang="en-US" sz="1100" smtClean="0"/>
              <a:pPr/>
              <a:t>10</a:t>
            </a:fld>
            <a:endParaRPr lang="en-US" sz="11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1800" y="698500"/>
            <a:ext cx="6056313" cy="3408363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1" indent="0" algn="l" defTabSz="1244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Branch hoisting – replace jump to empty block with a jump to its successor. Here, if as a result of previous optimization, </a:t>
            </a:r>
            <a:r>
              <a:rPr lang="en-US" dirty="0" err="1"/>
              <a:t>Bj</a:t>
            </a:r>
            <a:r>
              <a:rPr lang="en-US" dirty="0"/>
              <a:t> was reduced to an empty block, the block ending jump</a:t>
            </a:r>
            <a:r>
              <a:rPr lang="en-US" baseline="0" dirty="0"/>
              <a:t> in Bi is replaced with a copy of the branch from </a:t>
            </a:r>
            <a:r>
              <a:rPr lang="en-US" baseline="0" dirty="0" err="1"/>
              <a:t>Bj</a:t>
            </a:r>
            <a:r>
              <a:rPr lang="en-US" baseline="0" dirty="0"/>
              <a:t>. As a result one single branch is taken instead of two. Note that Bi cannot be </a:t>
            </a:r>
            <a:r>
              <a:rPr lang="en-US" baseline="0" dirty="0" err="1"/>
              <a:t>Bj’s</a:t>
            </a:r>
            <a:r>
              <a:rPr lang="en-US" baseline="0" dirty="0"/>
              <a:t> only predecessor otherwise Bi and </a:t>
            </a:r>
            <a:r>
              <a:rPr lang="en-US" baseline="0" dirty="0" err="1"/>
              <a:t>Bj</a:t>
            </a:r>
            <a:r>
              <a:rPr lang="en-US" baseline="0" dirty="0"/>
              <a:t> would have been combined.</a:t>
            </a:r>
          </a:p>
          <a:p>
            <a:pPr marL="0" marR="0" lvl="1" indent="0" algn="l" defTabSz="1244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510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CC60027-0155-454B-97B6-85EE79EADB53}" type="slidenum">
              <a:rPr lang="en-US" sz="1100" smtClean="0"/>
              <a:pPr/>
              <a:t>11</a:t>
            </a:fld>
            <a:endParaRPr lang="en-US" sz="11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1800" y="698500"/>
            <a:ext cx="6056313" cy="3408363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63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68F3EFC-C37C-445D-99E1-672C3A6FFFE3}" type="slidenum">
              <a:rPr lang="en-US" sz="1100" smtClean="0"/>
              <a:pPr/>
              <a:t>12</a:t>
            </a:fld>
            <a:endParaRPr lang="en-US" sz="11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1800" y="698500"/>
            <a:ext cx="6056313" cy="3408363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Loop unrolling:</a:t>
            </a:r>
            <a:r>
              <a:rPr lang="en-US" baseline="0" dirty="0"/>
              <a:t> </a:t>
            </a:r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statements in the loop are independent of each other, the statements can potentially be executed in </a:t>
            </a:r>
            <a:r>
              <a:rPr lang="en-GB" sz="16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parallel.</a:t>
            </a:r>
          </a:p>
          <a:p>
            <a:endParaRPr lang="en-GB" sz="16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Loop</a:t>
            </a:r>
            <a:r>
              <a:rPr lang="en-GB" sz="16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6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unswitching</a:t>
            </a:r>
            <a:r>
              <a:rPr lang="en-GB" sz="16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While the loop </a:t>
            </a:r>
            <a:r>
              <a:rPr lang="en-GB" sz="16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unswitching</a:t>
            </a:r>
            <a:r>
              <a:rPr lang="en-GB" sz="16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may double the amount of code written, each of the resulting new loops may be separately optimized. Difficult to optimize the loop with a conditional inside!</a:t>
            </a:r>
          </a:p>
          <a:p>
            <a:endParaRPr lang="en-GB" sz="16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375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8DE8F52-9759-4CD6-A077-F9F19CC9EB29}" type="slidenum">
              <a:rPr lang="en-US" sz="1100" smtClean="0"/>
              <a:pPr/>
              <a:t>13</a:t>
            </a:fld>
            <a:endParaRPr lang="en-US" sz="11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1800" y="698500"/>
            <a:ext cx="6056313" cy="3408363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41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698500"/>
            <a:ext cx="6056313" cy="3408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B97E7-61D0-47FB-8A84-EED3CDACECA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909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698500"/>
            <a:ext cx="6056313" cy="3408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B97E7-61D0-47FB-8A84-EED3CDACECA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455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3ADEAA4-CF12-438F-B80B-176A4943DF38}" type="slidenum">
              <a:rPr lang="en-US" sz="1300" smtClean="0"/>
              <a:pPr/>
              <a:t>16</a:t>
            </a:fld>
            <a:endParaRPr lang="en-US" sz="13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1800" y="698500"/>
            <a:ext cx="6056313" cy="3408363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645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698500"/>
            <a:ext cx="6056313" cy="3408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B97E7-61D0-47FB-8A84-EED3CDACECA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28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4A28B8E-904D-44D5-8CBC-D1574EA255EE}" type="slidenum">
              <a:rPr lang="en-US" sz="1300" smtClean="0"/>
              <a:pPr/>
              <a:t>18</a:t>
            </a:fld>
            <a:endParaRPr lang="en-US" sz="13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1800" y="698500"/>
            <a:ext cx="6056313" cy="3408363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1244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Another reason to prototype – some compilers won’t promote arguments to use registers rather than stack if the function isn’t prototyped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4349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GB" dirty="0"/>
              <a:t>http://ds.arm.com/developer-resources/tutorials/arm-compiler-optimization/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207BF-AB0A-424B-8E90-D674C2B5BF7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311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516C1422-85A1-564D-A764-8011C09BC2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473C604-78E2-8746-95AF-3A1BD13D1B85}" type="slidenum">
              <a:rPr lang="en-US" altLang="en-US" sz="1300"/>
              <a:pPr>
                <a:spcBef>
                  <a:spcPct val="0"/>
                </a:spcBef>
              </a:pPr>
              <a:t>2</a:t>
            </a:fld>
            <a:endParaRPr lang="en-US" altLang="en-US" sz="1300" dirty="0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CFA283B3-98F9-354A-AC44-B554D6E4A5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CD10E155-59CB-5842-BAA2-1B9C8ED780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80958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698500"/>
            <a:ext cx="6056313" cy="3408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B97E7-61D0-47FB-8A84-EED3CDACECA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592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 Statistical profilers probe the target program at regular intervals using operating system interrupts.</a:t>
            </a:r>
          </a:p>
          <a:p>
            <a:r>
              <a:rPr lang="en-GB" dirty="0"/>
              <a:t>- Intermediate language instrumentation tools adds</a:t>
            </a:r>
            <a:r>
              <a:rPr lang="en-GB" baseline="0" dirty="0"/>
              <a:t> stubs </a:t>
            </a:r>
            <a:r>
              <a:rPr lang="en-GB" dirty="0"/>
              <a:t>to assembly or decompiled bytecodes thus giving support for multiple higher-level source languages. </a:t>
            </a:r>
          </a:p>
          <a:p>
            <a:r>
              <a:rPr lang="en-GB" dirty="0"/>
              <a:t>- </a:t>
            </a:r>
            <a:r>
              <a:rPr lang="en-US" dirty="0"/>
              <a:t>Runtime instrumentation tools instrument</a:t>
            </a:r>
            <a:r>
              <a:rPr lang="en-US" baseline="0" dirty="0"/>
              <a:t> </a:t>
            </a:r>
            <a:r>
              <a:rPr lang="en-US" baseline="0"/>
              <a:t>the code just before execution.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B631C-2390-4D07-BBF8-CF4C6FD9B80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774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698500"/>
            <a:ext cx="6056313" cy="3408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B97E7-61D0-47FB-8A84-EED3CDACECA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592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 Statistical profilers probe the target program at regular intervals using operating system interrupts.</a:t>
            </a:r>
          </a:p>
          <a:p>
            <a:r>
              <a:rPr lang="en-GB" dirty="0"/>
              <a:t>- Intermediate language instrumentation tools adds</a:t>
            </a:r>
            <a:r>
              <a:rPr lang="en-GB" baseline="0" dirty="0"/>
              <a:t> stubs </a:t>
            </a:r>
            <a:r>
              <a:rPr lang="en-GB" dirty="0"/>
              <a:t>to assembly or decompiled bytecodes thus giving support for multiple higher-level source languages. </a:t>
            </a:r>
          </a:p>
          <a:p>
            <a:r>
              <a:rPr lang="en-GB" dirty="0"/>
              <a:t>- </a:t>
            </a:r>
            <a:r>
              <a:rPr lang="en-US" dirty="0"/>
              <a:t>Runtime instrumentation tools instrument</a:t>
            </a:r>
            <a:r>
              <a:rPr lang="en-US" baseline="0" dirty="0"/>
              <a:t> </a:t>
            </a:r>
            <a:r>
              <a:rPr lang="en-US" baseline="0"/>
              <a:t>the code just before execution.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B631C-2390-4D07-BBF8-CF4C6FD9B80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774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** This assumes a uniform power consumption across all instructions. It also assumes the operands</a:t>
            </a:r>
            <a:r>
              <a:rPr lang="en-GB" baseline="0" dirty="0"/>
              <a:t>/operand values do not influence the total power consumed (considerably anyway).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207BF-AB0A-424B-8E90-D674C2B5BF75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3650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207BF-AB0A-424B-8E90-D674C2B5BF75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365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0B4F9-F56B-4B1F-A7F6-68D0E6BDFCA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589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B0E6F12-19EE-4DE6-9B3E-564F1F9815F9}" type="slidenum">
              <a:rPr lang="en-US" sz="1300" smtClean="0"/>
              <a:pPr/>
              <a:t>4</a:t>
            </a:fld>
            <a:endParaRPr lang="en-US" sz="13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1800" y="698500"/>
            <a:ext cx="6056313" cy="3408363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19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18621A6-E00E-49D5-AD98-CB3F6C1D6BFB}" type="slidenum">
              <a:rPr lang="en-US" sz="1100" smtClean="0"/>
              <a:pPr/>
              <a:t>5</a:t>
            </a:fld>
            <a:endParaRPr lang="en-US" sz="11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1800" y="698500"/>
            <a:ext cx="6056313" cy="3408363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79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698500"/>
            <a:ext cx="6056313" cy="3408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B97E7-61D0-47FB-8A84-EED3CDACECA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84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698500"/>
            <a:ext cx="6056313" cy="3408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B97E7-61D0-47FB-8A84-EED3CDACECA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88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698500"/>
            <a:ext cx="6056313" cy="3408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B97E7-61D0-47FB-8A84-EED3CDACECA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59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520925C-4033-404D-A90B-9C40A59A14DF}" type="slidenum">
              <a:rPr lang="en-US" sz="1100" smtClean="0"/>
              <a:pPr/>
              <a:t>9</a:t>
            </a:fld>
            <a:endParaRPr lang="en-US" sz="11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1800" y="698500"/>
            <a:ext cx="6056313" cy="3408363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8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E556DF-BE24-BB47-9FD2-350D67DC1C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00" y="-1"/>
            <a:ext cx="12193200" cy="6858002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64D7468-B6ED-8B46-A799-873C6CBB00E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DB56EA-EFE9-874F-97FF-66B32F665BC9}"/>
              </a:ext>
            </a:extLst>
          </p:cNvPr>
          <p:cNvSpPr>
            <a:spLocks/>
          </p:cNvSpPr>
          <p:nvPr userDrawn="1"/>
        </p:nvSpPr>
        <p:spPr>
          <a:xfrm rot="5400000">
            <a:off x="2666400" y="-2667600"/>
            <a:ext cx="6858000" cy="121932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834CFF-8E93-2347-9547-EC508DDB30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82DC592-EAC9-634F-9EE1-EDC89A2624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39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00936EE-7EE0-D441-851D-618ACC029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5" name="Picture 14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3DE2A1EC-11A7-6C45-AE97-813BACFCF8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3" name="TextBox 20">
            <a:extLst>
              <a:ext uri="{FF2B5EF4-FFF2-40B4-BE49-F238E27FC236}">
                <a16:creationId xmlns:a16="http://schemas.microsoft.com/office/drawing/2014/main" id="{3292D234-E25F-7F41-ABB8-C75FCF5CD52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2021 Arm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490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hydrozoan&#10;&#10;Description automatically generated">
            <a:extLst>
              <a:ext uri="{FF2B5EF4-FFF2-40B4-BE49-F238E27FC236}">
                <a16:creationId xmlns:a16="http://schemas.microsoft.com/office/drawing/2014/main" id="{74A8AC8F-8A23-E644-ABCA-8318EFE232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77"/>
            <a:ext cx="12193200" cy="685867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75CEC7D-A359-1740-9727-7D6F154D85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E9339E2-6786-4585-B68E-B160A16B524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C9308F2-C30B-4E4F-9DA5-A1A86F5F74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1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75A4ED9-47E4-4F44-AAD7-16DA7F4189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22732B47-45F3-C946-9945-2403B16182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6" name="Picture 15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318CCECB-9B2C-4F40-93A1-3FF9264650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BE22F3-8447-4280-A964-8A2DE5DCE0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>
              <a:solidFill>
                <a:schemeClr val="tx2"/>
              </a:solidFill>
            </a:endParaRPr>
          </a:p>
        </p:txBody>
      </p:sp>
      <p:sp>
        <p:nvSpPr>
          <p:cNvPr id="17" name="TextBox 20">
            <a:extLst>
              <a:ext uri="{FF2B5EF4-FFF2-40B4-BE49-F238E27FC236}">
                <a16:creationId xmlns:a16="http://schemas.microsoft.com/office/drawing/2014/main" id="{9DE32C43-10DC-6D45-AAC5-F6B8ED9985E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2021 Arm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74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laser, light, scene&#10;&#10;Description automatically generated">
            <a:extLst>
              <a:ext uri="{FF2B5EF4-FFF2-40B4-BE49-F238E27FC236}">
                <a16:creationId xmlns:a16="http://schemas.microsoft.com/office/drawing/2014/main" id="{566CB7B2-10D4-7544-8B87-EFB12B4451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3D297C4-855A-9540-843B-CC587D9FD8C1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E9339E2-6786-4585-B68E-B160A16B524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9E4F93-C5F1-8F48-A4C5-D5EFC338F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1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38BAC75-B7C6-FE40-9C8B-21A49F1AC3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D7C4A91-C1F1-FD49-AF4E-49381B249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6" name="Picture 15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8117C73D-1E90-6E4B-B561-F3868D991D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BE22F3-8447-4280-A964-8A2DE5DCE0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>
              <a:solidFill>
                <a:schemeClr val="tx2"/>
              </a:solidFill>
            </a:endParaRPr>
          </a:p>
        </p:txBody>
      </p:sp>
      <p:sp>
        <p:nvSpPr>
          <p:cNvPr id="18" name="TextBox 20">
            <a:extLst>
              <a:ext uri="{FF2B5EF4-FFF2-40B4-BE49-F238E27FC236}">
                <a16:creationId xmlns:a16="http://schemas.microsoft.com/office/drawing/2014/main" id="{15D5131B-4C51-1F44-B7F4-6CA8B239F63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tx2"/>
                </a:solidFill>
              </a:rPr>
              <a:t>© 2021 Arm</a:t>
            </a:r>
            <a:endParaRPr lang="en-US" alt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51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sky, city, night&#10;&#10;Description automatically generated">
            <a:extLst>
              <a:ext uri="{FF2B5EF4-FFF2-40B4-BE49-F238E27FC236}">
                <a16:creationId xmlns:a16="http://schemas.microsoft.com/office/drawing/2014/main" id="{373ACAC4-F57F-F549-85F2-65FF12CC25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E9339E2-6786-4585-B68E-B160A16B524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B835CB-DD8C-F446-83CE-32ACFB0217A0}"/>
              </a:ext>
            </a:extLst>
          </p:cNvPr>
          <p:cNvSpPr/>
          <p:nvPr userDrawn="1"/>
        </p:nvSpPr>
        <p:spPr>
          <a:xfrm>
            <a:off x="-1200" y="0"/>
            <a:ext cx="12193200" cy="6857998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9E4F93-C5F1-8F48-A4C5-D5EFC338F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1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38BAC75-B7C6-FE40-9C8B-21A49F1AC3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D7C4A91-C1F1-FD49-AF4E-49381B249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6" name="Picture 15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8117C73D-1E90-6E4B-B561-F3868D991D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BE22F3-8447-4280-A964-8A2DE5DCE0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>
              <a:solidFill>
                <a:schemeClr val="tx2"/>
              </a:solidFill>
            </a:endParaRPr>
          </a:p>
        </p:txBody>
      </p:sp>
      <p:sp>
        <p:nvSpPr>
          <p:cNvPr id="18" name="TextBox 20">
            <a:extLst>
              <a:ext uri="{FF2B5EF4-FFF2-40B4-BE49-F238E27FC236}">
                <a16:creationId xmlns:a16="http://schemas.microsoft.com/office/drawing/2014/main" id="{E2E6ED93-C5DD-684E-B1BE-4080D175C89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tx2"/>
                </a:solidFill>
              </a:rPr>
              <a:t>© 2021 Arm</a:t>
            </a:r>
            <a:endParaRPr lang="en-US" alt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3026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4782D4B3-E72D-F041-ABD0-1372C0EBF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3CED656-9AD2-7747-9AF1-F75EAE25A4FC}"/>
              </a:ext>
            </a:extLst>
          </p:cNvPr>
          <p:cNvSpPr/>
          <p:nvPr userDrawn="1"/>
        </p:nvSpPr>
        <p:spPr>
          <a:xfrm>
            <a:off x="0" y="-3"/>
            <a:ext cx="12192600" cy="685799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9E4F93-C5F1-8F48-A4C5-D5EFC338F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1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38BAC75-B7C6-FE40-9C8B-21A49F1AC3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D7C4A91-C1F1-FD49-AF4E-49381B249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6" name="Picture 15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8117C73D-1E90-6E4B-B561-F3868D991D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E9339E2-6786-4585-B68E-B160A16B524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BE22F3-8447-4280-A964-8A2DE5DCE0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>
              <a:solidFill>
                <a:schemeClr val="tx2"/>
              </a:solidFill>
            </a:endParaRPr>
          </a:p>
        </p:txBody>
      </p:sp>
      <p:sp>
        <p:nvSpPr>
          <p:cNvPr id="18" name="TextBox 20">
            <a:extLst>
              <a:ext uri="{FF2B5EF4-FFF2-40B4-BE49-F238E27FC236}">
                <a16:creationId xmlns:a16="http://schemas.microsoft.com/office/drawing/2014/main" id="{3812FE35-0376-054E-A535-66C3377FC40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tx2"/>
                </a:solidFill>
              </a:rPr>
              <a:t>© 2021 Arm</a:t>
            </a:r>
            <a:endParaRPr lang="en-US" alt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5666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lur, light&#10;&#10;Description automatically generated">
            <a:extLst>
              <a:ext uri="{FF2B5EF4-FFF2-40B4-BE49-F238E27FC236}">
                <a16:creationId xmlns:a16="http://schemas.microsoft.com/office/drawing/2014/main" id="{2C9049B0-0B94-BD42-824D-B6D9FACBA8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00" y="-1"/>
            <a:ext cx="12193200" cy="6858002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E9339E2-6786-4585-B68E-B160A16B524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9285AD-6427-0B46-A0F2-1DCB911CA9CC}"/>
              </a:ext>
            </a:extLst>
          </p:cNvPr>
          <p:cNvSpPr/>
          <p:nvPr userDrawn="1"/>
        </p:nvSpPr>
        <p:spPr>
          <a:xfrm>
            <a:off x="0" y="-3"/>
            <a:ext cx="12192600" cy="685799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9E4F93-C5F1-8F48-A4C5-D5EFC338F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1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38BAC75-B7C6-FE40-9C8B-21A49F1AC3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D7C4A91-C1F1-FD49-AF4E-49381B249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6" name="Picture 15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8117C73D-1E90-6E4B-B561-F3868D991D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BE22F3-8447-4280-A964-8A2DE5DCE0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>
              <a:solidFill>
                <a:schemeClr val="tx2"/>
              </a:solidFill>
            </a:endParaRPr>
          </a:p>
        </p:txBody>
      </p:sp>
      <p:sp>
        <p:nvSpPr>
          <p:cNvPr id="18" name="TextBox 20">
            <a:extLst>
              <a:ext uri="{FF2B5EF4-FFF2-40B4-BE49-F238E27FC236}">
                <a16:creationId xmlns:a16="http://schemas.microsoft.com/office/drawing/2014/main" id="{BE181728-95E0-D942-934C-22837439CA1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tx2"/>
                </a:solidFill>
              </a:rPr>
              <a:t>© 2021 Arm</a:t>
            </a:r>
            <a:endParaRPr lang="en-US" alt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7942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CF1BEC-2CAF-7649-A00C-2845946E67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0" y="0"/>
            <a:ext cx="12193200" cy="6858001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E9339E2-6786-4585-B68E-B160A16B524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9841289-60D1-7948-9778-C9FCBEABBE6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9E4F93-C5F1-8F48-A4C5-D5EFC338F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1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38BAC75-B7C6-FE40-9C8B-21A49F1AC3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D7C4A91-C1F1-FD49-AF4E-49381B249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6" name="Picture 15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8117C73D-1E90-6E4B-B561-F3868D991D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BE22F3-8447-4280-A964-8A2DE5DCE0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>
              <a:solidFill>
                <a:schemeClr val="tx2"/>
              </a:solidFill>
            </a:endParaRPr>
          </a:p>
        </p:txBody>
      </p:sp>
      <p:sp>
        <p:nvSpPr>
          <p:cNvPr id="18" name="TextBox 20">
            <a:extLst>
              <a:ext uri="{FF2B5EF4-FFF2-40B4-BE49-F238E27FC236}">
                <a16:creationId xmlns:a16="http://schemas.microsoft.com/office/drawing/2014/main" id="{3437A559-6F71-E24B-8877-CF29E1842AA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tx2"/>
                </a:solidFill>
              </a:rPr>
              <a:t>© 2021 Arm</a:t>
            </a:r>
            <a:endParaRPr lang="en-US" alt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789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BE12DA-8290-CF4B-976D-F9128AA4E4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00" y="-1"/>
            <a:ext cx="12193200" cy="685800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E9339E2-6786-4585-B68E-B160A16B524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A7D91F-FDE8-064E-A3E9-D2C0020634A8}"/>
              </a:ext>
            </a:extLst>
          </p:cNvPr>
          <p:cNvSpPr/>
          <p:nvPr userDrawn="1"/>
        </p:nvSpPr>
        <p:spPr>
          <a:xfrm>
            <a:off x="-1200" y="-2"/>
            <a:ext cx="12192600" cy="685799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43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9E4F93-C5F1-8F48-A4C5-D5EFC338F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1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38BAC75-B7C6-FE40-9C8B-21A49F1AC3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D7C4A91-C1F1-FD49-AF4E-49381B249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6" name="Picture 15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8117C73D-1E90-6E4B-B561-F3868D991D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BE22F3-8447-4280-A964-8A2DE5DCE0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>
              <a:solidFill>
                <a:schemeClr val="tx2"/>
              </a:solidFill>
            </a:endParaRPr>
          </a:p>
        </p:txBody>
      </p:sp>
      <p:sp>
        <p:nvSpPr>
          <p:cNvPr id="19" name="TextBox 20">
            <a:extLst>
              <a:ext uri="{FF2B5EF4-FFF2-40B4-BE49-F238E27FC236}">
                <a16:creationId xmlns:a16="http://schemas.microsoft.com/office/drawing/2014/main" id="{DB13CEFF-559B-FB4C-A2FE-263C6B46C7C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tx2"/>
                </a:solidFill>
              </a:rPr>
              <a:t>© 2021 Arm</a:t>
            </a:r>
            <a:endParaRPr lang="en-US" alt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097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vertebrate, ctenophore&#10;&#10;Description automatically generated">
            <a:extLst>
              <a:ext uri="{FF2B5EF4-FFF2-40B4-BE49-F238E27FC236}">
                <a16:creationId xmlns:a16="http://schemas.microsoft.com/office/drawing/2014/main" id="{58C025E6-8226-464D-867E-1C3F7CD526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E9339E2-6786-4585-B68E-B160A16B524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BE7B51-ECA1-FA4D-BCAA-2BAA2A4A3ED4}"/>
              </a:ext>
            </a:extLst>
          </p:cNvPr>
          <p:cNvSpPr/>
          <p:nvPr userDrawn="1"/>
        </p:nvSpPr>
        <p:spPr>
          <a:xfrm>
            <a:off x="3510116" y="1"/>
            <a:ext cx="8681883" cy="685799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9E4F93-C5F1-8F48-A4C5-D5EFC338F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1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38BAC75-B7C6-FE40-9C8B-21A49F1AC3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D7C4A91-C1F1-FD49-AF4E-49381B249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6" name="Picture 15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8117C73D-1E90-6E4B-B561-F3868D991D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BE22F3-8447-4280-A964-8A2DE5DCE0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>
              <a:solidFill>
                <a:schemeClr val="tx2"/>
              </a:solidFill>
            </a:endParaRPr>
          </a:p>
        </p:txBody>
      </p:sp>
      <p:sp>
        <p:nvSpPr>
          <p:cNvPr id="19" name="TextBox 20">
            <a:extLst>
              <a:ext uri="{FF2B5EF4-FFF2-40B4-BE49-F238E27FC236}">
                <a16:creationId xmlns:a16="http://schemas.microsoft.com/office/drawing/2014/main" id="{F4023BA9-1025-B342-8C96-782CC118DCF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tx2"/>
                </a:solidFill>
              </a:rPr>
              <a:t>© 2021 Arm</a:t>
            </a:r>
            <a:endParaRPr lang="en-US" alt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4767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ED8F0C-28F2-8A42-9D40-7084C9FFD7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353" y="0"/>
            <a:ext cx="12212707" cy="685800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E9339E2-6786-4585-B68E-B160A16B524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6677CF-4019-3745-AE17-170FFE5A9470}"/>
              </a:ext>
            </a:extLst>
          </p:cNvPr>
          <p:cNvSpPr/>
          <p:nvPr userDrawn="1"/>
        </p:nvSpPr>
        <p:spPr>
          <a:xfrm>
            <a:off x="0" y="0"/>
            <a:ext cx="12202354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9E4F93-C5F1-8F48-A4C5-D5EFC338F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1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38BAC75-B7C6-FE40-9C8B-21A49F1AC3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D7C4A91-C1F1-FD49-AF4E-49381B249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6" name="Picture 15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8117C73D-1E90-6E4B-B561-F3868D991D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BE22F3-8447-4280-A964-8A2DE5DCE0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>
              <a:solidFill>
                <a:schemeClr val="tx2"/>
              </a:solidFill>
            </a:endParaRPr>
          </a:p>
        </p:txBody>
      </p:sp>
      <p:sp>
        <p:nvSpPr>
          <p:cNvPr id="18" name="TextBox 20">
            <a:extLst>
              <a:ext uri="{FF2B5EF4-FFF2-40B4-BE49-F238E27FC236}">
                <a16:creationId xmlns:a16="http://schemas.microsoft.com/office/drawing/2014/main" id="{97F8A816-849A-F64A-9212-F0A7C735F9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tx2"/>
                </a:solidFill>
              </a:rPr>
              <a:t>© 2021 Arm</a:t>
            </a:r>
            <a:endParaRPr lang="en-US" alt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209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ircuit, electronics, night&#10;&#10;Description automatically generated">
            <a:extLst>
              <a:ext uri="{FF2B5EF4-FFF2-40B4-BE49-F238E27FC236}">
                <a16:creationId xmlns:a16="http://schemas.microsoft.com/office/drawing/2014/main" id="{0CFC14C8-0981-E345-B10D-84223FB4C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0" y="-1"/>
            <a:ext cx="12193200" cy="6858002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E9339E2-6786-4585-B68E-B160A16B524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42CAB4-5A61-4A44-9A1E-BC9746ED65B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9E4F93-C5F1-8F48-A4C5-D5EFC338F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1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38BAC75-B7C6-FE40-9C8B-21A49F1AC3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D7C4A91-C1F1-FD49-AF4E-49381B249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6" name="Picture 15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8117C73D-1E90-6E4B-B561-F3868D991D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BE22F3-8447-4280-A964-8A2DE5DCE0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>
              <a:solidFill>
                <a:schemeClr val="tx2"/>
              </a:solidFill>
            </a:endParaRPr>
          </a:p>
        </p:txBody>
      </p:sp>
      <p:sp>
        <p:nvSpPr>
          <p:cNvPr id="18" name="TextBox 20">
            <a:extLst>
              <a:ext uri="{FF2B5EF4-FFF2-40B4-BE49-F238E27FC236}">
                <a16:creationId xmlns:a16="http://schemas.microsoft.com/office/drawing/2014/main" id="{066775FA-2E3A-3B47-AC4A-682D27F2218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tx2"/>
                </a:solidFill>
              </a:rPr>
              <a:t>© 2021 Arm</a:t>
            </a:r>
            <a:endParaRPr lang="en-US" alt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0289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F60B99-6BFE-2D40-895F-0F084FEC4E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12191327" cy="685800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5A56ACD-80AA-D441-B2FA-F252F126F050}"/>
              </a:ext>
            </a:extLst>
          </p:cNvPr>
          <p:cNvSpPr>
            <a:spLocks/>
          </p:cNvSpPr>
          <p:nvPr userDrawn="1"/>
        </p:nvSpPr>
        <p:spPr>
          <a:xfrm rot="5400000">
            <a:off x="2666400" y="-2667600"/>
            <a:ext cx="6858000" cy="12193200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64D7468-B6ED-8B46-A799-873C6CBB00E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FB81D85-C6D9-464F-970F-8B449E6B37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687E4BC-2B2B-B045-B01E-E0001545D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59F83AF-D8A4-3D48-9AAD-FC11BC3D96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5" name="Picture 14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6CAA01D4-228A-2D47-8D6D-23BE3048C2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3" name="TextBox 20">
            <a:extLst>
              <a:ext uri="{FF2B5EF4-FFF2-40B4-BE49-F238E27FC236}">
                <a16:creationId xmlns:a16="http://schemas.microsoft.com/office/drawing/2014/main" id="{A92CF2F3-D508-734C-A803-AEC0A192B10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2021 Arm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727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 object, blue, star, bright&#10;&#10;Description automatically generated">
            <a:extLst>
              <a:ext uri="{FF2B5EF4-FFF2-40B4-BE49-F238E27FC236}">
                <a16:creationId xmlns:a16="http://schemas.microsoft.com/office/drawing/2014/main" id="{FB37B42A-7042-E140-A580-6034CB5856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00" y="-2"/>
            <a:ext cx="12193200" cy="6857999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E9339E2-6786-4585-B68E-B160A16B524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A9646DD-15B4-6F44-9224-549BD8C15001}"/>
              </a:ext>
            </a:extLst>
          </p:cNvPr>
          <p:cNvSpPr/>
          <p:nvPr userDrawn="1"/>
        </p:nvSpPr>
        <p:spPr>
          <a:xfrm>
            <a:off x="-1200" y="-3"/>
            <a:ext cx="12192600" cy="685799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9E4F93-C5F1-8F48-A4C5-D5EFC338F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1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38BAC75-B7C6-FE40-9C8B-21A49F1AC3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D7C4A91-C1F1-FD49-AF4E-49381B249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6" name="Picture 15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8117C73D-1E90-6E4B-B561-F3868D991D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BE22F3-8447-4280-A964-8A2DE5DCE0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>
              <a:solidFill>
                <a:schemeClr val="tx2"/>
              </a:solidFill>
            </a:endParaRPr>
          </a:p>
        </p:txBody>
      </p:sp>
      <p:sp>
        <p:nvSpPr>
          <p:cNvPr id="19" name="TextBox 20">
            <a:extLst>
              <a:ext uri="{FF2B5EF4-FFF2-40B4-BE49-F238E27FC236}">
                <a16:creationId xmlns:a16="http://schemas.microsoft.com/office/drawing/2014/main" id="{F9FBE488-91F7-1942-A89D-FB17FE084C3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tx2"/>
                </a:solidFill>
              </a:rPr>
              <a:t>© 2021 Arm</a:t>
            </a:r>
            <a:endParaRPr lang="en-US" alt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4115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BEC0F4-29B3-1844-A206-E9978DDC95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E9339E2-6786-4585-B68E-B160A16B524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BA66D4-F829-5348-B094-D86162A17157}"/>
              </a:ext>
            </a:extLst>
          </p:cNvPr>
          <p:cNvSpPr/>
          <p:nvPr userDrawn="1"/>
        </p:nvSpPr>
        <p:spPr>
          <a:xfrm>
            <a:off x="-600" y="-3"/>
            <a:ext cx="12192600" cy="685799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9E4F93-C5F1-8F48-A4C5-D5EFC338F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1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38BAC75-B7C6-FE40-9C8B-21A49F1AC3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D7C4A91-C1F1-FD49-AF4E-49381B249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6" name="Picture 15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8117C73D-1E90-6E4B-B561-F3868D991D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BE22F3-8447-4280-A964-8A2DE5DCE0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>
              <a:solidFill>
                <a:schemeClr val="tx2"/>
              </a:solidFill>
            </a:endParaRPr>
          </a:p>
        </p:txBody>
      </p:sp>
      <p:sp>
        <p:nvSpPr>
          <p:cNvPr id="19" name="TextBox 20">
            <a:extLst>
              <a:ext uri="{FF2B5EF4-FFF2-40B4-BE49-F238E27FC236}">
                <a16:creationId xmlns:a16="http://schemas.microsoft.com/office/drawing/2014/main" id="{BDDBD7D5-08A7-D64A-8871-2D7A78BACF8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tx2"/>
                </a:solidFill>
              </a:rPr>
              <a:t>© 2021 Arm</a:t>
            </a:r>
            <a:endParaRPr lang="en-US" alt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076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0AFABCE9-6BC8-E741-B725-757DD8CDEF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3200" cy="6861157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E9339E2-6786-4585-B68E-B160A16B524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30656C-1B23-0749-AD6A-14502D71E9B2}"/>
              </a:ext>
            </a:extLst>
          </p:cNvPr>
          <p:cNvSpPr/>
          <p:nvPr userDrawn="1"/>
        </p:nvSpPr>
        <p:spPr>
          <a:xfrm>
            <a:off x="-600" y="1"/>
            <a:ext cx="12192600" cy="685799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9E4F93-C5F1-8F48-A4C5-D5EFC338F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1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38BAC75-B7C6-FE40-9C8B-21A49F1AC3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D7C4A91-C1F1-FD49-AF4E-49381B249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6" name="Picture 15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8117C73D-1E90-6E4B-B561-F3868D991D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BE22F3-8447-4280-A964-8A2DE5DCE0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>
              <a:solidFill>
                <a:schemeClr val="tx2"/>
              </a:solidFill>
            </a:endParaRPr>
          </a:p>
        </p:txBody>
      </p:sp>
      <p:sp>
        <p:nvSpPr>
          <p:cNvPr id="19" name="TextBox 20">
            <a:extLst>
              <a:ext uri="{FF2B5EF4-FFF2-40B4-BE49-F238E27FC236}">
                <a16:creationId xmlns:a16="http://schemas.microsoft.com/office/drawing/2014/main" id="{6B5A3F7D-62C2-2F4F-A74E-62524C8DDF0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tx2"/>
                </a:solidFill>
              </a:rPr>
              <a:t>© 2021 Arm</a:t>
            </a:r>
            <a:endParaRPr lang="en-US" alt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687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3223CC0-C7A1-BC40-9A1F-09EBC27A25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0CD7DAB-58BC-C442-ABC0-6D7414DFC2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Divider Page Title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CDE2EBD-0FA3-D24B-AC33-4F98A57EE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1" name="Picture 10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FF51B5E8-1A64-CC4C-8297-18A3B49396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0" name="TextBox 20">
            <a:extLst>
              <a:ext uri="{FF2B5EF4-FFF2-40B4-BE49-F238E27FC236}">
                <a16:creationId xmlns:a16="http://schemas.microsoft.com/office/drawing/2014/main" id="{CF3F483E-C28F-8C43-8AF4-54DEBAF1D61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2021 Arm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7273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Divider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6F5B06E-F6A0-3B43-AD64-568F71E241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73DAA08-2A8E-BC49-A908-D83D95CBFD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Divider Page Title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18585A9-CBDE-FB4B-A656-FBBD0B0CA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1" name="Picture 10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F366692D-059F-E843-B530-FFE3E2135C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9" name="TextBox 20">
            <a:extLst>
              <a:ext uri="{FF2B5EF4-FFF2-40B4-BE49-F238E27FC236}">
                <a16:creationId xmlns:a16="http://schemas.microsoft.com/office/drawing/2014/main" id="{84D08BDA-0B34-A84B-B3A0-9DE0D5EB961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2021 Arm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99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ection Divider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3353FD8-3FBF-E340-8B41-D553C61637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602B157-BA2E-444C-B53E-75E5005648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Divider Page Title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7FC899D-8C55-104D-89CA-EA4FCE459E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1" name="Picture 10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2C852A8C-3865-AA4E-82F7-750F6C6DD6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0" name="TextBox 20">
            <a:extLst>
              <a:ext uri="{FF2B5EF4-FFF2-40B4-BE49-F238E27FC236}">
                <a16:creationId xmlns:a16="http://schemas.microsoft.com/office/drawing/2014/main" id="{8F84B417-FBBD-D54C-B0DE-4D62AABBD4C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2021 Arm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0419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6250"/>
            <a:ext cx="11233150" cy="654760"/>
          </a:xfrm>
        </p:spPr>
        <p:txBody>
          <a:bodyPr anchor="t"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479425" y="1171111"/>
            <a:ext cx="11233150" cy="494833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</a:defRPr>
            </a:lvl1pPr>
            <a:lvl2pPr marL="672783">
              <a:lnSpc>
                <a:spcPct val="100000"/>
              </a:lnSpc>
              <a:spcAft>
                <a:spcPts val="0"/>
              </a:spcAft>
              <a:defRPr sz="2000">
                <a:solidFill>
                  <a:schemeClr val="tx2"/>
                </a:solidFill>
              </a:defRPr>
            </a:lvl2pPr>
            <a:lvl3pPr marL="947103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</a:defRPr>
            </a:lvl3pPr>
            <a:lvl4pPr marL="1293178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</a:defRPr>
            </a:lvl4pPr>
            <a:lvl5pPr marL="1518603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 with Top Level Bullet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32503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slide w/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8302"/>
            <a:ext cx="11233150" cy="51283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/>
          </p:nvPr>
        </p:nvSpPr>
        <p:spPr>
          <a:xfrm>
            <a:off x="479425" y="991131"/>
            <a:ext cx="11233150" cy="344488"/>
          </a:xfrm>
        </p:spPr>
        <p:txBody>
          <a:bodyPr/>
          <a:lstStyle>
            <a:lvl1pPr marL="0" indent="0">
              <a:buNone/>
              <a:defRPr lang="en-US"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79425" y="1554489"/>
            <a:ext cx="11233150" cy="455323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20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7504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3E00537-4172-4053-A616-87E429C679AC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20481"/>
            <a:ext cx="0" cy="451520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8302"/>
            <a:ext cx="11233150" cy="5128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991131"/>
            <a:ext cx="11233150" cy="359204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31"/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1620481"/>
            <a:ext cx="5345642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477587" y="2202443"/>
            <a:ext cx="5347480" cy="3933245"/>
          </a:xfrm>
        </p:spPr>
        <p:txBody>
          <a:bodyPr/>
          <a:lstStyle>
            <a:lvl1pPr marL="342900" indent="-3429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rgbClr val="333E48"/>
                </a:solidFill>
              </a:defRPr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2pPr>
            <a:lvl3pPr marL="94710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3pPr>
            <a:lvl4pPr marL="1293178" indent="-173038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333E48"/>
                </a:solidFill>
              </a:defRPr>
            </a:lvl4pPr>
            <a:lvl5pPr marL="151860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31"/>
          <p:cNvSpPr>
            <a:spLocks noGrp="1"/>
          </p:cNvSpPr>
          <p:nvPr>
            <p:ph type="body" sz="quarter" idx="18" hasCustomPrompt="1"/>
          </p:nvPr>
        </p:nvSpPr>
        <p:spPr>
          <a:xfrm>
            <a:off x="6341534" y="1620481"/>
            <a:ext cx="5371042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21" hasCustomPrompt="1"/>
          </p:nvPr>
        </p:nvSpPr>
        <p:spPr>
          <a:xfrm>
            <a:off x="6339947" y="2202442"/>
            <a:ext cx="5372628" cy="3933246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rgbClr val="333E48"/>
                </a:solidFill>
              </a:defRPr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2pPr>
            <a:lvl3pPr marL="94710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3pPr>
            <a:lvl4pPr marL="1293178" indent="-173038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333E48"/>
                </a:solidFill>
              </a:defRPr>
            </a:lvl4pPr>
            <a:lvl5pPr marL="151860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26211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795D2F-D322-4144-8DA8-55D6A2942740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148138" y="1611050"/>
            <a:ext cx="0" cy="44484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4D2EAD-40A5-4C0B-900F-916EB19FF74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8051800" y="1611050"/>
            <a:ext cx="0" cy="44484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79425" y="478302"/>
            <a:ext cx="11233150" cy="5128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 userDrawn="1">
            <p:ph type="body" sz="quarter" idx="13"/>
          </p:nvPr>
        </p:nvSpPr>
        <p:spPr>
          <a:xfrm>
            <a:off x="479425" y="991131"/>
            <a:ext cx="11233150" cy="344488"/>
          </a:xfrm>
        </p:spPr>
        <p:txBody>
          <a:bodyPr/>
          <a:lstStyle>
            <a:lvl1pPr marL="0" indent="0">
              <a:buNone/>
              <a:defRPr lang="en-US" sz="2400" dirty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 userDrawn="1">
            <p:ph idx="1"/>
          </p:nvPr>
        </p:nvSpPr>
        <p:spPr>
          <a:xfrm>
            <a:off x="479426" y="2373786"/>
            <a:ext cx="3372644" cy="3685702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rgbClr val="333E48"/>
                </a:solidFill>
              </a:defRPr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2pPr>
            <a:lvl3pPr>
              <a:defRPr>
                <a:solidFill>
                  <a:srgbClr val="383838"/>
                </a:solidFill>
              </a:defRPr>
            </a:lvl3pPr>
            <a:lvl4pPr>
              <a:defRPr>
                <a:solidFill>
                  <a:srgbClr val="383838"/>
                </a:solidFill>
              </a:defRPr>
            </a:lvl4pPr>
            <a:lvl5pPr>
              <a:defRPr>
                <a:solidFill>
                  <a:srgbClr val="38383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0" name="Text Placeholder 131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79425" y="1611050"/>
            <a:ext cx="3372645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 userDrawn="1">
            <p:ph idx="17"/>
          </p:nvPr>
        </p:nvSpPr>
        <p:spPr>
          <a:xfrm>
            <a:off x="4416359" y="2373786"/>
            <a:ext cx="3359281" cy="3685702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rgbClr val="333E48"/>
                </a:solidFill>
              </a:defRPr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2"/>
          <p:cNvSpPr>
            <a:spLocks noGrp="1"/>
          </p:cNvSpPr>
          <p:nvPr userDrawn="1">
            <p:ph idx="18"/>
          </p:nvPr>
        </p:nvSpPr>
        <p:spPr>
          <a:xfrm>
            <a:off x="8300113" y="2373786"/>
            <a:ext cx="3412462" cy="3685702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rgbClr val="333E48"/>
                </a:solidFill>
              </a:defRPr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31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419997" y="1611050"/>
            <a:ext cx="3359945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31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8299449" y="1611050"/>
            <a:ext cx="3413126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0007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0F1145-3FE1-6D42-AA8B-F8E06EB9FA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1" y="0"/>
            <a:ext cx="12192442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D2F924C-135F-554D-93F0-AB47D68FAEB2}"/>
              </a:ext>
            </a:extLst>
          </p:cNvPr>
          <p:cNvSpPr/>
          <p:nvPr userDrawn="1"/>
        </p:nvSpPr>
        <p:spPr>
          <a:xfrm rot="16200000">
            <a:off x="6027000" y="693001"/>
            <a:ext cx="6858000" cy="5472000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alpha val="0"/>
                </a:schemeClr>
              </a:gs>
              <a:gs pos="100000">
                <a:schemeClr val="tx1">
                  <a:alpha val="2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B406E79-E2B4-C342-8DB2-4D2D3C2FAA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28F18B9-825A-C643-BA5E-9620354031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79634863-0C8B-5F4F-B35A-4D468E8ECB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5" name="Picture 14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E921999B-E167-3C4E-A8F5-820963AA11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3" name="TextBox 20">
            <a:extLst>
              <a:ext uri="{FF2B5EF4-FFF2-40B4-BE49-F238E27FC236}">
                <a16:creationId xmlns:a16="http://schemas.microsoft.com/office/drawing/2014/main" id="{70BF6488-6104-D74D-BDA7-9A5F46DE19C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2021 Arm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4023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slide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8302"/>
            <a:ext cx="11233150" cy="5128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/>
          </p:nvPr>
        </p:nvSpPr>
        <p:spPr>
          <a:xfrm>
            <a:off x="479425" y="991131"/>
            <a:ext cx="11233150" cy="344488"/>
          </a:xfrm>
        </p:spPr>
        <p:txBody>
          <a:bodyPr/>
          <a:lstStyle>
            <a:lvl1pPr marL="0" indent="0">
              <a:buNone/>
              <a:defRPr lang="en-US"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>
          <a:xfrm>
            <a:off x="8299119" y="2372564"/>
            <a:ext cx="3413455" cy="3686924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rgbClr val="333E48"/>
                </a:solidFill>
              </a:defRPr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grpSp>
        <p:nvGrpSpPr>
          <p:cNvPr id="36" name="Group 6">
            <a:extLst>
              <a:ext uri="{FF2B5EF4-FFF2-40B4-BE49-F238E27FC236}">
                <a16:creationId xmlns:a16="http://schemas.microsoft.com/office/drawing/2014/main" id="{CCE81F77-7204-0241-970A-63C43B1D7B8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148138" y="1611050"/>
            <a:ext cx="3903662" cy="4448438"/>
            <a:chOff x="3706307" y="1883391"/>
            <a:chExt cx="3803176" cy="4472959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266E339-1F3B-8E41-B64F-AA6A42EDF79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06307" y="1883391"/>
              <a:ext cx="0" cy="447295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22B3030-62BD-3440-A850-5C6E7CCDD54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509483" y="1883391"/>
              <a:ext cx="0" cy="447295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 Placeholder 131">
            <a:extLst>
              <a:ext uri="{FF2B5EF4-FFF2-40B4-BE49-F238E27FC236}">
                <a16:creationId xmlns:a16="http://schemas.microsoft.com/office/drawing/2014/main" id="{B54BFFD1-D378-D841-B5DD-88788B48D0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1611050"/>
            <a:ext cx="3372645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Text Placeholder 131">
            <a:extLst>
              <a:ext uri="{FF2B5EF4-FFF2-40B4-BE49-F238E27FC236}">
                <a16:creationId xmlns:a16="http://schemas.microsoft.com/office/drawing/2014/main" id="{E3125198-F65A-8049-9D3E-A6AF258DAE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16192" y="1611050"/>
            <a:ext cx="3359945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Text Placeholder 131">
            <a:extLst>
              <a:ext uri="{FF2B5EF4-FFF2-40B4-BE49-F238E27FC236}">
                <a16:creationId xmlns:a16="http://schemas.microsoft.com/office/drawing/2014/main" id="{7C8008EA-19DB-814F-9284-A055A2AB89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99449" y="1611050"/>
            <a:ext cx="3413126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Content Placeholder 8">
            <a:extLst>
              <a:ext uri="{FF2B5EF4-FFF2-40B4-BE49-F238E27FC236}">
                <a16:creationId xmlns:a16="http://schemas.microsoft.com/office/drawing/2014/main" id="{DD4BA2E6-FACA-5C45-B75F-9327959A672A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15863" y="2372564"/>
            <a:ext cx="3360274" cy="3686924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rgbClr val="333E48"/>
                </a:solidFill>
              </a:defRPr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7" name="Content Placeholder 8">
            <a:extLst>
              <a:ext uri="{FF2B5EF4-FFF2-40B4-BE49-F238E27FC236}">
                <a16:creationId xmlns:a16="http://schemas.microsoft.com/office/drawing/2014/main" id="{5AB0A5A2-CEF5-6E44-BACF-2C0296FE306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79425" y="2372564"/>
            <a:ext cx="3360274" cy="3686924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rgbClr val="333E48"/>
                </a:solidFill>
              </a:defRPr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371875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_narrow_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505B7A5-C1F7-41D3-815C-A3728D81DBDD}"/>
              </a:ext>
            </a:extLst>
          </p:cNvPr>
          <p:cNvCxnSpPr>
            <a:cxnSpLocks/>
          </p:cNvCxnSpPr>
          <p:nvPr userDrawn="1"/>
        </p:nvCxnSpPr>
        <p:spPr>
          <a:xfrm>
            <a:off x="3255004" y="1631950"/>
            <a:ext cx="0" cy="444060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8301"/>
            <a:ext cx="11233150" cy="5128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/>
          </p:nvPr>
        </p:nvSpPr>
        <p:spPr>
          <a:xfrm>
            <a:off x="479425" y="991131"/>
            <a:ext cx="11233150" cy="344488"/>
          </a:xfrm>
        </p:spPr>
        <p:txBody>
          <a:bodyPr/>
          <a:lstStyle>
            <a:lvl1pPr marL="0" indent="0">
              <a:buNone/>
              <a:defRPr lang="en-US" sz="2400" dirty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idx="1"/>
          </p:nvPr>
        </p:nvSpPr>
        <p:spPr>
          <a:xfrm>
            <a:off x="479425" y="1631111"/>
            <a:ext cx="2619375" cy="444060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333E48"/>
                </a:solidFill>
              </a:defRPr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2000">
                <a:solidFill>
                  <a:srgbClr val="333E48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21"/>
          </p:nvPr>
        </p:nvSpPr>
        <p:spPr>
          <a:xfrm>
            <a:off x="3416035" y="1631111"/>
            <a:ext cx="8296540" cy="4440603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333E48"/>
                </a:solidFill>
              </a:defRPr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2000">
                <a:solidFill>
                  <a:srgbClr val="333E48"/>
                </a:solidFill>
              </a:defRPr>
            </a:lvl2pPr>
            <a:lvl3pPr marL="94710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1800">
                <a:solidFill>
                  <a:srgbClr val="333E48"/>
                </a:solidFill>
              </a:defRPr>
            </a:lvl3pPr>
            <a:lvl4pPr marL="1293178" indent="-173038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1800">
                <a:solidFill>
                  <a:srgbClr val="333E48"/>
                </a:solidFill>
              </a:defRPr>
            </a:lvl4pPr>
            <a:lvl5pPr marL="151860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1800">
                <a:solidFill>
                  <a:srgbClr val="333E4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9991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C41881F-8B1A-4F78-926D-54E8F515C458}"/>
              </a:ext>
            </a:extLst>
          </p:cNvPr>
          <p:cNvCxnSpPr>
            <a:cxnSpLocks/>
          </p:cNvCxnSpPr>
          <p:nvPr userDrawn="1"/>
        </p:nvCxnSpPr>
        <p:spPr>
          <a:xfrm>
            <a:off x="8932863" y="1629287"/>
            <a:ext cx="0" cy="444326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8301"/>
            <a:ext cx="11233150" cy="5128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/>
          </p:nvPr>
        </p:nvSpPr>
        <p:spPr>
          <a:xfrm>
            <a:off x="479425" y="991131"/>
            <a:ext cx="11233150" cy="344488"/>
          </a:xfrm>
        </p:spPr>
        <p:txBody>
          <a:bodyPr/>
          <a:lstStyle>
            <a:lvl1pPr marL="0" indent="0">
              <a:buNone/>
              <a:defRPr lang="en-US"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9037637" y="1629597"/>
            <a:ext cx="2674937" cy="4443488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333E48"/>
                </a:solidFill>
              </a:defRPr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2000">
                <a:solidFill>
                  <a:srgbClr val="333E48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21"/>
          </p:nvPr>
        </p:nvSpPr>
        <p:spPr>
          <a:xfrm>
            <a:off x="479425" y="1629287"/>
            <a:ext cx="8348664" cy="4443267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333E48"/>
                </a:solidFill>
              </a:defRPr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2000">
                <a:solidFill>
                  <a:srgbClr val="333E48"/>
                </a:solidFill>
              </a:defRPr>
            </a:lvl2pPr>
            <a:lvl3pPr marL="94710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1800">
                <a:solidFill>
                  <a:srgbClr val="333E48"/>
                </a:solidFill>
              </a:defRPr>
            </a:lvl3pPr>
            <a:lvl4pPr marL="1293178" indent="-173038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1800">
                <a:solidFill>
                  <a:srgbClr val="333E48"/>
                </a:solidFill>
              </a:defRPr>
            </a:lvl4pPr>
            <a:lvl5pPr marL="151860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1800">
                <a:solidFill>
                  <a:srgbClr val="333E4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949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8302"/>
            <a:ext cx="11233150" cy="5128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/>
          </p:nvPr>
        </p:nvSpPr>
        <p:spPr>
          <a:xfrm>
            <a:off x="479425" y="991131"/>
            <a:ext cx="11233150" cy="344488"/>
          </a:xfrm>
        </p:spPr>
        <p:txBody>
          <a:bodyPr/>
          <a:lstStyle>
            <a:lvl1pPr marL="0" indent="0">
              <a:buNone/>
              <a:defRPr lang="en-US"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354388" y="1618445"/>
            <a:ext cx="2606675" cy="1953683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sz="2200">
                <a:solidFill>
                  <a:srgbClr val="333E48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4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3354388" y="3755872"/>
            <a:ext cx="2606675" cy="1953683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sz="2200">
                <a:solidFill>
                  <a:srgbClr val="333E48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5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9066213" y="1618445"/>
            <a:ext cx="2646362" cy="1953683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sz="2200">
                <a:solidFill>
                  <a:srgbClr val="333E48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6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9066213" y="3755872"/>
            <a:ext cx="2646362" cy="1953683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sz="2200">
                <a:solidFill>
                  <a:srgbClr val="333E48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79425" y="1618445"/>
            <a:ext cx="2619375" cy="4086225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rgbClr val="333E48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3pPr>
            <a:lvl4pPr marL="1201738" indent="-173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333E48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220216" y="1618445"/>
            <a:ext cx="2606675" cy="4086225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rgbClr val="333E48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3pPr>
            <a:lvl4pPr marL="1201738" indent="-173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333E48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441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8302"/>
            <a:ext cx="11233150" cy="5128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/>
          </p:nvPr>
        </p:nvSpPr>
        <p:spPr>
          <a:xfrm>
            <a:off x="479425" y="991131"/>
            <a:ext cx="11233150" cy="344488"/>
          </a:xfrm>
        </p:spPr>
        <p:txBody>
          <a:bodyPr/>
          <a:lstStyle>
            <a:lvl1pPr marL="0" indent="0">
              <a:buNone/>
              <a:defRPr lang="en-US"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79425" y="1629079"/>
            <a:ext cx="5481108" cy="4455197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333E48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 sz="2000">
                <a:solidFill>
                  <a:srgbClr val="333E48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 sz="1800">
                <a:solidFill>
                  <a:srgbClr val="333E48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0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6250924" y="1629080"/>
            <a:ext cx="5461651" cy="4455198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sz="2200">
                <a:solidFill>
                  <a:srgbClr val="333E48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842164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d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479425" y="1259574"/>
            <a:ext cx="11233150" cy="48364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75123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41880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828AC5A-7EFB-CA43-8A9B-3B442C5C9A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2B5F482-A1DF-47CF-A799-587634BE9938}"/>
              </a:ext>
            </a:extLst>
          </p:cNvPr>
          <p:cNvSpPr/>
          <p:nvPr userDrawn="1"/>
        </p:nvSpPr>
        <p:spPr>
          <a:xfrm>
            <a:off x="10683875" y="5937250"/>
            <a:ext cx="1095375" cy="682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11" name="Picture 10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C1198ECC-03BB-F84C-8B27-CF6053626C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0" name="TextBox 20">
            <a:extLst>
              <a:ext uri="{FF2B5EF4-FFF2-40B4-BE49-F238E27FC236}">
                <a16:creationId xmlns:a16="http://schemas.microsoft.com/office/drawing/2014/main" id="{2EFD6F9F-6DEB-6F4D-BE5A-D3540160B34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2021 Arm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A82B8D-79F0-2840-A348-51E15B608C5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70505" y="952143"/>
            <a:ext cx="4655186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Thank You</a:t>
            </a:r>
          </a:p>
          <a:p>
            <a:pPr algn="r">
              <a:defRPr/>
            </a:pPr>
            <a:r>
              <a:rPr lang="en-US" altLang="en-US" sz="2800" dirty="0" err="1">
                <a:solidFill>
                  <a:schemeClr val="bg1"/>
                </a:solidFill>
              </a:rPr>
              <a:t>Danke</a:t>
            </a:r>
            <a:endParaRPr lang="en-US" altLang="en-US" sz="28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Gracias</a:t>
            </a:r>
          </a:p>
          <a:p>
            <a:pPr algn="r">
              <a:defRPr/>
            </a:pPr>
            <a:r>
              <a:rPr lang="en-US" altLang="en-US" sz="2800" dirty="0" err="1">
                <a:solidFill>
                  <a:schemeClr val="bg1"/>
                </a:solidFill>
              </a:rPr>
              <a:t>谢谢</a:t>
            </a:r>
            <a:endParaRPr lang="en-US" altLang="en-US" sz="28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2800" dirty="0" err="1">
                <a:solidFill>
                  <a:schemeClr val="bg1"/>
                </a:solidFill>
              </a:rPr>
              <a:t>ありがとう</a:t>
            </a:r>
            <a:endParaRPr lang="en-US" altLang="en-US" sz="28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Asante</a:t>
            </a:r>
          </a:p>
          <a:p>
            <a:pPr algn="r"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Merci</a:t>
            </a:r>
          </a:p>
          <a:p>
            <a:pPr algn="r">
              <a:defRPr/>
            </a:pPr>
            <a:r>
              <a:rPr lang="en-US" altLang="en-US" sz="2800" dirty="0" err="1">
                <a:solidFill>
                  <a:schemeClr val="bg1"/>
                </a:solidFill>
              </a:rPr>
              <a:t>감사합니다</a:t>
            </a:r>
            <a:endParaRPr lang="en-US" altLang="en-US" sz="28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2800" dirty="0" err="1">
                <a:solidFill>
                  <a:schemeClr val="bg1"/>
                </a:solidFill>
              </a:rPr>
              <a:t>धन्यवाद</a:t>
            </a:r>
            <a:endParaRPr lang="en-US" altLang="en-US" sz="2800" dirty="0">
              <a:solidFill>
                <a:schemeClr val="bg1"/>
              </a:solidFill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Kiitos</a:t>
            </a:r>
          </a:p>
          <a:p>
            <a:pPr algn="r">
              <a:defRPr/>
            </a:pPr>
            <a:r>
              <a:rPr lang="ar-SA" sz="2800" kern="1200" dirty="0">
                <a:solidFill>
                  <a:schemeClr val="bg1"/>
                </a:solidFill>
                <a:latin typeface="Calibri" charset="0"/>
                <a:ea typeface="ＭＳ Ｐゴシック" charset="-128"/>
                <a:cs typeface="+mn-cs"/>
              </a:rPr>
              <a:t>شكرًا</a:t>
            </a:r>
            <a:endParaRPr lang="en-GB" sz="2800" kern="1200" dirty="0">
              <a:solidFill>
                <a:schemeClr val="bg1"/>
              </a:solidFill>
              <a:latin typeface="Calibri" charset="0"/>
              <a:ea typeface="ＭＳ Ｐゴシック" charset="-128"/>
              <a:cs typeface="+mn-cs"/>
            </a:endParaRPr>
          </a:p>
          <a:p>
            <a:pPr algn="r">
              <a:defRPr/>
            </a:pPr>
            <a:r>
              <a:rPr lang="as-IN" altLang="en-US" sz="2800" dirty="0">
                <a:solidFill>
                  <a:schemeClr val="bg1"/>
                </a:solidFill>
              </a:rPr>
              <a:t>ধন্যবাদ</a:t>
            </a:r>
            <a:br>
              <a:rPr lang="en-US" altLang="en-US" sz="2800" dirty="0">
                <a:solidFill>
                  <a:schemeClr val="bg1"/>
                </a:solidFill>
              </a:rPr>
            </a:br>
            <a:r>
              <a:rPr lang="he-IL" altLang="en-US" sz="2800" dirty="0">
                <a:solidFill>
                  <a:schemeClr val="bg1"/>
                </a:solidFill>
              </a:rPr>
              <a:t>תודה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273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11E887-F2DD-9743-B321-E6625A63F4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10" name="Picture 9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AF5F647F-3DD2-E04B-AC85-5BB3FF0999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9" name="TextBox 20">
            <a:extLst>
              <a:ext uri="{FF2B5EF4-FFF2-40B4-BE49-F238E27FC236}">
                <a16:creationId xmlns:a16="http://schemas.microsoft.com/office/drawing/2014/main" id="{1BE84E2F-085C-6E4E-8174-736F84DE3A1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2021 Arm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30E328-7BED-1141-A027-0EEE09BB1F0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70505" y="952143"/>
            <a:ext cx="4655186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Thank You</a:t>
            </a:r>
          </a:p>
          <a:p>
            <a:pPr algn="r">
              <a:defRPr/>
            </a:pPr>
            <a:r>
              <a:rPr lang="en-US" altLang="en-US" sz="2800" dirty="0" err="1">
                <a:solidFill>
                  <a:schemeClr val="bg1"/>
                </a:solidFill>
              </a:rPr>
              <a:t>Danke</a:t>
            </a:r>
            <a:endParaRPr lang="en-US" altLang="en-US" sz="28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Gracias</a:t>
            </a:r>
          </a:p>
          <a:p>
            <a:pPr algn="r">
              <a:defRPr/>
            </a:pPr>
            <a:r>
              <a:rPr lang="en-US" altLang="en-US" sz="2800" dirty="0" err="1">
                <a:solidFill>
                  <a:schemeClr val="bg1"/>
                </a:solidFill>
              </a:rPr>
              <a:t>谢谢</a:t>
            </a:r>
            <a:endParaRPr lang="en-US" altLang="en-US" sz="28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2800" dirty="0" err="1">
                <a:solidFill>
                  <a:schemeClr val="bg1"/>
                </a:solidFill>
              </a:rPr>
              <a:t>ありがとう</a:t>
            </a:r>
            <a:endParaRPr lang="en-US" altLang="en-US" sz="28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Asante</a:t>
            </a:r>
          </a:p>
          <a:p>
            <a:pPr algn="r"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Merci</a:t>
            </a:r>
          </a:p>
          <a:p>
            <a:pPr algn="r">
              <a:defRPr/>
            </a:pPr>
            <a:r>
              <a:rPr lang="en-US" altLang="en-US" sz="2800" dirty="0" err="1">
                <a:solidFill>
                  <a:schemeClr val="bg1"/>
                </a:solidFill>
              </a:rPr>
              <a:t>감사합니다</a:t>
            </a:r>
            <a:endParaRPr lang="en-US" altLang="en-US" sz="28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2800" dirty="0" err="1">
                <a:solidFill>
                  <a:schemeClr val="bg1"/>
                </a:solidFill>
              </a:rPr>
              <a:t>धन्यवाद</a:t>
            </a:r>
            <a:endParaRPr lang="en-US" altLang="en-US" sz="2800" dirty="0">
              <a:solidFill>
                <a:schemeClr val="bg1"/>
              </a:solidFill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Kiitos</a:t>
            </a:r>
          </a:p>
          <a:p>
            <a:pPr algn="r">
              <a:defRPr/>
            </a:pPr>
            <a:r>
              <a:rPr lang="ar-SA" sz="2800" kern="1200" dirty="0">
                <a:solidFill>
                  <a:schemeClr val="bg1"/>
                </a:solidFill>
                <a:latin typeface="Calibri" charset="0"/>
                <a:ea typeface="ＭＳ Ｐゴシック" charset="-128"/>
                <a:cs typeface="+mn-cs"/>
              </a:rPr>
              <a:t>شكرًا</a:t>
            </a:r>
            <a:endParaRPr lang="en-GB" sz="2800" kern="1200" dirty="0">
              <a:solidFill>
                <a:schemeClr val="bg1"/>
              </a:solidFill>
              <a:latin typeface="Calibri" charset="0"/>
              <a:ea typeface="ＭＳ Ｐゴシック" charset="-128"/>
              <a:cs typeface="+mn-cs"/>
            </a:endParaRPr>
          </a:p>
          <a:p>
            <a:pPr algn="r">
              <a:defRPr/>
            </a:pPr>
            <a:r>
              <a:rPr lang="as-IN" altLang="en-US" sz="2800" dirty="0">
                <a:solidFill>
                  <a:schemeClr val="bg1"/>
                </a:solidFill>
              </a:rPr>
              <a:t>ধন্যবাদ</a:t>
            </a:r>
            <a:br>
              <a:rPr lang="en-US" altLang="en-US" sz="2800" dirty="0">
                <a:solidFill>
                  <a:schemeClr val="bg1"/>
                </a:solidFill>
              </a:rPr>
            </a:br>
            <a:r>
              <a:rPr lang="he-IL" altLang="en-US" sz="2800" dirty="0">
                <a:solidFill>
                  <a:schemeClr val="bg1"/>
                </a:solidFill>
              </a:rPr>
              <a:t>תודה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4466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3539DD-CEDA-3A48-A36A-6D3775392A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7078942" y="1087378"/>
            <a:ext cx="42333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defRPr/>
            </a:pPr>
            <a:r>
              <a:rPr lang="en-US" altLang="x-none" sz="1200" dirty="0">
                <a:solidFill>
                  <a:schemeClr val="bg1"/>
                </a:solidFill>
              </a:rPr>
              <a:t>The Arm trademarks featured in this presentation are registered trademarks or trademarks of Arm Limited (or its subsidiaries) in the US and/or elsewhere.  All rights reserved.  All other marks featured may be trademarks of their respective owners.</a:t>
            </a:r>
          </a:p>
          <a:p>
            <a:pPr algn="r">
              <a:defRPr/>
            </a:pPr>
            <a:br>
              <a:rPr lang="en-US" altLang="x-none" sz="1200" dirty="0">
                <a:solidFill>
                  <a:schemeClr val="bg1"/>
                </a:solidFill>
              </a:rPr>
            </a:br>
            <a:r>
              <a:rPr lang="en-US" altLang="x-none" sz="1200" dirty="0" err="1">
                <a:solidFill>
                  <a:schemeClr val="bg1"/>
                </a:solidFill>
              </a:rPr>
              <a:t>www.arm.com</a:t>
            </a:r>
            <a:r>
              <a:rPr lang="en-US" altLang="x-none" sz="1200" dirty="0">
                <a:solidFill>
                  <a:schemeClr val="bg1"/>
                </a:solidFill>
              </a:rPr>
              <a:t>/company/policies/trademarks</a:t>
            </a:r>
          </a:p>
        </p:txBody>
      </p:sp>
      <p:pic>
        <p:nvPicPr>
          <p:cNvPr id="9" name="Picture 8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05C774FB-6A72-C34E-AAAD-07547EC963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8" name="TextBox 20">
            <a:extLst>
              <a:ext uri="{FF2B5EF4-FFF2-40B4-BE49-F238E27FC236}">
                <a16:creationId xmlns:a16="http://schemas.microsoft.com/office/drawing/2014/main" id="{870DFC52-AE4C-654B-A714-C2006FAE041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2021 Arm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716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925CD4-06B7-E24D-8A2A-BE1E27E8BC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3200" cy="6858000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64D7468-B6ED-8B46-A799-873C6CBB00E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8F9D61-0E18-934E-80CB-8ABCE713AF08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99000">
                <a:schemeClr val="tx1">
                  <a:alpha val="20000"/>
                </a:scheme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B5F76A5-92C3-DF4A-993D-C79C93E531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2F45A70-6A1D-5943-8B02-2010995888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1CCBE84-A3EE-DA41-BB17-C2EE027C0E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5" name="Picture 14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267C7E9E-E74C-0547-868F-423E4E2194C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3" name="TextBox 20">
            <a:extLst>
              <a:ext uri="{FF2B5EF4-FFF2-40B4-BE49-F238E27FC236}">
                <a16:creationId xmlns:a16="http://schemas.microsoft.com/office/drawing/2014/main" id="{1652C07E-440A-CE41-9DBD-125723A40F1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2021 Arm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0205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720845-44B5-8345-A55E-DF3DBAF7C2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7078942" y="1087378"/>
            <a:ext cx="42333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defRPr/>
            </a:pPr>
            <a:r>
              <a:rPr lang="en-US" altLang="x-none" sz="1200" dirty="0">
                <a:solidFill>
                  <a:schemeClr val="bg1"/>
                </a:solidFill>
              </a:rPr>
              <a:t>The Arm trademarks featured in this presentation are registered trademarks or trademarks of Arm Limited (or its subsidiaries) in the US and/or elsewhere.  All rights reserved.  All other marks featured may be trademarks of their respective owners.</a:t>
            </a:r>
          </a:p>
          <a:p>
            <a:pPr algn="r">
              <a:defRPr/>
            </a:pPr>
            <a:br>
              <a:rPr lang="en-US" altLang="x-none" sz="1200" dirty="0">
                <a:solidFill>
                  <a:schemeClr val="bg1"/>
                </a:solidFill>
              </a:rPr>
            </a:br>
            <a:r>
              <a:rPr lang="en-US" altLang="x-none" sz="1200" dirty="0" err="1">
                <a:solidFill>
                  <a:schemeClr val="bg1"/>
                </a:solidFill>
              </a:rPr>
              <a:t>www.arm.com</a:t>
            </a:r>
            <a:r>
              <a:rPr lang="en-US" altLang="x-none" sz="1200" dirty="0">
                <a:solidFill>
                  <a:schemeClr val="bg1"/>
                </a:solidFill>
              </a:rPr>
              <a:t>/company/policies/trademarks</a:t>
            </a:r>
          </a:p>
        </p:txBody>
      </p:sp>
      <p:pic>
        <p:nvPicPr>
          <p:cNvPr id="9" name="Picture 8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0A3F307A-54EB-9747-ABE8-8A816CDDD8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8" name="TextBox 20">
            <a:extLst>
              <a:ext uri="{FF2B5EF4-FFF2-40B4-BE49-F238E27FC236}">
                <a16:creationId xmlns:a16="http://schemas.microsoft.com/office/drawing/2014/main" id="{EA133D04-5236-D641-B03F-0BE645CEB92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2021 Arm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0506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638" y="6495779"/>
            <a:ext cx="3735768" cy="22649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 hasCustomPrompt="1"/>
          </p:nvPr>
        </p:nvSpPr>
        <p:spPr>
          <a:xfrm>
            <a:off x="900235" y="1440000"/>
            <a:ext cx="11040000" cy="1920000"/>
          </a:xfrm>
        </p:spPr>
        <p:txBody>
          <a:bodyPr lIns="0" tIns="0" rIns="0" bIns="0">
            <a:normAutofit/>
          </a:bodyPr>
          <a:lstStyle>
            <a:lvl1pPr algn="r">
              <a:defRPr sz="48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GB" dirty="0"/>
              <a:t>Click to Edit Title</a:t>
            </a:r>
            <a:endParaRPr kumimoji="0" lang="en-US" dirty="0"/>
          </a:p>
        </p:txBody>
      </p:sp>
      <p:sp>
        <p:nvSpPr>
          <p:cNvPr id="20" name="Subtitle 19"/>
          <p:cNvSpPr>
            <a:spLocks noGrp="1"/>
          </p:cNvSpPr>
          <p:nvPr>
            <p:ph type="subTitle" idx="1" hasCustomPrompt="1"/>
          </p:nvPr>
        </p:nvSpPr>
        <p:spPr>
          <a:xfrm>
            <a:off x="900235" y="3600000"/>
            <a:ext cx="11040000" cy="960000"/>
          </a:xfrm>
        </p:spPr>
        <p:txBody>
          <a:bodyPr lIns="0" tIns="0" rIns="0"/>
          <a:lstStyle>
            <a:lvl1pPr marL="36576" indent="0" algn="r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GB" dirty="0"/>
              <a:t>Click to edit subtitle</a:t>
            </a:r>
            <a:endParaRPr kumimoji="0"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638" y="6495779"/>
            <a:ext cx="3735768" cy="22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7416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545" y="6313933"/>
            <a:ext cx="1164886" cy="36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36977"/>
      </p:ext>
    </p:extLst>
  </p:cSld>
  <p:clrMapOvr>
    <a:masterClrMapping/>
  </p:clrMapOvr>
  <p:transition>
    <p:pull dir="r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en-GB" dirty="0"/>
              <a:t>Click to Edit Title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0002" y="1440000"/>
            <a:ext cx="5275712" cy="468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GB" dirty="0"/>
              <a:t>Click to edit text</a:t>
            </a:r>
          </a:p>
          <a:p>
            <a:pPr lvl="1" eaLnBrk="1" latinLnBrk="0" hangingPunct="1"/>
            <a:r>
              <a:rPr lang="en-GB" dirty="0"/>
              <a:t>Second level</a:t>
            </a:r>
          </a:p>
          <a:p>
            <a:pPr lvl="2" eaLnBrk="1" latinLnBrk="0" hangingPunct="1"/>
            <a:r>
              <a:rPr lang="en-GB" dirty="0"/>
              <a:t>Third level</a:t>
            </a:r>
          </a:p>
          <a:p>
            <a:pPr lvl="3" eaLnBrk="1" latinLnBrk="0" hangingPunct="1"/>
            <a:r>
              <a:rPr lang="en-GB" dirty="0"/>
              <a:t>Fourth level</a:t>
            </a:r>
          </a:p>
          <a:p>
            <a:pPr lvl="4" eaLnBrk="1" latinLnBrk="0" hangingPunct="1"/>
            <a:r>
              <a:rPr lang="en-GB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77782" y="1440000"/>
            <a:ext cx="5562551" cy="468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GB" dirty="0"/>
              <a:t>Click to edit text</a:t>
            </a:r>
          </a:p>
          <a:p>
            <a:pPr lvl="1" eaLnBrk="1" latinLnBrk="0" hangingPunct="1"/>
            <a:r>
              <a:rPr lang="en-GB" dirty="0"/>
              <a:t>Second level</a:t>
            </a:r>
          </a:p>
          <a:p>
            <a:pPr lvl="2" eaLnBrk="1" latinLnBrk="0" hangingPunct="1"/>
            <a:r>
              <a:rPr lang="en-GB" dirty="0"/>
              <a:t>Third level</a:t>
            </a:r>
          </a:p>
          <a:p>
            <a:pPr lvl="3" eaLnBrk="1" latinLnBrk="0" hangingPunct="1"/>
            <a:r>
              <a:rPr lang="en-GB" dirty="0"/>
              <a:t>Fourth level</a:t>
            </a:r>
          </a:p>
          <a:p>
            <a:pPr lvl="4" eaLnBrk="1" latinLnBrk="0" hangingPunct="1"/>
            <a:r>
              <a:rPr lang="en-GB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545" y="6313933"/>
            <a:ext cx="1164886" cy="36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329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743202"/>
            <a:ext cx="103632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9" indent="0">
              <a:buNone/>
              <a:defRPr sz="1800"/>
            </a:lvl2pPr>
            <a:lvl3pPr marL="914217" indent="0">
              <a:buNone/>
              <a:defRPr sz="1600"/>
            </a:lvl3pPr>
            <a:lvl4pPr marL="1371326" indent="0">
              <a:buNone/>
              <a:defRPr sz="1400"/>
            </a:lvl4pPr>
            <a:lvl5pPr marL="1828434" indent="0">
              <a:buNone/>
              <a:defRPr sz="1400"/>
            </a:lvl5pPr>
            <a:lvl6pPr marL="2285543" indent="0">
              <a:buNone/>
              <a:defRPr sz="1400"/>
            </a:lvl6pPr>
            <a:lvl7pPr marL="2742651" indent="0">
              <a:buNone/>
              <a:defRPr sz="1400"/>
            </a:lvl7pPr>
            <a:lvl8pPr marL="3199760" indent="0">
              <a:buNone/>
              <a:defRPr sz="1400"/>
            </a:lvl8pPr>
            <a:lvl9pPr marL="365686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2422764"/>
      </p:ext>
    </p:extLst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494321-DD87-0D4B-AEA1-CB80E36808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0" y="1"/>
            <a:ext cx="12193200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9C855E-7087-584A-BBB4-44CE2BD68C9E}"/>
              </a:ext>
            </a:extLst>
          </p:cNvPr>
          <p:cNvSpPr/>
          <p:nvPr userDrawn="1"/>
        </p:nvSpPr>
        <p:spPr>
          <a:xfrm rot="16200000">
            <a:off x="5794735" y="460734"/>
            <a:ext cx="6862654" cy="5931877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alpha val="0"/>
                </a:schemeClr>
              </a:gs>
              <a:gs pos="100000">
                <a:schemeClr val="tx1">
                  <a:alpha val="2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64D7468-B6ED-8B46-A799-873C6CBB00E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8F4AA8-7F9E-7D41-BF94-4D811F55AC2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45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3210143-1056-7048-ADC6-41884B602F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39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964FB5B-BAC3-AC46-8166-1B8CCBE249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28C4AE80-A942-A94D-9D03-1C89C28629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5" name="Picture 14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8C8B782A-A9C9-CA41-A2FF-1BC8DE0346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22" name="TextBox 20">
            <a:extLst>
              <a:ext uri="{FF2B5EF4-FFF2-40B4-BE49-F238E27FC236}">
                <a16:creationId xmlns:a16="http://schemas.microsoft.com/office/drawing/2014/main" id="{FCEEB435-8B36-4144-8E92-92682FE106A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2021 Arm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688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D0AF51-EEA2-DE46-8B7D-7878323488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60" r="1770"/>
          <a:stretch/>
        </p:blipFill>
        <p:spPr>
          <a:xfrm>
            <a:off x="-600" y="0"/>
            <a:ext cx="12192000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9C855E-7087-584A-BBB4-44CE2BD68C9E}"/>
              </a:ext>
            </a:extLst>
          </p:cNvPr>
          <p:cNvSpPr/>
          <p:nvPr userDrawn="1"/>
        </p:nvSpPr>
        <p:spPr>
          <a:xfrm rot="16200000">
            <a:off x="5797061" y="463062"/>
            <a:ext cx="6858000" cy="5931877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alpha val="0"/>
                </a:schemeClr>
              </a:gs>
              <a:gs pos="100000">
                <a:schemeClr val="tx1">
                  <a:alpha val="2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C9E646E-904B-FE40-95AC-5DBD9EA1E9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FC9BE8F-3B53-B24B-8202-E7DDC587BF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B2024A-A0B8-5D48-B2AD-E9A66CF104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4" name="Picture 13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B0F255FF-9877-7447-84E8-B54342514AA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3" name="TextBox 20">
            <a:extLst>
              <a:ext uri="{FF2B5EF4-FFF2-40B4-BE49-F238E27FC236}">
                <a16:creationId xmlns:a16="http://schemas.microsoft.com/office/drawing/2014/main" id="{AEE727D9-9D95-154F-8EEF-D353686DEB9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2021 Arm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096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D6984C-0C60-D246-AE94-A2AE6368F1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3200" cy="6857998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64D7468-B6ED-8B46-A799-873C6CBB00E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9BECDB-CC38-DF4D-907D-B3DFBF61DA05}"/>
              </a:ext>
            </a:extLst>
          </p:cNvPr>
          <p:cNvSpPr/>
          <p:nvPr userDrawn="1"/>
        </p:nvSpPr>
        <p:spPr>
          <a:xfrm>
            <a:off x="4498259" y="1"/>
            <a:ext cx="7693741" cy="685799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45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2AEACEA-CC36-0E44-8844-76898F890A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39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C60D2D7-6351-ED48-8D39-DF4D3B06FA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EE0145AD-284C-9241-B886-C8320F329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5" name="Picture 14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317F1C36-0131-3143-8A0C-5B53D484B0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22" name="TextBox 20">
            <a:extLst>
              <a:ext uri="{FF2B5EF4-FFF2-40B4-BE49-F238E27FC236}">
                <a16:creationId xmlns:a16="http://schemas.microsoft.com/office/drawing/2014/main" id="{97C82C88-5520-304D-9044-627C10A67F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2021 Arm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50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person&#10;&#10;Description automatically generated">
            <a:extLst>
              <a:ext uri="{FF2B5EF4-FFF2-40B4-BE49-F238E27FC236}">
                <a16:creationId xmlns:a16="http://schemas.microsoft.com/office/drawing/2014/main" id="{B1347F1D-5F69-BB4F-AE1F-4C4F13186A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0" y="1"/>
            <a:ext cx="12193200" cy="68579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9C855E-7087-584A-BBB4-44CE2BD68C9E}"/>
              </a:ext>
            </a:extLst>
          </p:cNvPr>
          <p:cNvSpPr/>
          <p:nvPr userDrawn="1"/>
        </p:nvSpPr>
        <p:spPr>
          <a:xfrm rot="16200000">
            <a:off x="5172924" y="-161079"/>
            <a:ext cx="6862654" cy="7175502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alpha val="0"/>
                </a:schemeClr>
              </a:gs>
              <a:gs pos="100000">
                <a:schemeClr val="tx1">
                  <a:alpha val="4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64D7468-B6ED-8B46-A799-873C6CBB00E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FCF4363-5E90-D047-9431-0DB690B3B2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0D5555E-95A7-C641-8EB5-0619DE2A3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106C3B07-082E-DB42-B5EB-8FC5A1CED0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5" name="Picture 14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AF64EEF4-B1ED-2544-B548-9FFD93EA665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3" name="TextBox 20">
            <a:extLst>
              <a:ext uri="{FF2B5EF4-FFF2-40B4-BE49-F238E27FC236}">
                <a16:creationId xmlns:a16="http://schemas.microsoft.com/office/drawing/2014/main" id="{73FB50C7-839A-F84D-ADC0-26A88F1AF62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2021 Arm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536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B041E3-D124-8440-B6B0-06A51A3090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0" y="1"/>
            <a:ext cx="12193200" cy="6857999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E9339E2-6786-4585-B68E-B160A16B524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BFF0996-2F0F-5B4A-AE7F-01949B340BCF}"/>
              </a:ext>
            </a:extLst>
          </p:cNvPr>
          <p:cNvSpPr/>
          <p:nvPr userDrawn="1"/>
        </p:nvSpPr>
        <p:spPr>
          <a:xfrm>
            <a:off x="3849329" y="1"/>
            <a:ext cx="8342671" cy="685799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45000">
                <a:srgbClr val="000000">
                  <a:alpha val="25000"/>
                </a:srgbClr>
              </a:gs>
              <a:gs pos="100000">
                <a:schemeClr val="tx1">
                  <a:alpha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6BE3C52-00EF-C04D-93F3-7480251F27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1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39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85A9EDC-D6F8-D44D-A166-BF363AD0E8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3120599-1266-FE46-AC08-C11A2D8A77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6" name="Picture 15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0A33934D-C896-5B4A-B1D6-BDDDB11E039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BE22F3-8447-4280-A964-8A2DE5DCE0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>
              <a:solidFill>
                <a:schemeClr val="tx2"/>
              </a:solidFill>
            </a:endParaRPr>
          </a:p>
        </p:txBody>
      </p:sp>
      <p:sp>
        <p:nvSpPr>
          <p:cNvPr id="19" name="TextBox 20">
            <a:extLst>
              <a:ext uri="{FF2B5EF4-FFF2-40B4-BE49-F238E27FC236}">
                <a16:creationId xmlns:a16="http://schemas.microsoft.com/office/drawing/2014/main" id="{605CEBE1-EDEA-1145-9184-E339DB2CD8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2021 Arm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832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425" y="478301"/>
            <a:ext cx="11233150" cy="6547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9" name="TextBox 26"/>
          <p:cNvSpPr txBox="1">
            <a:spLocks noChangeArrowheads="1"/>
          </p:cNvSpPr>
          <p:nvPr userDrawn="1"/>
        </p:nvSpPr>
        <p:spPr bwMode="auto">
          <a:xfrm>
            <a:off x="492125" y="6410643"/>
            <a:ext cx="312738" cy="1381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fld id="{2682C2D1-8EA8-E748-B66F-74D4D53CF8F8}" type="slidenum">
              <a:rPr lang="en-US" altLang="en-US" sz="1000" smtClean="0">
                <a:solidFill>
                  <a:srgbClr val="7F7F7F"/>
                </a:solidFill>
              </a:rPr>
              <a:pPr eaLnBrk="1" hangingPunct="1">
                <a:lnSpc>
                  <a:spcPct val="90000"/>
                </a:lnSpc>
                <a:spcAft>
                  <a:spcPts val="600"/>
                </a:spcAft>
                <a:buFont typeface="Arial" charset="0"/>
                <a:buNone/>
                <a:defRPr/>
              </a:pPr>
              <a:t>‹#›</a:t>
            </a:fld>
            <a:endParaRPr lang="en-US" altLang="en-US" sz="1000" dirty="0">
              <a:solidFill>
                <a:srgbClr val="7F7F7F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4EB643E-3109-434C-BA97-15D4C8A5E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1133061"/>
            <a:ext cx="11243088" cy="49746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C88DC1F2-A377-A943-9ABE-BD7E2F2C1811}"/>
              </a:ext>
            </a:extLst>
          </p:cNvPr>
          <p:cNvPicPr>
            <a:picLocks noChangeAspect="1"/>
          </p:cNvPicPr>
          <p:nvPr userDrawn="1"/>
        </p:nvPicPr>
        <p:blipFill>
          <a:blip r:embed="rId4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5847" y="6384924"/>
            <a:ext cx="879904" cy="274619"/>
          </a:xfrm>
          <a:prstGeom prst="rect">
            <a:avLst/>
          </a:prstGeom>
        </p:spPr>
      </p:pic>
      <p:sp>
        <p:nvSpPr>
          <p:cNvPr id="9" name="TextBox 20">
            <a:extLst>
              <a:ext uri="{FF2B5EF4-FFF2-40B4-BE49-F238E27FC236}">
                <a16:creationId xmlns:a16="http://schemas.microsoft.com/office/drawing/2014/main" id="{27B344F3-4498-5A4F-9DA2-CB9437A2536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rgbClr val="7F7F7F"/>
                </a:solidFill>
              </a:rPr>
              <a:t>© 2021 Arm</a:t>
            </a:r>
            <a:endParaRPr lang="en-US" altLang="en-US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79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14" r:id="rId1"/>
    <p:sldLayoutId id="2147485515" r:id="rId2"/>
    <p:sldLayoutId id="2147485516" r:id="rId3"/>
    <p:sldLayoutId id="2147485517" r:id="rId4"/>
    <p:sldLayoutId id="2147485520" r:id="rId5"/>
    <p:sldLayoutId id="2147485521" r:id="rId6"/>
    <p:sldLayoutId id="2147485524" r:id="rId7"/>
    <p:sldLayoutId id="2147485522" r:id="rId8"/>
    <p:sldLayoutId id="2147485507" r:id="rId9"/>
    <p:sldLayoutId id="2147485525" r:id="rId10"/>
    <p:sldLayoutId id="2147485527" r:id="rId11"/>
    <p:sldLayoutId id="2147485528" r:id="rId12"/>
    <p:sldLayoutId id="2147485529" r:id="rId13"/>
    <p:sldLayoutId id="2147485530" r:id="rId14"/>
    <p:sldLayoutId id="2147485531" r:id="rId15"/>
    <p:sldLayoutId id="2147485532" r:id="rId16"/>
    <p:sldLayoutId id="2147485533" r:id="rId17"/>
    <p:sldLayoutId id="2147485534" r:id="rId18"/>
    <p:sldLayoutId id="2147485535" r:id="rId19"/>
    <p:sldLayoutId id="2147485536" r:id="rId20"/>
    <p:sldLayoutId id="2147485537" r:id="rId21"/>
    <p:sldLayoutId id="2147485538" r:id="rId22"/>
    <p:sldLayoutId id="2147485510" r:id="rId23"/>
    <p:sldLayoutId id="2147485436" r:id="rId24"/>
    <p:sldLayoutId id="2147485438" r:id="rId25"/>
    <p:sldLayoutId id="2147485440" r:id="rId26"/>
    <p:sldLayoutId id="2147485441" r:id="rId27"/>
    <p:sldLayoutId id="2147485442" r:id="rId28"/>
    <p:sldLayoutId id="2147485443" r:id="rId29"/>
    <p:sldLayoutId id="2147485444" r:id="rId30"/>
    <p:sldLayoutId id="2147485445" r:id="rId31"/>
    <p:sldLayoutId id="2147485446" r:id="rId32"/>
    <p:sldLayoutId id="2147485447" r:id="rId33"/>
    <p:sldLayoutId id="2147485448" r:id="rId34"/>
    <p:sldLayoutId id="2147485449" r:id="rId35"/>
    <p:sldLayoutId id="2147485450" r:id="rId36"/>
    <p:sldLayoutId id="2147485452" r:id="rId37"/>
    <p:sldLayoutId id="2147485512" r:id="rId38"/>
    <p:sldLayoutId id="2147485453" r:id="rId39"/>
    <p:sldLayoutId id="2147485513" r:id="rId40"/>
    <p:sldLayoutId id="2147485539" r:id="rId41"/>
    <p:sldLayoutId id="2147485542" r:id="rId42"/>
    <p:sldLayoutId id="2147485543" r:id="rId43"/>
    <p:sldLayoutId id="2147485544" r:id="rId44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0" kern="1200" spc="-50">
          <a:solidFill>
            <a:schemeClr val="accent1"/>
          </a:solidFill>
          <a:latin typeface="+mn-lt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</a:defRPr>
      </a:lvl9pPr>
    </p:titleStyle>
    <p:bodyStyle>
      <a:lvl1pPr marL="342900" indent="-342900" algn="l" rtl="0" eaLnBrk="1" fontAlgn="base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333E48"/>
          </a:solidFill>
          <a:latin typeface="+mn-lt"/>
          <a:ea typeface="ＭＳ Ｐゴシック" charset="0"/>
          <a:cs typeface="ＭＳ Ｐゴシック" charset="0"/>
        </a:defRPr>
      </a:lvl1pPr>
      <a:lvl2pPr marL="581343" indent="-166688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Arial" charset="0"/>
        <a:buChar char="•"/>
        <a:defRPr sz="2000" kern="1200">
          <a:solidFill>
            <a:srgbClr val="333E48"/>
          </a:solidFill>
          <a:latin typeface="+mn-lt"/>
          <a:ea typeface="ＭＳ Ｐゴシック" charset="0"/>
          <a:cs typeface="+mn-cs"/>
        </a:defRPr>
      </a:lvl2pPr>
      <a:lvl3pPr marL="855663" indent="-166688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Calibri" charset="0"/>
        <a:buChar char="–"/>
        <a:defRPr kern="1200">
          <a:solidFill>
            <a:srgbClr val="333E48"/>
          </a:solidFill>
          <a:latin typeface="+mn-lt"/>
          <a:ea typeface="ＭＳ Ｐゴシック" charset="0"/>
          <a:cs typeface="+mn-cs"/>
        </a:defRPr>
      </a:lvl3pPr>
      <a:lvl4pPr marL="1201738" indent="-173038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Wingdings" charset="2"/>
        <a:buChar char="§"/>
        <a:defRPr kern="1200">
          <a:solidFill>
            <a:srgbClr val="333E48"/>
          </a:solidFill>
          <a:latin typeface="+mn-lt"/>
          <a:ea typeface="ＭＳ Ｐゴシック" charset="0"/>
          <a:cs typeface="+mn-cs"/>
        </a:defRPr>
      </a:lvl4pPr>
      <a:lvl5pPr marL="1427163" indent="-168275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Calibri" charset="0"/>
        <a:buChar char="–"/>
        <a:defRPr kern="1200">
          <a:solidFill>
            <a:srgbClr val="333E48"/>
          </a:solidFill>
          <a:latin typeface="+mn-lt"/>
          <a:ea typeface="ＭＳ Ｐゴシック" charset="0"/>
          <a:cs typeface="+mn-cs"/>
        </a:defRPr>
      </a:lvl5pPr>
      <a:lvl6pPr marL="1655064" indent="-164592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lang="en-US" sz="1600" kern="1200" dirty="0" smtClean="0">
          <a:solidFill>
            <a:srgbClr val="383838"/>
          </a:solidFill>
          <a:latin typeface="+mn-lt"/>
          <a:ea typeface="+mn-ea"/>
          <a:cs typeface="+mn-cs"/>
        </a:defRPr>
      </a:lvl6pPr>
      <a:lvl7pPr marL="1883664" indent="-164592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Calibri" panose="020F0502020204030204" pitchFamily="34" charset="0"/>
        <a:buChar char="–"/>
        <a:defRPr lang="en-US" sz="1600" kern="1200" dirty="0" smtClean="0">
          <a:solidFill>
            <a:srgbClr val="383838"/>
          </a:solidFill>
          <a:latin typeface="+mn-lt"/>
          <a:ea typeface="+mn-ea"/>
          <a:cs typeface="+mn-cs"/>
        </a:defRPr>
      </a:lvl7pPr>
      <a:lvl8pPr marL="2112264" indent="-164592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lang="en-US" sz="1600" kern="1200" dirty="0" smtClean="0">
          <a:solidFill>
            <a:srgbClr val="383838"/>
          </a:solidFill>
          <a:latin typeface="+mn-lt"/>
          <a:ea typeface="+mn-ea"/>
          <a:cs typeface="+mn-cs"/>
        </a:defRPr>
      </a:lvl8pPr>
      <a:lvl9pPr marL="2340864" indent="-164592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Calibri" panose="020F0502020204030204" pitchFamily="34" charset="0"/>
        <a:buChar char="–"/>
        <a:defRPr lang="en-US" sz="1600" kern="1200" dirty="0" smtClean="0">
          <a:solidFill>
            <a:srgbClr val="383838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619" userDrawn="1">
          <p15:clr>
            <a:srgbClr val="F26B43"/>
          </p15:clr>
        </p15:guide>
        <p15:guide id="4" orient="horz" pos="300" userDrawn="1">
          <p15:clr>
            <a:srgbClr val="F26B43"/>
          </p15:clr>
        </p15:guide>
        <p15:guide id="5" orient="horz" pos="4020" userDrawn="1">
          <p15:clr>
            <a:srgbClr val="F26B43"/>
          </p15:clr>
        </p15:guide>
        <p15:guide id="6" pos="7378" userDrawn="1">
          <p15:clr>
            <a:srgbClr val="F26B43"/>
          </p15:clr>
        </p15:guide>
        <p15:guide id="7" pos="302" userDrawn="1">
          <p15:clr>
            <a:srgbClr val="F26B43"/>
          </p15:clr>
        </p15:guide>
        <p15:guide id="8" pos="70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/>
              <a:t>Programming for Power-Efficient Computing : Low Level Techniques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25D01962-67FD-4963-834F-6F71376B22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50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999" dirty="0"/>
              <a:t>MI: Eliminate code with no effect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1171111"/>
            <a:ext cx="10054148" cy="4948335"/>
          </a:xfrm>
        </p:spPr>
        <p:txBody>
          <a:bodyPr numCol="2"/>
          <a:lstStyle/>
          <a:p>
            <a:pPr>
              <a:spcBef>
                <a:spcPct val="0"/>
              </a:spcBef>
            </a:pPr>
            <a:r>
              <a:rPr lang="en-US" dirty="0"/>
              <a:t>Useless code (based on data-flow graph - DFG)</a:t>
            </a:r>
          </a:p>
          <a:p>
            <a:pPr lvl="1">
              <a:spcBef>
                <a:spcPct val="0"/>
              </a:spcBef>
            </a:pPr>
            <a:r>
              <a:rPr lang="en-US" dirty="0"/>
              <a:t>Mark </a:t>
            </a:r>
            <a:r>
              <a:rPr lang="en-US" i="1" dirty="0"/>
              <a:t>critical operations</a:t>
            </a:r>
            <a:endParaRPr lang="en-US" dirty="0"/>
          </a:p>
          <a:p>
            <a:pPr lvl="2">
              <a:spcBef>
                <a:spcPct val="0"/>
              </a:spcBef>
            </a:pPr>
            <a:r>
              <a:rPr lang="en-US" dirty="0"/>
              <a:t>sets return value for procedure</a:t>
            </a:r>
          </a:p>
          <a:p>
            <a:pPr lvl="2">
              <a:spcBef>
                <a:spcPct val="0"/>
              </a:spcBef>
            </a:pPr>
            <a:r>
              <a:rPr lang="en-US" dirty="0"/>
              <a:t>input/output statement</a:t>
            </a:r>
          </a:p>
          <a:p>
            <a:pPr lvl="2">
              <a:spcBef>
                <a:spcPct val="0"/>
              </a:spcBef>
            </a:pPr>
            <a:r>
              <a:rPr lang="en-US" dirty="0"/>
              <a:t>modifies non-local data</a:t>
            </a:r>
          </a:p>
          <a:p>
            <a:pPr lvl="1">
              <a:spcBef>
                <a:spcPct val="0"/>
              </a:spcBef>
            </a:pPr>
            <a:r>
              <a:rPr lang="en-US" dirty="0"/>
              <a:t>Find operations which define data (operands) used by these critical operations</a:t>
            </a:r>
          </a:p>
          <a:p>
            <a:pPr lvl="1">
              <a:spcBef>
                <a:spcPct val="0"/>
              </a:spcBef>
            </a:pPr>
            <a:r>
              <a:rPr lang="en-US" dirty="0"/>
              <a:t>Repeat until set of critical operations doesn’t grow</a:t>
            </a:r>
          </a:p>
          <a:p>
            <a:pPr lvl="1">
              <a:spcBef>
                <a:spcPct val="0"/>
              </a:spcBef>
            </a:pPr>
            <a:r>
              <a:rPr lang="en-US" dirty="0"/>
              <a:t>Delete remaining operations</a:t>
            </a:r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r>
              <a:rPr lang="en-US" dirty="0"/>
              <a:t>Useless control flow (based on control flow graph - CFG)</a:t>
            </a:r>
          </a:p>
          <a:p>
            <a:pPr lvl="1">
              <a:spcBef>
                <a:spcPct val="0"/>
              </a:spcBef>
            </a:pPr>
            <a:endParaRPr lang="en-US" sz="900" dirty="0"/>
          </a:p>
          <a:p>
            <a:pPr lvl="1">
              <a:spcBef>
                <a:spcPct val="0"/>
              </a:spcBef>
            </a:pPr>
            <a:r>
              <a:rPr lang="en-US" dirty="0"/>
              <a:t>Fold redundant branches</a:t>
            </a:r>
          </a:p>
          <a:p>
            <a:pPr lvl="1">
              <a:spcBef>
                <a:spcPct val="0"/>
              </a:spcBef>
            </a:pPr>
            <a:endParaRPr lang="en-US" sz="1800" dirty="0"/>
          </a:p>
          <a:p>
            <a:pPr lvl="1">
              <a:spcBef>
                <a:spcPct val="0"/>
              </a:spcBef>
            </a:pPr>
            <a:r>
              <a:rPr lang="en-US" dirty="0"/>
              <a:t>Remove empty blocks</a:t>
            </a:r>
          </a:p>
          <a:p>
            <a:pPr lvl="1">
              <a:spcBef>
                <a:spcPct val="0"/>
              </a:spcBef>
            </a:pPr>
            <a:endParaRPr lang="en-US" sz="2799" dirty="0"/>
          </a:p>
          <a:p>
            <a:pPr lvl="1">
              <a:spcBef>
                <a:spcPct val="0"/>
              </a:spcBef>
            </a:pPr>
            <a:r>
              <a:rPr lang="en-US" dirty="0"/>
              <a:t>Combine blocks</a:t>
            </a:r>
          </a:p>
          <a:p>
            <a:pPr lvl="1">
              <a:spcBef>
                <a:spcPct val="0"/>
              </a:spcBef>
            </a:pPr>
            <a:endParaRPr lang="en-US" sz="3199" dirty="0"/>
          </a:p>
          <a:p>
            <a:pPr lvl="1">
              <a:spcBef>
                <a:spcPct val="0"/>
              </a:spcBef>
            </a:pPr>
            <a:r>
              <a:rPr lang="en-US" dirty="0"/>
              <a:t>Branch hoisting</a:t>
            </a:r>
          </a:p>
          <a:p>
            <a:pPr>
              <a:spcBef>
                <a:spcPct val="0"/>
              </a:spcBef>
            </a:pPr>
            <a:endParaRPr lang="en-US" sz="1400" dirty="0"/>
          </a:p>
          <a:p>
            <a:pPr>
              <a:spcBef>
                <a:spcPct val="0"/>
              </a:spcBef>
            </a:pPr>
            <a:r>
              <a:rPr lang="en-US" dirty="0"/>
              <a:t>Unreachable code</a:t>
            </a:r>
          </a:p>
          <a:p>
            <a:pPr lvl="1">
              <a:spcBef>
                <a:spcPct val="0"/>
              </a:spcBef>
            </a:pPr>
            <a:r>
              <a:rPr lang="en-US" dirty="0"/>
              <a:t>Examine CFG for nodes without predecessors</a:t>
            </a:r>
          </a:p>
          <a:p>
            <a:pPr>
              <a:spcBef>
                <a:spcPct val="0"/>
              </a:spcBef>
            </a:pPr>
            <a:r>
              <a:rPr lang="en-US" dirty="0"/>
              <a:t>Simplification of algebraic identities</a:t>
            </a:r>
          </a:p>
          <a:p>
            <a:pPr lvl="1">
              <a:spcBef>
                <a:spcPct val="0"/>
              </a:spcBef>
            </a:pPr>
            <a:r>
              <a:rPr lang="en-US" dirty="0"/>
              <a:t>x*1 </a:t>
            </a:r>
            <a:r>
              <a:rPr lang="en-US" dirty="0">
                <a:sym typeface="Wingdings" pitchFamily="2" charset="2"/>
              </a:rPr>
              <a:t> x</a:t>
            </a:r>
          </a:p>
          <a:p>
            <a:pPr lvl="1">
              <a:spcBef>
                <a:spcPct val="0"/>
              </a:spcBef>
            </a:pPr>
            <a:r>
              <a:rPr lang="en-US" dirty="0">
                <a:sym typeface="Wingdings" pitchFamily="2" charset="2"/>
              </a:rPr>
              <a:t>x+0  x</a:t>
            </a:r>
          </a:p>
        </p:txBody>
      </p:sp>
      <p:sp>
        <p:nvSpPr>
          <p:cNvPr id="3" name="Freeform 2"/>
          <p:cNvSpPr/>
          <p:nvPr/>
        </p:nvSpPr>
        <p:spPr>
          <a:xfrm flipV="1">
            <a:off x="10539727" y="2193252"/>
            <a:ext cx="80831" cy="179207"/>
          </a:xfrm>
          <a:custGeom>
            <a:avLst/>
            <a:gdLst>
              <a:gd name="connsiteX0" fmla="*/ 0 w 165520"/>
              <a:gd name="connsiteY0" fmla="*/ 0 h 330200"/>
              <a:gd name="connsiteX1" fmla="*/ 165100 w 165520"/>
              <a:gd name="connsiteY1" fmla="*/ 165100 h 330200"/>
              <a:gd name="connsiteX2" fmla="*/ 38100 w 165520"/>
              <a:gd name="connsiteY2" fmla="*/ 33020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520" h="330200">
                <a:moveTo>
                  <a:pt x="0" y="0"/>
                </a:moveTo>
                <a:cubicBezTo>
                  <a:pt x="79375" y="55033"/>
                  <a:pt x="158750" y="110067"/>
                  <a:pt x="165100" y="165100"/>
                </a:cubicBezTo>
                <a:cubicBezTo>
                  <a:pt x="171450" y="220133"/>
                  <a:pt x="104775" y="275166"/>
                  <a:pt x="38100" y="330200"/>
                </a:cubicBezTo>
              </a:path>
            </a:pathLst>
          </a:custGeom>
          <a:noFill/>
          <a:ln>
            <a:solidFill>
              <a:schemeClr val="accent1"/>
            </a:solidFill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6" name="Freeform 5"/>
          <p:cNvSpPr/>
          <p:nvPr/>
        </p:nvSpPr>
        <p:spPr>
          <a:xfrm flipH="1" flipV="1">
            <a:off x="10428078" y="2188729"/>
            <a:ext cx="80831" cy="179207"/>
          </a:xfrm>
          <a:custGeom>
            <a:avLst/>
            <a:gdLst>
              <a:gd name="connsiteX0" fmla="*/ 0 w 165520"/>
              <a:gd name="connsiteY0" fmla="*/ 0 h 330200"/>
              <a:gd name="connsiteX1" fmla="*/ 165100 w 165520"/>
              <a:gd name="connsiteY1" fmla="*/ 165100 h 330200"/>
              <a:gd name="connsiteX2" fmla="*/ 38100 w 165520"/>
              <a:gd name="connsiteY2" fmla="*/ 33020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520" h="330200">
                <a:moveTo>
                  <a:pt x="0" y="0"/>
                </a:moveTo>
                <a:cubicBezTo>
                  <a:pt x="79375" y="55033"/>
                  <a:pt x="158750" y="110067"/>
                  <a:pt x="165100" y="165100"/>
                </a:cubicBezTo>
                <a:cubicBezTo>
                  <a:pt x="171450" y="220133"/>
                  <a:pt x="104775" y="275166"/>
                  <a:pt x="38100" y="330200"/>
                </a:cubicBezTo>
              </a:path>
            </a:pathLst>
          </a:custGeom>
          <a:noFill/>
          <a:ln>
            <a:solidFill>
              <a:schemeClr val="accent1"/>
            </a:solidFill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4" name="TextBox 3"/>
          <p:cNvSpPr txBox="1"/>
          <p:nvPr/>
        </p:nvSpPr>
        <p:spPr>
          <a:xfrm>
            <a:off x="10473212" y="2009746"/>
            <a:ext cx="158242" cy="195402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1200" dirty="0"/>
              <a:t>B</a:t>
            </a:r>
            <a:r>
              <a:rPr lang="en-GB" sz="1200" baseline="-25000" dirty="0"/>
              <a:t>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98409" y="2328855"/>
            <a:ext cx="158242" cy="195402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1200" dirty="0"/>
              <a:t>B</a:t>
            </a:r>
            <a:r>
              <a:rPr lang="en-GB" sz="1200" baseline="-25000" dirty="0"/>
              <a:t>j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0515304" y="1871591"/>
            <a:ext cx="0" cy="136765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0533573" y="2493113"/>
            <a:ext cx="0" cy="136765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095938" y="2016963"/>
            <a:ext cx="158242" cy="195402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1200" dirty="0"/>
              <a:t>B</a:t>
            </a:r>
            <a:r>
              <a:rPr lang="en-GB" sz="1200" baseline="-25000" dirty="0"/>
              <a:t>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21134" y="2336072"/>
            <a:ext cx="158242" cy="195402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1200" dirty="0"/>
              <a:t>B</a:t>
            </a:r>
            <a:r>
              <a:rPr lang="en-GB" sz="1200" baseline="-25000" dirty="0"/>
              <a:t>j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1138030" y="1878809"/>
            <a:ext cx="0" cy="136765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1156299" y="2500331"/>
            <a:ext cx="0" cy="136765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1135393" y="2212365"/>
            <a:ext cx="0" cy="136765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ight Arrow 12"/>
          <p:cNvSpPr/>
          <p:nvPr/>
        </p:nvSpPr>
        <p:spPr>
          <a:xfrm>
            <a:off x="10775437" y="2188729"/>
            <a:ext cx="215974" cy="89603"/>
          </a:xfrm>
          <a:prstGeom prst="rightArrow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9668710" y="2703259"/>
            <a:ext cx="158242" cy="195402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1200" dirty="0"/>
              <a:t>B</a:t>
            </a:r>
            <a:r>
              <a:rPr lang="en-GB" sz="1200" baseline="-25000" dirty="0"/>
              <a:t>i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693906" y="3022369"/>
            <a:ext cx="158242" cy="195402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1200" dirty="0"/>
              <a:t>B</a:t>
            </a:r>
            <a:r>
              <a:rPr lang="en-GB" sz="1200" baseline="-25000" dirty="0"/>
              <a:t>j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9536350" y="2500330"/>
            <a:ext cx="159217" cy="201539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9729070" y="3186627"/>
            <a:ext cx="0" cy="136765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0473212" y="3029586"/>
            <a:ext cx="158242" cy="195402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1200" dirty="0"/>
              <a:t>B</a:t>
            </a:r>
            <a:r>
              <a:rPr lang="en-GB" sz="1200" baseline="-25000" dirty="0"/>
              <a:t>j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0513358" y="3193844"/>
            <a:ext cx="0" cy="136765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10610549" y="2932279"/>
            <a:ext cx="236879" cy="136765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ight Arrow 31"/>
          <p:cNvSpPr/>
          <p:nvPr/>
        </p:nvSpPr>
        <p:spPr>
          <a:xfrm>
            <a:off x="10055523" y="2882243"/>
            <a:ext cx="215974" cy="89603"/>
          </a:xfrm>
          <a:prstGeom prst="rightArrow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9721542" y="2879334"/>
            <a:ext cx="0" cy="136765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9767559" y="2493113"/>
            <a:ext cx="107768" cy="253134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9839550" y="2815910"/>
            <a:ext cx="107768" cy="253134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0292477" y="2762893"/>
            <a:ext cx="135601" cy="266693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10523687" y="2755676"/>
            <a:ext cx="107768" cy="253134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9047645" y="3384799"/>
            <a:ext cx="158242" cy="195402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1200" dirty="0"/>
              <a:t>B</a:t>
            </a:r>
            <a:r>
              <a:rPr lang="en-GB" sz="1200" baseline="-25000" dirty="0"/>
              <a:t>i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072842" y="3703908"/>
            <a:ext cx="158242" cy="195402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1200" dirty="0"/>
              <a:t>B</a:t>
            </a:r>
            <a:r>
              <a:rPr lang="en-GB" sz="1200" baseline="-25000" dirty="0"/>
              <a:t>j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9089737" y="3246644"/>
            <a:ext cx="0" cy="136765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9087101" y="3868166"/>
            <a:ext cx="0" cy="136765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9087101" y="3580201"/>
            <a:ext cx="0" cy="136765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ight Arrow 46"/>
          <p:cNvSpPr/>
          <p:nvPr/>
        </p:nvSpPr>
        <p:spPr>
          <a:xfrm>
            <a:off x="9320376" y="3603781"/>
            <a:ext cx="215974" cy="89603"/>
          </a:xfrm>
          <a:prstGeom prst="rightArrow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9911541" y="3521564"/>
            <a:ext cx="158242" cy="195402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1200" dirty="0"/>
              <a:t>B</a:t>
            </a:r>
            <a:r>
              <a:rPr lang="en-GB" sz="1200" baseline="-25000" dirty="0"/>
              <a:t>i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9953633" y="3383409"/>
            <a:ext cx="0" cy="136765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9911541" y="3665547"/>
            <a:ext cx="158242" cy="195402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1200" dirty="0"/>
              <a:t>B</a:t>
            </a:r>
            <a:r>
              <a:rPr lang="en-GB" sz="1200" baseline="-25000" dirty="0"/>
              <a:t>j</a:t>
            </a:r>
          </a:p>
        </p:txBody>
      </p:sp>
      <p:sp>
        <p:nvSpPr>
          <p:cNvPr id="38" name="Rectangle 37"/>
          <p:cNvSpPr/>
          <p:nvPr/>
        </p:nvSpPr>
        <p:spPr>
          <a:xfrm>
            <a:off x="9729071" y="3521563"/>
            <a:ext cx="434440" cy="346602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9263619" y="4148541"/>
            <a:ext cx="158242" cy="195402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1200" dirty="0"/>
              <a:t>B</a:t>
            </a:r>
            <a:r>
              <a:rPr lang="en-GB" sz="1200" baseline="-25000" dirty="0"/>
              <a:t>i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288816" y="4467650"/>
            <a:ext cx="158242" cy="195402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1200" dirty="0"/>
              <a:t>B</a:t>
            </a:r>
            <a:r>
              <a:rPr lang="en-GB" sz="1200" baseline="-25000" dirty="0"/>
              <a:t>j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9305711" y="4010386"/>
            <a:ext cx="0" cy="136765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9303075" y="4343943"/>
            <a:ext cx="0" cy="136765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9383985" y="4322292"/>
            <a:ext cx="236879" cy="136765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9383985" y="4677487"/>
            <a:ext cx="107987" cy="119349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9269497" y="4670269"/>
            <a:ext cx="79081" cy="126567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ight Arrow 60"/>
          <p:cNvSpPr/>
          <p:nvPr/>
        </p:nvSpPr>
        <p:spPr>
          <a:xfrm>
            <a:off x="9662956" y="4422848"/>
            <a:ext cx="215974" cy="89603"/>
          </a:xfrm>
          <a:prstGeom prst="rightArrow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10055524" y="4143086"/>
            <a:ext cx="158242" cy="195402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1200" dirty="0"/>
              <a:t>B</a:t>
            </a:r>
            <a:r>
              <a:rPr lang="en-GB" sz="1200" baseline="-25000" dirty="0"/>
              <a:t>i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0080720" y="4462195"/>
            <a:ext cx="158242" cy="195402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1200" dirty="0"/>
              <a:t>B</a:t>
            </a:r>
            <a:r>
              <a:rPr lang="en-GB" sz="1200" baseline="-25000" dirty="0"/>
              <a:t>j</a:t>
            </a: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10097616" y="4004931"/>
            <a:ext cx="0" cy="136765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10016068" y="4338488"/>
            <a:ext cx="39456" cy="398673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10175890" y="4372105"/>
            <a:ext cx="236879" cy="136765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10175890" y="4672032"/>
            <a:ext cx="107987" cy="119349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10069783" y="4664814"/>
            <a:ext cx="70700" cy="132021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10156162" y="4338873"/>
            <a:ext cx="127715" cy="385971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30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999" dirty="0"/>
              <a:t>MI: Specialize </a:t>
            </a:r>
            <a:r>
              <a:rPr lang="en-US" dirty="0"/>
              <a:t>computations</a:t>
            </a:r>
            <a:endParaRPr lang="en-US" sz="3999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dirty="0"/>
              <a:t>Operator strength reduction</a:t>
            </a:r>
          </a:p>
          <a:p>
            <a:pPr lvl="1">
              <a:spcBef>
                <a:spcPct val="0"/>
              </a:spcBef>
            </a:pPr>
            <a:r>
              <a:rPr lang="en-US" sz="2400" dirty="0"/>
              <a:t>Replace multiplication with addition or shifting, division with subtraction or shifting</a:t>
            </a:r>
          </a:p>
          <a:p>
            <a:pPr lvl="1">
              <a:spcBef>
                <a:spcPct val="0"/>
              </a:spcBef>
            </a:pPr>
            <a:endParaRPr lang="en-US" sz="2400" dirty="0"/>
          </a:p>
          <a:p>
            <a:pPr>
              <a:spcBef>
                <a:spcPct val="0"/>
              </a:spcBef>
            </a:pPr>
            <a:r>
              <a:rPr lang="en-US" dirty="0"/>
              <a:t>Constant propagation</a:t>
            </a:r>
          </a:p>
          <a:p>
            <a:pPr lvl="1">
              <a:spcBef>
                <a:spcPct val="0"/>
              </a:spcBef>
            </a:pPr>
            <a:r>
              <a:rPr lang="en-US" sz="2400" dirty="0"/>
              <a:t>if a variable has a known value at a given point in the program, it might possible to  specialize operations based on this knowledge e.g. perform calculations at compile time rather than runtime.</a:t>
            </a:r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r>
              <a:rPr lang="en-US" dirty="0"/>
              <a:t>Peephole optimization</a:t>
            </a:r>
          </a:p>
          <a:p>
            <a:pPr lvl="1">
              <a:spcBef>
                <a:spcPct val="0"/>
              </a:spcBef>
            </a:pPr>
            <a:r>
              <a:rPr lang="en-US" sz="2400" dirty="0"/>
              <a:t>Recognize patterns of assembly instructions which can be replaced with a faster set</a:t>
            </a:r>
          </a:p>
        </p:txBody>
      </p:sp>
    </p:spTree>
    <p:extLst>
      <p:ext uri="{BB962C8B-B14F-4D97-AF65-F5344CB8AC3E}">
        <p14:creationId xmlns:p14="http://schemas.microsoft.com/office/powerpoint/2010/main" val="1320882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MI: Enabling Transformations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dirty="0"/>
              <a:t>Goal is to make code more amenable to </a:t>
            </a:r>
            <a:r>
              <a:rPr lang="en-US" i="1" dirty="0"/>
              <a:t>other</a:t>
            </a:r>
            <a:r>
              <a:rPr lang="en-US" dirty="0"/>
              <a:t> optimizations</a:t>
            </a:r>
          </a:p>
          <a:p>
            <a:pPr>
              <a:spcBef>
                <a:spcPct val="0"/>
              </a:spcBef>
            </a:pPr>
            <a:endParaRPr lang="en-US" sz="900" dirty="0"/>
          </a:p>
          <a:p>
            <a:pPr>
              <a:spcBef>
                <a:spcPct val="0"/>
              </a:spcBef>
            </a:pPr>
            <a:r>
              <a:rPr lang="en-US" dirty="0"/>
              <a:t>Loop unrolling</a:t>
            </a:r>
          </a:p>
          <a:p>
            <a:pPr lvl="1">
              <a:spcBef>
                <a:spcPct val="0"/>
              </a:spcBef>
            </a:pPr>
            <a:r>
              <a:rPr lang="en-US" dirty="0"/>
              <a:t>replicate loop body </a:t>
            </a:r>
          </a:p>
          <a:p>
            <a:pPr lvl="1">
              <a:spcBef>
                <a:spcPct val="0"/>
              </a:spcBef>
            </a:pPr>
            <a:r>
              <a:rPr lang="en-US" dirty="0"/>
              <a:t>Increases speed by reducing loop overhead</a:t>
            </a:r>
          </a:p>
          <a:p>
            <a:pPr lvl="1">
              <a:spcBef>
                <a:spcPct val="0"/>
              </a:spcBef>
            </a:pPr>
            <a:r>
              <a:rPr lang="en-US" dirty="0"/>
              <a:t>At the expense of increase binary code size</a:t>
            </a:r>
          </a:p>
          <a:p>
            <a:pPr>
              <a:spcBef>
                <a:spcPct val="0"/>
              </a:spcBef>
            </a:pPr>
            <a:endParaRPr lang="en-US" sz="1600" dirty="0"/>
          </a:p>
          <a:p>
            <a:pPr>
              <a:spcBef>
                <a:spcPct val="0"/>
              </a:spcBef>
            </a:pPr>
            <a:r>
              <a:rPr lang="en-US" dirty="0"/>
              <a:t>Loop </a:t>
            </a:r>
            <a:r>
              <a:rPr lang="en-US" dirty="0" err="1"/>
              <a:t>unswitching</a:t>
            </a:r>
            <a:endParaRPr lang="en-US" dirty="0"/>
          </a:p>
          <a:p>
            <a:pPr lvl="1">
              <a:spcBef>
                <a:spcPct val="0"/>
              </a:spcBef>
            </a:pPr>
            <a:r>
              <a:rPr lang="en-US" dirty="0"/>
              <a:t>hoist loop-invariant control-flow operations out of loop</a:t>
            </a:r>
          </a:p>
          <a:p>
            <a:pPr>
              <a:spcBef>
                <a:spcPct val="0"/>
              </a:spcBef>
            </a:pPr>
            <a:endParaRPr lang="en-US" sz="1600" dirty="0"/>
          </a:p>
          <a:p>
            <a:pPr>
              <a:spcBef>
                <a:spcPct val="0"/>
              </a:spcBef>
            </a:pPr>
            <a:r>
              <a:rPr lang="en-US" dirty="0"/>
              <a:t>Renaming</a:t>
            </a:r>
          </a:p>
          <a:p>
            <a:pPr lvl="1">
              <a:spcBef>
                <a:spcPct val="0"/>
              </a:spcBef>
            </a:pPr>
            <a:r>
              <a:rPr lang="en-US" dirty="0"/>
              <a:t>value numbering gives independent name to each value defined</a:t>
            </a:r>
          </a:p>
          <a:p>
            <a:pPr lvl="1">
              <a:spcBef>
                <a:spcPct val="0"/>
              </a:spcBef>
            </a:pPr>
            <a:r>
              <a:rPr lang="en-US" dirty="0"/>
              <a:t>optimizer can recognize already-computed values which are still live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712408" y="5108603"/>
            <a:ext cx="1138190" cy="120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/>
              <a:t>a </a:t>
            </a:r>
            <a:r>
              <a:rPr lang="en-US" sz="1800" dirty="0">
                <a:sym typeface="Wingdings" pitchFamily="2" charset="2"/>
              </a:rPr>
              <a:t> x + y</a:t>
            </a:r>
          </a:p>
          <a:p>
            <a:r>
              <a:rPr lang="en-US" sz="1800" dirty="0">
                <a:sym typeface="Wingdings" pitchFamily="2" charset="2"/>
              </a:rPr>
              <a:t>b</a:t>
            </a:r>
            <a:r>
              <a:rPr lang="en-US" sz="1800" dirty="0"/>
              <a:t> </a:t>
            </a:r>
            <a:r>
              <a:rPr lang="en-US" sz="1800" dirty="0">
                <a:sym typeface="Wingdings" pitchFamily="2" charset="2"/>
              </a:rPr>
              <a:t> x + y</a:t>
            </a:r>
          </a:p>
          <a:p>
            <a:r>
              <a:rPr lang="en-US" sz="1800" dirty="0"/>
              <a:t>a </a:t>
            </a:r>
            <a:r>
              <a:rPr lang="en-US" sz="1800" dirty="0">
                <a:sym typeface="Wingdings" pitchFamily="2" charset="2"/>
              </a:rPr>
              <a:t> 17</a:t>
            </a:r>
          </a:p>
          <a:p>
            <a:r>
              <a:rPr lang="en-US" sz="1800" dirty="0"/>
              <a:t>c </a:t>
            </a:r>
            <a:r>
              <a:rPr lang="en-US" sz="1800" dirty="0">
                <a:sym typeface="Wingdings" pitchFamily="2" charset="2"/>
              </a:rPr>
              <a:t> x + y</a:t>
            </a:r>
            <a:endParaRPr lang="en-US" sz="1800" dirty="0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550678" y="5108603"/>
            <a:ext cx="1426664" cy="120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/>
              <a:t>a</a:t>
            </a:r>
            <a:r>
              <a:rPr lang="en-US" sz="1800" baseline="-25000" dirty="0"/>
              <a:t>0</a:t>
            </a:r>
            <a:r>
              <a:rPr lang="en-US" sz="1800" dirty="0"/>
              <a:t> </a:t>
            </a:r>
            <a:r>
              <a:rPr lang="en-US" sz="1800" dirty="0">
                <a:sym typeface="Wingdings" pitchFamily="2" charset="2"/>
              </a:rPr>
              <a:t> x</a:t>
            </a:r>
            <a:r>
              <a:rPr lang="en-US" sz="1800" baseline="-25000" dirty="0"/>
              <a:t>0</a:t>
            </a:r>
            <a:r>
              <a:rPr lang="en-US" sz="1800" dirty="0">
                <a:sym typeface="Wingdings" pitchFamily="2" charset="2"/>
              </a:rPr>
              <a:t> + y</a:t>
            </a:r>
            <a:r>
              <a:rPr lang="en-US" sz="1800" baseline="-25000" dirty="0"/>
              <a:t>0</a:t>
            </a:r>
            <a:r>
              <a:rPr lang="en-US" sz="1800" dirty="0">
                <a:sym typeface="Wingdings" pitchFamily="2" charset="2"/>
              </a:rPr>
              <a:t> </a:t>
            </a:r>
          </a:p>
          <a:p>
            <a:r>
              <a:rPr lang="en-US" sz="1800" dirty="0"/>
              <a:t>b</a:t>
            </a:r>
            <a:r>
              <a:rPr lang="en-US" sz="1800" baseline="-25000" dirty="0"/>
              <a:t>0</a:t>
            </a:r>
            <a:r>
              <a:rPr lang="en-US" sz="1800" dirty="0"/>
              <a:t> </a:t>
            </a:r>
            <a:r>
              <a:rPr lang="en-US" sz="1800" dirty="0">
                <a:sym typeface="Wingdings" pitchFamily="2" charset="2"/>
              </a:rPr>
              <a:t> x</a:t>
            </a:r>
            <a:r>
              <a:rPr lang="en-US" sz="1800" baseline="-25000" dirty="0"/>
              <a:t>0</a:t>
            </a:r>
            <a:r>
              <a:rPr lang="en-US" sz="1800" dirty="0">
                <a:sym typeface="Wingdings" pitchFamily="2" charset="2"/>
              </a:rPr>
              <a:t> + y</a:t>
            </a:r>
            <a:r>
              <a:rPr lang="en-US" sz="1800" baseline="-25000" dirty="0"/>
              <a:t>0</a:t>
            </a:r>
            <a:r>
              <a:rPr lang="en-US" sz="1800" dirty="0">
                <a:sym typeface="Wingdings" pitchFamily="2" charset="2"/>
              </a:rPr>
              <a:t> </a:t>
            </a:r>
          </a:p>
          <a:p>
            <a:r>
              <a:rPr lang="en-US" sz="1800" dirty="0"/>
              <a:t>a</a:t>
            </a:r>
            <a:r>
              <a:rPr lang="en-US" sz="1800" baseline="-25000" dirty="0"/>
              <a:t>1</a:t>
            </a:r>
            <a:r>
              <a:rPr lang="en-US" sz="1800" dirty="0"/>
              <a:t> </a:t>
            </a:r>
            <a:r>
              <a:rPr lang="en-US" sz="1800" dirty="0">
                <a:sym typeface="Wingdings" pitchFamily="2" charset="2"/>
              </a:rPr>
              <a:t> 17</a:t>
            </a:r>
          </a:p>
          <a:p>
            <a:r>
              <a:rPr lang="en-US" sz="1800" dirty="0"/>
              <a:t>c</a:t>
            </a:r>
            <a:r>
              <a:rPr lang="en-US" sz="1800" baseline="-25000" dirty="0"/>
              <a:t>0</a:t>
            </a:r>
            <a:r>
              <a:rPr lang="en-US" sz="1800" dirty="0"/>
              <a:t> </a:t>
            </a:r>
            <a:r>
              <a:rPr lang="en-US" sz="1800" dirty="0">
                <a:sym typeface="Wingdings" pitchFamily="2" charset="2"/>
              </a:rPr>
              <a:t> x</a:t>
            </a:r>
            <a:r>
              <a:rPr lang="en-US" sz="1800" baseline="-25000" dirty="0">
                <a:sym typeface="Wingdings" pitchFamily="2" charset="2"/>
              </a:rPr>
              <a:t>0</a:t>
            </a:r>
            <a:r>
              <a:rPr lang="en-US" sz="1800" dirty="0">
                <a:sym typeface="Wingdings" pitchFamily="2" charset="2"/>
              </a:rPr>
              <a:t> + y</a:t>
            </a:r>
            <a:r>
              <a:rPr lang="en-US" sz="1800" baseline="-25000" dirty="0">
                <a:sym typeface="Wingdings" pitchFamily="2" charset="2"/>
              </a:rPr>
              <a:t>0</a:t>
            </a:r>
            <a:endParaRPr lang="en-US" sz="1800" dirty="0"/>
          </a:p>
        </p:txBody>
      </p:sp>
      <p:sp>
        <p:nvSpPr>
          <p:cNvPr id="2" name="Rectangle 1"/>
          <p:cNvSpPr/>
          <p:nvPr/>
        </p:nvSpPr>
        <p:spPr>
          <a:xfrm>
            <a:off x="6959896" y="3081698"/>
            <a:ext cx="2375714" cy="1255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nn-NO" sz="1400" dirty="0"/>
              <a:t>for (i=0; i</a:t>
            </a:r>
            <a:r>
              <a:rPr lang="nn-NO" sz="1400" i="1" dirty="0"/>
              <a:t>&lt;</a:t>
            </a:r>
            <a:r>
              <a:rPr lang="nn-NO" sz="1400" dirty="0"/>
              <a:t>N; i++) {</a:t>
            </a:r>
          </a:p>
          <a:p>
            <a:pPr algn="ctr">
              <a:lnSpc>
                <a:spcPct val="90000"/>
              </a:lnSpc>
            </a:pPr>
            <a:r>
              <a:rPr lang="nn-NO" sz="1400" dirty="0"/>
              <a:t>       if(x&gt;y)</a:t>
            </a:r>
          </a:p>
          <a:p>
            <a:pPr algn="ctr">
              <a:lnSpc>
                <a:spcPct val="90000"/>
              </a:lnSpc>
            </a:pPr>
            <a:r>
              <a:rPr lang="nn-NO" sz="1400" dirty="0"/>
              <a:t>                     a[i] = b[i] * x; </a:t>
            </a:r>
          </a:p>
          <a:p>
            <a:pPr algn="ctr">
              <a:lnSpc>
                <a:spcPct val="90000"/>
              </a:lnSpc>
            </a:pPr>
            <a:r>
              <a:rPr lang="nn-NO" sz="1400" dirty="0"/>
              <a:t>else</a:t>
            </a:r>
            <a:endParaRPr lang="nn-NO" sz="1400" i="1" dirty="0"/>
          </a:p>
          <a:p>
            <a:pPr algn="ctr">
              <a:lnSpc>
                <a:spcPct val="90000"/>
              </a:lnSpc>
            </a:pPr>
            <a:r>
              <a:rPr lang="nn-NO" sz="1400" dirty="0"/>
              <a:t>                       a[i] = b[i] * y; </a:t>
            </a:r>
          </a:p>
          <a:p>
            <a:pPr algn="ctr">
              <a:lnSpc>
                <a:spcPct val="90000"/>
              </a:lnSpc>
            </a:pPr>
            <a:r>
              <a:rPr lang="nn-NO" sz="1400" dirty="0"/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9623575" y="2937715"/>
            <a:ext cx="2375714" cy="1643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nn-NO" sz="1400" dirty="0"/>
              <a:t>    if(x&gt;y){</a:t>
            </a:r>
          </a:p>
          <a:p>
            <a:pPr algn="ctr">
              <a:lnSpc>
                <a:spcPct val="90000"/>
              </a:lnSpc>
            </a:pPr>
            <a:r>
              <a:rPr lang="nn-NO" sz="1400" dirty="0"/>
              <a:t>for (i=0; i</a:t>
            </a:r>
            <a:r>
              <a:rPr lang="nn-NO" sz="1400" i="1" dirty="0"/>
              <a:t>&lt;</a:t>
            </a:r>
            <a:r>
              <a:rPr lang="nn-NO" sz="1400" dirty="0"/>
              <a:t>N; i++) </a:t>
            </a:r>
          </a:p>
          <a:p>
            <a:pPr algn="ctr">
              <a:lnSpc>
                <a:spcPct val="90000"/>
              </a:lnSpc>
            </a:pPr>
            <a:r>
              <a:rPr lang="nn-NO" sz="1400" dirty="0"/>
              <a:t>a[i] = b[i] * x; </a:t>
            </a:r>
          </a:p>
          <a:p>
            <a:pPr algn="just">
              <a:lnSpc>
                <a:spcPct val="90000"/>
              </a:lnSpc>
            </a:pPr>
            <a:r>
              <a:rPr lang="nn-NO" sz="1400" dirty="0"/>
              <a:t>      } else</a:t>
            </a:r>
          </a:p>
          <a:p>
            <a:pPr algn="just">
              <a:lnSpc>
                <a:spcPct val="90000"/>
              </a:lnSpc>
            </a:pPr>
            <a:r>
              <a:rPr lang="nn-NO" sz="1400" dirty="0"/>
              <a:t>      {</a:t>
            </a:r>
          </a:p>
          <a:p>
            <a:pPr algn="ctr">
              <a:lnSpc>
                <a:spcPct val="90000"/>
              </a:lnSpc>
            </a:pPr>
            <a:r>
              <a:rPr lang="nn-NO" sz="1400" dirty="0"/>
              <a:t>      for (i=0; i</a:t>
            </a:r>
            <a:r>
              <a:rPr lang="nn-NO" sz="1400" i="1" dirty="0"/>
              <a:t>&lt;</a:t>
            </a:r>
            <a:r>
              <a:rPr lang="nn-NO" sz="1400" dirty="0"/>
              <a:t>N; i++) </a:t>
            </a:r>
          </a:p>
          <a:p>
            <a:pPr algn="ctr">
              <a:lnSpc>
                <a:spcPct val="90000"/>
              </a:lnSpc>
            </a:pPr>
            <a:r>
              <a:rPr lang="nn-NO" sz="1400" dirty="0"/>
              <a:t>     a[i] = b[i] * y; </a:t>
            </a:r>
          </a:p>
          <a:p>
            <a:pPr algn="just">
              <a:lnSpc>
                <a:spcPct val="90000"/>
              </a:lnSpc>
            </a:pPr>
            <a:r>
              <a:rPr lang="nn-NO" sz="1400" dirty="0"/>
              <a:t>      }</a:t>
            </a:r>
          </a:p>
        </p:txBody>
      </p:sp>
      <p:sp>
        <p:nvSpPr>
          <p:cNvPr id="8" name="Right Arrow 7"/>
          <p:cNvSpPr/>
          <p:nvPr/>
        </p:nvSpPr>
        <p:spPr>
          <a:xfrm>
            <a:off x="9479593" y="3619813"/>
            <a:ext cx="215974" cy="89603"/>
          </a:xfrm>
          <a:prstGeom prst="rightArrow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024009" y="1713862"/>
            <a:ext cx="2375714" cy="480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nn-NO" sz="1400" dirty="0"/>
              <a:t>for (i = 0; i &lt; 100; i++)</a:t>
            </a:r>
          </a:p>
          <a:p>
            <a:pPr algn="ctr">
              <a:lnSpc>
                <a:spcPct val="90000"/>
              </a:lnSpc>
            </a:pPr>
            <a:r>
              <a:rPr lang="nn-NO" sz="1400" dirty="0"/>
              <a:t>  function-call ();</a:t>
            </a:r>
          </a:p>
        </p:txBody>
      </p:sp>
      <p:sp>
        <p:nvSpPr>
          <p:cNvPr id="10" name="Rectangle 9"/>
          <p:cNvSpPr/>
          <p:nvPr/>
        </p:nvSpPr>
        <p:spPr>
          <a:xfrm>
            <a:off x="8471714" y="1701208"/>
            <a:ext cx="2375714" cy="867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nn-NO" sz="1400" dirty="0"/>
              <a:t>for (i = 0; i &lt; 100; i+=2){</a:t>
            </a:r>
          </a:p>
          <a:p>
            <a:pPr algn="ctr">
              <a:lnSpc>
                <a:spcPct val="90000"/>
              </a:lnSpc>
            </a:pPr>
            <a:r>
              <a:rPr lang="nn-NO" sz="1400" dirty="0"/>
              <a:t>  function-call ();</a:t>
            </a:r>
          </a:p>
          <a:p>
            <a:pPr algn="ctr">
              <a:lnSpc>
                <a:spcPct val="90000"/>
              </a:lnSpc>
            </a:pPr>
            <a:r>
              <a:rPr lang="nn-NO" sz="1400" dirty="0"/>
              <a:t>  function-call ();</a:t>
            </a:r>
          </a:p>
          <a:p>
            <a:pPr algn="just">
              <a:lnSpc>
                <a:spcPct val="90000"/>
              </a:lnSpc>
            </a:pPr>
            <a:r>
              <a:rPr lang="nn-NO" sz="1400" dirty="0"/>
              <a:t>       }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8198775" y="1917182"/>
            <a:ext cx="215974" cy="89603"/>
          </a:xfrm>
          <a:prstGeom prst="rightArrow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932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999"/>
              <a:t>Machine-Dependent Optimizations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dirty="0"/>
              <a:t>Take advantage of special instructions, addressing modes and hardware features</a:t>
            </a:r>
          </a:p>
          <a:p>
            <a:pPr lvl="1">
              <a:spcBef>
                <a:spcPct val="0"/>
              </a:spcBef>
            </a:pPr>
            <a:r>
              <a:rPr lang="en-US" dirty="0"/>
              <a:t>Instruction pre-fetch, branch prediction (special processor circuitry)</a:t>
            </a:r>
          </a:p>
          <a:p>
            <a:pPr lvl="1">
              <a:spcBef>
                <a:spcPct val="0"/>
              </a:spcBef>
            </a:pPr>
            <a:r>
              <a:rPr lang="en-US" dirty="0"/>
              <a:t>Conditional instruction execution (Arm instructions)</a:t>
            </a:r>
          </a:p>
          <a:p>
            <a:pPr lvl="1">
              <a:spcBef>
                <a:spcPct val="0"/>
              </a:spcBef>
            </a:pPr>
            <a:r>
              <a:rPr lang="en-US" dirty="0"/>
              <a:t>Advanced addressing modes (processor ISA dependent)</a:t>
            </a:r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r>
              <a:rPr lang="en-US" dirty="0"/>
              <a:t>Manage or hide latency (pipeline, memory system, ALU)</a:t>
            </a:r>
          </a:p>
          <a:p>
            <a:pPr lvl="1">
              <a:spcBef>
                <a:spcPct val="0"/>
              </a:spcBef>
            </a:pPr>
            <a:r>
              <a:rPr lang="en-US" dirty="0"/>
              <a:t>Large memory latency – reschedule operations to keep the processor busy</a:t>
            </a:r>
          </a:p>
          <a:p>
            <a:pPr lvl="1">
              <a:spcBef>
                <a:spcPct val="0"/>
              </a:spcBef>
            </a:pPr>
            <a:r>
              <a:rPr lang="en-US" dirty="0"/>
              <a:t>Rearrange loop iteration order for cache locality (e.g. to use GPU local memory)</a:t>
            </a:r>
          </a:p>
          <a:p>
            <a:pPr lvl="1">
              <a:spcBef>
                <a:spcPct val="0"/>
              </a:spcBef>
            </a:pPr>
            <a:r>
              <a:rPr lang="en-US" dirty="0"/>
              <a:t>Change data layout to improve cache locality </a:t>
            </a:r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r>
              <a:rPr lang="en-US" dirty="0"/>
              <a:t>Manage limited machine resources</a:t>
            </a:r>
          </a:p>
          <a:p>
            <a:pPr lvl="1">
              <a:spcBef>
                <a:spcPct val="0"/>
              </a:spcBef>
            </a:pPr>
            <a:r>
              <a:rPr lang="en-US" dirty="0"/>
              <a:t>Register allocation</a:t>
            </a:r>
          </a:p>
        </p:txBody>
      </p:sp>
    </p:spTree>
    <p:extLst>
      <p:ext uri="{BB962C8B-B14F-4D97-AF65-F5344CB8AC3E}">
        <p14:creationId xmlns:p14="http://schemas.microsoft.com/office/powerpoint/2010/main" val="977496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could stop the compiler from optimizing?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2ADD227C-0265-4B5B-B6BA-AFE0EEB71B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3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Excessive Variable Scope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Avoid declaring variables as </a:t>
            </a:r>
            <a:r>
              <a:rPr lang="en-US" dirty="0" err="1"/>
              <a:t>globals</a:t>
            </a:r>
            <a:r>
              <a:rPr lang="en-US" dirty="0"/>
              <a:t> or statics when they could be locals</a:t>
            </a:r>
          </a:p>
          <a:p>
            <a:endParaRPr lang="en-US" dirty="0"/>
          </a:p>
          <a:p>
            <a:r>
              <a:rPr lang="en-US" dirty="0" err="1"/>
              <a:t>Globals</a:t>
            </a:r>
            <a:r>
              <a:rPr lang="en-US" dirty="0"/>
              <a:t> and statics are allocated permanent storage in memory, not reusable stack space</a:t>
            </a:r>
          </a:p>
          <a:p>
            <a:endParaRPr lang="en-US" dirty="0"/>
          </a:p>
          <a:p>
            <a:r>
              <a:rPr lang="en-US" dirty="0"/>
              <a:t>Compiler assumes that any function may access a global variable</a:t>
            </a:r>
          </a:p>
          <a:p>
            <a:pPr lvl="1"/>
            <a:r>
              <a:rPr lang="en-US" dirty="0"/>
              <a:t>Function must write back any </a:t>
            </a:r>
            <a:r>
              <a:rPr lang="en-US" dirty="0" err="1"/>
              <a:t>globals</a:t>
            </a:r>
            <a:r>
              <a:rPr lang="en-US" dirty="0"/>
              <a:t> it has modified before calling a subroutine</a:t>
            </a:r>
          </a:p>
          <a:p>
            <a:pPr lvl="1"/>
            <a:r>
              <a:rPr lang="en-US" dirty="0"/>
              <a:t>Function must reload any </a:t>
            </a:r>
            <a:r>
              <a:rPr lang="en-US" dirty="0" err="1"/>
              <a:t>globals</a:t>
            </a:r>
            <a:r>
              <a:rPr lang="en-US" dirty="0"/>
              <a:t> to use after calling the routine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093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99" dirty="0"/>
              <a:t>Automatic Promotions in Arithmetic Expressions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dirty="0"/>
              <a:t>How are expressions with mixed data types evaluated?</a:t>
            </a:r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r>
              <a:rPr lang="en-US" dirty="0"/>
              <a:t>ANSI C Standard has rules for arithmetic conversions</a:t>
            </a:r>
          </a:p>
          <a:p>
            <a:pPr lvl="1">
              <a:spcBef>
                <a:spcPct val="0"/>
              </a:spcBef>
            </a:pPr>
            <a:r>
              <a:rPr lang="en-US" dirty="0"/>
              <a:t>If either operand is a long double, promote the other to a long double</a:t>
            </a:r>
          </a:p>
          <a:p>
            <a:pPr lvl="1">
              <a:spcBef>
                <a:spcPct val="0"/>
              </a:spcBef>
            </a:pPr>
            <a:r>
              <a:rPr lang="en-US" dirty="0"/>
              <a:t>Else if either is a double, promote the other to a double</a:t>
            </a:r>
          </a:p>
          <a:p>
            <a:pPr lvl="1">
              <a:spcBef>
                <a:spcPct val="0"/>
              </a:spcBef>
            </a:pPr>
            <a:r>
              <a:rPr lang="en-US" dirty="0"/>
              <a:t>Else if either is a float, promote the other to a float</a:t>
            </a:r>
          </a:p>
          <a:p>
            <a:pPr lvl="1">
              <a:spcBef>
                <a:spcPct val="0"/>
              </a:spcBef>
            </a:pPr>
            <a:r>
              <a:rPr lang="en-US" dirty="0"/>
              <a:t>Else if either is a unsigned long </a:t>
            </a:r>
            <a:r>
              <a:rPr lang="en-US" dirty="0" err="1"/>
              <a:t>int</a:t>
            </a:r>
            <a:r>
              <a:rPr lang="en-US" dirty="0"/>
              <a:t>, promote the other to a unsigned long </a:t>
            </a:r>
            <a:r>
              <a:rPr lang="en-US" dirty="0" err="1"/>
              <a:t>int</a:t>
            </a:r>
            <a:endParaRPr lang="en-US" dirty="0"/>
          </a:p>
          <a:p>
            <a:pPr lvl="1">
              <a:spcBef>
                <a:spcPct val="0"/>
              </a:spcBef>
            </a:pPr>
            <a:r>
              <a:rPr lang="en-US" dirty="0"/>
              <a:t>Else if either is a long </a:t>
            </a:r>
            <a:r>
              <a:rPr lang="en-US" dirty="0" err="1"/>
              <a:t>int</a:t>
            </a:r>
            <a:r>
              <a:rPr lang="en-US" dirty="0"/>
              <a:t>, promote the other to a long </a:t>
            </a:r>
            <a:r>
              <a:rPr lang="en-US" dirty="0" err="1"/>
              <a:t>int</a:t>
            </a:r>
            <a:endParaRPr lang="en-US" dirty="0"/>
          </a:p>
          <a:p>
            <a:pPr lvl="1">
              <a:spcBef>
                <a:spcPct val="0"/>
              </a:spcBef>
            </a:pPr>
            <a:r>
              <a:rPr lang="en-US" dirty="0"/>
              <a:t>Else if either is an unsigned </a:t>
            </a:r>
            <a:r>
              <a:rPr lang="en-US" dirty="0" err="1"/>
              <a:t>int</a:t>
            </a:r>
            <a:r>
              <a:rPr lang="en-US" dirty="0"/>
              <a:t>, promote the other to an unsigned </a:t>
            </a:r>
            <a:r>
              <a:rPr lang="en-US" dirty="0" err="1"/>
              <a:t>int</a:t>
            </a:r>
            <a:endParaRPr lang="en-US" dirty="0"/>
          </a:p>
          <a:p>
            <a:pPr lvl="1">
              <a:spcBef>
                <a:spcPct val="0"/>
              </a:spcBef>
            </a:pPr>
            <a:r>
              <a:rPr lang="en-US" dirty="0"/>
              <a:t>Else both are promoted to </a:t>
            </a:r>
            <a:r>
              <a:rPr lang="en-US" dirty="0" err="1"/>
              <a:t>int</a:t>
            </a:r>
            <a:r>
              <a:rPr lang="en-US" dirty="0"/>
              <a:t>: short, char, bit field</a:t>
            </a:r>
          </a:p>
          <a:p>
            <a:pPr lvl="1">
              <a:spcBef>
                <a:spcPct val="0"/>
              </a:spcBef>
            </a:pPr>
            <a:r>
              <a:rPr lang="en-US" i="1" dirty="0"/>
              <a:t>special rules for dealing with signed/unsigned differences left out</a:t>
            </a:r>
          </a:p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582964" y="1447733"/>
            <a:ext cx="31222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latin typeface="Lucida Console" pitchFamily="49" charset="0"/>
              </a:rPr>
              <a:t>float f;</a:t>
            </a:r>
          </a:p>
          <a:p>
            <a:pPr lvl="0"/>
            <a:r>
              <a:rPr lang="en-US" b="1" dirty="0">
                <a:latin typeface="Lucida Console" pitchFamily="49" charset="0"/>
              </a:rPr>
              <a:t>char c;</a:t>
            </a:r>
          </a:p>
          <a:p>
            <a:pPr lvl="0"/>
            <a:r>
              <a:rPr lang="en-US" b="1" dirty="0" err="1">
                <a:latin typeface="Lucida Console" pitchFamily="49" charset="0"/>
              </a:rPr>
              <a:t>int</a:t>
            </a:r>
            <a:r>
              <a:rPr lang="en-US" b="1" dirty="0">
                <a:latin typeface="Lucida Console" pitchFamily="49" charset="0"/>
              </a:rPr>
              <a:t> r;</a:t>
            </a:r>
          </a:p>
          <a:p>
            <a:pPr lvl="0"/>
            <a:endParaRPr lang="en-US" b="1" dirty="0">
              <a:latin typeface="Lucida Console" pitchFamily="49" charset="0"/>
            </a:endParaRPr>
          </a:p>
          <a:p>
            <a:pPr lvl="0"/>
            <a:r>
              <a:rPr lang="en-US" b="1" dirty="0">
                <a:latin typeface="Lucida Console" pitchFamily="49" charset="0"/>
              </a:rPr>
              <a:t>r = f * c;</a:t>
            </a:r>
          </a:p>
        </p:txBody>
      </p:sp>
    </p:spTree>
    <p:extLst>
      <p:ext uri="{BB962C8B-B14F-4D97-AF65-F5344CB8AC3E}">
        <p14:creationId xmlns:p14="http://schemas.microsoft.com/office/powerpoint/2010/main" val="2166197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Resulting Object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25" y="4084889"/>
            <a:ext cx="11233150" cy="2034557"/>
          </a:xfrm>
        </p:spPr>
        <p:txBody>
          <a:bodyPr/>
          <a:lstStyle/>
          <a:p>
            <a:r>
              <a:rPr lang="en-US" dirty="0"/>
              <a:t>Time and code space overhead of conversion routines</a:t>
            </a:r>
          </a:p>
          <a:p>
            <a:endParaRPr lang="en-US" dirty="0"/>
          </a:p>
          <a:p>
            <a:r>
              <a:rPr lang="en-US" dirty="0"/>
              <a:t>Avoid mixed type expressions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4522" y="1447800"/>
            <a:ext cx="31222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latin typeface="Lucida Console" pitchFamily="49" charset="0"/>
              </a:rPr>
              <a:t>float f;</a:t>
            </a:r>
          </a:p>
          <a:p>
            <a:pPr lvl="0"/>
            <a:r>
              <a:rPr lang="en-US" sz="2000" b="1" dirty="0">
                <a:latin typeface="Lucida Console" pitchFamily="49" charset="0"/>
              </a:rPr>
              <a:t>char c;</a:t>
            </a:r>
          </a:p>
          <a:p>
            <a:pPr lvl="0"/>
            <a:r>
              <a:rPr lang="en-US" sz="2000" b="1" dirty="0" err="1">
                <a:latin typeface="Lucida Console" pitchFamily="49" charset="0"/>
              </a:rPr>
              <a:t>int</a:t>
            </a:r>
            <a:r>
              <a:rPr lang="en-US" sz="2000" b="1" dirty="0">
                <a:latin typeface="Lucida Console" pitchFamily="49" charset="0"/>
              </a:rPr>
              <a:t> r;</a:t>
            </a:r>
          </a:p>
          <a:p>
            <a:pPr lvl="0"/>
            <a:endParaRPr lang="en-US" sz="2000" b="1" dirty="0">
              <a:latin typeface="Lucida Console" pitchFamily="49" charset="0"/>
            </a:endParaRPr>
          </a:p>
          <a:p>
            <a:pPr lvl="0"/>
            <a:r>
              <a:rPr lang="en-US" sz="2000" b="1" dirty="0">
                <a:latin typeface="Lucida Console" pitchFamily="49" charset="0"/>
              </a:rPr>
              <a:t>r = f * c;</a:t>
            </a:r>
          </a:p>
          <a:p>
            <a:endParaRPr lang="en-US" sz="2000" b="1" dirty="0">
              <a:latin typeface="Lucida Console" pitchFamily="49" charset="0"/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6239983" y="542933"/>
            <a:ext cx="5327359" cy="3475273"/>
          </a:xfrm>
          <a:prstGeom prst="borderCallout1">
            <a:avLst>
              <a:gd name="adj1" fmla="val 45427"/>
              <a:gd name="adj2" fmla="val -252"/>
              <a:gd name="adj3" fmla="val 64007"/>
              <a:gd name="adj4" fmla="val -41323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831" indent="-342831"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Lucida Console" pitchFamily="49" charset="0"/>
              </a:rPr>
              <a:t>Call routine to convert c to float</a:t>
            </a:r>
          </a:p>
          <a:p>
            <a:pPr marL="342831" indent="-342831"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Lucida Console" pitchFamily="49" charset="0"/>
              </a:rPr>
              <a:t>Call routine to perform floating point multiply with f</a:t>
            </a:r>
          </a:p>
          <a:p>
            <a:pPr marL="342831" indent="-342831"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Lucida Console" pitchFamily="49" charset="0"/>
              </a:rPr>
              <a:t>Call routine to convert result from floating point to integer</a:t>
            </a:r>
          </a:p>
          <a:p>
            <a:pPr marL="342831" indent="-342831"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Lucida Console" pitchFamily="49" charset="0"/>
              </a:rPr>
              <a:t>store result in r</a:t>
            </a:r>
          </a:p>
        </p:txBody>
      </p:sp>
    </p:spTree>
    <p:extLst>
      <p:ext uri="{BB962C8B-B14F-4D97-AF65-F5344CB8AC3E}">
        <p14:creationId xmlns:p14="http://schemas.microsoft.com/office/powerpoint/2010/main" val="2327666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199" b="1" dirty="0"/>
              <a:t>ANSI C Standard for Argument Promotions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dirty="0"/>
              <a:t>Integral function arguments smaller than an </a:t>
            </a:r>
            <a:r>
              <a:rPr lang="en-US" dirty="0" err="1"/>
              <a:t>int</a:t>
            </a:r>
            <a:r>
              <a:rPr lang="en-US" dirty="0"/>
              <a:t> for non-prototyped functions are promoted to </a:t>
            </a:r>
            <a:r>
              <a:rPr lang="en-US" dirty="0" err="1"/>
              <a:t>ints</a:t>
            </a:r>
            <a:endParaRPr lang="en-US" dirty="0"/>
          </a:p>
          <a:p>
            <a:pPr lvl="1">
              <a:spcBef>
                <a:spcPct val="0"/>
              </a:spcBef>
            </a:pPr>
            <a:r>
              <a:rPr lang="en-US" dirty="0"/>
              <a:t>Extra time converting to </a:t>
            </a:r>
            <a:r>
              <a:rPr lang="en-US" dirty="0" err="1"/>
              <a:t>int</a:t>
            </a:r>
            <a:endParaRPr lang="en-US" dirty="0"/>
          </a:p>
          <a:p>
            <a:pPr lvl="1">
              <a:spcBef>
                <a:spcPct val="0"/>
              </a:spcBef>
            </a:pPr>
            <a:r>
              <a:rPr lang="en-US" dirty="0"/>
              <a:t>Extra space on stack</a:t>
            </a:r>
          </a:p>
          <a:p>
            <a:pPr>
              <a:spcBef>
                <a:spcPct val="0"/>
              </a:spcBef>
            </a:pPr>
            <a:r>
              <a:rPr lang="en-US" dirty="0"/>
              <a:t>So prototype all functions</a:t>
            </a:r>
          </a:p>
          <a:p>
            <a:pPr lvl="1">
              <a:spcBef>
                <a:spcPct val="0"/>
              </a:spcBef>
            </a:pPr>
            <a:r>
              <a:rPr lang="en-US" dirty="0"/>
              <a:t>Function:</a:t>
            </a:r>
          </a:p>
          <a:p>
            <a:pPr lvl="2">
              <a:spcBef>
                <a:spcPct val="0"/>
              </a:spcBef>
              <a:buFontTx/>
              <a:buNone/>
            </a:pPr>
            <a:r>
              <a:rPr lang="en-US" sz="1600" dirty="0" err="1">
                <a:latin typeface="Verdana" pitchFamily="34" charset="0"/>
              </a:rPr>
              <a:t>int</a:t>
            </a:r>
            <a:r>
              <a:rPr lang="en-US" sz="1600" dirty="0">
                <a:latin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</a:rPr>
              <a:t>Find_Average</a:t>
            </a:r>
            <a:r>
              <a:rPr lang="en-US" sz="1600" dirty="0">
                <a:latin typeface="Verdana" pitchFamily="34" charset="0"/>
              </a:rPr>
              <a:t>(char a, char b, char c, char d) {</a:t>
            </a:r>
          </a:p>
          <a:p>
            <a:pPr lvl="2">
              <a:spcBef>
                <a:spcPct val="0"/>
              </a:spcBef>
              <a:buFontTx/>
              <a:buNone/>
            </a:pPr>
            <a:r>
              <a:rPr lang="en-US" sz="1600" dirty="0">
                <a:latin typeface="Verdana" pitchFamily="34" charset="0"/>
              </a:rPr>
              <a:t>. . . </a:t>
            </a:r>
          </a:p>
          <a:p>
            <a:pPr lvl="2">
              <a:spcBef>
                <a:spcPct val="0"/>
              </a:spcBef>
              <a:buFontTx/>
              <a:buNone/>
            </a:pPr>
            <a:r>
              <a:rPr lang="en-US" sz="1600" dirty="0">
                <a:latin typeface="Verdana" pitchFamily="34" charset="0"/>
              </a:rPr>
              <a:t>}</a:t>
            </a:r>
            <a:r>
              <a:rPr lang="en-US" sz="2000" dirty="0">
                <a:latin typeface="Verdana" pitchFamily="34" charset="0"/>
              </a:rPr>
              <a:t>	</a:t>
            </a:r>
          </a:p>
          <a:p>
            <a:pPr lvl="1">
              <a:spcBef>
                <a:spcPct val="0"/>
              </a:spcBef>
            </a:pPr>
            <a:r>
              <a:rPr lang="en-US" dirty="0"/>
              <a:t>Correct, complete prototype:</a:t>
            </a:r>
          </a:p>
          <a:p>
            <a:pPr lvl="2">
              <a:spcBef>
                <a:spcPct val="0"/>
              </a:spcBef>
              <a:buFontTx/>
              <a:buNone/>
            </a:pPr>
            <a:r>
              <a:rPr lang="en-US" sz="1600" dirty="0" err="1">
                <a:latin typeface="Verdana" pitchFamily="34" charset="0"/>
              </a:rPr>
              <a:t>int</a:t>
            </a:r>
            <a:r>
              <a:rPr lang="en-US" sz="1600" dirty="0">
                <a:latin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</a:rPr>
              <a:t>Find_Average</a:t>
            </a:r>
            <a:r>
              <a:rPr lang="en-US" sz="1600" dirty="0">
                <a:latin typeface="Verdana" pitchFamily="34" charset="0"/>
              </a:rPr>
              <a:t>(char a, char b, char c, char d);</a:t>
            </a:r>
            <a:endParaRPr lang="en-US" sz="1600" dirty="0"/>
          </a:p>
          <a:p>
            <a:pPr lvl="1">
              <a:spcBef>
                <a:spcPct val="0"/>
              </a:spcBef>
            </a:pPr>
            <a:r>
              <a:rPr lang="en-US" dirty="0"/>
              <a:t>Parameter names are optional but good for documentation/maintainability.</a:t>
            </a:r>
          </a:p>
          <a:p>
            <a:pPr>
              <a:spcBef>
                <a:spcPct val="0"/>
              </a:spcBef>
            </a:pPr>
            <a:r>
              <a:rPr lang="en-US" dirty="0"/>
              <a:t>Where should the prototype go?</a:t>
            </a:r>
          </a:p>
          <a:p>
            <a:pPr lvl="1">
              <a:spcBef>
                <a:spcPct val="0"/>
              </a:spcBef>
            </a:pPr>
            <a:r>
              <a:rPr lang="en-US" dirty="0"/>
              <a:t>If program is broken into modules, put prototype in header (.h) file</a:t>
            </a:r>
          </a:p>
          <a:p>
            <a:pPr lvl="1">
              <a:spcBef>
                <a:spcPct val="0"/>
              </a:spcBef>
            </a:pPr>
            <a:r>
              <a:rPr lang="en-US" dirty="0"/>
              <a:t>Otherwise put prototype near top of C code file, before the function is called</a:t>
            </a:r>
          </a:p>
        </p:txBody>
      </p:sp>
    </p:spTree>
    <p:extLst>
      <p:ext uri="{BB962C8B-B14F-4D97-AF65-F5344CB8AC3E}">
        <p14:creationId xmlns:p14="http://schemas.microsoft.com/office/powerpoint/2010/main" val="201530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80677" y="909304"/>
            <a:ext cx="11446621" cy="5210699"/>
          </a:xfrm>
        </p:spPr>
        <p:txBody>
          <a:bodyPr/>
          <a:lstStyle/>
          <a:p>
            <a:r>
              <a:rPr lang="en-GB" dirty="0"/>
              <a:t>Optimizing for code vs. speed</a:t>
            </a:r>
          </a:p>
          <a:p>
            <a:pPr lvl="1"/>
            <a:r>
              <a:rPr lang="en-GB" dirty="0"/>
              <a:t>–</a:t>
            </a:r>
            <a:r>
              <a:rPr lang="en-GB" dirty="0" err="1"/>
              <a:t>Otime</a:t>
            </a:r>
            <a:r>
              <a:rPr lang="en-GB" dirty="0"/>
              <a:t>: the compiler aggressively optimizes for time e.g. aggressive </a:t>
            </a:r>
            <a:r>
              <a:rPr lang="en-GB" dirty="0" err="1"/>
              <a:t>inlining</a:t>
            </a:r>
            <a:r>
              <a:rPr lang="en-GB" dirty="0"/>
              <a:t>, at the expense of a possible increase in image (binary) size.</a:t>
            </a:r>
          </a:p>
          <a:p>
            <a:pPr lvl="1"/>
            <a:r>
              <a:rPr lang="en-GB" dirty="0"/>
              <a:t>–</a:t>
            </a:r>
            <a:r>
              <a:rPr lang="en-GB" dirty="0" err="1"/>
              <a:t>Ospace</a:t>
            </a:r>
            <a:r>
              <a:rPr lang="en-GB" dirty="0"/>
              <a:t>: the compiler optimizes for image size at the expense of a possible increase in execution time. </a:t>
            </a:r>
          </a:p>
          <a:p>
            <a:r>
              <a:rPr lang="en-GB" dirty="0"/>
              <a:t>Optimization levels:</a:t>
            </a:r>
          </a:p>
          <a:p>
            <a:pPr lvl="1"/>
            <a:r>
              <a:rPr lang="en-GB" dirty="0"/>
              <a:t>-O0 : Minimum optimization. Turns off most optimizations. Best possible debug view.</a:t>
            </a:r>
          </a:p>
          <a:p>
            <a:pPr lvl="1"/>
            <a:r>
              <a:rPr lang="en-GB" dirty="0"/>
              <a:t>-O1 : Restricted optimization e.g. removes unused inline functions. Turns off optimizations that seriously degrade the debug view.</a:t>
            </a:r>
          </a:p>
          <a:p>
            <a:pPr lvl="1"/>
            <a:r>
              <a:rPr lang="en-GB" dirty="0"/>
              <a:t>-O2 : High optimization. e.g. compiler automatically </a:t>
            </a:r>
            <a:r>
              <a:rPr lang="en-GB" dirty="0" err="1"/>
              <a:t>inlines</a:t>
            </a:r>
            <a:r>
              <a:rPr lang="en-GB" dirty="0"/>
              <a:t> functions if optimizing for time. The compiler may perform optimizations that cannot be described by debug information. </a:t>
            </a:r>
          </a:p>
          <a:p>
            <a:pPr lvl="1"/>
            <a:r>
              <a:rPr lang="en-GB" dirty="0"/>
              <a:t>-O3 : Maximum optimization e.g. loop unrolling if optimizing for time. This can give significant performance benefits at a small code size cost, but at the risk of a longer build time.</a:t>
            </a:r>
          </a:p>
          <a:p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8685" y="117399"/>
            <a:ext cx="11155965" cy="576000"/>
          </a:xfrm>
        </p:spPr>
        <p:txBody>
          <a:bodyPr>
            <a:normAutofit/>
          </a:bodyPr>
          <a:lstStyle/>
          <a:p>
            <a:r>
              <a:rPr lang="en-GB" dirty="0"/>
              <a:t>Compiler Optimization Levels e.g. Arm Compiler</a:t>
            </a:r>
          </a:p>
        </p:txBody>
      </p:sp>
    </p:spTree>
    <p:extLst>
      <p:ext uri="{BB962C8B-B14F-4D97-AF65-F5344CB8AC3E}">
        <p14:creationId xmlns:p14="http://schemas.microsoft.com/office/powerpoint/2010/main" val="1129464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732E8F9-034D-3843-9F6E-24F0AFBC5B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Learning Objectives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8893A3C-ECEB-EB40-AC7D-88BE5EA3D7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At the end of this lecture, you should be able to:</a:t>
            </a:r>
            <a:endParaRPr lang="en-US" altLang="en-US" dirty="0">
              <a:solidFill>
                <a:schemeClr val="accent5"/>
              </a:solidFill>
              <a:ea typeface="ＭＳ Ｐゴシック" panose="020B0600070205080204" pitchFamily="34" charset="-128"/>
            </a:endParaRPr>
          </a:p>
          <a:p>
            <a:r>
              <a:rPr lang="en-GB" sz="2400" dirty="0"/>
              <a:t>Outline the stages of the compiler </a:t>
            </a:r>
          </a:p>
          <a:p>
            <a:r>
              <a:rPr lang="en-GB" sz="2400" dirty="0"/>
              <a:t>Identify the two types of scalar optimizations and their features. </a:t>
            </a:r>
          </a:p>
          <a:p>
            <a:r>
              <a:rPr lang="en-GB" sz="2400" dirty="0"/>
              <a:t>Explain machine-independent code optimization and its advantages. </a:t>
            </a:r>
          </a:p>
          <a:p>
            <a:r>
              <a:rPr lang="en-GB" sz="2400" dirty="0"/>
              <a:t>Explain machine-dependent code optimization and its advantages. </a:t>
            </a:r>
          </a:p>
          <a:p>
            <a:r>
              <a:rPr lang="en-GB" sz="2400" dirty="0"/>
              <a:t>Describe how the following could hinder compiler optimization: excessive variable scope and Automatic Promotions in Arithmetic Expressions. </a:t>
            </a:r>
          </a:p>
          <a:p>
            <a:r>
              <a:rPr lang="en-GB" sz="2400" dirty="0"/>
              <a:t>Compare and contrast optimisation for power, energy, speed and code size.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888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TELL IF THE COMPILER  HAS APPLIED THE OPTIMIZATIONS?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EDD50C-16B7-42D9-9EF5-2910311C95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91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Profiling Computer Programs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US" dirty="0"/>
              <a:t>Code profilers are tools that instrument computer programs (either the program source code or its binary form(s)).</a:t>
            </a:r>
          </a:p>
          <a:p>
            <a:r>
              <a:rPr lang="en-US" dirty="0"/>
              <a:t>Code profilers can measure the frequency and execution time of certain instructions or function calls, memory accesses and memory usage, event trace etc.</a:t>
            </a:r>
          </a:p>
          <a:p>
            <a:r>
              <a:rPr lang="en-US" dirty="0"/>
              <a:t>Code profilers are crucial for code optimization e.g. for speed, memory footprint, energy/power.</a:t>
            </a:r>
          </a:p>
          <a:p>
            <a:r>
              <a:rPr lang="en-US" dirty="0"/>
              <a:t>Some of the most popular profilers include: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Statistical profilers such as  Shark (OSX), </a:t>
            </a:r>
            <a:r>
              <a:rPr lang="en-US" dirty="0" err="1"/>
              <a:t>oprofile</a:t>
            </a:r>
            <a:r>
              <a:rPr lang="en-US" dirty="0"/>
              <a:t> (Linux),  </a:t>
            </a:r>
            <a:r>
              <a:rPr lang="en-US" dirty="0" err="1"/>
              <a:t>VTune</a:t>
            </a:r>
            <a:r>
              <a:rPr lang="en-US" dirty="0"/>
              <a:t> (Intel) and Streamline (Arm).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Intermediate language instrumentation tools such as </a:t>
            </a:r>
            <a:r>
              <a:rPr lang="en-US" dirty="0" err="1"/>
              <a:t>OpenPAT</a:t>
            </a:r>
            <a:r>
              <a:rPr lang="en-US" dirty="0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Runtime instrumentation tools such as  </a:t>
            </a:r>
            <a:r>
              <a:rPr lang="en-US" dirty="0" err="1"/>
              <a:t>Valgrind</a:t>
            </a:r>
            <a:r>
              <a:rPr lang="en-US" dirty="0"/>
              <a:t> and </a:t>
            </a:r>
            <a:r>
              <a:rPr lang="en-US" dirty="0" err="1"/>
              <a:t>DynamoRIO</a:t>
            </a:r>
            <a:r>
              <a:rPr lang="en-US" dirty="0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537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How can we modify the source code to help the compiler optimize?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8D77D2-21C3-4D79-9D87-8B65CEDB41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21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Iterative Optimization Process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marL="457109" indent="-457109">
              <a:buFont typeface="+mj-lt"/>
              <a:buAutoNum type="arabicPeriod"/>
            </a:pPr>
            <a:r>
              <a:rPr lang="en-US" dirty="0"/>
              <a:t>Read the Compiler Manual</a:t>
            </a:r>
          </a:p>
          <a:p>
            <a:pPr marL="457109" indent="-457109">
              <a:buFont typeface="+mj-lt"/>
              <a:buAutoNum type="arabicPeriod"/>
            </a:pPr>
            <a:endParaRPr lang="en-US" dirty="0"/>
          </a:p>
          <a:p>
            <a:pPr marL="457109" indent="-457109">
              <a:buFont typeface="+mj-lt"/>
              <a:buAutoNum type="arabicPeriod"/>
            </a:pPr>
            <a:r>
              <a:rPr lang="en-US" dirty="0"/>
              <a:t>Apply the necessary hints/directives for the compiler to achieve the sought optimizations</a:t>
            </a:r>
          </a:p>
          <a:p>
            <a:pPr marL="457109" indent="-457109">
              <a:buFont typeface="+mj-lt"/>
              <a:buAutoNum type="arabicPeriod"/>
            </a:pPr>
            <a:endParaRPr lang="en-US" dirty="0"/>
          </a:p>
          <a:p>
            <a:pPr marL="457109" indent="-457109">
              <a:buFont typeface="+mj-lt"/>
              <a:buAutoNum type="arabicPeriod"/>
            </a:pPr>
            <a:r>
              <a:rPr lang="en-US" dirty="0"/>
              <a:t>Inspect the results</a:t>
            </a:r>
          </a:p>
          <a:p>
            <a:pPr marL="457109" indent="-457109">
              <a:buFont typeface="+mj-lt"/>
              <a:buAutoNum type="arabicPeriod"/>
            </a:pPr>
            <a:endParaRPr lang="en-US" dirty="0"/>
          </a:p>
          <a:p>
            <a:pPr marL="457109" indent="-457109">
              <a:buFont typeface="+mj-lt"/>
              <a:buAutoNum type="arabicPeriod"/>
            </a:pPr>
            <a:r>
              <a:rPr lang="en-US" dirty="0"/>
              <a:t>Go back to 1 and/or 2 if the results are not satisfactory</a:t>
            </a:r>
          </a:p>
          <a:p>
            <a:pPr marL="514247" indent="-514247">
              <a:buFont typeface="+mj-lt"/>
              <a:buAutoNum type="arabicPeriod"/>
            </a:pPr>
            <a:endParaRPr lang="en-US" sz="3199" dirty="0"/>
          </a:p>
          <a:p>
            <a:pPr marL="457109" indent="-457109">
              <a:buFont typeface="+mj-lt"/>
              <a:buAutoNum type="arabicPeriod"/>
            </a:pPr>
            <a:endParaRPr lang="en-US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55884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80676" y="1125279"/>
            <a:ext cx="11590605" cy="2879652"/>
          </a:xfrm>
        </p:spPr>
        <p:txBody>
          <a:bodyPr/>
          <a:lstStyle/>
          <a:p>
            <a:r>
              <a:rPr lang="en-GB" dirty="0"/>
              <a:t>Not always. Optimizing for power aims to reduce the amount of energy consumed over an interval of time whereas optimizing for energy aims to optimize the total energy consumed.</a:t>
            </a:r>
          </a:p>
          <a:p>
            <a:r>
              <a:rPr lang="en-GB" dirty="0"/>
              <a:t>Remember: power is linked to heat, energy is the total you pay for in the end.</a:t>
            </a:r>
          </a:p>
          <a:p>
            <a:r>
              <a:rPr lang="en-GB" dirty="0"/>
              <a:t>Assume the power consumption is defined by the number of instructions executed at any moment in time**. By rescheduling instructions on a VLIW processor for instance, or any parallel computer system, we can have different power and energy consumption profiles.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1" y="189322"/>
            <a:ext cx="12184418" cy="719982"/>
          </a:xfrm>
        </p:spPr>
        <p:txBody>
          <a:bodyPr>
            <a:noAutofit/>
          </a:bodyPr>
          <a:lstStyle/>
          <a:p>
            <a:r>
              <a:rPr lang="en-GB" sz="3599" dirty="0"/>
              <a:t>Is Optimizing For Power The Same As Optimizing For Energy? </a:t>
            </a:r>
            <a:r>
              <a:rPr lang="en-GB" sz="2400" dirty="0"/>
              <a:t>(1/2)</a:t>
            </a:r>
          </a:p>
        </p:txBody>
      </p:sp>
      <p:sp>
        <p:nvSpPr>
          <p:cNvPr id="4" name="Rectangle 3"/>
          <p:cNvSpPr/>
          <p:nvPr/>
        </p:nvSpPr>
        <p:spPr>
          <a:xfrm>
            <a:off x="2370255" y="4933371"/>
            <a:ext cx="297254" cy="43691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669323" y="4496458"/>
            <a:ext cx="297254" cy="87382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964764" y="4933371"/>
            <a:ext cx="297254" cy="43691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262019" y="4496458"/>
            <a:ext cx="297254" cy="87382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559273" y="4933371"/>
            <a:ext cx="297254" cy="43691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856528" y="4496458"/>
            <a:ext cx="297254" cy="87382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152235" y="5370284"/>
            <a:ext cx="39633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370254" y="3932940"/>
            <a:ext cx="0" cy="10004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190630" y="4734774"/>
            <a:ext cx="297254" cy="6355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5489697" y="4734774"/>
            <a:ext cx="297254" cy="6355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5785139" y="4734774"/>
            <a:ext cx="297254" cy="6355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6082394" y="4734774"/>
            <a:ext cx="297254" cy="6355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6379648" y="4734774"/>
            <a:ext cx="297254" cy="6355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6676903" y="4734774"/>
            <a:ext cx="297254" cy="6355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974157" y="5370284"/>
            <a:ext cx="39633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190630" y="3932940"/>
            <a:ext cx="2322" cy="10004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702033" y="4182429"/>
            <a:ext cx="297254" cy="119033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8001100" y="4182429"/>
            <a:ext cx="297254" cy="119033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8296541" y="4182429"/>
            <a:ext cx="297255" cy="119033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Straight Arrow Connector 37"/>
          <p:cNvCxnSpPr>
            <a:stCxn id="34" idx="2"/>
          </p:cNvCxnSpPr>
          <p:nvPr/>
        </p:nvCxnSpPr>
        <p:spPr>
          <a:xfrm>
            <a:off x="8445169" y="5372766"/>
            <a:ext cx="143673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7702032" y="3932939"/>
            <a:ext cx="0" cy="10029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992494" y="4364888"/>
            <a:ext cx="297255" cy="719913"/>
          </a:xfrm>
          <a:prstGeom prst="rect">
            <a:avLst/>
          </a:prstGeom>
        </p:spPr>
        <p:txBody>
          <a:bodyPr vert="vert" wrap="square" lIns="0" tIns="0" rIns="0" bIns="0" rtlCol="0" anchor="t">
            <a:normAutofit/>
          </a:bodyPr>
          <a:lstStyle/>
          <a:p>
            <a:r>
              <a:rPr lang="en-GB" dirty="0"/>
              <a:t>power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895697" y="4481818"/>
            <a:ext cx="297255" cy="719913"/>
          </a:xfrm>
          <a:prstGeom prst="rect">
            <a:avLst/>
          </a:prstGeom>
        </p:spPr>
        <p:txBody>
          <a:bodyPr vert="vert" wrap="square" lIns="0" tIns="0" rIns="0" bIns="0" rtlCol="0" anchor="t">
            <a:normAutofit/>
          </a:bodyPr>
          <a:lstStyle/>
          <a:p>
            <a:r>
              <a:rPr lang="en-GB" dirty="0"/>
              <a:t>power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485745" y="5444757"/>
            <a:ext cx="635216" cy="359957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en-GB" sz="2000" dirty="0"/>
              <a:t>time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077433" y="5444757"/>
            <a:ext cx="635216" cy="359957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en-GB" sz="2000" dirty="0"/>
              <a:t>time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2371140" y="4698778"/>
            <a:ext cx="2932956" cy="35996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Arc 51"/>
          <p:cNvSpPr/>
          <p:nvPr/>
        </p:nvSpPr>
        <p:spPr>
          <a:xfrm>
            <a:off x="2966576" y="4364887"/>
            <a:ext cx="146814" cy="568483"/>
          </a:xfrm>
          <a:prstGeom prst="arc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2459454" y="5801285"/>
            <a:ext cx="1397073" cy="359957"/>
          </a:xfrm>
          <a:prstGeom prst="rect">
            <a:avLst/>
          </a:prstGeom>
        </p:spPr>
        <p:txBody>
          <a:bodyPr vert="horz" wrap="square" lIns="0" tIns="0" rIns="0" bIns="0" rtlCol="0" anchor="t">
            <a:normAutofit fontScale="92500"/>
          </a:bodyPr>
          <a:lstStyle/>
          <a:p>
            <a:r>
              <a:rPr lang="en-GB" sz="2000" dirty="0"/>
              <a:t>Scheduling (a)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336935" y="5804714"/>
            <a:ext cx="1397073" cy="359957"/>
          </a:xfrm>
          <a:prstGeom prst="rect">
            <a:avLst/>
          </a:prstGeom>
        </p:spPr>
        <p:txBody>
          <a:bodyPr vert="horz" wrap="square" lIns="0" tIns="0" rIns="0" bIns="0" rtlCol="0" anchor="t">
            <a:normAutofit fontScale="92500"/>
          </a:bodyPr>
          <a:lstStyle/>
          <a:p>
            <a:r>
              <a:rPr lang="en-GB" sz="2000" dirty="0"/>
              <a:t>Scheduling (b)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564291" y="5450088"/>
            <a:ext cx="635216" cy="359957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en-GB" sz="2000" dirty="0"/>
              <a:t>time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370496" y="4289171"/>
            <a:ext cx="297255" cy="719913"/>
          </a:xfrm>
          <a:prstGeom prst="rect">
            <a:avLst/>
          </a:prstGeom>
        </p:spPr>
        <p:txBody>
          <a:bodyPr vert="vert" wrap="square" lIns="0" tIns="0" rIns="0" bIns="0" rtlCol="0" anchor="t">
            <a:normAutofit/>
          </a:bodyPr>
          <a:lstStyle/>
          <a:p>
            <a:r>
              <a:rPr lang="en-GB" dirty="0"/>
              <a:t>power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876421" y="5777100"/>
            <a:ext cx="1397073" cy="359957"/>
          </a:xfrm>
          <a:prstGeom prst="rect">
            <a:avLst/>
          </a:prstGeom>
        </p:spPr>
        <p:txBody>
          <a:bodyPr vert="horz" wrap="square" lIns="0" tIns="0" rIns="0" bIns="0" rtlCol="0" anchor="t">
            <a:normAutofit fontScale="92500"/>
          </a:bodyPr>
          <a:lstStyle/>
          <a:p>
            <a:r>
              <a:rPr lang="en-GB" sz="2000" dirty="0"/>
              <a:t>Scheduling (c)</a:t>
            </a:r>
          </a:p>
        </p:txBody>
      </p:sp>
      <p:cxnSp>
        <p:nvCxnSpPr>
          <p:cNvPr id="64" name="Straight Arrow Connector 63"/>
          <p:cNvCxnSpPr/>
          <p:nvPr/>
        </p:nvCxnSpPr>
        <p:spPr>
          <a:xfrm flipH="1" flipV="1">
            <a:off x="7031887" y="4724844"/>
            <a:ext cx="2375450" cy="35996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2507285" y="4076922"/>
            <a:ext cx="2580837" cy="250727"/>
          </a:xfrm>
          <a:prstGeom prst="rect">
            <a:avLst/>
          </a:prstGeom>
        </p:spPr>
        <p:txBody>
          <a:bodyPr vert="horz" wrap="square" lIns="0" tIns="0" rIns="0" bIns="0" rtlCol="0" anchor="t">
            <a:normAutofit fontScale="92500"/>
          </a:bodyPr>
          <a:lstStyle/>
          <a:p>
            <a:r>
              <a:rPr lang="en-GB" sz="1400" i="1" dirty="0"/>
              <a:t>Average sum (proportional to energy)</a:t>
            </a:r>
          </a:p>
        </p:txBody>
      </p:sp>
    </p:spTree>
    <p:extLst>
      <p:ext uri="{BB962C8B-B14F-4D97-AF65-F5344CB8AC3E}">
        <p14:creationId xmlns:p14="http://schemas.microsoft.com/office/powerpoint/2010/main" val="33273016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80676" y="909304"/>
            <a:ext cx="11590605" cy="2879652"/>
          </a:xfrm>
        </p:spPr>
        <p:txBody>
          <a:bodyPr/>
          <a:lstStyle/>
          <a:p>
            <a:r>
              <a:rPr lang="en-GB" dirty="0"/>
              <a:t>Suppose we can execute certain instructions faster (e.g. in half the time) by using certain hardware features e.g. exploiting special SIMD hardware.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1" y="189321"/>
            <a:ext cx="12184418" cy="647991"/>
          </a:xfrm>
        </p:spPr>
        <p:txBody>
          <a:bodyPr>
            <a:noAutofit/>
          </a:bodyPr>
          <a:lstStyle/>
          <a:p>
            <a:r>
              <a:rPr lang="en-GB" sz="3599" dirty="0"/>
              <a:t>Is Optimizing For Power The Same As Optimizing For Energy? </a:t>
            </a:r>
            <a:r>
              <a:rPr lang="en-GB" sz="2400" dirty="0"/>
              <a:t>(2/2)</a:t>
            </a:r>
            <a:endParaRPr lang="en-GB" sz="3599" dirty="0"/>
          </a:p>
        </p:txBody>
      </p:sp>
      <p:sp>
        <p:nvSpPr>
          <p:cNvPr id="40" name="TextBox 39"/>
          <p:cNvSpPr txBox="1"/>
          <p:nvPr/>
        </p:nvSpPr>
        <p:spPr>
          <a:xfrm>
            <a:off x="6024009" y="3716964"/>
            <a:ext cx="4535454" cy="647922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algn="ctr"/>
            <a:r>
              <a:rPr lang="en-GB" dirty="0"/>
              <a:t>Scheduling (d) exploits certain hardware features (using the same power budget)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670136" y="2837798"/>
            <a:ext cx="297254" cy="43691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1969204" y="2400885"/>
            <a:ext cx="297254" cy="87382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2264645" y="2837798"/>
            <a:ext cx="297254" cy="43691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2561900" y="2400885"/>
            <a:ext cx="297254" cy="87382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2859154" y="2837798"/>
            <a:ext cx="297254" cy="43691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3156409" y="2400885"/>
            <a:ext cx="297254" cy="87382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3453663" y="3274711"/>
            <a:ext cx="39633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1670136" y="1837367"/>
            <a:ext cx="0" cy="10004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292375" y="2269315"/>
            <a:ext cx="297255" cy="719913"/>
          </a:xfrm>
          <a:prstGeom prst="rect">
            <a:avLst/>
          </a:prstGeom>
        </p:spPr>
        <p:txBody>
          <a:bodyPr vert="vert" wrap="square" lIns="0" tIns="0" rIns="0" bIns="0" rtlCol="0" anchor="t">
            <a:normAutofit/>
          </a:bodyPr>
          <a:lstStyle/>
          <a:p>
            <a:r>
              <a:rPr lang="en-GB" dirty="0"/>
              <a:t>power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392830" y="3349184"/>
            <a:ext cx="635216" cy="359957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en-GB" sz="2000" dirty="0"/>
              <a:t>time</a:t>
            </a:r>
          </a:p>
        </p:txBody>
      </p:sp>
      <p:sp>
        <p:nvSpPr>
          <p:cNvPr id="68" name="Arc 67"/>
          <p:cNvSpPr/>
          <p:nvPr/>
        </p:nvSpPr>
        <p:spPr>
          <a:xfrm>
            <a:off x="2266457" y="2269314"/>
            <a:ext cx="146814" cy="568483"/>
          </a:xfrm>
          <a:prstGeom prst="arc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>
            <a:off x="2022255" y="2086855"/>
            <a:ext cx="2580837" cy="250727"/>
          </a:xfrm>
          <a:prstGeom prst="rect">
            <a:avLst/>
          </a:prstGeom>
        </p:spPr>
        <p:txBody>
          <a:bodyPr vert="horz" wrap="square" lIns="0" tIns="0" rIns="0" bIns="0" rtlCol="0" anchor="t">
            <a:normAutofit fontScale="92500"/>
          </a:bodyPr>
          <a:lstStyle/>
          <a:p>
            <a:r>
              <a:rPr lang="en-GB" sz="1400" i="1" dirty="0"/>
              <a:t>Average sum (proportional to energy)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759335" y="3705712"/>
            <a:ext cx="1397073" cy="359957"/>
          </a:xfrm>
          <a:prstGeom prst="rect">
            <a:avLst/>
          </a:prstGeom>
        </p:spPr>
        <p:txBody>
          <a:bodyPr vert="horz" wrap="square" lIns="0" tIns="0" rIns="0" bIns="0" rtlCol="0" anchor="t">
            <a:normAutofit fontScale="92500"/>
          </a:bodyPr>
          <a:lstStyle/>
          <a:p>
            <a:r>
              <a:rPr lang="en-GB" sz="2000" dirty="0"/>
              <a:t>Scheduling (a)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 flipH="1" flipV="1">
            <a:off x="1670138" y="2589846"/>
            <a:ext cx="2179864" cy="17998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6833718" y="2845621"/>
            <a:ext cx="297254" cy="43691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/>
          <p:cNvSpPr/>
          <p:nvPr/>
        </p:nvSpPr>
        <p:spPr>
          <a:xfrm>
            <a:off x="7132785" y="2408708"/>
            <a:ext cx="148627" cy="87382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/>
          <p:cNvSpPr/>
          <p:nvPr/>
        </p:nvSpPr>
        <p:spPr>
          <a:xfrm>
            <a:off x="7428227" y="2845621"/>
            <a:ext cx="297254" cy="43691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/>
          <p:cNvSpPr/>
          <p:nvPr/>
        </p:nvSpPr>
        <p:spPr>
          <a:xfrm>
            <a:off x="7725481" y="2408708"/>
            <a:ext cx="148627" cy="87382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/>
          <p:cNvSpPr/>
          <p:nvPr/>
        </p:nvSpPr>
        <p:spPr>
          <a:xfrm>
            <a:off x="8022736" y="2845621"/>
            <a:ext cx="297254" cy="43691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/>
          <p:cNvSpPr/>
          <p:nvPr/>
        </p:nvSpPr>
        <p:spPr>
          <a:xfrm>
            <a:off x="8319990" y="2408708"/>
            <a:ext cx="148627" cy="87382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8" name="Straight Arrow Connector 77"/>
          <p:cNvCxnSpPr>
            <a:stCxn id="73" idx="2"/>
          </p:cNvCxnSpPr>
          <p:nvPr/>
        </p:nvCxnSpPr>
        <p:spPr>
          <a:xfrm>
            <a:off x="7207099" y="3282534"/>
            <a:ext cx="180648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6833717" y="1845190"/>
            <a:ext cx="0" cy="10004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6455957" y="2277138"/>
            <a:ext cx="297255" cy="719913"/>
          </a:xfrm>
          <a:prstGeom prst="rect">
            <a:avLst/>
          </a:prstGeom>
        </p:spPr>
        <p:txBody>
          <a:bodyPr vert="vert" wrap="square" lIns="0" tIns="0" rIns="0" bIns="0" rtlCol="0" anchor="t">
            <a:normAutofit/>
          </a:bodyPr>
          <a:lstStyle/>
          <a:p>
            <a:r>
              <a:rPr lang="en-GB" dirty="0"/>
              <a:t>power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8556412" y="3357008"/>
            <a:ext cx="635216" cy="359957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en-GB" sz="2000" dirty="0"/>
              <a:t>time</a:t>
            </a:r>
          </a:p>
        </p:txBody>
      </p:sp>
      <p:sp>
        <p:nvSpPr>
          <p:cNvPr id="82" name="Arc 81"/>
          <p:cNvSpPr/>
          <p:nvPr/>
        </p:nvSpPr>
        <p:spPr>
          <a:xfrm>
            <a:off x="7430039" y="2277137"/>
            <a:ext cx="146814" cy="1083300"/>
          </a:xfrm>
          <a:prstGeom prst="arc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5" name="Straight Arrow Connector 84"/>
          <p:cNvCxnSpPr/>
          <p:nvPr/>
        </p:nvCxnSpPr>
        <p:spPr>
          <a:xfrm flipH="1" flipV="1">
            <a:off x="6833718" y="2817072"/>
            <a:ext cx="2179865" cy="35996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7207099" y="1972744"/>
            <a:ext cx="2580837" cy="250727"/>
          </a:xfrm>
          <a:prstGeom prst="rect">
            <a:avLst/>
          </a:prstGeom>
        </p:spPr>
        <p:txBody>
          <a:bodyPr vert="horz" wrap="square" lIns="0" tIns="0" rIns="0" bIns="0" rtlCol="0" anchor="t">
            <a:normAutofit fontScale="92500"/>
          </a:bodyPr>
          <a:lstStyle/>
          <a:p>
            <a:r>
              <a:rPr lang="en-GB" sz="1400" i="1" dirty="0"/>
              <a:t>Average sum (proportional to energy)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064486" y="5804713"/>
            <a:ext cx="8397621" cy="32396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algn="ctr"/>
            <a:r>
              <a:rPr lang="en-GB" dirty="0"/>
              <a:t>Scheduling (e) exploits certain hardware features (at a higher power budget this time) –still less energy consumed overall compared to (a)</a:t>
            </a:r>
          </a:p>
        </p:txBody>
      </p:sp>
      <p:sp>
        <p:nvSpPr>
          <p:cNvPr id="88" name="Rectangle 87"/>
          <p:cNvSpPr/>
          <p:nvPr/>
        </p:nvSpPr>
        <p:spPr>
          <a:xfrm>
            <a:off x="3738090" y="5149344"/>
            <a:ext cx="297254" cy="43691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037158" y="4276466"/>
            <a:ext cx="148627" cy="130979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/>
          <p:cNvSpPr/>
          <p:nvPr/>
        </p:nvSpPr>
        <p:spPr>
          <a:xfrm>
            <a:off x="4332600" y="5149344"/>
            <a:ext cx="297254" cy="43691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tangle 90"/>
          <p:cNvSpPr/>
          <p:nvPr/>
        </p:nvSpPr>
        <p:spPr>
          <a:xfrm>
            <a:off x="4629854" y="4276466"/>
            <a:ext cx="148627" cy="130979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Rectangle 91"/>
          <p:cNvSpPr/>
          <p:nvPr/>
        </p:nvSpPr>
        <p:spPr>
          <a:xfrm>
            <a:off x="4927108" y="5149344"/>
            <a:ext cx="297254" cy="43691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Rectangle 92"/>
          <p:cNvSpPr/>
          <p:nvPr/>
        </p:nvSpPr>
        <p:spPr>
          <a:xfrm>
            <a:off x="5224363" y="4276466"/>
            <a:ext cx="148627" cy="130979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4" name="Straight Arrow Connector 93"/>
          <p:cNvCxnSpPr>
            <a:stCxn id="89" idx="2"/>
          </p:cNvCxnSpPr>
          <p:nvPr/>
        </p:nvCxnSpPr>
        <p:spPr>
          <a:xfrm>
            <a:off x="4111472" y="5586257"/>
            <a:ext cx="180648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V="1">
            <a:off x="3738090" y="4148913"/>
            <a:ext cx="0" cy="10004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3360329" y="4580861"/>
            <a:ext cx="297255" cy="719913"/>
          </a:xfrm>
          <a:prstGeom prst="rect">
            <a:avLst/>
          </a:prstGeom>
        </p:spPr>
        <p:txBody>
          <a:bodyPr vert="vert" wrap="square" lIns="0" tIns="0" rIns="0" bIns="0" rtlCol="0" anchor="t">
            <a:normAutofit/>
          </a:bodyPr>
          <a:lstStyle/>
          <a:p>
            <a:r>
              <a:rPr lang="en-GB" dirty="0"/>
              <a:t>power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965477" y="5484181"/>
            <a:ext cx="635216" cy="359957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en-GB" sz="2000" dirty="0"/>
              <a:t>time</a:t>
            </a:r>
          </a:p>
        </p:txBody>
      </p:sp>
      <p:sp>
        <p:nvSpPr>
          <p:cNvPr id="98" name="Arc 97"/>
          <p:cNvSpPr/>
          <p:nvPr/>
        </p:nvSpPr>
        <p:spPr>
          <a:xfrm flipH="1">
            <a:off x="5495025" y="4652852"/>
            <a:ext cx="146814" cy="658032"/>
          </a:xfrm>
          <a:prstGeom prst="arc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3738091" y="5012808"/>
            <a:ext cx="2179865" cy="0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5564257" y="4436878"/>
            <a:ext cx="2580837" cy="250727"/>
          </a:xfrm>
          <a:prstGeom prst="rect">
            <a:avLst/>
          </a:prstGeom>
        </p:spPr>
        <p:txBody>
          <a:bodyPr vert="horz" wrap="square" lIns="0" tIns="0" rIns="0" bIns="0" rtlCol="0" anchor="t">
            <a:normAutofit fontScale="92500"/>
          </a:bodyPr>
          <a:lstStyle/>
          <a:p>
            <a:r>
              <a:rPr lang="en-GB" sz="1400" i="1" dirty="0"/>
              <a:t>Average sum (proportional to energy)</a:t>
            </a:r>
          </a:p>
        </p:txBody>
      </p:sp>
    </p:spTree>
    <p:extLst>
      <p:ext uri="{BB962C8B-B14F-4D97-AF65-F5344CB8AC3E}">
        <p14:creationId xmlns:p14="http://schemas.microsoft.com/office/powerpoint/2010/main" val="14624653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64702" y="1269260"/>
            <a:ext cx="11734588" cy="5255367"/>
          </a:xfrm>
        </p:spPr>
        <p:txBody>
          <a:bodyPr/>
          <a:lstStyle/>
          <a:p>
            <a:r>
              <a:rPr lang="en-GB" dirty="0"/>
              <a:t>Not necessarily - often higher performance leads to more energy consumption e.g. through increasing clock frequency.</a:t>
            </a:r>
          </a:p>
          <a:p>
            <a:r>
              <a:rPr lang="en-GB" dirty="0"/>
              <a:t>However, eliminating redundant instructions or memory hierarchy optimizations, for instance, reduce the overall execution time (i.e. increase execution speed) and </a:t>
            </a:r>
            <a:r>
              <a:rPr lang="en-GB" u="sng" dirty="0"/>
              <a:t>often</a:t>
            </a:r>
            <a:r>
              <a:rPr lang="en-GB" dirty="0"/>
              <a:t> result in energy reductions consequently. But even this is not always guaranteed. </a:t>
            </a:r>
          </a:p>
          <a:p>
            <a:r>
              <a:rPr lang="en-GB" dirty="0"/>
              <a:t>Consider the following code: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nn-NO" dirty="0"/>
              <a:t>for (i=0; i</a:t>
            </a:r>
            <a:r>
              <a:rPr lang="nn-NO" i="1" dirty="0"/>
              <a:t>&lt;</a:t>
            </a:r>
            <a:r>
              <a:rPr lang="nn-NO" dirty="0"/>
              <a:t>10; i++) {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nn-NO" dirty="0"/>
              <a:t>       x = 2 * y</a:t>
            </a:r>
            <a:endParaRPr lang="nn-NO" i="1" dirty="0"/>
          </a:p>
          <a:p>
            <a:pPr marL="0" indent="0" algn="ctr">
              <a:lnSpc>
                <a:spcPct val="90000"/>
              </a:lnSpc>
              <a:buNone/>
            </a:pPr>
            <a:r>
              <a:rPr lang="nn-NO" i="1" dirty="0"/>
              <a:t>               </a:t>
            </a:r>
            <a:r>
              <a:rPr lang="nn-NO" dirty="0"/>
              <a:t>z[i] = w[i] + 1; </a:t>
            </a:r>
          </a:p>
          <a:p>
            <a:pPr marL="4839320" indent="-4839320" algn="just">
              <a:lnSpc>
                <a:spcPct val="90000"/>
              </a:lnSpc>
              <a:buNone/>
            </a:pPr>
            <a:r>
              <a:rPr lang="nn-NO" dirty="0"/>
              <a:t>	}</a:t>
            </a:r>
          </a:p>
          <a:p>
            <a:r>
              <a:rPr lang="en-GB" dirty="0"/>
              <a:t>“x  = 2 * y” is loop invariant so we can take it out of the loop and execute it just once to save time.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0" y="117330"/>
            <a:ext cx="11779525" cy="1079939"/>
          </a:xfrm>
        </p:spPr>
        <p:txBody>
          <a:bodyPr>
            <a:noAutofit/>
          </a:bodyPr>
          <a:lstStyle/>
          <a:p>
            <a:pPr algn="ctr"/>
            <a:r>
              <a:rPr lang="en-GB" sz="3599" dirty="0"/>
              <a:t>Is Optimizing For Power/Energy The Same As Optimizing For Speed? </a:t>
            </a:r>
            <a:r>
              <a:rPr lang="en-GB" sz="2400" dirty="0"/>
              <a:t>(1/2)</a:t>
            </a:r>
            <a:endParaRPr lang="en-GB" sz="3199" dirty="0"/>
          </a:p>
        </p:txBody>
      </p:sp>
    </p:spTree>
    <p:extLst>
      <p:ext uri="{BB962C8B-B14F-4D97-AF65-F5344CB8AC3E}">
        <p14:creationId xmlns:p14="http://schemas.microsoft.com/office/powerpoint/2010/main" val="24167768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64702" y="2637095"/>
            <a:ext cx="11734588" cy="4031515"/>
          </a:xfrm>
        </p:spPr>
        <p:txBody>
          <a:bodyPr/>
          <a:lstStyle/>
          <a:p>
            <a:r>
              <a:rPr lang="en-GB" dirty="0"/>
              <a:t>In a VLIW architecture, however, the code to the left might well be quicker to run as the processor could well be able to execute </a:t>
            </a:r>
            <a:r>
              <a:rPr lang="en-GB" i="1" dirty="0"/>
              <a:t>x = 2 * y </a:t>
            </a:r>
            <a:r>
              <a:rPr lang="en-GB" dirty="0"/>
              <a:t>in parallel with </a:t>
            </a:r>
            <a:r>
              <a:rPr lang="nn-NO" i="1" dirty="0"/>
              <a:t>z[i] = w[i] + 1 </a:t>
            </a:r>
            <a:r>
              <a:rPr lang="nn-NO" dirty="0"/>
              <a:t>so there would be no need to execute it separately as in the case of the code to the right.</a:t>
            </a:r>
          </a:p>
          <a:p>
            <a:r>
              <a:rPr lang="nn-NO" dirty="0"/>
              <a:t>Code to the left however would be more energy consuming as </a:t>
            </a:r>
            <a:r>
              <a:rPr lang="nn-NO" i="1" dirty="0"/>
              <a:t>x = 2 * y </a:t>
            </a:r>
            <a:r>
              <a:rPr lang="nn-NO" dirty="0"/>
              <a:t>would be executed 10 times. So here, quicker execution does not mean less energy consumption as redundant computation is needed to run the code quicker!</a:t>
            </a:r>
          </a:p>
          <a:p>
            <a:r>
              <a:rPr lang="nn-NO" dirty="0"/>
              <a:t>Other similar examples could include memory prefetching and branch prediction.</a:t>
            </a:r>
          </a:p>
          <a:p>
            <a:r>
              <a:rPr lang="nn-NO" dirty="0"/>
              <a:t>In general, optimizing for power/energy on the back of optimizing for speed is more demanding as we often have to compensate for the power/energy cost of extra hardware, or extra redundancy.</a:t>
            </a:r>
          </a:p>
          <a:p>
            <a:endParaRPr lang="nn-NO" dirty="0"/>
          </a:p>
          <a:p>
            <a:endParaRPr lang="nn-NO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0" y="117330"/>
            <a:ext cx="11779525" cy="1079939"/>
          </a:xfrm>
        </p:spPr>
        <p:txBody>
          <a:bodyPr>
            <a:noAutofit/>
          </a:bodyPr>
          <a:lstStyle/>
          <a:p>
            <a:pPr algn="ctr"/>
            <a:r>
              <a:rPr lang="en-GB" sz="3599" dirty="0"/>
              <a:t>Is Optimizing For Power/Energy The Same As Optimizing For Speed? </a:t>
            </a:r>
            <a:r>
              <a:rPr lang="en-GB" sz="2400" dirty="0"/>
              <a:t>(2/2)</a:t>
            </a:r>
            <a:endParaRPr lang="en-GB" sz="3599" dirty="0"/>
          </a:p>
        </p:txBody>
      </p:sp>
      <p:sp>
        <p:nvSpPr>
          <p:cNvPr id="4" name="Rectangle 3"/>
          <p:cNvSpPr/>
          <p:nvPr/>
        </p:nvSpPr>
        <p:spPr>
          <a:xfrm>
            <a:off x="552667" y="1197269"/>
            <a:ext cx="4103506" cy="1338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nn-NO" dirty="0"/>
              <a:t>for (i=0; i</a:t>
            </a:r>
            <a:r>
              <a:rPr lang="nn-NO" i="1" dirty="0"/>
              <a:t>&lt;</a:t>
            </a:r>
            <a:r>
              <a:rPr lang="nn-NO" dirty="0"/>
              <a:t>10; i++) {</a:t>
            </a:r>
          </a:p>
          <a:p>
            <a:pPr algn="ctr">
              <a:lnSpc>
                <a:spcPct val="90000"/>
              </a:lnSpc>
            </a:pPr>
            <a:r>
              <a:rPr lang="nn-NO" dirty="0"/>
              <a:t>       x = 2 * y</a:t>
            </a:r>
            <a:endParaRPr lang="nn-NO" i="1" dirty="0"/>
          </a:p>
          <a:p>
            <a:pPr algn="ctr">
              <a:lnSpc>
                <a:spcPct val="90000"/>
              </a:lnSpc>
            </a:pPr>
            <a:r>
              <a:rPr lang="nn-NO" i="1" dirty="0"/>
              <a:t>               </a:t>
            </a:r>
            <a:r>
              <a:rPr lang="nn-NO" dirty="0"/>
              <a:t>z[i] = w[i] + 1; </a:t>
            </a:r>
          </a:p>
          <a:p>
            <a:pPr marL="1169754" indent="-1169754" algn="just">
              <a:lnSpc>
                <a:spcPct val="90000"/>
              </a:lnSpc>
            </a:pPr>
            <a:r>
              <a:rPr lang="nn-NO" dirty="0"/>
              <a:t>	}</a:t>
            </a:r>
          </a:p>
          <a:p>
            <a:pPr marL="4839320" indent="-4839320" algn="just">
              <a:lnSpc>
                <a:spcPct val="90000"/>
              </a:lnSpc>
            </a:pPr>
            <a:r>
              <a:rPr lang="nn-NO" dirty="0"/>
              <a:t>	</a:t>
            </a:r>
          </a:p>
        </p:txBody>
      </p:sp>
      <p:sp>
        <p:nvSpPr>
          <p:cNvPr id="5" name="Rectangle 4"/>
          <p:cNvSpPr/>
          <p:nvPr/>
        </p:nvSpPr>
        <p:spPr>
          <a:xfrm>
            <a:off x="6821867" y="1197269"/>
            <a:ext cx="4103506" cy="1338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nn-NO" dirty="0"/>
              <a:t>         x = 2 * y</a:t>
            </a:r>
          </a:p>
          <a:p>
            <a:pPr algn="ctr">
              <a:lnSpc>
                <a:spcPct val="90000"/>
              </a:lnSpc>
            </a:pPr>
            <a:r>
              <a:rPr lang="nn-NO" dirty="0"/>
              <a:t>for (i=0; i</a:t>
            </a:r>
            <a:r>
              <a:rPr lang="nn-NO" i="1" dirty="0"/>
              <a:t>&lt;</a:t>
            </a:r>
            <a:r>
              <a:rPr lang="nn-NO" dirty="0"/>
              <a:t>10; i++) {</a:t>
            </a:r>
          </a:p>
          <a:p>
            <a:pPr algn="ctr">
              <a:lnSpc>
                <a:spcPct val="90000"/>
              </a:lnSpc>
            </a:pPr>
            <a:r>
              <a:rPr lang="nn-NO" dirty="0"/>
              <a:t>           z[i] = w[i] + 1; </a:t>
            </a:r>
          </a:p>
          <a:p>
            <a:pPr marL="1169754" indent="-1169754" algn="just">
              <a:lnSpc>
                <a:spcPct val="90000"/>
              </a:lnSpc>
            </a:pPr>
            <a:r>
              <a:rPr lang="nn-NO" dirty="0"/>
              <a:t>	}</a:t>
            </a:r>
          </a:p>
          <a:p>
            <a:pPr marL="4839320" indent="-4839320" algn="just">
              <a:lnSpc>
                <a:spcPct val="90000"/>
              </a:lnSpc>
            </a:pPr>
            <a:r>
              <a:rPr lang="nn-NO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993001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80676" y="1413242"/>
            <a:ext cx="11518614" cy="4706759"/>
          </a:xfrm>
        </p:spPr>
        <p:txBody>
          <a:bodyPr/>
          <a:lstStyle/>
          <a:p>
            <a:r>
              <a:rPr lang="en-GB" dirty="0"/>
              <a:t>Not always.  Yes, reducing code size results in less memory usage which can reduce power/energy consumption especially that memory/memory access is often power/energy hungry.</a:t>
            </a:r>
          </a:p>
          <a:p>
            <a:r>
              <a:rPr lang="en-GB" dirty="0"/>
              <a:t>Eliminating redundant variables for instance reduces code size and power/energy consumption.</a:t>
            </a:r>
          </a:p>
          <a:p>
            <a:r>
              <a:rPr lang="en-GB" dirty="0"/>
              <a:t>But reducing code size might also be achieved at the expense of more computations, which consume extra power/energy as illustrated in the variable value-swap codes below.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Only two variables are used in the code to the right (instead of three in the code to the left).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728" y="189321"/>
            <a:ext cx="11878570" cy="1079939"/>
          </a:xfrm>
        </p:spPr>
        <p:txBody>
          <a:bodyPr>
            <a:noAutofit/>
          </a:bodyPr>
          <a:lstStyle/>
          <a:p>
            <a:pPr algn="ctr"/>
            <a:r>
              <a:rPr lang="en-GB" sz="3599" dirty="0"/>
              <a:t>Is Optimizing For Power/Energy The Same As Optimizing For Code Size?</a:t>
            </a:r>
          </a:p>
        </p:txBody>
      </p:sp>
      <p:sp>
        <p:nvSpPr>
          <p:cNvPr id="4" name="Rectangle 3"/>
          <p:cNvSpPr/>
          <p:nvPr/>
        </p:nvSpPr>
        <p:spPr>
          <a:xfrm>
            <a:off x="1200589" y="4211498"/>
            <a:ext cx="4103506" cy="840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24847" lvl="2" indent="-1080872" algn="just">
              <a:lnSpc>
                <a:spcPct val="90000"/>
              </a:lnSpc>
            </a:pPr>
            <a:r>
              <a:rPr lang="nn-NO" dirty="0"/>
              <a:t>temp= x;</a:t>
            </a:r>
          </a:p>
          <a:p>
            <a:pPr marL="2324847" lvl="2" indent="-1080872" algn="just">
              <a:lnSpc>
                <a:spcPct val="90000"/>
              </a:lnSpc>
            </a:pPr>
            <a:r>
              <a:rPr lang="nn-NO" dirty="0"/>
              <a:t>x=y;</a:t>
            </a:r>
          </a:p>
          <a:p>
            <a:pPr marL="2324847" lvl="2" indent="-1080872" algn="just">
              <a:lnSpc>
                <a:spcPct val="90000"/>
              </a:lnSpc>
            </a:pPr>
            <a:r>
              <a:rPr lang="nn-NO" dirty="0"/>
              <a:t>y=temp;</a:t>
            </a:r>
          </a:p>
        </p:txBody>
      </p:sp>
      <p:sp>
        <p:nvSpPr>
          <p:cNvPr id="6" name="Rectangle 5"/>
          <p:cNvSpPr/>
          <p:nvPr/>
        </p:nvSpPr>
        <p:spPr>
          <a:xfrm>
            <a:off x="5952017" y="4283489"/>
            <a:ext cx="4103506" cy="840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24847" lvl="2" indent="-1080872" algn="just">
              <a:lnSpc>
                <a:spcPct val="90000"/>
              </a:lnSpc>
            </a:pPr>
            <a:r>
              <a:rPr lang="nn-NO" dirty="0"/>
              <a:t>x= x + y;</a:t>
            </a:r>
          </a:p>
          <a:p>
            <a:pPr marL="2324847" lvl="2" indent="-1080872" algn="just">
              <a:lnSpc>
                <a:spcPct val="90000"/>
              </a:lnSpc>
            </a:pPr>
            <a:r>
              <a:rPr lang="nn-NO" dirty="0"/>
              <a:t>y= x - y;</a:t>
            </a:r>
          </a:p>
          <a:p>
            <a:pPr marL="2324847" lvl="2" indent="-1080872" algn="just">
              <a:lnSpc>
                <a:spcPct val="90000"/>
              </a:lnSpc>
            </a:pPr>
            <a:r>
              <a:rPr lang="nn-NO" dirty="0"/>
              <a:t>x= x - y;</a:t>
            </a:r>
          </a:p>
        </p:txBody>
      </p:sp>
    </p:spTree>
    <p:extLst>
      <p:ext uri="{BB962C8B-B14F-4D97-AF65-F5344CB8AC3E}">
        <p14:creationId xmlns:p14="http://schemas.microsoft.com/office/powerpoint/2010/main" val="38549787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8391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Outline</a:t>
            </a:r>
            <a:endParaRPr lang="en-GB" sz="3200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What should the compiler be able to do?</a:t>
            </a:r>
          </a:p>
          <a:p>
            <a:r>
              <a:rPr lang="en-GB" sz="2000" dirty="0"/>
              <a:t>What could stop the compiler from optimizing?</a:t>
            </a:r>
          </a:p>
          <a:p>
            <a:r>
              <a:rPr lang="en-GB" sz="2000" dirty="0"/>
              <a:t>How can we tell if the compiler  has applied the optimizations?</a:t>
            </a:r>
          </a:p>
          <a:p>
            <a:r>
              <a:rPr lang="en-GB" sz="2000" dirty="0"/>
              <a:t>How can we modify the source code to help the compiler optimize?</a:t>
            </a:r>
          </a:p>
        </p:txBody>
      </p:sp>
    </p:spTree>
    <p:extLst>
      <p:ext uri="{BB962C8B-B14F-4D97-AF65-F5344CB8AC3E}">
        <p14:creationId xmlns:p14="http://schemas.microsoft.com/office/powerpoint/2010/main" val="74495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Starting Points for Efficient Code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correct code, then optimize.</a:t>
            </a:r>
          </a:p>
          <a:p>
            <a:endParaRPr lang="en-US" dirty="0"/>
          </a:p>
          <a:p>
            <a:r>
              <a:rPr lang="en-US" dirty="0"/>
              <a:t>Use a top-down approach.</a:t>
            </a:r>
          </a:p>
          <a:p>
            <a:endParaRPr lang="en-US" dirty="0"/>
          </a:p>
          <a:p>
            <a:r>
              <a:rPr lang="en-US" dirty="0"/>
              <a:t>Know your microprocessor’s architecture, compiler, and programming language.</a:t>
            </a:r>
          </a:p>
          <a:p>
            <a:pPr lvl="1"/>
            <a:r>
              <a:rPr lang="en-US" dirty="0"/>
              <a:t>Use the right tool for the problem</a:t>
            </a:r>
          </a:p>
          <a:p>
            <a:endParaRPr lang="en-US" dirty="0"/>
          </a:p>
          <a:p>
            <a:r>
              <a:rPr lang="en-US" dirty="0"/>
              <a:t>Consider the use of optimized libraries for critical paths in your program.</a:t>
            </a:r>
            <a:endParaRPr lang="en-US" sz="3199" dirty="0"/>
          </a:p>
        </p:txBody>
      </p:sp>
    </p:spTree>
    <p:extLst>
      <p:ext uri="{BB962C8B-B14F-4D97-AF65-F5344CB8AC3E}">
        <p14:creationId xmlns:p14="http://schemas.microsoft.com/office/powerpoint/2010/main" val="2363012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 of Compiler Stages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Parser</a:t>
            </a:r>
          </a:p>
          <a:p>
            <a:pPr lvl="1"/>
            <a:r>
              <a:rPr lang="en-US" dirty="0"/>
              <a:t>reads in source code e.g. C code, checks for lexical and syntax errors, </a:t>
            </a:r>
          </a:p>
          <a:p>
            <a:pPr lvl="1"/>
            <a:r>
              <a:rPr lang="en-US" dirty="0"/>
              <a:t>forms intermediate code (tree representation)</a:t>
            </a:r>
          </a:p>
          <a:p>
            <a:r>
              <a:rPr lang="en-US" dirty="0"/>
              <a:t>High-Level Optimizer</a:t>
            </a:r>
          </a:p>
          <a:p>
            <a:pPr lvl="1"/>
            <a:r>
              <a:rPr lang="en-US" dirty="0"/>
              <a:t>Modifies intermediate code (processor-independent)</a:t>
            </a:r>
          </a:p>
          <a:p>
            <a:r>
              <a:rPr lang="en-US" dirty="0"/>
              <a:t>Code Generator</a:t>
            </a:r>
          </a:p>
          <a:p>
            <a:pPr lvl="1"/>
            <a:r>
              <a:rPr lang="en-US" dirty="0"/>
              <a:t>Creates assembly code step-by-step from each node of the intermediate code</a:t>
            </a:r>
          </a:p>
          <a:p>
            <a:pPr lvl="1"/>
            <a:r>
              <a:rPr lang="en-US" dirty="0"/>
              <a:t>Allocates variable uses to registers</a:t>
            </a:r>
          </a:p>
          <a:p>
            <a:r>
              <a:rPr lang="en-US" dirty="0"/>
              <a:t>Low-Level Optimizer</a:t>
            </a:r>
          </a:p>
          <a:p>
            <a:pPr lvl="1"/>
            <a:r>
              <a:rPr lang="en-US" dirty="0"/>
              <a:t>Modifies assembly code (parts are processor-specific)</a:t>
            </a:r>
          </a:p>
          <a:p>
            <a:r>
              <a:rPr lang="en-US" i="1" dirty="0"/>
              <a:t>Assembler</a:t>
            </a:r>
          </a:p>
          <a:p>
            <a:pPr lvl="1"/>
            <a:r>
              <a:rPr lang="en-US" i="1" dirty="0"/>
              <a:t>Creates object code (machine code)</a:t>
            </a:r>
          </a:p>
          <a:p>
            <a:r>
              <a:rPr lang="en-US" i="1" dirty="0"/>
              <a:t>Linker/Loader</a:t>
            </a:r>
          </a:p>
          <a:p>
            <a:pPr lvl="1"/>
            <a:r>
              <a:rPr lang="en-US" i="1" dirty="0"/>
              <a:t>Creates executable image from object file</a:t>
            </a:r>
          </a:p>
        </p:txBody>
      </p:sp>
    </p:spTree>
    <p:extLst>
      <p:ext uri="{BB962C8B-B14F-4D97-AF65-F5344CB8AC3E}">
        <p14:creationId xmlns:p14="http://schemas.microsoft.com/office/powerpoint/2010/main" val="2469596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handcuff the compiler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2F69F4BF-F7AF-4F94-AC20-57607409FA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794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799" dirty="0"/>
              <a:t>Which optimizations is the compiler capable of?</a:t>
            </a:r>
          </a:p>
          <a:p>
            <a:endParaRPr lang="en-US" sz="2799" dirty="0"/>
          </a:p>
          <a:p>
            <a:r>
              <a:rPr lang="en-US" sz="2799" dirty="0"/>
              <a:t>What might stop the compiler from applying them?</a:t>
            </a:r>
          </a:p>
          <a:p>
            <a:pPr lvl="1"/>
            <a:endParaRPr lang="en-US" sz="2400" dirty="0"/>
          </a:p>
          <a:p>
            <a:r>
              <a:rPr lang="en-US" sz="2799" dirty="0"/>
              <a:t>How can we tell if the compiler applied them? </a:t>
            </a:r>
            <a:endParaRPr lang="en-US" sz="2799" dirty="0">
              <a:solidFill>
                <a:srgbClr val="FF0000"/>
              </a:solidFill>
            </a:endParaRPr>
          </a:p>
          <a:p>
            <a:endParaRPr lang="en-US" sz="2799" dirty="0"/>
          </a:p>
          <a:p>
            <a:r>
              <a:rPr lang="en-US" sz="2799" dirty="0"/>
              <a:t>How can we modify the source code to help the compiler optimize?</a:t>
            </a:r>
          </a:p>
        </p:txBody>
      </p:sp>
    </p:spTree>
    <p:extLst>
      <p:ext uri="{BB962C8B-B14F-4D97-AF65-F5344CB8AC3E}">
        <p14:creationId xmlns:p14="http://schemas.microsoft.com/office/powerpoint/2010/main" val="3073239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the compiler be able to do?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E0B1BA-E890-4EA3-80B8-96A1FBFDDA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40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Scalar Optimizations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should you expect your compiler to be able to do?</a:t>
            </a:r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r>
              <a:rPr lang="en-US" dirty="0"/>
              <a:t>Machine-Independent (MI)</a:t>
            </a:r>
          </a:p>
          <a:p>
            <a:pPr lvl="1">
              <a:spcBef>
                <a:spcPct val="0"/>
              </a:spcBef>
            </a:pPr>
            <a:r>
              <a:rPr lang="en-US" dirty="0"/>
              <a:t>Eliminate code with no effect</a:t>
            </a:r>
          </a:p>
          <a:p>
            <a:pPr lvl="1">
              <a:spcBef>
                <a:spcPct val="0"/>
              </a:spcBef>
            </a:pPr>
            <a:r>
              <a:rPr lang="en-US"/>
              <a:t>Specialize </a:t>
            </a:r>
            <a:r>
              <a:rPr lang="en-US" dirty="0"/>
              <a:t>computations</a:t>
            </a:r>
          </a:p>
          <a:p>
            <a:pPr lvl="1">
              <a:spcBef>
                <a:spcPct val="0"/>
              </a:spcBef>
            </a:pPr>
            <a:r>
              <a:rPr lang="en-US" dirty="0"/>
              <a:t>Eliminate redundant computations</a:t>
            </a:r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r>
              <a:rPr lang="en-US" dirty="0"/>
              <a:t>Machine-Dependent (MD)</a:t>
            </a:r>
          </a:p>
          <a:p>
            <a:pPr lvl="1">
              <a:spcBef>
                <a:spcPct val="0"/>
              </a:spcBef>
            </a:pPr>
            <a:r>
              <a:rPr lang="en-US" dirty="0"/>
              <a:t>Take advantage of special hardware features</a:t>
            </a:r>
          </a:p>
          <a:p>
            <a:pPr lvl="1">
              <a:spcBef>
                <a:spcPct val="0"/>
              </a:spcBef>
            </a:pPr>
            <a:r>
              <a:rPr lang="en-US" dirty="0"/>
              <a:t>Manage or hide latency</a:t>
            </a:r>
          </a:p>
          <a:p>
            <a:pPr lvl="1">
              <a:spcBef>
                <a:spcPct val="0"/>
              </a:spcBef>
            </a:pPr>
            <a:r>
              <a:rPr lang="en-US" dirty="0"/>
              <a:t>Manage limited machine resources</a:t>
            </a:r>
          </a:p>
        </p:txBody>
      </p:sp>
    </p:spTree>
    <p:extLst>
      <p:ext uri="{BB962C8B-B14F-4D97-AF65-F5344CB8AC3E}">
        <p14:creationId xmlns:p14="http://schemas.microsoft.com/office/powerpoint/2010/main" val="2133210717"/>
      </p:ext>
    </p:extLst>
  </p:cSld>
  <p:clrMapOvr>
    <a:masterClrMapping/>
  </p:clrMapOvr>
</p:sld>
</file>

<file path=ppt/theme/theme1.xml><?xml version="1.0" encoding="utf-8"?>
<a:theme xmlns:a="http://schemas.openxmlformats.org/drawingml/2006/main" name="Arm_PPT_Public">
  <a:themeElements>
    <a:clrScheme name="Arm PPT">
      <a:dk1>
        <a:srgbClr val="000000"/>
      </a:dk1>
      <a:lt1>
        <a:srgbClr val="FFFFFF"/>
      </a:lt1>
      <a:dk2>
        <a:srgbClr val="333E48"/>
      </a:dk2>
      <a:lt2>
        <a:srgbClr val="E5ECEB"/>
      </a:lt2>
      <a:accent1>
        <a:srgbClr val="0091BD"/>
      </a:accent1>
      <a:accent2>
        <a:srgbClr val="002B49"/>
      </a:accent2>
      <a:accent3>
        <a:srgbClr val="FFC700"/>
      </a:accent3>
      <a:accent4>
        <a:srgbClr val="95D600"/>
      </a:accent4>
      <a:accent5>
        <a:srgbClr val="FF6B00"/>
      </a:accent5>
      <a:accent6>
        <a:srgbClr val="7D868C"/>
      </a:accent6>
      <a:hlink>
        <a:srgbClr val="00C1DE"/>
      </a:hlink>
      <a:folHlink>
        <a:srgbClr val="002F6C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0" indent="0" algn="l" defTabSz="914400" rtl="0" eaLnBrk="1" latinLnBrk="0" hangingPunct="1">
          <a:lnSpc>
            <a:spcPct val="90000"/>
          </a:lnSpc>
          <a:spcBef>
            <a:spcPts val="0"/>
          </a:spcBef>
          <a:spcAft>
            <a:spcPts val="600"/>
          </a:spcAft>
          <a:buFont typeface="Arial" panose="020B0604020202020204" pitchFamily="34" charset="0"/>
          <a:buNone/>
          <a:defRPr sz="2100" kern="1200" dirty="0" err="1" smtClean="0">
            <a:solidFill>
              <a:schemeClr val="tx2"/>
            </a:solidFill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7" id="{BAEDCA4E-07D3-CF45-8582-069B713BBD79}" vid="{B429C1B6-4366-0543-9EF0-CA4016DA91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urrent_x0020_Version xmlns="f2ad5090-61a8-4b8c-ab70-68f4ff4d1933">9.0</Current_x0020_Version>
    <Document_x0020_Author xmlns="f2ad5090-61a8-4b8c-ab70-68f4ff4d1933">
      <UserInfo>
        <DisplayName/>
        <AccountId xsi:nil="true"/>
        <AccountType/>
      </UserInfo>
    </Document_x0020_Author>
    <_dlc_DocId xmlns="f2ad5090-61a8-4b8c-ab70-68f4ff4d1933">ARM-ECM-0633231</_dlc_DocId>
    <Document_x0020_Confidentiality xmlns="f2ad5090-61a8-4b8c-ab70-68f4ff4d1933">Confidential-Restricted</Document_x0020_Confidentiality>
    <_dlc_DocIdUrl xmlns="f2ad5090-61a8-4b8c-ab70-68f4ff4d1933">
      <Url>http://teamsites.arm.com/sites/cthub/_layouts/DocIdRedir.aspx?ID=ARM-ECM-0633231</Url>
      <Description>ARM-ECM-0633231</Description>
    </_dlc_DocIdUrl>
    <Category xmlns="c0950e01-db07-4e41-9c32-b7a8e9fccc9b">Private Presentation Templates</Category>
    <ARM_x0020_Legacy_x0020_ID xmlns="f2ad5090-61a8-4b8c-ab70-68f4ff4d1933" xsi:nil="true"/>
    <TaxCatchAll xmlns="f2ad5090-61a8-4b8c-ab70-68f4ff4d1933">
      <Value>7</Value>
      <Value>1</Value>
    </TaxCatchAll>
    <j60c3ced31bb40378c6254d49035d966 xmlns="f2ad5090-61a8-4b8c-ab70-68f4ff4d1933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2017</TermName>
          <TermId xmlns="http://schemas.microsoft.com/office/infopath/2007/PartnerControls">58467e81-5d99-44a5-abb5-12a016b65e9e</TermId>
        </TermInfo>
      </Terms>
    </j60c3ced31bb40378c6254d49035d966>
    <RoutingRuleDescription xmlns="http://schemas.microsoft.com/sharepoint/v3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RM Document" ma:contentTypeID="0x0101005C6975769EB1684CAB07571CAE07A11B0100BC81FA0C64ACC243A77959D9266C7751" ma:contentTypeVersion="27" ma:contentTypeDescription="" ma:contentTypeScope="" ma:versionID="c3d44a507a30e34bb56df6cb41b0e970">
  <xsd:schema xmlns:xsd="http://www.w3.org/2001/XMLSchema" xmlns:xs="http://www.w3.org/2001/XMLSchema" xmlns:p="http://schemas.microsoft.com/office/2006/metadata/properties" xmlns:ns1="http://schemas.microsoft.com/sharepoint/v3" xmlns:ns2="f2ad5090-61a8-4b8c-ab70-68f4ff4d1933" xmlns:ns3="http://schemas.microsoft.com/sharepoint/v3/fields" xmlns:ns4="c0950e01-db07-4e41-9c32-b7a8e9fccc9b" targetNamespace="http://schemas.microsoft.com/office/2006/metadata/properties" ma:root="true" ma:fieldsID="d6365f768a9cf65e3d0aaa644537f94f" ns1:_="" ns2:_="" ns3:_="" ns4:_="">
    <xsd:import namespace="http://schemas.microsoft.com/sharepoint/v3"/>
    <xsd:import namespace="f2ad5090-61a8-4b8c-ab70-68f4ff4d1933"/>
    <xsd:import namespace="http://schemas.microsoft.com/sharepoint/v3/fields"/>
    <xsd:import namespace="c0950e01-db07-4e41-9c32-b7a8e9fccc9b"/>
    <xsd:element name="properties">
      <xsd:complexType>
        <xsd:sequence>
          <xsd:element name="documentManagement">
            <xsd:complexType>
              <xsd:all>
                <xsd:element ref="ns1:RoutingRuleDescription" minOccurs="0"/>
                <xsd:element ref="ns2:Document_x0020_Author" minOccurs="0"/>
                <xsd:element ref="ns3:_Status"/>
                <xsd:element ref="ns2:Document_x0020_Confidentiality"/>
                <xsd:element ref="ns2:_dlc_DocId" minOccurs="0"/>
                <xsd:element ref="ns2:_dlc_DocIdUrl" minOccurs="0"/>
                <xsd:element ref="ns2:_dlc_DocIdPersistId" minOccurs="0"/>
                <xsd:element ref="ns2:ARM_x0020_Legacy_x0020_ID" minOccurs="0"/>
                <xsd:element ref="ns2:Current_x0020_Version" minOccurs="0"/>
                <xsd:element ref="ns2:j60c3ced31bb40378c6254d49035d966" minOccurs="0"/>
                <xsd:element ref="ns2:TaxCatchAll" minOccurs="0"/>
                <xsd:element ref="ns2:TaxCatchAllLabel" minOccurs="0"/>
                <xsd:element ref="ns4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2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ad5090-61a8-4b8c-ab70-68f4ff4d1933" elementFormDefault="qualified">
    <xsd:import namespace="http://schemas.microsoft.com/office/2006/documentManagement/types"/>
    <xsd:import namespace="http://schemas.microsoft.com/office/infopath/2007/PartnerControls"/>
    <xsd:element name="Document_x0020_Author" ma:index="3" nillable="true" ma:displayName="Document Author" ma:list="UserInfo" ma:SharePointGroup="0" ma:internalName="Document_x0020_Auth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cument_x0020_Confidentiality" ma:index="5" ma:displayName="Document Confidentiality" ma:default="Confidential" ma:format="Dropdown" ma:internalName="Document_x0020_Confidentiality">
      <xsd:simpleType>
        <xsd:restriction base="dms:Choice">
          <xsd:enumeration value="Secret"/>
          <xsd:enumeration value="Confidential-Restricted"/>
          <xsd:enumeration value="Confidential"/>
          <xsd:enumeration value="Non-Confidential"/>
          <xsd:enumeration value="Personal"/>
        </xsd:restriction>
      </xsd:simpleType>
    </xsd:element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RM_x0020_Legacy_x0020_ID" ma:index="16" nillable="true" ma:displayName="ARM Legacy ID" ma:internalName="ARM_x0020_Legacy_x0020_ID">
      <xsd:simpleType>
        <xsd:restriction base="dms:Text">
          <xsd:maxLength value="255"/>
        </xsd:restriction>
      </xsd:simpleType>
    </xsd:element>
    <xsd:element name="Current_x0020_Version" ma:index="17" nillable="true" ma:displayName="Current Version" ma:description="The current version number of the file in SharePoint." ma:internalName="Current_x0020_Version" ma:readOnly="false">
      <xsd:simpleType>
        <xsd:restriction base="dms:Text">
          <xsd:maxLength value="255"/>
        </xsd:restriction>
      </xsd:simpleType>
    </xsd:element>
    <xsd:element name="j60c3ced31bb40378c6254d49035d966" ma:index="18" nillable="true" ma:taxonomy="true" ma:internalName="j60c3ced31bb40378c6254d49035d966" ma:taxonomyFieldName="Calendar_x0020_Year" ma:displayName="Calendar Year" ma:readOnly="false" ma:default="7;#2017|58467e81-5d99-44a5-abb5-12a016b65e9e" ma:fieldId="{360c3ced-31bb-4037-8c62-54d49035d966}" ma:sspId="982c6e79-63e2-4d63-9b21-99d1544b0b75" ma:termSetId="c604d99f-773e-49a6-a2c0-6d4bc754112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a9424fa9-fdb0-43c3-9a79-ae027323b92a}" ma:internalName="TaxCatchAll" ma:showField="CatchAllData" ma:web="f2ad5090-61a8-4b8c-ab70-68f4ff4d19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a9424fa9-fdb0-43c3-9a79-ae027323b92a}" ma:internalName="TaxCatchAllLabel" ma:readOnly="true" ma:showField="CatchAllDataLabel" ma:web="f2ad5090-61a8-4b8c-ab70-68f4ff4d19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4" ma:displayName="Status" ma:default="Not Started" ma:internalName="_Status" ma:readOnly="false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950e01-db07-4e41-9c32-b7a8e9fccc9b" elementFormDefault="qualified">
    <xsd:import namespace="http://schemas.microsoft.com/office/2006/documentManagement/types"/>
    <xsd:import namespace="http://schemas.microsoft.com/office/infopath/2007/PartnerControls"/>
    <xsd:element name="Category" ma:index="22" nillable="true" ma:displayName="Category" ma:format="Dropdown" ma:internalName="Category">
      <xsd:simpleType>
        <xsd:restriction base="dms:Choice">
          <xsd:enumeration value="Word Documents - UK"/>
          <xsd:enumeration value="Word Documents - US"/>
          <xsd:enumeration value="Board Presentation Templates"/>
          <xsd:enumeration value="Public Presentation Templates"/>
          <xsd:enumeration value="Private Presentation Templat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 ma:index="6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axOccurs="1" ma:displayName="Status">
          <xsd:simpleType xmlns:xs="http://www.w3.org/2001/XMLSchema">
            <xsd:restriction base="xsd:string">
              <xsd:minLength value="1"/>
            </xsd:restriction>
          </xsd:simpleType>
        </xsd:element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1D4E06-5D3F-4994-A4A7-4BA626FA722D}">
  <ds:schemaRefs>
    <ds:schemaRef ds:uri="http://schemas.microsoft.com/office/2006/metadata/properties"/>
    <ds:schemaRef ds:uri="http://schemas.microsoft.com/office/infopath/2007/PartnerControls"/>
    <ds:schemaRef ds:uri="f2ad5090-61a8-4b8c-ab70-68f4ff4d1933"/>
    <ds:schemaRef ds:uri="c0950e01-db07-4e41-9c32-b7a8e9fccc9b"/>
    <ds:schemaRef ds:uri="http://schemas.microsoft.com/sharepoint/v3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5675509F-A6F5-4147-861D-E4CC99F48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2ad5090-61a8-4b8c-ab70-68f4ff4d1933"/>
    <ds:schemaRef ds:uri="http://schemas.microsoft.com/sharepoint/v3/fields"/>
    <ds:schemaRef ds:uri="c0950e01-db07-4e41-9c32-b7a8e9fccc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959113B-7FA4-40AB-AF85-5C5588D4771C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1E7F2E56-8924-419D-99E9-79DB71144EB2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82EFBBFE-5AFC-4CAD-AD38-1CB870BDB2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Arm_2021</Template>
  <TotalTime>73</TotalTime>
  <Words>2767</Words>
  <Application>Microsoft Office PowerPoint</Application>
  <PresentationFormat>Widescreen</PresentationFormat>
  <Paragraphs>361</Paragraphs>
  <Slides>29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Lucida Console</vt:lpstr>
      <vt:lpstr>Times New Roman</vt:lpstr>
      <vt:lpstr>Verdana</vt:lpstr>
      <vt:lpstr>Wingdings</vt:lpstr>
      <vt:lpstr>Arm_PPT_Public</vt:lpstr>
      <vt:lpstr>Programming for Power-Efficient Computing : Low Level Techniques</vt:lpstr>
      <vt:lpstr>Learning Objectives</vt:lpstr>
      <vt:lpstr>Outline</vt:lpstr>
      <vt:lpstr>Starting Points for Efficient Code</vt:lpstr>
      <vt:lpstr>Review of Compiler Stages</vt:lpstr>
      <vt:lpstr>don’t handcuff the compiler</vt:lpstr>
      <vt:lpstr>Approach</vt:lpstr>
      <vt:lpstr>What should the compiler be able to do?</vt:lpstr>
      <vt:lpstr>Scalar Optimizations</vt:lpstr>
      <vt:lpstr>MI: Eliminate code with no effect</vt:lpstr>
      <vt:lpstr>MI: Specialize computations</vt:lpstr>
      <vt:lpstr>MI: Enabling Transformations</vt:lpstr>
      <vt:lpstr>Machine-Dependent Optimizations</vt:lpstr>
      <vt:lpstr>What could stop the compiler from optimizing?</vt:lpstr>
      <vt:lpstr>Excessive Variable Scope</vt:lpstr>
      <vt:lpstr>Automatic Promotions in Arithmetic Expressions</vt:lpstr>
      <vt:lpstr>Resulting Object Code</vt:lpstr>
      <vt:lpstr>ANSI C Standard for Argument Promotions</vt:lpstr>
      <vt:lpstr>Compiler Optimization Levels e.g. Arm Compiler</vt:lpstr>
      <vt:lpstr>How Can WE TELL IF THE COMPILER  HAS APPLIED THE OPTIMIZATIONS?</vt:lpstr>
      <vt:lpstr>Profiling Computer Programs</vt:lpstr>
      <vt:lpstr>How can we modify the source code to help the compiler optimize?</vt:lpstr>
      <vt:lpstr>Iterative Optimization Process</vt:lpstr>
      <vt:lpstr>Is Optimizing For Power The Same As Optimizing For Energy? (1/2)</vt:lpstr>
      <vt:lpstr>Is Optimizing For Power The Same As Optimizing For Energy? (2/2)</vt:lpstr>
      <vt:lpstr>Is Optimizing For Power/Energy The Same As Optimizing For Speed? (1/2)</vt:lpstr>
      <vt:lpstr>Is Optimizing For Power/Energy The Same As Optimizing For Speed? (2/2)</vt:lpstr>
      <vt:lpstr>Is Optimizing For Power/Energy The Same As Optimizing For Code Size?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Embedded Systems Design</dc:title>
  <dc:subject/>
  <dc:creator>Hubert Sumarno</dc:creator>
  <cp:keywords/>
  <dc:description/>
  <cp:lastModifiedBy>Oyinkuro Benafa</cp:lastModifiedBy>
  <cp:revision>6</cp:revision>
  <dcterms:created xsi:type="dcterms:W3CDTF">2021-07-30T09:18:53Z</dcterms:created>
  <dcterms:modified xsi:type="dcterms:W3CDTF">2021-11-18T10:42:29Z</dcterms:modified>
  <cp:category/>
  <cp:contentStatus>Published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45c40ffca3445d9bf3205a60bd2f6d6">
    <vt:lpwstr>Confidential|28d1025d-1415-4984-b35e-5b79e7d32b5c</vt:lpwstr>
  </property>
  <property fmtid="{D5CDD505-2E9C-101B-9397-08002B2CF9AE}" pid="3" name="TaxKeyword">
    <vt:lpwstr/>
  </property>
  <property fmtid="{D5CDD505-2E9C-101B-9397-08002B2CF9AE}" pid="4" name="_dlc_policyId">
    <vt:lpwstr>0x0101004E4B3E189D714F49A85ED613D6AE4F95|-1756139441</vt:lpwstr>
  </property>
  <property fmtid="{D5CDD505-2E9C-101B-9397-08002B2CF9AE}" pid="5" name="_dlc_DocIdItemGuid">
    <vt:lpwstr>e89a121e-355c-4cb1-879e-045fefeb8c84</vt:lpwstr>
  </property>
  <property fmtid="{D5CDD505-2E9C-101B-9397-08002B2CF9AE}" pid="6" name="_dlc_ItemStageId">
    <vt:lpwstr>1</vt:lpwstr>
  </property>
  <property fmtid="{D5CDD505-2E9C-101B-9397-08002B2CF9AE}" pid="7" name="j60c3ced31bb40378c6254d49035d966">
    <vt:lpwstr>2015|ee47c3e7-6a69-4f36-9adf-1007c8d399a4</vt:lpwstr>
  </property>
  <property fmtid="{D5CDD505-2E9C-101B-9397-08002B2CF9AE}" pid="8" name="vti_description">
    <vt:lpwstr/>
  </property>
  <property fmtid="{D5CDD505-2E9C-101B-9397-08002B2CF9AE}" pid="9" name="WorkflowChangePath">
    <vt:lpwstr>1069b4ef-e6f3-4ad7-8c8e-772136578697,10;</vt:lpwstr>
  </property>
  <property fmtid="{D5CDD505-2E9C-101B-9397-08002B2CF9AE}" pid="10" name="Confidentiality">
    <vt:lpwstr>1;#Confidential|28d1025d-1415-4984-b35e-5b79e7d32b5c</vt:lpwstr>
  </property>
  <property fmtid="{D5CDD505-2E9C-101B-9397-08002B2CF9AE}" pid="11" name="ContentTypeId">
    <vt:lpwstr>0x0101005C6975769EB1684CAB07571CAE07A11B0100BC81FA0C64ACC243A77959D9266C7751</vt:lpwstr>
  </property>
  <property fmtid="{D5CDD505-2E9C-101B-9397-08002B2CF9AE}" pid="12" name="Calendar Year">
    <vt:lpwstr>7;#2017|58467e81-5d99-44a5-abb5-12a016b65e9e</vt:lpwstr>
  </property>
  <property fmtid="{D5CDD505-2E9C-101B-9397-08002B2CF9AE}" pid="13" name="TaxCatchAll">
    <vt:lpwstr/>
  </property>
  <property fmtid="{D5CDD505-2E9C-101B-9397-08002B2CF9AE}" pid="14" name="TaxKeywordTaxHTField">
    <vt:lpwstr/>
  </property>
  <property fmtid="{D5CDD505-2E9C-101B-9397-08002B2CF9AE}" pid="15" name="ItemRetentionFormula">
    <vt:lpwstr/>
  </property>
  <property fmtid="{D5CDD505-2E9C-101B-9397-08002B2CF9AE}" pid="16" name="_dlc_LastRun">
    <vt:lpwstr>08/15/2015 23:02:11</vt:lpwstr>
  </property>
</Properties>
</file>