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336" r:id="rId2"/>
    <p:sldId id="262" r:id="rId3"/>
    <p:sldId id="348" r:id="rId4"/>
    <p:sldId id="258" r:id="rId5"/>
    <p:sldId id="295" r:id="rId6"/>
    <p:sldId id="364" r:id="rId7"/>
    <p:sldId id="288" r:id="rId8"/>
    <p:sldId id="289" r:id="rId9"/>
    <p:sldId id="359" r:id="rId10"/>
    <p:sldId id="290" r:id="rId11"/>
    <p:sldId id="285" r:id="rId12"/>
    <p:sldId id="350" r:id="rId13"/>
    <p:sldId id="351" r:id="rId14"/>
    <p:sldId id="286" r:id="rId15"/>
    <p:sldId id="352" r:id="rId16"/>
    <p:sldId id="292" r:id="rId17"/>
    <p:sldId id="337" r:id="rId18"/>
    <p:sldId id="311" r:id="rId19"/>
    <p:sldId id="353" r:id="rId20"/>
    <p:sldId id="314" r:id="rId21"/>
    <p:sldId id="330" r:id="rId22"/>
    <p:sldId id="322" r:id="rId23"/>
    <p:sldId id="328" r:id="rId24"/>
    <p:sldId id="326" r:id="rId25"/>
    <p:sldId id="327" r:id="rId26"/>
    <p:sldId id="331" r:id="rId27"/>
    <p:sldId id="323" r:id="rId28"/>
    <p:sldId id="329" r:id="rId29"/>
    <p:sldId id="321" r:id="rId30"/>
    <p:sldId id="324" r:id="rId31"/>
    <p:sldId id="325" r:id="rId32"/>
    <p:sldId id="316" r:id="rId33"/>
    <p:sldId id="298" r:id="rId34"/>
    <p:sldId id="374" r:id="rId35"/>
    <p:sldId id="319" r:id="rId36"/>
    <p:sldId id="318" r:id="rId37"/>
    <p:sldId id="332" r:id="rId38"/>
    <p:sldId id="354" r:id="rId39"/>
    <p:sldId id="293" r:id="rId40"/>
    <p:sldId id="339" r:id="rId41"/>
    <p:sldId id="367" r:id="rId42"/>
    <p:sldId id="335" r:id="rId43"/>
    <p:sldId id="369" r:id="rId44"/>
    <p:sldId id="368" r:id="rId45"/>
    <p:sldId id="373" r:id="rId46"/>
    <p:sldId id="315" r:id="rId47"/>
    <p:sldId id="317" r:id="rId48"/>
    <p:sldId id="294" r:id="rId49"/>
    <p:sldId id="308" r:id="rId50"/>
    <p:sldId id="306" r:id="rId51"/>
    <p:sldId id="307" r:id="rId52"/>
    <p:sldId id="343" r:id="rId53"/>
    <p:sldId id="362" r:id="rId54"/>
    <p:sldId id="375" r:id="rId55"/>
    <p:sldId id="341" r:id="rId56"/>
    <p:sldId id="372" r:id="rId57"/>
    <p:sldId id="300" r:id="rId58"/>
    <p:sldId id="302" r:id="rId59"/>
    <p:sldId id="303" r:id="rId60"/>
    <p:sldId id="346" r:id="rId61"/>
    <p:sldId id="376" r:id="rId62"/>
    <p:sldId id="347" r:id="rId63"/>
  </p:sldIdLst>
  <p:sldSz cx="121872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autoAdjust="0"/>
    <p:restoredTop sz="81377" autoAdjust="0"/>
  </p:normalViewPr>
  <p:slideViewPr>
    <p:cSldViewPr>
      <p:cViewPr varScale="1">
        <p:scale>
          <a:sx n="65" d="100"/>
          <a:sy n="65" d="100"/>
        </p:scale>
        <p:origin x="984" y="44"/>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D68C9E-3462-4530-B9A9-578AF793F7D9}" type="datetimeFigureOut">
              <a:rPr lang="en-GB" smtClean="0"/>
              <a:pPr/>
              <a:t>14/08/2023</a:t>
            </a:fld>
            <a:endParaRPr lang="en-GB"/>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30B4F9-F56B-4B1F-A7F6-68D0E6BDFCA5}" type="slidenum">
              <a:rPr lang="en-GB" smtClean="0"/>
              <a:pPr/>
              <a:t>‹#›</a:t>
            </a:fld>
            <a:endParaRPr lang="en-GB"/>
          </a:p>
        </p:txBody>
      </p:sp>
    </p:spTree>
    <p:extLst>
      <p:ext uri="{BB962C8B-B14F-4D97-AF65-F5344CB8AC3E}">
        <p14:creationId xmlns:p14="http://schemas.microsoft.com/office/powerpoint/2010/main" val="104264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a:p>
            <a:pPr algn="l"/>
            <a:r>
              <a:rPr lang="en-US" dirty="0"/>
              <a:t>In this module we will consider </a:t>
            </a:r>
            <a:r>
              <a:rPr lang="en-US" b="0" i="0" dirty="0"/>
              <a:t>specifically</a:t>
            </a:r>
            <a:r>
              <a:rPr lang="en-US" dirty="0"/>
              <a:t> </a:t>
            </a:r>
            <a:r>
              <a:rPr lang="en-US" b="1" i="1" dirty="0"/>
              <a:t>discrete-time</a:t>
            </a:r>
            <a:r>
              <a:rPr lang="en-US" dirty="0"/>
              <a:t> random signals and their interaction with (</a:t>
            </a:r>
            <a:r>
              <a:rPr lang="en-US" b="1" i="1" dirty="0"/>
              <a:t>discrete-time</a:t>
            </a:r>
            <a:r>
              <a:rPr lang="en-US" dirty="0"/>
              <a:t>) linear time-invariant (LTI) systems. </a:t>
            </a:r>
          </a:p>
          <a:p>
            <a:pPr algn="l"/>
            <a:r>
              <a:rPr lang="en-US" dirty="0"/>
              <a:t>We’ll look at how random signals are described and what happens to them when they are processed. </a:t>
            </a:r>
          </a:p>
          <a:p>
            <a:endParaRPr lang="en-GB" dirty="0"/>
          </a:p>
        </p:txBody>
      </p:sp>
      <p:sp>
        <p:nvSpPr>
          <p:cNvPr id="4" name="Slide Number Placeholder 3"/>
          <p:cNvSpPr>
            <a:spLocks noGrp="1"/>
          </p:cNvSpPr>
          <p:nvPr>
            <p:ph type="sldNum" sz="quarter" idx="5"/>
          </p:nvPr>
        </p:nvSpPr>
        <p:spPr/>
        <p:txBody>
          <a:bodyPr/>
          <a:lstStyle/>
          <a:p>
            <a:fld id="{7E30B4F9-F56B-4B1F-A7F6-68D0E6BDFCA5}" type="slidenum">
              <a:rPr lang="en-GB" smtClean="0"/>
              <a:pPr/>
              <a:t>1</a:t>
            </a:fld>
            <a:endParaRPr lang="en-GB" dirty="0"/>
          </a:p>
        </p:txBody>
      </p:sp>
    </p:spTree>
    <p:extLst>
      <p:ext uri="{BB962C8B-B14F-4D97-AF65-F5344CB8AC3E}">
        <p14:creationId xmlns:p14="http://schemas.microsoft.com/office/powerpoint/2010/main" val="75424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The number returned by rolling a fair six-sided die is another example of a discrete random variable.</a:t>
                </a:r>
              </a:p>
              <a:p>
                <a:r>
                  <a:rPr lang="en-GB" dirty="0"/>
                  <a:t>It can return one of only six distinct (discrete) values. Its range is {1,2,3,4,5,6}</a:t>
                </a:r>
              </a:p>
              <a:p>
                <a:r>
                  <a:rPr lang="en-GB" dirty="0"/>
                  <a:t>We can represent its probability mass function graphically as shown here.</a:t>
                </a:r>
              </a:p>
              <a:p>
                <a:endParaRPr lang="en-GB" dirty="0"/>
              </a:p>
              <a:p>
                <a:r>
                  <a:rPr lang="en-GB" dirty="0"/>
                  <a:t>The probability mass function is applicable to relatively simple random processes and  is useful in describing the amplitude distributions of sequences such as a PRBS or integer values read from an analogue to digital converter. Strictly speaking any random (sample) value represented in digital hardware is a discrete random variable.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Think about the </a:t>
                </a:r>
                <a:r>
                  <a:rPr lang="en-GB" dirty="0" err="1"/>
                  <a:t>prbs</a:t>
                </a:r>
                <a:r>
                  <a:rPr lang="en-GB" dirty="0"/>
                  <a:t>() and </a:t>
                </a:r>
                <a:r>
                  <a:rPr lang="en-GB" dirty="0" err="1"/>
                  <a:t>prand</a:t>
                </a:r>
                <a:r>
                  <a:rPr lang="en-GB" dirty="0"/>
                  <a:t>() functions used in some of the laboratory exercises. Function </a:t>
                </a:r>
                <a:r>
                  <a:rPr lang="en-GB" dirty="0" err="1"/>
                  <a:t>prbs</a:t>
                </a:r>
                <a:r>
                  <a:rPr lang="en-GB" dirty="0"/>
                  <a:t>() returns one of only two possible values. It is intuitive to view it as a discrete random variable. Function </a:t>
                </a:r>
                <a:r>
                  <a:rPr lang="en-GB" dirty="0" err="1"/>
                  <a:t>prand</a:t>
                </a:r>
                <a:r>
                  <a:rPr lang="en-GB" dirty="0"/>
                  <a:t>() used in the laboratory exercises returns a uniformly distributed 32-bit integer value. Strictly speaking a discrete random variable with 2^32 different possible outcomes, but it may be practical to think of it as a continuous random variable with a uniform pdf.</a:t>
                </a:r>
              </a:p>
              <a:p>
                <a:endParaRPr lang="en-GB" dirty="0"/>
              </a:p>
              <a:p>
                <a:endParaRPr lang="en-GB" dirty="0"/>
              </a:p>
            </p:txBody>
          </p:sp>
        </mc:Choice>
        <mc:Fallback xmlns="">
          <p:sp>
            <p:nvSpPr>
              <p:cNvPr id="3" name="Notes Placeholder 2"/>
              <p:cNvSpPr>
                <a:spLocks noGrp="1"/>
              </p:cNvSpPr>
              <p:nvPr>
                <p:ph type="body" idx="1"/>
              </p:nvPr>
            </p:nvSpPr>
            <p:spPr/>
            <p:txBody>
              <a:bodyPr>
                <a:normAutofit/>
              </a:bodyPr>
              <a:lstStyle/>
              <a:p>
                <a:r>
                  <a:rPr lang="en-GB" dirty="0"/>
                  <a:t>The number returned by rolling a fair six-sided die is another example of a discrete random variable.</a:t>
                </a:r>
              </a:p>
              <a:p>
                <a:r>
                  <a:rPr lang="en-GB" dirty="0"/>
                  <a:t>It can return one of only six distinct (discrete) values. Its range is {1,2,3,4,5,6}</a:t>
                </a:r>
              </a:p>
              <a:p>
                <a:r>
                  <a:rPr lang="en-GB" dirty="0"/>
                  <a:t>We can represent its probability mass function graphically as shown.</a:t>
                </a:r>
              </a:p>
              <a:p>
                <a:r>
                  <a:rPr lang="en-GB" dirty="0"/>
                  <a:t>Discrete random variable </a:t>
                </a:r>
                <a:r>
                  <a:rPr lang="en-GB" b="0" i="0">
                    <a:latin typeface="Cambria Math" panose="02040503050406030204" pitchFamily="18" charset="0"/>
                  </a:rPr>
                  <a:t>𝑋</a:t>
                </a:r>
                <a:r>
                  <a:rPr lang="en-GB" dirty="0"/>
                  <a:t> can take on one of a finite (or countably infinite) number of different values </a:t>
                </a:r>
                <a:r>
                  <a:rPr lang="en-GB" b="0" i="0">
                    <a:latin typeface="Cambria Math" panose="02040503050406030204" pitchFamily="18" charset="0"/>
                  </a:rPr>
                  <a:t>𝑥_𝑖</a:t>
                </a:r>
                <a:r>
                  <a:rPr lang="en-GB" dirty="0"/>
                  <a:t>.</a:t>
                </a:r>
              </a:p>
              <a:p>
                <a:r>
                  <a:rPr lang="en-GB" b="0" i="0">
                    <a:latin typeface="Cambria Math" panose="02040503050406030204" pitchFamily="18" charset="0"/>
                  </a:rPr>
                  <a:t>𝑥_𝑖</a:t>
                </a:r>
                <a:r>
                  <a:rPr lang="en-GB" dirty="0"/>
                  <a:t> is the </a:t>
                </a:r>
                <a:r>
                  <a:rPr lang="en-GB" b="0" i="0">
                    <a:latin typeface="Cambria Math" panose="02040503050406030204" pitchFamily="18" charset="0"/>
                  </a:rPr>
                  <a:t>𝑖</a:t>
                </a:r>
                <a:r>
                  <a:rPr lang="en-GB" dirty="0" err="1"/>
                  <a:t>th</a:t>
                </a:r>
                <a:r>
                  <a:rPr lang="en-GB" dirty="0"/>
                  <a:t> possible value or outcome of </a:t>
                </a:r>
                <a:r>
                  <a:rPr lang="en-GB" b="0" i="0">
                    <a:latin typeface="Cambria Math" panose="02040503050406030204" pitchFamily="18" charset="0"/>
                  </a:rPr>
                  <a:t>𝑋</a:t>
                </a:r>
                <a:r>
                  <a:rPr lang="en-GB" dirty="0"/>
                  <a:t>.</a:t>
                </a:r>
              </a:p>
              <a:p>
                <a:endParaRPr lang="en-GB" dirty="0"/>
              </a:p>
              <a:p>
                <a:r>
                  <a:rPr lang="en-GB" dirty="0"/>
                  <a:t>The probability mass function is applicable to relatively simple  is useful in the sense that amplitude distribution of such sequences as </a:t>
                </a:r>
                <a:r>
                  <a:rPr lang="en-GB" dirty="0" err="1"/>
                  <a:t>prbs</a:t>
                </a:r>
                <a:r>
                  <a:rPr lang="en-GB" dirty="0"/>
                  <a:t>, and integer values read from ADC and strictly any (sample) value represented in digital hardware is a discrete RV we will soon not be basing too much math on amplitude distributions themselves (mainly because in practice we’ll use time-averaged estimates.</a:t>
                </a:r>
              </a:p>
              <a:p>
                <a:endParaRPr lang="en-GB" dirty="0"/>
              </a:p>
              <a:p>
                <a:r>
                  <a:rPr lang="en-GB" dirty="0"/>
                  <a:t>The number returned by rolling a six sided die is an example of a discrete random variable. It can return one of only six distinct (discrete) values. Its range is {1,2,3,4,5,6}</a:t>
                </a:r>
              </a:p>
              <a:p>
                <a:r>
                  <a:rPr lang="en-GB" dirty="0"/>
                  <a:t>We can represent its </a:t>
                </a:r>
                <a:r>
                  <a:rPr lang="en-GB" dirty="0" err="1"/>
                  <a:t>pmf</a:t>
                </a:r>
                <a:r>
                  <a:rPr lang="en-GB" dirty="0"/>
                  <a:t> graphically as shown.</a:t>
                </a:r>
              </a:p>
              <a:p>
                <a:r>
                  <a:rPr lang="en-GB" dirty="0"/>
                  <a:t>Notation for random signals is a bit of a mystery to my but I think we can say that </a:t>
                </a:r>
              </a:p>
              <a:p>
                <a:r>
                  <a:rPr lang="en-GB" dirty="0"/>
                  <a:t>For digital (quantised) signals the </a:t>
                </a:r>
                <a:r>
                  <a:rPr lang="en-GB" dirty="0" err="1"/>
                  <a:t>pmf</a:t>
                </a:r>
                <a:r>
                  <a:rPr lang="en-GB" dirty="0"/>
                  <a:t> is appropriate. Y-axis is the probability that x(n) is equal to the </a:t>
                </a:r>
                <a:r>
                  <a:rPr lang="en-GB" dirty="0" err="1"/>
                  <a:t>ith</a:t>
                </a:r>
                <a:r>
                  <a:rPr lang="en-GB" dirty="0"/>
                  <a:t> discrete value of x</a:t>
                </a:r>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10</a:t>
            </a:fld>
            <a:endParaRPr lang="en-GB"/>
          </a:p>
        </p:txBody>
      </p:sp>
    </p:spTree>
    <p:extLst>
      <p:ext uri="{BB962C8B-B14F-4D97-AF65-F5344CB8AC3E}">
        <p14:creationId xmlns:p14="http://schemas.microsoft.com/office/powerpoint/2010/main" val="3899082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Let’s look at some of the statistical properties or measures used to describe random variables. Let’s look at </a:t>
                </a:r>
                <a:r>
                  <a:rPr lang="en-GB" b="1" i="1" dirty="0"/>
                  <a:t>ensemble averages</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can express the ensemble mean in terms of the expectation operator </a:t>
                </a:r>
                <a14:m>
                  <m:oMath xmlns:m="http://schemas.openxmlformats.org/officeDocument/2006/math">
                    <m:r>
                      <a:rPr lang="en-GB" b="0" i="1" smtClean="0">
                        <a:latin typeface="Cambria Math" panose="02040503050406030204" pitchFamily="18" charset="0"/>
                      </a:rPr>
                      <m:t>𝐸</m:t>
                    </m:r>
                  </m:oMath>
                </a14:m>
                <a:r>
                  <a:rPr lang="en-GB" dirty="0"/>
                  <a:t> or in terms of a pdf or </a:t>
                </a:r>
                <a:r>
                  <a:rPr lang="en-GB" dirty="0" err="1"/>
                  <a:t>pmf</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is an ensemble?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Essentially it is a way of referring to a random process hypothetically and in its entirety, as opposed, specifically, to a finite example of its output.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set of all sequences which could be generated by a random process is known as an </a:t>
                </a:r>
                <a:r>
                  <a:rPr lang="en-GB" b="1" i="1" dirty="0"/>
                  <a:t>infinite ensemble</a:t>
                </a:r>
                <a:r>
                  <a:rPr lang="en-GB" dirty="0"/>
                  <a:t>.</a:t>
                </a:r>
              </a:p>
              <a:p>
                <a:endParaRPr lang="en-GB" dirty="0"/>
              </a:p>
              <a:p>
                <a:endParaRPr lang="en-GB" dirty="0"/>
              </a:p>
            </p:txBody>
          </p:sp>
        </mc:Choice>
        <mc:Fallback xmlns="">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Let’s look at some of the statistical properties or measures used to describe random variables. Let’s look at </a:t>
                </a:r>
                <a:r>
                  <a:rPr lang="en-GB" b="1" i="1" dirty="0"/>
                  <a:t>ensemble averages</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can express the ensemble mean in terms of the expectation operator </a:t>
                </a:r>
                <a:r>
                  <a:rPr lang="en-GB" b="0" i="0">
                    <a:latin typeface="Cambria Math" panose="02040503050406030204" pitchFamily="18" charset="0"/>
                  </a:rPr>
                  <a:t>𝐸</a:t>
                </a:r>
                <a:r>
                  <a:rPr lang="en-GB" dirty="0"/>
                  <a:t> or in terms of a pdf or </a:t>
                </a:r>
                <a:r>
                  <a:rPr lang="en-GB" dirty="0" err="1"/>
                  <a:t>pmf</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is an ensemble?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Essentially it is a way of referring to a random process hypothetically and in its entirety, as opposed, specifically, to a finite example of its output.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set of all sequences which could be generated by a random process is known as an </a:t>
                </a:r>
                <a:r>
                  <a:rPr lang="en-GB" b="1" i="1" dirty="0"/>
                  <a:t>infinite ensemble</a:t>
                </a:r>
                <a:r>
                  <a:rPr lang="en-GB" dirty="0"/>
                  <a:t>.</a:t>
                </a:r>
              </a:p>
              <a:p>
                <a:endParaRPr lang="en-GB" dirty="0"/>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11</a:t>
            </a:fld>
            <a:endParaRPr lang="en-GB"/>
          </a:p>
        </p:txBody>
      </p:sp>
    </p:spTree>
    <p:extLst>
      <p:ext uri="{BB962C8B-B14F-4D97-AF65-F5344CB8AC3E}">
        <p14:creationId xmlns:p14="http://schemas.microsoft.com/office/powerpoint/2010/main" val="1197443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The</a:t>
                </a:r>
                <a:r>
                  <a:rPr lang="en-GB" baseline="0" dirty="0"/>
                  <a:t> m</a:t>
                </a:r>
                <a:r>
                  <a:rPr lang="en-GB" dirty="0"/>
                  <a:t>ean square value of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whether it’s a continuous or a discrete random variable, is equal to its average power.</a:t>
                </a:r>
              </a:p>
            </p:txBody>
          </p:sp>
        </mc:Choice>
        <mc:Fallback xmlns="">
          <p:sp>
            <p:nvSpPr>
              <p:cNvPr id="3" name="Notes Placeholder 2"/>
              <p:cNvSpPr>
                <a:spLocks noGrp="1"/>
              </p:cNvSpPr>
              <p:nvPr>
                <p:ph type="body" idx="1"/>
              </p:nvPr>
            </p:nvSpPr>
            <p:spPr/>
            <p:txBody>
              <a:bodyPr>
                <a:normAutofit/>
              </a:bodyPr>
              <a:lstStyle/>
              <a:p>
                <a:r>
                  <a:rPr lang="en-GB" dirty="0"/>
                  <a:t>Mean square value of </a:t>
                </a:r>
                <a:r>
                  <a:rPr lang="en-GB" b="0" i="0">
                    <a:latin typeface="Cambria Math" panose="02040503050406030204" pitchFamily="18" charset="0"/>
                  </a:rPr>
                  <a:t>𝑥(𝑛)</a:t>
                </a:r>
                <a:r>
                  <a:rPr lang="en-GB" dirty="0"/>
                  <a:t> is its average power.</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12</a:t>
            </a:fld>
            <a:endParaRPr lang="en-GB"/>
          </a:p>
        </p:txBody>
      </p:sp>
    </p:spTree>
    <p:extLst>
      <p:ext uri="{BB962C8B-B14F-4D97-AF65-F5344CB8AC3E}">
        <p14:creationId xmlns:p14="http://schemas.microsoft.com/office/powerpoint/2010/main" val="1460465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GB" dirty="0"/>
              <a:t>Variance concerns fluctuation about the mean value. It’s equal to the mean square of a signal with the mean removed. For a zero-mean signal it’s equal to the mean square.</a:t>
            </a:r>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13</a:t>
            </a:fld>
            <a:endParaRPr lang="en-GB"/>
          </a:p>
        </p:txBody>
      </p:sp>
    </p:spTree>
    <p:extLst>
      <p:ext uri="{BB962C8B-B14F-4D97-AF65-F5344CB8AC3E}">
        <p14:creationId xmlns:p14="http://schemas.microsoft.com/office/powerpoint/2010/main" val="1078875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Oppenheim states “In a signal processing context, the notion of an ensemble of signals is a convenient mathematical concept that allows us to use the theory of probability to represent the signals. However, in a practical situation, we always have available at most  a finite number of finite-length sequences rather than an infinite ensemble of sequences. We might want to infer certain averages from measurements on a single member of the ensemble. If the probability distributions are independent of time, it seems intuitively that the amplitude distribution of a long segment of an individual sequence of samples should be approximately equal to  the single probability density that describes the random variable.”</a:t>
                </a:r>
              </a:p>
              <a:p>
                <a:r>
                  <a:rPr lang="en-GB" dirty="0"/>
                  <a:t>When</a:t>
                </a:r>
                <a:r>
                  <a:rPr lang="en-GB" baseline="0" dirty="0"/>
                  <a:t> dealing </a:t>
                </a:r>
                <a:r>
                  <a:rPr lang="en-GB" dirty="0"/>
                  <a:t>with individual sequences rather than with ensembles, we can use </a:t>
                </a:r>
                <a:r>
                  <a:rPr lang="en-GB" b="1" i="1" dirty="0"/>
                  <a:t>time-averaged</a:t>
                </a:r>
                <a:r>
                  <a:rPr lang="en-GB" b="1" i="1" baseline="0" dirty="0"/>
                  <a:t> measures</a:t>
                </a:r>
                <a:r>
                  <a:rPr lang="en-GB" dirty="0"/>
                  <a:t> defined in terms of the sample values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rather than ensemble measures defined in terms of probabilities.</a:t>
                </a:r>
              </a:p>
              <a:p>
                <a:r>
                  <a:rPr lang="en-GB" dirty="0"/>
                  <a:t>In certain circumstances time-averaged measures can take the place of ensemble measures. These circumstances are that the signal is stationary and ergodic. In fact the definition of an ergodic signal is that its ensemble and time-averaged means are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Another way of stating this is that time-averaged values are valid for wide sense stationary (WSS) processes (processes for which mean and correlation functions are independent of time origin).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time–averaged mean definition suggests the possibility of estimating the time-averaged mean (of a random signal) from a finite length sequence (of the random signal). Then we have to consider the quality of such an estimate. It’s conventional to describe this in terms of bias and variance (of the estimate) An unbiased estimate is one that is equal to the actual statistical property of the signal. But on this course we’re not going to get into this rather complicated subject,</a:t>
                </a:r>
              </a:p>
              <a:p>
                <a:r>
                  <a:rPr lang="en-GB" dirty="0"/>
                  <a:t>Notice the notation, that is the triangular brackets, used to indicate a time-averaged quantity. This is used in some of the literature.</a:t>
                </a:r>
              </a:p>
              <a:p>
                <a:r>
                  <a:rPr lang="en-GB" dirty="0"/>
                  <a:t>Notice too that we can define a time-averaged mean in two very slightly different ways.</a:t>
                </a:r>
              </a:p>
            </p:txBody>
          </p:sp>
        </mc:Choice>
        <mc:Fallback xmlns="">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Oppenheim states “In a signal processing context, the notion of an ensemble of signals is a convenient mathematical concept that allows us to use the theory of probability to represent the signals. However, in a practical situation, we always have available at most  a finite number of finite-length sequences rather than an infinite ensemble of sequences. We might want to infer certain averages from measurements on a single member of the ensemble. If the probability distributions are independent of time, it seems intuitively that the amplitude distribution of a long segment of an individual sequence of samples should be approximately equal to  the single probability density that describes the random variable.”</a:t>
                </a:r>
              </a:p>
              <a:p>
                <a:r>
                  <a:rPr lang="en-GB" dirty="0"/>
                  <a:t>When</a:t>
                </a:r>
                <a:r>
                  <a:rPr lang="en-GB" baseline="0" dirty="0"/>
                  <a:t> dealing </a:t>
                </a:r>
                <a:r>
                  <a:rPr lang="en-GB" dirty="0"/>
                  <a:t>with individual sequences rather than with ensembles, we can use </a:t>
                </a:r>
                <a:r>
                  <a:rPr lang="en-GB" b="1" i="1" dirty="0"/>
                  <a:t>time-averaged</a:t>
                </a:r>
                <a:r>
                  <a:rPr lang="en-GB" b="1" i="1" baseline="0" dirty="0"/>
                  <a:t> measures</a:t>
                </a:r>
                <a:r>
                  <a:rPr lang="en-GB" dirty="0"/>
                  <a:t> defined in terms of the sample values </a:t>
                </a:r>
                <a:r>
                  <a:rPr lang="en-GB" b="0" i="0">
                    <a:latin typeface="Cambria Math" panose="02040503050406030204" pitchFamily="18" charset="0"/>
                  </a:rPr>
                  <a:t>𝑥(𝑛)</a:t>
                </a:r>
                <a:r>
                  <a:rPr lang="en-GB" dirty="0"/>
                  <a:t> rather than ensemble measures defined in terms of probabilities.</a:t>
                </a:r>
              </a:p>
              <a:p>
                <a:r>
                  <a:rPr lang="en-GB" dirty="0"/>
                  <a:t>In certain circumstances time-averaged measures can take the place of ensemble measures. These circumstances are that the signal is stationary and ergodic. In fact the definition of an ergodic signal is that its ensemble and time-averaged means are the same.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Another way of stating this is that time-averaged values are valid for wide sense stationary (WSS) processes (processes for which mean and correlation functions are independent of time origin).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time–averaged mean definition suggests the possibility of estimating the time-averaged mean (of a random signal) from a finite length sequence (of the random signal). Then we have to consider the quality of such an estimate. It’s conventional to describe this in terms of bias and variance (of the estimate) An unbiased estimate is one that is equal to the actual statistical property of the signal. But on this course we’re not going to get into this rather complicated subject,</a:t>
                </a:r>
              </a:p>
              <a:p>
                <a:r>
                  <a:rPr lang="en-GB" dirty="0"/>
                  <a:t>Notice the notation, that is the triangular brackets, used to indicate a time-averaged quantity. This is used in some of the literature.</a:t>
                </a:r>
              </a:p>
              <a:p>
                <a:r>
                  <a:rPr lang="en-GB" dirty="0"/>
                  <a:t>Notice too that we can define a time-averaged mean in two very slightly different ways.</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14</a:t>
            </a:fld>
            <a:endParaRPr lang="en-GB"/>
          </a:p>
        </p:txBody>
      </p:sp>
    </p:spTree>
    <p:extLst>
      <p:ext uri="{BB962C8B-B14F-4D97-AF65-F5344CB8AC3E}">
        <p14:creationId xmlns:p14="http://schemas.microsoft.com/office/powerpoint/2010/main" val="1377744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Similar observations and arguments as were just made of the time-averaged mean may be made of the time-averaged variance of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a:t>
                </a:r>
              </a:p>
            </p:txBody>
          </p:sp>
        </mc:Choice>
        <mc:Fallback xmlns="">
          <p:sp>
            <p:nvSpPr>
              <p:cNvPr id="3" name="Notes Placeholder 2"/>
              <p:cNvSpPr>
                <a:spLocks noGrp="1"/>
              </p:cNvSpPr>
              <p:nvPr>
                <p:ph type="body" idx="1"/>
              </p:nvPr>
            </p:nvSpPr>
            <p:spPr/>
            <p:txBody>
              <a:bodyPr>
                <a:normAutofit/>
              </a:bodyPr>
              <a:lstStyle/>
              <a:p>
                <a:r>
                  <a:rPr lang="en-GB" dirty="0"/>
                  <a:t>Similar observations and arguments as were just made of the time-averaged mean may be made of the time-averaged variance of </a:t>
                </a:r>
                <a:r>
                  <a:rPr lang="en-GB" b="0" i="0">
                    <a:latin typeface="Cambria Math" panose="02040503050406030204" pitchFamily="18" charset="0"/>
                  </a:rPr>
                  <a:t>𝑥(𝑛)</a:t>
                </a:r>
                <a:r>
                  <a:rPr lang="en-GB" dirty="0"/>
                  <a:t>.</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15</a:t>
            </a:fld>
            <a:endParaRPr lang="en-GB"/>
          </a:p>
        </p:txBody>
      </p:sp>
    </p:spTree>
    <p:extLst>
      <p:ext uri="{BB962C8B-B14F-4D97-AF65-F5344CB8AC3E}">
        <p14:creationId xmlns:p14="http://schemas.microsoft.com/office/powerpoint/2010/main" val="3325410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statistical properties of a random signal that we’ve described so far are first order statistics. They tell us nothing about the dependence of one value in the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on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Autocorrelation is a second order statistic that gives us a measure of that 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the average, or expected value of the product of the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a (time) shifted version of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We saw that first order random signal statistics, namely mean, mean square, and variance are defined  as ensemble averages in terms of probabilities but that, assuming stationarity and ergodicity, we could replace these definitions with time-averages taken from single sequences. The same approach is possible with correlation functions (second order statistics) and so we’ll define the autocorrelation function in time-averaged form.</a:t>
                </a:r>
              </a:p>
            </p:txBody>
          </p:sp>
        </mc:Choice>
        <mc:Fallback xmlns="">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statistical properties of a random signal that we’ve described so far are first order statistics. They tell us nothing about the dependence of one value in the sequence </a:t>
                </a:r>
                <a:r>
                  <a:rPr lang="en-GB" b="0" i="0">
                    <a:latin typeface="Cambria Math" panose="02040503050406030204" pitchFamily="18" charset="0"/>
                  </a:rPr>
                  <a:t>𝑥(𝑛)</a:t>
                </a:r>
                <a:r>
                  <a:rPr lang="en-GB" dirty="0"/>
                  <a:t> on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Autocorrelation is a second order statistic that gives us a measure of that 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the average, or expected value of the product of the sequence </a:t>
                </a:r>
                <a:r>
                  <a:rPr lang="en-GB" b="0" i="0">
                    <a:latin typeface="Cambria Math" panose="02040503050406030204" pitchFamily="18" charset="0"/>
                  </a:rPr>
                  <a:t>𝑥(𝑛)</a:t>
                </a:r>
                <a:r>
                  <a:rPr lang="en-GB" dirty="0"/>
                  <a:t> and a (time) shifted version of itself.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We saw that first order random signal statistics, namely mean, mean square, and variance are defined  as ensemble averages in terms of probabilities but that, assuming stationarity and ergodicity, we could replace these definitions with time-averages taken from single sequences. The same approach is possible with correlation functions (second order statistics) and so we’ll define the autocorrelation function in time-averaged form.</a:t>
                </a:r>
              </a:p>
              <a:p>
                <a:r>
                  <a:rPr lang="en-GB" dirty="0"/>
                  <a:t>In most cases the autocorrelation function of a random sequence decays with the magnitude of the (time) shift </a:t>
                </a:r>
                <a:r>
                  <a:rPr lang="en-GB" b="0" i="0">
                    <a:latin typeface="Cambria Math" panose="02040503050406030204" pitchFamily="18" charset="0"/>
                  </a:rPr>
                  <a:t>𝑚</a:t>
                </a:r>
                <a:r>
                  <a:rPr lang="en-GB" dirty="0"/>
                  <a:t>. More distant (shifted) samples in the sequence tend</a:t>
                </a:r>
                <a:r>
                  <a:rPr lang="en-GB" baseline="0" dirty="0"/>
                  <a:t> to be</a:t>
                </a:r>
                <a:r>
                  <a:rPr lang="en-GB" dirty="0"/>
                  <a:t> less dependent on each other.</a:t>
                </a:r>
              </a:p>
              <a:p>
                <a:endParaRPr lang="en-GB" dirty="0"/>
              </a:p>
              <a:p>
                <a:r>
                  <a:rPr lang="en-GB" dirty="0"/>
                  <a:t>Autocorrelation is commonly associated with random signals but the sequence </a:t>
                </a:r>
                <a:r>
                  <a:rPr lang="en-GB" b="0" i="0">
                    <a:latin typeface="Cambria Math" panose="02040503050406030204" pitchFamily="18" charset="0"/>
                  </a:rPr>
                  <a:t>𝑥(𝑛)</a:t>
                </a:r>
                <a:r>
                  <a:rPr lang="en-GB" dirty="0"/>
                  <a:t> needn’t be random for us to be able to estimate its autocorrelation function. In fact by considering the</a:t>
                </a:r>
                <a:r>
                  <a:rPr lang="en-GB" baseline="0" dirty="0"/>
                  <a:t> autocorrelation function</a:t>
                </a:r>
                <a:r>
                  <a:rPr lang="en-GB" dirty="0"/>
                  <a:t> of a sinusoidal signal we can gain useful insights into its properties.</a:t>
                </a:r>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16</a:t>
            </a:fld>
            <a:endParaRPr lang="en-GB"/>
          </a:p>
        </p:txBody>
      </p:sp>
    </p:spTree>
    <p:extLst>
      <p:ext uri="{BB962C8B-B14F-4D97-AF65-F5344CB8AC3E}">
        <p14:creationId xmlns:p14="http://schemas.microsoft.com/office/powerpoint/2010/main" val="3450715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Autocorrelation is sometimes represented by the symbol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oMath>
                </a14:m>
                <a:r>
                  <a:rPr lang="en-GB" dirty="0"/>
                  <a:t> rather</a:t>
                </a:r>
                <a:r>
                  <a:rPr lang="en-GB" baseline="0" dirty="0"/>
                  <a:t> than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oMath>
                </a14:m>
                <a:r>
                  <a:rPr lang="en-GB" dirty="0"/>
                  <a:t> and, as with other time-averaged measures, it may be defined in more than</a:t>
                </a:r>
                <a:r>
                  <a:rPr lang="en-GB" baseline="0" dirty="0"/>
                  <a:t> one </a:t>
                </a:r>
                <a:r>
                  <a:rPr lang="en-GB" dirty="0"/>
                  <a:t>slightly different</a:t>
                </a:r>
                <a:r>
                  <a:rPr lang="en-GB" baseline="0" dirty="0"/>
                  <a:t> way.</a:t>
                </a:r>
                <a:r>
                  <a:rPr lang="en-GB" dirty="0"/>
                  <a:t> You may encounter this notation in the literature,</a:t>
                </a:r>
                <a:r>
                  <a:rPr lang="en-GB" baseline="0" dirty="0"/>
                  <a:t> that is using symbol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oMath>
                </a14:m>
                <a:r>
                  <a:rPr lang="en-GB" dirty="0"/>
                  <a:t> to represent the autocorrelation function and using </a:t>
                </a:r>
                <a14:m>
                  <m:oMath xmlns:m="http://schemas.openxmlformats.org/officeDocument/2006/math">
                    <m:r>
                      <a:rPr lang="en-GB" b="0" i="1" smtClean="0">
                        <a:latin typeface="Cambria Math" panose="02040503050406030204" pitchFamily="18" charset="0"/>
                      </a:rPr>
                      <m:t>𝑁</m:t>
                    </m:r>
                  </m:oMath>
                </a14:m>
                <a:r>
                  <a:rPr lang="en-GB" dirty="0"/>
                  <a:t> rather than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𝑁</m:t>
                        </m:r>
                        <m:r>
                          <a:rPr lang="en-GB" b="0" i="1" smtClean="0">
                            <a:latin typeface="Cambria Math" panose="02040503050406030204" pitchFamily="18" charset="0"/>
                          </a:rPr>
                          <m:t>+1</m:t>
                        </m:r>
                      </m:e>
                    </m:d>
                    <m:r>
                      <a:rPr lang="en-GB" b="0" i="1" smtClean="0">
                        <a:latin typeface="Cambria Math" panose="02040503050406030204" pitchFamily="18" charset="0"/>
                      </a:rPr>
                      <m:t>.</m:t>
                    </m:r>
                  </m:oMath>
                </a14:m>
                <a:endParaRPr lang="en-GB" dirty="0"/>
              </a:p>
            </p:txBody>
          </p:sp>
        </mc:Choice>
        <mc:Fallback xmlns="">
          <p:sp>
            <p:nvSpPr>
              <p:cNvPr id="3" name="Notes Placeholder 2"/>
              <p:cNvSpPr>
                <a:spLocks noGrp="1"/>
              </p:cNvSpPr>
              <p:nvPr>
                <p:ph type="body" idx="1"/>
              </p:nvPr>
            </p:nvSpPr>
            <p:spPr/>
            <p:txBody>
              <a:bodyPr>
                <a:normAutofit/>
              </a:bodyPr>
              <a:lstStyle/>
              <a:p>
                <a:r>
                  <a:rPr lang="en-GB" dirty="0"/>
                  <a:t>Autocorrelation is sometimes represented by the symbol </a:t>
                </a:r>
                <a:r>
                  <a:rPr lang="en-GB" b="0" i="0">
                    <a:latin typeface="Cambria Math" panose="02040503050406030204" pitchFamily="18" charset="0"/>
                  </a:rPr>
                  <a:t>𝑅_𝑥𝑥</a:t>
                </a:r>
                <a:r>
                  <a:rPr lang="en-GB" dirty="0"/>
                  <a:t> and as with the average measures, time-averaging may be defined in more than</a:t>
                </a:r>
                <a:r>
                  <a:rPr lang="en-GB" baseline="0" dirty="0"/>
                  <a:t> one </a:t>
                </a:r>
                <a:r>
                  <a:rPr lang="en-GB" dirty="0"/>
                  <a:t>slightly different</a:t>
                </a:r>
                <a:r>
                  <a:rPr lang="en-GB" baseline="0" dirty="0"/>
                  <a:t> way.</a:t>
                </a:r>
                <a:r>
                  <a:rPr lang="en-GB" dirty="0"/>
                  <a:t> You may encounter this notation in the literature.</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17</a:t>
            </a:fld>
            <a:endParaRPr lang="en-GB"/>
          </a:p>
        </p:txBody>
      </p:sp>
    </p:spTree>
    <p:extLst>
      <p:ext uri="{BB962C8B-B14F-4D97-AF65-F5344CB8AC3E}">
        <p14:creationId xmlns:p14="http://schemas.microsoft.com/office/powerpoint/2010/main" val="2772720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lnSpc>
                    <a:spcPct val="150000"/>
                  </a:lnSpc>
                </a:pPr>
                <a:r>
                  <a:rPr lang="en-GB" dirty="0"/>
                  <a:t>If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oMath>
                </a14:m>
                <a:r>
                  <a:rPr lang="en-GB" dirty="0"/>
                  <a:t> is real-valued, then its autocorrelation function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oMath>
                </a14:m>
                <a:r>
                  <a:rPr lang="en-GB" dirty="0"/>
                  <a:t> is a real-valued and even function of </a:t>
                </a:r>
                <a14:m>
                  <m:oMath xmlns:m="http://schemas.openxmlformats.org/officeDocument/2006/math">
                    <m:r>
                      <a:rPr lang="en-GB" b="0" i="1" smtClean="0">
                        <a:latin typeface="Cambria Math" panose="02040503050406030204" pitchFamily="18" charset="0"/>
                      </a:rPr>
                      <m:t>𝑚</m:t>
                    </m:r>
                  </m:oMath>
                </a14:m>
                <a:r>
                  <a:rPr lang="en-GB" dirty="0"/>
                  <a:t>.</a:t>
                </a:r>
              </a:p>
              <a:p>
                <a:endParaRPr lang="en-GB" dirty="0"/>
              </a:p>
              <a:p>
                <a:r>
                  <a:rPr lang="en-GB" dirty="0"/>
                  <a:t>Its greatest value is at zero shift.</a:t>
                </a:r>
              </a:p>
              <a:p>
                <a:endParaRPr lang="en-GB" dirty="0"/>
              </a:p>
              <a:p>
                <a:r>
                  <a:rPr lang="en-GB" dirty="0"/>
                  <a:t>The central value of the autocorrelation function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b="0" i="1" smtClean="0">
                        <a:latin typeface="Cambria Math" panose="02040503050406030204" pitchFamily="18" charset="0"/>
                      </a:rPr>
                      <m:t>0</m:t>
                    </m:r>
                    <m:r>
                      <a:rPr lang="en-GB" i="1">
                        <a:latin typeface="Cambria Math" panose="02040503050406030204" pitchFamily="18" charset="0"/>
                      </a:rPr>
                      <m:t>)</m:t>
                    </m:r>
                  </m:oMath>
                </a14:m>
                <a:r>
                  <a:rPr lang="en-GB" dirty="0"/>
                  <a:t> is equal</a:t>
                </a:r>
                <a:r>
                  <a:rPr lang="en-GB" baseline="0" dirty="0"/>
                  <a:t> to</a:t>
                </a:r>
                <a:r>
                  <a:rPr lang="en-GB" dirty="0"/>
                  <a:t> the mean square value or average power of the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a:t>
                </a:r>
              </a:p>
              <a:p>
                <a:endParaRPr lang="en-GB" dirty="0"/>
              </a:p>
              <a:p>
                <a:r>
                  <a:rPr lang="en-GB" dirty="0"/>
                  <a:t>In most cases the autocorrelation</a:t>
                </a:r>
                <a:r>
                  <a:rPr lang="en-GB" baseline="0" dirty="0"/>
                  <a:t> function</a:t>
                </a:r>
                <a:r>
                  <a:rPr lang="en-GB" dirty="0"/>
                  <a:t> of a random sequence decays with the magnitude of the (time) shift </a:t>
                </a:r>
                <a14:m>
                  <m:oMath xmlns:m="http://schemas.openxmlformats.org/officeDocument/2006/math">
                    <m:r>
                      <a:rPr lang="en-GB" b="0" i="1" smtClean="0">
                        <a:latin typeface="Cambria Math" panose="02040503050406030204" pitchFamily="18" charset="0"/>
                      </a:rPr>
                      <m:t>𝑚</m:t>
                    </m:r>
                  </m:oMath>
                </a14:m>
                <a:r>
                  <a:rPr lang="en-GB" dirty="0"/>
                  <a:t>. More distant values in such a random sequence are less dependent on </a:t>
                </a:r>
                <a:r>
                  <a:rPr lang="en-GB" dirty="0" err="1"/>
                  <a:t>eachother</a:t>
                </a:r>
                <a:r>
                  <a:rPr lang="en-GB" dirty="0"/>
                  <a:t>.</a:t>
                </a:r>
              </a:p>
              <a:p>
                <a:endParaRPr lang="en-GB" dirty="0"/>
              </a:p>
            </p:txBody>
          </p:sp>
        </mc:Choice>
        <mc:Fallback xmlns="">
          <p:sp>
            <p:nvSpPr>
              <p:cNvPr id="3" name="Notes Placeholder 2"/>
              <p:cNvSpPr>
                <a:spLocks noGrp="1"/>
              </p:cNvSpPr>
              <p:nvPr>
                <p:ph type="body" idx="1"/>
              </p:nvPr>
            </p:nvSpPr>
            <p:spPr/>
            <p:txBody>
              <a:bodyPr>
                <a:normAutofit/>
              </a:bodyPr>
              <a:lstStyle/>
              <a:p>
                <a:r>
                  <a:rPr lang="en-GB" dirty="0"/>
                  <a:t>Autocorrelation is the average of the product of the sequence</a:t>
                </a:r>
                <a:r>
                  <a:rPr lang="en-GB" b="0" dirty="0"/>
                  <a:t> </a:t>
                </a:r>
                <a:r>
                  <a:rPr lang="en-GB" b="0" i="0">
                    <a:latin typeface="Cambria Math" panose="02040503050406030204" pitchFamily="18" charset="0"/>
                  </a:rPr>
                  <a:t>𝑥(𝑛)</a:t>
                </a:r>
                <a:r>
                  <a:rPr lang="en-GB" dirty="0"/>
                  <a:t> and a (time) shifted version of itself.</a:t>
                </a:r>
              </a:p>
              <a:p>
                <a:endParaRPr lang="en-GB" dirty="0"/>
              </a:p>
              <a:p>
                <a:r>
                  <a:rPr lang="en-GB" dirty="0"/>
                  <a:t>Its greatest value is at zero shift.</a:t>
                </a:r>
              </a:p>
              <a:p>
                <a:endParaRPr lang="en-GB" dirty="0"/>
              </a:p>
              <a:p>
                <a:r>
                  <a:rPr lang="en-GB" dirty="0"/>
                  <a:t>The central value of the autocorrelation function equals the mean square value or average power of the sequence </a:t>
                </a:r>
              </a:p>
              <a:p>
                <a:endParaRPr lang="en-GB" dirty="0"/>
              </a:p>
              <a:p>
                <a:r>
                  <a:rPr lang="en-GB" dirty="0"/>
                  <a:t>In most cases the autocorrelation</a:t>
                </a:r>
                <a:r>
                  <a:rPr lang="en-GB" baseline="0" dirty="0"/>
                  <a:t> function</a:t>
                </a:r>
                <a:r>
                  <a:rPr lang="en-GB" dirty="0"/>
                  <a:t> of a random sequence decays with the magnitude of the (time) shift </a:t>
                </a:r>
                <a:r>
                  <a:rPr lang="en-GB" b="0" i="0">
                    <a:latin typeface="Cambria Math" panose="02040503050406030204" pitchFamily="18" charset="0"/>
                  </a:rPr>
                  <a:t>𝑚</a:t>
                </a:r>
                <a:r>
                  <a:rPr lang="en-GB" dirty="0"/>
                  <a:t>.</a:t>
                </a:r>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18</a:t>
            </a:fld>
            <a:endParaRPr lang="en-GB"/>
          </a:p>
        </p:txBody>
      </p:sp>
    </p:spTree>
    <p:extLst>
      <p:ext uri="{BB962C8B-B14F-4D97-AF65-F5344CB8AC3E}">
        <p14:creationId xmlns:p14="http://schemas.microsoft.com/office/powerpoint/2010/main" val="4282415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The autocorrelation function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e>
                    </m:d>
                  </m:oMath>
                </a14:m>
                <a:r>
                  <a:rPr lang="en-GB" dirty="0"/>
                  <a:t> contains all of the frequency components present in the sequence </a:t>
                </a:r>
                <a14:m>
                  <m:oMath xmlns:m="http://schemas.openxmlformats.org/officeDocument/2006/math">
                    <m:r>
                      <a:rPr lang="en-GB" i="1" smtClean="0">
                        <a:latin typeface="Cambria Math" panose="02040503050406030204" pitchFamily="18" charset="0"/>
                      </a:rPr>
                      <m:t>𝑥</m:t>
                    </m:r>
                    <m:r>
                      <a:rPr lang="en-GB" i="1" smtClean="0">
                        <a:latin typeface="Cambria Math" panose="02040503050406030204" pitchFamily="18" charset="0"/>
                      </a:rPr>
                      <m:t>(</m:t>
                    </m:r>
                    <m:r>
                      <a:rPr lang="en-GB" i="1" smtClean="0">
                        <a:latin typeface="Cambria Math" panose="02040503050406030204" pitchFamily="18" charset="0"/>
                      </a:rPr>
                      <m:t>𝑛</m:t>
                    </m:r>
                    <m:r>
                      <a:rPr lang="en-GB" i="1" smtClean="0">
                        <a:latin typeface="Cambria Math" panose="02040503050406030204" pitchFamily="18" charset="0"/>
                      </a:rPr>
                      <m:t>)</m:t>
                    </m:r>
                  </m:oMath>
                </a14:m>
                <a:r>
                  <a:rPr lang="en-GB" dirty="0"/>
                  <a:t>.</a:t>
                </a:r>
              </a:p>
              <a:p>
                <a:r>
                  <a:rPr lang="en-GB" dirty="0"/>
                  <a:t>Each frequency component in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e>
                    </m:d>
                  </m:oMath>
                </a14:m>
                <a:r>
                  <a:rPr lang="en-GB" dirty="0"/>
                  <a:t> has an amplitude proportional to the square the amplitude of that frequency component in </a:t>
                </a:r>
                <a14:m>
                  <m:oMath xmlns:m="http://schemas.openxmlformats.org/officeDocument/2006/math">
                    <m:r>
                      <a:rPr lang="en-GB" i="1" smtClean="0">
                        <a:latin typeface="Cambria Math" panose="02040503050406030204" pitchFamily="18" charset="0"/>
                      </a:rPr>
                      <m:t>𝑥</m:t>
                    </m:r>
                    <m:r>
                      <a:rPr lang="en-GB" i="1" smtClean="0">
                        <a:latin typeface="Cambria Math" panose="02040503050406030204" pitchFamily="18" charset="0"/>
                      </a:rPr>
                      <m:t>(</m:t>
                    </m:r>
                    <m:r>
                      <a:rPr lang="en-GB" i="1" smtClean="0">
                        <a:latin typeface="Cambria Math" panose="02040503050406030204" pitchFamily="18" charset="0"/>
                      </a:rPr>
                      <m:t>𝑛</m:t>
                    </m:r>
                    <m:r>
                      <a:rPr lang="en-GB" i="1" smtClean="0">
                        <a:latin typeface="Cambria Math" panose="02040503050406030204" pitchFamily="18" charset="0"/>
                      </a:rPr>
                      <m:t>)</m:t>
                    </m:r>
                  </m:oMath>
                </a14:m>
                <a:r>
                  <a:rPr lang="en-GB" dirty="0"/>
                  <a:t>, an amplitude that represents that frequency component’s</a:t>
                </a:r>
                <a:r>
                  <a:rPr lang="en-GB" baseline="0" dirty="0"/>
                  <a:t> average</a:t>
                </a:r>
                <a:r>
                  <a:rPr lang="en-GB" dirty="0"/>
                  <a:t> power.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Overall, the autocorrelation function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reveals the time-domain structure of the random process/signal </a:t>
                </a:r>
                <a14:m>
                  <m:oMath xmlns:m="http://schemas.openxmlformats.org/officeDocument/2006/math">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 </m:t>
                    </m:r>
                  </m:oMath>
                </a14:m>
                <a:r>
                  <a:rPr lang="en-GB" dirty="0"/>
                  <a:t>and the dependence of values in the sequence on each other.</a:t>
                </a:r>
              </a:p>
              <a:p>
                <a:endParaRPr lang="en-GB" dirty="0"/>
              </a:p>
            </p:txBody>
          </p:sp>
        </mc:Choice>
        <mc:Fallback xmlns="">
          <p:sp>
            <p:nvSpPr>
              <p:cNvPr id="3" name="Notes Placeholder 2"/>
              <p:cNvSpPr>
                <a:spLocks noGrp="1"/>
              </p:cNvSpPr>
              <p:nvPr>
                <p:ph type="body" idx="1"/>
              </p:nvPr>
            </p:nvSpPr>
            <p:spPr/>
            <p:txBody>
              <a:bodyPr>
                <a:normAutofit/>
              </a:bodyPr>
              <a:lstStyle/>
              <a:p>
                <a:r>
                  <a:rPr lang="en-GB" dirty="0"/>
                  <a:t>The autocorrelation function </a:t>
                </a:r>
                <a:r>
                  <a:rPr lang="en-GB" i="0">
                    <a:latin typeface="Cambria Math" panose="02040503050406030204" pitchFamily="18" charset="0"/>
                    <a:ea typeface="Cambria Math" panose="02040503050406030204" pitchFamily="18" charset="0"/>
                  </a:rPr>
                  <a:t>∅_</a:t>
                </a:r>
                <a:r>
                  <a:rPr lang="en-GB" i="0">
                    <a:latin typeface="Cambria Math" panose="02040503050406030204" pitchFamily="18" charset="0"/>
                  </a:rPr>
                  <a:t>𝑥𝑥 (𝑚)</a:t>
                </a:r>
                <a:r>
                  <a:rPr lang="en-GB" dirty="0"/>
                  <a:t> contains all of the frequency components present in the sequence </a:t>
                </a:r>
                <a:r>
                  <a:rPr lang="en-GB" i="0">
                    <a:latin typeface="Cambria Math" panose="02040503050406030204" pitchFamily="18" charset="0"/>
                  </a:rPr>
                  <a:t>𝑥(𝑛)</a:t>
                </a:r>
                <a:r>
                  <a:rPr lang="en-GB" dirty="0"/>
                  <a:t>.</a:t>
                </a:r>
              </a:p>
              <a:p>
                <a:r>
                  <a:rPr lang="en-GB" dirty="0"/>
                  <a:t>Each frequency component in </a:t>
                </a:r>
                <a:r>
                  <a:rPr lang="en-GB" i="0">
                    <a:latin typeface="Cambria Math" panose="02040503050406030204" pitchFamily="18" charset="0"/>
                    <a:ea typeface="Cambria Math" panose="02040503050406030204" pitchFamily="18" charset="0"/>
                  </a:rPr>
                  <a:t>∅_</a:t>
                </a:r>
                <a:r>
                  <a:rPr lang="en-GB" i="0">
                    <a:latin typeface="Cambria Math" panose="02040503050406030204" pitchFamily="18" charset="0"/>
                  </a:rPr>
                  <a:t>𝑥𝑥 (𝑚)</a:t>
                </a:r>
                <a:r>
                  <a:rPr lang="en-GB" dirty="0"/>
                  <a:t> has an amplitude proportional to the square of that frequency component in </a:t>
                </a:r>
                <a:r>
                  <a:rPr lang="en-GB" i="0">
                    <a:latin typeface="Cambria Math" panose="02040503050406030204" pitchFamily="18" charset="0"/>
                  </a:rPr>
                  <a:t>𝑥(𝑛)</a:t>
                </a:r>
                <a:r>
                  <a:rPr lang="en-GB" dirty="0"/>
                  <a:t>, an amplitude that represents the component’s</a:t>
                </a:r>
                <a:r>
                  <a:rPr lang="en-GB" baseline="0" dirty="0"/>
                  <a:t> average</a:t>
                </a:r>
                <a:r>
                  <a:rPr lang="en-GB" dirty="0"/>
                  <a:t> power.</a:t>
                </a:r>
              </a:p>
              <a:p>
                <a:endParaRPr lang="en-GB" dirty="0"/>
              </a:p>
              <a:p>
                <a:r>
                  <a:rPr lang="en-GB" dirty="0"/>
                  <a:t>The central value of the autocorrelation function </a:t>
                </a:r>
                <a:r>
                  <a:rPr lang="en-GB" i="0">
                    <a:latin typeface="Cambria Math" panose="02040503050406030204" pitchFamily="18" charset="0"/>
                    <a:ea typeface="Cambria Math" panose="02040503050406030204" pitchFamily="18" charset="0"/>
                  </a:rPr>
                  <a:t>∅_</a:t>
                </a:r>
                <a:r>
                  <a:rPr lang="en-GB" i="0">
                    <a:latin typeface="Cambria Math" panose="02040503050406030204" pitchFamily="18" charset="0"/>
                  </a:rPr>
                  <a:t>𝑥𝑥 (</a:t>
                </a:r>
                <a:r>
                  <a:rPr lang="en-GB" b="0" i="0">
                    <a:latin typeface="Cambria Math" panose="02040503050406030204" pitchFamily="18" charset="0"/>
                  </a:rPr>
                  <a:t>0)</a:t>
                </a:r>
                <a:r>
                  <a:rPr lang="en-GB" dirty="0"/>
                  <a:t> equals the mean square value or average power of the sequence.</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19</a:t>
            </a:fld>
            <a:endParaRPr lang="en-GB"/>
          </a:p>
        </p:txBody>
      </p:sp>
    </p:spTree>
    <p:extLst>
      <p:ext uri="{BB962C8B-B14F-4D97-AF65-F5344CB8AC3E}">
        <p14:creationId xmlns:p14="http://schemas.microsoft.com/office/powerpoint/2010/main" val="362915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92500"/>
              </a:bodyPr>
              <a:lstStyle/>
              <a:p>
                <a:r>
                  <a:rPr lang="en-GB" b="0" dirty="0"/>
                  <a:t>In the first module it was stated that signals may be classified as being either deterministic or random.</a:t>
                </a:r>
              </a:p>
              <a:p>
                <a:r>
                  <a:rPr lang="en-GB" b="0" dirty="0"/>
                  <a:t>If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is deterministic it’s described (typically) by an algebraic (or analytic) expression such that for a particular value of </a:t>
                </a:r>
                <a14:m>
                  <m:oMath xmlns:m="http://schemas.openxmlformats.org/officeDocument/2006/math">
                    <m:r>
                      <a:rPr lang="en-GB" b="0" i="1" smtClean="0">
                        <a:latin typeface="Cambria Math" panose="02040503050406030204" pitchFamily="18" charset="0"/>
                      </a:rPr>
                      <m:t>𝑛</m:t>
                    </m:r>
                  </m:oMath>
                </a14:m>
                <a:r>
                  <a:rPr lang="en-GB" b="0" dirty="0"/>
                  <a:t> we can determine the</a:t>
                </a:r>
                <a:r>
                  <a:rPr lang="en-GB" b="0" baseline="0" dirty="0"/>
                  <a:t> value of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a:t>
                </a:r>
              </a:p>
              <a:p>
                <a:endParaRPr lang="en-GB" b="0" dirty="0"/>
              </a:p>
              <a:p>
                <a:r>
                  <a:rPr lang="en-GB" b="0" dirty="0"/>
                  <a:t>Unlike those of a deterministic signal, the individual values of a random signal are not defined.</a:t>
                </a:r>
                <a:r>
                  <a:rPr lang="en-GB" b="0" baseline="0" dirty="0"/>
                  <a:t> W</a:t>
                </a:r>
                <a:r>
                  <a:rPr lang="en-GB" b="0" dirty="0"/>
                  <a:t>e cannot say what the </a:t>
                </a:r>
                <a14:m>
                  <m:oMath xmlns:m="http://schemas.openxmlformats.org/officeDocument/2006/math">
                    <m:r>
                      <a:rPr lang="en-GB" b="0" i="1" smtClean="0">
                        <a:latin typeface="Cambria Math" panose="02040503050406030204" pitchFamily="18" charset="0"/>
                      </a:rPr>
                      <m:t>𝑛</m:t>
                    </m:r>
                  </m:oMath>
                </a14:m>
                <a:r>
                  <a:rPr lang="en-GB" b="0" dirty="0" err="1"/>
                  <a:t>th</a:t>
                </a:r>
                <a:r>
                  <a:rPr lang="en-GB" b="0" dirty="0"/>
                  <a:t> value of a random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will be.</a:t>
                </a:r>
              </a:p>
              <a:p>
                <a:r>
                  <a:rPr lang="en-GB" dirty="0"/>
                  <a:t>Instead, random signals are described in terms of their statistical properties.</a:t>
                </a:r>
              </a:p>
              <a:p>
                <a:r>
                  <a:rPr lang="en-GB" dirty="0"/>
                  <a:t>In the context of discrete-time signal processing, or at least in the context of this course, we will use the nouns </a:t>
                </a:r>
                <a:r>
                  <a:rPr lang="en-GB" b="1" i="1" dirty="0"/>
                  <a:t>process</a:t>
                </a:r>
                <a:r>
                  <a:rPr lang="en-GB" dirty="0"/>
                  <a:t>, </a:t>
                </a:r>
                <a:r>
                  <a:rPr lang="en-GB" b="1" i="1" dirty="0"/>
                  <a:t>signal</a:t>
                </a:r>
                <a:r>
                  <a:rPr lang="en-GB" dirty="0"/>
                  <a:t>, and </a:t>
                </a:r>
                <a:r>
                  <a:rPr lang="en-GB" b="1" i="1" dirty="0"/>
                  <a:t>sequence</a:t>
                </a:r>
                <a:r>
                  <a:rPr lang="en-GB" dirty="0"/>
                  <a:t> (somewhat) interchangeably. As we go on we’ll see that a number of </a:t>
                </a:r>
                <a:r>
                  <a:rPr lang="en-GB" b="1" i="1" dirty="0"/>
                  <a:t>different terms, notations, and symbols</a:t>
                </a:r>
                <a:r>
                  <a:rPr lang="en-GB" dirty="0"/>
                  <a:t> are commonly used to represent the </a:t>
                </a:r>
                <a:r>
                  <a:rPr lang="en-GB" b="1" i="1" dirty="0"/>
                  <a:t>same statistical properties</a:t>
                </a:r>
                <a:r>
                  <a:rPr lang="en-GB" dirty="0"/>
                  <a:t>.</a:t>
                </a:r>
              </a:p>
              <a:p>
                <a:endParaRPr lang="en-GB" dirty="0"/>
              </a:p>
              <a:p>
                <a:r>
                  <a:rPr lang="en-GB" dirty="0"/>
                  <a:t>Three highly recommended texts on the subject of random signals in digital signal processing, </a:t>
                </a:r>
                <a:r>
                  <a:rPr lang="en-GB" b="1" i="1" dirty="0"/>
                  <a:t>consulted when preparing these slides</a:t>
                </a:r>
                <a:r>
                  <a:rPr lang="en-GB" i="0" dirty="0"/>
                  <a:t>,</a:t>
                </a:r>
                <a:r>
                  <a:rPr lang="en-GB" dirty="0"/>
                  <a:t> are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Paul A Lynn,</a:t>
                </a:r>
                <a:r>
                  <a:rPr lang="en-GB" i="1" dirty="0"/>
                  <a:t> Digital Signals, Processors and Noise</a:t>
                </a:r>
                <a:r>
                  <a:rPr lang="en-GB" i="0" dirty="0"/>
                  <a:t>, Macmillan, 1992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Alan V Oppenheim and Ronald W Schafer, </a:t>
                </a:r>
                <a:r>
                  <a:rPr lang="en-GB" i="1" dirty="0"/>
                  <a:t>Discrete-Time Signal Processing</a:t>
                </a:r>
                <a:r>
                  <a:rPr lang="en-GB" i="0" dirty="0"/>
                  <a:t>, Pearson, 2014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Peyton Z Peebles, </a:t>
                </a:r>
                <a:r>
                  <a:rPr lang="en-GB" i="1" dirty="0"/>
                  <a:t>Probability, Random Variables, and Random Signal Principles</a:t>
                </a:r>
                <a:r>
                  <a:rPr lang="en-GB" i="0" dirty="0"/>
                  <a:t>, McGraw-Hill, 2000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r>
                  <a:rPr lang="en-GB" dirty="0"/>
                  <a:t>In the context of discrete-time systems, </a:t>
                </a:r>
                <a14:m>
                  <m:oMath xmlns:m="http://schemas.openxmlformats.org/officeDocument/2006/math">
                    <m:acc>
                      <m:accPr>
                        <m:chr m:val="̂"/>
                        <m:ctrlPr>
                          <a:rPr lang="en-GB" i="1" smtClean="0">
                            <a:latin typeface="Cambria Math" panose="02040503050406030204" pitchFamily="18" charset="0"/>
                          </a:rPr>
                        </m:ctrlPr>
                      </m:accPr>
                      <m:e>
                        <m:r>
                          <a:rPr lang="en-GB" i="1" smtClean="0">
                            <a:latin typeface="Cambria Math" panose="02040503050406030204" pitchFamily="18" charset="0"/>
                            <a:ea typeface="Cambria Math" panose="02040503050406030204" pitchFamily="18" charset="0"/>
                          </a:rPr>
                          <m:t>𝜔</m:t>
                        </m:r>
                      </m:e>
                    </m:acc>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𝜔</m:t>
                    </m:r>
                    <m:r>
                      <a:rPr lang="en-GB" b="0" i="1" smtClean="0">
                        <a:latin typeface="Cambria Math" panose="02040503050406030204" pitchFamily="18" charset="0"/>
                        <a:ea typeface="Cambria Math" panose="02040503050406030204" pitchFamily="18" charset="0"/>
                      </a:rPr>
                      <m:t>𝑇</m:t>
                    </m:r>
                  </m:oMath>
                </a14:m>
                <a:r>
                  <a:rPr lang="en-GB" dirty="0"/>
                  <a:t> , as shown in the example expression for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on this slide, represents </a:t>
                </a:r>
                <a:r>
                  <a:rPr lang="en-GB" b="1" i="1" dirty="0"/>
                  <a:t>normalised frequency</a:t>
                </a:r>
                <a:r>
                  <a:rPr lang="en-GB" dirty="0"/>
                  <a:t>,</a:t>
                </a:r>
                <a:r>
                  <a:rPr lang="en-GB" baseline="0" dirty="0"/>
                  <a:t> measured in radians, where </a:t>
                </a:r>
                <a14:m>
                  <m:oMath xmlns:m="http://schemas.openxmlformats.org/officeDocument/2006/math">
                    <m:r>
                      <a:rPr lang="en-GB" b="0" i="1" baseline="0" smtClean="0">
                        <a:latin typeface="Cambria Math" panose="02040503050406030204" pitchFamily="18" charset="0"/>
                      </a:rPr>
                      <m:t>𝑇</m:t>
                    </m:r>
                  </m:oMath>
                </a14:m>
                <a:r>
                  <a:rPr lang="en-GB" dirty="0"/>
                  <a:t> is the sampling period in seconds of the discrete-time</a:t>
                </a:r>
                <a:r>
                  <a:rPr lang="en-GB" baseline="0" dirty="0"/>
                  <a:t> system</a:t>
                </a:r>
                <a:r>
                  <a:rPr lang="en-GB" dirty="0"/>
                  <a:t>.</a:t>
                </a:r>
              </a:p>
            </p:txBody>
          </p:sp>
        </mc:Choice>
        <mc:Fallback xmlns="">
          <p:sp>
            <p:nvSpPr>
              <p:cNvPr id="3" name="Notes Placeholder 2"/>
              <p:cNvSpPr>
                <a:spLocks noGrp="1"/>
              </p:cNvSpPr>
              <p:nvPr>
                <p:ph type="body" idx="1"/>
              </p:nvPr>
            </p:nvSpPr>
            <p:spPr/>
            <p:txBody>
              <a:bodyPr>
                <a:normAutofit fontScale="92500"/>
              </a:bodyPr>
              <a:lstStyle/>
              <a:p>
                <a:r>
                  <a:rPr lang="en-GB" b="0" dirty="0"/>
                  <a:t>In the first lecture on this course it was stated that signals may be classified as being either deterministic or random.</a:t>
                </a:r>
              </a:p>
              <a:p>
                <a:r>
                  <a:rPr lang="en-GB" b="0" dirty="0"/>
                  <a:t>If signal </a:t>
                </a:r>
                <a:r>
                  <a:rPr lang="en-GB" b="0" i="0">
                    <a:latin typeface="Cambria Math" panose="02040503050406030204" pitchFamily="18" charset="0"/>
                  </a:rPr>
                  <a:t>𝑥(𝑛)</a:t>
                </a:r>
                <a:r>
                  <a:rPr lang="en-GB" b="0" dirty="0"/>
                  <a:t> is deterministic it’s described (typically) by an algebraic (or analytic) expression such that for a particular value of </a:t>
                </a:r>
                <a:r>
                  <a:rPr lang="en-GB" b="0" i="0">
                    <a:latin typeface="Cambria Math" panose="02040503050406030204" pitchFamily="18" charset="0"/>
                  </a:rPr>
                  <a:t>𝑛</a:t>
                </a:r>
                <a:r>
                  <a:rPr lang="en-GB" b="0" dirty="0"/>
                  <a:t> we can determine the</a:t>
                </a:r>
                <a:r>
                  <a:rPr lang="en-GB" b="0" baseline="0" dirty="0"/>
                  <a:t> value of </a:t>
                </a:r>
                <a:r>
                  <a:rPr lang="en-GB" b="0" i="0">
                    <a:latin typeface="Cambria Math" panose="02040503050406030204" pitchFamily="18" charset="0"/>
                  </a:rPr>
                  <a:t>𝑥(𝑛)</a:t>
                </a:r>
                <a:r>
                  <a:rPr lang="en-GB" b="0" dirty="0"/>
                  <a:t>.</a:t>
                </a:r>
              </a:p>
              <a:p>
                <a:endParaRPr lang="en-GB" b="0" dirty="0"/>
              </a:p>
              <a:p>
                <a:r>
                  <a:rPr lang="en-GB" b="0" dirty="0"/>
                  <a:t>Unlike those of a deterministic signal, the individual values of a random signal are not defined.</a:t>
                </a:r>
                <a:r>
                  <a:rPr lang="en-GB" b="0" baseline="0" dirty="0"/>
                  <a:t> W</a:t>
                </a:r>
                <a:r>
                  <a:rPr lang="en-GB" b="0" dirty="0"/>
                  <a:t>e cannot say what the </a:t>
                </a:r>
                <a:r>
                  <a:rPr lang="en-GB" b="0" i="0">
                    <a:latin typeface="Cambria Math" panose="02040503050406030204" pitchFamily="18" charset="0"/>
                  </a:rPr>
                  <a:t>𝑛</a:t>
                </a:r>
                <a:r>
                  <a:rPr lang="en-GB" b="0" dirty="0" err="1"/>
                  <a:t>th</a:t>
                </a:r>
                <a:r>
                  <a:rPr lang="en-GB" b="0" dirty="0"/>
                  <a:t> value of a random signal </a:t>
                </a:r>
                <a:r>
                  <a:rPr lang="en-GB" b="0" i="0">
                    <a:latin typeface="Cambria Math" panose="02040503050406030204" pitchFamily="18" charset="0"/>
                  </a:rPr>
                  <a:t>𝑥(𝑛)</a:t>
                </a:r>
                <a:r>
                  <a:rPr lang="en-GB" b="0" dirty="0"/>
                  <a:t> will be.</a:t>
                </a:r>
              </a:p>
              <a:p>
                <a:r>
                  <a:rPr lang="en-GB" dirty="0"/>
                  <a:t>Instead, random signals are described in terms of their statistical properties.</a:t>
                </a:r>
              </a:p>
              <a:p>
                <a:r>
                  <a:rPr lang="en-GB" dirty="0"/>
                  <a:t>In the context of discrete-time signal processing, or at least in the context of this course, we will use the nouns </a:t>
                </a:r>
                <a:r>
                  <a:rPr lang="en-GB" b="1" i="1" dirty="0"/>
                  <a:t>process</a:t>
                </a:r>
                <a:r>
                  <a:rPr lang="en-GB" dirty="0"/>
                  <a:t>, </a:t>
                </a:r>
                <a:r>
                  <a:rPr lang="en-GB" b="1" i="1" dirty="0"/>
                  <a:t>signal</a:t>
                </a:r>
                <a:r>
                  <a:rPr lang="en-GB" dirty="0"/>
                  <a:t>, and </a:t>
                </a:r>
                <a:r>
                  <a:rPr lang="en-GB" b="1" i="1" dirty="0"/>
                  <a:t>sequence</a:t>
                </a:r>
                <a:r>
                  <a:rPr lang="en-GB" dirty="0"/>
                  <a:t> (somewhat) interchangeably. As we go on we’ll see that a number of </a:t>
                </a:r>
                <a:r>
                  <a:rPr lang="en-GB" b="1" i="1" dirty="0"/>
                  <a:t>different terms, notations, and symbols</a:t>
                </a:r>
                <a:r>
                  <a:rPr lang="en-GB" dirty="0"/>
                  <a:t> are commonly used to represent the </a:t>
                </a:r>
                <a:r>
                  <a:rPr lang="en-GB" b="1" i="1" dirty="0"/>
                  <a:t>same statistical properties</a:t>
                </a:r>
                <a:r>
                  <a:rPr lang="en-GB" dirty="0"/>
                  <a:t>.</a:t>
                </a:r>
              </a:p>
              <a:p>
                <a:endParaRPr lang="en-GB" dirty="0"/>
              </a:p>
              <a:p>
                <a:r>
                  <a:rPr lang="en-GB" dirty="0"/>
                  <a:t>Three highly recommended texts on the subject of random signals in digital signal processing, </a:t>
                </a:r>
                <a:r>
                  <a:rPr lang="en-GB" b="1" i="1" dirty="0"/>
                  <a:t>consulted when preparing these slides</a:t>
                </a:r>
                <a:r>
                  <a:rPr lang="en-GB" i="0" dirty="0"/>
                  <a:t>,</a:t>
                </a:r>
                <a:r>
                  <a:rPr lang="en-GB" dirty="0"/>
                  <a:t> are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Paul A Lynn,</a:t>
                </a:r>
                <a:r>
                  <a:rPr lang="en-GB" i="1" dirty="0"/>
                  <a:t> Digital Signals, Processors and Noise</a:t>
                </a:r>
                <a:r>
                  <a:rPr lang="en-GB" i="0" dirty="0"/>
                  <a:t>, Macmillan, 1992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Alan V Oppenheim and Ronald W Schafer, </a:t>
                </a:r>
                <a:r>
                  <a:rPr lang="en-GB" i="1" dirty="0"/>
                  <a:t>Discrete-Time Signal Processing</a:t>
                </a:r>
                <a:r>
                  <a:rPr lang="en-GB" i="0" dirty="0"/>
                  <a:t>, Pearson, 2014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Peyton Z Peebles, </a:t>
                </a:r>
                <a:r>
                  <a:rPr lang="en-GB" i="1" dirty="0"/>
                  <a:t>Probability, Random Variables, and Random Signal Principles</a:t>
                </a:r>
                <a:r>
                  <a:rPr lang="en-GB" i="0" dirty="0"/>
                  <a:t>, McGraw-Hill, 2000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r>
                  <a:rPr lang="en-GB" dirty="0"/>
                  <a:t>In the context of discrete-time systems, </a:t>
                </a:r>
                <a:r>
                  <a:rPr lang="en-GB" i="0">
                    <a:latin typeface="Cambria Math" panose="02040503050406030204" pitchFamily="18" charset="0"/>
                    <a:ea typeface="Cambria Math" panose="02040503050406030204" pitchFamily="18" charset="0"/>
                  </a:rPr>
                  <a:t>𝜔 ̂</a:t>
                </a:r>
                <a:r>
                  <a:rPr lang="en-GB" b="0" i="0">
                    <a:latin typeface="Cambria Math" panose="02040503050406030204" pitchFamily="18" charset="0"/>
                  </a:rPr>
                  <a:t>=</a:t>
                </a:r>
                <a:r>
                  <a:rPr lang="en-GB" b="0" i="0">
                    <a:latin typeface="Cambria Math" panose="02040503050406030204" pitchFamily="18" charset="0"/>
                    <a:ea typeface="Cambria Math" panose="02040503050406030204" pitchFamily="18" charset="0"/>
                  </a:rPr>
                  <a:t>𝜔𝑇</a:t>
                </a:r>
                <a:r>
                  <a:rPr lang="en-GB" dirty="0"/>
                  <a:t> , as shown in the example expression for </a:t>
                </a:r>
                <a:r>
                  <a:rPr lang="en-GB" b="0" i="0">
                    <a:latin typeface="Cambria Math" panose="02040503050406030204" pitchFamily="18" charset="0"/>
                  </a:rPr>
                  <a:t>𝑥(𝑛)</a:t>
                </a:r>
                <a:r>
                  <a:rPr lang="en-GB" dirty="0"/>
                  <a:t> on this slide, represents </a:t>
                </a:r>
                <a:r>
                  <a:rPr lang="en-GB" b="1" i="1" dirty="0"/>
                  <a:t>normalised frequency</a:t>
                </a:r>
                <a:r>
                  <a:rPr lang="en-GB" dirty="0"/>
                  <a:t>,</a:t>
                </a:r>
                <a:r>
                  <a:rPr lang="en-GB" baseline="0" dirty="0"/>
                  <a:t> measured in radians, where </a:t>
                </a:r>
                <a:r>
                  <a:rPr lang="en-GB" b="0" i="0" baseline="0">
                    <a:latin typeface="Cambria Math" panose="02040503050406030204" pitchFamily="18" charset="0"/>
                  </a:rPr>
                  <a:t>𝑇</a:t>
                </a:r>
                <a:r>
                  <a:rPr lang="en-GB" dirty="0"/>
                  <a:t> is the sampling period in seconds of the discrete-time</a:t>
                </a:r>
                <a:r>
                  <a:rPr lang="en-GB" baseline="0" dirty="0"/>
                  <a:t> system</a:t>
                </a:r>
                <a:r>
                  <a:rPr lang="en-GB" dirty="0"/>
                  <a:t>.</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For completeness, here is the definition of </a:t>
                </a:r>
                <a:r>
                  <a:rPr lang="en-GB" b="1" i="1" dirty="0"/>
                  <a:t>autocovariance</a:t>
                </a:r>
                <a:r>
                  <a:rPr lang="en-GB" dirty="0"/>
                  <a:t>.</a:t>
                </a:r>
              </a:p>
              <a:p>
                <a:r>
                  <a:rPr lang="en-GB" dirty="0"/>
                  <a:t>For a zero-mean random signal </a:t>
                </a:r>
                <a:r>
                  <a:rPr lang="en-GB" b="1" i="1" dirty="0"/>
                  <a:t>autocovariance</a:t>
                </a:r>
                <a:r>
                  <a:rPr lang="en-GB" dirty="0"/>
                  <a:t> is equal to </a:t>
                </a:r>
                <a:r>
                  <a:rPr lang="en-GB" b="1" i="1" dirty="0"/>
                  <a:t>autocorrelation</a:t>
                </a:r>
                <a:r>
                  <a:rPr lang="en-GB" dirty="0"/>
                  <a:t>.</a:t>
                </a:r>
              </a:p>
              <a:p>
                <a:endParaRPr lang="en-GB" dirty="0"/>
              </a:p>
            </p:txBody>
          </p:sp>
        </mc:Choice>
        <mc:Fallback xmlns="">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Put yet another way, the autocorrelation function </a:t>
                </a:r>
                <a:r>
                  <a:rPr lang="en-GB" i="0">
                    <a:latin typeface="Cambria Math" panose="02040503050406030204" pitchFamily="18" charset="0"/>
                    <a:ea typeface="Cambria Math" panose="02040503050406030204" pitchFamily="18" charset="0"/>
                  </a:rPr>
                  <a:t>∅_</a:t>
                </a:r>
                <a:r>
                  <a:rPr lang="en-GB" b="0" i="0">
                    <a:latin typeface="Cambria Math" panose="02040503050406030204" pitchFamily="18" charset="0"/>
                  </a:rPr>
                  <a:t>𝑥𝑥 (𝑚)</a:t>
                </a:r>
                <a:r>
                  <a:rPr lang="en-GB" dirty="0"/>
                  <a:t> reveals the time-domain structure of the random process/signal </a:t>
                </a:r>
                <a:r>
                  <a:rPr lang="en-GB" b="0" i="0">
                    <a:latin typeface="Cambria Math" panose="02040503050406030204" pitchFamily="18" charset="0"/>
                  </a:rPr>
                  <a:t>𝑥(𝑛)  </a:t>
                </a:r>
                <a:r>
                  <a:rPr lang="en-GB" dirty="0"/>
                  <a:t>and the dependence of values in the sequence on each other.</a:t>
                </a:r>
              </a:p>
              <a:p>
                <a:r>
                  <a:rPr lang="en-GB" dirty="0"/>
                  <a:t>For a zero-mean random signal </a:t>
                </a:r>
                <a:r>
                  <a:rPr lang="en-GB" i="1" dirty="0"/>
                  <a:t>autocovariance</a:t>
                </a:r>
                <a:r>
                  <a:rPr lang="en-GB" dirty="0"/>
                  <a:t> is equal to </a:t>
                </a:r>
                <a:r>
                  <a:rPr lang="en-GB" i="1" dirty="0"/>
                  <a:t>autocorrelation</a:t>
                </a:r>
                <a:r>
                  <a:rPr lang="en-GB" dirty="0"/>
                  <a:t>.</a:t>
                </a:r>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20</a:t>
            </a:fld>
            <a:endParaRPr lang="en-GB"/>
          </a:p>
        </p:txBody>
      </p:sp>
    </p:spTree>
    <p:extLst>
      <p:ext uri="{BB962C8B-B14F-4D97-AF65-F5344CB8AC3E}">
        <p14:creationId xmlns:p14="http://schemas.microsoft.com/office/powerpoint/2010/main" val="3466277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In</a:t>
                </a:r>
                <a:r>
                  <a:rPr lang="en-GB" baseline="0" dirty="0"/>
                  <a:t> t</a:t>
                </a:r>
                <a:r>
                  <a:rPr lang="en-GB" dirty="0"/>
                  <a:t>he following examples the time-averaged autocorrelation function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(or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of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estimated using a short MATLAB script</a:t>
                </a:r>
                <a:r>
                  <a:rPr lang="en-GB" baseline="0" dirty="0"/>
                  <a:t> that </a:t>
                </a:r>
                <a:r>
                  <a:rPr lang="en-GB" dirty="0"/>
                  <a:t>evaluates the expression shown at the bottom of the slide.</a:t>
                </a:r>
              </a:p>
              <a:p>
                <a:r>
                  <a:rPr lang="en-GB" dirty="0"/>
                  <a:t>The range of sample shifts for which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is estimated is controlled by the parameter </a:t>
                </a:r>
                <a14:m>
                  <m:oMath xmlns:m="http://schemas.openxmlformats.org/officeDocument/2006/math">
                    <m:r>
                      <a:rPr lang="en-GB" b="0" i="1" smtClean="0">
                        <a:latin typeface="Cambria Math" panose="02040503050406030204" pitchFamily="18" charset="0"/>
                      </a:rPr>
                      <m:t>𝑀</m:t>
                    </m:r>
                  </m:oMath>
                </a14:m>
                <a:r>
                  <a:rPr lang="en-GB" dirty="0"/>
                  <a:t> and the finite number of samples of the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used to form each</a:t>
                </a:r>
                <a:r>
                  <a:rPr lang="en-GB" baseline="0" dirty="0"/>
                  <a:t> estimate</a:t>
                </a:r>
                <a:r>
                  <a:rPr lang="en-GB" dirty="0"/>
                  <a:t> is controlled by the parameter </a:t>
                </a:r>
                <a14:m>
                  <m:oMath xmlns:m="http://schemas.openxmlformats.org/officeDocument/2006/math">
                    <m:r>
                      <a:rPr lang="en-GB" b="0" i="1" smtClean="0">
                        <a:latin typeface="Cambria Math" panose="02040503050406030204" pitchFamily="18" charset="0"/>
                      </a:rPr>
                      <m:t>𝑁</m:t>
                    </m:r>
                  </m:oMath>
                </a14:m>
                <a:r>
                  <a:rPr lang="en-GB" dirty="0"/>
                  <a:t>. Typically, </a:t>
                </a:r>
                <a14:m>
                  <m:oMath xmlns:m="http://schemas.openxmlformats.org/officeDocument/2006/math">
                    <m:r>
                      <a:rPr lang="en-GB" b="0" i="1" smtClean="0">
                        <a:latin typeface="Cambria Math" panose="02040503050406030204" pitchFamily="18" charset="0"/>
                      </a:rPr>
                      <m:t>𝑁</m:t>
                    </m:r>
                  </m:oMath>
                </a14:m>
                <a:r>
                  <a:rPr lang="en-GB" dirty="0"/>
                  <a:t> should</a:t>
                </a:r>
                <a:r>
                  <a:rPr lang="en-GB" baseline="0" dirty="0"/>
                  <a:t> be</a:t>
                </a:r>
                <a:r>
                  <a:rPr lang="en-GB" dirty="0"/>
                  <a:t> at</a:t>
                </a:r>
                <a:r>
                  <a:rPr lang="en-GB" baseline="0" dirty="0"/>
                  <a:t> least</a:t>
                </a:r>
                <a:r>
                  <a:rPr lang="en-GB" dirty="0"/>
                  <a:t> ten times greater than </a:t>
                </a:r>
                <a14:m>
                  <m:oMath xmlns:m="http://schemas.openxmlformats.org/officeDocument/2006/math">
                    <m:r>
                      <a:rPr lang="en-GB" b="0" i="1" smtClean="0">
                        <a:latin typeface="Cambria Math" panose="02040503050406030204" pitchFamily="18" charset="0"/>
                      </a:rPr>
                      <m:t>𝑀</m:t>
                    </m:r>
                  </m:oMath>
                </a14:m>
                <a:r>
                  <a:rPr lang="en-GB" dirty="0"/>
                  <a: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total of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𝑀</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oMath>
                </a14:m>
                <a:r>
                  <a:rPr lang="en-GB" dirty="0"/>
                  <a:t> samples of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are required by this</a:t>
                </a:r>
                <a:r>
                  <a:rPr lang="en-GB" baseline="0" dirty="0"/>
                  <a:t> MATLAB script in order to estimate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a:t>
                </a:r>
                <a:endParaRPr lang="en-GB" baseline="0" dirty="0"/>
              </a:p>
              <a:p>
                <a:endParaRPr lang="en-GB" dirty="0"/>
              </a:p>
              <a:p>
                <a:r>
                  <a:rPr lang="en-GB" dirty="0"/>
                  <a:t>Autocorrelation is commonly used</a:t>
                </a:r>
                <a:r>
                  <a:rPr lang="en-GB" baseline="0" dirty="0"/>
                  <a:t> to describe</a:t>
                </a:r>
                <a:r>
                  <a:rPr lang="en-GB" dirty="0"/>
                  <a:t> random signals but the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needn’t be random for us to be able to estimate its autocorrelation function. In fact by considering the</a:t>
                </a:r>
                <a:r>
                  <a:rPr lang="en-GB" baseline="0" dirty="0"/>
                  <a:t> autocorrelation function</a:t>
                </a:r>
                <a:r>
                  <a:rPr lang="en-GB" dirty="0"/>
                  <a:t> of a sinusoidal signal we can gain useful insights into its properties.</a:t>
                </a:r>
              </a:p>
              <a:p>
                <a:endParaRPr lang="en-GB" baseline="0" dirty="0"/>
              </a:p>
              <a:p>
                <a:r>
                  <a:rPr lang="en-GB" baseline="0" dirty="0"/>
                  <a:t>T</a:t>
                </a:r>
                <a:r>
                  <a:rPr lang="en-GB" dirty="0"/>
                  <a:t>he discrete values in the</a:t>
                </a:r>
                <a:r>
                  <a:rPr lang="en-GB" baseline="0" dirty="0"/>
                  <a:t> following</a:t>
                </a:r>
                <a:r>
                  <a:rPr lang="en-GB" dirty="0"/>
                  <a:t> figures have deliberately been plotted as bars in order to emphasise that we are looking at discrete-time data in the case of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discrete data values in the case of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a:t>
                </a:r>
              </a:p>
              <a:p>
                <a:endParaRPr lang="en-GB" dirty="0"/>
              </a:p>
              <a:p>
                <a:endParaRPr lang="en-GB" baseline="0" dirty="0"/>
              </a:p>
              <a:p>
                <a:endParaRPr lang="en-GB" dirty="0"/>
              </a:p>
              <a:p>
                <a:endParaRPr lang="en-GB" dirty="0"/>
              </a:p>
              <a:p>
                <a:endParaRPr lang="en-GB" dirty="0"/>
              </a:p>
            </p:txBody>
          </p:sp>
        </mc:Choice>
        <mc:Fallback xmlns="">
          <p:sp>
            <p:nvSpPr>
              <p:cNvPr id="3" name="Notes Placeholder 2"/>
              <p:cNvSpPr>
                <a:spLocks noGrp="1"/>
              </p:cNvSpPr>
              <p:nvPr>
                <p:ph type="body" idx="1"/>
              </p:nvPr>
            </p:nvSpPr>
            <p:spPr/>
            <p:txBody>
              <a:bodyPr>
                <a:normAutofit/>
              </a:bodyPr>
              <a:lstStyle/>
              <a:p>
                <a:r>
                  <a:rPr lang="en-GB" dirty="0"/>
                  <a:t>The following example estimates of </a:t>
                </a:r>
                <a:r>
                  <a:rPr lang="en-GB" b="0" i="0">
                    <a:latin typeface="Cambria Math" panose="02040503050406030204" pitchFamily="18" charset="0"/>
                  </a:rPr>
                  <a:t>𝑅_𝑥𝑥 (𝑚)</a:t>
                </a:r>
                <a:r>
                  <a:rPr lang="en-GB" dirty="0"/>
                  <a:t> or </a:t>
                </a:r>
                <a:r>
                  <a:rPr lang="en-GB" i="0">
                    <a:latin typeface="Cambria Math" panose="02040503050406030204" pitchFamily="18" charset="0"/>
                    <a:ea typeface="Cambria Math" panose="02040503050406030204" pitchFamily="18" charset="0"/>
                  </a:rPr>
                  <a:t>∅_</a:t>
                </a:r>
                <a:r>
                  <a:rPr lang="en-GB" b="0" i="0">
                    <a:latin typeface="Cambria Math" panose="02040503050406030204" pitchFamily="18" charset="0"/>
                  </a:rPr>
                  <a:t>𝑥𝑥 (𝑚)</a:t>
                </a:r>
                <a:r>
                  <a:rPr lang="en-GB" dirty="0"/>
                  <a:t> were computed using a short MATLAB script.</a:t>
                </a:r>
              </a:p>
              <a:p>
                <a:r>
                  <a:rPr lang="en-GB" dirty="0"/>
                  <a:t>That script is listed here.</a:t>
                </a:r>
              </a:p>
              <a:p>
                <a:r>
                  <a:rPr lang="en-GB" dirty="0"/>
                  <a:t>Effectively it evaluates the expression shown at the bottom of the slide.</a:t>
                </a:r>
              </a:p>
              <a:p>
                <a:r>
                  <a:rPr lang="en-GB" dirty="0"/>
                  <a:t>The range of sample shifts for which </a:t>
                </a:r>
                <a:r>
                  <a:rPr lang="en-GB" b="0" i="0">
                    <a:latin typeface="Cambria Math" panose="02040503050406030204" pitchFamily="18" charset="0"/>
                  </a:rPr>
                  <a:t>𝑅_𝑥𝑥 (𝑚)</a:t>
                </a:r>
                <a:r>
                  <a:rPr lang="en-GB" dirty="0"/>
                  <a:t> is estimated is controlled by the value </a:t>
                </a:r>
                <a:r>
                  <a:rPr lang="en-GB" b="0" i="0">
                    <a:latin typeface="Cambria Math" panose="02040503050406030204" pitchFamily="18" charset="0"/>
                  </a:rPr>
                  <a:t>𝑀</a:t>
                </a:r>
                <a:r>
                  <a:rPr lang="en-GB" dirty="0"/>
                  <a:t> and the number of samples used to form each time-average is controlled by the value </a:t>
                </a:r>
                <a:r>
                  <a:rPr lang="en-GB" b="0" i="0">
                    <a:latin typeface="Cambria Math" panose="02040503050406030204" pitchFamily="18" charset="0"/>
                  </a:rPr>
                  <a:t>𝑁</a:t>
                </a:r>
                <a:r>
                  <a:rPr lang="en-GB" dirty="0"/>
                  <a:t>. Typically, </a:t>
                </a:r>
                <a:r>
                  <a:rPr lang="en-GB" b="0" i="0">
                    <a:latin typeface="Cambria Math" panose="02040503050406030204" pitchFamily="18" charset="0"/>
                  </a:rPr>
                  <a:t>𝑁</a:t>
                </a:r>
                <a:r>
                  <a:rPr lang="en-GB" dirty="0"/>
                  <a:t> is more than ten times greater than </a:t>
                </a:r>
                <a:r>
                  <a:rPr lang="en-GB" b="0" i="0">
                    <a:latin typeface="Cambria Math" panose="02040503050406030204" pitchFamily="18" charset="0"/>
                  </a:rPr>
                  <a:t>𝑀</a:t>
                </a:r>
                <a:r>
                  <a:rPr lang="en-GB" dirty="0"/>
                  <a:t>.</a:t>
                </a:r>
              </a:p>
              <a:p>
                <a:endParaRPr lang="en-GB" dirty="0"/>
              </a:p>
              <a:p>
                <a:r>
                  <a:rPr lang="en-GB" dirty="0"/>
                  <a:t>We are computing estimates of the time average ACF from a finite sequence.</a:t>
                </a:r>
              </a:p>
              <a:p>
                <a:endParaRPr lang="en-GB" dirty="0"/>
              </a:p>
              <a:p>
                <a:r>
                  <a:rPr lang="en-GB" dirty="0"/>
                  <a:t>ACF is a statistic most commonly used to describe a random variable but, as mentioned earlier, valuable insight into its nature may be gained by looking at sinusoidal signals.</a:t>
                </a:r>
              </a:p>
              <a:p>
                <a:endParaRPr lang="en-GB" dirty="0"/>
              </a:p>
              <a:p>
                <a:r>
                  <a:rPr lang="en-GB" dirty="0"/>
                  <a:t>The ACF contains all of the frequency components present in the sequence x(n) but each component has an amplitude proportional to the square of that in x(n).</a:t>
                </a:r>
              </a:p>
              <a:p>
                <a:endParaRPr lang="en-GB" dirty="0"/>
              </a:p>
              <a:p>
                <a:r>
                  <a:rPr lang="en-GB" dirty="0"/>
                  <a:t>The central value of the ACF (zero shift) equals the mean square value of the sequence x(n) and is a measure of its average power</a:t>
                </a:r>
              </a:p>
              <a:p>
                <a:endParaRPr lang="en-GB" dirty="0"/>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21</a:t>
            </a:fld>
            <a:endParaRPr lang="en-GB"/>
          </a:p>
        </p:txBody>
      </p:sp>
    </p:spTree>
    <p:extLst>
      <p:ext uri="{BB962C8B-B14F-4D97-AF65-F5344CB8AC3E}">
        <p14:creationId xmlns:p14="http://schemas.microsoft.com/office/powerpoint/2010/main" val="2728609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Sinusoidal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has a sinusoidal autocorrelation</a:t>
                </a:r>
                <a:r>
                  <a:rPr lang="en-GB" baseline="0" dirty="0"/>
                  <a:t> function</a:t>
                </a:r>
                <a:r>
                  <a:rPr lang="en-GB" dirty="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with the same frequency. In this example, </a:t>
                </a:r>
                <a14:m>
                  <m:oMath xmlns:m="http://schemas.openxmlformats.org/officeDocument/2006/math">
                    <m:r>
                      <a:rPr lang="en-GB" b="0" i="1" smtClean="0">
                        <a:latin typeface="Cambria Math" panose="02040503050406030204" pitchFamily="18" charset="0"/>
                      </a:rPr>
                      <m:t>𝑀</m:t>
                    </m:r>
                    <m:r>
                      <a:rPr lang="en-GB" b="0" i="1" smtClean="0">
                        <a:latin typeface="Cambria Math" panose="02040503050406030204" pitchFamily="18" charset="0"/>
                      </a:rPr>
                      <m:t>=50</m:t>
                    </m:r>
                  </m:oMath>
                </a14:m>
                <a:r>
                  <a:rPr lang="en-GB" dirty="0"/>
                  <a:t> and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=500</m:t>
                    </m:r>
                  </m:oMath>
                </a14:m>
                <a:r>
                  <a:rPr lang="en-GB" dirty="0"/>
                  <a:t>. The</a:t>
                </a:r>
                <a:r>
                  <a:rPr lang="en-GB" baseline="0" dirty="0"/>
                  <a:t> autocorrelation function</a:t>
                </a:r>
                <a:r>
                  <a:rPr lang="en-GB" dirty="0"/>
                  <a:t> is an even function of shift </a:t>
                </a:r>
                <a14:m>
                  <m:oMath xmlns:m="http://schemas.openxmlformats.org/officeDocument/2006/math">
                    <m:r>
                      <a:rPr lang="en-GB" b="0" i="1" smtClean="0">
                        <a:latin typeface="Cambria Math" panose="02040503050406030204" pitchFamily="18" charset="0"/>
                      </a:rPr>
                      <m:t>𝑚</m:t>
                    </m:r>
                  </m:oMath>
                </a14:m>
                <a:r>
                  <a:rPr lang="en-GB" dirty="0"/>
                  <a:t>. Its greatest value, equal to the average power of the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occurs at</a:t>
                </a:r>
                <a:r>
                  <a:rPr lang="en-GB" baseline="0" dirty="0"/>
                  <a:t> </a:t>
                </a:r>
                <a14:m>
                  <m:oMath xmlns:m="http://schemas.openxmlformats.org/officeDocument/2006/math">
                    <m:r>
                      <a:rPr lang="en-GB" b="0" i="1" baseline="0" smtClean="0">
                        <a:latin typeface="Cambria Math" panose="02040503050406030204" pitchFamily="18" charset="0"/>
                      </a:rPr>
                      <m:t>𝑚</m:t>
                    </m:r>
                    <m:r>
                      <a:rPr lang="en-GB" b="0" i="1" baseline="0" smtClean="0">
                        <a:latin typeface="Cambria Math" panose="02040503050406030204" pitchFamily="18" charset="0"/>
                      </a:rPr>
                      <m:t>=0</m:t>
                    </m:r>
                  </m:oMath>
                </a14:m>
                <a:r>
                  <a:rPr lang="en-GB" dirty="0"/>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are shown on the same x-axis scale here in order to emphasise that they share the same frequency but while all 101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𝑀</m:t>
                    </m:r>
                    <m:r>
                      <a:rPr lang="en-GB" b="0" i="1" smtClean="0">
                        <a:latin typeface="Cambria Math" panose="02040503050406030204" pitchFamily="18" charset="0"/>
                      </a:rPr>
                      <m:t>+1)</m:t>
                    </m:r>
                  </m:oMath>
                </a14:m>
                <a:r>
                  <a:rPr lang="en-GB" dirty="0"/>
                  <a:t> values of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computed by the MATLAB script are shown, only 101 of the 600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𝑀</m:t>
                    </m:r>
                    <m:r>
                      <a:rPr lang="en-GB" b="0" i="1" smtClean="0">
                        <a:latin typeface="Cambria Math" panose="02040503050406030204" pitchFamily="18" charset="0"/>
                      </a:rPr>
                      <m:t>+</m:t>
                    </m:r>
                    <m:r>
                      <a:rPr lang="en-GB" b="0" i="1" smtClean="0">
                        <a:latin typeface="Cambria Math" panose="02040503050406030204" pitchFamily="18" charset="0"/>
                      </a:rPr>
                      <m:t>𝑁</m:t>
                    </m:r>
                    <m:r>
                      <a:rPr lang="en-GB" b="0" i="1" smtClean="0">
                        <a:latin typeface="Cambria Math" panose="02040503050406030204" pitchFamily="18" charset="0"/>
                      </a:rPr>
                      <m:t>)</m:t>
                    </m:r>
                  </m:oMath>
                </a14:m>
                <a:r>
                  <a:rPr lang="en-GB" dirty="0"/>
                  <a:t> samples of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used in the calculations are shown. </a:t>
                </a:r>
              </a:p>
              <a:p>
                <a:r>
                  <a:rPr lang="en-GB" dirty="0"/>
                  <a:t>To re-iterate, any frequency component in the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a:t>
                </a:r>
                <a:r>
                  <a:rPr lang="en-GB" baseline="0" dirty="0"/>
                  <a:t> present also in its autocorrelation function</a:t>
                </a:r>
                <a:r>
                  <a:rPr lang="en-GB" dirty="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a:t>
                </a:r>
              </a:p>
              <a:p>
                <a:r>
                  <a:rPr lang="en-GB" dirty="0"/>
                  <a:t>Here</a:t>
                </a:r>
                <a:r>
                  <a:rPr lang="en-GB" b="0" dirty="0">
                    <a:latin typeface="+mn-lt"/>
                  </a:rPr>
                  <a:t> </a:t>
                </a:r>
                <a:r>
                  <a:rPr lang="da-DK" sz="1200" b="0" dirty="0">
                    <a:latin typeface="+mn-lt"/>
                    <a:cs typeface="Courier New" panose="02070309020205020404" pitchFamily="49" charset="0"/>
                  </a:rPr>
                  <a:t>xn = sin([1:2*M+N]*2*pi/20);</a:t>
                </a:r>
                <a:endParaRPr lang="en-GB" b="0" dirty="0">
                  <a:latin typeface="+mn-lt"/>
                </a:endParaRPr>
              </a:p>
            </p:txBody>
          </p:sp>
        </mc:Choice>
        <mc:Fallback xmlns="">
          <p:sp>
            <p:nvSpPr>
              <p:cNvPr id="3" name="Notes Placeholder 2"/>
              <p:cNvSpPr>
                <a:spLocks noGrp="1"/>
              </p:cNvSpPr>
              <p:nvPr>
                <p:ph type="body" idx="1"/>
              </p:nvPr>
            </p:nvSpPr>
            <p:spPr/>
            <p:txBody>
              <a:bodyPr>
                <a:normAutofit/>
              </a:bodyPr>
              <a:lstStyle/>
              <a:p>
                <a:r>
                  <a:rPr lang="en-GB" dirty="0"/>
                  <a:t>Sinusoidal sequence </a:t>
                </a:r>
                <a:r>
                  <a:rPr lang="en-GB" b="0" i="0">
                    <a:latin typeface="Cambria Math" panose="02040503050406030204" pitchFamily="18" charset="0"/>
                  </a:rPr>
                  <a:t>𝑥(𝑛)</a:t>
                </a:r>
                <a:r>
                  <a:rPr lang="en-GB" dirty="0"/>
                  <a:t> has a sinusoidal autocorrelation</a:t>
                </a:r>
                <a:r>
                  <a:rPr lang="en-GB" baseline="0" dirty="0"/>
                  <a:t> function</a:t>
                </a:r>
                <a:r>
                  <a:rPr lang="en-GB" dirty="0"/>
                  <a:t> with the same frequency. In this example, </a:t>
                </a:r>
                <a:r>
                  <a:rPr lang="en-GB" b="0" i="0">
                    <a:latin typeface="Cambria Math" panose="02040503050406030204" pitchFamily="18" charset="0"/>
                  </a:rPr>
                  <a:t>𝑀=50</a:t>
                </a:r>
                <a:r>
                  <a:rPr lang="en-GB" dirty="0"/>
                  <a:t> and  </a:t>
                </a:r>
                <a:r>
                  <a:rPr lang="en-GB" b="0" i="0">
                    <a:latin typeface="Cambria Math" panose="02040503050406030204" pitchFamily="18" charset="0"/>
                  </a:rPr>
                  <a:t>𝑁=500</a:t>
                </a:r>
                <a:r>
                  <a:rPr lang="en-GB" dirty="0"/>
                  <a:t>. The</a:t>
                </a:r>
                <a:r>
                  <a:rPr lang="en-GB" baseline="0" dirty="0"/>
                  <a:t> autocorrelation function</a:t>
                </a:r>
                <a:r>
                  <a:rPr lang="en-GB" dirty="0"/>
                  <a:t> is an even function of shift </a:t>
                </a:r>
                <a:r>
                  <a:rPr lang="en-GB" b="0" i="0">
                    <a:latin typeface="Cambria Math" panose="02040503050406030204" pitchFamily="18" charset="0"/>
                  </a:rPr>
                  <a:t>𝑚</a:t>
                </a:r>
                <a:r>
                  <a:rPr lang="en-GB" dirty="0"/>
                  <a:t>. Its greatest value is at</a:t>
                </a:r>
                <a:r>
                  <a:rPr lang="en-GB" baseline="0" dirty="0"/>
                  <a:t> </a:t>
                </a:r>
                <a:r>
                  <a:rPr lang="en-GB" b="0" i="0" baseline="0">
                    <a:latin typeface="Cambria Math" panose="02040503050406030204" pitchFamily="18" charset="0"/>
                  </a:rPr>
                  <a:t>𝑚=0</a:t>
                </a:r>
                <a:r>
                  <a:rPr lang="en-GB" dirty="0"/>
                  <a:t>. </a:t>
                </a:r>
                <a:r>
                  <a:rPr lang="en-GB" b="0" i="0">
                    <a:latin typeface="Cambria Math" panose="02040503050406030204" pitchFamily="18" charset="0"/>
                  </a:rPr>
                  <a:t>𝑥(𝑛)</a:t>
                </a:r>
                <a:r>
                  <a:rPr lang="en-GB" dirty="0"/>
                  <a:t> and </a:t>
                </a:r>
                <a:r>
                  <a:rPr lang="en-GB" b="0" i="0">
                    <a:latin typeface="Cambria Math" panose="02040503050406030204" pitchFamily="18" charset="0"/>
                  </a:rPr>
                  <a:t>𝑅_𝑥𝑥 (𝑚)</a:t>
                </a:r>
                <a:r>
                  <a:rPr lang="en-GB" dirty="0"/>
                  <a:t> are shown on the same x-axis scale here in order to emphasise that they share the same frequency but while all 101 </a:t>
                </a:r>
                <a:r>
                  <a:rPr lang="en-GB" b="0" i="0">
                    <a:latin typeface="Cambria Math" panose="02040503050406030204" pitchFamily="18" charset="0"/>
                  </a:rPr>
                  <a:t>(2𝑀+1)</a:t>
                </a:r>
                <a:r>
                  <a:rPr lang="en-GB" dirty="0"/>
                  <a:t> values of </a:t>
                </a:r>
                <a:r>
                  <a:rPr lang="en-GB" b="0" i="0">
                    <a:latin typeface="Cambria Math" panose="02040503050406030204" pitchFamily="18" charset="0"/>
                  </a:rPr>
                  <a:t>𝑅_𝑥𝑥 (𝑚)</a:t>
                </a:r>
                <a:r>
                  <a:rPr lang="en-GB" dirty="0"/>
                  <a:t> computed by the MATLAB script are shown, only 101 of the 600 </a:t>
                </a:r>
                <a:r>
                  <a:rPr lang="en-GB" b="0" i="0">
                    <a:latin typeface="Cambria Math" panose="02040503050406030204" pitchFamily="18" charset="0"/>
                  </a:rPr>
                  <a:t>(2𝑀+𝑁)</a:t>
                </a:r>
                <a:r>
                  <a:rPr lang="en-GB" dirty="0"/>
                  <a:t> samples of </a:t>
                </a:r>
                <a:r>
                  <a:rPr lang="en-GB" b="0" i="0">
                    <a:latin typeface="Cambria Math" panose="02040503050406030204" pitchFamily="18" charset="0"/>
                  </a:rPr>
                  <a:t>𝑥(𝑛)</a:t>
                </a:r>
                <a:r>
                  <a:rPr lang="en-GB" dirty="0"/>
                  <a:t> used in the calculations are shown.</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22</a:t>
            </a:fld>
            <a:endParaRPr lang="en-GB"/>
          </a:p>
        </p:txBody>
      </p:sp>
    </p:spTree>
    <p:extLst>
      <p:ext uri="{BB962C8B-B14F-4D97-AF65-F5344CB8AC3E}">
        <p14:creationId xmlns:p14="http://schemas.microsoft.com/office/powerpoint/2010/main" val="929795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Here the frequency of the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has been changed. The same single frequency component present in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present in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oMath>
                </a14:m>
                <a:r>
                  <a:rPr lang="en-GB" dirty="0"/>
                  <a:t> but its amplitude, as well as its central maximum value, reflects the </a:t>
                </a:r>
                <a:r>
                  <a:rPr lang="en-GB" b="1" i="1" dirty="0"/>
                  <a:t>average power </a:t>
                </a:r>
                <a:r>
                  <a:rPr lang="en-GB" dirty="0"/>
                  <a:t>of the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(in this case 0.5). It’s easier to see at this frequency that the</a:t>
                </a:r>
                <a:r>
                  <a:rPr lang="en-GB" baseline="0" dirty="0"/>
                  <a:t> autocorrelation function</a:t>
                </a:r>
                <a:r>
                  <a:rPr lang="en-GB" dirty="0"/>
                  <a:t> is an even function of shift </a:t>
                </a:r>
                <a14:m>
                  <m:oMath xmlns:m="http://schemas.openxmlformats.org/officeDocument/2006/math">
                    <m:r>
                      <a:rPr lang="en-GB" b="0" i="1" smtClean="0">
                        <a:latin typeface="Cambria Math" panose="02040503050406030204" pitchFamily="18" charset="0"/>
                      </a:rPr>
                      <m:t>𝑚</m:t>
                    </m:r>
                  </m:oMath>
                </a14:m>
                <a:r>
                  <a:rPr lang="en-GB" dirty="0"/>
                  <a:t>. </a:t>
                </a:r>
              </a:p>
              <a:p>
                <a:endParaRPr lang="en-GB" dirty="0"/>
              </a:p>
              <a:p>
                <a:r>
                  <a:rPr lang="en-GB" dirty="0"/>
                  <a:t>Here</a:t>
                </a:r>
                <a:r>
                  <a:rPr lang="en-GB" b="0" dirty="0">
                    <a:latin typeface="+mn-lt"/>
                  </a:rPr>
                  <a:t> </a:t>
                </a:r>
                <a:r>
                  <a:rPr lang="da-DK" sz="1200" b="0" dirty="0">
                    <a:latin typeface="+mn-lt"/>
                    <a:cs typeface="Courier New" panose="02070309020205020404" pitchFamily="49" charset="0"/>
                  </a:rPr>
                  <a:t>xn = sin([1:2*M+N]*2*pi/60);</a:t>
                </a:r>
                <a:endParaRPr lang="en-GB" dirty="0"/>
              </a:p>
            </p:txBody>
          </p:sp>
        </mc:Choice>
        <mc:Fallback xmlns="">
          <p:sp>
            <p:nvSpPr>
              <p:cNvPr id="3" name="Notes Placeholder 2"/>
              <p:cNvSpPr>
                <a:spLocks noGrp="1"/>
              </p:cNvSpPr>
              <p:nvPr>
                <p:ph type="body" idx="1"/>
              </p:nvPr>
            </p:nvSpPr>
            <p:spPr/>
            <p:txBody>
              <a:bodyPr>
                <a:normAutofit/>
              </a:bodyPr>
              <a:lstStyle/>
              <a:p>
                <a:r>
                  <a:rPr lang="en-GB" dirty="0"/>
                  <a:t>Here the frequency of the signal </a:t>
                </a:r>
                <a:r>
                  <a:rPr lang="en-GB" b="0" i="0">
                    <a:latin typeface="Cambria Math" panose="02040503050406030204" pitchFamily="18" charset="0"/>
                  </a:rPr>
                  <a:t>𝑥(𝑛)</a:t>
                </a:r>
                <a:r>
                  <a:rPr lang="en-GB" dirty="0"/>
                  <a:t> has been changed. It’s easier to see at this frequency that the</a:t>
                </a:r>
                <a:r>
                  <a:rPr lang="en-GB" baseline="0" dirty="0"/>
                  <a:t> autocorrelation function</a:t>
                </a:r>
                <a:r>
                  <a:rPr lang="en-GB" dirty="0"/>
                  <a:t> is an even function of shift </a:t>
                </a:r>
                <a:r>
                  <a:rPr lang="en-GB" b="0" i="0">
                    <a:latin typeface="Cambria Math" panose="02040503050406030204" pitchFamily="18" charset="0"/>
                  </a:rPr>
                  <a:t>𝑚</a:t>
                </a:r>
                <a:r>
                  <a:rPr lang="en-GB" dirty="0"/>
                  <a:t>.</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23</a:t>
            </a:fld>
            <a:endParaRPr lang="en-GB"/>
          </a:p>
        </p:txBody>
      </p:sp>
    </p:spTree>
    <p:extLst>
      <p:ext uri="{BB962C8B-B14F-4D97-AF65-F5344CB8AC3E}">
        <p14:creationId xmlns:p14="http://schemas.microsoft.com/office/powerpoint/2010/main" val="12803702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This and the previous slide illustrate that changing the phase of the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has no effect on the autocorrelation</a:t>
                </a:r>
                <a:r>
                  <a:rPr lang="en-GB" baseline="0" dirty="0"/>
                  <a:t> function</a:t>
                </a:r>
                <a:r>
                  <a:rPr lang="en-GB" dirty="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Put another way,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doesn’t contain phase information about the frequency components in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As stated previously, it reflects the power in the signal.</a:t>
                </a:r>
              </a:p>
              <a:p>
                <a:endParaRPr lang="en-GB" dirty="0"/>
              </a:p>
              <a:p>
                <a:r>
                  <a:rPr lang="en-GB" dirty="0"/>
                  <a:t>There’s a very small change in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between this and the previous slide due to the finite number of sample values used to estimate it. In this case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=500</m:t>
                    </m:r>
                  </m:oMath>
                </a14:m>
                <a:r>
                  <a:rPr lang="en-GB" dirty="0"/>
                  <a:t>.</a:t>
                </a:r>
              </a:p>
              <a:p>
                <a:endParaRPr lang="en-GB" dirty="0"/>
              </a:p>
              <a:p>
                <a:r>
                  <a:rPr lang="en-GB" dirty="0"/>
                  <a:t>Here</a:t>
                </a:r>
                <a:r>
                  <a:rPr lang="en-GB" b="0" dirty="0">
                    <a:latin typeface="+mn-lt"/>
                  </a:rPr>
                  <a:t> </a:t>
                </a:r>
                <a:r>
                  <a:rPr lang="da-DK" sz="1200" b="0" dirty="0">
                    <a:latin typeface="+mn-lt"/>
                    <a:cs typeface="Courier New" panose="02070309020205020404" pitchFamily="49" charset="0"/>
                  </a:rPr>
                  <a:t>xn = sin([1:2*M+N]*2*pi/60 + 1.5);</a:t>
                </a:r>
                <a:endParaRPr lang="en-GB" dirty="0"/>
              </a:p>
              <a:p>
                <a:endParaRPr lang="en-GB" dirty="0"/>
              </a:p>
              <a:p>
                <a:endParaRPr lang="en-GB" dirty="0"/>
              </a:p>
              <a:p>
                <a:endParaRPr lang="en-GB" dirty="0"/>
              </a:p>
            </p:txBody>
          </p:sp>
        </mc:Choice>
        <mc:Fallback xmlns="">
          <p:sp>
            <p:nvSpPr>
              <p:cNvPr id="3" name="Notes Placeholder 2"/>
              <p:cNvSpPr>
                <a:spLocks noGrp="1"/>
              </p:cNvSpPr>
              <p:nvPr>
                <p:ph type="body" idx="1"/>
              </p:nvPr>
            </p:nvSpPr>
            <p:spPr/>
            <p:txBody>
              <a:bodyPr>
                <a:normAutofit/>
              </a:bodyPr>
              <a:lstStyle/>
              <a:p>
                <a:r>
                  <a:rPr lang="en-GB" dirty="0"/>
                  <a:t>This and the previous slide illustrate that changing the phase (shifting) the signal </a:t>
                </a:r>
                <a:r>
                  <a:rPr lang="en-GB" b="0" i="0">
                    <a:latin typeface="Cambria Math" panose="02040503050406030204" pitchFamily="18" charset="0"/>
                  </a:rPr>
                  <a:t>𝑥(𝑛)</a:t>
                </a:r>
                <a:r>
                  <a:rPr lang="en-GB" dirty="0"/>
                  <a:t> has no effect on the autocorrelation</a:t>
                </a:r>
                <a:r>
                  <a:rPr lang="en-GB" baseline="0" dirty="0"/>
                  <a:t> function</a:t>
                </a:r>
                <a:r>
                  <a:rPr lang="en-GB" dirty="0"/>
                  <a:t> </a:t>
                </a:r>
                <a:r>
                  <a:rPr lang="en-GB" b="0" i="0">
                    <a:latin typeface="Cambria Math" panose="02040503050406030204" pitchFamily="18" charset="0"/>
                  </a:rPr>
                  <a:t>𝑅_𝑥𝑥 (𝑚)</a:t>
                </a:r>
                <a:r>
                  <a:rPr lang="en-GB" dirty="0"/>
                  <a:t>. Put another way, </a:t>
                </a:r>
                <a:r>
                  <a:rPr lang="en-GB" b="0" i="0">
                    <a:latin typeface="Cambria Math" panose="02040503050406030204" pitchFamily="18" charset="0"/>
                  </a:rPr>
                  <a:t>𝑅_𝑥𝑥 (𝑚)</a:t>
                </a:r>
                <a:r>
                  <a:rPr lang="en-GB" dirty="0"/>
                  <a:t> doesn’t contain phase information about the frequency components in </a:t>
                </a:r>
                <a:r>
                  <a:rPr lang="en-GB" b="0" i="0">
                    <a:latin typeface="Cambria Math" panose="02040503050406030204" pitchFamily="18" charset="0"/>
                  </a:rPr>
                  <a:t>𝑥(𝑛)</a:t>
                </a:r>
                <a:r>
                  <a:rPr lang="en-GB" dirty="0"/>
                  <a:t>. As stated previously, it reflects the power in the signal.</a:t>
                </a:r>
              </a:p>
              <a:p>
                <a:endParaRPr lang="en-GB" dirty="0"/>
              </a:p>
              <a:p>
                <a:r>
                  <a:rPr lang="en-GB" dirty="0"/>
                  <a:t>There’s a very small change in </a:t>
                </a:r>
                <a:r>
                  <a:rPr lang="en-GB" b="0" i="0">
                    <a:latin typeface="Cambria Math" panose="02040503050406030204" pitchFamily="18" charset="0"/>
                  </a:rPr>
                  <a:t>𝑅_𝑥𝑥 (𝑚)</a:t>
                </a:r>
                <a:r>
                  <a:rPr lang="en-GB" dirty="0"/>
                  <a:t> between this and the previous slide due to the finite number of sample values used to estimate it. In this case </a:t>
                </a:r>
                <a:r>
                  <a:rPr lang="en-GB" b="0" i="0">
                    <a:latin typeface="Cambria Math" panose="02040503050406030204" pitchFamily="18" charset="0"/>
                  </a:rPr>
                  <a:t>𝑁=500</a:t>
                </a:r>
                <a:r>
                  <a:rPr lang="en-GB" dirty="0"/>
                  <a:t>.</a:t>
                </a:r>
              </a:p>
              <a:p>
                <a:endParaRPr lang="en-GB" dirty="0"/>
              </a:p>
              <a:p>
                <a:endParaRPr lang="en-GB" dirty="0"/>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24</a:t>
            </a:fld>
            <a:endParaRPr lang="en-GB"/>
          </a:p>
        </p:txBody>
      </p:sp>
    </p:spTree>
    <p:extLst>
      <p:ext uri="{BB962C8B-B14F-4D97-AF65-F5344CB8AC3E}">
        <p14:creationId xmlns:p14="http://schemas.microsoft.com/office/powerpoint/2010/main" val="4126607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DC levels (zero frequency components) in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appear in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too. Effectively we’ve got two different frequency components here in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both of these appear</a:t>
                </a:r>
                <a:r>
                  <a:rPr lang="en-GB" baseline="0" dirty="0"/>
                  <a:t> in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baseline="0" dirty="0"/>
                  <a:t>. You can do the arithmetic to check the value of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(0)</m:t>
                    </m:r>
                  </m:oMath>
                </a14:m>
                <a:r>
                  <a:rPr lang="en-GB" baseline="0" dirty="0"/>
                  <a:t>.</a:t>
                </a:r>
              </a:p>
              <a:p>
                <a:endParaRPr lang="en-GB" baseline="0" dirty="0"/>
              </a:p>
              <a:p>
                <a:r>
                  <a:rPr lang="en-GB" dirty="0"/>
                  <a:t> Here</a:t>
                </a:r>
                <a:r>
                  <a:rPr lang="en-GB" b="0" dirty="0">
                    <a:latin typeface="+mn-lt"/>
                  </a:rPr>
                  <a:t> </a:t>
                </a:r>
                <a:r>
                  <a:rPr lang="es-ES" sz="1200" b="0" dirty="0" err="1">
                    <a:latin typeface="+mn-lt"/>
                    <a:cs typeface="Courier New" panose="02070309020205020404" pitchFamily="49" charset="0"/>
                  </a:rPr>
                  <a:t>xn</a:t>
                </a:r>
                <a:r>
                  <a:rPr lang="es-ES" sz="1200" b="0" dirty="0">
                    <a:latin typeface="+mn-lt"/>
                    <a:cs typeface="Courier New" panose="02070309020205020404" pitchFamily="49" charset="0"/>
                  </a:rPr>
                  <a:t> = sin([1:20]*2*pi/20) + 0.5;</a:t>
                </a:r>
                <a:endParaRPr lang="en-GB" dirty="0"/>
              </a:p>
            </p:txBody>
          </p:sp>
        </mc:Choice>
        <mc:Fallback xmlns="">
          <p:sp>
            <p:nvSpPr>
              <p:cNvPr id="3" name="Notes Placeholder 2"/>
              <p:cNvSpPr>
                <a:spLocks noGrp="1"/>
              </p:cNvSpPr>
              <p:nvPr>
                <p:ph type="body" idx="1"/>
              </p:nvPr>
            </p:nvSpPr>
            <p:spPr/>
            <p:txBody>
              <a:bodyPr>
                <a:normAutofit/>
              </a:bodyPr>
              <a:lstStyle/>
              <a:p>
                <a:r>
                  <a:rPr lang="en-GB" dirty="0"/>
                  <a:t>DC levels (zero frequency components) in </a:t>
                </a:r>
                <a:r>
                  <a:rPr lang="en-GB" b="0" i="0">
                    <a:latin typeface="Cambria Math" panose="02040503050406030204" pitchFamily="18" charset="0"/>
                  </a:rPr>
                  <a:t>𝑥(𝑛)</a:t>
                </a:r>
                <a:r>
                  <a:rPr lang="en-GB" dirty="0"/>
                  <a:t> appear in </a:t>
                </a:r>
                <a:r>
                  <a:rPr lang="en-GB" b="0" i="0">
                    <a:latin typeface="Cambria Math" panose="02040503050406030204" pitchFamily="18" charset="0"/>
                  </a:rPr>
                  <a:t>𝑅_𝑥𝑥 (𝑚)</a:t>
                </a:r>
                <a:r>
                  <a:rPr lang="en-GB" dirty="0"/>
                  <a:t> too.</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25</a:t>
            </a:fld>
            <a:endParaRPr lang="en-GB"/>
          </a:p>
        </p:txBody>
      </p:sp>
    </p:spTree>
    <p:extLst>
      <p:ext uri="{BB962C8B-B14F-4D97-AF65-F5344CB8AC3E}">
        <p14:creationId xmlns:p14="http://schemas.microsoft.com/office/powerpoint/2010/main" val="4036849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This slide and the next illustrate the effect of doubling the amplitude of the values in the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from 1 to 2. The amplitude of the autocorrelation</a:t>
                </a:r>
                <a:r>
                  <a:rPr lang="en-GB" baseline="0" dirty="0"/>
                  <a:t> function</a:t>
                </a:r>
                <a:r>
                  <a:rPr lang="en-GB" dirty="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increases by a factor of four from 0.5 to 2. That is,</a:t>
                </a:r>
                <a:r>
                  <a:rPr lang="en-GB" baseline="0" dirty="0"/>
                  <a:t> from this slide to the next.</a:t>
                </a:r>
                <a:endParaRPr lang="en-GB" dirty="0"/>
              </a:p>
              <a:p>
                <a:endParaRPr lang="en-GB" dirty="0"/>
              </a:p>
              <a:p>
                <a:r>
                  <a:rPr lang="en-GB" dirty="0"/>
                  <a:t>As</a:t>
                </a:r>
                <a:r>
                  <a:rPr lang="en-GB" baseline="0" dirty="0"/>
                  <a:t> ever, t</a:t>
                </a:r>
                <a:r>
                  <a:rPr lang="en-GB" dirty="0"/>
                  <a:t>he central value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(0)</m:t>
                    </m:r>
                  </m:oMath>
                </a14:m>
                <a:r>
                  <a:rPr lang="en-GB" dirty="0"/>
                  <a:t> of the autocorrelation function</a:t>
                </a:r>
                <a:r>
                  <a:rPr lang="en-GB" baseline="0" dirty="0"/>
                  <a:t> represents</a:t>
                </a:r>
                <a:r>
                  <a:rPr lang="en-GB" dirty="0"/>
                  <a:t> the mean square value of the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is always the largest value in the autocorrelation function.</a:t>
                </a:r>
              </a:p>
            </p:txBody>
          </p:sp>
        </mc:Choice>
        <mc:Fallback xmlns="">
          <p:sp>
            <p:nvSpPr>
              <p:cNvPr id="3" name="Notes Placeholder 2"/>
              <p:cNvSpPr>
                <a:spLocks noGrp="1"/>
              </p:cNvSpPr>
              <p:nvPr>
                <p:ph type="body" idx="1"/>
              </p:nvPr>
            </p:nvSpPr>
            <p:spPr/>
            <p:txBody>
              <a:bodyPr>
                <a:normAutofit/>
              </a:bodyPr>
              <a:lstStyle/>
              <a:p>
                <a:r>
                  <a:rPr lang="en-GB" dirty="0"/>
                  <a:t>The discrete sample values in all of these figures have deliberately been plotted as bars in order to emphasise that we are looking at discrete-time data in the case of </a:t>
                </a:r>
                <a:r>
                  <a:rPr lang="en-GB" b="0" i="0">
                    <a:latin typeface="Cambria Math" panose="02040503050406030204" pitchFamily="18" charset="0"/>
                  </a:rPr>
                  <a:t>𝑥(𝑛)</a:t>
                </a:r>
                <a:r>
                  <a:rPr lang="en-GB" dirty="0"/>
                  <a:t> and discrete data values in the case of </a:t>
                </a:r>
                <a:r>
                  <a:rPr lang="en-GB" b="0" i="0">
                    <a:latin typeface="Cambria Math" panose="02040503050406030204" pitchFamily="18" charset="0"/>
                  </a:rPr>
                  <a:t>𝑅_𝑥𝑥 (𝑚)</a:t>
                </a:r>
                <a:r>
                  <a:rPr lang="en-GB" dirty="0"/>
                  <a:t>. </a:t>
                </a:r>
              </a:p>
              <a:p>
                <a:r>
                  <a:rPr lang="en-GB" dirty="0"/>
                  <a:t>This slide and the next illustrate the effect of doubling the amplitude of the values in the sequence </a:t>
                </a:r>
                <a:r>
                  <a:rPr lang="en-GB" b="0" i="0">
                    <a:latin typeface="Cambria Math" panose="02040503050406030204" pitchFamily="18" charset="0"/>
                  </a:rPr>
                  <a:t>𝑥(𝑛)</a:t>
                </a:r>
                <a:r>
                  <a:rPr lang="en-GB" dirty="0"/>
                  <a:t> that’s the top trace from 1 to 2. The amplitude of the ACF </a:t>
                </a:r>
                <a:r>
                  <a:rPr lang="en-GB" b="0" i="0">
                    <a:latin typeface="Cambria Math" panose="02040503050406030204" pitchFamily="18" charset="0"/>
                  </a:rPr>
                  <a:t>𝑅_𝑥𝑥 (𝑚)</a:t>
                </a:r>
                <a:r>
                  <a:rPr lang="en-GB" dirty="0"/>
                  <a:t> that’s the bottom trace increases by a factor of four from 0.5 to 2. </a:t>
                </a:r>
              </a:p>
              <a:p>
                <a:endParaRPr lang="en-GB" dirty="0"/>
              </a:p>
              <a:p>
                <a:r>
                  <a:rPr lang="en-GB" dirty="0"/>
                  <a:t>The central value </a:t>
                </a:r>
                <a:r>
                  <a:rPr lang="en-GB" b="0" i="0">
                    <a:latin typeface="Cambria Math" panose="02040503050406030204" pitchFamily="18" charset="0"/>
                  </a:rPr>
                  <a:t>𝑅_𝑥𝑥 (0)</a:t>
                </a:r>
                <a:r>
                  <a:rPr lang="en-GB" dirty="0"/>
                  <a:t> of the autocorrelation function</a:t>
                </a:r>
                <a:r>
                  <a:rPr lang="en-GB" baseline="0" dirty="0"/>
                  <a:t> represents</a:t>
                </a:r>
                <a:r>
                  <a:rPr lang="en-GB" dirty="0"/>
                  <a:t> the mean square value of the sequence </a:t>
                </a:r>
                <a:r>
                  <a:rPr lang="en-GB" b="0" i="0">
                    <a:latin typeface="Cambria Math" panose="02040503050406030204" pitchFamily="18" charset="0"/>
                  </a:rPr>
                  <a:t>𝑥(𝑛)</a:t>
                </a:r>
                <a:r>
                  <a:rPr lang="en-GB" dirty="0"/>
                  <a:t> and is always the largest value in the autocorrelation function.</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26</a:t>
            </a:fld>
            <a:endParaRPr lang="en-GB"/>
          </a:p>
        </p:txBody>
      </p:sp>
    </p:spTree>
    <p:extLst>
      <p:ext uri="{BB962C8B-B14F-4D97-AF65-F5344CB8AC3E}">
        <p14:creationId xmlns:p14="http://schemas.microsoft.com/office/powerpoint/2010/main" val="4084520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27</a:t>
            </a:fld>
            <a:endParaRPr lang="en-GB"/>
          </a:p>
        </p:txBody>
      </p:sp>
    </p:spTree>
    <p:extLst>
      <p:ext uri="{BB962C8B-B14F-4D97-AF65-F5344CB8AC3E}">
        <p14:creationId xmlns:p14="http://schemas.microsoft.com/office/powerpoint/2010/main" val="1683785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algn="l"/>
                <a:r>
                  <a:rPr lang="en-GB" b="1" i="1" dirty="0"/>
                  <a:t>white noise</a:t>
                </a:r>
                <a:r>
                  <a:rPr lang="en-GB" i="1" dirty="0"/>
                  <a:t> </a:t>
                </a:r>
                <a:r>
                  <a:rPr lang="en-GB" dirty="0"/>
                  <a:t>is the term used to describe a random signal in which there is absolutely no correlation or dependence between successive sample values.</a:t>
                </a:r>
                <a:endParaRPr lang="en-GB" baseline="0" dirty="0"/>
              </a:p>
              <a:p>
                <a:pPr algn="l"/>
                <a:r>
                  <a:rPr lang="en-GB" baseline="0" dirty="0"/>
                  <a:t>The autocorrelation function of white noise therefore is an impulse. </a:t>
                </a:r>
              </a:p>
              <a:p>
                <a:pPr algn="l"/>
                <a:r>
                  <a:rPr lang="en-GB" baseline="0" dirty="0"/>
                  <a:t>The definition of white noise says nothing about the amplitude distribution of that random signal. </a:t>
                </a:r>
              </a:p>
              <a:p>
                <a:pPr algn="l"/>
                <a:r>
                  <a:rPr lang="en-GB" baseline="0" dirty="0"/>
                  <a:t>In this example a r</a:t>
                </a:r>
                <a:r>
                  <a:rPr lang="en-GB" dirty="0"/>
                  <a:t>andom variable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that is zero-mean with uniform pdf and variance 0.33 has (in theory) an</a:t>
                </a:r>
                <a:r>
                  <a:rPr lang="en-GB" baseline="0" dirty="0"/>
                  <a:t> autocorrelation function that is an impulse of amplitude 0.33. In other words </a:t>
                </a:r>
                <a:r>
                  <a:rPr lang="en-GB" dirty="0"/>
                  <a:t>only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(0)≠</m:t>
                    </m:r>
                    <m:r>
                      <a:rPr lang="en-GB" b="0" i="1" smtClean="0">
                        <a:latin typeface="Cambria Math" panose="02040503050406030204" pitchFamily="18" charset="0"/>
                        <a:ea typeface="Cambria Math" panose="02040503050406030204" pitchFamily="18" charset="0"/>
                      </a:rPr>
                      <m:t>0</m:t>
                    </m:r>
                  </m:oMath>
                </a14:m>
                <a:r>
                  <a:rPr lang="en-GB" dirty="0"/>
                  <a:t>. </a:t>
                </a:r>
              </a:p>
              <a:p>
                <a:pPr algn="l"/>
                <a:endParaRPr lang="en-GB" dirty="0"/>
              </a:p>
              <a:p>
                <a:pPr algn="l"/>
                <a:r>
                  <a:rPr lang="en-GB" dirty="0"/>
                  <a:t>The autocorrelation function shown here has been estimated using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=500</m:t>
                    </m:r>
                  </m:oMath>
                </a14:m>
                <a:r>
                  <a:rPr lang="en-GB" dirty="0"/>
                  <a:t> and plotted for </a:t>
                </a:r>
                <a14:m>
                  <m:oMath xmlns:m="http://schemas.openxmlformats.org/officeDocument/2006/math">
                    <m:r>
                      <a:rPr lang="en-GB" b="0" i="1" smtClean="0">
                        <a:latin typeface="Cambria Math" panose="02040503050406030204" pitchFamily="18" charset="0"/>
                      </a:rPr>
                      <m:t>𝑀</m:t>
                    </m:r>
                    <m:r>
                      <a:rPr lang="en-GB" b="0" i="1" smtClean="0">
                        <a:latin typeface="Cambria Math" panose="02040503050406030204" pitchFamily="18" charset="0"/>
                      </a:rPr>
                      <m:t>=50</m:t>
                    </m:r>
                  </m:oMath>
                </a14:m>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Here xn=rand(2*M+N,1)*2-1;</a:t>
                </a:r>
              </a:p>
            </p:txBody>
          </p:sp>
        </mc:Choice>
        <mc:Fallback xmlns="">
          <p:sp>
            <p:nvSpPr>
              <p:cNvPr id="3" name="Notes Placeholder 2"/>
              <p:cNvSpPr>
                <a:spLocks noGrp="1"/>
              </p:cNvSpPr>
              <p:nvPr>
                <p:ph type="body" idx="1"/>
              </p:nvPr>
            </p:nvSpPr>
            <p:spPr/>
            <p:txBody>
              <a:bodyPr>
                <a:normAutofit/>
              </a:bodyPr>
              <a:lstStyle/>
              <a:p>
                <a:pPr algn="l"/>
                <a:r>
                  <a:rPr lang="en-GB" dirty="0"/>
                  <a:t>Random variable x(n) with uniform pdf has (in theory) impulsive ACF only </a:t>
                </a:r>
                <a:r>
                  <a:rPr lang="en-GB" b="0" i="0">
                    <a:latin typeface="Cambria Math" panose="02040503050406030204" pitchFamily="18" charset="0"/>
                  </a:rPr>
                  <a:t>𝑅_𝑥𝑥 (0)</a:t>
                </a:r>
                <a:r>
                  <a:rPr lang="en-GB" b="0" i="0">
                    <a:latin typeface="Cambria Math" panose="02040503050406030204" pitchFamily="18" charset="0"/>
                    <a:ea typeface="Cambria Math" panose="02040503050406030204" pitchFamily="18" charset="0"/>
                  </a:rPr>
                  <a:t>≠0</a:t>
                </a:r>
                <a:r>
                  <a:rPr lang="en-GB" dirty="0"/>
                  <a:t>. Here that ACF is estimated using N=500 and plotted for M=50.</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28</a:t>
            </a:fld>
            <a:endParaRPr lang="en-GB"/>
          </a:p>
        </p:txBody>
      </p:sp>
    </p:spTree>
    <p:extLst>
      <p:ext uri="{BB962C8B-B14F-4D97-AF65-F5344CB8AC3E}">
        <p14:creationId xmlns:p14="http://schemas.microsoft.com/office/powerpoint/2010/main" val="459674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Changing </a:t>
                </a:r>
                <a14:m>
                  <m:oMath xmlns:m="http://schemas.openxmlformats.org/officeDocument/2006/math">
                    <m:r>
                      <a:rPr lang="en-GB" b="0" i="1" smtClean="0">
                        <a:latin typeface="Cambria Math" panose="02040503050406030204" pitchFamily="18" charset="0"/>
                      </a:rPr>
                      <m:t>𝑁</m:t>
                    </m:r>
                  </m:oMath>
                </a14:m>
                <a:r>
                  <a:rPr lang="en-GB" dirty="0"/>
                  <a:t> from 500 to 5000 reduces the magnitudes of the values of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for </a:t>
                </a:r>
                <a14:m>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≠0</m:t>
                    </m:r>
                    <m:r>
                      <a:rPr lang="en-GB" b="0" i="0" smtClean="0">
                        <a:latin typeface="Cambria Math" panose="02040503050406030204" pitchFamily="18" charset="0"/>
                        <a:ea typeface="Cambria Math" panose="02040503050406030204" pitchFamily="18" charset="0"/>
                      </a:rPr>
                      <m:t> </m:t>
                    </m:r>
                    <m:r>
                      <m:rPr>
                        <m:sty m:val="p"/>
                      </m:rPr>
                      <a:rPr lang="en-GB" b="0" i="0" smtClean="0">
                        <a:latin typeface="Cambria Math" panose="02040503050406030204" pitchFamily="18" charset="0"/>
                        <a:ea typeface="Cambria Math" panose="02040503050406030204" pitchFamily="18" charset="0"/>
                      </a:rPr>
                      <m:t>and</m:t>
                    </m:r>
                    <m:r>
                      <a:rPr lang="en-GB" b="0" i="0" smtClean="0">
                        <a:latin typeface="Cambria Math" panose="02040503050406030204" pitchFamily="18" charset="0"/>
                        <a:ea typeface="Cambria Math" panose="02040503050406030204" pitchFamily="18" charset="0"/>
                      </a:rPr>
                      <m:t> </m:t>
                    </m:r>
                  </m:oMath>
                </a14:m>
                <a:r>
                  <a:rPr lang="en-GB" dirty="0"/>
                  <a:t>makes this estimate of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more accurate.</a:t>
                </a:r>
              </a:p>
            </p:txBody>
          </p:sp>
        </mc:Choice>
        <mc:Fallback xmlns="">
          <p:sp>
            <p:nvSpPr>
              <p:cNvPr id="3" name="Notes Placeholder 2"/>
              <p:cNvSpPr>
                <a:spLocks noGrp="1"/>
              </p:cNvSpPr>
              <p:nvPr>
                <p:ph type="body" idx="1"/>
              </p:nvPr>
            </p:nvSpPr>
            <p:spPr/>
            <p:txBody>
              <a:bodyPr>
                <a:normAutofit/>
              </a:bodyPr>
              <a:lstStyle/>
              <a:p>
                <a:r>
                  <a:rPr lang="en-GB" dirty="0"/>
                  <a:t>Changing </a:t>
                </a:r>
                <a:r>
                  <a:rPr lang="en-GB" b="0" i="0">
                    <a:latin typeface="Cambria Math" panose="02040503050406030204" pitchFamily="18" charset="0"/>
                  </a:rPr>
                  <a:t>𝑁</a:t>
                </a:r>
                <a:r>
                  <a:rPr lang="en-GB" dirty="0"/>
                  <a:t> from 500 to 5000 reduces the magnitudes of the values of </a:t>
                </a:r>
                <a:r>
                  <a:rPr lang="en-GB" b="0" i="0">
                    <a:latin typeface="Cambria Math" panose="02040503050406030204" pitchFamily="18" charset="0"/>
                  </a:rPr>
                  <a:t>𝑅_𝑥𝑥 (𝑚)</a:t>
                </a:r>
                <a:r>
                  <a:rPr lang="en-GB" dirty="0"/>
                  <a:t> for </a:t>
                </a:r>
                <a:r>
                  <a:rPr lang="en-GB" b="0" i="0">
                    <a:latin typeface="Cambria Math" panose="02040503050406030204" pitchFamily="18" charset="0"/>
                  </a:rPr>
                  <a:t>𝑚</a:t>
                </a:r>
                <a:r>
                  <a:rPr lang="en-GB" b="0" i="0">
                    <a:latin typeface="Cambria Math" panose="02040503050406030204" pitchFamily="18" charset="0"/>
                    <a:ea typeface="Cambria Math" panose="02040503050406030204" pitchFamily="18" charset="0"/>
                  </a:rPr>
                  <a:t>≠0 and </a:t>
                </a:r>
                <a:r>
                  <a:rPr lang="en-GB" dirty="0"/>
                  <a:t>makes this estimate of </a:t>
                </a:r>
                <a:r>
                  <a:rPr lang="en-GB" b="0" i="0">
                    <a:latin typeface="Cambria Math" panose="02040503050406030204" pitchFamily="18" charset="0"/>
                  </a:rPr>
                  <a:t>𝑅_𝑥𝑥 (𝑚)</a:t>
                </a:r>
                <a:r>
                  <a:rPr lang="en-GB" dirty="0"/>
                  <a:t> more accurate..</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29</a:t>
            </a:fld>
            <a:endParaRPr lang="en-GB"/>
          </a:p>
        </p:txBody>
      </p:sp>
    </p:spTree>
    <p:extLst>
      <p:ext uri="{BB962C8B-B14F-4D97-AF65-F5344CB8AC3E}">
        <p14:creationId xmlns:p14="http://schemas.microsoft.com/office/powerpoint/2010/main" val="252430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GB" b="0" dirty="0"/>
              <a:t>In this module we’ll first look at how discrete-time random signals are described and then look at how the characteristics of those random signals are altered when they are processed by </a:t>
            </a:r>
            <a:r>
              <a:rPr lang="en-GB" b="1" i="1" dirty="0"/>
              <a:t>linear time-invariant (LTI) systems</a:t>
            </a:r>
            <a:r>
              <a:rPr lang="en-GB" b="0" dirty="0"/>
              <a:t>. We’ll concentrate very much on </a:t>
            </a:r>
            <a:r>
              <a:rPr lang="en-GB" b="1" i="1" dirty="0"/>
              <a:t>discrete-time signals</a:t>
            </a:r>
            <a:r>
              <a:rPr lang="en-GB" b="0" dirty="0"/>
              <a:t>.</a:t>
            </a:r>
            <a:endParaRPr lang="en-GB" i="1" dirty="0"/>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a:t>
            </a:fld>
            <a:endParaRPr lang="en-GB"/>
          </a:p>
        </p:txBody>
      </p:sp>
    </p:spTree>
    <p:extLst>
      <p:ext uri="{BB962C8B-B14F-4D97-AF65-F5344CB8AC3E}">
        <p14:creationId xmlns:p14="http://schemas.microsoft.com/office/powerpoint/2010/main" val="2605878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A pseudorandom binary sequence (PRBS) is another form of white noise.</a:t>
                </a:r>
                <a:r>
                  <a:rPr lang="en-GB" baseline="0" dirty="0"/>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rather different from the random signal shown in the previous two slides</a:t>
                </a:r>
                <a:r>
                  <a:rPr lang="en-GB" baseline="0" dirty="0"/>
                  <a:t> but its autocorrelation function is an impulse. The mean square (and variance) of this zero-mean random signal is equal to 1 and this is reflected in the central value of the autocorrelation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strike="noStrike" kern="1200" baseline="0" dirty="0">
                    <a:solidFill>
                      <a:schemeClr val="tx1"/>
                    </a:solidFill>
                    <a:latin typeface="+mn-lt"/>
                    <a:ea typeface="+mn-ea"/>
                    <a:cs typeface="+mn-cs"/>
                  </a:rPr>
                  <a:t>Here xn=prbs(11,2*M+N)*2-1;</a:t>
                </a:r>
              </a:p>
              <a:p>
                <a:endParaRPr lang="en-GB" dirty="0"/>
              </a:p>
            </p:txBody>
          </p:sp>
        </mc:Choice>
        <mc:Fallback xmlns="">
          <p:sp>
            <p:nvSpPr>
              <p:cNvPr id="3" name="Notes Placeholder 2"/>
              <p:cNvSpPr>
                <a:spLocks noGrp="1"/>
              </p:cNvSpPr>
              <p:nvPr>
                <p:ph type="body" idx="1"/>
              </p:nvPr>
            </p:nvSpPr>
            <p:spPr/>
            <p:txBody>
              <a:bodyPr>
                <a:normAutofit/>
              </a:bodyPr>
              <a:lstStyle/>
              <a:p>
                <a:r>
                  <a:rPr lang="en-GB" dirty="0"/>
                  <a:t>A pseudorandom binary sequence (PRBS) is a form of white noise.</a:t>
                </a:r>
                <a:r>
                  <a:rPr lang="en-GB" baseline="0" dirty="0"/>
                  <a:t> </a:t>
                </a:r>
                <a:r>
                  <a:rPr lang="en-GB" b="0" i="0">
                    <a:latin typeface="Cambria Math" panose="02040503050406030204" pitchFamily="18" charset="0"/>
                  </a:rPr>
                  <a:t>𝑥(𝑛)</a:t>
                </a:r>
                <a:r>
                  <a:rPr lang="en-GB" dirty="0"/>
                  <a:t> is rather different from the random signals shown in the previous two slides</a:t>
                </a:r>
                <a:r>
                  <a:rPr lang="en-GB" baseline="0" dirty="0"/>
                  <a:t> but its autocorrelation function is an impulse. The mean square (and variance) of this zero-mean random signal is equal to 1 and this is reflected in the central value of the autocorrelation function.</a:t>
                </a:r>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30</a:t>
            </a:fld>
            <a:endParaRPr lang="en-GB"/>
          </a:p>
        </p:txBody>
      </p:sp>
    </p:spTree>
    <p:extLst>
      <p:ext uri="{BB962C8B-B14F-4D97-AF65-F5344CB8AC3E}">
        <p14:creationId xmlns:p14="http://schemas.microsoft.com/office/powerpoint/2010/main" val="22994387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In this example, the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was formed by passing zero-mean Gaussian white noise through a bandpass filter. Consequently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a:t>
                </a:r>
                <a:r>
                  <a:rPr lang="en-GB" b="1" i="1" dirty="0"/>
                  <a:t>not</a:t>
                </a:r>
                <a:r>
                  <a:rPr lang="en-GB" dirty="0"/>
                  <a:t> white noise but it is zero-mean and it’s random.</a:t>
                </a:r>
                <a:r>
                  <a:rPr lang="en-GB" baseline="0" dirty="0"/>
                  <a:t> </a:t>
                </a:r>
              </a:p>
              <a:p>
                <a:endParaRPr lang="en-GB" baseline="0" dirty="0"/>
              </a:p>
              <a:p>
                <a:r>
                  <a:rPr lang="en-GB" baseline="0" dirty="0"/>
                  <a:t>That</a:t>
                </a:r>
                <a:r>
                  <a:rPr lang="en-GB" dirty="0"/>
                  <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 </m:t>
                    </m:r>
                  </m:oMath>
                </a14:m>
                <a:r>
                  <a:rPr lang="en-GB" dirty="0"/>
                  <a:t>is </a:t>
                </a:r>
                <a:r>
                  <a:rPr lang="en-GB" b="1" i="1" dirty="0"/>
                  <a:t>not</a:t>
                </a:r>
                <a:r>
                  <a:rPr lang="en-GB" dirty="0"/>
                  <a:t> white noise is readily apparent from its autocorrelation function. It’s not an impulse.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look somewhat similar. This is to be expected since they contain the same band-limited range of frequency components. But, of course, they are not the same. They represent quite different things. Close inspection confirms that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is an even function of </a:t>
                </a:r>
                <a14:m>
                  <m:oMath xmlns:m="http://schemas.openxmlformats.org/officeDocument/2006/math">
                    <m:r>
                      <a:rPr lang="en-GB" b="0" i="1" smtClean="0">
                        <a:latin typeface="Cambria Math" panose="02040503050406030204" pitchFamily="18" charset="0"/>
                      </a:rPr>
                      <m:t>𝑚</m:t>
                    </m:r>
                  </m:oMath>
                </a14:m>
                <a:r>
                  <a:rPr lang="en-GB" dirty="0"/>
                  <a:t>, that its largest value occurs at </a:t>
                </a:r>
                <a14:m>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=0</m:t>
                    </m:r>
                  </m:oMath>
                </a14:m>
                <a:r>
                  <a:rPr lang="en-GB" dirty="0"/>
                  <a:t>,  and that broadly speaking it decays with the magnitude of </a:t>
                </a:r>
                <a14:m>
                  <m:oMath xmlns:m="http://schemas.openxmlformats.org/officeDocument/2006/math">
                    <m:r>
                      <a:rPr lang="en-GB" b="0" i="1" smtClean="0">
                        <a:latin typeface="Cambria Math" panose="02040503050406030204" pitchFamily="18" charset="0"/>
                      </a:rPr>
                      <m:t>𝑚</m:t>
                    </m:r>
                  </m:oMath>
                </a14:m>
                <a:r>
                  <a:rPr lang="en-GB" dirty="0"/>
                  <a:t>.</a:t>
                </a:r>
              </a:p>
            </p:txBody>
          </p:sp>
        </mc:Choice>
        <mc:Fallback xmlns="">
          <p:sp>
            <p:nvSpPr>
              <p:cNvPr id="3" name="Notes Placeholder 2"/>
              <p:cNvSpPr>
                <a:spLocks noGrp="1"/>
              </p:cNvSpPr>
              <p:nvPr>
                <p:ph type="body" idx="1"/>
              </p:nvPr>
            </p:nvSpPr>
            <p:spPr/>
            <p:txBody>
              <a:bodyPr>
                <a:normAutofit/>
              </a:bodyPr>
              <a:lstStyle/>
              <a:p>
                <a:r>
                  <a:rPr lang="en-GB" dirty="0"/>
                  <a:t>In this example, the sequence </a:t>
                </a:r>
                <a:r>
                  <a:rPr lang="en-GB" b="0" i="0">
                    <a:latin typeface="Cambria Math" panose="02040503050406030204" pitchFamily="18" charset="0"/>
                  </a:rPr>
                  <a:t>𝑥(𝑛)</a:t>
                </a:r>
                <a:r>
                  <a:rPr lang="en-GB" dirty="0"/>
                  <a:t> was formed by passing zero-mean Gaussian white noise through a bandpass filter. Consequently </a:t>
                </a:r>
                <a:r>
                  <a:rPr lang="en-GB" b="0" i="0">
                    <a:latin typeface="Cambria Math" panose="02040503050406030204" pitchFamily="18" charset="0"/>
                  </a:rPr>
                  <a:t>𝑥(𝑛)</a:t>
                </a:r>
                <a:r>
                  <a:rPr lang="en-GB" dirty="0"/>
                  <a:t> is not white noise but it is zero mean and random.</a:t>
                </a:r>
                <a:r>
                  <a:rPr lang="en-GB" baseline="0" dirty="0"/>
                  <a:t> That</a:t>
                </a:r>
                <a:r>
                  <a:rPr lang="en-GB" dirty="0"/>
                  <a:t> </a:t>
                </a:r>
                <a:r>
                  <a:rPr lang="en-GB" b="0" i="0">
                    <a:latin typeface="Cambria Math" panose="02040503050406030204" pitchFamily="18" charset="0"/>
                  </a:rPr>
                  <a:t>𝑥(𝑛) </a:t>
                </a:r>
                <a:r>
                  <a:rPr lang="en-GB" dirty="0"/>
                  <a:t>is not white noise is readily apparent from its autocorrelation function – it’s not an impulse. </a:t>
                </a:r>
                <a:r>
                  <a:rPr lang="en-GB" b="0" i="0">
                    <a:latin typeface="Cambria Math" panose="02040503050406030204" pitchFamily="18" charset="0"/>
                  </a:rPr>
                  <a:t>𝑥(𝑛)</a:t>
                </a:r>
                <a:r>
                  <a:rPr lang="en-GB" dirty="0"/>
                  <a:t> and </a:t>
                </a:r>
                <a:r>
                  <a:rPr lang="en-GB" b="0" i="0">
                    <a:latin typeface="Cambria Math" panose="02040503050406030204" pitchFamily="18" charset="0"/>
                  </a:rPr>
                  <a:t>𝑅_𝑥𝑥 (𝑚)</a:t>
                </a:r>
                <a:r>
                  <a:rPr lang="en-GB" dirty="0"/>
                  <a:t> look somewhat similar. This is to be expected since they contain the same band-limited range of frequency components. But, of course, they are not the same – they represent quite different things. Close inspection confirms that </a:t>
                </a:r>
                <a:r>
                  <a:rPr lang="en-GB" b="0" i="0">
                    <a:latin typeface="Cambria Math" panose="02040503050406030204" pitchFamily="18" charset="0"/>
                  </a:rPr>
                  <a:t>𝑅_𝑥𝑥 (𝑚)</a:t>
                </a:r>
                <a:r>
                  <a:rPr lang="en-GB" dirty="0"/>
                  <a:t> is an even function of </a:t>
                </a:r>
                <a:r>
                  <a:rPr lang="en-GB" b="0" i="0">
                    <a:latin typeface="Cambria Math" panose="02040503050406030204" pitchFamily="18" charset="0"/>
                  </a:rPr>
                  <a:t>𝑚</a:t>
                </a:r>
                <a:r>
                  <a:rPr lang="en-GB" dirty="0"/>
                  <a:t>, that its largest value occurs at </a:t>
                </a:r>
                <a:r>
                  <a:rPr lang="en-GB" b="0" i="0">
                    <a:latin typeface="Cambria Math" panose="02040503050406030204" pitchFamily="18" charset="0"/>
                  </a:rPr>
                  <a:t>𝑚=0</a:t>
                </a:r>
                <a:r>
                  <a:rPr lang="en-GB" dirty="0"/>
                  <a:t>,  and that broadly speaking it decays with the magnitude of </a:t>
                </a:r>
                <a:r>
                  <a:rPr lang="en-GB" b="0" i="0">
                    <a:latin typeface="Cambria Math" panose="02040503050406030204" pitchFamily="18" charset="0"/>
                  </a:rPr>
                  <a:t>𝑚</a:t>
                </a:r>
                <a:r>
                  <a:rPr lang="en-GB" dirty="0"/>
                  <a:t>.</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31</a:t>
            </a:fld>
            <a:endParaRPr lang="en-GB"/>
          </a:p>
        </p:txBody>
      </p:sp>
    </p:spTree>
    <p:extLst>
      <p:ext uri="{BB962C8B-B14F-4D97-AF65-F5344CB8AC3E}">
        <p14:creationId xmlns:p14="http://schemas.microsoft.com/office/powerpoint/2010/main" val="3060421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How is the frequency content of a random signal characterised?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 time-domain signal has a corresponding frequency-domain representation (found by Fourier analysis)</a:t>
                </a:r>
              </a:p>
              <a:p>
                <a:r>
                  <a:rPr lang="en-GB" dirty="0"/>
                  <a:t>But Fourier analysis of random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problematic. If it was</a:t>
                </a:r>
                <a:r>
                  <a:rPr lang="en-GB" baseline="0" dirty="0"/>
                  <a:t> possible, it</a:t>
                </a:r>
                <a:r>
                  <a:rPr lang="en-GB" dirty="0"/>
                  <a:t> would result in another random signal</a:t>
                </a:r>
                <a:r>
                  <a:rPr lang="en-GB" baseline="0" dirty="0"/>
                  <a:t> but we are interested in deterministic values rather than the statistics of a frequency-domain representation.</a:t>
                </a:r>
              </a:p>
              <a:p>
                <a:r>
                  <a:rPr lang="en-GB" dirty="0"/>
                  <a:t>Furthermore, for the DTFT of discrete-time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to exist/converge, that signal must have finite energy</a:t>
                </a:r>
                <a:r>
                  <a:rPr lang="en-GB" baseline="0" dirty="0"/>
                  <a:t> but r</a:t>
                </a:r>
                <a:r>
                  <a:rPr lang="en-GB" dirty="0"/>
                  <a:t>andom noise signals typically continue indefinitely and have infinite energy. They are power signals.</a:t>
                </a:r>
              </a:p>
              <a:p>
                <a:endParaRPr lang="en-GB" dirty="0"/>
              </a:p>
            </p:txBody>
          </p:sp>
        </mc:Choice>
        <mc:Fallback xmlns="">
          <p:sp>
            <p:nvSpPr>
              <p:cNvPr id="3" name="Notes Placeholder 2"/>
              <p:cNvSpPr>
                <a:spLocks noGrp="1"/>
              </p:cNvSpPr>
              <p:nvPr>
                <p:ph type="body" idx="1"/>
              </p:nvPr>
            </p:nvSpPr>
            <p:spPr/>
            <p:txBody>
              <a:bodyPr>
                <a:normAutofit/>
              </a:bodyPr>
              <a:lstStyle/>
              <a:p>
                <a:r>
                  <a:rPr lang="en-GB" dirty="0"/>
                  <a:t>INTUITIVELY</a:t>
                </a:r>
              </a:p>
              <a:p>
                <a:r>
                  <a:rPr lang="en-GB" dirty="0"/>
                  <a:t>For the DTFT of discrete-time signal </a:t>
                </a:r>
                <a:r>
                  <a:rPr lang="en-GB" b="0" i="0">
                    <a:latin typeface="Cambria Math" panose="02040503050406030204" pitchFamily="18" charset="0"/>
                  </a:rPr>
                  <a:t>𝑥(𝑛)</a:t>
                </a:r>
                <a:r>
                  <a:rPr lang="en-GB" dirty="0"/>
                  <a:t> to exist/converge, that signal must have finite energy.</a:t>
                </a:r>
              </a:p>
              <a:p>
                <a:r>
                  <a:rPr lang="en-GB" dirty="0"/>
                  <a:t>Random noise signals typically continue indefinitely. They are power signals.</a:t>
                </a:r>
              </a:p>
              <a:p>
                <a:r>
                  <a:rPr lang="en-GB" dirty="0"/>
                  <a:t>We have just seen, however that the frequency components present in </a:t>
                </a:r>
                <a:r>
                  <a:rPr lang="en-GB" b="0" i="0">
                    <a:latin typeface="Cambria Math" panose="02040503050406030204" pitchFamily="18" charset="0"/>
                  </a:rPr>
                  <a:t>𝑥(𝑛)</a:t>
                </a:r>
                <a:r>
                  <a:rPr lang="en-GB" dirty="0"/>
                  <a:t> are present also in </a:t>
                </a:r>
                <a:r>
                  <a:rPr lang="en-GB" i="0">
                    <a:latin typeface="Cambria Math" panose="02040503050406030204" pitchFamily="18" charset="0"/>
                    <a:ea typeface="Cambria Math" panose="02040503050406030204" pitchFamily="18" charset="0"/>
                  </a:rPr>
                  <a:t>∅_</a:t>
                </a:r>
                <a:r>
                  <a:rPr lang="en-GB" b="0" i="0">
                    <a:latin typeface="Cambria Math" panose="02040503050406030204" pitchFamily="18" charset="0"/>
                  </a:rPr>
                  <a:t>𝑥𝑥 (𝑚)</a:t>
                </a:r>
                <a:r>
                  <a:rPr lang="en-GB" dirty="0"/>
                  <a:t> (with squared amplitudes)</a:t>
                </a:r>
              </a:p>
              <a:p>
                <a:r>
                  <a:rPr lang="en-GB" dirty="0"/>
                  <a:t>Also the magnitude of </a:t>
                </a:r>
                <a:r>
                  <a:rPr lang="en-GB" i="0">
                    <a:latin typeface="Cambria Math" panose="02040503050406030204" pitchFamily="18" charset="0"/>
                    <a:ea typeface="Cambria Math" panose="02040503050406030204" pitchFamily="18" charset="0"/>
                  </a:rPr>
                  <a:t>∅_</a:t>
                </a:r>
                <a:r>
                  <a:rPr lang="en-GB" b="0" i="0">
                    <a:latin typeface="Cambria Math" panose="02040503050406030204" pitchFamily="18" charset="0"/>
                  </a:rPr>
                  <a:t>𝑥𝑥 (𝑚)</a:t>
                </a:r>
                <a:r>
                  <a:rPr lang="en-GB" dirty="0"/>
                  <a:t>for a random signal typically decays with m – it is a finite energy signal for which the DTFT exists.</a:t>
                </a:r>
              </a:p>
              <a:p>
                <a:r>
                  <a:rPr lang="en-GB" dirty="0"/>
                  <a:t>This allows the possibility of a frequency-domain representation of the random signal – its power spectrum </a:t>
                </a:r>
                <a:r>
                  <a:rPr lang="en-GB" dirty="0" err="1"/>
                  <a:t>Sxx</a:t>
                </a:r>
                <a:r>
                  <a:rPr lang="en-GB" dirty="0"/>
                  <a:t>.</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32</a:t>
            </a:fld>
            <a:endParaRPr lang="en-GB"/>
          </a:p>
        </p:txBody>
      </p:sp>
    </p:spTree>
    <p:extLst>
      <p:ext uri="{BB962C8B-B14F-4D97-AF65-F5344CB8AC3E}">
        <p14:creationId xmlns:p14="http://schemas.microsoft.com/office/powerpoint/2010/main" val="2849308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a:t>
                </a:r>
                <a:r>
                  <a:rPr lang="en-GB" baseline="0" dirty="0"/>
                  <a:t> w</a:t>
                </a:r>
                <a:r>
                  <a:rPr lang="en-GB" dirty="0"/>
                  <a:t>e have just seen that the frequency components present in </a:t>
                </a:r>
                <a14:m>
                  <m:oMath xmlns:m="http://schemas.openxmlformats.org/officeDocument/2006/math">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a14:m>
                <a:r>
                  <a:rPr lang="en-GB" dirty="0"/>
                  <a:t> are present also in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(with squared amplitudes) and that the magnitude of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oMath>
                </a14:m>
                <a:r>
                  <a:rPr lang="en-GB" dirty="0"/>
                  <a:t> for a random signal typically</a:t>
                </a:r>
                <a:r>
                  <a:rPr lang="en-GB" baseline="0" dirty="0"/>
                  <a:t> decays with </a:t>
                </a:r>
                <a14:m>
                  <m:oMath xmlns:m="http://schemas.openxmlformats.org/officeDocument/2006/math">
                    <m:r>
                      <a:rPr lang="en-GB" b="0" i="1" baseline="0" smtClean="0">
                        <a:latin typeface="Cambria Math" panose="02040503050406030204" pitchFamily="18" charset="0"/>
                      </a:rPr>
                      <m:t>𝑚</m:t>
                    </m:r>
                  </m:oMath>
                </a14:m>
                <a:r>
                  <a:rPr lang="en-GB" dirty="0"/>
                  <a:t>. It may</a:t>
                </a:r>
                <a:r>
                  <a:rPr lang="en-GB" baseline="0" dirty="0"/>
                  <a:t> be viewed as</a:t>
                </a:r>
                <a:r>
                  <a:rPr lang="en-GB" dirty="0"/>
                  <a:t> a finite energy signal for</a:t>
                </a:r>
                <a:r>
                  <a:rPr lang="en-GB" baseline="0" dirty="0"/>
                  <a:t> which the DTFT exists. This allows for the frequency-domain representation of a random signal.</a:t>
                </a:r>
                <a:endParaRPr lang="en-GB" dirty="0"/>
              </a:p>
              <a:p>
                <a:r>
                  <a:rPr lang="en-GB" dirty="0"/>
                  <a:t>Fourier analysis of the autocorrelation function gives a deterministic result.</a:t>
                </a:r>
              </a:p>
            </p:txBody>
          </p:sp>
        </mc:Choice>
        <mc:Fallback xmlns="">
          <p:sp>
            <p:nvSpPr>
              <p:cNvPr id="3" name="Notes Placeholder 2"/>
              <p:cNvSpPr>
                <a:spLocks noGrp="1"/>
              </p:cNvSpPr>
              <p:nvPr>
                <p:ph type="body" idx="1"/>
              </p:nvPr>
            </p:nvSpPr>
            <p:spPr/>
            <p:txBody>
              <a:bodyPr>
                <a:normAutofit/>
              </a:bodyPr>
              <a:lstStyle/>
              <a:p>
                <a:r>
                  <a:rPr lang="en-GB" dirty="0"/>
                  <a:t>How do we characterise the frequency content of a random signal?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 time-domain signal has a corresponding frequency-domain representation (found by Fourier analysis)</a:t>
                </a:r>
              </a:p>
              <a:p>
                <a:r>
                  <a:rPr lang="en-GB" dirty="0"/>
                  <a:t>But Fourier analysis of random signal </a:t>
                </a:r>
                <a:r>
                  <a:rPr lang="en-GB" b="0" i="0">
                    <a:latin typeface="Cambria Math" panose="02040503050406030204" pitchFamily="18" charset="0"/>
                  </a:rPr>
                  <a:t>𝑥(𝑛)</a:t>
                </a:r>
                <a:r>
                  <a:rPr lang="en-GB" dirty="0"/>
                  <a:t> is problematic. If it was</a:t>
                </a:r>
                <a:r>
                  <a:rPr lang="en-GB" baseline="0" dirty="0"/>
                  <a:t> possible, it</a:t>
                </a:r>
                <a:r>
                  <a:rPr lang="en-GB" dirty="0"/>
                  <a:t> would result in another random signal.</a:t>
                </a:r>
              </a:p>
              <a:p>
                <a:r>
                  <a:rPr lang="en-GB" dirty="0"/>
                  <a:t>In addition, </a:t>
                </a:r>
              </a:p>
              <a:p>
                <a:r>
                  <a:rPr lang="en-GB" dirty="0"/>
                  <a:t>Fourier analysis of the autocorrelation function, on the other hand, gives a deterministic or fixed result.</a:t>
                </a:r>
              </a:p>
              <a:p>
                <a:pPr marL="0" indent="0">
                  <a:lnSpc>
                    <a:spcPct val="150000"/>
                  </a:lnSpc>
                  <a:buNone/>
                </a:pPr>
                <a:r>
                  <a:rPr lang="en-GB" dirty="0"/>
                  <a:t>However </a:t>
                </a:r>
                <a:r>
                  <a:rPr lang="en-GB" dirty="0" err="1"/>
                  <a:t>th</a:t>
                </a:r>
                <a:r>
                  <a:rPr lang="en-GB" dirty="0"/>
                  <a:t> </a:t>
                </a:r>
                <a:r>
                  <a:rPr lang="en-GB" dirty="0" err="1"/>
                  <a:t>acf</a:t>
                </a:r>
                <a:r>
                  <a:rPr lang="en-GB" dirty="0"/>
                  <a:t> tends to zero for large m and hence DTFT (may) exist. If we window ACF then DTFT definitely exists.</a:t>
                </a:r>
              </a:p>
              <a:p>
                <a:pPr marL="0" indent="0">
                  <a:lnSpc>
                    <a:spcPct val="150000"/>
                  </a:lnSpc>
                  <a:buNone/>
                </a:pPr>
                <a:endParaRPr lang="en-GB" dirty="0"/>
              </a:p>
              <a:p>
                <a:r>
                  <a:rPr lang="en-GB" dirty="0"/>
                  <a:t>The </a:t>
                </a:r>
                <a:r>
                  <a:rPr lang="en-GB" dirty="0" err="1"/>
                  <a:t>freq</a:t>
                </a:r>
                <a:r>
                  <a:rPr lang="en-GB" dirty="0"/>
                  <a:t> domain counterpart of the </a:t>
                </a:r>
                <a:r>
                  <a:rPr lang="en-GB" dirty="0" err="1"/>
                  <a:t>acf</a:t>
                </a:r>
                <a:r>
                  <a:rPr lang="en-GB" dirty="0"/>
                  <a:t> is called power spectrum or </a:t>
                </a:r>
                <a:r>
                  <a:rPr lang="en-GB" dirty="0" err="1"/>
                  <a:t>psd</a:t>
                </a:r>
                <a:r>
                  <a:rPr lang="en-GB" dirty="0"/>
                  <a:t>. It indicates how the power in the signal/sequence is distributed( in the </a:t>
                </a:r>
                <a:r>
                  <a:rPr lang="en-GB" dirty="0" err="1"/>
                  <a:t>freq</a:t>
                </a:r>
                <a:r>
                  <a:rPr lang="en-GB" dirty="0"/>
                  <a:t> domain) between different </a:t>
                </a:r>
                <a:r>
                  <a:rPr lang="en-GB" dirty="0" err="1"/>
                  <a:t>freq</a:t>
                </a:r>
                <a:r>
                  <a:rPr lang="en-GB" dirty="0"/>
                  <a:t> components,</a:t>
                </a:r>
              </a:p>
              <a:p>
                <a:r>
                  <a:rPr lang="en-GB" dirty="0"/>
                  <a:t>Intuitively since ACF contains the same frequency components as x(n) but with squared amplitudes, the DTFT of ACF </a:t>
                </a:r>
                <a:r>
                  <a:rPr lang="en-GB" dirty="0" err="1"/>
                  <a:t>Sxx</a:t>
                </a:r>
                <a:r>
                  <a:rPr lang="en-GB" dirty="0"/>
                  <a:t> is a power spectrum. It is indicative of the distribution of power in x(n) </a:t>
                </a:r>
                <a:r>
                  <a:rPr lang="en-GB" dirty="0" err="1"/>
                  <a:t>sa</a:t>
                </a:r>
                <a:r>
                  <a:rPr lang="en-GB" dirty="0"/>
                  <a:t> a function of frequency.</a:t>
                </a:r>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33</a:t>
            </a:fld>
            <a:endParaRPr lang="en-GB"/>
          </a:p>
        </p:txBody>
      </p:sp>
    </p:spTree>
    <p:extLst>
      <p:ext uri="{BB962C8B-B14F-4D97-AF65-F5344CB8AC3E}">
        <p14:creationId xmlns:p14="http://schemas.microsoft.com/office/powerpoint/2010/main" val="744710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Intuitively since the autocorrelation function contains the same frequency components as </a:t>
                </a:r>
                <a14:m>
                  <m:oMath xmlns:m="http://schemas.openxmlformats.org/officeDocument/2006/math">
                    <m:r>
                      <a:rPr lang="en-GB" i="1" smtClean="0">
                        <a:latin typeface="Cambria Math" panose="02040503050406030204" pitchFamily="18" charset="0"/>
                      </a:rPr>
                      <m:t>𝑥</m:t>
                    </m:r>
                    <m:r>
                      <a:rPr lang="en-GB" i="1" smtClean="0">
                        <a:latin typeface="Cambria Math" panose="02040503050406030204" pitchFamily="18" charset="0"/>
                      </a:rPr>
                      <m:t>(</m:t>
                    </m:r>
                    <m:r>
                      <a:rPr lang="en-GB" i="1" smtClean="0">
                        <a:latin typeface="Cambria Math" panose="02040503050406030204" pitchFamily="18" charset="0"/>
                      </a:rPr>
                      <m:t>𝑛</m:t>
                    </m:r>
                    <m:r>
                      <a:rPr lang="en-GB" i="1" smtClean="0">
                        <a:latin typeface="Cambria Math" panose="02040503050406030204" pitchFamily="18" charset="0"/>
                      </a:rPr>
                      <m:t>)</m:t>
                    </m:r>
                  </m:oMath>
                </a14:m>
                <a:r>
                  <a:rPr lang="en-GB" dirty="0"/>
                  <a:t> but with </a:t>
                </a:r>
                <a:r>
                  <a:rPr lang="en-GB" b="1" i="1" dirty="0"/>
                  <a:t>squared</a:t>
                </a:r>
                <a:r>
                  <a:rPr lang="en-GB" dirty="0"/>
                  <a:t> </a:t>
                </a:r>
                <a:r>
                  <a:rPr lang="en-GB" b="1" i="1" dirty="0"/>
                  <a:t>amplitudes</a:t>
                </a:r>
                <a:r>
                  <a:rPr lang="en-GB" dirty="0"/>
                  <a:t>, the DTFT of the</a:t>
                </a:r>
                <a:r>
                  <a:rPr lang="en-GB" baseline="0" dirty="0"/>
                  <a:t> autocorrelation function</a:t>
                </a:r>
                <a:r>
                  <a:rPr lang="en-GB" dirty="0"/>
                  <a:t>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𝑥𝑥</m:t>
                        </m:r>
                      </m:sub>
                    </m:sSub>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e>
                    </m:d>
                  </m:oMath>
                </a14:m>
                <a:r>
                  <a:rPr lang="en-GB" dirty="0"/>
                  <a:t> is a power spectrum.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Indeed, the frequency-domain representation of the autocorrelation function is called the </a:t>
                </a:r>
                <a:r>
                  <a:rPr lang="en-GB" b="1" i="1" dirty="0"/>
                  <a:t>power spectrum</a:t>
                </a:r>
                <a:r>
                  <a:rPr lang="en-GB" dirty="0"/>
                  <a:t> or </a:t>
                </a:r>
                <a:r>
                  <a:rPr lang="en-GB" b="1" i="1" dirty="0"/>
                  <a:t>power spectral density</a:t>
                </a:r>
                <a:r>
                  <a:rPr lang="en-GB" dirty="0"/>
                  <a:t> function. It indicates how the power in the signal or sequence is distributed between different frequency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a:t>
                </a:r>
                <a:r>
                  <a:rPr lang="en-GB" b="1" i="1" dirty="0"/>
                  <a:t>estimate</a:t>
                </a:r>
                <a:r>
                  <a:rPr lang="en-GB" dirty="0"/>
                  <a:t> of the power spectrum of a random signal made by taking the DTFT of its (estimated) autocorrelation function is called a </a:t>
                </a:r>
                <a:r>
                  <a:rPr lang="en-GB" b="1" i="1" dirty="0"/>
                  <a:t>correlogram</a:t>
                </a:r>
                <a:r>
                  <a:rPr lang="en-GB" dirty="0"/>
                  <a:t>.</a:t>
                </a:r>
              </a:p>
              <a:p>
                <a:endParaRPr lang="en-GB" dirty="0"/>
              </a:p>
              <a:p>
                <a:endParaRPr lang="en-GB" dirty="0"/>
              </a:p>
            </p:txBody>
          </p:sp>
        </mc:Choice>
        <mc:Fallback xmlns="">
          <p:sp>
            <p:nvSpPr>
              <p:cNvPr id="3" name="Notes Placeholder 2"/>
              <p:cNvSpPr>
                <a:spLocks noGrp="1"/>
              </p:cNvSpPr>
              <p:nvPr>
                <p:ph type="body" idx="1"/>
              </p:nvPr>
            </p:nvSpPr>
            <p:spPr/>
            <p:txBody>
              <a:bodyPr>
                <a:normAutofit/>
              </a:bodyPr>
              <a:lstStyle/>
              <a:p>
                <a:r>
                  <a:rPr lang="en-GB" dirty="0"/>
                  <a:t>How do we characterise the frequency content of a random signal?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 time-domain signal has a corresponding frequency-domain representation (found by Fourier analysis)</a:t>
                </a:r>
              </a:p>
              <a:p>
                <a:r>
                  <a:rPr lang="en-GB" dirty="0"/>
                  <a:t>But Fourier analysis of random signal </a:t>
                </a:r>
                <a:r>
                  <a:rPr lang="en-GB" b="0" i="0">
                    <a:latin typeface="Cambria Math" panose="02040503050406030204" pitchFamily="18" charset="0"/>
                  </a:rPr>
                  <a:t>𝑥(𝑛)</a:t>
                </a:r>
                <a:r>
                  <a:rPr lang="en-GB" dirty="0"/>
                  <a:t> is problematic. If it was</a:t>
                </a:r>
                <a:r>
                  <a:rPr lang="en-GB" baseline="0" dirty="0"/>
                  <a:t> possible, it</a:t>
                </a:r>
                <a:r>
                  <a:rPr lang="en-GB" dirty="0"/>
                  <a:t> would result in another random signal.</a:t>
                </a:r>
              </a:p>
              <a:p>
                <a:r>
                  <a:rPr lang="en-GB" dirty="0"/>
                  <a:t>In addition, </a:t>
                </a:r>
              </a:p>
              <a:p>
                <a:r>
                  <a:rPr lang="en-GB" dirty="0"/>
                  <a:t>Fourier analysis of the autocorrelation function, on the other hand, gives a deterministic or fixed result.</a:t>
                </a:r>
              </a:p>
              <a:p>
                <a:pPr marL="0" indent="0">
                  <a:lnSpc>
                    <a:spcPct val="150000"/>
                  </a:lnSpc>
                  <a:buNone/>
                </a:pPr>
                <a:r>
                  <a:rPr lang="en-GB" dirty="0"/>
                  <a:t>However </a:t>
                </a:r>
                <a:r>
                  <a:rPr lang="en-GB" dirty="0" err="1"/>
                  <a:t>th</a:t>
                </a:r>
                <a:r>
                  <a:rPr lang="en-GB" dirty="0"/>
                  <a:t> </a:t>
                </a:r>
                <a:r>
                  <a:rPr lang="en-GB" dirty="0" err="1"/>
                  <a:t>acf</a:t>
                </a:r>
                <a:r>
                  <a:rPr lang="en-GB" dirty="0"/>
                  <a:t> tends to zero for large m and hence DTFT (may) exist. If we window ACF then DTFT definitely exists.</a:t>
                </a:r>
              </a:p>
              <a:p>
                <a:pPr marL="0" indent="0">
                  <a:lnSpc>
                    <a:spcPct val="150000"/>
                  </a:lnSpc>
                  <a:buNone/>
                </a:pPr>
                <a:endParaRPr lang="en-GB" dirty="0"/>
              </a:p>
              <a:p>
                <a:r>
                  <a:rPr lang="en-GB" dirty="0"/>
                  <a:t>The </a:t>
                </a:r>
                <a:r>
                  <a:rPr lang="en-GB" dirty="0" err="1"/>
                  <a:t>freq</a:t>
                </a:r>
                <a:r>
                  <a:rPr lang="en-GB" dirty="0"/>
                  <a:t> domain counterpart of the </a:t>
                </a:r>
                <a:r>
                  <a:rPr lang="en-GB" dirty="0" err="1"/>
                  <a:t>acf</a:t>
                </a:r>
                <a:r>
                  <a:rPr lang="en-GB" dirty="0"/>
                  <a:t> is called power spectrum or </a:t>
                </a:r>
                <a:r>
                  <a:rPr lang="en-GB" dirty="0" err="1"/>
                  <a:t>psd</a:t>
                </a:r>
                <a:r>
                  <a:rPr lang="en-GB" dirty="0"/>
                  <a:t>. It indicates how the power in the signal/sequence is distributed( in the </a:t>
                </a:r>
                <a:r>
                  <a:rPr lang="en-GB" dirty="0" err="1"/>
                  <a:t>freq</a:t>
                </a:r>
                <a:r>
                  <a:rPr lang="en-GB" dirty="0"/>
                  <a:t> domain) between different </a:t>
                </a:r>
                <a:r>
                  <a:rPr lang="en-GB" dirty="0" err="1"/>
                  <a:t>freq</a:t>
                </a:r>
                <a:r>
                  <a:rPr lang="en-GB" dirty="0"/>
                  <a:t> components,</a:t>
                </a:r>
              </a:p>
              <a:p>
                <a:r>
                  <a:rPr lang="en-GB" dirty="0"/>
                  <a:t>Intuitively since ACF contains the same frequency components as x(n) but with squared amplitudes, the DTFT of ACF </a:t>
                </a:r>
                <a:r>
                  <a:rPr lang="en-GB" dirty="0" err="1"/>
                  <a:t>Sxx</a:t>
                </a:r>
                <a:r>
                  <a:rPr lang="en-GB" dirty="0"/>
                  <a:t> is a power spectrum. It is indicative of the distribution of power in x(n) </a:t>
                </a:r>
                <a:r>
                  <a:rPr lang="en-GB" dirty="0" err="1"/>
                  <a:t>sa</a:t>
                </a:r>
                <a:r>
                  <a:rPr lang="en-GB" dirty="0"/>
                  <a:t> a function of frequency.</a:t>
                </a:r>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34</a:t>
            </a:fld>
            <a:endParaRPr lang="en-GB"/>
          </a:p>
        </p:txBody>
      </p:sp>
    </p:spTree>
    <p:extLst>
      <p:ext uri="{BB962C8B-B14F-4D97-AF65-F5344CB8AC3E}">
        <p14:creationId xmlns:p14="http://schemas.microsoft.com/office/powerpoint/2010/main" val="1334465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GB" dirty="0"/>
              <a:t>The Wiener-</a:t>
            </a:r>
            <a:r>
              <a:rPr lang="en-GB" dirty="0" err="1"/>
              <a:t>Khinchin</a:t>
            </a:r>
            <a:r>
              <a:rPr lang="en-GB" dirty="0"/>
              <a:t> theorem is a formal statement of what we have just talked about.</a:t>
            </a:r>
          </a:p>
          <a:p>
            <a:r>
              <a:rPr lang="en-GB" dirty="0"/>
              <a:t>The power spectral density of a random signal is equivalent to the magnitude squared of the frequency-domain representation of a deterministic signal. That is the magnitude squared of its DTFT.</a:t>
            </a:r>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35</a:t>
            </a:fld>
            <a:endParaRPr lang="en-GB"/>
          </a:p>
        </p:txBody>
      </p:sp>
    </p:spTree>
    <p:extLst>
      <p:ext uri="{BB962C8B-B14F-4D97-AF65-F5344CB8AC3E}">
        <p14:creationId xmlns:p14="http://schemas.microsoft.com/office/powerpoint/2010/main" val="3626617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If a random signal is real-valued then its autocorrelation function is an even function (of shift </a:t>
                </a:r>
                <a14:m>
                  <m:oMath xmlns:m="http://schemas.openxmlformats.org/officeDocument/2006/math">
                    <m:r>
                      <a:rPr lang="en-GB" b="0" i="1" smtClean="0">
                        <a:latin typeface="Cambria Math" panose="02040503050406030204" pitchFamily="18" charset="0"/>
                      </a:rPr>
                      <m:t>𝑚</m:t>
                    </m:r>
                  </m:oMath>
                </a14:m>
                <a:r>
                  <a:rPr lang="en-GB" dirty="0"/>
                  <a:t>).</a:t>
                </a:r>
              </a:p>
              <a:p>
                <a:r>
                  <a:rPr lang="en-GB" dirty="0"/>
                  <a:t>The power spectrum of an even autocorrelation function is real-valued and even.</a:t>
                </a:r>
              </a:p>
              <a:p>
                <a:r>
                  <a:rPr lang="en-GB" dirty="0"/>
                  <a:t>Since it represents power,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𝜔</m:t>
                        </m:r>
                      </m:e>
                    </m:acc>
                    <m:r>
                      <a:rPr lang="en-GB" b="0" i="1" smtClean="0">
                        <a:latin typeface="Cambria Math" panose="02040503050406030204" pitchFamily="18" charset="0"/>
                      </a:rPr>
                      <m:t>)</m:t>
                    </m:r>
                  </m:oMath>
                </a14:m>
                <a:r>
                  <a:rPr lang="en-GB" dirty="0"/>
                  <a:t> is positive.</a:t>
                </a:r>
              </a:p>
            </p:txBody>
          </p:sp>
        </mc:Choice>
        <mc:Fallback xmlns="">
          <p:sp>
            <p:nvSpPr>
              <p:cNvPr id="3" name="Notes Placeholder 2"/>
              <p:cNvSpPr>
                <a:spLocks noGrp="1"/>
              </p:cNvSpPr>
              <p:nvPr>
                <p:ph type="body" idx="1"/>
              </p:nvPr>
            </p:nvSpPr>
            <p:spPr/>
            <p:txBody>
              <a:bodyPr>
                <a:normAutofit/>
              </a:bodyPr>
              <a:lstStyle/>
              <a:p>
                <a:r>
                  <a:rPr lang="en-GB" dirty="0"/>
                  <a:t>If a random signal is real-valued then its autocorrelation function is an even function (of shift </a:t>
                </a:r>
                <a:r>
                  <a:rPr lang="en-GB" b="0" i="0">
                    <a:latin typeface="Cambria Math" panose="02040503050406030204" pitchFamily="18" charset="0"/>
                  </a:rPr>
                  <a:t>𝑚</a:t>
                </a:r>
                <a:r>
                  <a:rPr lang="en-GB" dirty="0"/>
                  <a:t>).</a:t>
                </a:r>
              </a:p>
              <a:p>
                <a:r>
                  <a:rPr lang="en-GB" dirty="0"/>
                  <a:t>The power spectrum of an even autocorrelation function is real-valued and even.</a:t>
                </a:r>
              </a:p>
              <a:p>
                <a:r>
                  <a:rPr lang="en-GB" dirty="0"/>
                  <a:t>As it represents power, </a:t>
                </a:r>
                <a:r>
                  <a:rPr lang="en-GB" b="0" i="0">
                    <a:latin typeface="Cambria Math" panose="02040503050406030204" pitchFamily="18" charset="0"/>
                  </a:rPr>
                  <a:t>𝑆_𝑥𝑥 (</a:t>
                </a:r>
                <a:r>
                  <a:rPr lang="en-GB" b="0" i="0">
                    <a:latin typeface="Cambria Math" panose="02040503050406030204" pitchFamily="18" charset="0"/>
                    <a:ea typeface="Cambria Math" panose="02040503050406030204" pitchFamily="18" charset="0"/>
                  </a:rPr>
                  <a:t>𝜔 ̂</a:t>
                </a:r>
                <a:r>
                  <a:rPr lang="en-GB" b="0" i="0">
                    <a:latin typeface="Cambria Math" panose="02040503050406030204" pitchFamily="18" charset="0"/>
                  </a:rPr>
                  <a:t>)</a:t>
                </a:r>
                <a:r>
                  <a:rPr lang="en-GB" dirty="0"/>
                  <a:t> is positive.</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36</a:t>
            </a:fld>
            <a:endParaRPr lang="en-GB"/>
          </a:p>
        </p:txBody>
      </p:sp>
    </p:spTree>
    <p:extLst>
      <p:ext uri="{BB962C8B-B14F-4D97-AF65-F5344CB8AC3E}">
        <p14:creationId xmlns:p14="http://schemas.microsoft.com/office/powerpoint/2010/main" val="29780682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the DTFT of its autocorrelation function is the power spectrum of sequence</a:t>
                </a:r>
                <a:r>
                  <a:rPr lang="en-GB" baseline="0" dirty="0"/>
                  <a:t> </a:t>
                </a:r>
                <a14:m>
                  <m:oMath xmlns:m="http://schemas.openxmlformats.org/officeDocument/2006/math">
                    <m:r>
                      <a:rPr lang="en-GB" b="0" i="1" baseline="0" smtClean="0">
                        <a:latin typeface="Cambria Math" panose="02040503050406030204" pitchFamily="18" charset="0"/>
                      </a:rPr>
                      <m:t>𝑥</m:t>
                    </m:r>
                    <m:r>
                      <a:rPr lang="en-GB" b="0" i="1" baseline="0" smtClean="0">
                        <a:latin typeface="Cambria Math" panose="02040503050406030204" pitchFamily="18" charset="0"/>
                      </a:rPr>
                      <m:t>(</m:t>
                    </m:r>
                    <m:r>
                      <a:rPr lang="en-GB" b="0" i="1" baseline="0" smtClean="0">
                        <a:latin typeface="Cambria Math" panose="02040503050406030204" pitchFamily="18" charset="0"/>
                      </a:rPr>
                      <m:t>𝑛</m:t>
                    </m:r>
                    <m:r>
                      <a:rPr lang="en-GB" b="0" i="1" baseline="0" smtClean="0">
                        <a:latin typeface="Cambria Math" panose="02040503050406030204" pitchFamily="18" charset="0"/>
                      </a:rPr>
                      <m:t>)</m:t>
                    </m:r>
                  </m:oMath>
                </a14:m>
                <a:r>
                  <a:rPr lang="en-GB" dirty="0"/>
                  <a:t>, the inverse DTFT of the power spectrum is equal to the autocorrelation function of sequence </a:t>
                </a:r>
                <a14:m>
                  <m:oMath xmlns:m="http://schemas.openxmlformats.org/officeDocument/2006/math">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oMath>
                </a14:m>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property of the autocorrelation function is that its central, maximum value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b="0" i="1" smtClean="0">
                            <a:latin typeface="Cambria Math" panose="02040503050406030204" pitchFamily="18" charset="0"/>
                          </a:rPr>
                          <m:t>0</m:t>
                        </m:r>
                      </m:e>
                    </m:d>
                  </m:oMath>
                </a14:m>
                <a:r>
                  <a:rPr lang="en-GB" dirty="0"/>
                  <a:t> is equal to the average power of the sequence </a:t>
                </a:r>
                <a14:m>
                  <m:oMath xmlns:m="http://schemas.openxmlformats.org/officeDocument/2006/math">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a14:m>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 value may be derived by evaluating the inverse DTFT of the power spectrum for </a:t>
                </a:r>
                <a14:m>
                  <m:oMath xmlns:m="http://schemas.openxmlformats.org/officeDocument/2006/math">
                    <m:r>
                      <a:rPr lang="en-GB" b="0" i="1" smtClean="0">
                        <a:latin typeface="Cambria Math" panose="02040503050406030204" pitchFamily="18" charset="0"/>
                      </a:rPr>
                      <m:t>𝑚</m:t>
                    </m:r>
                    <m:r>
                      <a:rPr lang="en-GB" b="0" i="1" smtClean="0">
                        <a:latin typeface="Cambria Math" panose="02040503050406030204" pitchFamily="18" charset="0"/>
                      </a:rPr>
                      <m:t>=0</m:t>
                    </m:r>
                  </m:oMath>
                </a14:m>
                <a:r>
                  <a:rPr lang="en-GB" dirty="0"/>
                  <a:t> and the resulting expression may be interpreted as showing that the average power of the sequence </a:t>
                </a:r>
                <a14:m>
                  <m:oMath xmlns:m="http://schemas.openxmlformats.org/officeDocument/2006/math">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a14:m>
                <a:r>
                  <a:rPr lang="en-GB" dirty="0"/>
                  <a:t> is equal to </a:t>
                </a:r>
                <a14:m>
                  <m:oMath xmlns:m="http://schemas.openxmlformats.org/officeDocument/2006/math">
                    <m:f>
                      <m:fPr>
                        <m:type m:val="lin"/>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den>
                    </m:f>
                  </m:oMath>
                </a14:m>
                <a:r>
                  <a:rPr lang="en-GB" dirty="0"/>
                  <a:t> times the integral of the power spectrum over a</a:t>
                </a:r>
                <a:r>
                  <a:rPr lang="en-GB" baseline="0" dirty="0"/>
                  <a:t> </a:t>
                </a:r>
                <a14:m>
                  <m:oMath xmlns:m="http://schemas.openxmlformats.org/officeDocument/2006/math">
                    <m:r>
                      <a:rPr lang="en-GB" b="0" i="1" baseline="0" smtClean="0">
                        <a:latin typeface="Cambria Math" panose="02040503050406030204" pitchFamily="18" charset="0"/>
                      </a:rPr>
                      <m:t>2</m:t>
                    </m:r>
                    <m:r>
                      <a:rPr lang="en-GB" b="0" i="1" baseline="0" smtClean="0">
                        <a:latin typeface="Cambria Math" panose="02040503050406030204" pitchFamily="18" charset="0"/>
                        <a:ea typeface="Cambria Math" panose="02040503050406030204" pitchFamily="18" charset="0"/>
                      </a:rPr>
                      <m:t>𝜋</m:t>
                    </m:r>
                  </m:oMath>
                </a14:m>
                <a:r>
                  <a:rPr lang="en-GB" dirty="0"/>
                  <a:t> range of normalised frequency </a:t>
                </a:r>
                <a14:m>
                  <m:oMath xmlns:m="http://schemas.openxmlformats.org/officeDocument/2006/math">
                    <m:acc>
                      <m:accPr>
                        <m:chr m:val="̂"/>
                        <m:ctrlPr>
                          <a:rPr lang="en-GB" i="1" smtClean="0">
                            <a:latin typeface="Cambria Math" panose="02040503050406030204" pitchFamily="18" charset="0"/>
                          </a:rPr>
                        </m:ctrlPr>
                      </m:accPr>
                      <m:e>
                        <m:r>
                          <a:rPr lang="en-GB" i="1" smtClean="0">
                            <a:latin typeface="Cambria Math" panose="02040503050406030204" pitchFamily="18" charset="0"/>
                            <a:ea typeface="Cambria Math" panose="02040503050406030204" pitchFamily="18" charset="0"/>
                          </a:rPr>
                          <m:t>𝜔</m:t>
                        </m:r>
                      </m:e>
                    </m:acc>
                  </m:oMath>
                </a14:m>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result implies that the units of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𝑥𝑥</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i="1">
                        <a:latin typeface="Cambria Math" panose="02040503050406030204" pitchFamily="18" charset="0"/>
                      </a:rPr>
                      <m:t>)</m:t>
                    </m:r>
                  </m:oMath>
                </a14:m>
                <a:r>
                  <a:rPr lang="en-GB" dirty="0"/>
                  <a:t> must be watts per radian and hence it is appropriate to refer</a:t>
                </a:r>
                <a:r>
                  <a:rPr lang="en-GB" baseline="0" dirty="0"/>
                  <a:t> to it as power spectral </a:t>
                </a:r>
                <a:r>
                  <a:rPr lang="en-GB" b="1" i="1" baseline="0" dirty="0"/>
                  <a:t>density</a:t>
                </a:r>
                <a:r>
                  <a:rPr lang="en-GB" baseline="0" dirty="0"/>
                  <a:t>.</a:t>
                </a:r>
              </a:p>
              <a:p>
                <a:endParaRPr lang="en-GB" dirty="0"/>
              </a:p>
            </p:txBody>
          </p:sp>
        </mc:Choice>
        <mc:Fallback xmlns="">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inverse DTFT of the power spectrum is equal to the autocorrelation function of sequence </a:t>
                </a:r>
                <a:r>
                  <a:rPr lang="en-GB" b="0" i="0">
                    <a:latin typeface="Cambria Math" panose="02040503050406030204" pitchFamily="18" charset="0"/>
                  </a:rPr>
                  <a:t>𝑥(𝑛).</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property of the autocorrelation function is that its central, maximum value </a:t>
                </a:r>
                <a:r>
                  <a:rPr lang="en-GB" i="0">
                    <a:latin typeface="Cambria Math" panose="02040503050406030204" pitchFamily="18" charset="0"/>
                    <a:ea typeface="Cambria Math" panose="02040503050406030204" pitchFamily="18" charset="0"/>
                  </a:rPr>
                  <a:t>∅_</a:t>
                </a:r>
                <a:r>
                  <a:rPr lang="en-GB" i="0">
                    <a:latin typeface="Cambria Math" panose="02040503050406030204" pitchFamily="18" charset="0"/>
                  </a:rPr>
                  <a:t>𝑥𝑥 (</a:t>
                </a:r>
                <a:r>
                  <a:rPr lang="en-GB" b="0" i="0">
                    <a:latin typeface="Cambria Math" panose="02040503050406030204" pitchFamily="18" charset="0"/>
                  </a:rPr>
                  <a:t>0)</a:t>
                </a:r>
                <a:r>
                  <a:rPr lang="en-GB" dirty="0"/>
                  <a:t> is equal to the average power of the sequence </a:t>
                </a:r>
                <a:r>
                  <a:rPr lang="en-GB" b="0" i="0">
                    <a:latin typeface="Cambria Math" panose="02040503050406030204" pitchFamily="18" charset="0"/>
                  </a:rPr>
                  <a:t>𝑥(𝑛)</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That value may be derived by evaluating the inverse DTFT of the power spectrum for </a:t>
                </a:r>
                <a:r>
                  <a:rPr lang="en-GB" b="0" i="0">
                    <a:latin typeface="Cambria Math" panose="02040503050406030204" pitchFamily="18" charset="0"/>
                  </a:rPr>
                  <a:t>𝑚=0</a:t>
                </a:r>
                <a:r>
                  <a:rPr lang="en-GB" dirty="0"/>
                  <a:t>. The resulting expression may be interpreted as showing that the average power of the sequence </a:t>
                </a:r>
                <a:r>
                  <a:rPr lang="en-GB" b="0" i="0">
                    <a:latin typeface="Cambria Math" panose="02040503050406030204" pitchFamily="18" charset="0"/>
                  </a:rPr>
                  <a:t>𝑥(𝑛)</a:t>
                </a:r>
                <a:r>
                  <a:rPr lang="en-GB" dirty="0"/>
                  <a:t> is equal to the integral of the power spectrum over a</a:t>
                </a:r>
                <a:r>
                  <a:rPr lang="en-GB" baseline="0" dirty="0"/>
                  <a:t> </a:t>
                </a:r>
                <a:r>
                  <a:rPr lang="en-GB" b="0" i="0" baseline="0">
                    <a:latin typeface="Cambria Math" panose="02040503050406030204" pitchFamily="18" charset="0"/>
                  </a:rPr>
                  <a:t>2</a:t>
                </a:r>
                <a:r>
                  <a:rPr lang="en-GB" b="0" i="0" baseline="0">
                    <a:latin typeface="Cambria Math" panose="02040503050406030204" pitchFamily="18" charset="0"/>
                    <a:ea typeface="Cambria Math" panose="02040503050406030204" pitchFamily="18" charset="0"/>
                  </a:rPr>
                  <a:t>𝜋</a:t>
                </a:r>
                <a:r>
                  <a:rPr lang="en-GB" dirty="0"/>
                  <a:t> range of normalised frequency.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result implies that the units of </a:t>
                </a:r>
                <a:r>
                  <a:rPr lang="en-GB" i="0">
                    <a:latin typeface="Cambria Math" panose="02040503050406030204" pitchFamily="18" charset="0"/>
                  </a:rPr>
                  <a:t>𝑆_𝑥𝑥 (</a:t>
                </a:r>
                <a:r>
                  <a:rPr lang="en-GB" i="0">
                    <a:latin typeface="Cambria Math" panose="02040503050406030204" pitchFamily="18" charset="0"/>
                    <a:ea typeface="Cambria Math" panose="02040503050406030204" pitchFamily="18" charset="0"/>
                  </a:rPr>
                  <a:t>𝜔 ̂</a:t>
                </a:r>
                <a:r>
                  <a:rPr lang="en-GB" i="0">
                    <a:latin typeface="Cambria Math" panose="02040503050406030204" pitchFamily="18" charset="0"/>
                  </a:rPr>
                  <a:t>)</a:t>
                </a:r>
                <a:r>
                  <a:rPr lang="en-GB" dirty="0"/>
                  <a:t> must be watts per radian and hence it is appropriate to refer</a:t>
                </a:r>
                <a:r>
                  <a:rPr lang="en-GB" baseline="0" dirty="0"/>
                  <a:t> to it as power spectral density.</a:t>
                </a:r>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37</a:t>
            </a:fld>
            <a:endParaRPr lang="en-GB"/>
          </a:p>
        </p:txBody>
      </p:sp>
    </p:spTree>
    <p:extLst>
      <p:ext uri="{BB962C8B-B14F-4D97-AF65-F5344CB8AC3E}">
        <p14:creationId xmlns:p14="http://schemas.microsoft.com/office/powerpoint/2010/main" val="7360897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The expression for the power spectrum estimate </a:t>
                </a:r>
                <a14:m>
                  <m:oMath xmlns:m="http://schemas.openxmlformats.org/officeDocument/2006/math">
                    <m:sSub>
                      <m:sSubPr>
                        <m:ctrlPr>
                          <a:rPr lang="en-GB"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b="0" i="1" smtClean="0">
                                <a:latin typeface="Cambria Math" panose="02040503050406030204" pitchFamily="18" charset="0"/>
                              </a:rPr>
                              <m:t>𝑆</m:t>
                            </m:r>
                          </m:e>
                        </m:acc>
                      </m:e>
                      <m:sub>
                        <m:r>
                          <a:rPr lang="en-GB" i="1">
                            <a:latin typeface="Cambria Math" panose="02040503050406030204" pitchFamily="18" charset="0"/>
                          </a:rPr>
                          <m:t>𝑥𝑥</m:t>
                        </m:r>
                      </m:sub>
                    </m:sSub>
                    <m:d>
                      <m:dPr>
                        <m:ctrlPr>
                          <a:rPr lang="en-GB" i="1">
                            <a:latin typeface="Cambria Math" panose="02040503050406030204" pitchFamily="18" charset="0"/>
                          </a:rPr>
                        </m:ctrlPr>
                      </m:dPr>
                      <m:e>
                        <m:acc>
                          <m:accPr>
                            <m:chr m:val="̂"/>
                            <m:ctrlPr>
                              <a:rPr lang="en-GB" i="1" smtClean="0">
                                <a:latin typeface="Cambria Math" panose="02040503050406030204" pitchFamily="18" charset="0"/>
                              </a:rPr>
                            </m:ctrlPr>
                          </m:accPr>
                          <m:e>
                            <m:r>
                              <a:rPr lang="en-GB" i="1" smtClean="0">
                                <a:latin typeface="Cambria Math" panose="02040503050406030204" pitchFamily="18" charset="0"/>
                                <a:ea typeface="Cambria Math" panose="02040503050406030204" pitchFamily="18" charset="0"/>
                              </a:rPr>
                              <m:t>𝜔</m:t>
                            </m:r>
                          </m:e>
                        </m:acc>
                      </m:e>
                    </m:d>
                  </m:oMath>
                </a14:m>
                <a:r>
                  <a:rPr lang="en-GB" dirty="0"/>
                  <a:t> computed using the DTFT may be evaluated for any value of normalised frequency</a:t>
                </a:r>
                <a:r>
                  <a:rPr lang="en-GB" baseline="0" dirty="0"/>
                  <a:t> </a:t>
                </a:r>
                <a14:m>
                  <m:oMath xmlns:m="http://schemas.openxmlformats.org/officeDocument/2006/math">
                    <m:acc>
                      <m:accPr>
                        <m:chr m:val="̂"/>
                        <m:ctrlPr>
                          <a:rPr lang="en-GB" i="1" baseline="0" smtClean="0">
                            <a:latin typeface="Cambria Math" panose="02040503050406030204" pitchFamily="18" charset="0"/>
                          </a:rPr>
                        </m:ctrlPr>
                      </m:accPr>
                      <m:e>
                        <m:r>
                          <a:rPr lang="en-GB" i="1" baseline="0" smtClean="0">
                            <a:latin typeface="Cambria Math" panose="02040503050406030204" pitchFamily="18" charset="0"/>
                            <a:ea typeface="Cambria Math" panose="02040503050406030204" pitchFamily="18" charset="0"/>
                          </a:rPr>
                          <m:t>𝜔</m:t>
                        </m:r>
                      </m:e>
                    </m:acc>
                  </m:oMath>
                </a14:m>
                <a:r>
                  <a:rPr lang="en-GB" dirty="0"/>
                  <a:t>. </a:t>
                </a:r>
              </a:p>
              <a:p>
                <a:r>
                  <a:rPr lang="en-GB" dirty="0"/>
                  <a:t>However,</a:t>
                </a:r>
                <a:r>
                  <a:rPr lang="en-GB" baseline="0" dirty="0"/>
                  <a:t> i</a:t>
                </a:r>
                <a:r>
                  <a:rPr lang="en-GB" dirty="0"/>
                  <a:t>t’s conventional to evaluate the power spectrum estimate at a finite number of regularly spaced frequencies. That may</a:t>
                </a:r>
                <a:r>
                  <a:rPr lang="en-GB" baseline="0" dirty="0"/>
                  <a:t> be achieved by</a:t>
                </a:r>
                <a:r>
                  <a:rPr lang="en-GB" dirty="0"/>
                  <a:t> applying the DFT rather than the DTFT to the</a:t>
                </a:r>
                <a:r>
                  <a:rPr lang="en-GB" baseline="0" dirty="0"/>
                  <a:t> </a:t>
                </a:r>
                <a:r>
                  <a:rPr lang="en-GB" dirty="0"/>
                  <a:t>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𝑀</m:t>
                    </m:r>
                    <m:r>
                      <a:rPr lang="en-GB" b="0" i="1" smtClean="0">
                        <a:latin typeface="Cambria Math" panose="02040503050406030204" pitchFamily="18" charset="0"/>
                      </a:rPr>
                      <m:t>+1)</m:t>
                    </m:r>
                  </m:oMath>
                </a14:m>
                <a:r>
                  <a:rPr lang="en-GB" dirty="0"/>
                  <a:t> values of the autocorrelation function estimate.</a:t>
                </a:r>
                <a:r>
                  <a:rPr lang="en-GB" baseline="0" dirty="0"/>
                  <a:t> This results in a discrete power spectrum estimate </a:t>
                </a:r>
                <a14:m>
                  <m:oMath xmlns:m="http://schemas.openxmlformats.org/officeDocument/2006/math">
                    <m:sSub>
                      <m:sSubPr>
                        <m:ctrlPr>
                          <a:rPr lang="en-GB" i="1" smtClean="0">
                            <a:latin typeface="Cambria Math" panose="02040503050406030204" pitchFamily="18" charset="0"/>
                          </a:rPr>
                        </m:ctrlPr>
                      </m:sSubPr>
                      <m:e>
                        <m:acc>
                          <m:accPr>
                            <m:chr m:val="̂"/>
                            <m:ctrlPr>
                              <a:rPr lang="en-GB" i="1">
                                <a:latin typeface="Cambria Math" panose="02040503050406030204" pitchFamily="18" charset="0"/>
                              </a:rPr>
                            </m:ctrlPr>
                          </m:accPr>
                          <m:e>
                            <m:r>
                              <a:rPr lang="en-GB" b="0" i="1" smtClean="0">
                                <a:latin typeface="Cambria Math" panose="02040503050406030204" pitchFamily="18" charset="0"/>
                              </a:rPr>
                              <m:t>𝑆</m:t>
                            </m:r>
                          </m:e>
                        </m:acc>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b="0" i="1" smtClean="0">
                            <a:latin typeface="Cambria Math" panose="02040503050406030204" pitchFamily="18" charset="0"/>
                          </a:rPr>
                          <m:t>𝑘</m:t>
                        </m:r>
                      </m:e>
                    </m:d>
                  </m:oMath>
                </a14:m>
                <a:r>
                  <a:rPr lang="en-GB" baseline="0" dirty="0"/>
                  <a:t>.</a:t>
                </a:r>
              </a:p>
              <a:p>
                <a:r>
                  <a:rPr lang="en-GB" dirty="0"/>
                  <a:t>It’s conventional also to truncate the autocorrelation function using a triangular, or other tapered, window before computing its DTFT.</a:t>
                </a:r>
                <a:r>
                  <a:rPr lang="en-GB" baseline="0" dirty="0"/>
                  <a:t> </a:t>
                </a:r>
                <a:r>
                  <a:rPr lang="en-GB" dirty="0"/>
                  <a:t>Given that the autocorrelation function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oMath>
                </a14:m>
                <a:r>
                  <a:rPr lang="en-GB" dirty="0"/>
                  <a:t> of a random signal tends to diminish with the magnitude of </a:t>
                </a:r>
                <a14:m>
                  <m:oMath xmlns:m="http://schemas.openxmlformats.org/officeDocument/2006/math">
                    <m:r>
                      <a:rPr lang="en-GB" b="0" i="1" smtClean="0">
                        <a:latin typeface="Cambria Math" panose="02040503050406030204" pitchFamily="18" charset="0"/>
                      </a:rPr>
                      <m:t>𝑚</m:t>
                    </m:r>
                  </m:oMath>
                </a14:m>
                <a:r>
                  <a:rPr lang="en-GB" dirty="0"/>
                  <a:t> the effect of windowing may be quite minimal.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Finally, it’s conventional also to zero pad </a:t>
                </a:r>
                <a:r>
                  <a:rPr lang="en-GB" dirty="0"/>
                  <a:t>the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𝑀</m:t>
                    </m:r>
                    <m:r>
                      <a:rPr lang="en-GB" b="0" i="1" smtClean="0">
                        <a:latin typeface="Cambria Math" panose="02040503050406030204" pitchFamily="18" charset="0"/>
                      </a:rPr>
                      <m:t>+1)</m:t>
                    </m:r>
                  </m:oMath>
                </a14:m>
                <a:r>
                  <a:rPr lang="en-GB" dirty="0"/>
                  <a:t> values of the autocorrelation function estimate to an even number of values suitable for FFT computation.</a:t>
                </a:r>
              </a:p>
              <a:p>
                <a:endParaRPr lang="en-GB" dirty="0"/>
              </a:p>
            </p:txBody>
          </p:sp>
        </mc:Choice>
        <mc:Fallback xmlns="">
          <p:sp>
            <p:nvSpPr>
              <p:cNvPr id="3" name="Notes Placeholder 2"/>
              <p:cNvSpPr>
                <a:spLocks noGrp="1"/>
              </p:cNvSpPr>
              <p:nvPr>
                <p:ph type="body" idx="1"/>
              </p:nvPr>
            </p:nvSpPr>
            <p:spPr/>
            <p:txBody>
              <a:bodyPr>
                <a:normAutofit/>
              </a:bodyPr>
              <a:lstStyle/>
              <a:p>
                <a:r>
                  <a:rPr lang="en-GB" dirty="0"/>
                  <a:t>The expression for the power spectrum estimate </a:t>
                </a:r>
                <a:r>
                  <a:rPr lang="en-GB" b="0" i="0">
                    <a:latin typeface="Cambria Math" panose="02040503050406030204" pitchFamily="18" charset="0"/>
                  </a:rPr>
                  <a:t>𝑆 ̂_</a:t>
                </a:r>
                <a:r>
                  <a:rPr lang="en-GB" i="0">
                    <a:latin typeface="Cambria Math" panose="02040503050406030204" pitchFamily="18" charset="0"/>
                  </a:rPr>
                  <a:t>𝑥𝑥 (</a:t>
                </a:r>
                <a:r>
                  <a:rPr lang="en-GB" i="0">
                    <a:latin typeface="Cambria Math" panose="02040503050406030204" pitchFamily="18" charset="0"/>
                    <a:ea typeface="Cambria Math" panose="02040503050406030204" pitchFamily="18" charset="0"/>
                  </a:rPr>
                  <a:t>𝜔 ̂ )</a:t>
                </a:r>
                <a:r>
                  <a:rPr lang="en-GB" dirty="0"/>
                  <a:t> computed using the DTFT may be evaluated for any value of normalised frequency</a:t>
                </a:r>
                <a:r>
                  <a:rPr lang="en-GB" baseline="0" dirty="0"/>
                  <a:t> </a:t>
                </a:r>
                <a:r>
                  <a:rPr lang="en-GB" i="0" baseline="0">
                    <a:latin typeface="Cambria Math" panose="02040503050406030204" pitchFamily="18" charset="0"/>
                    <a:ea typeface="Cambria Math" panose="02040503050406030204" pitchFamily="18" charset="0"/>
                  </a:rPr>
                  <a:t>𝜔 ̂</a:t>
                </a:r>
                <a:r>
                  <a:rPr lang="en-GB" dirty="0"/>
                  <a:t>. </a:t>
                </a:r>
              </a:p>
              <a:p>
                <a:r>
                  <a:rPr lang="en-GB" dirty="0"/>
                  <a:t>However,</a:t>
                </a:r>
                <a:r>
                  <a:rPr lang="en-GB" baseline="0" dirty="0"/>
                  <a:t> i</a:t>
                </a:r>
                <a:r>
                  <a:rPr lang="en-GB" dirty="0"/>
                  <a:t>t’s conventional to evaluate the power spectrum estimate at a finite number of regularly spaced frequencies, that is to apply the DFT rather than the DTFT to the</a:t>
                </a:r>
                <a:r>
                  <a:rPr lang="en-GB" baseline="0" dirty="0"/>
                  <a:t> </a:t>
                </a:r>
                <a:r>
                  <a:rPr lang="en-GB" dirty="0"/>
                  <a:t> </a:t>
                </a:r>
                <a:r>
                  <a:rPr lang="en-GB" b="0" i="0">
                    <a:latin typeface="Cambria Math" panose="02040503050406030204" pitchFamily="18" charset="0"/>
                  </a:rPr>
                  <a:t>(2𝑀+1)</a:t>
                </a:r>
                <a:r>
                  <a:rPr lang="en-GB" dirty="0"/>
                  <a:t> values of the autocorrelation function estimate.</a:t>
                </a:r>
                <a:r>
                  <a:rPr lang="en-GB" baseline="0" dirty="0"/>
                  <a:t> This results in a discrete power spectrum estimate </a:t>
                </a:r>
                <a:r>
                  <a:rPr lang="en-GB" b="0" i="0">
                    <a:latin typeface="Cambria Math" panose="02040503050406030204" pitchFamily="18" charset="0"/>
                  </a:rPr>
                  <a:t>𝑆 ̂_</a:t>
                </a:r>
                <a:r>
                  <a:rPr lang="en-GB" i="0">
                    <a:latin typeface="Cambria Math" panose="02040503050406030204" pitchFamily="18" charset="0"/>
                  </a:rPr>
                  <a:t>𝑥𝑥 (</a:t>
                </a:r>
                <a:r>
                  <a:rPr lang="en-GB" b="0" i="0">
                    <a:latin typeface="Cambria Math" panose="02040503050406030204" pitchFamily="18" charset="0"/>
                  </a:rPr>
                  <a:t>𝑘</a:t>
                </a:r>
                <a:r>
                  <a:rPr lang="en-GB" b="0" i="0">
                    <a:latin typeface="Cambria Math" panose="02040503050406030204" pitchFamily="18" charset="0"/>
                    <a:ea typeface="Cambria Math" panose="02040503050406030204" pitchFamily="18" charset="0"/>
                  </a:rPr>
                  <a:t>)</a:t>
                </a:r>
                <a:r>
                  <a:rPr lang="en-GB" baseline="0" dirty="0"/>
                  <a:t>.</a:t>
                </a:r>
              </a:p>
              <a:p>
                <a:r>
                  <a:rPr lang="en-GB" dirty="0"/>
                  <a:t>It’s conventional also to truncate the autocorrelation function using a triangular, or other tapered, window before computing its DTFT.</a:t>
                </a:r>
              </a:p>
              <a:p>
                <a:r>
                  <a:rPr lang="en-GB" dirty="0"/>
                  <a:t>Given that the autocorrelation function </a:t>
                </a:r>
                <a:r>
                  <a:rPr lang="en-GB" i="0">
                    <a:latin typeface="Cambria Math" panose="02040503050406030204" pitchFamily="18" charset="0"/>
                    <a:ea typeface="Cambria Math" panose="02040503050406030204" pitchFamily="18" charset="0"/>
                  </a:rPr>
                  <a:t>∅_</a:t>
                </a:r>
                <a:r>
                  <a:rPr lang="en-GB" i="0">
                    <a:latin typeface="Cambria Math" panose="02040503050406030204" pitchFamily="18" charset="0"/>
                  </a:rPr>
                  <a:t>𝑥𝑥 (𝑚)</a:t>
                </a:r>
                <a:r>
                  <a:rPr lang="en-GB" dirty="0"/>
                  <a:t> of a random signal tends to diminish with the magnitude of </a:t>
                </a:r>
                <a:r>
                  <a:rPr lang="en-GB" b="0" i="0">
                    <a:latin typeface="Cambria Math" panose="02040503050406030204" pitchFamily="18" charset="0"/>
                  </a:rPr>
                  <a:t>𝑚</a:t>
                </a:r>
                <a:r>
                  <a:rPr lang="en-GB" dirty="0"/>
                  <a:t> the effect of windowing may be quite minimal.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Finally, it’s conventional also to zero pad </a:t>
                </a:r>
                <a:r>
                  <a:rPr lang="en-GB" dirty="0"/>
                  <a:t>the </a:t>
                </a:r>
                <a:r>
                  <a:rPr lang="en-GB" b="0" i="0">
                    <a:latin typeface="Cambria Math" panose="02040503050406030204" pitchFamily="18" charset="0"/>
                  </a:rPr>
                  <a:t>(2𝑀+1)</a:t>
                </a:r>
                <a:r>
                  <a:rPr lang="en-GB" dirty="0"/>
                  <a:t> values of the autocorrelation function estimate to an even number of values suitable for FFT computation.</a:t>
                </a:r>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38</a:t>
            </a:fld>
            <a:endParaRPr lang="en-GB"/>
          </a:p>
        </p:txBody>
      </p:sp>
    </p:spTree>
    <p:extLst>
      <p:ext uri="{BB962C8B-B14F-4D97-AF65-F5344CB8AC3E}">
        <p14:creationId xmlns:p14="http://schemas.microsoft.com/office/powerpoint/2010/main" val="1665850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GB" dirty="0"/>
              <a:t>Before presenting an illustrative example of indirect spectral estimation let’s say a bit more about white noise.</a:t>
            </a:r>
          </a:p>
          <a:p>
            <a:r>
              <a:rPr lang="en-GB" dirty="0"/>
              <a:t>Any random signal in which adjacent samples are completely uncorrelated may be described as white.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Individual sample values in a white noise sequence are independent of each other. This property corresponds to an autocorrelation function that is an impulse and a constant, or flat, power spectral density but it doesn’t imply any particular amplitude distribution.</a:t>
            </a:r>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39</a:t>
            </a:fld>
            <a:endParaRPr lang="en-GB" dirty="0"/>
          </a:p>
        </p:txBody>
      </p:sp>
    </p:spTree>
    <p:extLst>
      <p:ext uri="{BB962C8B-B14F-4D97-AF65-F5344CB8AC3E}">
        <p14:creationId xmlns:p14="http://schemas.microsoft.com/office/powerpoint/2010/main" val="3943694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92500" lnSpcReduction="10000"/>
              </a:bodyPr>
              <a:lstStyle/>
              <a:p>
                <a:r>
                  <a:rPr lang="en-GB" dirty="0"/>
                  <a:t>So what are the statistical properties used to describe random signals?</a:t>
                </a:r>
              </a:p>
              <a:p>
                <a:r>
                  <a:rPr lang="en-GB" dirty="0"/>
                  <a:t>A good starting point is a signal’s amplitude distribution.</a:t>
                </a:r>
              </a:p>
              <a:p>
                <a:r>
                  <a:rPr lang="en-GB" b="0" dirty="0"/>
                  <a:t>It was stated earlier that we cannot say what the </a:t>
                </a:r>
                <a14:m>
                  <m:oMath xmlns:m="http://schemas.openxmlformats.org/officeDocument/2006/math">
                    <m:r>
                      <a:rPr lang="en-GB" b="0" i="1" smtClean="0">
                        <a:latin typeface="Cambria Math" panose="02040503050406030204" pitchFamily="18" charset="0"/>
                      </a:rPr>
                      <m:t>𝑛</m:t>
                    </m:r>
                  </m:oMath>
                </a14:m>
                <a:r>
                  <a:rPr lang="en-GB" b="0" dirty="0" err="1"/>
                  <a:t>th</a:t>
                </a:r>
                <a:r>
                  <a:rPr lang="en-GB" b="0" dirty="0"/>
                  <a:t> value of a random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will be.</a:t>
                </a:r>
              </a:p>
              <a:p>
                <a:endParaRPr lang="en-GB" b="0" dirty="0"/>
              </a:p>
              <a:p>
                <a:r>
                  <a:rPr lang="en-GB" b="0" dirty="0"/>
                  <a:t>However, it doesn’t follow that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could take on just any </a:t>
                </a:r>
                <a:r>
                  <a:rPr lang="en-GB" b="1" i="1" dirty="0"/>
                  <a:t>value</a:t>
                </a:r>
                <a:r>
                  <a:rPr lang="en-GB" b="1" dirty="0"/>
                  <a:t>, </a:t>
                </a:r>
                <a:r>
                  <a:rPr lang="en-GB" b="1" i="1" dirty="0"/>
                  <a:t>outcome</a:t>
                </a:r>
                <a:r>
                  <a:rPr lang="en-GB" b="1" dirty="0"/>
                  <a:t>,</a:t>
                </a:r>
                <a:r>
                  <a:rPr lang="en-GB" b="0" dirty="0"/>
                  <a:t> or</a:t>
                </a:r>
                <a:r>
                  <a:rPr lang="en-GB" b="1" dirty="0"/>
                  <a:t> </a:t>
                </a:r>
                <a:r>
                  <a:rPr lang="en-GB" b="1" i="1" dirty="0"/>
                  <a:t>amplitude</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may have different probabilities of taking on different amplitudes, including zero probability of taking on some amplitudes.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dirty="0"/>
                  <a:t>Amplitude distributions tell us what those different  probabilities are.</a:t>
                </a:r>
              </a:p>
              <a:p>
                <a:endParaRPr lang="en-GB" b="0" dirty="0"/>
              </a:p>
              <a:p>
                <a:r>
                  <a:rPr lang="en-GB" b="0" dirty="0"/>
                  <a:t>In</a:t>
                </a:r>
                <a:r>
                  <a:rPr lang="en-GB" b="0" baseline="0" dirty="0"/>
                  <a:t> this course,</a:t>
                </a:r>
                <a:r>
                  <a:rPr lang="en-GB" b="0" dirty="0"/>
                  <a:t> the </a:t>
                </a:r>
                <a14:m>
                  <m:oMath xmlns:m="http://schemas.openxmlformats.org/officeDocument/2006/math">
                    <m:r>
                      <a:rPr lang="en-GB" b="0" i="1" smtClean="0">
                        <a:latin typeface="Cambria Math" panose="02040503050406030204" pitchFamily="18" charset="0"/>
                      </a:rPr>
                      <m:t>𝑛</m:t>
                    </m:r>
                  </m:oMath>
                </a14:m>
                <a:r>
                  <a:rPr lang="en-GB" b="0" dirty="0" err="1"/>
                  <a:t>th</a:t>
                </a:r>
                <a:r>
                  <a:rPr lang="en-GB" b="0" dirty="0"/>
                  <a:t> value of a random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a:t>
                </a:r>
                <a:r>
                  <a:rPr lang="en-GB" b="0" baseline="0" dirty="0"/>
                  <a:t>w</a:t>
                </a:r>
                <a:r>
                  <a:rPr lang="en-GB" b="0" dirty="0"/>
                  <a:t>ill be treated as a random variable </a:t>
                </a:r>
                <a14:m>
                  <m:oMath xmlns:m="http://schemas.openxmlformats.org/officeDocument/2006/math">
                    <m:r>
                      <a:rPr lang="en-GB" b="0" i="1" smtClean="0">
                        <a:latin typeface="Cambria Math" panose="02040503050406030204" pitchFamily="18" charset="0"/>
                      </a:rPr>
                      <m:t>𝑋</m:t>
                    </m:r>
                  </m:oMath>
                </a14:m>
                <a:r>
                  <a:rPr lang="en-GB" b="0" dirty="0"/>
                  <a:t>. And</a:t>
                </a:r>
                <a:r>
                  <a:rPr lang="en-GB" b="0" baseline="0" dirty="0"/>
                  <a:t> so</a:t>
                </a:r>
                <a:r>
                  <a:rPr lang="en-GB" b="0" dirty="0"/>
                  <a:t> in the next slides we may use </a:t>
                </a:r>
                <a14:m>
                  <m:oMath xmlns:m="http://schemas.openxmlformats.org/officeDocument/2006/math">
                    <m:r>
                      <a:rPr lang="en-GB" b="0" i="1" smtClean="0">
                        <a:latin typeface="Cambria Math" panose="02040503050406030204" pitchFamily="18" charset="0"/>
                      </a:rPr>
                      <m:t>𝑋</m:t>
                    </m:r>
                  </m:oMath>
                </a14:m>
                <a:r>
                  <a:rPr lang="en-GB" b="0"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interchangeably.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amplitude distributions we can compute the statistical properties </a:t>
                </a:r>
                <a:r>
                  <a:rPr lang="en-GB" b="1" i="1" dirty="0"/>
                  <a:t>mean</a:t>
                </a:r>
                <a:r>
                  <a:rPr lang="en-GB" dirty="0"/>
                  <a:t>, </a:t>
                </a:r>
                <a:r>
                  <a:rPr lang="en-GB" b="1" i="1" dirty="0"/>
                  <a:t>mean</a:t>
                </a:r>
                <a:r>
                  <a:rPr lang="en-GB" dirty="0"/>
                  <a:t> </a:t>
                </a:r>
                <a:r>
                  <a:rPr lang="en-GB" b="1" i="1" dirty="0"/>
                  <a:t>square</a:t>
                </a:r>
                <a:r>
                  <a:rPr lang="en-GB" dirty="0"/>
                  <a:t> and </a:t>
                </a:r>
                <a:r>
                  <a:rPr lang="en-GB" b="1" i="1" dirty="0"/>
                  <a:t>variance</a:t>
                </a:r>
                <a:r>
                  <a:rPr lang="en-GB" dirty="0"/>
                  <a:t>.</a:t>
                </a:r>
              </a:p>
              <a:p>
                <a:endParaRPr lang="en-GB" dirty="0"/>
              </a:p>
              <a:p>
                <a:r>
                  <a:rPr lang="en-GB" dirty="0"/>
                  <a:t>At this point it may be useful to clarify the distinction between </a:t>
                </a:r>
                <a:r>
                  <a:rPr lang="en-GB" b="1" i="1" dirty="0"/>
                  <a:t>continuous random variables </a:t>
                </a:r>
                <a:r>
                  <a:rPr lang="en-GB" dirty="0"/>
                  <a:t>and </a:t>
                </a:r>
                <a:r>
                  <a:rPr lang="en-GB" b="1" i="1" dirty="0"/>
                  <a:t>discrete random variables</a:t>
                </a:r>
                <a:r>
                  <a:rPr lang="en-GB" dirty="0"/>
                  <a:t>. Their amplitude distributions are described and treated slightly differently. The amplitude distribution of a continuous random variable is described by a </a:t>
                </a:r>
                <a:r>
                  <a:rPr lang="en-GB" b="1" i="1" dirty="0"/>
                  <a:t>probability density function</a:t>
                </a:r>
                <a:r>
                  <a:rPr lang="en-GB" dirty="0"/>
                  <a:t> (pdf) and that of a discrete random variable is  described by a </a:t>
                </a:r>
                <a:r>
                  <a:rPr lang="en-GB" b="1" i="1" dirty="0"/>
                  <a:t>probability mass function</a:t>
                </a:r>
                <a:r>
                  <a:rPr lang="en-GB" dirty="0"/>
                  <a:t> (</a:t>
                </a:r>
                <a:r>
                  <a:rPr lang="en-GB" dirty="0" err="1"/>
                  <a:t>pmf</a:t>
                </a:r>
                <a:r>
                  <a:rPr lang="en-GB" dirty="0"/>
                  <a:t>).</a:t>
                </a:r>
              </a:p>
              <a:p>
                <a:endParaRPr lang="en-GB" dirty="0"/>
              </a:p>
              <a:p>
                <a:r>
                  <a:rPr lang="en-GB" dirty="0"/>
                  <a:t>It’s also useful to point out that two different senses of the word discrete have been used here. Discrete in the context of a discrete random variable is not the same as discrete in the context of discrete-time. Hence the random variable </a:t>
                </a:r>
                <a14:m>
                  <m:oMath xmlns:m="http://schemas.openxmlformats.org/officeDocument/2006/math">
                    <m:r>
                      <a:rPr lang="en-GB" b="0" i="1" smtClean="0">
                        <a:latin typeface="Cambria Math" panose="02040503050406030204" pitchFamily="18" charset="0"/>
                      </a:rPr>
                      <m:t>𝑋</m:t>
                    </m:r>
                  </m:oMath>
                </a14:m>
                <a:r>
                  <a:rPr lang="en-GB" dirty="0"/>
                  <a:t> representing a discrete-time</a:t>
                </a:r>
                <a:r>
                  <a:rPr lang="en-GB" baseline="0" dirty="0"/>
                  <a:t> signal </a:t>
                </a:r>
                <a14:m>
                  <m:oMath xmlns:m="http://schemas.openxmlformats.org/officeDocument/2006/math">
                    <m:r>
                      <a:rPr lang="en-GB" b="0" i="1" baseline="0" smtClean="0">
                        <a:latin typeface="Cambria Math" panose="02040503050406030204" pitchFamily="18" charset="0"/>
                      </a:rPr>
                      <m:t>𝑥</m:t>
                    </m:r>
                    <m:r>
                      <a:rPr lang="en-GB" b="0" i="1" baseline="0" smtClean="0">
                        <a:latin typeface="Cambria Math" panose="02040503050406030204" pitchFamily="18" charset="0"/>
                      </a:rPr>
                      <m:t>(</m:t>
                    </m:r>
                    <m:r>
                      <a:rPr lang="en-GB" b="0" i="1" baseline="0" smtClean="0">
                        <a:latin typeface="Cambria Math" panose="02040503050406030204" pitchFamily="18" charset="0"/>
                      </a:rPr>
                      <m:t>𝑛</m:t>
                    </m:r>
                    <m:r>
                      <a:rPr lang="en-GB" b="0" i="1" baseline="0" smtClean="0">
                        <a:latin typeface="Cambria Math" panose="02040503050406030204" pitchFamily="18" charset="0"/>
                      </a:rPr>
                      <m:t>)</m:t>
                    </m:r>
                  </m:oMath>
                </a14:m>
                <a:r>
                  <a:rPr lang="en-GB" baseline="0" dirty="0"/>
                  <a:t> may be either a </a:t>
                </a:r>
                <a:r>
                  <a:rPr lang="en-GB" dirty="0"/>
                  <a:t>continuous random variable or a discrete random variable.</a:t>
                </a:r>
              </a:p>
            </p:txBody>
          </p:sp>
        </mc:Choice>
        <mc:Fallback xmlns="">
          <p:sp>
            <p:nvSpPr>
              <p:cNvPr id="3" name="Notes Placeholder 2"/>
              <p:cNvSpPr>
                <a:spLocks noGrp="1"/>
              </p:cNvSpPr>
              <p:nvPr>
                <p:ph type="body" idx="1"/>
              </p:nvPr>
            </p:nvSpPr>
            <p:spPr/>
            <p:txBody>
              <a:bodyPr>
                <a:normAutofit fontScale="92500" lnSpcReduction="10000"/>
              </a:bodyPr>
              <a:lstStyle/>
              <a:p>
                <a:r>
                  <a:rPr lang="en-GB" dirty="0"/>
                  <a:t>So what are the statistical properties used to describe random signals?</a:t>
                </a:r>
              </a:p>
              <a:p>
                <a:r>
                  <a:rPr lang="en-GB" dirty="0"/>
                  <a:t>A good starting point is a signal’s amplitude distribution.</a:t>
                </a:r>
              </a:p>
              <a:p>
                <a:r>
                  <a:rPr lang="en-GB" b="0" dirty="0"/>
                  <a:t>It was stated earlier that we cannot say what the </a:t>
                </a:r>
                <a:r>
                  <a:rPr lang="en-GB" b="0" i="0">
                    <a:latin typeface="Cambria Math" panose="02040503050406030204" pitchFamily="18" charset="0"/>
                  </a:rPr>
                  <a:t>𝑛</a:t>
                </a:r>
                <a:r>
                  <a:rPr lang="en-GB" b="0" dirty="0" err="1"/>
                  <a:t>th</a:t>
                </a:r>
                <a:r>
                  <a:rPr lang="en-GB" b="0" dirty="0"/>
                  <a:t> value of a random signal </a:t>
                </a:r>
                <a:r>
                  <a:rPr lang="en-GB" b="0" i="0">
                    <a:latin typeface="Cambria Math" panose="02040503050406030204" pitchFamily="18" charset="0"/>
                  </a:rPr>
                  <a:t>𝑥(𝑛)</a:t>
                </a:r>
                <a:r>
                  <a:rPr lang="en-GB" b="0" dirty="0"/>
                  <a:t> will be.</a:t>
                </a:r>
              </a:p>
              <a:p>
                <a:endParaRPr lang="en-GB" b="0" dirty="0"/>
              </a:p>
              <a:p>
                <a:r>
                  <a:rPr lang="en-GB" b="0" dirty="0"/>
                  <a:t>However, it doesn’t follow that </a:t>
                </a:r>
                <a:r>
                  <a:rPr lang="en-GB" b="0" i="0">
                    <a:latin typeface="Cambria Math" panose="02040503050406030204" pitchFamily="18" charset="0"/>
                  </a:rPr>
                  <a:t>𝑥(𝑛)</a:t>
                </a:r>
                <a:r>
                  <a:rPr lang="en-GB" b="0" dirty="0"/>
                  <a:t> could take on just any </a:t>
                </a:r>
                <a:r>
                  <a:rPr lang="en-GB" b="1" i="1" dirty="0"/>
                  <a:t>value</a:t>
                </a:r>
                <a:r>
                  <a:rPr lang="en-GB" b="1" dirty="0"/>
                  <a:t>, </a:t>
                </a:r>
                <a:r>
                  <a:rPr lang="en-GB" b="1" i="1" dirty="0"/>
                  <a:t>outcome</a:t>
                </a:r>
                <a:r>
                  <a:rPr lang="en-GB" b="1" dirty="0"/>
                  <a:t>,</a:t>
                </a:r>
                <a:r>
                  <a:rPr lang="en-GB" b="0" dirty="0"/>
                  <a:t> or</a:t>
                </a:r>
                <a:r>
                  <a:rPr lang="en-GB" b="1" dirty="0"/>
                  <a:t> </a:t>
                </a:r>
                <a:r>
                  <a:rPr lang="en-GB" b="1" i="1" dirty="0"/>
                  <a:t>amplitude</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latin typeface="Cambria Math" panose="02040503050406030204" pitchFamily="18" charset="0"/>
                  </a:rPr>
                  <a:t>𝑥(𝑛)</a:t>
                </a:r>
                <a:r>
                  <a:rPr lang="en-GB" b="0" dirty="0"/>
                  <a:t> may have different probabilities of taking on different amplitudes, including zero probability of taking on some amplitudes.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GB" dirty="0"/>
                  <a:t>Amplitude distributions tell us what those different  probabilities are.</a:t>
                </a:r>
              </a:p>
              <a:p>
                <a:endParaRPr lang="en-GB" b="0" dirty="0"/>
              </a:p>
              <a:p>
                <a:r>
                  <a:rPr lang="en-GB" b="0" dirty="0"/>
                  <a:t>In</a:t>
                </a:r>
                <a:r>
                  <a:rPr lang="en-GB" b="0" baseline="0" dirty="0"/>
                  <a:t> this course,</a:t>
                </a:r>
                <a:r>
                  <a:rPr lang="en-GB" b="0" dirty="0"/>
                  <a:t> the </a:t>
                </a:r>
                <a:r>
                  <a:rPr lang="en-GB" b="0" i="0">
                    <a:latin typeface="Cambria Math" panose="02040503050406030204" pitchFamily="18" charset="0"/>
                  </a:rPr>
                  <a:t>𝑛</a:t>
                </a:r>
                <a:r>
                  <a:rPr lang="en-GB" b="0" dirty="0" err="1"/>
                  <a:t>th</a:t>
                </a:r>
                <a:r>
                  <a:rPr lang="en-GB" b="0" dirty="0"/>
                  <a:t> value of a random signal </a:t>
                </a:r>
                <a:r>
                  <a:rPr lang="en-GB" b="0" i="0">
                    <a:latin typeface="Cambria Math" panose="02040503050406030204" pitchFamily="18" charset="0"/>
                  </a:rPr>
                  <a:t>𝑥(𝑛)</a:t>
                </a:r>
                <a:r>
                  <a:rPr lang="en-GB" b="0" dirty="0"/>
                  <a:t> </a:t>
                </a:r>
                <a:r>
                  <a:rPr lang="en-GB" b="0" baseline="0" dirty="0"/>
                  <a:t>w</a:t>
                </a:r>
                <a:r>
                  <a:rPr lang="en-GB" b="0" dirty="0"/>
                  <a:t>ill be treated as a random variable </a:t>
                </a:r>
                <a:r>
                  <a:rPr lang="en-GB" b="0" i="0">
                    <a:latin typeface="Cambria Math" panose="02040503050406030204" pitchFamily="18" charset="0"/>
                  </a:rPr>
                  <a:t>𝑋</a:t>
                </a:r>
                <a:r>
                  <a:rPr lang="en-GB" b="0" dirty="0"/>
                  <a:t>. And</a:t>
                </a:r>
                <a:r>
                  <a:rPr lang="en-GB" b="0" baseline="0" dirty="0"/>
                  <a:t> so</a:t>
                </a:r>
                <a:r>
                  <a:rPr lang="en-GB" b="0" dirty="0"/>
                  <a:t> in the next slides we may use </a:t>
                </a:r>
                <a:r>
                  <a:rPr lang="en-GB" b="0" i="0">
                    <a:latin typeface="Cambria Math" panose="02040503050406030204" pitchFamily="18" charset="0"/>
                  </a:rPr>
                  <a:t>𝑋</a:t>
                </a:r>
                <a:r>
                  <a:rPr lang="en-GB" b="0" dirty="0"/>
                  <a:t> and </a:t>
                </a:r>
                <a:r>
                  <a:rPr lang="en-GB" b="0" i="0">
                    <a:latin typeface="Cambria Math" panose="02040503050406030204" pitchFamily="18" charset="0"/>
                  </a:rPr>
                  <a:t>𝑥(𝑛)</a:t>
                </a:r>
                <a:r>
                  <a:rPr lang="en-GB" b="0" dirty="0"/>
                  <a:t> interchangeably.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amplitude distributions we can compute the statistical properties </a:t>
                </a:r>
                <a:r>
                  <a:rPr lang="en-GB" b="1" i="1" dirty="0"/>
                  <a:t>mean</a:t>
                </a:r>
                <a:r>
                  <a:rPr lang="en-GB" dirty="0"/>
                  <a:t>, </a:t>
                </a:r>
                <a:r>
                  <a:rPr lang="en-GB" b="1" i="1" dirty="0"/>
                  <a:t>mean</a:t>
                </a:r>
                <a:r>
                  <a:rPr lang="en-GB" dirty="0"/>
                  <a:t> </a:t>
                </a:r>
                <a:r>
                  <a:rPr lang="en-GB" b="1" i="1" dirty="0"/>
                  <a:t>square</a:t>
                </a:r>
                <a:r>
                  <a:rPr lang="en-GB" dirty="0"/>
                  <a:t> and </a:t>
                </a:r>
                <a:r>
                  <a:rPr lang="en-GB" b="1" i="1" dirty="0"/>
                  <a:t>variance</a:t>
                </a:r>
                <a:r>
                  <a:rPr lang="en-GB" dirty="0"/>
                  <a:t>.</a:t>
                </a:r>
              </a:p>
              <a:p>
                <a:endParaRPr lang="en-GB" dirty="0"/>
              </a:p>
              <a:p>
                <a:r>
                  <a:rPr lang="en-GB" dirty="0"/>
                  <a:t>At this point it may be useful to clarify the distinction between </a:t>
                </a:r>
                <a:r>
                  <a:rPr lang="en-GB" b="1" i="1" dirty="0"/>
                  <a:t>continuous random variables </a:t>
                </a:r>
                <a:r>
                  <a:rPr lang="en-GB" dirty="0"/>
                  <a:t>and </a:t>
                </a:r>
                <a:r>
                  <a:rPr lang="en-GB" b="1" i="1" dirty="0"/>
                  <a:t>discrete random variables</a:t>
                </a:r>
                <a:r>
                  <a:rPr lang="en-GB" dirty="0"/>
                  <a:t>. Their amplitude distributions are described and treated slightly differently. The amplitude distribution of a continuous random variable is described by a </a:t>
                </a:r>
                <a:r>
                  <a:rPr lang="en-GB" b="1" i="1" dirty="0"/>
                  <a:t>probability density function</a:t>
                </a:r>
                <a:r>
                  <a:rPr lang="en-GB" dirty="0"/>
                  <a:t> (pdf) and that of a discrete random variable is  described by a </a:t>
                </a:r>
                <a:r>
                  <a:rPr lang="en-GB" b="1" i="1" dirty="0"/>
                  <a:t>probability mass function</a:t>
                </a:r>
                <a:r>
                  <a:rPr lang="en-GB" dirty="0"/>
                  <a:t> (</a:t>
                </a:r>
                <a:r>
                  <a:rPr lang="en-GB" dirty="0" err="1"/>
                  <a:t>pmf</a:t>
                </a:r>
                <a:r>
                  <a:rPr lang="en-GB" dirty="0"/>
                  <a:t>).</a:t>
                </a:r>
              </a:p>
              <a:p>
                <a:endParaRPr lang="en-GB" dirty="0"/>
              </a:p>
              <a:p>
                <a:r>
                  <a:rPr lang="en-GB" dirty="0"/>
                  <a:t>It’s also useful to point out that two different senses of the word discrete have been used here. Discrete in the context of a discrete random variable is not the same as discrete in the context of discrete-time. Hence the random variable </a:t>
                </a:r>
                <a:r>
                  <a:rPr lang="en-GB" b="0" i="0">
                    <a:latin typeface="Cambria Math" panose="02040503050406030204" pitchFamily="18" charset="0"/>
                  </a:rPr>
                  <a:t>𝑋</a:t>
                </a:r>
                <a:r>
                  <a:rPr lang="en-GB" dirty="0"/>
                  <a:t> representing a discrete-time</a:t>
                </a:r>
                <a:r>
                  <a:rPr lang="en-GB" baseline="0" dirty="0"/>
                  <a:t> signal </a:t>
                </a:r>
                <a:r>
                  <a:rPr lang="en-GB" b="0" i="0" baseline="0">
                    <a:latin typeface="Cambria Math" panose="02040503050406030204" pitchFamily="18" charset="0"/>
                  </a:rPr>
                  <a:t>𝑥(𝑛)</a:t>
                </a:r>
                <a:r>
                  <a:rPr lang="en-GB" baseline="0" dirty="0"/>
                  <a:t> may be either a </a:t>
                </a:r>
                <a:r>
                  <a:rPr lang="en-GB" dirty="0"/>
                  <a:t>continuous random variable or a discrete random variable.</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GB" dirty="0"/>
              <a:t>What happens if we process white noise using a linear time-invariant system?</a:t>
            </a:r>
          </a:p>
          <a:p>
            <a:r>
              <a:rPr lang="en-GB" dirty="0"/>
              <a:t>The action of a linear time-invariant system may be represented by convolution of its input signal with its impulse response.</a:t>
            </a:r>
          </a:p>
          <a:p>
            <a:r>
              <a:rPr lang="en-GB" dirty="0"/>
              <a:t>Unless the system impulse response is an impulse then each output sample value is contributed to by more than one input sample value.</a:t>
            </a:r>
          </a:p>
          <a:p>
            <a:r>
              <a:rPr lang="en-GB" dirty="0"/>
              <a:t>This implies that there is dependence or correlation between adjacent samples in the output signal.</a:t>
            </a:r>
          </a:p>
          <a:p>
            <a:r>
              <a:rPr lang="en-GB" dirty="0"/>
              <a:t>In other words, the output signal is </a:t>
            </a:r>
            <a:r>
              <a:rPr lang="en-GB" b="1" i="1" dirty="0"/>
              <a:t>not</a:t>
            </a:r>
            <a:r>
              <a:rPr lang="en-GB" dirty="0"/>
              <a:t> white noise.</a:t>
            </a:r>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40</a:t>
            </a:fld>
            <a:endParaRPr lang="en-GB" dirty="0"/>
          </a:p>
        </p:txBody>
      </p:sp>
    </p:spTree>
    <p:extLst>
      <p:ext uri="{BB962C8B-B14F-4D97-AF65-F5344CB8AC3E}">
        <p14:creationId xmlns:p14="http://schemas.microsoft.com/office/powerpoint/2010/main" val="10127167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As an Illustrative example of indirect spectral analysis, that is estimation of power spectral density using autocorrelation, a Simulink model was used to generate a signal to be processed by the MATLAB script shown in an earlier slide.</a:t>
                </a:r>
              </a:p>
              <a:p>
                <a:r>
                  <a:rPr lang="en-GB" dirty="0"/>
                  <a:t>The Simulink spectrum </a:t>
                </a:r>
                <a:r>
                  <a:rPr lang="en-GB" dirty="0" err="1"/>
                  <a:t>analyzers</a:t>
                </a:r>
                <a:r>
                  <a:rPr lang="en-GB" dirty="0"/>
                  <a:t> give graphical indications of the power spectra of the unfiltered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filtered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noise signals. The power spectrum of the input signal is flat but the power spectrum of the output signal is not. In fact the power spectrum of the output signal is</a:t>
                </a:r>
                <a:r>
                  <a:rPr lang="en-GB" baseline="0" dirty="0"/>
                  <a:t> proportional to the power response of the LTI system.</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example, the discrete-time LTI system was a five-point moving average filter with coefficients, and hence impulse response, </a:t>
                </a:r>
                <a14:m>
                  <m:oMath xmlns:m="http://schemas.openxmlformats.org/officeDocument/2006/math">
                    <m:r>
                      <a:rPr lang="en-GB" b="0" i="1" smtClean="0">
                        <a:latin typeface="Cambria Math" panose="02040503050406030204" pitchFamily="18" charset="0"/>
                      </a:rPr>
                      <m:t>[0.2 0.2 0.2 0.2 0.2]</m:t>
                    </m:r>
                  </m:oMath>
                </a14:m>
                <a:r>
                  <a:rPr lang="en-GB" dirty="0"/>
                  <a:t>.</a:t>
                </a:r>
              </a:p>
              <a:p>
                <a:r>
                  <a:rPr lang="en-GB" dirty="0"/>
                  <a:t>We will look in more detail at the effect of an LTI system on the statistical properties of a random signal later. For now simply observe that, unlike the input signal, the output signal doesn’t have a flat spectrum.</a:t>
                </a:r>
              </a:p>
            </p:txBody>
          </p:sp>
        </mc:Choice>
        <mc:Fallback xmlns="">
          <p:sp>
            <p:nvSpPr>
              <p:cNvPr id="3" name="Notes Placeholder 2"/>
              <p:cNvSpPr>
                <a:spLocks noGrp="1"/>
              </p:cNvSpPr>
              <p:nvPr>
                <p:ph type="body" idx="1"/>
              </p:nvPr>
            </p:nvSpPr>
            <p:spPr/>
            <p:txBody>
              <a:bodyPr>
                <a:normAutofit/>
              </a:bodyPr>
              <a:lstStyle/>
              <a:p>
                <a:r>
                  <a:rPr lang="en-GB" dirty="0"/>
                  <a:t>As an Illustrative examples of indirect spectral analysis, that is estimation of power spectral density using autocorrelation, a Simulink model was used to generate a signal to be processed by the MATLAB script used earlier.</a:t>
                </a:r>
              </a:p>
              <a:p>
                <a:r>
                  <a:rPr lang="en-GB" dirty="0"/>
                  <a:t>The Simulink spectrum analyser gives a graphical idea of the power spectrum of that signal.</a:t>
                </a:r>
              </a:p>
              <a:p>
                <a:r>
                  <a:rPr lang="en-GB" dirty="0"/>
                  <a:t>We will look in detail at the effect of an LTI system on the statistical properties of a random signal later. For now simply observe that, unlike the input signal, the output signal doesn’t have a flat spectrum.</a:t>
                </a:r>
              </a:p>
              <a:p>
                <a:r>
                  <a:rPr lang="en-GB" dirty="0"/>
                  <a:t>In this example, the discrete-time LTI system was a five-point moving average filter with coefficients </a:t>
                </a:r>
                <a:r>
                  <a:rPr lang="en-GB" b="0" i="0">
                    <a:latin typeface="Cambria Math" panose="02040503050406030204" pitchFamily="18" charset="0"/>
                  </a:rPr>
                  <a:t>[0.2 0.2 0.2 0.2 0.2]</a:t>
                </a:r>
                <a:r>
                  <a:rPr lang="en-GB" dirty="0"/>
                  <a:t>.</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41</a:t>
            </a:fld>
            <a:endParaRPr lang="en-GB"/>
          </a:p>
        </p:txBody>
      </p:sp>
    </p:spTree>
    <p:extLst>
      <p:ext uri="{BB962C8B-B14F-4D97-AF65-F5344CB8AC3E}">
        <p14:creationId xmlns:p14="http://schemas.microsoft.com/office/powerpoint/2010/main" val="3931247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The Simulink model presented in the last slide is functionally similar to this lab exercise.</a:t>
            </a:r>
          </a:p>
        </p:txBody>
      </p:sp>
      <p:sp>
        <p:nvSpPr>
          <p:cNvPr id="4" name="Slide Number Placeholder 3"/>
          <p:cNvSpPr>
            <a:spLocks noGrp="1"/>
          </p:cNvSpPr>
          <p:nvPr>
            <p:ph type="sldNum" sz="quarter" idx="10"/>
          </p:nvPr>
        </p:nvSpPr>
        <p:spPr/>
        <p:txBody>
          <a:bodyPr/>
          <a:lstStyle/>
          <a:p>
            <a:pPr>
              <a:defRPr/>
            </a:pPr>
            <a:fld id="{E65536E5-0377-4EEB-A512-2B9771343D13}"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The autocorrelation function of the random output signal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in the preceding Simulink simulation was calculated using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=5000</m:t>
                    </m:r>
                  </m:oMath>
                </a14:m>
                <a:r>
                  <a:rPr lang="en-GB" dirty="0"/>
                  <a:t> sample values for </a:t>
                </a:r>
                <a14:m>
                  <m:oMath xmlns:m="http://schemas.openxmlformats.org/officeDocument/2006/math">
                    <m:r>
                      <a:rPr lang="en-GB" b="0" i="1" smtClean="0">
                        <a:latin typeface="Cambria Math" panose="02040503050406030204" pitchFamily="18" charset="0"/>
                      </a:rPr>
                      <m:t>−50</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≤50</m:t>
                    </m:r>
                  </m:oMath>
                </a14:m>
                <a:r>
                  <a:rPr lang="en-GB" dirty="0"/>
                  <a:t>.</a:t>
                </a:r>
              </a:p>
              <a:p>
                <a:r>
                  <a:rPr lang="en-GB" dirty="0"/>
                  <a:t>That autocorrelation function was then multiplied by a triangular (Bartlett) window prior to taking its 101-point DFT to obtain the power spectral density estimate shown in the next slide. The triangular Bartlett window applied to the autocorrelation function extended across 101 points </a:t>
                </a:r>
                <a14:m>
                  <m:oMath xmlns:m="http://schemas.openxmlformats.org/officeDocument/2006/math">
                    <m:r>
                      <a:rPr lang="en-GB" b="0" i="1" smtClean="0">
                        <a:latin typeface="Cambria Math" panose="02040503050406030204" pitchFamily="18" charset="0"/>
                      </a:rPr>
                      <m:t>−50</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≤50</m:t>
                    </m:r>
                  </m:oMath>
                </a14:m>
                <a:r>
                  <a:rPr lang="en-GB" dirty="0"/>
                  <a:t>. It’s entirely coincidental that the autocorrelation function in this example has a (far narrower) triangular shape.</a:t>
                </a:r>
              </a:p>
            </p:txBody>
          </p:sp>
        </mc:Choice>
        <mc:Fallback xmlns="">
          <p:sp>
            <p:nvSpPr>
              <p:cNvPr id="3" name="Notes Placeholder 2"/>
              <p:cNvSpPr>
                <a:spLocks noGrp="1"/>
              </p:cNvSpPr>
              <p:nvPr>
                <p:ph type="body" idx="1"/>
              </p:nvPr>
            </p:nvSpPr>
            <p:spPr/>
            <p:txBody>
              <a:bodyPr>
                <a:normAutofit/>
              </a:bodyPr>
              <a:lstStyle/>
              <a:p>
                <a:r>
                  <a:rPr lang="en-GB" dirty="0"/>
                  <a:t>The autocorrelation function of the random output signal in the Simulink simulation was calculated using </a:t>
                </a:r>
                <a:r>
                  <a:rPr lang="en-GB" b="0" i="0">
                    <a:latin typeface="Cambria Math" panose="02040503050406030204" pitchFamily="18" charset="0"/>
                  </a:rPr>
                  <a:t>𝑁=5000</a:t>
                </a:r>
                <a:r>
                  <a:rPr lang="en-GB" dirty="0"/>
                  <a:t> sample values for </a:t>
                </a:r>
                <a:r>
                  <a:rPr lang="en-GB" b="0" i="0">
                    <a:latin typeface="Cambria Math" panose="02040503050406030204" pitchFamily="18" charset="0"/>
                  </a:rPr>
                  <a:t>−50</a:t>
                </a:r>
                <a:r>
                  <a:rPr lang="en-GB" b="0" i="0">
                    <a:latin typeface="Cambria Math" panose="02040503050406030204" pitchFamily="18" charset="0"/>
                    <a:ea typeface="Cambria Math" panose="02040503050406030204" pitchFamily="18" charset="0"/>
                  </a:rPr>
                  <a:t>≤𝑚≤50</a:t>
                </a:r>
                <a:r>
                  <a:rPr lang="en-GB" dirty="0"/>
                  <a:t>.</a:t>
                </a:r>
              </a:p>
              <a:p>
                <a:r>
                  <a:rPr lang="en-GB" dirty="0"/>
                  <a:t>That autocorrelation function was then multiplied by a triangular (Bartlett) window prior to taking its DFT to obtain the estimated power spectral density shown in the next slide.</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43</a:t>
            </a:fld>
            <a:endParaRPr lang="en-GB"/>
          </a:p>
        </p:txBody>
      </p:sp>
    </p:spTree>
    <p:extLst>
      <p:ext uri="{BB962C8B-B14F-4D97-AF65-F5344CB8AC3E}">
        <p14:creationId xmlns:p14="http://schemas.microsoft.com/office/powerpoint/2010/main" val="37506645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GB" dirty="0"/>
              <a:t>Here is the power spectral density estimate formed by taking the DFT of the windowed autocorrelation function shown in the previous slide.</a:t>
            </a:r>
          </a:p>
          <a:p>
            <a:r>
              <a:rPr lang="en-GB" dirty="0"/>
              <a:t>This reflects the power spectrum or power response of the LTI system used to process white noise.</a:t>
            </a:r>
          </a:p>
          <a:p>
            <a:r>
              <a:rPr lang="en-GB" dirty="0"/>
              <a:t>The next slide shows the theoretical power response of that filter computed by taking the DFT of the theoretical </a:t>
            </a:r>
            <a:r>
              <a:rPr lang="en-GB" b="1" i="1" dirty="0"/>
              <a:t>autocorrelation sequence </a:t>
            </a:r>
            <a:r>
              <a:rPr lang="en-GB" dirty="0"/>
              <a:t>of the filter, that is the autocorrelation function of the filter’s impulse response.</a:t>
            </a:r>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44</a:t>
            </a:fld>
            <a:endParaRPr lang="en-GB"/>
          </a:p>
        </p:txBody>
      </p:sp>
    </p:spTree>
    <p:extLst>
      <p:ext uri="{BB962C8B-B14F-4D97-AF65-F5344CB8AC3E}">
        <p14:creationId xmlns:p14="http://schemas.microsoft.com/office/powerpoint/2010/main" val="4595720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Here is the power response of the filter formed by taking the 101-point DFT of the zero-padded autocorrelation function of its impulse response.</a:t>
                </a:r>
              </a:p>
              <a:p>
                <a:r>
                  <a:rPr lang="en-GB" dirty="0"/>
                  <a:t>That is the filter impulse response is </a:t>
                </a: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=[0.2 0.2 0.2 0.2 0.2]</m:t>
                    </m:r>
                  </m:oMath>
                </a14:m>
                <a:r>
                  <a:rPr lang="en-GB" dirty="0"/>
                  <a:t>. The autocorrelation sequence</a:t>
                </a:r>
                <a:r>
                  <a:rPr lang="en-GB" baseline="0" dirty="0"/>
                  <a:t> of the </a:t>
                </a:r>
                <a:r>
                  <a:rPr lang="en-GB" baseline="0"/>
                  <a:t>filter is</a:t>
                </a:r>
              </a:p>
              <a:p>
                <a:r>
                  <a:rPr lang="en-GB" baseline="0"/>
                  <a:t> </a:t>
                </a:r>
                <a14:m>
                  <m:oMath xmlns:m="http://schemas.openxmlformats.org/officeDocument/2006/math">
                    <m:sSub>
                      <m:sSubPr>
                        <m:ctrlPr>
                          <a:rPr lang="en-GB" i="1" baseline="0" smtClean="0">
                            <a:latin typeface="Cambria Math" panose="02040503050406030204" pitchFamily="18" charset="0"/>
                          </a:rPr>
                        </m:ctrlPr>
                      </m:sSubPr>
                      <m:e>
                        <m:r>
                          <a:rPr lang="en-GB" i="1" baseline="0" smtClean="0">
                            <a:latin typeface="Cambria Math" panose="02040503050406030204" pitchFamily="18" charset="0"/>
                            <a:ea typeface="Cambria Math" panose="02040503050406030204" pitchFamily="18" charset="0"/>
                          </a:rPr>
                          <m:t>∅</m:t>
                        </m:r>
                      </m:e>
                      <m:sub>
                        <m:r>
                          <a:rPr lang="en-GB" b="0" i="1" baseline="0" smtClean="0">
                            <a:latin typeface="Cambria Math" panose="02040503050406030204" pitchFamily="18" charset="0"/>
                          </a:rPr>
                          <m:t>hh</m:t>
                        </m:r>
                      </m:sub>
                    </m:sSub>
                    <m:d>
                      <m:dPr>
                        <m:ctrlPr>
                          <a:rPr lang="en-GB" b="0" i="1" baseline="0" smtClean="0">
                            <a:latin typeface="Cambria Math" panose="02040503050406030204" pitchFamily="18" charset="0"/>
                          </a:rPr>
                        </m:ctrlPr>
                      </m:dPr>
                      <m:e>
                        <m:r>
                          <a:rPr lang="en-GB" b="0" i="1" baseline="0" smtClean="0">
                            <a:latin typeface="Cambria Math" panose="02040503050406030204" pitchFamily="18" charset="0"/>
                          </a:rPr>
                          <m:t>𝑚</m:t>
                        </m:r>
                      </m:e>
                    </m:d>
                    <m:r>
                      <a:rPr lang="en-GB" b="0" i="1" baseline="0" smtClean="0">
                        <a:latin typeface="Cambria Math" panose="02040503050406030204" pitchFamily="18" charset="0"/>
                      </a:rPr>
                      <m:t>=[0.04 0.08 0.12 0.16 0.20 0.16 0.12 0.08 0.04]</m:t>
                    </m:r>
                  </m:oMath>
                </a14:m>
                <a:r>
                  <a:rPr lang="en-GB" dirty="0"/>
                  <a:t>.</a:t>
                </a:r>
              </a:p>
            </p:txBody>
          </p:sp>
        </mc:Choice>
        <mc:Fallback xmlns="">
          <p:sp>
            <p:nvSpPr>
              <p:cNvPr id="3" name="Notes Placeholder 2"/>
              <p:cNvSpPr>
                <a:spLocks noGrp="1"/>
              </p:cNvSpPr>
              <p:nvPr>
                <p:ph type="body" idx="1"/>
              </p:nvPr>
            </p:nvSpPr>
            <p:spPr/>
            <p:txBody>
              <a:bodyPr>
                <a:normAutofit/>
              </a:bodyPr>
              <a:lstStyle/>
              <a:p>
                <a:r>
                  <a:rPr lang="en-GB" dirty="0"/>
                  <a:t>Here is the power response of the filter formed by taking the 101-point DFT of the zero-padded autocorrelation function of its impulse response.</a:t>
                </a:r>
              </a:p>
              <a:p>
                <a:r>
                  <a:rPr lang="en-GB" dirty="0"/>
                  <a:t>That is the filter impulse response is </a:t>
                </a:r>
                <a:r>
                  <a:rPr lang="en-GB" b="0" i="0">
                    <a:latin typeface="Cambria Math" panose="02040503050406030204" pitchFamily="18" charset="0"/>
                  </a:rPr>
                  <a:t>ℎ(𝑛)=[0.2 0.2 0.2 0.2 0.2]</a:t>
                </a:r>
                <a:r>
                  <a:rPr lang="en-GB" dirty="0"/>
                  <a:t>. The autocorrelation sequence</a:t>
                </a:r>
                <a:r>
                  <a:rPr lang="en-GB" baseline="0" dirty="0"/>
                  <a:t> of the filter is </a:t>
                </a:r>
                <a:r>
                  <a:rPr lang="en-GB" i="0" baseline="0">
                    <a:latin typeface="Cambria Math" panose="02040503050406030204" pitchFamily="18" charset="0"/>
                    <a:ea typeface="Cambria Math" panose="02040503050406030204" pitchFamily="18" charset="0"/>
                  </a:rPr>
                  <a:t>∅_</a:t>
                </a:r>
                <a:r>
                  <a:rPr lang="en-GB" b="0" i="0" baseline="0">
                    <a:latin typeface="Cambria Math" panose="02040503050406030204" pitchFamily="18" charset="0"/>
                  </a:rPr>
                  <a:t>ℎℎ (𝑚)=[0.04 0.08 0.12 0.16 0.20 0.16 0.12 0.08 0.04]</a:t>
                </a:r>
                <a:r>
                  <a:rPr lang="en-GB" dirty="0"/>
                  <a:t>.</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45</a:t>
            </a:fld>
            <a:endParaRPr lang="en-GB"/>
          </a:p>
        </p:txBody>
      </p:sp>
    </p:spTree>
    <p:extLst>
      <p:ext uri="{BB962C8B-B14F-4D97-AF65-F5344CB8AC3E}">
        <p14:creationId xmlns:p14="http://schemas.microsoft.com/office/powerpoint/2010/main" val="36196850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The previous few slides concern the </a:t>
                </a:r>
                <a:r>
                  <a:rPr lang="en-GB" b="1" i="1" dirty="0"/>
                  <a:t>indirect</a:t>
                </a:r>
                <a:r>
                  <a:rPr lang="en-GB" dirty="0"/>
                  <a:t> method of power spectrum estimation. The discrete Fourier transform of the estimated autocorrelation function of a signal is referred to as a </a:t>
                </a:r>
                <a:r>
                  <a:rPr lang="en-GB" b="1" i="1" dirty="0"/>
                  <a:t>correlogram</a:t>
                </a:r>
                <a:r>
                  <a:rPr lang="en-GB" dirty="0"/>
                  <a:t>.</a:t>
                </a:r>
              </a:p>
              <a:p>
                <a:r>
                  <a:rPr lang="en-GB" dirty="0"/>
                  <a:t>Alternatively we can apply the </a:t>
                </a:r>
                <a:r>
                  <a:rPr lang="en-GB" b="1" i="1" dirty="0"/>
                  <a:t>direct</a:t>
                </a:r>
                <a:r>
                  <a:rPr lang="en-GB" dirty="0"/>
                  <a:t> method of spectrum analysis to a finite sequence (</a:t>
                </a:r>
                <a14:m>
                  <m:oMath xmlns:m="http://schemas.openxmlformats.org/officeDocument/2006/math">
                    <m:r>
                      <a:rPr lang="en-GB" b="0" i="1" smtClean="0">
                        <a:latin typeface="Cambria Math" panose="02040503050406030204" pitchFamily="18" charset="0"/>
                      </a:rPr>
                      <m:t>𝑁</m:t>
                    </m:r>
                  </m:oMath>
                </a14:m>
                <a:r>
                  <a:rPr lang="en-GB" dirty="0"/>
                  <a:t> consecutive sample values from</a:t>
                </a:r>
                <a:r>
                  <a:rPr lang="en-GB" baseline="0" dirty="0"/>
                  <a:t> </a:t>
                </a:r>
                <a14:m>
                  <m:oMath xmlns:m="http://schemas.openxmlformats.org/officeDocument/2006/math">
                    <m:r>
                      <a:rPr lang="en-GB" b="0" i="1" baseline="0" smtClean="0">
                        <a:latin typeface="Cambria Math" panose="02040503050406030204" pitchFamily="18" charset="0"/>
                      </a:rPr>
                      <m:t>𝑥</m:t>
                    </m:r>
                    <m:r>
                      <a:rPr lang="en-GB" b="0" i="1" baseline="0" smtClean="0">
                        <a:latin typeface="Cambria Math" panose="02040503050406030204" pitchFamily="18" charset="0"/>
                      </a:rPr>
                      <m:t>(</m:t>
                    </m:r>
                    <m:r>
                      <a:rPr lang="en-GB" b="0" i="1" baseline="0" smtClean="0">
                        <a:latin typeface="Cambria Math" panose="02040503050406030204" pitchFamily="18" charset="0"/>
                      </a:rPr>
                      <m:t>𝑛</m:t>
                    </m:r>
                    <m:r>
                      <a:rPr lang="en-GB" b="0" i="1" baseline="0" smtClean="0">
                        <a:latin typeface="Cambria Math" panose="02040503050406030204" pitchFamily="18" charset="0"/>
                      </a:rPr>
                      <m:t>)</m:t>
                    </m:r>
                  </m:oMath>
                </a14:m>
                <a:r>
                  <a:rPr lang="en-GB" dirty="0"/>
                  <a:t>). The square of the magnitude of the discrete Fourier transform of the sequence is referred to as a </a:t>
                </a:r>
                <a:r>
                  <a:rPr lang="en-GB" b="1" i="1" dirty="0"/>
                  <a:t>periodogram</a:t>
                </a:r>
                <a:r>
                  <a:rPr lang="en-GB" dirty="0"/>
                  <a:t>.</a:t>
                </a:r>
              </a:p>
            </p:txBody>
          </p:sp>
        </mc:Choice>
        <mc:Fallback xmlns="">
          <p:sp>
            <p:nvSpPr>
              <p:cNvPr id="3" name="Notes Placeholder 2"/>
              <p:cNvSpPr>
                <a:spLocks noGrp="1"/>
              </p:cNvSpPr>
              <p:nvPr>
                <p:ph type="body" idx="1"/>
              </p:nvPr>
            </p:nvSpPr>
            <p:spPr/>
            <p:txBody>
              <a:bodyPr>
                <a:normAutofit/>
              </a:bodyPr>
              <a:lstStyle/>
              <a:p>
                <a:r>
                  <a:rPr lang="en-GB" dirty="0"/>
                  <a:t>The previous few slides concern the indirect method of power spectrum estimation. The discrete Fourier transform of the estimated autocorrelation function of a signal is referred to as a </a:t>
                </a:r>
                <a:r>
                  <a:rPr lang="en-GB" b="1" i="1" dirty="0"/>
                  <a:t>correlogram</a:t>
                </a:r>
                <a:r>
                  <a:rPr lang="en-GB" dirty="0"/>
                  <a:t>.</a:t>
                </a:r>
              </a:p>
              <a:p>
                <a:r>
                  <a:rPr lang="en-GB" dirty="0"/>
                  <a:t>Alternatively we can apply the direct method of spectrum analysis to a finite sequence (</a:t>
                </a:r>
                <a:r>
                  <a:rPr lang="en-GB" b="0" i="0">
                    <a:latin typeface="Cambria Math" panose="02040503050406030204" pitchFamily="18" charset="0"/>
                  </a:rPr>
                  <a:t>𝑁</a:t>
                </a:r>
                <a:r>
                  <a:rPr lang="en-GB" dirty="0"/>
                  <a:t> consecutive sample values from</a:t>
                </a:r>
                <a:r>
                  <a:rPr lang="en-GB" baseline="0" dirty="0"/>
                  <a:t> </a:t>
                </a:r>
                <a:r>
                  <a:rPr lang="en-GB" b="0" i="0" baseline="0">
                    <a:latin typeface="Cambria Math" panose="02040503050406030204" pitchFamily="18" charset="0"/>
                  </a:rPr>
                  <a:t>𝑥(𝑛)</a:t>
                </a:r>
                <a:r>
                  <a:rPr lang="en-GB" dirty="0"/>
                  <a:t>). The square of the magnitude of the discrete Fourier transform of the sequence is referred to as a </a:t>
                </a:r>
                <a:r>
                  <a:rPr lang="en-GB" b="1" i="1" dirty="0"/>
                  <a:t>periodogram</a:t>
                </a:r>
                <a:r>
                  <a:rPr lang="en-GB" dirty="0"/>
                  <a:t>.</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46</a:t>
            </a:fld>
            <a:endParaRPr lang="en-GB"/>
          </a:p>
        </p:txBody>
      </p:sp>
    </p:spTree>
    <p:extLst>
      <p:ext uri="{BB962C8B-B14F-4D97-AF65-F5344CB8AC3E}">
        <p14:creationId xmlns:p14="http://schemas.microsoft.com/office/powerpoint/2010/main" val="42503793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Direct (periodogram) and indirect (correlogram) methods of power spectrum estimation can be shown to be equivalent. </a:t>
                </a:r>
              </a:p>
              <a:p>
                <a:r>
                  <a:rPr lang="en-GB" dirty="0"/>
                  <a:t>In practice both methods can be noisy and it’s conventional to average several periodograms or correlograms computed from different, and possibly overlapping, sections of the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in order to reduce that noise.</a:t>
                </a:r>
              </a:p>
            </p:txBody>
          </p:sp>
        </mc:Choice>
        <mc:Fallback xmlns="">
          <p:sp>
            <p:nvSpPr>
              <p:cNvPr id="3" name="Notes Placeholder 2"/>
              <p:cNvSpPr>
                <a:spLocks noGrp="1"/>
              </p:cNvSpPr>
              <p:nvPr>
                <p:ph type="body" idx="1"/>
              </p:nvPr>
            </p:nvSpPr>
            <p:spPr/>
            <p:txBody>
              <a:bodyPr>
                <a:normAutofit/>
              </a:bodyPr>
              <a:lstStyle/>
              <a:p>
                <a:r>
                  <a:rPr lang="en-GB" dirty="0"/>
                  <a:t>Direct (periodogram) and indirect (correlogram) methods of power spectrum estimation can be shown to be equivalent. </a:t>
                </a:r>
              </a:p>
              <a:p>
                <a:r>
                  <a:rPr lang="en-GB" dirty="0"/>
                  <a:t>In practice both methods can be noisy and it’s conventional to average several periodograms or correlograms computed from different, and possibly overlapping, sections of the signal </a:t>
                </a:r>
                <a:r>
                  <a:rPr lang="en-GB" b="0" i="0">
                    <a:latin typeface="Cambria Math" panose="02040503050406030204" pitchFamily="18" charset="0"/>
                  </a:rPr>
                  <a:t>𝑥(𝑛)</a:t>
                </a:r>
                <a:r>
                  <a:rPr lang="en-GB" dirty="0"/>
                  <a:t> in order to reduce that noise.</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47</a:t>
            </a:fld>
            <a:endParaRPr lang="en-GB"/>
          </a:p>
        </p:txBody>
      </p:sp>
    </p:spTree>
    <p:extLst>
      <p:ext uri="{BB962C8B-B14F-4D97-AF65-F5344CB8AC3E}">
        <p14:creationId xmlns:p14="http://schemas.microsoft.com/office/powerpoint/2010/main" val="278117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we’ve talked about autocorrelation, now let’s talk about cross</a:t>
                </a:r>
                <a:r>
                  <a:rPr lang="en-GB" baseline="0" dirty="0"/>
                  <a:t> correlation.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Whereas the </a:t>
                </a:r>
                <a:r>
                  <a:rPr lang="en-GB" b="1" i="1" dirty="0"/>
                  <a:t>autocorrelation function </a:t>
                </a:r>
                <a:r>
                  <a:rPr lang="en-GB" dirty="0"/>
                  <a:t>indicates the frequency components present in sequence </a:t>
                </a:r>
                <a14:m>
                  <m:oMath xmlns:m="http://schemas.openxmlformats.org/officeDocument/2006/math">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0" smtClean="0">
                        <a:latin typeface="Cambria Math" panose="02040503050406030204" pitchFamily="18" charset="0"/>
                      </a:rPr>
                      <m:t>, </m:t>
                    </m:r>
                  </m:oMath>
                </a14:m>
                <a:r>
                  <a:rPr lang="en-GB" dirty="0"/>
                  <a:t>the </a:t>
                </a:r>
                <a:r>
                  <a:rPr lang="en-GB" b="1" i="1" dirty="0"/>
                  <a:t>cross correlation function </a:t>
                </a:r>
                <a:r>
                  <a:rPr lang="en-GB" dirty="0"/>
                  <a:t>indicates frequency components held in common between sequences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y</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a:t>
                </a:r>
              </a:p>
              <a:p>
                <a:endParaRPr lang="en-GB" dirty="0"/>
              </a:p>
              <a:p>
                <a:r>
                  <a:rPr lang="en-GB" dirty="0"/>
                  <a:t>The cross correlation function is not generally an even function of </a:t>
                </a:r>
                <a14:m>
                  <m:oMath xmlns:m="http://schemas.openxmlformats.org/officeDocument/2006/math">
                    <m:r>
                      <a:rPr lang="en-GB" b="0" i="1" smtClean="0">
                        <a:latin typeface="Cambria Math" panose="02040503050406030204" pitchFamily="18" charset="0"/>
                      </a:rPr>
                      <m:t>𝑚</m:t>
                    </m:r>
                  </m:oMath>
                </a14:m>
                <a:r>
                  <a:rPr lang="en-GB" dirty="0"/>
                  <a:t> and for WSS signals the cross correlation function is a function of </a:t>
                </a:r>
                <a14:m>
                  <m:oMath xmlns:m="http://schemas.openxmlformats.org/officeDocument/2006/math">
                    <m:r>
                      <a:rPr lang="en-GB" b="0" i="1" smtClean="0">
                        <a:latin typeface="Cambria Math" panose="02040503050406030204" pitchFamily="18" charset="0"/>
                      </a:rPr>
                      <m:t>𝑚</m:t>
                    </m:r>
                  </m:oMath>
                </a14:m>
                <a:r>
                  <a:rPr lang="en-GB" dirty="0"/>
                  <a:t>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b="1" i="1" dirty="0"/>
                  <a:t>definition</a:t>
                </a:r>
                <a:r>
                  <a:rPr lang="en-GB" dirty="0"/>
                  <a:t> of cross correlation is the expected value of the product of the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a (time) shifted sequence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The expected value is an ensemble statistic.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Assuming stationarity and ergodicity for sequences </a:t>
                </a:r>
                <a14:m>
                  <m:oMath xmlns:m="http://schemas.openxmlformats.org/officeDocument/2006/math">
                    <m:r>
                      <a:rPr lang="en-GB" i="1" smtClean="0">
                        <a:latin typeface="Cambria Math" panose="02040503050406030204" pitchFamily="18" charset="0"/>
                      </a:rPr>
                      <m:t>𝑥</m:t>
                    </m:r>
                    <m:r>
                      <a:rPr lang="en-GB" i="1" smtClean="0">
                        <a:latin typeface="Cambria Math" panose="02040503050406030204" pitchFamily="18" charset="0"/>
                      </a:rPr>
                      <m:t>(</m:t>
                    </m:r>
                    <m:r>
                      <a:rPr lang="en-GB" i="1" smtClean="0">
                        <a:latin typeface="Cambria Math" panose="02040503050406030204" pitchFamily="18" charset="0"/>
                      </a:rPr>
                      <m:t>𝑛</m:t>
                    </m:r>
                    <m:r>
                      <a:rPr lang="en-GB" i="1" smtClean="0">
                        <a:latin typeface="Cambria Math" panose="02040503050406030204" pitchFamily="18" charset="0"/>
                      </a:rPr>
                      <m:t>)</m:t>
                    </m:r>
                  </m:oMath>
                </a14:m>
                <a:r>
                  <a:rPr lang="en-GB" dirty="0"/>
                  <a:t> and </a:t>
                </a:r>
                <a14:m>
                  <m:oMath xmlns:m="http://schemas.openxmlformats.org/officeDocument/2006/math">
                    <m:r>
                      <a:rPr lang="en-GB" i="1">
                        <a:latin typeface="Cambria Math" panose="02040503050406030204" pitchFamily="18" charset="0"/>
                      </a:rPr>
                      <m:t>𝑦</m:t>
                    </m:r>
                    <m:d>
                      <m:dPr>
                        <m:ctrlPr>
                          <a:rPr lang="en-GB" i="1">
                            <a:latin typeface="Cambria Math" panose="02040503050406030204" pitchFamily="18" charset="0"/>
                          </a:rPr>
                        </m:ctrlPr>
                      </m:dPr>
                      <m:e>
                        <m:r>
                          <a:rPr lang="en-GB" i="1">
                            <a:latin typeface="Cambria Math" panose="02040503050406030204" pitchFamily="18" charset="0"/>
                          </a:rPr>
                          <m:t>𝑛</m:t>
                        </m:r>
                      </m:e>
                    </m:d>
                  </m:oMath>
                </a14:m>
                <a:r>
                  <a:rPr lang="en-GB" dirty="0"/>
                  <a:t>, we can replace that definition with a time-averaged form based on single sequences. </a:t>
                </a:r>
              </a:p>
            </p:txBody>
          </p:sp>
        </mc:Choice>
        <mc:Fallback xmlns="">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Whereas the autocorrelation function indicates the frequency components present in </a:t>
                </a:r>
                <a:r>
                  <a:rPr lang="en-GB" b="0" i="0">
                    <a:latin typeface="Cambria Math" panose="02040503050406030204" pitchFamily="18" charset="0"/>
                  </a:rPr>
                  <a:t>𝑥(𝑛), </a:t>
                </a:r>
                <a:r>
                  <a:rPr lang="en-GB" dirty="0"/>
                  <a:t>the cross correlation function indicates frequency components held in common between </a:t>
                </a:r>
                <a:r>
                  <a:rPr lang="en-GB" b="0" i="0">
                    <a:latin typeface="Cambria Math" panose="02040503050406030204" pitchFamily="18" charset="0"/>
                  </a:rPr>
                  <a:t>𝑥(𝑛)</a:t>
                </a:r>
                <a:r>
                  <a:rPr lang="en-GB" dirty="0"/>
                  <a:t> and y</a:t>
                </a:r>
                <a:r>
                  <a:rPr lang="en-GB" b="0" i="0">
                    <a:latin typeface="Cambria Math" panose="02040503050406030204" pitchFamily="18" charset="0"/>
                  </a:rPr>
                  <a:t>(𝑛)</a:t>
                </a:r>
                <a:r>
                  <a:rPr lang="en-GB" dirty="0"/>
                  <a:t>.</a:t>
                </a:r>
              </a:p>
              <a:p>
                <a:r>
                  <a:rPr lang="en-GB" dirty="0"/>
                  <a:t>The cross correlation function is not generally an even function of </a:t>
                </a:r>
                <a:r>
                  <a:rPr lang="en-GB" b="0" i="0">
                    <a:latin typeface="Cambria Math" panose="02040503050406030204" pitchFamily="18" charset="0"/>
                  </a:rPr>
                  <a:t>𝑚</a:t>
                </a:r>
                <a:r>
                  <a:rPr lang="en-GB" dirty="0"/>
                  <a:t>.</a:t>
                </a:r>
              </a:p>
              <a:p>
                <a:r>
                  <a:rPr lang="en-GB" dirty="0"/>
                  <a:t>For WSS signals the cross correlation function is a function of </a:t>
                </a:r>
                <a:r>
                  <a:rPr lang="en-GB" b="0" i="0">
                    <a:latin typeface="Cambria Math" panose="02040503050406030204" pitchFamily="18" charset="0"/>
                  </a:rPr>
                  <a:t>𝑚</a:t>
                </a:r>
                <a:r>
                  <a:rPr lang="en-GB" dirty="0"/>
                  <a:t> alone.</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48</a:t>
            </a:fld>
            <a:endParaRPr lang="en-GB"/>
          </a:p>
        </p:txBody>
      </p:sp>
    </p:spTree>
    <p:extLst>
      <p:ext uri="{BB962C8B-B14F-4D97-AF65-F5344CB8AC3E}">
        <p14:creationId xmlns:p14="http://schemas.microsoft.com/office/powerpoint/2010/main" val="17394602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b="0" dirty="0"/>
                  <a:t>Now let’s consider what happens when random signals are processed by LTI systems.</a:t>
                </a:r>
              </a:p>
              <a:p>
                <a:r>
                  <a:rPr lang="en-GB" b="0" dirty="0"/>
                  <a:t>We’ve seen that random signals are described by their statistical properties. And we saw in an earlier example that the power spectral density of white noise passed through a linear time-invariant system was altered. But how </a:t>
                </a:r>
                <a:r>
                  <a:rPr lang="en-GB" b="0" i="1" dirty="0"/>
                  <a:t>exactly</a:t>
                </a:r>
                <a:r>
                  <a:rPr lang="en-GB" b="0" dirty="0"/>
                  <a:t> are the statistical properties of a random signal altered?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 indicated in this slide, while the random input and output signals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are</a:t>
                </a:r>
                <a:r>
                  <a:rPr lang="en-GB" b="0" baseline="0" dirty="0"/>
                  <a:t> described in terms of their statistical properties, the linear time-invariant system is characterised by its impulse response </a:t>
                </a:r>
                <a14:m>
                  <m:oMath xmlns:m="http://schemas.openxmlformats.org/officeDocument/2006/math">
                    <m:r>
                      <a:rPr lang="en-GB" b="0" i="1" baseline="0" smtClean="0">
                        <a:latin typeface="Cambria Math" panose="02040503050406030204" pitchFamily="18" charset="0"/>
                      </a:rPr>
                      <m:t>h</m:t>
                    </m:r>
                    <m:r>
                      <a:rPr lang="en-GB" b="0" i="1" baseline="0" smtClean="0">
                        <a:latin typeface="Cambria Math" panose="02040503050406030204" pitchFamily="18" charset="0"/>
                      </a:rPr>
                      <m:t>(</m:t>
                    </m:r>
                    <m:r>
                      <a:rPr lang="en-GB" b="0" i="1" baseline="0" smtClean="0">
                        <a:latin typeface="Cambria Math" panose="02040503050406030204" pitchFamily="18" charset="0"/>
                      </a:rPr>
                      <m:t>𝑛</m:t>
                    </m:r>
                    <m:r>
                      <a:rPr lang="en-GB" b="0" i="1" baseline="0" smtClean="0">
                        <a:latin typeface="Cambria Math" panose="02040503050406030204" pitchFamily="18" charset="0"/>
                      </a:rPr>
                      <m:t>)</m:t>
                    </m:r>
                  </m:oMath>
                </a14:m>
                <a:r>
                  <a:rPr lang="en-GB" b="0" baseline="0" dirty="0"/>
                  <a:t> (</a:t>
                </a:r>
                <a:r>
                  <a:rPr lang="en-GB" b="0" dirty="0"/>
                  <a:t>from which its frequency response </a:t>
                </a:r>
                <a14:m>
                  <m:oMath xmlns:m="http://schemas.openxmlformats.org/officeDocument/2006/math">
                    <m:r>
                      <a:rPr lang="en-GB" b="0" i="1" smtClean="0">
                        <a:latin typeface="Cambria Math" panose="02040503050406030204" pitchFamily="18" charset="0"/>
                      </a:rPr>
                      <m:t>𝐻</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𝜔</m:t>
                        </m:r>
                      </m:e>
                    </m:acc>
                    <m:r>
                      <a:rPr lang="en-GB" b="0" i="1" smtClean="0">
                        <a:latin typeface="Cambria Math" panose="02040503050406030204" pitchFamily="18" charset="0"/>
                      </a:rPr>
                      <m:t>)</m:t>
                    </m:r>
                  </m:oMath>
                </a14:m>
                <a:r>
                  <a:rPr lang="en-GB" b="0" dirty="0"/>
                  <a:t> and z-transfer function </a:t>
                </a:r>
                <a14:m>
                  <m:oMath xmlns:m="http://schemas.openxmlformats.org/officeDocument/2006/math">
                    <m:r>
                      <a:rPr lang="en-GB" b="0" i="1" smtClean="0">
                        <a:latin typeface="Cambria Math" panose="02040503050406030204" pitchFamily="18" charset="0"/>
                      </a:rPr>
                      <m:t>𝐻</m:t>
                    </m:r>
                    <m:r>
                      <a:rPr lang="en-GB" b="0" i="1" smtClean="0">
                        <a:latin typeface="Cambria Math" panose="02040503050406030204" pitchFamily="18" charset="0"/>
                      </a:rPr>
                      <m:t>(</m:t>
                    </m:r>
                    <m:r>
                      <a:rPr lang="en-GB" b="0" i="1" smtClean="0">
                        <a:latin typeface="Cambria Math" panose="02040503050406030204" pitchFamily="18" charset="0"/>
                      </a:rPr>
                      <m:t>𝑧</m:t>
                    </m:r>
                    <m:r>
                      <a:rPr lang="en-GB" b="0" i="1" smtClean="0">
                        <a:latin typeface="Cambria Math" panose="02040503050406030204" pitchFamily="18" charset="0"/>
                      </a:rPr>
                      <m:t>)</m:t>
                    </m:r>
                  </m:oMath>
                </a14:m>
                <a:r>
                  <a:rPr lang="en-GB" b="0" dirty="0"/>
                  <a:t> may be derived</a:t>
                </a:r>
                <a:r>
                  <a:rPr lang="en-GB" b="0" baseline="0" dirty="0"/>
                  <a:t>) and its action is described by convolution in the time-domain and multiplication in the frequency-domain.</a:t>
                </a:r>
                <a:endParaRPr lang="en-GB" b="0" dirty="0"/>
              </a:p>
              <a:p>
                <a:endParaRPr lang="en-GB" b="0" baseline="0" dirty="0"/>
              </a:p>
            </p:txBody>
          </p:sp>
        </mc:Choice>
        <mc:Fallback xmlns="">
          <p:sp>
            <p:nvSpPr>
              <p:cNvPr id="3" name="Notes Placeholder 2"/>
              <p:cNvSpPr>
                <a:spLocks noGrp="1"/>
              </p:cNvSpPr>
              <p:nvPr>
                <p:ph type="body" idx="1"/>
              </p:nvPr>
            </p:nvSpPr>
            <p:spPr/>
            <p:txBody>
              <a:bodyPr>
                <a:normAutofit/>
              </a:bodyPr>
              <a:lstStyle/>
              <a:p>
                <a:r>
                  <a:rPr lang="en-GB" b="0" dirty="0"/>
                  <a:t>Now let’s consider what happens when random signals are processed by LTI systems.</a:t>
                </a:r>
              </a:p>
              <a:p>
                <a:r>
                  <a:rPr lang="en-GB" b="0" dirty="0"/>
                  <a:t>We’ve seen that random signals are described by their statistical properties. And we saw in an earlier example that the power spectral density of white noise passed through a linear time-invariant system was altered. But how </a:t>
                </a:r>
                <a:r>
                  <a:rPr lang="en-GB" b="0" i="1" dirty="0"/>
                  <a:t>exactly</a:t>
                </a:r>
                <a:r>
                  <a:rPr lang="en-GB" b="0" dirty="0"/>
                  <a:t> are the statistical properties of a random signal altered?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As indicated in this slide, while the random input and output signals </a:t>
                </a:r>
                <a:r>
                  <a:rPr lang="en-GB" b="0" i="0">
                    <a:latin typeface="Cambria Math" panose="02040503050406030204" pitchFamily="18" charset="0"/>
                  </a:rPr>
                  <a:t>𝑥(𝑛)</a:t>
                </a:r>
                <a:r>
                  <a:rPr lang="en-GB" b="0" dirty="0"/>
                  <a:t> and </a:t>
                </a:r>
                <a:r>
                  <a:rPr lang="en-GB" b="0" i="0">
                    <a:latin typeface="Cambria Math" panose="02040503050406030204" pitchFamily="18" charset="0"/>
                  </a:rPr>
                  <a:t>𝑦(𝑛)</a:t>
                </a:r>
                <a:r>
                  <a:rPr lang="en-GB" b="0" dirty="0"/>
                  <a:t> are</a:t>
                </a:r>
                <a:r>
                  <a:rPr lang="en-GB" b="0" baseline="0" dirty="0"/>
                  <a:t> described in terms of their statistical properties, the linear time-invariant system is characterised by its impulse response </a:t>
                </a:r>
                <a:r>
                  <a:rPr lang="en-GB" b="0" i="0" baseline="0">
                    <a:latin typeface="Cambria Math" panose="02040503050406030204" pitchFamily="18" charset="0"/>
                  </a:rPr>
                  <a:t>ℎ(𝑛)</a:t>
                </a:r>
                <a:r>
                  <a:rPr lang="en-GB" b="0" baseline="0" dirty="0"/>
                  <a:t> (</a:t>
                </a:r>
                <a:r>
                  <a:rPr lang="en-GB" b="0" dirty="0"/>
                  <a:t>from which its frequency response </a:t>
                </a:r>
                <a:r>
                  <a:rPr lang="en-GB" b="0" i="0">
                    <a:latin typeface="Cambria Math" panose="02040503050406030204" pitchFamily="18" charset="0"/>
                  </a:rPr>
                  <a:t>𝐻(</a:t>
                </a:r>
                <a:r>
                  <a:rPr lang="en-GB" b="0" i="0">
                    <a:latin typeface="Cambria Math" panose="02040503050406030204" pitchFamily="18" charset="0"/>
                    <a:ea typeface="Cambria Math" panose="02040503050406030204" pitchFamily="18" charset="0"/>
                  </a:rPr>
                  <a:t>𝜔 ̂</a:t>
                </a:r>
                <a:r>
                  <a:rPr lang="en-GB" b="0" i="0">
                    <a:latin typeface="Cambria Math" panose="02040503050406030204" pitchFamily="18" charset="0"/>
                  </a:rPr>
                  <a:t>)</a:t>
                </a:r>
                <a:r>
                  <a:rPr lang="en-GB" b="0" dirty="0"/>
                  <a:t> and z-transfer function </a:t>
                </a:r>
                <a:r>
                  <a:rPr lang="en-GB" b="0" i="0">
                    <a:latin typeface="Cambria Math" panose="02040503050406030204" pitchFamily="18" charset="0"/>
                  </a:rPr>
                  <a:t>𝐻(𝑧)</a:t>
                </a:r>
                <a:r>
                  <a:rPr lang="en-GB" b="0" dirty="0"/>
                  <a:t> may be derived</a:t>
                </a:r>
                <a:r>
                  <a:rPr lang="en-GB" b="0" baseline="0" dirty="0"/>
                  <a:t>) and its action described by convolution in the time-domain and multiplication in the frequency-domain. </a:t>
                </a:r>
                <a:r>
                  <a:rPr lang="en-GB" b="0" dirty="0"/>
                  <a:t>Although in the time-domain convolution may be implicit in a recursive implementation.</a:t>
                </a:r>
              </a:p>
              <a:p>
                <a:endParaRPr lang="en-GB" b="0" baseline="0"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49</a:t>
            </a:fld>
            <a:endParaRPr lang="en-GB"/>
          </a:p>
        </p:txBody>
      </p:sp>
    </p:spTree>
    <p:extLst>
      <p:ext uri="{BB962C8B-B14F-4D97-AF65-F5344CB8AC3E}">
        <p14:creationId xmlns:p14="http://schemas.microsoft.com/office/powerpoint/2010/main" val="667192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GB" dirty="0"/>
              </a:p>
              <a:p>
                <a:r>
                  <a:rPr lang="en-GB" dirty="0"/>
                  <a:t>So the amplitude distribution of a continuous random variable is described by its probability density function.</a:t>
                </a:r>
              </a:p>
              <a:p>
                <a:r>
                  <a:rPr lang="en-GB" dirty="0"/>
                  <a:t>The</a:t>
                </a:r>
                <a:r>
                  <a:rPr lang="en-GB" baseline="0" dirty="0"/>
                  <a:t> p</a:t>
                </a:r>
                <a:r>
                  <a:rPr lang="en-GB" dirty="0"/>
                  <a:t>robability that the value of continuous random variable </a:t>
                </a:r>
                <a14:m>
                  <m:oMath xmlns:m="http://schemas.openxmlformats.org/officeDocument/2006/math">
                    <m:r>
                      <m:rPr>
                        <m:sty m:val="p"/>
                      </m:rPr>
                      <a:rPr lang="en-GB" b="0" i="0" smtClean="0">
                        <a:latin typeface="Cambria Math" panose="02040503050406030204" pitchFamily="18" charset="0"/>
                      </a:rPr>
                      <m:t>X</m:t>
                    </m:r>
                    <m:r>
                      <a:rPr lang="en-GB" b="0" i="1" smtClean="0">
                        <a:latin typeface="Cambria Math" panose="02040503050406030204" pitchFamily="18" charset="0"/>
                      </a:rPr>
                      <m:t> </m:t>
                    </m:r>
                  </m:oMath>
                </a14:m>
                <a:r>
                  <a:rPr lang="en-GB" dirty="0"/>
                  <a:t>lies between </a:t>
                </a:r>
                <a14:m>
                  <m:oMath xmlns:m="http://schemas.openxmlformats.org/officeDocument/2006/math">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 is equal to the area under the pdf between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 that is the integral of</a:t>
                </a:r>
                <a:r>
                  <a:rPr lang="en-GB" baseline="0" dirty="0"/>
                  <a:t> the pdf </a:t>
                </a:r>
                <a14:m>
                  <m:oMath xmlns:m="http://schemas.openxmlformats.org/officeDocument/2006/math">
                    <m:sSub>
                      <m:sSubPr>
                        <m:ctrlPr>
                          <a:rPr lang="en-GB" i="1" baseline="0" smtClean="0">
                            <a:latin typeface="Cambria Math" panose="02040503050406030204" pitchFamily="18" charset="0"/>
                          </a:rPr>
                        </m:ctrlPr>
                      </m:sSubPr>
                      <m:e>
                        <m:r>
                          <a:rPr lang="en-GB" b="0" i="1" baseline="0" smtClean="0">
                            <a:latin typeface="Cambria Math" panose="02040503050406030204" pitchFamily="18" charset="0"/>
                          </a:rPr>
                          <m:t>𝑝</m:t>
                        </m:r>
                      </m:e>
                      <m:sub>
                        <m:r>
                          <a:rPr lang="en-GB" b="0" i="1" baseline="0" smtClean="0">
                            <a:latin typeface="Cambria Math" panose="02040503050406030204" pitchFamily="18" charset="0"/>
                          </a:rPr>
                          <m:t>𝑋</m:t>
                        </m:r>
                      </m:sub>
                    </m:sSub>
                    <m:r>
                      <a:rPr lang="en-GB" b="0" i="1" baseline="0" smtClean="0">
                        <a:latin typeface="Cambria Math" panose="02040503050406030204" pitchFamily="18" charset="0"/>
                      </a:rPr>
                      <m:t>(</m:t>
                    </m:r>
                    <m:r>
                      <a:rPr lang="en-GB" b="0" i="1" baseline="0" smtClean="0">
                        <a:latin typeface="Cambria Math" panose="02040503050406030204" pitchFamily="18" charset="0"/>
                      </a:rPr>
                      <m:t>𝑥</m:t>
                    </m:r>
                    <m:r>
                      <a:rPr lang="en-GB" b="0" i="1" baseline="0" smtClean="0">
                        <a:latin typeface="Cambria Math" panose="02040503050406030204" pitchFamily="18" charset="0"/>
                      </a:rPr>
                      <m:t>)</m:t>
                    </m:r>
                  </m:oMath>
                </a14:m>
                <a:r>
                  <a:rPr lang="en-GB" dirty="0"/>
                  <a:t> with respect to </a:t>
                </a:r>
                <a14:m>
                  <m:oMath xmlns:m="http://schemas.openxmlformats.org/officeDocument/2006/math">
                    <m:r>
                      <a:rPr lang="en-GB" b="0" i="1" smtClean="0">
                        <a:latin typeface="Cambria Math" panose="02040503050406030204" pitchFamily="18" charset="0"/>
                      </a:rPr>
                      <m:t>𝑥</m:t>
                    </m:r>
                  </m:oMath>
                </a14:m>
                <a:r>
                  <a:rPr lang="en-GB" dirty="0"/>
                  <a:t> between </a:t>
                </a:r>
                <a14:m>
                  <m:oMath xmlns:m="http://schemas.openxmlformats.org/officeDocument/2006/math">
                    <m:r>
                      <a:rPr lang="en-GB" b="0" i="1" smtClean="0">
                        <a:latin typeface="Cambria Math" panose="02040503050406030204" pitchFamily="18" charset="0"/>
                      </a:rPr>
                      <m:t>𝑎</m:t>
                    </m:r>
                  </m:oMath>
                </a14:m>
                <a:r>
                  <a:rPr lang="en-GB" dirty="0"/>
                  <a:t> and </a:t>
                </a:r>
                <a14:m>
                  <m:oMath xmlns:m="http://schemas.openxmlformats.org/officeDocument/2006/math">
                    <m:r>
                      <a:rPr lang="en-GB" b="0" i="1" smtClean="0">
                        <a:latin typeface="Cambria Math" panose="02040503050406030204" pitchFamily="18" charset="0"/>
                      </a:rPr>
                      <m:t>𝑏</m:t>
                    </m:r>
                  </m:oMath>
                </a14:m>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total area under any pdf (the probability that value of </a:t>
                </a:r>
                <a14:m>
                  <m:oMath xmlns:m="http://schemas.openxmlformats.org/officeDocument/2006/math">
                    <m:r>
                      <a:rPr lang="en-GB" b="0" i="1" smtClean="0">
                        <a:latin typeface="Cambria Math" panose="02040503050406030204" pitchFamily="18" charset="0"/>
                      </a:rPr>
                      <m:t>𝑋</m:t>
                    </m:r>
                  </m:oMath>
                </a14:m>
                <a:r>
                  <a:rPr lang="en-GB" dirty="0"/>
                  <a:t> lies between plus and minus infinity) is equal to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uniform pdf shown here is an example of a situation in which a random variable can’t take on just any value. In this case the magnitude of </a:t>
                </a:r>
                <a14:m>
                  <m:oMath xmlns:m="http://schemas.openxmlformats.org/officeDocument/2006/math">
                    <m:r>
                      <a:rPr lang="en-GB" b="0" i="1" smtClean="0">
                        <a:latin typeface="Cambria Math" panose="02040503050406030204" pitchFamily="18" charset="0"/>
                      </a:rPr>
                      <m:t>𝑋</m:t>
                    </m:r>
                  </m:oMath>
                </a14:m>
                <a:r>
                  <a:rPr lang="en-GB" dirty="0"/>
                  <a:t> cannot be greater</a:t>
                </a:r>
                <a:r>
                  <a:rPr lang="en-GB" baseline="0" dirty="0"/>
                  <a:t> than </a:t>
                </a:r>
                <a14:m>
                  <m:oMath xmlns:m="http://schemas.openxmlformats.org/officeDocument/2006/math">
                    <m:r>
                      <a:rPr lang="en-GB" b="0" i="1" baseline="0" smtClean="0">
                        <a:latin typeface="Cambria Math" panose="02040503050406030204" pitchFamily="18" charset="0"/>
                      </a:rPr>
                      <m:t>𝐴</m:t>
                    </m:r>
                  </m:oMath>
                </a14:m>
                <a:r>
                  <a:rPr lang="en-GB" dirty="0"/>
                  <a:t>. </a:t>
                </a:r>
              </a:p>
              <a:p>
                <a:endParaRPr lang="en-GB" dirty="0"/>
              </a:p>
            </p:txBody>
          </p:sp>
        </mc:Choice>
        <mc:Fallback xmlns="">
          <p:sp>
            <p:nvSpPr>
              <p:cNvPr id="3" name="Notes Placeholder 2"/>
              <p:cNvSpPr>
                <a:spLocks noGrp="1"/>
              </p:cNvSpPr>
              <p:nvPr>
                <p:ph type="body" idx="1"/>
              </p:nvPr>
            </p:nvSpPr>
            <p:spPr/>
            <p:txBody>
              <a:bodyPr>
                <a:normAutofit/>
              </a:bodyPr>
              <a:lstStyle/>
              <a:p>
                <a:endParaRPr lang="en-GB" dirty="0"/>
              </a:p>
              <a:p>
                <a:r>
                  <a:rPr lang="en-GB" dirty="0"/>
                  <a:t>The</a:t>
                </a:r>
                <a:r>
                  <a:rPr lang="en-GB" baseline="0" dirty="0"/>
                  <a:t> p</a:t>
                </a:r>
                <a:r>
                  <a:rPr lang="en-GB" dirty="0"/>
                  <a:t>robability that the value of random variable X</a:t>
                </a:r>
                <a:r>
                  <a:rPr lang="en-GB" b="0" i="0">
                    <a:latin typeface="Cambria Math" panose="02040503050406030204" pitchFamily="18" charset="0"/>
                  </a:rPr>
                  <a:t> </a:t>
                </a:r>
                <a:r>
                  <a:rPr lang="en-GB" dirty="0"/>
                  <a:t>lies between a and b equals the area under the pdf between x=a and x=b, that is the integral of</a:t>
                </a:r>
                <a:r>
                  <a:rPr lang="en-GB" baseline="0" dirty="0"/>
                  <a:t> the pdf px(x)</a:t>
                </a:r>
                <a:r>
                  <a:rPr lang="en-GB" dirty="0"/>
                  <a:t> </a:t>
                </a:r>
                <a:r>
                  <a:rPr lang="en-GB" dirty="0" err="1"/>
                  <a:t>wrt</a:t>
                </a:r>
                <a:r>
                  <a:rPr lang="en-GB" dirty="0"/>
                  <a:t> x between a and 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total are under the pdf (the probability that value of X lies between plus and minus infinity) is equal to one.</a:t>
                </a:r>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a:t>
            </a:fld>
            <a:endParaRPr lang="en-GB"/>
          </a:p>
        </p:txBody>
      </p:sp>
    </p:spTree>
    <p:extLst>
      <p:ext uri="{BB962C8B-B14F-4D97-AF65-F5344CB8AC3E}">
        <p14:creationId xmlns:p14="http://schemas.microsoft.com/office/powerpoint/2010/main" val="33036605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b="0" dirty="0"/>
                  <a:t>How is the mean of a random signal affected when it’s processed by a linear time-invariant system?</a:t>
                </a:r>
              </a:p>
              <a:p>
                <a:r>
                  <a:rPr lang="en-GB" b="0" dirty="0"/>
                  <a:t>If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is WSS then</a:t>
                </a:r>
                <a:r>
                  <a:rPr lang="en-GB" b="0" baseline="0" dirty="0"/>
                  <a:t> its expected value is independent of time origin, that is</a:t>
                </a:r>
                <a:r>
                  <a:rPr lang="en-GB" b="0" dirty="0"/>
                  <a:t> </a:t>
                </a:r>
                <a14:m>
                  <m:oMath xmlns:m="http://schemas.openxmlformats.org/officeDocument/2006/math">
                    <m:r>
                      <a:rPr lang="en-GB" b="0" i="1" smtClean="0">
                        <a:latin typeface="Cambria Math" panose="02040503050406030204" pitchFamily="18" charset="0"/>
                      </a:rPr>
                      <m:t>𝐸</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𝑘</m:t>
                            </m:r>
                          </m:e>
                        </m:d>
                      </m:e>
                    </m:d>
                    <m:r>
                      <a:rPr lang="en-GB" b="0" i="1" smtClean="0">
                        <a:latin typeface="Cambria Math" panose="02040503050406030204" pitchFamily="18" charset="0"/>
                      </a:rPr>
                      <m:t>=</m:t>
                    </m:r>
                    <m:r>
                      <a:rPr lang="en-GB" b="0" i="1" smtClean="0">
                        <a:latin typeface="Cambria Math" panose="02040503050406030204" pitchFamily="18" charset="0"/>
                      </a:rPr>
                      <m:t>𝐸</m:t>
                    </m:r>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𝑥</m:t>
                        </m:r>
                      </m:sub>
                    </m:sSub>
                  </m:oMath>
                </a14:m>
                <a:r>
                  <a:rPr lang="en-GB" b="0" dirty="0"/>
                  <a:t>.</a:t>
                </a:r>
              </a:p>
              <a:p>
                <a:r>
                  <a:rPr lang="en-GB" sz="1200" dirty="0"/>
                  <a:t>The expectation of a sum equals the sum of expectations, in this case the expectations or expected values of </a:t>
                </a:r>
                <a14:m>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m:t>
                    </m:r>
                    <m:r>
                      <a:rPr lang="en-GB" sz="1200" b="0" i="1" smtClean="0">
                        <a:latin typeface="Cambria Math" panose="02040503050406030204" pitchFamily="18" charset="0"/>
                      </a:rPr>
                      <m:t>𝑛</m:t>
                    </m:r>
                    <m:r>
                      <a:rPr lang="en-GB" sz="1200" b="0" i="1" smtClean="0">
                        <a:latin typeface="Cambria Math" panose="02040503050406030204" pitchFamily="18" charset="0"/>
                      </a:rPr>
                      <m:t>−</m:t>
                    </m:r>
                    <m:r>
                      <a:rPr lang="en-GB" sz="1200" b="0" i="1" smtClean="0">
                        <a:latin typeface="Cambria Math" panose="02040503050406030204" pitchFamily="18" charset="0"/>
                      </a:rPr>
                      <m:t>𝑘</m:t>
                    </m:r>
                    <m:r>
                      <a:rPr lang="en-GB" sz="1200" b="0" i="1" smtClean="0">
                        <a:latin typeface="Cambria Math" panose="02040503050406030204" pitchFamily="18" charset="0"/>
                      </a:rPr>
                      <m:t>)</m:t>
                    </m:r>
                  </m:oMath>
                </a14:m>
                <a:r>
                  <a:rPr lang="en-GB" b="0" dirty="0"/>
                  <a:t> and of </a:t>
                </a:r>
                <a14:m>
                  <m:oMath xmlns:m="http://schemas.openxmlformats.org/officeDocument/2006/math">
                    <m:r>
                      <a:rPr lang="en-GB" b="0" i="1" smtClean="0">
                        <a:latin typeface="Cambria Math" panose="02040503050406030204" pitchFamily="18" charset="0"/>
                      </a:rPr>
                      <m:t>h</m:t>
                    </m:r>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m:t>
                    </m:r>
                  </m:oMath>
                </a14:m>
                <a:r>
                  <a:rPr lang="en-GB" b="0" dirty="0"/>
                  <a:t>.</a:t>
                </a:r>
              </a:p>
              <a:p>
                <a:r>
                  <a:rPr lang="en-GB" sz="1200" dirty="0"/>
                  <a:t>And so the mean of the output signal is equal to the mean of input signal multiplied by the DC gain of the system.</a:t>
                </a:r>
              </a:p>
              <a:p>
                <a:endParaRPr lang="en-GB" b="0" dirty="0"/>
              </a:p>
              <a:p>
                <a:endParaRPr lang="en-GB" b="0" dirty="0"/>
              </a:p>
            </p:txBody>
          </p:sp>
        </mc:Choice>
        <mc:Fallback xmlns="">
          <p:sp>
            <p:nvSpPr>
              <p:cNvPr id="3" name="Notes Placeholder 2"/>
              <p:cNvSpPr>
                <a:spLocks noGrp="1"/>
              </p:cNvSpPr>
              <p:nvPr>
                <p:ph type="body" idx="1"/>
              </p:nvPr>
            </p:nvSpPr>
            <p:spPr/>
            <p:txBody>
              <a:bodyPr>
                <a:normAutofit/>
              </a:bodyPr>
              <a:lstStyle/>
              <a:p>
                <a:r>
                  <a:rPr lang="en-GB" b="0" dirty="0"/>
                  <a:t>How is the mean of a random signal affected?</a:t>
                </a:r>
              </a:p>
              <a:p>
                <a:r>
                  <a:rPr lang="en-GB" b="0" dirty="0"/>
                  <a:t>If </a:t>
                </a:r>
                <a:r>
                  <a:rPr lang="en-GB" b="0" i="0">
                    <a:latin typeface="Cambria Math" panose="02040503050406030204" pitchFamily="18" charset="0"/>
                  </a:rPr>
                  <a:t>𝑥(𝑛)</a:t>
                </a:r>
                <a:r>
                  <a:rPr lang="en-GB" b="0" dirty="0"/>
                  <a:t> is WSS then</a:t>
                </a:r>
                <a:r>
                  <a:rPr lang="en-GB" b="0" baseline="0" dirty="0"/>
                  <a:t> its expected value is independent of time origin, that is</a:t>
                </a:r>
                <a:r>
                  <a:rPr lang="en-GB" b="0" dirty="0"/>
                  <a:t> </a:t>
                </a:r>
                <a:r>
                  <a:rPr lang="en-GB" b="0" i="0">
                    <a:latin typeface="Cambria Math" panose="02040503050406030204" pitchFamily="18" charset="0"/>
                  </a:rPr>
                  <a:t>𝐸[𝑥(𝑛−𝑘)]=𝐸[𝑥(𝑛)]</a:t>
                </a:r>
                <a:r>
                  <a:rPr lang="en-GB" b="0" dirty="0"/>
                  <a:t>.</a:t>
                </a:r>
              </a:p>
              <a:p>
                <a:r>
                  <a:rPr lang="en-GB" sz="1200" dirty="0"/>
                  <a:t>The expectation of a sum equals the sum of expectations.</a:t>
                </a:r>
                <a:endParaRPr lang="en-GB" b="0" dirty="0"/>
              </a:p>
              <a:p>
                <a:endParaRPr lang="en-GB" b="0"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50</a:t>
            </a:fld>
            <a:endParaRPr lang="en-GB"/>
          </a:p>
        </p:txBody>
      </p:sp>
    </p:spTree>
    <p:extLst>
      <p:ext uri="{BB962C8B-B14F-4D97-AF65-F5344CB8AC3E}">
        <p14:creationId xmlns:p14="http://schemas.microsoft.com/office/powerpoint/2010/main" val="19792889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b="0" dirty="0"/>
                  <a:t>How is the</a:t>
                </a:r>
                <a:r>
                  <a:rPr lang="en-GB" b="0" baseline="0" dirty="0"/>
                  <a:t> autocorrelation function</a:t>
                </a:r>
                <a:r>
                  <a:rPr lang="en-GB" b="0" dirty="0"/>
                  <a:t> of a random signal affected? </a:t>
                </a:r>
              </a:p>
              <a:p>
                <a:r>
                  <a:rPr lang="en-GB" b="0" dirty="0"/>
                  <a:t>Again we substitute the convolution sum for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a:t>
                </a:r>
              </a:p>
            </p:txBody>
          </p:sp>
        </mc:Choice>
        <mc:Fallback xmlns="">
          <p:sp>
            <p:nvSpPr>
              <p:cNvPr id="3" name="Notes Placeholder 2"/>
              <p:cNvSpPr>
                <a:spLocks noGrp="1"/>
              </p:cNvSpPr>
              <p:nvPr>
                <p:ph type="body" idx="1"/>
              </p:nvPr>
            </p:nvSpPr>
            <p:spPr/>
            <p:txBody>
              <a:bodyPr>
                <a:normAutofit/>
              </a:bodyPr>
              <a:lstStyle/>
              <a:p>
                <a:r>
                  <a:rPr lang="en-GB" b="0" dirty="0"/>
                  <a:t>How is ACF of a random signal affected? Again we substitute the convolution sum for </a:t>
                </a:r>
                <a:r>
                  <a:rPr lang="en-GB" b="0" i="0">
                    <a:latin typeface="Cambria Math" panose="02040503050406030204" pitchFamily="18" charset="0"/>
                  </a:rPr>
                  <a:t>𝑦(𝑛)</a:t>
                </a:r>
                <a:r>
                  <a:rPr lang="en-GB" b="0" dirty="0"/>
                  <a:t>.</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51</a:t>
            </a:fld>
            <a:endParaRPr lang="en-GB"/>
          </a:p>
        </p:txBody>
      </p:sp>
    </p:spTree>
    <p:extLst>
      <p:ext uri="{BB962C8B-B14F-4D97-AF65-F5344CB8AC3E}">
        <p14:creationId xmlns:p14="http://schemas.microsoft.com/office/powerpoint/2010/main" val="9504964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GB" b="0" dirty="0"/>
              </a:p>
              <a:p>
                <a:r>
                  <a:rPr lang="en-GB" b="0" dirty="0"/>
                  <a:t>… and we find that t</a:t>
                </a:r>
                <a:r>
                  <a:rPr lang="en-GB" dirty="0"/>
                  <a:t>he autocorrelation function of the output signal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equals the convolution of the autocorrelation function</a:t>
                </a:r>
              </a:p>
              <a:p>
                <a:r>
                  <a:rPr lang="en-GB" dirty="0"/>
                  <a:t>of the input signal x</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𝑛</m:t>
                        </m:r>
                      </m:e>
                    </m:d>
                  </m:oMath>
                </a14:m>
                <a:r>
                  <a:rPr lang="en-GB" dirty="0"/>
                  <a:t> with the filter’s autocorrelation sequence.</a:t>
                </a:r>
              </a:p>
              <a:p>
                <a:endParaRPr lang="en-GB" b="0" dirty="0"/>
              </a:p>
              <a:p>
                <a:r>
                  <a:rPr lang="en-GB" b="0"/>
                  <a:t>If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is white noise the expressions</a:t>
                </a:r>
                <a:r>
                  <a:rPr lang="en-GB" b="0" baseline="0" dirty="0"/>
                  <a:t> shown here</a:t>
                </a:r>
                <a:r>
                  <a:rPr lang="en-GB" b="0" dirty="0"/>
                  <a:t> can</a:t>
                </a:r>
                <a:r>
                  <a:rPr lang="en-GB" b="0" baseline="0" dirty="0"/>
                  <a:t> be</a:t>
                </a:r>
                <a:r>
                  <a:rPr lang="en-GB" b="0" dirty="0"/>
                  <a:t> simplified. The autocorrelation function of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is an impulse and, since convolution with an impulse is equivalent simply to multiplication by the amplitude of that impulse, the autocorrelation function of the output signal </a:t>
                </a:r>
                <a14:m>
                  <m:oMath xmlns:m="http://schemas.openxmlformats.org/officeDocument/2006/math">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a14:m>
                <a:r>
                  <a:rPr lang="en-GB" b="0" dirty="0"/>
                  <a:t> is proportional to the system’s autocorrelation sequence.</a:t>
                </a:r>
              </a:p>
            </p:txBody>
          </p:sp>
        </mc:Choice>
        <mc:Fallback xmlns="">
          <p:sp>
            <p:nvSpPr>
              <p:cNvPr id="3" name="Notes Placeholder 2"/>
              <p:cNvSpPr>
                <a:spLocks noGrp="1"/>
              </p:cNvSpPr>
              <p:nvPr>
                <p:ph type="body" idx="1"/>
              </p:nvPr>
            </p:nvSpPr>
            <p:spPr/>
            <p:txBody>
              <a:bodyPr>
                <a:normAutofit/>
              </a:bodyPr>
              <a:lstStyle/>
              <a:p>
                <a:endParaRPr lang="en-GB" b="0" dirty="0"/>
              </a:p>
              <a:p>
                <a:r>
                  <a:rPr lang="en-GB" b="0" dirty="0"/>
                  <a:t>If </a:t>
                </a:r>
                <a:r>
                  <a:rPr lang="en-GB" b="0" i="0">
                    <a:latin typeface="Cambria Math" panose="02040503050406030204" pitchFamily="18" charset="0"/>
                  </a:rPr>
                  <a:t>𝑥(𝑛)</a:t>
                </a:r>
                <a:r>
                  <a:rPr lang="en-GB" b="0" dirty="0"/>
                  <a:t> is white noise the expressions</a:t>
                </a:r>
                <a:r>
                  <a:rPr lang="en-GB" b="0" baseline="0" dirty="0"/>
                  <a:t> shown here</a:t>
                </a:r>
                <a:r>
                  <a:rPr lang="en-GB" b="0" dirty="0"/>
                  <a:t> are simplified. The autocorrelation function of </a:t>
                </a:r>
                <a:r>
                  <a:rPr lang="en-GB" b="0" i="0">
                    <a:latin typeface="Cambria Math" panose="02040503050406030204" pitchFamily="18" charset="0"/>
                  </a:rPr>
                  <a:t>𝑥(𝑛)</a:t>
                </a:r>
                <a:r>
                  <a:rPr lang="en-GB" b="0" dirty="0"/>
                  <a:t> is an impulse and, since convolution with an impulse is equivalent simply to multiplication by the amplitude of that impulse, the autocorrelation function of the output signal </a:t>
                </a:r>
                <a:r>
                  <a:rPr lang="en-GB" b="0" i="0">
                    <a:latin typeface="Cambria Math" panose="02040503050406030204" pitchFamily="18" charset="0"/>
                  </a:rPr>
                  <a:t>𝑦(𝑛)</a:t>
                </a:r>
                <a:r>
                  <a:rPr lang="en-GB" b="0" dirty="0"/>
                  <a:t> is proportional to the system’s autocorrelation sequence.</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52</a:t>
            </a:fld>
            <a:endParaRPr lang="en-GB"/>
          </a:p>
        </p:txBody>
      </p:sp>
    </p:spTree>
    <p:extLst>
      <p:ext uri="{BB962C8B-B14F-4D97-AF65-F5344CB8AC3E}">
        <p14:creationId xmlns:p14="http://schemas.microsoft.com/office/powerpoint/2010/main" val="41576592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b="0" dirty="0"/>
                  <a:t>How is the power spectral density of a random signal affected by processing?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We’ve just seen that the autocorrelation function of the output signal </a:t>
                </a:r>
                <a14:m>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𝑛</m:t>
                    </m:r>
                    <m:r>
                      <a:rPr lang="en-GB" sz="1200" b="0" i="1" smtClean="0">
                        <a:latin typeface="Cambria Math" panose="02040503050406030204" pitchFamily="18" charset="0"/>
                      </a:rPr>
                      <m:t>)</m:t>
                    </m:r>
                  </m:oMath>
                </a14:m>
                <a:r>
                  <a:rPr lang="en-GB" sz="1200" dirty="0"/>
                  <a:t> is equal</a:t>
                </a:r>
                <a:r>
                  <a:rPr lang="en-GB" sz="1200" baseline="0" dirty="0"/>
                  <a:t> to</a:t>
                </a:r>
                <a:r>
                  <a:rPr lang="en-GB" sz="1200" dirty="0"/>
                  <a:t> the autocorrelation function of the input signal convolved with the autocorrelation sequence of the filter. That is </a:t>
                </a:r>
                <a14:m>
                  <m:oMath xmlns:m="http://schemas.openxmlformats.org/officeDocument/2006/math">
                    <m:sSub>
                      <m:sSubPr>
                        <m:ctrlPr>
                          <a:rPr lang="en-GB" sz="1200" i="1" smtClean="0">
                            <a:latin typeface="Cambria Math" panose="02040503050406030204" pitchFamily="18" charset="0"/>
                            <a:ea typeface="Cambria Math" panose="02040503050406030204" pitchFamily="18" charset="0"/>
                          </a:rPr>
                        </m:ctrlPr>
                      </m:sSubPr>
                      <m:e>
                        <m:r>
                          <a:rPr lang="en-GB" sz="1200" i="1">
                            <a:latin typeface="Cambria Math" panose="02040503050406030204" pitchFamily="18" charset="0"/>
                            <a:ea typeface="Cambria Math" panose="02040503050406030204" pitchFamily="18" charset="0"/>
                          </a:rPr>
                          <m:t>∅</m:t>
                        </m:r>
                      </m:e>
                      <m:sub>
                        <m:r>
                          <a:rPr lang="en-GB" sz="1200" b="0" i="1" smtClean="0">
                            <a:latin typeface="Cambria Math" panose="02040503050406030204" pitchFamily="18" charset="0"/>
                            <a:ea typeface="Cambria Math" panose="02040503050406030204" pitchFamily="18" charset="0"/>
                          </a:rPr>
                          <m:t>𝑦𝑦</m:t>
                        </m:r>
                      </m:sub>
                    </m:sSub>
                    <m:r>
                      <a:rPr lang="en-GB" sz="1200" i="1">
                        <a:latin typeface="Cambria Math" panose="02040503050406030204" pitchFamily="18" charset="0"/>
                        <a:ea typeface="Cambria Math" panose="02040503050406030204" pitchFamily="18" charset="0"/>
                      </a:rPr>
                      <m:t>(</m:t>
                    </m:r>
                    <m:r>
                      <a:rPr lang="en-GB" sz="1200" i="1">
                        <a:latin typeface="Cambria Math" panose="02040503050406030204" pitchFamily="18" charset="0"/>
                        <a:ea typeface="Cambria Math" panose="02040503050406030204" pitchFamily="18" charset="0"/>
                      </a:rPr>
                      <m:t>𝑚</m:t>
                    </m:r>
                    <m:r>
                      <a:rPr lang="en-GB" sz="1200" i="1">
                        <a:latin typeface="Cambria Math" panose="02040503050406030204" pitchFamily="18" charset="0"/>
                        <a:ea typeface="Cambria Math" panose="02040503050406030204" pitchFamily="18" charset="0"/>
                      </a:rPr>
                      <m:t>) =</m:t>
                    </m:r>
                    <m:sSub>
                      <m:sSubPr>
                        <m:ctrlPr>
                          <a:rPr lang="en-GB" sz="1200" i="1">
                            <a:latin typeface="Cambria Math" panose="02040503050406030204" pitchFamily="18" charset="0"/>
                            <a:ea typeface="Cambria Math" panose="02040503050406030204" pitchFamily="18" charset="0"/>
                          </a:rPr>
                        </m:ctrlPr>
                      </m:sSubPr>
                      <m:e>
                        <m:r>
                          <a:rPr lang="en-GB" sz="1200" i="1">
                            <a:latin typeface="Cambria Math" panose="02040503050406030204" pitchFamily="18" charset="0"/>
                            <a:ea typeface="Cambria Math" panose="02040503050406030204" pitchFamily="18" charset="0"/>
                          </a:rPr>
                          <m:t>∅</m:t>
                        </m:r>
                      </m:e>
                      <m:sub>
                        <m:r>
                          <a:rPr lang="en-GB" sz="1200" i="1">
                            <a:latin typeface="Cambria Math" panose="02040503050406030204" pitchFamily="18" charset="0"/>
                            <a:ea typeface="Cambria Math" panose="02040503050406030204" pitchFamily="18" charset="0"/>
                          </a:rPr>
                          <m:t>𝑥𝑥</m:t>
                        </m:r>
                      </m:sub>
                    </m:sSub>
                    <m:r>
                      <a:rPr lang="en-GB" sz="1200" i="1">
                        <a:latin typeface="Cambria Math" panose="02040503050406030204" pitchFamily="18" charset="0"/>
                        <a:ea typeface="Cambria Math" panose="02040503050406030204" pitchFamily="18" charset="0"/>
                      </a:rPr>
                      <m:t>(</m:t>
                    </m:r>
                    <m:r>
                      <a:rPr lang="en-GB" sz="1200" i="1">
                        <a:latin typeface="Cambria Math" panose="02040503050406030204" pitchFamily="18" charset="0"/>
                        <a:ea typeface="Cambria Math" panose="02040503050406030204" pitchFamily="18" charset="0"/>
                      </a:rPr>
                      <m:t>𝑚</m:t>
                    </m:r>
                    <m:r>
                      <a:rPr lang="en-GB" sz="1200" i="1">
                        <a:latin typeface="Cambria Math" panose="02040503050406030204" pitchFamily="18" charset="0"/>
                        <a:ea typeface="Cambria Math" panose="02040503050406030204" pitchFamily="18" charset="0"/>
                      </a:rPr>
                      <m:t>)∗</m:t>
                    </m:r>
                    <m:sSub>
                      <m:sSubPr>
                        <m:ctrlPr>
                          <a:rPr lang="en-GB" sz="1200" i="1">
                            <a:latin typeface="Cambria Math" panose="02040503050406030204" pitchFamily="18" charset="0"/>
                            <a:ea typeface="Cambria Math" panose="02040503050406030204" pitchFamily="18" charset="0"/>
                          </a:rPr>
                        </m:ctrlPr>
                      </m:sSubPr>
                      <m:e>
                        <m:r>
                          <a:rPr lang="en-GB" sz="1200" i="1">
                            <a:latin typeface="Cambria Math" panose="02040503050406030204" pitchFamily="18" charset="0"/>
                            <a:ea typeface="Cambria Math" panose="02040503050406030204" pitchFamily="18" charset="0"/>
                          </a:rPr>
                          <m:t>∅</m:t>
                        </m:r>
                      </m:e>
                      <m:sub>
                        <m:r>
                          <a:rPr lang="en-GB" sz="1200" i="1">
                            <a:latin typeface="Cambria Math" panose="02040503050406030204" pitchFamily="18" charset="0"/>
                            <a:ea typeface="Cambria Math" panose="02040503050406030204" pitchFamily="18" charset="0"/>
                          </a:rPr>
                          <m:t>hh</m:t>
                        </m:r>
                      </m:sub>
                    </m:sSub>
                    <m:r>
                      <a:rPr lang="en-GB" sz="1200" i="1">
                        <a:latin typeface="Cambria Math" panose="02040503050406030204" pitchFamily="18" charset="0"/>
                        <a:ea typeface="Cambria Math" panose="02040503050406030204" pitchFamily="18" charset="0"/>
                      </a:rPr>
                      <m:t>(</m:t>
                    </m:r>
                    <m:r>
                      <a:rPr lang="en-GB" sz="1200" i="1">
                        <a:latin typeface="Cambria Math" panose="02040503050406030204" pitchFamily="18" charset="0"/>
                        <a:ea typeface="Cambria Math" panose="02040503050406030204" pitchFamily="18" charset="0"/>
                      </a:rPr>
                      <m:t>𝑚</m:t>
                    </m:r>
                    <m:r>
                      <a:rPr lang="en-GB" sz="1200" i="1">
                        <a:latin typeface="Cambria Math" panose="02040503050406030204" pitchFamily="18" charset="0"/>
                        <a:ea typeface="Cambria Math" panose="02040503050406030204" pitchFamily="18" charset="0"/>
                      </a:rPr>
                      <m:t>)</m:t>
                    </m:r>
                  </m:oMath>
                </a14:m>
                <a:r>
                  <a:rPr lang="en-GB" sz="1200" i="1" dirty="0">
                    <a:latin typeface="Cambria Math" panose="02040503050406030204" pitchFamily="18" charset="0"/>
                  </a:rPr>
                  <a:t>.</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Taking the DTFT of that expression, noting that convolution in the time-domain corresponds to multiplication in the frequency-domain we see that the power spectrum of the output signal is equal to that of the input signal multiplied by the power response of the system. That is </a:t>
                </a:r>
                <a14:m>
                  <m:oMath xmlns:m="http://schemas.openxmlformats.org/officeDocument/2006/math">
                    <m:sSub>
                      <m:sSubPr>
                        <m:ctrlPr>
                          <a:rPr lang="en-GB" sz="120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𝑦𝑦</m:t>
                        </m:r>
                      </m:sub>
                    </m:sSub>
                    <m:d>
                      <m:dPr>
                        <m:ctrlPr>
                          <a:rPr lang="en-GB" sz="1200" b="0" i="1" smtClean="0">
                            <a:latin typeface="Cambria Math" panose="02040503050406030204" pitchFamily="18" charset="0"/>
                          </a:rPr>
                        </m:ctrlPr>
                      </m:dPr>
                      <m:e>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ea typeface="Cambria Math" panose="02040503050406030204" pitchFamily="18" charset="0"/>
                              </a:rPr>
                              <m:t>𝜔</m:t>
                            </m:r>
                          </m:e>
                        </m:acc>
                      </m:e>
                    </m:d>
                    <m:r>
                      <a:rPr lang="en-GB" sz="1200" b="0" i="1" smtClean="0">
                        <a:latin typeface="Cambria Math" panose="02040503050406030204" pitchFamily="18" charset="0"/>
                      </a:rPr>
                      <m:t>=</m:t>
                    </m:r>
                    <m:sSub>
                      <m:sSubPr>
                        <m:ctrlPr>
                          <a:rPr lang="en-GB" sz="1200" i="1">
                            <a:latin typeface="Cambria Math" panose="02040503050406030204" pitchFamily="18" charset="0"/>
                          </a:rPr>
                        </m:ctrlPr>
                      </m:sSubPr>
                      <m:e>
                        <m:r>
                          <a:rPr lang="en-GB" sz="1200" i="1">
                            <a:latin typeface="Cambria Math" panose="02040503050406030204" pitchFamily="18" charset="0"/>
                          </a:rPr>
                          <m:t>𝑆</m:t>
                        </m:r>
                      </m:e>
                      <m:sub>
                        <m:r>
                          <a:rPr lang="en-GB" sz="1200" b="0" i="1" smtClean="0">
                            <a:latin typeface="Cambria Math" panose="02040503050406030204" pitchFamily="18" charset="0"/>
                          </a:rPr>
                          <m:t>𝑥𝑥</m:t>
                        </m:r>
                      </m:sub>
                    </m:sSub>
                    <m:d>
                      <m:dPr>
                        <m:ctrlPr>
                          <a:rPr lang="en-GB" sz="1200" i="1">
                            <a:latin typeface="Cambria Math" panose="02040503050406030204" pitchFamily="18" charset="0"/>
                          </a:rPr>
                        </m:ctrlPr>
                      </m:dPr>
                      <m:e>
                        <m:acc>
                          <m:accPr>
                            <m:chr m:val="̂"/>
                            <m:ctrlPr>
                              <a:rPr lang="en-GB" sz="1200" i="1">
                                <a:latin typeface="Cambria Math" panose="02040503050406030204" pitchFamily="18" charset="0"/>
                              </a:rPr>
                            </m:ctrlPr>
                          </m:accPr>
                          <m:e>
                            <m:r>
                              <a:rPr lang="en-GB" sz="1200" i="1">
                                <a:latin typeface="Cambria Math" panose="02040503050406030204" pitchFamily="18" charset="0"/>
                                <a:ea typeface="Cambria Math" panose="02040503050406030204" pitchFamily="18" charset="0"/>
                              </a:rPr>
                              <m:t>𝜔</m:t>
                            </m:r>
                          </m:e>
                        </m:acc>
                      </m:e>
                    </m:d>
                    <m:sSub>
                      <m:sSubPr>
                        <m:ctrlPr>
                          <a:rPr lang="en-GB" sz="1200" i="1">
                            <a:latin typeface="Cambria Math" panose="02040503050406030204" pitchFamily="18" charset="0"/>
                          </a:rPr>
                        </m:ctrlPr>
                      </m:sSubPr>
                      <m:e>
                        <m:r>
                          <a:rPr lang="en-GB" sz="1200" i="1">
                            <a:latin typeface="Cambria Math" panose="02040503050406030204" pitchFamily="18" charset="0"/>
                          </a:rPr>
                          <m:t>𝑆</m:t>
                        </m:r>
                      </m:e>
                      <m:sub>
                        <m:r>
                          <a:rPr lang="en-GB" sz="1200" b="0" i="1" smtClean="0">
                            <a:latin typeface="Cambria Math" panose="02040503050406030204" pitchFamily="18" charset="0"/>
                          </a:rPr>
                          <m:t>hh</m:t>
                        </m:r>
                      </m:sub>
                    </m:sSub>
                    <m:d>
                      <m:dPr>
                        <m:ctrlPr>
                          <a:rPr lang="en-GB" sz="1200" i="1">
                            <a:latin typeface="Cambria Math" panose="02040503050406030204" pitchFamily="18" charset="0"/>
                          </a:rPr>
                        </m:ctrlPr>
                      </m:dPr>
                      <m:e>
                        <m:acc>
                          <m:accPr>
                            <m:chr m:val="̂"/>
                            <m:ctrlPr>
                              <a:rPr lang="en-GB" sz="1200" i="1">
                                <a:latin typeface="Cambria Math" panose="02040503050406030204" pitchFamily="18" charset="0"/>
                              </a:rPr>
                            </m:ctrlPr>
                          </m:accPr>
                          <m:e>
                            <m:r>
                              <a:rPr lang="en-GB" sz="1200" i="1">
                                <a:latin typeface="Cambria Math" panose="02040503050406030204" pitchFamily="18" charset="0"/>
                                <a:ea typeface="Cambria Math" panose="02040503050406030204" pitchFamily="18" charset="0"/>
                              </a:rPr>
                              <m:t>𝜔</m:t>
                            </m:r>
                          </m:e>
                        </m:acc>
                      </m:e>
                    </m:d>
                  </m:oMath>
                </a14:m>
                <a:r>
                  <a:rPr lang="en-GB" sz="1200"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p>
              <a:p>
                <a:r>
                  <a:rPr lang="en-GB" sz="1200" dirty="0"/>
                  <a:t>If </a:t>
                </a:r>
                <a14:m>
                  <m:oMath xmlns:m="http://schemas.openxmlformats.org/officeDocument/2006/math">
                    <m:r>
                      <a:rPr lang="en-GB" sz="1200" b="0" i="1" smtClean="0">
                        <a:latin typeface="Cambria Math" panose="02040503050406030204" pitchFamily="18" charset="0"/>
                      </a:rPr>
                      <m:t>𝑥</m:t>
                    </m:r>
                    <m:r>
                      <a:rPr lang="en-GB" sz="1200" b="0" i="1" smtClean="0">
                        <a:latin typeface="Cambria Math" panose="02040503050406030204" pitchFamily="18" charset="0"/>
                      </a:rPr>
                      <m:t>(</m:t>
                    </m:r>
                    <m:r>
                      <a:rPr lang="en-GB" sz="1200" b="0" i="1" smtClean="0">
                        <a:latin typeface="Cambria Math" panose="02040503050406030204" pitchFamily="18" charset="0"/>
                      </a:rPr>
                      <m:t>𝑛</m:t>
                    </m:r>
                    <m:r>
                      <a:rPr lang="en-GB" sz="1200" b="0" i="1" smtClean="0">
                        <a:latin typeface="Cambria Math" panose="02040503050406030204" pitchFamily="18" charset="0"/>
                      </a:rPr>
                      <m:t>)</m:t>
                    </m:r>
                  </m:oMath>
                </a14:m>
                <a:r>
                  <a:rPr lang="en-GB" sz="1200" dirty="0"/>
                  <a:t> is white noise, then </a:t>
                </a:r>
                <a14:m>
                  <m:oMath xmlns:m="http://schemas.openxmlformats.org/officeDocument/2006/math">
                    <m:sSub>
                      <m:sSubPr>
                        <m:ctrlPr>
                          <a:rPr lang="en-GB" sz="1200" i="1">
                            <a:latin typeface="Cambria Math" panose="02040503050406030204" pitchFamily="18" charset="0"/>
                          </a:rPr>
                        </m:ctrlPr>
                      </m:sSubPr>
                      <m:e>
                        <m:r>
                          <a:rPr lang="en-GB" sz="1200" i="1">
                            <a:latin typeface="Cambria Math" panose="02040503050406030204" pitchFamily="18" charset="0"/>
                          </a:rPr>
                          <m:t>𝑆</m:t>
                        </m:r>
                      </m:e>
                      <m:sub>
                        <m:r>
                          <a:rPr lang="en-GB" sz="1200" b="0" i="1" smtClean="0">
                            <a:latin typeface="Cambria Math" panose="02040503050406030204" pitchFamily="18" charset="0"/>
                          </a:rPr>
                          <m:t>𝑥𝑥</m:t>
                        </m:r>
                      </m:sub>
                    </m:sSub>
                    <m:d>
                      <m:dPr>
                        <m:ctrlPr>
                          <a:rPr lang="en-GB" sz="1200" i="1">
                            <a:latin typeface="Cambria Math" panose="02040503050406030204" pitchFamily="18" charset="0"/>
                          </a:rPr>
                        </m:ctrlPr>
                      </m:dPr>
                      <m:e>
                        <m:acc>
                          <m:accPr>
                            <m:chr m:val="̂"/>
                            <m:ctrlPr>
                              <a:rPr lang="en-GB" sz="1200" i="1">
                                <a:latin typeface="Cambria Math" panose="02040503050406030204" pitchFamily="18" charset="0"/>
                              </a:rPr>
                            </m:ctrlPr>
                          </m:accPr>
                          <m:e>
                            <m:r>
                              <a:rPr lang="en-GB" sz="1200" i="1">
                                <a:latin typeface="Cambria Math" panose="02040503050406030204" pitchFamily="18" charset="0"/>
                                <a:ea typeface="Cambria Math" panose="02040503050406030204" pitchFamily="18" charset="0"/>
                              </a:rPr>
                              <m:t>𝜔</m:t>
                            </m:r>
                          </m:e>
                        </m:acc>
                      </m:e>
                    </m:d>
                    <m:r>
                      <a:rPr lang="en-GB" sz="1200" b="0" i="1" smtClean="0">
                        <a:latin typeface="Cambria Math" panose="02040503050406030204" pitchFamily="18" charset="0"/>
                        <a:ea typeface="Cambria Math" panose="02040503050406030204" pitchFamily="18" charset="0"/>
                      </a:rPr>
                      <m:t>=</m:t>
                    </m:r>
                    <m:sSubSup>
                      <m:sSubSupPr>
                        <m:ctrlPr>
                          <a:rPr lang="en-GB" sz="1200" i="1">
                            <a:latin typeface="Cambria Math" panose="02040503050406030204" pitchFamily="18" charset="0"/>
                          </a:rPr>
                        </m:ctrlPr>
                      </m:sSubSupPr>
                      <m:e>
                        <m:r>
                          <a:rPr lang="en-GB" sz="1200" i="1">
                            <a:latin typeface="Cambria Math" panose="02040503050406030204" pitchFamily="18" charset="0"/>
                            <a:ea typeface="Cambria Math" panose="02040503050406030204" pitchFamily="18" charset="0"/>
                          </a:rPr>
                          <m:t>𝜎</m:t>
                        </m:r>
                      </m:e>
                      <m:sub>
                        <m:r>
                          <a:rPr lang="en-GB" sz="1200" i="1">
                            <a:latin typeface="Cambria Math" panose="02040503050406030204" pitchFamily="18" charset="0"/>
                          </a:rPr>
                          <m:t>𝑥</m:t>
                        </m:r>
                      </m:sub>
                      <m:sup>
                        <m:r>
                          <a:rPr lang="en-GB" sz="1200" i="1">
                            <a:latin typeface="Cambria Math" panose="02040503050406030204" pitchFamily="18" charset="0"/>
                          </a:rPr>
                          <m:t>2</m:t>
                        </m:r>
                      </m:sup>
                    </m:sSubSup>
                  </m:oMath>
                </a14:m>
                <a:r>
                  <a:rPr lang="en-GB" sz="1200" dirty="0"/>
                  <a:t> and hence </a:t>
                </a:r>
                <a14:m>
                  <m:oMath xmlns:m="http://schemas.openxmlformats.org/officeDocument/2006/math">
                    <m:sSub>
                      <m:sSubPr>
                        <m:ctrlPr>
                          <a:rPr lang="en-GB" sz="1200" i="1">
                            <a:latin typeface="Cambria Math" panose="02040503050406030204" pitchFamily="18" charset="0"/>
                          </a:rPr>
                        </m:ctrlPr>
                      </m:sSubPr>
                      <m:e>
                        <m:r>
                          <a:rPr lang="en-GB" sz="1200" i="1">
                            <a:latin typeface="Cambria Math" panose="02040503050406030204" pitchFamily="18" charset="0"/>
                          </a:rPr>
                          <m:t>𝑆</m:t>
                        </m:r>
                      </m:e>
                      <m:sub>
                        <m:r>
                          <a:rPr lang="en-GB" sz="1200" i="1">
                            <a:latin typeface="Cambria Math" panose="02040503050406030204" pitchFamily="18" charset="0"/>
                          </a:rPr>
                          <m:t>𝑦𝑦</m:t>
                        </m:r>
                      </m:sub>
                    </m:sSub>
                    <m:d>
                      <m:dPr>
                        <m:ctrlPr>
                          <a:rPr lang="en-GB" sz="1200" i="1">
                            <a:latin typeface="Cambria Math" panose="02040503050406030204" pitchFamily="18" charset="0"/>
                          </a:rPr>
                        </m:ctrlPr>
                      </m:dPr>
                      <m:e>
                        <m:acc>
                          <m:accPr>
                            <m:chr m:val="̂"/>
                            <m:ctrlPr>
                              <a:rPr lang="en-GB" sz="1200" i="1">
                                <a:latin typeface="Cambria Math" panose="02040503050406030204" pitchFamily="18" charset="0"/>
                              </a:rPr>
                            </m:ctrlPr>
                          </m:accPr>
                          <m:e>
                            <m:r>
                              <a:rPr lang="en-GB" sz="1200" i="1">
                                <a:latin typeface="Cambria Math" panose="02040503050406030204" pitchFamily="18" charset="0"/>
                                <a:ea typeface="Cambria Math" panose="02040503050406030204" pitchFamily="18" charset="0"/>
                              </a:rPr>
                              <m:t>𝜔</m:t>
                            </m:r>
                          </m:e>
                        </m:acc>
                      </m:e>
                    </m:d>
                    <m:r>
                      <a:rPr lang="en-GB" sz="1200" b="0" i="0" smtClean="0">
                        <a:latin typeface="Cambria Math" panose="02040503050406030204" pitchFamily="18" charset="0"/>
                        <a:ea typeface="Cambria Math" panose="02040503050406030204" pitchFamily="18" charset="0"/>
                      </a:rPr>
                      <m:t>=</m:t>
                    </m:r>
                  </m:oMath>
                </a14:m>
                <a:r>
                  <a:rPr lang="en-GB" sz="1200" dirty="0"/>
                  <a:t> </a:t>
                </a:r>
                <a14:m>
                  <m:oMath xmlns:m="http://schemas.openxmlformats.org/officeDocument/2006/math">
                    <m:sSubSup>
                      <m:sSubSupPr>
                        <m:ctrlPr>
                          <a:rPr lang="en-GB" sz="1200" i="1">
                            <a:latin typeface="Cambria Math" panose="02040503050406030204" pitchFamily="18" charset="0"/>
                          </a:rPr>
                        </m:ctrlPr>
                      </m:sSubSupPr>
                      <m:e>
                        <m:r>
                          <a:rPr lang="en-GB" sz="1200" i="1">
                            <a:latin typeface="Cambria Math" panose="02040503050406030204" pitchFamily="18" charset="0"/>
                            <a:ea typeface="Cambria Math" panose="02040503050406030204" pitchFamily="18" charset="0"/>
                          </a:rPr>
                          <m:t>𝜎</m:t>
                        </m:r>
                      </m:e>
                      <m:sub>
                        <m:r>
                          <a:rPr lang="en-GB" sz="1200" i="1">
                            <a:latin typeface="Cambria Math" panose="02040503050406030204" pitchFamily="18" charset="0"/>
                          </a:rPr>
                          <m:t>𝑥</m:t>
                        </m:r>
                      </m:sub>
                      <m:sup>
                        <m:r>
                          <a:rPr lang="en-GB" sz="1200" i="1">
                            <a:latin typeface="Cambria Math" panose="02040503050406030204" pitchFamily="18" charset="0"/>
                          </a:rPr>
                          <m:t>2</m:t>
                        </m:r>
                      </m:sup>
                    </m:sSubSup>
                    <m:sSup>
                      <m:sSupPr>
                        <m:ctrlPr>
                          <a:rPr lang="en-GB" sz="1200" i="1">
                            <a:latin typeface="Cambria Math" panose="02040503050406030204" pitchFamily="18" charset="0"/>
                          </a:rPr>
                        </m:ctrlPr>
                      </m:sSupPr>
                      <m:e>
                        <m:d>
                          <m:dPr>
                            <m:begChr m:val="|"/>
                            <m:endChr m:val="|"/>
                            <m:ctrlPr>
                              <a:rPr lang="en-GB" sz="1200" i="1">
                                <a:latin typeface="Cambria Math" panose="02040503050406030204" pitchFamily="18" charset="0"/>
                              </a:rPr>
                            </m:ctrlPr>
                          </m:dPr>
                          <m:e>
                            <m:r>
                              <a:rPr lang="en-GB" sz="1200" i="1">
                                <a:latin typeface="Cambria Math" panose="02040503050406030204" pitchFamily="18" charset="0"/>
                              </a:rPr>
                              <m:t>𝐻</m:t>
                            </m:r>
                            <m:r>
                              <a:rPr lang="en-GB" sz="1200" i="1">
                                <a:latin typeface="Cambria Math" panose="02040503050406030204" pitchFamily="18" charset="0"/>
                              </a:rPr>
                              <m:t>(</m:t>
                            </m:r>
                            <m:acc>
                              <m:accPr>
                                <m:chr m:val="̂"/>
                                <m:ctrlPr>
                                  <a:rPr lang="en-GB" sz="1200" i="1">
                                    <a:latin typeface="Cambria Math" panose="02040503050406030204" pitchFamily="18" charset="0"/>
                                  </a:rPr>
                                </m:ctrlPr>
                              </m:accPr>
                              <m:e>
                                <m:r>
                                  <a:rPr lang="en-GB" sz="1200" i="1">
                                    <a:latin typeface="Cambria Math" panose="02040503050406030204" pitchFamily="18" charset="0"/>
                                    <a:ea typeface="Cambria Math" panose="02040503050406030204" pitchFamily="18" charset="0"/>
                                  </a:rPr>
                                  <m:t>𝜔</m:t>
                                </m:r>
                              </m:e>
                            </m:acc>
                            <m:r>
                              <a:rPr lang="en-GB" sz="1200" i="1">
                                <a:latin typeface="Cambria Math" panose="02040503050406030204" pitchFamily="18" charset="0"/>
                              </a:rPr>
                              <m:t>)</m:t>
                            </m:r>
                          </m:e>
                        </m:d>
                      </m:e>
                      <m:sup>
                        <m:r>
                          <a:rPr lang="en-GB" sz="1200" i="1">
                            <a:latin typeface="Cambria Math" panose="02040503050406030204" pitchFamily="18" charset="0"/>
                          </a:rPr>
                          <m:t>2</m:t>
                        </m:r>
                      </m:sup>
                    </m:sSup>
                  </m:oMath>
                </a14:m>
                <a:endParaRPr lang="en-GB" sz="1200" dirty="0"/>
              </a:p>
              <a:p>
                <a:r>
                  <a:rPr lang="en-GB" sz="1200" dirty="0"/>
                  <a:t>that is the power spectrum of the output signal is simply proportional to the power response</a:t>
                </a:r>
              </a:p>
              <a:p>
                <a:r>
                  <a:rPr lang="en-GB" sz="1200" dirty="0"/>
                  <a:t>of the LTI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mc:Choice>
        <mc:Fallback xmlns="">
          <p:sp>
            <p:nvSpPr>
              <p:cNvPr id="3" name="Notes Placeholder 2"/>
              <p:cNvSpPr>
                <a:spLocks noGrp="1"/>
              </p:cNvSpPr>
              <p:nvPr>
                <p:ph type="body" idx="1"/>
              </p:nvPr>
            </p:nvSpPr>
            <p:spPr/>
            <p:txBody>
              <a:bodyPr>
                <a:normAutofit/>
              </a:bodyPr>
              <a:lstStyle/>
              <a:p>
                <a:r>
                  <a:rPr lang="en-GB" b="0" dirty="0"/>
                  <a:t>How is the power spectral density of a random signal affected by processing?</a:t>
                </a:r>
              </a:p>
              <a:p>
                <a:r>
                  <a:rPr lang="en-GB" sz="1200" dirty="0"/>
                  <a:t>The autocorrelation function of the output signal </a:t>
                </a:r>
                <a:r>
                  <a:rPr lang="en-GB" sz="1200" b="0" i="0">
                    <a:latin typeface="Cambria Math" panose="02040503050406030204" pitchFamily="18" charset="0"/>
                  </a:rPr>
                  <a:t>𝑦(𝑛)</a:t>
                </a:r>
                <a:r>
                  <a:rPr lang="en-GB" sz="1200" dirty="0"/>
                  <a:t> is equal</a:t>
                </a:r>
                <a:r>
                  <a:rPr lang="en-GB" sz="1200" baseline="0" dirty="0"/>
                  <a:t> to</a:t>
                </a:r>
                <a:r>
                  <a:rPr lang="en-GB" sz="1200" dirty="0"/>
                  <a:t> the autocorrelation function of the input signal convolved with the autocorrelation sequence of the filter. </a:t>
                </a:r>
              </a:p>
              <a:p>
                <a:r>
                  <a:rPr lang="en-GB" b="0" dirty="0"/>
                  <a:t>Take the DTFT of that expression, noting that convolution in the time-domain corresponds to multiplication in the frequency-domain and we see that the power spectrum of the output signal is equal to that of the input signal multiplied by the power response of the system.</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53</a:t>
            </a:fld>
            <a:endParaRPr lang="en-GB"/>
          </a:p>
        </p:txBody>
      </p:sp>
    </p:spTree>
    <p:extLst>
      <p:ext uri="{BB962C8B-B14F-4D97-AF65-F5344CB8AC3E}">
        <p14:creationId xmlns:p14="http://schemas.microsoft.com/office/powerpoint/2010/main" val="37010921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GB" b="0" dirty="0"/>
              <a:t>Closely related to the DTFT is the z-transform. We can take the z-transform of the expression for the autocorrelation function of the output signal and express the relationship between the power spectral densities of the random input and output </a:t>
            </a:r>
            <a:r>
              <a:rPr lang="en-GB" b="0"/>
              <a:t>signals thus.</a:t>
            </a:r>
            <a:endParaRPr lang="en-GB" b="0" dirty="0"/>
          </a:p>
        </p:txBody>
      </p:sp>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54</a:t>
            </a:fld>
            <a:endParaRPr lang="en-GB"/>
          </a:p>
        </p:txBody>
      </p:sp>
    </p:spTree>
    <p:extLst>
      <p:ext uri="{BB962C8B-B14F-4D97-AF65-F5344CB8AC3E}">
        <p14:creationId xmlns:p14="http://schemas.microsoft.com/office/powerpoint/2010/main" val="1367449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b="0" dirty="0"/>
                  <a:t>This slide summarises the effect of processing by a linear time-invariant system on the statistical properties of a random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a:t>
                </a:r>
              </a:p>
              <a:p>
                <a:r>
                  <a:rPr lang="en-GB" sz="1200" dirty="0"/>
                  <a:t>Its</a:t>
                </a:r>
                <a:r>
                  <a:rPr lang="en-GB" sz="1200" baseline="0" dirty="0"/>
                  <a:t> m</a:t>
                </a:r>
                <a:r>
                  <a:rPr lang="en-GB" sz="1200" dirty="0"/>
                  <a:t>ean is multiplied by the system’s dc gain </a:t>
                </a:r>
                <a14:m>
                  <m:oMath xmlns:m="http://schemas.openxmlformats.org/officeDocument/2006/math">
                    <m:r>
                      <a:rPr lang="en-GB" sz="1200" b="0" i="1" smtClean="0">
                        <a:latin typeface="Cambria Math" panose="02040503050406030204" pitchFamily="18" charset="0"/>
                      </a:rPr>
                      <m:t>𝐻</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0</m:t>
                        </m:r>
                      </m:e>
                    </m:d>
                    <m:r>
                      <a:rPr lang="en-GB" sz="1200" b="0" i="1" smtClean="0">
                        <a:latin typeface="Cambria Math" panose="02040503050406030204" pitchFamily="18" charset="0"/>
                      </a:rPr>
                      <m:t>.</m:t>
                    </m:r>
                  </m:oMath>
                </a14:m>
                <a:endParaRPr lang="en-GB" sz="1200" dirty="0"/>
              </a:p>
              <a:p>
                <a:r>
                  <a:rPr lang="en-GB" sz="1200" dirty="0"/>
                  <a:t>Its</a:t>
                </a:r>
                <a:r>
                  <a:rPr lang="en-GB" sz="1200" baseline="0" dirty="0"/>
                  <a:t> v</a:t>
                </a:r>
                <a:r>
                  <a:rPr lang="en-GB" sz="1200" dirty="0"/>
                  <a:t>ariance is multiplied by the central value of the system’s autocorrelation sequence </a:t>
                </a:r>
                <a14:m>
                  <m:oMath xmlns:m="http://schemas.openxmlformats.org/officeDocument/2006/math">
                    <m:sSub>
                      <m:sSubPr>
                        <m:ctrlPr>
                          <a:rPr lang="en-GB" sz="1200" i="1">
                            <a:latin typeface="Cambria Math" panose="02040503050406030204" pitchFamily="18" charset="0"/>
                          </a:rPr>
                        </m:ctrlPr>
                      </m:sSubPr>
                      <m:e>
                        <m:r>
                          <a:rPr lang="en-GB" sz="1200" i="1">
                            <a:latin typeface="Cambria Math" panose="02040503050406030204" pitchFamily="18" charset="0"/>
                            <a:ea typeface="Cambria Math" panose="02040503050406030204" pitchFamily="18" charset="0"/>
                          </a:rPr>
                          <m:t>∅</m:t>
                        </m:r>
                      </m:e>
                      <m:sub>
                        <m:r>
                          <a:rPr lang="en-GB" sz="1200" i="1">
                            <a:latin typeface="Cambria Math" panose="02040503050406030204" pitchFamily="18" charset="0"/>
                            <a:ea typeface="Cambria Math" panose="02040503050406030204" pitchFamily="18" charset="0"/>
                          </a:rPr>
                          <m:t>hh</m:t>
                        </m:r>
                      </m:sub>
                    </m:sSub>
                    <m:d>
                      <m:dPr>
                        <m:ctrlPr>
                          <a:rPr lang="en-GB" sz="1200" i="1">
                            <a:latin typeface="Cambria Math" panose="02040503050406030204" pitchFamily="18" charset="0"/>
                          </a:rPr>
                        </m:ctrlPr>
                      </m:dPr>
                      <m:e>
                        <m:r>
                          <a:rPr lang="en-GB" sz="1200" i="1">
                            <a:latin typeface="Cambria Math" panose="02040503050406030204" pitchFamily="18" charset="0"/>
                          </a:rPr>
                          <m:t>0</m:t>
                        </m:r>
                      </m:e>
                    </m:d>
                    <m:r>
                      <a:rPr lang="en-GB" sz="1200" b="0" i="1" smtClean="0">
                        <a:latin typeface="Cambria Math" panose="02040503050406030204" pitchFamily="18" charset="0"/>
                      </a:rPr>
                      <m:t>.</m:t>
                    </m:r>
                  </m:oMath>
                </a14:m>
                <a:endParaRPr lang="en-GB" sz="1200" dirty="0"/>
              </a:p>
              <a:p>
                <a:r>
                  <a:rPr lang="en-GB" sz="1200" dirty="0"/>
                  <a:t>Its</a:t>
                </a:r>
                <a:r>
                  <a:rPr lang="en-GB" sz="1200" baseline="0" dirty="0"/>
                  <a:t> a</a:t>
                </a:r>
                <a:r>
                  <a:rPr lang="en-GB" sz="1200" dirty="0"/>
                  <a:t>utocorrelation function is convolved with the system’s autocorrelation sequence </a:t>
                </a:r>
                <a14:m>
                  <m:oMath xmlns:m="http://schemas.openxmlformats.org/officeDocument/2006/math">
                    <m:sSub>
                      <m:sSubPr>
                        <m:ctrlPr>
                          <a:rPr lang="en-GB" sz="1200" i="1">
                            <a:latin typeface="Cambria Math" panose="02040503050406030204" pitchFamily="18" charset="0"/>
                          </a:rPr>
                        </m:ctrlPr>
                      </m:sSubPr>
                      <m:e>
                        <m:r>
                          <a:rPr lang="en-GB" sz="1200" i="1">
                            <a:latin typeface="Cambria Math" panose="02040503050406030204" pitchFamily="18" charset="0"/>
                            <a:ea typeface="Cambria Math" panose="02040503050406030204" pitchFamily="18" charset="0"/>
                          </a:rPr>
                          <m:t>∅</m:t>
                        </m:r>
                      </m:e>
                      <m:sub>
                        <m:r>
                          <a:rPr lang="en-GB" sz="1200" i="1">
                            <a:latin typeface="Cambria Math" panose="02040503050406030204" pitchFamily="18" charset="0"/>
                            <a:ea typeface="Cambria Math" panose="02040503050406030204" pitchFamily="18" charset="0"/>
                          </a:rPr>
                          <m:t>hh</m:t>
                        </m:r>
                      </m:sub>
                    </m:sSub>
                    <m:d>
                      <m:dPr>
                        <m:ctrlPr>
                          <a:rPr lang="en-GB" sz="1200" i="1">
                            <a:latin typeface="Cambria Math" panose="02040503050406030204" pitchFamily="18" charset="0"/>
                          </a:rPr>
                        </m:ctrlPr>
                      </m:dPr>
                      <m:e>
                        <m:r>
                          <a:rPr lang="en-GB" sz="1200" i="1">
                            <a:latin typeface="Cambria Math" panose="02040503050406030204" pitchFamily="18" charset="0"/>
                          </a:rPr>
                          <m:t>𝑚</m:t>
                        </m:r>
                      </m:e>
                    </m:d>
                  </m:oMath>
                </a14:m>
                <a:r>
                  <a:rPr lang="en-GB" sz="1200" dirty="0"/>
                  <a:t>. </a:t>
                </a:r>
              </a:p>
              <a:p>
                <a:r>
                  <a:rPr lang="en-GB" sz="1200" dirty="0"/>
                  <a:t>Its</a:t>
                </a:r>
                <a:r>
                  <a:rPr lang="en-GB" sz="1200" baseline="0" dirty="0"/>
                  <a:t> p</a:t>
                </a:r>
                <a:r>
                  <a:rPr lang="en-GB" sz="1200" dirty="0"/>
                  <a:t>ower spectral density is multiplied by the system’s power response </a:t>
                </a:r>
                <a14:m>
                  <m:oMath xmlns:m="http://schemas.openxmlformats.org/officeDocument/2006/math">
                    <m:sSup>
                      <m:sSupPr>
                        <m:ctrlPr>
                          <a:rPr lang="en-GB" sz="1200" i="1">
                            <a:latin typeface="Cambria Math" panose="02040503050406030204" pitchFamily="18" charset="0"/>
                          </a:rPr>
                        </m:ctrlPr>
                      </m:sSupPr>
                      <m:e>
                        <m:d>
                          <m:dPr>
                            <m:begChr m:val="|"/>
                            <m:endChr m:val="|"/>
                            <m:ctrlPr>
                              <a:rPr lang="en-GB" sz="1200" i="1">
                                <a:latin typeface="Cambria Math" panose="02040503050406030204" pitchFamily="18" charset="0"/>
                              </a:rPr>
                            </m:ctrlPr>
                          </m:dPr>
                          <m:e>
                            <m:r>
                              <a:rPr lang="en-GB" sz="1200" i="1">
                                <a:latin typeface="Cambria Math" panose="02040503050406030204" pitchFamily="18" charset="0"/>
                              </a:rPr>
                              <m:t>𝐻</m:t>
                            </m:r>
                            <m:r>
                              <a:rPr lang="en-GB" sz="1200" i="1">
                                <a:latin typeface="Cambria Math" panose="02040503050406030204" pitchFamily="18" charset="0"/>
                              </a:rPr>
                              <m:t>(</m:t>
                            </m:r>
                            <m:acc>
                              <m:accPr>
                                <m:chr m:val="̂"/>
                                <m:ctrlPr>
                                  <a:rPr lang="en-GB" sz="1200" i="1">
                                    <a:latin typeface="Cambria Math" panose="02040503050406030204" pitchFamily="18" charset="0"/>
                                  </a:rPr>
                                </m:ctrlPr>
                              </m:accPr>
                              <m:e>
                                <m:r>
                                  <a:rPr lang="en-GB" sz="1200" i="1">
                                    <a:latin typeface="Cambria Math" panose="02040503050406030204" pitchFamily="18" charset="0"/>
                                    <a:ea typeface="Cambria Math" panose="02040503050406030204" pitchFamily="18" charset="0"/>
                                  </a:rPr>
                                  <m:t>𝜔</m:t>
                                </m:r>
                              </m:e>
                            </m:acc>
                            <m:r>
                              <a:rPr lang="en-GB" sz="1200" i="1">
                                <a:latin typeface="Cambria Math" panose="02040503050406030204" pitchFamily="18" charset="0"/>
                              </a:rPr>
                              <m:t>)</m:t>
                            </m:r>
                          </m:e>
                        </m:d>
                      </m:e>
                      <m:sup>
                        <m:r>
                          <a:rPr lang="en-GB" sz="1200" i="1">
                            <a:latin typeface="Cambria Math" panose="02040503050406030204" pitchFamily="18" charset="0"/>
                          </a:rPr>
                          <m:t>2</m:t>
                        </m:r>
                      </m:sup>
                    </m:sSup>
                  </m:oMath>
                </a14:m>
                <a:r>
                  <a:rPr lang="en-GB" sz="1200" dirty="0"/>
                  <a:t>.</a:t>
                </a:r>
              </a:p>
              <a:p>
                <a:endParaRPr lang="en-GB" b="0" dirty="0"/>
              </a:p>
            </p:txBody>
          </p:sp>
        </mc:Choice>
        <mc:Fallback xmlns="">
          <p:sp>
            <p:nvSpPr>
              <p:cNvPr id="3" name="Notes Placeholder 2"/>
              <p:cNvSpPr>
                <a:spLocks noGrp="1"/>
              </p:cNvSpPr>
              <p:nvPr>
                <p:ph type="body" idx="1"/>
              </p:nvPr>
            </p:nvSpPr>
            <p:spPr/>
            <p:txBody>
              <a:bodyPr>
                <a:normAutofit/>
              </a:bodyPr>
              <a:lstStyle/>
              <a:p>
                <a:r>
                  <a:rPr lang="en-GB" b="0" dirty="0"/>
                  <a:t>This slide summarises the effect of processing by a linear time-invariant system on the statistical properties of a random signal </a:t>
                </a:r>
                <a:r>
                  <a:rPr lang="en-GB" b="0" i="0">
                    <a:latin typeface="Cambria Math" panose="02040503050406030204" pitchFamily="18" charset="0"/>
                  </a:rPr>
                  <a:t>𝑥(𝑛)</a:t>
                </a:r>
                <a:r>
                  <a:rPr lang="en-GB" b="0" dirty="0"/>
                  <a:t>.</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55</a:t>
            </a:fld>
            <a:endParaRPr lang="en-GB"/>
          </a:p>
        </p:txBody>
      </p:sp>
    </p:spTree>
    <p:extLst>
      <p:ext uri="{BB962C8B-B14F-4D97-AF65-F5344CB8AC3E}">
        <p14:creationId xmlns:p14="http://schemas.microsoft.com/office/powerpoint/2010/main" val="20584243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b="1" i="1" dirty="0"/>
                  <a:t>If the input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b="0" dirty="0"/>
                  <a:t> </a:t>
                </a:r>
                <a:r>
                  <a:rPr lang="en-GB" b="1" i="1" dirty="0"/>
                  <a:t>is zero-mean</a:t>
                </a:r>
                <a:r>
                  <a:rPr lang="en-GB" b="1" i="1" baseline="0" dirty="0"/>
                  <a:t> white noise </a:t>
                </a:r>
                <a:r>
                  <a:rPr lang="en-GB" b="0" baseline="0" dirty="0"/>
                  <a:t>then the statistical properties of the output signal </a:t>
                </a:r>
                <a14:m>
                  <m:oMath xmlns:m="http://schemas.openxmlformats.org/officeDocument/2006/math">
                    <m:r>
                      <a:rPr lang="en-GB" b="0" i="1" baseline="0" smtClean="0">
                        <a:latin typeface="Cambria Math" panose="02040503050406030204" pitchFamily="18" charset="0"/>
                      </a:rPr>
                      <m:t>𝑦</m:t>
                    </m:r>
                    <m:r>
                      <a:rPr lang="en-GB" b="0" i="1" baseline="0" smtClean="0">
                        <a:latin typeface="Cambria Math" panose="02040503050406030204" pitchFamily="18" charset="0"/>
                      </a:rPr>
                      <m:t>(</m:t>
                    </m:r>
                    <m:r>
                      <a:rPr lang="en-GB" b="0" i="1" baseline="0" smtClean="0">
                        <a:latin typeface="Cambria Math" panose="02040503050406030204" pitchFamily="18" charset="0"/>
                      </a:rPr>
                      <m:t>𝑛</m:t>
                    </m:r>
                    <m:r>
                      <a:rPr lang="en-GB" b="0" i="1" baseline="0" smtClean="0">
                        <a:latin typeface="Cambria Math" panose="02040503050406030204" pitchFamily="18" charset="0"/>
                      </a:rPr>
                      <m:t>)</m:t>
                    </m:r>
                  </m:oMath>
                </a14:m>
                <a:r>
                  <a:rPr lang="en-GB" b="0" dirty="0"/>
                  <a:t> are</a:t>
                </a:r>
                <a:r>
                  <a:rPr lang="en-GB" b="0" baseline="0" dirty="0"/>
                  <a:t> particularly simply related to the deterministic properties of the linear time-invariant system.</a:t>
                </a:r>
              </a:p>
              <a:p>
                <a:r>
                  <a:rPr lang="en-GB" sz="1200" dirty="0"/>
                  <a:t>The mean of the output signal is zero.</a:t>
                </a:r>
              </a:p>
              <a:p>
                <a:r>
                  <a:rPr lang="en-GB" sz="1200" dirty="0"/>
                  <a:t>The</a:t>
                </a:r>
                <a:r>
                  <a:rPr lang="en-GB" sz="1200" baseline="0" dirty="0"/>
                  <a:t> v</a:t>
                </a:r>
                <a:r>
                  <a:rPr lang="en-GB" sz="1200" dirty="0"/>
                  <a:t>ariance of the output signal is equal to the variance of the input signal </a:t>
                </a:r>
                <a14:m>
                  <m:oMath xmlns:m="http://schemas.openxmlformats.org/officeDocument/2006/math">
                    <m:sSubSup>
                      <m:sSubSupPr>
                        <m:ctrlPr>
                          <a:rPr lang="en-GB" sz="1200" i="1">
                            <a:latin typeface="Cambria Math" panose="02040503050406030204" pitchFamily="18" charset="0"/>
                          </a:rPr>
                        </m:ctrlPr>
                      </m:sSubSupPr>
                      <m:e>
                        <m:r>
                          <a:rPr lang="en-GB" sz="1200" i="1">
                            <a:latin typeface="Cambria Math" panose="02040503050406030204" pitchFamily="18" charset="0"/>
                            <a:ea typeface="Cambria Math" panose="02040503050406030204" pitchFamily="18" charset="0"/>
                          </a:rPr>
                          <m:t>𝜎</m:t>
                        </m:r>
                      </m:e>
                      <m:sub>
                        <m:r>
                          <a:rPr lang="en-GB" sz="1200" i="1">
                            <a:latin typeface="Cambria Math" panose="02040503050406030204" pitchFamily="18" charset="0"/>
                          </a:rPr>
                          <m:t>𝑥</m:t>
                        </m:r>
                      </m:sub>
                      <m:sup>
                        <m:r>
                          <a:rPr lang="en-GB" sz="1200" i="1">
                            <a:latin typeface="Cambria Math" panose="02040503050406030204" pitchFamily="18" charset="0"/>
                          </a:rPr>
                          <m:t>2</m:t>
                        </m:r>
                      </m:sup>
                    </m:sSubSup>
                  </m:oMath>
                </a14:m>
                <a:r>
                  <a:rPr lang="en-GB" sz="1200" dirty="0"/>
                  <a:t> multiplied by </a:t>
                </a:r>
                <a14:m>
                  <m:oMath xmlns:m="http://schemas.openxmlformats.org/officeDocument/2006/math">
                    <m:sSub>
                      <m:sSubPr>
                        <m:ctrlPr>
                          <a:rPr lang="en-GB" sz="1200" i="1">
                            <a:latin typeface="Cambria Math" panose="02040503050406030204" pitchFamily="18" charset="0"/>
                          </a:rPr>
                        </m:ctrlPr>
                      </m:sSubPr>
                      <m:e>
                        <m:r>
                          <a:rPr lang="en-GB" sz="1200" i="1">
                            <a:latin typeface="Cambria Math" panose="02040503050406030204" pitchFamily="18" charset="0"/>
                            <a:ea typeface="Cambria Math" panose="02040503050406030204" pitchFamily="18" charset="0"/>
                          </a:rPr>
                          <m:t>∅</m:t>
                        </m:r>
                      </m:e>
                      <m:sub>
                        <m:r>
                          <a:rPr lang="en-GB" sz="1200" i="1">
                            <a:latin typeface="Cambria Math" panose="02040503050406030204" pitchFamily="18" charset="0"/>
                            <a:ea typeface="Cambria Math" panose="02040503050406030204" pitchFamily="18" charset="0"/>
                          </a:rPr>
                          <m:t>hh</m:t>
                        </m:r>
                      </m:sub>
                    </m:sSub>
                    <m:d>
                      <m:dPr>
                        <m:ctrlPr>
                          <a:rPr lang="en-GB" sz="1200" i="1">
                            <a:latin typeface="Cambria Math" panose="02040503050406030204" pitchFamily="18" charset="0"/>
                          </a:rPr>
                        </m:ctrlPr>
                      </m:dPr>
                      <m:e>
                        <m:r>
                          <a:rPr lang="en-GB" sz="1200" i="1">
                            <a:latin typeface="Cambria Math" panose="02040503050406030204" pitchFamily="18" charset="0"/>
                          </a:rPr>
                          <m:t>0</m:t>
                        </m:r>
                      </m:e>
                    </m:d>
                    <m:r>
                      <a:rPr lang="en-GB" sz="1200" b="0" i="1" smtClean="0">
                        <a:latin typeface="Cambria Math" panose="02040503050406030204" pitchFamily="18" charset="0"/>
                      </a:rPr>
                      <m:t>.</m:t>
                    </m:r>
                  </m:oMath>
                </a14:m>
                <a:endParaRPr lang="en-GB" sz="1200" dirty="0"/>
              </a:p>
              <a:p>
                <a:r>
                  <a:rPr lang="en-GB" sz="1200" dirty="0"/>
                  <a:t>The autocorrelation function of the output signal is equal to the system’s autocorrelation sequence </a:t>
                </a:r>
                <a14:m>
                  <m:oMath xmlns:m="http://schemas.openxmlformats.org/officeDocument/2006/math">
                    <m:sSub>
                      <m:sSubPr>
                        <m:ctrlPr>
                          <a:rPr lang="en-GB" sz="1200" i="1">
                            <a:latin typeface="Cambria Math" panose="02040503050406030204" pitchFamily="18" charset="0"/>
                          </a:rPr>
                        </m:ctrlPr>
                      </m:sSubPr>
                      <m:e>
                        <m:r>
                          <a:rPr lang="en-GB" sz="1200" i="1">
                            <a:latin typeface="Cambria Math" panose="02040503050406030204" pitchFamily="18" charset="0"/>
                            <a:ea typeface="Cambria Math" panose="02040503050406030204" pitchFamily="18" charset="0"/>
                          </a:rPr>
                          <m:t>∅</m:t>
                        </m:r>
                      </m:e>
                      <m:sub>
                        <m:r>
                          <a:rPr lang="en-GB" sz="1200" i="1">
                            <a:latin typeface="Cambria Math" panose="02040503050406030204" pitchFamily="18" charset="0"/>
                            <a:ea typeface="Cambria Math" panose="02040503050406030204" pitchFamily="18" charset="0"/>
                          </a:rPr>
                          <m:t>hh</m:t>
                        </m:r>
                      </m:sub>
                    </m:sSub>
                    <m:d>
                      <m:dPr>
                        <m:ctrlPr>
                          <a:rPr lang="en-GB" sz="1200" i="1">
                            <a:latin typeface="Cambria Math" panose="02040503050406030204" pitchFamily="18" charset="0"/>
                          </a:rPr>
                        </m:ctrlPr>
                      </m:dPr>
                      <m:e>
                        <m:r>
                          <a:rPr lang="en-GB" sz="1200" i="1">
                            <a:latin typeface="Cambria Math" panose="02040503050406030204" pitchFamily="18" charset="0"/>
                          </a:rPr>
                          <m:t>𝑚</m:t>
                        </m:r>
                      </m:e>
                    </m:d>
                    <m:r>
                      <a:rPr lang="en-GB" sz="1200" b="0" i="0" smtClean="0">
                        <a:latin typeface="Cambria Math" panose="02040503050406030204" pitchFamily="18" charset="0"/>
                      </a:rPr>
                      <m:t> </m:t>
                    </m:r>
                  </m:oMath>
                </a14:m>
                <a:r>
                  <a:rPr lang="en-GB" sz="1200" dirty="0"/>
                  <a:t>multiplied by the variance of the input signal </a:t>
                </a:r>
                <a14:m>
                  <m:oMath xmlns:m="http://schemas.openxmlformats.org/officeDocument/2006/math">
                    <m:sSubSup>
                      <m:sSubSupPr>
                        <m:ctrlPr>
                          <a:rPr lang="en-GB" sz="1200" i="1">
                            <a:latin typeface="Cambria Math" panose="02040503050406030204" pitchFamily="18" charset="0"/>
                          </a:rPr>
                        </m:ctrlPr>
                      </m:sSubSupPr>
                      <m:e>
                        <m:r>
                          <a:rPr lang="en-GB" sz="1200" i="1">
                            <a:latin typeface="Cambria Math" panose="02040503050406030204" pitchFamily="18" charset="0"/>
                            <a:ea typeface="Cambria Math" panose="02040503050406030204" pitchFamily="18" charset="0"/>
                          </a:rPr>
                          <m:t>𝜎</m:t>
                        </m:r>
                      </m:e>
                      <m:sub>
                        <m:r>
                          <a:rPr lang="en-GB" sz="1200" i="1">
                            <a:latin typeface="Cambria Math" panose="02040503050406030204" pitchFamily="18" charset="0"/>
                          </a:rPr>
                          <m:t>𝑥</m:t>
                        </m:r>
                      </m:sub>
                      <m:sup>
                        <m:r>
                          <a:rPr lang="en-GB" sz="1200" i="1">
                            <a:latin typeface="Cambria Math" panose="02040503050406030204" pitchFamily="18" charset="0"/>
                          </a:rPr>
                          <m:t>2</m:t>
                        </m:r>
                      </m:sup>
                    </m:sSubSup>
                    <m:r>
                      <a:rPr lang="en-GB" sz="1200" i="1">
                        <a:latin typeface="Cambria Math" panose="02040503050406030204" pitchFamily="18" charset="0"/>
                      </a:rPr>
                      <m:t> </m:t>
                    </m:r>
                  </m:oMath>
                </a14:m>
                <a:r>
                  <a:rPr lang="en-GB" sz="1200" dirty="0"/>
                  <a:t>.</a:t>
                </a:r>
              </a:p>
              <a:p>
                <a:r>
                  <a:rPr lang="en-GB" sz="1200" dirty="0"/>
                  <a:t>The</a:t>
                </a:r>
                <a:r>
                  <a:rPr lang="en-GB" sz="1200" baseline="0" dirty="0"/>
                  <a:t> p</a:t>
                </a:r>
                <a:r>
                  <a:rPr lang="en-GB" sz="1200" dirty="0"/>
                  <a:t>ower spectral density of the output signal is equal to the system’s power</a:t>
                </a:r>
                <a:r>
                  <a:rPr lang="en-GB" sz="1200" baseline="0" dirty="0"/>
                  <a:t> response</a:t>
                </a:r>
                <a:r>
                  <a:rPr lang="en-GB" sz="1200" dirty="0"/>
                  <a:t> </a:t>
                </a:r>
                <a14:m>
                  <m:oMath xmlns:m="http://schemas.openxmlformats.org/officeDocument/2006/math">
                    <m:sSup>
                      <m:sSupPr>
                        <m:ctrlPr>
                          <a:rPr lang="en-GB" sz="1200" i="1">
                            <a:latin typeface="Cambria Math" panose="02040503050406030204" pitchFamily="18" charset="0"/>
                          </a:rPr>
                        </m:ctrlPr>
                      </m:sSupPr>
                      <m:e>
                        <m:d>
                          <m:dPr>
                            <m:begChr m:val="|"/>
                            <m:endChr m:val="|"/>
                            <m:ctrlPr>
                              <a:rPr lang="en-GB" sz="1200" i="1">
                                <a:latin typeface="Cambria Math" panose="02040503050406030204" pitchFamily="18" charset="0"/>
                              </a:rPr>
                            </m:ctrlPr>
                          </m:dPr>
                          <m:e>
                            <m:r>
                              <a:rPr lang="en-GB" sz="1200" i="1">
                                <a:latin typeface="Cambria Math" panose="02040503050406030204" pitchFamily="18" charset="0"/>
                              </a:rPr>
                              <m:t>𝐻</m:t>
                            </m:r>
                            <m:r>
                              <a:rPr lang="en-GB" sz="1200" i="1">
                                <a:latin typeface="Cambria Math" panose="02040503050406030204" pitchFamily="18" charset="0"/>
                              </a:rPr>
                              <m:t>(</m:t>
                            </m:r>
                            <m:acc>
                              <m:accPr>
                                <m:chr m:val="̂"/>
                                <m:ctrlPr>
                                  <a:rPr lang="en-GB" sz="1200" i="1">
                                    <a:latin typeface="Cambria Math" panose="02040503050406030204" pitchFamily="18" charset="0"/>
                                  </a:rPr>
                                </m:ctrlPr>
                              </m:accPr>
                              <m:e>
                                <m:r>
                                  <a:rPr lang="en-GB" sz="1200" i="1">
                                    <a:latin typeface="Cambria Math" panose="02040503050406030204" pitchFamily="18" charset="0"/>
                                    <a:ea typeface="Cambria Math" panose="02040503050406030204" pitchFamily="18" charset="0"/>
                                  </a:rPr>
                                  <m:t>𝜔</m:t>
                                </m:r>
                              </m:e>
                            </m:acc>
                            <m:r>
                              <a:rPr lang="en-GB" sz="1200" i="1">
                                <a:latin typeface="Cambria Math" panose="02040503050406030204" pitchFamily="18" charset="0"/>
                              </a:rPr>
                              <m:t>)</m:t>
                            </m:r>
                          </m:e>
                        </m:d>
                      </m:e>
                      <m:sup>
                        <m:r>
                          <a:rPr lang="en-GB" sz="1200" i="1">
                            <a:latin typeface="Cambria Math" panose="02040503050406030204" pitchFamily="18" charset="0"/>
                          </a:rPr>
                          <m:t>2</m:t>
                        </m:r>
                      </m:sup>
                    </m:sSup>
                    <m:r>
                      <a:rPr lang="en-GB" sz="1200" i="1">
                        <a:latin typeface="Cambria Math" panose="02040503050406030204" pitchFamily="18" charset="0"/>
                      </a:rPr>
                      <m:t> </m:t>
                    </m:r>
                  </m:oMath>
                </a14:m>
                <a:r>
                  <a:rPr lang="en-GB" sz="1200" dirty="0"/>
                  <a:t>multiplied by the variance of the input signal </a:t>
                </a:r>
                <a14:m>
                  <m:oMath xmlns:m="http://schemas.openxmlformats.org/officeDocument/2006/math">
                    <m:sSubSup>
                      <m:sSubSupPr>
                        <m:ctrlPr>
                          <a:rPr lang="en-GB" sz="1200" i="1">
                            <a:latin typeface="Cambria Math" panose="02040503050406030204" pitchFamily="18" charset="0"/>
                          </a:rPr>
                        </m:ctrlPr>
                      </m:sSubSupPr>
                      <m:e>
                        <m:r>
                          <a:rPr lang="en-GB" sz="1200" i="1">
                            <a:latin typeface="Cambria Math" panose="02040503050406030204" pitchFamily="18" charset="0"/>
                            <a:ea typeface="Cambria Math" panose="02040503050406030204" pitchFamily="18" charset="0"/>
                          </a:rPr>
                          <m:t>𝜎</m:t>
                        </m:r>
                      </m:e>
                      <m:sub>
                        <m:r>
                          <a:rPr lang="en-GB" sz="1200" i="1">
                            <a:latin typeface="Cambria Math" panose="02040503050406030204" pitchFamily="18" charset="0"/>
                          </a:rPr>
                          <m:t>𝑥</m:t>
                        </m:r>
                      </m:sub>
                      <m:sup>
                        <m:r>
                          <a:rPr lang="en-GB" sz="1200" i="1">
                            <a:latin typeface="Cambria Math" panose="02040503050406030204" pitchFamily="18" charset="0"/>
                          </a:rPr>
                          <m:t>2</m:t>
                        </m:r>
                      </m:sup>
                    </m:sSubSup>
                    <m:r>
                      <a:rPr lang="en-GB" sz="1200" i="1">
                        <a:latin typeface="Cambria Math" panose="02040503050406030204" pitchFamily="18" charset="0"/>
                      </a:rPr>
                      <m:t> </m:t>
                    </m:r>
                  </m:oMath>
                </a14:m>
                <a:r>
                  <a:rPr lang="en-GB" sz="1200" dirty="0"/>
                  <a:t>.</a:t>
                </a:r>
              </a:p>
              <a:p>
                <a:endParaRPr lang="en-GB" b="0" dirty="0"/>
              </a:p>
            </p:txBody>
          </p:sp>
        </mc:Choice>
        <mc:Fallback xmlns="">
          <p:sp>
            <p:nvSpPr>
              <p:cNvPr id="3" name="Notes Placeholder 2"/>
              <p:cNvSpPr>
                <a:spLocks noGrp="1"/>
              </p:cNvSpPr>
              <p:nvPr>
                <p:ph type="body" idx="1"/>
              </p:nvPr>
            </p:nvSpPr>
            <p:spPr/>
            <p:txBody>
              <a:bodyPr>
                <a:normAutofit/>
              </a:bodyPr>
              <a:lstStyle/>
              <a:p>
                <a:r>
                  <a:rPr lang="en-GB" b="0" dirty="0"/>
                  <a:t>If the input signal </a:t>
                </a:r>
                <a:r>
                  <a:rPr lang="en-GB" b="0" i="0">
                    <a:latin typeface="Cambria Math" panose="02040503050406030204" pitchFamily="18" charset="0"/>
                  </a:rPr>
                  <a:t>𝑥(𝑛)</a:t>
                </a:r>
                <a:r>
                  <a:rPr lang="en-GB" b="0" dirty="0"/>
                  <a:t> is zero-mean</a:t>
                </a:r>
                <a:r>
                  <a:rPr lang="en-GB" b="0" baseline="0" dirty="0"/>
                  <a:t> white noise then the statistical properties of the output signal </a:t>
                </a:r>
                <a:r>
                  <a:rPr lang="en-GB" b="0" i="0" baseline="0">
                    <a:latin typeface="Cambria Math" panose="02040503050406030204" pitchFamily="18" charset="0"/>
                  </a:rPr>
                  <a:t>𝑦(𝑛)</a:t>
                </a:r>
                <a:r>
                  <a:rPr lang="en-GB" b="0" dirty="0"/>
                  <a:t> are</a:t>
                </a:r>
                <a:r>
                  <a:rPr lang="en-GB" b="0" baseline="0" dirty="0"/>
                  <a:t> particularly simply related to the deterministic properties of the linear time-invariant system.</a:t>
                </a:r>
                <a:endParaRPr lang="en-GB" b="0"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56</a:t>
            </a:fld>
            <a:endParaRPr lang="en-GB"/>
          </a:p>
        </p:txBody>
      </p:sp>
    </p:spTree>
    <p:extLst>
      <p:ext uri="{BB962C8B-B14F-4D97-AF65-F5344CB8AC3E}">
        <p14:creationId xmlns:p14="http://schemas.microsoft.com/office/powerpoint/2010/main" val="10226103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Arguably, applying white noise as the input to a linear time-invariant system and estimating the autocorrelation function and power spectral density of the output signal (from a finite number of samples) is a form of system identification </a:t>
                </a:r>
                <a14:m>
                  <m:oMath xmlns:m="http://schemas.openxmlformats.org/officeDocument/2006/math">
                    <m:sSub>
                      <m:sSubPr>
                        <m:ctrlPr>
                          <a:rPr lang="en-GB" sz="1200" i="1" smtClean="0">
                            <a:latin typeface="Cambria Math" panose="02040503050406030204" pitchFamily="18" charset="0"/>
                          </a:rPr>
                        </m:ctrlPr>
                      </m:sSubPr>
                      <m:e>
                        <m:r>
                          <a:rPr lang="en-GB" sz="1200" b="0" i="1" smtClean="0">
                            <a:latin typeface="Cambria Math" panose="02040503050406030204" pitchFamily="18" charset="0"/>
                          </a:rPr>
                          <m:t>𝑆</m:t>
                        </m:r>
                      </m:e>
                      <m:sub>
                        <m:r>
                          <a:rPr lang="en-GB" sz="1200" b="0" i="1" smtClean="0">
                            <a:latin typeface="Cambria Math" panose="02040503050406030204" pitchFamily="18" charset="0"/>
                          </a:rPr>
                          <m:t>𝑦𝑦</m:t>
                        </m:r>
                      </m:sub>
                    </m:sSub>
                    <m:d>
                      <m:dPr>
                        <m:ctrlPr>
                          <a:rPr lang="en-GB" sz="1200" b="0" i="1" smtClean="0">
                            <a:latin typeface="Cambria Math" panose="02040503050406030204" pitchFamily="18" charset="0"/>
                          </a:rPr>
                        </m:ctrlPr>
                      </m:dPr>
                      <m:e>
                        <m:acc>
                          <m:accPr>
                            <m:chr m:val="̂"/>
                            <m:ctrlPr>
                              <a:rPr lang="en-GB" sz="1200" b="0" i="1" smtClean="0">
                                <a:latin typeface="Cambria Math" panose="02040503050406030204" pitchFamily="18" charset="0"/>
                              </a:rPr>
                            </m:ctrlPr>
                          </m:accPr>
                          <m:e>
                            <m:r>
                              <a:rPr lang="en-GB" sz="1200" i="1">
                                <a:latin typeface="Cambria Math" panose="02040503050406030204" pitchFamily="18" charset="0"/>
                                <a:ea typeface="Cambria Math" panose="02040503050406030204" pitchFamily="18" charset="0"/>
                              </a:rPr>
                              <m:t>𝜔</m:t>
                            </m:r>
                          </m:e>
                        </m:acc>
                      </m:e>
                    </m:d>
                    <m:r>
                      <a:rPr lang="en-GB" sz="1200" i="1" smtClean="0">
                        <a:latin typeface="Cambria Math" panose="02040503050406030204" pitchFamily="18" charset="0"/>
                        <a:ea typeface="Cambria Math" panose="02040503050406030204" pitchFamily="18" charset="0"/>
                      </a:rPr>
                      <m:t>∝</m:t>
                    </m:r>
                    <m:sSup>
                      <m:sSupPr>
                        <m:ctrlPr>
                          <a:rPr lang="en-GB" sz="1200" i="1" smtClean="0">
                            <a:latin typeface="Cambria Math" panose="02040503050406030204" pitchFamily="18" charset="0"/>
                          </a:rPr>
                        </m:ctrlPr>
                      </m:sSupPr>
                      <m:e>
                        <m:r>
                          <m:rPr>
                            <m:nor/>
                          </m:rPr>
                          <a:rPr lang="en-GB" sz="1200" dirty="0"/>
                          <m:t> </m:t>
                        </m:r>
                        <m:d>
                          <m:dPr>
                            <m:begChr m:val="|"/>
                            <m:endChr m:val="|"/>
                            <m:ctrlPr>
                              <a:rPr lang="en-GB" sz="1200" i="1">
                                <a:latin typeface="Cambria Math" panose="02040503050406030204" pitchFamily="18" charset="0"/>
                              </a:rPr>
                            </m:ctrlPr>
                          </m:dPr>
                          <m:e>
                            <m:r>
                              <a:rPr lang="en-GB" sz="1200" i="1">
                                <a:latin typeface="Cambria Math" panose="02040503050406030204" pitchFamily="18" charset="0"/>
                              </a:rPr>
                              <m:t>𝐻</m:t>
                            </m:r>
                            <m:d>
                              <m:dPr>
                                <m:ctrlPr>
                                  <a:rPr lang="en-GB" sz="1200" i="1">
                                    <a:latin typeface="Cambria Math" panose="02040503050406030204" pitchFamily="18" charset="0"/>
                                  </a:rPr>
                                </m:ctrlPr>
                              </m:dPr>
                              <m:e>
                                <m:acc>
                                  <m:accPr>
                                    <m:chr m:val="̂"/>
                                    <m:ctrlPr>
                                      <a:rPr lang="en-GB" sz="1200" i="1">
                                        <a:latin typeface="Cambria Math" panose="02040503050406030204" pitchFamily="18" charset="0"/>
                                      </a:rPr>
                                    </m:ctrlPr>
                                  </m:accPr>
                                  <m:e>
                                    <m:r>
                                      <a:rPr lang="en-GB" sz="1200" i="1">
                                        <a:latin typeface="Cambria Math" panose="02040503050406030204" pitchFamily="18" charset="0"/>
                                        <a:ea typeface="Cambria Math" panose="02040503050406030204" pitchFamily="18" charset="0"/>
                                      </a:rPr>
                                      <m:t>𝜔</m:t>
                                    </m:r>
                                  </m:e>
                                </m:acc>
                              </m:e>
                            </m:d>
                          </m:e>
                        </m:d>
                      </m:e>
                      <m:sup>
                        <m:r>
                          <a:rPr lang="en-GB" sz="1200" b="0" i="1" smtClean="0">
                            <a:latin typeface="Cambria Math" panose="02040503050406030204" pitchFamily="18" charset="0"/>
                          </a:rPr>
                          <m:t>2</m:t>
                        </m:r>
                      </m:sup>
                    </m:sSup>
                    <m:r>
                      <a:rPr lang="en-GB" sz="1200" b="0" i="1" smtClean="0">
                        <a:latin typeface="Cambria Math" panose="02040503050406030204" pitchFamily="18" charset="0"/>
                      </a:rPr>
                      <m:t> </m:t>
                    </m:r>
                  </m:oMath>
                </a14:m>
                <a:r>
                  <a:rPr lang="en-GB" dirty="0"/>
                  <a:t> as we saw in an earlier slide.</a:t>
                </a:r>
              </a:p>
              <a:p>
                <a:r>
                  <a:rPr lang="en-GB" dirty="0"/>
                  <a:t>A more rigorous method of identifying the system impulse response </a:t>
                </a:r>
                <a14:m>
                  <m:oMath xmlns:m="http://schemas.openxmlformats.org/officeDocument/2006/math">
                    <m:r>
                      <a:rPr lang="en-GB" b="0" i="1" smtClean="0">
                        <a:latin typeface="Cambria Math" panose="02040503050406030204" pitchFamily="18" charset="0"/>
                      </a:rPr>
                      <m:t>h</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uses cross correlation of input and output signals.</a:t>
                </a:r>
              </a:p>
              <a:p>
                <a:r>
                  <a:rPr lang="en-GB" dirty="0"/>
                  <a:t>The impulse response of a linear time-invariant system characterises it fully whereas a power spectrum doesn’t contain phase information.</a:t>
                </a:r>
              </a:p>
              <a:p>
                <a:r>
                  <a:rPr lang="en-GB" dirty="0"/>
                  <a:t>White noise is the most appropriate input signal for system identification using cross correlation. It is often more practical and less disruptive to apply white noise to a system rather than an impulse or step function and white noise will excite the system across all frequencies. </a:t>
                </a:r>
              </a:p>
            </p:txBody>
          </p:sp>
        </mc:Choice>
        <mc:Fallback xmlns="">
          <p:sp>
            <p:nvSpPr>
              <p:cNvPr id="3" name="Notes Placeholder 2"/>
              <p:cNvSpPr>
                <a:spLocks noGrp="1"/>
              </p:cNvSpPr>
              <p:nvPr>
                <p:ph type="body" idx="1"/>
              </p:nvPr>
            </p:nvSpPr>
            <p:spPr/>
            <p:txBody>
              <a:bodyPr>
                <a:normAutofit/>
              </a:bodyPr>
              <a:lstStyle/>
              <a:p>
                <a:r>
                  <a:rPr lang="en-GB" dirty="0"/>
                  <a:t>Arguably, applying white noise as the input to a linear time-invariant system and estimating the autocorrelation function and power spectral density of the output signal (from a finite number of samples) is a form of system identification.</a:t>
                </a:r>
              </a:p>
              <a:p>
                <a:r>
                  <a:rPr lang="en-GB" dirty="0"/>
                  <a:t>A more rigorous method of identifying the system impulse response </a:t>
                </a:r>
                <a:r>
                  <a:rPr lang="en-GB" b="0" i="0">
                    <a:latin typeface="Cambria Math" panose="02040503050406030204" pitchFamily="18" charset="0"/>
                  </a:rPr>
                  <a:t>ℎ(𝑛)</a:t>
                </a:r>
                <a:r>
                  <a:rPr lang="en-GB" dirty="0"/>
                  <a:t> uses cross correlation of input and output signals.</a:t>
                </a:r>
              </a:p>
              <a:p>
                <a:r>
                  <a:rPr lang="en-GB" dirty="0"/>
                  <a:t>The impulse response of a linear time-invariant system characterises it fully whereas a power spectrum doesn’t contain phase information.</a:t>
                </a:r>
              </a:p>
              <a:p>
                <a:r>
                  <a:rPr lang="en-GB" dirty="0"/>
                  <a:t>White noise is the most appropriate input signal for system identification using cross correlation. It is often more practical to apply white noise to a system rather than an impulse or step. White noise will excite the system across all frequencies. Also, it simplifies the result from this system identification method.</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57</a:t>
            </a:fld>
            <a:endParaRPr lang="en-GB"/>
          </a:p>
        </p:txBody>
      </p:sp>
    </p:spTree>
    <p:extLst>
      <p:ext uri="{BB962C8B-B14F-4D97-AF65-F5344CB8AC3E}">
        <p14:creationId xmlns:p14="http://schemas.microsoft.com/office/powerpoint/2010/main" val="15846027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cross correlation of input and output signals is equal to the autocorrelation function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m:t>
                        </m:r>
                        <m:r>
                          <a:rPr lang="en-GB" b="0" i="1" smtClean="0">
                            <a:latin typeface="Cambria Math" panose="02040503050406030204" pitchFamily="18" charset="0"/>
                          </a:rPr>
                          <m:t>𝑥</m:t>
                        </m:r>
                      </m:sub>
                    </m:sSub>
                    <m:d>
                      <m:dPr>
                        <m:ctrlPr>
                          <a:rPr lang="en-GB" i="1">
                            <a:latin typeface="Cambria Math" panose="02040503050406030204" pitchFamily="18" charset="0"/>
                          </a:rPr>
                        </m:ctrlPr>
                      </m:dPr>
                      <m:e>
                        <m:r>
                          <a:rPr lang="en-GB" i="1">
                            <a:latin typeface="Cambria Math" panose="02040503050406030204" pitchFamily="18" charset="0"/>
                          </a:rPr>
                          <m:t>𝑚</m:t>
                        </m:r>
                      </m:e>
                    </m:d>
                  </m:oMath>
                </a14:m>
                <a:r>
                  <a:rPr lang="en-GB" dirty="0"/>
                  <a:t> of the input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convolved with the impulse response </a:t>
                </a: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a14:m>
                <a:r>
                  <a:rPr lang="en-GB" dirty="0"/>
                  <a:t> of the LTI system.</a:t>
                </a:r>
              </a:p>
              <a:p>
                <a:endParaRPr lang="en-GB" dirty="0"/>
              </a:p>
            </p:txBody>
          </p:sp>
        </mc:Choice>
        <mc:Fallback xmlns="">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cross correlation of input and output signals is equal to the autocorrelation function </a:t>
                </a:r>
                <a:r>
                  <a:rPr lang="en-GB" i="0">
                    <a:latin typeface="Cambria Math" panose="02040503050406030204" pitchFamily="18" charset="0"/>
                    <a:ea typeface="Cambria Math" panose="02040503050406030204" pitchFamily="18" charset="0"/>
                  </a:rPr>
                  <a:t>∅_</a:t>
                </a:r>
                <a:r>
                  <a:rPr lang="en-GB" i="0">
                    <a:latin typeface="Cambria Math" panose="02040503050406030204" pitchFamily="18" charset="0"/>
                  </a:rPr>
                  <a:t>𝑥</a:t>
                </a:r>
                <a:r>
                  <a:rPr lang="en-GB" b="0" i="0">
                    <a:latin typeface="Cambria Math" panose="02040503050406030204" pitchFamily="18" charset="0"/>
                  </a:rPr>
                  <a:t>𝑥 </a:t>
                </a:r>
                <a:r>
                  <a:rPr lang="en-GB" i="0">
                    <a:latin typeface="Cambria Math" panose="02040503050406030204" pitchFamily="18" charset="0"/>
                  </a:rPr>
                  <a:t>(𝑚)</a:t>
                </a:r>
                <a:r>
                  <a:rPr lang="en-GB" dirty="0"/>
                  <a:t> of the input signal </a:t>
                </a:r>
                <a:r>
                  <a:rPr lang="en-GB" b="0" i="0">
                    <a:latin typeface="Cambria Math" panose="02040503050406030204" pitchFamily="18" charset="0"/>
                  </a:rPr>
                  <a:t>𝑥(𝑛)</a:t>
                </a:r>
                <a:r>
                  <a:rPr lang="en-GB" dirty="0"/>
                  <a:t> convolved with the impulse response </a:t>
                </a:r>
                <a:r>
                  <a:rPr lang="en-GB" b="0" i="0">
                    <a:latin typeface="Cambria Math" panose="02040503050406030204" pitchFamily="18" charset="0"/>
                  </a:rPr>
                  <a:t>ℎ(𝑛)</a:t>
                </a:r>
                <a:r>
                  <a:rPr lang="en-GB" dirty="0"/>
                  <a:t> of the LTI system.</a:t>
                </a:r>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58</a:t>
            </a:fld>
            <a:endParaRPr lang="en-GB"/>
          </a:p>
        </p:txBody>
      </p:sp>
    </p:spTree>
    <p:extLst>
      <p:ext uri="{BB962C8B-B14F-4D97-AF65-F5344CB8AC3E}">
        <p14:creationId xmlns:p14="http://schemas.microsoft.com/office/powerpoint/2010/main" val="19363185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And if the input signal is zero-mean white noise then the autocorrelation function of the input signal is a weighted impulse and convolution of this with the system impulse response is trivial.</a:t>
                </a:r>
              </a:p>
              <a:p>
                <a:r>
                  <a:rPr lang="en-GB" dirty="0"/>
                  <a:t>We saw earlier that if white noise was applied to a linear time-invariant system the autocorrelation function of the output signal is proportional to the autocorrelation sequence of the system.</a:t>
                </a:r>
              </a:p>
              <a:p>
                <a:r>
                  <a:rPr lang="en-GB" dirty="0"/>
                  <a:t>Now we see that the cross correlation function of the input and output signals is proportional to the impulse response of the system.</a:t>
                </a:r>
              </a:p>
              <a:p>
                <a:r>
                  <a:rPr lang="en-GB" dirty="0"/>
                  <a:t>In both cases the correlation result identifies a characteristic of the LTI system. The impulse response </a:t>
                </a:r>
                <a14:m>
                  <m:oMath xmlns:m="http://schemas.openxmlformats.org/officeDocument/2006/math">
                    <m:r>
                      <a:rPr lang="en-GB" b="0" i="1" smtClean="0">
                        <a:latin typeface="Cambria Math" panose="02040503050406030204" pitchFamily="18" charset="0"/>
                      </a:rPr>
                      <m:t>h</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identified by the cross correlation operation contains more information about the LTI system than the squared power spectrum </a:t>
                </a:r>
                <a14:m>
                  <m:oMath xmlns:m="http://schemas.openxmlformats.org/officeDocument/2006/math">
                    <m:sSup>
                      <m:sSupPr>
                        <m:ctrlPr>
                          <a:rPr lang="en-GB" sz="1200" i="1" smtClean="0">
                            <a:latin typeface="Cambria Math" panose="02040503050406030204" pitchFamily="18" charset="0"/>
                          </a:rPr>
                        </m:ctrlPr>
                      </m:sSupPr>
                      <m:e>
                        <m:d>
                          <m:dPr>
                            <m:begChr m:val="|"/>
                            <m:endChr m:val="|"/>
                            <m:ctrlPr>
                              <a:rPr lang="en-GB" sz="1200" i="1">
                                <a:latin typeface="Cambria Math" panose="02040503050406030204" pitchFamily="18" charset="0"/>
                              </a:rPr>
                            </m:ctrlPr>
                          </m:dPr>
                          <m:e>
                            <m:r>
                              <a:rPr lang="en-GB" sz="1200" i="1">
                                <a:latin typeface="Cambria Math" panose="02040503050406030204" pitchFamily="18" charset="0"/>
                              </a:rPr>
                              <m:t>𝐻</m:t>
                            </m:r>
                            <m:r>
                              <a:rPr lang="en-GB" sz="1200" i="1">
                                <a:latin typeface="Cambria Math" panose="02040503050406030204" pitchFamily="18" charset="0"/>
                              </a:rPr>
                              <m:t>(</m:t>
                            </m:r>
                            <m:acc>
                              <m:accPr>
                                <m:chr m:val="̂"/>
                                <m:ctrlPr>
                                  <a:rPr lang="en-GB" sz="1200" i="1">
                                    <a:latin typeface="Cambria Math" panose="02040503050406030204" pitchFamily="18" charset="0"/>
                                  </a:rPr>
                                </m:ctrlPr>
                              </m:accPr>
                              <m:e>
                                <m:r>
                                  <a:rPr lang="en-GB" sz="1200" i="1">
                                    <a:latin typeface="Cambria Math" panose="02040503050406030204" pitchFamily="18" charset="0"/>
                                    <a:ea typeface="Cambria Math" panose="02040503050406030204" pitchFamily="18" charset="0"/>
                                  </a:rPr>
                                  <m:t>𝜔</m:t>
                                </m:r>
                              </m:e>
                            </m:acc>
                            <m:r>
                              <a:rPr lang="en-GB" sz="1200" i="1">
                                <a:latin typeface="Cambria Math" panose="02040503050406030204" pitchFamily="18" charset="0"/>
                              </a:rPr>
                              <m:t>)</m:t>
                            </m:r>
                          </m:e>
                        </m:d>
                      </m:e>
                      <m:sup>
                        <m:r>
                          <a:rPr lang="en-GB" sz="1200" i="1">
                            <a:latin typeface="Cambria Math" panose="02040503050406030204" pitchFamily="18" charset="0"/>
                          </a:rPr>
                          <m:t>2</m:t>
                        </m:r>
                      </m:sup>
                    </m:sSup>
                  </m:oMath>
                </a14:m>
                <a:r>
                  <a:rPr lang="en-GB" dirty="0"/>
                  <a:t> identified by the autocorrelation operation.</a:t>
                </a:r>
              </a:p>
            </p:txBody>
          </p:sp>
        </mc:Choice>
        <mc:Fallback xmlns="">
          <p:sp>
            <p:nvSpPr>
              <p:cNvPr id="3" name="Notes Placeholder 2"/>
              <p:cNvSpPr>
                <a:spLocks noGrp="1"/>
              </p:cNvSpPr>
              <p:nvPr>
                <p:ph type="body" idx="1"/>
              </p:nvPr>
            </p:nvSpPr>
            <p:spPr/>
            <p:txBody>
              <a:bodyPr>
                <a:normAutofit/>
              </a:bodyPr>
              <a:lstStyle/>
              <a:p>
                <a:r>
                  <a:rPr lang="en-GB" dirty="0"/>
                  <a:t>And if the input signal is zero-mean white noise then the autocorrelation function of the input signal is a weighted impulse and convolution of this with the system impulse response is trivial.</a:t>
                </a:r>
              </a:p>
              <a:p>
                <a:r>
                  <a:rPr lang="en-GB" dirty="0"/>
                  <a:t>We saw earlier that if white noise was applied to a linear time-invariant system the autocorrelation function of the output signal is proportional to the autocorrelation sequence of the system.</a:t>
                </a:r>
              </a:p>
              <a:p>
                <a:r>
                  <a:rPr lang="en-GB" dirty="0"/>
                  <a:t>Now we see that the cross correlation function of the input and output signals is proportional to the impulse response of the system.</a:t>
                </a:r>
              </a:p>
              <a:p>
                <a:r>
                  <a:rPr lang="en-GB" dirty="0"/>
                  <a:t>In both cases the correlation result identifies a characteristic of the LTI system. The impulse response </a:t>
                </a:r>
                <a:r>
                  <a:rPr lang="en-GB" b="0" i="0">
                    <a:latin typeface="Cambria Math" panose="02040503050406030204" pitchFamily="18" charset="0"/>
                  </a:rPr>
                  <a:t>ℎ(𝑛)</a:t>
                </a:r>
                <a:r>
                  <a:rPr lang="en-GB" dirty="0"/>
                  <a:t> identified by the cross correlation operation contains more information about the LTI system than the squared power spectrum </a:t>
                </a:r>
                <a:r>
                  <a:rPr lang="en-GB" sz="1200" i="0">
                    <a:latin typeface="Cambria Math" panose="02040503050406030204" pitchFamily="18" charset="0"/>
                  </a:rPr>
                  <a:t>|𝐻(</a:t>
                </a:r>
                <a:r>
                  <a:rPr lang="en-GB" sz="1200" i="0">
                    <a:latin typeface="Cambria Math" panose="02040503050406030204" pitchFamily="18" charset="0"/>
                    <a:ea typeface="Cambria Math" panose="02040503050406030204" pitchFamily="18" charset="0"/>
                  </a:rPr>
                  <a:t>𝜔 ̂</a:t>
                </a:r>
                <a:r>
                  <a:rPr lang="en-GB" sz="1200" i="0">
                    <a:latin typeface="Cambria Math" panose="02040503050406030204" pitchFamily="18" charset="0"/>
                  </a:rPr>
                  <a:t>)|^2</a:t>
                </a:r>
                <a:r>
                  <a:rPr lang="en-GB" dirty="0"/>
                  <a:t> identified by the autocorrelation operation.</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59</a:t>
            </a:fld>
            <a:endParaRPr lang="en-GB"/>
          </a:p>
        </p:txBody>
      </p:sp>
    </p:spTree>
    <p:extLst>
      <p:ext uri="{BB962C8B-B14F-4D97-AF65-F5344CB8AC3E}">
        <p14:creationId xmlns:p14="http://schemas.microsoft.com/office/powerpoint/2010/main" val="4292054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t>
                </a:r>
                <a:r>
                  <a:rPr lang="en-GB" b="1" i="1" dirty="0"/>
                  <a:t>cumulative distribution function </a:t>
                </a:r>
                <a:r>
                  <a:rPr lang="en-GB" dirty="0"/>
                  <a:t>(</a:t>
                </a:r>
                <a:r>
                  <a:rPr lang="en-GB" dirty="0" err="1"/>
                  <a:t>cdf</a:t>
                </a:r>
                <a:r>
                  <a:rPr lang="en-GB" dirty="0"/>
                  <a:t>) </a:t>
                </a:r>
                <a14:m>
                  <m:oMath xmlns:m="http://schemas.openxmlformats.org/officeDocument/2006/math">
                    <m:sSub>
                      <m:sSubPr>
                        <m:ctrlPr>
                          <a:rPr lang="en-GB" sz="1200" i="1" smtClean="0">
                            <a:latin typeface="Cambria Math" panose="02040503050406030204" pitchFamily="18" charset="0"/>
                          </a:rPr>
                        </m:ctrlPr>
                      </m:sSubPr>
                      <m:e>
                        <m:r>
                          <a:rPr lang="en-GB" sz="1200" b="0" i="1" smtClean="0">
                            <a:latin typeface="Cambria Math" panose="02040503050406030204" pitchFamily="18" charset="0"/>
                          </a:rPr>
                          <m:t>𝐹</m:t>
                        </m:r>
                      </m:e>
                      <m:sub>
                        <m:r>
                          <a:rPr lang="en-GB" sz="1200" b="0" i="1" smtClean="0">
                            <a:latin typeface="Cambria Math" panose="02040503050406030204" pitchFamily="18" charset="0"/>
                          </a:rPr>
                          <m:t>𝑋</m:t>
                        </m:r>
                      </m:sub>
                    </m:sSub>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oMath>
                </a14:m>
                <a:r>
                  <a:rPr lang="en-GB" dirty="0"/>
                  <a:t> gives the area under a probability</a:t>
                </a:r>
                <a:r>
                  <a:rPr lang="en-GB" baseline="0" dirty="0"/>
                  <a:t> density function</a:t>
                </a:r>
                <a:r>
                  <a:rPr lang="en-GB" dirty="0"/>
                  <a:t> from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oMath>
                </a14:m>
                <a:r>
                  <a:rPr lang="en-GB" dirty="0"/>
                  <a:t> to </a:t>
                </a:r>
                <a14:m>
                  <m:oMath xmlns:m="http://schemas.openxmlformats.org/officeDocument/2006/math">
                    <m:r>
                      <a:rPr lang="en-GB" b="0" i="1" smtClean="0">
                        <a:latin typeface="Cambria Math" panose="02040503050406030204" pitchFamily="18" charset="0"/>
                      </a:rPr>
                      <m:t>𝑥</m:t>
                    </m:r>
                  </m:oMath>
                </a14:m>
                <a:r>
                  <a:rPr lang="en-GB" dirty="0"/>
                  <a:t>.</a:t>
                </a:r>
              </a:p>
              <a:p>
                <a:r>
                  <a:rPr lang="en-GB" dirty="0"/>
                  <a:t>This slide shows the cumulative distribution function corresponding to the uniform pdf shown in the previous slide.</a:t>
                </a:r>
              </a:p>
              <a:p>
                <a:r>
                  <a:rPr lang="en-GB" dirty="0"/>
                  <a:t>From left to right, that is as </a:t>
                </a:r>
                <a14:m>
                  <m:oMath xmlns:m="http://schemas.openxmlformats.org/officeDocument/2006/math">
                    <m:r>
                      <a:rPr lang="en-GB" b="0" i="1" smtClean="0">
                        <a:latin typeface="Cambria Math" panose="02040503050406030204" pitchFamily="18" charset="0"/>
                      </a:rPr>
                      <m:t>𝑥</m:t>
                    </m:r>
                  </m:oMath>
                </a14:m>
                <a:r>
                  <a:rPr lang="en-GB" dirty="0"/>
                  <a:t> increases, any </a:t>
                </a:r>
                <a:r>
                  <a:rPr lang="en-GB" dirty="0" err="1"/>
                  <a:t>cdf</a:t>
                </a:r>
                <a:r>
                  <a:rPr lang="en-GB" dirty="0"/>
                  <a:t> rises</a:t>
                </a:r>
                <a:r>
                  <a:rPr lang="en-GB" baseline="0" dirty="0"/>
                  <a:t> in a </a:t>
                </a:r>
                <a:r>
                  <a:rPr lang="en-GB" b="1" i="1" baseline="0" dirty="0"/>
                  <a:t>non-decreasing</a:t>
                </a:r>
                <a:r>
                  <a:rPr lang="en-GB" dirty="0"/>
                  <a:t> fashion from 0 to 1.</a:t>
                </a:r>
              </a:p>
            </p:txBody>
          </p:sp>
        </mc:Choice>
        <mc:Fallback xmlns="">
          <p:sp>
            <p:nvSpPr>
              <p:cNvPr id="3" name="Notes Placeholder 2"/>
              <p:cNvSpPr>
                <a:spLocks noGrp="1"/>
              </p:cNvSpPr>
              <p:nvPr>
                <p:ph type="body" idx="1"/>
              </p:nvPr>
            </p:nvSpPr>
            <p:spPr/>
            <p:txBody>
              <a:bodyPr>
                <a:normAutofit/>
              </a:bodyPr>
              <a:lstStyle/>
              <a:p>
                <a:endParaRPr lang="en-GB" dirty="0"/>
              </a:p>
              <a:p>
                <a:r>
                  <a:rPr lang="en-GB" dirty="0"/>
                  <a:t>The</a:t>
                </a:r>
                <a:r>
                  <a:rPr lang="en-GB" baseline="0" dirty="0"/>
                  <a:t> p</a:t>
                </a:r>
                <a:r>
                  <a:rPr lang="en-GB" dirty="0"/>
                  <a:t>robability that the value of random variable X</a:t>
                </a:r>
                <a:r>
                  <a:rPr lang="en-GB" b="0" i="0">
                    <a:latin typeface="Cambria Math" panose="02040503050406030204" pitchFamily="18" charset="0"/>
                  </a:rPr>
                  <a:t> </a:t>
                </a:r>
                <a:r>
                  <a:rPr lang="en-GB" dirty="0"/>
                  <a:t>lies between a and b equals the area under the pdf between x=a and x=b, that is the integral of</a:t>
                </a:r>
                <a:r>
                  <a:rPr lang="en-GB" baseline="0" dirty="0"/>
                  <a:t> the pdf px(x)</a:t>
                </a:r>
                <a:r>
                  <a:rPr lang="en-GB" dirty="0"/>
                  <a:t> </a:t>
                </a:r>
                <a:r>
                  <a:rPr lang="en-GB" dirty="0" err="1"/>
                  <a:t>wrt</a:t>
                </a:r>
                <a:r>
                  <a:rPr lang="en-GB" dirty="0"/>
                  <a:t> x between a and 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total are under the pdf (the probability that value of X lies between plus and minus infinity) is equal to one.</a:t>
                </a:r>
              </a:p>
              <a:p>
                <a:endParaRPr lang="en-GB" dirty="0"/>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6</a:t>
            </a:fld>
            <a:endParaRPr lang="en-GB"/>
          </a:p>
        </p:txBody>
      </p:sp>
    </p:spTree>
    <p:extLst>
      <p:ext uri="{BB962C8B-B14F-4D97-AF65-F5344CB8AC3E}">
        <p14:creationId xmlns:p14="http://schemas.microsoft.com/office/powerpoint/2010/main" val="11665951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practical system identification procedure may be based on estimates of the time-averaged forms of the cross correlation function and variance, derived from finite sequences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a14:m>
                <a:r>
                  <a:rPr lang="en-GB" b="0" dirty="0"/>
                  <a:t>.</a:t>
                </a:r>
              </a:p>
            </p:txBody>
          </p:sp>
        </mc:Choice>
        <mc:Fallback xmlns="">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practical system identification procedure may be based on estimates of the time-averaged forms of the cross correlation function and variance, derived from finite sequences </a:t>
                </a:r>
                <a:r>
                  <a:rPr lang="en-GB" b="0" i="0">
                    <a:latin typeface="Cambria Math" panose="02040503050406030204" pitchFamily="18" charset="0"/>
                  </a:rPr>
                  <a:t>𝑥(𝑛)</a:t>
                </a:r>
                <a:r>
                  <a:rPr lang="en-GB" dirty="0"/>
                  <a:t> and </a:t>
                </a:r>
                <a:r>
                  <a:rPr lang="en-GB" b="0" i="0">
                    <a:latin typeface="Cambria Math" panose="02040503050406030204" pitchFamily="18" charset="0"/>
                  </a:rPr>
                  <a:t>𝑦(𝑛)</a:t>
                </a:r>
                <a:r>
                  <a:rPr lang="en-GB" b="0" dirty="0"/>
                  <a:t>.</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60</a:t>
            </a:fld>
            <a:endParaRPr lang="en-GB"/>
          </a:p>
        </p:txBody>
      </p:sp>
    </p:spTree>
    <p:extLst>
      <p:ext uri="{BB962C8B-B14F-4D97-AF65-F5344CB8AC3E}">
        <p14:creationId xmlns:p14="http://schemas.microsoft.com/office/powerpoint/2010/main" val="27190268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As an illustrative example of system identification by cross correlation, finite sequences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y</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were generated using this Simulink model. The two sequences were exported to the MATLAB workspace where they were  processed using a short MATLAB script.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example, the discrete-time LTI system was a five-point moving average filter with coefficients, and hence impulse response, </a:t>
                </a:r>
                <a14:m>
                  <m:oMath xmlns:m="http://schemas.openxmlformats.org/officeDocument/2006/math">
                    <m:r>
                      <a:rPr lang="en-GB" b="0" i="1" smtClean="0">
                        <a:latin typeface="Cambria Math" panose="02040503050406030204" pitchFamily="18" charset="0"/>
                      </a:rPr>
                      <m:t>[0.2 0.2 0.2 0.2 0.2]</m:t>
                    </m:r>
                  </m:oMath>
                </a14:m>
                <a:r>
                  <a:rPr lang="en-GB" dirty="0"/>
                  <a:t>.</a:t>
                </a:r>
              </a:p>
              <a:p>
                <a:r>
                  <a:rPr lang="en-GB" dirty="0"/>
                  <a:t>The spectrum </a:t>
                </a:r>
                <a:r>
                  <a:rPr lang="en-GB" dirty="0" err="1"/>
                  <a:t>analyzer</a:t>
                </a:r>
                <a:r>
                  <a:rPr lang="en-GB" dirty="0"/>
                  <a:t> in the Simulink simulation served to indicate that the simulation was working.</a:t>
                </a:r>
              </a:p>
            </p:txBody>
          </p:sp>
        </mc:Choice>
        <mc:Fallback xmlns="">
          <p:sp>
            <p:nvSpPr>
              <p:cNvPr id="3" name="Notes Placeholder 2"/>
              <p:cNvSpPr>
                <a:spLocks noGrp="1"/>
              </p:cNvSpPr>
              <p:nvPr>
                <p:ph type="body" idx="1"/>
              </p:nvPr>
            </p:nvSpPr>
            <p:spPr/>
            <p:txBody>
              <a:bodyPr>
                <a:normAutofit/>
              </a:bodyPr>
              <a:lstStyle/>
              <a:p>
                <a:r>
                  <a:rPr lang="en-GB" dirty="0"/>
                  <a:t>As an illustrative example of system identification by cross correlation, finite sequences </a:t>
                </a:r>
                <a:r>
                  <a:rPr lang="en-GB" b="0" i="0">
                    <a:latin typeface="Cambria Math" panose="02040503050406030204" pitchFamily="18" charset="0"/>
                  </a:rPr>
                  <a:t>𝑥(𝑛)</a:t>
                </a:r>
                <a:r>
                  <a:rPr lang="en-GB" dirty="0"/>
                  <a:t> and y</a:t>
                </a:r>
                <a:r>
                  <a:rPr lang="en-GB" b="0" i="0">
                    <a:latin typeface="Cambria Math" panose="02040503050406030204" pitchFamily="18" charset="0"/>
                  </a:rPr>
                  <a:t>(𝑛)</a:t>
                </a:r>
                <a:r>
                  <a:rPr lang="en-GB" dirty="0"/>
                  <a:t> were generated using this Simulink model. The two sequences were exported to the MATLAB workspace where they were  processed using a short MATLAB script.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example, the discrete-time LTI system was a five-point moving average filter with coefficients, and hence impulse response, </a:t>
                </a:r>
                <a:r>
                  <a:rPr lang="en-GB" b="0" i="0">
                    <a:latin typeface="Cambria Math" panose="02040503050406030204" pitchFamily="18" charset="0"/>
                  </a:rPr>
                  <a:t>[0.2 0.2 0.2 0.2 0.2]</a:t>
                </a:r>
                <a:r>
                  <a:rPr lang="en-GB" dirty="0"/>
                  <a:t>.</a:t>
                </a:r>
              </a:p>
              <a:p>
                <a:r>
                  <a:rPr lang="en-GB" dirty="0"/>
                  <a:t>The spectrum </a:t>
                </a:r>
                <a:r>
                  <a:rPr lang="en-GB" dirty="0" err="1"/>
                  <a:t>analyzer</a:t>
                </a:r>
                <a:r>
                  <a:rPr lang="en-GB" dirty="0"/>
                  <a:t> served to indicate that the simulation was working.</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61</a:t>
            </a:fld>
            <a:endParaRPr lang="en-GB"/>
          </a:p>
        </p:txBody>
      </p:sp>
    </p:spTree>
    <p:extLst>
      <p:ext uri="{BB962C8B-B14F-4D97-AF65-F5344CB8AC3E}">
        <p14:creationId xmlns:p14="http://schemas.microsoft.com/office/powerpoint/2010/main" val="29232076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Here is an example of the results. Sections of the sequences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are shown in the top two graphs. The bottom graph shows their cross correlation function evaluated for</a:t>
                </a:r>
                <a14:m>
                  <m:oMath xmlns:m="http://schemas.openxmlformats.org/officeDocument/2006/math">
                    <m:r>
                      <a:rPr lang="en-GB" b="0" i="1" dirty="0" smtClean="0">
                        <a:latin typeface="Cambria Math" panose="02040503050406030204" pitchFamily="18" charset="0"/>
                      </a:rPr>
                      <m:t>−50</m:t>
                    </m:r>
                    <m:r>
                      <a:rPr lang="en-GB" b="0" i="1" dirty="0" smtClean="0">
                        <a:latin typeface="Cambria Math" panose="02040503050406030204" pitchFamily="18" charset="0"/>
                        <a:ea typeface="Cambria Math" panose="02040503050406030204" pitchFamily="18" charset="0"/>
                      </a:rPr>
                      <m:t>≤</m:t>
                    </m:r>
                    <m:r>
                      <a:rPr lang="en-GB" b="0" i="1" dirty="0" smtClean="0">
                        <a:latin typeface="Cambria Math" panose="02040503050406030204" pitchFamily="18" charset="0"/>
                        <a:ea typeface="Cambria Math" panose="02040503050406030204" pitchFamily="18" charset="0"/>
                      </a:rPr>
                      <m:t>𝑚</m:t>
                    </m:r>
                    <m:r>
                      <a:rPr lang="en-GB" b="0" i="1" dirty="0" smtClean="0">
                        <a:latin typeface="Cambria Math" panose="02040503050406030204" pitchFamily="18" charset="0"/>
                        <a:ea typeface="Cambria Math" panose="02040503050406030204" pitchFamily="18" charset="0"/>
                      </a:rPr>
                      <m:t>≤50</m:t>
                    </m:r>
                  </m:oMath>
                </a14:m>
                <a:r>
                  <a:rPr lang="en-GB" dirty="0"/>
                  <a:t>. This may</a:t>
                </a:r>
                <a:r>
                  <a:rPr lang="en-GB" baseline="0" dirty="0"/>
                  <a:t> be</a:t>
                </a:r>
                <a:r>
                  <a:rPr lang="en-GB" dirty="0"/>
                  <a:t> interpreted as the impulse response </a:t>
                </a:r>
                <a14:m>
                  <m:oMath xmlns:m="http://schemas.openxmlformats.org/officeDocument/2006/math">
                    <m:r>
                      <a:rPr lang="en-GB" b="0" i="1" smtClean="0">
                        <a:latin typeface="Cambria Math" panose="02040503050406030204" pitchFamily="18" charset="0"/>
                      </a:rPr>
                      <m:t>h</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of the system being identified.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=5000</m:t>
                    </m:r>
                  </m:oMath>
                </a14:m>
                <a:r>
                  <a:rPr lang="en-GB" dirty="0"/>
                  <a:t> values of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were used in the calculations. The white noise input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had unit variance.</a:t>
                </a:r>
              </a:p>
            </p:txBody>
          </p:sp>
        </mc:Choice>
        <mc:Fallback xmlns="">
          <p:sp>
            <p:nvSpPr>
              <p:cNvPr id="3" name="Notes Placeholder 2"/>
              <p:cNvSpPr>
                <a:spLocks noGrp="1"/>
              </p:cNvSpPr>
              <p:nvPr>
                <p:ph type="body" idx="1"/>
              </p:nvPr>
            </p:nvSpPr>
            <p:spPr/>
            <p:txBody>
              <a:bodyPr>
                <a:normAutofit/>
              </a:bodyPr>
              <a:lstStyle/>
              <a:p>
                <a:r>
                  <a:rPr lang="en-GB" dirty="0"/>
                  <a:t>Here is an example of the results. Sections of the sequences </a:t>
                </a:r>
                <a:r>
                  <a:rPr lang="en-GB" b="0" i="0">
                    <a:latin typeface="Cambria Math" panose="02040503050406030204" pitchFamily="18" charset="0"/>
                  </a:rPr>
                  <a:t>𝑥(𝑛)</a:t>
                </a:r>
                <a:r>
                  <a:rPr lang="en-GB" dirty="0"/>
                  <a:t> and </a:t>
                </a:r>
                <a:r>
                  <a:rPr lang="en-GB" b="0" i="0">
                    <a:latin typeface="Cambria Math" panose="02040503050406030204" pitchFamily="18" charset="0"/>
                  </a:rPr>
                  <a:t>𝑦(𝑛)</a:t>
                </a:r>
                <a:r>
                  <a:rPr lang="en-GB" dirty="0"/>
                  <a:t> are shown in the top two graphs. The bottom graph shows their cross correlation function evaluated for</a:t>
                </a:r>
                <a:r>
                  <a:rPr lang="en-GB" b="0" i="0" dirty="0">
                    <a:latin typeface="Cambria Math" panose="02040503050406030204" pitchFamily="18" charset="0"/>
                  </a:rPr>
                  <a:t>−50</a:t>
                </a:r>
                <a:r>
                  <a:rPr lang="en-GB" b="0" i="0" dirty="0">
                    <a:latin typeface="Cambria Math" panose="02040503050406030204" pitchFamily="18" charset="0"/>
                    <a:ea typeface="Cambria Math" panose="02040503050406030204" pitchFamily="18" charset="0"/>
                  </a:rPr>
                  <a:t>≤𝑚≤50</a:t>
                </a:r>
                <a:r>
                  <a:rPr lang="en-GB" dirty="0"/>
                  <a:t>. This may</a:t>
                </a:r>
                <a:r>
                  <a:rPr lang="en-GB" baseline="0" dirty="0"/>
                  <a:t> be</a:t>
                </a:r>
                <a:r>
                  <a:rPr lang="en-GB" dirty="0"/>
                  <a:t> interpreted as the impulse response </a:t>
                </a:r>
                <a:r>
                  <a:rPr lang="en-GB" b="0" i="0">
                    <a:latin typeface="Cambria Math" panose="02040503050406030204" pitchFamily="18" charset="0"/>
                  </a:rPr>
                  <a:t>ℎ(𝑛)</a:t>
                </a:r>
                <a:r>
                  <a:rPr lang="en-GB" dirty="0"/>
                  <a:t> of the system being identified. </a:t>
                </a:r>
                <a:r>
                  <a:rPr lang="en-GB" b="0" i="0">
                    <a:latin typeface="Cambria Math" panose="02040503050406030204" pitchFamily="18" charset="0"/>
                  </a:rPr>
                  <a:t>𝑁=5000</a:t>
                </a:r>
                <a:r>
                  <a:rPr lang="en-GB" dirty="0"/>
                  <a:t> values of </a:t>
                </a:r>
                <a:r>
                  <a:rPr lang="en-GB" b="0" i="0">
                    <a:latin typeface="Cambria Math" panose="02040503050406030204" pitchFamily="18" charset="0"/>
                  </a:rPr>
                  <a:t>𝑥(𝑛)</a:t>
                </a:r>
                <a:r>
                  <a:rPr lang="en-GB" dirty="0"/>
                  <a:t> and </a:t>
                </a:r>
                <a:r>
                  <a:rPr lang="en-GB" b="0" i="0">
                    <a:latin typeface="Cambria Math" panose="02040503050406030204" pitchFamily="18" charset="0"/>
                  </a:rPr>
                  <a:t>𝑦(𝑛)</a:t>
                </a:r>
                <a:r>
                  <a:rPr lang="en-GB" dirty="0"/>
                  <a:t> were used in the calculations. The white noise input signal </a:t>
                </a:r>
                <a:r>
                  <a:rPr lang="en-GB" b="0" i="0">
                    <a:latin typeface="Cambria Math" panose="02040503050406030204" pitchFamily="18" charset="0"/>
                  </a:rPr>
                  <a:t>𝑥(𝑛)</a:t>
                </a:r>
                <a:r>
                  <a:rPr lang="en-GB" dirty="0"/>
                  <a:t> had unit variance.</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62</a:t>
            </a:fld>
            <a:endParaRPr lang="en-GB"/>
          </a:p>
        </p:txBody>
      </p:sp>
    </p:spTree>
    <p:extLst>
      <p:ext uri="{BB962C8B-B14F-4D97-AF65-F5344CB8AC3E}">
        <p14:creationId xmlns:p14="http://schemas.microsoft.com/office/powerpoint/2010/main" val="39936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endParaRPr lang="en-GB" dirty="0"/>
              </a:p>
              <a:p>
                <a:r>
                  <a:rPr lang="en-GB" dirty="0"/>
                  <a:t>The </a:t>
                </a:r>
                <a:r>
                  <a:rPr lang="en-GB" b="1" i="1" dirty="0"/>
                  <a:t>probability mass function </a:t>
                </a:r>
                <a:r>
                  <a:rPr lang="en-GB" dirty="0"/>
                  <a:t>(</a:t>
                </a:r>
                <a:r>
                  <a:rPr lang="en-GB" dirty="0" err="1"/>
                  <a:t>pmf</a:t>
                </a:r>
                <a:r>
                  <a:rPr lang="en-GB" dirty="0"/>
                  <a:t>) is the equivalent of the probability density function for a </a:t>
                </a:r>
                <a:r>
                  <a:rPr lang="en-GB" b="1" i="1" dirty="0"/>
                  <a:t>discrete</a:t>
                </a:r>
                <a:r>
                  <a:rPr lang="en-GB" dirty="0"/>
                  <a:t> random variable, that is one for which there is a finite set of distinct possible values or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Discrete random variable </a:t>
                </a:r>
                <a14:m>
                  <m:oMath xmlns:m="http://schemas.openxmlformats.org/officeDocument/2006/math">
                    <m:r>
                      <a:rPr lang="en-GB" b="0" i="1" smtClean="0">
                        <a:latin typeface="Cambria Math" panose="02040503050406030204" pitchFamily="18" charset="0"/>
                      </a:rPr>
                      <m:t>𝑋</m:t>
                    </m:r>
                  </m:oMath>
                </a14:m>
                <a:r>
                  <a:rPr lang="en-GB" dirty="0"/>
                  <a:t> can take on any one of that finite (or countably infinite) number of different values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oMath>
                </a14:m>
                <a:r>
                  <a:rPr lang="en-GB" dirty="0"/>
                  <a:t>, where</a:t>
                </a:r>
                <a14:m>
                  <m:oMath xmlns:m="http://schemas.openxmlformats.org/officeDocument/2006/math">
                    <m:r>
                      <a:rPr lang="en-GB" b="0" i="0" smtClean="0">
                        <a:latin typeface="Cambria Math" panose="02040503050406030204" pitchFamily="18" charset="0"/>
                      </a:rPr>
                      <m:t> </m:t>
                    </m:r>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oMath>
                </a14:m>
                <a:r>
                  <a:rPr lang="en-GB" dirty="0"/>
                  <a:t> is the </a:t>
                </a:r>
                <a14:m>
                  <m:oMath xmlns:m="http://schemas.openxmlformats.org/officeDocument/2006/math">
                    <m:r>
                      <a:rPr lang="en-GB" b="0" i="1" smtClean="0">
                        <a:latin typeface="Cambria Math" panose="02040503050406030204" pitchFamily="18" charset="0"/>
                      </a:rPr>
                      <m:t>𝑖</m:t>
                    </m:r>
                  </m:oMath>
                </a14:m>
                <a:r>
                  <a:rPr lang="en-GB" dirty="0" err="1"/>
                  <a:t>th</a:t>
                </a:r>
                <a:r>
                  <a:rPr lang="en-GB" dirty="0"/>
                  <a:t> possible value or outcome of </a:t>
                </a:r>
                <a14:m>
                  <m:oMath xmlns:m="http://schemas.openxmlformats.org/officeDocument/2006/math">
                    <m:r>
                      <a:rPr lang="en-GB" b="0" i="1" smtClean="0">
                        <a:latin typeface="Cambria Math" panose="02040503050406030204" pitchFamily="18" charset="0"/>
                      </a:rPr>
                      <m:t>𝑋</m:t>
                    </m:r>
                  </m:oMath>
                </a14:m>
                <a:r>
                  <a:rPr lang="en-GB" dirty="0"/>
                  <a:t>.</a:t>
                </a:r>
              </a:p>
              <a:p>
                <a:endParaRPr lang="en-GB" dirty="0"/>
              </a:p>
              <a:p>
                <a:r>
                  <a:rPr lang="en-GB" dirty="0"/>
                  <a:t>The probability mass function describes the probability that the value of discrete random variable </a:t>
                </a:r>
                <a14:m>
                  <m:oMath xmlns:m="http://schemas.openxmlformats.org/officeDocument/2006/math">
                    <m:r>
                      <a:rPr lang="en-GB" b="0" i="1" smtClean="0">
                        <a:latin typeface="Cambria Math" panose="02040503050406030204" pitchFamily="18" charset="0"/>
                      </a:rPr>
                      <m:t>𝑋</m:t>
                    </m:r>
                  </m:oMath>
                </a14:m>
                <a:r>
                  <a:rPr lang="en-GB" dirty="0"/>
                  <a:t> is equal to the </a:t>
                </a:r>
                <a14:m>
                  <m:oMath xmlns:m="http://schemas.openxmlformats.org/officeDocument/2006/math">
                    <m:r>
                      <a:rPr lang="en-GB" b="0" i="1" smtClean="0">
                        <a:latin typeface="Cambria Math" panose="02040503050406030204" pitchFamily="18" charset="0"/>
                      </a:rPr>
                      <m:t>𝑖</m:t>
                    </m:r>
                  </m:oMath>
                </a14:m>
                <a:r>
                  <a:rPr lang="en-GB" dirty="0" err="1"/>
                  <a:t>th</a:t>
                </a:r>
                <a:r>
                  <a:rPr lang="en-GB" dirty="0"/>
                  <a:t> possible (or allowable) value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oMath>
                </a14:m>
                <a:r>
                  <a:rPr lang="en-GB" dirty="0"/>
                  <a:t>. The sum of </a:t>
                </a:r>
                <a14:m>
                  <m:oMath xmlns:m="http://schemas.openxmlformats.org/officeDocument/2006/math">
                    <m:sSub>
                      <m:sSubPr>
                        <m:ctrlPr>
                          <a:rPr lang="en-GB" i="1" smtClean="0">
                            <a:latin typeface="Cambria Math" panose="02040503050406030204" pitchFamily="18" charset="0"/>
                          </a:rPr>
                        </m:ctrlPr>
                      </m:sSubPr>
                      <m:e>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𝑋</m:t>
                            </m:r>
                          </m:sub>
                        </m:sSub>
                        <m:r>
                          <a:rPr lang="en-GB" b="0" i="1" smtClean="0">
                            <a:latin typeface="Cambria Math" panose="02040503050406030204" pitchFamily="18" charset="0"/>
                          </a:rPr>
                          <m:t>(</m:t>
                        </m:r>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oMath>
                </a14:m>
                <a:r>
                  <a:rPr lang="en-GB" dirty="0"/>
                  <a:t> over all </a:t>
                </a:r>
                <a14:m>
                  <m:oMath xmlns:m="http://schemas.openxmlformats.org/officeDocument/2006/math">
                    <m:r>
                      <a:rPr lang="en-GB" b="0" i="1" smtClean="0">
                        <a:latin typeface="Cambria Math" panose="02040503050406030204" pitchFamily="18" charset="0"/>
                      </a:rPr>
                      <m:t>𝑖</m:t>
                    </m:r>
                  </m:oMath>
                </a14:m>
                <a:r>
                  <a:rPr lang="en-GB" dirty="0"/>
                  <a:t> is therefore equal</a:t>
                </a:r>
                <a:r>
                  <a:rPr lang="en-GB" baseline="0" dirty="0"/>
                  <a:t> to</a:t>
                </a:r>
                <a:r>
                  <a:rPr lang="en-GB" dirty="0"/>
                  <a:t> 1.</a:t>
                </a:r>
              </a:p>
              <a:p>
                <a:endParaRPr lang="en-GB" dirty="0"/>
              </a:p>
            </p:txBody>
          </p:sp>
        </mc:Choice>
        <mc:Fallback xmlns="">
          <p:sp>
            <p:nvSpPr>
              <p:cNvPr id="3" name="Notes Placeholder 2"/>
              <p:cNvSpPr>
                <a:spLocks noGrp="1"/>
              </p:cNvSpPr>
              <p:nvPr>
                <p:ph type="body" idx="1"/>
              </p:nvPr>
            </p:nvSpPr>
            <p:spPr/>
            <p:txBody>
              <a:bodyPr>
                <a:normAutofit/>
              </a:bodyPr>
              <a:lstStyle/>
              <a:p>
                <a:endParaRPr lang="en-GB" dirty="0"/>
              </a:p>
              <a:p>
                <a:r>
                  <a:rPr lang="en-GB" dirty="0"/>
                  <a:t>The probability that the value of discrete random variable </a:t>
                </a:r>
                <a:r>
                  <a:rPr lang="en-GB" b="0" i="0">
                    <a:latin typeface="Cambria Math" panose="02040503050406030204" pitchFamily="18" charset="0"/>
                  </a:rPr>
                  <a:t>𝑋</a:t>
                </a:r>
                <a:r>
                  <a:rPr lang="en-GB" dirty="0"/>
                  <a:t> is equal to the </a:t>
                </a:r>
                <a:r>
                  <a:rPr lang="en-GB" b="0" i="0">
                    <a:latin typeface="Cambria Math" panose="02040503050406030204" pitchFamily="18" charset="0"/>
                  </a:rPr>
                  <a:t>𝑖</a:t>
                </a:r>
                <a:r>
                  <a:rPr lang="en-GB" dirty="0" err="1"/>
                  <a:t>th</a:t>
                </a:r>
                <a:r>
                  <a:rPr lang="en-GB" dirty="0"/>
                  <a:t> possible (allowable) value </a:t>
                </a:r>
                <a:r>
                  <a:rPr lang="en-GB" b="0" i="0">
                    <a:latin typeface="Cambria Math" panose="02040503050406030204" pitchFamily="18" charset="0"/>
                  </a:rPr>
                  <a:t>𝑥_𝑖</a:t>
                </a:r>
                <a:r>
                  <a:rPr lang="en-GB" dirty="0"/>
                  <a:t>. The sum of all </a:t>
                </a:r>
                <a:r>
                  <a:rPr lang="en-GB" b="0" i="0">
                    <a:latin typeface="Cambria Math" panose="02040503050406030204" pitchFamily="18" charset="0"/>
                  </a:rPr>
                  <a:t>𝑥_𝑖</a:t>
                </a:r>
                <a:r>
                  <a:rPr lang="en-GB" dirty="0"/>
                  <a:t> over all </a:t>
                </a:r>
                <a:r>
                  <a:rPr lang="en-GB" b="0" i="0">
                    <a:latin typeface="Cambria Math" panose="02040503050406030204" pitchFamily="18" charset="0"/>
                  </a:rPr>
                  <a:t>𝑖</a:t>
                </a:r>
                <a:r>
                  <a:rPr lang="en-GB" dirty="0"/>
                  <a:t> equals 1.</a:t>
                </a:r>
              </a:p>
              <a:p>
                <a:endParaRPr lang="en-GB" dirty="0"/>
              </a:p>
              <a:p>
                <a:r>
                  <a:rPr lang="en-GB" dirty="0"/>
                  <a:t>Notation for random signals is a bit of a mystery to my but I think we can say that </a:t>
                </a:r>
              </a:p>
              <a:p>
                <a:r>
                  <a:rPr lang="en-GB" dirty="0"/>
                  <a:t>For digital (quantised) signals the </a:t>
                </a:r>
                <a:r>
                  <a:rPr lang="en-GB" dirty="0" err="1"/>
                  <a:t>pmf</a:t>
                </a:r>
                <a:r>
                  <a:rPr lang="en-GB" dirty="0"/>
                  <a:t> is appropriate. Y-axis is the probability that x(n) is equal to the </a:t>
                </a:r>
                <a:r>
                  <a:rPr lang="en-GB" dirty="0" err="1"/>
                  <a:t>ith</a:t>
                </a:r>
                <a:r>
                  <a:rPr lang="en-GB" dirty="0"/>
                  <a:t> discrete value of x</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that a sample x(n) in a discrete-time random signal could be either a continuous random variable or a discrete random variable. Whether a pdf or a </a:t>
                </a:r>
                <a:r>
                  <a:rPr lang="en-GB" dirty="0" err="1"/>
                  <a:t>pmf</a:t>
                </a:r>
                <a:r>
                  <a:rPr lang="en-GB" dirty="0"/>
                  <a:t> is used to describe its amplitude distribution depends on context and the nature. </a:t>
                </a:r>
              </a:p>
              <a:p>
                <a:endParaRPr lang="en-GB" dirty="0"/>
              </a:p>
              <a:p>
                <a:r>
                  <a:rPr lang="en-GB" dirty="0"/>
                  <a:t>Closely related is the (cumulative) probability distribution function P[X&lt;=x]=sum xi&lt;=x px(xi).</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7</a:t>
            </a:fld>
            <a:endParaRPr lang="en-GB"/>
          </a:p>
        </p:txBody>
      </p:sp>
    </p:spTree>
    <p:extLst>
      <p:ext uri="{BB962C8B-B14F-4D97-AF65-F5344CB8AC3E}">
        <p14:creationId xmlns:p14="http://schemas.microsoft.com/office/powerpoint/2010/main" val="354451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r>
                  <a:rPr lang="en-GB" dirty="0"/>
                  <a:t>An example of a discrete random variable is a pseudorandom binary sequence (PRBS). The value of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either plus or minus one, each possible outcome in this example having equal probability.</a:t>
                </a:r>
              </a:p>
              <a:p>
                <a:r>
                  <a:rPr lang="en-GB" dirty="0"/>
                  <a:t>We can represent the probability mass function of a PRBS graphically as shown here.</a:t>
                </a:r>
              </a:p>
              <a:p>
                <a:r>
                  <a:rPr lang="en-GB" dirty="0"/>
                  <a:t>The</a:t>
                </a:r>
                <a:r>
                  <a:rPr lang="en-GB" baseline="0" dirty="0"/>
                  <a:t> </a:t>
                </a:r>
                <a:r>
                  <a:rPr lang="en-GB" b="1" i="1" baseline="0" dirty="0"/>
                  <a:t>r</a:t>
                </a:r>
                <a:r>
                  <a:rPr lang="en-GB" b="1" i="1" dirty="0"/>
                  <a:t>ange</a:t>
                </a:r>
                <a:r>
                  <a:rPr lang="en-GB" dirty="0"/>
                  <a:t> of a discrete random variable is the (ordered) set of possible values</a:t>
                </a:r>
                <a:r>
                  <a:rPr lang="en-GB" baseline="0" dirty="0"/>
                  <a:t> or </a:t>
                </a:r>
                <a:r>
                  <a:rPr lang="en-GB" dirty="0"/>
                  <a:t>outcomes for </a:t>
                </a:r>
                <a14:m>
                  <m:oMath xmlns:m="http://schemas.openxmlformats.org/officeDocument/2006/math">
                    <m:r>
                      <a:rPr lang="en-GB" b="0" i="1" smtClean="0">
                        <a:latin typeface="Cambria Math" panose="02040503050406030204" pitchFamily="18" charset="0"/>
                      </a:rPr>
                      <m:t>𝑋</m:t>
                    </m:r>
                  </m:oMath>
                </a14:m>
                <a:r>
                  <a:rPr lang="en-GB" dirty="0"/>
                  <a:t>.</a:t>
                </a:r>
              </a:p>
              <a:p>
                <a:r>
                  <a:rPr lang="en-GB" dirty="0"/>
                  <a:t>Each possible value</a:t>
                </a:r>
                <a:r>
                  <a:rPr lang="en-GB" baseline="0" dirty="0"/>
                  <a:t> or </a:t>
                </a:r>
                <a:r>
                  <a:rPr lang="en-GB" dirty="0"/>
                  <a:t>outcome has an index </a:t>
                </a:r>
                <a14:m>
                  <m:oMath xmlns:m="http://schemas.openxmlformats.org/officeDocument/2006/math">
                    <m:r>
                      <a:rPr lang="en-GB" b="0" i="1" smtClean="0">
                        <a:latin typeface="Cambria Math" panose="02040503050406030204" pitchFamily="18" charset="0"/>
                      </a:rPr>
                      <m:t>𝑖</m:t>
                    </m:r>
                  </m:oMath>
                </a14:m>
                <a:r>
                  <a:rPr lang="en-GB" dirty="0"/>
                  <a:t>. The values of </a:t>
                </a:r>
                <a14:m>
                  <m:oMath xmlns:m="http://schemas.openxmlformats.org/officeDocument/2006/math">
                    <m:r>
                      <a:rPr lang="en-GB" b="0" i="1" smtClean="0">
                        <a:latin typeface="Cambria Math" panose="02040503050406030204" pitchFamily="18" charset="0"/>
                      </a:rPr>
                      <m:t>𝑖</m:t>
                    </m:r>
                  </m:oMath>
                </a14:m>
                <a:r>
                  <a:rPr lang="en-GB" dirty="0"/>
                  <a:t> are arbitrary but it’s conventional to index the ordered values in the range as shown here, that is starting at </a:t>
                </a:r>
                <a14:m>
                  <m:oMath xmlns:m="http://schemas.openxmlformats.org/officeDocument/2006/math">
                    <m:r>
                      <a:rPr lang="en-GB" b="0" i="1" smtClean="0">
                        <a:latin typeface="Cambria Math" panose="02040503050406030204" pitchFamily="18" charset="0"/>
                      </a:rPr>
                      <m:t>𝑖</m:t>
                    </m:r>
                    <m:r>
                      <a:rPr lang="en-GB" b="0" i="1" smtClean="0">
                        <a:latin typeface="Cambria Math" panose="02040503050406030204" pitchFamily="18" charset="0"/>
                      </a:rPr>
                      <m:t>=1</m:t>
                    </m:r>
                  </m:oMath>
                </a14:m>
                <a:r>
                  <a:rPr lang="en-GB" dirty="0"/>
                  <a:t> for the most negative possible value or outcome of </a:t>
                </a:r>
                <a14:m>
                  <m:oMath xmlns:m="http://schemas.openxmlformats.org/officeDocument/2006/math">
                    <m:r>
                      <a:rPr lang="en-GB" b="0" i="1" smtClean="0">
                        <a:latin typeface="Cambria Math" panose="02040503050406030204" pitchFamily="18" charset="0"/>
                      </a:rPr>
                      <m:t>𝑋</m:t>
                    </m:r>
                  </m:oMath>
                </a14:m>
                <a:r>
                  <a:rPr lang="en-GB" dirty="0"/>
                  <a:t>.</a:t>
                </a:r>
              </a:p>
              <a:p>
                <a:r>
                  <a:rPr lang="en-GB" dirty="0"/>
                  <a:t>The sum over all </a:t>
                </a:r>
                <a14:m>
                  <m:oMath xmlns:m="http://schemas.openxmlformats.org/officeDocument/2006/math">
                    <m:r>
                      <a:rPr lang="en-GB" b="0" i="1" smtClean="0">
                        <a:latin typeface="Cambria Math" panose="02040503050406030204" pitchFamily="18" charset="0"/>
                      </a:rPr>
                      <m:t>𝑖</m:t>
                    </m:r>
                  </m:oMath>
                </a14:m>
                <a:r>
                  <a:rPr lang="en-GB" dirty="0"/>
                  <a:t> of the probabilities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𝑋</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oMath>
                </a14:m>
                <a:r>
                  <a:rPr lang="en-GB" dirty="0"/>
                  <a:t>  is equal to one</a:t>
                </a:r>
              </a:p>
              <a:p>
                <a:r>
                  <a:rPr lang="en-GB" dirty="0"/>
                  <a:t>Arguably, a </a:t>
                </a:r>
                <a:r>
                  <a:rPr lang="en-GB" dirty="0" err="1"/>
                  <a:t>pmf</a:t>
                </a:r>
                <a:r>
                  <a:rPr lang="en-GB" dirty="0"/>
                  <a:t> might alternatively be represented as a continuous pdf comprising a sum of weighted and shifted impulses.</a:t>
                </a:r>
              </a:p>
              <a:p>
                <a:endParaRPr lang="en-GB" dirty="0"/>
              </a:p>
            </p:txBody>
          </p:sp>
        </mc:Choice>
        <mc:Fallback xmlns="">
          <p:sp>
            <p:nvSpPr>
              <p:cNvPr id="3" name="Notes Placeholder 2"/>
              <p:cNvSpPr>
                <a:spLocks noGrp="1"/>
              </p:cNvSpPr>
              <p:nvPr>
                <p:ph type="body" idx="1"/>
              </p:nvPr>
            </p:nvSpPr>
            <p:spPr/>
            <p:txBody>
              <a:bodyPr>
                <a:normAutofit/>
              </a:bodyPr>
              <a:lstStyle/>
              <a:p>
                <a:r>
                  <a:rPr lang="en-GB" dirty="0"/>
                  <a:t>An example of a discrete random variable is a pseudorandom binary sequence. The value of x(n) is either plus or minus one, each outcome having equal probability.</a:t>
                </a:r>
              </a:p>
              <a:p>
                <a:r>
                  <a:rPr lang="en-GB" dirty="0"/>
                  <a:t>We can represent the probability mass function of a PRBS graphically as shown.</a:t>
                </a:r>
              </a:p>
              <a:p>
                <a:r>
                  <a:rPr lang="en-GB" dirty="0"/>
                  <a:t>Range is the (ordered) set of possible values</a:t>
                </a:r>
                <a:r>
                  <a:rPr lang="en-GB" baseline="0" dirty="0"/>
                  <a:t> or </a:t>
                </a:r>
                <a:r>
                  <a:rPr lang="en-GB" dirty="0"/>
                  <a:t>outcomes for </a:t>
                </a:r>
                <a:r>
                  <a:rPr lang="en-GB" b="0" i="0">
                    <a:latin typeface="Cambria Math" panose="02040503050406030204" pitchFamily="18" charset="0"/>
                  </a:rPr>
                  <a:t>𝑋</a:t>
                </a:r>
                <a:r>
                  <a:rPr lang="en-GB" dirty="0"/>
                  <a:t>.</a:t>
                </a:r>
              </a:p>
              <a:p>
                <a:r>
                  <a:rPr lang="en-GB" dirty="0"/>
                  <a:t>Each possible value</a:t>
                </a:r>
                <a:r>
                  <a:rPr lang="en-GB" baseline="0" dirty="0"/>
                  <a:t> or </a:t>
                </a:r>
                <a:r>
                  <a:rPr lang="en-GB" dirty="0"/>
                  <a:t>outcome has an index </a:t>
                </a:r>
                <a:r>
                  <a:rPr lang="en-GB" b="0" i="0">
                    <a:latin typeface="Cambria Math" panose="02040503050406030204" pitchFamily="18" charset="0"/>
                  </a:rPr>
                  <a:t>𝑖</a:t>
                </a:r>
                <a:r>
                  <a:rPr lang="en-GB" dirty="0"/>
                  <a:t>. The values of </a:t>
                </a:r>
                <a:r>
                  <a:rPr lang="en-GB" b="0" i="0">
                    <a:latin typeface="Cambria Math" panose="02040503050406030204" pitchFamily="18" charset="0"/>
                  </a:rPr>
                  <a:t>𝑖</a:t>
                </a:r>
                <a:r>
                  <a:rPr lang="en-GB" dirty="0"/>
                  <a:t> are arbitrary but it’s conventional to index the ordered values in the range as shown here, that is starting at </a:t>
                </a:r>
                <a:r>
                  <a:rPr lang="en-GB" b="0" i="0">
                    <a:latin typeface="Cambria Math" panose="02040503050406030204" pitchFamily="18" charset="0"/>
                  </a:rPr>
                  <a:t>𝑖=1</a:t>
                </a:r>
                <a:r>
                  <a:rPr lang="en-GB" dirty="0"/>
                  <a:t> for the most negative possible value.</a:t>
                </a:r>
              </a:p>
              <a:p>
                <a:r>
                  <a:rPr lang="en-GB" dirty="0"/>
                  <a:t>The sum over all I of the probabilities xi is equal to one</a:t>
                </a:r>
              </a:p>
              <a:p>
                <a:r>
                  <a:rPr lang="en-GB" dirty="0"/>
                  <a:t>Arguably, a </a:t>
                </a:r>
                <a:r>
                  <a:rPr lang="en-GB" dirty="0" err="1"/>
                  <a:t>pmf</a:t>
                </a:r>
                <a:r>
                  <a:rPr lang="en-GB" dirty="0"/>
                  <a:t> may be represented by a pdf as a sum of weighted and shifted impulses.</a:t>
                </a:r>
              </a:p>
              <a:p>
                <a:r>
                  <a:rPr lang="en-GB" dirty="0"/>
                  <a:t>Pdf is a staircase.</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8</a:t>
            </a:fld>
            <a:endParaRPr lang="en-GB"/>
          </a:p>
        </p:txBody>
      </p:sp>
    </p:spTree>
    <p:extLst>
      <p:ext uri="{BB962C8B-B14F-4D97-AF65-F5344CB8AC3E}">
        <p14:creationId xmlns:p14="http://schemas.microsoft.com/office/powerpoint/2010/main" val="118616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Closely related to the </a:t>
                </a:r>
                <a:r>
                  <a:rPr lang="en-GB" dirty="0" err="1"/>
                  <a:t>pmf</a:t>
                </a:r>
                <a:r>
                  <a:rPr lang="en-GB" dirty="0"/>
                  <a:t> is the (cumulative) </a:t>
                </a:r>
                <a:r>
                  <a:rPr lang="en-GB" b="1" i="1" dirty="0"/>
                  <a:t>probability distribution function </a:t>
                </a:r>
                <a:r>
                  <a:rPr lang="en-GB" dirty="0"/>
                  <a:t>(pdf) which is discontinuous as it rises in discrete steps from 0 to 1.</a:t>
                </a:r>
              </a:p>
              <a:p>
                <a:r>
                  <a:rPr lang="en-GB" dirty="0"/>
                  <a:t>Shown here is the probability distribution function corresponding to the probability mass function for the PRBS shown on the previous slide.</a:t>
                </a:r>
              </a:p>
            </p:txBody>
          </p:sp>
        </mc:Choice>
        <mc:Fallback xmlns="">
          <p:sp>
            <p:nvSpPr>
              <p:cNvPr id="3" name="Notes Placeholder 2"/>
              <p:cNvSpPr>
                <a:spLocks noGrp="1"/>
              </p:cNvSpPr>
              <p:nvPr>
                <p:ph type="body" idx="1"/>
              </p:nvPr>
            </p:nvSpPr>
            <p:spPr/>
            <p:txBody>
              <a:bodyPr>
                <a:normAutofit/>
              </a:bodyPr>
              <a:lstStyle/>
              <a:p>
                <a:r>
                  <a:rPr lang="en-GB" dirty="0"/>
                  <a:t>An example of a discrete random variable is a pseudorandom binary sequence. The value of x(n) is either plus or minus one, each outcome having equal probability.</a:t>
                </a:r>
              </a:p>
              <a:p>
                <a:r>
                  <a:rPr lang="en-GB" dirty="0"/>
                  <a:t>We can represent the probability mass function of a PRBS graphically as shown.</a:t>
                </a:r>
              </a:p>
              <a:p>
                <a:r>
                  <a:rPr lang="en-GB" dirty="0"/>
                  <a:t>Range is the (ordered) set of possible values</a:t>
                </a:r>
                <a:r>
                  <a:rPr lang="en-GB" baseline="0" dirty="0"/>
                  <a:t> or </a:t>
                </a:r>
                <a:r>
                  <a:rPr lang="en-GB" dirty="0"/>
                  <a:t>outcomes for </a:t>
                </a:r>
                <a:r>
                  <a:rPr lang="en-GB" b="0" i="0">
                    <a:latin typeface="Cambria Math" panose="02040503050406030204" pitchFamily="18" charset="0"/>
                  </a:rPr>
                  <a:t>𝑋</a:t>
                </a:r>
                <a:r>
                  <a:rPr lang="en-GB" dirty="0"/>
                  <a:t>.</a:t>
                </a:r>
              </a:p>
              <a:p>
                <a:r>
                  <a:rPr lang="en-GB" dirty="0"/>
                  <a:t>Each possible value</a:t>
                </a:r>
                <a:r>
                  <a:rPr lang="en-GB" baseline="0" dirty="0"/>
                  <a:t> or </a:t>
                </a:r>
                <a:r>
                  <a:rPr lang="en-GB" dirty="0"/>
                  <a:t>outcome has an index </a:t>
                </a:r>
                <a:r>
                  <a:rPr lang="en-GB" b="0" i="0">
                    <a:latin typeface="Cambria Math" panose="02040503050406030204" pitchFamily="18" charset="0"/>
                  </a:rPr>
                  <a:t>𝑖</a:t>
                </a:r>
                <a:r>
                  <a:rPr lang="en-GB" dirty="0"/>
                  <a:t>. The values of </a:t>
                </a:r>
                <a:r>
                  <a:rPr lang="en-GB" b="0" i="0">
                    <a:latin typeface="Cambria Math" panose="02040503050406030204" pitchFamily="18" charset="0"/>
                  </a:rPr>
                  <a:t>𝑖</a:t>
                </a:r>
                <a:r>
                  <a:rPr lang="en-GB" dirty="0"/>
                  <a:t> are arbitrary but it’s conventional to index the ordered values in the range as shown here, that is starting at </a:t>
                </a:r>
                <a:r>
                  <a:rPr lang="en-GB" b="0" i="0">
                    <a:latin typeface="Cambria Math" panose="02040503050406030204" pitchFamily="18" charset="0"/>
                  </a:rPr>
                  <a:t>𝑖=1</a:t>
                </a:r>
                <a:r>
                  <a:rPr lang="en-GB" dirty="0"/>
                  <a:t> for the most negative possible value.</a:t>
                </a:r>
              </a:p>
              <a:p>
                <a:r>
                  <a:rPr lang="en-GB" dirty="0"/>
                  <a:t>The sum over all I of the probabilities xi is equal to one</a:t>
                </a:r>
              </a:p>
              <a:p>
                <a:r>
                  <a:rPr lang="en-GB" dirty="0"/>
                  <a:t>Arguably, a </a:t>
                </a:r>
                <a:r>
                  <a:rPr lang="en-GB" dirty="0" err="1"/>
                  <a:t>pmf</a:t>
                </a:r>
                <a:r>
                  <a:rPr lang="en-GB" dirty="0"/>
                  <a:t> may be represented by a pdf as a sum of weighted and shifted impulses.</a:t>
                </a:r>
              </a:p>
              <a:p>
                <a:r>
                  <a:rPr lang="en-GB" dirty="0"/>
                  <a:t>Pdf is a staircase.</a:t>
                </a:r>
              </a:p>
            </p:txBody>
          </p:sp>
        </mc:Fallback>
      </mc:AlternateContent>
      <p:sp>
        <p:nvSpPr>
          <p:cNvPr id="4" name="Slide Number Placeholder 3"/>
          <p:cNvSpPr>
            <a:spLocks noGrp="1"/>
          </p:cNvSpPr>
          <p:nvPr>
            <p:ph type="sldNum" sz="quarter" idx="10"/>
          </p:nvPr>
        </p:nvSpPr>
        <p:spPr/>
        <p:txBody>
          <a:bodyPr/>
          <a:lstStyle/>
          <a:p>
            <a:pPr>
              <a:defRPr/>
            </a:pPr>
            <a:fld id="{08941427-90C0-4697-8CB2-B153E7F63888}" type="slidenum">
              <a:rPr lang="en-GB" smtClean="0"/>
              <a:pPr>
                <a:defRPr/>
              </a:pPr>
              <a:t>9</a:t>
            </a:fld>
            <a:endParaRPr lang="en-GB"/>
          </a:p>
        </p:txBody>
      </p:sp>
    </p:spTree>
    <p:extLst>
      <p:ext uri="{BB962C8B-B14F-4D97-AF65-F5344CB8AC3E}">
        <p14:creationId xmlns:p14="http://schemas.microsoft.com/office/powerpoint/2010/main" val="2154562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8032" y="6495778"/>
            <a:ext cx="3734309" cy="226497"/>
          </a:xfrm>
          <a:prstGeom prst="rect">
            <a:avLst/>
          </a:prstGeom>
        </p:spPr>
      </p:pic>
      <p:sp>
        <p:nvSpPr>
          <p:cNvPr id="5" name="Title 4"/>
          <p:cNvSpPr>
            <a:spLocks noGrp="1"/>
          </p:cNvSpPr>
          <p:nvPr>
            <p:ph type="ctrTitle" hasCustomPrompt="1"/>
          </p:nvPr>
        </p:nvSpPr>
        <p:spPr>
          <a:xfrm>
            <a:off x="899883" y="1440000"/>
            <a:ext cx="11035688"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899883" y="3600000"/>
            <a:ext cx="11035688"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1344" y="6313932"/>
            <a:ext cx="1164431" cy="3636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344" y="6313932"/>
            <a:ext cx="1164431" cy="36369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8685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22344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484" y="1440000"/>
            <a:ext cx="11154300"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9" name="Title 8"/>
          <p:cNvSpPr>
            <a:spLocks noGrp="1"/>
          </p:cNvSpPr>
          <p:nvPr>
            <p:ph type="title" hasCustomPrompt="1"/>
          </p:nvPr>
        </p:nvSpPr>
        <p:spPr/>
        <p:txBody>
          <a:bodyPr/>
          <a:lstStyle/>
          <a:p>
            <a:r>
              <a:rPr lang="en-GB" dirty="0"/>
              <a:t>Click to Edit Title</a:t>
            </a:r>
            <a:endParaRPr lang="en-US" dirty="0"/>
          </a:p>
        </p:txBody>
      </p:sp>
      <p:sp>
        <p:nvSpPr>
          <p:cNvPr id="14" name="TextBox 13"/>
          <p:cNvSpPr txBox="1"/>
          <p:nvPr/>
        </p:nvSpPr>
        <p:spPr>
          <a:xfrm>
            <a:off x="302339" y="1197429"/>
            <a:ext cx="914281" cy="914400"/>
          </a:xfrm>
          <a:prstGeom prst="rect">
            <a:avLst/>
          </a:prstGeom>
        </p:spPr>
        <p:txBody>
          <a:bodyPr vert="horz" wrap="none" lIns="0" tIns="0" rIns="0" bIns="0" rtlCol="0" anchor="t">
            <a:normAutofit/>
          </a:bodyPr>
          <a:lstStyle/>
          <a:p>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344" y="6313932"/>
            <a:ext cx="1164431" cy="363693"/>
          </a:xfrm>
          <a:prstGeom prst="rect">
            <a:avLst/>
          </a:prstGeom>
        </p:spPr>
      </p:pic>
    </p:spTree>
    <p:extLst>
      <p:ext uri="{BB962C8B-B14F-4D97-AF65-F5344CB8AC3E}">
        <p14:creationId xmlns:p14="http://schemas.microsoft.com/office/powerpoint/2010/main" val="1779627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GB" dirty="0"/>
              <a:t>Click to Edit Title</a:t>
            </a:r>
            <a:endParaRPr kumimoji="0" lang="en-US" dirty="0"/>
          </a:p>
        </p:txBody>
      </p:sp>
      <p:sp>
        <p:nvSpPr>
          <p:cNvPr id="3" name="Content Placeholder 2"/>
          <p:cNvSpPr>
            <a:spLocks noGrp="1"/>
          </p:cNvSpPr>
          <p:nvPr>
            <p:ph sz="half" idx="1" hasCustomPrompt="1"/>
          </p:nvPr>
        </p:nvSpPr>
        <p:spPr>
          <a:xfrm>
            <a:off x="479814" y="1440000"/>
            <a:ext cx="5273651"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4" name="Content Placeholder 3"/>
          <p:cNvSpPr>
            <a:spLocks noGrp="1"/>
          </p:cNvSpPr>
          <p:nvPr>
            <p:ph sz="half" idx="2" hasCustomPrompt="1"/>
          </p:nvPr>
        </p:nvSpPr>
        <p:spPr>
          <a:xfrm>
            <a:off x="6075408" y="1440000"/>
            <a:ext cx="5560378"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344" y="6313932"/>
            <a:ext cx="1164431" cy="3636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lumn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484" y="1440000"/>
            <a:ext cx="5273651"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4" name="Content Placeholder 3"/>
          <p:cNvSpPr>
            <a:spLocks noGrp="1"/>
          </p:cNvSpPr>
          <p:nvPr>
            <p:ph sz="half" idx="2" hasCustomPrompt="1"/>
          </p:nvPr>
        </p:nvSpPr>
        <p:spPr>
          <a:xfrm>
            <a:off x="6075408" y="1440000"/>
            <a:ext cx="5560378"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9" name="Title 8"/>
          <p:cNvSpPr>
            <a:spLocks noGrp="1"/>
          </p:cNvSpPr>
          <p:nvPr>
            <p:ph type="title" hasCustomPrompt="1"/>
          </p:nvPr>
        </p:nvSpPr>
        <p:spPr/>
        <p:txBody>
          <a:bodyPr/>
          <a:lstStyle/>
          <a:p>
            <a:r>
              <a:rPr lang="en-GB" dirty="0"/>
              <a:t>Click to Edit Title</a:t>
            </a:r>
            <a:endParaRPr lang="en-US" dirty="0"/>
          </a:p>
        </p:txBody>
      </p:sp>
      <p:sp>
        <p:nvSpPr>
          <p:cNvPr id="13" name="Text Placeholder 12"/>
          <p:cNvSpPr>
            <a:spLocks noGrp="1"/>
          </p:cNvSpPr>
          <p:nvPr>
            <p:ph type="body" sz="quarter" idx="10" hasCustomPrompt="1"/>
          </p:nvPr>
        </p:nvSpPr>
        <p:spPr>
          <a:xfrm>
            <a:off x="498544" y="920442"/>
            <a:ext cx="11158547" cy="396000"/>
          </a:xfrm>
        </p:spPr>
        <p:txBody>
          <a:bodyPr/>
          <a:lstStyle>
            <a:lvl1pPr marL="0" indent="0">
              <a:buNone/>
              <a:defRPr sz="2400">
                <a:solidFill>
                  <a:schemeClr val="accent5"/>
                </a:solidFill>
              </a:defRPr>
            </a:lvl1pPr>
          </a:lstStyle>
          <a:p>
            <a:pPr lvl="0"/>
            <a:r>
              <a:rPr lang="en-GB" dirty="0"/>
              <a:t>Click to edit subtitle</a:t>
            </a:r>
            <a:endParaRPr lang="en-US" dirty="0"/>
          </a:p>
        </p:txBody>
      </p:sp>
      <p:sp>
        <p:nvSpPr>
          <p:cNvPr id="14" name="TextBox 13"/>
          <p:cNvSpPr txBox="1"/>
          <p:nvPr/>
        </p:nvSpPr>
        <p:spPr>
          <a:xfrm>
            <a:off x="302339" y="1197429"/>
            <a:ext cx="914281" cy="914400"/>
          </a:xfrm>
          <a:prstGeom prst="rect">
            <a:avLst/>
          </a:prstGeom>
        </p:spPr>
        <p:txBody>
          <a:bodyPr vert="horz" wrap="none" lIns="0" tIns="0" rIns="0" bIns="0" rtlCol="0" anchor="t">
            <a:normAutofit/>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344" y="6313932"/>
            <a:ext cx="1164431" cy="363693"/>
          </a:xfrm>
          <a:prstGeom prst="rect">
            <a:avLst/>
          </a:prstGeom>
        </p:spPr>
      </p:pic>
    </p:spTree>
    <p:extLst>
      <p:ext uri="{BB962C8B-B14F-4D97-AF65-F5344CB8AC3E}">
        <p14:creationId xmlns:p14="http://schemas.microsoft.com/office/powerpoint/2010/main" val="199745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 Column Subtitl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81484" y="1440000"/>
            <a:ext cx="11154300"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9" name="Title 8"/>
          <p:cNvSpPr>
            <a:spLocks noGrp="1"/>
          </p:cNvSpPr>
          <p:nvPr>
            <p:ph type="title" hasCustomPrompt="1"/>
          </p:nvPr>
        </p:nvSpPr>
        <p:spPr/>
        <p:txBody>
          <a:bodyPr/>
          <a:lstStyle/>
          <a:p>
            <a:r>
              <a:rPr lang="en-GB" dirty="0"/>
              <a:t>Click to Edit Title</a:t>
            </a:r>
            <a:endParaRPr lang="en-US" dirty="0"/>
          </a:p>
        </p:txBody>
      </p:sp>
      <p:sp>
        <p:nvSpPr>
          <p:cNvPr id="13" name="Text Placeholder 12"/>
          <p:cNvSpPr>
            <a:spLocks noGrp="1"/>
          </p:cNvSpPr>
          <p:nvPr>
            <p:ph type="body" sz="quarter" idx="10" hasCustomPrompt="1"/>
          </p:nvPr>
        </p:nvSpPr>
        <p:spPr>
          <a:xfrm>
            <a:off x="498544" y="920442"/>
            <a:ext cx="11158547" cy="396000"/>
          </a:xfrm>
        </p:spPr>
        <p:txBody>
          <a:bodyPr/>
          <a:lstStyle>
            <a:lvl1pPr marL="0" indent="0">
              <a:buNone/>
              <a:defRPr sz="2400">
                <a:solidFill>
                  <a:schemeClr val="accent5"/>
                </a:solidFill>
              </a:defRPr>
            </a:lvl1pPr>
          </a:lstStyle>
          <a:p>
            <a:pPr lvl="0"/>
            <a:r>
              <a:rPr lang="en-GB" dirty="0"/>
              <a:t>Click to edit subtitle</a:t>
            </a:r>
            <a:endParaRPr lang="en-US" dirty="0"/>
          </a:p>
        </p:txBody>
      </p:sp>
      <p:sp>
        <p:nvSpPr>
          <p:cNvPr id="14" name="TextBox 13"/>
          <p:cNvSpPr txBox="1"/>
          <p:nvPr/>
        </p:nvSpPr>
        <p:spPr>
          <a:xfrm>
            <a:off x="302339" y="1197429"/>
            <a:ext cx="914281" cy="914400"/>
          </a:xfrm>
          <a:prstGeom prst="rect">
            <a:avLst/>
          </a:prstGeom>
        </p:spPr>
        <p:txBody>
          <a:bodyPr vert="horz" wrap="none" lIns="0" tIns="0" rIns="0" bIns="0" rtlCol="0" anchor="t">
            <a:normAutofit/>
          </a:bodyPr>
          <a:lstStyle/>
          <a:p>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344" y="6313932"/>
            <a:ext cx="1164431" cy="363693"/>
          </a:xfrm>
          <a:prstGeom prst="rect">
            <a:avLst/>
          </a:prstGeom>
        </p:spPr>
      </p:pic>
    </p:spTree>
    <p:extLst>
      <p:ext uri="{BB962C8B-B14F-4D97-AF65-F5344CB8AC3E}">
        <p14:creationId xmlns:p14="http://schemas.microsoft.com/office/powerpoint/2010/main" val="67880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learence check 1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GB" dirty="0"/>
              <a:t>Click to Edit Title</a:t>
            </a:r>
            <a:endParaRPr kumimoji="0" lang="en-US" dirty="0"/>
          </a:p>
        </p:txBody>
      </p:sp>
      <p:sp>
        <p:nvSpPr>
          <p:cNvPr id="3" name="Content Placeholder 2"/>
          <p:cNvSpPr>
            <a:spLocks noGrp="1"/>
          </p:cNvSpPr>
          <p:nvPr>
            <p:ph sz="half" idx="1" hasCustomPrompt="1"/>
          </p:nvPr>
        </p:nvSpPr>
        <p:spPr>
          <a:xfrm>
            <a:off x="479813" y="1440000"/>
            <a:ext cx="11155973"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7" name="Rectangle 6"/>
          <p:cNvSpPr/>
          <p:nvPr/>
        </p:nvSpPr>
        <p:spPr bwMode="auto">
          <a:xfrm>
            <a:off x="0" y="1524002"/>
            <a:ext cx="12187238" cy="4581407"/>
          </a:xfrm>
          <a:prstGeom prst="rect">
            <a:avLst/>
          </a:prstGeom>
          <a:noFill/>
          <a:ln w="1905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MS PGothic" pitchFamily="34" charset="-128"/>
            </a:endParaRPr>
          </a:p>
        </p:txBody>
      </p:sp>
      <p:sp>
        <p:nvSpPr>
          <p:cNvPr id="8" name="Rectangle 7"/>
          <p:cNvSpPr/>
          <p:nvPr/>
        </p:nvSpPr>
        <p:spPr bwMode="auto">
          <a:xfrm>
            <a:off x="3987766" y="1023286"/>
            <a:ext cx="4082117" cy="493062"/>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FFFF"/>
                </a:solidFill>
                <a:effectLst/>
                <a:latin typeface="Arial" charset="0"/>
                <a:ea typeface="MS PGothic" pitchFamily="34" charset="-128"/>
              </a:rPr>
              <a:t>Approximate</a:t>
            </a:r>
            <a:r>
              <a:rPr kumimoji="0" lang="en-US" sz="1000" b="1" i="0" u="none" strike="noStrike" cap="none" normalizeH="0" dirty="0">
                <a:ln>
                  <a:noFill/>
                </a:ln>
                <a:solidFill>
                  <a:srgbClr val="FFFFFF"/>
                </a:solidFill>
                <a:effectLst/>
                <a:latin typeface="Arial" charset="0"/>
                <a:ea typeface="MS PGothic" pitchFamily="34" charset="-128"/>
              </a:rPr>
              <a:t> clearance</a:t>
            </a:r>
            <a:endParaRPr kumimoji="0" lang="en-US" sz="1000" b="1" i="0" u="none" strike="noStrike" cap="none" normalizeH="0" baseline="0" dirty="0">
              <a:ln>
                <a:noFill/>
              </a:ln>
              <a:solidFill>
                <a:srgbClr val="FFFFFF"/>
              </a:solidFill>
              <a:effectLst/>
              <a:latin typeface="Arial" charset="0"/>
              <a:ea typeface="MS PGothic" pitchFamily="34" charset="-128"/>
            </a:endParaRPr>
          </a:p>
        </p:txBody>
      </p:sp>
      <p:sp>
        <p:nvSpPr>
          <p:cNvPr id="9" name="Rectangle 8"/>
          <p:cNvSpPr/>
          <p:nvPr/>
        </p:nvSpPr>
        <p:spPr bwMode="auto">
          <a:xfrm>
            <a:off x="3987766" y="6105409"/>
            <a:ext cx="4082117" cy="752593"/>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000" b="1" dirty="0">
                <a:solidFill>
                  <a:srgbClr val="FFFFFF"/>
                </a:solidFill>
                <a:latin typeface="Arial" charset="0"/>
                <a:ea typeface="MS PGothic" pitchFamily="34" charset="-128"/>
              </a:rPr>
              <a:t>Approximate clearance</a:t>
            </a:r>
          </a:p>
        </p:txBody>
      </p:sp>
      <p:sp>
        <p:nvSpPr>
          <p:cNvPr id="11" name="Rectangle 10"/>
          <p:cNvSpPr/>
          <p:nvPr/>
        </p:nvSpPr>
        <p:spPr bwMode="auto">
          <a:xfrm>
            <a:off x="3987766" y="835138"/>
            <a:ext cx="4082117" cy="493062"/>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FFFF"/>
                </a:solidFill>
                <a:effectLst/>
                <a:latin typeface="Arial" charset="0"/>
                <a:ea typeface="MS PGothic" pitchFamily="34" charset="-128"/>
              </a:rPr>
              <a:t>Approximate</a:t>
            </a:r>
            <a:r>
              <a:rPr kumimoji="0" lang="en-US" sz="1000" b="1" i="0" u="none" strike="noStrike" cap="none" normalizeH="0" dirty="0">
                <a:ln>
                  <a:noFill/>
                </a:ln>
                <a:solidFill>
                  <a:srgbClr val="FFFFFF"/>
                </a:solidFill>
                <a:effectLst/>
                <a:latin typeface="Arial" charset="0"/>
                <a:ea typeface="MS PGothic" pitchFamily="34" charset="-128"/>
              </a:rPr>
              <a:t> clearance</a:t>
            </a:r>
            <a:endParaRPr kumimoji="0" lang="en-US" sz="1000" b="1" i="0" u="none" strike="noStrike" cap="none" normalizeH="0" baseline="0" dirty="0">
              <a:ln>
                <a:noFill/>
              </a:ln>
              <a:solidFill>
                <a:srgbClr val="FFFFFF"/>
              </a:solidFill>
              <a:effectLst/>
              <a:latin typeface="Arial" charset="0"/>
              <a:ea typeface="MS PGothic" pitchFamily="34" charset="-128"/>
            </a:endParaRPr>
          </a:p>
        </p:txBody>
      </p:sp>
      <p:sp>
        <p:nvSpPr>
          <p:cNvPr id="12" name="Rectangle 11"/>
          <p:cNvSpPr/>
          <p:nvPr/>
        </p:nvSpPr>
        <p:spPr bwMode="auto">
          <a:xfrm>
            <a:off x="3987766" y="6153729"/>
            <a:ext cx="4082117" cy="704273"/>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000" b="1" dirty="0">
                <a:solidFill>
                  <a:srgbClr val="FFFFFF"/>
                </a:solidFill>
                <a:latin typeface="Arial" charset="0"/>
                <a:ea typeface="MS PGothic" pitchFamily="34" charset="-128"/>
              </a:rPr>
              <a:t>Approximate clearance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344" y="6313932"/>
            <a:ext cx="1164431" cy="36369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learence check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GB" dirty="0"/>
              <a:t>Click to Edit Title</a:t>
            </a:r>
            <a:endParaRPr kumimoji="0" lang="en-US" dirty="0"/>
          </a:p>
        </p:txBody>
      </p:sp>
      <p:sp>
        <p:nvSpPr>
          <p:cNvPr id="5" name="Rectangle 4"/>
          <p:cNvSpPr/>
          <p:nvPr/>
        </p:nvSpPr>
        <p:spPr bwMode="auto">
          <a:xfrm>
            <a:off x="0" y="1524002"/>
            <a:ext cx="12187238" cy="4581407"/>
          </a:xfrm>
          <a:prstGeom prst="rect">
            <a:avLst/>
          </a:prstGeom>
          <a:noFill/>
          <a:ln w="19050" cap="flat" cmpd="sng" algn="ctr">
            <a:solidFill>
              <a:schemeClr val="bg1">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rgbClr val="000000"/>
              </a:solidFill>
              <a:effectLst/>
              <a:latin typeface="Arial" charset="0"/>
              <a:ea typeface="MS PGothic" pitchFamily="34" charset="-128"/>
            </a:endParaRPr>
          </a:p>
        </p:txBody>
      </p:sp>
      <p:sp>
        <p:nvSpPr>
          <p:cNvPr id="6" name="Rectangle 5"/>
          <p:cNvSpPr/>
          <p:nvPr/>
        </p:nvSpPr>
        <p:spPr bwMode="auto">
          <a:xfrm>
            <a:off x="3987766" y="1023286"/>
            <a:ext cx="4082117" cy="493062"/>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FFFF"/>
                </a:solidFill>
                <a:effectLst/>
                <a:latin typeface="Arial" charset="0"/>
                <a:ea typeface="MS PGothic" pitchFamily="34" charset="-128"/>
              </a:rPr>
              <a:t>Approximate</a:t>
            </a:r>
            <a:r>
              <a:rPr kumimoji="0" lang="en-US" sz="1000" b="1" i="0" u="none" strike="noStrike" cap="none" normalizeH="0" dirty="0">
                <a:ln>
                  <a:noFill/>
                </a:ln>
                <a:solidFill>
                  <a:srgbClr val="FFFFFF"/>
                </a:solidFill>
                <a:effectLst/>
                <a:latin typeface="Arial" charset="0"/>
                <a:ea typeface="MS PGothic" pitchFamily="34" charset="-128"/>
              </a:rPr>
              <a:t> clearance</a:t>
            </a:r>
            <a:endParaRPr kumimoji="0" lang="en-US" sz="1000" b="1" i="0" u="none" strike="noStrike" cap="none" normalizeH="0" baseline="0" dirty="0">
              <a:ln>
                <a:noFill/>
              </a:ln>
              <a:solidFill>
                <a:srgbClr val="FFFFFF"/>
              </a:solidFill>
              <a:effectLst/>
              <a:latin typeface="Arial" charset="0"/>
              <a:ea typeface="MS PGothic" pitchFamily="34" charset="-128"/>
            </a:endParaRPr>
          </a:p>
        </p:txBody>
      </p:sp>
      <p:sp>
        <p:nvSpPr>
          <p:cNvPr id="7" name="Rectangle 6"/>
          <p:cNvSpPr/>
          <p:nvPr/>
        </p:nvSpPr>
        <p:spPr bwMode="auto">
          <a:xfrm>
            <a:off x="3987766" y="6105409"/>
            <a:ext cx="4082117" cy="752593"/>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000" b="1" dirty="0">
                <a:solidFill>
                  <a:srgbClr val="FFFFFF"/>
                </a:solidFill>
                <a:latin typeface="Arial" charset="0"/>
                <a:ea typeface="MS PGothic" pitchFamily="34" charset="-128"/>
              </a:rPr>
              <a:t>Approximate clearance</a:t>
            </a:r>
          </a:p>
        </p:txBody>
      </p:sp>
      <p:cxnSp>
        <p:nvCxnSpPr>
          <p:cNvPr id="11" name="Straight Connector 10"/>
          <p:cNvCxnSpPr/>
          <p:nvPr/>
        </p:nvCxnSpPr>
        <p:spPr>
          <a:xfrm>
            <a:off x="6064930" y="1316550"/>
            <a:ext cx="0" cy="5091186"/>
          </a:xfrm>
          <a:prstGeom prst="line">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half" idx="1" hasCustomPrompt="1"/>
          </p:nvPr>
        </p:nvSpPr>
        <p:spPr>
          <a:xfrm>
            <a:off x="479814" y="1440000"/>
            <a:ext cx="5273651"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13" name="Content Placeholder 3"/>
          <p:cNvSpPr>
            <a:spLocks noGrp="1"/>
          </p:cNvSpPr>
          <p:nvPr>
            <p:ph sz="half" idx="2" hasCustomPrompt="1"/>
          </p:nvPr>
        </p:nvSpPr>
        <p:spPr>
          <a:xfrm>
            <a:off x="6076009" y="1440000"/>
            <a:ext cx="5559776" cy="4680000"/>
          </a:xfrm>
        </p:spPr>
        <p:txBody>
          <a:bodyPr/>
          <a:lstStyle>
            <a:lvl1pPr>
              <a:defRPr sz="2400"/>
            </a:lvl1pPr>
            <a:lvl2pPr>
              <a:defRPr sz="2000"/>
            </a:lvl2pPr>
            <a:lvl3pPr>
              <a:defRPr sz="2000"/>
            </a:lvl3pPr>
            <a:lvl4pPr>
              <a:defRPr sz="2000"/>
            </a:lvl4pPr>
            <a:lvl5pPr>
              <a:defRPr sz="2000"/>
            </a:lvl5pPr>
          </a:lstStyle>
          <a:p>
            <a:pPr lvl="0" eaLnBrk="1" latinLnBrk="0" hangingPunct="1"/>
            <a:r>
              <a:rPr lang="en-GB" dirty="0"/>
              <a:t>Click to edit text</a:t>
            </a:r>
          </a:p>
          <a:p>
            <a:pPr lvl="1" eaLnBrk="1" latinLnBrk="0" hangingPunct="1"/>
            <a:r>
              <a:rPr lang="en-GB" dirty="0"/>
              <a:t>Second level</a:t>
            </a:r>
          </a:p>
          <a:p>
            <a:pPr lvl="2" eaLnBrk="1" latinLnBrk="0" hangingPunct="1"/>
            <a:r>
              <a:rPr lang="en-GB" dirty="0"/>
              <a:t>Third level</a:t>
            </a:r>
          </a:p>
          <a:p>
            <a:pPr lvl="3" eaLnBrk="1" latinLnBrk="0" hangingPunct="1"/>
            <a:r>
              <a:rPr lang="en-GB" dirty="0"/>
              <a:t>Fourth level</a:t>
            </a:r>
          </a:p>
          <a:p>
            <a:pPr lvl="4" eaLnBrk="1" latinLnBrk="0" hangingPunct="1"/>
            <a:r>
              <a:rPr lang="en-GB" dirty="0"/>
              <a:t>Fifth level</a:t>
            </a:r>
            <a:endParaRPr kumimoji="0" lang="en-US" dirty="0"/>
          </a:p>
        </p:txBody>
      </p:sp>
      <p:sp>
        <p:nvSpPr>
          <p:cNvPr id="10" name="Rectangle 9"/>
          <p:cNvSpPr/>
          <p:nvPr/>
        </p:nvSpPr>
        <p:spPr bwMode="auto">
          <a:xfrm>
            <a:off x="3987766" y="835138"/>
            <a:ext cx="4082117" cy="493062"/>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FFFFFF"/>
                </a:solidFill>
                <a:effectLst/>
                <a:latin typeface="Arial" charset="0"/>
                <a:ea typeface="MS PGothic" pitchFamily="34" charset="-128"/>
              </a:rPr>
              <a:t>Approximate</a:t>
            </a:r>
            <a:r>
              <a:rPr kumimoji="0" lang="en-US" sz="1000" b="1" i="0" u="none" strike="noStrike" cap="none" normalizeH="0" dirty="0">
                <a:ln>
                  <a:noFill/>
                </a:ln>
                <a:solidFill>
                  <a:srgbClr val="FFFFFF"/>
                </a:solidFill>
                <a:effectLst/>
                <a:latin typeface="Arial" charset="0"/>
                <a:ea typeface="MS PGothic" pitchFamily="34" charset="-128"/>
              </a:rPr>
              <a:t> clearance</a:t>
            </a:r>
            <a:endParaRPr kumimoji="0" lang="en-US" sz="1000" b="1" i="0" u="none" strike="noStrike" cap="none" normalizeH="0" baseline="0" dirty="0">
              <a:ln>
                <a:noFill/>
              </a:ln>
              <a:solidFill>
                <a:srgbClr val="FFFFFF"/>
              </a:solidFill>
              <a:effectLst/>
              <a:latin typeface="Arial" charset="0"/>
              <a:ea typeface="MS PGothic" pitchFamily="34" charset="-128"/>
            </a:endParaRPr>
          </a:p>
        </p:txBody>
      </p:sp>
      <p:sp>
        <p:nvSpPr>
          <p:cNvPr id="14" name="Rectangle 13"/>
          <p:cNvSpPr/>
          <p:nvPr/>
        </p:nvSpPr>
        <p:spPr bwMode="auto">
          <a:xfrm>
            <a:off x="3987766" y="6153729"/>
            <a:ext cx="4082117" cy="704273"/>
          </a:xfrm>
          <a:prstGeom prst="rect">
            <a:avLst/>
          </a:prstGeom>
          <a:solidFill>
            <a:schemeClr val="bg1">
              <a:lumMod val="75000"/>
            </a:schemeClr>
          </a:soli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defTabSz="914400" fontAlgn="base">
              <a:spcBef>
                <a:spcPct val="0"/>
              </a:spcBef>
              <a:spcAft>
                <a:spcPct val="0"/>
              </a:spcAft>
            </a:pPr>
            <a:r>
              <a:rPr lang="en-US" sz="1000" b="1" dirty="0">
                <a:solidFill>
                  <a:srgbClr val="FFFFFF"/>
                </a:solidFill>
                <a:latin typeface="Arial" charset="0"/>
                <a:ea typeface="MS PGothic" pitchFamily="34" charset="-128"/>
              </a:rPr>
              <a:t>Approximate clearance</a:t>
            </a:r>
          </a:p>
        </p:txBody>
      </p:sp>
      <p:cxnSp>
        <p:nvCxnSpPr>
          <p:cNvPr id="15" name="Straight Connector 14"/>
          <p:cNvCxnSpPr/>
          <p:nvPr/>
        </p:nvCxnSpPr>
        <p:spPr>
          <a:xfrm>
            <a:off x="468602" y="1339852"/>
            <a:ext cx="0" cy="5067885"/>
          </a:xfrm>
          <a:prstGeom prst="line">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64930" y="1316550"/>
            <a:ext cx="0" cy="5091186"/>
          </a:xfrm>
          <a:prstGeom prst="line">
            <a:avLst/>
          </a:prstGeom>
          <a:ln w="12700">
            <a:solidFill>
              <a:schemeClr val="bg1">
                <a:lumMod val="75000"/>
              </a:schemeClr>
            </a:solidFill>
            <a:tailEnd type="none"/>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344" y="6313932"/>
            <a:ext cx="1164431" cy="363693"/>
          </a:xfrm>
          <a:prstGeom prst="rect">
            <a:avLst/>
          </a:prstGeom>
        </p:spPr>
      </p:pic>
    </p:spTree>
    <p:extLst>
      <p:ext uri="{BB962C8B-B14F-4D97-AF65-F5344CB8AC3E}">
        <p14:creationId xmlns:p14="http://schemas.microsoft.com/office/powerpoint/2010/main" val="342153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ansistion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899883" y="2796214"/>
            <a:ext cx="11035688" cy="1013625"/>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344" y="6313932"/>
            <a:ext cx="1164431" cy="363693"/>
          </a:xfrm>
          <a:prstGeom prst="rect">
            <a:avLst/>
          </a:prstGeom>
        </p:spPr>
      </p:pic>
    </p:spTree>
    <p:extLst>
      <p:ext uri="{BB962C8B-B14F-4D97-AF65-F5344CB8AC3E}">
        <p14:creationId xmlns:p14="http://schemas.microsoft.com/office/powerpoint/2010/main" val="83946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5" name="Title 4"/>
          <p:cNvSpPr>
            <a:spLocks noGrp="1"/>
          </p:cNvSpPr>
          <p:nvPr>
            <p:ph type="ctrTitle" hasCustomPrompt="1"/>
          </p:nvPr>
        </p:nvSpPr>
        <p:spPr>
          <a:xfrm>
            <a:off x="1534790" y="2540002"/>
            <a:ext cx="9275000" cy="1479663"/>
          </a:xfrm>
        </p:spPr>
        <p:txBody>
          <a:bodyPr lIns="0" tIns="0" rIns="0" bIns="0">
            <a:noAutofit/>
          </a:bodyPr>
          <a:lstStyle>
            <a:lvl1pPr algn="l">
              <a:defRPr sz="3200" b="0" baseline="0">
                <a:solidFill>
                  <a:schemeClr val="accent1"/>
                </a:solidFill>
                <a:effectLst/>
              </a:defRPr>
            </a:lvl1pPr>
          </a:lstStyle>
          <a:p>
            <a:r>
              <a:rPr kumimoji="0" lang="en-GB" dirty="0"/>
              <a:t>Type or insert a quote into this box ensuring each line of text is as equal as possible.  There are three line to fill so please edit as required.  Character count </a:t>
            </a:r>
            <a:r>
              <a:rPr kumimoji="0" lang="en-GB" dirty="0" err="1"/>
              <a:t>approx</a:t>
            </a:r>
            <a:r>
              <a:rPr kumimoji="0" lang="en-GB" dirty="0"/>
              <a:t> 160</a:t>
            </a:r>
            <a:endParaRPr kumimoji="0" lang="en-US" dirty="0"/>
          </a:p>
        </p:txBody>
      </p:sp>
      <p:sp>
        <p:nvSpPr>
          <p:cNvPr id="12" name="TextBox 11"/>
          <p:cNvSpPr txBox="1"/>
          <p:nvPr/>
        </p:nvSpPr>
        <p:spPr>
          <a:xfrm>
            <a:off x="3358105" y="4515556"/>
            <a:ext cx="914281" cy="914400"/>
          </a:xfrm>
          <a:prstGeom prst="rect">
            <a:avLst/>
          </a:prstGeom>
        </p:spPr>
        <p:txBody>
          <a:bodyPr vert="horz" wrap="none" lIns="0" tIns="0" rIns="0" bIns="0" rtlCol="0" anchor="t">
            <a:normAutofit/>
          </a:bodyPr>
          <a:lstStyle/>
          <a:p>
            <a:endParaRPr lang="en-US" dirty="0"/>
          </a:p>
        </p:txBody>
      </p:sp>
      <p:sp>
        <p:nvSpPr>
          <p:cNvPr id="14" name="Text Placeholder 13"/>
          <p:cNvSpPr>
            <a:spLocks noGrp="1"/>
          </p:cNvSpPr>
          <p:nvPr>
            <p:ph type="body" sz="quarter" idx="11" hasCustomPrompt="1"/>
          </p:nvPr>
        </p:nvSpPr>
        <p:spPr>
          <a:xfrm>
            <a:off x="6180041" y="4524560"/>
            <a:ext cx="4710378" cy="546041"/>
          </a:xfrm>
        </p:spPr>
        <p:txBody>
          <a:bodyPr/>
          <a:lstStyle>
            <a:lvl1pPr marL="0" indent="0" algn="r">
              <a:buNone/>
              <a:defRPr sz="1200">
                <a:solidFill>
                  <a:srgbClr val="7F7F7F"/>
                </a:solidFill>
              </a:defRPr>
            </a:lvl1pPr>
            <a:lvl2pPr marL="538162" indent="0">
              <a:buNone/>
              <a:defRPr sz="1200">
                <a:solidFill>
                  <a:srgbClr val="7F7F7F"/>
                </a:solidFill>
              </a:defRPr>
            </a:lvl2pPr>
            <a:lvl3pPr marL="538162" indent="0">
              <a:buNone/>
              <a:defRPr sz="1200">
                <a:solidFill>
                  <a:srgbClr val="7F7F7F"/>
                </a:solidFill>
              </a:defRPr>
            </a:lvl3pPr>
            <a:lvl4pPr marL="538162" indent="0">
              <a:buNone/>
              <a:defRPr sz="1200">
                <a:solidFill>
                  <a:srgbClr val="7F7F7F"/>
                </a:solidFill>
              </a:defRPr>
            </a:lvl4pPr>
            <a:lvl5pPr marL="538162" indent="0">
              <a:buNone/>
              <a:defRPr sz="1200">
                <a:solidFill>
                  <a:srgbClr val="7F7F7F"/>
                </a:solidFill>
              </a:defRPr>
            </a:lvl5pPr>
          </a:lstStyle>
          <a:p>
            <a:pPr lvl="0"/>
            <a:r>
              <a:rPr lang="en-GB" dirty="0"/>
              <a:t>Type acknowledgement or source of statement</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1344" y="6313932"/>
            <a:ext cx="1164431" cy="363693"/>
          </a:xfrm>
          <a:prstGeom prst="rect">
            <a:avLst/>
          </a:prstGeom>
        </p:spPr>
      </p:pic>
    </p:spTree>
    <p:extLst>
      <p:ext uri="{BB962C8B-B14F-4D97-AF65-F5344CB8AC3E}">
        <p14:creationId xmlns:p14="http://schemas.microsoft.com/office/powerpoint/2010/main" val="1432713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479811" y="336000"/>
            <a:ext cx="11158547" cy="576000"/>
          </a:xfrm>
          <a:prstGeom prst="rect">
            <a:avLst/>
          </a:prstGeom>
        </p:spPr>
        <p:txBody>
          <a:bodyPr vert="horz" lIns="0" tIns="0" rIns="0" bIns="0" anchor="t">
            <a:normAutofit/>
          </a:bodyPr>
          <a:lstStyle/>
          <a:p>
            <a:r>
              <a:rPr kumimoji="0" lang="en-GB" dirty="0"/>
              <a:t>Click to Edit Title</a:t>
            </a:r>
            <a:endParaRPr kumimoji="0" lang="en-US" dirty="0"/>
          </a:p>
        </p:txBody>
      </p:sp>
      <p:sp>
        <p:nvSpPr>
          <p:cNvPr id="4" name="Text Placeholder 3"/>
          <p:cNvSpPr>
            <a:spLocks noGrp="1"/>
          </p:cNvSpPr>
          <p:nvPr>
            <p:ph type="body" idx="1"/>
          </p:nvPr>
        </p:nvSpPr>
        <p:spPr>
          <a:xfrm>
            <a:off x="479813" y="1440000"/>
            <a:ext cx="11155973" cy="4680000"/>
          </a:xfrm>
          <a:prstGeom prst="rect">
            <a:avLst/>
          </a:prstGeom>
        </p:spPr>
        <p:txBody>
          <a:bodyPr vert="horz" lIns="0" tIns="0" rIns="0" bIns="0">
            <a:noAutofit/>
          </a:bodyPr>
          <a:lstStyle/>
          <a:p>
            <a:pPr lvl="0" eaLnBrk="1" latinLnBrk="0" hangingPunct="1"/>
            <a:r>
              <a:rPr kumimoji="0" lang="en-GB" dirty="0"/>
              <a:t>Click to edit text</a:t>
            </a:r>
          </a:p>
          <a:p>
            <a:pPr lvl="1" eaLnBrk="1" latinLnBrk="0" hangingPunct="1"/>
            <a:r>
              <a:rPr kumimoji="0" lang="en-GB" dirty="0"/>
              <a:t>Second level</a:t>
            </a:r>
          </a:p>
          <a:p>
            <a:pPr lvl="2" eaLnBrk="1" latinLnBrk="0" hangingPunct="1"/>
            <a:r>
              <a:rPr kumimoji="0" lang="en-GB" dirty="0"/>
              <a:t>Third level</a:t>
            </a:r>
          </a:p>
          <a:p>
            <a:pPr lvl="3" eaLnBrk="1" latinLnBrk="0" hangingPunct="1"/>
            <a:r>
              <a:rPr kumimoji="0" lang="en-GB" dirty="0"/>
              <a:t>Fourth level</a:t>
            </a:r>
          </a:p>
          <a:p>
            <a:pPr lvl="4" eaLnBrk="1" latinLnBrk="0" hangingPunct="1"/>
            <a:r>
              <a:rPr kumimoji="0" lang="en-GB" dirty="0"/>
              <a:t>Fifth level</a:t>
            </a:r>
            <a:endParaRPr kumimoji="0" lang="en-US" dirty="0"/>
          </a:p>
        </p:txBody>
      </p:sp>
      <p:sp>
        <p:nvSpPr>
          <p:cNvPr id="7" name="Slide Number Placeholder 4"/>
          <p:cNvSpPr txBox="1">
            <a:spLocks/>
          </p:cNvSpPr>
          <p:nvPr/>
        </p:nvSpPr>
        <p:spPr>
          <a:xfrm>
            <a:off x="477726" y="6559369"/>
            <a:ext cx="1302876" cy="240000"/>
          </a:xfrm>
          <a:prstGeom prst="rect">
            <a:avLst/>
          </a:prstGeom>
        </p:spPr>
        <p:txBody>
          <a:bodyPr vert="horz" lIns="0" tIns="0" bIns="0" anchor="t"/>
          <a:lstStyle>
            <a:defPPr>
              <a:defRPr lang="en-US"/>
            </a:defPPr>
            <a:lvl1pPr marL="0" algn="l" defTabSz="457200" rtl="0" eaLnBrk="1" latinLnBrk="0" hangingPunct="1">
              <a:defRPr kumimoji="0" sz="1000" kern="1200">
                <a:solidFill>
                  <a:schemeClr val="tx1"/>
                </a:solidFill>
                <a:latin typeface="+mn-lt"/>
                <a:ea typeface="+mn-ea"/>
                <a:cs typeface="Gill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l" defTabSz="457200" rtl="0" eaLnBrk="1" fontAlgn="auto" latinLnBrk="0" hangingPunct="1">
              <a:lnSpc>
                <a:spcPct val="100000"/>
              </a:lnSpc>
              <a:spcBef>
                <a:spcPts val="0"/>
              </a:spcBef>
              <a:spcAft>
                <a:spcPts val="0"/>
              </a:spcAft>
              <a:buClrTx/>
              <a:buSzTx/>
              <a:buFontTx/>
              <a:buNone/>
              <a:tabLst/>
              <a:defRPr/>
            </a:pPr>
            <a:fld id="{319DA607-C033-414D-8F05-C963E77EB547}" type="slidenum">
              <a:rPr lang="en-US" smtClean="0"/>
              <a:pPr marL="0" marR="0" indent="0" algn="l" defTabSz="457200" rtl="0" eaLnBrk="1" fontAlgn="auto" latinLnBrk="0" hangingPunct="1">
                <a:lnSpc>
                  <a:spcPct val="100000"/>
                </a:lnSpc>
                <a:spcBef>
                  <a:spcPts val="0"/>
                </a:spcBef>
                <a:spcAft>
                  <a:spcPts val="0"/>
                </a:spcAft>
                <a:buClrTx/>
                <a:buSzTx/>
                <a:buFontTx/>
                <a:buNone/>
                <a:tabLst/>
                <a:defRPr/>
              </a:pPr>
              <a:t>‹#›</a:t>
            </a:fld>
            <a:endParaRPr lang="en-US" dirty="0"/>
          </a:p>
          <a:p>
            <a:endParaRPr lang="en-US" b="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tabLst>
          <a:tab pos="2155825" algn="l"/>
        </a:tabLst>
        <a:defRPr kumimoji="0" sz="3800" b="0" i="0" kern="1200">
          <a:solidFill>
            <a:schemeClr val="accent1"/>
          </a:solidFill>
          <a:effectLst/>
          <a:latin typeface="Gill Sans MT"/>
          <a:ea typeface="+mj-ea"/>
          <a:cs typeface="Gill Sans MT"/>
        </a:defRPr>
      </a:lvl1pPr>
    </p:titleStyle>
    <p:body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0.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0.png"/><Relationship Id="rId10" Type="http://schemas.openxmlformats.org/officeDocument/2006/relationships/image" Target="../media/image32.png"/><Relationship Id="rId4" Type="http://schemas.openxmlformats.org/officeDocument/2006/relationships/image" Target="../media/image261.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50.png"/><Relationship Id="rId4" Type="http://schemas.openxmlformats.org/officeDocument/2006/relationships/image" Target="../media/image49.emf"/></Relationships>
</file>

<file path=ppt/slides/_rels/slide4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00.png"/><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image" Target="../media/image690.png"/><Relationship Id="rId5" Type="http://schemas.openxmlformats.org/officeDocument/2006/relationships/image" Target="../media/image260.png"/><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5.xml"/><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68.png"/><Relationship Id="rId4" Type="http://schemas.openxmlformats.org/officeDocument/2006/relationships/image" Target="../media/image80.png"/></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notesSlide" Target="../notesSlides/notesSlide56.xml"/><Relationship Id="rId1" Type="http://schemas.openxmlformats.org/officeDocument/2006/relationships/slideLayout" Target="../slideLayouts/slideLayout11.xml"/><Relationship Id="rId6" Type="http://schemas.openxmlformats.org/officeDocument/2006/relationships/image" Target="../media/image561.png"/><Relationship Id="rId5" Type="http://schemas.openxmlformats.org/officeDocument/2006/relationships/image" Target="../media/image62.png"/><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23.png"/><Relationship Id="rId7" Type="http://schemas.openxmlformats.org/officeDocument/2006/relationships/image" Target="../media/image20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90.png"/><Relationship Id="rId5" Type="http://schemas.openxmlformats.org/officeDocument/2006/relationships/image" Target="../media/image191.png"/><Relationship Id="rId10" Type="http://schemas.openxmlformats.org/officeDocument/2006/relationships/image" Target="../media/image24.png"/><Relationship Id="rId4" Type="http://schemas.openxmlformats.org/officeDocument/2006/relationships/image" Target="../media/image180.png"/><Relationship Id="rId9" Type="http://schemas.openxmlformats.org/officeDocument/2006/relationships/image" Target="../media/image22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0.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90.png"/><Relationship Id="rId5" Type="http://schemas.openxmlformats.org/officeDocument/2006/relationships/image" Target="../media/image191.png"/><Relationship Id="rId4" Type="http://schemas.openxmlformats.org/officeDocument/2006/relationships/image" Target="../media/image180.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2D28F7C-72B9-48E6-8DB5-06DC779C71EE}"/>
              </a:ext>
            </a:extLst>
          </p:cNvPr>
          <p:cNvSpPr txBox="1">
            <a:spLocks/>
          </p:cNvSpPr>
          <p:nvPr/>
        </p:nvSpPr>
        <p:spPr>
          <a:xfrm>
            <a:off x="899883" y="1440000"/>
            <a:ext cx="11035688" cy="1920000"/>
          </a:xfrm>
          <a:prstGeom prst="rect">
            <a:avLst/>
          </a:prstGeom>
        </p:spPr>
        <p:txBody>
          <a:bodyPr vert="horz" lIns="0" tIns="0" rIns="0" bIns="0" anchor="t">
            <a:normAutofit/>
          </a:bodyPr>
          <a:lstStyle>
            <a:lvl1pPr algn="l" rtl="0" eaLnBrk="1" latinLnBrk="0" hangingPunct="1">
              <a:spcBef>
                <a:spcPct val="0"/>
              </a:spcBef>
              <a:buNone/>
              <a:tabLst>
                <a:tab pos="2155825" algn="l"/>
              </a:tabLst>
              <a:defRPr kumimoji="0" sz="3800" b="0" i="0" kern="1200">
                <a:solidFill>
                  <a:schemeClr val="accent1"/>
                </a:solidFill>
                <a:effectLst/>
                <a:latin typeface="Gill Sans MT"/>
                <a:ea typeface="+mj-ea"/>
                <a:cs typeface="Gill Sans MT"/>
              </a:defRPr>
            </a:lvl1pPr>
          </a:lstStyle>
          <a:p>
            <a:r>
              <a:rPr lang="en-US" sz="4800" dirty="0"/>
              <a:t>Discrete-Time Random Processes</a:t>
            </a:r>
          </a:p>
        </p:txBody>
      </p:sp>
    </p:spTree>
    <p:extLst>
      <p:ext uri="{BB962C8B-B14F-4D97-AF65-F5344CB8AC3E}">
        <p14:creationId xmlns:p14="http://schemas.microsoft.com/office/powerpoint/2010/main" val="2378823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Probability Mass Function (</a:t>
            </a:r>
            <a:r>
              <a:rPr lang="en-GB" dirty="0" err="1"/>
              <a:t>pmf</a:t>
            </a:r>
            <a:r>
              <a:rPr lang="en-GB" dirty="0"/>
              <a:t>)</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1023959" y="1609727"/>
                <a:ext cx="7127059" cy="4333873"/>
              </a:xfrm>
            </p:spPr>
            <p:txBody>
              <a:bodyPr/>
              <a:lstStyle/>
              <a:p>
                <a:pPr marL="342900" indent="-342900">
                  <a:lnSpc>
                    <a:spcPct val="150000"/>
                  </a:lnSpc>
                  <a:buFont typeface="Wingdings" panose="05000000000000000000" pitchFamily="2" charset="2"/>
                  <a:buChar char="§"/>
                </a:pPr>
                <a:r>
                  <a:rPr lang="en-GB" dirty="0"/>
                  <a:t>Example: single, fair six-sided die</a:t>
                </a:r>
              </a:p>
              <a:p>
                <a:pPr marL="342900" indent="-342900">
                  <a:lnSpc>
                    <a:spcPct val="150000"/>
                  </a:lnSpc>
                  <a:buFont typeface="Wingdings" panose="05000000000000000000" pitchFamily="2" charset="2"/>
                  <a:buChar char="§"/>
                </a:pPr>
                <a14:m>
                  <m:oMath xmlns:m="http://schemas.openxmlformats.org/officeDocument/2006/math">
                    <m:r>
                      <m:rPr>
                        <m:nor/>
                      </m:rPr>
                      <a:rPr lang="en-GB" b="0" i="0" smtClean="0">
                        <a:latin typeface="Cambria Math" panose="02040503050406030204" pitchFamily="18" charset="0"/>
                      </a:rPr>
                      <m:t>range</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3</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4</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5</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6</m:t>
                            </m:r>
                          </m:sub>
                        </m:sSub>
                      </m:e>
                    </m:d>
                    <m:r>
                      <a:rPr lang="en-GB" b="0" i="0" smtClean="0">
                        <a:latin typeface="Cambria Math" panose="02040503050406030204" pitchFamily="18" charset="0"/>
                      </a:rPr>
                      <m:t>={1,2,3,4,5,6}</m:t>
                    </m:r>
                  </m:oMath>
                </a14:m>
                <a:endParaRPr lang="en-GB" dirty="0"/>
              </a:p>
              <a:p>
                <a:pPr marL="342900" indent="-342900">
                  <a:lnSpc>
                    <a:spcPct val="150000"/>
                  </a:lnSpc>
                  <a:buFont typeface="Wingdings" panose="05000000000000000000" pitchFamily="2" charset="2"/>
                  <a:buChar char="§"/>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0</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𝑝</m:t>
                        </m:r>
                      </m:e>
                      <m:sub>
                        <m:r>
                          <a:rPr lang="en-GB" b="0" i="1" smtClean="0">
                            <a:latin typeface="Cambria Math" panose="02040503050406030204" pitchFamily="18" charset="0"/>
                          </a:rPr>
                          <m:t>𝑥</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≤1</m:t>
                    </m:r>
                  </m:oMath>
                </a14:m>
                <a:endParaRPr lang="en-GB" dirty="0"/>
              </a:p>
              <a:p>
                <a:pPr marL="342900" indent="-342900">
                  <a:lnSpc>
                    <a:spcPct val="150000"/>
                  </a:lnSpc>
                  <a:buFont typeface="Wingdings" panose="05000000000000000000" pitchFamily="2" charset="2"/>
                  <a:buChar char="§"/>
                </a:pPr>
                <a14:m>
                  <m:oMath xmlns:m="http://schemas.openxmlformats.org/officeDocument/2006/math">
                    <m:nary>
                      <m:naryPr>
                        <m:chr m:val="∑"/>
                        <m:supHide m:val="on"/>
                        <m:ctrlPr>
                          <a:rPr lang="en-GB" i="1" smtClean="0">
                            <a:latin typeface="Cambria Math" panose="02040503050406030204" pitchFamily="18" charset="0"/>
                          </a:rPr>
                        </m:ctrlPr>
                      </m:naryPr>
                      <m:sub>
                        <m:r>
                          <m:rPr>
                            <m:brk m:alnAt="7"/>
                          </m:rPr>
                          <a:rPr lang="en-GB" b="0" i="1" smtClean="0">
                            <a:latin typeface="Cambria Math" panose="02040503050406030204" pitchFamily="18" charset="0"/>
                          </a:rPr>
                          <m:t>𝑖</m:t>
                        </m:r>
                      </m:sub>
                      <m:sup/>
                      <m:e>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𝑥</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e>
                    </m:nary>
                    <m:r>
                      <a:rPr lang="en-GB" b="0" i="1" smtClean="0">
                        <a:latin typeface="Cambria Math" panose="02040503050406030204" pitchFamily="18" charset="0"/>
                      </a:rPr>
                      <m:t>=1</m:t>
                    </m:r>
                  </m:oMath>
                </a14:m>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1023959" y="1609727"/>
                <a:ext cx="7127059" cy="4333873"/>
              </a:xfrm>
              <a:blipFill>
                <a:blip r:embed="rId3"/>
                <a:stretch>
                  <a:fillRect l="-3165"/>
                </a:stretch>
              </a:blipFill>
            </p:spPr>
            <p:txBody>
              <a:bodyPr/>
              <a:lstStyle/>
              <a:p>
                <a:r>
                  <a:rPr lang="en-GB">
                    <a:noFill/>
                  </a:rPr>
                  <a:t> </a:t>
                </a:r>
              </a:p>
            </p:txBody>
          </p:sp>
        </mc:Fallback>
      </mc:AlternateContent>
      <p:grpSp>
        <p:nvGrpSpPr>
          <p:cNvPr id="4" name="Group 3">
            <a:extLst>
              <a:ext uri="{FF2B5EF4-FFF2-40B4-BE49-F238E27FC236}">
                <a16:creationId xmlns:a16="http://schemas.microsoft.com/office/drawing/2014/main" id="{2F23A671-F759-44A3-9D4F-EAF12653099F}"/>
              </a:ext>
            </a:extLst>
          </p:cNvPr>
          <p:cNvGrpSpPr/>
          <p:nvPr/>
        </p:nvGrpSpPr>
        <p:grpSpPr>
          <a:xfrm>
            <a:off x="5106946" y="3846877"/>
            <a:ext cx="2678816" cy="1777582"/>
            <a:chOff x="2376491" y="2071687"/>
            <a:chExt cx="2679165" cy="1777582"/>
          </a:xfrm>
        </p:grpSpPr>
        <p:grpSp>
          <p:nvGrpSpPr>
            <p:cNvPr id="6" name="Group 15">
              <a:extLst>
                <a:ext uri="{FF2B5EF4-FFF2-40B4-BE49-F238E27FC236}">
                  <a16:creationId xmlns:a16="http://schemas.microsoft.com/office/drawing/2014/main" id="{8E34B182-82F4-4692-B975-D372671387BD}"/>
                </a:ext>
              </a:extLst>
            </p:cNvPr>
            <p:cNvGrpSpPr/>
            <p:nvPr/>
          </p:nvGrpSpPr>
          <p:grpSpPr>
            <a:xfrm>
              <a:off x="2376491" y="2071687"/>
              <a:ext cx="2434792" cy="1777582"/>
              <a:chOff x="1253004" y="2588205"/>
              <a:chExt cx="1518428" cy="1108568"/>
            </a:xfrm>
          </p:grpSpPr>
          <p:cxnSp>
            <p:nvCxnSpPr>
              <p:cNvPr id="9" name="Straight Connector 8">
                <a:extLst>
                  <a:ext uri="{FF2B5EF4-FFF2-40B4-BE49-F238E27FC236}">
                    <a16:creationId xmlns:a16="http://schemas.microsoft.com/office/drawing/2014/main" id="{57BE50F0-C7D6-4405-8648-262763EA4DD9}"/>
                  </a:ext>
                </a:extLst>
              </p:cNvPr>
              <p:cNvCxnSpPr/>
              <p:nvPr/>
            </p:nvCxnSpPr>
            <p:spPr>
              <a:xfrm flipH="1">
                <a:off x="1292111" y="2588205"/>
                <a:ext cx="2965" cy="867638"/>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1DCA966-91C7-431D-9144-874A656B6666}"/>
                      </a:ext>
                    </a:extLst>
                  </p:cNvPr>
                  <p:cNvSpPr txBox="1"/>
                  <p:nvPr/>
                </p:nvSpPr>
                <p:spPr>
                  <a:xfrm>
                    <a:off x="1414233" y="3442260"/>
                    <a:ext cx="152400" cy="254513"/>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1</m:t>
                          </m:r>
                        </m:oMath>
                      </m:oMathPara>
                    </a14:m>
                    <a:endParaRPr lang="en-US" dirty="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31DCA966-91C7-431D-9144-874A656B6666}"/>
                      </a:ext>
                    </a:extLst>
                  </p:cNvPr>
                  <p:cNvSpPr txBox="1">
                    <a:spLocks noRot="1" noChangeAspect="1" noMove="1" noResize="1" noEditPoints="1" noAdjustHandles="1" noChangeArrowheads="1" noChangeShapeType="1" noTextEdit="1"/>
                  </p:cNvSpPr>
                  <p:nvPr/>
                </p:nvSpPr>
                <p:spPr>
                  <a:xfrm>
                    <a:off x="1414233" y="3442260"/>
                    <a:ext cx="152400" cy="254513"/>
                  </a:xfrm>
                  <a:prstGeom prst="rect">
                    <a:avLst/>
                  </a:prstGeom>
                  <a:blipFill>
                    <a:blip r:embed="rId4"/>
                    <a:stretch>
                      <a:fillRect l="-7500" r="-12500"/>
                    </a:stretch>
                  </a:blipFill>
                </p:spPr>
                <p:txBody>
                  <a:bodyPr/>
                  <a:lstStyle/>
                  <a:p>
                    <a:r>
                      <a:rPr lang="en-GB">
                        <a:noFill/>
                      </a:rPr>
                      <a:t> </a:t>
                    </a:r>
                  </a:p>
                </p:txBody>
              </p:sp>
            </mc:Fallback>
          </mc:AlternateContent>
          <p:cxnSp>
            <p:nvCxnSpPr>
              <p:cNvPr id="11" name="Straight Connector 10">
                <a:extLst>
                  <a:ext uri="{FF2B5EF4-FFF2-40B4-BE49-F238E27FC236}">
                    <a16:creationId xmlns:a16="http://schemas.microsoft.com/office/drawing/2014/main" id="{5CAED078-70B5-4B00-9DDC-24BED5FA81A5}"/>
                  </a:ext>
                </a:extLst>
              </p:cNvPr>
              <p:cNvCxnSpPr/>
              <p:nvPr/>
            </p:nvCxnSpPr>
            <p:spPr>
              <a:xfrm flipV="1">
                <a:off x="1488192" y="2794321"/>
                <a:ext cx="0" cy="626329"/>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8A837746-6E88-493A-A4B2-E3461E743BB8}"/>
                  </a:ext>
                </a:extLst>
              </p:cNvPr>
              <p:cNvCxnSpPr/>
              <p:nvPr/>
            </p:nvCxnSpPr>
            <p:spPr>
              <a:xfrm flipV="1">
                <a:off x="2438740" y="2794321"/>
                <a:ext cx="0" cy="626329"/>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5E5BE677-2579-4E01-B63D-A2AE83289DF9}"/>
                  </a:ext>
                </a:extLst>
              </p:cNvPr>
              <p:cNvCxnSpPr>
                <a:cxnSpLocks/>
              </p:cNvCxnSpPr>
              <p:nvPr/>
            </p:nvCxnSpPr>
            <p:spPr>
              <a:xfrm flipH="1">
                <a:off x="1253004" y="3420589"/>
                <a:ext cx="1518428" cy="62"/>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2D8672B-225D-4E6E-A9CE-5C5A2644C82A}"/>
                    </a:ext>
                  </a:extLst>
                </p:cNvPr>
                <p:cNvSpPr txBox="1"/>
                <p:nvPr/>
              </p:nvSpPr>
              <p:spPr>
                <a:xfrm>
                  <a:off x="3243463" y="3450011"/>
                  <a:ext cx="255479" cy="276559"/>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US" dirty="0"/>
                </a:p>
              </p:txBody>
            </p:sp>
          </mc:Choice>
          <mc:Fallback xmlns="">
            <p:sp>
              <p:nvSpPr>
                <p:cNvPr id="7" name="TextBox 6">
                  <a:extLst>
                    <a:ext uri="{FF2B5EF4-FFF2-40B4-BE49-F238E27FC236}">
                      <a16:creationId xmlns:a16="http://schemas.microsoft.com/office/drawing/2014/main" id="{82D8672B-225D-4E6E-A9CE-5C5A2644C82A}"/>
                    </a:ext>
                  </a:extLst>
                </p:cNvPr>
                <p:cNvSpPr txBox="1">
                  <a:spLocks noRot="1" noChangeAspect="1" noMove="1" noResize="1" noEditPoints="1" noAdjustHandles="1" noChangeArrowheads="1" noChangeShapeType="1" noTextEdit="1"/>
                </p:cNvSpPr>
                <p:nvPr/>
              </p:nvSpPr>
              <p:spPr>
                <a:xfrm>
                  <a:off x="3243463" y="3450011"/>
                  <a:ext cx="255479" cy="276559"/>
                </a:xfrm>
                <a:prstGeom prst="rect">
                  <a:avLst/>
                </a:prstGeom>
                <a:blipFill>
                  <a:blip r:embed="rId5"/>
                  <a:stretch>
                    <a:fillRect l="-9524" r="-4762"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FE618D1-FF8A-48AB-8A73-17A5AA83B679}"/>
                    </a:ext>
                  </a:extLst>
                </p:cNvPr>
                <p:cNvSpPr txBox="1"/>
                <p:nvPr/>
              </p:nvSpPr>
              <p:spPr>
                <a:xfrm>
                  <a:off x="4811283" y="3384235"/>
                  <a:ext cx="244373"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𝑖</m:t>
                            </m:r>
                          </m:sub>
                        </m:sSub>
                      </m:oMath>
                    </m:oMathPara>
                  </a14:m>
                  <a:endParaRPr lang="en-US" i="1"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7FE618D1-FF8A-48AB-8A73-17A5AA83B679}"/>
                    </a:ext>
                  </a:extLst>
                </p:cNvPr>
                <p:cNvSpPr txBox="1">
                  <a:spLocks noRot="1" noChangeAspect="1" noMove="1" noResize="1" noEditPoints="1" noAdjustHandles="1" noChangeArrowheads="1" noChangeShapeType="1" noTextEdit="1"/>
                </p:cNvSpPr>
                <p:nvPr/>
              </p:nvSpPr>
              <p:spPr>
                <a:xfrm>
                  <a:off x="4811283" y="3384235"/>
                  <a:ext cx="244373" cy="408110"/>
                </a:xfrm>
                <a:prstGeom prst="rect">
                  <a:avLst/>
                </a:prstGeom>
                <a:blipFill>
                  <a:blip r:embed="rId6"/>
                  <a:stretch>
                    <a:fillRect l="-15000" r="-1250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FD45F3D-43B9-4795-9A21-973B1563671D}"/>
                  </a:ext>
                </a:extLst>
              </p:cNvPr>
              <p:cNvSpPr txBox="1"/>
              <p:nvPr/>
            </p:nvSpPr>
            <p:spPr>
              <a:xfrm>
                <a:off x="5672922" y="5225201"/>
                <a:ext cx="244341"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2</m:t>
                      </m:r>
                    </m:oMath>
                  </m:oMathPara>
                </a14:m>
                <a:endParaRPr lang="en-US" dirty="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CFD45F3D-43B9-4795-9A21-973B1563671D}"/>
                  </a:ext>
                </a:extLst>
              </p:cNvPr>
              <p:cNvSpPr txBox="1">
                <a:spLocks noRot="1" noChangeAspect="1" noMove="1" noResize="1" noEditPoints="1" noAdjustHandles="1" noChangeArrowheads="1" noChangeShapeType="1" noTextEdit="1"/>
              </p:cNvSpPr>
              <p:nvPr/>
            </p:nvSpPr>
            <p:spPr>
              <a:xfrm>
                <a:off x="5672922" y="5225201"/>
                <a:ext cx="244341" cy="408110"/>
              </a:xfrm>
              <a:prstGeom prst="rect">
                <a:avLst/>
              </a:prstGeom>
              <a:blipFill>
                <a:blip r:embed="rId7"/>
                <a:stretch>
                  <a:fillRect l="-10000" r="-10000"/>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A343E744-6EE8-4F9E-BA16-5C8F1426424D}"/>
              </a:ext>
            </a:extLst>
          </p:cNvPr>
          <p:cNvSpPr txBox="1"/>
          <p:nvPr/>
        </p:nvSpPr>
        <p:spPr>
          <a:xfrm>
            <a:off x="9521926" y="3438766"/>
            <a:ext cx="244341" cy="408110"/>
          </a:xfrm>
          <a:prstGeom prst="rect">
            <a:avLst/>
          </a:prstGeom>
        </p:spPr>
        <p:txBody>
          <a:bodyPr vert="horz" wrap="none" lIns="0" tIns="0" rIns="0" bIns="0" rtlCol="0" anchor="t">
            <a:noAutofit/>
          </a:bodyPr>
          <a:lstStyle/>
          <a:p>
            <a:pPr algn="l" defTabSz="914400"/>
            <a:endParaRPr lang="en-US"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4FD101B-A2CC-41D8-B315-81C0D51128C7}"/>
                  </a:ext>
                </a:extLst>
              </p:cNvPr>
              <p:cNvSpPr txBox="1"/>
              <p:nvPr/>
            </p:nvSpPr>
            <p:spPr>
              <a:xfrm>
                <a:off x="4938449" y="3497229"/>
                <a:ext cx="403063"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𝑥</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44FD101B-A2CC-41D8-B315-81C0D51128C7}"/>
                  </a:ext>
                </a:extLst>
              </p:cNvPr>
              <p:cNvSpPr txBox="1">
                <a:spLocks noRot="1" noChangeAspect="1" noMove="1" noResize="1" noEditPoints="1" noAdjustHandles="1" noChangeArrowheads="1" noChangeShapeType="1" noTextEdit="1"/>
              </p:cNvSpPr>
              <p:nvPr/>
            </p:nvSpPr>
            <p:spPr>
              <a:xfrm>
                <a:off x="4938449" y="3497229"/>
                <a:ext cx="403063" cy="408110"/>
              </a:xfrm>
              <a:prstGeom prst="rect">
                <a:avLst/>
              </a:prstGeom>
              <a:blipFill>
                <a:blip r:embed="rId8"/>
                <a:stretch>
                  <a:fillRect l="-21212" t="-1493" r="-8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90934D7-9ECE-4FEB-9890-D028138C59E3}"/>
                  </a:ext>
                </a:extLst>
              </p:cNvPr>
              <p:cNvSpPr txBox="1"/>
              <p:nvPr/>
            </p:nvSpPr>
            <p:spPr>
              <a:xfrm>
                <a:off x="4341019" y="4038600"/>
                <a:ext cx="914400" cy="9144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0.167</m:t>
                      </m:r>
                    </m:oMath>
                  </m:oMathPara>
                </a14:m>
                <a:endParaRPr lang="en-GB" dirty="0"/>
              </a:p>
            </p:txBody>
          </p:sp>
        </mc:Choice>
        <mc:Fallback xmlns="">
          <p:sp>
            <p:nvSpPr>
              <p:cNvPr id="17" name="TextBox 16">
                <a:extLst>
                  <a:ext uri="{FF2B5EF4-FFF2-40B4-BE49-F238E27FC236}">
                    <a16:creationId xmlns:a16="http://schemas.microsoft.com/office/drawing/2014/main" id="{A90934D7-9ECE-4FEB-9890-D028138C59E3}"/>
                  </a:ext>
                </a:extLst>
              </p:cNvPr>
              <p:cNvSpPr txBox="1">
                <a:spLocks noRot="1" noChangeAspect="1" noMove="1" noResize="1" noEditPoints="1" noAdjustHandles="1" noChangeArrowheads="1" noChangeShapeType="1" noTextEdit="1"/>
              </p:cNvSpPr>
              <p:nvPr/>
            </p:nvSpPr>
            <p:spPr>
              <a:xfrm>
                <a:off x="4341019" y="4038600"/>
                <a:ext cx="914400" cy="914400"/>
              </a:xfrm>
              <a:prstGeom prst="rect">
                <a:avLst/>
              </a:prstGeom>
              <a:blipFill>
                <a:blip r:embed="rId9"/>
                <a:stretch>
                  <a:fillRect/>
                </a:stretch>
              </a:blipFill>
            </p:spPr>
            <p:txBody>
              <a:bodyPr/>
              <a:lstStyle/>
              <a:p>
                <a:r>
                  <a:rPr lang="en-GB">
                    <a:noFill/>
                  </a:rPr>
                  <a:t> </a:t>
                </a:r>
              </a:p>
            </p:txBody>
          </p:sp>
        </mc:Fallback>
      </mc:AlternateContent>
      <p:cxnSp>
        <p:nvCxnSpPr>
          <p:cNvPr id="18" name="Straight Connector 17">
            <a:extLst>
              <a:ext uri="{FF2B5EF4-FFF2-40B4-BE49-F238E27FC236}">
                <a16:creationId xmlns:a16="http://schemas.microsoft.com/office/drawing/2014/main" id="{2C65A5AD-AEB0-4FFF-AA7A-CD99738A2F47}"/>
              </a:ext>
            </a:extLst>
          </p:cNvPr>
          <p:cNvCxnSpPr/>
          <p:nvPr/>
        </p:nvCxnSpPr>
        <p:spPr>
          <a:xfrm flipV="1">
            <a:off x="5788819" y="4177382"/>
            <a:ext cx="0" cy="1004314"/>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AC9803F-8FAD-434C-884D-70697B775208}"/>
              </a:ext>
            </a:extLst>
          </p:cNvPr>
          <p:cNvCxnSpPr/>
          <p:nvPr/>
        </p:nvCxnSpPr>
        <p:spPr>
          <a:xfrm flipV="1">
            <a:off x="6093619" y="4177382"/>
            <a:ext cx="0" cy="1004314"/>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CCE590DB-CC6D-497B-827B-8B252072605B}"/>
              </a:ext>
            </a:extLst>
          </p:cNvPr>
          <p:cNvCxnSpPr/>
          <p:nvPr/>
        </p:nvCxnSpPr>
        <p:spPr>
          <a:xfrm flipV="1">
            <a:off x="6398419" y="4177382"/>
            <a:ext cx="0" cy="1004314"/>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5426034-1294-4545-BFC4-2405FF97A439}"/>
              </a:ext>
            </a:extLst>
          </p:cNvPr>
          <p:cNvCxnSpPr/>
          <p:nvPr/>
        </p:nvCxnSpPr>
        <p:spPr>
          <a:xfrm flipV="1">
            <a:off x="6703219" y="4177382"/>
            <a:ext cx="0" cy="1004314"/>
          </a:xfrm>
          <a:prstGeom prst="line">
            <a:avLst/>
          </a:prstGeom>
          <a:ln w="44450"/>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8BA0FA3-4CEC-41D7-B325-E1BC49ED048E}"/>
                  </a:ext>
                </a:extLst>
              </p:cNvPr>
              <p:cNvSpPr txBox="1"/>
              <p:nvPr/>
            </p:nvSpPr>
            <p:spPr>
              <a:xfrm>
                <a:off x="6275185" y="5225201"/>
                <a:ext cx="255446" cy="276559"/>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US" dirty="0"/>
              </a:p>
            </p:txBody>
          </p:sp>
        </mc:Choice>
        <mc:Fallback xmlns="">
          <p:sp>
            <p:nvSpPr>
              <p:cNvPr id="22" name="TextBox 21">
                <a:extLst>
                  <a:ext uri="{FF2B5EF4-FFF2-40B4-BE49-F238E27FC236}">
                    <a16:creationId xmlns:a16="http://schemas.microsoft.com/office/drawing/2014/main" id="{78BA0FA3-4CEC-41D7-B325-E1BC49ED048E}"/>
                  </a:ext>
                </a:extLst>
              </p:cNvPr>
              <p:cNvSpPr txBox="1">
                <a:spLocks noRot="1" noChangeAspect="1" noMove="1" noResize="1" noEditPoints="1" noAdjustHandles="1" noChangeArrowheads="1" noChangeShapeType="1" noTextEdit="1"/>
              </p:cNvSpPr>
              <p:nvPr/>
            </p:nvSpPr>
            <p:spPr>
              <a:xfrm>
                <a:off x="6275185" y="5225201"/>
                <a:ext cx="255446" cy="276559"/>
              </a:xfrm>
              <a:prstGeom prst="rect">
                <a:avLst/>
              </a:prstGeom>
              <a:blipFill>
                <a:blip r:embed="rId10"/>
                <a:stretch>
                  <a:fillRect l="-7143" r="-7143"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EE3AD41-2542-4F14-A265-2A741B596C0A}"/>
                  </a:ext>
                </a:extLst>
              </p:cNvPr>
              <p:cNvSpPr txBox="1"/>
              <p:nvPr/>
            </p:nvSpPr>
            <p:spPr>
              <a:xfrm>
                <a:off x="6887509" y="5225201"/>
                <a:ext cx="255446" cy="276559"/>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US" dirty="0"/>
              </a:p>
            </p:txBody>
          </p:sp>
        </mc:Choice>
        <mc:Fallback xmlns="">
          <p:sp>
            <p:nvSpPr>
              <p:cNvPr id="23" name="TextBox 22">
                <a:extLst>
                  <a:ext uri="{FF2B5EF4-FFF2-40B4-BE49-F238E27FC236}">
                    <a16:creationId xmlns:a16="http://schemas.microsoft.com/office/drawing/2014/main" id="{EEE3AD41-2542-4F14-A265-2A741B596C0A}"/>
                  </a:ext>
                </a:extLst>
              </p:cNvPr>
              <p:cNvSpPr txBox="1">
                <a:spLocks noRot="1" noChangeAspect="1" noMove="1" noResize="1" noEditPoints="1" noAdjustHandles="1" noChangeArrowheads="1" noChangeShapeType="1" noTextEdit="1"/>
              </p:cNvSpPr>
              <p:nvPr/>
            </p:nvSpPr>
            <p:spPr>
              <a:xfrm>
                <a:off x="6887509" y="5225201"/>
                <a:ext cx="255446" cy="276559"/>
              </a:xfrm>
              <a:prstGeom prst="rect">
                <a:avLst/>
              </a:prstGeom>
              <a:blipFill>
                <a:blip r:embed="rId11"/>
                <a:stretch>
                  <a:fillRect l="-9524" r="-4762"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FE1F9368-8874-49FA-9BAE-E2F1FB1EA146}"/>
                  </a:ext>
                </a:extLst>
              </p:cNvPr>
              <p:cNvSpPr txBox="1"/>
              <p:nvPr/>
            </p:nvSpPr>
            <p:spPr>
              <a:xfrm>
                <a:off x="6567323" y="5225201"/>
                <a:ext cx="255446" cy="276559"/>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US" dirty="0"/>
              </a:p>
            </p:txBody>
          </p:sp>
        </mc:Choice>
        <mc:Fallback xmlns="">
          <p:sp>
            <p:nvSpPr>
              <p:cNvPr id="24" name="TextBox 23">
                <a:extLst>
                  <a:ext uri="{FF2B5EF4-FFF2-40B4-BE49-F238E27FC236}">
                    <a16:creationId xmlns:a16="http://schemas.microsoft.com/office/drawing/2014/main" id="{FE1F9368-8874-49FA-9BAE-E2F1FB1EA146}"/>
                  </a:ext>
                </a:extLst>
              </p:cNvPr>
              <p:cNvSpPr txBox="1">
                <a:spLocks noRot="1" noChangeAspect="1" noMove="1" noResize="1" noEditPoints="1" noAdjustHandles="1" noChangeArrowheads="1" noChangeShapeType="1" noTextEdit="1"/>
              </p:cNvSpPr>
              <p:nvPr/>
            </p:nvSpPr>
            <p:spPr>
              <a:xfrm>
                <a:off x="6567323" y="5225201"/>
                <a:ext cx="255446" cy="276559"/>
              </a:xfrm>
              <a:prstGeom prst="rect">
                <a:avLst/>
              </a:prstGeom>
              <a:blipFill>
                <a:blip r:embed="rId12"/>
                <a:stretch>
                  <a:fillRect l="-9524" r="-7143" b="-8696"/>
                </a:stretch>
              </a:blipFill>
            </p:spPr>
            <p:txBody>
              <a:bodyPr/>
              <a:lstStyle/>
              <a:p>
                <a:r>
                  <a:rPr lang="en-GB">
                    <a:noFill/>
                  </a:rPr>
                  <a:t> </a:t>
                </a:r>
              </a:p>
            </p:txBody>
          </p:sp>
        </mc:Fallback>
      </mc:AlternateContent>
    </p:spTree>
    <p:extLst>
      <p:ext uri="{BB962C8B-B14F-4D97-AF65-F5344CB8AC3E}">
        <p14:creationId xmlns:p14="http://schemas.microsoft.com/office/powerpoint/2010/main" val="26967506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239747"/>
            <a:ext cx="11158547" cy="576000"/>
          </a:xfrm>
        </p:spPr>
        <p:txBody>
          <a:bodyPr>
            <a:normAutofit fontScale="90000"/>
          </a:bodyPr>
          <a:lstStyle/>
          <a:p>
            <a:r>
              <a:rPr lang="en-GB" dirty="0"/>
              <a:t>Ensemble Averages - Mean</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88219" y="1066800"/>
                <a:ext cx="9448800" cy="5257800"/>
              </a:xfrm>
            </p:spPr>
            <p:txBody>
              <a:bodyPr/>
              <a:lstStyle/>
              <a:p>
                <a:pPr marL="0" indent="0">
                  <a:lnSpc>
                    <a:spcPct val="150000"/>
                  </a:lnSpc>
                  <a:buNone/>
                </a:pPr>
                <a:r>
                  <a:rPr lang="en-GB" dirty="0"/>
                  <a:t>Consider a discrete-time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a:t>
                </a:r>
              </a:p>
              <a:p>
                <a:pPr marL="0" indent="0">
                  <a:lnSpc>
                    <a:spcPct val="150000"/>
                  </a:lnSpc>
                  <a:buNone/>
                </a:pPr>
                <a:r>
                  <a:rPr lang="en-GB" dirty="0"/>
                  <a:t>If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 </m:t>
                    </m:r>
                  </m:oMath>
                </a14:m>
                <a:r>
                  <a:rPr lang="en-GB" dirty="0"/>
                  <a:t>is a continuous random variable, its </a:t>
                </a:r>
                <a:r>
                  <a:rPr lang="en-GB" b="1" i="1" dirty="0"/>
                  <a:t>mean</a:t>
                </a:r>
                <a:r>
                  <a:rPr lang="en-GB" dirty="0"/>
                  <a:t> is given by</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𝑋</m:t>
                          </m:r>
                        </m:sub>
                      </m:sSub>
                      <m:r>
                        <a:rPr lang="en-GB" b="0" i="1" smtClean="0">
                          <a:latin typeface="Cambria Math" panose="02040503050406030204" pitchFamily="18" charset="0"/>
                        </a:rPr>
                        <m:t>=</m:t>
                      </m:r>
                      <m:r>
                        <a:rPr lang="en-GB" i="1">
                          <a:latin typeface="Cambria Math" panose="02040503050406030204" pitchFamily="18" charset="0"/>
                        </a:rPr>
                        <m:t>𝐸</m:t>
                      </m:r>
                      <m:d>
                        <m:dPr>
                          <m:begChr m:val="["/>
                          <m:endChr m:val="]"/>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e>
                      </m:d>
                      <m:r>
                        <a:rPr lang="en-GB" i="1">
                          <a:latin typeface="Cambria Math" panose="02040503050406030204" pitchFamily="18" charset="0"/>
                        </a:rPr>
                        <m:t>=</m:t>
                      </m:r>
                      <m:nary>
                        <m:naryPr>
                          <m:ctrlPr>
                            <a:rPr lang="en-GB" i="1">
                              <a:latin typeface="Cambria Math" panose="02040503050406030204" pitchFamily="18" charset="0"/>
                            </a:rPr>
                          </m:ctrlPr>
                        </m:naryPr>
                        <m:sub>
                          <m:r>
                            <m:rPr>
                              <m:brk m:alnAt="23"/>
                            </m:rP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r>
                            <a:rPr lang="en-GB" i="1">
                              <a:latin typeface="Cambria Math" panose="02040503050406030204" pitchFamily="18" charset="0"/>
                            </a:rPr>
                            <m:t>𝑥</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b="0" i="1" smtClean="0">
                                  <a:latin typeface="Cambria Math" panose="02040503050406030204" pitchFamily="18" charset="0"/>
                                </a:rPr>
                                <m:t>𝑋</m:t>
                              </m:r>
                            </m:sub>
                          </m:sSub>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𝑑𝑥</m:t>
                          </m:r>
                        </m:e>
                      </m:nary>
                    </m:oMath>
                  </m:oMathPara>
                </a14:m>
                <a:endParaRPr lang="en-GB" dirty="0"/>
              </a:p>
              <a:p>
                <a:pPr marL="0" indent="0">
                  <a:lnSpc>
                    <a:spcPct val="150000"/>
                  </a:lnSpc>
                  <a:buNone/>
                </a:pPr>
                <a:r>
                  <a:rPr lang="en-GB" dirty="0"/>
                  <a:t>If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 </m:t>
                    </m:r>
                  </m:oMath>
                </a14:m>
                <a:r>
                  <a:rPr lang="en-GB" dirty="0"/>
                  <a:t>is a discrete random variable, its </a:t>
                </a:r>
                <a:r>
                  <a:rPr lang="en-GB" b="1" i="1" dirty="0"/>
                  <a:t>mean</a:t>
                </a:r>
                <a:r>
                  <a:rPr lang="en-GB" dirty="0"/>
                  <a:t> is given by</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𝑥</m:t>
                          </m:r>
                        </m:sub>
                      </m:sSub>
                      <m:r>
                        <a:rPr lang="en-GB" i="1">
                          <a:latin typeface="Cambria Math" panose="02040503050406030204" pitchFamily="18" charset="0"/>
                        </a:rPr>
                        <m:t>=</m:t>
                      </m:r>
                      <m:r>
                        <a:rPr lang="en-GB" i="1">
                          <a:latin typeface="Cambria Math" panose="02040503050406030204" pitchFamily="18" charset="0"/>
                        </a:rPr>
                        <m:t>𝐸</m:t>
                      </m:r>
                      <m:d>
                        <m:dPr>
                          <m:begChr m:val="["/>
                          <m:endChr m:val="]"/>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e>
                      </m:d>
                      <m:r>
                        <a:rPr lang="en-GB" i="1">
                          <a:latin typeface="Cambria Math" panose="02040503050406030204" pitchFamily="18" charset="0"/>
                        </a:rPr>
                        <m:t>=</m:t>
                      </m:r>
                      <m:nary>
                        <m:naryPr>
                          <m:chr m:val="∑"/>
                          <m:supHide m:val="on"/>
                          <m:ctrlPr>
                            <a:rPr lang="en-GB" i="1">
                              <a:latin typeface="Cambria Math" panose="02040503050406030204" pitchFamily="18" charset="0"/>
                            </a:rPr>
                          </m:ctrlPr>
                        </m:naryPr>
                        <m:sub>
                          <m:r>
                            <m:rPr>
                              <m:brk m:alnAt="7"/>
                            </m:rPr>
                            <a:rPr lang="en-GB" i="1">
                              <a:latin typeface="Cambria Math" panose="02040503050406030204" pitchFamily="18" charset="0"/>
                            </a:rPr>
                            <m:t>𝑖</m:t>
                          </m:r>
                        </m:sub>
                        <m:sup/>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𝑋</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e>
                      </m:nary>
                    </m:oMath>
                  </m:oMathPara>
                </a14:m>
                <a:endParaRPr lang="en-GB" dirty="0"/>
              </a:p>
              <a:p>
                <a:pPr marL="0" indent="0">
                  <a:lnSpc>
                    <a:spcPct val="150000"/>
                  </a:lnSpc>
                  <a:buNone/>
                </a:pPr>
                <a:r>
                  <a:rPr lang="en-GB" dirty="0"/>
                  <a:t>Ensemble measures are defined in terms of probabilities.</a:t>
                </a:r>
              </a:p>
              <a:p>
                <a:pPr marL="0" indent="0">
                  <a:lnSpc>
                    <a:spcPct val="150000"/>
                  </a:lnSpc>
                  <a:buNone/>
                </a:pPr>
                <a:endParaRPr lang="en-GB" dirty="0"/>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88219" y="1066800"/>
                <a:ext cx="9448800" cy="5257800"/>
              </a:xfrm>
              <a:blipFill>
                <a:blip r:embed="rId3"/>
                <a:stretch>
                  <a:fillRect l="-1935"/>
                </a:stretch>
              </a:blipFill>
            </p:spPr>
            <p:txBody>
              <a:bodyPr/>
              <a:lstStyle/>
              <a:p>
                <a:r>
                  <a:rPr lang="en-GB">
                    <a:noFill/>
                  </a:rPr>
                  <a:t> </a:t>
                </a:r>
              </a:p>
            </p:txBody>
          </p:sp>
        </mc:Fallback>
      </mc:AlternateContent>
    </p:spTree>
    <p:extLst>
      <p:ext uri="{BB962C8B-B14F-4D97-AF65-F5344CB8AC3E}">
        <p14:creationId xmlns:p14="http://schemas.microsoft.com/office/powerpoint/2010/main" val="19183098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239747"/>
            <a:ext cx="11158547" cy="576000"/>
          </a:xfrm>
        </p:spPr>
        <p:txBody>
          <a:bodyPr>
            <a:normAutofit fontScale="90000"/>
          </a:bodyPr>
          <a:lstStyle/>
          <a:p>
            <a:r>
              <a:rPr lang="en-GB" dirty="0"/>
              <a:t>Ensemble Averages – Mean Square</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88219" y="1066800"/>
                <a:ext cx="9448800" cy="5257800"/>
              </a:xfrm>
            </p:spPr>
            <p:txBody>
              <a:bodyPr/>
              <a:lstStyle/>
              <a:p>
                <a:pPr marL="0" indent="0">
                  <a:lnSpc>
                    <a:spcPct val="150000"/>
                  </a:lnSpc>
                  <a:buNone/>
                </a:pPr>
                <a:r>
                  <a:rPr lang="en-GB" dirty="0"/>
                  <a:t>Consider a discrete-time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a:t>
                </a:r>
              </a:p>
              <a:p>
                <a:pPr marL="0" indent="0">
                  <a:lnSpc>
                    <a:spcPct val="150000"/>
                  </a:lnSpc>
                  <a:buNone/>
                </a:pPr>
                <a:r>
                  <a:rPr lang="en-GB" dirty="0"/>
                  <a:t>If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 </m:t>
                    </m:r>
                  </m:oMath>
                </a14:m>
                <a:r>
                  <a:rPr lang="en-GB" dirty="0"/>
                  <a:t>is a discrete random variable, its </a:t>
                </a:r>
                <a:r>
                  <a:rPr lang="en-GB" b="1" i="1" dirty="0"/>
                  <a:t>mean square</a:t>
                </a:r>
                <a:r>
                  <a:rPr lang="en-GB" dirty="0"/>
                  <a:t> or </a:t>
                </a:r>
                <a:r>
                  <a:rPr lang="en-GB" b="1" i="1" dirty="0"/>
                  <a:t>average power</a:t>
                </a:r>
                <a:r>
                  <a:rPr lang="en-GB" dirty="0"/>
                  <a:t> is given by</a:t>
                </a: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𝐸</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e>
                            <m:sup>
                              <m:r>
                                <a:rPr lang="en-GB" i="1">
                                  <a:latin typeface="Cambria Math" panose="02040503050406030204" pitchFamily="18" charset="0"/>
                                </a:rPr>
                                <m:t>2</m:t>
                              </m:r>
                            </m:sup>
                          </m:sSup>
                        </m:e>
                      </m:d>
                      <m:r>
                        <a:rPr lang="en-GB" i="1">
                          <a:latin typeface="Cambria Math" panose="02040503050406030204" pitchFamily="18" charset="0"/>
                        </a:rPr>
                        <m:t>=</m:t>
                      </m:r>
                      <m:nary>
                        <m:naryPr>
                          <m:chr m:val="∑"/>
                          <m:supHide m:val="on"/>
                          <m:ctrlPr>
                            <a:rPr lang="en-GB" i="1">
                              <a:latin typeface="Cambria Math" panose="02040503050406030204" pitchFamily="18" charset="0"/>
                            </a:rPr>
                          </m:ctrlPr>
                        </m:naryPr>
                        <m:sub>
                          <m:r>
                            <m:rPr>
                              <m:brk m:alnAt="7"/>
                            </m:rPr>
                            <a:rPr lang="en-GB" i="1">
                              <a:latin typeface="Cambria Math" panose="02040503050406030204" pitchFamily="18" charset="0"/>
                            </a:rPr>
                            <m:t>𝑖</m:t>
                          </m:r>
                        </m:sub>
                        <m:sup/>
                        <m:e>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𝑖</m:t>
                              </m:r>
                            </m:sub>
                            <m:sup>
                              <m:r>
                                <a:rPr lang="en-GB" i="1">
                                  <a:latin typeface="Cambria Math" panose="02040503050406030204" pitchFamily="18" charset="0"/>
                                </a:rPr>
                                <m:t>2</m:t>
                              </m:r>
                            </m:sup>
                          </m:sSub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𝑋</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e>
                      </m:nary>
                    </m:oMath>
                  </m:oMathPara>
                </a14:m>
                <a:endParaRPr lang="en-GB" dirty="0"/>
              </a:p>
              <a:p>
                <a:pPr marL="0" indent="0">
                  <a:lnSpc>
                    <a:spcPct val="150000"/>
                  </a:lnSpc>
                  <a:buNone/>
                </a:pPr>
                <a:r>
                  <a:rPr lang="en-GB" dirty="0"/>
                  <a:t>If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 </m:t>
                    </m:r>
                  </m:oMath>
                </a14:m>
                <a:r>
                  <a:rPr lang="en-GB" dirty="0"/>
                  <a:t>is a continuous random variable, its </a:t>
                </a:r>
                <a:r>
                  <a:rPr lang="en-GB" b="1" i="1" dirty="0"/>
                  <a:t>mean square</a:t>
                </a:r>
                <a:r>
                  <a:rPr lang="en-GB" dirty="0"/>
                  <a:t> is given by</a:t>
                </a:r>
              </a:p>
              <a:p>
                <a:pPr marL="0" indent="0">
                  <a:lnSpc>
                    <a:spcPct val="150000"/>
                  </a:lnSpc>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𝐸</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e>
                            <m:sup>
                              <m:r>
                                <a:rPr lang="en-GB" i="1">
                                  <a:latin typeface="Cambria Math" panose="02040503050406030204" pitchFamily="18" charset="0"/>
                                </a:rPr>
                                <m:t>2</m:t>
                              </m:r>
                            </m:sup>
                          </m:sSup>
                        </m:e>
                      </m:d>
                      <m:r>
                        <a:rPr lang="en-GB" i="1">
                          <a:latin typeface="Cambria Math" panose="02040503050406030204" pitchFamily="18" charset="0"/>
                        </a:rPr>
                        <m:t>=</m:t>
                      </m:r>
                      <m:nary>
                        <m:naryPr>
                          <m:ctrlPr>
                            <a:rPr lang="en-GB" i="1">
                              <a:latin typeface="Cambria Math" panose="02040503050406030204" pitchFamily="18" charset="0"/>
                            </a:rPr>
                          </m:ctrlPr>
                        </m:naryPr>
                        <m:sub>
                          <m:r>
                            <m:rPr>
                              <m:brk m:alnAt="23"/>
                            </m:rP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𝑋</m:t>
                              </m:r>
                            </m:sub>
                          </m:sSub>
                          <m:d>
                            <m:dPr>
                              <m:ctrlPr>
                                <a:rPr lang="en-GB" i="1">
                                  <a:latin typeface="Cambria Math" panose="02040503050406030204" pitchFamily="18" charset="0"/>
                                </a:rPr>
                              </m:ctrlPr>
                            </m:dPr>
                            <m:e>
                              <m:r>
                                <a:rPr lang="en-GB" i="1">
                                  <a:latin typeface="Cambria Math" panose="02040503050406030204" pitchFamily="18" charset="0"/>
                                </a:rPr>
                                <m:t>𝑥</m:t>
                              </m:r>
                            </m:e>
                          </m:d>
                          <m:r>
                            <a:rPr lang="en-GB" i="1" smtClean="0">
                              <a:latin typeface="Cambria Math" panose="02040503050406030204" pitchFamily="18" charset="0"/>
                            </a:rPr>
                            <m:t>𝑑</m:t>
                          </m:r>
                          <m:r>
                            <a:rPr lang="en-GB" i="1">
                              <a:latin typeface="Cambria Math" panose="02040503050406030204" pitchFamily="18" charset="0"/>
                            </a:rPr>
                            <m:t>𝑥</m:t>
                          </m:r>
                        </m:e>
                      </m:nary>
                    </m:oMath>
                  </m:oMathPara>
                </a14:m>
                <a:endParaRPr lang="en-GB" dirty="0"/>
              </a:p>
              <a:p>
                <a:pPr marL="0" indent="0">
                  <a:lnSpc>
                    <a:spcPct val="150000"/>
                  </a:lnSpc>
                  <a:buNone/>
                </a:pPr>
                <a:endParaRPr lang="en-GB" dirty="0"/>
              </a:p>
              <a:p>
                <a:pPr marL="0" indent="0">
                  <a:lnSpc>
                    <a:spcPct val="150000"/>
                  </a:lnSpc>
                  <a:buNone/>
                </a:pPr>
                <a:endParaRPr lang="en-GB" dirty="0"/>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88219" y="1066800"/>
                <a:ext cx="9448800" cy="5257800"/>
              </a:xfrm>
              <a:blipFill>
                <a:blip r:embed="rId3"/>
                <a:stretch>
                  <a:fillRect l="-1935" r="-1677"/>
                </a:stretch>
              </a:blipFill>
            </p:spPr>
            <p:txBody>
              <a:bodyPr/>
              <a:lstStyle/>
              <a:p>
                <a:r>
                  <a:rPr lang="en-GB">
                    <a:noFill/>
                  </a:rPr>
                  <a:t> </a:t>
                </a:r>
              </a:p>
            </p:txBody>
          </p:sp>
        </mc:Fallback>
      </mc:AlternateContent>
    </p:spTree>
    <p:extLst>
      <p:ext uri="{BB962C8B-B14F-4D97-AF65-F5344CB8AC3E}">
        <p14:creationId xmlns:p14="http://schemas.microsoft.com/office/powerpoint/2010/main" val="10788329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239747"/>
            <a:ext cx="11158547" cy="576000"/>
          </a:xfrm>
        </p:spPr>
        <p:txBody>
          <a:bodyPr>
            <a:normAutofit fontScale="90000"/>
          </a:bodyPr>
          <a:lstStyle/>
          <a:p>
            <a:r>
              <a:rPr lang="en-GB" dirty="0"/>
              <a:t>Ensemble Averages – Variance</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88219" y="1066800"/>
                <a:ext cx="9448800" cy="5257800"/>
              </a:xfrm>
            </p:spPr>
            <p:txBody>
              <a:bodyPr/>
              <a:lstStyle/>
              <a:p>
                <a:pPr marL="0" indent="0">
                  <a:lnSpc>
                    <a:spcPct val="150000"/>
                  </a:lnSpc>
                  <a:buNone/>
                </a:pPr>
                <a:r>
                  <a:rPr lang="en-GB" dirty="0"/>
                  <a:t>Consider a discrete-time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a:t>
                </a:r>
              </a:p>
              <a:p>
                <a:pPr marL="0" indent="0">
                  <a:lnSpc>
                    <a:spcPct val="150000"/>
                  </a:lnSpc>
                  <a:buNone/>
                </a:pPr>
                <a:r>
                  <a:rPr lang="en-GB" dirty="0"/>
                  <a:t>If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 </m:t>
                    </m:r>
                  </m:oMath>
                </a14:m>
                <a:r>
                  <a:rPr lang="en-GB" dirty="0"/>
                  <a:t>is a discrete random variable, its </a:t>
                </a:r>
                <a:r>
                  <a:rPr lang="en-GB" b="1" i="1" dirty="0"/>
                  <a:t>variance</a:t>
                </a:r>
                <a:r>
                  <a:rPr lang="en-GB" dirty="0"/>
                  <a:t> is given by</a:t>
                </a:r>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𝑥</m:t>
                          </m:r>
                        </m:sub>
                        <m:sup>
                          <m:r>
                            <a:rPr lang="en-GB" i="1">
                              <a:latin typeface="Cambria Math" panose="02040503050406030204" pitchFamily="18" charset="0"/>
                            </a:rPr>
                            <m:t>2</m:t>
                          </m:r>
                        </m:sup>
                      </m:sSubSup>
                      <m:r>
                        <a:rPr lang="en-GB" i="1">
                          <a:latin typeface="Cambria Math" panose="02040503050406030204" pitchFamily="18" charset="0"/>
                        </a:rPr>
                        <m:t>=</m:t>
                      </m:r>
                      <m:r>
                        <a:rPr lang="en-GB" i="1">
                          <a:latin typeface="Cambria Math" panose="02040503050406030204" pitchFamily="18" charset="0"/>
                        </a:rPr>
                        <m:t>𝐸</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𝑥</m:t>
                                      </m:r>
                                    </m:sub>
                                  </m:sSub>
                                </m:e>
                              </m:d>
                            </m:e>
                            <m:sup>
                              <m:r>
                                <a:rPr lang="en-GB" i="1">
                                  <a:latin typeface="Cambria Math" panose="02040503050406030204" pitchFamily="18" charset="0"/>
                                </a:rPr>
                                <m:t>2</m:t>
                              </m:r>
                            </m:sup>
                          </m:sSup>
                        </m:e>
                      </m:d>
                      <m:r>
                        <a:rPr lang="en-GB" i="1">
                          <a:latin typeface="Cambria Math" panose="02040503050406030204" pitchFamily="18" charset="0"/>
                        </a:rPr>
                        <m:t>=</m:t>
                      </m:r>
                      <m:nary>
                        <m:naryPr>
                          <m:chr m:val="∑"/>
                          <m:supHide m:val="on"/>
                          <m:ctrlPr>
                            <a:rPr lang="en-GB" i="1">
                              <a:latin typeface="Cambria Math" panose="02040503050406030204" pitchFamily="18" charset="0"/>
                            </a:rPr>
                          </m:ctrlPr>
                        </m:naryPr>
                        <m:sub>
                          <m:r>
                            <m:rPr>
                              <m:brk m:alnAt="7"/>
                            </m:rPr>
                            <a:rPr lang="en-GB" i="1">
                              <a:latin typeface="Cambria Math" panose="02040503050406030204" pitchFamily="18" charset="0"/>
                            </a:rPr>
                            <m:t>𝑖</m:t>
                          </m:r>
                        </m:sub>
                        <m:sup/>
                        <m:e>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𝑖</m:t>
                              </m:r>
                            </m:sub>
                            <m:sup>
                              <m:r>
                                <a:rPr lang="en-GB" i="1">
                                  <a:latin typeface="Cambria Math" panose="02040503050406030204" pitchFamily="18" charset="0"/>
                                </a:rPr>
                                <m:t>2</m:t>
                              </m:r>
                            </m:sup>
                          </m:sSubSup>
                          <m:r>
                            <a:rPr lang="en-GB" i="1">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𝑋</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e>
                      </m:nary>
                      <m:r>
                        <a:rPr lang="en-GB">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𝑚</m:t>
                          </m:r>
                        </m:e>
                        <m:sub>
                          <m:r>
                            <a:rPr lang="en-GB" i="1">
                              <a:latin typeface="Cambria Math" panose="02040503050406030204" pitchFamily="18" charset="0"/>
                            </a:rPr>
                            <m:t>𝑥</m:t>
                          </m:r>
                        </m:sub>
                        <m:sup>
                          <m:r>
                            <a:rPr lang="en-GB" i="1">
                              <a:latin typeface="Cambria Math" panose="02040503050406030204" pitchFamily="18" charset="0"/>
                            </a:rPr>
                            <m:t>2</m:t>
                          </m:r>
                        </m:sup>
                      </m:sSubSup>
                    </m:oMath>
                  </m:oMathPara>
                </a14:m>
                <a:endParaRPr lang="en-GB" dirty="0"/>
              </a:p>
              <a:p>
                <a:pPr marL="0" indent="0">
                  <a:lnSpc>
                    <a:spcPct val="150000"/>
                  </a:lnSpc>
                  <a:buNone/>
                </a:pPr>
                <a:r>
                  <a:rPr lang="en-GB" dirty="0"/>
                  <a:t>If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 </m:t>
                    </m:r>
                  </m:oMath>
                </a14:m>
                <a:r>
                  <a:rPr lang="en-GB" dirty="0"/>
                  <a:t>is a continuous random variable , its </a:t>
                </a:r>
                <a:r>
                  <a:rPr lang="en-GB" b="1" i="1" dirty="0"/>
                  <a:t>variance</a:t>
                </a:r>
                <a:r>
                  <a:rPr lang="en-GB" dirty="0"/>
                  <a:t> is given by</a:t>
                </a:r>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𝑥</m:t>
                          </m:r>
                        </m:sub>
                        <m:sup>
                          <m:r>
                            <a:rPr lang="en-GB" i="1">
                              <a:latin typeface="Cambria Math" panose="02040503050406030204" pitchFamily="18" charset="0"/>
                            </a:rPr>
                            <m:t>2</m:t>
                          </m:r>
                        </m:sup>
                      </m:sSubSup>
                      <m:r>
                        <a:rPr lang="en-GB" i="1">
                          <a:latin typeface="Cambria Math" panose="02040503050406030204" pitchFamily="18" charset="0"/>
                        </a:rPr>
                        <m:t>=</m:t>
                      </m:r>
                      <m:r>
                        <a:rPr lang="en-GB" i="1">
                          <a:latin typeface="Cambria Math" panose="02040503050406030204" pitchFamily="18" charset="0"/>
                        </a:rPr>
                        <m:t>𝐸</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𝑥</m:t>
                                      </m:r>
                                    </m:sub>
                                  </m:sSub>
                                </m:e>
                              </m:d>
                            </m:e>
                            <m:sup>
                              <m:r>
                                <a:rPr lang="en-GB" i="1">
                                  <a:latin typeface="Cambria Math" panose="02040503050406030204" pitchFamily="18" charset="0"/>
                                </a:rPr>
                                <m:t>2</m:t>
                              </m:r>
                            </m:sup>
                          </m:sSup>
                        </m:e>
                      </m:d>
                      <m:r>
                        <a:rPr lang="en-GB" i="1">
                          <a:latin typeface="Cambria Math" panose="02040503050406030204" pitchFamily="18" charset="0"/>
                        </a:rPr>
                        <m:t>=</m:t>
                      </m:r>
                      <m:nary>
                        <m:naryPr>
                          <m:ctrlPr>
                            <a:rPr lang="en-GB" i="1">
                              <a:latin typeface="Cambria Math" panose="02040503050406030204" pitchFamily="18" charset="0"/>
                            </a:rPr>
                          </m:ctrlPr>
                        </m:naryPr>
                        <m:sub>
                          <m:r>
                            <m:rPr>
                              <m:brk m:alnAt="23"/>
                            </m:rP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𝑋</m:t>
                              </m:r>
                            </m:sub>
                          </m:sSub>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𝑑𝑥</m:t>
                          </m:r>
                        </m:e>
                      </m:nary>
                      <m:r>
                        <a:rPr lang="en-GB">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𝑚</m:t>
                          </m:r>
                        </m:e>
                        <m:sub>
                          <m:r>
                            <a:rPr lang="en-GB" i="1">
                              <a:latin typeface="Cambria Math" panose="02040503050406030204" pitchFamily="18" charset="0"/>
                            </a:rPr>
                            <m:t>𝑥</m:t>
                          </m:r>
                        </m:sub>
                        <m:sup>
                          <m:r>
                            <a:rPr lang="en-GB" i="1">
                              <a:latin typeface="Cambria Math" panose="02040503050406030204" pitchFamily="18" charset="0"/>
                            </a:rPr>
                            <m:t>2</m:t>
                          </m:r>
                        </m:sup>
                      </m:sSubSup>
                    </m:oMath>
                  </m:oMathPara>
                </a14:m>
                <a:endParaRPr lang="en-GB" dirty="0"/>
              </a:p>
              <a:p>
                <a:pPr marL="0" indent="0">
                  <a:lnSpc>
                    <a:spcPct val="150000"/>
                  </a:lnSpc>
                  <a:buNone/>
                </a:pPr>
                <a:endParaRPr lang="en-GB" dirty="0"/>
              </a:p>
              <a:p>
                <a:pPr marL="0" indent="0">
                  <a:lnSpc>
                    <a:spcPct val="150000"/>
                  </a:lnSpc>
                  <a:buNone/>
                </a:pPr>
                <a:endParaRPr lang="en-GB" dirty="0"/>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88219" y="1066800"/>
                <a:ext cx="9448800" cy="5257800"/>
              </a:xfrm>
              <a:blipFill>
                <a:blip r:embed="rId3"/>
                <a:stretch>
                  <a:fillRect l="-1935"/>
                </a:stretch>
              </a:blipFill>
            </p:spPr>
            <p:txBody>
              <a:bodyPr/>
              <a:lstStyle/>
              <a:p>
                <a:r>
                  <a:rPr lang="en-GB">
                    <a:noFill/>
                  </a:rPr>
                  <a:t> </a:t>
                </a:r>
              </a:p>
            </p:txBody>
          </p:sp>
        </mc:Fallback>
      </mc:AlternateContent>
    </p:spTree>
    <p:extLst>
      <p:ext uri="{BB962C8B-B14F-4D97-AF65-F5344CB8AC3E}">
        <p14:creationId xmlns:p14="http://schemas.microsoft.com/office/powerpoint/2010/main" val="198227251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Time-Averaged Mean</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88219" y="912000"/>
                <a:ext cx="9753601" cy="5562600"/>
              </a:xfrm>
            </p:spPr>
            <p:txBody>
              <a:bodyPr/>
              <a:lstStyle/>
              <a:p>
                <a:pPr marL="0" indent="0">
                  <a:lnSpc>
                    <a:spcPct val="150000"/>
                  </a:lnSpc>
                  <a:buNone/>
                </a:pPr>
                <a:r>
                  <a:rPr lang="en-GB" dirty="0"/>
                  <a:t>For a discrete-time random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the time-averaged </a:t>
                </a:r>
                <a:r>
                  <a:rPr lang="en-GB" b="1" i="1" dirty="0"/>
                  <a:t>mean</a:t>
                </a:r>
                <a:r>
                  <a:rPr lang="en-GB" dirty="0"/>
                  <a:t>, valid for a WSS process, is given by</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𝑥</m:t>
                          </m:r>
                        </m:sub>
                      </m:sSub>
                      <m:r>
                        <a:rPr lang="en-GB" b="0" i="1" smtClean="0">
                          <a:latin typeface="Cambria Math" panose="02040503050406030204" pitchFamily="18" charset="0"/>
                        </a:rPr>
                        <m:t>=</m:t>
                      </m:r>
                      <m:d>
                        <m:dPr>
                          <m:begChr m:val="⟨"/>
                          <m:endChr m:val="⟩"/>
                          <m:ctrlPr>
                            <a:rPr lang="en-GB"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e>
                      </m:d>
                      <m:r>
                        <a:rPr lang="en-GB" b="0" i="1" smtClean="0">
                          <a:latin typeface="Cambria Math" panose="02040503050406030204" pitchFamily="18" charset="0"/>
                        </a:rPr>
                        <m:t>=</m:t>
                      </m:r>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lim</m:t>
                              </m:r>
                            </m:e>
                            <m:lim>
                              <m:r>
                                <a:rPr lang="en-GB" b="0" i="1" smtClean="0">
                                  <a:latin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lim>
                          </m:limLow>
                        </m:fName>
                        <m:e>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𝑁</m:t>
                              </m:r>
                              <m:r>
                                <a:rPr lang="en-GB" b="0" i="1" smtClean="0">
                                  <a:latin typeface="Cambria Math" panose="02040503050406030204" pitchFamily="18" charset="0"/>
                                </a:rPr>
                                <m:t>+1</m:t>
                              </m:r>
                            </m:den>
                          </m:f>
                        </m:e>
                      </m:func>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𝑁</m:t>
                          </m:r>
                        </m:sub>
                        <m:sup>
                          <m:r>
                            <a:rPr lang="en-GB" b="0" i="1" smtClean="0">
                              <a:latin typeface="Cambria Math" panose="02040503050406030204" pitchFamily="18" charset="0"/>
                            </a:rPr>
                            <m:t>𝑁</m:t>
                          </m:r>
                        </m:sup>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e>
                      </m:nary>
                    </m:oMath>
                  </m:oMathPara>
                </a14:m>
                <a:endParaRPr lang="en-GB" dirty="0"/>
              </a:p>
              <a:p>
                <a:pPr marL="0" indent="0">
                  <a:lnSpc>
                    <a:spcPct val="150000"/>
                  </a:lnSpc>
                  <a:buNone/>
                </a:pPr>
                <a:r>
                  <a:rPr lang="en-GB" dirty="0"/>
                  <a:t>or</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𝑥</m:t>
                          </m:r>
                        </m:sub>
                      </m:sSub>
                      <m:r>
                        <a:rPr lang="en-GB"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e>
                      </m:d>
                      <m:r>
                        <a:rPr lang="en-GB" i="1">
                          <a:latin typeface="Cambria Math" panose="02040503050406030204" pitchFamily="18" charset="0"/>
                        </a:rPr>
                        <m:t>=</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𝑁</m:t>
                              </m:r>
                              <m:r>
                                <a:rPr lang="en-GB" i="1">
                                  <a:latin typeface="Cambria Math" panose="02040503050406030204" pitchFamily="18" charset="0"/>
                                  <a:ea typeface="Cambria Math" panose="02040503050406030204" pitchFamily="18" charset="0"/>
                                </a:rPr>
                                <m:t>→∞</m:t>
                              </m:r>
                            </m:lim>
                          </m:limLow>
                        </m:fName>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e>
                      </m:func>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𝑛</m:t>
                          </m:r>
                          <m:r>
                            <a:rPr lang="en-GB" i="1">
                              <a:latin typeface="Cambria Math" panose="02040503050406030204" pitchFamily="18" charset="0"/>
                            </a:rPr>
                            <m:t>=0</m:t>
                          </m:r>
                        </m:sub>
                        <m:sup>
                          <m:r>
                            <a:rPr lang="en-GB" i="1">
                              <a:latin typeface="Cambria Math" panose="02040503050406030204" pitchFamily="18" charset="0"/>
                            </a:rPr>
                            <m:t>𝑁</m:t>
                          </m:r>
                          <m:r>
                            <a:rPr lang="en-GB" i="1">
                              <a:latin typeface="Cambria Math" panose="02040503050406030204" pitchFamily="18" charset="0"/>
                            </a:rPr>
                            <m:t>−1</m:t>
                          </m:r>
                        </m:sup>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e>
                      </m:nary>
                    </m:oMath>
                  </m:oMathPara>
                </a14:m>
                <a:endParaRPr lang="en-GB" dirty="0"/>
              </a:p>
              <a:p>
                <a:pPr marL="0" indent="0">
                  <a:buNone/>
                </a:pPr>
                <a:r>
                  <a:rPr lang="en-GB" dirty="0"/>
                  <a:t>Estimate of time-averaged mean from finite sequence</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𝑚</m:t>
                              </m:r>
                            </m:e>
                          </m:acc>
                        </m:e>
                        <m:sub>
                          <m:r>
                            <a:rPr lang="en-GB" i="1">
                              <a:latin typeface="Cambria Math" panose="02040503050406030204" pitchFamily="18" charset="0"/>
                            </a:rPr>
                            <m:t>𝑥</m:t>
                          </m:r>
                        </m:sub>
                      </m:sSub>
                      <m:r>
                        <a:rPr lang="en-GB" i="1">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𝑛</m:t>
                          </m:r>
                          <m:r>
                            <a:rPr lang="en-GB" i="1">
                              <a:latin typeface="Cambria Math" panose="02040503050406030204" pitchFamily="18" charset="0"/>
                            </a:rPr>
                            <m:t>=0</m:t>
                          </m:r>
                        </m:sub>
                        <m:sup>
                          <m:r>
                            <a:rPr lang="en-GB" i="1">
                              <a:latin typeface="Cambria Math" panose="02040503050406030204" pitchFamily="18" charset="0"/>
                            </a:rPr>
                            <m:t>𝑁</m:t>
                          </m:r>
                          <m:r>
                            <a:rPr lang="en-GB" i="1">
                              <a:latin typeface="Cambria Math" panose="02040503050406030204" pitchFamily="18" charset="0"/>
                            </a:rPr>
                            <m:t>−1</m:t>
                          </m:r>
                        </m:sup>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e>
                      </m:nary>
                    </m:oMath>
                  </m:oMathPara>
                </a14:m>
                <a:endParaRPr lang="en-GB" dirty="0"/>
              </a:p>
              <a:p>
                <a:pPr marL="0" indent="0">
                  <a:buNone/>
                </a:pPr>
                <a:endParaRPr lang="en-GB" sz="28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88219" y="912000"/>
                <a:ext cx="9753601" cy="5562600"/>
              </a:xfrm>
              <a:blipFill>
                <a:blip r:embed="rId3"/>
                <a:stretch>
                  <a:fillRect l="-1875"/>
                </a:stretch>
              </a:blipFill>
            </p:spPr>
            <p:txBody>
              <a:bodyPr/>
              <a:lstStyle/>
              <a:p>
                <a:r>
                  <a:rPr lang="en-GB">
                    <a:noFill/>
                  </a:rPr>
                  <a:t> </a:t>
                </a:r>
              </a:p>
            </p:txBody>
          </p:sp>
        </mc:Fallback>
      </mc:AlternateContent>
    </p:spTree>
    <p:extLst>
      <p:ext uri="{BB962C8B-B14F-4D97-AF65-F5344CB8AC3E}">
        <p14:creationId xmlns:p14="http://schemas.microsoft.com/office/powerpoint/2010/main" val="225338134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Time-Averaged Variance</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88219" y="1600200"/>
                <a:ext cx="9906000" cy="4495800"/>
              </a:xfrm>
            </p:spPr>
            <p:txBody>
              <a:bodyPr/>
              <a:lstStyle/>
              <a:p>
                <a:pPr marL="0" indent="0">
                  <a:lnSpc>
                    <a:spcPct val="150000"/>
                  </a:lnSpc>
                  <a:buNone/>
                </a:pPr>
                <a:r>
                  <a:rPr lang="en-GB" dirty="0"/>
                  <a:t>For a discrete-time random signal </a:t>
                </a:r>
                <a14:m>
                  <m:oMath xmlns:m="http://schemas.openxmlformats.org/officeDocument/2006/math">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 </m:t>
                    </m:r>
                  </m:oMath>
                </a14:m>
                <a:r>
                  <a:rPr lang="en-GB" dirty="0"/>
                  <a:t>the time-averaged </a:t>
                </a:r>
                <a:r>
                  <a:rPr lang="en-GB" b="1" i="1" dirty="0"/>
                  <a:t>variance</a:t>
                </a:r>
                <a:r>
                  <a:rPr lang="en-GB" dirty="0"/>
                  <a:t>, valid for a WSS process, is given by</a:t>
                </a:r>
              </a:p>
              <a:p>
                <a:pPr marL="0" indent="0">
                  <a:buNone/>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𝑥</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d>
                        <m:dPr>
                          <m:begChr m:val="⟨"/>
                          <m:endChr m:val="⟩"/>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𝑥</m:t>
                                      </m:r>
                                    </m:sub>
                                  </m:sSub>
                                </m:e>
                              </m:d>
                            </m:e>
                            <m:sup>
                              <m:r>
                                <a:rPr lang="en-GB" i="1">
                                  <a:latin typeface="Cambria Math" panose="02040503050406030204" pitchFamily="18" charset="0"/>
                                </a:rPr>
                                <m:t>2</m:t>
                              </m:r>
                            </m:sup>
                          </m:sSup>
                        </m:e>
                      </m:d>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lim</m:t>
                              </m:r>
                            </m:e>
                            <m:lim>
                              <m:r>
                                <a:rPr lang="en-GB" b="0" i="1" smtClean="0">
                                  <a:latin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lim>
                          </m:limLow>
                        </m:fName>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r>
                                <a:rPr lang="en-GB" i="1">
                                  <a:latin typeface="Cambria Math" panose="02040503050406030204" pitchFamily="18" charset="0"/>
                                </a:rPr>
                                <m:t>𝑁</m:t>
                              </m:r>
                              <m:r>
                                <a:rPr lang="en-GB" i="1">
                                  <a:latin typeface="Cambria Math" panose="02040503050406030204" pitchFamily="18" charset="0"/>
                                </a:rPr>
                                <m:t>+1</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𝑁</m:t>
                              </m:r>
                            </m:sub>
                            <m:sup>
                              <m:r>
                                <a:rPr lang="en-GB" i="1">
                                  <a:latin typeface="Cambria Math" panose="02040503050406030204" pitchFamily="18" charset="0"/>
                                </a:rPr>
                                <m:t>𝑁</m:t>
                              </m:r>
                            </m:sup>
                            <m:e>
                              <m:sSup>
                                <m:sSupPr>
                                  <m:ctrlPr>
                                    <a:rPr lang="en-GB" i="1">
                                      <a:latin typeface="Cambria Math" panose="02040503050406030204" pitchFamily="18" charset="0"/>
                                    </a:rPr>
                                  </m:ctrlPr>
                                </m:sSupPr>
                                <m:e>
                                  <m:r>
                                    <a:rPr lang="en-GB" i="1">
                                      <a:latin typeface="Cambria Math" panose="02040503050406030204" pitchFamily="18" charset="0"/>
                                    </a:rPr>
                                    <m:t>(</m:t>
                                  </m:r>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𝑥</m:t>
                                          </m:r>
                                        </m:sub>
                                      </m:sSub>
                                    </m:e>
                                  </m:d>
                                </m:e>
                                <m:sup>
                                  <m:r>
                                    <a:rPr lang="en-GB" i="1">
                                      <a:latin typeface="Cambria Math" panose="02040503050406030204" pitchFamily="18" charset="0"/>
                                    </a:rPr>
                                    <m:t>2</m:t>
                                  </m:r>
                                </m:sup>
                              </m:sSup>
                            </m:e>
                          </m:nary>
                        </m:e>
                      </m:func>
                    </m:oMath>
                  </m:oMathPara>
                </a14:m>
                <a:endParaRPr lang="en-GB" dirty="0"/>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88219" y="1600200"/>
                <a:ext cx="9906000" cy="4495800"/>
              </a:xfrm>
              <a:blipFill>
                <a:blip r:embed="rId3"/>
                <a:stretch>
                  <a:fillRect l="-1846" r="-862"/>
                </a:stretch>
              </a:blipFill>
            </p:spPr>
            <p:txBody>
              <a:bodyPr/>
              <a:lstStyle/>
              <a:p>
                <a:r>
                  <a:rPr lang="en-GB">
                    <a:noFill/>
                  </a:rPr>
                  <a:t> </a:t>
                </a:r>
              </a:p>
            </p:txBody>
          </p:sp>
        </mc:Fallback>
      </mc:AlternateContent>
    </p:spTree>
    <p:extLst>
      <p:ext uri="{BB962C8B-B14F-4D97-AF65-F5344CB8AC3E}">
        <p14:creationId xmlns:p14="http://schemas.microsoft.com/office/powerpoint/2010/main" val="37337404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Autocorrelation Function</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88218" y="1600200"/>
                <a:ext cx="10650139" cy="4800600"/>
              </a:xfrm>
            </p:spPr>
            <p:txBody>
              <a:bodyPr/>
              <a:lstStyle/>
              <a:p>
                <a:pPr>
                  <a:lnSpc>
                    <a:spcPct val="150000"/>
                  </a:lnSpc>
                </a:pPr>
                <a:r>
                  <a:rPr lang="en-GB" dirty="0"/>
                  <a:t>Autocorrelation function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is a measure of the dependence between values of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oMath>
                </a14:m>
                <a:r>
                  <a:rPr lang="en-GB" dirty="0"/>
                  <a:t> at different times (shifted by</a:t>
                </a:r>
                <a14:m>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𝑚</m:t>
                    </m:r>
                  </m:oMath>
                </a14:m>
                <a:r>
                  <a:rPr lang="en-GB" dirty="0"/>
                  <a:t>).</a:t>
                </a:r>
              </a:p>
              <a:p>
                <a:pPr>
                  <a:lnSpc>
                    <a:spcPct val="150000"/>
                  </a:lnSpc>
                </a:pPr>
                <a:r>
                  <a:rPr lang="en-GB" dirty="0"/>
                  <a:t>If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stationary,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oMath>
                </a14:m>
                <a:r>
                  <a:rPr lang="en-GB" dirty="0"/>
                  <a:t> is a function of shift </a:t>
                </a:r>
                <a14:m>
                  <m:oMath xmlns:m="http://schemas.openxmlformats.org/officeDocument/2006/math">
                    <m:r>
                      <a:rPr lang="en-GB" i="1">
                        <a:latin typeface="Cambria Math" panose="02040503050406030204" pitchFamily="18" charset="0"/>
                      </a:rPr>
                      <m:t>𝑚</m:t>
                    </m:r>
                  </m:oMath>
                </a14:m>
                <a:r>
                  <a:rPr lang="en-GB" dirty="0"/>
                  <a:t> alone</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r>
                        <a:rPr lang="en-GB" b="0" i="1" smtClean="0">
                          <a:latin typeface="Cambria Math" panose="02040503050406030204" pitchFamily="18" charset="0"/>
                        </a:rPr>
                        <m:t>=</m:t>
                      </m:r>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𝑚</m:t>
                          </m:r>
                        </m:e>
                      </m:d>
                      <m:r>
                        <a:rPr lang="en-GB" b="0" i="1" smtClean="0">
                          <a:latin typeface="Cambria Math" panose="02040503050406030204" pitchFamily="18" charset="0"/>
                        </a:rPr>
                        <m:t>]</m:t>
                      </m:r>
                    </m:oMath>
                  </m:oMathPara>
                </a14:m>
                <a:endParaRPr lang="en-GB" dirty="0"/>
              </a:p>
              <a:p>
                <a:pPr>
                  <a:lnSpc>
                    <a:spcPct val="150000"/>
                  </a:lnSpc>
                </a:pPr>
                <a:r>
                  <a:rPr lang="en-GB" dirty="0"/>
                  <a:t>Time-averaged definition of autocorrelation function</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m:t>
                      </m:r>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lim</m:t>
                              </m:r>
                            </m:e>
                            <m:lim>
                              <m:r>
                                <a:rPr lang="en-GB" b="0" i="1" smtClean="0">
                                  <a:latin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lim>
                          </m:limLow>
                        </m:fName>
                        <m:e>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𝑁</m:t>
                              </m:r>
                              <m:r>
                                <a:rPr lang="en-GB" b="0" i="1" smtClean="0">
                                  <a:latin typeface="Cambria Math" panose="02040503050406030204" pitchFamily="18" charset="0"/>
                                </a:rPr>
                                <m:t>+1</m:t>
                              </m:r>
                            </m:den>
                          </m:f>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𝑁</m:t>
                              </m:r>
                            </m:sub>
                            <m:sup>
                              <m:r>
                                <a:rPr lang="en-GB" b="0" i="1" smtClean="0">
                                  <a:latin typeface="Cambria Math" panose="02040503050406030204" pitchFamily="18" charset="0"/>
                                </a:rPr>
                                <m:t>𝑁</m:t>
                              </m:r>
                            </m:sup>
                            <m:e>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e>
                          </m:nary>
                        </m:e>
                      </m:func>
                    </m:oMath>
                  </m:oMathPara>
                </a14:m>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88218" y="1600200"/>
                <a:ext cx="10650139" cy="4800600"/>
              </a:xfrm>
              <a:blipFill>
                <a:blip r:embed="rId3"/>
                <a:stretch>
                  <a:fillRect l="-1546" r="-57"/>
                </a:stretch>
              </a:blipFill>
            </p:spPr>
            <p:txBody>
              <a:bodyPr/>
              <a:lstStyle/>
              <a:p>
                <a:r>
                  <a:rPr lang="en-GB">
                    <a:noFill/>
                  </a:rPr>
                  <a:t> </a:t>
                </a:r>
              </a:p>
            </p:txBody>
          </p:sp>
        </mc:Fallback>
      </mc:AlternateContent>
    </p:spTree>
    <p:extLst>
      <p:ext uri="{BB962C8B-B14F-4D97-AF65-F5344CB8AC3E}">
        <p14:creationId xmlns:p14="http://schemas.microsoft.com/office/powerpoint/2010/main" val="268114813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Autocorrelation Function</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88218" y="1600200"/>
                <a:ext cx="10650139" cy="4800600"/>
              </a:xfrm>
            </p:spPr>
            <p:txBody>
              <a:bodyPr/>
              <a:lstStyle/>
              <a:p>
                <a:pPr>
                  <a:lnSpc>
                    <a:spcPct val="150000"/>
                  </a:lnSpc>
                </a:pPr>
                <a:r>
                  <a:rPr lang="en-GB" dirty="0"/>
                  <a:t>Alternative notation</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b="0" i="1" smtClean="0">
                              <a:latin typeface="Cambria Math" panose="02040503050406030204" pitchFamily="18" charset="0"/>
                            </a:rPr>
                            <m:t>𝑅</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m:t>
                      </m:r>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lim</m:t>
                              </m:r>
                            </m:e>
                            <m:lim>
                              <m:r>
                                <a:rPr lang="en-GB" b="0" i="1" smtClean="0">
                                  <a:latin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lim>
                          </m:limLow>
                        </m:fName>
                        <m:e>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𝑛</m:t>
                              </m:r>
                              <m:r>
                                <a:rPr lang="en-GB" b="0" i="1" smtClean="0">
                                  <a:latin typeface="Cambria Math" panose="02040503050406030204" pitchFamily="18" charset="0"/>
                                </a:rPr>
                                <m:t>=0</m:t>
                              </m:r>
                            </m:sub>
                            <m:sup>
                              <m:r>
                                <a:rPr lang="en-GB" b="0" i="1" smtClean="0">
                                  <a:latin typeface="Cambria Math" panose="02040503050406030204" pitchFamily="18" charset="0"/>
                                </a:rPr>
                                <m:t>𝑁</m:t>
                              </m:r>
                              <m:r>
                                <a:rPr lang="en-GB" b="0" i="1" smtClean="0">
                                  <a:latin typeface="Cambria Math" panose="02040503050406030204" pitchFamily="18" charset="0"/>
                                </a:rPr>
                                <m:t>−1</m:t>
                              </m:r>
                            </m:sup>
                            <m:e>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e>
                          </m:nary>
                        </m:e>
                      </m:func>
                    </m:oMath>
                  </m:oMathPara>
                </a14:m>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88218" y="1600200"/>
                <a:ext cx="10650139" cy="4800600"/>
              </a:xfrm>
              <a:blipFill>
                <a:blip r:embed="rId3"/>
                <a:stretch>
                  <a:fillRect l="-1546"/>
                </a:stretch>
              </a:blipFill>
            </p:spPr>
            <p:txBody>
              <a:bodyPr/>
              <a:lstStyle/>
              <a:p>
                <a:r>
                  <a:rPr lang="en-GB">
                    <a:noFill/>
                  </a:rPr>
                  <a:t> </a:t>
                </a:r>
              </a:p>
            </p:txBody>
          </p:sp>
        </mc:Fallback>
      </mc:AlternateContent>
    </p:spTree>
    <p:extLst>
      <p:ext uri="{BB962C8B-B14F-4D97-AF65-F5344CB8AC3E}">
        <p14:creationId xmlns:p14="http://schemas.microsoft.com/office/powerpoint/2010/main" val="319032345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the Autocorrelation Function </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444773" y="1676400"/>
                <a:ext cx="11734800" cy="5524500"/>
              </a:xfrm>
            </p:spPr>
            <p:txBody>
              <a:bodyPr/>
              <a:lstStyle/>
              <a:p>
                <a:pPr>
                  <a:lnSpc>
                    <a:spcPct val="150000"/>
                  </a:lnSpc>
                </a:pPr>
                <a:r>
                  <a:rPr lang="en-GB" dirty="0"/>
                  <a:t>If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oMath>
                </a14:m>
                <a:r>
                  <a:rPr lang="en-GB" dirty="0"/>
                  <a:t> is real-valued, then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oMath>
                </a14:m>
                <a:r>
                  <a:rPr lang="en-GB" dirty="0"/>
                  <a:t> is a real-valued and even function of </a:t>
                </a:r>
                <a14:m>
                  <m:oMath xmlns:m="http://schemas.openxmlformats.org/officeDocument/2006/math">
                    <m:r>
                      <a:rPr lang="en-GB" b="0" i="1" smtClean="0">
                        <a:latin typeface="Cambria Math" panose="02040503050406030204" pitchFamily="18" charset="0"/>
                      </a:rPr>
                      <m:t>𝑚</m:t>
                    </m:r>
                  </m:oMath>
                </a14:m>
                <a:r>
                  <a:rPr lang="en-GB" dirty="0"/>
                  <a:t>.</a:t>
                </a:r>
              </a:p>
              <a:p>
                <a:pPr>
                  <a:lnSpc>
                    <a:spcPct val="150000"/>
                  </a:lnSpc>
                </a:pPr>
                <a:r>
                  <a:rPr lang="en-GB" dirty="0"/>
                  <a:t>The greatest value of any autocorrelation function is at zero shift, that is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b="0" i="1" smtClean="0">
                        <a:latin typeface="Cambria Math" panose="02040503050406030204" pitchFamily="18" charset="0"/>
                      </a:rPr>
                      <m:t>0</m:t>
                    </m:r>
                    <m:r>
                      <a:rPr lang="en-GB" i="1">
                        <a:latin typeface="Cambria Math" panose="02040503050406030204" pitchFamily="18" charset="0"/>
                      </a:rPr>
                      <m:t>)</m:t>
                    </m:r>
                  </m:oMath>
                </a14:m>
                <a:r>
                  <a:rPr lang="en-GB" dirty="0"/>
                  <a:t>.</a:t>
                </a:r>
              </a:p>
              <a:p>
                <a:pPr>
                  <a:lnSpc>
                    <a:spcPct val="150000"/>
                  </a:lnSpc>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b="0" i="1" smtClean="0">
                        <a:latin typeface="Cambria Math" panose="02040503050406030204" pitchFamily="18" charset="0"/>
                      </a:rPr>
                      <m:t>0</m:t>
                    </m:r>
                    <m:r>
                      <a:rPr lang="en-GB" i="1">
                        <a:latin typeface="Cambria Math" panose="02040503050406030204" pitchFamily="18" charset="0"/>
                      </a:rPr>
                      <m:t>) </m:t>
                    </m:r>
                  </m:oMath>
                </a14:m>
                <a:r>
                  <a:rPr lang="en-GB" dirty="0"/>
                  <a:t>is equal to the mean square value (average power) of </a:t>
                </a:r>
                <a14:m>
                  <m:oMath xmlns:m="http://schemas.openxmlformats.org/officeDocument/2006/math">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oMath>
                </a14:m>
                <a:r>
                  <a:rPr lang="en-GB" dirty="0"/>
                  <a:t> </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dirty="0" smtClean="0">
                              <a:latin typeface="Cambria Math" panose="02040503050406030204" pitchFamily="18" charset="0"/>
                            </a:rPr>
                          </m:ctrlPr>
                        </m:sSubPr>
                        <m:e>
                          <m:r>
                            <a:rPr lang="en-GB" i="1" dirty="0" smtClean="0">
                              <a:latin typeface="Cambria Math" panose="02040503050406030204" pitchFamily="18" charset="0"/>
                              <a:ea typeface="Cambria Math" panose="02040503050406030204" pitchFamily="18" charset="0"/>
                            </a:rPr>
                            <m:t>∅</m:t>
                          </m:r>
                        </m:e>
                        <m:sub>
                          <m:r>
                            <a:rPr lang="en-GB" b="0" i="1" dirty="0" smtClean="0">
                              <a:latin typeface="Cambria Math" panose="02040503050406030204" pitchFamily="18" charset="0"/>
                            </a:rPr>
                            <m:t>𝑥𝑥</m:t>
                          </m:r>
                        </m:sub>
                      </m:sSub>
                      <m:d>
                        <m:dPr>
                          <m:ctrlPr>
                            <a:rPr lang="en-GB" b="0" i="1" dirty="0" smtClean="0">
                              <a:latin typeface="Cambria Math" panose="02040503050406030204" pitchFamily="18" charset="0"/>
                            </a:rPr>
                          </m:ctrlPr>
                        </m:dPr>
                        <m:e>
                          <m:r>
                            <a:rPr lang="en-GB" b="0" i="1" dirty="0" smtClean="0">
                              <a:latin typeface="Cambria Math" panose="02040503050406030204" pitchFamily="18" charset="0"/>
                            </a:rPr>
                            <m:t>0</m:t>
                          </m:r>
                        </m:e>
                      </m:d>
                      <m:r>
                        <a:rPr lang="en-GB" b="0" i="1" dirty="0" smtClean="0">
                          <a:latin typeface="Cambria Math" panose="02040503050406030204" pitchFamily="18" charset="0"/>
                        </a:rPr>
                        <m:t>=</m:t>
                      </m:r>
                      <m:r>
                        <a:rPr lang="en-GB" b="0" i="1" dirty="0" smtClean="0">
                          <a:latin typeface="Cambria Math" panose="02040503050406030204" pitchFamily="18" charset="0"/>
                        </a:rPr>
                        <m:t>𝐸</m:t>
                      </m:r>
                      <m:r>
                        <a:rPr lang="en-GB" b="0" i="1" dirty="0" smtClean="0">
                          <a:latin typeface="Cambria Math" panose="02040503050406030204" pitchFamily="18" charset="0"/>
                        </a:rPr>
                        <m:t>[</m:t>
                      </m:r>
                      <m:sSup>
                        <m:sSupPr>
                          <m:ctrlPr>
                            <a:rPr lang="en-GB" b="0" i="1" dirty="0" smtClean="0">
                              <a:latin typeface="Cambria Math" panose="02040503050406030204" pitchFamily="18" charset="0"/>
                            </a:rPr>
                          </m:ctrlPr>
                        </m:sSupPr>
                        <m:e>
                          <m:r>
                            <a:rPr lang="en-GB" b="0" i="1" dirty="0" smtClean="0">
                              <a:latin typeface="Cambria Math" panose="02040503050406030204" pitchFamily="18" charset="0"/>
                            </a:rPr>
                            <m:t>𝑥</m:t>
                          </m:r>
                        </m:e>
                        <m:sup>
                          <m:r>
                            <a:rPr lang="en-GB" b="0" i="1" dirty="0" smtClean="0">
                              <a:latin typeface="Cambria Math" panose="02040503050406030204" pitchFamily="18" charset="0"/>
                            </a:rPr>
                            <m:t>2</m:t>
                          </m:r>
                        </m:sup>
                      </m:sSup>
                      <m:r>
                        <a:rPr lang="en-GB" b="0" i="1" dirty="0" smtClean="0">
                          <a:latin typeface="Cambria Math" panose="02040503050406030204" pitchFamily="18" charset="0"/>
                        </a:rPr>
                        <m:t>(</m:t>
                      </m:r>
                      <m:r>
                        <a:rPr lang="en-GB" b="0" i="1" dirty="0" smtClean="0">
                          <a:latin typeface="Cambria Math" panose="02040503050406030204" pitchFamily="18" charset="0"/>
                        </a:rPr>
                        <m:t>𝑛</m:t>
                      </m:r>
                      <m:r>
                        <a:rPr lang="en-GB" b="0" i="1" dirty="0" smtClean="0">
                          <a:latin typeface="Cambria Math" panose="02040503050406030204" pitchFamily="18" charset="0"/>
                        </a:rPr>
                        <m:t>)]</m:t>
                      </m:r>
                    </m:oMath>
                  </m:oMathPara>
                </a14:m>
                <a:endParaRPr lang="en-GB" dirty="0"/>
              </a:p>
              <a:p>
                <a:pPr>
                  <a:lnSpc>
                    <a:spcPct val="150000"/>
                  </a:lnSpc>
                </a:pPr>
                <a:r>
                  <a:rPr lang="en-GB" dirty="0"/>
                  <a:t>If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random, the magnitude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 </m:t>
                    </m:r>
                  </m:oMath>
                </a14:m>
                <a:r>
                  <a:rPr lang="en-GB" dirty="0"/>
                  <a:t>tends to diminish with the magnitude of </a:t>
                </a:r>
                <a14:m>
                  <m:oMath xmlns:m="http://schemas.openxmlformats.org/officeDocument/2006/math">
                    <m:r>
                      <a:rPr lang="en-GB" b="0" i="1" smtClean="0">
                        <a:latin typeface="Cambria Math" panose="02040503050406030204" pitchFamily="18" charset="0"/>
                      </a:rPr>
                      <m:t>𝑚</m:t>
                    </m:r>
                    <m:r>
                      <a:rPr lang="en-GB" b="0" i="0" smtClean="0">
                        <a:latin typeface="Cambria Math" panose="02040503050406030204" pitchFamily="18" charset="0"/>
                      </a:rPr>
                      <m:t>.</m:t>
                    </m:r>
                  </m:oMath>
                </a14:m>
                <a:endParaRPr lang="en-GB" b="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444773" y="1676400"/>
                <a:ext cx="11734800" cy="5524500"/>
              </a:xfrm>
              <a:blipFill>
                <a:blip r:embed="rId3"/>
                <a:stretch>
                  <a:fillRect l="-1403"/>
                </a:stretch>
              </a:blipFill>
            </p:spPr>
            <p:txBody>
              <a:bodyPr/>
              <a:lstStyle/>
              <a:p>
                <a:r>
                  <a:rPr lang="en-GB">
                    <a:noFill/>
                  </a:rPr>
                  <a:t> </a:t>
                </a:r>
              </a:p>
            </p:txBody>
          </p:sp>
        </mc:Fallback>
      </mc:AlternateContent>
    </p:spTree>
    <p:extLst>
      <p:ext uri="{BB962C8B-B14F-4D97-AF65-F5344CB8AC3E}">
        <p14:creationId xmlns:p14="http://schemas.microsoft.com/office/powerpoint/2010/main" val="129415219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the Autocorrelation Function </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226219" y="1600200"/>
                <a:ext cx="11506200" cy="4038600"/>
              </a:xfrm>
            </p:spPr>
            <p:txBody>
              <a:bodyPr/>
              <a:lstStyle/>
              <a:p>
                <a:pPr>
                  <a:lnSpc>
                    <a:spcPct val="150000"/>
                  </a:lnSpc>
                </a:pPr>
                <a:r>
                  <a:rPr lang="en-GB" dirty="0"/>
                  <a:t>Periodic (frequency) components in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oMath>
                </a14:m>
                <a:r>
                  <a:rPr lang="en-GB" dirty="0"/>
                  <a:t> appear as periodic (frequency) components in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e>
                    </m:d>
                  </m:oMath>
                </a14:m>
                <a:r>
                  <a:rPr lang="en-GB" dirty="0"/>
                  <a:t> at the same frequency but with amplitudes proportional to the power in those frequency components in </a:t>
                </a:r>
                <a14:m>
                  <m:oMath xmlns:m="http://schemas.openxmlformats.org/officeDocument/2006/math">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r>
                      <a:rPr lang="en-GB" b="0" i="0" smtClean="0">
                        <a:latin typeface="Cambria Math" panose="02040503050406030204" pitchFamily="18" charset="0"/>
                      </a:rPr>
                      <m:t>.</m:t>
                    </m:r>
                  </m:oMath>
                </a14:m>
                <a:endParaRPr lang="en-GB" dirty="0"/>
              </a:p>
              <a:p>
                <a:pPr>
                  <a:lnSpc>
                    <a:spcPct val="150000"/>
                  </a:lnSpc>
                </a:pPr>
                <a:r>
                  <a:rPr lang="en-GB" dirty="0"/>
                  <a:t>If </a:t>
                </a:r>
                <a14:m>
                  <m:oMath xmlns:m="http://schemas.openxmlformats.org/officeDocument/2006/math">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𝑁</m:t>
                        </m:r>
                      </m:e>
                    </m:d>
                    <m:r>
                      <a:rPr lang="en-GB" i="1">
                        <a:latin typeface="Cambria Math" panose="02040503050406030204" pitchFamily="18" charset="0"/>
                      </a:rPr>
                      <m:t>=</m:t>
                    </m:r>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oMath>
                </a14:m>
                <a:r>
                  <a:rPr lang="en-GB" dirty="0"/>
                  <a:t> then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r>
                          <a:rPr lang="en-GB" i="1">
                            <a:latin typeface="Cambria Math" panose="02040503050406030204" pitchFamily="18" charset="0"/>
                          </a:rPr>
                          <m:t>+</m:t>
                        </m:r>
                        <m:r>
                          <a:rPr lang="en-GB" i="1">
                            <a:latin typeface="Cambria Math" panose="02040503050406030204" pitchFamily="18" charset="0"/>
                          </a:rPr>
                          <m:t>𝑁</m:t>
                        </m:r>
                      </m:e>
                    </m:d>
                  </m:oMath>
                </a14:m>
                <a:endParaRPr lang="en-GB" dirty="0"/>
              </a:p>
              <a:p>
                <a:pPr>
                  <a:lnSpc>
                    <a:spcPct val="150000"/>
                  </a:lnSpc>
                </a:pPr>
                <a:r>
                  <a:rPr lang="en-GB" dirty="0"/>
                  <a:t>All frequency components present in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oMath>
                </a14:m>
                <a:r>
                  <a:rPr lang="en-GB" dirty="0"/>
                  <a:t> are present also in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e>
                    </m:d>
                  </m:oMath>
                </a14:m>
                <a:r>
                  <a:rPr lang="en-GB" dirty="0"/>
                  <a:t>.</a:t>
                </a:r>
              </a:p>
              <a:p>
                <a:pPr>
                  <a:lnSpc>
                    <a:spcPct val="150000"/>
                  </a:lnSpc>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oMath>
                </a14:m>
                <a:r>
                  <a:rPr lang="en-GB" dirty="0"/>
                  <a:t> reveals the time-domain structure of the random process/signal </a:t>
                </a:r>
                <a14:m>
                  <m:oMath xmlns:m="http://schemas.openxmlformats.org/officeDocument/2006/math">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r>
                      <a:rPr lang="en-GB" i="1">
                        <a:latin typeface="Cambria Math" panose="02040503050406030204" pitchFamily="18" charset="0"/>
                      </a:rPr>
                      <m:t> </m:t>
                    </m:r>
                  </m:oMath>
                </a14:m>
                <a:r>
                  <a:rPr lang="en-GB" dirty="0"/>
                  <a:t>and the dependence of values in the sequence on each other.</a:t>
                </a:r>
              </a:p>
              <a:p>
                <a:pPr marL="0" indent="0">
                  <a:lnSpc>
                    <a:spcPct val="150000"/>
                  </a:lnSpc>
                  <a:buNone/>
                </a:pPr>
                <a:endParaRPr lang="en-GB" dirty="0"/>
              </a:p>
              <a:p>
                <a:pPr>
                  <a:lnSpc>
                    <a:spcPct val="150000"/>
                  </a:lnSpc>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226219" y="1600200"/>
                <a:ext cx="11506200" cy="4038600"/>
              </a:xfrm>
              <a:blipFill>
                <a:blip r:embed="rId3"/>
                <a:stretch>
                  <a:fillRect l="-1430" b="-1964"/>
                </a:stretch>
              </a:blipFill>
            </p:spPr>
            <p:txBody>
              <a:bodyPr/>
              <a:lstStyle/>
              <a:p>
                <a:r>
                  <a:rPr lang="en-GB">
                    <a:noFill/>
                  </a:rPr>
                  <a:t> </a:t>
                </a:r>
              </a:p>
            </p:txBody>
          </p:sp>
        </mc:Fallback>
      </mc:AlternateContent>
    </p:spTree>
    <p:extLst>
      <p:ext uri="{BB962C8B-B14F-4D97-AF65-F5344CB8AC3E}">
        <p14:creationId xmlns:p14="http://schemas.microsoft.com/office/powerpoint/2010/main" val="13099857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Deterministic and Random Discrete-Time Signals</a:t>
            </a:r>
          </a:p>
        </p:txBody>
      </p:sp>
      <mc:AlternateContent xmlns:mc="http://schemas.openxmlformats.org/markup-compatibility/2006" xmlns:a14="http://schemas.microsoft.com/office/drawing/2010/main">
        <mc:Choice Requires="a14">
          <p:sp>
            <p:nvSpPr>
              <p:cNvPr id="4" name="Content Placeholder 2"/>
              <p:cNvSpPr txBox="1">
                <a:spLocks/>
              </p:cNvSpPr>
              <p:nvPr/>
            </p:nvSpPr>
            <p:spPr>
              <a:xfrm>
                <a:off x="1023958" y="1609727"/>
                <a:ext cx="10098861" cy="4912273"/>
              </a:xfrm>
              <a:prstGeom prst="rect">
                <a:avLst/>
              </a:prstGeom>
            </p:spPr>
            <p:txBody>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defTabSz="914400"/>
                <a:r>
                  <a:rPr lang="en-GB" dirty="0"/>
                  <a:t>Deterministic signals may be described by algebraic expressions. The </a:t>
                </a:r>
                <a14:m>
                  <m:oMath xmlns:m="http://schemas.openxmlformats.org/officeDocument/2006/math">
                    <m:r>
                      <a:rPr lang="en-GB" b="0" i="1" smtClean="0">
                        <a:latin typeface="Cambria Math" panose="02040503050406030204" pitchFamily="18" charset="0"/>
                      </a:rPr>
                      <m:t>𝑛</m:t>
                    </m:r>
                  </m:oMath>
                </a14:m>
                <a:r>
                  <a:rPr lang="en-GB" dirty="0" err="1"/>
                  <a:t>th</a:t>
                </a:r>
                <a:r>
                  <a:rPr lang="en-GB" dirty="0"/>
                  <a:t> value of a deterministic discrete-time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might be defined, for example, by the expression </a:t>
                </a:r>
                <a14:m>
                  <m:oMath xmlns:m="http://schemas.openxmlformats.org/officeDocument/2006/math">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r>
                      <m:rPr>
                        <m:sty m:val="p"/>
                      </m:rPr>
                      <a:rPr lang="en-GB" b="0" i="0" smtClean="0">
                        <a:latin typeface="Cambria Math" panose="02040503050406030204" pitchFamily="18" charset="0"/>
                      </a:rPr>
                      <m:t>sin</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𝜔</m:t>
                        </m:r>
                      </m:e>
                    </m:acc>
                    <m:r>
                      <a:rPr lang="en-GB" b="0" i="1" smtClean="0">
                        <a:latin typeface="Cambria Math" panose="02040503050406030204" pitchFamily="18" charset="0"/>
                      </a:rPr>
                      <m:t>𝑛</m:t>
                    </m:r>
                    <m:r>
                      <a:rPr lang="en-GB" b="0" i="1" smtClean="0">
                        <a:latin typeface="Cambria Math" panose="02040503050406030204" pitchFamily="18" charset="0"/>
                      </a:rPr>
                      <m:t>)</m:t>
                    </m:r>
                  </m:oMath>
                </a14:m>
                <a:endParaRPr lang="en-GB" dirty="0"/>
              </a:p>
              <a:p>
                <a:pPr defTabSz="914400"/>
                <a:endParaRPr lang="en-GB" dirty="0"/>
              </a:p>
              <a:p>
                <a:pPr defTabSz="914400"/>
                <a:r>
                  <a:rPr lang="en-GB" dirty="0"/>
                  <a:t>Random (stochastic) signals or processes are described in terms of their statistical properties. The </a:t>
                </a:r>
                <a14:m>
                  <m:oMath xmlns:m="http://schemas.openxmlformats.org/officeDocument/2006/math">
                    <m:r>
                      <a:rPr lang="en-GB" b="0" i="1" smtClean="0">
                        <a:latin typeface="Cambria Math" panose="02040503050406030204" pitchFamily="18" charset="0"/>
                      </a:rPr>
                      <m:t>𝑛</m:t>
                    </m:r>
                  </m:oMath>
                </a14:m>
                <a:r>
                  <a:rPr lang="en-GB" dirty="0" err="1"/>
                  <a:t>th</a:t>
                </a:r>
                <a:r>
                  <a:rPr lang="en-GB" dirty="0"/>
                  <a:t> value of a random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not defined.</a:t>
                </a:r>
              </a:p>
            </p:txBody>
          </p:sp>
        </mc:Choice>
        <mc:Fallback xmlns="">
          <p:sp>
            <p:nvSpPr>
              <p:cNvPr id="4" name="Content Placeholder 2"/>
              <p:cNvSpPr txBox="1">
                <a:spLocks noRot="1" noChangeAspect="1" noMove="1" noResize="1" noEditPoints="1" noAdjustHandles="1" noChangeArrowheads="1" noChangeShapeType="1" noTextEdit="1"/>
              </p:cNvSpPr>
              <p:nvPr/>
            </p:nvSpPr>
            <p:spPr>
              <a:xfrm>
                <a:off x="1023958" y="1609727"/>
                <a:ext cx="10098861" cy="4912273"/>
              </a:xfrm>
              <a:prstGeom prst="rect">
                <a:avLst/>
              </a:prstGeom>
              <a:blipFill>
                <a:blip r:embed="rId3"/>
                <a:stretch>
                  <a:fillRect l="-724" t="-993" r="-1629"/>
                </a:stretch>
              </a:blipFill>
            </p:spPr>
            <p:txBody>
              <a:bodyPr/>
              <a:lstStyle/>
              <a:p>
                <a:r>
                  <a:rPr lang="en-GB">
                    <a:noFill/>
                  </a:rPr>
                  <a:t> </a:t>
                </a:r>
              </a:p>
            </p:txBody>
          </p:sp>
        </mc:Fallback>
      </mc:AlternateContent>
    </p:spTree>
    <p:extLst>
      <p:ext uri="{BB962C8B-B14F-4D97-AF65-F5344CB8AC3E}">
        <p14:creationId xmlns:p14="http://schemas.microsoft.com/office/powerpoint/2010/main" val="3675332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the Autocorrelation Function - Autocovariance </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439339" y="1143000"/>
                <a:ext cx="11199019" cy="4921800"/>
              </a:xfrm>
            </p:spPr>
            <p:txBody>
              <a:bodyPr/>
              <a:lstStyle/>
              <a:p>
                <a:pPr>
                  <a:lnSpc>
                    <a:spcPct val="150000"/>
                  </a:lnSpc>
                </a:pPr>
                <a:r>
                  <a:rPr lang="en-GB" dirty="0"/>
                  <a:t>Closely related to autocorrelation is </a:t>
                </a:r>
                <a:r>
                  <a:rPr lang="en-GB" b="1" dirty="0"/>
                  <a:t>autocovariance</a:t>
                </a:r>
                <a:endParaRPr lang="en-GB" i="1"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rPr>
                            <m:t>𝑥𝑥</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d>
                            <m:dPr>
                              <m:ctrlPr>
                                <a:rPr lang="en-GB" i="1">
                                  <a:latin typeface="Cambria Math" panose="02040503050406030204" pitchFamily="18" charset="0"/>
                                </a:rPr>
                              </m:ctrlPr>
                            </m:dPr>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𝑥</m:t>
                                  </m:r>
                                </m:sub>
                              </m:sSub>
                            </m:e>
                          </m:d>
                          <m:d>
                            <m:dPr>
                              <m:ctrlPr>
                                <a:rPr lang="en-GB" i="1">
                                  <a:latin typeface="Cambria Math" panose="02040503050406030204" pitchFamily="18" charset="0"/>
                                </a:rPr>
                              </m:ctrlPr>
                            </m:dPr>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𝑚</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𝑥</m:t>
                                  </m:r>
                                </m:sub>
                              </m:sSub>
                            </m:e>
                          </m:d>
                        </m:e>
                      </m:d>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lim</m:t>
                              </m:r>
                            </m:e>
                            <m:lim>
                              <m:r>
                                <a:rPr lang="en-GB" b="0" i="1" smtClean="0">
                                  <a:latin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lim>
                          </m:limLow>
                        </m:fName>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𝑁</m:t>
                              </m:r>
                              <m:r>
                                <a:rPr lang="en-GB" b="0" i="1" smtClean="0">
                                  <a:latin typeface="Cambria Math" panose="02040503050406030204" pitchFamily="18" charset="0"/>
                                </a:rPr>
                                <m:t>+1</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𝑁</m:t>
                              </m:r>
                            </m:sub>
                            <m:sup>
                              <m:r>
                                <a:rPr lang="en-GB" b="0" i="1" smtClean="0">
                                  <a:latin typeface="Cambria Math" panose="02040503050406030204" pitchFamily="18" charset="0"/>
                                </a:rPr>
                                <m:t>𝑁</m:t>
                              </m:r>
                            </m:sup>
                            <m:e>
                              <m:d>
                                <m:dPr>
                                  <m:ctrlPr>
                                    <a:rPr lang="en-GB" i="1">
                                      <a:latin typeface="Cambria Math" panose="02040503050406030204" pitchFamily="18" charset="0"/>
                                    </a:rPr>
                                  </m:ctrlPr>
                                </m:dPr>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𝑥</m:t>
                                      </m:r>
                                    </m:sub>
                                  </m:sSub>
                                </m:e>
                              </m:d>
                              <m:d>
                                <m:dPr>
                                  <m:ctrlPr>
                                    <a:rPr lang="en-GB" i="1">
                                      <a:latin typeface="Cambria Math" panose="02040503050406030204" pitchFamily="18" charset="0"/>
                                    </a:rPr>
                                  </m:ctrlPr>
                                </m:dPr>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𝑚</m:t>
                                      </m:r>
                                    </m:e>
                                  </m:d>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𝑚</m:t>
                                      </m:r>
                                    </m:e>
                                    <m:sub>
                                      <m:r>
                                        <a:rPr lang="en-GB" i="1">
                                          <a:latin typeface="Cambria Math" panose="02040503050406030204" pitchFamily="18" charset="0"/>
                                        </a:rPr>
                                        <m:t>𝑥</m:t>
                                      </m:r>
                                    </m:sub>
                                  </m:sSub>
                                </m:e>
                              </m:d>
                            </m:e>
                          </m:nary>
                        </m:e>
                      </m:func>
                    </m:oMath>
                  </m:oMathPara>
                </a14:m>
                <a:endParaRPr lang="en-GB" b="0"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𝛾</m:t>
                          </m:r>
                        </m:e>
                        <m:sub>
                          <m:r>
                            <a:rPr lang="en-GB" b="0" i="1" smtClean="0">
                              <a:latin typeface="Cambria Math" panose="02040503050406030204" pitchFamily="18" charset="0"/>
                            </a:rPr>
                            <m:t>𝑥𝑥</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𝑚</m:t>
                          </m:r>
                        </m:e>
                        <m:sub>
                          <m:r>
                            <a:rPr lang="en-GB" b="0" i="1" smtClean="0">
                              <a:latin typeface="Cambria Math" panose="02040503050406030204" pitchFamily="18" charset="0"/>
                            </a:rPr>
                            <m:t>𝑥</m:t>
                          </m:r>
                        </m:sub>
                        <m:sup>
                          <m:r>
                            <a:rPr lang="en-GB" b="0" i="1" smtClean="0">
                              <a:latin typeface="Cambria Math" panose="02040503050406030204" pitchFamily="18" charset="0"/>
                            </a:rPr>
                            <m:t>2</m:t>
                          </m:r>
                        </m:sup>
                      </m:sSubSup>
                    </m:oMath>
                  </m:oMathPara>
                </a14:m>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439339" y="1143000"/>
                <a:ext cx="11199019" cy="4921800"/>
              </a:xfrm>
              <a:blipFill>
                <a:blip r:embed="rId3"/>
                <a:stretch>
                  <a:fillRect l="-1470"/>
                </a:stretch>
              </a:blipFill>
            </p:spPr>
            <p:txBody>
              <a:bodyPr/>
              <a:lstStyle/>
              <a:p>
                <a:r>
                  <a:rPr lang="en-GB">
                    <a:noFill/>
                  </a:rPr>
                  <a:t> </a:t>
                </a:r>
              </a:p>
            </p:txBody>
          </p:sp>
        </mc:Fallback>
      </mc:AlternateContent>
    </p:spTree>
    <p:extLst>
      <p:ext uri="{BB962C8B-B14F-4D97-AF65-F5344CB8AC3E}">
        <p14:creationId xmlns:p14="http://schemas.microsoft.com/office/powerpoint/2010/main" val="5031742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the Autocorrelation Function </a:t>
            </a:r>
          </a:p>
        </p:txBody>
      </p:sp>
      <p:sp>
        <p:nvSpPr>
          <p:cNvPr id="6" name="TextBox 5">
            <a:extLst>
              <a:ext uri="{FF2B5EF4-FFF2-40B4-BE49-F238E27FC236}">
                <a16:creationId xmlns:a16="http://schemas.microsoft.com/office/drawing/2014/main" id="{C5E901E9-0582-4F99-A9C3-5CF5F720DD44}"/>
              </a:ext>
            </a:extLst>
          </p:cNvPr>
          <p:cNvSpPr txBox="1"/>
          <p:nvPr/>
        </p:nvSpPr>
        <p:spPr>
          <a:xfrm>
            <a:off x="1247300" y="1752600"/>
            <a:ext cx="45719" cy="45719"/>
          </a:xfrm>
          <a:prstGeom prst="rect">
            <a:avLst/>
          </a:prstGeom>
        </p:spPr>
        <p:txBody>
          <a:bodyPr vert="horz" wrap="square" lIns="0" tIns="0" rIns="0" bIns="0" rtlCol="0" anchor="t">
            <a:normAutofit fontScale="25000" lnSpcReduction="20000"/>
          </a:bodyPr>
          <a:lstStyle/>
          <a:p>
            <a:endParaRPr lang="en-GB"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A8172C8-6F91-41A1-917F-2800AD011BA3}"/>
                  </a:ext>
                </a:extLst>
              </p:cNvPr>
              <p:cNvSpPr txBox="1"/>
              <p:nvPr/>
            </p:nvSpPr>
            <p:spPr>
              <a:xfrm>
                <a:off x="908931" y="1066800"/>
                <a:ext cx="10369376" cy="5105401"/>
              </a:xfrm>
              <a:prstGeom prst="rect">
                <a:avLst/>
              </a:prstGeom>
            </p:spPr>
            <p:txBody>
              <a:bodyPr vert="horz" wrap="square" lIns="0" tIns="0" rIns="0" bIns="0" rtlCol="0" anchor="t">
                <a:noAutofit/>
              </a:bodyPr>
              <a:lstStyle/>
              <a:p>
                <a:r>
                  <a:rPr lang="en-GB" sz="1600" dirty="0">
                    <a:latin typeface="Courier New" panose="02070309020205020404" pitchFamily="49" charset="0"/>
                    <a:cs typeface="Courier New" panose="02070309020205020404" pitchFamily="49" charset="0"/>
                  </a:rPr>
                  <a:t>% time-averaged autocorrelation function calculations</a:t>
                </a:r>
              </a:p>
              <a:p>
                <a:r>
                  <a:rPr lang="en-GB" sz="1600" b="1" dirty="0">
                    <a:latin typeface="Courier New" panose="02070309020205020404" pitchFamily="49" charset="0"/>
                    <a:cs typeface="Courier New" panose="02070309020205020404" pitchFamily="49" charset="0"/>
                  </a:rPr>
                  <a:t>N = 500;</a:t>
                </a:r>
                <a:r>
                  <a:rPr lang="en-GB" sz="1600" dirty="0">
                    <a:latin typeface="Courier New" panose="02070309020205020404" pitchFamily="49" charset="0"/>
                    <a:cs typeface="Courier New" panose="02070309020205020404" pitchFamily="49" charset="0"/>
                  </a:rPr>
                  <a:t>           % number of products summed for </a:t>
                </a:r>
                <a:r>
                  <a:rPr lang="en-GB" sz="1600" dirty="0" err="1">
                    <a:latin typeface="Courier New" panose="02070309020205020404" pitchFamily="49" charset="0"/>
                    <a:cs typeface="Courier New" panose="02070309020205020404" pitchFamily="49" charset="0"/>
                  </a:rPr>
                  <a:t>mth</a:t>
                </a:r>
                <a:r>
                  <a:rPr lang="en-GB" sz="1600" dirty="0">
                    <a:latin typeface="Courier New" panose="02070309020205020404" pitchFamily="49" charset="0"/>
                    <a:cs typeface="Courier New" panose="02070309020205020404" pitchFamily="49" charset="0"/>
                  </a:rPr>
                  <a:t> value of </a:t>
                </a:r>
                <a:r>
                  <a:rPr lang="en-GB" sz="1600" dirty="0" err="1">
                    <a:latin typeface="Courier New" panose="02070309020205020404" pitchFamily="49" charset="0"/>
                    <a:cs typeface="Courier New" panose="02070309020205020404" pitchFamily="49" charset="0"/>
                  </a:rPr>
                  <a:t>Rxx</a:t>
                </a:r>
                <a:r>
                  <a:rPr lang="en-GB" sz="1600" dirty="0">
                    <a:latin typeface="Courier New" panose="02070309020205020404" pitchFamily="49" charset="0"/>
                    <a:cs typeface="Courier New" panose="02070309020205020404" pitchFamily="49" charset="0"/>
                  </a:rPr>
                  <a:t> estimate</a:t>
                </a:r>
              </a:p>
              <a:p>
                <a:r>
                  <a:rPr lang="en-GB" sz="1600" b="1" dirty="0">
                    <a:latin typeface="Courier New" panose="02070309020205020404" pitchFamily="49" charset="0"/>
                    <a:cs typeface="Courier New" panose="02070309020205020404" pitchFamily="49" charset="0"/>
                  </a:rPr>
                  <a:t>M = 50;</a:t>
                </a:r>
                <a:r>
                  <a:rPr lang="en-GB" sz="1600" dirty="0">
                    <a:latin typeface="Courier New" panose="02070309020205020404" pitchFamily="49" charset="0"/>
                    <a:cs typeface="Courier New" panose="02070309020205020404" pitchFamily="49" charset="0"/>
                  </a:rPr>
                  <a:t>            % </a:t>
                </a:r>
                <a:r>
                  <a:rPr lang="en-GB" sz="1600" dirty="0" err="1">
                    <a:latin typeface="Courier New" panose="02070309020205020404" pitchFamily="49" charset="0"/>
                    <a:cs typeface="Courier New" panose="02070309020205020404" pitchFamily="49" charset="0"/>
                  </a:rPr>
                  <a:t>Rxx</a:t>
                </a:r>
                <a:r>
                  <a:rPr lang="en-GB" sz="1600" dirty="0">
                    <a:latin typeface="Courier New" panose="02070309020205020404" pitchFamily="49" charset="0"/>
                    <a:cs typeface="Courier New" panose="02070309020205020404" pitchFamily="49" charset="0"/>
                  </a:rPr>
                  <a:t> is estimated for shift m where -M &lt;= m &lt;= M</a:t>
                </a:r>
              </a:p>
              <a:p>
                <a:endParaRPr lang="da-DK" sz="1600" dirty="0">
                  <a:latin typeface="Courier New" panose="02070309020205020404" pitchFamily="49" charset="0"/>
                  <a:cs typeface="Courier New" panose="02070309020205020404" pitchFamily="49" charset="0"/>
                </a:endParaRPr>
              </a:p>
              <a:p>
                <a:r>
                  <a:rPr lang="da-DK" sz="1600" b="1" dirty="0">
                    <a:latin typeface="Courier New" panose="02070309020205020404" pitchFamily="49" charset="0"/>
                    <a:cs typeface="Courier New" panose="02070309020205020404" pitchFamily="49" charset="0"/>
                  </a:rPr>
                  <a:t>xn = sin([1:2*M+N]*2*pi/20);</a:t>
                </a:r>
                <a:r>
                  <a:rPr lang="da-DK" sz="1600" dirty="0">
                    <a:latin typeface="Courier New" panose="02070309020205020404" pitchFamily="49" charset="0"/>
                    <a:cs typeface="Courier New" panose="02070309020205020404" pitchFamily="49" charset="0"/>
                  </a:rPr>
                  <a:t> % set up 2*M+N samples of signal x(n) </a:t>
                </a:r>
              </a:p>
              <a:p>
                <a:endParaRPr lang="en-GB" sz="1600" dirty="0">
                  <a:latin typeface="Courier New" panose="02070309020205020404" pitchFamily="49" charset="0"/>
                  <a:cs typeface="Courier New" panose="02070309020205020404" pitchFamily="49" charset="0"/>
                </a:endParaRPr>
              </a:p>
              <a:p>
                <a:r>
                  <a:rPr lang="en-GB" sz="1600" b="1" dirty="0">
                    <a:latin typeface="Courier New" panose="02070309020205020404" pitchFamily="49" charset="0"/>
                    <a:cs typeface="Courier New" panose="02070309020205020404" pitchFamily="49" charset="0"/>
                  </a:rPr>
                  <a:t>for m = -M:M</a:t>
                </a:r>
                <a:r>
                  <a:rPr lang="en-GB" sz="1600" dirty="0">
                    <a:latin typeface="Courier New" panose="02070309020205020404" pitchFamily="49" charset="0"/>
                    <a:cs typeface="Courier New" panose="02070309020205020404" pitchFamily="49" charset="0"/>
                  </a:rPr>
                  <a:t>       % estimate </a:t>
                </a:r>
                <a:r>
                  <a:rPr lang="en-GB" sz="1600" dirty="0" err="1">
                    <a:latin typeface="Courier New" panose="02070309020205020404" pitchFamily="49" charset="0"/>
                    <a:cs typeface="Courier New" panose="02070309020205020404" pitchFamily="49" charset="0"/>
                  </a:rPr>
                  <a:t>Rxx</a:t>
                </a:r>
                <a:r>
                  <a:rPr lang="en-GB" sz="1600" dirty="0">
                    <a:latin typeface="Courier New" panose="02070309020205020404" pitchFamily="49" charset="0"/>
                    <a:cs typeface="Courier New" panose="02070309020205020404" pitchFamily="49" charset="0"/>
                  </a:rPr>
                  <a:t> for +</a:t>
                </a:r>
                <a:r>
                  <a:rPr lang="en-GB" sz="1600" dirty="0" err="1">
                    <a:latin typeface="Courier New" panose="02070309020205020404" pitchFamily="49" charset="0"/>
                    <a:cs typeface="Courier New" panose="02070309020205020404" pitchFamily="49" charset="0"/>
                  </a:rPr>
                  <a:t>ve</a:t>
                </a:r>
                <a:r>
                  <a:rPr lang="en-GB" sz="1600" dirty="0">
                    <a:latin typeface="Courier New" panose="02070309020205020404" pitchFamily="49" charset="0"/>
                    <a:cs typeface="Courier New" panose="02070309020205020404" pitchFamily="49" charset="0"/>
                  </a:rPr>
                  <a:t> and -</a:t>
                </a:r>
                <a:r>
                  <a:rPr lang="en-GB" sz="1600" dirty="0" err="1">
                    <a:latin typeface="Courier New" panose="02070309020205020404" pitchFamily="49" charset="0"/>
                    <a:cs typeface="Courier New" panose="02070309020205020404" pitchFamily="49" charset="0"/>
                  </a:rPr>
                  <a:t>ve</a:t>
                </a:r>
                <a:r>
                  <a:rPr lang="en-GB" sz="1600" dirty="0">
                    <a:latin typeface="Courier New" panose="02070309020205020404" pitchFamily="49" charset="0"/>
                    <a:cs typeface="Courier New" panose="02070309020205020404" pitchFamily="49" charset="0"/>
                  </a:rPr>
                  <a:t> shifts</a:t>
                </a:r>
              </a:p>
              <a:p>
                <a:r>
                  <a:rPr lang="fr-FR" sz="1600" dirty="0">
                    <a:latin typeface="Courier New" panose="02070309020205020404" pitchFamily="49" charset="0"/>
                    <a:cs typeface="Courier New" panose="02070309020205020404" pitchFamily="49" charset="0"/>
                  </a:rPr>
                  <a:t> </a:t>
                </a:r>
                <a:r>
                  <a:rPr lang="fr-FR" sz="1600" b="1" dirty="0" err="1">
                    <a:latin typeface="Courier New" panose="02070309020205020404" pitchFamily="49" charset="0"/>
                    <a:cs typeface="Courier New" panose="02070309020205020404" pitchFamily="49" charset="0"/>
                  </a:rPr>
                  <a:t>Rxx</a:t>
                </a:r>
                <a:r>
                  <a:rPr lang="fr-FR" sz="1600" b="1" dirty="0">
                    <a:latin typeface="Courier New" panose="02070309020205020404" pitchFamily="49" charset="0"/>
                    <a:cs typeface="Courier New" panose="02070309020205020404" pitchFamily="49" charset="0"/>
                  </a:rPr>
                  <a:t>(m+M+1) = 0.0;</a:t>
                </a:r>
                <a:r>
                  <a:rPr lang="fr-FR" sz="1600" dirty="0">
                    <a:latin typeface="Courier New" panose="02070309020205020404" pitchFamily="49" charset="0"/>
                    <a:cs typeface="Courier New" panose="02070309020205020404" pitchFamily="49" charset="0"/>
                  </a:rPr>
                  <a:t> % initialise mth </a:t>
                </a:r>
                <a:r>
                  <a:rPr lang="fr-FR" sz="1600" dirty="0" err="1">
                    <a:latin typeface="Courier New" panose="02070309020205020404" pitchFamily="49" charset="0"/>
                    <a:cs typeface="Courier New" panose="02070309020205020404" pitchFamily="49" charset="0"/>
                  </a:rPr>
                  <a:t>Rxx</a:t>
                </a:r>
                <a:r>
                  <a:rPr lang="fr-FR" sz="1600" dirty="0">
                    <a:latin typeface="Courier New" panose="02070309020205020404" pitchFamily="49" charset="0"/>
                    <a:cs typeface="Courier New" panose="02070309020205020404" pitchFamily="49" charset="0"/>
                  </a:rPr>
                  <a:t> </a:t>
                </a:r>
                <a:r>
                  <a:rPr lang="fr-FR" sz="1600" dirty="0" err="1">
                    <a:latin typeface="Courier New" panose="02070309020205020404" pitchFamily="49" charset="0"/>
                    <a:cs typeface="Courier New" panose="02070309020205020404" pitchFamily="49" charset="0"/>
                  </a:rPr>
                  <a:t>summation</a:t>
                </a:r>
                <a:endParaRPr lang="fr-FR" sz="1600" dirty="0">
                  <a:latin typeface="Courier New" panose="02070309020205020404" pitchFamily="49" charset="0"/>
                  <a:cs typeface="Courier New" panose="02070309020205020404" pitchFamily="49" charset="0"/>
                </a:endParaRPr>
              </a:p>
              <a:p>
                <a:r>
                  <a:rPr lang="en-GB" sz="1600" dirty="0">
                    <a:latin typeface="Courier New" panose="02070309020205020404" pitchFamily="49" charset="0"/>
                    <a:cs typeface="Courier New" panose="02070309020205020404" pitchFamily="49" charset="0"/>
                  </a:rPr>
                  <a:t>                   % -M &lt;= m &lt;= M but array index must run from</a:t>
                </a:r>
              </a:p>
              <a:p>
                <a:r>
                  <a:rPr lang="en-GB" sz="1600" dirty="0">
                    <a:latin typeface="Courier New" panose="02070309020205020404" pitchFamily="49" charset="0"/>
                    <a:cs typeface="Courier New" panose="02070309020205020404" pitchFamily="49" charset="0"/>
                  </a:rPr>
                  <a:t>                   % 1 to (2*M + 1)</a:t>
                </a:r>
              </a:p>
              <a:p>
                <a:r>
                  <a:rPr lang="pt-BR" sz="1600" dirty="0">
                    <a:latin typeface="Courier New" panose="02070309020205020404" pitchFamily="49" charset="0"/>
                    <a:cs typeface="Courier New" panose="02070309020205020404" pitchFamily="49" charset="0"/>
                  </a:rPr>
                  <a:t> </a:t>
                </a:r>
                <a:r>
                  <a:rPr lang="pt-BR" sz="1600" b="1" dirty="0">
                    <a:latin typeface="Courier New" panose="02070309020205020404" pitchFamily="49" charset="0"/>
                    <a:cs typeface="Courier New" panose="02070309020205020404" pitchFamily="49" charset="0"/>
                  </a:rPr>
                  <a:t>for n = 1:N</a:t>
                </a:r>
                <a:r>
                  <a:rPr lang="pt-BR" sz="1600" dirty="0">
                    <a:latin typeface="Courier New" panose="02070309020205020404" pitchFamily="49" charset="0"/>
                    <a:cs typeface="Courier New" panose="02070309020205020404" pitchFamily="49" charset="0"/>
                  </a:rPr>
                  <a:t>       % sum N products x(n)*x(n+m) but remember that while m </a:t>
                </a:r>
              </a:p>
              <a:p>
                <a:r>
                  <a:rPr lang="pt-BR" sz="1600" dirty="0">
                    <a:latin typeface="Courier New" panose="02070309020205020404" pitchFamily="49" charset="0"/>
                    <a:cs typeface="Courier New" panose="02070309020205020404" pitchFamily="49" charset="0"/>
                  </a:rPr>
                  <a:t>                   % runs from –M to M, index into xn must be +ve</a:t>
                </a:r>
              </a:p>
              <a:p>
                <a:r>
                  <a:rPr lang="pt-BR" sz="1600" dirty="0">
                    <a:latin typeface="Courier New" panose="02070309020205020404" pitchFamily="49" charset="0"/>
                    <a:cs typeface="Courier New" panose="02070309020205020404" pitchFamily="49" charset="0"/>
                  </a:rPr>
                  <a:t>   </a:t>
                </a:r>
                <a:r>
                  <a:rPr lang="pt-BR" sz="1600" b="1" dirty="0">
                    <a:latin typeface="Courier New" panose="02070309020205020404" pitchFamily="49" charset="0"/>
                    <a:cs typeface="Courier New" panose="02070309020205020404" pitchFamily="49" charset="0"/>
                  </a:rPr>
                  <a:t>Rxx(m+M+1)= Rxx(m+M+1)+xn(n+M)*xn(n+M+m)/N;</a:t>
                </a:r>
              </a:p>
              <a:p>
                <a:r>
                  <a:rPr lang="en-GB" sz="160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end</a:t>
                </a:r>
              </a:p>
              <a:p>
                <a:r>
                  <a:rPr lang="en-GB" sz="1600" b="1" dirty="0">
                    <a:latin typeface="Courier New" panose="02070309020205020404" pitchFamily="49" charset="0"/>
                    <a:cs typeface="Courier New" panose="02070309020205020404" pitchFamily="49" charset="0"/>
                  </a:rPr>
                  <a:t>end</a:t>
                </a:r>
                <a:endParaRPr lang="en-GB" sz="1600" dirty="0">
                  <a:latin typeface="Courier New" panose="02070309020205020404" pitchFamily="49" charset="0"/>
                  <a:cs typeface="Courier New" panose="02070309020205020404" pitchFamily="49" charset="0"/>
                </a:endParaRPr>
              </a:p>
              <a:p>
                <a:pPr/>
                <a14:m>
                  <m:oMathPara xmlns:m="http://schemas.openxmlformats.org/officeDocument/2006/math">
                    <m:oMathParaPr>
                      <m:jc m:val="centerGroup"/>
                    </m:oMathParaPr>
                    <m:oMath xmlns:m="http://schemas.openxmlformats.org/officeDocument/2006/math">
                      <m:sSub>
                        <m:sSubPr>
                          <m:ctrlPr>
                            <a:rPr lang="en-GB" sz="2000" i="1" smtClean="0">
                              <a:latin typeface="Cambria Math" panose="02040503050406030204" pitchFamily="18" charset="0"/>
                              <a:cs typeface="Courier New" panose="02070309020205020404" pitchFamily="49" charset="0"/>
                            </a:rPr>
                          </m:ctrlPr>
                        </m:sSubPr>
                        <m:e>
                          <m:acc>
                            <m:accPr>
                              <m:chr m:val="̂"/>
                              <m:ctrlPr>
                                <a:rPr lang="en-GB" sz="2000" i="1" smtClean="0">
                                  <a:latin typeface="Cambria Math" panose="02040503050406030204" pitchFamily="18" charset="0"/>
                                  <a:cs typeface="Courier New" panose="02070309020205020404" pitchFamily="49" charset="0"/>
                                </a:rPr>
                              </m:ctrlPr>
                            </m:accPr>
                            <m:e>
                              <m:r>
                                <a:rPr lang="en-GB" sz="2000" b="0" i="1" smtClean="0">
                                  <a:latin typeface="Cambria Math" panose="02040503050406030204" pitchFamily="18" charset="0"/>
                                  <a:cs typeface="Courier New" panose="02070309020205020404" pitchFamily="49" charset="0"/>
                                </a:rPr>
                                <m:t>𝑅</m:t>
                              </m:r>
                            </m:e>
                          </m:acc>
                        </m:e>
                        <m:sub>
                          <m:r>
                            <a:rPr lang="en-GB" sz="2000" b="0" i="1" smtClean="0">
                              <a:latin typeface="Cambria Math" panose="02040503050406030204" pitchFamily="18" charset="0"/>
                              <a:cs typeface="Courier New" panose="02070309020205020404" pitchFamily="49" charset="0"/>
                            </a:rPr>
                            <m:t>𝑥𝑥</m:t>
                          </m:r>
                        </m:sub>
                      </m:sSub>
                      <m:d>
                        <m:dPr>
                          <m:ctrlPr>
                            <a:rPr lang="en-GB" sz="2000" b="0" i="1" smtClean="0">
                              <a:latin typeface="Cambria Math" panose="02040503050406030204" pitchFamily="18" charset="0"/>
                              <a:cs typeface="Courier New" panose="02070309020205020404" pitchFamily="49" charset="0"/>
                            </a:rPr>
                          </m:ctrlPr>
                        </m:dPr>
                        <m:e>
                          <m:r>
                            <a:rPr lang="en-GB" sz="2000" b="0" i="1" smtClean="0">
                              <a:latin typeface="Cambria Math" panose="02040503050406030204" pitchFamily="18" charset="0"/>
                              <a:cs typeface="Courier New" panose="02070309020205020404" pitchFamily="49" charset="0"/>
                            </a:rPr>
                            <m:t>𝑚</m:t>
                          </m:r>
                        </m:e>
                      </m:d>
                      <m:r>
                        <a:rPr lang="en-GB" sz="2000" b="0" i="1" smtClean="0">
                          <a:latin typeface="Cambria Math" panose="02040503050406030204" pitchFamily="18" charset="0"/>
                          <a:cs typeface="Courier New" panose="02070309020205020404" pitchFamily="49" charset="0"/>
                        </a:rPr>
                        <m:t>=</m:t>
                      </m:r>
                      <m:f>
                        <m:fPr>
                          <m:ctrlPr>
                            <a:rPr lang="en-GB" sz="2000" b="0" i="1" smtClean="0">
                              <a:latin typeface="Cambria Math" panose="02040503050406030204" pitchFamily="18" charset="0"/>
                              <a:cs typeface="Courier New" panose="02070309020205020404" pitchFamily="49" charset="0"/>
                            </a:rPr>
                          </m:ctrlPr>
                        </m:fPr>
                        <m:num>
                          <m:r>
                            <a:rPr lang="en-GB" sz="2000" b="0" i="1" smtClean="0">
                              <a:latin typeface="Cambria Math" panose="02040503050406030204" pitchFamily="18" charset="0"/>
                              <a:cs typeface="Courier New" panose="02070309020205020404" pitchFamily="49" charset="0"/>
                            </a:rPr>
                            <m:t>1</m:t>
                          </m:r>
                        </m:num>
                        <m:den>
                          <m:r>
                            <a:rPr lang="en-GB" sz="2000" b="0" i="1" smtClean="0">
                              <a:latin typeface="Cambria Math" panose="02040503050406030204" pitchFamily="18" charset="0"/>
                              <a:cs typeface="Courier New" panose="02070309020205020404" pitchFamily="49" charset="0"/>
                            </a:rPr>
                            <m:t>𝑁</m:t>
                          </m:r>
                        </m:den>
                      </m:f>
                      <m:nary>
                        <m:naryPr>
                          <m:chr m:val="∑"/>
                          <m:ctrlPr>
                            <a:rPr lang="en-GB" sz="2000" b="0" i="1" smtClean="0">
                              <a:latin typeface="Cambria Math" panose="02040503050406030204" pitchFamily="18" charset="0"/>
                              <a:cs typeface="Courier New" panose="02070309020205020404" pitchFamily="49" charset="0"/>
                            </a:rPr>
                          </m:ctrlPr>
                        </m:naryPr>
                        <m:sub>
                          <m:r>
                            <m:rPr>
                              <m:brk m:alnAt="23"/>
                            </m:rPr>
                            <a:rPr lang="en-GB" sz="2000" b="0" i="1" smtClean="0">
                              <a:latin typeface="Cambria Math" panose="02040503050406030204" pitchFamily="18" charset="0"/>
                              <a:cs typeface="Courier New" panose="02070309020205020404" pitchFamily="49" charset="0"/>
                            </a:rPr>
                            <m:t>𝑛</m:t>
                          </m:r>
                          <m:r>
                            <a:rPr lang="en-GB" sz="2000" b="0" i="1" smtClean="0">
                              <a:latin typeface="Cambria Math" panose="02040503050406030204" pitchFamily="18" charset="0"/>
                              <a:cs typeface="Courier New" panose="02070309020205020404" pitchFamily="49" charset="0"/>
                            </a:rPr>
                            <m:t>=1</m:t>
                          </m:r>
                        </m:sub>
                        <m:sup>
                          <m:r>
                            <a:rPr lang="en-GB" sz="2000" b="0" i="1" smtClean="0">
                              <a:latin typeface="Cambria Math" panose="02040503050406030204" pitchFamily="18" charset="0"/>
                              <a:cs typeface="Courier New" panose="02070309020205020404" pitchFamily="49" charset="0"/>
                            </a:rPr>
                            <m:t>𝑁</m:t>
                          </m:r>
                        </m:sup>
                        <m:e>
                          <m:r>
                            <a:rPr lang="en-GB" sz="2000" b="0" i="1" smtClean="0">
                              <a:latin typeface="Cambria Math" panose="02040503050406030204" pitchFamily="18" charset="0"/>
                              <a:cs typeface="Courier New" panose="02070309020205020404" pitchFamily="49" charset="0"/>
                            </a:rPr>
                            <m:t>𝑥</m:t>
                          </m:r>
                          <m:d>
                            <m:dPr>
                              <m:ctrlPr>
                                <a:rPr lang="en-GB" sz="2000" b="0" i="1" smtClean="0">
                                  <a:latin typeface="Cambria Math" panose="02040503050406030204" pitchFamily="18" charset="0"/>
                                  <a:cs typeface="Courier New" panose="02070309020205020404" pitchFamily="49" charset="0"/>
                                </a:rPr>
                              </m:ctrlPr>
                            </m:dPr>
                            <m:e>
                              <m:r>
                                <a:rPr lang="en-GB" sz="2000" b="0" i="1" smtClean="0">
                                  <a:latin typeface="Cambria Math" panose="02040503050406030204" pitchFamily="18" charset="0"/>
                                  <a:cs typeface="Courier New" panose="02070309020205020404" pitchFamily="49" charset="0"/>
                                </a:rPr>
                                <m:t>𝑛</m:t>
                              </m:r>
                            </m:e>
                          </m:d>
                          <m:r>
                            <a:rPr lang="en-GB" sz="2000" b="0" i="1" smtClean="0">
                              <a:latin typeface="Cambria Math" panose="02040503050406030204" pitchFamily="18" charset="0"/>
                              <a:cs typeface="Courier New" panose="02070309020205020404" pitchFamily="49" charset="0"/>
                            </a:rPr>
                            <m:t>𝑥</m:t>
                          </m:r>
                          <m:r>
                            <a:rPr lang="en-GB" sz="2000" b="0" i="1" smtClean="0">
                              <a:latin typeface="Cambria Math" panose="02040503050406030204" pitchFamily="18" charset="0"/>
                              <a:cs typeface="Courier New" panose="02070309020205020404" pitchFamily="49" charset="0"/>
                            </a:rPr>
                            <m:t>(</m:t>
                          </m:r>
                          <m:r>
                            <a:rPr lang="en-GB" sz="2000" b="0" i="1" smtClean="0">
                              <a:latin typeface="Cambria Math" panose="02040503050406030204" pitchFamily="18" charset="0"/>
                              <a:cs typeface="Courier New" panose="02070309020205020404" pitchFamily="49" charset="0"/>
                            </a:rPr>
                            <m:t>𝑛</m:t>
                          </m:r>
                          <m:r>
                            <a:rPr lang="en-GB" sz="2000" b="0" i="1" smtClean="0">
                              <a:latin typeface="Cambria Math" panose="02040503050406030204" pitchFamily="18" charset="0"/>
                              <a:cs typeface="Courier New" panose="02070309020205020404" pitchFamily="49" charset="0"/>
                            </a:rPr>
                            <m:t>+</m:t>
                          </m:r>
                          <m:r>
                            <a:rPr lang="en-GB" sz="2000" b="0" i="1" smtClean="0">
                              <a:latin typeface="Cambria Math" panose="02040503050406030204" pitchFamily="18" charset="0"/>
                              <a:cs typeface="Courier New" panose="02070309020205020404" pitchFamily="49" charset="0"/>
                            </a:rPr>
                            <m:t>𝑚</m:t>
                          </m:r>
                          <m:r>
                            <a:rPr lang="en-GB" sz="2000" b="0" i="1" smtClean="0">
                              <a:latin typeface="Cambria Math" panose="02040503050406030204" pitchFamily="18" charset="0"/>
                              <a:cs typeface="Courier New" panose="02070309020205020404" pitchFamily="49" charset="0"/>
                            </a:rPr>
                            <m:t>)</m:t>
                          </m:r>
                        </m:e>
                      </m:nary>
                    </m:oMath>
                  </m:oMathPara>
                </a14:m>
                <a:endParaRPr lang="en-GB" sz="2000" dirty="0">
                  <a:latin typeface="Courier New" panose="02070309020205020404" pitchFamily="49" charset="0"/>
                  <a:cs typeface="Courier New" panose="02070309020205020404" pitchFamily="49" charset="0"/>
                </a:endParaRPr>
              </a:p>
              <a:p>
                <a:endParaRPr lang="en-GB" sz="2000" dirty="0">
                  <a:latin typeface="Courier New" panose="02070309020205020404" pitchFamily="49" charset="0"/>
                  <a:cs typeface="Courier New" panose="02070309020205020404" pitchFamily="49" charset="0"/>
                </a:endParaRP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cs typeface="Courier New" panose="02070309020205020404" pitchFamily="49" charset="0"/>
                        </a:rPr>
                        <m:t>−</m:t>
                      </m:r>
                      <m:r>
                        <a:rPr lang="en-GB" sz="2000" b="0" i="1" smtClean="0">
                          <a:latin typeface="Cambria Math" panose="02040503050406030204" pitchFamily="18" charset="0"/>
                          <a:cs typeface="Courier New" panose="02070309020205020404" pitchFamily="49" charset="0"/>
                        </a:rPr>
                        <m:t>𝑀</m:t>
                      </m:r>
                      <m:r>
                        <a:rPr lang="en-GB" sz="2000" b="0" i="1" smtClean="0">
                          <a:latin typeface="Cambria Math" panose="02040503050406030204" pitchFamily="18" charset="0"/>
                          <a:ea typeface="Cambria Math" panose="02040503050406030204" pitchFamily="18" charset="0"/>
                          <a:cs typeface="Courier New" panose="02070309020205020404" pitchFamily="49" charset="0"/>
                        </a:rPr>
                        <m:t>≤</m:t>
                      </m:r>
                      <m:r>
                        <a:rPr lang="en-GB" sz="2000" b="0" i="1" smtClean="0">
                          <a:latin typeface="Cambria Math" panose="02040503050406030204" pitchFamily="18" charset="0"/>
                          <a:ea typeface="Cambria Math" panose="02040503050406030204" pitchFamily="18" charset="0"/>
                          <a:cs typeface="Courier New" panose="02070309020205020404" pitchFamily="49" charset="0"/>
                        </a:rPr>
                        <m:t>𝑚</m:t>
                      </m:r>
                      <m:r>
                        <a:rPr lang="en-GB" sz="2000" b="0" i="1" smtClean="0">
                          <a:latin typeface="Cambria Math" panose="02040503050406030204" pitchFamily="18" charset="0"/>
                          <a:ea typeface="Cambria Math" panose="02040503050406030204" pitchFamily="18" charset="0"/>
                          <a:cs typeface="Courier New" panose="02070309020205020404" pitchFamily="49" charset="0"/>
                        </a:rPr>
                        <m:t>≤</m:t>
                      </m:r>
                      <m:r>
                        <a:rPr lang="en-GB" sz="2000" b="0" i="1" smtClean="0">
                          <a:latin typeface="Cambria Math" panose="02040503050406030204" pitchFamily="18" charset="0"/>
                          <a:ea typeface="Cambria Math" panose="02040503050406030204" pitchFamily="18" charset="0"/>
                          <a:cs typeface="Courier New" panose="02070309020205020404" pitchFamily="49" charset="0"/>
                        </a:rPr>
                        <m:t>𝑀</m:t>
                      </m:r>
                    </m:oMath>
                  </m:oMathPara>
                </a14:m>
                <a:endParaRPr lang="en-GB" sz="2000" dirty="0">
                  <a:latin typeface="Courier New" panose="02070309020205020404" pitchFamily="49" charset="0"/>
                  <a:cs typeface="Courier New" panose="02070309020205020404" pitchFamily="49" charset="0"/>
                </a:endParaRPr>
              </a:p>
            </p:txBody>
          </p:sp>
        </mc:Choice>
        <mc:Fallback xmlns="">
          <p:sp>
            <p:nvSpPr>
              <p:cNvPr id="8" name="TextBox 7">
                <a:extLst>
                  <a:ext uri="{FF2B5EF4-FFF2-40B4-BE49-F238E27FC236}">
                    <a16:creationId xmlns:a16="http://schemas.microsoft.com/office/drawing/2014/main" id="{BA8172C8-6F91-41A1-917F-2800AD011BA3}"/>
                  </a:ext>
                </a:extLst>
              </p:cNvPr>
              <p:cNvSpPr txBox="1">
                <a:spLocks noRot="1" noChangeAspect="1" noMove="1" noResize="1" noEditPoints="1" noAdjustHandles="1" noChangeArrowheads="1" noChangeShapeType="1" noTextEdit="1"/>
              </p:cNvSpPr>
              <p:nvPr/>
            </p:nvSpPr>
            <p:spPr>
              <a:xfrm>
                <a:off x="908931" y="1066800"/>
                <a:ext cx="10369376" cy="5105401"/>
              </a:xfrm>
              <a:prstGeom prst="rect">
                <a:avLst/>
              </a:prstGeom>
              <a:blipFill>
                <a:blip r:embed="rId3"/>
                <a:stretch>
                  <a:fillRect l="-1176" t="-1193" b="-955"/>
                </a:stretch>
              </a:blipFill>
            </p:spPr>
            <p:txBody>
              <a:bodyPr/>
              <a:lstStyle/>
              <a:p>
                <a:r>
                  <a:rPr lang="en-GB">
                    <a:noFill/>
                  </a:rPr>
                  <a:t> </a:t>
                </a:r>
              </a:p>
            </p:txBody>
          </p:sp>
        </mc:Fallback>
      </mc:AlternateContent>
    </p:spTree>
    <p:extLst>
      <p:ext uri="{BB962C8B-B14F-4D97-AF65-F5344CB8AC3E}">
        <p14:creationId xmlns:p14="http://schemas.microsoft.com/office/powerpoint/2010/main" val="19044636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E2BB66-F8A9-4128-AAE3-64930E0B4BBA}"/>
              </a:ext>
            </a:extLst>
          </p:cNvPr>
          <p:cNvPicPr>
            <a:picLocks noChangeAspect="1"/>
          </p:cNvPicPr>
          <p:nvPr/>
        </p:nvPicPr>
        <p:blipFill>
          <a:blip r:embed="rId3"/>
          <a:stretch>
            <a:fillRect/>
          </a:stretch>
        </p:blipFill>
        <p:spPr>
          <a:xfrm>
            <a:off x="0" y="540878"/>
            <a:ext cx="12187238" cy="5776243"/>
          </a:xfrm>
          <a:prstGeom prst="rect">
            <a:avLst/>
          </a:prstGeom>
        </p:spPr>
      </p:pic>
      <p:sp>
        <p:nvSpPr>
          <p:cNvPr id="2" name="Title 1"/>
          <p:cNvSpPr>
            <a:spLocks noGrp="1"/>
          </p:cNvSpPr>
          <p:nvPr>
            <p:ph type="title"/>
          </p:nvPr>
        </p:nvSpPr>
        <p:spPr/>
        <p:txBody>
          <a:bodyPr>
            <a:normAutofit fontScale="90000"/>
          </a:bodyPr>
          <a:lstStyle/>
          <a:p>
            <a:r>
              <a:rPr lang="en-GB" dirty="0"/>
              <a:t>Properties of the Autocorrelation Function </a:t>
            </a:r>
          </a:p>
        </p:txBody>
      </p:sp>
    </p:spTree>
    <p:extLst>
      <p:ext uri="{BB962C8B-B14F-4D97-AF65-F5344CB8AC3E}">
        <p14:creationId xmlns:p14="http://schemas.microsoft.com/office/powerpoint/2010/main" val="353685017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962FFA-78CD-4FB7-A348-B822BDC6193C}"/>
              </a:ext>
            </a:extLst>
          </p:cNvPr>
          <p:cNvPicPr>
            <a:picLocks noChangeAspect="1"/>
          </p:cNvPicPr>
          <p:nvPr/>
        </p:nvPicPr>
        <p:blipFill>
          <a:blip r:embed="rId3"/>
          <a:stretch>
            <a:fillRect/>
          </a:stretch>
        </p:blipFill>
        <p:spPr>
          <a:xfrm>
            <a:off x="0" y="540878"/>
            <a:ext cx="12187238" cy="5776243"/>
          </a:xfrm>
          <a:prstGeom prst="rect">
            <a:avLst/>
          </a:prstGeom>
        </p:spPr>
      </p:pic>
      <p:sp>
        <p:nvSpPr>
          <p:cNvPr id="2" name="Title 1"/>
          <p:cNvSpPr>
            <a:spLocks noGrp="1"/>
          </p:cNvSpPr>
          <p:nvPr>
            <p:ph type="title"/>
          </p:nvPr>
        </p:nvSpPr>
        <p:spPr/>
        <p:txBody>
          <a:bodyPr>
            <a:normAutofit fontScale="90000"/>
          </a:bodyPr>
          <a:lstStyle/>
          <a:p>
            <a:r>
              <a:rPr lang="en-GB" dirty="0"/>
              <a:t>Properties of the Autocorrelation Function </a:t>
            </a:r>
          </a:p>
        </p:txBody>
      </p:sp>
    </p:spTree>
    <p:extLst>
      <p:ext uri="{BB962C8B-B14F-4D97-AF65-F5344CB8AC3E}">
        <p14:creationId xmlns:p14="http://schemas.microsoft.com/office/powerpoint/2010/main" val="164647810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the Autocorrelation Function </a:t>
            </a:r>
          </a:p>
        </p:txBody>
      </p:sp>
      <p:pic>
        <p:nvPicPr>
          <p:cNvPr id="5" name="Picture 4">
            <a:extLst>
              <a:ext uri="{FF2B5EF4-FFF2-40B4-BE49-F238E27FC236}">
                <a16:creationId xmlns:a16="http://schemas.microsoft.com/office/drawing/2014/main" id="{706B0582-E058-4377-990A-503C587357BD}"/>
              </a:ext>
            </a:extLst>
          </p:cNvPr>
          <p:cNvPicPr>
            <a:picLocks noChangeAspect="1"/>
          </p:cNvPicPr>
          <p:nvPr/>
        </p:nvPicPr>
        <p:blipFill>
          <a:blip r:embed="rId3"/>
          <a:stretch>
            <a:fillRect/>
          </a:stretch>
        </p:blipFill>
        <p:spPr>
          <a:xfrm>
            <a:off x="0" y="469626"/>
            <a:ext cx="12187238" cy="5776243"/>
          </a:xfrm>
          <a:prstGeom prst="rect">
            <a:avLst/>
          </a:prstGeom>
        </p:spPr>
      </p:pic>
    </p:spTree>
    <p:extLst>
      <p:ext uri="{BB962C8B-B14F-4D97-AF65-F5344CB8AC3E}">
        <p14:creationId xmlns:p14="http://schemas.microsoft.com/office/powerpoint/2010/main" val="278631740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the Autocorrelation Function </a:t>
            </a:r>
          </a:p>
        </p:txBody>
      </p:sp>
      <p:pic>
        <p:nvPicPr>
          <p:cNvPr id="4" name="Picture 3">
            <a:extLst>
              <a:ext uri="{FF2B5EF4-FFF2-40B4-BE49-F238E27FC236}">
                <a16:creationId xmlns:a16="http://schemas.microsoft.com/office/drawing/2014/main" id="{625C2E63-5E94-4E00-85AB-B52469FA611E}"/>
              </a:ext>
            </a:extLst>
          </p:cNvPr>
          <p:cNvPicPr>
            <a:picLocks noChangeAspect="1"/>
          </p:cNvPicPr>
          <p:nvPr/>
        </p:nvPicPr>
        <p:blipFill>
          <a:blip r:embed="rId3"/>
          <a:stretch>
            <a:fillRect/>
          </a:stretch>
        </p:blipFill>
        <p:spPr>
          <a:xfrm>
            <a:off x="0" y="540878"/>
            <a:ext cx="12187238" cy="5776243"/>
          </a:xfrm>
          <a:prstGeom prst="rect">
            <a:avLst/>
          </a:prstGeom>
        </p:spPr>
      </p:pic>
    </p:spTree>
    <p:extLst>
      <p:ext uri="{BB962C8B-B14F-4D97-AF65-F5344CB8AC3E}">
        <p14:creationId xmlns:p14="http://schemas.microsoft.com/office/powerpoint/2010/main" val="168546474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the Autocorrelation Function </a:t>
            </a:r>
          </a:p>
        </p:txBody>
      </p:sp>
      <p:pic>
        <p:nvPicPr>
          <p:cNvPr id="6" name="Picture 5">
            <a:extLst>
              <a:ext uri="{FF2B5EF4-FFF2-40B4-BE49-F238E27FC236}">
                <a16:creationId xmlns:a16="http://schemas.microsoft.com/office/drawing/2014/main" id="{7C5397AE-675B-4C98-9047-5409C9F12058}"/>
              </a:ext>
            </a:extLst>
          </p:cNvPr>
          <p:cNvPicPr>
            <a:picLocks noChangeAspect="1"/>
          </p:cNvPicPr>
          <p:nvPr/>
        </p:nvPicPr>
        <p:blipFill>
          <a:blip r:embed="rId3"/>
          <a:stretch>
            <a:fillRect/>
          </a:stretch>
        </p:blipFill>
        <p:spPr>
          <a:xfrm>
            <a:off x="-154781" y="662005"/>
            <a:ext cx="12187238" cy="5776243"/>
          </a:xfrm>
          <a:prstGeom prst="rect">
            <a:avLst/>
          </a:prstGeom>
        </p:spPr>
      </p:pic>
    </p:spTree>
    <p:extLst>
      <p:ext uri="{BB962C8B-B14F-4D97-AF65-F5344CB8AC3E}">
        <p14:creationId xmlns:p14="http://schemas.microsoft.com/office/powerpoint/2010/main" val="7945572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AEB8EE7-7298-4482-90E5-3BC591F0A820}"/>
              </a:ext>
            </a:extLst>
          </p:cNvPr>
          <p:cNvPicPr>
            <a:picLocks noChangeAspect="1"/>
          </p:cNvPicPr>
          <p:nvPr/>
        </p:nvPicPr>
        <p:blipFill>
          <a:blip r:embed="rId3"/>
          <a:stretch>
            <a:fillRect/>
          </a:stretch>
        </p:blipFill>
        <p:spPr>
          <a:xfrm>
            <a:off x="0" y="492751"/>
            <a:ext cx="12187238" cy="5776243"/>
          </a:xfrm>
          <a:prstGeom prst="rect">
            <a:avLst/>
          </a:prstGeom>
        </p:spPr>
      </p:pic>
      <p:sp>
        <p:nvSpPr>
          <p:cNvPr id="2" name="Title 1"/>
          <p:cNvSpPr>
            <a:spLocks noGrp="1"/>
          </p:cNvSpPr>
          <p:nvPr>
            <p:ph type="title"/>
          </p:nvPr>
        </p:nvSpPr>
        <p:spPr/>
        <p:txBody>
          <a:bodyPr>
            <a:normAutofit fontScale="90000"/>
          </a:bodyPr>
          <a:lstStyle/>
          <a:p>
            <a:r>
              <a:rPr lang="en-GB" dirty="0"/>
              <a:t>Properties of the Autocorrelation Function </a:t>
            </a:r>
          </a:p>
        </p:txBody>
      </p:sp>
    </p:spTree>
    <p:extLst>
      <p:ext uri="{BB962C8B-B14F-4D97-AF65-F5344CB8AC3E}">
        <p14:creationId xmlns:p14="http://schemas.microsoft.com/office/powerpoint/2010/main" val="267538285"/>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619" y="264748"/>
            <a:ext cx="11158547" cy="576000"/>
          </a:xfrm>
        </p:spPr>
        <p:txBody>
          <a:bodyPr>
            <a:normAutofit fontScale="90000"/>
          </a:bodyPr>
          <a:lstStyle/>
          <a:p>
            <a:r>
              <a:rPr lang="en-GB" dirty="0"/>
              <a:t>Properties of the Autocorrelation Function </a:t>
            </a:r>
          </a:p>
        </p:txBody>
      </p:sp>
      <p:pic>
        <p:nvPicPr>
          <p:cNvPr id="3" name="Picture 2">
            <a:extLst>
              <a:ext uri="{FF2B5EF4-FFF2-40B4-BE49-F238E27FC236}">
                <a16:creationId xmlns:a16="http://schemas.microsoft.com/office/drawing/2014/main" id="{55242081-06E3-43F6-9032-31F94B737F37}"/>
              </a:ext>
            </a:extLst>
          </p:cNvPr>
          <p:cNvPicPr>
            <a:picLocks noChangeAspect="1"/>
          </p:cNvPicPr>
          <p:nvPr/>
        </p:nvPicPr>
        <p:blipFill>
          <a:blip r:embed="rId3"/>
          <a:stretch>
            <a:fillRect/>
          </a:stretch>
        </p:blipFill>
        <p:spPr>
          <a:xfrm>
            <a:off x="0" y="540878"/>
            <a:ext cx="12187238" cy="5776243"/>
          </a:xfrm>
          <a:prstGeom prst="rect">
            <a:avLst/>
          </a:prstGeom>
        </p:spPr>
      </p:pic>
    </p:spTree>
    <p:extLst>
      <p:ext uri="{BB962C8B-B14F-4D97-AF65-F5344CB8AC3E}">
        <p14:creationId xmlns:p14="http://schemas.microsoft.com/office/powerpoint/2010/main" val="197861927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the Autocorrelation Function </a:t>
            </a:r>
          </a:p>
        </p:txBody>
      </p:sp>
      <p:pic>
        <p:nvPicPr>
          <p:cNvPr id="8" name="Picture 7">
            <a:extLst>
              <a:ext uri="{FF2B5EF4-FFF2-40B4-BE49-F238E27FC236}">
                <a16:creationId xmlns:a16="http://schemas.microsoft.com/office/drawing/2014/main" id="{7346EC1F-D57C-4C53-BC3C-B81081E54D17}"/>
              </a:ext>
            </a:extLst>
          </p:cNvPr>
          <p:cNvPicPr>
            <a:picLocks noChangeAspect="1"/>
          </p:cNvPicPr>
          <p:nvPr/>
        </p:nvPicPr>
        <p:blipFill>
          <a:blip r:embed="rId3"/>
          <a:stretch>
            <a:fillRect/>
          </a:stretch>
        </p:blipFill>
        <p:spPr>
          <a:xfrm>
            <a:off x="0" y="540878"/>
            <a:ext cx="12187238" cy="5776243"/>
          </a:xfrm>
          <a:prstGeom prst="rect">
            <a:avLst/>
          </a:prstGeom>
        </p:spPr>
      </p:pic>
    </p:spTree>
    <p:extLst>
      <p:ext uri="{BB962C8B-B14F-4D97-AF65-F5344CB8AC3E}">
        <p14:creationId xmlns:p14="http://schemas.microsoft.com/office/powerpoint/2010/main" val="39059239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Discrete-Time Random Signals</a:t>
            </a:r>
          </a:p>
        </p:txBody>
      </p:sp>
      <p:sp>
        <p:nvSpPr>
          <p:cNvPr id="4" name="Content Placeholder 2"/>
          <p:cNvSpPr txBox="1">
            <a:spLocks/>
          </p:cNvSpPr>
          <p:nvPr/>
        </p:nvSpPr>
        <p:spPr>
          <a:xfrm>
            <a:off x="1023958" y="1609727"/>
            <a:ext cx="8346261" cy="3038473"/>
          </a:xfrm>
          <a:prstGeom prst="rect">
            <a:avLst/>
          </a:prstGeom>
        </p:spPr>
        <p:txBody>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defTabSz="914400"/>
            <a:r>
              <a:rPr lang="en-GB" sz="2800" dirty="0"/>
              <a:t>Describing discrete-time random signals</a:t>
            </a:r>
          </a:p>
          <a:p>
            <a:pPr marL="0" indent="0" defTabSz="914400">
              <a:buNone/>
            </a:pPr>
            <a:endParaRPr lang="en-GB" sz="2800" dirty="0"/>
          </a:p>
          <a:p>
            <a:r>
              <a:rPr lang="en-GB" sz="2800" dirty="0"/>
              <a:t>Processing discrete-time random signals </a:t>
            </a:r>
          </a:p>
        </p:txBody>
      </p:sp>
    </p:spTree>
    <p:extLst>
      <p:ext uri="{BB962C8B-B14F-4D97-AF65-F5344CB8AC3E}">
        <p14:creationId xmlns:p14="http://schemas.microsoft.com/office/powerpoint/2010/main" val="1389886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the Autocorrelation Function </a:t>
            </a:r>
          </a:p>
        </p:txBody>
      </p:sp>
      <p:pic>
        <p:nvPicPr>
          <p:cNvPr id="6" name="Picture 5">
            <a:extLst>
              <a:ext uri="{FF2B5EF4-FFF2-40B4-BE49-F238E27FC236}">
                <a16:creationId xmlns:a16="http://schemas.microsoft.com/office/drawing/2014/main" id="{8669E462-0203-4BE9-B7A9-1D8F7F23FC3F}"/>
              </a:ext>
            </a:extLst>
          </p:cNvPr>
          <p:cNvPicPr>
            <a:picLocks noChangeAspect="1"/>
          </p:cNvPicPr>
          <p:nvPr/>
        </p:nvPicPr>
        <p:blipFill>
          <a:blip r:embed="rId3"/>
          <a:stretch>
            <a:fillRect/>
          </a:stretch>
        </p:blipFill>
        <p:spPr>
          <a:xfrm>
            <a:off x="0" y="540878"/>
            <a:ext cx="12187238" cy="5776243"/>
          </a:xfrm>
          <a:prstGeom prst="rect">
            <a:avLst/>
          </a:prstGeom>
        </p:spPr>
      </p:pic>
    </p:spTree>
    <p:extLst>
      <p:ext uri="{BB962C8B-B14F-4D97-AF65-F5344CB8AC3E}">
        <p14:creationId xmlns:p14="http://schemas.microsoft.com/office/powerpoint/2010/main" val="333660039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the Autocorrelation Function </a:t>
            </a:r>
          </a:p>
        </p:txBody>
      </p:sp>
      <p:pic>
        <p:nvPicPr>
          <p:cNvPr id="4" name="Picture 3">
            <a:extLst>
              <a:ext uri="{FF2B5EF4-FFF2-40B4-BE49-F238E27FC236}">
                <a16:creationId xmlns:a16="http://schemas.microsoft.com/office/drawing/2014/main" id="{05CEE1A6-1CAA-4778-8AD2-A288F78A5005}"/>
              </a:ext>
            </a:extLst>
          </p:cNvPr>
          <p:cNvPicPr>
            <a:picLocks noChangeAspect="1"/>
          </p:cNvPicPr>
          <p:nvPr/>
        </p:nvPicPr>
        <p:blipFill>
          <a:blip r:embed="rId3"/>
          <a:stretch>
            <a:fillRect/>
          </a:stretch>
        </p:blipFill>
        <p:spPr>
          <a:xfrm>
            <a:off x="0" y="540878"/>
            <a:ext cx="12187238" cy="5776243"/>
          </a:xfrm>
          <a:prstGeom prst="rect">
            <a:avLst/>
          </a:prstGeom>
        </p:spPr>
      </p:pic>
    </p:spTree>
    <p:extLst>
      <p:ext uri="{BB962C8B-B14F-4D97-AF65-F5344CB8AC3E}">
        <p14:creationId xmlns:p14="http://schemas.microsoft.com/office/powerpoint/2010/main" val="29272183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336000"/>
            <a:ext cx="11158547" cy="576000"/>
          </a:xfrm>
        </p:spPr>
        <p:txBody>
          <a:bodyPr>
            <a:normAutofit fontScale="90000"/>
          </a:bodyPr>
          <a:lstStyle/>
          <a:p>
            <a:r>
              <a:rPr lang="en-GB" dirty="0"/>
              <a:t>Power Spectral Density (</a:t>
            </a:r>
            <a:r>
              <a:rPr lang="en-GB" dirty="0" err="1"/>
              <a:t>psd</a:t>
            </a:r>
            <a:r>
              <a:rPr lang="en-GB" dirty="0"/>
              <a:t>)</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07219" y="990600"/>
                <a:ext cx="10744200" cy="5638800"/>
              </a:xfrm>
            </p:spPr>
            <p:txBody>
              <a:bodyPr/>
              <a:lstStyle/>
              <a:p>
                <a:pPr>
                  <a:lnSpc>
                    <a:spcPct val="150000"/>
                  </a:lnSpc>
                </a:pPr>
                <a:r>
                  <a:rPr lang="en-GB" dirty="0"/>
                  <a:t>Time-domain signals may be transformed into the frequency-domain using Fourier analysis.</a:t>
                </a:r>
              </a:p>
              <a:p>
                <a:pPr>
                  <a:lnSpc>
                    <a:spcPct val="150000"/>
                  </a:lnSpc>
                </a:pPr>
                <a:r>
                  <a:rPr lang="en-GB" dirty="0"/>
                  <a:t>Applying the DTFT to a random discrete-time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problematic.</a:t>
                </a:r>
              </a:p>
              <a:p>
                <a:pPr>
                  <a:lnSpc>
                    <a:spcPct val="150000"/>
                  </a:lnSpc>
                </a:pPr>
                <a:r>
                  <a:rPr lang="en-GB" dirty="0"/>
                  <a:t>If it existed, the DTFT of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 </m:t>
                    </m:r>
                  </m:oMath>
                </a14:m>
                <a:r>
                  <a:rPr lang="en-GB" dirty="0"/>
                  <a:t>would be another random signal.</a:t>
                </a:r>
              </a:p>
              <a:p>
                <a:pPr>
                  <a:lnSpc>
                    <a:spcPct val="150000"/>
                  </a:lnSpc>
                </a:pPr>
                <a:r>
                  <a:rPr lang="en-GB" dirty="0"/>
                  <a:t>For the DTFT of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to exist,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oMath>
                </a14:m>
                <a:r>
                  <a:rPr lang="en-GB" dirty="0"/>
                  <a:t> must have finite energy but typically random noise signals have infinite energy.</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07219" y="990600"/>
                <a:ext cx="10744200" cy="5638800"/>
              </a:xfrm>
              <a:blipFill>
                <a:blip r:embed="rId3"/>
                <a:stretch>
                  <a:fillRect l="-1532"/>
                </a:stretch>
              </a:blipFill>
            </p:spPr>
            <p:txBody>
              <a:bodyPr/>
              <a:lstStyle/>
              <a:p>
                <a:r>
                  <a:rPr lang="en-GB">
                    <a:noFill/>
                  </a:rPr>
                  <a:t> </a:t>
                </a:r>
              </a:p>
            </p:txBody>
          </p:sp>
        </mc:Fallback>
      </mc:AlternateContent>
    </p:spTree>
    <p:extLst>
      <p:ext uri="{BB962C8B-B14F-4D97-AF65-F5344CB8AC3E}">
        <p14:creationId xmlns:p14="http://schemas.microsoft.com/office/powerpoint/2010/main" val="88240089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Power Spectral Density (</a:t>
            </a:r>
            <a:r>
              <a:rPr lang="en-GB" dirty="0" err="1"/>
              <a:t>psd</a:t>
            </a:r>
            <a:r>
              <a:rPr lang="en-GB" dirty="0"/>
              <a:t>)</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83419" y="1046747"/>
                <a:ext cx="11158546" cy="4668253"/>
              </a:xfrm>
            </p:spPr>
            <p:txBody>
              <a:bodyPr/>
              <a:lstStyle/>
              <a:p>
                <a:pPr>
                  <a:lnSpc>
                    <a:spcPct val="150000"/>
                  </a:lnSpc>
                </a:pPr>
                <a:r>
                  <a:rPr lang="en-GB" dirty="0"/>
                  <a:t>Frequency components in signal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oMath>
                </a14:m>
                <a:r>
                  <a:rPr lang="en-GB" dirty="0"/>
                  <a:t> appear also in its autocorrelation function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oMath>
                </a14:m>
                <a:r>
                  <a:rPr lang="en-GB" dirty="0"/>
                  <a:t>.</a:t>
                </a:r>
              </a:p>
              <a:p>
                <a:pPr>
                  <a:lnSpc>
                    <a:spcPct val="150000"/>
                  </a:lnSpc>
                </a:pPr>
                <a:r>
                  <a:rPr lang="en-GB" dirty="0"/>
                  <a:t>The amplitudes of the frequency components in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are the squares of their amplitudes of their counterparts in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indicate how the power in the signal is distributed in the frequency-domain.</a:t>
                </a:r>
              </a:p>
              <a:p>
                <a:pPr>
                  <a:lnSpc>
                    <a:spcPct val="150000"/>
                  </a:lnSpc>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oMath>
                </a14:m>
                <a:r>
                  <a:rPr lang="en-GB" dirty="0"/>
                  <a:t> is deterministic and typically decays with the magnitude of </a:t>
                </a:r>
                <a14:m>
                  <m:oMath xmlns:m="http://schemas.openxmlformats.org/officeDocument/2006/math">
                    <m:r>
                      <a:rPr lang="en-GB" i="1">
                        <a:latin typeface="Cambria Math" panose="02040503050406030204" pitchFamily="18" charset="0"/>
                      </a:rPr>
                      <m:t>𝑚</m:t>
                    </m:r>
                  </m:oMath>
                </a14:m>
                <a:r>
                  <a:rPr lang="en-GB" dirty="0"/>
                  <a:t>. It is therefore effectively a finite energy signal for which the DTFT does exist and it allows frequency-domain representation of a random signal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 </m:t>
                    </m:r>
                  </m:oMath>
                </a14:m>
                <a:r>
                  <a:rPr lang="en-GB" dirty="0"/>
                  <a:t>with infinite energy.</a:t>
                </a:r>
              </a:p>
              <a:p>
                <a:pPr>
                  <a:lnSpc>
                    <a:spcPct val="150000"/>
                  </a:lnSpc>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83419" y="1046747"/>
                <a:ext cx="11158546" cy="4668253"/>
              </a:xfrm>
              <a:blipFill>
                <a:blip r:embed="rId3"/>
                <a:stretch>
                  <a:fillRect l="-1475" r="-55"/>
                </a:stretch>
              </a:blipFill>
            </p:spPr>
            <p:txBody>
              <a:bodyPr/>
              <a:lstStyle/>
              <a:p>
                <a:r>
                  <a:rPr lang="en-GB">
                    <a:noFill/>
                  </a:rPr>
                  <a:t> </a:t>
                </a:r>
              </a:p>
            </p:txBody>
          </p:sp>
        </mc:Fallback>
      </mc:AlternateContent>
    </p:spTree>
    <p:extLst>
      <p:ext uri="{BB962C8B-B14F-4D97-AF65-F5344CB8AC3E}">
        <p14:creationId xmlns:p14="http://schemas.microsoft.com/office/powerpoint/2010/main" val="19899501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Power Spectral Density – Indirect Estimation</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83419" y="893197"/>
                <a:ext cx="11158546" cy="4668253"/>
              </a:xfrm>
            </p:spPr>
            <p:txBody>
              <a:bodyPr/>
              <a:lstStyle/>
              <a:p>
                <a:pPr>
                  <a:lnSpc>
                    <a:spcPct val="150000"/>
                  </a:lnSpc>
                </a:pPr>
                <a:r>
                  <a:rPr lang="en-GB" dirty="0"/>
                  <a:t>The discrete time Fourier transform of the autocorrelation function yields the </a:t>
                </a:r>
                <a:r>
                  <a:rPr lang="en-GB" b="1" i="1" dirty="0"/>
                  <a:t>power spectral density</a:t>
                </a:r>
                <a:r>
                  <a:rPr lang="en-GB" dirty="0"/>
                  <a:t> (</a:t>
                </a:r>
                <a:r>
                  <a:rPr lang="en-GB" dirty="0" err="1"/>
                  <a:t>psd</a:t>
                </a:r>
                <a:r>
                  <a:rPr lang="en-GB" dirty="0"/>
                  <a:t>) or </a:t>
                </a:r>
                <a:r>
                  <a:rPr lang="en-GB" b="1" i="1" dirty="0"/>
                  <a:t>power spectrum</a:t>
                </a:r>
                <a:r>
                  <a:rPr lang="en-GB" dirty="0"/>
                  <a:t> of the signal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oMath>
                </a14:m>
                <a:r>
                  <a:rPr lang="en-GB" dirty="0"/>
                  <a:t>.</a:t>
                </a:r>
              </a:p>
              <a:p>
                <a:pPr>
                  <a:lnSpc>
                    <a:spcPct val="150000"/>
                  </a:lnSpc>
                </a:pPr>
                <a:r>
                  <a:rPr lang="en-GB" dirty="0"/>
                  <a:t>This is referred to as the </a:t>
                </a:r>
                <a:r>
                  <a:rPr lang="en-GB" b="1" i="1" dirty="0"/>
                  <a:t>indirect</a:t>
                </a:r>
                <a:r>
                  <a:rPr lang="en-GB" b="1" dirty="0"/>
                  <a:t> </a:t>
                </a:r>
                <a:r>
                  <a:rPr lang="en-GB" dirty="0"/>
                  <a:t>method of power spectrum estimation and an estimate of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𝑥𝑥</m:t>
                        </m:r>
                      </m:sub>
                    </m:sSub>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e>
                    </m:d>
                  </m:oMath>
                </a14:m>
                <a:r>
                  <a:rPr lang="en-GB" dirty="0"/>
                  <a:t> is referred to as a </a:t>
                </a:r>
                <a:r>
                  <a:rPr lang="en-GB" b="1" i="1" dirty="0"/>
                  <a:t>correlogram</a:t>
                </a:r>
                <a:r>
                  <a:rPr lang="en-GB" dirty="0"/>
                  <a:t>.</a:t>
                </a:r>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83419" y="893197"/>
                <a:ext cx="11158546" cy="4668253"/>
              </a:xfrm>
              <a:blipFill>
                <a:blip r:embed="rId3"/>
                <a:stretch>
                  <a:fillRect l="-1475"/>
                </a:stretch>
              </a:blipFill>
            </p:spPr>
            <p:txBody>
              <a:bodyPr/>
              <a:lstStyle/>
              <a:p>
                <a:r>
                  <a:rPr lang="en-GB">
                    <a:noFill/>
                  </a:rPr>
                  <a:t> </a:t>
                </a:r>
              </a:p>
            </p:txBody>
          </p:sp>
        </mc:Fallback>
      </mc:AlternateContent>
    </p:spTree>
    <p:extLst>
      <p:ext uri="{BB962C8B-B14F-4D97-AF65-F5344CB8AC3E}">
        <p14:creationId xmlns:p14="http://schemas.microsoft.com/office/powerpoint/2010/main" val="197473791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Wiener-</a:t>
            </a:r>
            <a:r>
              <a:rPr lang="en-GB" dirty="0" err="1"/>
              <a:t>Khinchin</a:t>
            </a:r>
            <a:r>
              <a:rPr lang="en-GB" dirty="0"/>
              <a:t> Theorem</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479811" y="1078832"/>
                <a:ext cx="10566808" cy="4407568"/>
              </a:xfrm>
            </p:spPr>
            <p:txBody>
              <a:bodyPr/>
              <a:lstStyle/>
              <a:p>
                <a:pPr marL="0" indent="0">
                  <a:lnSpc>
                    <a:spcPct val="150000"/>
                  </a:lnSpc>
                  <a:buNone/>
                </a:pPr>
                <a:r>
                  <a:rPr lang="en-GB" dirty="0"/>
                  <a:t>The discrete time Fourier transform of the autocorrelation function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a14:m>
                <a:r>
                  <a:rPr lang="en-GB" dirty="0"/>
                  <a:t> of the discrete-time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equal to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𝑥𝑥</m:t>
                        </m:r>
                      </m:sub>
                    </m:sSub>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e>
                    </m:d>
                    <m:r>
                      <a:rPr lang="en-GB" i="1">
                        <a:latin typeface="Cambria Math" panose="02040503050406030204" pitchFamily="18" charset="0"/>
                        <a:ea typeface="Cambria Math" panose="02040503050406030204" pitchFamily="18" charset="0"/>
                      </a:rPr>
                      <m:t> </m:t>
                    </m:r>
                    <m:r>
                      <m:rPr>
                        <m:sty m:val="p"/>
                      </m:rPr>
                      <a:rPr lang="en-GB" b="0" i="0" smtClean="0">
                        <a:latin typeface="Cambria Math" panose="02040503050406030204" pitchFamily="18" charset="0"/>
                        <a:ea typeface="Cambria Math" panose="02040503050406030204" pitchFamily="18" charset="0"/>
                      </a:rPr>
                      <m:t>its</m:t>
                    </m:r>
                  </m:oMath>
                </a14:m>
                <a:r>
                  <a:rPr lang="en-GB" dirty="0"/>
                  <a:t> </a:t>
                </a:r>
                <a:r>
                  <a:rPr lang="en-GB" b="1" i="1" dirty="0"/>
                  <a:t>power spectral density</a:t>
                </a:r>
                <a:r>
                  <a:rPr lang="en-GB" dirty="0"/>
                  <a:t>, or </a:t>
                </a:r>
                <a:r>
                  <a:rPr lang="en-GB" b="1" i="1" dirty="0"/>
                  <a:t>power spectrum</a:t>
                </a:r>
                <a:r>
                  <a:rPr lang="en-GB" dirty="0"/>
                  <a:t>.</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𝑥𝑥</m:t>
                          </m:r>
                        </m:sub>
                      </m:sSub>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e>
                      </m:d>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𝑚</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𝑗</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i="1">
                                  <a:latin typeface="Cambria Math" panose="02040503050406030204" pitchFamily="18" charset="0"/>
                                </a:rPr>
                                <m:t>𝑚</m:t>
                              </m:r>
                            </m:sup>
                          </m:sSup>
                        </m:e>
                      </m:nary>
                    </m:oMath>
                  </m:oMathPara>
                </a14:m>
                <a:endParaRPr lang="en-GB" dirty="0"/>
              </a:p>
              <a:p>
                <a:pPr>
                  <a:lnSpc>
                    <a:spcPct val="200000"/>
                  </a:lnSpc>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𝑥𝑥</m:t>
                        </m:r>
                      </m:sub>
                    </m:sSub>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e>
                    </m:d>
                  </m:oMath>
                </a14:m>
                <a:r>
                  <a:rPr lang="en-GB" dirty="0"/>
                  <a:t> is equivalent to </a:t>
                </a:r>
                <a14:m>
                  <m:oMath xmlns:m="http://schemas.openxmlformats.org/officeDocument/2006/math">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i="1">
                                <a:latin typeface="Cambria Math" panose="02040503050406030204" pitchFamily="18" charset="0"/>
                              </a:rPr>
                              <m:t>)</m:t>
                            </m:r>
                          </m:e>
                        </m:d>
                      </m:e>
                      <m:sup>
                        <m:r>
                          <a:rPr lang="en-GB" i="1">
                            <a:latin typeface="Cambria Math" panose="02040503050406030204" pitchFamily="18" charset="0"/>
                          </a:rPr>
                          <m:t>2</m:t>
                        </m:r>
                      </m:sup>
                    </m:sSup>
                  </m:oMath>
                </a14:m>
                <a:r>
                  <a:rPr lang="en-GB" dirty="0"/>
                  <a:t> for deterministic signals.</a:t>
                </a:r>
              </a:p>
              <a:p>
                <a:pPr marL="0" indent="0">
                  <a:lnSpc>
                    <a:spcPct val="200000"/>
                  </a:lnSpc>
                  <a:buNone/>
                </a:pPr>
                <a:endParaRPr lang="en-GB" dirty="0"/>
              </a:p>
              <a:p>
                <a:pPr marL="0" indent="0">
                  <a:lnSpc>
                    <a:spcPct val="150000"/>
                  </a:lnSpc>
                  <a:buNone/>
                </a:pPr>
                <a:endParaRPr lang="en-GB" dirty="0"/>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479811" y="1078832"/>
                <a:ext cx="10566808" cy="4407568"/>
              </a:xfrm>
              <a:blipFill>
                <a:blip r:embed="rId3"/>
                <a:stretch>
                  <a:fillRect l="-1789"/>
                </a:stretch>
              </a:blipFill>
            </p:spPr>
            <p:txBody>
              <a:bodyPr/>
              <a:lstStyle/>
              <a:p>
                <a:r>
                  <a:rPr lang="en-GB">
                    <a:noFill/>
                  </a:rPr>
                  <a:t> </a:t>
                </a:r>
              </a:p>
            </p:txBody>
          </p:sp>
        </mc:Fallback>
      </mc:AlternateContent>
    </p:spTree>
    <p:extLst>
      <p:ext uri="{BB962C8B-B14F-4D97-AF65-F5344CB8AC3E}">
        <p14:creationId xmlns:p14="http://schemas.microsoft.com/office/powerpoint/2010/main" val="407283512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282992"/>
            <a:ext cx="11158547" cy="576000"/>
          </a:xfrm>
        </p:spPr>
        <p:txBody>
          <a:bodyPr>
            <a:normAutofit fontScale="90000"/>
          </a:bodyPr>
          <a:lstStyle/>
          <a:p>
            <a:r>
              <a:rPr lang="en-GB" dirty="0"/>
              <a:t>Properties of the Power Spectral Density (</a:t>
            </a:r>
            <a:r>
              <a:rPr lang="en-GB" dirty="0" err="1"/>
              <a:t>psd</a:t>
            </a:r>
            <a:r>
              <a:rPr lang="en-GB" dirty="0"/>
              <a:t>)</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479811" y="1447800"/>
                <a:ext cx="9881008" cy="2578768"/>
              </a:xfrm>
            </p:spPr>
            <p:txBody>
              <a:bodyPr/>
              <a:lstStyle/>
              <a:p>
                <a:pPr>
                  <a:lnSpc>
                    <a:spcPct val="150000"/>
                  </a:lnSpc>
                </a:pPr>
                <a:r>
                  <a:rPr lang="en-GB" dirty="0"/>
                  <a:t>The autocorrelation function of real-valued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an even function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r>
                      <a:rPr lang="en-GB" b="0" i="1" smtClean="0">
                        <a:latin typeface="Cambria Math" panose="02040503050406030204" pitchFamily="18" charset="0"/>
                      </a:rPr>
                      <m:t>=</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b="0" i="1" smtClean="0">
                            <a:latin typeface="Cambria Math" panose="02040503050406030204" pitchFamily="18" charset="0"/>
                          </a:rPr>
                          <m:t>−</m:t>
                        </m:r>
                        <m:r>
                          <a:rPr lang="en-GB" i="1">
                            <a:latin typeface="Cambria Math" panose="02040503050406030204" pitchFamily="18" charset="0"/>
                          </a:rPr>
                          <m:t>𝑚</m:t>
                        </m:r>
                      </m:e>
                    </m:d>
                  </m:oMath>
                </a14:m>
                <a:r>
                  <a:rPr lang="en-GB" dirty="0"/>
                  <a:t>.</a:t>
                </a:r>
              </a:p>
              <a:p>
                <a:pPr>
                  <a:lnSpc>
                    <a:spcPct val="150000"/>
                  </a:lnSpc>
                </a:pPr>
                <a:r>
                  <a:rPr lang="en-GB" dirty="0"/>
                  <a:t>The corresponding power spectrum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𝑥𝑥</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i="1">
                        <a:latin typeface="Cambria Math" panose="02040503050406030204" pitchFamily="18" charset="0"/>
                      </a:rPr>
                      <m:t>)</m:t>
                    </m:r>
                  </m:oMath>
                </a14:m>
                <a:r>
                  <a:rPr lang="en-GB" dirty="0"/>
                  <a:t>  too is real-valued and even.</a:t>
                </a:r>
              </a:p>
              <a:p>
                <a:pPr>
                  <a:lnSpc>
                    <a:spcPct val="150000"/>
                  </a:lnSpc>
                </a:pPr>
                <a:r>
                  <a:rPr lang="en-GB" dirty="0"/>
                  <a:t>That power spectrum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𝑥𝑥</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i="1">
                        <a:latin typeface="Cambria Math" panose="02040503050406030204" pitchFamily="18" charset="0"/>
                      </a:rPr>
                      <m:t>)</m:t>
                    </m:r>
                  </m:oMath>
                </a14:m>
                <a:r>
                  <a:rPr lang="en-GB" dirty="0"/>
                  <a:t> is positive valued.</a:t>
                </a:r>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479811" y="1447800"/>
                <a:ext cx="9881008" cy="2578768"/>
              </a:xfrm>
              <a:blipFill>
                <a:blip r:embed="rId3"/>
                <a:stretch>
                  <a:fillRect l="-1666"/>
                </a:stretch>
              </a:blipFill>
            </p:spPr>
            <p:txBody>
              <a:bodyPr/>
              <a:lstStyle/>
              <a:p>
                <a:r>
                  <a:rPr lang="en-GB">
                    <a:noFill/>
                  </a:rPr>
                  <a:t> </a:t>
                </a:r>
              </a:p>
            </p:txBody>
          </p:sp>
        </mc:Fallback>
      </mc:AlternateContent>
    </p:spTree>
    <p:extLst>
      <p:ext uri="{BB962C8B-B14F-4D97-AF65-F5344CB8AC3E}">
        <p14:creationId xmlns:p14="http://schemas.microsoft.com/office/powerpoint/2010/main" val="338929609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Properties of the Power Spectral Density (</a:t>
            </a:r>
            <a:r>
              <a:rPr lang="en-GB" dirty="0" err="1"/>
              <a:t>psd</a:t>
            </a:r>
            <a:r>
              <a:rPr lang="en-GB" dirty="0"/>
              <a:t>)</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07219" y="912000"/>
                <a:ext cx="10439400" cy="5791200"/>
              </a:xfrm>
            </p:spPr>
            <p:txBody>
              <a:bodyPr/>
              <a:lstStyle/>
              <a:p>
                <a:pPr marL="0" indent="0">
                  <a:lnSpc>
                    <a:spcPct val="150000"/>
                  </a:lnSpc>
                  <a:buNone/>
                </a:pPr>
                <a:r>
                  <a:rPr lang="en-GB" dirty="0"/>
                  <a:t>The the autocorrelation function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 </m:t>
                    </m:r>
                  </m:oMath>
                </a14:m>
                <a:r>
                  <a:rPr lang="en-GB" dirty="0"/>
                  <a:t>of discrete-time random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equal to the inverse DTFT of its power spectrum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𝑥𝑥</m:t>
                        </m:r>
                      </m:sub>
                    </m:sSub>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e>
                    </m:d>
                  </m:oMath>
                </a14:m>
                <a:r>
                  <a:rPr lang="en-GB" dirty="0"/>
                  <a:t>.</a:t>
                </a:r>
                <a:endParaRPr lang="en-GB" i="1"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𝜋</m:t>
                          </m:r>
                        </m:den>
                      </m:f>
                      <m:nary>
                        <m:naryPr>
                          <m:limLoc m:val="undOvr"/>
                          <m:ctrlPr>
                            <a:rPr lang="en-GB" i="1">
                              <a:latin typeface="Cambria Math" panose="02040503050406030204" pitchFamily="18" charset="0"/>
                            </a:rPr>
                          </m:ctrlPr>
                        </m:naryPr>
                        <m:sub>
                          <m:r>
                            <m:rPr>
                              <m:brk m:alnAt="24"/>
                            </m:rPr>
                            <a:rPr lang="en-GB" i="1">
                              <a:latin typeface="Cambria Math" panose="02040503050406030204" pitchFamily="18" charset="0"/>
                            </a:rPr>
                            <m:t>0</m:t>
                          </m:r>
                        </m:sub>
                        <m:sup>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𝜋</m:t>
                          </m:r>
                        </m:sup>
                        <m:e>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𝑥𝑥</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𝑗</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i="1">
                                  <a:latin typeface="Cambria Math" panose="02040503050406030204" pitchFamily="18" charset="0"/>
                                </a:rPr>
                                <m:t>𝑚</m:t>
                              </m:r>
                            </m:sup>
                          </m:sSup>
                        </m:e>
                      </m:nary>
                      <m:r>
                        <a:rPr lang="en-GB" i="1">
                          <a:latin typeface="Cambria Math" panose="02040503050406030204" pitchFamily="18" charset="0"/>
                        </a:rPr>
                        <m:t>𝑑</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oMath>
                  </m:oMathPara>
                </a14:m>
                <a:endParaRPr lang="en-GB" dirty="0"/>
              </a:p>
              <a:p>
                <a:pPr marL="0" indent="0">
                  <a:lnSpc>
                    <a:spcPct val="150000"/>
                  </a:lnSpc>
                  <a:buNone/>
                </a:pPr>
                <a:r>
                  <a:rPr lang="en-GB" dirty="0"/>
                  <a:t>The sequence’s average power equals </a:t>
                </a:r>
                <a14:m>
                  <m:oMath xmlns:m="http://schemas.openxmlformats.org/officeDocument/2006/math">
                    <m:r>
                      <a:rPr lang="en-GB" b="0" i="1" smtClean="0">
                        <a:latin typeface="Cambria Math" panose="02040503050406030204" pitchFamily="18" charset="0"/>
                      </a:rPr>
                      <m:t>1/2</m:t>
                    </m:r>
                    <m:r>
                      <a:rPr lang="en-GB" b="0" i="1" smtClean="0">
                        <a:latin typeface="Cambria Math" panose="02040503050406030204" pitchFamily="18" charset="0"/>
                        <a:ea typeface="Cambria Math" panose="02040503050406030204" pitchFamily="18" charset="0"/>
                      </a:rPr>
                      <m:t>𝜋</m:t>
                    </m:r>
                  </m:oMath>
                </a14:m>
                <a:r>
                  <a:rPr lang="en-GB" dirty="0"/>
                  <a:t> times the area under the power spectrum over any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oMath>
                </a14:m>
                <a:r>
                  <a:rPr lang="en-GB" dirty="0"/>
                  <a:t> interval of normalised frequency.</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b="0" i="1" smtClean="0">
                              <a:latin typeface="Cambria Math" panose="02040503050406030204" pitchFamily="18" charset="0"/>
                            </a:rPr>
                            <m:t>0</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𝜋</m:t>
                          </m:r>
                        </m:den>
                      </m:f>
                      <m:nary>
                        <m:naryPr>
                          <m:limLoc m:val="undOvr"/>
                          <m:ctrlPr>
                            <a:rPr lang="en-GB" i="1">
                              <a:latin typeface="Cambria Math" panose="02040503050406030204" pitchFamily="18" charset="0"/>
                            </a:rPr>
                          </m:ctrlPr>
                        </m:naryPr>
                        <m:sub>
                          <m:r>
                            <m:rPr>
                              <m:brk m:alnAt="24"/>
                            </m:rPr>
                            <a:rPr lang="en-GB" i="1">
                              <a:latin typeface="Cambria Math" panose="02040503050406030204" pitchFamily="18" charset="0"/>
                            </a:rPr>
                            <m:t>0</m:t>
                          </m:r>
                        </m:sub>
                        <m:sup>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𝜋</m:t>
                          </m:r>
                        </m:sup>
                        <m:e>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𝑥𝑥</m:t>
                              </m:r>
                            </m:sub>
                          </m:sSub>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i="1">
                              <a:latin typeface="Cambria Math" panose="02040503050406030204" pitchFamily="18" charset="0"/>
                            </a:rPr>
                            <m:t>)</m:t>
                          </m:r>
                        </m:e>
                      </m:nary>
                      <m:r>
                        <a:rPr lang="en-GB" i="1">
                          <a:latin typeface="Cambria Math" panose="02040503050406030204" pitchFamily="18" charset="0"/>
                        </a:rPr>
                        <m:t>𝑑</m:t>
                      </m:r>
                      <m:r>
                        <a:rPr lang="en-GB" i="1">
                          <a:latin typeface="Cambria Math" panose="02040503050406030204" pitchFamily="18" charset="0"/>
                          <a:ea typeface="Cambria Math" panose="02040503050406030204" pitchFamily="18" charset="0"/>
                        </a:rPr>
                        <m:t>𝜔</m:t>
                      </m:r>
                    </m:oMath>
                  </m:oMathPara>
                </a14:m>
                <a:endParaRPr lang="en-GB" dirty="0"/>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07219" y="912000"/>
                <a:ext cx="10439400" cy="5791200"/>
              </a:xfrm>
              <a:blipFill>
                <a:blip r:embed="rId3"/>
                <a:stretch>
                  <a:fillRect l="-1811"/>
                </a:stretch>
              </a:blipFill>
            </p:spPr>
            <p:txBody>
              <a:bodyPr/>
              <a:lstStyle/>
              <a:p>
                <a:r>
                  <a:rPr lang="en-GB">
                    <a:noFill/>
                  </a:rPr>
                  <a:t> </a:t>
                </a:r>
              </a:p>
            </p:txBody>
          </p:sp>
        </mc:Fallback>
      </mc:AlternateContent>
    </p:spTree>
    <p:extLst>
      <p:ext uri="{BB962C8B-B14F-4D97-AF65-F5344CB8AC3E}">
        <p14:creationId xmlns:p14="http://schemas.microsoft.com/office/powerpoint/2010/main" val="243771844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336000"/>
            <a:ext cx="11158547" cy="576000"/>
          </a:xfrm>
        </p:spPr>
        <p:txBody>
          <a:bodyPr>
            <a:normAutofit fontScale="90000"/>
          </a:bodyPr>
          <a:lstStyle/>
          <a:p>
            <a:r>
              <a:rPr lang="en-GB" dirty="0"/>
              <a:t>Power Spectral Density – </a:t>
            </a:r>
            <a:r>
              <a:rPr lang="en-GB"/>
              <a:t>Indirect Estimation</a:t>
            </a:r>
            <a:endParaRPr lang="en-GB" dirty="0"/>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86984" y="1188000"/>
                <a:ext cx="10744200" cy="5334000"/>
              </a:xfrm>
            </p:spPr>
            <p:txBody>
              <a:bodyPr/>
              <a:lstStyle/>
              <a:p>
                <a:pPr marL="0" indent="0">
                  <a:lnSpc>
                    <a:spcPct val="150000"/>
                  </a:lnSpc>
                  <a:buNone/>
                </a:pPr>
                <a:r>
                  <a:rPr lang="en-GB" dirty="0"/>
                  <a:t>Practical estimate of autocorrelation function from finite number of samples</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i="1" smtClean="0">
                                  <a:latin typeface="Cambria Math" panose="02040503050406030204" pitchFamily="18" charset="0"/>
                                  <a:ea typeface="Cambria Math" panose="02040503050406030204" pitchFamily="18" charset="0"/>
                                </a:rPr>
                                <m:t>∅</m:t>
                              </m:r>
                            </m:e>
                          </m:acc>
                        </m:e>
                        <m:sub>
                          <m:r>
                            <a:rPr lang="en-GB" b="0" i="1" smtClean="0">
                              <a:latin typeface="Cambria Math" panose="02040503050406030204" pitchFamily="18" charset="0"/>
                            </a:rPr>
                            <m:t>𝑥𝑥</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𝑛</m:t>
                          </m:r>
                          <m:r>
                            <a:rPr lang="en-GB" b="0" i="1" smtClean="0">
                              <a:latin typeface="Cambria Math" panose="02040503050406030204" pitchFamily="18" charset="0"/>
                            </a:rPr>
                            <m:t>=0</m:t>
                          </m:r>
                        </m:sub>
                        <m:sup>
                          <m:r>
                            <a:rPr lang="en-GB" b="0" i="1" smtClean="0">
                              <a:latin typeface="Cambria Math" panose="02040503050406030204" pitchFamily="18" charset="0"/>
                            </a:rPr>
                            <m:t>𝑁</m:t>
                          </m:r>
                          <m:r>
                            <a:rPr lang="en-GB" b="0" i="1" smtClean="0">
                              <a:latin typeface="Cambria Math" panose="02040503050406030204" pitchFamily="18" charset="0"/>
                            </a:rPr>
                            <m:t>−1</m:t>
                          </m:r>
                        </m:sup>
                        <m:e>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e>
                      </m:nary>
                      <m:r>
                        <a:rPr lang="en-GB" b="0" i="1" smtClean="0">
                          <a:latin typeface="Cambria Math" panose="02040503050406030204" pitchFamily="18" charset="0"/>
                        </a:rPr>
                        <m:t>, −</m:t>
                      </m:r>
                      <m:r>
                        <a:rPr lang="en-GB" b="0" i="1" smtClean="0">
                          <a:latin typeface="Cambria Math" panose="02040503050406030204" pitchFamily="18" charset="0"/>
                        </a:rPr>
                        <m:t>𝑀</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𝑀</m:t>
                      </m:r>
                    </m:oMath>
                  </m:oMathPara>
                </a14:m>
                <a:endParaRPr lang="en-GB" dirty="0"/>
              </a:p>
              <a:p>
                <a:pPr marL="0" indent="0">
                  <a:lnSpc>
                    <a:spcPct val="150000"/>
                  </a:lnSpc>
                  <a:buNone/>
                </a:pPr>
                <a:r>
                  <a:rPr lang="en-GB" dirty="0"/>
                  <a:t>Discrete estimate of power spectral density from windowed autocorrelation function</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b="0" i="1" smtClean="0">
                                  <a:latin typeface="Cambria Math" panose="02040503050406030204" pitchFamily="18" charset="0"/>
                                </a:rPr>
                                <m:t>𝑆</m:t>
                              </m:r>
                            </m:e>
                          </m:acc>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b="0" i="1" smtClean="0">
                              <a:latin typeface="Cambria Math" panose="02040503050406030204" pitchFamily="18" charset="0"/>
                            </a:rPr>
                            <m:t>𝑘</m:t>
                          </m:r>
                        </m:e>
                      </m:d>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𝑀</m:t>
                          </m:r>
                        </m:sub>
                        <m:sup>
                          <m:r>
                            <a:rPr lang="en-GB" b="0" i="1" smtClean="0">
                              <a:latin typeface="Cambria Math" panose="02040503050406030204" pitchFamily="18" charset="0"/>
                            </a:rPr>
                            <m:t>𝑀</m:t>
                          </m:r>
                        </m:sup>
                        <m:e>
                          <m:r>
                            <a:rPr lang="en-GB" b="0" i="1" smtClean="0">
                              <a:latin typeface="Cambria Math" panose="02040503050406030204" pitchFamily="18" charset="0"/>
                            </a:rPr>
                            <m:t>𝑤</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m:t>
                                  </m:r>
                                </m:e>
                              </m:acc>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e>
                          </m:d>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𝑗</m:t>
                              </m:r>
                              <m:f>
                                <m:fPr>
                                  <m:ctrlPr>
                                    <a:rPr lang="en-GB" i="1">
                                      <a:latin typeface="Cambria Math" panose="02040503050406030204" pitchFamily="18" charset="0"/>
                                    </a:rPr>
                                  </m:ctrlPr>
                                </m:fPr>
                                <m:num>
                                  <m:r>
                                    <a:rPr lang="en-GB" i="1">
                                      <a:latin typeface="Cambria Math" panose="02040503050406030204" pitchFamily="18" charset="0"/>
                                    </a:rPr>
                                    <m:t>2</m:t>
                                  </m:r>
                                  <m:r>
                                    <a:rPr lang="en-GB" i="1">
                                      <a:latin typeface="Cambria Math" panose="02040503050406030204" pitchFamily="18" charset="0"/>
                                      <a:ea typeface="Cambria Math" panose="02040503050406030204" pitchFamily="18" charset="0"/>
                                    </a:rPr>
                                    <m:t>𝜋</m:t>
                                  </m:r>
                                  <m:r>
                                    <a:rPr lang="en-GB" i="1">
                                      <a:latin typeface="Cambria Math" panose="02040503050406030204" pitchFamily="18" charset="0"/>
                                      <a:ea typeface="Cambria Math" panose="02040503050406030204" pitchFamily="18" charset="0"/>
                                    </a:rPr>
                                    <m:t>𝑘𝑚</m:t>
                                  </m:r>
                                </m:num>
                                <m:den>
                                  <m:r>
                                    <a:rPr lang="en-GB" i="1">
                                      <a:latin typeface="Cambria Math" panose="02040503050406030204" pitchFamily="18" charset="0"/>
                                    </a:rPr>
                                    <m:t>(2</m:t>
                                  </m:r>
                                  <m:r>
                                    <a:rPr lang="en-GB" i="1">
                                      <a:latin typeface="Cambria Math" panose="02040503050406030204" pitchFamily="18" charset="0"/>
                                    </a:rPr>
                                    <m:t>𝑀</m:t>
                                  </m:r>
                                  <m:r>
                                    <a:rPr lang="en-GB" i="1">
                                      <a:latin typeface="Cambria Math" panose="02040503050406030204" pitchFamily="18" charset="0"/>
                                    </a:rPr>
                                    <m:t>+1)</m:t>
                                  </m:r>
                                </m:den>
                              </m:f>
                            </m:sup>
                          </m:sSup>
                        </m:e>
                      </m:nary>
                    </m:oMath>
                  </m:oMathPara>
                </a14:m>
                <a:endParaRPr lang="en-GB" dirty="0"/>
              </a:p>
              <a:p>
                <a:pPr marL="0" indent="0">
                  <a:lnSpc>
                    <a:spcPct val="150000"/>
                  </a:lnSpc>
                  <a:buNone/>
                </a:pPr>
                <a:r>
                  <a:rPr lang="en-GB" dirty="0"/>
                  <a:t>where </a:t>
                </a:r>
                <a14:m>
                  <m:oMath xmlns:m="http://schemas.openxmlformats.org/officeDocument/2006/math">
                    <m:r>
                      <a:rPr lang="en-GB" b="0" i="1" smtClean="0">
                        <a:latin typeface="Cambria Math" panose="02040503050406030204" pitchFamily="18" charset="0"/>
                      </a:rPr>
                      <m:t>𝑤</m:t>
                    </m:r>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oMath>
                </a14:m>
                <a:r>
                  <a:rPr lang="en-GB" dirty="0"/>
                  <a:t> is a tapered window function.</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86984" y="1188000"/>
                <a:ext cx="10744200" cy="5334000"/>
              </a:xfrm>
              <a:blipFill>
                <a:blip r:embed="rId3"/>
                <a:stretch>
                  <a:fillRect l="-1759"/>
                </a:stretch>
              </a:blipFill>
            </p:spPr>
            <p:txBody>
              <a:bodyPr/>
              <a:lstStyle/>
              <a:p>
                <a:r>
                  <a:rPr lang="en-GB">
                    <a:noFill/>
                  </a:rPr>
                  <a:t> </a:t>
                </a:r>
              </a:p>
            </p:txBody>
          </p:sp>
        </mc:Fallback>
      </mc:AlternateContent>
    </p:spTree>
    <p:extLst>
      <p:ext uri="{BB962C8B-B14F-4D97-AF65-F5344CB8AC3E}">
        <p14:creationId xmlns:p14="http://schemas.microsoft.com/office/powerpoint/2010/main" val="364135659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White Noise</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83419" y="938718"/>
                <a:ext cx="11158547" cy="5385881"/>
              </a:xfrm>
            </p:spPr>
            <p:txBody>
              <a:bodyPr/>
              <a:lstStyle/>
              <a:p>
                <a:pPr>
                  <a:lnSpc>
                    <a:spcPct val="150000"/>
                  </a:lnSpc>
                </a:pPr>
                <a:r>
                  <a:rPr lang="en-GB" dirty="0"/>
                  <a:t>Individual sample values in a white noise sequence are uncorrelated with each other.</a:t>
                </a:r>
              </a:p>
              <a:p>
                <a:pPr>
                  <a:lnSpc>
                    <a:spcPct val="150000"/>
                  </a:lnSpc>
                </a:pPr>
                <a:r>
                  <a:rPr lang="en-GB" dirty="0"/>
                  <a:t>The defining characteristic of discrete-time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described as white noise is its impulsive autocorrelation function.</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𝑥</m:t>
                          </m:r>
                        </m:sub>
                        <m:sup>
                          <m:r>
                            <a:rPr lang="en-GB" b="0" i="1" smtClean="0">
                              <a:latin typeface="Cambria Math" panose="02040503050406030204" pitchFamily="18" charset="0"/>
                            </a:rPr>
                            <m:t>2</m:t>
                          </m:r>
                        </m:sup>
                      </m:sSubSup>
                      <m:r>
                        <a:rPr lang="en-GB" b="0" i="1" smtClean="0">
                          <a:latin typeface="Cambria Math" panose="02040503050406030204" pitchFamily="18" charset="0"/>
                          <a:ea typeface="Cambria Math" panose="02040503050406030204" pitchFamily="18" charset="0"/>
                        </a:rPr>
                        <m:t>𝛿</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𝑚</m:t>
                          </m:r>
                        </m:e>
                      </m:d>
                    </m:oMath>
                  </m:oMathPara>
                </a14:m>
                <a:endParaRPr lang="en-GB" b="0" dirty="0">
                  <a:ea typeface="Cambria Math" panose="02040503050406030204" pitchFamily="18" charset="0"/>
                </a:endParaRPr>
              </a:p>
              <a:p>
                <a:pPr>
                  <a:lnSpc>
                    <a:spcPct val="150000"/>
                  </a:lnSpc>
                </a:pPr>
                <a:r>
                  <a:rPr lang="en-GB" dirty="0"/>
                  <a:t> Correspondingly, the power spectral density of white noise is constant</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𝑥𝑥</m:t>
                          </m:r>
                        </m:sub>
                      </m:sSub>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𝜔</m:t>
                              </m:r>
                            </m:e>
                          </m:acc>
                        </m:e>
                      </m:d>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𝑥</m:t>
                          </m:r>
                        </m:sub>
                        <m:sup>
                          <m:r>
                            <a:rPr lang="en-GB" i="1">
                              <a:latin typeface="Cambria Math" panose="02040503050406030204" pitchFamily="18" charset="0"/>
                            </a:rPr>
                            <m:t>2</m:t>
                          </m:r>
                        </m:sup>
                      </m:sSubSup>
                    </m:oMath>
                  </m:oMathPara>
                </a14:m>
                <a:endParaRPr lang="en-GB" dirty="0"/>
              </a:p>
              <a:p>
                <a:pPr>
                  <a:lnSpc>
                    <a:spcPct val="150000"/>
                  </a:lnSpc>
                </a:pPr>
                <a:r>
                  <a:rPr lang="en-GB" dirty="0"/>
                  <a:t>These properties do not imply any particular form of amplitude distribution.</a:t>
                </a:r>
              </a:p>
              <a:p>
                <a:pPr>
                  <a:lnSpc>
                    <a:spcPct val="150000"/>
                  </a:lnSpc>
                </a:pPr>
                <a:r>
                  <a:rPr lang="en-GB" dirty="0"/>
                  <a:t>Examples of white noise include those with Gaussian or uniform probability density functions or pseudorandom binary sequences.</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83419" y="938718"/>
                <a:ext cx="11158547" cy="5385881"/>
              </a:xfrm>
              <a:blipFill>
                <a:blip r:embed="rId3"/>
                <a:stretch>
                  <a:fillRect l="-1475"/>
                </a:stretch>
              </a:blipFill>
            </p:spPr>
            <p:txBody>
              <a:bodyPr/>
              <a:lstStyle/>
              <a:p>
                <a:r>
                  <a:rPr lang="en-GB">
                    <a:noFill/>
                  </a:rPr>
                  <a:t> </a:t>
                </a:r>
              </a:p>
            </p:txBody>
          </p:sp>
        </mc:Fallback>
      </mc:AlternateContent>
    </p:spTree>
    <p:extLst>
      <p:ext uri="{BB962C8B-B14F-4D97-AF65-F5344CB8AC3E}">
        <p14:creationId xmlns:p14="http://schemas.microsoft.com/office/powerpoint/2010/main" val="400922553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Describing Random Signals – Amplitude Distribution</a:t>
            </a:r>
          </a:p>
        </p:txBody>
      </p:sp>
      <p:sp>
        <p:nvSpPr>
          <p:cNvPr id="5" name="Content Placeholder 2"/>
          <p:cNvSpPr>
            <a:spLocks noGrp="1"/>
          </p:cNvSpPr>
          <p:nvPr>
            <p:ph idx="1"/>
          </p:nvPr>
        </p:nvSpPr>
        <p:spPr>
          <a:xfrm>
            <a:off x="1023960" y="1609727"/>
            <a:ext cx="10614398" cy="4912273"/>
          </a:xfrm>
        </p:spPr>
        <p:txBody>
          <a:bodyPr/>
          <a:lstStyle/>
          <a:p>
            <a:pPr marL="0" indent="0">
              <a:lnSpc>
                <a:spcPct val="150000"/>
              </a:lnSpc>
              <a:buNone/>
            </a:pPr>
            <a:r>
              <a:rPr lang="en-GB" dirty="0"/>
              <a:t>An amplitude distribution describes the likelihood or probability of a random variable having a particular value (or of lying within a range of values).</a:t>
            </a:r>
          </a:p>
          <a:p>
            <a:pPr marL="0" indent="0">
              <a:lnSpc>
                <a:spcPct val="150000"/>
              </a:lnSpc>
              <a:buNone/>
            </a:pPr>
            <a:endParaRPr lang="en-GB" dirty="0"/>
          </a:p>
          <a:p>
            <a:pPr marL="342900" indent="-342900">
              <a:lnSpc>
                <a:spcPct val="150000"/>
              </a:lnSpc>
              <a:buFont typeface="Wingdings" panose="05000000000000000000" pitchFamily="2" charset="2"/>
              <a:buChar char="§"/>
            </a:pPr>
            <a:r>
              <a:rPr lang="en-GB" dirty="0"/>
              <a:t>A probability density function (pdf) is appropriate for continuous random variables.</a:t>
            </a:r>
          </a:p>
          <a:p>
            <a:pPr marL="342900" indent="-342900">
              <a:lnSpc>
                <a:spcPct val="150000"/>
              </a:lnSpc>
              <a:buFont typeface="Wingdings" panose="05000000000000000000" pitchFamily="2" charset="2"/>
              <a:buChar char="§"/>
            </a:pPr>
            <a:endParaRPr lang="en-GB" dirty="0"/>
          </a:p>
          <a:p>
            <a:pPr marL="342900" indent="-342900">
              <a:lnSpc>
                <a:spcPct val="150000"/>
              </a:lnSpc>
              <a:buFont typeface="Wingdings" panose="05000000000000000000" pitchFamily="2" charset="2"/>
              <a:buChar char="§"/>
            </a:pPr>
            <a:r>
              <a:rPr lang="en-GB" dirty="0"/>
              <a:t>A probability mass function (</a:t>
            </a:r>
            <a:r>
              <a:rPr lang="en-GB" dirty="0" err="1"/>
              <a:t>pmf</a:t>
            </a:r>
            <a:r>
              <a:rPr lang="en-GB" dirty="0"/>
              <a:t>) is appropriate for discrete random variables.</a:t>
            </a:r>
          </a:p>
          <a:p>
            <a:pPr marL="342900" indent="-342900">
              <a:lnSpc>
                <a:spcPct val="150000"/>
              </a:lnSpc>
              <a:buFont typeface="Wingdings" panose="05000000000000000000" pitchFamily="2" charset="2"/>
              <a:buChar char="§"/>
            </a:pPr>
            <a:endParaRPr lang="en-GB" dirty="0"/>
          </a:p>
        </p:txBody>
      </p:sp>
    </p:spTree>
    <p:extLst>
      <p:ext uri="{BB962C8B-B14F-4D97-AF65-F5344CB8AC3E}">
        <p14:creationId xmlns:p14="http://schemas.microsoft.com/office/powerpoint/2010/main" val="191576949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White Noise Processed by LTI system</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683419" y="1143000"/>
                <a:ext cx="11158547" cy="5105400"/>
              </a:xfrm>
            </p:spPr>
            <p:txBody>
              <a:bodyPr/>
              <a:lstStyle/>
              <a:p>
                <a:pPr>
                  <a:lnSpc>
                    <a:spcPct val="150000"/>
                  </a:lnSpc>
                </a:pPr>
                <a:r>
                  <a:rPr lang="en-GB" dirty="0"/>
                  <a:t>Consider white noise as the input </a:t>
                </a:r>
                <a14:m>
                  <m:oMath xmlns:m="http://schemas.openxmlformats.org/officeDocument/2006/math">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oMath>
                </a14:m>
                <a:r>
                  <a:rPr lang="en-GB" dirty="0"/>
                  <a:t> to a linear time-invariant system.</a:t>
                </a:r>
              </a:p>
              <a:p>
                <a:pPr>
                  <a:lnSpc>
                    <a:spcPct val="150000"/>
                  </a:lnSpc>
                </a:pPr>
                <a:r>
                  <a:rPr lang="en-GB" dirty="0"/>
                  <a:t>The output </a:t>
                </a:r>
                <a14:m>
                  <m:oMath xmlns:m="http://schemas.openxmlformats.org/officeDocument/2006/math">
                    <m:r>
                      <a:rPr lang="en-GB" i="1">
                        <a:latin typeface="Cambria Math" panose="02040503050406030204" pitchFamily="18" charset="0"/>
                      </a:rPr>
                      <m:t>𝑦</m:t>
                    </m:r>
                    <m:d>
                      <m:dPr>
                        <m:ctrlPr>
                          <a:rPr lang="en-GB" i="1">
                            <a:latin typeface="Cambria Math" panose="02040503050406030204" pitchFamily="18" charset="0"/>
                          </a:rPr>
                        </m:ctrlPr>
                      </m:dPr>
                      <m:e>
                        <m:r>
                          <a:rPr lang="en-GB" i="1">
                            <a:latin typeface="Cambria Math" panose="02040503050406030204" pitchFamily="18" charset="0"/>
                          </a:rPr>
                          <m:t>𝑛</m:t>
                        </m:r>
                      </m:e>
                    </m:d>
                    <m:r>
                      <a:rPr lang="en-GB" i="1">
                        <a:latin typeface="Cambria Math" panose="02040503050406030204" pitchFamily="18" charset="0"/>
                      </a:rPr>
                      <m:t> </m:t>
                    </m:r>
                  </m:oMath>
                </a14:m>
                <a:r>
                  <a:rPr lang="en-GB" dirty="0"/>
                  <a:t>of that system is formed by convolving its input with its impulse response.</a:t>
                </a:r>
              </a:p>
              <a:p>
                <a:pPr>
                  <a:lnSpc>
                    <a:spcPct val="150000"/>
                  </a:lnSpc>
                </a:pPr>
                <a:r>
                  <a:rPr lang="en-GB" dirty="0"/>
                  <a:t>Individual sample values in a white noise sequence are uncorrelated with each other.</a:t>
                </a:r>
              </a:p>
              <a:p>
                <a:pPr>
                  <a:lnSpc>
                    <a:spcPct val="150000"/>
                  </a:lnSpc>
                </a:pPr>
                <a:r>
                  <a:rPr lang="en-GB" dirty="0"/>
                  <a:t>The nature of convolution is that individual output sample values are the weighted sum of more than one input sample value.</a:t>
                </a:r>
              </a:p>
              <a:p>
                <a:pPr>
                  <a:lnSpc>
                    <a:spcPct val="150000"/>
                  </a:lnSpc>
                </a:pPr>
                <a:r>
                  <a:rPr lang="en-GB" dirty="0"/>
                  <a:t>This implies correlation between output sample values. </a:t>
                </a:r>
              </a:p>
              <a:p>
                <a:pPr>
                  <a:lnSpc>
                    <a:spcPct val="150000"/>
                  </a:lnSpc>
                </a:pPr>
                <a:r>
                  <a:rPr lang="en-GB" dirty="0"/>
                  <a:t>The output </a:t>
                </a:r>
                <a14:m>
                  <m:oMath xmlns:m="http://schemas.openxmlformats.org/officeDocument/2006/math">
                    <m:r>
                      <a:rPr lang="en-GB" i="1">
                        <a:latin typeface="Cambria Math" panose="02040503050406030204" pitchFamily="18" charset="0"/>
                      </a:rPr>
                      <m:t>𝑦</m:t>
                    </m:r>
                    <m:d>
                      <m:dPr>
                        <m:ctrlPr>
                          <a:rPr lang="en-GB" i="1">
                            <a:latin typeface="Cambria Math" panose="02040503050406030204" pitchFamily="18" charset="0"/>
                          </a:rPr>
                        </m:ctrlPr>
                      </m:dPr>
                      <m:e>
                        <m:r>
                          <a:rPr lang="en-GB" i="1">
                            <a:latin typeface="Cambria Math" panose="02040503050406030204" pitchFamily="18" charset="0"/>
                          </a:rPr>
                          <m:t>𝑛</m:t>
                        </m:r>
                      </m:e>
                    </m:d>
                  </m:oMath>
                </a14:m>
                <a:r>
                  <a:rPr lang="en-GB" dirty="0"/>
                  <a:t> of a discrete-time LTI system, the input </a:t>
                </a:r>
                <a14:m>
                  <m:oMath xmlns:m="http://schemas.openxmlformats.org/officeDocument/2006/math">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r>
                      <a:rPr lang="en-GB" i="1">
                        <a:latin typeface="Cambria Math" panose="02040503050406030204" pitchFamily="18" charset="0"/>
                      </a:rPr>
                      <m:t> </m:t>
                    </m:r>
                  </m:oMath>
                </a14:m>
                <a:r>
                  <a:rPr lang="en-GB" dirty="0"/>
                  <a:t>of which is white noise, will not be white. (unless the system impulse response is an impulse)</a:t>
                </a:r>
              </a:p>
              <a:p>
                <a:pPr>
                  <a:lnSpc>
                    <a:spcPct val="150000"/>
                  </a:lnSpc>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683419" y="1143000"/>
                <a:ext cx="11158547" cy="5105400"/>
              </a:xfrm>
              <a:blipFill>
                <a:blip r:embed="rId3"/>
                <a:stretch>
                  <a:fillRect l="-1475" r="-874" b="-4062"/>
                </a:stretch>
              </a:blipFill>
            </p:spPr>
            <p:txBody>
              <a:bodyPr/>
              <a:lstStyle/>
              <a:p>
                <a:r>
                  <a:rPr lang="en-GB">
                    <a:noFill/>
                  </a:rPr>
                  <a:t> </a:t>
                </a:r>
              </a:p>
            </p:txBody>
          </p:sp>
        </mc:Fallback>
      </mc:AlternateContent>
    </p:spTree>
    <p:extLst>
      <p:ext uri="{BB962C8B-B14F-4D97-AF65-F5344CB8AC3E}">
        <p14:creationId xmlns:p14="http://schemas.microsoft.com/office/powerpoint/2010/main" val="350967150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336000"/>
            <a:ext cx="11158547" cy="576000"/>
          </a:xfrm>
        </p:spPr>
        <p:txBody>
          <a:bodyPr anchor="t">
            <a:normAutofit/>
          </a:bodyPr>
          <a:lstStyle/>
          <a:p>
            <a:pPr>
              <a:lnSpc>
                <a:spcPct val="90000"/>
              </a:lnSpc>
            </a:pPr>
            <a:r>
              <a:rPr lang="en-GB" sz="3400" dirty="0"/>
              <a:t>Power Spectral Density - Indirect Estimation</a:t>
            </a:r>
          </a:p>
        </p:txBody>
      </p:sp>
      <p:pic>
        <p:nvPicPr>
          <p:cNvPr id="7" name="Picture 6">
            <a:extLst>
              <a:ext uri="{FF2B5EF4-FFF2-40B4-BE49-F238E27FC236}">
                <a16:creationId xmlns:a16="http://schemas.microsoft.com/office/drawing/2014/main" id="{67B50FCF-5867-48A4-B8A6-E7037F08DDCE}"/>
              </a:ext>
            </a:extLst>
          </p:cNvPr>
          <p:cNvPicPr>
            <a:picLocks noChangeAspect="1"/>
          </p:cNvPicPr>
          <p:nvPr/>
        </p:nvPicPr>
        <p:blipFill>
          <a:blip r:embed="rId3"/>
          <a:stretch>
            <a:fillRect/>
          </a:stretch>
        </p:blipFill>
        <p:spPr>
          <a:xfrm>
            <a:off x="2359819" y="4114800"/>
            <a:ext cx="3994515" cy="2297645"/>
          </a:xfrm>
          <a:prstGeom prst="rect">
            <a:avLst/>
          </a:prstGeom>
        </p:spPr>
      </p:pic>
      <p:pic>
        <p:nvPicPr>
          <p:cNvPr id="9" name="Picture 8">
            <a:extLst>
              <a:ext uri="{FF2B5EF4-FFF2-40B4-BE49-F238E27FC236}">
                <a16:creationId xmlns:a16="http://schemas.microsoft.com/office/drawing/2014/main" id="{5282E5EC-817D-40BF-8567-C9C69C9307F6}"/>
              </a:ext>
            </a:extLst>
          </p:cNvPr>
          <p:cNvPicPr>
            <a:picLocks noChangeAspect="1"/>
          </p:cNvPicPr>
          <p:nvPr/>
        </p:nvPicPr>
        <p:blipFill>
          <a:blip r:embed="rId4"/>
          <a:stretch>
            <a:fillRect/>
          </a:stretch>
        </p:blipFill>
        <p:spPr>
          <a:xfrm>
            <a:off x="2359819" y="1447800"/>
            <a:ext cx="5727700" cy="2813050"/>
          </a:xfrm>
          <a:prstGeom prst="rect">
            <a:avLst/>
          </a:prstGeom>
        </p:spPr>
      </p:pic>
      <p:pic>
        <p:nvPicPr>
          <p:cNvPr id="6" name="Picture 5">
            <a:extLst>
              <a:ext uri="{FF2B5EF4-FFF2-40B4-BE49-F238E27FC236}">
                <a16:creationId xmlns:a16="http://schemas.microsoft.com/office/drawing/2014/main" id="{C8EC2010-0E0B-48BB-A221-A0D01FB5DD00}"/>
              </a:ext>
            </a:extLst>
          </p:cNvPr>
          <p:cNvPicPr>
            <a:picLocks noChangeAspect="1"/>
          </p:cNvPicPr>
          <p:nvPr/>
        </p:nvPicPr>
        <p:blipFill>
          <a:blip r:embed="rId5"/>
          <a:stretch>
            <a:fillRect/>
          </a:stretch>
        </p:blipFill>
        <p:spPr>
          <a:xfrm>
            <a:off x="7846218" y="1600199"/>
            <a:ext cx="3993046" cy="2296800"/>
          </a:xfrm>
          <a:prstGeom prst="rect">
            <a:avLst/>
          </a:prstGeom>
        </p:spPr>
      </p:pic>
      <p:sp>
        <p:nvSpPr>
          <p:cNvPr id="10" name="Rectangle 9">
            <a:extLst>
              <a:ext uri="{FF2B5EF4-FFF2-40B4-BE49-F238E27FC236}">
                <a16:creationId xmlns:a16="http://schemas.microsoft.com/office/drawing/2014/main" id="{651690CB-E292-44C5-B2DD-AFC41E0B3EDC}"/>
              </a:ext>
            </a:extLst>
          </p:cNvPr>
          <p:cNvSpPr/>
          <p:nvPr/>
        </p:nvSpPr>
        <p:spPr>
          <a:xfrm>
            <a:off x="7465219" y="3962400"/>
            <a:ext cx="1219200" cy="609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172386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Power Spectral Density - Indirect Estimation</a:t>
            </a:r>
          </a:p>
        </p:txBody>
      </p:sp>
      <p:pic>
        <p:nvPicPr>
          <p:cNvPr id="5122" name="Picture 2"/>
          <p:cNvPicPr>
            <a:picLocks noChangeAspect="1" noChangeArrowheads="1"/>
          </p:cNvPicPr>
          <p:nvPr/>
        </p:nvPicPr>
        <p:blipFill>
          <a:blip r:embed="rId3"/>
          <a:srcRect/>
          <a:stretch>
            <a:fillRect/>
          </a:stretch>
        </p:blipFill>
        <p:spPr bwMode="auto">
          <a:xfrm>
            <a:off x="1304609" y="1684944"/>
            <a:ext cx="4711086" cy="3098396"/>
          </a:xfrm>
          <a:prstGeom prst="rect">
            <a:avLst/>
          </a:prstGeom>
          <a:noFill/>
          <a:ln w="9525">
            <a:noFill/>
            <a:miter lim="800000"/>
            <a:headEnd/>
            <a:tailEnd/>
          </a:ln>
        </p:spPr>
      </p:pic>
      <p:sp>
        <p:nvSpPr>
          <p:cNvPr id="4" name="TextBox 3"/>
          <p:cNvSpPr txBox="1"/>
          <p:nvPr/>
        </p:nvSpPr>
        <p:spPr>
          <a:xfrm>
            <a:off x="7472489" y="2057579"/>
            <a:ext cx="2004385" cy="1582409"/>
          </a:xfrm>
          <a:prstGeom prst="rect">
            <a:avLst/>
          </a:prstGeom>
        </p:spPr>
        <p:txBody>
          <a:bodyPr vert="horz" wrap="square" lIns="0" tIns="0" rIns="0" bIns="0" rtlCol="0" anchor="t">
            <a:normAutofit/>
          </a:bodyPr>
          <a:lstStyle/>
          <a:p>
            <a:endParaRPr lang="en-GB" dirty="0"/>
          </a:p>
        </p:txBody>
      </p:sp>
      <p:sp>
        <p:nvSpPr>
          <p:cNvPr id="7" name="TextBox 6"/>
          <p:cNvSpPr txBox="1"/>
          <p:nvPr/>
        </p:nvSpPr>
        <p:spPr>
          <a:xfrm>
            <a:off x="6383392" y="4494942"/>
            <a:ext cx="914281" cy="914281"/>
          </a:xfrm>
          <a:prstGeom prst="rect">
            <a:avLst/>
          </a:prstGeom>
        </p:spPr>
        <p:txBody>
          <a:bodyPr vert="horz" wrap="none" lIns="0" tIns="0" rIns="0" bIns="0" rtlCol="0" anchor="t">
            <a:normAutofit/>
          </a:bodyPr>
          <a:lstStyle/>
          <a:p>
            <a:r>
              <a:rPr lang="en-GB" sz="2400" dirty="0">
                <a:solidFill>
                  <a:schemeClr val="accent1"/>
                </a:solidFill>
              </a:rPr>
              <a:t>PRBS filtered by 5-point moving average filter</a:t>
            </a:r>
          </a:p>
          <a:p>
            <a:r>
              <a:rPr lang="en-GB" sz="2400" dirty="0">
                <a:solidFill>
                  <a:schemeClr val="accent1"/>
                </a:solidFill>
              </a:rPr>
              <a:t>(and by WM8731 DAC reconstruction filter)</a:t>
            </a:r>
          </a:p>
        </p:txBody>
      </p:sp>
      <p:pic>
        <p:nvPicPr>
          <p:cNvPr id="160769" name="Picture 1"/>
          <p:cNvPicPr>
            <a:picLocks noChangeAspect="1" noChangeArrowheads="1"/>
          </p:cNvPicPr>
          <p:nvPr/>
        </p:nvPicPr>
        <p:blipFill>
          <a:blip r:embed="rId4"/>
          <a:srcRect/>
          <a:stretch>
            <a:fillRect/>
          </a:stretch>
        </p:blipFill>
        <p:spPr bwMode="auto">
          <a:xfrm>
            <a:off x="7320970" y="1820123"/>
            <a:ext cx="3428553" cy="2514272"/>
          </a:xfrm>
          <a:prstGeom prst="rect">
            <a:avLst/>
          </a:prstGeom>
          <a:noFill/>
          <a:ln w="9525">
            <a:noFill/>
            <a:miter lim="800000"/>
            <a:headEnd/>
            <a:tailEnd/>
          </a:ln>
          <a:effectLst/>
        </p:spPr>
      </p:pic>
      <p:sp>
        <p:nvSpPr>
          <p:cNvPr id="9" name="Rectangle 8"/>
          <p:cNvSpPr/>
          <p:nvPr/>
        </p:nvSpPr>
        <p:spPr>
          <a:xfrm>
            <a:off x="2461527" y="1565274"/>
            <a:ext cx="2479108" cy="4923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2862988" y="1686884"/>
            <a:ext cx="914281" cy="914281"/>
          </a:xfrm>
          <a:prstGeom prst="rect">
            <a:avLst/>
          </a:prstGeom>
        </p:spPr>
        <p:txBody>
          <a:bodyPr vert="horz" wrap="none" lIns="0" tIns="0" rIns="0" bIns="0" rtlCol="0" anchor="t">
            <a:normAutofit/>
          </a:bodyPr>
          <a:lstStyle/>
          <a:p>
            <a:r>
              <a:rPr lang="en-GB" dirty="0"/>
              <a:t>Cypress FM4 Starter Kit</a:t>
            </a:r>
          </a:p>
        </p:txBody>
      </p:sp>
      <p:sp>
        <p:nvSpPr>
          <p:cNvPr id="10" name="Rectangle 9"/>
          <p:cNvSpPr/>
          <p:nvPr/>
        </p:nvSpPr>
        <p:spPr>
          <a:xfrm>
            <a:off x="3182402" y="4501522"/>
            <a:ext cx="2461526" cy="3516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2074716" y="4747675"/>
            <a:ext cx="3375806" cy="65054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a:t>program </a:t>
            </a:r>
            <a:r>
              <a:rPr lang="en-GB" dirty="0">
                <a:latin typeface="Courier New" pitchFamily="49" charset="0"/>
                <a:cs typeface="Courier New" pitchFamily="49" charset="0"/>
              </a:rPr>
              <a:t>fm4_average_prbs_intr.c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336000"/>
            <a:ext cx="11158547" cy="576000"/>
          </a:xfrm>
        </p:spPr>
        <p:txBody>
          <a:bodyPr anchor="t">
            <a:normAutofit/>
          </a:bodyPr>
          <a:lstStyle/>
          <a:p>
            <a:pPr>
              <a:lnSpc>
                <a:spcPct val="90000"/>
              </a:lnSpc>
            </a:pPr>
            <a:r>
              <a:rPr lang="en-GB" sz="3400" dirty="0"/>
              <a:t>Power Spectral Density - Indirect Estimation</a:t>
            </a:r>
          </a:p>
        </p:txBody>
      </p:sp>
      <p:pic>
        <p:nvPicPr>
          <p:cNvPr id="3" name="Picture 2">
            <a:extLst>
              <a:ext uri="{FF2B5EF4-FFF2-40B4-BE49-F238E27FC236}">
                <a16:creationId xmlns:a16="http://schemas.microsoft.com/office/drawing/2014/main" id="{CFCD25ED-78C2-48BB-BEE1-791075873ECE}"/>
              </a:ext>
            </a:extLst>
          </p:cNvPr>
          <p:cNvPicPr>
            <a:picLocks noChangeAspect="1"/>
          </p:cNvPicPr>
          <p:nvPr/>
        </p:nvPicPr>
        <p:blipFill>
          <a:blip r:embed="rId3"/>
          <a:stretch>
            <a:fillRect/>
          </a:stretch>
        </p:blipFill>
        <p:spPr>
          <a:xfrm>
            <a:off x="1120657" y="1440000"/>
            <a:ext cx="9874285" cy="4680000"/>
          </a:xfrm>
          <a:prstGeom prst="rect">
            <a:avLst/>
          </a:prstGeom>
          <a:noFill/>
        </p:spPr>
      </p:pic>
    </p:spTree>
    <p:extLst>
      <p:ext uri="{BB962C8B-B14F-4D97-AF65-F5344CB8AC3E}">
        <p14:creationId xmlns:p14="http://schemas.microsoft.com/office/powerpoint/2010/main" val="199179842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336000"/>
            <a:ext cx="11158547" cy="576000"/>
          </a:xfrm>
        </p:spPr>
        <p:txBody>
          <a:bodyPr anchor="t">
            <a:normAutofit/>
          </a:bodyPr>
          <a:lstStyle/>
          <a:p>
            <a:pPr>
              <a:lnSpc>
                <a:spcPct val="90000"/>
              </a:lnSpc>
            </a:pPr>
            <a:r>
              <a:rPr lang="en-GB" sz="3400" dirty="0"/>
              <a:t>Power Spectral Density - Indirect Estimation</a:t>
            </a:r>
          </a:p>
        </p:txBody>
      </p:sp>
      <p:pic>
        <p:nvPicPr>
          <p:cNvPr id="4" name="Picture 3">
            <a:extLst>
              <a:ext uri="{FF2B5EF4-FFF2-40B4-BE49-F238E27FC236}">
                <a16:creationId xmlns:a16="http://schemas.microsoft.com/office/drawing/2014/main" id="{9A8107D9-00FB-49ED-A552-629979799FAB}"/>
              </a:ext>
            </a:extLst>
          </p:cNvPr>
          <p:cNvPicPr>
            <a:picLocks noChangeAspect="1"/>
          </p:cNvPicPr>
          <p:nvPr/>
        </p:nvPicPr>
        <p:blipFill>
          <a:blip r:embed="rId3"/>
          <a:stretch>
            <a:fillRect/>
          </a:stretch>
        </p:blipFill>
        <p:spPr>
          <a:xfrm>
            <a:off x="1120657" y="1440000"/>
            <a:ext cx="9874285" cy="4680000"/>
          </a:xfrm>
          <a:prstGeom prst="rect">
            <a:avLst/>
          </a:prstGeom>
          <a:noFill/>
        </p:spPr>
      </p:pic>
    </p:spTree>
    <p:extLst>
      <p:ext uri="{BB962C8B-B14F-4D97-AF65-F5344CB8AC3E}">
        <p14:creationId xmlns:p14="http://schemas.microsoft.com/office/powerpoint/2010/main" val="184966372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336000"/>
            <a:ext cx="11158547" cy="576000"/>
          </a:xfrm>
        </p:spPr>
        <p:txBody>
          <a:bodyPr anchor="t">
            <a:normAutofit/>
          </a:bodyPr>
          <a:lstStyle/>
          <a:p>
            <a:pPr>
              <a:lnSpc>
                <a:spcPct val="90000"/>
              </a:lnSpc>
            </a:pPr>
            <a:r>
              <a:rPr lang="en-GB" sz="3400" dirty="0"/>
              <a:t>Power Spectral Density - Indirect Estimation</a:t>
            </a:r>
          </a:p>
        </p:txBody>
      </p:sp>
      <p:pic>
        <p:nvPicPr>
          <p:cNvPr id="3" name="Picture 2">
            <a:extLst>
              <a:ext uri="{FF2B5EF4-FFF2-40B4-BE49-F238E27FC236}">
                <a16:creationId xmlns:a16="http://schemas.microsoft.com/office/drawing/2014/main" id="{7F154B89-1975-448A-8FFD-1C10218A1816}"/>
              </a:ext>
            </a:extLst>
          </p:cNvPr>
          <p:cNvPicPr>
            <a:picLocks noChangeAspect="1"/>
          </p:cNvPicPr>
          <p:nvPr/>
        </p:nvPicPr>
        <p:blipFill>
          <a:blip r:embed="rId3"/>
          <a:stretch>
            <a:fillRect/>
          </a:stretch>
        </p:blipFill>
        <p:spPr>
          <a:xfrm>
            <a:off x="1120657" y="1440000"/>
            <a:ext cx="9874285" cy="4680000"/>
          </a:xfrm>
          <a:prstGeom prst="rect">
            <a:avLst/>
          </a:prstGeom>
          <a:noFill/>
        </p:spPr>
      </p:pic>
    </p:spTree>
    <p:extLst>
      <p:ext uri="{BB962C8B-B14F-4D97-AF65-F5344CB8AC3E}">
        <p14:creationId xmlns:p14="http://schemas.microsoft.com/office/powerpoint/2010/main" val="70142344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Power Spectral Density - Direct Estimation</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88219" y="1600200"/>
                <a:ext cx="9677400" cy="4921800"/>
              </a:xfrm>
            </p:spPr>
            <p:txBody>
              <a:bodyPr/>
              <a:lstStyle/>
              <a:p>
                <a:pPr marL="0" indent="0">
                  <a:lnSpc>
                    <a:spcPct val="150000"/>
                  </a:lnSpc>
                  <a:buNone/>
                </a:pPr>
                <a:r>
                  <a:rPr lang="en-GB" dirty="0"/>
                  <a:t>The </a:t>
                </a:r>
                <a:r>
                  <a:rPr lang="en-GB" b="1" i="1" dirty="0"/>
                  <a:t>direct</a:t>
                </a:r>
                <a:r>
                  <a:rPr lang="en-GB" dirty="0"/>
                  <a:t> method of power spectrum estimation, based on a finite sequence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to take the DTFT or DFT of a finite section of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oMath>
                </a14:m>
                <a:r>
                  <a:rPr lang="en-GB" dirty="0"/>
                  <a:t> and square its magnitude.  This is referred to as a </a:t>
                </a:r>
                <a:r>
                  <a:rPr lang="en-GB" b="1" i="1" dirty="0"/>
                  <a:t>periodogram</a:t>
                </a:r>
                <a:r>
                  <a:rPr lang="en-GB" dirty="0"/>
                  <a:t>.</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𝑆</m:t>
                              </m:r>
                            </m:e>
                          </m:acc>
                        </m:e>
                        <m:sub>
                          <m:r>
                            <a:rPr lang="en-GB" b="0" i="1" smtClean="0">
                              <a:latin typeface="Cambria Math" panose="02040503050406030204" pitchFamily="18" charset="0"/>
                            </a:rPr>
                            <m:t>𝑥𝑥</m:t>
                          </m:r>
                        </m:sub>
                      </m:sSub>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𝜔</m:t>
                              </m:r>
                            </m:e>
                          </m:acc>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sSup>
                        <m:sSupPr>
                          <m:ctrlPr>
                            <a:rPr lang="en-GB" b="0" i="1" smtClean="0">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𝑋</m:t>
                                  </m:r>
                                </m:e>
                              </m:acc>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i="1">
                                  <a:latin typeface="Cambria Math" panose="02040503050406030204" pitchFamily="18" charset="0"/>
                                </a:rPr>
                                <m:t>)</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𝑛</m:t>
                                  </m:r>
                                  <m:r>
                                    <a:rPr lang="en-GB" b="0" i="1" smtClean="0">
                                      <a:latin typeface="Cambria Math" panose="02040503050406030204" pitchFamily="18" charset="0"/>
                                    </a:rPr>
                                    <m:t>=0</m:t>
                                  </m:r>
                                </m:sub>
                                <m:sup>
                                  <m:r>
                                    <a:rPr lang="en-GB" b="0" i="1" smtClean="0">
                                      <a:latin typeface="Cambria Math" panose="02040503050406030204" pitchFamily="18" charset="0"/>
                                    </a:rPr>
                                    <m:t>𝑁</m:t>
                                  </m:r>
                                  <m:r>
                                    <a:rPr lang="en-GB" b="0" i="1" smtClean="0">
                                      <a:latin typeface="Cambria Math" panose="02040503050406030204" pitchFamily="18" charset="0"/>
                                    </a:rPr>
                                    <m:t>−1</m:t>
                                  </m:r>
                                </m:sup>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r>
                                        <a:rPr lang="en-GB" b="0" i="1" smtClean="0">
                                          <a:latin typeface="Cambria Math" panose="02040503050406030204" pitchFamily="18" charset="0"/>
                                        </a:rPr>
                                        <m:t>𝑗</m:t>
                                      </m:r>
                                      <m:acc>
                                        <m:accPr>
                                          <m:chr m:val="̂"/>
                                          <m:ctrlPr>
                                            <a:rPr lang="en-GB" b="0" i="1" smtClean="0">
                                              <a:latin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𝜔</m:t>
                                          </m:r>
                                        </m:e>
                                      </m:acc>
                                      <m:r>
                                        <a:rPr lang="en-GB" b="0" i="1" smtClean="0">
                                          <a:latin typeface="Cambria Math" panose="02040503050406030204" pitchFamily="18" charset="0"/>
                                        </a:rPr>
                                        <m:t>𝑛</m:t>
                                      </m:r>
                                    </m:sup>
                                  </m:sSup>
                                </m:e>
                              </m:nary>
                            </m:e>
                          </m:d>
                        </m:e>
                        <m:sup>
                          <m:r>
                            <a:rPr lang="en-GB" b="0" i="1" smtClean="0">
                              <a:latin typeface="Cambria Math" panose="02040503050406030204" pitchFamily="18" charset="0"/>
                            </a:rPr>
                            <m:t>2</m:t>
                          </m:r>
                        </m:sup>
                      </m:sSup>
                    </m:oMath>
                  </m:oMathPara>
                </a14:m>
                <a:endParaRPr lang="en-GB" dirty="0"/>
              </a:p>
              <a:p>
                <a:pPr marL="0" indent="0">
                  <a:buNone/>
                </a:pPr>
                <a:r>
                  <a:rPr lang="en-GB" dirty="0"/>
                  <a:t>or</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𝑆</m:t>
                              </m:r>
                            </m:e>
                          </m:acc>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b="0" i="1" smtClean="0">
                              <a:latin typeface="Cambria Math" panose="02040503050406030204" pitchFamily="18" charset="0"/>
                            </a:rPr>
                            <m:t>𝑘</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𝑋</m:t>
                                  </m:r>
                                </m:e>
                              </m:acc>
                              <m:r>
                                <a:rPr lang="en-GB" i="1">
                                  <a:latin typeface="Cambria Math" panose="02040503050406030204" pitchFamily="18" charset="0"/>
                                </a:rPr>
                                <m:t>(</m:t>
                              </m:r>
                              <m:r>
                                <a:rPr lang="en-GB" b="0" i="1" smtClean="0">
                                  <a:latin typeface="Cambria Math" panose="02040503050406030204" pitchFamily="18" charset="0"/>
                                </a:rPr>
                                <m:t>𝑘</m:t>
                              </m:r>
                              <m:r>
                                <a:rPr lang="en-GB" i="1">
                                  <a:latin typeface="Cambria Math" panose="02040503050406030204" pitchFamily="18" charset="0"/>
                                </a:rPr>
                                <m:t>)</m:t>
                              </m:r>
                            </m:e>
                          </m:d>
                        </m:e>
                        <m:sup>
                          <m:r>
                            <a:rPr lang="en-GB" i="1">
                              <a:latin typeface="Cambria Math" panose="02040503050406030204" pitchFamily="18" charset="0"/>
                            </a:rPr>
                            <m:t>2</m:t>
                          </m:r>
                        </m:sup>
                      </m:s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𝑛</m:t>
                                  </m:r>
                                  <m:r>
                                    <a:rPr lang="en-GB" i="1">
                                      <a:latin typeface="Cambria Math" panose="02040503050406030204" pitchFamily="18" charset="0"/>
                                    </a:rPr>
                                    <m:t>=0</m:t>
                                  </m:r>
                                </m:sub>
                                <m:sup>
                                  <m:r>
                                    <a:rPr lang="en-GB" i="1">
                                      <a:latin typeface="Cambria Math" panose="02040503050406030204" pitchFamily="18" charset="0"/>
                                    </a:rPr>
                                    <m:t>𝑁</m:t>
                                  </m:r>
                                  <m:r>
                                    <a:rPr lang="en-GB" i="1">
                                      <a:latin typeface="Cambria Math" panose="02040503050406030204" pitchFamily="18" charset="0"/>
                                    </a:rPr>
                                    <m:t>−1</m:t>
                                  </m:r>
                                </m:sup>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𝑗</m:t>
                                          </m:r>
                                          <m:r>
                                            <a:rPr lang="en-GB" b="0" i="1" smtClean="0">
                                              <a:latin typeface="Cambria Math" panose="02040503050406030204" pitchFamily="18" charset="0"/>
                                            </a:rPr>
                                            <m:t>2</m:t>
                                          </m:r>
                                          <m:r>
                                            <a:rPr lang="en-GB" b="0" i="1" smtClean="0">
                                              <a:latin typeface="Cambria Math" panose="02040503050406030204" pitchFamily="18" charset="0"/>
                                              <a:ea typeface="Cambria Math" panose="02040503050406030204" pitchFamily="18" charset="0"/>
                                            </a:rPr>
                                            <m:t>𝜋</m:t>
                                          </m:r>
                                          <m:r>
                                            <a:rPr lang="en-GB" b="0" i="1" smtClean="0">
                                              <a:latin typeface="Cambria Math" panose="02040503050406030204" pitchFamily="18" charset="0"/>
                                              <a:ea typeface="Cambria Math" panose="02040503050406030204" pitchFamily="18" charset="0"/>
                                            </a:rPr>
                                            <m:t>𝑘𝑛</m:t>
                                          </m:r>
                                        </m:num>
                                        <m:den>
                                          <m:r>
                                            <a:rPr lang="en-GB" b="0" i="1" smtClean="0">
                                              <a:latin typeface="Cambria Math" panose="02040503050406030204" pitchFamily="18" charset="0"/>
                                            </a:rPr>
                                            <m:t>𝑁</m:t>
                                          </m:r>
                                        </m:den>
                                      </m:f>
                                    </m:sup>
                                  </m:sSup>
                                </m:e>
                              </m:nary>
                            </m:e>
                          </m:d>
                        </m:e>
                        <m:sup>
                          <m:r>
                            <a:rPr lang="en-GB" i="1">
                              <a:latin typeface="Cambria Math" panose="02040503050406030204" pitchFamily="18" charset="0"/>
                            </a:rPr>
                            <m:t>2</m:t>
                          </m:r>
                        </m:sup>
                      </m:sSup>
                    </m:oMath>
                  </m:oMathPara>
                </a14:m>
                <a:endParaRPr lang="en-GB" dirty="0"/>
              </a:p>
              <a:p>
                <a:pPr marL="0" indent="0">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88219" y="1600200"/>
                <a:ext cx="9677400" cy="4921800"/>
              </a:xfrm>
              <a:blipFill>
                <a:blip r:embed="rId3"/>
                <a:stretch>
                  <a:fillRect l="-1889" r="-1574"/>
                </a:stretch>
              </a:blipFill>
            </p:spPr>
            <p:txBody>
              <a:bodyPr/>
              <a:lstStyle/>
              <a:p>
                <a:r>
                  <a:rPr lang="en-GB">
                    <a:noFill/>
                  </a:rPr>
                  <a:t> </a:t>
                </a:r>
              </a:p>
            </p:txBody>
          </p:sp>
        </mc:Fallback>
      </mc:AlternateContent>
    </p:spTree>
    <p:extLst>
      <p:ext uri="{BB962C8B-B14F-4D97-AF65-F5344CB8AC3E}">
        <p14:creationId xmlns:p14="http://schemas.microsoft.com/office/powerpoint/2010/main" val="380305380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Direct and Indirect spectrum analysis</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801284" y="838200"/>
                <a:ext cx="10515600" cy="5181600"/>
              </a:xfrm>
            </p:spPr>
            <p:txBody>
              <a:bodyPr/>
              <a:lstStyle/>
              <a:p>
                <a:pPr marL="0" indent="0">
                  <a:lnSpc>
                    <a:spcPct val="150000"/>
                  </a:lnSpc>
                  <a:buNone/>
                </a:pPr>
                <a:r>
                  <a:rPr lang="en-GB" dirty="0"/>
                  <a:t>The </a:t>
                </a:r>
                <a:r>
                  <a:rPr lang="en-GB" b="1" i="1" dirty="0"/>
                  <a:t>direct</a:t>
                </a:r>
                <a:r>
                  <a:rPr lang="en-GB" dirty="0"/>
                  <a:t> method of power spectrum estimation (basic periodogram) yields a similar result to the </a:t>
                </a:r>
                <a:r>
                  <a:rPr lang="en-GB" b="1" i="1" dirty="0"/>
                  <a:t>indirect</a:t>
                </a:r>
                <a:r>
                  <a:rPr lang="en-GB" dirty="0"/>
                  <a:t> method if the autocorrelation function estimate </a:t>
                </a:r>
                <a14:m>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m:t>
                            </m:r>
                          </m:e>
                        </m:acc>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oMath>
                </a14:m>
                <a:r>
                  <a:rPr lang="en-GB" dirty="0"/>
                  <a:t> used by that method is weighted by a Bartlett window </a:t>
                </a:r>
                <a14:m>
                  <m:oMath xmlns:m="http://schemas.openxmlformats.org/officeDocument/2006/math">
                    <m:r>
                      <a:rPr lang="en-GB" i="1">
                        <a:latin typeface="Cambria Math" panose="02040503050406030204" pitchFamily="18" charset="0"/>
                      </a:rPr>
                      <m:t>𝑤</m:t>
                    </m:r>
                    <m:d>
                      <m:dPr>
                        <m:ctrlPr>
                          <a:rPr lang="en-GB" i="1">
                            <a:latin typeface="Cambria Math" panose="02040503050406030204" pitchFamily="18" charset="0"/>
                          </a:rPr>
                        </m:ctrlPr>
                      </m:dPr>
                      <m:e>
                        <m:r>
                          <a:rPr lang="en-GB" i="1">
                            <a:latin typeface="Cambria Math" panose="02040503050406030204" pitchFamily="18" charset="0"/>
                          </a:rPr>
                          <m:t>𝑚</m:t>
                        </m:r>
                      </m:e>
                    </m:d>
                  </m:oMath>
                </a14:m>
                <a:r>
                  <a:rPr lang="en-GB" dirty="0"/>
                  <a:t>, that is</a:t>
                </a:r>
              </a:p>
              <a:p>
                <a:pPr marL="0" indent="0">
                  <a:lnSpc>
                    <a:spcPct val="150000"/>
                  </a:lnSpc>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𝑆</m:t>
                          </m:r>
                        </m:e>
                        <m:sub>
                          <m:r>
                            <a:rPr lang="en-GB" i="1">
                              <a:latin typeface="Cambria Math" panose="02040503050406030204" pitchFamily="18" charset="0"/>
                            </a:rPr>
                            <m:t>𝑥𝑥</m:t>
                          </m:r>
                        </m:sub>
                      </m:sSub>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e>
                      </m:d>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𝑚</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r>
                            <a:rPr lang="en-GB" b="0" i="1" smtClean="0">
                              <a:latin typeface="Cambria Math" panose="02040503050406030204" pitchFamily="18" charset="0"/>
                              <a:ea typeface="Cambria Math" panose="02040503050406030204" pitchFamily="18" charset="0"/>
                            </a:rPr>
                            <m:t>𝑤</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rPr>
                              </m:ctrlPr>
                            </m:sSubPr>
                            <m:e>
                              <m:acc>
                                <m:accPr>
                                  <m:chr m:val="̂"/>
                                  <m:ctrlPr>
                                    <a:rPr lang="en-GB" i="1" smtClean="0">
                                      <a:latin typeface="Cambria Math" panose="02040503050406030204" pitchFamily="18" charset="0"/>
                                    </a:rPr>
                                  </m:ctrlPr>
                                </m:accPr>
                                <m:e>
                                  <m:r>
                                    <a:rPr lang="en-GB" i="1" smtClean="0">
                                      <a:latin typeface="Cambria Math" panose="02040503050406030204" pitchFamily="18" charset="0"/>
                                      <a:ea typeface="Cambria Math" panose="02040503050406030204" pitchFamily="18" charset="0"/>
                                    </a:rPr>
                                    <m:t>∅</m:t>
                                  </m:r>
                                </m:e>
                              </m:acc>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𝑗</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i="1">
                                  <a:latin typeface="Cambria Math" panose="02040503050406030204" pitchFamily="18" charset="0"/>
                                </a:rPr>
                                <m:t>𝑚</m:t>
                              </m:r>
                            </m:sup>
                          </m:sSup>
                        </m:e>
                      </m:nary>
                      <m:r>
                        <a:rPr lang="en-GB" b="0" i="1" smtClean="0">
                          <a:latin typeface="Cambria Math" panose="02040503050406030204" pitchFamily="18" charset="0"/>
                        </a:rPr>
                        <m:t>, </m:t>
                      </m:r>
                      <m:r>
                        <m:rPr>
                          <m:nor/>
                        </m:rPr>
                        <a:rPr lang="en-GB" b="0" i="0" smtClean="0">
                          <a:latin typeface="Cambria Math" panose="02040503050406030204" pitchFamily="18" charset="0"/>
                        </a:rPr>
                        <m:t>where</m:t>
                      </m:r>
                      <m:r>
                        <m:rPr>
                          <m:nor/>
                        </m:rPr>
                        <a:rPr lang="en-GB" b="0" i="0" smtClean="0">
                          <a:latin typeface="Cambria Math" panose="02040503050406030204" pitchFamily="18" charset="0"/>
                        </a:rPr>
                        <m:t>  </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m:t>
                              </m:r>
                            </m:e>
                          </m:acc>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𝑛</m:t>
                          </m:r>
                          <m:r>
                            <a:rPr lang="en-GB" i="1">
                              <a:latin typeface="Cambria Math" panose="02040503050406030204" pitchFamily="18" charset="0"/>
                            </a:rPr>
                            <m:t>=0</m:t>
                          </m:r>
                        </m:sub>
                        <m:sup>
                          <m:r>
                            <a:rPr lang="en-GB" i="1">
                              <a:latin typeface="Cambria Math" panose="02040503050406030204" pitchFamily="18" charset="0"/>
                            </a:rPr>
                            <m:t>𝑁</m:t>
                          </m:r>
                          <m:r>
                            <a:rPr lang="en-GB" i="1">
                              <a:latin typeface="Cambria Math" panose="02040503050406030204" pitchFamily="18" charset="0"/>
                            </a:rPr>
                            <m:t>−1</m:t>
                          </m:r>
                        </m:sup>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e>
                      </m:nary>
                    </m:oMath>
                  </m:oMathPara>
                </a14:m>
                <a:endParaRPr lang="en-GB" dirty="0"/>
              </a:p>
              <a:p>
                <a:pPr marL="0" indent="0">
                  <a:lnSpc>
                    <a:spcPct val="150000"/>
                  </a:lnSpc>
                  <a:buNone/>
                </a:pPr>
                <a:endParaRPr lang="en-GB" sz="2000" dirty="0"/>
              </a:p>
              <a:p>
                <a:pPr marL="0" indent="0">
                  <a:buNone/>
                </a:pPr>
                <a:r>
                  <a:rPr lang="en-GB" dirty="0"/>
                  <a:t>can be shown to be equivalent to</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𝑆</m:t>
                              </m:r>
                            </m:e>
                          </m:acc>
                        </m:e>
                        <m:sub>
                          <m:r>
                            <a:rPr lang="en-GB" i="1">
                              <a:latin typeface="Cambria Math" panose="02040503050406030204" pitchFamily="18" charset="0"/>
                            </a:rPr>
                            <m:t>𝑥𝑥</m:t>
                          </m:r>
                        </m:sub>
                      </m:sSub>
                      <m:d>
                        <m:dPr>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e>
                      </m:d>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acc>
                                <m:accPr>
                                  <m:chr m:val="̂"/>
                                  <m:ctrlPr>
                                    <a:rPr lang="en-GB" i="1">
                                      <a:latin typeface="Cambria Math" panose="02040503050406030204" pitchFamily="18" charset="0"/>
                                    </a:rPr>
                                  </m:ctrlPr>
                                </m:accPr>
                                <m:e>
                                  <m:r>
                                    <a:rPr lang="en-GB" i="1">
                                      <a:latin typeface="Cambria Math" panose="02040503050406030204" pitchFamily="18" charset="0"/>
                                    </a:rPr>
                                    <m:t>𝑋</m:t>
                                  </m:r>
                                </m:e>
                              </m:acc>
                              <m:r>
                                <a:rPr lang="en-GB" i="1">
                                  <a:latin typeface="Cambria Math" panose="02040503050406030204" pitchFamily="18" charset="0"/>
                                </a:rPr>
                                <m:t>(</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i="1">
                                  <a:latin typeface="Cambria Math" panose="02040503050406030204" pitchFamily="18" charset="0"/>
                                </a:rPr>
                                <m:t>)</m:t>
                              </m:r>
                            </m:e>
                          </m:d>
                        </m:e>
                        <m:sup>
                          <m:r>
                            <a:rPr lang="en-GB" i="1">
                              <a:latin typeface="Cambria Math" panose="02040503050406030204" pitchFamily="18" charset="0"/>
                            </a:rPr>
                            <m:t>2</m:t>
                          </m:r>
                        </m:sup>
                      </m:s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𝑛</m:t>
                                  </m:r>
                                  <m:r>
                                    <a:rPr lang="en-GB" i="1">
                                      <a:latin typeface="Cambria Math" panose="02040503050406030204" pitchFamily="18" charset="0"/>
                                    </a:rPr>
                                    <m:t>=0</m:t>
                                  </m:r>
                                </m:sub>
                                <m:sup>
                                  <m:r>
                                    <a:rPr lang="en-GB" i="1">
                                      <a:latin typeface="Cambria Math" panose="02040503050406030204" pitchFamily="18" charset="0"/>
                                    </a:rPr>
                                    <m:t>𝑁</m:t>
                                  </m:r>
                                  <m:r>
                                    <a:rPr lang="en-GB" i="1">
                                      <a:latin typeface="Cambria Math" panose="02040503050406030204" pitchFamily="18" charset="0"/>
                                    </a:rPr>
                                    <m:t>−1</m:t>
                                  </m:r>
                                </m:sup>
                                <m:e>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𝑗</m:t>
                                      </m:r>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i="1">
                                          <a:latin typeface="Cambria Math" panose="02040503050406030204" pitchFamily="18" charset="0"/>
                                        </a:rPr>
                                        <m:t>𝑛</m:t>
                                      </m:r>
                                    </m:sup>
                                  </m:sSup>
                                </m:e>
                              </m:nary>
                            </m:e>
                          </m:d>
                        </m:e>
                        <m:sup>
                          <m:r>
                            <a:rPr lang="en-GB" i="1">
                              <a:latin typeface="Cambria Math" panose="02040503050406030204" pitchFamily="18" charset="0"/>
                            </a:rPr>
                            <m:t>2</m:t>
                          </m:r>
                        </m:sup>
                      </m:sSup>
                    </m:oMath>
                  </m:oMathPara>
                </a14:m>
                <a:endParaRPr lang="en-GB" dirty="0"/>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801284" y="838200"/>
                <a:ext cx="10515600" cy="5181600"/>
              </a:xfrm>
              <a:blipFill>
                <a:blip r:embed="rId3"/>
                <a:stretch>
                  <a:fillRect l="-1739" b="-5412"/>
                </a:stretch>
              </a:blipFill>
            </p:spPr>
            <p:txBody>
              <a:bodyPr/>
              <a:lstStyle/>
              <a:p>
                <a:r>
                  <a:rPr lang="en-GB">
                    <a:noFill/>
                  </a:rPr>
                  <a:t> </a:t>
                </a:r>
              </a:p>
            </p:txBody>
          </p:sp>
        </mc:Fallback>
      </mc:AlternateContent>
    </p:spTree>
    <p:extLst>
      <p:ext uri="{BB962C8B-B14F-4D97-AF65-F5344CB8AC3E}">
        <p14:creationId xmlns:p14="http://schemas.microsoft.com/office/powerpoint/2010/main" val="230788621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Cross Correlation Function</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479811" y="925855"/>
                <a:ext cx="11353800" cy="5721900"/>
              </a:xfrm>
            </p:spPr>
            <p:txBody>
              <a:bodyPr/>
              <a:lstStyle/>
              <a:p>
                <a:pPr>
                  <a:lnSpc>
                    <a:spcPct val="150000"/>
                  </a:lnSpc>
                </a:pPr>
                <a:r>
                  <a:rPr lang="en-GB" dirty="0"/>
                  <a:t>A measure of the dependence between values of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a14:m>
                <a:r>
                  <a:rPr lang="en-GB" dirty="0"/>
                  <a:t> at different times (shifted by </a:t>
                </a:r>
                <a14:m>
                  <m:oMath xmlns:m="http://schemas.openxmlformats.org/officeDocument/2006/math">
                    <m:r>
                      <a:rPr lang="en-GB" b="0" i="1" smtClean="0">
                        <a:latin typeface="Cambria Math" panose="02040503050406030204" pitchFamily="18" charset="0"/>
                      </a:rPr>
                      <m:t>𝑚</m:t>
                    </m:r>
                  </m:oMath>
                </a14:m>
                <a:r>
                  <a:rPr lang="en-GB" dirty="0"/>
                  <a:t>).</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𝑥𝑦</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m:t>
                      </m:r>
                      <m:r>
                        <a:rPr lang="en-GB" i="1">
                          <a:latin typeface="Cambria Math" panose="02040503050406030204" pitchFamily="18" charset="0"/>
                        </a:rPr>
                        <m:t>𝐸</m:t>
                      </m:r>
                      <m:r>
                        <a:rPr lang="en-GB" i="1">
                          <a:latin typeface="Cambria Math" panose="02040503050406030204" pitchFamily="18" charset="0"/>
                        </a:rPr>
                        <m:t>[</m:t>
                      </m:r>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r>
                        <a:rPr lang="en-GB" i="1">
                          <a:latin typeface="Cambria Math" panose="02040503050406030204" pitchFamily="18" charset="0"/>
                        </a:rPr>
                        <m:t>𝑦</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𝑚</m:t>
                          </m:r>
                        </m:e>
                      </m:d>
                      <m:r>
                        <a:rPr lang="en-GB" i="1">
                          <a:latin typeface="Cambria Math" panose="02040503050406030204" pitchFamily="18" charset="0"/>
                        </a:rPr>
                        <m:t>]</m:t>
                      </m:r>
                    </m:oMath>
                  </m:oMathPara>
                </a14:m>
                <a:endParaRPr lang="en-GB" dirty="0"/>
              </a:p>
              <a:p>
                <a:pPr>
                  <a:lnSpc>
                    <a:spcPct val="150000"/>
                  </a:lnSpc>
                </a:pPr>
                <a:r>
                  <a:rPr lang="en-GB" dirty="0"/>
                  <a:t>If </a:t>
                </a:r>
                <a14:m>
                  <m:oMath xmlns:m="http://schemas.openxmlformats.org/officeDocument/2006/math">
                    <m:r>
                      <a:rPr lang="en-GB" i="1">
                        <a:latin typeface="Cambria Math" panose="02040503050406030204" pitchFamily="18" charset="0"/>
                      </a:rPr>
                      <m:t>𝑥</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oMath>
                </a14:m>
                <a:r>
                  <a:rPr lang="en-GB" dirty="0"/>
                  <a:t> and </a:t>
                </a:r>
                <a14:m>
                  <m:oMath xmlns:m="http://schemas.openxmlformats.org/officeDocument/2006/math">
                    <m:r>
                      <a:rPr lang="en-GB" i="1">
                        <a:latin typeface="Cambria Math" panose="02040503050406030204" pitchFamily="18" charset="0"/>
                      </a:rPr>
                      <m:t>𝑦</m:t>
                    </m:r>
                    <m:d>
                      <m:dPr>
                        <m:ctrlPr>
                          <a:rPr lang="en-GB" i="1">
                            <a:latin typeface="Cambria Math" panose="02040503050406030204" pitchFamily="18" charset="0"/>
                          </a:rPr>
                        </m:ctrlPr>
                      </m:dPr>
                      <m:e>
                        <m:r>
                          <a:rPr lang="en-GB" i="1">
                            <a:latin typeface="Cambria Math" panose="02040503050406030204" pitchFamily="18" charset="0"/>
                          </a:rPr>
                          <m:t>𝑛</m:t>
                        </m:r>
                      </m:e>
                    </m:d>
                  </m:oMath>
                </a14:m>
                <a:r>
                  <a:rPr lang="en-GB" dirty="0"/>
                  <a:t> are stationary, cross correlation is a function of shift </a:t>
                </a:r>
                <a14:m>
                  <m:oMath xmlns:m="http://schemas.openxmlformats.org/officeDocument/2006/math">
                    <m:r>
                      <a:rPr lang="en-GB" b="0" i="1" smtClean="0">
                        <a:latin typeface="Cambria Math" panose="02040503050406030204" pitchFamily="18" charset="0"/>
                      </a:rPr>
                      <m:t>𝑚</m:t>
                    </m:r>
                  </m:oMath>
                </a14:m>
                <a:r>
                  <a:rPr lang="en-GB" dirty="0"/>
                  <a:t> alone</a:t>
                </a:r>
              </a:p>
              <a:p>
                <a:pPr>
                  <a:lnSpc>
                    <a:spcPct val="150000"/>
                  </a:lnSpc>
                </a:pPr>
                <a:r>
                  <a:rPr lang="en-GB" dirty="0"/>
                  <a:t>Cross correlation indicates frequency components held in common by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a:t>
                </a:r>
              </a:p>
              <a:p>
                <a:pPr>
                  <a:lnSpc>
                    <a:spcPct val="150000"/>
                  </a:lnSpc>
                </a:pPr>
                <a:r>
                  <a:rPr lang="en-GB" dirty="0"/>
                  <a:t>Cross correlation is not in general an even function of </a:t>
                </a:r>
                <a14:m>
                  <m:oMath xmlns:m="http://schemas.openxmlformats.org/officeDocument/2006/math">
                    <m:r>
                      <a:rPr lang="en-GB" b="0" i="1" smtClean="0">
                        <a:latin typeface="Cambria Math" panose="02040503050406030204" pitchFamily="18" charset="0"/>
                      </a:rPr>
                      <m:t>𝑚</m:t>
                    </m:r>
                  </m:oMath>
                </a14:m>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𝑥𝑦</m:t>
                        </m:r>
                      </m:sub>
                    </m:sSub>
                    <m:d>
                      <m:dPr>
                        <m:ctrlPr>
                          <a:rPr lang="en-GB" i="1">
                            <a:latin typeface="Cambria Math" panose="02040503050406030204" pitchFamily="18" charset="0"/>
                          </a:rPr>
                        </m:ctrlPr>
                      </m:dPr>
                      <m:e>
                        <m:r>
                          <a:rPr lang="en-GB" i="1">
                            <a:latin typeface="Cambria Math" panose="02040503050406030204" pitchFamily="18" charset="0"/>
                          </a:rPr>
                          <m:t>𝑚</m:t>
                        </m:r>
                      </m:e>
                    </m:d>
                    <m:sSub>
                      <m:sSubPr>
                        <m:ctrlPr>
                          <a:rPr lang="en-GB" i="1">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𝑥𝑦</m:t>
                        </m:r>
                      </m:sub>
                    </m:sSub>
                    <m:d>
                      <m:dPr>
                        <m:ctrlPr>
                          <a:rPr lang="en-GB" i="1">
                            <a:latin typeface="Cambria Math" panose="02040503050406030204" pitchFamily="18" charset="0"/>
                          </a:rPr>
                        </m:ctrlPr>
                      </m:dPr>
                      <m:e>
                        <m:r>
                          <a:rPr lang="en-GB" b="0" i="1" smtClean="0">
                            <a:latin typeface="Cambria Math" panose="02040503050406030204" pitchFamily="18" charset="0"/>
                          </a:rPr>
                          <m:t>−</m:t>
                        </m:r>
                        <m:r>
                          <a:rPr lang="en-GB" i="1">
                            <a:latin typeface="Cambria Math" panose="02040503050406030204" pitchFamily="18" charset="0"/>
                          </a:rPr>
                          <m:t>𝑚</m:t>
                        </m:r>
                      </m:e>
                    </m:d>
                  </m:oMath>
                </a14:m>
                <a:endParaRPr lang="en-GB" dirty="0"/>
              </a:p>
              <a:p>
                <a:pPr>
                  <a:lnSpc>
                    <a:spcPct val="150000"/>
                  </a:lnSpc>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𝑥𝑦</m:t>
                        </m:r>
                      </m:sub>
                    </m:sSub>
                    <m:d>
                      <m:dPr>
                        <m:ctrlPr>
                          <a:rPr lang="en-GB" i="1">
                            <a:latin typeface="Cambria Math" panose="02040503050406030204" pitchFamily="18" charset="0"/>
                          </a:rPr>
                        </m:ctrlPr>
                      </m:dPr>
                      <m:e>
                        <m:r>
                          <a:rPr lang="en-GB" i="1">
                            <a:latin typeface="Cambria Math" panose="02040503050406030204" pitchFamily="18" charset="0"/>
                          </a:rPr>
                          <m:t>𝑚</m:t>
                        </m:r>
                      </m:e>
                    </m:d>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ea typeface="Cambria Math" panose="02040503050406030204" pitchFamily="18" charset="0"/>
                          </a:rPr>
                          <m:t>𝑦𝑥</m:t>
                        </m:r>
                      </m:sub>
                    </m:sSub>
                    <m:d>
                      <m:dPr>
                        <m:ctrlPr>
                          <a:rPr lang="en-GB" i="1">
                            <a:latin typeface="Cambria Math" panose="02040503050406030204" pitchFamily="18" charset="0"/>
                          </a:rPr>
                        </m:ctrlPr>
                      </m:dPr>
                      <m:e>
                        <m:r>
                          <a:rPr lang="en-GB" i="1">
                            <a:latin typeface="Cambria Math" panose="02040503050406030204" pitchFamily="18" charset="0"/>
                          </a:rPr>
                          <m:t>𝑚</m:t>
                        </m:r>
                      </m:e>
                    </m:d>
                  </m:oMath>
                </a14:m>
                <a:endParaRPr lang="en-GB" dirty="0"/>
              </a:p>
              <a:p>
                <a:pPr>
                  <a:lnSpc>
                    <a:spcPct val="150000"/>
                  </a:lnSpc>
                </a:pPr>
                <a:r>
                  <a:rPr lang="en-GB" dirty="0"/>
                  <a:t>Time-averaged cross correlation</a:t>
                </a:r>
                <a:endParaRPr lang="en-GB"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m:t>
                          </m:r>
                          <m:r>
                            <a:rPr lang="en-GB" b="0" i="1" smtClean="0">
                              <a:latin typeface="Cambria Math" panose="02040503050406030204" pitchFamily="18" charset="0"/>
                            </a:rPr>
                            <m:t>𝑦</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m:t>
                      </m:r>
                      <m:d>
                        <m:dPr>
                          <m:begChr m:val="⟨"/>
                          <m:endChr m:val="⟩"/>
                          <m:ctrlPr>
                            <a:rPr lang="en-GB" i="1" smtClean="0">
                              <a:latin typeface="Cambria Math" panose="02040503050406030204" pitchFamily="18" charset="0"/>
                            </a:rPr>
                          </m:ctrlPr>
                        </m:dPr>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r>
                            <a:rPr lang="en-GB" i="1">
                              <a:latin typeface="Cambria Math" panose="02040503050406030204" pitchFamily="18" charset="0"/>
                            </a:rPr>
                            <m:t>𝑦</m:t>
                          </m:r>
                          <m:r>
                            <a:rPr lang="en-GB" i="1">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e>
                      </m:d>
                      <m:func>
                        <m:funcPr>
                          <m:ctrlPr>
                            <a:rPr lang="en-GB" i="1" smtClean="0">
                              <a:latin typeface="Cambria Math" panose="02040503050406030204" pitchFamily="18" charset="0"/>
                            </a:rPr>
                          </m:ctrlPr>
                        </m:funcPr>
                        <m:fName>
                          <m:limLow>
                            <m:limLowPr>
                              <m:ctrlPr>
                                <a:rPr lang="en-GB" i="1" smtClean="0">
                                  <a:latin typeface="Cambria Math" panose="02040503050406030204" pitchFamily="18" charset="0"/>
                                </a:rPr>
                              </m:ctrlPr>
                            </m:limLowPr>
                            <m:e>
                              <m:r>
                                <m:rPr>
                                  <m:sty m:val="p"/>
                                </m:rPr>
                                <a:rPr lang="en-GB" i="0" smtClean="0">
                                  <a:latin typeface="Cambria Math" panose="02040503050406030204" pitchFamily="18" charset="0"/>
                                </a:rPr>
                                <m:t>lim</m:t>
                              </m:r>
                            </m:e>
                            <m:lim>
                              <m:r>
                                <a:rPr lang="en-GB" b="0" i="1" smtClean="0">
                                  <a:latin typeface="Cambria Math" panose="02040503050406030204" pitchFamily="18" charset="0"/>
                                </a:rPr>
                                <m:t>𝑁</m:t>
                              </m:r>
                              <m:r>
                                <a:rPr lang="en-GB" b="0" i="1" smtClean="0">
                                  <a:latin typeface="Cambria Math" panose="02040503050406030204" pitchFamily="18" charset="0"/>
                                  <a:ea typeface="Cambria Math" panose="02040503050406030204" pitchFamily="18" charset="0"/>
                                </a:rPr>
                                <m:t>→∞</m:t>
                              </m:r>
                            </m:lim>
                          </m:limLow>
                        </m:fName>
                        <m:e>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r>
                                <a:rPr lang="en-GB" b="0" i="1" smtClean="0">
                                  <a:latin typeface="Cambria Math" panose="02040503050406030204" pitchFamily="18" charset="0"/>
                                </a:rPr>
                                <m:t>𝑁</m:t>
                              </m:r>
                              <m:r>
                                <a:rPr lang="en-GB" b="0" i="1" smtClean="0">
                                  <a:latin typeface="Cambria Math" panose="02040503050406030204" pitchFamily="18" charset="0"/>
                                </a:rPr>
                                <m:t>+1</m:t>
                              </m:r>
                            </m:den>
                          </m:f>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𝑁</m:t>
                              </m:r>
                            </m:sub>
                            <m:sup>
                              <m:r>
                                <a:rPr lang="en-GB" b="0" i="1" smtClean="0">
                                  <a:latin typeface="Cambria Math" panose="02040503050406030204" pitchFamily="18" charset="0"/>
                                </a:rPr>
                                <m:t>𝑁</m:t>
                              </m:r>
                            </m:sup>
                            <m:e>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e>
                          </m:nary>
                        </m:e>
                      </m:func>
                    </m:oMath>
                  </m:oMathPara>
                </a14:m>
                <a:endParaRPr lang="en-GB" dirty="0"/>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479811" y="925855"/>
                <a:ext cx="11353800" cy="5721900"/>
              </a:xfrm>
              <a:blipFill>
                <a:blip r:embed="rId3"/>
                <a:stretch>
                  <a:fillRect l="-1450" b="-1384"/>
                </a:stretch>
              </a:blipFill>
            </p:spPr>
            <p:txBody>
              <a:bodyPr/>
              <a:lstStyle/>
              <a:p>
                <a:r>
                  <a:rPr lang="en-GB">
                    <a:noFill/>
                  </a:rPr>
                  <a:t> </a:t>
                </a:r>
              </a:p>
            </p:txBody>
          </p:sp>
        </mc:Fallback>
      </mc:AlternateContent>
    </p:spTree>
    <p:extLst>
      <p:ext uri="{BB962C8B-B14F-4D97-AF65-F5344CB8AC3E}">
        <p14:creationId xmlns:p14="http://schemas.microsoft.com/office/powerpoint/2010/main" val="3144357964"/>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0"/>
          <p:cNvSpPr>
            <a:spLocks noChangeArrowheads="1"/>
          </p:cNvSpPr>
          <p:nvPr/>
        </p:nvSpPr>
        <p:spPr bwMode="auto">
          <a:xfrm>
            <a:off x="4432222" y="2302835"/>
            <a:ext cx="71996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900" i="1" dirty="0">
                <a:solidFill>
                  <a:srgbClr val="000000"/>
                </a:solidFill>
                <a:latin typeface="Times New Roman" panose="02020603050405020304" pitchFamily="18" charset="0"/>
                <a:cs typeface="Times New Roman" panose="02020603050405020304" pitchFamily="18" charset="0"/>
              </a:rPr>
              <a:t>x</a:t>
            </a:r>
            <a:r>
              <a:rPr lang="en-US" altLang="en-US" sz="1900" dirty="0">
                <a:solidFill>
                  <a:srgbClr val="000000"/>
                </a:solidFill>
                <a:latin typeface="Times New Roman" panose="02020603050405020304" pitchFamily="18" charset="0"/>
                <a:cs typeface="Times New Roman" panose="02020603050405020304" pitchFamily="18" charset="0"/>
              </a:rPr>
              <a:t>(</a:t>
            </a:r>
            <a:r>
              <a:rPr kumimoji="0" lang="en-US" altLang="en-US" sz="19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lang="en-US" altLang="en-US" sz="1900" dirty="0">
                <a:solidFill>
                  <a:srgbClr val="000000"/>
                </a:solidFill>
                <a:latin typeface="Times New Roman" panose="02020603050405020304" pitchFamily="18" charset="0"/>
                <a:cs typeface="Times New Roman" panose="02020603050405020304" pitchFamily="18" charset="0"/>
              </a:rPr>
              <a:t>)</a:t>
            </a:r>
            <a:endParaRPr kumimoji="0" lang="en-US" altLang="en-US" sz="18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Rectangle 183"/>
          <p:cNvSpPr>
            <a:spLocks noChangeArrowheads="1"/>
          </p:cNvSpPr>
          <p:nvPr/>
        </p:nvSpPr>
        <p:spPr bwMode="auto">
          <a:xfrm>
            <a:off x="3534358" y="3097977"/>
            <a:ext cx="11951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dirty="0">
                <a:solidFill>
                  <a:srgbClr val="000000"/>
                </a:solidFill>
                <a:latin typeface="+mn-lt"/>
              </a:rPr>
              <a:t>random</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dirty="0">
                <a:solidFill>
                  <a:srgbClr val="000000"/>
                </a:solidFill>
                <a:latin typeface="+mn-lt"/>
              </a:rPr>
              <a:t>i</a:t>
            </a:r>
            <a:r>
              <a:rPr kumimoji="0" lang="en-US" altLang="en-US" b="0" i="0" u="none" strike="noStrike" cap="none" normalizeH="0" baseline="0" dirty="0">
                <a:ln>
                  <a:noFill/>
                </a:ln>
                <a:solidFill>
                  <a:srgbClr val="000000"/>
                </a:solidFill>
                <a:effectLst/>
                <a:latin typeface="+mn-lt"/>
                <a:cs typeface="Arial" pitchFamily="34" charset="0"/>
              </a:rPr>
              <a:t>nput signal</a:t>
            </a:r>
            <a:endParaRPr kumimoji="0" lang="en-US" altLang="en-US" b="0" i="0" u="none" strike="noStrike" cap="none" normalizeH="0" baseline="0" dirty="0">
              <a:ln>
                <a:noFill/>
              </a:ln>
              <a:solidFill>
                <a:schemeClr val="tx1"/>
              </a:solidFill>
              <a:effectLst/>
              <a:latin typeface="+mn-lt"/>
              <a:cs typeface="Arial" pitchFamily="34" charset="0"/>
            </a:endParaRPr>
          </a:p>
        </p:txBody>
      </p:sp>
      <p:grpSp>
        <p:nvGrpSpPr>
          <p:cNvPr id="5" name="Group 4"/>
          <p:cNvGrpSpPr/>
          <p:nvPr/>
        </p:nvGrpSpPr>
        <p:grpSpPr>
          <a:xfrm>
            <a:off x="4285950" y="2146434"/>
            <a:ext cx="3664492" cy="992054"/>
            <a:chOff x="3011548" y="2379474"/>
            <a:chExt cx="3062213" cy="739964"/>
          </a:xfrm>
        </p:grpSpPr>
        <p:grpSp>
          <p:nvGrpSpPr>
            <p:cNvPr id="6" name="Group 14"/>
            <p:cNvGrpSpPr>
              <a:grpSpLocks/>
            </p:cNvGrpSpPr>
            <p:nvPr/>
          </p:nvGrpSpPr>
          <p:grpSpPr bwMode="auto">
            <a:xfrm>
              <a:off x="5234018" y="2727695"/>
              <a:ext cx="839743" cy="80963"/>
              <a:chOff x="2660" y="1614"/>
              <a:chExt cx="529" cy="51"/>
            </a:xfrm>
          </p:grpSpPr>
          <p:sp>
            <p:nvSpPr>
              <p:cNvPr id="11" name="Freeform 12"/>
              <p:cNvSpPr>
                <a:spLocks/>
              </p:cNvSpPr>
              <p:nvPr/>
            </p:nvSpPr>
            <p:spPr bwMode="auto">
              <a:xfrm>
                <a:off x="3095" y="1614"/>
                <a:ext cx="94" cy="51"/>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13"/>
              <p:cNvSpPr>
                <a:spLocks noChangeShapeType="1"/>
              </p:cNvSpPr>
              <p:nvPr/>
            </p:nvSpPr>
            <p:spPr bwMode="auto">
              <a:xfrm flipH="1">
                <a:off x="2660" y="1639"/>
                <a:ext cx="46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8"/>
            <p:cNvSpPr>
              <a:spLocks noChangeArrowheads="1"/>
            </p:cNvSpPr>
            <p:nvPr/>
          </p:nvSpPr>
          <p:spPr bwMode="auto">
            <a:xfrm>
              <a:off x="3841750" y="2379474"/>
              <a:ext cx="1357354" cy="739964"/>
            </a:xfrm>
            <a:prstGeom prst="rect">
              <a:avLst/>
            </a:prstGeom>
            <a:solidFill>
              <a:srgbClr val="FFFFFF"/>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auto">
            <a:xfrm>
              <a:off x="3978893" y="2481475"/>
              <a:ext cx="1059439" cy="43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900" dirty="0">
                  <a:solidFill>
                    <a:srgbClr val="000000"/>
                  </a:solidFill>
                  <a:latin typeface="Times New Roman" pitchFamily="18" charset="0"/>
                </a:rPr>
                <a:t>d</a:t>
              </a:r>
              <a:r>
                <a:rPr kumimoji="0" lang="en-US" altLang="en-US" sz="1900" b="0" i="0" u="none" strike="noStrike" cap="none" normalizeH="0" baseline="0" dirty="0">
                  <a:ln>
                    <a:noFill/>
                  </a:ln>
                  <a:solidFill>
                    <a:srgbClr val="000000"/>
                  </a:solidFill>
                  <a:effectLst/>
                  <a:latin typeface="Times New Roman" pitchFamily="18" charset="0"/>
                  <a:cs typeface="Arial" pitchFamily="34" charset="0"/>
                </a:rPr>
                <a:t>iscrete-time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Times New Roman" pitchFamily="18" charset="0"/>
                  <a:cs typeface="Arial" pitchFamily="34" charset="0"/>
                </a:rPr>
                <a:t>LTI </a:t>
              </a:r>
              <a:r>
                <a:rPr lang="en-GB" altLang="en-US" sz="1900" dirty="0">
                  <a:solidFill>
                    <a:srgbClr val="000000"/>
                  </a:solidFill>
                  <a:latin typeface="Times New Roman" pitchFamily="18" charset="0"/>
                </a:rPr>
                <a:t>system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Freeform 12"/>
            <p:cNvSpPr>
              <a:spLocks/>
            </p:cNvSpPr>
            <p:nvPr/>
          </p:nvSpPr>
          <p:spPr bwMode="auto">
            <a:xfrm>
              <a:off x="3660803" y="2688377"/>
              <a:ext cx="149218" cy="80963"/>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13"/>
            <p:cNvSpPr>
              <a:spLocks noChangeShapeType="1"/>
            </p:cNvSpPr>
            <p:nvPr/>
          </p:nvSpPr>
          <p:spPr bwMode="auto">
            <a:xfrm flipH="1">
              <a:off x="3011548" y="2728065"/>
              <a:ext cx="744501"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 name="Rectangle 180"/>
          <p:cNvSpPr>
            <a:spLocks noChangeArrowheads="1"/>
          </p:cNvSpPr>
          <p:nvPr/>
        </p:nvSpPr>
        <p:spPr bwMode="auto">
          <a:xfrm>
            <a:off x="7111336" y="2318262"/>
            <a:ext cx="6306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900" i="1" dirty="0">
                <a:solidFill>
                  <a:srgbClr val="000000"/>
                </a:solidFill>
                <a:latin typeface="Times New Roman" panose="02020603050405020304" pitchFamily="18" charset="0"/>
                <a:cs typeface="Times New Roman" panose="02020603050405020304" pitchFamily="18" charset="0"/>
              </a:rPr>
              <a:t>y</a:t>
            </a:r>
            <a:r>
              <a:rPr lang="en-US" altLang="en-US" sz="1900" dirty="0">
                <a:solidFill>
                  <a:srgbClr val="000000"/>
                </a:solidFill>
                <a:latin typeface="Times New Roman" panose="02020603050405020304" pitchFamily="18" charset="0"/>
                <a:cs typeface="Times New Roman" panose="02020603050405020304" pitchFamily="18" charset="0"/>
              </a:rPr>
              <a:t>(</a:t>
            </a:r>
            <a:r>
              <a:rPr kumimoji="0" lang="en-US" altLang="en-US" sz="19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lang="en-US" altLang="en-US" sz="1900" dirty="0">
                <a:solidFill>
                  <a:srgbClr val="000000"/>
                </a:solidFill>
                <a:latin typeface="Times New Roman" panose="02020603050405020304" pitchFamily="18" charset="0"/>
                <a:cs typeface="Times New Roman" panose="02020603050405020304" pitchFamily="18" charset="0"/>
              </a:rPr>
              <a:t>)</a:t>
            </a:r>
            <a:endParaRPr kumimoji="0" lang="en-US" altLang="en-US" sz="18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183"/>
          <p:cNvSpPr>
            <a:spLocks noChangeArrowheads="1"/>
          </p:cNvSpPr>
          <p:nvPr/>
        </p:nvSpPr>
        <p:spPr bwMode="auto">
          <a:xfrm>
            <a:off x="7104407" y="3097977"/>
            <a:ext cx="139196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n-lt"/>
                <a:cs typeface="Arial" pitchFamily="34" charset="0"/>
              </a:rPr>
              <a:t>random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n-lt"/>
                <a:cs typeface="Arial" pitchFamily="34" charset="0"/>
              </a:rPr>
              <a:t>output signal</a:t>
            </a:r>
            <a:endParaRPr kumimoji="0" lang="en-US" altLang="en-US" b="0" i="0" u="none" strike="noStrike" cap="none" normalizeH="0" baseline="0" dirty="0">
              <a:ln>
                <a:noFill/>
              </a:ln>
              <a:solidFill>
                <a:schemeClr val="tx1"/>
              </a:solidFill>
              <a:effectLst/>
              <a:latin typeface="+mn-lt"/>
              <a:cs typeface="Arial" pitchFamily="34"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A792E05-6FCB-476F-BE12-DB5590AF2BCE}"/>
                  </a:ext>
                </a:extLst>
              </p:cNvPr>
              <p:cNvSpPr txBox="1"/>
              <p:nvPr/>
            </p:nvSpPr>
            <p:spPr>
              <a:xfrm>
                <a:off x="1303847" y="2318261"/>
                <a:ext cx="1295400" cy="2181351"/>
              </a:xfrm>
              <a:prstGeom prst="rect">
                <a:avLst/>
              </a:prstGeom>
            </p:spPr>
            <p:txBody>
              <a:bodyPr vert="horz" wrap="none" lIns="0" tIns="0" rIns="0" bIns="0" rtlCol="0" anchor="t">
                <a:no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𝑥</m:t>
                          </m:r>
                        </m:sub>
                      </m:sSub>
                    </m:oMath>
                  </m:oMathPara>
                </a14:m>
                <a:endParaRPr lang="en-GB" dirty="0"/>
              </a:p>
              <a:p>
                <a:pPr>
                  <a:lnSpc>
                    <a:spcPct val="150000"/>
                  </a:lnSpc>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𝑥</m:t>
                          </m:r>
                        </m:sub>
                        <m:sup>
                          <m:r>
                            <a:rPr lang="en-GB" b="0" i="1" smtClean="0">
                              <a:latin typeface="Cambria Math" panose="02040503050406030204" pitchFamily="18" charset="0"/>
                            </a:rPr>
                            <m:t>2</m:t>
                          </m:r>
                        </m:sup>
                      </m:sSubSup>
                    </m:oMath>
                  </m:oMathPara>
                </a14:m>
                <a:endParaRPr lang="en-GB" dirty="0"/>
              </a:p>
              <a:p>
                <a:pPr>
                  <a:lnSpc>
                    <a:spcPct val="150000"/>
                  </a:lnSpc>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r>
                        <a:rPr lang="en-GB"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m:oMathPara>
                </a14:m>
                <a:endParaRPr lang="en-GB" dirty="0"/>
              </a:p>
              <a:p>
                <a:pPr>
                  <a:lnSpc>
                    <a:spcPct val="150000"/>
                  </a:lnSpc>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b="0" i="1" smtClean="0">
                          <a:latin typeface="Cambria Math" panose="02040503050406030204" pitchFamily="18" charset="0"/>
                        </a:rPr>
                        <m:t>)</m:t>
                      </m:r>
                    </m:oMath>
                  </m:oMathPara>
                </a14:m>
                <a:endParaRPr lang="en-GB" dirty="0"/>
              </a:p>
            </p:txBody>
          </p:sp>
        </mc:Choice>
        <mc:Fallback xmlns="">
          <p:sp>
            <p:nvSpPr>
              <p:cNvPr id="17" name="TextBox 16">
                <a:extLst>
                  <a:ext uri="{FF2B5EF4-FFF2-40B4-BE49-F238E27FC236}">
                    <a16:creationId xmlns:a16="http://schemas.microsoft.com/office/drawing/2014/main" id="{5A792E05-6FCB-476F-BE12-DB5590AF2BCE}"/>
                  </a:ext>
                </a:extLst>
              </p:cNvPr>
              <p:cNvSpPr txBox="1">
                <a:spLocks noRot="1" noChangeAspect="1" noMove="1" noResize="1" noEditPoints="1" noAdjustHandles="1" noChangeArrowheads="1" noChangeShapeType="1" noTextEdit="1"/>
              </p:cNvSpPr>
              <p:nvPr/>
            </p:nvSpPr>
            <p:spPr>
              <a:xfrm>
                <a:off x="1303847" y="2318261"/>
                <a:ext cx="1295400" cy="218135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D33F469-1BF9-4C81-B939-54D469888413}"/>
                  </a:ext>
                </a:extLst>
              </p:cNvPr>
              <p:cNvSpPr txBox="1"/>
              <p:nvPr/>
            </p:nvSpPr>
            <p:spPr>
              <a:xfrm>
                <a:off x="8617268" y="2261895"/>
                <a:ext cx="1295400" cy="1263138"/>
              </a:xfrm>
              <a:prstGeom prst="rect">
                <a:avLst/>
              </a:prstGeom>
            </p:spPr>
            <p:txBody>
              <a:bodyPr vert="horz" wrap="none" lIns="0" tIns="0" rIns="0" bIns="0" rtlCol="0" anchor="t">
                <a:no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𝑦</m:t>
                          </m:r>
                        </m:sub>
                      </m:sSub>
                    </m:oMath>
                  </m:oMathPara>
                </a14:m>
                <a:endParaRPr lang="en-GB" dirty="0"/>
              </a:p>
              <a:p>
                <a:pPr>
                  <a:lnSpc>
                    <a:spcPct val="150000"/>
                  </a:lnSpc>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𝑦</m:t>
                          </m:r>
                        </m:sub>
                        <m:sup>
                          <m:r>
                            <a:rPr lang="en-GB" b="0" i="1" smtClean="0">
                              <a:latin typeface="Cambria Math" panose="02040503050406030204" pitchFamily="18" charset="0"/>
                            </a:rPr>
                            <m:t>2</m:t>
                          </m:r>
                        </m:sup>
                      </m:sSubSup>
                    </m:oMath>
                  </m:oMathPara>
                </a14:m>
                <a:endParaRPr lang="en-GB" dirty="0"/>
              </a:p>
              <a:p>
                <a:pPr>
                  <a:lnSpc>
                    <a:spcPct val="150000"/>
                  </a:lnSpc>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𝑦𝑦</m:t>
                          </m:r>
                        </m:sub>
                      </m:sSub>
                      <m:r>
                        <a:rPr lang="en-GB"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m:oMathPara>
                </a14:m>
                <a:endParaRPr lang="en-GB" dirty="0"/>
              </a:p>
              <a:p>
                <a:pPr>
                  <a:lnSpc>
                    <a:spcPct val="150000"/>
                  </a:lnSpc>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𝑆</m:t>
                          </m:r>
                        </m:e>
                        <m:sub>
                          <m:r>
                            <a:rPr lang="en-GB" b="0" i="1" smtClean="0">
                              <a:latin typeface="Cambria Math" panose="02040503050406030204" pitchFamily="18" charset="0"/>
                            </a:rPr>
                            <m:t>𝑦𝑦</m:t>
                          </m:r>
                        </m:sub>
                      </m:sSub>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r>
                        <a:rPr lang="en-GB" b="0" i="1" smtClean="0">
                          <a:latin typeface="Cambria Math" panose="02040503050406030204" pitchFamily="18" charset="0"/>
                        </a:rPr>
                        <m:t>)</m:t>
                      </m:r>
                    </m:oMath>
                  </m:oMathPara>
                </a14:m>
                <a:endParaRPr lang="en-GB" dirty="0"/>
              </a:p>
            </p:txBody>
          </p:sp>
        </mc:Choice>
        <mc:Fallback xmlns="">
          <p:sp>
            <p:nvSpPr>
              <p:cNvPr id="18" name="TextBox 17">
                <a:extLst>
                  <a:ext uri="{FF2B5EF4-FFF2-40B4-BE49-F238E27FC236}">
                    <a16:creationId xmlns:a16="http://schemas.microsoft.com/office/drawing/2014/main" id="{1D33F469-1BF9-4C81-B939-54D469888413}"/>
                  </a:ext>
                </a:extLst>
              </p:cNvPr>
              <p:cNvSpPr txBox="1">
                <a:spLocks noRot="1" noChangeAspect="1" noMove="1" noResize="1" noEditPoints="1" noAdjustHandles="1" noChangeArrowheads="1" noChangeShapeType="1" noTextEdit="1"/>
              </p:cNvSpPr>
              <p:nvPr/>
            </p:nvSpPr>
            <p:spPr>
              <a:xfrm>
                <a:off x="8617268" y="2261895"/>
                <a:ext cx="1295400" cy="1263138"/>
              </a:xfrm>
              <a:prstGeom prst="rect">
                <a:avLst/>
              </a:prstGeom>
              <a:blipFill>
                <a:blip r:embed="rId4"/>
                <a:stretch>
                  <a:fillRect b="-3913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3E18E97-8818-4482-BA17-7CC2E700623D}"/>
                  </a:ext>
                </a:extLst>
              </p:cNvPr>
              <p:cNvSpPr txBox="1"/>
              <p:nvPr/>
            </p:nvSpPr>
            <p:spPr>
              <a:xfrm>
                <a:off x="5528599" y="3236476"/>
                <a:ext cx="1295400" cy="1263138"/>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m:oMathPara>
                </a14:m>
                <a:endParaRPr lang="en-GB" dirty="0"/>
              </a:p>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𝐻</m:t>
                      </m:r>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𝜔</m:t>
                          </m:r>
                        </m:e>
                      </m:acc>
                      <m:r>
                        <a:rPr lang="en-GB" b="0" i="1" smtClean="0">
                          <a:latin typeface="Cambria Math" panose="02040503050406030204" pitchFamily="18" charset="0"/>
                        </a:rPr>
                        <m:t>)</m:t>
                      </m:r>
                    </m:oMath>
                  </m:oMathPara>
                </a14:m>
                <a:endParaRPr lang="en-GB" dirty="0"/>
              </a:p>
              <a:p>
                <a:endParaRPr lang="en-GB" dirty="0"/>
              </a:p>
            </p:txBody>
          </p:sp>
        </mc:Choice>
        <mc:Fallback xmlns="">
          <p:sp>
            <p:nvSpPr>
              <p:cNvPr id="20" name="TextBox 19">
                <a:extLst>
                  <a:ext uri="{FF2B5EF4-FFF2-40B4-BE49-F238E27FC236}">
                    <a16:creationId xmlns:a16="http://schemas.microsoft.com/office/drawing/2014/main" id="{83E18E97-8818-4482-BA17-7CC2E700623D}"/>
                  </a:ext>
                </a:extLst>
              </p:cNvPr>
              <p:cNvSpPr txBox="1">
                <a:spLocks noRot="1" noChangeAspect="1" noMove="1" noResize="1" noEditPoints="1" noAdjustHandles="1" noChangeArrowheads="1" noChangeShapeType="1" noTextEdit="1"/>
              </p:cNvSpPr>
              <p:nvPr/>
            </p:nvSpPr>
            <p:spPr>
              <a:xfrm>
                <a:off x="5528599" y="3236476"/>
                <a:ext cx="1295400" cy="1263138"/>
              </a:xfrm>
              <a:prstGeom prst="rect">
                <a:avLst/>
              </a:prstGeom>
              <a:blipFill>
                <a:blip r:embed="rId5"/>
                <a:stretch>
                  <a:fillRect r="-9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0C633AE-30B5-46AC-B0A7-E823BF230C7A}"/>
                  </a:ext>
                </a:extLst>
              </p:cNvPr>
              <p:cNvSpPr txBox="1"/>
              <p:nvPr/>
            </p:nvSpPr>
            <p:spPr>
              <a:xfrm>
                <a:off x="2302867" y="1226419"/>
                <a:ext cx="8086249" cy="2560319"/>
              </a:xfrm>
              <a:prstGeom prst="rect">
                <a:avLst/>
              </a:prstGeom>
            </p:spPr>
            <p:txBody>
              <a:bodyPr vert="horz" wrap="square" lIns="0" tIns="0" rIns="0" bIns="0" rtlCol="0" anchor="t">
                <a:noAutofit/>
              </a:bodyPr>
              <a:lstStyle/>
              <a:p>
                <a:r>
                  <a:rPr lang="en-GB" sz="2400" dirty="0"/>
                  <a:t>How are the statistical properties of a random signal </a:t>
                </a:r>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𝑛</m:t>
                    </m:r>
                    <m:r>
                      <a:rPr lang="en-GB" sz="2400" b="0" i="1" smtClean="0">
                        <a:latin typeface="Cambria Math" panose="02040503050406030204" pitchFamily="18" charset="0"/>
                      </a:rPr>
                      <m:t>)</m:t>
                    </m:r>
                  </m:oMath>
                </a14:m>
                <a:r>
                  <a:rPr lang="en-GB" sz="2400" dirty="0"/>
                  <a:t> modified by a linear time invariant (LTI) system?</a:t>
                </a:r>
              </a:p>
              <a:p>
                <a:endParaRPr lang="en-GB" sz="2400" dirty="0"/>
              </a:p>
            </p:txBody>
          </p:sp>
        </mc:Choice>
        <mc:Fallback xmlns="">
          <p:sp>
            <p:nvSpPr>
              <p:cNvPr id="21" name="TextBox 20">
                <a:extLst>
                  <a:ext uri="{FF2B5EF4-FFF2-40B4-BE49-F238E27FC236}">
                    <a16:creationId xmlns:a16="http://schemas.microsoft.com/office/drawing/2014/main" id="{30C633AE-30B5-46AC-B0A7-E823BF230C7A}"/>
                  </a:ext>
                </a:extLst>
              </p:cNvPr>
              <p:cNvSpPr txBox="1">
                <a:spLocks noRot="1" noChangeAspect="1" noMove="1" noResize="1" noEditPoints="1" noAdjustHandles="1" noChangeArrowheads="1" noChangeShapeType="1" noTextEdit="1"/>
              </p:cNvSpPr>
              <p:nvPr/>
            </p:nvSpPr>
            <p:spPr>
              <a:xfrm>
                <a:off x="2302867" y="1226419"/>
                <a:ext cx="8086249" cy="2560319"/>
              </a:xfrm>
              <a:prstGeom prst="rect">
                <a:avLst/>
              </a:prstGeom>
              <a:blipFill>
                <a:blip r:embed="rId6"/>
                <a:stretch>
                  <a:fillRect l="-2338" t="-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4A5B024-C165-46D5-9D5E-0BB3815397BA}"/>
                  </a:ext>
                </a:extLst>
              </p:cNvPr>
              <p:cNvSpPr txBox="1"/>
              <p:nvPr/>
            </p:nvSpPr>
            <p:spPr>
              <a:xfrm>
                <a:off x="4993243" y="4238576"/>
                <a:ext cx="2624376" cy="1845672"/>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r>
                        <a:rPr lang="en-GB"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𝑥</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𝑛</m:t>
                          </m:r>
                        </m:e>
                      </m:d>
                    </m:oMath>
                  </m:oMathPara>
                </a14:m>
                <a:endParaRPr lang="en-GB" b="0" dirty="0">
                  <a:ea typeface="Cambria Math" panose="02040503050406030204" pitchFamily="18" charset="0"/>
                </a:endParaRP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𝑌</m:t>
                      </m:r>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𝜔</m:t>
                              </m:r>
                            </m:e>
                          </m:acc>
                        </m:e>
                      </m:d>
                      <m:r>
                        <a:rPr lang="en-GB" b="0" i="1" smtClean="0">
                          <a:latin typeface="Cambria Math" panose="02040503050406030204" pitchFamily="18" charset="0"/>
                        </a:rPr>
                        <m:t>=</m:t>
                      </m:r>
                      <m:r>
                        <a:rPr lang="en-GB" i="1" smtClean="0">
                          <a:latin typeface="Cambria Math" panose="02040503050406030204" pitchFamily="18" charset="0"/>
                        </a:rPr>
                        <m:t>𝐻</m:t>
                      </m:r>
                      <m:d>
                        <m:dPr>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𝜔</m:t>
                              </m:r>
                            </m:e>
                          </m:acc>
                        </m:e>
                      </m:d>
                      <m:r>
                        <a:rPr lang="en-GB" b="0" i="1" smtClean="0">
                          <a:latin typeface="Cambria Math" panose="02040503050406030204" pitchFamily="18" charset="0"/>
                          <a:ea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acc>
                        <m:accPr>
                          <m:chr m:val="̂"/>
                          <m:ctrlPr>
                            <a:rPr lang="en-GB" b="0" i="1" smtClean="0">
                              <a:latin typeface="Cambria Math" panose="02040503050406030204" pitchFamily="18" charset="0"/>
                              <a:ea typeface="Cambria Math" panose="02040503050406030204" pitchFamily="18" charset="0"/>
                            </a:rPr>
                          </m:ctrlPr>
                        </m:accPr>
                        <m:e>
                          <m:r>
                            <a:rPr lang="en-GB" b="0" i="1" smtClean="0">
                              <a:latin typeface="Cambria Math" panose="02040503050406030204" pitchFamily="18" charset="0"/>
                              <a:ea typeface="Cambria Math" panose="02040503050406030204" pitchFamily="18" charset="0"/>
                            </a:rPr>
                            <m:t>𝜔</m:t>
                          </m:r>
                        </m:e>
                      </m:acc>
                      <m:r>
                        <a:rPr lang="en-GB" b="0" i="1" smtClean="0">
                          <a:latin typeface="Cambria Math" panose="02040503050406030204" pitchFamily="18" charset="0"/>
                          <a:ea typeface="Cambria Math" panose="02040503050406030204" pitchFamily="18" charset="0"/>
                        </a:rPr>
                        <m:t>)</m:t>
                      </m:r>
                    </m:oMath>
                  </m:oMathPara>
                </a14:m>
                <a:endParaRPr lang="en-GB" dirty="0"/>
              </a:p>
              <a:p>
                <a:endParaRPr lang="en-GB" dirty="0"/>
              </a:p>
            </p:txBody>
          </p:sp>
        </mc:Choice>
        <mc:Fallback xmlns="">
          <p:sp>
            <p:nvSpPr>
              <p:cNvPr id="22" name="TextBox 21">
                <a:extLst>
                  <a:ext uri="{FF2B5EF4-FFF2-40B4-BE49-F238E27FC236}">
                    <a16:creationId xmlns:a16="http://schemas.microsoft.com/office/drawing/2014/main" id="{E4A5B024-C165-46D5-9D5E-0BB3815397BA}"/>
                  </a:ext>
                </a:extLst>
              </p:cNvPr>
              <p:cNvSpPr txBox="1">
                <a:spLocks noRot="1" noChangeAspect="1" noMove="1" noResize="1" noEditPoints="1" noAdjustHandles="1" noChangeArrowheads="1" noChangeShapeType="1" noTextEdit="1"/>
              </p:cNvSpPr>
              <p:nvPr/>
            </p:nvSpPr>
            <p:spPr>
              <a:xfrm>
                <a:off x="4993243" y="4238576"/>
                <a:ext cx="2624376" cy="1845672"/>
              </a:xfrm>
              <a:prstGeom prst="rect">
                <a:avLst/>
              </a:prstGeom>
              <a:blipFill>
                <a:blip r:embed="rId7"/>
                <a:stretch>
                  <a:fillRect r="-232"/>
                </a:stretch>
              </a:blipFill>
            </p:spPr>
            <p:txBody>
              <a:bodyPr/>
              <a:lstStyle/>
              <a:p>
                <a:r>
                  <a:rPr lang="en-GB">
                    <a:noFill/>
                  </a:rPr>
                  <a:t> </a:t>
                </a:r>
              </a:p>
            </p:txBody>
          </p:sp>
        </mc:Fallback>
      </mc:AlternateContent>
      <p:sp>
        <p:nvSpPr>
          <p:cNvPr id="23" name="Title 1">
            <a:extLst>
              <a:ext uri="{FF2B5EF4-FFF2-40B4-BE49-F238E27FC236}">
                <a16:creationId xmlns:a16="http://schemas.microsoft.com/office/drawing/2014/main" id="{06068617-C7E3-45BB-A676-01C4552827FF}"/>
              </a:ext>
            </a:extLst>
          </p:cNvPr>
          <p:cNvSpPr txBox="1">
            <a:spLocks/>
          </p:cNvSpPr>
          <p:nvPr/>
        </p:nvSpPr>
        <p:spPr>
          <a:xfrm>
            <a:off x="632211" y="488400"/>
            <a:ext cx="11158547" cy="576000"/>
          </a:xfrm>
          <a:prstGeom prst="rect">
            <a:avLst/>
          </a:prstGeom>
        </p:spPr>
        <p:txBody>
          <a:bodyPr vert="horz" lIns="0" tIns="0" rIns="0" bIns="0" anchor="t">
            <a:normAutofit fontScale="97500"/>
          </a:bodyPr>
          <a:lstStyle>
            <a:lvl1pPr algn="l" rtl="0" eaLnBrk="1" latinLnBrk="0" hangingPunct="1">
              <a:spcBef>
                <a:spcPct val="0"/>
              </a:spcBef>
              <a:buNone/>
              <a:tabLst>
                <a:tab pos="2155825" algn="l"/>
              </a:tabLst>
              <a:defRPr kumimoji="0" sz="3800" b="0" i="0" kern="1200">
                <a:solidFill>
                  <a:schemeClr val="accent1"/>
                </a:solidFill>
                <a:effectLst/>
                <a:latin typeface="Gill Sans MT"/>
                <a:ea typeface="+mj-ea"/>
                <a:cs typeface="Gill Sans MT"/>
              </a:defRPr>
            </a:lvl1pPr>
          </a:lstStyle>
          <a:p>
            <a:r>
              <a:rPr lang="en-GB" sz="3400" dirty="0"/>
              <a:t>Random Signal Processed by Linear Time-Invariant System</a:t>
            </a:r>
          </a:p>
        </p:txBody>
      </p:sp>
    </p:spTree>
    <p:extLst>
      <p:ext uri="{BB962C8B-B14F-4D97-AF65-F5344CB8AC3E}">
        <p14:creationId xmlns:p14="http://schemas.microsoft.com/office/powerpoint/2010/main" val="32994291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DF99435-7701-48D1-886A-73604ECE3A50}"/>
              </a:ext>
            </a:extLst>
          </p:cNvPr>
          <p:cNvSpPr/>
          <p:nvPr/>
        </p:nvSpPr>
        <p:spPr>
          <a:xfrm>
            <a:off x="3739017" y="4363386"/>
            <a:ext cx="294240" cy="96304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79811" y="287874"/>
            <a:ext cx="11158547" cy="576000"/>
          </a:xfrm>
        </p:spPr>
        <p:txBody>
          <a:bodyPr>
            <a:normAutofit fontScale="90000"/>
          </a:bodyPr>
          <a:lstStyle/>
          <a:p>
            <a:r>
              <a:rPr lang="en-GB" dirty="0"/>
              <a:t>Probability Density Function (pdf)</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49819" y="1085118"/>
                <a:ext cx="11563600" cy="5248273"/>
              </a:xfrm>
            </p:spPr>
            <p:txBody>
              <a:bodyPr/>
              <a:lstStyle/>
              <a:p>
                <a:pPr marL="342900" indent="-342900">
                  <a:lnSpc>
                    <a:spcPct val="150000"/>
                  </a:lnSpc>
                  <a:buFont typeface="Wingdings" panose="05000000000000000000" pitchFamily="2" charset="2"/>
                  <a:buChar char="§"/>
                </a:pPr>
                <a:r>
                  <a:rPr lang="en-GB" dirty="0"/>
                  <a:t>A </a:t>
                </a:r>
                <a:r>
                  <a:rPr lang="en-GB" b="1" i="1" dirty="0"/>
                  <a:t>probability density function </a:t>
                </a:r>
                <a:r>
                  <a:rPr lang="en-GB" dirty="0"/>
                  <a:t>(pdf)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𝑋</m:t>
                        </m:r>
                      </m:sub>
                    </m:sSub>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describes the amplitude distribution of a </a:t>
                </a:r>
                <a:r>
                  <a:rPr lang="en-GB" b="1" i="1" dirty="0"/>
                  <a:t>continuous</a:t>
                </a:r>
                <a:r>
                  <a:rPr lang="en-GB" dirty="0"/>
                  <a:t> random variable </a:t>
                </a:r>
                <a14:m>
                  <m:oMath xmlns:m="http://schemas.openxmlformats.org/officeDocument/2006/math">
                    <m:r>
                      <a:rPr lang="en-GB" b="0" i="1" smtClean="0">
                        <a:latin typeface="Cambria Math" panose="02040503050406030204" pitchFamily="18" charset="0"/>
                      </a:rPr>
                      <m:t>𝑋</m:t>
                    </m:r>
                  </m:oMath>
                </a14:m>
                <a:r>
                  <a:rPr lang="en-GB" dirty="0"/>
                  <a:t>.</a:t>
                </a:r>
              </a:p>
              <a:p>
                <a:pPr marL="342900" indent="-342900">
                  <a:lnSpc>
                    <a:spcPct val="150000"/>
                  </a:lnSpc>
                  <a:buFont typeface="Wingdings" panose="05000000000000000000" pitchFamily="2" charset="2"/>
                  <a:buChar char="§"/>
                </a:pPr>
                <a:r>
                  <a:rPr lang="en-GB" dirty="0"/>
                  <a:t>Example: uniform pdf</a:t>
                </a:r>
              </a:p>
              <a:p>
                <a:pPr marL="342900" indent="-342900">
                  <a:lnSpc>
                    <a:spcPct val="150000"/>
                  </a:lnSpc>
                  <a:buFont typeface="Wingdings" panose="05000000000000000000" pitchFamily="2" charset="2"/>
                  <a:buChar char="§"/>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49819" y="1085118"/>
                <a:ext cx="11563600" cy="5248273"/>
              </a:xfrm>
              <a:blipFill>
                <a:blip r:embed="rId3"/>
                <a:stretch>
                  <a:fillRect l="-1423"/>
                </a:stretch>
              </a:blipFill>
            </p:spPr>
            <p:txBody>
              <a:bodyPr/>
              <a:lstStyle/>
              <a:p>
                <a:r>
                  <a:rPr lang="en-GB">
                    <a:noFill/>
                  </a:rPr>
                  <a:t> </a:t>
                </a:r>
              </a:p>
            </p:txBody>
          </p:sp>
        </mc:Fallback>
      </mc:AlternateContent>
      <p:grpSp>
        <p:nvGrpSpPr>
          <p:cNvPr id="4" name="Group 3">
            <a:extLst>
              <a:ext uri="{FF2B5EF4-FFF2-40B4-BE49-F238E27FC236}">
                <a16:creationId xmlns:a16="http://schemas.microsoft.com/office/drawing/2014/main" id="{51942878-3F6A-403E-A068-FD200EDF0F26}"/>
              </a:ext>
            </a:extLst>
          </p:cNvPr>
          <p:cNvGrpSpPr/>
          <p:nvPr/>
        </p:nvGrpSpPr>
        <p:grpSpPr>
          <a:xfrm>
            <a:off x="1826420" y="4006474"/>
            <a:ext cx="3689965" cy="1766409"/>
            <a:chOff x="1762072" y="2085591"/>
            <a:chExt cx="3690446" cy="1766409"/>
          </a:xfrm>
        </p:grpSpPr>
        <p:grpSp>
          <p:nvGrpSpPr>
            <p:cNvPr id="6" name="Group 15">
              <a:extLst>
                <a:ext uri="{FF2B5EF4-FFF2-40B4-BE49-F238E27FC236}">
                  <a16:creationId xmlns:a16="http://schemas.microsoft.com/office/drawing/2014/main" id="{798BF52B-52D4-48F8-A4EE-C5201AE836F3}"/>
                </a:ext>
              </a:extLst>
            </p:cNvPr>
            <p:cNvGrpSpPr/>
            <p:nvPr/>
          </p:nvGrpSpPr>
          <p:grpSpPr>
            <a:xfrm>
              <a:off x="1762072" y="2085591"/>
              <a:ext cx="3590981" cy="1766409"/>
              <a:chOff x="869829" y="2596876"/>
              <a:chExt cx="2239471" cy="1101600"/>
            </a:xfrm>
          </p:grpSpPr>
          <p:cxnSp>
            <p:nvCxnSpPr>
              <p:cNvPr id="9" name="Straight Connector 8">
                <a:extLst>
                  <a:ext uri="{FF2B5EF4-FFF2-40B4-BE49-F238E27FC236}">
                    <a16:creationId xmlns:a16="http://schemas.microsoft.com/office/drawing/2014/main" id="{405142ED-29F7-49B4-B387-22A640E48D6D}"/>
                  </a:ext>
                </a:extLst>
              </p:cNvPr>
              <p:cNvCxnSpPr>
                <a:cxnSpLocks/>
              </p:cNvCxnSpPr>
              <p:nvPr/>
            </p:nvCxnSpPr>
            <p:spPr>
              <a:xfrm flipH="1">
                <a:off x="1886022" y="2596876"/>
                <a:ext cx="5390" cy="842378"/>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A4ACAF5-B928-48EA-A1FF-8CB842D09E43}"/>
                  </a:ext>
                </a:extLst>
              </p:cNvPr>
              <p:cNvSpPr txBox="1"/>
              <p:nvPr/>
            </p:nvSpPr>
            <p:spPr>
              <a:xfrm>
                <a:off x="2440755" y="3443963"/>
                <a:ext cx="152400" cy="254513"/>
              </a:xfrm>
              <a:prstGeom prst="rect">
                <a:avLst/>
              </a:prstGeom>
            </p:spPr>
            <p:txBody>
              <a:bodyPr vert="horz" wrap="none" lIns="0" tIns="0" rIns="0" bIns="0" rtlCol="0" anchor="t">
                <a:noAutofit/>
              </a:bodyPr>
              <a:lstStyle/>
              <a:p>
                <a:pPr algn="l" defTabSz="914400"/>
                <a:endParaRPr lang="en-US" dirty="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7FF514F7-7631-4C88-B3B2-F66423895E66}"/>
                  </a:ext>
                </a:extLst>
              </p:cNvPr>
              <p:cNvCxnSpPr>
                <a:cxnSpLocks/>
              </p:cNvCxnSpPr>
              <p:nvPr/>
            </p:nvCxnSpPr>
            <p:spPr>
              <a:xfrm flipH="1">
                <a:off x="1300530" y="2798475"/>
                <a:ext cx="1195020" cy="0"/>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9A767D6-3359-4698-BAE8-ABBA27AFD581}"/>
                  </a:ext>
                </a:extLst>
              </p:cNvPr>
              <p:cNvCxnSpPr>
                <a:cxnSpLocks/>
              </p:cNvCxnSpPr>
              <p:nvPr/>
            </p:nvCxnSpPr>
            <p:spPr>
              <a:xfrm flipH="1" flipV="1">
                <a:off x="869829" y="3413279"/>
                <a:ext cx="2239471" cy="7372"/>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230A783-A103-4F54-9651-9B7C4532DF14}"/>
                  </a:ext>
                </a:extLst>
              </p:cNvPr>
              <p:cNvCxnSpPr/>
              <p:nvPr/>
            </p:nvCxnSpPr>
            <p:spPr>
              <a:xfrm flipV="1">
                <a:off x="2495550" y="2800343"/>
                <a:ext cx="0" cy="626329"/>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789EAE6-33DD-4F62-A09B-F5A8283F13B7}"/>
                  </a:ext>
                </a:extLst>
              </p:cNvPr>
              <p:cNvCxnSpPr/>
              <p:nvPr/>
            </p:nvCxnSpPr>
            <p:spPr>
              <a:xfrm flipH="1">
                <a:off x="2495550" y="3418703"/>
                <a:ext cx="364475"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0B99FFD-34F0-44C0-8DCE-BC30F6EB8EB9}"/>
                  </a:ext>
                </a:extLst>
              </p:cNvPr>
              <p:cNvCxnSpPr/>
              <p:nvPr/>
            </p:nvCxnSpPr>
            <p:spPr>
              <a:xfrm flipH="1">
                <a:off x="936055" y="3413279"/>
                <a:ext cx="364475" cy="0"/>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3287631-4D36-4FC0-B185-44A939076311}"/>
                  </a:ext>
                </a:extLst>
              </p:cNvPr>
              <p:cNvCxnSpPr/>
              <p:nvPr/>
            </p:nvCxnSpPr>
            <p:spPr>
              <a:xfrm flipV="1">
                <a:off x="1300530" y="2798475"/>
                <a:ext cx="0" cy="626329"/>
              </a:xfrm>
              <a:prstGeom prst="line">
                <a:avLst/>
              </a:prstGeom>
              <a:ln w="44450"/>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E76FA02-2784-4E2E-8F81-B9B9033F03BF}"/>
                    </a:ext>
                  </a:extLst>
                </p:cNvPr>
                <p:cNvSpPr txBox="1"/>
                <p:nvPr/>
              </p:nvSpPr>
              <p:spPr>
                <a:xfrm>
                  <a:off x="3079785" y="3443889"/>
                  <a:ext cx="255479" cy="276559"/>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US" dirty="0"/>
                </a:p>
              </p:txBody>
            </p:sp>
          </mc:Choice>
          <mc:Fallback xmlns="">
            <p:sp>
              <p:nvSpPr>
                <p:cNvPr id="7" name="TextBox 6">
                  <a:extLst>
                    <a:ext uri="{FF2B5EF4-FFF2-40B4-BE49-F238E27FC236}">
                      <a16:creationId xmlns:a16="http://schemas.microsoft.com/office/drawing/2014/main" id="{BE76FA02-2784-4E2E-8F81-B9B9033F03BF}"/>
                    </a:ext>
                  </a:extLst>
                </p:cNvPr>
                <p:cNvSpPr txBox="1">
                  <a:spLocks noRot="1" noChangeAspect="1" noMove="1" noResize="1" noEditPoints="1" noAdjustHandles="1" noChangeArrowheads="1" noChangeShapeType="1" noTextEdit="1"/>
                </p:cNvSpPr>
                <p:nvPr/>
              </p:nvSpPr>
              <p:spPr>
                <a:xfrm>
                  <a:off x="3079785" y="3443889"/>
                  <a:ext cx="255479" cy="276559"/>
                </a:xfrm>
                <a:prstGeom prst="rect">
                  <a:avLst/>
                </a:prstGeom>
                <a:blipFill>
                  <a:blip r:embed="rId4"/>
                  <a:stretch>
                    <a:fillRect l="-9524" r="-4762" b="-11111"/>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BD1E91BB-F93A-43E5-BE96-11E20B01E3C0}"/>
                </a:ext>
              </a:extLst>
            </p:cNvPr>
            <p:cNvSpPr txBox="1"/>
            <p:nvPr/>
          </p:nvSpPr>
          <p:spPr>
            <a:xfrm>
              <a:off x="5208145" y="3419738"/>
              <a:ext cx="244373" cy="408110"/>
            </a:xfrm>
            <a:prstGeom prst="rect">
              <a:avLst/>
            </a:prstGeom>
          </p:spPr>
          <p:txBody>
            <a:bodyPr vert="horz" wrap="none" lIns="0" tIns="0" rIns="0" bIns="0" rtlCol="0" anchor="t">
              <a:noAutofit/>
            </a:bodyPr>
            <a:lstStyle/>
            <a:p>
              <a:pPr algn="l" defTabSz="914400"/>
              <a:r>
                <a:rPr lang="en-GB" sz="2000" i="1" dirty="0">
                  <a:latin typeface="Times New Roman" panose="02020603050405020304" pitchFamily="18" charset="0"/>
                  <a:cs typeface="Times New Roman" panose="02020603050405020304" pitchFamily="18" charset="0"/>
                </a:rPr>
                <a:t>x</a:t>
              </a:r>
              <a:endParaRPr lang="en-US" sz="2000" i="1" dirty="0">
                <a:latin typeface="Times New Roman" panose="02020603050405020304" pitchFamily="18" charset="0"/>
                <a:cs typeface="Times New Roman" panose="02020603050405020304" pitchFamily="18" charset="0"/>
              </a:endParaRPr>
            </a:p>
          </p:txBody>
        </p:sp>
      </p:grpSp>
      <p:cxnSp>
        <p:nvCxnSpPr>
          <p:cNvPr id="20" name="Straight Connector 19">
            <a:extLst>
              <a:ext uri="{FF2B5EF4-FFF2-40B4-BE49-F238E27FC236}">
                <a16:creationId xmlns:a16="http://schemas.microsoft.com/office/drawing/2014/main" id="{8B82C2A0-08FA-4756-B509-BCD5665CB5B9}"/>
              </a:ext>
            </a:extLst>
          </p:cNvPr>
          <p:cNvCxnSpPr>
            <a:cxnSpLocks/>
          </p:cNvCxnSpPr>
          <p:nvPr/>
        </p:nvCxnSpPr>
        <p:spPr>
          <a:xfrm>
            <a:off x="3736157" y="4212006"/>
            <a:ext cx="0" cy="110356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2" name="Straight Connector 21">
            <a:extLst>
              <a:ext uri="{FF2B5EF4-FFF2-40B4-BE49-F238E27FC236}">
                <a16:creationId xmlns:a16="http://schemas.microsoft.com/office/drawing/2014/main" id="{54858A35-C185-4498-9677-FA57892670C9}"/>
              </a:ext>
            </a:extLst>
          </p:cNvPr>
          <p:cNvCxnSpPr>
            <a:cxnSpLocks/>
          </p:cNvCxnSpPr>
          <p:nvPr/>
        </p:nvCxnSpPr>
        <p:spPr>
          <a:xfrm flipH="1">
            <a:off x="4033257" y="4212006"/>
            <a:ext cx="7700" cy="1103564"/>
          </a:xfrm>
          <a:prstGeom prst="line">
            <a:avLst/>
          </a:prstGeom>
          <a:ln>
            <a:solidFill>
              <a:schemeClr val="tx1"/>
            </a:solidFill>
          </a:ln>
        </p:spPr>
        <p:style>
          <a:lnRef idx="1">
            <a:schemeClr val="accent6"/>
          </a:lnRef>
          <a:fillRef idx="0">
            <a:schemeClr val="accent6"/>
          </a:fillRef>
          <a:effectRef idx="0">
            <a:schemeClr val="accent6"/>
          </a:effectRef>
          <a:fontRef idx="minor">
            <a:schemeClr val="tx1"/>
          </a:fontRef>
        </p:style>
      </p:cxnSp>
      <p:sp>
        <p:nvSpPr>
          <p:cNvPr id="24" name="TextBox 23">
            <a:extLst>
              <a:ext uri="{FF2B5EF4-FFF2-40B4-BE49-F238E27FC236}">
                <a16:creationId xmlns:a16="http://schemas.microsoft.com/office/drawing/2014/main" id="{1E34A150-C35B-49C1-91C7-36D6BA6578B8}"/>
              </a:ext>
            </a:extLst>
          </p:cNvPr>
          <p:cNvSpPr txBox="1"/>
          <p:nvPr/>
        </p:nvSpPr>
        <p:spPr>
          <a:xfrm>
            <a:off x="2473897" y="5357221"/>
            <a:ext cx="244341" cy="408110"/>
          </a:xfrm>
          <a:prstGeom prst="rect">
            <a:avLst/>
          </a:prstGeom>
        </p:spPr>
        <p:txBody>
          <a:bodyPr vert="horz" wrap="none" lIns="0" tIns="0" rIns="0" bIns="0" rtlCol="0" anchor="t">
            <a:noAutofit/>
          </a:bodyPr>
          <a:lstStyle/>
          <a:p>
            <a:pPr algn="l" defTabSz="914400"/>
            <a:endParaRPr lang="en-US"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CBF4707-8FC4-4BBE-B3B3-9995A83CF1DC}"/>
                  </a:ext>
                </a:extLst>
              </p:cNvPr>
              <p:cNvSpPr txBox="1"/>
              <p:nvPr/>
            </p:nvSpPr>
            <p:spPr>
              <a:xfrm>
                <a:off x="3613898" y="5371272"/>
                <a:ext cx="244341"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𝑎</m:t>
                      </m:r>
                    </m:oMath>
                  </m:oMathPara>
                </a14:m>
                <a:endParaRPr lang="en-US" dirty="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0CBF4707-8FC4-4BBE-B3B3-9995A83CF1DC}"/>
                  </a:ext>
                </a:extLst>
              </p:cNvPr>
              <p:cNvSpPr txBox="1">
                <a:spLocks noRot="1" noChangeAspect="1" noMove="1" noResize="1" noEditPoints="1" noAdjustHandles="1" noChangeArrowheads="1" noChangeShapeType="1" noTextEdit="1"/>
              </p:cNvSpPr>
              <p:nvPr/>
            </p:nvSpPr>
            <p:spPr>
              <a:xfrm>
                <a:off x="3613898" y="5371272"/>
                <a:ext cx="244341" cy="408110"/>
              </a:xfrm>
              <a:prstGeom prst="rect">
                <a:avLst/>
              </a:prstGeom>
              <a:blipFill>
                <a:blip r:embed="rId5"/>
                <a:stretch>
                  <a:fillRect l="-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65792DB-C89A-41D3-B50A-CE3D6277DB77}"/>
                  </a:ext>
                </a:extLst>
              </p:cNvPr>
              <p:cNvSpPr txBox="1"/>
              <p:nvPr/>
            </p:nvSpPr>
            <p:spPr>
              <a:xfrm>
                <a:off x="3927850" y="5371272"/>
                <a:ext cx="226214" cy="491121"/>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𝑏</m:t>
                      </m:r>
                    </m:oMath>
                  </m:oMathPara>
                </a14:m>
                <a:endParaRPr lang="en-US" dirty="0">
                  <a:cs typeface="Times New Roman" panose="02020603050405020304" pitchFamily="18" charset="0"/>
                </a:endParaRPr>
              </a:p>
            </p:txBody>
          </p:sp>
        </mc:Choice>
        <mc:Fallback xmlns="">
          <p:sp>
            <p:nvSpPr>
              <p:cNvPr id="26" name="TextBox 25">
                <a:extLst>
                  <a:ext uri="{FF2B5EF4-FFF2-40B4-BE49-F238E27FC236}">
                    <a16:creationId xmlns:a16="http://schemas.microsoft.com/office/drawing/2014/main" id="{265792DB-C89A-41D3-B50A-CE3D6277DB77}"/>
                  </a:ext>
                </a:extLst>
              </p:cNvPr>
              <p:cNvSpPr txBox="1">
                <a:spLocks noRot="1" noChangeAspect="1" noMove="1" noResize="1" noEditPoints="1" noAdjustHandles="1" noChangeArrowheads="1" noChangeShapeType="1" noTextEdit="1"/>
              </p:cNvSpPr>
              <p:nvPr/>
            </p:nvSpPr>
            <p:spPr>
              <a:xfrm>
                <a:off x="3927850" y="5371272"/>
                <a:ext cx="226214" cy="491121"/>
              </a:xfrm>
              <a:prstGeom prst="rect">
                <a:avLst/>
              </a:prstGeom>
              <a:blipFill>
                <a:blip r:embed="rId6"/>
                <a:stretch>
                  <a:fillRect l="-16216" r="-13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2AA1902-0EDC-43F1-95E0-09C896D1BD9C}"/>
                  </a:ext>
                </a:extLst>
              </p:cNvPr>
              <p:cNvSpPr txBox="1"/>
              <p:nvPr/>
            </p:nvSpPr>
            <p:spPr>
              <a:xfrm>
                <a:off x="2295197" y="5365619"/>
                <a:ext cx="244341"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oMath>
                  </m:oMathPara>
                </a14:m>
                <a:endParaRPr lang="en-US" dirty="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C2AA1902-0EDC-43F1-95E0-09C896D1BD9C}"/>
                  </a:ext>
                </a:extLst>
              </p:cNvPr>
              <p:cNvSpPr txBox="1">
                <a:spLocks noRot="1" noChangeAspect="1" noMove="1" noResize="1" noEditPoints="1" noAdjustHandles="1" noChangeArrowheads="1" noChangeShapeType="1" noTextEdit="1"/>
              </p:cNvSpPr>
              <p:nvPr/>
            </p:nvSpPr>
            <p:spPr>
              <a:xfrm>
                <a:off x="2295197" y="5365619"/>
                <a:ext cx="244341" cy="408110"/>
              </a:xfrm>
              <a:prstGeom prst="rect">
                <a:avLst/>
              </a:prstGeom>
              <a:blipFill>
                <a:blip r:embed="rId7"/>
                <a:stretch>
                  <a:fillRect l="-17500" r="-6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FA0F64-4E64-46C9-8D57-86A6884EF58F}"/>
                  </a:ext>
                </a:extLst>
              </p:cNvPr>
              <p:cNvSpPr txBox="1"/>
              <p:nvPr/>
            </p:nvSpPr>
            <p:spPr>
              <a:xfrm>
                <a:off x="4305082" y="5381887"/>
                <a:ext cx="244341"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𝐴</m:t>
                      </m:r>
                    </m:oMath>
                  </m:oMathPara>
                </a14:m>
                <a:endParaRPr lang="en-US" dirty="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A6FA0F64-4E64-46C9-8D57-86A6884EF58F}"/>
                  </a:ext>
                </a:extLst>
              </p:cNvPr>
              <p:cNvSpPr txBox="1">
                <a:spLocks noRot="1" noChangeAspect="1" noMove="1" noResize="1" noEditPoints="1" noAdjustHandles="1" noChangeArrowheads="1" noChangeShapeType="1" noTextEdit="1"/>
              </p:cNvSpPr>
              <p:nvPr/>
            </p:nvSpPr>
            <p:spPr>
              <a:xfrm>
                <a:off x="4305082" y="5381887"/>
                <a:ext cx="244341" cy="408110"/>
              </a:xfrm>
              <a:prstGeom prst="rect">
                <a:avLst/>
              </a:prstGeom>
              <a:blipFill>
                <a:blip r:embed="rId8"/>
                <a:stretch>
                  <a:fillRect l="-12500" r="-1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6F367C4-3123-46C9-9838-932EB0B28143}"/>
                  </a:ext>
                </a:extLst>
              </p:cNvPr>
              <p:cNvSpPr txBox="1"/>
              <p:nvPr/>
            </p:nvSpPr>
            <p:spPr>
              <a:xfrm>
                <a:off x="2794280" y="3591302"/>
                <a:ext cx="885097" cy="851643"/>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GB" sz="2000" b="0" i="1" smtClean="0">
                              <a:latin typeface="Cambria Math" panose="02040503050406030204" pitchFamily="18" charset="0"/>
                            </a:rPr>
                            <m:t>𝑝</m:t>
                          </m:r>
                        </m:e>
                        <m:sub>
                          <m:r>
                            <a:rPr lang="en-GB" sz="2000" b="0" i="1" smtClean="0">
                              <a:latin typeface="Cambria Math" panose="02040503050406030204" pitchFamily="18" charset="0"/>
                            </a:rPr>
                            <m:t>𝑋</m:t>
                          </m:r>
                        </m:sub>
                      </m:sSub>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oMath>
                  </m:oMathPara>
                </a14:m>
                <a:endParaRPr lang="en-US" sz="2000" dirty="0"/>
              </a:p>
            </p:txBody>
          </p:sp>
        </mc:Choice>
        <mc:Fallback xmlns="">
          <p:sp>
            <p:nvSpPr>
              <p:cNvPr id="29" name="TextBox 28">
                <a:extLst>
                  <a:ext uri="{FF2B5EF4-FFF2-40B4-BE49-F238E27FC236}">
                    <a16:creationId xmlns:a16="http://schemas.microsoft.com/office/drawing/2014/main" id="{C6F367C4-3123-46C9-9838-932EB0B28143}"/>
                  </a:ext>
                </a:extLst>
              </p:cNvPr>
              <p:cNvSpPr txBox="1">
                <a:spLocks noRot="1" noChangeAspect="1" noMove="1" noResize="1" noEditPoints="1" noAdjustHandles="1" noChangeArrowheads="1" noChangeShapeType="1" noTextEdit="1"/>
              </p:cNvSpPr>
              <p:nvPr/>
            </p:nvSpPr>
            <p:spPr>
              <a:xfrm>
                <a:off x="2794280" y="3591302"/>
                <a:ext cx="885097" cy="851643"/>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4FC482-2A39-4F0E-B3F3-E7B59BE69384}"/>
                  </a:ext>
                </a:extLst>
              </p:cNvPr>
              <p:cNvSpPr txBox="1"/>
              <p:nvPr/>
            </p:nvSpPr>
            <p:spPr>
              <a:xfrm>
                <a:off x="6132426" y="4205947"/>
                <a:ext cx="5325076" cy="2219245"/>
              </a:xfrm>
              <a:prstGeom prst="rect">
                <a:avLst/>
              </a:prstGeom>
            </p:spPr>
            <p:txBody>
              <a:bodyPr vert="horz" wrap="none" lIns="0" tIns="0" rIns="0" bIns="0" rtlCol="0" anchor="t">
                <a:no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𝑃</m:t>
                      </m:r>
                      <m:d>
                        <m:dPr>
                          <m:begChr m:val="["/>
                          <m:endChr m:val="]"/>
                          <m:ctrlPr>
                            <a:rPr lang="en-GB" sz="3200" b="0" i="1" smtClean="0">
                              <a:latin typeface="Cambria Math" panose="02040503050406030204" pitchFamily="18" charset="0"/>
                            </a:rPr>
                          </m:ctrlPr>
                        </m:dPr>
                        <m:e>
                          <m:r>
                            <a:rPr lang="en-GB" sz="3200" b="0" i="1" smtClean="0">
                              <a:latin typeface="Cambria Math" panose="02040503050406030204" pitchFamily="18" charset="0"/>
                            </a:rPr>
                            <m:t>𝑎</m:t>
                          </m:r>
                          <m:r>
                            <a:rPr lang="en-GB" sz="3200" b="0" i="1" smtClean="0">
                              <a:latin typeface="Cambria Math" panose="02040503050406030204" pitchFamily="18" charset="0"/>
                              <a:ea typeface="Cambria Math" panose="02040503050406030204" pitchFamily="18" charset="0"/>
                            </a:rPr>
                            <m:t>&lt;</m:t>
                          </m:r>
                          <m:r>
                            <a:rPr lang="en-GB" sz="3200" b="0" i="1" smtClean="0">
                              <a:latin typeface="Cambria Math" panose="02040503050406030204" pitchFamily="18" charset="0"/>
                              <a:ea typeface="Cambria Math" panose="02040503050406030204" pitchFamily="18" charset="0"/>
                            </a:rPr>
                            <m:t>𝑋</m:t>
                          </m:r>
                          <m:r>
                            <a:rPr lang="en-GB" sz="3200" b="0" i="1" smtClean="0">
                              <a:latin typeface="Cambria Math" panose="02040503050406030204" pitchFamily="18" charset="0"/>
                              <a:ea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𝑏</m:t>
                          </m:r>
                        </m:e>
                      </m:d>
                      <m:r>
                        <a:rPr lang="en-GB" sz="3200" b="0" i="1" smtClean="0">
                          <a:latin typeface="Cambria Math" panose="02040503050406030204" pitchFamily="18" charset="0"/>
                        </a:rPr>
                        <m:t>=</m:t>
                      </m:r>
                      <m:nary>
                        <m:naryPr>
                          <m:limLoc m:val="undOvr"/>
                          <m:ctrlPr>
                            <a:rPr lang="en-GB" sz="3200" b="0" i="1" smtClean="0">
                              <a:latin typeface="Cambria Math" panose="02040503050406030204" pitchFamily="18" charset="0"/>
                            </a:rPr>
                          </m:ctrlPr>
                        </m:naryPr>
                        <m:sub>
                          <m:r>
                            <m:rPr>
                              <m:brk m:alnAt="24"/>
                            </m:rPr>
                            <a:rPr lang="en-GB" sz="3200" b="0" i="1" smtClean="0">
                              <a:latin typeface="Cambria Math" panose="02040503050406030204" pitchFamily="18" charset="0"/>
                            </a:rPr>
                            <m:t>𝑎</m:t>
                          </m:r>
                        </m:sub>
                        <m:sup>
                          <m:r>
                            <a:rPr lang="en-GB" sz="3200" b="0" i="1" smtClean="0">
                              <a:latin typeface="Cambria Math" panose="02040503050406030204" pitchFamily="18" charset="0"/>
                            </a:rPr>
                            <m:t>𝑏</m:t>
                          </m:r>
                        </m:sup>
                        <m:e>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𝑝</m:t>
                              </m:r>
                            </m:e>
                            <m:sub>
                              <m:r>
                                <a:rPr lang="en-GB" sz="3200" b="0" i="1" smtClean="0">
                                  <a:latin typeface="Cambria Math" panose="02040503050406030204" pitchFamily="18" charset="0"/>
                                </a:rPr>
                                <m:t>𝑋</m:t>
                              </m:r>
                            </m:sub>
                          </m:sSub>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e>
                          </m:d>
                          <m:r>
                            <a:rPr lang="en-GB" sz="3200" b="0" i="1" smtClean="0">
                              <a:latin typeface="Cambria Math" panose="02040503050406030204" pitchFamily="18" charset="0"/>
                            </a:rPr>
                            <m:t>𝑑𝑥</m:t>
                          </m:r>
                        </m:e>
                      </m:nary>
                    </m:oMath>
                  </m:oMathPara>
                </a14:m>
                <a:endParaRPr lang="en-GB" sz="3200" dirty="0"/>
              </a:p>
            </p:txBody>
          </p:sp>
        </mc:Choice>
        <mc:Fallback xmlns="">
          <p:sp>
            <p:nvSpPr>
              <p:cNvPr id="3" name="TextBox 2">
                <a:extLst>
                  <a:ext uri="{FF2B5EF4-FFF2-40B4-BE49-F238E27FC236}">
                    <a16:creationId xmlns:a16="http://schemas.microsoft.com/office/drawing/2014/main" id="{2C4FC482-2A39-4F0E-B3F3-E7B59BE69384}"/>
                  </a:ext>
                </a:extLst>
              </p:cNvPr>
              <p:cNvSpPr txBox="1">
                <a:spLocks noRot="1" noChangeAspect="1" noMove="1" noResize="1" noEditPoints="1" noAdjustHandles="1" noChangeArrowheads="1" noChangeShapeType="1" noTextEdit="1"/>
              </p:cNvSpPr>
              <p:nvPr/>
            </p:nvSpPr>
            <p:spPr>
              <a:xfrm>
                <a:off x="6132426" y="4205947"/>
                <a:ext cx="5325076" cy="221924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19152D3-AC7A-4423-B3B9-BE6EB7B86928}"/>
                  </a:ext>
                </a:extLst>
              </p:cNvPr>
              <p:cNvSpPr txBox="1"/>
              <p:nvPr/>
            </p:nvSpPr>
            <p:spPr>
              <a:xfrm>
                <a:off x="6093998" y="2101879"/>
                <a:ext cx="3147445" cy="2219245"/>
              </a:xfrm>
              <a:prstGeom prst="rect">
                <a:avLst/>
              </a:prstGeom>
            </p:spPr>
            <p:txBody>
              <a:bodyPr vert="horz" wrap="none" lIns="0" tIns="0" rIns="0" bIns="0" rtlCol="0" anchor="t">
                <a:noAutofit/>
              </a:bodyPr>
              <a:lstStyle/>
              <a:p>
                <a:pPr/>
                <a14:m>
                  <m:oMathPara xmlns:m="http://schemas.openxmlformats.org/officeDocument/2006/math">
                    <m:oMathParaPr>
                      <m:jc m:val="centerGroup"/>
                    </m:oMathParaPr>
                    <m:oMath xmlns:m="http://schemas.openxmlformats.org/officeDocument/2006/math">
                      <m:nary>
                        <m:naryPr>
                          <m:limLoc m:val="undOvr"/>
                          <m:ctrlPr>
                            <a:rPr lang="en-GB" sz="3200" b="0" i="1" smtClean="0">
                              <a:latin typeface="Cambria Math" panose="02040503050406030204" pitchFamily="18" charset="0"/>
                            </a:rPr>
                          </m:ctrlPr>
                        </m:naryPr>
                        <m:sub>
                          <m:r>
                            <m:rPr>
                              <m:brk/>
                            </m:rPr>
                            <a:rPr lang="en-GB" sz="3200" b="0" i="1" smtClean="0">
                              <a:latin typeface="Cambria Math" panose="02040503050406030204" pitchFamily="18" charset="0"/>
                            </a:rPr>
                            <m:t>−</m:t>
                          </m:r>
                          <m:r>
                            <a:rPr lang="en-GB" sz="3200" b="0" i="1" smtClean="0">
                              <a:latin typeface="Cambria Math" panose="02040503050406030204" pitchFamily="18" charset="0"/>
                              <a:ea typeface="Cambria Math" panose="02040503050406030204" pitchFamily="18" charset="0"/>
                            </a:rPr>
                            <m:t>∞</m:t>
                          </m:r>
                        </m:sub>
                        <m:sup>
                          <m:r>
                            <a:rPr lang="en-GB" sz="3200" b="0" i="1" smtClean="0">
                              <a:latin typeface="Cambria Math" panose="02040503050406030204" pitchFamily="18" charset="0"/>
                              <a:ea typeface="Cambria Math" panose="02040503050406030204" pitchFamily="18" charset="0"/>
                            </a:rPr>
                            <m:t>∞</m:t>
                          </m:r>
                        </m:sup>
                        <m:e>
                          <m:sSub>
                            <m:sSubPr>
                              <m:ctrlPr>
                                <a:rPr lang="en-GB" sz="3200" b="0" i="1" smtClean="0">
                                  <a:latin typeface="Cambria Math" panose="02040503050406030204" pitchFamily="18" charset="0"/>
                                </a:rPr>
                              </m:ctrlPr>
                            </m:sSubPr>
                            <m:e>
                              <m:r>
                                <a:rPr lang="en-GB" sz="3200" b="0" i="1" smtClean="0">
                                  <a:latin typeface="Cambria Math" panose="02040503050406030204" pitchFamily="18" charset="0"/>
                                </a:rPr>
                                <m:t>𝑝</m:t>
                              </m:r>
                            </m:e>
                            <m:sub>
                              <m:r>
                                <a:rPr lang="en-GB" sz="3200" b="0" i="1" smtClean="0">
                                  <a:latin typeface="Cambria Math" panose="02040503050406030204" pitchFamily="18" charset="0"/>
                                </a:rPr>
                                <m:t>𝑋</m:t>
                              </m:r>
                            </m:sub>
                          </m:sSub>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𝑥</m:t>
                              </m:r>
                            </m:e>
                          </m:d>
                          <m:r>
                            <a:rPr lang="en-GB" sz="3200" b="0" i="1" smtClean="0">
                              <a:latin typeface="Cambria Math" panose="02040503050406030204" pitchFamily="18" charset="0"/>
                            </a:rPr>
                            <m:t>𝑑𝑥</m:t>
                          </m:r>
                          <m:r>
                            <a:rPr lang="en-GB" sz="3200" b="0" i="1" smtClean="0">
                              <a:latin typeface="Cambria Math" panose="02040503050406030204" pitchFamily="18" charset="0"/>
                            </a:rPr>
                            <m:t>=1</m:t>
                          </m:r>
                        </m:e>
                      </m:nary>
                    </m:oMath>
                  </m:oMathPara>
                </a14:m>
                <a:endParaRPr lang="en-GB" sz="3200" dirty="0"/>
              </a:p>
            </p:txBody>
          </p:sp>
        </mc:Choice>
        <mc:Fallback xmlns="">
          <p:sp>
            <p:nvSpPr>
              <p:cNvPr id="30" name="TextBox 29">
                <a:extLst>
                  <a:ext uri="{FF2B5EF4-FFF2-40B4-BE49-F238E27FC236}">
                    <a16:creationId xmlns:a16="http://schemas.microsoft.com/office/drawing/2014/main" id="{419152D3-AC7A-4423-B3B9-BE6EB7B86928}"/>
                  </a:ext>
                </a:extLst>
              </p:cNvPr>
              <p:cNvSpPr txBox="1">
                <a:spLocks noRot="1" noChangeAspect="1" noMove="1" noResize="1" noEditPoints="1" noAdjustHandles="1" noChangeArrowheads="1" noChangeShapeType="1" noTextEdit="1"/>
              </p:cNvSpPr>
              <p:nvPr/>
            </p:nvSpPr>
            <p:spPr>
              <a:xfrm>
                <a:off x="6093998" y="2101879"/>
                <a:ext cx="3147445" cy="221924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AAFCB10-7766-4BDC-B1FF-62CE5B0F8273}"/>
                  </a:ext>
                </a:extLst>
              </p:cNvPr>
              <p:cNvSpPr txBox="1"/>
              <p:nvPr/>
            </p:nvSpPr>
            <p:spPr>
              <a:xfrm>
                <a:off x="4565260" y="4032518"/>
                <a:ext cx="161896" cy="346857"/>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cs typeface="Times New Roman" panose="02020603050405020304" pitchFamily="18" charset="0"/>
                            </a:rPr>
                          </m:ctrlPr>
                        </m:fPr>
                        <m:num>
                          <m:r>
                            <a:rPr lang="en-GB" b="0" i="1" smtClean="0">
                              <a:latin typeface="Cambria Math" panose="02040503050406030204" pitchFamily="18" charset="0"/>
                              <a:cs typeface="Times New Roman" panose="02020603050405020304" pitchFamily="18" charset="0"/>
                            </a:rPr>
                            <m:t>1</m:t>
                          </m:r>
                        </m:num>
                        <m:den>
                          <m:r>
                            <a:rPr lang="en-GB" b="0" i="1" smtClean="0">
                              <a:latin typeface="Cambria Math" panose="02040503050406030204" pitchFamily="18" charset="0"/>
                              <a:cs typeface="Times New Roman" panose="02020603050405020304" pitchFamily="18" charset="0"/>
                            </a:rPr>
                            <m:t>2</m:t>
                          </m:r>
                          <m:r>
                            <a:rPr lang="en-GB" b="0" i="1" smtClean="0">
                              <a:latin typeface="Cambria Math" panose="02040503050406030204" pitchFamily="18" charset="0"/>
                              <a:cs typeface="Times New Roman" panose="02020603050405020304" pitchFamily="18" charset="0"/>
                            </a:rPr>
                            <m:t>𝐴</m:t>
                          </m:r>
                        </m:den>
                      </m:f>
                    </m:oMath>
                  </m:oMathPara>
                </a14:m>
                <a:endParaRPr lang="en-US" dirty="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1AAFCB10-7766-4BDC-B1FF-62CE5B0F8273}"/>
                  </a:ext>
                </a:extLst>
              </p:cNvPr>
              <p:cNvSpPr txBox="1">
                <a:spLocks noRot="1" noChangeAspect="1" noMove="1" noResize="1" noEditPoints="1" noAdjustHandles="1" noChangeArrowheads="1" noChangeShapeType="1" noTextEdit="1"/>
              </p:cNvSpPr>
              <p:nvPr/>
            </p:nvSpPr>
            <p:spPr>
              <a:xfrm>
                <a:off x="4565260" y="4032518"/>
                <a:ext cx="161896" cy="346857"/>
              </a:xfrm>
              <a:prstGeom prst="rect">
                <a:avLst/>
              </a:prstGeom>
              <a:blipFill>
                <a:blip r:embed="rId12"/>
                <a:stretch>
                  <a:fillRect l="-3846" r="-73077" b="-50000"/>
                </a:stretch>
              </a:blipFill>
            </p:spPr>
            <p:txBody>
              <a:bodyPr/>
              <a:lstStyle/>
              <a:p>
                <a:r>
                  <a:rPr lang="en-GB">
                    <a:noFill/>
                  </a:rPr>
                  <a:t> </a:t>
                </a:r>
              </a:p>
            </p:txBody>
          </p:sp>
        </mc:Fallback>
      </mc:AlternateContent>
    </p:spTree>
    <p:extLst>
      <p:ext uri="{BB962C8B-B14F-4D97-AF65-F5344CB8AC3E}">
        <p14:creationId xmlns:p14="http://schemas.microsoft.com/office/powerpoint/2010/main" val="350674697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Random Signal Processed by Linear Time-Invariant System</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A6EF0DD-3ECE-4DD7-A200-F12F86101D8D}"/>
                  </a:ext>
                </a:extLst>
              </p:cNvPr>
              <p:cNvSpPr txBox="1"/>
              <p:nvPr/>
            </p:nvSpPr>
            <p:spPr>
              <a:xfrm>
                <a:off x="479811" y="948616"/>
                <a:ext cx="11582400" cy="5909384"/>
              </a:xfrm>
              <a:prstGeom prst="rect">
                <a:avLst/>
              </a:prstGeom>
            </p:spPr>
            <p:txBody>
              <a:bodyPr vert="horz" wrap="none" lIns="0" tIns="0" rIns="0" bIns="0" rtlCol="0" anchor="t">
                <a:noAutofit/>
              </a:bodyPr>
              <a:lstStyle/>
              <a:p>
                <a:r>
                  <a:rPr lang="en-GB" sz="2400" dirty="0"/>
                  <a:t>Mean of output signal </a:t>
                </a:r>
                <a14:m>
                  <m:oMath xmlns:m="http://schemas.openxmlformats.org/officeDocument/2006/math">
                    <m:r>
                      <a:rPr lang="en-GB" sz="2400" b="0" i="1" smtClean="0">
                        <a:latin typeface="Cambria Math" panose="02040503050406030204" pitchFamily="18" charset="0"/>
                      </a:rPr>
                      <m:t>𝑦</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e>
                    </m:d>
                    <m:r>
                      <a:rPr lang="en-GB" sz="2400" b="0" i="1" smtClean="0">
                        <a:latin typeface="Cambria Math" panose="02040503050406030204" pitchFamily="18" charset="0"/>
                      </a:rPr>
                      <m:t>=</m:t>
                    </m:r>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𝑛</m:t>
                    </m:r>
                    <m:r>
                      <a:rPr lang="en-GB" sz="2400" b="0" i="1" smtClean="0">
                        <a:latin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h</m:t>
                    </m:r>
                    <m:d>
                      <m:dPr>
                        <m:ctrlPr>
                          <a:rPr lang="en-GB" sz="2400" b="0" i="1" smtClean="0">
                            <a:latin typeface="Cambria Math" panose="02040503050406030204" pitchFamily="18" charset="0"/>
                            <a:ea typeface="Cambria Math" panose="02040503050406030204" pitchFamily="18" charset="0"/>
                          </a:rPr>
                        </m:ctrlPr>
                      </m:dPr>
                      <m:e>
                        <m:r>
                          <a:rPr lang="en-GB" sz="2400" b="0" i="1" smtClean="0">
                            <a:latin typeface="Cambria Math" panose="02040503050406030204" pitchFamily="18" charset="0"/>
                            <a:ea typeface="Cambria Math" panose="02040503050406030204" pitchFamily="18" charset="0"/>
                          </a:rPr>
                          <m:t>𝑛</m:t>
                        </m:r>
                      </m:e>
                    </m:d>
                  </m:oMath>
                </a14:m>
                <a:r>
                  <a:rPr lang="en-GB" sz="2400" dirty="0"/>
                  <a:t> is given by</a:t>
                </a:r>
              </a:p>
              <a:p>
                <a:endParaRPr lang="en-GB" sz="2400" dirty="0"/>
              </a:p>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𝑦</m:t>
                          </m:r>
                        </m:sub>
                      </m:sSub>
                      <m:r>
                        <a:rPr lang="en-GB" sz="2400" b="0" i="1" smtClean="0">
                          <a:latin typeface="Cambria Math" panose="02040503050406030204" pitchFamily="18" charset="0"/>
                        </a:rPr>
                        <m:t>=</m:t>
                      </m:r>
                      <m:r>
                        <a:rPr lang="en-GB" sz="2400" b="0" i="1" smtClean="0">
                          <a:latin typeface="Cambria Math" panose="02040503050406030204" pitchFamily="18" charset="0"/>
                        </a:rPr>
                        <m:t>𝐸</m:t>
                      </m:r>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𝑦</m:t>
                          </m:r>
                          <m:r>
                            <a:rPr lang="en-GB" sz="2400" b="0" i="1" smtClean="0">
                              <a:latin typeface="Cambria Math" panose="02040503050406030204" pitchFamily="18" charset="0"/>
                            </a:rPr>
                            <m:t>(</m:t>
                          </m:r>
                          <m:r>
                            <a:rPr lang="en-GB" sz="2400" b="0" i="1" smtClean="0">
                              <a:latin typeface="Cambria Math" panose="02040503050406030204" pitchFamily="18" charset="0"/>
                            </a:rPr>
                            <m:t>𝑛</m:t>
                          </m:r>
                          <m:r>
                            <a:rPr lang="en-GB" sz="2400" b="0" i="1" smtClean="0">
                              <a:latin typeface="Cambria Math" panose="02040503050406030204" pitchFamily="18" charset="0"/>
                            </a:rPr>
                            <m:t>)</m:t>
                          </m:r>
                        </m:e>
                      </m:d>
                      <m:r>
                        <a:rPr lang="en-GB" sz="2400" b="0" i="1" smtClean="0">
                          <a:latin typeface="Cambria Math" panose="02040503050406030204" pitchFamily="18" charset="0"/>
                        </a:rPr>
                        <m:t>=</m:t>
                      </m:r>
                      <m:r>
                        <a:rPr lang="en-GB" sz="2400" b="0" i="1" smtClean="0">
                          <a:latin typeface="Cambria Math" panose="02040503050406030204" pitchFamily="18" charset="0"/>
                        </a:rPr>
                        <m:t>𝐸</m:t>
                      </m:r>
                      <m:d>
                        <m:dPr>
                          <m:begChr m:val="["/>
                          <m:endChr m:val="]"/>
                          <m:ctrlPr>
                            <a:rPr lang="en-GB" sz="2400" b="0" i="1" smtClean="0">
                              <a:latin typeface="Cambria Math" panose="02040503050406030204" pitchFamily="18" charset="0"/>
                            </a:rPr>
                          </m:ctrlPr>
                        </m:dPr>
                        <m:e>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𝑘</m:t>
                              </m:r>
                              <m:r>
                                <a:rPr lang="en-GB" sz="2400" b="0" i="1" smtClean="0">
                                  <a:latin typeface="Cambria Math" panose="02040503050406030204" pitchFamily="18" charset="0"/>
                                </a:rPr>
                                <m:t>=−</m:t>
                              </m:r>
                              <m:r>
                                <m:rPr>
                                  <m:brk m:alnAt="23"/>
                                </m:rPr>
                                <a:rPr lang="en-GB" sz="2400" b="0" i="1" smtClean="0">
                                  <a:latin typeface="Cambria Math" panose="02040503050406030204" pitchFamily="18" charset="0"/>
                                  <a:ea typeface="Cambria Math" panose="02040503050406030204" pitchFamily="18" charset="0"/>
                                </a:rPr>
                                <m:t>∞</m:t>
                              </m:r>
                            </m:sub>
                            <m:sup>
                              <m:r>
                                <a:rPr lang="en-GB" sz="2400" b="0" i="1" smtClean="0">
                                  <a:latin typeface="Cambria Math" panose="02040503050406030204" pitchFamily="18" charset="0"/>
                                  <a:ea typeface="Cambria Math" panose="02040503050406030204" pitchFamily="18" charset="0"/>
                                </a:rPr>
                                <m:t>∞</m:t>
                              </m:r>
                            </m:sup>
                            <m:e>
                              <m:r>
                                <a:rPr lang="en-GB" sz="2400" b="0" i="1" smtClean="0">
                                  <a:latin typeface="Cambria Math" panose="02040503050406030204" pitchFamily="18" charset="0"/>
                                </a:rPr>
                                <m:t>𝑥</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m:t>
                                  </m:r>
                                  <m:r>
                                    <a:rPr lang="en-GB" sz="2400" b="0" i="1" smtClean="0">
                                      <a:latin typeface="Cambria Math" panose="02040503050406030204" pitchFamily="18" charset="0"/>
                                    </a:rPr>
                                    <m:t>𝑘</m:t>
                                  </m:r>
                                </m:e>
                              </m:d>
                              <m:r>
                                <a:rPr lang="en-GB" sz="2400" b="0" i="1" smtClean="0">
                                  <a:latin typeface="Cambria Math" panose="02040503050406030204" pitchFamily="18" charset="0"/>
                                </a:rPr>
                                <m:t>h</m:t>
                              </m:r>
                              <m:r>
                                <a:rPr lang="en-GB" sz="2400" b="0" i="1" smtClean="0">
                                  <a:latin typeface="Cambria Math" panose="02040503050406030204" pitchFamily="18" charset="0"/>
                                </a:rPr>
                                <m:t>(</m:t>
                              </m:r>
                              <m:r>
                                <a:rPr lang="en-GB" sz="2400" b="0" i="1" smtClean="0">
                                  <a:latin typeface="Cambria Math" panose="02040503050406030204" pitchFamily="18" charset="0"/>
                                </a:rPr>
                                <m:t>𝑘</m:t>
                              </m:r>
                              <m:r>
                                <a:rPr lang="en-GB" sz="2400" b="0" i="1" smtClean="0">
                                  <a:latin typeface="Cambria Math" panose="02040503050406030204" pitchFamily="18" charset="0"/>
                                </a:rPr>
                                <m:t>)</m:t>
                              </m:r>
                            </m:e>
                          </m:nary>
                        </m:e>
                      </m:d>
                      <m:r>
                        <a:rPr lang="en-GB" sz="2400" b="0" i="1" smtClean="0">
                          <a:latin typeface="Cambria Math" panose="02040503050406030204" pitchFamily="18" charset="0"/>
                        </a:rPr>
                        <m:t>=</m:t>
                      </m:r>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𝑘</m:t>
                          </m:r>
                          <m:r>
                            <a:rPr lang="en-GB" sz="2400" b="0" i="1" smtClean="0">
                              <a:latin typeface="Cambria Math" panose="02040503050406030204" pitchFamily="18" charset="0"/>
                            </a:rPr>
                            <m:t>=−∞</m:t>
                          </m:r>
                        </m:sub>
                        <m:sup>
                          <m:r>
                            <a:rPr lang="en-GB" sz="2400" b="0" i="1" smtClean="0">
                              <a:latin typeface="Cambria Math" panose="02040503050406030204" pitchFamily="18" charset="0"/>
                              <a:ea typeface="Cambria Math" panose="02040503050406030204" pitchFamily="18" charset="0"/>
                            </a:rPr>
                            <m:t>∞</m:t>
                          </m:r>
                        </m:sup>
                        <m:e>
                          <m:r>
                            <a:rPr lang="en-GB" sz="2400" i="1">
                              <a:latin typeface="Cambria Math" panose="02040503050406030204" pitchFamily="18" charset="0"/>
                            </a:rPr>
                            <m:t>𝐸</m:t>
                          </m:r>
                          <m:d>
                            <m:dPr>
                              <m:begChr m:val="["/>
                              <m:endChr m:val="]"/>
                              <m:ctrlPr>
                                <a:rPr lang="en-GB" sz="2400" i="1">
                                  <a:latin typeface="Cambria Math" panose="02040503050406030204" pitchFamily="18" charset="0"/>
                                </a:rPr>
                              </m:ctrlPr>
                            </m:dPr>
                            <m:e>
                              <m:r>
                                <a:rPr lang="en-GB" sz="2400" i="1">
                                  <a:latin typeface="Cambria Math" panose="02040503050406030204" pitchFamily="18" charset="0"/>
                                </a:rPr>
                                <m:t>𝑥</m:t>
                              </m:r>
                              <m:d>
                                <m:dPr>
                                  <m:ctrlPr>
                                    <a:rPr lang="en-GB" sz="2400" i="1">
                                      <a:latin typeface="Cambria Math" panose="02040503050406030204" pitchFamily="18" charset="0"/>
                                    </a:rPr>
                                  </m:ctrlPr>
                                </m:dPr>
                                <m:e>
                                  <m:r>
                                    <a:rPr lang="en-GB" sz="2400" i="1">
                                      <a:latin typeface="Cambria Math" panose="02040503050406030204" pitchFamily="18" charset="0"/>
                                    </a:rPr>
                                    <m:t>𝑛</m:t>
                                  </m:r>
                                  <m:r>
                                    <a:rPr lang="en-GB" sz="2400" i="1">
                                      <a:latin typeface="Cambria Math" panose="02040503050406030204" pitchFamily="18" charset="0"/>
                                    </a:rPr>
                                    <m:t>−</m:t>
                                  </m:r>
                                  <m:r>
                                    <a:rPr lang="en-GB" sz="2400" i="1">
                                      <a:latin typeface="Cambria Math" panose="02040503050406030204" pitchFamily="18" charset="0"/>
                                    </a:rPr>
                                    <m:t>𝑘</m:t>
                                  </m:r>
                                </m:e>
                              </m:d>
                            </m:e>
                          </m:d>
                          <m:r>
                            <a:rPr lang="en-GB" sz="2400" i="1">
                              <a:latin typeface="Cambria Math" panose="02040503050406030204" pitchFamily="18" charset="0"/>
                            </a:rPr>
                            <m:t>h</m:t>
                          </m:r>
                          <m:d>
                            <m:dPr>
                              <m:ctrlPr>
                                <a:rPr lang="en-GB" sz="2400" i="1">
                                  <a:latin typeface="Cambria Math" panose="02040503050406030204" pitchFamily="18" charset="0"/>
                                </a:rPr>
                              </m:ctrlPr>
                            </m:dPr>
                            <m:e>
                              <m:r>
                                <a:rPr lang="en-GB" sz="2400" i="1">
                                  <a:latin typeface="Cambria Math" panose="02040503050406030204" pitchFamily="18" charset="0"/>
                                </a:rPr>
                                <m:t>𝑘</m:t>
                              </m:r>
                            </m:e>
                          </m:d>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𝑥</m:t>
                              </m:r>
                            </m:sub>
                          </m:sSub>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𝑘</m:t>
                              </m:r>
                              <m:r>
                                <a:rPr lang="en-GB" sz="2400" b="0" i="1" smtClean="0">
                                  <a:latin typeface="Cambria Math" panose="02040503050406030204" pitchFamily="18" charset="0"/>
                                </a:rPr>
                                <m:t>=−∞</m:t>
                              </m:r>
                            </m:sub>
                            <m:sup>
                              <m:r>
                                <a:rPr lang="en-GB" sz="2400" b="0" i="1" smtClean="0">
                                  <a:latin typeface="Cambria Math" panose="02040503050406030204" pitchFamily="18" charset="0"/>
                                  <a:ea typeface="Cambria Math" panose="02040503050406030204" pitchFamily="18" charset="0"/>
                                </a:rPr>
                                <m:t>∞</m:t>
                              </m:r>
                            </m:sup>
                            <m:e>
                              <m:r>
                                <a:rPr lang="en-GB" sz="2400" b="0" i="1" smtClean="0">
                                  <a:latin typeface="Cambria Math" panose="02040503050406030204" pitchFamily="18" charset="0"/>
                                </a:rPr>
                                <m:t>h</m:t>
                              </m:r>
                              <m:r>
                                <a:rPr lang="en-GB" sz="2400" b="0" i="1" smtClean="0">
                                  <a:latin typeface="Cambria Math" panose="02040503050406030204" pitchFamily="18" charset="0"/>
                                </a:rPr>
                                <m:t>(</m:t>
                              </m:r>
                              <m:r>
                                <a:rPr lang="en-GB" sz="2400" b="0" i="1" smtClean="0">
                                  <a:latin typeface="Cambria Math" panose="02040503050406030204" pitchFamily="18" charset="0"/>
                                </a:rPr>
                                <m:t>𝑘</m:t>
                              </m:r>
                              <m:r>
                                <a:rPr lang="en-GB" sz="2400" b="0" i="1" smtClean="0">
                                  <a:latin typeface="Cambria Math" panose="02040503050406030204" pitchFamily="18" charset="0"/>
                                </a:rPr>
                                <m:t>)</m:t>
                              </m:r>
                            </m:e>
                          </m:nary>
                        </m:e>
                      </m:nary>
                    </m:oMath>
                  </m:oMathPara>
                </a14:m>
                <a:endParaRPr lang="en-GB" sz="2400" dirty="0"/>
              </a:p>
              <a:p>
                <a:endParaRPr lang="en-GB" sz="2400" dirty="0"/>
              </a:p>
              <a:p>
                <a:r>
                  <a:rPr lang="en-GB" sz="2400" dirty="0"/>
                  <a:t>The mean of the output signal is equal to the mean of input signal multiplied by the DC gain</a:t>
                </a:r>
              </a:p>
              <a:p>
                <a:r>
                  <a:rPr lang="en-GB" sz="2400" dirty="0"/>
                  <a:t>of the system.</a:t>
                </a:r>
              </a:p>
              <a:p>
                <a:r>
                  <a:rPr lang="en-GB" sz="2400" dirty="0"/>
                  <a:t>In the frequency-domain the dc gain of the system is represented by </a:t>
                </a:r>
              </a:p>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d>
                            <m:dPr>
                              <m:begChr m:val=""/>
                              <m:endChr m:val="|"/>
                              <m:ctrlPr>
                                <a:rPr lang="en-GB" sz="2400" i="1" smtClean="0">
                                  <a:latin typeface="Cambria Math" panose="02040503050406030204" pitchFamily="18" charset="0"/>
                                </a:rPr>
                              </m:ctrlPr>
                            </m:dPr>
                            <m:e>
                              <m:r>
                                <a:rPr lang="en-GB" sz="2400" b="0" i="1" smtClean="0">
                                  <a:latin typeface="Cambria Math" panose="02040503050406030204" pitchFamily="18" charset="0"/>
                                </a:rPr>
                                <m:t>𝐻</m:t>
                              </m:r>
                              <m:r>
                                <a:rPr lang="en-GB" sz="2400" b="0" i="1" smtClean="0">
                                  <a:latin typeface="Cambria Math" panose="02040503050406030204" pitchFamily="18" charset="0"/>
                                </a:rPr>
                                <m:t>(</m:t>
                              </m:r>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ea typeface="Cambria Math" panose="02040503050406030204" pitchFamily="18" charset="0"/>
                                    </a:rPr>
                                    <m:t>𝜔</m:t>
                                  </m:r>
                                </m:e>
                              </m:acc>
                              <m:r>
                                <a:rPr lang="en-GB" sz="2400" b="0" i="1" smtClean="0">
                                  <a:latin typeface="Cambria Math" panose="02040503050406030204" pitchFamily="18" charset="0"/>
                                </a:rPr>
                                <m:t>)</m:t>
                              </m:r>
                            </m:e>
                          </m:d>
                        </m:e>
                        <m:sub>
                          <m:acc>
                            <m:accPr>
                              <m:chr m:val="̂"/>
                              <m:ctrlPr>
                                <a:rPr lang="en-GB" sz="2400" i="1" smtClean="0">
                                  <a:latin typeface="Cambria Math" panose="02040503050406030204" pitchFamily="18" charset="0"/>
                                </a:rPr>
                              </m:ctrlPr>
                            </m:accPr>
                            <m:e>
                              <m:r>
                                <a:rPr lang="en-GB" sz="2400" i="1" smtClean="0">
                                  <a:latin typeface="Cambria Math" panose="02040503050406030204" pitchFamily="18" charset="0"/>
                                  <a:ea typeface="Cambria Math" panose="02040503050406030204" pitchFamily="18" charset="0"/>
                                </a:rPr>
                                <m:t>𝜔</m:t>
                              </m:r>
                            </m:e>
                          </m:acc>
                          <m:r>
                            <a:rPr lang="en-GB" sz="2400" b="0" i="1" smtClean="0">
                              <a:latin typeface="Cambria Math" panose="02040503050406030204" pitchFamily="18" charset="0"/>
                            </a:rPr>
                            <m:t>=0</m:t>
                          </m:r>
                        </m:sub>
                      </m:sSub>
                      <m:r>
                        <a:rPr lang="en-GB" sz="2400" b="0" i="1" smtClean="0">
                          <a:latin typeface="Cambria Math" panose="02040503050406030204" pitchFamily="18" charset="0"/>
                        </a:rPr>
                        <m:t>=</m:t>
                      </m:r>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𝑘</m:t>
                          </m:r>
                          <m:r>
                            <a:rPr lang="en-GB" sz="2400" b="0" i="1" smtClean="0">
                              <a:latin typeface="Cambria Math" panose="02040503050406030204" pitchFamily="18" charset="0"/>
                            </a:rPr>
                            <m:t>=−∞</m:t>
                          </m:r>
                        </m:sub>
                        <m:sup>
                          <m:r>
                            <a:rPr lang="en-GB" sz="2400" b="0" i="1" smtClean="0">
                              <a:latin typeface="Cambria Math" panose="02040503050406030204" pitchFamily="18" charset="0"/>
                              <a:ea typeface="Cambria Math" panose="02040503050406030204" pitchFamily="18" charset="0"/>
                            </a:rPr>
                            <m:t>∞</m:t>
                          </m:r>
                        </m:sup>
                        <m:e>
                          <m:r>
                            <a:rPr lang="en-GB" sz="2400" b="0" i="1" smtClean="0">
                              <a:latin typeface="Cambria Math" panose="02040503050406030204" pitchFamily="18" charset="0"/>
                            </a:rPr>
                            <m:t>h</m:t>
                          </m:r>
                          <m:r>
                            <a:rPr lang="en-GB" sz="2400" b="0" i="1" smtClean="0">
                              <a:latin typeface="Cambria Math" panose="02040503050406030204" pitchFamily="18" charset="0"/>
                            </a:rPr>
                            <m:t>(</m:t>
                          </m:r>
                          <m:r>
                            <a:rPr lang="en-GB" sz="2400" b="0" i="1" smtClean="0">
                              <a:latin typeface="Cambria Math" panose="02040503050406030204" pitchFamily="18" charset="0"/>
                            </a:rPr>
                            <m:t>𝑘</m:t>
                          </m:r>
                          <m:r>
                            <a:rPr lang="en-GB" sz="2400" b="0" i="1" smtClean="0">
                              <a:latin typeface="Cambria Math" panose="02040503050406030204" pitchFamily="18" charset="0"/>
                            </a:rPr>
                            <m:t>)</m:t>
                          </m:r>
                        </m:e>
                      </m:nary>
                    </m:oMath>
                  </m:oMathPara>
                </a14:m>
                <a:endParaRPr lang="en-GB" sz="2400" b="0" dirty="0"/>
              </a:p>
              <a:p>
                <a:r>
                  <a:rPr lang="en-GB" sz="2400" dirty="0"/>
                  <a:t>and hence</a:t>
                </a:r>
              </a:p>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𝑦</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𝑥</m:t>
                          </m:r>
                        </m:sub>
                      </m:sSub>
                      <m:r>
                        <a:rPr lang="en-GB" sz="2400" b="0" i="1" smtClean="0">
                          <a:latin typeface="Cambria Math" panose="02040503050406030204" pitchFamily="18" charset="0"/>
                        </a:rPr>
                        <m:t>𝐻</m:t>
                      </m:r>
                      <m:r>
                        <a:rPr lang="en-GB" sz="2400" b="0" i="1" smtClean="0">
                          <a:latin typeface="Cambria Math" panose="02040503050406030204" pitchFamily="18" charset="0"/>
                        </a:rPr>
                        <m:t>(0)</m:t>
                      </m:r>
                    </m:oMath>
                  </m:oMathPara>
                </a14:m>
                <a:endParaRPr lang="en-GB" sz="2400" dirty="0"/>
              </a:p>
            </p:txBody>
          </p:sp>
        </mc:Choice>
        <mc:Fallback xmlns="">
          <p:sp>
            <p:nvSpPr>
              <p:cNvPr id="20" name="TextBox 19">
                <a:extLst>
                  <a:ext uri="{FF2B5EF4-FFF2-40B4-BE49-F238E27FC236}">
                    <a16:creationId xmlns:a16="http://schemas.microsoft.com/office/drawing/2014/main" id="{AA6EF0DD-3ECE-4DD7-A200-F12F86101D8D}"/>
                  </a:ext>
                </a:extLst>
              </p:cNvPr>
              <p:cNvSpPr txBox="1">
                <a:spLocks noRot="1" noChangeAspect="1" noMove="1" noResize="1" noEditPoints="1" noAdjustHandles="1" noChangeArrowheads="1" noChangeShapeType="1" noTextEdit="1"/>
              </p:cNvSpPr>
              <p:nvPr/>
            </p:nvSpPr>
            <p:spPr>
              <a:xfrm>
                <a:off x="479811" y="948616"/>
                <a:ext cx="11582400" cy="5909384"/>
              </a:xfrm>
              <a:prstGeom prst="rect">
                <a:avLst/>
              </a:prstGeom>
              <a:blipFill>
                <a:blip r:embed="rId3"/>
                <a:stretch>
                  <a:fillRect l="-1632" t="-1651"/>
                </a:stretch>
              </a:blipFill>
            </p:spPr>
            <p:txBody>
              <a:bodyPr/>
              <a:lstStyle/>
              <a:p>
                <a:r>
                  <a:rPr lang="en-GB">
                    <a:noFill/>
                  </a:rPr>
                  <a:t> </a:t>
                </a:r>
              </a:p>
            </p:txBody>
          </p:sp>
        </mc:Fallback>
      </mc:AlternateContent>
    </p:spTree>
    <p:extLst>
      <p:ext uri="{BB962C8B-B14F-4D97-AF65-F5344CB8AC3E}">
        <p14:creationId xmlns:p14="http://schemas.microsoft.com/office/powerpoint/2010/main" val="212666551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Random Signal Processed by Linear Time-Invariant System</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A6EF0DD-3ECE-4DD7-A200-F12F86101D8D}"/>
                  </a:ext>
                </a:extLst>
              </p:cNvPr>
              <p:cNvSpPr txBox="1"/>
              <p:nvPr/>
            </p:nvSpPr>
            <p:spPr>
              <a:xfrm>
                <a:off x="1216819" y="1752600"/>
                <a:ext cx="9753600" cy="44958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ea typeface="Cambria Math" panose="02040503050406030204" pitchFamily="18" charset="0"/>
                            </a:rPr>
                            <m:t>𝑦</m:t>
                          </m:r>
                          <m:r>
                            <a:rPr lang="en-GB" i="1">
                              <a:latin typeface="Cambria Math" panose="02040503050406030204" pitchFamily="18" charset="0"/>
                            </a:rPr>
                            <m:t>𝑦</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m:t>
                      </m:r>
                      <m:r>
                        <a:rPr lang="en-GB" i="1">
                          <a:latin typeface="Cambria Math" panose="02040503050406030204" pitchFamily="18" charset="0"/>
                        </a:rPr>
                        <m:t>𝐸</m:t>
                      </m:r>
                      <m:d>
                        <m:dPr>
                          <m:begChr m:val="["/>
                          <m:endChr m:val="]"/>
                          <m:ctrlPr>
                            <a:rPr lang="en-GB" i="1" smtClean="0">
                              <a:latin typeface="Cambria Math" panose="02040503050406030204" pitchFamily="18" charset="0"/>
                            </a:rPr>
                          </m:ctrlPr>
                        </m:dPr>
                        <m:e>
                          <m:r>
                            <a:rPr lang="en-GB" i="1">
                              <a:latin typeface="Cambria Math" panose="02040503050406030204" pitchFamily="18" charset="0"/>
                            </a:rPr>
                            <m:t>𝑦</m:t>
                          </m:r>
                          <m:d>
                            <m:dPr>
                              <m:ctrlPr>
                                <a:rPr lang="en-GB" i="1">
                                  <a:latin typeface="Cambria Math" panose="02040503050406030204" pitchFamily="18" charset="0"/>
                                </a:rPr>
                              </m:ctrlPr>
                            </m:dPr>
                            <m:e>
                              <m:r>
                                <a:rPr lang="en-GB" i="1">
                                  <a:latin typeface="Cambria Math" panose="02040503050406030204" pitchFamily="18" charset="0"/>
                                </a:rPr>
                                <m:t>𝑛</m:t>
                              </m:r>
                            </m:e>
                          </m:d>
                          <m:r>
                            <a:rPr lang="en-GB" i="1">
                              <a:latin typeface="Cambria Math" panose="02040503050406030204" pitchFamily="18" charset="0"/>
                            </a:rPr>
                            <m:t>𝑦</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𝑚</m:t>
                              </m:r>
                            </m:e>
                          </m:d>
                        </m:e>
                      </m:d>
                      <m:r>
                        <a:rPr lang="en-GB" b="0" i="0" smtClean="0">
                          <a:latin typeface="Cambria Math" panose="02040503050406030204" pitchFamily="18" charset="0"/>
                        </a:rPr>
                        <m:t>=</m:t>
                      </m:r>
                      <m:r>
                        <m:rPr>
                          <m:sty m:val="p"/>
                        </m:rPr>
                        <a:rPr lang="en-GB" b="0" i="0" smtClean="0">
                          <a:latin typeface="Cambria Math" panose="02040503050406030204" pitchFamily="18" charset="0"/>
                        </a:rPr>
                        <m:t>E</m:t>
                      </m:r>
                      <m:d>
                        <m:dPr>
                          <m:begChr m:val="["/>
                          <m:endChr m:val="]"/>
                          <m:ctrlPr>
                            <a:rPr lang="en-GB" b="0" i="1" smtClean="0">
                              <a:latin typeface="Cambria Math" panose="02040503050406030204" pitchFamily="18" charset="0"/>
                            </a:rPr>
                          </m:ctrlPr>
                        </m:dPr>
                        <m:e>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r>
                                <a:rPr lang="en-GB" i="1">
                                  <a:latin typeface="Cambria Math" panose="02040503050406030204" pitchFamily="18" charset="0"/>
                                </a:rPr>
                                <m:t>h</m:t>
                              </m:r>
                              <m:r>
                                <a:rPr lang="en-GB" i="1">
                                  <a:latin typeface="Cambria Math" panose="02040503050406030204" pitchFamily="18" charset="0"/>
                                </a:rPr>
                                <m:t>(</m:t>
                              </m:r>
                              <m:r>
                                <a:rPr lang="en-GB" i="1">
                                  <a:latin typeface="Cambria Math" panose="02040503050406030204" pitchFamily="18" charset="0"/>
                                </a:rPr>
                                <m:t>𝑘</m:t>
                              </m:r>
                              <m:r>
                                <a:rPr lang="en-GB" i="1">
                                  <a:latin typeface="Cambria Math" panose="02040503050406030204" pitchFamily="18" charset="0"/>
                                </a:rPr>
                                <m:t>)</m:t>
                              </m:r>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𝑘</m:t>
                                  </m:r>
                                </m:e>
                              </m:d>
                            </m:e>
                          </m:nary>
                          <m:nary>
                            <m:naryPr>
                              <m:chr m:val="∑"/>
                              <m:ctrlPr>
                                <a:rPr lang="en-GB" i="1">
                                  <a:latin typeface="Cambria Math" panose="02040503050406030204" pitchFamily="18" charset="0"/>
                                </a:rPr>
                              </m:ctrlPr>
                            </m:naryPr>
                            <m:sub>
                              <m:r>
                                <a:rPr lang="en-GB" i="1">
                                  <a:latin typeface="Cambria Math" panose="02040503050406030204" pitchFamily="18" charset="0"/>
                                </a:rPr>
                                <m:t>𝑙</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r>
                                    <a:rPr lang="en-GB" i="1">
                                      <a:latin typeface="Cambria Math" panose="02040503050406030204" pitchFamily="18" charset="0"/>
                                    </a:rPr>
                                    <m:t>𝑙</m:t>
                                  </m:r>
                                </m:e>
                              </m:d>
                              <m:r>
                                <a:rPr lang="en-GB" i="1">
                                  <a:latin typeface="Cambria Math" panose="02040503050406030204" pitchFamily="18" charset="0"/>
                                </a:rPr>
                                <m:t>h</m:t>
                              </m:r>
                              <m:d>
                                <m:dPr>
                                  <m:ctrlPr>
                                    <a:rPr lang="en-GB" i="1">
                                      <a:latin typeface="Cambria Math" panose="02040503050406030204" pitchFamily="18" charset="0"/>
                                    </a:rPr>
                                  </m:ctrlPr>
                                </m:dPr>
                                <m:e>
                                  <m:r>
                                    <a:rPr lang="en-GB" i="1">
                                      <a:latin typeface="Cambria Math" panose="02040503050406030204" pitchFamily="18" charset="0"/>
                                    </a:rPr>
                                    <m:t>𝑙</m:t>
                                  </m:r>
                                </m:e>
                              </m:d>
                            </m:e>
                          </m:nary>
                        </m:e>
                      </m:d>
                    </m:oMath>
                  </m:oMathPara>
                </a14:m>
                <a:endParaRPr lang="en-GB" dirty="0"/>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r>
                            <a:rPr lang="en-GB" i="1">
                              <a:latin typeface="Cambria Math" panose="02040503050406030204" pitchFamily="18" charset="0"/>
                            </a:rPr>
                            <m:t>h</m:t>
                          </m:r>
                          <m:r>
                            <a:rPr lang="en-GB" i="1">
                              <a:latin typeface="Cambria Math" panose="02040503050406030204" pitchFamily="18" charset="0"/>
                            </a:rPr>
                            <m:t>(</m:t>
                          </m:r>
                          <m:r>
                            <a:rPr lang="en-GB" i="1">
                              <a:latin typeface="Cambria Math" panose="02040503050406030204" pitchFamily="18" charset="0"/>
                            </a:rPr>
                            <m:t>𝑘</m:t>
                          </m:r>
                          <m:r>
                            <a:rPr lang="en-GB" i="1">
                              <a:latin typeface="Cambria Math" panose="02040503050406030204" pitchFamily="18" charset="0"/>
                            </a:rPr>
                            <m:t>)</m:t>
                          </m:r>
                        </m:e>
                      </m:nary>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𝑙</m:t>
                          </m:r>
                          <m:r>
                            <a:rPr lang="en-GB" b="0" i="1" smtClean="0">
                              <a:latin typeface="Cambria Math" panose="02040503050406030204" pitchFamily="18" charset="0"/>
                            </a:rPr>
                            <m:t>=−∞</m:t>
                          </m:r>
                        </m:sub>
                        <m:sup>
                          <m:r>
                            <a:rPr lang="en-GB" i="1" smtClean="0">
                              <a:latin typeface="Cambria Math" panose="02040503050406030204" pitchFamily="18" charset="0"/>
                              <a:ea typeface="Cambria Math" panose="02040503050406030204" pitchFamily="18" charset="0"/>
                            </a:rPr>
                            <m:t>∞</m:t>
                          </m:r>
                        </m:sup>
                        <m:e>
                          <m:r>
                            <a:rPr lang="en-GB" i="1">
                              <a:latin typeface="Cambria Math" panose="02040503050406030204" pitchFamily="18" charset="0"/>
                              <a:ea typeface="Cambria Math" panose="02040503050406030204" pitchFamily="18" charset="0"/>
                            </a:rPr>
                            <m:t>𝐸</m:t>
                          </m:r>
                          <m:d>
                            <m:dPr>
                              <m:begChr m:val="["/>
                              <m:endChr m:val="]"/>
                              <m:ctrlPr>
                                <a:rPr lang="en-GB" i="1" smtClean="0">
                                  <a:latin typeface="Cambria Math" panose="02040503050406030204" pitchFamily="18" charset="0"/>
                                  <a:ea typeface="Cambria Math" panose="02040503050406030204" pitchFamily="18" charset="0"/>
                                </a:rPr>
                              </m:ctrlPr>
                            </m:dPr>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𝑘</m:t>
                                  </m:r>
                                </m:e>
                              </m:d>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r>
                                    <a:rPr lang="en-GB" i="1">
                                      <a:latin typeface="Cambria Math" panose="02040503050406030204" pitchFamily="18" charset="0"/>
                                    </a:rPr>
                                    <m:t>𝑙</m:t>
                                  </m:r>
                                </m:e>
                              </m:d>
                            </m:e>
                          </m:d>
                          <m:r>
                            <a:rPr lang="en-GB" i="1">
                              <a:latin typeface="Cambria Math" panose="02040503050406030204" pitchFamily="18" charset="0"/>
                            </a:rPr>
                            <m:t>h</m:t>
                          </m:r>
                          <m:d>
                            <m:dPr>
                              <m:ctrlPr>
                                <a:rPr lang="en-GB" i="1">
                                  <a:latin typeface="Cambria Math" panose="02040503050406030204" pitchFamily="18" charset="0"/>
                                </a:rPr>
                              </m:ctrlPr>
                            </m:dPr>
                            <m:e>
                              <m:r>
                                <a:rPr lang="en-GB" i="1">
                                  <a:latin typeface="Cambria Math" panose="02040503050406030204" pitchFamily="18" charset="0"/>
                                </a:rPr>
                                <m:t>𝑙</m:t>
                              </m:r>
                            </m:e>
                          </m:d>
                        </m:e>
                      </m:nary>
                    </m:oMath>
                  </m:oMathPara>
                </a14:m>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r>
                            <a:rPr lang="en-GB" i="1">
                              <a:latin typeface="Cambria Math" panose="02040503050406030204" pitchFamily="18" charset="0"/>
                            </a:rPr>
                            <m:t>h</m:t>
                          </m:r>
                          <m:r>
                            <a:rPr lang="en-GB" i="1">
                              <a:latin typeface="Cambria Math" panose="02040503050406030204" pitchFamily="18" charset="0"/>
                            </a:rPr>
                            <m:t>(</m:t>
                          </m:r>
                          <m:r>
                            <a:rPr lang="en-GB" i="1">
                              <a:latin typeface="Cambria Math" panose="02040503050406030204" pitchFamily="18" charset="0"/>
                            </a:rPr>
                            <m:t>𝑘</m:t>
                          </m:r>
                          <m:r>
                            <a:rPr lang="en-GB" i="1">
                              <a:latin typeface="Cambria Math" panose="02040503050406030204" pitchFamily="18" charset="0"/>
                            </a:rPr>
                            <m:t>)</m:t>
                          </m:r>
                        </m:e>
                      </m:nary>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𝑙</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ea typeface="Cambria Math" panose="02040503050406030204" pitchFamily="18" charset="0"/>
                                </a:rPr>
                                <m:t>𝑥𝑥</m:t>
                              </m:r>
                            </m:sub>
                          </m:sSub>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𝑘</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𝑙</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rPr>
                            <m:t>h</m:t>
                          </m:r>
                          <m:d>
                            <m:dPr>
                              <m:ctrlPr>
                                <a:rPr lang="en-GB" i="1">
                                  <a:latin typeface="Cambria Math" panose="02040503050406030204" pitchFamily="18" charset="0"/>
                                </a:rPr>
                              </m:ctrlPr>
                            </m:dPr>
                            <m:e>
                              <m:r>
                                <a:rPr lang="en-GB" i="1">
                                  <a:latin typeface="Cambria Math" panose="02040503050406030204" pitchFamily="18" charset="0"/>
                                </a:rPr>
                                <m:t>𝑙</m:t>
                              </m:r>
                            </m:e>
                          </m:d>
                        </m:e>
                      </m:nary>
                    </m:oMath>
                  </m:oMathPara>
                </a14:m>
                <a:endParaRPr lang="en-GB" i="1" dirty="0">
                  <a:latin typeface="Cambria Math" panose="02040503050406030204" pitchFamily="18" charset="0"/>
                </a:endParaRPr>
              </a:p>
              <a:p>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r>
                            <a:rPr lang="en-GB" i="1">
                              <a:latin typeface="Cambria Math" panose="02040503050406030204" pitchFamily="18" charset="0"/>
                            </a:rPr>
                            <m:t>h</m:t>
                          </m:r>
                          <m:r>
                            <a:rPr lang="en-GB" i="1">
                              <a:latin typeface="Cambria Math" panose="02040503050406030204" pitchFamily="18" charset="0"/>
                            </a:rPr>
                            <m:t>(</m:t>
                          </m:r>
                          <m:r>
                            <a:rPr lang="en-GB" i="1">
                              <a:latin typeface="Cambria Math" panose="02040503050406030204" pitchFamily="18" charset="0"/>
                            </a:rPr>
                            <m:t>𝑘</m:t>
                          </m:r>
                          <m:r>
                            <a:rPr lang="en-GB" i="1">
                              <a:latin typeface="Cambria Math" panose="02040503050406030204" pitchFamily="18" charset="0"/>
                            </a:rPr>
                            <m:t>)</m:t>
                          </m:r>
                        </m:e>
                      </m:nary>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𝑙</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ea typeface="Cambria Math" panose="02040503050406030204" pitchFamily="18" charset="0"/>
                                </a:rPr>
                                <m:t>𝑥𝑥</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𝑞</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h</m:t>
                          </m:r>
                          <m:d>
                            <m:dPr>
                              <m:ctrlPr>
                                <a:rPr lang="en-GB" i="1">
                                  <a:latin typeface="Cambria Math" panose="02040503050406030204" pitchFamily="18" charset="0"/>
                                </a:rPr>
                              </m:ctrlPr>
                            </m:dPr>
                            <m:e>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𝑞</m:t>
                              </m:r>
                            </m:e>
                          </m:d>
                        </m:e>
                      </m:nary>
                    </m:oMath>
                  </m:oMathPara>
                </a14:m>
                <a:endParaRPr lang="en-GB" i="1" dirty="0">
                  <a:latin typeface="Cambria Math" panose="02040503050406030204" pitchFamily="18" charset="0"/>
                </a:endParaRPr>
              </a:p>
              <a:p>
                <a:r>
                  <a:rPr lang="en-GB" dirty="0"/>
                  <a:t>where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𝑞</m:t>
                      </m:r>
                      <m:r>
                        <a:rPr lang="en-GB" b="0" i="1" smtClean="0">
                          <a:latin typeface="Cambria Math" panose="02040503050406030204" pitchFamily="18" charset="0"/>
                        </a:rPr>
                        <m:t>=(</m:t>
                      </m:r>
                      <m:r>
                        <a:rPr lang="en-GB" b="0" i="1" smtClean="0">
                          <a:latin typeface="Cambria Math" panose="02040503050406030204" pitchFamily="18" charset="0"/>
                        </a:rPr>
                        <m:t>𝑙</m:t>
                      </m:r>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m:t>
                      </m:r>
                    </m:oMath>
                  </m:oMathPara>
                </a14:m>
                <a:endParaRPr lang="en-GB" dirty="0"/>
              </a:p>
            </p:txBody>
          </p:sp>
        </mc:Choice>
        <mc:Fallback xmlns="">
          <p:sp>
            <p:nvSpPr>
              <p:cNvPr id="20" name="TextBox 19">
                <a:extLst>
                  <a:ext uri="{FF2B5EF4-FFF2-40B4-BE49-F238E27FC236}">
                    <a16:creationId xmlns:a16="http://schemas.microsoft.com/office/drawing/2014/main" id="{AA6EF0DD-3ECE-4DD7-A200-F12F86101D8D}"/>
                  </a:ext>
                </a:extLst>
              </p:cNvPr>
              <p:cNvSpPr txBox="1">
                <a:spLocks noRot="1" noChangeAspect="1" noMove="1" noResize="1" noEditPoints="1" noAdjustHandles="1" noChangeArrowheads="1" noChangeShapeType="1" noTextEdit="1"/>
              </p:cNvSpPr>
              <p:nvPr/>
            </p:nvSpPr>
            <p:spPr>
              <a:xfrm>
                <a:off x="1216819" y="1752600"/>
                <a:ext cx="9753600" cy="4495800"/>
              </a:xfrm>
              <a:prstGeom prst="rect">
                <a:avLst/>
              </a:prstGeom>
              <a:blipFill>
                <a:blip r:embed="rId3"/>
                <a:stretch>
                  <a:fillRect l="-1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05FA39A-F9F9-4B01-9A8B-68F566AFE55D}"/>
                  </a:ext>
                </a:extLst>
              </p:cNvPr>
              <p:cNvSpPr txBox="1"/>
              <p:nvPr/>
            </p:nvSpPr>
            <p:spPr>
              <a:xfrm>
                <a:off x="2055019" y="1249681"/>
                <a:ext cx="8001000" cy="576000"/>
              </a:xfrm>
              <a:prstGeom prst="rect">
                <a:avLst/>
              </a:prstGeom>
            </p:spPr>
            <p:txBody>
              <a:bodyPr vert="horz" wrap="square" lIns="0" tIns="0" rIns="0" bIns="0" rtlCol="0" anchor="t">
                <a:normAutofit/>
              </a:bodyPr>
              <a:lstStyle/>
              <a:p>
                <a:r>
                  <a:rPr lang="en-GB" sz="2000" dirty="0"/>
                  <a:t>Autocorrelation function of output signal </a:t>
                </a:r>
                <a14:m>
                  <m:oMath xmlns:m="http://schemas.openxmlformats.org/officeDocument/2006/math">
                    <m:r>
                      <a:rPr lang="en-GB" sz="2000" i="1">
                        <a:latin typeface="Cambria Math" panose="02040503050406030204" pitchFamily="18" charset="0"/>
                      </a:rPr>
                      <m:t>𝑦</m:t>
                    </m:r>
                    <m:d>
                      <m:dPr>
                        <m:ctrlPr>
                          <a:rPr lang="en-GB" sz="2000" i="1">
                            <a:latin typeface="Cambria Math" panose="02040503050406030204" pitchFamily="18" charset="0"/>
                          </a:rPr>
                        </m:ctrlPr>
                      </m:dPr>
                      <m:e>
                        <m:r>
                          <a:rPr lang="en-GB" sz="2000" i="1">
                            <a:latin typeface="Cambria Math" panose="02040503050406030204" pitchFamily="18" charset="0"/>
                          </a:rPr>
                          <m:t>𝑛</m:t>
                        </m:r>
                      </m:e>
                    </m:d>
                    <m:r>
                      <a:rPr lang="en-GB" sz="2000" i="1">
                        <a:latin typeface="Cambria Math" panose="02040503050406030204" pitchFamily="18" charset="0"/>
                      </a:rPr>
                      <m:t>=</m:t>
                    </m:r>
                    <m:r>
                      <a:rPr lang="en-GB" sz="2000" i="1">
                        <a:latin typeface="Cambria Math" panose="02040503050406030204" pitchFamily="18" charset="0"/>
                      </a:rPr>
                      <m:t>𝑥</m:t>
                    </m:r>
                    <m:r>
                      <a:rPr lang="en-GB" sz="2000" i="1">
                        <a:latin typeface="Cambria Math" panose="02040503050406030204" pitchFamily="18" charset="0"/>
                      </a:rPr>
                      <m:t>(</m:t>
                    </m:r>
                    <m:r>
                      <a:rPr lang="en-GB" sz="2000" i="1">
                        <a:latin typeface="Cambria Math" panose="02040503050406030204" pitchFamily="18" charset="0"/>
                      </a:rPr>
                      <m:t>𝑛</m:t>
                    </m:r>
                    <m:r>
                      <a:rPr lang="en-GB" sz="2000" i="1">
                        <a:latin typeface="Cambria Math" panose="02040503050406030204" pitchFamily="18" charset="0"/>
                      </a:rPr>
                      <m:t>)∗</m:t>
                    </m:r>
                    <m:r>
                      <a:rPr lang="en-GB" sz="2000" i="1">
                        <a:latin typeface="Cambria Math" panose="02040503050406030204" pitchFamily="18" charset="0"/>
                        <a:ea typeface="Cambria Math" panose="02040503050406030204" pitchFamily="18" charset="0"/>
                      </a:rPr>
                      <m:t>h</m:t>
                    </m:r>
                    <m:d>
                      <m:dPr>
                        <m:ctrlPr>
                          <a:rPr lang="en-GB" sz="2000" i="1">
                            <a:latin typeface="Cambria Math" panose="02040503050406030204" pitchFamily="18" charset="0"/>
                            <a:ea typeface="Cambria Math" panose="02040503050406030204" pitchFamily="18" charset="0"/>
                          </a:rPr>
                        </m:ctrlPr>
                      </m:dPr>
                      <m:e>
                        <m:r>
                          <a:rPr lang="en-GB" sz="2000" i="1">
                            <a:latin typeface="Cambria Math" panose="02040503050406030204" pitchFamily="18" charset="0"/>
                            <a:ea typeface="Cambria Math" panose="02040503050406030204" pitchFamily="18" charset="0"/>
                          </a:rPr>
                          <m:t>𝑛</m:t>
                        </m:r>
                      </m:e>
                    </m:d>
                  </m:oMath>
                </a14:m>
                <a:r>
                  <a:rPr lang="en-GB" sz="2000" dirty="0"/>
                  <a:t> is given by</a:t>
                </a:r>
              </a:p>
              <a:p>
                <a:endParaRPr lang="en-GB" sz="2000" dirty="0"/>
              </a:p>
            </p:txBody>
          </p:sp>
        </mc:Choice>
        <mc:Fallback xmlns="">
          <p:sp>
            <p:nvSpPr>
              <p:cNvPr id="3" name="TextBox 2">
                <a:extLst>
                  <a:ext uri="{FF2B5EF4-FFF2-40B4-BE49-F238E27FC236}">
                    <a16:creationId xmlns:a16="http://schemas.microsoft.com/office/drawing/2014/main" id="{105FA39A-F9F9-4B01-9A8B-68F566AFE55D}"/>
                  </a:ext>
                </a:extLst>
              </p:cNvPr>
              <p:cNvSpPr txBox="1">
                <a:spLocks noRot="1" noChangeAspect="1" noMove="1" noResize="1" noEditPoints="1" noAdjustHandles="1" noChangeArrowheads="1" noChangeShapeType="1" noTextEdit="1"/>
              </p:cNvSpPr>
              <p:nvPr/>
            </p:nvSpPr>
            <p:spPr>
              <a:xfrm>
                <a:off x="2055019" y="1249681"/>
                <a:ext cx="8001000" cy="576000"/>
              </a:xfrm>
              <a:prstGeom prst="rect">
                <a:avLst/>
              </a:prstGeom>
              <a:blipFill>
                <a:blip r:embed="rId4"/>
                <a:stretch>
                  <a:fillRect l="-1904" t="-13830"/>
                </a:stretch>
              </a:blipFill>
            </p:spPr>
            <p:txBody>
              <a:bodyPr/>
              <a:lstStyle/>
              <a:p>
                <a:r>
                  <a:rPr lang="en-GB">
                    <a:noFill/>
                  </a:rPr>
                  <a:t> </a:t>
                </a:r>
              </a:p>
            </p:txBody>
          </p:sp>
        </mc:Fallback>
      </mc:AlternateContent>
    </p:spTree>
    <p:extLst>
      <p:ext uri="{BB962C8B-B14F-4D97-AF65-F5344CB8AC3E}">
        <p14:creationId xmlns:p14="http://schemas.microsoft.com/office/powerpoint/2010/main" val="403261344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Random Signal Processed by Linear Time-Invariant System</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A6EF0DD-3ECE-4DD7-A200-F12F86101D8D}"/>
                  </a:ext>
                </a:extLst>
              </p:cNvPr>
              <p:cNvSpPr txBox="1"/>
              <p:nvPr/>
            </p:nvSpPr>
            <p:spPr>
              <a:xfrm>
                <a:off x="988218" y="1066800"/>
                <a:ext cx="11734801" cy="48006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ea typeface="Cambria Math" panose="02040503050406030204" pitchFamily="18" charset="0"/>
                            </a:rPr>
                            <m:t>𝑦</m:t>
                          </m:r>
                          <m:r>
                            <a:rPr lang="en-GB" i="1">
                              <a:latin typeface="Cambria Math" panose="02040503050406030204" pitchFamily="18" charset="0"/>
                            </a:rPr>
                            <m:t>𝑦</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r>
                            <a:rPr lang="en-GB" i="1">
                              <a:latin typeface="Cambria Math" panose="02040503050406030204" pitchFamily="18" charset="0"/>
                            </a:rPr>
                            <m:t>h</m:t>
                          </m:r>
                          <m:r>
                            <a:rPr lang="en-GB" i="1">
                              <a:latin typeface="Cambria Math" panose="02040503050406030204" pitchFamily="18" charset="0"/>
                            </a:rPr>
                            <m:t>(</m:t>
                          </m:r>
                          <m:r>
                            <a:rPr lang="en-GB" i="1">
                              <a:latin typeface="Cambria Math" panose="02040503050406030204" pitchFamily="18" charset="0"/>
                            </a:rPr>
                            <m:t>𝑘</m:t>
                          </m:r>
                          <m:r>
                            <a:rPr lang="en-GB" i="1">
                              <a:latin typeface="Cambria Math" panose="02040503050406030204" pitchFamily="18" charset="0"/>
                            </a:rPr>
                            <m:t>)</m:t>
                          </m:r>
                        </m:e>
                      </m:nary>
                      <m:nary>
                        <m:naryPr>
                          <m:chr m:val="∑"/>
                          <m:ctrlPr>
                            <a:rPr lang="en-GB" i="1" smtClean="0">
                              <a:latin typeface="Cambria Math" panose="02040503050406030204" pitchFamily="18" charset="0"/>
                            </a:rPr>
                          </m:ctrlPr>
                        </m:naryPr>
                        <m:sub>
                          <m:r>
                            <a:rPr lang="en-GB" b="0" i="1" smtClean="0">
                              <a:latin typeface="Cambria Math" panose="02040503050406030204" pitchFamily="18" charset="0"/>
                            </a:rPr>
                            <m:t>𝑞</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ea typeface="Cambria Math" panose="02040503050406030204" pitchFamily="18" charset="0"/>
                                </a:rPr>
                                <m:t>𝑥𝑥</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𝑞</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h</m:t>
                          </m:r>
                          <m:d>
                            <m:dPr>
                              <m:ctrlPr>
                                <a:rPr lang="en-GB" i="1">
                                  <a:latin typeface="Cambria Math" panose="02040503050406030204" pitchFamily="18" charset="0"/>
                                </a:rPr>
                              </m:ctrlPr>
                            </m:dPr>
                            <m:e>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𝑞</m:t>
                              </m:r>
                            </m:e>
                          </m:d>
                        </m:e>
                      </m:nary>
                    </m:oMath>
                    <m:oMath xmlns:m="http://schemas.openxmlformats.org/officeDocument/2006/math">
                      <m:r>
                        <a:rPr lang="en-GB" b="0" i="1" smtClean="0">
                          <a:latin typeface="Cambria Math" panose="02040503050406030204" pitchFamily="18" charset="0"/>
                        </a:rPr>
                        <m:t>= </m:t>
                      </m:r>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𝑞</m:t>
                          </m:r>
                          <m:r>
                            <a:rPr lang="en-GB" b="0" i="1" smtClean="0">
                              <a:latin typeface="Cambria Math" panose="02040503050406030204" pitchFamily="18" charset="0"/>
                            </a:rPr>
                            <m:t>=−∞</m:t>
                          </m:r>
                        </m:sub>
                        <m:sup>
                          <m:r>
                            <a:rPr lang="en-GB" b="0" i="1" smtClean="0">
                              <a:latin typeface="Cambria Math" panose="02040503050406030204" pitchFamily="18" charset="0"/>
                              <a:ea typeface="Cambria Math" panose="02040503050406030204" pitchFamily="18" charset="0"/>
                            </a:rPr>
                            <m:t>∞</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𝑞</m:t>
                          </m:r>
                          <m:r>
                            <a:rPr lang="en-GB" b="0" i="1" smtClean="0">
                              <a:latin typeface="Cambria Math" panose="02040503050406030204" pitchFamily="18" charset="0"/>
                            </a:rPr>
                            <m:t>)</m:t>
                          </m:r>
                        </m:e>
                      </m:nary>
                      <m:nary>
                        <m:naryPr>
                          <m:chr m:val="∑"/>
                          <m:ctrlPr>
                            <a:rPr lang="en-GB" b="0"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m:t>
                          </m:r>
                        </m:sub>
                        <m:sup>
                          <m:r>
                            <a:rPr lang="en-GB" b="0" i="1" smtClean="0">
                              <a:latin typeface="Cambria Math" panose="02040503050406030204" pitchFamily="18" charset="0"/>
                              <a:ea typeface="Cambria Math" panose="02040503050406030204" pitchFamily="18" charset="0"/>
                            </a:rPr>
                            <m:t>∞</m:t>
                          </m:r>
                        </m:sup>
                        <m:e>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𝑘</m:t>
                              </m:r>
                            </m:e>
                          </m:d>
                          <m:r>
                            <a:rPr lang="en-GB" b="0" i="1" smtClean="0">
                              <a:latin typeface="Cambria Math" panose="02040503050406030204" pitchFamily="18" charset="0"/>
                            </a:rPr>
                            <m:t>h</m:t>
                          </m:r>
                          <m:r>
                            <a:rPr lang="en-GB" b="0" i="1" smtClean="0">
                              <a:latin typeface="Cambria Math" panose="02040503050406030204" pitchFamily="18" charset="0"/>
                            </a:rPr>
                            <m:t>(</m:t>
                          </m:r>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𝑞</m:t>
                          </m:r>
                          <m:r>
                            <a:rPr lang="en-GB" b="0" i="1" smtClean="0">
                              <a:latin typeface="Cambria Math" panose="02040503050406030204" pitchFamily="18" charset="0"/>
                            </a:rPr>
                            <m:t>)</m:t>
                          </m:r>
                        </m:e>
                      </m:nary>
                    </m:oMath>
                    <m:oMath xmlns:m="http://schemas.openxmlformats.org/officeDocument/2006/math">
                      <m:r>
                        <a:rPr lang="en-GB" b="0" i="1" smtClean="0">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𝑞</m:t>
                          </m:r>
                          <m:r>
                            <a:rPr lang="en-GB" i="1">
                              <a:latin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r>
                            <a:rPr lang="en-GB" i="1">
                              <a:latin typeface="Cambria Math" panose="02040503050406030204" pitchFamily="18" charset="0"/>
                            </a:rPr>
                            <m:t>(</m:t>
                          </m:r>
                          <m:r>
                            <a:rPr lang="en-GB" i="1">
                              <a:latin typeface="Cambria Math" panose="02040503050406030204" pitchFamily="18" charset="0"/>
                            </a:rPr>
                            <m:t>𝑚</m:t>
                          </m:r>
                          <m:r>
                            <a:rPr lang="en-GB" i="1">
                              <a:latin typeface="Cambria Math" panose="02040503050406030204" pitchFamily="18" charset="0"/>
                            </a:rPr>
                            <m:t>−</m:t>
                          </m:r>
                          <m:r>
                            <a:rPr lang="en-GB" i="1">
                              <a:latin typeface="Cambria Math" panose="02040503050406030204" pitchFamily="18" charset="0"/>
                            </a:rPr>
                            <m:t>𝑞</m:t>
                          </m:r>
                          <m:r>
                            <a:rPr lang="en-GB" i="1">
                              <a:latin typeface="Cambria Math" panose="02040503050406030204" pitchFamily="18" charset="0"/>
                            </a:rPr>
                            <m:t>)</m:t>
                          </m:r>
                        </m:e>
                      </m:nary>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ea typeface="Cambria Math" panose="02040503050406030204" pitchFamily="18" charset="0"/>
                            </a:rPr>
                            <m:t>hh</m:t>
                          </m:r>
                        </m:sub>
                      </m:sSub>
                      <m:r>
                        <a:rPr lang="en-GB" i="1">
                          <a:latin typeface="Cambria Math" panose="02040503050406030204" pitchFamily="18" charset="0"/>
                        </a:rPr>
                        <m:t>(</m:t>
                      </m:r>
                      <m:r>
                        <a:rPr lang="en-GB" i="1">
                          <a:latin typeface="Cambria Math" panose="02040503050406030204" pitchFamily="18" charset="0"/>
                        </a:rPr>
                        <m:t>𝑞</m:t>
                      </m:r>
                      <m:r>
                        <a:rPr lang="en-GB" i="1">
                          <a:latin typeface="Cambria Math" panose="02040503050406030204" pitchFamily="18" charset="0"/>
                        </a:rPr>
                        <m:t>)</m:t>
                      </m:r>
                    </m:oMath>
                  </m:oMathPara>
                </a14:m>
                <a:endParaRPr lang="en-GB" i="1" dirty="0">
                  <a:latin typeface="Cambria Math" panose="02040503050406030204" pitchFamily="18" charset="0"/>
                </a:endParaRPr>
              </a:p>
              <a:p>
                <a:r>
                  <a:rPr lang="en-GB" dirty="0"/>
                  <a:t>Where </a:t>
                </a:r>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ea typeface="Cambria Math" panose="02040503050406030204" pitchFamily="18" charset="0"/>
                          </a:rPr>
                          <m:t>hh</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m:t>
                    </m:r>
                    <m:r>
                      <a:rPr lang="en-GB" i="1">
                        <a:latin typeface="Cambria Math" panose="02040503050406030204" pitchFamily="18" charset="0"/>
                        <a:ea typeface="Cambria Math" panose="02040503050406030204" pitchFamily="18" charset="0"/>
                      </a:rPr>
                      <m:t>)</m:t>
                    </m:r>
                  </m:oMath>
                </a14:m>
                <a:r>
                  <a:rPr lang="en-GB" dirty="0"/>
                  <a:t> is the autocorrelation function of the filter’s impulse response </a:t>
                </a:r>
                <a14:m>
                  <m:oMath xmlns:m="http://schemas.openxmlformats.org/officeDocument/2006/math">
                    <m:r>
                      <a:rPr lang="en-GB" b="0" i="1" smtClean="0">
                        <a:latin typeface="Cambria Math" panose="02040503050406030204" pitchFamily="18" charset="0"/>
                      </a:rPr>
                      <m:t>h</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a:t>
                </a:r>
              </a:p>
              <a:p>
                <a:endParaRPr lang="en-GB" dirty="0"/>
              </a:p>
              <a:p>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ea typeface="Cambria Math" panose="02040503050406030204" pitchFamily="18" charset="0"/>
                            </a:rPr>
                            <m:t>𝑦𝑦</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m:t>
                      </m:r>
                      <m:r>
                        <a:rPr lang="en-GB" i="1">
                          <a:latin typeface="Cambria Math" panose="02040503050406030204" pitchFamily="18" charset="0"/>
                          <a:ea typeface="Cambria Math" panose="02040503050406030204" pitchFamily="18" charset="0"/>
                        </a:rPr>
                        <m:t>) =</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ea typeface="Cambria Math" panose="02040503050406030204" pitchFamily="18" charset="0"/>
                            </a:rPr>
                            <m:t>𝑥𝑥</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m:t>
                      </m:r>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ea typeface="Cambria Math" panose="02040503050406030204" pitchFamily="18" charset="0"/>
                            </a:rPr>
                            <m:t>hh</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m:t>
                      </m:r>
                      <m:r>
                        <a:rPr lang="en-GB" i="1">
                          <a:latin typeface="Cambria Math" panose="02040503050406030204" pitchFamily="18" charset="0"/>
                          <a:ea typeface="Cambria Math" panose="02040503050406030204" pitchFamily="18" charset="0"/>
                        </a:rPr>
                        <m:t>)</m:t>
                      </m:r>
                    </m:oMath>
                  </m:oMathPara>
                </a14:m>
                <a:endParaRPr lang="en-GB" dirty="0"/>
              </a:p>
              <a:p>
                <a:endParaRPr lang="en-GB" i="1" dirty="0">
                  <a:latin typeface="Cambria Math" panose="02040503050406030204" pitchFamily="18" charset="0"/>
                  <a:ea typeface="Cambria Math" panose="02040503050406030204" pitchFamily="18" charset="0"/>
                </a:endParaRPr>
              </a:p>
              <a:p>
                <a14:m>
                  <m:oMath xmlns:m="http://schemas.openxmlformats.org/officeDocument/2006/math">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ea typeface="Cambria Math" panose="02040503050406030204" pitchFamily="18" charset="0"/>
                          </a:rPr>
                          <m:t>hh</m:t>
                        </m:r>
                      </m:sub>
                    </m:sSub>
                    <m:d>
                      <m:dPr>
                        <m:ctrlPr>
                          <a:rPr lang="en-GB" i="1">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𝑚</m:t>
                        </m:r>
                      </m:e>
                    </m:d>
                  </m:oMath>
                </a14:m>
                <a:r>
                  <a:rPr lang="en-GB" dirty="0"/>
                  <a:t> is sometimes referred to as the filter’s autocorrelation sequence</a:t>
                </a:r>
              </a:p>
              <a:p>
                <a:endParaRPr lang="en-GB" dirty="0"/>
              </a:p>
              <a:p>
                <a:r>
                  <a:rPr lang="en-GB" dirty="0"/>
                  <a:t>The autocorrelation function of the output signal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equals the convolution of the autocorrelation function</a:t>
                </a:r>
              </a:p>
              <a:p>
                <a:r>
                  <a:rPr lang="en-GB" dirty="0"/>
                  <a:t>of the input signal x</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𝑛</m:t>
                        </m:r>
                      </m:e>
                    </m:d>
                  </m:oMath>
                </a14:m>
                <a:r>
                  <a:rPr lang="en-GB" dirty="0"/>
                  <a:t> with the filter’s autocorrelation sequence.</a:t>
                </a:r>
              </a:p>
              <a:p>
                <a:endParaRPr lang="en-GB" dirty="0"/>
              </a:p>
            </p:txBody>
          </p:sp>
        </mc:Choice>
        <mc:Fallback xmlns="">
          <p:sp>
            <p:nvSpPr>
              <p:cNvPr id="20" name="TextBox 19">
                <a:extLst>
                  <a:ext uri="{FF2B5EF4-FFF2-40B4-BE49-F238E27FC236}">
                    <a16:creationId xmlns:a16="http://schemas.microsoft.com/office/drawing/2014/main" id="{AA6EF0DD-3ECE-4DD7-A200-F12F86101D8D}"/>
                  </a:ext>
                </a:extLst>
              </p:cNvPr>
              <p:cNvSpPr txBox="1">
                <a:spLocks noRot="1" noChangeAspect="1" noMove="1" noResize="1" noEditPoints="1" noAdjustHandles="1" noChangeArrowheads="1" noChangeShapeType="1" noTextEdit="1"/>
              </p:cNvSpPr>
              <p:nvPr/>
            </p:nvSpPr>
            <p:spPr>
              <a:xfrm>
                <a:off x="988218" y="1066800"/>
                <a:ext cx="11734801" cy="4800600"/>
              </a:xfrm>
              <a:prstGeom prst="rect">
                <a:avLst/>
              </a:prstGeom>
              <a:blipFill>
                <a:blip r:embed="rId3"/>
                <a:stretch>
                  <a:fillRect l="-1195"/>
                </a:stretch>
              </a:blipFill>
            </p:spPr>
            <p:txBody>
              <a:bodyPr/>
              <a:lstStyle/>
              <a:p>
                <a:r>
                  <a:rPr lang="en-GB">
                    <a:noFill/>
                  </a:rPr>
                  <a:t> </a:t>
                </a:r>
              </a:p>
            </p:txBody>
          </p:sp>
        </mc:Fallback>
      </mc:AlternateContent>
    </p:spTree>
    <p:extLst>
      <p:ext uri="{BB962C8B-B14F-4D97-AF65-F5344CB8AC3E}">
        <p14:creationId xmlns:p14="http://schemas.microsoft.com/office/powerpoint/2010/main" val="361758033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Random Signal Processed by Linear Time-Invariant System</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A6EF0DD-3ECE-4DD7-A200-F12F86101D8D}"/>
                  </a:ext>
                </a:extLst>
              </p:cNvPr>
              <p:cNvSpPr txBox="1"/>
              <p:nvPr/>
            </p:nvSpPr>
            <p:spPr>
              <a:xfrm>
                <a:off x="607219" y="1066800"/>
                <a:ext cx="10650139" cy="5638800"/>
              </a:xfrm>
              <a:prstGeom prst="rect">
                <a:avLst/>
              </a:prstGeom>
            </p:spPr>
            <p:txBody>
              <a:bodyPr vert="horz" wrap="none" lIns="0" tIns="0" rIns="0" bIns="0" rtlCol="0" anchor="t">
                <a:noAutofit/>
              </a:bodyPr>
              <a:lstStyle/>
              <a:p>
                <a:endParaRPr lang="en-GB" sz="240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e>
                        <m:sub>
                          <m:r>
                            <a:rPr lang="en-GB" sz="2400" b="0" i="1" smtClean="0">
                              <a:latin typeface="Cambria Math" panose="02040503050406030204" pitchFamily="18" charset="0"/>
                              <a:ea typeface="Cambria Math" panose="02040503050406030204" pitchFamily="18" charset="0"/>
                            </a:rPr>
                            <m:t>𝑦𝑦</m:t>
                          </m:r>
                        </m:sub>
                      </m:sSub>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𝑚</m:t>
                      </m:r>
                      <m:r>
                        <a:rPr lang="en-GB" sz="2400" i="1">
                          <a:latin typeface="Cambria Math" panose="02040503050406030204" pitchFamily="18" charset="0"/>
                          <a:ea typeface="Cambria Math" panose="02040503050406030204" pitchFamily="18" charset="0"/>
                        </a:rPr>
                        <m:t>) =</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e>
                        <m:sub>
                          <m:r>
                            <a:rPr lang="en-GB" sz="2400" i="1">
                              <a:latin typeface="Cambria Math" panose="02040503050406030204" pitchFamily="18" charset="0"/>
                              <a:ea typeface="Cambria Math" panose="02040503050406030204" pitchFamily="18" charset="0"/>
                            </a:rPr>
                            <m:t>𝑥𝑥</m:t>
                          </m:r>
                        </m:sub>
                      </m:sSub>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𝑚</m:t>
                      </m:r>
                      <m:r>
                        <a:rPr lang="en-GB" sz="2400" i="1">
                          <a:latin typeface="Cambria Math" panose="02040503050406030204" pitchFamily="18" charset="0"/>
                          <a:ea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e>
                        <m:sub>
                          <m:r>
                            <a:rPr lang="en-GB" sz="2400" i="1">
                              <a:latin typeface="Cambria Math" panose="02040503050406030204" pitchFamily="18" charset="0"/>
                              <a:ea typeface="Cambria Math" panose="02040503050406030204" pitchFamily="18" charset="0"/>
                            </a:rPr>
                            <m:t>hh</m:t>
                          </m:r>
                        </m:sub>
                      </m:sSub>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𝑚</m:t>
                      </m:r>
                      <m:r>
                        <a:rPr lang="en-GB" sz="2400" i="1">
                          <a:latin typeface="Cambria Math" panose="02040503050406030204" pitchFamily="18" charset="0"/>
                          <a:ea typeface="Cambria Math" panose="02040503050406030204" pitchFamily="18" charset="0"/>
                        </a:rPr>
                        <m:t>)</m:t>
                      </m:r>
                    </m:oMath>
                  </m:oMathPara>
                </a14:m>
                <a:endParaRPr lang="en-GB" sz="2400" i="1" dirty="0">
                  <a:latin typeface="Cambria Math" panose="02040503050406030204" pitchFamily="18" charset="0"/>
                </a:endParaRPr>
              </a:p>
              <a:p>
                <a:endParaRPr lang="en-GB" sz="2400" dirty="0"/>
              </a:p>
              <a:p>
                <a:r>
                  <a:rPr lang="en-GB" sz="2400" dirty="0"/>
                  <a:t>Take the DTFT of the expression above, noting that convolution in the time-domain</a:t>
                </a:r>
              </a:p>
              <a:p>
                <a:r>
                  <a:rPr lang="en-GB" sz="2400" dirty="0"/>
                  <a:t>corresponds to multiplication in the frequency-domain.</a:t>
                </a:r>
              </a:p>
              <a:p>
                <a:endParaRPr lang="en-GB" sz="2400" dirty="0"/>
              </a:p>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𝑆</m:t>
                          </m:r>
                        </m:e>
                        <m:sub>
                          <m:r>
                            <a:rPr lang="en-GB" sz="2400" b="0" i="1" smtClean="0">
                              <a:latin typeface="Cambria Math" panose="02040503050406030204" pitchFamily="18" charset="0"/>
                            </a:rPr>
                            <m:t>𝑦𝑦</m:t>
                          </m:r>
                        </m:sub>
                      </m:sSub>
                      <m:d>
                        <m:dPr>
                          <m:ctrlPr>
                            <a:rPr lang="en-GB" sz="2400" b="0" i="1" smtClean="0">
                              <a:latin typeface="Cambria Math" panose="02040503050406030204" pitchFamily="18" charset="0"/>
                            </a:rPr>
                          </m:ctrlPr>
                        </m:dPr>
                        <m:e>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ea typeface="Cambria Math" panose="02040503050406030204" pitchFamily="18" charset="0"/>
                                </a:rPr>
                                <m:t>𝜔</m:t>
                              </m:r>
                            </m:e>
                          </m:acc>
                        </m:e>
                      </m:d>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b="0" i="1" smtClean="0">
                              <a:latin typeface="Cambria Math" panose="02040503050406030204" pitchFamily="18" charset="0"/>
                            </a:rPr>
                            <m:t>𝑥𝑥</m:t>
                          </m:r>
                        </m:sub>
                      </m:sSub>
                      <m:d>
                        <m:dPr>
                          <m:ctrlPr>
                            <a:rPr lang="en-GB" sz="2400" i="1">
                              <a:latin typeface="Cambria Math" panose="02040503050406030204" pitchFamily="18" charset="0"/>
                            </a:rPr>
                          </m:ctrlPr>
                        </m:dPr>
                        <m:e>
                          <m:acc>
                            <m:accPr>
                              <m:chr m:val="̂"/>
                              <m:ctrlPr>
                                <a:rPr lang="en-GB" sz="2400" i="1">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e>
                      </m:d>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b="0" i="1" smtClean="0">
                              <a:latin typeface="Cambria Math" panose="02040503050406030204" pitchFamily="18" charset="0"/>
                            </a:rPr>
                            <m:t>hh</m:t>
                          </m:r>
                        </m:sub>
                      </m:sSub>
                      <m:d>
                        <m:dPr>
                          <m:ctrlPr>
                            <a:rPr lang="en-GB" sz="2400" i="1">
                              <a:latin typeface="Cambria Math" panose="02040503050406030204" pitchFamily="18" charset="0"/>
                            </a:rPr>
                          </m:ctrlPr>
                        </m:dPr>
                        <m:e>
                          <m:acc>
                            <m:accPr>
                              <m:chr m:val="̂"/>
                              <m:ctrlPr>
                                <a:rPr lang="en-GB" sz="2400" i="1">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e>
                      </m:d>
                    </m:oMath>
                  </m:oMathPara>
                </a14:m>
                <a:endParaRPr lang="en-GB" sz="2400" dirty="0"/>
              </a:p>
              <a:p>
                <a:endParaRPr lang="en-GB" sz="2400" dirty="0"/>
              </a:p>
              <a:p>
                <a:r>
                  <a:rPr lang="en-GB" sz="2400" dirty="0"/>
                  <a:t>Another way of expressing the power spectrum of the LTI system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i="1">
                            <a:latin typeface="Cambria Math" panose="02040503050406030204" pitchFamily="18" charset="0"/>
                          </a:rPr>
                          <m:t>hh</m:t>
                        </m:r>
                      </m:sub>
                    </m:sSub>
                    <m:d>
                      <m:dPr>
                        <m:ctrlPr>
                          <a:rPr lang="en-GB" sz="2400" i="1">
                            <a:latin typeface="Cambria Math" panose="02040503050406030204" pitchFamily="18" charset="0"/>
                          </a:rPr>
                        </m:ctrlPr>
                      </m:dPr>
                      <m:e>
                        <m:acc>
                          <m:accPr>
                            <m:chr m:val="̂"/>
                            <m:ctrlPr>
                              <a:rPr lang="en-GB" sz="2400" i="1">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e>
                    </m:d>
                    <m:r>
                      <a:rPr lang="en-GB" sz="2400" i="1">
                        <a:latin typeface="Cambria Math" panose="02040503050406030204" pitchFamily="18" charset="0"/>
                        <a:ea typeface="Cambria Math" panose="02040503050406030204" pitchFamily="18" charset="0"/>
                      </a:rPr>
                      <m:t> </m:t>
                    </m:r>
                  </m:oMath>
                </a14:m>
                <a:r>
                  <a:rPr lang="en-GB" sz="2400" dirty="0"/>
                  <a:t>is </a:t>
                </a:r>
                <a14:m>
                  <m:oMath xmlns:m="http://schemas.openxmlformats.org/officeDocument/2006/math">
                    <m:sSup>
                      <m:sSupPr>
                        <m:ctrlPr>
                          <a:rPr lang="en-GB" sz="2400" i="1" smtClean="0">
                            <a:latin typeface="Cambria Math" panose="02040503050406030204" pitchFamily="18" charset="0"/>
                          </a:rPr>
                        </m:ctrlPr>
                      </m:sSupPr>
                      <m:e>
                        <m:d>
                          <m:dPr>
                            <m:begChr m:val="|"/>
                            <m:endChr m:val="|"/>
                            <m:ctrlPr>
                              <a:rPr lang="en-GB" sz="2400" i="1" smtClean="0">
                                <a:latin typeface="Cambria Math" panose="02040503050406030204" pitchFamily="18" charset="0"/>
                              </a:rPr>
                            </m:ctrlPr>
                          </m:dPr>
                          <m:e>
                            <m:r>
                              <a:rPr lang="en-GB" sz="2400" b="0" i="1" smtClean="0">
                                <a:latin typeface="Cambria Math" panose="02040503050406030204" pitchFamily="18" charset="0"/>
                              </a:rPr>
                              <m:t>𝐻</m:t>
                            </m:r>
                            <m:r>
                              <a:rPr lang="en-GB" sz="2400" b="0" i="1" smtClean="0">
                                <a:latin typeface="Cambria Math" panose="02040503050406030204" pitchFamily="18" charset="0"/>
                              </a:rPr>
                              <m:t>(</m:t>
                            </m:r>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ea typeface="Cambria Math" panose="02040503050406030204" pitchFamily="18" charset="0"/>
                                  </a:rPr>
                                  <m:t>𝜔</m:t>
                                </m:r>
                              </m:e>
                            </m:acc>
                            <m:r>
                              <a:rPr lang="en-GB" sz="2400" b="0" i="1" smtClean="0">
                                <a:latin typeface="Cambria Math" panose="02040503050406030204" pitchFamily="18" charset="0"/>
                              </a:rPr>
                              <m:t>)</m:t>
                            </m:r>
                          </m:e>
                        </m:d>
                      </m:e>
                      <m:sup>
                        <m:r>
                          <a:rPr lang="en-GB" sz="2400" b="0" i="1" smtClean="0">
                            <a:latin typeface="Cambria Math" panose="02040503050406030204" pitchFamily="18" charset="0"/>
                          </a:rPr>
                          <m:t>2</m:t>
                        </m:r>
                      </m:sup>
                    </m:sSup>
                  </m:oMath>
                </a14:m>
                <a:endParaRPr lang="en-GB" sz="2400" dirty="0"/>
              </a:p>
              <a:p>
                <a:r>
                  <a:rPr lang="en-GB" sz="2400" dirty="0"/>
                  <a:t>Sometimes referred to as the </a:t>
                </a:r>
                <a:r>
                  <a:rPr lang="en-GB" sz="2400" b="1" i="1" dirty="0"/>
                  <a:t>power response</a:t>
                </a:r>
                <a:r>
                  <a:rPr lang="en-GB" sz="2400" dirty="0"/>
                  <a:t> of the system.</a:t>
                </a:r>
              </a:p>
              <a:p>
                <a:endParaRPr lang="en-GB" sz="2400" dirty="0"/>
              </a:p>
              <a:p>
                <a:r>
                  <a:rPr lang="en-GB" sz="2400" dirty="0"/>
                  <a:t>If </a:t>
                </a:r>
                <a14:m>
                  <m:oMath xmlns:m="http://schemas.openxmlformats.org/officeDocument/2006/math">
                    <m:r>
                      <a:rPr lang="en-GB" sz="2400" b="0" i="1" smtClean="0">
                        <a:latin typeface="Cambria Math" panose="02040503050406030204" pitchFamily="18" charset="0"/>
                      </a:rPr>
                      <m:t>𝑥</m:t>
                    </m:r>
                    <m:r>
                      <a:rPr lang="en-GB" sz="2400" b="0" i="1" smtClean="0">
                        <a:latin typeface="Cambria Math" panose="02040503050406030204" pitchFamily="18" charset="0"/>
                      </a:rPr>
                      <m:t>(</m:t>
                    </m:r>
                    <m:r>
                      <a:rPr lang="en-GB" sz="2400" b="0" i="1" smtClean="0">
                        <a:latin typeface="Cambria Math" panose="02040503050406030204" pitchFamily="18" charset="0"/>
                      </a:rPr>
                      <m:t>𝑛</m:t>
                    </m:r>
                    <m:r>
                      <a:rPr lang="en-GB" sz="2400" b="0" i="1" smtClean="0">
                        <a:latin typeface="Cambria Math" panose="02040503050406030204" pitchFamily="18" charset="0"/>
                      </a:rPr>
                      <m:t>)</m:t>
                    </m:r>
                  </m:oMath>
                </a14:m>
                <a:r>
                  <a:rPr lang="en-GB" sz="2400" dirty="0"/>
                  <a:t> is white noise, then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b="0" i="1" smtClean="0">
                            <a:latin typeface="Cambria Math" panose="02040503050406030204" pitchFamily="18" charset="0"/>
                          </a:rPr>
                          <m:t>𝑥𝑥</m:t>
                        </m:r>
                      </m:sub>
                    </m:sSub>
                    <m:d>
                      <m:dPr>
                        <m:ctrlPr>
                          <a:rPr lang="en-GB" sz="2400" i="1">
                            <a:latin typeface="Cambria Math" panose="02040503050406030204" pitchFamily="18" charset="0"/>
                          </a:rPr>
                        </m:ctrlPr>
                      </m:dPr>
                      <m:e>
                        <m:acc>
                          <m:accPr>
                            <m:chr m:val="̂"/>
                            <m:ctrlPr>
                              <a:rPr lang="en-GB" sz="2400" i="1">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e>
                    </m:d>
                    <m:r>
                      <a:rPr lang="en-GB" sz="2400" b="0" i="1" smtClean="0">
                        <a:latin typeface="Cambria Math" panose="02040503050406030204" pitchFamily="18" charset="0"/>
                        <a:ea typeface="Cambria Math" panose="02040503050406030204" pitchFamily="18" charset="0"/>
                      </a:rPr>
                      <m:t>=</m:t>
                    </m:r>
                    <m:sSubSup>
                      <m:sSubSupPr>
                        <m:ctrlPr>
                          <a:rPr lang="en-GB" sz="2400" i="1">
                            <a:latin typeface="Cambria Math" panose="02040503050406030204" pitchFamily="18" charset="0"/>
                          </a:rPr>
                        </m:ctrlPr>
                      </m:sSubSupPr>
                      <m:e>
                        <m:r>
                          <a:rPr lang="en-GB" sz="2400" i="1">
                            <a:latin typeface="Cambria Math" panose="02040503050406030204" pitchFamily="18" charset="0"/>
                            <a:ea typeface="Cambria Math" panose="02040503050406030204" pitchFamily="18" charset="0"/>
                          </a:rPr>
                          <m:t>𝜎</m:t>
                        </m:r>
                      </m:e>
                      <m:sub>
                        <m:r>
                          <a:rPr lang="en-GB" sz="2400" i="1">
                            <a:latin typeface="Cambria Math" panose="02040503050406030204" pitchFamily="18" charset="0"/>
                          </a:rPr>
                          <m:t>𝑥</m:t>
                        </m:r>
                      </m:sub>
                      <m:sup>
                        <m:r>
                          <a:rPr lang="en-GB" sz="2400" i="1">
                            <a:latin typeface="Cambria Math" panose="02040503050406030204" pitchFamily="18" charset="0"/>
                          </a:rPr>
                          <m:t>2</m:t>
                        </m:r>
                      </m:sup>
                    </m:sSubSup>
                  </m:oMath>
                </a14:m>
                <a:r>
                  <a:rPr lang="en-GB" sz="2400" dirty="0"/>
                  <a:t> and hence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i="1">
                            <a:latin typeface="Cambria Math" panose="02040503050406030204" pitchFamily="18" charset="0"/>
                          </a:rPr>
                          <m:t>𝑦𝑦</m:t>
                        </m:r>
                      </m:sub>
                    </m:sSub>
                    <m:d>
                      <m:dPr>
                        <m:ctrlPr>
                          <a:rPr lang="en-GB" sz="2400" i="1">
                            <a:latin typeface="Cambria Math" panose="02040503050406030204" pitchFamily="18" charset="0"/>
                          </a:rPr>
                        </m:ctrlPr>
                      </m:dPr>
                      <m:e>
                        <m:acc>
                          <m:accPr>
                            <m:chr m:val="̂"/>
                            <m:ctrlPr>
                              <a:rPr lang="en-GB" sz="2400" i="1">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e>
                    </m:d>
                    <m:r>
                      <a:rPr lang="en-GB" sz="2400" b="0" i="0" smtClean="0">
                        <a:latin typeface="Cambria Math" panose="02040503050406030204" pitchFamily="18" charset="0"/>
                        <a:ea typeface="Cambria Math" panose="02040503050406030204" pitchFamily="18" charset="0"/>
                      </a:rPr>
                      <m:t>=</m:t>
                    </m:r>
                  </m:oMath>
                </a14:m>
                <a:r>
                  <a:rPr lang="en-GB" sz="2400" dirty="0"/>
                  <a:t> </a:t>
                </a:r>
                <a14:m>
                  <m:oMath xmlns:m="http://schemas.openxmlformats.org/officeDocument/2006/math">
                    <m:sSubSup>
                      <m:sSubSupPr>
                        <m:ctrlPr>
                          <a:rPr lang="en-GB" sz="2400" i="1">
                            <a:latin typeface="Cambria Math" panose="02040503050406030204" pitchFamily="18" charset="0"/>
                          </a:rPr>
                        </m:ctrlPr>
                      </m:sSubSupPr>
                      <m:e>
                        <m:r>
                          <a:rPr lang="en-GB" sz="2400" i="1">
                            <a:latin typeface="Cambria Math" panose="02040503050406030204" pitchFamily="18" charset="0"/>
                            <a:ea typeface="Cambria Math" panose="02040503050406030204" pitchFamily="18" charset="0"/>
                          </a:rPr>
                          <m:t>𝜎</m:t>
                        </m:r>
                      </m:e>
                      <m:sub>
                        <m:r>
                          <a:rPr lang="en-GB" sz="2400" i="1">
                            <a:latin typeface="Cambria Math" panose="02040503050406030204" pitchFamily="18" charset="0"/>
                          </a:rPr>
                          <m:t>𝑥</m:t>
                        </m:r>
                      </m:sub>
                      <m:sup>
                        <m:r>
                          <a:rPr lang="en-GB" sz="2400" i="1">
                            <a:latin typeface="Cambria Math" panose="02040503050406030204" pitchFamily="18" charset="0"/>
                          </a:rPr>
                          <m:t>2</m:t>
                        </m:r>
                      </m:sup>
                    </m:sSubSup>
                    <m:sSup>
                      <m:sSupPr>
                        <m:ctrlPr>
                          <a:rPr lang="en-GB" sz="2400" i="1">
                            <a:latin typeface="Cambria Math" panose="02040503050406030204" pitchFamily="18" charset="0"/>
                          </a:rPr>
                        </m:ctrlPr>
                      </m:sSupPr>
                      <m:e>
                        <m:d>
                          <m:dPr>
                            <m:begChr m:val="|"/>
                            <m:endChr m:val="|"/>
                            <m:ctrlPr>
                              <a:rPr lang="en-GB" sz="2400" i="1">
                                <a:latin typeface="Cambria Math" panose="02040503050406030204" pitchFamily="18" charset="0"/>
                              </a:rPr>
                            </m:ctrlPr>
                          </m:dPr>
                          <m:e>
                            <m:r>
                              <a:rPr lang="en-GB" sz="2400" i="1">
                                <a:latin typeface="Cambria Math" panose="02040503050406030204" pitchFamily="18" charset="0"/>
                              </a:rPr>
                              <m:t>𝐻</m:t>
                            </m:r>
                            <m:r>
                              <a:rPr lang="en-GB" sz="2400" i="1">
                                <a:latin typeface="Cambria Math" panose="02040503050406030204" pitchFamily="18" charset="0"/>
                              </a:rPr>
                              <m:t>(</m:t>
                            </m:r>
                            <m:acc>
                              <m:accPr>
                                <m:chr m:val="̂"/>
                                <m:ctrlPr>
                                  <a:rPr lang="en-GB" sz="2400" i="1">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r>
                              <a:rPr lang="en-GB" sz="2400" i="1">
                                <a:latin typeface="Cambria Math" panose="02040503050406030204" pitchFamily="18" charset="0"/>
                              </a:rPr>
                              <m:t>)</m:t>
                            </m:r>
                          </m:e>
                        </m:d>
                      </m:e>
                      <m:sup>
                        <m:r>
                          <a:rPr lang="en-GB" sz="2400" i="1">
                            <a:latin typeface="Cambria Math" panose="02040503050406030204" pitchFamily="18" charset="0"/>
                          </a:rPr>
                          <m:t>2</m:t>
                        </m:r>
                      </m:sup>
                    </m:sSup>
                  </m:oMath>
                </a14:m>
                <a:endParaRPr lang="en-GB" sz="2400" dirty="0"/>
              </a:p>
              <a:p>
                <a:r>
                  <a:rPr lang="en-GB" sz="2400" dirty="0"/>
                  <a:t>that is the power spectrum of the output signal is proportional to the power response</a:t>
                </a:r>
              </a:p>
              <a:p>
                <a:r>
                  <a:rPr lang="en-GB" sz="2400" dirty="0"/>
                  <a:t>of the LTI system.</a:t>
                </a:r>
              </a:p>
              <a:p>
                <a:endParaRPr lang="en-GB" sz="2400" dirty="0"/>
              </a:p>
            </p:txBody>
          </p:sp>
        </mc:Choice>
        <mc:Fallback xmlns="">
          <p:sp>
            <p:nvSpPr>
              <p:cNvPr id="20" name="TextBox 19">
                <a:extLst>
                  <a:ext uri="{FF2B5EF4-FFF2-40B4-BE49-F238E27FC236}">
                    <a16:creationId xmlns:a16="http://schemas.microsoft.com/office/drawing/2014/main" id="{AA6EF0DD-3ECE-4DD7-A200-F12F86101D8D}"/>
                  </a:ext>
                </a:extLst>
              </p:cNvPr>
              <p:cNvSpPr txBox="1">
                <a:spLocks noRot="1" noChangeAspect="1" noMove="1" noResize="1" noEditPoints="1" noAdjustHandles="1" noChangeArrowheads="1" noChangeShapeType="1" noTextEdit="1"/>
              </p:cNvSpPr>
              <p:nvPr/>
            </p:nvSpPr>
            <p:spPr>
              <a:xfrm>
                <a:off x="607219" y="1066800"/>
                <a:ext cx="10650139" cy="5638800"/>
              </a:xfrm>
              <a:prstGeom prst="rect">
                <a:avLst/>
              </a:prstGeom>
              <a:blipFill>
                <a:blip r:embed="rId3"/>
                <a:stretch>
                  <a:fillRect l="-1774" r="-1946"/>
                </a:stretch>
              </a:blipFill>
            </p:spPr>
            <p:txBody>
              <a:bodyPr/>
              <a:lstStyle/>
              <a:p>
                <a:r>
                  <a:rPr lang="en-GB">
                    <a:noFill/>
                  </a:rPr>
                  <a:t> </a:t>
                </a:r>
              </a:p>
            </p:txBody>
          </p:sp>
        </mc:Fallback>
      </mc:AlternateContent>
    </p:spTree>
    <p:extLst>
      <p:ext uri="{BB962C8B-B14F-4D97-AF65-F5344CB8AC3E}">
        <p14:creationId xmlns:p14="http://schemas.microsoft.com/office/powerpoint/2010/main" val="324601399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Random Signal Processed by Linear Time-Invariant System</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A6EF0DD-3ECE-4DD7-A200-F12F86101D8D}"/>
                  </a:ext>
                </a:extLst>
              </p:cNvPr>
              <p:cNvSpPr txBox="1"/>
              <p:nvPr/>
            </p:nvSpPr>
            <p:spPr>
              <a:xfrm>
                <a:off x="607219" y="1066800"/>
                <a:ext cx="10650139" cy="5638800"/>
              </a:xfrm>
              <a:prstGeom prst="rect">
                <a:avLst/>
              </a:prstGeom>
            </p:spPr>
            <p:txBody>
              <a:bodyPr vert="horz" wrap="none" lIns="0" tIns="0" rIns="0" bIns="0" rtlCol="0" anchor="t">
                <a:noAutofit/>
              </a:bodyPr>
              <a:lstStyle/>
              <a:p>
                <a:endParaRPr lang="en-GB" sz="240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e>
                        <m:sub>
                          <m:r>
                            <a:rPr lang="en-GB" sz="2400" b="0" i="1" smtClean="0">
                              <a:latin typeface="Cambria Math" panose="02040503050406030204" pitchFamily="18" charset="0"/>
                              <a:ea typeface="Cambria Math" panose="02040503050406030204" pitchFamily="18" charset="0"/>
                            </a:rPr>
                            <m:t>𝑦𝑦</m:t>
                          </m:r>
                        </m:sub>
                      </m:sSub>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𝑚</m:t>
                      </m:r>
                      <m:r>
                        <a:rPr lang="en-GB" sz="2400" i="1">
                          <a:latin typeface="Cambria Math" panose="02040503050406030204" pitchFamily="18" charset="0"/>
                          <a:ea typeface="Cambria Math" panose="02040503050406030204" pitchFamily="18" charset="0"/>
                        </a:rPr>
                        <m:t>) =</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e>
                        <m:sub>
                          <m:r>
                            <a:rPr lang="en-GB" sz="2400" i="1">
                              <a:latin typeface="Cambria Math" panose="02040503050406030204" pitchFamily="18" charset="0"/>
                              <a:ea typeface="Cambria Math" panose="02040503050406030204" pitchFamily="18" charset="0"/>
                            </a:rPr>
                            <m:t>𝑥𝑥</m:t>
                          </m:r>
                        </m:sub>
                      </m:sSub>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𝑚</m:t>
                      </m:r>
                      <m:r>
                        <a:rPr lang="en-GB" sz="2400" i="1">
                          <a:latin typeface="Cambria Math" panose="02040503050406030204" pitchFamily="18" charset="0"/>
                          <a:ea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e>
                        <m:sub>
                          <m:r>
                            <a:rPr lang="en-GB" sz="2400" i="1">
                              <a:latin typeface="Cambria Math" panose="02040503050406030204" pitchFamily="18" charset="0"/>
                              <a:ea typeface="Cambria Math" panose="02040503050406030204" pitchFamily="18" charset="0"/>
                            </a:rPr>
                            <m:t>hh</m:t>
                          </m:r>
                        </m:sub>
                      </m:sSub>
                      <m:r>
                        <a:rPr lang="en-GB" sz="2400" i="1">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𝑚</m:t>
                      </m:r>
                      <m:r>
                        <a:rPr lang="en-GB" sz="2400" i="1">
                          <a:latin typeface="Cambria Math" panose="02040503050406030204" pitchFamily="18" charset="0"/>
                          <a:ea typeface="Cambria Math" panose="02040503050406030204" pitchFamily="18" charset="0"/>
                        </a:rPr>
                        <m:t>)</m:t>
                      </m:r>
                    </m:oMath>
                  </m:oMathPara>
                </a14:m>
                <a:endParaRPr lang="en-GB" sz="2400" i="1" dirty="0">
                  <a:latin typeface="Cambria Math" panose="02040503050406030204" pitchFamily="18" charset="0"/>
                </a:endParaRPr>
              </a:p>
              <a:p>
                <a:endParaRPr lang="en-GB" sz="2400" dirty="0"/>
              </a:p>
              <a:p>
                <a:r>
                  <a:rPr lang="en-GB" sz="2400" dirty="0"/>
                  <a:t>Take the z-transform of the expression above, noting that convolution in the time-domain</a:t>
                </a:r>
              </a:p>
              <a:p>
                <a:r>
                  <a:rPr lang="en-GB" sz="2400" dirty="0"/>
                  <a:t>corresponds to multiplication in the z-domain.</a:t>
                </a:r>
              </a:p>
              <a:p>
                <a:endParaRPr lang="en-GB" sz="2400" dirty="0"/>
              </a:p>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𝑆</m:t>
                          </m:r>
                        </m:e>
                        <m:sub>
                          <m:r>
                            <a:rPr lang="en-GB" sz="2400" b="0" i="1" smtClean="0">
                              <a:latin typeface="Cambria Math" panose="02040503050406030204" pitchFamily="18" charset="0"/>
                            </a:rPr>
                            <m:t>𝑦𝑦</m:t>
                          </m:r>
                        </m:sub>
                      </m:sSub>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𝑧</m:t>
                          </m:r>
                        </m:e>
                      </m:d>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b="0" i="1" smtClean="0">
                              <a:latin typeface="Cambria Math" panose="02040503050406030204" pitchFamily="18" charset="0"/>
                            </a:rPr>
                            <m:t>𝑥𝑥</m:t>
                          </m:r>
                        </m:sub>
                      </m:sSub>
                      <m:d>
                        <m:dPr>
                          <m:ctrlPr>
                            <a:rPr lang="en-GB" sz="2400" i="1">
                              <a:latin typeface="Cambria Math" panose="02040503050406030204" pitchFamily="18" charset="0"/>
                            </a:rPr>
                          </m:ctrlPr>
                        </m:dPr>
                        <m:e>
                          <m:r>
                            <a:rPr lang="en-GB" sz="2400" b="0" i="1" smtClean="0">
                              <a:latin typeface="Cambria Math" panose="02040503050406030204" pitchFamily="18" charset="0"/>
                            </a:rPr>
                            <m:t>𝑧</m:t>
                          </m:r>
                        </m:e>
                      </m:d>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b="0" i="1" smtClean="0">
                              <a:latin typeface="Cambria Math" panose="02040503050406030204" pitchFamily="18" charset="0"/>
                            </a:rPr>
                            <m:t>hh</m:t>
                          </m:r>
                        </m:sub>
                      </m:sSub>
                      <m:d>
                        <m:dPr>
                          <m:ctrlPr>
                            <a:rPr lang="en-GB" sz="2400" i="1" smtClean="0">
                              <a:latin typeface="Cambria Math" panose="02040503050406030204" pitchFamily="18" charset="0"/>
                            </a:rPr>
                          </m:ctrlPr>
                        </m:dPr>
                        <m:e>
                          <m:r>
                            <a:rPr lang="en-GB" sz="2400" b="0" i="1" smtClean="0">
                              <a:latin typeface="Cambria Math" panose="02040503050406030204" pitchFamily="18" charset="0"/>
                            </a:rPr>
                            <m:t>𝑧</m:t>
                          </m:r>
                        </m:e>
                      </m:d>
                    </m:oMath>
                  </m:oMathPara>
                </a14:m>
                <a:endParaRPr lang="en-GB" sz="2400" dirty="0"/>
              </a:p>
              <a:p>
                <a:endParaRPr lang="en-GB" sz="2400" dirty="0"/>
              </a:p>
              <a:p>
                <a:r>
                  <a:rPr lang="en-GB" sz="2400" dirty="0"/>
                  <a:t>Another way of expressing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i="1">
                            <a:latin typeface="Cambria Math" panose="02040503050406030204" pitchFamily="18" charset="0"/>
                          </a:rPr>
                          <m:t>hh</m:t>
                        </m:r>
                      </m:sub>
                    </m:sSub>
                    <m:d>
                      <m:dPr>
                        <m:ctrlPr>
                          <a:rPr lang="en-GB" sz="2400" i="1">
                            <a:latin typeface="Cambria Math" panose="02040503050406030204" pitchFamily="18" charset="0"/>
                          </a:rPr>
                        </m:ctrlPr>
                      </m:dPr>
                      <m:e>
                        <m:r>
                          <a:rPr lang="en-GB" sz="2400" b="0" i="1" smtClean="0">
                            <a:latin typeface="Cambria Math" panose="02040503050406030204" pitchFamily="18" charset="0"/>
                          </a:rPr>
                          <m:t>𝑧</m:t>
                        </m:r>
                      </m:e>
                    </m:d>
                    <m:r>
                      <a:rPr lang="en-GB" sz="2400" i="1">
                        <a:latin typeface="Cambria Math" panose="02040503050406030204" pitchFamily="18" charset="0"/>
                        <a:ea typeface="Cambria Math" panose="02040503050406030204" pitchFamily="18" charset="0"/>
                      </a:rPr>
                      <m:t> </m:t>
                    </m:r>
                  </m:oMath>
                </a14:m>
                <a:r>
                  <a:rPr lang="en-GB" sz="2400" dirty="0"/>
                  <a:t>is </a:t>
                </a:r>
                <a14:m>
                  <m:oMath xmlns:m="http://schemas.openxmlformats.org/officeDocument/2006/math">
                    <m:sSup>
                      <m:sSupPr>
                        <m:ctrlPr>
                          <a:rPr lang="en-GB" sz="2400" i="1" smtClean="0">
                            <a:latin typeface="Cambria Math" panose="02040503050406030204" pitchFamily="18" charset="0"/>
                          </a:rPr>
                        </m:ctrlPr>
                      </m:sSupPr>
                      <m:e>
                        <m:d>
                          <m:dPr>
                            <m:begChr m:val="|"/>
                            <m:endChr m:val="|"/>
                            <m:ctrlPr>
                              <a:rPr lang="en-GB" sz="2400" i="1" smtClean="0">
                                <a:latin typeface="Cambria Math" panose="02040503050406030204" pitchFamily="18" charset="0"/>
                              </a:rPr>
                            </m:ctrlPr>
                          </m:dPr>
                          <m:e>
                            <m:r>
                              <a:rPr lang="en-GB" sz="2400" b="0" i="1" smtClean="0">
                                <a:latin typeface="Cambria Math" panose="02040503050406030204" pitchFamily="18" charset="0"/>
                              </a:rPr>
                              <m:t>𝐻</m:t>
                            </m:r>
                            <m:r>
                              <a:rPr lang="en-GB" sz="2400" b="0" i="1" smtClean="0">
                                <a:latin typeface="Cambria Math" panose="02040503050406030204" pitchFamily="18" charset="0"/>
                              </a:rPr>
                              <m:t>(</m:t>
                            </m:r>
                            <m:r>
                              <a:rPr lang="en-GB" sz="2400" b="0" i="1" smtClean="0">
                                <a:latin typeface="Cambria Math" panose="02040503050406030204" pitchFamily="18" charset="0"/>
                              </a:rPr>
                              <m:t>𝑧</m:t>
                            </m:r>
                            <m:r>
                              <a:rPr lang="en-GB" sz="2400" b="0" i="1" smtClean="0">
                                <a:latin typeface="Cambria Math" panose="02040503050406030204" pitchFamily="18" charset="0"/>
                              </a:rPr>
                              <m:t>)</m:t>
                            </m:r>
                          </m:e>
                        </m:d>
                      </m:e>
                      <m:sup>
                        <m:r>
                          <a:rPr lang="en-GB" sz="2400" b="0" i="1" smtClean="0">
                            <a:latin typeface="Cambria Math" panose="02040503050406030204" pitchFamily="18" charset="0"/>
                          </a:rPr>
                          <m:t>2</m:t>
                        </m:r>
                      </m:sup>
                    </m:sSup>
                  </m:oMath>
                </a14:m>
                <a:r>
                  <a:rPr lang="en-GB" sz="2400" dirty="0"/>
                  <a:t>.</a:t>
                </a:r>
              </a:p>
              <a:p>
                <a:endParaRPr lang="en-GB" sz="2400" dirty="0"/>
              </a:p>
              <a:p>
                <a:r>
                  <a:rPr lang="en-GB" sz="2400" dirty="0"/>
                  <a:t>Note that </a:t>
                </a:r>
                <a14:m>
                  <m:oMath xmlns:m="http://schemas.openxmlformats.org/officeDocument/2006/math">
                    <m:sSup>
                      <m:sSupPr>
                        <m:ctrlPr>
                          <a:rPr lang="en-GB" sz="2400" i="1">
                            <a:latin typeface="Cambria Math" panose="02040503050406030204" pitchFamily="18" charset="0"/>
                          </a:rPr>
                        </m:ctrlPr>
                      </m:sSupPr>
                      <m:e>
                        <m:d>
                          <m:dPr>
                            <m:begChr m:val="|"/>
                            <m:endChr m:val="|"/>
                            <m:ctrlPr>
                              <a:rPr lang="en-GB" sz="2400" i="1">
                                <a:latin typeface="Cambria Math" panose="02040503050406030204" pitchFamily="18" charset="0"/>
                              </a:rPr>
                            </m:ctrlPr>
                          </m:dPr>
                          <m:e>
                            <m:r>
                              <a:rPr lang="en-GB" sz="2400" i="1">
                                <a:latin typeface="Cambria Math" panose="02040503050406030204" pitchFamily="18" charset="0"/>
                              </a:rPr>
                              <m:t>𝐻</m:t>
                            </m:r>
                            <m:r>
                              <a:rPr lang="en-GB" sz="2400" i="1">
                                <a:latin typeface="Cambria Math" panose="02040503050406030204" pitchFamily="18" charset="0"/>
                              </a:rPr>
                              <m:t>(</m:t>
                            </m:r>
                            <m:r>
                              <a:rPr lang="en-GB" sz="2400" i="1">
                                <a:latin typeface="Cambria Math" panose="02040503050406030204" pitchFamily="18" charset="0"/>
                              </a:rPr>
                              <m:t>𝑧</m:t>
                            </m:r>
                            <m:r>
                              <a:rPr lang="en-GB" sz="2400" i="1">
                                <a:latin typeface="Cambria Math" panose="02040503050406030204" pitchFamily="18" charset="0"/>
                              </a:rPr>
                              <m:t>)</m:t>
                            </m:r>
                          </m:e>
                        </m:d>
                      </m:e>
                      <m:sup>
                        <m:r>
                          <a:rPr lang="en-GB" sz="2400" i="1">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𝐻</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𝑧</m:t>
                        </m:r>
                      </m:e>
                    </m:d>
                    <m:r>
                      <a:rPr lang="en-GB" sz="2400" b="0" i="1" smtClean="0">
                        <a:latin typeface="Cambria Math" panose="02040503050406030204" pitchFamily="18" charset="0"/>
                      </a:rPr>
                      <m:t>𝐻</m:t>
                    </m:r>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𝑧</m:t>
                            </m:r>
                          </m:e>
                          <m:sup>
                            <m:r>
                              <a:rPr lang="en-GB" sz="2400" b="0" i="1" smtClean="0">
                                <a:latin typeface="Cambria Math" panose="02040503050406030204" pitchFamily="18" charset="0"/>
                              </a:rPr>
                              <m:t>−1</m:t>
                            </m:r>
                          </m:sup>
                        </m:sSup>
                      </m:e>
                    </m:d>
                  </m:oMath>
                </a14:m>
                <a:r>
                  <a:rPr lang="en-GB" sz="2400" dirty="0"/>
                  <a:t> and </a:t>
                </a:r>
                <a14:m>
                  <m:oMath xmlns:m="http://schemas.openxmlformats.org/officeDocument/2006/math">
                    <m:sSup>
                      <m:sSupPr>
                        <m:ctrlPr>
                          <a:rPr lang="en-GB" sz="2400" i="1">
                            <a:latin typeface="Cambria Math" panose="02040503050406030204" pitchFamily="18" charset="0"/>
                          </a:rPr>
                        </m:ctrlPr>
                      </m:sSupPr>
                      <m:e>
                        <m:d>
                          <m:dPr>
                            <m:begChr m:val="|"/>
                            <m:endChr m:val="|"/>
                            <m:ctrlPr>
                              <a:rPr lang="en-GB" sz="2400" i="1">
                                <a:latin typeface="Cambria Math" panose="02040503050406030204" pitchFamily="18" charset="0"/>
                              </a:rPr>
                            </m:ctrlPr>
                          </m:dPr>
                          <m:e>
                            <m:r>
                              <a:rPr lang="en-GB" sz="2400" i="1">
                                <a:latin typeface="Cambria Math" panose="02040503050406030204" pitchFamily="18" charset="0"/>
                              </a:rPr>
                              <m:t>𝐻</m:t>
                            </m:r>
                            <m:r>
                              <a:rPr lang="en-GB" sz="2400" i="1">
                                <a:latin typeface="Cambria Math" panose="02040503050406030204" pitchFamily="18" charset="0"/>
                              </a:rPr>
                              <m:t>(</m:t>
                            </m:r>
                            <m:acc>
                              <m:accPr>
                                <m:chr m:val="̂"/>
                                <m:ctrlPr>
                                  <a:rPr lang="en-GB" sz="2400" i="1" smtClean="0">
                                    <a:latin typeface="Cambria Math" panose="02040503050406030204" pitchFamily="18" charset="0"/>
                                  </a:rPr>
                                </m:ctrlPr>
                              </m:accPr>
                              <m:e>
                                <m:r>
                                  <a:rPr lang="en-GB" sz="2400" i="1" smtClean="0">
                                    <a:latin typeface="Cambria Math" panose="02040503050406030204" pitchFamily="18" charset="0"/>
                                    <a:ea typeface="Cambria Math" panose="02040503050406030204" pitchFamily="18" charset="0"/>
                                  </a:rPr>
                                  <m:t>𝜔</m:t>
                                </m:r>
                              </m:e>
                            </m:acc>
                            <m:r>
                              <a:rPr lang="en-GB" sz="2400" i="1">
                                <a:latin typeface="Cambria Math" panose="02040503050406030204" pitchFamily="18" charset="0"/>
                              </a:rPr>
                              <m:t>)</m:t>
                            </m:r>
                          </m:e>
                        </m:d>
                      </m:e>
                      <m:sup>
                        <m:r>
                          <a:rPr lang="en-GB" sz="2400" i="1">
                            <a:latin typeface="Cambria Math" panose="02040503050406030204" pitchFamily="18" charset="0"/>
                          </a:rPr>
                          <m:t>2</m:t>
                        </m:r>
                      </m:sup>
                    </m:sSup>
                    <m:r>
                      <a:rPr lang="en-GB" sz="2400" i="1">
                        <a:latin typeface="Cambria Math" panose="02040503050406030204" pitchFamily="18" charset="0"/>
                      </a:rPr>
                      <m:t>=</m:t>
                    </m:r>
                    <m:r>
                      <a:rPr lang="en-GB" sz="2400" i="1">
                        <a:latin typeface="Cambria Math" panose="02040503050406030204" pitchFamily="18" charset="0"/>
                      </a:rPr>
                      <m:t>𝐻</m:t>
                    </m:r>
                    <m:r>
                      <a:rPr lang="en-GB" sz="2400" b="0" i="1" smtClean="0">
                        <a:latin typeface="Cambria Math" panose="02040503050406030204" pitchFamily="18" charset="0"/>
                      </a:rPr>
                      <m:t>(</m:t>
                    </m:r>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ea typeface="Cambria Math" panose="02040503050406030204" pitchFamily="18" charset="0"/>
                          </a:rPr>
                          <m:t>𝜔</m:t>
                        </m:r>
                      </m:e>
                    </m:acc>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𝐻</m:t>
                        </m:r>
                      </m:e>
                      <m:sup>
                        <m:r>
                          <a:rPr lang="en-GB" sz="2400" b="0" i="1" smtClean="0">
                            <a:latin typeface="Cambria Math" panose="02040503050406030204" pitchFamily="18" charset="0"/>
                            <a:ea typeface="Cambria Math" panose="02040503050406030204" pitchFamily="18" charset="0"/>
                          </a:rPr>
                          <m:t>∗</m:t>
                        </m:r>
                      </m:sup>
                    </m:sSup>
                    <m:r>
                      <a:rPr lang="en-GB" sz="2400" b="0" i="1" smtClean="0">
                        <a:latin typeface="Cambria Math" panose="02040503050406030204" pitchFamily="18" charset="0"/>
                      </a:rPr>
                      <m:t>(</m:t>
                    </m:r>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ea typeface="Cambria Math" panose="02040503050406030204" pitchFamily="18" charset="0"/>
                          </a:rPr>
                          <m:t>𝜔</m:t>
                        </m:r>
                      </m:e>
                    </m:acc>
                    <m:r>
                      <a:rPr lang="en-GB" sz="2400" b="0" i="1" smtClean="0">
                        <a:latin typeface="Cambria Math" panose="02040503050406030204" pitchFamily="18" charset="0"/>
                      </a:rPr>
                      <m:t>)</m:t>
                    </m:r>
                  </m:oMath>
                </a14:m>
                <a:endParaRPr lang="en-GB" sz="2400" dirty="0"/>
              </a:p>
            </p:txBody>
          </p:sp>
        </mc:Choice>
        <mc:Fallback xmlns="">
          <p:sp>
            <p:nvSpPr>
              <p:cNvPr id="20" name="TextBox 19">
                <a:extLst>
                  <a:ext uri="{FF2B5EF4-FFF2-40B4-BE49-F238E27FC236}">
                    <a16:creationId xmlns:a16="http://schemas.microsoft.com/office/drawing/2014/main" id="{AA6EF0DD-3ECE-4DD7-A200-F12F86101D8D}"/>
                  </a:ext>
                </a:extLst>
              </p:cNvPr>
              <p:cNvSpPr txBox="1">
                <a:spLocks noRot="1" noChangeAspect="1" noMove="1" noResize="1" noEditPoints="1" noAdjustHandles="1" noChangeArrowheads="1" noChangeShapeType="1" noTextEdit="1"/>
              </p:cNvSpPr>
              <p:nvPr/>
            </p:nvSpPr>
            <p:spPr>
              <a:xfrm>
                <a:off x="607219" y="1066800"/>
                <a:ext cx="10650139" cy="5638800"/>
              </a:xfrm>
              <a:prstGeom prst="rect">
                <a:avLst/>
              </a:prstGeom>
              <a:blipFill>
                <a:blip r:embed="rId3"/>
                <a:stretch>
                  <a:fillRect l="-1774" r="-5438"/>
                </a:stretch>
              </a:blipFill>
            </p:spPr>
            <p:txBody>
              <a:bodyPr/>
              <a:lstStyle/>
              <a:p>
                <a:r>
                  <a:rPr lang="en-GB">
                    <a:noFill/>
                  </a:rPr>
                  <a:t> </a:t>
                </a:r>
              </a:p>
            </p:txBody>
          </p:sp>
        </mc:Fallback>
      </mc:AlternateContent>
    </p:spTree>
    <p:extLst>
      <p:ext uri="{BB962C8B-B14F-4D97-AF65-F5344CB8AC3E}">
        <p14:creationId xmlns:p14="http://schemas.microsoft.com/office/powerpoint/2010/main" val="266904122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336000"/>
            <a:ext cx="11158547" cy="576000"/>
          </a:xfrm>
        </p:spPr>
        <p:txBody>
          <a:bodyPr>
            <a:normAutofit fontScale="90000"/>
          </a:bodyPr>
          <a:lstStyle/>
          <a:p>
            <a:r>
              <a:rPr lang="en-GB" dirty="0"/>
              <a:t>Random Signal Processed by Linear Time-Invariant System</a:t>
            </a:r>
          </a:p>
        </p:txBody>
      </p:sp>
      <p:sp>
        <p:nvSpPr>
          <p:cNvPr id="3" name="Rectangle 180"/>
          <p:cNvSpPr>
            <a:spLocks noChangeArrowheads="1"/>
          </p:cNvSpPr>
          <p:nvPr/>
        </p:nvSpPr>
        <p:spPr bwMode="auto">
          <a:xfrm>
            <a:off x="3877243" y="2026889"/>
            <a:ext cx="719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i="1" dirty="0">
                <a:solidFill>
                  <a:srgbClr val="000000"/>
                </a:solidFill>
                <a:latin typeface="Times New Roman" panose="02020603050405020304" pitchFamily="18" charset="0"/>
                <a:cs typeface="Times New Roman" panose="02020603050405020304" pitchFamily="18" charset="0"/>
              </a:rPr>
              <a:t>x</a:t>
            </a:r>
            <a:r>
              <a:rPr lang="en-US" altLang="en-US" sz="2400" dirty="0">
                <a:solidFill>
                  <a:srgbClr val="000000"/>
                </a:solidFill>
                <a:latin typeface="Times New Roman" panose="02020603050405020304" pitchFamily="18" charset="0"/>
                <a:cs typeface="Times New Roman" panose="02020603050405020304" pitchFamily="18" charset="0"/>
              </a:rPr>
              <a:t>(</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lang="en-US" altLang="en-US" sz="2400" dirty="0">
                <a:solidFill>
                  <a:srgbClr val="000000"/>
                </a:solidFill>
                <a:latin typeface="Times New Roman" panose="02020603050405020304" pitchFamily="18" charset="0"/>
                <a:cs typeface="Times New Roman" panose="02020603050405020304" pitchFamily="18" charset="0"/>
              </a:rPr>
              <a:t>)</a:t>
            </a:r>
            <a:endParaRPr kumimoji="0" lang="en-US" altLang="en-US" sz="24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4285950" y="2146434"/>
            <a:ext cx="3664492" cy="992054"/>
            <a:chOff x="3011548" y="2379474"/>
            <a:chExt cx="3062213" cy="739964"/>
          </a:xfrm>
        </p:grpSpPr>
        <p:grpSp>
          <p:nvGrpSpPr>
            <p:cNvPr id="6" name="Group 14"/>
            <p:cNvGrpSpPr>
              <a:grpSpLocks/>
            </p:cNvGrpSpPr>
            <p:nvPr/>
          </p:nvGrpSpPr>
          <p:grpSpPr bwMode="auto">
            <a:xfrm>
              <a:off x="5234018" y="2727695"/>
              <a:ext cx="839743" cy="80963"/>
              <a:chOff x="2660" y="1614"/>
              <a:chExt cx="529" cy="51"/>
            </a:xfrm>
          </p:grpSpPr>
          <p:sp>
            <p:nvSpPr>
              <p:cNvPr id="11" name="Freeform 12"/>
              <p:cNvSpPr>
                <a:spLocks/>
              </p:cNvSpPr>
              <p:nvPr/>
            </p:nvSpPr>
            <p:spPr bwMode="auto">
              <a:xfrm>
                <a:off x="3095" y="1614"/>
                <a:ext cx="94" cy="51"/>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13"/>
              <p:cNvSpPr>
                <a:spLocks noChangeShapeType="1"/>
              </p:cNvSpPr>
              <p:nvPr/>
            </p:nvSpPr>
            <p:spPr bwMode="auto">
              <a:xfrm flipH="1">
                <a:off x="2660" y="1639"/>
                <a:ext cx="46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8"/>
            <p:cNvSpPr>
              <a:spLocks noChangeArrowheads="1"/>
            </p:cNvSpPr>
            <p:nvPr/>
          </p:nvSpPr>
          <p:spPr bwMode="auto">
            <a:xfrm>
              <a:off x="3841750" y="2379474"/>
              <a:ext cx="1357354" cy="739964"/>
            </a:xfrm>
            <a:prstGeom prst="rect">
              <a:avLst/>
            </a:prstGeom>
            <a:solidFill>
              <a:srgbClr val="FFFFFF"/>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auto">
            <a:xfrm>
              <a:off x="3978893" y="2481475"/>
              <a:ext cx="1059439" cy="43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900" dirty="0">
                  <a:solidFill>
                    <a:srgbClr val="000000"/>
                  </a:solidFill>
                  <a:latin typeface="Times New Roman" pitchFamily="18" charset="0"/>
                </a:rPr>
                <a:t>d</a:t>
              </a:r>
              <a:r>
                <a:rPr kumimoji="0" lang="en-US" altLang="en-US" sz="1900" b="0" i="0" u="none" strike="noStrike" cap="none" normalizeH="0" baseline="0" dirty="0">
                  <a:ln>
                    <a:noFill/>
                  </a:ln>
                  <a:solidFill>
                    <a:srgbClr val="000000"/>
                  </a:solidFill>
                  <a:effectLst/>
                  <a:latin typeface="Times New Roman" pitchFamily="18" charset="0"/>
                  <a:cs typeface="Arial" pitchFamily="34" charset="0"/>
                </a:rPr>
                <a:t>iscrete-time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Times New Roman" pitchFamily="18" charset="0"/>
                  <a:cs typeface="Arial" pitchFamily="34" charset="0"/>
                </a:rPr>
                <a:t>LTI </a:t>
              </a:r>
              <a:r>
                <a:rPr lang="en-GB" altLang="en-US" sz="1900" dirty="0">
                  <a:solidFill>
                    <a:srgbClr val="000000"/>
                  </a:solidFill>
                  <a:latin typeface="Times New Roman" pitchFamily="18" charset="0"/>
                </a:rPr>
                <a:t>system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Freeform 12"/>
            <p:cNvSpPr>
              <a:spLocks/>
            </p:cNvSpPr>
            <p:nvPr/>
          </p:nvSpPr>
          <p:spPr bwMode="auto">
            <a:xfrm>
              <a:off x="3660803" y="2688377"/>
              <a:ext cx="149218" cy="80963"/>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13"/>
            <p:cNvSpPr>
              <a:spLocks noChangeShapeType="1"/>
            </p:cNvSpPr>
            <p:nvPr/>
          </p:nvSpPr>
          <p:spPr bwMode="auto">
            <a:xfrm flipH="1">
              <a:off x="3011548" y="2728065"/>
              <a:ext cx="744501"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Rectangle 180"/>
          <p:cNvSpPr>
            <a:spLocks noChangeArrowheads="1"/>
          </p:cNvSpPr>
          <p:nvPr/>
        </p:nvSpPr>
        <p:spPr bwMode="auto">
          <a:xfrm>
            <a:off x="7353019" y="2046126"/>
            <a:ext cx="6306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i="1" dirty="0">
                <a:solidFill>
                  <a:srgbClr val="000000"/>
                </a:solidFill>
                <a:latin typeface="Times New Roman" panose="02020603050405020304" pitchFamily="18" charset="0"/>
                <a:cs typeface="Times New Roman" panose="02020603050405020304" pitchFamily="18" charset="0"/>
              </a:rPr>
              <a:t>y</a:t>
            </a:r>
            <a:r>
              <a:rPr lang="en-US" altLang="en-US" sz="2400" dirty="0">
                <a:solidFill>
                  <a:srgbClr val="000000"/>
                </a:solidFill>
                <a:latin typeface="Times New Roman" panose="02020603050405020304" pitchFamily="18" charset="0"/>
                <a:cs typeface="Times New Roman" panose="02020603050405020304" pitchFamily="18" charset="0"/>
              </a:rPr>
              <a:t>(</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lang="en-US" altLang="en-US" sz="2400" dirty="0">
                <a:solidFill>
                  <a:srgbClr val="000000"/>
                </a:solidFill>
                <a:latin typeface="Times New Roman" panose="02020603050405020304" pitchFamily="18" charset="0"/>
                <a:cs typeface="Times New Roman" panose="02020603050405020304" pitchFamily="18" charset="0"/>
              </a:rPr>
              <a:t>)</a:t>
            </a:r>
            <a:endParaRPr kumimoji="0" lang="en-US" altLang="en-US" sz="24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A792E05-6FCB-476F-BE12-DB5590AF2BCE}"/>
                  </a:ext>
                </a:extLst>
              </p:cNvPr>
              <p:cNvSpPr txBox="1"/>
              <p:nvPr/>
            </p:nvSpPr>
            <p:spPr>
              <a:xfrm>
                <a:off x="1768637" y="2026889"/>
                <a:ext cx="2789710" cy="1815587"/>
              </a:xfrm>
              <a:prstGeom prst="rect">
                <a:avLst/>
              </a:prstGeom>
            </p:spPr>
            <p:txBody>
              <a:bodyPr vert="horz" wrap="none" lIns="0" tIns="0" rIns="0" bIns="0" rtlCol="0" anchor="t">
                <a:no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𝑥</m:t>
                          </m:r>
                        </m:sub>
                      </m:sSub>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sSubSup>
                        <m:sSubSupPr>
                          <m:ctrlPr>
                            <a:rPr lang="en-GB" sz="2400" i="1" smtClean="0">
                              <a:latin typeface="Cambria Math" panose="02040503050406030204" pitchFamily="18" charset="0"/>
                            </a:rPr>
                          </m:ctrlPr>
                        </m:sSubSupPr>
                        <m:e>
                          <m:r>
                            <a:rPr lang="en-GB" sz="2400" i="1" smtClean="0">
                              <a:latin typeface="Cambria Math" panose="02040503050406030204" pitchFamily="18" charset="0"/>
                              <a:ea typeface="Cambria Math" panose="02040503050406030204" pitchFamily="18" charset="0"/>
                            </a:rPr>
                            <m:t>𝜎</m:t>
                          </m:r>
                        </m:e>
                        <m:sub>
                          <m:r>
                            <a:rPr lang="en-GB" sz="2400" b="0" i="1" smtClean="0">
                              <a:latin typeface="Cambria Math" panose="02040503050406030204" pitchFamily="18" charset="0"/>
                            </a:rPr>
                            <m:t>𝑥</m:t>
                          </m:r>
                        </m:sub>
                        <m:sup>
                          <m:r>
                            <a:rPr lang="en-GB" sz="2400" b="0" i="1" smtClean="0">
                              <a:latin typeface="Cambria Math" panose="02040503050406030204" pitchFamily="18" charset="0"/>
                            </a:rPr>
                            <m:t>2</m:t>
                          </m:r>
                        </m:sup>
                      </m:sSubSup>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m:t>
                          </m:r>
                        </m:e>
                        <m:sub>
                          <m:r>
                            <a:rPr lang="en-GB" sz="2400" b="0" i="1" smtClean="0">
                              <a:latin typeface="Cambria Math" panose="02040503050406030204" pitchFamily="18" charset="0"/>
                            </a:rPr>
                            <m:t>𝑥𝑥</m:t>
                          </m:r>
                        </m:sub>
                      </m:sSub>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𝑚</m:t>
                          </m:r>
                        </m:e>
                      </m:d>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𝑆</m:t>
                          </m:r>
                        </m:e>
                        <m:sub>
                          <m:r>
                            <a:rPr lang="en-GB" sz="2400" b="0" i="1" smtClean="0">
                              <a:latin typeface="Cambria Math" panose="02040503050406030204" pitchFamily="18" charset="0"/>
                            </a:rPr>
                            <m:t>𝑥𝑥</m:t>
                          </m:r>
                        </m:sub>
                      </m:sSub>
                      <m:d>
                        <m:dPr>
                          <m:ctrlPr>
                            <a:rPr lang="en-GB" sz="2400" b="0" i="1" smtClean="0">
                              <a:latin typeface="Cambria Math" panose="02040503050406030204" pitchFamily="18" charset="0"/>
                            </a:rPr>
                          </m:ctrlPr>
                        </m:dPr>
                        <m:e>
                          <m:acc>
                            <m:accPr>
                              <m:chr m:val="̂"/>
                              <m:ctrlPr>
                                <a:rPr lang="en-GB" sz="2400" b="0" i="1" smtClean="0">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e>
                      </m:d>
                    </m:oMath>
                  </m:oMathPara>
                </a14:m>
                <a:endParaRPr lang="en-GB" sz="2400" dirty="0"/>
              </a:p>
            </p:txBody>
          </p:sp>
        </mc:Choice>
        <mc:Fallback xmlns="">
          <p:sp>
            <p:nvSpPr>
              <p:cNvPr id="17" name="TextBox 16">
                <a:extLst>
                  <a:ext uri="{FF2B5EF4-FFF2-40B4-BE49-F238E27FC236}">
                    <a16:creationId xmlns:a16="http://schemas.microsoft.com/office/drawing/2014/main" id="{5A792E05-6FCB-476F-BE12-DB5590AF2BCE}"/>
                  </a:ext>
                </a:extLst>
              </p:cNvPr>
              <p:cNvSpPr txBox="1">
                <a:spLocks noRot="1" noChangeAspect="1" noMove="1" noResize="1" noEditPoints="1" noAdjustHandles="1" noChangeArrowheads="1" noChangeShapeType="1" noTextEdit="1"/>
              </p:cNvSpPr>
              <p:nvPr/>
            </p:nvSpPr>
            <p:spPr>
              <a:xfrm>
                <a:off x="1768637" y="2026889"/>
                <a:ext cx="2789710" cy="1815587"/>
              </a:xfrm>
              <a:prstGeom prst="rect">
                <a:avLst/>
              </a:prstGeom>
              <a:blipFill>
                <a:blip r:embed="rId3"/>
                <a:stretch>
                  <a:fillRect b="-171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3E18E97-8818-4482-BA17-7CC2E700623D}"/>
                  </a:ext>
                </a:extLst>
              </p:cNvPr>
              <p:cNvSpPr txBox="1"/>
              <p:nvPr/>
            </p:nvSpPr>
            <p:spPr>
              <a:xfrm>
                <a:off x="5528599" y="3236476"/>
                <a:ext cx="1295400" cy="1263138"/>
              </a:xfrm>
              <a:prstGeom prst="rect">
                <a:avLst/>
              </a:prstGeom>
            </p:spPr>
            <p:txBody>
              <a:bodyPr vert="horz" wrap="none" lIns="0" tIns="0" rIns="0" bIns="0" rtlCol="0" anchor="t">
                <a:normAutofit/>
              </a:bodyPr>
              <a:lstStyle/>
              <a:p>
                <a:pPr>
                  <a:lnSpc>
                    <a:spcPct val="150000"/>
                  </a:lnSpc>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h</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e>
                      </m:d>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𝐻</m:t>
                      </m:r>
                      <m:r>
                        <a:rPr lang="en-GB" sz="2400" b="0" i="1" smtClean="0">
                          <a:latin typeface="Cambria Math" panose="02040503050406030204" pitchFamily="18" charset="0"/>
                        </a:rPr>
                        <m:t>(</m:t>
                      </m:r>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ea typeface="Cambria Math" panose="02040503050406030204" pitchFamily="18" charset="0"/>
                            </a:rPr>
                            <m:t>𝜔</m:t>
                          </m:r>
                        </m:e>
                      </m:acc>
                      <m:r>
                        <a:rPr lang="en-GB" sz="2400" b="0" i="1" smtClean="0">
                          <a:latin typeface="Cambria Math" panose="02040503050406030204" pitchFamily="18" charset="0"/>
                        </a:rPr>
                        <m:t>)</m:t>
                      </m:r>
                    </m:oMath>
                  </m:oMathPara>
                </a14:m>
                <a:endParaRPr lang="en-GB" sz="2400" dirty="0"/>
              </a:p>
              <a:p>
                <a:pPr>
                  <a:lnSpc>
                    <a:spcPct val="150000"/>
                  </a:lnSpc>
                </a:pPr>
                <a:endParaRPr lang="en-GB" sz="2400" dirty="0"/>
              </a:p>
            </p:txBody>
          </p:sp>
        </mc:Choice>
        <mc:Fallback xmlns="">
          <p:sp>
            <p:nvSpPr>
              <p:cNvPr id="20" name="TextBox 19">
                <a:extLst>
                  <a:ext uri="{FF2B5EF4-FFF2-40B4-BE49-F238E27FC236}">
                    <a16:creationId xmlns:a16="http://schemas.microsoft.com/office/drawing/2014/main" id="{83E18E97-8818-4482-BA17-7CC2E700623D}"/>
                  </a:ext>
                </a:extLst>
              </p:cNvPr>
              <p:cNvSpPr txBox="1">
                <a:spLocks noRot="1" noChangeAspect="1" noMove="1" noResize="1" noEditPoints="1" noAdjustHandles="1" noChangeArrowheads="1" noChangeShapeType="1" noTextEdit="1"/>
              </p:cNvSpPr>
              <p:nvPr/>
            </p:nvSpPr>
            <p:spPr>
              <a:xfrm>
                <a:off x="5528599" y="3236476"/>
                <a:ext cx="1295400" cy="1263138"/>
              </a:xfrm>
              <a:prstGeom prst="rect">
                <a:avLst/>
              </a:prstGeom>
              <a:blipFill>
                <a:blip r:embed="rId4"/>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7B9CAB60-D472-4F5B-82DB-3EA2FECE2595}"/>
              </a:ext>
            </a:extLst>
          </p:cNvPr>
          <p:cNvSpPr txBox="1"/>
          <p:nvPr/>
        </p:nvSpPr>
        <p:spPr>
          <a:xfrm>
            <a:off x="991611" y="1198104"/>
            <a:ext cx="10199972" cy="763781"/>
          </a:xfrm>
          <a:prstGeom prst="rect">
            <a:avLst/>
          </a:prstGeom>
        </p:spPr>
        <p:txBody>
          <a:bodyPr vert="horz" wrap="square" lIns="0" tIns="0" rIns="0" bIns="0" rtlCol="0" anchor="t">
            <a:noAutofit/>
          </a:bodyPr>
          <a:lstStyle/>
          <a:p>
            <a:r>
              <a:rPr lang="en-GB" sz="2400" dirty="0"/>
              <a:t>Summary of effect of processing on statistical properties of random signal .</a:t>
            </a: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BA921B48-7DD9-4FCE-8C9B-B62A609A0085}"/>
                  </a:ext>
                </a:extLst>
              </p:cNvPr>
              <p:cNvSpPr txBox="1"/>
              <p:nvPr/>
            </p:nvSpPr>
            <p:spPr>
              <a:xfrm>
                <a:off x="8138200" y="2026889"/>
                <a:ext cx="2657951" cy="2005305"/>
              </a:xfrm>
              <a:prstGeom prst="rect">
                <a:avLst/>
              </a:prstGeom>
            </p:spPr>
            <p:txBody>
              <a:bodyPr vert="horz" wrap="none" lIns="0" tIns="0" rIns="0" bIns="0" rtlCol="0" anchor="t">
                <a:noAutofit/>
              </a:bodyPr>
              <a:lstStyle/>
              <a:p>
                <a:pPr>
                  <a:lnSpc>
                    <a:spcPct val="150000"/>
                  </a:lnSpc>
                </a:pPr>
                <a14:m>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𝑦</m:t>
                        </m:r>
                      </m:sub>
                    </m:sSub>
                    <m:r>
                      <a:rPr lang="en-GB" sz="2400" b="0" i="1" smtClean="0">
                        <a:latin typeface="Cambria Math" panose="02040503050406030204" pitchFamily="18" charset="0"/>
                      </a:rPr>
                      <m:t>=</m:t>
                    </m:r>
                  </m:oMath>
                </a14:m>
                <a:r>
                  <a:rPr lang="en-GB" sz="2400" dirty="0"/>
                  <a:t> </a:t>
                </a:r>
                <a14:m>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𝑚</m:t>
                        </m:r>
                      </m:e>
                      <m:sub>
                        <m:r>
                          <a:rPr lang="en-GB" sz="2400" b="0" i="1" smtClean="0">
                            <a:latin typeface="Cambria Math" panose="02040503050406030204" pitchFamily="18" charset="0"/>
                          </a:rPr>
                          <m:t>𝑥</m:t>
                        </m:r>
                      </m:sub>
                    </m:sSub>
                    <m:r>
                      <a:rPr lang="en-GB" sz="2400" b="0" i="1" smtClean="0">
                        <a:latin typeface="Cambria Math" panose="02040503050406030204" pitchFamily="18" charset="0"/>
                      </a:rPr>
                      <m:t>𝐻</m:t>
                    </m:r>
                    <m:r>
                      <a:rPr lang="en-GB" sz="2400" b="0" i="1" smtClean="0">
                        <a:latin typeface="Cambria Math" panose="02040503050406030204" pitchFamily="18" charset="0"/>
                      </a:rPr>
                      <m:t>(0)</m:t>
                    </m:r>
                  </m:oMath>
                </a14:m>
                <a:endParaRPr lang="en-GB" sz="2400" dirty="0"/>
              </a:p>
              <a:p>
                <a:pPr>
                  <a:lnSpc>
                    <a:spcPct val="150000"/>
                  </a:lnSpc>
                </a:pPr>
                <a14:m>
                  <m:oMath xmlns:m="http://schemas.openxmlformats.org/officeDocument/2006/math">
                    <m:sSubSup>
                      <m:sSubSupPr>
                        <m:ctrlPr>
                          <a:rPr lang="en-GB" sz="2400" i="1" smtClean="0">
                            <a:latin typeface="Cambria Math" panose="02040503050406030204" pitchFamily="18" charset="0"/>
                          </a:rPr>
                        </m:ctrlPr>
                      </m:sSubSupPr>
                      <m:e>
                        <m:r>
                          <a:rPr lang="en-GB" sz="2400" i="1" smtClean="0">
                            <a:latin typeface="Cambria Math" panose="02040503050406030204" pitchFamily="18" charset="0"/>
                            <a:ea typeface="Cambria Math" panose="02040503050406030204" pitchFamily="18" charset="0"/>
                          </a:rPr>
                          <m:t>𝜎</m:t>
                        </m:r>
                      </m:e>
                      <m:sub>
                        <m:r>
                          <a:rPr lang="en-GB" sz="2400" b="0" i="1" smtClean="0">
                            <a:latin typeface="Cambria Math" panose="02040503050406030204" pitchFamily="18" charset="0"/>
                          </a:rPr>
                          <m:t>𝑦</m:t>
                        </m:r>
                      </m:sub>
                      <m:sup>
                        <m:r>
                          <a:rPr lang="en-GB" sz="2400" b="0" i="1" smtClean="0">
                            <a:latin typeface="Cambria Math" panose="02040503050406030204" pitchFamily="18" charset="0"/>
                          </a:rPr>
                          <m:t>2</m:t>
                        </m:r>
                      </m:sup>
                    </m:sSubSup>
                    <m:r>
                      <a:rPr lang="en-GB" sz="2400" b="0" i="0" smtClean="0">
                        <a:latin typeface="Cambria Math" panose="02040503050406030204" pitchFamily="18" charset="0"/>
                      </a:rPr>
                      <m:t>=</m:t>
                    </m:r>
                  </m:oMath>
                </a14:m>
                <a:r>
                  <a:rPr lang="en-GB" sz="2400" dirty="0"/>
                  <a:t> </a:t>
                </a:r>
                <a14:m>
                  <m:oMath xmlns:m="http://schemas.openxmlformats.org/officeDocument/2006/math">
                    <m:sSubSup>
                      <m:sSubSupPr>
                        <m:ctrlPr>
                          <a:rPr lang="en-GB" sz="2400" i="1">
                            <a:latin typeface="Cambria Math" panose="02040503050406030204" pitchFamily="18" charset="0"/>
                          </a:rPr>
                        </m:ctrlPr>
                      </m:sSubSupPr>
                      <m:e>
                        <m:r>
                          <a:rPr lang="en-GB" sz="2400" i="1">
                            <a:latin typeface="Cambria Math" panose="02040503050406030204" pitchFamily="18" charset="0"/>
                            <a:ea typeface="Cambria Math" panose="02040503050406030204" pitchFamily="18" charset="0"/>
                          </a:rPr>
                          <m:t>𝜎</m:t>
                        </m:r>
                      </m:e>
                      <m:sub>
                        <m:r>
                          <a:rPr lang="en-GB" sz="2400" i="1">
                            <a:latin typeface="Cambria Math" panose="02040503050406030204" pitchFamily="18" charset="0"/>
                          </a:rPr>
                          <m:t>𝑥</m:t>
                        </m:r>
                      </m:sub>
                      <m:sup>
                        <m:r>
                          <a:rPr lang="en-GB" sz="2400" i="1">
                            <a:latin typeface="Cambria Math" panose="02040503050406030204" pitchFamily="18" charset="0"/>
                          </a:rPr>
                          <m:t>2</m:t>
                        </m:r>
                      </m:sup>
                    </m:sSubSup>
                    <m:sSub>
                      <m:sSubPr>
                        <m:ctrlPr>
                          <a:rPr lang="en-GB" sz="2400" i="1">
                            <a:latin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e>
                      <m:sub>
                        <m:r>
                          <a:rPr lang="en-GB" sz="2400" i="1">
                            <a:latin typeface="Cambria Math" panose="02040503050406030204" pitchFamily="18" charset="0"/>
                            <a:ea typeface="Cambria Math" panose="02040503050406030204" pitchFamily="18" charset="0"/>
                          </a:rPr>
                          <m:t>hh</m:t>
                        </m:r>
                      </m:sub>
                    </m:sSub>
                    <m:d>
                      <m:dPr>
                        <m:ctrlPr>
                          <a:rPr lang="en-GB" sz="2400" i="1">
                            <a:latin typeface="Cambria Math" panose="02040503050406030204" pitchFamily="18" charset="0"/>
                          </a:rPr>
                        </m:ctrlPr>
                      </m:dPr>
                      <m:e>
                        <m:r>
                          <a:rPr lang="en-GB" sz="2400" b="0" i="1" smtClean="0">
                            <a:latin typeface="Cambria Math" panose="02040503050406030204" pitchFamily="18" charset="0"/>
                          </a:rPr>
                          <m:t>0</m:t>
                        </m:r>
                      </m:e>
                    </m:d>
                  </m:oMath>
                </a14:m>
                <a:endParaRPr lang="en-GB" sz="2400" dirty="0"/>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m:t>
                          </m:r>
                        </m:e>
                        <m:sub>
                          <m:r>
                            <a:rPr lang="en-GB" sz="2400" b="0" i="1" smtClean="0">
                              <a:latin typeface="Cambria Math" panose="02040503050406030204" pitchFamily="18" charset="0"/>
                            </a:rPr>
                            <m:t>𝑦𝑦</m:t>
                          </m:r>
                        </m:sub>
                      </m:sSub>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𝑚</m:t>
                          </m:r>
                        </m:e>
                      </m:d>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sSub>
                            <m:sSubPr>
                              <m:ctrlPr>
                                <a:rPr lang="en-GB" sz="2400" i="1">
                                  <a:latin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e>
                            <m:sub>
                              <m:r>
                                <a:rPr lang="en-GB" sz="2400" b="0" i="1" smtClean="0">
                                  <a:latin typeface="Cambria Math" panose="02040503050406030204" pitchFamily="18" charset="0"/>
                                  <a:ea typeface="Cambria Math" panose="02040503050406030204" pitchFamily="18" charset="0"/>
                                </a:rPr>
                                <m:t>𝑥𝑥</m:t>
                              </m:r>
                            </m:sub>
                          </m:sSub>
                          <m:d>
                            <m:dPr>
                              <m:ctrlPr>
                                <a:rPr lang="en-GB" sz="2400" i="1">
                                  <a:latin typeface="Cambria Math" panose="02040503050406030204" pitchFamily="18" charset="0"/>
                                </a:rPr>
                              </m:ctrlPr>
                            </m:dPr>
                            <m:e>
                              <m:r>
                                <a:rPr lang="en-GB" sz="2400" i="1">
                                  <a:latin typeface="Cambria Math" panose="02040503050406030204" pitchFamily="18" charset="0"/>
                                </a:rPr>
                                <m:t>𝑚</m:t>
                              </m:r>
                            </m:e>
                          </m:d>
                          <m:r>
                            <a:rPr lang="en-GB" sz="2400" i="1" smtClean="0">
                              <a:latin typeface="Cambria Math" panose="02040503050406030204" pitchFamily="18" charset="0"/>
                              <a:ea typeface="Cambria Math" panose="02040503050406030204" pitchFamily="18" charset="0"/>
                            </a:rPr>
                            <m:t>∗</m:t>
                          </m:r>
                          <m:r>
                            <a:rPr lang="en-GB" sz="2400" i="1">
                              <a:latin typeface="Cambria Math" panose="02040503050406030204" pitchFamily="18" charset="0"/>
                              <a:ea typeface="Cambria Math" panose="02040503050406030204" pitchFamily="18" charset="0"/>
                            </a:rPr>
                            <m:t>∅</m:t>
                          </m:r>
                        </m:e>
                        <m:sub>
                          <m:r>
                            <a:rPr lang="en-GB" sz="2400" b="0" i="1" smtClean="0">
                              <a:latin typeface="Cambria Math" panose="02040503050406030204" pitchFamily="18" charset="0"/>
                              <a:ea typeface="Cambria Math" panose="02040503050406030204" pitchFamily="18" charset="0"/>
                            </a:rPr>
                            <m:t>hh</m:t>
                          </m:r>
                        </m:sub>
                      </m:sSub>
                      <m:d>
                        <m:dPr>
                          <m:ctrlPr>
                            <a:rPr lang="en-GB" sz="2400" i="1">
                              <a:latin typeface="Cambria Math" panose="02040503050406030204" pitchFamily="18" charset="0"/>
                            </a:rPr>
                          </m:ctrlPr>
                        </m:dPr>
                        <m:e>
                          <m:r>
                            <a:rPr lang="en-GB" sz="2400" i="1">
                              <a:latin typeface="Cambria Math" panose="02040503050406030204" pitchFamily="18" charset="0"/>
                            </a:rPr>
                            <m:t>𝑚</m:t>
                          </m:r>
                        </m:e>
                      </m:d>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𝑆</m:t>
                          </m:r>
                        </m:e>
                        <m:sub>
                          <m:r>
                            <a:rPr lang="en-GB" sz="2400" b="0" i="1" smtClean="0">
                              <a:latin typeface="Cambria Math" panose="02040503050406030204" pitchFamily="18" charset="0"/>
                            </a:rPr>
                            <m:t>𝑦𝑦</m:t>
                          </m:r>
                        </m:sub>
                      </m:sSub>
                      <m:d>
                        <m:dPr>
                          <m:ctrlPr>
                            <a:rPr lang="en-GB" sz="2400" b="0" i="1" smtClean="0">
                              <a:latin typeface="Cambria Math" panose="02040503050406030204" pitchFamily="18" charset="0"/>
                            </a:rPr>
                          </m:ctrlPr>
                        </m:dPr>
                        <m:e>
                          <m:acc>
                            <m:accPr>
                              <m:chr m:val="̂"/>
                              <m:ctrlPr>
                                <a:rPr lang="en-GB" sz="2400" b="0" i="1" smtClean="0">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e>
                      </m:d>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r>
                            <a:rPr lang="en-GB" sz="2400" i="1">
                              <a:latin typeface="Cambria Math" panose="02040503050406030204" pitchFamily="18" charset="0"/>
                            </a:rPr>
                            <m:t>𝑆</m:t>
                          </m:r>
                        </m:e>
                        <m:sub>
                          <m:r>
                            <a:rPr lang="en-GB" sz="2400" b="0" i="1" smtClean="0">
                              <a:latin typeface="Cambria Math" panose="02040503050406030204" pitchFamily="18" charset="0"/>
                            </a:rPr>
                            <m:t>𝑥𝑥</m:t>
                          </m:r>
                        </m:sub>
                      </m:sSub>
                      <m:d>
                        <m:dPr>
                          <m:ctrlPr>
                            <a:rPr lang="en-GB" sz="2400" i="1">
                              <a:latin typeface="Cambria Math" panose="02040503050406030204" pitchFamily="18" charset="0"/>
                            </a:rPr>
                          </m:ctrlPr>
                        </m:dPr>
                        <m:e>
                          <m:acc>
                            <m:accPr>
                              <m:chr m:val="̂"/>
                              <m:ctrlPr>
                                <a:rPr lang="en-GB" sz="2400" i="1">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e>
                      </m:d>
                      <m:sSup>
                        <m:sSupPr>
                          <m:ctrlPr>
                            <a:rPr lang="en-GB" sz="2400" i="1" smtClean="0">
                              <a:latin typeface="Cambria Math" panose="02040503050406030204" pitchFamily="18" charset="0"/>
                            </a:rPr>
                          </m:ctrlPr>
                        </m:sSupPr>
                        <m:e>
                          <m:d>
                            <m:dPr>
                              <m:begChr m:val="|"/>
                              <m:endChr m:val="|"/>
                              <m:ctrlPr>
                                <a:rPr lang="en-GB" sz="2400" i="1">
                                  <a:latin typeface="Cambria Math" panose="02040503050406030204" pitchFamily="18" charset="0"/>
                                </a:rPr>
                              </m:ctrlPr>
                            </m:dPr>
                            <m:e>
                              <m:r>
                                <a:rPr lang="en-GB" sz="2400" i="1">
                                  <a:latin typeface="Cambria Math" panose="02040503050406030204" pitchFamily="18" charset="0"/>
                                </a:rPr>
                                <m:t>𝐻</m:t>
                              </m:r>
                              <m:r>
                                <a:rPr lang="en-GB" sz="2400" i="1">
                                  <a:latin typeface="Cambria Math" panose="02040503050406030204" pitchFamily="18" charset="0"/>
                                </a:rPr>
                                <m:t>(</m:t>
                              </m:r>
                              <m:acc>
                                <m:accPr>
                                  <m:chr m:val="̂"/>
                                  <m:ctrlPr>
                                    <a:rPr lang="en-GB" sz="2400" i="1">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r>
                                <a:rPr lang="en-GB" sz="2400" i="1">
                                  <a:latin typeface="Cambria Math" panose="02040503050406030204" pitchFamily="18" charset="0"/>
                                </a:rPr>
                                <m:t>)</m:t>
                              </m:r>
                            </m:e>
                          </m:d>
                        </m:e>
                        <m:sup>
                          <m:r>
                            <a:rPr lang="en-GB" sz="2400" b="0" i="1" smtClean="0">
                              <a:latin typeface="Cambria Math" panose="02040503050406030204" pitchFamily="18" charset="0"/>
                            </a:rPr>
                            <m:t>2</m:t>
                          </m:r>
                        </m:sup>
                      </m:sSup>
                    </m:oMath>
                  </m:oMathPara>
                </a14:m>
                <a:endParaRPr lang="en-GB" sz="2400" dirty="0"/>
              </a:p>
            </p:txBody>
          </p:sp>
        </mc:Choice>
        <mc:Fallback xmlns="">
          <p:sp>
            <p:nvSpPr>
              <p:cNvPr id="22" name="TextBox 21">
                <a:extLst>
                  <a:ext uri="{FF2B5EF4-FFF2-40B4-BE49-F238E27FC236}">
                    <a16:creationId xmlns:a16="http://schemas.microsoft.com/office/drawing/2014/main" id="{BA921B48-7DD9-4FCE-8C9B-B62A609A0085}"/>
                  </a:ext>
                </a:extLst>
              </p:cNvPr>
              <p:cNvSpPr txBox="1">
                <a:spLocks noRot="1" noChangeAspect="1" noMove="1" noResize="1" noEditPoints="1" noAdjustHandles="1" noChangeArrowheads="1" noChangeShapeType="1" noTextEdit="1"/>
              </p:cNvSpPr>
              <p:nvPr/>
            </p:nvSpPr>
            <p:spPr>
              <a:xfrm>
                <a:off x="8138200" y="2026889"/>
                <a:ext cx="2657951" cy="2005305"/>
              </a:xfrm>
              <a:prstGeom prst="rect">
                <a:avLst/>
              </a:prstGeom>
              <a:blipFill>
                <a:blip r:embed="rId5"/>
                <a:stretch>
                  <a:fillRect l="-2752" r="-37615" b="-170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F7E6C1DB-4303-43ED-8E40-9EFAD28237CF}"/>
                  </a:ext>
                </a:extLst>
              </p:cNvPr>
              <p:cNvSpPr txBox="1"/>
              <p:nvPr/>
            </p:nvSpPr>
            <p:spPr>
              <a:xfrm>
                <a:off x="6398419" y="4658023"/>
                <a:ext cx="4493818" cy="1933777"/>
              </a:xfrm>
              <a:prstGeom prst="rect">
                <a:avLst/>
              </a:prstGeom>
            </p:spPr>
            <p:txBody>
              <a:bodyPr vert="horz" wrap="none" lIns="0" tIns="0" rIns="0" bIns="0" rtlCol="0" anchor="t">
                <a:noAutofit/>
              </a:bodyPr>
              <a:lstStyle/>
              <a:p>
                <a:r>
                  <a:rPr lang="en-GB" sz="2000" b="1" dirty="0"/>
                  <a:t>mean</a:t>
                </a:r>
                <a:r>
                  <a:rPr lang="en-GB" sz="2000" dirty="0"/>
                  <a:t> multiplied by </a:t>
                </a:r>
                <a14:m>
                  <m:oMath xmlns:m="http://schemas.openxmlformats.org/officeDocument/2006/math">
                    <m:r>
                      <a:rPr lang="en-GB" sz="2000" b="0" i="1" smtClean="0">
                        <a:latin typeface="Cambria Math" panose="02040503050406030204" pitchFamily="18" charset="0"/>
                      </a:rPr>
                      <m:t>𝐻</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0</m:t>
                        </m:r>
                      </m:e>
                    </m:d>
                    <m:r>
                      <a:rPr lang="en-GB" sz="2000" b="0" i="1" smtClean="0">
                        <a:latin typeface="Cambria Math" panose="02040503050406030204" pitchFamily="18" charset="0"/>
                      </a:rPr>
                      <m:t>.</m:t>
                    </m:r>
                  </m:oMath>
                </a14:m>
                <a:endParaRPr lang="en-GB" sz="2000" dirty="0"/>
              </a:p>
              <a:p>
                <a:r>
                  <a:rPr lang="en-GB" sz="2000" b="1" dirty="0"/>
                  <a:t>variance</a:t>
                </a:r>
                <a:r>
                  <a:rPr lang="en-GB" sz="2000" dirty="0"/>
                  <a:t> multiplied by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m:t>
                        </m:r>
                      </m:e>
                      <m:sub>
                        <m:r>
                          <a:rPr lang="en-GB" sz="2000" i="1">
                            <a:latin typeface="Cambria Math" panose="02040503050406030204" pitchFamily="18" charset="0"/>
                            <a:ea typeface="Cambria Math" panose="02040503050406030204" pitchFamily="18" charset="0"/>
                          </a:rPr>
                          <m:t>hh</m:t>
                        </m:r>
                      </m:sub>
                    </m:sSub>
                    <m:d>
                      <m:dPr>
                        <m:ctrlPr>
                          <a:rPr lang="en-GB" sz="2000" i="1">
                            <a:latin typeface="Cambria Math" panose="02040503050406030204" pitchFamily="18" charset="0"/>
                          </a:rPr>
                        </m:ctrlPr>
                      </m:dPr>
                      <m:e>
                        <m:r>
                          <a:rPr lang="en-GB" sz="2000" i="1">
                            <a:latin typeface="Cambria Math" panose="02040503050406030204" pitchFamily="18" charset="0"/>
                          </a:rPr>
                          <m:t>0</m:t>
                        </m:r>
                      </m:e>
                    </m:d>
                    <m:r>
                      <a:rPr lang="en-GB" sz="2000" b="0" i="1" smtClean="0">
                        <a:latin typeface="Cambria Math" panose="02040503050406030204" pitchFamily="18" charset="0"/>
                      </a:rPr>
                      <m:t>.</m:t>
                    </m:r>
                  </m:oMath>
                </a14:m>
                <a:endParaRPr lang="en-GB" sz="2000" dirty="0"/>
              </a:p>
              <a:p>
                <a:r>
                  <a:rPr lang="en-GB" sz="2000" b="1" dirty="0"/>
                  <a:t>autocorrelation function</a:t>
                </a:r>
                <a:r>
                  <a:rPr lang="en-GB" sz="2000" dirty="0"/>
                  <a:t> convolved with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m:t>
                        </m:r>
                      </m:e>
                      <m:sub>
                        <m:r>
                          <a:rPr lang="en-GB" sz="2000" i="1">
                            <a:latin typeface="Cambria Math" panose="02040503050406030204" pitchFamily="18" charset="0"/>
                            <a:ea typeface="Cambria Math" panose="02040503050406030204" pitchFamily="18" charset="0"/>
                          </a:rPr>
                          <m:t>hh</m:t>
                        </m:r>
                      </m:sub>
                    </m:sSub>
                    <m:d>
                      <m:dPr>
                        <m:ctrlPr>
                          <a:rPr lang="en-GB" sz="2000" i="1">
                            <a:latin typeface="Cambria Math" panose="02040503050406030204" pitchFamily="18" charset="0"/>
                          </a:rPr>
                        </m:ctrlPr>
                      </m:dPr>
                      <m:e>
                        <m:r>
                          <a:rPr lang="en-GB" sz="2000" i="1">
                            <a:latin typeface="Cambria Math" panose="02040503050406030204" pitchFamily="18" charset="0"/>
                          </a:rPr>
                          <m:t>𝑚</m:t>
                        </m:r>
                      </m:e>
                    </m:d>
                  </m:oMath>
                </a14:m>
                <a:r>
                  <a:rPr lang="en-GB" sz="2000" dirty="0"/>
                  <a:t>. </a:t>
                </a:r>
              </a:p>
              <a:p>
                <a:r>
                  <a:rPr lang="en-GB" sz="2000" b="1" dirty="0"/>
                  <a:t>power spectral density</a:t>
                </a:r>
                <a:r>
                  <a:rPr lang="en-GB" sz="2000" dirty="0"/>
                  <a:t> multiplied by </a:t>
                </a:r>
                <a14:m>
                  <m:oMath xmlns:m="http://schemas.openxmlformats.org/officeDocument/2006/math">
                    <m:sSup>
                      <m:sSupPr>
                        <m:ctrlPr>
                          <a:rPr lang="en-GB" sz="2000" i="1">
                            <a:latin typeface="Cambria Math" panose="02040503050406030204" pitchFamily="18" charset="0"/>
                          </a:rPr>
                        </m:ctrlPr>
                      </m:sSupPr>
                      <m:e>
                        <m:d>
                          <m:dPr>
                            <m:begChr m:val="|"/>
                            <m:endChr m:val="|"/>
                            <m:ctrlPr>
                              <a:rPr lang="en-GB" sz="2000" i="1">
                                <a:latin typeface="Cambria Math" panose="02040503050406030204" pitchFamily="18" charset="0"/>
                              </a:rPr>
                            </m:ctrlPr>
                          </m:dPr>
                          <m:e>
                            <m:r>
                              <a:rPr lang="en-GB" sz="2000" i="1">
                                <a:latin typeface="Cambria Math" panose="02040503050406030204" pitchFamily="18" charset="0"/>
                              </a:rPr>
                              <m:t>𝐻</m:t>
                            </m:r>
                            <m:r>
                              <a:rPr lang="en-GB" sz="2000" i="1">
                                <a:latin typeface="Cambria Math" panose="02040503050406030204" pitchFamily="18" charset="0"/>
                              </a:rPr>
                              <m:t>(</m:t>
                            </m:r>
                            <m:acc>
                              <m:accPr>
                                <m:chr m:val="̂"/>
                                <m:ctrlPr>
                                  <a:rPr lang="en-GB" sz="2000" i="1">
                                    <a:latin typeface="Cambria Math" panose="02040503050406030204" pitchFamily="18" charset="0"/>
                                  </a:rPr>
                                </m:ctrlPr>
                              </m:accPr>
                              <m:e>
                                <m:r>
                                  <a:rPr lang="en-GB" sz="2000" i="1">
                                    <a:latin typeface="Cambria Math" panose="02040503050406030204" pitchFamily="18" charset="0"/>
                                    <a:ea typeface="Cambria Math" panose="02040503050406030204" pitchFamily="18" charset="0"/>
                                  </a:rPr>
                                  <m:t>𝜔</m:t>
                                </m:r>
                              </m:e>
                            </m:acc>
                            <m:r>
                              <a:rPr lang="en-GB" sz="2000" i="1">
                                <a:latin typeface="Cambria Math" panose="02040503050406030204" pitchFamily="18" charset="0"/>
                              </a:rPr>
                              <m:t>)</m:t>
                            </m:r>
                          </m:e>
                        </m:d>
                      </m:e>
                      <m:sup>
                        <m:r>
                          <a:rPr lang="en-GB" sz="2000" i="1">
                            <a:latin typeface="Cambria Math" panose="02040503050406030204" pitchFamily="18" charset="0"/>
                          </a:rPr>
                          <m:t>2</m:t>
                        </m:r>
                      </m:sup>
                    </m:sSup>
                  </m:oMath>
                </a14:m>
                <a:r>
                  <a:rPr lang="en-GB" sz="2000" dirty="0"/>
                  <a:t>.</a:t>
                </a:r>
              </a:p>
            </p:txBody>
          </p:sp>
        </mc:Choice>
        <mc:Fallback xmlns="">
          <p:sp>
            <p:nvSpPr>
              <p:cNvPr id="18" name="TextBox 17">
                <a:extLst>
                  <a:ext uri="{FF2B5EF4-FFF2-40B4-BE49-F238E27FC236}">
                    <a16:creationId xmlns:a16="http://schemas.microsoft.com/office/drawing/2014/main" id="{F7E6C1DB-4303-43ED-8E40-9EFAD28237CF}"/>
                  </a:ext>
                </a:extLst>
              </p:cNvPr>
              <p:cNvSpPr txBox="1">
                <a:spLocks noRot="1" noChangeAspect="1" noMove="1" noResize="1" noEditPoints="1" noAdjustHandles="1" noChangeArrowheads="1" noChangeShapeType="1" noTextEdit="1"/>
              </p:cNvSpPr>
              <p:nvPr/>
            </p:nvSpPr>
            <p:spPr>
              <a:xfrm>
                <a:off x="6398419" y="4658023"/>
                <a:ext cx="4493818" cy="1933777"/>
              </a:xfrm>
              <a:prstGeom prst="rect">
                <a:avLst/>
              </a:prstGeom>
              <a:blipFill>
                <a:blip r:embed="rId6"/>
                <a:stretch>
                  <a:fillRect l="-3528" t="-4101" r="-26187"/>
                </a:stretch>
              </a:blipFill>
            </p:spPr>
            <p:txBody>
              <a:bodyPr/>
              <a:lstStyle/>
              <a:p>
                <a:r>
                  <a:rPr lang="en-GB">
                    <a:noFill/>
                  </a:rPr>
                  <a:t> </a:t>
                </a:r>
              </a:p>
            </p:txBody>
          </p:sp>
        </mc:Fallback>
      </mc:AlternateContent>
    </p:spTree>
    <p:extLst>
      <p:ext uri="{BB962C8B-B14F-4D97-AF65-F5344CB8AC3E}">
        <p14:creationId xmlns:p14="http://schemas.microsoft.com/office/powerpoint/2010/main" val="158038466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336000"/>
            <a:ext cx="11158547" cy="576000"/>
          </a:xfrm>
        </p:spPr>
        <p:txBody>
          <a:bodyPr>
            <a:normAutofit fontScale="90000"/>
          </a:bodyPr>
          <a:lstStyle/>
          <a:p>
            <a:r>
              <a:rPr lang="en-GB" dirty="0"/>
              <a:t>Random Signal Processed by Linear Time-Invariant System</a:t>
            </a:r>
          </a:p>
        </p:txBody>
      </p:sp>
      <p:sp>
        <p:nvSpPr>
          <p:cNvPr id="3" name="Rectangle 180"/>
          <p:cNvSpPr>
            <a:spLocks noChangeArrowheads="1"/>
          </p:cNvSpPr>
          <p:nvPr/>
        </p:nvSpPr>
        <p:spPr bwMode="auto">
          <a:xfrm>
            <a:off x="3877243" y="2026889"/>
            <a:ext cx="719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i="1" dirty="0">
                <a:solidFill>
                  <a:srgbClr val="000000"/>
                </a:solidFill>
                <a:latin typeface="Times New Roman" panose="02020603050405020304" pitchFamily="18" charset="0"/>
                <a:cs typeface="Times New Roman" panose="02020603050405020304" pitchFamily="18" charset="0"/>
              </a:rPr>
              <a:t>x</a:t>
            </a:r>
            <a:r>
              <a:rPr lang="en-US" altLang="en-US" sz="2400" dirty="0">
                <a:solidFill>
                  <a:srgbClr val="000000"/>
                </a:solidFill>
                <a:latin typeface="Times New Roman" panose="02020603050405020304" pitchFamily="18" charset="0"/>
                <a:cs typeface="Times New Roman" panose="02020603050405020304" pitchFamily="18" charset="0"/>
              </a:rPr>
              <a:t>(</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lang="en-US" altLang="en-US" sz="2400" dirty="0">
                <a:solidFill>
                  <a:srgbClr val="000000"/>
                </a:solidFill>
                <a:latin typeface="Times New Roman" panose="02020603050405020304" pitchFamily="18" charset="0"/>
                <a:cs typeface="Times New Roman" panose="02020603050405020304" pitchFamily="18" charset="0"/>
              </a:rPr>
              <a:t>)</a:t>
            </a:r>
            <a:endParaRPr kumimoji="0" lang="en-US" altLang="en-US" sz="24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5" name="Group 4"/>
          <p:cNvGrpSpPr/>
          <p:nvPr/>
        </p:nvGrpSpPr>
        <p:grpSpPr>
          <a:xfrm>
            <a:off x="4285950" y="2146434"/>
            <a:ext cx="3664492" cy="992054"/>
            <a:chOff x="3011548" y="2379474"/>
            <a:chExt cx="3062213" cy="739964"/>
          </a:xfrm>
        </p:grpSpPr>
        <p:grpSp>
          <p:nvGrpSpPr>
            <p:cNvPr id="6" name="Group 14"/>
            <p:cNvGrpSpPr>
              <a:grpSpLocks/>
            </p:cNvGrpSpPr>
            <p:nvPr/>
          </p:nvGrpSpPr>
          <p:grpSpPr bwMode="auto">
            <a:xfrm>
              <a:off x="5234018" y="2727695"/>
              <a:ext cx="839743" cy="80963"/>
              <a:chOff x="2660" y="1614"/>
              <a:chExt cx="529" cy="51"/>
            </a:xfrm>
          </p:grpSpPr>
          <p:sp>
            <p:nvSpPr>
              <p:cNvPr id="11" name="Freeform 12"/>
              <p:cNvSpPr>
                <a:spLocks/>
              </p:cNvSpPr>
              <p:nvPr/>
            </p:nvSpPr>
            <p:spPr bwMode="auto">
              <a:xfrm>
                <a:off x="3095" y="1614"/>
                <a:ext cx="94" cy="51"/>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Line 13"/>
              <p:cNvSpPr>
                <a:spLocks noChangeShapeType="1"/>
              </p:cNvSpPr>
              <p:nvPr/>
            </p:nvSpPr>
            <p:spPr bwMode="auto">
              <a:xfrm flipH="1">
                <a:off x="2660" y="1639"/>
                <a:ext cx="469"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7" name="Rectangle 8"/>
            <p:cNvSpPr>
              <a:spLocks noChangeArrowheads="1"/>
            </p:cNvSpPr>
            <p:nvPr/>
          </p:nvSpPr>
          <p:spPr bwMode="auto">
            <a:xfrm>
              <a:off x="3841750" y="2379474"/>
              <a:ext cx="1357354" cy="739964"/>
            </a:xfrm>
            <a:prstGeom prst="rect">
              <a:avLst/>
            </a:prstGeom>
            <a:solidFill>
              <a:srgbClr val="FFFFFF"/>
            </a:solidFill>
            <a:ln w="14288">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auto">
            <a:xfrm>
              <a:off x="3978893" y="2481475"/>
              <a:ext cx="1059439" cy="43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900" dirty="0">
                  <a:solidFill>
                    <a:srgbClr val="000000"/>
                  </a:solidFill>
                  <a:latin typeface="Times New Roman" pitchFamily="18" charset="0"/>
                </a:rPr>
                <a:t>d</a:t>
              </a:r>
              <a:r>
                <a:rPr kumimoji="0" lang="en-US" altLang="en-US" sz="1900" b="0" i="0" u="none" strike="noStrike" cap="none" normalizeH="0" baseline="0" dirty="0">
                  <a:ln>
                    <a:noFill/>
                  </a:ln>
                  <a:solidFill>
                    <a:srgbClr val="000000"/>
                  </a:solidFill>
                  <a:effectLst/>
                  <a:latin typeface="Times New Roman" pitchFamily="18" charset="0"/>
                  <a:cs typeface="Arial" pitchFamily="34" charset="0"/>
                </a:rPr>
                <a:t>iscrete-time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0" i="0" u="none" strike="noStrike" cap="none" normalizeH="0" baseline="0" dirty="0">
                  <a:ln>
                    <a:noFill/>
                  </a:ln>
                  <a:solidFill>
                    <a:srgbClr val="000000"/>
                  </a:solidFill>
                  <a:effectLst/>
                  <a:latin typeface="Times New Roman" pitchFamily="18" charset="0"/>
                  <a:cs typeface="Arial" pitchFamily="34" charset="0"/>
                </a:rPr>
                <a:t>LTI </a:t>
              </a:r>
              <a:r>
                <a:rPr lang="en-GB" altLang="en-US" sz="1900" dirty="0">
                  <a:solidFill>
                    <a:srgbClr val="000000"/>
                  </a:solidFill>
                  <a:latin typeface="Times New Roman" pitchFamily="18" charset="0"/>
                </a:rPr>
                <a:t>system</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Freeform 12"/>
            <p:cNvSpPr>
              <a:spLocks/>
            </p:cNvSpPr>
            <p:nvPr/>
          </p:nvSpPr>
          <p:spPr bwMode="auto">
            <a:xfrm>
              <a:off x="3660803" y="2688377"/>
              <a:ext cx="149218" cy="80963"/>
            </a:xfrm>
            <a:custGeom>
              <a:avLst/>
              <a:gdLst>
                <a:gd name="T0" fmla="*/ 94 w 94"/>
                <a:gd name="T1" fmla="*/ 25 h 51"/>
                <a:gd name="T2" fmla="*/ 0 w 94"/>
                <a:gd name="T3" fmla="*/ 51 h 51"/>
                <a:gd name="T4" fmla="*/ 0 w 94"/>
                <a:gd name="T5" fmla="*/ 0 h 51"/>
                <a:gd name="T6" fmla="*/ 94 w 94"/>
                <a:gd name="T7" fmla="*/ 25 h 51"/>
              </a:gdLst>
              <a:ahLst/>
              <a:cxnLst>
                <a:cxn ang="0">
                  <a:pos x="T0" y="T1"/>
                </a:cxn>
                <a:cxn ang="0">
                  <a:pos x="T2" y="T3"/>
                </a:cxn>
                <a:cxn ang="0">
                  <a:pos x="T4" y="T5"/>
                </a:cxn>
                <a:cxn ang="0">
                  <a:pos x="T6" y="T7"/>
                </a:cxn>
              </a:cxnLst>
              <a:rect l="0" t="0" r="r" b="b"/>
              <a:pathLst>
                <a:path w="94" h="51">
                  <a:moveTo>
                    <a:pt x="94" y="25"/>
                  </a:moveTo>
                  <a:lnTo>
                    <a:pt x="0" y="51"/>
                  </a:lnTo>
                  <a:lnTo>
                    <a:pt x="0" y="0"/>
                  </a:lnTo>
                  <a:lnTo>
                    <a:pt x="94"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13"/>
            <p:cNvSpPr>
              <a:spLocks noChangeShapeType="1"/>
            </p:cNvSpPr>
            <p:nvPr/>
          </p:nvSpPr>
          <p:spPr bwMode="auto">
            <a:xfrm flipH="1">
              <a:off x="3011548" y="2728065"/>
              <a:ext cx="744501" cy="0"/>
            </a:xfrm>
            <a:prstGeom prst="line">
              <a:avLst/>
            </a:prstGeom>
            <a:noFill/>
            <a:ln w="1428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Rectangle 180"/>
          <p:cNvSpPr>
            <a:spLocks noChangeArrowheads="1"/>
          </p:cNvSpPr>
          <p:nvPr/>
        </p:nvSpPr>
        <p:spPr bwMode="auto">
          <a:xfrm>
            <a:off x="7353019" y="2046126"/>
            <a:ext cx="6306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2400" i="1" dirty="0">
                <a:solidFill>
                  <a:srgbClr val="000000"/>
                </a:solidFill>
                <a:latin typeface="Times New Roman" panose="02020603050405020304" pitchFamily="18" charset="0"/>
                <a:cs typeface="Times New Roman" panose="02020603050405020304" pitchFamily="18" charset="0"/>
              </a:rPr>
              <a:t>y</a:t>
            </a:r>
            <a:r>
              <a:rPr lang="en-US" altLang="en-US" sz="2400" dirty="0">
                <a:solidFill>
                  <a:srgbClr val="000000"/>
                </a:solidFill>
                <a:latin typeface="Times New Roman" panose="02020603050405020304" pitchFamily="18" charset="0"/>
                <a:cs typeface="Times New Roman" panose="02020603050405020304" pitchFamily="18" charset="0"/>
              </a:rPr>
              <a:t>(</a:t>
            </a:r>
            <a:r>
              <a:rPr kumimoji="0" lang="en-US" altLang="en-US" sz="2400" b="0" i="1"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n</a:t>
            </a:r>
            <a:r>
              <a:rPr lang="en-US" altLang="en-US" sz="2400" dirty="0">
                <a:solidFill>
                  <a:srgbClr val="000000"/>
                </a:solidFill>
                <a:latin typeface="Times New Roman" panose="02020603050405020304" pitchFamily="18" charset="0"/>
                <a:cs typeface="Times New Roman" panose="02020603050405020304" pitchFamily="18" charset="0"/>
              </a:rPr>
              <a:t>)</a:t>
            </a:r>
            <a:endParaRPr kumimoji="0" lang="en-US" altLang="en-US" sz="24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A792E05-6FCB-476F-BE12-DB5590AF2BCE}"/>
                  </a:ext>
                </a:extLst>
              </p:cNvPr>
              <p:cNvSpPr txBox="1"/>
              <p:nvPr/>
            </p:nvSpPr>
            <p:spPr>
              <a:xfrm>
                <a:off x="923417" y="1896018"/>
                <a:ext cx="2789710" cy="1815587"/>
              </a:xfrm>
              <a:prstGeom prst="rect">
                <a:avLst/>
              </a:prstGeom>
            </p:spPr>
            <p:txBody>
              <a:bodyPr vert="horz" wrap="none" lIns="0" tIns="0" rIns="0" bIns="0" rtlCol="0" anchor="t">
                <a:no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𝑥</m:t>
                          </m:r>
                        </m:sub>
                      </m:sSub>
                      <m:r>
                        <a:rPr lang="en-GB" sz="2400" b="0" i="1" smtClean="0">
                          <a:latin typeface="Cambria Math" panose="02040503050406030204" pitchFamily="18" charset="0"/>
                        </a:rPr>
                        <m:t>=0</m:t>
                      </m:r>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sSubSup>
                        <m:sSubSupPr>
                          <m:ctrlPr>
                            <a:rPr lang="en-GB" sz="2400" i="1" smtClean="0">
                              <a:latin typeface="Cambria Math" panose="02040503050406030204" pitchFamily="18" charset="0"/>
                            </a:rPr>
                          </m:ctrlPr>
                        </m:sSubSupPr>
                        <m:e>
                          <m:r>
                            <a:rPr lang="en-GB" sz="2400" i="1" smtClean="0">
                              <a:latin typeface="Cambria Math" panose="02040503050406030204" pitchFamily="18" charset="0"/>
                              <a:ea typeface="Cambria Math" panose="02040503050406030204" pitchFamily="18" charset="0"/>
                            </a:rPr>
                            <m:t>𝜎</m:t>
                          </m:r>
                        </m:e>
                        <m:sub>
                          <m:r>
                            <a:rPr lang="en-GB" sz="2400" b="0" i="1" smtClean="0">
                              <a:latin typeface="Cambria Math" panose="02040503050406030204" pitchFamily="18" charset="0"/>
                            </a:rPr>
                            <m:t>𝑥</m:t>
                          </m:r>
                        </m:sub>
                        <m:sup>
                          <m:r>
                            <a:rPr lang="en-GB" sz="2400" b="0" i="1" smtClean="0">
                              <a:latin typeface="Cambria Math" panose="02040503050406030204" pitchFamily="18" charset="0"/>
                            </a:rPr>
                            <m:t>2</m:t>
                          </m:r>
                        </m:sup>
                      </m:sSubSup>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m:t>
                          </m:r>
                        </m:e>
                        <m:sub>
                          <m:r>
                            <a:rPr lang="en-GB" sz="2400" b="0" i="1" smtClean="0">
                              <a:latin typeface="Cambria Math" panose="02040503050406030204" pitchFamily="18" charset="0"/>
                            </a:rPr>
                            <m:t>𝑥𝑥</m:t>
                          </m:r>
                        </m:sub>
                      </m:sSub>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𝑚</m:t>
                          </m:r>
                        </m:e>
                      </m:d>
                      <m:r>
                        <a:rPr lang="en-GB" sz="2400" b="0" i="1" smtClean="0">
                          <a:latin typeface="Cambria Math" panose="02040503050406030204" pitchFamily="18" charset="0"/>
                        </a:rPr>
                        <m:t>=</m:t>
                      </m:r>
                      <m:sSubSup>
                        <m:sSubSupPr>
                          <m:ctrlPr>
                            <a:rPr lang="en-GB" sz="2400" i="1">
                              <a:latin typeface="Cambria Math" panose="02040503050406030204" pitchFamily="18" charset="0"/>
                            </a:rPr>
                          </m:ctrlPr>
                        </m:sSubSupPr>
                        <m:e>
                          <m:r>
                            <a:rPr lang="en-GB" sz="2400" i="1">
                              <a:latin typeface="Cambria Math" panose="02040503050406030204" pitchFamily="18" charset="0"/>
                              <a:ea typeface="Cambria Math" panose="02040503050406030204" pitchFamily="18" charset="0"/>
                            </a:rPr>
                            <m:t>𝜎</m:t>
                          </m:r>
                        </m:e>
                        <m:sub>
                          <m:r>
                            <a:rPr lang="en-GB" sz="2400" i="1">
                              <a:latin typeface="Cambria Math" panose="02040503050406030204" pitchFamily="18" charset="0"/>
                            </a:rPr>
                            <m:t>𝑥</m:t>
                          </m:r>
                        </m:sub>
                        <m:sup>
                          <m:r>
                            <a:rPr lang="en-GB" sz="2400" i="1">
                              <a:latin typeface="Cambria Math" panose="02040503050406030204" pitchFamily="18" charset="0"/>
                            </a:rPr>
                            <m:t>2</m:t>
                          </m:r>
                        </m:sup>
                      </m:sSubSup>
                      <m:r>
                        <a:rPr lang="en-GB" sz="2400" b="0" i="1" smtClean="0">
                          <a:latin typeface="Cambria Math" panose="02040503050406030204" pitchFamily="18" charset="0"/>
                          <a:ea typeface="Cambria Math" panose="02040503050406030204" pitchFamily="18" charset="0"/>
                        </a:rPr>
                        <m:t>𝛿</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𝑚</m:t>
                      </m:r>
                      <m:r>
                        <a:rPr lang="en-GB" sz="2400" b="0" i="1" smtClean="0">
                          <a:latin typeface="Cambria Math" panose="02040503050406030204" pitchFamily="18" charset="0"/>
                          <a:ea typeface="Cambria Math" panose="02040503050406030204" pitchFamily="18" charset="0"/>
                        </a:rPr>
                        <m:t>)</m:t>
                      </m:r>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𝑆</m:t>
                          </m:r>
                        </m:e>
                        <m:sub>
                          <m:r>
                            <a:rPr lang="en-GB" sz="2400" b="0" i="1" smtClean="0">
                              <a:latin typeface="Cambria Math" panose="02040503050406030204" pitchFamily="18" charset="0"/>
                            </a:rPr>
                            <m:t>𝑥𝑥</m:t>
                          </m:r>
                        </m:sub>
                      </m:sSub>
                      <m:d>
                        <m:dPr>
                          <m:ctrlPr>
                            <a:rPr lang="en-GB" sz="2400" b="0" i="1" smtClean="0">
                              <a:latin typeface="Cambria Math" panose="02040503050406030204" pitchFamily="18" charset="0"/>
                            </a:rPr>
                          </m:ctrlPr>
                        </m:dPr>
                        <m:e>
                          <m:acc>
                            <m:accPr>
                              <m:chr m:val="̂"/>
                              <m:ctrlPr>
                                <a:rPr lang="en-GB" sz="2400" b="0" i="1" smtClean="0">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e>
                      </m:d>
                      <m:r>
                        <a:rPr lang="en-GB" sz="2400" b="0" i="1" smtClean="0">
                          <a:latin typeface="Cambria Math" panose="02040503050406030204" pitchFamily="18" charset="0"/>
                          <a:ea typeface="Cambria Math" panose="02040503050406030204" pitchFamily="18" charset="0"/>
                        </a:rPr>
                        <m:t>=</m:t>
                      </m:r>
                      <m:sSubSup>
                        <m:sSubSupPr>
                          <m:ctrlPr>
                            <a:rPr lang="en-GB" sz="2400" i="1">
                              <a:latin typeface="Cambria Math" panose="02040503050406030204" pitchFamily="18" charset="0"/>
                            </a:rPr>
                          </m:ctrlPr>
                        </m:sSubSupPr>
                        <m:e>
                          <m:r>
                            <a:rPr lang="en-GB" sz="2400" i="1">
                              <a:latin typeface="Cambria Math" panose="02040503050406030204" pitchFamily="18" charset="0"/>
                              <a:ea typeface="Cambria Math" panose="02040503050406030204" pitchFamily="18" charset="0"/>
                            </a:rPr>
                            <m:t>𝜎</m:t>
                          </m:r>
                        </m:e>
                        <m:sub>
                          <m:r>
                            <a:rPr lang="en-GB" sz="2400" i="1">
                              <a:latin typeface="Cambria Math" panose="02040503050406030204" pitchFamily="18" charset="0"/>
                            </a:rPr>
                            <m:t>𝑥</m:t>
                          </m:r>
                        </m:sub>
                        <m:sup>
                          <m:r>
                            <a:rPr lang="en-GB" sz="2400" i="1">
                              <a:latin typeface="Cambria Math" panose="02040503050406030204" pitchFamily="18" charset="0"/>
                            </a:rPr>
                            <m:t>2</m:t>
                          </m:r>
                        </m:sup>
                      </m:sSubSup>
                    </m:oMath>
                  </m:oMathPara>
                </a14:m>
                <a:endParaRPr lang="en-GB" sz="2400" dirty="0"/>
              </a:p>
              <a:p>
                <a:pPr>
                  <a:lnSpc>
                    <a:spcPct val="150000"/>
                  </a:lnSpc>
                </a:pPr>
                <a:endParaRPr lang="en-GB" sz="2400" dirty="0"/>
              </a:p>
            </p:txBody>
          </p:sp>
        </mc:Choice>
        <mc:Fallback xmlns="">
          <p:sp>
            <p:nvSpPr>
              <p:cNvPr id="17" name="TextBox 16">
                <a:extLst>
                  <a:ext uri="{FF2B5EF4-FFF2-40B4-BE49-F238E27FC236}">
                    <a16:creationId xmlns:a16="http://schemas.microsoft.com/office/drawing/2014/main" id="{5A792E05-6FCB-476F-BE12-DB5590AF2BCE}"/>
                  </a:ext>
                </a:extLst>
              </p:cNvPr>
              <p:cNvSpPr txBox="1">
                <a:spLocks noRot="1" noChangeAspect="1" noMove="1" noResize="1" noEditPoints="1" noAdjustHandles="1" noChangeArrowheads="1" noChangeShapeType="1" noTextEdit="1"/>
              </p:cNvSpPr>
              <p:nvPr/>
            </p:nvSpPr>
            <p:spPr>
              <a:xfrm>
                <a:off x="923417" y="1896018"/>
                <a:ext cx="2789710" cy="1815587"/>
              </a:xfrm>
              <a:prstGeom prst="rect">
                <a:avLst/>
              </a:prstGeom>
              <a:blipFill>
                <a:blip r:embed="rId3"/>
                <a:stretch>
                  <a:fillRect b="-171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3E18E97-8818-4482-BA17-7CC2E700623D}"/>
                  </a:ext>
                </a:extLst>
              </p:cNvPr>
              <p:cNvSpPr txBox="1"/>
              <p:nvPr/>
            </p:nvSpPr>
            <p:spPr>
              <a:xfrm>
                <a:off x="5528599" y="3236476"/>
                <a:ext cx="1295400" cy="1263138"/>
              </a:xfrm>
              <a:prstGeom prst="rect">
                <a:avLst/>
              </a:prstGeom>
            </p:spPr>
            <p:txBody>
              <a:bodyPr vert="horz" wrap="none" lIns="0" tIns="0" rIns="0" bIns="0" rtlCol="0" anchor="t">
                <a:normAutofit/>
              </a:bodyPr>
              <a:lstStyle/>
              <a:p>
                <a:pPr>
                  <a:lnSpc>
                    <a:spcPct val="150000"/>
                  </a:lnSpc>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h</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e>
                      </m:d>
                    </m:oMath>
                  </m:oMathPara>
                </a14:m>
                <a:endParaRPr lang="en-GB" sz="2400" dirty="0"/>
              </a:p>
              <a:p>
                <a:pPr>
                  <a:lnSpc>
                    <a:spcPct val="150000"/>
                  </a:lnSpc>
                </a:pPr>
                <a14:m>
                  <m:oMathPara xmlns:m="http://schemas.openxmlformats.org/officeDocument/2006/math">
                    <m:oMathParaPr>
                      <m:jc m:val="centerGroup"/>
                    </m:oMathParaPr>
                    <m:oMath xmlns:m="http://schemas.openxmlformats.org/officeDocument/2006/math">
                      <m:r>
                        <a:rPr lang="en-GB" sz="2400" i="1" smtClean="0">
                          <a:latin typeface="Cambria Math" panose="02040503050406030204" pitchFamily="18" charset="0"/>
                        </a:rPr>
                        <m:t>𝐻</m:t>
                      </m:r>
                      <m:r>
                        <a:rPr lang="en-GB" sz="2400" b="0" i="1" smtClean="0">
                          <a:latin typeface="Cambria Math" panose="02040503050406030204" pitchFamily="18" charset="0"/>
                        </a:rPr>
                        <m:t>(</m:t>
                      </m:r>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ea typeface="Cambria Math" panose="02040503050406030204" pitchFamily="18" charset="0"/>
                            </a:rPr>
                            <m:t>𝜔</m:t>
                          </m:r>
                        </m:e>
                      </m:acc>
                      <m:r>
                        <a:rPr lang="en-GB" sz="2400" b="0" i="1" smtClean="0">
                          <a:latin typeface="Cambria Math" panose="02040503050406030204" pitchFamily="18" charset="0"/>
                        </a:rPr>
                        <m:t>)</m:t>
                      </m:r>
                    </m:oMath>
                  </m:oMathPara>
                </a14:m>
                <a:endParaRPr lang="en-GB" sz="2400" dirty="0"/>
              </a:p>
              <a:p>
                <a:pPr>
                  <a:lnSpc>
                    <a:spcPct val="150000"/>
                  </a:lnSpc>
                </a:pPr>
                <a:endParaRPr lang="en-GB" sz="2400" dirty="0"/>
              </a:p>
            </p:txBody>
          </p:sp>
        </mc:Choice>
        <mc:Fallback xmlns="">
          <p:sp>
            <p:nvSpPr>
              <p:cNvPr id="20" name="TextBox 19">
                <a:extLst>
                  <a:ext uri="{FF2B5EF4-FFF2-40B4-BE49-F238E27FC236}">
                    <a16:creationId xmlns:a16="http://schemas.microsoft.com/office/drawing/2014/main" id="{83E18E97-8818-4482-BA17-7CC2E700623D}"/>
                  </a:ext>
                </a:extLst>
              </p:cNvPr>
              <p:cNvSpPr txBox="1">
                <a:spLocks noRot="1" noChangeAspect="1" noMove="1" noResize="1" noEditPoints="1" noAdjustHandles="1" noChangeArrowheads="1" noChangeShapeType="1" noTextEdit="1"/>
              </p:cNvSpPr>
              <p:nvPr/>
            </p:nvSpPr>
            <p:spPr>
              <a:xfrm>
                <a:off x="5528599" y="3236476"/>
                <a:ext cx="1295400" cy="1263138"/>
              </a:xfrm>
              <a:prstGeom prst="rect">
                <a:avLst/>
              </a:prstGeom>
              <a:blipFill>
                <a:blip r:embed="rId4"/>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7B9CAB60-D472-4F5B-82DB-3EA2FECE2595}"/>
              </a:ext>
            </a:extLst>
          </p:cNvPr>
          <p:cNvSpPr txBox="1"/>
          <p:nvPr/>
        </p:nvSpPr>
        <p:spPr>
          <a:xfrm>
            <a:off x="991611" y="1198104"/>
            <a:ext cx="10199972" cy="763781"/>
          </a:xfrm>
          <a:prstGeom prst="rect">
            <a:avLst/>
          </a:prstGeom>
        </p:spPr>
        <p:txBody>
          <a:bodyPr vert="horz" wrap="square" lIns="0" tIns="0" rIns="0" bIns="0" rtlCol="0" anchor="t">
            <a:noAutofit/>
          </a:bodyPr>
          <a:lstStyle/>
          <a:p>
            <a:r>
              <a:rPr lang="en-GB" sz="2400" dirty="0"/>
              <a:t>Summary of effect of processing zero-mean white noise.</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591031A-BCF9-49DC-BE57-FD05767603AA}"/>
                  </a:ext>
                </a:extLst>
              </p:cNvPr>
              <p:cNvSpPr txBox="1"/>
              <p:nvPr/>
            </p:nvSpPr>
            <p:spPr>
              <a:xfrm>
                <a:off x="1345770" y="4490400"/>
                <a:ext cx="2940180" cy="914400"/>
              </a:xfrm>
              <a:prstGeom prst="rect">
                <a:avLst/>
              </a:prstGeom>
            </p:spPr>
            <p:txBody>
              <a:bodyPr vert="horz" wrap="none" lIns="0" tIns="0" rIns="0" bIns="0" rtlCol="0" anchor="t">
                <a:normAutofit/>
              </a:bodyPr>
              <a:lstStyle/>
              <a:p>
                <a:r>
                  <a:rPr lang="en-GB" sz="2000" dirty="0"/>
                  <a:t>zero mean white noise.</a:t>
                </a:r>
              </a:p>
              <a:p>
                <a:r>
                  <a:rPr lang="en-GB" sz="2000" dirty="0"/>
                  <a:t>variance </a:t>
                </a:r>
                <a14:m>
                  <m:oMath xmlns:m="http://schemas.openxmlformats.org/officeDocument/2006/math">
                    <m:sSubSup>
                      <m:sSubSupPr>
                        <m:ctrlPr>
                          <a:rPr lang="en-GB" sz="2000" i="1">
                            <a:latin typeface="Cambria Math" panose="02040503050406030204" pitchFamily="18" charset="0"/>
                          </a:rPr>
                        </m:ctrlPr>
                      </m:sSubSupPr>
                      <m:e>
                        <m:r>
                          <a:rPr lang="en-GB" sz="2000" i="1">
                            <a:latin typeface="Cambria Math" panose="02040503050406030204" pitchFamily="18" charset="0"/>
                            <a:ea typeface="Cambria Math" panose="02040503050406030204" pitchFamily="18" charset="0"/>
                          </a:rPr>
                          <m:t>𝜎</m:t>
                        </m:r>
                      </m:e>
                      <m:sub>
                        <m:r>
                          <a:rPr lang="en-GB" sz="2000" i="1">
                            <a:latin typeface="Cambria Math" panose="02040503050406030204" pitchFamily="18" charset="0"/>
                          </a:rPr>
                          <m:t>𝑥</m:t>
                        </m:r>
                      </m:sub>
                      <m:sup>
                        <m:r>
                          <a:rPr lang="en-GB" sz="2000" i="1">
                            <a:latin typeface="Cambria Math" panose="02040503050406030204" pitchFamily="18" charset="0"/>
                          </a:rPr>
                          <m:t>2</m:t>
                        </m:r>
                      </m:sup>
                    </m:sSubSup>
                  </m:oMath>
                </a14:m>
                <a:endParaRPr lang="en-GB" sz="2000" dirty="0"/>
              </a:p>
              <a:p>
                <a:endParaRPr lang="en-GB" sz="2000" dirty="0"/>
              </a:p>
            </p:txBody>
          </p:sp>
        </mc:Choice>
        <mc:Fallback xmlns="">
          <p:sp>
            <p:nvSpPr>
              <p:cNvPr id="19" name="TextBox 18">
                <a:extLst>
                  <a:ext uri="{FF2B5EF4-FFF2-40B4-BE49-F238E27FC236}">
                    <a16:creationId xmlns:a16="http://schemas.microsoft.com/office/drawing/2014/main" id="{1591031A-BCF9-49DC-BE57-FD05767603AA}"/>
                  </a:ext>
                </a:extLst>
              </p:cNvPr>
              <p:cNvSpPr txBox="1">
                <a:spLocks noRot="1" noChangeAspect="1" noMove="1" noResize="1" noEditPoints="1" noAdjustHandles="1" noChangeArrowheads="1" noChangeShapeType="1" noTextEdit="1"/>
              </p:cNvSpPr>
              <p:nvPr/>
            </p:nvSpPr>
            <p:spPr>
              <a:xfrm>
                <a:off x="1345770" y="4490400"/>
                <a:ext cx="2940180" cy="914400"/>
              </a:xfrm>
              <a:prstGeom prst="rect">
                <a:avLst/>
              </a:prstGeom>
              <a:blipFill>
                <a:blip r:embed="rId5"/>
                <a:stretch>
                  <a:fillRect l="-5394" t="-8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66C1998B-8C7E-407C-BA29-5B86BC8111CA}"/>
                  </a:ext>
                </a:extLst>
              </p:cNvPr>
              <p:cNvSpPr txBox="1"/>
              <p:nvPr/>
            </p:nvSpPr>
            <p:spPr>
              <a:xfrm>
                <a:off x="6711363" y="4524800"/>
                <a:ext cx="4022396" cy="1263127"/>
              </a:xfrm>
              <a:prstGeom prst="rect">
                <a:avLst/>
              </a:prstGeom>
            </p:spPr>
            <p:txBody>
              <a:bodyPr vert="horz" wrap="none" lIns="0" tIns="0" rIns="0" bIns="0" rtlCol="0" anchor="t">
                <a:noAutofit/>
              </a:bodyPr>
              <a:lstStyle/>
              <a:p>
                <a:r>
                  <a:rPr lang="en-GB" sz="2000" dirty="0"/>
                  <a:t>zero </a:t>
                </a:r>
                <a:r>
                  <a:rPr lang="en-GB" sz="2000" b="1" dirty="0"/>
                  <a:t>mean</a:t>
                </a:r>
                <a:r>
                  <a:rPr lang="en-GB" sz="2000" dirty="0"/>
                  <a:t> coloured noise.</a:t>
                </a:r>
              </a:p>
              <a:p>
                <a:r>
                  <a:rPr lang="en-GB" sz="2000" b="1" dirty="0"/>
                  <a:t>variance</a:t>
                </a:r>
                <a:r>
                  <a:rPr lang="en-GB" sz="2000" dirty="0"/>
                  <a:t> </a:t>
                </a:r>
                <a14:m>
                  <m:oMath xmlns:m="http://schemas.openxmlformats.org/officeDocument/2006/math">
                    <m:sSubSup>
                      <m:sSubSupPr>
                        <m:ctrlPr>
                          <a:rPr lang="en-GB" sz="2000" i="1">
                            <a:latin typeface="Cambria Math" panose="02040503050406030204" pitchFamily="18" charset="0"/>
                          </a:rPr>
                        </m:ctrlPr>
                      </m:sSubSupPr>
                      <m:e>
                        <m:r>
                          <a:rPr lang="en-GB" sz="2000" i="1">
                            <a:latin typeface="Cambria Math" panose="02040503050406030204" pitchFamily="18" charset="0"/>
                            <a:ea typeface="Cambria Math" panose="02040503050406030204" pitchFamily="18" charset="0"/>
                          </a:rPr>
                          <m:t>𝜎</m:t>
                        </m:r>
                      </m:e>
                      <m:sub>
                        <m:r>
                          <a:rPr lang="en-GB" sz="2000" i="1">
                            <a:latin typeface="Cambria Math" panose="02040503050406030204" pitchFamily="18" charset="0"/>
                          </a:rPr>
                          <m:t>𝑥</m:t>
                        </m:r>
                      </m:sub>
                      <m:sup>
                        <m:r>
                          <a:rPr lang="en-GB" sz="2000" i="1">
                            <a:latin typeface="Cambria Math" panose="02040503050406030204" pitchFamily="18" charset="0"/>
                          </a:rPr>
                          <m:t>2</m:t>
                        </m:r>
                      </m:sup>
                    </m:sSubSup>
                  </m:oMath>
                </a14:m>
                <a:r>
                  <a:rPr lang="en-GB" sz="2000" dirty="0"/>
                  <a:t> multiplied by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m:t>
                        </m:r>
                      </m:e>
                      <m:sub>
                        <m:r>
                          <a:rPr lang="en-GB" sz="2000" i="1">
                            <a:latin typeface="Cambria Math" panose="02040503050406030204" pitchFamily="18" charset="0"/>
                            <a:ea typeface="Cambria Math" panose="02040503050406030204" pitchFamily="18" charset="0"/>
                          </a:rPr>
                          <m:t>hh</m:t>
                        </m:r>
                      </m:sub>
                    </m:sSub>
                    <m:d>
                      <m:dPr>
                        <m:ctrlPr>
                          <a:rPr lang="en-GB" sz="2000" i="1">
                            <a:latin typeface="Cambria Math" panose="02040503050406030204" pitchFamily="18" charset="0"/>
                          </a:rPr>
                        </m:ctrlPr>
                      </m:dPr>
                      <m:e>
                        <m:r>
                          <a:rPr lang="en-GB" sz="2000" i="1">
                            <a:latin typeface="Cambria Math" panose="02040503050406030204" pitchFamily="18" charset="0"/>
                          </a:rPr>
                          <m:t>0</m:t>
                        </m:r>
                      </m:e>
                    </m:d>
                    <m:r>
                      <a:rPr lang="en-GB" sz="2000" b="0" i="1" smtClean="0">
                        <a:latin typeface="Cambria Math" panose="02040503050406030204" pitchFamily="18" charset="0"/>
                      </a:rPr>
                      <m:t>.</m:t>
                    </m:r>
                  </m:oMath>
                </a14:m>
                <a:endParaRPr lang="en-GB" sz="2000" dirty="0"/>
              </a:p>
              <a:p>
                <a:r>
                  <a:rPr lang="en-GB" sz="2000" b="1" dirty="0"/>
                  <a:t>autocorrelation function </a:t>
                </a:r>
                <a:r>
                  <a:rPr lang="en-GB" sz="2000" dirty="0"/>
                  <a:t>equal to</a:t>
                </a:r>
              </a:p>
              <a:p>
                <a:r>
                  <a:rPr lang="en-GB" sz="2000" dirty="0"/>
                  <a:t>autocorrelation sequence </a:t>
                </a:r>
                <a14:m>
                  <m:oMath xmlns:m="http://schemas.openxmlformats.org/officeDocument/2006/math">
                    <m:sSub>
                      <m:sSubPr>
                        <m:ctrlPr>
                          <a:rPr lang="en-GB" sz="2000" i="1">
                            <a:latin typeface="Cambria Math" panose="02040503050406030204" pitchFamily="18" charset="0"/>
                          </a:rPr>
                        </m:ctrlPr>
                      </m:sSubPr>
                      <m:e>
                        <m:r>
                          <a:rPr lang="en-GB" sz="2000" i="1">
                            <a:latin typeface="Cambria Math" panose="02040503050406030204" pitchFamily="18" charset="0"/>
                            <a:ea typeface="Cambria Math" panose="02040503050406030204" pitchFamily="18" charset="0"/>
                          </a:rPr>
                          <m:t>∅</m:t>
                        </m:r>
                      </m:e>
                      <m:sub>
                        <m:r>
                          <a:rPr lang="en-GB" sz="2000" i="1">
                            <a:latin typeface="Cambria Math" panose="02040503050406030204" pitchFamily="18" charset="0"/>
                            <a:ea typeface="Cambria Math" panose="02040503050406030204" pitchFamily="18" charset="0"/>
                          </a:rPr>
                          <m:t>hh</m:t>
                        </m:r>
                      </m:sub>
                    </m:sSub>
                    <m:d>
                      <m:dPr>
                        <m:ctrlPr>
                          <a:rPr lang="en-GB" sz="2000" i="1">
                            <a:latin typeface="Cambria Math" panose="02040503050406030204" pitchFamily="18" charset="0"/>
                          </a:rPr>
                        </m:ctrlPr>
                      </m:dPr>
                      <m:e>
                        <m:r>
                          <a:rPr lang="en-GB" sz="2000" i="1">
                            <a:latin typeface="Cambria Math" panose="02040503050406030204" pitchFamily="18" charset="0"/>
                          </a:rPr>
                          <m:t>𝑚</m:t>
                        </m:r>
                      </m:e>
                    </m:d>
                  </m:oMath>
                </a14:m>
                <a:endParaRPr lang="en-GB" sz="2000" dirty="0"/>
              </a:p>
              <a:p>
                <a:r>
                  <a:rPr lang="en-GB" sz="2000" dirty="0"/>
                  <a:t>multiplied by variance </a:t>
                </a:r>
                <a14:m>
                  <m:oMath xmlns:m="http://schemas.openxmlformats.org/officeDocument/2006/math">
                    <m:sSubSup>
                      <m:sSubSupPr>
                        <m:ctrlPr>
                          <a:rPr lang="en-GB" sz="2000" i="1">
                            <a:latin typeface="Cambria Math" panose="02040503050406030204" pitchFamily="18" charset="0"/>
                          </a:rPr>
                        </m:ctrlPr>
                      </m:sSubSupPr>
                      <m:e>
                        <m:r>
                          <a:rPr lang="en-GB" sz="2000" i="1">
                            <a:latin typeface="Cambria Math" panose="02040503050406030204" pitchFamily="18" charset="0"/>
                            <a:ea typeface="Cambria Math" panose="02040503050406030204" pitchFamily="18" charset="0"/>
                          </a:rPr>
                          <m:t>𝜎</m:t>
                        </m:r>
                      </m:e>
                      <m:sub>
                        <m:r>
                          <a:rPr lang="en-GB" sz="2000" i="1">
                            <a:latin typeface="Cambria Math" panose="02040503050406030204" pitchFamily="18" charset="0"/>
                          </a:rPr>
                          <m:t>𝑥</m:t>
                        </m:r>
                      </m:sub>
                      <m:sup>
                        <m:r>
                          <a:rPr lang="en-GB" sz="2000" i="1">
                            <a:latin typeface="Cambria Math" panose="02040503050406030204" pitchFamily="18" charset="0"/>
                          </a:rPr>
                          <m:t>2</m:t>
                        </m:r>
                      </m:sup>
                    </m:sSubSup>
                    <m:r>
                      <a:rPr lang="en-GB" sz="2000" i="1">
                        <a:latin typeface="Cambria Math" panose="02040503050406030204" pitchFamily="18" charset="0"/>
                      </a:rPr>
                      <m:t> </m:t>
                    </m:r>
                  </m:oMath>
                </a14:m>
                <a:r>
                  <a:rPr lang="en-GB" sz="2000" dirty="0"/>
                  <a:t>.</a:t>
                </a:r>
              </a:p>
              <a:p>
                <a:r>
                  <a:rPr lang="en-GB" sz="2000" b="1" dirty="0"/>
                  <a:t>power spectral density </a:t>
                </a:r>
                <a:r>
                  <a:rPr lang="en-GB" sz="2000" dirty="0"/>
                  <a:t>equal to </a:t>
                </a:r>
                <a14:m>
                  <m:oMath xmlns:m="http://schemas.openxmlformats.org/officeDocument/2006/math">
                    <m:sSup>
                      <m:sSupPr>
                        <m:ctrlPr>
                          <a:rPr lang="en-GB" sz="2000" i="1">
                            <a:latin typeface="Cambria Math" panose="02040503050406030204" pitchFamily="18" charset="0"/>
                          </a:rPr>
                        </m:ctrlPr>
                      </m:sSupPr>
                      <m:e>
                        <m:d>
                          <m:dPr>
                            <m:begChr m:val="|"/>
                            <m:endChr m:val="|"/>
                            <m:ctrlPr>
                              <a:rPr lang="en-GB" sz="2000" i="1">
                                <a:latin typeface="Cambria Math" panose="02040503050406030204" pitchFamily="18" charset="0"/>
                              </a:rPr>
                            </m:ctrlPr>
                          </m:dPr>
                          <m:e>
                            <m:r>
                              <a:rPr lang="en-GB" sz="2000" i="1">
                                <a:latin typeface="Cambria Math" panose="02040503050406030204" pitchFamily="18" charset="0"/>
                              </a:rPr>
                              <m:t>𝐻</m:t>
                            </m:r>
                            <m:r>
                              <a:rPr lang="en-GB" sz="2000" i="1">
                                <a:latin typeface="Cambria Math" panose="02040503050406030204" pitchFamily="18" charset="0"/>
                              </a:rPr>
                              <m:t>(</m:t>
                            </m:r>
                            <m:acc>
                              <m:accPr>
                                <m:chr m:val="̂"/>
                                <m:ctrlPr>
                                  <a:rPr lang="en-GB" sz="2000" i="1">
                                    <a:latin typeface="Cambria Math" panose="02040503050406030204" pitchFamily="18" charset="0"/>
                                  </a:rPr>
                                </m:ctrlPr>
                              </m:accPr>
                              <m:e>
                                <m:r>
                                  <a:rPr lang="en-GB" sz="2000" i="1">
                                    <a:latin typeface="Cambria Math" panose="02040503050406030204" pitchFamily="18" charset="0"/>
                                    <a:ea typeface="Cambria Math" panose="02040503050406030204" pitchFamily="18" charset="0"/>
                                  </a:rPr>
                                  <m:t>𝜔</m:t>
                                </m:r>
                              </m:e>
                            </m:acc>
                            <m:r>
                              <a:rPr lang="en-GB" sz="2000" i="1">
                                <a:latin typeface="Cambria Math" panose="02040503050406030204" pitchFamily="18" charset="0"/>
                              </a:rPr>
                              <m:t>)</m:t>
                            </m:r>
                          </m:e>
                        </m:d>
                      </m:e>
                      <m:sup>
                        <m:r>
                          <a:rPr lang="en-GB" sz="2000" i="1">
                            <a:latin typeface="Cambria Math" panose="02040503050406030204" pitchFamily="18" charset="0"/>
                          </a:rPr>
                          <m:t>2</m:t>
                        </m:r>
                      </m:sup>
                    </m:sSup>
                    <m:r>
                      <a:rPr lang="en-GB" sz="2000" i="1">
                        <a:latin typeface="Cambria Math" panose="02040503050406030204" pitchFamily="18" charset="0"/>
                      </a:rPr>
                      <m:t> </m:t>
                    </m:r>
                  </m:oMath>
                </a14:m>
                <a:endParaRPr lang="en-GB" sz="2000" dirty="0"/>
              </a:p>
              <a:p>
                <a:r>
                  <a:rPr lang="en-GB" sz="2000" dirty="0"/>
                  <a:t>multiplied by variance </a:t>
                </a:r>
                <a14:m>
                  <m:oMath xmlns:m="http://schemas.openxmlformats.org/officeDocument/2006/math">
                    <m:sSubSup>
                      <m:sSubSupPr>
                        <m:ctrlPr>
                          <a:rPr lang="en-GB" sz="2000" i="1">
                            <a:latin typeface="Cambria Math" panose="02040503050406030204" pitchFamily="18" charset="0"/>
                          </a:rPr>
                        </m:ctrlPr>
                      </m:sSubSupPr>
                      <m:e>
                        <m:r>
                          <a:rPr lang="en-GB" sz="2000" i="1">
                            <a:latin typeface="Cambria Math" panose="02040503050406030204" pitchFamily="18" charset="0"/>
                            <a:ea typeface="Cambria Math" panose="02040503050406030204" pitchFamily="18" charset="0"/>
                          </a:rPr>
                          <m:t>𝜎</m:t>
                        </m:r>
                      </m:e>
                      <m:sub>
                        <m:r>
                          <a:rPr lang="en-GB" sz="2000" i="1">
                            <a:latin typeface="Cambria Math" panose="02040503050406030204" pitchFamily="18" charset="0"/>
                          </a:rPr>
                          <m:t>𝑥</m:t>
                        </m:r>
                      </m:sub>
                      <m:sup>
                        <m:r>
                          <a:rPr lang="en-GB" sz="2000" i="1">
                            <a:latin typeface="Cambria Math" panose="02040503050406030204" pitchFamily="18" charset="0"/>
                          </a:rPr>
                          <m:t>2</m:t>
                        </m:r>
                      </m:sup>
                    </m:sSubSup>
                    <m:r>
                      <a:rPr lang="en-GB" sz="2000" i="1">
                        <a:latin typeface="Cambria Math" panose="02040503050406030204" pitchFamily="18" charset="0"/>
                      </a:rPr>
                      <m:t> </m:t>
                    </m:r>
                  </m:oMath>
                </a14:m>
                <a:r>
                  <a:rPr lang="en-GB" sz="2000" dirty="0"/>
                  <a:t>.</a:t>
                </a:r>
              </a:p>
            </p:txBody>
          </p:sp>
        </mc:Choice>
        <mc:Fallback xmlns="">
          <p:sp>
            <p:nvSpPr>
              <p:cNvPr id="21" name="TextBox 20">
                <a:extLst>
                  <a:ext uri="{FF2B5EF4-FFF2-40B4-BE49-F238E27FC236}">
                    <a16:creationId xmlns:a16="http://schemas.microsoft.com/office/drawing/2014/main" id="{66C1998B-8C7E-407C-BA29-5B86BC8111CA}"/>
                  </a:ext>
                </a:extLst>
              </p:cNvPr>
              <p:cNvSpPr txBox="1">
                <a:spLocks noRot="1" noChangeAspect="1" noMove="1" noResize="1" noEditPoints="1" noAdjustHandles="1" noChangeArrowheads="1" noChangeShapeType="1" noTextEdit="1"/>
              </p:cNvSpPr>
              <p:nvPr/>
            </p:nvSpPr>
            <p:spPr>
              <a:xfrm>
                <a:off x="6711363" y="4524800"/>
                <a:ext cx="4022396" cy="1263127"/>
              </a:xfrm>
              <a:prstGeom prst="rect">
                <a:avLst/>
              </a:prstGeom>
              <a:blipFill>
                <a:blip r:embed="rId6"/>
                <a:stretch>
                  <a:fillRect l="-3939" t="-6280" r="-17576" b="-816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3120ECD-12D5-4AB8-AB92-4CD6274AACAB}"/>
                  </a:ext>
                </a:extLst>
              </p:cNvPr>
              <p:cNvSpPr txBox="1"/>
              <p:nvPr/>
            </p:nvSpPr>
            <p:spPr>
              <a:xfrm>
                <a:off x="8431481" y="1801159"/>
                <a:ext cx="4032772" cy="2224576"/>
              </a:xfrm>
              <a:prstGeom prst="rect">
                <a:avLst/>
              </a:prstGeom>
            </p:spPr>
            <p:txBody>
              <a:bodyPr vert="horz" wrap="none" lIns="0" tIns="0" rIns="0" bIns="0" rtlCol="0" anchor="t">
                <a:no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𝑚</m:t>
                          </m:r>
                        </m:e>
                        <m:sub>
                          <m:r>
                            <a:rPr lang="en-GB" sz="2400" b="0" i="1" smtClean="0">
                              <a:latin typeface="Cambria Math" panose="02040503050406030204" pitchFamily="18" charset="0"/>
                            </a:rPr>
                            <m:t>𝑦</m:t>
                          </m:r>
                        </m:sub>
                      </m:sSub>
                      <m:r>
                        <a:rPr lang="en-GB" sz="2400" b="0" i="1" smtClean="0">
                          <a:latin typeface="Cambria Math" panose="02040503050406030204" pitchFamily="18" charset="0"/>
                        </a:rPr>
                        <m:t>=0</m:t>
                      </m:r>
                    </m:oMath>
                  </m:oMathPara>
                </a14:m>
                <a:endParaRPr lang="en-GB" sz="2400" dirty="0"/>
              </a:p>
              <a:p>
                <a:pPr>
                  <a:lnSpc>
                    <a:spcPct val="150000"/>
                  </a:lnSpc>
                </a:pPr>
                <a14:m>
                  <m:oMath xmlns:m="http://schemas.openxmlformats.org/officeDocument/2006/math">
                    <m:sSubSup>
                      <m:sSubSupPr>
                        <m:ctrlPr>
                          <a:rPr lang="en-GB" sz="2400" i="1" smtClean="0">
                            <a:latin typeface="Cambria Math" panose="02040503050406030204" pitchFamily="18" charset="0"/>
                          </a:rPr>
                        </m:ctrlPr>
                      </m:sSubSupPr>
                      <m:e>
                        <m:r>
                          <a:rPr lang="en-GB" sz="2400" i="1" smtClean="0">
                            <a:latin typeface="Cambria Math" panose="02040503050406030204" pitchFamily="18" charset="0"/>
                            <a:ea typeface="Cambria Math" panose="02040503050406030204" pitchFamily="18" charset="0"/>
                          </a:rPr>
                          <m:t>𝜎</m:t>
                        </m:r>
                      </m:e>
                      <m:sub>
                        <m:r>
                          <a:rPr lang="en-GB" sz="2400" b="0" i="1" smtClean="0">
                            <a:latin typeface="Cambria Math" panose="02040503050406030204" pitchFamily="18" charset="0"/>
                          </a:rPr>
                          <m:t>𝑦</m:t>
                        </m:r>
                      </m:sub>
                      <m:sup>
                        <m:r>
                          <a:rPr lang="en-GB" sz="2400" b="0" i="1" smtClean="0">
                            <a:latin typeface="Cambria Math" panose="02040503050406030204" pitchFamily="18" charset="0"/>
                          </a:rPr>
                          <m:t>2</m:t>
                        </m:r>
                      </m:sup>
                    </m:sSubSup>
                    <m:r>
                      <a:rPr lang="en-GB" sz="2400" b="0" i="0" smtClean="0">
                        <a:latin typeface="Cambria Math" panose="02040503050406030204" pitchFamily="18" charset="0"/>
                      </a:rPr>
                      <m:t>=</m:t>
                    </m:r>
                  </m:oMath>
                </a14:m>
                <a:r>
                  <a:rPr lang="en-GB" sz="2400" dirty="0"/>
                  <a:t> </a:t>
                </a:r>
                <a14:m>
                  <m:oMath xmlns:m="http://schemas.openxmlformats.org/officeDocument/2006/math">
                    <m:sSubSup>
                      <m:sSubSupPr>
                        <m:ctrlPr>
                          <a:rPr lang="en-GB" sz="2400" i="1">
                            <a:latin typeface="Cambria Math" panose="02040503050406030204" pitchFamily="18" charset="0"/>
                          </a:rPr>
                        </m:ctrlPr>
                      </m:sSubSupPr>
                      <m:e>
                        <m:r>
                          <a:rPr lang="en-GB" sz="2400" i="1">
                            <a:latin typeface="Cambria Math" panose="02040503050406030204" pitchFamily="18" charset="0"/>
                            <a:ea typeface="Cambria Math" panose="02040503050406030204" pitchFamily="18" charset="0"/>
                          </a:rPr>
                          <m:t>𝜎</m:t>
                        </m:r>
                      </m:e>
                      <m:sub>
                        <m:r>
                          <a:rPr lang="en-GB" sz="2400" i="1">
                            <a:latin typeface="Cambria Math" panose="02040503050406030204" pitchFamily="18" charset="0"/>
                          </a:rPr>
                          <m:t>𝑥</m:t>
                        </m:r>
                      </m:sub>
                      <m:sup>
                        <m:r>
                          <a:rPr lang="en-GB" sz="2400" i="1">
                            <a:latin typeface="Cambria Math" panose="02040503050406030204" pitchFamily="18" charset="0"/>
                          </a:rPr>
                          <m:t>2</m:t>
                        </m:r>
                      </m:sup>
                    </m:sSubSup>
                    <m:sSub>
                      <m:sSubPr>
                        <m:ctrlPr>
                          <a:rPr lang="en-GB" sz="2400" i="1">
                            <a:latin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m:t>
                        </m:r>
                      </m:e>
                      <m:sub>
                        <m:r>
                          <a:rPr lang="en-GB" sz="2400" i="1">
                            <a:latin typeface="Cambria Math" panose="02040503050406030204" pitchFamily="18" charset="0"/>
                            <a:ea typeface="Cambria Math" panose="02040503050406030204" pitchFamily="18" charset="0"/>
                          </a:rPr>
                          <m:t>hh</m:t>
                        </m:r>
                      </m:sub>
                    </m:sSub>
                    <m:d>
                      <m:dPr>
                        <m:ctrlPr>
                          <a:rPr lang="en-GB" sz="2400" i="1">
                            <a:latin typeface="Cambria Math" panose="02040503050406030204" pitchFamily="18" charset="0"/>
                          </a:rPr>
                        </m:ctrlPr>
                      </m:dPr>
                      <m:e>
                        <m:r>
                          <a:rPr lang="en-GB" sz="2400" b="0" i="1" smtClean="0">
                            <a:latin typeface="Cambria Math" panose="02040503050406030204" pitchFamily="18" charset="0"/>
                          </a:rPr>
                          <m:t>0</m:t>
                        </m:r>
                      </m:e>
                    </m:d>
                  </m:oMath>
                </a14:m>
                <a:endParaRPr lang="en-GB" sz="2400" b="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sSub>
                        <m:sSubPr>
                          <m:ctrlPr>
                            <a:rPr lang="en-GB" sz="2400" i="1" smtClean="0">
                              <a:latin typeface="Cambria Math" panose="02040503050406030204" pitchFamily="18" charset="0"/>
                            </a:rPr>
                          </m:ctrlPr>
                        </m:sSubPr>
                        <m:e>
                          <m:r>
                            <a:rPr lang="en-GB" sz="2400" i="1" smtClean="0">
                              <a:latin typeface="Cambria Math" panose="02040503050406030204" pitchFamily="18" charset="0"/>
                              <a:ea typeface="Cambria Math" panose="02040503050406030204" pitchFamily="18" charset="0"/>
                            </a:rPr>
                            <m:t>∅</m:t>
                          </m:r>
                        </m:e>
                        <m:sub>
                          <m:r>
                            <a:rPr lang="en-GB" sz="2400" b="0" i="1" smtClean="0">
                              <a:latin typeface="Cambria Math" panose="02040503050406030204" pitchFamily="18" charset="0"/>
                            </a:rPr>
                            <m:t>𝑦𝑦</m:t>
                          </m:r>
                        </m:sub>
                      </m:sSub>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𝑚</m:t>
                          </m:r>
                        </m:e>
                      </m:d>
                      <m:r>
                        <a:rPr lang="en-GB" sz="2400" b="0" i="1" smtClean="0">
                          <a:latin typeface="Cambria Math" panose="02040503050406030204" pitchFamily="18" charset="0"/>
                        </a:rPr>
                        <m:t>=</m:t>
                      </m:r>
                      <m:sSub>
                        <m:sSubPr>
                          <m:ctrlPr>
                            <a:rPr lang="en-GB" sz="2400" i="1">
                              <a:latin typeface="Cambria Math" panose="02040503050406030204" pitchFamily="18" charset="0"/>
                            </a:rPr>
                          </m:ctrlPr>
                        </m:sSubPr>
                        <m:e>
                          <m:sSubSup>
                            <m:sSubSupPr>
                              <m:ctrlPr>
                                <a:rPr lang="en-GB" sz="2400" i="1">
                                  <a:latin typeface="Cambria Math" panose="02040503050406030204" pitchFamily="18" charset="0"/>
                                </a:rPr>
                              </m:ctrlPr>
                            </m:sSubSupPr>
                            <m:e>
                              <m:r>
                                <a:rPr lang="en-GB" sz="2400" i="1">
                                  <a:latin typeface="Cambria Math" panose="02040503050406030204" pitchFamily="18" charset="0"/>
                                  <a:ea typeface="Cambria Math" panose="02040503050406030204" pitchFamily="18" charset="0"/>
                                </a:rPr>
                                <m:t>𝜎</m:t>
                              </m:r>
                            </m:e>
                            <m:sub>
                              <m:r>
                                <a:rPr lang="en-GB" sz="2400" i="1">
                                  <a:latin typeface="Cambria Math" panose="02040503050406030204" pitchFamily="18" charset="0"/>
                                </a:rPr>
                                <m:t>𝑥</m:t>
                              </m:r>
                            </m:sub>
                            <m:sup>
                              <m:r>
                                <a:rPr lang="en-GB" sz="2400" i="1">
                                  <a:latin typeface="Cambria Math" panose="02040503050406030204" pitchFamily="18" charset="0"/>
                                </a:rPr>
                                <m:t>2</m:t>
                              </m:r>
                            </m:sup>
                          </m:sSubSup>
                          <m:r>
                            <m:rPr>
                              <m:nor/>
                            </m:rPr>
                            <a:rPr lang="en-GB" sz="2400" dirty="0"/>
                            <m:t> </m:t>
                          </m:r>
                          <m:r>
                            <a:rPr lang="en-GB" sz="2400" i="1">
                              <a:latin typeface="Cambria Math" panose="02040503050406030204" pitchFamily="18" charset="0"/>
                              <a:ea typeface="Cambria Math" panose="02040503050406030204" pitchFamily="18" charset="0"/>
                            </a:rPr>
                            <m:t>∅</m:t>
                          </m:r>
                        </m:e>
                        <m:sub>
                          <m:r>
                            <a:rPr lang="en-GB" sz="2400" b="0" i="1" smtClean="0">
                              <a:latin typeface="Cambria Math" panose="02040503050406030204" pitchFamily="18" charset="0"/>
                              <a:ea typeface="Cambria Math" panose="02040503050406030204" pitchFamily="18" charset="0"/>
                            </a:rPr>
                            <m:t>hh</m:t>
                          </m:r>
                        </m:sub>
                      </m:sSub>
                      <m:d>
                        <m:dPr>
                          <m:ctrlPr>
                            <a:rPr lang="en-GB" sz="2400" i="1">
                              <a:latin typeface="Cambria Math" panose="02040503050406030204" pitchFamily="18" charset="0"/>
                            </a:rPr>
                          </m:ctrlPr>
                        </m:dPr>
                        <m:e>
                          <m:r>
                            <a:rPr lang="en-GB" sz="2400" i="1">
                              <a:latin typeface="Cambria Math" panose="02040503050406030204" pitchFamily="18" charset="0"/>
                            </a:rPr>
                            <m:t>𝑚</m:t>
                          </m:r>
                        </m:e>
                      </m:d>
                    </m:oMath>
                  </m:oMathPara>
                </a14:m>
                <a:endParaRPr lang="en-GB" sz="2400" i="1" dirty="0">
                  <a:latin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𝑆</m:t>
                          </m:r>
                        </m:e>
                        <m:sub>
                          <m:r>
                            <a:rPr lang="en-GB" sz="2400" b="0" i="1" smtClean="0">
                              <a:latin typeface="Cambria Math" panose="02040503050406030204" pitchFamily="18" charset="0"/>
                            </a:rPr>
                            <m:t>𝑦𝑦</m:t>
                          </m:r>
                        </m:sub>
                      </m:sSub>
                      <m:d>
                        <m:dPr>
                          <m:ctrlPr>
                            <a:rPr lang="en-GB" sz="2400" b="0" i="1" smtClean="0">
                              <a:latin typeface="Cambria Math" panose="02040503050406030204" pitchFamily="18" charset="0"/>
                            </a:rPr>
                          </m:ctrlPr>
                        </m:dPr>
                        <m:e>
                          <m:acc>
                            <m:accPr>
                              <m:chr m:val="̂"/>
                              <m:ctrlPr>
                                <a:rPr lang="en-GB" sz="2400" b="0" i="1" smtClean="0">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e>
                      </m:d>
                      <m:r>
                        <a:rPr lang="en-GB" sz="2400" b="0" i="1" smtClean="0">
                          <a:latin typeface="Cambria Math" panose="02040503050406030204" pitchFamily="18" charset="0"/>
                        </a:rPr>
                        <m:t>=</m:t>
                      </m:r>
                      <m:sSup>
                        <m:sSupPr>
                          <m:ctrlPr>
                            <a:rPr lang="en-GB" sz="2400" i="1" smtClean="0">
                              <a:latin typeface="Cambria Math" panose="02040503050406030204" pitchFamily="18" charset="0"/>
                            </a:rPr>
                          </m:ctrlPr>
                        </m:sSupPr>
                        <m:e>
                          <m:sSubSup>
                            <m:sSubSupPr>
                              <m:ctrlPr>
                                <a:rPr lang="en-GB" sz="2400" i="1">
                                  <a:latin typeface="Cambria Math" panose="02040503050406030204" pitchFamily="18" charset="0"/>
                                </a:rPr>
                              </m:ctrlPr>
                            </m:sSubSupPr>
                            <m:e>
                              <m:r>
                                <a:rPr lang="en-GB" sz="2400" i="1">
                                  <a:latin typeface="Cambria Math" panose="02040503050406030204" pitchFamily="18" charset="0"/>
                                  <a:ea typeface="Cambria Math" panose="02040503050406030204" pitchFamily="18" charset="0"/>
                                </a:rPr>
                                <m:t>𝜎</m:t>
                              </m:r>
                            </m:e>
                            <m:sub>
                              <m:r>
                                <a:rPr lang="en-GB" sz="2400" i="1">
                                  <a:latin typeface="Cambria Math" panose="02040503050406030204" pitchFamily="18" charset="0"/>
                                </a:rPr>
                                <m:t>𝑥</m:t>
                              </m:r>
                            </m:sub>
                            <m:sup>
                              <m:r>
                                <a:rPr lang="en-GB" sz="2400" i="1">
                                  <a:latin typeface="Cambria Math" panose="02040503050406030204" pitchFamily="18" charset="0"/>
                                </a:rPr>
                                <m:t>2</m:t>
                              </m:r>
                            </m:sup>
                          </m:sSubSup>
                          <m:r>
                            <m:rPr>
                              <m:nor/>
                            </m:rPr>
                            <a:rPr lang="en-GB" sz="2400" dirty="0"/>
                            <m:t> </m:t>
                          </m:r>
                          <m:d>
                            <m:dPr>
                              <m:begChr m:val="|"/>
                              <m:endChr m:val="|"/>
                              <m:ctrlPr>
                                <a:rPr lang="en-GB" sz="2400" i="1">
                                  <a:latin typeface="Cambria Math" panose="02040503050406030204" pitchFamily="18" charset="0"/>
                                </a:rPr>
                              </m:ctrlPr>
                            </m:dPr>
                            <m:e>
                              <m:r>
                                <a:rPr lang="en-GB" sz="2400" i="1">
                                  <a:latin typeface="Cambria Math" panose="02040503050406030204" pitchFamily="18" charset="0"/>
                                </a:rPr>
                                <m:t>𝐻</m:t>
                              </m:r>
                              <m:r>
                                <a:rPr lang="en-GB" sz="2400" i="1">
                                  <a:latin typeface="Cambria Math" panose="02040503050406030204" pitchFamily="18" charset="0"/>
                                </a:rPr>
                                <m:t>(</m:t>
                              </m:r>
                              <m:acc>
                                <m:accPr>
                                  <m:chr m:val="̂"/>
                                  <m:ctrlPr>
                                    <a:rPr lang="en-GB" sz="2400" i="1">
                                      <a:latin typeface="Cambria Math" panose="02040503050406030204" pitchFamily="18" charset="0"/>
                                    </a:rPr>
                                  </m:ctrlPr>
                                </m:accPr>
                                <m:e>
                                  <m:r>
                                    <a:rPr lang="en-GB" sz="2400" i="1">
                                      <a:latin typeface="Cambria Math" panose="02040503050406030204" pitchFamily="18" charset="0"/>
                                      <a:ea typeface="Cambria Math" panose="02040503050406030204" pitchFamily="18" charset="0"/>
                                    </a:rPr>
                                    <m:t>𝜔</m:t>
                                  </m:r>
                                </m:e>
                              </m:acc>
                              <m:r>
                                <a:rPr lang="en-GB" sz="2400" i="1">
                                  <a:latin typeface="Cambria Math" panose="02040503050406030204" pitchFamily="18" charset="0"/>
                                </a:rPr>
                                <m:t>)</m:t>
                              </m:r>
                            </m:e>
                          </m:d>
                        </m:e>
                        <m:sup>
                          <m:r>
                            <a:rPr lang="en-GB" sz="2400" b="0" i="1" smtClean="0">
                              <a:latin typeface="Cambria Math" panose="02040503050406030204" pitchFamily="18" charset="0"/>
                            </a:rPr>
                            <m:t>2</m:t>
                          </m:r>
                        </m:sup>
                      </m:sSup>
                    </m:oMath>
                  </m:oMathPara>
                </a14:m>
                <a:endParaRPr lang="en-GB" sz="2400" dirty="0"/>
              </a:p>
            </p:txBody>
          </p:sp>
        </mc:Choice>
        <mc:Fallback xmlns="">
          <p:sp>
            <p:nvSpPr>
              <p:cNvPr id="22" name="TextBox 21">
                <a:extLst>
                  <a:ext uri="{FF2B5EF4-FFF2-40B4-BE49-F238E27FC236}">
                    <a16:creationId xmlns:a16="http://schemas.microsoft.com/office/drawing/2014/main" id="{F3120ECD-12D5-4AB8-AB92-4CD6274AACAB}"/>
                  </a:ext>
                </a:extLst>
              </p:cNvPr>
              <p:cNvSpPr txBox="1">
                <a:spLocks noRot="1" noChangeAspect="1" noMove="1" noResize="1" noEditPoints="1" noAdjustHandles="1" noChangeArrowheads="1" noChangeShapeType="1" noTextEdit="1"/>
              </p:cNvSpPr>
              <p:nvPr/>
            </p:nvSpPr>
            <p:spPr>
              <a:xfrm>
                <a:off x="8431481" y="1801159"/>
                <a:ext cx="4032772" cy="2224576"/>
              </a:xfrm>
              <a:prstGeom prst="rect">
                <a:avLst/>
              </a:prstGeom>
              <a:blipFill>
                <a:blip r:embed="rId7"/>
                <a:stretch>
                  <a:fillRect l="-1813" b="-5753"/>
                </a:stretch>
              </a:blipFill>
            </p:spPr>
            <p:txBody>
              <a:bodyPr/>
              <a:lstStyle/>
              <a:p>
                <a:r>
                  <a:rPr lang="en-GB">
                    <a:noFill/>
                  </a:rPr>
                  <a:t> </a:t>
                </a:r>
              </a:p>
            </p:txBody>
          </p:sp>
        </mc:Fallback>
      </mc:AlternateContent>
    </p:spTree>
    <p:extLst>
      <p:ext uri="{BB962C8B-B14F-4D97-AF65-F5344CB8AC3E}">
        <p14:creationId xmlns:p14="http://schemas.microsoft.com/office/powerpoint/2010/main" val="111291875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System Identification by Cross Correlation</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717953" y="1143000"/>
                <a:ext cx="11158547" cy="5610000"/>
              </a:xfrm>
            </p:spPr>
            <p:txBody>
              <a:bodyPr/>
              <a:lstStyle/>
              <a:p>
                <a:pPr marL="0" indent="0">
                  <a:lnSpc>
                    <a:spcPct val="150000"/>
                  </a:lnSpc>
                  <a:buNone/>
                </a:pPr>
                <a:r>
                  <a:rPr lang="en-GB" dirty="0"/>
                  <a:t>The cross correlation function is defined as</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𝑥𝑦</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r>
                        <a:rPr lang="en-GB" b="0" i="1" smtClean="0">
                          <a:latin typeface="Cambria Math" panose="02040503050406030204" pitchFamily="18" charset="0"/>
                        </a:rPr>
                        <m:t>=</m:t>
                      </m:r>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𝑚</m:t>
                          </m:r>
                        </m:e>
                      </m:d>
                      <m:r>
                        <a:rPr lang="en-GB" b="0" i="1" smtClean="0">
                          <a:latin typeface="Cambria Math" panose="02040503050406030204" pitchFamily="18" charset="0"/>
                        </a:rPr>
                        <m:t>]</m:t>
                      </m:r>
                    </m:oMath>
                  </m:oMathPara>
                </a14:m>
                <a:endParaRPr lang="en-GB" dirty="0"/>
              </a:p>
              <a:p>
                <a:pPr marL="0" indent="0">
                  <a:lnSpc>
                    <a:spcPct val="150000"/>
                  </a:lnSpc>
                  <a:buNone/>
                </a:pPr>
                <a:r>
                  <a:rPr lang="en-GB" dirty="0"/>
                  <a:t>If </a:t>
                </a:r>
                <a14:m>
                  <m:oMath xmlns:m="http://schemas.openxmlformats.org/officeDocument/2006/math">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a14:m>
                <a:r>
                  <a:rPr lang="en-GB" dirty="0"/>
                  <a:t> is the output of a LTI system having impulse response </a:t>
                </a:r>
                <a14:m>
                  <m:oMath xmlns:m="http://schemas.openxmlformats.org/officeDocument/2006/math">
                    <m:r>
                      <a:rPr lang="en-GB" b="0" i="1" smtClean="0">
                        <a:latin typeface="Cambria Math" panose="02040503050406030204" pitchFamily="18" charset="0"/>
                      </a:rPr>
                      <m:t>h</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then it is related to the input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by the correlation sum</a:t>
                </a:r>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rPr>
                        <m:t>=</m:t>
                      </m:r>
                      <m:r>
                        <a:rPr lang="en-GB" b="0" i="1" smtClean="0">
                          <a:latin typeface="Cambria Math" panose="02040503050406030204" pitchFamily="18" charset="0"/>
                        </a:rPr>
                        <m:t>𝑥</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𝑛</m:t>
                          </m:r>
                        </m:e>
                      </m:d>
                      <m:r>
                        <a:rPr lang="en-GB" b="0" i="1" smtClean="0">
                          <a:latin typeface="Cambria Math" panose="02040503050406030204" pitchFamily="18" charset="0"/>
                          <a:ea typeface="Cambria Math" panose="02040503050406030204" pitchFamily="18" charset="0"/>
                        </a:rPr>
                        <m:t>=</m:t>
                      </m:r>
                      <m:nary>
                        <m:naryPr>
                          <m:chr m:val="∑"/>
                          <m:ctrlPr>
                            <a:rPr lang="en-GB" b="0" i="1" smtClean="0">
                              <a:latin typeface="Cambria Math" panose="02040503050406030204" pitchFamily="18" charset="0"/>
                              <a:ea typeface="Cambria Math" panose="02040503050406030204" pitchFamily="18" charset="0"/>
                            </a:rPr>
                          </m:ctrlPr>
                        </m:naryPr>
                        <m:sub>
                          <m:r>
                            <m:rPr>
                              <m:brk m:alnAt="23"/>
                            </m:rPr>
                            <a:rPr lang="en-GB" b="0" i="1" smtClean="0">
                              <a:latin typeface="Cambria Math" panose="02040503050406030204" pitchFamily="18" charset="0"/>
                              <a:ea typeface="Cambria Math" panose="02040503050406030204" pitchFamily="18" charset="0"/>
                            </a:rPr>
                            <m:t>𝑘</m:t>
                          </m:r>
                          <m:r>
                            <a:rPr lang="en-GB" b="0" i="1" smtClean="0">
                              <a:latin typeface="Cambria Math" panose="02040503050406030204" pitchFamily="18" charset="0"/>
                              <a:ea typeface="Cambria Math" panose="02040503050406030204" pitchFamily="18" charset="0"/>
                            </a:rPr>
                            <m:t>=−∞</m:t>
                          </m:r>
                        </m:sub>
                        <m:sup>
                          <m:r>
                            <a:rPr lang="en-GB" b="0" i="1" smtClean="0">
                              <a:latin typeface="Cambria Math" panose="02040503050406030204" pitchFamily="18" charset="0"/>
                              <a:ea typeface="Cambria Math" panose="02040503050406030204" pitchFamily="18" charset="0"/>
                            </a:rPr>
                            <m:t>∞</m:t>
                          </m:r>
                        </m:sup>
                        <m:e>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𝑘</m:t>
                          </m:r>
                          <m:r>
                            <a:rPr lang="en-GB" b="0" i="1" smtClean="0">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h</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𝑘</m:t>
                              </m:r>
                            </m:e>
                          </m:d>
                        </m:e>
                      </m:nary>
                    </m:oMath>
                  </m:oMathPara>
                </a14:m>
                <a:endParaRPr lang="en-GB" dirty="0"/>
              </a:p>
              <a:p>
                <a:pPr marL="0" indent="0">
                  <a:lnSpc>
                    <a:spcPct val="150000"/>
                  </a:lnSpc>
                  <a:buNone/>
                </a:pPr>
                <a:r>
                  <a:rPr lang="en-GB" dirty="0"/>
                  <a:t>and hence </a:t>
                </a:r>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d>
                        <m:dPr>
                          <m:ctrlPr>
                            <a:rPr lang="en-GB" i="1">
                              <a:latin typeface="Cambria Math" panose="02040503050406030204" pitchFamily="18" charset="0"/>
                            </a:rPr>
                          </m:ctrlPr>
                        </m:dPr>
                        <m:e>
                          <m:r>
                            <a:rPr lang="en-GB" i="1">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𝑚</m:t>
                          </m:r>
                        </m:e>
                      </m:d>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h</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m:t>
                      </m:r>
                      <m:nary>
                        <m:naryPr>
                          <m:chr m:val="∑"/>
                          <m:ctrlPr>
                            <a:rPr lang="en-GB" i="1">
                              <a:latin typeface="Cambria Math" panose="02040503050406030204" pitchFamily="18" charset="0"/>
                              <a:ea typeface="Cambria Math" panose="02040503050406030204" pitchFamily="18" charset="0"/>
                            </a:rPr>
                          </m:ctrlPr>
                        </m:naryPr>
                        <m:sub>
                          <m:r>
                            <m:rPr>
                              <m:brk m:alnAt="23"/>
                            </m:rPr>
                            <a:rPr lang="en-GB" i="1">
                              <a:latin typeface="Cambria Math" panose="02040503050406030204" pitchFamily="18" charset="0"/>
                              <a:ea typeface="Cambria Math" panose="02040503050406030204" pitchFamily="18" charset="0"/>
                            </a:rPr>
                            <m:t>𝑘</m:t>
                          </m:r>
                          <m:r>
                            <a:rPr lang="en-GB" i="1">
                              <a:latin typeface="Cambria Math" panose="02040503050406030204" pitchFamily="18" charset="0"/>
                              <a:ea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r>
                            <a:rPr lang="en-GB" i="1">
                              <a:latin typeface="Cambria Math" panose="02040503050406030204" pitchFamily="18" charset="0"/>
                              <a:ea typeface="Cambria Math" panose="02040503050406030204" pitchFamily="18" charset="0"/>
                            </a:rPr>
                            <m:t>𝑥</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𝑚</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𝑘</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h</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𝑘</m:t>
                              </m:r>
                            </m:e>
                          </m:d>
                        </m:e>
                      </m:nary>
                    </m:oMath>
                  </m:oMathPara>
                </a14:m>
                <a:endParaRPr lang="en-GB" dirty="0"/>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717953" y="1143000"/>
                <a:ext cx="11158547" cy="5610000"/>
              </a:xfrm>
              <a:blipFill>
                <a:blip r:embed="rId3"/>
                <a:stretch>
                  <a:fillRect l="-1694" r="-2295"/>
                </a:stretch>
              </a:blipFill>
            </p:spPr>
            <p:txBody>
              <a:bodyPr/>
              <a:lstStyle/>
              <a:p>
                <a:r>
                  <a:rPr lang="en-GB">
                    <a:noFill/>
                  </a:rPr>
                  <a:t> </a:t>
                </a:r>
              </a:p>
            </p:txBody>
          </p:sp>
        </mc:Fallback>
      </mc:AlternateContent>
    </p:spTree>
    <p:extLst>
      <p:ext uri="{BB962C8B-B14F-4D97-AF65-F5344CB8AC3E}">
        <p14:creationId xmlns:p14="http://schemas.microsoft.com/office/powerpoint/2010/main" val="118281181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System Identification by Cross Correlation</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226219" y="990600"/>
                <a:ext cx="11961019" cy="5715000"/>
              </a:xfrm>
            </p:spPr>
            <p:txBody>
              <a:bodyPr/>
              <a:lstStyle/>
              <a:p>
                <a:pPr marL="0" indent="0">
                  <a:lnSpc>
                    <a:spcPct val="150000"/>
                  </a:lnSpc>
                  <a:buNone/>
                </a:pPr>
                <a:r>
                  <a:rPr lang="en-GB" dirty="0"/>
                  <a:t>Substituting for </a:t>
                </a:r>
                <a14:m>
                  <m:oMath xmlns:m="http://schemas.openxmlformats.org/officeDocument/2006/math">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𝑚</m:t>
                        </m:r>
                      </m:e>
                    </m:d>
                  </m:oMath>
                </a14:m>
                <a:r>
                  <a:rPr lang="en-GB" dirty="0"/>
                  <a:t> in the definition for cross correlation </a:t>
                </a:r>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𝑥𝑦</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r>
                        <a:rPr lang="en-GB" b="0" i="1" smtClean="0">
                          <a:latin typeface="Cambria Math" panose="02040503050406030204" pitchFamily="18" charset="0"/>
                        </a:rPr>
                        <m:t>=</m:t>
                      </m:r>
                      <m:r>
                        <a:rPr lang="en-GB" b="0" i="1" smtClean="0">
                          <a:latin typeface="Cambria Math" panose="02040503050406030204" pitchFamily="18" charset="0"/>
                        </a:rPr>
                        <m:t>𝐸</m:t>
                      </m:r>
                      <m:d>
                        <m:dPr>
                          <m:begChr m:val="["/>
                          <m:endChr m:val="]"/>
                          <m:ctrlPr>
                            <a:rPr lang="en-GB" b="0" i="1" smtClean="0">
                              <a:latin typeface="Cambria Math" panose="02040503050406030204" pitchFamily="18" charset="0"/>
                            </a:rPr>
                          </m:ctrlPr>
                        </m:dPr>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nary>
                            <m:naryPr>
                              <m:chr m:val="∑"/>
                              <m:ctrlPr>
                                <a:rPr lang="en-GB" i="1">
                                  <a:latin typeface="Cambria Math" panose="02040503050406030204" pitchFamily="18" charset="0"/>
                                  <a:ea typeface="Cambria Math" panose="02040503050406030204" pitchFamily="18" charset="0"/>
                                </a:rPr>
                              </m:ctrlPr>
                            </m:naryPr>
                            <m:sub>
                              <m:r>
                                <m:rPr>
                                  <m:brk m:alnAt="23"/>
                                </m:rPr>
                                <a:rPr lang="en-GB" i="1">
                                  <a:latin typeface="Cambria Math" panose="02040503050406030204" pitchFamily="18" charset="0"/>
                                  <a:ea typeface="Cambria Math" panose="02040503050406030204" pitchFamily="18" charset="0"/>
                                </a:rPr>
                                <m:t>𝑘</m:t>
                              </m:r>
                              <m:r>
                                <a:rPr lang="en-GB" i="1">
                                  <a:latin typeface="Cambria Math" panose="02040503050406030204" pitchFamily="18" charset="0"/>
                                  <a:ea typeface="Cambria Math" panose="02040503050406030204" pitchFamily="18" charset="0"/>
                                </a:rPr>
                                <m:t>=−∞</m:t>
                              </m:r>
                            </m:sub>
                            <m:sup>
                              <m:r>
                                <a:rPr lang="en-GB" i="1">
                                  <a:latin typeface="Cambria Math" panose="02040503050406030204" pitchFamily="18" charset="0"/>
                                  <a:ea typeface="Cambria Math" panose="02040503050406030204" pitchFamily="18" charset="0"/>
                                </a:rPr>
                                <m:t>∞</m:t>
                              </m:r>
                            </m:sup>
                            <m:e>
                              <m:r>
                                <a:rPr lang="en-GB" i="1">
                                  <a:latin typeface="Cambria Math" panose="02040503050406030204" pitchFamily="18" charset="0"/>
                                  <a:ea typeface="Cambria Math" panose="02040503050406030204" pitchFamily="18" charset="0"/>
                                </a:rPr>
                                <m:t>h</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𝑘</m:t>
                                  </m:r>
                                </m:e>
                              </m:d>
                              <m:r>
                                <a:rPr lang="en-GB" i="1">
                                  <a:latin typeface="Cambria Math" panose="02040503050406030204" pitchFamily="18" charset="0"/>
                                  <a:ea typeface="Cambria Math" panose="02040503050406030204" pitchFamily="18" charset="0"/>
                                </a:rPr>
                                <m:t>𝑥</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𝑘</m:t>
                              </m:r>
                              <m:r>
                                <a:rPr lang="en-GB" i="1">
                                  <a:latin typeface="Cambria Math" panose="02040503050406030204" pitchFamily="18" charset="0"/>
                                  <a:ea typeface="Cambria Math" panose="02040503050406030204" pitchFamily="18" charset="0"/>
                                </a:rPr>
                                <m:t>)</m:t>
                              </m:r>
                            </m:e>
                          </m:nary>
                        </m:e>
                      </m:d>
                    </m:oMath>
                  </m:oMathPara>
                </a14:m>
                <a:endParaRPr lang="en-GB" dirty="0"/>
              </a:p>
              <a:p>
                <a:pPr marL="0" indent="0">
                  <a:lnSpc>
                    <a:spcPct val="150000"/>
                  </a:lnSpc>
                  <a:buNone/>
                </a:pPr>
                <a:r>
                  <a:rPr lang="en-GB" dirty="0"/>
                  <a:t>and since the autocorrelation function of the input signal is</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m:t>
                          </m:r>
                          <m:r>
                            <a:rPr lang="en-GB" b="0" i="1" smtClean="0">
                              <a:latin typeface="Cambria Math" panose="02040503050406030204" pitchFamily="18" charset="0"/>
                            </a:rPr>
                            <m:t>𝑥</m:t>
                          </m:r>
                        </m:sub>
                      </m:sSub>
                      <m:d>
                        <m:dPr>
                          <m:ctrlPr>
                            <a:rPr lang="en-GB" i="1">
                              <a:latin typeface="Cambria Math" panose="02040503050406030204" pitchFamily="18" charset="0"/>
                            </a:rPr>
                          </m:ctrlPr>
                        </m:dPr>
                        <m:e>
                          <m:r>
                            <a:rPr lang="en-GB" i="1">
                              <a:latin typeface="Cambria Math" panose="02040503050406030204" pitchFamily="18" charset="0"/>
                            </a:rPr>
                            <m:t>𝑚</m:t>
                          </m:r>
                          <m:r>
                            <a:rPr lang="en-GB" b="0" i="1" smtClean="0">
                              <a:latin typeface="Cambria Math" panose="02040503050406030204" pitchFamily="18" charset="0"/>
                            </a:rPr>
                            <m:t>−</m:t>
                          </m:r>
                          <m:r>
                            <a:rPr lang="en-GB" b="0" i="1" smtClean="0">
                              <a:latin typeface="Cambria Math" panose="02040503050406030204" pitchFamily="18" charset="0"/>
                            </a:rPr>
                            <m:t>𝑘</m:t>
                          </m:r>
                        </m:e>
                      </m:d>
                      <m:r>
                        <a:rPr lang="en-GB" i="1">
                          <a:latin typeface="Cambria Math" panose="02040503050406030204" pitchFamily="18" charset="0"/>
                        </a:rPr>
                        <m:t>=</m:t>
                      </m:r>
                      <m:r>
                        <a:rPr lang="en-GB" i="1">
                          <a:latin typeface="Cambria Math" panose="02040503050406030204" pitchFamily="18" charset="0"/>
                        </a:rPr>
                        <m:t>𝐸</m:t>
                      </m:r>
                      <m:d>
                        <m:dPr>
                          <m:begChr m:val="["/>
                          <m:endChr m:val="]"/>
                          <m:ctrlPr>
                            <a:rPr lang="en-GB"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𝑥</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𝑛</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𝑘</m:t>
                          </m:r>
                          <m:r>
                            <a:rPr lang="en-GB" i="1">
                              <a:latin typeface="Cambria Math" panose="02040503050406030204" pitchFamily="18" charset="0"/>
                              <a:ea typeface="Cambria Math" panose="02040503050406030204" pitchFamily="18" charset="0"/>
                            </a:rPr>
                            <m:t>)</m:t>
                          </m:r>
                        </m:e>
                      </m:d>
                    </m:oMath>
                  </m:oMathPara>
                </a14:m>
                <a:endParaRPr lang="en-GB" dirty="0"/>
              </a:p>
              <a:p>
                <a:pPr marL="0" indent="0">
                  <a:lnSpc>
                    <a:spcPct val="150000"/>
                  </a:lnSpc>
                  <a:buNone/>
                </a:pPr>
                <a:r>
                  <a:rPr lang="en-GB" dirty="0"/>
                  <a:t>we can write</a:t>
                </a:r>
                <a:endParaRPr lang="en-GB"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𝑥𝑦</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m:t>
                      </m:r>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m:t>
                          </m:r>
                        </m:sub>
                        <m:sup>
                          <m:r>
                            <a:rPr lang="en-GB" i="1" smtClean="0">
                              <a:latin typeface="Cambria Math" panose="02040503050406030204" pitchFamily="18" charset="0"/>
                              <a:ea typeface="Cambria Math" panose="02040503050406030204" pitchFamily="18" charset="0"/>
                            </a:rPr>
                            <m:t>∞</m:t>
                          </m:r>
                        </m:sup>
                        <m:e>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𝑥𝑥</m:t>
                              </m:r>
                            </m:sub>
                          </m:sSub>
                          <m:d>
                            <m:dPr>
                              <m:ctrlPr>
                                <a:rPr lang="en-GB" i="1">
                                  <a:latin typeface="Cambria Math" panose="02040503050406030204" pitchFamily="18" charset="0"/>
                                </a:rPr>
                              </m:ctrlPr>
                            </m:dPr>
                            <m:e>
                              <m:r>
                                <a:rPr lang="en-GB" i="1">
                                  <a:latin typeface="Cambria Math" panose="02040503050406030204" pitchFamily="18" charset="0"/>
                                </a:rPr>
                                <m:t>𝑚</m:t>
                              </m:r>
                              <m:r>
                                <a:rPr lang="en-GB" i="1">
                                  <a:latin typeface="Cambria Math" panose="02040503050406030204" pitchFamily="18" charset="0"/>
                                </a:rPr>
                                <m:t>−</m:t>
                              </m:r>
                              <m:r>
                                <a:rPr lang="en-GB" i="1">
                                  <a:latin typeface="Cambria Math" panose="02040503050406030204" pitchFamily="18" charset="0"/>
                                </a:rPr>
                                <m:t>𝑘</m:t>
                              </m:r>
                            </m:e>
                          </m:d>
                          <m:r>
                            <a:rPr lang="en-GB" i="1">
                              <a:latin typeface="Cambria Math" panose="02040503050406030204" pitchFamily="18" charset="0"/>
                            </a:rPr>
                            <m:t>h</m:t>
                          </m:r>
                          <m:r>
                            <a:rPr lang="en-GB" i="1">
                              <a:latin typeface="Cambria Math" panose="02040503050406030204" pitchFamily="18" charset="0"/>
                            </a:rPr>
                            <m:t>(</m:t>
                          </m:r>
                          <m:r>
                            <a:rPr lang="en-GB" i="1">
                              <a:latin typeface="Cambria Math" panose="02040503050406030204" pitchFamily="18" charset="0"/>
                            </a:rPr>
                            <m:t>𝑘</m:t>
                          </m:r>
                          <m:r>
                            <a:rPr lang="en-GB" i="1">
                              <a:latin typeface="Cambria Math" panose="02040503050406030204" pitchFamily="18" charset="0"/>
                            </a:rPr>
                            <m:t>)</m:t>
                          </m:r>
                          <m:r>
                            <m:rPr>
                              <m:nor/>
                            </m:rPr>
                            <a:rPr lang="en-GB" dirty="0"/>
                            <m:t> </m:t>
                          </m:r>
                        </m:e>
                      </m:nary>
                    </m:oMath>
                  </m:oMathPara>
                </a14:m>
                <a:endParaRPr lang="en-GB" dirty="0"/>
              </a:p>
              <a:p>
                <a:pPr marL="0" indent="0">
                  <a:lnSpc>
                    <a:spcPct val="150000"/>
                  </a:lnSpc>
                  <a:buNone/>
                </a:pPr>
                <a:r>
                  <a:rPr lang="en-GB" dirty="0"/>
                  <a:t>The cross correlation of input and output signals is equal to the autocorrelation function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m:t>
                        </m:r>
                        <m:r>
                          <a:rPr lang="en-GB" b="0" i="1" smtClean="0">
                            <a:latin typeface="Cambria Math" panose="02040503050406030204" pitchFamily="18" charset="0"/>
                          </a:rPr>
                          <m:t>𝑥</m:t>
                        </m:r>
                      </m:sub>
                    </m:sSub>
                    <m:d>
                      <m:dPr>
                        <m:ctrlPr>
                          <a:rPr lang="en-GB" i="1">
                            <a:latin typeface="Cambria Math" panose="02040503050406030204" pitchFamily="18" charset="0"/>
                          </a:rPr>
                        </m:ctrlPr>
                      </m:dPr>
                      <m:e>
                        <m:r>
                          <a:rPr lang="en-GB" i="1">
                            <a:latin typeface="Cambria Math" panose="02040503050406030204" pitchFamily="18" charset="0"/>
                          </a:rPr>
                          <m:t>𝑚</m:t>
                        </m:r>
                      </m:e>
                    </m:d>
                  </m:oMath>
                </a14:m>
                <a:r>
                  <a:rPr lang="en-GB" dirty="0"/>
                  <a:t> of the input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convolved with the impulse response </a:t>
                </a:r>
                <a14:m>
                  <m:oMath xmlns:m="http://schemas.openxmlformats.org/officeDocument/2006/math">
                    <m:r>
                      <a:rPr lang="en-GB" b="0" i="1" smtClean="0">
                        <a:latin typeface="Cambria Math" panose="02040503050406030204" pitchFamily="18" charset="0"/>
                      </a:rPr>
                      <m:t>h</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a14:m>
                <a:r>
                  <a:rPr lang="en-GB" dirty="0"/>
                  <a:t> of the LTI system.</a:t>
                </a:r>
              </a:p>
              <a:p>
                <a:pPr marL="0" indent="0">
                  <a:lnSpc>
                    <a:spcPct val="150000"/>
                  </a:lnSpc>
                  <a:buNone/>
                </a:pPr>
                <a:endParaRPr lang="en-GB" dirty="0"/>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226219" y="990600"/>
                <a:ext cx="11961019" cy="5715000"/>
              </a:xfrm>
              <a:blipFill>
                <a:blip r:embed="rId3"/>
                <a:stretch>
                  <a:fillRect l="-1529"/>
                </a:stretch>
              </a:blipFill>
            </p:spPr>
            <p:txBody>
              <a:bodyPr/>
              <a:lstStyle/>
              <a:p>
                <a:r>
                  <a:rPr lang="en-GB">
                    <a:noFill/>
                  </a:rPr>
                  <a:t> </a:t>
                </a:r>
              </a:p>
            </p:txBody>
          </p:sp>
        </mc:Fallback>
      </mc:AlternateContent>
    </p:spTree>
    <p:extLst>
      <p:ext uri="{BB962C8B-B14F-4D97-AF65-F5344CB8AC3E}">
        <p14:creationId xmlns:p14="http://schemas.microsoft.com/office/powerpoint/2010/main" val="217087018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System Identification by Cross Correlation</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768549" y="1028700"/>
                <a:ext cx="10650139" cy="4800600"/>
              </a:xfrm>
            </p:spPr>
            <p:txBody>
              <a:bodyPr/>
              <a:lstStyle/>
              <a:p>
                <a:pPr marL="0" indent="0">
                  <a:lnSpc>
                    <a:spcPct val="150000"/>
                  </a:lnSpc>
                  <a:buNone/>
                </a:pPr>
                <a:r>
                  <a:rPr lang="en-GB" dirty="0"/>
                  <a:t>Expressed another way</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𝑥𝑦</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m:t>
                          </m:r>
                        </m:e>
                        <m:sub>
                          <m:r>
                            <a:rPr lang="en-GB" b="0" i="1" smtClean="0">
                              <a:latin typeface="Cambria Math" panose="02040503050406030204" pitchFamily="18" charset="0"/>
                            </a:rPr>
                            <m:t>𝑥𝑥</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h</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𝑘</m:t>
                          </m:r>
                        </m:e>
                      </m:d>
                    </m:oMath>
                  </m:oMathPara>
                </a14:m>
                <a:endParaRPr lang="en-GB" b="0" dirty="0">
                  <a:ea typeface="Cambria Math" panose="02040503050406030204" pitchFamily="18" charset="0"/>
                </a:endParaRPr>
              </a:p>
              <a:p>
                <a:pPr marL="0" indent="0">
                  <a:lnSpc>
                    <a:spcPct val="150000"/>
                  </a:lnSpc>
                  <a:buNone/>
                </a:pPr>
                <a:r>
                  <a:rPr lang="en-GB" dirty="0"/>
                  <a:t>If the input signal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is zero-mean white noise with variance </a:t>
                </a:r>
                <a14:m>
                  <m:oMath xmlns:m="http://schemas.openxmlformats.org/officeDocument/2006/math">
                    <m:sSubSup>
                      <m:sSubSupPr>
                        <m:ctrlPr>
                          <a:rPr lang="en-GB" i="1" smtClean="0">
                            <a:latin typeface="Cambria Math" panose="02040503050406030204" pitchFamily="18" charset="0"/>
                          </a:rPr>
                        </m:ctrlPr>
                      </m:sSubSup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rPr>
                          <m:t>𝑥</m:t>
                        </m:r>
                      </m:sub>
                      <m:sup>
                        <m:r>
                          <a:rPr lang="en-GB" b="0" i="1" smtClean="0">
                            <a:latin typeface="Cambria Math" panose="02040503050406030204" pitchFamily="18" charset="0"/>
                          </a:rPr>
                          <m:t>2</m:t>
                        </m:r>
                      </m:sup>
                    </m:sSubSup>
                  </m:oMath>
                </a14:m>
                <a:r>
                  <a:rPr lang="en-GB" dirty="0"/>
                  <a:t> then</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m:t>
                          </m:r>
                          <m:r>
                            <a:rPr lang="en-GB" b="0" i="1" smtClean="0">
                              <a:latin typeface="Cambria Math" panose="02040503050406030204" pitchFamily="18" charset="0"/>
                            </a:rPr>
                            <m:t>𝑥</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𝑥</m:t>
                          </m:r>
                        </m:sub>
                        <m:sup>
                          <m:r>
                            <a:rPr lang="en-GB" i="1">
                              <a:latin typeface="Cambria Math" panose="02040503050406030204" pitchFamily="18" charset="0"/>
                            </a:rPr>
                            <m:t>2</m:t>
                          </m:r>
                        </m:sup>
                      </m:sSubSup>
                      <m:r>
                        <a:rPr lang="en-GB" i="1" smtClean="0">
                          <a:latin typeface="Cambria Math" panose="02040503050406030204" pitchFamily="18" charset="0"/>
                          <a:ea typeface="Cambria Math" panose="02040503050406030204" pitchFamily="18" charset="0"/>
                        </a:rPr>
                        <m:t>𝛿</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𝑚</m:t>
                          </m:r>
                        </m:e>
                      </m:d>
                    </m:oMath>
                  </m:oMathPara>
                </a14:m>
                <a:endParaRPr lang="en-GB" b="0" dirty="0">
                  <a:ea typeface="Cambria Math" panose="02040503050406030204" pitchFamily="18" charset="0"/>
                </a:endParaRPr>
              </a:p>
              <a:p>
                <a:pPr marL="0" indent="0">
                  <a:lnSpc>
                    <a:spcPct val="150000"/>
                  </a:lnSpc>
                  <a:buNone/>
                </a:pPr>
                <a:r>
                  <a:rPr lang="en-GB" dirty="0">
                    <a:ea typeface="Cambria Math" panose="02040503050406030204" pitchFamily="18" charset="0"/>
                  </a:rPr>
                  <a:t>and hence</a:t>
                </a:r>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𝑥𝑦</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𝑥</m:t>
                          </m:r>
                        </m:sub>
                        <m:sup>
                          <m:r>
                            <a:rPr lang="en-GB" i="1">
                              <a:latin typeface="Cambria Math" panose="02040503050406030204" pitchFamily="18" charset="0"/>
                            </a:rPr>
                            <m:t>2</m:t>
                          </m:r>
                        </m:sup>
                      </m:sSubSup>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𝑘</m:t>
                          </m:r>
                          <m:r>
                            <a:rPr lang="en-GB" b="0" i="1" smtClean="0">
                              <a:latin typeface="Cambria Math" panose="02040503050406030204" pitchFamily="18" charset="0"/>
                            </a:rPr>
                            <m:t>=−∞</m:t>
                          </m:r>
                        </m:sub>
                        <m:sup>
                          <m:r>
                            <a:rPr lang="en-GB" i="1" smtClean="0">
                              <a:latin typeface="Cambria Math" panose="02040503050406030204" pitchFamily="18" charset="0"/>
                              <a:ea typeface="Cambria Math" panose="02040503050406030204" pitchFamily="18" charset="0"/>
                            </a:rPr>
                            <m:t>∞</m:t>
                          </m:r>
                        </m:sup>
                        <m:e>
                          <m:r>
                            <a:rPr lang="en-GB" i="1" smtClean="0">
                              <a:latin typeface="Cambria Math" panose="02040503050406030204" pitchFamily="18" charset="0"/>
                              <a:ea typeface="Cambria Math" panose="02040503050406030204" pitchFamily="18" charset="0"/>
                            </a:rPr>
                            <m:t>𝛿</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𝑚</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𝑘</m:t>
                              </m:r>
                            </m:e>
                          </m:d>
                          <m:r>
                            <a:rPr lang="en-GB" b="0" i="1" smtClean="0">
                              <a:latin typeface="Cambria Math" panose="02040503050406030204" pitchFamily="18" charset="0"/>
                              <a:ea typeface="Cambria Math" panose="02040503050406030204" pitchFamily="18" charset="0"/>
                            </a:rPr>
                            <m:t>h</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𝑘</m:t>
                              </m:r>
                            </m:e>
                          </m:d>
                        </m:e>
                      </m:nary>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ea typeface="Cambria Math" panose="02040503050406030204" pitchFamily="18" charset="0"/>
                            </a:rPr>
                            <m:t>𝜎</m:t>
                          </m:r>
                        </m:e>
                        <m:sub>
                          <m:r>
                            <a:rPr lang="en-GB" i="1">
                              <a:latin typeface="Cambria Math" panose="02040503050406030204" pitchFamily="18" charset="0"/>
                            </a:rPr>
                            <m:t>𝑥</m:t>
                          </m:r>
                        </m:sub>
                        <m:sup>
                          <m:r>
                            <a:rPr lang="en-GB" i="1">
                              <a:latin typeface="Cambria Math" panose="02040503050406030204" pitchFamily="18" charset="0"/>
                            </a:rPr>
                            <m:t>2</m:t>
                          </m:r>
                        </m:sup>
                      </m:sSubSup>
                      <m:r>
                        <a:rPr lang="en-GB" b="0" i="1" smtClean="0">
                          <a:latin typeface="Cambria Math" panose="02040503050406030204" pitchFamily="18" charset="0"/>
                        </a:rPr>
                        <m:t>h</m:t>
                      </m:r>
                      <m:r>
                        <a:rPr lang="en-GB" b="0" i="1" smtClean="0">
                          <a:latin typeface="Cambria Math" panose="02040503050406030204" pitchFamily="18" charset="0"/>
                        </a:rPr>
                        <m:t>(</m:t>
                      </m:r>
                      <m:r>
                        <a:rPr lang="en-GB" b="0" i="1" smtClean="0">
                          <a:latin typeface="Cambria Math" panose="02040503050406030204" pitchFamily="18" charset="0"/>
                        </a:rPr>
                        <m:t>𝑚</m:t>
                      </m:r>
                      <m:r>
                        <a:rPr lang="en-GB" b="0" i="1" smtClean="0">
                          <a:latin typeface="Cambria Math" panose="02040503050406030204" pitchFamily="18" charset="0"/>
                        </a:rPr>
                        <m:t>)</m:t>
                      </m:r>
                    </m:oMath>
                  </m:oMathPara>
                </a14:m>
                <a:endParaRPr lang="en-GB" dirty="0">
                  <a:ea typeface="Cambria Math" panose="02040503050406030204" pitchFamily="18" charset="0"/>
                </a:endParaRPr>
              </a:p>
              <a:p>
                <a:pPr marL="0" indent="0">
                  <a:buNone/>
                </a:pPr>
                <a:r>
                  <a:rPr lang="en-GB" dirty="0">
                    <a:ea typeface="Cambria Math" panose="02040503050406030204" pitchFamily="18" charset="0"/>
                  </a:rPr>
                  <a:t>The cross correlation function is equal to the system impulse response scaled by the variance of the white noise input.</a:t>
                </a:r>
              </a:p>
              <a:p>
                <a:pPr marL="0" indent="0">
                  <a:lnSpc>
                    <a:spcPct val="150000"/>
                  </a:lnSpc>
                  <a:buNone/>
                </a:pPr>
                <a:endParaRPr lang="en-GB" dirty="0">
                  <a:ea typeface="Cambria Math" panose="02040503050406030204" pitchFamily="18" charset="0"/>
                </a:endParaRPr>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768549" y="1028700"/>
                <a:ext cx="10650139" cy="4800600"/>
              </a:xfrm>
              <a:blipFill>
                <a:blip r:embed="rId3"/>
                <a:stretch>
                  <a:fillRect l="-1717" b="-1144"/>
                </a:stretch>
              </a:blipFill>
            </p:spPr>
            <p:txBody>
              <a:bodyPr/>
              <a:lstStyle/>
              <a:p>
                <a:r>
                  <a:rPr lang="en-GB">
                    <a:noFill/>
                  </a:rPr>
                  <a:t> </a:t>
                </a:r>
              </a:p>
            </p:txBody>
          </p:sp>
        </mc:Fallback>
      </mc:AlternateContent>
    </p:spTree>
    <p:extLst>
      <p:ext uri="{BB962C8B-B14F-4D97-AF65-F5344CB8AC3E}">
        <p14:creationId xmlns:p14="http://schemas.microsoft.com/office/powerpoint/2010/main" val="28076075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811" y="287874"/>
            <a:ext cx="11158547" cy="576000"/>
          </a:xfrm>
        </p:spPr>
        <p:txBody>
          <a:bodyPr>
            <a:normAutofit fontScale="90000"/>
          </a:bodyPr>
          <a:lstStyle/>
          <a:p>
            <a:r>
              <a:rPr lang="en-GB" dirty="0"/>
              <a:t>Cumulative Distribution Function (</a:t>
            </a:r>
            <a:r>
              <a:rPr lang="en-GB" dirty="0" err="1"/>
              <a:t>cdf</a:t>
            </a:r>
            <a:r>
              <a:rPr lang="en-GB" dirty="0"/>
              <a:t>)</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549819" y="1085118"/>
                <a:ext cx="11563600" cy="5248273"/>
              </a:xfrm>
            </p:spPr>
            <p:txBody>
              <a:bodyPr/>
              <a:lstStyle/>
              <a:p>
                <a:pPr marL="342900" indent="-342900">
                  <a:lnSpc>
                    <a:spcPct val="150000"/>
                  </a:lnSpc>
                  <a:buFont typeface="Wingdings" panose="05000000000000000000" pitchFamily="2" charset="2"/>
                  <a:buChar char="§"/>
                </a:pPr>
                <a:r>
                  <a:rPr lang="en-GB" dirty="0"/>
                  <a:t>A </a:t>
                </a:r>
                <a:r>
                  <a:rPr lang="en-GB" b="1" i="1" dirty="0"/>
                  <a:t>cumulative distribution function </a:t>
                </a:r>
                <a:r>
                  <a:rPr lang="en-GB" dirty="0"/>
                  <a:t>(</a:t>
                </a:r>
                <a:r>
                  <a:rPr lang="en-GB" dirty="0" err="1"/>
                  <a:t>cdf</a:t>
                </a:r>
                <a:r>
                  <a:rPr lang="en-GB" dirty="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𝑋</m:t>
                        </m:r>
                      </m:sub>
                    </m:sSub>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describes the area under the probability density function (pdf) of a continuous random variable </a:t>
                </a:r>
                <a14:m>
                  <m:oMath xmlns:m="http://schemas.openxmlformats.org/officeDocument/2006/math">
                    <m:r>
                      <a:rPr lang="en-GB" b="0" i="1" smtClean="0">
                        <a:latin typeface="Cambria Math" panose="02040503050406030204" pitchFamily="18" charset="0"/>
                      </a:rPr>
                      <m:t>𝑋</m:t>
                    </m:r>
                  </m:oMath>
                </a14:m>
                <a:r>
                  <a:rPr lang="en-GB" dirty="0"/>
                  <a:t> from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m:t>
                    </m:r>
                  </m:oMath>
                </a14:m>
                <a:r>
                  <a:rPr lang="en-GB" dirty="0"/>
                  <a:t> to </a:t>
                </a:r>
                <a14:m>
                  <m:oMath xmlns:m="http://schemas.openxmlformats.org/officeDocument/2006/math">
                    <m:r>
                      <a:rPr lang="en-GB" b="0" i="1" smtClean="0">
                        <a:latin typeface="Cambria Math" panose="02040503050406030204" pitchFamily="18" charset="0"/>
                      </a:rPr>
                      <m:t>𝑥</m:t>
                    </m:r>
                  </m:oMath>
                </a14:m>
                <a:r>
                  <a:rPr lang="en-GB" dirty="0"/>
                  <a:t>.</a:t>
                </a:r>
              </a:p>
              <a:p>
                <a:pPr marL="342900" indent="-342900">
                  <a:lnSpc>
                    <a:spcPct val="150000"/>
                  </a:lnSpc>
                  <a:buFont typeface="Wingdings" panose="05000000000000000000" pitchFamily="2" charset="2"/>
                  <a:buChar char="§"/>
                </a:pPr>
                <a:r>
                  <a:rPr lang="en-GB" dirty="0"/>
                  <a:t>Example: uniform pdf</a:t>
                </a:r>
              </a:p>
              <a:p>
                <a:pPr marL="342900" indent="-342900">
                  <a:lnSpc>
                    <a:spcPct val="150000"/>
                  </a:lnSpc>
                  <a:buFont typeface="Wingdings" panose="05000000000000000000" pitchFamily="2" charset="2"/>
                  <a:buChar char="§"/>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549819" y="1085118"/>
                <a:ext cx="11563600" cy="5248273"/>
              </a:xfrm>
              <a:blipFill>
                <a:blip r:embed="rId3"/>
                <a:stretch>
                  <a:fillRect l="-1423" r="-1476"/>
                </a:stretch>
              </a:blipFill>
            </p:spPr>
            <p:txBody>
              <a:bodyPr/>
              <a:lstStyle/>
              <a:p>
                <a:r>
                  <a:rPr lang="en-GB">
                    <a:noFill/>
                  </a:rPr>
                  <a:t> </a:t>
                </a:r>
              </a:p>
            </p:txBody>
          </p:sp>
        </mc:Fallback>
      </mc:AlternateContent>
      <p:grpSp>
        <p:nvGrpSpPr>
          <p:cNvPr id="4" name="Group 3">
            <a:extLst>
              <a:ext uri="{FF2B5EF4-FFF2-40B4-BE49-F238E27FC236}">
                <a16:creationId xmlns:a16="http://schemas.microsoft.com/office/drawing/2014/main" id="{51942878-3F6A-403E-A068-FD200EDF0F26}"/>
              </a:ext>
            </a:extLst>
          </p:cNvPr>
          <p:cNvGrpSpPr/>
          <p:nvPr/>
        </p:nvGrpSpPr>
        <p:grpSpPr>
          <a:xfrm>
            <a:off x="1750219" y="4031139"/>
            <a:ext cx="3766166" cy="1741744"/>
            <a:chOff x="1685861" y="2110256"/>
            <a:chExt cx="3766657" cy="1741744"/>
          </a:xfrm>
        </p:grpSpPr>
        <p:grpSp>
          <p:nvGrpSpPr>
            <p:cNvPr id="6" name="Group 15">
              <a:extLst>
                <a:ext uri="{FF2B5EF4-FFF2-40B4-BE49-F238E27FC236}">
                  <a16:creationId xmlns:a16="http://schemas.microsoft.com/office/drawing/2014/main" id="{798BF52B-52D4-48F8-A4EE-C5201AE836F3}"/>
                </a:ext>
              </a:extLst>
            </p:cNvPr>
            <p:cNvGrpSpPr/>
            <p:nvPr/>
          </p:nvGrpSpPr>
          <p:grpSpPr>
            <a:xfrm>
              <a:off x="1685861" y="2110256"/>
              <a:ext cx="3667192" cy="1741744"/>
              <a:chOff x="822301" y="2612258"/>
              <a:chExt cx="2286999" cy="1086218"/>
            </a:xfrm>
          </p:grpSpPr>
          <p:cxnSp>
            <p:nvCxnSpPr>
              <p:cNvPr id="9" name="Straight Connector 8">
                <a:extLst>
                  <a:ext uri="{FF2B5EF4-FFF2-40B4-BE49-F238E27FC236}">
                    <a16:creationId xmlns:a16="http://schemas.microsoft.com/office/drawing/2014/main" id="{405142ED-29F7-49B4-B387-22A640E48D6D}"/>
                  </a:ext>
                </a:extLst>
              </p:cNvPr>
              <p:cNvCxnSpPr>
                <a:cxnSpLocks/>
              </p:cNvCxnSpPr>
              <p:nvPr/>
            </p:nvCxnSpPr>
            <p:spPr>
              <a:xfrm flipH="1">
                <a:off x="1940116" y="2612258"/>
                <a:ext cx="5390" cy="842378"/>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EA4ACAF5-B928-48EA-A1FF-8CB842D09E43}"/>
                  </a:ext>
                </a:extLst>
              </p:cNvPr>
              <p:cNvSpPr txBox="1"/>
              <p:nvPr/>
            </p:nvSpPr>
            <p:spPr>
              <a:xfrm>
                <a:off x="2440755" y="3443963"/>
                <a:ext cx="152400" cy="254513"/>
              </a:xfrm>
              <a:prstGeom prst="rect">
                <a:avLst/>
              </a:prstGeom>
            </p:spPr>
            <p:txBody>
              <a:bodyPr vert="horz" wrap="none" lIns="0" tIns="0" rIns="0" bIns="0" rtlCol="0" anchor="t">
                <a:noAutofit/>
              </a:bodyPr>
              <a:lstStyle/>
              <a:p>
                <a:pPr algn="l" defTabSz="914400"/>
                <a:endParaRPr lang="en-US" dirty="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29A767D6-3359-4698-BAE8-ABBA27AFD581}"/>
                  </a:ext>
                </a:extLst>
              </p:cNvPr>
              <p:cNvCxnSpPr>
                <a:cxnSpLocks/>
              </p:cNvCxnSpPr>
              <p:nvPr/>
            </p:nvCxnSpPr>
            <p:spPr>
              <a:xfrm flipH="1" flipV="1">
                <a:off x="869829" y="3413279"/>
                <a:ext cx="2239471" cy="7372"/>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FF514F7-7631-4C88-B3B2-F66423895E66}"/>
                  </a:ext>
                </a:extLst>
              </p:cNvPr>
              <p:cNvCxnSpPr>
                <a:cxnSpLocks/>
              </p:cNvCxnSpPr>
              <p:nvPr/>
            </p:nvCxnSpPr>
            <p:spPr>
              <a:xfrm flipH="1">
                <a:off x="1314614" y="2814223"/>
                <a:ext cx="1174544" cy="599055"/>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D789EAE6-33DD-4F62-A09B-F5A8283F13B7}"/>
                  </a:ext>
                </a:extLst>
              </p:cNvPr>
              <p:cNvCxnSpPr>
                <a:cxnSpLocks/>
              </p:cNvCxnSpPr>
              <p:nvPr/>
            </p:nvCxnSpPr>
            <p:spPr>
              <a:xfrm flipH="1">
                <a:off x="2492017" y="2819460"/>
                <a:ext cx="516543" cy="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0B99FFD-34F0-44C0-8DCE-BC30F6EB8EB9}"/>
                  </a:ext>
                </a:extLst>
              </p:cNvPr>
              <p:cNvCxnSpPr>
                <a:cxnSpLocks/>
              </p:cNvCxnSpPr>
              <p:nvPr/>
            </p:nvCxnSpPr>
            <p:spPr>
              <a:xfrm flipH="1" flipV="1">
                <a:off x="822301" y="3413278"/>
                <a:ext cx="507057" cy="1"/>
              </a:xfrm>
              <a:prstGeom prst="line">
                <a:avLst/>
              </a:prstGeom>
              <a:ln w="44450"/>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E76FA02-2784-4E2E-8F81-B9B9033F03BF}"/>
                    </a:ext>
                  </a:extLst>
                </p:cNvPr>
                <p:cNvSpPr txBox="1"/>
                <p:nvPr/>
              </p:nvSpPr>
              <p:spPr>
                <a:xfrm>
                  <a:off x="3359174" y="3488320"/>
                  <a:ext cx="255479" cy="276559"/>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US" dirty="0"/>
                </a:p>
              </p:txBody>
            </p:sp>
          </mc:Choice>
          <mc:Fallback xmlns="">
            <p:sp>
              <p:nvSpPr>
                <p:cNvPr id="7" name="TextBox 6">
                  <a:extLst>
                    <a:ext uri="{FF2B5EF4-FFF2-40B4-BE49-F238E27FC236}">
                      <a16:creationId xmlns:a16="http://schemas.microsoft.com/office/drawing/2014/main" id="{BE76FA02-2784-4E2E-8F81-B9B9033F03BF}"/>
                    </a:ext>
                  </a:extLst>
                </p:cNvPr>
                <p:cNvSpPr txBox="1">
                  <a:spLocks noRot="1" noChangeAspect="1" noMove="1" noResize="1" noEditPoints="1" noAdjustHandles="1" noChangeArrowheads="1" noChangeShapeType="1" noTextEdit="1"/>
                </p:cNvSpPr>
                <p:nvPr/>
              </p:nvSpPr>
              <p:spPr>
                <a:xfrm>
                  <a:off x="3359174" y="3488320"/>
                  <a:ext cx="255479" cy="276559"/>
                </a:xfrm>
                <a:prstGeom prst="rect">
                  <a:avLst/>
                </a:prstGeom>
                <a:blipFill>
                  <a:blip r:embed="rId4"/>
                  <a:stretch>
                    <a:fillRect l="-9756" r="-7317" b="-8696"/>
                  </a:stretch>
                </a:blipFill>
              </p:spPr>
              <p:txBody>
                <a:bodyPr/>
                <a:lstStyle/>
                <a:p>
                  <a:r>
                    <a:rPr lang="en-GB">
                      <a:noFill/>
                    </a:rPr>
                    <a:t> </a:t>
                  </a:r>
                </a:p>
              </p:txBody>
            </p:sp>
          </mc:Fallback>
        </mc:AlternateContent>
        <p:sp>
          <p:nvSpPr>
            <p:cNvPr id="8" name="TextBox 7">
              <a:extLst>
                <a:ext uri="{FF2B5EF4-FFF2-40B4-BE49-F238E27FC236}">
                  <a16:creationId xmlns:a16="http://schemas.microsoft.com/office/drawing/2014/main" id="{BD1E91BB-F93A-43E5-BE96-11E20B01E3C0}"/>
                </a:ext>
              </a:extLst>
            </p:cNvPr>
            <p:cNvSpPr txBox="1"/>
            <p:nvPr/>
          </p:nvSpPr>
          <p:spPr>
            <a:xfrm>
              <a:off x="5208145" y="3419738"/>
              <a:ext cx="244373" cy="408110"/>
            </a:xfrm>
            <a:prstGeom prst="rect">
              <a:avLst/>
            </a:prstGeom>
          </p:spPr>
          <p:txBody>
            <a:bodyPr vert="horz" wrap="none" lIns="0" tIns="0" rIns="0" bIns="0" rtlCol="0" anchor="t">
              <a:noAutofit/>
            </a:bodyPr>
            <a:lstStyle/>
            <a:p>
              <a:pPr algn="l" defTabSz="914400"/>
              <a:r>
                <a:rPr lang="en-GB" sz="2000" i="1" dirty="0">
                  <a:latin typeface="Times New Roman" panose="02020603050405020304" pitchFamily="18" charset="0"/>
                  <a:cs typeface="Times New Roman" panose="02020603050405020304" pitchFamily="18" charset="0"/>
                </a:rPr>
                <a:t>x</a:t>
              </a:r>
              <a:endParaRPr lang="en-US" sz="2000" i="1" dirty="0">
                <a:latin typeface="Times New Roman" panose="02020603050405020304" pitchFamily="18" charset="0"/>
                <a:cs typeface="Times New Roman" panose="02020603050405020304" pitchFamily="18" charset="0"/>
              </a:endParaRPr>
            </a:p>
          </p:txBody>
        </p:sp>
      </p:grpSp>
      <p:sp>
        <p:nvSpPr>
          <p:cNvPr id="24" name="TextBox 23">
            <a:extLst>
              <a:ext uri="{FF2B5EF4-FFF2-40B4-BE49-F238E27FC236}">
                <a16:creationId xmlns:a16="http://schemas.microsoft.com/office/drawing/2014/main" id="{1E34A150-C35B-49C1-91C7-36D6BA6578B8}"/>
              </a:ext>
            </a:extLst>
          </p:cNvPr>
          <p:cNvSpPr txBox="1"/>
          <p:nvPr/>
        </p:nvSpPr>
        <p:spPr>
          <a:xfrm>
            <a:off x="2473897" y="5357221"/>
            <a:ext cx="244341" cy="408110"/>
          </a:xfrm>
          <a:prstGeom prst="rect">
            <a:avLst/>
          </a:prstGeom>
        </p:spPr>
        <p:txBody>
          <a:bodyPr vert="horz" wrap="none" lIns="0" tIns="0" rIns="0" bIns="0" rtlCol="0" anchor="t">
            <a:noAutofit/>
          </a:bodyPr>
          <a:lstStyle/>
          <a:p>
            <a:pPr algn="l" defTabSz="914400"/>
            <a:endParaRPr lang="en-US"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2AA1902-0EDC-43F1-95E0-09C896D1BD9C}"/>
                  </a:ext>
                </a:extLst>
              </p:cNvPr>
              <p:cNvSpPr txBox="1"/>
              <p:nvPr/>
            </p:nvSpPr>
            <p:spPr>
              <a:xfrm>
                <a:off x="2295197" y="5396541"/>
                <a:ext cx="244341"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m:t>
                      </m:r>
                      <m:r>
                        <a:rPr lang="en-GB" b="0" i="1" smtClean="0">
                          <a:latin typeface="Cambria Math" panose="02040503050406030204" pitchFamily="18" charset="0"/>
                          <a:cs typeface="Times New Roman" panose="02020603050405020304" pitchFamily="18" charset="0"/>
                        </a:rPr>
                        <m:t>𝐴</m:t>
                      </m:r>
                    </m:oMath>
                  </m:oMathPara>
                </a14:m>
                <a:endParaRPr lang="en-US" dirty="0">
                  <a:cs typeface="Times New Roman" panose="02020603050405020304" pitchFamily="18" charset="0"/>
                </a:endParaRPr>
              </a:p>
            </p:txBody>
          </p:sp>
        </mc:Choice>
        <mc:Fallback xmlns="">
          <p:sp>
            <p:nvSpPr>
              <p:cNvPr id="27" name="TextBox 26">
                <a:extLst>
                  <a:ext uri="{FF2B5EF4-FFF2-40B4-BE49-F238E27FC236}">
                    <a16:creationId xmlns:a16="http://schemas.microsoft.com/office/drawing/2014/main" id="{C2AA1902-0EDC-43F1-95E0-09C896D1BD9C}"/>
                  </a:ext>
                </a:extLst>
              </p:cNvPr>
              <p:cNvSpPr txBox="1">
                <a:spLocks noRot="1" noChangeAspect="1" noMove="1" noResize="1" noEditPoints="1" noAdjustHandles="1" noChangeArrowheads="1" noChangeShapeType="1" noTextEdit="1"/>
              </p:cNvSpPr>
              <p:nvPr/>
            </p:nvSpPr>
            <p:spPr>
              <a:xfrm>
                <a:off x="2295197" y="5396541"/>
                <a:ext cx="244341" cy="408110"/>
              </a:xfrm>
              <a:prstGeom prst="rect">
                <a:avLst/>
              </a:prstGeom>
              <a:blipFill>
                <a:blip r:embed="rId5"/>
                <a:stretch>
                  <a:fillRect l="-17500" r="-6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FA0F64-4E64-46C9-8D57-86A6884EF58F}"/>
                  </a:ext>
                </a:extLst>
              </p:cNvPr>
              <p:cNvSpPr txBox="1"/>
              <p:nvPr/>
            </p:nvSpPr>
            <p:spPr>
              <a:xfrm>
                <a:off x="4345064" y="5412453"/>
                <a:ext cx="244341"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𝐴</m:t>
                      </m:r>
                    </m:oMath>
                  </m:oMathPara>
                </a14:m>
                <a:endParaRPr lang="en-US" dirty="0">
                  <a:cs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A6FA0F64-4E64-46C9-8D57-86A6884EF58F}"/>
                  </a:ext>
                </a:extLst>
              </p:cNvPr>
              <p:cNvSpPr txBox="1">
                <a:spLocks noRot="1" noChangeAspect="1" noMove="1" noResize="1" noEditPoints="1" noAdjustHandles="1" noChangeArrowheads="1" noChangeShapeType="1" noTextEdit="1"/>
              </p:cNvSpPr>
              <p:nvPr/>
            </p:nvSpPr>
            <p:spPr>
              <a:xfrm>
                <a:off x="4345064" y="5412453"/>
                <a:ext cx="244341" cy="408110"/>
              </a:xfrm>
              <a:prstGeom prst="rect">
                <a:avLst/>
              </a:prstGeom>
              <a:blipFill>
                <a:blip r:embed="rId6"/>
                <a:stretch>
                  <a:fillRect l="-15000" r="-1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6F367C4-3123-46C9-9838-932EB0B28143}"/>
                  </a:ext>
                </a:extLst>
              </p:cNvPr>
              <p:cNvSpPr txBox="1"/>
              <p:nvPr/>
            </p:nvSpPr>
            <p:spPr>
              <a:xfrm>
                <a:off x="3108489" y="3552100"/>
                <a:ext cx="885097" cy="851643"/>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GB" sz="2000" b="0" i="1" smtClean="0">
                              <a:latin typeface="Cambria Math" panose="02040503050406030204" pitchFamily="18" charset="0"/>
                            </a:rPr>
                            <m:t>𝐹</m:t>
                          </m:r>
                        </m:e>
                        <m:sub>
                          <m:r>
                            <a:rPr lang="en-GB" sz="2000" b="0" i="1" smtClean="0">
                              <a:latin typeface="Cambria Math" panose="02040503050406030204" pitchFamily="18" charset="0"/>
                            </a:rPr>
                            <m:t>𝑋</m:t>
                          </m:r>
                        </m:sub>
                      </m:sSub>
                      <m:r>
                        <a:rPr lang="en-GB" sz="2000" b="0" i="1" smtClean="0">
                          <a:latin typeface="Cambria Math" panose="02040503050406030204" pitchFamily="18" charset="0"/>
                        </a:rPr>
                        <m:t>(</m:t>
                      </m:r>
                      <m:r>
                        <a:rPr lang="en-GB" sz="2000" b="0" i="1" smtClean="0">
                          <a:latin typeface="Cambria Math" panose="02040503050406030204" pitchFamily="18" charset="0"/>
                        </a:rPr>
                        <m:t>𝑥</m:t>
                      </m:r>
                      <m:r>
                        <a:rPr lang="en-GB" sz="2000" b="0" i="1" smtClean="0">
                          <a:latin typeface="Cambria Math" panose="02040503050406030204" pitchFamily="18" charset="0"/>
                        </a:rPr>
                        <m:t>)</m:t>
                      </m:r>
                    </m:oMath>
                  </m:oMathPara>
                </a14:m>
                <a:endParaRPr lang="en-US" sz="2000" dirty="0"/>
              </a:p>
            </p:txBody>
          </p:sp>
        </mc:Choice>
        <mc:Fallback xmlns="">
          <p:sp>
            <p:nvSpPr>
              <p:cNvPr id="29" name="TextBox 28">
                <a:extLst>
                  <a:ext uri="{FF2B5EF4-FFF2-40B4-BE49-F238E27FC236}">
                    <a16:creationId xmlns:a16="http://schemas.microsoft.com/office/drawing/2014/main" id="{C6F367C4-3123-46C9-9838-932EB0B28143}"/>
                  </a:ext>
                </a:extLst>
              </p:cNvPr>
              <p:cNvSpPr txBox="1">
                <a:spLocks noRot="1" noChangeAspect="1" noMove="1" noResize="1" noEditPoints="1" noAdjustHandles="1" noChangeArrowheads="1" noChangeShapeType="1" noTextEdit="1"/>
              </p:cNvSpPr>
              <p:nvPr/>
            </p:nvSpPr>
            <p:spPr>
              <a:xfrm>
                <a:off x="3108489" y="3552100"/>
                <a:ext cx="885097" cy="851643"/>
              </a:xfrm>
              <a:prstGeom prst="rect">
                <a:avLst/>
              </a:prstGeom>
              <a:blipFill>
                <a:blip r:embed="rId7"/>
                <a:stretch>
                  <a:fillRect t="-71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F4BF8DB4-88AF-4800-9280-24D84F200741}"/>
                  </a:ext>
                </a:extLst>
              </p:cNvPr>
              <p:cNvSpPr txBox="1"/>
              <p:nvPr/>
            </p:nvSpPr>
            <p:spPr>
              <a:xfrm>
                <a:off x="6019362" y="4212005"/>
                <a:ext cx="4497363" cy="1103564"/>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𝐹</m:t>
                          </m:r>
                        </m:e>
                        <m:sub>
                          <m:r>
                            <a:rPr lang="en-GB" sz="2400" b="0" i="1" smtClean="0">
                              <a:latin typeface="Cambria Math" panose="02040503050406030204" pitchFamily="18" charset="0"/>
                            </a:rPr>
                            <m:t>𝑋</m:t>
                          </m:r>
                        </m:sub>
                      </m:sSub>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m:t>
                      </m:r>
                      <m:r>
                        <a:rPr lang="en-GB" sz="2400" b="0" i="1" smtClean="0">
                          <a:latin typeface="Cambria Math" panose="02040503050406030204" pitchFamily="18" charset="0"/>
                        </a:rPr>
                        <m:t>𝑃</m:t>
                      </m:r>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𝑋</m:t>
                          </m:r>
                          <m:r>
                            <a:rPr lang="en-GB" sz="2400" b="0" i="1" smtClean="0">
                              <a:latin typeface="Cambria Math" panose="02040503050406030204" pitchFamily="18" charset="0"/>
                              <a:ea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𝑥</m:t>
                          </m:r>
                        </m:e>
                      </m:d>
                      <m:r>
                        <a:rPr lang="en-GB" sz="2400" b="0" i="1" smtClean="0">
                          <a:latin typeface="Cambria Math" panose="02040503050406030204" pitchFamily="18" charset="0"/>
                        </a:rPr>
                        <m:t>=</m:t>
                      </m:r>
                      <m:nary>
                        <m:naryPr>
                          <m:limLoc m:val="undOvr"/>
                          <m:ctrlPr>
                            <a:rPr lang="en-GB" sz="2400" b="0" i="1" smtClean="0">
                              <a:latin typeface="Cambria Math" panose="02040503050406030204" pitchFamily="18" charset="0"/>
                            </a:rPr>
                          </m:ctrlPr>
                        </m:naryPr>
                        <m:sub>
                          <m:r>
                            <m:rPr>
                              <m:brk m:alnAt="24"/>
                            </m:rPr>
                            <a:rPr lang="en-GB" sz="2400" b="0" i="1" smtClean="0">
                              <a:latin typeface="Cambria Math" panose="02040503050406030204" pitchFamily="18" charset="0"/>
                            </a:rPr>
                            <m:t>−</m:t>
                          </m:r>
                          <m:r>
                            <a:rPr lang="en-GB" sz="2400" b="0" i="1" smtClean="0">
                              <a:latin typeface="Cambria Math" panose="02040503050406030204" pitchFamily="18" charset="0"/>
                              <a:ea typeface="Cambria Math" panose="02040503050406030204" pitchFamily="18" charset="0"/>
                            </a:rPr>
                            <m:t>∞</m:t>
                          </m:r>
                        </m:sub>
                        <m:sup>
                          <m:r>
                            <a:rPr lang="en-GB" sz="2400" b="0" i="1" smtClean="0">
                              <a:latin typeface="Cambria Math" panose="02040503050406030204" pitchFamily="18" charset="0"/>
                            </a:rPr>
                            <m:t>𝑥</m:t>
                          </m:r>
                        </m:sup>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𝑝</m:t>
                              </m:r>
                            </m:e>
                            <m:sub>
                              <m:r>
                                <a:rPr lang="en-GB" sz="2400" b="0" i="1" smtClean="0">
                                  <a:latin typeface="Cambria Math" panose="02040503050406030204" pitchFamily="18" charset="0"/>
                                </a:rPr>
                                <m:t>𝑋</m:t>
                              </m:r>
                            </m:sub>
                          </m:sSub>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r>
                            <a:rPr lang="en-GB" sz="2400" b="0" i="1" smtClean="0">
                              <a:latin typeface="Cambria Math" panose="02040503050406030204" pitchFamily="18" charset="0"/>
                            </a:rPr>
                            <m:t>𝑑𝑥</m:t>
                          </m:r>
                        </m:e>
                      </m:nary>
                    </m:oMath>
                  </m:oMathPara>
                </a14:m>
                <a:endParaRPr lang="en-GB" sz="2400" dirty="0"/>
              </a:p>
            </p:txBody>
          </p:sp>
        </mc:Choice>
        <mc:Fallback xmlns="">
          <p:sp>
            <p:nvSpPr>
              <p:cNvPr id="36" name="TextBox 35">
                <a:extLst>
                  <a:ext uri="{FF2B5EF4-FFF2-40B4-BE49-F238E27FC236}">
                    <a16:creationId xmlns:a16="http://schemas.microsoft.com/office/drawing/2014/main" id="{F4BF8DB4-88AF-4800-9280-24D84F200741}"/>
                  </a:ext>
                </a:extLst>
              </p:cNvPr>
              <p:cNvSpPr txBox="1">
                <a:spLocks noRot="1" noChangeAspect="1" noMove="1" noResize="1" noEditPoints="1" noAdjustHandles="1" noChangeArrowheads="1" noChangeShapeType="1" noTextEdit="1"/>
              </p:cNvSpPr>
              <p:nvPr/>
            </p:nvSpPr>
            <p:spPr>
              <a:xfrm>
                <a:off x="6019362" y="4212005"/>
                <a:ext cx="4497363" cy="1103564"/>
              </a:xfrm>
              <a:prstGeom prst="rect">
                <a:avLst/>
              </a:prstGeom>
              <a:blipFill>
                <a:blip r:embed="rId8"/>
                <a:stretch>
                  <a:fillRect/>
                </a:stretch>
              </a:blipFill>
            </p:spPr>
            <p:txBody>
              <a:bodyPr/>
              <a:lstStyle/>
              <a:p>
                <a:r>
                  <a:rPr lang="en-GB">
                    <a:noFill/>
                  </a:rPr>
                  <a:t> </a:t>
                </a:r>
              </a:p>
            </p:txBody>
          </p:sp>
        </mc:Fallback>
      </mc:AlternateContent>
      <p:cxnSp>
        <p:nvCxnSpPr>
          <p:cNvPr id="31" name="Straight Connector 30">
            <a:extLst>
              <a:ext uri="{FF2B5EF4-FFF2-40B4-BE49-F238E27FC236}">
                <a16:creationId xmlns:a16="http://schemas.microsoft.com/office/drawing/2014/main" id="{DC0CCB31-E1C7-4EE1-AC9D-4976310D0FAA}"/>
              </a:ext>
            </a:extLst>
          </p:cNvPr>
          <p:cNvCxnSpPr/>
          <p:nvPr/>
        </p:nvCxnSpPr>
        <p:spPr>
          <a:xfrm>
            <a:off x="3493438" y="4363386"/>
            <a:ext cx="97916" cy="0"/>
          </a:xfrm>
          <a:prstGeom prst="line">
            <a:avLst/>
          </a:prstGeom>
          <a:ln w="19050"/>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B40CB4D-9134-4861-9D4C-730931A7F42A}"/>
                  </a:ext>
                </a:extLst>
              </p:cNvPr>
              <p:cNvSpPr txBox="1"/>
              <p:nvPr/>
            </p:nvSpPr>
            <p:spPr>
              <a:xfrm>
                <a:off x="2909871" y="4184519"/>
                <a:ext cx="914400" cy="9144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2" name="TextBox 31">
                <a:extLst>
                  <a:ext uri="{FF2B5EF4-FFF2-40B4-BE49-F238E27FC236}">
                    <a16:creationId xmlns:a16="http://schemas.microsoft.com/office/drawing/2014/main" id="{6B40CB4D-9134-4861-9D4C-730931A7F42A}"/>
                  </a:ext>
                </a:extLst>
              </p:cNvPr>
              <p:cNvSpPr txBox="1">
                <a:spLocks noRot="1" noChangeAspect="1" noMove="1" noResize="1" noEditPoints="1" noAdjustHandles="1" noChangeArrowheads="1" noChangeShapeType="1" noTextEdit="1"/>
              </p:cNvSpPr>
              <p:nvPr/>
            </p:nvSpPr>
            <p:spPr>
              <a:xfrm>
                <a:off x="2909871" y="4184519"/>
                <a:ext cx="914400" cy="914400"/>
              </a:xfrm>
              <a:prstGeom prst="rect">
                <a:avLst/>
              </a:prstGeom>
              <a:blipFill>
                <a:blip r:embed="rId9"/>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5225638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System Identification by Cross Correlation</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768549" y="1028700"/>
                <a:ext cx="10650139" cy="5493300"/>
              </a:xfrm>
            </p:spPr>
            <p:txBody>
              <a:bodyPr/>
              <a:lstStyle/>
              <a:p>
                <a:pPr marL="0" indent="0">
                  <a:lnSpc>
                    <a:spcPct val="150000"/>
                  </a:lnSpc>
                  <a:buNone/>
                </a:pPr>
                <a:r>
                  <a:rPr lang="en-GB" dirty="0"/>
                  <a:t>In practice, using estimates of the time-averaged forms of the cross correlation function and variance, derived from finite sequences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e>
                    </m:d>
                  </m:oMath>
                </a14:m>
                <a:endParaRPr lang="en-GB" b="0" dirty="0"/>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i="1" smtClean="0">
                                  <a:latin typeface="Cambria Math" panose="02040503050406030204" pitchFamily="18" charset="0"/>
                                  <a:ea typeface="Cambria Math" panose="02040503050406030204" pitchFamily="18" charset="0"/>
                                </a:rPr>
                                <m:t>∅</m:t>
                              </m:r>
                            </m:e>
                          </m:acc>
                        </m:e>
                        <m:sub>
                          <m:r>
                            <a:rPr lang="en-GB" b="0" i="1" smtClean="0">
                              <a:latin typeface="Cambria Math" panose="02040503050406030204" pitchFamily="18" charset="0"/>
                            </a:rPr>
                            <m:t>𝑥𝑦</m:t>
                          </m:r>
                        </m:sub>
                      </m:sSub>
                      <m:d>
                        <m:dPr>
                          <m:ctrlPr>
                            <a:rPr lang="en-GB" i="1">
                              <a:latin typeface="Cambria Math" panose="02040503050406030204" pitchFamily="18" charset="0"/>
                            </a:rPr>
                          </m:ctrlPr>
                        </m:dPr>
                        <m:e>
                          <m:r>
                            <a:rPr lang="en-GB" i="1">
                              <a:latin typeface="Cambria Math" panose="02040503050406030204" pitchFamily="18" charset="0"/>
                            </a:rPr>
                            <m:t>𝑚</m:t>
                          </m:r>
                        </m:e>
                      </m:d>
                      <m:r>
                        <a:rPr lang="en-GB" i="1">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𝑁</m:t>
                          </m:r>
                        </m:den>
                      </m:f>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𝑛</m:t>
                          </m:r>
                          <m:r>
                            <a:rPr lang="en-GB" b="0" i="1" smtClean="0">
                              <a:latin typeface="Cambria Math" panose="02040503050406030204" pitchFamily="18" charset="0"/>
                            </a:rPr>
                            <m:t>=0</m:t>
                          </m:r>
                        </m:sub>
                        <m:sup>
                          <m:r>
                            <a:rPr lang="en-GB" b="0" i="1" smtClean="0">
                              <a:latin typeface="Cambria Math" panose="02040503050406030204" pitchFamily="18" charset="0"/>
                            </a:rPr>
                            <m:t>𝑁</m:t>
                          </m:r>
                          <m:r>
                            <a:rPr lang="en-GB" b="0" i="1" smtClean="0">
                              <a:latin typeface="Cambria Math" panose="02040503050406030204" pitchFamily="18" charset="0"/>
                            </a:rPr>
                            <m:t>−1</m:t>
                          </m:r>
                        </m:sup>
                        <m:e>
                          <m:r>
                            <a:rPr lang="en-GB" i="1">
                              <a:latin typeface="Cambria Math" panose="02040503050406030204" pitchFamily="18" charset="0"/>
                            </a:rPr>
                            <m:t>𝑥</m:t>
                          </m:r>
                          <m:d>
                            <m:dPr>
                              <m:ctrlPr>
                                <a:rPr lang="en-GB" i="1">
                                  <a:latin typeface="Cambria Math" panose="02040503050406030204" pitchFamily="18" charset="0"/>
                                </a:rPr>
                              </m:ctrlPr>
                            </m:dPr>
                            <m:e>
                              <m:r>
                                <a:rPr lang="en-GB" i="1">
                                  <a:latin typeface="Cambria Math" panose="02040503050406030204" pitchFamily="18" charset="0"/>
                                </a:rPr>
                                <m:t>𝑛</m:t>
                              </m:r>
                            </m:e>
                          </m:d>
                          <m:r>
                            <a:rPr lang="en-GB" i="1">
                              <a:latin typeface="Cambria Math" panose="02040503050406030204" pitchFamily="18" charset="0"/>
                            </a:rPr>
                            <m:t>𝑦</m:t>
                          </m:r>
                          <m:d>
                            <m:dPr>
                              <m:ctrlPr>
                                <a:rPr lang="en-GB" i="1">
                                  <a:latin typeface="Cambria Math" panose="02040503050406030204" pitchFamily="18" charset="0"/>
                                </a:rPr>
                              </m:ctrlPr>
                            </m:dPr>
                            <m:e>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𝑚</m:t>
                              </m:r>
                            </m:e>
                          </m:d>
                        </m:e>
                      </m:nary>
                    </m:oMath>
                  </m:oMathPara>
                </a14:m>
                <a:endParaRPr lang="en-GB" dirty="0"/>
              </a:p>
              <a:p>
                <a:pPr marL="0" indent="0">
                  <a:lnSpc>
                    <a:spcPct val="150000"/>
                  </a:lnSpc>
                  <a:buNone/>
                </a:pPr>
                <a14:m>
                  <m:oMathPara xmlns:m="http://schemas.openxmlformats.org/officeDocument/2006/math">
                    <m:oMathParaPr>
                      <m:jc m:val="centerGroup"/>
                    </m:oMathParaPr>
                    <m:oMath xmlns:m="http://schemas.openxmlformats.org/officeDocument/2006/math">
                      <m:sSubSup>
                        <m:sSubSupPr>
                          <m:ctrlPr>
                            <a:rPr lang="en-GB" i="1" smtClean="0">
                              <a:latin typeface="Cambria Math" panose="02040503050406030204" pitchFamily="18" charset="0"/>
                            </a:rPr>
                          </m:ctrlPr>
                        </m:sSubSupPr>
                        <m:e>
                          <m:acc>
                            <m:accPr>
                              <m:chr m:val="̂"/>
                              <m:ctrlPr>
                                <a:rPr lang="en-GB" i="1" smtClean="0">
                                  <a:latin typeface="Cambria Math" panose="02040503050406030204" pitchFamily="18" charset="0"/>
                                </a:rPr>
                              </m:ctrlPr>
                            </m:accPr>
                            <m:e>
                              <m:r>
                                <a:rPr lang="en-GB" i="1" smtClean="0">
                                  <a:latin typeface="Cambria Math" panose="02040503050406030204" pitchFamily="18" charset="0"/>
                                  <a:ea typeface="Cambria Math" panose="02040503050406030204" pitchFamily="18" charset="0"/>
                                </a:rPr>
                                <m:t>𝜎</m:t>
                              </m:r>
                            </m:e>
                          </m:acc>
                        </m:e>
                        <m:sub>
                          <m:r>
                            <a:rPr lang="en-GB" b="0" i="1" smtClean="0">
                              <a:latin typeface="Cambria Math" panose="02040503050406030204" pitchFamily="18" charset="0"/>
                            </a:rPr>
                            <m:t>𝑥</m:t>
                          </m:r>
                        </m:sub>
                        <m:sup>
                          <m:r>
                            <a:rPr lang="en-GB" b="0" i="1" smtClean="0">
                              <a:latin typeface="Cambria Math" panose="02040503050406030204" pitchFamily="18" charset="0"/>
                            </a:rPr>
                            <m:t>2</m:t>
                          </m:r>
                        </m:sup>
                      </m:sSubSup>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𝑁</m:t>
                          </m:r>
                        </m:den>
                      </m:f>
                      <m:nary>
                        <m:naryPr>
                          <m:chr m:val="∑"/>
                          <m:ctrlPr>
                            <a:rPr lang="en-GB" i="1" smtClean="0">
                              <a:latin typeface="Cambria Math" panose="02040503050406030204" pitchFamily="18" charset="0"/>
                            </a:rPr>
                          </m:ctrlPr>
                        </m:naryPr>
                        <m:sub>
                          <m:r>
                            <m:rPr>
                              <m:brk m:alnAt="23"/>
                            </m:rPr>
                            <a:rPr lang="en-GB" i="1">
                              <a:latin typeface="Cambria Math" panose="02040503050406030204" pitchFamily="18" charset="0"/>
                            </a:rPr>
                            <m:t>𝑛</m:t>
                          </m:r>
                          <m:r>
                            <a:rPr lang="en-GB" i="1">
                              <a:latin typeface="Cambria Math" panose="02040503050406030204" pitchFamily="18" charset="0"/>
                            </a:rPr>
                            <m:t>=0</m:t>
                          </m:r>
                        </m:sub>
                        <m:sup>
                          <m:r>
                            <a:rPr lang="en-GB" i="1">
                              <a:latin typeface="Cambria Math" panose="02040503050406030204" pitchFamily="18" charset="0"/>
                            </a:rPr>
                            <m:t>𝑁</m:t>
                          </m:r>
                          <m:r>
                            <a:rPr lang="en-GB" i="1">
                              <a:latin typeface="Cambria Math" panose="02040503050406030204" pitchFamily="18" charset="0"/>
                            </a:rPr>
                            <m:t>−1</m:t>
                          </m:r>
                        </m:sup>
                        <m:e>
                          <m:sSup>
                            <m:sSupPr>
                              <m:ctrlPr>
                                <a:rPr lang="en-GB"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
                            <m:dPr>
                              <m:ctrlPr>
                                <a:rPr lang="en-GB" i="1">
                                  <a:latin typeface="Cambria Math" panose="02040503050406030204" pitchFamily="18" charset="0"/>
                                </a:rPr>
                              </m:ctrlPr>
                            </m:dPr>
                            <m:e>
                              <m:r>
                                <a:rPr lang="en-GB" i="1">
                                  <a:latin typeface="Cambria Math" panose="02040503050406030204" pitchFamily="18" charset="0"/>
                                </a:rPr>
                                <m:t>𝑛</m:t>
                              </m:r>
                            </m:e>
                          </m:d>
                        </m:e>
                      </m:nary>
                    </m:oMath>
                  </m:oMathPara>
                </a14:m>
                <a:endParaRPr lang="en-GB" dirty="0"/>
              </a:p>
              <a:p>
                <a:pPr marL="0" indent="0">
                  <a:lnSpc>
                    <a:spcPct val="150000"/>
                  </a:lnSpc>
                  <a:buNone/>
                </a:pPr>
                <a14:m>
                  <m:oMathPara xmlns:m="http://schemas.openxmlformats.org/officeDocument/2006/math">
                    <m:oMathParaPr>
                      <m:jc m:val="centerGroup"/>
                    </m:oMathParaPr>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h</m:t>
                          </m:r>
                        </m:e>
                      </m:acc>
                      <m:d>
                        <m:dPr>
                          <m:ctrlPr>
                            <a:rPr lang="en-GB" b="0" i="1" smtClean="0">
                              <a:latin typeface="Cambria Math" panose="02040503050406030204" pitchFamily="18" charset="0"/>
                            </a:rPr>
                          </m:ctrlPr>
                        </m:dPr>
                        <m:e>
                          <m:r>
                            <a:rPr lang="en-GB" b="0" i="1" smtClean="0">
                              <a:latin typeface="Cambria Math" panose="02040503050406030204" pitchFamily="18" charset="0"/>
                            </a:rPr>
                            <m:t>𝑚</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m:t>
                                  </m:r>
                                </m:e>
                              </m:acc>
                            </m:e>
                            <m:sub>
                              <m:r>
                                <a:rPr lang="en-GB" i="1">
                                  <a:latin typeface="Cambria Math" panose="02040503050406030204" pitchFamily="18" charset="0"/>
                                </a:rPr>
                                <m:t>𝑥𝑦</m:t>
                              </m:r>
                            </m:sub>
                          </m:sSub>
                          <m:d>
                            <m:dPr>
                              <m:ctrlPr>
                                <a:rPr lang="en-GB" i="1">
                                  <a:latin typeface="Cambria Math" panose="02040503050406030204" pitchFamily="18" charset="0"/>
                                </a:rPr>
                              </m:ctrlPr>
                            </m:dPr>
                            <m:e>
                              <m:r>
                                <a:rPr lang="en-GB" i="1">
                                  <a:latin typeface="Cambria Math" panose="02040503050406030204" pitchFamily="18" charset="0"/>
                                </a:rPr>
                                <m:t>𝑚</m:t>
                              </m:r>
                            </m:e>
                          </m:d>
                        </m:num>
                        <m:den>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𝜎</m:t>
                                  </m:r>
                                </m:e>
                              </m:acc>
                            </m:e>
                            <m:sub>
                              <m:r>
                                <a:rPr lang="en-GB" i="1">
                                  <a:latin typeface="Cambria Math" panose="02040503050406030204" pitchFamily="18" charset="0"/>
                                </a:rPr>
                                <m:t>𝑥</m:t>
                              </m:r>
                            </m:sub>
                            <m:sup>
                              <m:r>
                                <a:rPr lang="en-GB" i="1">
                                  <a:latin typeface="Cambria Math" panose="02040503050406030204" pitchFamily="18" charset="0"/>
                                </a:rPr>
                                <m:t>2</m:t>
                              </m:r>
                            </m:sup>
                          </m:sSubSup>
                        </m:den>
                      </m:f>
                    </m:oMath>
                  </m:oMathPara>
                </a14:m>
                <a:endParaRPr lang="en-GB" dirty="0"/>
              </a:p>
              <a:p>
                <a:pPr marL="0" indent="0">
                  <a:lnSpc>
                    <a:spcPct val="150000"/>
                  </a:lnSpc>
                  <a:buNone/>
                </a:pPr>
                <a:endParaRPr lang="en-GB" dirty="0"/>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768549" y="1028700"/>
                <a:ext cx="10650139" cy="5493300"/>
              </a:xfrm>
              <a:blipFill>
                <a:blip r:embed="rId3"/>
                <a:stretch>
                  <a:fillRect l="-1717"/>
                </a:stretch>
              </a:blipFill>
            </p:spPr>
            <p:txBody>
              <a:bodyPr/>
              <a:lstStyle/>
              <a:p>
                <a:r>
                  <a:rPr lang="en-GB">
                    <a:noFill/>
                  </a:rPr>
                  <a:t> </a:t>
                </a:r>
              </a:p>
            </p:txBody>
          </p:sp>
        </mc:Fallback>
      </mc:AlternateContent>
    </p:spTree>
    <p:extLst>
      <p:ext uri="{BB962C8B-B14F-4D97-AF65-F5344CB8AC3E}">
        <p14:creationId xmlns:p14="http://schemas.microsoft.com/office/powerpoint/2010/main" val="177334443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System Identification by Cross Correlation</a:t>
            </a:r>
          </a:p>
        </p:txBody>
      </p:sp>
      <p:pic>
        <p:nvPicPr>
          <p:cNvPr id="6" name="Picture 5">
            <a:extLst>
              <a:ext uri="{FF2B5EF4-FFF2-40B4-BE49-F238E27FC236}">
                <a16:creationId xmlns:a16="http://schemas.microsoft.com/office/drawing/2014/main" id="{7BED2F88-2B03-4646-9135-2976C27E8238}"/>
              </a:ext>
            </a:extLst>
          </p:cNvPr>
          <p:cNvPicPr>
            <a:picLocks noChangeAspect="1"/>
          </p:cNvPicPr>
          <p:nvPr/>
        </p:nvPicPr>
        <p:blipFill>
          <a:blip r:embed="rId3"/>
          <a:stretch>
            <a:fillRect/>
          </a:stretch>
        </p:blipFill>
        <p:spPr>
          <a:xfrm>
            <a:off x="1064419" y="1447800"/>
            <a:ext cx="9626968" cy="4483317"/>
          </a:xfrm>
          <a:prstGeom prst="rect">
            <a:avLst/>
          </a:prstGeom>
        </p:spPr>
      </p:pic>
      <p:sp>
        <p:nvSpPr>
          <p:cNvPr id="7" name="Rectangle 6">
            <a:extLst>
              <a:ext uri="{FF2B5EF4-FFF2-40B4-BE49-F238E27FC236}">
                <a16:creationId xmlns:a16="http://schemas.microsoft.com/office/drawing/2014/main" id="{35FDE821-ED6C-4E9B-8BE4-1FAC8F70346B}"/>
              </a:ext>
            </a:extLst>
          </p:cNvPr>
          <p:cNvSpPr/>
          <p:nvPr/>
        </p:nvSpPr>
        <p:spPr>
          <a:xfrm>
            <a:off x="10208419" y="5486400"/>
            <a:ext cx="1429939" cy="576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1E02F0F-B572-4B5E-B638-730041337CE0}"/>
              </a:ext>
            </a:extLst>
          </p:cNvPr>
          <p:cNvSpPr/>
          <p:nvPr/>
        </p:nvSpPr>
        <p:spPr>
          <a:xfrm>
            <a:off x="10360819" y="5638800"/>
            <a:ext cx="1429939" cy="576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223687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System Identification by Cross Correlation</a:t>
            </a:r>
          </a:p>
        </p:txBody>
      </p:sp>
      <p:pic>
        <p:nvPicPr>
          <p:cNvPr id="6" name="Content Placeholder 5">
            <a:extLst>
              <a:ext uri="{FF2B5EF4-FFF2-40B4-BE49-F238E27FC236}">
                <a16:creationId xmlns:a16="http://schemas.microsoft.com/office/drawing/2014/main" id="{DEE47363-0788-442D-82C7-E945D11990D8}"/>
              </a:ext>
            </a:extLst>
          </p:cNvPr>
          <p:cNvPicPr>
            <a:picLocks noGrp="1" noChangeAspect="1"/>
          </p:cNvPicPr>
          <p:nvPr>
            <p:ph idx="1"/>
          </p:nvPr>
        </p:nvPicPr>
        <p:blipFill>
          <a:blip r:embed="rId3"/>
          <a:stretch>
            <a:fillRect/>
          </a:stretch>
        </p:blipFill>
        <p:spPr>
          <a:xfrm>
            <a:off x="1120810" y="1439863"/>
            <a:ext cx="9874180" cy="4679950"/>
          </a:xfrm>
          <a:prstGeom prst="rect">
            <a:avLst/>
          </a:prstGeom>
        </p:spPr>
      </p:pic>
    </p:spTree>
    <p:extLst>
      <p:ext uri="{BB962C8B-B14F-4D97-AF65-F5344CB8AC3E}">
        <p14:creationId xmlns:p14="http://schemas.microsoft.com/office/powerpoint/2010/main" val="41586667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Probability Mass Function (</a:t>
            </a:r>
            <a:r>
              <a:rPr lang="en-GB" dirty="0" err="1"/>
              <a:t>pmf</a:t>
            </a:r>
            <a:r>
              <a:rPr lang="en-GB" dirty="0"/>
              <a:t>)</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1023959" y="1609727"/>
                <a:ext cx="6669860" cy="5095873"/>
              </a:xfrm>
            </p:spPr>
            <p:txBody>
              <a:bodyPr/>
              <a:lstStyle/>
              <a:p>
                <a:pPr marL="342900" indent="-342900">
                  <a:lnSpc>
                    <a:spcPct val="150000"/>
                  </a:lnSpc>
                  <a:buFont typeface="Wingdings" panose="05000000000000000000" pitchFamily="2" charset="2"/>
                  <a:buChar char="§"/>
                </a:pPr>
                <a:r>
                  <a:rPr lang="en-GB" dirty="0"/>
                  <a:t>A </a:t>
                </a:r>
                <a:r>
                  <a:rPr lang="en-GB" b="1" i="1" dirty="0"/>
                  <a:t>probability mass function </a:t>
                </a:r>
                <a:r>
                  <a:rPr lang="en-GB" dirty="0"/>
                  <a:t>(</a:t>
                </a:r>
                <a:r>
                  <a:rPr lang="en-GB" dirty="0" err="1"/>
                  <a:t>pmf</a:t>
                </a:r>
                <a:r>
                  <a:rPr lang="en-GB" dirty="0"/>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𝑋</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oMath>
                </a14:m>
                <a:r>
                  <a:rPr lang="en-GB" dirty="0"/>
                  <a:t> describes the amplitude distribution of a </a:t>
                </a:r>
                <a:r>
                  <a:rPr lang="en-GB" b="1" i="1" dirty="0"/>
                  <a:t>discrete</a:t>
                </a:r>
                <a:r>
                  <a:rPr lang="en-GB" dirty="0"/>
                  <a:t> random variable </a:t>
                </a:r>
                <a14:m>
                  <m:oMath xmlns:m="http://schemas.openxmlformats.org/officeDocument/2006/math">
                    <m:r>
                      <a:rPr lang="en-GB" b="0" i="1" smtClean="0">
                        <a:latin typeface="Cambria Math" panose="02040503050406030204" pitchFamily="18" charset="0"/>
                      </a:rPr>
                      <m:t>𝑋</m:t>
                    </m:r>
                  </m:oMath>
                </a14:m>
                <a:r>
                  <a:rPr lang="en-GB" dirty="0"/>
                  <a:t>.</a:t>
                </a:r>
              </a:p>
              <a:p>
                <a:pPr marL="342900" indent="-342900">
                  <a:lnSpc>
                    <a:spcPct val="150000"/>
                  </a:lnSpc>
                  <a:buFont typeface="Wingdings" panose="05000000000000000000" pitchFamily="2" charset="2"/>
                  <a:buChar char="§"/>
                </a:pPr>
                <a:r>
                  <a:rPr lang="en-GB" dirty="0"/>
                  <a:t>random variable </a:t>
                </a:r>
                <a14:m>
                  <m:oMath xmlns:m="http://schemas.openxmlformats.org/officeDocument/2006/math">
                    <m:r>
                      <a:rPr lang="en-GB" b="0" i="1" smtClean="0">
                        <a:latin typeface="Cambria Math" panose="02040503050406030204" pitchFamily="18" charset="0"/>
                      </a:rPr>
                      <m:t>𝑋</m:t>
                    </m:r>
                  </m:oMath>
                </a14:m>
                <a:r>
                  <a:rPr lang="en-GB" dirty="0"/>
                  <a:t> is discrete if the range (the set of possible values) of </a:t>
                </a:r>
                <a14:m>
                  <m:oMath xmlns:m="http://schemas.openxmlformats.org/officeDocument/2006/math">
                    <m:r>
                      <a:rPr lang="en-GB" b="0" i="1" smtClean="0">
                        <a:latin typeface="Cambria Math" panose="02040503050406030204" pitchFamily="18" charset="0"/>
                      </a:rPr>
                      <m:t>𝑋</m:t>
                    </m:r>
                  </m:oMath>
                </a14:m>
                <a:r>
                  <a:rPr lang="en-GB" dirty="0"/>
                  <a:t> is finite (or countably infinite), that is there is a set of distinct possible values or outcomes for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oMath>
                </a14:m>
                <a:endParaRPr lang="en-GB" b="0" dirty="0"/>
              </a:p>
              <a:p>
                <a:pPr marL="0" indent="0">
                  <a:lnSpc>
                    <a:spcPct val="150000"/>
                  </a:lnSpc>
                  <a:buNone/>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1023959" y="1609727"/>
                <a:ext cx="6669860" cy="5095873"/>
              </a:xfrm>
              <a:blipFill>
                <a:blip r:embed="rId3"/>
                <a:stretch>
                  <a:fillRect l="-2468" r="-9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BDBAC17-B77B-4F90-A8A1-E07D673F3F84}"/>
                  </a:ext>
                </a:extLst>
              </p:cNvPr>
              <p:cNvSpPr txBox="1"/>
              <p:nvPr/>
            </p:nvSpPr>
            <p:spPr>
              <a:xfrm>
                <a:off x="8074819" y="2667000"/>
                <a:ext cx="3657600" cy="19050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𝑝</m:t>
                          </m:r>
                        </m:e>
                        <m:sub>
                          <m:r>
                            <a:rPr lang="en-GB" sz="2800" b="0" i="1" smtClean="0">
                              <a:latin typeface="Cambria Math" panose="02040503050406030204" pitchFamily="18" charset="0"/>
                            </a:rPr>
                            <m:t>𝑋</m:t>
                          </m:r>
                        </m:sub>
                      </m:sSub>
                      <m:d>
                        <m:dPr>
                          <m:ctrlPr>
                            <a:rPr lang="en-GB" sz="2800" b="0" i="1" smtClean="0">
                              <a:latin typeface="Cambria Math" panose="02040503050406030204" pitchFamily="18" charset="0"/>
                            </a:rPr>
                          </m:ctrlPr>
                        </m:dPr>
                        <m:e>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𝑥</m:t>
                              </m:r>
                            </m:e>
                            <m:sub>
                              <m:r>
                                <a:rPr lang="en-GB" sz="2800" b="0" i="1" smtClean="0">
                                  <a:latin typeface="Cambria Math" panose="02040503050406030204" pitchFamily="18" charset="0"/>
                                </a:rPr>
                                <m:t>𝑖</m:t>
                              </m:r>
                            </m:sub>
                          </m:sSub>
                        </m:e>
                      </m:d>
                      <m:r>
                        <a:rPr lang="en-GB" sz="2800" b="0" i="1" smtClean="0">
                          <a:latin typeface="Cambria Math" panose="02040503050406030204" pitchFamily="18" charset="0"/>
                        </a:rPr>
                        <m:t>=</m:t>
                      </m:r>
                      <m:r>
                        <a:rPr lang="en-GB" sz="2800" b="0" i="1" smtClean="0">
                          <a:latin typeface="Cambria Math" panose="02040503050406030204" pitchFamily="18" charset="0"/>
                        </a:rPr>
                        <m:t>𝑃</m:t>
                      </m:r>
                      <m:d>
                        <m:dPr>
                          <m:begChr m:val="["/>
                          <m:endChr m:val="]"/>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r>
                            <a:rPr lang="en-GB" sz="2800" b="0" i="1" smtClean="0">
                              <a:latin typeface="Cambria Math" panose="02040503050406030204" pitchFamily="18" charset="0"/>
                            </a:rPr>
                            <m:t>=</m:t>
                          </m:r>
                          <m:sSub>
                            <m:sSubPr>
                              <m:ctrlPr>
                                <a:rPr lang="en-GB" sz="2800" b="0" i="1" smtClean="0">
                                  <a:latin typeface="Cambria Math" panose="02040503050406030204" pitchFamily="18" charset="0"/>
                                </a:rPr>
                              </m:ctrlPr>
                            </m:sSubPr>
                            <m:e>
                              <m:r>
                                <a:rPr lang="en-GB" sz="2800" b="0" i="1" smtClean="0">
                                  <a:latin typeface="Cambria Math" panose="02040503050406030204" pitchFamily="18" charset="0"/>
                                </a:rPr>
                                <m:t>𝑥</m:t>
                              </m:r>
                            </m:e>
                            <m:sub>
                              <m:r>
                                <a:rPr lang="en-GB" sz="2800" b="0" i="1" smtClean="0">
                                  <a:latin typeface="Cambria Math" panose="02040503050406030204" pitchFamily="18" charset="0"/>
                                </a:rPr>
                                <m:t>𝑖</m:t>
                              </m:r>
                            </m:sub>
                          </m:sSub>
                        </m:e>
                      </m:d>
                    </m:oMath>
                  </m:oMathPara>
                </a14:m>
                <a:endParaRPr lang="en-GB" sz="2800" dirty="0"/>
              </a:p>
            </p:txBody>
          </p:sp>
        </mc:Choice>
        <mc:Fallback xmlns="">
          <p:sp>
            <p:nvSpPr>
              <p:cNvPr id="3" name="TextBox 2">
                <a:extLst>
                  <a:ext uri="{FF2B5EF4-FFF2-40B4-BE49-F238E27FC236}">
                    <a16:creationId xmlns:a16="http://schemas.microsoft.com/office/drawing/2014/main" id="{9BDBAC17-B77B-4F90-A8A1-E07D673F3F84}"/>
                  </a:ext>
                </a:extLst>
              </p:cNvPr>
              <p:cNvSpPr txBox="1">
                <a:spLocks noRot="1" noChangeAspect="1" noMove="1" noResize="1" noEditPoints="1" noAdjustHandles="1" noChangeArrowheads="1" noChangeShapeType="1" noTextEdit="1"/>
              </p:cNvSpPr>
              <p:nvPr/>
            </p:nvSpPr>
            <p:spPr>
              <a:xfrm>
                <a:off x="8074819" y="2667000"/>
                <a:ext cx="3657600" cy="190500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408781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Probability Mass Function (</a:t>
            </a:r>
            <a:r>
              <a:rPr lang="en-GB" dirty="0" err="1"/>
              <a:t>pmf</a:t>
            </a:r>
            <a:r>
              <a:rPr lang="en-GB" dirty="0"/>
              <a:t>)</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976340" y="990600"/>
                <a:ext cx="6746059" cy="4333873"/>
              </a:xfrm>
            </p:spPr>
            <p:txBody>
              <a:bodyPr/>
              <a:lstStyle/>
              <a:p>
                <a:pPr marL="342900" indent="-342900">
                  <a:lnSpc>
                    <a:spcPct val="150000"/>
                  </a:lnSpc>
                  <a:buFont typeface="Wingdings" panose="05000000000000000000" pitchFamily="2" charset="2"/>
                  <a:buChar char="§"/>
                </a:pPr>
                <a:r>
                  <a:rPr lang="en-GB" dirty="0"/>
                  <a:t>Example: pseudorandom binary sequence (</a:t>
                </a:r>
                <a:r>
                  <a:rPr lang="en-GB" dirty="0" err="1"/>
                  <a:t>prbs</a:t>
                </a:r>
                <a:r>
                  <a:rPr lang="en-GB" dirty="0"/>
                  <a:t>)</a:t>
                </a:r>
              </a:p>
              <a:p>
                <a:pPr marL="342900" indent="-342900">
                  <a:lnSpc>
                    <a:spcPct val="150000"/>
                  </a:lnSpc>
                  <a:buFont typeface="Wingdings" panose="05000000000000000000" pitchFamily="2" charset="2"/>
                  <a:buChar char="§"/>
                </a:pPr>
                <a14:m>
                  <m:oMath xmlns:m="http://schemas.openxmlformats.org/officeDocument/2006/math">
                    <m:r>
                      <m:rPr>
                        <m:nor/>
                      </m:rPr>
                      <a:rPr lang="en-GB" b="0" i="0" smtClean="0">
                        <a:latin typeface="Cambria Math" panose="02040503050406030204" pitchFamily="18" charset="0"/>
                      </a:rPr>
                      <m:t>range</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e>
                    </m:d>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e>
                    </m:d>
                    <m:r>
                      <a:rPr lang="en-GB" b="0" i="0" smtClean="0">
                        <a:latin typeface="Cambria Math" panose="02040503050406030204" pitchFamily="18" charset="0"/>
                      </a:rPr>
                      <m:t>={−1,1}</m:t>
                    </m:r>
                  </m:oMath>
                </a14:m>
                <a:endParaRPr lang="en-GB" dirty="0"/>
              </a:p>
              <a:p>
                <a:pPr marL="342900" indent="-342900">
                  <a:lnSpc>
                    <a:spcPct val="150000"/>
                  </a:lnSpc>
                  <a:buFont typeface="Wingdings" panose="05000000000000000000" pitchFamily="2" charset="2"/>
                  <a:buChar char="§"/>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0</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rPr>
                          <m:t>𝑝</m:t>
                        </m:r>
                      </m:e>
                      <m:sub>
                        <m:r>
                          <a:rPr lang="en-GB" b="0" i="1" smtClean="0">
                            <a:latin typeface="Cambria Math" panose="02040503050406030204" pitchFamily="18" charset="0"/>
                          </a:rPr>
                          <m:t>𝑋</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ea typeface="Cambria Math" panose="02040503050406030204" pitchFamily="18" charset="0"/>
                      </a:rPr>
                      <m:t>≤1</m:t>
                    </m:r>
                  </m:oMath>
                </a14:m>
                <a:endParaRPr lang="en-GB" dirty="0"/>
              </a:p>
              <a:p>
                <a:pPr marL="342900" indent="-342900">
                  <a:lnSpc>
                    <a:spcPct val="150000"/>
                  </a:lnSpc>
                  <a:buFont typeface="Wingdings" panose="05000000000000000000" pitchFamily="2" charset="2"/>
                  <a:buChar char="§"/>
                </a:pPr>
                <a14:m>
                  <m:oMath xmlns:m="http://schemas.openxmlformats.org/officeDocument/2006/math">
                    <m:nary>
                      <m:naryPr>
                        <m:chr m:val="∑"/>
                        <m:supHide m:val="on"/>
                        <m:ctrlPr>
                          <a:rPr lang="en-GB" i="1" smtClean="0">
                            <a:latin typeface="Cambria Math" panose="02040503050406030204" pitchFamily="18" charset="0"/>
                          </a:rPr>
                        </m:ctrlPr>
                      </m:naryPr>
                      <m:sub>
                        <m:r>
                          <m:rPr>
                            <m:brk m:alnAt="7"/>
                          </m:rPr>
                          <a:rPr lang="en-GB" b="0" i="1" smtClean="0">
                            <a:latin typeface="Cambria Math" panose="02040503050406030204" pitchFamily="18" charset="0"/>
                          </a:rPr>
                          <m:t>𝑖</m:t>
                        </m:r>
                      </m:sub>
                      <m:sup/>
                      <m:e>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𝑋</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e>
                    </m:nary>
                    <m:r>
                      <a:rPr lang="en-GB" b="0" i="1" smtClean="0">
                        <a:latin typeface="Cambria Math" panose="02040503050406030204" pitchFamily="18" charset="0"/>
                      </a:rPr>
                      <m:t>=1</m:t>
                    </m:r>
                  </m:oMath>
                </a14:m>
                <a:endParaRPr lang="en-GB" dirty="0"/>
              </a:p>
              <a:p>
                <a:pPr marL="342900" indent="-342900">
                  <a:lnSpc>
                    <a:spcPct val="150000"/>
                  </a:lnSpc>
                  <a:buFont typeface="Wingdings" panose="05000000000000000000" pitchFamily="2" charset="2"/>
                  <a:buChar char="§"/>
                </a:pPr>
                <a:r>
                  <a:rPr lang="en-GB" dirty="0"/>
                  <a:t>This discrete random variable might alternatively be represented as a continuous random variable with a probability density function of the form  </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𝑋</m:t>
                          </m:r>
                        </m:sub>
                      </m:sSub>
                      <m:d>
                        <m:dPr>
                          <m:ctrlPr>
                            <a:rPr lang="en-GB" i="1">
                              <a:latin typeface="Cambria Math" panose="02040503050406030204" pitchFamily="18" charset="0"/>
                            </a:rPr>
                          </m:ctrlPr>
                        </m:dPr>
                        <m:e>
                          <m:r>
                            <a:rPr lang="en-GB" i="1">
                              <a:latin typeface="Cambria Math" panose="02040503050406030204" pitchFamily="18" charset="0"/>
                            </a:rPr>
                            <m:t>𝑥</m:t>
                          </m:r>
                        </m:e>
                      </m:d>
                      <m:r>
                        <a:rPr lang="en-GB" i="1">
                          <a:latin typeface="Cambria Math" panose="02040503050406030204" pitchFamily="18" charset="0"/>
                        </a:rPr>
                        <m:t>=</m:t>
                      </m:r>
                      <m:nary>
                        <m:naryPr>
                          <m:chr m:val="∑"/>
                          <m:supHide m:val="on"/>
                          <m:ctrlPr>
                            <a:rPr lang="en-GB" i="1" smtClean="0">
                              <a:latin typeface="Cambria Math" panose="02040503050406030204" pitchFamily="18" charset="0"/>
                            </a:rPr>
                          </m:ctrlPr>
                        </m:naryPr>
                        <m:sub>
                          <m:r>
                            <m:rPr>
                              <m:brk m:alnAt="7"/>
                            </m:rPr>
                            <a:rPr lang="en-GB" b="0" i="1" smtClean="0">
                              <a:latin typeface="Cambria Math" panose="02040503050406030204" pitchFamily="18" charset="0"/>
                            </a:rPr>
                            <m:t>𝑖</m:t>
                          </m:r>
                        </m:sub>
                        <m:sup/>
                        <m:e>
                          <m:sSub>
                            <m:sSubPr>
                              <m:ctrlPr>
                                <a:rPr lang="en-GB" i="1">
                                  <a:latin typeface="Cambria Math" panose="02040503050406030204" pitchFamily="18" charset="0"/>
                                </a:rPr>
                              </m:ctrlPr>
                            </m:sSubPr>
                            <m:e>
                              <m:r>
                                <a:rPr lang="en-GB" i="1">
                                  <a:latin typeface="Cambria Math" panose="02040503050406030204" pitchFamily="18" charset="0"/>
                                </a:rPr>
                                <m:t>𝑝</m:t>
                              </m:r>
                            </m:e>
                            <m:sub>
                              <m:r>
                                <a:rPr lang="en-GB" i="1">
                                  <a:latin typeface="Cambria Math" panose="02040503050406030204" pitchFamily="18" charset="0"/>
                                </a:rPr>
                                <m:t>𝑋</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r>
                            <a:rPr lang="en-GB" i="1">
                              <a:latin typeface="Cambria Math" panose="02040503050406030204" pitchFamily="18" charset="0"/>
                              <a:ea typeface="Cambria Math" panose="02040503050406030204" pitchFamily="18" charset="0"/>
                            </a:rPr>
                            <m:t>𝛿</m:t>
                          </m:r>
                          <m:d>
                            <m:dPr>
                              <m:ctrlPr>
                                <a:rPr lang="en-GB" i="1">
                                  <a:latin typeface="Cambria Math" panose="02040503050406030204" pitchFamily="18" charset="0"/>
                                  <a:ea typeface="Cambria Math" panose="02040503050406030204" pitchFamily="18" charset="0"/>
                                </a:rPr>
                              </m:ctrlPr>
                            </m:dPr>
                            <m:e>
                              <m:r>
                                <a:rPr lang="en-GB" i="1">
                                  <a:latin typeface="Cambria Math" panose="02040503050406030204" pitchFamily="18" charset="0"/>
                                  <a:ea typeface="Cambria Math" panose="02040503050406030204" pitchFamily="18" charset="0"/>
                                </a:rPr>
                                <m:t>𝑥</m:t>
                              </m:r>
                              <m:r>
                                <a:rPr lang="en-GB" i="1">
                                  <a:latin typeface="Cambria Math" panose="02040503050406030204" pitchFamily="18" charset="0"/>
                                  <a:ea typeface="Cambria Math" panose="02040503050406030204" pitchFamily="18" charset="0"/>
                                </a:rPr>
                                <m: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𝑥</m:t>
                                  </m:r>
                                </m:e>
                                <m:sub>
                                  <m:r>
                                    <a:rPr lang="en-GB" i="1">
                                      <a:latin typeface="Cambria Math" panose="02040503050406030204" pitchFamily="18" charset="0"/>
                                      <a:ea typeface="Cambria Math" panose="02040503050406030204" pitchFamily="18" charset="0"/>
                                    </a:rPr>
                                    <m:t>𝑖</m:t>
                                  </m:r>
                                </m:sub>
                              </m:sSub>
                            </m:e>
                          </m:d>
                        </m:e>
                      </m:nary>
                    </m:oMath>
                  </m:oMathPara>
                </a14:m>
                <a:endParaRPr lang="en-GB" dirty="0"/>
              </a:p>
              <a:p>
                <a:pPr marL="342900" indent="-342900">
                  <a:lnSpc>
                    <a:spcPct val="150000"/>
                  </a:lnSpc>
                  <a:buFont typeface="Wingdings" panose="05000000000000000000" pitchFamily="2" charset="2"/>
                  <a:buChar char="§"/>
                </a:pPr>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976340" y="990600"/>
                <a:ext cx="6746059" cy="4333873"/>
              </a:xfrm>
              <a:blipFill>
                <a:blip r:embed="rId3"/>
                <a:stretch>
                  <a:fillRect l="-3252" r="-3975" b="-24085"/>
                </a:stretch>
              </a:blipFill>
            </p:spPr>
            <p:txBody>
              <a:bodyPr/>
              <a:lstStyle/>
              <a:p>
                <a:r>
                  <a:rPr lang="en-GB">
                    <a:noFill/>
                  </a:rPr>
                  <a:t> </a:t>
                </a:r>
              </a:p>
            </p:txBody>
          </p:sp>
        </mc:Fallback>
      </mc:AlternateContent>
      <p:grpSp>
        <p:nvGrpSpPr>
          <p:cNvPr id="4" name="Group 3">
            <a:extLst>
              <a:ext uri="{FF2B5EF4-FFF2-40B4-BE49-F238E27FC236}">
                <a16:creationId xmlns:a16="http://schemas.microsoft.com/office/drawing/2014/main" id="{9280CA51-AFFC-4BBF-8AA0-3E81A059402F}"/>
              </a:ext>
            </a:extLst>
          </p:cNvPr>
          <p:cNvGrpSpPr/>
          <p:nvPr/>
        </p:nvGrpSpPr>
        <p:grpSpPr>
          <a:xfrm>
            <a:off x="8074819" y="2133598"/>
            <a:ext cx="3075628" cy="1818411"/>
            <a:chOff x="2376489" y="2052635"/>
            <a:chExt cx="3076029" cy="1818411"/>
          </a:xfrm>
        </p:grpSpPr>
        <p:grpSp>
          <p:nvGrpSpPr>
            <p:cNvPr id="6" name="Group 15">
              <a:extLst>
                <a:ext uri="{FF2B5EF4-FFF2-40B4-BE49-F238E27FC236}">
                  <a16:creationId xmlns:a16="http://schemas.microsoft.com/office/drawing/2014/main" id="{8AC80BF2-8666-4C93-AC99-55D65B45ECDB}"/>
                </a:ext>
              </a:extLst>
            </p:cNvPr>
            <p:cNvGrpSpPr/>
            <p:nvPr/>
          </p:nvGrpSpPr>
          <p:grpSpPr>
            <a:xfrm>
              <a:off x="2376489" y="2052635"/>
              <a:ext cx="2976563" cy="1818411"/>
              <a:chOff x="1253003" y="2576325"/>
              <a:chExt cx="1856297" cy="1134031"/>
            </a:xfrm>
          </p:grpSpPr>
          <p:cxnSp>
            <p:nvCxnSpPr>
              <p:cNvPr id="9" name="Straight Connector 8">
                <a:extLst>
                  <a:ext uri="{FF2B5EF4-FFF2-40B4-BE49-F238E27FC236}">
                    <a16:creationId xmlns:a16="http://schemas.microsoft.com/office/drawing/2014/main" id="{6D703F92-47EE-4D3F-8BC9-DA227D87C62E}"/>
                  </a:ext>
                </a:extLst>
              </p:cNvPr>
              <p:cNvCxnSpPr/>
              <p:nvPr/>
            </p:nvCxnSpPr>
            <p:spPr>
              <a:xfrm flipH="1">
                <a:off x="2201149" y="2576325"/>
                <a:ext cx="2965" cy="867638"/>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096C51D-9867-4E6A-ACD8-7739C7517E9B}"/>
                      </a:ext>
                    </a:extLst>
                  </p:cNvPr>
                  <p:cNvSpPr txBox="1"/>
                  <p:nvPr/>
                </p:nvSpPr>
                <p:spPr>
                  <a:xfrm>
                    <a:off x="2709500" y="3455843"/>
                    <a:ext cx="152400" cy="254513"/>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1</m:t>
                          </m:r>
                        </m:oMath>
                      </m:oMathPara>
                    </a14:m>
                    <a:endParaRPr lang="en-US" dirty="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4096C51D-9867-4E6A-ACD8-7739C7517E9B}"/>
                      </a:ext>
                    </a:extLst>
                  </p:cNvPr>
                  <p:cNvSpPr txBox="1">
                    <a:spLocks noRot="1" noChangeAspect="1" noMove="1" noResize="1" noEditPoints="1" noAdjustHandles="1" noChangeArrowheads="1" noChangeShapeType="1" noTextEdit="1"/>
                  </p:cNvSpPr>
                  <p:nvPr/>
                </p:nvSpPr>
                <p:spPr>
                  <a:xfrm>
                    <a:off x="2709500" y="3455843"/>
                    <a:ext cx="152400" cy="254513"/>
                  </a:xfrm>
                  <a:prstGeom prst="rect">
                    <a:avLst/>
                  </a:prstGeom>
                  <a:blipFill>
                    <a:blip r:embed="rId4"/>
                    <a:stretch>
                      <a:fillRect l="-10000" r="-10000"/>
                    </a:stretch>
                  </a:blipFill>
                </p:spPr>
                <p:txBody>
                  <a:bodyPr/>
                  <a:lstStyle/>
                  <a:p>
                    <a:r>
                      <a:rPr lang="en-GB">
                        <a:noFill/>
                      </a:rPr>
                      <a:t> </a:t>
                    </a:r>
                  </a:p>
                </p:txBody>
              </p:sp>
            </mc:Fallback>
          </mc:AlternateContent>
          <p:cxnSp>
            <p:nvCxnSpPr>
              <p:cNvPr id="11" name="Straight Connector 10">
                <a:extLst>
                  <a:ext uri="{FF2B5EF4-FFF2-40B4-BE49-F238E27FC236}">
                    <a16:creationId xmlns:a16="http://schemas.microsoft.com/office/drawing/2014/main" id="{2E2D0831-34D3-4988-9A9E-61173C128BB1}"/>
                  </a:ext>
                </a:extLst>
              </p:cNvPr>
              <p:cNvCxnSpPr/>
              <p:nvPr/>
            </p:nvCxnSpPr>
            <p:spPr>
              <a:xfrm flipV="1">
                <a:off x="1614778" y="2794321"/>
                <a:ext cx="0" cy="626329"/>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1DEA122-93CD-425E-BC2F-E699338FA025}"/>
                  </a:ext>
                </a:extLst>
              </p:cNvPr>
              <p:cNvCxnSpPr/>
              <p:nvPr/>
            </p:nvCxnSpPr>
            <p:spPr>
              <a:xfrm flipV="1">
                <a:off x="2785700" y="2794321"/>
                <a:ext cx="0" cy="626329"/>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E18BBB0-91B2-4F68-9FD5-AA2213248428}"/>
                  </a:ext>
                </a:extLst>
              </p:cNvPr>
              <p:cNvCxnSpPr/>
              <p:nvPr/>
            </p:nvCxnSpPr>
            <p:spPr>
              <a:xfrm flipH="1">
                <a:off x="1253003" y="3420651"/>
                <a:ext cx="1856297" cy="0"/>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F848B0D-0389-4C78-A7E4-A9B1E1C3B451}"/>
                    </a:ext>
                  </a:extLst>
                </p:cNvPr>
                <p:cNvSpPr txBox="1"/>
                <p:nvPr/>
              </p:nvSpPr>
              <p:spPr>
                <a:xfrm>
                  <a:off x="3769863" y="3462938"/>
                  <a:ext cx="255479" cy="276559"/>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US" dirty="0"/>
                </a:p>
              </p:txBody>
            </p:sp>
          </mc:Choice>
          <mc:Fallback xmlns="">
            <p:sp>
              <p:nvSpPr>
                <p:cNvPr id="7" name="TextBox 6">
                  <a:extLst>
                    <a:ext uri="{FF2B5EF4-FFF2-40B4-BE49-F238E27FC236}">
                      <a16:creationId xmlns:a16="http://schemas.microsoft.com/office/drawing/2014/main" id="{FF848B0D-0389-4C78-A7E4-A9B1E1C3B451}"/>
                    </a:ext>
                  </a:extLst>
                </p:cNvPr>
                <p:cNvSpPr txBox="1">
                  <a:spLocks noRot="1" noChangeAspect="1" noMove="1" noResize="1" noEditPoints="1" noAdjustHandles="1" noChangeArrowheads="1" noChangeShapeType="1" noTextEdit="1"/>
                </p:cNvSpPr>
                <p:nvPr/>
              </p:nvSpPr>
              <p:spPr>
                <a:xfrm>
                  <a:off x="3769863" y="3462938"/>
                  <a:ext cx="255479" cy="276559"/>
                </a:xfrm>
                <a:prstGeom prst="rect">
                  <a:avLst/>
                </a:prstGeom>
                <a:blipFill>
                  <a:blip r:embed="rId5"/>
                  <a:stretch>
                    <a:fillRect l="-7143" r="-7143"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780059-537D-47DF-81CA-7C7E68A3D99F}"/>
                    </a:ext>
                  </a:extLst>
                </p:cNvPr>
                <p:cNvSpPr txBox="1"/>
                <p:nvPr/>
              </p:nvSpPr>
              <p:spPr>
                <a:xfrm>
                  <a:off x="5208145" y="3419738"/>
                  <a:ext cx="244373"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𝑖</m:t>
                            </m:r>
                          </m:sub>
                        </m:sSub>
                      </m:oMath>
                    </m:oMathPara>
                  </a14:m>
                  <a:endParaRPr lang="en-US" i="1"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29B7F612-2CFD-4BA4-B0DD-20283B3A8DDF}"/>
                    </a:ext>
                  </a:extLst>
                </p:cNvPr>
                <p:cNvSpPr txBox="1">
                  <a:spLocks noRot="1" noChangeAspect="1" noMove="1" noResize="1" noEditPoints="1" noAdjustHandles="1" noChangeArrowheads="1" noChangeShapeType="1" noTextEdit="1"/>
                </p:cNvSpPr>
                <p:nvPr/>
              </p:nvSpPr>
              <p:spPr>
                <a:xfrm>
                  <a:off x="5208145" y="3419738"/>
                  <a:ext cx="244373" cy="408110"/>
                </a:xfrm>
                <a:prstGeom prst="rect">
                  <a:avLst/>
                </a:prstGeom>
                <a:blipFill>
                  <a:blip r:embed="rId6"/>
                  <a:stretch>
                    <a:fillRect l="-15000" r="-1250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64A4E54-BE2C-49E2-9A90-B688EA866DD2}"/>
                  </a:ext>
                </a:extLst>
              </p:cNvPr>
              <p:cNvSpPr txBox="1"/>
              <p:nvPr/>
            </p:nvSpPr>
            <p:spPr>
              <a:xfrm>
                <a:off x="8452529" y="3539348"/>
                <a:ext cx="244341"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−1</m:t>
                      </m:r>
                    </m:oMath>
                  </m:oMathPara>
                </a14:m>
                <a:endParaRPr lang="en-US" dirty="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164A4E54-BE2C-49E2-9A90-B688EA866DD2}"/>
                  </a:ext>
                </a:extLst>
              </p:cNvPr>
              <p:cNvSpPr txBox="1">
                <a:spLocks noRot="1" noChangeAspect="1" noMove="1" noResize="1" noEditPoints="1" noAdjustHandles="1" noChangeArrowheads="1" noChangeShapeType="1" noTextEdit="1"/>
              </p:cNvSpPr>
              <p:nvPr/>
            </p:nvSpPr>
            <p:spPr>
              <a:xfrm>
                <a:off x="8452529" y="3539348"/>
                <a:ext cx="244341" cy="408110"/>
              </a:xfrm>
              <a:prstGeom prst="rect">
                <a:avLst/>
              </a:prstGeom>
              <a:blipFill>
                <a:blip r:embed="rId7"/>
                <a:stretch>
                  <a:fillRect l="-17500" r="-55000"/>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5049AAC5-CE8B-4F5B-B4B9-A544A2B2CAEF}"/>
              </a:ext>
            </a:extLst>
          </p:cNvPr>
          <p:cNvSpPr txBox="1"/>
          <p:nvPr/>
        </p:nvSpPr>
        <p:spPr>
          <a:xfrm>
            <a:off x="9521926" y="3438766"/>
            <a:ext cx="244341" cy="408110"/>
          </a:xfrm>
          <a:prstGeom prst="rect">
            <a:avLst/>
          </a:prstGeom>
        </p:spPr>
        <p:txBody>
          <a:bodyPr vert="horz" wrap="none" lIns="0" tIns="0" rIns="0" bIns="0" rtlCol="0" anchor="t">
            <a:noAutofit/>
          </a:bodyPr>
          <a:lstStyle/>
          <a:p>
            <a:pPr algn="l" defTabSz="914400"/>
            <a:endParaRPr lang="en-US"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B196A36-B6E7-46EC-876E-BE22AF42A5E5}"/>
                  </a:ext>
                </a:extLst>
              </p:cNvPr>
              <p:cNvSpPr txBox="1"/>
              <p:nvPr/>
            </p:nvSpPr>
            <p:spPr>
              <a:xfrm>
                <a:off x="9320394" y="1755197"/>
                <a:ext cx="403063"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𝑥</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AB196A36-B6E7-46EC-876E-BE22AF42A5E5}"/>
                  </a:ext>
                </a:extLst>
              </p:cNvPr>
              <p:cNvSpPr txBox="1">
                <a:spLocks noRot="1" noChangeAspect="1" noMove="1" noResize="1" noEditPoints="1" noAdjustHandles="1" noChangeArrowheads="1" noChangeShapeType="1" noTextEdit="1"/>
              </p:cNvSpPr>
              <p:nvPr/>
            </p:nvSpPr>
            <p:spPr>
              <a:xfrm>
                <a:off x="9320394" y="1755197"/>
                <a:ext cx="403063" cy="408110"/>
              </a:xfrm>
              <a:prstGeom prst="rect">
                <a:avLst/>
              </a:prstGeom>
              <a:blipFill>
                <a:blip r:embed="rId8"/>
                <a:stretch>
                  <a:fillRect l="-21212" r="-8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ADBA1AC-5187-41AE-AD80-02A8F0B0B498}"/>
                  </a:ext>
                </a:extLst>
              </p:cNvPr>
              <p:cNvSpPr txBox="1"/>
              <p:nvPr/>
            </p:nvSpPr>
            <p:spPr>
              <a:xfrm>
                <a:off x="8863194" y="2383869"/>
                <a:ext cx="914400" cy="9144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0.5</m:t>
                      </m:r>
                    </m:oMath>
                  </m:oMathPara>
                </a14:m>
                <a:endParaRPr lang="en-GB" dirty="0"/>
              </a:p>
            </p:txBody>
          </p:sp>
        </mc:Choice>
        <mc:Fallback xmlns="">
          <p:sp>
            <p:nvSpPr>
              <p:cNvPr id="3" name="TextBox 2">
                <a:extLst>
                  <a:ext uri="{FF2B5EF4-FFF2-40B4-BE49-F238E27FC236}">
                    <a16:creationId xmlns:a16="http://schemas.microsoft.com/office/drawing/2014/main" id="{8ADBA1AC-5187-41AE-AD80-02A8F0B0B498}"/>
                  </a:ext>
                </a:extLst>
              </p:cNvPr>
              <p:cNvSpPr txBox="1">
                <a:spLocks noRot="1" noChangeAspect="1" noMove="1" noResize="1" noEditPoints="1" noAdjustHandles="1" noChangeArrowheads="1" noChangeShapeType="1" noTextEdit="1"/>
              </p:cNvSpPr>
              <p:nvPr/>
            </p:nvSpPr>
            <p:spPr>
              <a:xfrm>
                <a:off x="8863194" y="2383869"/>
                <a:ext cx="914400" cy="91440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4E08926-CF2F-485F-8AE3-08DC872655F9}"/>
                  </a:ext>
                </a:extLst>
              </p:cNvPr>
              <p:cNvSpPr txBox="1"/>
              <p:nvPr/>
            </p:nvSpPr>
            <p:spPr>
              <a:xfrm>
                <a:off x="8828446" y="4162375"/>
                <a:ext cx="2222547" cy="914400"/>
              </a:xfrm>
              <a:prstGeom prst="rect">
                <a:avLst/>
              </a:prstGeom>
            </p:spPr>
            <p:txBody>
              <a:bodyPr vert="horz" wrap="none" lIns="0" tIns="0" rIns="0" bIns="0" rtlCol="0" anchor="t">
                <a:no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𝑝</m:t>
                          </m:r>
                        </m:e>
                        <m:sub>
                          <m:r>
                            <a:rPr lang="en-GB" sz="2400" b="0" i="1" smtClean="0">
                              <a:latin typeface="Cambria Math" panose="02040503050406030204" pitchFamily="18" charset="0"/>
                            </a:rPr>
                            <m:t>𝑋</m:t>
                          </m:r>
                        </m:sub>
                      </m:sSub>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𝑥</m:t>
                              </m:r>
                            </m:e>
                            <m:sub>
                              <m:r>
                                <a:rPr lang="en-GB" sz="2400" b="0" i="1" smtClean="0">
                                  <a:latin typeface="Cambria Math" panose="02040503050406030204" pitchFamily="18" charset="0"/>
                                </a:rPr>
                                <m:t>1</m:t>
                              </m:r>
                            </m:sub>
                          </m:sSub>
                        </m:e>
                      </m:d>
                      <m:r>
                        <a:rPr lang="en-GB" sz="2400" b="0" i="1" smtClean="0">
                          <a:latin typeface="Cambria Math" panose="02040503050406030204" pitchFamily="18" charset="0"/>
                        </a:rPr>
                        <m:t>=0.5</m:t>
                      </m:r>
                    </m:oMath>
                    <m:oMath xmlns:m="http://schemas.openxmlformats.org/officeDocument/2006/math">
                      <m:sSub>
                        <m:sSubPr>
                          <m:ctrlPr>
                            <a:rPr lang="en-GB" sz="2400" i="1">
                              <a:latin typeface="Cambria Math" panose="02040503050406030204" pitchFamily="18" charset="0"/>
                            </a:rPr>
                          </m:ctrlPr>
                        </m:sSubPr>
                        <m:e>
                          <m:r>
                            <a:rPr lang="en-GB" sz="2400" i="1">
                              <a:latin typeface="Cambria Math" panose="02040503050406030204" pitchFamily="18" charset="0"/>
                            </a:rPr>
                            <m:t>𝑝</m:t>
                          </m:r>
                        </m:e>
                        <m:sub>
                          <m:r>
                            <a:rPr lang="en-GB" sz="2400" b="0" i="1" smtClean="0">
                              <a:latin typeface="Cambria Math" panose="02040503050406030204" pitchFamily="18" charset="0"/>
                            </a:rPr>
                            <m:t>𝑋</m:t>
                          </m:r>
                        </m:sub>
                      </m:sSub>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panose="02040503050406030204" pitchFamily="18" charset="0"/>
                                </a:rPr>
                                <m:t>𝑥</m:t>
                              </m:r>
                            </m:e>
                            <m:sub>
                              <m:r>
                                <a:rPr lang="en-GB" sz="2400" b="0" i="1" smtClean="0">
                                  <a:latin typeface="Cambria Math" panose="02040503050406030204" pitchFamily="18" charset="0"/>
                                </a:rPr>
                                <m:t>2</m:t>
                              </m:r>
                            </m:sub>
                          </m:sSub>
                        </m:e>
                      </m:d>
                      <m:r>
                        <a:rPr lang="en-GB" sz="2400" i="1">
                          <a:latin typeface="Cambria Math" panose="02040503050406030204" pitchFamily="18" charset="0"/>
                        </a:rPr>
                        <m:t>=0.5</m:t>
                      </m:r>
                    </m:oMath>
                  </m:oMathPara>
                </a14:m>
                <a:endParaRPr lang="en-GB" sz="2400" dirty="0"/>
              </a:p>
            </p:txBody>
          </p:sp>
        </mc:Choice>
        <mc:Fallback xmlns="">
          <p:sp>
            <p:nvSpPr>
              <p:cNvPr id="17" name="TextBox 16">
                <a:extLst>
                  <a:ext uri="{FF2B5EF4-FFF2-40B4-BE49-F238E27FC236}">
                    <a16:creationId xmlns:a16="http://schemas.microsoft.com/office/drawing/2014/main" id="{D4E08926-CF2F-485F-8AE3-08DC872655F9}"/>
                  </a:ext>
                </a:extLst>
              </p:cNvPr>
              <p:cNvSpPr txBox="1">
                <a:spLocks noRot="1" noChangeAspect="1" noMove="1" noResize="1" noEditPoints="1" noAdjustHandles="1" noChangeArrowheads="1" noChangeShapeType="1" noTextEdit="1"/>
              </p:cNvSpPr>
              <p:nvPr/>
            </p:nvSpPr>
            <p:spPr>
              <a:xfrm>
                <a:off x="8828446" y="4162375"/>
                <a:ext cx="2222547" cy="914400"/>
              </a:xfrm>
              <a:prstGeom prst="rect">
                <a:avLst/>
              </a:prstGeom>
              <a:blipFill>
                <a:blip r:embed="rId1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9452386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Probability Distribution Function (pdf)</a:t>
            </a: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1023959" y="1609727"/>
                <a:ext cx="6746059" cy="4333873"/>
              </a:xfrm>
            </p:spPr>
            <p:txBody>
              <a:bodyPr/>
              <a:lstStyle/>
              <a:p>
                <a:pPr marL="342900" indent="-342900">
                  <a:lnSpc>
                    <a:spcPct val="150000"/>
                  </a:lnSpc>
                  <a:buFont typeface="Wingdings" panose="05000000000000000000" pitchFamily="2" charset="2"/>
                  <a:buChar char="§"/>
                </a:pPr>
                <a:r>
                  <a:rPr lang="en-GB" dirty="0"/>
                  <a:t>Example: pseudorandom binary sequence (</a:t>
                </a:r>
                <a:r>
                  <a:rPr lang="en-GB" dirty="0" err="1"/>
                  <a:t>prbs</a:t>
                </a:r>
                <a:r>
                  <a:rPr lang="en-GB" dirty="0"/>
                  <a:t>)</a:t>
                </a:r>
              </a:p>
              <a:p>
                <a:pPr marL="0" indent="0">
                  <a:lnSpc>
                    <a:spcPct val="150000"/>
                  </a:lnSpc>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𝑋</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𝑥</m:t>
                          </m:r>
                        </m:e>
                      </m:d>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m:rPr>
                              <m:brk m:alnAt="7"/>
                            </m:rPr>
                            <a:rPr lang="en-GB" b="0"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𝑥</m:t>
                          </m:r>
                        </m:sub>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𝑋</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e>
                      </m:nary>
                    </m:oMath>
                  </m:oMathPara>
                </a14:m>
                <a:endParaRPr lang="en-GB"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1023959" y="1609727"/>
                <a:ext cx="6746059" cy="4333873"/>
              </a:xfrm>
              <a:blipFill>
                <a:blip r:embed="rId3"/>
                <a:stretch>
                  <a:fillRect l="-2439"/>
                </a:stretch>
              </a:blipFill>
            </p:spPr>
            <p:txBody>
              <a:bodyPr/>
              <a:lstStyle/>
              <a:p>
                <a:r>
                  <a:rPr lang="en-GB">
                    <a:noFill/>
                  </a:rPr>
                  <a:t> </a:t>
                </a:r>
              </a:p>
            </p:txBody>
          </p:sp>
        </mc:Fallback>
      </mc:AlternateContent>
      <p:grpSp>
        <p:nvGrpSpPr>
          <p:cNvPr id="4" name="Group 3">
            <a:extLst>
              <a:ext uri="{FF2B5EF4-FFF2-40B4-BE49-F238E27FC236}">
                <a16:creationId xmlns:a16="http://schemas.microsoft.com/office/drawing/2014/main" id="{9280CA51-AFFC-4BBF-8AA0-3E81A059402F}"/>
              </a:ext>
            </a:extLst>
          </p:cNvPr>
          <p:cNvGrpSpPr/>
          <p:nvPr/>
        </p:nvGrpSpPr>
        <p:grpSpPr>
          <a:xfrm>
            <a:off x="4555805" y="4339067"/>
            <a:ext cx="3075628" cy="1818411"/>
            <a:chOff x="2376489" y="2052635"/>
            <a:chExt cx="3076029" cy="1818411"/>
          </a:xfrm>
        </p:grpSpPr>
        <p:grpSp>
          <p:nvGrpSpPr>
            <p:cNvPr id="6" name="Group 15">
              <a:extLst>
                <a:ext uri="{FF2B5EF4-FFF2-40B4-BE49-F238E27FC236}">
                  <a16:creationId xmlns:a16="http://schemas.microsoft.com/office/drawing/2014/main" id="{8AC80BF2-8666-4C93-AC99-55D65B45ECDB}"/>
                </a:ext>
              </a:extLst>
            </p:cNvPr>
            <p:cNvGrpSpPr/>
            <p:nvPr/>
          </p:nvGrpSpPr>
          <p:grpSpPr>
            <a:xfrm>
              <a:off x="2376489" y="2052635"/>
              <a:ext cx="2976563" cy="1818411"/>
              <a:chOff x="1253003" y="2576325"/>
              <a:chExt cx="1856297" cy="1134031"/>
            </a:xfrm>
          </p:grpSpPr>
          <p:cxnSp>
            <p:nvCxnSpPr>
              <p:cNvPr id="9" name="Straight Connector 8">
                <a:extLst>
                  <a:ext uri="{FF2B5EF4-FFF2-40B4-BE49-F238E27FC236}">
                    <a16:creationId xmlns:a16="http://schemas.microsoft.com/office/drawing/2014/main" id="{6D703F92-47EE-4D3F-8BC9-DA227D87C62E}"/>
                  </a:ext>
                </a:extLst>
              </p:cNvPr>
              <p:cNvCxnSpPr/>
              <p:nvPr/>
            </p:nvCxnSpPr>
            <p:spPr>
              <a:xfrm flipH="1">
                <a:off x="2201149" y="2576325"/>
                <a:ext cx="2965" cy="867638"/>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096C51D-9867-4E6A-ACD8-7739C7517E9B}"/>
                      </a:ext>
                    </a:extLst>
                  </p:cNvPr>
                  <p:cNvSpPr txBox="1"/>
                  <p:nvPr/>
                </p:nvSpPr>
                <p:spPr>
                  <a:xfrm>
                    <a:off x="2709500" y="3455843"/>
                    <a:ext cx="152400" cy="254513"/>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1</m:t>
                          </m:r>
                        </m:oMath>
                      </m:oMathPara>
                    </a14:m>
                    <a:endParaRPr lang="en-US" dirty="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4096C51D-9867-4E6A-ACD8-7739C7517E9B}"/>
                      </a:ext>
                    </a:extLst>
                  </p:cNvPr>
                  <p:cNvSpPr txBox="1">
                    <a:spLocks noRot="1" noChangeAspect="1" noMove="1" noResize="1" noEditPoints="1" noAdjustHandles="1" noChangeArrowheads="1" noChangeShapeType="1" noTextEdit="1"/>
                  </p:cNvSpPr>
                  <p:nvPr/>
                </p:nvSpPr>
                <p:spPr>
                  <a:xfrm>
                    <a:off x="2709500" y="3455843"/>
                    <a:ext cx="152400" cy="254513"/>
                  </a:xfrm>
                  <a:prstGeom prst="rect">
                    <a:avLst/>
                  </a:prstGeom>
                  <a:blipFill>
                    <a:blip r:embed="rId4"/>
                    <a:stretch>
                      <a:fillRect l="-10000" r="-10000"/>
                    </a:stretch>
                  </a:blipFill>
                </p:spPr>
                <p:txBody>
                  <a:bodyPr/>
                  <a:lstStyle/>
                  <a:p>
                    <a:r>
                      <a:rPr lang="en-GB">
                        <a:noFill/>
                      </a:rPr>
                      <a:t> </a:t>
                    </a:r>
                  </a:p>
                </p:txBody>
              </p:sp>
            </mc:Fallback>
          </mc:AlternateContent>
          <p:cxnSp>
            <p:nvCxnSpPr>
              <p:cNvPr id="11" name="Straight Connector 10">
                <a:extLst>
                  <a:ext uri="{FF2B5EF4-FFF2-40B4-BE49-F238E27FC236}">
                    <a16:creationId xmlns:a16="http://schemas.microsoft.com/office/drawing/2014/main" id="{2E2D0831-34D3-4988-9A9E-61173C128BB1}"/>
                  </a:ext>
                </a:extLst>
              </p:cNvPr>
              <p:cNvCxnSpPr>
                <a:cxnSpLocks/>
              </p:cNvCxnSpPr>
              <p:nvPr/>
            </p:nvCxnSpPr>
            <p:spPr>
              <a:xfrm flipV="1">
                <a:off x="1614778" y="3099060"/>
                <a:ext cx="0" cy="321590"/>
              </a:xfrm>
              <a:prstGeom prst="line">
                <a:avLst/>
              </a:prstGeom>
              <a:ln w="44450"/>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E18BBB0-91B2-4F68-9FD5-AA2213248428}"/>
                  </a:ext>
                </a:extLst>
              </p:cNvPr>
              <p:cNvCxnSpPr/>
              <p:nvPr/>
            </p:nvCxnSpPr>
            <p:spPr>
              <a:xfrm flipH="1">
                <a:off x="1253003" y="3420651"/>
                <a:ext cx="1856297" cy="0"/>
              </a:xfrm>
              <a:prstGeom prst="line">
                <a:avLst/>
              </a:prstGeom>
              <a:ln w="19050">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F848B0D-0389-4C78-A7E4-A9B1E1C3B451}"/>
                    </a:ext>
                  </a:extLst>
                </p:cNvPr>
                <p:cNvSpPr txBox="1"/>
                <p:nvPr/>
              </p:nvSpPr>
              <p:spPr>
                <a:xfrm>
                  <a:off x="3769863" y="3462938"/>
                  <a:ext cx="255479" cy="276559"/>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US" dirty="0"/>
                </a:p>
              </p:txBody>
            </p:sp>
          </mc:Choice>
          <mc:Fallback xmlns="">
            <p:sp>
              <p:nvSpPr>
                <p:cNvPr id="7" name="TextBox 6">
                  <a:extLst>
                    <a:ext uri="{FF2B5EF4-FFF2-40B4-BE49-F238E27FC236}">
                      <a16:creationId xmlns:a16="http://schemas.microsoft.com/office/drawing/2014/main" id="{FF848B0D-0389-4C78-A7E4-A9B1E1C3B451}"/>
                    </a:ext>
                  </a:extLst>
                </p:cNvPr>
                <p:cNvSpPr txBox="1">
                  <a:spLocks noRot="1" noChangeAspect="1" noMove="1" noResize="1" noEditPoints="1" noAdjustHandles="1" noChangeArrowheads="1" noChangeShapeType="1" noTextEdit="1"/>
                </p:cNvSpPr>
                <p:nvPr/>
              </p:nvSpPr>
              <p:spPr>
                <a:xfrm>
                  <a:off x="3769863" y="3462938"/>
                  <a:ext cx="255479" cy="276559"/>
                </a:xfrm>
                <a:prstGeom prst="rect">
                  <a:avLst/>
                </a:prstGeom>
                <a:blipFill>
                  <a:blip r:embed="rId5"/>
                  <a:stretch>
                    <a:fillRect l="-7143" r="-7143" b="-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4780059-537D-47DF-81CA-7C7E68A3D99F}"/>
                    </a:ext>
                  </a:extLst>
                </p:cNvPr>
                <p:cNvSpPr txBox="1"/>
                <p:nvPr/>
              </p:nvSpPr>
              <p:spPr>
                <a:xfrm>
                  <a:off x="5208145" y="3419738"/>
                  <a:ext cx="244373"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GB" b="0" i="1" smtClean="0">
                                <a:latin typeface="Cambria Math" panose="02040503050406030204" pitchFamily="18" charset="0"/>
                                <a:cs typeface="Times New Roman" panose="02020603050405020304" pitchFamily="18" charset="0"/>
                              </a:rPr>
                              <m:t>𝑥</m:t>
                            </m:r>
                          </m:e>
                          <m:sub>
                            <m:r>
                              <a:rPr lang="en-GB" b="0" i="1" smtClean="0">
                                <a:latin typeface="Cambria Math" panose="02040503050406030204" pitchFamily="18" charset="0"/>
                                <a:cs typeface="Times New Roman" panose="02020603050405020304" pitchFamily="18" charset="0"/>
                              </a:rPr>
                              <m:t>𝑖</m:t>
                            </m:r>
                          </m:sub>
                        </m:sSub>
                      </m:oMath>
                    </m:oMathPara>
                  </a14:m>
                  <a:endParaRPr lang="en-US" i="1" dirty="0">
                    <a:latin typeface="Times New Roman" panose="02020603050405020304" pitchFamily="18" charset="0"/>
                    <a:cs typeface="Times New Roman" panose="02020603050405020304" pitchFamily="18" charset="0"/>
                  </a:endParaRPr>
                </a:p>
              </p:txBody>
            </p:sp>
          </mc:Choice>
          <mc:Fallback xmlns="">
            <p:sp>
              <p:nvSpPr>
                <p:cNvPr id="8" name="TextBox 7">
                  <a:extLst>
                    <a:ext uri="{FF2B5EF4-FFF2-40B4-BE49-F238E27FC236}">
                      <a16:creationId xmlns:a16="http://schemas.microsoft.com/office/drawing/2014/main" id="{29B7F612-2CFD-4BA4-B0DD-20283B3A8DDF}"/>
                    </a:ext>
                  </a:extLst>
                </p:cNvPr>
                <p:cNvSpPr txBox="1">
                  <a:spLocks noRot="1" noChangeAspect="1" noMove="1" noResize="1" noEditPoints="1" noAdjustHandles="1" noChangeArrowheads="1" noChangeShapeType="1" noTextEdit="1"/>
                </p:cNvSpPr>
                <p:nvPr/>
              </p:nvSpPr>
              <p:spPr>
                <a:xfrm>
                  <a:off x="5208145" y="3419738"/>
                  <a:ext cx="244373" cy="408110"/>
                </a:xfrm>
                <a:prstGeom prst="rect">
                  <a:avLst/>
                </a:prstGeom>
                <a:blipFill>
                  <a:blip r:embed="rId6"/>
                  <a:stretch>
                    <a:fillRect l="-15000" r="-12500"/>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64A4E54-BE2C-49E2-9A90-B688EA866DD2}"/>
                  </a:ext>
                </a:extLst>
              </p:cNvPr>
              <p:cNvSpPr txBox="1"/>
              <p:nvPr/>
            </p:nvSpPr>
            <p:spPr>
              <a:xfrm>
                <a:off x="4933515" y="5744817"/>
                <a:ext cx="244341"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Times New Roman" panose="02020603050405020304" pitchFamily="18" charset="0"/>
                        </a:rPr>
                        <m:t>−1</m:t>
                      </m:r>
                    </m:oMath>
                  </m:oMathPara>
                </a14:m>
                <a:endParaRPr lang="en-US" dirty="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164A4E54-BE2C-49E2-9A90-B688EA866DD2}"/>
                  </a:ext>
                </a:extLst>
              </p:cNvPr>
              <p:cNvSpPr txBox="1">
                <a:spLocks noRot="1" noChangeAspect="1" noMove="1" noResize="1" noEditPoints="1" noAdjustHandles="1" noChangeArrowheads="1" noChangeShapeType="1" noTextEdit="1"/>
              </p:cNvSpPr>
              <p:nvPr/>
            </p:nvSpPr>
            <p:spPr>
              <a:xfrm>
                <a:off x="4933515" y="5744817"/>
                <a:ext cx="244341" cy="408110"/>
              </a:xfrm>
              <a:prstGeom prst="rect">
                <a:avLst/>
              </a:prstGeom>
              <a:blipFill>
                <a:blip r:embed="rId7"/>
                <a:stretch>
                  <a:fillRect l="-15000" r="-57500"/>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5049AAC5-CE8B-4F5B-B4B9-A544A2B2CAEF}"/>
              </a:ext>
            </a:extLst>
          </p:cNvPr>
          <p:cNvSpPr txBox="1"/>
          <p:nvPr/>
        </p:nvSpPr>
        <p:spPr>
          <a:xfrm>
            <a:off x="6002912" y="5644235"/>
            <a:ext cx="244341" cy="408110"/>
          </a:xfrm>
          <a:prstGeom prst="rect">
            <a:avLst/>
          </a:prstGeom>
        </p:spPr>
        <p:txBody>
          <a:bodyPr vert="horz" wrap="none" lIns="0" tIns="0" rIns="0" bIns="0" rtlCol="0" anchor="t">
            <a:noAutofit/>
          </a:bodyPr>
          <a:lstStyle/>
          <a:p>
            <a:pPr algn="l" defTabSz="914400"/>
            <a:endParaRPr lang="en-US" dirty="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B196A36-B6E7-46EC-876E-BE22AF42A5E5}"/>
                  </a:ext>
                </a:extLst>
              </p:cNvPr>
              <p:cNvSpPr txBox="1"/>
              <p:nvPr/>
            </p:nvSpPr>
            <p:spPr>
              <a:xfrm>
                <a:off x="5801380" y="3960666"/>
                <a:ext cx="403063" cy="408110"/>
              </a:xfrm>
              <a:prstGeom prst="rect">
                <a:avLst/>
              </a:prstGeom>
            </p:spPr>
            <p:txBody>
              <a:bodyPr vert="horz" wrap="none" lIns="0" tIns="0" rIns="0" bIns="0" rtlCol="0" anchor="t">
                <a:noAutofit/>
              </a:bodyPr>
              <a:lstStyle/>
              <a:p>
                <a:pPr algn="l" defTabSz="914400"/>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𝑋</m:t>
                          </m:r>
                        </m:sub>
                      </m:sSub>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oMath>
                  </m:oMathPara>
                </a14:m>
                <a:endParaRPr lang="en-US" dirty="0"/>
              </a:p>
            </p:txBody>
          </p:sp>
        </mc:Choice>
        <mc:Fallback xmlns="">
          <p:sp>
            <p:nvSpPr>
              <p:cNvPr id="16" name="TextBox 15">
                <a:extLst>
                  <a:ext uri="{FF2B5EF4-FFF2-40B4-BE49-F238E27FC236}">
                    <a16:creationId xmlns:a16="http://schemas.microsoft.com/office/drawing/2014/main" id="{AB196A36-B6E7-46EC-876E-BE22AF42A5E5}"/>
                  </a:ext>
                </a:extLst>
              </p:cNvPr>
              <p:cNvSpPr txBox="1">
                <a:spLocks noRot="1" noChangeAspect="1" noMove="1" noResize="1" noEditPoints="1" noAdjustHandles="1" noChangeArrowheads="1" noChangeShapeType="1" noTextEdit="1"/>
              </p:cNvSpPr>
              <p:nvPr/>
            </p:nvSpPr>
            <p:spPr>
              <a:xfrm>
                <a:off x="5801380" y="3960666"/>
                <a:ext cx="403063" cy="408110"/>
              </a:xfrm>
              <a:prstGeom prst="rect">
                <a:avLst/>
              </a:prstGeom>
              <a:blipFill>
                <a:blip r:embed="rId8"/>
                <a:stretch>
                  <a:fillRect l="-21212" t="-1493" r="-6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ADBA1AC-5187-41AE-AD80-02A8F0B0B498}"/>
                  </a:ext>
                </a:extLst>
              </p:cNvPr>
              <p:cNvSpPr txBox="1"/>
              <p:nvPr/>
            </p:nvSpPr>
            <p:spPr>
              <a:xfrm>
                <a:off x="5344180" y="4589338"/>
                <a:ext cx="914400" cy="914400"/>
              </a:xfrm>
              <a:prstGeom prst="rect">
                <a:avLst/>
              </a:prstGeom>
            </p:spPr>
            <p:txBody>
              <a:bodyPr vert="horz" wrap="none" lIns="0" tIns="0" rIns="0" bIns="0" rtlCol="0" anchor="t">
                <a:norm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3" name="TextBox 2">
                <a:extLst>
                  <a:ext uri="{FF2B5EF4-FFF2-40B4-BE49-F238E27FC236}">
                    <a16:creationId xmlns:a16="http://schemas.microsoft.com/office/drawing/2014/main" id="{8ADBA1AC-5187-41AE-AD80-02A8F0B0B498}"/>
                  </a:ext>
                </a:extLst>
              </p:cNvPr>
              <p:cNvSpPr txBox="1">
                <a:spLocks noRot="1" noChangeAspect="1" noMove="1" noResize="1" noEditPoints="1" noAdjustHandles="1" noChangeArrowheads="1" noChangeShapeType="1" noTextEdit="1"/>
              </p:cNvSpPr>
              <p:nvPr/>
            </p:nvSpPr>
            <p:spPr>
              <a:xfrm>
                <a:off x="5344180" y="4589338"/>
                <a:ext cx="914400" cy="914400"/>
              </a:xfrm>
              <a:prstGeom prst="rect">
                <a:avLst/>
              </a:prstGeom>
              <a:blipFill>
                <a:blip r:embed="rId9"/>
                <a:stretch>
                  <a:fillRect/>
                </a:stretch>
              </a:blipFill>
            </p:spPr>
            <p:txBody>
              <a:bodyPr/>
              <a:lstStyle/>
              <a:p>
                <a:r>
                  <a:rPr lang="en-GB">
                    <a:noFill/>
                  </a:rPr>
                  <a:t> </a:t>
                </a:r>
              </a:p>
            </p:txBody>
          </p:sp>
        </mc:Fallback>
      </mc:AlternateContent>
      <p:cxnSp>
        <p:nvCxnSpPr>
          <p:cNvPr id="21" name="Straight Connector 20">
            <a:extLst>
              <a:ext uri="{FF2B5EF4-FFF2-40B4-BE49-F238E27FC236}">
                <a16:creationId xmlns:a16="http://schemas.microsoft.com/office/drawing/2014/main" id="{22E4D828-39D2-4168-B5E8-1A79E8A77306}"/>
              </a:ext>
            </a:extLst>
          </p:cNvPr>
          <p:cNvCxnSpPr>
            <a:cxnSpLocks/>
          </p:cNvCxnSpPr>
          <p:nvPr/>
        </p:nvCxnSpPr>
        <p:spPr>
          <a:xfrm>
            <a:off x="5135834" y="5177269"/>
            <a:ext cx="1877323" cy="0"/>
          </a:xfrm>
          <a:prstGeom prst="line">
            <a:avLst/>
          </a:prstGeom>
          <a:ln w="38100">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6" name="Straight Connector 25">
            <a:extLst>
              <a:ext uri="{FF2B5EF4-FFF2-40B4-BE49-F238E27FC236}">
                <a16:creationId xmlns:a16="http://schemas.microsoft.com/office/drawing/2014/main" id="{5C461F3E-496B-4B1E-897C-C615E7DFCFDB}"/>
              </a:ext>
            </a:extLst>
          </p:cNvPr>
          <p:cNvCxnSpPr/>
          <p:nvPr/>
        </p:nvCxnSpPr>
        <p:spPr>
          <a:xfrm flipH="1">
            <a:off x="4450034" y="5692936"/>
            <a:ext cx="685800" cy="0"/>
          </a:xfrm>
          <a:prstGeom prst="line">
            <a:avLst/>
          </a:prstGeom>
          <a:ln w="38100">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8" name="Straight Connector 27">
            <a:extLst>
              <a:ext uri="{FF2B5EF4-FFF2-40B4-BE49-F238E27FC236}">
                <a16:creationId xmlns:a16="http://schemas.microsoft.com/office/drawing/2014/main" id="{A7FF6C51-7781-4559-8814-A6FAD9FB1423}"/>
              </a:ext>
            </a:extLst>
          </p:cNvPr>
          <p:cNvCxnSpPr>
            <a:cxnSpLocks/>
          </p:cNvCxnSpPr>
          <p:nvPr/>
        </p:nvCxnSpPr>
        <p:spPr>
          <a:xfrm flipH="1">
            <a:off x="7012462" y="4720069"/>
            <a:ext cx="348" cy="460375"/>
          </a:xfrm>
          <a:prstGeom prst="line">
            <a:avLst/>
          </a:prstGeom>
          <a:ln w="38100">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31" name="Straight Connector 30">
            <a:extLst>
              <a:ext uri="{FF2B5EF4-FFF2-40B4-BE49-F238E27FC236}">
                <a16:creationId xmlns:a16="http://schemas.microsoft.com/office/drawing/2014/main" id="{CD952121-5D1F-4A25-A6CB-471BD9E3D917}"/>
              </a:ext>
            </a:extLst>
          </p:cNvPr>
          <p:cNvCxnSpPr/>
          <p:nvPr/>
        </p:nvCxnSpPr>
        <p:spPr>
          <a:xfrm>
            <a:off x="7012462" y="4720069"/>
            <a:ext cx="811578" cy="0"/>
          </a:xfrm>
          <a:prstGeom prst="line">
            <a:avLst/>
          </a:prstGeom>
          <a:ln w="38100">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23" name="Straight Connector 22">
            <a:extLst>
              <a:ext uri="{FF2B5EF4-FFF2-40B4-BE49-F238E27FC236}">
                <a16:creationId xmlns:a16="http://schemas.microsoft.com/office/drawing/2014/main" id="{74AB6A4E-877E-4B1B-B892-FE7276377F8B}"/>
              </a:ext>
            </a:extLst>
          </p:cNvPr>
          <p:cNvCxnSpPr/>
          <p:nvPr/>
        </p:nvCxnSpPr>
        <p:spPr>
          <a:xfrm>
            <a:off x="6043892" y="4720069"/>
            <a:ext cx="81190" cy="0"/>
          </a:xfrm>
          <a:prstGeom prst="line">
            <a:avLst/>
          </a:prstGeom>
          <a:ln w="19050"/>
        </p:spPr>
        <p:style>
          <a:lnRef idx="1">
            <a:schemeClr val="accent6"/>
          </a:lnRef>
          <a:fillRef idx="0">
            <a:schemeClr val="accent6"/>
          </a:fillRef>
          <a:effectRef idx="0">
            <a:schemeClr val="accent6"/>
          </a:effectRef>
          <a:fontRef idx="minor">
            <a:schemeClr val="tx1"/>
          </a:fontRef>
        </p:style>
      </p:cxnSp>
      <p:cxnSp>
        <p:nvCxnSpPr>
          <p:cNvPr id="25" name="Straight Connector 24">
            <a:extLst>
              <a:ext uri="{FF2B5EF4-FFF2-40B4-BE49-F238E27FC236}">
                <a16:creationId xmlns:a16="http://schemas.microsoft.com/office/drawing/2014/main" id="{533D80A5-4679-4FCD-B3EB-64D4A7CA78F7}"/>
              </a:ext>
            </a:extLst>
          </p:cNvPr>
          <p:cNvCxnSpPr>
            <a:endCxn id="10" idx="0"/>
          </p:cNvCxnSpPr>
          <p:nvPr/>
        </p:nvCxnSpPr>
        <p:spPr>
          <a:xfrm>
            <a:off x="7012462" y="5644235"/>
            <a:ext cx="695" cy="105133"/>
          </a:xfrm>
          <a:prstGeom prst="line">
            <a:avLst/>
          </a:prstGeom>
          <a:ln w="1905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66799805"/>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M Interim Template Confidential">
  <a:themeElements>
    <a:clrScheme name="Custom 13">
      <a:dk1>
        <a:srgbClr val="000000"/>
      </a:dk1>
      <a:lt1>
        <a:srgbClr val="FFFFFF"/>
      </a:lt1>
      <a:dk2>
        <a:srgbClr val="61116A"/>
      </a:dk2>
      <a:lt2>
        <a:srgbClr val="F68A33"/>
      </a:lt2>
      <a:accent1>
        <a:srgbClr val="128CAB"/>
      </a:accent1>
      <a:accent2>
        <a:srgbClr val="ED174F"/>
      </a:accent2>
      <a:accent3>
        <a:srgbClr val="26CEAD"/>
      </a:accent3>
      <a:accent4>
        <a:srgbClr val="F68A33"/>
      </a:accent4>
      <a:accent5>
        <a:srgbClr val="00B1DB"/>
      </a:accent5>
      <a:accent6>
        <a:srgbClr val="61116A"/>
      </a:accent6>
      <a:hlink>
        <a:srgbClr val="128CAB"/>
      </a:hlink>
      <a:folHlink>
        <a:srgbClr val="9A8B7C"/>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spDef>
      <a:spPr>
        <a:noFill/>
        <a:ln>
          <a:solidFill>
            <a:schemeClr val="accent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orm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8838</TotalTime>
  <Words>9736</Words>
  <Application>Microsoft Office PowerPoint</Application>
  <PresentationFormat>Custom</PresentationFormat>
  <Paragraphs>702</Paragraphs>
  <Slides>62</Slides>
  <Notes>62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Arial</vt:lpstr>
      <vt:lpstr>Calibri</vt:lpstr>
      <vt:lpstr>Cambria Math</vt:lpstr>
      <vt:lpstr>Courier New</vt:lpstr>
      <vt:lpstr>Gill Sans MT</vt:lpstr>
      <vt:lpstr>Times New Roman</vt:lpstr>
      <vt:lpstr>Verdana</vt:lpstr>
      <vt:lpstr>Wingdings</vt:lpstr>
      <vt:lpstr>Wingdings 2</vt:lpstr>
      <vt:lpstr>ARM Interim Template Confidential</vt:lpstr>
      <vt:lpstr>PowerPoint Presentation</vt:lpstr>
      <vt:lpstr>Deterministic and Random Discrete-Time Signals</vt:lpstr>
      <vt:lpstr>Discrete-Time Random Signals</vt:lpstr>
      <vt:lpstr>Describing Random Signals – Amplitude Distribution</vt:lpstr>
      <vt:lpstr>Probability Density Function (pdf)</vt:lpstr>
      <vt:lpstr>Cumulative Distribution Function (cdf)</vt:lpstr>
      <vt:lpstr>Probability Mass Function (pmf)</vt:lpstr>
      <vt:lpstr>Probability Mass Function (pmf)</vt:lpstr>
      <vt:lpstr>Probability Distribution Function (pdf)</vt:lpstr>
      <vt:lpstr>Probability Mass Function (pmf)</vt:lpstr>
      <vt:lpstr>Ensemble Averages - Mean</vt:lpstr>
      <vt:lpstr>Ensemble Averages – Mean Square</vt:lpstr>
      <vt:lpstr>Ensemble Averages – Variance</vt:lpstr>
      <vt:lpstr>Time-Averaged Mean</vt:lpstr>
      <vt:lpstr>Time-Averaged Variance</vt:lpstr>
      <vt:lpstr>Autocorrelation Function</vt:lpstr>
      <vt:lpstr>Autocorrelation Function</vt:lpstr>
      <vt:lpstr>Properties of the Autocorrelation Function </vt:lpstr>
      <vt:lpstr>Properties of the Autocorrelation Function </vt:lpstr>
      <vt:lpstr>Properties of the Autocorrelation Function - Autocovariance </vt:lpstr>
      <vt:lpstr>Properties of the Autocorrelation Function </vt:lpstr>
      <vt:lpstr>Properties of the Autocorrelation Function </vt:lpstr>
      <vt:lpstr>Properties of the Autocorrelation Function </vt:lpstr>
      <vt:lpstr>Properties of the Autocorrelation Function </vt:lpstr>
      <vt:lpstr>Properties of the Autocorrelation Function </vt:lpstr>
      <vt:lpstr>Properties of the Autocorrelation Function </vt:lpstr>
      <vt:lpstr>Properties of the Autocorrelation Function </vt:lpstr>
      <vt:lpstr>Properties of the Autocorrelation Function </vt:lpstr>
      <vt:lpstr>Properties of the Autocorrelation Function </vt:lpstr>
      <vt:lpstr>Properties of the Autocorrelation Function </vt:lpstr>
      <vt:lpstr>Properties of the Autocorrelation Function </vt:lpstr>
      <vt:lpstr>Power Spectral Density (psd)</vt:lpstr>
      <vt:lpstr>Power Spectral Density (psd)</vt:lpstr>
      <vt:lpstr>Power Spectral Density – Indirect Estimation</vt:lpstr>
      <vt:lpstr>Wiener-Khinchin Theorem</vt:lpstr>
      <vt:lpstr>Properties of the Power Spectral Density (psd)</vt:lpstr>
      <vt:lpstr>Properties of the Power Spectral Density (psd)</vt:lpstr>
      <vt:lpstr>Power Spectral Density – Indirect Estimation</vt:lpstr>
      <vt:lpstr>White Noise</vt:lpstr>
      <vt:lpstr>White Noise Processed by LTI system</vt:lpstr>
      <vt:lpstr>Power Spectral Density - Indirect Estimation</vt:lpstr>
      <vt:lpstr>Power Spectral Density - Indirect Estimation</vt:lpstr>
      <vt:lpstr>Power Spectral Density - Indirect Estimation</vt:lpstr>
      <vt:lpstr>Power Spectral Density - Indirect Estimation</vt:lpstr>
      <vt:lpstr>Power Spectral Density - Indirect Estimation</vt:lpstr>
      <vt:lpstr>Power Spectral Density - Direct Estimation</vt:lpstr>
      <vt:lpstr>Direct and Indirect spectrum analysis</vt:lpstr>
      <vt:lpstr>Cross Correlation Function</vt:lpstr>
      <vt:lpstr>PowerPoint Presentation</vt:lpstr>
      <vt:lpstr>Random Signal Processed by Linear Time-Invariant System</vt:lpstr>
      <vt:lpstr>Random Signal Processed by Linear Time-Invariant System</vt:lpstr>
      <vt:lpstr>Random Signal Processed by Linear Time-Invariant System</vt:lpstr>
      <vt:lpstr>Random Signal Processed by Linear Time-Invariant System</vt:lpstr>
      <vt:lpstr>Random Signal Processed by Linear Time-Invariant System</vt:lpstr>
      <vt:lpstr>Random Signal Processed by Linear Time-Invariant System</vt:lpstr>
      <vt:lpstr>Random Signal Processed by Linear Time-Invariant System</vt:lpstr>
      <vt:lpstr>System Identification by Cross Correlation</vt:lpstr>
      <vt:lpstr>System Identification by Cross Correlation</vt:lpstr>
      <vt:lpstr>System Identification by Cross Correlation</vt:lpstr>
      <vt:lpstr>System Identification by Cross Correlation</vt:lpstr>
      <vt:lpstr>System Identification by Cross Correlation</vt:lpstr>
      <vt:lpstr>System Identification by Cross Correlation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Reay, Donald S</dc:creator>
  <cp:lastModifiedBy>Reay, Donald</cp:lastModifiedBy>
  <cp:revision>154</cp:revision>
  <cp:lastPrinted>2020-07-19T10:41:50Z</cp:lastPrinted>
  <dcterms:created xsi:type="dcterms:W3CDTF">2020-07-05T09:44:35Z</dcterms:created>
  <dcterms:modified xsi:type="dcterms:W3CDTF">2023-08-14T06:24:07Z</dcterms:modified>
</cp:coreProperties>
</file>