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37"/>
  </p:notesMasterIdLst>
  <p:handoutMasterIdLst>
    <p:handoutMasterId r:id="rId38"/>
  </p:handoutMasterIdLst>
  <p:sldIdLst>
    <p:sldId id="384" r:id="rId7"/>
    <p:sldId id="396" r:id="rId8"/>
    <p:sldId id="1360" r:id="rId9"/>
    <p:sldId id="3150" r:id="rId10"/>
    <p:sldId id="310" r:id="rId11"/>
    <p:sldId id="346" r:id="rId12"/>
    <p:sldId id="367" r:id="rId13"/>
    <p:sldId id="1365" r:id="rId14"/>
    <p:sldId id="375" r:id="rId15"/>
    <p:sldId id="264" r:id="rId16"/>
    <p:sldId id="266" r:id="rId17"/>
    <p:sldId id="3275" r:id="rId18"/>
    <p:sldId id="1367" r:id="rId19"/>
    <p:sldId id="258" r:id="rId20"/>
    <p:sldId id="1366" r:id="rId21"/>
    <p:sldId id="1348" r:id="rId22"/>
    <p:sldId id="344" r:id="rId23"/>
    <p:sldId id="337" r:id="rId24"/>
    <p:sldId id="300" r:id="rId25"/>
    <p:sldId id="318" r:id="rId26"/>
    <p:sldId id="1375" r:id="rId27"/>
    <p:sldId id="3268" r:id="rId28"/>
    <p:sldId id="3269" r:id="rId29"/>
    <p:sldId id="1378" r:id="rId30"/>
    <p:sldId id="3276" r:id="rId31"/>
    <p:sldId id="1377" r:id="rId32"/>
    <p:sldId id="1368" r:id="rId33"/>
    <p:sldId id="3277" r:id="rId34"/>
    <p:sldId id="3278" r:id="rId35"/>
    <p:sldId id="1354"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1" autoAdjust="0"/>
    <p:restoredTop sz="93466"/>
  </p:normalViewPr>
  <p:slideViewPr>
    <p:cSldViewPr snapToGrid="0">
      <p:cViewPr varScale="1">
        <p:scale>
          <a:sx n="85" d="100"/>
          <a:sy n="85" d="100"/>
        </p:scale>
        <p:origin x="90" y="15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Tan" userId="6e1eea0e-3b13-45be-8c9f-e176322eec1e" providerId="ADAL" clId="{94DF3D86-8D48-4208-B2B2-182BA2F09729}"/>
    <pc:docChg chg="delSld">
      <pc:chgData name="Francisca Tan" userId="6e1eea0e-3b13-45be-8c9f-e176322eec1e" providerId="ADAL" clId="{94DF3D86-8D48-4208-B2B2-182BA2F09729}" dt="2021-11-02T12:28:30.166" v="0" actId="47"/>
      <pc:docMkLst>
        <pc:docMk/>
      </pc:docMkLst>
      <pc:sldChg chg="del">
        <pc:chgData name="Francisca Tan" userId="6e1eea0e-3b13-45be-8c9f-e176322eec1e" providerId="ADAL" clId="{94DF3D86-8D48-4208-B2B2-182BA2F09729}" dt="2021-11-02T12:28:30.166" v="0" actId="47"/>
        <pc:sldMkLst>
          <pc:docMk/>
          <pc:sldMk cId="3172281387" sldId="314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9EB3D-8087-4C6C-A585-3C7F783CD509}"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n-US"/>
        </a:p>
      </dgm:t>
    </dgm:pt>
    <dgm:pt modelId="{7BD8E89F-72FD-4139-A12D-474B5C6C2874}">
      <dgm:prSet phldrT="[Text]" custT="1"/>
      <dgm:spPr/>
      <dgm:t>
        <a:bodyPr/>
        <a:lstStyle/>
        <a:p>
          <a:pPr>
            <a:buNone/>
          </a:pPr>
          <a:r>
            <a:rPr lang="en-US" sz="1800" dirty="0"/>
            <a:t>Fast &amp; Cycle Models</a:t>
          </a:r>
        </a:p>
      </dgm:t>
    </dgm:pt>
    <dgm:pt modelId="{CA99FF43-6B67-4C0D-B1A2-F727014FD21F}" type="parTrans" cxnId="{CA793C5A-96AB-479D-B8AD-D0CE7F0E6120}">
      <dgm:prSet/>
      <dgm:spPr/>
      <dgm:t>
        <a:bodyPr/>
        <a:lstStyle/>
        <a:p>
          <a:endParaRPr lang="en-US"/>
        </a:p>
      </dgm:t>
    </dgm:pt>
    <dgm:pt modelId="{6F4A3928-CA38-4ECC-B7B9-D607634B2DEA}" type="sibTrans" cxnId="{CA793C5A-96AB-479D-B8AD-D0CE7F0E6120}">
      <dgm:prSet/>
      <dgm:spPr>
        <a:noFill/>
      </dgm:spPr>
      <dgm:t>
        <a:bodyPr/>
        <a:lstStyle/>
        <a:p>
          <a:endParaRPr lang="en-US"/>
        </a:p>
      </dgm:t>
    </dgm:pt>
    <dgm:pt modelId="{A363DFA3-E9CE-4F47-B6E9-A55FAEFCD667}">
      <dgm:prSet phldrT="[Text]" custT="1"/>
      <dgm:spPr/>
      <dgm:t>
        <a:bodyPr/>
        <a:lstStyle/>
        <a:p>
          <a:pPr>
            <a:buNone/>
          </a:pPr>
          <a:r>
            <a:rPr lang="en-US" sz="1800" dirty="0"/>
            <a:t>DSTREAM™</a:t>
          </a:r>
        </a:p>
      </dgm:t>
    </dgm:pt>
    <dgm:pt modelId="{5FE9D364-160F-466A-8962-C6AC80D3499C}" type="parTrans" cxnId="{118786B8-DFC9-45EC-8AD0-35E55A183B86}">
      <dgm:prSet/>
      <dgm:spPr/>
      <dgm:t>
        <a:bodyPr/>
        <a:lstStyle/>
        <a:p>
          <a:endParaRPr lang="en-US"/>
        </a:p>
      </dgm:t>
    </dgm:pt>
    <dgm:pt modelId="{7A2DCD0C-62C0-4182-BD5A-4694A145EB38}" type="sibTrans" cxnId="{118786B8-DFC9-45EC-8AD0-35E55A183B86}">
      <dgm:prSet/>
      <dgm:spPr>
        <a:noFill/>
      </dgm:spPr>
      <dgm:t>
        <a:bodyPr/>
        <a:lstStyle/>
        <a:p>
          <a:endParaRPr lang="en-US"/>
        </a:p>
      </dgm:t>
    </dgm:pt>
    <dgm:pt modelId="{CAA0A098-E9A3-4938-833F-D8C6D04FEFE9}">
      <dgm:prSet phldrT="[Text]" custT="1"/>
      <dgm:spPr/>
      <dgm:t>
        <a:bodyPr/>
        <a:lstStyle/>
        <a:p>
          <a:pPr>
            <a:buNone/>
          </a:pPr>
          <a:r>
            <a:rPr lang="en-US" sz="1400" dirty="0"/>
            <a:t>Family of debug hardware for FPGA &amp; board bring-up for complex SoCs</a:t>
          </a:r>
        </a:p>
      </dgm:t>
    </dgm:pt>
    <dgm:pt modelId="{0E64398F-32DB-4C28-BDE7-67BF5D5AD2BE}" type="parTrans" cxnId="{D0F8DB8B-B676-4CCE-B98F-84B1DFF68249}">
      <dgm:prSet/>
      <dgm:spPr/>
      <dgm:t>
        <a:bodyPr/>
        <a:lstStyle/>
        <a:p>
          <a:endParaRPr lang="en-US"/>
        </a:p>
      </dgm:t>
    </dgm:pt>
    <dgm:pt modelId="{D010455D-1C91-4114-9A15-DDB6ADDFCB76}" type="sibTrans" cxnId="{D0F8DB8B-B676-4CCE-B98F-84B1DFF68249}">
      <dgm:prSet/>
      <dgm:spPr/>
      <dgm:t>
        <a:bodyPr/>
        <a:lstStyle/>
        <a:p>
          <a:endParaRPr lang="en-US"/>
        </a:p>
      </dgm:t>
    </dgm:pt>
    <dgm:pt modelId="{30710748-178A-4A4A-9E45-306E45F37B00}">
      <dgm:prSet phldrT="[Text]" custT="1"/>
      <dgm:spPr/>
      <dgm:t>
        <a:bodyPr/>
        <a:lstStyle/>
        <a:p>
          <a:pPr>
            <a:buNone/>
          </a:pPr>
          <a:r>
            <a:rPr lang="en-US" sz="1800" dirty="0" err="1"/>
            <a:t>ULINK</a:t>
          </a:r>
          <a:r>
            <a:rPr lang="en-US" sz="1800" i="1" dirty="0" err="1"/>
            <a:t>pro</a:t>
          </a:r>
          <a:r>
            <a:rPr lang="en-US" sz="1800" i="0" dirty="0"/>
            <a:t> D</a:t>
          </a:r>
          <a:endParaRPr lang="en-US" sz="1800" dirty="0"/>
        </a:p>
      </dgm:t>
    </dgm:pt>
    <dgm:pt modelId="{F48E9E84-FF37-4B3F-BF5F-40F7A3B90437}" type="parTrans" cxnId="{EA0FA9E4-0A91-4C60-B4B1-8375921E28D4}">
      <dgm:prSet/>
      <dgm:spPr/>
      <dgm:t>
        <a:bodyPr/>
        <a:lstStyle/>
        <a:p>
          <a:endParaRPr lang="en-US"/>
        </a:p>
      </dgm:t>
    </dgm:pt>
    <dgm:pt modelId="{806D648E-9DED-49DF-A986-7DF236D2D7C6}" type="sibTrans" cxnId="{EA0FA9E4-0A91-4C60-B4B1-8375921E28D4}">
      <dgm:prSet/>
      <dgm:spPr>
        <a:noFill/>
      </dgm:spPr>
      <dgm:t>
        <a:bodyPr/>
        <a:lstStyle/>
        <a:p>
          <a:endParaRPr lang="en-US"/>
        </a:p>
      </dgm:t>
    </dgm:pt>
    <dgm:pt modelId="{38CB3F63-3495-435A-A216-7BE799145CFF}">
      <dgm:prSet phldrT="[Text]" custT="1"/>
      <dgm:spPr/>
      <dgm:t>
        <a:bodyPr/>
        <a:lstStyle/>
        <a:p>
          <a:pPr>
            <a:buNone/>
          </a:pPr>
          <a:r>
            <a:rPr lang="en-US" sz="1400" dirty="0"/>
            <a:t>Family of low-cost debug hardware for MCU &amp; MPU</a:t>
          </a:r>
        </a:p>
      </dgm:t>
    </dgm:pt>
    <dgm:pt modelId="{DD01C8FD-C8B0-40C2-846B-7A5D87E07DF0}" type="parTrans" cxnId="{1240CBBD-246A-4496-891B-EC5C4D04A71F}">
      <dgm:prSet/>
      <dgm:spPr/>
      <dgm:t>
        <a:bodyPr/>
        <a:lstStyle/>
        <a:p>
          <a:endParaRPr lang="en-US"/>
        </a:p>
      </dgm:t>
    </dgm:pt>
    <dgm:pt modelId="{64D12DC8-6D28-4410-AC9F-D344FB0D4EE5}" type="sibTrans" cxnId="{1240CBBD-246A-4496-891B-EC5C4D04A71F}">
      <dgm:prSet/>
      <dgm:spPr/>
      <dgm:t>
        <a:bodyPr/>
        <a:lstStyle/>
        <a:p>
          <a:endParaRPr lang="en-US"/>
        </a:p>
      </dgm:t>
    </dgm:pt>
    <dgm:pt modelId="{2188C7CF-AD51-4964-86EA-2E65FBD09F7A}">
      <dgm:prSet phldrT="[Text]" custT="1"/>
      <dgm:spPr/>
      <dgm:t>
        <a:bodyPr/>
        <a:lstStyle/>
        <a:p>
          <a:pPr>
            <a:buNone/>
          </a:pPr>
          <a:r>
            <a:rPr lang="en-US" sz="1400" dirty="0"/>
            <a:t>Virtual platforms for architectural exploration and early software development</a:t>
          </a:r>
        </a:p>
      </dgm:t>
    </dgm:pt>
    <dgm:pt modelId="{83F96B76-E2A2-4554-8218-F6B32C5F026D}" type="parTrans" cxnId="{0F6680F8-0884-48DE-A261-9F594E313CC0}">
      <dgm:prSet/>
      <dgm:spPr/>
      <dgm:t>
        <a:bodyPr/>
        <a:lstStyle/>
        <a:p>
          <a:endParaRPr lang="en-US"/>
        </a:p>
      </dgm:t>
    </dgm:pt>
    <dgm:pt modelId="{021E3E84-85D0-43C8-9A93-295DAA5DED31}" type="sibTrans" cxnId="{0F6680F8-0884-48DE-A261-9F594E313CC0}">
      <dgm:prSet/>
      <dgm:spPr/>
      <dgm:t>
        <a:bodyPr/>
        <a:lstStyle/>
        <a:p>
          <a:endParaRPr lang="en-US"/>
        </a:p>
      </dgm:t>
    </dgm:pt>
    <dgm:pt modelId="{6A8D4289-5BA7-421E-A485-77482AE3FC48}">
      <dgm:prSet phldrT="[Text]" custT="1"/>
      <dgm:spPr/>
      <dgm:t>
        <a:bodyPr/>
        <a:lstStyle/>
        <a:p>
          <a:pPr>
            <a:buNone/>
          </a:pPr>
          <a:r>
            <a:rPr lang="en-US" sz="1800" dirty="0"/>
            <a:t>TCP/IP</a:t>
          </a:r>
        </a:p>
      </dgm:t>
    </dgm:pt>
    <dgm:pt modelId="{BEEF5CBE-F48B-4EF0-8F3A-620CF2DF614F}" type="parTrans" cxnId="{6D0A2E51-B60D-423E-810C-14CDD0FFC395}">
      <dgm:prSet/>
      <dgm:spPr/>
      <dgm:t>
        <a:bodyPr/>
        <a:lstStyle/>
        <a:p>
          <a:endParaRPr lang="en-US"/>
        </a:p>
      </dgm:t>
    </dgm:pt>
    <dgm:pt modelId="{34FFFE6D-FEB3-4FCF-AD49-B5E224EDB566}" type="sibTrans" cxnId="{6D0A2E51-B60D-423E-810C-14CDD0FFC395}">
      <dgm:prSet/>
      <dgm:spPr/>
      <dgm:t>
        <a:bodyPr/>
        <a:lstStyle/>
        <a:p>
          <a:endParaRPr lang="en-US"/>
        </a:p>
      </dgm:t>
    </dgm:pt>
    <dgm:pt modelId="{F813E139-CE3A-416C-BB16-B672954C3BD7}">
      <dgm:prSet phldrT="[Text]" custT="1"/>
      <dgm:spPr/>
      <dgm:t>
        <a:bodyPr/>
        <a:lstStyle/>
        <a:p>
          <a:pPr>
            <a:buNone/>
          </a:pPr>
          <a:r>
            <a:rPr lang="en-US" sz="1400" dirty="0"/>
            <a:t>Application-level debug for BSP and reference design rollout</a:t>
          </a:r>
        </a:p>
      </dgm:t>
    </dgm:pt>
    <dgm:pt modelId="{841DA112-5B3C-4190-9013-E5638D65587C}" type="parTrans" cxnId="{0ACDA139-8E3B-41FE-9032-2BE0FF3034CB}">
      <dgm:prSet/>
      <dgm:spPr/>
      <dgm:t>
        <a:bodyPr/>
        <a:lstStyle/>
        <a:p>
          <a:endParaRPr lang="en-US"/>
        </a:p>
      </dgm:t>
    </dgm:pt>
    <dgm:pt modelId="{473D9816-CBFC-4664-8260-0EDC7CBFB6F1}" type="sibTrans" cxnId="{0ACDA139-8E3B-41FE-9032-2BE0FF3034CB}">
      <dgm:prSet/>
      <dgm:spPr/>
      <dgm:t>
        <a:bodyPr/>
        <a:lstStyle/>
        <a:p>
          <a:endParaRPr lang="en-US"/>
        </a:p>
      </dgm:t>
    </dgm:pt>
    <dgm:pt modelId="{AF0FF94B-15AB-442F-862B-43E860C50FB3}" type="pres">
      <dgm:prSet presAssocID="{8329EB3D-8087-4C6C-A585-3C7F783CD509}" presName="Name0" presStyleCnt="0">
        <dgm:presLayoutVars>
          <dgm:dir/>
          <dgm:resizeHandles val="exact"/>
        </dgm:presLayoutVars>
      </dgm:prSet>
      <dgm:spPr/>
    </dgm:pt>
    <dgm:pt modelId="{4C888C29-251B-4447-9292-067B6C89BEC2}" type="pres">
      <dgm:prSet presAssocID="{7BD8E89F-72FD-4139-A12D-474B5C6C2874}" presName="composite" presStyleCnt="0"/>
      <dgm:spPr/>
    </dgm:pt>
    <dgm:pt modelId="{B87F27C2-0C88-4A51-807F-92152C159535}" type="pres">
      <dgm:prSet presAssocID="{7BD8E89F-72FD-4139-A12D-474B5C6C2874}" presName="imagSh" presStyleLbl="bgImgPlace1" presStyleIdx="0" presStyleCnt="4" custLinFactNeighborY="-18434"/>
      <dgm:spPr>
        <a:blipFill>
          <a:blip xmlns:r="http://schemas.openxmlformats.org/officeDocument/2006/relationships" r:embed="rId1"/>
          <a:srcRect/>
          <a:stretch>
            <a:fillRect l="-22000" r="-22000"/>
          </a:stretch>
        </a:blipFill>
      </dgm:spPr>
    </dgm:pt>
    <dgm:pt modelId="{5A24D6DC-1B29-4DF4-B88C-42C14C33D8CE}" type="pres">
      <dgm:prSet presAssocID="{7BD8E89F-72FD-4139-A12D-474B5C6C2874}" presName="txNode" presStyleLbl="node1" presStyleIdx="0" presStyleCnt="4" custScaleX="191013">
        <dgm:presLayoutVars>
          <dgm:bulletEnabled val="1"/>
        </dgm:presLayoutVars>
      </dgm:prSet>
      <dgm:spPr/>
    </dgm:pt>
    <dgm:pt modelId="{981EB562-1F55-4AC5-976D-D0514FBC8419}" type="pres">
      <dgm:prSet presAssocID="{6F4A3928-CA38-4ECC-B7B9-D607634B2DEA}" presName="sibTrans" presStyleLbl="sibTrans2D1" presStyleIdx="0" presStyleCnt="3"/>
      <dgm:spPr/>
    </dgm:pt>
    <dgm:pt modelId="{22DDB525-F9B3-44F2-A23C-12416CDFC136}" type="pres">
      <dgm:prSet presAssocID="{6F4A3928-CA38-4ECC-B7B9-D607634B2DEA}" presName="connTx" presStyleLbl="sibTrans2D1" presStyleIdx="0" presStyleCnt="3"/>
      <dgm:spPr/>
    </dgm:pt>
    <dgm:pt modelId="{C80C4B75-8F07-4933-B29F-A17B53052AE3}" type="pres">
      <dgm:prSet presAssocID="{A363DFA3-E9CE-4F47-B6E9-A55FAEFCD667}" presName="composite" presStyleCnt="0"/>
      <dgm:spPr/>
    </dgm:pt>
    <dgm:pt modelId="{8092076E-7266-491E-B213-0A791C5C0C06}" type="pres">
      <dgm:prSet presAssocID="{A363DFA3-E9CE-4F47-B6E9-A55FAEFCD667}" presName="imagSh" presStyleLbl="bgImgPlace1" presStyleIdx="1" presStyleCnt="4" custLinFactNeighborY="-18434"/>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D67D01F3-D7A4-4507-8574-37760B8F5DAE}" type="pres">
      <dgm:prSet presAssocID="{A363DFA3-E9CE-4F47-B6E9-A55FAEFCD667}" presName="txNode" presStyleLbl="node1" presStyleIdx="1" presStyleCnt="4" custScaleX="191013">
        <dgm:presLayoutVars>
          <dgm:bulletEnabled val="1"/>
        </dgm:presLayoutVars>
      </dgm:prSet>
      <dgm:spPr/>
    </dgm:pt>
    <dgm:pt modelId="{A4F23A62-31B4-4E60-86B1-6B4576A90B0A}" type="pres">
      <dgm:prSet presAssocID="{7A2DCD0C-62C0-4182-BD5A-4694A145EB38}" presName="sibTrans" presStyleLbl="sibTrans2D1" presStyleIdx="1" presStyleCnt="3"/>
      <dgm:spPr/>
    </dgm:pt>
    <dgm:pt modelId="{6966C91F-9A6C-4910-A05E-0A2159932A2B}" type="pres">
      <dgm:prSet presAssocID="{7A2DCD0C-62C0-4182-BD5A-4694A145EB38}" presName="connTx" presStyleLbl="sibTrans2D1" presStyleIdx="1" presStyleCnt="3"/>
      <dgm:spPr/>
    </dgm:pt>
    <dgm:pt modelId="{1251865C-8D2E-44B4-B7E9-456F2BE50DCD}" type="pres">
      <dgm:prSet presAssocID="{30710748-178A-4A4A-9E45-306E45F37B00}" presName="composite" presStyleCnt="0"/>
      <dgm:spPr/>
    </dgm:pt>
    <dgm:pt modelId="{1B5042C6-F496-4528-ADFC-7328543291F5}" type="pres">
      <dgm:prSet presAssocID="{30710748-178A-4A4A-9E45-306E45F37B00}" presName="imagSh" presStyleLbl="bgImgPlace1" presStyleIdx="2" presStyleCnt="4" custLinFactNeighborY="-18434"/>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D6F72765-2672-4676-A354-9D6E66382626}" type="pres">
      <dgm:prSet presAssocID="{30710748-178A-4A4A-9E45-306E45F37B00}" presName="txNode" presStyleLbl="node1" presStyleIdx="2" presStyleCnt="4" custScaleX="191013">
        <dgm:presLayoutVars>
          <dgm:bulletEnabled val="1"/>
        </dgm:presLayoutVars>
      </dgm:prSet>
      <dgm:spPr/>
    </dgm:pt>
    <dgm:pt modelId="{50502EE0-9EF0-4F72-95C1-FECF47B853A6}" type="pres">
      <dgm:prSet presAssocID="{806D648E-9DED-49DF-A986-7DF236D2D7C6}" presName="sibTrans" presStyleLbl="sibTrans2D1" presStyleIdx="2" presStyleCnt="3"/>
      <dgm:spPr/>
    </dgm:pt>
    <dgm:pt modelId="{450304EC-B0AE-4627-8F42-AE33C437D9AF}" type="pres">
      <dgm:prSet presAssocID="{806D648E-9DED-49DF-A986-7DF236D2D7C6}" presName="connTx" presStyleLbl="sibTrans2D1" presStyleIdx="2" presStyleCnt="3"/>
      <dgm:spPr/>
    </dgm:pt>
    <dgm:pt modelId="{FA3CE4B9-3DCB-4FBB-BD0D-D8905C8B5E61}" type="pres">
      <dgm:prSet presAssocID="{6A8D4289-5BA7-421E-A485-77482AE3FC48}" presName="composite" presStyleCnt="0"/>
      <dgm:spPr/>
    </dgm:pt>
    <dgm:pt modelId="{FE3C421D-31EA-40CF-972E-9AACD7558A4E}" type="pres">
      <dgm:prSet presAssocID="{6A8D4289-5BA7-421E-A485-77482AE3FC48}" presName="imagSh" presStyleLbl="bgImgPlace1" presStyleIdx="3" presStyleCnt="4" custScaleY="78138" custLinFactNeighborY="-18434"/>
      <dgm:spPr>
        <a:blipFill>
          <a:blip xmlns:r="http://schemas.openxmlformats.org/officeDocument/2006/relationships" r:embed="rId4"/>
          <a:stretch>
            <a:fillRect t="-41000" b="-41000"/>
          </a:stretch>
        </a:blipFill>
      </dgm:spPr>
    </dgm:pt>
    <dgm:pt modelId="{7864DD89-896E-4D71-9408-B5FA19A39CAD}" type="pres">
      <dgm:prSet presAssocID="{6A8D4289-5BA7-421E-A485-77482AE3FC48}" presName="txNode" presStyleLbl="node1" presStyleIdx="3" presStyleCnt="4" custScaleX="191013" custLinFactNeighborX="-36" custLinFactNeighborY="6198">
        <dgm:presLayoutVars>
          <dgm:bulletEnabled val="1"/>
        </dgm:presLayoutVars>
      </dgm:prSet>
      <dgm:spPr/>
    </dgm:pt>
  </dgm:ptLst>
  <dgm:cxnLst>
    <dgm:cxn modelId="{2D0F2817-0836-42F8-832C-8B5E67F1530B}" type="presOf" srcId="{7A2DCD0C-62C0-4182-BD5A-4694A145EB38}" destId="{6966C91F-9A6C-4910-A05E-0A2159932A2B}" srcOrd="1" destOrd="0" presId="urn:microsoft.com/office/officeart/2005/8/layout/hProcess10"/>
    <dgm:cxn modelId="{F5C3372C-C527-4DC8-84CA-891B28734928}" type="presOf" srcId="{CAA0A098-E9A3-4938-833F-D8C6D04FEFE9}" destId="{D67D01F3-D7A4-4507-8574-37760B8F5DAE}" srcOrd="0" destOrd="1" presId="urn:microsoft.com/office/officeart/2005/8/layout/hProcess10"/>
    <dgm:cxn modelId="{7ADCA42D-ADEE-4617-8DD8-4DFBDBFA5B3F}" type="presOf" srcId="{6F4A3928-CA38-4ECC-B7B9-D607634B2DEA}" destId="{981EB562-1F55-4AC5-976D-D0514FBC8419}" srcOrd="0" destOrd="0" presId="urn:microsoft.com/office/officeart/2005/8/layout/hProcess10"/>
    <dgm:cxn modelId="{69423C30-3208-4B7C-855E-45C86D62A5B5}" type="presOf" srcId="{806D648E-9DED-49DF-A986-7DF236D2D7C6}" destId="{50502EE0-9EF0-4F72-95C1-FECF47B853A6}" srcOrd="0" destOrd="0" presId="urn:microsoft.com/office/officeart/2005/8/layout/hProcess10"/>
    <dgm:cxn modelId="{0ACDA139-8E3B-41FE-9032-2BE0FF3034CB}" srcId="{6A8D4289-5BA7-421E-A485-77482AE3FC48}" destId="{F813E139-CE3A-416C-BB16-B672954C3BD7}" srcOrd="0" destOrd="0" parTransId="{841DA112-5B3C-4190-9013-E5638D65587C}" sibTransId="{473D9816-CBFC-4664-8260-0EDC7CBFB6F1}"/>
    <dgm:cxn modelId="{BDD8FA3F-0D57-41B6-8CB4-7DF95064A480}" type="presOf" srcId="{2188C7CF-AD51-4964-86EA-2E65FBD09F7A}" destId="{5A24D6DC-1B29-4DF4-B88C-42C14C33D8CE}" srcOrd="0" destOrd="1" presId="urn:microsoft.com/office/officeart/2005/8/layout/hProcess10"/>
    <dgm:cxn modelId="{92ADDA69-178C-4792-BE32-4C7F1B0AAF51}" type="presOf" srcId="{F813E139-CE3A-416C-BB16-B672954C3BD7}" destId="{7864DD89-896E-4D71-9408-B5FA19A39CAD}" srcOrd="0" destOrd="1" presId="urn:microsoft.com/office/officeart/2005/8/layout/hProcess10"/>
    <dgm:cxn modelId="{6D0A2E51-B60D-423E-810C-14CDD0FFC395}" srcId="{8329EB3D-8087-4C6C-A585-3C7F783CD509}" destId="{6A8D4289-5BA7-421E-A485-77482AE3FC48}" srcOrd="3" destOrd="0" parTransId="{BEEF5CBE-F48B-4EF0-8F3A-620CF2DF614F}" sibTransId="{34FFFE6D-FEB3-4FCF-AD49-B5E224EDB566}"/>
    <dgm:cxn modelId="{E5B6EE71-7DE2-4087-8469-C67112D6358B}" type="presOf" srcId="{7A2DCD0C-62C0-4182-BD5A-4694A145EB38}" destId="{A4F23A62-31B4-4E60-86B1-6B4576A90B0A}" srcOrd="0" destOrd="0" presId="urn:microsoft.com/office/officeart/2005/8/layout/hProcess10"/>
    <dgm:cxn modelId="{E8770D76-E54E-4677-9451-17FF34E52B44}" type="presOf" srcId="{38CB3F63-3495-435A-A216-7BE799145CFF}" destId="{D6F72765-2672-4676-A354-9D6E66382626}" srcOrd="0" destOrd="1" presId="urn:microsoft.com/office/officeart/2005/8/layout/hProcess10"/>
    <dgm:cxn modelId="{BF6DD377-5952-43D7-A61F-AF6189B0FF8D}" type="presOf" srcId="{806D648E-9DED-49DF-A986-7DF236D2D7C6}" destId="{450304EC-B0AE-4627-8F42-AE33C437D9AF}" srcOrd="1" destOrd="0" presId="urn:microsoft.com/office/officeart/2005/8/layout/hProcess10"/>
    <dgm:cxn modelId="{CA793C5A-96AB-479D-B8AD-D0CE7F0E6120}" srcId="{8329EB3D-8087-4C6C-A585-3C7F783CD509}" destId="{7BD8E89F-72FD-4139-A12D-474B5C6C2874}" srcOrd="0" destOrd="0" parTransId="{CA99FF43-6B67-4C0D-B1A2-F727014FD21F}" sibTransId="{6F4A3928-CA38-4ECC-B7B9-D607634B2DEA}"/>
    <dgm:cxn modelId="{3FBAC38B-C3B8-42D7-977D-D2A3F40B4911}" type="presOf" srcId="{30710748-178A-4A4A-9E45-306E45F37B00}" destId="{D6F72765-2672-4676-A354-9D6E66382626}" srcOrd="0" destOrd="0" presId="urn:microsoft.com/office/officeart/2005/8/layout/hProcess10"/>
    <dgm:cxn modelId="{D0F8DB8B-B676-4CCE-B98F-84B1DFF68249}" srcId="{A363DFA3-E9CE-4F47-B6E9-A55FAEFCD667}" destId="{CAA0A098-E9A3-4938-833F-D8C6D04FEFE9}" srcOrd="0" destOrd="0" parTransId="{0E64398F-32DB-4C28-BDE7-67BF5D5AD2BE}" sibTransId="{D010455D-1C91-4114-9A15-DDB6ADDFCB76}"/>
    <dgm:cxn modelId="{11A969A0-EEA4-427E-BDE3-739227A81673}" type="presOf" srcId="{6A8D4289-5BA7-421E-A485-77482AE3FC48}" destId="{7864DD89-896E-4D71-9408-B5FA19A39CAD}" srcOrd="0" destOrd="0" presId="urn:microsoft.com/office/officeart/2005/8/layout/hProcess10"/>
    <dgm:cxn modelId="{09AED9AC-F440-42F5-935F-F73D6807DA2F}" type="presOf" srcId="{7BD8E89F-72FD-4139-A12D-474B5C6C2874}" destId="{5A24D6DC-1B29-4DF4-B88C-42C14C33D8CE}" srcOrd="0" destOrd="0" presId="urn:microsoft.com/office/officeart/2005/8/layout/hProcess10"/>
    <dgm:cxn modelId="{B118E3AE-DDC2-4312-B12E-E1E088041711}" type="presOf" srcId="{8329EB3D-8087-4C6C-A585-3C7F783CD509}" destId="{AF0FF94B-15AB-442F-862B-43E860C50FB3}" srcOrd="0" destOrd="0" presId="urn:microsoft.com/office/officeart/2005/8/layout/hProcess10"/>
    <dgm:cxn modelId="{118786B8-DFC9-45EC-8AD0-35E55A183B86}" srcId="{8329EB3D-8087-4C6C-A585-3C7F783CD509}" destId="{A363DFA3-E9CE-4F47-B6E9-A55FAEFCD667}" srcOrd="1" destOrd="0" parTransId="{5FE9D364-160F-466A-8962-C6AC80D3499C}" sibTransId="{7A2DCD0C-62C0-4182-BD5A-4694A145EB38}"/>
    <dgm:cxn modelId="{1240CBBD-246A-4496-891B-EC5C4D04A71F}" srcId="{30710748-178A-4A4A-9E45-306E45F37B00}" destId="{38CB3F63-3495-435A-A216-7BE799145CFF}" srcOrd="0" destOrd="0" parTransId="{DD01C8FD-C8B0-40C2-846B-7A5D87E07DF0}" sibTransId="{64D12DC8-6D28-4410-AC9F-D344FB0D4EE5}"/>
    <dgm:cxn modelId="{13A327D0-3A1E-4408-9663-5FD2C81E3F85}" type="presOf" srcId="{A363DFA3-E9CE-4F47-B6E9-A55FAEFCD667}" destId="{D67D01F3-D7A4-4507-8574-37760B8F5DAE}" srcOrd="0" destOrd="0" presId="urn:microsoft.com/office/officeart/2005/8/layout/hProcess10"/>
    <dgm:cxn modelId="{EA0FA9E4-0A91-4C60-B4B1-8375921E28D4}" srcId="{8329EB3D-8087-4C6C-A585-3C7F783CD509}" destId="{30710748-178A-4A4A-9E45-306E45F37B00}" srcOrd="2" destOrd="0" parTransId="{F48E9E84-FF37-4B3F-BF5F-40F7A3B90437}" sibTransId="{806D648E-9DED-49DF-A986-7DF236D2D7C6}"/>
    <dgm:cxn modelId="{3FE679EE-C908-41B4-A30B-82A8F15B6FFE}" type="presOf" srcId="{6F4A3928-CA38-4ECC-B7B9-D607634B2DEA}" destId="{22DDB525-F9B3-44F2-A23C-12416CDFC136}" srcOrd="1" destOrd="0" presId="urn:microsoft.com/office/officeart/2005/8/layout/hProcess10"/>
    <dgm:cxn modelId="{0F6680F8-0884-48DE-A261-9F594E313CC0}" srcId="{7BD8E89F-72FD-4139-A12D-474B5C6C2874}" destId="{2188C7CF-AD51-4964-86EA-2E65FBD09F7A}" srcOrd="0" destOrd="0" parTransId="{83F96B76-E2A2-4554-8218-F6B32C5F026D}" sibTransId="{021E3E84-85D0-43C8-9A93-295DAA5DED31}"/>
    <dgm:cxn modelId="{3972699C-BC25-4628-8BFD-0AAAE02D61E2}" type="presParOf" srcId="{AF0FF94B-15AB-442F-862B-43E860C50FB3}" destId="{4C888C29-251B-4447-9292-067B6C89BEC2}" srcOrd="0" destOrd="0" presId="urn:microsoft.com/office/officeart/2005/8/layout/hProcess10"/>
    <dgm:cxn modelId="{0A18CF96-0B05-4FBD-B741-B7B35497355A}" type="presParOf" srcId="{4C888C29-251B-4447-9292-067B6C89BEC2}" destId="{B87F27C2-0C88-4A51-807F-92152C159535}" srcOrd="0" destOrd="0" presId="urn:microsoft.com/office/officeart/2005/8/layout/hProcess10"/>
    <dgm:cxn modelId="{B8B147B9-402B-452A-BF50-568F4C7F91EB}" type="presParOf" srcId="{4C888C29-251B-4447-9292-067B6C89BEC2}" destId="{5A24D6DC-1B29-4DF4-B88C-42C14C33D8CE}" srcOrd="1" destOrd="0" presId="urn:microsoft.com/office/officeart/2005/8/layout/hProcess10"/>
    <dgm:cxn modelId="{1DB0FA4A-6CB8-4E82-8E9B-42E088A93CEB}" type="presParOf" srcId="{AF0FF94B-15AB-442F-862B-43E860C50FB3}" destId="{981EB562-1F55-4AC5-976D-D0514FBC8419}" srcOrd="1" destOrd="0" presId="urn:microsoft.com/office/officeart/2005/8/layout/hProcess10"/>
    <dgm:cxn modelId="{0F9A136A-ACE7-4D2F-AA08-CC03595A9C6B}" type="presParOf" srcId="{981EB562-1F55-4AC5-976D-D0514FBC8419}" destId="{22DDB525-F9B3-44F2-A23C-12416CDFC136}" srcOrd="0" destOrd="0" presId="urn:microsoft.com/office/officeart/2005/8/layout/hProcess10"/>
    <dgm:cxn modelId="{3BB0B593-7CA0-4140-B242-D12ACCCF7048}" type="presParOf" srcId="{AF0FF94B-15AB-442F-862B-43E860C50FB3}" destId="{C80C4B75-8F07-4933-B29F-A17B53052AE3}" srcOrd="2" destOrd="0" presId="urn:microsoft.com/office/officeart/2005/8/layout/hProcess10"/>
    <dgm:cxn modelId="{AC4216F8-D95F-4C23-ACF4-9E9D2ACF1B1E}" type="presParOf" srcId="{C80C4B75-8F07-4933-B29F-A17B53052AE3}" destId="{8092076E-7266-491E-B213-0A791C5C0C06}" srcOrd="0" destOrd="0" presId="urn:microsoft.com/office/officeart/2005/8/layout/hProcess10"/>
    <dgm:cxn modelId="{F80A081F-4830-4653-A0D8-16F974F3E010}" type="presParOf" srcId="{C80C4B75-8F07-4933-B29F-A17B53052AE3}" destId="{D67D01F3-D7A4-4507-8574-37760B8F5DAE}" srcOrd="1" destOrd="0" presId="urn:microsoft.com/office/officeart/2005/8/layout/hProcess10"/>
    <dgm:cxn modelId="{BDD4F925-76E9-49C2-8D2D-5CD438F8FF9C}" type="presParOf" srcId="{AF0FF94B-15AB-442F-862B-43E860C50FB3}" destId="{A4F23A62-31B4-4E60-86B1-6B4576A90B0A}" srcOrd="3" destOrd="0" presId="urn:microsoft.com/office/officeart/2005/8/layout/hProcess10"/>
    <dgm:cxn modelId="{48E5026C-7B27-40D3-A724-F591677698A1}" type="presParOf" srcId="{A4F23A62-31B4-4E60-86B1-6B4576A90B0A}" destId="{6966C91F-9A6C-4910-A05E-0A2159932A2B}" srcOrd="0" destOrd="0" presId="urn:microsoft.com/office/officeart/2005/8/layout/hProcess10"/>
    <dgm:cxn modelId="{B456BF58-6966-4040-AC9A-D7ECD6EC7A01}" type="presParOf" srcId="{AF0FF94B-15AB-442F-862B-43E860C50FB3}" destId="{1251865C-8D2E-44B4-B7E9-456F2BE50DCD}" srcOrd="4" destOrd="0" presId="urn:microsoft.com/office/officeart/2005/8/layout/hProcess10"/>
    <dgm:cxn modelId="{2E93C919-52F6-4C2C-B05D-0AA1E4A65A6E}" type="presParOf" srcId="{1251865C-8D2E-44B4-B7E9-456F2BE50DCD}" destId="{1B5042C6-F496-4528-ADFC-7328543291F5}" srcOrd="0" destOrd="0" presId="urn:microsoft.com/office/officeart/2005/8/layout/hProcess10"/>
    <dgm:cxn modelId="{BC14BC38-5537-4026-AB2D-131304792856}" type="presParOf" srcId="{1251865C-8D2E-44B4-B7E9-456F2BE50DCD}" destId="{D6F72765-2672-4676-A354-9D6E66382626}" srcOrd="1" destOrd="0" presId="urn:microsoft.com/office/officeart/2005/8/layout/hProcess10"/>
    <dgm:cxn modelId="{6DA78C9A-4DD8-46AD-A414-E16A70DF70EB}" type="presParOf" srcId="{AF0FF94B-15AB-442F-862B-43E860C50FB3}" destId="{50502EE0-9EF0-4F72-95C1-FECF47B853A6}" srcOrd="5" destOrd="0" presId="urn:microsoft.com/office/officeart/2005/8/layout/hProcess10"/>
    <dgm:cxn modelId="{FD8A8D8D-1E50-4EE8-9D83-15260F2441F8}" type="presParOf" srcId="{50502EE0-9EF0-4F72-95C1-FECF47B853A6}" destId="{450304EC-B0AE-4627-8F42-AE33C437D9AF}" srcOrd="0" destOrd="0" presId="urn:microsoft.com/office/officeart/2005/8/layout/hProcess10"/>
    <dgm:cxn modelId="{CD92D760-94B6-4462-91C0-A76514B6BCA4}" type="presParOf" srcId="{AF0FF94B-15AB-442F-862B-43E860C50FB3}" destId="{FA3CE4B9-3DCB-4FBB-BD0D-D8905C8B5E61}" srcOrd="6" destOrd="0" presId="urn:microsoft.com/office/officeart/2005/8/layout/hProcess10"/>
    <dgm:cxn modelId="{D7BFFFB7-BF4B-4911-9BFC-18A17DBA8A8F}" type="presParOf" srcId="{FA3CE4B9-3DCB-4FBB-BD0D-D8905C8B5E61}" destId="{FE3C421D-31EA-40CF-972E-9AACD7558A4E}" srcOrd="0" destOrd="0" presId="urn:microsoft.com/office/officeart/2005/8/layout/hProcess10"/>
    <dgm:cxn modelId="{FFCDD48F-9509-45EE-B2BB-39EAAF7045B9}" type="presParOf" srcId="{FA3CE4B9-3DCB-4FBB-BD0D-D8905C8B5E61}" destId="{7864DD89-896E-4D71-9408-B5FA19A39CAD}" srcOrd="1" destOrd="0" presId="urn:microsoft.com/office/officeart/2005/8/layout/hProcess10"/>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EA5B62-2A9B-4FA5-AA58-FAFC09B3EA6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0A567EB-DD4E-4DBB-87B1-23A76B0E2D7F}">
      <dgm:prSet/>
      <dgm:spPr/>
      <dgm:t>
        <a:bodyPr/>
        <a:lstStyle/>
        <a:p>
          <a:r>
            <a:rPr lang="en-GB" dirty="0"/>
            <a:t>Full support of Arm IP</a:t>
          </a:r>
        </a:p>
      </dgm:t>
    </dgm:pt>
    <dgm:pt modelId="{752BD063-C805-438B-98D7-5784EC8091E1}" type="parTrans" cxnId="{CD146439-99A5-476E-B8F1-E562D1395ADC}">
      <dgm:prSet/>
      <dgm:spPr/>
      <dgm:t>
        <a:bodyPr/>
        <a:lstStyle/>
        <a:p>
          <a:endParaRPr lang="en-US"/>
        </a:p>
      </dgm:t>
    </dgm:pt>
    <dgm:pt modelId="{9C51A731-A3F1-4EE9-BFB9-AC7CA996539B}" type="sibTrans" cxnId="{CD146439-99A5-476E-B8F1-E562D1395ADC}">
      <dgm:prSet/>
      <dgm:spPr/>
      <dgm:t>
        <a:bodyPr/>
        <a:lstStyle/>
        <a:p>
          <a:endParaRPr lang="en-US"/>
        </a:p>
      </dgm:t>
    </dgm:pt>
    <dgm:pt modelId="{E69439A2-FBC4-408E-9458-A0840ECDD302}">
      <dgm:prSet/>
      <dgm:spPr/>
      <dgm:t>
        <a:bodyPr/>
        <a:lstStyle/>
        <a:p>
          <a:r>
            <a:rPr lang="en-GB" dirty="0"/>
            <a:t>Arm Debugger is developed alongside Arm IP</a:t>
          </a:r>
        </a:p>
      </dgm:t>
    </dgm:pt>
    <dgm:pt modelId="{FCD229D9-F2F4-45B1-8054-274391164FEE}" type="parTrans" cxnId="{9B6F7A6D-B1FA-4F98-964E-2D03C4BF96CC}">
      <dgm:prSet/>
      <dgm:spPr/>
      <dgm:t>
        <a:bodyPr/>
        <a:lstStyle/>
        <a:p>
          <a:endParaRPr lang="en-US"/>
        </a:p>
      </dgm:t>
    </dgm:pt>
    <dgm:pt modelId="{5C5BA93B-1857-49F4-B8B7-3FD67CBDBCB1}" type="sibTrans" cxnId="{9B6F7A6D-B1FA-4F98-964E-2D03C4BF96CC}">
      <dgm:prSet/>
      <dgm:spPr/>
      <dgm:t>
        <a:bodyPr/>
        <a:lstStyle/>
        <a:p>
          <a:endParaRPr lang="en-US"/>
        </a:p>
      </dgm:t>
    </dgm:pt>
    <dgm:pt modelId="{1E4F0206-5B8E-4513-B696-E965F886EC50}">
      <dgm:prSet/>
      <dgm:spPr/>
      <dgm:t>
        <a:bodyPr/>
        <a:lstStyle/>
        <a:p>
          <a:r>
            <a:rPr lang="en-GB" dirty="0"/>
            <a:t>Support for all Arm cores, including leading-edge support for cores that are not yet public</a:t>
          </a:r>
        </a:p>
      </dgm:t>
    </dgm:pt>
    <dgm:pt modelId="{EA07257F-4151-455F-9EE4-670CF57726C9}" type="parTrans" cxnId="{3D620301-343A-4E4A-860C-D71DA767A244}">
      <dgm:prSet/>
      <dgm:spPr/>
      <dgm:t>
        <a:bodyPr/>
        <a:lstStyle/>
        <a:p>
          <a:endParaRPr lang="en-US"/>
        </a:p>
      </dgm:t>
    </dgm:pt>
    <dgm:pt modelId="{403C7973-DAE4-4BA9-85E6-A8230D2980EF}" type="sibTrans" cxnId="{3D620301-343A-4E4A-860C-D71DA767A244}">
      <dgm:prSet/>
      <dgm:spPr/>
      <dgm:t>
        <a:bodyPr/>
        <a:lstStyle/>
        <a:p>
          <a:endParaRPr lang="en-US"/>
        </a:p>
      </dgm:t>
    </dgm:pt>
    <dgm:pt modelId="{E88D8431-DC33-4B90-9B8B-E0AAE63C8F1D}">
      <dgm:prSet/>
      <dgm:spPr/>
      <dgm:t>
        <a:bodyPr/>
        <a:lstStyle/>
        <a:p>
          <a:r>
            <a:rPr lang="en-GB" dirty="0"/>
            <a:t>Comprehensive support for all Arm debug and trace IP</a:t>
          </a:r>
        </a:p>
      </dgm:t>
    </dgm:pt>
    <dgm:pt modelId="{0BB96321-13D5-4697-B36F-967078855A1E}" type="parTrans" cxnId="{BC8F2CF2-E4DF-4797-9730-AFC57D3BF188}">
      <dgm:prSet/>
      <dgm:spPr/>
      <dgm:t>
        <a:bodyPr/>
        <a:lstStyle/>
        <a:p>
          <a:endParaRPr lang="en-US"/>
        </a:p>
      </dgm:t>
    </dgm:pt>
    <dgm:pt modelId="{5935E037-1C42-43CF-86F2-DD6149A482FF}" type="sibTrans" cxnId="{BC8F2CF2-E4DF-4797-9730-AFC57D3BF188}">
      <dgm:prSet/>
      <dgm:spPr/>
      <dgm:t>
        <a:bodyPr/>
        <a:lstStyle/>
        <a:p>
          <a:endParaRPr lang="en-US"/>
        </a:p>
      </dgm:t>
    </dgm:pt>
    <dgm:pt modelId="{AC1616C9-44D2-48DA-B10D-91E15D04BDB2}">
      <dgm:prSet/>
      <dgm:spPr/>
      <dgm:t>
        <a:bodyPr/>
        <a:lstStyle/>
        <a:p>
          <a:r>
            <a:rPr lang="en-GB"/>
            <a:t>Flexible architecture</a:t>
          </a:r>
        </a:p>
      </dgm:t>
    </dgm:pt>
    <dgm:pt modelId="{A2CFF391-81F5-4D5E-AA8E-DF98DE16864F}" type="parTrans" cxnId="{527DA10A-29DF-4AB1-9D02-B825FE513440}">
      <dgm:prSet/>
      <dgm:spPr/>
      <dgm:t>
        <a:bodyPr/>
        <a:lstStyle/>
        <a:p>
          <a:endParaRPr lang="en-US"/>
        </a:p>
      </dgm:t>
    </dgm:pt>
    <dgm:pt modelId="{B92BB926-1ED3-4D6B-9C2F-C3A8F69E360A}" type="sibTrans" cxnId="{527DA10A-29DF-4AB1-9D02-B825FE513440}">
      <dgm:prSet/>
      <dgm:spPr/>
      <dgm:t>
        <a:bodyPr/>
        <a:lstStyle/>
        <a:p>
          <a:endParaRPr lang="en-US"/>
        </a:p>
      </dgm:t>
    </dgm:pt>
    <dgm:pt modelId="{C3EDECB4-1773-4848-99A4-E4E2965918AB}">
      <dgm:prSet/>
      <dgm:spPr/>
      <dgm:t>
        <a:bodyPr/>
        <a:lstStyle/>
        <a:p>
          <a:r>
            <a:rPr lang="en-GB" dirty="0"/>
            <a:t>Support for target complexity, challenging implementations, non-Arm IP</a:t>
          </a:r>
        </a:p>
      </dgm:t>
    </dgm:pt>
    <dgm:pt modelId="{6A1793EB-F72B-489A-902F-A90A2C3AC3EA}" type="parTrans" cxnId="{719BD54D-F4EE-44A1-82EC-B1BC7AA7B24C}">
      <dgm:prSet/>
      <dgm:spPr/>
      <dgm:t>
        <a:bodyPr/>
        <a:lstStyle/>
        <a:p>
          <a:endParaRPr lang="en-US"/>
        </a:p>
      </dgm:t>
    </dgm:pt>
    <dgm:pt modelId="{79057926-1F6B-452C-8438-04FFB8B45790}" type="sibTrans" cxnId="{719BD54D-F4EE-44A1-82EC-B1BC7AA7B24C}">
      <dgm:prSet/>
      <dgm:spPr/>
      <dgm:t>
        <a:bodyPr/>
        <a:lstStyle/>
        <a:p>
          <a:endParaRPr lang="en-US"/>
        </a:p>
      </dgm:t>
    </dgm:pt>
    <dgm:pt modelId="{5AC1078E-9B94-4971-BE9E-90FD6BD9380D}">
      <dgm:prSet/>
      <dgm:spPr/>
      <dgm:t>
        <a:bodyPr/>
        <a:lstStyle/>
        <a:p>
          <a:r>
            <a:rPr lang="en-GB" dirty="0"/>
            <a:t>Extension APIs – customize debugger functionality, integrate with other tools</a:t>
          </a:r>
        </a:p>
      </dgm:t>
    </dgm:pt>
    <dgm:pt modelId="{8B6786B9-BDD8-4ACF-AE99-8BD7C8664A08}" type="parTrans" cxnId="{A7950634-4E0F-4D25-A5BA-AFA3DE094108}">
      <dgm:prSet/>
      <dgm:spPr/>
      <dgm:t>
        <a:bodyPr/>
        <a:lstStyle/>
        <a:p>
          <a:endParaRPr lang="en-US"/>
        </a:p>
      </dgm:t>
    </dgm:pt>
    <dgm:pt modelId="{1DA2D57C-F521-4F01-9D41-750A063C27B0}" type="sibTrans" cxnId="{A7950634-4E0F-4D25-A5BA-AFA3DE094108}">
      <dgm:prSet/>
      <dgm:spPr/>
      <dgm:t>
        <a:bodyPr/>
        <a:lstStyle/>
        <a:p>
          <a:endParaRPr lang="en-US"/>
        </a:p>
      </dgm:t>
    </dgm:pt>
    <dgm:pt modelId="{3D04F63A-19F0-4D75-894A-F052F2741FEC}">
      <dgm:prSet/>
      <dgm:spPr/>
      <dgm:t>
        <a:bodyPr/>
        <a:lstStyle/>
        <a:p>
          <a:r>
            <a:rPr lang="en-GB"/>
            <a:t>Designed for productivity</a:t>
          </a:r>
        </a:p>
      </dgm:t>
    </dgm:pt>
    <dgm:pt modelId="{B8EC1C90-B496-4F99-B151-3EC66E9BB79E}" type="parTrans" cxnId="{933E8F4E-BEBF-40B6-A7EA-E73FDBBC9AB9}">
      <dgm:prSet/>
      <dgm:spPr/>
      <dgm:t>
        <a:bodyPr/>
        <a:lstStyle/>
        <a:p>
          <a:endParaRPr lang="en-US"/>
        </a:p>
      </dgm:t>
    </dgm:pt>
    <dgm:pt modelId="{97D18036-18BE-4BBD-A84D-C44D7BF83823}" type="sibTrans" cxnId="{933E8F4E-BEBF-40B6-A7EA-E73FDBBC9AB9}">
      <dgm:prSet/>
      <dgm:spPr/>
      <dgm:t>
        <a:bodyPr/>
        <a:lstStyle/>
        <a:p>
          <a:endParaRPr lang="en-US"/>
        </a:p>
      </dgm:t>
    </dgm:pt>
    <dgm:pt modelId="{618C73A0-D6B6-493A-B376-39D74BE3BC1C}">
      <dgm:prSet/>
      <dgm:spPr/>
      <dgm:t>
        <a:bodyPr/>
        <a:lstStyle/>
        <a:p>
          <a:r>
            <a:rPr lang="en-GB" dirty="0"/>
            <a:t>Integrated with Eclipse and Python – both widely used</a:t>
          </a:r>
        </a:p>
      </dgm:t>
    </dgm:pt>
    <dgm:pt modelId="{566BE1CD-A8D3-4CA7-8A3B-B5A7EA68800C}" type="parTrans" cxnId="{1B79915A-6BC1-4ACA-BD8E-004F90EDB7B4}">
      <dgm:prSet/>
      <dgm:spPr/>
      <dgm:t>
        <a:bodyPr/>
        <a:lstStyle/>
        <a:p>
          <a:endParaRPr lang="en-US"/>
        </a:p>
      </dgm:t>
    </dgm:pt>
    <dgm:pt modelId="{B23A7036-AEC0-44AD-AFB5-EAC13598D2F7}" type="sibTrans" cxnId="{1B79915A-6BC1-4ACA-BD8E-004F90EDB7B4}">
      <dgm:prSet/>
      <dgm:spPr/>
      <dgm:t>
        <a:bodyPr/>
        <a:lstStyle/>
        <a:p>
          <a:endParaRPr lang="en-US"/>
        </a:p>
      </dgm:t>
    </dgm:pt>
    <dgm:pt modelId="{46C7E36B-7FEE-4311-B857-28F03F73A7CE}">
      <dgm:prSet/>
      <dgm:spPr/>
      <dgm:t>
        <a:bodyPr/>
        <a:lstStyle/>
        <a:p>
          <a:r>
            <a:rPr lang="en-GB" dirty="0"/>
            <a:t>Debugger views and functionality optimized for fast, efficient, and clear operation</a:t>
          </a:r>
        </a:p>
      </dgm:t>
    </dgm:pt>
    <dgm:pt modelId="{7892BD7D-E1CB-4CA9-A03E-A75DBD7D6707}" type="parTrans" cxnId="{59AA813A-B2AD-4065-8B9E-4C171EC7BFB8}">
      <dgm:prSet/>
      <dgm:spPr/>
      <dgm:t>
        <a:bodyPr/>
        <a:lstStyle/>
        <a:p>
          <a:endParaRPr lang="en-US"/>
        </a:p>
      </dgm:t>
    </dgm:pt>
    <dgm:pt modelId="{D5F86628-8806-4014-B365-AEED7CA60656}" type="sibTrans" cxnId="{59AA813A-B2AD-4065-8B9E-4C171EC7BFB8}">
      <dgm:prSet/>
      <dgm:spPr/>
      <dgm:t>
        <a:bodyPr/>
        <a:lstStyle/>
        <a:p>
          <a:endParaRPr lang="en-US"/>
        </a:p>
      </dgm:t>
    </dgm:pt>
    <dgm:pt modelId="{D59EB743-9C17-47AE-A4CE-2A7F815323B6}">
      <dgm:prSet/>
      <dgm:spPr/>
      <dgm:t>
        <a:bodyPr/>
        <a:lstStyle/>
        <a:p>
          <a:r>
            <a:rPr lang="en-GB" dirty="0"/>
            <a:t>Advanced bring-up tools, expert support world-wide</a:t>
          </a:r>
        </a:p>
      </dgm:t>
    </dgm:pt>
    <dgm:pt modelId="{750CFD19-EE25-4621-BBEF-83C22F654A72}" type="parTrans" cxnId="{9BC2C531-933E-4C68-9AD3-3717AB265DFE}">
      <dgm:prSet/>
      <dgm:spPr/>
      <dgm:t>
        <a:bodyPr/>
        <a:lstStyle/>
        <a:p>
          <a:endParaRPr lang="en-US"/>
        </a:p>
      </dgm:t>
    </dgm:pt>
    <dgm:pt modelId="{CAC8B5C1-F8EC-486A-BB23-FB670ECE1183}" type="sibTrans" cxnId="{9BC2C531-933E-4C68-9AD3-3717AB265DFE}">
      <dgm:prSet/>
      <dgm:spPr/>
      <dgm:t>
        <a:bodyPr/>
        <a:lstStyle/>
        <a:p>
          <a:endParaRPr lang="en-US"/>
        </a:p>
      </dgm:t>
    </dgm:pt>
    <dgm:pt modelId="{6A67EA4A-E52B-4B08-A2ED-D365F210E44C}">
      <dgm:prSet/>
      <dgm:spPr/>
      <dgm:t>
        <a:bodyPr/>
        <a:lstStyle/>
        <a:p>
          <a:r>
            <a:rPr lang="en-GB"/>
            <a:t>Comprehensive scripting support with shallow learning curve</a:t>
          </a:r>
        </a:p>
      </dgm:t>
    </dgm:pt>
    <dgm:pt modelId="{AE86E4BB-4BB8-47F6-B2A3-67F6CD35F0BB}" type="parTrans" cxnId="{20D48E36-FB28-4BCF-974C-A445F635E30D}">
      <dgm:prSet/>
      <dgm:spPr/>
      <dgm:t>
        <a:bodyPr/>
        <a:lstStyle/>
        <a:p>
          <a:endParaRPr lang="en-US"/>
        </a:p>
      </dgm:t>
    </dgm:pt>
    <dgm:pt modelId="{74B006B4-F4DA-4802-BFD0-A9E4CCC10B74}" type="sibTrans" cxnId="{20D48E36-FB28-4BCF-974C-A445F635E30D}">
      <dgm:prSet/>
      <dgm:spPr/>
      <dgm:t>
        <a:bodyPr/>
        <a:lstStyle/>
        <a:p>
          <a:endParaRPr lang="en-US"/>
        </a:p>
      </dgm:t>
    </dgm:pt>
    <dgm:pt modelId="{4853FC1D-4159-46FF-953D-F1E0BA57ADD8}">
      <dgm:prSet/>
      <dgm:spPr/>
      <dgm:t>
        <a:bodyPr/>
        <a:lstStyle/>
        <a:p>
          <a:r>
            <a:rPr lang="en-GB" dirty="0"/>
            <a:t>CMSIS-Pack compatibility</a:t>
          </a:r>
        </a:p>
      </dgm:t>
    </dgm:pt>
    <dgm:pt modelId="{CB99B7AF-60EA-43FB-A0BB-DE36D8573C31}" type="parTrans" cxnId="{5641DD5C-277E-41F4-B092-3404548EEE01}">
      <dgm:prSet/>
      <dgm:spPr/>
    </dgm:pt>
    <dgm:pt modelId="{5F99B79E-A1EC-47ED-8E16-CB7165ADEFA8}" type="sibTrans" cxnId="{5641DD5C-277E-41F4-B092-3404548EEE01}">
      <dgm:prSet/>
      <dgm:spPr/>
    </dgm:pt>
    <dgm:pt modelId="{19F5CFA6-E999-4165-A107-05478F13F554}" type="pres">
      <dgm:prSet presAssocID="{ABEA5B62-2A9B-4FA5-AA58-FAFC09B3EA6C}" presName="Name0" presStyleCnt="0">
        <dgm:presLayoutVars>
          <dgm:dir/>
          <dgm:animLvl val="lvl"/>
          <dgm:resizeHandles val="exact"/>
        </dgm:presLayoutVars>
      </dgm:prSet>
      <dgm:spPr/>
    </dgm:pt>
    <dgm:pt modelId="{9E98ECBA-A608-4E36-BE4F-B38A775D7066}" type="pres">
      <dgm:prSet presAssocID="{80A567EB-DD4E-4DBB-87B1-23A76B0E2D7F}" presName="composite" presStyleCnt="0"/>
      <dgm:spPr/>
    </dgm:pt>
    <dgm:pt modelId="{662E3B32-6DCE-4D1F-8874-756A14D7D58E}" type="pres">
      <dgm:prSet presAssocID="{80A567EB-DD4E-4DBB-87B1-23A76B0E2D7F}" presName="parTx" presStyleLbl="alignNode1" presStyleIdx="0" presStyleCnt="3">
        <dgm:presLayoutVars>
          <dgm:chMax val="0"/>
          <dgm:chPref val="0"/>
          <dgm:bulletEnabled val="1"/>
        </dgm:presLayoutVars>
      </dgm:prSet>
      <dgm:spPr/>
    </dgm:pt>
    <dgm:pt modelId="{F2278401-D0CA-4D42-8EF1-07369965727E}" type="pres">
      <dgm:prSet presAssocID="{80A567EB-DD4E-4DBB-87B1-23A76B0E2D7F}" presName="desTx" presStyleLbl="alignAccFollowNode1" presStyleIdx="0" presStyleCnt="3">
        <dgm:presLayoutVars>
          <dgm:bulletEnabled val="1"/>
        </dgm:presLayoutVars>
      </dgm:prSet>
      <dgm:spPr/>
    </dgm:pt>
    <dgm:pt modelId="{DAD09440-FC1B-46E8-B075-C29041F4B581}" type="pres">
      <dgm:prSet presAssocID="{9C51A731-A3F1-4EE9-BFB9-AC7CA996539B}" presName="space" presStyleCnt="0"/>
      <dgm:spPr/>
    </dgm:pt>
    <dgm:pt modelId="{E790093F-F2C3-40D6-88E6-50EA01752C66}" type="pres">
      <dgm:prSet presAssocID="{AC1616C9-44D2-48DA-B10D-91E15D04BDB2}" presName="composite" presStyleCnt="0"/>
      <dgm:spPr/>
    </dgm:pt>
    <dgm:pt modelId="{ACBD71CF-5F1A-4E1C-ACFA-D55ECAEBA680}" type="pres">
      <dgm:prSet presAssocID="{AC1616C9-44D2-48DA-B10D-91E15D04BDB2}" presName="parTx" presStyleLbl="alignNode1" presStyleIdx="1" presStyleCnt="3">
        <dgm:presLayoutVars>
          <dgm:chMax val="0"/>
          <dgm:chPref val="0"/>
          <dgm:bulletEnabled val="1"/>
        </dgm:presLayoutVars>
      </dgm:prSet>
      <dgm:spPr/>
    </dgm:pt>
    <dgm:pt modelId="{F30E8C27-FEC2-4C39-B199-9A3D55106EE7}" type="pres">
      <dgm:prSet presAssocID="{AC1616C9-44D2-48DA-B10D-91E15D04BDB2}" presName="desTx" presStyleLbl="alignAccFollowNode1" presStyleIdx="1" presStyleCnt="3">
        <dgm:presLayoutVars>
          <dgm:bulletEnabled val="1"/>
        </dgm:presLayoutVars>
      </dgm:prSet>
      <dgm:spPr/>
    </dgm:pt>
    <dgm:pt modelId="{5F6A9D78-73A4-4D02-8614-164C4D33844E}" type="pres">
      <dgm:prSet presAssocID="{B92BB926-1ED3-4D6B-9C2F-C3A8F69E360A}" presName="space" presStyleCnt="0"/>
      <dgm:spPr/>
    </dgm:pt>
    <dgm:pt modelId="{526F5DC6-85CF-4674-AB1A-D9307C0D4E85}" type="pres">
      <dgm:prSet presAssocID="{3D04F63A-19F0-4D75-894A-F052F2741FEC}" presName="composite" presStyleCnt="0"/>
      <dgm:spPr/>
    </dgm:pt>
    <dgm:pt modelId="{02226278-4388-4BE2-81E3-8E01DE75E0FE}" type="pres">
      <dgm:prSet presAssocID="{3D04F63A-19F0-4D75-894A-F052F2741FEC}" presName="parTx" presStyleLbl="alignNode1" presStyleIdx="2" presStyleCnt="3">
        <dgm:presLayoutVars>
          <dgm:chMax val="0"/>
          <dgm:chPref val="0"/>
          <dgm:bulletEnabled val="1"/>
        </dgm:presLayoutVars>
      </dgm:prSet>
      <dgm:spPr/>
    </dgm:pt>
    <dgm:pt modelId="{503E4C2E-040C-45CA-A00F-A7E9DA4641D4}" type="pres">
      <dgm:prSet presAssocID="{3D04F63A-19F0-4D75-894A-F052F2741FEC}" presName="desTx" presStyleLbl="alignAccFollowNode1" presStyleIdx="2" presStyleCnt="3">
        <dgm:presLayoutVars>
          <dgm:bulletEnabled val="1"/>
        </dgm:presLayoutVars>
      </dgm:prSet>
      <dgm:spPr/>
    </dgm:pt>
  </dgm:ptLst>
  <dgm:cxnLst>
    <dgm:cxn modelId="{3D620301-343A-4E4A-860C-D71DA767A244}" srcId="{80A567EB-DD4E-4DBB-87B1-23A76B0E2D7F}" destId="{1E4F0206-5B8E-4513-B696-E965F886EC50}" srcOrd="1" destOrd="0" parTransId="{EA07257F-4151-455F-9EE4-670CF57726C9}" sibTransId="{403C7973-DAE4-4BA9-85E6-A8230D2980EF}"/>
    <dgm:cxn modelId="{C5D5C204-128C-493A-B0C1-4089DC246803}" type="presOf" srcId="{5AC1078E-9B94-4971-BE9E-90FD6BD9380D}" destId="{F30E8C27-FEC2-4C39-B199-9A3D55106EE7}" srcOrd="0" destOrd="1" presId="urn:microsoft.com/office/officeart/2005/8/layout/hList1"/>
    <dgm:cxn modelId="{527DA10A-29DF-4AB1-9D02-B825FE513440}" srcId="{ABEA5B62-2A9B-4FA5-AA58-FAFC09B3EA6C}" destId="{AC1616C9-44D2-48DA-B10D-91E15D04BDB2}" srcOrd="1" destOrd="0" parTransId="{A2CFF391-81F5-4D5E-AA8E-DF98DE16864F}" sibTransId="{B92BB926-1ED3-4D6B-9C2F-C3A8F69E360A}"/>
    <dgm:cxn modelId="{9BC2C531-933E-4C68-9AD3-3717AB265DFE}" srcId="{3D04F63A-19F0-4D75-894A-F052F2741FEC}" destId="{D59EB743-9C17-47AE-A4CE-2A7F815323B6}" srcOrd="3" destOrd="0" parTransId="{750CFD19-EE25-4621-BBEF-83C22F654A72}" sibTransId="{CAC8B5C1-F8EC-486A-BB23-FB670ECE1183}"/>
    <dgm:cxn modelId="{A7950634-4E0F-4D25-A5BA-AFA3DE094108}" srcId="{AC1616C9-44D2-48DA-B10D-91E15D04BDB2}" destId="{5AC1078E-9B94-4971-BE9E-90FD6BD9380D}" srcOrd="1" destOrd="0" parTransId="{8B6786B9-BDD8-4ACF-AE99-8BD7C8664A08}" sibTransId="{1DA2D57C-F521-4F01-9D41-750A063C27B0}"/>
    <dgm:cxn modelId="{18A18436-65A7-4DE2-B703-BCA2230FFBD3}" type="presOf" srcId="{E88D8431-DC33-4B90-9B8B-E0AAE63C8F1D}" destId="{F2278401-D0CA-4D42-8EF1-07369965727E}" srcOrd="0" destOrd="2" presId="urn:microsoft.com/office/officeart/2005/8/layout/hList1"/>
    <dgm:cxn modelId="{20D48E36-FB28-4BCF-974C-A445F635E30D}" srcId="{3D04F63A-19F0-4D75-894A-F052F2741FEC}" destId="{6A67EA4A-E52B-4B08-A2ED-D365F210E44C}" srcOrd="4" destOrd="0" parTransId="{AE86E4BB-4BB8-47F6-B2A3-67F6CD35F0BB}" sibTransId="{74B006B4-F4DA-4802-BFD0-A9E4CCC10B74}"/>
    <dgm:cxn modelId="{CD146439-99A5-476E-B8F1-E562D1395ADC}" srcId="{ABEA5B62-2A9B-4FA5-AA58-FAFC09B3EA6C}" destId="{80A567EB-DD4E-4DBB-87B1-23A76B0E2D7F}" srcOrd="0" destOrd="0" parTransId="{752BD063-C805-438B-98D7-5784EC8091E1}" sibTransId="{9C51A731-A3F1-4EE9-BFB9-AC7CA996539B}"/>
    <dgm:cxn modelId="{59AA813A-B2AD-4065-8B9E-4C171EC7BFB8}" srcId="{3D04F63A-19F0-4D75-894A-F052F2741FEC}" destId="{46C7E36B-7FEE-4311-B857-28F03F73A7CE}" srcOrd="2" destOrd="0" parTransId="{7892BD7D-E1CB-4CA9-A03E-A75DBD7D6707}" sibTransId="{D5F86628-8806-4014-B365-AEED7CA60656}"/>
    <dgm:cxn modelId="{5641DD5C-277E-41F4-B092-3404548EEE01}" srcId="{3D04F63A-19F0-4D75-894A-F052F2741FEC}" destId="{4853FC1D-4159-46FF-953D-F1E0BA57ADD8}" srcOrd="0" destOrd="0" parTransId="{CB99B7AF-60EA-43FB-A0BB-DE36D8573C31}" sibTransId="{5F99B79E-A1EC-47ED-8E16-CB7165ADEFA8}"/>
    <dgm:cxn modelId="{DD98C866-FF3B-4C11-89CE-7F547FC702D9}" type="presOf" srcId="{D59EB743-9C17-47AE-A4CE-2A7F815323B6}" destId="{503E4C2E-040C-45CA-A00F-A7E9DA4641D4}" srcOrd="0" destOrd="3" presId="urn:microsoft.com/office/officeart/2005/8/layout/hList1"/>
    <dgm:cxn modelId="{9B6F7A6D-B1FA-4F98-964E-2D03C4BF96CC}" srcId="{80A567EB-DD4E-4DBB-87B1-23A76B0E2D7F}" destId="{E69439A2-FBC4-408E-9458-A0840ECDD302}" srcOrd="0" destOrd="0" parTransId="{FCD229D9-F2F4-45B1-8054-274391164FEE}" sibTransId="{5C5BA93B-1857-49F4-B8B7-3FD67CBDBCB1}"/>
    <dgm:cxn modelId="{719BD54D-F4EE-44A1-82EC-B1BC7AA7B24C}" srcId="{AC1616C9-44D2-48DA-B10D-91E15D04BDB2}" destId="{C3EDECB4-1773-4848-99A4-E4E2965918AB}" srcOrd="0" destOrd="0" parTransId="{6A1793EB-F72B-489A-902F-A90A2C3AC3EA}" sibTransId="{79057926-1F6B-452C-8438-04FFB8B45790}"/>
    <dgm:cxn modelId="{933E8F4E-BEBF-40B6-A7EA-E73FDBBC9AB9}" srcId="{ABEA5B62-2A9B-4FA5-AA58-FAFC09B3EA6C}" destId="{3D04F63A-19F0-4D75-894A-F052F2741FEC}" srcOrd="2" destOrd="0" parTransId="{B8EC1C90-B496-4F99-B151-3EC66E9BB79E}" sibTransId="{97D18036-18BE-4BBD-A84D-C44D7BF83823}"/>
    <dgm:cxn modelId="{7FB23978-5087-4734-95FF-6B8F3D48618A}" type="presOf" srcId="{1E4F0206-5B8E-4513-B696-E965F886EC50}" destId="{F2278401-D0CA-4D42-8EF1-07369965727E}" srcOrd="0" destOrd="1" presId="urn:microsoft.com/office/officeart/2005/8/layout/hList1"/>
    <dgm:cxn modelId="{1B79915A-6BC1-4ACA-BD8E-004F90EDB7B4}" srcId="{3D04F63A-19F0-4D75-894A-F052F2741FEC}" destId="{618C73A0-D6B6-493A-B376-39D74BE3BC1C}" srcOrd="1" destOrd="0" parTransId="{566BE1CD-A8D3-4CA7-8A3B-B5A7EA68800C}" sibTransId="{B23A7036-AEC0-44AD-AFB5-EAC13598D2F7}"/>
    <dgm:cxn modelId="{B478488B-DCD3-49CE-80B3-ED7287D2A353}" type="presOf" srcId="{E69439A2-FBC4-408E-9458-A0840ECDD302}" destId="{F2278401-D0CA-4D42-8EF1-07369965727E}" srcOrd="0" destOrd="0" presId="urn:microsoft.com/office/officeart/2005/8/layout/hList1"/>
    <dgm:cxn modelId="{D6E41A99-B33A-4971-B72D-A8CCF76D8779}" type="presOf" srcId="{6A67EA4A-E52B-4B08-A2ED-D365F210E44C}" destId="{503E4C2E-040C-45CA-A00F-A7E9DA4641D4}" srcOrd="0" destOrd="4" presId="urn:microsoft.com/office/officeart/2005/8/layout/hList1"/>
    <dgm:cxn modelId="{3D70ACB6-DCE1-4D1D-B86A-3FB6B63D8BBA}" type="presOf" srcId="{C3EDECB4-1773-4848-99A4-E4E2965918AB}" destId="{F30E8C27-FEC2-4C39-B199-9A3D55106EE7}" srcOrd="0" destOrd="0" presId="urn:microsoft.com/office/officeart/2005/8/layout/hList1"/>
    <dgm:cxn modelId="{7D66BCBE-9A06-4882-BA49-4A25442F7FA2}" type="presOf" srcId="{4853FC1D-4159-46FF-953D-F1E0BA57ADD8}" destId="{503E4C2E-040C-45CA-A00F-A7E9DA4641D4}" srcOrd="0" destOrd="0" presId="urn:microsoft.com/office/officeart/2005/8/layout/hList1"/>
    <dgm:cxn modelId="{CE822DC1-3F5F-464F-AFCC-969FFD7FBF49}" type="presOf" srcId="{3D04F63A-19F0-4D75-894A-F052F2741FEC}" destId="{02226278-4388-4BE2-81E3-8E01DE75E0FE}" srcOrd="0" destOrd="0" presId="urn:microsoft.com/office/officeart/2005/8/layout/hList1"/>
    <dgm:cxn modelId="{6F7731C5-67FA-4DAB-B8C3-BBE44B161B16}" type="presOf" srcId="{618C73A0-D6B6-493A-B376-39D74BE3BC1C}" destId="{503E4C2E-040C-45CA-A00F-A7E9DA4641D4}" srcOrd="0" destOrd="1" presId="urn:microsoft.com/office/officeart/2005/8/layout/hList1"/>
    <dgm:cxn modelId="{DA024FD0-922E-430A-8D1A-AD2914A3E7B0}" type="presOf" srcId="{ABEA5B62-2A9B-4FA5-AA58-FAFC09B3EA6C}" destId="{19F5CFA6-E999-4165-A107-05478F13F554}" srcOrd="0" destOrd="0" presId="urn:microsoft.com/office/officeart/2005/8/layout/hList1"/>
    <dgm:cxn modelId="{648802D6-3ED7-49E7-9C03-2C84AF428B9E}" type="presOf" srcId="{80A567EB-DD4E-4DBB-87B1-23A76B0E2D7F}" destId="{662E3B32-6DCE-4D1F-8874-756A14D7D58E}" srcOrd="0" destOrd="0" presId="urn:microsoft.com/office/officeart/2005/8/layout/hList1"/>
    <dgm:cxn modelId="{0980D7F0-62BD-4D47-B7A3-C2018E0F417E}" type="presOf" srcId="{46C7E36B-7FEE-4311-B857-28F03F73A7CE}" destId="{503E4C2E-040C-45CA-A00F-A7E9DA4641D4}" srcOrd="0" destOrd="2" presId="urn:microsoft.com/office/officeart/2005/8/layout/hList1"/>
    <dgm:cxn modelId="{BC8F2CF2-E4DF-4797-9730-AFC57D3BF188}" srcId="{80A567EB-DD4E-4DBB-87B1-23A76B0E2D7F}" destId="{E88D8431-DC33-4B90-9B8B-E0AAE63C8F1D}" srcOrd="2" destOrd="0" parTransId="{0BB96321-13D5-4697-B36F-967078855A1E}" sibTransId="{5935E037-1C42-43CF-86F2-DD6149A482FF}"/>
    <dgm:cxn modelId="{BC64FFFE-E850-465D-B50C-20F9B5B24381}" type="presOf" srcId="{AC1616C9-44D2-48DA-B10D-91E15D04BDB2}" destId="{ACBD71CF-5F1A-4E1C-ACFA-D55ECAEBA680}" srcOrd="0" destOrd="0" presId="urn:microsoft.com/office/officeart/2005/8/layout/hList1"/>
    <dgm:cxn modelId="{A9050F0F-352C-478F-97C7-F0995478585F}" type="presParOf" srcId="{19F5CFA6-E999-4165-A107-05478F13F554}" destId="{9E98ECBA-A608-4E36-BE4F-B38A775D7066}" srcOrd="0" destOrd="0" presId="urn:microsoft.com/office/officeart/2005/8/layout/hList1"/>
    <dgm:cxn modelId="{6F98B3F5-D7EF-4287-8377-24F2D8DD198E}" type="presParOf" srcId="{9E98ECBA-A608-4E36-BE4F-B38A775D7066}" destId="{662E3B32-6DCE-4D1F-8874-756A14D7D58E}" srcOrd="0" destOrd="0" presId="urn:microsoft.com/office/officeart/2005/8/layout/hList1"/>
    <dgm:cxn modelId="{376D1763-1457-4719-901E-B30D6F22B876}" type="presParOf" srcId="{9E98ECBA-A608-4E36-BE4F-B38A775D7066}" destId="{F2278401-D0CA-4D42-8EF1-07369965727E}" srcOrd="1" destOrd="0" presId="urn:microsoft.com/office/officeart/2005/8/layout/hList1"/>
    <dgm:cxn modelId="{9C319275-EBBD-4A11-B163-6F991587F07C}" type="presParOf" srcId="{19F5CFA6-E999-4165-A107-05478F13F554}" destId="{DAD09440-FC1B-46E8-B075-C29041F4B581}" srcOrd="1" destOrd="0" presId="urn:microsoft.com/office/officeart/2005/8/layout/hList1"/>
    <dgm:cxn modelId="{3F38EF5B-182B-4FCA-AE99-E9326C1BD7FA}" type="presParOf" srcId="{19F5CFA6-E999-4165-A107-05478F13F554}" destId="{E790093F-F2C3-40D6-88E6-50EA01752C66}" srcOrd="2" destOrd="0" presId="urn:microsoft.com/office/officeart/2005/8/layout/hList1"/>
    <dgm:cxn modelId="{841220AF-5701-4EC6-A6DE-A72BDE30EED9}" type="presParOf" srcId="{E790093F-F2C3-40D6-88E6-50EA01752C66}" destId="{ACBD71CF-5F1A-4E1C-ACFA-D55ECAEBA680}" srcOrd="0" destOrd="0" presId="urn:microsoft.com/office/officeart/2005/8/layout/hList1"/>
    <dgm:cxn modelId="{E1F17280-5BAA-48D9-9586-9C220AA33F29}" type="presParOf" srcId="{E790093F-F2C3-40D6-88E6-50EA01752C66}" destId="{F30E8C27-FEC2-4C39-B199-9A3D55106EE7}" srcOrd="1" destOrd="0" presId="urn:microsoft.com/office/officeart/2005/8/layout/hList1"/>
    <dgm:cxn modelId="{F71E41A8-241A-484C-96B2-AFEE4926EAD7}" type="presParOf" srcId="{19F5CFA6-E999-4165-A107-05478F13F554}" destId="{5F6A9D78-73A4-4D02-8614-164C4D33844E}" srcOrd="3" destOrd="0" presId="urn:microsoft.com/office/officeart/2005/8/layout/hList1"/>
    <dgm:cxn modelId="{EEB063EC-50F9-46DA-B921-6CA838F72810}" type="presParOf" srcId="{19F5CFA6-E999-4165-A107-05478F13F554}" destId="{526F5DC6-85CF-4674-AB1A-D9307C0D4E85}" srcOrd="4" destOrd="0" presId="urn:microsoft.com/office/officeart/2005/8/layout/hList1"/>
    <dgm:cxn modelId="{98438964-D8D3-4AB8-BE61-3DD08F44DC3E}" type="presParOf" srcId="{526F5DC6-85CF-4674-AB1A-D9307C0D4E85}" destId="{02226278-4388-4BE2-81E3-8E01DE75E0FE}" srcOrd="0" destOrd="0" presId="urn:microsoft.com/office/officeart/2005/8/layout/hList1"/>
    <dgm:cxn modelId="{74697433-46ED-46F1-9070-4432128B8CCB}" type="presParOf" srcId="{526F5DC6-85CF-4674-AB1A-D9307C0D4E85}" destId="{503E4C2E-040C-45CA-A00F-A7E9DA4641D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D64F9-D6C4-49AA-8F7C-4480BCAD597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F070208-2143-4B01-A0F6-030FDBDF9E74}">
      <dgm:prSet custT="1"/>
      <dgm:spPr/>
      <dgm:t>
        <a:bodyPr/>
        <a:lstStyle/>
        <a:p>
          <a:r>
            <a:rPr lang="en-GB" sz="1800"/>
            <a:t>Simplicity</a:t>
          </a:r>
        </a:p>
      </dgm:t>
    </dgm:pt>
    <dgm:pt modelId="{1748FA38-4F96-4910-9AB8-4F0CCB08B86A}" type="parTrans" cxnId="{23FFFA7F-1313-4A19-B83D-BF8A6EC395EA}">
      <dgm:prSet/>
      <dgm:spPr/>
      <dgm:t>
        <a:bodyPr/>
        <a:lstStyle/>
        <a:p>
          <a:endParaRPr lang="en-US" sz="1800"/>
        </a:p>
      </dgm:t>
    </dgm:pt>
    <dgm:pt modelId="{3B7B6C74-8E2E-45B9-942C-EECE764DF28C}" type="sibTrans" cxnId="{23FFFA7F-1313-4A19-B83D-BF8A6EC395EA}">
      <dgm:prSet/>
      <dgm:spPr/>
      <dgm:t>
        <a:bodyPr/>
        <a:lstStyle/>
        <a:p>
          <a:endParaRPr lang="en-US" sz="1800"/>
        </a:p>
      </dgm:t>
    </dgm:pt>
    <dgm:pt modelId="{9E03DFA5-BE0B-4EEF-A075-AAFFB70BDADD}">
      <dgm:prSet custT="1"/>
      <dgm:spPr/>
      <dgm:t>
        <a:bodyPr/>
        <a:lstStyle/>
        <a:p>
          <a:r>
            <a:rPr lang="en-GB" sz="1800" dirty="0"/>
            <a:t>Just select a supported platform from the database and connect</a:t>
          </a:r>
        </a:p>
      </dgm:t>
    </dgm:pt>
    <dgm:pt modelId="{C13119DC-6899-4C90-9E37-F4873C96AB86}" type="parTrans" cxnId="{E0983670-4692-456C-BF06-2EAAF7634487}">
      <dgm:prSet/>
      <dgm:spPr/>
      <dgm:t>
        <a:bodyPr/>
        <a:lstStyle/>
        <a:p>
          <a:endParaRPr lang="en-US" sz="1800"/>
        </a:p>
      </dgm:t>
    </dgm:pt>
    <dgm:pt modelId="{AF47CC3B-821E-457B-AD25-423109384169}" type="sibTrans" cxnId="{E0983670-4692-456C-BF06-2EAAF7634487}">
      <dgm:prSet/>
      <dgm:spPr/>
      <dgm:t>
        <a:bodyPr/>
        <a:lstStyle/>
        <a:p>
          <a:endParaRPr lang="en-US" sz="1800"/>
        </a:p>
      </dgm:t>
    </dgm:pt>
    <dgm:pt modelId="{5FF9E0D0-F2A8-420C-B4C3-381847EEB2C1}">
      <dgm:prSet custT="1"/>
      <dgm:spPr/>
      <dgm:t>
        <a:bodyPr/>
        <a:lstStyle/>
        <a:p>
          <a:r>
            <a:rPr lang="en-GB" sz="1800"/>
            <a:t>Consistent debugging experience across probes</a:t>
          </a:r>
        </a:p>
      </dgm:t>
    </dgm:pt>
    <dgm:pt modelId="{A2D99E11-B7BE-43F3-8BE9-1E4855558543}" type="parTrans" cxnId="{ECA910D5-9617-4B75-B483-77425DEF4BBE}">
      <dgm:prSet/>
      <dgm:spPr/>
      <dgm:t>
        <a:bodyPr/>
        <a:lstStyle/>
        <a:p>
          <a:endParaRPr lang="en-US" sz="1800"/>
        </a:p>
      </dgm:t>
    </dgm:pt>
    <dgm:pt modelId="{3F09869B-504E-41CB-BC6F-18B1126A0574}" type="sibTrans" cxnId="{ECA910D5-9617-4B75-B483-77425DEF4BBE}">
      <dgm:prSet/>
      <dgm:spPr/>
      <dgm:t>
        <a:bodyPr/>
        <a:lstStyle/>
        <a:p>
          <a:endParaRPr lang="en-US" sz="1800"/>
        </a:p>
      </dgm:t>
    </dgm:pt>
    <dgm:pt modelId="{C6BC81DC-AC32-4023-A8C5-44DA2278E2E5}">
      <dgm:prSet custT="1"/>
      <dgm:spPr/>
      <dgm:t>
        <a:bodyPr/>
        <a:lstStyle/>
        <a:p>
          <a:r>
            <a:rPr lang="en-GB" sz="1800"/>
            <a:t>Cost efficiency</a:t>
          </a:r>
        </a:p>
      </dgm:t>
    </dgm:pt>
    <dgm:pt modelId="{2995D3FF-F25B-49C7-BDD7-BAAB3CCBB4B2}" type="parTrans" cxnId="{15F4349A-8477-41BA-B550-C378B4E154E4}">
      <dgm:prSet/>
      <dgm:spPr/>
      <dgm:t>
        <a:bodyPr/>
        <a:lstStyle/>
        <a:p>
          <a:endParaRPr lang="en-US" sz="1800"/>
        </a:p>
      </dgm:t>
    </dgm:pt>
    <dgm:pt modelId="{D6C3500D-00E6-4599-BB7D-3C41C9AC2F5A}" type="sibTrans" cxnId="{15F4349A-8477-41BA-B550-C378B4E154E4}">
      <dgm:prSet/>
      <dgm:spPr/>
      <dgm:t>
        <a:bodyPr/>
        <a:lstStyle/>
        <a:p>
          <a:endParaRPr lang="en-US" sz="1800"/>
        </a:p>
      </dgm:t>
    </dgm:pt>
    <dgm:pt modelId="{B12CC36E-56B6-4564-88D3-601D6D75A67D}">
      <dgm:prSet custT="1"/>
      <dgm:spPr/>
      <dgm:t>
        <a:bodyPr/>
        <a:lstStyle/>
        <a:p>
          <a:r>
            <a:rPr lang="en-GB" sz="1800"/>
            <a:t>Perfectly engineered to meet basic debug needs</a:t>
          </a:r>
        </a:p>
      </dgm:t>
    </dgm:pt>
    <dgm:pt modelId="{DF203749-835A-4183-BB90-47A51C4E6982}" type="parTrans" cxnId="{034CF10D-2791-49E5-B3C0-18772F3D4958}">
      <dgm:prSet/>
      <dgm:spPr/>
      <dgm:t>
        <a:bodyPr/>
        <a:lstStyle/>
        <a:p>
          <a:endParaRPr lang="en-US" sz="1800"/>
        </a:p>
      </dgm:t>
    </dgm:pt>
    <dgm:pt modelId="{5D356D35-2075-43EC-8B8C-C3C968293A21}" type="sibTrans" cxnId="{034CF10D-2791-49E5-B3C0-18772F3D4958}">
      <dgm:prSet/>
      <dgm:spPr/>
      <dgm:t>
        <a:bodyPr/>
        <a:lstStyle/>
        <a:p>
          <a:endParaRPr lang="en-US" sz="1800"/>
        </a:p>
      </dgm:t>
    </dgm:pt>
    <dgm:pt modelId="{FD065E48-2C55-4D41-8018-88205FCC08AE}">
      <dgm:prSet custT="1"/>
      <dgm:spPr/>
      <dgm:t>
        <a:bodyPr/>
        <a:lstStyle/>
        <a:p>
          <a:r>
            <a:rPr lang="en-GB" sz="1800"/>
            <a:t>Supported by both Keil and Arm Development Studio tools to protect your investment</a:t>
          </a:r>
        </a:p>
      </dgm:t>
    </dgm:pt>
    <dgm:pt modelId="{5DEB4CE7-66B4-4DF0-A329-17E14BBA6FCC}" type="parTrans" cxnId="{5A03F33F-8EFF-40BB-AAA6-842AA039BD1A}">
      <dgm:prSet/>
      <dgm:spPr/>
      <dgm:t>
        <a:bodyPr/>
        <a:lstStyle/>
        <a:p>
          <a:endParaRPr lang="en-US" sz="1800"/>
        </a:p>
      </dgm:t>
    </dgm:pt>
    <dgm:pt modelId="{27A90AC9-07E2-4BAB-AFFC-D18D607F218D}" type="sibTrans" cxnId="{5A03F33F-8EFF-40BB-AAA6-842AA039BD1A}">
      <dgm:prSet/>
      <dgm:spPr/>
      <dgm:t>
        <a:bodyPr/>
        <a:lstStyle/>
        <a:p>
          <a:endParaRPr lang="en-US" sz="1800"/>
        </a:p>
      </dgm:t>
    </dgm:pt>
    <dgm:pt modelId="{9D886F38-4469-479F-82FB-952FFBA0BDF0}" type="pres">
      <dgm:prSet presAssocID="{D95D64F9-D6C4-49AA-8F7C-4480BCAD5972}" presName="vert0" presStyleCnt="0">
        <dgm:presLayoutVars>
          <dgm:dir/>
          <dgm:animOne val="branch"/>
          <dgm:animLvl val="lvl"/>
        </dgm:presLayoutVars>
      </dgm:prSet>
      <dgm:spPr/>
    </dgm:pt>
    <dgm:pt modelId="{BE65AFB9-34F6-4ECF-91AC-E4A244AA1C81}" type="pres">
      <dgm:prSet presAssocID="{BF070208-2143-4B01-A0F6-030FDBDF9E74}" presName="thickLine" presStyleLbl="alignNode1" presStyleIdx="0" presStyleCnt="2"/>
      <dgm:spPr/>
    </dgm:pt>
    <dgm:pt modelId="{B89FE96F-727D-49E4-9F9B-8F863261BB35}" type="pres">
      <dgm:prSet presAssocID="{BF070208-2143-4B01-A0F6-030FDBDF9E74}" presName="horz1" presStyleCnt="0"/>
      <dgm:spPr/>
    </dgm:pt>
    <dgm:pt modelId="{7279C50C-8002-41F4-8360-0C77BCAFA866}" type="pres">
      <dgm:prSet presAssocID="{BF070208-2143-4B01-A0F6-030FDBDF9E74}" presName="tx1" presStyleLbl="revTx" presStyleIdx="0" presStyleCnt="6"/>
      <dgm:spPr/>
    </dgm:pt>
    <dgm:pt modelId="{2BFD0A08-DBF0-4742-9FDF-B8363B82926A}" type="pres">
      <dgm:prSet presAssocID="{BF070208-2143-4B01-A0F6-030FDBDF9E74}" presName="vert1" presStyleCnt="0"/>
      <dgm:spPr/>
    </dgm:pt>
    <dgm:pt modelId="{B3E24468-F186-4D73-A05C-DA49A9DB23DC}" type="pres">
      <dgm:prSet presAssocID="{9E03DFA5-BE0B-4EEF-A075-AAFFB70BDADD}" presName="vertSpace2a" presStyleCnt="0"/>
      <dgm:spPr/>
    </dgm:pt>
    <dgm:pt modelId="{6163CA52-5332-4265-9CCA-C924FF0CEBA8}" type="pres">
      <dgm:prSet presAssocID="{9E03DFA5-BE0B-4EEF-A075-AAFFB70BDADD}" presName="horz2" presStyleCnt="0"/>
      <dgm:spPr/>
    </dgm:pt>
    <dgm:pt modelId="{91AA5AD4-E184-4F07-84D8-DE0D8921086A}" type="pres">
      <dgm:prSet presAssocID="{9E03DFA5-BE0B-4EEF-A075-AAFFB70BDADD}" presName="horzSpace2" presStyleCnt="0"/>
      <dgm:spPr/>
    </dgm:pt>
    <dgm:pt modelId="{E270F2C1-AA2A-4487-BF02-AD399C5DFA76}" type="pres">
      <dgm:prSet presAssocID="{9E03DFA5-BE0B-4EEF-A075-AAFFB70BDADD}" presName="tx2" presStyleLbl="revTx" presStyleIdx="1" presStyleCnt="6"/>
      <dgm:spPr/>
    </dgm:pt>
    <dgm:pt modelId="{056CEDBA-0B0C-4FB2-AC6A-FB25735B0161}" type="pres">
      <dgm:prSet presAssocID="{9E03DFA5-BE0B-4EEF-A075-AAFFB70BDADD}" presName="vert2" presStyleCnt="0"/>
      <dgm:spPr/>
    </dgm:pt>
    <dgm:pt modelId="{DC24690F-50DE-44F0-BC27-CDE5C60D7E62}" type="pres">
      <dgm:prSet presAssocID="{9E03DFA5-BE0B-4EEF-A075-AAFFB70BDADD}" presName="thinLine2b" presStyleLbl="callout" presStyleIdx="0" presStyleCnt="4"/>
      <dgm:spPr/>
    </dgm:pt>
    <dgm:pt modelId="{F7B3FC47-DC0B-446D-AAEE-650811039B50}" type="pres">
      <dgm:prSet presAssocID="{9E03DFA5-BE0B-4EEF-A075-AAFFB70BDADD}" presName="vertSpace2b" presStyleCnt="0"/>
      <dgm:spPr/>
    </dgm:pt>
    <dgm:pt modelId="{79509F39-F346-49AC-A5A7-AEAE3ADA81E2}" type="pres">
      <dgm:prSet presAssocID="{5FF9E0D0-F2A8-420C-B4C3-381847EEB2C1}" presName="horz2" presStyleCnt="0"/>
      <dgm:spPr/>
    </dgm:pt>
    <dgm:pt modelId="{7D7F385A-75E1-4D76-9180-7CBEF5FF60FF}" type="pres">
      <dgm:prSet presAssocID="{5FF9E0D0-F2A8-420C-B4C3-381847EEB2C1}" presName="horzSpace2" presStyleCnt="0"/>
      <dgm:spPr/>
    </dgm:pt>
    <dgm:pt modelId="{46F44F20-9BC7-483E-8A65-4EDAB472E1AD}" type="pres">
      <dgm:prSet presAssocID="{5FF9E0D0-F2A8-420C-B4C3-381847EEB2C1}" presName="tx2" presStyleLbl="revTx" presStyleIdx="2" presStyleCnt="6"/>
      <dgm:spPr/>
    </dgm:pt>
    <dgm:pt modelId="{9C0C50E7-5B3A-43A9-B65F-C3329B195AFC}" type="pres">
      <dgm:prSet presAssocID="{5FF9E0D0-F2A8-420C-B4C3-381847EEB2C1}" presName="vert2" presStyleCnt="0"/>
      <dgm:spPr/>
    </dgm:pt>
    <dgm:pt modelId="{D1D88321-AA1E-41FF-BC88-521676A35000}" type="pres">
      <dgm:prSet presAssocID="{5FF9E0D0-F2A8-420C-B4C3-381847EEB2C1}" presName="thinLine2b" presStyleLbl="callout" presStyleIdx="1" presStyleCnt="4"/>
      <dgm:spPr/>
    </dgm:pt>
    <dgm:pt modelId="{B066645E-202D-4A69-8EDB-4EF56FE47354}" type="pres">
      <dgm:prSet presAssocID="{5FF9E0D0-F2A8-420C-B4C3-381847EEB2C1}" presName="vertSpace2b" presStyleCnt="0"/>
      <dgm:spPr/>
    </dgm:pt>
    <dgm:pt modelId="{EB4DB4B1-7452-4381-A264-A2B4566F5DDE}" type="pres">
      <dgm:prSet presAssocID="{C6BC81DC-AC32-4023-A8C5-44DA2278E2E5}" presName="thickLine" presStyleLbl="alignNode1" presStyleIdx="1" presStyleCnt="2"/>
      <dgm:spPr/>
    </dgm:pt>
    <dgm:pt modelId="{1BADB026-32D8-4B74-8017-CEDADA4C249E}" type="pres">
      <dgm:prSet presAssocID="{C6BC81DC-AC32-4023-A8C5-44DA2278E2E5}" presName="horz1" presStyleCnt="0"/>
      <dgm:spPr/>
    </dgm:pt>
    <dgm:pt modelId="{514A7150-2059-4220-BECF-8CE265D5F6D1}" type="pres">
      <dgm:prSet presAssocID="{C6BC81DC-AC32-4023-A8C5-44DA2278E2E5}" presName="tx1" presStyleLbl="revTx" presStyleIdx="3" presStyleCnt="6"/>
      <dgm:spPr/>
    </dgm:pt>
    <dgm:pt modelId="{E671FB2D-D34E-4BF3-A04F-BD805B1DC8AE}" type="pres">
      <dgm:prSet presAssocID="{C6BC81DC-AC32-4023-A8C5-44DA2278E2E5}" presName="vert1" presStyleCnt="0"/>
      <dgm:spPr/>
    </dgm:pt>
    <dgm:pt modelId="{7192BA1C-238F-4EB0-A337-4287C4EEF83C}" type="pres">
      <dgm:prSet presAssocID="{B12CC36E-56B6-4564-88D3-601D6D75A67D}" presName="vertSpace2a" presStyleCnt="0"/>
      <dgm:spPr/>
    </dgm:pt>
    <dgm:pt modelId="{3AF0589B-692B-4657-AECC-1853FC0E5B25}" type="pres">
      <dgm:prSet presAssocID="{B12CC36E-56B6-4564-88D3-601D6D75A67D}" presName="horz2" presStyleCnt="0"/>
      <dgm:spPr/>
    </dgm:pt>
    <dgm:pt modelId="{19839B48-D9D2-43D8-A4A4-AE9E1718A661}" type="pres">
      <dgm:prSet presAssocID="{B12CC36E-56B6-4564-88D3-601D6D75A67D}" presName="horzSpace2" presStyleCnt="0"/>
      <dgm:spPr/>
    </dgm:pt>
    <dgm:pt modelId="{FA87E9F4-C124-4F4C-9A67-36C6FA9936A6}" type="pres">
      <dgm:prSet presAssocID="{B12CC36E-56B6-4564-88D3-601D6D75A67D}" presName="tx2" presStyleLbl="revTx" presStyleIdx="4" presStyleCnt="6"/>
      <dgm:spPr/>
    </dgm:pt>
    <dgm:pt modelId="{555116A9-E694-4338-A64B-5C89994A8F45}" type="pres">
      <dgm:prSet presAssocID="{B12CC36E-56B6-4564-88D3-601D6D75A67D}" presName="vert2" presStyleCnt="0"/>
      <dgm:spPr/>
    </dgm:pt>
    <dgm:pt modelId="{0C26E311-6888-4AFF-BA65-A865DD67D212}" type="pres">
      <dgm:prSet presAssocID="{B12CC36E-56B6-4564-88D3-601D6D75A67D}" presName="thinLine2b" presStyleLbl="callout" presStyleIdx="2" presStyleCnt="4"/>
      <dgm:spPr/>
    </dgm:pt>
    <dgm:pt modelId="{F339BEDE-1793-4065-AB3D-29A6A45F5233}" type="pres">
      <dgm:prSet presAssocID="{B12CC36E-56B6-4564-88D3-601D6D75A67D}" presName="vertSpace2b" presStyleCnt="0"/>
      <dgm:spPr/>
    </dgm:pt>
    <dgm:pt modelId="{C65FAE7C-ABAD-4B6E-9FAA-FADC3D3D8BC8}" type="pres">
      <dgm:prSet presAssocID="{FD065E48-2C55-4D41-8018-88205FCC08AE}" presName="horz2" presStyleCnt="0"/>
      <dgm:spPr/>
    </dgm:pt>
    <dgm:pt modelId="{81005256-18FF-48D2-B557-0B293BECDBF2}" type="pres">
      <dgm:prSet presAssocID="{FD065E48-2C55-4D41-8018-88205FCC08AE}" presName="horzSpace2" presStyleCnt="0"/>
      <dgm:spPr/>
    </dgm:pt>
    <dgm:pt modelId="{585D068E-11EA-41A4-9ED2-6D9E0E6B9A23}" type="pres">
      <dgm:prSet presAssocID="{FD065E48-2C55-4D41-8018-88205FCC08AE}" presName="tx2" presStyleLbl="revTx" presStyleIdx="5" presStyleCnt="6"/>
      <dgm:spPr/>
    </dgm:pt>
    <dgm:pt modelId="{F68BEEAC-5263-4187-886A-A9E08E1156A7}" type="pres">
      <dgm:prSet presAssocID="{FD065E48-2C55-4D41-8018-88205FCC08AE}" presName="vert2" presStyleCnt="0"/>
      <dgm:spPr/>
    </dgm:pt>
    <dgm:pt modelId="{D5BEE66F-B72D-49AD-87D8-DCEDDCFC1755}" type="pres">
      <dgm:prSet presAssocID="{FD065E48-2C55-4D41-8018-88205FCC08AE}" presName="thinLine2b" presStyleLbl="callout" presStyleIdx="3" presStyleCnt="4"/>
      <dgm:spPr/>
    </dgm:pt>
    <dgm:pt modelId="{0D57539E-F62E-41A6-BD01-76836F2F91BF}" type="pres">
      <dgm:prSet presAssocID="{FD065E48-2C55-4D41-8018-88205FCC08AE}" presName="vertSpace2b" presStyleCnt="0"/>
      <dgm:spPr/>
    </dgm:pt>
  </dgm:ptLst>
  <dgm:cxnLst>
    <dgm:cxn modelId="{FDF8E30A-D6A1-43D1-9399-5799E985F43F}" type="presOf" srcId="{B12CC36E-56B6-4564-88D3-601D6D75A67D}" destId="{FA87E9F4-C124-4F4C-9A67-36C6FA9936A6}" srcOrd="0" destOrd="0" presId="urn:microsoft.com/office/officeart/2008/layout/LinedList"/>
    <dgm:cxn modelId="{034CF10D-2791-49E5-B3C0-18772F3D4958}" srcId="{C6BC81DC-AC32-4023-A8C5-44DA2278E2E5}" destId="{B12CC36E-56B6-4564-88D3-601D6D75A67D}" srcOrd="0" destOrd="0" parTransId="{DF203749-835A-4183-BB90-47A51C4E6982}" sibTransId="{5D356D35-2075-43EC-8B8C-C3C968293A21}"/>
    <dgm:cxn modelId="{5A03F33F-8EFF-40BB-AAA6-842AA039BD1A}" srcId="{C6BC81DC-AC32-4023-A8C5-44DA2278E2E5}" destId="{FD065E48-2C55-4D41-8018-88205FCC08AE}" srcOrd="1" destOrd="0" parTransId="{5DEB4CE7-66B4-4DF0-A329-17E14BBA6FCC}" sibTransId="{27A90AC9-07E2-4BAB-AFFC-D18D607F218D}"/>
    <dgm:cxn modelId="{328B3249-AF4F-4604-9F00-D7BBCA94AD75}" type="presOf" srcId="{9E03DFA5-BE0B-4EEF-A075-AAFFB70BDADD}" destId="{E270F2C1-AA2A-4487-BF02-AD399C5DFA76}" srcOrd="0" destOrd="0" presId="urn:microsoft.com/office/officeart/2008/layout/LinedList"/>
    <dgm:cxn modelId="{E0983670-4692-456C-BF06-2EAAF7634487}" srcId="{BF070208-2143-4B01-A0F6-030FDBDF9E74}" destId="{9E03DFA5-BE0B-4EEF-A075-AAFFB70BDADD}" srcOrd="0" destOrd="0" parTransId="{C13119DC-6899-4C90-9E37-F4873C96AB86}" sibTransId="{AF47CC3B-821E-457B-AD25-423109384169}"/>
    <dgm:cxn modelId="{23FFFA7F-1313-4A19-B83D-BF8A6EC395EA}" srcId="{D95D64F9-D6C4-49AA-8F7C-4480BCAD5972}" destId="{BF070208-2143-4B01-A0F6-030FDBDF9E74}" srcOrd="0" destOrd="0" parTransId="{1748FA38-4F96-4910-9AB8-4F0CCB08B86A}" sibTransId="{3B7B6C74-8E2E-45B9-942C-EECE764DF28C}"/>
    <dgm:cxn modelId="{8CF1FD85-A917-4043-AA27-818904BDE80E}" type="presOf" srcId="{5FF9E0D0-F2A8-420C-B4C3-381847EEB2C1}" destId="{46F44F20-9BC7-483E-8A65-4EDAB472E1AD}" srcOrd="0" destOrd="0" presId="urn:microsoft.com/office/officeart/2008/layout/LinedList"/>
    <dgm:cxn modelId="{15F4349A-8477-41BA-B550-C378B4E154E4}" srcId="{D95D64F9-D6C4-49AA-8F7C-4480BCAD5972}" destId="{C6BC81DC-AC32-4023-A8C5-44DA2278E2E5}" srcOrd="1" destOrd="0" parTransId="{2995D3FF-F25B-49C7-BDD7-BAAB3CCBB4B2}" sibTransId="{D6C3500D-00E6-4599-BB7D-3C41C9AC2F5A}"/>
    <dgm:cxn modelId="{427433AE-ED7D-42F6-975A-701FD8C36A4C}" type="presOf" srcId="{D95D64F9-D6C4-49AA-8F7C-4480BCAD5972}" destId="{9D886F38-4469-479F-82FB-952FFBA0BDF0}" srcOrd="0" destOrd="0" presId="urn:microsoft.com/office/officeart/2008/layout/LinedList"/>
    <dgm:cxn modelId="{F5C70CB6-C603-4549-8EE9-1929AC226622}" type="presOf" srcId="{C6BC81DC-AC32-4023-A8C5-44DA2278E2E5}" destId="{514A7150-2059-4220-BECF-8CE265D5F6D1}" srcOrd="0" destOrd="0" presId="urn:microsoft.com/office/officeart/2008/layout/LinedList"/>
    <dgm:cxn modelId="{D71A64BE-A7FF-4314-A57E-06B4259E4C32}" type="presOf" srcId="{FD065E48-2C55-4D41-8018-88205FCC08AE}" destId="{585D068E-11EA-41A4-9ED2-6D9E0E6B9A23}" srcOrd="0" destOrd="0" presId="urn:microsoft.com/office/officeart/2008/layout/LinedList"/>
    <dgm:cxn modelId="{ECA910D5-9617-4B75-B483-77425DEF4BBE}" srcId="{BF070208-2143-4B01-A0F6-030FDBDF9E74}" destId="{5FF9E0D0-F2A8-420C-B4C3-381847EEB2C1}" srcOrd="1" destOrd="0" parTransId="{A2D99E11-B7BE-43F3-8BE9-1E4855558543}" sibTransId="{3F09869B-504E-41CB-BC6F-18B1126A0574}"/>
    <dgm:cxn modelId="{18D4D8EA-01A3-4016-8D00-774B915630BF}" type="presOf" srcId="{BF070208-2143-4B01-A0F6-030FDBDF9E74}" destId="{7279C50C-8002-41F4-8360-0C77BCAFA866}" srcOrd="0" destOrd="0" presId="urn:microsoft.com/office/officeart/2008/layout/LinedList"/>
    <dgm:cxn modelId="{6830F1F5-A5AF-4111-B035-54EC7A5864A0}" type="presParOf" srcId="{9D886F38-4469-479F-82FB-952FFBA0BDF0}" destId="{BE65AFB9-34F6-4ECF-91AC-E4A244AA1C81}" srcOrd="0" destOrd="0" presId="urn:microsoft.com/office/officeart/2008/layout/LinedList"/>
    <dgm:cxn modelId="{AFF19FC3-CFDD-432A-B212-63C316091E14}" type="presParOf" srcId="{9D886F38-4469-479F-82FB-952FFBA0BDF0}" destId="{B89FE96F-727D-49E4-9F9B-8F863261BB35}" srcOrd="1" destOrd="0" presId="urn:microsoft.com/office/officeart/2008/layout/LinedList"/>
    <dgm:cxn modelId="{AB3E86D1-4778-4F7E-879A-58F74DC73598}" type="presParOf" srcId="{B89FE96F-727D-49E4-9F9B-8F863261BB35}" destId="{7279C50C-8002-41F4-8360-0C77BCAFA866}" srcOrd="0" destOrd="0" presId="urn:microsoft.com/office/officeart/2008/layout/LinedList"/>
    <dgm:cxn modelId="{245BD858-F9E3-4117-8169-0D8CA7161007}" type="presParOf" srcId="{B89FE96F-727D-49E4-9F9B-8F863261BB35}" destId="{2BFD0A08-DBF0-4742-9FDF-B8363B82926A}" srcOrd="1" destOrd="0" presId="urn:microsoft.com/office/officeart/2008/layout/LinedList"/>
    <dgm:cxn modelId="{53673C5F-152A-4C31-BC95-A463E2A21DAE}" type="presParOf" srcId="{2BFD0A08-DBF0-4742-9FDF-B8363B82926A}" destId="{B3E24468-F186-4D73-A05C-DA49A9DB23DC}" srcOrd="0" destOrd="0" presId="urn:microsoft.com/office/officeart/2008/layout/LinedList"/>
    <dgm:cxn modelId="{236008EB-2618-4E9F-BADF-4EF63E3BB406}" type="presParOf" srcId="{2BFD0A08-DBF0-4742-9FDF-B8363B82926A}" destId="{6163CA52-5332-4265-9CCA-C924FF0CEBA8}" srcOrd="1" destOrd="0" presId="urn:microsoft.com/office/officeart/2008/layout/LinedList"/>
    <dgm:cxn modelId="{45F3456F-5E1F-4E48-8FA0-F311B6D9AB47}" type="presParOf" srcId="{6163CA52-5332-4265-9CCA-C924FF0CEBA8}" destId="{91AA5AD4-E184-4F07-84D8-DE0D8921086A}" srcOrd="0" destOrd="0" presId="urn:microsoft.com/office/officeart/2008/layout/LinedList"/>
    <dgm:cxn modelId="{14B38E44-8A2D-4617-A3F4-8EACBE89ECD1}" type="presParOf" srcId="{6163CA52-5332-4265-9CCA-C924FF0CEBA8}" destId="{E270F2C1-AA2A-4487-BF02-AD399C5DFA76}" srcOrd="1" destOrd="0" presId="urn:microsoft.com/office/officeart/2008/layout/LinedList"/>
    <dgm:cxn modelId="{A0155890-6BF1-486B-B6A7-1B30E26A896A}" type="presParOf" srcId="{6163CA52-5332-4265-9CCA-C924FF0CEBA8}" destId="{056CEDBA-0B0C-4FB2-AC6A-FB25735B0161}" srcOrd="2" destOrd="0" presId="urn:microsoft.com/office/officeart/2008/layout/LinedList"/>
    <dgm:cxn modelId="{6EAB42BB-9CD7-41CF-B511-8C4ABC9FC159}" type="presParOf" srcId="{2BFD0A08-DBF0-4742-9FDF-B8363B82926A}" destId="{DC24690F-50DE-44F0-BC27-CDE5C60D7E62}" srcOrd="2" destOrd="0" presId="urn:microsoft.com/office/officeart/2008/layout/LinedList"/>
    <dgm:cxn modelId="{BB3F3767-FA9C-4DA9-8C55-30292A941AC9}" type="presParOf" srcId="{2BFD0A08-DBF0-4742-9FDF-B8363B82926A}" destId="{F7B3FC47-DC0B-446D-AAEE-650811039B50}" srcOrd="3" destOrd="0" presId="urn:microsoft.com/office/officeart/2008/layout/LinedList"/>
    <dgm:cxn modelId="{34F5D385-78EA-47D9-A6E8-26C67108C766}" type="presParOf" srcId="{2BFD0A08-DBF0-4742-9FDF-B8363B82926A}" destId="{79509F39-F346-49AC-A5A7-AEAE3ADA81E2}" srcOrd="4" destOrd="0" presId="urn:microsoft.com/office/officeart/2008/layout/LinedList"/>
    <dgm:cxn modelId="{40E4A94F-3EEA-4C15-AB8D-52EB4B83A18B}" type="presParOf" srcId="{79509F39-F346-49AC-A5A7-AEAE3ADA81E2}" destId="{7D7F385A-75E1-4D76-9180-7CBEF5FF60FF}" srcOrd="0" destOrd="0" presId="urn:microsoft.com/office/officeart/2008/layout/LinedList"/>
    <dgm:cxn modelId="{E76CEEBC-A369-4FEE-80C1-62867E827DDF}" type="presParOf" srcId="{79509F39-F346-49AC-A5A7-AEAE3ADA81E2}" destId="{46F44F20-9BC7-483E-8A65-4EDAB472E1AD}" srcOrd="1" destOrd="0" presId="urn:microsoft.com/office/officeart/2008/layout/LinedList"/>
    <dgm:cxn modelId="{6D37659C-B488-466D-817C-0A60C3A67412}" type="presParOf" srcId="{79509F39-F346-49AC-A5A7-AEAE3ADA81E2}" destId="{9C0C50E7-5B3A-43A9-B65F-C3329B195AFC}" srcOrd="2" destOrd="0" presId="urn:microsoft.com/office/officeart/2008/layout/LinedList"/>
    <dgm:cxn modelId="{C16AECD5-3577-4C9E-8025-0863F9823076}" type="presParOf" srcId="{2BFD0A08-DBF0-4742-9FDF-B8363B82926A}" destId="{D1D88321-AA1E-41FF-BC88-521676A35000}" srcOrd="5" destOrd="0" presId="urn:microsoft.com/office/officeart/2008/layout/LinedList"/>
    <dgm:cxn modelId="{3AE0B926-917B-43A4-8FF8-6E66E3F70FF2}" type="presParOf" srcId="{2BFD0A08-DBF0-4742-9FDF-B8363B82926A}" destId="{B066645E-202D-4A69-8EDB-4EF56FE47354}" srcOrd="6" destOrd="0" presId="urn:microsoft.com/office/officeart/2008/layout/LinedList"/>
    <dgm:cxn modelId="{223C6328-50FA-4D71-B4F8-31BC03895192}" type="presParOf" srcId="{9D886F38-4469-479F-82FB-952FFBA0BDF0}" destId="{EB4DB4B1-7452-4381-A264-A2B4566F5DDE}" srcOrd="2" destOrd="0" presId="urn:microsoft.com/office/officeart/2008/layout/LinedList"/>
    <dgm:cxn modelId="{AA705861-1987-4E35-B414-F370C29D9C2A}" type="presParOf" srcId="{9D886F38-4469-479F-82FB-952FFBA0BDF0}" destId="{1BADB026-32D8-4B74-8017-CEDADA4C249E}" srcOrd="3" destOrd="0" presId="urn:microsoft.com/office/officeart/2008/layout/LinedList"/>
    <dgm:cxn modelId="{878B62C0-E4E5-43A4-B4AE-52C8DAEBCD04}" type="presParOf" srcId="{1BADB026-32D8-4B74-8017-CEDADA4C249E}" destId="{514A7150-2059-4220-BECF-8CE265D5F6D1}" srcOrd="0" destOrd="0" presId="urn:microsoft.com/office/officeart/2008/layout/LinedList"/>
    <dgm:cxn modelId="{7DF55F31-3739-4812-878E-91E88ACE3853}" type="presParOf" srcId="{1BADB026-32D8-4B74-8017-CEDADA4C249E}" destId="{E671FB2D-D34E-4BF3-A04F-BD805B1DC8AE}" srcOrd="1" destOrd="0" presId="urn:microsoft.com/office/officeart/2008/layout/LinedList"/>
    <dgm:cxn modelId="{F520AC59-3B78-499E-AB9B-4FA88AA6A216}" type="presParOf" srcId="{E671FB2D-D34E-4BF3-A04F-BD805B1DC8AE}" destId="{7192BA1C-238F-4EB0-A337-4287C4EEF83C}" srcOrd="0" destOrd="0" presId="urn:microsoft.com/office/officeart/2008/layout/LinedList"/>
    <dgm:cxn modelId="{EAB0CF93-64BA-44BA-BE11-29A1D769711B}" type="presParOf" srcId="{E671FB2D-D34E-4BF3-A04F-BD805B1DC8AE}" destId="{3AF0589B-692B-4657-AECC-1853FC0E5B25}" srcOrd="1" destOrd="0" presId="urn:microsoft.com/office/officeart/2008/layout/LinedList"/>
    <dgm:cxn modelId="{32CDE199-4F1A-48B5-BC88-B97FBD4A9BE6}" type="presParOf" srcId="{3AF0589B-692B-4657-AECC-1853FC0E5B25}" destId="{19839B48-D9D2-43D8-A4A4-AE9E1718A661}" srcOrd="0" destOrd="0" presId="urn:microsoft.com/office/officeart/2008/layout/LinedList"/>
    <dgm:cxn modelId="{CEA75F6E-BCE4-402C-981B-46FE6B0A144F}" type="presParOf" srcId="{3AF0589B-692B-4657-AECC-1853FC0E5B25}" destId="{FA87E9F4-C124-4F4C-9A67-36C6FA9936A6}" srcOrd="1" destOrd="0" presId="urn:microsoft.com/office/officeart/2008/layout/LinedList"/>
    <dgm:cxn modelId="{2331B6BE-959A-4CD5-B371-D4E6D99C08D4}" type="presParOf" srcId="{3AF0589B-692B-4657-AECC-1853FC0E5B25}" destId="{555116A9-E694-4338-A64B-5C89994A8F45}" srcOrd="2" destOrd="0" presId="urn:microsoft.com/office/officeart/2008/layout/LinedList"/>
    <dgm:cxn modelId="{7120F3C5-9E85-46EF-BBA1-81416BF57C8F}" type="presParOf" srcId="{E671FB2D-D34E-4BF3-A04F-BD805B1DC8AE}" destId="{0C26E311-6888-4AFF-BA65-A865DD67D212}" srcOrd="2" destOrd="0" presId="urn:microsoft.com/office/officeart/2008/layout/LinedList"/>
    <dgm:cxn modelId="{881FD948-ABFA-4B27-9015-10E13A54CE6E}" type="presParOf" srcId="{E671FB2D-D34E-4BF3-A04F-BD805B1DC8AE}" destId="{F339BEDE-1793-4065-AB3D-29A6A45F5233}" srcOrd="3" destOrd="0" presId="urn:microsoft.com/office/officeart/2008/layout/LinedList"/>
    <dgm:cxn modelId="{10DAA2D9-0D16-49D5-936A-05DD4D8D29D6}" type="presParOf" srcId="{E671FB2D-D34E-4BF3-A04F-BD805B1DC8AE}" destId="{C65FAE7C-ABAD-4B6E-9FAA-FADC3D3D8BC8}" srcOrd="4" destOrd="0" presId="urn:microsoft.com/office/officeart/2008/layout/LinedList"/>
    <dgm:cxn modelId="{AD98B9E3-0F6F-48EE-944C-D5E610D79C92}" type="presParOf" srcId="{C65FAE7C-ABAD-4B6E-9FAA-FADC3D3D8BC8}" destId="{81005256-18FF-48D2-B557-0B293BECDBF2}" srcOrd="0" destOrd="0" presId="urn:microsoft.com/office/officeart/2008/layout/LinedList"/>
    <dgm:cxn modelId="{98C387C1-3D0E-4161-A4C8-755D4B23F693}" type="presParOf" srcId="{C65FAE7C-ABAD-4B6E-9FAA-FADC3D3D8BC8}" destId="{585D068E-11EA-41A4-9ED2-6D9E0E6B9A23}" srcOrd="1" destOrd="0" presId="urn:microsoft.com/office/officeart/2008/layout/LinedList"/>
    <dgm:cxn modelId="{C255E782-BCCB-4CE7-98A1-7A0BD36B6371}" type="presParOf" srcId="{C65FAE7C-ABAD-4B6E-9FAA-FADC3D3D8BC8}" destId="{F68BEEAC-5263-4187-886A-A9E08E1156A7}" srcOrd="2" destOrd="0" presId="urn:microsoft.com/office/officeart/2008/layout/LinedList"/>
    <dgm:cxn modelId="{0AC7A409-4BB1-4748-89BA-9D0106FFBA0C}" type="presParOf" srcId="{E671FB2D-D34E-4BF3-A04F-BD805B1DC8AE}" destId="{D5BEE66F-B72D-49AD-87D8-DCEDDCFC1755}" srcOrd="5" destOrd="0" presId="urn:microsoft.com/office/officeart/2008/layout/LinedList"/>
    <dgm:cxn modelId="{EB87C72D-74B3-4776-A8BA-5CB345460423}" type="presParOf" srcId="{E671FB2D-D34E-4BF3-A04F-BD805B1DC8AE}" destId="{0D57539E-F62E-41A6-BD01-76836F2F91BF}"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F27C2-0C88-4A51-807F-92152C159535}">
      <dsp:nvSpPr>
        <dsp:cNvPr id="0" name=""/>
        <dsp:cNvSpPr/>
      </dsp:nvSpPr>
      <dsp:spPr>
        <a:xfrm>
          <a:off x="358554" y="0"/>
          <a:ext cx="1225756" cy="1225756"/>
        </a:xfrm>
        <a:prstGeom prst="roundRect">
          <a:avLst>
            <a:gd name="adj" fmla="val 10000"/>
          </a:avLst>
        </a:prstGeom>
        <a:blipFill>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4D6DC-1B29-4DF4-B88C-42C14C33D8CE}">
      <dsp:nvSpPr>
        <dsp:cNvPr id="0" name=""/>
        <dsp:cNvSpPr/>
      </dsp:nvSpPr>
      <dsp:spPr>
        <a:xfrm>
          <a:off x="297" y="950119"/>
          <a:ext cx="2341354" cy="1225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Fast &amp; Cycle Models</a:t>
          </a:r>
        </a:p>
        <a:p>
          <a:pPr marL="114300" lvl="1" indent="-114300" algn="l" defTabSz="622300">
            <a:lnSpc>
              <a:spcPct val="90000"/>
            </a:lnSpc>
            <a:spcBef>
              <a:spcPct val="0"/>
            </a:spcBef>
            <a:spcAft>
              <a:spcPct val="15000"/>
            </a:spcAft>
            <a:buNone/>
          </a:pPr>
          <a:r>
            <a:rPr lang="en-US" sz="1400" kern="1200" dirty="0"/>
            <a:t>Virtual platforms for architectural exploration and early software development</a:t>
          </a:r>
        </a:p>
      </dsp:txBody>
      <dsp:txXfrm>
        <a:off x="36198" y="986020"/>
        <a:ext cx="2269552" cy="1153954"/>
      </dsp:txXfrm>
    </dsp:sp>
    <dsp:sp modelId="{981EB562-1F55-4AC5-976D-D0514FBC8419}">
      <dsp:nvSpPr>
        <dsp:cNvPr id="0" name=""/>
        <dsp:cNvSpPr/>
      </dsp:nvSpPr>
      <dsp:spPr>
        <a:xfrm>
          <a:off x="2141038" y="465612"/>
          <a:ext cx="556727" cy="294532"/>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41038" y="524518"/>
        <a:ext cx="468367" cy="176720"/>
      </dsp:txXfrm>
    </dsp:sp>
    <dsp:sp modelId="{8092076E-7266-491E-B213-0A791C5C0C06}">
      <dsp:nvSpPr>
        <dsp:cNvPr id="0" name=""/>
        <dsp:cNvSpPr/>
      </dsp:nvSpPr>
      <dsp:spPr>
        <a:xfrm>
          <a:off x="3174960" y="0"/>
          <a:ext cx="1225756" cy="122575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D01F3-D7A4-4507-8574-37760B8F5DAE}">
      <dsp:nvSpPr>
        <dsp:cNvPr id="0" name=""/>
        <dsp:cNvSpPr/>
      </dsp:nvSpPr>
      <dsp:spPr>
        <a:xfrm>
          <a:off x="2816703" y="950119"/>
          <a:ext cx="2341354" cy="1225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DSTREAM™</a:t>
          </a:r>
        </a:p>
        <a:p>
          <a:pPr marL="114300" lvl="1" indent="-114300" algn="l" defTabSz="622300">
            <a:lnSpc>
              <a:spcPct val="90000"/>
            </a:lnSpc>
            <a:spcBef>
              <a:spcPct val="0"/>
            </a:spcBef>
            <a:spcAft>
              <a:spcPct val="15000"/>
            </a:spcAft>
            <a:buNone/>
          </a:pPr>
          <a:r>
            <a:rPr lang="en-US" sz="1400" kern="1200" dirty="0"/>
            <a:t>Family of debug hardware for FPGA &amp; board bring-up for complex SoCs</a:t>
          </a:r>
        </a:p>
      </dsp:txBody>
      <dsp:txXfrm>
        <a:off x="2852604" y="986020"/>
        <a:ext cx="2269552" cy="1153954"/>
      </dsp:txXfrm>
    </dsp:sp>
    <dsp:sp modelId="{A4F23A62-31B4-4E60-86B1-6B4576A90B0A}">
      <dsp:nvSpPr>
        <dsp:cNvPr id="0" name=""/>
        <dsp:cNvSpPr/>
      </dsp:nvSpPr>
      <dsp:spPr>
        <a:xfrm>
          <a:off x="4957444" y="465612"/>
          <a:ext cx="556727" cy="294532"/>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57444" y="524518"/>
        <a:ext cx="468367" cy="176720"/>
      </dsp:txXfrm>
    </dsp:sp>
    <dsp:sp modelId="{1B5042C6-F496-4528-ADFC-7328543291F5}">
      <dsp:nvSpPr>
        <dsp:cNvPr id="0" name=""/>
        <dsp:cNvSpPr/>
      </dsp:nvSpPr>
      <dsp:spPr>
        <a:xfrm>
          <a:off x="5991367" y="0"/>
          <a:ext cx="1225756" cy="122575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F72765-2672-4676-A354-9D6E66382626}">
      <dsp:nvSpPr>
        <dsp:cNvPr id="0" name=""/>
        <dsp:cNvSpPr/>
      </dsp:nvSpPr>
      <dsp:spPr>
        <a:xfrm>
          <a:off x="5633109" y="950119"/>
          <a:ext cx="2341354" cy="1225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err="1"/>
            <a:t>ULINK</a:t>
          </a:r>
          <a:r>
            <a:rPr lang="en-US" sz="1800" i="1" kern="1200" dirty="0" err="1"/>
            <a:t>pro</a:t>
          </a:r>
          <a:r>
            <a:rPr lang="en-US" sz="1800" i="0" kern="1200" dirty="0"/>
            <a:t> D</a:t>
          </a:r>
          <a:endParaRPr lang="en-US" sz="1800" kern="1200" dirty="0"/>
        </a:p>
        <a:p>
          <a:pPr marL="114300" lvl="1" indent="-114300" algn="l" defTabSz="622300">
            <a:lnSpc>
              <a:spcPct val="90000"/>
            </a:lnSpc>
            <a:spcBef>
              <a:spcPct val="0"/>
            </a:spcBef>
            <a:spcAft>
              <a:spcPct val="15000"/>
            </a:spcAft>
            <a:buNone/>
          </a:pPr>
          <a:r>
            <a:rPr lang="en-US" sz="1400" kern="1200" dirty="0"/>
            <a:t>Family of low-cost debug hardware for MCU &amp; MPU</a:t>
          </a:r>
        </a:p>
      </dsp:txBody>
      <dsp:txXfrm>
        <a:off x="5669010" y="986020"/>
        <a:ext cx="2269552" cy="1153954"/>
      </dsp:txXfrm>
    </dsp:sp>
    <dsp:sp modelId="{50502EE0-9EF0-4F72-95C1-FECF47B853A6}">
      <dsp:nvSpPr>
        <dsp:cNvPr id="0" name=""/>
        <dsp:cNvSpPr/>
      </dsp:nvSpPr>
      <dsp:spPr>
        <a:xfrm rot="21504470">
          <a:off x="7773743" y="425364"/>
          <a:ext cx="556942" cy="294532"/>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773760" y="485498"/>
        <a:ext cx="468582" cy="176720"/>
      </dsp:txXfrm>
    </dsp:sp>
    <dsp:sp modelId="{FE3C421D-31EA-40CF-972E-9AACD7558A4E}">
      <dsp:nvSpPr>
        <dsp:cNvPr id="0" name=""/>
        <dsp:cNvSpPr/>
      </dsp:nvSpPr>
      <dsp:spPr>
        <a:xfrm>
          <a:off x="8807773" y="55703"/>
          <a:ext cx="1225756" cy="957781"/>
        </a:xfrm>
        <a:prstGeom prst="roundRect">
          <a:avLst>
            <a:gd name="adj" fmla="val 10000"/>
          </a:avLst>
        </a:prstGeom>
        <a:blipFill>
          <a:blip xmlns:r="http://schemas.openxmlformats.org/officeDocument/2006/relationships" r:embed="rId4"/>
          <a:stretch>
            <a:fillRect t="-41000" b="-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4DD89-896E-4D71-9408-B5FA19A39CAD}">
      <dsp:nvSpPr>
        <dsp:cNvPr id="0" name=""/>
        <dsp:cNvSpPr/>
      </dsp:nvSpPr>
      <dsp:spPr>
        <a:xfrm>
          <a:off x="8449074" y="959098"/>
          <a:ext cx="2341354" cy="12257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TCP/IP</a:t>
          </a:r>
        </a:p>
        <a:p>
          <a:pPr marL="114300" lvl="1" indent="-114300" algn="l" defTabSz="622300">
            <a:lnSpc>
              <a:spcPct val="90000"/>
            </a:lnSpc>
            <a:spcBef>
              <a:spcPct val="0"/>
            </a:spcBef>
            <a:spcAft>
              <a:spcPct val="15000"/>
            </a:spcAft>
            <a:buNone/>
          </a:pPr>
          <a:r>
            <a:rPr lang="en-US" sz="1400" kern="1200" dirty="0"/>
            <a:t>Application-level debug for BSP and reference design rollout</a:t>
          </a:r>
        </a:p>
      </dsp:txBody>
      <dsp:txXfrm>
        <a:off x="8484975" y="994999"/>
        <a:ext cx="2269552" cy="1153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E3B32-6DCE-4D1F-8874-756A14D7D58E}">
      <dsp:nvSpPr>
        <dsp:cNvPr id="0" name=""/>
        <dsp:cNvSpPr/>
      </dsp:nvSpPr>
      <dsp:spPr>
        <a:xfrm>
          <a:off x="3165" y="165538"/>
          <a:ext cx="3086199"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t>Full support of Arm IP</a:t>
          </a:r>
        </a:p>
      </dsp:txBody>
      <dsp:txXfrm>
        <a:off x="3165" y="165538"/>
        <a:ext cx="3086199" cy="547200"/>
      </dsp:txXfrm>
    </dsp:sp>
    <dsp:sp modelId="{F2278401-D0CA-4D42-8EF1-07369965727E}">
      <dsp:nvSpPr>
        <dsp:cNvPr id="0" name=""/>
        <dsp:cNvSpPr/>
      </dsp:nvSpPr>
      <dsp:spPr>
        <a:xfrm>
          <a:off x="3165" y="712738"/>
          <a:ext cx="3086199" cy="36867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Arm Debugger is developed alongside Arm IP</a:t>
          </a:r>
        </a:p>
        <a:p>
          <a:pPr marL="171450" lvl="1" indent="-171450" algn="l" defTabSz="844550">
            <a:lnSpc>
              <a:spcPct val="90000"/>
            </a:lnSpc>
            <a:spcBef>
              <a:spcPct val="0"/>
            </a:spcBef>
            <a:spcAft>
              <a:spcPct val="15000"/>
            </a:spcAft>
            <a:buChar char="•"/>
          </a:pPr>
          <a:r>
            <a:rPr lang="en-GB" sz="1900" kern="1200" dirty="0"/>
            <a:t>Support for all Arm cores, including leading-edge support for cores that are not yet public</a:t>
          </a:r>
        </a:p>
        <a:p>
          <a:pPr marL="171450" lvl="1" indent="-171450" algn="l" defTabSz="844550">
            <a:lnSpc>
              <a:spcPct val="90000"/>
            </a:lnSpc>
            <a:spcBef>
              <a:spcPct val="0"/>
            </a:spcBef>
            <a:spcAft>
              <a:spcPct val="15000"/>
            </a:spcAft>
            <a:buChar char="•"/>
          </a:pPr>
          <a:r>
            <a:rPr lang="en-GB" sz="1900" kern="1200" dirty="0"/>
            <a:t>Comprehensive support for all Arm debug and trace IP</a:t>
          </a:r>
        </a:p>
      </dsp:txBody>
      <dsp:txXfrm>
        <a:off x="3165" y="712738"/>
        <a:ext cx="3086199" cy="3686706"/>
      </dsp:txXfrm>
    </dsp:sp>
    <dsp:sp modelId="{ACBD71CF-5F1A-4E1C-ACFA-D55ECAEBA680}">
      <dsp:nvSpPr>
        <dsp:cNvPr id="0" name=""/>
        <dsp:cNvSpPr/>
      </dsp:nvSpPr>
      <dsp:spPr>
        <a:xfrm>
          <a:off x="3521432" y="165538"/>
          <a:ext cx="3086199"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t>Flexible architecture</a:t>
          </a:r>
        </a:p>
      </dsp:txBody>
      <dsp:txXfrm>
        <a:off x="3521432" y="165538"/>
        <a:ext cx="3086199" cy="547200"/>
      </dsp:txXfrm>
    </dsp:sp>
    <dsp:sp modelId="{F30E8C27-FEC2-4C39-B199-9A3D55106EE7}">
      <dsp:nvSpPr>
        <dsp:cNvPr id="0" name=""/>
        <dsp:cNvSpPr/>
      </dsp:nvSpPr>
      <dsp:spPr>
        <a:xfrm>
          <a:off x="3521432" y="712738"/>
          <a:ext cx="3086199" cy="36867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Support for target complexity, challenging implementations, non-Arm IP</a:t>
          </a:r>
        </a:p>
        <a:p>
          <a:pPr marL="171450" lvl="1" indent="-171450" algn="l" defTabSz="844550">
            <a:lnSpc>
              <a:spcPct val="90000"/>
            </a:lnSpc>
            <a:spcBef>
              <a:spcPct val="0"/>
            </a:spcBef>
            <a:spcAft>
              <a:spcPct val="15000"/>
            </a:spcAft>
            <a:buChar char="•"/>
          </a:pPr>
          <a:r>
            <a:rPr lang="en-GB" sz="1900" kern="1200" dirty="0"/>
            <a:t>Extension APIs – customize debugger functionality, integrate with other tools</a:t>
          </a:r>
        </a:p>
      </dsp:txBody>
      <dsp:txXfrm>
        <a:off x="3521432" y="712738"/>
        <a:ext cx="3086199" cy="3686706"/>
      </dsp:txXfrm>
    </dsp:sp>
    <dsp:sp modelId="{02226278-4388-4BE2-81E3-8E01DE75E0FE}">
      <dsp:nvSpPr>
        <dsp:cNvPr id="0" name=""/>
        <dsp:cNvSpPr/>
      </dsp:nvSpPr>
      <dsp:spPr>
        <a:xfrm>
          <a:off x="7039699" y="165538"/>
          <a:ext cx="3086199"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a:t>Designed for productivity</a:t>
          </a:r>
        </a:p>
      </dsp:txBody>
      <dsp:txXfrm>
        <a:off x="7039699" y="165538"/>
        <a:ext cx="3086199" cy="547200"/>
      </dsp:txXfrm>
    </dsp:sp>
    <dsp:sp modelId="{503E4C2E-040C-45CA-A00F-A7E9DA4641D4}">
      <dsp:nvSpPr>
        <dsp:cNvPr id="0" name=""/>
        <dsp:cNvSpPr/>
      </dsp:nvSpPr>
      <dsp:spPr>
        <a:xfrm>
          <a:off x="7039699" y="712738"/>
          <a:ext cx="3086199" cy="36867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dirty="0"/>
            <a:t>CMSIS-Pack compatibility</a:t>
          </a:r>
        </a:p>
        <a:p>
          <a:pPr marL="171450" lvl="1" indent="-171450" algn="l" defTabSz="844550">
            <a:lnSpc>
              <a:spcPct val="90000"/>
            </a:lnSpc>
            <a:spcBef>
              <a:spcPct val="0"/>
            </a:spcBef>
            <a:spcAft>
              <a:spcPct val="15000"/>
            </a:spcAft>
            <a:buChar char="•"/>
          </a:pPr>
          <a:r>
            <a:rPr lang="en-GB" sz="1900" kern="1200" dirty="0"/>
            <a:t>Integrated with Eclipse and Python – both widely used</a:t>
          </a:r>
        </a:p>
        <a:p>
          <a:pPr marL="171450" lvl="1" indent="-171450" algn="l" defTabSz="844550">
            <a:lnSpc>
              <a:spcPct val="90000"/>
            </a:lnSpc>
            <a:spcBef>
              <a:spcPct val="0"/>
            </a:spcBef>
            <a:spcAft>
              <a:spcPct val="15000"/>
            </a:spcAft>
            <a:buChar char="•"/>
          </a:pPr>
          <a:r>
            <a:rPr lang="en-GB" sz="1900" kern="1200" dirty="0"/>
            <a:t>Debugger views and functionality optimized for fast, efficient, and clear operation</a:t>
          </a:r>
        </a:p>
        <a:p>
          <a:pPr marL="171450" lvl="1" indent="-171450" algn="l" defTabSz="844550">
            <a:lnSpc>
              <a:spcPct val="90000"/>
            </a:lnSpc>
            <a:spcBef>
              <a:spcPct val="0"/>
            </a:spcBef>
            <a:spcAft>
              <a:spcPct val="15000"/>
            </a:spcAft>
            <a:buChar char="•"/>
          </a:pPr>
          <a:r>
            <a:rPr lang="en-GB" sz="1900" kern="1200" dirty="0"/>
            <a:t>Advanced bring-up tools, expert support world-wide</a:t>
          </a:r>
        </a:p>
        <a:p>
          <a:pPr marL="171450" lvl="1" indent="-171450" algn="l" defTabSz="844550">
            <a:lnSpc>
              <a:spcPct val="90000"/>
            </a:lnSpc>
            <a:spcBef>
              <a:spcPct val="0"/>
            </a:spcBef>
            <a:spcAft>
              <a:spcPct val="15000"/>
            </a:spcAft>
            <a:buChar char="•"/>
          </a:pPr>
          <a:r>
            <a:rPr lang="en-GB" sz="1900" kern="1200"/>
            <a:t>Comprehensive scripting support with shallow learning curve</a:t>
          </a:r>
        </a:p>
      </dsp:txBody>
      <dsp:txXfrm>
        <a:off x="7039699" y="712738"/>
        <a:ext cx="3086199" cy="3686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5AFB9-34F6-4ECF-91AC-E4A244AA1C81}">
      <dsp:nvSpPr>
        <dsp:cNvPr id="0" name=""/>
        <dsp:cNvSpPr/>
      </dsp:nvSpPr>
      <dsp:spPr>
        <a:xfrm>
          <a:off x="0" y="0"/>
          <a:ext cx="6055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9C50C-8002-41F4-8360-0C77BCAFA866}">
      <dsp:nvSpPr>
        <dsp:cNvPr id="0" name=""/>
        <dsp:cNvSpPr/>
      </dsp:nvSpPr>
      <dsp:spPr>
        <a:xfrm>
          <a:off x="0" y="0"/>
          <a:ext cx="1211041"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Simplicity</a:t>
          </a:r>
        </a:p>
      </dsp:txBody>
      <dsp:txXfrm>
        <a:off x="0" y="0"/>
        <a:ext cx="1211041" cy="2340000"/>
      </dsp:txXfrm>
    </dsp:sp>
    <dsp:sp modelId="{E270F2C1-AA2A-4487-BF02-AD399C5DFA76}">
      <dsp:nvSpPr>
        <dsp:cNvPr id="0" name=""/>
        <dsp:cNvSpPr/>
      </dsp:nvSpPr>
      <dsp:spPr>
        <a:xfrm>
          <a:off x="1301869" y="54386"/>
          <a:ext cx="4753337" cy="108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Just select a supported platform from the database and connect</a:t>
          </a:r>
        </a:p>
      </dsp:txBody>
      <dsp:txXfrm>
        <a:off x="1301869" y="54386"/>
        <a:ext cx="4753337" cy="1087734"/>
      </dsp:txXfrm>
    </dsp:sp>
    <dsp:sp modelId="{DC24690F-50DE-44F0-BC27-CDE5C60D7E62}">
      <dsp:nvSpPr>
        <dsp:cNvPr id="0" name=""/>
        <dsp:cNvSpPr/>
      </dsp:nvSpPr>
      <dsp:spPr>
        <a:xfrm>
          <a:off x="1211041" y="1142121"/>
          <a:ext cx="48441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44F20-9BC7-483E-8A65-4EDAB472E1AD}">
      <dsp:nvSpPr>
        <dsp:cNvPr id="0" name=""/>
        <dsp:cNvSpPr/>
      </dsp:nvSpPr>
      <dsp:spPr>
        <a:xfrm>
          <a:off x="1301869" y="1196507"/>
          <a:ext cx="4753337" cy="108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Consistent debugging experience across probes</a:t>
          </a:r>
        </a:p>
      </dsp:txBody>
      <dsp:txXfrm>
        <a:off x="1301869" y="1196507"/>
        <a:ext cx="4753337" cy="1087734"/>
      </dsp:txXfrm>
    </dsp:sp>
    <dsp:sp modelId="{D1D88321-AA1E-41FF-BC88-521676A35000}">
      <dsp:nvSpPr>
        <dsp:cNvPr id="0" name=""/>
        <dsp:cNvSpPr/>
      </dsp:nvSpPr>
      <dsp:spPr>
        <a:xfrm>
          <a:off x="1211041" y="2284242"/>
          <a:ext cx="48441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4DB4B1-7452-4381-A264-A2B4566F5DDE}">
      <dsp:nvSpPr>
        <dsp:cNvPr id="0" name=""/>
        <dsp:cNvSpPr/>
      </dsp:nvSpPr>
      <dsp:spPr>
        <a:xfrm>
          <a:off x="0" y="2340000"/>
          <a:ext cx="60552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4A7150-2059-4220-BECF-8CE265D5F6D1}">
      <dsp:nvSpPr>
        <dsp:cNvPr id="0" name=""/>
        <dsp:cNvSpPr/>
      </dsp:nvSpPr>
      <dsp:spPr>
        <a:xfrm>
          <a:off x="0" y="2340000"/>
          <a:ext cx="1211041"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Cost efficiency</a:t>
          </a:r>
        </a:p>
      </dsp:txBody>
      <dsp:txXfrm>
        <a:off x="0" y="2340000"/>
        <a:ext cx="1211041" cy="2340000"/>
      </dsp:txXfrm>
    </dsp:sp>
    <dsp:sp modelId="{FA87E9F4-C124-4F4C-9A67-36C6FA9936A6}">
      <dsp:nvSpPr>
        <dsp:cNvPr id="0" name=""/>
        <dsp:cNvSpPr/>
      </dsp:nvSpPr>
      <dsp:spPr>
        <a:xfrm>
          <a:off x="1301869" y="2394386"/>
          <a:ext cx="4753337" cy="108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Perfectly engineered to meet basic debug needs</a:t>
          </a:r>
        </a:p>
      </dsp:txBody>
      <dsp:txXfrm>
        <a:off x="1301869" y="2394386"/>
        <a:ext cx="4753337" cy="1087734"/>
      </dsp:txXfrm>
    </dsp:sp>
    <dsp:sp modelId="{0C26E311-6888-4AFF-BA65-A865DD67D212}">
      <dsp:nvSpPr>
        <dsp:cNvPr id="0" name=""/>
        <dsp:cNvSpPr/>
      </dsp:nvSpPr>
      <dsp:spPr>
        <a:xfrm>
          <a:off x="1211041" y="3482121"/>
          <a:ext cx="48441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D068E-11EA-41A4-9ED2-6D9E0E6B9A23}">
      <dsp:nvSpPr>
        <dsp:cNvPr id="0" name=""/>
        <dsp:cNvSpPr/>
      </dsp:nvSpPr>
      <dsp:spPr>
        <a:xfrm>
          <a:off x="1301869" y="3536507"/>
          <a:ext cx="4753337" cy="108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Supported by both Keil and Arm Development Studio tools to protect your investment</a:t>
          </a:r>
        </a:p>
      </dsp:txBody>
      <dsp:txXfrm>
        <a:off x="1301869" y="3536507"/>
        <a:ext cx="4753337" cy="1087734"/>
      </dsp:txXfrm>
    </dsp:sp>
    <dsp:sp modelId="{D5BEE66F-B72D-49AD-87D8-DCEDDCFC1755}">
      <dsp:nvSpPr>
        <dsp:cNvPr id="0" name=""/>
        <dsp:cNvSpPr/>
      </dsp:nvSpPr>
      <dsp:spPr>
        <a:xfrm>
          <a:off x="1211041" y="4624242"/>
          <a:ext cx="484416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11/2/2021</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eveloper.arm.com/tools-and-software/embedded/debug-prob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232697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linker is used to bring all the compiled source objects together, and to locate the code and data in accordance to the platform memory map. </a:t>
            </a:r>
          </a:p>
          <a:p>
            <a:r>
              <a:rPr lang="en-US" dirty="0"/>
              <a:t>A scatter description file is used to define this memory map to the tool.</a:t>
            </a:r>
          </a:p>
          <a:p>
            <a:r>
              <a:rPr lang="en-US" dirty="0"/>
              <a:t>The entry point is where code execution begins and allow the linker to determine if there is code in your project that is never used, as well as by the debugger to understand where to begin from.</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a:p>
        </p:txBody>
      </p:sp>
    </p:spTree>
    <p:extLst>
      <p:ext uri="{BB962C8B-B14F-4D97-AF65-F5344CB8AC3E}">
        <p14:creationId xmlns:p14="http://schemas.microsoft.com/office/powerpoint/2010/main" val="215484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Compiler 6, also known as </a:t>
            </a:r>
            <a:r>
              <a:rPr lang="en-US" dirty="0" err="1"/>
              <a:t>armclang</a:t>
            </a:r>
            <a:r>
              <a:rPr lang="en-US" dirty="0"/>
              <a:t>, is the latest and recommended version of the compiler.</a:t>
            </a:r>
          </a:p>
          <a:p>
            <a:endParaRPr lang="en-US" dirty="0"/>
          </a:p>
          <a:p>
            <a:r>
              <a:rPr lang="en-US" dirty="0"/>
              <a:t>However the older compiler, commonly known as </a:t>
            </a:r>
            <a:r>
              <a:rPr lang="en-US" dirty="0" err="1"/>
              <a:t>armcc</a:t>
            </a:r>
            <a:r>
              <a:rPr lang="en-US" dirty="0"/>
              <a:t>, is no longer being developed. </a:t>
            </a:r>
            <a:r>
              <a:rPr lang="en-US" dirty="0" err="1"/>
              <a:t>armcc</a:t>
            </a:r>
            <a:r>
              <a:rPr lang="en-US" dirty="0"/>
              <a:t> has been in use for a long time (20+ years), and so there is a lot of code available based on this compiler.</a:t>
            </a:r>
          </a:p>
          <a:p>
            <a:endParaRPr lang="en-US" dirty="0"/>
          </a:p>
          <a:p>
            <a:r>
              <a:rPr lang="en-US" dirty="0"/>
              <a:t>For many users, migrating code to the newer compiler should be trivial, however if they have complex code, including embedded assembly, or other advanced coding, thorough documentation is available.</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a:p>
        </p:txBody>
      </p:sp>
    </p:spTree>
    <p:extLst>
      <p:ext uri="{BB962C8B-B14F-4D97-AF65-F5344CB8AC3E}">
        <p14:creationId xmlns:p14="http://schemas.microsoft.com/office/powerpoint/2010/main" val="26919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into the debug and trace features supported by Arm Development Studio.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a:p>
        </p:txBody>
      </p:sp>
    </p:spTree>
    <p:extLst>
      <p:ext uri="{BB962C8B-B14F-4D97-AF65-F5344CB8AC3E}">
        <p14:creationId xmlns:p14="http://schemas.microsoft.com/office/powerpoint/2010/main" val="2936847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Developed internally by Arm, based on Eclipse technology, the Arm debugger is a powerful tool for developing with any Arm-based platform.</a:t>
            </a:r>
          </a:p>
          <a:p>
            <a:endParaRPr lang="en-GB" dirty="0"/>
          </a:p>
          <a:p>
            <a:r>
              <a:rPr lang="en-GB" dirty="0"/>
              <a:t>Arm Debugger comes with support for 500 complex devices out-of-the-box, as well as 6000+ microcontrollers via software packs, and the ability to auto-detect and configure for an arbitrary Arm system. Powerful low level bring up tools are also provided for those users doing initial silicon validation.</a:t>
            </a:r>
          </a:p>
          <a:p>
            <a:endParaRPr lang="en-GB" dirty="0"/>
          </a:p>
          <a:p>
            <a:r>
              <a:rPr lang="en-GB" dirty="0"/>
              <a:t>The tool is fully scriptable for automation and testing use cases.</a:t>
            </a:r>
          </a:p>
          <a:p>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14</a:t>
            </a:fld>
            <a:endParaRPr lang="en-US"/>
          </a:p>
        </p:txBody>
      </p:sp>
    </p:spTree>
    <p:extLst>
      <p:ext uri="{BB962C8B-B14F-4D97-AF65-F5344CB8AC3E}">
        <p14:creationId xmlns:p14="http://schemas.microsoft.com/office/powerpoint/2010/main" val="211168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early, validated,</a:t>
            </a:r>
            <a:r>
              <a:rPr lang="en-GB" baseline="0" dirty="0"/>
              <a:t> support of new Arm cores, Development Studio provides a reliable and low-risk solution. Supporting Arm IP is a key requirement of the Arm Debugger – Arm has to support new cores as soon as it is practical to do so. Support is phased in as the core design matures: basic debug at an early stage, followed by advanced features like MMU and cache visibility as this work becomes possible. Development Studio core support can be tested against early implementations long before silicon becomes available.</a:t>
            </a:r>
            <a:endParaRPr lang="en-GB"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15</a:t>
            </a:fld>
            <a:endParaRPr lang="en-US"/>
          </a:p>
        </p:txBody>
      </p:sp>
    </p:spTree>
    <p:extLst>
      <p:ext uri="{BB962C8B-B14F-4D97-AF65-F5344CB8AC3E}">
        <p14:creationId xmlns:p14="http://schemas.microsoft.com/office/powerpoint/2010/main" val="570341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&lt;This slide has animation – it has three builds to show/hide four panes. Click mouse to advance through build&gt;</a:t>
            </a:r>
          </a:p>
          <a:p>
            <a:endParaRPr lang="en-GB" baseline="0" dirty="0"/>
          </a:p>
          <a:p>
            <a:r>
              <a:rPr lang="en-GB" baseline="0" dirty="0"/>
              <a:t>For a complex debug target, a debugger faces challenges. It needs to display all the information that the users need to make fast decisions, but this can bring confusion (as too much information is displayed), delays and frustration (as the user has to hunt to the information needed) and slow debugger performance (as excessive information is read from the target).</a:t>
            </a:r>
          </a:p>
          <a:p>
            <a:endParaRPr lang="en-GB" baseline="0" dirty="0"/>
          </a:p>
          <a:p>
            <a:r>
              <a:rPr lang="en-GB" baseline="0" dirty="0"/>
              <a:t>Arm Debugger views are designed to overcome these challenges, and show exactly the information that the user needs (but nothing extra). The result is a clear, easy to use debugger, with excellent performance and easy to find information. This slide shows examples of the various views. </a:t>
            </a:r>
          </a:p>
          <a:p>
            <a:r>
              <a:rPr lang="en-GB" baseline="0" dirty="0"/>
              <a:t>    The top left shows custom register sets, you can create a custom register view displaying exactly the registers you need.</a:t>
            </a:r>
          </a:p>
          <a:p>
            <a:r>
              <a:rPr lang="en-GB" baseline="0" dirty="0"/>
              <a:t>    The top right shows the expressions view, where it displays calculations.</a:t>
            </a:r>
          </a:p>
          <a:p>
            <a:r>
              <a:rPr lang="en-GB" baseline="0" dirty="0"/>
              <a:t>    The bottom left shows the stack view, with parameters types and values passed to function(s).</a:t>
            </a:r>
          </a:p>
          <a:p>
            <a:r>
              <a:rPr lang="en-GB" baseline="0" dirty="0"/>
              <a:t>    The bottom right shows the debug control view, which displays critical information by default such as information about non-scheduled threads can be expanded if needed.</a:t>
            </a:r>
          </a:p>
        </p:txBody>
      </p:sp>
      <p:sp>
        <p:nvSpPr>
          <p:cNvPr id="4" name="Slide Number Placeholder 3"/>
          <p:cNvSpPr>
            <a:spLocks noGrp="1"/>
          </p:cNvSpPr>
          <p:nvPr>
            <p:ph type="sldNum" sz="quarter" idx="10"/>
          </p:nvPr>
        </p:nvSpPr>
        <p:spPr/>
        <p:txBody>
          <a:bodyPr/>
          <a:lstStyle/>
          <a:p>
            <a:fld id="{579786E7-EDAB-724E-B5AE-1BDD6B8AC677}" type="slidenum">
              <a:rPr lang="en-US" smtClean="0"/>
              <a:pPr/>
              <a:t>16</a:t>
            </a:fld>
            <a:endParaRPr lang="en-US"/>
          </a:p>
        </p:txBody>
      </p:sp>
    </p:spTree>
    <p:extLst>
      <p:ext uri="{BB962C8B-B14F-4D97-AF65-F5344CB8AC3E}">
        <p14:creationId xmlns:p14="http://schemas.microsoft.com/office/powerpoint/2010/main" val="145212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Wizards to connect to hardware and models takes care of complex target configurations, and simplifies the connection setup. Recently used devices enable quick access and reuse of previous configurations. </a:t>
            </a:r>
          </a:p>
          <a:p>
            <a:endParaRPr lang="en-GB" dirty="0"/>
          </a:p>
          <a:p>
            <a:r>
              <a:rPr lang="en-GB" dirty="0"/>
              <a:t>Within this wizard, new platforms can be easily configured and included to the list.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a:p>
        </p:txBody>
      </p:sp>
    </p:spTree>
    <p:extLst>
      <p:ext uri="{BB962C8B-B14F-4D97-AF65-F5344CB8AC3E}">
        <p14:creationId xmlns:p14="http://schemas.microsoft.com/office/powerpoint/2010/main" val="3234373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software pack debug configuration wizard allows advanced target and debug probe connections, including connect, reset and flash programming configurations.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a:p>
        </p:txBody>
      </p:sp>
    </p:spTree>
    <p:extLst>
      <p:ext uri="{BB962C8B-B14F-4D97-AF65-F5344CB8AC3E}">
        <p14:creationId xmlns:p14="http://schemas.microsoft.com/office/powerpoint/2010/main" val="1022687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Arm devices support some from of trace functionality.</a:t>
            </a:r>
          </a:p>
          <a:p>
            <a:r>
              <a:rPr lang="en-US" dirty="0"/>
              <a:t>The Embedded Trace </a:t>
            </a:r>
            <a:r>
              <a:rPr lang="en-US" dirty="0" err="1"/>
              <a:t>Macrocell</a:t>
            </a:r>
            <a:r>
              <a:rPr lang="en-US" dirty="0"/>
              <a:t> (ETM) goes alongside an Arm processor to monitor instruction execution, as well as data accesses on certain processors.</a:t>
            </a:r>
          </a:p>
          <a:p>
            <a:r>
              <a:rPr lang="en-US" dirty="0"/>
              <a:t>The Instrumented Trace </a:t>
            </a:r>
            <a:r>
              <a:rPr lang="en-US" dirty="0" err="1"/>
              <a:t>Macrocell</a:t>
            </a:r>
            <a:r>
              <a:rPr lang="en-US" dirty="0"/>
              <a:t> (ITM) and more general System Trace </a:t>
            </a:r>
            <a:r>
              <a:rPr lang="en-US" dirty="0" err="1"/>
              <a:t>Macrocell</a:t>
            </a:r>
            <a:r>
              <a:rPr lang="en-US" dirty="0"/>
              <a:t> (STM) allow users to implement largely non-intrusive </a:t>
            </a:r>
            <a:r>
              <a:rPr lang="en-US" dirty="0" err="1"/>
              <a:t>printf</a:t>
            </a:r>
            <a:r>
              <a:rPr lang="en-US" dirty="0"/>
              <a:t> style diagnostic output from their application.</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a:p>
        </p:txBody>
      </p:sp>
    </p:spTree>
    <p:extLst>
      <p:ext uri="{BB962C8B-B14F-4D97-AF65-F5344CB8AC3E}">
        <p14:creationId xmlns:p14="http://schemas.microsoft.com/office/powerpoint/2010/main" val="244837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Collecting Arm </a:t>
            </a:r>
            <a:r>
              <a:rPr lang="en-GB" baseline="0" dirty="0"/>
              <a:t>CPU trace (ETM or PTM) enables Arm Debugger to reconstruct instruction-by-instruction the history of your program as it was executed by the CPU. This is similar to flight recorders or hidden CCTV systems, in that the CPU trace is entirely independent (non-intrusive) and can capture all relevant data to allow to follow all steps of your program in order to quickly investigate unexpected </a:t>
            </a:r>
            <a:r>
              <a:rPr lang="en-GB" baseline="0" dirty="0" err="1"/>
              <a:t>behavior</a:t>
            </a:r>
            <a:r>
              <a:rPr lang="en-GB" baseline="0" dirty="0"/>
              <a:t>.</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20</a:t>
            </a:fld>
            <a:endParaRPr lang="en-US"/>
          </a:p>
        </p:txBody>
      </p:sp>
    </p:spTree>
    <p:extLst>
      <p:ext uri="{BB962C8B-B14F-4D97-AF65-F5344CB8AC3E}">
        <p14:creationId xmlns:p14="http://schemas.microsoft.com/office/powerpoint/2010/main" val="74638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begin this module by having an overview of Arm Development Studio. </a:t>
            </a:r>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a:p>
        </p:txBody>
      </p:sp>
    </p:spTree>
    <p:extLst>
      <p:ext uri="{BB962C8B-B14F-4D97-AF65-F5344CB8AC3E}">
        <p14:creationId xmlns:p14="http://schemas.microsoft.com/office/powerpoint/2010/main" val="114140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high-performance DSTREAM family of debug adapters and the low-cost ULINK family, allowing the user to connect the Arm debugger to real hardware (development boards </a:t>
            </a:r>
            <a:r>
              <a:rPr lang="en-US" dirty="0" err="1"/>
              <a:t>etc</a:t>
            </a:r>
            <a:r>
              <a:rPr lang="en-US" dirty="0"/>
              <a:t>).</a:t>
            </a:r>
          </a:p>
          <a:p>
            <a:r>
              <a:rPr lang="en-US" dirty="0"/>
              <a:t>For more information, see </a:t>
            </a:r>
            <a:r>
              <a:rPr lang="en-US" dirty="0">
                <a:hlinkClick r:id="rId3"/>
              </a:rPr>
              <a:t>https://developer.arm.com/tools-and-software/embedded/debug-probes</a:t>
            </a:r>
            <a:endParaRPr lang="en-US" dirty="0"/>
          </a:p>
          <a:p>
            <a:endParaRPr lang="en-US" dirty="0"/>
          </a:p>
          <a:p>
            <a:r>
              <a:rPr lang="en-US" dirty="0"/>
              <a:t>Note that these are sold separately from Development Studio.</a:t>
            </a:r>
          </a:p>
          <a:p>
            <a:endParaRPr lang="en-US" dirty="0"/>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a:p>
        </p:txBody>
      </p:sp>
    </p:spTree>
    <p:extLst>
      <p:ext uri="{BB962C8B-B14F-4D97-AF65-F5344CB8AC3E}">
        <p14:creationId xmlns:p14="http://schemas.microsoft.com/office/powerpoint/2010/main" val="34978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rPr>
              <a:t>Note: DSTREAM-ST and DSTREAM-PT are second-generation probes from Arm.</a:t>
            </a:r>
            <a:r>
              <a:rPr lang="en-GB" sz="1200" u="none" kern="1200" dirty="0">
                <a:solidFill>
                  <a:schemeClr val="tx1"/>
                </a:solidFill>
                <a:effectLst/>
                <a:latin typeface="+mn-lt"/>
                <a:ea typeface="+mn-ea"/>
                <a:cs typeface="+mn-cs"/>
              </a:rPr>
              <a:t> Together they replace and improve on the capabilities of the first-generation probe DSTREAM, which after stock runs out in summer 2019 will no longer be manufactured – but will continue to be supported in Arm Development Studio.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DSTREAM-HT is used with systems that support High-Speed Serial Trace Probe (HSSTP), a method of outputting trace using fewer pins than normal.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0E2090F-A8AF-4009-AD09-27AAF515009D}" type="slidenum">
              <a:rPr lang="en-GB" smtClean="0"/>
              <a:t>22</a:t>
            </a:fld>
            <a:endParaRPr lang="en-GB"/>
          </a:p>
        </p:txBody>
      </p:sp>
    </p:spTree>
    <p:extLst>
      <p:ext uri="{BB962C8B-B14F-4D97-AF65-F5344CB8AC3E}">
        <p14:creationId xmlns:p14="http://schemas.microsoft.com/office/powerpoint/2010/main" val="959985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ULINK family of probes is simple, low-cost probes, ideally suited for microcontroller type targets. Though ULINKs can be used for certain cases, if using a high-end platform, especially one with multiple processors, DSTREAM family is generally recommended.</a:t>
            </a:r>
          </a:p>
          <a:p>
            <a:endParaRPr lang="en-US" dirty="0"/>
          </a:p>
        </p:txBody>
      </p:sp>
      <p:sp>
        <p:nvSpPr>
          <p:cNvPr id="4" name="Slide Number Placeholder 3"/>
          <p:cNvSpPr>
            <a:spLocks noGrp="1"/>
          </p:cNvSpPr>
          <p:nvPr>
            <p:ph type="sldNum" sz="quarter" idx="10"/>
          </p:nvPr>
        </p:nvSpPr>
        <p:spPr/>
        <p:txBody>
          <a:bodyPr/>
          <a:lstStyle/>
          <a:p>
            <a:fld id="{579786E7-EDAB-724E-B5AE-1BDD6B8AC677}" type="slidenum">
              <a:rPr lang="en-US" smtClean="0"/>
              <a:pPr/>
              <a:t>23</a:t>
            </a:fld>
            <a:endParaRPr lang="en-US"/>
          </a:p>
        </p:txBody>
      </p:sp>
    </p:spTree>
    <p:extLst>
      <p:ext uri="{BB962C8B-B14F-4D97-AF65-F5344CB8AC3E}">
        <p14:creationId xmlns:p14="http://schemas.microsoft.com/office/powerpoint/2010/main" val="180485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at the virtual platforms included in the Arm Development Studio.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a:p>
        </p:txBody>
      </p:sp>
    </p:spTree>
    <p:extLst>
      <p:ext uri="{BB962C8B-B14F-4D97-AF65-F5344CB8AC3E}">
        <p14:creationId xmlns:p14="http://schemas.microsoft.com/office/powerpoint/2010/main" val="3498963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offers two classes of virtual prototyping technology, which are:</a:t>
            </a:r>
          </a:p>
          <a:p>
            <a:pPr marL="171450" indent="-171450">
              <a:buFontTx/>
              <a:buChar char="-"/>
            </a:pPr>
            <a:r>
              <a:rPr lang="en-US" dirty="0"/>
              <a:t>Fast Models, and </a:t>
            </a:r>
          </a:p>
          <a:p>
            <a:pPr marL="171450" indent="-171450">
              <a:buFontTx/>
              <a:buChar char="-"/>
            </a:pPr>
            <a:r>
              <a:rPr lang="en-US" dirty="0"/>
              <a:t>Cycle Models. </a:t>
            </a:r>
          </a:p>
          <a:p>
            <a:pPr marL="0" indent="0">
              <a:buFontTx/>
              <a:buNone/>
            </a:pPr>
            <a:r>
              <a:rPr lang="en-US" dirty="0"/>
              <a:t>These models enable users to create systems before or in lieu of real hardware being available.</a:t>
            </a:r>
          </a:p>
          <a:p>
            <a:endParaRPr lang="en-US" dirty="0"/>
          </a:p>
          <a:p>
            <a:r>
              <a:rPr lang="en-US" dirty="0"/>
              <a:t>Development Studio includes a collection of Fixed Virtual Platforms (FVP), which are ready-made platforms for various processors, including multi-core configurations, based on Fast Model technology.</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a:p>
        </p:txBody>
      </p:sp>
    </p:spTree>
    <p:extLst>
      <p:ext uri="{BB962C8B-B14F-4D97-AF65-F5344CB8AC3E}">
        <p14:creationId xmlns:p14="http://schemas.microsoft.com/office/powerpoint/2010/main" val="206831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fontScale="77500" lnSpcReduction="20000"/>
          </a:bodyPr>
          <a:lstStyle/>
          <a:p>
            <a:pPr defTabSz="465867" eaLnBrk="1" fontAlgn="auto" hangingPunct="1">
              <a:spcBef>
                <a:spcPts val="0"/>
              </a:spcBef>
              <a:spcAft>
                <a:spcPts val="0"/>
              </a:spcAft>
              <a:defRPr/>
            </a:pPr>
            <a:r>
              <a:rPr lang="en-GB" b="0" baseline="0" dirty="0"/>
              <a:t>Arm produces Cycle Accurate models (Cycle Models) derived from RTL and hand-written Fast Models derived from the architecture and CPU specification. Both models are extremely accurate as the Cycle Models are derived from that actual RTL implementation and the Fast Models run the same validation suites as the RTL. The difference between these types of models is the level of abstraction, with impacts the simulation speed and the ability to correlate execution with real time. </a:t>
            </a:r>
          </a:p>
          <a:p>
            <a:pPr defTabSz="465867" eaLnBrk="1" fontAlgn="auto" hangingPunct="1">
              <a:spcBef>
                <a:spcPts val="0"/>
              </a:spcBef>
              <a:spcAft>
                <a:spcPts val="0"/>
              </a:spcAft>
              <a:defRPr/>
            </a:pPr>
            <a:endParaRPr lang="en-GB" b="0" baseline="0" dirty="0"/>
          </a:p>
          <a:p>
            <a:pPr defTabSz="465867" eaLnBrk="1" fontAlgn="auto" hangingPunct="1">
              <a:spcBef>
                <a:spcPts val="0"/>
              </a:spcBef>
              <a:spcAft>
                <a:spcPts val="0"/>
              </a:spcAft>
              <a:defRPr/>
            </a:pPr>
            <a:r>
              <a:rPr lang="en-GB" b="0" baseline="0" dirty="0"/>
              <a:t>Cycle Models will give you 100% accuracy at the expense of execution speed, however, there are several techniques that can be used to trade off accuracy for execution speed.</a:t>
            </a:r>
          </a:p>
          <a:p>
            <a:pPr defTabSz="465867" eaLnBrk="1" fontAlgn="auto" hangingPunct="1">
              <a:spcBef>
                <a:spcPts val="0"/>
              </a:spcBef>
              <a:spcAft>
                <a:spcPts val="0"/>
              </a:spcAft>
              <a:defRPr/>
            </a:pPr>
            <a:endParaRPr lang="en-GB" b="1" baseline="0" dirty="0"/>
          </a:p>
          <a:p>
            <a:pPr defTabSz="465867" eaLnBrk="1" fontAlgn="auto" hangingPunct="1">
              <a:spcBef>
                <a:spcPts val="0"/>
              </a:spcBef>
              <a:spcAft>
                <a:spcPts val="0"/>
              </a:spcAft>
              <a:defRPr/>
            </a:pPr>
            <a:r>
              <a:rPr lang="en-GB" b="1" baseline="0" dirty="0"/>
              <a:t>Fast Models with Timing Annotation </a:t>
            </a:r>
            <a:r>
              <a:rPr lang="en-GB" baseline="0" dirty="0"/>
              <a:t>- </a:t>
            </a:r>
            <a:r>
              <a:rPr lang="en-GB" dirty="0">
                <a:ea typeface="+mn-ea"/>
                <a:cs typeface="+mn-cs"/>
              </a:rPr>
              <a:t>TLM 2.0 supports the annotation of time to transactions. Fast Models Timing Annotation allows the user to apply timing information to think like CPI per instruction class, cache and TLB accesses, branch prediction penalties, etc. Early results indicate that 80% accuracy is achievable and work is ongoing to improve this further.</a:t>
            </a:r>
            <a:endParaRPr lang="en-GB" dirty="0"/>
          </a:p>
          <a:p>
            <a:endParaRPr lang="en-GB" b="1" dirty="0"/>
          </a:p>
          <a:p>
            <a:r>
              <a:rPr lang="en-GB" b="1" dirty="0"/>
              <a:t>Swap</a:t>
            </a:r>
            <a:r>
              <a:rPr lang="en-GB" b="1" baseline="0" dirty="0"/>
              <a:t> &amp; Play </a:t>
            </a:r>
            <a:r>
              <a:rPr lang="en-GB" baseline="0" dirty="0"/>
              <a:t>– Run part of the simulation in Fast Models and then switch to Cycle Model (i.e. cycle accurate) simulation at any breakpoint. Improves overall simulation time. Level of improvement will depend on how much of the simulation is run on Fast Models versus Cycle Models.</a:t>
            </a:r>
          </a:p>
          <a:p>
            <a:endParaRPr lang="en-GB" baseline="0" dirty="0"/>
          </a:p>
          <a:p>
            <a:pPr defTabSz="465867" eaLnBrk="1" fontAlgn="auto" hangingPunct="1">
              <a:spcBef>
                <a:spcPts val="0"/>
              </a:spcBef>
              <a:spcAft>
                <a:spcPts val="0"/>
              </a:spcAft>
              <a:defRPr/>
            </a:pPr>
            <a:r>
              <a:rPr lang="en-GB" b="1" baseline="0" dirty="0"/>
              <a:t>Pure Virtual Hybrid </a:t>
            </a:r>
            <a:r>
              <a:rPr lang="en-GB" baseline="0" dirty="0"/>
              <a:t>– Mixes Fast Model and Cycle Model simulation, where part of the design is rendered in a Fast Model and part in Cycle Model. This is different from Swap &amp; Play in that you aren’t switching simulation states within the same model. Not only does it speed up simulation time, but also allows co-simulation with non-Arm IP.</a:t>
            </a:r>
          </a:p>
          <a:p>
            <a:endParaRPr lang="en-GB" baseline="0" dirty="0"/>
          </a:p>
          <a:p>
            <a:pPr defTabSz="465867" eaLnBrk="1" fontAlgn="auto" hangingPunct="1">
              <a:spcBef>
                <a:spcPts val="0"/>
              </a:spcBef>
              <a:spcAft>
                <a:spcPts val="0"/>
              </a:spcAft>
              <a:defRPr/>
            </a:pPr>
            <a:r>
              <a:rPr lang="en-GB" b="1" baseline="0" dirty="0"/>
              <a:t>Hybrid with Emulation </a:t>
            </a:r>
            <a:r>
              <a:rPr lang="en-GB" baseline="0" dirty="0"/>
              <a:t>– </a:t>
            </a:r>
            <a:r>
              <a:rPr lang="en-GB" dirty="0"/>
              <a:t>Combines the performance of Virtual Prototypes with the accuracy of Emulation.</a:t>
            </a:r>
            <a:r>
              <a:rPr lang="en-GB" baseline="0" dirty="0"/>
              <a:t> Run part of the simulation on the Fast Model and the remainder on an emulator (e.g. Cadence Palladium, Mentor Veloce, </a:t>
            </a:r>
            <a:r>
              <a:rPr lang="en-GB" baseline="0" dirty="0" err="1"/>
              <a:t>Aldec</a:t>
            </a:r>
            <a:r>
              <a:rPr lang="en-GB" baseline="0" dirty="0"/>
              <a:t> HES, Synopsys HAPS). Improves overall simulation time. Level of improvement will depend on how much of the simulation is run on Fast Models versus emulator. Not only speeds up overall runs, but helps avoid capacity issues when designs don’t fit within the emulator.</a:t>
            </a:r>
          </a:p>
          <a:p>
            <a:pPr defTabSz="465867" eaLnBrk="1" fontAlgn="auto" hangingPunct="1">
              <a:spcBef>
                <a:spcPts val="0"/>
              </a:spcBef>
              <a:spcAft>
                <a:spcPts val="0"/>
              </a:spcAft>
              <a:defRPr/>
            </a:pPr>
            <a:endParaRPr lang="en-GB" baseline="0" dirty="0"/>
          </a:p>
          <a:p>
            <a:pPr defTabSz="465867" eaLnBrk="1" fontAlgn="auto" hangingPunct="1">
              <a:spcBef>
                <a:spcPts val="0"/>
              </a:spcBef>
              <a:spcAft>
                <a:spcPts val="0"/>
              </a:spcAft>
              <a:defRPr/>
            </a:pPr>
            <a:endParaRPr lang="en-GB" baseline="0" dirty="0"/>
          </a:p>
        </p:txBody>
      </p:sp>
      <p:sp>
        <p:nvSpPr>
          <p:cNvPr id="4" name="Slide Number Placeholder 3"/>
          <p:cNvSpPr>
            <a:spLocks noGrp="1"/>
          </p:cNvSpPr>
          <p:nvPr>
            <p:ph type="sldNum" sz="quarter" idx="10"/>
          </p:nvPr>
        </p:nvSpPr>
        <p:spPr/>
        <p:txBody>
          <a:bodyPr/>
          <a:lstStyle/>
          <a:p>
            <a:pPr defTabSz="931774" fontAlgn="auto">
              <a:spcBef>
                <a:spcPts val="0"/>
              </a:spcBef>
              <a:spcAft>
                <a:spcPts val="0"/>
              </a:spcAft>
              <a:defRPr/>
            </a:pPr>
            <a:fld id="{244FD730-BEC7-4B67-8F55-D0E5014F5C22}" type="slidenum">
              <a:rPr lang="en-GB">
                <a:solidFill>
                  <a:prstClr val="black"/>
                </a:solidFill>
                <a:latin typeface="Calibri"/>
                <a:ea typeface="+mn-ea"/>
              </a:rPr>
              <a:pPr defTabSz="931774" fontAlgn="auto">
                <a:spcBef>
                  <a:spcPts val="0"/>
                </a:spcBef>
                <a:spcAft>
                  <a:spcPts val="0"/>
                </a:spcAft>
                <a:defRPr/>
              </a:pPr>
              <a:t>26</a:t>
            </a:fld>
            <a:endParaRPr lang="en-GB" dirty="0">
              <a:solidFill>
                <a:prstClr val="black"/>
              </a:solidFill>
              <a:latin typeface="Calibri"/>
              <a:ea typeface="+mn-ea"/>
            </a:endParaRPr>
          </a:p>
        </p:txBody>
      </p:sp>
    </p:spTree>
    <p:extLst>
      <p:ext uri="{BB962C8B-B14F-4D97-AF65-F5344CB8AC3E}">
        <p14:creationId xmlns:p14="http://schemas.microsoft.com/office/powerpoint/2010/main" val="4051414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look at the Arm Streamline performance analyzer, which is included in Arm Development Studio.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27</a:t>
            </a:fld>
            <a:endParaRPr lang="en-US" altLang="en-US"/>
          </a:p>
        </p:txBody>
      </p:sp>
    </p:spTree>
    <p:extLst>
      <p:ext uri="{BB962C8B-B14F-4D97-AF65-F5344CB8AC3E}">
        <p14:creationId xmlns:p14="http://schemas.microsoft.com/office/powerpoint/2010/main" val="1128478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Streamline allows you to visualize code execution to ensure efficient and optimal performance.</a:t>
            </a:r>
          </a:p>
          <a:p>
            <a:endParaRPr lang="en-US" dirty="0"/>
          </a:p>
          <a:p>
            <a:r>
              <a:rPr lang="en-US" dirty="0"/>
              <a:t>It can be used for Linux applications, in conjunction with a kernel module known as gator, as well as bare-metal and RTOS applications by instrumenting the code or making use of ETM trace history.</a:t>
            </a:r>
          </a:p>
          <a:p>
            <a:endParaRPr lang="en-US" dirty="0"/>
          </a:p>
          <a:p>
            <a:r>
              <a:rPr lang="en-US" dirty="0"/>
              <a:t>Streamline can be used with both real and virtual platforms.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787946-F38A-442D-8B4B-7C33473CC73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941517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tool allows you to deep dive into code execution to help the user tune their code for their target hardware.</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a:p>
        </p:txBody>
      </p:sp>
    </p:spTree>
    <p:extLst>
      <p:ext uri="{BB962C8B-B14F-4D97-AF65-F5344CB8AC3E}">
        <p14:creationId xmlns:p14="http://schemas.microsoft.com/office/powerpoint/2010/main" val="2664321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In summary, the </a:t>
            </a:r>
            <a:r>
              <a:rPr lang="en-US" dirty="0"/>
              <a:t>Arm Development Studio comprises various features that support software development for the latest Arm processors and IPs.</a:t>
            </a:r>
          </a:p>
          <a:p>
            <a:endParaRPr lang="en-GB" dirty="0"/>
          </a:p>
          <a:p>
            <a:r>
              <a:rPr lang="en-GB" dirty="0"/>
              <a:t>A fully </a:t>
            </a:r>
            <a:r>
              <a:rPr lang="en-GB"/>
              <a:t>featured 30-day </a:t>
            </a:r>
            <a:r>
              <a:rPr lang="en-GB" dirty="0"/>
              <a:t>evaluation license is available from the Arm website.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30</a:t>
            </a:fld>
            <a:endParaRPr lang="en-US" altLang="en-US"/>
          </a:p>
        </p:txBody>
      </p:sp>
    </p:spTree>
    <p:extLst>
      <p:ext uri="{BB962C8B-B14F-4D97-AF65-F5344CB8AC3E}">
        <p14:creationId xmlns:p14="http://schemas.microsoft.com/office/powerpoint/2010/main" val="53468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Arm Development Studio?</a:t>
            </a:r>
          </a:p>
          <a:p>
            <a:r>
              <a:rPr lang="en-US" dirty="0"/>
              <a:t>Arm Development Studio is Arm’s flagship toolchain, with support for the latest Arm processors and other IP.</a:t>
            </a:r>
          </a:p>
          <a:p>
            <a:endParaRPr lang="en-US" dirty="0"/>
          </a:p>
          <a:p>
            <a:r>
              <a:rPr lang="en-US" dirty="0"/>
              <a:t>It comprises of:</a:t>
            </a:r>
          </a:p>
          <a:p>
            <a:pPr marL="171450" indent="-171450">
              <a:buFontTx/>
              <a:buChar char="-"/>
            </a:pPr>
            <a:r>
              <a:rPr lang="en-US" dirty="0"/>
              <a:t>The Arm Compiler, a mature embedded C/C++ toolchain, offering best in class performance and stability.</a:t>
            </a:r>
          </a:p>
          <a:p>
            <a:pPr marL="171450" indent="-171450">
              <a:buFontTx/>
              <a:buChar char="-"/>
            </a:pPr>
            <a:r>
              <a:rPr lang="en-US" dirty="0"/>
              <a:t>The Arm Debugger, an Eclipse-based debugger, developed to support Arm-based devices from the most basic to the most complex multi-core, multi-cluster configurations. The Eclipse IDE also provides project management capabilities, fully integrating the Arm Compiler.</a:t>
            </a:r>
          </a:p>
          <a:p>
            <a:pPr marL="171450" indent="-171450">
              <a:buFontTx/>
              <a:buChar char="-"/>
            </a:pPr>
            <a:r>
              <a:rPr lang="en-US" dirty="0"/>
              <a:t>Streamline performance analyzer – a powerful visualization tool, showing how code is executing through your system, allowing you to identify performance hotspots and other such characteristics. It can support Linux-based systems, as well as bare-metal and RTOS type systems though code annotation or hardware trace.</a:t>
            </a:r>
          </a:p>
          <a:p>
            <a:pPr marL="171450" indent="-171450">
              <a:buFontTx/>
              <a:buChar char="-"/>
            </a:pPr>
            <a:r>
              <a:rPr lang="en-US" dirty="0"/>
              <a:t>Development Studio also enables Keil MDK, another toolchain from Arm, also incorporating the Arm Compiler, but only targeting simpler, Cortex-M based microcontrollers.</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a:p>
        </p:txBody>
      </p:sp>
    </p:spTree>
    <p:extLst>
      <p:ext uri="{BB962C8B-B14F-4D97-AF65-F5344CB8AC3E}">
        <p14:creationId xmlns:p14="http://schemas.microsoft.com/office/powerpoint/2010/main" val="3289739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US" dirty="0"/>
              <a:t>The Arm Debugger is a key</a:t>
            </a:r>
            <a:r>
              <a:rPr lang="en-US" baseline="0" dirty="0"/>
              <a:t> part of Arm Development Studio. It covers the debug (bottom left of top diagram) and code visualization (top right of top diagram) portions and extends through the entire product lifecycle – from first concept right through to finished product (shown in bottom pane).</a:t>
            </a:r>
          </a:p>
          <a:p>
            <a:endParaRPr lang="en-US" dirty="0"/>
          </a:p>
          <a:p>
            <a:r>
              <a:rPr lang="en-US" dirty="0"/>
              <a:t>The debugger can connect to real platforms via JTAG tools such as the DSTREAM and ULINK families of products. You can also use virtual platforms where real hardware is not available. Development Studio includes a collection of Fixed Virtual Platforms (FVPs), which, as the name implies, are ready-made complete system models, based on Arm Fast Model technology, allowing users to easily write and test software out-of-the-box.</a:t>
            </a:r>
          </a:p>
        </p:txBody>
      </p:sp>
      <p:sp>
        <p:nvSpPr>
          <p:cNvPr id="4" name="Slide Number Placeholder 3"/>
          <p:cNvSpPr>
            <a:spLocks noGrp="1"/>
          </p:cNvSpPr>
          <p:nvPr>
            <p:ph type="sldNum" sz="quarter" idx="10"/>
          </p:nvPr>
        </p:nvSpPr>
        <p:spPr/>
        <p:txBody>
          <a:bodyPr/>
          <a:lstStyle/>
          <a:p>
            <a:fld id="{04787946-F38A-442D-8B4B-7C33473CC73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52360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Development Studio IDE is designed for ease of use, with less menu options, and provide quick access one click buttons to create and manage projects or examples – or to launch a debug configuration.</a:t>
            </a:r>
          </a:p>
          <a:p>
            <a:endParaRPr lang="en-GB" dirty="0"/>
          </a:p>
          <a:p>
            <a:r>
              <a:rPr lang="en-GB" dirty="0"/>
              <a:t>Developer coding and debug environments are merged to allow for increased productivity without the need to switch from one perspective to another. </a:t>
            </a:r>
          </a:p>
          <a:p>
            <a:endParaRPr lang="en-GB" dirty="0"/>
          </a:p>
          <a:p>
            <a:r>
              <a:rPr lang="en-GB" dirty="0"/>
              <a:t>The IDE perspective will remember any changes a user applies to the view, and the configuration may also be saved and shared by colleagues. However it can also be reset if the user so chooses.</a:t>
            </a:r>
          </a:p>
        </p:txBody>
      </p:sp>
      <p:sp>
        <p:nvSpPr>
          <p:cNvPr id="4" name="Slide Number Placeholder 3"/>
          <p:cNvSpPr>
            <a:spLocks noGrp="1"/>
          </p:cNvSpPr>
          <p:nvPr>
            <p:ph type="sldNum" sz="quarter" idx="10"/>
          </p:nvPr>
        </p:nvSpPr>
        <p:spPr/>
        <p:txBody>
          <a:bodyPr/>
          <a:lstStyle/>
          <a:p>
            <a:pPr>
              <a:defRPr/>
            </a:pPr>
            <a:fld id="{3B16354E-6974-4833-AB87-3220A0835E84}" type="slidenum">
              <a:rPr lang="en-US" altLang="en-US" smtClean="0"/>
              <a:pPr>
                <a:defRPr/>
              </a:pPr>
              <a:t>6</a:t>
            </a:fld>
            <a:endParaRPr lang="en-US" altLang="en-US"/>
          </a:p>
        </p:txBody>
      </p:sp>
    </p:spTree>
    <p:extLst>
      <p:ext uri="{BB962C8B-B14F-4D97-AF65-F5344CB8AC3E}">
        <p14:creationId xmlns:p14="http://schemas.microsoft.com/office/powerpoint/2010/main" val="222767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ts val="1875"/>
              </a:lnSpc>
              <a:spcBef>
                <a:spcPts val="600"/>
              </a:spcBef>
              <a:spcAft>
                <a:spcPct val="0"/>
              </a:spcAft>
              <a:buClrTx/>
              <a:buSzTx/>
              <a:buFontTx/>
              <a:buNone/>
              <a:tabLst/>
              <a:defRPr/>
            </a:pPr>
            <a:r>
              <a:rPr lang="en-US" dirty="0"/>
              <a:t>As mentioned previously, Development Studio also enables Keil MDK.</a:t>
            </a:r>
            <a:endParaRPr lang="en-US" sz="1200" b="1" dirty="0">
              <a:solidFill>
                <a:schemeClr val="tx1"/>
              </a:solidFill>
            </a:endParaRPr>
          </a:p>
          <a:p>
            <a:pPr>
              <a:lnSpc>
                <a:spcPts val="1875"/>
              </a:lnSpc>
            </a:pPr>
            <a:endParaRPr lang="en-US" sz="1200" b="1" dirty="0">
              <a:solidFill>
                <a:schemeClr val="tx1"/>
              </a:solidFill>
            </a:endParaRPr>
          </a:p>
          <a:p>
            <a:r>
              <a:rPr lang="en-GB" dirty="0"/>
              <a:t>Keil MDK is the most comprehensive software development solution for Arm®-based microcontrollers and includes all components that you need to create, build, and debug embedded applications.</a:t>
            </a:r>
          </a:p>
          <a:p>
            <a:endParaRPr lang="en-GB" dirty="0"/>
          </a:p>
          <a:p>
            <a:r>
              <a:rPr lang="en-GB" b="1" dirty="0"/>
              <a:t>MDK-Core</a:t>
            </a:r>
            <a:r>
              <a:rPr lang="en-GB" dirty="0"/>
              <a:t> is based on µVision with leading support for Cortex-M devices including the new Armv8-M architecture.</a:t>
            </a:r>
          </a:p>
          <a:p>
            <a:endParaRPr lang="en-GB" dirty="0"/>
          </a:p>
          <a:p>
            <a:r>
              <a:rPr lang="en-GB" dirty="0"/>
              <a:t>MDK includes two </a:t>
            </a:r>
            <a:r>
              <a:rPr lang="en-GB" b="1" dirty="0"/>
              <a:t>Arm C/C++ Compilers</a:t>
            </a:r>
            <a:r>
              <a:rPr lang="en-GB" dirty="0"/>
              <a:t> with assembler, linker, and highly optimize runtime libraries that are tailored for optimum code size and performance.</a:t>
            </a:r>
          </a:p>
          <a:p>
            <a:endParaRPr lang="en-GB" dirty="0"/>
          </a:p>
          <a:p>
            <a:pPr marL="0" marR="0" lvl="0" indent="0" algn="l" defTabSz="453476" rtl="0" eaLnBrk="1" fontAlgn="auto" latinLnBrk="0" hangingPunct="1">
              <a:lnSpc>
                <a:spcPct val="100000"/>
              </a:lnSpc>
              <a:spcBef>
                <a:spcPts val="0"/>
              </a:spcBef>
              <a:spcAft>
                <a:spcPts val="0"/>
              </a:spcAft>
              <a:buClrTx/>
              <a:buSzTx/>
              <a:buFontTx/>
              <a:buNone/>
              <a:tabLst/>
              <a:defRPr/>
            </a:pPr>
            <a:r>
              <a:rPr lang="en-GB" b="1" dirty="0"/>
              <a:t>Software packs</a:t>
            </a:r>
            <a:r>
              <a:rPr lang="en-GB" dirty="0"/>
              <a:t> add device support and software components that you can use as building blocks for your application. They may be added anytime, making new device support and middleware updates independent from the toolchain. They contain device support, CMSIS libraries, middleware, board support, code templates, and example projects.</a:t>
            </a:r>
          </a:p>
          <a:p>
            <a:endParaRPr lang="en-GB" dirty="0"/>
          </a:p>
          <a:p>
            <a:r>
              <a:rPr lang="en-GB" b="1" dirty="0"/>
              <a:t>MDK Middleware</a:t>
            </a:r>
            <a:r>
              <a:rPr lang="en-GB" dirty="0"/>
              <a:t> provides royalty-free, tightly-coupled software components that are specifically designed for communication peripherals in microcontrollers. It is provided as part of the MDK-Professional or MDK-Plus editions in binary format. What is new is the IPv4/IPv6 networking communication stack that is extended with Arm </a:t>
            </a:r>
            <a:r>
              <a:rPr lang="en-GB" dirty="0" err="1"/>
              <a:t>mbed</a:t>
            </a:r>
            <a:r>
              <a:rPr lang="en-GB" dirty="0"/>
              <a:t>™ software components to enable Internet of Things (IoT) applications.</a:t>
            </a:r>
          </a:p>
        </p:txBody>
      </p:sp>
      <p:sp>
        <p:nvSpPr>
          <p:cNvPr id="4" name="Slide Number Placeholder 3"/>
          <p:cNvSpPr>
            <a:spLocks noGrp="1"/>
          </p:cNvSpPr>
          <p:nvPr>
            <p:ph type="sldNum" sz="quarter" idx="10"/>
          </p:nvPr>
        </p:nvSpPr>
        <p:spPr/>
        <p:txBody>
          <a:bodyPr/>
          <a:lstStyle/>
          <a:p>
            <a:fld id="{579786E7-EDAB-724E-B5AE-1BDD6B8AC677}" type="slidenum">
              <a:rPr lang="en-US" smtClean="0"/>
              <a:pPr/>
              <a:t>7</a:t>
            </a:fld>
            <a:endParaRPr lang="en-US"/>
          </a:p>
        </p:txBody>
      </p:sp>
    </p:spTree>
    <p:extLst>
      <p:ext uri="{BB962C8B-B14F-4D97-AF65-F5344CB8AC3E}">
        <p14:creationId xmlns:p14="http://schemas.microsoft.com/office/powerpoint/2010/main" val="147250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shall now learn about the Arm Compiler 6 that is included in Arm Development Studio.</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a:p>
        </p:txBody>
      </p:sp>
    </p:spTree>
    <p:extLst>
      <p:ext uri="{BB962C8B-B14F-4D97-AF65-F5344CB8AC3E}">
        <p14:creationId xmlns:p14="http://schemas.microsoft.com/office/powerpoint/2010/main" val="176096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 Compiler 6 is the latest version of the Arm Compiler, the proprietary embedded compiler from Arm. It is a complete toolchain, including C/C++ compiler with support for latest standards, a powerful embedded assembler, linker, and other utilities.</a:t>
            </a:r>
          </a:p>
          <a:p>
            <a:endParaRPr lang="en-US" dirty="0"/>
          </a:p>
          <a:p>
            <a:r>
              <a:rPr lang="en-US" dirty="0"/>
              <a:t>It comes with support for all modern Arm architectures, including leading-edge support for the newest technologies, and industry-leading optimization, which can be tuned for the best performance or code size as needed.</a:t>
            </a:r>
          </a:p>
          <a:p>
            <a:endParaRPr lang="en-US" dirty="0"/>
          </a:p>
          <a:p>
            <a:r>
              <a:rPr lang="en-US" dirty="0"/>
              <a:t>If developing safety-critical applications, a fully qualified version of the compiler is also available.</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a:p>
        </p:txBody>
      </p:sp>
    </p:spTree>
    <p:extLst>
      <p:ext uri="{BB962C8B-B14F-4D97-AF65-F5344CB8AC3E}">
        <p14:creationId xmlns:p14="http://schemas.microsoft.com/office/powerpoint/2010/main" val="144784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box in this slide shows an example of a basic compiler command line.</a:t>
            </a:r>
          </a:p>
          <a:p>
            <a:endParaRPr lang="en-US" dirty="0"/>
          </a:p>
          <a:p>
            <a:r>
              <a:rPr lang="en-US" dirty="0"/>
              <a:t>The –target option is necessary to tell the compiler the type of code to generate.</a:t>
            </a:r>
          </a:p>
          <a:p>
            <a:r>
              <a:rPr lang="en-US" dirty="0"/>
              <a:t>Armv8 made some significant changes to the Arm instruction set and programmers model over previous versions.</a:t>
            </a:r>
          </a:p>
          <a:p>
            <a:r>
              <a:rPr lang="en-US" dirty="0"/>
              <a:t>From there, use the –march or –</a:t>
            </a:r>
            <a:r>
              <a:rPr lang="en-US" dirty="0" err="1"/>
              <a:t>mcpu</a:t>
            </a:r>
            <a:r>
              <a:rPr lang="en-US" dirty="0"/>
              <a:t> options to focus optimization towards general, or specific CPU implementations. You must specify a –target and one of –march/-</a:t>
            </a:r>
            <a:r>
              <a:rPr lang="en-US" dirty="0" err="1"/>
              <a:t>mcpu</a:t>
            </a:r>
            <a:r>
              <a:rPr lang="en-US" dirty="0"/>
              <a:t> to any compiler command.</a:t>
            </a:r>
          </a:p>
          <a:p>
            <a:r>
              <a:rPr lang="en-US" dirty="0"/>
              <a:t>Optimization can be tuned as needed. Note that highly optimized code is generally more difficult to debug.</a:t>
            </a:r>
          </a:p>
          <a:p>
            <a:endParaRPr lang="en-US" dirty="0"/>
          </a:p>
          <a:p>
            <a:r>
              <a:rPr lang="en-US" dirty="0"/>
              <a:t>Link-time optimization, as mentioned here, is a key optimization feature, allowing the code to be optimized across differing source files.</a:t>
            </a:r>
          </a:p>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a:p>
        </p:txBody>
      </p:sp>
    </p:spTree>
    <p:extLst>
      <p:ext uri="{BB962C8B-B14F-4D97-AF65-F5344CB8AC3E}">
        <p14:creationId xmlns:p14="http://schemas.microsoft.com/office/powerpoint/2010/main" val="3896667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676276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col_narrow_wide">
    <p:spTree>
      <p:nvGrpSpPr>
        <p:cNvPr id="1" name=""/>
        <p:cNvGrpSpPr/>
        <p:nvPr/>
      </p:nvGrpSpPr>
      <p:grpSpPr>
        <a:xfrm>
          <a:off x="0" y="0"/>
          <a:ext cx="0" cy="0"/>
          <a:chOff x="0" y="0"/>
          <a:chExt cx="0" cy="0"/>
        </a:xfrm>
      </p:grpSpPr>
      <p:cxnSp>
        <p:nvCxnSpPr>
          <p:cNvPr id="6" name="Straight Connector 5"/>
          <p:cNvCxnSpPr>
            <a:cxnSpLocks/>
          </p:cNvCxnSpPr>
          <p:nvPr userDrawn="1"/>
        </p:nvCxnSpPr>
        <p:spPr>
          <a:xfrm>
            <a:off x="3233738" y="1631952"/>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4" name="Text Placeholder 43"/>
          <p:cNvSpPr>
            <a:spLocks noGrp="1"/>
          </p:cNvSpPr>
          <p:nvPr>
            <p:ph type="body" sz="quarter" idx="13"/>
          </p:nvPr>
        </p:nvSpPr>
        <p:spPr>
          <a:xfrm>
            <a:off x="492126" y="1040826"/>
            <a:ext cx="11180763" cy="344488"/>
          </a:xfrm>
        </p:spPr>
        <p:txBody>
          <a:bodyPr/>
          <a:lstStyle>
            <a:lvl1pPr marL="0" indent="0">
              <a:buNone/>
              <a:defRPr lang="en-US" sz="2399" dirty="0">
                <a:solidFill>
                  <a:schemeClr val="tx2">
                    <a:lumMod val="60000"/>
                    <a:lumOff val="40000"/>
                  </a:schemeClr>
                </a:solidFill>
              </a:defRPr>
            </a:lvl1pPr>
          </a:lstStyle>
          <a:p>
            <a:pPr lvl="0"/>
            <a:r>
              <a:rPr lang="en-US"/>
              <a:t>Edit Master text styles</a:t>
            </a:r>
          </a:p>
        </p:txBody>
      </p:sp>
      <p:sp>
        <p:nvSpPr>
          <p:cNvPr id="47" name="Text Placeholder 2"/>
          <p:cNvSpPr>
            <a:spLocks noGrp="1"/>
          </p:cNvSpPr>
          <p:nvPr>
            <p:ph idx="14"/>
          </p:nvPr>
        </p:nvSpPr>
        <p:spPr>
          <a:xfrm>
            <a:off x="3369738" y="1631112"/>
            <a:ext cx="8303150" cy="4086426"/>
          </a:xfrm>
          <a:prstGeom prst="rect">
            <a:avLst/>
          </a:prstGeo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2"/>
          <p:cNvSpPr>
            <a:spLocks noGrp="1"/>
          </p:cNvSpPr>
          <p:nvPr>
            <p:ph idx="1"/>
          </p:nvPr>
        </p:nvSpPr>
        <p:spPr>
          <a:xfrm>
            <a:off x="492789" y="1631112"/>
            <a:ext cx="2606011" cy="4086426"/>
          </a:xfrm>
          <a:prstGeom prst="rect">
            <a:avLst/>
          </a:prstGeo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543307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2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kumimoji="0" lang="en-GB"/>
              <a:t>Click to Edit Title</a:t>
            </a:r>
            <a:endParaRPr kumimoji="0" lang="en-US"/>
          </a:p>
        </p:txBody>
      </p:sp>
      <p:sp>
        <p:nvSpPr>
          <p:cNvPr id="3" name="Content Placeholder 2"/>
          <p:cNvSpPr>
            <a:spLocks noGrp="1"/>
          </p:cNvSpPr>
          <p:nvPr>
            <p:ph sz="half" idx="1" hasCustomPrompt="1"/>
          </p:nvPr>
        </p:nvSpPr>
        <p:spPr>
          <a:xfrm>
            <a:off x="480002" y="1440000"/>
            <a:ext cx="5275712" cy="4680000"/>
          </a:xfrm>
        </p:spPr>
        <p:txBody>
          <a:bodyPr/>
          <a:lstStyle>
            <a:lvl1pPr>
              <a:defRPr sz="2400"/>
            </a:lvl1pPr>
            <a:lvl2pPr>
              <a:defRPr sz="2000"/>
            </a:lvl2pPr>
            <a:lvl3pPr>
              <a:defRPr sz="2000"/>
            </a:lvl3pPr>
            <a:lvl4pPr>
              <a:defRPr sz="2000"/>
            </a:lvl4pPr>
            <a:lvl5pPr>
              <a:defRPr sz="2000"/>
            </a:lvl5pPr>
          </a:lstStyle>
          <a:p>
            <a:pPr lvl="0" eaLnBrk="1" latinLnBrk="0" hangingPunct="1"/>
            <a:r>
              <a:rPr lang="en-GB"/>
              <a:t>Click to edit text</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
        <p:nvSpPr>
          <p:cNvPr id="4" name="Content Placeholder 3"/>
          <p:cNvSpPr>
            <a:spLocks noGrp="1"/>
          </p:cNvSpPr>
          <p:nvPr>
            <p:ph sz="half" idx="2" hasCustomPrompt="1"/>
          </p:nvPr>
        </p:nvSpPr>
        <p:spPr>
          <a:xfrm>
            <a:off x="6077781" y="1440000"/>
            <a:ext cx="5562551" cy="4680000"/>
          </a:xfrm>
        </p:spPr>
        <p:txBody>
          <a:bodyPr/>
          <a:lstStyle>
            <a:lvl1pPr>
              <a:defRPr sz="2400"/>
            </a:lvl1pPr>
            <a:lvl2pPr>
              <a:defRPr sz="2000"/>
            </a:lvl2pPr>
            <a:lvl3pPr>
              <a:defRPr sz="2000"/>
            </a:lvl3pPr>
            <a:lvl4pPr>
              <a:defRPr sz="2000"/>
            </a:lvl4pPr>
            <a:lvl5pPr>
              <a:defRPr sz="2000"/>
            </a:lvl5pPr>
          </a:lstStyle>
          <a:p>
            <a:pPr lvl="0" eaLnBrk="1" latinLnBrk="0" hangingPunct="1"/>
            <a:r>
              <a:rPr lang="en-GB"/>
              <a:t>Click to edit text</a:t>
            </a:r>
          </a:p>
          <a:p>
            <a:pPr lvl="1" eaLnBrk="1" latinLnBrk="0" hangingPunct="1"/>
            <a:r>
              <a:rPr lang="en-GB"/>
              <a:t>Second level</a:t>
            </a:r>
          </a:p>
          <a:p>
            <a:pPr lvl="2" eaLnBrk="1" latinLnBrk="0" hangingPunct="1"/>
            <a:r>
              <a:rPr lang="en-GB"/>
              <a:t>Third level</a:t>
            </a:r>
          </a:p>
          <a:p>
            <a:pPr lvl="3" eaLnBrk="1" latinLnBrk="0" hangingPunct="1"/>
            <a:r>
              <a:rPr lang="en-GB"/>
              <a:t>Fourth level</a:t>
            </a:r>
          </a:p>
          <a:p>
            <a:pPr lvl="4" eaLnBrk="1" latinLnBrk="0" hangingPunct="1"/>
            <a:r>
              <a:rPr lang="en-GB"/>
              <a:t>Fifth level</a:t>
            </a:r>
            <a:endParaRPr kumimoji="0" lang="en-US"/>
          </a:p>
        </p:txBody>
      </p:sp>
    </p:spTree>
    <p:extLst>
      <p:ext uri="{BB962C8B-B14F-4D97-AF65-F5344CB8AC3E}">
        <p14:creationId xmlns:p14="http://schemas.microsoft.com/office/powerpoint/2010/main" val="277871844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 id="2147485540" r:id="rId41"/>
    <p:sldLayoutId id="2147485541" r:id="rId42"/>
    <p:sldLayoutId id="2147485542" r:id="rId43"/>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developer.arm.com/docs/100068/latest"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hyperlink" Target="https://developer.arm.com/docs/100748/latest/using-assembly-and-intrinsics-in-c-or-c-code/using-intrinsic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32.tiff"/><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developer.arm.com/products/software-development-tools/arm-development-studio/evaluate" TargetMode="External"/><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Layout" Target="../diagrams/layout1.xml"/><Relationship Id="rId3" Type="http://schemas.openxmlformats.org/officeDocument/2006/relationships/image" Target="../media/image29.png"/><Relationship Id="rId7" Type="http://schemas.openxmlformats.org/officeDocument/2006/relationships/image" Target="../media/image32.tiff"/><Relationship Id="rId12" Type="http://schemas.openxmlformats.org/officeDocument/2006/relationships/diagramData" Target="../diagrams/data1.xml"/><Relationship Id="rId2" Type="http://schemas.openxmlformats.org/officeDocument/2006/relationships/notesSlide" Target="../notesSlides/notesSlide4.xml"/><Relationship Id="rId16" Type="http://schemas.microsoft.com/office/2007/relationships/diagramDrawing" Target="../diagrams/drawing1.xml"/><Relationship Id="rId1" Type="http://schemas.openxmlformats.org/officeDocument/2006/relationships/slideLayout" Target="../slideLayouts/slideLayout26.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0.png"/><Relationship Id="rId15" Type="http://schemas.openxmlformats.org/officeDocument/2006/relationships/diagramColors" Target="../diagrams/colors1.xml"/><Relationship Id="rId10" Type="http://schemas.openxmlformats.org/officeDocument/2006/relationships/image" Target="../media/image34.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US" dirty="0"/>
              <a:t>Arm Development Studio</a:t>
            </a:r>
          </a:p>
        </p:txBody>
      </p:sp>
    </p:spTree>
    <p:extLst>
      <p:ext uri="{BB962C8B-B14F-4D97-AF65-F5344CB8AC3E}">
        <p14:creationId xmlns:p14="http://schemas.microsoft.com/office/powerpoint/2010/main" val="221189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armclang</a:t>
            </a:r>
            <a:r>
              <a:rPr lang="en-US" dirty="0"/>
              <a:t> options</a:t>
            </a:r>
          </a:p>
        </p:txBody>
      </p:sp>
      <p:sp>
        <p:nvSpPr>
          <p:cNvPr id="3" name="Content Placeholder 2"/>
          <p:cNvSpPr>
            <a:spLocks noGrp="1"/>
          </p:cNvSpPr>
          <p:nvPr>
            <p:ph idx="1"/>
          </p:nvPr>
        </p:nvSpPr>
        <p:spPr>
          <a:xfrm>
            <a:off x="492125" y="2286000"/>
            <a:ext cx="11180762" cy="3279695"/>
          </a:xfrm>
        </p:spPr>
        <p:txBody>
          <a:bodyPr/>
          <a:lstStyle/>
          <a:p>
            <a:pPr marL="342900" indent="-342900">
              <a:buFont typeface="Arial" panose="020B0604020202020204" pitchFamily="34" charset="0"/>
              <a:buChar char="•"/>
            </a:pPr>
            <a:r>
              <a:rPr lang="en-US" sz="1800" dirty="0">
                <a:latin typeface="Courier New" panose="02070309020205020404" pitchFamily="49" charset="0"/>
                <a:cs typeface="Courier New" panose="02070309020205020404" pitchFamily="49" charset="0"/>
              </a:rPr>
              <a:t>--target=</a:t>
            </a:r>
            <a:r>
              <a:rPr lang="en-US" sz="1800" dirty="0"/>
              <a:t> selects the execution state</a:t>
            </a:r>
          </a:p>
          <a:p>
            <a:pPr lvl="1"/>
            <a:r>
              <a:rPr lang="en-US" sz="1600" dirty="0">
                <a:latin typeface="Courier New" panose="02070309020205020404" pitchFamily="49" charset="0"/>
                <a:cs typeface="Courier New" panose="02070309020205020404" pitchFamily="49" charset="0"/>
              </a:rPr>
              <a:t>arch64-arm-none-eabi</a:t>
            </a:r>
            <a:r>
              <a:rPr lang="en-US" sz="1600" dirty="0"/>
              <a:t> for v8A AArch64</a:t>
            </a:r>
          </a:p>
          <a:p>
            <a:pPr lvl="1"/>
            <a:r>
              <a:rPr lang="en-US" sz="1600" dirty="0">
                <a:latin typeface="Courier New" panose="02070309020205020404" pitchFamily="49" charset="0"/>
                <a:cs typeface="Courier New" panose="02070309020205020404" pitchFamily="49" charset="0"/>
              </a:rPr>
              <a:t>arm-arm-none-</a:t>
            </a:r>
            <a:r>
              <a:rPr lang="en-US" sz="1600" dirty="0" err="1">
                <a:latin typeface="Courier New" panose="02070309020205020404" pitchFamily="49" charset="0"/>
                <a:cs typeface="Courier New" panose="02070309020205020404" pitchFamily="49" charset="0"/>
              </a:rPr>
              <a:t>eabi</a:t>
            </a:r>
            <a:r>
              <a:rPr lang="en-US" sz="1600" dirty="0"/>
              <a:t> for v8A AArch32, Cortex-M, and Cortex-R, and older CPUs</a:t>
            </a:r>
          </a:p>
          <a:p>
            <a:pPr marL="342900" indent="-342900">
              <a:buFont typeface="Arial" panose="020B0604020202020204" pitchFamily="34" charset="0"/>
              <a:buChar char="•"/>
            </a:pPr>
            <a:r>
              <a:rPr lang="en-US" sz="1800" dirty="0"/>
              <a:t>Additionally require</a:t>
            </a:r>
          </a:p>
          <a:p>
            <a:pPr lvl="1"/>
            <a:r>
              <a:rPr lang="en-US" sz="1600" dirty="0">
                <a:latin typeface="Courier New" panose="02070309020205020404" pitchFamily="49" charset="0"/>
                <a:cs typeface="Courier New" panose="02070309020205020404" pitchFamily="49" charset="0"/>
              </a:rPr>
              <a:t>-march</a:t>
            </a:r>
            <a:r>
              <a:rPr lang="en-US" sz="1600" dirty="0"/>
              <a:t> and/or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mcpu</a:t>
            </a:r>
            <a:r>
              <a:rPr lang="en-US" sz="1600" dirty="0"/>
              <a:t> to select specific architecture or core</a:t>
            </a:r>
          </a:p>
          <a:p>
            <a:pPr lvl="1"/>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mcpu</a:t>
            </a:r>
            <a:r>
              <a:rPr lang="en-US" sz="1600" dirty="0">
                <a:latin typeface="Courier New" panose="02070309020205020404" pitchFamily="49" charset="0"/>
                <a:cs typeface="Courier New" panose="02070309020205020404" pitchFamily="49" charset="0"/>
              </a:rPr>
              <a:t>=list</a:t>
            </a:r>
            <a:r>
              <a:rPr lang="en-US" sz="1600" dirty="0"/>
              <a:t> shows all available options (for specified target)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latin typeface="Courier New" panose="02070309020205020404" pitchFamily="49" charset="0"/>
                <a:cs typeface="Courier New" panose="02070309020205020404" pitchFamily="49" charset="0"/>
              </a:rPr>
              <a:t>-On</a:t>
            </a:r>
            <a:r>
              <a:rPr lang="en-US" sz="1800" dirty="0"/>
              <a:t> to select optimization level (0≤n≤3)</a:t>
            </a:r>
          </a:p>
          <a:p>
            <a:pPr lvl="1"/>
            <a:r>
              <a:rPr lang="en-US" sz="1600" dirty="0">
                <a:latin typeface="+mn-lt"/>
                <a:cs typeface="Courier New" panose="02070309020205020404" pitchFamily="49" charset="0"/>
              </a:rPr>
              <a:t>Also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Os</a:t>
            </a:r>
            <a:r>
              <a:rPr lang="en-US" sz="1600" dirty="0">
                <a:cs typeface="Courier New" panose="02070309020205020404" pitchFamily="49" charset="0"/>
              </a:rPr>
              <a:t>,</a:t>
            </a:r>
            <a:r>
              <a:rPr lang="en-US" sz="1600" dirty="0">
                <a:latin typeface="+mn-lt"/>
                <a:cs typeface="Courier New" panose="02070309020205020404" pitchFamily="49" charset="0"/>
              </a:rPr>
              <a:t> </a:t>
            </a:r>
            <a:r>
              <a:rPr lang="en-US" sz="1600" dirty="0">
                <a:latin typeface="Courier New" panose="02070309020205020404" pitchFamily="49" charset="0"/>
                <a:cs typeface="Courier New" panose="02070309020205020404" pitchFamily="49" charset="0"/>
              </a:rPr>
              <a:t>-Oz</a:t>
            </a:r>
            <a:r>
              <a:rPr lang="en-US" sz="1600" dirty="0">
                <a:cs typeface="Courier New" panose="02070309020205020404" pitchFamily="49" charset="0"/>
              </a:rPr>
              <a:t>,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Ofast</a:t>
            </a:r>
            <a:r>
              <a:rPr lang="en-US" sz="1600" dirty="0">
                <a:cs typeface="Courier New" panose="02070309020205020404" pitchFamily="49" charset="0"/>
              </a:rPr>
              <a:t>,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Omax</a:t>
            </a:r>
            <a:endParaRPr lang="en-US" sz="1600" dirty="0">
              <a:latin typeface="Courier New" panose="02070309020205020404" pitchFamily="49" charset="0"/>
              <a:cs typeface="Courier New" panose="02070309020205020404" pitchFamily="49" charset="0"/>
            </a:endParaRPr>
          </a:p>
          <a:p>
            <a:pPr lvl="1"/>
            <a:r>
              <a:rPr lang="en-US" sz="1600" dirty="0">
                <a:latin typeface="Courier New" panose="02070309020205020404" pitchFamily="49" charset="0"/>
                <a:cs typeface="Courier New" panose="02070309020205020404" pitchFamily="49" charset="0"/>
              </a:rPr>
              <a:t>-O0</a:t>
            </a:r>
            <a:r>
              <a:rPr lang="en-US" sz="1600" dirty="0">
                <a:cs typeface="Courier New" panose="02070309020205020404" pitchFamily="49" charset="0"/>
              </a:rPr>
              <a:t> default (extremely poor optimization)</a:t>
            </a:r>
            <a:endParaRPr lang="en-US" sz="1600" dirty="0">
              <a:latin typeface="+mn-lt"/>
            </a:endParaRPr>
          </a:p>
          <a:p>
            <a:pPr lvl="1"/>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flto</a:t>
            </a:r>
            <a:r>
              <a:rPr lang="en-US" sz="1600" dirty="0">
                <a:cs typeface="Courier New" panose="02070309020205020404" pitchFamily="49" charset="0"/>
              </a:rPr>
              <a:t> to enable link-time optimization (implied with </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Omax</a:t>
            </a:r>
            <a:r>
              <a:rPr lang="en-US" sz="1600" dirty="0">
                <a:cs typeface="Courier New" panose="02070309020205020404" pitchFamily="49" charset="0"/>
              </a:rPr>
              <a:t>)</a:t>
            </a:r>
          </a:p>
          <a:p>
            <a:pPr marL="342900" indent="-342900">
              <a:buFont typeface="Arial" panose="020B0604020202020204" pitchFamily="34" charset="0"/>
              <a:buChar char="•"/>
            </a:pPr>
            <a:endParaRPr lang="en-US" sz="1800" dirty="0">
              <a:latin typeface="Courier New" panose="02070309020205020404" pitchFamily="49" charset="0"/>
              <a:cs typeface="Courier New" panose="02070309020205020404" pitchFamily="49" charset="0"/>
            </a:endParaRPr>
          </a:p>
          <a:p>
            <a:pPr marL="342900" indent="-342900">
              <a:buFont typeface="Arial" panose="020B0604020202020204" pitchFamily="34" charset="0"/>
              <a:buChar char="•"/>
            </a:pPr>
            <a:r>
              <a:rPr lang="en-US" sz="1800" dirty="0">
                <a:latin typeface="Courier New" panose="02070309020205020404" pitchFamily="49" charset="0"/>
                <a:cs typeface="Courier New" panose="02070309020205020404" pitchFamily="49" charset="0"/>
              </a:rPr>
              <a:t>-g</a:t>
            </a:r>
            <a:r>
              <a:rPr lang="en-US" sz="1800" dirty="0"/>
              <a:t> to enable debug info</a:t>
            </a:r>
          </a:p>
        </p:txBody>
      </p:sp>
      <p:sp>
        <p:nvSpPr>
          <p:cNvPr id="4" name="Rectangle 3">
            <a:extLst>
              <a:ext uri="{FF2B5EF4-FFF2-40B4-BE49-F238E27FC236}">
                <a16:creationId xmlns:a16="http://schemas.microsoft.com/office/drawing/2014/main" id="{5D5AE3EB-2031-4163-ABCA-FBC2CFAD7EAB}"/>
              </a:ext>
            </a:extLst>
          </p:cNvPr>
          <p:cNvSpPr/>
          <p:nvPr/>
        </p:nvSpPr>
        <p:spPr>
          <a:xfrm>
            <a:off x="492125" y="1353260"/>
            <a:ext cx="11180761" cy="654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Courier New" panose="02070309020205020404" pitchFamily="49" charset="0"/>
                <a:cs typeface="Courier New" panose="02070309020205020404" pitchFamily="49" charset="0"/>
              </a:rPr>
              <a:t>armclang</a:t>
            </a:r>
            <a:r>
              <a:rPr lang="en-US" sz="2000" dirty="0">
                <a:latin typeface="Courier New" panose="02070309020205020404" pitchFamily="49" charset="0"/>
                <a:cs typeface="Courier New" panose="02070309020205020404" pitchFamily="49" charset="0"/>
              </a:rPr>
              <a:t> -c --target=arm-arm-none-</a:t>
            </a:r>
            <a:r>
              <a:rPr lang="en-US" sz="2000" dirty="0" err="1">
                <a:latin typeface="Courier New" panose="02070309020205020404" pitchFamily="49" charset="0"/>
                <a:cs typeface="Courier New" panose="02070309020205020404" pitchFamily="49" charset="0"/>
              </a:rPr>
              <a:t>eabi</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mcpu</a:t>
            </a:r>
            <a:r>
              <a:rPr lang="en-US" sz="2000" dirty="0">
                <a:latin typeface="Courier New" panose="02070309020205020404" pitchFamily="49" charset="0"/>
                <a:cs typeface="Courier New" panose="02070309020205020404" pitchFamily="49" charset="0"/>
              </a:rPr>
              <a:t>=Cortex-A9 -g -O2 </a:t>
            </a:r>
            <a:r>
              <a:rPr lang="en-US" sz="2000" dirty="0" err="1">
                <a:latin typeface="Courier New" panose="02070309020205020404" pitchFamily="49" charset="0"/>
                <a:cs typeface="Courier New" panose="02070309020205020404" pitchFamily="49" charset="0"/>
              </a:rPr>
              <a:t>foo.c</a:t>
            </a:r>
            <a:endParaRPr lang="en-US"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1014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armlink</a:t>
            </a:r>
            <a:r>
              <a:rPr lang="en-US" dirty="0"/>
              <a:t> options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cpu</a:t>
            </a:r>
            <a:r>
              <a:rPr lang="en-US" dirty="0">
                <a:latin typeface="Courier New" panose="02070309020205020404" pitchFamily="49" charset="0"/>
                <a:cs typeface="Courier New" panose="02070309020205020404" pitchFamily="49" charset="0"/>
              </a:rPr>
              <a:t>=</a:t>
            </a:r>
            <a:r>
              <a:rPr lang="en-US" dirty="0"/>
              <a:t> selects the CPU (or architecture)</a:t>
            </a:r>
          </a:p>
          <a:p>
            <a:pPr marL="924243" lvl="1" indent="-342900">
              <a:buFont typeface="Arial" panose="020B0604020202020204" pitchFamily="34" charset="0"/>
              <a:buChar char="•"/>
            </a:pPr>
            <a:r>
              <a:rPr lang="en-US" dirty="0"/>
              <a:t>Mainly used as a check when merging projects</a:t>
            </a:r>
          </a:p>
          <a:p>
            <a:pPr marL="924243"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--scatter</a:t>
            </a:r>
            <a:r>
              <a:rPr lang="en-US" dirty="0"/>
              <a:t> to specify scatter description file</a:t>
            </a:r>
          </a:p>
          <a:p>
            <a:pPr marL="924243" lvl="1" indent="-342900">
              <a:buFont typeface="Arial" panose="020B0604020202020204" pitchFamily="34" charset="0"/>
              <a:buChar char="•"/>
            </a:pPr>
            <a:r>
              <a:rPr lang="en-US" dirty="0"/>
              <a:t>Defines platform memory map</a:t>
            </a:r>
          </a:p>
          <a:p>
            <a:pPr marL="342900" indent="-342900">
              <a:buFont typeface="Arial" panose="020B0604020202020204" pitchFamily="34" charset="0"/>
              <a:buChar char="•"/>
            </a:pPr>
            <a:endParaRPr lang="en-US" dirty="0">
              <a:latin typeface="Courier New" panose="02070309020205020404" pitchFamily="49" charset="0"/>
              <a:cs typeface="Courier New" panose="02070309020205020404" pitchFamily="49" charset="0"/>
            </a:endParaRPr>
          </a:p>
          <a:p>
            <a:pPr marL="342900"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--entry</a:t>
            </a:r>
            <a:r>
              <a:rPr lang="en-US" dirty="0"/>
              <a:t> to specify entry point (symbol or address)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lto</a:t>
            </a:r>
            <a:r>
              <a:rPr lang="en-US" dirty="0"/>
              <a:t> Link-Time Optimization (</a:t>
            </a:r>
            <a:r>
              <a:rPr lang="en-US" dirty="0" err="1"/>
              <a:t>armclang</a:t>
            </a:r>
            <a:r>
              <a:rPr lang="en-US" dirty="0"/>
              <a:t> objects built with </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flto</a:t>
            </a:r>
            <a:r>
              <a:rPr lang="en-US" dirty="0"/>
              <a:t>)</a:t>
            </a:r>
          </a:p>
        </p:txBody>
      </p:sp>
    </p:spTree>
    <p:extLst>
      <p:ext uri="{BB962C8B-B14F-4D97-AF65-F5344CB8AC3E}">
        <p14:creationId xmlns:p14="http://schemas.microsoft.com/office/powerpoint/2010/main" val="203041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8E7EE-9016-4ED9-9D27-924F7911594A}"/>
              </a:ext>
            </a:extLst>
          </p:cNvPr>
          <p:cNvSpPr>
            <a:spLocks noGrp="1"/>
          </p:cNvSpPr>
          <p:nvPr>
            <p:ph type="title"/>
          </p:nvPr>
        </p:nvSpPr>
        <p:spPr/>
        <p:txBody>
          <a:bodyPr/>
          <a:lstStyle/>
          <a:p>
            <a:r>
              <a:rPr lang="en-US" dirty="0"/>
              <a:t>Arm Compiler 5 (</a:t>
            </a:r>
            <a:r>
              <a:rPr lang="en-US" dirty="0" err="1"/>
              <a:t>armcc</a:t>
            </a:r>
            <a:r>
              <a:rPr lang="en-US" dirty="0"/>
              <a:t>)</a:t>
            </a:r>
          </a:p>
        </p:txBody>
      </p:sp>
      <p:sp>
        <p:nvSpPr>
          <p:cNvPr id="3" name="Content Placeholder 2">
            <a:extLst>
              <a:ext uri="{FF2B5EF4-FFF2-40B4-BE49-F238E27FC236}">
                <a16:creationId xmlns:a16="http://schemas.microsoft.com/office/drawing/2014/main" id="{20E5FB3D-1A05-4FC5-9C9E-483129F60C04}"/>
              </a:ext>
            </a:extLst>
          </p:cNvPr>
          <p:cNvSpPr>
            <a:spLocks noGrp="1"/>
          </p:cNvSpPr>
          <p:nvPr>
            <p:ph idx="1"/>
          </p:nvPr>
        </p:nvSpPr>
        <p:spPr/>
        <p:txBody>
          <a:bodyPr/>
          <a:lstStyle/>
          <a:p>
            <a:r>
              <a:rPr lang="en-US" dirty="0"/>
              <a:t>Legacy compiler, no longer in development</a:t>
            </a:r>
          </a:p>
          <a:p>
            <a:pPr lvl="1"/>
            <a:r>
              <a:rPr lang="en-US" dirty="0"/>
              <a:t>No support for any Armv8 architectures</a:t>
            </a:r>
          </a:p>
          <a:p>
            <a:pPr lvl="1"/>
            <a:r>
              <a:rPr lang="en-US" dirty="0"/>
              <a:t>However 20+ years of history, many projects exist based on this compiler</a:t>
            </a:r>
          </a:p>
          <a:p>
            <a:endParaRPr lang="en-US" dirty="0"/>
          </a:p>
          <a:p>
            <a:r>
              <a:rPr lang="en-US" dirty="0"/>
              <a:t>Recommend all projects start with (or migrate to) Arm Compiler 6 (</a:t>
            </a:r>
            <a:r>
              <a:rPr lang="en-US" dirty="0" err="1"/>
              <a:t>armclang</a:t>
            </a:r>
            <a:r>
              <a:rPr lang="en-US" dirty="0"/>
              <a:t>)</a:t>
            </a:r>
          </a:p>
          <a:p>
            <a:pPr lvl="1"/>
            <a:r>
              <a:rPr lang="en-US" dirty="0"/>
              <a:t>Thorough migration </a:t>
            </a:r>
            <a:r>
              <a:rPr lang="en-US" dirty="0">
                <a:hlinkClick r:id="rId3"/>
              </a:rPr>
              <a:t>documentation</a:t>
            </a:r>
            <a:r>
              <a:rPr lang="en-US" dirty="0"/>
              <a:t> available</a:t>
            </a:r>
          </a:p>
          <a:p>
            <a:pPr lvl="1"/>
            <a:r>
              <a:rPr lang="en-US" dirty="0"/>
              <a:t>For many users, C/C++ source code will simply be directly portable</a:t>
            </a:r>
          </a:p>
          <a:p>
            <a:pPr lvl="2"/>
            <a:r>
              <a:rPr lang="en-US" dirty="0"/>
              <a:t>Changes only to command options</a:t>
            </a:r>
          </a:p>
          <a:p>
            <a:pPr lvl="1"/>
            <a:r>
              <a:rPr lang="en-US" dirty="0" err="1"/>
              <a:t>armcc</a:t>
            </a:r>
            <a:r>
              <a:rPr lang="en-US" dirty="0"/>
              <a:t> source containing embedded assembler must be re-written to GNU assembler (gas) format</a:t>
            </a:r>
          </a:p>
          <a:p>
            <a:pPr lvl="2"/>
            <a:r>
              <a:rPr lang="en-US" dirty="0"/>
              <a:t>Recommend rewriting with compiler </a:t>
            </a:r>
            <a:r>
              <a:rPr lang="en-US" dirty="0" err="1">
                <a:hlinkClick r:id="rId4"/>
              </a:rPr>
              <a:t>intrinsics</a:t>
            </a:r>
            <a:endParaRPr lang="en-US" dirty="0"/>
          </a:p>
        </p:txBody>
      </p:sp>
    </p:spTree>
    <p:extLst>
      <p:ext uri="{BB962C8B-B14F-4D97-AF65-F5344CB8AC3E}">
        <p14:creationId xmlns:p14="http://schemas.microsoft.com/office/powerpoint/2010/main" val="380822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60D7-C6A8-4686-94C4-30D4E366E7DC}"/>
              </a:ext>
            </a:extLst>
          </p:cNvPr>
          <p:cNvSpPr>
            <a:spLocks noGrp="1"/>
          </p:cNvSpPr>
          <p:nvPr>
            <p:ph type="title"/>
          </p:nvPr>
        </p:nvSpPr>
        <p:spPr>
          <a:xfrm>
            <a:off x="6095999" y="1207042"/>
            <a:ext cx="5113339" cy="1519514"/>
          </a:xfrm>
        </p:spPr>
        <p:txBody>
          <a:bodyPr/>
          <a:lstStyle/>
          <a:p>
            <a:r>
              <a:rPr lang="en-US" dirty="0"/>
              <a:t>Debug and trace</a:t>
            </a:r>
          </a:p>
        </p:txBody>
      </p:sp>
      <p:sp>
        <p:nvSpPr>
          <p:cNvPr id="3" name="Subtitle 2">
            <a:extLst>
              <a:ext uri="{FF2B5EF4-FFF2-40B4-BE49-F238E27FC236}">
                <a16:creationId xmlns:a16="http://schemas.microsoft.com/office/drawing/2014/main" id="{316CE97C-FC33-4926-BBD8-8C598A686A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59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Arm Debugger key points</a:t>
            </a:r>
          </a:p>
        </p:txBody>
      </p:sp>
      <p:graphicFrame>
        <p:nvGraphicFramePr>
          <p:cNvPr id="4" name="Content Placeholder 3">
            <a:extLst>
              <a:ext uri="{FF2B5EF4-FFF2-40B4-BE49-F238E27FC236}">
                <a16:creationId xmlns:a16="http://schemas.microsoft.com/office/drawing/2014/main" id="{7D611BA5-5EB9-43CA-A641-035836671E9A}"/>
              </a:ext>
            </a:extLst>
          </p:cNvPr>
          <p:cNvGraphicFramePr>
            <a:graphicFrameLocks noGrp="1"/>
          </p:cNvGraphicFramePr>
          <p:nvPr>
            <p:ph idx="1"/>
            <p:extLst>
              <p:ext uri="{D42A27DB-BD31-4B8C-83A1-F6EECF244321}">
                <p14:modId xmlns:p14="http://schemas.microsoft.com/office/powerpoint/2010/main" val="1580909562"/>
              </p:ext>
            </p:extLst>
          </p:nvPr>
        </p:nvGraphicFramePr>
        <p:xfrm>
          <a:off x="819171" y="1435101"/>
          <a:ext cx="10129064" cy="4564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21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Comprehensive support for Arm cores</a:t>
            </a:r>
          </a:p>
        </p:txBody>
      </p:sp>
      <p:sp>
        <p:nvSpPr>
          <p:cNvPr id="5" name="Content Placeholder 4"/>
          <p:cNvSpPr>
            <a:spLocks noGrp="1"/>
          </p:cNvSpPr>
          <p:nvPr>
            <p:ph idx="1"/>
          </p:nvPr>
        </p:nvSpPr>
        <p:spPr>
          <a:xfrm>
            <a:off x="492125" y="1479468"/>
            <a:ext cx="7142052" cy="4086225"/>
          </a:xfrm>
        </p:spPr>
        <p:txBody>
          <a:bodyPr/>
          <a:lstStyle/>
          <a:p>
            <a:r>
              <a:rPr lang="en-GB" dirty="0"/>
              <a:t>Arm Development Studio is developed alongside Arm cores</a:t>
            </a:r>
          </a:p>
          <a:p>
            <a:r>
              <a:rPr lang="en-GB" dirty="0"/>
              <a:t>Debug support for cores and architectural extensions is developed as soon as it is practical</a:t>
            </a:r>
          </a:p>
          <a:p>
            <a:r>
              <a:rPr lang="en-GB" dirty="0"/>
              <a:t>Development Studio is used as part of the normal core development and validation process</a:t>
            </a:r>
          </a:p>
          <a:p>
            <a:r>
              <a:rPr lang="en-GB" dirty="0"/>
              <a:t>Debugger testing is carried out against Fast Models and early FPGA implementations of all Arm cores</a:t>
            </a:r>
          </a:p>
          <a:p>
            <a:r>
              <a:rPr lang="en-GB" dirty="0"/>
              <a:t>Tools available for leading-edge partners working with future cores which are not yet public </a:t>
            </a:r>
          </a:p>
        </p:txBody>
      </p:sp>
      <p:pic>
        <p:nvPicPr>
          <p:cNvPr id="1026" name="Picture 2" descr="Cortex-A75 ground-breaking performance for intelligent sol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1257300"/>
            <a:ext cx="3765550" cy="403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1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Advanced User Interface Design</a:t>
            </a:r>
          </a:p>
        </p:txBody>
      </p:sp>
      <p:sp>
        <p:nvSpPr>
          <p:cNvPr id="9" name="Text Placeholder 2"/>
          <p:cNvSpPr txBox="1">
            <a:spLocks/>
          </p:cNvSpPr>
          <p:nvPr/>
        </p:nvSpPr>
        <p:spPr>
          <a:xfrm>
            <a:off x="375662" y="920442"/>
            <a:ext cx="11284535" cy="396000"/>
          </a:xfrm>
          <a:prstGeom prst="rect">
            <a:avLst/>
          </a:prstGeom>
        </p:spPr>
        <p:txBody>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marL="0" indent="0">
              <a:buNone/>
            </a:pPr>
            <a:r>
              <a:rPr lang="en-GB" dirty="0">
                <a:solidFill>
                  <a:schemeClr val="accent5"/>
                </a:solidFill>
              </a:rPr>
              <a:t>Simplicity, visibility, and performance</a:t>
            </a:r>
          </a:p>
        </p:txBody>
      </p:sp>
      <p:pic>
        <p:nvPicPr>
          <p:cNvPr id="2" name="Picture 1">
            <a:extLst>
              <a:ext uri="{FF2B5EF4-FFF2-40B4-BE49-F238E27FC236}">
                <a16:creationId xmlns:a16="http://schemas.microsoft.com/office/drawing/2014/main" id="{294DBB69-40CF-401C-A788-F18126ECD8A6}"/>
              </a:ext>
            </a:extLst>
          </p:cNvPr>
          <p:cNvPicPr>
            <a:picLocks noChangeAspect="1"/>
          </p:cNvPicPr>
          <p:nvPr/>
        </p:nvPicPr>
        <p:blipFill>
          <a:blip r:embed="rId3"/>
          <a:stretch>
            <a:fillRect/>
          </a:stretch>
        </p:blipFill>
        <p:spPr>
          <a:xfrm>
            <a:off x="567823" y="4247028"/>
            <a:ext cx="5482606" cy="1961861"/>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23" y="1419263"/>
            <a:ext cx="3347890" cy="2584153"/>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3754" y="3161856"/>
            <a:ext cx="3781953" cy="3248479"/>
          </a:xfrm>
          <a:prstGeom prst="rect">
            <a:avLst/>
          </a:prstGeom>
          <a:ln>
            <a:solidFill>
              <a:schemeClr val="tx1"/>
            </a:solidFill>
          </a:ln>
        </p:spPr>
      </p:pic>
      <p:pic>
        <p:nvPicPr>
          <p:cNvPr id="11" name="Picture 10">
            <a:extLst>
              <a:ext uri="{FF2B5EF4-FFF2-40B4-BE49-F238E27FC236}">
                <a16:creationId xmlns:a16="http://schemas.microsoft.com/office/drawing/2014/main" id="{480E274C-5A9C-4CE9-976A-9F8562ED4D3B}"/>
              </a:ext>
            </a:extLst>
          </p:cNvPr>
          <p:cNvPicPr>
            <a:picLocks noChangeAspect="1"/>
          </p:cNvPicPr>
          <p:nvPr/>
        </p:nvPicPr>
        <p:blipFill>
          <a:blip r:embed="rId6"/>
          <a:stretch>
            <a:fillRect/>
          </a:stretch>
        </p:blipFill>
        <p:spPr>
          <a:xfrm>
            <a:off x="5322494" y="1419263"/>
            <a:ext cx="5573213" cy="1639772"/>
          </a:xfrm>
          <a:prstGeom prst="rect">
            <a:avLst/>
          </a:prstGeom>
          <a:ln>
            <a:solidFill>
              <a:schemeClr val="tx1"/>
            </a:solidFill>
          </a:ln>
        </p:spPr>
      </p:pic>
    </p:spTree>
    <p:extLst>
      <p:ext uri="{BB962C8B-B14F-4D97-AF65-F5344CB8AC3E}">
        <p14:creationId xmlns:p14="http://schemas.microsoft.com/office/powerpoint/2010/main" val="40284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D824-DD9D-49BF-99A9-58CF342A935C}"/>
              </a:ext>
            </a:extLst>
          </p:cNvPr>
          <p:cNvSpPr>
            <a:spLocks noGrp="1"/>
          </p:cNvSpPr>
          <p:nvPr>
            <p:ph type="title"/>
          </p:nvPr>
        </p:nvSpPr>
        <p:spPr/>
        <p:txBody>
          <a:bodyPr/>
          <a:lstStyle/>
          <a:p>
            <a:r>
              <a:rPr lang="en-GB" dirty="0"/>
              <a:t>Target connection configuration</a:t>
            </a:r>
          </a:p>
        </p:txBody>
      </p:sp>
      <p:sp>
        <p:nvSpPr>
          <p:cNvPr id="3" name="Text Placeholder 2">
            <a:extLst>
              <a:ext uri="{FF2B5EF4-FFF2-40B4-BE49-F238E27FC236}">
                <a16:creationId xmlns:a16="http://schemas.microsoft.com/office/drawing/2014/main" id="{AAD45D7D-3F08-415E-B5D7-55EF048FC1D3}"/>
              </a:ext>
            </a:extLst>
          </p:cNvPr>
          <p:cNvSpPr>
            <a:spLocks noGrp="1"/>
          </p:cNvSpPr>
          <p:nvPr>
            <p:ph type="body" sz="quarter" idx="13"/>
          </p:nvPr>
        </p:nvSpPr>
        <p:spPr/>
        <p:txBody>
          <a:bodyPr/>
          <a:lstStyle/>
          <a:p>
            <a:endParaRPr lang="en-GB" dirty="0"/>
          </a:p>
        </p:txBody>
      </p:sp>
      <p:sp>
        <p:nvSpPr>
          <p:cNvPr id="8" name="Content Placeholder 7">
            <a:extLst>
              <a:ext uri="{FF2B5EF4-FFF2-40B4-BE49-F238E27FC236}">
                <a16:creationId xmlns:a16="http://schemas.microsoft.com/office/drawing/2014/main" id="{BE82A942-E022-4E77-A5C2-829F1FDF9A11}"/>
              </a:ext>
            </a:extLst>
          </p:cNvPr>
          <p:cNvSpPr>
            <a:spLocks noGrp="1"/>
          </p:cNvSpPr>
          <p:nvPr>
            <p:ph idx="1"/>
          </p:nvPr>
        </p:nvSpPr>
        <p:spPr/>
        <p:txBody>
          <a:bodyPr/>
          <a:lstStyle/>
          <a:p>
            <a:r>
              <a:rPr lang="en-GB" dirty="0"/>
              <a:t>Hardware and models connection wizard</a:t>
            </a:r>
          </a:p>
          <a:p>
            <a:endParaRPr lang="en-GB" dirty="0"/>
          </a:p>
          <a:p>
            <a:r>
              <a:rPr lang="en-GB" dirty="0"/>
              <a:t>Select device, board or FVP easily</a:t>
            </a:r>
          </a:p>
          <a:p>
            <a:pPr lvl="2"/>
            <a:r>
              <a:rPr lang="en-GB" dirty="0"/>
              <a:t>Recently used list</a:t>
            </a:r>
          </a:p>
          <a:p>
            <a:pPr lvl="2"/>
            <a:r>
              <a:rPr lang="en-GB" dirty="0"/>
              <a:t>Add new platform if device not listed</a:t>
            </a:r>
          </a:p>
          <a:p>
            <a:pPr lvl="2"/>
            <a:r>
              <a:rPr lang="en-GB" dirty="0"/>
              <a:t>Creates a new configuration with the platform configuration editor </a:t>
            </a:r>
          </a:p>
          <a:p>
            <a:endParaRPr lang="en-GB" dirty="0"/>
          </a:p>
          <a:p>
            <a:r>
              <a:rPr lang="en-GB" dirty="0"/>
              <a:t>Configuration wizard generates an initial debugger configuration based on device information.</a:t>
            </a:r>
          </a:p>
        </p:txBody>
      </p:sp>
      <p:pic>
        <p:nvPicPr>
          <p:cNvPr id="5" name="Picture 4">
            <a:extLst>
              <a:ext uri="{FF2B5EF4-FFF2-40B4-BE49-F238E27FC236}">
                <a16:creationId xmlns:a16="http://schemas.microsoft.com/office/drawing/2014/main" id="{C9E5EFE3-00E3-4928-975A-A0C35FF32E2E}"/>
              </a:ext>
            </a:extLst>
          </p:cNvPr>
          <p:cNvPicPr>
            <a:picLocks noChangeAspect="1"/>
          </p:cNvPicPr>
          <p:nvPr/>
        </p:nvPicPr>
        <p:blipFill>
          <a:blip r:embed="rId3"/>
          <a:stretch>
            <a:fillRect/>
          </a:stretch>
        </p:blipFill>
        <p:spPr>
          <a:xfrm>
            <a:off x="6923406" y="898357"/>
            <a:ext cx="3852126" cy="5224116"/>
          </a:xfrm>
          <a:prstGeom prst="rect">
            <a:avLst/>
          </a:prstGeom>
        </p:spPr>
      </p:pic>
    </p:spTree>
    <p:extLst>
      <p:ext uri="{BB962C8B-B14F-4D97-AF65-F5344CB8AC3E}">
        <p14:creationId xmlns:p14="http://schemas.microsoft.com/office/powerpoint/2010/main" val="391777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BDFC-34EA-420A-A533-1641894F1B56}"/>
              </a:ext>
            </a:extLst>
          </p:cNvPr>
          <p:cNvSpPr>
            <a:spLocks noGrp="1"/>
          </p:cNvSpPr>
          <p:nvPr>
            <p:ph type="title"/>
          </p:nvPr>
        </p:nvSpPr>
        <p:spPr/>
        <p:txBody>
          <a:bodyPr/>
          <a:lstStyle/>
          <a:p>
            <a:r>
              <a:rPr lang="en-GB" dirty="0"/>
              <a:t>Debugger configuration with software packs</a:t>
            </a:r>
          </a:p>
        </p:txBody>
      </p:sp>
      <p:sp>
        <p:nvSpPr>
          <p:cNvPr id="3" name="Text Placeholder 2">
            <a:extLst>
              <a:ext uri="{FF2B5EF4-FFF2-40B4-BE49-F238E27FC236}">
                <a16:creationId xmlns:a16="http://schemas.microsoft.com/office/drawing/2014/main" id="{B38926D5-E87C-44E9-A82F-AB2299C284F9}"/>
              </a:ext>
            </a:extLst>
          </p:cNvPr>
          <p:cNvSpPr>
            <a:spLocks noGrp="1"/>
          </p:cNvSpPr>
          <p:nvPr>
            <p:ph type="body" sz="quarter" idx="13"/>
          </p:nvPr>
        </p:nvSpPr>
        <p:spPr/>
        <p:txBody>
          <a:bodyPr/>
          <a:lstStyle/>
          <a:p>
            <a:endParaRPr lang="en-GB" dirty="0"/>
          </a:p>
        </p:txBody>
      </p:sp>
      <p:sp>
        <p:nvSpPr>
          <p:cNvPr id="6" name="TextBox 5">
            <a:extLst>
              <a:ext uri="{FF2B5EF4-FFF2-40B4-BE49-F238E27FC236}">
                <a16:creationId xmlns:a16="http://schemas.microsoft.com/office/drawing/2014/main" id="{14F5A531-F26E-4924-AC75-D9AE25D93D20}"/>
              </a:ext>
            </a:extLst>
          </p:cNvPr>
          <p:cNvSpPr txBox="1"/>
          <p:nvPr/>
        </p:nvSpPr>
        <p:spPr>
          <a:xfrm>
            <a:off x="665747" y="1941096"/>
            <a:ext cx="2406316" cy="1317284"/>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Device selection based on packs</a:t>
            </a:r>
            <a:endParaRPr lang="en-GB" sz="2100" kern="1200" dirty="0">
              <a:solidFill>
                <a:schemeClr val="tx2"/>
              </a:solidFill>
              <a:latin typeface="+mn-lt"/>
              <a:ea typeface="+mn-ea"/>
              <a:cs typeface="+mn-cs"/>
            </a:endParaRP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dirty="0">
              <a:solidFill>
                <a:schemeClr val="tx2"/>
              </a:solidFill>
              <a:latin typeface="+mn-lt"/>
              <a:ea typeface="+mn-ea"/>
            </a:endParaRP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 </a:t>
            </a:r>
          </a:p>
        </p:txBody>
      </p:sp>
      <p:pic>
        <p:nvPicPr>
          <p:cNvPr id="7" name="Picture 6">
            <a:extLst>
              <a:ext uri="{FF2B5EF4-FFF2-40B4-BE49-F238E27FC236}">
                <a16:creationId xmlns:a16="http://schemas.microsoft.com/office/drawing/2014/main" id="{676891A6-9B58-4400-B4AA-77FB1A62A777}"/>
              </a:ext>
            </a:extLst>
          </p:cNvPr>
          <p:cNvPicPr>
            <a:picLocks noChangeAspect="1"/>
          </p:cNvPicPr>
          <p:nvPr/>
        </p:nvPicPr>
        <p:blipFill>
          <a:blip r:embed="rId3"/>
          <a:stretch>
            <a:fillRect/>
          </a:stretch>
        </p:blipFill>
        <p:spPr>
          <a:xfrm>
            <a:off x="665747" y="2668682"/>
            <a:ext cx="2841114" cy="3253790"/>
          </a:xfrm>
          <a:prstGeom prst="rect">
            <a:avLst/>
          </a:prstGeom>
        </p:spPr>
      </p:pic>
      <p:sp>
        <p:nvSpPr>
          <p:cNvPr id="8" name="TextBox 7">
            <a:extLst>
              <a:ext uri="{FF2B5EF4-FFF2-40B4-BE49-F238E27FC236}">
                <a16:creationId xmlns:a16="http://schemas.microsoft.com/office/drawing/2014/main" id="{0C11B4EF-943D-4744-BC9D-12B20327FCBD}"/>
              </a:ext>
            </a:extLst>
          </p:cNvPr>
          <p:cNvSpPr txBox="1"/>
          <p:nvPr/>
        </p:nvSpPr>
        <p:spPr>
          <a:xfrm>
            <a:off x="4407968" y="5174543"/>
            <a:ext cx="6352893" cy="658642"/>
          </a:xfrm>
          <a:prstGeom prst="rect">
            <a:avLst/>
          </a:prstGeom>
          <a:noFill/>
        </p:spPr>
        <p:txBody>
          <a:bodyPr wrap="none" lIns="0" tIns="0" rIns="0" bIns="0" rtlCol="0">
            <a:spAutoFit/>
          </a:bodyPr>
          <a:lstStyle/>
          <a:p>
            <a:pPr eaLnBrk="1" hangingPunct="1">
              <a:lnSpc>
                <a:spcPct val="90000"/>
              </a:lnSpc>
              <a:spcBef>
                <a:spcPts val="0"/>
              </a:spcBef>
              <a:spcAft>
                <a:spcPts val="600"/>
              </a:spcAft>
            </a:pPr>
            <a:r>
              <a:rPr lang="en-GB" sz="2100" dirty="0">
                <a:solidFill>
                  <a:schemeClr val="tx2"/>
                </a:solidFill>
              </a:rPr>
              <a:t>Advanced target connection, reset options</a:t>
            </a:r>
          </a:p>
          <a:p>
            <a:pPr eaLnBrk="1" hangingPunct="1">
              <a:lnSpc>
                <a:spcPct val="90000"/>
              </a:lnSpc>
              <a:spcBef>
                <a:spcPts val="0"/>
              </a:spcBef>
              <a:spcAft>
                <a:spcPts val="600"/>
              </a:spcAft>
            </a:pPr>
            <a:r>
              <a:rPr lang="en-GB" sz="2100" dirty="0">
                <a:solidFill>
                  <a:schemeClr val="tx2"/>
                </a:solidFill>
              </a:rPr>
              <a:t>Flash programming with support for multiple flash regions</a:t>
            </a:r>
          </a:p>
        </p:txBody>
      </p:sp>
      <p:pic>
        <p:nvPicPr>
          <p:cNvPr id="4" name="Picture 3">
            <a:extLst>
              <a:ext uri="{FF2B5EF4-FFF2-40B4-BE49-F238E27FC236}">
                <a16:creationId xmlns:a16="http://schemas.microsoft.com/office/drawing/2014/main" id="{2BD3C02E-09C1-46E8-89F0-BAFB55C5FF72}"/>
              </a:ext>
            </a:extLst>
          </p:cNvPr>
          <p:cNvPicPr>
            <a:picLocks noChangeAspect="1"/>
          </p:cNvPicPr>
          <p:nvPr/>
        </p:nvPicPr>
        <p:blipFill>
          <a:blip r:embed="rId4"/>
          <a:stretch>
            <a:fillRect/>
          </a:stretch>
        </p:blipFill>
        <p:spPr>
          <a:xfrm>
            <a:off x="3835664" y="1730208"/>
            <a:ext cx="6596394" cy="2426580"/>
          </a:xfrm>
          <a:prstGeom prst="rect">
            <a:avLst/>
          </a:prstGeom>
        </p:spPr>
      </p:pic>
      <p:pic>
        <p:nvPicPr>
          <p:cNvPr id="10" name="Picture 9">
            <a:extLst>
              <a:ext uri="{FF2B5EF4-FFF2-40B4-BE49-F238E27FC236}">
                <a16:creationId xmlns:a16="http://schemas.microsoft.com/office/drawing/2014/main" id="{DD3E5D62-FA0E-4442-88EE-D371F8605A73}"/>
              </a:ext>
            </a:extLst>
          </p:cNvPr>
          <p:cNvPicPr>
            <a:picLocks noChangeAspect="1"/>
          </p:cNvPicPr>
          <p:nvPr/>
        </p:nvPicPr>
        <p:blipFill>
          <a:blip r:embed="rId5"/>
          <a:stretch>
            <a:fillRect/>
          </a:stretch>
        </p:blipFill>
        <p:spPr>
          <a:xfrm>
            <a:off x="8265812" y="2192400"/>
            <a:ext cx="3116908" cy="2473199"/>
          </a:xfrm>
          <a:prstGeom prst="rect">
            <a:avLst/>
          </a:prstGeom>
        </p:spPr>
      </p:pic>
      <p:pic>
        <p:nvPicPr>
          <p:cNvPr id="11" name="Picture 10">
            <a:extLst>
              <a:ext uri="{FF2B5EF4-FFF2-40B4-BE49-F238E27FC236}">
                <a16:creationId xmlns:a16="http://schemas.microsoft.com/office/drawing/2014/main" id="{54D632FA-4A6E-4229-A911-0BED521FC7DD}"/>
              </a:ext>
            </a:extLst>
          </p:cNvPr>
          <p:cNvPicPr>
            <a:picLocks noChangeAspect="1"/>
          </p:cNvPicPr>
          <p:nvPr/>
        </p:nvPicPr>
        <p:blipFill>
          <a:blip r:embed="rId6"/>
          <a:stretch>
            <a:fillRect/>
          </a:stretch>
        </p:blipFill>
        <p:spPr>
          <a:xfrm>
            <a:off x="5170479" y="3023669"/>
            <a:ext cx="4653787" cy="1918268"/>
          </a:xfrm>
          <a:prstGeom prst="rect">
            <a:avLst/>
          </a:prstGeom>
        </p:spPr>
      </p:pic>
    </p:spTree>
    <p:extLst>
      <p:ext uri="{BB962C8B-B14F-4D97-AF65-F5344CB8AC3E}">
        <p14:creationId xmlns:p14="http://schemas.microsoft.com/office/powerpoint/2010/main" val="271997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Trace – how it works</a:t>
            </a:r>
          </a:p>
        </p:txBody>
      </p:sp>
      <p:sp>
        <p:nvSpPr>
          <p:cNvPr id="3" name="Content Placeholder 2"/>
          <p:cNvSpPr>
            <a:spLocks noGrp="1"/>
          </p:cNvSpPr>
          <p:nvPr>
            <p:ph idx="1"/>
          </p:nvPr>
        </p:nvSpPr>
        <p:spPr/>
        <p:txBody>
          <a:bodyPr/>
          <a:lstStyle/>
          <a:p>
            <a:endParaRPr lang="en-GB" dirty="0"/>
          </a:p>
          <a:p>
            <a:r>
              <a:rPr lang="en-GB" dirty="0"/>
              <a:t>CPU instruction execution history via ETM</a:t>
            </a:r>
          </a:p>
          <a:p>
            <a:pPr lvl="1"/>
            <a:r>
              <a:rPr lang="en-GB" dirty="0"/>
              <a:t>Data load and store (certain CPUs)</a:t>
            </a:r>
          </a:p>
          <a:p>
            <a:pPr lvl="1"/>
            <a:r>
              <a:rPr lang="en-GB" dirty="0"/>
              <a:t>Instrumented trace (ITM, STM)</a:t>
            </a:r>
          </a:p>
          <a:p>
            <a:endParaRPr lang="en-GB" dirty="0"/>
          </a:p>
          <a:p>
            <a:r>
              <a:rPr lang="en-GB" dirty="0"/>
              <a:t>Arm trace data collected in</a:t>
            </a:r>
          </a:p>
          <a:p>
            <a:pPr lvl="1"/>
            <a:r>
              <a:rPr lang="en-GB" dirty="0"/>
              <a:t>On-chip </a:t>
            </a:r>
            <a:r>
              <a:rPr lang="en-GB" dirty="0" err="1"/>
              <a:t>CoreSight</a:t>
            </a:r>
            <a:r>
              <a:rPr lang="en-GB" dirty="0"/>
              <a:t> trace buffer (ETB, ETF, ETR)</a:t>
            </a:r>
          </a:p>
          <a:p>
            <a:pPr lvl="1"/>
            <a:r>
              <a:rPr lang="en-GB" dirty="0"/>
              <a:t>Off-chip debug probe via physical trace port on the target</a:t>
            </a:r>
          </a:p>
          <a:p>
            <a:endParaRPr lang="en-GB" dirty="0"/>
          </a:p>
          <a:p>
            <a:r>
              <a:rPr lang="en-GB" dirty="0"/>
              <a:t>Rotating trace buffer fills in the background during a debug session</a:t>
            </a:r>
          </a:p>
          <a:p>
            <a:pPr lvl="1"/>
            <a:r>
              <a:rPr lang="en-GB" dirty="0"/>
              <a:t>When a breakpoint is hit the content of the trace buffer is displayed</a:t>
            </a:r>
          </a:p>
        </p:txBody>
      </p:sp>
    </p:spTree>
    <p:extLst>
      <p:ext uri="{BB962C8B-B14F-4D97-AF65-F5344CB8AC3E}">
        <p14:creationId xmlns:p14="http://schemas.microsoft.com/office/powerpoint/2010/main" val="297948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CCF6-63AD-4562-BB6E-D1463229D5D0}"/>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6D8C8F53-5ABF-4077-A059-645F42747D41}"/>
              </a:ext>
            </a:extLst>
          </p:cNvPr>
          <p:cNvSpPr>
            <a:spLocks noGrp="1"/>
          </p:cNvSpPr>
          <p:nvPr>
            <p:ph idx="1"/>
          </p:nvPr>
        </p:nvSpPr>
        <p:spPr/>
        <p:txBody>
          <a:bodyPr/>
          <a:lstStyle/>
          <a:p>
            <a:pPr marL="0" indent="0">
              <a:buNone/>
            </a:pPr>
            <a:r>
              <a:rPr lang="en-US" dirty="0"/>
              <a:t>At the end of this module, you will be able to:</a:t>
            </a:r>
          </a:p>
          <a:p>
            <a:pPr marL="0" indent="0">
              <a:buNone/>
            </a:pPr>
            <a:endParaRPr lang="en-US" dirty="0"/>
          </a:p>
        </p:txBody>
      </p:sp>
    </p:spTree>
    <p:extLst>
      <p:ext uri="{BB962C8B-B14F-4D97-AF65-F5344CB8AC3E}">
        <p14:creationId xmlns:p14="http://schemas.microsoft.com/office/powerpoint/2010/main" val="247250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01109-ECA1-4A48-959E-6BDB521C5626}"/>
              </a:ext>
            </a:extLst>
          </p:cNvPr>
          <p:cNvPicPr>
            <a:picLocks noChangeAspect="1"/>
          </p:cNvPicPr>
          <p:nvPr/>
        </p:nvPicPr>
        <p:blipFill>
          <a:blip r:embed="rId3"/>
          <a:stretch>
            <a:fillRect/>
          </a:stretch>
        </p:blipFill>
        <p:spPr>
          <a:xfrm>
            <a:off x="1060394" y="1591063"/>
            <a:ext cx="10044223" cy="4810932"/>
          </a:xfrm>
          <a:prstGeom prst="rect">
            <a:avLst/>
          </a:prstGeom>
        </p:spPr>
      </p:pic>
      <p:sp>
        <p:nvSpPr>
          <p:cNvPr id="2" name="Title 1"/>
          <p:cNvSpPr>
            <a:spLocks noGrp="1"/>
          </p:cNvSpPr>
          <p:nvPr>
            <p:ph type="title"/>
          </p:nvPr>
        </p:nvSpPr>
        <p:spPr/>
        <p:txBody>
          <a:bodyPr>
            <a:normAutofit/>
          </a:bodyPr>
          <a:lstStyle/>
          <a:p>
            <a:r>
              <a:rPr lang="en-GB" dirty="0"/>
              <a:t>Trace view in Arm Debugger</a:t>
            </a:r>
            <a:endParaRPr lang="en-US" dirty="0"/>
          </a:p>
        </p:txBody>
      </p:sp>
      <p:sp>
        <p:nvSpPr>
          <p:cNvPr id="10" name="Text Placeholder 9"/>
          <p:cNvSpPr>
            <a:spLocks noGrp="1"/>
          </p:cNvSpPr>
          <p:nvPr>
            <p:ph type="body" sz="quarter" idx="13"/>
          </p:nvPr>
        </p:nvSpPr>
        <p:spPr/>
        <p:txBody>
          <a:bodyPr/>
          <a:lstStyle/>
          <a:p>
            <a:r>
              <a:rPr lang="en-GB" dirty="0">
                <a:solidFill>
                  <a:schemeClr val="accent5"/>
                </a:solidFill>
              </a:rPr>
              <a:t>A non-intrusive ‘flight recorder’ for your system</a:t>
            </a:r>
            <a:endParaRPr lang="en-US" dirty="0">
              <a:solidFill>
                <a:schemeClr val="accent5"/>
              </a:solidFill>
            </a:endParaRPr>
          </a:p>
        </p:txBody>
      </p:sp>
      <p:sp>
        <p:nvSpPr>
          <p:cNvPr id="12" name="Rounded Rectangle 11"/>
          <p:cNvSpPr/>
          <p:nvPr/>
        </p:nvSpPr>
        <p:spPr bwMode="auto">
          <a:xfrm>
            <a:off x="340241" y="3568080"/>
            <a:ext cx="3374554" cy="856898"/>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GB" sz="2000" dirty="0"/>
              <a:t>Source code highlighting,</a:t>
            </a:r>
          </a:p>
          <a:p>
            <a:pPr algn="ctr"/>
            <a:r>
              <a:rPr lang="en-GB" sz="2000" dirty="0"/>
              <a:t>synchronized with Trace view</a:t>
            </a:r>
          </a:p>
        </p:txBody>
      </p:sp>
      <p:sp>
        <p:nvSpPr>
          <p:cNvPr id="13" name="Rounded Rectangle 12"/>
          <p:cNvSpPr/>
          <p:nvPr/>
        </p:nvSpPr>
        <p:spPr bwMode="auto">
          <a:xfrm>
            <a:off x="7751135" y="2572102"/>
            <a:ext cx="4271004" cy="877036"/>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GB" sz="2000" dirty="0"/>
              <a:t>Per-CPU timeline shows order of</a:t>
            </a:r>
            <a:br>
              <a:rPr lang="en-GB" sz="2000" dirty="0"/>
            </a:br>
            <a:r>
              <a:rPr lang="en-GB" sz="2000" dirty="0"/>
              <a:t>execution and indicative function profile</a:t>
            </a:r>
          </a:p>
        </p:txBody>
      </p:sp>
      <p:sp>
        <p:nvSpPr>
          <p:cNvPr id="14" name="Rounded Rectangle 13"/>
          <p:cNvSpPr/>
          <p:nvPr/>
        </p:nvSpPr>
        <p:spPr bwMode="auto">
          <a:xfrm>
            <a:off x="7751136" y="5137721"/>
            <a:ext cx="4271004" cy="834454"/>
          </a:xfrm>
          <a:prstGeom prst="round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GB" sz="2000" dirty="0"/>
              <a:t>Reconstructed instruction trace</a:t>
            </a:r>
          </a:p>
        </p:txBody>
      </p:sp>
    </p:spTree>
    <p:extLst>
      <p:ext uri="{BB962C8B-B14F-4D97-AF65-F5344CB8AC3E}">
        <p14:creationId xmlns:p14="http://schemas.microsoft.com/office/powerpoint/2010/main" val="69066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F4B6-BEB5-4975-A1EA-CE354B85F7C4}"/>
              </a:ext>
            </a:extLst>
          </p:cNvPr>
          <p:cNvSpPr>
            <a:spLocks noGrp="1"/>
          </p:cNvSpPr>
          <p:nvPr>
            <p:ph type="title"/>
          </p:nvPr>
        </p:nvSpPr>
        <p:spPr/>
        <p:txBody>
          <a:bodyPr/>
          <a:lstStyle/>
          <a:p>
            <a:r>
              <a:rPr lang="en-US" dirty="0"/>
              <a:t>Debug probes</a:t>
            </a:r>
          </a:p>
        </p:txBody>
      </p:sp>
      <p:sp>
        <p:nvSpPr>
          <p:cNvPr id="3" name="Text Placeholder 2">
            <a:extLst>
              <a:ext uri="{FF2B5EF4-FFF2-40B4-BE49-F238E27FC236}">
                <a16:creationId xmlns:a16="http://schemas.microsoft.com/office/drawing/2014/main" id="{54AC72CE-CF61-40DF-A8AF-A8FC872BC95D}"/>
              </a:ext>
            </a:extLst>
          </p:cNvPr>
          <p:cNvSpPr>
            <a:spLocks noGrp="1"/>
          </p:cNvSpPr>
          <p:nvPr>
            <p:ph type="body" sz="quarter" idx="13"/>
          </p:nvPr>
        </p:nvSpPr>
        <p:spPr/>
        <p:txBody>
          <a:bodyPr/>
          <a:lstStyle/>
          <a:p>
            <a:r>
              <a:rPr lang="en-US" dirty="0"/>
              <a:t>Range of probes to match your requirements</a:t>
            </a:r>
          </a:p>
        </p:txBody>
      </p:sp>
      <p:sp>
        <p:nvSpPr>
          <p:cNvPr id="4" name="Content Placeholder 3">
            <a:extLst>
              <a:ext uri="{FF2B5EF4-FFF2-40B4-BE49-F238E27FC236}">
                <a16:creationId xmlns:a16="http://schemas.microsoft.com/office/drawing/2014/main" id="{FCC86CE0-408B-4D75-AF5F-738ED82947A7}"/>
              </a:ext>
            </a:extLst>
          </p:cNvPr>
          <p:cNvSpPr>
            <a:spLocks noGrp="1"/>
          </p:cNvSpPr>
          <p:nvPr>
            <p:ph idx="1"/>
          </p:nvPr>
        </p:nvSpPr>
        <p:spPr/>
        <p:txBody>
          <a:bodyPr/>
          <a:lstStyle/>
          <a:p>
            <a:endParaRPr lang="en-US" dirty="0"/>
          </a:p>
        </p:txBody>
      </p:sp>
      <p:pic>
        <p:nvPicPr>
          <p:cNvPr id="5" name="Picture 2" descr="http://ds.arm.com/media/uploads/images/xULINKPro_family2.png.pagespeed.ic.dzEETB5efE.png">
            <a:extLst>
              <a:ext uri="{FF2B5EF4-FFF2-40B4-BE49-F238E27FC236}">
                <a16:creationId xmlns:a16="http://schemas.microsoft.com/office/drawing/2014/main" id="{CD03B67F-F9C4-4E99-AE16-D10FA9F18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825" y="1562797"/>
            <a:ext cx="3905538" cy="407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westeurope1-mediap.svc.ms/transform/thumbnail?provider=spo&amp;inputFormat=png&amp;cs=fFNQTw&amp;docid=https%3A%2F%2Farmh.sharepoint.com%3A443%2F_api%2Fv2.0%2Fdrives%2Fb!-rPYt7qOmE-hMSWtDYXQNqjGBRPAjiFHsnEKPVU3ePup36O_crxpSqrjYkkPNKrt%2Fitems%2F015PGT6AEYISQBNPJEBFCKMCXEDHZRL3K5%3Fversion%3DDraft&amp;access_token=eyJ0eXAiOiJKV1QiLCJhbGciOiJub25lIn0.eyJhdWQiOiIwMDAwMDAwMy0wMDAwLTBmZjEtY2UwMC0wMDAwMDAwMDAwMDAvYXJtaC5zaGFyZXBvaW50LmNvbUBmMzRlNTk3OS01N2Q5LTRhYWEtYWQ0ZC1iMTIyYTY2MjE4NGQiLCJpc3MiOiIwMDAwMDAwMy0wMDAwLTBmZjEtY2UwMC0wMDAwMDAwMDAwMDAiLCJuYmYiOiIxNTUwNjcxMTYwIiwiZXhwIjoiMTU1MDY5Mjc2MCIsImVuZHBvaW50dXJsIjoicVFlbGhFT3ZhbzJ6ZmJJRS8wM0xidXovTXRCdXBWY3o4YWdpMmZaay9acz0iLCJlbmRwb2ludHVybExlbmd0aCI6IjExMSIsImlzbG9vcGJhY2siOiJUcnVlIiwiY2lkIjoiTUdaa05tTXhPV1V0WVRBNU5DMDRNREF3TFRsbE1UQXRNVGhqWVRGalptVTFPV1pqIiwidmVyIjoiaGFzaGVkcHJvb2Z0b2tlbiIsInNpdGVpZCI6IllqZGtPR0l6Wm1FdE9HVmlZUzAwWmprNExXRXhNekV0TWpWaFpEQmtPRFZrTURNMiIsInNpZ25pbl9zdGF0ZSI6IltcImttc2lcIixcImR2Y19kbWpkXCJdIiwibmFtZWlkIjoiMCMuZnxtZW1iZXJzaGlwfGx1a2FzLnNuZXRsZXJAYXJtLmNvbSIsIm5paSI6Im1pY3Jvc29mdC5zaGFyZXBvaW50IiwiaXN1c2VyIjoidHJ1ZSIsImNhY2hla2V5IjoiMGguZnxtZW1iZXJzaGlwfDEwMDMzZmZmOTE2Nzg4ZmVAbGl2ZS5jb20iLCJ0dCI6IjAiLCJ1c2VQZXJzaXN0ZW50Q29va2llIjoiMyJ9.Ri9DWHpOc3l3a3YyWDlmVWQ4NkRSVWlURmtsQ2N4YTExaE9PRzVyaWp3VT0&amp;encodeFailures=1&amp;width=1100&amp;height=876&amp;srcWidth=3893&amp;srcHeight=3102">
            <a:extLst>
              <a:ext uri="{FF2B5EF4-FFF2-40B4-BE49-F238E27FC236}">
                <a16:creationId xmlns:a16="http://schemas.microsoft.com/office/drawing/2014/main" id="{1C6C6771-8835-445E-ACF5-57B05BD0D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06" y="1335619"/>
            <a:ext cx="5126439"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297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B5BE2D-5F2F-4660-AA0C-426E31E5B7B8}"/>
              </a:ext>
            </a:extLst>
          </p:cNvPr>
          <p:cNvSpPr>
            <a:spLocks noGrp="1"/>
          </p:cNvSpPr>
          <p:nvPr>
            <p:ph type="title"/>
          </p:nvPr>
        </p:nvSpPr>
        <p:spPr>
          <a:xfrm>
            <a:off x="480889" y="479071"/>
            <a:ext cx="11230225" cy="512696"/>
          </a:xfrm>
        </p:spPr>
        <p:txBody>
          <a:bodyPr/>
          <a:lstStyle/>
          <a:p>
            <a:r>
              <a:rPr lang="en-GB" dirty="0"/>
              <a:t>DSTREAM-ST family</a:t>
            </a:r>
          </a:p>
        </p:txBody>
      </p:sp>
      <p:sp>
        <p:nvSpPr>
          <p:cNvPr id="3" name="Text Placeholder 2">
            <a:extLst>
              <a:ext uri="{FF2B5EF4-FFF2-40B4-BE49-F238E27FC236}">
                <a16:creationId xmlns:a16="http://schemas.microsoft.com/office/drawing/2014/main" id="{E97D6BF4-0EBC-4B02-9AEF-D3338DB163B9}"/>
              </a:ext>
            </a:extLst>
          </p:cNvPr>
          <p:cNvSpPr>
            <a:spLocks noGrp="1"/>
          </p:cNvSpPr>
          <p:nvPr>
            <p:ph type="body" sz="quarter" idx="13"/>
          </p:nvPr>
        </p:nvSpPr>
        <p:spPr/>
        <p:txBody>
          <a:bodyPr/>
          <a:lstStyle/>
          <a:p>
            <a:r>
              <a:rPr lang="en-GB" dirty="0"/>
              <a:t>Second-generation debug and trace probes</a:t>
            </a:r>
          </a:p>
        </p:txBody>
      </p:sp>
      <p:sp>
        <p:nvSpPr>
          <p:cNvPr id="2" name="Content Placeholder 1">
            <a:extLst>
              <a:ext uri="{FF2B5EF4-FFF2-40B4-BE49-F238E27FC236}">
                <a16:creationId xmlns:a16="http://schemas.microsoft.com/office/drawing/2014/main" id="{0A4D310F-C085-4731-A6A6-F3A2F8E26185}"/>
              </a:ext>
            </a:extLst>
          </p:cNvPr>
          <p:cNvSpPr>
            <a:spLocks noGrp="1"/>
          </p:cNvSpPr>
          <p:nvPr>
            <p:ph idx="1"/>
          </p:nvPr>
        </p:nvSpPr>
        <p:spPr/>
        <p:txBody>
          <a:bodyPr/>
          <a:lstStyle/>
          <a:p>
            <a:r>
              <a:rPr lang="en-GB" dirty="0"/>
              <a:t>New design featuring patented technology to address the needs of modern SoC’s</a:t>
            </a:r>
          </a:p>
          <a:p>
            <a:pPr lvl="1"/>
            <a:endParaRPr lang="en-GB" dirty="0"/>
          </a:p>
          <a:p>
            <a:endParaRPr lang="en-GB" dirty="0"/>
          </a:p>
          <a:p>
            <a:pPr marL="0" indent="0">
              <a:buNone/>
            </a:pPr>
            <a:endParaRPr lang="en-GB" dirty="0"/>
          </a:p>
          <a:p>
            <a:pPr lvl="1"/>
            <a:endParaRPr lang="en-GB" dirty="0"/>
          </a:p>
          <a:p>
            <a:endParaRPr lang="en-GB" dirty="0"/>
          </a:p>
        </p:txBody>
      </p:sp>
      <p:graphicFrame>
        <p:nvGraphicFramePr>
          <p:cNvPr id="4" name="Table 3">
            <a:extLst>
              <a:ext uri="{FF2B5EF4-FFF2-40B4-BE49-F238E27FC236}">
                <a16:creationId xmlns:a16="http://schemas.microsoft.com/office/drawing/2014/main" id="{B7F18FE5-D098-4237-8C3D-F9BF7BC45110}"/>
              </a:ext>
            </a:extLst>
          </p:cNvPr>
          <p:cNvGraphicFramePr>
            <a:graphicFrameLocks noGrp="1"/>
          </p:cNvGraphicFramePr>
          <p:nvPr>
            <p:extLst>
              <p:ext uri="{D42A27DB-BD31-4B8C-83A1-F6EECF244321}">
                <p14:modId xmlns:p14="http://schemas.microsoft.com/office/powerpoint/2010/main" val="2598349566"/>
              </p:ext>
            </p:extLst>
          </p:nvPr>
        </p:nvGraphicFramePr>
        <p:xfrm>
          <a:off x="1021080" y="1970336"/>
          <a:ext cx="10149840" cy="4297680"/>
        </p:xfrm>
        <a:graphic>
          <a:graphicData uri="http://schemas.openxmlformats.org/drawingml/2006/table">
            <a:tbl>
              <a:tblPr firstRow="1" bandRow="1">
                <a:tableStyleId>{5C22544A-7EE6-4342-B048-85BDC9FD1C3A}</a:tableStyleId>
              </a:tblPr>
              <a:tblGrid>
                <a:gridCol w="3291840">
                  <a:extLst>
                    <a:ext uri="{9D8B030D-6E8A-4147-A177-3AD203B41FA5}">
                      <a16:colId xmlns:a16="http://schemas.microsoft.com/office/drawing/2014/main" val="2648294449"/>
                    </a:ext>
                  </a:extLst>
                </a:gridCol>
                <a:gridCol w="2286000">
                  <a:extLst>
                    <a:ext uri="{9D8B030D-6E8A-4147-A177-3AD203B41FA5}">
                      <a16:colId xmlns:a16="http://schemas.microsoft.com/office/drawing/2014/main" val="1846804956"/>
                    </a:ext>
                  </a:extLst>
                </a:gridCol>
                <a:gridCol w="2286000">
                  <a:extLst>
                    <a:ext uri="{9D8B030D-6E8A-4147-A177-3AD203B41FA5}">
                      <a16:colId xmlns:a16="http://schemas.microsoft.com/office/drawing/2014/main" val="3424118686"/>
                    </a:ext>
                  </a:extLst>
                </a:gridCol>
                <a:gridCol w="2286000">
                  <a:extLst>
                    <a:ext uri="{9D8B030D-6E8A-4147-A177-3AD203B41FA5}">
                      <a16:colId xmlns:a16="http://schemas.microsoft.com/office/drawing/2014/main" val="3544716332"/>
                    </a:ext>
                  </a:extLst>
                </a:gridCol>
              </a:tblGrid>
              <a:tr h="457200">
                <a:tc>
                  <a:txBody>
                    <a:bodyPr/>
                    <a:lstStyle/>
                    <a:p>
                      <a:pPr algn="ctr"/>
                      <a:r>
                        <a:rPr lang="en-GB" sz="1800" dirty="0"/>
                        <a:t>Capabilities</a:t>
                      </a:r>
                    </a:p>
                  </a:txBody>
                  <a:tcPr marL="91416" marR="91416" marT="45708" marB="45708"/>
                </a:tc>
                <a:tc>
                  <a:txBody>
                    <a:bodyPr/>
                    <a:lstStyle/>
                    <a:p>
                      <a:pPr algn="ctr"/>
                      <a:r>
                        <a:rPr lang="en-GB" sz="1800" dirty="0"/>
                        <a:t>DSTREAM-ST</a:t>
                      </a:r>
                    </a:p>
                  </a:txBody>
                  <a:tcPr marL="91416" marR="91416" marT="45708" marB="45708"/>
                </a:tc>
                <a:tc>
                  <a:txBody>
                    <a:bodyPr/>
                    <a:lstStyle/>
                    <a:p>
                      <a:pPr algn="ctr"/>
                      <a:r>
                        <a:rPr lang="en-GB" sz="1800" dirty="0"/>
                        <a:t>DSTREAM-PT</a:t>
                      </a:r>
                    </a:p>
                  </a:txBody>
                  <a:tcPr marL="91416" marR="91416" marT="45708" marB="45708"/>
                </a:tc>
                <a:tc>
                  <a:txBody>
                    <a:bodyPr/>
                    <a:lstStyle/>
                    <a:p>
                      <a:pPr algn="ctr"/>
                      <a:r>
                        <a:rPr lang="en-GB" sz="1800" dirty="0"/>
                        <a:t>DSTREAM-HT</a:t>
                      </a:r>
                    </a:p>
                  </a:txBody>
                  <a:tcPr marL="91416" marR="91416" marT="45708" marB="45708"/>
                </a:tc>
                <a:extLst>
                  <a:ext uri="{0D108BD9-81ED-4DB2-BD59-A6C34878D82A}">
                    <a16:rowId xmlns:a16="http://schemas.microsoft.com/office/drawing/2014/main" val="2893415757"/>
                  </a:ext>
                </a:extLst>
              </a:tr>
              <a:tr h="457200">
                <a:tc>
                  <a:txBody>
                    <a:bodyPr/>
                    <a:lstStyle/>
                    <a:p>
                      <a:pPr algn="ctr"/>
                      <a:r>
                        <a:rPr lang="en-GB" sz="1800" dirty="0"/>
                        <a:t>JTAG / SWD</a:t>
                      </a:r>
                    </a:p>
                  </a:txBody>
                  <a:tcPr marL="91416" marR="91416" marT="45708" marB="45708" anchor="ctr"/>
                </a:tc>
                <a:tc>
                  <a:txBody>
                    <a:bodyPr/>
                    <a:lstStyle/>
                    <a:p>
                      <a:pPr algn="ctr"/>
                      <a:r>
                        <a:rPr lang="en-GB" sz="1800" dirty="0"/>
                        <a:t>180 / 125 MHz</a:t>
                      </a:r>
                    </a:p>
                  </a:txBody>
                  <a:tcPr marL="91416" marR="91416" marT="45708" marB="45708" anchor="ctr">
                    <a:solidFill>
                      <a:schemeClr val="accent4"/>
                    </a:solidFill>
                  </a:tcPr>
                </a:tc>
                <a:tc>
                  <a:txBody>
                    <a:bodyPr/>
                    <a:lstStyle/>
                    <a:p>
                      <a:pPr algn="ctr"/>
                      <a:r>
                        <a:rPr lang="en-GB" sz="1800" dirty="0"/>
                        <a:t>180 / 125 MHz</a:t>
                      </a:r>
                    </a:p>
                  </a:txBody>
                  <a:tcPr marL="91416" marR="91416" marT="45708" marB="45708" anchor="ctr">
                    <a:solidFill>
                      <a:schemeClr val="accent4"/>
                    </a:solidFill>
                  </a:tcPr>
                </a:tc>
                <a:tc>
                  <a:txBody>
                    <a:bodyPr/>
                    <a:lstStyle/>
                    <a:p>
                      <a:pPr algn="ctr"/>
                      <a:r>
                        <a:rPr lang="en-GB" sz="1800" dirty="0"/>
                        <a:t>180 / 125 MHz</a:t>
                      </a:r>
                    </a:p>
                  </a:txBody>
                  <a:tcPr marL="91416" marR="91416" marT="45708" marB="45708" anchor="ctr">
                    <a:solidFill>
                      <a:schemeClr val="accent4"/>
                    </a:solidFill>
                  </a:tcPr>
                </a:tc>
                <a:extLst>
                  <a:ext uri="{0D108BD9-81ED-4DB2-BD59-A6C34878D82A}">
                    <a16:rowId xmlns:a16="http://schemas.microsoft.com/office/drawing/2014/main" val="2212405323"/>
                  </a:ext>
                </a:extLst>
              </a:tr>
              <a:tr h="457200">
                <a:tc>
                  <a:txBody>
                    <a:bodyPr/>
                    <a:lstStyle/>
                    <a:p>
                      <a:pPr algn="ctr"/>
                      <a:r>
                        <a:rPr lang="en-GB" sz="1800" dirty="0"/>
                        <a:t>Download speed</a:t>
                      </a:r>
                    </a:p>
                  </a:txBody>
                  <a:tcPr marL="91416" marR="91416" marT="45708" marB="45708" anchor="ctr"/>
                </a:tc>
                <a:tc>
                  <a:txBody>
                    <a:bodyPr/>
                    <a:lstStyle/>
                    <a:p>
                      <a:pPr algn="ctr"/>
                      <a:r>
                        <a:rPr lang="en-GB" sz="1800" dirty="0"/>
                        <a:t>Up to 12MB/s</a:t>
                      </a:r>
                    </a:p>
                  </a:txBody>
                  <a:tcPr marL="91416" marR="91416" marT="45708" marB="45708" anchor="ctr">
                    <a:solidFill>
                      <a:schemeClr val="accent4"/>
                    </a:solidFill>
                  </a:tcPr>
                </a:tc>
                <a:tc>
                  <a:txBody>
                    <a:bodyPr/>
                    <a:lstStyle/>
                    <a:p>
                      <a:pPr algn="ctr"/>
                      <a:r>
                        <a:rPr lang="en-GB" sz="1800" dirty="0"/>
                        <a:t>Up to 12MB/s</a:t>
                      </a:r>
                    </a:p>
                  </a:txBody>
                  <a:tcPr marL="91416" marR="91416" marT="45708" marB="45708" anchor="ctr">
                    <a:solidFill>
                      <a:schemeClr val="accent4"/>
                    </a:solidFill>
                  </a:tcPr>
                </a:tc>
                <a:tc>
                  <a:txBody>
                    <a:bodyPr/>
                    <a:lstStyle/>
                    <a:p>
                      <a:pPr algn="ctr"/>
                      <a:r>
                        <a:rPr lang="en-GB" sz="1800" dirty="0"/>
                        <a:t>Up to 12MB/s</a:t>
                      </a:r>
                    </a:p>
                  </a:txBody>
                  <a:tcPr marL="91416" marR="91416" marT="45708" marB="45708" anchor="ctr">
                    <a:solidFill>
                      <a:schemeClr val="accent4"/>
                    </a:solidFill>
                  </a:tcPr>
                </a:tc>
                <a:extLst>
                  <a:ext uri="{0D108BD9-81ED-4DB2-BD59-A6C34878D82A}">
                    <a16:rowId xmlns:a16="http://schemas.microsoft.com/office/drawing/2014/main" val="3371181428"/>
                  </a:ext>
                </a:extLst>
              </a:tr>
              <a:tr h="457200">
                <a:tc>
                  <a:txBody>
                    <a:bodyPr/>
                    <a:lstStyle/>
                    <a:p>
                      <a:pPr algn="ctr"/>
                      <a:r>
                        <a:rPr lang="en-GB" sz="1800" dirty="0"/>
                        <a:t>Maximum </a:t>
                      </a:r>
                      <a:r>
                        <a:rPr lang="en-GB" sz="1800" dirty="0" err="1"/>
                        <a:t>CoreSight</a:t>
                      </a:r>
                      <a:r>
                        <a:rPr lang="en-GB" sz="1800" dirty="0"/>
                        <a:t> components</a:t>
                      </a:r>
                    </a:p>
                  </a:txBody>
                  <a:tcPr marL="91416" marR="91416" marT="45708" marB="45708" anchor="ctr"/>
                </a:tc>
                <a:tc>
                  <a:txBody>
                    <a:bodyPr/>
                    <a:lstStyle/>
                    <a:p>
                      <a:pPr algn="ctr"/>
                      <a:r>
                        <a:rPr lang="en-GB" sz="1800" dirty="0"/>
                        <a:t>1022</a:t>
                      </a:r>
                    </a:p>
                  </a:txBody>
                  <a:tcPr marL="91416" marR="91416" marT="45708" marB="45708" anchor="ctr">
                    <a:solidFill>
                      <a:schemeClr val="accent4"/>
                    </a:solidFill>
                  </a:tcPr>
                </a:tc>
                <a:tc>
                  <a:txBody>
                    <a:bodyPr/>
                    <a:lstStyle/>
                    <a:p>
                      <a:pPr algn="ctr"/>
                      <a:r>
                        <a:rPr lang="en-GB" sz="1800" dirty="0"/>
                        <a:t>1022</a:t>
                      </a:r>
                    </a:p>
                  </a:txBody>
                  <a:tcPr marL="91416" marR="91416" marT="45708" marB="45708" anchor="ctr">
                    <a:solidFill>
                      <a:schemeClr val="accent4"/>
                    </a:solidFill>
                  </a:tcPr>
                </a:tc>
                <a:tc>
                  <a:txBody>
                    <a:bodyPr/>
                    <a:lstStyle/>
                    <a:p>
                      <a:pPr algn="ctr"/>
                      <a:r>
                        <a:rPr lang="en-GB" sz="1800" dirty="0"/>
                        <a:t>1022</a:t>
                      </a:r>
                    </a:p>
                  </a:txBody>
                  <a:tcPr marL="91416" marR="91416" marT="45708" marB="45708" anchor="ctr">
                    <a:solidFill>
                      <a:schemeClr val="accent4"/>
                    </a:solidFill>
                  </a:tcPr>
                </a:tc>
                <a:extLst>
                  <a:ext uri="{0D108BD9-81ED-4DB2-BD59-A6C34878D82A}">
                    <a16:rowId xmlns:a16="http://schemas.microsoft.com/office/drawing/2014/main" val="3598824565"/>
                  </a:ext>
                </a:extLst>
              </a:tr>
              <a:tr h="457200">
                <a:tc>
                  <a:txBody>
                    <a:bodyPr/>
                    <a:lstStyle/>
                    <a:p>
                      <a:pPr algn="ctr"/>
                      <a:r>
                        <a:rPr lang="en-GB" sz="1800" dirty="0"/>
                        <a:t>Parallel trace pins</a:t>
                      </a:r>
                    </a:p>
                  </a:txBody>
                  <a:tcPr marL="91416" marR="91416" marT="45708" marB="45708" anchor="ctr"/>
                </a:tc>
                <a:tc>
                  <a:txBody>
                    <a:bodyPr/>
                    <a:lstStyle/>
                    <a:p>
                      <a:pPr algn="ctr"/>
                      <a:r>
                        <a:rPr lang="en-GB" sz="1800" dirty="0"/>
                        <a:t>1 - 4</a:t>
                      </a:r>
                    </a:p>
                  </a:txBody>
                  <a:tcPr marL="91416" marR="91416" marT="45708" marB="45708" anchor="ctr">
                    <a:solidFill>
                      <a:schemeClr val="accent4"/>
                    </a:solidFill>
                  </a:tcPr>
                </a:tc>
                <a:tc>
                  <a:txBody>
                    <a:bodyPr/>
                    <a:lstStyle/>
                    <a:p>
                      <a:pPr algn="ctr"/>
                      <a:r>
                        <a:rPr lang="en-GB" sz="1800" dirty="0"/>
                        <a:t>1 - 32</a:t>
                      </a:r>
                    </a:p>
                  </a:txBody>
                  <a:tcPr marL="91416" marR="91416" marT="45708" marB="45708" anchor="ctr">
                    <a:solidFill>
                      <a:schemeClr val="accent4"/>
                    </a:solidFill>
                  </a:tcPr>
                </a:tc>
                <a:tc>
                  <a:txBody>
                    <a:bodyPr/>
                    <a:lstStyle/>
                    <a:p>
                      <a:pPr algn="ctr"/>
                      <a:r>
                        <a:rPr lang="en-GB" sz="1800" dirty="0"/>
                        <a:t>1 - 4</a:t>
                      </a:r>
                    </a:p>
                  </a:txBody>
                  <a:tcPr marL="91416" marR="91416" marT="45708" marB="45708" anchor="ctr">
                    <a:solidFill>
                      <a:schemeClr val="accent4"/>
                    </a:solidFill>
                  </a:tcPr>
                </a:tc>
                <a:extLst>
                  <a:ext uri="{0D108BD9-81ED-4DB2-BD59-A6C34878D82A}">
                    <a16:rowId xmlns:a16="http://schemas.microsoft.com/office/drawing/2014/main" val="1286485144"/>
                  </a:ext>
                </a:extLst>
              </a:tr>
              <a:tr h="457200">
                <a:tc>
                  <a:txBody>
                    <a:bodyPr/>
                    <a:lstStyle/>
                    <a:p>
                      <a:pPr algn="ctr"/>
                      <a:r>
                        <a:rPr lang="en-GB" sz="1800" dirty="0"/>
                        <a:t>High-speed serial trace</a:t>
                      </a:r>
                    </a:p>
                  </a:txBody>
                  <a:tcPr marL="91416" marR="91416" marT="45708" marB="45708" anchor="ctr"/>
                </a:tc>
                <a:tc>
                  <a:txBody>
                    <a:bodyPr/>
                    <a:lstStyle/>
                    <a:p>
                      <a:pPr algn="ctr"/>
                      <a:endParaRPr lang="en-GB" sz="1800" dirty="0"/>
                    </a:p>
                  </a:txBody>
                  <a:tcPr marL="91416" marR="91416" marT="45708" marB="45708" anchor="ctr">
                    <a:solidFill>
                      <a:schemeClr val="accent4"/>
                    </a:solidFill>
                  </a:tcPr>
                </a:tc>
                <a:tc>
                  <a:txBody>
                    <a:bodyPr/>
                    <a:lstStyle/>
                    <a:p>
                      <a:pPr algn="ctr"/>
                      <a:endParaRPr lang="en-GB" sz="1800" dirty="0"/>
                    </a:p>
                  </a:txBody>
                  <a:tcPr marL="91416" marR="91416" marT="45708" marB="45708" anchor="ctr">
                    <a:solidFill>
                      <a:schemeClr val="accent4"/>
                    </a:solidFill>
                  </a:tcPr>
                </a:tc>
                <a:tc>
                  <a:txBody>
                    <a:bodyPr/>
                    <a:lstStyle/>
                    <a:p>
                      <a:pPr algn="ctr"/>
                      <a:r>
                        <a:rPr lang="en-GB" sz="1800" dirty="0"/>
                        <a:t>Yes</a:t>
                      </a:r>
                    </a:p>
                  </a:txBody>
                  <a:tcPr marL="91416" marR="91416" marT="45708" marB="45708" anchor="ctr">
                    <a:solidFill>
                      <a:schemeClr val="accent4"/>
                    </a:solidFill>
                  </a:tcPr>
                </a:tc>
                <a:extLst>
                  <a:ext uri="{0D108BD9-81ED-4DB2-BD59-A6C34878D82A}">
                    <a16:rowId xmlns:a16="http://schemas.microsoft.com/office/drawing/2014/main" val="1454208739"/>
                  </a:ext>
                </a:extLst>
              </a:tr>
              <a:tr h="457200">
                <a:tc>
                  <a:txBody>
                    <a:bodyPr/>
                    <a:lstStyle/>
                    <a:p>
                      <a:pPr algn="ctr"/>
                      <a:r>
                        <a:rPr lang="en-GB" sz="1800" dirty="0"/>
                        <a:t>Maximum trace bandwidth</a:t>
                      </a:r>
                    </a:p>
                  </a:txBody>
                  <a:tcPr marL="91416" marR="91416" marT="45708" marB="45708" anchor="ctr"/>
                </a:tc>
                <a:tc>
                  <a:txBody>
                    <a:bodyPr/>
                    <a:lstStyle/>
                    <a:p>
                      <a:pPr algn="ctr"/>
                      <a:r>
                        <a:rPr lang="en-GB" sz="1800" dirty="0"/>
                        <a:t>1.6Gb/s</a:t>
                      </a:r>
                    </a:p>
                  </a:txBody>
                  <a:tcPr marL="91416" marR="91416" marT="45708" marB="45708" anchor="ctr">
                    <a:solidFill>
                      <a:schemeClr val="accent4"/>
                    </a:solidFill>
                  </a:tcPr>
                </a:tc>
                <a:tc>
                  <a:txBody>
                    <a:bodyPr/>
                    <a:lstStyle/>
                    <a:p>
                      <a:pPr algn="ctr"/>
                      <a:r>
                        <a:rPr lang="en-GB" sz="1800" dirty="0"/>
                        <a:t>19.2Gb/s</a:t>
                      </a:r>
                    </a:p>
                  </a:txBody>
                  <a:tcPr marL="91416" marR="91416" marT="45708" marB="45708" anchor="ctr">
                    <a:solidFill>
                      <a:schemeClr val="accent4"/>
                    </a:solidFill>
                  </a:tcPr>
                </a:tc>
                <a:tc>
                  <a:txBody>
                    <a:bodyPr/>
                    <a:lstStyle/>
                    <a:p>
                      <a:pPr algn="ctr"/>
                      <a:r>
                        <a:rPr lang="en-GB" sz="1800" dirty="0"/>
                        <a:t>60Gb/s</a:t>
                      </a:r>
                    </a:p>
                  </a:txBody>
                  <a:tcPr marL="91416" marR="91416" marT="45708" marB="45708" anchor="ctr">
                    <a:solidFill>
                      <a:schemeClr val="accent4"/>
                    </a:solidFill>
                  </a:tcPr>
                </a:tc>
                <a:extLst>
                  <a:ext uri="{0D108BD9-81ED-4DB2-BD59-A6C34878D82A}">
                    <a16:rowId xmlns:a16="http://schemas.microsoft.com/office/drawing/2014/main" val="3924127048"/>
                  </a:ext>
                </a:extLst>
              </a:tr>
              <a:tr h="640080">
                <a:tc>
                  <a:txBody>
                    <a:bodyPr/>
                    <a:lstStyle/>
                    <a:p>
                      <a:pPr algn="ctr"/>
                      <a:r>
                        <a:rPr lang="en-GB" sz="1800" dirty="0"/>
                        <a:t>Host connectivity</a:t>
                      </a:r>
                    </a:p>
                  </a:txBody>
                  <a:tcPr marL="91416" marR="91416" marT="45708" marB="45708" anchor="ctr"/>
                </a:tc>
                <a:tc>
                  <a:txBody>
                    <a:bodyPr/>
                    <a:lstStyle/>
                    <a:p>
                      <a:pPr algn="ctr"/>
                      <a:r>
                        <a:rPr lang="en-GB" sz="1800" dirty="0"/>
                        <a:t>USB 3.0</a:t>
                      </a:r>
                    </a:p>
                    <a:p>
                      <a:pPr algn="ctr"/>
                      <a:r>
                        <a:rPr lang="en-GB" sz="1800" dirty="0"/>
                        <a:t>Gigabit Ethernet</a:t>
                      </a:r>
                    </a:p>
                  </a:txBody>
                  <a:tcPr marL="91416" marR="91416" marT="45708" marB="45708" anchor="ctr">
                    <a:solidFill>
                      <a:schemeClr val="accent4"/>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USB 3.0</a:t>
                      </a:r>
                    </a:p>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Gigabit Ethernet</a:t>
                      </a:r>
                    </a:p>
                  </a:txBody>
                  <a:tcPr marL="91416" marR="91416" marT="45708" marB="45708" anchor="ctr">
                    <a:solidFill>
                      <a:schemeClr val="accent4"/>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USB 3.0</a:t>
                      </a:r>
                    </a:p>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Gigabit Ethernet</a:t>
                      </a:r>
                    </a:p>
                  </a:txBody>
                  <a:tcPr marL="91416" marR="91416" marT="45708" marB="45708" anchor="ctr">
                    <a:solidFill>
                      <a:schemeClr val="accent4"/>
                    </a:solidFill>
                  </a:tcPr>
                </a:tc>
                <a:extLst>
                  <a:ext uri="{0D108BD9-81ED-4DB2-BD59-A6C34878D82A}">
                    <a16:rowId xmlns:a16="http://schemas.microsoft.com/office/drawing/2014/main" val="1240432472"/>
                  </a:ext>
                </a:extLst>
              </a:tr>
              <a:tr h="457200">
                <a:tc>
                  <a:txBody>
                    <a:bodyPr/>
                    <a:lstStyle/>
                    <a:p>
                      <a:pPr algn="ctr"/>
                      <a:r>
                        <a:rPr lang="en-GB" sz="1800" dirty="0"/>
                        <a:t>On-probe trace store</a:t>
                      </a:r>
                    </a:p>
                  </a:txBody>
                  <a:tcPr marL="91416" marR="91416" marT="45708" marB="45708" anchor="ctr"/>
                </a:tc>
                <a:tc>
                  <a:txBody>
                    <a:bodyPr/>
                    <a:lstStyle/>
                    <a:p>
                      <a:pPr algn="ctr"/>
                      <a:r>
                        <a:rPr lang="en-GB" sz="1800" dirty="0"/>
                        <a:t>Stream to host only</a:t>
                      </a:r>
                    </a:p>
                  </a:txBody>
                  <a:tcPr marL="91416" marR="91416" marT="45708" marB="45708" anchor="ctr">
                    <a:solidFill>
                      <a:schemeClr val="accent4"/>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8GB</a:t>
                      </a:r>
                    </a:p>
                  </a:txBody>
                  <a:tcPr marL="91416" marR="91416" marT="45708" marB="45708" anchor="ctr">
                    <a:solidFill>
                      <a:schemeClr val="accent4"/>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GB" sz="1800" dirty="0"/>
                        <a:t>8GB</a:t>
                      </a:r>
                    </a:p>
                  </a:txBody>
                  <a:tcPr marL="91416" marR="91416" marT="45708" marB="45708" anchor="ctr">
                    <a:solidFill>
                      <a:schemeClr val="accent4"/>
                    </a:solidFill>
                  </a:tcPr>
                </a:tc>
                <a:extLst>
                  <a:ext uri="{0D108BD9-81ED-4DB2-BD59-A6C34878D82A}">
                    <a16:rowId xmlns:a16="http://schemas.microsoft.com/office/drawing/2014/main" val="3239602518"/>
                  </a:ext>
                </a:extLst>
              </a:tr>
            </a:tbl>
          </a:graphicData>
        </a:graphic>
      </p:graphicFrame>
    </p:spTree>
    <p:extLst>
      <p:ext uri="{BB962C8B-B14F-4D97-AF65-F5344CB8AC3E}">
        <p14:creationId xmlns:p14="http://schemas.microsoft.com/office/powerpoint/2010/main" val="378044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a:t>ULINK family</a:t>
            </a:r>
            <a:endParaRPr lang="en-US" dirty="0"/>
          </a:p>
        </p:txBody>
      </p:sp>
      <p:graphicFrame>
        <p:nvGraphicFramePr>
          <p:cNvPr id="2" name="Content Placeholder 1">
            <a:extLst>
              <a:ext uri="{FF2B5EF4-FFF2-40B4-BE49-F238E27FC236}">
                <a16:creationId xmlns:a16="http://schemas.microsoft.com/office/drawing/2014/main" id="{C09BA074-8F87-4F78-897D-718EB52861A1}"/>
              </a:ext>
            </a:extLst>
          </p:cNvPr>
          <p:cNvGraphicFramePr>
            <a:graphicFrameLocks noGrp="1"/>
          </p:cNvGraphicFramePr>
          <p:nvPr>
            <p:ph sz="half" idx="1"/>
          </p:nvPr>
        </p:nvGraphicFramePr>
        <p:xfrm>
          <a:off x="5583682" y="1440000"/>
          <a:ext cx="6055207"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http://ds.arm.com/media/uploads/images/xULINKPro_family2.png.pagespeed.ic.dzEETB5ef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912" y="1688159"/>
            <a:ext cx="3905538" cy="407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165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60D7-C6A8-4686-94C4-30D4E366E7DC}"/>
              </a:ext>
            </a:extLst>
          </p:cNvPr>
          <p:cNvSpPr>
            <a:spLocks noGrp="1"/>
          </p:cNvSpPr>
          <p:nvPr>
            <p:ph type="title"/>
          </p:nvPr>
        </p:nvSpPr>
        <p:spPr>
          <a:xfrm>
            <a:off x="6095999" y="1207042"/>
            <a:ext cx="5113339" cy="1519514"/>
          </a:xfrm>
        </p:spPr>
        <p:txBody>
          <a:bodyPr/>
          <a:lstStyle/>
          <a:p>
            <a:r>
              <a:rPr lang="en-US" dirty="0"/>
              <a:t>Virtual platforms</a:t>
            </a:r>
          </a:p>
        </p:txBody>
      </p:sp>
      <p:sp>
        <p:nvSpPr>
          <p:cNvPr id="3" name="Subtitle 2">
            <a:extLst>
              <a:ext uri="{FF2B5EF4-FFF2-40B4-BE49-F238E27FC236}">
                <a16:creationId xmlns:a16="http://schemas.microsoft.com/office/drawing/2014/main" id="{316CE97C-FC33-4926-BBD8-8C598A686A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1670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CCFF-DD53-4E38-A849-751D9624CC00}"/>
              </a:ext>
            </a:extLst>
          </p:cNvPr>
          <p:cNvSpPr>
            <a:spLocks noGrp="1"/>
          </p:cNvSpPr>
          <p:nvPr>
            <p:ph type="title"/>
          </p:nvPr>
        </p:nvSpPr>
        <p:spPr/>
        <p:txBody>
          <a:bodyPr/>
          <a:lstStyle/>
          <a:p>
            <a:r>
              <a:rPr lang="en-US" dirty="0"/>
              <a:t>Virtual prototyping solutions</a:t>
            </a:r>
          </a:p>
        </p:txBody>
      </p:sp>
      <p:sp>
        <p:nvSpPr>
          <p:cNvPr id="3" name="Content Placeholder 2">
            <a:extLst>
              <a:ext uri="{FF2B5EF4-FFF2-40B4-BE49-F238E27FC236}">
                <a16:creationId xmlns:a16="http://schemas.microsoft.com/office/drawing/2014/main" id="{95E3A3B0-5599-402B-A28F-FFBC1D08A650}"/>
              </a:ext>
            </a:extLst>
          </p:cNvPr>
          <p:cNvSpPr>
            <a:spLocks noGrp="1"/>
          </p:cNvSpPr>
          <p:nvPr>
            <p:ph idx="1"/>
          </p:nvPr>
        </p:nvSpPr>
        <p:spPr/>
        <p:txBody>
          <a:bodyPr/>
          <a:lstStyle/>
          <a:p>
            <a:r>
              <a:rPr lang="en-US" dirty="0"/>
              <a:t>Fast Models</a:t>
            </a:r>
          </a:p>
          <a:p>
            <a:pPr lvl="1"/>
            <a:r>
              <a:rPr lang="en-US" dirty="0"/>
              <a:t>Instruction accurate, suitable for software development and test</a:t>
            </a:r>
          </a:p>
          <a:p>
            <a:pPr marL="506095" lvl="1" indent="0">
              <a:buNone/>
            </a:pPr>
            <a:endParaRPr lang="en-US" dirty="0"/>
          </a:p>
          <a:p>
            <a:r>
              <a:rPr lang="en-US" dirty="0"/>
              <a:t>Cycle Models</a:t>
            </a:r>
          </a:p>
          <a:p>
            <a:pPr lvl="1"/>
            <a:r>
              <a:rPr lang="en-US" dirty="0"/>
              <a:t>Timing accurate models, derived from actual RTL</a:t>
            </a:r>
          </a:p>
          <a:p>
            <a:pPr marL="0" indent="0">
              <a:buNone/>
            </a:pPr>
            <a:endParaRPr lang="en-US" dirty="0"/>
          </a:p>
          <a:p>
            <a:r>
              <a:rPr lang="en-US" dirty="0"/>
              <a:t>Fully validated models of Arm IP</a:t>
            </a:r>
          </a:p>
          <a:p>
            <a:endParaRPr lang="en-US" dirty="0"/>
          </a:p>
          <a:p>
            <a:r>
              <a:rPr lang="en-US" dirty="0"/>
              <a:t>Collection of Fixed Virtual Platforms (FVP) provided with Development Studio</a:t>
            </a:r>
          </a:p>
          <a:p>
            <a:pPr lvl="1"/>
            <a:r>
              <a:rPr lang="en-US" dirty="0"/>
              <a:t>Complete system models based on Fast Model technology</a:t>
            </a:r>
          </a:p>
        </p:txBody>
      </p:sp>
    </p:spTree>
    <p:extLst>
      <p:ext uri="{BB962C8B-B14F-4D97-AF65-F5344CB8AC3E}">
        <p14:creationId xmlns:p14="http://schemas.microsoft.com/office/powerpoint/2010/main" val="210203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V="1">
            <a:off x="695678" y="1656263"/>
            <a:ext cx="11162511" cy="4283547"/>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 name="Title 1"/>
          <p:cNvSpPr>
            <a:spLocks noGrp="1"/>
          </p:cNvSpPr>
          <p:nvPr>
            <p:ph type="title"/>
          </p:nvPr>
        </p:nvSpPr>
        <p:spPr/>
        <p:txBody>
          <a:bodyPr>
            <a:normAutofit/>
          </a:bodyPr>
          <a:lstStyle/>
          <a:p>
            <a:r>
              <a:rPr lang="en-GB" dirty="0"/>
              <a:t>Virtual prototype solutions</a:t>
            </a:r>
          </a:p>
        </p:txBody>
      </p:sp>
      <p:cxnSp>
        <p:nvCxnSpPr>
          <p:cNvPr id="7" name="Straight Connector 153"/>
          <p:cNvCxnSpPr>
            <a:cxnSpLocks noChangeShapeType="1"/>
          </p:cNvCxnSpPr>
          <p:nvPr/>
        </p:nvCxnSpPr>
        <p:spPr bwMode="auto">
          <a:xfrm rot="5400000">
            <a:off x="7046400" y="3807520"/>
            <a:ext cx="4426387" cy="0"/>
          </a:xfrm>
          <a:prstGeom prst="line">
            <a:avLst/>
          </a:prstGeom>
          <a:noFill/>
          <a:ln w="9525" algn="ctr">
            <a:solidFill>
              <a:srgbClr val="0091BD"/>
            </a:solidFill>
            <a:round/>
            <a:headEnd/>
            <a:tailEnd/>
          </a:ln>
        </p:spPr>
      </p:cxnSp>
      <p:cxnSp>
        <p:nvCxnSpPr>
          <p:cNvPr id="8" name="Straight Connector 155"/>
          <p:cNvCxnSpPr>
            <a:cxnSpLocks noChangeShapeType="1"/>
          </p:cNvCxnSpPr>
          <p:nvPr/>
        </p:nvCxnSpPr>
        <p:spPr bwMode="auto">
          <a:xfrm rot="5400000">
            <a:off x="4964191" y="3736103"/>
            <a:ext cx="4426384" cy="0"/>
          </a:xfrm>
          <a:prstGeom prst="line">
            <a:avLst/>
          </a:prstGeom>
          <a:noFill/>
          <a:ln w="9525" algn="ctr">
            <a:solidFill>
              <a:srgbClr val="0091BD"/>
            </a:solidFill>
            <a:round/>
            <a:headEnd/>
            <a:tailEnd/>
          </a:ln>
        </p:spPr>
      </p:cxnSp>
      <p:cxnSp>
        <p:nvCxnSpPr>
          <p:cNvPr id="9" name="Straight Connector 154"/>
          <p:cNvCxnSpPr>
            <a:cxnSpLocks noChangeShapeType="1"/>
          </p:cNvCxnSpPr>
          <p:nvPr/>
        </p:nvCxnSpPr>
        <p:spPr bwMode="auto">
          <a:xfrm rot="5400000">
            <a:off x="3040641" y="3761496"/>
            <a:ext cx="4426384" cy="0"/>
          </a:xfrm>
          <a:prstGeom prst="line">
            <a:avLst/>
          </a:prstGeom>
          <a:noFill/>
          <a:ln w="9525" algn="ctr">
            <a:solidFill>
              <a:srgbClr val="0091BD"/>
            </a:solidFill>
            <a:round/>
            <a:headEnd/>
            <a:tailEnd/>
          </a:ln>
        </p:spPr>
      </p:cxnSp>
      <p:cxnSp>
        <p:nvCxnSpPr>
          <p:cNvPr id="10" name="Straight Connector 154"/>
          <p:cNvCxnSpPr>
            <a:cxnSpLocks noChangeShapeType="1"/>
          </p:cNvCxnSpPr>
          <p:nvPr/>
        </p:nvCxnSpPr>
        <p:spPr bwMode="auto">
          <a:xfrm rot="5400000">
            <a:off x="1286335" y="3791651"/>
            <a:ext cx="4426387" cy="0"/>
          </a:xfrm>
          <a:prstGeom prst="line">
            <a:avLst/>
          </a:prstGeom>
          <a:noFill/>
          <a:ln w="9525" algn="ctr">
            <a:solidFill>
              <a:srgbClr val="0091BD"/>
            </a:solidFill>
            <a:round/>
            <a:headEnd/>
            <a:tailEnd/>
          </a:ln>
        </p:spPr>
      </p:cxnSp>
      <p:sp>
        <p:nvSpPr>
          <p:cNvPr id="11" name="Text Box 21"/>
          <p:cNvSpPr txBox="1">
            <a:spLocks noChangeArrowheads="1"/>
          </p:cNvSpPr>
          <p:nvPr/>
        </p:nvSpPr>
        <p:spPr bwMode="auto">
          <a:xfrm>
            <a:off x="658645" y="5948639"/>
            <a:ext cx="11259851" cy="430655"/>
          </a:xfrm>
          <a:prstGeom prst="rect">
            <a:avLst/>
          </a:prstGeom>
          <a:noFill/>
          <a:ln w="38100" algn="ctr">
            <a:noFill/>
            <a:miter lim="800000"/>
            <a:headEnd/>
            <a:tailEnd/>
          </a:ln>
        </p:spPr>
        <p:txBody>
          <a:bodyPr lIns="121691" tIns="60845" rIns="121691" bIns="60845">
            <a:spAutoFit/>
          </a:bodyPr>
          <a:lstStyle/>
          <a:p>
            <a:pPr defTabSz="456411">
              <a:spcBef>
                <a:spcPct val="50000"/>
              </a:spcBef>
              <a:tabLst>
                <a:tab pos="5491089" algn="ctr"/>
                <a:tab pos="10861752" algn="r"/>
              </a:tabLst>
              <a:defRPr/>
            </a:pPr>
            <a:r>
              <a:rPr lang="en-US" sz="2000" b="1" dirty="0">
                <a:solidFill>
                  <a:srgbClr val="FF6B00"/>
                </a:solidFill>
                <a:latin typeface="Calibri"/>
              </a:rPr>
              <a:t>Detailed	Abstraction level	Abstract</a:t>
            </a:r>
          </a:p>
        </p:txBody>
      </p:sp>
      <p:cxnSp>
        <p:nvCxnSpPr>
          <p:cNvPr id="12" name="Straight Connector 154"/>
          <p:cNvCxnSpPr>
            <a:cxnSpLocks noChangeShapeType="1"/>
          </p:cNvCxnSpPr>
          <p:nvPr/>
        </p:nvCxnSpPr>
        <p:spPr bwMode="auto">
          <a:xfrm>
            <a:off x="630074" y="5982625"/>
            <a:ext cx="11331799" cy="38091"/>
          </a:xfrm>
          <a:prstGeom prst="line">
            <a:avLst/>
          </a:prstGeom>
          <a:noFill/>
          <a:ln w="9525" algn="ctr">
            <a:solidFill>
              <a:srgbClr val="A6A6A6"/>
            </a:solidFill>
            <a:round/>
            <a:headEnd/>
            <a:tailEnd/>
          </a:ln>
        </p:spPr>
      </p:cxnSp>
      <p:cxnSp>
        <p:nvCxnSpPr>
          <p:cNvPr id="13" name="Straight Connector 154"/>
          <p:cNvCxnSpPr>
            <a:cxnSpLocks noChangeShapeType="1"/>
          </p:cNvCxnSpPr>
          <p:nvPr/>
        </p:nvCxnSpPr>
        <p:spPr bwMode="auto">
          <a:xfrm>
            <a:off x="625844" y="5589025"/>
            <a:ext cx="11325451" cy="0"/>
          </a:xfrm>
          <a:prstGeom prst="line">
            <a:avLst/>
          </a:prstGeom>
          <a:noFill/>
          <a:ln w="9525" algn="ctr">
            <a:solidFill>
              <a:srgbClr val="0091BD"/>
            </a:solidFill>
            <a:round/>
            <a:headEnd/>
            <a:tailEnd/>
          </a:ln>
        </p:spPr>
      </p:cxnSp>
      <p:cxnSp>
        <p:nvCxnSpPr>
          <p:cNvPr id="14" name="Straight Connector 154"/>
          <p:cNvCxnSpPr>
            <a:cxnSpLocks noChangeShapeType="1"/>
          </p:cNvCxnSpPr>
          <p:nvPr/>
        </p:nvCxnSpPr>
        <p:spPr bwMode="auto">
          <a:xfrm>
            <a:off x="625843" y="2708463"/>
            <a:ext cx="11230224" cy="0"/>
          </a:xfrm>
          <a:prstGeom prst="line">
            <a:avLst/>
          </a:prstGeom>
          <a:noFill/>
          <a:ln w="9525" algn="ctr">
            <a:solidFill>
              <a:srgbClr val="0091BD"/>
            </a:solidFill>
            <a:round/>
            <a:headEnd/>
            <a:tailEnd/>
          </a:ln>
        </p:spPr>
      </p:cxnSp>
      <p:cxnSp>
        <p:nvCxnSpPr>
          <p:cNvPr id="15" name="Straight Arrow Connector 157"/>
          <p:cNvCxnSpPr>
            <a:cxnSpLocks noChangeShapeType="1"/>
          </p:cNvCxnSpPr>
          <p:nvPr/>
        </p:nvCxnSpPr>
        <p:spPr bwMode="auto">
          <a:xfrm>
            <a:off x="604683" y="5995321"/>
            <a:ext cx="11384701" cy="1587"/>
          </a:xfrm>
          <a:prstGeom prst="straightConnector1">
            <a:avLst/>
          </a:prstGeom>
          <a:noFill/>
          <a:ln w="38100" algn="ctr">
            <a:solidFill>
              <a:srgbClr val="0091BD"/>
            </a:solidFill>
            <a:round/>
            <a:headEnd type="none" w="lg" len="med"/>
            <a:tailEnd type="triangle" w="lg" len="med"/>
          </a:ln>
        </p:spPr>
      </p:cxnSp>
      <p:cxnSp>
        <p:nvCxnSpPr>
          <p:cNvPr id="16" name="Straight Connector 154"/>
          <p:cNvCxnSpPr>
            <a:cxnSpLocks noChangeShapeType="1"/>
          </p:cNvCxnSpPr>
          <p:nvPr/>
        </p:nvCxnSpPr>
        <p:spPr bwMode="auto">
          <a:xfrm>
            <a:off x="625843" y="3458388"/>
            <a:ext cx="11230224" cy="0"/>
          </a:xfrm>
          <a:prstGeom prst="line">
            <a:avLst/>
          </a:prstGeom>
          <a:noFill/>
          <a:ln w="9525" algn="ctr">
            <a:solidFill>
              <a:srgbClr val="0091BD"/>
            </a:solidFill>
            <a:round/>
            <a:headEnd/>
            <a:tailEnd/>
          </a:ln>
        </p:spPr>
      </p:cxnSp>
      <p:cxnSp>
        <p:nvCxnSpPr>
          <p:cNvPr id="17" name="Straight Connector 154"/>
          <p:cNvCxnSpPr>
            <a:cxnSpLocks noChangeShapeType="1"/>
          </p:cNvCxnSpPr>
          <p:nvPr/>
        </p:nvCxnSpPr>
        <p:spPr bwMode="auto">
          <a:xfrm>
            <a:off x="625843" y="4868488"/>
            <a:ext cx="11230224" cy="0"/>
          </a:xfrm>
          <a:prstGeom prst="line">
            <a:avLst/>
          </a:prstGeom>
          <a:noFill/>
          <a:ln w="9525" algn="ctr">
            <a:solidFill>
              <a:srgbClr val="0091BD"/>
            </a:solidFill>
            <a:round/>
            <a:headEnd/>
            <a:tailEnd/>
          </a:ln>
        </p:spPr>
      </p:cxnSp>
      <p:cxnSp>
        <p:nvCxnSpPr>
          <p:cNvPr id="18" name="Straight Connector 154"/>
          <p:cNvCxnSpPr>
            <a:cxnSpLocks noChangeShapeType="1"/>
          </p:cNvCxnSpPr>
          <p:nvPr/>
        </p:nvCxnSpPr>
        <p:spPr bwMode="auto">
          <a:xfrm>
            <a:off x="652295" y="4149539"/>
            <a:ext cx="11230224" cy="0"/>
          </a:xfrm>
          <a:prstGeom prst="line">
            <a:avLst/>
          </a:prstGeom>
          <a:noFill/>
          <a:ln w="9525" algn="ctr">
            <a:solidFill>
              <a:srgbClr val="0091BD"/>
            </a:solidFill>
            <a:round/>
            <a:headEnd/>
            <a:tailEnd/>
          </a:ln>
        </p:spPr>
      </p:cxnSp>
      <p:cxnSp>
        <p:nvCxnSpPr>
          <p:cNvPr id="19" name="Straight Connector 154"/>
          <p:cNvCxnSpPr>
            <a:cxnSpLocks noChangeShapeType="1"/>
          </p:cNvCxnSpPr>
          <p:nvPr/>
        </p:nvCxnSpPr>
        <p:spPr bwMode="auto">
          <a:xfrm>
            <a:off x="625843" y="1989515"/>
            <a:ext cx="11230224" cy="0"/>
          </a:xfrm>
          <a:prstGeom prst="line">
            <a:avLst/>
          </a:prstGeom>
          <a:noFill/>
          <a:ln w="9525" algn="ctr">
            <a:solidFill>
              <a:srgbClr val="0091BD"/>
            </a:solidFill>
            <a:round/>
            <a:headEnd/>
            <a:tailEnd/>
          </a:ln>
        </p:spPr>
      </p:cxnSp>
      <p:sp>
        <p:nvSpPr>
          <p:cNvPr id="20" name="Text Box 21"/>
          <p:cNvSpPr txBox="1">
            <a:spLocks noChangeArrowheads="1"/>
          </p:cNvSpPr>
          <p:nvPr/>
        </p:nvSpPr>
        <p:spPr bwMode="auto">
          <a:xfrm rot="16200000">
            <a:off x="-1087605" y="4358036"/>
            <a:ext cx="2537728" cy="738432"/>
          </a:xfrm>
          <a:prstGeom prst="rect">
            <a:avLst/>
          </a:prstGeom>
          <a:noFill/>
          <a:ln w="38100" algn="ctr">
            <a:noFill/>
            <a:miter lim="800000"/>
            <a:headEnd/>
            <a:tailEnd/>
          </a:ln>
        </p:spPr>
        <p:txBody>
          <a:bodyPr wrap="square" lIns="121691" tIns="60845" rIns="121691" bIns="60845">
            <a:spAutoFit/>
          </a:bodyPr>
          <a:lstStyle>
            <a:defPPr>
              <a:defRPr lang="en-US"/>
            </a:defPPr>
            <a:lvl1pPr defTabSz="456411">
              <a:spcBef>
                <a:spcPct val="50000"/>
              </a:spcBef>
              <a:tabLst>
                <a:tab pos="5491089" algn="ctr"/>
                <a:tab pos="10861752" algn="r"/>
              </a:tabLst>
              <a:defRPr sz="2000" b="1">
                <a:solidFill>
                  <a:srgbClr val="FF6B00"/>
                </a:solidFill>
                <a:latin typeface="Calibri"/>
              </a:defRPr>
            </a:lvl1pPr>
          </a:lstStyle>
          <a:p>
            <a:r>
              <a:rPr lang="en-US" dirty="0"/>
              <a:t>	           Simulation speed	</a:t>
            </a:r>
          </a:p>
        </p:txBody>
      </p:sp>
      <p:cxnSp>
        <p:nvCxnSpPr>
          <p:cNvPr id="21" name="Straight Arrow Connector 159"/>
          <p:cNvCxnSpPr>
            <a:cxnSpLocks noChangeShapeType="1"/>
          </p:cNvCxnSpPr>
          <p:nvPr/>
        </p:nvCxnSpPr>
        <p:spPr bwMode="auto">
          <a:xfrm flipV="1">
            <a:off x="623725" y="1205537"/>
            <a:ext cx="0" cy="4788239"/>
          </a:xfrm>
          <a:prstGeom prst="straightConnector1">
            <a:avLst/>
          </a:prstGeom>
          <a:noFill/>
          <a:ln w="38100" algn="ctr">
            <a:solidFill>
              <a:srgbClr val="0091BD"/>
            </a:solidFill>
            <a:round/>
            <a:headEnd type="none" w="lg" len="med"/>
            <a:tailEnd type="triangle" w="lg" len="med"/>
          </a:ln>
        </p:spPr>
      </p:cxnSp>
      <p:cxnSp>
        <p:nvCxnSpPr>
          <p:cNvPr id="25" name="Straight Connector 41"/>
          <p:cNvCxnSpPr>
            <a:cxnSpLocks noChangeShapeType="1"/>
          </p:cNvCxnSpPr>
          <p:nvPr/>
        </p:nvCxnSpPr>
        <p:spPr bwMode="auto">
          <a:xfrm>
            <a:off x="1589" y="765868"/>
            <a:ext cx="1218883" cy="914163"/>
          </a:xfrm>
          <a:prstGeom prst="line">
            <a:avLst/>
          </a:prstGeom>
          <a:noFill/>
          <a:ln w="9525" algn="ctr">
            <a:noFill/>
            <a:round/>
            <a:headEnd/>
            <a:tailEnd/>
          </a:ln>
        </p:spPr>
      </p:cxnSp>
      <p:sp>
        <p:nvSpPr>
          <p:cNvPr id="5" name="Rectangle 4"/>
          <p:cNvSpPr/>
          <p:nvPr/>
        </p:nvSpPr>
        <p:spPr>
          <a:xfrm rot="16200000">
            <a:off x="-205045" y="1560521"/>
            <a:ext cx="1116559" cy="430655"/>
          </a:xfrm>
          <a:prstGeom prst="rect">
            <a:avLst/>
          </a:prstGeom>
          <a:noFill/>
          <a:ln w="38100" algn="ctr">
            <a:noFill/>
            <a:miter lim="800000"/>
            <a:headEnd/>
            <a:tailEnd/>
          </a:ln>
        </p:spPr>
        <p:txBody>
          <a:bodyPr wrap="square" lIns="121691" tIns="60845" rIns="121691" bIns="60845">
            <a:spAutoFit/>
          </a:bodyPr>
          <a:lstStyle/>
          <a:p>
            <a:pPr defTabSz="456411">
              <a:spcBef>
                <a:spcPct val="50000"/>
              </a:spcBef>
              <a:tabLst>
                <a:tab pos="5491089" algn="ctr"/>
                <a:tab pos="10861752" algn="r"/>
              </a:tabLst>
            </a:pPr>
            <a:r>
              <a:rPr lang="en-US" sz="2000" b="1" dirty="0">
                <a:solidFill>
                  <a:srgbClr val="FF6B00"/>
                </a:solidFill>
                <a:latin typeface="Calibri"/>
              </a:rPr>
              <a:t> Faster</a:t>
            </a:r>
            <a:endParaRPr lang="en-GB" sz="2000" b="1" dirty="0">
              <a:solidFill>
                <a:srgbClr val="FF6B00"/>
              </a:solidFill>
              <a:latin typeface="Calibri"/>
            </a:endParaRPr>
          </a:p>
        </p:txBody>
      </p:sp>
      <p:grpSp>
        <p:nvGrpSpPr>
          <p:cNvPr id="24" name="Group 23">
            <a:extLst>
              <a:ext uri="{FF2B5EF4-FFF2-40B4-BE49-F238E27FC236}">
                <a16:creationId xmlns:a16="http://schemas.microsoft.com/office/drawing/2014/main" id="{10DADC83-33D1-4E7A-85CE-5CA2955F7D97}"/>
              </a:ext>
            </a:extLst>
          </p:cNvPr>
          <p:cNvGrpSpPr/>
          <p:nvPr/>
        </p:nvGrpSpPr>
        <p:grpSpPr>
          <a:xfrm>
            <a:off x="1539497" y="3890601"/>
            <a:ext cx="2231481" cy="1733102"/>
            <a:chOff x="4998195" y="778539"/>
            <a:chExt cx="2013034" cy="1514643"/>
          </a:xfrm>
        </p:grpSpPr>
        <p:grpSp>
          <p:nvGrpSpPr>
            <p:cNvPr id="37" name="Group 36">
              <a:extLst>
                <a:ext uri="{FF2B5EF4-FFF2-40B4-BE49-F238E27FC236}">
                  <a16:creationId xmlns:a16="http://schemas.microsoft.com/office/drawing/2014/main" id="{2805AA39-D6B0-4B6F-8DBA-8FA8C4C85ABC}"/>
                </a:ext>
              </a:extLst>
            </p:cNvPr>
            <p:cNvGrpSpPr/>
            <p:nvPr/>
          </p:nvGrpSpPr>
          <p:grpSpPr>
            <a:xfrm>
              <a:off x="4998195" y="778539"/>
              <a:ext cx="1969304" cy="1491913"/>
              <a:chOff x="6758389" y="4158193"/>
              <a:chExt cx="2152136" cy="1630424"/>
            </a:xfrm>
          </p:grpSpPr>
          <p:grpSp>
            <p:nvGrpSpPr>
              <p:cNvPr id="38" name="Group 37">
                <a:extLst>
                  <a:ext uri="{FF2B5EF4-FFF2-40B4-BE49-F238E27FC236}">
                    <a16:creationId xmlns:a16="http://schemas.microsoft.com/office/drawing/2014/main" id="{452B0BE2-6107-4F17-86D9-BB94248C1FE9}"/>
                  </a:ext>
                </a:extLst>
              </p:cNvPr>
              <p:cNvGrpSpPr/>
              <p:nvPr/>
            </p:nvGrpSpPr>
            <p:grpSpPr>
              <a:xfrm>
                <a:off x="6758389" y="4158193"/>
                <a:ext cx="2152136" cy="1630424"/>
                <a:chOff x="6448423" y="5227576"/>
                <a:chExt cx="2152136" cy="1630424"/>
              </a:xfrm>
            </p:grpSpPr>
            <p:sp>
              <p:nvSpPr>
                <p:cNvPr id="40" name="Rectangle 39">
                  <a:extLst>
                    <a:ext uri="{FF2B5EF4-FFF2-40B4-BE49-F238E27FC236}">
                      <a16:creationId xmlns:a16="http://schemas.microsoft.com/office/drawing/2014/main" id="{7F1D3FFC-FBC7-4911-B8F4-1A57B8C0EFC7}"/>
                    </a:ext>
                  </a:extLst>
                </p:cNvPr>
                <p:cNvSpPr/>
                <p:nvPr/>
              </p:nvSpPr>
              <p:spPr>
                <a:xfrm>
                  <a:off x="6448425" y="5227576"/>
                  <a:ext cx="2152134" cy="163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Rectangle 41">
                  <a:extLst>
                    <a:ext uri="{FF2B5EF4-FFF2-40B4-BE49-F238E27FC236}">
                      <a16:creationId xmlns:a16="http://schemas.microsoft.com/office/drawing/2014/main" id="{F56F0339-7EFE-40B8-BAFE-7D17E4186BCF}"/>
                    </a:ext>
                  </a:extLst>
                </p:cNvPr>
                <p:cNvSpPr/>
                <p:nvPr/>
              </p:nvSpPr>
              <p:spPr bwMode="auto">
                <a:xfrm>
                  <a:off x="6448423" y="5582201"/>
                  <a:ext cx="2152136" cy="92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2000" b="1" dirty="0">
                      <a:ea typeface="Calibri" charset="0"/>
                      <a:cs typeface="Calibri" charset="0"/>
                    </a:rPr>
                    <a:t>Arm Cycle Models</a:t>
                  </a:r>
                </a:p>
                <a:p>
                  <a:pPr algn="ctr">
                    <a:defRPr/>
                  </a:pPr>
                  <a:r>
                    <a:rPr lang="en-US" sz="1600" dirty="0">
                      <a:ea typeface="Calibri" charset="0"/>
                      <a:cs typeface="Calibri" charset="0"/>
                    </a:rPr>
                    <a:t>Cycle accurate</a:t>
                  </a:r>
                </a:p>
              </p:txBody>
            </p:sp>
          </p:grpSp>
          <p:sp>
            <p:nvSpPr>
              <p:cNvPr id="39" name="Freeform 53">
                <a:extLst>
                  <a:ext uri="{FF2B5EF4-FFF2-40B4-BE49-F238E27FC236}">
                    <a16:creationId xmlns:a16="http://schemas.microsoft.com/office/drawing/2014/main" id="{29E97421-5DC6-4EBE-A52B-0FF866721536}"/>
                  </a:ext>
                </a:extLst>
              </p:cNvPr>
              <p:cNvSpPr/>
              <p:nvPr/>
            </p:nvSpPr>
            <p:spPr>
              <a:xfrm rot="5400000">
                <a:off x="6847980" y="4244291"/>
                <a:ext cx="144175"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Box 28">
              <a:extLst>
                <a:ext uri="{FF2B5EF4-FFF2-40B4-BE49-F238E27FC236}">
                  <a16:creationId xmlns:a16="http://schemas.microsoft.com/office/drawing/2014/main" id="{7B32442D-C289-49A9-A8DA-511EF9174809}"/>
                </a:ext>
              </a:extLst>
            </p:cNvPr>
            <p:cNvSpPr txBox="1">
              <a:spLocks noChangeArrowheads="1"/>
            </p:cNvSpPr>
            <p:nvPr/>
          </p:nvSpPr>
          <p:spPr bwMode="auto">
            <a:xfrm>
              <a:off x="5984969" y="1924163"/>
              <a:ext cx="1026260" cy="369019"/>
            </a:xfrm>
            <a:prstGeom prst="rect">
              <a:avLst/>
            </a:prstGeom>
            <a:noFill/>
            <a:ln w="38100">
              <a:noFill/>
              <a:miter lim="800000"/>
              <a:headEnd/>
              <a:tailEnd/>
            </a:ln>
          </p:spPr>
          <p:txBody>
            <a:bodyPr wrap="none" lIns="121611" tIns="60805" rIns="121611" bIns="60805">
              <a:spAutoFit/>
            </a:bodyPr>
            <a:lstStyle/>
            <a:p>
              <a:pPr defTabSz="456115"/>
              <a:r>
                <a:rPr lang="en-US" sz="1600" dirty="0">
                  <a:solidFill>
                    <a:schemeClr val="bg1"/>
                  </a:solidFill>
                  <a:latin typeface="Calibri"/>
                  <a:ea typeface="MS PGothic" pitchFamily="34" charset="-128"/>
                </a:rPr>
                <a:t>1-20 KIPS</a:t>
              </a:r>
            </a:p>
          </p:txBody>
        </p:sp>
      </p:grpSp>
      <p:grpSp>
        <p:nvGrpSpPr>
          <p:cNvPr id="53" name="Group 52">
            <a:extLst>
              <a:ext uri="{FF2B5EF4-FFF2-40B4-BE49-F238E27FC236}">
                <a16:creationId xmlns:a16="http://schemas.microsoft.com/office/drawing/2014/main" id="{A23E2983-0048-4F16-B307-F6F23C8FB1B6}"/>
              </a:ext>
            </a:extLst>
          </p:cNvPr>
          <p:cNvGrpSpPr/>
          <p:nvPr/>
        </p:nvGrpSpPr>
        <p:grpSpPr>
          <a:xfrm>
            <a:off x="8924440" y="1612331"/>
            <a:ext cx="2286305" cy="1849004"/>
            <a:chOff x="4998195" y="778539"/>
            <a:chExt cx="1998114" cy="1491913"/>
          </a:xfrm>
        </p:grpSpPr>
        <p:grpSp>
          <p:nvGrpSpPr>
            <p:cNvPr id="54" name="Group 53">
              <a:extLst>
                <a:ext uri="{FF2B5EF4-FFF2-40B4-BE49-F238E27FC236}">
                  <a16:creationId xmlns:a16="http://schemas.microsoft.com/office/drawing/2014/main" id="{17AF2050-F003-4CDC-8856-1953360FF480}"/>
                </a:ext>
              </a:extLst>
            </p:cNvPr>
            <p:cNvGrpSpPr/>
            <p:nvPr/>
          </p:nvGrpSpPr>
          <p:grpSpPr>
            <a:xfrm>
              <a:off x="4998195" y="778539"/>
              <a:ext cx="1969304" cy="1491913"/>
              <a:chOff x="6758389" y="4158193"/>
              <a:chExt cx="2152136" cy="1630424"/>
            </a:xfrm>
          </p:grpSpPr>
          <p:grpSp>
            <p:nvGrpSpPr>
              <p:cNvPr id="56" name="Group 55">
                <a:extLst>
                  <a:ext uri="{FF2B5EF4-FFF2-40B4-BE49-F238E27FC236}">
                    <a16:creationId xmlns:a16="http://schemas.microsoft.com/office/drawing/2014/main" id="{7CA60AD7-CCE6-4166-A516-10B172471E5B}"/>
                  </a:ext>
                </a:extLst>
              </p:cNvPr>
              <p:cNvGrpSpPr/>
              <p:nvPr/>
            </p:nvGrpSpPr>
            <p:grpSpPr>
              <a:xfrm>
                <a:off x="6758389" y="4158193"/>
                <a:ext cx="2152136" cy="1630424"/>
                <a:chOff x="6448423" y="5227576"/>
                <a:chExt cx="2152136" cy="1630424"/>
              </a:xfrm>
            </p:grpSpPr>
            <p:sp>
              <p:nvSpPr>
                <p:cNvPr id="58" name="Rectangle 57">
                  <a:extLst>
                    <a:ext uri="{FF2B5EF4-FFF2-40B4-BE49-F238E27FC236}">
                      <a16:creationId xmlns:a16="http://schemas.microsoft.com/office/drawing/2014/main" id="{F29EAE94-527B-48FB-A1B1-50F1CE868B0F}"/>
                    </a:ext>
                  </a:extLst>
                </p:cNvPr>
                <p:cNvSpPr/>
                <p:nvPr/>
              </p:nvSpPr>
              <p:spPr>
                <a:xfrm>
                  <a:off x="6448425" y="5227576"/>
                  <a:ext cx="2152134" cy="1630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9" name="Rectangle 58">
                  <a:extLst>
                    <a:ext uri="{FF2B5EF4-FFF2-40B4-BE49-F238E27FC236}">
                      <a16:creationId xmlns:a16="http://schemas.microsoft.com/office/drawing/2014/main" id="{6383AC2F-AB49-4606-AFFD-934F6A3BF313}"/>
                    </a:ext>
                  </a:extLst>
                </p:cNvPr>
                <p:cNvSpPr/>
                <p:nvPr/>
              </p:nvSpPr>
              <p:spPr bwMode="auto">
                <a:xfrm>
                  <a:off x="6448423" y="5582201"/>
                  <a:ext cx="2108237" cy="92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2000" b="1" dirty="0">
                      <a:ea typeface="Calibri" charset="0"/>
                      <a:cs typeface="Calibri" charset="0"/>
                    </a:rPr>
                    <a:t>Arm Fast Models and FVPs</a:t>
                  </a:r>
                </a:p>
                <a:p>
                  <a:pPr algn="ctr">
                    <a:defRPr/>
                  </a:pPr>
                  <a:r>
                    <a:rPr lang="en-US" sz="1600" dirty="0">
                      <a:ea typeface="Calibri" charset="0"/>
                      <a:cs typeface="Calibri" charset="0"/>
                    </a:rPr>
                    <a:t>Programmer’s view</a:t>
                  </a:r>
                </a:p>
              </p:txBody>
            </p:sp>
          </p:grpSp>
          <p:sp>
            <p:nvSpPr>
              <p:cNvPr id="57" name="Freeform 53">
                <a:extLst>
                  <a:ext uri="{FF2B5EF4-FFF2-40B4-BE49-F238E27FC236}">
                    <a16:creationId xmlns:a16="http://schemas.microsoft.com/office/drawing/2014/main" id="{4D1C1200-FBBA-42EF-A20F-0987565E326B}"/>
                  </a:ext>
                </a:extLst>
              </p:cNvPr>
              <p:cNvSpPr/>
              <p:nvPr/>
            </p:nvSpPr>
            <p:spPr>
              <a:xfrm rot="5400000">
                <a:off x="6847980" y="4244291"/>
                <a:ext cx="144175"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Box 28">
              <a:extLst>
                <a:ext uri="{FF2B5EF4-FFF2-40B4-BE49-F238E27FC236}">
                  <a16:creationId xmlns:a16="http://schemas.microsoft.com/office/drawing/2014/main" id="{29A8A463-390E-404A-BF64-24ED0C90505A}"/>
                </a:ext>
              </a:extLst>
            </p:cNvPr>
            <p:cNvSpPr txBox="1">
              <a:spLocks noChangeArrowheads="1"/>
            </p:cNvSpPr>
            <p:nvPr/>
          </p:nvSpPr>
          <p:spPr bwMode="auto">
            <a:xfrm>
              <a:off x="5694332" y="1873779"/>
              <a:ext cx="1301977" cy="369019"/>
            </a:xfrm>
            <a:prstGeom prst="rect">
              <a:avLst/>
            </a:prstGeom>
            <a:noFill/>
            <a:ln w="38100">
              <a:noFill/>
              <a:miter lim="800000"/>
              <a:headEnd/>
              <a:tailEnd/>
            </a:ln>
          </p:spPr>
          <p:txBody>
            <a:bodyPr wrap="none" lIns="121611" tIns="60805" rIns="121611" bIns="60805">
              <a:spAutoFit/>
            </a:bodyPr>
            <a:lstStyle/>
            <a:p>
              <a:pPr defTabSz="456115"/>
              <a:r>
                <a:rPr lang="en-US" sz="1600" dirty="0">
                  <a:solidFill>
                    <a:schemeClr val="bg1"/>
                  </a:solidFill>
                  <a:latin typeface="Calibri"/>
                  <a:ea typeface="MS PGothic" pitchFamily="34" charset="-128"/>
                </a:rPr>
                <a:t>50-200 MIPS</a:t>
              </a:r>
            </a:p>
          </p:txBody>
        </p:sp>
      </p:grpSp>
    </p:spTree>
    <p:extLst>
      <p:ext uri="{BB962C8B-B14F-4D97-AF65-F5344CB8AC3E}">
        <p14:creationId xmlns:p14="http://schemas.microsoft.com/office/powerpoint/2010/main" val="404190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60D7-C6A8-4686-94C4-30D4E366E7DC}"/>
              </a:ext>
            </a:extLst>
          </p:cNvPr>
          <p:cNvSpPr>
            <a:spLocks noGrp="1"/>
          </p:cNvSpPr>
          <p:nvPr>
            <p:ph type="title"/>
          </p:nvPr>
        </p:nvSpPr>
        <p:spPr>
          <a:xfrm>
            <a:off x="6095999" y="1207042"/>
            <a:ext cx="5113339" cy="1519514"/>
          </a:xfrm>
        </p:spPr>
        <p:txBody>
          <a:bodyPr/>
          <a:lstStyle/>
          <a:p>
            <a:r>
              <a:rPr lang="en-US" dirty="0"/>
              <a:t>Arm Streamline performance analyzer</a:t>
            </a:r>
          </a:p>
        </p:txBody>
      </p:sp>
    </p:spTree>
    <p:extLst>
      <p:ext uri="{BB962C8B-B14F-4D97-AF65-F5344CB8AC3E}">
        <p14:creationId xmlns:p14="http://schemas.microsoft.com/office/powerpoint/2010/main" val="17149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157"/>
          <p:cNvSpPr/>
          <p:nvPr/>
        </p:nvSpPr>
        <p:spPr>
          <a:xfrm>
            <a:off x="1589" y="1338"/>
            <a:ext cx="12188825" cy="45995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91BD"/>
              </a:solidFill>
              <a:effectLst/>
              <a:uLnTx/>
              <a:uFillTx/>
              <a:latin typeface="Calibri"/>
              <a:ea typeface="+mn-ea"/>
              <a:cs typeface="+mn-cs"/>
            </a:endParaRPr>
          </a:p>
        </p:txBody>
      </p:sp>
      <p:sp>
        <p:nvSpPr>
          <p:cNvPr id="61" name="Title 1">
            <a:extLst>
              <a:ext uri="{FF2B5EF4-FFF2-40B4-BE49-F238E27FC236}">
                <a16:creationId xmlns:a16="http://schemas.microsoft.com/office/drawing/2014/main" id="{08E59383-AC4E-41B4-8A74-E4DD3AEFE86F}"/>
              </a:ext>
            </a:extLst>
          </p:cNvPr>
          <p:cNvSpPr txBox="1">
            <a:spLocks/>
          </p:cNvSpPr>
          <p:nvPr/>
        </p:nvSpPr>
        <p:spPr>
          <a:xfrm>
            <a:off x="1068151" y="264258"/>
            <a:ext cx="10360501" cy="566538"/>
          </a:xfrm>
          <a:prstGeom prst="rect">
            <a:avLst/>
          </a:prstGeom>
        </p:spPr>
        <p:txBody>
          <a:bodyPr>
            <a:noAutofit/>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r>
              <a:rPr lang="en-US" sz="2800">
                <a:solidFill>
                  <a:schemeClr val="bg1"/>
                </a:solidFill>
                <a:latin typeface="+mj-lt"/>
              </a:rPr>
              <a:t>Arm Streamline</a:t>
            </a:r>
            <a:endParaRPr lang="en-US" sz="2800" dirty="0">
              <a:solidFill>
                <a:schemeClr val="bg1"/>
              </a:solidFill>
              <a:latin typeface="+mj-lt"/>
            </a:endParaRPr>
          </a:p>
          <a:p>
            <a:r>
              <a:rPr lang="en-US" sz="2800" dirty="0">
                <a:solidFill>
                  <a:schemeClr val="bg1"/>
                </a:solidFill>
                <a:latin typeface="+mj-lt"/>
              </a:rPr>
              <a:t>Performance Analyzer</a:t>
            </a:r>
          </a:p>
        </p:txBody>
      </p:sp>
      <p:sp>
        <p:nvSpPr>
          <p:cNvPr id="213" name="Freeform 58"/>
          <p:cNvSpPr>
            <a:spLocks/>
          </p:cNvSpPr>
          <p:nvPr/>
        </p:nvSpPr>
        <p:spPr bwMode="auto">
          <a:xfrm>
            <a:off x="8345302" y="2793341"/>
            <a:ext cx="1625" cy="3249"/>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grpSp>
        <p:nvGrpSpPr>
          <p:cNvPr id="255" name="Group 254"/>
          <p:cNvGrpSpPr/>
          <p:nvPr/>
        </p:nvGrpSpPr>
        <p:grpSpPr>
          <a:xfrm>
            <a:off x="1394348" y="181942"/>
            <a:ext cx="585635" cy="585787"/>
            <a:chOff x="1392759" y="181941"/>
            <a:chExt cx="585635" cy="585787"/>
          </a:xfrm>
        </p:grpSpPr>
        <p:sp>
          <p:nvSpPr>
            <p:cNvPr id="139" name="Oval 138"/>
            <p:cNvSpPr/>
            <p:nvPr/>
          </p:nvSpPr>
          <p:spPr>
            <a:xfrm flipH="1">
              <a:off x="1392759" y="181941"/>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grpSp>
          <p:nvGrpSpPr>
            <p:cNvPr id="145" name="Group 144"/>
            <p:cNvGrpSpPr/>
            <p:nvPr/>
          </p:nvGrpSpPr>
          <p:grpSpPr>
            <a:xfrm>
              <a:off x="1489747" y="316557"/>
              <a:ext cx="391657" cy="330558"/>
              <a:chOff x="842963" y="677295"/>
              <a:chExt cx="5064125" cy="4274119"/>
            </a:xfrm>
            <a:solidFill>
              <a:schemeClr val="accent1"/>
            </a:solidFill>
          </p:grpSpPr>
          <p:sp>
            <p:nvSpPr>
              <p:cNvPr id="147" name="Freeform 6"/>
              <p:cNvSpPr>
                <a:spLocks noEditPoints="1"/>
              </p:cNvSpPr>
              <p:nvPr/>
            </p:nvSpPr>
            <p:spPr bwMode="auto">
              <a:xfrm>
                <a:off x="842963" y="677295"/>
                <a:ext cx="5064125" cy="3714265"/>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sp>
            <p:nvSpPr>
              <p:cNvPr id="148"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sp>
            <p:nvSpPr>
              <p:cNvPr id="150" name="Freeform 8"/>
              <p:cNvSpPr>
                <a:spLocks/>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sp>
            <p:nvSpPr>
              <p:cNvPr id="151" name="Freeform 9"/>
              <p:cNvSpPr>
                <a:spLocks/>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sp>
            <p:nvSpPr>
              <p:cNvPr id="152" name="Freeform 10"/>
              <p:cNvSpPr>
                <a:spLocks/>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sp>
            <p:nvSpPr>
              <p:cNvPr id="153" name="Freeform 11"/>
              <p:cNvSpPr>
                <a:spLocks/>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02" tIns="22851" rIns="45702" bIns="22851"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900" b="0" i="0" u="none" strike="noStrike" kern="1200" cap="none" spc="0" normalizeH="0" baseline="0" noProof="0" dirty="0">
                  <a:ln>
                    <a:noFill/>
                  </a:ln>
                  <a:solidFill>
                    <a:prstClr val="white"/>
                  </a:solidFill>
                  <a:effectLst/>
                  <a:uLnTx/>
                  <a:uFillTx/>
                  <a:latin typeface="Open Sans Light"/>
                  <a:ea typeface="ＭＳ Ｐゴシック" charset="-128"/>
                  <a:cs typeface="+mn-cs"/>
                </a:endParaRPr>
              </a:p>
            </p:txBody>
          </p:sp>
        </p:grpSp>
      </p:grpSp>
      <p:sp>
        <p:nvSpPr>
          <p:cNvPr id="159" name="Title 1"/>
          <p:cNvSpPr txBox="1">
            <a:spLocks/>
          </p:cNvSpPr>
          <p:nvPr/>
        </p:nvSpPr>
        <p:spPr>
          <a:xfrm>
            <a:off x="915751" y="111858"/>
            <a:ext cx="10360501" cy="566538"/>
          </a:xfrm>
          <a:prstGeom prst="rect">
            <a:avLst/>
          </a:prstGeom>
        </p:spPr>
        <p:txBody>
          <a:bodyPr>
            <a:noAutofit/>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marL="0" marR="0" lvl="0" indent="0" algn="ctr" defTabSz="1087444"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Light"/>
              <a:ea typeface="+mj-ea"/>
            </a:endParaRPr>
          </a:p>
        </p:txBody>
      </p:sp>
      <p:sp>
        <p:nvSpPr>
          <p:cNvPr id="251" name="Text Placeholder 33"/>
          <p:cNvSpPr txBox="1">
            <a:spLocks/>
          </p:cNvSpPr>
          <p:nvPr/>
        </p:nvSpPr>
        <p:spPr>
          <a:xfrm>
            <a:off x="934035" y="4758312"/>
            <a:ext cx="2918693"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125000"/>
              </a:lnSpc>
              <a:spcBef>
                <a:spcPts val="0"/>
              </a:spcBef>
              <a:spcAft>
                <a:spcPct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prstClr val="black">
                    <a:lumMod val="75000"/>
                    <a:lumOff val="25000"/>
                  </a:prstClr>
                </a:solidFill>
                <a:effectLst/>
                <a:uLnTx/>
                <a:uFillTx/>
                <a:latin typeface="Calibri"/>
                <a:ea typeface="Gill Sans Light" charset="0"/>
                <a:cs typeface="Gill Sans Light" charset="0"/>
              </a:rPr>
              <a:t>Mali GPU Support</a:t>
            </a:r>
          </a:p>
        </p:txBody>
      </p:sp>
      <p:sp>
        <p:nvSpPr>
          <p:cNvPr id="96" name="Rectangle 95"/>
          <p:cNvSpPr/>
          <p:nvPr/>
        </p:nvSpPr>
        <p:spPr>
          <a:xfrm>
            <a:off x="915751" y="5044643"/>
            <a:ext cx="2936977" cy="923312"/>
          </a:xfrm>
          <a:prstGeom prst="rect">
            <a:avLst/>
          </a:prstGeom>
        </p:spPr>
        <p:txBody>
          <a:bodyPr wrap="square" lIns="91422" tIns="45711" rIns="91422" bIns="45711">
            <a:spAutoFit/>
          </a:bodyPr>
          <a:lstStyle/>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rPr>
              <a:t>Analyze and optimize Mali™ GPU utilization</a:t>
            </a:r>
          </a:p>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rPr>
              <a:t>Monitor CPU and GPU cache usage</a:t>
            </a:r>
          </a:p>
        </p:txBody>
      </p:sp>
      <p:sp>
        <p:nvSpPr>
          <p:cNvPr id="249" name="Text Placeholder 33"/>
          <p:cNvSpPr txBox="1">
            <a:spLocks/>
          </p:cNvSpPr>
          <p:nvPr/>
        </p:nvSpPr>
        <p:spPr>
          <a:xfrm>
            <a:off x="5019535" y="4758312"/>
            <a:ext cx="2913048"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125000"/>
              </a:lnSpc>
              <a:spcBef>
                <a:spcPts val="0"/>
              </a:spcBef>
              <a:spcAft>
                <a:spcPct val="0"/>
              </a:spcAft>
              <a:buClrTx/>
              <a:buSzTx/>
              <a:buFont typeface="Arial" panose="020B0604020202020204" pitchFamily="34" charset="0"/>
              <a:buNone/>
              <a:tabLst/>
              <a:defRPr/>
            </a:pPr>
            <a:r>
              <a:rPr kumimoji="0" lang="en-AU"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Regular"/>
              </a:rPr>
              <a:t>Optimize energy efficiency</a:t>
            </a:r>
          </a:p>
        </p:txBody>
      </p:sp>
      <p:sp>
        <p:nvSpPr>
          <p:cNvPr id="97" name="Rectangle 96"/>
          <p:cNvSpPr/>
          <p:nvPr/>
        </p:nvSpPr>
        <p:spPr>
          <a:xfrm>
            <a:off x="5019536" y="5044643"/>
            <a:ext cx="3005237" cy="1200310"/>
          </a:xfrm>
          <a:prstGeom prst="rect">
            <a:avLst/>
          </a:prstGeom>
        </p:spPr>
        <p:txBody>
          <a:bodyPr wrap="square" lIns="91422" tIns="45711" rIns="91422" bIns="45711">
            <a:spAutoFit/>
          </a:bodyPr>
          <a:lstStyle/>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mn-cs"/>
              </a:rPr>
              <a:t>Monitor actual power consumption with the </a:t>
            </a:r>
            <a:r>
              <a:rPr kumimoji="0" lang="en-US" sz="1200" b="0" i="0" u="none" strike="noStrike" kern="1200" cap="none" spc="0" normalizeH="0" baseline="0" noProof="0" dirty="0" err="1">
                <a:ln>
                  <a:noFill/>
                </a:ln>
                <a:solidFill>
                  <a:prstClr val="black">
                    <a:lumMod val="75000"/>
                    <a:lumOff val="25000"/>
                  </a:prstClr>
                </a:solidFill>
                <a:effectLst/>
                <a:uLnTx/>
                <a:uFillTx/>
                <a:latin typeface="Calibri" charset="0"/>
                <a:ea typeface="ＭＳ Ｐゴシック" charset="-128"/>
                <a:cs typeface="+mn-cs"/>
              </a:rPr>
              <a:t>Ar</a:t>
            </a:r>
            <a:r>
              <a:rPr lang="en-US" sz="1200" dirty="0">
                <a:solidFill>
                  <a:prstClr val="black">
                    <a:lumMod val="75000"/>
                    <a:lumOff val="25000"/>
                  </a:prstClr>
                </a:solidFill>
                <a:latin typeface="Calibri" charset="0"/>
                <a:ea typeface="ＭＳ Ｐゴシック" charset="-128"/>
              </a:rPr>
              <a:t>m</a:t>
            </a: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mn-cs"/>
              </a:rPr>
              <a:t> Energy Probe</a:t>
            </a:r>
            <a:endPar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endParaRPr>
          </a:p>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rPr>
              <a:t>Correlate software execution to actual power consumption</a:t>
            </a:r>
          </a:p>
        </p:txBody>
      </p:sp>
      <p:sp>
        <p:nvSpPr>
          <p:cNvPr id="253" name="Text Placeholder 33"/>
          <p:cNvSpPr txBox="1">
            <a:spLocks/>
          </p:cNvSpPr>
          <p:nvPr/>
        </p:nvSpPr>
        <p:spPr>
          <a:xfrm>
            <a:off x="9099392" y="4758312"/>
            <a:ext cx="2913048" cy="27998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125000"/>
              </a:lnSpc>
              <a:spcBef>
                <a:spcPts val="0"/>
              </a:spcBef>
              <a:spcAft>
                <a:spcPct val="0"/>
              </a:spcAft>
              <a:buClrTx/>
              <a:buSzTx/>
              <a:buFont typeface="Arial" panose="020B0604020202020204" pitchFamily="34" charset="0"/>
              <a:buNone/>
              <a:tabLst/>
              <a:defRPr/>
            </a:pPr>
            <a:r>
              <a:rPr kumimoji="0" lang="en-AU" sz="1800" b="0" i="0" u="none" strike="noStrike" kern="1200" cap="none" spc="0" normalizeH="0" baseline="0" noProof="0">
                <a:ln>
                  <a:noFill/>
                </a:ln>
                <a:solidFill>
                  <a:prstClr val="black">
                    <a:lumMod val="75000"/>
                    <a:lumOff val="25000"/>
                  </a:prstClr>
                </a:solidFill>
                <a:effectLst/>
                <a:uLnTx/>
                <a:uFillTx/>
                <a:latin typeface="Calibri"/>
                <a:ea typeface="+mn-ea"/>
                <a:cs typeface="Raleway Regular"/>
              </a:rPr>
              <a:t>Customize it for Your System</a:t>
            </a:r>
          </a:p>
        </p:txBody>
      </p:sp>
      <p:sp>
        <p:nvSpPr>
          <p:cNvPr id="98" name="Rectangle 97"/>
          <p:cNvSpPr/>
          <p:nvPr/>
        </p:nvSpPr>
        <p:spPr>
          <a:xfrm>
            <a:off x="9099393" y="5045624"/>
            <a:ext cx="2913047" cy="1200310"/>
          </a:xfrm>
          <a:prstGeom prst="rect">
            <a:avLst/>
          </a:prstGeom>
        </p:spPr>
        <p:txBody>
          <a:bodyPr wrap="square" lIns="91422" tIns="45711" rIns="91422" bIns="45711">
            <a:spAutoFit/>
          </a:bodyPr>
          <a:lstStyle/>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rPr>
              <a:t>Flexible architecture permits easy addition of new counters</a:t>
            </a:r>
          </a:p>
          <a:p>
            <a:pPr marL="171450" marR="0" lvl="0" indent="-171450" algn="l" defTabSz="914400" rtl="0" eaLnBrk="0" fontAlgn="base" latinLnBrk="0" hangingPunct="0">
              <a:lnSpc>
                <a:spcPct val="15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charset="0"/>
                <a:ea typeface="ＭＳ Ｐゴシック" charset="-128"/>
                <a:cs typeface="Raleway Light"/>
              </a:rPr>
              <a:t>Open-source driver and daemon gives developers ultimate flexibility</a:t>
            </a:r>
          </a:p>
        </p:txBody>
      </p:sp>
      <p:grpSp>
        <p:nvGrpSpPr>
          <p:cNvPr id="22" name="Group 21"/>
          <p:cNvGrpSpPr/>
          <p:nvPr/>
        </p:nvGrpSpPr>
        <p:grpSpPr>
          <a:xfrm>
            <a:off x="184441" y="4844627"/>
            <a:ext cx="585635" cy="585787"/>
            <a:chOff x="952887" y="4963377"/>
            <a:chExt cx="585635" cy="585787"/>
          </a:xfrm>
        </p:grpSpPr>
        <p:sp>
          <p:nvSpPr>
            <p:cNvPr id="270" name="Oval 269"/>
            <p:cNvSpPr/>
            <p:nvPr/>
          </p:nvSpPr>
          <p:spPr>
            <a:xfrm flipH="1">
              <a:off x="952887" y="4963377"/>
              <a:ext cx="585635"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pic>
          <p:nvPicPr>
            <p:cNvPr id="10" name="Picture 9"/>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056865" y="5033494"/>
              <a:ext cx="382212" cy="436330"/>
            </a:xfrm>
            <a:prstGeom prst="rect">
              <a:avLst/>
            </a:prstGeom>
          </p:spPr>
        </p:pic>
      </p:grpSp>
      <p:grpSp>
        <p:nvGrpSpPr>
          <p:cNvPr id="24" name="Group 23"/>
          <p:cNvGrpSpPr/>
          <p:nvPr/>
        </p:nvGrpSpPr>
        <p:grpSpPr>
          <a:xfrm>
            <a:off x="8345302" y="4840015"/>
            <a:ext cx="585635" cy="585787"/>
            <a:chOff x="8073968" y="4979821"/>
            <a:chExt cx="585635" cy="585787"/>
          </a:xfrm>
        </p:grpSpPr>
        <p:sp>
          <p:nvSpPr>
            <p:cNvPr id="272" name="Oval 271"/>
            <p:cNvSpPr/>
            <p:nvPr/>
          </p:nvSpPr>
          <p:spPr>
            <a:xfrm flipH="1">
              <a:off x="8073968" y="4979821"/>
              <a:ext cx="585635"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sp>
          <p:nvSpPr>
            <p:cNvPr id="138" name="AutoShape 134"/>
            <p:cNvSpPr>
              <a:spLocks/>
            </p:cNvSpPr>
            <p:nvPr/>
          </p:nvSpPr>
          <p:spPr bwMode="auto">
            <a:xfrm>
              <a:off x="8230038" y="5139902"/>
              <a:ext cx="273493" cy="2656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bg1"/>
            </a:solidFill>
            <a:ln>
              <a:noFill/>
            </a:ln>
            <a:effectLst/>
          </p:spPr>
          <p:txBody>
            <a:bodyPr lIns="19043" tIns="19043" rIns="19043" bIns="19043" anchor="ctr"/>
            <a:lstStyle/>
            <a:p>
              <a:pPr marL="0" marR="0" lvl="0" indent="0" algn="l" defTabSz="171195" rtl="0" eaLnBrk="0" fontAlgn="base" latinLnBrk="0" hangingPunct="0">
                <a:lnSpc>
                  <a:spcPct val="100000"/>
                </a:lnSpc>
                <a:spcBef>
                  <a:spcPct val="0"/>
                </a:spcBef>
                <a:spcAft>
                  <a:spcPct val="0"/>
                </a:spcAft>
                <a:buClrTx/>
                <a:buSzTx/>
                <a:buFontTx/>
                <a:buNone/>
                <a:tabLst/>
                <a:defRPr/>
              </a:pPr>
              <a:endParaRPr kumimoji="0" lang="es-ES" sz="105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ＭＳ Ｐゴシック" charset="-128"/>
                <a:cs typeface="Gill Sans" charset="0"/>
                <a:sym typeface="Gill Sans" charset="0"/>
              </a:endParaRPr>
            </a:p>
          </p:txBody>
        </p:sp>
      </p:grpSp>
      <p:grpSp>
        <p:nvGrpSpPr>
          <p:cNvPr id="23" name="Group 22"/>
          <p:cNvGrpSpPr/>
          <p:nvPr/>
        </p:nvGrpSpPr>
        <p:grpSpPr>
          <a:xfrm>
            <a:off x="4265446" y="4844627"/>
            <a:ext cx="585635" cy="585787"/>
            <a:chOff x="4263857" y="4963376"/>
            <a:chExt cx="585635" cy="585787"/>
          </a:xfrm>
        </p:grpSpPr>
        <p:sp>
          <p:nvSpPr>
            <p:cNvPr id="271" name="Oval 270"/>
            <p:cNvSpPr/>
            <p:nvPr/>
          </p:nvSpPr>
          <p:spPr>
            <a:xfrm flipH="1">
              <a:off x="4263857" y="4963376"/>
              <a:ext cx="585635"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sp>
          <p:nvSpPr>
            <p:cNvPr id="157" name="AutoShape 14"/>
            <p:cNvSpPr>
              <a:spLocks/>
            </p:cNvSpPr>
            <p:nvPr/>
          </p:nvSpPr>
          <p:spPr bwMode="auto">
            <a:xfrm>
              <a:off x="4443660" y="5123625"/>
              <a:ext cx="226028" cy="2921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bg1"/>
            </a:solidFill>
            <a:ln>
              <a:noFill/>
            </a:ln>
            <a:effectLst/>
          </p:spPr>
          <p:txBody>
            <a:bodyPr lIns="19043" tIns="19043" rIns="19043" bIns="19043" anchor="ctr"/>
            <a:lstStyle/>
            <a:p>
              <a:pPr marL="0" marR="0" lvl="0" indent="0" algn="l" defTabSz="171195" rtl="0" eaLnBrk="0" fontAlgn="base" latinLnBrk="0" hangingPunct="0">
                <a:lnSpc>
                  <a:spcPct val="100000"/>
                </a:lnSpc>
                <a:spcBef>
                  <a:spcPct val="0"/>
                </a:spcBef>
                <a:spcAft>
                  <a:spcPct val="0"/>
                </a:spcAft>
                <a:buClrTx/>
                <a:buSzTx/>
                <a:buFontTx/>
                <a:buNone/>
                <a:tabLst/>
                <a:defRPr/>
              </a:pPr>
              <a:endParaRPr kumimoji="0" lang="es-ES" sz="105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ＭＳ Ｐゴシック" charset="-128"/>
                <a:cs typeface="Gill Sans" charset="0"/>
                <a:sym typeface="Gill Sans" charset="0"/>
              </a:endParaRPr>
            </a:p>
          </p:txBody>
        </p:sp>
      </p:grpSp>
      <p:grpSp>
        <p:nvGrpSpPr>
          <p:cNvPr id="16" name="Group 15"/>
          <p:cNvGrpSpPr/>
          <p:nvPr/>
        </p:nvGrpSpPr>
        <p:grpSpPr>
          <a:xfrm>
            <a:off x="2259064" y="2302823"/>
            <a:ext cx="7673875" cy="2055600"/>
            <a:chOff x="2256758" y="2250198"/>
            <a:chExt cx="7673875" cy="2055600"/>
          </a:xfrm>
        </p:grpSpPr>
        <p:pic>
          <p:nvPicPr>
            <p:cNvPr id="11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6758" y="2250198"/>
              <a:ext cx="2776755" cy="2055600"/>
            </a:xfrm>
            <a:prstGeom prst="rect">
              <a:avLst/>
            </a:prstGeom>
            <a:ln w="57150">
              <a:solidFill>
                <a:schemeClr val="tx1"/>
              </a:solidFill>
            </a:ln>
            <a:effectLst>
              <a:outerShdw blurRad="444500" algn="tl" rotWithShape="0">
                <a:srgbClr val="333333">
                  <a:alpha val="70000"/>
                </a:srgbClr>
              </a:outerShdw>
            </a:effectLst>
          </p:spPr>
        </p:pic>
        <p:pic>
          <p:nvPicPr>
            <p:cNvPr id="15" name="Picture 14"/>
            <p:cNvPicPr>
              <a:picLocks/>
            </p:cNvPicPr>
            <p:nvPr/>
          </p:nvPicPr>
          <p:blipFill>
            <a:blip r:embed="rId5" cstate="print">
              <a:extLst>
                <a:ext uri="{28A0092B-C50C-407E-A947-70E740481C1C}">
                  <a14:useLocalDpi xmlns:a14="http://schemas.microsoft.com/office/drawing/2010/main"/>
                </a:ext>
              </a:extLst>
            </a:blip>
            <a:stretch>
              <a:fillRect/>
            </a:stretch>
          </p:blipFill>
          <p:spPr>
            <a:xfrm>
              <a:off x="7155033" y="2250198"/>
              <a:ext cx="2775600" cy="2055600"/>
            </a:xfrm>
            <a:prstGeom prst="rect">
              <a:avLst/>
            </a:prstGeom>
            <a:ln w="57150">
              <a:solidFill>
                <a:schemeClr val="tx1"/>
              </a:solidFill>
            </a:ln>
            <a:effectLst>
              <a:outerShdw blurRad="444500" algn="ctr" rotWithShape="0">
                <a:srgbClr val="000000">
                  <a:alpha val="70000"/>
                </a:srgbClr>
              </a:outerShdw>
            </a:effectLst>
          </p:spPr>
        </p:pic>
      </p:grpSp>
      <p:pic>
        <p:nvPicPr>
          <p:cNvPr id="117" name="Picture 116" descr="Streamline-core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93779" y="1894423"/>
            <a:ext cx="4204445" cy="2464000"/>
          </a:xfrm>
          <a:prstGeom prst="rect">
            <a:avLst/>
          </a:prstGeom>
          <a:ln w="76200">
            <a:solidFill>
              <a:schemeClr val="tx1"/>
            </a:solidFill>
          </a:ln>
          <a:effectLst>
            <a:outerShdw blurRad="444500" algn="ctr" rotWithShape="0">
              <a:srgbClr val="000000">
                <a:alpha val="70000"/>
              </a:srgbClr>
            </a:outerShdw>
          </a:effectLst>
        </p:spPr>
      </p:pic>
      <p:grpSp>
        <p:nvGrpSpPr>
          <p:cNvPr id="3" name="Group 2"/>
          <p:cNvGrpSpPr/>
          <p:nvPr/>
        </p:nvGrpSpPr>
        <p:grpSpPr>
          <a:xfrm>
            <a:off x="2013705" y="85576"/>
            <a:ext cx="2862875" cy="2215533"/>
            <a:chOff x="1725759" y="2278238"/>
            <a:chExt cx="2862875" cy="2215533"/>
          </a:xfrm>
        </p:grpSpPr>
        <p:grpSp>
          <p:nvGrpSpPr>
            <p:cNvPr id="92" name="Group 91"/>
            <p:cNvGrpSpPr/>
            <p:nvPr/>
          </p:nvGrpSpPr>
          <p:grpSpPr>
            <a:xfrm>
              <a:off x="1750527" y="2646844"/>
              <a:ext cx="2838107" cy="1846927"/>
              <a:chOff x="1848068" y="2689139"/>
              <a:chExt cx="2749776" cy="1789447"/>
            </a:xfrm>
          </p:grpSpPr>
          <p:cxnSp>
            <p:nvCxnSpPr>
              <p:cNvPr id="93" name="Straight Connector 92"/>
              <p:cNvCxnSpPr/>
              <p:nvPr/>
            </p:nvCxnSpPr>
            <p:spPr>
              <a:xfrm flipH="1" flipV="1">
                <a:off x="3890729" y="2689139"/>
                <a:ext cx="707115" cy="17894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848068" y="2697524"/>
                <a:ext cx="2042661"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725759" y="2278238"/>
              <a:ext cx="2133045" cy="1136710"/>
              <a:chOff x="838200" y="2992186"/>
              <a:chExt cx="1600200" cy="852867"/>
            </a:xfrm>
          </p:grpSpPr>
          <p:sp>
            <p:nvSpPr>
              <p:cNvPr id="99" name="TextBox 98"/>
              <p:cNvSpPr txBox="1"/>
              <p:nvPr/>
            </p:nvSpPr>
            <p:spPr>
              <a:xfrm>
                <a:off x="838200" y="2992186"/>
                <a:ext cx="1600200" cy="2771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Speed Up Your Code</a:t>
                </a:r>
              </a:p>
            </p:txBody>
          </p:sp>
          <p:sp>
            <p:nvSpPr>
              <p:cNvPr id="100" name="TextBox 99"/>
              <p:cNvSpPr txBox="1"/>
              <p:nvPr/>
            </p:nvSpPr>
            <p:spPr>
              <a:xfrm>
                <a:off x="838200" y="3326260"/>
                <a:ext cx="1600200" cy="518793"/>
              </a:xfrm>
              <a:prstGeom prst="rect">
                <a:avLst/>
              </a:prstGeom>
              <a:noFill/>
            </p:spPr>
            <p:txBody>
              <a:bodyPr wrap="square" rtlCol="0">
                <a:noAutofit/>
              </a:bodyPr>
              <a:lstStyle/>
              <a:p>
                <a:pPr marL="171450" marR="0" lvl="0" indent="-171450" algn="l" defTabSz="914400" rtl="0" eaLnBrk="0" fontAlgn="base" latinLnBrk="0" hangingPunct="0">
                  <a:lnSpc>
                    <a:spcPct val="12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Find out where the CPU is spending the most time</a:t>
                </a:r>
              </a:p>
              <a:p>
                <a:pPr marL="171450" marR="0" lvl="0" indent="-171450" algn="l" defTabSz="914400" rtl="0" eaLnBrk="0" fontAlgn="base" latinLnBrk="0" hangingPunct="0">
                  <a:lnSpc>
                    <a:spcPct val="12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Tune code for optimal cache usage</a:t>
                </a:r>
              </a:p>
            </p:txBody>
          </p:sp>
        </p:grpSp>
      </p:grpSp>
      <p:grpSp>
        <p:nvGrpSpPr>
          <p:cNvPr id="8" name="Group 7"/>
          <p:cNvGrpSpPr/>
          <p:nvPr/>
        </p:nvGrpSpPr>
        <p:grpSpPr>
          <a:xfrm>
            <a:off x="8368713" y="820943"/>
            <a:ext cx="3036307" cy="2955413"/>
            <a:chOff x="7254329" y="2306450"/>
            <a:chExt cx="3036307" cy="2955413"/>
          </a:xfrm>
        </p:grpSpPr>
        <p:grpSp>
          <p:nvGrpSpPr>
            <p:cNvPr id="101" name="Group 100"/>
            <p:cNvGrpSpPr/>
            <p:nvPr/>
          </p:nvGrpSpPr>
          <p:grpSpPr>
            <a:xfrm>
              <a:off x="7254329" y="2705480"/>
              <a:ext cx="2955085" cy="2556383"/>
              <a:chOff x="6936991" y="2680840"/>
              <a:chExt cx="2507466" cy="3175868"/>
            </a:xfrm>
          </p:grpSpPr>
          <p:cxnSp>
            <p:nvCxnSpPr>
              <p:cNvPr id="102" name="Straight Connector 101"/>
              <p:cNvCxnSpPr/>
              <p:nvPr/>
            </p:nvCxnSpPr>
            <p:spPr>
              <a:xfrm flipV="1">
                <a:off x="6936991" y="2680841"/>
                <a:ext cx="235987" cy="317586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172978" y="2680840"/>
                <a:ext cx="2271479"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410740" y="2306450"/>
              <a:ext cx="2879896" cy="1136712"/>
              <a:chOff x="194076" y="2992185"/>
              <a:chExt cx="2160484" cy="852868"/>
            </a:xfrm>
          </p:grpSpPr>
          <p:sp>
            <p:nvSpPr>
              <p:cNvPr id="107" name="TextBox 106"/>
              <p:cNvSpPr txBox="1"/>
              <p:nvPr/>
            </p:nvSpPr>
            <p:spPr>
              <a:xfrm>
                <a:off x="754358" y="2992185"/>
                <a:ext cx="1600200" cy="277108"/>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OpenCL</a:t>
                </a:r>
                <a:r>
                  <a:rPr kumimoji="0" lang="en-US" sz="1800" b="0" i="0" u="none" strike="noStrike" kern="1200" cap="none" spc="0" normalizeH="0" baseline="30000" noProof="0" dirty="0">
                    <a:ln>
                      <a:noFill/>
                    </a:ln>
                    <a:solidFill>
                      <a:prstClr val="white"/>
                    </a:solidFill>
                    <a:effectLst/>
                    <a:uLnTx/>
                    <a:uFillTx/>
                    <a:latin typeface="Calibri" charset="0"/>
                    <a:ea typeface="ＭＳ Ｐゴシック" charset="-128"/>
                    <a:cs typeface="Open Sans Light"/>
                  </a:rPr>
                  <a:t>™</a:t>
                </a:r>
                <a:r>
                  <a:rPr kumimoji="0" lang="en-US" sz="18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 Visualizer</a:t>
                </a:r>
                <a:endParaRPr kumimoji="0" lang="en-US" sz="1800" b="0" i="0" u="none" strike="noStrike" kern="1200" cap="none" spc="0" normalizeH="0" baseline="30000" noProof="0" dirty="0">
                  <a:ln>
                    <a:noFill/>
                  </a:ln>
                  <a:solidFill>
                    <a:prstClr val="white"/>
                  </a:solidFill>
                  <a:effectLst/>
                  <a:uLnTx/>
                  <a:uFillTx/>
                  <a:latin typeface="Calibri" charset="0"/>
                  <a:ea typeface="ＭＳ Ｐゴシック" charset="-128"/>
                  <a:cs typeface="Open Sans Light"/>
                </a:endParaRPr>
              </a:p>
            </p:txBody>
          </p:sp>
          <p:sp>
            <p:nvSpPr>
              <p:cNvPr id="118" name="TextBox 117"/>
              <p:cNvSpPr txBox="1"/>
              <p:nvPr/>
            </p:nvSpPr>
            <p:spPr>
              <a:xfrm>
                <a:off x="194076" y="3326260"/>
                <a:ext cx="2160484" cy="518793"/>
              </a:xfrm>
              <a:prstGeom prst="rect">
                <a:avLst/>
              </a:prstGeom>
              <a:noFill/>
            </p:spPr>
            <p:txBody>
              <a:bodyPr wrap="square" rtlCol="0">
                <a:noAutofit/>
              </a:bodyPr>
              <a:lstStyle/>
              <a:p>
                <a:pPr marL="0" marR="0" lvl="0" indent="0" algn="r" defTabSz="914400" rtl="0" eaLnBrk="0" fontAlgn="base" latinLnBrk="0" hangingPunct="0">
                  <a:lnSpc>
                    <a:spcPct val="12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Visualization of OpenCL dependencies, helping you to balance resources between GPU and CPU better than ever</a:t>
                </a:r>
              </a:p>
            </p:txBody>
          </p:sp>
        </p:grpSp>
      </p:grpSp>
      <p:grpSp>
        <p:nvGrpSpPr>
          <p:cNvPr id="131" name="Group 130"/>
          <p:cNvGrpSpPr/>
          <p:nvPr/>
        </p:nvGrpSpPr>
        <p:grpSpPr>
          <a:xfrm>
            <a:off x="663818" y="1537189"/>
            <a:ext cx="2999606" cy="1491018"/>
            <a:chOff x="1887126" y="2325383"/>
            <a:chExt cx="2999606" cy="1491018"/>
          </a:xfrm>
        </p:grpSpPr>
        <p:grpSp>
          <p:nvGrpSpPr>
            <p:cNvPr id="132" name="Group 131"/>
            <p:cNvGrpSpPr/>
            <p:nvPr/>
          </p:nvGrpSpPr>
          <p:grpSpPr>
            <a:xfrm>
              <a:off x="1994351" y="2652062"/>
              <a:ext cx="2892381" cy="1164339"/>
              <a:chOff x="2084302" y="2694150"/>
              <a:chExt cx="2802361" cy="1128083"/>
            </a:xfrm>
          </p:grpSpPr>
          <p:cxnSp>
            <p:nvCxnSpPr>
              <p:cNvPr id="136" name="Straight Connector 135"/>
              <p:cNvCxnSpPr/>
              <p:nvPr/>
            </p:nvCxnSpPr>
            <p:spPr>
              <a:xfrm flipH="1" flipV="1">
                <a:off x="4611504" y="2694150"/>
                <a:ext cx="275159" cy="11280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2084302" y="2697524"/>
                <a:ext cx="2527202"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1887126" y="2325383"/>
              <a:ext cx="2829117" cy="1089561"/>
              <a:chOff x="959258" y="3027561"/>
              <a:chExt cx="2122390" cy="817492"/>
            </a:xfrm>
          </p:grpSpPr>
          <p:sp>
            <p:nvSpPr>
              <p:cNvPr id="134" name="TextBox 133"/>
              <p:cNvSpPr txBox="1"/>
              <p:nvPr/>
            </p:nvSpPr>
            <p:spPr>
              <a:xfrm>
                <a:off x="974436" y="3027561"/>
                <a:ext cx="2107212" cy="2540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Drill down to the Source Code</a:t>
                </a:r>
              </a:p>
            </p:txBody>
          </p:sp>
          <p:sp>
            <p:nvSpPr>
              <p:cNvPr id="135" name="TextBox 134"/>
              <p:cNvSpPr txBox="1"/>
              <p:nvPr/>
            </p:nvSpPr>
            <p:spPr>
              <a:xfrm>
                <a:off x="959258" y="3326260"/>
                <a:ext cx="1196745" cy="518793"/>
              </a:xfrm>
              <a:prstGeom prst="rect">
                <a:avLst/>
              </a:prstGeom>
              <a:noFill/>
            </p:spPr>
            <p:txBody>
              <a:bodyPr wrap="square" rtlCol="0">
                <a:noAutofit/>
              </a:bodyPr>
              <a:lstStyle/>
              <a:p>
                <a:pPr marL="171450" marR="0" lvl="0" indent="-171450" algn="l" defTabSz="914400" rtl="0" eaLnBrk="0" fontAlgn="base" latinLnBrk="0" hangingPunct="0">
                  <a:lnSpc>
                    <a:spcPct val="12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Break performance down by function</a:t>
                </a:r>
              </a:p>
              <a:p>
                <a:pPr marL="171450" marR="0" lvl="0" indent="-171450" algn="l" defTabSz="914400" rtl="0" eaLnBrk="0" fontAlgn="base" latinLnBrk="0" hangingPunct="0">
                  <a:lnSpc>
                    <a:spcPct val="120000"/>
                  </a:lnSpc>
                  <a:spcBef>
                    <a:spcPct val="0"/>
                  </a:spcBef>
                  <a:spcAft>
                    <a:spcPct val="0"/>
                  </a:spcAft>
                  <a:buClrTx/>
                  <a:buSzTx/>
                  <a:buFont typeface="Wingdings" charset="2"/>
                  <a:buChar char="§"/>
                  <a:tabLst/>
                  <a:defRPr/>
                </a:pPr>
                <a:r>
                  <a:rPr kumimoji="0" lang="en-US" sz="1200" b="0" i="0" u="none" strike="noStrike" kern="1200" cap="none" spc="0" normalizeH="0" baseline="0" noProof="0" dirty="0">
                    <a:ln>
                      <a:noFill/>
                    </a:ln>
                    <a:solidFill>
                      <a:prstClr val="white"/>
                    </a:solidFill>
                    <a:effectLst/>
                    <a:uLnTx/>
                    <a:uFillTx/>
                    <a:latin typeface="Calibri" charset="0"/>
                    <a:ea typeface="ＭＳ Ｐゴシック" charset="-128"/>
                    <a:cs typeface="Open Sans Light"/>
                  </a:rPr>
                  <a:t>View it alongside the disassembly</a:t>
                </a:r>
              </a:p>
            </p:txBody>
          </p:sp>
        </p:grpSp>
      </p:grpSp>
      <p:grpSp>
        <p:nvGrpSpPr>
          <p:cNvPr id="154" name="Group 153"/>
          <p:cNvGrpSpPr/>
          <p:nvPr/>
        </p:nvGrpSpPr>
        <p:grpSpPr>
          <a:xfrm>
            <a:off x="11423679" y="927079"/>
            <a:ext cx="585635" cy="585787"/>
            <a:chOff x="202936" y="2917219"/>
            <a:chExt cx="585635" cy="585787"/>
          </a:xfrm>
        </p:grpSpPr>
        <p:sp>
          <p:nvSpPr>
            <p:cNvPr id="155" name="Oval 154"/>
            <p:cNvSpPr/>
            <p:nvPr/>
          </p:nvSpPr>
          <p:spPr>
            <a:xfrm flipH="1">
              <a:off x="202936" y="2917219"/>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sp>
          <p:nvSpPr>
            <p:cNvPr id="156" name="AutoShape 76"/>
            <p:cNvSpPr>
              <a:spLocks/>
            </p:cNvSpPr>
            <p:nvPr/>
          </p:nvSpPr>
          <p:spPr bwMode="auto">
            <a:xfrm>
              <a:off x="345331" y="3087405"/>
              <a:ext cx="300843" cy="241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1"/>
            </a:solidFill>
            <a:ln>
              <a:noFill/>
            </a:ln>
            <a:effectLst/>
          </p:spPr>
          <p:txBody>
            <a:bodyPr lIns="19043" tIns="19043" rIns="19043" bIns="19043" anchor="ctr"/>
            <a:lstStyle/>
            <a:p>
              <a:pPr marL="0" marR="0" lvl="0" indent="0" algn="l" defTabSz="171195" rtl="0" eaLnBrk="0" fontAlgn="base" latinLnBrk="0" hangingPunct="0">
                <a:lnSpc>
                  <a:spcPct val="100000"/>
                </a:lnSpc>
                <a:spcBef>
                  <a:spcPct val="0"/>
                </a:spcBef>
                <a:spcAft>
                  <a:spcPct val="0"/>
                </a:spcAft>
                <a:buClrTx/>
                <a:buSzTx/>
                <a:buFontTx/>
                <a:buNone/>
                <a:tabLst/>
                <a:defRPr/>
              </a:pPr>
              <a:endParaRPr kumimoji="0" lang="es-ES" sz="1050" b="0" i="0" u="none" strike="noStrike" kern="1200" cap="none" spc="0" normalizeH="0" baseline="0" noProof="0">
                <a:ln>
                  <a:noFill/>
                </a:ln>
                <a:solidFill>
                  <a:prstClr val="white"/>
                </a:solidFill>
                <a:effectLst>
                  <a:outerShdw blurRad="38100" dist="38100" dir="2700000" algn="tl">
                    <a:srgbClr val="000000"/>
                  </a:outerShdw>
                </a:effectLst>
                <a:uLnTx/>
                <a:uFillTx/>
                <a:latin typeface="Gill Sans" charset="0"/>
                <a:ea typeface="ＭＳ Ｐゴシック" charset="-128"/>
                <a:cs typeface="Gill Sans" charset="0"/>
                <a:sym typeface="Gill Sans" charset="0"/>
              </a:endParaRPr>
            </a:p>
          </p:txBody>
        </p:sp>
      </p:grpSp>
      <p:grpSp>
        <p:nvGrpSpPr>
          <p:cNvPr id="254" name="Group 253"/>
          <p:cNvGrpSpPr/>
          <p:nvPr/>
        </p:nvGrpSpPr>
        <p:grpSpPr>
          <a:xfrm>
            <a:off x="118659" y="1543652"/>
            <a:ext cx="585635" cy="585787"/>
            <a:chOff x="117070" y="1543651"/>
            <a:chExt cx="585635" cy="585787"/>
          </a:xfrm>
        </p:grpSpPr>
        <p:sp>
          <p:nvSpPr>
            <p:cNvPr id="116" name="Oval 115"/>
            <p:cNvSpPr/>
            <p:nvPr/>
          </p:nvSpPr>
          <p:spPr>
            <a:xfrm flipH="1">
              <a:off x="117070" y="1543651"/>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Raleway Light"/>
              </a:endParaRPr>
            </a:p>
          </p:txBody>
        </p:sp>
        <p:sp>
          <p:nvSpPr>
            <p:cNvPr id="162" name="AutoShape 101"/>
            <p:cNvSpPr>
              <a:spLocks/>
            </p:cNvSpPr>
            <p:nvPr/>
          </p:nvSpPr>
          <p:spPr bwMode="auto">
            <a:xfrm>
              <a:off x="271108" y="1689864"/>
              <a:ext cx="273493" cy="2933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1"/>
            </a:solidFill>
            <a:ln>
              <a:noFill/>
            </a:ln>
            <a:effectLst/>
          </p:spPr>
          <p:txBody>
            <a:bodyPr lIns="19043" tIns="19043" rIns="19043" bIns="19043" anchor="ctr"/>
            <a:lstStyle/>
            <a:p>
              <a:pPr marL="0" marR="0" lvl="0" indent="0" algn="l" defTabSz="171195" rtl="0" eaLnBrk="0" fontAlgn="base" latinLnBrk="0" hangingPunct="0">
                <a:lnSpc>
                  <a:spcPct val="100000"/>
                </a:lnSpc>
                <a:spcBef>
                  <a:spcPct val="0"/>
                </a:spcBef>
                <a:spcAft>
                  <a:spcPct val="0"/>
                </a:spcAft>
                <a:buClrTx/>
                <a:buSzTx/>
                <a:buFontTx/>
                <a:buNone/>
                <a:tabLst/>
                <a:defRPr/>
              </a:pPr>
              <a:endParaRPr kumimoji="0" lang="es-ES" sz="1050" b="0" i="0" u="none" strike="noStrike" kern="1200" cap="none" spc="0" normalizeH="0" baseline="0" noProof="0">
                <a:ln>
                  <a:noFill/>
                </a:ln>
                <a:solidFill>
                  <a:prstClr val="black">
                    <a:lumMod val="50000"/>
                    <a:lumOff val="50000"/>
                  </a:prstClr>
                </a:solidFill>
                <a:effectLst>
                  <a:outerShdw blurRad="38100" dist="38100" dir="2700000" algn="tl">
                    <a:srgbClr val="000000"/>
                  </a:outerShdw>
                </a:effectLst>
                <a:uLnTx/>
                <a:uFillTx/>
                <a:latin typeface="Gill Sans" charset="0"/>
                <a:ea typeface="ＭＳ Ｐゴシック" charset="-128"/>
                <a:cs typeface="Gill Sans" charset="0"/>
                <a:sym typeface="Gill Sans" charset="0"/>
              </a:endParaRPr>
            </a:p>
          </p:txBody>
        </p:sp>
      </p:grpSp>
    </p:spTree>
    <p:extLst>
      <p:ext uri="{BB962C8B-B14F-4D97-AF65-F5344CB8AC3E}">
        <p14:creationId xmlns:p14="http://schemas.microsoft.com/office/powerpoint/2010/main" val="21354101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89" y="3580865"/>
            <a:ext cx="12188825" cy="25924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91BD"/>
              </a:solidFill>
              <a:effectLst/>
              <a:uLnTx/>
              <a:uFillTx/>
              <a:latin typeface="Calibri"/>
              <a:ea typeface="+mn-ea"/>
              <a:cs typeface="+mn-cs"/>
            </a:endParaRPr>
          </a:p>
        </p:txBody>
      </p:sp>
      <p:sp>
        <p:nvSpPr>
          <p:cNvPr id="55" name="Rectangle 54"/>
          <p:cNvSpPr/>
          <p:nvPr/>
        </p:nvSpPr>
        <p:spPr>
          <a:xfrm>
            <a:off x="1589" y="998745"/>
            <a:ext cx="12188825" cy="25924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91BD"/>
              </a:solidFill>
              <a:effectLst/>
              <a:uLnTx/>
              <a:uFillTx/>
              <a:latin typeface="Calibri"/>
              <a:ea typeface="+mn-ea"/>
              <a:cs typeface="+mn-cs"/>
            </a:endParaRPr>
          </a:p>
        </p:txBody>
      </p:sp>
      <p:sp>
        <p:nvSpPr>
          <p:cNvPr id="7" name="Title 6"/>
          <p:cNvSpPr>
            <a:spLocks noGrp="1"/>
          </p:cNvSpPr>
          <p:nvPr>
            <p:ph type="title"/>
          </p:nvPr>
        </p:nvSpPr>
        <p:spPr/>
        <p:txBody>
          <a:bodyPr>
            <a:normAutofit/>
          </a:bodyPr>
          <a:lstStyle/>
          <a:p>
            <a:r>
              <a:rPr lang="en-US" sz="3200" dirty="0"/>
              <a:t>Process to Success</a:t>
            </a:r>
          </a:p>
        </p:txBody>
      </p:sp>
      <p:sp>
        <p:nvSpPr>
          <p:cNvPr id="86" name="Title 20"/>
          <p:cNvSpPr txBox="1">
            <a:spLocks/>
          </p:cNvSpPr>
          <p:nvPr/>
        </p:nvSpPr>
        <p:spPr>
          <a:xfrm>
            <a:off x="195275" y="4042467"/>
            <a:ext cx="2190973" cy="392406"/>
          </a:xfrm>
          <a:prstGeom prst="rect">
            <a:avLst/>
          </a:prstGeom>
        </p:spPr>
        <p:txBody>
          <a:bodyPr vert="horz" wrap="square" lIns="45702" tIns="0" rIns="45702" bIns="22851"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1BD"/>
                </a:solidFill>
                <a:effectLst/>
                <a:uLnTx/>
                <a:uFillTx/>
                <a:latin typeface="Calibri"/>
                <a:ea typeface="+mj-ea"/>
                <a:cs typeface="Open Sans Light"/>
              </a:rPr>
              <a:t>Timeline</a:t>
            </a:r>
          </a:p>
        </p:txBody>
      </p:sp>
      <p:sp>
        <p:nvSpPr>
          <p:cNvPr id="87" name="Title 20"/>
          <p:cNvSpPr txBox="1">
            <a:spLocks/>
          </p:cNvSpPr>
          <p:nvPr/>
        </p:nvSpPr>
        <p:spPr>
          <a:xfrm>
            <a:off x="198275" y="4563260"/>
            <a:ext cx="2187972" cy="1120307"/>
          </a:xfrm>
          <a:prstGeom prst="rect">
            <a:avLst/>
          </a:prstGeom>
        </p:spPr>
        <p:txBody>
          <a:bodyPr vert="horz" wrap="square" lIns="45702"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3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rPr>
              <a:t>Visualization of system performance metrics, software profile and system events over time</a:t>
            </a:r>
          </a:p>
        </p:txBody>
      </p:sp>
      <p:sp>
        <p:nvSpPr>
          <p:cNvPr id="89" name="Title 20"/>
          <p:cNvSpPr txBox="1">
            <a:spLocks/>
          </p:cNvSpPr>
          <p:nvPr/>
        </p:nvSpPr>
        <p:spPr>
          <a:xfrm>
            <a:off x="2598116" y="4042467"/>
            <a:ext cx="1816498" cy="392406"/>
          </a:xfrm>
          <a:prstGeom prst="rect">
            <a:avLst/>
          </a:prstGeom>
        </p:spPr>
        <p:txBody>
          <a:bodyPr vert="horz" wrap="square" lIns="45702" tIns="0" rIns="45702" bIns="22851"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1BD"/>
                </a:solidFill>
                <a:effectLst/>
                <a:uLnTx/>
                <a:uFillTx/>
                <a:latin typeface="Calibri"/>
                <a:ea typeface="+mj-ea"/>
                <a:cs typeface="Open Sans Light"/>
              </a:rPr>
              <a:t>Call Paths</a:t>
            </a:r>
          </a:p>
        </p:txBody>
      </p:sp>
      <p:sp>
        <p:nvSpPr>
          <p:cNvPr id="90" name="Title 20"/>
          <p:cNvSpPr txBox="1">
            <a:spLocks/>
          </p:cNvSpPr>
          <p:nvPr/>
        </p:nvSpPr>
        <p:spPr>
          <a:xfrm>
            <a:off x="2598116" y="4563249"/>
            <a:ext cx="2182770" cy="1120307"/>
          </a:xfrm>
          <a:prstGeom prst="rect">
            <a:avLst/>
          </a:prstGeom>
        </p:spPr>
        <p:txBody>
          <a:bodyPr vert="horz" wrap="square" lIns="45702"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3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rPr>
              <a:t>Hierarchical profile table, aggregating samples per process, thread, and function call chain</a:t>
            </a:r>
          </a:p>
        </p:txBody>
      </p:sp>
      <p:sp>
        <p:nvSpPr>
          <p:cNvPr id="93" name="Title 20"/>
          <p:cNvSpPr txBox="1">
            <a:spLocks/>
          </p:cNvSpPr>
          <p:nvPr/>
        </p:nvSpPr>
        <p:spPr>
          <a:xfrm>
            <a:off x="4990146" y="4042467"/>
            <a:ext cx="1816497" cy="392406"/>
          </a:xfrm>
          <a:prstGeom prst="rect">
            <a:avLst/>
          </a:prstGeom>
        </p:spPr>
        <p:txBody>
          <a:bodyPr vert="horz" wrap="square" lIns="45702" tIns="0" rIns="45702" bIns="22851"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1BD"/>
                </a:solidFill>
                <a:effectLst/>
                <a:uLnTx/>
                <a:uFillTx/>
                <a:latin typeface="Calibri"/>
                <a:ea typeface="+mj-ea"/>
                <a:cs typeface="Open Sans Light"/>
              </a:rPr>
              <a:t>Functions</a:t>
            </a:r>
          </a:p>
        </p:txBody>
      </p:sp>
      <p:sp>
        <p:nvSpPr>
          <p:cNvPr id="94" name="Title 20"/>
          <p:cNvSpPr txBox="1">
            <a:spLocks/>
          </p:cNvSpPr>
          <p:nvPr/>
        </p:nvSpPr>
        <p:spPr>
          <a:xfrm>
            <a:off x="4990146" y="4590690"/>
            <a:ext cx="2193719" cy="840230"/>
          </a:xfrm>
          <a:prstGeom prst="rect">
            <a:avLst/>
          </a:prstGeom>
        </p:spPr>
        <p:txBody>
          <a:bodyPr vert="horz" wrap="square" lIns="45702"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3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rPr>
              <a:t>Flat software profile table, listing shared libraries and function hotspots</a:t>
            </a:r>
          </a:p>
        </p:txBody>
      </p:sp>
      <p:sp>
        <p:nvSpPr>
          <p:cNvPr id="97" name="Title 20"/>
          <p:cNvSpPr txBox="1">
            <a:spLocks/>
          </p:cNvSpPr>
          <p:nvPr/>
        </p:nvSpPr>
        <p:spPr>
          <a:xfrm>
            <a:off x="7395056" y="4042467"/>
            <a:ext cx="1816498" cy="392406"/>
          </a:xfrm>
          <a:prstGeom prst="rect">
            <a:avLst/>
          </a:prstGeom>
        </p:spPr>
        <p:txBody>
          <a:bodyPr vert="horz" wrap="square" lIns="45702" tIns="0" rIns="45702" bIns="22851"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1BD"/>
                </a:solidFill>
                <a:effectLst/>
                <a:uLnTx/>
                <a:uFillTx/>
                <a:latin typeface="Calibri"/>
                <a:ea typeface="+mj-ea"/>
                <a:cs typeface="Open Sans Light"/>
              </a:rPr>
              <a:t>Code</a:t>
            </a:r>
          </a:p>
        </p:txBody>
      </p:sp>
      <p:sp>
        <p:nvSpPr>
          <p:cNvPr id="98" name="Title 20"/>
          <p:cNvSpPr txBox="1">
            <a:spLocks/>
          </p:cNvSpPr>
          <p:nvPr/>
        </p:nvSpPr>
        <p:spPr>
          <a:xfrm>
            <a:off x="7393123" y="4593818"/>
            <a:ext cx="2193719" cy="1120307"/>
          </a:xfrm>
          <a:prstGeom prst="rect">
            <a:avLst/>
          </a:prstGeom>
        </p:spPr>
        <p:txBody>
          <a:bodyPr vert="horz" wrap="square" lIns="45702"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3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rPr>
              <a:t>Source and instruction level profile. Color coded source code lines for easy identification</a:t>
            </a:r>
          </a:p>
        </p:txBody>
      </p:sp>
      <p:sp>
        <p:nvSpPr>
          <p:cNvPr id="101" name="Title 20"/>
          <p:cNvSpPr txBox="1">
            <a:spLocks/>
          </p:cNvSpPr>
          <p:nvPr/>
        </p:nvSpPr>
        <p:spPr>
          <a:xfrm>
            <a:off x="9798035" y="4042467"/>
            <a:ext cx="1816497" cy="392406"/>
          </a:xfrm>
          <a:prstGeom prst="rect">
            <a:avLst/>
          </a:prstGeom>
        </p:spPr>
        <p:txBody>
          <a:bodyPr vert="horz" wrap="square" lIns="45702" tIns="0" rIns="45702" bIns="22851" rtlCol="0" anchor="t" anchorCtr="0">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1BD"/>
                </a:solidFill>
                <a:effectLst/>
                <a:uLnTx/>
                <a:uFillTx/>
                <a:latin typeface="Calibri"/>
                <a:ea typeface="+mj-ea"/>
                <a:cs typeface="Open Sans Light"/>
              </a:rPr>
              <a:t>Log</a:t>
            </a:r>
          </a:p>
        </p:txBody>
      </p:sp>
      <p:sp>
        <p:nvSpPr>
          <p:cNvPr id="102" name="Title 20"/>
          <p:cNvSpPr txBox="1">
            <a:spLocks/>
          </p:cNvSpPr>
          <p:nvPr/>
        </p:nvSpPr>
        <p:spPr>
          <a:xfrm>
            <a:off x="9797182" y="4593879"/>
            <a:ext cx="2186857" cy="1400383"/>
          </a:xfrm>
          <a:prstGeom prst="rect">
            <a:avLst/>
          </a:prstGeom>
        </p:spPr>
        <p:txBody>
          <a:bodyPr vert="horz" wrap="square" lIns="45702" tIns="0" rIns="0" bIns="0"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0" marR="0" lvl="0" indent="0" algn="l" defTabSz="457200" rtl="0" eaLnBrk="1" fontAlgn="base" latinLnBrk="0" hangingPunct="1">
              <a:lnSpc>
                <a:spcPct val="13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rPr>
              <a:t>Chronologic list of text and graphic user annotations sent to Streamline, offering flexible filtering </a:t>
            </a:r>
          </a:p>
          <a:p>
            <a:pPr marL="0" marR="0" lvl="0" indent="0" algn="l" defTabSz="457200" rtl="0" eaLnBrk="1" fontAlgn="base" latinLnBrk="0" hangingPunct="1">
              <a:lnSpc>
                <a:spcPct val="13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j-ea"/>
              <a:cs typeface="Open Sans Light"/>
            </a:endParaRPr>
          </a:p>
        </p:txBody>
      </p:sp>
      <p:pic>
        <p:nvPicPr>
          <p:cNvPr id="51"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33" r="50306" b="6170"/>
          <a:stretch/>
        </p:blipFill>
        <p:spPr bwMode="auto">
          <a:xfrm>
            <a:off x="194821" y="1200891"/>
            <a:ext cx="2191426" cy="218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2063" b="2541"/>
          <a:stretch/>
        </p:blipFill>
        <p:spPr bwMode="auto">
          <a:xfrm>
            <a:off x="2598116" y="1196122"/>
            <a:ext cx="2182770" cy="2188114"/>
          </a:xfrm>
          <a:prstGeom prst="rect">
            <a:avLst/>
          </a:prstGeom>
          <a:noFill/>
          <a:ln>
            <a:noFill/>
          </a:ln>
        </p:spPr>
      </p:pic>
      <p:pic>
        <p:nvPicPr>
          <p:cNvPr id="53"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992078" y="1197814"/>
            <a:ext cx="2191786" cy="2192780"/>
          </a:xfrm>
          <a:prstGeom prst="rect">
            <a:avLst/>
          </a:prstGeom>
          <a:noFill/>
          <a:ln>
            <a:noFill/>
          </a:ln>
        </p:spPr>
      </p:pic>
      <p:pic>
        <p:nvPicPr>
          <p:cNvPr id="52"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95056" y="1199536"/>
            <a:ext cx="2191786" cy="2191196"/>
          </a:xfrm>
          <a:prstGeom prst="rect">
            <a:avLst/>
          </a:prstGeom>
          <a:noFill/>
          <a:ln>
            <a:noFill/>
          </a:ln>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b="-1132"/>
          <a:stretch/>
        </p:blipFill>
        <p:spPr>
          <a:xfrm>
            <a:off x="9798374" y="1196122"/>
            <a:ext cx="2185665" cy="2185200"/>
          </a:xfrm>
          <a:prstGeom prst="rect">
            <a:avLst/>
          </a:prstGeom>
        </p:spPr>
      </p:pic>
    </p:spTree>
    <p:extLst>
      <p:ext uri="{BB962C8B-B14F-4D97-AF65-F5344CB8AC3E}">
        <p14:creationId xmlns:p14="http://schemas.microsoft.com/office/powerpoint/2010/main" val="161719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60D7-C6A8-4686-94C4-30D4E366E7DC}"/>
              </a:ext>
            </a:extLst>
          </p:cNvPr>
          <p:cNvSpPr>
            <a:spLocks noGrp="1"/>
          </p:cNvSpPr>
          <p:nvPr>
            <p:ph type="title"/>
          </p:nvPr>
        </p:nvSpPr>
        <p:spPr>
          <a:xfrm>
            <a:off x="4243137" y="1207042"/>
            <a:ext cx="6966202" cy="1519514"/>
          </a:xfrm>
        </p:spPr>
        <p:txBody>
          <a:bodyPr/>
          <a:lstStyle/>
          <a:p>
            <a:r>
              <a:rPr lang="en-US" dirty="0"/>
              <a:t>Arm Development</a:t>
            </a:r>
            <a:br>
              <a:rPr lang="en-US" dirty="0"/>
            </a:br>
            <a:r>
              <a:rPr lang="en-US" dirty="0"/>
              <a:t>Studio overview</a:t>
            </a:r>
          </a:p>
        </p:txBody>
      </p:sp>
      <p:sp>
        <p:nvSpPr>
          <p:cNvPr id="3" name="Subtitle 2">
            <a:extLst>
              <a:ext uri="{FF2B5EF4-FFF2-40B4-BE49-F238E27FC236}">
                <a16:creationId xmlns:a16="http://schemas.microsoft.com/office/drawing/2014/main" id="{316CE97C-FC33-4926-BBD8-8C598A686A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309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EA9C-F236-4203-93DD-4E2DDDB49C90}"/>
              </a:ext>
            </a:extLst>
          </p:cNvPr>
          <p:cNvSpPr>
            <a:spLocks noGrp="1"/>
          </p:cNvSpPr>
          <p:nvPr>
            <p:ph type="title"/>
          </p:nvPr>
        </p:nvSpPr>
        <p:spPr/>
        <p:txBody>
          <a:bodyPr/>
          <a:lstStyle/>
          <a:p>
            <a:r>
              <a:rPr lang="en-GB" dirty="0"/>
              <a:t>We invite you to try it out for yourself</a:t>
            </a:r>
          </a:p>
        </p:txBody>
      </p:sp>
      <p:sp>
        <p:nvSpPr>
          <p:cNvPr id="3" name="Text Placeholder 2">
            <a:extLst>
              <a:ext uri="{FF2B5EF4-FFF2-40B4-BE49-F238E27FC236}">
                <a16:creationId xmlns:a16="http://schemas.microsoft.com/office/drawing/2014/main" id="{7DF31142-9D35-40BF-8C46-40E39338A39C}"/>
              </a:ext>
            </a:extLst>
          </p:cNvPr>
          <p:cNvSpPr>
            <a:spLocks noGrp="1"/>
          </p:cNvSpPr>
          <p:nvPr>
            <p:ph type="body" sz="quarter" idx="13"/>
          </p:nvPr>
        </p:nvSpPr>
        <p:spPr/>
        <p:txBody>
          <a:bodyPr/>
          <a:lstStyle/>
          <a:p>
            <a:r>
              <a:rPr lang="en-GB" dirty="0"/>
              <a:t>For more information see arm.com/development-studio</a:t>
            </a:r>
          </a:p>
        </p:txBody>
      </p:sp>
      <p:pic>
        <p:nvPicPr>
          <p:cNvPr id="5" name="Content Placeholder 4">
            <a:hlinkClick r:id="rId3"/>
            <a:extLst>
              <a:ext uri="{FF2B5EF4-FFF2-40B4-BE49-F238E27FC236}">
                <a16:creationId xmlns:a16="http://schemas.microsoft.com/office/drawing/2014/main" id="{026AF660-736B-4552-BB60-9A026E7DBD8B}"/>
              </a:ext>
            </a:extLst>
          </p:cNvPr>
          <p:cNvPicPr>
            <a:picLocks noGrp="1" noChangeAspect="1"/>
          </p:cNvPicPr>
          <p:nvPr>
            <p:ph idx="1"/>
          </p:nvPr>
        </p:nvPicPr>
        <p:blipFill rotWithShape="1">
          <a:blip r:embed="rId4"/>
          <a:srcRect b="8671"/>
          <a:stretch/>
        </p:blipFill>
        <p:spPr>
          <a:xfrm>
            <a:off x="1645618" y="2078116"/>
            <a:ext cx="8900764" cy="3731895"/>
          </a:xfrm>
          <a:prstGeom prst="rect">
            <a:avLst/>
          </a:prstGeom>
        </p:spPr>
      </p:pic>
    </p:spTree>
    <p:extLst>
      <p:ext uri="{BB962C8B-B14F-4D97-AF65-F5344CB8AC3E}">
        <p14:creationId xmlns:p14="http://schemas.microsoft.com/office/powerpoint/2010/main" val="318558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Arm Development Studio featuring Keil MDK</a:t>
            </a:r>
          </a:p>
        </p:txBody>
      </p:sp>
      <p:sp>
        <p:nvSpPr>
          <p:cNvPr id="16" name="Text Placeholder 15">
            <a:extLst>
              <a:ext uri="{FF2B5EF4-FFF2-40B4-BE49-F238E27FC236}">
                <a16:creationId xmlns:a16="http://schemas.microsoft.com/office/drawing/2014/main" id="{DE7D0A8F-D3A9-45B4-AF43-CC8752C3937C}"/>
              </a:ext>
            </a:extLst>
          </p:cNvPr>
          <p:cNvSpPr>
            <a:spLocks noGrp="1"/>
          </p:cNvSpPr>
          <p:nvPr>
            <p:ph type="body" sz="quarter" idx="13"/>
          </p:nvPr>
        </p:nvSpPr>
        <p:spPr/>
        <p:txBody>
          <a:bodyPr/>
          <a:lstStyle/>
          <a:p>
            <a:r>
              <a:rPr lang="en-GB" sz="2350"/>
              <a:t>Complete suite of tools for Arm Cortex-A/R/M based devices</a:t>
            </a:r>
          </a:p>
        </p:txBody>
      </p:sp>
      <p:sp>
        <p:nvSpPr>
          <p:cNvPr id="17" name="Content Placeholder 16">
            <a:extLst>
              <a:ext uri="{FF2B5EF4-FFF2-40B4-BE49-F238E27FC236}">
                <a16:creationId xmlns:a16="http://schemas.microsoft.com/office/drawing/2014/main" id="{5E41D4C0-C9B8-42AE-9E18-C898D3114ED1}"/>
              </a:ext>
            </a:extLst>
          </p:cNvPr>
          <p:cNvSpPr>
            <a:spLocks noGrp="1"/>
          </p:cNvSpPr>
          <p:nvPr>
            <p:ph idx="14"/>
          </p:nvPr>
        </p:nvSpPr>
        <p:spPr/>
        <p:txBody>
          <a:bodyPr>
            <a:normAutofit fontScale="77500" lnSpcReduction="20000"/>
          </a:bodyPr>
          <a:lstStyle/>
          <a:p>
            <a:r>
              <a:rPr lang="en-GB" dirty="0"/>
              <a:t>Everything you need to develop Arm based projects from tiny sensors to server grade multi-core SoCs</a:t>
            </a:r>
            <a:endParaRPr lang="en-IE" sz="1799" i="1" dirty="0"/>
          </a:p>
          <a:p>
            <a:pPr marL="719455" lvl="2" indent="-239395"/>
            <a:r>
              <a:rPr lang="en-GB" sz="1850" dirty="0"/>
              <a:t>Includes Arm Compiler 6, Debugger, Streamline performance </a:t>
            </a:r>
            <a:r>
              <a:rPr lang="en-GB" sz="1850" dirty="0" err="1"/>
              <a:t>analyzer</a:t>
            </a:r>
            <a:r>
              <a:rPr lang="en-GB" sz="1850" dirty="0"/>
              <a:t>, Mali Graphics Debugger and Fixed Virtual Platforms</a:t>
            </a:r>
          </a:p>
          <a:p>
            <a:pPr marL="719455" lvl="2" indent="-239395"/>
            <a:r>
              <a:rPr lang="en-GB" sz="1850" dirty="0"/>
              <a:t>Includes Keil MDK for power optimized microcontroller software development</a:t>
            </a:r>
          </a:p>
          <a:p>
            <a:pPr marL="719455" lvl="2" indent="-239395"/>
            <a:r>
              <a:rPr lang="en-GB" sz="1899" dirty="0"/>
              <a:t>Supports all SoC configurations: from single core to complex multi-cluster and multi-core</a:t>
            </a:r>
          </a:p>
          <a:p>
            <a:pPr marL="719455" lvl="2" indent="-239395"/>
            <a:endParaRPr lang="en-IE" sz="1899" dirty="0"/>
          </a:p>
          <a:p>
            <a:pPr marL="0" lvl="2" indent="0" defTabSz="604373">
              <a:buNone/>
            </a:pPr>
            <a:endParaRPr lang="en-GB" sz="2399" dirty="0"/>
          </a:p>
          <a:p>
            <a:pPr marL="0" lvl="2" indent="0" defTabSz="604373">
              <a:buNone/>
            </a:pPr>
            <a:r>
              <a:rPr lang="en-GB" sz="2399" dirty="0"/>
              <a:t>Investment protection</a:t>
            </a:r>
            <a:endParaRPr lang="en-US" i="1" dirty="0">
              <a:solidFill>
                <a:schemeClr val="accent1"/>
              </a:solidFill>
            </a:endParaRPr>
          </a:p>
          <a:p>
            <a:pPr marL="719455" lvl="2" indent="-239395"/>
            <a:r>
              <a:rPr lang="en-GB" sz="1850" dirty="0"/>
              <a:t>Early and dependable support for new Arm hardware IP</a:t>
            </a:r>
          </a:p>
          <a:p>
            <a:pPr marL="719455" lvl="2" indent="-239395"/>
            <a:r>
              <a:rPr lang="en-GB" sz="1850" dirty="0"/>
              <a:t>Used in Arm for architecture validation</a:t>
            </a:r>
          </a:p>
          <a:p>
            <a:pPr marL="719455" lvl="2" indent="-239395"/>
            <a:r>
              <a:rPr lang="en-GB" sz="1850" dirty="0"/>
              <a:t>Developed over many years of continuous improvement with billions of shipped products built</a:t>
            </a:r>
          </a:p>
          <a:p>
            <a:pPr marL="719455" lvl="2" indent="-239395"/>
            <a:r>
              <a:rPr lang="en-GB" sz="1850" dirty="0"/>
              <a:t>Technical support from the experts in Arm technology</a:t>
            </a:r>
          </a:p>
          <a:p>
            <a:pPr marL="719455" lvl="2" indent="-239395"/>
            <a:endParaRPr lang="en-IE" sz="1899" dirty="0"/>
          </a:p>
          <a:p>
            <a:endParaRPr lang="en-GB" dirty="0"/>
          </a:p>
          <a:p>
            <a:r>
              <a:rPr lang="en-GB" dirty="0"/>
              <a:t>Innovate earlier and develop faster for competitive edge</a:t>
            </a:r>
            <a:endParaRPr lang="en-US" sz="2499" dirty="0"/>
          </a:p>
          <a:p>
            <a:pPr marL="719455" lvl="2" indent="-239395"/>
            <a:r>
              <a:rPr lang="en-US" sz="1850" dirty="0"/>
              <a:t>Develop software pre-silicon </a:t>
            </a:r>
          </a:p>
          <a:p>
            <a:pPr marL="719455" lvl="2" indent="-239395"/>
            <a:r>
              <a:rPr lang="en-US" sz="1899" dirty="0"/>
              <a:t>Supports full development workflow from emulators to production hardware</a:t>
            </a:r>
          </a:p>
          <a:p>
            <a:pPr marL="719455" lvl="2" indent="-239395"/>
            <a:r>
              <a:rPr lang="en-US" sz="1850" dirty="0"/>
              <a:t>Software building blocks for fast application development including CMSIS, middleware and RTOS</a:t>
            </a:r>
          </a:p>
          <a:p>
            <a:pPr marL="719455" lvl="2" indent="-239395"/>
            <a:r>
              <a:rPr lang="en-GB" sz="1899" dirty="0"/>
              <a:t>Targeted performance analysis for rapid software optimization</a:t>
            </a:r>
          </a:p>
        </p:txBody>
      </p:sp>
      <p:sp>
        <p:nvSpPr>
          <p:cNvPr id="5" name="TextBox 4"/>
          <p:cNvSpPr txBox="1"/>
          <p:nvPr/>
        </p:nvSpPr>
        <p:spPr>
          <a:xfrm>
            <a:off x="669108" y="2556639"/>
            <a:ext cx="2140051" cy="338444"/>
          </a:xfrm>
          <a:prstGeom prst="rect">
            <a:avLst/>
          </a:prstGeom>
          <a:noFill/>
        </p:spPr>
        <p:txBody>
          <a:bodyPr wrap="none" lIns="121867" tIns="60933" rIns="121867" bIns="60933" rtlCol="0">
            <a:spAutoFit/>
          </a:bodyPr>
          <a:lstStyle/>
          <a:p>
            <a:pPr algn="ctr"/>
            <a:r>
              <a:rPr lang="en-US" sz="1400"/>
              <a:t>Earliest Arm core support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887" y="1608909"/>
            <a:ext cx="1062473" cy="103565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593" y="4728837"/>
            <a:ext cx="1004276" cy="731269"/>
          </a:xfrm>
          <a:prstGeom prst="rect">
            <a:avLst/>
          </a:prstGeom>
        </p:spPr>
      </p:pic>
      <p:sp>
        <p:nvSpPr>
          <p:cNvPr id="23" name="TextBox 22"/>
          <p:cNvSpPr txBox="1"/>
          <p:nvPr/>
        </p:nvSpPr>
        <p:spPr>
          <a:xfrm>
            <a:off x="624525" y="5438306"/>
            <a:ext cx="2242425" cy="338444"/>
          </a:xfrm>
          <a:prstGeom prst="rect">
            <a:avLst/>
          </a:prstGeom>
          <a:noFill/>
        </p:spPr>
        <p:txBody>
          <a:bodyPr wrap="none" lIns="121867" tIns="60933" rIns="121867" bIns="60933" rtlCol="0">
            <a:spAutoFit/>
          </a:bodyPr>
          <a:lstStyle/>
          <a:p>
            <a:pPr algn="ctr"/>
            <a:r>
              <a:rPr lang="en-US" sz="1400"/>
              <a:t>Accelerates time to market</a:t>
            </a:r>
          </a:p>
        </p:txBody>
      </p:sp>
      <p:pic>
        <p:nvPicPr>
          <p:cNvPr id="13" name="Picture 12">
            <a:extLst>
              <a:ext uri="{FF2B5EF4-FFF2-40B4-BE49-F238E27FC236}">
                <a16:creationId xmlns:a16="http://schemas.microsoft.com/office/drawing/2014/main" id="{B9038C9E-39B8-4216-B2EA-E028DACEA492}"/>
              </a:ext>
            </a:extLst>
          </p:cNvPr>
          <p:cNvPicPr>
            <a:picLocks noChangeAspect="1"/>
          </p:cNvPicPr>
          <p:nvPr/>
        </p:nvPicPr>
        <p:blipFill>
          <a:blip r:embed="rId5"/>
          <a:stretch>
            <a:fillRect/>
          </a:stretch>
        </p:blipFill>
        <p:spPr>
          <a:xfrm>
            <a:off x="1297553" y="3050965"/>
            <a:ext cx="998722" cy="1009578"/>
          </a:xfrm>
          <a:prstGeom prst="rect">
            <a:avLst/>
          </a:prstGeom>
        </p:spPr>
      </p:pic>
      <p:sp>
        <p:nvSpPr>
          <p:cNvPr id="14" name="TextBox 13">
            <a:extLst>
              <a:ext uri="{FF2B5EF4-FFF2-40B4-BE49-F238E27FC236}">
                <a16:creationId xmlns:a16="http://schemas.microsoft.com/office/drawing/2014/main" id="{32199C44-3BEB-440A-B1A0-CCAAAE412B36}"/>
              </a:ext>
            </a:extLst>
          </p:cNvPr>
          <p:cNvSpPr txBox="1"/>
          <p:nvPr/>
        </p:nvSpPr>
        <p:spPr>
          <a:xfrm>
            <a:off x="589238" y="4000266"/>
            <a:ext cx="2415353" cy="338466"/>
          </a:xfrm>
          <a:prstGeom prst="rect">
            <a:avLst/>
          </a:prstGeom>
          <a:noFill/>
        </p:spPr>
        <p:txBody>
          <a:bodyPr wrap="none" rtlCol="0">
            <a:spAutoFit/>
          </a:bodyPr>
          <a:lstStyle/>
          <a:p>
            <a:pPr algn="ctr"/>
            <a:r>
              <a:rPr lang="en-US" sz="1600"/>
              <a:t>No one knows Arm better</a:t>
            </a:r>
            <a:endParaRPr lang="en-US" sz="1100"/>
          </a:p>
        </p:txBody>
      </p:sp>
    </p:spTree>
    <p:extLst>
      <p:ext uri="{BB962C8B-B14F-4D97-AF65-F5344CB8AC3E}">
        <p14:creationId xmlns:p14="http://schemas.microsoft.com/office/powerpoint/2010/main" val="95669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589" y="6084711"/>
            <a:ext cx="12188825" cy="784458"/>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GB" sz="1400" dirty="0" err="1">
              <a:solidFill>
                <a:schemeClr val="tx1"/>
              </a:solidFill>
            </a:endParaRPr>
          </a:p>
        </p:txBody>
      </p:sp>
      <p:sp>
        <p:nvSpPr>
          <p:cNvPr id="158" name="Rectangle 157"/>
          <p:cNvSpPr/>
          <p:nvPr/>
        </p:nvSpPr>
        <p:spPr>
          <a:xfrm>
            <a:off x="-4284" y="-18887"/>
            <a:ext cx="12188825" cy="43749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9" rIns="91436" bIns="45719" rtlCol="0" anchor="ctr"/>
          <a:lstStyle/>
          <a:p>
            <a:pPr algn="ctr"/>
            <a:endParaRPr lang="en-US" sz="900">
              <a:solidFill>
                <a:srgbClr val="128CAB"/>
              </a:solidFill>
            </a:endParaRPr>
          </a:p>
        </p:txBody>
      </p:sp>
      <p:sp>
        <p:nvSpPr>
          <p:cNvPr id="213" name="Freeform 58"/>
          <p:cNvSpPr>
            <a:spLocks/>
          </p:cNvSpPr>
          <p:nvPr/>
        </p:nvSpPr>
        <p:spPr bwMode="auto">
          <a:xfrm>
            <a:off x="8345303" y="2793342"/>
            <a:ext cx="1625" cy="3249"/>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19" tIns="22859" rIns="45719" bIns="22859" numCol="1" anchor="t" anchorCtr="0" compatLnSpc="1">
            <a:prstTxWarp prst="textNoShape">
              <a:avLst/>
            </a:prstTxWarp>
          </a:bodyPr>
          <a:lstStyle/>
          <a:p>
            <a:endParaRPr lang="id-ID" sz="900">
              <a:solidFill>
                <a:srgbClr val="414444"/>
              </a:solidFill>
              <a:latin typeface="+mn-lt"/>
            </a:endParaRPr>
          </a:p>
        </p:txBody>
      </p:sp>
      <p:sp>
        <p:nvSpPr>
          <p:cNvPr id="159" name="Title 1"/>
          <p:cNvSpPr txBox="1">
            <a:spLocks/>
          </p:cNvSpPr>
          <p:nvPr/>
        </p:nvSpPr>
        <p:spPr>
          <a:xfrm>
            <a:off x="915751" y="111858"/>
            <a:ext cx="10360501" cy="566539"/>
          </a:xfrm>
          <a:prstGeom prst="rect">
            <a:avLst/>
          </a:prstGeom>
        </p:spPr>
        <p:txBody>
          <a:bodyPr lIns="91436" tIns="45719" rIns="91436" bIns="45719">
            <a:noAutofit/>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r>
              <a:rPr lang="en-US" sz="3600" dirty="0">
                <a:solidFill>
                  <a:prstClr val="white"/>
                </a:solidFill>
                <a:latin typeface="+mn-lt"/>
              </a:rPr>
              <a:t>Arm Development Studio</a:t>
            </a:r>
          </a:p>
        </p:txBody>
      </p:sp>
      <p:sp>
        <p:nvSpPr>
          <p:cNvPr id="160" name="Subtitle 2"/>
          <p:cNvSpPr txBox="1">
            <a:spLocks/>
          </p:cNvSpPr>
          <p:nvPr/>
        </p:nvSpPr>
        <p:spPr>
          <a:xfrm>
            <a:off x="934035" y="634608"/>
            <a:ext cx="10323935" cy="738671"/>
          </a:xfrm>
          <a:prstGeom prst="rect">
            <a:avLst/>
          </a:prstGeom>
        </p:spPr>
        <p:txBody>
          <a:bodyPr vert="horz" lIns="108698" tIns="54349" rIns="108698" bIns="54349"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endParaRPr lang="en-US" sz="1500" dirty="0">
              <a:solidFill>
                <a:prstClr val="white"/>
              </a:solidFill>
              <a:latin typeface="+mn-lt"/>
            </a:endParaRPr>
          </a:p>
        </p:txBody>
      </p:sp>
      <p:grpSp>
        <p:nvGrpSpPr>
          <p:cNvPr id="8" name="Group 7"/>
          <p:cNvGrpSpPr/>
          <p:nvPr/>
        </p:nvGrpSpPr>
        <p:grpSpPr>
          <a:xfrm>
            <a:off x="7800014" y="1148723"/>
            <a:ext cx="4206472" cy="2529669"/>
            <a:chOff x="6964405" y="2705480"/>
            <a:chExt cx="3698368" cy="2529669"/>
          </a:xfrm>
        </p:grpSpPr>
        <p:grpSp>
          <p:nvGrpSpPr>
            <p:cNvPr id="101" name="Group 100"/>
            <p:cNvGrpSpPr/>
            <p:nvPr/>
          </p:nvGrpSpPr>
          <p:grpSpPr>
            <a:xfrm>
              <a:off x="6964405" y="2705480"/>
              <a:ext cx="3245009" cy="1037446"/>
              <a:chOff x="6690983" y="2680840"/>
              <a:chExt cx="2753474" cy="1288849"/>
            </a:xfrm>
          </p:grpSpPr>
          <p:cxnSp>
            <p:nvCxnSpPr>
              <p:cNvPr id="102" name="Straight Connector 101"/>
              <p:cNvCxnSpPr/>
              <p:nvPr/>
            </p:nvCxnSpPr>
            <p:spPr>
              <a:xfrm flipV="1">
                <a:off x="6690983" y="2680841"/>
                <a:ext cx="481995" cy="12888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172978" y="2680840"/>
                <a:ext cx="2271479"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8" name="TextBox 117"/>
            <p:cNvSpPr txBox="1"/>
            <p:nvPr/>
          </p:nvSpPr>
          <p:spPr>
            <a:xfrm>
              <a:off x="7918652" y="4543696"/>
              <a:ext cx="2744121" cy="691453"/>
            </a:xfrm>
            <a:prstGeom prst="rect">
              <a:avLst/>
            </a:prstGeom>
            <a:noFill/>
          </p:spPr>
          <p:txBody>
            <a:bodyPr wrap="square" rtlCol="0">
              <a:noAutofit/>
            </a:bodyPr>
            <a:lstStyle/>
            <a:p>
              <a:pPr marL="171443" indent="-171443">
                <a:lnSpc>
                  <a:spcPct val="120000"/>
                </a:lnSpc>
                <a:buFont typeface="Wingdings" charset="2"/>
                <a:buChar char="§"/>
              </a:pPr>
              <a:r>
                <a:rPr lang="en-US" sz="1400" dirty="0">
                  <a:solidFill>
                    <a:prstClr val="white"/>
                  </a:solidFill>
                  <a:latin typeface="+mn-lt"/>
                  <a:cs typeface="Open Sans Light"/>
                </a:rPr>
                <a:t>Tune code for optimal cache usage</a:t>
              </a:r>
            </a:p>
            <a:p>
              <a:pPr marL="171443" indent="-171443">
                <a:lnSpc>
                  <a:spcPct val="120000"/>
                </a:lnSpc>
                <a:buFont typeface="Wingdings" charset="2"/>
                <a:buChar char="§"/>
              </a:pPr>
              <a:r>
                <a:rPr lang="en-US" sz="1400" dirty="0">
                  <a:solidFill>
                    <a:prstClr val="white"/>
                  </a:solidFill>
                  <a:latin typeface="+mn-lt"/>
                  <a:cs typeface="Open Sans Light"/>
                </a:rPr>
                <a:t>Thread/process level visualization</a:t>
              </a:r>
            </a:p>
            <a:p>
              <a:pPr marL="171443" indent="-171443">
                <a:lnSpc>
                  <a:spcPct val="120000"/>
                </a:lnSpc>
                <a:buFont typeface="Wingdings" charset="2"/>
                <a:buChar char="§"/>
              </a:pPr>
              <a:r>
                <a:rPr lang="en-US" sz="1400" dirty="0">
                  <a:solidFill>
                    <a:prstClr val="white"/>
                  </a:solidFill>
                  <a:latin typeface="+mn-lt"/>
                  <a:cs typeface="Open Sans Light"/>
                </a:rPr>
                <a:t>GPU usage vs CPU usage</a:t>
              </a:r>
            </a:p>
            <a:p>
              <a:pPr marL="171443" indent="-171443">
                <a:lnSpc>
                  <a:spcPct val="120000"/>
                </a:lnSpc>
                <a:buFont typeface="Wingdings" charset="2"/>
                <a:buChar char="§"/>
              </a:pPr>
              <a:r>
                <a:rPr lang="en-US" sz="1400" dirty="0">
                  <a:solidFill>
                    <a:prstClr val="white"/>
                  </a:solidFill>
                  <a:latin typeface="+mn-lt"/>
                  <a:cs typeface="Open Sans Light"/>
                </a:rPr>
                <a:t>Energy use over time</a:t>
              </a:r>
            </a:p>
          </p:txBody>
        </p:sp>
      </p:grpSp>
      <p:grpSp>
        <p:nvGrpSpPr>
          <p:cNvPr id="132" name="Group 131"/>
          <p:cNvGrpSpPr/>
          <p:nvPr/>
        </p:nvGrpSpPr>
        <p:grpSpPr>
          <a:xfrm>
            <a:off x="1007560" y="1159258"/>
            <a:ext cx="3566028" cy="1098161"/>
            <a:chOff x="2084302" y="2694151"/>
            <a:chExt cx="2914926" cy="949427"/>
          </a:xfrm>
        </p:grpSpPr>
        <p:cxnSp>
          <p:nvCxnSpPr>
            <p:cNvPr id="136" name="Straight Connector 135"/>
            <p:cNvCxnSpPr/>
            <p:nvPr/>
          </p:nvCxnSpPr>
          <p:spPr>
            <a:xfrm flipH="1" flipV="1">
              <a:off x="4611504" y="2694151"/>
              <a:ext cx="387724" cy="9494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2084302" y="2697524"/>
              <a:ext cx="2527202"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9000336" y="2625974"/>
            <a:ext cx="2944977" cy="384719"/>
          </a:xfrm>
          <a:prstGeom prst="rect">
            <a:avLst/>
          </a:prstGeom>
          <a:noFill/>
        </p:spPr>
        <p:txBody>
          <a:bodyPr wrap="square" lIns="91436" tIns="45719" rIns="91436" bIns="45719" rtlCol="0">
            <a:spAutoFit/>
          </a:bodyPr>
          <a:lstStyle/>
          <a:p>
            <a:r>
              <a:rPr lang="en-US" sz="1900" dirty="0">
                <a:solidFill>
                  <a:prstClr val="white"/>
                </a:solidFill>
                <a:latin typeface="+mn-lt"/>
                <a:cs typeface="Open Sans Light"/>
              </a:rPr>
              <a:t>Speed Up Code</a:t>
            </a:r>
          </a:p>
        </p:txBody>
      </p:sp>
      <p:grpSp>
        <p:nvGrpSpPr>
          <p:cNvPr id="105" name="Group 104"/>
          <p:cNvGrpSpPr/>
          <p:nvPr/>
        </p:nvGrpSpPr>
        <p:grpSpPr>
          <a:xfrm>
            <a:off x="8345302" y="1201291"/>
            <a:ext cx="3629144" cy="2896568"/>
            <a:chOff x="7134748" y="-295811"/>
            <a:chExt cx="2879896" cy="5557675"/>
          </a:xfrm>
        </p:grpSpPr>
        <p:grpSp>
          <p:nvGrpSpPr>
            <p:cNvPr id="108" name="Group 107"/>
            <p:cNvGrpSpPr/>
            <p:nvPr/>
          </p:nvGrpSpPr>
          <p:grpSpPr>
            <a:xfrm>
              <a:off x="7254329" y="3196796"/>
              <a:ext cx="2710568" cy="2065068"/>
              <a:chOff x="6936991" y="3291216"/>
              <a:chExt cx="2299987" cy="2565494"/>
            </a:xfrm>
          </p:grpSpPr>
          <p:cxnSp>
            <p:nvCxnSpPr>
              <p:cNvPr id="110" name="Straight Connector 109"/>
              <p:cNvCxnSpPr/>
              <p:nvPr/>
            </p:nvCxnSpPr>
            <p:spPr>
              <a:xfrm flipV="1">
                <a:off x="6936991" y="3291217"/>
                <a:ext cx="328013" cy="25654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265003" y="3291216"/>
                <a:ext cx="1971975"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a:off x="7134748" y="-295811"/>
              <a:ext cx="2879896" cy="790597"/>
            </a:xfrm>
            <a:prstGeom prst="rect">
              <a:avLst/>
            </a:prstGeom>
            <a:noFill/>
          </p:spPr>
          <p:txBody>
            <a:bodyPr wrap="square" rtlCol="0">
              <a:noAutofit/>
            </a:bodyPr>
            <a:lstStyle/>
            <a:p>
              <a:pPr marL="171443" indent="-171443">
                <a:lnSpc>
                  <a:spcPct val="120000"/>
                </a:lnSpc>
                <a:buFont typeface="Wingdings" charset="2"/>
                <a:buChar char="§"/>
              </a:pPr>
              <a:r>
                <a:rPr lang="en-US" sz="1400" dirty="0">
                  <a:solidFill>
                    <a:prstClr val="white"/>
                  </a:solidFill>
                  <a:latin typeface="+mn-lt"/>
                  <a:cs typeface="Open Sans Light"/>
                </a:rPr>
                <a:t>View code history up to breakpoint</a:t>
              </a:r>
            </a:p>
            <a:p>
              <a:pPr marL="171443" indent="-171443">
                <a:lnSpc>
                  <a:spcPct val="120000"/>
                </a:lnSpc>
                <a:buFont typeface="Wingdings" charset="2"/>
                <a:buChar char="§"/>
              </a:pPr>
              <a:r>
                <a:rPr lang="en-US" sz="1400" dirty="0">
                  <a:solidFill>
                    <a:prstClr val="white"/>
                  </a:solidFill>
                  <a:latin typeface="+mn-lt"/>
                  <a:cs typeface="Open Sans Light"/>
                </a:rPr>
                <a:t>View code instrumentation output</a:t>
              </a:r>
            </a:p>
            <a:p>
              <a:pPr marL="171443" indent="-171443">
                <a:lnSpc>
                  <a:spcPct val="120000"/>
                </a:lnSpc>
                <a:buFont typeface="Wingdings" charset="2"/>
                <a:buChar char="§"/>
              </a:pPr>
              <a:r>
                <a:rPr lang="en-US" sz="1400" dirty="0">
                  <a:solidFill>
                    <a:prstClr val="white"/>
                  </a:solidFill>
                  <a:latin typeface="+mn-lt"/>
                  <a:cs typeface="Open Sans Light"/>
                </a:rPr>
                <a:t>Make sense of OS level events and threads</a:t>
              </a:r>
            </a:p>
            <a:p>
              <a:pPr marL="171443" indent="-171443">
                <a:lnSpc>
                  <a:spcPct val="120000"/>
                </a:lnSpc>
                <a:buFont typeface="Wingdings" charset="2"/>
                <a:buChar char="§"/>
              </a:pPr>
              <a:r>
                <a:rPr lang="en-US" sz="1400" dirty="0">
                  <a:solidFill>
                    <a:prstClr val="white"/>
                  </a:solidFill>
                  <a:latin typeface="+mn-lt"/>
                  <a:cs typeface="Open Sans Light"/>
                </a:rPr>
                <a:t>Track GPU calls and reconstruct frame buffers</a:t>
              </a:r>
            </a:p>
          </p:txBody>
        </p:sp>
      </p:grpSp>
      <p:sp>
        <p:nvSpPr>
          <p:cNvPr id="115" name="TextBox 114"/>
          <p:cNvSpPr txBox="1"/>
          <p:nvPr/>
        </p:nvSpPr>
        <p:spPr>
          <a:xfrm>
            <a:off x="8339976" y="805820"/>
            <a:ext cx="3237575" cy="384719"/>
          </a:xfrm>
          <a:prstGeom prst="rect">
            <a:avLst/>
          </a:prstGeom>
          <a:noFill/>
        </p:spPr>
        <p:txBody>
          <a:bodyPr wrap="square" lIns="91436" tIns="45719" rIns="91436" bIns="45719" rtlCol="0">
            <a:spAutoFit/>
          </a:bodyPr>
          <a:lstStyle/>
          <a:p>
            <a:r>
              <a:rPr lang="en-US" sz="1900" dirty="0">
                <a:solidFill>
                  <a:prstClr val="white"/>
                </a:solidFill>
                <a:latin typeface="+mn-lt"/>
                <a:cs typeface="Open Sans Light"/>
              </a:rPr>
              <a:t>Visualize Code</a:t>
            </a:r>
          </a:p>
        </p:txBody>
      </p:sp>
      <p:grpSp>
        <p:nvGrpSpPr>
          <p:cNvPr id="9" name="Group 8"/>
          <p:cNvGrpSpPr/>
          <p:nvPr/>
        </p:nvGrpSpPr>
        <p:grpSpPr>
          <a:xfrm>
            <a:off x="971807" y="2489612"/>
            <a:ext cx="3490279" cy="1057794"/>
            <a:chOff x="970218" y="2489612"/>
            <a:chExt cx="3490279" cy="1057794"/>
          </a:xfrm>
        </p:grpSpPr>
        <p:cxnSp>
          <p:nvCxnSpPr>
            <p:cNvPr id="93" name="Straight Connector 92"/>
            <p:cNvCxnSpPr/>
            <p:nvPr/>
          </p:nvCxnSpPr>
          <p:spPr>
            <a:xfrm flipH="1" flipV="1">
              <a:off x="3323004" y="2489612"/>
              <a:ext cx="1137493" cy="10577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970218" y="2498265"/>
              <a:ext cx="2363933"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a:off x="900581" y="2120276"/>
            <a:ext cx="2391702" cy="369332"/>
          </a:xfrm>
          <a:prstGeom prst="rect">
            <a:avLst/>
          </a:prstGeom>
          <a:noFill/>
        </p:spPr>
        <p:txBody>
          <a:bodyPr wrap="square" rtlCol="0">
            <a:spAutoFit/>
          </a:bodyPr>
          <a:lstStyle/>
          <a:p>
            <a:r>
              <a:rPr lang="en-US" dirty="0">
                <a:solidFill>
                  <a:prstClr val="white"/>
                </a:solidFill>
                <a:latin typeface="+mn-lt"/>
                <a:cs typeface="Open Sans Light"/>
              </a:rPr>
              <a:t>Debug  Code</a:t>
            </a:r>
          </a:p>
        </p:txBody>
      </p:sp>
      <p:sp>
        <p:nvSpPr>
          <p:cNvPr id="100" name="TextBox 99"/>
          <p:cNvSpPr txBox="1"/>
          <p:nvPr/>
        </p:nvSpPr>
        <p:spPr>
          <a:xfrm>
            <a:off x="938129" y="2566260"/>
            <a:ext cx="3044410" cy="846813"/>
          </a:xfrm>
          <a:prstGeom prst="rect">
            <a:avLst/>
          </a:prstGeom>
          <a:noFill/>
        </p:spPr>
        <p:txBody>
          <a:bodyPr wrap="square" rtlCol="0">
            <a:noAutofit/>
          </a:bodyPr>
          <a:lstStyle/>
          <a:p>
            <a:pPr marL="171443" indent="-171443">
              <a:lnSpc>
                <a:spcPct val="120000"/>
              </a:lnSpc>
              <a:buFont typeface="Wingdings" charset="2"/>
              <a:buChar char="§"/>
            </a:pPr>
            <a:r>
              <a:rPr lang="en-US" sz="1400" dirty="0">
                <a:solidFill>
                  <a:prstClr val="white"/>
                </a:solidFill>
                <a:latin typeface="+mn-lt"/>
                <a:cs typeface="Open Sans Light"/>
              </a:rPr>
              <a:t>Inspect CPU state and execution</a:t>
            </a:r>
          </a:p>
          <a:p>
            <a:pPr marL="171443" indent="-171443">
              <a:lnSpc>
                <a:spcPct val="120000"/>
              </a:lnSpc>
              <a:buFont typeface="Wingdings" charset="2"/>
              <a:buChar char="§"/>
            </a:pPr>
            <a:r>
              <a:rPr lang="en-US" sz="1400" dirty="0">
                <a:solidFill>
                  <a:prstClr val="white"/>
                </a:solidFill>
                <a:latin typeface="+mn-lt"/>
                <a:cs typeface="Open Sans Light"/>
              </a:rPr>
              <a:t>Set breakpoints, run scripts, debug exceptions</a:t>
            </a:r>
          </a:p>
          <a:p>
            <a:pPr marL="171443" indent="-171443">
              <a:lnSpc>
                <a:spcPct val="120000"/>
              </a:lnSpc>
              <a:buFont typeface="Wingdings" charset="2"/>
              <a:buChar char="§"/>
            </a:pPr>
            <a:r>
              <a:rPr lang="en-US" sz="1400" dirty="0">
                <a:solidFill>
                  <a:prstClr val="white"/>
                </a:solidFill>
                <a:latin typeface="+mn-lt"/>
                <a:cs typeface="Open Sans Light"/>
              </a:rPr>
              <a:t>Cache/MMU/MPU visibility</a:t>
            </a:r>
          </a:p>
          <a:p>
            <a:pPr marL="171443" indent="-171443">
              <a:lnSpc>
                <a:spcPct val="120000"/>
              </a:lnSpc>
              <a:buFont typeface="Wingdings" charset="2"/>
              <a:buChar char="§"/>
            </a:pPr>
            <a:r>
              <a:rPr lang="en-US" sz="1400" dirty="0">
                <a:solidFill>
                  <a:prstClr val="white"/>
                </a:solidFill>
                <a:latin typeface="+mn-lt"/>
                <a:cs typeface="Open Sans Light"/>
              </a:rPr>
              <a:t>AMP, SMP, </a:t>
            </a:r>
            <a:r>
              <a:rPr lang="en-US" sz="1400" dirty="0" err="1">
                <a:solidFill>
                  <a:prstClr val="white"/>
                </a:solidFill>
                <a:latin typeface="+mn-lt"/>
                <a:cs typeface="Open Sans Light"/>
              </a:rPr>
              <a:t>big.LITTLE</a:t>
            </a:r>
            <a:r>
              <a:rPr lang="en-US" sz="1400" dirty="0">
                <a:solidFill>
                  <a:prstClr val="white"/>
                </a:solidFill>
                <a:latin typeface="+mn-lt"/>
                <a:cs typeface="Open Sans Light"/>
              </a:rPr>
              <a:t>, DynamIQ</a:t>
            </a:r>
            <a:endParaRPr lang="en-US" sz="1200" dirty="0">
              <a:solidFill>
                <a:prstClr val="white"/>
              </a:solidFill>
              <a:latin typeface="+mn-lt"/>
              <a:cs typeface="Open Sans Light"/>
            </a:endParaRPr>
          </a:p>
        </p:txBody>
      </p:sp>
      <p:grpSp>
        <p:nvGrpSpPr>
          <p:cNvPr id="7" name="Group 6"/>
          <p:cNvGrpSpPr/>
          <p:nvPr/>
        </p:nvGrpSpPr>
        <p:grpSpPr>
          <a:xfrm>
            <a:off x="265336" y="2198332"/>
            <a:ext cx="585635" cy="608510"/>
            <a:chOff x="263747" y="2120275"/>
            <a:chExt cx="585635" cy="608510"/>
          </a:xfrm>
        </p:grpSpPr>
        <p:sp>
          <p:nvSpPr>
            <p:cNvPr id="139" name="Oval 138"/>
            <p:cNvSpPr/>
            <p:nvPr/>
          </p:nvSpPr>
          <p:spPr>
            <a:xfrm flipH="1">
              <a:off x="263747" y="2120275"/>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en-US" dirty="0">
                <a:solidFill>
                  <a:srgbClr val="414444">
                    <a:lumMod val="75000"/>
                    <a:lumOff val="25000"/>
                  </a:srgbClr>
                </a:solidFill>
                <a:cs typeface="Raleway Light"/>
              </a:endParaRPr>
            </a:p>
          </p:txBody>
        </p:sp>
        <p:pic>
          <p:nvPicPr>
            <p:cNvPr id="121" name="Picture 6" descr="http://ds.arm.com/media/uploads/images/xdebug_icon.png.pagespeed.ic.IQhR-QuBz6.pn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bwMode="auto">
            <a:xfrm>
              <a:off x="268103" y="2139198"/>
              <a:ext cx="576924" cy="589587"/>
            </a:xfrm>
            <a:prstGeom prst="rect">
              <a:avLst/>
            </a:prstGeom>
            <a:noFill/>
            <a:ln>
              <a:noFill/>
            </a:ln>
          </p:spPr>
        </p:pic>
      </p:grpSp>
      <p:pic>
        <p:nvPicPr>
          <p:cNvPr id="1026" name="Picture 2" descr="Multicore support in DS-5, showing a Cortex-A53 &amp; Cortex-A57 big.LITTLE configu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8981" y="1210881"/>
            <a:ext cx="3578845" cy="240457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830945" y="2651789"/>
            <a:ext cx="4815882" cy="1468953"/>
            <a:chOff x="3474347" y="2073762"/>
            <a:chExt cx="5455584" cy="2055603"/>
          </a:xfrm>
        </p:grpSpPr>
        <p:pic>
          <p:nvPicPr>
            <p:cNvPr id="11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74347" y="2073762"/>
              <a:ext cx="2645597" cy="2055600"/>
            </a:xfrm>
            <a:prstGeom prst="rect">
              <a:avLst/>
            </a:prstGeom>
            <a:ln w="57150">
              <a:solidFill>
                <a:schemeClr val="tx1"/>
              </a:solidFill>
            </a:ln>
            <a:effectLst>
              <a:outerShdw blurRad="444500" algn="tl" rotWithShape="0">
                <a:srgbClr val="333333">
                  <a:alpha val="70000"/>
                </a:srgbClr>
              </a:outerShdw>
            </a:effectLst>
          </p:spPr>
        </p:pic>
        <p:pic>
          <p:nvPicPr>
            <p:cNvPr id="15" name="Picture 14"/>
            <p:cNvPicPr>
              <a:picLocks/>
            </p:cNvPicPr>
            <p:nvPr/>
          </p:nvPicPr>
          <p:blipFill>
            <a:blip r:embed="rId7" cstate="print">
              <a:extLst>
                <a:ext uri="{28A0092B-C50C-407E-A947-70E740481C1C}">
                  <a14:useLocalDpi xmlns:a14="http://schemas.microsoft.com/office/drawing/2010/main"/>
                </a:ext>
              </a:extLst>
            </a:blip>
            <a:stretch>
              <a:fillRect/>
            </a:stretch>
          </p:blipFill>
          <p:spPr>
            <a:xfrm>
              <a:off x="6154331" y="2073764"/>
              <a:ext cx="2775600" cy="2055601"/>
            </a:xfrm>
            <a:prstGeom prst="rect">
              <a:avLst/>
            </a:prstGeom>
            <a:ln w="57150">
              <a:solidFill>
                <a:schemeClr val="tx1"/>
              </a:solidFill>
            </a:ln>
            <a:effectLst>
              <a:outerShdw blurRad="444500" algn="ctr" rotWithShape="0">
                <a:srgbClr val="000000">
                  <a:alpha val="70000"/>
                </a:srgbClr>
              </a:outerShdw>
            </a:effectLst>
          </p:spPr>
        </p:pic>
      </p:grpSp>
      <p:sp>
        <p:nvSpPr>
          <p:cNvPr id="249" name="Text Placeholder 33"/>
          <p:cNvSpPr txBox="1">
            <a:spLocks/>
          </p:cNvSpPr>
          <p:nvPr/>
        </p:nvSpPr>
        <p:spPr>
          <a:xfrm>
            <a:off x="1005390" y="809510"/>
            <a:ext cx="2913048" cy="27998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1900" dirty="0">
                <a:solidFill>
                  <a:prstClr val="white"/>
                </a:solidFill>
                <a:latin typeface="+mn-lt"/>
                <a:cs typeface="Raleway Regular"/>
              </a:rPr>
              <a:t>Create &amp; build Code</a:t>
            </a:r>
          </a:p>
        </p:txBody>
      </p:sp>
      <p:sp>
        <p:nvSpPr>
          <p:cNvPr id="63" name="Rectangle 62"/>
          <p:cNvSpPr/>
          <p:nvPr/>
        </p:nvSpPr>
        <p:spPr>
          <a:xfrm>
            <a:off x="993425" y="1079112"/>
            <a:ext cx="2936978" cy="1023784"/>
          </a:xfrm>
          <a:prstGeom prst="rect">
            <a:avLst/>
          </a:prstGeom>
        </p:spPr>
        <p:txBody>
          <a:bodyPr wrap="square" lIns="91419" tIns="45709" rIns="91419" bIns="45709">
            <a:spAutoFit/>
          </a:bodyPr>
          <a:lstStyle/>
          <a:p>
            <a:pPr marL="171443" indent="-171443">
              <a:lnSpc>
                <a:spcPct val="150000"/>
              </a:lnSpc>
              <a:buFont typeface="Wingdings" charset="2"/>
              <a:buChar char="§"/>
            </a:pPr>
            <a:r>
              <a:rPr lang="en-US" sz="1400" dirty="0">
                <a:solidFill>
                  <a:prstClr val="white"/>
                </a:solidFill>
                <a:latin typeface="+mn-lt"/>
                <a:cs typeface="Raleway Light"/>
              </a:rPr>
              <a:t>Latest Arm processor support</a:t>
            </a:r>
          </a:p>
          <a:p>
            <a:pPr marL="171443" indent="-171443">
              <a:lnSpc>
                <a:spcPct val="150000"/>
              </a:lnSpc>
              <a:buFont typeface="Wingdings" charset="2"/>
              <a:buChar char="§"/>
            </a:pPr>
            <a:r>
              <a:rPr lang="en-US" sz="1400" dirty="0">
                <a:solidFill>
                  <a:prstClr val="white"/>
                </a:solidFill>
                <a:latin typeface="+mn-lt"/>
                <a:cs typeface="Raleway Light"/>
              </a:rPr>
              <a:t>Optimized code generation and embedded libraries</a:t>
            </a:r>
          </a:p>
        </p:txBody>
      </p:sp>
      <p:pic>
        <p:nvPicPr>
          <p:cNvPr id="122" name="Picture 4" descr="http://ds.arm.com/media/uploads/images/xCode_icon.png.pagespeed.ic.xJHSCT5_1t.png"/>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66000"/>
                    </a14:imgEffect>
                  </a14:imgLayer>
                </a14:imgProps>
              </a:ext>
            </a:extLst>
          </a:blip>
          <a:srcRect/>
          <a:stretch>
            <a:fillRect/>
          </a:stretch>
        </p:blipFill>
        <p:spPr bwMode="auto">
          <a:xfrm>
            <a:off x="147548" y="725257"/>
            <a:ext cx="860012" cy="860012"/>
          </a:xfrm>
          <a:prstGeom prst="rect">
            <a:avLst/>
          </a:prstGeom>
          <a:noFill/>
        </p:spPr>
      </p:pic>
      <p:grpSp>
        <p:nvGrpSpPr>
          <p:cNvPr id="4" name="Group 3"/>
          <p:cNvGrpSpPr/>
          <p:nvPr/>
        </p:nvGrpSpPr>
        <p:grpSpPr>
          <a:xfrm>
            <a:off x="11512375" y="901700"/>
            <a:ext cx="585635" cy="585787"/>
            <a:chOff x="-1925946" y="3508780"/>
            <a:chExt cx="585635" cy="585787"/>
          </a:xfrm>
        </p:grpSpPr>
        <p:sp>
          <p:nvSpPr>
            <p:cNvPr id="124" name="Oval 123"/>
            <p:cNvSpPr/>
            <p:nvPr/>
          </p:nvSpPr>
          <p:spPr>
            <a:xfrm flipH="1">
              <a:off x="-1925946" y="3508780"/>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dirty="0">
                <a:solidFill>
                  <a:srgbClr val="414444">
                    <a:lumMod val="75000"/>
                    <a:lumOff val="25000"/>
                  </a:srgbClr>
                </a:solidFill>
                <a:cs typeface="Raleway Light"/>
              </a:endParaRPr>
            </a:p>
          </p:txBody>
        </p:sp>
        <p:pic>
          <p:nvPicPr>
            <p:cNvPr id="126" name="Picture 6" descr="http://ds.arm.com/media/uploads/images/debug-linuxrtos.png"/>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85154" y="3642394"/>
              <a:ext cx="304049" cy="3040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4" name="Group 153"/>
          <p:cNvGrpSpPr/>
          <p:nvPr/>
        </p:nvGrpSpPr>
        <p:grpSpPr>
          <a:xfrm>
            <a:off x="11563249" y="2583517"/>
            <a:ext cx="585635" cy="585787"/>
            <a:chOff x="202936" y="2917219"/>
            <a:chExt cx="585635" cy="585787"/>
          </a:xfrm>
        </p:grpSpPr>
        <p:sp>
          <p:nvSpPr>
            <p:cNvPr id="155" name="Oval 154"/>
            <p:cNvSpPr/>
            <p:nvPr/>
          </p:nvSpPr>
          <p:spPr>
            <a:xfrm flipH="1">
              <a:off x="202936" y="2917219"/>
              <a:ext cx="585635" cy="585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endParaRPr lang="en-US" dirty="0">
                <a:solidFill>
                  <a:srgbClr val="414444">
                    <a:lumMod val="75000"/>
                    <a:lumOff val="25000"/>
                  </a:srgbClr>
                </a:solidFill>
                <a:cs typeface="Raleway Light"/>
              </a:endParaRPr>
            </a:p>
          </p:txBody>
        </p:sp>
        <p:sp>
          <p:nvSpPr>
            <p:cNvPr id="156" name="AutoShape 76"/>
            <p:cNvSpPr>
              <a:spLocks/>
            </p:cNvSpPr>
            <p:nvPr/>
          </p:nvSpPr>
          <p:spPr bwMode="auto">
            <a:xfrm>
              <a:off x="345331" y="3087405"/>
              <a:ext cx="300843" cy="241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1"/>
            </a:solidFill>
            <a:ln>
              <a:noFill/>
            </a:ln>
            <a:effectLst/>
          </p:spPr>
          <p:txBody>
            <a:bodyPr lIns="19043" tIns="19043" rIns="19043" bIns="19043" anchor="ctr"/>
            <a:lstStyle/>
            <a:p>
              <a:pPr defTabSz="171187">
                <a:defRPr/>
              </a:pPr>
              <a:endParaRPr lang="es-ES" sz="1100">
                <a:solidFill>
                  <a:prstClr val="white"/>
                </a:solidFill>
                <a:effectLst>
                  <a:outerShdw blurRad="38100" dist="38100" dir="2700000" algn="tl">
                    <a:srgbClr val="000000"/>
                  </a:outerShdw>
                </a:effectLst>
                <a:latin typeface="Gill Sans" charset="0"/>
                <a:cs typeface="Gill Sans" charset="0"/>
                <a:sym typeface="Gill Sans" charset="0"/>
              </a:endParaRPr>
            </a:p>
          </p:txBody>
        </p:sp>
      </p:grpSp>
      <p:graphicFrame>
        <p:nvGraphicFramePr>
          <p:cNvPr id="14" name="Diagram 13"/>
          <p:cNvGraphicFramePr/>
          <p:nvPr>
            <p:extLst>
              <p:ext uri="{D42A27DB-BD31-4B8C-83A1-F6EECF244321}">
                <p14:modId xmlns:p14="http://schemas.microsoft.com/office/powerpoint/2010/main" val="510081291"/>
              </p:ext>
            </p:extLst>
          </p:nvPr>
        </p:nvGraphicFramePr>
        <p:xfrm>
          <a:off x="700416" y="4604373"/>
          <a:ext cx="10791168" cy="23905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4" name="Subtitle 2"/>
          <p:cNvSpPr txBox="1">
            <a:spLocks/>
          </p:cNvSpPr>
          <p:nvPr/>
        </p:nvSpPr>
        <p:spPr>
          <a:xfrm>
            <a:off x="1205423" y="4321943"/>
            <a:ext cx="10323935" cy="738671"/>
          </a:xfrm>
          <a:prstGeom prst="rect">
            <a:avLst/>
          </a:prstGeom>
        </p:spPr>
        <p:txBody>
          <a:bodyPr vert="horz" lIns="108698" tIns="54349" rIns="108698" bIns="54349"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600" dirty="0">
                <a:solidFill>
                  <a:schemeClr val="accent1"/>
                </a:solidFill>
                <a:latin typeface="Gill Sans MT"/>
              </a:rPr>
              <a:t>Tools designed for the entire product lifecycle</a:t>
            </a:r>
          </a:p>
        </p:txBody>
      </p:sp>
    </p:spTree>
    <p:extLst>
      <p:ext uri="{BB962C8B-B14F-4D97-AF65-F5344CB8AC3E}">
        <p14:creationId xmlns:p14="http://schemas.microsoft.com/office/powerpoint/2010/main" val="17626449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A screenshot of a computer&#10;&#10;Description automatically generated">
            <a:extLst>
              <a:ext uri="{FF2B5EF4-FFF2-40B4-BE49-F238E27FC236}">
                <a16:creationId xmlns:a16="http://schemas.microsoft.com/office/drawing/2014/main" id="{E32BF263-89AB-4E33-AD66-10EC2F287235}"/>
              </a:ext>
            </a:extLst>
          </p:cNvPr>
          <p:cNvPicPr>
            <a:picLocks noChangeAspect="1"/>
          </p:cNvPicPr>
          <p:nvPr/>
        </p:nvPicPr>
        <p:blipFill>
          <a:blip r:embed="rId3"/>
          <a:stretch>
            <a:fillRect/>
          </a:stretch>
        </p:blipFill>
        <p:spPr>
          <a:xfrm>
            <a:off x="1878596" y="1499639"/>
            <a:ext cx="8486912" cy="4820361"/>
          </a:xfrm>
          <a:prstGeom prst="rect">
            <a:avLst/>
          </a:prstGeom>
        </p:spPr>
      </p:pic>
      <p:sp>
        <p:nvSpPr>
          <p:cNvPr id="7" name="Title 6">
            <a:extLst>
              <a:ext uri="{FF2B5EF4-FFF2-40B4-BE49-F238E27FC236}">
                <a16:creationId xmlns:a16="http://schemas.microsoft.com/office/drawing/2014/main" id="{86F8CCFD-E623-48D6-8B81-959124705389}"/>
              </a:ext>
            </a:extLst>
          </p:cNvPr>
          <p:cNvSpPr>
            <a:spLocks noGrp="1"/>
          </p:cNvSpPr>
          <p:nvPr>
            <p:ph type="title"/>
          </p:nvPr>
        </p:nvSpPr>
        <p:spPr/>
        <p:txBody>
          <a:bodyPr/>
          <a:lstStyle/>
          <a:p>
            <a:r>
              <a:rPr lang="en-GB" dirty="0"/>
              <a:t>Arm Development Studio IDE</a:t>
            </a:r>
          </a:p>
        </p:txBody>
      </p:sp>
      <p:sp>
        <p:nvSpPr>
          <p:cNvPr id="9" name="Text Placeholder 8">
            <a:extLst>
              <a:ext uri="{FF2B5EF4-FFF2-40B4-BE49-F238E27FC236}">
                <a16:creationId xmlns:a16="http://schemas.microsoft.com/office/drawing/2014/main" id="{1EE4E614-558F-490B-9EEE-B10E6A9AD657}"/>
              </a:ext>
            </a:extLst>
          </p:cNvPr>
          <p:cNvSpPr>
            <a:spLocks noGrp="1"/>
          </p:cNvSpPr>
          <p:nvPr>
            <p:ph type="body" sz="quarter" idx="13"/>
          </p:nvPr>
        </p:nvSpPr>
        <p:spPr/>
        <p:txBody>
          <a:bodyPr/>
          <a:lstStyle/>
          <a:p>
            <a:r>
              <a:rPr lang="en-GB" dirty="0"/>
              <a:t>One perspective, simplified UI with easy and quick access</a:t>
            </a:r>
          </a:p>
        </p:txBody>
      </p:sp>
      <p:sp>
        <p:nvSpPr>
          <p:cNvPr id="17" name="Rectangle 16">
            <a:extLst>
              <a:ext uri="{FF2B5EF4-FFF2-40B4-BE49-F238E27FC236}">
                <a16:creationId xmlns:a16="http://schemas.microsoft.com/office/drawing/2014/main" id="{17664FB1-DC36-498E-B129-AFDA92E0A267}"/>
              </a:ext>
            </a:extLst>
          </p:cNvPr>
          <p:cNvSpPr/>
          <p:nvPr/>
        </p:nvSpPr>
        <p:spPr>
          <a:xfrm>
            <a:off x="2572329" y="2831331"/>
            <a:ext cx="665748" cy="8261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BDF3C63-00A6-44E7-86E5-AC929A1A7C7A}"/>
              </a:ext>
            </a:extLst>
          </p:cNvPr>
          <p:cNvSpPr/>
          <p:nvPr/>
        </p:nvSpPr>
        <p:spPr>
          <a:xfrm>
            <a:off x="2363255" y="4951206"/>
            <a:ext cx="1128858" cy="8261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34070EDC-E4ED-43DB-B836-63969DC69613}"/>
              </a:ext>
            </a:extLst>
          </p:cNvPr>
          <p:cNvCxnSpPr>
            <a:cxnSpLocks/>
          </p:cNvCxnSpPr>
          <p:nvPr/>
        </p:nvCxnSpPr>
        <p:spPr>
          <a:xfrm flipV="1">
            <a:off x="1541721" y="3143805"/>
            <a:ext cx="1011123" cy="20183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4AD999-9DBC-4B8A-BDF0-251052D40895}"/>
              </a:ext>
            </a:extLst>
          </p:cNvPr>
          <p:cNvCxnSpPr>
            <a:cxnSpLocks/>
          </p:cNvCxnSpPr>
          <p:nvPr/>
        </p:nvCxnSpPr>
        <p:spPr>
          <a:xfrm>
            <a:off x="1426936" y="5289153"/>
            <a:ext cx="88974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A2A3642-8EC6-4EB7-9E97-4F2F6D7B0889}"/>
              </a:ext>
            </a:extLst>
          </p:cNvPr>
          <p:cNvSpPr txBox="1"/>
          <p:nvPr/>
        </p:nvSpPr>
        <p:spPr>
          <a:xfrm>
            <a:off x="164371" y="3184976"/>
            <a:ext cx="1588169" cy="74789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Single click project\ example import</a:t>
            </a:r>
          </a:p>
        </p:txBody>
      </p:sp>
      <p:sp>
        <p:nvSpPr>
          <p:cNvPr id="26" name="TextBox 25">
            <a:extLst>
              <a:ext uri="{FF2B5EF4-FFF2-40B4-BE49-F238E27FC236}">
                <a16:creationId xmlns:a16="http://schemas.microsoft.com/office/drawing/2014/main" id="{E94B0E03-5987-411F-8834-A845F2967E19}"/>
              </a:ext>
            </a:extLst>
          </p:cNvPr>
          <p:cNvSpPr txBox="1"/>
          <p:nvPr/>
        </p:nvSpPr>
        <p:spPr>
          <a:xfrm>
            <a:off x="164371" y="4921256"/>
            <a:ext cx="1588169" cy="997196"/>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Single click debug configuration access</a:t>
            </a:r>
          </a:p>
        </p:txBody>
      </p:sp>
      <p:sp>
        <p:nvSpPr>
          <p:cNvPr id="32" name="Oval 31">
            <a:extLst>
              <a:ext uri="{FF2B5EF4-FFF2-40B4-BE49-F238E27FC236}">
                <a16:creationId xmlns:a16="http://schemas.microsoft.com/office/drawing/2014/main" id="{32A2DBB0-E4AF-421A-9502-182F4B5F17E7}"/>
              </a:ext>
            </a:extLst>
          </p:cNvPr>
          <p:cNvSpPr/>
          <p:nvPr/>
        </p:nvSpPr>
        <p:spPr>
          <a:xfrm>
            <a:off x="7237694" y="5322841"/>
            <a:ext cx="122452" cy="2068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DBF1FFE9-CD55-4381-A8D6-C8D6835EFFCA}"/>
              </a:ext>
            </a:extLst>
          </p:cNvPr>
          <p:cNvSpPr/>
          <p:nvPr/>
        </p:nvSpPr>
        <p:spPr>
          <a:xfrm>
            <a:off x="3364530" y="2230573"/>
            <a:ext cx="359497" cy="17963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a:extLst>
              <a:ext uri="{FF2B5EF4-FFF2-40B4-BE49-F238E27FC236}">
                <a16:creationId xmlns:a16="http://schemas.microsoft.com/office/drawing/2014/main" id="{1B4C8AA8-D375-4A37-87C7-0C83DCB69117}"/>
              </a:ext>
            </a:extLst>
          </p:cNvPr>
          <p:cNvSpPr/>
          <p:nvPr/>
        </p:nvSpPr>
        <p:spPr>
          <a:xfrm>
            <a:off x="9797331" y="2040847"/>
            <a:ext cx="122452" cy="20680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1" name="Straight Arrow Connector 40">
            <a:extLst>
              <a:ext uri="{FF2B5EF4-FFF2-40B4-BE49-F238E27FC236}">
                <a16:creationId xmlns:a16="http://schemas.microsoft.com/office/drawing/2014/main" id="{EAEDFFB8-A3C7-4714-B5F3-41AA87B3DA29}"/>
              </a:ext>
            </a:extLst>
          </p:cNvPr>
          <p:cNvCxnSpPr>
            <a:cxnSpLocks/>
          </p:cNvCxnSpPr>
          <p:nvPr/>
        </p:nvCxnSpPr>
        <p:spPr>
          <a:xfrm flipH="1" flipV="1">
            <a:off x="9965978" y="2191958"/>
            <a:ext cx="538282" cy="29563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E85B215-AA1F-413E-BAA6-0642DD2E0F43}"/>
              </a:ext>
            </a:extLst>
          </p:cNvPr>
          <p:cNvSpPr txBox="1"/>
          <p:nvPr/>
        </p:nvSpPr>
        <p:spPr>
          <a:xfrm>
            <a:off x="10643011" y="2146242"/>
            <a:ext cx="1315453" cy="74789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Quickly add or reopen new views</a:t>
            </a:r>
            <a:endParaRPr lang="en-GB" kern="1200" dirty="0">
              <a:solidFill>
                <a:schemeClr val="tx2"/>
              </a:solidFill>
              <a:latin typeface="+mn-lt"/>
              <a:ea typeface="+mn-ea"/>
              <a:cs typeface="+mn-cs"/>
            </a:endParaRPr>
          </a:p>
        </p:txBody>
      </p:sp>
      <p:sp>
        <p:nvSpPr>
          <p:cNvPr id="19" name="Oval 18">
            <a:extLst>
              <a:ext uri="{FF2B5EF4-FFF2-40B4-BE49-F238E27FC236}">
                <a16:creationId xmlns:a16="http://schemas.microsoft.com/office/drawing/2014/main" id="{A7A9C547-91A9-4198-BF11-9863C4BD23B2}"/>
              </a:ext>
            </a:extLst>
          </p:cNvPr>
          <p:cNvSpPr/>
          <p:nvPr/>
        </p:nvSpPr>
        <p:spPr>
          <a:xfrm>
            <a:off x="9855050" y="5335369"/>
            <a:ext cx="164264" cy="16897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0" name="Straight Arrow Connector 19">
            <a:extLst>
              <a:ext uri="{FF2B5EF4-FFF2-40B4-BE49-F238E27FC236}">
                <a16:creationId xmlns:a16="http://schemas.microsoft.com/office/drawing/2014/main" id="{F48E8731-65E3-470F-8DB5-C6985EB3FB0A}"/>
              </a:ext>
            </a:extLst>
          </p:cNvPr>
          <p:cNvCxnSpPr>
            <a:cxnSpLocks/>
          </p:cNvCxnSpPr>
          <p:nvPr/>
        </p:nvCxnSpPr>
        <p:spPr>
          <a:xfrm flipH="1">
            <a:off x="9985086" y="4031447"/>
            <a:ext cx="519174" cy="12467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0858AB5-2CF2-451F-909A-6C8CE9806B0F}"/>
              </a:ext>
            </a:extLst>
          </p:cNvPr>
          <p:cNvSpPr txBox="1"/>
          <p:nvPr/>
        </p:nvSpPr>
        <p:spPr>
          <a:xfrm>
            <a:off x="10617620" y="3657499"/>
            <a:ext cx="1548989" cy="74789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Hamburger icon (hidden menu options)</a:t>
            </a:r>
          </a:p>
        </p:txBody>
      </p:sp>
      <p:cxnSp>
        <p:nvCxnSpPr>
          <p:cNvPr id="28" name="Straight Arrow Connector 27">
            <a:extLst>
              <a:ext uri="{FF2B5EF4-FFF2-40B4-BE49-F238E27FC236}">
                <a16:creationId xmlns:a16="http://schemas.microsoft.com/office/drawing/2014/main" id="{DD7F33A8-5FD4-497A-9DB4-E5419242D8AD}"/>
              </a:ext>
            </a:extLst>
          </p:cNvPr>
          <p:cNvCxnSpPr>
            <a:cxnSpLocks/>
          </p:cNvCxnSpPr>
          <p:nvPr/>
        </p:nvCxnSpPr>
        <p:spPr>
          <a:xfrm flipV="1">
            <a:off x="1601093" y="2284621"/>
            <a:ext cx="1426562" cy="28068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1EB8E1D-E981-466C-BB1A-F87BEF9FC13B}"/>
              </a:ext>
            </a:extLst>
          </p:cNvPr>
          <p:cNvSpPr txBox="1"/>
          <p:nvPr/>
        </p:nvSpPr>
        <p:spPr>
          <a:xfrm>
            <a:off x="170002" y="1652765"/>
            <a:ext cx="1657240" cy="1477328"/>
          </a:xfrm>
          <a:prstGeom prst="rect">
            <a:avLst/>
          </a:prstGeom>
          <a:noFill/>
        </p:spPr>
        <p:txBody>
          <a:bodyPr wrap="square" lIns="0" tIns="0" rIns="0" bIns="0" rtlCol="0">
            <a:spAutoFit/>
          </a:bodyPr>
          <a:lstStyle/>
          <a:p>
            <a:pPr eaLnBrk="1" hangingPunct="1">
              <a:lnSpc>
                <a:spcPct val="90000"/>
              </a:lnSpc>
              <a:spcBef>
                <a:spcPts val="0"/>
              </a:spcBef>
              <a:spcAft>
                <a:spcPts val="600"/>
              </a:spcAft>
            </a:pPr>
            <a:endParaRPr lang="en-GB" dirty="0">
              <a:solidFill>
                <a:schemeClr val="tx2"/>
              </a:solidFill>
            </a:endParaRPr>
          </a:p>
          <a:p>
            <a:pPr eaLnBrk="1" hangingPunct="1">
              <a:lnSpc>
                <a:spcPct val="90000"/>
              </a:lnSpc>
              <a:spcBef>
                <a:spcPts val="0"/>
              </a:spcBef>
              <a:spcAft>
                <a:spcPts val="600"/>
              </a:spcAft>
            </a:pPr>
            <a:endParaRPr lang="en-GB" dirty="0">
              <a:solidFill>
                <a:schemeClr val="tx2"/>
              </a:solidFill>
            </a:endParaRPr>
          </a:p>
          <a:p>
            <a:pPr eaLnBrk="1" hangingPunct="1">
              <a:lnSpc>
                <a:spcPct val="90000"/>
              </a:lnSpc>
              <a:spcBef>
                <a:spcPts val="0"/>
              </a:spcBef>
              <a:spcAft>
                <a:spcPts val="600"/>
              </a:spcAft>
            </a:pPr>
            <a:r>
              <a:rPr lang="en-GB" dirty="0">
                <a:solidFill>
                  <a:schemeClr val="tx2"/>
                </a:solidFill>
              </a:rPr>
              <a:t>Quick access build buttons</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kern="1200" dirty="0">
              <a:solidFill>
                <a:schemeClr val="tx2"/>
              </a:solidFill>
              <a:latin typeface="+mn-lt"/>
              <a:ea typeface="+mn-ea"/>
              <a:cs typeface="+mn-cs"/>
            </a:endParaRPr>
          </a:p>
        </p:txBody>
      </p:sp>
      <p:sp>
        <p:nvSpPr>
          <p:cNvPr id="51" name="TextBox 50">
            <a:extLst>
              <a:ext uri="{FF2B5EF4-FFF2-40B4-BE49-F238E27FC236}">
                <a16:creationId xmlns:a16="http://schemas.microsoft.com/office/drawing/2014/main" id="{206AC967-FE52-4143-BF3E-8D607A823BDA}"/>
              </a:ext>
            </a:extLst>
          </p:cNvPr>
          <p:cNvSpPr txBox="1"/>
          <p:nvPr/>
        </p:nvSpPr>
        <p:spPr>
          <a:xfrm>
            <a:off x="10643011" y="5574453"/>
            <a:ext cx="1315453" cy="747897"/>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Quickly add or reopen new views </a:t>
            </a:r>
            <a:endParaRPr lang="en-GB" kern="1200" dirty="0">
              <a:solidFill>
                <a:schemeClr val="tx2"/>
              </a:solidFill>
              <a:latin typeface="+mn-lt"/>
              <a:ea typeface="+mn-ea"/>
              <a:cs typeface="+mn-cs"/>
            </a:endParaRPr>
          </a:p>
        </p:txBody>
      </p:sp>
      <p:cxnSp>
        <p:nvCxnSpPr>
          <p:cNvPr id="52" name="Straight Arrow Connector 51">
            <a:extLst>
              <a:ext uri="{FF2B5EF4-FFF2-40B4-BE49-F238E27FC236}">
                <a16:creationId xmlns:a16="http://schemas.microsoft.com/office/drawing/2014/main" id="{512E0362-1DA5-4177-B738-7D42842F38BD}"/>
              </a:ext>
            </a:extLst>
          </p:cNvPr>
          <p:cNvCxnSpPr>
            <a:cxnSpLocks/>
          </p:cNvCxnSpPr>
          <p:nvPr/>
        </p:nvCxnSpPr>
        <p:spPr>
          <a:xfrm flipH="1" flipV="1">
            <a:off x="7524750" y="5449804"/>
            <a:ext cx="2931607" cy="49859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6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Keil MDK overview</a:t>
            </a:r>
          </a:p>
        </p:txBody>
      </p:sp>
      <p:sp>
        <p:nvSpPr>
          <p:cNvPr id="62" name="Rectangle 61"/>
          <p:cNvSpPr/>
          <p:nvPr/>
        </p:nvSpPr>
        <p:spPr>
          <a:xfrm>
            <a:off x="1990368" y="1164555"/>
            <a:ext cx="8208943" cy="1284392"/>
          </a:xfrm>
          <a:prstGeom prst="rect">
            <a:avLst/>
          </a:prstGeom>
          <a:solidFill>
            <a:srgbClr val="7D868C"/>
          </a:solidFill>
          <a:ln>
            <a:noFill/>
          </a:ln>
          <a:effectLst/>
        </p:spPr>
        <p:style>
          <a:lnRef idx="1">
            <a:schemeClr val="accent1"/>
          </a:lnRef>
          <a:fillRef idx="3">
            <a:schemeClr val="accent1"/>
          </a:fillRef>
          <a:effectRef idx="2">
            <a:schemeClr val="accent1"/>
          </a:effectRef>
          <a:fontRef idx="minor">
            <a:schemeClr val="lt1"/>
          </a:fontRef>
        </p:style>
        <p:txBody>
          <a:bodyPr vert="vert270" lIns="68565" tIns="34283" rIns="68565" bIns="34283" rtlCol="0" anchor="t"/>
          <a:lstStyle/>
          <a:p>
            <a:pPr algn="ctr" defTabSz="453340"/>
            <a:r>
              <a:rPr lang="en-US" sz="2000" dirty="0">
                <a:solidFill>
                  <a:schemeClr val="bg1"/>
                </a:solidFill>
              </a:rPr>
              <a:t>MDK Tools</a:t>
            </a:r>
            <a:endParaRPr lang="en-GB" sz="3200" dirty="0">
              <a:solidFill>
                <a:schemeClr val="bg1"/>
              </a:solidFill>
            </a:endParaRPr>
          </a:p>
        </p:txBody>
      </p:sp>
      <p:sp>
        <p:nvSpPr>
          <p:cNvPr id="63" name="Rectangle 62"/>
          <p:cNvSpPr/>
          <p:nvPr/>
        </p:nvSpPr>
        <p:spPr>
          <a:xfrm>
            <a:off x="1990368" y="2569603"/>
            <a:ext cx="8208943" cy="2539766"/>
          </a:xfrm>
          <a:prstGeom prst="rect">
            <a:avLst/>
          </a:prstGeom>
          <a:solidFill>
            <a:srgbClr val="7D868C"/>
          </a:solidFill>
          <a:ln>
            <a:noFill/>
          </a:ln>
          <a:effectLst/>
        </p:spPr>
        <p:style>
          <a:lnRef idx="1">
            <a:schemeClr val="accent1"/>
          </a:lnRef>
          <a:fillRef idx="3">
            <a:schemeClr val="accent1"/>
          </a:fillRef>
          <a:effectRef idx="2">
            <a:schemeClr val="accent1"/>
          </a:effectRef>
          <a:fontRef idx="minor">
            <a:schemeClr val="lt1"/>
          </a:fontRef>
        </p:style>
        <p:txBody>
          <a:bodyPr vert="vert270" lIns="68565" tIns="34283" rIns="68565" bIns="34283" rtlCol="0" anchor="t"/>
          <a:lstStyle/>
          <a:p>
            <a:pPr algn="ctr" defTabSz="453340"/>
            <a:r>
              <a:rPr lang="en-US" sz="2000" dirty="0">
                <a:solidFill>
                  <a:schemeClr val="bg1"/>
                </a:solidFill>
              </a:rPr>
              <a:t>Software Packs</a:t>
            </a:r>
            <a:endParaRPr lang="en-GB" sz="3200" dirty="0">
              <a:solidFill>
                <a:schemeClr val="bg1"/>
              </a:solidFill>
            </a:endParaRPr>
          </a:p>
        </p:txBody>
      </p:sp>
      <p:sp>
        <p:nvSpPr>
          <p:cNvPr id="64" name="Rectangle 63"/>
          <p:cNvSpPr/>
          <p:nvPr/>
        </p:nvSpPr>
        <p:spPr>
          <a:xfrm>
            <a:off x="2391672" y="1268431"/>
            <a:ext cx="3850325" cy="1083892"/>
          </a:xfrm>
          <a:prstGeom prst="rect">
            <a:avLst/>
          </a:prstGeom>
          <a:solidFill>
            <a:srgbClr val="E5ECEB"/>
          </a:solidFill>
          <a:ln>
            <a:noFill/>
          </a:ln>
          <a:effectLst/>
        </p:spPr>
        <p:style>
          <a:lnRef idx="1">
            <a:schemeClr val="accent1"/>
          </a:lnRef>
          <a:fillRef idx="3">
            <a:schemeClr val="accent1"/>
          </a:fillRef>
          <a:effectRef idx="2">
            <a:schemeClr val="accent1"/>
          </a:effectRef>
          <a:fontRef idx="minor">
            <a:schemeClr val="lt1"/>
          </a:fontRef>
        </p:style>
        <p:txBody>
          <a:bodyPr vert="horz" lIns="68565" tIns="34283" rIns="68565" bIns="34283" rtlCol="0" anchor="t"/>
          <a:lstStyle/>
          <a:p>
            <a:pPr algn="ctr" defTabSz="453340"/>
            <a:r>
              <a:rPr lang="en-US" sz="2000" dirty="0">
                <a:solidFill>
                  <a:srgbClr val="000000"/>
                </a:solidFill>
              </a:rPr>
              <a:t>MDK-Core</a:t>
            </a:r>
            <a:endParaRPr lang="en-GB" sz="3200" dirty="0">
              <a:solidFill>
                <a:srgbClr val="000000"/>
              </a:solidFill>
            </a:endParaRPr>
          </a:p>
        </p:txBody>
      </p:sp>
      <p:sp>
        <p:nvSpPr>
          <p:cNvPr id="65" name="Rectangle 64"/>
          <p:cNvSpPr/>
          <p:nvPr/>
        </p:nvSpPr>
        <p:spPr>
          <a:xfrm>
            <a:off x="6343358" y="1268431"/>
            <a:ext cx="3723977" cy="1083893"/>
          </a:xfrm>
          <a:prstGeom prst="rect">
            <a:avLst/>
          </a:prstGeom>
          <a:solidFill>
            <a:srgbClr val="E5ECEB"/>
          </a:solidFill>
          <a:ln>
            <a:noFill/>
          </a:ln>
          <a:effectLst/>
        </p:spPr>
        <p:style>
          <a:lnRef idx="1">
            <a:schemeClr val="accent1"/>
          </a:lnRef>
          <a:fillRef idx="3">
            <a:schemeClr val="accent1"/>
          </a:fillRef>
          <a:effectRef idx="2">
            <a:schemeClr val="accent1"/>
          </a:effectRef>
          <a:fontRef idx="minor">
            <a:schemeClr val="lt1"/>
          </a:fontRef>
        </p:style>
        <p:txBody>
          <a:bodyPr vert="horz" lIns="68565" tIns="34283" rIns="68565" bIns="34283" rtlCol="0" anchor="t"/>
          <a:lstStyle/>
          <a:p>
            <a:pPr algn="ctr" defTabSz="453340"/>
            <a:r>
              <a:rPr lang="en-US" sz="2000" dirty="0">
                <a:solidFill>
                  <a:srgbClr val="000000"/>
                </a:solidFill>
              </a:rPr>
              <a:t>Arm C/C++ Compiler</a:t>
            </a:r>
            <a:endParaRPr lang="en-GB" sz="3200" dirty="0">
              <a:solidFill>
                <a:srgbClr val="000000"/>
              </a:solidFill>
            </a:endParaRPr>
          </a:p>
        </p:txBody>
      </p:sp>
      <p:sp>
        <p:nvSpPr>
          <p:cNvPr id="67" name="Rectangle 66"/>
          <p:cNvSpPr/>
          <p:nvPr/>
        </p:nvSpPr>
        <p:spPr>
          <a:xfrm>
            <a:off x="2384702" y="2698347"/>
            <a:ext cx="1871513" cy="2303400"/>
          </a:xfrm>
          <a:prstGeom prst="rect">
            <a:avLst/>
          </a:prstGeom>
          <a:solidFill>
            <a:srgbClr val="E5ECEB"/>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t"/>
          <a:lstStyle/>
          <a:p>
            <a:pPr algn="ctr" defTabSz="453340"/>
            <a:r>
              <a:rPr lang="en-US" sz="2000" dirty="0">
                <a:solidFill>
                  <a:srgbClr val="000000"/>
                </a:solidFill>
              </a:rPr>
              <a:t>Device</a:t>
            </a:r>
            <a:endParaRPr lang="en-GB" sz="2000" dirty="0">
              <a:solidFill>
                <a:srgbClr val="000000"/>
              </a:solidFill>
            </a:endParaRPr>
          </a:p>
        </p:txBody>
      </p:sp>
      <p:sp>
        <p:nvSpPr>
          <p:cNvPr id="68" name="Rectangle 67"/>
          <p:cNvSpPr/>
          <p:nvPr/>
        </p:nvSpPr>
        <p:spPr>
          <a:xfrm>
            <a:off x="2498829" y="1659007"/>
            <a:ext cx="3635196" cy="575850"/>
          </a:xfrm>
          <a:prstGeom prst="rect">
            <a:avLst/>
          </a:prstGeom>
          <a:solidFill>
            <a:srgbClr val="0091BD"/>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µVision IDE &amp; debugger</a:t>
            </a:r>
            <a:br>
              <a:rPr lang="en-US" dirty="0">
                <a:solidFill>
                  <a:prstClr val="white"/>
                </a:solidFill>
              </a:rPr>
            </a:br>
            <a:r>
              <a:rPr lang="en-US" sz="1600" dirty="0">
                <a:solidFill>
                  <a:prstClr val="white"/>
                </a:solidFill>
              </a:rPr>
              <a:t>with pack management</a:t>
            </a:r>
            <a:endParaRPr lang="en-US" dirty="0">
              <a:solidFill>
                <a:prstClr val="white"/>
              </a:solidFill>
            </a:endParaRPr>
          </a:p>
        </p:txBody>
      </p:sp>
      <p:sp>
        <p:nvSpPr>
          <p:cNvPr id="69" name="Rectangle 68"/>
          <p:cNvSpPr/>
          <p:nvPr/>
        </p:nvSpPr>
        <p:spPr>
          <a:xfrm>
            <a:off x="6479984" y="1659007"/>
            <a:ext cx="3471604" cy="575850"/>
          </a:xfrm>
          <a:prstGeom prst="rect">
            <a:avLst/>
          </a:prstGeom>
          <a:solidFill>
            <a:srgbClr val="0091BD"/>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sz="1600" dirty="0">
                <a:solidFill>
                  <a:prstClr val="white"/>
                </a:solidFill>
              </a:rPr>
              <a:t>With safety qualification</a:t>
            </a:r>
            <a:endParaRPr lang="en-US" dirty="0">
              <a:solidFill>
                <a:prstClr val="white"/>
              </a:solidFill>
            </a:endParaRPr>
          </a:p>
        </p:txBody>
      </p:sp>
      <p:sp>
        <p:nvSpPr>
          <p:cNvPr id="71" name="Rectangle 70"/>
          <p:cNvSpPr/>
          <p:nvPr/>
        </p:nvSpPr>
        <p:spPr>
          <a:xfrm>
            <a:off x="2492674" y="3065603"/>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Startup</a:t>
            </a:r>
          </a:p>
        </p:txBody>
      </p:sp>
      <p:sp>
        <p:nvSpPr>
          <p:cNvPr id="72" name="Rectangle 71"/>
          <p:cNvSpPr/>
          <p:nvPr/>
        </p:nvSpPr>
        <p:spPr>
          <a:xfrm>
            <a:off x="2492674" y="3712301"/>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de-DE" dirty="0">
                <a:solidFill>
                  <a:prstClr val="white"/>
                </a:solidFill>
              </a:rPr>
              <a:t>Device HAL</a:t>
            </a:r>
            <a:endParaRPr lang="en-US" dirty="0">
              <a:solidFill>
                <a:prstClr val="white"/>
              </a:solidFill>
            </a:endParaRPr>
          </a:p>
        </p:txBody>
      </p:sp>
      <p:sp>
        <p:nvSpPr>
          <p:cNvPr id="73" name="Rectangle 72"/>
          <p:cNvSpPr/>
          <p:nvPr/>
        </p:nvSpPr>
        <p:spPr>
          <a:xfrm>
            <a:off x="2492674" y="4331160"/>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0" tIns="34283" rIns="0" bIns="34283" rtlCol="0" anchor="ctr"/>
          <a:lstStyle/>
          <a:p>
            <a:pPr algn="ctr" defTabSz="453340"/>
            <a:r>
              <a:rPr lang="en-US" dirty="0">
                <a:solidFill>
                  <a:prstClr val="white"/>
                </a:solidFill>
              </a:rPr>
              <a:t>CMSIS Drivers</a:t>
            </a:r>
          </a:p>
        </p:txBody>
      </p:sp>
      <p:sp>
        <p:nvSpPr>
          <p:cNvPr id="74" name="Rectangle 73"/>
          <p:cNvSpPr/>
          <p:nvPr/>
        </p:nvSpPr>
        <p:spPr>
          <a:xfrm>
            <a:off x="4370485" y="2698347"/>
            <a:ext cx="1871513" cy="2303400"/>
          </a:xfrm>
          <a:prstGeom prst="rect">
            <a:avLst/>
          </a:prstGeom>
          <a:solidFill>
            <a:srgbClr val="E5ECEB"/>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t"/>
          <a:lstStyle/>
          <a:p>
            <a:pPr algn="ctr" defTabSz="453340"/>
            <a:r>
              <a:rPr lang="en-US" sz="2000" dirty="0">
                <a:solidFill>
                  <a:srgbClr val="000000"/>
                </a:solidFill>
              </a:rPr>
              <a:t>CMSIS</a:t>
            </a:r>
            <a:endParaRPr lang="en-GB" sz="2000" dirty="0">
              <a:solidFill>
                <a:srgbClr val="000000"/>
              </a:solidFill>
            </a:endParaRPr>
          </a:p>
        </p:txBody>
      </p:sp>
      <p:sp>
        <p:nvSpPr>
          <p:cNvPr id="75" name="Rectangle 74"/>
          <p:cNvSpPr/>
          <p:nvPr/>
        </p:nvSpPr>
        <p:spPr>
          <a:xfrm>
            <a:off x="4478457" y="3065603"/>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CMSIS-Core</a:t>
            </a:r>
          </a:p>
        </p:txBody>
      </p:sp>
      <p:sp>
        <p:nvSpPr>
          <p:cNvPr id="76" name="Rectangle 75"/>
          <p:cNvSpPr/>
          <p:nvPr/>
        </p:nvSpPr>
        <p:spPr>
          <a:xfrm>
            <a:off x="4478457" y="3712301"/>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CMSIS-DSP</a:t>
            </a:r>
          </a:p>
        </p:txBody>
      </p:sp>
      <p:sp>
        <p:nvSpPr>
          <p:cNvPr id="77" name="Rectangle 76"/>
          <p:cNvSpPr/>
          <p:nvPr/>
        </p:nvSpPr>
        <p:spPr>
          <a:xfrm>
            <a:off x="4478457" y="4331160"/>
            <a:ext cx="1655569"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CMSIS-RTOS</a:t>
            </a:r>
          </a:p>
        </p:txBody>
      </p:sp>
      <p:sp>
        <p:nvSpPr>
          <p:cNvPr id="80" name="Rectangle 79"/>
          <p:cNvSpPr/>
          <p:nvPr/>
        </p:nvSpPr>
        <p:spPr>
          <a:xfrm>
            <a:off x="6343359" y="2689030"/>
            <a:ext cx="3723977" cy="2303400"/>
          </a:xfrm>
          <a:prstGeom prst="rect">
            <a:avLst/>
          </a:prstGeom>
          <a:solidFill>
            <a:srgbClr val="E5ECEB"/>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t"/>
          <a:lstStyle/>
          <a:p>
            <a:pPr algn="ctr" defTabSz="453340"/>
            <a:r>
              <a:rPr lang="en-US" sz="2000" dirty="0">
                <a:solidFill>
                  <a:srgbClr val="000000"/>
                </a:solidFill>
              </a:rPr>
              <a:t>MDK-Middleware</a:t>
            </a:r>
            <a:endParaRPr lang="en-GB" sz="2000" dirty="0">
              <a:solidFill>
                <a:srgbClr val="000000"/>
              </a:solidFill>
            </a:endParaRPr>
          </a:p>
        </p:txBody>
      </p:sp>
      <p:sp>
        <p:nvSpPr>
          <p:cNvPr id="81" name="Rectangle 80"/>
          <p:cNvSpPr/>
          <p:nvPr/>
        </p:nvSpPr>
        <p:spPr>
          <a:xfrm>
            <a:off x="8239994" y="3712301"/>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err="1">
                <a:solidFill>
                  <a:prstClr val="white"/>
                </a:solidFill>
              </a:rPr>
              <a:t>Mbed</a:t>
            </a:r>
            <a:r>
              <a:rPr lang="en-US" dirty="0">
                <a:solidFill>
                  <a:prstClr val="white"/>
                </a:solidFill>
              </a:rPr>
              <a:t> TLS</a:t>
            </a:r>
          </a:p>
          <a:p>
            <a:pPr algn="ctr" defTabSz="453340"/>
            <a:r>
              <a:rPr lang="en-US" sz="1600" dirty="0">
                <a:solidFill>
                  <a:prstClr val="white"/>
                </a:solidFill>
              </a:rPr>
              <a:t>SSL/TLS security</a:t>
            </a:r>
          </a:p>
        </p:txBody>
      </p:sp>
      <p:sp>
        <p:nvSpPr>
          <p:cNvPr id="82" name="Rectangle 81"/>
          <p:cNvSpPr/>
          <p:nvPr/>
        </p:nvSpPr>
        <p:spPr>
          <a:xfrm>
            <a:off x="6449423" y="4331160"/>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File System</a:t>
            </a:r>
          </a:p>
        </p:txBody>
      </p:sp>
      <p:sp>
        <p:nvSpPr>
          <p:cNvPr id="83" name="Rectangle 82"/>
          <p:cNvSpPr/>
          <p:nvPr/>
        </p:nvSpPr>
        <p:spPr>
          <a:xfrm>
            <a:off x="8239994" y="4331160"/>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IoT connectors</a:t>
            </a:r>
          </a:p>
        </p:txBody>
      </p:sp>
      <p:sp>
        <p:nvSpPr>
          <p:cNvPr id="84" name="Rectangle 83"/>
          <p:cNvSpPr/>
          <p:nvPr/>
        </p:nvSpPr>
        <p:spPr>
          <a:xfrm>
            <a:off x="6449424" y="3712301"/>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USB</a:t>
            </a:r>
          </a:p>
          <a:p>
            <a:pPr algn="ctr" defTabSz="453340"/>
            <a:r>
              <a:rPr lang="en-US" sz="1600" dirty="0">
                <a:solidFill>
                  <a:prstClr val="white"/>
                </a:solidFill>
              </a:rPr>
              <a:t>Host/Device</a:t>
            </a:r>
          </a:p>
        </p:txBody>
      </p:sp>
      <p:sp>
        <p:nvSpPr>
          <p:cNvPr id="85" name="Rectangle 84"/>
          <p:cNvSpPr/>
          <p:nvPr/>
        </p:nvSpPr>
        <p:spPr>
          <a:xfrm>
            <a:off x="8239994" y="3065603"/>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Graphics</a:t>
            </a:r>
          </a:p>
        </p:txBody>
      </p:sp>
      <p:sp>
        <p:nvSpPr>
          <p:cNvPr id="86" name="Rectangle 85"/>
          <p:cNvSpPr/>
          <p:nvPr/>
        </p:nvSpPr>
        <p:spPr>
          <a:xfrm>
            <a:off x="6449424" y="3065603"/>
            <a:ext cx="1711595" cy="503869"/>
          </a:xfrm>
          <a:prstGeom prst="rect">
            <a:avLst/>
          </a:prstGeom>
          <a:solidFill>
            <a:srgbClr val="00C1DE"/>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prstClr val="white"/>
                </a:solidFill>
              </a:rPr>
              <a:t>Network</a:t>
            </a:r>
          </a:p>
          <a:p>
            <a:pPr algn="ctr" defTabSz="453340"/>
            <a:r>
              <a:rPr lang="en-US" sz="1600" dirty="0">
                <a:solidFill>
                  <a:prstClr val="white"/>
                </a:solidFill>
              </a:rPr>
              <a:t>IPv4/IPv6</a:t>
            </a:r>
          </a:p>
        </p:txBody>
      </p:sp>
      <p:pic>
        <p:nvPicPr>
          <p:cNvPr id="5" name="Picture 4"/>
          <p:cNvPicPr>
            <a:picLocks noChangeAspect="1"/>
          </p:cNvPicPr>
          <p:nvPr/>
        </p:nvPicPr>
        <p:blipFill>
          <a:blip r:embed="rId3"/>
          <a:stretch>
            <a:fillRect/>
          </a:stretch>
        </p:blipFill>
        <p:spPr>
          <a:xfrm>
            <a:off x="9463017" y="446807"/>
            <a:ext cx="2237411" cy="395947"/>
          </a:xfrm>
          <a:prstGeom prst="rect">
            <a:avLst/>
          </a:prstGeom>
        </p:spPr>
      </p:pic>
      <p:sp>
        <p:nvSpPr>
          <p:cNvPr id="30" name="Rectangle 29">
            <a:extLst>
              <a:ext uri="{FF2B5EF4-FFF2-40B4-BE49-F238E27FC236}">
                <a16:creationId xmlns:a16="http://schemas.microsoft.com/office/drawing/2014/main" id="{150BBD66-A49D-4798-89E0-F3FFCB953F61}"/>
              </a:ext>
            </a:extLst>
          </p:cNvPr>
          <p:cNvSpPr/>
          <p:nvPr/>
        </p:nvSpPr>
        <p:spPr>
          <a:xfrm>
            <a:off x="1990368" y="5222166"/>
            <a:ext cx="8208943" cy="790303"/>
          </a:xfrm>
          <a:prstGeom prst="rect">
            <a:avLst/>
          </a:prstGeom>
          <a:solidFill>
            <a:srgbClr val="7D868C"/>
          </a:solidFill>
          <a:ln>
            <a:noFill/>
          </a:ln>
          <a:effectLst/>
        </p:spPr>
        <p:style>
          <a:lnRef idx="1">
            <a:schemeClr val="accent1"/>
          </a:lnRef>
          <a:fillRef idx="3">
            <a:schemeClr val="accent1"/>
          </a:fillRef>
          <a:effectRef idx="2">
            <a:schemeClr val="accent1"/>
          </a:effectRef>
          <a:fontRef idx="minor">
            <a:schemeClr val="lt1"/>
          </a:fontRef>
        </p:style>
        <p:txBody>
          <a:bodyPr vert="vert270" lIns="68565" tIns="34283" rIns="68565" bIns="34283" rtlCol="0" anchor="t"/>
          <a:lstStyle/>
          <a:p>
            <a:pPr algn="ctr" defTabSz="453340"/>
            <a:r>
              <a:rPr lang="en-US" sz="2000" dirty="0">
                <a:solidFill>
                  <a:schemeClr val="bg1"/>
                </a:solidFill>
              </a:rPr>
              <a:t>Probes</a:t>
            </a:r>
            <a:endParaRPr lang="en-GB" sz="3200" dirty="0">
              <a:solidFill>
                <a:schemeClr val="bg1"/>
              </a:solidFill>
            </a:endParaRPr>
          </a:p>
        </p:txBody>
      </p:sp>
      <p:sp>
        <p:nvSpPr>
          <p:cNvPr id="31" name="Rectangle 30">
            <a:extLst>
              <a:ext uri="{FF2B5EF4-FFF2-40B4-BE49-F238E27FC236}">
                <a16:creationId xmlns:a16="http://schemas.microsoft.com/office/drawing/2014/main" id="{AB376B9F-918D-43EE-8E6F-EBD604BE014F}"/>
              </a:ext>
            </a:extLst>
          </p:cNvPr>
          <p:cNvSpPr/>
          <p:nvPr/>
        </p:nvSpPr>
        <p:spPr>
          <a:xfrm>
            <a:off x="2384701" y="5329391"/>
            <a:ext cx="2484000" cy="575850"/>
          </a:xfrm>
          <a:prstGeom prst="rect">
            <a:avLst/>
          </a:prstGeom>
          <a:solidFill>
            <a:srgbClr val="95D650"/>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err="1">
                <a:solidFill>
                  <a:schemeClr val="tx1"/>
                </a:solidFill>
              </a:rPr>
              <a:t>ULINK</a:t>
            </a:r>
            <a:r>
              <a:rPr lang="en-US" i="1" dirty="0" err="1">
                <a:solidFill>
                  <a:schemeClr val="tx1"/>
                </a:solidFill>
              </a:rPr>
              <a:t>pro</a:t>
            </a:r>
            <a:br>
              <a:rPr lang="en-US" dirty="0">
                <a:solidFill>
                  <a:schemeClr val="tx1"/>
                </a:solidFill>
              </a:rPr>
            </a:br>
            <a:r>
              <a:rPr lang="en-US" sz="1600" dirty="0">
                <a:solidFill>
                  <a:schemeClr val="tx1"/>
                </a:solidFill>
              </a:rPr>
              <a:t>for code coverage analysis</a:t>
            </a:r>
            <a:endParaRPr lang="en-US" dirty="0">
              <a:solidFill>
                <a:schemeClr val="tx1"/>
              </a:solidFill>
            </a:endParaRPr>
          </a:p>
        </p:txBody>
      </p:sp>
      <p:sp>
        <p:nvSpPr>
          <p:cNvPr id="32" name="Rectangle 31">
            <a:extLst>
              <a:ext uri="{FF2B5EF4-FFF2-40B4-BE49-F238E27FC236}">
                <a16:creationId xmlns:a16="http://schemas.microsoft.com/office/drawing/2014/main" id="{73E8CC12-D39F-4B76-9E0A-D14485D53869}"/>
              </a:ext>
            </a:extLst>
          </p:cNvPr>
          <p:cNvSpPr/>
          <p:nvPr/>
        </p:nvSpPr>
        <p:spPr>
          <a:xfrm>
            <a:off x="4981997" y="5332917"/>
            <a:ext cx="2484000" cy="575850"/>
          </a:xfrm>
          <a:prstGeom prst="rect">
            <a:avLst/>
          </a:prstGeom>
          <a:solidFill>
            <a:srgbClr val="95D650"/>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schemeClr val="tx1"/>
                </a:solidFill>
              </a:rPr>
              <a:t>ULINK-Plus</a:t>
            </a:r>
            <a:br>
              <a:rPr lang="en-US" dirty="0">
                <a:solidFill>
                  <a:schemeClr val="tx1"/>
                </a:solidFill>
              </a:rPr>
            </a:br>
            <a:r>
              <a:rPr lang="en-US" sz="1600" dirty="0">
                <a:solidFill>
                  <a:schemeClr val="tx1"/>
                </a:solidFill>
              </a:rPr>
              <a:t>for power optimization</a:t>
            </a:r>
            <a:endParaRPr lang="en-US" dirty="0">
              <a:solidFill>
                <a:schemeClr val="tx1"/>
              </a:solidFill>
            </a:endParaRPr>
          </a:p>
        </p:txBody>
      </p:sp>
      <p:sp>
        <p:nvSpPr>
          <p:cNvPr id="33" name="Rectangle 32">
            <a:extLst>
              <a:ext uri="{FF2B5EF4-FFF2-40B4-BE49-F238E27FC236}">
                <a16:creationId xmlns:a16="http://schemas.microsoft.com/office/drawing/2014/main" id="{D336B624-6860-4D1E-A623-BFC3DAE68B33}"/>
              </a:ext>
            </a:extLst>
          </p:cNvPr>
          <p:cNvSpPr/>
          <p:nvPr/>
        </p:nvSpPr>
        <p:spPr>
          <a:xfrm>
            <a:off x="7579292" y="5327165"/>
            <a:ext cx="2484000" cy="575850"/>
          </a:xfrm>
          <a:prstGeom prst="rect">
            <a:avLst/>
          </a:prstGeom>
          <a:solidFill>
            <a:srgbClr val="95D650"/>
          </a:solidFill>
          <a:ln>
            <a:noFill/>
          </a:ln>
          <a:effectLst/>
        </p:spPr>
        <p:style>
          <a:lnRef idx="1">
            <a:schemeClr val="accent1"/>
          </a:lnRef>
          <a:fillRef idx="3">
            <a:schemeClr val="accent1"/>
          </a:fillRef>
          <a:effectRef idx="2">
            <a:schemeClr val="accent1"/>
          </a:effectRef>
          <a:fontRef idx="minor">
            <a:schemeClr val="lt1"/>
          </a:fontRef>
        </p:style>
        <p:txBody>
          <a:bodyPr lIns="68565" tIns="34283" rIns="68565" bIns="34283" rtlCol="0" anchor="ctr"/>
          <a:lstStyle/>
          <a:p>
            <a:pPr algn="ctr" defTabSz="453340"/>
            <a:r>
              <a:rPr lang="en-US" dirty="0">
                <a:solidFill>
                  <a:schemeClr val="tx1"/>
                </a:solidFill>
              </a:rPr>
              <a:t>ULINK2</a:t>
            </a:r>
            <a:br>
              <a:rPr lang="en-US" dirty="0">
                <a:solidFill>
                  <a:schemeClr val="tx1"/>
                </a:solidFill>
              </a:rPr>
            </a:br>
            <a:r>
              <a:rPr lang="en-US" sz="1600" dirty="0">
                <a:solidFill>
                  <a:schemeClr val="tx1"/>
                </a:solidFill>
              </a:rPr>
              <a:t>for run/stop debugging</a:t>
            </a:r>
            <a:endParaRPr lang="en-US" dirty="0">
              <a:solidFill>
                <a:schemeClr val="tx1"/>
              </a:solidFill>
            </a:endParaRPr>
          </a:p>
        </p:txBody>
      </p:sp>
    </p:spTree>
    <p:extLst>
      <p:ext uri="{BB962C8B-B14F-4D97-AF65-F5344CB8AC3E}">
        <p14:creationId xmlns:p14="http://schemas.microsoft.com/office/powerpoint/2010/main" val="1114440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60D7-C6A8-4686-94C4-30D4E366E7DC}"/>
              </a:ext>
            </a:extLst>
          </p:cNvPr>
          <p:cNvSpPr>
            <a:spLocks noGrp="1"/>
          </p:cNvSpPr>
          <p:nvPr>
            <p:ph type="title"/>
          </p:nvPr>
        </p:nvSpPr>
        <p:spPr>
          <a:xfrm>
            <a:off x="6095999" y="1207042"/>
            <a:ext cx="5113339" cy="1519514"/>
          </a:xfrm>
        </p:spPr>
        <p:txBody>
          <a:bodyPr/>
          <a:lstStyle/>
          <a:p>
            <a:r>
              <a:rPr lang="en-US" dirty="0"/>
              <a:t>Arm Compiler 6</a:t>
            </a:r>
          </a:p>
        </p:txBody>
      </p:sp>
      <p:sp>
        <p:nvSpPr>
          <p:cNvPr id="3" name="Subtitle 2">
            <a:extLst>
              <a:ext uri="{FF2B5EF4-FFF2-40B4-BE49-F238E27FC236}">
                <a16:creationId xmlns:a16="http://schemas.microsoft.com/office/drawing/2014/main" id="{316CE97C-FC33-4926-BBD8-8C598A686A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09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dirty="0"/>
              <a:t>Arm Compiler 6: Leading-edge C/C++ toolchain</a:t>
            </a:r>
            <a:endParaRPr lang="en-US" dirty="0"/>
          </a:p>
        </p:txBody>
      </p:sp>
      <p:sp>
        <p:nvSpPr>
          <p:cNvPr id="12" name="Text Placeholder 11"/>
          <p:cNvSpPr>
            <a:spLocks noGrp="1"/>
          </p:cNvSpPr>
          <p:nvPr>
            <p:ph type="body" sz="quarter" idx="13"/>
          </p:nvPr>
        </p:nvSpPr>
        <p:spPr>
          <a:xfrm>
            <a:off x="492125" y="1120775"/>
            <a:ext cx="11180763" cy="344488"/>
          </a:xfrm>
        </p:spPr>
        <p:txBody>
          <a:bodyPr/>
          <a:lstStyle/>
          <a:p>
            <a:pPr>
              <a:defRPr/>
            </a:pPr>
            <a:endParaRPr dirty="0"/>
          </a:p>
        </p:txBody>
      </p:sp>
      <p:sp>
        <p:nvSpPr>
          <p:cNvPr id="31747" name="Content Placeholder 5"/>
          <p:cNvSpPr>
            <a:spLocks noGrp="1"/>
          </p:cNvSpPr>
          <p:nvPr>
            <p:ph idx="4294967295"/>
          </p:nvPr>
        </p:nvSpPr>
        <p:spPr bwMode="auto">
          <a:xfrm>
            <a:off x="3370263" y="1556657"/>
            <a:ext cx="8302625" cy="4482193"/>
          </a:xfrm>
          <a:prstGeom prst="rect">
            <a:avLst/>
          </a:prstGeom>
        </p:spPr>
        <p:txBody>
          <a:bodyPr wrap="square" numCol="1" anchor="t" anchorCtr="0" compatLnSpc="1">
            <a:prstTxWarp prst="textNoShape">
              <a:avLst/>
            </a:prstTxWarp>
          </a:bodyPr>
          <a:lstStyle/>
          <a:p>
            <a:pPr>
              <a:spcAft>
                <a:spcPts val="600"/>
              </a:spcAft>
            </a:pPr>
            <a:r>
              <a:rPr lang="en-GB" dirty="0"/>
              <a:t>The only embedded compiler you’ll ever need</a:t>
            </a:r>
          </a:p>
          <a:p>
            <a:pPr lvl="1">
              <a:spcAft>
                <a:spcPts val="600"/>
              </a:spcAft>
            </a:pPr>
            <a:r>
              <a:rPr lang="en-IE" sz="1800" dirty="0"/>
              <a:t>Validated support for new Arm technologies significantly </a:t>
            </a:r>
          </a:p>
          <a:p>
            <a:pPr lvl="1">
              <a:spcAft>
                <a:spcPts val="600"/>
              </a:spcAft>
            </a:pPr>
            <a:r>
              <a:rPr lang="en-IE" sz="1800" dirty="0"/>
              <a:t>Architecture validation</a:t>
            </a:r>
          </a:p>
          <a:p>
            <a:pPr lvl="1">
              <a:spcAft>
                <a:spcPts val="600"/>
              </a:spcAft>
            </a:pPr>
            <a:r>
              <a:rPr lang="en-IE" sz="1800" dirty="0"/>
              <a:t>Developed and supported by Arm architecture experts</a:t>
            </a:r>
            <a:endParaRPr lang="en-IE" dirty="0"/>
          </a:p>
          <a:p>
            <a:pPr>
              <a:spcBef>
                <a:spcPts val="600"/>
              </a:spcBef>
              <a:spcAft>
                <a:spcPts val="600"/>
              </a:spcAft>
            </a:pPr>
            <a:r>
              <a:rPr lang="en-IE" dirty="0"/>
              <a:t>Efficient and accurate code for bare-metal and RTOS</a:t>
            </a:r>
          </a:p>
          <a:p>
            <a:pPr lvl="1">
              <a:spcAft>
                <a:spcPts val="600"/>
              </a:spcAft>
            </a:pPr>
            <a:r>
              <a:rPr lang="en-IE" sz="1800" dirty="0"/>
              <a:t>Finely tuned Arm proprietary embedded libraries and linker</a:t>
            </a:r>
          </a:p>
          <a:p>
            <a:pPr lvl="1">
              <a:spcAft>
                <a:spcPts val="600"/>
              </a:spcAft>
            </a:pPr>
            <a:r>
              <a:rPr lang="en-GB" sz="1800" dirty="0"/>
              <a:t>Optimized for a wide range of applications, not just a single benchmark</a:t>
            </a:r>
          </a:p>
          <a:p>
            <a:pPr lvl="1">
              <a:spcAft>
                <a:spcPts val="600"/>
              </a:spcAft>
            </a:pPr>
            <a:r>
              <a:rPr lang="en-GB" sz="1800" dirty="0"/>
              <a:t>Support for the most recent language standards</a:t>
            </a:r>
            <a:endParaRPr lang="en-GB" dirty="0"/>
          </a:p>
          <a:p>
            <a:pPr>
              <a:spcBef>
                <a:spcPts val="600"/>
              </a:spcBef>
              <a:spcAft>
                <a:spcPts val="600"/>
              </a:spcAft>
            </a:pPr>
            <a:r>
              <a:rPr lang="en-IE" dirty="0"/>
              <a:t>Path to functional safety certification</a:t>
            </a:r>
          </a:p>
          <a:p>
            <a:pPr lvl="1">
              <a:spcAft>
                <a:spcPts val="600"/>
              </a:spcAft>
            </a:pPr>
            <a:r>
              <a:rPr lang="en-IE" sz="1800" dirty="0"/>
              <a:t>TÜV SÜD qualified for software development to multiple safety standards</a:t>
            </a:r>
          </a:p>
          <a:p>
            <a:pPr lvl="1">
              <a:spcAft>
                <a:spcPts val="600"/>
              </a:spcAft>
            </a:pPr>
            <a:r>
              <a:rPr lang="en-IE" sz="1800" dirty="0"/>
              <a:t>Comprehensive Qualification Kit provides essential supporting documentation</a:t>
            </a:r>
          </a:p>
          <a:p>
            <a:pPr lvl="1">
              <a:spcAft>
                <a:spcPts val="600"/>
              </a:spcAft>
            </a:pPr>
            <a:r>
              <a:rPr lang="en-IE" sz="1800" dirty="0"/>
              <a:t>Long Term Maintenance from stable &amp; isolated code branch</a:t>
            </a:r>
            <a:endParaRPr lang="en-US" dirty="0"/>
          </a:p>
          <a:p>
            <a:endParaRPr lang="en-US" altLang="en-US" dirty="0">
              <a:ea typeface="ＭＳ Ｐゴシック" charset="-128"/>
            </a:endParaRPr>
          </a:p>
        </p:txBody>
      </p:sp>
      <p:sp>
        <p:nvSpPr>
          <p:cNvPr id="6" name="TextBox 5"/>
          <p:cNvSpPr txBox="1"/>
          <p:nvPr/>
        </p:nvSpPr>
        <p:spPr>
          <a:xfrm>
            <a:off x="369929" y="2531389"/>
            <a:ext cx="2434818" cy="369326"/>
          </a:xfrm>
          <a:prstGeom prst="rect">
            <a:avLst/>
          </a:prstGeom>
          <a:noFill/>
        </p:spPr>
        <p:txBody>
          <a:bodyPr wrap="none" lIns="91432" tIns="45717" rIns="91432" bIns="45717" rtlCol="0">
            <a:spAutoFit/>
          </a:bodyPr>
          <a:lstStyle/>
          <a:p>
            <a:pPr algn="ctr"/>
            <a:r>
              <a:rPr lang="en-GB" dirty="0"/>
              <a:t>Comprehensive support</a:t>
            </a:r>
            <a:endParaRPr lang="en-US" dirty="0"/>
          </a:p>
        </p:txBody>
      </p:sp>
      <p:sp>
        <p:nvSpPr>
          <p:cNvPr id="8" name="TextBox 7"/>
          <p:cNvSpPr txBox="1"/>
          <p:nvPr/>
        </p:nvSpPr>
        <p:spPr>
          <a:xfrm>
            <a:off x="619353" y="3890448"/>
            <a:ext cx="1935963" cy="384715"/>
          </a:xfrm>
          <a:prstGeom prst="rect">
            <a:avLst/>
          </a:prstGeom>
          <a:noFill/>
        </p:spPr>
        <p:txBody>
          <a:bodyPr wrap="none" lIns="91432" tIns="45717" rIns="91432" bIns="45717" rtlCol="0">
            <a:spAutoFit/>
          </a:bodyPr>
          <a:lstStyle/>
          <a:p>
            <a:pPr algn="ctr"/>
            <a:r>
              <a:rPr lang="en-US" dirty="0"/>
              <a:t>Real performance</a:t>
            </a:r>
          </a:p>
        </p:txBody>
      </p:sp>
      <p:sp>
        <p:nvSpPr>
          <p:cNvPr id="10" name="TextBox 9"/>
          <p:cNvSpPr txBox="1"/>
          <p:nvPr/>
        </p:nvSpPr>
        <p:spPr>
          <a:xfrm>
            <a:off x="679440" y="5579228"/>
            <a:ext cx="1641011" cy="384715"/>
          </a:xfrm>
          <a:prstGeom prst="rect">
            <a:avLst/>
          </a:prstGeom>
          <a:noFill/>
        </p:spPr>
        <p:txBody>
          <a:bodyPr wrap="none" lIns="91432" tIns="45717" rIns="91432" bIns="45717" rtlCol="0">
            <a:spAutoFit/>
          </a:bodyPr>
          <a:lstStyle/>
          <a:p>
            <a:pPr algn="ctr"/>
            <a:r>
              <a:rPr lang="en-GB" dirty="0"/>
              <a:t>Safety qualified</a:t>
            </a:r>
            <a:endParaRPr lang="en-US" dirty="0"/>
          </a:p>
        </p:txBody>
      </p:sp>
      <p:pic>
        <p:nvPicPr>
          <p:cNvPr id="3" name="Picture 2">
            <a:extLst>
              <a:ext uri="{FF2B5EF4-FFF2-40B4-BE49-F238E27FC236}">
                <a16:creationId xmlns:a16="http://schemas.microsoft.com/office/drawing/2014/main" id="{0F12106B-BAC6-D84A-B84A-B5E368E67BDE}"/>
              </a:ext>
            </a:extLst>
          </p:cNvPr>
          <p:cNvPicPr>
            <a:picLocks noChangeAspect="1"/>
          </p:cNvPicPr>
          <p:nvPr/>
        </p:nvPicPr>
        <p:blipFill>
          <a:blip r:embed="rId3"/>
          <a:stretch>
            <a:fillRect/>
          </a:stretch>
        </p:blipFill>
        <p:spPr>
          <a:xfrm>
            <a:off x="1117434" y="3268148"/>
            <a:ext cx="889000" cy="622300"/>
          </a:xfrm>
          <a:prstGeom prst="rect">
            <a:avLst/>
          </a:prstGeom>
        </p:spPr>
      </p:pic>
      <p:pic>
        <p:nvPicPr>
          <p:cNvPr id="13" name="Picture 12">
            <a:extLst>
              <a:ext uri="{FF2B5EF4-FFF2-40B4-BE49-F238E27FC236}">
                <a16:creationId xmlns:a16="http://schemas.microsoft.com/office/drawing/2014/main" id="{D5822F75-BA02-0742-9A45-9E76C1DC45BC}"/>
              </a:ext>
            </a:extLst>
          </p:cNvPr>
          <p:cNvPicPr>
            <a:picLocks noChangeAspect="1"/>
          </p:cNvPicPr>
          <p:nvPr/>
        </p:nvPicPr>
        <p:blipFill>
          <a:blip r:embed="rId4"/>
          <a:stretch>
            <a:fillRect/>
          </a:stretch>
        </p:blipFill>
        <p:spPr>
          <a:xfrm>
            <a:off x="1092034" y="4766428"/>
            <a:ext cx="914400" cy="812800"/>
          </a:xfrm>
          <a:prstGeom prst="rect">
            <a:avLst/>
          </a:prstGeom>
        </p:spPr>
      </p:pic>
      <p:pic>
        <p:nvPicPr>
          <p:cNvPr id="5" name="Picture 4">
            <a:extLst>
              <a:ext uri="{FF2B5EF4-FFF2-40B4-BE49-F238E27FC236}">
                <a16:creationId xmlns:a16="http://schemas.microsoft.com/office/drawing/2014/main" id="{83F87EE7-386A-E845-A1E8-7AB0BE16566D}"/>
              </a:ext>
            </a:extLst>
          </p:cNvPr>
          <p:cNvPicPr>
            <a:picLocks noChangeAspect="1"/>
          </p:cNvPicPr>
          <p:nvPr/>
        </p:nvPicPr>
        <p:blipFill>
          <a:blip r:embed="rId5"/>
          <a:stretch>
            <a:fillRect/>
          </a:stretch>
        </p:blipFill>
        <p:spPr>
          <a:xfrm>
            <a:off x="1092034" y="1723425"/>
            <a:ext cx="914400" cy="812800"/>
          </a:xfrm>
          <a:prstGeom prst="rect">
            <a:avLst/>
          </a:prstGeom>
        </p:spPr>
      </p:pic>
    </p:spTree>
    <p:extLst>
      <p:ext uri="{BB962C8B-B14F-4D97-AF65-F5344CB8AC3E}">
        <p14:creationId xmlns:p14="http://schemas.microsoft.com/office/powerpoint/2010/main" val="255040217"/>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CC08A84B-D72B-4379-9795-9D2AE1B21C53}" vid="{AD5FA369-C00C-4F52-961A-36F6EFFD17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3.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61D4E06-5D3F-4994-A4A7-4BA626FA722D}">
  <ds:schemaRefs>
    <ds:schemaRef ds:uri="f2ad5090-61a8-4b8c-ab70-68f4ff4d1933"/>
    <ds:schemaRef ds:uri="http://schemas.microsoft.com/sharepoint/v3"/>
    <ds:schemaRef ds:uri="http://purl.org/dc/terms/"/>
    <ds:schemaRef ds:uri="http://schemas.openxmlformats.org/package/2006/metadata/core-properties"/>
    <ds:schemaRef ds:uri="http://schemas.microsoft.com/office/2006/documentManagement/types"/>
    <ds:schemaRef ds:uri="c0950e01-db07-4e41-9c32-b7a8e9fccc9b"/>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5.xml><?xml version="1.0" encoding="utf-8"?>
<ds:datastoreItem xmlns:ds="http://schemas.openxmlformats.org/officeDocument/2006/customXml" ds:itemID="{1E7F2E56-8924-419D-99E9-79DB71144EB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133</TotalTime>
  <Words>4187</Words>
  <Application>Microsoft Office PowerPoint</Application>
  <PresentationFormat>Widescreen</PresentationFormat>
  <Paragraphs>449</Paragraphs>
  <Slides>30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Courier New</vt:lpstr>
      <vt:lpstr>Gill Sans</vt:lpstr>
      <vt:lpstr>Gill Sans MT</vt:lpstr>
      <vt:lpstr>Open Sans Light</vt:lpstr>
      <vt:lpstr>Wingdings</vt:lpstr>
      <vt:lpstr>Arm_PPT_Public</vt:lpstr>
      <vt:lpstr>Arm Development Studio</vt:lpstr>
      <vt:lpstr>Learning Outcomes</vt:lpstr>
      <vt:lpstr>Arm Development Studio overview</vt:lpstr>
      <vt:lpstr>Arm Development Studio featuring Keil MDK</vt:lpstr>
      <vt:lpstr>PowerPoint Presentation</vt:lpstr>
      <vt:lpstr>Arm Development Studio IDE</vt:lpstr>
      <vt:lpstr>Keil MDK overview</vt:lpstr>
      <vt:lpstr>Arm Compiler 6</vt:lpstr>
      <vt:lpstr>Arm Compiler 6: Leading-edge C/C++ toolchain</vt:lpstr>
      <vt:lpstr>Basic armclang options</vt:lpstr>
      <vt:lpstr>Basic armlink options</vt:lpstr>
      <vt:lpstr>Arm Compiler 5 (armcc)</vt:lpstr>
      <vt:lpstr>Debug and trace</vt:lpstr>
      <vt:lpstr>Arm Debugger key points</vt:lpstr>
      <vt:lpstr>Comprehensive support for Arm cores</vt:lpstr>
      <vt:lpstr>Advanced User Interface Design</vt:lpstr>
      <vt:lpstr>Target connection configuration</vt:lpstr>
      <vt:lpstr>Debugger configuration with software packs</vt:lpstr>
      <vt:lpstr>Trace – how it works</vt:lpstr>
      <vt:lpstr>Trace view in Arm Debugger</vt:lpstr>
      <vt:lpstr>Debug probes</vt:lpstr>
      <vt:lpstr>DSTREAM-ST family</vt:lpstr>
      <vt:lpstr>ULINK family</vt:lpstr>
      <vt:lpstr>Virtual platforms</vt:lpstr>
      <vt:lpstr>Virtual prototyping solutions</vt:lpstr>
      <vt:lpstr>Virtual prototype solutions</vt:lpstr>
      <vt:lpstr>Arm Streamline performance analyzer</vt:lpstr>
      <vt:lpstr>PowerPoint Presentation</vt:lpstr>
      <vt:lpstr>Process to Success</vt:lpstr>
      <vt:lpstr>We invite you to try it out for yourself</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 Tong</dc:creator>
  <cp:keywords/>
  <dc:description/>
  <cp:lastModifiedBy>Francisca Tan</cp:lastModifiedBy>
  <cp:revision>7</cp:revision>
  <dcterms:created xsi:type="dcterms:W3CDTF">2021-01-10T04:24:14Z</dcterms:created>
  <dcterms:modified xsi:type="dcterms:W3CDTF">2021-11-02T12:29:03Z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