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05"/>
  </p:notesMasterIdLst>
  <p:handoutMasterIdLst>
    <p:handoutMasterId r:id="rId106"/>
  </p:handoutMasterIdLst>
  <p:sldIdLst>
    <p:sldId id="273" r:id="rId5"/>
    <p:sldId id="282" r:id="rId6"/>
    <p:sldId id="301" r:id="rId7"/>
    <p:sldId id="302" r:id="rId8"/>
    <p:sldId id="304" r:id="rId9"/>
    <p:sldId id="303" r:id="rId10"/>
    <p:sldId id="305" r:id="rId11"/>
    <p:sldId id="306" r:id="rId12"/>
    <p:sldId id="329" r:id="rId13"/>
    <p:sldId id="330" r:id="rId14"/>
    <p:sldId id="331" r:id="rId15"/>
    <p:sldId id="332" r:id="rId16"/>
    <p:sldId id="307" r:id="rId17"/>
    <p:sldId id="333" r:id="rId18"/>
    <p:sldId id="310" r:id="rId19"/>
    <p:sldId id="308" r:id="rId20"/>
    <p:sldId id="284" r:id="rId21"/>
    <p:sldId id="281" r:id="rId22"/>
    <p:sldId id="283" r:id="rId23"/>
    <p:sldId id="285" r:id="rId24"/>
    <p:sldId id="290" r:id="rId25"/>
    <p:sldId id="291" r:id="rId26"/>
    <p:sldId id="296" r:id="rId27"/>
    <p:sldId id="297" r:id="rId28"/>
    <p:sldId id="311" r:id="rId29"/>
    <p:sldId id="315" r:id="rId30"/>
    <p:sldId id="316" r:id="rId31"/>
    <p:sldId id="317" r:id="rId32"/>
    <p:sldId id="318" r:id="rId33"/>
    <p:sldId id="319" r:id="rId34"/>
    <p:sldId id="320" r:id="rId35"/>
    <p:sldId id="322" r:id="rId36"/>
    <p:sldId id="321" r:id="rId37"/>
    <p:sldId id="323" r:id="rId38"/>
    <p:sldId id="324" r:id="rId39"/>
    <p:sldId id="325" r:id="rId40"/>
    <p:sldId id="326" r:id="rId41"/>
    <p:sldId id="327" r:id="rId42"/>
    <p:sldId id="286" r:id="rId43"/>
    <p:sldId id="288" r:id="rId44"/>
    <p:sldId id="287" r:id="rId45"/>
    <p:sldId id="334" r:id="rId46"/>
    <p:sldId id="289" r:id="rId47"/>
    <p:sldId id="292" r:id="rId48"/>
    <p:sldId id="293" r:id="rId49"/>
    <p:sldId id="369" r:id="rId50"/>
    <p:sldId id="294" r:id="rId51"/>
    <p:sldId id="370" r:id="rId52"/>
    <p:sldId id="295" r:id="rId53"/>
    <p:sldId id="345" r:id="rId54"/>
    <p:sldId id="312" r:id="rId55"/>
    <p:sldId id="339" r:id="rId56"/>
    <p:sldId id="344" r:id="rId57"/>
    <p:sldId id="340" r:id="rId58"/>
    <p:sldId id="372" r:id="rId59"/>
    <p:sldId id="364" r:id="rId60"/>
    <p:sldId id="341" r:id="rId61"/>
    <p:sldId id="366" r:id="rId62"/>
    <p:sldId id="367" r:id="rId63"/>
    <p:sldId id="368" r:id="rId64"/>
    <p:sldId id="335" r:id="rId65"/>
    <p:sldId id="336" r:id="rId66"/>
    <p:sldId id="337" r:id="rId67"/>
    <p:sldId id="338" r:id="rId68"/>
    <p:sldId id="342" r:id="rId69"/>
    <p:sldId id="343" r:id="rId70"/>
    <p:sldId id="360" r:id="rId71"/>
    <p:sldId id="361" r:id="rId72"/>
    <p:sldId id="349" r:id="rId73"/>
    <p:sldId id="350" r:id="rId74"/>
    <p:sldId id="351" r:id="rId75"/>
    <p:sldId id="352" r:id="rId76"/>
    <p:sldId id="353" r:id="rId77"/>
    <p:sldId id="354" r:id="rId78"/>
    <p:sldId id="355" r:id="rId79"/>
    <p:sldId id="356" r:id="rId80"/>
    <p:sldId id="357" r:id="rId81"/>
    <p:sldId id="358" r:id="rId82"/>
    <p:sldId id="359" r:id="rId83"/>
    <p:sldId id="373" r:id="rId84"/>
    <p:sldId id="374" r:id="rId85"/>
    <p:sldId id="375" r:id="rId86"/>
    <p:sldId id="313" r:id="rId87"/>
    <p:sldId id="314" r:id="rId88"/>
    <p:sldId id="376" r:id="rId89"/>
    <p:sldId id="377" r:id="rId90"/>
    <p:sldId id="378" r:id="rId91"/>
    <p:sldId id="379" r:id="rId92"/>
    <p:sldId id="380" r:id="rId93"/>
    <p:sldId id="386" r:id="rId94"/>
    <p:sldId id="391" r:id="rId95"/>
    <p:sldId id="388" r:id="rId96"/>
    <p:sldId id="389" r:id="rId97"/>
    <p:sldId id="390" r:id="rId98"/>
    <p:sldId id="274" r:id="rId99"/>
    <p:sldId id="280" r:id="rId100"/>
    <p:sldId id="371" r:id="rId101"/>
    <p:sldId id="298" r:id="rId102"/>
    <p:sldId id="328" r:id="rId103"/>
    <p:sldId id="299" r:id="rId104"/>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24" userDrawn="1">
          <p15:clr>
            <a:srgbClr val="A4A3A4"/>
          </p15:clr>
        </p15:guide>
        <p15:guide id="3" pos="7368" userDrawn="1">
          <p15:clr>
            <a:srgbClr val="A4A3A4"/>
          </p15:clr>
        </p15:guide>
        <p15:guide id="4" pos="312" userDrawn="1">
          <p15:clr>
            <a:srgbClr val="A4A3A4"/>
          </p15:clr>
        </p15:guide>
        <p15:guide id="6" orient="horz" pos="2856" userDrawn="1">
          <p15:clr>
            <a:srgbClr val="A4A3A4"/>
          </p15:clr>
        </p15:guide>
        <p15:guide id="7" pos="5928" userDrawn="1">
          <p15:clr>
            <a:srgbClr val="A4A3A4"/>
          </p15:clr>
        </p15:guide>
        <p15:guide id="8" pos="6168" userDrawn="1">
          <p15:clr>
            <a:srgbClr val="A4A3A4"/>
          </p15:clr>
        </p15:guide>
        <p15:guide id="9" pos="1512" userDrawn="1">
          <p15:clr>
            <a:srgbClr val="A4A3A4"/>
          </p15:clr>
        </p15:guide>
        <p15:guide id="10" orient="horz" pos="264" userDrawn="1">
          <p15:clr>
            <a:srgbClr val="A4A3A4"/>
          </p15:clr>
        </p15:guide>
        <p15:guide id="11" pos="2496" userDrawn="1">
          <p15:clr>
            <a:srgbClr val="A4A3A4"/>
          </p15:clr>
        </p15:guide>
        <p15:guide id="12" pos="2688" userDrawn="1">
          <p15:clr>
            <a:srgbClr val="A4A3A4"/>
          </p15:clr>
        </p15:guide>
        <p15:guide id="13" pos="4536" userDrawn="1">
          <p15:clr>
            <a:srgbClr val="A4A3A4"/>
          </p15:clr>
        </p15:guide>
        <p15:guide id="14" pos="4008" userDrawn="1">
          <p15:clr>
            <a:srgbClr val="A4A3A4"/>
          </p15:clr>
        </p15:guide>
        <p15:guide id="15" pos="4944" userDrawn="1">
          <p15:clr>
            <a:srgbClr val="A4A3A4"/>
          </p15:clr>
        </p15:guide>
        <p15:guide id="16" pos="5136" userDrawn="1">
          <p15:clr>
            <a:srgbClr val="A4A3A4"/>
          </p15:clr>
        </p15:guide>
        <p15:guide id="17" orient="horz" pos="1584" userDrawn="1">
          <p15:clr>
            <a:srgbClr val="A4A3A4"/>
          </p15:clr>
        </p15:guide>
        <p15:guide id="18" orient="horz" pos="2736" userDrawn="1">
          <p15:clr>
            <a:srgbClr val="A4A3A4"/>
          </p15:clr>
        </p15:guide>
        <p15:guide id="19" orient="horz" pos="3648" userDrawn="1">
          <p15:clr>
            <a:srgbClr val="A4A3A4"/>
          </p15:clr>
        </p15:guide>
        <p15:guide id="20" orient="horz" pos="864" userDrawn="1">
          <p15:clr>
            <a:srgbClr val="A4A3A4"/>
          </p15:clr>
        </p15:guide>
        <p15:guide id="21" orient="horz" pos="3984" userDrawn="1">
          <p15:clr>
            <a:srgbClr val="A4A3A4"/>
          </p15:clr>
        </p15:guide>
        <p15:guide id="22" pos="456" userDrawn="1">
          <p15:clr>
            <a:srgbClr val="A4A3A4"/>
          </p15:clr>
        </p15:guide>
        <p15:guide id="23" pos="7248" userDrawn="1">
          <p15:clr>
            <a:srgbClr val="A4A3A4"/>
          </p15:clr>
        </p15:guide>
        <p15:guide id="24" orient="horz" pos="1920" userDrawn="1">
          <p15:clr>
            <a:srgbClr val="A4A3A4"/>
          </p15:clr>
        </p15:guide>
        <p15:guide id="25" orient="horz" pos="2256" userDrawn="1">
          <p15:clr>
            <a:srgbClr val="A4A3A4"/>
          </p15:clr>
        </p15:guide>
        <p15:guide id="26" pos="7176" userDrawn="1">
          <p15:clr>
            <a:srgbClr val="A4A3A4"/>
          </p15:clr>
        </p15:guide>
        <p15:guide id="27" orient="horz" pos="1704" userDrawn="1">
          <p15:clr>
            <a:srgbClr val="A4A3A4"/>
          </p15:clr>
        </p15:guide>
        <p15:guide id="28" pos="4176" userDrawn="1">
          <p15:clr>
            <a:srgbClr val="A4A3A4"/>
          </p15:clr>
        </p15:guide>
        <p15:guide id="29" orient="horz" pos="2592" userDrawn="1">
          <p15:clr>
            <a:srgbClr val="A4A3A4"/>
          </p15:clr>
        </p15:guide>
        <p15:guide id="30" pos="6912" userDrawn="1">
          <p15:clr>
            <a:srgbClr val="A4A3A4"/>
          </p15:clr>
        </p15:guide>
        <p15:guide id="31" pos="3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EB2"/>
    <a:srgbClr val="753F2D"/>
    <a:srgbClr val="5E3324"/>
    <a:srgbClr val="8A4C34"/>
    <a:srgbClr val="815550"/>
    <a:srgbClr val="A3573E"/>
    <a:srgbClr val="E7E6E6"/>
    <a:srgbClr val="C28D6D"/>
    <a:srgbClr val="D2986F"/>
    <a:srgbClr val="333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62" d="100"/>
          <a:sy n="62" d="100"/>
        </p:scale>
        <p:origin x="828" y="44"/>
      </p:cViewPr>
      <p:guideLst>
        <p:guide orient="horz" pos="1224"/>
        <p:guide pos="7368"/>
        <p:guide pos="312"/>
        <p:guide orient="horz" pos="2856"/>
        <p:guide pos="5928"/>
        <p:guide pos="6168"/>
        <p:guide pos="1512"/>
        <p:guide orient="horz" pos="264"/>
        <p:guide pos="2496"/>
        <p:guide pos="2688"/>
        <p:guide pos="4536"/>
        <p:guide pos="4008"/>
        <p:guide pos="4944"/>
        <p:guide pos="5136"/>
        <p:guide orient="horz" pos="1584"/>
        <p:guide orient="horz" pos="2736"/>
        <p:guide orient="horz" pos="3648"/>
        <p:guide orient="horz" pos="864"/>
        <p:guide orient="horz" pos="3984"/>
        <p:guide pos="456"/>
        <p:guide pos="7248"/>
        <p:guide orient="horz" pos="1920"/>
        <p:guide orient="horz" pos="2256"/>
        <p:guide pos="7176"/>
        <p:guide orient="horz" pos="1704"/>
        <p:guide pos="4176"/>
        <p:guide orient="horz" pos="2592"/>
        <p:guide pos="6912"/>
        <p:guide pos="3552"/>
      </p:guideLst>
    </p:cSldViewPr>
  </p:slideViewPr>
  <p:notesTextViewPr>
    <p:cViewPr>
      <p:scale>
        <a:sx n="1" d="1"/>
        <a:sy n="1" d="1"/>
      </p:scale>
      <p:origin x="0" y="0"/>
    </p:cViewPr>
  </p:notesText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B30D67-EB7C-4323-A6AB-20071C4FC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6DD94-0E47-FE33-5C0F-9E497B99B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33F7E-3633-4FA3-974D-CA21FB24834F}" type="datetimeFigureOut">
              <a:rPr lang="en-US" smtClean="0"/>
              <a:t>8/4/2023</a:t>
            </a:fld>
            <a:endParaRPr lang="en-US"/>
          </a:p>
        </p:txBody>
      </p:sp>
      <p:sp>
        <p:nvSpPr>
          <p:cNvPr id="4" name="Footer Placeholder 3">
            <a:extLst>
              <a:ext uri="{FF2B5EF4-FFF2-40B4-BE49-F238E27FC236}">
                <a16:creationId xmlns:a16="http://schemas.microsoft.com/office/drawing/2014/main" id="{B9636FF0-1B83-FCD7-197D-6F6CBEA8F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88305-7C09-5A95-A84B-C7CEA8D00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82836-E43C-41FF-A11B-3D8AB6E68FC7}" type="slidenum">
              <a:rPr lang="en-US" smtClean="0"/>
              <a:t>‹#›</a:t>
            </a:fld>
            <a:endParaRPr lang="en-US"/>
          </a:p>
        </p:txBody>
      </p:sp>
    </p:spTree>
    <p:extLst>
      <p:ext uri="{BB962C8B-B14F-4D97-AF65-F5344CB8AC3E}">
        <p14:creationId xmlns:p14="http://schemas.microsoft.com/office/powerpoint/2010/main" val="380098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5F7B4-7442-4021-9F1E-8BC3C363C892}" type="datetimeFigureOut">
              <a:rPr lang="en-US" noProof="0" smtClean="0"/>
              <a:t>8/4/2023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DE012-9E2E-4477-8B5C-4E7D4E9BCBA6}" type="slidenum">
              <a:rPr lang="en-US" noProof="0" smtClean="0"/>
              <a:t>‹#›</a:t>
            </a:fld>
            <a:endParaRPr lang="en-US" noProof="0" dirty="0"/>
          </a:p>
        </p:txBody>
      </p:sp>
    </p:spTree>
    <p:extLst>
      <p:ext uri="{BB962C8B-B14F-4D97-AF65-F5344CB8AC3E}">
        <p14:creationId xmlns:p14="http://schemas.microsoft.com/office/powerpoint/2010/main" val="7393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DE012-9E2E-4477-8B5C-4E7D4E9BCBA6}" type="slidenum">
              <a:rPr lang="en-US" smtClean="0"/>
              <a:t>1</a:t>
            </a:fld>
            <a:endParaRPr lang="en-US"/>
          </a:p>
        </p:txBody>
      </p:sp>
    </p:spTree>
    <p:extLst>
      <p:ext uri="{BB962C8B-B14F-4D97-AF65-F5344CB8AC3E}">
        <p14:creationId xmlns:p14="http://schemas.microsoft.com/office/powerpoint/2010/main" val="149819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8029-33F3-9414-AD10-00871D91AA5D}"/>
              </a:ext>
            </a:extLst>
          </p:cNvPr>
          <p:cNvSpPr>
            <a:spLocks noGrp="1"/>
          </p:cNvSpPr>
          <p:nvPr>
            <p:ph type="ctrTitle"/>
          </p:nvPr>
        </p:nvSpPr>
        <p:spPr>
          <a:xfrm>
            <a:off x="2267712" y="1408176"/>
            <a:ext cx="6400800" cy="2387600"/>
          </a:xfrm>
        </p:spPr>
        <p:txBody>
          <a:bodyPr anchor="t">
            <a:normAutofit/>
          </a:bodyPr>
          <a:lstStyle>
            <a:lvl1pPr algn="l">
              <a:lnSpc>
                <a:spcPct val="80000"/>
              </a:lnSpc>
              <a:defRPr sz="7200" cap="all" baseline="0">
                <a:solidFill>
                  <a:schemeClr val="bg1"/>
                </a:solidFill>
              </a:defRPr>
            </a:lvl1pPr>
          </a:lstStyle>
          <a:p>
            <a:r>
              <a:rPr lang="en-US" dirty="0"/>
              <a:t>Click to edit Master title style</a:t>
            </a:r>
            <a:endParaRPr lang="en-PK" dirty="0"/>
          </a:p>
        </p:txBody>
      </p:sp>
      <p:sp>
        <p:nvSpPr>
          <p:cNvPr id="3" name="Subtitle 2">
            <a:extLst>
              <a:ext uri="{FF2B5EF4-FFF2-40B4-BE49-F238E27FC236}">
                <a16:creationId xmlns:a16="http://schemas.microsoft.com/office/drawing/2014/main" id="{4F32B008-64B6-378D-9C5D-DCC8DFEBC69E}"/>
              </a:ext>
            </a:extLst>
          </p:cNvPr>
          <p:cNvSpPr>
            <a:spLocks noGrp="1"/>
          </p:cNvSpPr>
          <p:nvPr>
            <p:ph type="subTitle" idx="1"/>
          </p:nvPr>
        </p:nvSpPr>
        <p:spPr>
          <a:xfrm>
            <a:off x="3867912" y="5047488"/>
            <a:ext cx="5486400" cy="384048"/>
          </a:xfrm>
        </p:spPr>
        <p:txBody>
          <a:bodyPr/>
          <a:lstStyle>
            <a:lvl1pPr marL="0" indent="0" algn="l">
              <a:lnSpc>
                <a:spcPct val="80000"/>
              </a:lnSpc>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grpSp>
        <p:nvGrpSpPr>
          <p:cNvPr id="7" name="Group 6">
            <a:extLst>
              <a:ext uri="{FF2B5EF4-FFF2-40B4-BE49-F238E27FC236}">
                <a16:creationId xmlns:a16="http://schemas.microsoft.com/office/drawing/2014/main" id="{15444BA9-47A2-8EBA-F11F-AF833CBC1FB6}"/>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F7C7E957-5A54-C6BB-DBCA-B0A579E99122}"/>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5792F5-3B57-83E5-2E85-1B67A64BF57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6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a:lstStyle>
            <a:lvl1pPr>
              <a:defRPr sz="5000"/>
            </a:lvl1pPr>
          </a:lstStyle>
          <a:p>
            <a:r>
              <a:rPr lang="en-US" noProof="0"/>
              <a:t>Click to edit Master title style</a:t>
            </a:r>
          </a:p>
        </p:txBody>
      </p:sp>
      <p:grpSp>
        <p:nvGrpSpPr>
          <p:cNvPr id="9" name="Group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Straight Connector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78902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CF6E0F-D722-BAD9-C6AD-9A11DAE47EC0}"/>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8" name="Title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a:lstStyle>
            <a:lvl1pPr>
              <a:defRPr sz="5000"/>
            </a:lvl1pPr>
          </a:lstStyle>
          <a:p>
            <a:r>
              <a:rPr lang="en-US" dirty="0"/>
              <a:t>Click to edit Master title style</a:t>
            </a:r>
            <a:endParaRPr lang="en-PK" dirty="0"/>
          </a:p>
        </p:txBody>
      </p:sp>
      <p:sp>
        <p:nvSpPr>
          <p:cNvPr id="12" name="Text Placeholder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6" name="Group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Straight Connector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 Placeholder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14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anchor="t"/>
          <a:lstStyle>
            <a:lvl1pPr>
              <a:lnSpc>
                <a:spcPct val="80000"/>
              </a:lnSpc>
              <a:defRPr sz="7200" cap="all" baseline="0">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Straight Connector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 Placeholder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a:lstStyle>
            <a:lvl1pPr marL="0" indent="0">
              <a:lnSpc>
                <a:spcPct val="150000"/>
              </a:lnSpc>
              <a:spcBef>
                <a:spcPts val="0"/>
              </a:spcBef>
              <a:buNone/>
              <a:defRPr sz="2200" b="1">
                <a:solidFill>
                  <a:schemeClr val="bg1"/>
                </a:solidFill>
              </a:defRPr>
            </a:lvl1pPr>
            <a:lvl2pPr marL="0" indent="0">
              <a:lnSpc>
                <a:spcPct val="150000"/>
              </a:lnSpc>
              <a:spcBef>
                <a:spcPts val="0"/>
              </a:spcBef>
              <a:buNone/>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2596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C28C00-D101-DFF8-7E0A-1AEBF0DBE72B}"/>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D74C5F1F-F8B7-6C5F-6A7F-5F8F6128A1C8}"/>
              </a:ext>
            </a:extLst>
          </p:cNvPr>
          <p:cNvSpPr>
            <a:spLocks noGrp="1"/>
          </p:cNvSpPr>
          <p:nvPr>
            <p:ph type="ftr" sz="quarter" idx="11"/>
          </p:nvPr>
        </p:nvSpPr>
        <p:spPr/>
        <p:txBody>
          <a:bodyPr/>
          <a:lstStyle/>
          <a:p>
            <a:r>
              <a:rPr lang="en-US" dirty="0"/>
              <a:t>Presentation title</a:t>
            </a:r>
            <a:endParaRPr lang="en-PK"/>
          </a:p>
        </p:txBody>
      </p:sp>
      <p:sp>
        <p:nvSpPr>
          <p:cNvPr id="5" name="Slide Number Placeholder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
        <p:nvSpPr>
          <p:cNvPr id="6" name="Title 5">
            <a:extLst>
              <a:ext uri="{FF2B5EF4-FFF2-40B4-BE49-F238E27FC236}">
                <a16:creationId xmlns:a16="http://schemas.microsoft.com/office/drawing/2014/main" id="{160592E8-155C-36FA-DA0A-52B23CE8AF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76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4B432-06C2-E932-E96F-67CECC2E9658}"/>
              </a:ext>
            </a:extLst>
          </p:cNvPr>
          <p:cNvSpPr>
            <a:spLocks noGrp="1"/>
          </p:cNvSpPr>
          <p:nvPr>
            <p:ph type="dt" sz="half" idx="10"/>
          </p:nvPr>
        </p:nvSpPr>
        <p:spPr/>
        <p:txBody>
          <a:bodyPr/>
          <a:lstStyle/>
          <a:p>
            <a:endParaRPr lang="en-US" noProof="0" dirty="0"/>
          </a:p>
        </p:txBody>
      </p:sp>
      <p:sp>
        <p:nvSpPr>
          <p:cNvPr id="3" name="Footer Placeholder 2">
            <a:extLst>
              <a:ext uri="{FF2B5EF4-FFF2-40B4-BE49-F238E27FC236}">
                <a16:creationId xmlns:a16="http://schemas.microsoft.com/office/drawing/2014/main" id="{7F1F3471-B7F6-01DB-D712-136C1626DFAE}"/>
              </a:ext>
            </a:extLst>
          </p:cNvPr>
          <p:cNvSpPr>
            <a:spLocks noGrp="1"/>
          </p:cNvSpPr>
          <p:nvPr>
            <p:ph type="ftr" sz="quarter" idx="11"/>
          </p:nvPr>
        </p:nvSpPr>
        <p:spPr/>
        <p:txBody>
          <a:bodyPr/>
          <a:lstStyle/>
          <a:p>
            <a:r>
              <a:rPr lang="en-US" dirty="0"/>
              <a:t>Presentation title</a:t>
            </a:r>
            <a:endParaRPr lang="en-PK"/>
          </a:p>
        </p:txBody>
      </p:sp>
      <p:sp>
        <p:nvSpPr>
          <p:cNvPr id="4" name="Slide Number Placeholder 3">
            <a:extLst>
              <a:ext uri="{FF2B5EF4-FFF2-40B4-BE49-F238E27FC236}">
                <a16:creationId xmlns:a16="http://schemas.microsoft.com/office/drawing/2014/main" id="{32C05956-4CA5-988F-7C93-317A88D1202C}"/>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185614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670E-478C-D301-FCE5-E83002469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283B16CD-30BD-156F-11B4-9CF89A064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E3C54B0-9878-1911-8DE9-EC464D20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493B1-79A4-1FA9-B462-853856DE870E}"/>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id="{A697EEE8-8F1E-8F14-E2ED-333A1FF24725}"/>
              </a:ext>
            </a:extLst>
          </p:cNvPr>
          <p:cNvSpPr>
            <a:spLocks noGrp="1"/>
          </p:cNvSpPr>
          <p:nvPr>
            <p:ph type="ftr" sz="quarter" idx="11"/>
          </p:nvPr>
        </p:nvSpPr>
        <p:spPr/>
        <p:txBody>
          <a:bodyPr/>
          <a:lstStyle/>
          <a:p>
            <a:r>
              <a:rPr lang="en-US" dirty="0"/>
              <a:t>Presentation title</a:t>
            </a:r>
            <a:endParaRPr lang="en-PK"/>
          </a:p>
        </p:txBody>
      </p:sp>
      <p:sp>
        <p:nvSpPr>
          <p:cNvPr id="7" name="Slide Number Placeholder 6">
            <a:extLst>
              <a:ext uri="{FF2B5EF4-FFF2-40B4-BE49-F238E27FC236}">
                <a16:creationId xmlns:a16="http://schemas.microsoft.com/office/drawing/2014/main" id="{B9DFABEB-B6B7-2591-AE85-265A3F873192}"/>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20623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2A6A-C17E-2616-3199-C8D78E7EE7E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37705714-E101-08DD-6A13-D561A3EC2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Text Placeholder 3">
            <a:extLst>
              <a:ext uri="{FF2B5EF4-FFF2-40B4-BE49-F238E27FC236}">
                <a16:creationId xmlns:a16="http://schemas.microsoft.com/office/drawing/2014/main" id="{B16ECB26-D659-5BC3-C669-1B45225D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D4464F27-6C3B-1E36-B1DC-ECB72DCF22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1BC595AB-D292-D355-47CD-748C160B1BD3}"/>
              </a:ext>
            </a:extLst>
          </p:cNvPr>
          <p:cNvSpPr>
            <a:spLocks noGrp="1"/>
          </p:cNvSpPr>
          <p:nvPr>
            <p:ph type="ftr" sz="quarter" idx="11"/>
          </p:nvPr>
        </p:nvSpPr>
        <p:spPr/>
        <p:txBody>
          <a:bodyPr/>
          <a:lstStyle/>
          <a:p>
            <a:r>
              <a:rPr lang="en-US" noProof="0"/>
              <a:t>Presentation title</a:t>
            </a:r>
          </a:p>
        </p:txBody>
      </p:sp>
      <p:sp>
        <p:nvSpPr>
          <p:cNvPr id="7" name="Slide Number Placeholder 6">
            <a:extLst>
              <a:ext uri="{FF2B5EF4-FFF2-40B4-BE49-F238E27FC236}">
                <a16:creationId xmlns:a16="http://schemas.microsoft.com/office/drawing/2014/main" id="{CC1CEE5F-F44A-DD2C-EEC3-D4C76B69D15D}"/>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spTree>
    <p:extLst>
      <p:ext uri="{BB962C8B-B14F-4D97-AF65-F5344CB8AC3E}">
        <p14:creationId xmlns:p14="http://schemas.microsoft.com/office/powerpoint/2010/main" val="7529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3BBE-23DC-E951-32B6-0E91B8089184}"/>
              </a:ext>
            </a:extLst>
          </p:cNvPr>
          <p:cNvSpPr>
            <a:spLocks noGrp="1"/>
          </p:cNvSpPr>
          <p:nvPr>
            <p:ph type="title"/>
          </p:nvPr>
        </p:nvSpPr>
        <p:spPr>
          <a:xfrm>
            <a:off x="2295144" y="1463040"/>
            <a:ext cx="7498080" cy="704088"/>
          </a:xfrm>
        </p:spPr>
        <p:txBody>
          <a:bodyPr/>
          <a:lstStyle>
            <a:lvl1pPr>
              <a:defRPr sz="5000"/>
            </a:lvl1pPr>
          </a:lstStyle>
          <a:p>
            <a:r>
              <a:rPr lang="en-US" dirty="0"/>
              <a:t>Click to edit Master title style</a:t>
            </a:r>
            <a:endParaRPr lang="en-PK" dirty="0"/>
          </a:p>
        </p:txBody>
      </p:sp>
      <p:sp>
        <p:nvSpPr>
          <p:cNvPr id="3" name="Content Placeholder 2">
            <a:extLst>
              <a:ext uri="{FF2B5EF4-FFF2-40B4-BE49-F238E27FC236}">
                <a16:creationId xmlns:a16="http://schemas.microsoft.com/office/drawing/2014/main" id="{4110836A-7452-872A-28D0-081C1338DC63}"/>
              </a:ext>
            </a:extLst>
          </p:cNvPr>
          <p:cNvSpPr>
            <a:spLocks noGrp="1"/>
          </p:cNvSpPr>
          <p:nvPr>
            <p:ph idx="1"/>
          </p:nvPr>
        </p:nvSpPr>
        <p:spPr>
          <a:xfrm>
            <a:off x="2322576" y="2953512"/>
            <a:ext cx="7470648" cy="3296563"/>
          </a:xfrm>
        </p:spPr>
        <p:txBody>
          <a:bodyPr/>
          <a:lstStyle>
            <a:lvl1pPr marL="0" indent="0">
              <a:lnSpc>
                <a:spcPct val="100000"/>
              </a:lnSpc>
              <a:spcBef>
                <a:spcPts val="0"/>
              </a:spcBef>
              <a:spcAft>
                <a:spcPts val="1500"/>
              </a:spcAft>
              <a:buNone/>
              <a:defRPr sz="2200" b="1"/>
            </a:lvl1pPr>
            <a:lvl2pPr marL="0" indent="0">
              <a:lnSpc>
                <a:spcPct val="100000"/>
              </a:lnSpc>
              <a:spcBef>
                <a:spcPts val="0"/>
              </a:spcBef>
              <a:buNone/>
              <a:defRPr sz="1600" i="1"/>
            </a:lvl2pPr>
          </a:lstStyle>
          <a:p>
            <a:pPr lvl="0"/>
            <a:r>
              <a:rPr lang="en-US" dirty="0"/>
              <a:t>Click to edit Master text styles</a:t>
            </a:r>
          </a:p>
          <a:p>
            <a:pPr lvl="1"/>
            <a:r>
              <a:rPr lang="en-US" dirty="0"/>
              <a:t>Second level</a:t>
            </a:r>
          </a:p>
          <a:p>
            <a:pPr lvl="2"/>
            <a:endParaRPr lang="en-PK" dirty="0"/>
          </a:p>
        </p:txBody>
      </p:sp>
      <p:sp>
        <p:nvSpPr>
          <p:cNvPr id="5" name="Footer Placeholder 4">
            <a:extLst>
              <a:ext uri="{FF2B5EF4-FFF2-40B4-BE49-F238E27FC236}">
                <a16:creationId xmlns:a16="http://schemas.microsoft.com/office/drawing/2014/main" id="{35E39F35-2573-69E0-B17D-B4B0F85CE77B}"/>
              </a:ext>
            </a:extLst>
          </p:cNvPr>
          <p:cNvSpPr>
            <a:spLocks noGrp="1"/>
          </p:cNvSpPr>
          <p:nvPr>
            <p:ph type="ftr" sz="quarter" idx="11"/>
          </p:nvPr>
        </p:nvSpPr>
        <p:spPr/>
        <p:txBody>
          <a:bodyPr/>
          <a:lstStyle/>
          <a:p>
            <a:r>
              <a:rPr lang="en-US" dirty="0"/>
              <a:t>Presentation title</a:t>
            </a:r>
            <a:endParaRPr lang="en-PK"/>
          </a:p>
        </p:txBody>
      </p:sp>
      <p:sp>
        <p:nvSpPr>
          <p:cNvPr id="6" name="Slide Number Placeholder 5">
            <a:extLst>
              <a:ext uri="{FF2B5EF4-FFF2-40B4-BE49-F238E27FC236}">
                <a16:creationId xmlns:a16="http://schemas.microsoft.com/office/drawing/2014/main" id="{35B5CE41-241D-72CD-1C8F-006A477B5301}"/>
              </a:ext>
            </a:extLst>
          </p:cNvPr>
          <p:cNvSpPr>
            <a:spLocks noGrp="1"/>
          </p:cNvSpPr>
          <p:nvPr>
            <p:ph type="sldNum" sz="quarter" idx="12"/>
          </p:nvPr>
        </p:nvSpPr>
        <p:spPr/>
        <p:txBody>
          <a:bodyPr/>
          <a:lstStyle/>
          <a:p>
            <a:fld id="{5BFCF61C-3B18-4C03-8326-CC3B32D710C9}" type="slidenum">
              <a:rPr lang="en-US" noProof="0" smtClean="0"/>
              <a:t>‹#›</a:t>
            </a:fld>
            <a:endParaRPr lang="en-US" noProof="0"/>
          </a:p>
        </p:txBody>
      </p:sp>
      <p:grpSp>
        <p:nvGrpSpPr>
          <p:cNvPr id="7" name="Group 6">
            <a:extLst>
              <a:ext uri="{FF2B5EF4-FFF2-40B4-BE49-F238E27FC236}">
                <a16:creationId xmlns:a16="http://schemas.microsoft.com/office/drawing/2014/main" id="{52789DD7-8E5F-BCF6-7A1E-0AC33BD880AC}"/>
              </a:ext>
            </a:extLst>
          </p:cNvPr>
          <p:cNvGrpSpPr/>
          <p:nvPr userDrawn="1"/>
        </p:nvGrpSpPr>
        <p:grpSpPr>
          <a:xfrm>
            <a:off x="2400300" y="2535841"/>
            <a:ext cx="9801127" cy="821"/>
            <a:chOff x="2286319" y="5546299"/>
            <a:chExt cx="9801127" cy="903"/>
          </a:xfrm>
        </p:grpSpPr>
        <p:cxnSp>
          <p:nvCxnSpPr>
            <p:cNvPr id="8" name="Straight Connector 7">
              <a:extLst>
                <a:ext uri="{FF2B5EF4-FFF2-40B4-BE49-F238E27FC236}">
                  <a16:creationId xmlns:a16="http://schemas.microsoft.com/office/drawing/2014/main" id="{D610F86C-F479-AC03-216E-DD60112AC854}"/>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02E8F6-3623-48C2-4F02-9472E2977FB8}"/>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826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9D39-DAD0-D550-D3C7-42F702A78C3A}"/>
              </a:ext>
            </a:extLst>
          </p:cNvPr>
          <p:cNvSpPr>
            <a:spLocks noGrp="1"/>
          </p:cNvSpPr>
          <p:nvPr>
            <p:ph type="title"/>
          </p:nvPr>
        </p:nvSpPr>
        <p:spPr>
          <a:xfrm>
            <a:off x="4056992" y="1709738"/>
            <a:ext cx="7290458" cy="2852737"/>
          </a:xfrm>
        </p:spPr>
        <p:txBody>
          <a:bodyPr anchor="b"/>
          <a:lstStyle>
            <a:lvl1pPr>
              <a:defRPr sz="6000">
                <a:solidFill>
                  <a:schemeClr val="bg1"/>
                </a:solidFill>
              </a:defRPr>
            </a:lvl1p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8E054DFA-4C17-2AA0-0E19-8D452B73AA20}"/>
              </a:ext>
            </a:extLst>
          </p:cNvPr>
          <p:cNvSpPr>
            <a:spLocks noGrp="1"/>
          </p:cNvSpPr>
          <p:nvPr>
            <p:ph type="body" idx="1"/>
          </p:nvPr>
        </p:nvSpPr>
        <p:spPr>
          <a:xfrm>
            <a:off x="4056992" y="4589463"/>
            <a:ext cx="729045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AF8D5DED-A875-4BFE-015E-C29679EC468C}"/>
              </a:ext>
            </a:extLst>
          </p:cNvPr>
          <p:cNvGrpSpPr/>
          <p:nvPr userDrawn="1"/>
        </p:nvGrpSpPr>
        <p:grpSpPr>
          <a:xfrm>
            <a:off x="3979533" y="5801746"/>
            <a:ext cx="8221703" cy="0"/>
            <a:chOff x="3733800" y="5539861"/>
            <a:chExt cx="8221703" cy="0"/>
          </a:xfrm>
        </p:grpSpPr>
        <p:cxnSp>
          <p:nvCxnSpPr>
            <p:cNvPr id="8" name="Straight Connector 7">
              <a:extLst>
                <a:ext uri="{FF2B5EF4-FFF2-40B4-BE49-F238E27FC236}">
                  <a16:creationId xmlns:a16="http://schemas.microsoft.com/office/drawing/2014/main" id="{4ED54A14-B37E-AA5D-2F7D-4530DEF3C347}"/>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11F7DB-0F8D-8E5A-0137-AD5E5B20C351}"/>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271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dark">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7" name="Straight Connector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bg1"/>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a:lstStyle>
            <a:lvl1pPr marL="283464" indent="-283464">
              <a:lnSpc>
                <a:spcPct val="150000"/>
              </a:lnSpc>
              <a:spcBef>
                <a:spcPts val="0"/>
              </a:spcBef>
              <a:defRPr sz="1600">
                <a:solidFill>
                  <a:schemeClr val="bg1"/>
                </a:solidFill>
              </a:defRPr>
            </a:lvl1pPr>
            <a:lvl2pPr indent="-283464">
              <a:lnSpc>
                <a:spcPct val="150000"/>
              </a:lnSpc>
              <a:spcBef>
                <a:spcPts val="0"/>
              </a:spcBef>
              <a:defRPr sz="1600">
                <a:solidFill>
                  <a:schemeClr val="bg1"/>
                </a:solidFill>
              </a:defRPr>
            </a:lvl2pPr>
            <a:lvl3pPr indent="-283464">
              <a:lnSpc>
                <a:spcPct val="150000"/>
              </a:lnSpc>
              <a:spcBef>
                <a:spcPts val="0"/>
              </a:spcBef>
              <a:defRPr sz="1600">
                <a:solidFill>
                  <a:schemeClr val="bg1"/>
                </a:solidFill>
              </a:defRPr>
            </a:lvl3pPr>
            <a:lvl4pPr indent="-283464">
              <a:lnSpc>
                <a:spcPct val="150000"/>
              </a:lnSpc>
              <a:spcBef>
                <a:spcPts val="0"/>
              </a:spcBef>
              <a:defRPr sz="1600">
                <a:solidFill>
                  <a:schemeClr val="bg1"/>
                </a:solidFill>
              </a:defRPr>
            </a:lvl4pPr>
            <a:lvl5pPr indent="-283464">
              <a:lnSpc>
                <a:spcPct val="150000"/>
              </a:lnSpc>
              <a:spcBef>
                <a:spcPts val="0"/>
              </a:spcBef>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961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light">
    <p:bg>
      <p:bgPr>
        <a:solidFill>
          <a:schemeClr val="accent6"/>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6" name="Rectangle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3" name="Group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Straight Connector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8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dark band">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lvl1pPr>
              <a:defRPr>
                <a:solidFill>
                  <a:schemeClr val="accent5"/>
                </a:solidFill>
              </a:defRPr>
            </a:lvl1p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accent5"/>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a:lstStyle>
            <a:lvl1pPr>
              <a:defRPr sz="5000">
                <a:solidFill>
                  <a:schemeClr val="accent5"/>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9" name="Group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Straight Connector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8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on the left">
    <p:bg>
      <p:bgPr>
        <a:solidFill>
          <a:schemeClr val="accent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P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solidFill>
                <a:schemeClr val="bg2"/>
              </a:solidFill>
            </a:endParaRPr>
          </a:p>
        </p:txBody>
      </p:sp>
      <p:grpSp>
        <p:nvGrpSpPr>
          <p:cNvPr id="19" name="Group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Straight Connector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a:lstStyle>
            <a:lvl1pPr>
              <a:lnSpc>
                <a:spcPct val="10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2" name="Text Placeholder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3" name="Text Placeholder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77598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n the righ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tx2"/>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a:lstStyle>
            <a:lvl1pPr marL="0" indent="0">
              <a:lnSpc>
                <a:spcPct val="15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a:lstStyle>
            <a:lvl1pPr marL="283464" indent="-283464">
              <a:lnSpc>
                <a:spcPct val="150000"/>
              </a:lnSpc>
              <a:spcBef>
                <a:spcPts val="0"/>
              </a:spcBef>
              <a:defRPr sz="1600">
                <a:solidFill>
                  <a:schemeClr val="tx2"/>
                </a:solidFill>
              </a:defRPr>
            </a:lvl1pPr>
            <a:lvl2pPr indent="-283464">
              <a:lnSpc>
                <a:spcPct val="150000"/>
              </a:lnSpc>
              <a:spcBef>
                <a:spcPts val="0"/>
              </a:spcBef>
              <a:defRPr sz="1600">
                <a:solidFill>
                  <a:schemeClr val="tx2"/>
                </a:solidFill>
              </a:defRPr>
            </a:lvl2pPr>
            <a:lvl3pPr indent="-283464">
              <a:lnSpc>
                <a:spcPct val="150000"/>
              </a:lnSpc>
              <a:spcBef>
                <a:spcPts val="0"/>
              </a:spcBef>
              <a:defRPr sz="1600">
                <a:solidFill>
                  <a:schemeClr val="tx2"/>
                </a:solidFill>
              </a:defRPr>
            </a:lvl3pPr>
            <a:lvl4pPr indent="-283464">
              <a:lnSpc>
                <a:spcPct val="150000"/>
              </a:lnSpc>
              <a:spcBef>
                <a:spcPts val="0"/>
              </a:spcBef>
              <a:defRPr sz="1600">
                <a:solidFill>
                  <a:schemeClr val="tx2"/>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Straight Connector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977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on the right dark">
    <p:bg>
      <p:bgPr>
        <a:solidFill>
          <a:schemeClr val="accent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4" name="Footer Placeholder 3">
            <a:extLst>
              <a:ext uri="{FF2B5EF4-FFF2-40B4-BE49-F238E27FC236}">
                <a16:creationId xmlns:a16="http://schemas.microsoft.com/office/drawing/2014/main" id="{BA0C7E2C-83B2-58E9-DE90-AB1857F1A170}"/>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a:lstStyle>
            <a:lvl1pPr>
              <a:defRPr>
                <a:solidFill>
                  <a:schemeClr val="bg1"/>
                </a:solidFill>
              </a:defRPr>
            </a:lvl1pPr>
          </a:lstStyle>
          <a:p>
            <a:fld id="{5BFCF61C-3B18-4C03-8326-CC3B32D710C9}" type="slidenum">
              <a:rPr lang="en-US" noProof="0" smtClean="0"/>
              <a:pPr/>
              <a:t>‹#›</a:t>
            </a:fld>
            <a:endParaRPr lang="en-US" noProof="0"/>
          </a:p>
        </p:txBody>
      </p:sp>
      <p:sp>
        <p:nvSpPr>
          <p:cNvPr id="9" name="Title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a:lstStyle>
            <a:lvl1pPr>
              <a:lnSpc>
                <a:spcPct val="80000"/>
              </a:lnSpc>
              <a:defRPr sz="5000">
                <a:solidFill>
                  <a:schemeClr val="accent4"/>
                </a:solidFill>
              </a:defRPr>
            </a:lvl1pPr>
          </a:lstStyle>
          <a:p>
            <a:r>
              <a:rPr lang="en-US" noProof="0"/>
              <a:t>Click to edit Master title style</a:t>
            </a:r>
          </a:p>
        </p:txBody>
      </p:sp>
      <p:sp>
        <p:nvSpPr>
          <p:cNvPr id="11" name="Text Placeholder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2" name="Text Placeholder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a:lstStyle>
            <a:lvl1pPr marL="0" indent="0">
              <a:lnSpc>
                <a:spcPct val="100000"/>
              </a:lnSpc>
              <a:spcBef>
                <a:spcPts val="0"/>
              </a:spcBef>
              <a:buNone/>
              <a:defRPr sz="2200" b="1">
                <a:solidFill>
                  <a:schemeClr val="accent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Text Placeholder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a:lstStyle>
            <a:lvl1pPr marL="283464" indent="-283464">
              <a:lnSpc>
                <a:spcPct val="150000"/>
              </a:lnSpc>
              <a:spcBef>
                <a:spcPts val="0"/>
              </a:spcBef>
              <a:defRPr sz="1600">
                <a:solidFill>
                  <a:schemeClr val="accent5"/>
                </a:solidFill>
              </a:defRPr>
            </a:lvl1pPr>
            <a:lvl2pPr indent="-283464">
              <a:lnSpc>
                <a:spcPct val="150000"/>
              </a:lnSpc>
              <a:spcBef>
                <a:spcPts val="0"/>
              </a:spcBef>
              <a:defRPr sz="1600">
                <a:solidFill>
                  <a:schemeClr val="accent5"/>
                </a:solidFill>
              </a:defRPr>
            </a:lvl2pPr>
            <a:lvl3pPr indent="-283464">
              <a:lnSpc>
                <a:spcPct val="150000"/>
              </a:lnSpc>
              <a:spcBef>
                <a:spcPts val="0"/>
              </a:spcBef>
              <a:defRPr sz="1600">
                <a:solidFill>
                  <a:schemeClr val="accent5"/>
                </a:solidFill>
              </a:defRPr>
            </a:lvl3pPr>
            <a:lvl4pPr indent="-283464">
              <a:lnSpc>
                <a:spcPct val="150000"/>
              </a:lnSpc>
              <a:spcBef>
                <a:spcPts val="0"/>
              </a:spcBef>
              <a:defRPr sz="1600">
                <a:solidFill>
                  <a:schemeClr val="accent5"/>
                </a:solidFill>
              </a:defRPr>
            </a:lvl4pPr>
            <a:lvl5pPr indent="-283464">
              <a:lnSpc>
                <a:spcPct val="150000"/>
              </a:lnSpc>
              <a:spcBef>
                <a:spcPts val="0"/>
              </a:spcBef>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grpSp>
        <p:nvGrpSpPr>
          <p:cNvPr id="17" name="Group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Straight Connector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9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BC278-3A9A-4241-1DE5-469D2AB5E36B}"/>
              </a:ext>
            </a:extLst>
          </p:cNvPr>
          <p:cNvSpPr>
            <a:spLocks noGrp="1"/>
          </p:cNvSpPr>
          <p:nvPr>
            <p:ph type="title"/>
          </p:nvPr>
        </p:nvSpPr>
        <p:spPr>
          <a:xfrm>
            <a:off x="838200" y="1115367"/>
            <a:ext cx="10515600" cy="575321"/>
          </a:xfrm>
          <a:prstGeom prst="rect">
            <a:avLst/>
          </a:prstGeom>
        </p:spPr>
        <p:txBody>
          <a:bodyPr vert="horz" lIns="91440" tIns="45720" rIns="91440" bIns="45720" rtlCol="0" anchor="t">
            <a:no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38A5E58-5605-E2B6-AEBE-7EF159AAD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a:p>
        </p:txBody>
      </p:sp>
      <p:sp>
        <p:nvSpPr>
          <p:cNvPr id="4" name="Date Placeholder 3">
            <a:extLst>
              <a:ext uri="{FF2B5EF4-FFF2-40B4-BE49-F238E27FC236}">
                <a16:creationId xmlns:a16="http://schemas.microsoft.com/office/drawing/2014/main" id="{B221D507-72FD-CB53-B342-C69D562A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01A3E9A7-861F-C5C4-DD4E-37AC66D867ED}"/>
              </a:ext>
            </a:extLst>
          </p:cNvPr>
          <p:cNvSpPr>
            <a:spLocks noGrp="1"/>
          </p:cNvSpPr>
          <p:nvPr>
            <p:ph type="ftr" sz="quarter" idx="3"/>
          </p:nvPr>
        </p:nvSpPr>
        <p:spPr>
          <a:xfrm>
            <a:off x="411480" y="301752"/>
            <a:ext cx="1828800" cy="274320"/>
          </a:xfrm>
          <a:prstGeom prst="rect">
            <a:avLst/>
          </a:prstGeom>
        </p:spPr>
        <p:txBody>
          <a:bodyPr vert="horz" lIns="91440" tIns="45720" rIns="91440" bIns="45720" rtlCol="0" anchor="ctr">
            <a:noAutofit/>
          </a:bodyPr>
          <a:lstStyle>
            <a:lvl1pPr algn="l">
              <a:defRPr sz="1200">
                <a:solidFill>
                  <a:schemeClr val="tx2"/>
                </a:solidFill>
              </a:defRPr>
            </a:lvl1pPr>
          </a:lstStyle>
          <a:p>
            <a:r>
              <a:rPr lang="en-US" dirty="0"/>
              <a:t>Presentation title</a:t>
            </a:r>
            <a:endParaRPr lang="en-PK" dirty="0"/>
          </a:p>
        </p:txBody>
      </p:sp>
      <p:sp>
        <p:nvSpPr>
          <p:cNvPr id="6" name="Slide Number Placeholder 5">
            <a:extLst>
              <a:ext uri="{FF2B5EF4-FFF2-40B4-BE49-F238E27FC236}">
                <a16:creationId xmlns:a16="http://schemas.microsoft.com/office/drawing/2014/main" id="{5877A1DC-56B8-6C78-5020-E45478D099C6}"/>
              </a:ext>
            </a:extLst>
          </p:cNvPr>
          <p:cNvSpPr>
            <a:spLocks noGrp="1"/>
          </p:cNvSpPr>
          <p:nvPr>
            <p:ph type="sldNum" sz="quarter" idx="4"/>
          </p:nvPr>
        </p:nvSpPr>
        <p:spPr>
          <a:xfrm>
            <a:off x="10122408" y="301752"/>
            <a:ext cx="1673352" cy="274320"/>
          </a:xfrm>
          <a:prstGeom prst="rect">
            <a:avLst/>
          </a:prstGeom>
        </p:spPr>
        <p:txBody>
          <a:bodyPr vert="horz" lIns="91440" tIns="45720" rIns="91440" bIns="45720" rtlCol="0" anchor="ctr">
            <a:noAutofit/>
          </a:bodyPr>
          <a:lstStyle>
            <a:lvl1pPr algn="r">
              <a:defRPr sz="1200">
                <a:solidFill>
                  <a:schemeClr val="tx2"/>
                </a:solidFill>
              </a:defRPr>
            </a:lvl1pPr>
          </a:lstStyle>
          <a:p>
            <a:fld id="{5BFCF61C-3B18-4C03-8326-CC3B32D710C9}" type="slidenum">
              <a:rPr lang="en-US" noProof="0" smtClean="0"/>
              <a:pPr/>
              <a:t>‹#›</a:t>
            </a:fld>
            <a:endParaRPr lang="en-US" noProof="0"/>
          </a:p>
        </p:txBody>
      </p:sp>
    </p:spTree>
    <p:extLst>
      <p:ext uri="{BB962C8B-B14F-4D97-AF65-F5344CB8AC3E}">
        <p14:creationId xmlns:p14="http://schemas.microsoft.com/office/powerpoint/2010/main" val="13506805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60" r:id="rId4"/>
    <p:sldLayoutId id="2147483661" r:id="rId5"/>
    <p:sldLayoutId id="2147483665" r:id="rId6"/>
    <p:sldLayoutId id="2147483662" r:id="rId7"/>
    <p:sldLayoutId id="2147483664" r:id="rId8"/>
    <p:sldLayoutId id="2147483663" r:id="rId9"/>
    <p:sldLayoutId id="2147483652" r:id="rId10"/>
    <p:sldLayoutId id="2147483666" r:id="rId11"/>
    <p:sldLayoutId id="2147483658" r:id="rId12"/>
    <p:sldLayoutId id="2147483654" r:id="rId13"/>
    <p:sldLayoutId id="2147483655" r:id="rId14"/>
    <p:sldLayoutId id="2147483656" r:id="rId15"/>
    <p:sldLayoutId id="2147483657" r:id="rId16"/>
  </p:sldLayoutIdLst>
  <p:hf hdr="0" dt="0"/>
  <p:txStyles>
    <p:titleStyle>
      <a:lvl1pPr algn="l" defTabSz="914400" rtl="0" eaLnBrk="1" latinLnBrk="0" hangingPunct="1">
        <a:lnSpc>
          <a:spcPct val="80000"/>
        </a:lnSpc>
        <a:spcBef>
          <a:spcPct val="0"/>
        </a:spcBef>
        <a:buNone/>
        <a:defRPr sz="440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7rs0i-9nOjo" TargetMode="External"/><Relationship Id="rId2" Type="http://schemas.openxmlformats.org/officeDocument/2006/relationships/hyperlink" Target="https://www.youtube.com/watch?v=lxCaYg1G9fE&amp;t=261s" TargetMode="External"/><Relationship Id="rId1" Type="http://schemas.openxmlformats.org/officeDocument/2006/relationships/slideLayout" Target="../slideLayouts/slideLayout12.xml"/><Relationship Id="rId6" Type="http://schemas.openxmlformats.org/officeDocument/2006/relationships/hyperlink" Target="https://rpubs.com/Argaadya/crispr_dm" TargetMode="External"/><Relationship Id="rId5" Type="http://schemas.openxmlformats.org/officeDocument/2006/relationships/hyperlink" Target="https://www.youtube.com/watch?v=dK4aGzeBPkk" TargetMode="External"/><Relationship Id="rId4" Type="http://schemas.openxmlformats.org/officeDocument/2006/relationships/hyperlink" Target="https://www.youtube.com/watch?v=-xxCY6WHf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hyperlink" Target="Data%20Mining%20Challenges_Link%20file.docx" TargetMode="Externa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hyperlink" Target="https://www.w3schools.com/r/r_if_else_andor.asp" TargetMode="External"/><Relationship Id="rId2" Type="http://schemas.openxmlformats.org/officeDocument/2006/relationships/hyperlink" Target="https://posit.co/download/rstudio-desktop/" TargetMode="External"/><Relationship Id="rId1" Type="http://schemas.openxmlformats.org/officeDocument/2006/relationships/slideLayout" Target="../slideLayouts/slideLayout12.xml"/><Relationship Id="rId6" Type="http://schemas.openxmlformats.org/officeDocument/2006/relationships/hyperlink" Target="https://www.predictiveanalyticstoday.com/top-predictive-analytics-software/" TargetMode="External"/><Relationship Id="rId5" Type="http://schemas.openxmlformats.org/officeDocument/2006/relationships/hyperlink" Target="https://www.youtube.com/watch?v=Kd0C-8q0HkI&amp;t=126s" TargetMode="External"/><Relationship Id="rId4" Type="http://schemas.openxmlformats.org/officeDocument/2006/relationships/hyperlink" Target="http://www2.hawaii.edu/~georgeha/Handouts/meas/_book/"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support.posit.co/hc/en-us/articles/200484448-Editing-and-Executing-Code-in-the-RStudio-IDE" TargetMode="External"/><Relationship Id="rId2" Type="http://schemas.openxmlformats.org/officeDocument/2006/relationships/hyperlink" Target="https://www.youtube.com/watch?v=BB2O4VCu5j8" TargetMode="Externa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4B07C7A-8E1D-7BF7-31C8-5C68C6D2F9CF}"/>
              </a:ext>
            </a:extLst>
          </p:cNvPr>
          <p:cNvSpPr>
            <a:spLocks noGrp="1"/>
          </p:cNvSpPr>
          <p:nvPr>
            <p:ph type="ctrTitle"/>
          </p:nvPr>
        </p:nvSpPr>
        <p:spPr>
          <a:xfrm>
            <a:off x="688369" y="469940"/>
            <a:ext cx="10983073" cy="995977"/>
          </a:xfrm>
        </p:spPr>
        <p:txBody>
          <a:bodyPr>
            <a:normAutofit/>
          </a:bodyPr>
          <a:lstStyle/>
          <a:p>
            <a:r>
              <a:rPr lang="en-US" dirty="0"/>
              <a:t>Predictive Analytics</a:t>
            </a:r>
          </a:p>
        </p:txBody>
      </p:sp>
      <p:sp>
        <p:nvSpPr>
          <p:cNvPr id="11" name="Subtitle 10">
            <a:extLst>
              <a:ext uri="{FF2B5EF4-FFF2-40B4-BE49-F238E27FC236}">
                <a16:creationId xmlns:a16="http://schemas.microsoft.com/office/drawing/2014/main" id="{EF3A7BFE-9123-98C4-791C-9A3FE773CF97}"/>
              </a:ext>
            </a:extLst>
          </p:cNvPr>
          <p:cNvSpPr>
            <a:spLocks noGrp="1"/>
          </p:cNvSpPr>
          <p:nvPr>
            <p:ph type="subTitle" idx="1"/>
          </p:nvPr>
        </p:nvSpPr>
        <p:spPr/>
        <p:txBody>
          <a:bodyPr/>
          <a:lstStyle/>
          <a:p>
            <a:r>
              <a:rPr lang="en-US" dirty="0"/>
              <a:t>Manikandan V</a:t>
            </a:r>
            <a:endParaRPr lang="en-PK" dirty="0"/>
          </a:p>
        </p:txBody>
      </p:sp>
    </p:spTree>
    <p:extLst>
      <p:ext uri="{BB962C8B-B14F-4D97-AF65-F5344CB8AC3E}">
        <p14:creationId xmlns:p14="http://schemas.microsoft.com/office/powerpoint/2010/main" val="28631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10</a:t>
            </a:fld>
            <a:endParaRPr lang="en-US"/>
          </a:p>
        </p:txBody>
      </p:sp>
      <p:sp>
        <p:nvSpPr>
          <p:cNvPr id="7" name="Title 1">
            <a:extLst>
              <a:ext uri="{FF2B5EF4-FFF2-40B4-BE49-F238E27FC236}">
                <a16:creationId xmlns:a16="http://schemas.microsoft.com/office/drawing/2014/main" id="{944632C4-254B-1032-1AED-03CE81169442}"/>
              </a:ext>
            </a:extLst>
          </p:cNvPr>
          <p:cNvSpPr txBox="1">
            <a:spLocks/>
          </p:cNvSpPr>
          <p:nvPr/>
        </p:nvSpPr>
        <p:spPr>
          <a:xfrm>
            <a:off x="139454" y="1109685"/>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effectLst/>
                <a:latin typeface="Arial" panose="020B0604020202020204" pitchFamily="34" charset="0"/>
                <a:ea typeface="Calibri" panose="020F0502020204030204" pitchFamily="34" charset="0"/>
                <a:cs typeface="Arial" panose="020B0604020202020204" pitchFamily="34" charset="0"/>
              </a:rPr>
              <a:t>Predictive</a:t>
            </a:r>
            <a:r>
              <a:rPr lang="en-US" sz="4400" kern="100" dirty="0">
                <a:latin typeface="Arial" panose="020B0604020202020204" pitchFamily="34" charset="0"/>
                <a:ea typeface="Calibri" panose="020F0502020204030204" pitchFamily="34" charset="0"/>
                <a:cs typeface="Arial" panose="020B0604020202020204" pitchFamily="34" charset="0"/>
              </a:rPr>
              <a:t> analytics</a:t>
            </a:r>
            <a:endParaRPr lang="en-US" sz="4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3852A9F-3B23-65E5-61C4-E01681965890}"/>
              </a:ext>
            </a:extLst>
          </p:cNvPr>
          <p:cNvPicPr>
            <a:picLocks noChangeAspect="1"/>
          </p:cNvPicPr>
          <p:nvPr/>
        </p:nvPicPr>
        <p:blipFill>
          <a:blip r:embed="rId2"/>
          <a:stretch>
            <a:fillRect/>
          </a:stretch>
        </p:blipFill>
        <p:spPr>
          <a:xfrm>
            <a:off x="4243515" y="3001379"/>
            <a:ext cx="7702216" cy="3554869"/>
          </a:xfrm>
          <a:prstGeom prst="rect">
            <a:avLst/>
          </a:prstGeom>
        </p:spPr>
      </p:pic>
    </p:spTree>
    <p:extLst>
      <p:ext uri="{BB962C8B-B14F-4D97-AF65-F5344CB8AC3E}">
        <p14:creationId xmlns:p14="http://schemas.microsoft.com/office/powerpoint/2010/main" val="8781263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508214" y="938462"/>
            <a:ext cx="9386558" cy="4162927"/>
          </a:xfrm>
        </p:spPr>
        <p:txBody>
          <a:bodyPr/>
          <a:lstStyle/>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
        <p:nvSpPr>
          <p:cNvPr id="4" name="Text Placeholder 2">
            <a:extLst>
              <a:ext uri="{FF2B5EF4-FFF2-40B4-BE49-F238E27FC236}">
                <a16:creationId xmlns:a16="http://schemas.microsoft.com/office/drawing/2014/main" id="{C7465BA8-689F-46AB-D1E7-AB8A95C6C519}"/>
              </a:ext>
            </a:extLst>
          </p:cNvPr>
          <p:cNvSpPr txBox="1">
            <a:spLocks/>
          </p:cNvSpPr>
          <p:nvPr/>
        </p:nvSpPr>
        <p:spPr>
          <a:xfrm>
            <a:off x="660614" y="1090862"/>
            <a:ext cx="9386558" cy="416292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2200" b="1" kern="1200">
                <a:solidFill>
                  <a:schemeClr val="bg1"/>
                </a:solidFill>
                <a:latin typeface="+mn-lt"/>
                <a:ea typeface="+mn-ea"/>
                <a:cs typeface="+mn-cs"/>
              </a:defRPr>
            </a:lvl1pPr>
            <a:lvl2pPr marL="0" indent="0" algn="l" defTabSz="914400" rtl="0" eaLnBrk="1" latinLnBrk="0" hangingPunct="1">
              <a:lnSpc>
                <a:spcPct val="150000"/>
              </a:lnSpc>
              <a:spcBef>
                <a:spcPts val="0"/>
              </a:spcBef>
              <a:buFont typeface="Arial" panose="020B0604020202020204" pitchFamily="34" charset="0"/>
              <a:buNone/>
              <a:defRPr sz="2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hlinkClick r:id="rId2">
                  <a:extLst>
                    <a:ext uri="{A12FA001-AC4F-418D-AE19-62706E023703}">
                      <ahyp:hlinkClr xmlns:ahyp="http://schemas.microsoft.com/office/drawing/2018/hyperlinkcolor" val="tx"/>
                    </a:ext>
                  </a:extLst>
                </a:hlinkClick>
              </a:rPr>
              <a:t>https://www.youtube.com/watch?v=lxCaYg1G9fE&amp;t=261s</a:t>
            </a:r>
            <a:endParaRPr lang="en-US" b="0" dirty="0"/>
          </a:p>
          <a:p>
            <a:pPr marL="342900" indent="-342900">
              <a:buFont typeface="Arial" panose="020B0604020202020204" pitchFamily="34" charset="0"/>
              <a:buChar char="•"/>
            </a:pPr>
            <a:r>
              <a:rPr lang="en-US" b="0" dirty="0">
                <a:hlinkClick r:id="rId3">
                  <a:extLst>
                    <a:ext uri="{A12FA001-AC4F-418D-AE19-62706E023703}">
                      <ahyp:hlinkClr xmlns:ahyp="http://schemas.microsoft.com/office/drawing/2018/hyperlinkcolor" val="tx"/>
                    </a:ext>
                  </a:extLst>
                </a:hlinkClick>
              </a:rPr>
              <a:t>https://www.youtube.com/watch?v=7rs0i-9nOjo</a:t>
            </a:r>
            <a:endParaRPr lang="en-US" b="0" dirty="0"/>
          </a:p>
          <a:p>
            <a:pPr marL="342900" indent="-342900">
              <a:buFont typeface="Arial" panose="020B0604020202020204" pitchFamily="34" charset="0"/>
              <a:buChar char="•"/>
            </a:pPr>
            <a:r>
              <a:rPr lang="en-US" b="0" dirty="0">
                <a:hlinkClick r:id="rId4">
                  <a:extLst>
                    <a:ext uri="{A12FA001-AC4F-418D-AE19-62706E023703}">
                      <ahyp:hlinkClr xmlns:ahyp="http://schemas.microsoft.com/office/drawing/2018/hyperlinkcolor" val="tx"/>
                    </a:ext>
                  </a:extLst>
                </a:hlinkClick>
              </a:rPr>
              <a:t>https://www.youtube.com/watch?v=-xxCY6WHfRY</a:t>
            </a:r>
            <a:endParaRPr lang="en-US" b="0" dirty="0"/>
          </a:p>
          <a:p>
            <a:pPr marL="342900" indent="-342900">
              <a:buFont typeface="Arial" panose="020B0604020202020204" pitchFamily="34" charset="0"/>
              <a:buChar char="•"/>
            </a:pPr>
            <a:r>
              <a:rPr lang="en-US" b="0" dirty="0">
                <a:hlinkClick r:id="rId5">
                  <a:extLst>
                    <a:ext uri="{A12FA001-AC4F-418D-AE19-62706E023703}">
                      <ahyp:hlinkClr xmlns:ahyp="http://schemas.microsoft.com/office/drawing/2018/hyperlinkcolor" val="tx"/>
                    </a:ext>
                  </a:extLst>
                </a:hlinkClick>
              </a:rPr>
              <a:t>https://www.youtube.com/watch?v=dK4aGzeBPkk</a:t>
            </a:r>
            <a:endParaRPr lang="en-US" b="0" dirty="0"/>
          </a:p>
          <a:p>
            <a:pPr marL="342900" indent="-342900">
              <a:buFont typeface="Arial" panose="020B0604020202020204" pitchFamily="34" charset="0"/>
              <a:buChar char="•"/>
            </a:pPr>
            <a:r>
              <a:rPr lang="en-US" b="0" dirty="0">
                <a:hlinkClick r:id="rId6">
                  <a:extLst>
                    <a:ext uri="{A12FA001-AC4F-418D-AE19-62706E023703}">
                      <ahyp:hlinkClr xmlns:ahyp="http://schemas.microsoft.com/office/drawing/2018/hyperlinkcolor" val="tx"/>
                    </a:ext>
                  </a:extLst>
                </a:hlinkClick>
              </a:rPr>
              <a:t>https://rpubs.com/Argaadya/crispr_dm</a:t>
            </a: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
        <p:nvSpPr>
          <p:cNvPr id="7" name="Title 1">
            <a:extLst>
              <a:ext uri="{FF2B5EF4-FFF2-40B4-BE49-F238E27FC236}">
                <a16:creationId xmlns:a16="http://schemas.microsoft.com/office/drawing/2014/main" id="{A3BC7B89-1DAA-98F9-2070-9E11BB78C1DB}"/>
              </a:ext>
            </a:extLst>
          </p:cNvPr>
          <p:cNvSpPr txBox="1">
            <a:spLocks/>
          </p:cNvSpPr>
          <p:nvPr/>
        </p:nvSpPr>
        <p:spPr>
          <a:xfrm>
            <a:off x="195874" y="271432"/>
            <a:ext cx="5329027" cy="53709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cap="all" baseline="0">
                <a:solidFill>
                  <a:schemeClr val="bg1"/>
                </a:solidFill>
                <a:latin typeface="+mj-lt"/>
                <a:ea typeface="+mj-ea"/>
                <a:cs typeface="+mj-cs"/>
              </a:defRPr>
            </a:lvl1pPr>
          </a:lstStyle>
          <a:p>
            <a:r>
              <a:rPr lang="en-IN" sz="3200" b="1"/>
              <a:t>S</a:t>
            </a:r>
            <a:r>
              <a:rPr lang="en-US" sz="3200" b="1"/>
              <a:t>upporting links</a:t>
            </a:r>
            <a:endParaRPr lang="en-US" sz="3200" b="1" dirty="0"/>
          </a:p>
        </p:txBody>
      </p:sp>
    </p:spTree>
    <p:extLst>
      <p:ext uri="{BB962C8B-B14F-4D97-AF65-F5344CB8AC3E}">
        <p14:creationId xmlns:p14="http://schemas.microsoft.com/office/powerpoint/2010/main" val="251674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15400"/>
            <a:ext cx="7744626" cy="5894511"/>
          </a:xfrm>
        </p:spPr>
        <p:txBody>
          <a:bodyPr/>
          <a:lstStyle/>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Examples:</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 Imagine you use something called a logistic regression model, and you show that engagement and performance are significant predictors of who will quit in the subsequent six months. And then we take that model that we developed there, and we use it with new data, a new group of employees to see if we can use it to predict who's likely to turn over in the future within the next six months. </a:t>
            </a:r>
          </a:p>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And then we can evaluate based on the predictions we had from original model with the new data we actually have where we do find out who actually ended up quitting in the first six months. And we might find something like we find that the predictions are 85% accurate, or we find a level of 85% accuracy based on our model and how when it was applied to the new set of data or future data.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11</a:t>
            </a:fld>
            <a:endParaRPr lang="en-US"/>
          </a:p>
        </p:txBody>
      </p:sp>
      <p:sp>
        <p:nvSpPr>
          <p:cNvPr id="7" name="Title 1">
            <a:extLst>
              <a:ext uri="{FF2B5EF4-FFF2-40B4-BE49-F238E27FC236}">
                <a16:creationId xmlns:a16="http://schemas.microsoft.com/office/drawing/2014/main" id="{944632C4-254B-1032-1AED-03CE81169442}"/>
              </a:ext>
            </a:extLst>
          </p:cNvPr>
          <p:cNvSpPr txBox="1">
            <a:spLocks/>
          </p:cNvSpPr>
          <p:nvPr/>
        </p:nvSpPr>
        <p:spPr>
          <a:xfrm>
            <a:off x="139454" y="1109685"/>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effectLst/>
                <a:latin typeface="Arial" panose="020B0604020202020204" pitchFamily="34" charset="0"/>
                <a:ea typeface="Calibri" panose="020F0502020204030204" pitchFamily="34" charset="0"/>
                <a:cs typeface="Arial" panose="020B0604020202020204" pitchFamily="34" charset="0"/>
              </a:rPr>
              <a:t>Predictive</a:t>
            </a:r>
            <a:r>
              <a:rPr lang="en-US" sz="4400" kern="100" dirty="0">
                <a:latin typeface="Arial" panose="020B0604020202020204" pitchFamily="34" charset="0"/>
                <a:ea typeface="Calibri" panose="020F0502020204030204" pitchFamily="34" charset="0"/>
                <a:cs typeface="Arial" panose="020B0604020202020204" pitchFamily="34" charset="0"/>
              </a:rPr>
              <a:t> analytics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14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15400"/>
            <a:ext cx="7744626" cy="5894511"/>
          </a:xfrm>
        </p:spPr>
        <p:txBody>
          <a:bodyPr/>
          <a:lstStyle/>
          <a:p>
            <a:pPr marL="0" indent="0">
              <a:lnSpc>
                <a:spcPct val="107000"/>
              </a:lnSpc>
              <a:spcAft>
                <a:spcPts val="800"/>
              </a:spcAft>
              <a:buNone/>
            </a:pPr>
            <a:r>
              <a:rPr lang="en-US" sz="2400" kern="100" dirty="0">
                <a:effectLst/>
                <a:ea typeface="Calibri" panose="020F0502020204030204" pitchFamily="34" charset="0"/>
                <a:cs typeface="Arial" panose="020B0604020202020204" pitchFamily="34" charset="0"/>
              </a:rPr>
              <a:t>Examples:</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Another example would be a multiple linear regression model where we show that structured interview and work sample scores significantly predict job performance. Now, we could then do some cross validation with new data where we take the model we developed in phase one, where we find that structured interview and work samples significantly predict job performance and then apply that say regression model to a new data set.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And then we can see, well, how well do those two factors or those two selection tools of the structured interview and work samples scores actually do with the new data in terms of predicting job performance?  </a:t>
            </a:r>
          </a:p>
          <a:p>
            <a:pPr marL="0" indent="0">
              <a:lnSpc>
                <a:spcPct val="107000"/>
              </a:lnSpc>
              <a:spcAft>
                <a:spcPts val="800"/>
              </a:spcAft>
              <a:buNone/>
            </a:pPr>
            <a:endParaRPr lang="en-US" sz="2400" kern="100" dirty="0">
              <a:effectLst/>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12</a:t>
            </a:fld>
            <a:endParaRPr lang="en-US"/>
          </a:p>
        </p:txBody>
      </p:sp>
      <p:sp>
        <p:nvSpPr>
          <p:cNvPr id="7" name="Title 1">
            <a:extLst>
              <a:ext uri="{FF2B5EF4-FFF2-40B4-BE49-F238E27FC236}">
                <a16:creationId xmlns:a16="http://schemas.microsoft.com/office/drawing/2014/main" id="{944632C4-254B-1032-1AED-03CE81169442}"/>
              </a:ext>
            </a:extLst>
          </p:cNvPr>
          <p:cNvSpPr txBox="1">
            <a:spLocks/>
          </p:cNvSpPr>
          <p:nvPr/>
        </p:nvSpPr>
        <p:spPr>
          <a:xfrm>
            <a:off x="139454" y="1109685"/>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effectLst/>
                <a:latin typeface="Arial" panose="020B0604020202020204" pitchFamily="34" charset="0"/>
                <a:ea typeface="Calibri" panose="020F0502020204030204" pitchFamily="34" charset="0"/>
                <a:cs typeface="Arial" panose="020B0604020202020204" pitchFamily="34" charset="0"/>
              </a:rPr>
              <a:t>Predictive</a:t>
            </a:r>
            <a:r>
              <a:rPr lang="en-US" sz="4400" kern="100" dirty="0">
                <a:latin typeface="Arial" panose="020B0604020202020204" pitchFamily="34" charset="0"/>
                <a:ea typeface="Calibri" panose="020F0502020204030204" pitchFamily="34" charset="0"/>
                <a:cs typeface="Arial" panose="020B0604020202020204" pitchFamily="34" charset="0"/>
              </a:rPr>
              <a:t> analytics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6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438912"/>
            <a:ext cx="7744626" cy="3731233"/>
          </a:xfrm>
        </p:spPr>
        <p:txBody>
          <a:bodyPr/>
          <a:lstStyle/>
          <a:p>
            <a:pPr marL="342900" lvl="0" indent="-342900">
              <a:lnSpc>
                <a:spcPct val="107000"/>
              </a:lnSpc>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As the name implies, we're really prescribing action based on analytics. </a:t>
            </a:r>
          </a:p>
          <a:p>
            <a:pPr marL="342900" lvl="0" indent="-342900">
              <a:lnSpc>
                <a:spcPct val="107000"/>
              </a:lnSpc>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use data to predict what will happen in the future based on those available data. And then we verify how accurate those predictions are based on new or future data. </a:t>
            </a:r>
          </a:p>
          <a:p>
            <a:pPr marL="342900" lvl="0" indent="-342900">
              <a:lnSpc>
                <a:spcPct val="107000"/>
              </a:lnSpc>
              <a:spcAft>
                <a:spcPts val="80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We've just done predictive analytics and then we take an extra step and we prescribe action based on those predictions.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13</a:t>
            </a:fld>
            <a:endParaRPr lang="en-US"/>
          </a:p>
        </p:txBody>
      </p:sp>
      <p:sp>
        <p:nvSpPr>
          <p:cNvPr id="7" name="Title 1">
            <a:extLst>
              <a:ext uri="{FF2B5EF4-FFF2-40B4-BE49-F238E27FC236}">
                <a16:creationId xmlns:a16="http://schemas.microsoft.com/office/drawing/2014/main" id="{A801FA00-A564-3EB4-D48C-C56E7CBAD877}"/>
              </a:ext>
            </a:extLst>
          </p:cNvPr>
          <p:cNvSpPr txBox="1">
            <a:spLocks/>
          </p:cNvSpPr>
          <p:nvPr/>
        </p:nvSpPr>
        <p:spPr>
          <a:xfrm>
            <a:off x="168330" y="1436944"/>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effectLst/>
                <a:latin typeface="+mn-lt"/>
                <a:ea typeface="Calibri" panose="020F0502020204030204" pitchFamily="34" charset="0"/>
                <a:cs typeface="Times New Roman" panose="02020603050405020304" pitchFamily="18" charset="0"/>
              </a:rPr>
              <a:t>Prescriptive</a:t>
            </a:r>
            <a:r>
              <a:rPr lang="en-US" sz="3600" kern="100" dirty="0">
                <a:latin typeface="+mn-lt"/>
                <a:ea typeface="Calibri" panose="020F0502020204030204" pitchFamily="34" charset="0"/>
                <a:cs typeface="Arial" panose="020B0604020202020204" pitchFamily="34" charset="0"/>
              </a:rPr>
              <a:t> analytics</a:t>
            </a:r>
            <a:endParaRPr lang="en-US" sz="3600" dirty="0">
              <a:latin typeface="+mn-lt"/>
              <a:cs typeface="Arial" panose="020B0604020202020204" pitchFamily="34" charset="0"/>
            </a:endParaRPr>
          </a:p>
        </p:txBody>
      </p:sp>
    </p:spTree>
    <p:extLst>
      <p:ext uri="{BB962C8B-B14F-4D97-AF65-F5344CB8AC3E}">
        <p14:creationId xmlns:p14="http://schemas.microsoft.com/office/powerpoint/2010/main" val="34041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438912"/>
            <a:ext cx="7744626" cy="3731233"/>
          </a:xfrm>
        </p:spPr>
        <p:txBody>
          <a:bodyPr/>
          <a:lstStyle/>
          <a:p>
            <a:pPr marL="0" lv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We have three phases. </a:t>
            </a:r>
          </a:p>
          <a:p>
            <a:pPr marL="342900" lvl="0" indent="-342900">
              <a:lnSpc>
                <a:spcPct val="107000"/>
              </a:lnSpc>
              <a:spcAft>
                <a:spcPts val="80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Now. First phase, you have your past data, you build your mathematical, computational or statistical model, then you have your preliminary results based on those data. </a:t>
            </a:r>
          </a:p>
          <a:p>
            <a:pPr marL="342900" lvl="0" indent="-342900">
              <a:lnSpc>
                <a:spcPct val="107000"/>
              </a:lnSpc>
              <a:spcAft>
                <a:spcPts val="80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And then you take that model you built from phase one and you apply it to new data from phase two. And then you see how accurate your predictions actually were based on that model from phase one.</a:t>
            </a:r>
          </a:p>
          <a:p>
            <a:pPr marL="342900" lvl="0" indent="-342900">
              <a:lnSpc>
                <a:spcPct val="107000"/>
              </a:lnSpc>
              <a:spcAft>
                <a:spcPts val="80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 And then you have a third phase where you move on and you take those predictions and you come up with some kind of action.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14</a:t>
            </a:fld>
            <a:endParaRPr lang="en-US"/>
          </a:p>
        </p:txBody>
      </p:sp>
      <p:sp>
        <p:nvSpPr>
          <p:cNvPr id="7" name="Title 1">
            <a:extLst>
              <a:ext uri="{FF2B5EF4-FFF2-40B4-BE49-F238E27FC236}">
                <a16:creationId xmlns:a16="http://schemas.microsoft.com/office/drawing/2014/main" id="{A801FA00-A564-3EB4-D48C-C56E7CBAD877}"/>
              </a:ext>
            </a:extLst>
          </p:cNvPr>
          <p:cNvSpPr txBox="1">
            <a:spLocks/>
          </p:cNvSpPr>
          <p:nvPr/>
        </p:nvSpPr>
        <p:spPr>
          <a:xfrm>
            <a:off x="177955" y="1456194"/>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effectLst/>
                <a:latin typeface="+mn-lt"/>
                <a:ea typeface="Calibri" panose="020F0502020204030204" pitchFamily="34" charset="0"/>
                <a:cs typeface="Times New Roman" panose="02020603050405020304" pitchFamily="18" charset="0"/>
              </a:rPr>
              <a:t>Prescriptive</a:t>
            </a:r>
            <a:r>
              <a:rPr lang="en-US" sz="3600" kern="100" dirty="0">
                <a:latin typeface="+mn-lt"/>
                <a:ea typeface="Calibri" panose="020F0502020204030204" pitchFamily="34" charset="0"/>
                <a:cs typeface="Arial" panose="020B0604020202020204" pitchFamily="34" charset="0"/>
              </a:rPr>
              <a:t> analytics</a:t>
            </a:r>
            <a:endParaRPr lang="en-US" sz="3600" dirty="0">
              <a:latin typeface="+mn-lt"/>
              <a:cs typeface="Arial" panose="020B0604020202020204" pitchFamily="34" charset="0"/>
            </a:endParaRPr>
          </a:p>
        </p:txBody>
      </p:sp>
    </p:spTree>
    <p:extLst>
      <p:ext uri="{BB962C8B-B14F-4D97-AF65-F5344CB8AC3E}">
        <p14:creationId xmlns:p14="http://schemas.microsoft.com/office/powerpoint/2010/main" val="275566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15</a:t>
            </a:fld>
            <a:endParaRPr lang="en-US"/>
          </a:p>
        </p:txBody>
      </p:sp>
      <p:sp>
        <p:nvSpPr>
          <p:cNvPr id="7" name="Title 1">
            <a:extLst>
              <a:ext uri="{FF2B5EF4-FFF2-40B4-BE49-F238E27FC236}">
                <a16:creationId xmlns:a16="http://schemas.microsoft.com/office/drawing/2014/main" id="{5F95C12E-3CB7-0B21-4DAD-F8F3AD4ADEE2}"/>
              </a:ext>
            </a:extLst>
          </p:cNvPr>
          <p:cNvSpPr>
            <a:spLocks noGrp="1"/>
          </p:cNvSpPr>
          <p:nvPr>
            <p:ph type="title"/>
          </p:nvPr>
        </p:nvSpPr>
        <p:spPr>
          <a:xfrm>
            <a:off x="139454" y="1244439"/>
            <a:ext cx="3740101" cy="1175639"/>
          </a:xfrm>
        </p:spPr>
        <p:txBody>
          <a:bodyPr/>
          <a:lstStyle/>
          <a:p>
            <a:r>
              <a:rPr lang="en-US" sz="3600" dirty="0">
                <a:effectLst/>
                <a:latin typeface="+mn-lt"/>
                <a:ea typeface="Calibri" panose="020F0502020204030204" pitchFamily="34" charset="0"/>
                <a:cs typeface="Times New Roman" panose="02020603050405020304" pitchFamily="18" charset="0"/>
              </a:rPr>
              <a:t>Prescriptive</a:t>
            </a:r>
            <a:r>
              <a:rPr lang="en-US" sz="3600" kern="100" dirty="0">
                <a:latin typeface="+mn-lt"/>
                <a:ea typeface="Calibri" panose="020F0502020204030204" pitchFamily="34" charset="0"/>
                <a:cs typeface="Arial" panose="020B0604020202020204" pitchFamily="34" charset="0"/>
              </a:rPr>
              <a:t> analytics</a:t>
            </a:r>
            <a:br>
              <a:rPr lang="en-US" sz="3600" dirty="0">
                <a:latin typeface="+mn-lt"/>
                <a:cs typeface="Arial" panose="020B0604020202020204" pitchFamily="34" charset="0"/>
              </a:rPr>
            </a:br>
            <a:br>
              <a:rPr lang="en-US" sz="3600" kern="100" dirty="0">
                <a:effectLst/>
                <a:latin typeface="+mn-lt"/>
                <a:ea typeface="Calibri" panose="020F0502020204030204" pitchFamily="34" charset="0"/>
                <a:cs typeface="Times New Roman" panose="02020603050405020304" pitchFamily="18" charset="0"/>
              </a:rPr>
            </a:br>
            <a:endParaRPr lang="en-US" sz="3600" dirty="0">
              <a:latin typeface="+mn-lt"/>
            </a:endParaRPr>
          </a:p>
        </p:txBody>
      </p:sp>
      <p:pic>
        <p:nvPicPr>
          <p:cNvPr id="3" name="Picture 2">
            <a:extLst>
              <a:ext uri="{FF2B5EF4-FFF2-40B4-BE49-F238E27FC236}">
                <a16:creationId xmlns:a16="http://schemas.microsoft.com/office/drawing/2014/main" id="{9C3C0D69-8220-0092-074E-2B987C80236B}"/>
              </a:ext>
            </a:extLst>
          </p:cNvPr>
          <p:cNvPicPr>
            <a:picLocks noChangeAspect="1"/>
          </p:cNvPicPr>
          <p:nvPr/>
        </p:nvPicPr>
        <p:blipFill>
          <a:blip r:embed="rId2"/>
          <a:stretch>
            <a:fillRect/>
          </a:stretch>
        </p:blipFill>
        <p:spPr>
          <a:xfrm>
            <a:off x="4030979" y="1527135"/>
            <a:ext cx="7936526" cy="4527724"/>
          </a:xfrm>
          <a:prstGeom prst="rect">
            <a:avLst/>
          </a:prstGeom>
        </p:spPr>
      </p:pic>
    </p:spTree>
    <p:extLst>
      <p:ext uri="{BB962C8B-B14F-4D97-AF65-F5344CB8AC3E}">
        <p14:creationId xmlns:p14="http://schemas.microsoft.com/office/powerpoint/2010/main" val="388492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297025"/>
            <a:ext cx="7744626" cy="5420381"/>
          </a:xfrm>
        </p:spPr>
        <p:txBody>
          <a:bodyPr/>
          <a:lstStyle/>
          <a:p>
            <a:pPr>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can now take prescriptive action by deciding, how are we actually going to take those findings and do something actionable to actually affect engagement and performance as we've determined that those are actually key drivers of who's going to stay and who's going to leave. </a:t>
            </a:r>
          </a:p>
          <a:p>
            <a:pPr>
              <a:lnSpc>
                <a:spcPct val="107000"/>
              </a:lnSpc>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Well, first with regard to engagement, we'd redesign the jobs to improve engagement. </a:t>
            </a:r>
          </a:p>
          <a:p>
            <a:pPr>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then we could also with regard to increasing performance So those are just a couple steps we could take to actually prescribe action or turn those predictive analytics into something that's actionable.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16</a:t>
            </a:fld>
            <a:endParaRPr lang="en-US"/>
          </a:p>
        </p:txBody>
      </p:sp>
      <p:sp>
        <p:nvSpPr>
          <p:cNvPr id="9" name="Title 1">
            <a:extLst>
              <a:ext uri="{FF2B5EF4-FFF2-40B4-BE49-F238E27FC236}">
                <a16:creationId xmlns:a16="http://schemas.microsoft.com/office/drawing/2014/main" id="{FB55EF9D-240A-5F99-A92C-C5D405803DE0}"/>
              </a:ext>
            </a:extLst>
          </p:cNvPr>
          <p:cNvSpPr txBox="1">
            <a:spLocks/>
          </p:cNvSpPr>
          <p:nvPr/>
        </p:nvSpPr>
        <p:spPr>
          <a:xfrm>
            <a:off x="139454" y="1244439"/>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latin typeface="+mn-lt"/>
                <a:ea typeface="Calibri" panose="020F0502020204030204" pitchFamily="34" charset="0"/>
                <a:cs typeface="Times New Roman" panose="02020603050405020304" pitchFamily="18" charset="0"/>
              </a:rPr>
              <a:t>Prescriptive</a:t>
            </a:r>
            <a:r>
              <a:rPr lang="en-US" sz="3600" kern="100" dirty="0">
                <a:latin typeface="+mn-lt"/>
                <a:ea typeface="Calibri" panose="020F0502020204030204" pitchFamily="34" charset="0"/>
                <a:cs typeface="Arial" panose="020B0604020202020204" pitchFamily="34" charset="0"/>
              </a:rPr>
              <a:t> analytics</a:t>
            </a:r>
            <a:br>
              <a:rPr lang="en-US" sz="3600" dirty="0">
                <a:latin typeface="+mn-lt"/>
                <a:cs typeface="Arial" panose="020B0604020202020204" pitchFamily="34" charset="0"/>
              </a:rPr>
            </a:br>
            <a:br>
              <a:rPr lang="en-US" sz="3600" kern="100" dirty="0">
                <a:latin typeface="+mn-lt"/>
                <a:ea typeface="Calibri" panose="020F0502020204030204" pitchFamily="34" charset="0"/>
                <a:cs typeface="Times New Roman" panose="02020603050405020304" pitchFamily="18" charset="0"/>
              </a:rPr>
            </a:br>
            <a:endParaRPr lang="en-US" sz="3600" dirty="0">
              <a:latin typeface="+mn-lt"/>
            </a:endParaRPr>
          </a:p>
        </p:txBody>
      </p:sp>
    </p:spTree>
    <p:extLst>
      <p:ext uri="{BB962C8B-B14F-4D97-AF65-F5344CB8AC3E}">
        <p14:creationId xmlns:p14="http://schemas.microsoft.com/office/powerpoint/2010/main" val="324193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4029215" cy="3164440"/>
          </a:xfrm>
        </p:spPr>
        <p:txBody>
          <a:bodyPr/>
          <a:lstStyle/>
          <a:p>
            <a:r>
              <a:rPr lang="en-US" dirty="0"/>
              <a:t>Predictive analysis is used in various fields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52505" y="123289"/>
            <a:ext cx="7282631" cy="6647381"/>
          </a:xfrm>
        </p:spPr>
        <p:txBody>
          <a:bodyPr/>
          <a:lstStyle/>
          <a:p>
            <a:pPr>
              <a:buFont typeface="Arial" panose="020B0604020202020204" pitchFamily="34" charset="0"/>
              <a:buChar char="•"/>
            </a:pPr>
            <a:r>
              <a:rPr lang="en-US" sz="2600" dirty="0"/>
              <a:t>Online Retail</a:t>
            </a:r>
          </a:p>
          <a:p>
            <a:pPr>
              <a:buFont typeface="Arial" panose="020B0604020202020204" pitchFamily="34" charset="0"/>
              <a:buChar char="•"/>
            </a:pPr>
            <a:r>
              <a:rPr lang="en-US" sz="2600" dirty="0"/>
              <a:t>Healthcare</a:t>
            </a:r>
          </a:p>
          <a:p>
            <a:pPr>
              <a:buFont typeface="Arial" panose="020B0604020202020204" pitchFamily="34" charset="0"/>
              <a:buChar char="•"/>
            </a:pPr>
            <a:r>
              <a:rPr lang="en-US" sz="2600" dirty="0"/>
              <a:t>Education</a:t>
            </a:r>
          </a:p>
          <a:p>
            <a:pPr>
              <a:buFont typeface="Arial" panose="020B0604020202020204" pitchFamily="34" charset="0"/>
              <a:buChar char="•"/>
            </a:pPr>
            <a:r>
              <a:rPr lang="en-US" sz="2600" dirty="0"/>
              <a:t>Fraud Detection</a:t>
            </a:r>
          </a:p>
          <a:p>
            <a:pPr>
              <a:buFont typeface="Arial" panose="020B0604020202020204" pitchFamily="34" charset="0"/>
              <a:buChar char="•"/>
            </a:pPr>
            <a:r>
              <a:rPr lang="en-US" sz="2600" dirty="0"/>
              <a:t>Improvised market campaigning</a:t>
            </a:r>
          </a:p>
          <a:p>
            <a:pPr>
              <a:buFont typeface="Arial" panose="020B0604020202020204" pitchFamily="34" charset="0"/>
              <a:buChar char="•"/>
            </a:pPr>
            <a:r>
              <a:rPr lang="en-US" sz="2600" dirty="0"/>
              <a:t>Weather forecasting</a:t>
            </a:r>
          </a:p>
          <a:p>
            <a:pPr>
              <a:buFont typeface="Arial" panose="020B0604020202020204" pitchFamily="34" charset="0"/>
              <a:buChar char="•"/>
            </a:pPr>
            <a:r>
              <a:rPr lang="en-US" sz="2600" dirty="0"/>
              <a:t>Social Media Analysis</a:t>
            </a:r>
          </a:p>
          <a:p>
            <a:pPr>
              <a:buFont typeface="Arial" panose="020B0604020202020204" pitchFamily="34" charset="0"/>
              <a:buChar char="•"/>
            </a:pPr>
            <a:r>
              <a:rPr lang="en-US" sz="2600" dirty="0"/>
              <a:t>Cyber security</a:t>
            </a:r>
          </a:p>
          <a:p>
            <a:pPr>
              <a:buFont typeface="Arial" panose="020B0604020202020204" pitchFamily="34" charset="0"/>
              <a:buChar char="•"/>
            </a:pPr>
            <a:r>
              <a:rPr lang="en-US" sz="2600" dirty="0"/>
              <a:t>Recommendation and search engines</a:t>
            </a:r>
          </a:p>
          <a:p>
            <a:pPr>
              <a:buFont typeface="Arial" panose="020B0604020202020204" pitchFamily="34" charset="0"/>
              <a:buChar char="•"/>
            </a:pPr>
            <a:r>
              <a:rPr lang="en-US" sz="2600" dirty="0"/>
              <a:t>Government Sector etc.</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17</a:t>
            </a:fld>
            <a:endParaRPr lang="en-US"/>
          </a:p>
        </p:txBody>
      </p:sp>
    </p:spTree>
    <p:extLst>
      <p:ext uri="{BB962C8B-B14F-4D97-AF65-F5344CB8AC3E}">
        <p14:creationId xmlns:p14="http://schemas.microsoft.com/office/powerpoint/2010/main" val="162871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56194"/>
            <a:ext cx="4846320" cy="1682749"/>
          </a:xfrm>
        </p:spPr>
        <p:txBody>
          <a:bodyPr/>
          <a:lstStyle/>
          <a:p>
            <a:r>
              <a:rPr lang="en-US" dirty="0"/>
              <a:t>Stages of Predictive Analytics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18</a:t>
            </a:fld>
            <a:endParaRPr lang="en-US"/>
          </a:p>
        </p:txBody>
      </p:sp>
      <p:pic>
        <p:nvPicPr>
          <p:cNvPr id="19" name="Picture 18">
            <a:extLst>
              <a:ext uri="{FF2B5EF4-FFF2-40B4-BE49-F238E27FC236}">
                <a16:creationId xmlns:a16="http://schemas.microsoft.com/office/drawing/2014/main" id="{E863052E-9DA1-ED82-9AD2-D6A52038CEF3}"/>
              </a:ext>
            </a:extLst>
          </p:cNvPr>
          <p:cNvPicPr>
            <a:picLocks noChangeAspect="1"/>
          </p:cNvPicPr>
          <p:nvPr/>
        </p:nvPicPr>
        <p:blipFill>
          <a:blip r:embed="rId2"/>
          <a:stretch>
            <a:fillRect/>
          </a:stretch>
        </p:blipFill>
        <p:spPr>
          <a:xfrm>
            <a:off x="3994250" y="1980613"/>
            <a:ext cx="8130375" cy="4712057"/>
          </a:xfrm>
          <a:prstGeom prst="rect">
            <a:avLst/>
          </a:prstGeom>
        </p:spPr>
      </p:pic>
    </p:spTree>
    <p:extLst>
      <p:ext uri="{BB962C8B-B14F-4D97-AF65-F5344CB8AC3E}">
        <p14:creationId xmlns:p14="http://schemas.microsoft.com/office/powerpoint/2010/main" val="130242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5601903" y="576071"/>
            <a:ext cx="5447900" cy="6180863"/>
          </a:xfrm>
        </p:spPr>
        <p:txBody>
          <a:bodyPr/>
          <a:lstStyle/>
          <a:p>
            <a:r>
              <a:rPr lang="en-US" sz="3200" dirty="0"/>
              <a:t>Define Problem statement</a:t>
            </a:r>
          </a:p>
          <a:p>
            <a:r>
              <a:rPr lang="en-US" sz="3200" dirty="0"/>
              <a:t>Data collection</a:t>
            </a:r>
          </a:p>
          <a:p>
            <a:r>
              <a:rPr lang="en-US" sz="3200" dirty="0"/>
              <a:t>Data cleaning</a:t>
            </a:r>
          </a:p>
          <a:p>
            <a:r>
              <a:rPr lang="en-US" sz="3200" dirty="0"/>
              <a:t>Data analysis</a:t>
            </a:r>
          </a:p>
          <a:p>
            <a:r>
              <a:rPr lang="en-US" sz="3200" dirty="0"/>
              <a:t>Build predictive model</a:t>
            </a:r>
          </a:p>
          <a:p>
            <a:r>
              <a:rPr lang="en-US" sz="3200" dirty="0"/>
              <a:t>Validate model</a:t>
            </a:r>
          </a:p>
          <a:p>
            <a:r>
              <a:rPr lang="en-US" sz="3200" dirty="0"/>
              <a:t>Deployment</a:t>
            </a:r>
          </a:p>
          <a:p>
            <a:endParaRPr lang="en-US" sz="32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19</a:t>
            </a:fld>
            <a:endParaRPr lang="en-US"/>
          </a:p>
        </p:txBody>
      </p:sp>
      <p:sp>
        <p:nvSpPr>
          <p:cNvPr id="3" name="Title 1">
            <a:extLst>
              <a:ext uri="{FF2B5EF4-FFF2-40B4-BE49-F238E27FC236}">
                <a16:creationId xmlns:a16="http://schemas.microsoft.com/office/drawing/2014/main" id="{4A9EA187-B5AA-4A52-FFAA-0F89C8C1DE49}"/>
              </a:ext>
            </a:extLst>
          </p:cNvPr>
          <p:cNvSpPr txBox="1">
            <a:spLocks/>
          </p:cNvSpPr>
          <p:nvPr/>
        </p:nvSpPr>
        <p:spPr>
          <a:xfrm>
            <a:off x="0" y="2756194"/>
            <a:ext cx="4846320" cy="16827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dirty="0"/>
              <a:t>Stages of Predictive Analytics</a:t>
            </a:r>
          </a:p>
        </p:txBody>
      </p:sp>
    </p:spTree>
    <p:extLst>
      <p:ext uri="{BB962C8B-B14F-4D97-AF65-F5344CB8AC3E}">
        <p14:creationId xmlns:p14="http://schemas.microsoft.com/office/powerpoint/2010/main" val="296361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94901" y="297026"/>
            <a:ext cx="3740101" cy="781761"/>
          </a:xfrm>
        </p:spPr>
        <p:txBody>
          <a:bodyPr/>
          <a:lstStyle/>
          <a:p>
            <a:r>
              <a:rPr lang="en-US" dirty="0"/>
              <a:t>Analytics</a:t>
            </a:r>
          </a:p>
        </p:txBody>
      </p:sp>
      <p:sp>
        <p:nvSpPr>
          <p:cNvPr id="5" name="Text Placeholder 4">
            <a:extLst>
              <a:ext uri="{FF2B5EF4-FFF2-40B4-BE49-F238E27FC236}">
                <a16:creationId xmlns:a16="http://schemas.microsoft.com/office/drawing/2014/main" id="{E194D589-C330-607E-B446-0DA52AACC4E4}"/>
              </a:ext>
            </a:extLst>
          </p:cNvPr>
          <p:cNvSpPr>
            <a:spLocks noGrp="1"/>
          </p:cNvSpPr>
          <p:nvPr>
            <p:ph type="body" sz="quarter" idx="15"/>
          </p:nvPr>
        </p:nvSpPr>
        <p:spPr>
          <a:xfrm>
            <a:off x="4142574" y="297026"/>
            <a:ext cx="7508320" cy="2197076"/>
          </a:xfrm>
        </p:spPr>
        <p:txBody>
          <a:bodyPr/>
          <a:lstStyle/>
          <a:p>
            <a:pPr marL="0" indent="0">
              <a:buNone/>
            </a:pPr>
            <a:r>
              <a:rPr lang="en-IN" sz="4000" dirty="0"/>
              <a:t>Analytikos – involving analysis (end of 16</a:t>
            </a:r>
            <a:r>
              <a:rPr lang="en-IN" sz="4000" baseline="30000" dirty="0"/>
              <a:t>th</a:t>
            </a:r>
            <a:r>
              <a:rPr lang="en-IN" sz="4000" dirty="0"/>
              <a:t> Century) </a:t>
            </a:r>
            <a:endParaRPr lang="en-US" sz="4000" dirty="0"/>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24421" y="2420078"/>
            <a:ext cx="7744626" cy="2747412"/>
          </a:xfrm>
        </p:spPr>
        <p:txBody>
          <a:bodyPr/>
          <a:lstStyle/>
          <a:p>
            <a:r>
              <a:rPr lang="en-US" sz="2800" dirty="0"/>
              <a:t>The analysis  of data, typically large sets of data, by the use of mathematics, statistics and computer software. </a:t>
            </a:r>
          </a:p>
          <a:p>
            <a:r>
              <a:rPr lang="en-US" sz="2800" dirty="0"/>
              <a:t>Analytics is the science of using data to build models that lead to better decisions that in turn add value to individuals, companies and institutions.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a:t>
            </a:fld>
            <a:endParaRPr lang="en-US"/>
          </a:p>
        </p:txBody>
      </p:sp>
    </p:spTree>
    <p:extLst>
      <p:ext uri="{BB962C8B-B14F-4D97-AF65-F5344CB8AC3E}">
        <p14:creationId xmlns:p14="http://schemas.microsoft.com/office/powerpoint/2010/main" val="139616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52505" y="210619"/>
            <a:ext cx="7282631" cy="6647381"/>
          </a:xfrm>
        </p:spPr>
        <p:txBody>
          <a:bodyPr/>
          <a:lstStyle/>
          <a:p>
            <a:pPr marL="0" indent="0">
              <a:buNone/>
            </a:pPr>
            <a:r>
              <a:rPr lang="en-US" sz="3200" b="1" dirty="0"/>
              <a:t>Seven steps</a:t>
            </a:r>
          </a:p>
          <a:p>
            <a:pPr marL="0" indent="0">
              <a:buNone/>
            </a:pPr>
            <a:r>
              <a:rPr lang="en-US" sz="2400" b="1" dirty="0"/>
              <a:t>Define your problem statement.</a:t>
            </a:r>
          </a:p>
          <a:p>
            <a:pPr lvl="1"/>
            <a:r>
              <a:rPr lang="en-US" sz="2000" dirty="0"/>
              <a:t>Before you even start on a project, it is very important that you understand the problem you're trying to solve. </a:t>
            </a:r>
          </a:p>
          <a:p>
            <a:pPr lvl="1"/>
            <a:r>
              <a:rPr lang="en-US" sz="2000" dirty="0"/>
              <a:t>Identify all the objectives of your project by identifying the variables that you need to predict.</a:t>
            </a:r>
          </a:p>
          <a:p>
            <a:pPr marL="0" indent="0">
              <a:buNone/>
            </a:pPr>
            <a:r>
              <a:rPr lang="en-US" sz="2400" b="1" dirty="0"/>
              <a:t>Data collection</a:t>
            </a:r>
          </a:p>
          <a:p>
            <a:pPr lvl="1"/>
            <a:r>
              <a:rPr lang="en-US" sz="2000" dirty="0"/>
              <a:t>Start gathering all the data. At this stage, some of the questions that you can consider is, what data do I need for my project? Where does it live? How can I obtain it? And what is the most efficient way to store and access all of the data? </a:t>
            </a:r>
            <a:endParaRPr lang="en-US" sz="18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20</a:t>
            </a:fld>
            <a:endParaRPr lang="en-US"/>
          </a:p>
        </p:txBody>
      </p:sp>
      <p:sp>
        <p:nvSpPr>
          <p:cNvPr id="5" name="Title 1">
            <a:extLst>
              <a:ext uri="{FF2B5EF4-FFF2-40B4-BE49-F238E27FC236}">
                <a16:creationId xmlns:a16="http://schemas.microsoft.com/office/drawing/2014/main" id="{F9D1FA38-66F4-5645-EFCA-3D8DB2BCAFEA}"/>
              </a:ext>
            </a:extLst>
          </p:cNvPr>
          <p:cNvSpPr txBox="1">
            <a:spLocks/>
          </p:cNvSpPr>
          <p:nvPr/>
        </p:nvSpPr>
        <p:spPr>
          <a:xfrm>
            <a:off x="0" y="2756194"/>
            <a:ext cx="4846320" cy="16827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dirty="0"/>
              <a:t>Stages of Predictive Analytics</a:t>
            </a:r>
          </a:p>
        </p:txBody>
      </p:sp>
    </p:spTree>
    <p:extLst>
      <p:ext uri="{BB962C8B-B14F-4D97-AF65-F5344CB8AC3E}">
        <p14:creationId xmlns:p14="http://schemas.microsoft.com/office/powerpoint/2010/main" val="279067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2237" y="438912"/>
            <a:ext cx="7411776" cy="6647381"/>
          </a:xfrm>
        </p:spPr>
        <p:txBody>
          <a:bodyPr/>
          <a:lstStyle/>
          <a:p>
            <a:pPr marL="0" indent="0">
              <a:buNone/>
            </a:pPr>
            <a:r>
              <a:rPr lang="en-US" sz="2400" b="1" dirty="0"/>
              <a:t>Data cleaning</a:t>
            </a:r>
          </a:p>
          <a:p>
            <a:pPr lvl="1"/>
            <a:r>
              <a:rPr lang="en-US" sz="2000" dirty="0"/>
              <a:t>Transform your data into the desired format so that you can read the data. </a:t>
            </a:r>
          </a:p>
          <a:p>
            <a:pPr lvl="1"/>
            <a:r>
              <a:rPr lang="en-US" sz="2000" dirty="0"/>
              <a:t>Missing values or a lot of redundant values in the data set.</a:t>
            </a:r>
          </a:p>
          <a:p>
            <a:pPr marL="402336" lvl="1" indent="0">
              <a:buNone/>
            </a:pPr>
            <a:endParaRPr lang="en-US" sz="2000" dirty="0"/>
          </a:p>
          <a:p>
            <a:pPr marL="0" indent="0">
              <a:buNone/>
            </a:pPr>
            <a:r>
              <a:rPr lang="en-US" sz="2400" b="1" dirty="0"/>
              <a:t>Data Analysis</a:t>
            </a:r>
          </a:p>
          <a:p>
            <a:pPr lvl="1"/>
            <a:r>
              <a:rPr lang="en-US" sz="2000" dirty="0"/>
              <a:t>It is a process of transforming, inspecting, and modeling the data to discover useful information. </a:t>
            </a:r>
          </a:p>
          <a:p>
            <a:pPr lvl="1"/>
            <a:r>
              <a:rPr lang="en-US" sz="2000" dirty="0"/>
              <a:t>Evaluate all the variables that are available to you or all the data that is available</a:t>
            </a:r>
            <a:r>
              <a:rPr lang="en-US" sz="2400" dirty="0"/>
              <a:t>.</a:t>
            </a:r>
          </a:p>
          <a:p>
            <a:pPr lvl="1"/>
            <a:r>
              <a:rPr lang="en-US" sz="2000" dirty="0"/>
              <a:t>Understand all the patterns that are hidden in your data</a:t>
            </a:r>
            <a:endParaRPr lang="en-US" sz="2400" dirty="0"/>
          </a:p>
          <a:p>
            <a:pPr lvl="1"/>
            <a:r>
              <a:rPr lang="en-US" sz="2000" dirty="0"/>
              <a:t>Retrieve all the useful insights from your data.</a:t>
            </a:r>
            <a:endParaRPr lang="en-US" sz="18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21</a:t>
            </a:fld>
            <a:endParaRPr lang="en-US"/>
          </a:p>
        </p:txBody>
      </p:sp>
      <p:sp>
        <p:nvSpPr>
          <p:cNvPr id="5" name="Title 1">
            <a:extLst>
              <a:ext uri="{FF2B5EF4-FFF2-40B4-BE49-F238E27FC236}">
                <a16:creationId xmlns:a16="http://schemas.microsoft.com/office/drawing/2014/main" id="{F9D1FA38-66F4-5645-EFCA-3D8DB2BCAFEA}"/>
              </a:ext>
            </a:extLst>
          </p:cNvPr>
          <p:cNvSpPr txBox="1">
            <a:spLocks/>
          </p:cNvSpPr>
          <p:nvPr/>
        </p:nvSpPr>
        <p:spPr>
          <a:xfrm>
            <a:off x="0" y="2756194"/>
            <a:ext cx="4846320" cy="16827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dirty="0"/>
              <a:t>Stages of Predictive Analytics</a:t>
            </a:r>
          </a:p>
        </p:txBody>
      </p:sp>
    </p:spTree>
    <p:extLst>
      <p:ext uri="{BB962C8B-B14F-4D97-AF65-F5344CB8AC3E}">
        <p14:creationId xmlns:p14="http://schemas.microsoft.com/office/powerpoint/2010/main" val="316165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2237" y="105310"/>
            <a:ext cx="7411776" cy="6208864"/>
          </a:xfrm>
        </p:spPr>
        <p:txBody>
          <a:bodyPr/>
          <a:lstStyle/>
          <a:p>
            <a:pPr marL="0" indent="0">
              <a:buNone/>
            </a:pPr>
            <a:r>
              <a:rPr lang="en-US" sz="2400" b="1" dirty="0"/>
              <a:t>Building a predictive model </a:t>
            </a:r>
          </a:p>
          <a:p>
            <a:pPr lvl="1">
              <a:lnSpc>
                <a:spcPct val="107000"/>
              </a:lnSpc>
              <a:spcAft>
                <a:spcPts val="800"/>
              </a:spcAft>
            </a:pPr>
            <a:r>
              <a:rPr lang="en-US" sz="2000" dirty="0"/>
              <a:t>Involves mapping your data into a machine learning algorithm.</a:t>
            </a:r>
          </a:p>
          <a:p>
            <a:pPr lvl="1">
              <a:lnSpc>
                <a:spcPct val="107000"/>
              </a:lnSpc>
              <a:spcAft>
                <a:spcPts val="800"/>
              </a:spcAft>
            </a:pPr>
            <a:r>
              <a:rPr lang="en-US" sz="2000" dirty="0"/>
              <a:t> Machine learning algorithms can be used to solve a series of problems, such as a classification problem, regression problem, or a clustering problem. </a:t>
            </a:r>
          </a:p>
          <a:p>
            <a:pPr lvl="1">
              <a:lnSpc>
                <a:spcPct val="107000"/>
              </a:lnSpc>
              <a:spcAft>
                <a:spcPts val="800"/>
              </a:spcAft>
            </a:pPr>
            <a:r>
              <a:rPr lang="en-US" sz="2000" dirty="0"/>
              <a:t>The first step to building the model is to split the input data randomly for modeling into training data set and into testing data set. After that, you will build the model by using the training data set.</a:t>
            </a:r>
          </a:p>
          <a:p>
            <a:pPr marL="0" indent="0">
              <a:buNone/>
            </a:pPr>
            <a:r>
              <a:rPr lang="en-US" sz="2400" b="1" dirty="0"/>
              <a:t>Validating the model</a:t>
            </a:r>
          </a:p>
          <a:p>
            <a:pPr lvl="1">
              <a:lnSpc>
                <a:spcPct val="107000"/>
              </a:lnSpc>
              <a:spcAft>
                <a:spcPts val="800"/>
              </a:spcAft>
            </a:pPr>
            <a:r>
              <a:rPr lang="en-US" sz="2000" dirty="0"/>
              <a:t>Test the accuracy of the model, </a:t>
            </a:r>
          </a:p>
          <a:p>
            <a:pPr lvl="1">
              <a:lnSpc>
                <a:spcPct val="107000"/>
              </a:lnSpc>
              <a:spcAft>
                <a:spcPts val="800"/>
              </a:spcAft>
            </a:pPr>
            <a:r>
              <a:rPr lang="en-US" sz="2000" dirty="0"/>
              <a:t>Test how efficiently the model is predicting your outcome</a:t>
            </a:r>
          </a:p>
          <a:p>
            <a:pPr lvl="1">
              <a:lnSpc>
                <a:spcPct val="107000"/>
              </a:lnSpc>
              <a:spcAft>
                <a:spcPts val="800"/>
              </a:spcAft>
            </a:pPr>
            <a:r>
              <a:rPr lang="en-US" sz="2000" dirty="0"/>
              <a:t>Use the testing data set on your model and you can evaluate whether the predictions are accurate or not.</a:t>
            </a:r>
          </a:p>
          <a:p>
            <a:pPr marL="0" indent="0">
              <a:buNone/>
            </a:pPr>
            <a:endParaRPr lang="en-US" sz="2400" b="1"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22</a:t>
            </a:fld>
            <a:endParaRPr lang="en-US"/>
          </a:p>
        </p:txBody>
      </p:sp>
      <p:sp>
        <p:nvSpPr>
          <p:cNvPr id="5" name="Title 1">
            <a:extLst>
              <a:ext uri="{FF2B5EF4-FFF2-40B4-BE49-F238E27FC236}">
                <a16:creationId xmlns:a16="http://schemas.microsoft.com/office/drawing/2014/main" id="{F9D1FA38-66F4-5645-EFCA-3D8DB2BCAFEA}"/>
              </a:ext>
            </a:extLst>
          </p:cNvPr>
          <p:cNvSpPr txBox="1">
            <a:spLocks/>
          </p:cNvSpPr>
          <p:nvPr/>
        </p:nvSpPr>
        <p:spPr>
          <a:xfrm>
            <a:off x="0" y="2756194"/>
            <a:ext cx="4846320" cy="16827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dirty="0"/>
              <a:t>Stages of Predictive Analytics</a:t>
            </a:r>
          </a:p>
        </p:txBody>
      </p:sp>
    </p:spTree>
    <p:extLst>
      <p:ext uri="{BB962C8B-B14F-4D97-AF65-F5344CB8AC3E}">
        <p14:creationId xmlns:p14="http://schemas.microsoft.com/office/powerpoint/2010/main" val="2561309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23</a:t>
            </a:fld>
            <a:endParaRPr lang="en-US"/>
          </a:p>
        </p:txBody>
      </p:sp>
      <p:sp>
        <p:nvSpPr>
          <p:cNvPr id="4" name="Title 3">
            <a:extLst>
              <a:ext uri="{FF2B5EF4-FFF2-40B4-BE49-F238E27FC236}">
                <a16:creationId xmlns:a16="http://schemas.microsoft.com/office/drawing/2014/main" id="{4EA43A96-870D-CCD2-7F87-AD766655592A}"/>
              </a:ext>
            </a:extLst>
          </p:cNvPr>
          <p:cNvSpPr>
            <a:spLocks noGrp="1"/>
          </p:cNvSpPr>
          <p:nvPr>
            <p:ph type="title"/>
          </p:nvPr>
        </p:nvSpPr>
        <p:spPr>
          <a:xfrm>
            <a:off x="161582" y="2815648"/>
            <a:ext cx="3878981" cy="2555249"/>
          </a:xfrm>
        </p:spPr>
        <p:txBody>
          <a:bodyPr/>
          <a:lstStyle/>
          <a:p>
            <a:r>
              <a:rPr lang="en-IN" sz="4400" dirty="0"/>
              <a:t>Languages used for Predictive analytics</a:t>
            </a:r>
            <a:endParaRPr lang="en-US" sz="4400" dirty="0"/>
          </a:p>
        </p:txBody>
      </p:sp>
      <p:pic>
        <p:nvPicPr>
          <p:cNvPr id="11" name="Picture 10">
            <a:extLst>
              <a:ext uri="{FF2B5EF4-FFF2-40B4-BE49-F238E27FC236}">
                <a16:creationId xmlns:a16="http://schemas.microsoft.com/office/drawing/2014/main" id="{AE774233-7F3E-56E3-9E47-2A1C4632B41F}"/>
              </a:ext>
            </a:extLst>
          </p:cNvPr>
          <p:cNvPicPr>
            <a:picLocks noChangeAspect="1"/>
          </p:cNvPicPr>
          <p:nvPr/>
        </p:nvPicPr>
        <p:blipFill>
          <a:blip r:embed="rId2"/>
          <a:stretch>
            <a:fillRect/>
          </a:stretch>
        </p:blipFill>
        <p:spPr>
          <a:xfrm>
            <a:off x="4040563" y="1198604"/>
            <a:ext cx="8151437" cy="5357644"/>
          </a:xfrm>
          <a:prstGeom prst="rect">
            <a:avLst/>
          </a:prstGeom>
        </p:spPr>
      </p:pic>
    </p:spTree>
    <p:extLst>
      <p:ext uri="{BB962C8B-B14F-4D97-AF65-F5344CB8AC3E}">
        <p14:creationId xmlns:p14="http://schemas.microsoft.com/office/powerpoint/2010/main" val="393321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24</a:t>
            </a:fld>
            <a:endParaRPr lang="en-US"/>
          </a:p>
        </p:txBody>
      </p:sp>
      <p:sp>
        <p:nvSpPr>
          <p:cNvPr id="4" name="Title 3">
            <a:extLst>
              <a:ext uri="{FF2B5EF4-FFF2-40B4-BE49-F238E27FC236}">
                <a16:creationId xmlns:a16="http://schemas.microsoft.com/office/drawing/2014/main" id="{320EE866-0DDF-6B11-5435-7C48183C3114}"/>
              </a:ext>
            </a:extLst>
          </p:cNvPr>
          <p:cNvSpPr>
            <a:spLocks noGrp="1"/>
          </p:cNvSpPr>
          <p:nvPr>
            <p:ph type="title"/>
          </p:nvPr>
        </p:nvSpPr>
        <p:spPr>
          <a:xfrm>
            <a:off x="175802" y="3275289"/>
            <a:ext cx="3798610" cy="2371317"/>
          </a:xfrm>
        </p:spPr>
        <p:txBody>
          <a:bodyPr/>
          <a:lstStyle/>
          <a:p>
            <a:r>
              <a:rPr lang="en-IN" sz="3600" dirty="0"/>
              <a:t>Features of</a:t>
            </a:r>
            <a:br>
              <a:rPr lang="en-IN" sz="3600" dirty="0"/>
            </a:br>
            <a:br>
              <a:rPr lang="en-IN" sz="3600" dirty="0"/>
            </a:br>
            <a:r>
              <a:rPr lang="en-IN" sz="3600" dirty="0"/>
              <a:t>R programming language</a:t>
            </a:r>
            <a:endParaRPr lang="en-US" sz="3600" dirty="0"/>
          </a:p>
        </p:txBody>
      </p:sp>
      <p:pic>
        <p:nvPicPr>
          <p:cNvPr id="9" name="Picture 8">
            <a:extLst>
              <a:ext uri="{FF2B5EF4-FFF2-40B4-BE49-F238E27FC236}">
                <a16:creationId xmlns:a16="http://schemas.microsoft.com/office/drawing/2014/main" id="{63014A9C-02C2-ED93-01BD-4BB53F61A263}"/>
              </a:ext>
            </a:extLst>
          </p:cNvPr>
          <p:cNvPicPr>
            <a:picLocks noChangeAspect="1"/>
          </p:cNvPicPr>
          <p:nvPr/>
        </p:nvPicPr>
        <p:blipFill rotWithShape="1">
          <a:blip r:embed="rId2"/>
          <a:srcRect l="421" r="-421" b="24583"/>
          <a:stretch/>
        </p:blipFill>
        <p:spPr>
          <a:xfrm>
            <a:off x="3974412" y="2365648"/>
            <a:ext cx="8217588" cy="4190600"/>
          </a:xfrm>
          <a:prstGeom prst="rect">
            <a:avLst/>
          </a:prstGeom>
        </p:spPr>
      </p:pic>
    </p:spTree>
    <p:extLst>
      <p:ext uri="{BB962C8B-B14F-4D97-AF65-F5344CB8AC3E}">
        <p14:creationId xmlns:p14="http://schemas.microsoft.com/office/powerpoint/2010/main" val="69406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080425" y="1144049"/>
            <a:ext cx="1893781" cy="781761"/>
          </a:xfrm>
        </p:spPr>
        <p:txBody>
          <a:bodyPr/>
          <a:lstStyle/>
          <a:p>
            <a:r>
              <a:rPr lang="en-US" dirty="0"/>
              <a:t>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322644"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Data is defined as the qualities(numbers), characters, or symbols on which operations are performed by a computer, which may be stored and transmitted in the form of electrical signals and recorded on magnetic optical or mechanical recording media. </a:t>
            </a:r>
          </a:p>
          <a:p>
            <a:pPr>
              <a:lnSpc>
                <a:spcPct val="107000"/>
              </a:lnSpc>
              <a:spcAft>
                <a:spcPts val="800"/>
              </a:spcAft>
            </a:pPr>
            <a:r>
              <a:rPr lang="en-US" sz="2400" kern="100" dirty="0">
                <a:latin typeface="Arial" panose="020B0604020202020204" pitchFamily="34" charset="0"/>
                <a:ea typeface="Calibri" panose="020F0502020204030204" pitchFamily="34" charset="0"/>
                <a:cs typeface="Arial" panose="020B0604020202020204" pitchFamily="34" charset="0"/>
              </a:rPr>
              <a:t>D</a:t>
            </a:r>
            <a:r>
              <a:rPr lang="en-US" sz="2400" kern="100" dirty="0">
                <a:effectLst/>
                <a:latin typeface="Arial" panose="020B0604020202020204" pitchFamily="34" charset="0"/>
                <a:ea typeface="Calibri" panose="020F0502020204030204" pitchFamily="34" charset="0"/>
                <a:cs typeface="Arial" panose="020B0604020202020204" pitchFamily="34" charset="0"/>
              </a:rPr>
              <a:t>ata are raw facts that have not been processed to express their intended meaning.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In simple words, we can say that all the facts and figures, which can be stored in digital format can be termed as data. All the text numbers, images, audios, videos stored in our phones and computers are some examples of data.</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 They are all digitally stored and comprised of zeros and ones.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data is a plural term. The singular term for data is </a:t>
            </a:r>
            <a:r>
              <a:rPr lang="en-US" sz="2400" b="1" kern="100" dirty="0">
                <a:effectLst/>
                <a:latin typeface="Arial" panose="020B0604020202020204" pitchFamily="34" charset="0"/>
                <a:ea typeface="Calibri" panose="020F0502020204030204" pitchFamily="34" charset="0"/>
                <a:cs typeface="Arial" panose="020B0604020202020204" pitchFamily="34" charset="0"/>
              </a:rPr>
              <a:t>datum.</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25</a:t>
            </a:fld>
            <a:endParaRPr lang="en-US"/>
          </a:p>
        </p:txBody>
      </p:sp>
    </p:spTree>
    <p:extLst>
      <p:ext uri="{BB962C8B-B14F-4D97-AF65-F5344CB8AC3E}">
        <p14:creationId xmlns:p14="http://schemas.microsoft.com/office/powerpoint/2010/main" val="52614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394637" y="1144049"/>
            <a:ext cx="3484346" cy="781761"/>
          </a:xfrm>
        </p:spPr>
        <p:txBody>
          <a:bodyPr/>
          <a:lstStyle/>
          <a:p>
            <a:r>
              <a:rPr lang="en-US" dirty="0"/>
              <a:t>Big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kern="100" dirty="0">
                <a:effectLst/>
                <a:ea typeface="Calibri" panose="020F0502020204030204" pitchFamily="34" charset="0"/>
                <a:cs typeface="Arial" panose="020B0604020202020204" pitchFamily="34" charset="0"/>
              </a:rPr>
              <a:t>Big data refers to copious amounts of data, which are too large to be processed and analyzed by traditional tools. Since the amount of big data increases exponentially, (more than 500 terabytes of data are uploaded to Facebook's database alone in a single day), it represents a real problem in terms of analysis.</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 Examples:</a:t>
            </a:r>
          </a:p>
          <a:p>
            <a:pPr lvl="1">
              <a:lnSpc>
                <a:spcPct val="107000"/>
              </a:lnSpc>
              <a:spcAft>
                <a:spcPts val="800"/>
              </a:spcAft>
            </a:pPr>
            <a:r>
              <a:rPr lang="en-US" sz="2400" kern="100" dirty="0">
                <a:effectLst/>
                <a:ea typeface="Calibri" panose="020F0502020204030204" pitchFamily="34" charset="0"/>
                <a:cs typeface="Times New Roman" panose="02020603050405020304" pitchFamily="18" charset="0"/>
              </a:rPr>
              <a:t>Netflix collects user behavior data from its more than 100 million customers. This data helps Netflix in understanding what every individual customer wants to see. Based on the analysis, it recommends movies and TV shows, which the viewer will love to watch. </a:t>
            </a:r>
            <a:endParaRPr lang="en-US" sz="2400" kern="100" dirty="0">
              <a:ea typeface="Calibri" panose="020F0502020204030204" pitchFamily="34" charset="0"/>
              <a:cs typeface="Times New Roman" panose="02020603050405020304" pitchFamily="18" charset="0"/>
            </a:endParaRPr>
          </a:p>
          <a:p>
            <a:pPr lvl="1">
              <a:lnSpc>
                <a:spcPct val="107000"/>
              </a:lnSpc>
              <a:spcAft>
                <a:spcPts val="800"/>
              </a:spcAft>
            </a:pPr>
            <a:r>
              <a:rPr lang="en-US" sz="2400" kern="100" dirty="0">
                <a:effectLst/>
                <a:ea typeface="Calibri" panose="020F0502020204030204" pitchFamily="34" charset="0"/>
                <a:cs typeface="Times New Roman" panose="02020603050405020304" pitchFamily="18" charset="0"/>
              </a:rPr>
              <a:t>Customer is happy - he is getting what he likes without even searching for it, </a:t>
            </a:r>
          </a:p>
          <a:p>
            <a:pPr lvl="1">
              <a:lnSpc>
                <a:spcPct val="107000"/>
              </a:lnSpc>
              <a:spcAft>
                <a:spcPts val="800"/>
              </a:spcAft>
            </a:pPr>
            <a:r>
              <a:rPr lang="en-US" sz="2400" kern="100" dirty="0">
                <a:effectLst/>
                <a:ea typeface="Calibri" panose="020F0502020204030204" pitchFamily="34" charset="0"/>
                <a:cs typeface="Times New Roman" panose="02020603050405020304" pitchFamily="18" charset="0"/>
              </a:rPr>
              <a:t>Netflix is happy - it has delighted its customers, which will result in higher customer retention. </a:t>
            </a:r>
          </a:p>
          <a:p>
            <a:pPr>
              <a:lnSpc>
                <a:spcPct val="107000"/>
              </a:lnSpc>
              <a:spcAft>
                <a:spcPts val="800"/>
              </a:spcAft>
            </a:pPr>
            <a:endParaRPr lang="en-US" sz="2400" kern="100" dirty="0">
              <a:effectLst/>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26</a:t>
            </a:fld>
            <a:endParaRPr lang="en-US"/>
          </a:p>
        </p:txBody>
      </p:sp>
      <p:pic>
        <p:nvPicPr>
          <p:cNvPr id="4" name="Picture 3">
            <a:extLst>
              <a:ext uri="{FF2B5EF4-FFF2-40B4-BE49-F238E27FC236}">
                <a16:creationId xmlns:a16="http://schemas.microsoft.com/office/drawing/2014/main" id="{8732ECBC-856E-AA05-D8CF-C6181D13A4FE}"/>
              </a:ext>
            </a:extLst>
          </p:cNvPr>
          <p:cNvPicPr>
            <a:picLocks noChangeAspect="1"/>
          </p:cNvPicPr>
          <p:nvPr/>
        </p:nvPicPr>
        <p:blipFill>
          <a:blip r:embed="rId2"/>
          <a:stretch>
            <a:fillRect/>
          </a:stretch>
        </p:blipFill>
        <p:spPr>
          <a:xfrm>
            <a:off x="285187" y="2736355"/>
            <a:ext cx="3484346" cy="3187016"/>
          </a:xfrm>
          <a:prstGeom prst="rect">
            <a:avLst/>
          </a:prstGeom>
        </p:spPr>
      </p:pic>
    </p:spTree>
    <p:extLst>
      <p:ext uri="{BB962C8B-B14F-4D97-AF65-F5344CB8AC3E}">
        <p14:creationId xmlns:p14="http://schemas.microsoft.com/office/powerpoint/2010/main" val="135252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394637" y="1144049"/>
            <a:ext cx="3484346" cy="781761"/>
          </a:xfrm>
        </p:spPr>
        <p:txBody>
          <a:bodyPr/>
          <a:lstStyle/>
          <a:p>
            <a:r>
              <a:rPr lang="en-US" dirty="0"/>
              <a:t>Big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Credit card companies collect and store the real-time data of when and where the credit cards are being swiped. This data helps them in thwarting fraud detection.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Suppose a credit card is used at location A for the first time. Then after two hours, the same card is being used at location B, which is 5,000 kilometers away from location A. Now, it is practically impossible for a person to travel 5,000 kilometers in two hours, and hence, it becomes clear that someone is trying to fool the system.</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 These were just two examples. Big data has hundreds of different applications in hundreds of different fields, be it banking, communication, healthcare, media, advertising, manufacturing, transportation, and retail. </a:t>
            </a:r>
          </a:p>
          <a:p>
            <a:pPr>
              <a:lnSpc>
                <a:spcPct val="107000"/>
              </a:lnSpc>
              <a:spcAft>
                <a:spcPts val="800"/>
              </a:spcAft>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27</a:t>
            </a:fld>
            <a:endParaRPr lang="en-US"/>
          </a:p>
        </p:txBody>
      </p:sp>
    </p:spTree>
    <p:extLst>
      <p:ext uri="{BB962C8B-B14F-4D97-AF65-F5344CB8AC3E}">
        <p14:creationId xmlns:p14="http://schemas.microsoft.com/office/powerpoint/2010/main" val="105963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394637" y="1144049"/>
            <a:ext cx="3484346" cy="1252642"/>
          </a:xfrm>
        </p:spPr>
        <p:txBody>
          <a:bodyPr/>
          <a:lstStyle/>
          <a:p>
            <a:r>
              <a:rPr lang="en-US" dirty="0"/>
              <a:t>Data and its types</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In our everyday life, we see data in so many different forms, Audio and video files, images, lists, text data, like messages, reviews, and so much more.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The data is stored in the database and the database management system manages the data that is it stores and updates the data in the database, and it retrieves the data from the database to provide answers to the users.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As the type of data changes, the way of handling it also changes.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The three different types of data. </a:t>
            </a:r>
          </a:p>
          <a:p>
            <a:pPr marL="745236" lvl="1" indent="-342900">
              <a:lnSpc>
                <a:spcPct val="107000"/>
              </a:lnSpc>
              <a:buFont typeface="Symbol" panose="05050102010706020507" pitchFamily="18" charset="2"/>
              <a:buChar char=""/>
            </a:pPr>
            <a:r>
              <a:rPr lang="en-US" sz="2400" kern="100" dirty="0">
                <a:effectLst/>
                <a:latin typeface="Arial" panose="020B0604020202020204" pitchFamily="34" charset="0"/>
                <a:ea typeface="Calibri" panose="020F0502020204030204" pitchFamily="34" charset="0"/>
                <a:cs typeface="Arial" panose="020B0604020202020204" pitchFamily="34" charset="0"/>
              </a:rPr>
              <a:t>Structured data</a:t>
            </a:r>
          </a:p>
          <a:p>
            <a:pPr marL="745236" lvl="1" indent="-342900">
              <a:lnSpc>
                <a:spcPct val="107000"/>
              </a:lnSpc>
              <a:buFont typeface="Symbol" panose="05050102010706020507" pitchFamily="18" charset="2"/>
              <a:buChar char=""/>
            </a:pPr>
            <a:r>
              <a:rPr lang="en-US" sz="2400" kern="100" dirty="0">
                <a:effectLst/>
                <a:latin typeface="Arial" panose="020B0604020202020204" pitchFamily="34" charset="0"/>
                <a:ea typeface="Calibri" panose="020F0502020204030204" pitchFamily="34" charset="0"/>
                <a:cs typeface="Arial" panose="020B0604020202020204" pitchFamily="34" charset="0"/>
              </a:rPr>
              <a:t>Semi-structured data and </a:t>
            </a:r>
          </a:p>
          <a:p>
            <a:pPr marL="745236" lvl="1"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Calibri" panose="020F0502020204030204" pitchFamily="34" charset="0"/>
                <a:cs typeface="Arial" panose="020B0604020202020204" pitchFamily="34" charset="0"/>
              </a:rPr>
              <a:t>Unstructured data. </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28</a:t>
            </a:fld>
            <a:endParaRPr lang="en-US"/>
          </a:p>
        </p:txBody>
      </p:sp>
      <p:pic>
        <p:nvPicPr>
          <p:cNvPr id="4" name="Picture 3">
            <a:extLst>
              <a:ext uri="{FF2B5EF4-FFF2-40B4-BE49-F238E27FC236}">
                <a16:creationId xmlns:a16="http://schemas.microsoft.com/office/drawing/2014/main" id="{682E9CD1-76E6-2324-A852-CB220CD3557B}"/>
              </a:ext>
            </a:extLst>
          </p:cNvPr>
          <p:cNvPicPr>
            <a:picLocks noChangeAspect="1"/>
          </p:cNvPicPr>
          <p:nvPr/>
        </p:nvPicPr>
        <p:blipFill>
          <a:blip r:embed="rId2"/>
          <a:stretch>
            <a:fillRect/>
          </a:stretch>
        </p:blipFill>
        <p:spPr>
          <a:xfrm>
            <a:off x="146660" y="3084212"/>
            <a:ext cx="3732321" cy="2754195"/>
          </a:xfrm>
          <a:prstGeom prst="rect">
            <a:avLst/>
          </a:prstGeom>
        </p:spPr>
      </p:pic>
    </p:spTree>
    <p:extLst>
      <p:ext uri="{BB962C8B-B14F-4D97-AF65-F5344CB8AC3E}">
        <p14:creationId xmlns:p14="http://schemas.microsoft.com/office/powerpoint/2010/main" val="299225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301752"/>
            <a:ext cx="4023360" cy="1262267"/>
          </a:xfrm>
        </p:spPr>
        <p:txBody>
          <a:bodyPr/>
          <a:lstStyle/>
          <a:p>
            <a:pPr>
              <a:lnSpc>
                <a:spcPct val="107000"/>
              </a:lnSpc>
              <a:spcAft>
                <a:spcPts val="800"/>
              </a:spcAft>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marL="342900" lvl="0" indent="-342900">
              <a:lnSpc>
                <a:spcPct val="107000"/>
              </a:lnSpc>
              <a:buFont typeface="Symbol" panose="05050102010706020507" pitchFamily="18" charset="2"/>
              <a:buChar char=""/>
            </a:pPr>
            <a:r>
              <a:rPr lang="en-US" sz="2400" kern="100" dirty="0">
                <a:effectLst/>
                <a:ea typeface="Calibri" panose="020F0502020204030204" pitchFamily="34" charset="0"/>
                <a:cs typeface="Arial" panose="020B0604020202020204" pitchFamily="34" charset="0"/>
              </a:rPr>
              <a:t>Structured data is the kind of data that is stored in a tabular format. That means in the form of Rows and columns. We cannot have just random data in the structured data. The rows and the columns have to be related to one another. </a:t>
            </a:r>
          </a:p>
          <a:p>
            <a:pPr marL="342900" lvl="0" indent="-342900">
              <a:lnSpc>
                <a:spcPct val="107000"/>
              </a:lnSpc>
              <a:buFont typeface="Symbol" panose="05050102010706020507" pitchFamily="18" charset="2"/>
              <a:buChar char=""/>
            </a:pPr>
            <a:r>
              <a:rPr lang="en-US" sz="2400" kern="100" dirty="0">
                <a:effectLst/>
                <a:ea typeface="Calibri" panose="020F0502020204030204" pitchFamily="34" charset="0"/>
                <a:cs typeface="Arial" panose="020B0604020202020204" pitchFamily="34" charset="0"/>
              </a:rPr>
              <a:t>Structured data is used to refer to the data, which is already stored in databases in an ordered manner. </a:t>
            </a:r>
          </a:p>
          <a:p>
            <a:pPr marL="342900" lvl="0" indent="-342900">
              <a:lnSpc>
                <a:spcPct val="107000"/>
              </a:lnSpc>
              <a:buFont typeface="Symbol" panose="05050102010706020507" pitchFamily="18" charset="2"/>
              <a:buChar char=""/>
            </a:pPr>
            <a:r>
              <a:rPr lang="en-US" sz="2400" kern="100" dirty="0">
                <a:effectLst/>
                <a:ea typeface="Calibri" panose="020F0502020204030204" pitchFamily="34" charset="0"/>
                <a:cs typeface="Arial" panose="020B0604020202020204" pitchFamily="34" charset="0"/>
              </a:rPr>
              <a:t>Structured data is very clearly defined and it is stored in a predefined data model.</a:t>
            </a:r>
          </a:p>
          <a:p>
            <a:pPr marL="342900" lvl="0" indent="-342900">
              <a:lnSpc>
                <a:spcPct val="107000"/>
              </a:lnSpc>
              <a:spcAft>
                <a:spcPts val="800"/>
              </a:spcAft>
              <a:buFont typeface="Symbol" panose="05050102010706020507" pitchFamily="18" charset="2"/>
              <a:buChar char=""/>
            </a:pPr>
            <a:r>
              <a:rPr lang="en-US" sz="2400" kern="100" dirty="0">
                <a:effectLst/>
                <a:ea typeface="Calibri" panose="020F0502020204030204" pitchFamily="34" charset="0"/>
                <a:cs typeface="Arial" panose="020B0604020202020204" pitchFamily="34" charset="0"/>
              </a:rPr>
              <a:t>It accounts for about 20% of the total existing data</a:t>
            </a:r>
          </a:p>
          <a:p>
            <a:pPr>
              <a:lnSpc>
                <a:spcPct val="107000"/>
              </a:lnSpc>
              <a:spcAft>
                <a:spcPts val="800"/>
              </a:spcAft>
            </a:pPr>
            <a:endParaRPr lang="en-US"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Example:</a:t>
            </a:r>
          </a:p>
          <a:p>
            <a:pPr marL="1202436" lvl="2" indent="-342900">
              <a:lnSpc>
                <a:spcPct val="107000"/>
              </a:lnSpc>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Excel files </a:t>
            </a:r>
          </a:p>
          <a:p>
            <a:pPr marL="1202436" lvl="2" indent="-342900">
              <a:lnSpc>
                <a:spcPct val="107000"/>
              </a:lnSpc>
              <a:spcAft>
                <a:spcPts val="80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S Q L databases</a:t>
            </a:r>
          </a:p>
          <a:p>
            <a:pPr marL="0" lvl="0" indent="0">
              <a:lnSpc>
                <a:spcPct val="107000"/>
              </a:lnSpc>
              <a:spcAft>
                <a:spcPts val="800"/>
              </a:spcAft>
              <a:buNone/>
            </a:pPr>
            <a:r>
              <a:rPr lang="en-US" sz="2400" kern="100" dirty="0">
                <a:effectLst/>
                <a:ea typeface="Calibri" panose="020F0502020204030204" pitchFamily="34" charset="0"/>
                <a:cs typeface="Arial" panose="020B0604020202020204" pitchFamily="34" charset="0"/>
              </a:rPr>
              <a:t> </a:t>
            </a:r>
          </a:p>
          <a:p>
            <a:pPr>
              <a:lnSpc>
                <a:spcPct val="107000"/>
              </a:lnSpc>
              <a:spcAft>
                <a:spcPts val="800"/>
              </a:spcAft>
            </a:pPr>
            <a:endParaRPr lang="en-US" sz="2400" kern="100" dirty="0">
              <a:effectLst/>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29</a:t>
            </a:fld>
            <a:endParaRPr lang="en-US"/>
          </a:p>
        </p:txBody>
      </p:sp>
      <p:pic>
        <p:nvPicPr>
          <p:cNvPr id="3" name="Picture 2">
            <a:extLst>
              <a:ext uri="{FF2B5EF4-FFF2-40B4-BE49-F238E27FC236}">
                <a16:creationId xmlns:a16="http://schemas.microsoft.com/office/drawing/2014/main" id="{A7916715-7DEA-2B2A-A68D-F469AD786C8F}"/>
              </a:ext>
            </a:extLst>
          </p:cNvPr>
          <p:cNvPicPr>
            <a:picLocks noChangeAspect="1"/>
          </p:cNvPicPr>
          <p:nvPr/>
        </p:nvPicPr>
        <p:blipFill>
          <a:blip r:embed="rId2"/>
          <a:stretch>
            <a:fillRect/>
          </a:stretch>
        </p:blipFill>
        <p:spPr>
          <a:xfrm>
            <a:off x="102669" y="2693742"/>
            <a:ext cx="3725935" cy="1329618"/>
          </a:xfrm>
          <a:prstGeom prst="rect">
            <a:avLst/>
          </a:prstGeom>
        </p:spPr>
      </p:pic>
    </p:spTree>
    <p:extLst>
      <p:ext uri="{BB962C8B-B14F-4D97-AF65-F5344CB8AC3E}">
        <p14:creationId xmlns:p14="http://schemas.microsoft.com/office/powerpoint/2010/main" val="23492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46775" y="408296"/>
            <a:ext cx="3740101" cy="1974536"/>
          </a:xfrm>
        </p:spPr>
        <p:txBody>
          <a:bodyPr/>
          <a:lstStyle/>
          <a:p>
            <a:r>
              <a:rPr lang="en-US" sz="4400" dirty="0"/>
              <a:t>Continuum of Analytics</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27219" y="229564"/>
            <a:ext cx="5889599" cy="2234504"/>
          </a:xfrm>
        </p:spPr>
        <p:txBody>
          <a:bodyPr/>
          <a:lstStyle/>
          <a:p>
            <a:pPr marL="342900" lvl="0" indent="-342900">
              <a:lnSpc>
                <a:spcPct val="107000"/>
              </a:lnSpc>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Descriptive</a:t>
            </a:r>
          </a:p>
          <a:p>
            <a:pPr marL="342900" lvl="0" indent="-342900">
              <a:lnSpc>
                <a:spcPct val="107000"/>
              </a:lnSpc>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Diagnostic (Predict-</a:t>
            </a:r>
            <a:r>
              <a:rPr lang="en-US" sz="3200" kern="100" dirty="0" err="1">
                <a:effectLst/>
                <a:ea typeface="Calibri" panose="020F0502020204030204" pitchFamily="34" charset="0"/>
                <a:cs typeface="Times New Roman" panose="02020603050405020304" pitchFamily="18" charset="0"/>
              </a:rPr>
              <a:t>ish</a:t>
            </a:r>
            <a:r>
              <a:rPr lang="en-US" sz="3200" kern="100" dirty="0">
                <a:effectLst/>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Predictive</a:t>
            </a:r>
          </a:p>
          <a:p>
            <a:pPr marL="342900" lvl="0" indent="-342900">
              <a:lnSpc>
                <a:spcPct val="107000"/>
              </a:lnSpc>
              <a:spcAft>
                <a:spcPts val="80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Prescriptive analytics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a:t>
            </a:fld>
            <a:endParaRPr lang="en-US"/>
          </a:p>
        </p:txBody>
      </p:sp>
      <p:pic>
        <p:nvPicPr>
          <p:cNvPr id="8" name="Picture 7">
            <a:extLst>
              <a:ext uri="{FF2B5EF4-FFF2-40B4-BE49-F238E27FC236}">
                <a16:creationId xmlns:a16="http://schemas.microsoft.com/office/drawing/2014/main" id="{2A2DB5F3-F438-7DD0-2446-D33B0E9F0268}"/>
              </a:ext>
            </a:extLst>
          </p:cNvPr>
          <p:cNvPicPr>
            <a:picLocks noChangeAspect="1"/>
          </p:cNvPicPr>
          <p:nvPr/>
        </p:nvPicPr>
        <p:blipFill>
          <a:blip r:embed="rId2"/>
          <a:stretch>
            <a:fillRect/>
          </a:stretch>
        </p:blipFill>
        <p:spPr>
          <a:xfrm>
            <a:off x="4282781" y="3125798"/>
            <a:ext cx="7745603" cy="3303878"/>
          </a:xfrm>
          <a:prstGeom prst="rect">
            <a:avLst/>
          </a:prstGeom>
        </p:spPr>
      </p:pic>
    </p:spTree>
    <p:extLst>
      <p:ext uri="{BB962C8B-B14F-4D97-AF65-F5344CB8AC3E}">
        <p14:creationId xmlns:p14="http://schemas.microsoft.com/office/powerpoint/2010/main" val="72095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301752"/>
            <a:ext cx="4023360" cy="1262267"/>
          </a:xfrm>
        </p:spPr>
        <p:txBody>
          <a:bodyPr/>
          <a:lstStyle/>
          <a:p>
            <a:pPr>
              <a:lnSpc>
                <a:spcPct val="107000"/>
              </a:lnSpc>
              <a:spcAft>
                <a:spcPts val="800"/>
              </a:spcAft>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There are two sources of structured data, machines and humans.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All the data received from sensors, web logs and financial systems are classified under machine generated data.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These include medical devices, G P S data, date of usage, statistics captured by servers and applications, and the huge amount of data that usually move through trading platforms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Human generated structured data mainly includes all the data that humans input into computers, such as names and other personal details. When a person clicks a link on the internet or even makes a move in a game, data is created. This can be used by companies to figure out their customer's behavior and make the appropriate business decisions.</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30</a:t>
            </a:fld>
            <a:endParaRPr lang="en-US"/>
          </a:p>
        </p:txBody>
      </p:sp>
    </p:spTree>
    <p:extLst>
      <p:ext uri="{BB962C8B-B14F-4D97-AF65-F5344CB8AC3E}">
        <p14:creationId xmlns:p14="http://schemas.microsoft.com/office/powerpoint/2010/main" val="3656494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301752"/>
            <a:ext cx="4023360" cy="1262267"/>
          </a:xfrm>
        </p:spPr>
        <p:txBody>
          <a:bodyPr/>
          <a:lstStyle/>
          <a:p>
            <a:pPr>
              <a:lnSpc>
                <a:spcPct val="107000"/>
              </a:lnSpc>
              <a:spcAft>
                <a:spcPts val="800"/>
              </a:spcAft>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Examples:</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Suppose when we visit a website of IRCTC. The data is available in a proper tabular format. Like what is the place of departure? What is the time of departure, how much time it is going to take? That means what is the time span of the journey and what time are we going to reach at our destination so we get a proper view and understanding of the data whenever the data is.</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Think of a sales database where the customer, product and cost information is stored. Each row containing one unique purchase. It has a fixed format and is generally stored in a database. It can be easily analyzed using a S Q L. That is structured query language where we write queries to analyze the data.</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31</a:t>
            </a:fld>
            <a:endParaRPr lang="en-US"/>
          </a:p>
        </p:txBody>
      </p:sp>
    </p:spTree>
    <p:extLst>
      <p:ext uri="{BB962C8B-B14F-4D97-AF65-F5344CB8AC3E}">
        <p14:creationId xmlns:p14="http://schemas.microsoft.com/office/powerpoint/2010/main" val="367106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301752"/>
            <a:ext cx="4023360" cy="1262267"/>
          </a:xfrm>
        </p:spPr>
        <p:txBody>
          <a:bodyPr/>
          <a:lstStyle/>
          <a:p>
            <a:pPr>
              <a:lnSpc>
                <a:spcPct val="107000"/>
              </a:lnSpc>
              <a:spcAft>
                <a:spcPts val="800"/>
              </a:spcAft>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18872"/>
            <a:ext cx="8210349" cy="6739128"/>
          </a:xfrm>
        </p:spPr>
        <p:txBody>
          <a:bodyPr/>
          <a:lstStyle/>
          <a:p>
            <a:pPr>
              <a:lnSpc>
                <a:spcPct val="107000"/>
              </a:lnSpc>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So we need to store the data in a structured format, and the data has to be related to one another. </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F</a:t>
            </a:r>
            <a:r>
              <a:rPr lang="en-US" sz="2400" dirty="0">
                <a:effectLst/>
                <a:latin typeface="Arial" panose="020B0604020202020204" pitchFamily="34" charset="0"/>
                <a:ea typeface="Calibri" panose="020F0502020204030204" pitchFamily="34" charset="0"/>
                <a:cs typeface="Arial" panose="020B0604020202020204" pitchFamily="34" charset="0"/>
              </a:rPr>
              <a:t>or this kind of data storage, we need a database management system that can manage the data and store update and retrieve it in the related format.  To manage this format we need </a:t>
            </a:r>
            <a:r>
              <a:rPr lang="en-US" sz="2400" kern="100" dirty="0">
                <a:effectLst/>
                <a:latin typeface="Arial" panose="020B0604020202020204" pitchFamily="34" charset="0"/>
                <a:ea typeface="Calibri" panose="020F0502020204030204" pitchFamily="34" charset="0"/>
                <a:cs typeface="Arial" panose="020B0604020202020204" pitchFamily="34" charset="0"/>
              </a:rPr>
              <a:t>related data in a structured format, we need R D B M S. That is relational database management system.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So structured data is stored in relational databases because they manage the relationship between the data. And hence relational database management system is used to manage relational databases.</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32</a:t>
            </a:fld>
            <a:endParaRPr lang="en-US"/>
          </a:p>
        </p:txBody>
      </p:sp>
      <p:pic>
        <p:nvPicPr>
          <p:cNvPr id="3" name="Picture 2">
            <a:extLst>
              <a:ext uri="{FF2B5EF4-FFF2-40B4-BE49-F238E27FC236}">
                <a16:creationId xmlns:a16="http://schemas.microsoft.com/office/drawing/2014/main" id="{ABC05900-5A9C-86F0-B556-3250D55D9750}"/>
              </a:ext>
            </a:extLst>
          </p:cNvPr>
          <p:cNvPicPr>
            <a:picLocks noChangeAspect="1"/>
          </p:cNvPicPr>
          <p:nvPr/>
        </p:nvPicPr>
        <p:blipFill>
          <a:blip r:embed="rId2"/>
          <a:stretch>
            <a:fillRect/>
          </a:stretch>
        </p:blipFill>
        <p:spPr>
          <a:xfrm>
            <a:off x="45190" y="2656573"/>
            <a:ext cx="3852463" cy="1784407"/>
          </a:xfrm>
          <a:prstGeom prst="rect">
            <a:avLst/>
          </a:prstGeom>
        </p:spPr>
      </p:pic>
      <p:pic>
        <p:nvPicPr>
          <p:cNvPr id="4" name="Picture 3">
            <a:extLst>
              <a:ext uri="{FF2B5EF4-FFF2-40B4-BE49-F238E27FC236}">
                <a16:creationId xmlns:a16="http://schemas.microsoft.com/office/drawing/2014/main" id="{A3C8963B-2DAF-FC6D-D067-D7F23FE5F10B}"/>
              </a:ext>
            </a:extLst>
          </p:cNvPr>
          <p:cNvPicPr>
            <a:picLocks noChangeAspect="1"/>
          </p:cNvPicPr>
          <p:nvPr/>
        </p:nvPicPr>
        <p:blipFill>
          <a:blip r:embed="rId3"/>
          <a:stretch>
            <a:fillRect/>
          </a:stretch>
        </p:blipFill>
        <p:spPr>
          <a:xfrm>
            <a:off x="45190" y="4809263"/>
            <a:ext cx="3886683" cy="1929865"/>
          </a:xfrm>
          <a:prstGeom prst="rect">
            <a:avLst/>
          </a:prstGeom>
        </p:spPr>
      </p:pic>
    </p:spTree>
    <p:extLst>
      <p:ext uri="{BB962C8B-B14F-4D97-AF65-F5344CB8AC3E}">
        <p14:creationId xmlns:p14="http://schemas.microsoft.com/office/powerpoint/2010/main" val="1287698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02669" y="1129524"/>
            <a:ext cx="4023360" cy="1262267"/>
          </a:xfrm>
        </p:spPr>
        <p:txBody>
          <a:bodyPr/>
          <a:lstStyle/>
          <a:p>
            <a:pPr>
              <a:lnSpc>
                <a:spcPct val="107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Un-Structured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128497"/>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Unstructured data has no predefined structure, or it is not available in any forms of predefined data model.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They have no clear format in storage.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80% of the total account for unstructured big data.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Most of the data a person encounters belong to this category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Unstructured data is irregular and ambiguous, irregular because it does not have a predefined format or structure and ambiguous because, it is uncertain in nature.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Common examples are text, data, audio, video, social media, real time streaming data from </a:t>
            </a:r>
            <a:r>
              <a:rPr lang="en-US" sz="2400" kern="100" dirty="0" err="1">
                <a:effectLst/>
                <a:latin typeface="Arial" panose="020B0604020202020204" pitchFamily="34" charset="0"/>
                <a:ea typeface="Calibri" panose="020F0502020204030204" pitchFamily="34" charset="0"/>
                <a:cs typeface="Arial" panose="020B0604020202020204" pitchFamily="34" charset="0"/>
              </a:rPr>
              <a:t>iot</a:t>
            </a:r>
            <a:r>
              <a:rPr lang="en-US" sz="2400" kern="100" dirty="0">
                <a:effectLst/>
                <a:latin typeface="Arial" panose="020B0604020202020204" pitchFamily="34" charset="0"/>
                <a:ea typeface="Calibri" panose="020F0502020204030204" pitchFamily="34" charset="0"/>
                <a:cs typeface="Arial" panose="020B0604020202020204" pitchFamily="34" charset="0"/>
              </a:rPr>
              <a:t>, smart devices, customer reviews, and many more. Where insights go beyond numbers to feelings, opinions, and ideas.</a:t>
            </a:r>
          </a:p>
          <a:p>
            <a:pPr>
              <a:lnSpc>
                <a:spcPct val="107000"/>
              </a:lnSpc>
              <a:spcAft>
                <a:spcPts val="800"/>
              </a:spcAft>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33</a:t>
            </a:fld>
            <a:endParaRPr lang="en-US"/>
          </a:p>
        </p:txBody>
      </p:sp>
      <p:pic>
        <p:nvPicPr>
          <p:cNvPr id="3" name="Picture 2">
            <a:extLst>
              <a:ext uri="{FF2B5EF4-FFF2-40B4-BE49-F238E27FC236}">
                <a16:creationId xmlns:a16="http://schemas.microsoft.com/office/drawing/2014/main" id="{9D73F5C0-65B0-B3D2-E612-1C05BD9CF162}"/>
              </a:ext>
            </a:extLst>
          </p:cNvPr>
          <p:cNvPicPr>
            <a:picLocks noChangeAspect="1"/>
          </p:cNvPicPr>
          <p:nvPr/>
        </p:nvPicPr>
        <p:blipFill>
          <a:blip r:embed="rId2"/>
          <a:stretch>
            <a:fillRect/>
          </a:stretch>
        </p:blipFill>
        <p:spPr>
          <a:xfrm>
            <a:off x="102669" y="2733574"/>
            <a:ext cx="3693199" cy="2358190"/>
          </a:xfrm>
          <a:prstGeom prst="rect">
            <a:avLst/>
          </a:prstGeom>
        </p:spPr>
      </p:pic>
    </p:spTree>
    <p:extLst>
      <p:ext uri="{BB962C8B-B14F-4D97-AF65-F5344CB8AC3E}">
        <p14:creationId xmlns:p14="http://schemas.microsoft.com/office/powerpoint/2010/main" val="326504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118872"/>
            <a:ext cx="4023360" cy="1262267"/>
          </a:xfrm>
        </p:spPr>
        <p:txBody>
          <a:bodyPr/>
          <a:lstStyle/>
          <a:p>
            <a:pPr>
              <a:lnSpc>
                <a:spcPct val="107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Un-Structured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878982" y="438912"/>
            <a:ext cx="8210349" cy="6739128"/>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Unstructured data is also classified based on its source machine generated or human generated,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Machine generated data accounts for all the satellite images, the scientific data from various experiments and radar data captured by various facets of technology.</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 Human generated unstructured data is found in abundance across the internet since it includes social media data, mobile data, and website content. This means that the pictures we upload to Facebook or Instagram handle the videos we watch on YouTube and even the text messages we send, text documents, PDFs, images and videos. </a:t>
            </a:r>
          </a:p>
          <a:p>
            <a:pPr>
              <a:lnSpc>
                <a:spcPct val="107000"/>
              </a:lnSpc>
              <a:spcAft>
                <a:spcPts val="800"/>
              </a:spcAft>
            </a:pP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34</a:t>
            </a:fld>
            <a:endParaRPr lang="en-US"/>
          </a:p>
        </p:txBody>
      </p:sp>
      <p:pic>
        <p:nvPicPr>
          <p:cNvPr id="4" name="Picture 3">
            <a:extLst>
              <a:ext uri="{FF2B5EF4-FFF2-40B4-BE49-F238E27FC236}">
                <a16:creationId xmlns:a16="http://schemas.microsoft.com/office/drawing/2014/main" id="{477A6A8C-AB67-A30A-2EBF-EE5E7FD20FB5}"/>
              </a:ext>
            </a:extLst>
          </p:cNvPr>
          <p:cNvPicPr>
            <a:picLocks noChangeAspect="1"/>
          </p:cNvPicPr>
          <p:nvPr/>
        </p:nvPicPr>
        <p:blipFill>
          <a:blip r:embed="rId2"/>
          <a:stretch>
            <a:fillRect/>
          </a:stretch>
        </p:blipFill>
        <p:spPr>
          <a:xfrm>
            <a:off x="358215" y="1381139"/>
            <a:ext cx="3260884" cy="5261880"/>
          </a:xfrm>
          <a:prstGeom prst="rect">
            <a:avLst/>
          </a:prstGeom>
        </p:spPr>
      </p:pic>
    </p:spTree>
    <p:extLst>
      <p:ext uri="{BB962C8B-B14F-4D97-AF65-F5344CB8AC3E}">
        <p14:creationId xmlns:p14="http://schemas.microsoft.com/office/powerpoint/2010/main" val="2839478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02669" y="1129524"/>
            <a:ext cx="4023360" cy="1262267"/>
          </a:xfrm>
        </p:spPr>
        <p:txBody>
          <a:bodyPr/>
          <a:lstStyle/>
          <a:p>
            <a:pPr>
              <a:lnSpc>
                <a:spcPct val="107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Un-Structured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981651" y="118872"/>
            <a:ext cx="8210349" cy="6739128"/>
          </a:xfrm>
        </p:spPr>
        <p:txBody>
          <a:bodyPr/>
          <a:lstStyle/>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Consider an example of customer review. </a:t>
            </a:r>
          </a:p>
          <a:p>
            <a:pPr marL="402336" lvl="1"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Text reviews cannot be stored in a tabular format. Also, your data can be a mix of text, audio, and visuals. These irregularities and ambiguities make it difficult to store data in a fixed format, but the thing is this unstructured data holds tremendous insights, and if not utilized, businesses will lose out on many opportunities. </a:t>
            </a:r>
          </a:p>
          <a:p>
            <a:pPr marL="0" indent="0">
              <a:lnSpc>
                <a:spcPct val="107000"/>
              </a:lnSpc>
              <a:spcAft>
                <a:spcPts val="800"/>
              </a:spcAft>
              <a:buNone/>
            </a:pP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 Example:</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it can be text numbers, audio, video, images, messages, social media posts.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Facebook, Instagram, YouTube, Google, they all are made up of unstructured data. </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survey forms are also unstructured data. </a:t>
            </a:r>
            <a:endParaRPr lang="en-US" sz="4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35</a:t>
            </a:fld>
            <a:endParaRPr lang="en-US"/>
          </a:p>
        </p:txBody>
      </p:sp>
    </p:spTree>
    <p:extLst>
      <p:ext uri="{BB962C8B-B14F-4D97-AF65-F5344CB8AC3E}">
        <p14:creationId xmlns:p14="http://schemas.microsoft.com/office/powerpoint/2010/main" val="78934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02669" y="1129524"/>
            <a:ext cx="4023360" cy="1262267"/>
          </a:xfrm>
        </p:spPr>
        <p:txBody>
          <a:bodyPr/>
          <a:lstStyle/>
          <a:p>
            <a:pPr>
              <a:lnSpc>
                <a:spcPct val="107000"/>
              </a:lnSpc>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Un-Structured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981651" y="715639"/>
            <a:ext cx="8210349" cy="4664884"/>
          </a:xfrm>
        </p:spPr>
        <p:txBody>
          <a:bodyPr/>
          <a:lstStyle/>
          <a:p>
            <a:pPr marL="0" indent="0">
              <a:lnSpc>
                <a:spcPct val="107000"/>
              </a:lnSpc>
              <a:spcAft>
                <a:spcPts val="80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previously only structured data was used extensively because it was very easy to extract information from that kind of data to analyze that kind of data.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But now with the help of artificial intelligence, unstructured data has also come into the picture.</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And thus, unstructured data has become the most useful kind of data these days, and it provides a lot of information.</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36</a:t>
            </a:fld>
            <a:endParaRPr lang="en-US"/>
          </a:p>
        </p:txBody>
      </p:sp>
    </p:spTree>
    <p:extLst>
      <p:ext uri="{BB962C8B-B14F-4D97-AF65-F5344CB8AC3E}">
        <p14:creationId xmlns:p14="http://schemas.microsoft.com/office/powerpoint/2010/main" val="108675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12295" y="215210"/>
            <a:ext cx="3869356" cy="2191106"/>
          </a:xfrm>
        </p:spPr>
        <p:txBody>
          <a:bodyPr/>
          <a:lstStyle/>
          <a:p>
            <a:pPr>
              <a:lnSpc>
                <a:spcPct val="107000"/>
              </a:lnSpc>
              <a:spcAft>
                <a:spcPts val="800"/>
              </a:spcAft>
            </a:pPr>
            <a:r>
              <a:rPr lang="en-US" sz="4000" kern="100" dirty="0">
                <a:latin typeface="Calibri" panose="020F0502020204030204" pitchFamily="34" charset="0"/>
                <a:ea typeface="Calibri" panose="020F0502020204030204" pitchFamily="34" charset="0"/>
                <a:cs typeface="Times New Roman" panose="02020603050405020304" pitchFamily="18" charset="0"/>
              </a:rPr>
              <a:t>semi</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955985" y="215210"/>
            <a:ext cx="7839776" cy="6427580"/>
          </a:xfrm>
        </p:spPr>
        <p:txBody>
          <a:bodyPr/>
          <a:lstStyle/>
          <a:p>
            <a:pPr>
              <a:lnSpc>
                <a:spcPct val="107000"/>
              </a:lnSpc>
              <a:spcAft>
                <a:spcPts val="800"/>
              </a:spcAft>
            </a:pPr>
            <a:r>
              <a:rPr lang="en-US" sz="2400" kern="100" dirty="0">
                <a:latin typeface="Arial" panose="020B0604020202020204" pitchFamily="34" charset="0"/>
                <a:ea typeface="Calibri" panose="020F0502020204030204" pitchFamily="34" charset="0"/>
                <a:cs typeface="Arial" panose="020B0604020202020204" pitchFamily="34" charset="0"/>
              </a:rPr>
              <a:t>S</a:t>
            </a:r>
            <a:r>
              <a:rPr lang="en-US" sz="2400" kern="100" dirty="0">
                <a:effectLst/>
                <a:latin typeface="Arial" panose="020B0604020202020204" pitchFamily="34" charset="0"/>
                <a:ea typeface="Calibri" panose="020F0502020204030204" pitchFamily="34" charset="0"/>
                <a:cs typeface="Arial" panose="020B0604020202020204" pitchFamily="34" charset="0"/>
              </a:rPr>
              <a:t>emi-structured data falls between structured and unstructured data. </a:t>
            </a:r>
          </a:p>
          <a:p>
            <a:pPr>
              <a:lnSpc>
                <a:spcPct val="107000"/>
              </a:lnSpc>
              <a:spcAft>
                <a:spcPts val="800"/>
              </a:spcAft>
            </a:pPr>
            <a:r>
              <a:rPr lang="en-US" sz="2400" kern="100" dirty="0">
                <a:latin typeface="Arial" panose="020B0604020202020204" pitchFamily="34" charset="0"/>
                <a:ea typeface="Calibri" panose="020F0502020204030204" pitchFamily="34" charset="0"/>
                <a:cs typeface="Arial" panose="020B0604020202020204" pitchFamily="34" charset="0"/>
              </a:rPr>
              <a:t>I</a:t>
            </a:r>
            <a:r>
              <a:rPr lang="en-US" sz="2400" kern="100" dirty="0">
                <a:effectLst/>
                <a:latin typeface="Arial" panose="020B0604020202020204" pitchFamily="34" charset="0"/>
                <a:ea typeface="Calibri" panose="020F0502020204030204" pitchFamily="34" charset="0"/>
                <a:cs typeface="Arial" panose="020B0604020202020204" pitchFamily="34" charset="0"/>
              </a:rPr>
              <a:t>t is a combination of both partly structured data and partly unstructured data.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Example:</a:t>
            </a:r>
          </a:p>
          <a:p>
            <a:pPr lvl="1">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Emails. Now, we have all seen a basic format of email. Part of the information in the email is structured and part of it is unstructured. For example, the name of the sender or the email ID and the sender date and time. There is a proper way of mentioning these basic information. However, the content of the email can be images, that can be texts, that can be numbers, that can be PDFs. That portion of the email is unstructured data. </a:t>
            </a:r>
          </a:p>
          <a:p>
            <a:pPr marL="0" indent="0">
              <a:lnSpc>
                <a:spcPct val="107000"/>
              </a:lnSpc>
              <a:spcAft>
                <a:spcPts val="800"/>
              </a:spcAft>
              <a:buNone/>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37</a:t>
            </a:fld>
            <a:endParaRPr lang="en-US"/>
          </a:p>
        </p:txBody>
      </p:sp>
    </p:spTree>
    <p:extLst>
      <p:ext uri="{BB962C8B-B14F-4D97-AF65-F5344CB8AC3E}">
        <p14:creationId xmlns:p14="http://schemas.microsoft.com/office/powerpoint/2010/main" val="203370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203032" y="301751"/>
            <a:ext cx="7491663" cy="5637035"/>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Another example of semi-structured data the worldwide web, like on the worldwide web, we have all kinds of data. Some of it is structured, some of it is unstructured. That means it is a combination of both, and it is a semi-structured data. </a:t>
            </a:r>
          </a:p>
          <a:p>
            <a:pPr>
              <a:lnSpc>
                <a:spcPct val="107000"/>
              </a:lnSpc>
              <a:spcAft>
                <a:spcPts val="800"/>
              </a:spcAft>
            </a:pPr>
            <a:endParaRPr lang="en-US" sz="2400" kern="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kern="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Big data analysis processing can help a company achieve cost reductions and dynamic growth</a:t>
            </a:r>
          </a:p>
          <a:p>
            <a:pPr>
              <a:lnSpc>
                <a:spcPct val="107000"/>
              </a:lnSpc>
              <a:spcAft>
                <a:spcPts val="80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38</a:t>
            </a:fld>
            <a:endParaRPr lang="en-US"/>
          </a:p>
        </p:txBody>
      </p:sp>
      <p:sp>
        <p:nvSpPr>
          <p:cNvPr id="5" name="Title 1">
            <a:extLst>
              <a:ext uri="{FF2B5EF4-FFF2-40B4-BE49-F238E27FC236}">
                <a16:creationId xmlns:a16="http://schemas.microsoft.com/office/drawing/2014/main" id="{3DDF4708-1ACC-27BC-F4E7-F3BA5D4E8301}"/>
              </a:ext>
            </a:extLst>
          </p:cNvPr>
          <p:cNvSpPr>
            <a:spLocks noGrp="1"/>
          </p:cNvSpPr>
          <p:nvPr>
            <p:ph type="title"/>
          </p:nvPr>
        </p:nvSpPr>
        <p:spPr>
          <a:xfrm>
            <a:off x="112295" y="215210"/>
            <a:ext cx="3869356" cy="2191106"/>
          </a:xfrm>
        </p:spPr>
        <p:txBody>
          <a:bodyPr/>
          <a:lstStyle/>
          <a:p>
            <a:pPr>
              <a:lnSpc>
                <a:spcPct val="107000"/>
              </a:lnSpc>
              <a:spcAft>
                <a:spcPts val="800"/>
              </a:spcAft>
            </a:pPr>
            <a:r>
              <a:rPr lang="en-US" sz="4000" kern="100" dirty="0">
                <a:latin typeface="Calibri" panose="020F0502020204030204" pitchFamily="34" charset="0"/>
                <a:ea typeface="Calibri" panose="020F0502020204030204" pitchFamily="34" charset="0"/>
                <a:cs typeface="Times New Roman" panose="02020603050405020304" pitchFamily="18" charset="0"/>
              </a:rPr>
              <a:t>semi</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-Structured data</a:t>
            </a:r>
          </a:p>
        </p:txBody>
      </p:sp>
    </p:spTree>
    <p:extLst>
      <p:ext uri="{BB962C8B-B14F-4D97-AF65-F5344CB8AC3E}">
        <p14:creationId xmlns:p14="http://schemas.microsoft.com/office/powerpoint/2010/main" val="2953893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3791881" cy="1299411"/>
          </a:xfrm>
        </p:spPr>
        <p:txBody>
          <a:bodyPr/>
          <a:lstStyle/>
          <a:p>
            <a:r>
              <a:rPr lang="en-US" dirty="0"/>
              <a:t>Data Mining</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229507" y="301752"/>
            <a:ext cx="7869449" cy="6002795"/>
          </a:xfrm>
        </p:spPr>
        <p:txBody>
          <a:bodyPr/>
          <a:lstStyle/>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Gold, you'll know that it takes a lot of time and effort to find even a small nugget. </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It's estimated that to extract enough gold to make a single golden ring, you'd need to sort through around 26 tons of rock and other stuff. </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The same is true when mining data, except the </a:t>
            </a:r>
          </a:p>
          <a:p>
            <a:pPr lvl="1">
              <a:lnSpc>
                <a:spcPct val="107000"/>
              </a:lnSpc>
              <a:spcAft>
                <a:spcPts val="800"/>
              </a:spcAft>
            </a:pPr>
            <a:r>
              <a:rPr lang="en-US" sz="2400" kern="100" dirty="0">
                <a:effectLst/>
                <a:ea typeface="Calibri" panose="020F0502020204030204" pitchFamily="34" charset="0"/>
                <a:cs typeface="Times New Roman" panose="02020603050405020304" pitchFamily="18" charset="0"/>
              </a:rPr>
              <a:t>gold is replaced with insights and </a:t>
            </a:r>
          </a:p>
          <a:p>
            <a:pPr lvl="1">
              <a:lnSpc>
                <a:spcPct val="107000"/>
              </a:lnSpc>
              <a:spcAft>
                <a:spcPts val="800"/>
              </a:spcAft>
            </a:pPr>
            <a:r>
              <a:rPr lang="en-US" sz="2400" kern="100" dirty="0">
                <a:effectLst/>
                <a:ea typeface="Calibri" panose="020F0502020204030204" pitchFamily="34" charset="0"/>
                <a:cs typeface="Times New Roman" panose="02020603050405020304" pitchFamily="18" charset="0"/>
              </a:rPr>
              <a:t>the panning is replaced with algorithms. </a:t>
            </a:r>
          </a:p>
          <a:p>
            <a:pPr marL="0" indent="0">
              <a:buNone/>
            </a:pPr>
            <a:r>
              <a:rPr lang="en-US" sz="2400" kern="100" dirty="0">
                <a:effectLst/>
                <a:ea typeface="Calibri" panose="020F0502020204030204" pitchFamily="34" charset="0"/>
                <a:cs typeface="Times New Roman" panose="02020603050405020304" pitchFamily="18" charset="0"/>
              </a:rPr>
              <a:t>Data mining is the process of extracting valuable information from large data sets, and it's used in a variety of industries from marketing through to healthcare, and it can help businesses to make more informed decisions.</a:t>
            </a:r>
          </a:p>
          <a:p>
            <a:pPr marL="0" indent="0">
              <a:buNone/>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39</a:t>
            </a:fld>
            <a:endParaRPr lang="en-US"/>
          </a:p>
        </p:txBody>
      </p:sp>
    </p:spTree>
    <p:extLst>
      <p:ext uri="{BB962C8B-B14F-4D97-AF65-F5344CB8AC3E}">
        <p14:creationId xmlns:p14="http://schemas.microsoft.com/office/powerpoint/2010/main" val="184848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39454" y="1244439"/>
            <a:ext cx="3740101" cy="1175639"/>
          </a:xfrm>
        </p:spPr>
        <p:txBody>
          <a:bodyPr/>
          <a:lstStyle/>
          <a:p>
            <a:r>
              <a:rPr lang="en-US" sz="4800" kern="100" dirty="0">
                <a:effectLst/>
                <a:latin typeface="Calibri" panose="020F0502020204030204" pitchFamily="34" charset="0"/>
                <a:ea typeface="Calibri" panose="020F0502020204030204" pitchFamily="34" charset="0"/>
                <a:cs typeface="Times New Roman" panose="02020603050405020304" pitchFamily="18" charset="0"/>
              </a:rPr>
              <a:t>Descriptive analytics</a:t>
            </a: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974132" y="0"/>
            <a:ext cx="8078414" cy="6641432"/>
          </a:xfrm>
        </p:spPr>
        <p:txBody>
          <a:bodyPr/>
          <a:lstStyle/>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They're the easiest to calculate and they're based on past data.</a:t>
            </a:r>
          </a:p>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They're used to describe what has already happened in the past. So in other words, it's a snapshot of the past.</a:t>
            </a:r>
          </a:p>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It's based on prior data or past data that you've already collected that are likely part of your HR information system already. </a:t>
            </a:r>
          </a:p>
          <a:p>
            <a:pPr>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Example:</a:t>
            </a:r>
          </a:p>
          <a:p>
            <a:pPr lvl="1">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HR metrics like your turnover rate, yield ratio, cost per higher</a:t>
            </a:r>
          </a:p>
          <a:p>
            <a:pPr lvl="1">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WHO statistics on COVID-19, No. of births, No. of death</a:t>
            </a:r>
          </a:p>
          <a:p>
            <a:pPr>
              <a:lnSpc>
                <a:spcPct val="107000"/>
              </a:lnSpc>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a:t>
            </a:fld>
            <a:endParaRPr lang="en-US"/>
          </a:p>
        </p:txBody>
      </p:sp>
    </p:spTree>
    <p:extLst>
      <p:ext uri="{BB962C8B-B14F-4D97-AF65-F5344CB8AC3E}">
        <p14:creationId xmlns:p14="http://schemas.microsoft.com/office/powerpoint/2010/main" val="1047890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40</a:t>
            </a:fld>
            <a:endParaRPr lang="en-US"/>
          </a:p>
        </p:txBody>
      </p:sp>
      <p:pic>
        <p:nvPicPr>
          <p:cNvPr id="8" name="Picture 7">
            <a:extLst>
              <a:ext uri="{FF2B5EF4-FFF2-40B4-BE49-F238E27FC236}">
                <a16:creationId xmlns:a16="http://schemas.microsoft.com/office/drawing/2014/main" id="{7F59F940-663A-19D5-6A97-1A78AD43D7F3}"/>
              </a:ext>
            </a:extLst>
          </p:cNvPr>
          <p:cNvPicPr>
            <a:picLocks noChangeAspect="1"/>
          </p:cNvPicPr>
          <p:nvPr/>
        </p:nvPicPr>
        <p:blipFill>
          <a:blip r:embed="rId2"/>
          <a:stretch>
            <a:fillRect/>
          </a:stretch>
        </p:blipFill>
        <p:spPr>
          <a:xfrm>
            <a:off x="177525" y="134753"/>
            <a:ext cx="11834803" cy="6587297"/>
          </a:xfrm>
          <a:prstGeom prst="rect">
            <a:avLst/>
          </a:prstGeom>
        </p:spPr>
      </p:pic>
    </p:spTree>
    <p:extLst>
      <p:ext uri="{BB962C8B-B14F-4D97-AF65-F5344CB8AC3E}">
        <p14:creationId xmlns:p14="http://schemas.microsoft.com/office/powerpoint/2010/main" val="1874459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41</a:t>
            </a:fld>
            <a:endParaRPr lang="en-US"/>
          </a:p>
        </p:txBody>
      </p:sp>
      <p:sp>
        <p:nvSpPr>
          <p:cNvPr id="7" name="Text Placeholder 6">
            <a:extLst>
              <a:ext uri="{FF2B5EF4-FFF2-40B4-BE49-F238E27FC236}">
                <a16:creationId xmlns:a16="http://schemas.microsoft.com/office/drawing/2014/main" id="{4D3EAA52-C3B0-8456-3BBD-177FF2021B54}"/>
              </a:ext>
            </a:extLst>
          </p:cNvPr>
          <p:cNvSpPr>
            <a:spLocks noGrp="1"/>
          </p:cNvSpPr>
          <p:nvPr>
            <p:ph type="body" sz="quarter" idx="16"/>
          </p:nvPr>
        </p:nvSpPr>
        <p:spPr>
          <a:xfrm>
            <a:off x="4180732" y="999581"/>
            <a:ext cx="7461023" cy="5709227"/>
          </a:xfrm>
        </p:spPr>
        <p:txBody>
          <a:bodyPr/>
          <a:lstStyle/>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 Now, fundamentally, data mining is about processing data and identifying patterns and trends in that information. </a:t>
            </a:r>
          </a:p>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And when we think about the evolution of things like </a:t>
            </a:r>
            <a:r>
              <a:rPr lang="en-US" sz="2800" b="1" kern="100" dirty="0">
                <a:effectLst/>
                <a:ea typeface="Calibri" panose="020F0502020204030204" pitchFamily="34" charset="0"/>
                <a:cs typeface="Times New Roman" panose="02020603050405020304" pitchFamily="18" charset="0"/>
              </a:rPr>
              <a:t>data warehouses</a:t>
            </a:r>
            <a:r>
              <a:rPr lang="en-US" sz="2800" kern="100" dirty="0">
                <a:effectLst/>
                <a:ea typeface="Calibri" panose="020F0502020204030204" pitchFamily="34" charset="0"/>
                <a:cs typeface="Times New Roman" panose="02020603050405020304" pitchFamily="18" charset="0"/>
              </a:rPr>
              <a:t>, and when we think about things like just the </a:t>
            </a:r>
            <a:r>
              <a:rPr lang="en-US" sz="2800" kern="100" dirty="0" err="1">
                <a:effectLst/>
                <a:ea typeface="Calibri" panose="020F0502020204030204" pitchFamily="34" charset="0"/>
                <a:cs typeface="Times New Roman" panose="02020603050405020304" pitchFamily="18" charset="0"/>
              </a:rPr>
              <a:t>the</a:t>
            </a:r>
            <a:r>
              <a:rPr lang="en-US" sz="2800" kern="100" dirty="0">
                <a:effectLst/>
                <a:ea typeface="Calibri" panose="020F0502020204030204" pitchFamily="34" charset="0"/>
                <a:cs typeface="Times New Roman" panose="02020603050405020304" pitchFamily="18" charset="0"/>
              </a:rPr>
              <a:t> sheer volume of data, </a:t>
            </a:r>
            <a:r>
              <a:rPr lang="en-US" sz="2800" b="1" kern="100" dirty="0">
                <a:effectLst/>
                <a:ea typeface="Calibri" panose="020F0502020204030204" pitchFamily="34" charset="0"/>
                <a:cs typeface="Times New Roman" panose="02020603050405020304" pitchFamily="18" charset="0"/>
              </a:rPr>
              <a:t>big data </a:t>
            </a:r>
          </a:p>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We need to process so much of this data and turn it into useful knowledge. </a:t>
            </a:r>
          </a:p>
          <a:p>
            <a:endParaRPr lang="en-US" sz="2400" dirty="0"/>
          </a:p>
        </p:txBody>
      </p:sp>
      <p:pic>
        <p:nvPicPr>
          <p:cNvPr id="8" name="Picture 7">
            <a:extLst>
              <a:ext uri="{FF2B5EF4-FFF2-40B4-BE49-F238E27FC236}">
                <a16:creationId xmlns:a16="http://schemas.microsoft.com/office/drawing/2014/main" id="{5A8BD3F1-00CC-457D-752B-A9EC925152CC}"/>
              </a:ext>
            </a:extLst>
          </p:cNvPr>
          <p:cNvPicPr>
            <a:picLocks noChangeAspect="1"/>
          </p:cNvPicPr>
          <p:nvPr/>
        </p:nvPicPr>
        <p:blipFill>
          <a:blip r:embed="rId2"/>
          <a:stretch>
            <a:fillRect/>
          </a:stretch>
        </p:blipFill>
        <p:spPr>
          <a:xfrm>
            <a:off x="105878" y="2900217"/>
            <a:ext cx="3821229" cy="3880781"/>
          </a:xfrm>
          <a:prstGeom prst="rect">
            <a:avLst/>
          </a:prstGeom>
        </p:spPr>
      </p:pic>
      <p:sp>
        <p:nvSpPr>
          <p:cNvPr id="9" name="Title 1">
            <a:extLst>
              <a:ext uri="{FF2B5EF4-FFF2-40B4-BE49-F238E27FC236}">
                <a16:creationId xmlns:a16="http://schemas.microsoft.com/office/drawing/2014/main" id="{C5795AC2-7C5A-0C9A-B78B-49F40A1D8338}"/>
              </a:ext>
            </a:extLst>
          </p:cNvPr>
          <p:cNvSpPr>
            <a:spLocks noGrp="1"/>
          </p:cNvSpPr>
          <p:nvPr>
            <p:ph type="title"/>
          </p:nvPr>
        </p:nvSpPr>
        <p:spPr>
          <a:xfrm>
            <a:off x="135226" y="438912"/>
            <a:ext cx="3791881" cy="1299411"/>
          </a:xfrm>
        </p:spPr>
        <p:txBody>
          <a:bodyPr/>
          <a:lstStyle/>
          <a:p>
            <a:r>
              <a:rPr lang="en-US" dirty="0"/>
              <a:t>Data Mining</a:t>
            </a:r>
          </a:p>
        </p:txBody>
      </p:sp>
    </p:spTree>
    <p:extLst>
      <p:ext uri="{BB962C8B-B14F-4D97-AF65-F5344CB8AC3E}">
        <p14:creationId xmlns:p14="http://schemas.microsoft.com/office/powerpoint/2010/main" val="3642243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52505" y="123289"/>
            <a:ext cx="7282631" cy="6647381"/>
          </a:xfrm>
        </p:spPr>
        <p:txBody>
          <a:bodyPr/>
          <a:lstStyle/>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One of the main advantages of data mining is that it can help you to make predictions about future trends. By analyzing past data, you can build up a picture of how things might develop in the future. </a:t>
            </a:r>
          </a:p>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Data mining can also help you to identify relationships between different pieces of data that you might not have been able to see before. </a:t>
            </a:r>
          </a:p>
          <a:p>
            <a:pPr>
              <a:lnSpc>
                <a:spcPct val="107000"/>
              </a:lnSpc>
              <a:spcAft>
                <a:spcPts val="800"/>
              </a:spcAft>
            </a:pPr>
            <a:r>
              <a:rPr lang="en-US" sz="2800" kern="100" dirty="0">
                <a:effectLst/>
                <a:ea typeface="Calibri" panose="020F0502020204030204" pitchFamily="34" charset="0"/>
                <a:cs typeface="Times New Roman" panose="02020603050405020304" pitchFamily="18" charset="0"/>
              </a:rPr>
              <a:t>So for example, you might see that there is a correlation between the amount of time somebody spends on your website and the likelihood of them making a purchase.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42</a:t>
            </a:fld>
            <a:endParaRPr lang="en-US"/>
          </a:p>
        </p:txBody>
      </p:sp>
      <p:pic>
        <p:nvPicPr>
          <p:cNvPr id="5" name="Picture 4">
            <a:extLst>
              <a:ext uri="{FF2B5EF4-FFF2-40B4-BE49-F238E27FC236}">
                <a16:creationId xmlns:a16="http://schemas.microsoft.com/office/drawing/2014/main" id="{8DE6E11F-4257-3B89-04EB-25276AFF1CF3}"/>
              </a:ext>
            </a:extLst>
          </p:cNvPr>
          <p:cNvPicPr>
            <a:picLocks noChangeAspect="1"/>
          </p:cNvPicPr>
          <p:nvPr/>
        </p:nvPicPr>
        <p:blipFill>
          <a:blip r:embed="rId2"/>
          <a:stretch>
            <a:fillRect/>
          </a:stretch>
        </p:blipFill>
        <p:spPr>
          <a:xfrm>
            <a:off x="105878" y="2900217"/>
            <a:ext cx="3821229" cy="3880781"/>
          </a:xfrm>
          <a:prstGeom prst="rect">
            <a:avLst/>
          </a:prstGeom>
        </p:spPr>
      </p:pic>
      <p:sp>
        <p:nvSpPr>
          <p:cNvPr id="7" name="Title 1">
            <a:extLst>
              <a:ext uri="{FF2B5EF4-FFF2-40B4-BE49-F238E27FC236}">
                <a16:creationId xmlns:a16="http://schemas.microsoft.com/office/drawing/2014/main" id="{5E89EDA2-AD78-75CB-FDE2-0169C927BE4D}"/>
              </a:ext>
            </a:extLst>
          </p:cNvPr>
          <p:cNvSpPr txBox="1">
            <a:spLocks/>
          </p:cNvSpPr>
          <p:nvPr/>
        </p:nvSpPr>
        <p:spPr>
          <a:xfrm>
            <a:off x="135226" y="438912"/>
            <a:ext cx="3791881" cy="129941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a:t>Data Mining</a:t>
            </a:r>
            <a:endParaRPr lang="en-US" dirty="0"/>
          </a:p>
        </p:txBody>
      </p:sp>
    </p:spTree>
    <p:extLst>
      <p:ext uri="{BB962C8B-B14F-4D97-AF65-F5344CB8AC3E}">
        <p14:creationId xmlns:p14="http://schemas.microsoft.com/office/powerpoint/2010/main" val="2446233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3282215" cy="2030931"/>
          </a:xfrm>
        </p:spPr>
        <p:txBody>
          <a:bodyPr/>
          <a:lstStyle/>
          <a:p>
            <a:r>
              <a:rPr lang="en-US" dirty="0"/>
              <a:t>STEPS in Data mining</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94753" y="301752"/>
            <a:ext cx="7282631" cy="6647381"/>
          </a:xfrm>
        </p:spPr>
        <p:txBody>
          <a:bodyPr/>
          <a:lstStyle/>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 Setting objectives</a:t>
            </a:r>
          </a:p>
          <a:p>
            <a:pPr marL="859536" lvl="2"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Data scientists and business stakeholders work together to define a business problem that data mining will be applied to. The problem is defined and the scope is defined</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Data preparation</a:t>
            </a:r>
          </a:p>
          <a:p>
            <a:pPr marL="859536" lvl="2"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Identifies which set of data will help answer those pertinent questions to the business that we set in step one. Now there's more here than just identifying the data. We also need to clean it, removing any noise such as duplicates, missing values, and outliers.</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43</a:t>
            </a:fld>
            <a:endParaRPr lang="en-US"/>
          </a:p>
        </p:txBody>
      </p:sp>
    </p:spTree>
    <p:extLst>
      <p:ext uri="{BB962C8B-B14F-4D97-AF65-F5344CB8AC3E}">
        <p14:creationId xmlns:p14="http://schemas.microsoft.com/office/powerpoint/2010/main" val="3145862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3282215" cy="2030931"/>
          </a:xfrm>
        </p:spPr>
        <p:txBody>
          <a:bodyPr/>
          <a:lstStyle/>
          <a:p>
            <a:r>
              <a:rPr lang="en-US" dirty="0"/>
              <a:t>STEPS in Data mining</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7282631" cy="4215865"/>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Applying the data </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Applying it specifically through data mining algorithms. We're looking here for interesting data relationships and applying deep learning techniques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Evaluating results </a:t>
            </a: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Interpreting results that are valid, novel, useful, and understandable. </a:t>
            </a:r>
          </a:p>
          <a:p>
            <a:pPr marL="859536" lvl="2"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44</a:t>
            </a:fld>
            <a:endParaRPr lang="en-US"/>
          </a:p>
        </p:txBody>
      </p:sp>
    </p:spTree>
    <p:extLst>
      <p:ext uri="{BB962C8B-B14F-4D97-AF65-F5344CB8AC3E}">
        <p14:creationId xmlns:p14="http://schemas.microsoft.com/office/powerpoint/2010/main" val="3525639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4037001" cy="2030931"/>
          </a:xfrm>
        </p:spPr>
        <p:txBody>
          <a:bodyPr/>
          <a:lstStyle/>
          <a:p>
            <a:r>
              <a:rPr lang="en-US" sz="4000" dirty="0"/>
              <a:t>Data mining technique</a:t>
            </a:r>
            <a:br>
              <a:rPr lang="en-US" sz="4000" dirty="0"/>
            </a:br>
            <a:r>
              <a:rPr lang="en-US" sz="4000" dirty="0"/>
              <a:t>/ technology</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7994578" cy="6254496"/>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Data mining works by using various algorithms and techniques to turn large volumes of data into useful information.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Association</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Association is rule-based and it's a method for finding relationships between variables. In a given dataset, you make a simple correlation between two or more items, often of the same type to identify patterns.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Example:</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when tracking people's buying habits, you might identify that a customer always buys cream and then they tend to buy strawberries, and therefore you could suggest that the next time they buy strawberries, they might also want to purchase cream. </a:t>
            </a:r>
          </a:p>
          <a:p>
            <a:pPr marL="0"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45</a:t>
            </a:fld>
            <a:endParaRPr lang="en-US"/>
          </a:p>
        </p:txBody>
      </p:sp>
    </p:spTree>
    <p:extLst>
      <p:ext uri="{BB962C8B-B14F-4D97-AF65-F5344CB8AC3E}">
        <p14:creationId xmlns:p14="http://schemas.microsoft.com/office/powerpoint/2010/main" val="3008173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0" y="2743200"/>
            <a:ext cx="4037001" cy="2030931"/>
          </a:xfrm>
        </p:spPr>
        <p:txBody>
          <a:bodyPr/>
          <a:lstStyle/>
          <a:p>
            <a:r>
              <a:rPr lang="en-US" sz="4000" dirty="0"/>
              <a:t>Data mining technique</a:t>
            </a:r>
            <a:br>
              <a:rPr lang="en-US" sz="4000" dirty="0"/>
            </a:br>
            <a:r>
              <a:rPr lang="en-US" sz="4000" dirty="0"/>
              <a:t>/ technology</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7994578" cy="2030931"/>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Anomaly Detection</a:t>
            </a:r>
          </a:p>
          <a:p>
            <a:pPr marL="0" indent="0">
              <a:lnSpc>
                <a:spcPct val="107000"/>
              </a:lnSpc>
              <a:spcAft>
                <a:spcPts val="800"/>
              </a:spcAft>
              <a:buNone/>
            </a:pPr>
            <a:endParaRPr lang="en-US" sz="2400" kern="1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Identification of unusual patterns, outliers which helps us in understanding the variation in data </a:t>
            </a:r>
          </a:p>
          <a:p>
            <a:pPr marL="0"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46</a:t>
            </a:fld>
            <a:endParaRPr lang="en-US"/>
          </a:p>
        </p:txBody>
      </p:sp>
      <p:pic>
        <p:nvPicPr>
          <p:cNvPr id="4" name="Picture 3">
            <a:extLst>
              <a:ext uri="{FF2B5EF4-FFF2-40B4-BE49-F238E27FC236}">
                <a16:creationId xmlns:a16="http://schemas.microsoft.com/office/drawing/2014/main" id="{DF917EDC-3295-9A50-897F-44CBD9B1C284}"/>
              </a:ext>
            </a:extLst>
          </p:cNvPr>
          <p:cNvPicPr>
            <a:picLocks noChangeAspect="1"/>
          </p:cNvPicPr>
          <p:nvPr/>
        </p:nvPicPr>
        <p:blipFill>
          <a:blip r:embed="rId2"/>
          <a:stretch>
            <a:fillRect/>
          </a:stretch>
        </p:blipFill>
        <p:spPr>
          <a:xfrm>
            <a:off x="7526956" y="2280227"/>
            <a:ext cx="3214838" cy="2535511"/>
          </a:xfrm>
          <a:prstGeom prst="rect">
            <a:avLst/>
          </a:prstGeom>
        </p:spPr>
      </p:pic>
      <p:sp>
        <p:nvSpPr>
          <p:cNvPr id="5" name="Text Placeholder 5">
            <a:extLst>
              <a:ext uri="{FF2B5EF4-FFF2-40B4-BE49-F238E27FC236}">
                <a16:creationId xmlns:a16="http://schemas.microsoft.com/office/drawing/2014/main" id="{6E81056C-3B71-60AC-2449-02052C839677}"/>
              </a:ext>
            </a:extLst>
          </p:cNvPr>
          <p:cNvSpPr txBox="1">
            <a:spLocks/>
          </p:cNvSpPr>
          <p:nvPr/>
        </p:nvSpPr>
        <p:spPr>
          <a:xfrm>
            <a:off x="4157712" y="4525318"/>
            <a:ext cx="7994578" cy="2030931"/>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sz="2400" kern="100" dirty="0">
                <a:ea typeface="Calibri" panose="020F0502020204030204" pitchFamily="34" charset="0"/>
                <a:cs typeface="Times New Roman" panose="02020603050405020304" pitchFamily="18" charset="0"/>
              </a:rPr>
              <a:t>Example:</a:t>
            </a:r>
          </a:p>
          <a:p>
            <a:pPr marL="0" indent="0">
              <a:lnSpc>
                <a:spcPct val="107000"/>
              </a:lnSpc>
              <a:spcAft>
                <a:spcPts val="800"/>
              </a:spcAft>
              <a:buFont typeface="Arial" panose="020B0604020202020204" pitchFamily="34" charset="0"/>
              <a:buNone/>
            </a:pPr>
            <a:r>
              <a:rPr lang="en-US" sz="2400" kern="100" dirty="0">
                <a:ea typeface="Calibri" panose="020F0502020204030204" pitchFamily="34" charset="0"/>
                <a:cs typeface="Times New Roman" panose="02020603050405020304" pitchFamily="18" charset="0"/>
              </a:rPr>
              <a:t>Movie theater – the visitors average salary is 30000. </a:t>
            </a:r>
          </a:p>
          <a:p>
            <a:pPr marL="0" indent="0">
              <a:lnSpc>
                <a:spcPct val="107000"/>
              </a:lnSpc>
              <a:spcAft>
                <a:spcPts val="800"/>
              </a:spcAft>
              <a:buFont typeface="Arial" panose="020B0604020202020204" pitchFamily="34" charset="0"/>
              <a:buNone/>
            </a:pPr>
            <a:r>
              <a:rPr lang="en-US" sz="2400" kern="100" dirty="0">
                <a:ea typeface="Calibri" panose="020F0502020204030204" pitchFamily="34" charset="0"/>
                <a:cs typeface="Times New Roman" panose="02020603050405020304" pitchFamily="18" charset="0"/>
              </a:rPr>
              <a:t>One day, Tata Sons visit the theater. The salary is very high. Its an anomaly that has to be removed while data collection</a:t>
            </a:r>
          </a:p>
        </p:txBody>
      </p:sp>
    </p:spTree>
    <p:extLst>
      <p:ext uri="{BB962C8B-B14F-4D97-AF65-F5344CB8AC3E}">
        <p14:creationId xmlns:p14="http://schemas.microsoft.com/office/powerpoint/2010/main" val="3620733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7946452" cy="4944016"/>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Classification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Builds up the idea of the type of customer or the type of item or the type of object by describing multiple attributes to identify a particular class.</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Example:</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You could easily classify cars into different types like sedan four by four convertible, and you could do that by identifying different attributes like the number of seats or the shape of the car. Then given a new car, you can apply it into a particular class by comparing the attributes with our known definition. </a:t>
            </a:r>
          </a:p>
          <a:p>
            <a:pPr marL="859536" lvl="2"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47</a:t>
            </a:fld>
            <a:endParaRPr lang="en-US"/>
          </a:p>
        </p:txBody>
      </p:sp>
      <p:sp>
        <p:nvSpPr>
          <p:cNvPr id="5" name="Title 1">
            <a:extLst>
              <a:ext uri="{FF2B5EF4-FFF2-40B4-BE49-F238E27FC236}">
                <a16:creationId xmlns:a16="http://schemas.microsoft.com/office/drawing/2014/main" id="{A7AE34EA-E83D-543D-E698-FEC93A6D4342}"/>
              </a:ext>
            </a:extLst>
          </p:cNvPr>
          <p:cNvSpPr>
            <a:spLocks noGrp="1"/>
          </p:cNvSpPr>
          <p:nvPr>
            <p:ph type="title"/>
          </p:nvPr>
        </p:nvSpPr>
        <p:spPr>
          <a:xfrm>
            <a:off x="0" y="2743200"/>
            <a:ext cx="4037001" cy="2030931"/>
          </a:xfrm>
        </p:spPr>
        <p:txBody>
          <a:bodyPr/>
          <a:lstStyle/>
          <a:p>
            <a:r>
              <a:rPr lang="en-US" dirty="0"/>
              <a:t>Data mining technique</a:t>
            </a:r>
          </a:p>
        </p:txBody>
      </p:sp>
    </p:spTree>
    <p:extLst>
      <p:ext uri="{BB962C8B-B14F-4D97-AF65-F5344CB8AC3E}">
        <p14:creationId xmlns:p14="http://schemas.microsoft.com/office/powerpoint/2010/main" val="156112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7282631" cy="4886265"/>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Regression</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Determines the extent of relationship among the variables. </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Helps in understanding how the dependent variable varies with changes in independent variable. </a:t>
            </a:r>
          </a:p>
          <a:p>
            <a:pPr marL="0" indent="0">
              <a:lnSpc>
                <a:spcPct val="107000"/>
              </a:lnSpc>
              <a:spcAft>
                <a:spcPts val="800"/>
              </a:spcAft>
              <a:buNone/>
            </a:pPr>
            <a:endParaRPr lang="en-US" sz="2400" kern="1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Types:</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Linear regression</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Logistic regression</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Poisson regression</a:t>
            </a:r>
            <a:endParaRPr lang="en-US" sz="2400" kern="100" dirty="0">
              <a:effectLst/>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48</a:t>
            </a:fld>
            <a:endParaRPr lang="en-US"/>
          </a:p>
        </p:txBody>
      </p:sp>
      <p:sp>
        <p:nvSpPr>
          <p:cNvPr id="5" name="Title 1">
            <a:extLst>
              <a:ext uri="{FF2B5EF4-FFF2-40B4-BE49-F238E27FC236}">
                <a16:creationId xmlns:a16="http://schemas.microsoft.com/office/drawing/2014/main" id="{F5D4A04C-5FF8-A1CF-35D1-A4ECB2EAEB7A}"/>
              </a:ext>
            </a:extLst>
          </p:cNvPr>
          <p:cNvSpPr>
            <a:spLocks noGrp="1"/>
          </p:cNvSpPr>
          <p:nvPr>
            <p:ph type="title"/>
          </p:nvPr>
        </p:nvSpPr>
        <p:spPr>
          <a:xfrm>
            <a:off x="0" y="2743200"/>
            <a:ext cx="4037001" cy="2030931"/>
          </a:xfrm>
        </p:spPr>
        <p:txBody>
          <a:bodyPr/>
          <a:lstStyle/>
          <a:p>
            <a:r>
              <a:rPr lang="en-US" dirty="0"/>
              <a:t>Data mining technique</a:t>
            </a:r>
          </a:p>
        </p:txBody>
      </p:sp>
      <p:pic>
        <p:nvPicPr>
          <p:cNvPr id="3" name="Picture 2">
            <a:extLst>
              <a:ext uri="{FF2B5EF4-FFF2-40B4-BE49-F238E27FC236}">
                <a16:creationId xmlns:a16="http://schemas.microsoft.com/office/drawing/2014/main" id="{9022A8BE-99EE-CAC6-FCA5-A41A78D9F3F1}"/>
              </a:ext>
            </a:extLst>
          </p:cNvPr>
          <p:cNvPicPr>
            <a:picLocks noChangeAspect="1"/>
          </p:cNvPicPr>
          <p:nvPr/>
        </p:nvPicPr>
        <p:blipFill>
          <a:blip r:embed="rId2"/>
          <a:stretch>
            <a:fillRect/>
          </a:stretch>
        </p:blipFill>
        <p:spPr>
          <a:xfrm>
            <a:off x="7616951" y="2890747"/>
            <a:ext cx="4178809" cy="3057665"/>
          </a:xfrm>
          <a:prstGeom prst="rect">
            <a:avLst/>
          </a:prstGeom>
        </p:spPr>
      </p:pic>
    </p:spTree>
    <p:extLst>
      <p:ext uri="{BB962C8B-B14F-4D97-AF65-F5344CB8AC3E}">
        <p14:creationId xmlns:p14="http://schemas.microsoft.com/office/powerpoint/2010/main" val="2660646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37001" y="301752"/>
            <a:ext cx="8042704" cy="6484059"/>
          </a:xfrm>
        </p:spPr>
        <p:txBody>
          <a:bodyPr/>
          <a:lstStyle/>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Clustering</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Clustering enables you to group individual pieces of data together to form a structure, correlating the data instances with other examples, so you can see where the similarities and the ranges agree. </a:t>
            </a:r>
          </a:p>
          <a:p>
            <a:pPr marL="0" indent="0">
              <a:lnSpc>
                <a:spcPct val="107000"/>
              </a:lnSpc>
              <a:spcAft>
                <a:spcPts val="800"/>
              </a:spcAft>
              <a:buNone/>
            </a:pPr>
            <a:r>
              <a:rPr lang="en-US" sz="2400" kern="100" dirty="0">
                <a:ea typeface="Calibri" panose="020F0502020204030204" pitchFamily="34" charset="0"/>
                <a:cs typeface="Times New Roman" panose="02020603050405020304" pitchFamily="18" charset="0"/>
              </a:rPr>
              <a:t>Example:</a:t>
            </a:r>
          </a:p>
          <a:p>
            <a:pPr lvl="1">
              <a:lnSpc>
                <a:spcPct val="100000"/>
              </a:lnSpc>
              <a:spcAft>
                <a:spcPts val="800"/>
              </a:spcAft>
            </a:pPr>
            <a:r>
              <a:rPr lang="en-US" sz="2400" kern="100" dirty="0">
                <a:ea typeface="Calibri" panose="020F0502020204030204" pitchFamily="34" charset="0"/>
                <a:cs typeface="Times New Roman" panose="02020603050405020304" pitchFamily="18" charset="0"/>
              </a:rPr>
              <a:t>Segregate the observations, on the basis of similarities. Within cluster, similarity is more. </a:t>
            </a:r>
          </a:p>
          <a:p>
            <a:pPr lvl="1">
              <a:lnSpc>
                <a:spcPct val="100000"/>
              </a:lnSpc>
              <a:spcAft>
                <a:spcPts val="800"/>
              </a:spcAft>
            </a:pPr>
            <a:r>
              <a:rPr lang="en-US" sz="2400" kern="100" dirty="0">
                <a:ea typeface="Calibri" panose="020F0502020204030204" pitchFamily="34" charset="0"/>
                <a:cs typeface="Times New Roman" panose="02020603050405020304" pitchFamily="18" charset="0"/>
              </a:rPr>
              <a:t>Account in KVB, etc. </a:t>
            </a: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One of the most important things to remember is that data mining techniques are not a one size fits all solution with different techniques being more or less effective. Depending upon your data, your business questions and what you are trying to achieve, it's often a case of trial and error to identify which method will work best for you. </a:t>
            </a:r>
          </a:p>
          <a:p>
            <a:pPr marL="0"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a:p>
            <a:pPr marL="859536" lvl="2" indent="0">
              <a:lnSpc>
                <a:spcPct val="107000"/>
              </a:lnSpc>
              <a:spcAft>
                <a:spcPts val="800"/>
              </a:spcAft>
              <a:buNone/>
            </a:pPr>
            <a:endParaRPr lang="en-US" sz="24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effectLst/>
                <a:ea typeface="Calibri" panose="020F0502020204030204" pitchFamily="34" charset="0"/>
                <a:cs typeface="Times New Roman" panose="02020603050405020304" pitchFamily="18" charset="0"/>
              </a:rPr>
              <a:t>.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49</a:t>
            </a:fld>
            <a:endParaRPr lang="en-US"/>
          </a:p>
        </p:txBody>
      </p:sp>
      <p:sp>
        <p:nvSpPr>
          <p:cNvPr id="5" name="Title 1">
            <a:extLst>
              <a:ext uri="{FF2B5EF4-FFF2-40B4-BE49-F238E27FC236}">
                <a16:creationId xmlns:a16="http://schemas.microsoft.com/office/drawing/2014/main" id="{F5D4A04C-5FF8-A1CF-35D1-A4ECB2EAEB7A}"/>
              </a:ext>
            </a:extLst>
          </p:cNvPr>
          <p:cNvSpPr>
            <a:spLocks noGrp="1"/>
          </p:cNvSpPr>
          <p:nvPr>
            <p:ph type="title"/>
          </p:nvPr>
        </p:nvSpPr>
        <p:spPr>
          <a:xfrm>
            <a:off x="0" y="2743200"/>
            <a:ext cx="4037001" cy="2030931"/>
          </a:xfrm>
        </p:spPr>
        <p:txBody>
          <a:bodyPr/>
          <a:lstStyle/>
          <a:p>
            <a:r>
              <a:rPr lang="en-US" dirty="0"/>
              <a:t>Data mining technique</a:t>
            </a:r>
          </a:p>
        </p:txBody>
      </p:sp>
    </p:spTree>
    <p:extLst>
      <p:ext uri="{BB962C8B-B14F-4D97-AF65-F5344CB8AC3E}">
        <p14:creationId xmlns:p14="http://schemas.microsoft.com/office/powerpoint/2010/main" val="307404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a:t>
            </a:fld>
            <a:endParaRPr lang="en-US"/>
          </a:p>
        </p:txBody>
      </p:sp>
      <p:sp>
        <p:nvSpPr>
          <p:cNvPr id="7" name="Title 1">
            <a:extLst>
              <a:ext uri="{FF2B5EF4-FFF2-40B4-BE49-F238E27FC236}">
                <a16:creationId xmlns:a16="http://schemas.microsoft.com/office/drawing/2014/main" id="{5F95C12E-3CB7-0B21-4DAD-F8F3AD4ADEE2}"/>
              </a:ext>
            </a:extLst>
          </p:cNvPr>
          <p:cNvSpPr>
            <a:spLocks noGrp="1"/>
          </p:cNvSpPr>
          <p:nvPr>
            <p:ph type="title"/>
          </p:nvPr>
        </p:nvSpPr>
        <p:spPr>
          <a:xfrm>
            <a:off x="139454" y="1244439"/>
            <a:ext cx="3740101" cy="1175639"/>
          </a:xfrm>
        </p:spPr>
        <p:txBody>
          <a:bodyPr/>
          <a:lstStyle/>
          <a:p>
            <a:r>
              <a:rPr lang="en-US" sz="4800" kern="100" dirty="0">
                <a:effectLst/>
                <a:latin typeface="Calibri" panose="020F0502020204030204" pitchFamily="34" charset="0"/>
                <a:ea typeface="Calibri" panose="020F0502020204030204" pitchFamily="34" charset="0"/>
                <a:cs typeface="Times New Roman" panose="02020603050405020304" pitchFamily="18" charset="0"/>
              </a:rPr>
              <a:t>Descriptive analytics</a:t>
            </a: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14" name="Picture 13">
            <a:extLst>
              <a:ext uri="{FF2B5EF4-FFF2-40B4-BE49-F238E27FC236}">
                <a16:creationId xmlns:a16="http://schemas.microsoft.com/office/drawing/2014/main" id="{5F15DA40-34AE-D96C-0E7F-0BD6C86543B2}"/>
              </a:ext>
            </a:extLst>
          </p:cNvPr>
          <p:cNvPicPr>
            <a:picLocks noChangeAspect="1"/>
          </p:cNvPicPr>
          <p:nvPr/>
        </p:nvPicPr>
        <p:blipFill>
          <a:blip r:embed="rId2"/>
          <a:stretch>
            <a:fillRect/>
          </a:stretch>
        </p:blipFill>
        <p:spPr>
          <a:xfrm>
            <a:off x="4011579" y="1434628"/>
            <a:ext cx="8180421" cy="3599385"/>
          </a:xfrm>
          <a:prstGeom prst="rect">
            <a:avLst/>
          </a:prstGeom>
        </p:spPr>
      </p:pic>
    </p:spTree>
    <p:extLst>
      <p:ext uri="{BB962C8B-B14F-4D97-AF65-F5344CB8AC3E}">
        <p14:creationId xmlns:p14="http://schemas.microsoft.com/office/powerpoint/2010/main" val="402311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94901" y="297026"/>
            <a:ext cx="3740101" cy="781761"/>
          </a:xfrm>
        </p:spPr>
        <p:txBody>
          <a:bodyPr/>
          <a:lstStyle/>
          <a:p>
            <a:r>
              <a:rPr lang="en-US" dirty="0"/>
              <a:t>Data mining</a:t>
            </a:r>
          </a:p>
        </p:txBody>
      </p:sp>
      <p:sp>
        <p:nvSpPr>
          <p:cNvPr id="5" name="Text Placeholder 4">
            <a:extLst>
              <a:ext uri="{FF2B5EF4-FFF2-40B4-BE49-F238E27FC236}">
                <a16:creationId xmlns:a16="http://schemas.microsoft.com/office/drawing/2014/main" id="{E194D589-C330-607E-B446-0DA52AACC4E4}"/>
              </a:ext>
            </a:extLst>
          </p:cNvPr>
          <p:cNvSpPr>
            <a:spLocks noGrp="1"/>
          </p:cNvSpPr>
          <p:nvPr>
            <p:ph type="body" sz="quarter" idx="15"/>
          </p:nvPr>
        </p:nvSpPr>
        <p:spPr>
          <a:xfrm>
            <a:off x="4142574" y="105278"/>
            <a:ext cx="7744626" cy="973509"/>
          </a:xfrm>
        </p:spPr>
        <p:txBody>
          <a:bodyPr/>
          <a:lstStyle/>
          <a:p>
            <a:pPr marL="0" indent="0">
              <a:buNone/>
            </a:pPr>
            <a:r>
              <a:rPr lang="en-IN" sz="3200" dirty="0"/>
              <a:t>How should be the mined information ?</a:t>
            </a:r>
            <a:endParaRPr lang="en-US" sz="3200" dirty="0"/>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3" y="1054636"/>
            <a:ext cx="7945965" cy="5501611"/>
          </a:xfrm>
        </p:spPr>
        <p:txBody>
          <a:bodyPr/>
          <a:lstStyle/>
          <a:p>
            <a:pPr>
              <a:lnSpc>
                <a:spcPct val="100000"/>
              </a:lnSpc>
            </a:pPr>
            <a:r>
              <a:rPr lang="en-US" sz="2400" dirty="0"/>
              <a:t>New</a:t>
            </a:r>
          </a:p>
          <a:p>
            <a:pPr marL="859536" lvl="2" indent="0">
              <a:lnSpc>
                <a:spcPct val="100000"/>
              </a:lnSpc>
              <a:buNone/>
            </a:pPr>
            <a:r>
              <a:rPr lang="en-US" sz="2400" dirty="0"/>
              <a:t>The extracted data should give new patterns, relationships among the data entities. </a:t>
            </a:r>
          </a:p>
          <a:p>
            <a:pPr marL="859536" lvl="2" indent="0">
              <a:lnSpc>
                <a:spcPct val="100000"/>
              </a:lnSpc>
              <a:buNone/>
            </a:pPr>
            <a:r>
              <a:rPr lang="en-US" sz="2400" dirty="0"/>
              <a:t>Ex: smoking causes cancer. This we already know. We should be able to find the longevity of a person smoking. It’s a new data </a:t>
            </a:r>
          </a:p>
          <a:p>
            <a:pPr marL="859536" lvl="2" indent="0">
              <a:lnSpc>
                <a:spcPct val="100000"/>
              </a:lnSpc>
              <a:buNone/>
            </a:pPr>
            <a:endParaRPr lang="en-US" sz="2400" dirty="0"/>
          </a:p>
          <a:p>
            <a:pPr>
              <a:lnSpc>
                <a:spcPct val="100000"/>
              </a:lnSpc>
            </a:pPr>
            <a:r>
              <a:rPr lang="en-US" sz="2400" dirty="0"/>
              <a:t>Correct</a:t>
            </a:r>
          </a:p>
          <a:p>
            <a:pPr marL="859536" lvl="2" indent="0">
              <a:lnSpc>
                <a:spcPct val="100000"/>
              </a:lnSpc>
              <a:buNone/>
            </a:pPr>
            <a:r>
              <a:rPr lang="en-US" sz="2400" dirty="0"/>
              <a:t>All that glitters is not gold. Similarly we need to validate the correctness of the data before using it. </a:t>
            </a:r>
          </a:p>
          <a:p>
            <a:pPr lvl="1">
              <a:lnSpc>
                <a:spcPct val="100000"/>
              </a:lnSpc>
            </a:pPr>
            <a:endParaRPr lang="en-US" sz="2400" dirty="0"/>
          </a:p>
          <a:p>
            <a:pPr>
              <a:lnSpc>
                <a:spcPct val="100000"/>
              </a:lnSpc>
            </a:pPr>
            <a:r>
              <a:rPr lang="en-US" sz="2400" dirty="0"/>
              <a:t>Potentially useful</a:t>
            </a:r>
          </a:p>
          <a:p>
            <a:pPr marL="0" indent="0">
              <a:lnSpc>
                <a:spcPct val="100000"/>
              </a:lnSpc>
              <a:buNone/>
            </a:pPr>
            <a:r>
              <a:rPr lang="en-US" sz="2400" dirty="0"/>
              <a:t>	The data extracted must be useful for our analysis</a:t>
            </a:r>
          </a:p>
          <a:p>
            <a:pPr>
              <a:lnSpc>
                <a:spcPct val="100000"/>
              </a:lnSpc>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50</a:t>
            </a:fld>
            <a:endParaRPr lang="en-US"/>
          </a:p>
        </p:txBody>
      </p:sp>
    </p:spTree>
    <p:extLst>
      <p:ext uri="{BB962C8B-B14F-4D97-AF65-F5344CB8AC3E}">
        <p14:creationId xmlns:p14="http://schemas.microsoft.com/office/powerpoint/2010/main" val="295952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94901" y="1230677"/>
            <a:ext cx="3740101" cy="1156389"/>
          </a:xfrm>
        </p:spPr>
        <p:txBody>
          <a:bodyPr/>
          <a:lstStyle/>
          <a:p>
            <a:r>
              <a:rPr lang="en-US" sz="4400" dirty="0"/>
              <a:t>data mining processes</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252473" y="833548"/>
            <a:ext cx="7744626" cy="3998334"/>
          </a:xfrm>
        </p:spPr>
        <p:txBody>
          <a:bodyPr/>
          <a:lstStyle/>
          <a:p>
            <a:r>
              <a:rPr lang="en-US" sz="3200" dirty="0"/>
              <a:t>There are several data mining processes, that can be applied to modern Data Science projects. The most common of them are CRISP-DM, SEMMA, KDD. </a:t>
            </a:r>
            <a:endParaRPr lang="en-US" sz="28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51</a:t>
            </a:fld>
            <a:endParaRPr lang="en-US"/>
          </a:p>
        </p:txBody>
      </p:sp>
    </p:spTree>
    <p:extLst>
      <p:ext uri="{BB962C8B-B14F-4D97-AF65-F5344CB8AC3E}">
        <p14:creationId xmlns:p14="http://schemas.microsoft.com/office/powerpoint/2010/main" val="3836510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66025" y="2933100"/>
            <a:ext cx="3740101" cy="2890183"/>
          </a:xfrm>
        </p:spPr>
        <p:txBody>
          <a:bodyPr/>
          <a:lstStyle/>
          <a:p>
            <a:r>
              <a:rPr lang="en-US" sz="4000" dirty="0"/>
              <a:t>KDD-</a:t>
            </a:r>
            <a:br>
              <a:rPr lang="en-US" sz="4000" dirty="0"/>
            </a:br>
            <a:br>
              <a:rPr lang="en-US" sz="4000" dirty="0"/>
            </a:br>
            <a:r>
              <a:rPr lang="en-US" sz="4000" dirty="0"/>
              <a:t>knowledge discovery in database </a:t>
            </a:r>
            <a:br>
              <a:rPr lang="en-US" sz="4000" dirty="0"/>
            </a:br>
            <a:endParaRPr lang="en-US" sz="4000" dirty="0"/>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359142" y="2797101"/>
            <a:ext cx="7744626" cy="2400541"/>
          </a:xfrm>
        </p:spPr>
        <p:txBody>
          <a:bodyPr/>
          <a:lstStyle/>
          <a:p>
            <a:pPr>
              <a:lnSpc>
                <a:spcPct val="100000"/>
              </a:lnSpc>
            </a:pPr>
            <a:r>
              <a:rPr lang="en-US" sz="2400" dirty="0"/>
              <a:t>The KDD process, is the process of using DM methods to extract what is deemed knowledge, according to the specification of measures, using a database along with any required preprocessing, sub sampling, and transformation of the database. There are considered five stages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52</a:t>
            </a:fld>
            <a:endParaRPr lang="en-US"/>
          </a:p>
        </p:txBody>
      </p:sp>
    </p:spTree>
    <p:extLst>
      <p:ext uri="{BB962C8B-B14F-4D97-AF65-F5344CB8AC3E}">
        <p14:creationId xmlns:p14="http://schemas.microsoft.com/office/powerpoint/2010/main" val="4136340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53</a:t>
            </a:fld>
            <a:endParaRPr lang="en-US"/>
          </a:p>
        </p:txBody>
      </p:sp>
      <p:pic>
        <p:nvPicPr>
          <p:cNvPr id="3" name="Picture 2">
            <a:extLst>
              <a:ext uri="{FF2B5EF4-FFF2-40B4-BE49-F238E27FC236}">
                <a16:creationId xmlns:a16="http://schemas.microsoft.com/office/drawing/2014/main" id="{3A4EB2FB-DB8A-CF1E-5574-49649E694326}"/>
              </a:ext>
            </a:extLst>
          </p:cNvPr>
          <p:cNvPicPr>
            <a:picLocks noChangeAspect="1"/>
          </p:cNvPicPr>
          <p:nvPr/>
        </p:nvPicPr>
        <p:blipFill>
          <a:blip r:embed="rId2"/>
          <a:stretch>
            <a:fillRect/>
          </a:stretch>
        </p:blipFill>
        <p:spPr>
          <a:xfrm>
            <a:off x="97907" y="221383"/>
            <a:ext cx="12094093" cy="6453739"/>
          </a:xfrm>
          <a:prstGeom prst="rect">
            <a:avLst/>
          </a:prstGeom>
        </p:spPr>
      </p:pic>
    </p:spTree>
    <p:extLst>
      <p:ext uri="{BB962C8B-B14F-4D97-AF65-F5344CB8AC3E}">
        <p14:creationId xmlns:p14="http://schemas.microsoft.com/office/powerpoint/2010/main" val="1406475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223776" y="3193508"/>
            <a:ext cx="3740101" cy="1531774"/>
          </a:xfrm>
        </p:spPr>
        <p:txBody>
          <a:bodyPr/>
          <a:lstStyle/>
          <a:p>
            <a:r>
              <a:rPr lang="en-US" dirty="0"/>
              <a:t>KDD steps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54491" y="1005119"/>
            <a:ext cx="7744626" cy="4528686"/>
          </a:xfrm>
        </p:spPr>
        <p:txBody>
          <a:bodyPr/>
          <a:lstStyle/>
          <a:p>
            <a:pPr>
              <a:lnSpc>
                <a:spcPct val="100000"/>
              </a:lnSpc>
            </a:pPr>
            <a:r>
              <a:rPr lang="en-US" sz="2400" dirty="0"/>
              <a:t>Selection – </a:t>
            </a:r>
          </a:p>
          <a:p>
            <a:pPr marL="859536" lvl="2" indent="0">
              <a:lnSpc>
                <a:spcPct val="100000"/>
              </a:lnSpc>
              <a:buNone/>
            </a:pPr>
            <a:r>
              <a:rPr lang="en-US" sz="2400" dirty="0"/>
              <a:t>This stage consists on creating a target data set, or focusing on a subset of variables or data samples, on which discovery is to be performed.</a:t>
            </a:r>
          </a:p>
          <a:p>
            <a:pPr>
              <a:lnSpc>
                <a:spcPct val="100000"/>
              </a:lnSpc>
            </a:pPr>
            <a:r>
              <a:rPr lang="en-US" sz="2400" dirty="0"/>
              <a:t>Pre processing – </a:t>
            </a:r>
          </a:p>
          <a:p>
            <a:pPr marL="859536" lvl="2" indent="0">
              <a:lnSpc>
                <a:spcPct val="100000"/>
              </a:lnSpc>
              <a:buNone/>
            </a:pPr>
            <a:r>
              <a:rPr lang="en-US" sz="2400" dirty="0"/>
              <a:t>This stage consists on the target data cleaning and pre processing in order to obtain consistent data.</a:t>
            </a:r>
          </a:p>
          <a:p>
            <a:pPr>
              <a:lnSpc>
                <a:spcPct val="100000"/>
              </a:lnSpc>
            </a:pPr>
            <a:r>
              <a:rPr lang="en-US" sz="2400" dirty="0"/>
              <a:t>Transformation – </a:t>
            </a:r>
          </a:p>
          <a:p>
            <a:pPr marL="859536" lvl="2" indent="0">
              <a:lnSpc>
                <a:spcPct val="100000"/>
              </a:lnSpc>
              <a:buNone/>
            </a:pPr>
            <a:r>
              <a:rPr lang="en-US" sz="2400" dirty="0"/>
              <a:t>This stage consists on the transformation of the data using dimensionality reduction or transformation methods.</a:t>
            </a:r>
          </a:p>
          <a:p>
            <a:pPr marL="859536" lvl="2" indent="0">
              <a:lnSpc>
                <a:spcPct val="100000"/>
              </a:lnSpc>
              <a:buNone/>
            </a:pPr>
            <a:endParaRPr lang="en-US" sz="2400" dirty="0"/>
          </a:p>
          <a:p>
            <a:pPr marL="859536" lvl="2" indent="0">
              <a:lnSpc>
                <a:spcPct val="100000"/>
              </a:lnSpc>
              <a:buNone/>
            </a:pPr>
            <a:endParaRPr lang="en-US" sz="2400" dirty="0"/>
          </a:p>
          <a:p>
            <a:pPr marL="859536" lvl="2" indent="0">
              <a:lnSpc>
                <a:spcPct val="100000"/>
              </a:lnSpc>
              <a:buNone/>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54</a:t>
            </a:fld>
            <a:endParaRPr lang="en-US"/>
          </a:p>
        </p:txBody>
      </p:sp>
    </p:spTree>
    <p:extLst>
      <p:ext uri="{BB962C8B-B14F-4D97-AF65-F5344CB8AC3E}">
        <p14:creationId xmlns:p14="http://schemas.microsoft.com/office/powerpoint/2010/main" val="143901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223776" y="3193508"/>
            <a:ext cx="3740101" cy="1531774"/>
          </a:xfrm>
        </p:spPr>
        <p:txBody>
          <a:bodyPr/>
          <a:lstStyle/>
          <a:p>
            <a:r>
              <a:rPr lang="en-US" dirty="0"/>
              <a:t>KDD steps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54491" y="1005119"/>
            <a:ext cx="7744626" cy="3335875"/>
          </a:xfrm>
        </p:spPr>
        <p:txBody>
          <a:bodyPr/>
          <a:lstStyle/>
          <a:p>
            <a:pPr>
              <a:lnSpc>
                <a:spcPct val="100000"/>
              </a:lnSpc>
            </a:pPr>
            <a:r>
              <a:rPr lang="en-US" sz="2400" dirty="0"/>
              <a:t>Data Mining – </a:t>
            </a:r>
          </a:p>
          <a:p>
            <a:pPr marL="859536" lvl="2" indent="0">
              <a:lnSpc>
                <a:spcPct val="100000"/>
              </a:lnSpc>
              <a:buNone/>
            </a:pPr>
            <a:r>
              <a:rPr lang="en-US" sz="2400" dirty="0"/>
              <a:t>This stage consists on the searching for patterns of interest in a particular representational form, depending on the data mining objective (usually, prediction)</a:t>
            </a:r>
          </a:p>
          <a:p>
            <a:pPr>
              <a:lnSpc>
                <a:spcPct val="100000"/>
              </a:lnSpc>
            </a:pPr>
            <a:r>
              <a:rPr lang="en-US" sz="2400" dirty="0"/>
              <a:t>Interpretation/Evaluation – </a:t>
            </a:r>
          </a:p>
          <a:p>
            <a:pPr marL="859536" lvl="2" indent="0">
              <a:lnSpc>
                <a:spcPct val="100000"/>
              </a:lnSpc>
              <a:buNone/>
            </a:pPr>
            <a:r>
              <a:rPr lang="en-US" sz="2400" dirty="0"/>
              <a:t>This stage consists on the interpretation and evaluation of the mined patterns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55</a:t>
            </a:fld>
            <a:endParaRPr lang="en-US"/>
          </a:p>
        </p:txBody>
      </p:sp>
    </p:spTree>
    <p:extLst>
      <p:ext uri="{BB962C8B-B14F-4D97-AF65-F5344CB8AC3E}">
        <p14:creationId xmlns:p14="http://schemas.microsoft.com/office/powerpoint/2010/main" val="311449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56</a:t>
            </a:fld>
            <a:endParaRPr lang="en-US"/>
          </a:p>
        </p:txBody>
      </p:sp>
      <p:pic>
        <p:nvPicPr>
          <p:cNvPr id="3" name="Picture 2">
            <a:extLst>
              <a:ext uri="{FF2B5EF4-FFF2-40B4-BE49-F238E27FC236}">
                <a16:creationId xmlns:a16="http://schemas.microsoft.com/office/drawing/2014/main" id="{EF71B6FE-CD30-CEAF-1F56-3EE8D18CB99C}"/>
              </a:ext>
            </a:extLst>
          </p:cNvPr>
          <p:cNvPicPr>
            <a:picLocks noChangeAspect="1"/>
          </p:cNvPicPr>
          <p:nvPr/>
        </p:nvPicPr>
        <p:blipFill>
          <a:blip r:embed="rId2"/>
          <a:stretch>
            <a:fillRect/>
          </a:stretch>
        </p:blipFill>
        <p:spPr>
          <a:xfrm>
            <a:off x="4228721" y="2683394"/>
            <a:ext cx="7769266" cy="3447899"/>
          </a:xfrm>
          <a:prstGeom prst="rect">
            <a:avLst/>
          </a:prstGeom>
        </p:spPr>
      </p:pic>
      <p:sp>
        <p:nvSpPr>
          <p:cNvPr id="4" name="Title 1">
            <a:extLst>
              <a:ext uri="{FF2B5EF4-FFF2-40B4-BE49-F238E27FC236}">
                <a16:creationId xmlns:a16="http://schemas.microsoft.com/office/drawing/2014/main" id="{83A2C09B-102D-D3F7-C55F-4AFDAE5852E8}"/>
              </a:ext>
            </a:extLst>
          </p:cNvPr>
          <p:cNvSpPr>
            <a:spLocks noGrp="1"/>
          </p:cNvSpPr>
          <p:nvPr>
            <p:ph type="title"/>
          </p:nvPr>
        </p:nvSpPr>
        <p:spPr>
          <a:xfrm>
            <a:off x="194013" y="2793054"/>
            <a:ext cx="3740101" cy="1271892"/>
          </a:xfrm>
        </p:spPr>
        <p:txBody>
          <a:bodyPr/>
          <a:lstStyle/>
          <a:p>
            <a:r>
              <a:rPr lang="en-US" dirty="0"/>
              <a:t>KDD </a:t>
            </a:r>
            <a:br>
              <a:rPr lang="en-US" dirty="0"/>
            </a:br>
            <a:r>
              <a:rPr lang="en-US" dirty="0"/>
              <a:t>Step 1</a:t>
            </a:r>
          </a:p>
        </p:txBody>
      </p:sp>
      <p:sp>
        <p:nvSpPr>
          <p:cNvPr id="5" name="Text Placeholder 4">
            <a:extLst>
              <a:ext uri="{FF2B5EF4-FFF2-40B4-BE49-F238E27FC236}">
                <a16:creationId xmlns:a16="http://schemas.microsoft.com/office/drawing/2014/main" id="{5CDCBEE7-DFCB-00A2-FD0A-B53A33AC6C7A}"/>
              </a:ext>
            </a:extLst>
          </p:cNvPr>
          <p:cNvSpPr txBox="1">
            <a:spLocks/>
          </p:cNvSpPr>
          <p:nvPr/>
        </p:nvSpPr>
        <p:spPr>
          <a:xfrm>
            <a:off x="4142574" y="297026"/>
            <a:ext cx="3567262" cy="886881"/>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Data Selection</a:t>
            </a:r>
            <a:endParaRPr lang="en-US" sz="4000" dirty="0"/>
          </a:p>
        </p:txBody>
      </p:sp>
    </p:spTree>
    <p:extLst>
      <p:ext uri="{BB962C8B-B14F-4D97-AF65-F5344CB8AC3E}">
        <p14:creationId xmlns:p14="http://schemas.microsoft.com/office/powerpoint/2010/main" val="2545882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512534" y="3011351"/>
            <a:ext cx="3740101" cy="1445147"/>
          </a:xfrm>
        </p:spPr>
        <p:txBody>
          <a:bodyPr/>
          <a:lstStyle/>
          <a:p>
            <a:r>
              <a:rPr lang="en-US" dirty="0"/>
              <a:t>KDD </a:t>
            </a:r>
            <a:br>
              <a:rPr lang="en-US" dirty="0"/>
            </a:br>
            <a:r>
              <a:rPr lang="en-US" dirty="0"/>
              <a:t>Step 2</a:t>
            </a:r>
          </a:p>
        </p:txBody>
      </p:sp>
      <p:sp>
        <p:nvSpPr>
          <p:cNvPr id="5" name="Text Placeholder 4">
            <a:extLst>
              <a:ext uri="{FF2B5EF4-FFF2-40B4-BE49-F238E27FC236}">
                <a16:creationId xmlns:a16="http://schemas.microsoft.com/office/drawing/2014/main" id="{E194D589-C330-607E-B446-0DA52AACC4E4}"/>
              </a:ext>
            </a:extLst>
          </p:cNvPr>
          <p:cNvSpPr>
            <a:spLocks noGrp="1"/>
          </p:cNvSpPr>
          <p:nvPr>
            <p:ph type="body" sz="quarter" idx="15"/>
          </p:nvPr>
        </p:nvSpPr>
        <p:spPr>
          <a:xfrm>
            <a:off x="4142574" y="297026"/>
            <a:ext cx="7508320" cy="1021635"/>
          </a:xfrm>
        </p:spPr>
        <p:txBody>
          <a:bodyPr/>
          <a:lstStyle/>
          <a:p>
            <a:pPr marL="0" indent="0">
              <a:buNone/>
            </a:pPr>
            <a:r>
              <a:rPr lang="en-IN" sz="4000" dirty="0"/>
              <a:t>Data Pre-processing</a:t>
            </a:r>
            <a:endParaRPr lang="en-US" sz="4000" dirty="0"/>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42574" y="4282325"/>
            <a:ext cx="7744626" cy="1943821"/>
          </a:xfrm>
        </p:spPr>
        <p:txBody>
          <a:bodyPr/>
          <a:lstStyle/>
          <a:p>
            <a:r>
              <a:rPr lang="en-US" sz="2800" dirty="0"/>
              <a:t>Summarization, aggregation, normalization can be done to transform the data to be suitable for data mining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57</a:t>
            </a:fld>
            <a:endParaRPr lang="en-US"/>
          </a:p>
        </p:txBody>
      </p:sp>
      <p:pic>
        <p:nvPicPr>
          <p:cNvPr id="4" name="Picture 3">
            <a:extLst>
              <a:ext uri="{FF2B5EF4-FFF2-40B4-BE49-F238E27FC236}">
                <a16:creationId xmlns:a16="http://schemas.microsoft.com/office/drawing/2014/main" id="{92E55D32-AB38-7CC5-0857-334686CF3DD1}"/>
              </a:ext>
            </a:extLst>
          </p:cNvPr>
          <p:cNvPicPr>
            <a:picLocks noChangeAspect="1"/>
          </p:cNvPicPr>
          <p:nvPr/>
        </p:nvPicPr>
        <p:blipFill>
          <a:blip r:embed="rId2"/>
          <a:stretch>
            <a:fillRect/>
          </a:stretch>
        </p:blipFill>
        <p:spPr>
          <a:xfrm>
            <a:off x="7289226" y="1635529"/>
            <a:ext cx="2355288" cy="2391805"/>
          </a:xfrm>
          <a:prstGeom prst="rect">
            <a:avLst/>
          </a:prstGeom>
        </p:spPr>
      </p:pic>
    </p:spTree>
    <p:extLst>
      <p:ext uri="{BB962C8B-B14F-4D97-AF65-F5344CB8AC3E}">
        <p14:creationId xmlns:p14="http://schemas.microsoft.com/office/powerpoint/2010/main" val="3143007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223776" y="3193508"/>
            <a:ext cx="3740101" cy="1531774"/>
          </a:xfrm>
        </p:spPr>
        <p:txBody>
          <a:bodyPr/>
          <a:lstStyle/>
          <a:p>
            <a:r>
              <a:rPr lang="en-US" dirty="0"/>
              <a:t>KDD </a:t>
            </a:r>
            <a:br>
              <a:rPr lang="en-US" dirty="0"/>
            </a:br>
            <a:r>
              <a:rPr lang="en-US" dirty="0"/>
              <a:t>step 3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4955567"/>
            <a:ext cx="7744626" cy="915844"/>
          </a:xfrm>
        </p:spPr>
        <p:txBody>
          <a:bodyPr/>
          <a:lstStyle/>
          <a:p>
            <a:pPr>
              <a:lnSpc>
                <a:spcPct val="100000"/>
              </a:lnSpc>
            </a:pPr>
            <a:r>
              <a:rPr lang="en-US" sz="2400" dirty="0"/>
              <a:t>Applying intelligent operations like clustering, regression, classification to extract useful patterns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58</a:t>
            </a:fld>
            <a:endParaRPr lang="en-US"/>
          </a:p>
        </p:txBody>
      </p:sp>
      <p:sp>
        <p:nvSpPr>
          <p:cNvPr id="3" name="Text Placeholder 4">
            <a:extLst>
              <a:ext uri="{FF2B5EF4-FFF2-40B4-BE49-F238E27FC236}">
                <a16:creationId xmlns:a16="http://schemas.microsoft.com/office/drawing/2014/main" id="{776C64DB-91DE-C382-8D31-777D1BB55139}"/>
              </a:ext>
            </a:extLst>
          </p:cNvPr>
          <p:cNvSpPr txBox="1">
            <a:spLocks/>
          </p:cNvSpPr>
          <p:nvPr/>
        </p:nvSpPr>
        <p:spPr>
          <a:xfrm>
            <a:off x="4142574" y="297026"/>
            <a:ext cx="7508320" cy="102163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Data Mining</a:t>
            </a:r>
            <a:endParaRPr lang="en-US" sz="4000" dirty="0"/>
          </a:p>
        </p:txBody>
      </p:sp>
      <p:pic>
        <p:nvPicPr>
          <p:cNvPr id="5" name="Picture 4">
            <a:extLst>
              <a:ext uri="{FF2B5EF4-FFF2-40B4-BE49-F238E27FC236}">
                <a16:creationId xmlns:a16="http://schemas.microsoft.com/office/drawing/2014/main" id="{B63B49E4-72FC-7B11-F968-8E5D24FF4DC6}"/>
              </a:ext>
            </a:extLst>
          </p:cNvPr>
          <p:cNvPicPr>
            <a:picLocks noChangeAspect="1"/>
          </p:cNvPicPr>
          <p:nvPr/>
        </p:nvPicPr>
        <p:blipFill>
          <a:blip r:embed="rId2"/>
          <a:stretch>
            <a:fillRect/>
          </a:stretch>
        </p:blipFill>
        <p:spPr>
          <a:xfrm>
            <a:off x="8429920" y="669460"/>
            <a:ext cx="3062644" cy="3531813"/>
          </a:xfrm>
          <a:prstGeom prst="rect">
            <a:avLst/>
          </a:prstGeom>
        </p:spPr>
      </p:pic>
    </p:spTree>
    <p:extLst>
      <p:ext uri="{BB962C8B-B14F-4D97-AF65-F5344CB8AC3E}">
        <p14:creationId xmlns:p14="http://schemas.microsoft.com/office/powerpoint/2010/main" val="2341139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223776" y="3193508"/>
            <a:ext cx="3740101" cy="1531774"/>
          </a:xfrm>
        </p:spPr>
        <p:txBody>
          <a:bodyPr/>
          <a:lstStyle/>
          <a:p>
            <a:r>
              <a:rPr lang="en-US" dirty="0"/>
              <a:t>KDD </a:t>
            </a:r>
            <a:br>
              <a:rPr lang="en-US" dirty="0"/>
            </a:br>
            <a:r>
              <a:rPr lang="en-US" dirty="0"/>
              <a:t>step 3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4955567"/>
            <a:ext cx="7744626" cy="915844"/>
          </a:xfrm>
        </p:spPr>
        <p:txBody>
          <a:bodyPr/>
          <a:lstStyle/>
          <a:p>
            <a:pPr>
              <a:lnSpc>
                <a:spcPct val="100000"/>
              </a:lnSpc>
            </a:pPr>
            <a:r>
              <a:rPr lang="en-US" sz="2400" dirty="0"/>
              <a:t>Applying intelligent operations like clustering, regression, classification to extract useful patterns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59</a:t>
            </a:fld>
            <a:endParaRPr lang="en-US"/>
          </a:p>
        </p:txBody>
      </p:sp>
      <p:sp>
        <p:nvSpPr>
          <p:cNvPr id="3" name="Text Placeholder 4">
            <a:extLst>
              <a:ext uri="{FF2B5EF4-FFF2-40B4-BE49-F238E27FC236}">
                <a16:creationId xmlns:a16="http://schemas.microsoft.com/office/drawing/2014/main" id="{776C64DB-91DE-C382-8D31-777D1BB55139}"/>
              </a:ext>
            </a:extLst>
          </p:cNvPr>
          <p:cNvSpPr txBox="1">
            <a:spLocks/>
          </p:cNvSpPr>
          <p:nvPr/>
        </p:nvSpPr>
        <p:spPr>
          <a:xfrm>
            <a:off x="4142574" y="297026"/>
            <a:ext cx="7508320" cy="102163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Data Mining</a:t>
            </a:r>
            <a:endParaRPr lang="en-US" sz="4000" dirty="0"/>
          </a:p>
        </p:txBody>
      </p:sp>
      <p:pic>
        <p:nvPicPr>
          <p:cNvPr id="5" name="Picture 4">
            <a:extLst>
              <a:ext uri="{FF2B5EF4-FFF2-40B4-BE49-F238E27FC236}">
                <a16:creationId xmlns:a16="http://schemas.microsoft.com/office/drawing/2014/main" id="{B63B49E4-72FC-7B11-F968-8E5D24FF4DC6}"/>
              </a:ext>
            </a:extLst>
          </p:cNvPr>
          <p:cNvPicPr>
            <a:picLocks noChangeAspect="1"/>
          </p:cNvPicPr>
          <p:nvPr/>
        </p:nvPicPr>
        <p:blipFill>
          <a:blip r:embed="rId2"/>
          <a:stretch>
            <a:fillRect/>
          </a:stretch>
        </p:blipFill>
        <p:spPr>
          <a:xfrm>
            <a:off x="8429920" y="669460"/>
            <a:ext cx="3062644" cy="3531813"/>
          </a:xfrm>
          <a:prstGeom prst="rect">
            <a:avLst/>
          </a:prstGeom>
        </p:spPr>
      </p:pic>
    </p:spTree>
    <p:extLst>
      <p:ext uri="{BB962C8B-B14F-4D97-AF65-F5344CB8AC3E}">
        <p14:creationId xmlns:p14="http://schemas.microsoft.com/office/powerpoint/2010/main" val="408972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3983756" y="-5486"/>
            <a:ext cx="8068789" cy="6329284"/>
          </a:xfrm>
        </p:spPr>
        <p:txBody>
          <a:bodyPr/>
          <a:lstStyle/>
          <a:p>
            <a:pPr marL="0" indent="0">
              <a:lnSpc>
                <a:spcPct val="107000"/>
              </a:lnSpc>
              <a:spcAft>
                <a:spcPts val="800"/>
              </a:spcAft>
              <a:buNone/>
            </a:pPr>
            <a:r>
              <a:rPr lang="en-US" sz="2800" kern="100" dirty="0">
                <a:effectLst/>
                <a:latin typeface="Arial" panose="020B0604020202020204" pitchFamily="34" charset="0"/>
                <a:ea typeface="Calibri" panose="020F0502020204030204" pitchFamily="34" charset="0"/>
                <a:cs typeface="Arial" panose="020B0604020202020204" pitchFamily="34" charset="0"/>
              </a:rPr>
              <a:t>More Examples: </a:t>
            </a:r>
          </a:p>
          <a:p>
            <a:pPr>
              <a:lnSpc>
                <a:spcPct val="107000"/>
              </a:lnSpc>
              <a:spcAft>
                <a:spcPts val="80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Imagine a company where Unit X showed a 34% turnover rate last year. </a:t>
            </a:r>
          </a:p>
          <a:p>
            <a:pPr>
              <a:lnSpc>
                <a:spcPct val="107000"/>
              </a:lnSpc>
              <a:spcAft>
                <a:spcPts val="80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Now imagine another company where they're doing an employee survey and they find that 20% of survey respondents indicated that they were strongly considering leaving the company in the next six months. </a:t>
            </a:r>
          </a:p>
          <a:p>
            <a:pPr>
              <a:lnSpc>
                <a:spcPct val="107000"/>
              </a:lnSpc>
              <a:spcAft>
                <a:spcPts val="80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How about a company where based on a five point rating scale, subject matter experts or SMEs showed a lack of agreement on task criticality as part of a job analysis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a:t>
            </a:fld>
            <a:endParaRPr lang="en-US"/>
          </a:p>
        </p:txBody>
      </p:sp>
      <p:sp>
        <p:nvSpPr>
          <p:cNvPr id="3" name="Title 1">
            <a:extLst>
              <a:ext uri="{FF2B5EF4-FFF2-40B4-BE49-F238E27FC236}">
                <a16:creationId xmlns:a16="http://schemas.microsoft.com/office/drawing/2014/main" id="{EF8BA7A3-F74A-E419-908B-8DB121777911}"/>
              </a:ext>
            </a:extLst>
          </p:cNvPr>
          <p:cNvSpPr txBox="1">
            <a:spLocks/>
          </p:cNvSpPr>
          <p:nvPr/>
        </p:nvSpPr>
        <p:spPr>
          <a:xfrm>
            <a:off x="139454" y="1244439"/>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800" kern="100" dirty="0">
                <a:latin typeface="Calibri" panose="020F0502020204030204" pitchFamily="34" charset="0"/>
                <a:ea typeface="Calibri" panose="020F0502020204030204" pitchFamily="34" charset="0"/>
                <a:cs typeface="Times New Roman" panose="02020603050405020304" pitchFamily="18" charset="0"/>
              </a:rPr>
              <a:t>Descriptive analytics</a:t>
            </a:r>
            <a:br>
              <a:rPr lang="en-US" sz="4800" kern="100" dirty="0">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Tree>
    <p:extLst>
      <p:ext uri="{BB962C8B-B14F-4D97-AF65-F5344CB8AC3E}">
        <p14:creationId xmlns:p14="http://schemas.microsoft.com/office/powerpoint/2010/main" val="1622750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98647" y="552774"/>
            <a:ext cx="3740101" cy="1531774"/>
          </a:xfrm>
        </p:spPr>
        <p:txBody>
          <a:bodyPr/>
          <a:lstStyle/>
          <a:p>
            <a:r>
              <a:rPr lang="en-US" dirty="0"/>
              <a:t>KDD </a:t>
            </a:r>
            <a:br>
              <a:rPr lang="en-US" dirty="0"/>
            </a:br>
            <a:r>
              <a:rPr lang="en-US" dirty="0"/>
              <a:t>step 4 </a:t>
            </a:r>
          </a:p>
        </p:txBody>
      </p:sp>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42574" y="1451971"/>
            <a:ext cx="7744626" cy="915844"/>
          </a:xfrm>
        </p:spPr>
        <p:txBody>
          <a:bodyPr/>
          <a:lstStyle/>
          <a:p>
            <a:pPr>
              <a:lnSpc>
                <a:spcPct val="100000"/>
              </a:lnSpc>
            </a:pPr>
            <a:r>
              <a:rPr lang="en-US" sz="2400" dirty="0"/>
              <a:t>Evaluated for accuracy and validity, to check whether the data is correct, useful and new.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60</a:t>
            </a:fld>
            <a:endParaRPr lang="en-US"/>
          </a:p>
        </p:txBody>
      </p:sp>
      <p:sp>
        <p:nvSpPr>
          <p:cNvPr id="3" name="Text Placeholder 4">
            <a:extLst>
              <a:ext uri="{FF2B5EF4-FFF2-40B4-BE49-F238E27FC236}">
                <a16:creationId xmlns:a16="http://schemas.microsoft.com/office/drawing/2014/main" id="{776C64DB-91DE-C382-8D31-777D1BB55139}"/>
              </a:ext>
            </a:extLst>
          </p:cNvPr>
          <p:cNvSpPr txBox="1">
            <a:spLocks/>
          </p:cNvSpPr>
          <p:nvPr/>
        </p:nvSpPr>
        <p:spPr>
          <a:xfrm>
            <a:off x="4142574" y="297026"/>
            <a:ext cx="7508320" cy="102163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Data Evaluation</a:t>
            </a:r>
            <a:endParaRPr lang="en-US" sz="4000" dirty="0"/>
          </a:p>
        </p:txBody>
      </p:sp>
      <p:sp>
        <p:nvSpPr>
          <p:cNvPr id="4" name="Title 1">
            <a:extLst>
              <a:ext uri="{FF2B5EF4-FFF2-40B4-BE49-F238E27FC236}">
                <a16:creationId xmlns:a16="http://schemas.microsoft.com/office/drawing/2014/main" id="{C2548426-0BF4-5BF2-604B-C80A3DDB2858}"/>
              </a:ext>
            </a:extLst>
          </p:cNvPr>
          <p:cNvSpPr txBox="1">
            <a:spLocks/>
          </p:cNvSpPr>
          <p:nvPr/>
        </p:nvSpPr>
        <p:spPr>
          <a:xfrm>
            <a:off x="402473" y="3874255"/>
            <a:ext cx="3740101" cy="1531774"/>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dirty="0"/>
              <a:t>KDD </a:t>
            </a:r>
            <a:br>
              <a:rPr lang="en-US" dirty="0"/>
            </a:br>
            <a:r>
              <a:rPr lang="en-US" dirty="0"/>
              <a:t>step 5 </a:t>
            </a:r>
          </a:p>
        </p:txBody>
      </p:sp>
      <p:pic>
        <p:nvPicPr>
          <p:cNvPr id="8" name="Picture 7">
            <a:extLst>
              <a:ext uri="{FF2B5EF4-FFF2-40B4-BE49-F238E27FC236}">
                <a16:creationId xmlns:a16="http://schemas.microsoft.com/office/drawing/2014/main" id="{F15D7108-37EF-444D-FCF5-1E192E17FC8A}"/>
              </a:ext>
            </a:extLst>
          </p:cNvPr>
          <p:cNvPicPr>
            <a:picLocks noChangeAspect="1"/>
          </p:cNvPicPr>
          <p:nvPr/>
        </p:nvPicPr>
        <p:blipFill>
          <a:blip r:embed="rId2"/>
          <a:stretch>
            <a:fillRect/>
          </a:stretch>
        </p:blipFill>
        <p:spPr>
          <a:xfrm>
            <a:off x="9685713" y="3874255"/>
            <a:ext cx="2201487" cy="2545796"/>
          </a:xfrm>
          <a:prstGeom prst="rect">
            <a:avLst/>
          </a:prstGeom>
        </p:spPr>
      </p:pic>
      <p:sp>
        <p:nvSpPr>
          <p:cNvPr id="9" name="Text Placeholder 4">
            <a:extLst>
              <a:ext uri="{FF2B5EF4-FFF2-40B4-BE49-F238E27FC236}">
                <a16:creationId xmlns:a16="http://schemas.microsoft.com/office/drawing/2014/main" id="{497CD91B-0D6A-A80B-16C4-2AD0D58E0A2C}"/>
              </a:ext>
            </a:extLst>
          </p:cNvPr>
          <p:cNvSpPr txBox="1">
            <a:spLocks/>
          </p:cNvSpPr>
          <p:nvPr/>
        </p:nvSpPr>
        <p:spPr>
          <a:xfrm>
            <a:off x="4142574" y="2509146"/>
            <a:ext cx="6329712" cy="102163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4000" dirty="0"/>
              <a:t>Knowledge representation</a:t>
            </a:r>
            <a:endParaRPr lang="en-US" sz="4000" dirty="0"/>
          </a:p>
        </p:txBody>
      </p:sp>
      <p:sp>
        <p:nvSpPr>
          <p:cNvPr id="10" name="Text Placeholder 5">
            <a:extLst>
              <a:ext uri="{FF2B5EF4-FFF2-40B4-BE49-F238E27FC236}">
                <a16:creationId xmlns:a16="http://schemas.microsoft.com/office/drawing/2014/main" id="{92B9DEAC-AB72-9230-C07C-99112EED9D0F}"/>
              </a:ext>
            </a:extLst>
          </p:cNvPr>
          <p:cNvSpPr txBox="1">
            <a:spLocks/>
          </p:cNvSpPr>
          <p:nvPr/>
        </p:nvSpPr>
        <p:spPr>
          <a:xfrm>
            <a:off x="4044901" y="3874255"/>
            <a:ext cx="5031722" cy="1313762"/>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Need to represent the information thro. Valid tables or graphs </a:t>
            </a:r>
          </a:p>
        </p:txBody>
      </p:sp>
    </p:spTree>
    <p:extLst>
      <p:ext uri="{BB962C8B-B14F-4D97-AF65-F5344CB8AC3E}">
        <p14:creationId xmlns:p14="http://schemas.microsoft.com/office/powerpoint/2010/main" val="417552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0" y="2330473"/>
            <a:ext cx="4292868" cy="4336857"/>
          </a:xfrm>
        </p:spPr>
        <p:txBody>
          <a:bodyPr/>
          <a:lstStyle/>
          <a:p>
            <a:pPr marL="0" indent="0">
              <a:buNone/>
            </a:pPr>
            <a:r>
              <a:rPr lang="en-US" sz="4400" dirty="0">
                <a:solidFill>
                  <a:schemeClr val="accent4"/>
                </a:solidFill>
                <a:latin typeface="+mj-lt"/>
                <a:ea typeface="+mj-ea"/>
                <a:cs typeface="+mj-cs"/>
              </a:rPr>
              <a:t>CRoss Industry</a:t>
            </a:r>
          </a:p>
          <a:p>
            <a:pPr marL="0" indent="0">
              <a:buNone/>
            </a:pPr>
            <a:r>
              <a:rPr lang="en-US" sz="4400" dirty="0">
                <a:solidFill>
                  <a:schemeClr val="accent4"/>
                </a:solidFill>
                <a:latin typeface="+mj-lt"/>
                <a:ea typeface="+mj-ea"/>
                <a:cs typeface="+mj-cs"/>
              </a:rPr>
              <a:t>Standard Process for Data Mining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61</a:t>
            </a:fld>
            <a:endParaRPr lang="en-US"/>
          </a:p>
        </p:txBody>
      </p:sp>
      <p:sp>
        <p:nvSpPr>
          <p:cNvPr id="7" name="Title 1">
            <a:extLst>
              <a:ext uri="{FF2B5EF4-FFF2-40B4-BE49-F238E27FC236}">
                <a16:creationId xmlns:a16="http://schemas.microsoft.com/office/drawing/2014/main" id="{3BA2CD0A-6FC4-A52B-A831-58DC1EAB4B20}"/>
              </a:ext>
            </a:extLst>
          </p:cNvPr>
          <p:cNvSpPr txBox="1">
            <a:spLocks/>
          </p:cNvSpPr>
          <p:nvPr/>
        </p:nvSpPr>
        <p:spPr>
          <a:xfrm>
            <a:off x="396240" y="297026"/>
            <a:ext cx="3186152" cy="78176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p:txBody>
      </p:sp>
      <p:pic>
        <p:nvPicPr>
          <p:cNvPr id="11" name="Picture 10">
            <a:extLst>
              <a:ext uri="{FF2B5EF4-FFF2-40B4-BE49-F238E27FC236}">
                <a16:creationId xmlns:a16="http://schemas.microsoft.com/office/drawing/2014/main" id="{5A78FE05-822D-6DF4-4B8B-01872003D183}"/>
              </a:ext>
            </a:extLst>
          </p:cNvPr>
          <p:cNvPicPr>
            <a:picLocks noChangeAspect="1"/>
          </p:cNvPicPr>
          <p:nvPr/>
        </p:nvPicPr>
        <p:blipFill>
          <a:blip r:embed="rId2"/>
          <a:stretch>
            <a:fillRect/>
          </a:stretch>
        </p:blipFill>
        <p:spPr>
          <a:xfrm>
            <a:off x="4590407" y="120273"/>
            <a:ext cx="6617453" cy="6617453"/>
          </a:xfrm>
          <a:prstGeom prst="rect">
            <a:avLst/>
          </a:prstGeom>
        </p:spPr>
      </p:pic>
    </p:spTree>
    <p:extLst>
      <p:ext uri="{BB962C8B-B14F-4D97-AF65-F5344CB8AC3E}">
        <p14:creationId xmlns:p14="http://schemas.microsoft.com/office/powerpoint/2010/main" val="2406005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C4D-3F97-1652-3A4A-C989986D9B65}"/>
              </a:ext>
            </a:extLst>
          </p:cNvPr>
          <p:cNvSpPr>
            <a:spLocks noGrp="1"/>
          </p:cNvSpPr>
          <p:nvPr>
            <p:ph type="title"/>
          </p:nvPr>
        </p:nvSpPr>
        <p:spPr>
          <a:xfrm>
            <a:off x="194902" y="1760066"/>
            <a:ext cx="3740101" cy="781761"/>
          </a:xfrm>
        </p:spPr>
        <p:txBody>
          <a:bodyPr/>
          <a:lstStyle/>
          <a:p>
            <a:r>
              <a:rPr lang="en-US" sz="4400" dirty="0"/>
              <a:t>Six Phases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62</a:t>
            </a:fld>
            <a:endParaRPr lang="en-US"/>
          </a:p>
        </p:txBody>
      </p:sp>
      <p:sp>
        <p:nvSpPr>
          <p:cNvPr id="9" name="Text Placeholder 5">
            <a:extLst>
              <a:ext uri="{FF2B5EF4-FFF2-40B4-BE49-F238E27FC236}">
                <a16:creationId xmlns:a16="http://schemas.microsoft.com/office/drawing/2014/main" id="{93CBEB80-59C9-F6C9-D849-2C5DE2C8EE84}"/>
              </a:ext>
            </a:extLst>
          </p:cNvPr>
          <p:cNvSpPr>
            <a:spLocks noGrp="1"/>
          </p:cNvSpPr>
          <p:nvPr>
            <p:ph type="body" sz="quarter" idx="16"/>
          </p:nvPr>
        </p:nvSpPr>
        <p:spPr>
          <a:xfrm>
            <a:off x="4160837" y="238124"/>
            <a:ext cx="7836261" cy="6619875"/>
          </a:xfrm>
        </p:spPr>
        <p:txBody>
          <a:bodyPr/>
          <a:lstStyle/>
          <a:p>
            <a:r>
              <a:rPr lang="en-US" sz="2400" dirty="0"/>
              <a:t>Business understanding</a:t>
            </a:r>
          </a:p>
          <a:p>
            <a:pPr marL="0" indent="0">
              <a:buNone/>
            </a:pPr>
            <a:r>
              <a:rPr lang="en-US" sz="2400" dirty="0"/>
              <a:t>	What does the business need?</a:t>
            </a:r>
          </a:p>
          <a:p>
            <a:r>
              <a:rPr lang="en-US" sz="2400" dirty="0"/>
              <a:t>Data understanding</a:t>
            </a:r>
          </a:p>
          <a:p>
            <a:pPr marL="0" indent="0">
              <a:buNone/>
            </a:pPr>
            <a:r>
              <a:rPr lang="en-US" sz="2400" dirty="0"/>
              <a:t>	What data do we have / need? Is it clean?</a:t>
            </a:r>
          </a:p>
          <a:p>
            <a:r>
              <a:rPr lang="en-US" sz="2400" dirty="0"/>
              <a:t>Data preparation</a:t>
            </a:r>
          </a:p>
          <a:p>
            <a:pPr marL="0" indent="0">
              <a:buNone/>
            </a:pPr>
            <a:r>
              <a:rPr lang="en-US" sz="2400" dirty="0"/>
              <a:t>	How do we organize the data for modeling?</a:t>
            </a:r>
          </a:p>
          <a:p>
            <a:r>
              <a:rPr lang="en-US" sz="2400" dirty="0"/>
              <a:t>Modeling</a:t>
            </a:r>
          </a:p>
          <a:p>
            <a:pPr marL="0" indent="0">
              <a:buNone/>
            </a:pPr>
            <a:r>
              <a:rPr lang="en-US" sz="2400" dirty="0"/>
              <a:t>	What modeling techniques should we apply?</a:t>
            </a:r>
          </a:p>
          <a:p>
            <a:r>
              <a:rPr lang="en-US" sz="2400" dirty="0"/>
              <a:t>Evaluation</a:t>
            </a:r>
          </a:p>
          <a:p>
            <a:pPr marL="0" indent="0">
              <a:buNone/>
            </a:pPr>
            <a:r>
              <a:rPr lang="en-US" sz="2400" dirty="0"/>
              <a:t>	What best meets the business objectives?</a:t>
            </a:r>
          </a:p>
          <a:p>
            <a:r>
              <a:rPr lang="en-US" sz="2400" dirty="0"/>
              <a:t>Deployment</a:t>
            </a:r>
          </a:p>
          <a:p>
            <a:pPr marL="0" indent="0">
              <a:buNone/>
            </a:pPr>
            <a:r>
              <a:rPr lang="en-US" sz="2400" dirty="0"/>
              <a:t>	How do stakeholders access the results?</a:t>
            </a:r>
          </a:p>
        </p:txBody>
      </p:sp>
      <p:sp>
        <p:nvSpPr>
          <p:cNvPr id="10" name="Title 1">
            <a:extLst>
              <a:ext uri="{FF2B5EF4-FFF2-40B4-BE49-F238E27FC236}">
                <a16:creationId xmlns:a16="http://schemas.microsoft.com/office/drawing/2014/main" id="{82168D97-27C9-E8C0-5E1E-A11CED599C3B}"/>
              </a:ext>
            </a:extLst>
          </p:cNvPr>
          <p:cNvSpPr txBox="1">
            <a:spLocks/>
          </p:cNvSpPr>
          <p:nvPr/>
        </p:nvSpPr>
        <p:spPr>
          <a:xfrm>
            <a:off x="471876" y="967833"/>
            <a:ext cx="3186152" cy="78176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p:txBody>
      </p:sp>
    </p:spTree>
    <p:extLst>
      <p:ext uri="{BB962C8B-B14F-4D97-AF65-F5344CB8AC3E}">
        <p14:creationId xmlns:p14="http://schemas.microsoft.com/office/powerpoint/2010/main" val="4129374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3517071"/>
          </a:xfrm>
        </p:spPr>
        <p:txBody>
          <a:bodyPr/>
          <a:lstStyle/>
          <a:p>
            <a:pPr>
              <a:lnSpc>
                <a:spcPct val="100000"/>
              </a:lnSpc>
            </a:pPr>
            <a:r>
              <a:rPr lang="en-US" sz="2400" dirty="0"/>
              <a:t>I. Business Understanding</a:t>
            </a:r>
          </a:p>
          <a:p>
            <a:pPr>
              <a:lnSpc>
                <a:spcPct val="100000"/>
              </a:lnSpc>
            </a:pPr>
            <a:endParaRPr lang="en-US" sz="2400" dirty="0"/>
          </a:p>
          <a:p>
            <a:pPr>
              <a:lnSpc>
                <a:spcPct val="100000"/>
              </a:lnSpc>
            </a:pPr>
            <a:r>
              <a:rPr lang="en-US" sz="2400" dirty="0"/>
              <a:t>The Business Understanding phase focuses on understanding the objectives and requirements of the project.</a:t>
            </a:r>
          </a:p>
          <a:p>
            <a:pPr>
              <a:lnSpc>
                <a:spcPct val="100000"/>
              </a:lnSpc>
            </a:pPr>
            <a:r>
              <a:rPr lang="en-US" sz="2400" dirty="0"/>
              <a:t>While many teams hurry through this phase, establishing a strong business understanding is like building the foundation of a house – absolutely essential.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63</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1</a:t>
            </a:r>
          </a:p>
        </p:txBody>
      </p:sp>
    </p:spTree>
    <p:extLst>
      <p:ext uri="{BB962C8B-B14F-4D97-AF65-F5344CB8AC3E}">
        <p14:creationId xmlns:p14="http://schemas.microsoft.com/office/powerpoint/2010/main" val="2687439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64</a:t>
            </a:fld>
            <a:endParaRPr lang="en-US"/>
          </a:p>
        </p:txBody>
      </p:sp>
      <p:sp>
        <p:nvSpPr>
          <p:cNvPr id="14" name="Text Placeholder 5">
            <a:extLst>
              <a:ext uri="{FF2B5EF4-FFF2-40B4-BE49-F238E27FC236}">
                <a16:creationId xmlns:a16="http://schemas.microsoft.com/office/drawing/2014/main" id="{FDFF24E9-3C64-B628-B285-932E31A10AFE}"/>
              </a:ext>
            </a:extLst>
          </p:cNvPr>
          <p:cNvSpPr txBox="1">
            <a:spLocks/>
          </p:cNvSpPr>
          <p:nvPr/>
        </p:nvSpPr>
        <p:spPr>
          <a:xfrm>
            <a:off x="4136969" y="227156"/>
            <a:ext cx="7744626" cy="3517071"/>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Determine business objectives: </a:t>
            </a:r>
          </a:p>
          <a:p>
            <a:pPr marL="859536" lvl="2" indent="0">
              <a:lnSpc>
                <a:spcPct val="100000"/>
              </a:lnSpc>
              <a:buNone/>
            </a:pPr>
            <a:r>
              <a:rPr lang="en-US" sz="2400" dirty="0"/>
              <a:t>understand what the customer / client is trying to</a:t>
            </a:r>
          </a:p>
          <a:p>
            <a:pPr marL="859536" lvl="2" indent="0">
              <a:lnSpc>
                <a:spcPct val="100000"/>
              </a:lnSpc>
              <a:buNone/>
            </a:pPr>
            <a:r>
              <a:rPr lang="en-US" sz="2400" dirty="0"/>
              <a:t>achieve, including the business success criteria.</a:t>
            </a:r>
          </a:p>
          <a:p>
            <a:pPr>
              <a:lnSpc>
                <a:spcPct val="100000"/>
              </a:lnSpc>
            </a:pPr>
            <a:r>
              <a:rPr lang="en-US" sz="2400" dirty="0"/>
              <a:t>Assess situation: </a:t>
            </a:r>
          </a:p>
          <a:p>
            <a:pPr marL="859536" lvl="2" indent="0">
              <a:lnSpc>
                <a:spcPct val="100000"/>
              </a:lnSpc>
              <a:buNone/>
            </a:pPr>
            <a:r>
              <a:rPr lang="en-US" sz="2400" dirty="0"/>
              <a:t>Determine resources availability, project requirements, assess risks and contingencies, and conduct a cost-benefit analysis.</a:t>
            </a:r>
          </a:p>
          <a:p>
            <a:pPr>
              <a:lnSpc>
                <a:spcPct val="100000"/>
              </a:lnSpc>
            </a:pPr>
            <a:r>
              <a:rPr lang="en-US" sz="2400" dirty="0"/>
              <a:t>Determine project goals: </a:t>
            </a:r>
          </a:p>
          <a:p>
            <a:pPr marL="859536" lvl="2" indent="0">
              <a:lnSpc>
                <a:spcPct val="100000"/>
              </a:lnSpc>
              <a:buNone/>
            </a:pPr>
            <a:r>
              <a:rPr lang="en-US" sz="2400" dirty="0"/>
              <a:t>In addition to defining the business objectives, you should also define what success looks like from a technical data mining perspective.</a:t>
            </a:r>
          </a:p>
          <a:p>
            <a:pPr>
              <a:lnSpc>
                <a:spcPct val="100000"/>
              </a:lnSpc>
            </a:pPr>
            <a:r>
              <a:rPr lang="en-US" sz="2400" dirty="0"/>
              <a:t>Produce project plan: </a:t>
            </a:r>
          </a:p>
          <a:p>
            <a:pPr marL="402336" lvl="1" indent="0">
              <a:lnSpc>
                <a:spcPct val="100000"/>
              </a:lnSpc>
              <a:buNone/>
            </a:pPr>
            <a:r>
              <a:rPr lang="en-US" sz="2400" dirty="0"/>
              <a:t>	Select technologies and tools and define detailed 	plans for each project phase.</a:t>
            </a:r>
          </a:p>
        </p:txBody>
      </p:sp>
      <p:sp>
        <p:nvSpPr>
          <p:cNvPr id="15" name="Title 1">
            <a:extLst>
              <a:ext uri="{FF2B5EF4-FFF2-40B4-BE49-F238E27FC236}">
                <a16:creationId xmlns:a16="http://schemas.microsoft.com/office/drawing/2014/main" id="{B5DCC8B5-DFDC-9458-0AEE-032FC263BB7D}"/>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1</a:t>
            </a:r>
          </a:p>
        </p:txBody>
      </p:sp>
    </p:spTree>
    <p:extLst>
      <p:ext uri="{BB962C8B-B14F-4D97-AF65-F5344CB8AC3E}">
        <p14:creationId xmlns:p14="http://schemas.microsoft.com/office/powerpoint/2010/main" val="4154556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65</a:t>
            </a:fld>
            <a:endParaRPr lang="en-US"/>
          </a:p>
        </p:txBody>
      </p:sp>
      <p:sp>
        <p:nvSpPr>
          <p:cNvPr id="2" name="Text Placeholder 5">
            <a:extLst>
              <a:ext uri="{FF2B5EF4-FFF2-40B4-BE49-F238E27FC236}">
                <a16:creationId xmlns:a16="http://schemas.microsoft.com/office/drawing/2014/main" id="{81A37CF4-635D-05FC-798D-1CDDC6899969}"/>
              </a:ext>
            </a:extLst>
          </p:cNvPr>
          <p:cNvSpPr txBox="1">
            <a:spLocks/>
          </p:cNvSpPr>
          <p:nvPr/>
        </p:nvSpPr>
        <p:spPr>
          <a:xfrm>
            <a:off x="4226806" y="132570"/>
            <a:ext cx="7742210" cy="6171978"/>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u="sng" dirty="0">
                <a:solidFill>
                  <a:schemeClr val="bg1"/>
                </a:solidFill>
              </a:rPr>
              <a:t>Reasons for </a:t>
            </a:r>
            <a:r>
              <a:rPr lang="en-US" sz="2400" b="1" u="sng" dirty="0"/>
              <a:t>Business Understanding</a:t>
            </a:r>
            <a:endParaRPr lang="en-US" sz="2400" b="1" u="sng" dirty="0">
              <a:solidFill>
                <a:schemeClr val="bg1"/>
              </a:solidFill>
            </a:endParaRPr>
          </a:p>
          <a:p>
            <a:pPr>
              <a:lnSpc>
                <a:spcPct val="100000"/>
              </a:lnSpc>
            </a:pPr>
            <a:endParaRPr lang="en-US" sz="2400" dirty="0">
              <a:solidFill>
                <a:schemeClr val="bg1"/>
              </a:solidFill>
            </a:endParaRPr>
          </a:p>
          <a:p>
            <a:pPr>
              <a:lnSpc>
                <a:spcPct val="100000"/>
              </a:lnSpc>
            </a:pPr>
            <a:r>
              <a:rPr lang="en-US" sz="2400" dirty="0">
                <a:solidFill>
                  <a:schemeClr val="bg1"/>
                </a:solidFill>
              </a:rPr>
              <a:t>Get the clear understanding of the business objectives</a:t>
            </a:r>
          </a:p>
          <a:p>
            <a:pPr lvl="2">
              <a:lnSpc>
                <a:spcPct val="100000"/>
              </a:lnSpc>
            </a:pPr>
            <a:r>
              <a:rPr lang="en-US" sz="2400" dirty="0">
                <a:solidFill>
                  <a:schemeClr val="bg1"/>
                </a:solidFill>
              </a:rPr>
              <a:t>To reduce churn rates</a:t>
            </a:r>
          </a:p>
          <a:p>
            <a:pPr lvl="2">
              <a:lnSpc>
                <a:spcPct val="100000"/>
              </a:lnSpc>
            </a:pPr>
            <a:r>
              <a:rPr lang="en-US" sz="2400" dirty="0">
                <a:solidFill>
                  <a:schemeClr val="bg1"/>
                </a:solidFill>
              </a:rPr>
              <a:t>To acquire valuable customers</a:t>
            </a:r>
          </a:p>
          <a:p>
            <a:pPr lvl="2">
              <a:lnSpc>
                <a:spcPct val="100000"/>
              </a:lnSpc>
            </a:pPr>
            <a:r>
              <a:rPr lang="en-US" sz="2400" dirty="0">
                <a:solidFill>
                  <a:schemeClr val="bg1"/>
                </a:solidFill>
              </a:rPr>
              <a:t>To cross-sell/up-sell</a:t>
            </a:r>
          </a:p>
          <a:p>
            <a:pPr lvl="2">
              <a:lnSpc>
                <a:spcPct val="100000"/>
              </a:lnSpc>
            </a:pPr>
            <a:r>
              <a:rPr lang="en-US" sz="2400" dirty="0">
                <a:solidFill>
                  <a:schemeClr val="bg1"/>
                </a:solidFill>
              </a:rPr>
              <a:t>To prevent fraud</a:t>
            </a:r>
          </a:p>
          <a:p>
            <a:pPr>
              <a:lnSpc>
                <a:spcPct val="100000"/>
              </a:lnSpc>
            </a:pPr>
            <a:r>
              <a:rPr lang="en-US" sz="2400" dirty="0">
                <a:solidFill>
                  <a:schemeClr val="bg1"/>
                </a:solidFill>
              </a:rPr>
              <a:t>Agree success criteria</a:t>
            </a:r>
          </a:p>
          <a:p>
            <a:pPr lvl="2">
              <a:lnSpc>
                <a:spcPct val="100000"/>
              </a:lnSpc>
            </a:pPr>
            <a:r>
              <a:rPr lang="en-US" sz="2400" dirty="0">
                <a:solidFill>
                  <a:schemeClr val="bg1"/>
                </a:solidFill>
              </a:rPr>
              <a:t>To reduce out annual churn rate from 5% to 3%</a:t>
            </a:r>
          </a:p>
          <a:p>
            <a:pPr>
              <a:lnSpc>
                <a:spcPct val="100000"/>
              </a:lnSpc>
            </a:pPr>
            <a:r>
              <a:rPr lang="en-US" sz="2400" dirty="0">
                <a:solidFill>
                  <a:schemeClr val="bg1"/>
                </a:solidFill>
              </a:rPr>
              <a:t>Assess the situation</a:t>
            </a:r>
          </a:p>
          <a:p>
            <a:pPr>
              <a:lnSpc>
                <a:spcPct val="100000"/>
              </a:lnSpc>
            </a:pPr>
            <a:r>
              <a:rPr lang="en-US" sz="2400" dirty="0">
                <a:solidFill>
                  <a:schemeClr val="bg1"/>
                </a:solidFill>
              </a:rPr>
              <a:t>Translate to analytical objectives if possible</a:t>
            </a:r>
          </a:p>
          <a:p>
            <a:pPr>
              <a:lnSpc>
                <a:spcPct val="100000"/>
              </a:lnSpc>
            </a:pPr>
            <a:r>
              <a:rPr lang="en-US" sz="2400" dirty="0">
                <a:solidFill>
                  <a:schemeClr val="bg1"/>
                </a:solidFill>
              </a:rPr>
              <a:t>Evaluate the cost benefits</a:t>
            </a:r>
          </a:p>
          <a:p>
            <a:pPr>
              <a:lnSpc>
                <a:spcPct val="100000"/>
              </a:lnSpc>
            </a:pPr>
            <a:r>
              <a:rPr lang="en-US" sz="2400" dirty="0">
                <a:solidFill>
                  <a:schemeClr val="bg1"/>
                </a:solidFill>
              </a:rPr>
              <a:t>Clearly understand how action can be taken based on the likely outcomes</a:t>
            </a:r>
          </a:p>
          <a:p>
            <a:pPr lvl="2">
              <a:lnSpc>
                <a:spcPct val="100000"/>
              </a:lnSpc>
            </a:pPr>
            <a:r>
              <a:rPr lang="en-US" sz="2400" dirty="0">
                <a:solidFill>
                  <a:schemeClr val="bg1"/>
                </a:solidFill>
              </a:rPr>
              <a:t>How to deploy</a:t>
            </a:r>
          </a:p>
          <a:p>
            <a:pPr>
              <a:lnSpc>
                <a:spcPct val="100000"/>
              </a:lnSpc>
            </a:pPr>
            <a:r>
              <a:rPr lang="en-US" sz="2400" dirty="0">
                <a:solidFill>
                  <a:schemeClr val="bg1"/>
                </a:solidFill>
              </a:rPr>
              <a:t>Document relevant resources, constraints and systems </a:t>
            </a:r>
          </a:p>
          <a:p>
            <a:pPr>
              <a:lnSpc>
                <a:spcPct val="100000"/>
              </a:lnSpc>
            </a:pPr>
            <a:endParaRPr lang="en-US" sz="2400" dirty="0">
              <a:solidFill>
                <a:schemeClr val="bg1"/>
              </a:solidFill>
            </a:endParaRPr>
          </a:p>
          <a:p>
            <a:pPr>
              <a:lnSpc>
                <a:spcPct val="100000"/>
              </a:lnSpc>
            </a:pPr>
            <a:endParaRPr lang="en-US" sz="2400" dirty="0">
              <a:solidFill>
                <a:schemeClr val="bg1"/>
              </a:solidFill>
            </a:endParaRPr>
          </a:p>
          <a:p>
            <a:pPr>
              <a:lnSpc>
                <a:spcPct val="100000"/>
              </a:lnSpc>
            </a:pPr>
            <a:endParaRPr lang="en-US" sz="2400" dirty="0">
              <a:solidFill>
                <a:schemeClr val="bg1"/>
              </a:solidFill>
            </a:endParaRPr>
          </a:p>
        </p:txBody>
      </p:sp>
    </p:spTree>
    <p:extLst>
      <p:ext uri="{BB962C8B-B14F-4D97-AF65-F5344CB8AC3E}">
        <p14:creationId xmlns:p14="http://schemas.microsoft.com/office/powerpoint/2010/main" val="1997833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66</a:t>
            </a:fld>
            <a:endParaRPr lang="en-US"/>
          </a:p>
        </p:txBody>
      </p:sp>
      <p:sp>
        <p:nvSpPr>
          <p:cNvPr id="2" name="Text Placeholder 5">
            <a:extLst>
              <a:ext uri="{FF2B5EF4-FFF2-40B4-BE49-F238E27FC236}">
                <a16:creationId xmlns:a16="http://schemas.microsoft.com/office/drawing/2014/main" id="{9A0C03AD-E371-16BC-3B4F-650CA52DB427}"/>
              </a:ext>
            </a:extLst>
          </p:cNvPr>
          <p:cNvSpPr txBox="1">
            <a:spLocks/>
          </p:cNvSpPr>
          <p:nvPr/>
        </p:nvSpPr>
        <p:spPr>
          <a:xfrm>
            <a:off x="3990440" y="186249"/>
            <a:ext cx="8079639" cy="6180863"/>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u="sng" dirty="0">
                <a:solidFill>
                  <a:schemeClr val="bg1"/>
                </a:solidFill>
              </a:rPr>
              <a:t>Example Business objectives</a:t>
            </a:r>
          </a:p>
          <a:p>
            <a:pPr marL="0" indent="0">
              <a:lnSpc>
                <a:spcPct val="100000"/>
              </a:lnSpc>
              <a:buNone/>
            </a:pPr>
            <a:endParaRPr lang="en-US" sz="2400" b="1" u="sng" dirty="0">
              <a:solidFill>
                <a:schemeClr val="bg1"/>
              </a:solidFill>
            </a:endParaRPr>
          </a:p>
          <a:p>
            <a:pPr>
              <a:lnSpc>
                <a:spcPct val="100000"/>
              </a:lnSpc>
            </a:pPr>
            <a:r>
              <a:rPr lang="en-US" sz="2400" dirty="0">
                <a:solidFill>
                  <a:schemeClr val="bg1"/>
                </a:solidFill>
              </a:rPr>
              <a:t>A water company wants to reduce pollution</a:t>
            </a:r>
          </a:p>
          <a:p>
            <a:pPr>
              <a:lnSpc>
                <a:spcPct val="100000"/>
              </a:lnSpc>
            </a:pPr>
            <a:r>
              <a:rPr lang="en-US" sz="2400" dirty="0">
                <a:solidFill>
                  <a:schemeClr val="bg1"/>
                </a:solidFill>
              </a:rPr>
              <a:t>An online gaming company want to identify fraudulent bets</a:t>
            </a:r>
          </a:p>
          <a:p>
            <a:pPr>
              <a:lnSpc>
                <a:spcPct val="100000"/>
              </a:lnSpc>
            </a:pPr>
            <a:r>
              <a:rPr lang="en-US" sz="2400" dirty="0">
                <a:solidFill>
                  <a:schemeClr val="bg1"/>
                </a:solidFill>
              </a:rPr>
              <a:t>A charity wants to increase supporter lifetime value</a:t>
            </a:r>
          </a:p>
          <a:p>
            <a:pPr>
              <a:lnSpc>
                <a:spcPct val="100000"/>
              </a:lnSpc>
            </a:pPr>
            <a:r>
              <a:rPr lang="en-US" sz="2400" dirty="0">
                <a:solidFill>
                  <a:schemeClr val="bg1"/>
                </a:solidFill>
              </a:rPr>
              <a:t>A multi-channel subscription-based magazine want to improve renewal rates</a:t>
            </a:r>
          </a:p>
          <a:p>
            <a:pPr>
              <a:lnSpc>
                <a:spcPct val="100000"/>
              </a:lnSpc>
            </a:pPr>
            <a:r>
              <a:rPr lang="en-US" sz="2400" dirty="0">
                <a:solidFill>
                  <a:schemeClr val="bg1"/>
                </a:solidFill>
              </a:rPr>
              <a:t>Local government planners want to know how likely a ward is to sustain next year</a:t>
            </a:r>
          </a:p>
          <a:p>
            <a:pPr>
              <a:lnSpc>
                <a:spcPct val="100000"/>
              </a:lnSpc>
            </a:pPr>
            <a:r>
              <a:rPr lang="en-US" sz="2400" dirty="0">
                <a:solidFill>
                  <a:schemeClr val="bg1"/>
                </a:solidFill>
              </a:rPr>
              <a:t>A shipping company wants to identify containers that are likely to contain smuggled items</a:t>
            </a:r>
          </a:p>
          <a:p>
            <a:pPr>
              <a:lnSpc>
                <a:spcPct val="100000"/>
              </a:lnSpc>
            </a:pPr>
            <a:r>
              <a:rPr lang="en-US" sz="2400" dirty="0">
                <a:solidFill>
                  <a:schemeClr val="bg1"/>
                </a:solidFill>
              </a:rPr>
              <a:t>A coffee retailer wants to understand what effect price changes will have on demand</a:t>
            </a:r>
          </a:p>
          <a:p>
            <a:pPr>
              <a:lnSpc>
                <a:spcPct val="100000"/>
              </a:lnSpc>
            </a:pPr>
            <a:r>
              <a:rPr lang="en-US" sz="2400" dirty="0">
                <a:solidFill>
                  <a:schemeClr val="bg1"/>
                </a:solidFill>
              </a:rPr>
              <a:t>A hospital wants to know how many staff to deploy in each shift</a:t>
            </a:r>
          </a:p>
          <a:p>
            <a:pPr>
              <a:lnSpc>
                <a:spcPct val="100000"/>
              </a:lnSpc>
            </a:pPr>
            <a:r>
              <a:rPr lang="en-US" sz="2400" dirty="0">
                <a:solidFill>
                  <a:schemeClr val="bg1"/>
                </a:solidFill>
              </a:rPr>
              <a:t>An online retailer wants to increase their repurchase rates</a:t>
            </a:r>
          </a:p>
          <a:p>
            <a:pPr marL="0" indent="0">
              <a:lnSpc>
                <a:spcPct val="100000"/>
              </a:lnSpc>
              <a:buNone/>
            </a:pPr>
            <a:endParaRPr lang="en-US" sz="2400" b="1" u="sng" dirty="0">
              <a:solidFill>
                <a:schemeClr val="bg1"/>
              </a:solidFill>
            </a:endParaRPr>
          </a:p>
          <a:p>
            <a:pPr>
              <a:lnSpc>
                <a:spcPct val="100000"/>
              </a:lnSpc>
            </a:pPr>
            <a:endParaRPr lang="en-US" sz="2400" dirty="0">
              <a:solidFill>
                <a:schemeClr val="bg1"/>
              </a:solidFill>
            </a:endParaRPr>
          </a:p>
        </p:txBody>
      </p:sp>
    </p:spTree>
    <p:extLst>
      <p:ext uri="{BB962C8B-B14F-4D97-AF65-F5344CB8AC3E}">
        <p14:creationId xmlns:p14="http://schemas.microsoft.com/office/powerpoint/2010/main" val="955521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67</a:t>
            </a:fld>
            <a:endParaRPr lang="en-US"/>
          </a:p>
        </p:txBody>
      </p:sp>
      <p:sp>
        <p:nvSpPr>
          <p:cNvPr id="2" name="Text Placeholder 5">
            <a:extLst>
              <a:ext uri="{FF2B5EF4-FFF2-40B4-BE49-F238E27FC236}">
                <a16:creationId xmlns:a16="http://schemas.microsoft.com/office/drawing/2014/main" id="{6EC28782-6983-3EBE-11F6-DF18E8362A79}"/>
              </a:ext>
            </a:extLst>
          </p:cNvPr>
          <p:cNvSpPr txBox="1">
            <a:spLocks/>
          </p:cNvSpPr>
          <p:nvPr/>
        </p:nvSpPr>
        <p:spPr>
          <a:xfrm>
            <a:off x="3967660" y="141491"/>
            <a:ext cx="8224340" cy="6644320"/>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u="sng" dirty="0">
                <a:solidFill>
                  <a:schemeClr val="bg1"/>
                </a:solidFill>
              </a:rPr>
              <a:t>Business understanding- worked example</a:t>
            </a:r>
          </a:p>
          <a:p>
            <a:pPr>
              <a:lnSpc>
                <a:spcPct val="100000"/>
              </a:lnSpc>
            </a:pPr>
            <a:r>
              <a:rPr lang="en-US" sz="2400" dirty="0">
                <a:solidFill>
                  <a:schemeClr val="bg1"/>
                </a:solidFill>
              </a:rPr>
              <a:t>A retailer wants to </a:t>
            </a:r>
          </a:p>
          <a:p>
            <a:pPr lvl="1">
              <a:lnSpc>
                <a:spcPct val="100000"/>
              </a:lnSpc>
            </a:pPr>
            <a:r>
              <a:rPr lang="en-US" sz="2400" dirty="0">
                <a:solidFill>
                  <a:schemeClr val="bg1"/>
                </a:solidFill>
              </a:rPr>
              <a:t>Increase the revenue and profit</a:t>
            </a:r>
          </a:p>
          <a:p>
            <a:pPr lvl="1">
              <a:lnSpc>
                <a:spcPct val="100000"/>
              </a:lnSpc>
            </a:pPr>
            <a:r>
              <a:rPr lang="en-US" sz="2400" dirty="0">
                <a:solidFill>
                  <a:schemeClr val="bg1"/>
                </a:solidFill>
              </a:rPr>
              <a:t>By increasing average/total customer lifetime value </a:t>
            </a:r>
          </a:p>
          <a:p>
            <a:pPr lvl="1">
              <a:lnSpc>
                <a:spcPct val="100000"/>
              </a:lnSpc>
            </a:pPr>
            <a:r>
              <a:rPr lang="en-US" sz="2400" dirty="0">
                <a:solidFill>
                  <a:schemeClr val="bg1"/>
                </a:solidFill>
              </a:rPr>
              <a:t>They believe they are below the competitive set</a:t>
            </a:r>
          </a:p>
          <a:p>
            <a:pPr>
              <a:lnSpc>
                <a:spcPct val="100000"/>
              </a:lnSpc>
            </a:pPr>
            <a:r>
              <a:rPr lang="en-US" sz="2400" dirty="0">
                <a:solidFill>
                  <a:schemeClr val="bg1"/>
                </a:solidFill>
              </a:rPr>
              <a:t>Part of the strategy to achieve this is to increase repurchasing</a:t>
            </a:r>
          </a:p>
          <a:p>
            <a:pPr lvl="1">
              <a:lnSpc>
                <a:spcPct val="100000"/>
              </a:lnSpc>
            </a:pPr>
            <a:r>
              <a:rPr lang="en-US" sz="2400" dirty="0">
                <a:solidFill>
                  <a:schemeClr val="bg1"/>
                </a:solidFill>
              </a:rPr>
              <a:t>They believe they have an issue with repurchase rates for digital customers</a:t>
            </a:r>
          </a:p>
          <a:p>
            <a:pPr>
              <a:lnSpc>
                <a:spcPct val="100000"/>
              </a:lnSpc>
            </a:pPr>
            <a:r>
              <a:rPr lang="en-US" sz="2400" dirty="0">
                <a:solidFill>
                  <a:schemeClr val="bg1"/>
                </a:solidFill>
              </a:rPr>
              <a:t>Success criteria </a:t>
            </a:r>
          </a:p>
          <a:p>
            <a:pPr lvl="1">
              <a:lnSpc>
                <a:spcPct val="100000"/>
              </a:lnSpc>
            </a:pPr>
            <a:r>
              <a:rPr lang="en-US" sz="2400" dirty="0">
                <a:solidFill>
                  <a:schemeClr val="bg1"/>
                </a:solidFill>
              </a:rPr>
              <a:t>They have a cost constraint – when looking to incentivize repurchase</a:t>
            </a:r>
          </a:p>
          <a:p>
            <a:pPr lvl="1">
              <a:lnSpc>
                <a:spcPct val="100000"/>
              </a:lnSpc>
            </a:pPr>
            <a:r>
              <a:rPr lang="en-US" sz="2400" dirty="0">
                <a:solidFill>
                  <a:schemeClr val="bg1"/>
                </a:solidFill>
              </a:rPr>
              <a:t>The need to identify </a:t>
            </a:r>
            <a:r>
              <a:rPr lang="en-US" sz="2400" dirty="0" err="1">
                <a:solidFill>
                  <a:schemeClr val="bg1"/>
                </a:solidFill>
              </a:rPr>
              <a:t>atleast</a:t>
            </a:r>
            <a:r>
              <a:rPr lang="en-US" sz="2400" dirty="0">
                <a:solidFill>
                  <a:schemeClr val="bg1"/>
                </a:solidFill>
              </a:rPr>
              <a:t> 40% of customers most likely to repurchase within 20% of all customers </a:t>
            </a:r>
          </a:p>
          <a:p>
            <a:pPr>
              <a:lnSpc>
                <a:spcPct val="100000"/>
              </a:lnSpc>
            </a:pPr>
            <a:r>
              <a:rPr lang="en-US" sz="2400" dirty="0">
                <a:solidFill>
                  <a:schemeClr val="bg1"/>
                </a:solidFill>
              </a:rPr>
              <a:t>Analytically speaking, they want to:</a:t>
            </a:r>
          </a:p>
          <a:p>
            <a:pPr lvl="1">
              <a:lnSpc>
                <a:spcPct val="100000"/>
              </a:lnSpc>
            </a:pPr>
            <a:r>
              <a:rPr lang="en-US" sz="2400" dirty="0">
                <a:solidFill>
                  <a:schemeClr val="bg1"/>
                </a:solidFill>
              </a:rPr>
              <a:t>Score each first purchase customer with a propensity to repurchase</a:t>
            </a:r>
          </a:p>
          <a:p>
            <a:pPr lvl="1">
              <a:lnSpc>
                <a:spcPct val="100000"/>
              </a:lnSpc>
            </a:pPr>
            <a:r>
              <a:rPr lang="en-US" sz="2400" dirty="0">
                <a:solidFill>
                  <a:schemeClr val="bg1"/>
                </a:solidFill>
              </a:rPr>
              <a:t>Identify the possibilities of repurchase</a:t>
            </a:r>
          </a:p>
          <a:p>
            <a:pPr>
              <a:lnSpc>
                <a:spcPct val="100000"/>
              </a:lnSpc>
            </a:pPr>
            <a:endParaRPr lang="en-US" sz="2400" dirty="0">
              <a:solidFill>
                <a:schemeClr val="bg1"/>
              </a:solidFill>
            </a:endParaRPr>
          </a:p>
        </p:txBody>
      </p:sp>
    </p:spTree>
    <p:extLst>
      <p:ext uri="{BB962C8B-B14F-4D97-AF65-F5344CB8AC3E}">
        <p14:creationId xmlns:p14="http://schemas.microsoft.com/office/powerpoint/2010/main" val="2154778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68</a:t>
            </a:fld>
            <a:endParaRPr lang="en-US"/>
          </a:p>
        </p:txBody>
      </p:sp>
      <p:sp>
        <p:nvSpPr>
          <p:cNvPr id="2" name="Text Placeholder 5">
            <a:extLst>
              <a:ext uri="{FF2B5EF4-FFF2-40B4-BE49-F238E27FC236}">
                <a16:creationId xmlns:a16="http://schemas.microsoft.com/office/drawing/2014/main" id="{91F0698F-374B-B22B-8D62-EA6AAE88D2AB}"/>
              </a:ext>
            </a:extLst>
          </p:cNvPr>
          <p:cNvSpPr txBox="1">
            <a:spLocks/>
          </p:cNvSpPr>
          <p:nvPr/>
        </p:nvSpPr>
        <p:spPr>
          <a:xfrm>
            <a:off x="4051134" y="576072"/>
            <a:ext cx="7744626" cy="598354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400" b="1" u="sng" dirty="0">
                <a:solidFill>
                  <a:schemeClr val="bg1"/>
                </a:solidFill>
              </a:rPr>
              <a:t>Business understanding – Hypotheses</a:t>
            </a:r>
          </a:p>
          <a:p>
            <a:pPr>
              <a:lnSpc>
                <a:spcPct val="100000"/>
              </a:lnSpc>
            </a:pPr>
            <a:endParaRPr lang="en-US" sz="2400" dirty="0">
              <a:solidFill>
                <a:schemeClr val="bg1"/>
              </a:solidFill>
            </a:endParaRPr>
          </a:p>
          <a:p>
            <a:pPr>
              <a:lnSpc>
                <a:spcPct val="100000"/>
              </a:lnSpc>
            </a:pPr>
            <a:r>
              <a:rPr lang="en-US" sz="2400" dirty="0">
                <a:solidFill>
                  <a:schemeClr val="bg1"/>
                </a:solidFill>
              </a:rPr>
              <a:t>The retailer- Business and Analysis teams- develop a set of hypothesized drivers of repurchase. These include:</a:t>
            </a:r>
          </a:p>
          <a:p>
            <a:pPr lvl="2">
              <a:lnSpc>
                <a:spcPct val="100000"/>
              </a:lnSpc>
            </a:pPr>
            <a:r>
              <a:rPr lang="en-US" sz="2400" dirty="0">
                <a:solidFill>
                  <a:schemeClr val="bg1"/>
                </a:solidFill>
              </a:rPr>
              <a:t>Channel experience</a:t>
            </a:r>
          </a:p>
          <a:p>
            <a:pPr lvl="2">
              <a:lnSpc>
                <a:spcPct val="100000"/>
              </a:lnSpc>
            </a:pPr>
            <a:r>
              <a:rPr lang="en-US" sz="2400" dirty="0">
                <a:solidFill>
                  <a:schemeClr val="bg1"/>
                </a:solidFill>
              </a:rPr>
              <a:t>Products bought (in first purchase)</a:t>
            </a:r>
          </a:p>
          <a:p>
            <a:pPr lvl="2">
              <a:lnSpc>
                <a:spcPct val="100000"/>
              </a:lnSpc>
            </a:pPr>
            <a:r>
              <a:rPr lang="en-US" sz="2400" dirty="0">
                <a:solidFill>
                  <a:schemeClr val="bg1"/>
                </a:solidFill>
              </a:rPr>
              <a:t>Value of first purchase</a:t>
            </a:r>
          </a:p>
          <a:p>
            <a:pPr lvl="2">
              <a:lnSpc>
                <a:spcPct val="100000"/>
              </a:lnSpc>
            </a:pPr>
            <a:r>
              <a:rPr lang="en-US" sz="2400" dirty="0">
                <a:solidFill>
                  <a:schemeClr val="bg1"/>
                </a:solidFill>
              </a:rPr>
              <a:t>Whether the first purchase was a promotion</a:t>
            </a:r>
          </a:p>
          <a:p>
            <a:pPr lvl="2">
              <a:lnSpc>
                <a:spcPct val="100000"/>
              </a:lnSpc>
            </a:pPr>
            <a:r>
              <a:rPr lang="en-US" sz="2400" dirty="0">
                <a:solidFill>
                  <a:schemeClr val="bg1"/>
                </a:solidFill>
              </a:rPr>
              <a:t>Whether subsequent promotions were made</a:t>
            </a:r>
          </a:p>
          <a:p>
            <a:pPr lvl="3">
              <a:lnSpc>
                <a:spcPct val="100000"/>
              </a:lnSpc>
            </a:pPr>
            <a:r>
              <a:rPr lang="en-US" sz="2400" dirty="0">
                <a:solidFill>
                  <a:schemeClr val="bg1"/>
                </a:solidFill>
              </a:rPr>
              <a:t>And when(timing)</a:t>
            </a:r>
          </a:p>
          <a:p>
            <a:pPr lvl="2">
              <a:lnSpc>
                <a:spcPct val="100000"/>
              </a:lnSpc>
            </a:pPr>
            <a:r>
              <a:rPr lang="en-US" sz="2400" dirty="0">
                <a:solidFill>
                  <a:schemeClr val="bg1"/>
                </a:solidFill>
              </a:rPr>
              <a:t>Customer life stage</a:t>
            </a:r>
          </a:p>
          <a:p>
            <a:pPr lvl="2">
              <a:lnSpc>
                <a:spcPct val="100000"/>
              </a:lnSpc>
            </a:pPr>
            <a:r>
              <a:rPr lang="en-US" sz="2400" dirty="0">
                <a:solidFill>
                  <a:schemeClr val="bg1"/>
                </a:solidFill>
              </a:rPr>
              <a:t>Timing of first purchase, month, day of week, time of day</a:t>
            </a:r>
          </a:p>
          <a:p>
            <a:pPr lvl="2">
              <a:lnSpc>
                <a:spcPct val="100000"/>
              </a:lnSpc>
            </a:pPr>
            <a:r>
              <a:rPr lang="en-US" sz="2400" dirty="0">
                <a:solidFill>
                  <a:schemeClr val="bg1"/>
                </a:solidFill>
              </a:rPr>
              <a:t>Delivery method</a:t>
            </a:r>
          </a:p>
          <a:p>
            <a:pPr lvl="3">
              <a:lnSpc>
                <a:spcPct val="100000"/>
              </a:lnSpc>
            </a:pPr>
            <a:r>
              <a:rPr lang="en-US" sz="2400" dirty="0">
                <a:solidFill>
                  <a:schemeClr val="bg1"/>
                </a:solidFill>
              </a:rPr>
              <a:t>Reserve and collect, COD, etc. </a:t>
            </a:r>
          </a:p>
        </p:txBody>
      </p:sp>
    </p:spTree>
    <p:extLst>
      <p:ext uri="{BB962C8B-B14F-4D97-AF65-F5344CB8AC3E}">
        <p14:creationId xmlns:p14="http://schemas.microsoft.com/office/powerpoint/2010/main" val="426485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2968431"/>
          </a:xfrm>
        </p:spPr>
        <p:txBody>
          <a:bodyPr/>
          <a:lstStyle/>
          <a:p>
            <a:pPr>
              <a:lnSpc>
                <a:spcPct val="100000"/>
              </a:lnSpc>
            </a:pPr>
            <a:r>
              <a:rPr lang="en-US" sz="2400" dirty="0"/>
              <a:t>II. Data Understanding</a:t>
            </a:r>
          </a:p>
          <a:p>
            <a:pPr>
              <a:lnSpc>
                <a:spcPct val="100000"/>
              </a:lnSpc>
            </a:pPr>
            <a:endParaRPr lang="en-US" sz="2400" dirty="0"/>
          </a:p>
          <a:p>
            <a:pPr lvl="1">
              <a:lnSpc>
                <a:spcPct val="100000"/>
              </a:lnSpc>
            </a:pPr>
            <a:r>
              <a:rPr lang="en-US" sz="2400" dirty="0"/>
              <a:t>the Data Understanding phase focuses on identifying, collecting, and analyzing data sets that can help the project. This phase also has four tasks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69</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2</a:t>
            </a:r>
          </a:p>
        </p:txBody>
      </p:sp>
    </p:spTree>
    <p:extLst>
      <p:ext uri="{BB962C8B-B14F-4D97-AF65-F5344CB8AC3E}">
        <p14:creationId xmlns:p14="http://schemas.microsoft.com/office/powerpoint/2010/main" val="240414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4" y="132635"/>
            <a:ext cx="7744626" cy="5777277"/>
          </a:xfrm>
        </p:spPr>
        <p:txBody>
          <a:bodyPr/>
          <a:lstStyle/>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we are trying to make inferences based on the data.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we are taking the steps to make inferences about what happened in the past to try to make those predictions in the first place. </a:t>
            </a:r>
          </a:p>
          <a:p>
            <a:pPr marL="0" indent="0">
              <a:lnSpc>
                <a:spcPct val="107000"/>
              </a:lnSpc>
              <a:spcAft>
                <a:spcPts val="800"/>
              </a:spcAft>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Example:</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Employees who participate in a new onboarding program, and maybe we find that they're significantly more likely to stay in the company through their first 12 months if they did participate versus if they did not participate in that new onboarding program. </a:t>
            </a:r>
          </a:p>
          <a:p>
            <a:endParaRPr lang="en-US" sz="3600" dirty="0">
              <a:latin typeface="Arial" panose="020B060402020202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a:t>
            </a:fld>
            <a:endParaRPr lang="en-US" dirty="0"/>
          </a:p>
        </p:txBody>
      </p:sp>
      <p:sp>
        <p:nvSpPr>
          <p:cNvPr id="7" name="Title 1">
            <a:extLst>
              <a:ext uri="{FF2B5EF4-FFF2-40B4-BE49-F238E27FC236}">
                <a16:creationId xmlns:a16="http://schemas.microsoft.com/office/drawing/2014/main" id="{AA90D87C-0B6A-43C7-7F93-BCF3718A398A}"/>
              </a:ext>
            </a:extLst>
          </p:cNvPr>
          <p:cNvSpPr txBox="1">
            <a:spLocks/>
          </p:cNvSpPr>
          <p:nvPr/>
        </p:nvSpPr>
        <p:spPr>
          <a:xfrm>
            <a:off x="139454" y="1244439"/>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800" kern="100" dirty="0">
                <a:latin typeface="Calibri" panose="020F0502020204030204" pitchFamily="34" charset="0"/>
                <a:ea typeface="Calibri" panose="020F0502020204030204" pitchFamily="34" charset="0"/>
                <a:cs typeface="Times New Roman" panose="02020603050405020304" pitchFamily="18" charset="0"/>
              </a:rPr>
              <a:t>Diagnostic analytics</a:t>
            </a:r>
            <a:endParaRPr lang="en-US" sz="4800" dirty="0"/>
          </a:p>
        </p:txBody>
      </p:sp>
    </p:spTree>
    <p:extLst>
      <p:ext uri="{BB962C8B-B14F-4D97-AF65-F5344CB8AC3E}">
        <p14:creationId xmlns:p14="http://schemas.microsoft.com/office/powerpoint/2010/main" val="3361786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5480625"/>
          </a:xfrm>
        </p:spPr>
        <p:txBody>
          <a:bodyPr/>
          <a:lstStyle/>
          <a:p>
            <a:pPr>
              <a:lnSpc>
                <a:spcPct val="100000"/>
              </a:lnSpc>
            </a:pPr>
            <a:r>
              <a:rPr lang="en-US" sz="2400" dirty="0"/>
              <a:t>Collect initial data: </a:t>
            </a:r>
          </a:p>
          <a:p>
            <a:pPr marL="859536" lvl="2" indent="0">
              <a:lnSpc>
                <a:spcPct val="100000"/>
              </a:lnSpc>
              <a:buNone/>
            </a:pPr>
            <a:r>
              <a:rPr lang="en-US" sz="2400" dirty="0"/>
              <a:t>Acquire the necessary data and (if necessary) load it into your analysis tool.</a:t>
            </a:r>
          </a:p>
          <a:p>
            <a:pPr>
              <a:lnSpc>
                <a:spcPct val="100000"/>
              </a:lnSpc>
            </a:pPr>
            <a:r>
              <a:rPr lang="en-US" sz="2400" dirty="0"/>
              <a:t>Describe data: </a:t>
            </a:r>
          </a:p>
          <a:p>
            <a:pPr marL="859536" lvl="2" indent="0">
              <a:lnSpc>
                <a:spcPct val="100000"/>
              </a:lnSpc>
              <a:buNone/>
            </a:pPr>
            <a:r>
              <a:rPr lang="en-US" sz="2400" dirty="0"/>
              <a:t>Examine the data and document its surface properties like data format, number of records, or field identities.</a:t>
            </a:r>
          </a:p>
          <a:p>
            <a:pPr>
              <a:lnSpc>
                <a:spcPct val="100000"/>
              </a:lnSpc>
            </a:pPr>
            <a:r>
              <a:rPr lang="en-US" sz="2400" dirty="0"/>
              <a:t>Explore data: </a:t>
            </a:r>
          </a:p>
          <a:p>
            <a:pPr marL="859536" lvl="2" indent="0">
              <a:lnSpc>
                <a:spcPct val="100000"/>
              </a:lnSpc>
              <a:buNone/>
            </a:pPr>
            <a:r>
              <a:rPr lang="en-US" sz="2400" dirty="0"/>
              <a:t>Dig deeper into the data. Query it, visualize it, and identify relationships among the data.</a:t>
            </a:r>
          </a:p>
          <a:p>
            <a:pPr>
              <a:lnSpc>
                <a:spcPct val="100000"/>
              </a:lnSpc>
            </a:pPr>
            <a:r>
              <a:rPr lang="en-US" sz="2400" dirty="0"/>
              <a:t>Verify data quality: </a:t>
            </a:r>
          </a:p>
          <a:p>
            <a:pPr marL="859536" lvl="2" indent="0">
              <a:lnSpc>
                <a:spcPct val="100000"/>
              </a:lnSpc>
              <a:buNone/>
            </a:pPr>
            <a:r>
              <a:rPr lang="en-US" sz="2400" dirty="0"/>
              <a:t>How clean/dirty is the data? Document any quality issues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70</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2</a:t>
            </a:r>
          </a:p>
        </p:txBody>
      </p:sp>
    </p:spTree>
    <p:extLst>
      <p:ext uri="{BB962C8B-B14F-4D97-AF65-F5344CB8AC3E}">
        <p14:creationId xmlns:p14="http://schemas.microsoft.com/office/powerpoint/2010/main" val="31914955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5548002"/>
          </a:xfrm>
        </p:spPr>
        <p:txBody>
          <a:bodyPr/>
          <a:lstStyle/>
          <a:p>
            <a:pPr>
              <a:lnSpc>
                <a:spcPct val="100000"/>
              </a:lnSpc>
            </a:pPr>
            <a:r>
              <a:rPr lang="en-US" sz="2400" dirty="0"/>
              <a:t>II. Data Preparation</a:t>
            </a:r>
          </a:p>
          <a:p>
            <a:pPr lvl="1">
              <a:lnSpc>
                <a:spcPct val="100000"/>
              </a:lnSpc>
            </a:pPr>
            <a:r>
              <a:rPr lang="en-US" sz="2400" dirty="0"/>
              <a:t>This phase, which is often referred to as “data munging”, prepares the final data set(s) for modeling. 50% to 80% of the project effort is in the data preparation phase. This phase has five tasks.</a:t>
            </a:r>
          </a:p>
          <a:p>
            <a:pPr lvl="1">
              <a:lnSpc>
                <a:spcPct val="100000"/>
              </a:lnSpc>
            </a:pPr>
            <a:endParaRPr lang="en-US" sz="2400" dirty="0"/>
          </a:p>
          <a:p>
            <a:pPr>
              <a:lnSpc>
                <a:spcPct val="100000"/>
              </a:lnSpc>
            </a:pPr>
            <a:r>
              <a:rPr lang="en-US" sz="2400" dirty="0"/>
              <a:t>Select data: </a:t>
            </a:r>
          </a:p>
          <a:p>
            <a:pPr marL="859536" lvl="2" indent="0">
              <a:lnSpc>
                <a:spcPct val="100000"/>
              </a:lnSpc>
              <a:buNone/>
            </a:pPr>
            <a:r>
              <a:rPr lang="en-US" sz="2400" dirty="0"/>
              <a:t>Determine which data sets will be used and document reasons for inclusion/exclusion.</a:t>
            </a:r>
          </a:p>
          <a:p>
            <a:pPr>
              <a:lnSpc>
                <a:spcPct val="100000"/>
              </a:lnSpc>
            </a:pPr>
            <a:r>
              <a:rPr lang="en-US" sz="2400" dirty="0"/>
              <a:t>Clean data: </a:t>
            </a:r>
          </a:p>
          <a:p>
            <a:pPr marL="859536" lvl="2" indent="0">
              <a:lnSpc>
                <a:spcPct val="100000"/>
              </a:lnSpc>
              <a:buNone/>
            </a:pPr>
            <a:r>
              <a:rPr lang="en-US" sz="2400" dirty="0"/>
              <a:t>Often this is the lengthiest task. A common practice during this task is to correct, impute, or remove erroneous values.</a:t>
            </a:r>
          </a:p>
          <a:p>
            <a:pPr lvl="1">
              <a:lnSpc>
                <a:spcPct val="100000"/>
              </a:lnSpc>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71</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3</a:t>
            </a:r>
          </a:p>
        </p:txBody>
      </p:sp>
    </p:spTree>
    <p:extLst>
      <p:ext uri="{BB962C8B-B14F-4D97-AF65-F5344CB8AC3E}">
        <p14:creationId xmlns:p14="http://schemas.microsoft.com/office/powerpoint/2010/main" val="1528487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4864608"/>
          </a:xfrm>
        </p:spPr>
        <p:txBody>
          <a:bodyPr/>
          <a:lstStyle/>
          <a:p>
            <a:pPr>
              <a:lnSpc>
                <a:spcPct val="100000"/>
              </a:lnSpc>
            </a:pPr>
            <a:r>
              <a:rPr lang="en-US" sz="2400" dirty="0"/>
              <a:t>Construct data: </a:t>
            </a:r>
          </a:p>
          <a:p>
            <a:pPr marL="859536" lvl="2" indent="0">
              <a:lnSpc>
                <a:spcPct val="100000"/>
              </a:lnSpc>
              <a:buNone/>
            </a:pPr>
            <a:r>
              <a:rPr lang="en-US" sz="2400" dirty="0"/>
              <a:t>Derive new attributes that will be helpful. </a:t>
            </a:r>
          </a:p>
          <a:p>
            <a:pPr>
              <a:lnSpc>
                <a:spcPct val="100000"/>
              </a:lnSpc>
            </a:pPr>
            <a:r>
              <a:rPr lang="en-US" sz="2400" dirty="0"/>
              <a:t>Integrate data: </a:t>
            </a:r>
          </a:p>
          <a:p>
            <a:pPr marL="859536" lvl="2" indent="0">
              <a:lnSpc>
                <a:spcPct val="100000"/>
              </a:lnSpc>
              <a:buNone/>
            </a:pPr>
            <a:r>
              <a:rPr lang="en-US" sz="2400" dirty="0"/>
              <a:t>Create new data sets by combining data from multiple sources.</a:t>
            </a:r>
          </a:p>
          <a:p>
            <a:pPr>
              <a:lnSpc>
                <a:spcPct val="100000"/>
              </a:lnSpc>
            </a:pPr>
            <a:r>
              <a:rPr lang="en-US" sz="2400" dirty="0"/>
              <a:t>Format data: </a:t>
            </a:r>
          </a:p>
          <a:p>
            <a:pPr marL="859536" lvl="2" indent="0">
              <a:lnSpc>
                <a:spcPct val="100000"/>
              </a:lnSpc>
              <a:buNone/>
            </a:pPr>
            <a:r>
              <a:rPr lang="en-US" sz="2400" dirty="0"/>
              <a:t>Re-format data as necessary. For example, you might convert string values that store numbers to numeric values so that you can perform mathematical operations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72</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3</a:t>
            </a:r>
          </a:p>
        </p:txBody>
      </p:sp>
    </p:spTree>
    <p:extLst>
      <p:ext uri="{BB962C8B-B14F-4D97-AF65-F5344CB8AC3E}">
        <p14:creationId xmlns:p14="http://schemas.microsoft.com/office/powerpoint/2010/main" val="1027865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4258217"/>
          </a:xfrm>
        </p:spPr>
        <p:txBody>
          <a:bodyPr/>
          <a:lstStyle/>
          <a:p>
            <a:pPr>
              <a:lnSpc>
                <a:spcPct val="100000"/>
              </a:lnSpc>
            </a:pPr>
            <a:r>
              <a:rPr lang="en-US" sz="2400" dirty="0"/>
              <a:t>IV. Modeling</a:t>
            </a:r>
          </a:p>
          <a:p>
            <a:pPr lvl="1">
              <a:lnSpc>
                <a:spcPct val="100000"/>
              </a:lnSpc>
            </a:pPr>
            <a:r>
              <a:rPr lang="en-US" sz="2400" dirty="0"/>
              <a:t>Modeling is often regarded as data science’s most exciting work. In this phase, the team builds and assesses various models based, often using several different modeling techniques. Although the CRISP-DM guide suggests to “iterate model building and assessment until you strongly believe that you have found the best model(s)”, in practice teams might iterating until they have a “good enough” model. This phase has four tasks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73</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4</a:t>
            </a:r>
          </a:p>
        </p:txBody>
      </p:sp>
    </p:spTree>
    <p:extLst>
      <p:ext uri="{BB962C8B-B14F-4D97-AF65-F5344CB8AC3E}">
        <p14:creationId xmlns:p14="http://schemas.microsoft.com/office/powerpoint/2010/main" val="65775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5788633"/>
          </a:xfrm>
        </p:spPr>
        <p:txBody>
          <a:bodyPr/>
          <a:lstStyle/>
          <a:p>
            <a:pPr>
              <a:lnSpc>
                <a:spcPct val="100000"/>
              </a:lnSpc>
            </a:pPr>
            <a:r>
              <a:rPr lang="en-US" sz="2400" dirty="0"/>
              <a:t>Select modeling techniques: </a:t>
            </a:r>
          </a:p>
          <a:p>
            <a:pPr marL="859536" lvl="2" indent="0">
              <a:lnSpc>
                <a:spcPct val="100000"/>
              </a:lnSpc>
              <a:buNone/>
            </a:pPr>
            <a:r>
              <a:rPr lang="en-US" sz="2400" dirty="0"/>
              <a:t>Determine which algorithms to try (e.g. regression, neural net).</a:t>
            </a:r>
          </a:p>
          <a:p>
            <a:pPr>
              <a:lnSpc>
                <a:spcPct val="100000"/>
              </a:lnSpc>
            </a:pPr>
            <a:r>
              <a:rPr lang="en-US" sz="2400" dirty="0"/>
              <a:t>Generate test design: </a:t>
            </a:r>
          </a:p>
          <a:p>
            <a:pPr marL="859536" lvl="2" indent="0">
              <a:lnSpc>
                <a:spcPct val="100000"/>
              </a:lnSpc>
              <a:buNone/>
            </a:pPr>
            <a:r>
              <a:rPr lang="en-US" sz="2400" dirty="0"/>
              <a:t>Pending your modeling approach, you might need to split the data into training, test, and validation sets.</a:t>
            </a:r>
          </a:p>
          <a:p>
            <a:pPr>
              <a:lnSpc>
                <a:spcPct val="100000"/>
              </a:lnSpc>
            </a:pPr>
            <a:r>
              <a:rPr lang="en-US" sz="2400" dirty="0"/>
              <a:t>Build model: </a:t>
            </a:r>
          </a:p>
          <a:p>
            <a:pPr marL="0" indent="0">
              <a:lnSpc>
                <a:spcPct val="100000"/>
              </a:lnSpc>
              <a:buNone/>
            </a:pPr>
            <a:r>
              <a:rPr lang="en-US" sz="2400" dirty="0"/>
              <a:t>	Build a model using algorithms</a:t>
            </a:r>
          </a:p>
          <a:p>
            <a:pPr>
              <a:lnSpc>
                <a:spcPct val="100000"/>
              </a:lnSpc>
            </a:pPr>
            <a:r>
              <a:rPr lang="en-US" sz="2400" dirty="0"/>
              <a:t>Assess model: </a:t>
            </a:r>
          </a:p>
          <a:p>
            <a:pPr marL="859536" lvl="2" indent="0">
              <a:lnSpc>
                <a:spcPct val="100000"/>
              </a:lnSpc>
              <a:buNone/>
            </a:pPr>
            <a:r>
              <a:rPr lang="en-US" sz="2400" dirty="0"/>
              <a:t>Generally, multiple models are competing against each other, and the data scientist needs to interpret the model results based on domain knowledge, the pre-defined success criteria, and the test design.</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74</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4</a:t>
            </a:r>
          </a:p>
        </p:txBody>
      </p:sp>
    </p:spTree>
    <p:extLst>
      <p:ext uri="{BB962C8B-B14F-4D97-AF65-F5344CB8AC3E}">
        <p14:creationId xmlns:p14="http://schemas.microsoft.com/office/powerpoint/2010/main" val="4126422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2631547"/>
          </a:xfrm>
        </p:spPr>
        <p:txBody>
          <a:bodyPr/>
          <a:lstStyle/>
          <a:p>
            <a:pPr>
              <a:lnSpc>
                <a:spcPct val="100000"/>
              </a:lnSpc>
            </a:pPr>
            <a:r>
              <a:rPr lang="en-US" sz="2400" dirty="0"/>
              <a:t>V. Evaluation</a:t>
            </a:r>
          </a:p>
          <a:p>
            <a:pPr marL="859536" lvl="2" indent="0">
              <a:lnSpc>
                <a:spcPct val="100000"/>
              </a:lnSpc>
              <a:buNone/>
            </a:pPr>
            <a:r>
              <a:rPr lang="en-US" sz="2400" dirty="0"/>
              <a:t>Whereas the Assess Model task of the Modeling phase focuses on technical model assessment, the Evaluation phase looks more broadly at which model best meets the business and what to do next. This phase has three tasks</a:t>
            </a:r>
          </a:p>
          <a:p>
            <a:pPr marL="859536" lvl="2" indent="0">
              <a:lnSpc>
                <a:spcPct val="100000"/>
              </a:lnSpc>
              <a:buNone/>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75</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5</a:t>
            </a:r>
          </a:p>
        </p:txBody>
      </p:sp>
    </p:spTree>
    <p:extLst>
      <p:ext uri="{BB962C8B-B14F-4D97-AF65-F5344CB8AC3E}">
        <p14:creationId xmlns:p14="http://schemas.microsoft.com/office/powerpoint/2010/main" val="3881373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5788633"/>
          </a:xfrm>
        </p:spPr>
        <p:txBody>
          <a:bodyPr/>
          <a:lstStyle/>
          <a:p>
            <a:pPr>
              <a:lnSpc>
                <a:spcPct val="100000"/>
              </a:lnSpc>
            </a:pPr>
            <a:r>
              <a:rPr lang="en-US" sz="2400" dirty="0"/>
              <a:t>Evaluate results: </a:t>
            </a:r>
          </a:p>
          <a:p>
            <a:pPr marL="859536" lvl="2" indent="0">
              <a:lnSpc>
                <a:spcPct val="100000"/>
              </a:lnSpc>
              <a:buNone/>
            </a:pPr>
            <a:r>
              <a:rPr lang="en-US" sz="2400" dirty="0"/>
              <a:t>Do the models meet the business success criteria?</a:t>
            </a:r>
          </a:p>
          <a:p>
            <a:pPr marL="859536" lvl="2" indent="0">
              <a:lnSpc>
                <a:spcPct val="100000"/>
              </a:lnSpc>
              <a:buNone/>
            </a:pPr>
            <a:r>
              <a:rPr lang="en-US" sz="2400" dirty="0"/>
              <a:t>Which one(s) should we approve for the business?</a:t>
            </a:r>
          </a:p>
          <a:p>
            <a:pPr>
              <a:lnSpc>
                <a:spcPct val="100000"/>
              </a:lnSpc>
            </a:pPr>
            <a:r>
              <a:rPr lang="en-US" sz="2400" dirty="0"/>
              <a:t>Review process: </a:t>
            </a:r>
          </a:p>
          <a:p>
            <a:pPr marL="859536" lvl="2" indent="0">
              <a:lnSpc>
                <a:spcPct val="100000"/>
              </a:lnSpc>
              <a:buNone/>
            </a:pPr>
            <a:r>
              <a:rPr lang="en-US" sz="2400" dirty="0"/>
              <a:t>Review the work accomplished. Was anything</a:t>
            </a:r>
          </a:p>
          <a:p>
            <a:pPr marL="859536" lvl="2" indent="0">
              <a:lnSpc>
                <a:spcPct val="100000"/>
              </a:lnSpc>
              <a:buNone/>
            </a:pPr>
            <a:r>
              <a:rPr lang="en-US" sz="2400" dirty="0"/>
              <a:t>overlooked? Were all steps properly executed?</a:t>
            </a:r>
          </a:p>
          <a:p>
            <a:pPr marL="859536" lvl="2" indent="0">
              <a:lnSpc>
                <a:spcPct val="100000"/>
              </a:lnSpc>
              <a:buNone/>
            </a:pPr>
            <a:r>
              <a:rPr lang="en-US" sz="2400" dirty="0"/>
              <a:t>Summarize findings and correct anything if needed.</a:t>
            </a:r>
          </a:p>
          <a:p>
            <a:pPr>
              <a:lnSpc>
                <a:spcPct val="100000"/>
              </a:lnSpc>
            </a:pPr>
            <a:r>
              <a:rPr lang="en-US" sz="2400" dirty="0"/>
              <a:t>Determine next steps: </a:t>
            </a:r>
          </a:p>
          <a:p>
            <a:pPr marL="859536" lvl="2" indent="0">
              <a:lnSpc>
                <a:spcPct val="100000"/>
              </a:lnSpc>
              <a:buNone/>
            </a:pPr>
            <a:r>
              <a:rPr lang="en-US" sz="2400" dirty="0"/>
              <a:t>Based on the previous three tasks, determine whether to proceed to deployment, iterate further, or initiate new project</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76</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5</a:t>
            </a:r>
          </a:p>
        </p:txBody>
      </p:sp>
    </p:spTree>
    <p:extLst>
      <p:ext uri="{BB962C8B-B14F-4D97-AF65-F5344CB8AC3E}">
        <p14:creationId xmlns:p14="http://schemas.microsoft.com/office/powerpoint/2010/main" val="690151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3767328"/>
          </a:xfrm>
        </p:spPr>
        <p:txBody>
          <a:bodyPr/>
          <a:lstStyle/>
          <a:p>
            <a:pPr>
              <a:lnSpc>
                <a:spcPct val="100000"/>
              </a:lnSpc>
            </a:pPr>
            <a:r>
              <a:rPr lang="en-US" sz="2400" dirty="0"/>
              <a:t>VI. Deployment</a:t>
            </a:r>
          </a:p>
          <a:p>
            <a:pPr marL="859536" lvl="2" indent="0">
              <a:lnSpc>
                <a:spcPct val="100000"/>
              </a:lnSpc>
              <a:buNone/>
            </a:pPr>
            <a:r>
              <a:rPr lang="en-US" sz="2400" dirty="0"/>
              <a:t>A model is not particularly useful unless the customer can access its results. So, deployment should be thought of in terms of what does it take to actually use the results of the project. Depending on the project, this can be as simple as sharing a report or as complex as implementing a live real-time predictive model. This final phase has four tasks.</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77</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6</a:t>
            </a:r>
          </a:p>
        </p:txBody>
      </p:sp>
      <p:sp>
        <p:nvSpPr>
          <p:cNvPr id="3" name="Text Placeholder 5">
            <a:extLst>
              <a:ext uri="{FF2B5EF4-FFF2-40B4-BE49-F238E27FC236}">
                <a16:creationId xmlns:a16="http://schemas.microsoft.com/office/drawing/2014/main" id="{2B1307DE-9F6F-11F4-6210-A355795E3108}"/>
              </a:ext>
            </a:extLst>
          </p:cNvPr>
          <p:cNvSpPr txBox="1">
            <a:spLocks/>
          </p:cNvSpPr>
          <p:nvPr/>
        </p:nvSpPr>
        <p:spPr>
          <a:xfrm>
            <a:off x="4218262" y="3822995"/>
            <a:ext cx="7744626" cy="2317922"/>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bg1"/>
                </a:solidFill>
              </a:rPr>
              <a:t>Its important to distinguish between a model in the modelling and deployment phases</a:t>
            </a:r>
          </a:p>
          <a:p>
            <a:pPr marL="0" indent="0">
              <a:lnSpc>
                <a:spcPct val="100000"/>
              </a:lnSpc>
              <a:buNone/>
            </a:pPr>
            <a:r>
              <a:rPr lang="en-US" sz="2400" dirty="0">
                <a:solidFill>
                  <a:schemeClr val="bg1"/>
                </a:solidFill>
              </a:rPr>
              <a:t>Typically,</a:t>
            </a:r>
          </a:p>
          <a:p>
            <a:pPr lvl="1">
              <a:lnSpc>
                <a:spcPct val="100000"/>
              </a:lnSpc>
            </a:pPr>
            <a:r>
              <a:rPr lang="en-US" sz="2400" dirty="0">
                <a:solidFill>
                  <a:schemeClr val="bg1"/>
                </a:solidFill>
              </a:rPr>
              <a:t>In the modelling phase, many different models and modelling options are built and evaluated. </a:t>
            </a:r>
          </a:p>
          <a:p>
            <a:pPr lvl="1">
              <a:lnSpc>
                <a:spcPct val="100000"/>
              </a:lnSpc>
            </a:pPr>
            <a:r>
              <a:rPr lang="en-US" sz="2400" dirty="0">
                <a:solidFill>
                  <a:schemeClr val="bg1"/>
                </a:solidFill>
              </a:rPr>
              <a:t>In deployment phase, the winning model is fixed.</a:t>
            </a:r>
          </a:p>
          <a:p>
            <a:pPr marL="0" indent="0">
              <a:lnSpc>
                <a:spcPct val="100000"/>
              </a:lnSpc>
              <a:buNone/>
            </a:pPr>
            <a:endParaRPr lang="en-US" sz="2400" dirty="0">
              <a:solidFill>
                <a:schemeClr val="bg1"/>
              </a:solidFill>
            </a:endParaRPr>
          </a:p>
        </p:txBody>
      </p:sp>
    </p:spTree>
    <p:extLst>
      <p:ext uri="{BB962C8B-B14F-4D97-AF65-F5344CB8AC3E}">
        <p14:creationId xmlns:p14="http://schemas.microsoft.com/office/powerpoint/2010/main" val="3008571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27156"/>
            <a:ext cx="7744626" cy="2631547"/>
          </a:xfrm>
        </p:spPr>
        <p:txBody>
          <a:bodyPr/>
          <a:lstStyle/>
          <a:p>
            <a:pPr>
              <a:lnSpc>
                <a:spcPct val="100000"/>
              </a:lnSpc>
            </a:pPr>
            <a:r>
              <a:rPr lang="en-US" sz="2400" dirty="0"/>
              <a:t>Plan deployment: </a:t>
            </a:r>
          </a:p>
          <a:p>
            <a:pPr marL="0" indent="0">
              <a:lnSpc>
                <a:spcPct val="100000"/>
              </a:lnSpc>
              <a:buNone/>
            </a:pPr>
            <a:r>
              <a:rPr lang="en-US" sz="2400" dirty="0"/>
              <a:t>	Develop and document a plan for deploying the 	model.</a:t>
            </a:r>
          </a:p>
          <a:p>
            <a:pPr>
              <a:lnSpc>
                <a:spcPct val="100000"/>
              </a:lnSpc>
            </a:pPr>
            <a:r>
              <a:rPr lang="en-US" sz="2400" dirty="0"/>
              <a:t>Plan monitoring and maintenance: </a:t>
            </a:r>
          </a:p>
          <a:p>
            <a:pPr marL="859536" lvl="2" indent="0">
              <a:lnSpc>
                <a:spcPct val="100000"/>
              </a:lnSpc>
              <a:buNone/>
            </a:pPr>
            <a:r>
              <a:rPr lang="en-US" sz="2400" dirty="0"/>
              <a:t>Develop a thorough monitoring and maintenance plan to avoid issues during the operational phase (or post-project phase) of a model.</a:t>
            </a:r>
          </a:p>
          <a:p>
            <a:pPr>
              <a:lnSpc>
                <a:spcPct val="100000"/>
              </a:lnSpc>
            </a:pPr>
            <a:r>
              <a:rPr lang="en-US" sz="2400" dirty="0"/>
              <a:t>Produce final report: </a:t>
            </a:r>
          </a:p>
          <a:p>
            <a:pPr marL="859536" lvl="2" indent="0">
              <a:lnSpc>
                <a:spcPct val="100000"/>
              </a:lnSpc>
              <a:buNone/>
            </a:pPr>
            <a:r>
              <a:rPr lang="en-US" sz="2400" dirty="0"/>
              <a:t>The project team documents a summary of the project which might include a final presentation of data mining results.</a:t>
            </a:r>
          </a:p>
          <a:p>
            <a:pPr>
              <a:lnSpc>
                <a:spcPct val="100000"/>
              </a:lnSpc>
            </a:pPr>
            <a:r>
              <a:rPr lang="en-US" sz="2400" dirty="0"/>
              <a:t>Review project: </a:t>
            </a:r>
          </a:p>
          <a:p>
            <a:pPr marL="859536" lvl="2" indent="0">
              <a:lnSpc>
                <a:spcPct val="100000"/>
              </a:lnSpc>
              <a:buNone/>
            </a:pPr>
            <a:r>
              <a:rPr lang="en-US" sz="2400" dirty="0"/>
              <a:t>Conduct a project retrospective about what went well, what could have been better, and how to improve in the future</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78</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r>
              <a:rPr lang="en-US" sz="4400" dirty="0"/>
              <a:t>Step 6</a:t>
            </a:r>
          </a:p>
        </p:txBody>
      </p:sp>
    </p:spTree>
    <p:extLst>
      <p:ext uri="{BB962C8B-B14F-4D97-AF65-F5344CB8AC3E}">
        <p14:creationId xmlns:p14="http://schemas.microsoft.com/office/powerpoint/2010/main" val="2860139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36969" y="275850"/>
            <a:ext cx="7744626" cy="2506419"/>
          </a:xfrm>
        </p:spPr>
        <p:txBody>
          <a:bodyPr/>
          <a:lstStyle/>
          <a:p>
            <a:pPr>
              <a:lnSpc>
                <a:spcPct val="100000"/>
              </a:lnSpc>
            </a:pPr>
            <a:r>
              <a:rPr lang="en-US" sz="2400" dirty="0"/>
              <a:t>Key Strengths:</a:t>
            </a:r>
          </a:p>
          <a:p>
            <a:pPr lvl="2">
              <a:lnSpc>
                <a:spcPct val="100000"/>
              </a:lnSpc>
            </a:pPr>
            <a:r>
              <a:rPr lang="en-US" sz="2400" dirty="0"/>
              <a:t>Common Sense-Apply</a:t>
            </a:r>
          </a:p>
          <a:p>
            <a:pPr lvl="2">
              <a:lnSpc>
                <a:spcPct val="100000"/>
              </a:lnSpc>
            </a:pPr>
            <a:r>
              <a:rPr lang="en-US" sz="2400" dirty="0"/>
              <a:t>Cyclical</a:t>
            </a:r>
          </a:p>
          <a:p>
            <a:pPr lvl="2">
              <a:lnSpc>
                <a:spcPct val="100000"/>
              </a:lnSpc>
            </a:pPr>
            <a:r>
              <a:rPr lang="en-US" sz="2400" dirty="0"/>
              <a:t>Adopt-able –to various fields</a:t>
            </a:r>
          </a:p>
          <a:p>
            <a:pPr lvl="2">
              <a:lnSpc>
                <a:spcPct val="100000"/>
              </a:lnSpc>
            </a:pPr>
            <a:r>
              <a:rPr lang="en-US" sz="2400" dirty="0"/>
              <a:t>Right Start – data understanding</a:t>
            </a:r>
          </a:p>
          <a:p>
            <a:pPr lvl="2">
              <a:lnSpc>
                <a:spcPct val="100000"/>
              </a:lnSpc>
            </a:pPr>
            <a:r>
              <a:rPr lang="en-US" sz="2400" dirty="0"/>
              <a:t>Flexible – can iterate</a:t>
            </a:r>
          </a:p>
          <a:p>
            <a:pPr lvl="2">
              <a:lnSpc>
                <a:spcPct val="100000"/>
              </a:lnSpc>
            </a:pPr>
            <a:endParaRPr lang="en-US" sz="2400" dirty="0"/>
          </a:p>
          <a:p>
            <a:pPr marL="859536" lvl="2" indent="0">
              <a:lnSpc>
                <a:spcPct val="100000"/>
              </a:lnSpc>
              <a:buNone/>
            </a:pPr>
            <a:endParaRPr lang="en-US" sz="2400" dirty="0"/>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79</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189994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t>CRISP-DM</a:t>
            </a:r>
          </a:p>
          <a:p>
            <a:endParaRPr lang="en-US" sz="4400" dirty="0"/>
          </a:p>
          <a:p>
            <a:endParaRPr lang="en-US" sz="44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051134" y="3190700"/>
            <a:ext cx="7744626" cy="2506419"/>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Key Weaknesses:</a:t>
            </a:r>
          </a:p>
          <a:p>
            <a:pPr lvl="2">
              <a:lnSpc>
                <a:spcPct val="100000"/>
              </a:lnSpc>
            </a:pPr>
            <a:r>
              <a:rPr lang="en-US" sz="2400" dirty="0"/>
              <a:t>Not a Team Coordination Framework </a:t>
            </a:r>
          </a:p>
          <a:p>
            <a:pPr lvl="2">
              <a:lnSpc>
                <a:spcPct val="100000"/>
              </a:lnSpc>
            </a:pPr>
            <a:r>
              <a:rPr lang="en-US" sz="2400" dirty="0"/>
              <a:t>Can ignore stakeholders </a:t>
            </a:r>
          </a:p>
          <a:p>
            <a:pPr lvl="2">
              <a:lnSpc>
                <a:spcPct val="100000"/>
              </a:lnSpc>
            </a:pPr>
            <a:r>
              <a:rPr lang="en-US" sz="2400" dirty="0"/>
              <a:t>Outdated</a:t>
            </a:r>
          </a:p>
          <a:p>
            <a:pPr lvl="2">
              <a:lnSpc>
                <a:spcPct val="100000"/>
              </a:lnSpc>
            </a:pPr>
            <a:r>
              <a:rPr lang="en-US" sz="2400" dirty="0"/>
              <a:t>Documentation Heavy</a:t>
            </a:r>
          </a:p>
          <a:p>
            <a:pPr lvl="2">
              <a:lnSpc>
                <a:spcPct val="100000"/>
              </a:lnSpc>
            </a:pPr>
            <a:r>
              <a:rPr lang="en-US" sz="2400" dirty="0"/>
              <a:t>Slow starts</a:t>
            </a:r>
          </a:p>
          <a:p>
            <a:pPr marL="859536" lvl="2" indent="0">
              <a:lnSpc>
                <a:spcPct val="100000"/>
              </a:lnSpc>
              <a:buFont typeface="Arial" panose="020B0604020202020204" pitchFamily="34" charset="0"/>
              <a:buNone/>
            </a:pPr>
            <a:endParaRPr lang="en-US" sz="2400" dirty="0"/>
          </a:p>
        </p:txBody>
      </p:sp>
    </p:spTree>
    <p:extLst>
      <p:ext uri="{BB962C8B-B14F-4D97-AF65-F5344CB8AC3E}">
        <p14:creationId xmlns:p14="http://schemas.microsoft.com/office/powerpoint/2010/main" val="146097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051133" y="301752"/>
            <a:ext cx="7855317" cy="4437922"/>
          </a:xfrm>
        </p:spPr>
        <p:txBody>
          <a:bodyPr/>
          <a:lstStyle/>
          <a:p>
            <a:pPr>
              <a:lnSpc>
                <a:spcPct val="107000"/>
              </a:lnSpc>
              <a:spcAft>
                <a:spcPts val="800"/>
              </a:spcAft>
            </a:pPr>
            <a:r>
              <a:rPr lang="en-US" sz="2400" kern="100" dirty="0">
                <a:effectLst/>
                <a:ea typeface="Calibri" panose="020F0502020204030204" pitchFamily="34" charset="0"/>
                <a:cs typeface="Arial" panose="020B0604020202020204" pitchFamily="34" charset="0"/>
              </a:rPr>
              <a:t>Predict what will happen in the future based on available data, and then verifying how accurate those predictions are going to be based on a future data or new data that we might collect or new data that arrive to us.</a:t>
            </a:r>
          </a:p>
          <a:p>
            <a:pPr>
              <a:lnSpc>
                <a:spcPct val="107000"/>
              </a:lnSpc>
              <a:spcAft>
                <a:spcPts val="800"/>
              </a:spcAft>
            </a:pPr>
            <a:endParaRPr lang="en-US" sz="2400" kern="100" dirty="0">
              <a:ea typeface="Calibri" panose="020F0502020204030204" pitchFamily="34" charset="0"/>
              <a:cs typeface="Arial" panose="020B0604020202020204" pitchFamily="34" charset="0"/>
            </a:endParaRPr>
          </a:p>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We can high hypothesize what might happen in the future and then look to see, well, what would happen if maybe 10 years from now if the current state of affairs plays out as we have modeled it, what is likely to happen? </a:t>
            </a:r>
          </a:p>
          <a:p>
            <a:pPr>
              <a:lnSpc>
                <a:spcPct val="107000"/>
              </a:lnSpc>
              <a:spcAft>
                <a:spcPts val="800"/>
              </a:spcAft>
            </a:pPr>
            <a:endParaRPr lang="en-US" sz="2400" kern="100" dirty="0">
              <a:effectLst/>
              <a:ea typeface="Calibri" panose="020F050202020403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a:t>
            </a:fld>
            <a:endParaRPr lang="en-US"/>
          </a:p>
        </p:txBody>
      </p:sp>
      <p:sp>
        <p:nvSpPr>
          <p:cNvPr id="7" name="Title 1">
            <a:extLst>
              <a:ext uri="{FF2B5EF4-FFF2-40B4-BE49-F238E27FC236}">
                <a16:creationId xmlns:a16="http://schemas.microsoft.com/office/drawing/2014/main" id="{944632C4-254B-1032-1AED-03CE81169442}"/>
              </a:ext>
            </a:extLst>
          </p:cNvPr>
          <p:cNvSpPr txBox="1">
            <a:spLocks/>
          </p:cNvSpPr>
          <p:nvPr/>
        </p:nvSpPr>
        <p:spPr>
          <a:xfrm>
            <a:off x="139454" y="1109685"/>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effectLst/>
                <a:latin typeface="Arial" panose="020B0604020202020204" pitchFamily="34" charset="0"/>
                <a:ea typeface="Calibri" panose="020F0502020204030204" pitchFamily="34" charset="0"/>
                <a:cs typeface="Arial" panose="020B0604020202020204" pitchFamily="34" charset="0"/>
              </a:rPr>
              <a:t>Predictive</a:t>
            </a:r>
            <a:r>
              <a:rPr lang="en-US" sz="4400" kern="100" dirty="0">
                <a:latin typeface="Arial" panose="020B0604020202020204" pitchFamily="34" charset="0"/>
                <a:ea typeface="Calibri" panose="020F0502020204030204" pitchFamily="34" charset="0"/>
                <a:cs typeface="Arial" panose="020B0604020202020204" pitchFamily="34" charset="0"/>
              </a:rPr>
              <a:t> analytics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818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80</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err="1"/>
              <a:t>Semma</a:t>
            </a:r>
            <a:r>
              <a:rPr lang="en-US" sz="4400" dirty="0"/>
              <a:t> </a:t>
            </a:r>
          </a:p>
          <a:p>
            <a:endParaRPr lang="en-US" sz="4400" dirty="0"/>
          </a:p>
          <a:p>
            <a:endParaRPr lang="en-US" sz="44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85096" y="2825978"/>
            <a:ext cx="7744626" cy="184227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The acronym SEMMA stands for Sample,</a:t>
            </a:r>
          </a:p>
          <a:p>
            <a:pPr>
              <a:lnSpc>
                <a:spcPct val="100000"/>
              </a:lnSpc>
            </a:pPr>
            <a:r>
              <a:rPr lang="en-US" sz="2400" dirty="0"/>
              <a:t>Explore, Modify, Model, Assess, and refers to the process of conducting a data mining project. It is a cycle with 5 stages for the process:</a:t>
            </a:r>
          </a:p>
          <a:p>
            <a:pPr marL="0" indent="0">
              <a:lnSpc>
                <a:spcPct val="100000"/>
              </a:lnSpc>
              <a:buNone/>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29349280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81</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err="1"/>
              <a:t>Semma</a:t>
            </a:r>
            <a:r>
              <a:rPr lang="en-US" sz="4400" dirty="0"/>
              <a:t> </a:t>
            </a:r>
          </a:p>
          <a:p>
            <a:endParaRPr lang="en-US" sz="4400" dirty="0"/>
          </a:p>
          <a:p>
            <a:endParaRPr lang="en-US" sz="44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061861" y="301752"/>
            <a:ext cx="7867861" cy="5531157"/>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Sample – </a:t>
            </a:r>
          </a:p>
          <a:p>
            <a:pPr marL="859536" lvl="2" indent="0">
              <a:lnSpc>
                <a:spcPct val="100000"/>
              </a:lnSpc>
              <a:buNone/>
            </a:pPr>
            <a:r>
              <a:rPr lang="en-US" sz="2400" dirty="0"/>
              <a:t>This stage consists of sampling the data by extracting a portion of a large data set big enough to contain the significant information, yet small enough to manipulate quickly. </a:t>
            </a:r>
          </a:p>
          <a:p>
            <a:pPr>
              <a:lnSpc>
                <a:spcPct val="100000"/>
              </a:lnSpc>
            </a:pPr>
            <a:r>
              <a:rPr lang="en-US" sz="2400" dirty="0"/>
              <a:t>Explore – </a:t>
            </a:r>
          </a:p>
          <a:p>
            <a:pPr marL="859536" lvl="2" indent="0">
              <a:lnSpc>
                <a:spcPct val="100000"/>
              </a:lnSpc>
              <a:buNone/>
            </a:pPr>
            <a:r>
              <a:rPr lang="en-US" sz="2400" dirty="0"/>
              <a:t>This stage consists of the exploration of the data by searching for unanticipated trends and anomalies in order to gain understanding and ideas.</a:t>
            </a:r>
          </a:p>
          <a:p>
            <a:pPr>
              <a:lnSpc>
                <a:spcPct val="100000"/>
              </a:lnSpc>
            </a:pPr>
            <a:r>
              <a:rPr lang="en-US" sz="2400" dirty="0"/>
              <a:t>Modify – </a:t>
            </a:r>
          </a:p>
          <a:p>
            <a:pPr marL="859536" lvl="2" indent="0">
              <a:lnSpc>
                <a:spcPct val="100000"/>
              </a:lnSpc>
              <a:buNone/>
            </a:pPr>
            <a:r>
              <a:rPr lang="en-US" sz="2400" dirty="0"/>
              <a:t>The modification of the data by creating, selecting, and transforming the variables to focus the model selection process.</a:t>
            </a:r>
          </a:p>
        </p:txBody>
      </p:sp>
    </p:spTree>
    <p:extLst>
      <p:ext uri="{BB962C8B-B14F-4D97-AF65-F5344CB8AC3E}">
        <p14:creationId xmlns:p14="http://schemas.microsoft.com/office/powerpoint/2010/main" val="2320676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82</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1" y="1529060"/>
            <a:ext cx="3186152"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err="1"/>
              <a:t>Semma</a:t>
            </a:r>
            <a:r>
              <a:rPr lang="en-US" sz="4400" dirty="0"/>
              <a:t> </a:t>
            </a:r>
          </a:p>
          <a:p>
            <a:endParaRPr lang="en-US" sz="4400" dirty="0"/>
          </a:p>
          <a:p>
            <a:endParaRPr lang="en-US" sz="44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38863" y="2813946"/>
            <a:ext cx="7867861" cy="360610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Model – </a:t>
            </a:r>
          </a:p>
          <a:p>
            <a:pPr marL="0" indent="0">
              <a:lnSpc>
                <a:spcPct val="100000"/>
              </a:lnSpc>
              <a:buNone/>
            </a:pPr>
            <a:r>
              <a:rPr lang="en-US" sz="2400" dirty="0"/>
              <a:t>	modeling the data by allowing the software to 	search automatically for a combination of data 	that reliably predicts a desired outcome.</a:t>
            </a:r>
          </a:p>
          <a:p>
            <a:pPr>
              <a:lnSpc>
                <a:spcPct val="100000"/>
              </a:lnSpc>
            </a:pPr>
            <a:r>
              <a:rPr lang="en-US" sz="2400" dirty="0"/>
              <a:t>Assess – </a:t>
            </a:r>
          </a:p>
          <a:p>
            <a:pPr marL="859536" lvl="2" indent="0">
              <a:lnSpc>
                <a:spcPct val="100000"/>
              </a:lnSpc>
              <a:buNone/>
            </a:pPr>
            <a:r>
              <a:rPr lang="en-US" sz="2400" dirty="0"/>
              <a:t>Assessing the data by evaluating the usefulness and reliability of the findings from the data mining process and estimate how well it performs.</a:t>
            </a:r>
          </a:p>
        </p:txBody>
      </p:sp>
    </p:spTree>
    <p:extLst>
      <p:ext uri="{BB962C8B-B14F-4D97-AF65-F5344CB8AC3E}">
        <p14:creationId xmlns:p14="http://schemas.microsoft.com/office/powerpoint/2010/main" val="1970094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83</a:t>
            </a:fld>
            <a:endParaRPr lang="en-US"/>
          </a:p>
        </p:txBody>
      </p:sp>
      <p:pic>
        <p:nvPicPr>
          <p:cNvPr id="25" name="Picture 24">
            <a:extLst>
              <a:ext uri="{FF2B5EF4-FFF2-40B4-BE49-F238E27FC236}">
                <a16:creationId xmlns:a16="http://schemas.microsoft.com/office/drawing/2014/main" id="{FF75ADF4-40D6-C673-9FA2-C747D1AC5FBA}"/>
              </a:ext>
            </a:extLst>
          </p:cNvPr>
          <p:cNvPicPr>
            <a:picLocks noChangeAspect="1"/>
          </p:cNvPicPr>
          <p:nvPr/>
        </p:nvPicPr>
        <p:blipFill>
          <a:blip r:embed="rId2"/>
          <a:stretch>
            <a:fillRect/>
          </a:stretch>
        </p:blipFill>
        <p:spPr>
          <a:xfrm>
            <a:off x="4044480" y="166557"/>
            <a:ext cx="7920074" cy="6609628"/>
          </a:xfrm>
          <a:prstGeom prst="rect">
            <a:avLst/>
          </a:prstGeom>
        </p:spPr>
      </p:pic>
      <p:sp>
        <p:nvSpPr>
          <p:cNvPr id="26" name="Title 1">
            <a:extLst>
              <a:ext uri="{FF2B5EF4-FFF2-40B4-BE49-F238E27FC236}">
                <a16:creationId xmlns:a16="http://schemas.microsoft.com/office/drawing/2014/main" id="{A119B355-5680-3313-7C14-4C2D3268F7EB}"/>
              </a:ext>
            </a:extLst>
          </p:cNvPr>
          <p:cNvSpPr>
            <a:spLocks noGrp="1"/>
          </p:cNvSpPr>
          <p:nvPr>
            <p:ph type="title"/>
          </p:nvPr>
        </p:nvSpPr>
        <p:spPr>
          <a:xfrm>
            <a:off x="73410" y="1817818"/>
            <a:ext cx="2833420" cy="781761"/>
          </a:xfrm>
        </p:spPr>
        <p:txBody>
          <a:bodyPr/>
          <a:lstStyle/>
          <a:p>
            <a:r>
              <a:rPr lang="en-US" sz="4000" dirty="0"/>
              <a:t>summary</a:t>
            </a:r>
          </a:p>
        </p:txBody>
      </p:sp>
    </p:spTree>
    <p:extLst>
      <p:ext uri="{BB962C8B-B14F-4D97-AF65-F5344CB8AC3E}">
        <p14:creationId xmlns:p14="http://schemas.microsoft.com/office/powerpoint/2010/main" val="1479363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84</a:t>
            </a:fld>
            <a:endParaRPr lang="en-US"/>
          </a:p>
        </p:txBody>
      </p:sp>
      <p:pic>
        <p:nvPicPr>
          <p:cNvPr id="11" name="Picture 10">
            <a:extLst>
              <a:ext uri="{FF2B5EF4-FFF2-40B4-BE49-F238E27FC236}">
                <a16:creationId xmlns:a16="http://schemas.microsoft.com/office/drawing/2014/main" id="{8D8A520E-A99B-7327-EAC7-E1084315CFCA}"/>
              </a:ext>
            </a:extLst>
          </p:cNvPr>
          <p:cNvPicPr>
            <a:picLocks noChangeAspect="1"/>
          </p:cNvPicPr>
          <p:nvPr/>
        </p:nvPicPr>
        <p:blipFill>
          <a:blip r:embed="rId2"/>
          <a:stretch>
            <a:fillRect/>
          </a:stretch>
        </p:blipFill>
        <p:spPr>
          <a:xfrm>
            <a:off x="73409" y="2812137"/>
            <a:ext cx="12118591" cy="3915921"/>
          </a:xfrm>
          <a:prstGeom prst="rect">
            <a:avLst/>
          </a:prstGeom>
        </p:spPr>
      </p:pic>
      <p:sp>
        <p:nvSpPr>
          <p:cNvPr id="14" name="Title 1">
            <a:extLst>
              <a:ext uri="{FF2B5EF4-FFF2-40B4-BE49-F238E27FC236}">
                <a16:creationId xmlns:a16="http://schemas.microsoft.com/office/drawing/2014/main" id="{D23CFA57-7063-453E-4AC4-3E57C2F8DA46}"/>
              </a:ext>
            </a:extLst>
          </p:cNvPr>
          <p:cNvSpPr>
            <a:spLocks noGrp="1"/>
          </p:cNvSpPr>
          <p:nvPr>
            <p:ph type="title"/>
          </p:nvPr>
        </p:nvSpPr>
        <p:spPr>
          <a:xfrm>
            <a:off x="73409" y="1817818"/>
            <a:ext cx="3740101" cy="781761"/>
          </a:xfrm>
        </p:spPr>
        <p:txBody>
          <a:bodyPr/>
          <a:lstStyle/>
          <a:p>
            <a:r>
              <a:rPr lang="en-US" sz="4000" dirty="0"/>
              <a:t>Comparison</a:t>
            </a:r>
          </a:p>
        </p:txBody>
      </p:sp>
    </p:spTree>
    <p:extLst>
      <p:ext uri="{BB962C8B-B14F-4D97-AF65-F5344CB8AC3E}">
        <p14:creationId xmlns:p14="http://schemas.microsoft.com/office/powerpoint/2010/main" val="2789541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85</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6096000" y="393192"/>
            <a:ext cx="4793382" cy="4573444"/>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US" sz="2400" dirty="0"/>
              <a:t>Financial Data Analysis</a:t>
            </a:r>
          </a:p>
          <a:p>
            <a:pPr>
              <a:lnSpc>
                <a:spcPct val="100000"/>
              </a:lnSpc>
              <a:buFont typeface="Arial" panose="020B0604020202020204" pitchFamily="34" charset="0"/>
              <a:buChar char="•"/>
            </a:pPr>
            <a:r>
              <a:rPr lang="en-US" sz="2400" dirty="0"/>
              <a:t>Retail Industry</a:t>
            </a:r>
          </a:p>
          <a:p>
            <a:pPr>
              <a:lnSpc>
                <a:spcPct val="100000"/>
              </a:lnSpc>
              <a:buFont typeface="Arial" panose="020B0604020202020204" pitchFamily="34" charset="0"/>
              <a:buChar char="•"/>
            </a:pPr>
            <a:r>
              <a:rPr lang="en-US" sz="2400" dirty="0"/>
              <a:t>Telecommunication Industry</a:t>
            </a:r>
          </a:p>
          <a:p>
            <a:pPr>
              <a:lnSpc>
                <a:spcPct val="100000"/>
              </a:lnSpc>
              <a:buFont typeface="Arial" panose="020B0604020202020204" pitchFamily="34" charset="0"/>
              <a:buChar char="•"/>
            </a:pPr>
            <a:r>
              <a:rPr lang="en-US" sz="2400" dirty="0"/>
              <a:t>Biological Data Analysis</a:t>
            </a:r>
          </a:p>
          <a:p>
            <a:pPr>
              <a:lnSpc>
                <a:spcPct val="100000"/>
              </a:lnSpc>
              <a:buFont typeface="Arial" panose="020B0604020202020204" pitchFamily="34" charset="0"/>
              <a:buChar char="•"/>
            </a:pPr>
            <a:r>
              <a:rPr lang="en-US" sz="2400" dirty="0"/>
              <a:t>Other Scientific Applications</a:t>
            </a:r>
          </a:p>
          <a:p>
            <a:pPr>
              <a:lnSpc>
                <a:spcPct val="100000"/>
              </a:lnSpc>
              <a:buFont typeface="Arial" panose="020B0604020202020204" pitchFamily="34" charset="0"/>
              <a:buChar char="•"/>
            </a:pPr>
            <a:r>
              <a:rPr lang="en-US" sz="2400" dirty="0"/>
              <a:t>Intrusion Detection</a:t>
            </a:r>
          </a:p>
          <a:p>
            <a:pPr>
              <a:lnSpc>
                <a:spcPct val="100000"/>
              </a:lnSpc>
            </a:pPr>
            <a:r>
              <a:rPr lang="en-US" sz="2400" dirty="0"/>
              <a:t>Criminal Investigation</a:t>
            </a:r>
          </a:p>
          <a:p>
            <a:pPr>
              <a:lnSpc>
                <a:spcPct val="100000"/>
              </a:lnSpc>
            </a:pPr>
            <a:r>
              <a:rPr lang="en-US" sz="2400" dirty="0"/>
              <a:t>Counter-Terrorism</a:t>
            </a:r>
          </a:p>
          <a:p>
            <a:pPr>
              <a:lnSpc>
                <a:spcPct val="100000"/>
              </a:lnSpc>
            </a:pPr>
            <a:r>
              <a:rPr lang="en-US" sz="2400" dirty="0"/>
              <a:t>Healthcare</a:t>
            </a:r>
          </a:p>
          <a:p>
            <a:pPr>
              <a:lnSpc>
                <a:spcPct val="100000"/>
              </a:lnSpc>
            </a:pPr>
            <a:r>
              <a:rPr lang="en-US" sz="2400" dirty="0"/>
              <a:t>Insurance</a:t>
            </a:r>
          </a:p>
          <a:p>
            <a:pPr>
              <a:lnSpc>
                <a:spcPct val="100000"/>
              </a:lnSpc>
            </a:pPr>
            <a:r>
              <a:rPr lang="en-US" sz="2400" dirty="0"/>
              <a:t>Market Basket analysis</a:t>
            </a:r>
          </a:p>
          <a:p>
            <a:pPr>
              <a:lnSpc>
                <a:spcPct val="100000"/>
              </a:lnSpc>
            </a:pPr>
            <a:endParaRPr lang="en-US" sz="2400" dirty="0"/>
          </a:p>
          <a:p>
            <a:pPr>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39821418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86</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042610" y="301752"/>
            <a:ext cx="7867861" cy="360610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dirty="0"/>
              <a:t>Financial Data Analysis</a:t>
            </a:r>
          </a:p>
          <a:p>
            <a:pPr marL="0" indent="0">
              <a:buNone/>
            </a:pPr>
            <a:r>
              <a:rPr lang="en-US" sz="2400" dirty="0"/>
              <a:t>Banks have detailed information about their customers, their transactions and loans. Understanding this bulk of data allows banks to classify customers and </a:t>
            </a:r>
            <a:r>
              <a:rPr lang="en-US" sz="2400" dirty="0" err="1"/>
              <a:t>customise</a:t>
            </a:r>
            <a:r>
              <a:rPr lang="en-US" sz="2400" dirty="0"/>
              <a:t> services like loans, credit card spending limits, rewards and provide discounts on purchases. Identifying unusual activity in a transaction helps track fraudulent activities and security breaches.</a:t>
            </a:r>
          </a:p>
        </p:txBody>
      </p:sp>
    </p:spTree>
    <p:extLst>
      <p:ext uri="{BB962C8B-B14F-4D97-AF65-F5344CB8AC3E}">
        <p14:creationId xmlns:p14="http://schemas.microsoft.com/office/powerpoint/2010/main" val="1260229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87</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29239" y="301752"/>
            <a:ext cx="7867861" cy="5377153"/>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5FB67176-0FFD-2235-0936-BBCA8AC7A4B2}"/>
              </a:ext>
            </a:extLst>
          </p:cNvPr>
          <p:cNvSpPr txBox="1"/>
          <p:nvPr/>
        </p:nvSpPr>
        <p:spPr>
          <a:xfrm>
            <a:off x="4283242" y="576072"/>
            <a:ext cx="6944626" cy="3785652"/>
          </a:xfrm>
          <a:prstGeom prst="rect">
            <a:avLst/>
          </a:prstGeom>
          <a:noFill/>
        </p:spPr>
        <p:txBody>
          <a:bodyPr wrap="square">
            <a:spAutoFit/>
          </a:bodyPr>
          <a:lstStyle/>
          <a:p>
            <a:pPr algn="just"/>
            <a:r>
              <a:rPr lang="en-US" sz="2400" b="1" dirty="0">
                <a:solidFill>
                  <a:schemeClr val="bg1"/>
                </a:solidFill>
                <a:effectLst/>
              </a:rPr>
              <a:t>Financial/Banking Sector: </a:t>
            </a:r>
          </a:p>
          <a:p>
            <a:pPr algn="just"/>
            <a:r>
              <a:rPr lang="en-US" sz="2400" dirty="0">
                <a:solidFill>
                  <a:schemeClr val="bg1"/>
                </a:solidFill>
                <a:effectLst/>
              </a:rPr>
              <a:t>A credit card company can leverage its vast warehouse of customer transaction data to identify customers most likely to be interested in a new credit product. </a:t>
            </a:r>
          </a:p>
          <a:p>
            <a:pPr algn="just">
              <a:buFont typeface="Arial" panose="020B0604020202020204" pitchFamily="34" charset="0"/>
              <a:buChar char="•"/>
            </a:pPr>
            <a:r>
              <a:rPr lang="en-US" sz="2400" dirty="0">
                <a:solidFill>
                  <a:schemeClr val="bg1"/>
                </a:solidFill>
                <a:effectLst/>
              </a:rPr>
              <a:t>Credit card fraud detection.</a:t>
            </a:r>
          </a:p>
          <a:p>
            <a:pPr algn="just">
              <a:buFont typeface="Arial" panose="020B0604020202020204" pitchFamily="34" charset="0"/>
              <a:buChar char="•"/>
            </a:pPr>
            <a:r>
              <a:rPr lang="en-US" sz="2400" dirty="0">
                <a:solidFill>
                  <a:schemeClr val="bg1"/>
                </a:solidFill>
                <a:effectLst/>
              </a:rPr>
              <a:t>Identify ‘Loyal’ customers.</a:t>
            </a:r>
          </a:p>
          <a:p>
            <a:pPr algn="just">
              <a:buFont typeface="Arial" panose="020B0604020202020204" pitchFamily="34" charset="0"/>
              <a:buChar char="•"/>
            </a:pPr>
            <a:r>
              <a:rPr lang="en-US" sz="2400" dirty="0">
                <a:solidFill>
                  <a:schemeClr val="bg1"/>
                </a:solidFill>
                <a:effectLst/>
              </a:rPr>
              <a:t>Extraction of information related to customers.</a:t>
            </a:r>
          </a:p>
          <a:p>
            <a:pPr algn="just">
              <a:buFont typeface="Arial" panose="020B0604020202020204" pitchFamily="34" charset="0"/>
              <a:buChar char="•"/>
            </a:pPr>
            <a:r>
              <a:rPr lang="en-US" sz="2400" dirty="0">
                <a:solidFill>
                  <a:schemeClr val="bg1"/>
                </a:solidFill>
                <a:effectLst/>
              </a:rPr>
              <a:t>Determine credit card spending by customer groups.</a:t>
            </a:r>
          </a:p>
        </p:txBody>
      </p:sp>
    </p:spTree>
    <p:extLst>
      <p:ext uri="{BB962C8B-B14F-4D97-AF65-F5344CB8AC3E}">
        <p14:creationId xmlns:p14="http://schemas.microsoft.com/office/powerpoint/2010/main" val="3175355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88</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4" name="TextBox 3">
            <a:extLst>
              <a:ext uri="{FF2B5EF4-FFF2-40B4-BE49-F238E27FC236}">
                <a16:creationId xmlns:a16="http://schemas.microsoft.com/office/drawing/2014/main" id="{71D362D8-9613-0943-C061-48BBCE33B55A}"/>
              </a:ext>
            </a:extLst>
          </p:cNvPr>
          <p:cNvSpPr txBox="1"/>
          <p:nvPr/>
        </p:nvSpPr>
        <p:spPr>
          <a:xfrm>
            <a:off x="4480559" y="951544"/>
            <a:ext cx="6131292" cy="5262979"/>
          </a:xfrm>
          <a:prstGeom prst="rect">
            <a:avLst/>
          </a:prstGeom>
          <a:noFill/>
        </p:spPr>
        <p:txBody>
          <a:bodyPr wrap="square">
            <a:spAutoFit/>
          </a:bodyPr>
          <a:lstStyle/>
          <a:p>
            <a:pPr algn="just"/>
            <a:r>
              <a:rPr lang="en-US" sz="2400" b="1" dirty="0">
                <a:solidFill>
                  <a:schemeClr val="bg1"/>
                </a:solidFill>
                <a:effectLst/>
              </a:rPr>
              <a:t>Education:</a:t>
            </a:r>
            <a:r>
              <a:rPr lang="en-US" sz="2400" dirty="0">
                <a:solidFill>
                  <a:schemeClr val="bg1"/>
                </a:solidFill>
                <a:effectLst/>
              </a:rPr>
              <a:t> For analyzing the education sector, data mining uses Educational Data Mining (EDM) method. This method generates patterns that can be used both by learners and educators. By using data mining EDM we can perform some educational task:</a:t>
            </a:r>
          </a:p>
          <a:p>
            <a:pPr algn="just">
              <a:buFont typeface="Arial" panose="020B0604020202020204" pitchFamily="34" charset="0"/>
              <a:buChar char="•"/>
            </a:pPr>
            <a:r>
              <a:rPr lang="en-US" sz="2400" dirty="0">
                <a:solidFill>
                  <a:schemeClr val="bg1"/>
                </a:solidFill>
                <a:effectLst/>
              </a:rPr>
              <a:t>Predicting students admission in higher education</a:t>
            </a:r>
          </a:p>
          <a:p>
            <a:pPr algn="just">
              <a:buFont typeface="Arial" panose="020B0604020202020204" pitchFamily="34" charset="0"/>
              <a:buChar char="•"/>
            </a:pPr>
            <a:r>
              <a:rPr lang="en-US" sz="2400" dirty="0">
                <a:solidFill>
                  <a:schemeClr val="bg1"/>
                </a:solidFill>
                <a:effectLst/>
              </a:rPr>
              <a:t>Predicting students profiling</a:t>
            </a:r>
          </a:p>
          <a:p>
            <a:pPr algn="just">
              <a:buFont typeface="Arial" panose="020B0604020202020204" pitchFamily="34" charset="0"/>
              <a:buChar char="•"/>
            </a:pPr>
            <a:r>
              <a:rPr lang="en-US" sz="2400" dirty="0">
                <a:solidFill>
                  <a:schemeClr val="bg1"/>
                </a:solidFill>
                <a:effectLst/>
              </a:rPr>
              <a:t>Predicting student performance</a:t>
            </a:r>
          </a:p>
          <a:p>
            <a:pPr algn="just">
              <a:buFont typeface="Arial" panose="020B0604020202020204" pitchFamily="34" charset="0"/>
              <a:buChar char="•"/>
            </a:pPr>
            <a:r>
              <a:rPr lang="en-US" sz="2400" dirty="0">
                <a:solidFill>
                  <a:schemeClr val="bg1"/>
                </a:solidFill>
                <a:effectLst/>
              </a:rPr>
              <a:t>Teachers teaching performance</a:t>
            </a:r>
          </a:p>
          <a:p>
            <a:pPr algn="just">
              <a:buFont typeface="Arial" panose="020B0604020202020204" pitchFamily="34" charset="0"/>
              <a:buChar char="•"/>
            </a:pPr>
            <a:r>
              <a:rPr lang="en-US" sz="2400" dirty="0">
                <a:solidFill>
                  <a:schemeClr val="bg1"/>
                </a:solidFill>
                <a:effectLst/>
              </a:rPr>
              <a:t>Curriculum development</a:t>
            </a:r>
          </a:p>
          <a:p>
            <a:pPr algn="just">
              <a:buFont typeface="Arial" panose="020B0604020202020204" pitchFamily="34" charset="0"/>
              <a:buChar char="•"/>
            </a:pPr>
            <a:r>
              <a:rPr lang="en-US" sz="2400" dirty="0">
                <a:solidFill>
                  <a:schemeClr val="bg1"/>
                </a:solidFill>
                <a:effectLst/>
              </a:rPr>
              <a:t>Predicting student placement opportunities</a:t>
            </a:r>
          </a:p>
        </p:txBody>
      </p:sp>
    </p:spTree>
    <p:extLst>
      <p:ext uri="{BB962C8B-B14F-4D97-AF65-F5344CB8AC3E}">
        <p14:creationId xmlns:p14="http://schemas.microsoft.com/office/powerpoint/2010/main" val="3681646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89</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042610" y="301752"/>
            <a:ext cx="7867861" cy="3606105"/>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6B424E5D-8021-EF83-8ED0-7FDA34614C4B}"/>
              </a:ext>
            </a:extLst>
          </p:cNvPr>
          <p:cNvSpPr txBox="1"/>
          <p:nvPr/>
        </p:nvSpPr>
        <p:spPr>
          <a:xfrm>
            <a:off x="4451287" y="576072"/>
            <a:ext cx="7050506" cy="4524315"/>
          </a:xfrm>
          <a:prstGeom prst="rect">
            <a:avLst/>
          </a:prstGeom>
          <a:noFill/>
        </p:spPr>
        <p:txBody>
          <a:bodyPr wrap="square">
            <a:spAutoFit/>
          </a:bodyPr>
          <a:lstStyle/>
          <a:p>
            <a:pPr algn="just"/>
            <a:r>
              <a:rPr lang="en-US" sz="2400" b="1" dirty="0">
                <a:solidFill>
                  <a:schemeClr val="bg1"/>
                </a:solidFill>
                <a:effectLst/>
              </a:rPr>
              <a:t>Scientific Analysis:</a:t>
            </a:r>
            <a:r>
              <a:rPr lang="en-US" sz="2400" dirty="0">
                <a:solidFill>
                  <a:schemeClr val="bg1"/>
                </a:solidFill>
                <a:effectLst/>
              </a:rPr>
              <a:t> Scientific simulations are generating bulks of data every day. This includes data collected from nuclear laboratories, data about human psychology, etc.</a:t>
            </a:r>
            <a:r>
              <a:rPr lang="en-US" sz="2400" b="1" dirty="0">
                <a:solidFill>
                  <a:schemeClr val="bg1"/>
                </a:solidFill>
                <a:effectLst/>
              </a:rPr>
              <a:t> </a:t>
            </a:r>
            <a:r>
              <a:rPr lang="en-US" sz="2400" dirty="0">
                <a:solidFill>
                  <a:schemeClr val="bg1"/>
                </a:solidFill>
                <a:effectLst/>
              </a:rPr>
              <a:t>Data mining techniques are capable of the analysis of these data. Now we can capture and store more new data faster than we can analyze the old data already accumulated. Example of scientific analysis:</a:t>
            </a:r>
          </a:p>
          <a:p>
            <a:pPr algn="just">
              <a:buFont typeface="Arial" panose="020B0604020202020204" pitchFamily="34" charset="0"/>
              <a:buChar char="•"/>
            </a:pPr>
            <a:r>
              <a:rPr lang="en-US" sz="2400" dirty="0">
                <a:solidFill>
                  <a:schemeClr val="bg1"/>
                </a:solidFill>
                <a:effectLst/>
              </a:rPr>
              <a:t>Sequence analysis in bioinformatics</a:t>
            </a:r>
          </a:p>
          <a:p>
            <a:pPr algn="just">
              <a:buFont typeface="Arial" panose="020B0604020202020204" pitchFamily="34" charset="0"/>
              <a:buChar char="•"/>
            </a:pPr>
            <a:r>
              <a:rPr lang="en-US" sz="2400" dirty="0">
                <a:solidFill>
                  <a:schemeClr val="bg1"/>
                </a:solidFill>
                <a:effectLst/>
              </a:rPr>
              <a:t>Classification of astronomical objects</a:t>
            </a:r>
          </a:p>
          <a:p>
            <a:pPr algn="just">
              <a:buFont typeface="Arial" panose="020B0604020202020204" pitchFamily="34" charset="0"/>
              <a:buChar char="•"/>
            </a:pPr>
            <a:r>
              <a:rPr lang="en-US" sz="2400" dirty="0">
                <a:solidFill>
                  <a:schemeClr val="bg1"/>
                </a:solidFill>
                <a:effectLst/>
              </a:rPr>
              <a:t>Medical decision support.</a:t>
            </a:r>
          </a:p>
        </p:txBody>
      </p:sp>
    </p:spTree>
    <p:extLst>
      <p:ext uri="{BB962C8B-B14F-4D97-AF65-F5344CB8AC3E}">
        <p14:creationId xmlns:p14="http://schemas.microsoft.com/office/powerpoint/2010/main" val="325436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8B4CE7-99C9-BD2D-17D0-2B34D13B367F}"/>
              </a:ext>
            </a:extLst>
          </p:cNvPr>
          <p:cNvSpPr>
            <a:spLocks noGrp="1"/>
          </p:cNvSpPr>
          <p:nvPr>
            <p:ph type="body" sz="quarter" idx="16"/>
          </p:nvPr>
        </p:nvSpPr>
        <p:spPr>
          <a:xfrm>
            <a:off x="4178426" y="438911"/>
            <a:ext cx="7744626" cy="5894511"/>
          </a:xfrm>
        </p:spPr>
        <p:txBody>
          <a:bodyPr/>
          <a:lstStyle/>
          <a:p>
            <a:pPr marL="0" indent="0">
              <a:lnSpc>
                <a:spcPct val="107000"/>
              </a:lnSpc>
              <a:spcAft>
                <a:spcPts val="800"/>
              </a:spcAft>
              <a:buNone/>
            </a:pPr>
            <a:r>
              <a:rPr lang="en-US" sz="2400" kern="100" dirty="0">
                <a:effectLst/>
                <a:latin typeface="Arial" panose="020B0604020202020204" pitchFamily="34" charset="0"/>
                <a:ea typeface="Calibri" panose="020F0502020204030204" pitchFamily="34" charset="0"/>
                <a:cs typeface="Arial" panose="020B0604020202020204" pitchFamily="34" charset="0"/>
              </a:rPr>
              <a:t>It's really a two phase process.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First we start with past data, then we build some type of model, statistical model, mathematical model, computational model, and then we look at the results of that model based on those data. </a:t>
            </a:r>
          </a:p>
          <a:p>
            <a:pPr>
              <a:lnSpc>
                <a:spcPct val="107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In phase two, we collect new data or multiple sets of new data, and we apply that model that we developed from phase one to those new data, and then we make predictions. And importantly, we then look and see, well, how accurate were our predictions that we made based on that model built during phase one? We applied it to the new data from phase two, and in this way we can see did it really generalize and help us predict into the future? </a:t>
            </a:r>
          </a:p>
        </p:txBody>
      </p:sp>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a:t>
            </a:fld>
            <a:endParaRPr lang="en-US"/>
          </a:p>
        </p:txBody>
      </p:sp>
      <p:sp>
        <p:nvSpPr>
          <p:cNvPr id="7" name="Title 1">
            <a:extLst>
              <a:ext uri="{FF2B5EF4-FFF2-40B4-BE49-F238E27FC236}">
                <a16:creationId xmlns:a16="http://schemas.microsoft.com/office/drawing/2014/main" id="{944632C4-254B-1032-1AED-03CE81169442}"/>
              </a:ext>
            </a:extLst>
          </p:cNvPr>
          <p:cNvSpPr txBox="1">
            <a:spLocks/>
          </p:cNvSpPr>
          <p:nvPr/>
        </p:nvSpPr>
        <p:spPr>
          <a:xfrm>
            <a:off x="139454" y="1109685"/>
            <a:ext cx="3740101" cy="11756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4400" dirty="0">
                <a:effectLst/>
                <a:latin typeface="Arial" panose="020B0604020202020204" pitchFamily="34" charset="0"/>
                <a:ea typeface="Calibri" panose="020F0502020204030204" pitchFamily="34" charset="0"/>
                <a:cs typeface="Arial" panose="020B0604020202020204" pitchFamily="34" charset="0"/>
              </a:rPr>
              <a:t>Predictive</a:t>
            </a:r>
            <a:r>
              <a:rPr lang="en-US" sz="4400" kern="100" dirty="0">
                <a:latin typeface="Arial" panose="020B0604020202020204" pitchFamily="34" charset="0"/>
                <a:ea typeface="Calibri" panose="020F0502020204030204" pitchFamily="34" charset="0"/>
                <a:cs typeface="Arial" panose="020B0604020202020204" pitchFamily="34" charset="0"/>
              </a:rPr>
              <a:t> analytics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809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90</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29239" y="213440"/>
            <a:ext cx="7867861" cy="4135494"/>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Healthcare</a:t>
            </a:r>
          </a:p>
          <a:p>
            <a:pPr marL="0" indent="0">
              <a:buNone/>
            </a:pPr>
            <a:r>
              <a:rPr lang="en-US" sz="2400" dirty="0"/>
              <a:t>Data mining helps improve the quality of health care systems. Predictive analysis helps recommend medicines and evaluate the treatment progress. Similarly, identifying unusual patterns in medical claims, medicine purchases or incoherent prescriptions help track fraudulent practices.</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543093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91</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29239" y="213440"/>
            <a:ext cx="7867861" cy="4135494"/>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Insurance</a:t>
            </a:r>
          </a:p>
          <a:p>
            <a:r>
              <a:rPr lang="en-US" sz="2400" dirty="0"/>
              <a:t>Data mining helps insurance companies understand customer purchase </a:t>
            </a:r>
            <a:r>
              <a:rPr lang="en-US" sz="2400" dirty="0" err="1"/>
              <a:t>behaviour</a:t>
            </a:r>
            <a:r>
              <a:rPr lang="en-US" sz="2400" dirty="0"/>
              <a:t> and predict the insurance policy they are likely to purchase in the future. They track fraudulent claim practices and strengthen their systems to avoid them. Insurance companies can trace policies that get claimed together and bundle them to provide better services.</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655962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92</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94900" y="1529060"/>
            <a:ext cx="3703331" cy="75212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 </a:t>
            </a:r>
          </a:p>
          <a:p>
            <a:endParaRPr lang="en-US" sz="3600" dirty="0"/>
          </a:p>
          <a:p>
            <a:endParaRPr lang="en-US" sz="3600" dirty="0"/>
          </a:p>
        </p:txBody>
      </p:sp>
      <p:sp>
        <p:nvSpPr>
          <p:cNvPr id="2" name="Text Placeholder 5">
            <a:extLst>
              <a:ext uri="{FF2B5EF4-FFF2-40B4-BE49-F238E27FC236}">
                <a16:creationId xmlns:a16="http://schemas.microsoft.com/office/drawing/2014/main" id="{031088CD-E12D-DC01-F432-7FE6E4A28186}"/>
              </a:ext>
            </a:extLst>
          </p:cNvPr>
          <p:cNvSpPr txBox="1">
            <a:spLocks/>
          </p:cNvSpPr>
          <p:nvPr/>
        </p:nvSpPr>
        <p:spPr>
          <a:xfrm>
            <a:off x="4129239" y="301752"/>
            <a:ext cx="7867861" cy="4963267"/>
          </a:xfrm>
          <a:prstGeom prst="rect">
            <a:avLst/>
          </a:prstGeom>
        </p:spPr>
        <p:txBody>
          <a:bodyPr vert="horz" lIns="91440" tIns="45720" rIns="91440" bIns="45720" rtlCol="0">
            <a:noAutofit/>
          </a:bodyPr>
          <a:lstStyle>
            <a:lvl1pPr marL="283464"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1pPr>
            <a:lvl2pPr marL="6858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2pPr>
            <a:lvl3pPr marL="11430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3pPr>
            <a:lvl4pPr marL="1600200" indent="-283464" algn="l" defTabSz="914400" rtl="0" eaLnBrk="1" latinLnBrk="0" hangingPunct="1">
              <a:lnSpc>
                <a:spcPct val="150000"/>
              </a:lnSpc>
              <a:spcBef>
                <a:spcPts val="0"/>
              </a:spcBef>
              <a:buFont typeface="Arial" panose="020B0604020202020204" pitchFamily="34" charset="0"/>
              <a:buChar char="•"/>
              <a:defRPr sz="1600" kern="1200">
                <a:solidFill>
                  <a:schemeClr val="accent5"/>
                </a:solidFill>
                <a:latin typeface="+mn-lt"/>
                <a:ea typeface="+mn-ea"/>
                <a:cs typeface="+mn-cs"/>
              </a:defRPr>
            </a:lvl4pPr>
            <a:lvl5pPr marL="2057400" indent="-283464" algn="l" defTabSz="914400" rtl="0" eaLnBrk="1" latinLnBrk="0" hangingPunct="1">
              <a:lnSpc>
                <a:spcPct val="15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b="1" dirty="0">
                <a:effectLst/>
              </a:rPr>
              <a:t>Transportation:</a:t>
            </a:r>
            <a:r>
              <a:rPr lang="en-US" sz="2400" dirty="0">
                <a:effectLst/>
              </a:rPr>
              <a:t> </a:t>
            </a:r>
          </a:p>
          <a:p>
            <a:pPr algn="just"/>
            <a:r>
              <a:rPr lang="en-US" sz="2400" dirty="0">
                <a:effectLst/>
              </a:rPr>
              <a:t>A diversified transportation company with a large direct sales force can apply data mining to identify the best prospects for its services. A large consumer merchandise organization can apply information mining to improve its business cycle to retailers.</a:t>
            </a:r>
          </a:p>
          <a:p>
            <a:pPr algn="just">
              <a:buFont typeface="Arial" panose="020B0604020202020204" pitchFamily="34" charset="0"/>
              <a:buChar char="•"/>
            </a:pPr>
            <a:r>
              <a:rPr lang="en-US" sz="2400" dirty="0">
                <a:effectLst/>
              </a:rPr>
              <a:t>Determine the distribution schedules among outlets.</a:t>
            </a:r>
          </a:p>
          <a:p>
            <a:pPr algn="just">
              <a:buFont typeface="Arial" panose="020B0604020202020204" pitchFamily="34" charset="0"/>
              <a:buChar char="•"/>
            </a:pPr>
            <a:r>
              <a:rPr lang="en-US" sz="2400" dirty="0">
                <a:effectLst/>
              </a:rPr>
              <a:t>Analyze loading patterns.</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429681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93</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85275" y="961169"/>
            <a:ext cx="3703331" cy="14066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applications</a:t>
            </a:r>
          </a:p>
          <a:p>
            <a:endParaRPr lang="en-US" sz="3600" dirty="0"/>
          </a:p>
          <a:p>
            <a:endParaRPr lang="en-US" sz="3600" dirty="0"/>
          </a:p>
        </p:txBody>
      </p:sp>
      <p:sp>
        <p:nvSpPr>
          <p:cNvPr id="4" name="TextBox 3">
            <a:extLst>
              <a:ext uri="{FF2B5EF4-FFF2-40B4-BE49-F238E27FC236}">
                <a16:creationId xmlns:a16="http://schemas.microsoft.com/office/drawing/2014/main" id="{9E638D23-1276-88F7-3D33-5721807D524D}"/>
              </a:ext>
            </a:extLst>
          </p:cNvPr>
          <p:cNvSpPr txBox="1"/>
          <p:nvPr/>
        </p:nvSpPr>
        <p:spPr>
          <a:xfrm>
            <a:off x="4109987" y="58846"/>
            <a:ext cx="7589520" cy="6740307"/>
          </a:xfrm>
          <a:prstGeom prst="rect">
            <a:avLst/>
          </a:prstGeom>
          <a:noFill/>
        </p:spPr>
        <p:txBody>
          <a:bodyPr wrap="square">
            <a:spAutoFit/>
          </a:bodyPr>
          <a:lstStyle/>
          <a:p>
            <a:pPr algn="just"/>
            <a:r>
              <a:rPr lang="en-US" sz="2400" b="1" dirty="0">
                <a:solidFill>
                  <a:schemeClr val="bg1"/>
                </a:solidFill>
                <a:effectLst/>
              </a:rPr>
              <a:t>Market Basket Analysis: </a:t>
            </a:r>
            <a:r>
              <a:rPr lang="en-US" sz="2400" dirty="0">
                <a:solidFill>
                  <a:schemeClr val="bg1"/>
                </a:solidFill>
                <a:effectLst/>
              </a:rPr>
              <a:t>Market Basket Analysis is a technique that gives the careful study of purchases done by a customer in a supermarket. This concept identifies the pattern of frequent purchase items by customers. This analysis can help to promote deals, offers, sale by the companies and data mining techniques helps to achieve this analysis task. Example:</a:t>
            </a:r>
          </a:p>
          <a:p>
            <a:pPr algn="just">
              <a:buFont typeface="Arial" panose="020B0604020202020204" pitchFamily="34" charset="0"/>
              <a:buChar char="•"/>
            </a:pPr>
            <a:r>
              <a:rPr lang="en-US" sz="2400" dirty="0">
                <a:solidFill>
                  <a:schemeClr val="bg1"/>
                </a:solidFill>
                <a:effectLst/>
              </a:rPr>
              <a:t>Data mining concepts are in use for Sales and marketing to provide better customer service, to improve cross-selling opportunities, to increase direct mail response rates.</a:t>
            </a:r>
          </a:p>
          <a:p>
            <a:pPr algn="just">
              <a:buFont typeface="Arial" panose="020B0604020202020204" pitchFamily="34" charset="0"/>
              <a:buChar char="•"/>
            </a:pPr>
            <a:r>
              <a:rPr lang="en-US" sz="2400" dirty="0">
                <a:solidFill>
                  <a:schemeClr val="bg1"/>
                </a:solidFill>
                <a:effectLst/>
              </a:rPr>
              <a:t>Customer Retention in the form of pattern identification and prediction of likely defections is possible by Data mining.</a:t>
            </a:r>
          </a:p>
          <a:p>
            <a:pPr algn="just">
              <a:buFont typeface="Arial" panose="020B0604020202020204" pitchFamily="34" charset="0"/>
              <a:buChar char="•"/>
            </a:pPr>
            <a:r>
              <a:rPr lang="en-US" sz="2400" dirty="0">
                <a:solidFill>
                  <a:schemeClr val="bg1"/>
                </a:solidFill>
                <a:effectLst/>
              </a:rPr>
              <a:t>Risk Assessment and Fraud area also use the data-mining concept for identifying inappropriate or unusual behavior etc.</a:t>
            </a:r>
          </a:p>
        </p:txBody>
      </p:sp>
    </p:spTree>
    <p:extLst>
      <p:ext uri="{BB962C8B-B14F-4D97-AF65-F5344CB8AC3E}">
        <p14:creationId xmlns:p14="http://schemas.microsoft.com/office/powerpoint/2010/main" val="45624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a:lstStyle/>
          <a:p>
            <a:fld id="{5BFCF61C-3B18-4C03-8326-CC3B32D710C9}" type="slidenum">
              <a:rPr lang="en-US" smtClean="0"/>
              <a:pPr/>
              <a:t>94</a:t>
            </a:fld>
            <a:endParaRPr lang="en-US"/>
          </a:p>
        </p:txBody>
      </p:sp>
      <p:sp>
        <p:nvSpPr>
          <p:cNvPr id="10" name="Title 1">
            <a:extLst>
              <a:ext uri="{FF2B5EF4-FFF2-40B4-BE49-F238E27FC236}">
                <a16:creationId xmlns:a16="http://schemas.microsoft.com/office/drawing/2014/main" id="{67CF76F6-7F84-7A26-DDE9-4E11638B5141}"/>
              </a:ext>
            </a:extLst>
          </p:cNvPr>
          <p:cNvSpPr txBox="1">
            <a:spLocks/>
          </p:cNvSpPr>
          <p:nvPr/>
        </p:nvSpPr>
        <p:spPr>
          <a:xfrm>
            <a:off x="185275" y="961169"/>
            <a:ext cx="3703331" cy="14066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baseline="0">
                <a:solidFill>
                  <a:schemeClr val="accent4"/>
                </a:solidFill>
                <a:latin typeface="+mj-lt"/>
                <a:ea typeface="+mj-ea"/>
                <a:cs typeface="+mj-cs"/>
              </a:defRPr>
            </a:lvl1pPr>
          </a:lstStyle>
          <a:p>
            <a:r>
              <a:rPr lang="en-US" sz="3600" dirty="0"/>
              <a:t>Data mining challenges</a:t>
            </a:r>
          </a:p>
          <a:p>
            <a:endParaRPr lang="en-US" sz="3600" dirty="0"/>
          </a:p>
          <a:p>
            <a:endParaRPr lang="en-US" sz="3600" dirty="0"/>
          </a:p>
        </p:txBody>
      </p:sp>
      <p:sp>
        <p:nvSpPr>
          <p:cNvPr id="4" name="Rectangle 1">
            <a:extLst>
              <a:ext uri="{FF2B5EF4-FFF2-40B4-BE49-F238E27FC236}">
                <a16:creationId xmlns:a16="http://schemas.microsoft.com/office/drawing/2014/main" id="{0E35A32B-0057-356F-893C-6C543E95CD09}"/>
              </a:ext>
            </a:extLst>
          </p:cNvPr>
          <p:cNvSpPr>
            <a:spLocks noChangeArrowheads="1"/>
          </p:cNvSpPr>
          <p:nvPr/>
        </p:nvSpPr>
        <p:spPr bwMode="auto">
          <a:xfrm>
            <a:off x="4321742" y="576072"/>
            <a:ext cx="706494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bg1"/>
                </a:solidFill>
                <a:effectLst/>
              </a:rPr>
              <a:t>Data Mining Challenges</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Complex Data</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Distributed Data</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Data </a:t>
            </a:r>
            <a:r>
              <a:rPr kumimoji="0" lang="en-US" altLang="en-US" sz="2400" b="0" i="0" u="none" strike="noStrike" cap="none" normalizeH="0" baseline="0" dirty="0" err="1">
                <a:ln>
                  <a:noFill/>
                </a:ln>
                <a:solidFill>
                  <a:schemeClr val="bg1"/>
                </a:solidFill>
                <a:effectLst/>
              </a:rPr>
              <a:t>Visualisation</a:t>
            </a:r>
            <a:endParaRPr kumimoji="0" lang="en-US" altLang="en-US" sz="2400" b="0" i="0" u="none" strike="noStrike" cap="none" normalizeH="0" baseline="0" dirty="0">
              <a:ln>
                <a:noFill/>
              </a:ln>
              <a:solidFill>
                <a:schemeClr val="bg1"/>
              </a:solidFill>
              <a:effectLst/>
            </a:endParaRP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Domain Knowledge</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Incomplete Data</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Higher Costs</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Privacy and Security</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User Interface</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Methodologies for Mining Data</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Data Mining Algorithms</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Performance Issues</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Background Knowledge Incorporation</a:t>
            </a:r>
          </a:p>
          <a:p>
            <a:pPr marL="1257300" lvl="2"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bg1"/>
                </a:solidFill>
                <a:effectLst/>
              </a:rPr>
              <a:t>Data Disclosure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bg1"/>
              </a:solidFill>
              <a:effectLst/>
            </a:endParaRPr>
          </a:p>
        </p:txBody>
      </p:sp>
      <p:sp>
        <p:nvSpPr>
          <p:cNvPr id="5" name="Rectangle 4">
            <a:hlinkClick r:id="rId2" action="ppaction://hlinkfile"/>
            <a:extLst>
              <a:ext uri="{FF2B5EF4-FFF2-40B4-BE49-F238E27FC236}">
                <a16:creationId xmlns:a16="http://schemas.microsoft.com/office/drawing/2014/main" id="{9E547201-A557-950B-7758-23F0ABBA5647}"/>
              </a:ext>
            </a:extLst>
          </p:cNvPr>
          <p:cNvSpPr/>
          <p:nvPr/>
        </p:nvSpPr>
        <p:spPr>
          <a:xfrm>
            <a:off x="8044680" y="5460278"/>
            <a:ext cx="410881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Explanation</a:t>
            </a:r>
          </a:p>
        </p:txBody>
      </p:sp>
    </p:spTree>
    <p:extLst>
      <p:ext uri="{BB962C8B-B14F-4D97-AF65-F5344CB8AC3E}">
        <p14:creationId xmlns:p14="http://schemas.microsoft.com/office/powerpoint/2010/main" val="2919208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p:txBody>
          <a:bodyPr/>
          <a:lstStyle/>
          <a:p>
            <a:r>
              <a:rPr lang="en-US" dirty="0"/>
              <a:t>Thank</a:t>
            </a:r>
            <a:br>
              <a:rPr lang="en-US" dirty="0"/>
            </a:br>
            <a:r>
              <a:rPr lang="en-US" dirty="0"/>
              <a:t>You</a:t>
            </a:r>
          </a:p>
        </p:txBody>
      </p:sp>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3877056" y="3383280"/>
            <a:ext cx="4754880" cy="1265722"/>
          </a:xfrm>
        </p:spPr>
        <p:txBody>
          <a:bodyPr/>
          <a:lstStyle/>
          <a:p>
            <a:r>
              <a:rPr lang="en-US" dirty="0"/>
              <a:t>Manikandan</a:t>
            </a:r>
          </a:p>
          <a:p>
            <a:r>
              <a:rPr lang="en-US" dirty="0"/>
              <a:t>manikandan.v@klu.ac.in</a:t>
            </a:r>
          </a:p>
          <a:p>
            <a:endParaRPr lang="en-US" dirty="0"/>
          </a:p>
        </p:txBody>
      </p:sp>
    </p:spTree>
    <p:extLst>
      <p:ext uri="{BB962C8B-B14F-4D97-AF65-F5344CB8AC3E}">
        <p14:creationId xmlns:p14="http://schemas.microsoft.com/office/powerpoint/2010/main" val="2262363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a:xfrm>
            <a:off x="135311" y="173016"/>
            <a:ext cx="9306640" cy="474256"/>
          </a:xfrm>
        </p:spPr>
        <p:txBody>
          <a:bodyPr/>
          <a:lstStyle/>
          <a:p>
            <a:r>
              <a:rPr lang="en-IN" sz="2800" dirty="0"/>
              <a:t>L</a:t>
            </a:r>
            <a:r>
              <a:rPr lang="en-US" sz="2800" dirty="0"/>
              <a:t>inks to Know…</a:t>
            </a:r>
          </a:p>
        </p:txBody>
      </p:sp>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303595" y="647272"/>
            <a:ext cx="9787574" cy="5705348"/>
          </a:xfrm>
        </p:spPr>
        <p:txBody>
          <a:bodyPr/>
          <a:lstStyle/>
          <a:p>
            <a:r>
              <a:rPr lang="en-US" dirty="0"/>
              <a:t>Install R and R studio</a:t>
            </a:r>
          </a:p>
          <a:p>
            <a:r>
              <a:rPr lang="en-US" b="0" dirty="0">
                <a:hlinkClick r:id="rId2">
                  <a:extLst>
                    <a:ext uri="{A12FA001-AC4F-418D-AE19-62706E023703}">
                      <ahyp:hlinkClr xmlns:ahyp="http://schemas.microsoft.com/office/drawing/2018/hyperlinkcolor" val="tx"/>
                    </a:ext>
                  </a:extLst>
                </a:hlinkClick>
              </a:rPr>
              <a:t>https://posit.co/download/rstudio-desktop/</a:t>
            </a:r>
            <a:endParaRPr lang="en-US" b="0" dirty="0"/>
          </a:p>
          <a:p>
            <a:r>
              <a:rPr lang="en-US" dirty="0"/>
              <a:t>R Programming Tutorial</a:t>
            </a:r>
          </a:p>
          <a:p>
            <a:r>
              <a:rPr lang="en-US" b="0" dirty="0">
                <a:hlinkClick r:id="rId3">
                  <a:extLst>
                    <a:ext uri="{A12FA001-AC4F-418D-AE19-62706E023703}">
                      <ahyp:hlinkClr xmlns:ahyp="http://schemas.microsoft.com/office/drawing/2018/hyperlinkcolor" val="tx"/>
                    </a:ext>
                  </a:extLst>
                </a:hlinkClick>
              </a:rPr>
              <a:t>https://www.w3schools.com/r/r_if_else_andor.asp</a:t>
            </a:r>
            <a:endParaRPr lang="en-US" b="0" dirty="0"/>
          </a:p>
          <a:p>
            <a:r>
              <a:rPr lang="en-US" dirty="0"/>
              <a:t>Using R </a:t>
            </a:r>
          </a:p>
          <a:p>
            <a:r>
              <a:rPr lang="en-US" b="0" dirty="0">
                <a:hlinkClick r:id="rId4">
                  <a:extLst>
                    <a:ext uri="{A12FA001-AC4F-418D-AE19-62706E023703}">
                      <ahyp:hlinkClr xmlns:ahyp="http://schemas.microsoft.com/office/drawing/2018/hyperlinkcolor" val="tx"/>
                    </a:ext>
                  </a:extLst>
                </a:hlinkClick>
              </a:rPr>
              <a:t>http://www2.hawaii.edu/~georgeha/Handouts/meas/_book/</a:t>
            </a:r>
            <a:endParaRPr lang="en-US" b="0" dirty="0"/>
          </a:p>
          <a:p>
            <a:r>
              <a:rPr lang="en-US" dirty="0"/>
              <a:t>Predictive Analytics using R</a:t>
            </a:r>
          </a:p>
          <a:p>
            <a:r>
              <a:rPr lang="en-US" b="0" dirty="0">
                <a:hlinkClick r:id="rId5">
                  <a:extLst>
                    <a:ext uri="{A12FA001-AC4F-418D-AE19-62706E023703}">
                      <ahyp:hlinkClr xmlns:ahyp="http://schemas.microsoft.com/office/drawing/2018/hyperlinkcolor" val="tx"/>
                    </a:ext>
                  </a:extLst>
                </a:hlinkClick>
              </a:rPr>
              <a:t>https://www.youtube.com/watch?v=Kd0C-8q0HkI&amp;t=126s</a:t>
            </a:r>
            <a:endParaRPr lang="en-US" b="0" dirty="0"/>
          </a:p>
          <a:p>
            <a:r>
              <a:rPr lang="en-US" dirty="0"/>
              <a:t>Predictive Analytics Software</a:t>
            </a:r>
          </a:p>
          <a:p>
            <a:r>
              <a:rPr lang="en-US" b="0" dirty="0">
                <a:hlinkClick r:id="rId6">
                  <a:extLst>
                    <a:ext uri="{A12FA001-AC4F-418D-AE19-62706E023703}">
                      <ahyp:hlinkClr xmlns:ahyp="http://schemas.microsoft.com/office/drawing/2018/hyperlinkcolor" val="tx"/>
                    </a:ext>
                  </a:extLst>
                </a:hlinkClick>
              </a:rPr>
              <a:t>https://www.predictiveanalyticstoday.com/top-predictive-analytics-software/</a:t>
            </a:r>
            <a:endParaRPr lang="en-US" b="0" dirty="0"/>
          </a:p>
          <a:p>
            <a:r>
              <a:rPr lang="en-US" dirty="0"/>
              <a:t> </a:t>
            </a:r>
          </a:p>
          <a:p>
            <a:endParaRPr lang="en-US" dirty="0"/>
          </a:p>
          <a:p>
            <a:endParaRPr lang="en-US" b="0" dirty="0"/>
          </a:p>
          <a:p>
            <a:pPr marL="342900" indent="-342900">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25787176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a:xfrm>
            <a:off x="135311" y="173016"/>
            <a:ext cx="9306640" cy="474256"/>
          </a:xfrm>
        </p:spPr>
        <p:txBody>
          <a:bodyPr/>
          <a:lstStyle/>
          <a:p>
            <a:r>
              <a:rPr lang="en-IN" sz="2800" dirty="0"/>
              <a:t>L</a:t>
            </a:r>
            <a:r>
              <a:rPr lang="en-US" sz="2800" dirty="0"/>
              <a:t>inks to Know…</a:t>
            </a:r>
          </a:p>
        </p:txBody>
      </p:sp>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303595" y="647272"/>
            <a:ext cx="9787574" cy="5705348"/>
          </a:xfrm>
        </p:spPr>
        <p:txBody>
          <a:bodyPr/>
          <a:lstStyle/>
          <a:p>
            <a:r>
              <a:rPr lang="en-US" dirty="0"/>
              <a:t>Data mining using R</a:t>
            </a:r>
          </a:p>
          <a:p>
            <a:r>
              <a:rPr lang="en-US" b="0" dirty="0">
                <a:hlinkClick r:id="rId2">
                  <a:extLst>
                    <a:ext uri="{A12FA001-AC4F-418D-AE19-62706E023703}">
                      <ahyp:hlinkClr xmlns:ahyp="http://schemas.microsoft.com/office/drawing/2018/hyperlinkcolor" val="tx"/>
                    </a:ext>
                  </a:extLst>
                </a:hlinkClick>
              </a:rPr>
              <a:t>https://www.youtube.com/watch?v=BB2O4VCu5j8</a:t>
            </a:r>
            <a:endParaRPr lang="en-US" b="0" dirty="0"/>
          </a:p>
          <a:p>
            <a:r>
              <a:rPr lang="en-US" dirty="0"/>
              <a:t>Using R Tool (R studio)</a:t>
            </a:r>
          </a:p>
          <a:p>
            <a:r>
              <a:rPr lang="en-US" b="0" dirty="0">
                <a:hlinkClick r:id="rId3">
                  <a:extLst>
                    <a:ext uri="{A12FA001-AC4F-418D-AE19-62706E023703}">
                      <ahyp:hlinkClr xmlns:ahyp="http://schemas.microsoft.com/office/drawing/2018/hyperlinkcolor" val="tx"/>
                    </a:ext>
                  </a:extLst>
                </a:hlinkClick>
              </a:rPr>
              <a:t>https://support.posit.co/hc/en-us/articles/200484448-Editing-and-Executing-Code-in-the-RStudio-IDE</a:t>
            </a:r>
            <a:endParaRPr lang="en-US" b="0" dirty="0"/>
          </a:p>
          <a:p>
            <a:endParaRPr lang="en-US" dirty="0"/>
          </a:p>
          <a:p>
            <a:endParaRPr lang="en-US" dirty="0"/>
          </a:p>
          <a:p>
            <a:endParaRPr lang="en-US" b="0" dirty="0"/>
          </a:p>
          <a:p>
            <a:pPr marL="342900" indent="-342900">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8303841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a:xfrm>
            <a:off x="195874" y="271432"/>
            <a:ext cx="3971865" cy="537090"/>
          </a:xfrm>
        </p:spPr>
        <p:txBody>
          <a:bodyPr/>
          <a:lstStyle/>
          <a:p>
            <a:r>
              <a:rPr lang="en-US" sz="3200" b="1" dirty="0"/>
              <a:t>Local examples</a:t>
            </a:r>
          </a:p>
        </p:txBody>
      </p:sp>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508214" y="938462"/>
            <a:ext cx="9386558" cy="4162927"/>
          </a:xfrm>
        </p:spPr>
        <p:txBody>
          <a:bodyPr/>
          <a:lstStyle/>
          <a:p>
            <a:pPr marL="342900" indent="-342900">
              <a:buFont typeface="Arial" panose="020B0604020202020204" pitchFamily="34" charset="0"/>
              <a:buChar char="•"/>
            </a:pPr>
            <a:r>
              <a:rPr lang="en-US" b="0" dirty="0"/>
              <a:t>Airtel subscriber prediction (300 rupees recharge –full </a:t>
            </a:r>
            <a:r>
              <a:rPr lang="en-US" b="0" dirty="0" err="1"/>
              <a:t>talktime</a:t>
            </a:r>
            <a:r>
              <a:rPr lang="en-US" b="0" dirty="0"/>
              <a:t>- because customers moving to </a:t>
            </a:r>
            <a:r>
              <a:rPr lang="en-US" b="0" dirty="0" err="1"/>
              <a:t>jio</a:t>
            </a:r>
            <a:endParaRPr lang="en-US" b="0" dirty="0"/>
          </a:p>
          <a:p>
            <a:pPr marL="342900" indent="-342900">
              <a:buFont typeface="Arial" panose="020B0604020202020204" pitchFamily="34" charset="0"/>
              <a:buChar char="•"/>
            </a:pPr>
            <a:r>
              <a:rPr lang="en-US" b="0" dirty="0"/>
              <a:t>Amazon ad- making u to buy-tempting to buy</a:t>
            </a:r>
          </a:p>
          <a:p>
            <a:pPr marL="342900" indent="-342900">
              <a:buFont typeface="Arial" panose="020B0604020202020204" pitchFamily="34" charset="0"/>
              <a:buChar char="•"/>
            </a:pPr>
            <a:r>
              <a:rPr lang="en-US" b="0" dirty="0"/>
              <a:t>Phone number – gives u </a:t>
            </a:r>
            <a:r>
              <a:rPr lang="en-US" b="0" dirty="0" err="1"/>
              <a:t>aadhar</a:t>
            </a:r>
            <a:r>
              <a:rPr lang="en-US" b="0" dirty="0"/>
              <a:t> number, pan card info, bank account info- using </a:t>
            </a:r>
            <a:r>
              <a:rPr lang="en-US" b="0" dirty="0" err="1"/>
              <a:t>phonepe</a:t>
            </a:r>
            <a:endParaRPr lang="en-US" b="0" dirty="0"/>
          </a:p>
          <a:p>
            <a:pPr marL="342900" indent="-342900">
              <a:buFont typeface="Arial" panose="020B0604020202020204" pitchFamily="34" charset="0"/>
              <a:buChar char="•"/>
            </a:pPr>
            <a:r>
              <a:rPr lang="en-US" b="0" dirty="0" err="1"/>
              <a:t>Swiggy</a:t>
            </a:r>
            <a:r>
              <a:rPr lang="en-US" b="0" dirty="0"/>
              <a:t> order buy- suggestions showing earlier bought items</a:t>
            </a:r>
          </a:p>
          <a:p>
            <a:pPr marL="342900" indent="-342900">
              <a:buFont typeface="Arial" panose="020B0604020202020204" pitchFamily="34" charset="0"/>
              <a:buChar char="•"/>
            </a:pPr>
            <a:r>
              <a:rPr lang="en-US" b="0" dirty="0"/>
              <a:t>Window shopping – algorithms predict and make u to buy</a:t>
            </a:r>
          </a:p>
          <a:p>
            <a:pPr marL="342900" indent="-342900">
              <a:buFont typeface="Arial" panose="020B0604020202020204" pitchFamily="34" charset="0"/>
              <a:buChar char="•"/>
            </a:pPr>
            <a:r>
              <a:rPr lang="en-US" b="0" dirty="0"/>
              <a:t>Phone number- given to different shops- clustering into groups</a:t>
            </a:r>
          </a:p>
          <a:p>
            <a:pPr marL="342900" indent="-342900">
              <a:buFont typeface="Arial" panose="020B0604020202020204" pitchFamily="34" charset="0"/>
              <a:buChar char="•"/>
            </a:pPr>
            <a:r>
              <a:rPr lang="en-US" b="0" dirty="0" err="1"/>
              <a:t>Buffey</a:t>
            </a:r>
            <a:r>
              <a:rPr lang="en-US" b="0" dirty="0"/>
              <a:t> system- so much of food- so much of data</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19499446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4AE1-C6FD-2EFB-79A7-7C9A6C853EF8}"/>
              </a:ext>
            </a:extLst>
          </p:cNvPr>
          <p:cNvSpPr>
            <a:spLocks noGrp="1"/>
          </p:cNvSpPr>
          <p:nvPr>
            <p:ph type="title"/>
          </p:nvPr>
        </p:nvSpPr>
        <p:spPr>
          <a:xfrm>
            <a:off x="195874" y="271432"/>
            <a:ext cx="3971865" cy="537090"/>
          </a:xfrm>
        </p:spPr>
        <p:txBody>
          <a:bodyPr/>
          <a:lstStyle/>
          <a:p>
            <a:r>
              <a:rPr lang="en-US" sz="3200" b="1" dirty="0"/>
              <a:t>Local examples</a:t>
            </a:r>
          </a:p>
        </p:txBody>
      </p:sp>
      <p:sp>
        <p:nvSpPr>
          <p:cNvPr id="3" name="Text Placeholder 2">
            <a:extLst>
              <a:ext uri="{FF2B5EF4-FFF2-40B4-BE49-F238E27FC236}">
                <a16:creationId xmlns:a16="http://schemas.microsoft.com/office/drawing/2014/main" id="{33FB47C1-128E-60DF-5281-30C3EFCAB395}"/>
              </a:ext>
            </a:extLst>
          </p:cNvPr>
          <p:cNvSpPr>
            <a:spLocks noGrp="1"/>
          </p:cNvSpPr>
          <p:nvPr>
            <p:ph type="body" sz="quarter" idx="10"/>
          </p:nvPr>
        </p:nvSpPr>
        <p:spPr>
          <a:xfrm>
            <a:off x="508214" y="938462"/>
            <a:ext cx="9386558" cy="4162927"/>
          </a:xfrm>
        </p:spPr>
        <p:txBody>
          <a:bodyPr/>
          <a:lstStyle/>
          <a:p>
            <a:pPr marL="342900" indent="-342900">
              <a:buFont typeface="Arial" panose="020B0604020202020204" pitchFamily="34" charset="0"/>
              <a:buChar char="•"/>
            </a:pPr>
            <a:r>
              <a:rPr lang="en-US" b="0" dirty="0"/>
              <a:t>Amazon, Google pay giving cashback of 50, 100 for adding new persons, sending money to new persons, etc. – Data Collection</a:t>
            </a:r>
          </a:p>
          <a:p>
            <a:pPr marL="342900" indent="-342900">
              <a:buFont typeface="Arial" panose="020B0604020202020204" pitchFamily="34" charset="0"/>
              <a:buChar char="•"/>
            </a:pPr>
            <a:r>
              <a:rPr lang="en-US" b="0" dirty="0"/>
              <a:t>Train ticket sales – crisp-dm</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2884667390"/>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3B4546"/>
      </a:dk2>
      <a:lt2>
        <a:srgbClr val="E7E6E6"/>
      </a:lt2>
      <a:accent1>
        <a:srgbClr val="753F2C"/>
      </a:accent1>
      <a:accent2>
        <a:srgbClr val="637376"/>
      </a:accent2>
      <a:accent3>
        <a:srgbClr val="BE937E"/>
      </a:accent3>
      <a:accent4>
        <a:srgbClr val="576853"/>
      </a:accent4>
      <a:accent5>
        <a:srgbClr val="EDE9E6"/>
      </a:accent5>
      <a:accent6>
        <a:srgbClr val="D0CDC5"/>
      </a:accent6>
      <a:hlink>
        <a:srgbClr val="4F4F4F"/>
      </a:hlink>
      <a:folHlink>
        <a:srgbClr val="BE937E"/>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_Status_Report_Win32_jx_v12" id="{5D6FBA16-B4D1-4307-B1D7-61285FA0D9C0}" vid="{1DA9E459-46CB-4408-AA4C-63950E2E5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3CE7D-BFC6-4030-A335-E7F88DB66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1F98F7-6576-47F1-AD63-56E26C3397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5B4CAA5-BE7A-46AB-97ED-63B24C46A3A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7036</Words>
  <Application>Microsoft Office PowerPoint</Application>
  <PresentationFormat>Widescreen</PresentationFormat>
  <Paragraphs>741</Paragraphs>
  <Slides>100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Symbol</vt:lpstr>
      <vt:lpstr>Office Theme</vt:lpstr>
      <vt:lpstr>Predictive Analytics</vt:lpstr>
      <vt:lpstr>Analytics</vt:lpstr>
      <vt:lpstr>Continuum of Analytics</vt:lpstr>
      <vt:lpstr>Descriptive analytics </vt:lpstr>
      <vt:lpstr>Descriptive analytics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Prescriptive analytics  </vt:lpstr>
      <vt:lpstr>PowerPoint Presentation</vt:lpstr>
      <vt:lpstr>Predictive analysis is used in various fields </vt:lpstr>
      <vt:lpstr>Stages of Predictive Analytics</vt:lpstr>
      <vt:lpstr>PowerPoint Presentation</vt:lpstr>
      <vt:lpstr>PowerPoint Presentation</vt:lpstr>
      <vt:lpstr>PowerPoint Presentation</vt:lpstr>
      <vt:lpstr>PowerPoint Presentation</vt:lpstr>
      <vt:lpstr>Languages used for Predictive analytics</vt:lpstr>
      <vt:lpstr>Features of  R programming language</vt:lpstr>
      <vt:lpstr>Data</vt:lpstr>
      <vt:lpstr>Big Data</vt:lpstr>
      <vt:lpstr>Big Data</vt:lpstr>
      <vt:lpstr>Data and its types</vt:lpstr>
      <vt:lpstr>Structured data</vt:lpstr>
      <vt:lpstr>Structured data</vt:lpstr>
      <vt:lpstr>Structured data</vt:lpstr>
      <vt:lpstr>Structured data</vt:lpstr>
      <vt:lpstr>Un-Structured data</vt:lpstr>
      <vt:lpstr>Un-Structured data</vt:lpstr>
      <vt:lpstr>Un-Structured data</vt:lpstr>
      <vt:lpstr>Un-Structured data</vt:lpstr>
      <vt:lpstr>semi-Structured data</vt:lpstr>
      <vt:lpstr>semi-Structured data</vt:lpstr>
      <vt:lpstr>Data Mining</vt:lpstr>
      <vt:lpstr>PowerPoint Presentation</vt:lpstr>
      <vt:lpstr>Data Mining</vt:lpstr>
      <vt:lpstr>PowerPoint Presentation</vt:lpstr>
      <vt:lpstr>STEPS in Data mining</vt:lpstr>
      <vt:lpstr>STEPS in Data mining</vt:lpstr>
      <vt:lpstr>Data mining technique / technology</vt:lpstr>
      <vt:lpstr>Data mining technique / technology</vt:lpstr>
      <vt:lpstr>Data mining technique</vt:lpstr>
      <vt:lpstr>Data mining technique</vt:lpstr>
      <vt:lpstr>Data mining technique</vt:lpstr>
      <vt:lpstr>Data mining</vt:lpstr>
      <vt:lpstr>data mining processes</vt:lpstr>
      <vt:lpstr>KDD-  knowledge discovery in database  </vt:lpstr>
      <vt:lpstr>PowerPoint Presentation</vt:lpstr>
      <vt:lpstr>KDD steps </vt:lpstr>
      <vt:lpstr>KDD steps </vt:lpstr>
      <vt:lpstr>KDD  Step 1</vt:lpstr>
      <vt:lpstr>KDD  Step 2</vt:lpstr>
      <vt:lpstr>KDD  step 3 </vt:lpstr>
      <vt:lpstr>KDD  step 3 </vt:lpstr>
      <vt:lpstr>KDD  step 4 </vt:lpstr>
      <vt:lpstr>PowerPoint Presentation</vt:lpstr>
      <vt:lpstr>Six Phases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Links to Know…</vt:lpstr>
      <vt:lpstr>Links to Know…</vt:lpstr>
      <vt:lpstr>Local examples</vt:lpstr>
      <vt:lpstr>Local examples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2022-06-28T06:29:45Z</dcterms:created>
  <dcterms:modified xsi:type="dcterms:W3CDTF">2023-08-04T04:02:27Z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