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66" r:id="rId7"/>
    <p:sldId id="259" r:id="rId8"/>
    <p:sldId id="260" r:id="rId9"/>
    <p:sldId id="261" r:id="rId10"/>
    <p:sldId id="267" r:id="rId11"/>
    <p:sldId id="272" r:id="rId12"/>
    <p:sldId id="262" r:id="rId13"/>
    <p:sldId id="271" r:id="rId14"/>
    <p:sldId id="264" r:id="rId15"/>
    <p:sldId id="268" r:id="rId16"/>
    <p:sldId id="265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86418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07 September 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EN3544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r>
              <a:rPr lang="en-US" sz="3200" dirty="0"/>
              <a:t>Module Induction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Welcome - BEng/MEng Electronic &amp; Electrical Engineering stage 3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Dr. Ghalib Janjua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Assessment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coursework – no written exam!!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651602"/>
            <a:ext cx="10515600" cy="4057777"/>
          </a:xfrm>
        </p:spPr>
        <p:txBody>
          <a:bodyPr/>
          <a:lstStyle/>
          <a:p>
            <a:r>
              <a:rPr lang="en-GB" dirty="0"/>
              <a:t>Two components</a:t>
            </a:r>
          </a:p>
          <a:p>
            <a:pPr lvl="1"/>
            <a:r>
              <a:rPr lang="en-GB" dirty="0"/>
              <a:t>C1 – Portfolio of lab activities of firmware development exercises involving microprocessor interfacing and control. </a:t>
            </a:r>
          </a:p>
          <a:p>
            <a:pPr lvl="2"/>
            <a:r>
              <a:rPr lang="en-GB" dirty="0"/>
              <a:t>50% weight.  (LO 1, 2, 3)</a:t>
            </a:r>
          </a:p>
          <a:p>
            <a:pPr lvl="1"/>
            <a:r>
              <a:rPr lang="en-GB" dirty="0"/>
              <a:t>C2 – Individual project real-world prototype development by employing the concepts covered in the ARM microcontroller laboratory exercises.</a:t>
            </a:r>
          </a:p>
          <a:p>
            <a:pPr lvl="2"/>
            <a:r>
              <a:rPr lang="en-GB" dirty="0"/>
              <a:t>(LO 4) Report (30%), Presentation (10%), Video demonstration (10%)</a:t>
            </a:r>
          </a:p>
          <a:p>
            <a:r>
              <a:rPr lang="en-GB" dirty="0"/>
              <a:t>C1: help is available – ask questions in lab session </a:t>
            </a:r>
          </a:p>
          <a:p>
            <a:pPr lvl="1"/>
            <a:r>
              <a:rPr lang="en-GB" dirty="0"/>
              <a:t>You are assessed on your approach at least as much as “the answer”</a:t>
            </a:r>
          </a:p>
          <a:p>
            <a:pPr lvl="1"/>
            <a:r>
              <a:rPr lang="en-GB" dirty="0"/>
              <a:t>Lab attendance is key to passing the module</a:t>
            </a:r>
          </a:p>
          <a:p>
            <a:r>
              <a:rPr lang="en-GB" dirty="0"/>
              <a:t>C2: Mini-Project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Tests a range of abilities - </a:t>
            </a:r>
            <a:r>
              <a:rPr lang="en-GB" dirty="0"/>
              <a:t>Important that you are fluent in system design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3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E306-7844-48F6-8082-0BD0CE09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Plagiarism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A0D4-E50C-4210-89D9-88BF9DDA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Academic integrity involves being clear where the work of others has been used in your own work.</a:t>
            </a:r>
          </a:p>
          <a:p>
            <a:pPr lvl="1"/>
            <a:r>
              <a:rPr lang="en-GB" dirty="0"/>
              <a:t>NB: Only add the relevant part of code in logbook which is being discussed</a:t>
            </a:r>
          </a:p>
          <a:p>
            <a:pPr lvl="2"/>
            <a:r>
              <a:rPr lang="en-GB" dirty="0"/>
              <a:t>Algorithm or structured English is preferred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7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an advance level module so feedback from students is especially important</a:t>
            </a:r>
          </a:p>
          <a:p>
            <a:pPr lvl="1"/>
            <a:r>
              <a:rPr lang="en-GB" dirty="0"/>
              <a:t>Raise and resolve issues as soon as possible – not at the end or after the module</a:t>
            </a:r>
          </a:p>
          <a:p>
            <a:pPr lvl="1"/>
            <a:r>
              <a:rPr lang="en-GB" dirty="0"/>
              <a:t>If you are not sure – Please ask</a:t>
            </a:r>
          </a:p>
          <a:p>
            <a:r>
              <a:rPr lang="en-GB" dirty="0"/>
              <a:t>As a 3</a:t>
            </a:r>
            <a:r>
              <a:rPr lang="en-GB" baseline="30000" dirty="0"/>
              <a:t>rd</a:t>
            </a:r>
            <a:r>
              <a:rPr lang="en-GB" dirty="0"/>
              <a:t> year and a hands-on module there is a lot of responsibility on students to be actively involved.</a:t>
            </a:r>
          </a:p>
          <a:p>
            <a:pPr lvl="1"/>
            <a:r>
              <a:rPr lang="en-GB" dirty="0"/>
              <a:t>The work cannot be “crammed”</a:t>
            </a:r>
          </a:p>
          <a:p>
            <a:pPr lvl="1"/>
            <a:r>
              <a:rPr lang="en-GB" dirty="0"/>
              <a:t>100% CW and no exam means effort must be applied throughout the module</a:t>
            </a:r>
          </a:p>
        </p:txBody>
      </p:sp>
    </p:spTree>
    <p:extLst>
      <p:ext uri="{BB962C8B-B14F-4D97-AF65-F5344CB8AC3E}">
        <p14:creationId xmlns:p14="http://schemas.microsoft.com/office/powerpoint/2010/main" val="21959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Introduction: </a:t>
            </a:r>
          </a:p>
          <a:p>
            <a:pPr lvl="1"/>
            <a:r>
              <a:rPr lang="en-GB" dirty="0"/>
              <a:t>ARM microcontroller/microprocessor</a:t>
            </a:r>
          </a:p>
          <a:p>
            <a:pPr lvl="1"/>
            <a:r>
              <a:rPr lang="en-GB" dirty="0"/>
              <a:t>Embedded C language</a:t>
            </a:r>
          </a:p>
          <a:p>
            <a:pPr lvl="1"/>
            <a:r>
              <a:rPr lang="en-GB" dirty="0"/>
              <a:t>STM32CubeIDE</a:t>
            </a:r>
          </a:p>
          <a:p>
            <a:r>
              <a:rPr lang="en-GB" dirty="0"/>
              <a:t>ARM MCU Interfacing:</a:t>
            </a:r>
          </a:p>
          <a:p>
            <a:pPr lvl="1"/>
            <a:r>
              <a:rPr lang="en-GB" dirty="0"/>
              <a:t>GPIO</a:t>
            </a:r>
          </a:p>
          <a:p>
            <a:pPr lvl="1"/>
            <a:r>
              <a:rPr lang="en-GB" dirty="0"/>
              <a:t>Serial Peripherals</a:t>
            </a:r>
          </a:p>
          <a:p>
            <a:pPr lvl="1"/>
            <a:r>
              <a:rPr lang="en-GB" dirty="0"/>
              <a:t>Interrupt Controller</a:t>
            </a:r>
          </a:p>
          <a:p>
            <a:pPr lvl="1"/>
            <a:r>
              <a:rPr lang="en-GB" dirty="0"/>
              <a:t>Reset and Clock Controller</a:t>
            </a:r>
          </a:p>
          <a:p>
            <a:pPr lvl="1"/>
            <a:r>
              <a:rPr lang="en-GB" dirty="0"/>
              <a:t>ADCs and DACs</a:t>
            </a:r>
          </a:p>
          <a:p>
            <a:pPr lvl="1"/>
            <a:r>
              <a:rPr lang="en-GB" dirty="0"/>
              <a:t>Timer and PWM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369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</a:t>
            </a:r>
          </a:p>
          <a:p>
            <a:r>
              <a:rPr lang="en-GB" dirty="0"/>
              <a:t>Module aims</a:t>
            </a:r>
          </a:p>
          <a:p>
            <a:r>
              <a:rPr lang="en-GB" dirty="0"/>
              <a:t>Learning outcomes</a:t>
            </a:r>
          </a:p>
          <a:p>
            <a:r>
              <a:rPr lang="en-GB" dirty="0"/>
              <a:t>Subject area and relevance</a:t>
            </a:r>
          </a:p>
          <a:p>
            <a:r>
              <a:rPr lang="en-GB" dirty="0"/>
              <a:t>Delivery</a:t>
            </a:r>
          </a:p>
          <a:p>
            <a:r>
              <a:rPr lang="en-GB" dirty="0"/>
              <a:t>Assessment</a:t>
            </a:r>
          </a:p>
          <a:p>
            <a:r>
              <a:rPr lang="en-GB" dirty="0"/>
              <a:t>Engagement</a:t>
            </a:r>
          </a:p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701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575495"/>
          </a:xfrm>
        </p:spPr>
        <p:txBody>
          <a:bodyPr/>
          <a:lstStyle/>
          <a:p>
            <a:r>
              <a:rPr lang="en-GB" dirty="0"/>
              <a:t>Module Coordinator (MC) </a:t>
            </a:r>
          </a:p>
          <a:p>
            <a:pPr lvl="1"/>
            <a:r>
              <a:rPr lang="en-GB" dirty="0" err="1"/>
              <a:t>Dr.</a:t>
            </a:r>
            <a:r>
              <a:rPr lang="en-GB" dirty="0"/>
              <a:t> Ghalib Janjua</a:t>
            </a:r>
          </a:p>
          <a:p>
            <a:r>
              <a:rPr lang="en-GB" dirty="0"/>
              <a:t>Contacting staff</a:t>
            </a:r>
          </a:p>
          <a:p>
            <a:pPr lvl="1"/>
            <a:r>
              <a:rPr lang="en-GB" dirty="0"/>
              <a:t>Dr Nauman Baig (n.baig@rgu.ac.uk)</a:t>
            </a:r>
          </a:p>
          <a:p>
            <a:pPr lvl="1"/>
            <a:r>
              <a:rPr lang="en-GB" dirty="0"/>
              <a:t>Use the Moodle forums for matters relating to module content, delivery, assessment and debugging support</a:t>
            </a:r>
          </a:p>
          <a:p>
            <a:pPr lvl="1"/>
            <a:r>
              <a:rPr lang="en-GB" dirty="0"/>
              <a:t>For personal/pastoral matters related to the personal tutor</a:t>
            </a:r>
          </a:p>
          <a:p>
            <a:pPr lvl="1"/>
            <a:r>
              <a:rPr lang="en-GB" dirty="0"/>
              <a:t>For individual module coordination issue contact MC</a:t>
            </a:r>
          </a:p>
        </p:txBody>
      </p:sp>
    </p:spTree>
    <p:extLst>
      <p:ext uri="{BB962C8B-B14F-4D97-AF65-F5344CB8AC3E}">
        <p14:creationId xmlns:p14="http://schemas.microsoft.com/office/powerpoint/2010/main" val="18576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Module Aims</a:t>
            </a:r>
          </a:p>
          <a:p>
            <a:pPr lvl="1" algn="just"/>
            <a:r>
              <a:rPr lang="en-GB" sz="2800" i="1" dirty="0"/>
              <a:t>To provide the student with the ability to evaluate the operation of ARM microprocessor-based systems and to design and implement software for interfacing and real-time operation.</a:t>
            </a:r>
            <a:endParaRPr lang="en-GB" i="1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58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i="1" dirty="0"/>
              <a:t>Formulate understanding bare metal programming techniques on ARM based microcontroller systems. 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Experiment comprehensive knowledge to learn key features of Arm processors and architectures as the basis of modern embedded computing.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Demonstrate the integrated approach to prototype a real work application based on logbook activities.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Assemble a real world application to investigate a complex system prototyping and their security risk.</a:t>
            </a:r>
          </a:p>
          <a:p>
            <a:endParaRPr lang="en-GB" i="1" dirty="0"/>
          </a:p>
          <a:p>
            <a:pPr marL="457200" lvl="1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769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Area and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Microcontrollers are an essential component in almost all technological products.</a:t>
            </a:r>
          </a:p>
          <a:p>
            <a:r>
              <a:rPr lang="en-GB" dirty="0"/>
              <a:t>Engineering programming is a skill distinct from computer science.</a:t>
            </a:r>
          </a:p>
          <a:p>
            <a:pPr lvl="1"/>
            <a:r>
              <a:rPr lang="en-GB" dirty="0"/>
              <a:t>Interfacing of inputs and outputs</a:t>
            </a:r>
          </a:p>
          <a:p>
            <a:pPr lvl="1"/>
            <a:r>
              <a:rPr lang="en-GB" dirty="0"/>
              <a:t>Control algorithms</a:t>
            </a:r>
          </a:p>
          <a:p>
            <a:pPr lvl="1"/>
            <a:r>
              <a:rPr lang="en-GB" dirty="0"/>
              <a:t>Real-time computing</a:t>
            </a:r>
          </a:p>
          <a:p>
            <a:r>
              <a:rPr lang="en-GB" dirty="0"/>
              <a:t>Only an EE understands e.g. electrical machines control, communications devices or instrumentation etc. </a:t>
            </a:r>
          </a:p>
          <a:p>
            <a:pPr lvl="1"/>
            <a:r>
              <a:rPr lang="en-GB" dirty="0"/>
              <a:t>well enough to write programs to control them.</a:t>
            </a:r>
          </a:p>
          <a:p>
            <a:r>
              <a:rPr lang="en-GB" dirty="0"/>
              <a:t>Projects in stage 3 and 4.</a:t>
            </a:r>
          </a:p>
        </p:txBody>
      </p:sp>
    </p:spTree>
    <p:extLst>
      <p:ext uri="{BB962C8B-B14F-4D97-AF65-F5344CB8AC3E}">
        <p14:creationId xmlns:p14="http://schemas.microsoft.com/office/powerpoint/2010/main" val="5208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the teaching schedule for details of content and timing.</a:t>
            </a:r>
          </a:p>
          <a:p>
            <a:r>
              <a:rPr lang="en-GB" dirty="0"/>
              <a:t>The module is 100% CW so the emphasis is on practice-based learning and gaining experience in the laboratory.</a:t>
            </a:r>
          </a:p>
          <a:p>
            <a:r>
              <a:rPr lang="en-GB" dirty="0"/>
              <a:t>Classes will have flexible mix-mode delivery:</a:t>
            </a:r>
          </a:p>
          <a:p>
            <a:pPr lvl="1"/>
            <a:r>
              <a:rPr lang="en-GB" dirty="0"/>
              <a:t>Lecture followed by lab exercises</a:t>
            </a:r>
          </a:p>
          <a:p>
            <a:pPr lvl="1"/>
            <a:r>
              <a:rPr lang="en-GB" dirty="0"/>
              <a:t>Length and complexity of lab exercises increases over the semester </a:t>
            </a:r>
          </a:p>
          <a:p>
            <a:pPr lvl="1"/>
            <a:r>
              <a:rPr lang="en-GB" dirty="0"/>
              <a:t>All lab work towards the end will be with minimal step-by-step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729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will be </a:t>
            </a:r>
            <a:r>
              <a:rPr lang="en-GB"/>
              <a:t>issued with </a:t>
            </a:r>
            <a:r>
              <a:rPr lang="en-GB" dirty="0"/>
              <a:t>a ARM microcontroller kit which contain following components:</a:t>
            </a:r>
          </a:p>
          <a:p>
            <a:pPr lvl="1"/>
            <a:r>
              <a:rPr lang="en-GB" dirty="0"/>
              <a:t>STM32L476 DISCO</a:t>
            </a:r>
          </a:p>
          <a:p>
            <a:pPr lvl="1"/>
            <a:r>
              <a:rPr lang="en-GB" dirty="0"/>
              <a:t>USB Cables</a:t>
            </a:r>
          </a:p>
          <a:p>
            <a:pPr lvl="1"/>
            <a:r>
              <a:rPr lang="en-GB" dirty="0"/>
              <a:t>Logic Analyzer available in labs</a:t>
            </a:r>
          </a:p>
          <a:p>
            <a:r>
              <a:rPr lang="en-GB" dirty="0"/>
              <a:t>It is your responsibility to:</a:t>
            </a:r>
          </a:p>
          <a:p>
            <a:pPr lvl="1"/>
            <a:r>
              <a:rPr lang="en-GB" dirty="0"/>
              <a:t>Look after it</a:t>
            </a:r>
          </a:p>
          <a:p>
            <a:pPr lvl="1"/>
            <a:r>
              <a:rPr lang="en-GB" dirty="0"/>
              <a:t>Use it for course study and mini-project</a:t>
            </a:r>
          </a:p>
          <a:p>
            <a:pPr lvl="1"/>
            <a:r>
              <a:rPr lang="en-GB" dirty="0"/>
              <a:t>Return it at the end of the module</a:t>
            </a:r>
          </a:p>
        </p:txBody>
      </p:sp>
    </p:spTree>
    <p:extLst>
      <p:ext uri="{BB962C8B-B14F-4D97-AF65-F5344CB8AC3E}">
        <p14:creationId xmlns:p14="http://schemas.microsoft.com/office/powerpoint/2010/main" val="17910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5612-98B5-4E94-AAA3-6B317D8D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list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E7DD-DBE1-48F0-8558-9A30C766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Definitive Guide to ARM® CORTEX®-M3 and CORTEX®-M4 Processors Book, 3rd Edition, 2014 (available online from library).</a:t>
            </a:r>
          </a:p>
          <a:p>
            <a:r>
              <a:rPr lang="en-GB" dirty="0" err="1"/>
              <a:t>Nucleo</a:t>
            </a:r>
            <a:r>
              <a:rPr lang="en-GB" dirty="0"/>
              <a:t> Boards Programming with the STM32CubeIDE by Dogan Ibrahim.</a:t>
            </a:r>
          </a:p>
        </p:txBody>
      </p:sp>
    </p:spTree>
    <p:extLst>
      <p:ext uri="{BB962C8B-B14F-4D97-AF65-F5344CB8AC3E}">
        <p14:creationId xmlns:p14="http://schemas.microsoft.com/office/powerpoint/2010/main" val="2704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699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Office Theme</vt:lpstr>
      <vt:lpstr>1_Custom Design</vt:lpstr>
      <vt:lpstr>Custom Design</vt:lpstr>
      <vt:lpstr>EN3544 Embedded Systems</vt:lpstr>
      <vt:lpstr>Induction Overview</vt:lpstr>
      <vt:lpstr>Staff</vt:lpstr>
      <vt:lpstr>Module Aims </vt:lpstr>
      <vt:lpstr>Learning Outcomes</vt:lpstr>
      <vt:lpstr>Subject Area and Relevance</vt:lpstr>
      <vt:lpstr>Module Delivery</vt:lpstr>
      <vt:lpstr>Module Delivery</vt:lpstr>
      <vt:lpstr>Reading list recommendations</vt:lpstr>
      <vt:lpstr>Assessment  100% coursework – no written exam!! </vt:lpstr>
      <vt:lpstr>Plagiarism </vt:lpstr>
      <vt:lpstr>Engagement</vt:lpstr>
      <vt:lpstr>Module Contents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Ghalib Janjua (eng)</cp:lastModifiedBy>
  <cp:revision>101</cp:revision>
  <cp:lastPrinted>2019-08-30T10:17:47Z</cp:lastPrinted>
  <dcterms:created xsi:type="dcterms:W3CDTF">2019-06-17T11:08:50Z</dcterms:created>
  <dcterms:modified xsi:type="dcterms:W3CDTF">2023-09-07T15:38:42Z</dcterms:modified>
</cp:coreProperties>
</file>