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  <p:sldMasterId id="2147484109" r:id="rId2"/>
    <p:sldMasterId id="214748409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68" r:id="rId5"/>
    <p:sldId id="271" r:id="rId6"/>
    <p:sldId id="275" r:id="rId7"/>
    <p:sldId id="276" r:id="rId8"/>
    <p:sldId id="289" r:id="rId9"/>
    <p:sldId id="290" r:id="rId10"/>
    <p:sldId id="283" r:id="rId11"/>
    <p:sldId id="270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7" r:id="rId21"/>
    <p:sldId id="286" r:id="rId22"/>
    <p:sldId id="288" r:id="rId23"/>
    <p:sldId id="291" r:id="rId24"/>
    <p:sldId id="269" r:id="rId25"/>
    <p:sldId id="293" r:id="rId26"/>
    <p:sldId id="294" r:id="rId27"/>
    <p:sldId id="272" r:id="rId28"/>
    <p:sldId id="273" r:id="rId29"/>
    <p:sldId id="295" r:id="rId30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53"/>
    <a:srgbClr val="F9C523"/>
    <a:srgbClr val="F2C570"/>
    <a:srgbClr val="00B8E1"/>
    <a:srgbClr val="9D739E"/>
    <a:srgbClr val="F0E9EE"/>
    <a:srgbClr val="DEE2EA"/>
    <a:srgbClr val="E8DEE6"/>
    <a:srgbClr val="CAC2C8"/>
    <a:srgbClr val="00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8" autoAdjust="0"/>
    <p:restoredTop sz="86418"/>
  </p:normalViewPr>
  <p:slideViewPr>
    <p:cSldViewPr snapToGrid="0" snapToObjects="1">
      <p:cViewPr varScale="1">
        <p:scale>
          <a:sx n="72" d="100"/>
          <a:sy n="72" d="100"/>
        </p:scale>
        <p:origin x="52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A742-995C-586D293C3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A742-995C-586D293C3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A742-995C-586D293C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E14B-3ACE-C14B-976F-D4DD09CFBFB4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FB5D-C1F5-2842-8CAF-C81518F68F7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MAC = Multiply accumulate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7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flexibility in the choices of clock sources allows system designer to meet power consumption and accuracy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4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Advanced Peripheral Bus (</a:t>
            </a:r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APB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AMBA High-performance Bus (</a:t>
            </a:r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AHB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8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MSIRANGE control bits</a:t>
            </a:r>
          </a:p>
          <a:p>
            <a:r>
              <a:rPr lang="en-GB" dirty="0"/>
              <a:t>MSIRGSEL set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8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Application software does not stop in case of crystal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9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85E3E1-CBDE-46A8-83CF-58FD37052E84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1086" y="1096432"/>
            <a:ext cx="617220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098" y="1096432"/>
            <a:ext cx="3933825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6" y="216746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B0A080-B452-41BB-8E4C-CFB018B02801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700" cy="68717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762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9195" y="390846"/>
            <a:ext cx="1111170" cy="5811838"/>
          </a:xfrm>
          <a:prstGeom prst="rect">
            <a:avLst/>
          </a:prstGeom>
        </p:spPr>
        <p:txBody>
          <a:bodyPr vert="eaVert"/>
          <a:lstStyle>
            <a:lvl1pPr>
              <a:defRPr sz="340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89" y="403546"/>
            <a:ext cx="9324372" cy="58118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465" y="563036"/>
            <a:ext cx="1253069" cy="34713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69216A"/>
                </a:solidFill>
              </a:defRPr>
            </a:lvl1pPr>
          </a:lstStyle>
          <a:p>
            <a:fld id="{D8027E7D-0796-48CD-A2BB-C49BBB845445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75593" y="3053073"/>
            <a:ext cx="5380697" cy="35828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142" y="146825"/>
            <a:ext cx="431799" cy="35828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1873797"/>
            <a:ext cx="10515600" cy="1307109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8" y="3180907"/>
            <a:ext cx="10528300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9017" y="2920050"/>
            <a:ext cx="104940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2C8538-559E-4C6C-99B1-D0B982685487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A0046AE-2605-42A1-B46C-90F28EF5419F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717919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6453449"/>
            <a:ext cx="1346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48D163-C792-40DB-B86F-EE71FDA1DE98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9001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534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0BBA45-354F-4E79-A263-C6A999AEE22E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F3032-9D92-4E1F-82F0-677F0C08BB70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2DF6185-02F3-47FB-8C1A-8C0B66A60DE4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56863" y="901699"/>
          <a:ext cx="105156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28700"/>
            <a:ext cx="108712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84200" y="1755840"/>
          <a:ext cx="108712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E6E663-89AB-42F1-8ED8-02E9CE6AA179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4051300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1096431"/>
            <a:ext cx="6356519" cy="462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9216A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2167465"/>
            <a:ext cx="404966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16291D-4BF8-48D3-8245-23C1CEFDEB6A}" type="datetime4">
              <a:rPr lang="en-GB" smtClean="0"/>
              <a:t>25 September 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2" r:id="rId3"/>
    <p:sldLayoutId id="2147484084" r:id="rId4"/>
    <p:sldLayoutId id="2147484085" r:id="rId5"/>
    <p:sldLayoutId id="2147484086" r:id="rId6"/>
    <p:sldLayoutId id="2147484087" r:id="rId7"/>
    <p:sldLayoutId id="2147484108" r:id="rId8"/>
    <p:sldLayoutId id="2147484088" r:id="rId9"/>
    <p:sldLayoutId id="214748408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2" r:id="rId2"/>
    <p:sldLayoutId id="2147484113" r:id="rId3"/>
    <p:sldLayoutId id="214748411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-onlinetraining.s3.amazonaws.com/STM32L4_System_Reset_and_clock_control_(RCC)/index.html" TargetMode="External"/><Relationship Id="rId2" Type="http://schemas.openxmlformats.org/officeDocument/2006/relationships/hyperlink" Target="https://www.st.com/resource/en/datasheet/stm32l476je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.com/content/ccc/resource/training/technical/product_training/ac/45/bd/2a/d3/59/43/25/STM32L4_System_EXTI.pdf/files/STM32L4_System_EXTI.pdf/_jcr_content/translations/en.STM32L4_System_EXTI.pdf" TargetMode="External"/><Relationship Id="rId4" Type="http://schemas.openxmlformats.org/officeDocument/2006/relationships/hyperlink" Target="https://www.st.com/content/ccc/resource/training/technical/product_training/3b/10/15/3e/57/60/4f/37/STM32L4_System_NVIC.pdf/files/STM32L4_System_NVIC.pdf/_jcr_content/translations/en.STM32L4_System_NVIC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Cortex-M4 NVIC, EXTI and RCC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188575"/>
          </a:xfrm>
        </p:spPr>
        <p:txBody>
          <a:bodyPr/>
          <a:lstStyle/>
          <a:p>
            <a:r>
              <a:rPr lang="en-US" dirty="0"/>
              <a:t>Lecture 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0" i="1" dirty="0"/>
              <a:t>EN3544 Embedded System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895" y="5955778"/>
            <a:ext cx="4754423" cy="331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By: Ghalib Janjua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CA5D-ACD5-43C0-A00A-AEC3DFC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MSI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5F1BC-2734-4C29-B7BD-118C139F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12 Programmable frequencies </a:t>
            </a:r>
          </a:p>
          <a:p>
            <a:endParaRPr lang="en-GB" dirty="0"/>
          </a:p>
          <a:p>
            <a:pPr lvl="1"/>
            <a:r>
              <a:rPr lang="en-GB" dirty="0"/>
              <a:t>100 kHz </a:t>
            </a:r>
          </a:p>
          <a:p>
            <a:pPr lvl="1"/>
            <a:r>
              <a:rPr lang="en-GB" dirty="0"/>
              <a:t>200 kHz </a:t>
            </a:r>
          </a:p>
          <a:p>
            <a:pPr lvl="1"/>
            <a:r>
              <a:rPr lang="en-GB" dirty="0"/>
              <a:t>400 kHz </a:t>
            </a:r>
          </a:p>
          <a:p>
            <a:pPr lvl="1"/>
            <a:r>
              <a:rPr lang="en-GB" dirty="0"/>
              <a:t>800 kHz </a:t>
            </a:r>
          </a:p>
          <a:p>
            <a:pPr lvl="1"/>
            <a:r>
              <a:rPr lang="en-GB" dirty="0"/>
              <a:t>1 MHz (Standby)</a:t>
            </a:r>
          </a:p>
          <a:p>
            <a:pPr lvl="1"/>
            <a:r>
              <a:rPr lang="en-GB" dirty="0"/>
              <a:t>2 MHz (Standby)</a:t>
            </a:r>
          </a:p>
          <a:p>
            <a:pPr lvl="1"/>
            <a:r>
              <a:rPr lang="en-GB" dirty="0"/>
              <a:t>4 MHz (Standby) </a:t>
            </a:r>
            <a:r>
              <a:rPr lang="en-GB" dirty="0">
                <a:solidFill>
                  <a:srgbClr val="FF0000"/>
                </a:solidFill>
              </a:rPr>
              <a:t>(Reset)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8 MHz (Standby)</a:t>
            </a:r>
          </a:p>
          <a:p>
            <a:pPr lvl="1"/>
            <a:r>
              <a:rPr lang="en-GB" dirty="0"/>
              <a:t>16 MHz </a:t>
            </a:r>
          </a:p>
          <a:p>
            <a:pPr lvl="1"/>
            <a:r>
              <a:rPr lang="en-GB" dirty="0"/>
              <a:t>24 MHz </a:t>
            </a:r>
          </a:p>
          <a:p>
            <a:pPr lvl="1"/>
            <a:r>
              <a:rPr lang="en-GB" dirty="0"/>
              <a:t>32 MHz</a:t>
            </a:r>
          </a:p>
          <a:p>
            <a:pPr lvl="1"/>
            <a:r>
              <a:rPr lang="en-GB" dirty="0"/>
              <a:t> 48 MHz</a:t>
            </a:r>
          </a:p>
        </p:txBody>
      </p:sp>
    </p:spTree>
    <p:extLst>
      <p:ext uri="{BB962C8B-B14F-4D97-AF65-F5344CB8AC3E}">
        <p14:creationId xmlns:p14="http://schemas.microsoft.com/office/powerpoint/2010/main" val="397402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D79595-85B0-44B0-9F18-D240F3F8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003454"/>
            <a:ext cx="11388436" cy="48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C518-8E85-4B88-ABBF-14161ED5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1B43-C508-465E-9873-4E2E880B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HSE 4-48MHz</a:t>
            </a:r>
          </a:p>
          <a:p>
            <a:pPr lvl="1"/>
            <a:r>
              <a:rPr lang="en-GB" dirty="0"/>
              <a:t>External source (Bypass mode) up to 48MHz</a:t>
            </a:r>
          </a:p>
          <a:p>
            <a:pPr lvl="1"/>
            <a:r>
              <a:rPr lang="en-GB" dirty="0"/>
              <a:t>External ceramic crystal/resonator (4-48MHz)</a:t>
            </a:r>
          </a:p>
          <a:p>
            <a:r>
              <a:rPr lang="en-GB" dirty="0"/>
              <a:t>Clock security system</a:t>
            </a:r>
          </a:p>
          <a:p>
            <a:pPr lvl="1"/>
            <a:r>
              <a:rPr lang="en-GB" dirty="0"/>
              <a:t>Automatic detection of HSE failure </a:t>
            </a:r>
          </a:p>
          <a:p>
            <a:pPr lvl="1"/>
            <a:r>
              <a:rPr lang="en-GB" dirty="0"/>
              <a:t>NMI generation</a:t>
            </a:r>
          </a:p>
          <a:p>
            <a:pPr lvl="1"/>
            <a:r>
              <a:rPr lang="en-GB" dirty="0"/>
              <a:t>Break input to TIM1/TIM8/TIM15/TIM16/TIM1/</a:t>
            </a:r>
          </a:p>
          <a:p>
            <a:pPr lvl="2"/>
            <a:r>
              <a:rPr lang="en-GB" dirty="0"/>
              <a:t>Example: motor control safe state</a:t>
            </a:r>
          </a:p>
          <a:p>
            <a:pPr lvl="1"/>
            <a:r>
              <a:rPr lang="en-GB" dirty="0"/>
              <a:t>Backup clock HSI16 or MSI</a:t>
            </a:r>
          </a:p>
        </p:txBody>
      </p:sp>
    </p:spTree>
    <p:extLst>
      <p:ext uri="{BB962C8B-B14F-4D97-AF65-F5344CB8AC3E}">
        <p14:creationId xmlns:p14="http://schemas.microsoft.com/office/powerpoint/2010/main" val="6989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5498-F26A-4C4F-8B43-47D98A35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LSI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56D7-CA9B-49BC-9F9D-E675A4534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Available in all mode except Shutdown and VBAT modes</a:t>
            </a:r>
          </a:p>
          <a:p>
            <a:r>
              <a:rPr lang="en-GB" dirty="0"/>
              <a:t>ULP 32 kHz oscillator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4C423-F7C8-4D5A-ABD7-A1B3683E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2742334"/>
            <a:ext cx="5553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6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6676-09A5-4F23-8D33-D9FE8F18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198B-347E-4735-8B35-DA99FD374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Available in all power mode and in VBAT mode</a:t>
            </a:r>
          </a:p>
          <a:p>
            <a:r>
              <a:rPr lang="en-GB" dirty="0"/>
              <a:t>32.768 kHz configuration in all low power and high-drive</a:t>
            </a:r>
          </a:p>
          <a:p>
            <a:r>
              <a:rPr lang="en-GB" dirty="0"/>
              <a:t>Clock security system available except VBAT and shutdown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F806D-BAAF-4372-8E84-2E348D06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3273594"/>
            <a:ext cx="88487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229E-D821-4AAC-B381-C429C6DF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847140"/>
            <a:ext cx="10515600" cy="757129"/>
          </a:xfrm>
        </p:spPr>
        <p:txBody>
          <a:bodyPr/>
          <a:lstStyle/>
          <a:p>
            <a:r>
              <a:rPr lang="en-GB" dirty="0"/>
              <a:t>System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687D-5BD4-45F8-8373-F6ABA9C5C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61" y="1436040"/>
            <a:ext cx="10515600" cy="4057777"/>
          </a:xfrm>
        </p:spPr>
        <p:txBody>
          <a:bodyPr/>
          <a:lstStyle/>
          <a:p>
            <a:r>
              <a:rPr lang="en-GB" dirty="0"/>
              <a:t>SYSCLK, AHB, APB1 and APB2 is max. frequency 80MHz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3A14-4F6E-48AA-AC76-7C1DE78B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61" y="2015729"/>
            <a:ext cx="10407480" cy="30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8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B37639-6E81-45AD-879C-767B0E52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3" y="1503023"/>
            <a:ext cx="8595698" cy="43262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BD2FBE-393A-4558-9A22-FCEA800F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3" y="874373"/>
            <a:ext cx="10515600" cy="1257300"/>
          </a:xfrm>
        </p:spPr>
        <p:txBody>
          <a:bodyPr/>
          <a:lstStyle/>
          <a:p>
            <a:r>
              <a:rPr lang="en-GB" dirty="0"/>
              <a:t>PLL Clocks </a:t>
            </a:r>
          </a:p>
        </p:txBody>
      </p:sp>
    </p:spTree>
    <p:extLst>
      <p:ext uri="{BB962C8B-B14F-4D97-AF65-F5344CB8AC3E}">
        <p14:creationId xmlns:p14="http://schemas.microsoft.com/office/powerpoint/2010/main" val="423519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42FD-586C-4537-B62A-B61C532B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3" y="874373"/>
            <a:ext cx="10515600" cy="1257300"/>
          </a:xfrm>
        </p:spPr>
        <p:txBody>
          <a:bodyPr/>
          <a:lstStyle/>
          <a:p>
            <a:r>
              <a:rPr lang="en-GB" dirty="0"/>
              <a:t>PLL Clocks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746CC-E96C-4801-A05E-AD174D68B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3" y="1503023"/>
            <a:ext cx="9068422" cy="43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631-00F7-4029-A251-8B29FD09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Out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7D3D5-99EF-477C-8F35-CE85E462C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18" y="1797627"/>
            <a:ext cx="7678882" cy="2582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30C77-DC7E-4D77-88C0-AA1D5C46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55" y="4380108"/>
            <a:ext cx="3807836" cy="938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023963-DC6D-449C-81E7-F9CA0BB8C8FB}"/>
              </a:ext>
            </a:extLst>
          </p:cNvPr>
          <p:cNvSpPr txBox="1"/>
          <p:nvPr/>
        </p:nvSpPr>
        <p:spPr>
          <a:xfrm>
            <a:off x="7740361" y="4380108"/>
            <a:ext cx="2774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LSCO available in modes: </a:t>
            </a:r>
          </a:p>
          <a:p>
            <a:r>
              <a:rPr lang="en-GB" dirty="0"/>
              <a:t>Stop 1</a:t>
            </a:r>
          </a:p>
          <a:p>
            <a:r>
              <a:rPr lang="en-GB" dirty="0"/>
              <a:t>Stop 2</a:t>
            </a:r>
          </a:p>
          <a:p>
            <a:r>
              <a:rPr lang="en-GB" dirty="0"/>
              <a:t>Standby</a:t>
            </a:r>
          </a:p>
          <a:p>
            <a:r>
              <a:rPr lang="en-GB" dirty="0"/>
              <a:t>Shutdown</a:t>
            </a:r>
          </a:p>
        </p:txBody>
      </p:sp>
    </p:spTree>
    <p:extLst>
      <p:ext uri="{BB962C8B-B14F-4D97-AF65-F5344CB8AC3E}">
        <p14:creationId xmlns:p14="http://schemas.microsoft.com/office/powerpoint/2010/main" val="64220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B610E-C8B4-444B-ADF9-750A489A4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468"/>
            <a:ext cx="10774071" cy="5452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3704DE-AB9F-4AD9-84F2-B9F0AB21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</p:spPr>
        <p:txBody>
          <a:bodyPr/>
          <a:lstStyle/>
          <a:p>
            <a:r>
              <a:rPr lang="en-GB" dirty="0"/>
              <a:t>Clock tree</a:t>
            </a:r>
          </a:p>
        </p:txBody>
      </p:sp>
    </p:spTree>
    <p:extLst>
      <p:ext uri="{BB962C8B-B14F-4D97-AF65-F5344CB8AC3E}">
        <p14:creationId xmlns:p14="http://schemas.microsoft.com/office/powerpoint/2010/main" val="124898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7F5B-65EE-4498-A3DD-4451653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E07E-F7AA-46EB-A4EA-3BC98981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Cortex-M4 – </a:t>
            </a:r>
            <a:r>
              <a:rPr lang="en-GB" dirty="0">
                <a:hlinkClick r:id="rId2"/>
              </a:rPr>
              <a:t>STM32L476VG</a:t>
            </a:r>
            <a:endParaRPr lang="en-GB" dirty="0"/>
          </a:p>
          <a:p>
            <a:r>
              <a:rPr lang="en-GB" dirty="0"/>
              <a:t>Interconnect Matrix</a:t>
            </a:r>
          </a:p>
          <a:p>
            <a:r>
              <a:rPr lang="en-GB" dirty="0"/>
              <a:t>Reset and Clock Controller (RCC) </a:t>
            </a:r>
          </a:p>
          <a:p>
            <a:pPr lvl="1"/>
            <a:r>
              <a:rPr lang="en-GB" dirty="0">
                <a:hlinkClick r:id="rId3"/>
              </a:rPr>
              <a:t>Reference</a:t>
            </a:r>
            <a:endParaRPr lang="en-GB" dirty="0"/>
          </a:p>
          <a:p>
            <a:r>
              <a:rPr lang="en-GB" dirty="0"/>
              <a:t>Nested Vectored Interrupt Controller - NVIC</a:t>
            </a:r>
          </a:p>
          <a:p>
            <a:pPr lvl="1"/>
            <a:r>
              <a:rPr lang="en-GB" dirty="0">
                <a:hlinkClick r:id="rId4"/>
              </a:rPr>
              <a:t>Reference</a:t>
            </a:r>
            <a:endParaRPr lang="en-GB" dirty="0"/>
          </a:p>
          <a:p>
            <a:r>
              <a:rPr lang="en-GB" dirty="0"/>
              <a:t>External Interrupt and Event Controller – EXTI</a:t>
            </a:r>
          </a:p>
          <a:p>
            <a:pPr lvl="1"/>
            <a:r>
              <a:rPr lang="en-GB" dirty="0">
                <a:hlinkClick r:id="rId5"/>
              </a:rPr>
              <a:t>Reference</a:t>
            </a:r>
            <a:r>
              <a:rPr lang="en-GB" dirty="0"/>
              <a:t> </a:t>
            </a:r>
          </a:p>
          <a:p>
            <a:r>
              <a:rPr lang="en-GB" dirty="0"/>
              <a:t>Q&amp;A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BC11-C220-405A-A50C-B7AAB0D6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Gating Configuration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1DCA-B998-422D-98EE-3043106A8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Peripheral clock enable registers </a:t>
            </a:r>
          </a:p>
          <a:p>
            <a:pPr lvl="1"/>
            <a:r>
              <a:rPr lang="en-GB" dirty="0"/>
              <a:t>Clock is disable by default except for Flash</a:t>
            </a:r>
          </a:p>
          <a:p>
            <a:pPr lvl="2"/>
            <a:r>
              <a:rPr lang="en-GB" dirty="0"/>
              <a:t>No read and write support</a:t>
            </a:r>
          </a:p>
          <a:p>
            <a:r>
              <a:rPr lang="en-GB" dirty="0"/>
              <a:t>SRAM1 and SRAM2 do not have enable bit </a:t>
            </a:r>
          </a:p>
          <a:p>
            <a:pPr lvl="1"/>
            <a:r>
              <a:rPr lang="en-GB" dirty="0"/>
              <a:t>Always enable in Run and LP Run modes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23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04" y="4415511"/>
            <a:ext cx="9144000" cy="1042336"/>
          </a:xfrm>
        </p:spPr>
        <p:txBody>
          <a:bodyPr>
            <a:normAutofit fontScale="90000"/>
          </a:bodyPr>
          <a:lstStyle/>
          <a:p>
            <a:r>
              <a:rPr lang="en-GB" dirty="0"/>
              <a:t>Cortex-M4 NVIC and EXTI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1885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4000" b="0" i="1" dirty="0"/>
          </a:p>
        </p:txBody>
      </p:sp>
    </p:spTree>
    <p:extLst>
      <p:ext uri="{BB962C8B-B14F-4D97-AF65-F5344CB8AC3E}">
        <p14:creationId xmlns:p14="http://schemas.microsoft.com/office/powerpoint/2010/main" val="220863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BDA6-614F-47DA-875B-D451CB3F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Nested Vectored Interrupt Controller (NVIC)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C20E-1773-4823-863F-37E2181C2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latency interrupt management</a:t>
            </a:r>
          </a:p>
          <a:p>
            <a:pPr lvl="1"/>
            <a:r>
              <a:rPr lang="en-GB" dirty="0"/>
              <a:t>Fast response to interrupt requests</a:t>
            </a:r>
          </a:p>
          <a:p>
            <a:pPr lvl="2"/>
            <a:r>
              <a:rPr lang="en-GB" dirty="0"/>
              <a:t>Most peripherals have dedicated interrupt</a:t>
            </a:r>
          </a:p>
          <a:p>
            <a:r>
              <a:rPr lang="en-GB" dirty="0"/>
              <a:t>16 programmable priority levels</a:t>
            </a:r>
          </a:p>
          <a:p>
            <a:pPr lvl="1"/>
            <a:r>
              <a:rPr lang="en-GB" dirty="0"/>
              <a:t>Dynamic reprioritization</a:t>
            </a:r>
          </a:p>
          <a:p>
            <a:pPr lvl="1"/>
            <a:r>
              <a:rPr lang="en-GB" dirty="0"/>
              <a:t>Dynamic relocation of interrupt vector table</a:t>
            </a:r>
          </a:p>
          <a:p>
            <a:pPr lvl="2"/>
            <a:r>
              <a:rPr lang="en-GB" dirty="0"/>
              <a:t>Ensure are setup for enable interrupts</a:t>
            </a:r>
          </a:p>
          <a:p>
            <a:r>
              <a:rPr lang="en-GB" dirty="0"/>
              <a:t>Interrupt become pending even if disable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75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E3CD-981D-4D70-99B5-830ACDE8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Exception Entry and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F5E5-EDB7-4E2F-BBD2-D2D9A861C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Preemption</a:t>
            </a:r>
            <a:r>
              <a:rPr lang="en-GB" dirty="0"/>
              <a:t> and interrupt nesting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Late-arriving</a:t>
            </a:r>
          </a:p>
          <a:p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684B9B-8C73-460F-87C9-FCE11AB71D6C}"/>
              </a:ext>
            </a:extLst>
          </p:cNvPr>
          <p:cNvGrpSpPr/>
          <p:nvPr/>
        </p:nvGrpSpPr>
        <p:grpSpPr>
          <a:xfrm>
            <a:off x="676298" y="2177352"/>
            <a:ext cx="10839403" cy="1850086"/>
            <a:chOff x="110837" y="2177352"/>
            <a:chExt cx="10839403" cy="18500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650600D-6881-4E4F-AB4A-20C2CB006AED}"/>
                </a:ext>
              </a:extLst>
            </p:cNvPr>
            <p:cNvSpPr/>
            <p:nvPr/>
          </p:nvSpPr>
          <p:spPr>
            <a:xfrm>
              <a:off x="110837" y="3408824"/>
              <a:ext cx="1849582" cy="59228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main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480BB7B-BFF2-4871-8C62-1F8E4FD1FDC0}"/>
                </a:ext>
              </a:extLst>
            </p:cNvPr>
            <p:cNvSpPr/>
            <p:nvPr/>
          </p:nvSpPr>
          <p:spPr>
            <a:xfrm>
              <a:off x="4608272" y="2187286"/>
              <a:ext cx="1849582" cy="59228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IRQ 2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A105D42-A691-4AE5-9425-BD95ACC815D3}"/>
                </a:ext>
              </a:extLst>
            </p:cNvPr>
            <p:cNvSpPr/>
            <p:nvPr/>
          </p:nvSpPr>
          <p:spPr>
            <a:xfrm>
              <a:off x="2337955" y="2779568"/>
              <a:ext cx="1849582" cy="5922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IRQ 1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40F799F-6690-4656-B130-D9544C46490E}"/>
                </a:ext>
              </a:extLst>
            </p:cNvPr>
            <p:cNvSpPr/>
            <p:nvPr/>
          </p:nvSpPr>
          <p:spPr>
            <a:xfrm>
              <a:off x="9100658" y="3435156"/>
              <a:ext cx="1849582" cy="59228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main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B8E5832-3DAF-47C1-ADBA-B1D3F50FBEED}"/>
                </a:ext>
              </a:extLst>
            </p:cNvPr>
            <p:cNvSpPr/>
            <p:nvPr/>
          </p:nvSpPr>
          <p:spPr>
            <a:xfrm>
              <a:off x="6863051" y="2816542"/>
              <a:ext cx="1849582" cy="5922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IRQ 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58CFAE-0BE0-4F4C-BF28-9EAB10B410CE}"/>
                </a:ext>
              </a:extLst>
            </p:cNvPr>
            <p:cNvSpPr/>
            <p:nvPr/>
          </p:nvSpPr>
          <p:spPr>
            <a:xfrm>
              <a:off x="1984664" y="2774978"/>
              <a:ext cx="353291" cy="5922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92044C-5E89-4874-9092-F738F1181A9F}"/>
                </a:ext>
              </a:extLst>
            </p:cNvPr>
            <p:cNvSpPr/>
            <p:nvPr/>
          </p:nvSpPr>
          <p:spPr>
            <a:xfrm>
              <a:off x="4254981" y="2177352"/>
              <a:ext cx="353291" cy="5922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9DA8B5-144E-4DA9-BA0D-F4748475CD12}"/>
                </a:ext>
              </a:extLst>
            </p:cNvPr>
            <p:cNvSpPr/>
            <p:nvPr/>
          </p:nvSpPr>
          <p:spPr>
            <a:xfrm>
              <a:off x="6457854" y="2187286"/>
              <a:ext cx="353291" cy="5922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A61AB6-600E-41DE-8B15-8D7ADB0559D0}"/>
                </a:ext>
              </a:extLst>
            </p:cNvPr>
            <p:cNvSpPr/>
            <p:nvPr/>
          </p:nvSpPr>
          <p:spPr>
            <a:xfrm>
              <a:off x="8710854" y="2795509"/>
              <a:ext cx="353291" cy="5922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3ED49E-8207-4B78-A172-C5E99DC3E79C}"/>
              </a:ext>
            </a:extLst>
          </p:cNvPr>
          <p:cNvGrpSpPr/>
          <p:nvPr/>
        </p:nvGrpSpPr>
        <p:grpSpPr>
          <a:xfrm>
            <a:off x="890349" y="4967716"/>
            <a:ext cx="8387745" cy="1170192"/>
            <a:chOff x="1026223" y="4831900"/>
            <a:chExt cx="8387745" cy="117019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BFE71E-0409-41E8-B0A4-E9E7D558A82D}"/>
                </a:ext>
              </a:extLst>
            </p:cNvPr>
            <p:cNvSpPr/>
            <p:nvPr/>
          </p:nvSpPr>
          <p:spPr>
            <a:xfrm>
              <a:off x="1026223" y="5409810"/>
              <a:ext cx="1849582" cy="59228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main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A20C990-8C88-4AA3-9FA7-F750081D84A7}"/>
                </a:ext>
              </a:extLst>
            </p:cNvPr>
            <p:cNvSpPr/>
            <p:nvPr/>
          </p:nvSpPr>
          <p:spPr>
            <a:xfrm>
              <a:off x="3491150" y="4831900"/>
              <a:ext cx="1849582" cy="59228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IRQ 1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8A01BD2-55F6-4297-A3B8-83F79F1D0993}"/>
                </a:ext>
              </a:extLst>
            </p:cNvPr>
            <p:cNvSpPr/>
            <p:nvPr/>
          </p:nvSpPr>
          <p:spPr>
            <a:xfrm>
              <a:off x="5347659" y="4831900"/>
              <a:ext cx="1849582" cy="5922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IRQ 2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B502560-2F64-4E24-901C-98504F74CA47}"/>
                </a:ext>
              </a:extLst>
            </p:cNvPr>
            <p:cNvSpPr/>
            <p:nvPr/>
          </p:nvSpPr>
          <p:spPr>
            <a:xfrm>
              <a:off x="7564386" y="5409810"/>
              <a:ext cx="1849582" cy="59228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main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58C043-61BD-4681-BF21-1231F6EE34E1}"/>
                </a:ext>
              </a:extLst>
            </p:cNvPr>
            <p:cNvSpPr/>
            <p:nvPr/>
          </p:nvSpPr>
          <p:spPr>
            <a:xfrm>
              <a:off x="2875805" y="4831900"/>
              <a:ext cx="613858" cy="5922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815A81-39AA-43F7-BDE3-26BCB3FA108E}"/>
                </a:ext>
              </a:extLst>
            </p:cNvPr>
            <p:cNvSpPr/>
            <p:nvPr/>
          </p:nvSpPr>
          <p:spPr>
            <a:xfrm>
              <a:off x="7204168" y="4831900"/>
              <a:ext cx="353291" cy="5922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251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E3CD-981D-4D70-99B5-830ACDE8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Exception Entry and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F5E5-EDB7-4E2F-BBD2-D2D9A861C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Tail-Chaining</a:t>
            </a:r>
          </a:p>
          <a:p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3ED49E-8207-4B78-A172-C5E99DC3E79C}"/>
              </a:ext>
            </a:extLst>
          </p:cNvPr>
          <p:cNvGrpSpPr/>
          <p:nvPr/>
        </p:nvGrpSpPr>
        <p:grpSpPr>
          <a:xfrm>
            <a:off x="2046363" y="2515057"/>
            <a:ext cx="8099274" cy="1176674"/>
            <a:chOff x="1314694" y="4831900"/>
            <a:chExt cx="8099274" cy="117667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BFE71E-0409-41E8-B0A4-E9E7D558A82D}"/>
                </a:ext>
              </a:extLst>
            </p:cNvPr>
            <p:cNvSpPr/>
            <p:nvPr/>
          </p:nvSpPr>
          <p:spPr>
            <a:xfrm>
              <a:off x="1314694" y="5416292"/>
              <a:ext cx="1849582" cy="59228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main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A20C990-8C88-4AA3-9FA7-F750081D84A7}"/>
                </a:ext>
              </a:extLst>
            </p:cNvPr>
            <p:cNvSpPr/>
            <p:nvPr/>
          </p:nvSpPr>
          <p:spPr>
            <a:xfrm>
              <a:off x="3491150" y="4831900"/>
              <a:ext cx="1849582" cy="5922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IRQ 1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8A01BD2-55F6-4297-A3B8-83F79F1D0993}"/>
                </a:ext>
              </a:extLst>
            </p:cNvPr>
            <p:cNvSpPr/>
            <p:nvPr/>
          </p:nvSpPr>
          <p:spPr>
            <a:xfrm>
              <a:off x="5347659" y="4831900"/>
              <a:ext cx="1849582" cy="59228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IRQ 2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B502560-2F64-4E24-901C-98504F74CA47}"/>
                </a:ext>
              </a:extLst>
            </p:cNvPr>
            <p:cNvSpPr/>
            <p:nvPr/>
          </p:nvSpPr>
          <p:spPr>
            <a:xfrm>
              <a:off x="7564386" y="5409810"/>
              <a:ext cx="1849582" cy="59228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main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58C043-61BD-4681-BF21-1231F6EE34E1}"/>
                </a:ext>
              </a:extLst>
            </p:cNvPr>
            <p:cNvSpPr/>
            <p:nvPr/>
          </p:nvSpPr>
          <p:spPr>
            <a:xfrm>
              <a:off x="3136371" y="4831900"/>
              <a:ext cx="353291" cy="59228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815A81-39AA-43F7-BDE3-26BCB3FA108E}"/>
                </a:ext>
              </a:extLst>
            </p:cNvPr>
            <p:cNvSpPr/>
            <p:nvPr/>
          </p:nvSpPr>
          <p:spPr>
            <a:xfrm>
              <a:off x="7204168" y="4831900"/>
              <a:ext cx="353291" cy="5922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376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0A29-4D80-4098-9C6E-9AE9AFC3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52" y="1042295"/>
            <a:ext cx="11488784" cy="757129"/>
          </a:xfrm>
        </p:spPr>
        <p:txBody>
          <a:bodyPr/>
          <a:lstStyle/>
          <a:p>
            <a:r>
              <a:rPr lang="en-GB" dirty="0"/>
              <a:t>Extended Interrupts and Event Controller -(EXTI)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025A-F6E6-42E5-A24F-45B0D8536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Manges external and internal events</a:t>
            </a:r>
          </a:p>
          <a:p>
            <a:pPr lvl="1"/>
            <a:r>
              <a:rPr lang="en-GB" dirty="0"/>
              <a:t>Configurable line </a:t>
            </a:r>
          </a:p>
          <a:p>
            <a:pPr lvl="1"/>
            <a:r>
              <a:rPr lang="en-GB" dirty="0"/>
              <a:t>Direct line</a:t>
            </a:r>
          </a:p>
          <a:p>
            <a:r>
              <a:rPr lang="en-GB" dirty="0"/>
              <a:t>Generates wakeup request processor</a:t>
            </a:r>
          </a:p>
          <a:p>
            <a:pPr lvl="1"/>
            <a:r>
              <a:rPr lang="en-GB" dirty="0"/>
              <a:t>STOP mode</a:t>
            </a:r>
          </a:p>
          <a:p>
            <a:pPr lvl="1"/>
            <a:r>
              <a:rPr lang="en-GB" dirty="0"/>
              <a:t>External communication or request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715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15B9-41BE-4C45-BC84-CED1F125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EXTI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0EAF5-E5F1-4D6B-8E24-DAE9604B3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8717" y="1787236"/>
            <a:ext cx="6364914" cy="4042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B0483-7CBB-4280-B99F-BBDE1EA0012C}"/>
              </a:ext>
            </a:extLst>
          </p:cNvPr>
          <p:cNvSpPr txBox="1"/>
          <p:nvPr/>
        </p:nvSpPr>
        <p:spPr>
          <a:xfrm>
            <a:off x="2815940" y="2820875"/>
            <a:ext cx="862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GPIO</a:t>
            </a:r>
          </a:p>
          <a:p>
            <a:r>
              <a:rPr lang="en-GB" dirty="0"/>
              <a:t>PVD</a:t>
            </a:r>
          </a:p>
          <a:p>
            <a:r>
              <a:rPr lang="en-GB" dirty="0"/>
              <a:t>RTC</a:t>
            </a:r>
          </a:p>
          <a:p>
            <a:r>
              <a:rPr lang="en-GB" dirty="0"/>
              <a:t>PVM</a:t>
            </a:r>
          </a:p>
          <a:p>
            <a:r>
              <a:rPr lang="en-GB" dirty="0"/>
              <a:t>COMP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9DD90-6E09-4CD6-8DF3-DB898ABC1475}"/>
              </a:ext>
            </a:extLst>
          </p:cNvPr>
          <p:cNvSpPr txBox="1"/>
          <p:nvPr/>
        </p:nvSpPr>
        <p:spPr>
          <a:xfrm>
            <a:off x="2769179" y="5416135"/>
            <a:ext cx="317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LCD</a:t>
            </a:r>
          </a:p>
          <a:p>
            <a:r>
              <a:rPr lang="en-GB" dirty="0"/>
              <a:t>Communication Peripherals</a:t>
            </a:r>
          </a:p>
        </p:txBody>
      </p:sp>
    </p:spTree>
    <p:extLst>
      <p:ext uri="{BB962C8B-B14F-4D97-AF65-F5344CB8AC3E}">
        <p14:creationId xmlns:p14="http://schemas.microsoft.com/office/powerpoint/2010/main" val="2480878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113"/>
            <a:ext cx="10515600" cy="1739774"/>
          </a:xfrm>
        </p:spPr>
        <p:txBody>
          <a:bodyPr/>
          <a:lstStyle/>
          <a:p>
            <a:pPr algn="ctr"/>
            <a:r>
              <a:rPr lang="en-GB" sz="11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0399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638A-323A-43D3-A5AB-B366D282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Cortex-M4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4685EE-BB5E-4ED0-920D-366437F37D3F}"/>
              </a:ext>
            </a:extLst>
          </p:cNvPr>
          <p:cNvGrpSpPr/>
          <p:nvPr/>
        </p:nvGrpSpPr>
        <p:grpSpPr>
          <a:xfrm>
            <a:off x="1336918" y="1325014"/>
            <a:ext cx="9518163" cy="4483854"/>
            <a:chOff x="716976" y="1427696"/>
            <a:chExt cx="9518163" cy="44838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BB042FE-C287-4359-A2F0-2383C0137FDC}"/>
                </a:ext>
              </a:extLst>
            </p:cNvPr>
            <p:cNvSpPr/>
            <p:nvPr/>
          </p:nvSpPr>
          <p:spPr>
            <a:xfrm>
              <a:off x="716976" y="4108161"/>
              <a:ext cx="3054926" cy="179961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MCU</a:t>
              </a:r>
            </a:p>
            <a:p>
              <a:pPr algn="ctr"/>
              <a:r>
                <a:rPr lang="en-GB" dirty="0"/>
                <a:t>Ease of use C programming</a:t>
              </a:r>
            </a:p>
            <a:p>
              <a:pPr algn="ctr"/>
              <a:r>
                <a:rPr lang="en-GB" dirty="0"/>
                <a:t>Interrupt handling</a:t>
              </a:r>
            </a:p>
            <a:p>
              <a:pPr algn="ctr"/>
              <a:r>
                <a:rPr lang="en-GB" dirty="0"/>
                <a:t>Low power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964E7A-C74D-4039-BDFA-10FCC50C32A1}"/>
                </a:ext>
              </a:extLst>
            </p:cNvPr>
            <p:cNvSpPr/>
            <p:nvPr/>
          </p:nvSpPr>
          <p:spPr>
            <a:xfrm>
              <a:off x="7772494" y="4111933"/>
              <a:ext cx="2462645" cy="17996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DSP</a:t>
              </a:r>
            </a:p>
            <a:p>
              <a:pPr algn="ctr"/>
              <a:r>
                <a:rPr lang="en-GB" dirty="0"/>
                <a:t>Harvard Architecture</a:t>
              </a:r>
            </a:p>
            <a:p>
              <a:pPr algn="ctr"/>
              <a:r>
                <a:rPr lang="en-GB" dirty="0"/>
                <a:t>Single cycle MAC</a:t>
              </a:r>
            </a:p>
            <a:p>
              <a:pPr algn="ctr"/>
              <a:r>
                <a:rPr lang="en-GB" dirty="0"/>
                <a:t>Barrel shifter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275D0C7-D5D4-4F0F-87E0-739DAFE81379}"/>
                </a:ext>
              </a:extLst>
            </p:cNvPr>
            <p:cNvSpPr/>
            <p:nvPr/>
          </p:nvSpPr>
          <p:spPr>
            <a:xfrm>
              <a:off x="3882737" y="1427696"/>
              <a:ext cx="3647206" cy="217853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FPU</a:t>
              </a:r>
            </a:p>
            <a:p>
              <a:pPr algn="ctr"/>
              <a:r>
                <a:rPr lang="en-GB" dirty="0"/>
                <a:t>Single precision</a:t>
              </a:r>
            </a:p>
            <a:p>
              <a:pPr algn="ctr"/>
              <a:r>
                <a:rPr lang="en-GB" dirty="0"/>
                <a:t>Ease of use</a:t>
              </a:r>
            </a:p>
            <a:p>
              <a:pPr algn="ctr"/>
              <a:r>
                <a:rPr lang="en-GB" dirty="0"/>
                <a:t>Better Efficiency</a:t>
              </a:r>
            </a:p>
            <a:p>
              <a:pPr algn="ctr"/>
              <a:r>
                <a:rPr lang="en-GB" dirty="0"/>
                <a:t>Easier support for meta language </a:t>
              </a:r>
            </a:p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BAEF7C-89EC-4C62-A1A5-CD583B66FE16}"/>
                </a:ext>
              </a:extLst>
            </p:cNvPr>
            <p:cNvSpPr/>
            <p:nvPr/>
          </p:nvSpPr>
          <p:spPr>
            <a:xfrm>
              <a:off x="4475017" y="4191682"/>
              <a:ext cx="2462645" cy="164011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Cortex M4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C7DD37A-08E1-489B-A384-7FA40B5DE5A2}"/>
                </a:ext>
              </a:extLst>
            </p:cNvPr>
            <p:cNvCxnSpPr>
              <a:cxnSpLocks/>
              <a:stCxn id="4" idx="3"/>
              <a:endCxn id="11" idx="1"/>
            </p:cNvCxnSpPr>
            <p:nvPr/>
          </p:nvCxnSpPr>
          <p:spPr>
            <a:xfrm>
              <a:off x="3771902" y="5007970"/>
              <a:ext cx="703115" cy="37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C80D457-92C5-44E6-9981-153666DAF1FC}"/>
                </a:ext>
              </a:extLst>
            </p:cNvPr>
            <p:cNvCxnSpPr>
              <a:stCxn id="8" idx="1"/>
              <a:endCxn id="11" idx="3"/>
            </p:cNvCxnSpPr>
            <p:nvPr/>
          </p:nvCxnSpPr>
          <p:spPr>
            <a:xfrm flipH="1">
              <a:off x="6937662" y="5011742"/>
              <a:ext cx="8348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07BD1E3-201F-47DF-A6F1-0083A80B512E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>
              <a:off x="5706340" y="3606227"/>
              <a:ext cx="0" cy="5854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74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0C3A-78D3-4AB1-B97B-12A49FD2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Interconnect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8F09E-3595-467A-96DE-3852F621C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 direction connections between </a:t>
            </a:r>
          </a:p>
          <a:p>
            <a:pPr marL="0" indent="0">
              <a:buNone/>
            </a:pPr>
            <a:r>
              <a:rPr lang="en-GB" dirty="0"/>
              <a:t>   peripherals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Application</a:t>
            </a:r>
          </a:p>
          <a:p>
            <a:pPr lvl="1"/>
            <a:r>
              <a:rPr lang="en-GB" dirty="0"/>
              <a:t>Timer predictable operations</a:t>
            </a:r>
          </a:p>
          <a:p>
            <a:pPr lvl="1"/>
            <a:r>
              <a:rPr lang="en-GB" dirty="0"/>
              <a:t>Power saving</a:t>
            </a:r>
          </a:p>
          <a:p>
            <a:pPr lvl="1"/>
            <a:r>
              <a:rPr lang="en-GB" dirty="0"/>
              <a:t>Reduced GPIO usage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2B0A42-3654-452A-8E05-BF1C4D12633F}"/>
              </a:ext>
            </a:extLst>
          </p:cNvPr>
          <p:cNvGrpSpPr/>
          <p:nvPr/>
        </p:nvGrpSpPr>
        <p:grpSpPr>
          <a:xfrm>
            <a:off x="7003470" y="670798"/>
            <a:ext cx="3948543" cy="4399967"/>
            <a:chOff x="6096000" y="1535107"/>
            <a:chExt cx="3948543" cy="43999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791943-7F88-42B5-ACAC-E524D585B4F6}"/>
                </a:ext>
              </a:extLst>
            </p:cNvPr>
            <p:cNvSpPr/>
            <p:nvPr/>
          </p:nvSpPr>
          <p:spPr>
            <a:xfrm>
              <a:off x="7003470" y="1535107"/>
              <a:ext cx="1911927" cy="11845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Cortex-M4</a:t>
              </a:r>
            </a:p>
          </p:txBody>
        </p:sp>
        <p:sp>
          <p:nvSpPr>
            <p:cNvPr id="9" name="Callout: Right Arrow 8">
              <a:extLst>
                <a:ext uri="{FF2B5EF4-FFF2-40B4-BE49-F238E27FC236}">
                  <a16:creationId xmlns:a16="http://schemas.microsoft.com/office/drawing/2014/main" id="{4245C111-2382-4D5F-A775-87E6B0B6AEF3}"/>
                </a:ext>
              </a:extLst>
            </p:cNvPr>
            <p:cNvSpPr/>
            <p:nvPr/>
          </p:nvSpPr>
          <p:spPr>
            <a:xfrm>
              <a:off x="6096000" y="2838582"/>
              <a:ext cx="2421082" cy="3096492"/>
            </a:xfrm>
            <a:prstGeom prst="rightArrowCallou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Source</a:t>
              </a:r>
            </a:p>
            <a:p>
              <a:pPr algn="ctr"/>
              <a:r>
                <a:rPr lang="en-GB" dirty="0"/>
                <a:t>Timer</a:t>
              </a:r>
            </a:p>
            <a:p>
              <a:pPr algn="ctr"/>
              <a:r>
                <a:rPr lang="en-GB" dirty="0"/>
                <a:t>Analog peripherals</a:t>
              </a:r>
            </a:p>
            <a:p>
              <a:pPr algn="ctr"/>
              <a:r>
                <a:rPr lang="en-GB" dirty="0"/>
                <a:t>Oscillator</a:t>
              </a:r>
            </a:p>
            <a:p>
              <a:pPr algn="ctr"/>
              <a:r>
                <a:rPr lang="en-GB" dirty="0"/>
                <a:t>Interrupt</a:t>
              </a:r>
            </a:p>
            <a:p>
              <a:pPr algn="ctr"/>
              <a:r>
                <a:rPr lang="en-GB" dirty="0"/>
                <a:t>USB </a:t>
              </a:r>
            </a:p>
            <a:p>
              <a:pPr algn="ctr"/>
              <a:r>
                <a:rPr lang="en-GB" dirty="0"/>
                <a:t>System Error</a:t>
              </a:r>
            </a:p>
            <a:p>
              <a:pPr algn="ctr"/>
              <a:r>
                <a:rPr lang="en-GB" dirty="0"/>
                <a:t>DFSDM</a:t>
              </a:r>
            </a:p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714F64-D341-4995-A2F8-51E12E4882EA}"/>
                </a:ext>
              </a:extLst>
            </p:cNvPr>
            <p:cNvSpPr/>
            <p:nvPr/>
          </p:nvSpPr>
          <p:spPr>
            <a:xfrm>
              <a:off x="8517082" y="2838125"/>
              <a:ext cx="1527461" cy="30964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Destination</a:t>
              </a:r>
            </a:p>
            <a:p>
              <a:pPr algn="ctr"/>
              <a:r>
                <a:rPr lang="en-GB" dirty="0"/>
                <a:t>Timer</a:t>
              </a:r>
            </a:p>
            <a:p>
              <a:pPr algn="ctr"/>
              <a:r>
                <a:rPr lang="en-GB" dirty="0"/>
                <a:t>Analog peripherals</a:t>
              </a:r>
            </a:p>
            <a:p>
              <a:pPr algn="ctr"/>
              <a:r>
                <a:rPr lang="en-GB" dirty="0"/>
                <a:t>DMA</a:t>
              </a:r>
            </a:p>
            <a:p>
              <a:pPr algn="ctr"/>
              <a:r>
                <a:rPr lang="en-GB" dirty="0"/>
                <a:t>DFSDM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3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2A55-6FB5-4704-B7D4-4D670F48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869385"/>
            <a:ext cx="10515600" cy="757129"/>
          </a:xfrm>
        </p:spPr>
        <p:txBody>
          <a:bodyPr/>
          <a:lstStyle/>
          <a:p>
            <a:r>
              <a:rPr lang="en-GB" dirty="0"/>
              <a:t>Reset and Clock Controller (RCC)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1F80-1A49-4B3C-A404-449945838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2" y="1589358"/>
            <a:ext cx="11000315" cy="4399257"/>
          </a:xfrm>
        </p:spPr>
        <p:txBody>
          <a:bodyPr/>
          <a:lstStyle/>
          <a:p>
            <a:r>
              <a:rPr lang="en-GB" dirty="0"/>
              <a:t>RCC manages system and peripherals clocks</a:t>
            </a:r>
          </a:p>
          <a:p>
            <a:pPr lvl="1"/>
            <a:r>
              <a:rPr lang="en-GB" dirty="0"/>
              <a:t>3 internal oscillator</a:t>
            </a:r>
          </a:p>
          <a:p>
            <a:pPr lvl="1"/>
            <a:r>
              <a:rPr lang="en-GB" dirty="0"/>
              <a:t>2 external oscillator</a:t>
            </a:r>
          </a:p>
          <a:p>
            <a:pPr lvl="2"/>
            <a:r>
              <a:rPr lang="en-GB" dirty="0"/>
              <a:t>Crystal</a:t>
            </a:r>
          </a:p>
          <a:p>
            <a:pPr lvl="2"/>
            <a:r>
              <a:rPr lang="en-GB" dirty="0"/>
              <a:t>Resonator</a:t>
            </a:r>
          </a:p>
          <a:p>
            <a:pPr lvl="1"/>
            <a:r>
              <a:rPr lang="en-GB" dirty="0"/>
              <a:t>3 Phase lock loops (PLLs)</a:t>
            </a:r>
          </a:p>
          <a:p>
            <a:pPr lvl="1"/>
            <a:r>
              <a:rPr lang="en-GB" dirty="0"/>
              <a:t>Many peripherals independent clocks</a:t>
            </a:r>
          </a:p>
          <a:p>
            <a:r>
              <a:rPr lang="en-GB" dirty="0"/>
              <a:t>RCC manages various system peripherals reset</a:t>
            </a:r>
          </a:p>
          <a:p>
            <a:pPr lvl="1"/>
            <a:r>
              <a:rPr lang="en-GB" dirty="0"/>
              <a:t>System reset</a:t>
            </a:r>
          </a:p>
          <a:p>
            <a:pPr lvl="1"/>
            <a:r>
              <a:rPr lang="en-GB" dirty="0"/>
              <a:t>Power reset</a:t>
            </a:r>
          </a:p>
          <a:p>
            <a:pPr lvl="1"/>
            <a:r>
              <a:rPr lang="en-GB" dirty="0"/>
              <a:t>Backup domain reset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9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EE19-D4D2-4427-96EC-D8DE6CAF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Reset 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5E914-3F01-49A3-B08E-6E2E05D96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Reset </a:t>
            </a:r>
          </a:p>
          <a:p>
            <a:pPr lvl="1"/>
            <a:r>
              <a:rPr lang="en-GB" dirty="0"/>
              <a:t>Resets all registers except RCC register, PWR register and backup domain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2D7E3-6F06-4C96-9CC0-C4CDEA96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39" y="2918770"/>
            <a:ext cx="7488815" cy="31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B7AD-39A6-4E3E-A9B7-A07C6DA5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1703-8E52-4598-AC10-A6CE020A8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Power Reset</a:t>
            </a:r>
          </a:p>
          <a:p>
            <a:pPr lvl="1"/>
            <a:r>
              <a:rPr lang="en-GB" dirty="0"/>
              <a:t>Brown-out reset (BOR) reset all register except the backup registers</a:t>
            </a:r>
          </a:p>
          <a:p>
            <a:pPr lvl="1"/>
            <a:r>
              <a:rPr lang="en-GB" dirty="0"/>
              <a:t>Exit from standby and reset all register in VCORE</a:t>
            </a:r>
          </a:p>
          <a:p>
            <a:pPr lvl="2"/>
            <a:r>
              <a:rPr lang="en-GB" dirty="0"/>
              <a:t>Except RTC, WKUP, IWDG, standby and shutdown mode control register</a:t>
            </a:r>
          </a:p>
          <a:p>
            <a:pPr lvl="1"/>
            <a:r>
              <a:rPr lang="en-GB" dirty="0"/>
              <a:t>Exit from shutdown generate BOR reset</a:t>
            </a:r>
          </a:p>
          <a:p>
            <a:r>
              <a:rPr lang="en-GB" dirty="0"/>
              <a:t>Backup Domain reset</a:t>
            </a:r>
          </a:p>
          <a:p>
            <a:pPr lvl="1"/>
            <a:r>
              <a:rPr lang="en-GB" dirty="0"/>
              <a:t>Reset backup domain RTC register, Backup register, and the RCC BDCR register</a:t>
            </a:r>
          </a:p>
          <a:p>
            <a:pPr lvl="1"/>
            <a:r>
              <a:rPr lang="en-GB" dirty="0"/>
              <a:t>Sources</a:t>
            </a:r>
          </a:p>
          <a:p>
            <a:pPr lvl="2"/>
            <a:r>
              <a:rPr lang="en-GB" dirty="0"/>
              <a:t>BDRST bit in RCC BDCR register</a:t>
            </a:r>
          </a:p>
          <a:p>
            <a:pPr lvl="2"/>
            <a:r>
              <a:rPr lang="en-GB" dirty="0"/>
              <a:t>VDD or VBAT power on</a:t>
            </a:r>
          </a:p>
        </p:txBody>
      </p:sp>
    </p:spTree>
    <p:extLst>
      <p:ext uri="{BB962C8B-B14F-4D97-AF65-F5344CB8AC3E}">
        <p14:creationId xmlns:p14="http://schemas.microsoft.com/office/powerpoint/2010/main" val="167652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26F0-7B5B-4D85-8043-8B118908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64C6-86B0-40F7-B226-6339C7B82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Three internal clock sources</a:t>
            </a:r>
          </a:p>
          <a:p>
            <a:pPr lvl="1"/>
            <a:r>
              <a:rPr lang="en-GB" dirty="0"/>
              <a:t>High-seed internal 16 MHz RC oscillator (HSI16)</a:t>
            </a:r>
          </a:p>
          <a:p>
            <a:pPr lvl="1"/>
            <a:r>
              <a:rPr lang="en-GB" dirty="0"/>
              <a:t>Multi-speed internal RC oscillator (MSI)</a:t>
            </a:r>
          </a:p>
          <a:p>
            <a:pPr lvl="1"/>
            <a:r>
              <a:rPr lang="en-GB" dirty="0"/>
              <a:t>Low-speed internal 32 kHz RC oscillator (LSI)</a:t>
            </a:r>
          </a:p>
          <a:p>
            <a:r>
              <a:rPr lang="en-GB" dirty="0"/>
              <a:t>Two external oscillator with clock security system</a:t>
            </a:r>
          </a:p>
          <a:p>
            <a:pPr lvl="1"/>
            <a:r>
              <a:rPr lang="en-GB" dirty="0"/>
              <a:t>High-sped external 4 to 48 MHz oscillator (HSE)</a:t>
            </a:r>
          </a:p>
          <a:p>
            <a:pPr lvl="1"/>
            <a:r>
              <a:rPr lang="en-GB" dirty="0"/>
              <a:t>Low-speed external 32.768 kHz oscillator (LSE)</a:t>
            </a:r>
          </a:p>
          <a:p>
            <a:r>
              <a:rPr lang="en-GB" dirty="0"/>
              <a:t>Three PLLs, each with three independent outputs</a:t>
            </a:r>
          </a:p>
        </p:txBody>
      </p:sp>
    </p:spTree>
    <p:extLst>
      <p:ext uri="{BB962C8B-B14F-4D97-AF65-F5344CB8AC3E}">
        <p14:creationId xmlns:p14="http://schemas.microsoft.com/office/powerpoint/2010/main" val="338568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32954A-F93B-4110-AF79-AE138F631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27" y="1437443"/>
            <a:ext cx="8824946" cy="4508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72023-2C46-4084-932F-346F6E76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911899"/>
            <a:ext cx="10515600" cy="757129"/>
          </a:xfrm>
        </p:spPr>
        <p:txBody>
          <a:bodyPr/>
          <a:lstStyle/>
          <a:p>
            <a:r>
              <a:rPr lang="en-GB" dirty="0"/>
              <a:t>Simplified Clock Tree</a:t>
            </a:r>
          </a:p>
        </p:txBody>
      </p:sp>
    </p:spTree>
    <p:extLst>
      <p:ext uri="{BB962C8B-B14F-4D97-AF65-F5344CB8AC3E}">
        <p14:creationId xmlns:p14="http://schemas.microsoft.com/office/powerpoint/2010/main" val="308998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717</Words>
  <Application>Microsoft Office PowerPoint</Application>
  <PresentationFormat>Widescreen</PresentationFormat>
  <Paragraphs>213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Calibri</vt:lpstr>
      <vt:lpstr>Office Theme</vt:lpstr>
      <vt:lpstr>1_Custom Design</vt:lpstr>
      <vt:lpstr>Custom Design</vt:lpstr>
      <vt:lpstr>Cortex-M4 NVIC, EXTI and RCC</vt:lpstr>
      <vt:lpstr>Contents</vt:lpstr>
      <vt:lpstr>Cortex-M4</vt:lpstr>
      <vt:lpstr>Interconnect Matrix</vt:lpstr>
      <vt:lpstr>Reset and Clock Controller (RCC)</vt:lpstr>
      <vt:lpstr>Reset Sources</vt:lpstr>
      <vt:lpstr>Reset Sources</vt:lpstr>
      <vt:lpstr>Clock sources</vt:lpstr>
      <vt:lpstr>Simplified Clock Tree</vt:lpstr>
      <vt:lpstr>MSI Clock</vt:lpstr>
      <vt:lpstr>PowerPoint Presentation</vt:lpstr>
      <vt:lpstr>HSE Clock</vt:lpstr>
      <vt:lpstr>LSI Clock</vt:lpstr>
      <vt:lpstr>LSE Clock</vt:lpstr>
      <vt:lpstr>System clock</vt:lpstr>
      <vt:lpstr>PLL Clocks </vt:lpstr>
      <vt:lpstr>PLL Clocks </vt:lpstr>
      <vt:lpstr>Clock Out </vt:lpstr>
      <vt:lpstr>Clock tree</vt:lpstr>
      <vt:lpstr>Clock Gating Configuration </vt:lpstr>
      <vt:lpstr>Cortex-M4 NVIC and EXTI </vt:lpstr>
      <vt:lpstr>Nested Vectored Interrupt Controller (NVIC)</vt:lpstr>
      <vt:lpstr>Exception Entry and Return</vt:lpstr>
      <vt:lpstr>Exception Entry and Return</vt:lpstr>
      <vt:lpstr>Extended Interrupts and Event Controller -(EXTI)</vt:lpstr>
      <vt:lpstr>EXTI Architecture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Ghalib Janjua (eng)</cp:lastModifiedBy>
  <cp:revision>151</cp:revision>
  <cp:lastPrinted>2019-08-30T10:17:47Z</cp:lastPrinted>
  <dcterms:created xsi:type="dcterms:W3CDTF">2019-06-17T11:08:50Z</dcterms:created>
  <dcterms:modified xsi:type="dcterms:W3CDTF">2023-09-25T13:59:43Z</dcterms:modified>
</cp:coreProperties>
</file>