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  <p:sldMasterId id="2147484109" r:id="rId2"/>
    <p:sldMasterId id="2147484092" r:id="rId3"/>
  </p:sldMasterIdLst>
  <p:notesMasterIdLst>
    <p:notesMasterId r:id="rId34"/>
  </p:notesMasterIdLst>
  <p:handoutMasterIdLst>
    <p:handoutMasterId r:id="rId35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53"/>
    <a:srgbClr val="F9C523"/>
    <a:srgbClr val="F2C570"/>
    <a:srgbClr val="00B8E1"/>
    <a:srgbClr val="9D739E"/>
    <a:srgbClr val="F0E9EE"/>
    <a:srgbClr val="DEE2EA"/>
    <a:srgbClr val="E8DEE6"/>
    <a:srgbClr val="CAC2C8"/>
    <a:srgbClr val="00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7" autoAdjust="0"/>
    <p:restoredTop sz="86418"/>
  </p:normalViewPr>
  <p:slideViewPr>
    <p:cSldViewPr snapToGrid="0" snapToObjects="1">
      <p:cViewPr varScale="1">
        <p:scale>
          <a:sx n="72" d="100"/>
          <a:sy n="72" d="100"/>
        </p:scale>
        <p:origin x="51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A742-995C-586D293C3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A742-995C-586D293C3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A742-995C-586D293C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E14B-3ACE-C14B-976F-D4DD09CFBF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FB5D-C1F5-2842-8CAF-C81518F68F7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85E3E1-CBDE-46A8-83CF-58FD37052E84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1086" y="1096432"/>
            <a:ext cx="617220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098" y="1096432"/>
            <a:ext cx="3933825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6" y="216746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B0A080-B452-41BB-8E4C-CFB018B02801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700" cy="68717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762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9195" y="390846"/>
            <a:ext cx="1111170" cy="5811838"/>
          </a:xfrm>
          <a:prstGeom prst="rect">
            <a:avLst/>
          </a:prstGeom>
        </p:spPr>
        <p:txBody>
          <a:bodyPr vert="eaVert"/>
          <a:lstStyle>
            <a:lvl1pPr>
              <a:defRPr sz="340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89" y="403546"/>
            <a:ext cx="9324372" cy="58118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465" y="563036"/>
            <a:ext cx="1253069" cy="34713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69216A"/>
                </a:solidFill>
              </a:defRPr>
            </a:lvl1pPr>
          </a:lstStyle>
          <a:p>
            <a:fld id="{D8027E7D-0796-48CD-A2BB-C49BBB845445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75593" y="3053073"/>
            <a:ext cx="5380697" cy="35828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142" y="146825"/>
            <a:ext cx="431799" cy="35828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1873797"/>
            <a:ext cx="10515600" cy="1307109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8" y="3180907"/>
            <a:ext cx="10528300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9017" y="2920050"/>
            <a:ext cx="104940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2C8538-559E-4C6C-99B1-D0B982685487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A0046AE-2605-42A1-B46C-90F28EF5419F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717919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6453449"/>
            <a:ext cx="1346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48D163-C792-40DB-B86F-EE71FDA1DE98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9001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534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0BBA45-354F-4E79-A263-C6A999AEE22E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F3032-9D92-4E1F-82F0-677F0C08BB70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2DF6185-02F3-47FB-8C1A-8C0B66A60DE4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56863" y="901699"/>
          <a:ext cx="105156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28700"/>
            <a:ext cx="108712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84200" y="1755840"/>
          <a:ext cx="108712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E6E663-89AB-42F1-8ED8-02E9CE6AA179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4051300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1096431"/>
            <a:ext cx="6356519" cy="462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9216A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2167465"/>
            <a:ext cx="404966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16291D-4BF8-48D3-8245-23C1CEFDEB6A}" type="datetime4">
              <a:rPr lang="en-GB" smtClean="0"/>
              <a:t>19 December 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2" r:id="rId3"/>
    <p:sldLayoutId id="2147484084" r:id="rId4"/>
    <p:sldLayoutId id="2147484085" r:id="rId5"/>
    <p:sldLayoutId id="2147484086" r:id="rId6"/>
    <p:sldLayoutId id="2147484087" r:id="rId7"/>
    <p:sldLayoutId id="2147484108" r:id="rId8"/>
    <p:sldLayoutId id="2147484088" r:id="rId9"/>
    <p:sldLayoutId id="214748408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2" r:id="rId2"/>
    <p:sldLayoutId id="2147484113" r:id="rId3"/>
    <p:sldLayoutId id="214748411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-onlinetraining.s3.amazonaws.com/STM32L4_System_Power_control_(PWR)/index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.com/content/ccc/resource/training/technical/product_training/8c/89/2c/0e/ca/48/41/2f/STM32L4_System_DMA.pdf/files/STM32L4_System_DMA.pdf/_jcr_content/translations/en.STM32L4_System_DMA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42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12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42.png"/><Relationship Id="rId10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image" Target="../media/image42.png"/><Relationship Id="rId10" Type="http://schemas.openxmlformats.org/officeDocument/2006/relationships/image" Target="../media/image70.png"/><Relationship Id="rId4" Type="http://schemas.openxmlformats.org/officeDocument/2006/relationships/image" Target="../media/image51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97.png"/><Relationship Id="rId5" Type="http://schemas.openxmlformats.org/officeDocument/2006/relationships/image" Target="../media/image80.png"/><Relationship Id="rId10" Type="http://schemas.openxmlformats.org/officeDocument/2006/relationships/image" Target="../media/image96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.com/resource/en/reference_manual/dm00083560-stm32l4x5-and-stm32l4x6-advanced-arm-based-32-bit-mcus-stmicroelectronics.pdf" TargetMode="External"/><Relationship Id="rId2" Type="http://schemas.openxmlformats.org/officeDocument/2006/relationships/hyperlink" Target="https://www.st.com/resource/en/user_manual/dm00173145-description-of-stm32l4l4-hal-and-lowlayer-drivers-stmicroelectronics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11487732" cy="1042336"/>
          </a:xfrm>
        </p:spPr>
        <p:txBody>
          <a:bodyPr>
            <a:normAutofit fontScale="90000"/>
          </a:bodyPr>
          <a:lstStyle/>
          <a:p>
            <a:r>
              <a:rPr lang="en-GB" dirty="0"/>
              <a:t>Cortex-M4 Direct Memory Access (DMA)</a:t>
            </a:r>
            <a:br>
              <a:rPr lang="en-GB" dirty="0"/>
            </a:br>
            <a:r>
              <a:rPr lang="en-GB" dirty="0"/>
              <a:t>Lecture 3  -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1885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0" i="1" dirty="0"/>
              <a:t>EN3544 Embedded System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895" y="5955778"/>
            <a:ext cx="4754423" cy="331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By: Ghalib Janjua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10157696" cy="1042336"/>
          </a:xfrm>
        </p:spPr>
        <p:txBody>
          <a:bodyPr>
            <a:normAutofit fontScale="90000"/>
          </a:bodyPr>
          <a:lstStyle/>
          <a:p>
            <a:r>
              <a:rPr lang="en-GB" dirty="0"/>
              <a:t>Cortex-M4 Power Management</a:t>
            </a:r>
            <a:br>
              <a:rPr lang="en-GB" dirty="0"/>
            </a:br>
            <a:r>
              <a:rPr lang="en-GB" dirty="0"/>
              <a:t>Lecture 3 –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1885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0" i="1" dirty="0"/>
              <a:t>EN3544 Embedded System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895" y="5955778"/>
            <a:ext cx="4754423" cy="331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By: Ghalib Janjua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7F5B-65EE-4498-A3DD-4451653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E07E-F7AA-46EB-A4EA-3BC98981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FlexPowerController</a:t>
            </a:r>
            <a:endParaRPr lang="en-GB" dirty="0"/>
          </a:p>
          <a:p>
            <a:r>
              <a:rPr lang="en-GB" dirty="0"/>
              <a:t>Power Supplies</a:t>
            </a:r>
          </a:p>
          <a:p>
            <a:r>
              <a:rPr lang="en-GB" dirty="0"/>
              <a:t>Power Modes</a:t>
            </a:r>
          </a:p>
          <a:p>
            <a:pPr lvl="1"/>
            <a:r>
              <a:rPr lang="en-GB" dirty="0">
                <a:hlinkClick r:id="rId2"/>
              </a:rPr>
              <a:t>Reference</a:t>
            </a:r>
            <a:endParaRPr lang="en-GB" dirty="0"/>
          </a:p>
          <a:p>
            <a:r>
              <a:rPr lang="en-GB" dirty="0"/>
              <a:t>Q&amp;A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95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0712A-C644-451F-8088-17C397CD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737" y="1352809"/>
            <a:ext cx="5887687" cy="5082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D32C-F37E-412C-AFA6-C62E1C0B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849554"/>
            <a:ext cx="10515600" cy="757129"/>
          </a:xfrm>
        </p:spPr>
        <p:txBody>
          <a:bodyPr/>
          <a:lstStyle/>
          <a:p>
            <a:r>
              <a:rPr lang="en-GB" dirty="0" err="1"/>
              <a:t>FlexPowerControl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59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B14-CB45-4BD4-A3AB-62B6D442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Supplies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1A46D-9194-4C9A-ABE9-905985900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50" y="1639612"/>
            <a:ext cx="6992858" cy="45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ED85D-D8A7-4EBD-AC2B-3256AC07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85" y="1555601"/>
            <a:ext cx="6039715" cy="4539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7A2D7-E605-4AA5-8516-37D2362A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Voltage Regulator</a:t>
            </a:r>
          </a:p>
        </p:txBody>
      </p:sp>
    </p:spTree>
    <p:extLst>
      <p:ext uri="{BB962C8B-B14F-4D97-AF65-F5344CB8AC3E}">
        <p14:creationId xmlns:p14="http://schemas.microsoft.com/office/powerpoint/2010/main" val="355660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2333-A727-4E3D-876E-F5497FA1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Mode: Range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8A37C-F81A-4079-85A3-F90F22EC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18" y="2221454"/>
            <a:ext cx="4798868" cy="701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62DBA-69BD-4EBF-BA0D-22D7F4F3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9" y="2035584"/>
            <a:ext cx="1451475" cy="4301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C01542-B661-4468-B94F-5E1FD66AF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539" y="3184912"/>
            <a:ext cx="2288598" cy="1569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F6C307-0534-46C8-AD19-717C83E98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552" y="3260314"/>
            <a:ext cx="1852613" cy="1600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92BB18-8A77-4366-B413-B0D4CE37A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994" y="3249693"/>
            <a:ext cx="2288599" cy="1439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4D9884-C37C-4B30-A692-8457BC88A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931" y="5143500"/>
            <a:ext cx="1102140" cy="1161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D5B055-1393-4323-967E-82FF7F757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425" y="5356781"/>
            <a:ext cx="6260523" cy="4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B8AE-D886-4005-A377-098184FC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Mode: Range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3403B-8DE0-4BC3-9C81-3ABC37FE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50" y="2286000"/>
            <a:ext cx="1283473" cy="4031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BCD26-E2C7-4D41-8214-0D0E11A0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07" y="2489290"/>
            <a:ext cx="4522493" cy="602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D0984-E65C-410D-93A6-282994C4A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69" y="3295254"/>
            <a:ext cx="2485593" cy="1610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AF9EF-D7E3-40FB-B53C-15E01CD7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162" y="3211215"/>
            <a:ext cx="2033807" cy="1778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9467-70D8-47E8-A7D0-9AE96A0E2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337" y="2921185"/>
            <a:ext cx="2152869" cy="1358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DFC21E-B032-4BC6-A93D-35881EAA8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074" y="4915041"/>
            <a:ext cx="1323913" cy="1402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B5AEB1-2727-4993-BFE8-CFA129D45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099" y="5363033"/>
            <a:ext cx="6045345" cy="4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4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C003-0DF2-41D2-B983-375483A5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Power Run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007E9-2C9F-402E-8210-A0C05269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1" y="2026025"/>
            <a:ext cx="1299786" cy="4125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299A1-2D22-4B2A-8C19-8F146FD5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499" y="2694496"/>
            <a:ext cx="4717905" cy="694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3A1F6B-04B5-4BA9-9E08-17F8CB691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830" y="3388753"/>
            <a:ext cx="2288598" cy="1569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C48C09-312A-4E62-9BAA-BF9926E6B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982" y="3469248"/>
            <a:ext cx="1807474" cy="1571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28D5BC-F790-4015-8630-2EC429C1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945" y="4871070"/>
            <a:ext cx="1146897" cy="1223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4D3BAD-D25A-4C23-811A-2181A2EEA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013" y="3388753"/>
            <a:ext cx="2180359" cy="13997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9EAE01-1EA4-4A4B-9479-5EE87156B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2830" y="5412817"/>
            <a:ext cx="6581775" cy="5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DDD6-96BA-48C0-806F-812B5A1D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Sleep Mode: Range 1 &amp; Range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D2E83-1E93-4225-86D1-E06B0131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26" y="1797627"/>
            <a:ext cx="1442621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F154B-4FF0-447D-9D01-C2533B77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3" y="2599656"/>
            <a:ext cx="4891520" cy="757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94ADC-EC1E-4CC3-9737-8F9EEFDD6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433" y="3429000"/>
            <a:ext cx="2939053" cy="1946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6A697-6532-41A3-B3B0-ACAE9A208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264" y="3415225"/>
            <a:ext cx="2203306" cy="1887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F356B9-4CC3-46DB-AD01-FEEBB79E2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864" y="3557150"/>
            <a:ext cx="2203306" cy="145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273E83-6F21-4E6F-99C0-7E5E1068D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196" y="5016925"/>
            <a:ext cx="1205388" cy="12659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3970DF-65C7-4F5C-BEEC-76CD1808D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911" y="5418977"/>
            <a:ext cx="6128472" cy="504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5D829-D1D4-4153-9782-E7D2150A5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061" y="2881247"/>
            <a:ext cx="12668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F39-0760-49FA-8AEC-25B3A745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Power Sleep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DEF1F-39E7-49D3-A12A-2F0F95B2E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0" y="1981425"/>
            <a:ext cx="1347515" cy="4322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DCD81-5E7C-422D-9C53-07061E921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247" y="4800618"/>
            <a:ext cx="1250373" cy="1503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EAE24F-0BA9-45DA-8605-68B8D2BB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965" y="3379654"/>
            <a:ext cx="2387979" cy="1609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881699-284C-4175-B5AC-D675264FF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228" y="2079990"/>
            <a:ext cx="4904726" cy="724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2B7879-2E3C-4282-BB4E-18CBBA89B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4" y="3317702"/>
            <a:ext cx="1904568" cy="17084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BC27B8-575B-403E-8367-D45C25620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908" y="3376560"/>
            <a:ext cx="2304184" cy="13704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E8D52-BAB1-4D56-826F-9AB69E9C5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9620" y="5143500"/>
            <a:ext cx="6877483" cy="553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F3A94C-F4B4-4ACD-AD3E-8BE0F96531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967" y="2700444"/>
            <a:ext cx="12668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2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7F5B-65EE-4498-A3DD-4451653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E07E-F7AA-46EB-A4EA-3BC98981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 Memory Access</a:t>
            </a:r>
          </a:p>
          <a:p>
            <a:pPr lvl="1"/>
            <a:r>
              <a:rPr lang="en-GB" dirty="0">
                <a:hlinkClick r:id="rId2"/>
              </a:rPr>
              <a:t>Reference</a:t>
            </a:r>
            <a:r>
              <a:rPr lang="en-GB" dirty="0"/>
              <a:t> </a:t>
            </a:r>
          </a:p>
          <a:p>
            <a:r>
              <a:rPr lang="en-GB" dirty="0"/>
              <a:t>Q&amp;A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9D69-773D-4C29-8EC3-4028D91A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0 Mode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89286-2990-44D4-B705-DD05AA4F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1" y="1835283"/>
            <a:ext cx="1420824" cy="445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0009A-B330-49E2-93D1-5368F90D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87" y="2850959"/>
            <a:ext cx="2479098" cy="175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50DA7-9879-43B5-B4AC-C8D71C059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74" y="4993793"/>
            <a:ext cx="1230886" cy="1351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4996-A7E7-45EE-B94C-559D7AF0B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955" y="2850931"/>
            <a:ext cx="2060560" cy="1750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F1FB8-9AE2-4FB8-BA9B-1EB856C9C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323" y="4619714"/>
            <a:ext cx="1915824" cy="941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03B860-C368-43BE-B9CC-E8407C180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9878" y="1783328"/>
            <a:ext cx="1515004" cy="3187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CDEFC-37CD-4074-ACF9-E5B10296C8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244" y="5490912"/>
            <a:ext cx="6591061" cy="324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65D403-AAED-413F-B7A7-C7AF6CF50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5706" y="1847475"/>
            <a:ext cx="3107617" cy="875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0A4CD7-A269-436A-8DAC-779270C910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8089" y="1869084"/>
            <a:ext cx="3107617" cy="865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3A6695-B6AA-468F-A12B-49A628887C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3422" y="2289174"/>
            <a:ext cx="1266825" cy="952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E165F7-C1B7-4ACF-BB76-0C2D4E592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4620" y="2052969"/>
            <a:ext cx="1384631" cy="1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3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3FBFCD7-FB78-421A-8641-A1424659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188" y="1714500"/>
            <a:ext cx="1515004" cy="3187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6E8C9-7042-4AF1-89AE-58565C4D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1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CF089-9D51-4738-802C-BB735EF79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4" y="1657350"/>
            <a:ext cx="1398233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C26B8-A234-42B4-BE72-5E5F2BB0B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956" y="3333916"/>
            <a:ext cx="2479098" cy="175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BA6555-91C0-494C-B409-B0416298F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928" y="2579670"/>
            <a:ext cx="1266825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ED6D2-45AB-4C6B-87C5-2E3A5CCFE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802" y="1865993"/>
            <a:ext cx="1384631" cy="186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8E59D0-B364-4AA2-B571-8FC3BB421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487" y="4972050"/>
            <a:ext cx="1203798" cy="125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191E74-4F3E-43DA-AB56-0933B7A527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9023" y="1783403"/>
            <a:ext cx="3578490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DEA85-9DCD-49AD-94FA-EACC6D781A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513" y="1776339"/>
            <a:ext cx="3392074" cy="95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632028-7ED2-4586-90A5-1D75C18820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7725" y="3013119"/>
            <a:ext cx="1915824" cy="5104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135528-BCC4-41FB-9BEF-6D3396B36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7725" y="3553306"/>
            <a:ext cx="1915824" cy="6218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D1CA6C-0323-4DA6-9A8E-7681214257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7726" y="4248902"/>
            <a:ext cx="1915824" cy="941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8EC0B9-CC95-481C-93A9-9DB90B4207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752" y="5455474"/>
            <a:ext cx="6359670" cy="2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0DFF69-8A73-4D93-8222-7C776DCB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4" y="1657350"/>
            <a:ext cx="1662169" cy="4623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38EF9-04E6-4916-9814-8CDBA096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2 Mode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D1CD9-CA99-40D5-AC23-3CCED664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59" y="5084196"/>
            <a:ext cx="1044286" cy="1197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410DD5-6DDE-47FA-98BD-890CC80B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956" y="3333916"/>
            <a:ext cx="2479098" cy="1750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B74F58-39E6-4E3C-B676-538F17552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928" y="2579670"/>
            <a:ext cx="1266825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05D44A-FFBA-4F1D-BEFF-F98087416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725" y="3013119"/>
            <a:ext cx="1915824" cy="510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5C1463-7FF0-493F-A9E2-8E23202B6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725" y="3553306"/>
            <a:ext cx="1915824" cy="621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A6F64C-60D9-443B-B26C-795A337578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726" y="4248902"/>
            <a:ext cx="1915824" cy="941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A1642C-8F29-4940-B4D7-0F7D3441F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964" y="1685344"/>
            <a:ext cx="3404070" cy="946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B011FC-A2EA-4A81-A3E6-845508024F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2409" y="1690611"/>
            <a:ext cx="3404070" cy="941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319CD2-12B0-471B-9A7D-A3DAA85058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1761" y="1842711"/>
            <a:ext cx="1573444" cy="31725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DD25E8-4D7A-4053-AB00-CCAD4DEEF7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4373" y="5512905"/>
            <a:ext cx="6546706" cy="2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B254EE9-9B71-4D0F-A6A6-8F31B4983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9" y="1970296"/>
            <a:ext cx="2357814" cy="429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2C5F5-85F3-4D6B-906F-14DF32AB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Standby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E41CE-09E2-4D82-86DD-CAF26BA6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83" y="2565000"/>
            <a:ext cx="2996811" cy="86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FC929-6957-47AA-9885-536DD0D7F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08" y="2565000"/>
            <a:ext cx="3176471" cy="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AEA16-54A6-4D06-8EE3-344ED380D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091" y="4773483"/>
            <a:ext cx="1986829" cy="982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9A00C4-E690-4C76-94D1-10BB43077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903" y="3302281"/>
            <a:ext cx="1720995" cy="1510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5C1F6-EEC3-4A55-9945-5B78A140A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868" y="4969469"/>
            <a:ext cx="1115122" cy="1293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DA7F7-8999-463A-9913-35984EF2A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312" y="3452424"/>
            <a:ext cx="2075152" cy="1493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27BD3A-65A1-419B-8D19-BF8E2F9CF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342" y="3452424"/>
            <a:ext cx="2381683" cy="597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B9F5FE-0EBC-4303-876A-8C46C8BED4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7520" y="3993868"/>
            <a:ext cx="2381683" cy="779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A34A35-3E75-4B40-98A7-2D0CB597F4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888" y="5829300"/>
            <a:ext cx="4792908" cy="2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5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4293CD-7779-417C-BE1D-C2984189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4" y="1797627"/>
            <a:ext cx="2250374" cy="457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563FCD-3127-4B58-9FF7-A958D428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688" y="3192138"/>
            <a:ext cx="2490059" cy="1528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F44AD-7AAF-4001-9CEB-38B2A702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Standby Mode with SRAM2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67377-9A89-49E3-A7CF-56C709DA2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549" y="2306411"/>
            <a:ext cx="3177886" cy="865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11539-84CC-4D8F-9EDC-24E95A8BD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147" y="2286000"/>
            <a:ext cx="3091886" cy="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7A306-7F52-4190-A141-5E489A444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689" y="3358115"/>
            <a:ext cx="1697615" cy="1435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BB43E3-C14A-4090-9A08-8A1E1D9C1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040" y="5092215"/>
            <a:ext cx="1086283" cy="1302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95437-1751-4FD3-A027-D709AD57B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073" y="5657983"/>
            <a:ext cx="6001616" cy="239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C05300-D079-4CBF-8D62-3E9833F36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875" y="3295063"/>
            <a:ext cx="2108195" cy="5037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F7522F-4630-49D0-BA94-B9C103C36C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0829" y="4118759"/>
            <a:ext cx="1520104" cy="13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426EF36-7F86-4D0E-BCB0-A148E580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5" y="1792433"/>
            <a:ext cx="3244031" cy="4474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3EDCF-7ED1-4FCB-A286-616081BD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Shutdown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8EE5E-F473-4C2C-9B58-88FB00D4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528" y="2640075"/>
            <a:ext cx="2568719" cy="664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25BBD-BD47-485A-A02C-98CA56AFA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312" y="3452424"/>
            <a:ext cx="2075152" cy="1493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82650-7110-4FBE-AA4C-6CEB53199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342" y="3452424"/>
            <a:ext cx="2381683" cy="597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C82C3-7958-4A49-B211-BDA4FF58C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520" y="3993868"/>
            <a:ext cx="2381683" cy="7796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B95F52-661B-4AFD-B59C-2F853DE7D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035" y="2581456"/>
            <a:ext cx="2822295" cy="781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CE81E9-15EF-4CFE-B162-0BC121B9E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754" y="5065568"/>
            <a:ext cx="1061720" cy="125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1B25D-091D-4BAF-AA40-773F683A1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091" y="4773483"/>
            <a:ext cx="1986829" cy="9827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D9758-C5CF-4AC3-BA97-2B01A2F967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6259" y="3429000"/>
            <a:ext cx="1533845" cy="12839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2149D1-6867-44A4-A12C-E208A88D45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0126" y="5926714"/>
            <a:ext cx="5809818" cy="2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5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3D23-DB50-4318-B77D-74E789BE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VBAT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8C4B2-A9FE-4D69-9BA7-60740373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768" y="2418666"/>
            <a:ext cx="3068349" cy="821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65ADE-2B45-4763-A12B-99162CE4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09" y="5018375"/>
            <a:ext cx="1055854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CAE0B-7738-411C-B848-2F9ECF91E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34" y="1932709"/>
            <a:ext cx="1652583" cy="4342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0FA39-7A92-45E4-BBCA-70742A497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245" y="5636634"/>
            <a:ext cx="5654820" cy="260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9ABFB-FFB3-4249-B0FE-12399802E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250" y="3733049"/>
            <a:ext cx="2255693" cy="1523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0AC8C0-BD3D-4687-B5BF-52490728B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3293" y="3598547"/>
            <a:ext cx="1880540" cy="454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844186-605B-4188-B87A-5CF0E7C8C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3294" y="4069640"/>
            <a:ext cx="1880539" cy="651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9C5CA6-C268-4EF8-8E51-67D652044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058" y="4720278"/>
            <a:ext cx="1783775" cy="8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9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2F3C-F54A-4ACB-80CE-977E7ECB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Mode Transition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768B1-4F4F-47AD-877E-844A7C6E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15" y="2012073"/>
            <a:ext cx="7217786" cy="4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D847-3B6C-41E9-81F9-C44C27F1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37" y="800100"/>
            <a:ext cx="10515600" cy="1257300"/>
          </a:xfrm>
        </p:spPr>
        <p:txBody>
          <a:bodyPr/>
          <a:lstStyle/>
          <a:p>
            <a:r>
              <a:rPr lang="en-GB" dirty="0"/>
              <a:t>Summary Power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5731F-7297-4149-81F6-69C084E3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455588"/>
            <a:ext cx="9653155" cy="44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9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2B0D-4AFD-4C9B-945B-90A83C4D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Low Power Run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544F-5FB4-4947-90B6-29E94817D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HAL_library</a:t>
            </a:r>
            <a:endParaRPr lang="en-GB" dirty="0"/>
          </a:p>
          <a:p>
            <a:r>
              <a:rPr lang="en-GB" dirty="0">
                <a:hlinkClick r:id="rId3"/>
              </a:rPr>
              <a:t>Register Info</a:t>
            </a:r>
            <a:endParaRPr lang="en-GB" dirty="0"/>
          </a:p>
          <a:p>
            <a:r>
              <a:rPr lang="en-GB" dirty="0" err="1"/>
              <a:t>HAL_PWREx_EnableLowPowerRunMode</a:t>
            </a:r>
            <a:r>
              <a:rPr lang="en-GB" dirty="0"/>
              <a:t>()</a:t>
            </a:r>
          </a:p>
          <a:p>
            <a:r>
              <a:rPr lang="en-GB" dirty="0" err="1"/>
              <a:t>HAL_PWREx_DisableLowPowerRunMode</a:t>
            </a:r>
            <a:r>
              <a:rPr lang="en-GB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9644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BDA6-614F-47DA-875B-D451CB3F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C20E-1773-4823-863F-37E2181C2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Transfer data without loading CPU</a:t>
            </a:r>
          </a:p>
          <a:p>
            <a:pPr lvl="1"/>
            <a:r>
              <a:rPr lang="en-GB" dirty="0"/>
              <a:t>Peripherals to Peripherals</a:t>
            </a:r>
          </a:p>
          <a:p>
            <a:pPr lvl="1"/>
            <a:r>
              <a:rPr lang="en-GB" dirty="0"/>
              <a:t>Memory to Memory</a:t>
            </a:r>
          </a:p>
          <a:p>
            <a:pPr lvl="1"/>
            <a:r>
              <a:rPr lang="en-GB" dirty="0"/>
              <a:t>Memory to Peripheral </a:t>
            </a:r>
          </a:p>
          <a:p>
            <a:pPr lvl="1"/>
            <a:r>
              <a:rPr lang="en-GB" dirty="0"/>
              <a:t>Peripheral to Memory</a:t>
            </a:r>
          </a:p>
          <a:p>
            <a:r>
              <a:rPr lang="en-GB" dirty="0"/>
              <a:t>Fully configurable to manage</a:t>
            </a:r>
          </a:p>
          <a:p>
            <a:pPr lvl="1"/>
            <a:r>
              <a:rPr lang="en-GB" dirty="0"/>
              <a:t>Hardware priorities </a:t>
            </a:r>
          </a:p>
          <a:p>
            <a:pPr lvl="1"/>
            <a:r>
              <a:rPr lang="en-GB" dirty="0"/>
              <a:t>Software priorities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48B77-DC40-4134-81E2-D9A9D83D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213420"/>
            <a:ext cx="3174950" cy="46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7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113"/>
            <a:ext cx="10515600" cy="1739774"/>
          </a:xfrm>
        </p:spPr>
        <p:txBody>
          <a:bodyPr/>
          <a:lstStyle/>
          <a:p>
            <a:pPr algn="ctr"/>
            <a:r>
              <a:rPr lang="en-GB" sz="11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30965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BD96-C12D-4CDC-B6C9-CFD86548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49EE-29C7-421B-8BAD-99900CF9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774024"/>
            <a:ext cx="10515600" cy="4057777"/>
          </a:xfrm>
        </p:spPr>
        <p:txBody>
          <a:bodyPr/>
          <a:lstStyle/>
          <a:p>
            <a:r>
              <a:rPr lang="en-GB" dirty="0"/>
              <a:t>14 independent configurable channels</a:t>
            </a:r>
          </a:p>
          <a:p>
            <a:pPr lvl="1"/>
            <a:r>
              <a:rPr lang="en-GB" dirty="0"/>
              <a:t>Hardware request or software trigger</a:t>
            </a:r>
          </a:p>
          <a:p>
            <a:pPr lvl="1"/>
            <a:r>
              <a:rPr lang="en-GB" dirty="0"/>
              <a:t>Programmable priorities through software</a:t>
            </a:r>
          </a:p>
          <a:p>
            <a:pPr lvl="2"/>
            <a:r>
              <a:rPr lang="en-GB" dirty="0"/>
              <a:t>Hardware priority higher in case of software priority equality </a:t>
            </a:r>
          </a:p>
          <a:p>
            <a:r>
              <a:rPr lang="en-GB" dirty="0"/>
              <a:t>Flexible independent Configuration</a:t>
            </a:r>
          </a:p>
          <a:p>
            <a:pPr lvl="1"/>
            <a:r>
              <a:rPr lang="en-GB" dirty="0"/>
              <a:t>Source and destination data sizes 8/16/32-bit </a:t>
            </a:r>
          </a:p>
          <a:p>
            <a:pPr lvl="2"/>
            <a:r>
              <a:rPr lang="en-GB" dirty="0"/>
              <a:t>Maximum data transfer size 65535</a:t>
            </a:r>
          </a:p>
          <a:p>
            <a:pPr lvl="1"/>
            <a:r>
              <a:rPr lang="en-GB" dirty="0"/>
              <a:t>Source and destination Address</a:t>
            </a:r>
          </a:p>
          <a:p>
            <a:pPr lvl="2"/>
            <a:r>
              <a:rPr lang="en-GB" dirty="0"/>
              <a:t>Increment of source and destination pointer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17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BD96-C12D-4CDC-B6C9-CFD86548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49EE-29C7-421B-8BAD-99900CF9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774024"/>
            <a:ext cx="10515600" cy="4057777"/>
          </a:xfrm>
        </p:spPr>
        <p:txBody>
          <a:bodyPr/>
          <a:lstStyle/>
          <a:p>
            <a:r>
              <a:rPr lang="en-GB" dirty="0"/>
              <a:t>Interrupt flags</a:t>
            </a:r>
          </a:p>
          <a:p>
            <a:pPr lvl="1"/>
            <a:r>
              <a:rPr lang="en-GB" dirty="0"/>
              <a:t>Half transfer</a:t>
            </a:r>
          </a:p>
          <a:p>
            <a:pPr lvl="1"/>
            <a:r>
              <a:rPr lang="en-GB" dirty="0"/>
              <a:t>Transfer complete</a:t>
            </a:r>
          </a:p>
          <a:p>
            <a:pPr lvl="1"/>
            <a:r>
              <a:rPr lang="en-GB" dirty="0"/>
              <a:t>Transfer error</a:t>
            </a:r>
          </a:p>
          <a:p>
            <a:pPr lvl="1"/>
            <a:r>
              <a:rPr lang="en-GB" dirty="0"/>
              <a:t>Global flags</a:t>
            </a:r>
          </a:p>
          <a:p>
            <a:r>
              <a:rPr lang="en-GB" dirty="0"/>
              <a:t>Faulty channel automatically disables</a:t>
            </a:r>
          </a:p>
          <a:p>
            <a:r>
              <a:rPr lang="en-GB" dirty="0"/>
              <a:t>Circular mode</a:t>
            </a:r>
          </a:p>
          <a:p>
            <a:pPr lvl="1"/>
            <a:r>
              <a:rPr lang="en-GB" dirty="0"/>
              <a:t>Handle continuous data flow</a:t>
            </a:r>
          </a:p>
          <a:p>
            <a:pPr lvl="1"/>
            <a:r>
              <a:rPr lang="en-GB" dirty="0"/>
              <a:t>Automatically reload</a:t>
            </a:r>
          </a:p>
          <a:p>
            <a:pPr lvl="2"/>
            <a:r>
              <a:rPr lang="en-GB" dirty="0"/>
              <a:t>Data transfer size</a:t>
            </a:r>
          </a:p>
          <a:p>
            <a:pPr lvl="2"/>
            <a:r>
              <a:rPr lang="en-GB" dirty="0"/>
              <a:t>Source and destination address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8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9832-5CF5-4B79-A8DE-48533DE7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DMA Data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E7C2-F5C6-47E5-A889-A181E86A9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Memory to memory mode</a:t>
            </a:r>
          </a:p>
          <a:p>
            <a:pPr lvl="1"/>
            <a:r>
              <a:rPr lang="en-GB" dirty="0"/>
              <a:t>No request</a:t>
            </a:r>
          </a:p>
          <a:p>
            <a:pPr lvl="1"/>
            <a:r>
              <a:rPr lang="en-GB" dirty="0"/>
              <a:t>Data transfer starts as channel gets enable</a:t>
            </a:r>
          </a:p>
          <a:p>
            <a:r>
              <a:rPr lang="en-GB" dirty="0"/>
              <a:t>Peripheral to Peripheral, Memory to peripheral &amp; Peripheral to memory</a:t>
            </a:r>
          </a:p>
          <a:p>
            <a:pPr lvl="1"/>
            <a:r>
              <a:rPr lang="en-GB" dirty="0"/>
              <a:t>Transfer occur at each hardware request</a:t>
            </a:r>
          </a:p>
          <a:p>
            <a:pPr lvl="1"/>
            <a:r>
              <a:rPr lang="en-GB" dirty="0"/>
              <a:t>On completion request is acknowledged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52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174387-24EF-40E8-8E06-D3F251F5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32" y="3389240"/>
            <a:ext cx="8078648" cy="2623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82EF6-4261-470B-AAC1-FE3BFE3A7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0"/>
          <a:stretch/>
        </p:blipFill>
        <p:spPr>
          <a:xfrm>
            <a:off x="1886232" y="867185"/>
            <a:ext cx="7972724" cy="25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0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6579-9A6E-4965-B07A-62CF808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Power Mode Behaviour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943C5-9145-4C60-8C60-AD85627E1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25" y="1971263"/>
            <a:ext cx="7959436" cy="36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113"/>
            <a:ext cx="10515600" cy="1739774"/>
          </a:xfrm>
        </p:spPr>
        <p:txBody>
          <a:bodyPr/>
          <a:lstStyle/>
          <a:p>
            <a:pPr algn="ctr"/>
            <a:r>
              <a:rPr lang="en-GB" sz="11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3692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285</Words>
  <Application>Microsoft Office PowerPoint</Application>
  <PresentationFormat>Widescreen</PresentationFormat>
  <Paragraphs>85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Office Theme</vt:lpstr>
      <vt:lpstr>1_Custom Design</vt:lpstr>
      <vt:lpstr>Custom Design</vt:lpstr>
      <vt:lpstr>Cortex-M4 Direct Memory Access (DMA) Lecture 3  - Part 1</vt:lpstr>
      <vt:lpstr>Contents</vt:lpstr>
      <vt:lpstr>DMA</vt:lpstr>
      <vt:lpstr>DMA </vt:lpstr>
      <vt:lpstr>DMA </vt:lpstr>
      <vt:lpstr>DMA Data Transfer</vt:lpstr>
      <vt:lpstr>PowerPoint Presentation</vt:lpstr>
      <vt:lpstr>Low Power Mode Behaviour</vt:lpstr>
      <vt:lpstr>Q&amp;A</vt:lpstr>
      <vt:lpstr>Cortex-M4 Power Management Lecture 3 – Part 2</vt:lpstr>
      <vt:lpstr>Contents</vt:lpstr>
      <vt:lpstr>FlexPowerControl</vt:lpstr>
      <vt:lpstr>Power Supplies</vt:lpstr>
      <vt:lpstr>Voltage Regulator</vt:lpstr>
      <vt:lpstr>Run Mode: Range 1</vt:lpstr>
      <vt:lpstr>Run Mode: Range 2</vt:lpstr>
      <vt:lpstr>Low Power Run Mode</vt:lpstr>
      <vt:lpstr>Sleep Mode: Range 1 &amp; Range 2</vt:lpstr>
      <vt:lpstr>Low Power Sleep Mode</vt:lpstr>
      <vt:lpstr>Stop 0 Mode</vt:lpstr>
      <vt:lpstr>Stop 1 Mode</vt:lpstr>
      <vt:lpstr>Stop 2 Mode</vt:lpstr>
      <vt:lpstr>Standby Mode</vt:lpstr>
      <vt:lpstr>Standby Mode with SRAM2</vt:lpstr>
      <vt:lpstr>Shutdown Mode</vt:lpstr>
      <vt:lpstr>VBAT Mode</vt:lpstr>
      <vt:lpstr>Power Mode Transition</vt:lpstr>
      <vt:lpstr>Summary Power Modes</vt:lpstr>
      <vt:lpstr>Using Low Power Run Mode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Ghalib Janjua (eng)</cp:lastModifiedBy>
  <cp:revision>187</cp:revision>
  <cp:lastPrinted>2019-08-30T10:17:47Z</cp:lastPrinted>
  <dcterms:created xsi:type="dcterms:W3CDTF">2019-06-17T11:08:50Z</dcterms:created>
  <dcterms:modified xsi:type="dcterms:W3CDTF">2023-12-19T11:20:06Z</dcterms:modified>
</cp:coreProperties>
</file>