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  <p:sldMasterId id="2147484109" r:id="rId2"/>
    <p:sldMasterId id="214748409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5" r:id="rId16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853"/>
    <a:srgbClr val="F9C523"/>
    <a:srgbClr val="F2C570"/>
    <a:srgbClr val="00B8E1"/>
    <a:srgbClr val="9D739E"/>
    <a:srgbClr val="F0E9EE"/>
    <a:srgbClr val="DEE2EA"/>
    <a:srgbClr val="E8DEE6"/>
    <a:srgbClr val="CAC2C8"/>
    <a:srgbClr val="00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47" autoAdjust="0"/>
    <p:restoredTop sz="86418"/>
  </p:normalViewPr>
  <p:slideViewPr>
    <p:cSldViewPr snapToGrid="0" snapToObjects="1">
      <p:cViewPr varScale="1">
        <p:scale>
          <a:sx n="74" d="100"/>
          <a:sy n="74" d="100"/>
        </p:scale>
        <p:origin x="45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A742-995C-586D293C3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A742-995C-586D293C3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A742-995C-586D293C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E14B-3ACE-C14B-976F-D4DD09CFBFB4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FB5D-C1F5-2842-8CAF-C81518F68F7E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571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85E3E1-CBDE-46A8-83CF-58FD37052E84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1086" y="1096432"/>
            <a:ext cx="617220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6098" y="1096432"/>
            <a:ext cx="3933825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6" y="216746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EB0A080-B452-41BB-8E4C-CFB018B02801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700" cy="687178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3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D739E"/>
          </a:solidFill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762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0800000">
            <a:off x="1165606" y="-1"/>
            <a:ext cx="11040094" cy="436804"/>
          </a:xfrm>
          <a:prstGeom prst="rect">
            <a:avLst/>
          </a:prstGeom>
          <a:solidFill>
            <a:srgbClr val="8C5D8F">
              <a:alpha val="30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-11876"/>
            <a:ext cx="3644900" cy="930189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09210"/>
            <a:ext cx="9905999" cy="462576"/>
          </a:xfrm>
          <a:prstGeom prst="rect">
            <a:avLst/>
          </a:prstGeom>
          <a:solidFill>
            <a:srgbClr val="7C5A8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122141"/>
            <a:ext cx="2611940" cy="64404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rot="10800000">
            <a:off x="8559800" y="5954882"/>
            <a:ext cx="3632200" cy="916904"/>
          </a:xfrm>
          <a:custGeom>
            <a:avLst/>
            <a:gdLst>
              <a:gd name="connsiteX0" fmla="*/ 0 w 5480462"/>
              <a:gd name="connsiteY0" fmla="*/ 0 h 1383475"/>
              <a:gd name="connsiteX1" fmla="*/ 5480462 w 5480462"/>
              <a:gd name="connsiteY1" fmla="*/ 5938 h 1383475"/>
              <a:gd name="connsiteX2" fmla="*/ 4114800 w 5480462"/>
              <a:gd name="connsiteY2" fmla="*/ 1371600 h 1383475"/>
              <a:gd name="connsiteX3" fmla="*/ 0 w 5480462"/>
              <a:gd name="connsiteY3" fmla="*/ 1383475 h 1383475"/>
              <a:gd name="connsiteX4" fmla="*/ 0 w 5480462"/>
              <a:gd name="connsiteY4" fmla="*/ 0 h 13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462" h="1383475">
                <a:moveTo>
                  <a:pt x="0" y="0"/>
                </a:moveTo>
                <a:lnTo>
                  <a:pt x="5480462" y="5938"/>
                </a:lnTo>
                <a:lnTo>
                  <a:pt x="4114800" y="1371600"/>
                </a:lnTo>
                <a:lnTo>
                  <a:pt x="0" y="1383475"/>
                </a:lnTo>
                <a:lnTo>
                  <a:pt x="0" y="0"/>
                </a:lnTo>
                <a:close/>
              </a:path>
            </a:pathLst>
          </a:custGeom>
          <a:solidFill>
            <a:srgbClr val="8C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2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9195" y="390846"/>
            <a:ext cx="1111170" cy="5811838"/>
          </a:xfrm>
          <a:prstGeom prst="rect">
            <a:avLst/>
          </a:prstGeom>
        </p:spPr>
        <p:txBody>
          <a:bodyPr vert="eaVert"/>
          <a:lstStyle>
            <a:lvl1pPr>
              <a:defRPr sz="340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89" y="403546"/>
            <a:ext cx="9324372" cy="58118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465" y="563036"/>
            <a:ext cx="1253069" cy="34713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69216A"/>
                </a:solidFill>
              </a:defRPr>
            </a:lvl1pPr>
          </a:lstStyle>
          <a:p>
            <a:fld id="{D8027E7D-0796-48CD-A2BB-C49BBB845445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475593" y="3053073"/>
            <a:ext cx="5380697" cy="35828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142" y="146825"/>
            <a:ext cx="431799" cy="358286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1873797"/>
            <a:ext cx="10515600" cy="1307109"/>
          </a:xfrm>
          <a:prstGeom prst="rect">
            <a:avLst/>
          </a:prstGeom>
        </p:spPr>
        <p:txBody>
          <a:bodyPr anchor="t"/>
          <a:lstStyle>
            <a:lvl1pPr>
              <a:defRPr sz="6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8" y="3180907"/>
            <a:ext cx="10528300" cy="667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09017" y="2920050"/>
            <a:ext cx="10494000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2C8538-559E-4C6C-99B1-D0B982685487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A0046AE-2605-42A1-B46C-90F28EF5419F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717919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6453449"/>
            <a:ext cx="1346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7364" y="1774879"/>
            <a:ext cx="5181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48D163-C792-40DB-B86F-EE71FDA1DE98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9001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534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216A"/>
                </a:solidFill>
              </a:defRPr>
            </a:lvl1pPr>
            <a:lvl3pPr>
              <a:defRPr>
                <a:solidFill>
                  <a:srgbClr val="69216A"/>
                </a:solidFill>
              </a:defRPr>
            </a:lvl3pPr>
            <a:lvl5pPr>
              <a:defRPr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0BBA45-354F-4E79-A263-C6A999AEE22E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363" y="1028700"/>
            <a:ext cx="10515600" cy="1257300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91F3032-9D92-4E1F-82F0-677F0C08BB70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2DF6185-02F3-47FB-8C1A-8C0B66A60DE4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047482558"/>
              </p:ext>
            </p:extLst>
          </p:nvPr>
        </p:nvGraphicFramePr>
        <p:xfrm>
          <a:off x="656863" y="901699"/>
          <a:ext cx="10515600" cy="502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028700"/>
            <a:ext cx="10871200" cy="70647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51304287"/>
              </p:ext>
            </p:extLst>
          </p:nvPr>
        </p:nvGraphicFramePr>
        <p:xfrm>
          <a:off x="584200" y="1755840"/>
          <a:ext cx="10871200" cy="39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1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E6E663-89AB-42F1-8ED8-02E9CE6AA179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4051300" cy="1054100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87" y="1096431"/>
            <a:ext cx="6356519" cy="4629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9216A"/>
                </a:solidFill>
              </a:defRPr>
            </a:lvl1pPr>
            <a:lvl2pPr>
              <a:defRPr sz="28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2167465"/>
            <a:ext cx="404966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644" y="6453450"/>
            <a:ext cx="1269356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A16291D-4BF8-48D3-8245-23C1CEFDEB6A}" type="datetime4">
              <a:rPr lang="en-GB" smtClean="0"/>
              <a:t>10 October 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202" y="6453450"/>
            <a:ext cx="637089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3449"/>
            <a:ext cx="331132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7794D7-DC86-9A4E-9C9F-0B324FE88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2" r:id="rId3"/>
    <p:sldLayoutId id="2147484084" r:id="rId4"/>
    <p:sldLayoutId id="2147484085" r:id="rId5"/>
    <p:sldLayoutId id="2147484086" r:id="rId6"/>
    <p:sldLayoutId id="2147484087" r:id="rId7"/>
    <p:sldLayoutId id="2147484108" r:id="rId8"/>
    <p:sldLayoutId id="2147484088" r:id="rId9"/>
    <p:sldLayoutId id="214748408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2" r:id="rId2"/>
    <p:sldLayoutId id="2147484113" r:id="rId3"/>
    <p:sldLayoutId id="214748411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74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.com/content/ccc/resource/training/technical/product_training/01/4b/81/0e/21/a6/4c/55/STM32L4_Analog_DAC.pdf/files/STM32L4_Analog_DAC.pdf/_jcr_content/translations/en.STM32L4_Analog_DAC.pdf" TargetMode="External"/><Relationship Id="rId2" Type="http://schemas.openxmlformats.org/officeDocument/2006/relationships/hyperlink" Target="https://www.st.com/content/ccc/resource/training/technical/product_training/1e/0f/65/34/7e/b0/4e/ca/STM32L4_Analog_ADC.pdf/files/STM32L4_Analog_ADC.pdf/_jcr_content/translations/en.STM32L4_Analog_ADC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.com/content/ccc/resource/training/technical/product_training/90/77/b3/43/43/9c/45/24/STM32L4_Analog_Opamp.pdf/files/STM32L4_Analog_Opamp.pdf/_jcr_content/translations/en.STM32L4_Analog_Opamp.pdf" TargetMode="External"/><Relationship Id="rId4" Type="http://schemas.openxmlformats.org/officeDocument/2006/relationships/hyperlink" Target="https://www.st.com/content/ccc/resource/training/technical/product_training/ed/0b/77/30/48/12/43/59/STM32L4_Analog_Comp.pdf/files/STM32L4_Analog_Comp.pdf/_jcr_content/translations/en.STM32L4_Analog_Com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unity.st.com/s/article/how-to-configure-and-use-the-stm32-adc-analog-watchdog-featur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11487732" cy="1042336"/>
          </a:xfrm>
        </p:spPr>
        <p:txBody>
          <a:bodyPr>
            <a:normAutofit fontScale="90000"/>
          </a:bodyPr>
          <a:lstStyle/>
          <a:p>
            <a:r>
              <a:rPr lang="en-GB" dirty="0"/>
              <a:t>Cortex-M4 Analog Peripherals</a:t>
            </a:r>
            <a:br>
              <a:rPr lang="en-GB" dirty="0"/>
            </a:br>
            <a:r>
              <a:rPr lang="en-GB" dirty="0"/>
              <a:t>Lecture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5" y="3085042"/>
            <a:ext cx="9144000" cy="11885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895" y="4429771"/>
            <a:ext cx="9144000" cy="10423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0" i="1" dirty="0"/>
              <a:t>EN3544 Embedded System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6895" y="5955778"/>
            <a:ext cx="4754423" cy="3317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By: Ghalib Janjua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D061-71F1-4188-A6BD-A6EBAB9A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A49F3-1651-4183-AF5C-0256C3EF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54" y="1824479"/>
            <a:ext cx="8490217" cy="38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2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6EBB-4EF8-4E52-855D-4167C56B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Amplifier - OPAMP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B936-C7DD-41CF-8909-631BCAEF3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Rail to rail output OPAMP with low offset voltage</a:t>
            </a:r>
          </a:p>
          <a:p>
            <a:pPr lvl="1"/>
            <a:r>
              <a:rPr lang="en-GB" dirty="0"/>
              <a:t>Inverting</a:t>
            </a:r>
          </a:p>
          <a:p>
            <a:pPr lvl="1"/>
            <a:r>
              <a:rPr lang="en-GB" dirty="0"/>
              <a:t>Non-inverting </a:t>
            </a:r>
          </a:p>
          <a:p>
            <a:pPr lvl="1"/>
            <a:r>
              <a:rPr lang="en-GB" dirty="0"/>
              <a:t>Low/High pass filter</a:t>
            </a:r>
          </a:p>
          <a:p>
            <a:r>
              <a:rPr lang="en-GB" dirty="0"/>
              <a:t>Operation mode</a:t>
            </a:r>
          </a:p>
          <a:p>
            <a:pPr lvl="1"/>
            <a:r>
              <a:rPr lang="en-GB" dirty="0"/>
              <a:t>Normal mode (120uA)</a:t>
            </a:r>
          </a:p>
          <a:p>
            <a:pPr lvl="1"/>
            <a:r>
              <a:rPr lang="en-GB" dirty="0"/>
              <a:t>Lower mode (45uA)</a:t>
            </a:r>
          </a:p>
          <a:p>
            <a:r>
              <a:rPr lang="en-GB" dirty="0"/>
              <a:t>On chip mode</a:t>
            </a:r>
          </a:p>
          <a:p>
            <a:pPr lvl="1"/>
            <a:r>
              <a:rPr lang="en-GB" dirty="0"/>
              <a:t>Standalone mode</a:t>
            </a:r>
          </a:p>
          <a:p>
            <a:pPr lvl="1"/>
            <a:r>
              <a:rPr lang="en-GB" dirty="0"/>
              <a:t>Programable gain amplifier</a:t>
            </a:r>
          </a:p>
          <a:p>
            <a:pPr lvl="1"/>
            <a:r>
              <a:rPr lang="en-GB" dirty="0"/>
              <a:t>Voltage follower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7A1F1-EB84-4CF8-9276-0B5CDCE6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707" y="2381157"/>
            <a:ext cx="3300749" cy="28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6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FE6B-3D27-4BF1-AC28-6F43C3E6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OPAMP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3DCD1-6F4A-4030-A955-92178213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22" y="1946115"/>
            <a:ext cx="8404442" cy="37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5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113"/>
            <a:ext cx="10515600" cy="1739774"/>
          </a:xfrm>
        </p:spPr>
        <p:txBody>
          <a:bodyPr/>
          <a:lstStyle/>
          <a:p>
            <a:pPr algn="ctr"/>
            <a:r>
              <a:rPr lang="en-GB" sz="115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3692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7F5B-65EE-4498-A3DD-44516531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E07E-F7AA-46EB-A4EA-3BC98981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Analog to Digital Converter (ADC)</a:t>
            </a:r>
          </a:p>
          <a:p>
            <a:pPr lvl="2"/>
            <a:r>
              <a:rPr lang="en-GB" dirty="0">
                <a:hlinkClick r:id="rId2"/>
              </a:rPr>
              <a:t>Reference</a:t>
            </a:r>
            <a:endParaRPr lang="en-GB" dirty="0"/>
          </a:p>
          <a:p>
            <a:r>
              <a:rPr lang="en-GB" dirty="0"/>
              <a:t>Digital to Analog Converter (DAC)</a:t>
            </a:r>
          </a:p>
          <a:p>
            <a:pPr lvl="2"/>
            <a:r>
              <a:rPr lang="en-GB" dirty="0">
                <a:hlinkClick r:id="rId3"/>
              </a:rPr>
              <a:t>Reference</a:t>
            </a:r>
            <a:endParaRPr lang="en-GB" dirty="0"/>
          </a:p>
          <a:p>
            <a:r>
              <a:rPr lang="en-GB" dirty="0"/>
              <a:t>Comparator (COMP) </a:t>
            </a:r>
            <a:r>
              <a:rPr lang="en-GB" i="1" dirty="0"/>
              <a:t>- Optional</a:t>
            </a:r>
          </a:p>
          <a:p>
            <a:pPr lvl="2"/>
            <a:r>
              <a:rPr lang="en-GB" dirty="0">
                <a:hlinkClick r:id="rId4"/>
              </a:rPr>
              <a:t>Reference</a:t>
            </a:r>
            <a:endParaRPr lang="en-GB" dirty="0"/>
          </a:p>
          <a:p>
            <a:r>
              <a:rPr lang="en-GB" dirty="0"/>
              <a:t>Operational Amplifier (OPAMP) </a:t>
            </a:r>
            <a:r>
              <a:rPr lang="en-GB" i="1" dirty="0"/>
              <a:t>- Optional</a:t>
            </a:r>
            <a:endParaRPr lang="en-GB" dirty="0"/>
          </a:p>
          <a:p>
            <a:pPr lvl="2"/>
            <a:r>
              <a:rPr lang="en-GB" dirty="0">
                <a:hlinkClick r:id="rId5"/>
              </a:rPr>
              <a:t>Reference</a:t>
            </a:r>
            <a:endParaRPr lang="en-GB" dirty="0"/>
          </a:p>
          <a:p>
            <a:r>
              <a:rPr lang="en-GB" dirty="0"/>
              <a:t>Q&amp;A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1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C20E-1773-4823-863F-37E2181C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587765"/>
            <a:ext cx="10515600" cy="4057777"/>
          </a:xfrm>
        </p:spPr>
        <p:txBody>
          <a:bodyPr/>
          <a:lstStyle/>
          <a:p>
            <a:r>
              <a:rPr lang="en-GB" dirty="0"/>
              <a:t>Number of ADC = 3</a:t>
            </a:r>
          </a:p>
          <a:p>
            <a:pPr lvl="1"/>
            <a:r>
              <a:rPr lang="en-GB" dirty="0"/>
              <a:t>16-24 input through GPIO (Single or differential ended)</a:t>
            </a:r>
          </a:p>
          <a:p>
            <a:pPr lvl="1"/>
            <a:r>
              <a:rPr lang="en-GB" dirty="0"/>
              <a:t>Three </a:t>
            </a:r>
            <a:r>
              <a:rPr lang="en-GB" dirty="0">
                <a:hlinkClick r:id="rId2"/>
              </a:rPr>
              <a:t>WDG</a:t>
            </a:r>
            <a:r>
              <a:rPr lang="en-GB" dirty="0"/>
              <a:t> timer per ADC</a:t>
            </a:r>
          </a:p>
          <a:p>
            <a:r>
              <a:rPr lang="en-GB" dirty="0"/>
              <a:t>12bit resolution, 16bit with oversampling</a:t>
            </a:r>
          </a:p>
          <a:p>
            <a:r>
              <a:rPr lang="en-GB" dirty="0"/>
              <a:t>5.33 </a:t>
            </a:r>
            <a:r>
              <a:rPr lang="en-GB" dirty="0" err="1"/>
              <a:t>Msample</a:t>
            </a:r>
            <a:r>
              <a:rPr lang="en-GB" dirty="0"/>
              <a:t>/s (12bit) when </a:t>
            </a:r>
            <a:r>
              <a:rPr lang="en-GB" dirty="0" err="1"/>
              <a:t>f</a:t>
            </a:r>
            <a:r>
              <a:rPr lang="en-GB" baseline="-25000" dirty="0" err="1"/>
              <a:t>ADC_CLK</a:t>
            </a:r>
            <a:r>
              <a:rPr lang="en-GB" dirty="0"/>
              <a:t>=80MHz</a:t>
            </a:r>
          </a:p>
          <a:p>
            <a:pPr lvl="1"/>
            <a:r>
              <a:rPr lang="en-GB" dirty="0"/>
              <a:t>210uA per 1Msample/s</a:t>
            </a:r>
          </a:p>
          <a:p>
            <a:r>
              <a:rPr lang="en-GB" dirty="0"/>
              <a:t>Mode</a:t>
            </a:r>
          </a:p>
          <a:p>
            <a:pPr lvl="1"/>
            <a:r>
              <a:rPr lang="en-GB" dirty="0"/>
              <a:t>Single, Continuous, Scan, Discontinuous/injected</a:t>
            </a:r>
          </a:p>
          <a:p>
            <a:r>
              <a:rPr lang="en-GB" dirty="0"/>
              <a:t>Data</a:t>
            </a:r>
          </a:p>
          <a:p>
            <a:pPr lvl="1"/>
            <a:r>
              <a:rPr lang="en-GB" dirty="0"/>
              <a:t>DMA request generation</a:t>
            </a:r>
          </a:p>
          <a:p>
            <a:pPr lvl="1"/>
            <a:r>
              <a:rPr lang="en-GB" dirty="0"/>
              <a:t>Interrupt request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DBDA6-614F-47DA-875B-D451CB3F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839163"/>
            <a:ext cx="10515600" cy="757129"/>
          </a:xfrm>
        </p:spPr>
        <p:txBody>
          <a:bodyPr/>
          <a:lstStyle/>
          <a:p>
            <a:r>
              <a:rPr lang="en-GB" dirty="0"/>
              <a:t>Analog to Digital Converter - ADC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1809B-F28D-41A1-8CEC-9E10731AE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9"/>
          <a:stretch/>
        </p:blipFill>
        <p:spPr>
          <a:xfrm>
            <a:off x="7428515" y="3992412"/>
            <a:ext cx="1314882" cy="1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EB6A1-14EF-4352-9593-DE6FC6605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73"/>
          <a:stretch/>
        </p:blipFill>
        <p:spPr>
          <a:xfrm>
            <a:off x="8698901" y="4032417"/>
            <a:ext cx="15144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AA4C-3AD8-4182-9629-DE119DB1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ADC – Advance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54D9-019A-4F44-986F-6466059E7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Interleave mode can support up to 10 </a:t>
            </a:r>
            <a:r>
              <a:rPr lang="en-GB" dirty="0" err="1"/>
              <a:t>MSamples</a:t>
            </a:r>
            <a:r>
              <a:rPr lang="en-GB" dirty="0"/>
              <a:t>/s</a:t>
            </a:r>
          </a:p>
          <a:p>
            <a:r>
              <a:rPr lang="en-GB" dirty="0"/>
              <a:t> Auto calibration to reduce offset</a:t>
            </a:r>
          </a:p>
          <a:p>
            <a:r>
              <a:rPr lang="en-GB" dirty="0"/>
              <a:t>Deep power down mode</a:t>
            </a:r>
          </a:p>
          <a:p>
            <a:pPr lvl="1"/>
            <a:r>
              <a:rPr lang="en-GB" dirty="0"/>
              <a:t>When not in use the internal power supply is disconnected</a:t>
            </a:r>
          </a:p>
          <a:p>
            <a:r>
              <a:rPr lang="en-GB" dirty="0"/>
              <a:t>Auto-delayed Conversion</a:t>
            </a:r>
          </a:p>
          <a:p>
            <a:pPr lvl="1"/>
            <a:r>
              <a:rPr lang="en-GB" dirty="0"/>
              <a:t>Make ADC to wait until last data is read before starting new conversion</a:t>
            </a:r>
          </a:p>
          <a:p>
            <a:r>
              <a:rPr lang="en-GB" dirty="0"/>
              <a:t>Sampling time in Cycles</a:t>
            </a:r>
          </a:p>
          <a:p>
            <a:pPr lvl="1"/>
            <a:r>
              <a:rPr lang="en-GB" dirty="0"/>
              <a:t>2.5, 6.5, 12.5, 24.5, 47.5, 92.5, 247.5, 640.5</a:t>
            </a:r>
          </a:p>
          <a:p>
            <a:r>
              <a:rPr lang="en-GB" dirty="0"/>
              <a:t>Clock sources – HCLK or independent clock</a:t>
            </a:r>
          </a:p>
        </p:txBody>
      </p:sp>
    </p:spTree>
    <p:extLst>
      <p:ext uri="{BB962C8B-B14F-4D97-AF65-F5344CB8AC3E}">
        <p14:creationId xmlns:p14="http://schemas.microsoft.com/office/powerpoint/2010/main" val="383393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C3EA-E822-4B75-BAED-4093420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ADC - Interrupts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38D40-7103-4CA0-910E-A129759D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1" y="1996665"/>
            <a:ext cx="8729197" cy="34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57BA-0502-4E3C-836D-83C4E012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ADC - Power Modes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54977-D182-48C7-9D06-0C1354AA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97" y="1845673"/>
            <a:ext cx="8334091" cy="37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6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95738B-7E6A-499B-98F5-98E09B51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40" y="4925232"/>
            <a:ext cx="2391424" cy="106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3A3A6-BB8B-4C5C-9710-756343E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769699"/>
            <a:ext cx="10515600" cy="757129"/>
          </a:xfrm>
        </p:spPr>
        <p:txBody>
          <a:bodyPr/>
          <a:lstStyle/>
          <a:p>
            <a:r>
              <a:rPr lang="en-GB" dirty="0"/>
              <a:t>Digital to Analog Converter -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57D3-9F8A-46C8-8717-DE70E82C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400111"/>
            <a:ext cx="10515600" cy="4057777"/>
          </a:xfrm>
        </p:spPr>
        <p:txBody>
          <a:bodyPr/>
          <a:lstStyle/>
          <a:p>
            <a:r>
              <a:rPr lang="en-GB" dirty="0"/>
              <a:t>2 DAC module</a:t>
            </a:r>
          </a:p>
          <a:p>
            <a:pPr lvl="1"/>
            <a:r>
              <a:rPr lang="en-GB" dirty="0"/>
              <a:t>Can be Buffered output</a:t>
            </a:r>
          </a:p>
          <a:p>
            <a:pPr lvl="1"/>
            <a:r>
              <a:rPr lang="en-GB" dirty="0"/>
              <a:t>Synchronised output</a:t>
            </a:r>
          </a:p>
          <a:p>
            <a:r>
              <a:rPr lang="en-GB" dirty="0"/>
              <a:t>8bit or 12bit resolution</a:t>
            </a:r>
          </a:p>
          <a:p>
            <a:pPr lvl="1"/>
            <a:r>
              <a:rPr lang="en-GB" dirty="0"/>
              <a:t>Right &amp; left aligned</a:t>
            </a:r>
          </a:p>
          <a:p>
            <a:r>
              <a:rPr lang="en-GB" dirty="0"/>
              <a:t>DMA – Interrupt event: Underrun and request</a:t>
            </a:r>
          </a:p>
          <a:p>
            <a:r>
              <a:rPr lang="en-GB" dirty="0"/>
              <a:t>Tigger </a:t>
            </a:r>
          </a:p>
          <a:p>
            <a:pPr lvl="1"/>
            <a:r>
              <a:rPr lang="en-GB" dirty="0"/>
              <a:t>Timer OR External I/O OR Software</a:t>
            </a:r>
          </a:p>
          <a:p>
            <a:r>
              <a:rPr lang="en-GB" dirty="0"/>
              <a:t>Sample &amp; Hold mode</a:t>
            </a:r>
          </a:p>
          <a:p>
            <a:pPr lvl="1"/>
            <a:r>
              <a:rPr lang="en-GB" dirty="0"/>
              <a:t>Duty cycle</a:t>
            </a:r>
          </a:p>
          <a:p>
            <a:r>
              <a:rPr lang="en-GB" dirty="0"/>
              <a:t>Noise generator and Triangular wave generator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87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ABB4-D9AA-4F0C-BE6E-B18A84E0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287BA-FC8C-4C3B-9356-99C18F3F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87" y="2001538"/>
            <a:ext cx="8243312" cy="37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2B99-CD1E-46CA-8A4A-49D41B7C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Comparator - COMP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2067-2CB9-4144-BCFB-686C8FFC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Ultra low power comparator</a:t>
            </a:r>
          </a:p>
          <a:p>
            <a:r>
              <a:rPr lang="en-GB" dirty="0"/>
              <a:t>Two comparator with binary output</a:t>
            </a:r>
          </a:p>
          <a:p>
            <a:pPr lvl="1"/>
            <a:r>
              <a:rPr lang="en-GB" dirty="0"/>
              <a:t>Independent and Combine for window operation</a:t>
            </a:r>
          </a:p>
          <a:p>
            <a:r>
              <a:rPr lang="en-GB" dirty="0"/>
              <a:t>Continuously monitor voltage (Speed vs Power consumption)</a:t>
            </a:r>
          </a:p>
          <a:p>
            <a:pPr lvl="1"/>
            <a:r>
              <a:rPr lang="en-GB" dirty="0"/>
              <a:t>Can be connected to I/</a:t>
            </a:r>
            <a:r>
              <a:rPr lang="en-GB" dirty="0" err="1"/>
              <a:t>Os</a:t>
            </a:r>
            <a:r>
              <a:rPr lang="en-GB" dirty="0"/>
              <a:t> using alternate function</a:t>
            </a:r>
          </a:p>
          <a:p>
            <a:pPr lvl="1"/>
            <a:r>
              <a:rPr lang="en-GB" dirty="0"/>
              <a:t>Can be redirected to various internal peripherals</a:t>
            </a:r>
          </a:p>
          <a:p>
            <a:r>
              <a:rPr lang="en-GB" dirty="0"/>
              <a:t>Wakeup from sleep, stop and low power sleep</a:t>
            </a:r>
          </a:p>
          <a:p>
            <a:pPr lvl="1"/>
            <a:r>
              <a:rPr lang="en-GB" dirty="0"/>
              <a:t>Can generate timer break signal</a:t>
            </a:r>
          </a:p>
          <a:p>
            <a:r>
              <a:rPr lang="en-GB" dirty="0"/>
              <a:t>Can generate EXTI interrupt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49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GU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216A"/>
      </a:accent1>
      <a:accent2>
        <a:srgbClr val="00A3DA"/>
      </a:accent2>
      <a:accent3>
        <a:srgbClr val="F2B229"/>
      </a:accent3>
      <a:accent4>
        <a:srgbClr val="E88A2C"/>
      </a:accent4>
      <a:accent5>
        <a:srgbClr val="D91F53"/>
      </a:accent5>
      <a:accent6>
        <a:srgbClr val="80AE3D"/>
      </a:accent6>
      <a:hlink>
        <a:srgbClr val="C51473"/>
      </a:hlink>
      <a:folHlink>
        <a:srgbClr val="0067A4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359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1_Custom Design</vt:lpstr>
      <vt:lpstr>Custom Design</vt:lpstr>
      <vt:lpstr>Cortex-M4 Analog Peripherals Lecture 4</vt:lpstr>
      <vt:lpstr>Contents</vt:lpstr>
      <vt:lpstr>Analog to Digital Converter - ADC</vt:lpstr>
      <vt:lpstr>ADC – Advance feature</vt:lpstr>
      <vt:lpstr>ADC - Interrupts</vt:lpstr>
      <vt:lpstr>ADC - Power Modes</vt:lpstr>
      <vt:lpstr>Digital to Analog Converter - DAC</vt:lpstr>
      <vt:lpstr>DAC</vt:lpstr>
      <vt:lpstr>Comparator - COMP</vt:lpstr>
      <vt:lpstr>COMP</vt:lpstr>
      <vt:lpstr>Operational Amplifier - OPAMP</vt:lpstr>
      <vt:lpstr>OPAMP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Ghalib Janjua (eng)</cp:lastModifiedBy>
  <cp:revision>203</cp:revision>
  <cp:lastPrinted>2019-08-30T10:17:47Z</cp:lastPrinted>
  <dcterms:created xsi:type="dcterms:W3CDTF">2019-06-17T11:08:50Z</dcterms:created>
  <dcterms:modified xsi:type="dcterms:W3CDTF">2022-10-10T07:05:44Z</dcterms:modified>
</cp:coreProperties>
</file>