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  <p:sldMasterId id="2147484109" r:id="rId2"/>
    <p:sldMasterId id="214748409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8" r:id="rId5"/>
    <p:sldId id="269" r:id="rId6"/>
    <p:sldId id="277" r:id="rId7"/>
    <p:sldId id="278" r:id="rId8"/>
    <p:sldId id="279" r:id="rId9"/>
    <p:sldId id="28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5" r:id="rId18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53"/>
    <a:srgbClr val="F9C523"/>
    <a:srgbClr val="F2C570"/>
    <a:srgbClr val="00B8E1"/>
    <a:srgbClr val="9D739E"/>
    <a:srgbClr val="F0E9EE"/>
    <a:srgbClr val="DEE2EA"/>
    <a:srgbClr val="E8DEE6"/>
    <a:srgbClr val="CAC2C8"/>
    <a:srgbClr val="00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47" autoAdjust="0"/>
    <p:restoredTop sz="86418"/>
  </p:normalViewPr>
  <p:slideViewPr>
    <p:cSldViewPr snapToGrid="0" snapToObjects="1">
      <p:cViewPr varScale="1">
        <p:scale>
          <a:sx n="55" d="100"/>
          <a:sy n="55" d="100"/>
        </p:scale>
        <p:origin x="6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A742-995C-586D293C3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A742-995C-586D293C3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A742-995C-586D293C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E14B-3ACE-C14B-976F-D4DD09CFBFB4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FB5D-C1F5-2842-8CAF-C81518F68F7E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85E3E1-CBDE-46A8-83CF-58FD37052E84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1086" y="1096432"/>
            <a:ext cx="617220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098" y="1096432"/>
            <a:ext cx="3933825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6" y="216746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B0A080-B452-41BB-8E4C-CFB018B02801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700" cy="68717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762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9195" y="390846"/>
            <a:ext cx="1111170" cy="5811838"/>
          </a:xfrm>
          <a:prstGeom prst="rect">
            <a:avLst/>
          </a:prstGeom>
        </p:spPr>
        <p:txBody>
          <a:bodyPr vert="eaVert"/>
          <a:lstStyle>
            <a:lvl1pPr>
              <a:defRPr sz="340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89" y="403546"/>
            <a:ext cx="9324372" cy="58118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465" y="563036"/>
            <a:ext cx="1253069" cy="34713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69216A"/>
                </a:solidFill>
              </a:defRPr>
            </a:lvl1pPr>
          </a:lstStyle>
          <a:p>
            <a:fld id="{D8027E7D-0796-48CD-A2BB-C49BBB845445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75593" y="3053073"/>
            <a:ext cx="5380697" cy="35828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142" y="146825"/>
            <a:ext cx="431799" cy="35828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1873797"/>
            <a:ext cx="10515600" cy="1307109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8" y="3180907"/>
            <a:ext cx="10528300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9017" y="2920050"/>
            <a:ext cx="104940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2C8538-559E-4C6C-99B1-D0B982685487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A0046AE-2605-42A1-B46C-90F28EF5419F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717919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6453449"/>
            <a:ext cx="1346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48D163-C792-40DB-B86F-EE71FDA1DE98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9001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534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0BBA45-354F-4E79-A263-C6A999AEE22E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F3032-9D92-4E1F-82F0-677F0C08BB70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2DF6185-02F3-47FB-8C1A-8C0B66A60DE4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56863" y="901699"/>
          <a:ext cx="105156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28700"/>
            <a:ext cx="108712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84200" y="1755840"/>
          <a:ext cx="108712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E6E663-89AB-42F1-8ED8-02E9CE6AA179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4051300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1096431"/>
            <a:ext cx="6356519" cy="462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9216A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2167465"/>
            <a:ext cx="404966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16291D-4BF8-48D3-8245-23C1CEFDEB6A}" type="datetime4">
              <a:rPr lang="en-GB" smtClean="0"/>
              <a:t>23 October 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2" r:id="rId3"/>
    <p:sldLayoutId id="2147484084" r:id="rId4"/>
    <p:sldLayoutId id="2147484085" r:id="rId5"/>
    <p:sldLayoutId id="2147484086" r:id="rId6"/>
    <p:sldLayoutId id="2147484087" r:id="rId7"/>
    <p:sldLayoutId id="2147484108" r:id="rId8"/>
    <p:sldLayoutId id="2147484088" r:id="rId9"/>
    <p:sldLayoutId id="214748408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2" r:id="rId2"/>
    <p:sldLayoutId id="2147484113" r:id="rId3"/>
    <p:sldLayoutId id="214748411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.com/content/ccc/resource/training/technical/product_training/4f/cc/bb/f7/04/99/41/66/STM32L4_Peripheral_USART.pdf/files/STM32L4_Peripheral_USART.pdf/_jcr_content/translations/en.STM32L4_Peripheral_USART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11487732" cy="1042336"/>
          </a:xfrm>
        </p:spPr>
        <p:txBody>
          <a:bodyPr>
            <a:normAutofit fontScale="90000"/>
          </a:bodyPr>
          <a:lstStyle/>
          <a:p>
            <a:r>
              <a:rPr lang="en-GB" dirty="0"/>
              <a:t>Cortex-M4 Communication Peripherals</a:t>
            </a:r>
            <a:br>
              <a:rPr lang="en-GB" dirty="0"/>
            </a:br>
            <a:r>
              <a:rPr lang="en-GB" dirty="0"/>
              <a:t>Lecture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1885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0" i="1" dirty="0"/>
              <a:t>EN3544 Embedded System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895" y="5955778"/>
            <a:ext cx="4754423" cy="331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E555-41F3-43D5-849D-07DF9246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format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A973E-72B9-4824-B047-37981B5D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077" y="1781347"/>
            <a:ext cx="7491845" cy="32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4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5366-DDEC-4BF6-AACC-4E0B9A81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Interrupts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13953-C6EE-4054-AF57-4F6061C1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55" y="1948787"/>
            <a:ext cx="9969667" cy="29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8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DA3FD-7EA9-423C-8909-66BA2034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04" y="994990"/>
            <a:ext cx="8925791" cy="48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CF83-F274-41F8-A2C0-7CA0E351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power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4CA23-574B-45B2-8919-C19BEADE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76" y="1712696"/>
            <a:ext cx="8628647" cy="39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01B8-87A8-44F5-842F-3489A789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LPUART – Low power mode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F5985-206E-4363-97CB-4FEF000B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59" y="1783328"/>
            <a:ext cx="8821882" cy="40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3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113"/>
            <a:ext cx="10515600" cy="1739774"/>
          </a:xfrm>
        </p:spPr>
        <p:txBody>
          <a:bodyPr/>
          <a:lstStyle/>
          <a:p>
            <a:pPr algn="ctr"/>
            <a:r>
              <a:rPr lang="en-GB" sz="11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3692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7F5B-65EE-4498-A3DD-4451653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E07E-F7AA-46EB-A4EA-3BC98981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Universal Synchronous/asynchronous receive transmit (USART)</a:t>
            </a:r>
          </a:p>
          <a:p>
            <a:pPr lvl="2"/>
            <a:r>
              <a:rPr lang="en-GB" dirty="0">
                <a:hlinkClick r:id="rId2"/>
              </a:rPr>
              <a:t>Reference</a:t>
            </a:r>
            <a:endParaRPr lang="en-GB" dirty="0"/>
          </a:p>
          <a:p>
            <a:r>
              <a:rPr lang="en-GB" dirty="0"/>
              <a:t>Q&amp;A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A216-3BB7-4A06-9C8C-9A16B139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3B21E-8EAF-4827-A8A8-AC6400F4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UART</a:t>
            </a:r>
          </a:p>
          <a:p>
            <a:r>
              <a:rPr lang="en-GB" dirty="0"/>
              <a:t>SPI master (</a:t>
            </a:r>
            <a:r>
              <a:rPr lang="en-US" b="0" i="0" dirty="0">
                <a:effectLst/>
                <a:latin typeface="arial" panose="020B0604020202020204" pitchFamily="34" charset="0"/>
              </a:rPr>
              <a:t>Serial Peripheral Interface</a:t>
            </a:r>
            <a:r>
              <a:rPr lang="en-GB" dirty="0"/>
              <a:t>)</a:t>
            </a:r>
          </a:p>
          <a:p>
            <a:r>
              <a:rPr lang="en-GB" dirty="0"/>
              <a:t>Smartcard</a:t>
            </a:r>
          </a:p>
          <a:p>
            <a:r>
              <a:rPr lang="en-GB" dirty="0"/>
              <a:t>IrDA SIR (</a:t>
            </a:r>
            <a:r>
              <a:rPr lang="en-US" dirty="0">
                <a:latin typeface="arial" panose="020B0604020202020204" pitchFamily="34" charset="0"/>
              </a:rPr>
              <a:t>Infrared Data Association</a:t>
            </a:r>
            <a:r>
              <a:rPr lang="en-GB" dirty="0"/>
              <a:t>)</a:t>
            </a:r>
          </a:p>
          <a:p>
            <a:r>
              <a:rPr lang="en-GB" dirty="0"/>
              <a:t>LIN (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Local Interconnect Network)</a:t>
            </a:r>
            <a:endParaRPr lang="en-GB" dirty="0"/>
          </a:p>
          <a:p>
            <a:r>
              <a:rPr lang="en-GB" dirty="0"/>
              <a:t>Modbus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96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0217-694E-CE10-55D7-5C358AF7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UART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0512-AA68-6DE2-A833-70327C94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UART stands for </a:t>
            </a:r>
            <a:r>
              <a:rPr lang="en-US" b="1" i="0" dirty="0">
                <a:solidFill>
                  <a:srgbClr val="232425"/>
                </a:solidFill>
                <a:effectLst/>
                <a:latin typeface="Linotype Univers"/>
              </a:rPr>
              <a:t>universal asynchronous receiver / transmitte</a:t>
            </a: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r </a:t>
            </a:r>
          </a:p>
          <a:p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defines a protocol, or set of rules, for exchanging serial data between two devices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Communication in UART can be </a:t>
            </a:r>
          </a:p>
          <a:p>
            <a:r>
              <a:rPr lang="en-US" b="1" i="0" dirty="0">
                <a:solidFill>
                  <a:srgbClr val="232425"/>
                </a:solidFill>
                <a:effectLst/>
                <a:latin typeface="Linotype Univers"/>
              </a:rPr>
              <a:t>simplex</a:t>
            </a: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 (data is sent in one direction only)</a:t>
            </a:r>
          </a:p>
          <a:p>
            <a:r>
              <a:rPr lang="en-US" b="1" i="0" dirty="0">
                <a:solidFill>
                  <a:srgbClr val="232425"/>
                </a:solidFill>
                <a:effectLst/>
                <a:latin typeface="Linotype Univers"/>
              </a:rPr>
              <a:t>half-duplex</a:t>
            </a: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 (each side speaks but only one at a time)</a:t>
            </a:r>
          </a:p>
          <a:p>
            <a:r>
              <a:rPr lang="en-US" b="1" i="0" dirty="0">
                <a:solidFill>
                  <a:srgbClr val="232425"/>
                </a:solidFill>
                <a:effectLst/>
                <a:latin typeface="Linotype Univers"/>
              </a:rPr>
              <a:t>full-duplex</a:t>
            </a: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 (both sides can transmit simultaneously)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689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E58-6655-3C08-5FBC-1932873D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UART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085D-E8E3-3AF0-79F7-06E9D9C0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Data in UART is transmitted in the form of frames. </a:t>
            </a:r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E6D60-9AC6-DD25-969F-942946A1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43" y="2386705"/>
            <a:ext cx="5114925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4425D-8FEF-4039-B535-8AA7B264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97" y="3181978"/>
            <a:ext cx="60198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A670-7770-038A-83B1-B0E35A5C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Example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AEE9-7895-F869-1E7E-E8F1147E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If we want to send the capital letter “S” in 7-bit ASCII, the bit sequence is 1 0 1 0 0 1 1. We first reverse the order of the bits to put them in least significant bit order, that is 1 1 0 0 1 0 1, before sending them out. After the last data bit is sent, the stop bit is used to end the frame and the line returns to the idle state.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7-bit ASCII ‘S’ (0x52) = 1 0 1 0 0 1 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LSB order = 1 1 0 0 1 0 1</a:t>
            </a:r>
          </a:p>
          <a:p>
            <a:pPr algn="just"/>
            <a:endParaRPr lang="en-P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756E6-67CE-7DD3-A8F8-4EE0CC71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62" y="4860307"/>
            <a:ext cx="60198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2B37-25F1-3F19-E1FE-17959549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232425"/>
                </a:solidFill>
                <a:effectLst/>
                <a:latin typeface="Linotype Univers Condensed"/>
              </a:rPr>
              <a:t>Parity bit</a:t>
            </a:r>
            <a:br>
              <a:rPr lang="en-US" b="0" i="0" dirty="0">
                <a:solidFill>
                  <a:srgbClr val="232425"/>
                </a:solidFill>
                <a:effectLst/>
                <a:latin typeface="Linotype Univers Condensed"/>
              </a:rPr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E9C3-BF77-F258-D1A4-81AC64FF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A UART frame can also contain an optional parity bit that can be used for error detection. </a:t>
            </a:r>
          </a:p>
          <a:p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This bit is inserted between the end of the data bits and the stop bit. </a:t>
            </a:r>
          </a:p>
          <a:p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The value of the parity bit depends on the type of parity being used (even or odd)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In </a:t>
            </a:r>
            <a:r>
              <a:rPr lang="en-US" b="1" i="0" dirty="0">
                <a:solidFill>
                  <a:srgbClr val="232425"/>
                </a:solidFill>
                <a:effectLst/>
                <a:latin typeface="Linotype Univers"/>
              </a:rPr>
              <a:t>even parity</a:t>
            </a: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, this bit is set such that the total number of 1s in the frame will be even.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In </a:t>
            </a:r>
            <a:r>
              <a:rPr lang="en-US" b="1" i="0" dirty="0">
                <a:solidFill>
                  <a:srgbClr val="232425"/>
                </a:solidFill>
                <a:effectLst/>
                <a:latin typeface="Linotype Univers"/>
              </a:rPr>
              <a:t>odd parity</a:t>
            </a:r>
            <a:r>
              <a:rPr lang="en-US" b="0" i="0" dirty="0">
                <a:solidFill>
                  <a:srgbClr val="232425"/>
                </a:solidFill>
                <a:effectLst/>
                <a:latin typeface="Linotype Univers"/>
              </a:rPr>
              <a:t>, this bit is set such that the total number of 1s in the frame will be odd.</a:t>
            </a:r>
          </a:p>
          <a:p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C657A-3157-355F-8E8D-815C46D9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736" y="5372703"/>
            <a:ext cx="57531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0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B4BC-6866-4D51-8FA6-B9A21276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859944"/>
            <a:ext cx="10515600" cy="757129"/>
          </a:xfrm>
        </p:spPr>
        <p:txBody>
          <a:bodyPr/>
          <a:lstStyle/>
          <a:p>
            <a:r>
              <a:rPr lang="en-GB" dirty="0"/>
              <a:t>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E8B87-1F5C-453B-B365-22DFCF93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608546"/>
            <a:ext cx="10515600" cy="4057777"/>
          </a:xfrm>
        </p:spPr>
        <p:txBody>
          <a:bodyPr/>
          <a:lstStyle/>
          <a:p>
            <a:r>
              <a:rPr lang="en-GB" dirty="0"/>
              <a:t>7, 8 and 9 bits data size</a:t>
            </a:r>
          </a:p>
          <a:p>
            <a:r>
              <a:rPr lang="en-GB" dirty="0"/>
              <a:t>Even, odd  and no parity</a:t>
            </a:r>
          </a:p>
          <a:p>
            <a:r>
              <a:rPr lang="en-GB" dirty="0"/>
              <a:t>0.5, 1, 1.5 and 2 stop bits</a:t>
            </a:r>
          </a:p>
          <a:p>
            <a:r>
              <a:rPr lang="en-GB" dirty="0"/>
              <a:t>Programmable data order with MSB and LSB first</a:t>
            </a:r>
          </a:p>
          <a:p>
            <a:r>
              <a:rPr lang="en-GB" dirty="0"/>
              <a:t>Programmable baud rate generator</a:t>
            </a:r>
          </a:p>
          <a:p>
            <a:pPr lvl="1"/>
            <a:r>
              <a:rPr lang="en-GB" dirty="0"/>
              <a:t>Independent of PCLK</a:t>
            </a:r>
          </a:p>
          <a:p>
            <a:r>
              <a:rPr lang="en-GB" dirty="0"/>
              <a:t>Auto baud rate detection</a:t>
            </a:r>
          </a:p>
          <a:p>
            <a:r>
              <a:rPr lang="en-GB" dirty="0"/>
              <a:t>Hardware flow control </a:t>
            </a:r>
          </a:p>
          <a:p>
            <a:pPr lvl="1"/>
            <a:r>
              <a:rPr lang="en-GB" dirty="0"/>
              <a:t>RS232 and RS485</a:t>
            </a:r>
          </a:p>
          <a:p>
            <a:r>
              <a:rPr lang="en-GB" dirty="0"/>
              <a:t>Half duplex and full duplex</a:t>
            </a:r>
          </a:p>
        </p:txBody>
      </p:sp>
    </p:spTree>
    <p:extLst>
      <p:ext uri="{BB962C8B-B14F-4D97-AF65-F5344CB8AC3E}">
        <p14:creationId xmlns:p14="http://schemas.microsoft.com/office/powerpoint/2010/main" val="114153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905E-8F92-4923-B1FE-4394F898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26A5-CA0E-4447-B148-61DB7FD2D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Wakeup from stop 1</a:t>
            </a:r>
          </a:p>
          <a:p>
            <a:pPr lvl="1"/>
            <a:r>
              <a:rPr lang="en-GB" dirty="0"/>
              <a:t>RXNE interrupt</a:t>
            </a:r>
          </a:p>
          <a:p>
            <a:pPr lvl="1"/>
            <a:r>
              <a:rPr lang="en-GB" dirty="0"/>
              <a:t>Software event: </a:t>
            </a:r>
            <a:r>
              <a:rPr lang="en-GB" b="1" dirty="0"/>
              <a:t>Start bit</a:t>
            </a:r>
            <a:r>
              <a:rPr lang="en-GB" dirty="0"/>
              <a:t>, </a:t>
            </a:r>
            <a:r>
              <a:rPr lang="en-GB" b="1" dirty="0"/>
              <a:t>address match </a:t>
            </a:r>
            <a:r>
              <a:rPr lang="en-GB" dirty="0"/>
              <a:t>and </a:t>
            </a:r>
            <a:r>
              <a:rPr lang="en-GB" i="1" dirty="0"/>
              <a:t>any receive data</a:t>
            </a:r>
          </a:p>
          <a:p>
            <a:r>
              <a:rPr lang="en-GB" dirty="0"/>
              <a:t>Receiver timeout feature</a:t>
            </a:r>
          </a:p>
          <a:p>
            <a:r>
              <a:rPr lang="en-GB" dirty="0"/>
              <a:t>Configurable oversampling of 8 or 16 bits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D6C78-8863-4A18-BA3A-B6685AE0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39" y="4246861"/>
            <a:ext cx="9518073" cy="16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0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</TotalTime>
  <Words>430</Words>
  <Application>Microsoft Office PowerPoint</Application>
  <PresentationFormat>Widescreen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Linotype Univers</vt:lpstr>
      <vt:lpstr>Linotype Univers Condensed</vt:lpstr>
      <vt:lpstr>Wingdings</vt:lpstr>
      <vt:lpstr>Office Theme</vt:lpstr>
      <vt:lpstr>1_Custom Design</vt:lpstr>
      <vt:lpstr>Custom Design</vt:lpstr>
      <vt:lpstr>Cortex-M4 Communication Peripherals Lecture 5</vt:lpstr>
      <vt:lpstr>Contents</vt:lpstr>
      <vt:lpstr>USART</vt:lpstr>
      <vt:lpstr>UART</vt:lpstr>
      <vt:lpstr>UART</vt:lpstr>
      <vt:lpstr>Example</vt:lpstr>
      <vt:lpstr>Parity bit </vt:lpstr>
      <vt:lpstr>UART</vt:lpstr>
      <vt:lpstr>Contd..</vt:lpstr>
      <vt:lpstr>Data format</vt:lpstr>
      <vt:lpstr>Interrupts </vt:lpstr>
      <vt:lpstr>PowerPoint Presentation</vt:lpstr>
      <vt:lpstr>Low power modes</vt:lpstr>
      <vt:lpstr>LPUART – Low power mode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Nauman Baig (eng)</cp:lastModifiedBy>
  <cp:revision>212</cp:revision>
  <cp:lastPrinted>2019-08-30T10:17:47Z</cp:lastPrinted>
  <dcterms:created xsi:type="dcterms:W3CDTF">2019-06-17T11:08:50Z</dcterms:created>
  <dcterms:modified xsi:type="dcterms:W3CDTF">2022-10-23T20:18:21Z</dcterms:modified>
</cp:coreProperties>
</file>