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0" r:id="rId1"/>
    <p:sldMasterId id="2147484109" r:id="rId2"/>
    <p:sldMasterId id="214748409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8" r:id="rId5"/>
    <p:sldId id="275" r:id="rId6"/>
    <p:sldId id="276" r:id="rId7"/>
    <p:sldId id="269" r:id="rId8"/>
    <p:sldId id="270" r:id="rId9"/>
    <p:sldId id="277" r:id="rId10"/>
    <p:sldId id="278" r:id="rId11"/>
    <p:sldId id="279" r:id="rId12"/>
    <p:sldId id="272" r:id="rId13"/>
    <p:sldId id="280" r:id="rId14"/>
    <p:sldId id="273" r:id="rId15"/>
    <p:sldId id="274" r:id="rId16"/>
    <p:sldId id="271" r:id="rId17"/>
    <p:sldId id="265" r:id="rId18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853"/>
    <a:srgbClr val="F9C523"/>
    <a:srgbClr val="F2C570"/>
    <a:srgbClr val="00B8E1"/>
    <a:srgbClr val="9D739E"/>
    <a:srgbClr val="F0E9EE"/>
    <a:srgbClr val="DEE2EA"/>
    <a:srgbClr val="E8DEE6"/>
    <a:srgbClr val="CAC2C8"/>
    <a:srgbClr val="00A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47" autoAdjust="0"/>
    <p:restoredTop sz="86418"/>
  </p:normalViewPr>
  <p:slideViewPr>
    <p:cSldViewPr snapToGrid="0" snapToObjects="1">
      <p:cViewPr varScale="1">
        <p:scale>
          <a:sx n="55" d="100"/>
          <a:sy n="55" d="100"/>
        </p:scale>
        <p:origin x="60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4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D739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2-A742-995C-586D293C31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8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2-A742-995C-586D293C31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9C8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2-A742-995C-586D293C3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2759216"/>
        <c:axId val="-2042956128"/>
      </c:barChart>
      <c:catAx>
        <c:axId val="-20427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-2042956128"/>
        <c:crosses val="autoZero"/>
        <c:auto val="1"/>
        <c:lblAlgn val="ctr"/>
        <c:lblOffset val="100"/>
        <c:noMultiLvlLbl val="0"/>
      </c:catAx>
      <c:valAx>
        <c:axId val="-20429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-204275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E14B-3ACE-C14B-976F-D4DD09CFBFB4}" type="datetimeFigureOut">
              <a:rPr lang="en-US" smtClean="0"/>
              <a:t>10/30/2022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79B3-42F7-3944-841C-181ACE96E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83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FFB5D-C1F5-2842-8CAF-C81518F68F7E}" type="datetimeFigureOut">
              <a:rPr lang="en-US" smtClean="0"/>
              <a:t>10/30/2022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F6536-074C-7C47-ADA5-294784941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9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Handle timing related events, generate waveform and measure timing characteristic of input signal.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3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3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5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571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F85E3E1-CBDE-46A8-83CF-58FD37052E84}" type="datetime4">
              <a:rPr lang="en-GB" smtClean="0"/>
              <a:t>30 October 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1086" y="1096432"/>
            <a:ext cx="6172200" cy="46206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6098" y="1096432"/>
            <a:ext cx="3933825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6" y="216746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EB0A080-B452-41BB-8E4C-CFB018B02801}" type="datetime4">
              <a:rPr lang="en-GB" smtClean="0"/>
              <a:t>30 October 2022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700" cy="687178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3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D739E"/>
          </a:solidFill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3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1762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85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9195" y="390846"/>
            <a:ext cx="1111170" cy="5811838"/>
          </a:xfrm>
          <a:prstGeom prst="rect">
            <a:avLst/>
          </a:prstGeom>
        </p:spPr>
        <p:txBody>
          <a:bodyPr vert="eaVert"/>
          <a:lstStyle>
            <a:lvl1pPr>
              <a:defRPr sz="3400" b="1">
                <a:solidFill>
                  <a:srgbClr val="692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189" y="403546"/>
            <a:ext cx="9324372" cy="5811838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465" y="563036"/>
            <a:ext cx="1253069" cy="34713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69216A"/>
                </a:solidFill>
              </a:defRPr>
            </a:lvl1pPr>
          </a:lstStyle>
          <a:p>
            <a:fld id="{D8027E7D-0796-48CD-A2BB-C49BBB845445}" type="datetime4">
              <a:rPr lang="en-GB" smtClean="0"/>
              <a:t>30 October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475593" y="3053073"/>
            <a:ext cx="5380697" cy="35828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1142" y="146825"/>
            <a:ext cx="431799" cy="358286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ED9267D-069E-5F46-80B9-B3F4B7546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1873797"/>
            <a:ext cx="10515600" cy="1307109"/>
          </a:xfrm>
          <a:prstGeom prst="rect">
            <a:avLst/>
          </a:prstGeom>
        </p:spPr>
        <p:txBody>
          <a:bodyPr anchor="t"/>
          <a:lstStyle>
            <a:lvl1pPr>
              <a:defRPr sz="60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8" y="3180907"/>
            <a:ext cx="10528300" cy="667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09017" y="2920050"/>
            <a:ext cx="10494000" cy="1"/>
          </a:xfrm>
          <a:prstGeom prst="line">
            <a:avLst/>
          </a:prstGeom>
          <a:ln w="25400">
            <a:solidFill>
              <a:srgbClr val="692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42C8538-559E-4C6C-99B1-D0B982685487}" type="datetime4">
              <a:rPr lang="en-GB" smtClean="0"/>
              <a:t>30 October 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7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43" y="1026199"/>
            <a:ext cx="10515600" cy="757129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43" y="1757928"/>
            <a:ext cx="10515600" cy="4057777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A0046AE-2605-42A1-B46C-90F28EF5419F}" type="datetime4">
              <a:rPr lang="en-GB" smtClean="0"/>
              <a:t>30 October 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7179198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3700" y="6453449"/>
            <a:ext cx="1346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64" y="1027646"/>
            <a:ext cx="10515600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7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B48D163-C792-40DB-B86F-EE71FDA1DE98}" type="datetime4">
              <a:rPr lang="en-GB" smtClean="0"/>
              <a:t>30 October 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9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324" y="1870148"/>
            <a:ext cx="5157787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324" y="246859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9001" y="1870148"/>
            <a:ext cx="5183188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0534" y="2477059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1323" y="1028230"/>
            <a:ext cx="10509173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0BBA45-354F-4E79-A263-C6A999AEE22E}" type="datetime4">
              <a:rPr lang="en-GB" smtClean="0"/>
              <a:t>30 October 2022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363" y="1028700"/>
            <a:ext cx="10515600" cy="12573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F3032-9D92-4E1F-82F0-677F0C08BB70}" type="datetime4">
              <a:rPr lang="en-GB" smtClean="0"/>
              <a:t>30 October 2022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4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2DF6185-02F3-47FB-8C1A-8C0B66A60DE4}" type="datetime4">
              <a:rPr lang="en-GB" smtClean="0"/>
              <a:t>30 October 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2047482558"/>
              </p:ext>
            </p:extLst>
          </p:nvPr>
        </p:nvGraphicFramePr>
        <p:xfrm>
          <a:off x="656863" y="901699"/>
          <a:ext cx="10515600" cy="502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028700"/>
            <a:ext cx="10871200" cy="70647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1304287"/>
              </p:ext>
            </p:extLst>
          </p:nvPr>
        </p:nvGraphicFramePr>
        <p:xfrm>
          <a:off x="584200" y="1755840"/>
          <a:ext cx="10871200" cy="397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12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1E6E663-89AB-42F1-8ED8-02E9CE6AA179}" type="datetime4">
              <a:rPr lang="en-GB" smtClean="0"/>
              <a:t>30 October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4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096431"/>
            <a:ext cx="4051300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087" y="1096431"/>
            <a:ext cx="6356519" cy="4629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9216A"/>
                </a:solidFill>
              </a:defRPr>
            </a:lvl1pPr>
            <a:lvl2pPr>
              <a:defRPr sz="2800"/>
            </a:lvl2pPr>
            <a:lvl3pPr>
              <a:defRPr sz="2400">
                <a:solidFill>
                  <a:srgbClr val="69216A"/>
                </a:solidFill>
              </a:defRPr>
            </a:lvl3pPr>
            <a:lvl4pPr>
              <a:defRPr sz="2000"/>
            </a:lvl4pPr>
            <a:lvl5pPr>
              <a:defRPr sz="2000">
                <a:solidFill>
                  <a:srgbClr val="69216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8" y="2167465"/>
            <a:ext cx="404966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A16291D-4BF8-48D3-8245-23C1CEFDEB6A}" type="datetime4">
              <a:rPr lang="en-GB" smtClean="0"/>
              <a:t>30 October 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3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3" r:id="rId2"/>
    <p:sldLayoutId id="2147484082" r:id="rId3"/>
    <p:sldLayoutId id="2147484084" r:id="rId4"/>
    <p:sldLayoutId id="2147484085" r:id="rId5"/>
    <p:sldLayoutId id="2147484086" r:id="rId6"/>
    <p:sldLayoutId id="2147484087" r:id="rId7"/>
    <p:sldLayoutId id="2147484108" r:id="rId8"/>
    <p:sldLayoutId id="2147484088" r:id="rId9"/>
    <p:sldLayoutId id="214748408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8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2" r:id="rId2"/>
    <p:sldLayoutId id="2147484113" r:id="rId3"/>
    <p:sldLayoutId id="2147484111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7400" cy="68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Pulse-width_modulation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-onlinetraining.s3.amazonaws.com/STM32L4_WDG_TIMERS_General_Purpose_Timer_(GPTIM)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t.com/resource/en/application_note/dm00236305-generalpurpose-timer-cookbook-for-stm32-microcontrollers-stmicroelectronics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11487732" cy="1042336"/>
          </a:xfrm>
        </p:spPr>
        <p:txBody>
          <a:bodyPr>
            <a:normAutofit fontScale="90000"/>
          </a:bodyPr>
          <a:lstStyle/>
          <a:p>
            <a:r>
              <a:rPr lang="en-GB" dirty="0"/>
              <a:t>Cortex-M4 Timers and PWM</a:t>
            </a:r>
            <a:br>
              <a:rPr lang="en-GB" dirty="0"/>
            </a:br>
            <a:r>
              <a:rPr lang="en-GB" dirty="0"/>
              <a:t>Lecture 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895" y="4429771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0" i="1" dirty="0"/>
              <a:t>EN3544 Embedded System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4DE3533-8BF8-C233-AF45-24C1EE3DF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169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E35EF0-E210-4958-87EC-5E0B1E5FC0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8795" y="1150389"/>
            <a:ext cx="7914409" cy="48066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D0988C-344C-4A1E-AE8B-AF31932ADE04}"/>
              </a:ext>
            </a:extLst>
          </p:cNvPr>
          <p:cNvSpPr/>
          <p:nvPr/>
        </p:nvSpPr>
        <p:spPr>
          <a:xfrm>
            <a:off x="2181224" y="1150389"/>
            <a:ext cx="7829549" cy="4730866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93843-1084-45B5-A29D-2CA1A51F5927}"/>
              </a:ext>
            </a:extLst>
          </p:cNvPr>
          <p:cNvSpPr/>
          <p:nvPr/>
        </p:nvSpPr>
        <p:spPr>
          <a:xfrm>
            <a:off x="2181223" y="1175096"/>
            <a:ext cx="7829549" cy="788786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3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4A53-610F-697A-3EAC-524546ED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Pulse Width Modulation (PWM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03546-3BD1-D583-72CE-0C110FE15CF9}"/>
              </a:ext>
            </a:extLst>
          </p:cNvPr>
          <p:cNvSpPr txBox="1">
            <a:spLocks/>
          </p:cNvSpPr>
          <p:nvPr/>
        </p:nvSpPr>
        <p:spPr>
          <a:xfrm>
            <a:off x="595843" y="1757928"/>
            <a:ext cx="10515600" cy="405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PWM is a method to reduce the average power delivered by signal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7A752E-2F34-C335-266A-91082BF9C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29" y="2286000"/>
            <a:ext cx="4772749" cy="33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CCCD94-EFD9-CD52-4590-26A7FC232FCF}"/>
              </a:ext>
            </a:extLst>
          </p:cNvPr>
          <p:cNvSpPr txBox="1"/>
          <p:nvPr/>
        </p:nvSpPr>
        <p:spPr>
          <a:xfrm>
            <a:off x="204616" y="5381051"/>
            <a:ext cx="609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PWM in an idealized inductor driven by a 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voltage source modulated as a series of pulses, resulting in a 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sine-like current in the inductor.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90566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0268-8376-4538-8D64-8295DB25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Pulse Width Modulation (PWM)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98D0D-EC51-494A-BD14-44FBEB26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Parameters</a:t>
            </a:r>
          </a:p>
          <a:p>
            <a:pPr lvl="1"/>
            <a:r>
              <a:rPr lang="en-GB" dirty="0"/>
              <a:t>Frequency</a:t>
            </a:r>
          </a:p>
          <a:p>
            <a:pPr lvl="1"/>
            <a:r>
              <a:rPr lang="en-GB" dirty="0"/>
              <a:t>Duty cycle</a:t>
            </a:r>
          </a:p>
          <a:p>
            <a:r>
              <a:rPr lang="en-GB" dirty="0"/>
              <a:t>Application</a:t>
            </a:r>
          </a:p>
          <a:p>
            <a:pPr lvl="1"/>
            <a:r>
              <a:rPr lang="en-GB" dirty="0"/>
              <a:t>Servo motor control</a:t>
            </a:r>
          </a:p>
          <a:p>
            <a:pPr lvl="1"/>
            <a:r>
              <a:rPr lang="en-GB" dirty="0"/>
              <a:t>Telecommunication</a:t>
            </a:r>
          </a:p>
          <a:p>
            <a:pPr lvl="1"/>
            <a:r>
              <a:rPr lang="en-GB" dirty="0"/>
              <a:t>Voltage regulation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0DE44-DB32-4EBE-84C8-7F0C0B0AE22D}"/>
              </a:ext>
            </a:extLst>
          </p:cNvPr>
          <p:cNvSpPr txBox="1"/>
          <p:nvPr/>
        </p:nvSpPr>
        <p:spPr>
          <a:xfrm>
            <a:off x="7225244" y="5297473"/>
            <a:ext cx="190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Figure : PWM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CA8E78F-F23E-4C2F-B718-47E1008EA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43" y="2515057"/>
            <a:ext cx="4173584" cy="26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0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17AD-604D-40A5-B07E-4163C51B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period: PWM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4A96D3-BFDC-43C7-9EB8-3602656976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6081" y="1871230"/>
            <a:ext cx="94107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976C-8271-4656-B208-2AC51711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Power Modes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8B5CC-4B7A-4EBE-9816-5B85C2A93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23" y="1649740"/>
            <a:ext cx="9215354" cy="39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58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9113"/>
            <a:ext cx="10515600" cy="1739774"/>
          </a:xfrm>
        </p:spPr>
        <p:txBody>
          <a:bodyPr/>
          <a:lstStyle/>
          <a:p>
            <a:pPr algn="ctr"/>
            <a:r>
              <a:rPr lang="en-GB" sz="115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3692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7F5B-65EE-4498-A3DD-44516531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E07E-F7AA-46EB-A4EA-3BC989816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General </a:t>
            </a:r>
            <a:r>
              <a:rPr lang="en-GB"/>
              <a:t>Purpose Timers (GPTIM)</a:t>
            </a:r>
            <a:endParaRPr lang="en-GB" dirty="0"/>
          </a:p>
          <a:p>
            <a:pPr lvl="2"/>
            <a:r>
              <a:rPr lang="en-GB" dirty="0">
                <a:hlinkClick r:id="rId3"/>
              </a:rPr>
              <a:t>Reference</a:t>
            </a:r>
            <a:endParaRPr lang="en-GB" dirty="0"/>
          </a:p>
          <a:p>
            <a:pPr lvl="2"/>
            <a:r>
              <a:rPr lang="en-GB" dirty="0">
                <a:hlinkClick r:id="rId4"/>
              </a:rPr>
              <a:t>Application note</a:t>
            </a:r>
            <a:endParaRPr lang="en-GB" dirty="0"/>
          </a:p>
          <a:p>
            <a:r>
              <a:rPr lang="en-GB" dirty="0"/>
              <a:t>PWM</a:t>
            </a:r>
          </a:p>
          <a:p>
            <a:r>
              <a:rPr lang="en-GB" dirty="0"/>
              <a:t>Q&amp;A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1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25A2-E144-18A4-1094-C6618223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042DE-7754-25CB-4DF1-2183F867F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 timer (sometimes referred to as a counter) is a special piece of hardware inside many microcontrollers. </a:t>
            </a:r>
          </a:p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Their function is simple: they count (up or down, depending on the configuration--we'll assume up for now). </a:t>
            </a:r>
          </a:p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For example, an 8-bit timer will count from 0 to 255. Most timers will “roll over” once they reach their max value. </a:t>
            </a:r>
          </a:p>
          <a:p>
            <a:pPr algn="just"/>
            <a:endParaRPr lang="en-PK" dirty="0"/>
          </a:p>
        </p:txBody>
      </p:sp>
      <p:pic>
        <p:nvPicPr>
          <p:cNvPr id="2050" name="Picture 2" descr="ESE101: Introduction to Timers — Embedded">
            <a:extLst>
              <a:ext uri="{FF2B5EF4-FFF2-40B4-BE49-F238E27FC236}">
                <a16:creationId xmlns:a16="http://schemas.microsoft.com/office/drawing/2014/main" id="{510D5FEB-50A2-6F3D-103B-5F890F5C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25" y="4863205"/>
            <a:ext cx="4810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6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8A48-9892-142B-A55F-5B2B0F47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Common hardware functions with timers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78B1E-49C8-8D48-26C5-F3158C75F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Output compare (OC): toggle a pin when a timer reaches a certain value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Input capture (IC): measure the number of counts of a timer between events on a pin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Pulse width modulation (PWM): toggle a pin when a timer reaches a certain value and on rollover. By adjusting the on versus off time (duty cycle), you can effectively control the amount of electrical power going to another device.</a:t>
            </a:r>
          </a:p>
          <a:p>
            <a:pPr algn="just"/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79246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22121C-D5EC-455C-99A6-B4F8F4145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360" y="786750"/>
            <a:ext cx="4006561" cy="494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6A216-3BB7-4A06-9C8C-9A16B139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Timer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3B21E-8EAF-4827-A8A8-AC6400F4E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Time critical operation and unloading CPU</a:t>
            </a:r>
          </a:p>
          <a:p>
            <a:r>
              <a:rPr lang="en-GB" dirty="0"/>
              <a:t>Software tasks</a:t>
            </a:r>
          </a:p>
          <a:p>
            <a:pPr lvl="1"/>
            <a:r>
              <a:rPr lang="en-GB" dirty="0"/>
              <a:t>Time base, timeout and trigger</a:t>
            </a:r>
          </a:p>
          <a:p>
            <a:r>
              <a:rPr lang="en-GB" dirty="0"/>
              <a:t>Hardware tasks</a:t>
            </a:r>
          </a:p>
          <a:p>
            <a:pPr lvl="1"/>
            <a:r>
              <a:rPr lang="en-GB" dirty="0"/>
              <a:t>Waveform, measure signal timing and react to event</a:t>
            </a:r>
          </a:p>
          <a:p>
            <a:r>
              <a:rPr lang="en-GB" dirty="0"/>
              <a:t>Interconnection of timer</a:t>
            </a:r>
          </a:p>
          <a:p>
            <a:pPr lvl="1"/>
            <a:r>
              <a:rPr lang="en-GB" dirty="0"/>
              <a:t>Monitoring/trigger</a:t>
            </a:r>
          </a:p>
          <a:p>
            <a:r>
              <a:rPr lang="en-GB" dirty="0"/>
              <a:t>Merging of timers</a:t>
            </a:r>
          </a:p>
          <a:p>
            <a:r>
              <a:rPr lang="en-GB" dirty="0"/>
              <a:t>Application</a:t>
            </a:r>
          </a:p>
          <a:p>
            <a:pPr lvl="1"/>
            <a:r>
              <a:rPr lang="en-GB" dirty="0"/>
              <a:t>Motor control and Digital power conversion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96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548A-7B6F-4082-B4EA-91C8601C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43" y="880726"/>
            <a:ext cx="10515600" cy="757129"/>
          </a:xfrm>
        </p:spPr>
        <p:txBody>
          <a:bodyPr/>
          <a:lstStyle/>
          <a:p>
            <a:r>
              <a:rPr lang="en-GB" dirty="0" err="1"/>
              <a:t>Contd</a:t>
            </a:r>
            <a:r>
              <a:rPr lang="en-GB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E2B2-AB5D-47AA-8D0D-2701B0151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43" y="1539718"/>
            <a:ext cx="10515600" cy="4057777"/>
          </a:xfrm>
        </p:spPr>
        <p:txBody>
          <a:bodyPr/>
          <a:lstStyle/>
          <a:p>
            <a:r>
              <a:rPr lang="en-GB" dirty="0"/>
              <a:t>Architecture</a:t>
            </a:r>
          </a:p>
          <a:p>
            <a:pPr lvl="1"/>
            <a:r>
              <a:rPr lang="en-GB" dirty="0"/>
              <a:t>Number of inputs/outputs (1 to 9)</a:t>
            </a:r>
          </a:p>
          <a:p>
            <a:pPr lvl="1"/>
            <a:r>
              <a:rPr lang="en-GB" dirty="0"/>
              <a:t>Resolution 16 or 32 bit</a:t>
            </a:r>
          </a:p>
          <a:p>
            <a:pPr lvl="1"/>
            <a:r>
              <a:rPr lang="en-GB" dirty="0"/>
              <a:t>PWM, DMA, synchronization, up/down courting</a:t>
            </a:r>
          </a:p>
          <a:p>
            <a:r>
              <a:rPr lang="en-GB" dirty="0"/>
              <a:t>Independent configuration</a:t>
            </a:r>
          </a:p>
          <a:p>
            <a:pPr lvl="1"/>
            <a:r>
              <a:rPr lang="en-GB" dirty="0"/>
              <a:t>Capture </a:t>
            </a:r>
          </a:p>
          <a:p>
            <a:pPr lvl="1"/>
            <a:r>
              <a:rPr lang="en-GB" dirty="0"/>
              <a:t>PWM</a:t>
            </a:r>
          </a:p>
          <a:p>
            <a:r>
              <a:rPr lang="en-GB" dirty="0"/>
              <a:t>Default clock derived from APB domain and/or external clocks</a:t>
            </a:r>
          </a:p>
          <a:p>
            <a:r>
              <a:rPr lang="en-GB" dirty="0"/>
              <a:t>Auto-reload and 16-bit pre-scaler</a:t>
            </a:r>
          </a:p>
          <a:p>
            <a:r>
              <a:rPr lang="en-GB" dirty="0"/>
              <a:t>Update event</a:t>
            </a:r>
          </a:p>
          <a:p>
            <a:pPr lvl="1"/>
            <a:r>
              <a:rPr lang="en-GB" dirty="0"/>
              <a:t> Interrupt or DMA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84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2468-4C40-A025-4790-D4202BCD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Prescaler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4534C-3412-6FDA-2860-52FD2ED91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How fast do timers run? Well, that depends on how fast you tell them to run. </a:t>
            </a:r>
          </a:p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All timers require a clock of some sort. </a:t>
            </a:r>
          </a:p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Most will be connected to the microcontroller’s main CPU clock (others, like real time clocks, have their own clock sources). </a:t>
            </a:r>
          </a:p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 timer will tick (increment by one) each time it receives a clock pulse.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11934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C8F3-8201-12F7-A409-46FDF4D2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Prescalar</a:t>
            </a:r>
            <a:r>
              <a:rPr lang="en-US" dirty="0"/>
              <a:t> (Example)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F5104-BB7F-666C-9F72-6398B11B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43" y="1756504"/>
            <a:ext cx="10515600" cy="4057777"/>
          </a:xfrm>
        </p:spPr>
        <p:txBody>
          <a:bodyPr/>
          <a:lstStyle/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For a default main clock (HCLK) of 80 MHz, We could have a timer tick at 80 MHz, but that might be too fast for many of our applications. </a:t>
            </a:r>
          </a:p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 16-bit timer can count to 65,535 before rolling over, which means we can measure events no longer than about 819 microseconds! (1/80M x 65535 = 819 us)</a:t>
            </a:r>
          </a:p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If we wish to measure longer events, we need to use 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prescaler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, which is a piece of hardware that divides the clock source.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64137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684F-3FEB-7434-A84E-8CB50717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894" y="511959"/>
            <a:ext cx="10515600" cy="757129"/>
          </a:xfrm>
        </p:spPr>
        <p:txBody>
          <a:bodyPr/>
          <a:lstStyle/>
          <a:p>
            <a:r>
              <a:rPr lang="en-US" dirty="0" err="1"/>
              <a:t>Prescalar</a:t>
            </a:r>
            <a:r>
              <a:rPr lang="en-US" dirty="0"/>
              <a:t> (Example)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5944-BF23-B1BD-C7AE-AD6BF884F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96" y="1269088"/>
            <a:ext cx="10515600" cy="4057777"/>
          </a:xfrm>
        </p:spPr>
        <p:txBody>
          <a:bodyPr/>
          <a:lstStyle/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prescaler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of 80 would turn an 80 MHz clock into a 1 MHz clock. </a:t>
            </a:r>
          </a:p>
          <a:p>
            <a:pPr algn="just"/>
            <a:endParaRPr lang="en-US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algn="just"/>
            <a:endParaRPr lang="en-US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algn="just"/>
            <a:endParaRPr lang="en-US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algn="just"/>
            <a:endParaRPr lang="en-US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algn="just"/>
            <a:endParaRPr lang="en-US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Timer would tick once every 1 microsecond(1/1M = 1us) </a:t>
            </a:r>
          </a:p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 16-bit timer, be able to time events up to a maximum of about 65.5 milliseconds (65535/1M = 65.5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ms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) </a:t>
            </a:r>
            <a:endParaRPr lang="en-P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0D83D-8CB9-5B61-DF81-793A71271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815" y="1940663"/>
            <a:ext cx="77057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98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GU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216A"/>
      </a:accent1>
      <a:accent2>
        <a:srgbClr val="00A3DA"/>
      </a:accent2>
      <a:accent3>
        <a:srgbClr val="F2B229"/>
      </a:accent3>
      <a:accent4>
        <a:srgbClr val="E88A2C"/>
      </a:accent4>
      <a:accent5>
        <a:srgbClr val="D91F53"/>
      </a:accent5>
      <a:accent6>
        <a:srgbClr val="80AE3D"/>
      </a:accent6>
      <a:hlink>
        <a:srgbClr val="C51473"/>
      </a:hlink>
      <a:folHlink>
        <a:srgbClr val="0067A4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3963</TotalTime>
  <Words>589</Words>
  <Application>Microsoft Office PowerPoint</Application>
  <PresentationFormat>Widescreen</PresentationFormat>
  <Paragraphs>78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Roboto</vt:lpstr>
      <vt:lpstr>Office Theme</vt:lpstr>
      <vt:lpstr>1_Custom Design</vt:lpstr>
      <vt:lpstr>Custom Design</vt:lpstr>
      <vt:lpstr>Cortex-M4 Timers and PWM Lecture 6</vt:lpstr>
      <vt:lpstr>Contents</vt:lpstr>
      <vt:lpstr>Timer</vt:lpstr>
      <vt:lpstr>Common hardware functions with timers</vt:lpstr>
      <vt:lpstr>Timer feature</vt:lpstr>
      <vt:lpstr>Contd…</vt:lpstr>
      <vt:lpstr>Prescaler</vt:lpstr>
      <vt:lpstr>Prescalar (Example)</vt:lpstr>
      <vt:lpstr>Prescalar (Example)</vt:lpstr>
      <vt:lpstr>PowerPoint Presentation</vt:lpstr>
      <vt:lpstr>Pulse Width Modulation (PWM</vt:lpstr>
      <vt:lpstr>Pulse Width Modulation (PWM)</vt:lpstr>
      <vt:lpstr>Counting period: PWM</vt:lpstr>
      <vt:lpstr>Low Power Modes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Nauman Baig (eng)</cp:lastModifiedBy>
  <cp:revision>221</cp:revision>
  <cp:lastPrinted>2019-08-30T10:17:47Z</cp:lastPrinted>
  <dcterms:created xsi:type="dcterms:W3CDTF">2019-06-17T11:08:50Z</dcterms:created>
  <dcterms:modified xsi:type="dcterms:W3CDTF">2022-10-30T19:19:54Z</dcterms:modified>
</cp:coreProperties>
</file>