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17"/>
  </p:notesMasterIdLst>
  <p:handoutMasterIdLst>
    <p:handoutMasterId r:id="rId18"/>
  </p:handoutMasterIdLst>
  <p:sldIdLst>
    <p:sldId id="384" r:id="rId7"/>
    <p:sldId id="385" r:id="rId8"/>
    <p:sldId id="264" r:id="rId9"/>
    <p:sldId id="265" r:id="rId10"/>
    <p:sldId id="266" r:id="rId11"/>
    <p:sldId id="267" r:id="rId12"/>
    <p:sldId id="269" r:id="rId13"/>
    <p:sldId id="270" r:id="rId14"/>
    <p:sldId id="262" r:id="rId15"/>
    <p:sldId id="271"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607AC-0BB1-4485-999D-D17CF6124368}" v="1" dt="2021-11-04T15:09:11.424"/>
    <p1510:client id="{E478FEF5-C32F-45D4-AD84-D83F471F7FE5}" v="8" dt="2021-11-16T10:56:38.788"/>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3" autoAdjust="0"/>
    <p:restoredTop sz="93466" autoAdjust="0"/>
  </p:normalViewPr>
  <p:slideViewPr>
    <p:cSldViewPr snapToGrid="0">
      <p:cViewPr varScale="1">
        <p:scale>
          <a:sx n="78" d="100"/>
          <a:sy n="78" d="100"/>
        </p:scale>
        <p:origin x="96" y="17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4" d="100"/>
          <a:sy n="114" d="100"/>
        </p:scale>
        <p:origin x="4272" y="-29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532607AC-0BB1-4485-999D-D17CF6124368}"/>
    <pc:docChg chg="undo custSel addSld delSld modSld">
      <pc:chgData name="Francisca Tan" userId="6e1eea0e-3b13-45be-8c9f-e176322eec1e" providerId="ADAL" clId="{532607AC-0BB1-4485-999D-D17CF6124368}" dt="2021-11-04T15:47:49.502" v="49"/>
      <pc:docMkLst>
        <pc:docMk/>
      </pc:docMkLst>
      <pc:sldChg chg="del">
        <pc:chgData name="Francisca Tan" userId="6e1eea0e-3b13-45be-8c9f-e176322eec1e" providerId="ADAL" clId="{532607AC-0BB1-4485-999D-D17CF6124368}" dt="2021-11-04T15:12:43.088" v="9" actId="47"/>
        <pc:sldMkLst>
          <pc:docMk/>
          <pc:sldMk cId="3563988884" sldId="261"/>
        </pc:sldMkLst>
      </pc:sldChg>
      <pc:sldChg chg="modSp add del mod">
        <pc:chgData name="Francisca Tan" userId="6e1eea0e-3b13-45be-8c9f-e176322eec1e" providerId="ADAL" clId="{532607AC-0BB1-4485-999D-D17CF6124368}" dt="2021-11-04T15:11:04.896" v="8" actId="47"/>
        <pc:sldMkLst>
          <pc:docMk/>
          <pc:sldMk cId="3302780045" sldId="262"/>
        </pc:sldMkLst>
        <pc:spChg chg="mod">
          <ac:chgData name="Francisca Tan" userId="6e1eea0e-3b13-45be-8c9f-e176322eec1e" providerId="ADAL" clId="{532607AC-0BB1-4485-999D-D17CF6124368}" dt="2021-11-04T15:09:11.530" v="4" actId="27636"/>
          <ac:spMkLst>
            <pc:docMk/>
            <pc:sldMk cId="3302780045" sldId="262"/>
            <ac:spMk id="3" creationId="{00000000-0000-0000-0000-000000000000}"/>
          </ac:spMkLst>
        </pc:spChg>
      </pc:sldChg>
      <pc:sldChg chg="del">
        <pc:chgData name="Francisca Tan" userId="6e1eea0e-3b13-45be-8c9f-e176322eec1e" providerId="ADAL" clId="{532607AC-0BB1-4485-999D-D17CF6124368}" dt="2021-11-04T15:12:45.106" v="10" actId="47"/>
        <pc:sldMkLst>
          <pc:docMk/>
          <pc:sldMk cId="4259242818" sldId="263"/>
        </pc:sldMkLst>
      </pc:sldChg>
      <pc:sldChg chg="modSp mod modNotesTx">
        <pc:chgData name="Francisca Tan" userId="6e1eea0e-3b13-45be-8c9f-e176322eec1e" providerId="ADAL" clId="{532607AC-0BB1-4485-999D-D17CF6124368}" dt="2021-11-04T15:47:49.502" v="49"/>
        <pc:sldMkLst>
          <pc:docMk/>
          <pc:sldMk cId="1011340478" sldId="264"/>
        </pc:sldMkLst>
        <pc:spChg chg="mod">
          <ac:chgData name="Francisca Tan" userId="6e1eea0e-3b13-45be-8c9f-e176322eec1e" providerId="ADAL" clId="{532607AC-0BB1-4485-999D-D17CF6124368}" dt="2021-11-04T15:47:08.525" v="48" actId="20577"/>
          <ac:spMkLst>
            <pc:docMk/>
            <pc:sldMk cId="1011340478" sldId="264"/>
            <ac:spMk id="4" creationId="{00000000-0000-0000-0000-000000000000}"/>
          </ac:spMkLst>
        </pc:spChg>
      </pc:sldChg>
      <pc:sldChg chg="modSp add mod">
        <pc:chgData name="Francisca Tan" userId="6e1eea0e-3b13-45be-8c9f-e176322eec1e" providerId="ADAL" clId="{532607AC-0BB1-4485-999D-D17CF6124368}" dt="2021-11-04T15:09:11.510" v="2" actId="27636"/>
        <pc:sldMkLst>
          <pc:docMk/>
          <pc:sldMk cId="580283374" sldId="269"/>
        </pc:sldMkLst>
        <pc:spChg chg="mod">
          <ac:chgData name="Francisca Tan" userId="6e1eea0e-3b13-45be-8c9f-e176322eec1e" providerId="ADAL" clId="{532607AC-0BB1-4485-999D-D17CF6124368}" dt="2021-11-04T15:09:11.510" v="2" actId="27636"/>
          <ac:spMkLst>
            <pc:docMk/>
            <pc:sldMk cId="580283374" sldId="269"/>
            <ac:spMk id="3" creationId="{00000000-0000-0000-0000-000000000000}"/>
          </ac:spMkLst>
        </pc:spChg>
      </pc:sldChg>
      <pc:sldChg chg="modSp add mod">
        <pc:chgData name="Francisca Tan" userId="6e1eea0e-3b13-45be-8c9f-e176322eec1e" providerId="ADAL" clId="{532607AC-0BB1-4485-999D-D17CF6124368}" dt="2021-11-04T15:09:11.526" v="3" actId="27636"/>
        <pc:sldMkLst>
          <pc:docMk/>
          <pc:sldMk cId="3400180616" sldId="270"/>
        </pc:sldMkLst>
        <pc:spChg chg="mod">
          <ac:chgData name="Francisca Tan" userId="6e1eea0e-3b13-45be-8c9f-e176322eec1e" providerId="ADAL" clId="{532607AC-0BB1-4485-999D-D17CF6124368}" dt="2021-11-04T15:09:11.526" v="3" actId="27636"/>
          <ac:spMkLst>
            <pc:docMk/>
            <pc:sldMk cId="3400180616" sldId="270"/>
            <ac:spMk id="3" creationId="{00000000-0000-0000-0000-000000000000}"/>
          </ac:spMkLst>
        </pc:spChg>
      </pc:sldChg>
      <pc:sldChg chg="add del">
        <pc:chgData name="Francisca Tan" userId="6e1eea0e-3b13-45be-8c9f-e176322eec1e" providerId="ADAL" clId="{532607AC-0BB1-4485-999D-D17CF6124368}" dt="2021-11-04T15:11:04.445" v="7" actId="47"/>
        <pc:sldMkLst>
          <pc:docMk/>
          <pc:sldMk cId="982947409" sldId="271"/>
        </pc:sldMkLst>
      </pc:sldChg>
      <pc:sldChg chg="del">
        <pc:chgData name="Francisca Tan" userId="6e1eea0e-3b13-45be-8c9f-e176322eec1e" providerId="ADAL" clId="{532607AC-0BB1-4485-999D-D17CF6124368}" dt="2021-11-04T15:08:17.900" v="0" actId="47"/>
        <pc:sldMkLst>
          <pc:docMk/>
          <pc:sldMk cId="3973543133" sldId="302"/>
        </pc:sldMkLst>
      </pc:sldChg>
    </pc:docChg>
  </pc:docChgLst>
  <pc:docChgLst>
    <pc:chgData name="Oyinkuro Benafa" userId="S::oyinkuro.benafa@arm.com::c087c519-2a3b-4f37-b839-36035052d0b9" providerId="AD" clId="Web-{E478FEF5-C32F-45D4-AD84-D83F471F7FE5}"/>
    <pc:docChg chg="modSld">
      <pc:chgData name="Oyinkuro Benafa" userId="S::oyinkuro.benafa@arm.com::c087c519-2a3b-4f37-b839-36035052d0b9" providerId="AD" clId="Web-{E478FEF5-C32F-45D4-AD84-D83F471F7FE5}" dt="2021-11-16T10:56:38.335" v="6" actId="20577"/>
      <pc:docMkLst>
        <pc:docMk/>
      </pc:docMkLst>
      <pc:sldChg chg="modSp">
        <pc:chgData name="Oyinkuro Benafa" userId="S::oyinkuro.benafa@arm.com::c087c519-2a3b-4f37-b839-36035052d0b9" providerId="AD" clId="Web-{E478FEF5-C32F-45D4-AD84-D83F471F7FE5}" dt="2021-11-16T10:56:38.335" v="6" actId="20577"/>
        <pc:sldMkLst>
          <pc:docMk/>
          <pc:sldMk cId="200236758" sldId="385"/>
        </pc:sldMkLst>
        <pc:spChg chg="mod">
          <ac:chgData name="Oyinkuro Benafa" userId="S::oyinkuro.benafa@arm.com::c087c519-2a3b-4f37-b839-36035052d0b9" providerId="AD" clId="Web-{E478FEF5-C32F-45D4-AD84-D83F471F7FE5}" dt="2021-11-16T10:56:38.335" v="6" actId="20577"/>
          <ac:spMkLst>
            <pc:docMk/>
            <pc:sldMk cId="200236758" sldId="385"/>
            <ac:spMk id="3" creationId="{3D7F2039-4234-46DC-9933-2E07C06772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11/16/2021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Some FPGA development boards have an HDMI port that can be configured as either input or output. Depending on whether it is configured as an input or as an output port, the direction of some signals differ between Source and Sink. </a:t>
            </a:r>
          </a:p>
          <a:p>
            <a:endParaRPr lang="en-GB" sz="2000" dirty="0">
              <a:latin typeface="Arial"/>
            </a:endParaRPr>
          </a:p>
          <a:p>
            <a:r>
              <a:rPr lang="en-GB" sz="2000" dirty="0">
                <a:latin typeface="Arial"/>
              </a:rPr>
              <a:t>For a ZYBO Zynq development board, these signals are:</a:t>
            </a:r>
            <a:endParaRPr lang="en-GB" dirty="0"/>
          </a:p>
          <a:p>
            <a:endParaRPr lang="en-GB" dirty="0"/>
          </a:p>
          <a:p>
            <a:r>
              <a:rPr lang="en-GB" sz="2000" dirty="0">
                <a:latin typeface="Arial"/>
              </a:rPr>
              <a:t>HPD (Hot Plug Detect):  This signals the presence of a Sink to a Source. It is an input signal when Zynq is a Source and an output signal when it is a Sink.</a:t>
            </a:r>
            <a:endParaRPr lang="en-GB" dirty="0"/>
          </a:p>
          <a:p>
            <a:r>
              <a:rPr lang="en-GB" sz="2000" dirty="0">
                <a:latin typeface="Arial"/>
              </a:rPr>
              <a:t>5V0 (Auxiliary signal for Sink): This is an output signal when Zynq is a Source and an input signal when it is a Sink.</a:t>
            </a:r>
            <a:endParaRPr lang="en-GB" dirty="0"/>
          </a:p>
          <a:p>
            <a:endParaRPr lang="en-GB" dirty="0"/>
          </a:p>
          <a:p>
            <a:r>
              <a:rPr lang="en-GB" sz="2000" dirty="0">
                <a:latin typeface="Arial"/>
              </a:rPr>
              <a:t>HDMI has three physically separate communication channels: DDC, TMDS and the optional CEC.</a:t>
            </a:r>
          </a:p>
          <a:p>
            <a:endParaRPr lang="en-GB" dirty="0"/>
          </a:p>
          <a:p>
            <a:pPr lvl="1">
              <a:lnSpc>
                <a:spcPct val="100000"/>
              </a:lnSpc>
              <a:buFont typeface="Arial"/>
              <a:buChar char="•"/>
            </a:pPr>
            <a:r>
              <a:rPr lang="en-GB" sz="2000" dirty="0">
                <a:latin typeface="Arial"/>
              </a:rPr>
              <a:t> The CEC (Consumer Electronics Control) function is bidirectional by definition (it is used for remote control purposes).</a:t>
            </a:r>
            <a:endParaRPr lang="en-GB" dirty="0"/>
          </a:p>
          <a:p>
            <a:pPr lvl="1">
              <a:lnSpc>
                <a:spcPct val="100000"/>
              </a:lnSpc>
              <a:buFont typeface="Arial"/>
              <a:buChar char="•"/>
            </a:pPr>
            <a:r>
              <a:rPr lang="en-GB" sz="1200" dirty="0">
                <a:solidFill>
                  <a:srgbClr val="000000"/>
                </a:solidFill>
                <a:latin typeface="Arial"/>
                <a:ea typeface="MS PGothic"/>
              </a:rPr>
              <a:t> When operating as Sink, the DDC (Display Data Chanel) function is required to be implemented so that a connected Source can read out important characteristics of the device. It is a communication channel based on the I2C bus specification.</a:t>
            </a:r>
            <a:endParaRPr lang="en-GB" dirty="0"/>
          </a:p>
          <a:p>
            <a:pPr lvl="1">
              <a:lnSpc>
                <a:spcPct val="100000"/>
              </a:lnSpc>
              <a:buFont typeface="Arial"/>
              <a:buChar char="•"/>
            </a:pPr>
            <a:r>
              <a:rPr lang="en-GB" sz="1200" dirty="0">
                <a:solidFill>
                  <a:srgbClr val="000000"/>
                </a:solidFill>
                <a:latin typeface="Arial"/>
                <a:ea typeface="MS PGothic"/>
              </a:rPr>
              <a:t> TMDS (Transition-minimized differential </a:t>
            </a:r>
            <a:r>
              <a:rPr lang="en-GB" sz="1200" dirty="0" err="1">
                <a:solidFill>
                  <a:srgbClr val="000000"/>
                </a:solidFill>
                <a:latin typeface="Arial"/>
                <a:ea typeface="MS PGothic"/>
              </a:rPr>
              <a:t>signaling</a:t>
            </a:r>
            <a:r>
              <a:rPr lang="en-GB" sz="1200" dirty="0">
                <a:solidFill>
                  <a:srgbClr val="000000"/>
                </a:solidFill>
                <a:latin typeface="Arial"/>
                <a:ea typeface="MS PGothic"/>
              </a:rPr>
              <a:t>) interleaves video, audio and auxiliary data using three different packet types. It is used to send 10-bit characters that are encoded using 8b/10b encoding. It is supported on Zynq by the I/O buffers on the programmable logic side. 50 ohm external parallel termination resistors are provided on the ZYBO board.</a:t>
            </a:r>
            <a:endParaRPr lang="en-GB"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a:t>
            </a:fld>
            <a:endParaRPr lang="en-GB"/>
          </a:p>
        </p:txBody>
      </p:sp>
    </p:spTree>
    <p:extLst>
      <p:ext uri="{BB962C8B-B14F-4D97-AF65-F5344CB8AC3E}">
        <p14:creationId xmlns:p14="http://schemas.microsoft.com/office/powerpoint/2010/main" val="115358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HDMI specifically requires the device to implement the Enhanced Display Data Channel (E-DDC). This channel is used by the HDMI source device to read the E-DID data from the HDMI sink device to learn what audio/video formats it can take. It enables, for instance, a modern PC to identify what kinds of monitors are connected to the HDMI port. </a:t>
            </a:r>
            <a:endParaRPr lang="en-GB" dirty="0"/>
          </a:p>
          <a:p>
            <a:endParaRPr lang="en-GB" dirty="0"/>
          </a:p>
          <a:p>
            <a:r>
              <a:rPr lang="en-GB" sz="900" dirty="0">
                <a:solidFill>
                  <a:srgbClr val="000000"/>
                </a:solidFill>
                <a:latin typeface="Arial"/>
                <a:ea typeface="MS PGothic"/>
              </a:rPr>
              <a:t>The DDC function must comply with the I2C protocol (100kHz max clock rate).  It can be implemented by emulating an I2C-capable EEPROM, for instance by using an embedded I2C peripheral or by implementing it on the FPGA programmable logic. The Source shall use I2C commands to read information from a Sink’s E-EDID with a subordinate address.</a:t>
            </a:r>
            <a:endParaRPr lang="en-GB"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a:t>
            </a:fld>
            <a:endParaRPr lang="en-GB"/>
          </a:p>
        </p:txBody>
      </p:sp>
    </p:spTree>
    <p:extLst>
      <p:ext uri="{BB962C8B-B14F-4D97-AF65-F5344CB8AC3E}">
        <p14:creationId xmlns:p14="http://schemas.microsoft.com/office/powerpoint/2010/main" val="355305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latin typeface="Arial"/>
              </a:rPr>
              <a:t>Consumer Electronics Control (CEC) is an HDMI feature designed to allow the user to command and control up</a:t>
            </a:r>
            <a:r>
              <a:rPr lang="en-GB" sz="1200" baseline="0" dirty="0">
                <a:latin typeface="Arial"/>
              </a:rPr>
              <a:t> </a:t>
            </a:r>
            <a:r>
              <a:rPr lang="en-GB" sz="1200" dirty="0">
                <a:latin typeface="Arial"/>
              </a:rPr>
              <a:t>to 15 CEC-enabled devices connected through HDMI by using only one of their remote controls.</a:t>
            </a:r>
          </a:p>
          <a:p>
            <a:pPr>
              <a:lnSpc>
                <a:spcPct val="100000"/>
              </a:lnSpc>
            </a:pPr>
            <a:endParaRPr lang="en-GB" dirty="0"/>
          </a:p>
          <a:p>
            <a:pPr>
              <a:lnSpc>
                <a:spcPct val="100000"/>
              </a:lnSpc>
            </a:pPr>
            <a:r>
              <a:rPr lang="en-GB" sz="1200" dirty="0">
                <a:latin typeface="Arial"/>
              </a:rPr>
              <a:t>For example it allows for controlling a television set, a DVD player and a set-top box using only the remote control of the TV.</a:t>
            </a:r>
          </a:p>
          <a:p>
            <a:pPr>
              <a:lnSpc>
                <a:spcPct val="100000"/>
              </a:lnSpc>
            </a:pPr>
            <a:endParaRPr lang="en-GB" dirty="0"/>
          </a:p>
          <a:p>
            <a:pPr>
              <a:lnSpc>
                <a:spcPct val="100000"/>
              </a:lnSpc>
            </a:pPr>
            <a:r>
              <a:rPr lang="en-GB" sz="1200" dirty="0">
                <a:latin typeface="Arial"/>
              </a:rPr>
              <a:t>CEC is a one-wire bidirectional serial bus that is based on the </a:t>
            </a:r>
            <a:r>
              <a:rPr lang="en-GB" sz="1200" dirty="0" err="1">
                <a:latin typeface="Arial"/>
              </a:rPr>
              <a:t>AV.link</a:t>
            </a:r>
            <a:r>
              <a:rPr lang="en-GB" sz="1200" dirty="0">
                <a:latin typeface="Arial"/>
              </a:rPr>
              <a:t> protocol*.  CEC implementation is optional in a product, but CEC writing is mandatory.</a:t>
            </a:r>
            <a:endParaRPr lang="en-GB" dirty="0"/>
          </a:p>
          <a:p>
            <a:pPr>
              <a:lnSpc>
                <a:spcPct val="100000"/>
              </a:lnSpc>
            </a:pPr>
            <a:endParaRPr lang="en-GB" dirty="0"/>
          </a:p>
          <a:p>
            <a:pPr>
              <a:lnSpc>
                <a:spcPct val="100000"/>
              </a:lnSpc>
            </a:pPr>
            <a:r>
              <a:rPr lang="en-GB" sz="1200" dirty="0">
                <a:latin typeface="Arial"/>
              </a:rPr>
              <a:t>(*) </a:t>
            </a:r>
            <a:r>
              <a:rPr lang="en-GB" sz="1200" b="1" dirty="0" err="1">
                <a:latin typeface="Arial"/>
              </a:rPr>
              <a:t>AV.link</a:t>
            </a:r>
            <a:r>
              <a:rPr lang="en-GB" sz="1200" dirty="0">
                <a:latin typeface="Arial"/>
              </a:rPr>
              <a:t> is a protocol to carry control information between audio-visual devices connected via the SCART. It is standardized as CENELC EN 50157-1.</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a:t>
            </a:fld>
            <a:endParaRPr lang="en-GB"/>
          </a:p>
        </p:txBody>
      </p:sp>
    </p:spTree>
    <p:extLst>
      <p:ext uri="{BB962C8B-B14F-4D97-AF65-F5344CB8AC3E}">
        <p14:creationId xmlns:p14="http://schemas.microsoft.com/office/powerpoint/2010/main" val="238910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As mentioned previously, the HPD signal is used to communicate the presence of a Sink to a Source. This makes the HDMI hot-pluggable. The HPD is transmitted over pin 19 of the connector.</a:t>
            </a:r>
          </a:p>
          <a:p>
            <a:endParaRPr lang="en-GB" dirty="0"/>
          </a:p>
          <a:p>
            <a:r>
              <a:rPr lang="en-GB" sz="1200" dirty="0">
                <a:latin typeface="Arial"/>
              </a:rPr>
              <a:t>It is pulled-up to a positive voltage on sink devices, and pulled-down to ground on source devices.</a:t>
            </a:r>
            <a:r>
              <a:rPr lang="en-GB" sz="1200" baseline="0" dirty="0">
                <a:latin typeface="Arial"/>
              </a:rPr>
              <a:t>  However,</a:t>
            </a:r>
            <a:r>
              <a:rPr lang="en-GB" sz="1200" dirty="0">
                <a:latin typeface="Arial"/>
              </a:rPr>
              <a:t> </a:t>
            </a:r>
            <a:r>
              <a:rPr lang="en-GB" sz="1200" dirty="0">
                <a:solidFill>
                  <a:srgbClr val="000000"/>
                </a:solidFill>
                <a:latin typeface="Arial"/>
                <a:ea typeface="MS PGothic"/>
              </a:rPr>
              <a:t>a source may use a high voltage level HPD signal to initiate the reading of E-EDID data, and an HDMI Sink can indicate any change to the contents of the E-EDID by driving a low voltage on the pin. In either</a:t>
            </a:r>
            <a:r>
              <a:rPr lang="en-GB" sz="1200" baseline="0" dirty="0">
                <a:solidFill>
                  <a:srgbClr val="000000"/>
                </a:solidFill>
                <a:latin typeface="Arial"/>
                <a:ea typeface="MS PGothic"/>
              </a:rPr>
              <a:t> case</a:t>
            </a:r>
            <a:r>
              <a:rPr lang="en-GB" sz="1200" dirty="0">
                <a:solidFill>
                  <a:srgbClr val="000000"/>
                </a:solidFill>
                <a:latin typeface="Arial"/>
                <a:ea typeface="MS PGothic"/>
              </a:rPr>
              <a:t>, the HPD pin may be asserted only when the +5V power line from the Source is detected.</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6</a:t>
            </a:fld>
            <a:endParaRPr lang="en-GB"/>
          </a:p>
        </p:txBody>
      </p:sp>
    </p:spTree>
    <p:extLst>
      <p:ext uri="{BB962C8B-B14F-4D97-AF65-F5344CB8AC3E}">
        <p14:creationId xmlns:p14="http://schemas.microsoft.com/office/powerpoint/2010/main" val="389141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This figure summarizes the processing of HDMI signals to obtain an RGB signal to be transmitted through an AXI4-Stream bus.</a:t>
            </a:r>
          </a:p>
          <a:p>
            <a:endParaRPr lang="en-GB" dirty="0"/>
          </a:p>
          <a:p>
            <a:r>
              <a:rPr lang="en-GB" sz="1200" dirty="0">
                <a:latin typeface="Arial"/>
              </a:rPr>
              <a:t>It consists of four input channels, three for TMDS and one for the DDC. Each input TNDS channel receives 8b/10b encoded signals that are first </a:t>
            </a:r>
            <a:r>
              <a:rPr lang="en-GB" sz="1200" dirty="0" err="1">
                <a:latin typeface="Arial"/>
              </a:rPr>
              <a:t>deserialized</a:t>
            </a:r>
            <a:r>
              <a:rPr lang="en-GB" sz="1200" dirty="0">
                <a:latin typeface="Arial"/>
              </a:rPr>
              <a:t> and then decoded to 8-bit video signals and </a:t>
            </a:r>
            <a:r>
              <a:rPr lang="en-GB" sz="1200" dirty="0" err="1">
                <a:latin typeface="Arial"/>
              </a:rPr>
              <a:t>Vsync</a:t>
            </a:r>
            <a:r>
              <a:rPr lang="en-GB" sz="1200" dirty="0">
                <a:latin typeface="Arial"/>
              </a:rPr>
              <a:t>/</a:t>
            </a:r>
            <a:r>
              <a:rPr lang="en-GB" sz="1200" dirty="0" err="1">
                <a:latin typeface="Arial"/>
              </a:rPr>
              <a:t>Hsync</a:t>
            </a:r>
            <a:r>
              <a:rPr lang="en-GB" sz="1200" dirty="0">
                <a:latin typeface="Arial"/>
              </a:rPr>
              <a:t> signals. These signals are then added to a FIFO for being transmitted over the AXI4-stream bus; </a:t>
            </a:r>
            <a:r>
              <a:rPr lang="en-GB" sz="1200" dirty="0" err="1">
                <a:latin typeface="Arial"/>
              </a:rPr>
              <a:t>Vsync</a:t>
            </a:r>
            <a:r>
              <a:rPr lang="en-GB" sz="1200" dirty="0">
                <a:latin typeface="Arial"/>
              </a:rPr>
              <a:t>/</a:t>
            </a:r>
            <a:r>
              <a:rPr lang="en-GB" sz="1200" dirty="0" err="1">
                <a:latin typeface="Arial"/>
              </a:rPr>
              <a:t>Hsync</a:t>
            </a:r>
            <a:r>
              <a:rPr lang="en-GB" sz="1200" dirty="0">
                <a:latin typeface="Arial"/>
              </a:rPr>
              <a:t> are used to produce TLAST/TUSER signals, while the three </a:t>
            </a:r>
            <a:r>
              <a:rPr lang="en-GB" sz="1200" dirty="0" err="1">
                <a:latin typeface="Arial"/>
              </a:rPr>
              <a:t>color</a:t>
            </a:r>
            <a:r>
              <a:rPr lang="en-GB" sz="1200" dirty="0">
                <a:latin typeface="Arial"/>
              </a:rPr>
              <a:t> channels are packed into 24-bit </a:t>
            </a:r>
            <a:r>
              <a:rPr lang="en-GB" sz="1200" dirty="0" err="1">
                <a:latin typeface="Arial"/>
              </a:rPr>
              <a:t>color</a:t>
            </a:r>
            <a:r>
              <a:rPr lang="en-GB" sz="1200" dirty="0">
                <a:latin typeface="Arial"/>
              </a:rPr>
              <a:t> data frames.</a:t>
            </a:r>
          </a:p>
          <a:p>
            <a:endParaRPr lang="en-GB" dirty="0"/>
          </a:p>
          <a:p>
            <a:r>
              <a:rPr lang="en-GB" sz="1200" dirty="0">
                <a:latin typeface="Arial"/>
              </a:rPr>
              <a:t>A DDC block is also implemented.</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7</a:t>
            </a:fld>
            <a:endParaRPr lang="en-GB"/>
          </a:p>
        </p:txBody>
      </p:sp>
    </p:spTree>
    <p:extLst>
      <p:ext uri="{BB962C8B-B14F-4D97-AF65-F5344CB8AC3E}">
        <p14:creationId xmlns:p14="http://schemas.microsoft.com/office/powerpoint/2010/main" val="227486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This figure shows the deserialization and decoding stage of the HDMI receiver design by Xilinx, to be implemented in Spartan-6 FPGAs.</a:t>
            </a:r>
            <a:endParaRPr lang="en-GB" dirty="0"/>
          </a:p>
          <a:p>
            <a:endParaRPr lang="en-GB" dirty="0"/>
          </a:p>
          <a:p>
            <a:r>
              <a:rPr lang="en-GB" sz="2000" dirty="0">
                <a:latin typeface="Arial"/>
              </a:rPr>
              <a:t>The receiver needs to recover the bit sampling clock, by using the pixel clock coming in from the source or transmitter. Then, the bit clock is applied to recover the serial data stream before decoding it. This process is known as the Clock and Data Recovery.</a:t>
            </a:r>
          </a:p>
          <a:p>
            <a:endParaRPr lang="en-GB" dirty="0"/>
          </a:p>
          <a:p>
            <a:r>
              <a:rPr lang="en-GB" sz="2000" dirty="0">
                <a:latin typeface="Arial"/>
              </a:rPr>
              <a:t>The second step is performed by a channel </a:t>
            </a:r>
            <a:r>
              <a:rPr lang="en-GB" sz="2000" dirty="0" err="1">
                <a:latin typeface="Arial"/>
              </a:rPr>
              <a:t>deskew</a:t>
            </a:r>
            <a:r>
              <a:rPr lang="en-GB" sz="2000" dirty="0">
                <a:latin typeface="Arial"/>
              </a:rPr>
              <a:t> circuit which removes skews among the three data channels.</a:t>
            </a:r>
          </a:p>
          <a:p>
            <a:endParaRPr lang="en-GB" dirty="0"/>
          </a:p>
          <a:p>
            <a:r>
              <a:rPr lang="en-GB" sz="2000" dirty="0">
                <a:latin typeface="Arial"/>
              </a:rPr>
              <a:t>The last step is a 10-bit symbol decoding into one of three formats:</a:t>
            </a:r>
          </a:p>
          <a:p>
            <a:endParaRPr lang="en-GB" dirty="0"/>
          </a:p>
          <a:p>
            <a:pPr lvl="1">
              <a:lnSpc>
                <a:spcPct val="100000"/>
              </a:lnSpc>
              <a:buFont typeface="Arial"/>
              <a:buChar char="•"/>
            </a:pPr>
            <a:r>
              <a:rPr lang="en-GB" sz="2000" dirty="0">
                <a:latin typeface="Arial"/>
              </a:rPr>
              <a:t> 8-bit video pixel data (DVI or HDMI decoder)</a:t>
            </a:r>
            <a:endParaRPr lang="en-GB" dirty="0"/>
          </a:p>
          <a:p>
            <a:pPr lvl="1">
              <a:lnSpc>
                <a:spcPct val="100000"/>
              </a:lnSpc>
              <a:buFont typeface="Arial"/>
              <a:buChar char="•"/>
            </a:pPr>
            <a:r>
              <a:rPr lang="en-GB" sz="2000" dirty="0">
                <a:latin typeface="Arial"/>
              </a:rPr>
              <a:t> 4-bit auxiliary data (e.g. audio frames)</a:t>
            </a:r>
            <a:endParaRPr lang="en-GB" dirty="0"/>
          </a:p>
          <a:p>
            <a:pPr lvl="1">
              <a:lnSpc>
                <a:spcPct val="100000"/>
              </a:lnSpc>
              <a:buFont typeface="Arial"/>
              <a:buChar char="•"/>
            </a:pPr>
            <a:r>
              <a:rPr lang="en-GB" sz="2000" dirty="0">
                <a:latin typeface="Arial"/>
              </a:rPr>
              <a:t> 2-bit control data (e.g. HSYNC/VSYNC)</a:t>
            </a:r>
            <a:endParaRPr lang="en-GB" dirty="0"/>
          </a:p>
          <a:p>
            <a:pPr>
              <a:lnSpc>
                <a:spcPct val="100000"/>
              </a:lnSpc>
            </a:pPr>
            <a:endParaRPr lang="en-GB" dirty="0"/>
          </a:p>
          <a:p>
            <a:pPr>
              <a:lnSpc>
                <a:spcPct val="100000"/>
              </a:lnSpc>
            </a:pPr>
            <a:r>
              <a:rPr lang="en-GB" sz="2000" dirty="0">
                <a:latin typeface="Arial"/>
              </a:rPr>
              <a:t>The bit sampling clock is recovered through a PLL that uses the pixel clock as a reference. This is necessary, because the clock phase must be adjusted for each data lane individually to correctly sample the incoming serial bit. To achieve this, the clock rising edge has to be aligned to the middle sampling window of each data lane.</a:t>
            </a:r>
          </a:p>
          <a:p>
            <a:pPr>
              <a:lnSpc>
                <a:spcPct val="100000"/>
              </a:lnSpc>
            </a:pPr>
            <a:endParaRPr lang="en-GB" sz="2000" dirty="0">
              <a:latin typeface="Arial"/>
            </a:endParaRPr>
          </a:p>
          <a:p>
            <a:pPr>
              <a:lnSpc>
                <a:spcPct val="100000"/>
              </a:lnSpc>
            </a:pPr>
            <a:r>
              <a:rPr lang="en-GB" sz="2000" dirty="0">
                <a:latin typeface="Arial"/>
              </a:rPr>
              <a:t>You can find a detailed description in </a:t>
            </a:r>
            <a:r>
              <a:rPr lang="en-GB" sz="1200" dirty="0">
                <a:latin typeface="Arial"/>
              </a:rPr>
              <a:t>Xilinx XAPP495 (v1.0), 2010.</a:t>
            </a:r>
            <a:endParaRPr lang="en-GB" dirty="0"/>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8</a:t>
            </a:fld>
            <a:endParaRPr lang="en-GB"/>
          </a:p>
        </p:txBody>
      </p:sp>
    </p:spTree>
    <p:extLst>
      <p:ext uri="{BB962C8B-B14F-4D97-AF65-F5344CB8AC3E}">
        <p14:creationId xmlns:p14="http://schemas.microsoft.com/office/powerpoint/2010/main" val="420960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As we did when implementing the AXI4-Stream VGA interface, we will use a FIFO to accommodate the data sampling rates in a clock domain crossing. The sender (HDMI block) operates at a lower rate than the receiver (the AXI4-Stream bus), so the FIFO will be used for buffering pixels when the AXI4-stream is busy.</a:t>
            </a:r>
            <a:endParaRPr lang="en-GB"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9</a:t>
            </a:fld>
            <a:endParaRPr lang="en-GB"/>
          </a:p>
        </p:txBody>
      </p:sp>
    </p:spTree>
    <p:extLst>
      <p:ext uri="{BB962C8B-B14F-4D97-AF65-F5344CB8AC3E}">
        <p14:creationId xmlns:p14="http://schemas.microsoft.com/office/powerpoint/2010/main" val="371332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Manager signals for the AXI4-stream protocol will be generated from information provided by</a:t>
            </a:r>
            <a:r>
              <a:rPr lang="en-GB" sz="1200" baseline="0" dirty="0">
                <a:latin typeface="Arial"/>
              </a:rPr>
              <a:t> both</a:t>
            </a:r>
            <a:r>
              <a:rPr lang="en-GB" sz="1200" dirty="0">
                <a:latin typeface="Arial"/>
              </a:rPr>
              <a:t> the FIFO status logic, and from the control data generated in the TMDS decoder.</a:t>
            </a:r>
            <a:endParaRPr lang="en-GB" dirty="0"/>
          </a:p>
          <a:p>
            <a:endParaRPr lang="en-GB" dirty="0"/>
          </a:p>
          <a:p>
            <a:r>
              <a:rPr lang="en-GB" sz="1200" dirty="0">
                <a:latin typeface="Arial"/>
              </a:rPr>
              <a:t>TVALID will be asserted when the FIFO is not empty.</a:t>
            </a:r>
          </a:p>
          <a:p>
            <a:endParaRPr lang="en-GB" dirty="0"/>
          </a:p>
          <a:p>
            <a:r>
              <a:rPr lang="en-GB" sz="1200" dirty="0">
                <a:latin typeface="Arial"/>
              </a:rPr>
              <a:t>TUSER will be used to transmit information about the starting point of each frame. TUSER will be asserted thus with the first pixel of each frame by resetting it with the negative clock edge after the first pixel.</a:t>
            </a:r>
          </a:p>
          <a:p>
            <a:endParaRPr lang="en-GB" dirty="0"/>
          </a:p>
          <a:p>
            <a:r>
              <a:rPr lang="en-GB" sz="1200" dirty="0">
                <a:latin typeface="Arial"/>
              </a:rPr>
              <a:t>TLAST, which is used to indicate the boundary of each packet, will be asserted at the last pixel of each line by setting it at the negative clock edge before the last pixel.</a:t>
            </a:r>
            <a:endParaRPr lang="en-GB"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10</a:t>
            </a:fld>
            <a:endParaRPr lang="en-GB"/>
          </a:p>
        </p:txBody>
      </p:sp>
    </p:spTree>
    <p:extLst>
      <p:ext uri="{BB962C8B-B14F-4D97-AF65-F5344CB8AC3E}">
        <p14:creationId xmlns:p14="http://schemas.microsoft.com/office/powerpoint/2010/main" val="3093511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HDMI Input Peripheral</a:t>
            </a:r>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000" dirty="0"/>
              <a:t>TVALID is asserted when FIFO is not empty.</a:t>
            </a:r>
          </a:p>
          <a:p>
            <a:pPr>
              <a:spcBef>
                <a:spcPts val="1800"/>
              </a:spcBef>
            </a:pPr>
            <a:r>
              <a:rPr lang="en-US" sz="2000" dirty="0"/>
              <a:t>TUSER is asserted when the first pixel of each frame.</a:t>
            </a:r>
          </a:p>
          <a:p>
            <a:pPr lvl="1"/>
            <a:r>
              <a:rPr lang="en-US" sz="1800" dirty="0"/>
              <a:t>Set when vertical blanking.</a:t>
            </a:r>
          </a:p>
          <a:p>
            <a:pPr lvl="1"/>
            <a:r>
              <a:rPr lang="en-US" sz="1800" dirty="0"/>
              <a:t>Reset when negative clock edge after the first pixel.</a:t>
            </a:r>
          </a:p>
          <a:p>
            <a:pPr>
              <a:spcBef>
                <a:spcPts val="1800"/>
              </a:spcBef>
            </a:pPr>
            <a:r>
              <a:rPr lang="en-US" sz="2000" dirty="0"/>
              <a:t>TLAST is asserted at the last pixel of each line.</a:t>
            </a:r>
          </a:p>
          <a:p>
            <a:pPr lvl="1"/>
            <a:r>
              <a:rPr lang="en-US" sz="1800" dirty="0"/>
              <a:t>Use a counter to count pixels of each line.</a:t>
            </a:r>
          </a:p>
          <a:p>
            <a:pPr lvl="1"/>
            <a:r>
              <a:rPr lang="en-US" sz="1800" dirty="0"/>
              <a:t>Set TLAST at negative clock edge before the last pixel.</a:t>
            </a:r>
            <a:endParaRPr lang="en-GB" sz="1800" dirty="0"/>
          </a:p>
        </p:txBody>
      </p:sp>
      <p:sp>
        <p:nvSpPr>
          <p:cNvPr id="3" name="Title 2"/>
          <p:cNvSpPr>
            <a:spLocks noGrp="1"/>
          </p:cNvSpPr>
          <p:nvPr>
            <p:ph type="title"/>
          </p:nvPr>
        </p:nvSpPr>
        <p:spPr/>
        <p:txBody>
          <a:bodyPr>
            <a:normAutofit fontScale="90000"/>
          </a:bodyPr>
          <a:lstStyle/>
          <a:p>
            <a:r>
              <a:rPr lang="en-US" sz="4000" dirty="0"/>
              <a:t>TVALID / TUSER / TLAST Logic</a:t>
            </a:r>
            <a:br>
              <a:rPr lang="en-GB" sz="4000" dirty="0"/>
            </a:br>
            <a:endParaRPr lang="en-GB" dirty="0"/>
          </a:p>
        </p:txBody>
      </p:sp>
    </p:spTree>
    <p:extLst>
      <p:ext uri="{BB962C8B-B14F-4D97-AF65-F5344CB8AC3E}">
        <p14:creationId xmlns:p14="http://schemas.microsoft.com/office/powerpoint/2010/main" val="98294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D3DD-0282-43DE-947B-76797DB44CF1}"/>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3D7F2039-4234-46DC-9933-2E07C0677224}"/>
              </a:ext>
            </a:extLst>
          </p:cNvPr>
          <p:cNvSpPr>
            <a:spLocks noGrp="1"/>
          </p:cNvSpPr>
          <p:nvPr>
            <p:ph idx="1"/>
          </p:nvPr>
        </p:nvSpPr>
        <p:spPr/>
        <p:txBody>
          <a:bodyPr vert="horz" lIns="0" tIns="0" rIns="0" bIns="0" rtlCol="0" anchor="t">
            <a:noAutofit/>
          </a:bodyPr>
          <a:lstStyle/>
          <a:p>
            <a:pPr marL="0" indent="0">
              <a:buNone/>
            </a:pPr>
            <a:r>
              <a:rPr lang="en-US" dirty="0"/>
              <a:t>At the end of this module, you will be able to: </a:t>
            </a:r>
          </a:p>
          <a:p>
            <a:pPr>
              <a:buFont typeface="Arial"/>
              <a:buChar char="•"/>
            </a:pPr>
            <a:r>
              <a:rPr lang="en-US" dirty="0">
                <a:ea typeface="+mn-lt"/>
                <a:cs typeface="+mn-lt"/>
              </a:rPr>
              <a:t>Identify the function of miscellaneous HDMI signals including DDC, CEC, and HPD.</a:t>
            </a:r>
            <a:endParaRPr lang="en-US" dirty="0">
              <a:cs typeface="+mn-lt"/>
            </a:endParaRPr>
          </a:p>
          <a:p>
            <a:pPr>
              <a:buFont typeface="Arial"/>
              <a:buChar char="•"/>
            </a:pPr>
            <a:r>
              <a:rPr lang="en-US" dirty="0">
                <a:ea typeface="+mn-lt"/>
                <a:cs typeface="+mn-lt"/>
              </a:rPr>
              <a:t>Outline the operation of an example implementation of an AXI4-Stream HDMI input peripheral. </a:t>
            </a:r>
            <a:endParaRPr lang="en-US" dirty="0"/>
          </a:p>
          <a:p>
            <a:pPr>
              <a:buNone/>
            </a:pPr>
            <a:br>
              <a:rPr lang="en-US" dirty="0"/>
            </a:br>
            <a:endParaRPr lang="en-US" dirty="0"/>
          </a:p>
          <a:p>
            <a:pPr marL="0" indent="0">
              <a:buNone/>
            </a:pPr>
            <a:endParaRPr lang="en-US" dirty="0"/>
          </a:p>
        </p:txBody>
      </p:sp>
    </p:spTree>
    <p:extLst>
      <p:ext uri="{BB962C8B-B14F-4D97-AF65-F5344CB8AC3E}">
        <p14:creationId xmlns:p14="http://schemas.microsoft.com/office/powerpoint/2010/main" val="20023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2000" dirty="0"/>
              <a:t>HDMI port on some development boards can be configured as either input or output, controlled by a HDMI_OUT_EN signal (for example).</a:t>
            </a:r>
            <a:endParaRPr lang="en-GB" sz="2000" dirty="0"/>
          </a:p>
        </p:txBody>
      </p:sp>
      <p:sp>
        <p:nvSpPr>
          <p:cNvPr id="3" name="Title 2"/>
          <p:cNvSpPr>
            <a:spLocks noGrp="1"/>
          </p:cNvSpPr>
          <p:nvPr>
            <p:ph type="title"/>
          </p:nvPr>
        </p:nvSpPr>
        <p:spPr/>
        <p:txBody>
          <a:bodyPr>
            <a:normAutofit/>
          </a:bodyPr>
          <a:lstStyle/>
          <a:p>
            <a:r>
              <a:rPr lang="en-US" dirty="0"/>
              <a:t>HDMI Interface</a:t>
            </a:r>
            <a:endParaRPr lang="en-GB" dirty="0"/>
          </a:p>
        </p:txBody>
      </p:sp>
      <p:sp>
        <p:nvSpPr>
          <p:cNvPr id="5" name="Rounded Rectangle 4"/>
          <p:cNvSpPr/>
          <p:nvPr/>
        </p:nvSpPr>
        <p:spPr>
          <a:xfrm>
            <a:off x="7822409" y="2570044"/>
            <a:ext cx="2655887" cy="3640257"/>
          </a:xfrm>
          <a:prstGeom prst="roundRect">
            <a:avLst>
              <a:gd name="adj" fmla="val 8060"/>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pic>
        <p:nvPicPr>
          <p:cNvPr id="5124" name="Picture 4" descr="C:\Users\brelei01\Desktop\HDMI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1683" y="3572018"/>
            <a:ext cx="1812369" cy="1106620"/>
          </a:xfrm>
          <a:prstGeom prst="rect">
            <a:avLst/>
          </a:prstGeom>
          <a:noFill/>
          <a:extLst>
            <a:ext uri="{909E8E84-426E-40DD-AFC4-6F175D3DCCD1}">
              <a14:hiddenFill xmlns:a14="http://schemas.microsoft.com/office/drawing/2010/main">
                <a:solidFill>
                  <a:srgbClr val="FFFFFF"/>
                </a:solidFill>
              </a14:hiddenFill>
            </a:ext>
          </a:extLst>
        </p:spPr>
      </p:pic>
      <p:sp>
        <p:nvSpPr>
          <p:cNvPr id="15" name="Isosceles Triangle 14"/>
          <p:cNvSpPr/>
          <p:nvPr/>
        </p:nvSpPr>
        <p:spPr>
          <a:xfrm rot="5400000">
            <a:off x="6520192" y="5175630"/>
            <a:ext cx="242232" cy="242232"/>
          </a:xfrm>
          <a:prstGeom prst="triangl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Isosceles Triangle 20"/>
          <p:cNvSpPr/>
          <p:nvPr/>
        </p:nvSpPr>
        <p:spPr>
          <a:xfrm rot="16200000">
            <a:off x="6520192" y="5366130"/>
            <a:ext cx="242232" cy="242232"/>
          </a:xfrm>
          <a:prstGeom prst="triangl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6" name="Group 15"/>
          <p:cNvGrpSpPr/>
          <p:nvPr/>
        </p:nvGrpSpPr>
        <p:grpSpPr>
          <a:xfrm>
            <a:off x="3517108" y="2570045"/>
            <a:ext cx="4305300" cy="318295"/>
            <a:chOff x="3400425" y="2998788"/>
            <a:chExt cx="4305300" cy="318295"/>
          </a:xfrm>
        </p:grpSpPr>
        <p:cxnSp>
          <p:nvCxnSpPr>
            <p:cNvPr id="7" name="Straight Connector 6"/>
            <p:cNvCxnSpPr/>
            <p:nvPr/>
          </p:nvCxnSpPr>
          <p:spPr>
            <a:xfrm>
              <a:off x="3400425" y="3317083"/>
              <a:ext cx="4305300" cy="0"/>
            </a:xfrm>
            <a:prstGeom prst="line">
              <a:avLst/>
            </a:prstGeom>
            <a:ln w="127000" cap="flat" cmpd="dbl"/>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957383" y="2998788"/>
              <a:ext cx="1191384" cy="287337"/>
            </a:xfrm>
            <a:prstGeom prst="rect">
              <a:avLst/>
            </a:prstGeom>
          </p:spPr>
          <p:txBody>
            <a:bodyPr vert="horz" wrap="none" lIns="0" tIns="0" rIns="0" bIns="0" rtlCol="0" anchor="t">
              <a:normAutofit/>
            </a:bodyPr>
            <a:lstStyle/>
            <a:p>
              <a:pPr algn="ctr"/>
              <a:r>
                <a:rPr lang="en-GB" dirty="0">
                  <a:latin typeface="+mn-lt"/>
                </a:rPr>
                <a:t>TMDS Channel 0</a:t>
              </a:r>
            </a:p>
          </p:txBody>
        </p:sp>
      </p:grpSp>
      <p:grpSp>
        <p:nvGrpSpPr>
          <p:cNvPr id="25" name="Group 24"/>
          <p:cNvGrpSpPr/>
          <p:nvPr/>
        </p:nvGrpSpPr>
        <p:grpSpPr>
          <a:xfrm>
            <a:off x="3517108" y="2918898"/>
            <a:ext cx="4305300" cy="318295"/>
            <a:chOff x="3400425" y="2998788"/>
            <a:chExt cx="4305300" cy="318295"/>
          </a:xfrm>
        </p:grpSpPr>
        <p:cxnSp>
          <p:nvCxnSpPr>
            <p:cNvPr id="26" name="Straight Connector 25"/>
            <p:cNvCxnSpPr/>
            <p:nvPr/>
          </p:nvCxnSpPr>
          <p:spPr>
            <a:xfrm>
              <a:off x="3400425" y="3317083"/>
              <a:ext cx="4305300" cy="0"/>
            </a:xfrm>
            <a:prstGeom prst="line">
              <a:avLst/>
            </a:prstGeom>
            <a:ln w="127000" cap="flat" cmpd="dbl"/>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957383" y="2998788"/>
              <a:ext cx="1191384" cy="287337"/>
            </a:xfrm>
            <a:prstGeom prst="rect">
              <a:avLst/>
            </a:prstGeom>
          </p:spPr>
          <p:txBody>
            <a:bodyPr vert="horz" wrap="none" lIns="0" tIns="0" rIns="0" bIns="0" rtlCol="0" anchor="t">
              <a:normAutofit/>
            </a:bodyPr>
            <a:lstStyle/>
            <a:p>
              <a:pPr algn="ctr"/>
              <a:r>
                <a:rPr lang="en-GB" dirty="0">
                  <a:latin typeface="+mn-lt"/>
                </a:rPr>
                <a:t>TMDS Channel 1</a:t>
              </a:r>
            </a:p>
          </p:txBody>
        </p:sp>
      </p:grpSp>
      <p:grpSp>
        <p:nvGrpSpPr>
          <p:cNvPr id="28" name="Group 27"/>
          <p:cNvGrpSpPr/>
          <p:nvPr/>
        </p:nvGrpSpPr>
        <p:grpSpPr>
          <a:xfrm>
            <a:off x="3517108" y="3298310"/>
            <a:ext cx="4305300" cy="318295"/>
            <a:chOff x="3400425" y="2998788"/>
            <a:chExt cx="4305300" cy="318295"/>
          </a:xfrm>
        </p:grpSpPr>
        <p:cxnSp>
          <p:nvCxnSpPr>
            <p:cNvPr id="29" name="Straight Connector 28"/>
            <p:cNvCxnSpPr/>
            <p:nvPr/>
          </p:nvCxnSpPr>
          <p:spPr>
            <a:xfrm>
              <a:off x="3400425" y="3317083"/>
              <a:ext cx="4305300" cy="0"/>
            </a:xfrm>
            <a:prstGeom prst="line">
              <a:avLst/>
            </a:prstGeom>
            <a:ln w="127000" cap="flat" cmpd="dbl"/>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957383" y="2998788"/>
              <a:ext cx="1191384" cy="287337"/>
            </a:xfrm>
            <a:prstGeom prst="rect">
              <a:avLst/>
            </a:prstGeom>
          </p:spPr>
          <p:txBody>
            <a:bodyPr vert="horz" wrap="none" lIns="0" tIns="0" rIns="0" bIns="0" rtlCol="0" anchor="t">
              <a:normAutofit/>
            </a:bodyPr>
            <a:lstStyle/>
            <a:p>
              <a:pPr algn="ctr"/>
              <a:r>
                <a:rPr lang="en-GB" dirty="0">
                  <a:latin typeface="+mn-lt"/>
                </a:rPr>
                <a:t>TMDS Channel 2</a:t>
              </a:r>
            </a:p>
          </p:txBody>
        </p:sp>
      </p:grpSp>
      <p:grpSp>
        <p:nvGrpSpPr>
          <p:cNvPr id="31" name="Group 30"/>
          <p:cNvGrpSpPr/>
          <p:nvPr/>
        </p:nvGrpSpPr>
        <p:grpSpPr>
          <a:xfrm>
            <a:off x="3517108" y="3685262"/>
            <a:ext cx="4305300" cy="318295"/>
            <a:chOff x="3400425" y="2998788"/>
            <a:chExt cx="4305300" cy="318295"/>
          </a:xfrm>
        </p:grpSpPr>
        <p:cxnSp>
          <p:nvCxnSpPr>
            <p:cNvPr id="32" name="Straight Connector 31"/>
            <p:cNvCxnSpPr/>
            <p:nvPr/>
          </p:nvCxnSpPr>
          <p:spPr>
            <a:xfrm>
              <a:off x="3400425" y="3317083"/>
              <a:ext cx="4305300" cy="0"/>
            </a:xfrm>
            <a:prstGeom prst="line">
              <a:avLst/>
            </a:prstGeom>
            <a:ln w="127000" cap="flat" cmpd="dbl"/>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957383" y="2998788"/>
              <a:ext cx="1191384" cy="287337"/>
            </a:xfrm>
            <a:prstGeom prst="rect">
              <a:avLst/>
            </a:prstGeom>
          </p:spPr>
          <p:txBody>
            <a:bodyPr vert="horz" wrap="none" lIns="0" tIns="0" rIns="0" bIns="0" rtlCol="0" anchor="t">
              <a:normAutofit/>
            </a:bodyPr>
            <a:lstStyle/>
            <a:p>
              <a:pPr algn="ctr"/>
              <a:r>
                <a:rPr lang="en-GB" dirty="0">
                  <a:latin typeface="+mn-lt"/>
                </a:rPr>
                <a:t>TMDS Clock</a:t>
              </a:r>
            </a:p>
          </p:txBody>
        </p:sp>
      </p:grpSp>
      <p:grpSp>
        <p:nvGrpSpPr>
          <p:cNvPr id="34" name="Group 33"/>
          <p:cNvGrpSpPr/>
          <p:nvPr/>
        </p:nvGrpSpPr>
        <p:grpSpPr>
          <a:xfrm>
            <a:off x="3517108" y="4693963"/>
            <a:ext cx="4305300" cy="318295"/>
            <a:chOff x="3400425" y="2998788"/>
            <a:chExt cx="4305300" cy="318295"/>
          </a:xfrm>
        </p:grpSpPr>
        <p:cxnSp>
          <p:nvCxnSpPr>
            <p:cNvPr id="35" name="Straight Connector 34"/>
            <p:cNvCxnSpPr/>
            <p:nvPr/>
          </p:nvCxnSpPr>
          <p:spPr>
            <a:xfrm>
              <a:off x="3400425" y="3317083"/>
              <a:ext cx="4305300" cy="0"/>
            </a:xfrm>
            <a:prstGeom prst="line">
              <a:avLst/>
            </a:prstGeom>
            <a:ln w="38100" cap="flat" cmpd="sng"/>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957383" y="2998788"/>
              <a:ext cx="1191384" cy="287337"/>
            </a:xfrm>
            <a:prstGeom prst="rect">
              <a:avLst/>
            </a:prstGeom>
          </p:spPr>
          <p:txBody>
            <a:bodyPr vert="horz" wrap="none" lIns="0" tIns="0" rIns="0" bIns="0" rtlCol="0" anchor="t">
              <a:normAutofit/>
            </a:bodyPr>
            <a:lstStyle/>
            <a:p>
              <a:pPr algn="ctr"/>
              <a:r>
                <a:rPr lang="en-GB" dirty="0">
                  <a:latin typeface="+mn-lt"/>
                </a:rPr>
                <a:t>CEC</a:t>
              </a:r>
            </a:p>
          </p:txBody>
        </p:sp>
      </p:grpSp>
      <p:grpSp>
        <p:nvGrpSpPr>
          <p:cNvPr id="37" name="Group 36"/>
          <p:cNvGrpSpPr/>
          <p:nvPr/>
        </p:nvGrpSpPr>
        <p:grpSpPr>
          <a:xfrm>
            <a:off x="3517108" y="4283077"/>
            <a:ext cx="4305300" cy="318295"/>
            <a:chOff x="3400425" y="2998788"/>
            <a:chExt cx="4305300" cy="318295"/>
          </a:xfrm>
        </p:grpSpPr>
        <p:cxnSp>
          <p:nvCxnSpPr>
            <p:cNvPr id="38" name="Straight Connector 37"/>
            <p:cNvCxnSpPr/>
            <p:nvPr/>
          </p:nvCxnSpPr>
          <p:spPr>
            <a:xfrm>
              <a:off x="3400425" y="3317083"/>
              <a:ext cx="4305300" cy="0"/>
            </a:xfrm>
            <a:prstGeom prst="line">
              <a:avLst/>
            </a:prstGeom>
            <a:ln w="127000" cap="flat" cmpd="dbl"/>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957383" y="2998788"/>
              <a:ext cx="1191384" cy="287337"/>
            </a:xfrm>
            <a:prstGeom prst="rect">
              <a:avLst/>
            </a:prstGeom>
          </p:spPr>
          <p:txBody>
            <a:bodyPr vert="horz" wrap="none" lIns="0" tIns="0" rIns="0" bIns="0" rtlCol="0" anchor="t">
              <a:normAutofit/>
            </a:bodyPr>
            <a:lstStyle/>
            <a:p>
              <a:pPr algn="ctr"/>
              <a:r>
                <a:rPr lang="en-GB" dirty="0">
                  <a:latin typeface="+mn-lt"/>
                </a:rPr>
                <a:t>DDC</a:t>
              </a:r>
            </a:p>
          </p:txBody>
        </p:sp>
      </p:grpSp>
      <p:cxnSp>
        <p:nvCxnSpPr>
          <p:cNvPr id="20" name="Straight Connector 19"/>
          <p:cNvCxnSpPr>
            <a:stCxn id="15" idx="3"/>
          </p:cNvCxnSpPr>
          <p:nvPr/>
        </p:nvCxnSpPr>
        <p:spPr>
          <a:xfrm flipH="1">
            <a:off x="6223796" y="5296746"/>
            <a:ext cx="29639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21" idx="0"/>
          </p:cNvCxnSpPr>
          <p:nvPr/>
        </p:nvCxnSpPr>
        <p:spPr>
          <a:xfrm flipH="1">
            <a:off x="6223794" y="5487246"/>
            <a:ext cx="296398"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223794" y="5296746"/>
            <a:ext cx="0" cy="19050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3517108" y="5391996"/>
            <a:ext cx="2706686" cy="1"/>
          </a:xfrm>
          <a:prstGeom prst="line">
            <a:avLst/>
          </a:prstGeom>
          <a:ln cap="flat"/>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endCxn id="15" idx="0"/>
          </p:cNvCxnSpPr>
          <p:nvPr/>
        </p:nvCxnSpPr>
        <p:spPr>
          <a:xfrm flipH="1">
            <a:off x="6762424" y="5296746"/>
            <a:ext cx="296398"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21" idx="3"/>
          </p:cNvCxnSpPr>
          <p:nvPr/>
        </p:nvCxnSpPr>
        <p:spPr>
          <a:xfrm flipH="1">
            <a:off x="6762424" y="5487246"/>
            <a:ext cx="296398" cy="1"/>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058822" y="5296746"/>
            <a:ext cx="0" cy="19050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7058822" y="5391996"/>
            <a:ext cx="763586" cy="4864"/>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21" idx="1"/>
          </p:cNvCxnSpPr>
          <p:nvPr/>
        </p:nvCxnSpPr>
        <p:spPr>
          <a:xfrm flipV="1">
            <a:off x="6641308" y="5547804"/>
            <a:ext cx="0" cy="26562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6641308" y="5813426"/>
            <a:ext cx="1181100" cy="0"/>
          </a:xfrm>
          <a:prstGeom prst="line">
            <a:avLst/>
          </a:prstGeom>
          <a:ln cap="rnd"/>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7930772" y="2742565"/>
            <a:ext cx="2344323" cy="287337"/>
          </a:xfrm>
          <a:prstGeom prst="rect">
            <a:avLst/>
          </a:prstGeom>
        </p:spPr>
        <p:txBody>
          <a:bodyPr vert="horz" wrap="none" lIns="0" tIns="0" rIns="0" bIns="0" rtlCol="0" anchor="t">
            <a:normAutofit/>
          </a:bodyPr>
          <a:lstStyle/>
          <a:p>
            <a:r>
              <a:rPr lang="en-GB" dirty="0">
                <a:latin typeface="+mn-lt"/>
              </a:rPr>
              <a:t>hdmi_d_p0 / hdmi_d_n0</a:t>
            </a:r>
          </a:p>
        </p:txBody>
      </p:sp>
      <p:sp>
        <p:nvSpPr>
          <p:cNvPr id="75" name="TextBox 74"/>
          <p:cNvSpPr txBox="1"/>
          <p:nvPr/>
        </p:nvSpPr>
        <p:spPr>
          <a:xfrm>
            <a:off x="7930772" y="3093524"/>
            <a:ext cx="2344323" cy="287337"/>
          </a:xfrm>
          <a:prstGeom prst="rect">
            <a:avLst/>
          </a:prstGeom>
        </p:spPr>
        <p:txBody>
          <a:bodyPr vert="horz" wrap="none" lIns="0" tIns="0" rIns="0" bIns="0" rtlCol="0" anchor="t">
            <a:normAutofit/>
          </a:bodyPr>
          <a:lstStyle/>
          <a:p>
            <a:r>
              <a:rPr lang="en-GB" dirty="0">
                <a:latin typeface="+mn-lt"/>
              </a:rPr>
              <a:t>hdmi_d_p1 / hdmi_d_n1</a:t>
            </a:r>
          </a:p>
        </p:txBody>
      </p:sp>
      <p:sp>
        <p:nvSpPr>
          <p:cNvPr id="76" name="TextBox 75"/>
          <p:cNvSpPr txBox="1"/>
          <p:nvPr/>
        </p:nvSpPr>
        <p:spPr>
          <a:xfrm>
            <a:off x="7930771" y="3472936"/>
            <a:ext cx="2344323" cy="287337"/>
          </a:xfrm>
          <a:prstGeom prst="rect">
            <a:avLst/>
          </a:prstGeom>
        </p:spPr>
        <p:txBody>
          <a:bodyPr vert="horz" wrap="none" lIns="0" tIns="0" rIns="0" bIns="0" rtlCol="0" anchor="t">
            <a:normAutofit/>
          </a:bodyPr>
          <a:lstStyle/>
          <a:p>
            <a:r>
              <a:rPr lang="en-GB" dirty="0">
                <a:latin typeface="+mn-lt"/>
              </a:rPr>
              <a:t>hdmi_d_p2 / hdmi_d_n2</a:t>
            </a:r>
          </a:p>
        </p:txBody>
      </p:sp>
      <p:sp>
        <p:nvSpPr>
          <p:cNvPr id="77" name="TextBox 76"/>
          <p:cNvSpPr txBox="1"/>
          <p:nvPr/>
        </p:nvSpPr>
        <p:spPr>
          <a:xfrm>
            <a:off x="7930770" y="3859888"/>
            <a:ext cx="2344323" cy="287337"/>
          </a:xfrm>
          <a:prstGeom prst="rect">
            <a:avLst/>
          </a:prstGeom>
        </p:spPr>
        <p:txBody>
          <a:bodyPr vert="horz" wrap="none" lIns="0" tIns="0" rIns="0" bIns="0" rtlCol="0" anchor="t">
            <a:normAutofit/>
          </a:bodyPr>
          <a:lstStyle/>
          <a:p>
            <a:r>
              <a:rPr lang="en-GB" dirty="0" err="1">
                <a:latin typeface="+mn-lt"/>
              </a:rPr>
              <a:t>hdmi_clk_p</a:t>
            </a:r>
            <a:r>
              <a:rPr lang="en-GB" dirty="0">
                <a:latin typeface="+mn-lt"/>
              </a:rPr>
              <a:t> / </a:t>
            </a:r>
            <a:r>
              <a:rPr lang="en-GB" dirty="0" err="1">
                <a:latin typeface="+mn-lt"/>
              </a:rPr>
              <a:t>hdmi_clk_n</a:t>
            </a:r>
            <a:endParaRPr lang="en-GB" dirty="0">
              <a:latin typeface="+mn-lt"/>
            </a:endParaRPr>
          </a:p>
        </p:txBody>
      </p:sp>
      <p:sp>
        <p:nvSpPr>
          <p:cNvPr id="78" name="TextBox 77"/>
          <p:cNvSpPr txBox="1"/>
          <p:nvPr/>
        </p:nvSpPr>
        <p:spPr>
          <a:xfrm>
            <a:off x="7930769" y="4457703"/>
            <a:ext cx="2344323" cy="287337"/>
          </a:xfrm>
          <a:prstGeom prst="rect">
            <a:avLst/>
          </a:prstGeom>
        </p:spPr>
        <p:txBody>
          <a:bodyPr vert="horz" wrap="none" lIns="0" tIns="0" rIns="0" bIns="0" rtlCol="0" anchor="t">
            <a:normAutofit/>
          </a:bodyPr>
          <a:lstStyle/>
          <a:p>
            <a:r>
              <a:rPr lang="en-GB" dirty="0" err="1">
                <a:latin typeface="+mn-lt"/>
              </a:rPr>
              <a:t>hdmi_scl</a:t>
            </a:r>
            <a:r>
              <a:rPr lang="en-GB" dirty="0">
                <a:latin typeface="+mn-lt"/>
              </a:rPr>
              <a:t> / </a:t>
            </a:r>
            <a:r>
              <a:rPr lang="en-GB" dirty="0" err="1">
                <a:latin typeface="+mn-lt"/>
              </a:rPr>
              <a:t>hdmi_sda</a:t>
            </a:r>
            <a:endParaRPr lang="en-GB" dirty="0">
              <a:latin typeface="+mn-lt"/>
            </a:endParaRPr>
          </a:p>
        </p:txBody>
      </p:sp>
      <p:sp>
        <p:nvSpPr>
          <p:cNvPr id="79" name="TextBox 78"/>
          <p:cNvSpPr txBox="1"/>
          <p:nvPr/>
        </p:nvSpPr>
        <p:spPr>
          <a:xfrm>
            <a:off x="7930772" y="4868589"/>
            <a:ext cx="2344323" cy="287337"/>
          </a:xfrm>
          <a:prstGeom prst="rect">
            <a:avLst/>
          </a:prstGeom>
        </p:spPr>
        <p:txBody>
          <a:bodyPr vert="horz" wrap="none" lIns="0" tIns="0" rIns="0" bIns="0" rtlCol="0" anchor="t">
            <a:normAutofit/>
          </a:bodyPr>
          <a:lstStyle/>
          <a:p>
            <a:r>
              <a:rPr lang="en-GB" dirty="0" err="1">
                <a:latin typeface="+mn-lt"/>
              </a:rPr>
              <a:t>hdmi_cec</a:t>
            </a:r>
            <a:endParaRPr lang="en-GB" dirty="0">
              <a:latin typeface="+mn-lt"/>
            </a:endParaRPr>
          </a:p>
        </p:txBody>
      </p:sp>
      <p:sp>
        <p:nvSpPr>
          <p:cNvPr id="80" name="TextBox 79"/>
          <p:cNvSpPr txBox="1"/>
          <p:nvPr/>
        </p:nvSpPr>
        <p:spPr>
          <a:xfrm>
            <a:off x="7930772" y="5248328"/>
            <a:ext cx="2344323" cy="287337"/>
          </a:xfrm>
          <a:prstGeom prst="rect">
            <a:avLst/>
          </a:prstGeom>
        </p:spPr>
        <p:txBody>
          <a:bodyPr vert="horz" wrap="none" lIns="0" tIns="0" rIns="0" bIns="0" rtlCol="0" anchor="t">
            <a:normAutofit/>
          </a:bodyPr>
          <a:lstStyle/>
          <a:p>
            <a:r>
              <a:rPr lang="en-GB" dirty="0" err="1">
                <a:latin typeface="+mn-lt"/>
              </a:rPr>
              <a:t>hdmi_hpd</a:t>
            </a:r>
            <a:endParaRPr lang="en-GB" dirty="0">
              <a:latin typeface="+mn-lt"/>
            </a:endParaRPr>
          </a:p>
        </p:txBody>
      </p:sp>
      <p:sp>
        <p:nvSpPr>
          <p:cNvPr id="81" name="TextBox 80"/>
          <p:cNvSpPr txBox="1"/>
          <p:nvPr/>
        </p:nvSpPr>
        <p:spPr>
          <a:xfrm>
            <a:off x="7930772" y="5680616"/>
            <a:ext cx="2344323" cy="287337"/>
          </a:xfrm>
          <a:prstGeom prst="rect">
            <a:avLst/>
          </a:prstGeom>
        </p:spPr>
        <p:txBody>
          <a:bodyPr vert="horz" wrap="none" lIns="0" tIns="0" rIns="0" bIns="0" rtlCol="0" anchor="t">
            <a:normAutofit/>
          </a:bodyPr>
          <a:lstStyle/>
          <a:p>
            <a:r>
              <a:rPr lang="en-GB" dirty="0" err="1">
                <a:latin typeface="+mn-lt"/>
              </a:rPr>
              <a:t>hdmi_out_en</a:t>
            </a:r>
            <a:endParaRPr lang="en-GB" dirty="0">
              <a:latin typeface="+mn-lt"/>
            </a:endParaRPr>
          </a:p>
        </p:txBody>
      </p:sp>
      <p:sp>
        <p:nvSpPr>
          <p:cNvPr id="82" name="TextBox 81"/>
          <p:cNvSpPr txBox="1"/>
          <p:nvPr/>
        </p:nvSpPr>
        <p:spPr>
          <a:xfrm>
            <a:off x="7978190" y="6292852"/>
            <a:ext cx="2344323" cy="287337"/>
          </a:xfrm>
          <a:prstGeom prst="rect">
            <a:avLst/>
          </a:prstGeom>
        </p:spPr>
        <p:txBody>
          <a:bodyPr vert="horz" wrap="none" lIns="0" tIns="0" rIns="0" bIns="0" rtlCol="0" anchor="t">
            <a:normAutofit/>
          </a:bodyPr>
          <a:lstStyle/>
          <a:p>
            <a:pPr algn="ctr"/>
            <a:r>
              <a:rPr lang="en-GB" dirty="0">
                <a:latin typeface="+mn-lt"/>
              </a:rPr>
              <a:t>FPGA</a:t>
            </a:r>
          </a:p>
        </p:txBody>
      </p:sp>
      <p:sp>
        <p:nvSpPr>
          <p:cNvPr id="70" name="Left Brace 69"/>
          <p:cNvSpPr/>
          <p:nvPr/>
        </p:nvSpPr>
        <p:spPr>
          <a:xfrm>
            <a:off x="3036096" y="2570044"/>
            <a:ext cx="481013" cy="3110571"/>
          </a:xfrm>
          <a:prstGeom prst="leftBrace">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6" name="TextBox 85"/>
          <p:cNvSpPr txBox="1"/>
          <p:nvPr/>
        </p:nvSpPr>
        <p:spPr>
          <a:xfrm>
            <a:off x="5074066" y="5099999"/>
            <a:ext cx="1191384" cy="287337"/>
          </a:xfrm>
          <a:prstGeom prst="rect">
            <a:avLst/>
          </a:prstGeom>
        </p:spPr>
        <p:txBody>
          <a:bodyPr vert="horz" wrap="none" lIns="0" tIns="0" rIns="0" bIns="0" rtlCol="0" anchor="t">
            <a:normAutofit/>
          </a:bodyPr>
          <a:lstStyle/>
          <a:p>
            <a:pPr algn="ctr"/>
            <a:r>
              <a:rPr lang="en-GB" dirty="0">
                <a:latin typeface="+mn-lt"/>
              </a:rPr>
              <a:t>HPD</a:t>
            </a:r>
          </a:p>
        </p:txBody>
      </p:sp>
    </p:spTree>
    <p:extLst>
      <p:ext uri="{BB962C8B-B14F-4D97-AF65-F5344CB8AC3E}">
        <p14:creationId xmlns:p14="http://schemas.microsoft.com/office/powerpoint/2010/main" val="101134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000" dirty="0"/>
              <a:t>Used by the HDMI source device to read the E-EDID data from the HDMI sink device.</a:t>
            </a:r>
          </a:p>
          <a:p>
            <a:pPr lvl="1">
              <a:spcBef>
                <a:spcPts val="600"/>
              </a:spcBef>
            </a:pPr>
            <a:r>
              <a:rPr lang="en-US" sz="1800" dirty="0"/>
              <a:t>Used to learn what audio/video formats it can take.</a:t>
            </a:r>
          </a:p>
          <a:p>
            <a:pPr>
              <a:spcBef>
                <a:spcPts val="1800"/>
              </a:spcBef>
            </a:pPr>
            <a:r>
              <a:rPr lang="en-US" sz="2000" dirty="0"/>
              <a:t>Based on the I²C bus specification.</a:t>
            </a:r>
          </a:p>
          <a:p>
            <a:pPr lvl="1">
              <a:spcBef>
                <a:spcPts val="600"/>
              </a:spcBef>
            </a:pPr>
            <a:r>
              <a:rPr lang="en-US" sz="1800" dirty="0"/>
              <a:t>Usually implemented by an I²C EEPROM at address 0x50.</a:t>
            </a:r>
          </a:p>
          <a:p>
            <a:pPr lvl="1">
              <a:spcBef>
                <a:spcPts val="600"/>
              </a:spcBef>
            </a:pPr>
            <a:r>
              <a:rPr lang="en-US" sz="1800" dirty="0"/>
              <a:t>Implemented on FPGA in our Lab.</a:t>
            </a:r>
            <a:endParaRPr lang="en-GB" sz="1800" dirty="0"/>
          </a:p>
        </p:txBody>
      </p:sp>
      <p:sp>
        <p:nvSpPr>
          <p:cNvPr id="3" name="Title 2"/>
          <p:cNvSpPr>
            <a:spLocks noGrp="1"/>
          </p:cNvSpPr>
          <p:nvPr>
            <p:ph type="title"/>
          </p:nvPr>
        </p:nvSpPr>
        <p:spPr/>
        <p:txBody>
          <a:bodyPr>
            <a:normAutofit/>
          </a:bodyPr>
          <a:lstStyle/>
          <a:p>
            <a:r>
              <a:rPr lang="en-US" dirty="0"/>
              <a:t>HDMI Signals: </a:t>
            </a:r>
            <a:r>
              <a:rPr lang="en-GB" dirty="0"/>
              <a:t>Display Data Channel (DDC)</a:t>
            </a:r>
          </a:p>
        </p:txBody>
      </p:sp>
    </p:spTree>
    <p:extLst>
      <p:ext uri="{BB962C8B-B14F-4D97-AF65-F5344CB8AC3E}">
        <p14:creationId xmlns:p14="http://schemas.microsoft.com/office/powerpoint/2010/main" val="356302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ts val="1800"/>
              </a:spcBef>
            </a:pPr>
            <a:r>
              <a:rPr lang="en-US" sz="2000" dirty="0"/>
              <a:t>Designed to allow the command and control of up-to 15 CEC-enabled devices connected through HDMI by using only one of their remote controls.</a:t>
            </a:r>
          </a:p>
          <a:p>
            <a:pPr>
              <a:spcBef>
                <a:spcPts val="1800"/>
              </a:spcBef>
            </a:pPr>
            <a:r>
              <a:rPr lang="en-US" sz="2000" dirty="0"/>
              <a:t>One-wire bidirectional serial bus based on the CENELEC standard </a:t>
            </a:r>
            <a:r>
              <a:rPr lang="en-US" sz="2000" dirty="0" err="1"/>
              <a:t>AV.link</a:t>
            </a:r>
            <a:r>
              <a:rPr lang="en-US" sz="2000" dirty="0"/>
              <a:t> protocol.</a:t>
            </a:r>
          </a:p>
          <a:p>
            <a:pPr>
              <a:spcBef>
                <a:spcPts val="1800"/>
              </a:spcBef>
            </a:pPr>
            <a:r>
              <a:rPr lang="en-US" sz="2000" dirty="0"/>
              <a:t>Implementation is optional.</a:t>
            </a:r>
            <a:endParaRPr lang="en-GB" sz="2000" dirty="0"/>
          </a:p>
        </p:txBody>
      </p:sp>
      <p:sp>
        <p:nvSpPr>
          <p:cNvPr id="3" name="Title 2"/>
          <p:cNvSpPr>
            <a:spLocks noGrp="1"/>
          </p:cNvSpPr>
          <p:nvPr>
            <p:ph type="title"/>
          </p:nvPr>
        </p:nvSpPr>
        <p:spPr/>
        <p:txBody>
          <a:bodyPr>
            <a:normAutofit/>
          </a:bodyPr>
          <a:lstStyle/>
          <a:p>
            <a:r>
              <a:rPr lang="en-US" dirty="0"/>
              <a:t>HDMI Signals: </a:t>
            </a:r>
            <a:r>
              <a:rPr lang="en-GB" dirty="0"/>
              <a:t>Consumer Electronics Control (CEC)</a:t>
            </a:r>
          </a:p>
        </p:txBody>
      </p:sp>
    </p:spTree>
    <p:extLst>
      <p:ext uri="{BB962C8B-B14F-4D97-AF65-F5344CB8AC3E}">
        <p14:creationId xmlns:p14="http://schemas.microsoft.com/office/powerpoint/2010/main" val="93367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ts val="1800"/>
              </a:spcBef>
            </a:pPr>
            <a:r>
              <a:rPr lang="en-US" sz="2000" dirty="0"/>
              <a:t>Weak pulled-up to a positive voltage on sink devices.</a:t>
            </a:r>
          </a:p>
          <a:p>
            <a:pPr>
              <a:spcBef>
                <a:spcPts val="1800"/>
              </a:spcBef>
            </a:pPr>
            <a:r>
              <a:rPr lang="en-US" sz="2000" dirty="0"/>
              <a:t>Pulled-down to ground on source devices.</a:t>
            </a:r>
          </a:p>
          <a:p>
            <a:pPr>
              <a:spcBef>
                <a:spcPts val="1800"/>
              </a:spcBef>
            </a:pPr>
            <a:r>
              <a:rPr lang="en-US" sz="2000" dirty="0"/>
              <a:t>Allow sink devices to detect a plug action of sources</a:t>
            </a:r>
            <a:endParaRPr lang="en-GB" sz="2000" dirty="0"/>
          </a:p>
        </p:txBody>
      </p:sp>
      <p:sp>
        <p:nvSpPr>
          <p:cNvPr id="3" name="Title 2"/>
          <p:cNvSpPr>
            <a:spLocks noGrp="1"/>
          </p:cNvSpPr>
          <p:nvPr>
            <p:ph type="title"/>
          </p:nvPr>
        </p:nvSpPr>
        <p:spPr/>
        <p:txBody>
          <a:bodyPr>
            <a:normAutofit/>
          </a:bodyPr>
          <a:lstStyle/>
          <a:p>
            <a:r>
              <a:rPr lang="en-US" dirty="0"/>
              <a:t>HDMI Signals: </a:t>
            </a:r>
            <a:r>
              <a:rPr lang="en-GB" dirty="0"/>
              <a:t>Hot Plug Detect (HPD)</a:t>
            </a:r>
          </a:p>
        </p:txBody>
      </p:sp>
    </p:spTree>
    <p:extLst>
      <p:ext uri="{BB962C8B-B14F-4D97-AF65-F5344CB8AC3E}">
        <p14:creationId xmlns:p14="http://schemas.microsoft.com/office/powerpoint/2010/main" val="302799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135" y="1077687"/>
            <a:ext cx="11155752" cy="2460171"/>
          </a:xfrm>
        </p:spPr>
        <p:txBody>
          <a:bodyPr/>
          <a:lstStyle/>
          <a:p>
            <a:r>
              <a:rPr lang="en-GB" sz="2000" dirty="0" err="1"/>
              <a:t>Deserializing</a:t>
            </a:r>
            <a:r>
              <a:rPr lang="en-GB" sz="2000" dirty="0"/>
              <a:t> TMDS channels to 10-bit parallel data.</a:t>
            </a:r>
          </a:p>
          <a:p>
            <a:pPr>
              <a:spcBef>
                <a:spcPts val="1200"/>
              </a:spcBef>
            </a:pPr>
            <a:r>
              <a:rPr lang="en-US" sz="2000" dirty="0"/>
              <a:t>10b/8b decoding to 8-bit video data and VSYNC/HSYNC.</a:t>
            </a:r>
          </a:p>
          <a:p>
            <a:pPr>
              <a:spcBef>
                <a:spcPts val="1200"/>
              </a:spcBef>
            </a:pPr>
            <a:r>
              <a:rPr lang="en-US" sz="2000" dirty="0"/>
              <a:t>Transmitting video data and VSYNC/HSYNC to AXI-Stream clock domain using a FIFO.</a:t>
            </a:r>
          </a:p>
          <a:p>
            <a:pPr>
              <a:spcBef>
                <a:spcPts val="1200"/>
              </a:spcBef>
            </a:pPr>
            <a:r>
              <a:rPr lang="en-US" sz="2000" dirty="0"/>
              <a:t>Generating TLAST and TUSER of AXI-Stream interface.</a:t>
            </a:r>
          </a:p>
          <a:p>
            <a:pPr>
              <a:spcBef>
                <a:spcPts val="1200"/>
              </a:spcBef>
            </a:pPr>
            <a:r>
              <a:rPr lang="en-US" sz="2000" dirty="0"/>
              <a:t>DDC implementation.</a:t>
            </a:r>
            <a:endParaRPr lang="en-GB" sz="2000" dirty="0"/>
          </a:p>
        </p:txBody>
      </p:sp>
      <p:sp>
        <p:nvSpPr>
          <p:cNvPr id="3" name="Title 2"/>
          <p:cNvSpPr>
            <a:spLocks noGrp="1"/>
          </p:cNvSpPr>
          <p:nvPr>
            <p:ph type="title"/>
          </p:nvPr>
        </p:nvSpPr>
        <p:spPr/>
        <p:txBody>
          <a:bodyPr>
            <a:normAutofit/>
          </a:bodyPr>
          <a:lstStyle/>
          <a:p>
            <a:r>
              <a:rPr lang="en-GB" dirty="0"/>
              <a:t>AXI4-Stream HDMI Input Peripheral</a:t>
            </a:r>
          </a:p>
        </p:txBody>
      </p:sp>
      <p:sp>
        <p:nvSpPr>
          <p:cNvPr id="89" name="TextBox 88"/>
          <p:cNvSpPr txBox="1"/>
          <p:nvPr/>
        </p:nvSpPr>
        <p:spPr>
          <a:xfrm>
            <a:off x="9809969" y="4710934"/>
            <a:ext cx="1014355" cy="588696"/>
          </a:xfrm>
          <a:prstGeom prst="rect">
            <a:avLst/>
          </a:prstGeom>
        </p:spPr>
        <p:txBody>
          <a:bodyPr vert="horz" wrap="none" lIns="0" tIns="0" rIns="0" bIns="0" rtlCol="0" anchor="t">
            <a:normAutofit/>
          </a:bodyPr>
          <a:lstStyle/>
          <a:p>
            <a:pPr algn="ctr"/>
            <a:r>
              <a:rPr lang="en-GB" sz="1600" dirty="0">
                <a:latin typeface="+mn-lt"/>
              </a:rPr>
              <a:t>AXI4-</a:t>
            </a:r>
            <a:br>
              <a:rPr lang="en-GB" sz="1600" dirty="0">
                <a:latin typeface="+mn-lt"/>
              </a:rPr>
            </a:br>
            <a:r>
              <a:rPr lang="en-GB" sz="1600" dirty="0">
                <a:latin typeface="+mn-lt"/>
              </a:rPr>
              <a:t>Stream</a:t>
            </a:r>
          </a:p>
        </p:txBody>
      </p:sp>
      <p:grpSp>
        <p:nvGrpSpPr>
          <p:cNvPr id="4" name="Group 3"/>
          <p:cNvGrpSpPr/>
          <p:nvPr/>
        </p:nvGrpSpPr>
        <p:grpSpPr>
          <a:xfrm>
            <a:off x="1544602" y="3415472"/>
            <a:ext cx="8432790" cy="2876747"/>
            <a:chOff x="1384309" y="3468074"/>
            <a:chExt cx="8432790" cy="2876747"/>
          </a:xfrm>
        </p:grpSpPr>
        <p:cxnSp>
          <p:nvCxnSpPr>
            <p:cNvPr id="5" name="Straight Connector 4"/>
            <p:cNvCxnSpPr>
              <a:endCxn id="10" idx="1"/>
            </p:cNvCxnSpPr>
            <p:nvPr/>
          </p:nvCxnSpPr>
          <p:spPr>
            <a:xfrm>
              <a:off x="2417875" y="4256844"/>
              <a:ext cx="574244"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a:endCxn id="11" idx="1"/>
            </p:cNvCxnSpPr>
            <p:nvPr/>
          </p:nvCxnSpPr>
          <p:spPr>
            <a:xfrm>
              <a:off x="2417875" y="4778813"/>
              <a:ext cx="574244" cy="1"/>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endCxn id="12" idx="1"/>
            </p:cNvCxnSpPr>
            <p:nvPr/>
          </p:nvCxnSpPr>
          <p:spPr>
            <a:xfrm>
              <a:off x="2417875" y="5300783"/>
              <a:ext cx="574244" cy="1"/>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992119" y="4074745"/>
              <a:ext cx="800100" cy="364197"/>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1:10</a:t>
              </a:r>
              <a:endParaRPr lang="en-GB" sz="1600" dirty="0"/>
            </a:p>
          </p:txBody>
        </p:sp>
        <p:sp>
          <p:nvSpPr>
            <p:cNvPr id="11" name="Rectangle 10"/>
            <p:cNvSpPr/>
            <p:nvPr/>
          </p:nvSpPr>
          <p:spPr>
            <a:xfrm>
              <a:off x="2992119" y="4596715"/>
              <a:ext cx="800100" cy="364197"/>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1:10</a:t>
              </a:r>
              <a:endParaRPr lang="en-GB" sz="1600" dirty="0"/>
            </a:p>
          </p:txBody>
        </p:sp>
        <p:sp>
          <p:nvSpPr>
            <p:cNvPr id="12" name="Rectangle 11"/>
            <p:cNvSpPr/>
            <p:nvPr/>
          </p:nvSpPr>
          <p:spPr>
            <a:xfrm>
              <a:off x="2992119" y="5118685"/>
              <a:ext cx="800100" cy="364197"/>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1:10</a:t>
              </a:r>
              <a:endParaRPr lang="en-GB" sz="1600" dirty="0"/>
            </a:p>
          </p:txBody>
        </p:sp>
        <p:cxnSp>
          <p:nvCxnSpPr>
            <p:cNvPr id="16" name="Straight Connector 15"/>
            <p:cNvCxnSpPr>
              <a:stCxn id="10" idx="3"/>
              <a:endCxn id="19" idx="1"/>
            </p:cNvCxnSpPr>
            <p:nvPr/>
          </p:nvCxnSpPr>
          <p:spPr>
            <a:xfrm>
              <a:off x="3792219" y="4256844"/>
              <a:ext cx="772363"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3"/>
              <a:endCxn id="20" idx="1"/>
            </p:cNvCxnSpPr>
            <p:nvPr/>
          </p:nvCxnSpPr>
          <p:spPr>
            <a:xfrm>
              <a:off x="3792219" y="4778814"/>
              <a:ext cx="772363"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2" idx="3"/>
              <a:endCxn id="21" idx="1"/>
            </p:cNvCxnSpPr>
            <p:nvPr/>
          </p:nvCxnSpPr>
          <p:spPr>
            <a:xfrm>
              <a:off x="3792219" y="5300784"/>
              <a:ext cx="772363"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564582" y="4074745"/>
              <a:ext cx="925849" cy="364197"/>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10b/8b</a:t>
              </a:r>
              <a:endParaRPr lang="en-GB" sz="1600" dirty="0"/>
            </a:p>
          </p:txBody>
        </p:sp>
        <p:sp>
          <p:nvSpPr>
            <p:cNvPr id="20" name="Rectangle 19"/>
            <p:cNvSpPr/>
            <p:nvPr/>
          </p:nvSpPr>
          <p:spPr>
            <a:xfrm>
              <a:off x="4564582" y="4596715"/>
              <a:ext cx="925849" cy="364197"/>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10b/8b</a:t>
              </a:r>
              <a:endParaRPr lang="en-GB" sz="1600" dirty="0"/>
            </a:p>
          </p:txBody>
        </p:sp>
        <p:sp>
          <p:nvSpPr>
            <p:cNvPr id="21" name="Rectangle 20"/>
            <p:cNvSpPr/>
            <p:nvPr/>
          </p:nvSpPr>
          <p:spPr>
            <a:xfrm>
              <a:off x="4564582" y="5118685"/>
              <a:ext cx="925849" cy="364197"/>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10b/8b</a:t>
              </a:r>
              <a:endParaRPr lang="en-GB" sz="1600" dirty="0"/>
            </a:p>
          </p:txBody>
        </p:sp>
        <p:sp>
          <p:nvSpPr>
            <p:cNvPr id="22" name="TextBox 21"/>
            <p:cNvSpPr txBox="1"/>
            <p:nvPr/>
          </p:nvSpPr>
          <p:spPr>
            <a:xfrm>
              <a:off x="3776384" y="3912574"/>
              <a:ext cx="791334" cy="287337"/>
            </a:xfrm>
            <a:prstGeom prst="rect">
              <a:avLst/>
            </a:prstGeom>
          </p:spPr>
          <p:txBody>
            <a:bodyPr vert="horz" wrap="none" lIns="0" tIns="0" rIns="0" bIns="0" rtlCol="0" anchor="t">
              <a:normAutofit/>
            </a:bodyPr>
            <a:lstStyle/>
            <a:p>
              <a:pPr algn="ctr"/>
              <a:r>
                <a:rPr lang="en-GB" sz="1600" dirty="0">
                  <a:latin typeface="+mn-lt"/>
                </a:rPr>
                <a:t>10bits</a:t>
              </a:r>
            </a:p>
          </p:txBody>
        </p:sp>
        <p:cxnSp>
          <p:nvCxnSpPr>
            <p:cNvPr id="27" name="Straight Connector 26"/>
            <p:cNvCxnSpPr>
              <a:stCxn id="20" idx="3"/>
              <a:endCxn id="30" idx="1"/>
            </p:cNvCxnSpPr>
            <p:nvPr/>
          </p:nvCxnSpPr>
          <p:spPr>
            <a:xfrm>
              <a:off x="5490431" y="4778814"/>
              <a:ext cx="979152"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6469583" y="4074745"/>
              <a:ext cx="800100" cy="1408137"/>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dirty="0"/>
            </a:p>
          </p:txBody>
        </p:sp>
        <p:sp>
          <p:nvSpPr>
            <p:cNvPr id="32" name="TextBox 31"/>
            <p:cNvSpPr txBox="1"/>
            <p:nvPr/>
          </p:nvSpPr>
          <p:spPr>
            <a:xfrm>
              <a:off x="5527119" y="3902794"/>
              <a:ext cx="395667" cy="287337"/>
            </a:xfrm>
            <a:prstGeom prst="rect">
              <a:avLst/>
            </a:prstGeom>
          </p:spPr>
          <p:txBody>
            <a:bodyPr vert="horz" wrap="none" lIns="0" tIns="0" rIns="0" bIns="0" rtlCol="0" anchor="t">
              <a:normAutofit/>
            </a:bodyPr>
            <a:lstStyle/>
            <a:p>
              <a:pPr algn="ctr"/>
              <a:r>
                <a:rPr lang="en-GB" sz="1600" dirty="0">
                  <a:latin typeface="+mn-lt"/>
                </a:rPr>
                <a:t>B</a:t>
              </a:r>
            </a:p>
          </p:txBody>
        </p:sp>
        <p:cxnSp>
          <p:nvCxnSpPr>
            <p:cNvPr id="43" name="Straight Connector 42"/>
            <p:cNvCxnSpPr>
              <a:stCxn id="19" idx="3"/>
            </p:cNvCxnSpPr>
            <p:nvPr/>
          </p:nvCxnSpPr>
          <p:spPr>
            <a:xfrm>
              <a:off x="5490431" y="4256844"/>
              <a:ext cx="535718"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1" idx="3"/>
            </p:cNvCxnSpPr>
            <p:nvPr/>
          </p:nvCxnSpPr>
          <p:spPr>
            <a:xfrm>
              <a:off x="5490431" y="5300784"/>
              <a:ext cx="535718" cy="1"/>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026149" y="4256845"/>
              <a:ext cx="0" cy="104394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19" idx="0"/>
            </p:cNvCxnSpPr>
            <p:nvPr/>
          </p:nvCxnSpPr>
          <p:spPr>
            <a:xfrm flipH="1" flipV="1">
              <a:off x="5027506" y="3799644"/>
              <a:ext cx="1" cy="275101"/>
            </a:xfrm>
            <a:prstGeom prst="line">
              <a:avLst/>
            </a:prstGeom>
            <a:ln cap="rnd"/>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5510282" y="4446696"/>
              <a:ext cx="395667" cy="287337"/>
            </a:xfrm>
            <a:prstGeom prst="rect">
              <a:avLst/>
            </a:prstGeom>
          </p:spPr>
          <p:txBody>
            <a:bodyPr vert="horz" wrap="none" lIns="0" tIns="0" rIns="0" bIns="0" rtlCol="0" anchor="t">
              <a:normAutofit/>
            </a:bodyPr>
            <a:lstStyle/>
            <a:p>
              <a:pPr algn="ctr"/>
              <a:r>
                <a:rPr lang="en-GB" sz="1600" dirty="0">
                  <a:latin typeface="+mn-lt"/>
                </a:rPr>
                <a:t>G</a:t>
              </a:r>
            </a:p>
          </p:txBody>
        </p:sp>
        <p:sp>
          <p:nvSpPr>
            <p:cNvPr id="60" name="TextBox 59"/>
            <p:cNvSpPr txBox="1"/>
            <p:nvPr/>
          </p:nvSpPr>
          <p:spPr>
            <a:xfrm>
              <a:off x="5527119" y="4957992"/>
              <a:ext cx="395667" cy="287337"/>
            </a:xfrm>
            <a:prstGeom prst="rect">
              <a:avLst/>
            </a:prstGeom>
          </p:spPr>
          <p:txBody>
            <a:bodyPr vert="horz" wrap="none" lIns="0" tIns="0" rIns="0" bIns="0" rtlCol="0" anchor="t">
              <a:normAutofit/>
            </a:bodyPr>
            <a:lstStyle/>
            <a:p>
              <a:pPr algn="ctr"/>
              <a:r>
                <a:rPr lang="en-GB" sz="1600" dirty="0">
                  <a:latin typeface="+mn-lt"/>
                </a:rPr>
                <a:t>R</a:t>
              </a:r>
            </a:p>
          </p:txBody>
        </p:sp>
        <p:sp>
          <p:nvSpPr>
            <p:cNvPr id="61" name="TextBox 60"/>
            <p:cNvSpPr txBox="1"/>
            <p:nvPr/>
          </p:nvSpPr>
          <p:spPr>
            <a:xfrm>
              <a:off x="5063732" y="3468074"/>
              <a:ext cx="853401" cy="287337"/>
            </a:xfrm>
            <a:prstGeom prst="rect">
              <a:avLst/>
            </a:prstGeom>
          </p:spPr>
          <p:txBody>
            <a:bodyPr vert="horz" wrap="none" lIns="0" tIns="0" rIns="0" bIns="0" rtlCol="0" anchor="t">
              <a:normAutofit/>
            </a:bodyPr>
            <a:lstStyle/>
            <a:p>
              <a:pPr algn="ctr"/>
              <a:r>
                <a:rPr lang="en-GB" sz="1600" dirty="0">
                  <a:latin typeface="+mn-lt"/>
                </a:rPr>
                <a:t>VS / HS</a:t>
              </a:r>
            </a:p>
          </p:txBody>
        </p:sp>
        <p:sp>
          <p:nvSpPr>
            <p:cNvPr id="62" name="TextBox 61"/>
            <p:cNvSpPr txBox="1"/>
            <p:nvPr/>
          </p:nvSpPr>
          <p:spPr>
            <a:xfrm>
              <a:off x="3773249" y="4432592"/>
              <a:ext cx="791334" cy="287337"/>
            </a:xfrm>
            <a:prstGeom prst="rect">
              <a:avLst/>
            </a:prstGeom>
          </p:spPr>
          <p:txBody>
            <a:bodyPr vert="horz" wrap="none" lIns="0" tIns="0" rIns="0" bIns="0" rtlCol="0" anchor="t">
              <a:normAutofit/>
            </a:bodyPr>
            <a:lstStyle/>
            <a:p>
              <a:pPr algn="ctr"/>
              <a:r>
                <a:rPr lang="en-GB" sz="1600" dirty="0">
                  <a:latin typeface="+mn-lt"/>
                </a:rPr>
                <a:t>10bits</a:t>
              </a:r>
            </a:p>
          </p:txBody>
        </p:sp>
        <p:sp>
          <p:nvSpPr>
            <p:cNvPr id="63" name="TextBox 62"/>
            <p:cNvSpPr txBox="1"/>
            <p:nvPr/>
          </p:nvSpPr>
          <p:spPr>
            <a:xfrm>
              <a:off x="3773249" y="4957991"/>
              <a:ext cx="791334" cy="287337"/>
            </a:xfrm>
            <a:prstGeom prst="rect">
              <a:avLst/>
            </a:prstGeom>
          </p:spPr>
          <p:txBody>
            <a:bodyPr vert="horz" wrap="none" lIns="0" tIns="0" rIns="0" bIns="0" rtlCol="0" anchor="t">
              <a:normAutofit/>
            </a:bodyPr>
            <a:lstStyle/>
            <a:p>
              <a:pPr algn="ctr"/>
              <a:r>
                <a:rPr lang="en-GB" sz="1600" dirty="0">
                  <a:latin typeface="+mn-lt"/>
                </a:rPr>
                <a:t>10bits</a:t>
              </a:r>
            </a:p>
          </p:txBody>
        </p:sp>
        <p:sp>
          <p:nvSpPr>
            <p:cNvPr id="73" name="Rectangle 72"/>
            <p:cNvSpPr/>
            <p:nvPr/>
          </p:nvSpPr>
          <p:spPr>
            <a:xfrm>
              <a:off x="7853883" y="4074746"/>
              <a:ext cx="1086916" cy="886166"/>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TLAST/</a:t>
              </a:r>
              <a:br>
                <a:rPr lang="en-US" sz="1600" dirty="0"/>
              </a:br>
              <a:r>
                <a:rPr lang="en-US" sz="1600" dirty="0"/>
                <a:t>TUSER</a:t>
              </a:r>
            </a:p>
            <a:p>
              <a:pPr algn="ctr"/>
              <a:r>
                <a:rPr lang="en-US" sz="1600" dirty="0"/>
                <a:t>Logic</a:t>
              </a:r>
              <a:endParaRPr lang="en-GB" sz="1600" dirty="0"/>
            </a:p>
          </p:txBody>
        </p:sp>
        <p:cxnSp>
          <p:nvCxnSpPr>
            <p:cNvPr id="74" name="Straight Connector 73"/>
            <p:cNvCxnSpPr>
              <a:endCxn id="73" idx="1"/>
            </p:cNvCxnSpPr>
            <p:nvPr/>
          </p:nvCxnSpPr>
          <p:spPr>
            <a:xfrm>
              <a:off x="7269683" y="4517829"/>
              <a:ext cx="58420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69683" y="5154031"/>
              <a:ext cx="2207056"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853883" y="5220671"/>
              <a:ext cx="1086916" cy="287337"/>
            </a:xfrm>
            <a:prstGeom prst="rect">
              <a:avLst/>
            </a:prstGeom>
          </p:spPr>
          <p:txBody>
            <a:bodyPr vert="horz" wrap="none" lIns="0" tIns="0" rIns="0" bIns="0" rtlCol="0" anchor="t">
              <a:normAutofit/>
            </a:bodyPr>
            <a:lstStyle/>
            <a:p>
              <a:pPr algn="ctr"/>
              <a:r>
                <a:rPr lang="en-GB" sz="1600" dirty="0">
                  <a:latin typeface="+mn-lt"/>
                </a:rPr>
                <a:t>RGB 24bit</a:t>
              </a:r>
            </a:p>
          </p:txBody>
        </p:sp>
        <p:cxnSp>
          <p:nvCxnSpPr>
            <p:cNvPr id="80" name="Straight Connector 79"/>
            <p:cNvCxnSpPr>
              <a:stCxn id="73" idx="3"/>
            </p:cNvCxnSpPr>
            <p:nvPr/>
          </p:nvCxnSpPr>
          <p:spPr>
            <a:xfrm>
              <a:off x="8940799" y="4517829"/>
              <a:ext cx="535940" cy="0"/>
            </a:xfrm>
            <a:prstGeom prst="line">
              <a:avLst/>
            </a:prstGeom>
            <a:ln w="38100" cap="flat" cmpd="sng">
              <a:tailEnd type="arrow" w="sm" len="sm"/>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2970097" y="5941742"/>
              <a:ext cx="1086916" cy="403079"/>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DDC</a:t>
              </a:r>
              <a:endParaRPr lang="en-GB" sz="1600" dirty="0"/>
            </a:p>
          </p:txBody>
        </p:sp>
        <p:cxnSp>
          <p:nvCxnSpPr>
            <p:cNvPr id="84" name="Straight Connector 83"/>
            <p:cNvCxnSpPr>
              <a:endCxn id="83" idx="1"/>
            </p:cNvCxnSpPr>
            <p:nvPr/>
          </p:nvCxnSpPr>
          <p:spPr>
            <a:xfrm>
              <a:off x="2395853" y="6143281"/>
              <a:ext cx="574244" cy="1"/>
            </a:xfrm>
            <a:prstGeom prst="line">
              <a:avLst/>
            </a:prstGeom>
            <a:ln w="38100" cap="flat" cmpd="sng">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88" name="Right Brace 87"/>
            <p:cNvSpPr/>
            <p:nvPr/>
          </p:nvSpPr>
          <p:spPr>
            <a:xfrm>
              <a:off x="9476739" y="4046462"/>
              <a:ext cx="340360" cy="1505120"/>
            </a:xfrm>
            <a:prstGeom prst="rightBrace">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600"/>
            </a:p>
          </p:txBody>
        </p:sp>
        <p:sp>
          <p:nvSpPr>
            <p:cNvPr id="90" name="TextBox 89"/>
            <p:cNvSpPr txBox="1"/>
            <p:nvPr/>
          </p:nvSpPr>
          <p:spPr>
            <a:xfrm>
              <a:off x="2727324" y="5551582"/>
              <a:ext cx="1329689" cy="287337"/>
            </a:xfrm>
            <a:prstGeom prst="rect">
              <a:avLst/>
            </a:prstGeom>
          </p:spPr>
          <p:txBody>
            <a:bodyPr vert="horz" wrap="none" lIns="0" tIns="0" rIns="0" bIns="0" rtlCol="0" anchor="t">
              <a:normAutofit/>
            </a:bodyPr>
            <a:lstStyle/>
            <a:p>
              <a:pPr algn="ctr"/>
              <a:r>
                <a:rPr lang="en-GB" sz="1600" dirty="0" err="1">
                  <a:latin typeface="+mn-lt"/>
                </a:rPr>
                <a:t>Deserializer</a:t>
              </a:r>
              <a:endParaRPr lang="en-GB" sz="1600" dirty="0">
                <a:latin typeface="+mn-lt"/>
              </a:endParaRPr>
            </a:p>
          </p:txBody>
        </p:sp>
        <p:sp>
          <p:nvSpPr>
            <p:cNvPr id="91" name="TextBox 90"/>
            <p:cNvSpPr txBox="1"/>
            <p:nvPr/>
          </p:nvSpPr>
          <p:spPr>
            <a:xfrm>
              <a:off x="4362662" y="5560313"/>
              <a:ext cx="1329689" cy="582969"/>
            </a:xfrm>
            <a:prstGeom prst="rect">
              <a:avLst/>
            </a:prstGeom>
          </p:spPr>
          <p:txBody>
            <a:bodyPr vert="horz" wrap="none" lIns="0" tIns="0" rIns="0" bIns="0" rtlCol="0" anchor="t">
              <a:normAutofit/>
            </a:bodyPr>
            <a:lstStyle/>
            <a:p>
              <a:pPr algn="ctr"/>
              <a:r>
                <a:rPr lang="en-GB" sz="1600" dirty="0">
                  <a:latin typeface="+mn-lt"/>
                </a:rPr>
                <a:t>TMDS</a:t>
              </a:r>
              <a:br>
                <a:rPr lang="en-GB" sz="1600" dirty="0">
                  <a:latin typeface="+mn-lt"/>
                </a:rPr>
              </a:br>
              <a:r>
                <a:rPr lang="en-GB" sz="1600" dirty="0">
                  <a:latin typeface="+mn-lt"/>
                </a:rPr>
                <a:t>Decoder</a:t>
              </a:r>
            </a:p>
          </p:txBody>
        </p:sp>
        <p:sp>
          <p:nvSpPr>
            <p:cNvPr id="92" name="TextBox 91"/>
            <p:cNvSpPr txBox="1"/>
            <p:nvPr/>
          </p:nvSpPr>
          <p:spPr>
            <a:xfrm>
              <a:off x="1384309" y="4432591"/>
              <a:ext cx="1190059" cy="669068"/>
            </a:xfrm>
            <a:prstGeom prst="rect">
              <a:avLst/>
            </a:prstGeom>
          </p:spPr>
          <p:txBody>
            <a:bodyPr vert="horz" wrap="none" lIns="0" tIns="0" rIns="0" bIns="0" rtlCol="0" anchor="t">
              <a:normAutofit/>
            </a:bodyPr>
            <a:lstStyle/>
            <a:p>
              <a:pPr algn="ctr"/>
              <a:r>
                <a:rPr lang="en-GB" sz="1600" dirty="0">
                  <a:latin typeface="+mn-lt"/>
                </a:rPr>
                <a:t>TMDS</a:t>
              </a:r>
              <a:br>
                <a:rPr lang="en-GB" sz="1600" dirty="0">
                  <a:latin typeface="+mn-lt"/>
                </a:rPr>
              </a:br>
              <a:r>
                <a:rPr lang="en-GB" sz="1600" dirty="0">
                  <a:latin typeface="+mn-lt"/>
                </a:rPr>
                <a:t>Channels</a:t>
              </a:r>
            </a:p>
          </p:txBody>
        </p:sp>
        <p:sp>
          <p:nvSpPr>
            <p:cNvPr id="93" name="TextBox 92"/>
            <p:cNvSpPr txBox="1"/>
            <p:nvPr/>
          </p:nvSpPr>
          <p:spPr>
            <a:xfrm>
              <a:off x="6469583" y="5561095"/>
              <a:ext cx="800100" cy="291484"/>
            </a:xfrm>
            <a:prstGeom prst="rect">
              <a:avLst/>
            </a:prstGeom>
          </p:spPr>
          <p:txBody>
            <a:bodyPr vert="horz" wrap="none" lIns="0" tIns="0" rIns="0" bIns="0" rtlCol="0" anchor="t">
              <a:normAutofit/>
            </a:bodyPr>
            <a:lstStyle/>
            <a:p>
              <a:pPr algn="ctr"/>
              <a:r>
                <a:rPr lang="en-GB" sz="1600" dirty="0">
                  <a:latin typeface="+mn-lt"/>
                </a:rPr>
                <a:t>FIFO</a:t>
              </a:r>
            </a:p>
          </p:txBody>
        </p:sp>
        <p:cxnSp>
          <p:nvCxnSpPr>
            <p:cNvPr id="95" name="Elbow Connector 94"/>
            <p:cNvCxnSpPr>
              <a:stCxn id="30" idx="1"/>
            </p:cNvCxnSpPr>
            <p:nvPr/>
          </p:nvCxnSpPr>
          <p:spPr>
            <a:xfrm rot="10800000" flipH="1" flipV="1">
              <a:off x="6469583" y="4778814"/>
              <a:ext cx="800100" cy="364914"/>
            </a:xfrm>
            <a:prstGeom prst="bentConnector3">
              <a:avLst>
                <a:gd name="adj1" fmla="val 33731"/>
              </a:avLst>
            </a:prstGeom>
            <a:ln w="19050">
              <a:prstDash val="sysDash"/>
            </a:ln>
            <a:effectLst/>
          </p:spPr>
          <p:style>
            <a:lnRef idx="2">
              <a:schemeClr val="accent1"/>
            </a:lnRef>
            <a:fillRef idx="0">
              <a:schemeClr val="accent1"/>
            </a:fillRef>
            <a:effectRef idx="1">
              <a:schemeClr val="accent1"/>
            </a:effectRef>
            <a:fontRef idx="minor">
              <a:schemeClr val="tx1"/>
            </a:fontRef>
          </p:style>
        </p:cxnSp>
        <p:cxnSp>
          <p:nvCxnSpPr>
            <p:cNvPr id="97" name="Elbow Connector 96"/>
            <p:cNvCxnSpPr/>
            <p:nvPr/>
          </p:nvCxnSpPr>
          <p:spPr>
            <a:xfrm>
              <a:off x="6476453" y="4287869"/>
              <a:ext cx="793230" cy="229960"/>
            </a:xfrm>
            <a:prstGeom prst="bentConnector3">
              <a:avLst>
                <a:gd name="adj1" fmla="val 62808"/>
              </a:avLst>
            </a:prstGeom>
            <a:ln w="19050">
              <a:prstDash val="sysDash"/>
            </a:ln>
            <a:effectLst/>
          </p:spPr>
          <p:style>
            <a:lnRef idx="2">
              <a:schemeClr val="accent1"/>
            </a:lnRef>
            <a:fillRef idx="0">
              <a:schemeClr val="accent1"/>
            </a:fillRef>
            <a:effectRef idx="1">
              <a:schemeClr val="accent1"/>
            </a:effectRef>
            <a:fontRef idx="minor">
              <a:schemeClr val="tx1"/>
            </a:fontRef>
          </p:style>
        </p:cxnSp>
        <p:cxnSp>
          <p:nvCxnSpPr>
            <p:cNvPr id="100" name="Elbow Connector 99"/>
            <p:cNvCxnSpPr/>
            <p:nvPr/>
          </p:nvCxnSpPr>
          <p:spPr>
            <a:xfrm>
              <a:off x="5027506" y="3799644"/>
              <a:ext cx="1442076" cy="488225"/>
            </a:xfrm>
            <a:prstGeom prst="bentConnector3">
              <a:avLst>
                <a:gd name="adj1" fmla="val 84016"/>
              </a:avLst>
            </a:prstGeom>
            <a:ln w="38100">
              <a:headEnd w="sm" len="sm"/>
              <a:tailEnd type="arrow" w="sm"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8028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TMDS Deserialization and Decoding in Xilinx FPGA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874" y="1138248"/>
            <a:ext cx="8566831" cy="499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71345" y="6144987"/>
            <a:ext cx="4201887" cy="272143"/>
          </a:xfrm>
          <a:prstGeom prst="rect">
            <a:avLst/>
          </a:prstGeom>
        </p:spPr>
        <p:txBody>
          <a:bodyPr vert="horz" wrap="none" lIns="0" tIns="0" rIns="0" bIns="0" rtlCol="0" anchor="t">
            <a:normAutofit/>
          </a:bodyPr>
          <a:lstStyle/>
          <a:p>
            <a:r>
              <a:rPr lang="en-GB" sz="1200" dirty="0"/>
              <a:t>Figure source: Xilinx XAPP495 (v1.0), 2010</a:t>
            </a:r>
          </a:p>
        </p:txBody>
      </p:sp>
    </p:spTree>
    <p:extLst>
      <p:ext uri="{BB962C8B-B14F-4D97-AF65-F5344CB8AC3E}">
        <p14:creationId xmlns:p14="http://schemas.microsoft.com/office/powerpoint/2010/main" val="340018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135" y="1440000"/>
            <a:ext cx="11155752" cy="1722300"/>
          </a:xfrm>
        </p:spPr>
        <p:txBody>
          <a:bodyPr/>
          <a:lstStyle/>
          <a:p>
            <a:r>
              <a:rPr lang="en-GB" sz="2000" dirty="0"/>
              <a:t>Clock domain crossing from HDMI pixel clock to AXI-Stream clock.</a:t>
            </a:r>
          </a:p>
          <a:p>
            <a:pPr>
              <a:spcBef>
                <a:spcPts val="1800"/>
              </a:spcBef>
            </a:pPr>
            <a:r>
              <a:rPr lang="en-GB" sz="2000" dirty="0"/>
              <a:t>Buffering pixels when AXI-Stream is busy.</a:t>
            </a:r>
          </a:p>
        </p:txBody>
      </p:sp>
      <p:sp>
        <p:nvSpPr>
          <p:cNvPr id="3" name="Title 2"/>
          <p:cNvSpPr>
            <a:spLocks noGrp="1"/>
          </p:cNvSpPr>
          <p:nvPr>
            <p:ph type="title"/>
          </p:nvPr>
        </p:nvSpPr>
        <p:spPr/>
        <p:txBody>
          <a:bodyPr>
            <a:normAutofit/>
          </a:bodyPr>
          <a:lstStyle/>
          <a:p>
            <a:r>
              <a:rPr lang="en-GB" dirty="0"/>
              <a:t>Utilization of FIFO</a:t>
            </a:r>
          </a:p>
        </p:txBody>
      </p:sp>
      <p:sp>
        <p:nvSpPr>
          <p:cNvPr id="5" name="Rounded Rectangle 4"/>
          <p:cNvSpPr/>
          <p:nvPr/>
        </p:nvSpPr>
        <p:spPr>
          <a:xfrm>
            <a:off x="8701088" y="3225800"/>
            <a:ext cx="800100" cy="6223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Pixel</a:t>
            </a:r>
            <a:br>
              <a:rPr lang="en-GB" dirty="0"/>
            </a:br>
            <a:r>
              <a:rPr lang="en-GB" dirty="0"/>
              <a:t>1</a:t>
            </a:r>
          </a:p>
        </p:txBody>
      </p:sp>
      <p:sp>
        <p:nvSpPr>
          <p:cNvPr id="6" name="Rounded Rectangle 5"/>
          <p:cNvSpPr/>
          <p:nvPr/>
        </p:nvSpPr>
        <p:spPr>
          <a:xfrm>
            <a:off x="7697788" y="3225800"/>
            <a:ext cx="800100" cy="6223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Pixel</a:t>
            </a:r>
            <a:br>
              <a:rPr lang="en-GB" dirty="0"/>
            </a:br>
            <a:r>
              <a:rPr lang="en-GB" dirty="0"/>
              <a:t>2</a:t>
            </a:r>
          </a:p>
        </p:txBody>
      </p:sp>
      <p:sp>
        <p:nvSpPr>
          <p:cNvPr id="7" name="Rounded Rectangle 6"/>
          <p:cNvSpPr/>
          <p:nvPr/>
        </p:nvSpPr>
        <p:spPr>
          <a:xfrm>
            <a:off x="6707188" y="3225800"/>
            <a:ext cx="800100" cy="6223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Pixel</a:t>
            </a:r>
            <a:br>
              <a:rPr lang="en-GB" dirty="0"/>
            </a:br>
            <a:r>
              <a:rPr lang="en-GB" dirty="0"/>
              <a:t>3</a:t>
            </a:r>
          </a:p>
        </p:txBody>
      </p:sp>
      <p:sp>
        <p:nvSpPr>
          <p:cNvPr id="8" name="Rounded Rectangle 7"/>
          <p:cNvSpPr/>
          <p:nvPr/>
        </p:nvSpPr>
        <p:spPr>
          <a:xfrm>
            <a:off x="4065588" y="3225800"/>
            <a:ext cx="800100" cy="6223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Pixel</a:t>
            </a:r>
            <a:br>
              <a:rPr lang="en-GB" dirty="0"/>
            </a:br>
            <a:r>
              <a:rPr lang="en-GB" dirty="0"/>
              <a:t>n</a:t>
            </a:r>
          </a:p>
        </p:txBody>
      </p:sp>
      <p:cxnSp>
        <p:nvCxnSpPr>
          <p:cNvPr id="10" name="Straight Connector 9"/>
          <p:cNvCxnSpPr/>
          <p:nvPr/>
        </p:nvCxnSpPr>
        <p:spPr>
          <a:xfrm>
            <a:off x="2490788" y="3149600"/>
            <a:ext cx="7010400" cy="0"/>
          </a:xfrm>
          <a:prstGeom prst="line">
            <a:avLst/>
          </a:prstGeom>
          <a:ln w="76200"/>
          <a:effectLst/>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a:off x="2490788" y="3937000"/>
            <a:ext cx="7010400" cy="0"/>
          </a:xfrm>
          <a:prstGeom prst="line">
            <a:avLst/>
          </a:prstGeom>
          <a:ln w="76200"/>
          <a:effectLst/>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a:off x="1457326" y="5207000"/>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82737" y="4846638"/>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700211"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706562" y="5207000"/>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574800" y="4846638"/>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831973" y="4846638"/>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49447"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947864" y="5207000"/>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824036" y="4846638"/>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073275" y="4846638"/>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190749"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197100" y="5207000"/>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065338" y="4846638"/>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2322511" y="4846638"/>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439985"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440786" y="5205412"/>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314574" y="4846638"/>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2566197" y="4845050"/>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683671" y="4845050"/>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690022" y="5205412"/>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2558260" y="4845050"/>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815433" y="4845050"/>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932907" y="4845050"/>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931324" y="5205412"/>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2807496" y="4845050"/>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056735" y="4845050"/>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174209" y="4845050"/>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180560" y="5205412"/>
            <a:ext cx="106362"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048798" y="4845050"/>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8675010" y="5207000"/>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8754362"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8759724" y="4846638"/>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8839076"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8843367" y="5207000"/>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8922719"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8928082" y="4846638"/>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9007434"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9006366" y="5207000"/>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9085718"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9091080" y="4846638"/>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9170432"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9174723" y="5207000"/>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9254075"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9259437" y="4846638"/>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9338789" y="4846638"/>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9339332" y="5205412"/>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9424046" y="4845050"/>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9418684" y="4845050"/>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9503398" y="4845050"/>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9507689" y="5205412"/>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9592403" y="4845050"/>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9587041" y="4845050"/>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9671755" y="4845050"/>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9670687" y="5205412"/>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9755402" y="4845050"/>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9750039" y="4845050"/>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9834754" y="4845050"/>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9839045" y="5205412"/>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9920542" y="4845050"/>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9915180" y="4845050"/>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9999894" y="4845050"/>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000436" y="5203824"/>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10085151" y="4843462"/>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0079788" y="4843462"/>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0164503" y="4843462"/>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10168794" y="5203824"/>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10253508" y="4843462"/>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10248146" y="4843462"/>
            <a:ext cx="0" cy="360362"/>
          </a:xfrm>
          <a:prstGeom prst="line">
            <a:avLst/>
          </a:prstGeom>
          <a:ln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10332860" y="4843462"/>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10331792" y="5203824"/>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10411144" y="4843462"/>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10416506" y="4843462"/>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0495858" y="4843462"/>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10500149" y="5203824"/>
            <a:ext cx="71847"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8675087" y="5861050"/>
            <a:ext cx="665954" cy="0"/>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9341041" y="5497512"/>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9341042" y="5499100"/>
            <a:ext cx="991819" cy="1588"/>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0332860" y="5495925"/>
            <a:ext cx="0" cy="360362"/>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10331791" y="5856288"/>
            <a:ext cx="240282" cy="1587"/>
          </a:xfrm>
          <a:prstGeom prst="line">
            <a:avLst/>
          </a:prstGeom>
          <a:ln cap="rnd"/>
          <a:effectLst/>
        </p:spPr>
        <p:style>
          <a:lnRef idx="2">
            <a:schemeClr val="accent1"/>
          </a:lnRef>
          <a:fillRef idx="0">
            <a:schemeClr val="accent1"/>
          </a:fillRef>
          <a:effectRef idx="1">
            <a:schemeClr val="accent1"/>
          </a:effectRef>
          <a:fontRef idx="minor">
            <a:schemeClr val="tx1"/>
          </a:fontRef>
        </p:style>
      </p:cxnSp>
      <p:sp>
        <p:nvSpPr>
          <p:cNvPr id="149" name="TextBox 148"/>
          <p:cNvSpPr txBox="1"/>
          <p:nvPr/>
        </p:nvSpPr>
        <p:spPr>
          <a:xfrm>
            <a:off x="570708" y="4750594"/>
            <a:ext cx="861219" cy="574674"/>
          </a:xfrm>
          <a:prstGeom prst="rect">
            <a:avLst/>
          </a:prstGeom>
        </p:spPr>
        <p:txBody>
          <a:bodyPr vert="horz" wrap="none" lIns="0" tIns="0" rIns="0" bIns="0" rtlCol="0" anchor="t">
            <a:normAutofit/>
          </a:bodyPr>
          <a:lstStyle/>
          <a:p>
            <a:pPr algn="ctr"/>
            <a:r>
              <a:rPr lang="en-GB" dirty="0">
                <a:latin typeface="+mn-lt"/>
              </a:rPr>
              <a:t>Pixel</a:t>
            </a:r>
          </a:p>
          <a:p>
            <a:pPr algn="ctr"/>
            <a:r>
              <a:rPr lang="en-GB" dirty="0">
                <a:latin typeface="+mn-lt"/>
              </a:rPr>
              <a:t>Clock</a:t>
            </a:r>
          </a:p>
        </p:txBody>
      </p:sp>
      <p:sp>
        <p:nvSpPr>
          <p:cNvPr id="150" name="TextBox 149"/>
          <p:cNvSpPr txBox="1"/>
          <p:nvPr/>
        </p:nvSpPr>
        <p:spPr>
          <a:xfrm>
            <a:off x="10743408" y="4750594"/>
            <a:ext cx="861219" cy="574674"/>
          </a:xfrm>
          <a:prstGeom prst="rect">
            <a:avLst/>
          </a:prstGeom>
        </p:spPr>
        <p:txBody>
          <a:bodyPr vert="horz" wrap="none" lIns="0" tIns="0" rIns="0" bIns="0" rtlCol="0" anchor="t">
            <a:normAutofit/>
          </a:bodyPr>
          <a:lstStyle/>
          <a:p>
            <a:pPr algn="ctr"/>
            <a:r>
              <a:rPr lang="en-GB" dirty="0">
                <a:latin typeface="+mn-lt"/>
              </a:rPr>
              <a:t>AXIS</a:t>
            </a:r>
          </a:p>
          <a:p>
            <a:pPr algn="ctr"/>
            <a:r>
              <a:rPr lang="en-GB" dirty="0">
                <a:latin typeface="+mn-lt"/>
              </a:rPr>
              <a:t>Clock</a:t>
            </a:r>
          </a:p>
        </p:txBody>
      </p:sp>
      <p:pic>
        <p:nvPicPr>
          <p:cNvPr id="2050" name="Picture 2" descr="C:\Users\brelei01\Desktop\pu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64" y="2950298"/>
            <a:ext cx="1381334" cy="1447111"/>
          </a:xfrm>
          <a:prstGeom prst="rect">
            <a:avLst/>
          </a:prstGeom>
          <a:noFill/>
          <a:extLst>
            <a:ext uri="{909E8E84-426E-40DD-AFC4-6F175D3DCCD1}">
              <a14:hiddenFill xmlns:a14="http://schemas.microsoft.com/office/drawing/2010/main">
                <a:solidFill>
                  <a:srgbClr val="FFFFFF"/>
                </a:solidFill>
              </a14:hiddenFill>
            </a:ext>
          </a:extLst>
        </p:spPr>
      </p:pic>
      <p:sp>
        <p:nvSpPr>
          <p:cNvPr id="151" name="TextBox 150"/>
          <p:cNvSpPr txBox="1"/>
          <p:nvPr/>
        </p:nvSpPr>
        <p:spPr>
          <a:xfrm>
            <a:off x="9648871" y="4321114"/>
            <a:ext cx="1191384" cy="287337"/>
          </a:xfrm>
          <a:prstGeom prst="rect">
            <a:avLst/>
          </a:prstGeom>
        </p:spPr>
        <p:txBody>
          <a:bodyPr vert="horz" wrap="none" lIns="0" tIns="0" rIns="0" bIns="0" rtlCol="0" anchor="t">
            <a:normAutofit/>
          </a:bodyPr>
          <a:lstStyle/>
          <a:p>
            <a:pPr algn="ctr"/>
            <a:r>
              <a:rPr lang="en-GB" dirty="0">
                <a:latin typeface="+mn-lt"/>
              </a:rPr>
              <a:t>AXI-Stream</a:t>
            </a:r>
          </a:p>
        </p:txBody>
      </p:sp>
      <p:sp>
        <p:nvSpPr>
          <p:cNvPr id="152" name="Rounded Rectangle 151"/>
          <p:cNvSpPr/>
          <p:nvPr/>
        </p:nvSpPr>
        <p:spPr>
          <a:xfrm>
            <a:off x="5360988" y="3175000"/>
            <a:ext cx="800100" cy="4572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4000" dirty="0"/>
              <a:t>…</a:t>
            </a:r>
            <a:endParaRPr lang="en-GB" sz="4000" dirty="0"/>
          </a:p>
        </p:txBody>
      </p:sp>
      <p:sp>
        <p:nvSpPr>
          <p:cNvPr id="153" name="Rounded Rectangle 152"/>
          <p:cNvSpPr/>
          <p:nvPr/>
        </p:nvSpPr>
        <p:spPr>
          <a:xfrm>
            <a:off x="2439192" y="3225800"/>
            <a:ext cx="800100" cy="6223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Pixel</a:t>
            </a:r>
            <a:br>
              <a:rPr lang="en-GB" dirty="0"/>
            </a:br>
            <a:r>
              <a:rPr lang="en-GB" dirty="0"/>
              <a:t>n+1</a:t>
            </a:r>
          </a:p>
        </p:txBody>
      </p:sp>
      <p:pic>
        <p:nvPicPr>
          <p:cNvPr id="2051" name="Picture 3" descr="C:\Users\brelei01\Desktop\pu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145" y="2952000"/>
            <a:ext cx="2433778" cy="1362540"/>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p:cNvSpPr txBox="1"/>
          <p:nvPr/>
        </p:nvSpPr>
        <p:spPr>
          <a:xfrm>
            <a:off x="10743408" y="5391944"/>
            <a:ext cx="861219" cy="574674"/>
          </a:xfrm>
          <a:prstGeom prst="rect">
            <a:avLst/>
          </a:prstGeom>
        </p:spPr>
        <p:txBody>
          <a:bodyPr vert="horz" wrap="none" lIns="0" tIns="0" rIns="0" bIns="0" rtlCol="0" anchor="t">
            <a:normAutofit/>
          </a:bodyPr>
          <a:lstStyle/>
          <a:p>
            <a:pPr algn="ctr"/>
            <a:r>
              <a:rPr lang="en-GB" dirty="0">
                <a:latin typeface="+mn-lt"/>
              </a:rPr>
              <a:t>AXIS</a:t>
            </a:r>
          </a:p>
          <a:p>
            <a:pPr algn="ctr"/>
            <a:r>
              <a:rPr lang="en-US" altLang="zh-CN" dirty="0">
                <a:latin typeface="+mn-lt"/>
              </a:rPr>
              <a:t>Ready</a:t>
            </a:r>
            <a:endParaRPr lang="en-GB" dirty="0">
              <a:latin typeface="+mn-lt"/>
            </a:endParaRPr>
          </a:p>
        </p:txBody>
      </p:sp>
      <p:sp>
        <p:nvSpPr>
          <p:cNvPr id="157" name="TextBox 156"/>
          <p:cNvSpPr txBox="1"/>
          <p:nvPr/>
        </p:nvSpPr>
        <p:spPr>
          <a:xfrm>
            <a:off x="1135890" y="4318176"/>
            <a:ext cx="1191384" cy="287337"/>
          </a:xfrm>
          <a:prstGeom prst="rect">
            <a:avLst/>
          </a:prstGeom>
        </p:spPr>
        <p:txBody>
          <a:bodyPr vert="horz" wrap="none" lIns="0" tIns="0" rIns="0" bIns="0" rtlCol="0" anchor="t">
            <a:normAutofit/>
          </a:bodyPr>
          <a:lstStyle/>
          <a:p>
            <a:pPr algn="ctr"/>
            <a:r>
              <a:rPr lang="en-GB" dirty="0">
                <a:latin typeface="+mn-lt"/>
              </a:rPr>
              <a:t>HDMI</a:t>
            </a:r>
          </a:p>
        </p:txBody>
      </p:sp>
      <p:sp>
        <p:nvSpPr>
          <p:cNvPr id="158" name="TextBox 157"/>
          <p:cNvSpPr txBox="1"/>
          <p:nvPr/>
        </p:nvSpPr>
        <p:spPr>
          <a:xfrm>
            <a:off x="5400296" y="4257614"/>
            <a:ext cx="1191384" cy="287337"/>
          </a:xfrm>
          <a:prstGeom prst="rect">
            <a:avLst/>
          </a:prstGeom>
        </p:spPr>
        <p:txBody>
          <a:bodyPr vert="horz" wrap="none" lIns="0" tIns="0" rIns="0" bIns="0" rtlCol="0" anchor="t">
            <a:normAutofit/>
          </a:bodyPr>
          <a:lstStyle/>
          <a:p>
            <a:pPr algn="ctr"/>
            <a:r>
              <a:rPr lang="en-GB" dirty="0">
                <a:latin typeface="+mn-lt"/>
              </a:rPr>
              <a:t>FIFO</a:t>
            </a:r>
          </a:p>
        </p:txBody>
      </p:sp>
    </p:spTree>
    <p:extLst>
      <p:ext uri="{BB962C8B-B14F-4D97-AF65-F5344CB8AC3E}">
        <p14:creationId xmlns:p14="http://schemas.microsoft.com/office/powerpoint/2010/main" val="3302780045"/>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CC08A84B-D72B-4379-9795-9D2AE1B21C53}" vid="{AD5FA369-C00C-4F52-961A-36F6EFFD1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B61D4E06-5D3F-4994-A4A7-4BA626FA722D}">
  <ds:schemaRef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c0950e01-db07-4e41-9c32-b7a8e9fccc9b"/>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4.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59</TotalTime>
  <Words>1660</Words>
  <Application>Microsoft Office PowerPoint</Application>
  <PresentationFormat>Widescreen</PresentationFormat>
  <Paragraphs>152</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Arm_PPT_Public</vt:lpstr>
      <vt:lpstr>HDMI Input Peripheral</vt:lpstr>
      <vt:lpstr>Learning Outcomes</vt:lpstr>
      <vt:lpstr>HDMI Interface</vt:lpstr>
      <vt:lpstr>HDMI Signals: Display Data Channel (DDC)</vt:lpstr>
      <vt:lpstr>HDMI Signals: Consumer Electronics Control (CEC)</vt:lpstr>
      <vt:lpstr>HDMI Signals: Hot Plug Detect (HPD)</vt:lpstr>
      <vt:lpstr>AXI4-Stream HDMI Input Peripheral</vt:lpstr>
      <vt:lpstr>TMDS Deserialization and Decoding in Xilinx FPGA</vt:lpstr>
      <vt:lpstr>Utilization of FIFO</vt:lpstr>
      <vt:lpstr>TVALID / TUSER / TLAST Logic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Hoa Tong</dc:creator>
  <cp:keywords/>
  <dc:description/>
  <cp:lastModifiedBy>Francisca Tan</cp:lastModifiedBy>
  <cp:revision>9</cp:revision>
  <dcterms:created xsi:type="dcterms:W3CDTF">2021-01-10T04:24:14Z</dcterms:created>
  <dcterms:modified xsi:type="dcterms:W3CDTF">2021-11-16T10:56:42Z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