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4"/>
  </p:sldMasterIdLst>
  <p:notesMasterIdLst>
    <p:notesMasterId r:id="rId30"/>
  </p:notesMasterIdLst>
  <p:handoutMasterIdLst>
    <p:handoutMasterId r:id="rId31"/>
  </p:handoutMasterIdLst>
  <p:sldIdLst>
    <p:sldId id="371" r:id="rId5"/>
    <p:sldId id="346" r:id="rId6"/>
    <p:sldId id="372" r:id="rId7"/>
    <p:sldId id="373" r:id="rId8"/>
    <p:sldId id="374" r:id="rId9"/>
    <p:sldId id="375" r:id="rId10"/>
    <p:sldId id="401" r:id="rId11"/>
    <p:sldId id="402" r:id="rId12"/>
    <p:sldId id="403" r:id="rId13"/>
    <p:sldId id="407" r:id="rId14"/>
    <p:sldId id="404" r:id="rId15"/>
    <p:sldId id="406" r:id="rId16"/>
    <p:sldId id="408" r:id="rId17"/>
    <p:sldId id="409" r:id="rId18"/>
    <p:sldId id="410" r:id="rId19"/>
    <p:sldId id="405" r:id="rId20"/>
    <p:sldId id="411" r:id="rId21"/>
    <p:sldId id="412" r:id="rId22"/>
    <p:sldId id="413" r:id="rId23"/>
    <p:sldId id="415" r:id="rId24"/>
    <p:sldId id="414" r:id="rId25"/>
    <p:sldId id="416" r:id="rId26"/>
    <p:sldId id="417" r:id="rId27"/>
    <p:sldId id="418" r:id="rId28"/>
    <p:sldId id="400"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5160DB-5A06-41DD-A4B8-2CEA8DF02A20}" v="4" dt="2020-02-10T12:36:12.878"/>
    <p1510:client id="{B92996F5-08F2-405D-86FF-14B8A2267946}" v="2" dt="2020-06-17T14:48:06.102"/>
    <p1510:client id="{D3142634-17B7-40D0-B9E5-4EE8579A96C9}" v="14" dt="2020-02-10T15:58:08.27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5" autoAdjust="0"/>
    <p:restoredTop sz="78308" autoAdjust="0"/>
  </p:normalViewPr>
  <p:slideViewPr>
    <p:cSldViewPr snapToGrid="0">
      <p:cViewPr varScale="1">
        <p:scale>
          <a:sx n="32" d="100"/>
          <a:sy n="32" d="100"/>
        </p:scale>
        <p:origin x="264" y="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06" d="100"/>
          <a:sy n="106" d="100"/>
        </p:scale>
        <p:origin x="5076"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ata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_rels/data5.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6.svg"/><Relationship Id="rId1" Type="http://schemas.openxmlformats.org/officeDocument/2006/relationships/image" Target="../media/image25.png"/><Relationship Id="rId6" Type="http://schemas.openxmlformats.org/officeDocument/2006/relationships/image" Target="../media/image20.svg"/><Relationship Id="rId5" Type="http://schemas.openxmlformats.org/officeDocument/2006/relationships/image" Target="../media/image27.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58.svg"/><Relationship Id="rId1" Type="http://schemas.openxmlformats.org/officeDocument/2006/relationships/image" Target="../media/image65.png"/><Relationship Id="rId6" Type="http://schemas.openxmlformats.org/officeDocument/2006/relationships/image" Target="../media/image62.svg"/><Relationship Id="rId5" Type="http://schemas.openxmlformats.org/officeDocument/2006/relationships/image" Target="../media/image67.png"/><Relationship Id="rId4" Type="http://schemas.openxmlformats.org/officeDocument/2006/relationships/image" Target="../media/image6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image" Target="../media/image89.svg"/><Relationship Id="rId1" Type="http://schemas.openxmlformats.org/officeDocument/2006/relationships/image" Target="../media/image96.png"/><Relationship Id="rId6" Type="http://schemas.openxmlformats.org/officeDocument/2006/relationships/image" Target="../media/image93.svg"/><Relationship Id="rId5" Type="http://schemas.openxmlformats.org/officeDocument/2006/relationships/image" Target="../media/image98.png"/><Relationship Id="rId4" Type="http://schemas.openxmlformats.org/officeDocument/2006/relationships/image" Target="../media/image9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46.png"/><Relationship Id="rId7" Type="http://schemas.openxmlformats.org/officeDocument/2006/relationships/image" Target="../media/image148.png"/><Relationship Id="rId2" Type="http://schemas.openxmlformats.org/officeDocument/2006/relationships/image" Target="../media/image138.svg"/><Relationship Id="rId1" Type="http://schemas.openxmlformats.org/officeDocument/2006/relationships/image" Target="../media/image145.png"/><Relationship Id="rId6" Type="http://schemas.openxmlformats.org/officeDocument/2006/relationships/image" Target="../media/image142.svg"/><Relationship Id="rId5" Type="http://schemas.openxmlformats.org/officeDocument/2006/relationships/image" Target="../media/image147.png"/><Relationship Id="rId4" Type="http://schemas.openxmlformats.org/officeDocument/2006/relationships/image" Target="../media/image1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BF8E4-9800-4F57-BBCF-1ECE998DE89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E73E865-8F3A-4B6C-B697-3F70916731FD}">
      <dgm:prSet/>
      <dgm:spPr/>
      <dgm:t>
        <a:bodyPr/>
        <a:lstStyle/>
        <a:p>
          <a:pPr>
            <a:lnSpc>
              <a:spcPct val="100000"/>
            </a:lnSpc>
          </a:pPr>
          <a:r>
            <a:rPr lang="en-US" noProof="0" dirty="0"/>
            <a:t>What application domains should be covered?</a:t>
          </a:r>
        </a:p>
      </dgm:t>
    </dgm:pt>
    <dgm:pt modelId="{69A6D6BD-3B15-4E7B-B541-888A7F56E6AE}" type="parTrans" cxnId="{E3D57C5C-E4D3-4845-8013-484D0F6CDF7A}">
      <dgm:prSet/>
      <dgm:spPr/>
      <dgm:t>
        <a:bodyPr/>
        <a:lstStyle/>
        <a:p>
          <a:endParaRPr lang="en-US"/>
        </a:p>
      </dgm:t>
    </dgm:pt>
    <dgm:pt modelId="{077767DA-4339-4746-9FB0-2E3B6A70E813}" type="sibTrans" cxnId="{E3D57C5C-E4D3-4845-8013-484D0F6CDF7A}">
      <dgm:prSet/>
      <dgm:spPr/>
      <dgm:t>
        <a:bodyPr/>
        <a:lstStyle/>
        <a:p>
          <a:endParaRPr lang="en-US"/>
        </a:p>
      </dgm:t>
    </dgm:pt>
    <dgm:pt modelId="{D9D3BDED-2F5B-4DA1-8E0C-25D825D1AD86}">
      <dgm:prSet/>
      <dgm:spPr/>
      <dgm:t>
        <a:bodyPr/>
        <a:lstStyle/>
        <a:p>
          <a:pPr>
            <a:lnSpc>
              <a:spcPct val="100000"/>
            </a:lnSpc>
          </a:pPr>
          <a:r>
            <a:rPr lang="en-US" noProof="0" dirty="0"/>
            <a:t>Where to place the “intelligence”?</a:t>
          </a:r>
        </a:p>
      </dgm:t>
    </dgm:pt>
    <dgm:pt modelId="{8B535345-48B0-4128-933F-A8D90DDC675C}" type="parTrans" cxnId="{16365BAC-66FC-4E0E-88DD-E261F3304067}">
      <dgm:prSet/>
      <dgm:spPr/>
      <dgm:t>
        <a:bodyPr/>
        <a:lstStyle/>
        <a:p>
          <a:endParaRPr lang="en-GB"/>
        </a:p>
      </dgm:t>
    </dgm:pt>
    <dgm:pt modelId="{A7F7A6EA-5F08-4478-8589-BF4F9753CF76}" type="sibTrans" cxnId="{16365BAC-66FC-4E0E-88DD-E261F3304067}">
      <dgm:prSet/>
      <dgm:spPr/>
      <dgm:t>
        <a:bodyPr/>
        <a:lstStyle/>
        <a:p>
          <a:endParaRPr lang="en-GB"/>
        </a:p>
      </dgm:t>
    </dgm:pt>
    <dgm:pt modelId="{B7334E6A-CE7F-4D72-B189-C11271149CC5}">
      <dgm:prSet/>
      <dgm:spPr/>
      <dgm:t>
        <a:bodyPr/>
        <a:lstStyle/>
        <a:p>
          <a:pPr>
            <a:lnSpc>
              <a:spcPct val="100000"/>
            </a:lnSpc>
          </a:pPr>
          <a:r>
            <a:rPr lang="en-US" noProof="0" dirty="0"/>
            <a:t>What networking structure should be employed?</a:t>
          </a:r>
        </a:p>
      </dgm:t>
    </dgm:pt>
    <dgm:pt modelId="{CAAA254C-DA65-4C9E-8724-6DD10AD0A8E0}" type="parTrans" cxnId="{6C918FBE-1562-4138-A257-D07E66726E3F}">
      <dgm:prSet/>
      <dgm:spPr/>
      <dgm:t>
        <a:bodyPr/>
        <a:lstStyle/>
        <a:p>
          <a:endParaRPr lang="en-GB"/>
        </a:p>
      </dgm:t>
    </dgm:pt>
    <dgm:pt modelId="{FC4CAD52-3B32-4AF3-B22E-3FD944CA6D0C}" type="sibTrans" cxnId="{6C918FBE-1562-4138-A257-D07E66726E3F}">
      <dgm:prSet/>
      <dgm:spPr/>
      <dgm:t>
        <a:bodyPr/>
        <a:lstStyle/>
        <a:p>
          <a:endParaRPr lang="en-GB"/>
        </a:p>
      </dgm:t>
    </dgm:pt>
    <dgm:pt modelId="{D7B8E704-4C74-4B71-B67F-074CEDA4C4F6}">
      <dgm:prSet/>
      <dgm:spPr/>
      <dgm:t>
        <a:bodyPr/>
        <a:lstStyle/>
        <a:p>
          <a:pPr>
            <a:lnSpc>
              <a:spcPct val="100000"/>
            </a:lnSpc>
          </a:pPr>
          <a:r>
            <a:rPr lang="en-US" noProof="0" dirty="0"/>
            <a:t>How to modularize systems, so as to manage complexity and enable programmability?</a:t>
          </a:r>
        </a:p>
      </dgm:t>
    </dgm:pt>
    <dgm:pt modelId="{94309F30-551A-4389-98F9-682EF70EE204}" type="parTrans" cxnId="{6ED91F6E-A218-4D01-8789-17F61437AEA8}">
      <dgm:prSet/>
      <dgm:spPr/>
      <dgm:t>
        <a:bodyPr/>
        <a:lstStyle/>
        <a:p>
          <a:endParaRPr lang="en-GB"/>
        </a:p>
      </dgm:t>
    </dgm:pt>
    <dgm:pt modelId="{4C381490-2900-4F11-B208-2C1700C697EA}" type="sibTrans" cxnId="{6ED91F6E-A218-4D01-8789-17F61437AEA8}">
      <dgm:prSet/>
      <dgm:spPr/>
      <dgm:t>
        <a:bodyPr/>
        <a:lstStyle/>
        <a:p>
          <a:endParaRPr lang="en-GB"/>
        </a:p>
      </dgm:t>
    </dgm:pt>
    <dgm:pt modelId="{FDF0F98D-944F-4132-9706-8308D5B8FEAD}">
      <dgm:prSet/>
      <dgm:spPr/>
      <dgm:t>
        <a:bodyPr/>
        <a:lstStyle/>
        <a:p>
          <a:pPr>
            <a:lnSpc>
              <a:spcPct val="100000"/>
            </a:lnSpc>
          </a:pPr>
          <a:r>
            <a:rPr lang="en-US" noProof="0" dirty="0"/>
            <a:t>What are the cost and scalability implications?</a:t>
          </a:r>
        </a:p>
      </dgm:t>
    </dgm:pt>
    <dgm:pt modelId="{21D20C51-CA34-4140-ABED-8F171BF032B2}" type="parTrans" cxnId="{27FD637A-5DD1-4FB5-AC2B-4FC7FF9E2EDF}">
      <dgm:prSet/>
      <dgm:spPr/>
      <dgm:t>
        <a:bodyPr/>
        <a:lstStyle/>
        <a:p>
          <a:endParaRPr lang="en-GB"/>
        </a:p>
      </dgm:t>
    </dgm:pt>
    <dgm:pt modelId="{7B408BAB-8D9C-403F-850A-624840065526}" type="sibTrans" cxnId="{27FD637A-5DD1-4FB5-AC2B-4FC7FF9E2EDF}">
      <dgm:prSet/>
      <dgm:spPr/>
      <dgm:t>
        <a:bodyPr/>
        <a:lstStyle/>
        <a:p>
          <a:endParaRPr lang="en-GB"/>
        </a:p>
      </dgm:t>
    </dgm:pt>
    <dgm:pt modelId="{49852EBC-67F5-4452-AA11-AF57BB9E0E1F}" type="pres">
      <dgm:prSet presAssocID="{5ABBF8E4-9800-4F57-BBCF-1ECE998DE89A}" presName="root" presStyleCnt="0">
        <dgm:presLayoutVars>
          <dgm:dir/>
          <dgm:resizeHandles val="exact"/>
        </dgm:presLayoutVars>
      </dgm:prSet>
      <dgm:spPr/>
    </dgm:pt>
    <dgm:pt modelId="{4BAFE3BF-7A9F-4FDA-A007-5D3D88C02A8C}" type="pres">
      <dgm:prSet presAssocID="{0E73E865-8F3A-4B6C-B697-3F70916731FD}" presName="compNode" presStyleCnt="0"/>
      <dgm:spPr/>
    </dgm:pt>
    <dgm:pt modelId="{9232CA52-4CE1-41C0-9C20-9E39E1E5AE1F}" type="pres">
      <dgm:prSet presAssocID="{0E73E865-8F3A-4B6C-B697-3F70916731FD}" presName="bgRect" presStyleLbl="bgShp" presStyleIdx="0" presStyleCnt="5"/>
      <dgm:spPr/>
    </dgm:pt>
    <dgm:pt modelId="{B3912EDB-E7B9-4D9A-87BA-5365FA5DE3D3}" type="pres">
      <dgm:prSet presAssocID="{0E73E865-8F3A-4B6C-B697-3F70916731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C9BF74C8-E006-4310-BD38-5B65E0024DDE}" type="pres">
      <dgm:prSet presAssocID="{0E73E865-8F3A-4B6C-B697-3F70916731FD}" presName="spaceRect" presStyleCnt="0"/>
      <dgm:spPr/>
    </dgm:pt>
    <dgm:pt modelId="{DD56449A-9408-46B5-A992-C9853CD9AFFF}" type="pres">
      <dgm:prSet presAssocID="{0E73E865-8F3A-4B6C-B697-3F70916731FD}" presName="parTx" presStyleLbl="revTx" presStyleIdx="0" presStyleCnt="5">
        <dgm:presLayoutVars>
          <dgm:chMax val="0"/>
          <dgm:chPref val="0"/>
        </dgm:presLayoutVars>
      </dgm:prSet>
      <dgm:spPr/>
    </dgm:pt>
    <dgm:pt modelId="{64CBA6BF-9953-4186-9338-1F834BB81C6A}" type="pres">
      <dgm:prSet presAssocID="{077767DA-4339-4746-9FB0-2E3B6A70E813}" presName="sibTrans" presStyleCnt="0"/>
      <dgm:spPr/>
    </dgm:pt>
    <dgm:pt modelId="{04A58567-44A3-4CF8-83BF-CA5953A32BB7}" type="pres">
      <dgm:prSet presAssocID="{D9D3BDED-2F5B-4DA1-8E0C-25D825D1AD86}" presName="compNode" presStyleCnt="0"/>
      <dgm:spPr/>
    </dgm:pt>
    <dgm:pt modelId="{C008BC35-38E9-4CD6-A944-61C8F08AAFEF}" type="pres">
      <dgm:prSet presAssocID="{D9D3BDED-2F5B-4DA1-8E0C-25D825D1AD86}" presName="bgRect" presStyleLbl="bgShp" presStyleIdx="1" presStyleCnt="5"/>
      <dgm:spPr/>
    </dgm:pt>
    <dgm:pt modelId="{508CBFA1-1885-4C01-AF67-CB6C39115801}" type="pres">
      <dgm:prSet presAssocID="{D9D3BDED-2F5B-4DA1-8E0C-25D825D1AD8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rain"/>
        </a:ext>
      </dgm:extLst>
    </dgm:pt>
    <dgm:pt modelId="{611AD55F-E92D-4A97-ABB2-BC224B21F0C6}" type="pres">
      <dgm:prSet presAssocID="{D9D3BDED-2F5B-4DA1-8E0C-25D825D1AD86}" presName="spaceRect" presStyleCnt="0"/>
      <dgm:spPr/>
    </dgm:pt>
    <dgm:pt modelId="{3F5C24E3-ABA1-4574-A431-25CDBF2E15A9}" type="pres">
      <dgm:prSet presAssocID="{D9D3BDED-2F5B-4DA1-8E0C-25D825D1AD86}" presName="parTx" presStyleLbl="revTx" presStyleIdx="1" presStyleCnt="5">
        <dgm:presLayoutVars>
          <dgm:chMax val="0"/>
          <dgm:chPref val="0"/>
        </dgm:presLayoutVars>
      </dgm:prSet>
      <dgm:spPr/>
    </dgm:pt>
    <dgm:pt modelId="{A2CCB511-0B47-420A-A1EF-2BB24BE4CB56}" type="pres">
      <dgm:prSet presAssocID="{A7F7A6EA-5F08-4478-8589-BF4F9753CF76}" presName="sibTrans" presStyleCnt="0"/>
      <dgm:spPr/>
    </dgm:pt>
    <dgm:pt modelId="{9B0DAFCD-3F5F-455D-8027-9F95275C31ED}" type="pres">
      <dgm:prSet presAssocID="{B7334E6A-CE7F-4D72-B189-C11271149CC5}" presName="compNode" presStyleCnt="0"/>
      <dgm:spPr/>
    </dgm:pt>
    <dgm:pt modelId="{26673D06-637D-48E0-AE36-0F019838AD65}" type="pres">
      <dgm:prSet presAssocID="{B7334E6A-CE7F-4D72-B189-C11271149CC5}" presName="bgRect" presStyleLbl="bgShp" presStyleIdx="2" presStyleCnt="5"/>
      <dgm:spPr/>
    </dgm:pt>
    <dgm:pt modelId="{7149BE77-5C42-4240-8A4B-9E910FACAE27}" type="pres">
      <dgm:prSet presAssocID="{B7334E6A-CE7F-4D72-B189-C11271149CC5}"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Network"/>
        </a:ext>
      </dgm:extLst>
    </dgm:pt>
    <dgm:pt modelId="{ADFF9B25-F45F-49A0-BED4-D8CD6C28BF57}" type="pres">
      <dgm:prSet presAssocID="{B7334E6A-CE7F-4D72-B189-C11271149CC5}" presName="spaceRect" presStyleCnt="0"/>
      <dgm:spPr/>
    </dgm:pt>
    <dgm:pt modelId="{8ABA4C6F-7C7B-4134-8F62-6293A110D1FA}" type="pres">
      <dgm:prSet presAssocID="{B7334E6A-CE7F-4D72-B189-C11271149CC5}" presName="parTx" presStyleLbl="revTx" presStyleIdx="2" presStyleCnt="5">
        <dgm:presLayoutVars>
          <dgm:chMax val="0"/>
          <dgm:chPref val="0"/>
        </dgm:presLayoutVars>
      </dgm:prSet>
      <dgm:spPr/>
    </dgm:pt>
    <dgm:pt modelId="{3194DFF8-9B49-424D-8AB3-639541C15F8B}" type="pres">
      <dgm:prSet presAssocID="{FC4CAD52-3B32-4AF3-B22E-3FD944CA6D0C}" presName="sibTrans" presStyleCnt="0"/>
      <dgm:spPr/>
    </dgm:pt>
    <dgm:pt modelId="{97B306B4-5F06-40C8-90FC-4280829F3D33}" type="pres">
      <dgm:prSet presAssocID="{D7B8E704-4C74-4B71-B67F-074CEDA4C4F6}" presName="compNode" presStyleCnt="0"/>
      <dgm:spPr/>
    </dgm:pt>
    <dgm:pt modelId="{9EC3FB1B-CC1C-4535-9F4E-E73B792C9AD4}" type="pres">
      <dgm:prSet presAssocID="{D7B8E704-4C74-4B71-B67F-074CEDA4C4F6}" presName="bgRect" presStyleLbl="bgShp" presStyleIdx="3" presStyleCnt="5"/>
      <dgm:spPr/>
    </dgm:pt>
    <dgm:pt modelId="{C30554AE-1032-4E77-A8DE-F5A77EE89F4A}" type="pres">
      <dgm:prSet presAssocID="{D7B8E704-4C74-4B71-B67F-074CEDA4C4F6}"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ears"/>
        </a:ext>
      </dgm:extLst>
    </dgm:pt>
    <dgm:pt modelId="{B3C737CA-52FB-48AD-842B-2F5AB5C17419}" type="pres">
      <dgm:prSet presAssocID="{D7B8E704-4C74-4B71-B67F-074CEDA4C4F6}" presName="spaceRect" presStyleCnt="0"/>
      <dgm:spPr/>
    </dgm:pt>
    <dgm:pt modelId="{291C7FE5-C277-4B1B-BB77-FDC81B2D2183}" type="pres">
      <dgm:prSet presAssocID="{D7B8E704-4C74-4B71-B67F-074CEDA4C4F6}" presName="parTx" presStyleLbl="revTx" presStyleIdx="3" presStyleCnt="5">
        <dgm:presLayoutVars>
          <dgm:chMax val="0"/>
          <dgm:chPref val="0"/>
        </dgm:presLayoutVars>
      </dgm:prSet>
      <dgm:spPr/>
    </dgm:pt>
    <dgm:pt modelId="{58D2EF4F-9F1D-4545-A34A-2F66C1C828BF}" type="pres">
      <dgm:prSet presAssocID="{4C381490-2900-4F11-B208-2C1700C697EA}" presName="sibTrans" presStyleCnt="0"/>
      <dgm:spPr/>
    </dgm:pt>
    <dgm:pt modelId="{68300CB5-BE8A-4C64-B976-1FE777BEBD6E}" type="pres">
      <dgm:prSet presAssocID="{FDF0F98D-944F-4132-9706-8308D5B8FEAD}" presName="compNode" presStyleCnt="0"/>
      <dgm:spPr/>
    </dgm:pt>
    <dgm:pt modelId="{7A4A6B22-04F3-4B75-874E-B94613B91332}" type="pres">
      <dgm:prSet presAssocID="{FDF0F98D-944F-4132-9706-8308D5B8FEAD}" presName="bgRect" presStyleLbl="bgShp" presStyleIdx="4" presStyleCnt="5"/>
      <dgm:spPr/>
    </dgm:pt>
    <dgm:pt modelId="{19AE9A68-3345-47A0-AD52-F948F5580941}" type="pres">
      <dgm:prSet presAssocID="{FDF0F98D-944F-4132-9706-8308D5B8FEA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20D757FC-A68F-43A6-8022-47AF682AFDAF}" type="pres">
      <dgm:prSet presAssocID="{FDF0F98D-944F-4132-9706-8308D5B8FEAD}" presName="spaceRect" presStyleCnt="0"/>
      <dgm:spPr/>
    </dgm:pt>
    <dgm:pt modelId="{8C8117C5-1A2C-4650-B087-412E504BBF37}" type="pres">
      <dgm:prSet presAssocID="{FDF0F98D-944F-4132-9706-8308D5B8FEAD}" presName="parTx" presStyleLbl="revTx" presStyleIdx="4" presStyleCnt="5">
        <dgm:presLayoutVars>
          <dgm:chMax val="0"/>
          <dgm:chPref val="0"/>
        </dgm:presLayoutVars>
      </dgm:prSet>
      <dgm:spPr/>
    </dgm:pt>
  </dgm:ptLst>
  <dgm:cxnLst>
    <dgm:cxn modelId="{1D3D2811-F34A-4E4D-8B8C-888CCA171278}" type="presOf" srcId="{D7B8E704-4C74-4B71-B67F-074CEDA4C4F6}" destId="{291C7FE5-C277-4B1B-BB77-FDC81B2D2183}" srcOrd="0" destOrd="0" presId="urn:microsoft.com/office/officeart/2018/2/layout/IconVerticalSolidList"/>
    <dgm:cxn modelId="{E3D57C5C-E4D3-4845-8013-484D0F6CDF7A}" srcId="{5ABBF8E4-9800-4F57-BBCF-1ECE998DE89A}" destId="{0E73E865-8F3A-4B6C-B697-3F70916731FD}" srcOrd="0" destOrd="0" parTransId="{69A6D6BD-3B15-4E7B-B541-888A7F56E6AE}" sibTransId="{077767DA-4339-4746-9FB0-2E3B6A70E813}"/>
    <dgm:cxn modelId="{37FF7444-B02F-4124-83F0-679DD7FF250D}" type="presOf" srcId="{5ABBF8E4-9800-4F57-BBCF-1ECE998DE89A}" destId="{49852EBC-67F5-4452-AA11-AF57BB9E0E1F}" srcOrd="0" destOrd="0" presId="urn:microsoft.com/office/officeart/2018/2/layout/IconVerticalSolidList"/>
    <dgm:cxn modelId="{F8BA1268-B952-440E-ADF6-1A2291BF2B2A}" type="presOf" srcId="{B7334E6A-CE7F-4D72-B189-C11271149CC5}" destId="{8ABA4C6F-7C7B-4134-8F62-6293A110D1FA}" srcOrd="0" destOrd="0" presId="urn:microsoft.com/office/officeart/2018/2/layout/IconVerticalSolidList"/>
    <dgm:cxn modelId="{6ED91F6E-A218-4D01-8789-17F61437AEA8}" srcId="{5ABBF8E4-9800-4F57-BBCF-1ECE998DE89A}" destId="{D7B8E704-4C74-4B71-B67F-074CEDA4C4F6}" srcOrd="3" destOrd="0" parTransId="{94309F30-551A-4389-98F9-682EF70EE204}" sibTransId="{4C381490-2900-4F11-B208-2C1700C697EA}"/>
    <dgm:cxn modelId="{27FD637A-5DD1-4FB5-AC2B-4FC7FF9E2EDF}" srcId="{5ABBF8E4-9800-4F57-BBCF-1ECE998DE89A}" destId="{FDF0F98D-944F-4132-9706-8308D5B8FEAD}" srcOrd="4" destOrd="0" parTransId="{21D20C51-CA34-4140-ABED-8F171BF032B2}" sibTransId="{7B408BAB-8D9C-403F-850A-624840065526}"/>
    <dgm:cxn modelId="{16365BAC-66FC-4E0E-88DD-E261F3304067}" srcId="{5ABBF8E4-9800-4F57-BBCF-1ECE998DE89A}" destId="{D9D3BDED-2F5B-4DA1-8E0C-25D825D1AD86}" srcOrd="1" destOrd="0" parTransId="{8B535345-48B0-4128-933F-A8D90DDC675C}" sibTransId="{A7F7A6EA-5F08-4478-8589-BF4F9753CF76}"/>
    <dgm:cxn modelId="{014F4AAE-D74B-4A25-9E61-574FC2DB4522}" type="presOf" srcId="{0E73E865-8F3A-4B6C-B697-3F70916731FD}" destId="{DD56449A-9408-46B5-A992-C9853CD9AFFF}" srcOrd="0" destOrd="0" presId="urn:microsoft.com/office/officeart/2018/2/layout/IconVerticalSolidList"/>
    <dgm:cxn modelId="{6C918FBE-1562-4138-A257-D07E66726E3F}" srcId="{5ABBF8E4-9800-4F57-BBCF-1ECE998DE89A}" destId="{B7334E6A-CE7F-4D72-B189-C11271149CC5}" srcOrd="2" destOrd="0" parTransId="{CAAA254C-DA65-4C9E-8724-6DD10AD0A8E0}" sibTransId="{FC4CAD52-3B32-4AF3-B22E-3FD944CA6D0C}"/>
    <dgm:cxn modelId="{AE65C9E7-C261-43B5-940F-69D57FF5FB75}" type="presOf" srcId="{D9D3BDED-2F5B-4DA1-8E0C-25D825D1AD86}" destId="{3F5C24E3-ABA1-4574-A431-25CDBF2E15A9}" srcOrd="0" destOrd="0" presId="urn:microsoft.com/office/officeart/2018/2/layout/IconVerticalSolidList"/>
    <dgm:cxn modelId="{7597F2F8-A2FE-4643-B986-8F49DCE53B05}" type="presOf" srcId="{FDF0F98D-944F-4132-9706-8308D5B8FEAD}" destId="{8C8117C5-1A2C-4650-B087-412E504BBF37}" srcOrd="0" destOrd="0" presId="urn:microsoft.com/office/officeart/2018/2/layout/IconVerticalSolidList"/>
    <dgm:cxn modelId="{7BA417F2-7008-490F-9300-22E8EDDE8E8D}" type="presParOf" srcId="{49852EBC-67F5-4452-AA11-AF57BB9E0E1F}" destId="{4BAFE3BF-7A9F-4FDA-A007-5D3D88C02A8C}" srcOrd="0" destOrd="0" presId="urn:microsoft.com/office/officeart/2018/2/layout/IconVerticalSolidList"/>
    <dgm:cxn modelId="{F493C4E2-5C33-4973-A339-61249705712D}" type="presParOf" srcId="{4BAFE3BF-7A9F-4FDA-A007-5D3D88C02A8C}" destId="{9232CA52-4CE1-41C0-9C20-9E39E1E5AE1F}" srcOrd="0" destOrd="0" presId="urn:microsoft.com/office/officeart/2018/2/layout/IconVerticalSolidList"/>
    <dgm:cxn modelId="{5984EED1-91C5-47E7-85C4-ECBDE0A2532D}" type="presParOf" srcId="{4BAFE3BF-7A9F-4FDA-A007-5D3D88C02A8C}" destId="{B3912EDB-E7B9-4D9A-87BA-5365FA5DE3D3}" srcOrd="1" destOrd="0" presId="urn:microsoft.com/office/officeart/2018/2/layout/IconVerticalSolidList"/>
    <dgm:cxn modelId="{88FD1BF2-E9D2-45F6-BF24-45CB71BA4A78}" type="presParOf" srcId="{4BAFE3BF-7A9F-4FDA-A007-5D3D88C02A8C}" destId="{C9BF74C8-E006-4310-BD38-5B65E0024DDE}" srcOrd="2" destOrd="0" presId="urn:microsoft.com/office/officeart/2018/2/layout/IconVerticalSolidList"/>
    <dgm:cxn modelId="{BC4852D4-E7A8-483C-B4D2-CAFEB715F62E}" type="presParOf" srcId="{4BAFE3BF-7A9F-4FDA-A007-5D3D88C02A8C}" destId="{DD56449A-9408-46B5-A992-C9853CD9AFFF}" srcOrd="3" destOrd="0" presId="urn:microsoft.com/office/officeart/2018/2/layout/IconVerticalSolidList"/>
    <dgm:cxn modelId="{98A6B3CB-9F09-4CD1-A014-0C986E69F3DF}" type="presParOf" srcId="{49852EBC-67F5-4452-AA11-AF57BB9E0E1F}" destId="{64CBA6BF-9953-4186-9338-1F834BB81C6A}" srcOrd="1" destOrd="0" presId="urn:microsoft.com/office/officeart/2018/2/layout/IconVerticalSolidList"/>
    <dgm:cxn modelId="{1E8AA2AD-095B-4BA1-9195-B30A35AC66EC}" type="presParOf" srcId="{49852EBC-67F5-4452-AA11-AF57BB9E0E1F}" destId="{04A58567-44A3-4CF8-83BF-CA5953A32BB7}" srcOrd="2" destOrd="0" presId="urn:microsoft.com/office/officeart/2018/2/layout/IconVerticalSolidList"/>
    <dgm:cxn modelId="{41F10CE6-497F-4617-B8D2-B5A372CE08F7}" type="presParOf" srcId="{04A58567-44A3-4CF8-83BF-CA5953A32BB7}" destId="{C008BC35-38E9-4CD6-A944-61C8F08AAFEF}" srcOrd="0" destOrd="0" presId="urn:microsoft.com/office/officeart/2018/2/layout/IconVerticalSolidList"/>
    <dgm:cxn modelId="{44BE920E-C8FD-406D-AE92-EA7211FA4185}" type="presParOf" srcId="{04A58567-44A3-4CF8-83BF-CA5953A32BB7}" destId="{508CBFA1-1885-4C01-AF67-CB6C39115801}" srcOrd="1" destOrd="0" presId="urn:microsoft.com/office/officeart/2018/2/layout/IconVerticalSolidList"/>
    <dgm:cxn modelId="{EF5C0537-1116-4F58-95FA-A2C31B7694A3}" type="presParOf" srcId="{04A58567-44A3-4CF8-83BF-CA5953A32BB7}" destId="{611AD55F-E92D-4A97-ABB2-BC224B21F0C6}" srcOrd="2" destOrd="0" presId="urn:microsoft.com/office/officeart/2018/2/layout/IconVerticalSolidList"/>
    <dgm:cxn modelId="{EB14AEC6-6B17-49D1-9195-074B34F843D8}" type="presParOf" srcId="{04A58567-44A3-4CF8-83BF-CA5953A32BB7}" destId="{3F5C24E3-ABA1-4574-A431-25CDBF2E15A9}" srcOrd="3" destOrd="0" presId="urn:microsoft.com/office/officeart/2018/2/layout/IconVerticalSolidList"/>
    <dgm:cxn modelId="{89BEDC50-84CF-492D-99FD-168A434AFF56}" type="presParOf" srcId="{49852EBC-67F5-4452-AA11-AF57BB9E0E1F}" destId="{A2CCB511-0B47-420A-A1EF-2BB24BE4CB56}" srcOrd="3" destOrd="0" presId="urn:microsoft.com/office/officeart/2018/2/layout/IconVerticalSolidList"/>
    <dgm:cxn modelId="{EC27838A-A410-49D9-9135-D35C224D0623}" type="presParOf" srcId="{49852EBC-67F5-4452-AA11-AF57BB9E0E1F}" destId="{9B0DAFCD-3F5F-455D-8027-9F95275C31ED}" srcOrd="4" destOrd="0" presId="urn:microsoft.com/office/officeart/2018/2/layout/IconVerticalSolidList"/>
    <dgm:cxn modelId="{B966D4E7-0349-4BC0-B4C3-2AC8EA12DCA9}" type="presParOf" srcId="{9B0DAFCD-3F5F-455D-8027-9F95275C31ED}" destId="{26673D06-637D-48E0-AE36-0F019838AD65}" srcOrd="0" destOrd="0" presId="urn:microsoft.com/office/officeart/2018/2/layout/IconVerticalSolidList"/>
    <dgm:cxn modelId="{8734F875-4A69-45EE-B333-3F149F33087B}" type="presParOf" srcId="{9B0DAFCD-3F5F-455D-8027-9F95275C31ED}" destId="{7149BE77-5C42-4240-8A4B-9E910FACAE27}" srcOrd="1" destOrd="0" presId="urn:microsoft.com/office/officeart/2018/2/layout/IconVerticalSolidList"/>
    <dgm:cxn modelId="{67E9A87B-989F-443D-AF2A-A556C33CA231}" type="presParOf" srcId="{9B0DAFCD-3F5F-455D-8027-9F95275C31ED}" destId="{ADFF9B25-F45F-49A0-BED4-D8CD6C28BF57}" srcOrd="2" destOrd="0" presId="urn:microsoft.com/office/officeart/2018/2/layout/IconVerticalSolidList"/>
    <dgm:cxn modelId="{25B3E314-15CC-4D59-A58A-9B549A3E1DDB}" type="presParOf" srcId="{9B0DAFCD-3F5F-455D-8027-9F95275C31ED}" destId="{8ABA4C6F-7C7B-4134-8F62-6293A110D1FA}" srcOrd="3" destOrd="0" presId="urn:microsoft.com/office/officeart/2018/2/layout/IconVerticalSolidList"/>
    <dgm:cxn modelId="{34136E4E-7A2F-44E6-BA68-883EF9F98ADA}" type="presParOf" srcId="{49852EBC-67F5-4452-AA11-AF57BB9E0E1F}" destId="{3194DFF8-9B49-424D-8AB3-639541C15F8B}" srcOrd="5" destOrd="0" presId="urn:microsoft.com/office/officeart/2018/2/layout/IconVerticalSolidList"/>
    <dgm:cxn modelId="{FDB41D22-AC5C-4543-89EA-999EDCB3ACFA}" type="presParOf" srcId="{49852EBC-67F5-4452-AA11-AF57BB9E0E1F}" destId="{97B306B4-5F06-40C8-90FC-4280829F3D33}" srcOrd="6" destOrd="0" presId="urn:microsoft.com/office/officeart/2018/2/layout/IconVerticalSolidList"/>
    <dgm:cxn modelId="{C584602E-168E-4B44-B469-1695820459F8}" type="presParOf" srcId="{97B306B4-5F06-40C8-90FC-4280829F3D33}" destId="{9EC3FB1B-CC1C-4535-9F4E-E73B792C9AD4}" srcOrd="0" destOrd="0" presId="urn:microsoft.com/office/officeart/2018/2/layout/IconVerticalSolidList"/>
    <dgm:cxn modelId="{9156F038-3FB0-49A4-A518-91976345FE16}" type="presParOf" srcId="{97B306B4-5F06-40C8-90FC-4280829F3D33}" destId="{C30554AE-1032-4E77-A8DE-F5A77EE89F4A}" srcOrd="1" destOrd="0" presId="urn:microsoft.com/office/officeart/2018/2/layout/IconVerticalSolidList"/>
    <dgm:cxn modelId="{4B6CA12D-76F1-4E25-A52F-661679B2C28A}" type="presParOf" srcId="{97B306B4-5F06-40C8-90FC-4280829F3D33}" destId="{B3C737CA-52FB-48AD-842B-2F5AB5C17419}" srcOrd="2" destOrd="0" presId="urn:microsoft.com/office/officeart/2018/2/layout/IconVerticalSolidList"/>
    <dgm:cxn modelId="{ADDFA509-75E3-4930-B9B9-5071D89EE3CF}" type="presParOf" srcId="{97B306B4-5F06-40C8-90FC-4280829F3D33}" destId="{291C7FE5-C277-4B1B-BB77-FDC81B2D2183}" srcOrd="3" destOrd="0" presId="urn:microsoft.com/office/officeart/2018/2/layout/IconVerticalSolidList"/>
    <dgm:cxn modelId="{314FC802-B7C0-4894-A333-7F708E749782}" type="presParOf" srcId="{49852EBC-67F5-4452-AA11-AF57BB9E0E1F}" destId="{58D2EF4F-9F1D-4545-A34A-2F66C1C828BF}" srcOrd="7" destOrd="0" presId="urn:microsoft.com/office/officeart/2018/2/layout/IconVerticalSolidList"/>
    <dgm:cxn modelId="{7E558717-C98F-44FB-947A-F56EE20C1F89}" type="presParOf" srcId="{49852EBC-67F5-4452-AA11-AF57BB9E0E1F}" destId="{68300CB5-BE8A-4C64-B976-1FE777BEBD6E}" srcOrd="8" destOrd="0" presId="urn:microsoft.com/office/officeart/2018/2/layout/IconVerticalSolidList"/>
    <dgm:cxn modelId="{82D95638-33A1-4942-9ABD-AA10B0EB4C77}" type="presParOf" srcId="{68300CB5-BE8A-4C64-B976-1FE777BEBD6E}" destId="{7A4A6B22-04F3-4B75-874E-B94613B91332}" srcOrd="0" destOrd="0" presId="urn:microsoft.com/office/officeart/2018/2/layout/IconVerticalSolidList"/>
    <dgm:cxn modelId="{7C5673D3-2759-4CB1-9270-49C02CC6FF79}" type="presParOf" srcId="{68300CB5-BE8A-4C64-B976-1FE777BEBD6E}" destId="{19AE9A68-3345-47A0-AD52-F948F5580941}" srcOrd="1" destOrd="0" presId="urn:microsoft.com/office/officeart/2018/2/layout/IconVerticalSolidList"/>
    <dgm:cxn modelId="{223CEE75-B816-4636-8B07-72E4D4926D12}" type="presParOf" srcId="{68300CB5-BE8A-4C64-B976-1FE777BEBD6E}" destId="{20D757FC-A68F-43A6-8022-47AF682AFDAF}" srcOrd="2" destOrd="0" presId="urn:microsoft.com/office/officeart/2018/2/layout/IconVerticalSolidList"/>
    <dgm:cxn modelId="{4DABE7C7-1679-488F-AFC0-22E0A18E9CC7}" type="presParOf" srcId="{68300CB5-BE8A-4C64-B976-1FE777BEBD6E}" destId="{8C8117C5-1A2C-4650-B087-412E504BBF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C74E16-3D3C-47C2-A5E6-ABD93FF0D54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C09631-8F4A-4382-84D1-349A0AF9D540}">
      <dgm:prSet/>
      <dgm:spPr/>
      <dgm:t>
        <a:bodyPr/>
        <a:lstStyle/>
        <a:p>
          <a:pPr>
            <a:lnSpc>
              <a:spcPct val="100000"/>
            </a:lnSpc>
          </a:pPr>
          <a:r>
            <a:rPr lang="en-US" noProof="0" dirty="0"/>
            <a:t>Cloud dominated the networked systems landscape until recently</a:t>
          </a:r>
        </a:p>
      </dgm:t>
    </dgm:pt>
    <dgm:pt modelId="{505109AF-2368-460D-BF86-E69550DADB32}" type="parTrans" cxnId="{5849C730-2870-40F3-967F-4B446FA3A093}">
      <dgm:prSet/>
      <dgm:spPr/>
      <dgm:t>
        <a:bodyPr/>
        <a:lstStyle/>
        <a:p>
          <a:endParaRPr lang="en-US"/>
        </a:p>
      </dgm:t>
    </dgm:pt>
    <dgm:pt modelId="{5E8CF441-C7C0-40F8-9114-A96C35FAF285}" type="sibTrans" cxnId="{5849C730-2870-40F3-967F-4B446FA3A093}">
      <dgm:prSet/>
      <dgm:spPr/>
      <dgm:t>
        <a:bodyPr/>
        <a:lstStyle/>
        <a:p>
          <a:endParaRPr lang="en-US"/>
        </a:p>
      </dgm:t>
    </dgm:pt>
    <dgm:pt modelId="{CE9D47D4-BFE5-4721-884D-DE36780C9CCD}">
      <dgm:prSet/>
      <dgm:spPr/>
      <dgm:t>
        <a:bodyPr/>
        <a:lstStyle/>
        <a:p>
          <a:pPr>
            <a:lnSpc>
              <a:spcPct val="100000"/>
            </a:lnSpc>
          </a:pPr>
          <a:r>
            <a:rPr lang="en-US" noProof="0" dirty="0"/>
            <a:t>Might not scale as the number of IoT devices grows, and applications continue to diversify and generate more data</a:t>
          </a:r>
        </a:p>
      </dgm:t>
    </dgm:pt>
    <dgm:pt modelId="{E218B483-11FC-4497-B1DE-1D022DA9E7FD}" type="parTrans" cxnId="{F37307B6-5323-4360-B74E-BD60F9A6821B}">
      <dgm:prSet/>
      <dgm:spPr/>
      <dgm:t>
        <a:bodyPr/>
        <a:lstStyle/>
        <a:p>
          <a:endParaRPr lang="en-US"/>
        </a:p>
      </dgm:t>
    </dgm:pt>
    <dgm:pt modelId="{905B7E1B-BAD1-42ED-B2D8-96178A950803}" type="sibTrans" cxnId="{F37307B6-5323-4360-B74E-BD60F9A6821B}">
      <dgm:prSet/>
      <dgm:spPr/>
      <dgm:t>
        <a:bodyPr/>
        <a:lstStyle/>
        <a:p>
          <a:endParaRPr lang="en-US"/>
        </a:p>
      </dgm:t>
    </dgm:pt>
    <dgm:pt modelId="{D8608A56-1120-4D74-8B14-59987662566F}">
      <dgm:prSet/>
      <dgm:spPr/>
      <dgm:t>
        <a:bodyPr/>
        <a:lstStyle/>
        <a:p>
          <a:pPr>
            <a:lnSpc>
              <a:spcPct val="100000"/>
            </a:lnSpc>
          </a:pPr>
          <a:r>
            <a:rPr lang="en-US" noProof="0" dirty="0"/>
            <a:t>All intelligence on powerful servers, including relational databases, control functions, data analytics engines, web interfaces, etc.</a:t>
          </a:r>
        </a:p>
      </dgm:t>
    </dgm:pt>
    <dgm:pt modelId="{E056FA6C-1C84-4BAC-B3C5-ABC60366A3F4}" type="parTrans" cxnId="{598BCFEE-971D-464E-8854-BF398CAB71D6}">
      <dgm:prSet/>
      <dgm:spPr/>
      <dgm:t>
        <a:bodyPr/>
        <a:lstStyle/>
        <a:p>
          <a:endParaRPr lang="en-GB"/>
        </a:p>
      </dgm:t>
    </dgm:pt>
    <dgm:pt modelId="{B0B20C78-B927-4269-9408-3B39AD99E446}" type="sibTrans" cxnId="{598BCFEE-971D-464E-8854-BF398CAB71D6}">
      <dgm:prSet/>
      <dgm:spPr/>
      <dgm:t>
        <a:bodyPr/>
        <a:lstStyle/>
        <a:p>
          <a:endParaRPr lang="en-GB"/>
        </a:p>
      </dgm:t>
    </dgm:pt>
    <dgm:pt modelId="{F42C3284-8CA6-4E72-91EF-ECBF02742E92}">
      <dgm:prSet/>
      <dgm:spPr/>
      <dgm:t>
        <a:bodyPr/>
        <a:lstStyle/>
        <a:p>
          <a:pPr>
            <a:lnSpc>
              <a:spcPct val="100000"/>
            </a:lnSpc>
          </a:pPr>
          <a:r>
            <a:rPr lang="en-US" noProof="0" dirty="0"/>
            <a:t>End devices merely information gatherers</a:t>
          </a:r>
        </a:p>
      </dgm:t>
    </dgm:pt>
    <dgm:pt modelId="{974FAA01-7ECF-4B32-AC91-DE8CFD230F46}" type="parTrans" cxnId="{F3D02502-1FA1-4B81-852C-EF40A6B2F7DE}">
      <dgm:prSet/>
      <dgm:spPr/>
      <dgm:t>
        <a:bodyPr/>
        <a:lstStyle/>
        <a:p>
          <a:endParaRPr lang="en-GB"/>
        </a:p>
      </dgm:t>
    </dgm:pt>
    <dgm:pt modelId="{F968FBAA-1229-4369-8FAF-1FC9D91D010E}" type="sibTrans" cxnId="{F3D02502-1FA1-4B81-852C-EF40A6B2F7DE}">
      <dgm:prSet/>
      <dgm:spPr/>
      <dgm:t>
        <a:bodyPr/>
        <a:lstStyle/>
        <a:p>
          <a:endParaRPr lang="en-GB"/>
        </a:p>
      </dgm:t>
    </dgm:pt>
    <dgm:pt modelId="{74E63F5F-AA71-4158-81A3-E56786F5D26D}" type="pres">
      <dgm:prSet presAssocID="{F2C74E16-3D3C-47C2-A5E6-ABD93FF0D548}" presName="root" presStyleCnt="0">
        <dgm:presLayoutVars>
          <dgm:dir/>
          <dgm:resizeHandles val="exact"/>
        </dgm:presLayoutVars>
      </dgm:prSet>
      <dgm:spPr/>
    </dgm:pt>
    <dgm:pt modelId="{5D27939E-C40E-49A0-A5FA-F91DE09B6889}" type="pres">
      <dgm:prSet presAssocID="{E0C09631-8F4A-4382-84D1-349A0AF9D540}" presName="compNode" presStyleCnt="0"/>
      <dgm:spPr/>
    </dgm:pt>
    <dgm:pt modelId="{059414A5-B41A-4000-BF8A-A0ADDAD5D765}" type="pres">
      <dgm:prSet presAssocID="{E0C09631-8F4A-4382-84D1-349A0AF9D540}" presName="bgRect" presStyleLbl="bgShp" presStyleIdx="0" presStyleCnt="4"/>
      <dgm:spPr/>
    </dgm:pt>
    <dgm:pt modelId="{232107F5-863B-4423-9D94-FA8459A09A35}" type="pres">
      <dgm:prSet presAssocID="{E0C09631-8F4A-4382-84D1-349A0AF9D54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erver"/>
        </a:ext>
      </dgm:extLst>
    </dgm:pt>
    <dgm:pt modelId="{6FC7DCCC-61BB-41C6-B248-74A37023B1EF}" type="pres">
      <dgm:prSet presAssocID="{E0C09631-8F4A-4382-84D1-349A0AF9D540}" presName="spaceRect" presStyleCnt="0"/>
      <dgm:spPr/>
    </dgm:pt>
    <dgm:pt modelId="{27968E5F-61D4-4652-BA17-441B896263CC}" type="pres">
      <dgm:prSet presAssocID="{E0C09631-8F4A-4382-84D1-349A0AF9D540}" presName="parTx" presStyleLbl="revTx" presStyleIdx="0" presStyleCnt="4">
        <dgm:presLayoutVars>
          <dgm:chMax val="0"/>
          <dgm:chPref val="0"/>
        </dgm:presLayoutVars>
      </dgm:prSet>
      <dgm:spPr/>
    </dgm:pt>
    <dgm:pt modelId="{50B76F77-9F56-49D8-8DF8-3A713D061E14}" type="pres">
      <dgm:prSet presAssocID="{5E8CF441-C7C0-40F8-9114-A96C35FAF285}" presName="sibTrans" presStyleCnt="0"/>
      <dgm:spPr/>
    </dgm:pt>
    <dgm:pt modelId="{791F0660-F02E-45C7-89F8-FCAF8D033990}" type="pres">
      <dgm:prSet presAssocID="{D8608A56-1120-4D74-8B14-59987662566F}" presName="compNode" presStyleCnt="0"/>
      <dgm:spPr/>
    </dgm:pt>
    <dgm:pt modelId="{96951729-8E8E-446C-9F07-FC32A1005C44}" type="pres">
      <dgm:prSet presAssocID="{D8608A56-1120-4D74-8B14-59987662566F}" presName="bgRect" presStyleLbl="bgShp" presStyleIdx="1" presStyleCnt="4"/>
      <dgm:spPr/>
    </dgm:pt>
    <dgm:pt modelId="{344271BC-444E-4E06-85F2-3A2418FCBC29}" type="pres">
      <dgm:prSet presAssocID="{D8608A56-1120-4D74-8B14-59987662566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auge"/>
        </a:ext>
      </dgm:extLst>
    </dgm:pt>
    <dgm:pt modelId="{088A4EA4-BA69-431E-9A28-3BA8B1AEF044}" type="pres">
      <dgm:prSet presAssocID="{D8608A56-1120-4D74-8B14-59987662566F}" presName="spaceRect" presStyleCnt="0"/>
      <dgm:spPr/>
    </dgm:pt>
    <dgm:pt modelId="{9EFC9D26-DD0E-42B6-B7F0-A71F99C2BD8B}" type="pres">
      <dgm:prSet presAssocID="{D8608A56-1120-4D74-8B14-59987662566F}" presName="parTx" presStyleLbl="revTx" presStyleIdx="1" presStyleCnt="4">
        <dgm:presLayoutVars>
          <dgm:chMax val="0"/>
          <dgm:chPref val="0"/>
        </dgm:presLayoutVars>
      </dgm:prSet>
      <dgm:spPr/>
    </dgm:pt>
    <dgm:pt modelId="{793F0570-25DF-4686-9756-C809AB4F4961}" type="pres">
      <dgm:prSet presAssocID="{B0B20C78-B927-4269-9408-3B39AD99E446}" presName="sibTrans" presStyleCnt="0"/>
      <dgm:spPr/>
    </dgm:pt>
    <dgm:pt modelId="{A3941F55-227E-4B82-A11D-8775F44B46AD}" type="pres">
      <dgm:prSet presAssocID="{F42C3284-8CA6-4E72-91EF-ECBF02742E92}" presName="compNode" presStyleCnt="0"/>
      <dgm:spPr/>
    </dgm:pt>
    <dgm:pt modelId="{86E19368-0326-470A-BA91-5E8E1E6461AE}" type="pres">
      <dgm:prSet presAssocID="{F42C3284-8CA6-4E72-91EF-ECBF02742E92}" presName="bgRect" presStyleLbl="bgShp" presStyleIdx="2" presStyleCnt="4"/>
      <dgm:spPr/>
    </dgm:pt>
    <dgm:pt modelId="{B0409666-B6D0-47F1-BA0E-FB0F39E1914F}" type="pres">
      <dgm:prSet presAssocID="{F42C3284-8CA6-4E72-91EF-ECBF02742E9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gnifying glass"/>
        </a:ext>
      </dgm:extLst>
    </dgm:pt>
    <dgm:pt modelId="{11DCC025-1BA7-45F7-BC3C-DFC4AF7684D3}" type="pres">
      <dgm:prSet presAssocID="{F42C3284-8CA6-4E72-91EF-ECBF02742E92}" presName="spaceRect" presStyleCnt="0"/>
      <dgm:spPr/>
    </dgm:pt>
    <dgm:pt modelId="{B0F7DC4D-E053-421B-A6CE-C15B45FD8D46}" type="pres">
      <dgm:prSet presAssocID="{F42C3284-8CA6-4E72-91EF-ECBF02742E92}" presName="parTx" presStyleLbl="revTx" presStyleIdx="2" presStyleCnt="4">
        <dgm:presLayoutVars>
          <dgm:chMax val="0"/>
          <dgm:chPref val="0"/>
        </dgm:presLayoutVars>
      </dgm:prSet>
      <dgm:spPr/>
    </dgm:pt>
    <dgm:pt modelId="{E6C376FF-C3B5-485A-B007-7FBB8E5FBEB3}" type="pres">
      <dgm:prSet presAssocID="{F968FBAA-1229-4369-8FAF-1FC9D91D010E}" presName="sibTrans" presStyleCnt="0"/>
      <dgm:spPr/>
    </dgm:pt>
    <dgm:pt modelId="{E3483608-01A5-4953-B86C-0F0150243C3A}" type="pres">
      <dgm:prSet presAssocID="{CE9D47D4-BFE5-4721-884D-DE36780C9CCD}" presName="compNode" presStyleCnt="0"/>
      <dgm:spPr/>
    </dgm:pt>
    <dgm:pt modelId="{445DE884-8A64-4265-A3D9-DE914F392F7B}" type="pres">
      <dgm:prSet presAssocID="{CE9D47D4-BFE5-4721-884D-DE36780C9CCD}" presName="bgRect" presStyleLbl="bgShp" presStyleIdx="3" presStyleCnt="4"/>
      <dgm:spPr/>
    </dgm:pt>
    <dgm:pt modelId="{57101537-865E-4A81-93CB-00D6D07260DF}" type="pres">
      <dgm:prSet presAssocID="{CE9D47D4-BFE5-4721-884D-DE36780C9CC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r graph with upward trend"/>
        </a:ext>
      </dgm:extLst>
    </dgm:pt>
    <dgm:pt modelId="{BA5B59B6-7F84-4431-8424-CB4E7B7F648F}" type="pres">
      <dgm:prSet presAssocID="{CE9D47D4-BFE5-4721-884D-DE36780C9CCD}" presName="spaceRect" presStyleCnt="0"/>
      <dgm:spPr/>
    </dgm:pt>
    <dgm:pt modelId="{C96F8890-8EE0-40F7-A29E-72202B7FD510}" type="pres">
      <dgm:prSet presAssocID="{CE9D47D4-BFE5-4721-884D-DE36780C9CCD}" presName="parTx" presStyleLbl="revTx" presStyleIdx="3" presStyleCnt="4">
        <dgm:presLayoutVars>
          <dgm:chMax val="0"/>
          <dgm:chPref val="0"/>
        </dgm:presLayoutVars>
      </dgm:prSet>
      <dgm:spPr/>
    </dgm:pt>
  </dgm:ptLst>
  <dgm:cxnLst>
    <dgm:cxn modelId="{F3D02502-1FA1-4B81-852C-EF40A6B2F7DE}" srcId="{F2C74E16-3D3C-47C2-A5E6-ABD93FF0D548}" destId="{F42C3284-8CA6-4E72-91EF-ECBF02742E92}" srcOrd="2" destOrd="0" parTransId="{974FAA01-7ECF-4B32-AC91-DE8CFD230F46}" sibTransId="{F968FBAA-1229-4369-8FAF-1FC9D91D010E}"/>
    <dgm:cxn modelId="{E8B8B317-4ADF-4522-A599-D2391394B8D4}" type="presOf" srcId="{CE9D47D4-BFE5-4721-884D-DE36780C9CCD}" destId="{C96F8890-8EE0-40F7-A29E-72202B7FD510}" srcOrd="0" destOrd="0" presId="urn:microsoft.com/office/officeart/2018/2/layout/IconVerticalSolidList"/>
    <dgm:cxn modelId="{5849C730-2870-40F3-967F-4B446FA3A093}" srcId="{F2C74E16-3D3C-47C2-A5E6-ABD93FF0D548}" destId="{E0C09631-8F4A-4382-84D1-349A0AF9D540}" srcOrd="0" destOrd="0" parTransId="{505109AF-2368-460D-BF86-E69550DADB32}" sibTransId="{5E8CF441-C7C0-40F8-9114-A96C35FAF285}"/>
    <dgm:cxn modelId="{19461264-6CA6-40F0-9604-52EFCA832FA5}" type="presOf" srcId="{F42C3284-8CA6-4E72-91EF-ECBF02742E92}" destId="{B0F7DC4D-E053-421B-A6CE-C15B45FD8D46}" srcOrd="0" destOrd="0" presId="urn:microsoft.com/office/officeart/2018/2/layout/IconVerticalSolidList"/>
    <dgm:cxn modelId="{C6FB2155-A59C-46F4-851E-FFF81AEB9551}" type="presOf" srcId="{F2C74E16-3D3C-47C2-A5E6-ABD93FF0D548}" destId="{74E63F5F-AA71-4158-81A3-E56786F5D26D}" srcOrd="0" destOrd="0" presId="urn:microsoft.com/office/officeart/2018/2/layout/IconVerticalSolidList"/>
    <dgm:cxn modelId="{90B4DEAF-712B-49DC-9048-03977881778B}" type="presOf" srcId="{D8608A56-1120-4D74-8B14-59987662566F}" destId="{9EFC9D26-DD0E-42B6-B7F0-A71F99C2BD8B}" srcOrd="0" destOrd="0" presId="urn:microsoft.com/office/officeart/2018/2/layout/IconVerticalSolidList"/>
    <dgm:cxn modelId="{F37307B6-5323-4360-B74E-BD60F9A6821B}" srcId="{F2C74E16-3D3C-47C2-A5E6-ABD93FF0D548}" destId="{CE9D47D4-BFE5-4721-884D-DE36780C9CCD}" srcOrd="3" destOrd="0" parTransId="{E218B483-11FC-4497-B1DE-1D022DA9E7FD}" sibTransId="{905B7E1B-BAD1-42ED-B2D8-96178A950803}"/>
    <dgm:cxn modelId="{9EBF8BDD-D043-49EB-9AB7-9FD1E232F8F6}" type="presOf" srcId="{E0C09631-8F4A-4382-84D1-349A0AF9D540}" destId="{27968E5F-61D4-4652-BA17-441B896263CC}" srcOrd="0" destOrd="0" presId="urn:microsoft.com/office/officeart/2018/2/layout/IconVerticalSolidList"/>
    <dgm:cxn modelId="{598BCFEE-971D-464E-8854-BF398CAB71D6}" srcId="{F2C74E16-3D3C-47C2-A5E6-ABD93FF0D548}" destId="{D8608A56-1120-4D74-8B14-59987662566F}" srcOrd="1" destOrd="0" parTransId="{E056FA6C-1C84-4BAC-B3C5-ABC60366A3F4}" sibTransId="{B0B20C78-B927-4269-9408-3B39AD99E446}"/>
    <dgm:cxn modelId="{278626F3-75B0-4D72-B3F9-B18FD6D45430}" type="presParOf" srcId="{74E63F5F-AA71-4158-81A3-E56786F5D26D}" destId="{5D27939E-C40E-49A0-A5FA-F91DE09B6889}" srcOrd="0" destOrd="0" presId="urn:microsoft.com/office/officeart/2018/2/layout/IconVerticalSolidList"/>
    <dgm:cxn modelId="{A8BA70A2-2467-478F-B397-1E88FCAEB285}" type="presParOf" srcId="{5D27939E-C40E-49A0-A5FA-F91DE09B6889}" destId="{059414A5-B41A-4000-BF8A-A0ADDAD5D765}" srcOrd="0" destOrd="0" presId="urn:microsoft.com/office/officeart/2018/2/layout/IconVerticalSolidList"/>
    <dgm:cxn modelId="{3C408C80-94F6-4AB9-9311-6749700E33CF}" type="presParOf" srcId="{5D27939E-C40E-49A0-A5FA-F91DE09B6889}" destId="{232107F5-863B-4423-9D94-FA8459A09A35}" srcOrd="1" destOrd="0" presId="urn:microsoft.com/office/officeart/2018/2/layout/IconVerticalSolidList"/>
    <dgm:cxn modelId="{8F48B194-6290-493D-AAB4-E7A6C16C04FF}" type="presParOf" srcId="{5D27939E-C40E-49A0-A5FA-F91DE09B6889}" destId="{6FC7DCCC-61BB-41C6-B248-74A37023B1EF}" srcOrd="2" destOrd="0" presId="urn:microsoft.com/office/officeart/2018/2/layout/IconVerticalSolidList"/>
    <dgm:cxn modelId="{76924B49-4E70-4C80-B87A-6A69FB856C0F}" type="presParOf" srcId="{5D27939E-C40E-49A0-A5FA-F91DE09B6889}" destId="{27968E5F-61D4-4652-BA17-441B896263CC}" srcOrd="3" destOrd="0" presId="urn:microsoft.com/office/officeart/2018/2/layout/IconVerticalSolidList"/>
    <dgm:cxn modelId="{BE505842-ECCE-47B6-81F5-01059C878FF6}" type="presParOf" srcId="{74E63F5F-AA71-4158-81A3-E56786F5D26D}" destId="{50B76F77-9F56-49D8-8DF8-3A713D061E14}" srcOrd="1" destOrd="0" presId="urn:microsoft.com/office/officeart/2018/2/layout/IconVerticalSolidList"/>
    <dgm:cxn modelId="{9A3234E8-6DFE-4985-99FC-E4B8ECAECE69}" type="presParOf" srcId="{74E63F5F-AA71-4158-81A3-E56786F5D26D}" destId="{791F0660-F02E-45C7-89F8-FCAF8D033990}" srcOrd="2" destOrd="0" presId="urn:microsoft.com/office/officeart/2018/2/layout/IconVerticalSolidList"/>
    <dgm:cxn modelId="{181AEACB-9533-4F29-BA60-32D5F1BCC4A6}" type="presParOf" srcId="{791F0660-F02E-45C7-89F8-FCAF8D033990}" destId="{96951729-8E8E-446C-9F07-FC32A1005C44}" srcOrd="0" destOrd="0" presId="urn:microsoft.com/office/officeart/2018/2/layout/IconVerticalSolidList"/>
    <dgm:cxn modelId="{22135217-8996-4816-9ACE-F8CCCC335458}" type="presParOf" srcId="{791F0660-F02E-45C7-89F8-FCAF8D033990}" destId="{344271BC-444E-4E06-85F2-3A2418FCBC29}" srcOrd="1" destOrd="0" presId="urn:microsoft.com/office/officeart/2018/2/layout/IconVerticalSolidList"/>
    <dgm:cxn modelId="{93C3772A-8912-4DDC-8A16-556AEB8CC208}" type="presParOf" srcId="{791F0660-F02E-45C7-89F8-FCAF8D033990}" destId="{088A4EA4-BA69-431E-9A28-3BA8B1AEF044}" srcOrd="2" destOrd="0" presId="urn:microsoft.com/office/officeart/2018/2/layout/IconVerticalSolidList"/>
    <dgm:cxn modelId="{D8A3BC25-C856-4C18-8AFE-545035A8E07A}" type="presParOf" srcId="{791F0660-F02E-45C7-89F8-FCAF8D033990}" destId="{9EFC9D26-DD0E-42B6-B7F0-A71F99C2BD8B}" srcOrd="3" destOrd="0" presId="urn:microsoft.com/office/officeart/2018/2/layout/IconVerticalSolidList"/>
    <dgm:cxn modelId="{06C3A642-90F3-419E-86F4-9E46CA8FB6D8}" type="presParOf" srcId="{74E63F5F-AA71-4158-81A3-E56786F5D26D}" destId="{793F0570-25DF-4686-9756-C809AB4F4961}" srcOrd="3" destOrd="0" presId="urn:microsoft.com/office/officeart/2018/2/layout/IconVerticalSolidList"/>
    <dgm:cxn modelId="{91C7D4CF-ABCA-4D83-8F10-F12C9FE84DC9}" type="presParOf" srcId="{74E63F5F-AA71-4158-81A3-E56786F5D26D}" destId="{A3941F55-227E-4B82-A11D-8775F44B46AD}" srcOrd="4" destOrd="0" presId="urn:microsoft.com/office/officeart/2018/2/layout/IconVerticalSolidList"/>
    <dgm:cxn modelId="{85CDB099-46CB-4AD7-9A98-36934AB8BB86}" type="presParOf" srcId="{A3941F55-227E-4B82-A11D-8775F44B46AD}" destId="{86E19368-0326-470A-BA91-5E8E1E6461AE}" srcOrd="0" destOrd="0" presId="urn:microsoft.com/office/officeart/2018/2/layout/IconVerticalSolidList"/>
    <dgm:cxn modelId="{745FD83F-92EB-48B0-8F9D-B7A9CDEB3543}" type="presParOf" srcId="{A3941F55-227E-4B82-A11D-8775F44B46AD}" destId="{B0409666-B6D0-47F1-BA0E-FB0F39E1914F}" srcOrd="1" destOrd="0" presId="urn:microsoft.com/office/officeart/2018/2/layout/IconVerticalSolidList"/>
    <dgm:cxn modelId="{436278C9-CB39-49BD-BA02-F7CB385193C9}" type="presParOf" srcId="{A3941F55-227E-4B82-A11D-8775F44B46AD}" destId="{11DCC025-1BA7-45F7-BC3C-DFC4AF7684D3}" srcOrd="2" destOrd="0" presId="urn:microsoft.com/office/officeart/2018/2/layout/IconVerticalSolidList"/>
    <dgm:cxn modelId="{D0D514F6-A499-4BD8-86C2-994D25312CA1}" type="presParOf" srcId="{A3941F55-227E-4B82-A11D-8775F44B46AD}" destId="{B0F7DC4D-E053-421B-A6CE-C15B45FD8D46}" srcOrd="3" destOrd="0" presId="urn:microsoft.com/office/officeart/2018/2/layout/IconVerticalSolidList"/>
    <dgm:cxn modelId="{A0D2DF9F-7FDB-472B-B000-DE82F8F6F90C}" type="presParOf" srcId="{74E63F5F-AA71-4158-81A3-E56786F5D26D}" destId="{E6C376FF-C3B5-485A-B007-7FBB8E5FBEB3}" srcOrd="5" destOrd="0" presId="urn:microsoft.com/office/officeart/2018/2/layout/IconVerticalSolidList"/>
    <dgm:cxn modelId="{4621EC4C-549E-4803-8A1D-4C5BBF431CF6}" type="presParOf" srcId="{74E63F5F-AA71-4158-81A3-E56786F5D26D}" destId="{E3483608-01A5-4953-B86C-0F0150243C3A}" srcOrd="6" destOrd="0" presId="urn:microsoft.com/office/officeart/2018/2/layout/IconVerticalSolidList"/>
    <dgm:cxn modelId="{FDF04798-EB72-405D-AD46-B8B76EBA3EE9}" type="presParOf" srcId="{E3483608-01A5-4953-B86C-0F0150243C3A}" destId="{445DE884-8A64-4265-A3D9-DE914F392F7B}" srcOrd="0" destOrd="0" presId="urn:microsoft.com/office/officeart/2018/2/layout/IconVerticalSolidList"/>
    <dgm:cxn modelId="{5C1BD8E4-BB28-43D3-A114-5FCC4DA23C36}" type="presParOf" srcId="{E3483608-01A5-4953-B86C-0F0150243C3A}" destId="{57101537-865E-4A81-93CB-00D6D07260DF}" srcOrd="1" destOrd="0" presId="urn:microsoft.com/office/officeart/2018/2/layout/IconVerticalSolidList"/>
    <dgm:cxn modelId="{5A38B087-CDE1-486D-859C-A30EEE99323E}" type="presParOf" srcId="{E3483608-01A5-4953-B86C-0F0150243C3A}" destId="{BA5B59B6-7F84-4431-8424-CB4E7B7F648F}" srcOrd="2" destOrd="0" presId="urn:microsoft.com/office/officeart/2018/2/layout/IconVerticalSolidList"/>
    <dgm:cxn modelId="{918D3CD5-96EC-4718-9A89-FDEA59901BA5}" type="presParOf" srcId="{E3483608-01A5-4953-B86C-0F0150243C3A}" destId="{C96F8890-8EE0-40F7-A29E-72202B7FD51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C74E16-3D3C-47C2-A5E6-ABD93FF0D54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C09631-8F4A-4382-84D1-349A0AF9D540}">
      <dgm:prSet/>
      <dgm:spPr/>
      <dgm:t>
        <a:bodyPr/>
        <a:lstStyle/>
        <a:p>
          <a:pPr>
            <a:lnSpc>
              <a:spcPct val="100000"/>
            </a:lnSpc>
          </a:pPr>
          <a:r>
            <a:rPr lang="en-US" noProof="0" dirty="0"/>
            <a:t>Pushing some of the intelligence closer to the device, for e.g., to access networks or gateways</a:t>
          </a:r>
        </a:p>
      </dgm:t>
    </dgm:pt>
    <dgm:pt modelId="{505109AF-2368-460D-BF86-E69550DADB32}" type="parTrans" cxnId="{5849C730-2870-40F3-967F-4B446FA3A093}">
      <dgm:prSet/>
      <dgm:spPr/>
      <dgm:t>
        <a:bodyPr/>
        <a:lstStyle/>
        <a:p>
          <a:endParaRPr lang="en-US"/>
        </a:p>
      </dgm:t>
    </dgm:pt>
    <dgm:pt modelId="{5E8CF441-C7C0-40F8-9114-A96C35FAF285}" type="sibTrans" cxnId="{5849C730-2870-40F3-967F-4B446FA3A093}">
      <dgm:prSet/>
      <dgm:spPr/>
      <dgm:t>
        <a:bodyPr/>
        <a:lstStyle/>
        <a:p>
          <a:endParaRPr lang="en-US"/>
        </a:p>
      </dgm:t>
    </dgm:pt>
    <dgm:pt modelId="{676F3429-32E7-4792-B3D2-063FE0870DC0}">
      <dgm:prSet/>
      <dgm:spPr/>
      <dgm:t>
        <a:bodyPr/>
        <a:lstStyle/>
        <a:p>
          <a:pPr>
            <a:lnSpc>
              <a:spcPct val="100000"/>
            </a:lnSpc>
          </a:pPr>
          <a:r>
            <a:rPr lang="en-US" noProof="0" dirty="0"/>
            <a:t>This includes data aggregation, compression, (partial) processing, making localized decisions</a:t>
          </a:r>
        </a:p>
      </dgm:t>
    </dgm:pt>
    <dgm:pt modelId="{D38E7316-7886-45BF-896F-28046FEC059E}" type="parTrans" cxnId="{E7512028-531C-45C4-8E36-A6A1B3A736FD}">
      <dgm:prSet/>
      <dgm:spPr/>
      <dgm:t>
        <a:bodyPr/>
        <a:lstStyle/>
        <a:p>
          <a:endParaRPr lang="en-GB"/>
        </a:p>
      </dgm:t>
    </dgm:pt>
    <dgm:pt modelId="{82282967-56FA-4D4D-9BBF-A48A5FCD186A}" type="sibTrans" cxnId="{E7512028-531C-45C4-8E36-A6A1B3A736FD}">
      <dgm:prSet/>
      <dgm:spPr/>
      <dgm:t>
        <a:bodyPr/>
        <a:lstStyle/>
        <a:p>
          <a:endParaRPr lang="en-GB"/>
        </a:p>
      </dgm:t>
    </dgm:pt>
    <dgm:pt modelId="{36B17512-7914-4DB5-A888-7A1667AA0B67}">
      <dgm:prSet/>
      <dgm:spPr/>
      <dgm:t>
        <a:bodyPr/>
        <a:lstStyle/>
        <a:p>
          <a:pPr>
            <a:lnSpc>
              <a:spcPct val="100000"/>
            </a:lnSpc>
          </a:pPr>
          <a:r>
            <a:rPr lang="en-US" noProof="0" dirty="0"/>
            <a:t>IoT devices kept simple, no direct communication with end servers, still battery powered</a:t>
          </a:r>
        </a:p>
      </dgm:t>
    </dgm:pt>
    <dgm:pt modelId="{CD3C290B-9840-4C04-8518-7EE3C970398D}" type="parTrans" cxnId="{56D33866-6D38-4273-AB4A-A3C6C10D1E2D}">
      <dgm:prSet/>
      <dgm:spPr/>
      <dgm:t>
        <a:bodyPr/>
        <a:lstStyle/>
        <a:p>
          <a:endParaRPr lang="en-GB"/>
        </a:p>
      </dgm:t>
    </dgm:pt>
    <dgm:pt modelId="{B6D7C840-A92B-4D16-AC7D-1DC0124FE109}" type="sibTrans" cxnId="{56D33866-6D38-4273-AB4A-A3C6C10D1E2D}">
      <dgm:prSet/>
      <dgm:spPr/>
      <dgm:t>
        <a:bodyPr/>
        <a:lstStyle/>
        <a:p>
          <a:endParaRPr lang="en-GB"/>
        </a:p>
      </dgm:t>
    </dgm:pt>
    <dgm:pt modelId="{4124774B-16F1-45FE-9227-A6C9D5F1E11E}">
      <dgm:prSet/>
      <dgm:spPr/>
      <dgm:t>
        <a:bodyPr/>
        <a:lstStyle/>
        <a:p>
          <a:pPr>
            <a:lnSpc>
              <a:spcPct val="100000"/>
            </a:lnSpc>
          </a:pPr>
          <a:r>
            <a:rPr lang="en-US" noProof="0" dirty="0"/>
            <a:t>Resource management implemented across different network layers – management could be regarded as an application</a:t>
          </a:r>
        </a:p>
      </dgm:t>
    </dgm:pt>
    <dgm:pt modelId="{8CA85B62-F602-49A5-B94B-880981CE7383}" type="parTrans" cxnId="{4C8580CA-7F20-4466-B0B2-81F8FC5DE76B}">
      <dgm:prSet/>
      <dgm:spPr/>
      <dgm:t>
        <a:bodyPr/>
        <a:lstStyle/>
        <a:p>
          <a:endParaRPr lang="en-GB"/>
        </a:p>
      </dgm:t>
    </dgm:pt>
    <dgm:pt modelId="{7A4A86E2-6A33-4973-91FB-86C27D7C776F}" type="sibTrans" cxnId="{4C8580CA-7F20-4466-B0B2-81F8FC5DE76B}">
      <dgm:prSet/>
      <dgm:spPr/>
      <dgm:t>
        <a:bodyPr/>
        <a:lstStyle/>
        <a:p>
          <a:endParaRPr lang="en-GB"/>
        </a:p>
      </dgm:t>
    </dgm:pt>
    <dgm:pt modelId="{74E63F5F-AA71-4158-81A3-E56786F5D26D}" type="pres">
      <dgm:prSet presAssocID="{F2C74E16-3D3C-47C2-A5E6-ABD93FF0D548}" presName="root" presStyleCnt="0">
        <dgm:presLayoutVars>
          <dgm:dir/>
          <dgm:resizeHandles val="exact"/>
        </dgm:presLayoutVars>
      </dgm:prSet>
      <dgm:spPr/>
    </dgm:pt>
    <dgm:pt modelId="{5D27939E-C40E-49A0-A5FA-F91DE09B6889}" type="pres">
      <dgm:prSet presAssocID="{E0C09631-8F4A-4382-84D1-349A0AF9D540}" presName="compNode" presStyleCnt="0"/>
      <dgm:spPr/>
    </dgm:pt>
    <dgm:pt modelId="{059414A5-B41A-4000-BF8A-A0ADDAD5D765}" type="pres">
      <dgm:prSet presAssocID="{E0C09631-8F4A-4382-84D1-349A0AF9D540}" presName="bgRect" presStyleLbl="bgShp" presStyleIdx="0" presStyleCnt="4"/>
      <dgm:spPr/>
    </dgm:pt>
    <dgm:pt modelId="{232107F5-863B-4423-9D94-FA8459A09A35}" type="pres">
      <dgm:prSet presAssocID="{E0C09631-8F4A-4382-84D1-349A0AF9D54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rain"/>
        </a:ext>
      </dgm:extLst>
    </dgm:pt>
    <dgm:pt modelId="{6FC7DCCC-61BB-41C6-B248-74A37023B1EF}" type="pres">
      <dgm:prSet presAssocID="{E0C09631-8F4A-4382-84D1-349A0AF9D540}" presName="spaceRect" presStyleCnt="0"/>
      <dgm:spPr/>
    </dgm:pt>
    <dgm:pt modelId="{27968E5F-61D4-4652-BA17-441B896263CC}" type="pres">
      <dgm:prSet presAssocID="{E0C09631-8F4A-4382-84D1-349A0AF9D540}" presName="parTx" presStyleLbl="revTx" presStyleIdx="0" presStyleCnt="4">
        <dgm:presLayoutVars>
          <dgm:chMax val="0"/>
          <dgm:chPref val="0"/>
        </dgm:presLayoutVars>
      </dgm:prSet>
      <dgm:spPr/>
    </dgm:pt>
    <dgm:pt modelId="{50B76F77-9F56-49D8-8DF8-3A713D061E14}" type="pres">
      <dgm:prSet presAssocID="{5E8CF441-C7C0-40F8-9114-A96C35FAF285}" presName="sibTrans" presStyleCnt="0"/>
      <dgm:spPr/>
    </dgm:pt>
    <dgm:pt modelId="{D4596042-103D-41D8-AB68-0CA51C25700B}" type="pres">
      <dgm:prSet presAssocID="{676F3429-32E7-4792-B3D2-063FE0870DC0}" presName="compNode" presStyleCnt="0"/>
      <dgm:spPr/>
    </dgm:pt>
    <dgm:pt modelId="{E57CDD49-AE59-4906-8DF4-801D283A149A}" type="pres">
      <dgm:prSet presAssocID="{676F3429-32E7-4792-B3D2-063FE0870DC0}" presName="bgRect" presStyleLbl="bgShp" presStyleIdx="1" presStyleCnt="4"/>
      <dgm:spPr/>
    </dgm:pt>
    <dgm:pt modelId="{D023FED3-0FCC-4E7F-8D5E-E1BC813819B8}" type="pres">
      <dgm:prSet presAssocID="{676F3429-32E7-4792-B3D2-063FE0870DC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D2BA1EDC-83DD-40DE-85A8-5BBAD8862DDE}" type="pres">
      <dgm:prSet presAssocID="{676F3429-32E7-4792-B3D2-063FE0870DC0}" presName="spaceRect" presStyleCnt="0"/>
      <dgm:spPr/>
    </dgm:pt>
    <dgm:pt modelId="{BD3C9D33-2707-435F-9540-8F27128F73E4}" type="pres">
      <dgm:prSet presAssocID="{676F3429-32E7-4792-B3D2-063FE0870DC0}" presName="parTx" presStyleLbl="revTx" presStyleIdx="1" presStyleCnt="4">
        <dgm:presLayoutVars>
          <dgm:chMax val="0"/>
          <dgm:chPref val="0"/>
        </dgm:presLayoutVars>
      </dgm:prSet>
      <dgm:spPr/>
    </dgm:pt>
    <dgm:pt modelId="{D322E6DD-46FB-4CFB-81C5-E6552A0AE87B}" type="pres">
      <dgm:prSet presAssocID="{82282967-56FA-4D4D-9BBF-A48A5FCD186A}" presName="sibTrans" presStyleCnt="0"/>
      <dgm:spPr/>
    </dgm:pt>
    <dgm:pt modelId="{3C4AF210-1F9F-4FC1-963C-EA3FCBB20CF2}" type="pres">
      <dgm:prSet presAssocID="{36B17512-7914-4DB5-A888-7A1667AA0B67}" presName="compNode" presStyleCnt="0"/>
      <dgm:spPr/>
    </dgm:pt>
    <dgm:pt modelId="{7E1482C4-8D59-432E-B8CE-7A67A9B0A2D7}" type="pres">
      <dgm:prSet presAssocID="{36B17512-7914-4DB5-A888-7A1667AA0B67}" presName="bgRect" presStyleLbl="bgShp" presStyleIdx="2" presStyleCnt="4"/>
      <dgm:spPr/>
    </dgm:pt>
    <dgm:pt modelId="{77470BEC-FD7D-4675-AA66-E624D2D47EEA}" type="pres">
      <dgm:prSet presAssocID="{36B17512-7914-4DB5-A888-7A1667AA0B6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ull battery"/>
        </a:ext>
      </dgm:extLst>
    </dgm:pt>
    <dgm:pt modelId="{ED7D6C08-47BA-4A45-A8B1-D70B67CBE7DE}" type="pres">
      <dgm:prSet presAssocID="{36B17512-7914-4DB5-A888-7A1667AA0B67}" presName="spaceRect" presStyleCnt="0"/>
      <dgm:spPr/>
    </dgm:pt>
    <dgm:pt modelId="{4C70D59B-F117-4F57-AC1A-2AC1CA26F792}" type="pres">
      <dgm:prSet presAssocID="{36B17512-7914-4DB5-A888-7A1667AA0B67}" presName="parTx" presStyleLbl="revTx" presStyleIdx="2" presStyleCnt="4">
        <dgm:presLayoutVars>
          <dgm:chMax val="0"/>
          <dgm:chPref val="0"/>
        </dgm:presLayoutVars>
      </dgm:prSet>
      <dgm:spPr/>
    </dgm:pt>
    <dgm:pt modelId="{8DB7A82A-CB49-406E-9DE4-9EFAB2D352E4}" type="pres">
      <dgm:prSet presAssocID="{B6D7C840-A92B-4D16-AC7D-1DC0124FE109}" presName="sibTrans" presStyleCnt="0"/>
      <dgm:spPr/>
    </dgm:pt>
    <dgm:pt modelId="{D10F37EB-03A1-4B5D-8A70-CB47CB26CA96}" type="pres">
      <dgm:prSet presAssocID="{4124774B-16F1-45FE-9227-A6C9D5F1E11E}" presName="compNode" presStyleCnt="0"/>
      <dgm:spPr/>
    </dgm:pt>
    <dgm:pt modelId="{BB050CFA-95B6-41B5-9161-0EE2EB78C044}" type="pres">
      <dgm:prSet presAssocID="{4124774B-16F1-45FE-9227-A6C9D5F1E11E}" presName="bgRect" presStyleLbl="bgShp" presStyleIdx="3" presStyleCnt="4"/>
      <dgm:spPr/>
    </dgm:pt>
    <dgm:pt modelId="{9CEFCE67-EA80-478F-8272-1B5C24D7EF87}" type="pres">
      <dgm:prSet presAssocID="{4124774B-16F1-45FE-9227-A6C9D5F1E1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ears"/>
        </a:ext>
      </dgm:extLst>
    </dgm:pt>
    <dgm:pt modelId="{372C0218-3D51-4CDC-84C3-260743651803}" type="pres">
      <dgm:prSet presAssocID="{4124774B-16F1-45FE-9227-A6C9D5F1E11E}" presName="spaceRect" presStyleCnt="0"/>
      <dgm:spPr/>
    </dgm:pt>
    <dgm:pt modelId="{2D3A719E-A192-4180-8673-120C70A81D1E}" type="pres">
      <dgm:prSet presAssocID="{4124774B-16F1-45FE-9227-A6C9D5F1E11E}" presName="parTx" presStyleLbl="revTx" presStyleIdx="3" presStyleCnt="4">
        <dgm:presLayoutVars>
          <dgm:chMax val="0"/>
          <dgm:chPref val="0"/>
        </dgm:presLayoutVars>
      </dgm:prSet>
      <dgm:spPr/>
    </dgm:pt>
  </dgm:ptLst>
  <dgm:cxnLst>
    <dgm:cxn modelId="{E7512028-531C-45C4-8E36-A6A1B3A736FD}" srcId="{F2C74E16-3D3C-47C2-A5E6-ABD93FF0D548}" destId="{676F3429-32E7-4792-B3D2-063FE0870DC0}" srcOrd="1" destOrd="0" parTransId="{D38E7316-7886-45BF-896F-28046FEC059E}" sibTransId="{82282967-56FA-4D4D-9BBF-A48A5FCD186A}"/>
    <dgm:cxn modelId="{5849C730-2870-40F3-967F-4B446FA3A093}" srcId="{F2C74E16-3D3C-47C2-A5E6-ABD93FF0D548}" destId="{E0C09631-8F4A-4382-84D1-349A0AF9D540}" srcOrd="0" destOrd="0" parTransId="{505109AF-2368-460D-BF86-E69550DADB32}" sibTransId="{5E8CF441-C7C0-40F8-9114-A96C35FAF285}"/>
    <dgm:cxn modelId="{3B398341-7F96-43FC-89CF-3CE045509BC7}" type="presOf" srcId="{36B17512-7914-4DB5-A888-7A1667AA0B67}" destId="{4C70D59B-F117-4F57-AC1A-2AC1CA26F792}" srcOrd="0" destOrd="0" presId="urn:microsoft.com/office/officeart/2018/2/layout/IconVerticalSolidList"/>
    <dgm:cxn modelId="{56D33866-6D38-4273-AB4A-A3C6C10D1E2D}" srcId="{F2C74E16-3D3C-47C2-A5E6-ABD93FF0D548}" destId="{36B17512-7914-4DB5-A888-7A1667AA0B67}" srcOrd="2" destOrd="0" parTransId="{CD3C290B-9840-4C04-8518-7EE3C970398D}" sibTransId="{B6D7C840-A92B-4D16-AC7D-1DC0124FE109}"/>
    <dgm:cxn modelId="{C6FB2155-A59C-46F4-851E-FFF81AEB9551}" type="presOf" srcId="{F2C74E16-3D3C-47C2-A5E6-ABD93FF0D548}" destId="{74E63F5F-AA71-4158-81A3-E56786F5D26D}" srcOrd="0" destOrd="0" presId="urn:microsoft.com/office/officeart/2018/2/layout/IconVerticalSolidList"/>
    <dgm:cxn modelId="{1DD17594-0F1E-4E6D-959D-976E49271726}" type="presOf" srcId="{676F3429-32E7-4792-B3D2-063FE0870DC0}" destId="{BD3C9D33-2707-435F-9540-8F27128F73E4}" srcOrd="0" destOrd="0" presId="urn:microsoft.com/office/officeart/2018/2/layout/IconVerticalSolidList"/>
    <dgm:cxn modelId="{29BBA296-448C-4E82-B32A-43D42356FBB2}" type="presOf" srcId="{4124774B-16F1-45FE-9227-A6C9D5F1E11E}" destId="{2D3A719E-A192-4180-8673-120C70A81D1E}" srcOrd="0" destOrd="0" presId="urn:microsoft.com/office/officeart/2018/2/layout/IconVerticalSolidList"/>
    <dgm:cxn modelId="{4C8580CA-7F20-4466-B0B2-81F8FC5DE76B}" srcId="{F2C74E16-3D3C-47C2-A5E6-ABD93FF0D548}" destId="{4124774B-16F1-45FE-9227-A6C9D5F1E11E}" srcOrd="3" destOrd="0" parTransId="{8CA85B62-F602-49A5-B94B-880981CE7383}" sibTransId="{7A4A86E2-6A33-4973-91FB-86C27D7C776F}"/>
    <dgm:cxn modelId="{9EBF8BDD-D043-49EB-9AB7-9FD1E232F8F6}" type="presOf" srcId="{E0C09631-8F4A-4382-84D1-349A0AF9D540}" destId="{27968E5F-61D4-4652-BA17-441B896263CC}" srcOrd="0" destOrd="0" presId="urn:microsoft.com/office/officeart/2018/2/layout/IconVerticalSolidList"/>
    <dgm:cxn modelId="{278626F3-75B0-4D72-B3F9-B18FD6D45430}" type="presParOf" srcId="{74E63F5F-AA71-4158-81A3-E56786F5D26D}" destId="{5D27939E-C40E-49A0-A5FA-F91DE09B6889}" srcOrd="0" destOrd="0" presId="urn:microsoft.com/office/officeart/2018/2/layout/IconVerticalSolidList"/>
    <dgm:cxn modelId="{A8BA70A2-2467-478F-B397-1E88FCAEB285}" type="presParOf" srcId="{5D27939E-C40E-49A0-A5FA-F91DE09B6889}" destId="{059414A5-B41A-4000-BF8A-A0ADDAD5D765}" srcOrd="0" destOrd="0" presId="urn:microsoft.com/office/officeart/2018/2/layout/IconVerticalSolidList"/>
    <dgm:cxn modelId="{3C408C80-94F6-4AB9-9311-6749700E33CF}" type="presParOf" srcId="{5D27939E-C40E-49A0-A5FA-F91DE09B6889}" destId="{232107F5-863B-4423-9D94-FA8459A09A35}" srcOrd="1" destOrd="0" presId="urn:microsoft.com/office/officeart/2018/2/layout/IconVerticalSolidList"/>
    <dgm:cxn modelId="{8F48B194-6290-493D-AAB4-E7A6C16C04FF}" type="presParOf" srcId="{5D27939E-C40E-49A0-A5FA-F91DE09B6889}" destId="{6FC7DCCC-61BB-41C6-B248-74A37023B1EF}" srcOrd="2" destOrd="0" presId="urn:microsoft.com/office/officeart/2018/2/layout/IconVerticalSolidList"/>
    <dgm:cxn modelId="{76924B49-4E70-4C80-B87A-6A69FB856C0F}" type="presParOf" srcId="{5D27939E-C40E-49A0-A5FA-F91DE09B6889}" destId="{27968E5F-61D4-4652-BA17-441B896263CC}" srcOrd="3" destOrd="0" presId="urn:microsoft.com/office/officeart/2018/2/layout/IconVerticalSolidList"/>
    <dgm:cxn modelId="{BE505842-ECCE-47B6-81F5-01059C878FF6}" type="presParOf" srcId="{74E63F5F-AA71-4158-81A3-E56786F5D26D}" destId="{50B76F77-9F56-49D8-8DF8-3A713D061E14}" srcOrd="1" destOrd="0" presId="urn:microsoft.com/office/officeart/2018/2/layout/IconVerticalSolidList"/>
    <dgm:cxn modelId="{F1DCE1D6-8DAA-4FB8-BC00-09341C7DD3C4}" type="presParOf" srcId="{74E63F5F-AA71-4158-81A3-E56786F5D26D}" destId="{D4596042-103D-41D8-AB68-0CA51C25700B}" srcOrd="2" destOrd="0" presId="urn:microsoft.com/office/officeart/2018/2/layout/IconVerticalSolidList"/>
    <dgm:cxn modelId="{0FCF1461-47CE-4AE7-A193-61B9A0B8F347}" type="presParOf" srcId="{D4596042-103D-41D8-AB68-0CA51C25700B}" destId="{E57CDD49-AE59-4906-8DF4-801D283A149A}" srcOrd="0" destOrd="0" presId="urn:microsoft.com/office/officeart/2018/2/layout/IconVerticalSolidList"/>
    <dgm:cxn modelId="{C834B5B9-8501-4B1A-9F09-DE7F4C387F02}" type="presParOf" srcId="{D4596042-103D-41D8-AB68-0CA51C25700B}" destId="{D023FED3-0FCC-4E7F-8D5E-E1BC813819B8}" srcOrd="1" destOrd="0" presId="urn:microsoft.com/office/officeart/2018/2/layout/IconVerticalSolidList"/>
    <dgm:cxn modelId="{EC1672EB-4C6E-45B7-BFCF-9F20D9BD685C}" type="presParOf" srcId="{D4596042-103D-41D8-AB68-0CA51C25700B}" destId="{D2BA1EDC-83DD-40DE-85A8-5BBAD8862DDE}" srcOrd="2" destOrd="0" presId="urn:microsoft.com/office/officeart/2018/2/layout/IconVerticalSolidList"/>
    <dgm:cxn modelId="{230F65AB-1199-4A13-8F5F-52EBD0905F34}" type="presParOf" srcId="{D4596042-103D-41D8-AB68-0CA51C25700B}" destId="{BD3C9D33-2707-435F-9540-8F27128F73E4}" srcOrd="3" destOrd="0" presId="urn:microsoft.com/office/officeart/2018/2/layout/IconVerticalSolidList"/>
    <dgm:cxn modelId="{0424A2E4-847A-452E-A02F-DABB5223FA44}" type="presParOf" srcId="{74E63F5F-AA71-4158-81A3-E56786F5D26D}" destId="{D322E6DD-46FB-4CFB-81C5-E6552A0AE87B}" srcOrd="3" destOrd="0" presId="urn:microsoft.com/office/officeart/2018/2/layout/IconVerticalSolidList"/>
    <dgm:cxn modelId="{BA288E6D-D003-4228-BCF1-760352115AA1}" type="presParOf" srcId="{74E63F5F-AA71-4158-81A3-E56786F5D26D}" destId="{3C4AF210-1F9F-4FC1-963C-EA3FCBB20CF2}" srcOrd="4" destOrd="0" presId="urn:microsoft.com/office/officeart/2018/2/layout/IconVerticalSolidList"/>
    <dgm:cxn modelId="{87368CDF-12C7-4DB9-8329-281B1074780D}" type="presParOf" srcId="{3C4AF210-1F9F-4FC1-963C-EA3FCBB20CF2}" destId="{7E1482C4-8D59-432E-B8CE-7A67A9B0A2D7}" srcOrd="0" destOrd="0" presId="urn:microsoft.com/office/officeart/2018/2/layout/IconVerticalSolidList"/>
    <dgm:cxn modelId="{E76B5E46-850E-4E5E-989E-9296BAAC9B50}" type="presParOf" srcId="{3C4AF210-1F9F-4FC1-963C-EA3FCBB20CF2}" destId="{77470BEC-FD7D-4675-AA66-E624D2D47EEA}" srcOrd="1" destOrd="0" presId="urn:microsoft.com/office/officeart/2018/2/layout/IconVerticalSolidList"/>
    <dgm:cxn modelId="{EA2645F1-9DD8-4C9D-B121-178D09D0B284}" type="presParOf" srcId="{3C4AF210-1F9F-4FC1-963C-EA3FCBB20CF2}" destId="{ED7D6C08-47BA-4A45-A8B1-D70B67CBE7DE}" srcOrd="2" destOrd="0" presId="urn:microsoft.com/office/officeart/2018/2/layout/IconVerticalSolidList"/>
    <dgm:cxn modelId="{B7CF16BE-3AB7-426D-86DA-82347671956E}" type="presParOf" srcId="{3C4AF210-1F9F-4FC1-963C-EA3FCBB20CF2}" destId="{4C70D59B-F117-4F57-AC1A-2AC1CA26F792}" srcOrd="3" destOrd="0" presId="urn:microsoft.com/office/officeart/2018/2/layout/IconVerticalSolidList"/>
    <dgm:cxn modelId="{11CECF2C-590F-4E8E-9280-6D8A281A0D51}" type="presParOf" srcId="{74E63F5F-AA71-4158-81A3-E56786F5D26D}" destId="{8DB7A82A-CB49-406E-9DE4-9EFAB2D352E4}" srcOrd="5" destOrd="0" presId="urn:microsoft.com/office/officeart/2018/2/layout/IconVerticalSolidList"/>
    <dgm:cxn modelId="{5E82B109-A939-4916-A1DC-0980A74060AA}" type="presParOf" srcId="{74E63F5F-AA71-4158-81A3-E56786F5D26D}" destId="{D10F37EB-03A1-4B5D-8A70-CB47CB26CA96}" srcOrd="6" destOrd="0" presId="urn:microsoft.com/office/officeart/2018/2/layout/IconVerticalSolidList"/>
    <dgm:cxn modelId="{82D14A49-B7F2-49A0-A379-DA2E57DC07C7}" type="presParOf" srcId="{D10F37EB-03A1-4B5D-8A70-CB47CB26CA96}" destId="{BB050CFA-95B6-41B5-9161-0EE2EB78C044}" srcOrd="0" destOrd="0" presId="urn:microsoft.com/office/officeart/2018/2/layout/IconVerticalSolidList"/>
    <dgm:cxn modelId="{105244F6-3717-4095-B876-46CCC94EA2D8}" type="presParOf" srcId="{D10F37EB-03A1-4B5D-8A70-CB47CB26CA96}" destId="{9CEFCE67-EA80-478F-8272-1B5C24D7EF87}" srcOrd="1" destOrd="0" presId="urn:microsoft.com/office/officeart/2018/2/layout/IconVerticalSolidList"/>
    <dgm:cxn modelId="{ED338E39-3925-4FB9-932B-04809B25BE6A}" type="presParOf" srcId="{D10F37EB-03A1-4B5D-8A70-CB47CB26CA96}" destId="{372C0218-3D51-4CDC-84C3-260743651803}" srcOrd="2" destOrd="0" presId="urn:microsoft.com/office/officeart/2018/2/layout/IconVerticalSolidList"/>
    <dgm:cxn modelId="{980FDC95-0B5A-402B-B141-739C1EA64BC5}" type="presParOf" srcId="{D10F37EB-03A1-4B5D-8A70-CB47CB26CA96}" destId="{2D3A719E-A192-4180-8673-120C70A81D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81658-0478-4AE9-A36E-DD0E0D57BAA8}" type="doc">
      <dgm:prSet loTypeId="urn:microsoft.com/office/officeart/2018/2/layout/IconVerticalSolidList" loCatId="icon" qsTypeId="urn:microsoft.com/office/officeart/2005/8/quickstyle/simple1" qsCatId="simple" csTypeId="urn:microsoft.com/office/officeart/2005/8/colors/accent4_5" csCatId="accent4" phldr="1"/>
      <dgm:spPr/>
      <dgm:t>
        <a:bodyPr/>
        <a:lstStyle/>
        <a:p>
          <a:endParaRPr lang="en-US"/>
        </a:p>
      </dgm:t>
    </dgm:pt>
    <dgm:pt modelId="{4F618352-6BBD-4900-98F9-1FD02C032C4B}">
      <dgm:prSet/>
      <dgm:spPr/>
      <dgm:t>
        <a:bodyPr/>
        <a:lstStyle/>
        <a:p>
          <a:pPr>
            <a:lnSpc>
              <a:spcPct val="100000"/>
            </a:lnSpc>
          </a:pPr>
          <a:r>
            <a:rPr lang="en-US" noProof="0" dirty="0"/>
            <a:t>Data filtering and processing (for e.g., aggregation of summaries, compression, etc.)</a:t>
          </a:r>
        </a:p>
      </dgm:t>
    </dgm:pt>
    <dgm:pt modelId="{017AA185-AFAE-4464-973F-17343914D592}" type="parTrans" cxnId="{06475114-5A67-4EE6-814E-3C30FFA6ABB5}">
      <dgm:prSet/>
      <dgm:spPr/>
      <dgm:t>
        <a:bodyPr/>
        <a:lstStyle/>
        <a:p>
          <a:endParaRPr lang="en-US"/>
        </a:p>
      </dgm:t>
    </dgm:pt>
    <dgm:pt modelId="{3C2F50DF-C37C-4FEE-94F2-E22BAD5FEB8D}" type="sibTrans" cxnId="{06475114-5A67-4EE6-814E-3C30FFA6ABB5}">
      <dgm:prSet/>
      <dgm:spPr/>
      <dgm:t>
        <a:bodyPr/>
        <a:lstStyle/>
        <a:p>
          <a:endParaRPr lang="en-US"/>
        </a:p>
      </dgm:t>
    </dgm:pt>
    <dgm:pt modelId="{F59DF762-8F43-47A9-98B9-7375A85B2671}">
      <dgm:prSet/>
      <dgm:spPr/>
      <dgm:t>
        <a:bodyPr/>
        <a:lstStyle/>
        <a:p>
          <a:pPr>
            <a:lnSpc>
              <a:spcPct val="100000"/>
            </a:lnSpc>
          </a:pPr>
          <a:r>
            <a:rPr lang="en-US" noProof="0" dirty="0"/>
            <a:t>Protocol translation and interfacing between different connectivity technologies</a:t>
          </a:r>
        </a:p>
      </dgm:t>
    </dgm:pt>
    <dgm:pt modelId="{97F55F57-EAAA-458F-9574-5F30547EE26F}" type="parTrans" cxnId="{76B1753C-36C0-49EE-B877-CA3791443AA8}">
      <dgm:prSet/>
      <dgm:spPr/>
      <dgm:t>
        <a:bodyPr/>
        <a:lstStyle/>
        <a:p>
          <a:endParaRPr lang="en-US"/>
        </a:p>
      </dgm:t>
    </dgm:pt>
    <dgm:pt modelId="{B80EC3E2-5CCC-404E-AC96-418E794E4B02}" type="sibTrans" cxnId="{76B1753C-36C0-49EE-B877-CA3791443AA8}">
      <dgm:prSet/>
      <dgm:spPr/>
      <dgm:t>
        <a:bodyPr/>
        <a:lstStyle/>
        <a:p>
          <a:endParaRPr lang="en-US"/>
        </a:p>
      </dgm:t>
    </dgm:pt>
    <dgm:pt modelId="{181F6135-3392-4878-BB45-C376F2214978}">
      <dgm:prSet/>
      <dgm:spPr/>
      <dgm:t>
        <a:bodyPr/>
        <a:lstStyle/>
        <a:p>
          <a:pPr>
            <a:lnSpc>
              <a:spcPct val="100000"/>
            </a:lnSpc>
          </a:pPr>
          <a:r>
            <a:rPr lang="en-US" noProof="0" dirty="0"/>
            <a:t>Security (for e.g., data encryption, firewalling)</a:t>
          </a:r>
        </a:p>
      </dgm:t>
    </dgm:pt>
    <dgm:pt modelId="{3BF612B7-B294-4136-A2BA-2862B39350E9}" type="parTrans" cxnId="{D26FA9EC-4212-4CAD-8ED1-D09E15DBD06E}">
      <dgm:prSet/>
      <dgm:spPr/>
      <dgm:t>
        <a:bodyPr/>
        <a:lstStyle/>
        <a:p>
          <a:endParaRPr lang="en-US"/>
        </a:p>
      </dgm:t>
    </dgm:pt>
    <dgm:pt modelId="{17697907-FFE4-488B-B2C5-1D9DD667E837}" type="sibTrans" cxnId="{D26FA9EC-4212-4CAD-8ED1-D09E15DBD06E}">
      <dgm:prSet/>
      <dgm:spPr/>
      <dgm:t>
        <a:bodyPr/>
        <a:lstStyle/>
        <a:p>
          <a:endParaRPr lang="en-US"/>
        </a:p>
      </dgm:t>
    </dgm:pt>
    <dgm:pt modelId="{701BF0FD-5253-4B9F-A0BF-08B72E98CE0B}">
      <dgm:prSet/>
      <dgm:spPr/>
      <dgm:t>
        <a:bodyPr/>
        <a:lstStyle/>
        <a:p>
          <a:pPr>
            <a:lnSpc>
              <a:spcPct val="100000"/>
            </a:lnSpc>
          </a:pPr>
          <a:r>
            <a:rPr lang="en-US" noProof="0" dirty="0"/>
            <a:t>Data flow multiplexing, packet routing </a:t>
          </a:r>
        </a:p>
      </dgm:t>
    </dgm:pt>
    <dgm:pt modelId="{F96EA15A-6361-48A1-AEE4-24D47793E5B4}" type="parTrans" cxnId="{9DD9BFF5-A7BA-4AA0-AF0F-60503D09F943}">
      <dgm:prSet/>
      <dgm:spPr/>
      <dgm:t>
        <a:bodyPr/>
        <a:lstStyle/>
        <a:p>
          <a:endParaRPr lang="en-US"/>
        </a:p>
      </dgm:t>
    </dgm:pt>
    <dgm:pt modelId="{7F1C16D8-1A47-4F85-B2F2-06F81E187DDD}" type="sibTrans" cxnId="{9DD9BFF5-A7BA-4AA0-AF0F-60503D09F943}">
      <dgm:prSet/>
      <dgm:spPr/>
      <dgm:t>
        <a:bodyPr/>
        <a:lstStyle/>
        <a:p>
          <a:endParaRPr lang="en-US"/>
        </a:p>
      </dgm:t>
    </dgm:pt>
    <dgm:pt modelId="{47407D59-9A44-4C92-AE75-7038332F7C7E}">
      <dgm:prSet/>
      <dgm:spPr/>
      <dgm:t>
        <a:bodyPr/>
        <a:lstStyle/>
        <a:p>
          <a:pPr>
            <a:lnSpc>
              <a:spcPct val="100000"/>
            </a:lnSpc>
          </a:pPr>
          <a:r>
            <a:rPr lang="en-US" noProof="0" dirty="0"/>
            <a:t>Scalability problem: as the number of devices grows, so will the number of gateways that are required</a:t>
          </a:r>
        </a:p>
      </dgm:t>
    </dgm:pt>
    <dgm:pt modelId="{4E5B0CDB-E44B-49C5-B5DC-BEE2999E33AE}" type="parTrans" cxnId="{2EA5911C-275D-40A3-9774-7FE1048BDF4D}">
      <dgm:prSet/>
      <dgm:spPr/>
      <dgm:t>
        <a:bodyPr/>
        <a:lstStyle/>
        <a:p>
          <a:endParaRPr lang="en-US"/>
        </a:p>
      </dgm:t>
    </dgm:pt>
    <dgm:pt modelId="{DB2CEFD2-F2CB-4FB2-B7AB-703A5319BE60}" type="sibTrans" cxnId="{2EA5911C-275D-40A3-9774-7FE1048BDF4D}">
      <dgm:prSet/>
      <dgm:spPr/>
      <dgm:t>
        <a:bodyPr/>
        <a:lstStyle/>
        <a:p>
          <a:endParaRPr lang="en-US"/>
        </a:p>
      </dgm:t>
    </dgm:pt>
    <dgm:pt modelId="{A6BC8596-07C4-45F6-B571-13328763AB09}" type="pres">
      <dgm:prSet presAssocID="{FB881658-0478-4AE9-A36E-DD0E0D57BAA8}" presName="root" presStyleCnt="0">
        <dgm:presLayoutVars>
          <dgm:dir/>
          <dgm:resizeHandles val="exact"/>
        </dgm:presLayoutVars>
      </dgm:prSet>
      <dgm:spPr/>
    </dgm:pt>
    <dgm:pt modelId="{CC431C75-3D83-421F-9893-6703143A1832}" type="pres">
      <dgm:prSet presAssocID="{4F618352-6BBD-4900-98F9-1FD02C032C4B}" presName="compNode" presStyleCnt="0"/>
      <dgm:spPr/>
    </dgm:pt>
    <dgm:pt modelId="{A9D05836-2A81-43FC-A523-F94D69F6E04B}" type="pres">
      <dgm:prSet presAssocID="{4F618352-6BBD-4900-98F9-1FD02C032C4B}" presName="bgRect" presStyleLbl="bgShp" presStyleIdx="0" presStyleCnt="5"/>
      <dgm:spPr/>
    </dgm:pt>
    <dgm:pt modelId="{B1E1E0A3-27B4-481F-B31F-E88C351BBF16}" type="pres">
      <dgm:prSet presAssocID="{4F618352-6BBD-4900-98F9-1FD02C032C4B}"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lter"/>
        </a:ext>
      </dgm:extLst>
    </dgm:pt>
    <dgm:pt modelId="{E066A598-87A2-4E46-8A61-B8E67CD24FCC}" type="pres">
      <dgm:prSet presAssocID="{4F618352-6BBD-4900-98F9-1FD02C032C4B}" presName="spaceRect" presStyleCnt="0"/>
      <dgm:spPr/>
    </dgm:pt>
    <dgm:pt modelId="{0070DC03-E25B-412B-B838-DE5874386F23}" type="pres">
      <dgm:prSet presAssocID="{4F618352-6BBD-4900-98F9-1FD02C032C4B}" presName="parTx" presStyleLbl="revTx" presStyleIdx="0" presStyleCnt="5">
        <dgm:presLayoutVars>
          <dgm:chMax val="0"/>
          <dgm:chPref val="0"/>
        </dgm:presLayoutVars>
      </dgm:prSet>
      <dgm:spPr/>
    </dgm:pt>
    <dgm:pt modelId="{EDC9541C-9455-4B08-84D0-3299A5FC97F6}" type="pres">
      <dgm:prSet presAssocID="{3C2F50DF-C37C-4FEE-94F2-E22BAD5FEB8D}" presName="sibTrans" presStyleCnt="0"/>
      <dgm:spPr/>
    </dgm:pt>
    <dgm:pt modelId="{B5288C2D-6137-4ABB-BD3E-70F4BD29A68F}" type="pres">
      <dgm:prSet presAssocID="{F59DF762-8F43-47A9-98B9-7375A85B2671}" presName="compNode" presStyleCnt="0"/>
      <dgm:spPr/>
    </dgm:pt>
    <dgm:pt modelId="{7AB873BD-3D57-45C1-AE93-665EF315CB9A}" type="pres">
      <dgm:prSet presAssocID="{F59DF762-8F43-47A9-98B9-7375A85B2671}" presName="bgRect" presStyleLbl="bgShp" presStyleIdx="1" presStyleCnt="5"/>
      <dgm:spPr/>
    </dgm:pt>
    <dgm:pt modelId="{04595C1E-E035-4698-B3A3-84464BC17359}" type="pres">
      <dgm:prSet presAssocID="{F59DF762-8F43-47A9-98B9-7375A85B2671}"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RTL"/>
        </a:ext>
      </dgm:extLst>
    </dgm:pt>
    <dgm:pt modelId="{7F015777-F6FA-4C0E-8557-FA8D39AA2C21}" type="pres">
      <dgm:prSet presAssocID="{F59DF762-8F43-47A9-98B9-7375A85B2671}" presName="spaceRect" presStyleCnt="0"/>
      <dgm:spPr/>
    </dgm:pt>
    <dgm:pt modelId="{84960939-0260-40FC-A5F4-F2339E0F132A}" type="pres">
      <dgm:prSet presAssocID="{F59DF762-8F43-47A9-98B9-7375A85B2671}" presName="parTx" presStyleLbl="revTx" presStyleIdx="1" presStyleCnt="5">
        <dgm:presLayoutVars>
          <dgm:chMax val="0"/>
          <dgm:chPref val="0"/>
        </dgm:presLayoutVars>
      </dgm:prSet>
      <dgm:spPr/>
    </dgm:pt>
    <dgm:pt modelId="{FD22E271-6996-4A9C-9B35-D4589E0A16A4}" type="pres">
      <dgm:prSet presAssocID="{B80EC3E2-5CCC-404E-AC96-418E794E4B02}" presName="sibTrans" presStyleCnt="0"/>
      <dgm:spPr/>
    </dgm:pt>
    <dgm:pt modelId="{8F1878E6-80E0-4598-9095-6187AAA29A04}" type="pres">
      <dgm:prSet presAssocID="{701BF0FD-5253-4B9F-A0BF-08B72E98CE0B}" presName="compNode" presStyleCnt="0"/>
      <dgm:spPr/>
    </dgm:pt>
    <dgm:pt modelId="{4FB8CDCD-434F-436E-88FF-0D44292C2687}" type="pres">
      <dgm:prSet presAssocID="{701BF0FD-5253-4B9F-A0BF-08B72E98CE0B}" presName="bgRect" presStyleLbl="bgShp" presStyleIdx="2" presStyleCnt="5"/>
      <dgm:spPr/>
    </dgm:pt>
    <dgm:pt modelId="{EF138BE4-67A9-411A-B9A1-E56C73FAD7EF}" type="pres">
      <dgm:prSet presAssocID="{701BF0FD-5253-4B9F-A0BF-08B72E98CE0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Network"/>
        </a:ext>
      </dgm:extLst>
    </dgm:pt>
    <dgm:pt modelId="{26CBE86D-C513-41CA-AAB7-F4A09AF02410}" type="pres">
      <dgm:prSet presAssocID="{701BF0FD-5253-4B9F-A0BF-08B72E98CE0B}" presName="spaceRect" presStyleCnt="0"/>
      <dgm:spPr/>
    </dgm:pt>
    <dgm:pt modelId="{CEFE28A8-3E64-4D17-98A2-95BC6E3D551A}" type="pres">
      <dgm:prSet presAssocID="{701BF0FD-5253-4B9F-A0BF-08B72E98CE0B}" presName="parTx" presStyleLbl="revTx" presStyleIdx="2" presStyleCnt="5">
        <dgm:presLayoutVars>
          <dgm:chMax val="0"/>
          <dgm:chPref val="0"/>
        </dgm:presLayoutVars>
      </dgm:prSet>
      <dgm:spPr/>
    </dgm:pt>
    <dgm:pt modelId="{3D652448-CC5A-4CAD-AF13-45EA1F2AD172}" type="pres">
      <dgm:prSet presAssocID="{7F1C16D8-1A47-4F85-B2F2-06F81E187DDD}" presName="sibTrans" presStyleCnt="0"/>
      <dgm:spPr/>
    </dgm:pt>
    <dgm:pt modelId="{AC05AB67-7309-49BF-8D02-938E65809593}" type="pres">
      <dgm:prSet presAssocID="{181F6135-3392-4878-BB45-C376F2214978}" presName="compNode" presStyleCnt="0"/>
      <dgm:spPr/>
    </dgm:pt>
    <dgm:pt modelId="{2338682C-DBFB-4C2C-AB03-DE5106B64F52}" type="pres">
      <dgm:prSet presAssocID="{181F6135-3392-4878-BB45-C376F2214978}" presName="bgRect" presStyleLbl="bgShp" presStyleIdx="3" presStyleCnt="5"/>
      <dgm:spPr/>
    </dgm:pt>
    <dgm:pt modelId="{99C01CBE-0C9A-4040-A3DC-08916208718C}" type="pres">
      <dgm:prSet presAssocID="{181F6135-3392-4878-BB45-C376F221497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F28893F0-E31B-41D7-B1B5-13854388704A}" type="pres">
      <dgm:prSet presAssocID="{181F6135-3392-4878-BB45-C376F2214978}" presName="spaceRect" presStyleCnt="0"/>
      <dgm:spPr/>
    </dgm:pt>
    <dgm:pt modelId="{F9C9BE71-A2AD-4FE6-91B8-072465F44D33}" type="pres">
      <dgm:prSet presAssocID="{181F6135-3392-4878-BB45-C376F2214978}" presName="parTx" presStyleLbl="revTx" presStyleIdx="3" presStyleCnt="5">
        <dgm:presLayoutVars>
          <dgm:chMax val="0"/>
          <dgm:chPref val="0"/>
        </dgm:presLayoutVars>
      </dgm:prSet>
      <dgm:spPr/>
    </dgm:pt>
    <dgm:pt modelId="{80CFABD0-7AA0-491D-A417-FEC2F9837444}" type="pres">
      <dgm:prSet presAssocID="{17697907-FFE4-488B-B2C5-1D9DD667E837}" presName="sibTrans" presStyleCnt="0"/>
      <dgm:spPr/>
    </dgm:pt>
    <dgm:pt modelId="{E3168C69-C0BD-432C-AFBA-6A65ACCECAF1}" type="pres">
      <dgm:prSet presAssocID="{47407D59-9A44-4C92-AE75-7038332F7C7E}" presName="compNode" presStyleCnt="0"/>
      <dgm:spPr/>
    </dgm:pt>
    <dgm:pt modelId="{D0D97D9D-9F7F-42DF-90A9-AF39437D0DBF}" type="pres">
      <dgm:prSet presAssocID="{47407D59-9A44-4C92-AE75-7038332F7C7E}" presName="bgRect" presStyleLbl="bgShp" presStyleIdx="4" presStyleCnt="5"/>
      <dgm:spPr>
        <a:solidFill>
          <a:schemeClr val="accent5">
            <a:lumMod val="20000"/>
            <a:lumOff val="80000"/>
          </a:schemeClr>
        </a:solidFill>
      </dgm:spPr>
    </dgm:pt>
    <dgm:pt modelId="{CCD785F5-D6AC-4A7B-B23E-AA35C50A1073}" type="pres">
      <dgm:prSet presAssocID="{47407D59-9A44-4C92-AE75-7038332F7C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Upward trend"/>
        </a:ext>
      </dgm:extLst>
    </dgm:pt>
    <dgm:pt modelId="{DCC94F6C-5100-4C2D-881A-68E622B52B90}" type="pres">
      <dgm:prSet presAssocID="{47407D59-9A44-4C92-AE75-7038332F7C7E}" presName="spaceRect" presStyleCnt="0"/>
      <dgm:spPr/>
    </dgm:pt>
    <dgm:pt modelId="{E338A4B2-CF06-43C7-BF06-8769E60BF751}" type="pres">
      <dgm:prSet presAssocID="{47407D59-9A44-4C92-AE75-7038332F7C7E}" presName="parTx" presStyleLbl="revTx" presStyleIdx="4" presStyleCnt="5">
        <dgm:presLayoutVars>
          <dgm:chMax val="0"/>
          <dgm:chPref val="0"/>
        </dgm:presLayoutVars>
      </dgm:prSet>
      <dgm:spPr/>
    </dgm:pt>
  </dgm:ptLst>
  <dgm:cxnLst>
    <dgm:cxn modelId="{06475114-5A67-4EE6-814E-3C30FFA6ABB5}" srcId="{FB881658-0478-4AE9-A36E-DD0E0D57BAA8}" destId="{4F618352-6BBD-4900-98F9-1FD02C032C4B}" srcOrd="0" destOrd="0" parTransId="{017AA185-AFAE-4464-973F-17343914D592}" sibTransId="{3C2F50DF-C37C-4FEE-94F2-E22BAD5FEB8D}"/>
    <dgm:cxn modelId="{2EA5911C-275D-40A3-9774-7FE1048BDF4D}" srcId="{FB881658-0478-4AE9-A36E-DD0E0D57BAA8}" destId="{47407D59-9A44-4C92-AE75-7038332F7C7E}" srcOrd="4" destOrd="0" parTransId="{4E5B0CDB-E44B-49C5-B5DC-BEE2999E33AE}" sibTransId="{DB2CEFD2-F2CB-4FB2-B7AB-703A5319BE60}"/>
    <dgm:cxn modelId="{76B1753C-36C0-49EE-B877-CA3791443AA8}" srcId="{FB881658-0478-4AE9-A36E-DD0E0D57BAA8}" destId="{F59DF762-8F43-47A9-98B9-7375A85B2671}" srcOrd="1" destOrd="0" parTransId="{97F55F57-EAAA-458F-9574-5F30547EE26F}" sibTransId="{B80EC3E2-5CCC-404E-AC96-418E794E4B02}"/>
    <dgm:cxn modelId="{F09695A6-2E44-4B1E-B81D-3EB2855B340D}" type="presOf" srcId="{181F6135-3392-4878-BB45-C376F2214978}" destId="{F9C9BE71-A2AD-4FE6-91B8-072465F44D33}" srcOrd="0" destOrd="0" presId="urn:microsoft.com/office/officeart/2018/2/layout/IconVerticalSolidList"/>
    <dgm:cxn modelId="{904467AE-4A27-44FA-99DB-CCE122C8E9D2}" type="presOf" srcId="{47407D59-9A44-4C92-AE75-7038332F7C7E}" destId="{E338A4B2-CF06-43C7-BF06-8769E60BF751}" srcOrd="0" destOrd="0" presId="urn:microsoft.com/office/officeart/2018/2/layout/IconVerticalSolidList"/>
    <dgm:cxn modelId="{12585ED0-3A23-4DD1-B5BF-152A0264AA13}" type="presOf" srcId="{701BF0FD-5253-4B9F-A0BF-08B72E98CE0B}" destId="{CEFE28A8-3E64-4D17-98A2-95BC6E3D551A}" srcOrd="0" destOrd="0" presId="urn:microsoft.com/office/officeart/2018/2/layout/IconVerticalSolidList"/>
    <dgm:cxn modelId="{6B623CD1-4849-4072-9280-384F67B06224}" type="presOf" srcId="{4F618352-6BBD-4900-98F9-1FD02C032C4B}" destId="{0070DC03-E25B-412B-B838-DE5874386F23}" srcOrd="0" destOrd="0" presId="urn:microsoft.com/office/officeart/2018/2/layout/IconVerticalSolidList"/>
    <dgm:cxn modelId="{C298EED3-E363-4DBF-88CD-545BE548928F}" type="presOf" srcId="{FB881658-0478-4AE9-A36E-DD0E0D57BAA8}" destId="{A6BC8596-07C4-45F6-B571-13328763AB09}" srcOrd="0" destOrd="0" presId="urn:microsoft.com/office/officeart/2018/2/layout/IconVerticalSolidList"/>
    <dgm:cxn modelId="{553222D9-D3E7-46C7-B5F3-AE2DA4B07CD2}" type="presOf" srcId="{F59DF762-8F43-47A9-98B9-7375A85B2671}" destId="{84960939-0260-40FC-A5F4-F2339E0F132A}" srcOrd="0" destOrd="0" presId="urn:microsoft.com/office/officeart/2018/2/layout/IconVerticalSolidList"/>
    <dgm:cxn modelId="{D26FA9EC-4212-4CAD-8ED1-D09E15DBD06E}" srcId="{FB881658-0478-4AE9-A36E-DD0E0D57BAA8}" destId="{181F6135-3392-4878-BB45-C376F2214978}" srcOrd="3" destOrd="0" parTransId="{3BF612B7-B294-4136-A2BA-2862B39350E9}" sibTransId="{17697907-FFE4-488B-B2C5-1D9DD667E837}"/>
    <dgm:cxn modelId="{9DD9BFF5-A7BA-4AA0-AF0F-60503D09F943}" srcId="{FB881658-0478-4AE9-A36E-DD0E0D57BAA8}" destId="{701BF0FD-5253-4B9F-A0BF-08B72E98CE0B}" srcOrd="2" destOrd="0" parTransId="{F96EA15A-6361-48A1-AEE4-24D47793E5B4}" sibTransId="{7F1C16D8-1A47-4F85-B2F2-06F81E187DDD}"/>
    <dgm:cxn modelId="{6AA70E74-8C22-49CA-A76C-2DD42AE849F3}" type="presParOf" srcId="{A6BC8596-07C4-45F6-B571-13328763AB09}" destId="{CC431C75-3D83-421F-9893-6703143A1832}" srcOrd="0" destOrd="0" presId="urn:microsoft.com/office/officeart/2018/2/layout/IconVerticalSolidList"/>
    <dgm:cxn modelId="{AE0C4061-5488-4184-9930-3A22B1128B55}" type="presParOf" srcId="{CC431C75-3D83-421F-9893-6703143A1832}" destId="{A9D05836-2A81-43FC-A523-F94D69F6E04B}" srcOrd="0" destOrd="0" presId="urn:microsoft.com/office/officeart/2018/2/layout/IconVerticalSolidList"/>
    <dgm:cxn modelId="{73719BC6-3D8F-4663-BC2D-6F47ED2AB7DB}" type="presParOf" srcId="{CC431C75-3D83-421F-9893-6703143A1832}" destId="{B1E1E0A3-27B4-481F-B31F-E88C351BBF16}" srcOrd="1" destOrd="0" presId="urn:microsoft.com/office/officeart/2018/2/layout/IconVerticalSolidList"/>
    <dgm:cxn modelId="{7FFD4B51-EB77-4565-8351-53E7245EE874}" type="presParOf" srcId="{CC431C75-3D83-421F-9893-6703143A1832}" destId="{E066A598-87A2-4E46-8A61-B8E67CD24FCC}" srcOrd="2" destOrd="0" presId="urn:microsoft.com/office/officeart/2018/2/layout/IconVerticalSolidList"/>
    <dgm:cxn modelId="{D4C806E8-A5F9-4F1F-A7F0-0CF76E69D11E}" type="presParOf" srcId="{CC431C75-3D83-421F-9893-6703143A1832}" destId="{0070DC03-E25B-412B-B838-DE5874386F23}" srcOrd="3" destOrd="0" presId="urn:microsoft.com/office/officeart/2018/2/layout/IconVerticalSolidList"/>
    <dgm:cxn modelId="{2C079F21-FEFC-4A08-A22A-102FADE8753F}" type="presParOf" srcId="{A6BC8596-07C4-45F6-B571-13328763AB09}" destId="{EDC9541C-9455-4B08-84D0-3299A5FC97F6}" srcOrd="1" destOrd="0" presId="urn:microsoft.com/office/officeart/2018/2/layout/IconVerticalSolidList"/>
    <dgm:cxn modelId="{6BA49E01-42C0-4FF2-BAEA-F7EF5FEEC10C}" type="presParOf" srcId="{A6BC8596-07C4-45F6-B571-13328763AB09}" destId="{B5288C2D-6137-4ABB-BD3E-70F4BD29A68F}" srcOrd="2" destOrd="0" presId="urn:microsoft.com/office/officeart/2018/2/layout/IconVerticalSolidList"/>
    <dgm:cxn modelId="{95771A0A-B98B-485E-96BA-8C5ACEC779B2}" type="presParOf" srcId="{B5288C2D-6137-4ABB-BD3E-70F4BD29A68F}" destId="{7AB873BD-3D57-45C1-AE93-665EF315CB9A}" srcOrd="0" destOrd="0" presId="urn:microsoft.com/office/officeart/2018/2/layout/IconVerticalSolidList"/>
    <dgm:cxn modelId="{F03AFC38-0A10-4935-82B4-3CE55836966F}" type="presParOf" srcId="{B5288C2D-6137-4ABB-BD3E-70F4BD29A68F}" destId="{04595C1E-E035-4698-B3A3-84464BC17359}" srcOrd="1" destOrd="0" presId="urn:microsoft.com/office/officeart/2018/2/layout/IconVerticalSolidList"/>
    <dgm:cxn modelId="{F101E8A2-1336-4105-8E29-F82AC53D2D41}" type="presParOf" srcId="{B5288C2D-6137-4ABB-BD3E-70F4BD29A68F}" destId="{7F015777-F6FA-4C0E-8557-FA8D39AA2C21}" srcOrd="2" destOrd="0" presId="urn:microsoft.com/office/officeart/2018/2/layout/IconVerticalSolidList"/>
    <dgm:cxn modelId="{61F41809-BC31-4B19-8E7C-7BE99A1B74CA}" type="presParOf" srcId="{B5288C2D-6137-4ABB-BD3E-70F4BD29A68F}" destId="{84960939-0260-40FC-A5F4-F2339E0F132A}" srcOrd="3" destOrd="0" presId="urn:microsoft.com/office/officeart/2018/2/layout/IconVerticalSolidList"/>
    <dgm:cxn modelId="{F900EFCD-15D8-45EC-84B3-68BD48781C94}" type="presParOf" srcId="{A6BC8596-07C4-45F6-B571-13328763AB09}" destId="{FD22E271-6996-4A9C-9B35-D4589E0A16A4}" srcOrd="3" destOrd="0" presId="urn:microsoft.com/office/officeart/2018/2/layout/IconVerticalSolidList"/>
    <dgm:cxn modelId="{8C4B3673-D08F-4BD9-8C00-BC63EADDBBB5}" type="presParOf" srcId="{A6BC8596-07C4-45F6-B571-13328763AB09}" destId="{8F1878E6-80E0-4598-9095-6187AAA29A04}" srcOrd="4" destOrd="0" presId="urn:microsoft.com/office/officeart/2018/2/layout/IconVerticalSolidList"/>
    <dgm:cxn modelId="{67D675F9-D240-4E2D-8C9D-3E4C1F24FEDB}" type="presParOf" srcId="{8F1878E6-80E0-4598-9095-6187AAA29A04}" destId="{4FB8CDCD-434F-436E-88FF-0D44292C2687}" srcOrd="0" destOrd="0" presId="urn:microsoft.com/office/officeart/2018/2/layout/IconVerticalSolidList"/>
    <dgm:cxn modelId="{61D1527F-12C9-437D-9258-7C7A23D89666}" type="presParOf" srcId="{8F1878E6-80E0-4598-9095-6187AAA29A04}" destId="{EF138BE4-67A9-411A-B9A1-E56C73FAD7EF}" srcOrd="1" destOrd="0" presId="urn:microsoft.com/office/officeart/2018/2/layout/IconVerticalSolidList"/>
    <dgm:cxn modelId="{4EEC5352-E096-44ED-BF7D-5D2FE35FFBF9}" type="presParOf" srcId="{8F1878E6-80E0-4598-9095-6187AAA29A04}" destId="{26CBE86D-C513-41CA-AAB7-F4A09AF02410}" srcOrd="2" destOrd="0" presId="urn:microsoft.com/office/officeart/2018/2/layout/IconVerticalSolidList"/>
    <dgm:cxn modelId="{C8C24C72-7D3C-4387-A6EF-88AADE425BDD}" type="presParOf" srcId="{8F1878E6-80E0-4598-9095-6187AAA29A04}" destId="{CEFE28A8-3E64-4D17-98A2-95BC6E3D551A}" srcOrd="3" destOrd="0" presId="urn:microsoft.com/office/officeart/2018/2/layout/IconVerticalSolidList"/>
    <dgm:cxn modelId="{32359EA6-C49F-4C1D-83C0-7EF2D10BDF8D}" type="presParOf" srcId="{A6BC8596-07C4-45F6-B571-13328763AB09}" destId="{3D652448-CC5A-4CAD-AF13-45EA1F2AD172}" srcOrd="5" destOrd="0" presId="urn:microsoft.com/office/officeart/2018/2/layout/IconVerticalSolidList"/>
    <dgm:cxn modelId="{49C6024B-5A3C-411A-9CF7-118061CA16E4}" type="presParOf" srcId="{A6BC8596-07C4-45F6-B571-13328763AB09}" destId="{AC05AB67-7309-49BF-8D02-938E65809593}" srcOrd="6" destOrd="0" presId="urn:microsoft.com/office/officeart/2018/2/layout/IconVerticalSolidList"/>
    <dgm:cxn modelId="{424B28D7-2F19-4C47-8FAD-38A2B3C3B6B2}" type="presParOf" srcId="{AC05AB67-7309-49BF-8D02-938E65809593}" destId="{2338682C-DBFB-4C2C-AB03-DE5106B64F52}" srcOrd="0" destOrd="0" presId="urn:microsoft.com/office/officeart/2018/2/layout/IconVerticalSolidList"/>
    <dgm:cxn modelId="{1D124A43-9A4F-4F90-B967-37B91B1D5177}" type="presParOf" srcId="{AC05AB67-7309-49BF-8D02-938E65809593}" destId="{99C01CBE-0C9A-4040-A3DC-08916208718C}" srcOrd="1" destOrd="0" presId="urn:microsoft.com/office/officeart/2018/2/layout/IconVerticalSolidList"/>
    <dgm:cxn modelId="{B0FA4F75-6376-4FCC-9425-333595CED289}" type="presParOf" srcId="{AC05AB67-7309-49BF-8D02-938E65809593}" destId="{F28893F0-E31B-41D7-B1B5-13854388704A}" srcOrd="2" destOrd="0" presId="urn:microsoft.com/office/officeart/2018/2/layout/IconVerticalSolidList"/>
    <dgm:cxn modelId="{951C9199-0D99-45DD-BA59-E007C7054A06}" type="presParOf" srcId="{AC05AB67-7309-49BF-8D02-938E65809593}" destId="{F9C9BE71-A2AD-4FE6-91B8-072465F44D33}" srcOrd="3" destOrd="0" presId="urn:microsoft.com/office/officeart/2018/2/layout/IconVerticalSolidList"/>
    <dgm:cxn modelId="{0B2E9A74-B0A0-4FE7-BC77-98538469352A}" type="presParOf" srcId="{A6BC8596-07C4-45F6-B571-13328763AB09}" destId="{80CFABD0-7AA0-491D-A417-FEC2F9837444}" srcOrd="7" destOrd="0" presId="urn:microsoft.com/office/officeart/2018/2/layout/IconVerticalSolidList"/>
    <dgm:cxn modelId="{A606E214-03A8-402B-91C1-91CB807556A9}" type="presParOf" srcId="{A6BC8596-07C4-45F6-B571-13328763AB09}" destId="{E3168C69-C0BD-432C-AFBA-6A65ACCECAF1}" srcOrd="8" destOrd="0" presId="urn:microsoft.com/office/officeart/2018/2/layout/IconVerticalSolidList"/>
    <dgm:cxn modelId="{D1FA7418-66DE-4F0D-B580-833901D15AEA}" type="presParOf" srcId="{E3168C69-C0BD-432C-AFBA-6A65ACCECAF1}" destId="{D0D97D9D-9F7F-42DF-90A9-AF39437D0DBF}" srcOrd="0" destOrd="0" presId="urn:microsoft.com/office/officeart/2018/2/layout/IconVerticalSolidList"/>
    <dgm:cxn modelId="{8BAA0049-EAD8-4A53-AD94-9B1245E69006}" type="presParOf" srcId="{E3168C69-C0BD-432C-AFBA-6A65ACCECAF1}" destId="{CCD785F5-D6AC-4A7B-B23E-AA35C50A1073}" srcOrd="1" destOrd="0" presId="urn:microsoft.com/office/officeart/2018/2/layout/IconVerticalSolidList"/>
    <dgm:cxn modelId="{CB289C65-0F0C-4B63-8D9B-3777A7ABD152}" type="presParOf" srcId="{E3168C69-C0BD-432C-AFBA-6A65ACCECAF1}" destId="{DCC94F6C-5100-4C2D-881A-68E622B52B90}" srcOrd="2" destOrd="0" presId="urn:microsoft.com/office/officeart/2018/2/layout/IconVerticalSolidList"/>
    <dgm:cxn modelId="{AA223E1F-066C-44FF-B1B0-8DE9E2D11677}" type="presParOf" srcId="{E3168C69-C0BD-432C-AFBA-6A65ACCECAF1}" destId="{E338A4B2-CF06-43C7-BF06-8769E60BF75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C74E16-3D3C-47C2-A5E6-ABD93FF0D54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C09631-8F4A-4382-84D1-349A0AF9D540}">
      <dgm:prSet/>
      <dgm:spPr/>
      <dgm:t>
        <a:bodyPr/>
        <a:lstStyle/>
        <a:p>
          <a:pPr>
            <a:lnSpc>
              <a:spcPct val="100000"/>
            </a:lnSpc>
          </a:pPr>
          <a:r>
            <a:rPr lang="en-US" noProof="0" dirty="0"/>
            <a:t>Processing as much as possible where data is collected</a:t>
          </a:r>
        </a:p>
      </dgm:t>
    </dgm:pt>
    <dgm:pt modelId="{505109AF-2368-460D-BF86-E69550DADB32}" type="parTrans" cxnId="{5849C730-2870-40F3-967F-4B446FA3A093}">
      <dgm:prSet/>
      <dgm:spPr/>
      <dgm:t>
        <a:bodyPr/>
        <a:lstStyle/>
        <a:p>
          <a:endParaRPr lang="en-US"/>
        </a:p>
      </dgm:t>
    </dgm:pt>
    <dgm:pt modelId="{5E8CF441-C7C0-40F8-9114-A96C35FAF285}" type="sibTrans" cxnId="{5849C730-2870-40F3-967F-4B446FA3A093}">
      <dgm:prSet/>
      <dgm:spPr/>
      <dgm:t>
        <a:bodyPr/>
        <a:lstStyle/>
        <a:p>
          <a:endParaRPr lang="en-US"/>
        </a:p>
      </dgm:t>
    </dgm:pt>
    <dgm:pt modelId="{CE9D47D4-BFE5-4721-884D-DE36780C9CCD}">
      <dgm:prSet/>
      <dgm:spPr/>
      <dgm:t>
        <a:bodyPr/>
        <a:lstStyle/>
        <a:p>
          <a:pPr>
            <a:lnSpc>
              <a:spcPct val="100000"/>
            </a:lnSpc>
          </a:pPr>
          <a:r>
            <a:rPr lang="en-US" noProof="0" dirty="0"/>
            <a:t>Enabling new applications: automotive IoT, virtual/augmented reality, in-ear computing</a:t>
          </a:r>
        </a:p>
      </dgm:t>
    </dgm:pt>
    <dgm:pt modelId="{E218B483-11FC-4497-B1DE-1D022DA9E7FD}" type="parTrans" cxnId="{F37307B6-5323-4360-B74E-BD60F9A6821B}">
      <dgm:prSet/>
      <dgm:spPr/>
      <dgm:t>
        <a:bodyPr/>
        <a:lstStyle/>
        <a:p>
          <a:endParaRPr lang="en-US"/>
        </a:p>
      </dgm:t>
    </dgm:pt>
    <dgm:pt modelId="{905B7E1B-BAD1-42ED-B2D8-96178A950803}" type="sibTrans" cxnId="{F37307B6-5323-4360-B74E-BD60F9A6821B}">
      <dgm:prSet/>
      <dgm:spPr/>
      <dgm:t>
        <a:bodyPr/>
        <a:lstStyle/>
        <a:p>
          <a:endParaRPr lang="en-US"/>
        </a:p>
      </dgm:t>
    </dgm:pt>
    <dgm:pt modelId="{D8608A56-1120-4D74-8B14-59987662566F}">
      <dgm:prSet/>
      <dgm:spPr/>
      <dgm:t>
        <a:bodyPr/>
        <a:lstStyle/>
        <a:p>
          <a:pPr>
            <a:lnSpc>
              <a:spcPct val="100000"/>
            </a:lnSpc>
          </a:pPr>
          <a:r>
            <a:rPr lang="en-US" noProof="0" dirty="0"/>
            <a:t>Pushing compute power, communication capabilities, intelligence down at device level</a:t>
          </a:r>
        </a:p>
      </dgm:t>
    </dgm:pt>
    <dgm:pt modelId="{E056FA6C-1C84-4BAC-B3C5-ABC60366A3F4}" type="parTrans" cxnId="{598BCFEE-971D-464E-8854-BF398CAB71D6}">
      <dgm:prSet/>
      <dgm:spPr/>
      <dgm:t>
        <a:bodyPr/>
        <a:lstStyle/>
        <a:p>
          <a:endParaRPr lang="en-GB"/>
        </a:p>
      </dgm:t>
    </dgm:pt>
    <dgm:pt modelId="{B0B20C78-B927-4269-9408-3B39AD99E446}" type="sibTrans" cxnId="{598BCFEE-971D-464E-8854-BF398CAB71D6}">
      <dgm:prSet/>
      <dgm:spPr/>
      <dgm:t>
        <a:bodyPr/>
        <a:lstStyle/>
        <a:p>
          <a:endParaRPr lang="en-GB"/>
        </a:p>
      </dgm:t>
    </dgm:pt>
    <dgm:pt modelId="{F42C3284-8CA6-4E72-91EF-ECBF02742E92}">
      <dgm:prSet/>
      <dgm:spPr/>
      <dgm:t>
        <a:bodyPr/>
        <a:lstStyle/>
        <a:p>
          <a:pPr>
            <a:lnSpc>
              <a:spcPct val="100000"/>
            </a:lnSpc>
          </a:pPr>
          <a:r>
            <a:rPr lang="en-US" noProof="0" dirty="0"/>
            <a:t>Transmitting only key information or summaries</a:t>
          </a:r>
        </a:p>
      </dgm:t>
    </dgm:pt>
    <dgm:pt modelId="{974FAA01-7ECF-4B32-AC91-DE8CFD230F46}" type="parTrans" cxnId="{F3D02502-1FA1-4B81-852C-EF40A6B2F7DE}">
      <dgm:prSet/>
      <dgm:spPr/>
      <dgm:t>
        <a:bodyPr/>
        <a:lstStyle/>
        <a:p>
          <a:endParaRPr lang="en-GB"/>
        </a:p>
      </dgm:t>
    </dgm:pt>
    <dgm:pt modelId="{F968FBAA-1229-4369-8FAF-1FC9D91D010E}" type="sibTrans" cxnId="{F3D02502-1FA1-4B81-852C-EF40A6B2F7DE}">
      <dgm:prSet/>
      <dgm:spPr/>
      <dgm:t>
        <a:bodyPr/>
        <a:lstStyle/>
        <a:p>
          <a:endParaRPr lang="en-GB"/>
        </a:p>
      </dgm:t>
    </dgm:pt>
    <dgm:pt modelId="{74E63F5F-AA71-4158-81A3-E56786F5D26D}" type="pres">
      <dgm:prSet presAssocID="{F2C74E16-3D3C-47C2-A5E6-ABD93FF0D548}" presName="root" presStyleCnt="0">
        <dgm:presLayoutVars>
          <dgm:dir/>
          <dgm:resizeHandles val="exact"/>
        </dgm:presLayoutVars>
      </dgm:prSet>
      <dgm:spPr/>
    </dgm:pt>
    <dgm:pt modelId="{791F0660-F02E-45C7-89F8-FCAF8D033990}" type="pres">
      <dgm:prSet presAssocID="{D8608A56-1120-4D74-8B14-59987662566F}" presName="compNode" presStyleCnt="0"/>
      <dgm:spPr/>
    </dgm:pt>
    <dgm:pt modelId="{96951729-8E8E-446C-9F07-FC32A1005C44}" type="pres">
      <dgm:prSet presAssocID="{D8608A56-1120-4D74-8B14-59987662566F}" presName="bgRect" presStyleLbl="bgShp" presStyleIdx="0" presStyleCnt="4"/>
      <dgm:spPr/>
    </dgm:pt>
    <dgm:pt modelId="{344271BC-444E-4E06-85F2-3A2418FCBC29}" type="pres">
      <dgm:prSet presAssocID="{D8608A56-1120-4D74-8B14-59987662566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cessor"/>
        </a:ext>
      </dgm:extLst>
    </dgm:pt>
    <dgm:pt modelId="{088A4EA4-BA69-431E-9A28-3BA8B1AEF044}" type="pres">
      <dgm:prSet presAssocID="{D8608A56-1120-4D74-8B14-59987662566F}" presName="spaceRect" presStyleCnt="0"/>
      <dgm:spPr/>
    </dgm:pt>
    <dgm:pt modelId="{9EFC9D26-DD0E-42B6-B7F0-A71F99C2BD8B}" type="pres">
      <dgm:prSet presAssocID="{D8608A56-1120-4D74-8B14-59987662566F}" presName="parTx" presStyleLbl="revTx" presStyleIdx="0" presStyleCnt="4">
        <dgm:presLayoutVars>
          <dgm:chMax val="0"/>
          <dgm:chPref val="0"/>
        </dgm:presLayoutVars>
      </dgm:prSet>
      <dgm:spPr/>
    </dgm:pt>
    <dgm:pt modelId="{793F0570-25DF-4686-9756-C809AB4F4961}" type="pres">
      <dgm:prSet presAssocID="{B0B20C78-B927-4269-9408-3B39AD99E446}" presName="sibTrans" presStyleCnt="0"/>
      <dgm:spPr/>
    </dgm:pt>
    <dgm:pt modelId="{5D27939E-C40E-49A0-A5FA-F91DE09B6889}" type="pres">
      <dgm:prSet presAssocID="{E0C09631-8F4A-4382-84D1-349A0AF9D540}" presName="compNode" presStyleCnt="0"/>
      <dgm:spPr/>
    </dgm:pt>
    <dgm:pt modelId="{059414A5-B41A-4000-BF8A-A0ADDAD5D765}" type="pres">
      <dgm:prSet presAssocID="{E0C09631-8F4A-4382-84D1-349A0AF9D540}" presName="bgRect" presStyleLbl="bgShp" presStyleIdx="1" presStyleCnt="4"/>
      <dgm:spPr/>
    </dgm:pt>
    <dgm:pt modelId="{232107F5-863B-4423-9D94-FA8459A09A35}" type="pres">
      <dgm:prSet presAssocID="{E0C09631-8F4A-4382-84D1-349A0AF9D54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rker"/>
        </a:ext>
      </dgm:extLst>
    </dgm:pt>
    <dgm:pt modelId="{6FC7DCCC-61BB-41C6-B248-74A37023B1EF}" type="pres">
      <dgm:prSet presAssocID="{E0C09631-8F4A-4382-84D1-349A0AF9D540}" presName="spaceRect" presStyleCnt="0"/>
      <dgm:spPr/>
    </dgm:pt>
    <dgm:pt modelId="{27968E5F-61D4-4652-BA17-441B896263CC}" type="pres">
      <dgm:prSet presAssocID="{E0C09631-8F4A-4382-84D1-349A0AF9D540}" presName="parTx" presStyleLbl="revTx" presStyleIdx="1" presStyleCnt="4">
        <dgm:presLayoutVars>
          <dgm:chMax val="0"/>
          <dgm:chPref val="0"/>
        </dgm:presLayoutVars>
      </dgm:prSet>
      <dgm:spPr/>
    </dgm:pt>
    <dgm:pt modelId="{50B76F77-9F56-49D8-8DF8-3A713D061E14}" type="pres">
      <dgm:prSet presAssocID="{5E8CF441-C7C0-40F8-9114-A96C35FAF285}" presName="sibTrans" presStyleCnt="0"/>
      <dgm:spPr/>
    </dgm:pt>
    <dgm:pt modelId="{A3941F55-227E-4B82-A11D-8775F44B46AD}" type="pres">
      <dgm:prSet presAssocID="{F42C3284-8CA6-4E72-91EF-ECBF02742E92}" presName="compNode" presStyleCnt="0"/>
      <dgm:spPr/>
    </dgm:pt>
    <dgm:pt modelId="{86E19368-0326-470A-BA91-5E8E1E6461AE}" type="pres">
      <dgm:prSet presAssocID="{F42C3284-8CA6-4E72-91EF-ECBF02742E92}" presName="bgRect" presStyleLbl="bgShp" presStyleIdx="2" presStyleCnt="4"/>
      <dgm:spPr/>
    </dgm:pt>
    <dgm:pt modelId="{B0409666-B6D0-47F1-BA0E-FB0F39E1914F}" type="pres">
      <dgm:prSet presAssocID="{F42C3284-8CA6-4E72-91EF-ECBF02742E9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ilter"/>
        </a:ext>
      </dgm:extLst>
    </dgm:pt>
    <dgm:pt modelId="{11DCC025-1BA7-45F7-BC3C-DFC4AF7684D3}" type="pres">
      <dgm:prSet presAssocID="{F42C3284-8CA6-4E72-91EF-ECBF02742E92}" presName="spaceRect" presStyleCnt="0"/>
      <dgm:spPr/>
    </dgm:pt>
    <dgm:pt modelId="{B0F7DC4D-E053-421B-A6CE-C15B45FD8D46}" type="pres">
      <dgm:prSet presAssocID="{F42C3284-8CA6-4E72-91EF-ECBF02742E92}" presName="parTx" presStyleLbl="revTx" presStyleIdx="2" presStyleCnt="4">
        <dgm:presLayoutVars>
          <dgm:chMax val="0"/>
          <dgm:chPref val="0"/>
        </dgm:presLayoutVars>
      </dgm:prSet>
      <dgm:spPr/>
    </dgm:pt>
    <dgm:pt modelId="{E6C376FF-C3B5-485A-B007-7FBB8E5FBEB3}" type="pres">
      <dgm:prSet presAssocID="{F968FBAA-1229-4369-8FAF-1FC9D91D010E}" presName="sibTrans" presStyleCnt="0"/>
      <dgm:spPr/>
    </dgm:pt>
    <dgm:pt modelId="{E3483608-01A5-4953-B86C-0F0150243C3A}" type="pres">
      <dgm:prSet presAssocID="{CE9D47D4-BFE5-4721-884D-DE36780C9CCD}" presName="compNode" presStyleCnt="0"/>
      <dgm:spPr/>
    </dgm:pt>
    <dgm:pt modelId="{445DE884-8A64-4265-A3D9-DE914F392F7B}" type="pres">
      <dgm:prSet presAssocID="{CE9D47D4-BFE5-4721-884D-DE36780C9CCD}" presName="bgRect" presStyleLbl="bgShp" presStyleIdx="3" presStyleCnt="4"/>
      <dgm:spPr/>
    </dgm:pt>
    <dgm:pt modelId="{57101537-865E-4A81-93CB-00D6D07260DF}" type="pres">
      <dgm:prSet presAssocID="{CE9D47D4-BFE5-4721-884D-DE36780C9CC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Virtual Reality headset"/>
        </a:ext>
      </dgm:extLst>
    </dgm:pt>
    <dgm:pt modelId="{BA5B59B6-7F84-4431-8424-CB4E7B7F648F}" type="pres">
      <dgm:prSet presAssocID="{CE9D47D4-BFE5-4721-884D-DE36780C9CCD}" presName="spaceRect" presStyleCnt="0"/>
      <dgm:spPr/>
    </dgm:pt>
    <dgm:pt modelId="{C96F8890-8EE0-40F7-A29E-72202B7FD510}" type="pres">
      <dgm:prSet presAssocID="{CE9D47D4-BFE5-4721-884D-DE36780C9CCD}" presName="parTx" presStyleLbl="revTx" presStyleIdx="3" presStyleCnt="4">
        <dgm:presLayoutVars>
          <dgm:chMax val="0"/>
          <dgm:chPref val="0"/>
        </dgm:presLayoutVars>
      </dgm:prSet>
      <dgm:spPr/>
    </dgm:pt>
  </dgm:ptLst>
  <dgm:cxnLst>
    <dgm:cxn modelId="{F3D02502-1FA1-4B81-852C-EF40A6B2F7DE}" srcId="{F2C74E16-3D3C-47C2-A5E6-ABD93FF0D548}" destId="{F42C3284-8CA6-4E72-91EF-ECBF02742E92}" srcOrd="2" destOrd="0" parTransId="{974FAA01-7ECF-4B32-AC91-DE8CFD230F46}" sibTransId="{F968FBAA-1229-4369-8FAF-1FC9D91D010E}"/>
    <dgm:cxn modelId="{8304881D-1499-44A0-8DC7-F0495882E665}" type="presOf" srcId="{D8608A56-1120-4D74-8B14-59987662566F}" destId="{9EFC9D26-DD0E-42B6-B7F0-A71F99C2BD8B}" srcOrd="0" destOrd="0" presId="urn:microsoft.com/office/officeart/2018/2/layout/IconVerticalSolidList"/>
    <dgm:cxn modelId="{5849C730-2870-40F3-967F-4B446FA3A093}" srcId="{F2C74E16-3D3C-47C2-A5E6-ABD93FF0D548}" destId="{E0C09631-8F4A-4382-84D1-349A0AF9D540}" srcOrd="1" destOrd="0" parTransId="{505109AF-2368-460D-BF86-E69550DADB32}" sibTransId="{5E8CF441-C7C0-40F8-9114-A96C35FAF285}"/>
    <dgm:cxn modelId="{3EC2D130-05D5-46C1-9DE2-6DE80C9AC9F2}" type="presOf" srcId="{F42C3284-8CA6-4E72-91EF-ECBF02742E92}" destId="{B0F7DC4D-E053-421B-A6CE-C15B45FD8D46}" srcOrd="0" destOrd="0" presId="urn:microsoft.com/office/officeart/2018/2/layout/IconVerticalSolidList"/>
    <dgm:cxn modelId="{C4BE1F64-FE63-4208-AAD1-F2138F71C285}" type="presOf" srcId="{E0C09631-8F4A-4382-84D1-349A0AF9D540}" destId="{27968E5F-61D4-4652-BA17-441B896263CC}" srcOrd="0" destOrd="0" presId="urn:microsoft.com/office/officeart/2018/2/layout/IconVerticalSolidList"/>
    <dgm:cxn modelId="{C6FB2155-A59C-46F4-851E-FFF81AEB9551}" type="presOf" srcId="{F2C74E16-3D3C-47C2-A5E6-ABD93FF0D548}" destId="{74E63F5F-AA71-4158-81A3-E56786F5D26D}" srcOrd="0" destOrd="0" presId="urn:microsoft.com/office/officeart/2018/2/layout/IconVerticalSolidList"/>
    <dgm:cxn modelId="{F37307B6-5323-4360-B74E-BD60F9A6821B}" srcId="{F2C74E16-3D3C-47C2-A5E6-ABD93FF0D548}" destId="{CE9D47D4-BFE5-4721-884D-DE36780C9CCD}" srcOrd="3" destOrd="0" parTransId="{E218B483-11FC-4497-B1DE-1D022DA9E7FD}" sibTransId="{905B7E1B-BAD1-42ED-B2D8-96178A950803}"/>
    <dgm:cxn modelId="{BD1D85C0-6EA6-4B57-99CA-A9962695BC27}" type="presOf" srcId="{CE9D47D4-BFE5-4721-884D-DE36780C9CCD}" destId="{C96F8890-8EE0-40F7-A29E-72202B7FD510}" srcOrd="0" destOrd="0" presId="urn:microsoft.com/office/officeart/2018/2/layout/IconVerticalSolidList"/>
    <dgm:cxn modelId="{598BCFEE-971D-464E-8854-BF398CAB71D6}" srcId="{F2C74E16-3D3C-47C2-A5E6-ABD93FF0D548}" destId="{D8608A56-1120-4D74-8B14-59987662566F}" srcOrd="0" destOrd="0" parTransId="{E056FA6C-1C84-4BAC-B3C5-ABC60366A3F4}" sibTransId="{B0B20C78-B927-4269-9408-3B39AD99E446}"/>
    <dgm:cxn modelId="{BE066CD1-6290-4AC2-9041-7B44014A74C0}" type="presParOf" srcId="{74E63F5F-AA71-4158-81A3-E56786F5D26D}" destId="{791F0660-F02E-45C7-89F8-FCAF8D033990}" srcOrd="0" destOrd="0" presId="urn:microsoft.com/office/officeart/2018/2/layout/IconVerticalSolidList"/>
    <dgm:cxn modelId="{2717EC39-C335-4765-8582-146CFB60FC55}" type="presParOf" srcId="{791F0660-F02E-45C7-89F8-FCAF8D033990}" destId="{96951729-8E8E-446C-9F07-FC32A1005C44}" srcOrd="0" destOrd="0" presId="urn:microsoft.com/office/officeart/2018/2/layout/IconVerticalSolidList"/>
    <dgm:cxn modelId="{8FC6D7EF-08FC-4373-98A7-8D5CA1C7094A}" type="presParOf" srcId="{791F0660-F02E-45C7-89F8-FCAF8D033990}" destId="{344271BC-444E-4E06-85F2-3A2418FCBC29}" srcOrd="1" destOrd="0" presId="urn:microsoft.com/office/officeart/2018/2/layout/IconVerticalSolidList"/>
    <dgm:cxn modelId="{001CB585-5B71-4031-B36C-2E6862A056C4}" type="presParOf" srcId="{791F0660-F02E-45C7-89F8-FCAF8D033990}" destId="{088A4EA4-BA69-431E-9A28-3BA8B1AEF044}" srcOrd="2" destOrd="0" presId="urn:microsoft.com/office/officeart/2018/2/layout/IconVerticalSolidList"/>
    <dgm:cxn modelId="{81A7AF52-A1A3-43F1-99A5-F68A688EB022}" type="presParOf" srcId="{791F0660-F02E-45C7-89F8-FCAF8D033990}" destId="{9EFC9D26-DD0E-42B6-B7F0-A71F99C2BD8B}" srcOrd="3" destOrd="0" presId="urn:microsoft.com/office/officeart/2018/2/layout/IconVerticalSolidList"/>
    <dgm:cxn modelId="{825B0DEE-42EB-4119-A814-128B85624179}" type="presParOf" srcId="{74E63F5F-AA71-4158-81A3-E56786F5D26D}" destId="{793F0570-25DF-4686-9756-C809AB4F4961}" srcOrd="1" destOrd="0" presId="urn:microsoft.com/office/officeart/2018/2/layout/IconVerticalSolidList"/>
    <dgm:cxn modelId="{B0139130-839A-43DE-B35C-099DC390840A}" type="presParOf" srcId="{74E63F5F-AA71-4158-81A3-E56786F5D26D}" destId="{5D27939E-C40E-49A0-A5FA-F91DE09B6889}" srcOrd="2" destOrd="0" presId="urn:microsoft.com/office/officeart/2018/2/layout/IconVerticalSolidList"/>
    <dgm:cxn modelId="{6DDFC38F-4B5A-4954-AEE7-43A39811C93D}" type="presParOf" srcId="{5D27939E-C40E-49A0-A5FA-F91DE09B6889}" destId="{059414A5-B41A-4000-BF8A-A0ADDAD5D765}" srcOrd="0" destOrd="0" presId="urn:microsoft.com/office/officeart/2018/2/layout/IconVerticalSolidList"/>
    <dgm:cxn modelId="{A0187BF4-C188-453B-80BE-12E96B3C5134}" type="presParOf" srcId="{5D27939E-C40E-49A0-A5FA-F91DE09B6889}" destId="{232107F5-863B-4423-9D94-FA8459A09A35}" srcOrd="1" destOrd="0" presId="urn:microsoft.com/office/officeart/2018/2/layout/IconVerticalSolidList"/>
    <dgm:cxn modelId="{F63A4864-41D4-42FF-B7BA-A5CD9EECC97D}" type="presParOf" srcId="{5D27939E-C40E-49A0-A5FA-F91DE09B6889}" destId="{6FC7DCCC-61BB-41C6-B248-74A37023B1EF}" srcOrd="2" destOrd="0" presId="urn:microsoft.com/office/officeart/2018/2/layout/IconVerticalSolidList"/>
    <dgm:cxn modelId="{4DBB5C42-D79D-4119-889C-A9E5DC24628F}" type="presParOf" srcId="{5D27939E-C40E-49A0-A5FA-F91DE09B6889}" destId="{27968E5F-61D4-4652-BA17-441B896263CC}" srcOrd="3" destOrd="0" presId="urn:microsoft.com/office/officeart/2018/2/layout/IconVerticalSolidList"/>
    <dgm:cxn modelId="{65F999F1-3100-4992-9EE6-BFFE9094D984}" type="presParOf" srcId="{74E63F5F-AA71-4158-81A3-E56786F5D26D}" destId="{50B76F77-9F56-49D8-8DF8-3A713D061E14}" srcOrd="3" destOrd="0" presId="urn:microsoft.com/office/officeart/2018/2/layout/IconVerticalSolidList"/>
    <dgm:cxn modelId="{D10C4B10-37CD-41EB-B5BD-D3968F1F9CEE}" type="presParOf" srcId="{74E63F5F-AA71-4158-81A3-E56786F5D26D}" destId="{A3941F55-227E-4B82-A11D-8775F44B46AD}" srcOrd="4" destOrd="0" presId="urn:microsoft.com/office/officeart/2018/2/layout/IconVerticalSolidList"/>
    <dgm:cxn modelId="{19CD00FB-F6D0-4CAB-B94D-E000D018691A}" type="presParOf" srcId="{A3941F55-227E-4B82-A11D-8775F44B46AD}" destId="{86E19368-0326-470A-BA91-5E8E1E6461AE}" srcOrd="0" destOrd="0" presId="urn:microsoft.com/office/officeart/2018/2/layout/IconVerticalSolidList"/>
    <dgm:cxn modelId="{2A297C3A-FE46-4B26-BFD3-43B3003A0274}" type="presParOf" srcId="{A3941F55-227E-4B82-A11D-8775F44B46AD}" destId="{B0409666-B6D0-47F1-BA0E-FB0F39E1914F}" srcOrd="1" destOrd="0" presId="urn:microsoft.com/office/officeart/2018/2/layout/IconVerticalSolidList"/>
    <dgm:cxn modelId="{2E890752-DAFD-4457-8101-B45CAD4968A0}" type="presParOf" srcId="{A3941F55-227E-4B82-A11D-8775F44B46AD}" destId="{11DCC025-1BA7-45F7-BC3C-DFC4AF7684D3}" srcOrd="2" destOrd="0" presId="urn:microsoft.com/office/officeart/2018/2/layout/IconVerticalSolidList"/>
    <dgm:cxn modelId="{EF727D30-0570-4B43-B62A-81B50E166B52}" type="presParOf" srcId="{A3941F55-227E-4B82-A11D-8775F44B46AD}" destId="{B0F7DC4D-E053-421B-A6CE-C15B45FD8D46}" srcOrd="3" destOrd="0" presId="urn:microsoft.com/office/officeart/2018/2/layout/IconVerticalSolidList"/>
    <dgm:cxn modelId="{8354D35F-E3EC-4815-8060-32BB66E4509E}" type="presParOf" srcId="{74E63F5F-AA71-4158-81A3-E56786F5D26D}" destId="{E6C376FF-C3B5-485A-B007-7FBB8E5FBEB3}" srcOrd="5" destOrd="0" presId="urn:microsoft.com/office/officeart/2018/2/layout/IconVerticalSolidList"/>
    <dgm:cxn modelId="{188EE0F2-A71D-4EA5-8EBA-3D64A7C9F98B}" type="presParOf" srcId="{74E63F5F-AA71-4158-81A3-E56786F5D26D}" destId="{E3483608-01A5-4953-B86C-0F0150243C3A}" srcOrd="6" destOrd="0" presId="urn:microsoft.com/office/officeart/2018/2/layout/IconVerticalSolidList"/>
    <dgm:cxn modelId="{86708C7F-0CAE-4C01-8B3A-45D8116EA9EF}" type="presParOf" srcId="{E3483608-01A5-4953-B86C-0F0150243C3A}" destId="{445DE884-8A64-4265-A3D9-DE914F392F7B}" srcOrd="0" destOrd="0" presId="urn:microsoft.com/office/officeart/2018/2/layout/IconVerticalSolidList"/>
    <dgm:cxn modelId="{EFB4FF1C-62E3-4E2B-BAA4-24F362FFDB3A}" type="presParOf" srcId="{E3483608-01A5-4953-B86C-0F0150243C3A}" destId="{57101537-865E-4A81-93CB-00D6D07260DF}" srcOrd="1" destOrd="0" presId="urn:microsoft.com/office/officeart/2018/2/layout/IconVerticalSolidList"/>
    <dgm:cxn modelId="{2B9EF3E9-9312-415F-A440-97BF80468298}" type="presParOf" srcId="{E3483608-01A5-4953-B86C-0F0150243C3A}" destId="{BA5B59B6-7F84-4431-8424-CB4E7B7F648F}" srcOrd="2" destOrd="0" presId="urn:microsoft.com/office/officeart/2018/2/layout/IconVerticalSolidList"/>
    <dgm:cxn modelId="{B234A11E-3589-4792-9B9B-CAAFD8A6CD71}" type="presParOf" srcId="{E3483608-01A5-4953-B86C-0F0150243C3A}" destId="{C96F8890-8EE0-40F7-A29E-72202B7FD51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2CA52-4CE1-41C0-9C20-9E39E1E5AE1F}">
      <dsp:nvSpPr>
        <dsp:cNvPr id="0" name=""/>
        <dsp:cNvSpPr/>
      </dsp:nvSpPr>
      <dsp:spPr>
        <a:xfrm>
          <a:off x="0" y="3193"/>
          <a:ext cx="11233150" cy="680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12EDB-E7B9-4D9A-87BA-5365FA5DE3D3}">
      <dsp:nvSpPr>
        <dsp:cNvPr id="0" name=""/>
        <dsp:cNvSpPr/>
      </dsp:nvSpPr>
      <dsp:spPr>
        <a:xfrm>
          <a:off x="205771" y="156247"/>
          <a:ext cx="374130" cy="3741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56449A-9408-46B5-A992-C9853CD9AFFF}">
      <dsp:nvSpPr>
        <dsp:cNvPr id="0" name=""/>
        <dsp:cNvSpPr/>
      </dsp:nvSpPr>
      <dsp:spPr>
        <a:xfrm>
          <a:off x="785674" y="3193"/>
          <a:ext cx="10447475" cy="68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92" tIns="71992" rIns="71992" bIns="71992" numCol="1" spcCol="1270" anchor="ctr" anchorCtr="0">
          <a:noAutofit/>
        </a:bodyPr>
        <a:lstStyle/>
        <a:p>
          <a:pPr marL="0" lvl="0" indent="0" algn="l" defTabSz="844550">
            <a:lnSpc>
              <a:spcPct val="100000"/>
            </a:lnSpc>
            <a:spcBef>
              <a:spcPct val="0"/>
            </a:spcBef>
            <a:spcAft>
              <a:spcPct val="35000"/>
            </a:spcAft>
            <a:buNone/>
          </a:pPr>
          <a:r>
            <a:rPr lang="en-US" sz="1900" kern="1200" noProof="0" dirty="0"/>
            <a:t>What application domains should be covered?</a:t>
          </a:r>
        </a:p>
      </dsp:txBody>
      <dsp:txXfrm>
        <a:off x="785674" y="3193"/>
        <a:ext cx="10447475" cy="680237"/>
      </dsp:txXfrm>
    </dsp:sp>
    <dsp:sp modelId="{C008BC35-38E9-4CD6-A944-61C8F08AAFEF}">
      <dsp:nvSpPr>
        <dsp:cNvPr id="0" name=""/>
        <dsp:cNvSpPr/>
      </dsp:nvSpPr>
      <dsp:spPr>
        <a:xfrm>
          <a:off x="0" y="853490"/>
          <a:ext cx="11233150" cy="680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CBFA1-1885-4C01-AF67-CB6C39115801}">
      <dsp:nvSpPr>
        <dsp:cNvPr id="0" name=""/>
        <dsp:cNvSpPr/>
      </dsp:nvSpPr>
      <dsp:spPr>
        <a:xfrm>
          <a:off x="205771" y="1006543"/>
          <a:ext cx="374130" cy="3741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5C24E3-ABA1-4574-A431-25CDBF2E15A9}">
      <dsp:nvSpPr>
        <dsp:cNvPr id="0" name=""/>
        <dsp:cNvSpPr/>
      </dsp:nvSpPr>
      <dsp:spPr>
        <a:xfrm>
          <a:off x="785674" y="853490"/>
          <a:ext cx="10447475" cy="68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92" tIns="71992" rIns="71992" bIns="71992" numCol="1" spcCol="1270" anchor="ctr" anchorCtr="0">
          <a:noAutofit/>
        </a:bodyPr>
        <a:lstStyle/>
        <a:p>
          <a:pPr marL="0" lvl="0" indent="0" algn="l" defTabSz="844550">
            <a:lnSpc>
              <a:spcPct val="100000"/>
            </a:lnSpc>
            <a:spcBef>
              <a:spcPct val="0"/>
            </a:spcBef>
            <a:spcAft>
              <a:spcPct val="35000"/>
            </a:spcAft>
            <a:buNone/>
          </a:pPr>
          <a:r>
            <a:rPr lang="en-US" sz="1900" kern="1200" noProof="0" dirty="0"/>
            <a:t>Where to place the “intelligence”?</a:t>
          </a:r>
        </a:p>
      </dsp:txBody>
      <dsp:txXfrm>
        <a:off x="785674" y="853490"/>
        <a:ext cx="10447475" cy="680237"/>
      </dsp:txXfrm>
    </dsp:sp>
    <dsp:sp modelId="{26673D06-637D-48E0-AE36-0F019838AD65}">
      <dsp:nvSpPr>
        <dsp:cNvPr id="0" name=""/>
        <dsp:cNvSpPr/>
      </dsp:nvSpPr>
      <dsp:spPr>
        <a:xfrm>
          <a:off x="0" y="1703787"/>
          <a:ext cx="11233150" cy="680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49BE77-5C42-4240-8A4B-9E910FACAE27}">
      <dsp:nvSpPr>
        <dsp:cNvPr id="0" name=""/>
        <dsp:cNvSpPr/>
      </dsp:nvSpPr>
      <dsp:spPr>
        <a:xfrm>
          <a:off x="205771" y="1856840"/>
          <a:ext cx="374130" cy="37413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A4C6F-7C7B-4134-8F62-6293A110D1FA}">
      <dsp:nvSpPr>
        <dsp:cNvPr id="0" name=""/>
        <dsp:cNvSpPr/>
      </dsp:nvSpPr>
      <dsp:spPr>
        <a:xfrm>
          <a:off x="785674" y="1703787"/>
          <a:ext cx="10447475" cy="68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92" tIns="71992" rIns="71992" bIns="71992" numCol="1" spcCol="1270" anchor="ctr" anchorCtr="0">
          <a:noAutofit/>
        </a:bodyPr>
        <a:lstStyle/>
        <a:p>
          <a:pPr marL="0" lvl="0" indent="0" algn="l" defTabSz="844550">
            <a:lnSpc>
              <a:spcPct val="100000"/>
            </a:lnSpc>
            <a:spcBef>
              <a:spcPct val="0"/>
            </a:spcBef>
            <a:spcAft>
              <a:spcPct val="35000"/>
            </a:spcAft>
            <a:buNone/>
          </a:pPr>
          <a:r>
            <a:rPr lang="en-US" sz="1900" kern="1200" noProof="0" dirty="0"/>
            <a:t>What networking structure should be employed?</a:t>
          </a:r>
        </a:p>
      </dsp:txBody>
      <dsp:txXfrm>
        <a:off x="785674" y="1703787"/>
        <a:ext cx="10447475" cy="680237"/>
      </dsp:txXfrm>
    </dsp:sp>
    <dsp:sp modelId="{9EC3FB1B-CC1C-4535-9F4E-E73B792C9AD4}">
      <dsp:nvSpPr>
        <dsp:cNvPr id="0" name=""/>
        <dsp:cNvSpPr/>
      </dsp:nvSpPr>
      <dsp:spPr>
        <a:xfrm>
          <a:off x="0" y="2554084"/>
          <a:ext cx="11233150" cy="680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554AE-1032-4E77-A8DE-F5A77EE89F4A}">
      <dsp:nvSpPr>
        <dsp:cNvPr id="0" name=""/>
        <dsp:cNvSpPr/>
      </dsp:nvSpPr>
      <dsp:spPr>
        <a:xfrm>
          <a:off x="205771" y="2707137"/>
          <a:ext cx="374130" cy="37413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1C7FE5-C277-4B1B-BB77-FDC81B2D2183}">
      <dsp:nvSpPr>
        <dsp:cNvPr id="0" name=""/>
        <dsp:cNvSpPr/>
      </dsp:nvSpPr>
      <dsp:spPr>
        <a:xfrm>
          <a:off x="785674" y="2554084"/>
          <a:ext cx="10447475" cy="68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92" tIns="71992" rIns="71992" bIns="71992" numCol="1" spcCol="1270" anchor="ctr" anchorCtr="0">
          <a:noAutofit/>
        </a:bodyPr>
        <a:lstStyle/>
        <a:p>
          <a:pPr marL="0" lvl="0" indent="0" algn="l" defTabSz="844550">
            <a:lnSpc>
              <a:spcPct val="100000"/>
            </a:lnSpc>
            <a:spcBef>
              <a:spcPct val="0"/>
            </a:spcBef>
            <a:spcAft>
              <a:spcPct val="35000"/>
            </a:spcAft>
            <a:buNone/>
          </a:pPr>
          <a:r>
            <a:rPr lang="en-US" sz="1900" kern="1200" noProof="0" dirty="0"/>
            <a:t>How to modularize systems, so as to manage complexity and enable programmability?</a:t>
          </a:r>
        </a:p>
      </dsp:txBody>
      <dsp:txXfrm>
        <a:off x="785674" y="2554084"/>
        <a:ext cx="10447475" cy="680237"/>
      </dsp:txXfrm>
    </dsp:sp>
    <dsp:sp modelId="{7A4A6B22-04F3-4B75-874E-B94613B91332}">
      <dsp:nvSpPr>
        <dsp:cNvPr id="0" name=""/>
        <dsp:cNvSpPr/>
      </dsp:nvSpPr>
      <dsp:spPr>
        <a:xfrm>
          <a:off x="0" y="3404380"/>
          <a:ext cx="11233150" cy="6802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AE9A68-3345-47A0-AD52-F948F5580941}">
      <dsp:nvSpPr>
        <dsp:cNvPr id="0" name=""/>
        <dsp:cNvSpPr/>
      </dsp:nvSpPr>
      <dsp:spPr>
        <a:xfrm>
          <a:off x="205771" y="3557434"/>
          <a:ext cx="374130" cy="3741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8117C5-1A2C-4650-B087-412E504BBF37}">
      <dsp:nvSpPr>
        <dsp:cNvPr id="0" name=""/>
        <dsp:cNvSpPr/>
      </dsp:nvSpPr>
      <dsp:spPr>
        <a:xfrm>
          <a:off x="785674" y="3404380"/>
          <a:ext cx="10447475" cy="680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992" tIns="71992" rIns="71992" bIns="71992" numCol="1" spcCol="1270" anchor="ctr" anchorCtr="0">
          <a:noAutofit/>
        </a:bodyPr>
        <a:lstStyle/>
        <a:p>
          <a:pPr marL="0" lvl="0" indent="0" algn="l" defTabSz="844550">
            <a:lnSpc>
              <a:spcPct val="100000"/>
            </a:lnSpc>
            <a:spcBef>
              <a:spcPct val="0"/>
            </a:spcBef>
            <a:spcAft>
              <a:spcPct val="35000"/>
            </a:spcAft>
            <a:buNone/>
          </a:pPr>
          <a:r>
            <a:rPr lang="en-US" sz="1900" kern="1200" noProof="0" dirty="0"/>
            <a:t>What are the cost and scalability implications?</a:t>
          </a:r>
        </a:p>
      </dsp:txBody>
      <dsp:txXfrm>
        <a:off x="785674" y="3404380"/>
        <a:ext cx="10447475" cy="680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414A5-B41A-4000-BF8A-A0ADDAD5D765}">
      <dsp:nvSpPr>
        <dsp:cNvPr id="0" name=""/>
        <dsp:cNvSpPr/>
      </dsp:nvSpPr>
      <dsp:spPr>
        <a:xfrm>
          <a:off x="0" y="1696"/>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107F5-863B-4423-9D94-FA8459A09A35}">
      <dsp:nvSpPr>
        <dsp:cNvPr id="0" name=""/>
        <dsp:cNvSpPr/>
      </dsp:nvSpPr>
      <dsp:spPr>
        <a:xfrm>
          <a:off x="260024" y="195102"/>
          <a:ext cx="472772" cy="4727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68E5F-61D4-4652-BA17-441B896263CC}">
      <dsp:nvSpPr>
        <dsp:cNvPr id="0" name=""/>
        <dsp:cNvSpPr/>
      </dsp:nvSpPr>
      <dsp:spPr>
        <a:xfrm>
          <a:off x="992821" y="1696"/>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889000">
            <a:lnSpc>
              <a:spcPct val="100000"/>
            </a:lnSpc>
            <a:spcBef>
              <a:spcPct val="0"/>
            </a:spcBef>
            <a:spcAft>
              <a:spcPct val="35000"/>
            </a:spcAft>
            <a:buNone/>
          </a:pPr>
          <a:r>
            <a:rPr lang="en-US" sz="2000" kern="1200" noProof="0" dirty="0"/>
            <a:t>Cloud dominated the networked systems landscape until recently</a:t>
          </a:r>
        </a:p>
      </dsp:txBody>
      <dsp:txXfrm>
        <a:off x="992821" y="1696"/>
        <a:ext cx="7303718" cy="859586"/>
      </dsp:txXfrm>
    </dsp:sp>
    <dsp:sp modelId="{96951729-8E8E-446C-9F07-FC32A1005C44}">
      <dsp:nvSpPr>
        <dsp:cNvPr id="0" name=""/>
        <dsp:cNvSpPr/>
      </dsp:nvSpPr>
      <dsp:spPr>
        <a:xfrm>
          <a:off x="0" y="1076178"/>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71BC-444E-4E06-85F2-3A2418FCBC29}">
      <dsp:nvSpPr>
        <dsp:cNvPr id="0" name=""/>
        <dsp:cNvSpPr/>
      </dsp:nvSpPr>
      <dsp:spPr>
        <a:xfrm>
          <a:off x="260024" y="1269585"/>
          <a:ext cx="472772" cy="472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C9D26-DD0E-42B6-B7F0-A71F99C2BD8B}">
      <dsp:nvSpPr>
        <dsp:cNvPr id="0" name=""/>
        <dsp:cNvSpPr/>
      </dsp:nvSpPr>
      <dsp:spPr>
        <a:xfrm>
          <a:off x="992821" y="1076178"/>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889000">
            <a:lnSpc>
              <a:spcPct val="100000"/>
            </a:lnSpc>
            <a:spcBef>
              <a:spcPct val="0"/>
            </a:spcBef>
            <a:spcAft>
              <a:spcPct val="35000"/>
            </a:spcAft>
            <a:buNone/>
          </a:pPr>
          <a:r>
            <a:rPr lang="en-US" sz="2000" kern="1200" noProof="0" dirty="0"/>
            <a:t>All intelligence on powerful servers, including relational databases, control functions, data analytics engines, web interfaces, etc.</a:t>
          </a:r>
        </a:p>
      </dsp:txBody>
      <dsp:txXfrm>
        <a:off x="992821" y="1076178"/>
        <a:ext cx="7303718" cy="859586"/>
      </dsp:txXfrm>
    </dsp:sp>
    <dsp:sp modelId="{86E19368-0326-470A-BA91-5E8E1E6461AE}">
      <dsp:nvSpPr>
        <dsp:cNvPr id="0" name=""/>
        <dsp:cNvSpPr/>
      </dsp:nvSpPr>
      <dsp:spPr>
        <a:xfrm>
          <a:off x="0" y="2150661"/>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409666-B6D0-47F1-BA0E-FB0F39E1914F}">
      <dsp:nvSpPr>
        <dsp:cNvPr id="0" name=""/>
        <dsp:cNvSpPr/>
      </dsp:nvSpPr>
      <dsp:spPr>
        <a:xfrm>
          <a:off x="260024" y="2344068"/>
          <a:ext cx="472772" cy="47277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F7DC4D-E053-421B-A6CE-C15B45FD8D46}">
      <dsp:nvSpPr>
        <dsp:cNvPr id="0" name=""/>
        <dsp:cNvSpPr/>
      </dsp:nvSpPr>
      <dsp:spPr>
        <a:xfrm>
          <a:off x="992821" y="2150661"/>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889000">
            <a:lnSpc>
              <a:spcPct val="100000"/>
            </a:lnSpc>
            <a:spcBef>
              <a:spcPct val="0"/>
            </a:spcBef>
            <a:spcAft>
              <a:spcPct val="35000"/>
            </a:spcAft>
            <a:buNone/>
          </a:pPr>
          <a:r>
            <a:rPr lang="en-US" sz="2000" kern="1200" noProof="0" dirty="0"/>
            <a:t>End devices merely information gatherers</a:t>
          </a:r>
        </a:p>
      </dsp:txBody>
      <dsp:txXfrm>
        <a:off x="992821" y="2150661"/>
        <a:ext cx="7303718" cy="859586"/>
      </dsp:txXfrm>
    </dsp:sp>
    <dsp:sp modelId="{445DE884-8A64-4265-A3D9-DE914F392F7B}">
      <dsp:nvSpPr>
        <dsp:cNvPr id="0" name=""/>
        <dsp:cNvSpPr/>
      </dsp:nvSpPr>
      <dsp:spPr>
        <a:xfrm>
          <a:off x="0" y="3225143"/>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01537-865E-4A81-93CB-00D6D07260DF}">
      <dsp:nvSpPr>
        <dsp:cNvPr id="0" name=""/>
        <dsp:cNvSpPr/>
      </dsp:nvSpPr>
      <dsp:spPr>
        <a:xfrm>
          <a:off x="260024" y="3418550"/>
          <a:ext cx="472772" cy="4727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6F8890-8EE0-40F7-A29E-72202B7FD510}">
      <dsp:nvSpPr>
        <dsp:cNvPr id="0" name=""/>
        <dsp:cNvSpPr/>
      </dsp:nvSpPr>
      <dsp:spPr>
        <a:xfrm>
          <a:off x="992821" y="3225143"/>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889000">
            <a:lnSpc>
              <a:spcPct val="100000"/>
            </a:lnSpc>
            <a:spcBef>
              <a:spcPct val="0"/>
            </a:spcBef>
            <a:spcAft>
              <a:spcPct val="35000"/>
            </a:spcAft>
            <a:buNone/>
          </a:pPr>
          <a:r>
            <a:rPr lang="en-US" sz="2000" kern="1200" noProof="0" dirty="0"/>
            <a:t>Might not scale as the number of IoT devices grows, and applications continue to diversify and generate more data</a:t>
          </a:r>
        </a:p>
      </dsp:txBody>
      <dsp:txXfrm>
        <a:off x="992821" y="3225143"/>
        <a:ext cx="7303718" cy="859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414A5-B41A-4000-BF8A-A0ADDAD5D765}">
      <dsp:nvSpPr>
        <dsp:cNvPr id="0" name=""/>
        <dsp:cNvSpPr/>
      </dsp:nvSpPr>
      <dsp:spPr>
        <a:xfrm>
          <a:off x="0" y="1695"/>
          <a:ext cx="8348663" cy="85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107F5-863B-4423-9D94-FA8459A09A35}">
      <dsp:nvSpPr>
        <dsp:cNvPr id="0" name=""/>
        <dsp:cNvSpPr/>
      </dsp:nvSpPr>
      <dsp:spPr>
        <a:xfrm>
          <a:off x="260012" y="195093"/>
          <a:ext cx="472749" cy="4727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68E5F-61D4-4652-BA17-441B896263CC}">
      <dsp:nvSpPr>
        <dsp:cNvPr id="0" name=""/>
        <dsp:cNvSpPr/>
      </dsp:nvSpPr>
      <dsp:spPr>
        <a:xfrm>
          <a:off x="992773" y="1695"/>
          <a:ext cx="7355889"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889000">
            <a:lnSpc>
              <a:spcPct val="100000"/>
            </a:lnSpc>
            <a:spcBef>
              <a:spcPct val="0"/>
            </a:spcBef>
            <a:spcAft>
              <a:spcPct val="35000"/>
            </a:spcAft>
            <a:buNone/>
          </a:pPr>
          <a:r>
            <a:rPr lang="en-US" sz="2000" kern="1200" noProof="0" dirty="0"/>
            <a:t>Pushing some of the intelligence closer to the device, for e.g., to access networks or gateways</a:t>
          </a:r>
        </a:p>
      </dsp:txBody>
      <dsp:txXfrm>
        <a:off x="992773" y="1695"/>
        <a:ext cx="7355889" cy="859543"/>
      </dsp:txXfrm>
    </dsp:sp>
    <dsp:sp modelId="{E57CDD49-AE59-4906-8DF4-801D283A149A}">
      <dsp:nvSpPr>
        <dsp:cNvPr id="0" name=""/>
        <dsp:cNvSpPr/>
      </dsp:nvSpPr>
      <dsp:spPr>
        <a:xfrm>
          <a:off x="0" y="1076125"/>
          <a:ext cx="8348663" cy="85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3FED3-0FCC-4E7F-8D5E-E1BC813819B8}">
      <dsp:nvSpPr>
        <dsp:cNvPr id="0" name=""/>
        <dsp:cNvSpPr/>
      </dsp:nvSpPr>
      <dsp:spPr>
        <a:xfrm>
          <a:off x="260012" y="1269523"/>
          <a:ext cx="472749" cy="4727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3C9D33-2707-435F-9540-8F27128F73E4}">
      <dsp:nvSpPr>
        <dsp:cNvPr id="0" name=""/>
        <dsp:cNvSpPr/>
      </dsp:nvSpPr>
      <dsp:spPr>
        <a:xfrm>
          <a:off x="992773" y="1076125"/>
          <a:ext cx="7355889"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889000">
            <a:lnSpc>
              <a:spcPct val="100000"/>
            </a:lnSpc>
            <a:spcBef>
              <a:spcPct val="0"/>
            </a:spcBef>
            <a:spcAft>
              <a:spcPct val="35000"/>
            </a:spcAft>
            <a:buNone/>
          </a:pPr>
          <a:r>
            <a:rPr lang="en-US" sz="2000" kern="1200" noProof="0" dirty="0"/>
            <a:t>This includes data aggregation, compression, (partial) processing, making localized decisions</a:t>
          </a:r>
        </a:p>
      </dsp:txBody>
      <dsp:txXfrm>
        <a:off x="992773" y="1076125"/>
        <a:ext cx="7355889" cy="859543"/>
      </dsp:txXfrm>
    </dsp:sp>
    <dsp:sp modelId="{7E1482C4-8D59-432E-B8CE-7A67A9B0A2D7}">
      <dsp:nvSpPr>
        <dsp:cNvPr id="0" name=""/>
        <dsp:cNvSpPr/>
      </dsp:nvSpPr>
      <dsp:spPr>
        <a:xfrm>
          <a:off x="0" y="2150555"/>
          <a:ext cx="8348663" cy="85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470BEC-FD7D-4675-AA66-E624D2D47EEA}">
      <dsp:nvSpPr>
        <dsp:cNvPr id="0" name=""/>
        <dsp:cNvSpPr/>
      </dsp:nvSpPr>
      <dsp:spPr>
        <a:xfrm>
          <a:off x="260012" y="2343952"/>
          <a:ext cx="472749" cy="4727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70D59B-F117-4F57-AC1A-2AC1CA26F792}">
      <dsp:nvSpPr>
        <dsp:cNvPr id="0" name=""/>
        <dsp:cNvSpPr/>
      </dsp:nvSpPr>
      <dsp:spPr>
        <a:xfrm>
          <a:off x="992773" y="2150555"/>
          <a:ext cx="7355889"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889000">
            <a:lnSpc>
              <a:spcPct val="100000"/>
            </a:lnSpc>
            <a:spcBef>
              <a:spcPct val="0"/>
            </a:spcBef>
            <a:spcAft>
              <a:spcPct val="35000"/>
            </a:spcAft>
            <a:buNone/>
          </a:pPr>
          <a:r>
            <a:rPr lang="en-US" sz="2000" kern="1200" noProof="0" dirty="0"/>
            <a:t>IoT devices kept simple, no direct communication with end servers, still battery powered</a:t>
          </a:r>
        </a:p>
      </dsp:txBody>
      <dsp:txXfrm>
        <a:off x="992773" y="2150555"/>
        <a:ext cx="7355889" cy="859543"/>
      </dsp:txXfrm>
    </dsp:sp>
    <dsp:sp modelId="{BB050CFA-95B6-41B5-9161-0EE2EB78C044}">
      <dsp:nvSpPr>
        <dsp:cNvPr id="0" name=""/>
        <dsp:cNvSpPr/>
      </dsp:nvSpPr>
      <dsp:spPr>
        <a:xfrm>
          <a:off x="0" y="3224985"/>
          <a:ext cx="8348663" cy="8595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EFCE67-EA80-478F-8272-1B5C24D7EF87}">
      <dsp:nvSpPr>
        <dsp:cNvPr id="0" name=""/>
        <dsp:cNvSpPr/>
      </dsp:nvSpPr>
      <dsp:spPr>
        <a:xfrm>
          <a:off x="260012" y="3418382"/>
          <a:ext cx="472749" cy="4727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A719E-A192-4180-8673-120C70A81D1E}">
      <dsp:nvSpPr>
        <dsp:cNvPr id="0" name=""/>
        <dsp:cNvSpPr/>
      </dsp:nvSpPr>
      <dsp:spPr>
        <a:xfrm>
          <a:off x="992773" y="3224985"/>
          <a:ext cx="7355889" cy="859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68" tIns="90968" rIns="90968" bIns="90968" numCol="1" spcCol="1270" anchor="ctr" anchorCtr="0">
          <a:noAutofit/>
        </a:bodyPr>
        <a:lstStyle/>
        <a:p>
          <a:pPr marL="0" lvl="0" indent="0" algn="l" defTabSz="889000">
            <a:lnSpc>
              <a:spcPct val="100000"/>
            </a:lnSpc>
            <a:spcBef>
              <a:spcPct val="0"/>
            </a:spcBef>
            <a:spcAft>
              <a:spcPct val="35000"/>
            </a:spcAft>
            <a:buNone/>
          </a:pPr>
          <a:r>
            <a:rPr lang="en-US" sz="2000" kern="1200" noProof="0" dirty="0"/>
            <a:t>Resource management implemented across different network layers – management could be regarded as an application</a:t>
          </a:r>
        </a:p>
      </dsp:txBody>
      <dsp:txXfrm>
        <a:off x="992773" y="3224985"/>
        <a:ext cx="7355889" cy="85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05836-2A81-43FC-A523-F94D69F6E04B}">
      <dsp:nvSpPr>
        <dsp:cNvPr id="0" name=""/>
        <dsp:cNvSpPr/>
      </dsp:nvSpPr>
      <dsp:spPr>
        <a:xfrm>
          <a:off x="0" y="3717"/>
          <a:ext cx="11233150" cy="79183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1E0A3-27B4-481F-B31F-E88C351BBF16}">
      <dsp:nvSpPr>
        <dsp:cNvPr id="0" name=""/>
        <dsp:cNvSpPr/>
      </dsp:nvSpPr>
      <dsp:spPr>
        <a:xfrm>
          <a:off x="239530" y="181880"/>
          <a:ext cx="435509" cy="43550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70DC03-E25B-412B-B838-DE5874386F23}">
      <dsp:nvSpPr>
        <dsp:cNvPr id="0" name=""/>
        <dsp:cNvSpPr/>
      </dsp:nvSpPr>
      <dsp:spPr>
        <a:xfrm>
          <a:off x="914570" y="3717"/>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Data filtering and processing (for e.g., aggregation of summaries, compression, etc.)</a:t>
          </a:r>
        </a:p>
      </dsp:txBody>
      <dsp:txXfrm>
        <a:off x="914570" y="3717"/>
        <a:ext cx="10318579" cy="791836"/>
      </dsp:txXfrm>
    </dsp:sp>
    <dsp:sp modelId="{7AB873BD-3D57-45C1-AE93-665EF315CB9A}">
      <dsp:nvSpPr>
        <dsp:cNvPr id="0" name=""/>
        <dsp:cNvSpPr/>
      </dsp:nvSpPr>
      <dsp:spPr>
        <a:xfrm>
          <a:off x="0" y="993512"/>
          <a:ext cx="11233150" cy="79183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595C1E-E035-4698-B3A3-84464BC17359}">
      <dsp:nvSpPr>
        <dsp:cNvPr id="0" name=""/>
        <dsp:cNvSpPr/>
      </dsp:nvSpPr>
      <dsp:spPr>
        <a:xfrm>
          <a:off x="239530" y="1171676"/>
          <a:ext cx="435509" cy="43550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960939-0260-40FC-A5F4-F2339E0F132A}">
      <dsp:nvSpPr>
        <dsp:cNvPr id="0" name=""/>
        <dsp:cNvSpPr/>
      </dsp:nvSpPr>
      <dsp:spPr>
        <a:xfrm>
          <a:off x="914570" y="993512"/>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Protocol translation and interfacing between different connectivity technologies</a:t>
          </a:r>
        </a:p>
      </dsp:txBody>
      <dsp:txXfrm>
        <a:off x="914570" y="993512"/>
        <a:ext cx="10318579" cy="791836"/>
      </dsp:txXfrm>
    </dsp:sp>
    <dsp:sp modelId="{4FB8CDCD-434F-436E-88FF-0D44292C2687}">
      <dsp:nvSpPr>
        <dsp:cNvPr id="0" name=""/>
        <dsp:cNvSpPr/>
      </dsp:nvSpPr>
      <dsp:spPr>
        <a:xfrm>
          <a:off x="0" y="1983308"/>
          <a:ext cx="11233150" cy="79183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138BE4-67A9-411A-B9A1-E56C73FAD7EF}">
      <dsp:nvSpPr>
        <dsp:cNvPr id="0" name=""/>
        <dsp:cNvSpPr/>
      </dsp:nvSpPr>
      <dsp:spPr>
        <a:xfrm>
          <a:off x="239530" y="2161471"/>
          <a:ext cx="435509" cy="435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FE28A8-3E64-4D17-98A2-95BC6E3D551A}">
      <dsp:nvSpPr>
        <dsp:cNvPr id="0" name=""/>
        <dsp:cNvSpPr/>
      </dsp:nvSpPr>
      <dsp:spPr>
        <a:xfrm>
          <a:off x="914570" y="1983308"/>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Data flow multiplexing, packet routing </a:t>
          </a:r>
        </a:p>
      </dsp:txBody>
      <dsp:txXfrm>
        <a:off x="914570" y="1983308"/>
        <a:ext cx="10318579" cy="791836"/>
      </dsp:txXfrm>
    </dsp:sp>
    <dsp:sp modelId="{2338682C-DBFB-4C2C-AB03-DE5106B64F52}">
      <dsp:nvSpPr>
        <dsp:cNvPr id="0" name=""/>
        <dsp:cNvSpPr/>
      </dsp:nvSpPr>
      <dsp:spPr>
        <a:xfrm>
          <a:off x="0" y="2973103"/>
          <a:ext cx="11233150" cy="79183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01CBE-0C9A-4040-A3DC-08916208718C}">
      <dsp:nvSpPr>
        <dsp:cNvPr id="0" name=""/>
        <dsp:cNvSpPr/>
      </dsp:nvSpPr>
      <dsp:spPr>
        <a:xfrm>
          <a:off x="239530" y="3151266"/>
          <a:ext cx="435509" cy="435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C9BE71-A2AD-4FE6-91B8-072465F44D33}">
      <dsp:nvSpPr>
        <dsp:cNvPr id="0" name=""/>
        <dsp:cNvSpPr/>
      </dsp:nvSpPr>
      <dsp:spPr>
        <a:xfrm>
          <a:off x="914570" y="2973103"/>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Security (for e.g., data encryption, firewalling)</a:t>
          </a:r>
        </a:p>
      </dsp:txBody>
      <dsp:txXfrm>
        <a:off x="914570" y="2973103"/>
        <a:ext cx="10318579" cy="791836"/>
      </dsp:txXfrm>
    </dsp:sp>
    <dsp:sp modelId="{D0D97D9D-9F7F-42DF-90A9-AF39437D0DBF}">
      <dsp:nvSpPr>
        <dsp:cNvPr id="0" name=""/>
        <dsp:cNvSpPr/>
      </dsp:nvSpPr>
      <dsp:spPr>
        <a:xfrm>
          <a:off x="0" y="3962899"/>
          <a:ext cx="11233150" cy="791836"/>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CCD785F5-D6AC-4A7B-B23E-AA35C50A1073}">
      <dsp:nvSpPr>
        <dsp:cNvPr id="0" name=""/>
        <dsp:cNvSpPr/>
      </dsp:nvSpPr>
      <dsp:spPr>
        <a:xfrm>
          <a:off x="239530" y="4141062"/>
          <a:ext cx="435509" cy="43550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38A4B2-CF06-43C7-BF06-8769E60BF751}">
      <dsp:nvSpPr>
        <dsp:cNvPr id="0" name=""/>
        <dsp:cNvSpPr/>
      </dsp:nvSpPr>
      <dsp:spPr>
        <a:xfrm>
          <a:off x="914570" y="3962899"/>
          <a:ext cx="10318579" cy="79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03" tIns="83803" rIns="83803" bIns="83803" numCol="1" spcCol="1270" anchor="ctr" anchorCtr="0">
          <a:noAutofit/>
        </a:bodyPr>
        <a:lstStyle/>
        <a:p>
          <a:pPr marL="0" lvl="0" indent="0" algn="l" defTabSz="844550">
            <a:lnSpc>
              <a:spcPct val="100000"/>
            </a:lnSpc>
            <a:spcBef>
              <a:spcPct val="0"/>
            </a:spcBef>
            <a:spcAft>
              <a:spcPct val="35000"/>
            </a:spcAft>
            <a:buNone/>
          </a:pPr>
          <a:r>
            <a:rPr lang="en-US" sz="1900" kern="1200" noProof="0" dirty="0"/>
            <a:t>Scalability problem: as the number of devices grows, so will the number of gateways that are required</a:t>
          </a:r>
        </a:p>
      </dsp:txBody>
      <dsp:txXfrm>
        <a:off x="914570" y="3962899"/>
        <a:ext cx="10318579" cy="7918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51729-8E8E-446C-9F07-FC32A1005C44}">
      <dsp:nvSpPr>
        <dsp:cNvPr id="0" name=""/>
        <dsp:cNvSpPr/>
      </dsp:nvSpPr>
      <dsp:spPr>
        <a:xfrm>
          <a:off x="0" y="1696"/>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271BC-444E-4E06-85F2-3A2418FCBC29}">
      <dsp:nvSpPr>
        <dsp:cNvPr id="0" name=""/>
        <dsp:cNvSpPr/>
      </dsp:nvSpPr>
      <dsp:spPr>
        <a:xfrm>
          <a:off x="260024" y="195102"/>
          <a:ext cx="472772" cy="4727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C9D26-DD0E-42B6-B7F0-A71F99C2BD8B}">
      <dsp:nvSpPr>
        <dsp:cNvPr id="0" name=""/>
        <dsp:cNvSpPr/>
      </dsp:nvSpPr>
      <dsp:spPr>
        <a:xfrm>
          <a:off x="992821" y="1696"/>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933450">
            <a:lnSpc>
              <a:spcPct val="100000"/>
            </a:lnSpc>
            <a:spcBef>
              <a:spcPct val="0"/>
            </a:spcBef>
            <a:spcAft>
              <a:spcPct val="35000"/>
            </a:spcAft>
            <a:buNone/>
          </a:pPr>
          <a:r>
            <a:rPr lang="en-US" sz="2100" kern="1200" noProof="0" dirty="0"/>
            <a:t>Pushing compute power, communication capabilities, intelligence down at device level</a:t>
          </a:r>
        </a:p>
      </dsp:txBody>
      <dsp:txXfrm>
        <a:off x="992821" y="1696"/>
        <a:ext cx="7303718" cy="859586"/>
      </dsp:txXfrm>
    </dsp:sp>
    <dsp:sp modelId="{059414A5-B41A-4000-BF8A-A0ADDAD5D765}">
      <dsp:nvSpPr>
        <dsp:cNvPr id="0" name=""/>
        <dsp:cNvSpPr/>
      </dsp:nvSpPr>
      <dsp:spPr>
        <a:xfrm>
          <a:off x="0" y="1076178"/>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107F5-863B-4423-9D94-FA8459A09A35}">
      <dsp:nvSpPr>
        <dsp:cNvPr id="0" name=""/>
        <dsp:cNvSpPr/>
      </dsp:nvSpPr>
      <dsp:spPr>
        <a:xfrm>
          <a:off x="260024" y="1269585"/>
          <a:ext cx="472772" cy="47277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968E5F-61D4-4652-BA17-441B896263CC}">
      <dsp:nvSpPr>
        <dsp:cNvPr id="0" name=""/>
        <dsp:cNvSpPr/>
      </dsp:nvSpPr>
      <dsp:spPr>
        <a:xfrm>
          <a:off x="992821" y="1076178"/>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933450">
            <a:lnSpc>
              <a:spcPct val="100000"/>
            </a:lnSpc>
            <a:spcBef>
              <a:spcPct val="0"/>
            </a:spcBef>
            <a:spcAft>
              <a:spcPct val="35000"/>
            </a:spcAft>
            <a:buNone/>
          </a:pPr>
          <a:r>
            <a:rPr lang="en-US" sz="2100" kern="1200" noProof="0" dirty="0"/>
            <a:t>Processing as much as possible where data is collected</a:t>
          </a:r>
        </a:p>
      </dsp:txBody>
      <dsp:txXfrm>
        <a:off x="992821" y="1076178"/>
        <a:ext cx="7303718" cy="859586"/>
      </dsp:txXfrm>
    </dsp:sp>
    <dsp:sp modelId="{86E19368-0326-470A-BA91-5E8E1E6461AE}">
      <dsp:nvSpPr>
        <dsp:cNvPr id="0" name=""/>
        <dsp:cNvSpPr/>
      </dsp:nvSpPr>
      <dsp:spPr>
        <a:xfrm>
          <a:off x="0" y="2150661"/>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409666-B6D0-47F1-BA0E-FB0F39E1914F}">
      <dsp:nvSpPr>
        <dsp:cNvPr id="0" name=""/>
        <dsp:cNvSpPr/>
      </dsp:nvSpPr>
      <dsp:spPr>
        <a:xfrm>
          <a:off x="260024" y="2344068"/>
          <a:ext cx="472772" cy="47277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F7DC4D-E053-421B-A6CE-C15B45FD8D46}">
      <dsp:nvSpPr>
        <dsp:cNvPr id="0" name=""/>
        <dsp:cNvSpPr/>
      </dsp:nvSpPr>
      <dsp:spPr>
        <a:xfrm>
          <a:off x="992821" y="2150661"/>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933450">
            <a:lnSpc>
              <a:spcPct val="100000"/>
            </a:lnSpc>
            <a:spcBef>
              <a:spcPct val="0"/>
            </a:spcBef>
            <a:spcAft>
              <a:spcPct val="35000"/>
            </a:spcAft>
            <a:buNone/>
          </a:pPr>
          <a:r>
            <a:rPr lang="en-US" sz="2100" kern="1200" noProof="0" dirty="0"/>
            <a:t>Transmitting only key information or summaries</a:t>
          </a:r>
        </a:p>
      </dsp:txBody>
      <dsp:txXfrm>
        <a:off x="992821" y="2150661"/>
        <a:ext cx="7303718" cy="859586"/>
      </dsp:txXfrm>
    </dsp:sp>
    <dsp:sp modelId="{445DE884-8A64-4265-A3D9-DE914F392F7B}">
      <dsp:nvSpPr>
        <dsp:cNvPr id="0" name=""/>
        <dsp:cNvSpPr/>
      </dsp:nvSpPr>
      <dsp:spPr>
        <a:xfrm>
          <a:off x="0" y="3225143"/>
          <a:ext cx="8296540" cy="85958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01537-865E-4A81-93CB-00D6D07260DF}">
      <dsp:nvSpPr>
        <dsp:cNvPr id="0" name=""/>
        <dsp:cNvSpPr/>
      </dsp:nvSpPr>
      <dsp:spPr>
        <a:xfrm>
          <a:off x="260024" y="3418550"/>
          <a:ext cx="472772" cy="4727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6F8890-8EE0-40F7-A29E-72202B7FD510}">
      <dsp:nvSpPr>
        <dsp:cNvPr id="0" name=""/>
        <dsp:cNvSpPr/>
      </dsp:nvSpPr>
      <dsp:spPr>
        <a:xfrm>
          <a:off x="992821" y="3225143"/>
          <a:ext cx="7303718" cy="85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973" tIns="90973" rIns="90973" bIns="90973" numCol="1" spcCol="1270" anchor="ctr" anchorCtr="0">
          <a:noAutofit/>
        </a:bodyPr>
        <a:lstStyle/>
        <a:p>
          <a:pPr marL="0" lvl="0" indent="0" algn="l" defTabSz="933450">
            <a:lnSpc>
              <a:spcPct val="100000"/>
            </a:lnSpc>
            <a:spcBef>
              <a:spcPct val="0"/>
            </a:spcBef>
            <a:spcAft>
              <a:spcPct val="35000"/>
            </a:spcAft>
            <a:buNone/>
          </a:pPr>
          <a:r>
            <a:rPr lang="en-US" sz="2100" kern="1200" noProof="0" dirty="0"/>
            <a:t>Enabling new applications: automotive IoT, virtual/augmented reality, in-ear computing</a:t>
          </a:r>
        </a:p>
      </dsp:txBody>
      <dsp:txXfrm>
        <a:off x="992821" y="3225143"/>
        <a:ext cx="7303718" cy="8595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6/23/2020</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6/23/2020</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this module we will examine different architectures that are adopted for building IoT ecosystems and we will also take a look at IoT standardization efforts.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1562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Here is an example of a cloud-oriented architecture in a smart metering system. Different utility meters perform the basic function of counting the amount of energy consumed by a household. They are connected to a home hub that incorporates a 2G/3G cellular modem that enables transferring the measurements of a cellular network and potentially across the Internet to multiple cloud-based data consumers. These naturally include the energy supplier, the cellular network operator that charges for the amount of information transferred, and possibly third parties with which the energy suppliers has agreements to provide value added services to their customers.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dirty="0"/>
          </a:p>
        </p:txBody>
      </p:sp>
    </p:spTree>
    <p:extLst>
      <p:ext uri="{BB962C8B-B14F-4D97-AF65-F5344CB8AC3E}">
        <p14:creationId xmlns:p14="http://schemas.microsoft.com/office/powerpoint/2010/main" val="14467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The fog computing paradigm pushes some of the data processing functionality closet to where information is collected. This can be on dedicated nodes in the access network that connects IoT devices to the servers running applications fuelled with relevant data.</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The type of functionality that is offloaded to fog nodes may include data aggregation and/or compression, some degree of processing (e.g., computing statistics, removing noise, etc.), and optionally acting locally on some of the data processed (e.g., switching on/off a boiler if a thermostat indicate certain threshold was passed).</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sz="1200"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IoT devices </a:t>
            </a:r>
            <a:r>
              <a:rPr lang="en-US" noProof="0" dirty="0"/>
              <a:t>are not expected to have considerable computing power or storage in this setting, nor a unique IP address that could allow for direct remote control. This permits to preserve the low cost and battery powered operation of IoT devices.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As we move some intelligence further from the cloud though, resource must be managed with finer granularity. This turns the management task into an application that runs at different points of the system architecture.</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dirty="0"/>
          </a:p>
        </p:txBody>
      </p:sp>
    </p:spTree>
    <p:extLst>
      <p:ext uri="{BB962C8B-B14F-4D97-AF65-F5344CB8AC3E}">
        <p14:creationId xmlns:p14="http://schemas.microsoft.com/office/powerpoint/2010/main" val="172489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You may have noticed by now that gateways/fog nodes play an important role in fog computing. We primarily discussed the data processing functionality, but other tasks are also undertaken at the gateway level. </a:t>
            </a:r>
          </a:p>
          <a:p>
            <a:endParaRPr lang="en-US" noProof="0" dirty="0"/>
          </a:p>
          <a:p>
            <a:r>
              <a:rPr lang="en-US" noProof="0" dirty="0"/>
              <a:t>For example, the IoT devices might communicate using BLE technology to save power, but this has a short range and the servers processing information from such devices do not implement BLE. Therefore, the gateways perform translation between BLE messages from/to IoT devices and IP packets exchanged with the backend service.</a:t>
            </a:r>
          </a:p>
          <a:p>
            <a:endParaRPr lang="en-US" noProof="0" dirty="0"/>
          </a:p>
          <a:p>
            <a:r>
              <a:rPr lang="en-US" noProof="0" dirty="0"/>
              <a:t>Translation and interfacing go hand in hand with packet routing that the gateway would have to implement, and for practical reasons the gateway may also multiplex information flows from different sensors onto the same IP connection towards a server.</a:t>
            </a:r>
          </a:p>
          <a:p>
            <a:endParaRPr lang="en-US" noProof="0" dirty="0"/>
          </a:p>
          <a:p>
            <a:r>
              <a:rPr lang="en-US" noProof="0" dirty="0"/>
              <a:t>Another functionality that can be implemented by gateways is security, including strong data encryption to preserve confidentiality and firewalling, by which unauthorized traffic cannot disrupt the operation of the area network within which the IoT devices operate.</a:t>
            </a:r>
          </a:p>
          <a:p>
            <a:endParaRPr lang="en-US" noProof="0" dirty="0"/>
          </a:p>
          <a:p>
            <a:r>
              <a:rPr lang="en-US" noProof="0" dirty="0"/>
              <a:t>The dog paradigm can thus distribute the cost of data processing and reduce communication latency, as required by some applications. This comes however at a scalability cost, since the number of gateways that will have to be deployed grows with the number of IoT devices.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dirty="0"/>
          </a:p>
        </p:txBody>
      </p:sp>
    </p:spTree>
    <p:extLst>
      <p:ext uri="{BB962C8B-B14F-4D97-AF65-F5344CB8AC3E}">
        <p14:creationId xmlns:p14="http://schemas.microsoft.com/office/powerpoint/2010/main" val="3989352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Home automation systems are examples of fog architectures. The home gateway interfaces between the different appliances that may communicate over ZigBee, Wi-Fi, or other wireless technology, and a fiber link that connects the home to the Internet. Data is pushed to cloud servers for more advanced analytics.</a:t>
            </a:r>
          </a:p>
          <a:p>
            <a:endParaRPr lang="en-US" noProof="0" dirty="0"/>
          </a:p>
          <a:p>
            <a:r>
              <a:rPr lang="en-US" noProof="0" dirty="0"/>
              <a:t>Users can control the IoT device in their home either via their home Wi-Fi network or remotely via 3G/4G cellular connectivity.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dirty="0"/>
          </a:p>
        </p:txBody>
      </p:sp>
    </p:spTree>
    <p:extLst>
      <p:ext uri="{BB962C8B-B14F-4D97-AF65-F5344CB8AC3E}">
        <p14:creationId xmlns:p14="http://schemas.microsoft.com/office/powerpoint/2010/main" val="261897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Current smartphones have enough functionality to act as gateways in certain application scenarios, as for instance with wearables and medical devices. This is reasonable, given the ability of smartphones to communicate over a multitude of wireless technology, the fact that they run a full-fledged operating system and a complete TCP/IP stack that facilitates connectivity with Internet services, and can also enforce security at different layers of the networking stack. In addition, they bear considerable computing power (e.g., an Arm Cortex-A microprocessor) that permits the execution of sophisticated tasks including data pre-processing and augmentation with additional information available on the phone (e.g., GPS coordinates).</a:t>
            </a:r>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dirty="0"/>
          </a:p>
        </p:txBody>
      </p:sp>
    </p:spTree>
    <p:extLst>
      <p:ext uri="{BB962C8B-B14F-4D97-AF65-F5344CB8AC3E}">
        <p14:creationId xmlns:p14="http://schemas.microsoft.com/office/powerpoint/2010/main" val="294824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Let’s considered therefore the wearables scenario whereby a user has smart shoes, smart glasses, and a fitness tracking wristband. Each of these specializes in one or more sensing tasks (e.g., acceleration, heart rate, video capture) and transmits the data collected to the smartphone over BLE. In turn, the phone communicates these to cloud-based services, possibly after some degree of pre-processing. Such services could monitor the long term fitness or sleep quality of the user, and even assist in tasks such as navigation and facial recognition.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dirty="0"/>
          </a:p>
        </p:txBody>
      </p:sp>
    </p:spTree>
    <p:extLst>
      <p:ext uri="{BB962C8B-B14F-4D97-AF65-F5344CB8AC3E}">
        <p14:creationId xmlns:p14="http://schemas.microsoft.com/office/powerpoint/2010/main" val="93066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noProof="0" dirty="0"/>
              <a:t>As microprocessors become increasingly more powerful, their footprint smaller, and overall the number of IoT devices grows, another paradigm that is gaining momentum is that of edge computing. The core philosophy is to embed as much compute and communication technology into smart devices, so as to process most of the data precisely where that is being collected. This brings clear benefits to immersive/real-time applications that require low latency and often need to act on the data without external control. </a:t>
            </a:r>
          </a:p>
          <a:p>
            <a:pPr lvl="0"/>
            <a:endParaRPr lang="en-US" noProof="0" dirty="0"/>
          </a:p>
          <a:p>
            <a:pPr lvl="0"/>
            <a:r>
              <a:rPr lang="en-US" noProof="0" dirty="0"/>
              <a:t>At the same time, this approach reduces the signaling overhead and communication cost, as devices are able to decide what key information needs to be stored for long term use and therefore transmitted.</a:t>
            </a:r>
          </a:p>
          <a:p>
            <a:pPr lvl="0"/>
            <a:endParaRPr lang="en-US" noProof="0" dirty="0"/>
          </a:p>
          <a:p>
            <a:pPr lvl="0"/>
            <a:r>
              <a:rPr lang="en-US" noProof="0" dirty="0"/>
              <a:t>A new wave of applications emerges with edge architectures, including autonomous vehicles, virtual and augmented reality, or in-ear computing, all of which strive for more personalized user experiences.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dirty="0"/>
          </a:p>
        </p:txBody>
      </p:sp>
    </p:spTree>
    <p:extLst>
      <p:ext uri="{BB962C8B-B14F-4D97-AF65-F5344CB8AC3E}">
        <p14:creationId xmlns:p14="http://schemas.microsoft.com/office/powerpoint/2010/main" val="418052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noProof="0" dirty="0"/>
              <a:t>Several technological advances bridge edge computing applications such as hearables closer to reality. To begin with, multiple sensors along with low-power high performance CPUs can be collocated on very small chips. A flagship example is the Arm Ethos design that can deliver 1TOP/s within 1mm2.</a:t>
            </a:r>
          </a:p>
          <a:p>
            <a:pPr marL="0" indent="0">
              <a:buNone/>
            </a:pPr>
            <a:endParaRPr lang="en-US" sz="1200" b="0" noProof="0" dirty="0"/>
          </a:p>
          <a:p>
            <a:pPr marL="0" indent="0">
              <a:buNone/>
            </a:pPr>
            <a:r>
              <a:rPr lang="en-US" sz="1200" b="0" noProof="0" dirty="0"/>
              <a:t>Secondly, software libraries have been developed that can be used for AI inference on IoT devices. Such is the case of the uTensor library that builds on Mbed OS. </a:t>
            </a:r>
          </a:p>
          <a:p>
            <a:pPr marL="0" indent="0">
              <a:buNone/>
            </a:pPr>
            <a:endParaRPr lang="en-US" sz="1200" b="0" noProof="0" dirty="0"/>
          </a:p>
          <a:p>
            <a:pPr marL="0" indent="0">
              <a:buNone/>
            </a:pPr>
            <a:r>
              <a:rPr lang="en-US" sz="1200" b="0" noProof="0" dirty="0"/>
              <a:t>Nonetheless, this scenario is also made possible by recent research efforts that seek to reduce the complexity of neural network models, so as to match the capabilities of embedded hardware. This includes model compression (e.g. SqueezeNet) and model pruning (e.g. NestDNN).</a:t>
            </a:r>
            <a:endParaRPr lang="en-US" sz="1200"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dirty="0"/>
          </a:p>
        </p:txBody>
      </p:sp>
    </p:spTree>
    <p:extLst>
      <p:ext uri="{BB962C8B-B14F-4D97-AF65-F5344CB8AC3E}">
        <p14:creationId xmlns:p14="http://schemas.microsoft.com/office/powerpoint/2010/main" val="269721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Deciding on what the best IoT architecture is for an application requires considering a couple of factors, but ultimately it is down to the performance that is required and the overall cost of the solution. These translate to how much to invest in computing power and where to place that, what the internetworking costs are, and whether data should be acted on locally or passed to fog nodes or cloud servers for processing. Orthogonal to all these aspects is the system’s security and identifying where trust boundaries can be drawn, in order to make appropriate security and data confidentiality provision.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dirty="0"/>
          </a:p>
        </p:txBody>
      </p:sp>
    </p:spTree>
    <p:extLst>
      <p:ext uri="{BB962C8B-B14F-4D97-AF65-F5344CB8AC3E}">
        <p14:creationId xmlns:p14="http://schemas.microsoft.com/office/powerpoint/2010/main" val="934145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IoT encompasses a vast amount of technologies and to ensure devices and software developed by different parties can interoperate, standardizing communication protocols and interfaces are essential. The landscape of standards relevant to IoT is broad and there are different entities that define standards. We will cover some of these next.</a:t>
            </a:r>
          </a:p>
          <a:p>
            <a:endParaRPr lang="en-US" noProof="0" dirty="0"/>
          </a:p>
          <a:p>
            <a:r>
              <a:rPr lang="en-US" noProof="0" dirty="0"/>
              <a:t>IEEE focuses primarily on access network protocol specifications, in particular defining how to share the access to license-exempt spectrum. For IoT, technologies including 802.15.4 are relevant that defines physical and link layer mechanisms on which ZigBee is built on. We will speak about ZigBee in detail in a future module.</a:t>
            </a:r>
          </a:p>
          <a:p>
            <a:endParaRPr lang="en-US" noProof="0" dirty="0"/>
          </a:p>
          <a:p>
            <a:r>
              <a:rPr lang="en-US" noProof="0" dirty="0"/>
              <a:t>Similarly, the IEEE 802.11 specification that was originally aimed at wireless data networking for computers (also known as Wi-Fi), has been extended with features that enable low-power wide-area communication to support IoT.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dirty="0"/>
          </a:p>
        </p:txBody>
      </p:sp>
    </p:spTree>
    <p:extLst>
      <p:ext uri="{BB962C8B-B14F-4D97-AF65-F5344CB8AC3E}">
        <p14:creationId xmlns:p14="http://schemas.microsoft.com/office/powerpoint/2010/main" val="53524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particular, we will study the key considerations that underpin current IoT system architectures, and compare the cloud/fog/edge computing paradigms in the context of IoT. We will learn about the role of gateways in IoT and overview the most common communication approaches that smart objects employ. Lastly, we will examine different standards that enable the practical deployment and interoperability of IoT devices.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1742558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Another standardization body is 3GPP that traditionally has been focusing on defining communication standards and architectures for cellular voice and data networks such as GSM, 3G, and 4G-LTE.</a:t>
            </a:r>
          </a:p>
          <a:p>
            <a:endParaRPr lang="en-US" noProof="0" dirty="0"/>
          </a:p>
          <a:p>
            <a:r>
              <a:rPr lang="en-US" noProof="0" dirty="0"/>
              <a:t>Recently, 3GPP has also developed standards that specifically target IoT applications. In particular, LTE-M has been defined as an extension to LTE to support low-power wide-area networking (LPWAN) for Machine-type Communications (MTC) and IoT. Unlike competing LPWAN technologies, it offers higher throughput (up to 1Mb/s).</a:t>
            </a:r>
          </a:p>
          <a:p>
            <a:endParaRPr lang="en-US" noProof="0" dirty="0"/>
          </a:p>
          <a:p>
            <a:r>
              <a:rPr lang="en-US" noProof="0" dirty="0"/>
              <a:t>Another technology defined by 3GPP is Narrow-band IoT (NB-IoT) that offers lower capacity and employs different modulation and coding schemes for the uplink and downlink transmissions.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dirty="0"/>
          </a:p>
        </p:txBody>
      </p:sp>
    </p:spTree>
    <p:extLst>
      <p:ext uri="{BB962C8B-B14F-4D97-AF65-F5344CB8AC3E}">
        <p14:creationId xmlns:p14="http://schemas.microsoft.com/office/powerpoint/2010/main" val="346483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Another standardization body that undertakes a lot of work relevant to the IoT domain is IETF. Historically, IETF have been focusing on specifying protocols that govern Internet operation (e.g., TCP/IP).</a:t>
            </a:r>
          </a:p>
          <a:p>
            <a:endParaRPr lang="en-US" noProof="0" dirty="0"/>
          </a:p>
          <a:p>
            <a:r>
              <a:rPr lang="en-US" noProof="0" dirty="0"/>
              <a:t>From an IoT point of view, much work has been done to enable constrained devices to use IPv6 addressing. Such is the case of 6LoWPAN that introduces encapsulation and header compression techniques, so that IPv6 packets can be exchanged over IEEE 802.15.4-based networks. Similarly, ROLL defines routing mechanism for embedded devices that communicate over 802.15.4 or Bluetooth links.</a:t>
            </a:r>
          </a:p>
          <a:p>
            <a:endParaRPr lang="en-US" noProof="0" dirty="0"/>
          </a:p>
          <a:p>
            <a:r>
              <a:rPr lang="en-US" noProof="0" dirty="0"/>
              <a:t>To facilitate end-to-end messaging between IoT devices, as well as their management, IETF defined protocols such as MQTT (that uses a publish/subscribe paradigm) and CoAP (that translates to HTTP and enables integration of IoT devices with the web).</a:t>
            </a:r>
          </a:p>
          <a:p>
            <a:endParaRPr lang="en-US" noProof="0" dirty="0"/>
          </a:p>
          <a:p>
            <a:r>
              <a:rPr lang="en-US" noProof="0" dirty="0"/>
              <a:t>Protocols such as CoAP use the User Data Protocol (UDP) for transport, due to its connection-less nature and the low overhead incurred. To prevent tampering with such transport protocols, IETF has defined Datagram Transport Layer Security (DTLS).</a:t>
            </a:r>
          </a:p>
          <a:p>
            <a:endParaRPr lang="en-US" noProof="0" dirty="0"/>
          </a:p>
          <a:p>
            <a:r>
              <a:rPr lang="en-US" noProof="0" dirty="0"/>
              <a:t>Device lifecycle management is another important aspect in IoT, and IETF has established a working group that seeks to standardize software updating for IoT (SUIT).</a:t>
            </a:r>
          </a:p>
          <a:p>
            <a:endParaRPr lang="en-US" noProof="0" dirty="0"/>
          </a:p>
          <a:p>
            <a:r>
              <a:rPr lang="en-US" noProof="0" dirty="0"/>
              <a:t>In addition to standards, IETF also publishes information documents and experience-based guidance that is relevant to IoT. For instance RFC 8259 removes inconsistency with other JSON specifications and repairs errors. JSON is often used in IoT to encapsulate sensor readings before sending them to cloud-based services.</a:t>
            </a:r>
          </a:p>
          <a:p>
            <a:endParaRPr lang="en-US" noProof="0" dirty="0"/>
          </a:p>
          <a:p>
            <a:endParaRPr lang="en-US" noProof="0" dirty="0"/>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dirty="0"/>
          </a:p>
        </p:txBody>
      </p:sp>
    </p:spTree>
    <p:extLst>
      <p:ext uri="{BB962C8B-B14F-4D97-AF65-F5344CB8AC3E}">
        <p14:creationId xmlns:p14="http://schemas.microsoft.com/office/powerpoint/2010/main" val="2632958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Standardization is also driven by industry alliances and consortia. Such is the case of the widely used Bluetooth specification of which the 5.2 revision has been recently released. Bluetooth is a WPAN technology we will study in depth later that also defines application profiles that allow developers to tailor their products to Bluetooth-powered devices more easily. In some sense Bluetooth is competing with ZigBee, with the notable differences that ZigBee offers lower data rates, but has an access mode by which latency can be tightly controlled. Similarly the LoRaWAN technology is specified by the LoRa Alliance that targets long range bi-directional communications for battery powered IoT devices.</a:t>
            </a:r>
          </a:p>
          <a:p>
            <a:endParaRPr lang="en-US" noProof="0" dirty="0"/>
          </a:p>
          <a:p>
            <a:pPr marL="0" indent="0">
              <a:buClr>
                <a:schemeClr val="accent1"/>
              </a:buClr>
              <a:buFont typeface="Arial" panose="020B0604020202020204" pitchFamily="34" charset="0"/>
              <a:buNone/>
            </a:pPr>
            <a:r>
              <a:rPr lang="en-US" noProof="0" dirty="0"/>
              <a:t>Collaborative association have been also set-up to encourage research and development in IoT, including the AIoTI that is organized around 11 working groups: IoT European research cluster, Innovation Ecosystems, IoT Standardization, Policy issues, Smart living environments for ageing well, Smart farming and food security, Wearables, Smart cities, Smart mobility, Smart environment, and Smart manufacturing. Another example is the OCF that gathers 300 members including large organizations, whose primary mission is to develop open implementations that allow IoT interoperability. A notable outcome of their work is the IoTivity project that is available under an Apache 2.0 Licence.</a:t>
            </a:r>
          </a:p>
          <a:p>
            <a:endParaRPr lang="en-US" noProof="0"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dirty="0"/>
          </a:p>
        </p:txBody>
      </p:sp>
    </p:spTree>
    <p:extLst>
      <p:ext uri="{BB962C8B-B14F-4D97-AF65-F5344CB8AC3E}">
        <p14:creationId xmlns:p14="http://schemas.microsoft.com/office/powerpoint/2010/main" val="266434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There are other standardization bodies that have released specifications already used in IoT systems. For instance, NIST specified the Advanced Encryption Standard (AES) that employs symmetric-key cryptographic operations to ensure data confidentiality, as we will discuss in a future module. In addition, organizations including ISO and the ITU have defined reference architectures and recommendations on how to build IoT systems.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dirty="0"/>
          </a:p>
        </p:txBody>
      </p:sp>
    </p:spTree>
    <p:extLst>
      <p:ext uri="{BB962C8B-B14F-4D97-AF65-F5344CB8AC3E}">
        <p14:creationId xmlns:p14="http://schemas.microsoft.com/office/powerpoint/2010/main" val="306076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Overall, the IoT standards landscape is extremely complex and deciding on which of these to use for a particular application is not straightforward. This is a map drawn by the AIoTI that seeks to place the different specifications and standardization bodies according to their relationship with connectivity/service aspects and respectively their business dimension.</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dirty="0"/>
          </a:p>
        </p:txBody>
      </p:sp>
    </p:spTree>
    <p:extLst>
      <p:ext uri="{BB962C8B-B14F-4D97-AF65-F5344CB8AC3E}">
        <p14:creationId xmlns:p14="http://schemas.microsoft.com/office/powerpoint/2010/main" val="7796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the following modules, we will introduce embedded systems, discuss a range of hardware platforms for IoT, and examine the Arm Cortex M4 architecture.</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dirty="0"/>
          </a:p>
        </p:txBody>
      </p:sp>
    </p:spTree>
    <p:extLst>
      <p:ext uri="{BB962C8B-B14F-4D97-AF65-F5344CB8AC3E}">
        <p14:creationId xmlns:p14="http://schemas.microsoft.com/office/powerpoint/2010/main" val="321202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90000"/>
              </a:lnSpc>
            </a:pPr>
            <a:r>
              <a:rPr lang="en-US" noProof="0" dirty="0">
                <a:solidFill>
                  <a:schemeClr val="tx2"/>
                </a:solidFill>
              </a:rPr>
              <a:t>The number of IoT devices and applications continues to grow and diversify, addressing problems specific to different sectors or verticals. This includes healthcare, agriculture, transportation, and so on.</a:t>
            </a:r>
          </a:p>
          <a:p>
            <a:pPr lvl="0">
              <a:lnSpc>
                <a:spcPct val="90000"/>
              </a:lnSpc>
            </a:pPr>
            <a:endParaRPr lang="en-US" noProof="0" dirty="0">
              <a:solidFill>
                <a:schemeClr val="tx2"/>
              </a:solidFill>
            </a:endParaRPr>
          </a:p>
          <a:p>
            <a:pPr lvl="0">
              <a:lnSpc>
                <a:spcPct val="90000"/>
              </a:lnSpc>
            </a:pPr>
            <a:r>
              <a:rPr lang="en-US" noProof="0" dirty="0">
                <a:solidFill>
                  <a:schemeClr val="tx2"/>
                </a:solidFill>
              </a:rPr>
              <a:t>Different applications have different requirements. Therefore, the IoT systems that underpin these applications can become very complex and difficult to manage, as they need to meet all these (potentially conflicting) requirements. In addition some solutions remain proprietary (remember the silos of things we discussed in the previous module) that further complicates interoperability.</a:t>
            </a:r>
          </a:p>
          <a:p>
            <a:pPr lvl="0">
              <a:lnSpc>
                <a:spcPct val="90000"/>
              </a:lnSpc>
            </a:pPr>
            <a:endParaRPr lang="en-US" noProof="0" dirty="0">
              <a:solidFill>
                <a:schemeClr val="tx2"/>
              </a:solidFill>
            </a:endParaRPr>
          </a:p>
          <a:p>
            <a:pPr lvl="0">
              <a:lnSpc>
                <a:spcPct val="90000"/>
              </a:lnSpc>
            </a:pPr>
            <a:r>
              <a:rPr lang="en-US" noProof="0" dirty="0">
                <a:solidFill>
                  <a:schemeClr val="tx2"/>
                </a:solidFill>
              </a:rPr>
              <a:t>Thus, IoT architecture design remains challenging, especially as different stakeholders promote standards with different views of IoT, while their number is increasing.</a:t>
            </a:r>
          </a:p>
          <a:p>
            <a:pPr lvl="0">
              <a:lnSpc>
                <a:spcPct val="90000"/>
              </a:lnSpc>
            </a:pPr>
            <a:endParaRPr lang="en-US" noProof="0" dirty="0">
              <a:solidFill>
                <a:schemeClr val="tx2"/>
              </a:solidFill>
            </a:endParaRPr>
          </a:p>
          <a:p>
            <a:pPr lvl="0">
              <a:lnSpc>
                <a:spcPct val="90000"/>
              </a:lnSpc>
            </a:pPr>
            <a:r>
              <a:rPr lang="en-US" noProof="0" dirty="0">
                <a:solidFill>
                  <a:schemeClr val="tx2"/>
                </a:solidFill>
              </a:rPr>
              <a:t>Standardization efforts are driven by multiple entities that focus on different aspects of IoT, including international bodies such as the 3</a:t>
            </a:r>
            <a:r>
              <a:rPr lang="en-US" baseline="30000" noProof="0" dirty="0">
                <a:solidFill>
                  <a:schemeClr val="tx2"/>
                </a:solidFill>
              </a:rPr>
              <a:t>rd</a:t>
            </a:r>
            <a:r>
              <a:rPr lang="en-US" noProof="0" dirty="0">
                <a:solidFill>
                  <a:schemeClr val="tx2"/>
                </a:solidFill>
              </a:rPr>
              <a:t> Generation Partnership Project (3GPP) that is concerned with mobile connectivity or the Internet Engineering Task Force (IETF) that standardizes Internet protocols. Collaborative research projects, for e.g., funding by the European Commission, have worked on defining IoT architectures as well and an industry consortium have been set up to address interoperability (for</a:t>
            </a:r>
            <a:r>
              <a:rPr lang="en-US" baseline="0" noProof="0" dirty="0">
                <a:solidFill>
                  <a:schemeClr val="tx2"/>
                </a:solidFill>
              </a:rPr>
              <a:t> </a:t>
            </a:r>
            <a:r>
              <a:rPr lang="en-US" noProof="0" dirty="0">
                <a:solidFill>
                  <a:schemeClr val="tx2"/>
                </a:solidFill>
              </a:rPr>
              <a:t>e.g., the Open Connectivity Foundation).</a:t>
            </a:r>
          </a:p>
          <a:p>
            <a:pPr lvl="0">
              <a:lnSpc>
                <a:spcPct val="90000"/>
              </a:lnSpc>
            </a:pPr>
            <a:endParaRPr lang="en-US" noProof="0" dirty="0">
              <a:solidFill>
                <a:schemeClr val="tx2"/>
              </a:solidFill>
            </a:endParaRPr>
          </a:p>
          <a:p>
            <a:pPr lvl="0">
              <a:lnSpc>
                <a:spcPct val="90000"/>
              </a:lnSpc>
            </a:pPr>
            <a:r>
              <a:rPr lang="en-US" noProof="0" dirty="0">
                <a:solidFill>
                  <a:schemeClr val="tx2"/>
                </a:solidFill>
              </a:rPr>
              <a:t>The fact that technical documentation is scattered and often difficult to navigate (for e.g., the latest Bluetooth 5.2 specifications is more than 3,000 pages) further complicates the adoption of a unified IoT architecture.</a:t>
            </a:r>
          </a:p>
          <a:p>
            <a:pPr lvl="0">
              <a:lnSpc>
                <a:spcPct val="90000"/>
              </a:lnSpc>
            </a:pPr>
            <a:endParaRPr lang="en-US" sz="1200" noProof="0" dirty="0">
              <a:solidFill>
                <a:schemeClr val="tx2"/>
              </a:solidFill>
            </a:endParaRPr>
          </a:p>
          <a:p>
            <a:pPr lvl="0">
              <a:lnSpc>
                <a:spcPct val="90000"/>
              </a:lnSpc>
            </a:pPr>
            <a:r>
              <a:rPr lang="en-US" sz="1200" noProof="0" dirty="0">
                <a:solidFill>
                  <a:schemeClr val="tx2"/>
                </a:solidFill>
              </a:rPr>
              <a:t>Given the large breadth of standards, w</a:t>
            </a:r>
            <a:r>
              <a:rPr lang="en-US" sz="1200" noProof="0" dirty="0"/>
              <a:t>e will only cover the most important ones, and focus on the key principles these share, while also looking at some practical examples.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dirty="0"/>
          </a:p>
        </p:txBody>
      </p:sp>
    </p:spTree>
    <p:extLst>
      <p:ext uri="{BB962C8B-B14F-4D97-AF65-F5344CB8AC3E}">
        <p14:creationId xmlns:p14="http://schemas.microsoft.com/office/powerpoint/2010/main" val="50634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t>There are many aspects to take into account when deciding on what architecture to adopt for an IoT system. At a high level, the first thing that is considered is the range of applications that must be supported by such IoT architecture, as well as their requirements.</a:t>
            </a:r>
          </a:p>
          <a:p>
            <a:endParaRPr lang="en-US" sz="1200" noProof="0" dirty="0"/>
          </a:p>
          <a:p>
            <a:r>
              <a:rPr lang="en-US" sz="1200" noProof="0" dirty="0"/>
              <a:t>Another aspect that must be elucidated is how “smart” the different devices in a system are expected to be. That is, will they do more than sensing and transmitting the information collected, or will they do some processing and can they be accessed remotely without the need for any intermediary network elements?</a:t>
            </a:r>
          </a:p>
          <a:p>
            <a:endParaRPr lang="en-US" sz="1200" noProof="0" dirty="0"/>
          </a:p>
          <a:p>
            <a:r>
              <a:rPr lang="en-US" sz="1200" noProof="0" dirty="0"/>
              <a:t>Depending on application requirements in terms of, for e.g., throughput and latency, as well as the computational capabilities of smart objects, different networking technology is chosen. For instance, cellular communications are preferred when bounded delays are desired, whilst LoRa might be used when delay and reliability are not critical, and the volume of data to be transmitted is small. This is for instance the case of smart agriculture scenarios.</a:t>
            </a:r>
          </a:p>
          <a:p>
            <a:endParaRPr lang="en-US" sz="1200" noProof="0" dirty="0"/>
          </a:p>
          <a:p>
            <a:r>
              <a:rPr lang="en-US" sz="1200" noProof="0" dirty="0"/>
              <a:t>Often times infrastructure serves multiple purposes and new features are added over time. This requires taking into account how to design systems that can be reprogrammed and managed easily.</a:t>
            </a:r>
          </a:p>
          <a:p>
            <a:endParaRPr lang="en-US" sz="1200" noProof="0" dirty="0"/>
          </a:p>
          <a:p>
            <a:r>
              <a:rPr lang="en-US" sz="1200" noProof="0" dirty="0"/>
              <a:t>Nonetheless, cost and scalability are important practical aspects. A system might be feature-rich, but very expensive to deploy and run. Cost can impact scalability, but so do technology specific aspects such as control signaling specific to certain wireless technology – imagine thousands of devices contending for channel access at the same time; as we will see in a future module, this can drastically reduce communications efficiency.</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dirty="0"/>
          </a:p>
        </p:txBody>
      </p:sp>
    </p:spTree>
    <p:extLst>
      <p:ext uri="{BB962C8B-B14F-4D97-AF65-F5344CB8AC3E}">
        <p14:creationId xmlns:p14="http://schemas.microsoft.com/office/powerpoint/2010/main" val="1246440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architectural view logically separates the physical world (sensors and actuators), from the networking fabric that connects smart devices to the Internet, from software platforms that enable managing IoT devices and the data they generate, and from the realm of applications where developers seek to build services that harness the potential of IoT, without knowing the precise details of particular devices.</a:t>
            </a:r>
          </a:p>
          <a:p>
            <a:endParaRPr lang="en-US" noProof="0" dirty="0"/>
          </a:p>
          <a:p>
            <a:r>
              <a:rPr lang="en-US" noProof="0" dirty="0"/>
              <a:t>Security and privacy are essential issues that must be taken into account across the different elements of an IoT architecture and where possible end-to-end. </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dirty="0"/>
          </a:p>
        </p:txBody>
      </p:sp>
    </p:spTree>
    <p:extLst>
      <p:ext uri="{BB962C8B-B14F-4D97-AF65-F5344CB8AC3E}">
        <p14:creationId xmlns:p14="http://schemas.microsoft.com/office/powerpoint/2010/main" val="719518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Taking a bottom-up view, by this approach, hardware vendors can focus on designing cheaper, smaller, and more power efficient devices, while exposing standardized interfaces that high level developers or software platforms can use.</a:t>
            </a:r>
          </a:p>
          <a:p>
            <a:endParaRPr lang="en-US" noProof="0" dirty="0"/>
          </a:p>
          <a:p>
            <a:r>
              <a:rPr lang="en-US" noProof="0" dirty="0"/>
              <a:t>At the same time, it becomes easier for service providers to use network and computing resources, without worrying about the details of the underlying infrastructure, but instead focusing on developing APIs that can be used to interact with the physical world.</a:t>
            </a:r>
          </a:p>
          <a:p>
            <a:endParaRPr lang="en-US" noProof="0" dirty="0"/>
          </a:p>
          <a:p>
            <a:r>
              <a:rPr lang="en-US" noProof="0" dirty="0"/>
              <a:t>In turn, developers make use of platforms that abstract away low-level specifics and build applications that serve precise purposes.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dirty="0"/>
          </a:p>
        </p:txBody>
      </p:sp>
    </p:spTree>
    <p:extLst>
      <p:ext uri="{BB962C8B-B14F-4D97-AF65-F5344CB8AC3E}">
        <p14:creationId xmlns:p14="http://schemas.microsoft.com/office/powerpoint/2010/main" val="1547266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As IoT becomes pervasive, involves sharing of personal data, and serving critical applications, security must be considered throughout.</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Hardware extensions such as Arm TrustZone have been developed to guarantee to enforce physical isolation on chip and trusted execution. </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Branch prediction has been adopted in modern CPUs to boost their performance, but speculative execution may facilitate access to private data stored in memory (e.g., the Spectre attack). Software features, such as SSBB that introduce memory barriers can prevent such vulnerabilities.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Logical network isolation can also be used for confidentiality purposes and advances in SDN technology make important steps in this direction.</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Data confidentiality must also be guaranteed in transit, therefore security extension for network transport have become wide spread (e.g., Transport Layer Security – TLS).</a:t>
            </a:r>
          </a:p>
          <a:p>
            <a:pPr marL="0" marR="0" lvl="0" indent="0" algn="l" defTabSz="914400" rtl="0" eaLnBrk="0" fontAlgn="base" latinLnBrk="0" hangingPunct="0">
              <a:lnSpc>
                <a:spcPct val="100000"/>
              </a:lnSpc>
              <a:spcBef>
                <a:spcPts val="6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ts val="600"/>
              </a:spcBef>
              <a:spcAft>
                <a:spcPct val="0"/>
              </a:spcAft>
              <a:buClrTx/>
              <a:buSzTx/>
              <a:buFontTx/>
              <a:buNone/>
              <a:tabLst/>
              <a:defRPr/>
            </a:pPr>
            <a:r>
              <a:rPr lang="en-US" noProof="0" dirty="0"/>
              <a:t>Software virtualization technology such as containers enables sharing computing resources, while ensuring that unauthorized processes running on the same operating systems cannot interfere with each other. </a:t>
            </a:r>
          </a:p>
          <a:p>
            <a:endParaRPr lang="en-US" noProof="0" dirty="0"/>
          </a:p>
          <a:p>
            <a:r>
              <a:rPr lang="en-US" noProof="0" dirty="0"/>
              <a:t>Overall, end-to-end security remains a challenging task – encryption is currently the best option, but this can be sometimes expensive, especially for constrained devices that have limited computation capabilities or must transmit very short message (thus can tolerate little overhead).</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dirty="0"/>
          </a:p>
        </p:txBody>
      </p:sp>
    </p:spTree>
    <p:extLst>
      <p:ext uri="{BB962C8B-B14F-4D97-AF65-F5344CB8AC3E}">
        <p14:creationId xmlns:p14="http://schemas.microsoft.com/office/powerpoint/2010/main" val="190464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pragmatic view of IoT systems architecture can be considered from a networking perspective. Depending on the requirements and constraints of applications, end point devices communicate locally or with a router using different networking technology. For instance, in industrial applications where latency is important the contention-free mode of ZigBee could be used. Technologies such as Power-line Communications (PLC) is often more appropriate for energy distribution networks, where wired infrastructure already exists and internetworking with other entities is facilitated by gateways. In scenarios such as intelligent transportation, smart cars could communicate among each other without human intervention (machine-to-machine – M2M) relying for instance on cellular infrastructure. </a:t>
            </a:r>
          </a:p>
          <a:p>
            <a:endParaRPr lang="en-US" noProof="0" dirty="0"/>
          </a:p>
          <a:p>
            <a:r>
              <a:rPr lang="en-US" noProof="0" dirty="0"/>
              <a:t>To scale things up, area networks that can also employ a range of technologies interconnect end points at different geographic locations. Depending on application requirements and cost, the underpinning infrastructure can be Narrow-band IoT (NB-IoT), Long Term Evolution (LTE), and so on. The main paradigms are random access or deterministic networking. The latter can offer bounded delays, avoid collisions, and allow for strict packet queue management. Virtual networks can be layered on top of the physical infrastructure to accommodate simultaneously services with very different requirements.</a:t>
            </a:r>
          </a:p>
          <a:p>
            <a:endParaRPr lang="en-US" noProof="0" dirty="0"/>
          </a:p>
          <a:p>
            <a:r>
              <a:rPr lang="en-US" noProof="0" dirty="0"/>
              <a:t>Moving information from these networks towards data centers where data is aggregated and the process by services is typically realized through a core network that is built upon the Internet Protocol (IP) or in some cases through Multiprotocol Label Switching (MPLS).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dirty="0"/>
          </a:p>
        </p:txBody>
      </p:sp>
    </p:spTree>
    <p:extLst>
      <p:ext uri="{BB962C8B-B14F-4D97-AF65-F5344CB8AC3E}">
        <p14:creationId xmlns:p14="http://schemas.microsoft.com/office/powerpoint/2010/main" val="111440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sz="1200" noProof="0" dirty="0"/>
              <a:t>Different IoT architectures can also be considered based on where most of the computing power resides and where data is acted on</a:t>
            </a:r>
          </a:p>
          <a:p>
            <a:endParaRPr lang="en-US" noProof="0" dirty="0"/>
          </a:p>
          <a:p>
            <a:r>
              <a:rPr lang="en-US" noProof="0" dirty="0"/>
              <a:t>Until recently, most IoT applications relied on cloud-based server for virtually all data processing and management of resources. </a:t>
            </a:r>
            <a:r>
              <a:rPr lang="en-US" noProof="0"/>
              <a:t>This </a:t>
            </a:r>
            <a:r>
              <a:rPr lang="en-US" noProof="0" dirty="0"/>
              <a:t>includes data storage and relational database systems, processing and analytics pipelines, visualization tools, etc.</a:t>
            </a:r>
          </a:p>
          <a:p>
            <a:endParaRPr lang="en-US" noProof="0" dirty="0"/>
          </a:p>
          <a:p>
            <a:r>
              <a:rPr lang="en-US" noProof="0" dirty="0"/>
              <a:t>With this paradigm, the smart objects are largely information gatherers, use simple wireless technology to transmit the raw data collected, and the network infrastructure is strictly responsible with forwarding the information to the cloud.</a:t>
            </a:r>
          </a:p>
          <a:p>
            <a:endParaRPr lang="en-US" noProof="0" dirty="0"/>
          </a:p>
          <a:p>
            <a:r>
              <a:rPr lang="en-US" noProof="0" dirty="0"/>
              <a:t>As the number of devices grows, new applications emerge all the time, and the volume of data generated by IoT services is skyrocketing, the cloud computing paradigm faces scalability challenges. These include growing costs associated with routing and storing big data, and the control signaling overheads incurred by billions of devices that may compete for resources with the data traffic. At the same time, since all the data processing is performed in the cloud, this introduces latencies that might not be appropriate for applications with real-time constraints.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dirty="0"/>
          </a:p>
        </p:txBody>
      </p:sp>
    </p:spTree>
    <p:extLst>
      <p:ext uri="{BB962C8B-B14F-4D97-AF65-F5344CB8AC3E}">
        <p14:creationId xmlns:p14="http://schemas.microsoft.com/office/powerpoint/2010/main" val="4234091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223" t="21298" r="4245" b="2359"/>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80115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7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5" name="Title 1">
            <a:extLst>
              <a:ext uri="{FF2B5EF4-FFF2-40B4-BE49-F238E27FC236}">
                <a16:creationId xmlns:a16="http://schemas.microsoft.com/office/drawing/2014/main" id="{070E4E49-42EA-4646-806F-4543D65EF52F}"/>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7" name="Subtitle 2">
            <a:extLst>
              <a:ext uri="{FF2B5EF4-FFF2-40B4-BE49-F238E27FC236}">
                <a16:creationId xmlns:a16="http://schemas.microsoft.com/office/drawing/2014/main" id="{FC99A7BD-35E3-6C48-9932-949A94C6AB39}"/>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99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itle 1">
            <a:extLst>
              <a:ext uri="{FF2B5EF4-FFF2-40B4-BE49-F238E27FC236}">
                <a16:creationId xmlns:a16="http://schemas.microsoft.com/office/drawing/2014/main" id="{949AC842-3F8D-254D-90B4-AF304AFFF89D}"/>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18" name="Subtitle 2">
            <a:extLst>
              <a:ext uri="{FF2B5EF4-FFF2-40B4-BE49-F238E27FC236}">
                <a16:creationId xmlns:a16="http://schemas.microsoft.com/office/drawing/2014/main" id="{6F9C109C-BF81-F249-8D1F-C2696B6FECD7}"/>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041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Slide with TOP level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08622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90"/>
            <a:ext cx="11233150" cy="4087104"/>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5" y="2373786"/>
            <a:ext cx="3392553"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0594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08387"/>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2"/>
            <a:ext cx="2619375" cy="4086426"/>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2"/>
            <a:ext cx="8296540" cy="4086426"/>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08642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086225"/>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80"/>
            <a:ext cx="5481108" cy="4086426"/>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086427"/>
          </a:xfrm>
        </p:spPr>
        <p:txBody>
          <a:bodyPr/>
          <a:lstStyle>
            <a:lvl1pPr marL="0" indent="0">
              <a:buClr>
                <a:schemeClr val="accent1"/>
              </a:buClr>
              <a:buNone/>
              <a:defRPr sz="2200"/>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758453"/>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1162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2019 Arm Limited </a:t>
            </a:r>
          </a:p>
        </p:txBody>
      </p:sp>
    </p:spTree>
    <p:extLst>
      <p:ext uri="{BB962C8B-B14F-4D97-AF65-F5344CB8AC3E}">
        <p14:creationId xmlns:p14="http://schemas.microsoft.com/office/powerpoint/2010/main" val="3769446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716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5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114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1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28002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6" name="Title 1"/>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Master Title Style</a:t>
            </a:r>
          </a:p>
        </p:txBody>
      </p:sp>
      <p:sp>
        <p:nvSpPr>
          <p:cNvPr id="28" name="Text Placeholder 3"/>
          <p:cNvSpPr>
            <a:spLocks noGrp="1"/>
          </p:cNvSpPr>
          <p:nvPr>
            <p:ph type="body" sz="quarter" idx="14"/>
          </p:nvPr>
        </p:nvSpPr>
        <p:spPr>
          <a:xfrm>
            <a:off x="6941131" y="788740"/>
            <a:ext cx="4268207"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60098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20"/>
          <p:cNvSpPr txBox="1">
            <a:spLocks noChangeArrowheads="1"/>
          </p:cNvSpPr>
          <p:nvPr userDrawn="1"/>
        </p:nvSpPr>
        <p:spPr bwMode="auto">
          <a:xfrm>
            <a:off x="982663" y="6413179"/>
            <a:ext cx="1561617"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 </a:t>
            </a:r>
          </a:p>
        </p:txBody>
      </p:sp>
      <p:pic>
        <p:nvPicPr>
          <p:cNvPr id="3" name="Picture 2">
            <a:extLst>
              <a:ext uri="{FF2B5EF4-FFF2-40B4-BE49-F238E27FC236}">
                <a16:creationId xmlns:a16="http://schemas.microsoft.com/office/drawing/2014/main" id="{9A012347-3565-314A-935A-F06376FE34D5}"/>
              </a:ext>
            </a:extLst>
          </p:cNvPr>
          <p:cNvPicPr>
            <a:picLocks noChangeAspect="1"/>
          </p:cNvPicPr>
          <p:nvPr userDrawn="1"/>
        </p:nvPicPr>
        <p:blipFill>
          <a:blip r:embed="rId30"/>
          <a:stretch>
            <a:fillRect/>
          </a:stretch>
        </p:blipFill>
        <p:spPr>
          <a:xfrm>
            <a:off x="10938720" y="6378893"/>
            <a:ext cx="774267" cy="236834"/>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10" r:id="rId11"/>
    <p:sldLayoutId id="2147485436" r:id="rId12"/>
    <p:sldLayoutId id="2147485438" r:id="rId13"/>
    <p:sldLayoutId id="2147485440" r:id="rId14"/>
    <p:sldLayoutId id="2147485441" r:id="rId15"/>
    <p:sldLayoutId id="2147485442" r:id="rId16"/>
    <p:sldLayoutId id="2147485443" r:id="rId17"/>
    <p:sldLayoutId id="2147485444" r:id="rId18"/>
    <p:sldLayoutId id="2147485445" r:id="rId19"/>
    <p:sldLayoutId id="2147485446" r:id="rId20"/>
    <p:sldLayoutId id="2147485447" r:id="rId21"/>
    <p:sldLayoutId id="2147485448" r:id="rId22"/>
    <p:sldLayoutId id="2147485449" r:id="rId23"/>
    <p:sldLayoutId id="2147485450" r:id="rId24"/>
    <p:sldLayoutId id="2147485452" r:id="rId25"/>
    <p:sldLayoutId id="2147485512" r:id="rId26"/>
    <p:sldLayoutId id="2147485453" r:id="rId27"/>
    <p:sldLayoutId id="2147485513" r:id="rId28"/>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18" Type="http://schemas.openxmlformats.org/officeDocument/2006/relationships/image" Target="../media/image57.png"/><Relationship Id="rId3" Type="http://schemas.openxmlformats.org/officeDocument/2006/relationships/image" Target="../media/image71.png"/><Relationship Id="rId21" Type="http://schemas.openxmlformats.org/officeDocument/2006/relationships/image" Target="../media/image87.svg"/><Relationship Id="rId7" Type="http://schemas.openxmlformats.org/officeDocument/2006/relationships/image" Target="../media/image75.png"/><Relationship Id="rId12" Type="http://schemas.openxmlformats.org/officeDocument/2006/relationships/image" Target="../media/image80.svg"/><Relationship Id="rId17" Type="http://schemas.openxmlformats.org/officeDocument/2006/relationships/image" Target="../media/image85.svg"/><Relationship Id="rId2" Type="http://schemas.openxmlformats.org/officeDocument/2006/relationships/notesSlide" Target="../notesSlides/notesSlide10.xml"/><Relationship Id="rId16" Type="http://schemas.openxmlformats.org/officeDocument/2006/relationships/image" Target="../media/image84.png"/><Relationship Id="rId20" Type="http://schemas.openxmlformats.org/officeDocument/2006/relationships/image" Target="../media/image86.png"/><Relationship Id="rId1" Type="http://schemas.openxmlformats.org/officeDocument/2006/relationships/slideLayout" Target="../slideLayouts/slideLayout20.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svg"/><Relationship Id="rId10" Type="http://schemas.openxmlformats.org/officeDocument/2006/relationships/image" Target="../media/image78.svg"/><Relationship Id="rId19" Type="http://schemas.openxmlformats.org/officeDocument/2006/relationships/image" Target="../media/image5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02.svg"/><Relationship Id="rId4" Type="http://schemas.openxmlformats.org/officeDocument/2006/relationships/diagramLayout" Target="../diagrams/layout3.xml"/><Relationship Id="rId9" Type="http://schemas.openxmlformats.org/officeDocument/2006/relationships/image" Target="../media/image101.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115.png"/><Relationship Id="rId18" Type="http://schemas.openxmlformats.org/officeDocument/2006/relationships/image" Target="../media/image81.png"/><Relationship Id="rId3" Type="http://schemas.openxmlformats.org/officeDocument/2006/relationships/image" Target="../media/image71.png"/><Relationship Id="rId21" Type="http://schemas.openxmlformats.org/officeDocument/2006/relationships/image" Target="../media/image122.svg"/><Relationship Id="rId7" Type="http://schemas.openxmlformats.org/officeDocument/2006/relationships/image" Target="../media/image79.png"/><Relationship Id="rId12" Type="http://schemas.openxmlformats.org/officeDocument/2006/relationships/image" Target="../media/image114.png"/><Relationship Id="rId17" Type="http://schemas.openxmlformats.org/officeDocument/2006/relationships/image" Target="../media/image119.svg"/><Relationship Id="rId25" Type="http://schemas.openxmlformats.org/officeDocument/2006/relationships/image" Target="../media/image126.svg"/><Relationship Id="rId2" Type="http://schemas.openxmlformats.org/officeDocument/2006/relationships/notesSlide" Target="../notesSlides/notesSlide13.xml"/><Relationship Id="rId16" Type="http://schemas.openxmlformats.org/officeDocument/2006/relationships/image" Target="../media/image118.png"/><Relationship Id="rId20" Type="http://schemas.openxmlformats.org/officeDocument/2006/relationships/image" Target="../media/image121.png"/><Relationship Id="rId1" Type="http://schemas.openxmlformats.org/officeDocument/2006/relationships/slideLayout" Target="../slideLayouts/slideLayout20.xml"/><Relationship Id="rId6" Type="http://schemas.openxmlformats.org/officeDocument/2006/relationships/image" Target="../media/image74.svg"/><Relationship Id="rId11" Type="http://schemas.openxmlformats.org/officeDocument/2006/relationships/image" Target="../media/image113.png"/><Relationship Id="rId24" Type="http://schemas.openxmlformats.org/officeDocument/2006/relationships/image" Target="../media/image125.png"/><Relationship Id="rId5" Type="http://schemas.openxmlformats.org/officeDocument/2006/relationships/image" Target="../media/image73.png"/><Relationship Id="rId15" Type="http://schemas.openxmlformats.org/officeDocument/2006/relationships/image" Target="../media/image117.png"/><Relationship Id="rId23" Type="http://schemas.openxmlformats.org/officeDocument/2006/relationships/image" Target="../media/image124.svg"/><Relationship Id="rId10" Type="http://schemas.openxmlformats.org/officeDocument/2006/relationships/image" Target="../media/image58.svg"/><Relationship Id="rId19" Type="http://schemas.openxmlformats.org/officeDocument/2006/relationships/image" Target="../media/image120.svg"/><Relationship Id="rId4" Type="http://schemas.openxmlformats.org/officeDocument/2006/relationships/image" Target="../media/image83.svg"/><Relationship Id="rId9" Type="http://schemas.openxmlformats.org/officeDocument/2006/relationships/image" Target="../media/image57.png"/><Relationship Id="rId14" Type="http://schemas.openxmlformats.org/officeDocument/2006/relationships/image" Target="../media/image116.png"/><Relationship Id="rId22" Type="http://schemas.openxmlformats.org/officeDocument/2006/relationships/image" Target="../media/image1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31.png"/><Relationship Id="rId18" Type="http://schemas.openxmlformats.org/officeDocument/2006/relationships/image" Target="../media/image136.svg"/><Relationship Id="rId3" Type="http://schemas.openxmlformats.org/officeDocument/2006/relationships/image" Target="../media/image73.png"/><Relationship Id="rId7" Type="http://schemas.openxmlformats.org/officeDocument/2006/relationships/image" Target="../media/image81.png"/><Relationship Id="rId12" Type="http://schemas.openxmlformats.org/officeDocument/2006/relationships/image" Target="../media/image130.svg"/><Relationship Id="rId17" Type="http://schemas.openxmlformats.org/officeDocument/2006/relationships/image" Target="../media/image135.png"/><Relationship Id="rId2" Type="http://schemas.openxmlformats.org/officeDocument/2006/relationships/notesSlide" Target="../notesSlides/notesSlide15.xml"/><Relationship Id="rId16" Type="http://schemas.openxmlformats.org/officeDocument/2006/relationships/image" Target="../media/image134.svg"/><Relationship Id="rId1" Type="http://schemas.openxmlformats.org/officeDocument/2006/relationships/slideLayout" Target="../slideLayouts/slideLayout20.xml"/><Relationship Id="rId6" Type="http://schemas.openxmlformats.org/officeDocument/2006/relationships/image" Target="../media/image58.svg"/><Relationship Id="rId11" Type="http://schemas.openxmlformats.org/officeDocument/2006/relationships/image" Target="../media/image129.png"/><Relationship Id="rId5" Type="http://schemas.openxmlformats.org/officeDocument/2006/relationships/image" Target="../media/image57.png"/><Relationship Id="rId15" Type="http://schemas.openxmlformats.org/officeDocument/2006/relationships/image" Target="../media/image133.png"/><Relationship Id="rId10" Type="http://schemas.openxmlformats.org/officeDocument/2006/relationships/image" Target="../media/image128.svg"/><Relationship Id="rId19" Type="http://schemas.openxmlformats.org/officeDocument/2006/relationships/image" Target="../media/image119.svg"/><Relationship Id="rId4" Type="http://schemas.openxmlformats.org/officeDocument/2006/relationships/image" Target="../media/image74.svg"/><Relationship Id="rId9" Type="http://schemas.openxmlformats.org/officeDocument/2006/relationships/image" Target="../media/image127.png"/><Relationship Id="rId14" Type="http://schemas.openxmlformats.org/officeDocument/2006/relationships/image" Target="../media/image132.svg"/></Relationships>
</file>

<file path=ppt/slides/_rels/slide1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50.svg"/></Relationships>
</file>

<file path=ppt/slides/_rels/slide17.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55.png"/><Relationship Id="rId3" Type="http://schemas.openxmlformats.org/officeDocument/2006/relationships/image" Target="../media/image73.png"/><Relationship Id="rId7" Type="http://schemas.openxmlformats.org/officeDocument/2006/relationships/image" Target="../media/image81.png"/><Relationship Id="rId12" Type="http://schemas.openxmlformats.org/officeDocument/2006/relationships/image" Target="../media/image154.sv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58.svg"/><Relationship Id="rId11" Type="http://schemas.openxmlformats.org/officeDocument/2006/relationships/image" Target="../media/image153.png"/><Relationship Id="rId5" Type="http://schemas.openxmlformats.org/officeDocument/2006/relationships/image" Target="../media/image57.png"/><Relationship Id="rId10" Type="http://schemas.openxmlformats.org/officeDocument/2006/relationships/image" Target="../media/image152.svg"/><Relationship Id="rId4" Type="http://schemas.openxmlformats.org/officeDocument/2006/relationships/image" Target="../media/image74.svg"/><Relationship Id="rId9" Type="http://schemas.openxmlformats.org/officeDocument/2006/relationships/image" Target="../media/image151.png"/><Relationship Id="rId14" Type="http://schemas.openxmlformats.org/officeDocument/2006/relationships/image" Target="../media/image156.sv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51.png"/><Relationship Id="rId18" Type="http://schemas.openxmlformats.org/officeDocument/2006/relationships/image" Target="../media/image162.svg"/><Relationship Id="rId26" Type="http://schemas.openxmlformats.org/officeDocument/2006/relationships/image" Target="../media/image166.svg"/><Relationship Id="rId3" Type="http://schemas.openxmlformats.org/officeDocument/2006/relationships/image" Target="../media/image73.png"/><Relationship Id="rId21" Type="http://schemas.openxmlformats.org/officeDocument/2006/relationships/image" Target="../media/image77.png"/><Relationship Id="rId7" Type="http://schemas.openxmlformats.org/officeDocument/2006/relationships/image" Target="../media/image117.png"/><Relationship Id="rId12" Type="http://schemas.openxmlformats.org/officeDocument/2006/relationships/image" Target="../media/image159.svg"/><Relationship Id="rId17" Type="http://schemas.openxmlformats.org/officeDocument/2006/relationships/image" Target="../media/image53.png"/><Relationship Id="rId25" Type="http://schemas.openxmlformats.org/officeDocument/2006/relationships/image" Target="../media/image135.png"/><Relationship Id="rId2" Type="http://schemas.openxmlformats.org/officeDocument/2006/relationships/notesSlide" Target="../notesSlides/notesSlide18.xml"/><Relationship Id="rId16" Type="http://schemas.openxmlformats.org/officeDocument/2006/relationships/image" Target="../media/image161.svg"/><Relationship Id="rId20" Type="http://schemas.openxmlformats.org/officeDocument/2006/relationships/image" Target="../media/image163.svg"/><Relationship Id="rId29" Type="http://schemas.openxmlformats.org/officeDocument/2006/relationships/image" Target="../media/image119.svg"/><Relationship Id="rId1" Type="http://schemas.openxmlformats.org/officeDocument/2006/relationships/slideLayout" Target="../slideLayouts/slideLayout22.xml"/><Relationship Id="rId6" Type="http://schemas.openxmlformats.org/officeDocument/2006/relationships/image" Target="../media/image116.png"/><Relationship Id="rId11" Type="http://schemas.openxmlformats.org/officeDocument/2006/relationships/image" Target="../media/image36.png"/><Relationship Id="rId24" Type="http://schemas.openxmlformats.org/officeDocument/2006/relationships/image" Target="../media/image165.svg"/><Relationship Id="rId5" Type="http://schemas.openxmlformats.org/officeDocument/2006/relationships/image" Target="../media/image115.png"/><Relationship Id="rId15" Type="http://schemas.openxmlformats.org/officeDocument/2006/relationships/image" Target="../media/image55.png"/><Relationship Id="rId23" Type="http://schemas.openxmlformats.org/officeDocument/2006/relationships/image" Target="../media/image131.png"/><Relationship Id="rId28" Type="http://schemas.openxmlformats.org/officeDocument/2006/relationships/image" Target="../media/image57.png"/><Relationship Id="rId10" Type="http://schemas.openxmlformats.org/officeDocument/2006/relationships/image" Target="../media/image158.svg"/><Relationship Id="rId19" Type="http://schemas.openxmlformats.org/officeDocument/2006/relationships/image" Target="../media/image75.png"/><Relationship Id="rId4" Type="http://schemas.openxmlformats.org/officeDocument/2006/relationships/image" Target="../media/image157.svg"/><Relationship Id="rId9" Type="http://schemas.openxmlformats.org/officeDocument/2006/relationships/image" Target="../media/image32.png"/><Relationship Id="rId14" Type="http://schemas.openxmlformats.org/officeDocument/2006/relationships/image" Target="../media/image160.svg"/><Relationship Id="rId22" Type="http://schemas.openxmlformats.org/officeDocument/2006/relationships/image" Target="../media/image164.svg"/><Relationship Id="rId27" Type="http://schemas.openxmlformats.org/officeDocument/2006/relationships/image" Target="../media/image1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sv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notesSlide" Target="../notesSlides/notesSlide8.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svg"/><Relationship Id="rId1" Type="http://schemas.openxmlformats.org/officeDocument/2006/relationships/slideLayout" Target="../slideLayouts/slideLayout14.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10" Type="http://schemas.openxmlformats.org/officeDocument/2006/relationships/image" Target="../media/image37.svg"/><Relationship Id="rId19" Type="http://schemas.openxmlformats.org/officeDocument/2006/relationships/image" Target="../media/image46.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4349931" y="1909486"/>
            <a:ext cx="6859407" cy="1519514"/>
          </a:xfrm>
        </p:spPr>
        <p:txBody>
          <a:bodyPr/>
          <a:lstStyle/>
          <a:p>
            <a:r>
              <a:rPr lang="en-US" dirty="0"/>
              <a:t>IoT System Architectures and Standards</a:t>
            </a:r>
          </a:p>
        </p:txBody>
      </p:sp>
    </p:spTree>
    <p:extLst>
      <p:ext uri="{BB962C8B-B14F-4D97-AF65-F5344CB8AC3E}">
        <p14:creationId xmlns:p14="http://schemas.microsoft.com/office/powerpoint/2010/main" val="81206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8BE3-6161-47B5-94C9-E434E069888D}"/>
              </a:ext>
            </a:extLst>
          </p:cNvPr>
          <p:cNvSpPr>
            <a:spLocks noGrp="1"/>
          </p:cNvSpPr>
          <p:nvPr>
            <p:ph type="title"/>
          </p:nvPr>
        </p:nvSpPr>
        <p:spPr/>
        <p:txBody>
          <a:bodyPr/>
          <a:lstStyle/>
          <a:p>
            <a:r>
              <a:rPr lang="en-US" dirty="0"/>
              <a:t>Example: Smart metering</a:t>
            </a:r>
          </a:p>
        </p:txBody>
      </p:sp>
      <p:pic>
        <p:nvPicPr>
          <p:cNvPr id="14" name="Content Placeholder 13" descr="Home">
            <a:extLst>
              <a:ext uri="{FF2B5EF4-FFF2-40B4-BE49-F238E27FC236}">
                <a16:creationId xmlns:a16="http://schemas.microsoft.com/office/drawing/2014/main" id="{AE57C660-E385-465C-B30F-DA61C5AAE4D7}"/>
              </a:ext>
            </a:extLst>
          </p:cNvPr>
          <p:cNvPicPr>
            <a:picLocks noGrp="1" noChangeAspect="1"/>
          </p:cNvPicPr>
          <p:nvPr>
            <p:ph sz="quarter" idx="21"/>
          </p:nvPr>
        </p:nvPicPr>
        <p:blipFill>
          <a:blip r:embed="rId3">
            <a:extLst>
              <a:ext uri="{96DAC541-7B7A-43D3-8B79-37D633B846F1}">
                <asvg:svgBlip xmlns:asvg="http://schemas.microsoft.com/office/drawing/2016/SVG/main" r:embed="rId4"/>
              </a:ext>
            </a:extLst>
          </a:blip>
          <a:stretch>
            <a:fillRect/>
          </a:stretch>
        </p:blipFill>
        <p:spPr>
          <a:xfrm>
            <a:off x="479425" y="2174944"/>
            <a:ext cx="2356372" cy="2356372"/>
          </a:xfrm>
        </p:spPr>
      </p:pic>
      <p:pic>
        <p:nvPicPr>
          <p:cNvPr id="20" name="Graphic 19" descr="Cloud">
            <a:extLst>
              <a:ext uri="{FF2B5EF4-FFF2-40B4-BE49-F238E27FC236}">
                <a16:creationId xmlns:a16="http://schemas.microsoft.com/office/drawing/2014/main" id="{22F3C23A-1DAB-49B4-95B4-294ACAC93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5563" y="1848449"/>
            <a:ext cx="3495586" cy="3495586"/>
          </a:xfrm>
          <a:prstGeom prst="rect">
            <a:avLst/>
          </a:prstGeom>
        </p:spPr>
      </p:pic>
      <p:pic>
        <p:nvPicPr>
          <p:cNvPr id="22" name="Graphic 21" descr="Calculator">
            <a:extLst>
              <a:ext uri="{FF2B5EF4-FFF2-40B4-BE49-F238E27FC236}">
                <a16:creationId xmlns:a16="http://schemas.microsoft.com/office/drawing/2014/main" id="{63062A4A-537A-4F2E-AF51-2919A47439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52654" y="3105896"/>
            <a:ext cx="409914" cy="409914"/>
          </a:xfrm>
          <a:prstGeom prst="rect">
            <a:avLst/>
          </a:prstGeom>
        </p:spPr>
      </p:pic>
      <p:pic>
        <p:nvPicPr>
          <p:cNvPr id="24" name="Graphic 23" descr="Gauge">
            <a:extLst>
              <a:ext uri="{FF2B5EF4-FFF2-40B4-BE49-F238E27FC236}">
                <a16:creationId xmlns:a16="http://schemas.microsoft.com/office/drawing/2014/main" id="{5B2BD8A3-DACC-4796-804B-A971659C08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976" y="3859318"/>
            <a:ext cx="419961" cy="419961"/>
          </a:xfrm>
          <a:prstGeom prst="rect">
            <a:avLst/>
          </a:prstGeom>
        </p:spPr>
      </p:pic>
      <p:pic>
        <p:nvPicPr>
          <p:cNvPr id="16" name="Content Placeholder 15" descr="Wireless router">
            <a:extLst>
              <a:ext uri="{FF2B5EF4-FFF2-40B4-BE49-F238E27FC236}">
                <a16:creationId xmlns:a16="http://schemas.microsoft.com/office/drawing/2014/main" id="{29C80623-8D89-44A8-BD08-DDDA4BAF7FA1}"/>
              </a:ext>
            </a:extLst>
          </p:cNvPr>
          <p:cNvPicPr>
            <a:picLocks noGrp="1" noChangeAspect="1"/>
          </p:cNvPicPr>
          <p:nvPr>
            <p:ph sz="quarter" idx="15"/>
          </p:nvPr>
        </p:nvPicPr>
        <p:blipFill>
          <a:blip r:embed="rId11">
            <a:extLst>
              <a:ext uri="{96DAC541-7B7A-43D3-8B79-37D633B846F1}">
                <asvg:svgBlip xmlns:asvg="http://schemas.microsoft.com/office/drawing/2016/SVG/main" r:embed="rId12"/>
              </a:ext>
            </a:extLst>
          </a:blip>
          <a:stretch>
            <a:fillRect/>
          </a:stretch>
        </p:blipFill>
        <p:spPr>
          <a:xfrm>
            <a:off x="1987703" y="3701671"/>
            <a:ext cx="419962" cy="419962"/>
          </a:xfrm>
        </p:spPr>
      </p:pic>
      <p:pic>
        <p:nvPicPr>
          <p:cNvPr id="18" name="Graphic 17" descr="Cell Tower">
            <a:extLst>
              <a:ext uri="{FF2B5EF4-FFF2-40B4-BE49-F238E27FC236}">
                <a16:creationId xmlns:a16="http://schemas.microsoft.com/office/drawing/2014/main" id="{E7E1684B-2CE2-4306-8E68-1B83A339DE4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96105" y="3543655"/>
            <a:ext cx="819851" cy="819851"/>
          </a:xfrm>
          <a:prstGeom prst="rect">
            <a:avLst/>
          </a:prstGeom>
        </p:spPr>
      </p:pic>
      <p:pic>
        <p:nvPicPr>
          <p:cNvPr id="25" name="Content Placeholder 13" descr="Home">
            <a:extLst>
              <a:ext uri="{FF2B5EF4-FFF2-40B4-BE49-F238E27FC236}">
                <a16:creationId xmlns:a16="http://schemas.microsoft.com/office/drawing/2014/main" id="{8AD2B020-D6C1-4FE9-8045-6F03F22332B7}"/>
              </a:ext>
            </a:extLst>
          </p:cNvPr>
          <p:cNvPicPr>
            <a:picLocks noChangeAspect="1"/>
          </p:cNvPicPr>
          <p:nvPr/>
        </p:nvPicPr>
        <p:blipFill>
          <a:blip r:embed="rId3">
            <a:extLst>
              <a:ext uri="{96DAC541-7B7A-43D3-8B79-37D633B846F1}">
                <asvg:svgBlip xmlns:asvg="http://schemas.microsoft.com/office/drawing/2016/SVG/main" r:embed="rId15"/>
              </a:ext>
            </a:extLst>
          </a:blip>
          <a:stretch>
            <a:fillRect/>
          </a:stretch>
        </p:blipFill>
        <p:spPr>
          <a:xfrm>
            <a:off x="2422382" y="1874459"/>
            <a:ext cx="1015267" cy="1015267"/>
          </a:xfrm>
          <a:prstGeom prst="rect">
            <a:avLst/>
          </a:prstGeom>
        </p:spPr>
      </p:pic>
      <p:pic>
        <p:nvPicPr>
          <p:cNvPr id="26" name="Content Placeholder 13" descr="Home">
            <a:extLst>
              <a:ext uri="{FF2B5EF4-FFF2-40B4-BE49-F238E27FC236}">
                <a16:creationId xmlns:a16="http://schemas.microsoft.com/office/drawing/2014/main" id="{76B24B49-B748-4D9A-A4C9-5939C9131EE2}"/>
              </a:ext>
            </a:extLst>
          </p:cNvPr>
          <p:cNvPicPr>
            <a:picLocks noChangeAspect="1"/>
          </p:cNvPicPr>
          <p:nvPr/>
        </p:nvPicPr>
        <p:blipFill>
          <a:blip r:embed="rId3">
            <a:extLst>
              <a:ext uri="{96DAC541-7B7A-43D3-8B79-37D633B846F1}">
                <asvg:svgBlip xmlns:asvg="http://schemas.microsoft.com/office/drawing/2016/SVG/main" r:embed="rId15"/>
              </a:ext>
            </a:extLst>
          </a:blip>
          <a:stretch>
            <a:fillRect/>
          </a:stretch>
        </p:blipFill>
        <p:spPr>
          <a:xfrm>
            <a:off x="1711162" y="4436926"/>
            <a:ext cx="1125259" cy="1125259"/>
          </a:xfrm>
          <a:prstGeom prst="rect">
            <a:avLst/>
          </a:prstGeom>
        </p:spPr>
      </p:pic>
      <p:pic>
        <p:nvPicPr>
          <p:cNvPr id="32" name="Graphic 31" descr="Electrician">
            <a:extLst>
              <a:ext uri="{FF2B5EF4-FFF2-40B4-BE49-F238E27FC236}">
                <a16:creationId xmlns:a16="http://schemas.microsoft.com/office/drawing/2014/main" id="{ECE6D7DA-35C1-4892-A46E-2C0F8CC38D2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69038" y="2132139"/>
            <a:ext cx="800236" cy="800236"/>
          </a:xfrm>
          <a:prstGeom prst="rect">
            <a:avLst/>
          </a:prstGeom>
        </p:spPr>
      </p:pic>
      <p:pic>
        <p:nvPicPr>
          <p:cNvPr id="36" name="Graphic 35" descr="Server">
            <a:extLst>
              <a:ext uri="{FF2B5EF4-FFF2-40B4-BE49-F238E27FC236}">
                <a16:creationId xmlns:a16="http://schemas.microsoft.com/office/drawing/2014/main" id="{2B4AAE71-436B-4CBF-82B4-153CBEF7518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69038" y="3582346"/>
            <a:ext cx="733402" cy="733402"/>
          </a:xfrm>
          <a:prstGeom prst="rect">
            <a:avLst/>
          </a:prstGeom>
        </p:spPr>
      </p:pic>
      <p:pic>
        <p:nvPicPr>
          <p:cNvPr id="38" name="Graphic 37" descr="Handshake">
            <a:extLst>
              <a:ext uri="{FF2B5EF4-FFF2-40B4-BE49-F238E27FC236}">
                <a16:creationId xmlns:a16="http://schemas.microsoft.com/office/drawing/2014/main" id="{111EC98A-A097-4353-AA3B-DD84E28E8AA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69038" y="4999556"/>
            <a:ext cx="766824" cy="766824"/>
          </a:xfrm>
          <a:prstGeom prst="rect">
            <a:avLst/>
          </a:prstGeom>
        </p:spPr>
      </p:pic>
      <p:sp>
        <p:nvSpPr>
          <p:cNvPr id="39" name="TextBox 38">
            <a:extLst>
              <a:ext uri="{FF2B5EF4-FFF2-40B4-BE49-F238E27FC236}">
                <a16:creationId xmlns:a16="http://schemas.microsoft.com/office/drawing/2014/main" id="{30D4C87C-E1FC-48A6-BC42-3D2975EA80CA}"/>
              </a:ext>
            </a:extLst>
          </p:cNvPr>
          <p:cNvSpPr txBox="1"/>
          <p:nvPr/>
        </p:nvSpPr>
        <p:spPr>
          <a:xfrm>
            <a:off x="897345" y="3515177"/>
            <a:ext cx="662226"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rgbClr val="C00000"/>
                </a:solidFill>
                <a:latin typeface="+mn-lt"/>
                <a:ea typeface="+mn-ea"/>
                <a:cs typeface="+mn-cs"/>
              </a:rPr>
              <a:t>Gas meter</a:t>
            </a:r>
          </a:p>
        </p:txBody>
      </p:sp>
      <p:sp>
        <p:nvSpPr>
          <p:cNvPr id="40" name="TextBox 39">
            <a:extLst>
              <a:ext uri="{FF2B5EF4-FFF2-40B4-BE49-F238E27FC236}">
                <a16:creationId xmlns:a16="http://schemas.microsoft.com/office/drawing/2014/main" id="{969753E0-E248-4AF8-ADDE-A4B3350B631E}"/>
              </a:ext>
            </a:extLst>
          </p:cNvPr>
          <p:cNvSpPr txBox="1"/>
          <p:nvPr/>
        </p:nvSpPr>
        <p:spPr>
          <a:xfrm>
            <a:off x="1820002" y="3218401"/>
            <a:ext cx="755365"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rgbClr val="C00000"/>
                </a:solidFill>
                <a:latin typeface="+mn-lt"/>
                <a:ea typeface="+mn-ea"/>
                <a:cs typeface="+mn-cs"/>
              </a:rPr>
              <a:t>Electricity meter</a:t>
            </a:r>
          </a:p>
        </p:txBody>
      </p:sp>
      <p:sp>
        <p:nvSpPr>
          <p:cNvPr id="41" name="TextBox 40">
            <a:extLst>
              <a:ext uri="{FF2B5EF4-FFF2-40B4-BE49-F238E27FC236}">
                <a16:creationId xmlns:a16="http://schemas.microsoft.com/office/drawing/2014/main" id="{827CEB1C-72A5-41FC-92E5-BF1AFF10005C}"/>
              </a:ext>
            </a:extLst>
          </p:cNvPr>
          <p:cNvSpPr txBox="1"/>
          <p:nvPr/>
        </p:nvSpPr>
        <p:spPr>
          <a:xfrm>
            <a:off x="1731914" y="4085380"/>
            <a:ext cx="931540" cy="1938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rgbClr val="C00000"/>
                </a:solidFill>
                <a:latin typeface="+mn-lt"/>
                <a:ea typeface="+mn-ea"/>
                <a:cs typeface="+mn-cs"/>
              </a:rPr>
              <a:t>Home hub</a:t>
            </a:r>
          </a:p>
        </p:txBody>
      </p:sp>
      <p:cxnSp>
        <p:nvCxnSpPr>
          <p:cNvPr id="43" name="Straight Connector 42">
            <a:extLst>
              <a:ext uri="{FF2B5EF4-FFF2-40B4-BE49-F238E27FC236}">
                <a16:creationId xmlns:a16="http://schemas.microsoft.com/office/drawing/2014/main" id="{0B38FD22-CC2C-4316-B742-0D200BFC05FF}"/>
              </a:ext>
            </a:extLst>
          </p:cNvPr>
          <p:cNvCxnSpPr>
            <a:stCxn id="22" idx="2"/>
          </p:cNvCxnSpPr>
          <p:nvPr/>
        </p:nvCxnSpPr>
        <p:spPr>
          <a:xfrm>
            <a:off x="1657611" y="3515810"/>
            <a:ext cx="414257" cy="244267"/>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C6D766-7CCF-4EC7-92E8-52E7B263DF5C}"/>
              </a:ext>
            </a:extLst>
          </p:cNvPr>
          <p:cNvCxnSpPr>
            <a:stCxn id="24" idx="3"/>
            <a:endCxn id="16" idx="1"/>
          </p:cNvCxnSpPr>
          <p:nvPr/>
        </p:nvCxnSpPr>
        <p:spPr>
          <a:xfrm flipV="1">
            <a:off x="1437937" y="3911652"/>
            <a:ext cx="549766" cy="157647"/>
          </a:xfrm>
          <a:prstGeom prst="line">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51AD531-DC45-462B-9E94-800677567FCF}"/>
              </a:ext>
            </a:extLst>
          </p:cNvPr>
          <p:cNvCxnSpPr>
            <a:stCxn id="16" idx="3"/>
            <a:endCxn id="18" idx="1"/>
          </p:cNvCxnSpPr>
          <p:nvPr/>
        </p:nvCxnSpPr>
        <p:spPr>
          <a:xfrm>
            <a:off x="2407665" y="3911652"/>
            <a:ext cx="888440" cy="41929"/>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BA1A2B-A5F4-4019-B152-895A0B4D7DCB}"/>
              </a:ext>
            </a:extLst>
          </p:cNvPr>
          <p:cNvCxnSpPr>
            <a:stCxn id="26" idx="3"/>
            <a:endCxn id="18" idx="2"/>
          </p:cNvCxnSpPr>
          <p:nvPr/>
        </p:nvCxnSpPr>
        <p:spPr>
          <a:xfrm flipV="1">
            <a:off x="2836421" y="4363506"/>
            <a:ext cx="869610" cy="636050"/>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1894B74-7EBE-4D78-B8E5-717B4581EA81}"/>
              </a:ext>
            </a:extLst>
          </p:cNvPr>
          <p:cNvCxnSpPr>
            <a:stCxn id="25" idx="2"/>
          </p:cNvCxnSpPr>
          <p:nvPr/>
        </p:nvCxnSpPr>
        <p:spPr>
          <a:xfrm>
            <a:off x="2930016" y="2889726"/>
            <a:ext cx="507633" cy="653929"/>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94D84A-F076-4E60-9FBB-3B48B2444679}"/>
              </a:ext>
            </a:extLst>
          </p:cNvPr>
          <p:cNvSpPr txBox="1"/>
          <p:nvPr/>
        </p:nvSpPr>
        <p:spPr>
          <a:xfrm>
            <a:off x="2902727" y="4309717"/>
            <a:ext cx="1649393"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Radio access network</a:t>
            </a:r>
          </a:p>
        </p:txBody>
      </p:sp>
      <p:sp>
        <p:nvSpPr>
          <p:cNvPr id="55" name="TextBox 54">
            <a:extLst>
              <a:ext uri="{FF2B5EF4-FFF2-40B4-BE49-F238E27FC236}">
                <a16:creationId xmlns:a16="http://schemas.microsoft.com/office/drawing/2014/main" id="{D9FD16D5-030D-4939-9EF5-32F9A53AABB5}"/>
              </a:ext>
            </a:extLst>
          </p:cNvPr>
          <p:cNvSpPr txBox="1"/>
          <p:nvPr/>
        </p:nvSpPr>
        <p:spPr>
          <a:xfrm>
            <a:off x="7140000" y="1576229"/>
            <a:ext cx="1649393"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Cloud Infrastructure</a:t>
            </a:r>
          </a:p>
        </p:txBody>
      </p:sp>
      <p:cxnSp>
        <p:nvCxnSpPr>
          <p:cNvPr id="57" name="Straight Connector 56">
            <a:extLst>
              <a:ext uri="{FF2B5EF4-FFF2-40B4-BE49-F238E27FC236}">
                <a16:creationId xmlns:a16="http://schemas.microsoft.com/office/drawing/2014/main" id="{08E09401-12A9-4887-B180-5413EA7FC8FB}"/>
              </a:ext>
            </a:extLst>
          </p:cNvPr>
          <p:cNvCxnSpPr>
            <a:cxnSpLocks/>
            <a:endCxn id="32" idx="2"/>
          </p:cNvCxnSpPr>
          <p:nvPr/>
        </p:nvCxnSpPr>
        <p:spPr>
          <a:xfrm flipV="1">
            <a:off x="6750934" y="2932375"/>
            <a:ext cx="1118222" cy="100024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4091655-7421-4100-AE2C-A3C018FFFDD9}"/>
              </a:ext>
            </a:extLst>
          </p:cNvPr>
          <p:cNvCxnSpPr>
            <a:cxnSpLocks/>
          </p:cNvCxnSpPr>
          <p:nvPr/>
        </p:nvCxnSpPr>
        <p:spPr>
          <a:xfrm>
            <a:off x="6750934" y="3942004"/>
            <a:ext cx="679357"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6088D8C-DD2F-410B-87D8-7F3C52CF017A}"/>
              </a:ext>
            </a:extLst>
          </p:cNvPr>
          <p:cNvCxnSpPr>
            <a:cxnSpLocks/>
            <a:endCxn id="38" idx="0"/>
          </p:cNvCxnSpPr>
          <p:nvPr/>
        </p:nvCxnSpPr>
        <p:spPr>
          <a:xfrm>
            <a:off x="6750934" y="3932616"/>
            <a:ext cx="1101516" cy="106694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B32185E-423E-4D17-BA22-D5F1775640DC}"/>
              </a:ext>
            </a:extLst>
          </p:cNvPr>
          <p:cNvSpPr txBox="1"/>
          <p:nvPr/>
        </p:nvSpPr>
        <p:spPr>
          <a:xfrm>
            <a:off x="4276698" y="3575288"/>
            <a:ext cx="1649393"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Core network/ Internet</a:t>
            </a:r>
          </a:p>
        </p:txBody>
      </p:sp>
      <p:pic>
        <p:nvPicPr>
          <p:cNvPr id="75" name="Content Placeholder 13" descr="Home">
            <a:extLst>
              <a:ext uri="{FF2B5EF4-FFF2-40B4-BE49-F238E27FC236}">
                <a16:creationId xmlns:a16="http://schemas.microsoft.com/office/drawing/2014/main" id="{B3F188D8-7335-46DC-9DC9-D1310830FEDF}"/>
              </a:ext>
            </a:extLst>
          </p:cNvPr>
          <p:cNvPicPr>
            <a:picLocks noChangeAspect="1"/>
          </p:cNvPicPr>
          <p:nvPr/>
        </p:nvPicPr>
        <p:blipFill>
          <a:blip r:embed="rId3">
            <a:extLst>
              <a:ext uri="{96DAC541-7B7A-43D3-8B79-37D633B846F1}">
                <asvg:svgBlip xmlns:asvg="http://schemas.microsoft.com/office/drawing/2016/SVG/main" r:embed="rId15"/>
              </a:ext>
            </a:extLst>
          </a:blip>
          <a:stretch>
            <a:fillRect/>
          </a:stretch>
        </p:blipFill>
        <p:spPr>
          <a:xfrm>
            <a:off x="1159625" y="5062322"/>
            <a:ext cx="799892" cy="799892"/>
          </a:xfrm>
          <a:prstGeom prst="rect">
            <a:avLst/>
          </a:prstGeom>
        </p:spPr>
      </p:pic>
      <p:pic>
        <p:nvPicPr>
          <p:cNvPr id="76" name="Content Placeholder 13" descr="Home">
            <a:extLst>
              <a:ext uri="{FF2B5EF4-FFF2-40B4-BE49-F238E27FC236}">
                <a16:creationId xmlns:a16="http://schemas.microsoft.com/office/drawing/2014/main" id="{5EB729D2-6783-4399-BE0C-7ED54C619237}"/>
              </a:ext>
            </a:extLst>
          </p:cNvPr>
          <p:cNvPicPr>
            <a:picLocks noChangeAspect="1"/>
          </p:cNvPicPr>
          <p:nvPr/>
        </p:nvPicPr>
        <p:blipFill>
          <a:blip r:embed="rId3">
            <a:extLst>
              <a:ext uri="{96DAC541-7B7A-43D3-8B79-37D633B846F1}">
                <asvg:svgBlip xmlns:asvg="http://schemas.microsoft.com/office/drawing/2016/SVG/main" r:embed="rId15"/>
              </a:ext>
            </a:extLst>
          </a:blip>
          <a:stretch>
            <a:fillRect/>
          </a:stretch>
        </p:blipFill>
        <p:spPr>
          <a:xfrm>
            <a:off x="1493065" y="1675081"/>
            <a:ext cx="799892" cy="799892"/>
          </a:xfrm>
          <a:prstGeom prst="rect">
            <a:avLst/>
          </a:prstGeom>
        </p:spPr>
      </p:pic>
      <p:sp>
        <p:nvSpPr>
          <p:cNvPr id="77" name="TextBox 76">
            <a:extLst>
              <a:ext uri="{FF2B5EF4-FFF2-40B4-BE49-F238E27FC236}">
                <a16:creationId xmlns:a16="http://schemas.microsoft.com/office/drawing/2014/main" id="{AD713E45-FFB5-4913-ADB3-05E7B55B70C3}"/>
              </a:ext>
            </a:extLst>
          </p:cNvPr>
          <p:cNvSpPr txBox="1"/>
          <p:nvPr/>
        </p:nvSpPr>
        <p:spPr>
          <a:xfrm>
            <a:off x="7705992" y="2931208"/>
            <a:ext cx="886449"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chemeClr val="accent2"/>
                </a:solidFill>
                <a:latin typeface="+mn-lt"/>
                <a:ea typeface="+mn-ea"/>
                <a:cs typeface="+mn-cs"/>
              </a:rPr>
              <a:t>Energy supplier</a:t>
            </a:r>
          </a:p>
        </p:txBody>
      </p:sp>
      <p:sp>
        <p:nvSpPr>
          <p:cNvPr id="80" name="TextBox 79">
            <a:extLst>
              <a:ext uri="{FF2B5EF4-FFF2-40B4-BE49-F238E27FC236}">
                <a16:creationId xmlns:a16="http://schemas.microsoft.com/office/drawing/2014/main" id="{9CD3F25B-3B02-4016-A179-695D2DE24026}"/>
              </a:ext>
            </a:extLst>
          </p:cNvPr>
          <p:cNvSpPr txBox="1"/>
          <p:nvPr/>
        </p:nvSpPr>
        <p:spPr>
          <a:xfrm>
            <a:off x="7705992" y="4345054"/>
            <a:ext cx="886449"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chemeClr val="accent2"/>
                </a:solidFill>
                <a:latin typeface="+mn-lt"/>
                <a:ea typeface="+mn-ea"/>
                <a:cs typeface="+mn-cs"/>
              </a:rPr>
              <a:t>Network operator</a:t>
            </a:r>
          </a:p>
        </p:txBody>
      </p:sp>
      <p:sp>
        <p:nvSpPr>
          <p:cNvPr id="81" name="TextBox 80">
            <a:extLst>
              <a:ext uri="{FF2B5EF4-FFF2-40B4-BE49-F238E27FC236}">
                <a16:creationId xmlns:a16="http://schemas.microsoft.com/office/drawing/2014/main" id="{0FC01992-0DF7-4F09-ADCA-C18F937E4855}"/>
              </a:ext>
            </a:extLst>
          </p:cNvPr>
          <p:cNvSpPr txBox="1"/>
          <p:nvPr/>
        </p:nvSpPr>
        <p:spPr>
          <a:xfrm>
            <a:off x="7705992" y="5634862"/>
            <a:ext cx="886449"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chemeClr val="accent2"/>
                </a:solidFill>
                <a:latin typeface="+mn-lt"/>
                <a:ea typeface="+mn-ea"/>
                <a:cs typeface="+mn-cs"/>
              </a:rPr>
              <a:t>Third parties</a:t>
            </a:r>
          </a:p>
        </p:txBody>
      </p:sp>
      <p:sp>
        <p:nvSpPr>
          <p:cNvPr id="83" name="Content Placeholder 3">
            <a:extLst>
              <a:ext uri="{FF2B5EF4-FFF2-40B4-BE49-F238E27FC236}">
                <a16:creationId xmlns:a16="http://schemas.microsoft.com/office/drawing/2014/main" id="{F1CA07C9-A8BC-4DDB-B2B1-0686D4DE3B53}"/>
              </a:ext>
            </a:extLst>
          </p:cNvPr>
          <p:cNvSpPr txBox="1">
            <a:spLocks/>
          </p:cNvSpPr>
          <p:nvPr/>
        </p:nvSpPr>
        <p:spPr>
          <a:xfrm>
            <a:off x="9037637" y="1629597"/>
            <a:ext cx="2674937" cy="4086428"/>
          </a:xfrm>
          <a:prstGeom prst="rect">
            <a:avLst/>
          </a:prstGeom>
        </p:spPr>
        <p:txBody>
          <a:bodyPr vert="horz" lIns="0" tIns="0" rIns="0" bIns="0" rtlCol="0">
            <a:noAutofit/>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US" dirty="0"/>
              <a:t>Sensing performed by simple sensors</a:t>
            </a:r>
          </a:p>
          <a:p>
            <a:r>
              <a:rPr lang="en-US" dirty="0"/>
              <a:t>Information relayed by home hub over cellular network</a:t>
            </a:r>
          </a:p>
          <a:p>
            <a:r>
              <a:rPr lang="en-US" dirty="0"/>
              <a:t>Data processed in the cloud by different stakeholders</a:t>
            </a:r>
          </a:p>
        </p:txBody>
      </p:sp>
    </p:spTree>
    <p:extLst>
      <p:ext uri="{BB962C8B-B14F-4D97-AF65-F5344CB8AC3E}">
        <p14:creationId xmlns:p14="http://schemas.microsoft.com/office/powerpoint/2010/main" val="102960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3DD7-E863-474B-B508-44C194593015}"/>
              </a:ext>
            </a:extLst>
          </p:cNvPr>
          <p:cNvSpPr>
            <a:spLocks noGrp="1"/>
          </p:cNvSpPr>
          <p:nvPr>
            <p:ph type="title"/>
          </p:nvPr>
        </p:nvSpPr>
        <p:spPr>
          <a:prstGeom prst="rect">
            <a:avLst/>
          </a:prstGeom>
        </p:spPr>
        <p:txBody>
          <a:bodyPr anchor="t">
            <a:normAutofit/>
          </a:bodyPr>
          <a:lstStyle/>
          <a:p>
            <a:r>
              <a:rPr lang="en-US" dirty="0"/>
              <a:t>Cloud vs. Fog vs. Edge</a:t>
            </a:r>
          </a:p>
        </p:txBody>
      </p:sp>
      <p:sp>
        <p:nvSpPr>
          <p:cNvPr id="4" name="Text Placeholder 3">
            <a:extLst>
              <a:ext uri="{FF2B5EF4-FFF2-40B4-BE49-F238E27FC236}">
                <a16:creationId xmlns:a16="http://schemas.microsoft.com/office/drawing/2014/main" id="{854BC8B8-9142-487D-A64E-FBC766A1B27B}"/>
              </a:ext>
            </a:extLst>
          </p:cNvPr>
          <p:cNvSpPr>
            <a:spLocks noGrp="1"/>
          </p:cNvSpPr>
          <p:nvPr>
            <p:ph type="body" sz="quarter" idx="13"/>
          </p:nvPr>
        </p:nvSpPr>
        <p:spPr>
          <a:prstGeom prst="rect">
            <a:avLst/>
          </a:prstGeom>
        </p:spPr>
        <p:txBody>
          <a:bodyPr>
            <a:normAutofit/>
          </a:bodyPr>
          <a:lstStyle/>
          <a:p>
            <a:pPr>
              <a:lnSpc>
                <a:spcPct val="90000"/>
              </a:lnSpc>
            </a:pPr>
            <a:r>
              <a:rPr lang="en-US" dirty="0"/>
              <a:t>The information processing view</a:t>
            </a:r>
          </a:p>
        </p:txBody>
      </p:sp>
      <p:sp>
        <p:nvSpPr>
          <p:cNvPr id="11" name="Content Placeholder 3">
            <a:extLst>
              <a:ext uri="{FF2B5EF4-FFF2-40B4-BE49-F238E27FC236}">
                <a16:creationId xmlns:a16="http://schemas.microsoft.com/office/drawing/2014/main" id="{31520F3A-DBFB-4149-8F5F-22D035EB699E}"/>
              </a:ext>
            </a:extLst>
          </p:cNvPr>
          <p:cNvSpPr>
            <a:spLocks noGrp="1"/>
          </p:cNvSpPr>
          <p:nvPr>
            <p:ph sz="quarter" idx="15"/>
          </p:nvPr>
        </p:nvSpPr>
        <p:spPr/>
        <p:txBody>
          <a:bodyPr/>
          <a:lstStyle/>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pPr marL="0" indent="0" algn="ctr">
              <a:buNone/>
            </a:pPr>
            <a:r>
              <a:rPr lang="en-US" b="1" dirty="0">
                <a:solidFill>
                  <a:schemeClr val="accent5"/>
                </a:solidFill>
              </a:rPr>
              <a:t>Fog computing</a:t>
            </a:r>
          </a:p>
        </p:txBody>
      </p:sp>
      <p:graphicFrame>
        <p:nvGraphicFramePr>
          <p:cNvPr id="6" name="Content Placeholder 2">
            <a:extLst>
              <a:ext uri="{FF2B5EF4-FFF2-40B4-BE49-F238E27FC236}">
                <a16:creationId xmlns:a16="http://schemas.microsoft.com/office/drawing/2014/main" id="{50371C11-96AD-4C2C-9CA2-4E672F532EA5}"/>
              </a:ext>
            </a:extLst>
          </p:cNvPr>
          <p:cNvGraphicFramePr>
            <a:graphicFrameLocks noGrp="1"/>
          </p:cNvGraphicFramePr>
          <p:nvPr>
            <p:ph sz="quarter" idx="21"/>
            <p:extLst>
              <p:ext uri="{D42A27DB-BD31-4B8C-83A1-F6EECF244321}">
                <p14:modId xmlns:p14="http://schemas.microsoft.com/office/powerpoint/2010/main" val="2710628242"/>
              </p:ext>
            </p:extLst>
          </p:nvPr>
        </p:nvGraphicFramePr>
        <p:xfrm>
          <a:off x="479425" y="1628775"/>
          <a:ext cx="8348663" cy="4086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7AF4DAD7-0364-4DA5-B0F3-1482A63B335A}"/>
              </a:ext>
            </a:extLst>
          </p:cNvPr>
          <p:cNvGrpSpPr/>
          <p:nvPr/>
        </p:nvGrpSpPr>
        <p:grpSpPr>
          <a:xfrm>
            <a:off x="9494725" y="3160297"/>
            <a:ext cx="1662618" cy="719933"/>
            <a:chOff x="9564173" y="3160297"/>
            <a:chExt cx="1662618" cy="719933"/>
          </a:xfrm>
        </p:grpSpPr>
        <p:pic>
          <p:nvPicPr>
            <p:cNvPr id="7" name="Graphic 6" descr="Cloud">
              <a:extLst>
                <a:ext uri="{FF2B5EF4-FFF2-40B4-BE49-F238E27FC236}">
                  <a16:creationId xmlns:a16="http://schemas.microsoft.com/office/drawing/2014/main" id="{5624514B-92D4-4761-99BA-C0286CEB558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564173" y="3342779"/>
              <a:ext cx="511589" cy="511589"/>
            </a:xfrm>
            <a:prstGeom prst="rect">
              <a:avLst/>
            </a:prstGeom>
          </p:spPr>
        </p:pic>
        <p:pic>
          <p:nvPicPr>
            <p:cNvPr id="8" name="Graphic 7" descr="Cloud">
              <a:extLst>
                <a:ext uri="{FF2B5EF4-FFF2-40B4-BE49-F238E27FC236}">
                  <a16:creationId xmlns:a16="http://schemas.microsoft.com/office/drawing/2014/main" id="{C41DE3B3-50FC-45FB-A294-680D799E3248}"/>
                </a:ext>
              </a:extLst>
            </p:cNvPr>
            <p:cNvPicPr>
              <a:picLocks noChangeAspect="1"/>
            </p:cNvPicPr>
            <p:nvPr/>
          </p:nvPicPr>
          <p:blipFill>
            <a:blip r:embed="rId8">
              <a:extLst>
                <a:ext uri="{96DAC541-7B7A-43D3-8B79-37D633B846F1}">
                  <asvg:svgBlip xmlns:asvg="http://schemas.microsoft.com/office/drawing/2016/SVG/main" r:embed="rId10"/>
                </a:ext>
              </a:extLst>
            </a:blip>
            <a:srcRect/>
            <a:stretch/>
          </p:blipFill>
          <p:spPr>
            <a:xfrm>
              <a:off x="9907555" y="3160298"/>
              <a:ext cx="511589" cy="511589"/>
            </a:xfrm>
            <a:prstGeom prst="rect">
              <a:avLst/>
            </a:prstGeom>
          </p:spPr>
        </p:pic>
        <p:pic>
          <p:nvPicPr>
            <p:cNvPr id="9" name="Graphic 8" descr="Cloud">
              <a:extLst>
                <a:ext uri="{FF2B5EF4-FFF2-40B4-BE49-F238E27FC236}">
                  <a16:creationId xmlns:a16="http://schemas.microsoft.com/office/drawing/2014/main" id="{6A574D54-87F9-4013-9402-F152FE988AED}"/>
                </a:ext>
              </a:extLst>
            </p:cNvPr>
            <p:cNvPicPr>
              <a:picLocks noChangeAspect="1"/>
            </p:cNvPicPr>
            <p:nvPr/>
          </p:nvPicPr>
          <p:blipFill>
            <a:blip r:embed="rId8">
              <a:extLst>
                <a:ext uri="{96DAC541-7B7A-43D3-8B79-37D633B846F1}">
                  <asvg:svgBlip xmlns:asvg="http://schemas.microsoft.com/office/drawing/2016/SVG/main" r:embed="rId10"/>
                </a:ext>
              </a:extLst>
            </a:blip>
            <a:srcRect/>
            <a:stretch/>
          </p:blipFill>
          <p:spPr>
            <a:xfrm>
              <a:off x="10129622" y="3368641"/>
              <a:ext cx="511589" cy="511589"/>
            </a:xfrm>
            <a:prstGeom prst="rect">
              <a:avLst/>
            </a:prstGeom>
          </p:spPr>
        </p:pic>
        <p:pic>
          <p:nvPicPr>
            <p:cNvPr id="10" name="Graphic 9" descr="Cloud">
              <a:extLst>
                <a:ext uri="{FF2B5EF4-FFF2-40B4-BE49-F238E27FC236}">
                  <a16:creationId xmlns:a16="http://schemas.microsoft.com/office/drawing/2014/main" id="{FA9E8137-5C5A-490A-AD9C-394C67E9E734}"/>
                </a:ext>
              </a:extLst>
            </p:cNvPr>
            <p:cNvPicPr>
              <a:picLocks noChangeAspect="1"/>
            </p:cNvPicPr>
            <p:nvPr/>
          </p:nvPicPr>
          <p:blipFill>
            <a:blip r:embed="rId8">
              <a:extLst>
                <a:ext uri="{96DAC541-7B7A-43D3-8B79-37D633B846F1}">
                  <asvg:svgBlip xmlns:asvg="http://schemas.microsoft.com/office/drawing/2016/SVG/main" r:embed="rId10"/>
                </a:ext>
              </a:extLst>
            </a:blip>
            <a:srcRect/>
            <a:stretch/>
          </p:blipFill>
          <p:spPr>
            <a:xfrm>
              <a:off x="10439276" y="3160297"/>
              <a:ext cx="511589" cy="511589"/>
            </a:xfrm>
            <a:prstGeom prst="rect">
              <a:avLst/>
            </a:prstGeom>
          </p:spPr>
        </p:pic>
        <p:pic>
          <p:nvPicPr>
            <p:cNvPr id="12" name="Graphic 11" descr="Cloud">
              <a:extLst>
                <a:ext uri="{FF2B5EF4-FFF2-40B4-BE49-F238E27FC236}">
                  <a16:creationId xmlns:a16="http://schemas.microsoft.com/office/drawing/2014/main" id="{E031283F-B208-472A-8434-A6B9031B9059}"/>
                </a:ext>
              </a:extLst>
            </p:cNvPr>
            <p:cNvPicPr>
              <a:picLocks noChangeAspect="1"/>
            </p:cNvPicPr>
            <p:nvPr/>
          </p:nvPicPr>
          <p:blipFill>
            <a:blip r:embed="rId8">
              <a:extLst>
                <a:ext uri="{96DAC541-7B7A-43D3-8B79-37D633B846F1}">
                  <asvg:svgBlip xmlns:asvg="http://schemas.microsoft.com/office/drawing/2016/SVG/main" r:embed="rId10"/>
                </a:ext>
              </a:extLst>
            </a:blip>
            <a:srcRect/>
            <a:stretch/>
          </p:blipFill>
          <p:spPr>
            <a:xfrm>
              <a:off x="10715202" y="3368640"/>
              <a:ext cx="511589" cy="511589"/>
            </a:xfrm>
            <a:prstGeom prst="rect">
              <a:avLst/>
            </a:prstGeom>
          </p:spPr>
        </p:pic>
      </p:grpSp>
    </p:spTree>
    <p:extLst>
      <p:ext uri="{BB962C8B-B14F-4D97-AF65-F5344CB8AC3E}">
        <p14:creationId xmlns:p14="http://schemas.microsoft.com/office/powerpoint/2010/main" val="2183989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984411-4EDC-4C22-BA66-F02879B1C53A}"/>
              </a:ext>
            </a:extLst>
          </p:cNvPr>
          <p:cNvSpPr>
            <a:spLocks noGrp="1"/>
          </p:cNvSpPr>
          <p:nvPr>
            <p:ph type="title"/>
          </p:nvPr>
        </p:nvSpPr>
        <p:spPr>
          <a:xfrm>
            <a:off x="479425" y="478301"/>
            <a:ext cx="11233150" cy="654760"/>
          </a:xfrm>
          <a:prstGeom prst="rect">
            <a:avLst/>
          </a:prstGeom>
        </p:spPr>
        <p:txBody>
          <a:bodyPr anchor="t">
            <a:normAutofit/>
          </a:bodyPr>
          <a:lstStyle/>
          <a:p>
            <a:r>
              <a:rPr lang="en-US" dirty="0"/>
              <a:t>The role of gateways in fog architectures</a:t>
            </a:r>
          </a:p>
        </p:txBody>
      </p:sp>
      <p:graphicFrame>
        <p:nvGraphicFramePr>
          <p:cNvPr id="9" name="Content Placeholder 6">
            <a:extLst>
              <a:ext uri="{FF2B5EF4-FFF2-40B4-BE49-F238E27FC236}">
                <a16:creationId xmlns:a16="http://schemas.microsoft.com/office/drawing/2014/main" id="{544B1CC8-7BBF-4DA0-9570-BF1228906E89}"/>
              </a:ext>
            </a:extLst>
          </p:cNvPr>
          <p:cNvGraphicFramePr>
            <a:graphicFrameLocks noGrp="1"/>
          </p:cNvGraphicFramePr>
          <p:nvPr>
            <p:ph type="tbl" sz="quarter" idx="13"/>
            <p:extLst>
              <p:ext uri="{D42A27DB-BD31-4B8C-83A1-F6EECF244321}">
                <p14:modId xmlns:p14="http://schemas.microsoft.com/office/powerpoint/2010/main" val="2791999934"/>
              </p:ext>
            </p:extLst>
          </p:nvPr>
        </p:nvGraphicFramePr>
        <p:xfrm>
          <a:off x="479425" y="1259574"/>
          <a:ext cx="11233150" cy="475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116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13" descr="Home">
            <a:extLst>
              <a:ext uri="{FF2B5EF4-FFF2-40B4-BE49-F238E27FC236}">
                <a16:creationId xmlns:a16="http://schemas.microsoft.com/office/drawing/2014/main" id="{76B24B49-B748-4D9A-A4C9-5939C9131E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0118" y="2816620"/>
            <a:ext cx="1531939" cy="1531939"/>
          </a:xfrm>
          <a:prstGeom prst="rect">
            <a:avLst/>
          </a:prstGeom>
        </p:spPr>
      </p:pic>
      <p:sp>
        <p:nvSpPr>
          <p:cNvPr id="2" name="Title 1">
            <a:extLst>
              <a:ext uri="{FF2B5EF4-FFF2-40B4-BE49-F238E27FC236}">
                <a16:creationId xmlns:a16="http://schemas.microsoft.com/office/drawing/2014/main" id="{154D8BE3-6161-47B5-94C9-E434E069888D}"/>
              </a:ext>
            </a:extLst>
          </p:cNvPr>
          <p:cNvSpPr>
            <a:spLocks noGrp="1"/>
          </p:cNvSpPr>
          <p:nvPr>
            <p:ph type="title"/>
          </p:nvPr>
        </p:nvSpPr>
        <p:spPr/>
        <p:txBody>
          <a:bodyPr/>
          <a:lstStyle/>
          <a:p>
            <a:r>
              <a:rPr lang="en-US" dirty="0"/>
              <a:t>Example: Home automation</a:t>
            </a:r>
          </a:p>
        </p:txBody>
      </p:sp>
      <p:pic>
        <p:nvPicPr>
          <p:cNvPr id="20" name="Graphic 19" descr="Cloud">
            <a:extLst>
              <a:ext uri="{FF2B5EF4-FFF2-40B4-BE49-F238E27FC236}">
                <a16:creationId xmlns:a16="http://schemas.microsoft.com/office/drawing/2014/main" id="{22F3C23A-1DAB-49B4-95B4-294ACAC93B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0758" y="1874079"/>
            <a:ext cx="3495586" cy="3495586"/>
          </a:xfrm>
          <a:prstGeom prst="rect">
            <a:avLst/>
          </a:prstGeom>
        </p:spPr>
      </p:pic>
      <p:pic>
        <p:nvPicPr>
          <p:cNvPr id="16" name="Content Placeholder 15" descr="Wireless router">
            <a:extLst>
              <a:ext uri="{FF2B5EF4-FFF2-40B4-BE49-F238E27FC236}">
                <a16:creationId xmlns:a16="http://schemas.microsoft.com/office/drawing/2014/main" id="{29C80623-8D89-44A8-BD08-DDDA4BAF7FA1}"/>
              </a:ext>
            </a:extLst>
          </p:cNvPr>
          <p:cNvPicPr>
            <a:picLocks noGrp="1" noChangeAspect="1"/>
          </p:cNvPicPr>
          <p:nvPr>
            <p:ph sz="quarter" idx="15"/>
          </p:nvPr>
        </p:nvPicPr>
        <p:blipFill>
          <a:blip r:embed="rId7">
            <a:extLst>
              <a:ext uri="{96DAC541-7B7A-43D3-8B79-37D633B846F1}">
                <asvg:svgBlip xmlns:asvg="http://schemas.microsoft.com/office/drawing/2016/SVG/main" r:embed="rId8"/>
              </a:ext>
            </a:extLst>
          </a:blip>
          <a:stretch>
            <a:fillRect/>
          </a:stretch>
        </p:blipFill>
        <p:spPr>
          <a:xfrm>
            <a:off x="2263550" y="3796577"/>
            <a:ext cx="419962" cy="419962"/>
          </a:xfrm>
        </p:spPr>
      </p:pic>
      <p:pic>
        <p:nvPicPr>
          <p:cNvPr id="36" name="Graphic 35" descr="Server">
            <a:extLst>
              <a:ext uri="{FF2B5EF4-FFF2-40B4-BE49-F238E27FC236}">
                <a16:creationId xmlns:a16="http://schemas.microsoft.com/office/drawing/2014/main" id="{2B4AAE71-436B-4CBF-82B4-153CBEF751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6298" y="2525117"/>
            <a:ext cx="606527" cy="606527"/>
          </a:xfrm>
          <a:prstGeom prst="rect">
            <a:avLst/>
          </a:prstGeom>
        </p:spPr>
      </p:pic>
      <p:sp>
        <p:nvSpPr>
          <p:cNvPr id="41" name="TextBox 40">
            <a:extLst>
              <a:ext uri="{FF2B5EF4-FFF2-40B4-BE49-F238E27FC236}">
                <a16:creationId xmlns:a16="http://schemas.microsoft.com/office/drawing/2014/main" id="{827CEB1C-72A5-41FC-92E5-BF1AFF10005C}"/>
              </a:ext>
            </a:extLst>
          </p:cNvPr>
          <p:cNvSpPr txBox="1"/>
          <p:nvPr/>
        </p:nvSpPr>
        <p:spPr>
          <a:xfrm>
            <a:off x="1976543" y="4211781"/>
            <a:ext cx="931540" cy="1938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400" kern="1200" dirty="0">
                <a:solidFill>
                  <a:srgbClr val="C00000"/>
                </a:solidFill>
                <a:latin typeface="+mn-lt"/>
                <a:ea typeface="+mn-ea"/>
                <a:cs typeface="+mn-cs"/>
              </a:rPr>
              <a:t>Gateway</a:t>
            </a:r>
          </a:p>
        </p:txBody>
      </p:sp>
      <p:cxnSp>
        <p:nvCxnSpPr>
          <p:cNvPr id="49" name="Straight Connector 48">
            <a:extLst>
              <a:ext uri="{FF2B5EF4-FFF2-40B4-BE49-F238E27FC236}">
                <a16:creationId xmlns:a16="http://schemas.microsoft.com/office/drawing/2014/main" id="{751AD531-DC45-462B-9E94-800677567FCF}"/>
              </a:ext>
            </a:extLst>
          </p:cNvPr>
          <p:cNvCxnSpPr>
            <a:cxnSpLocks/>
            <a:stCxn id="16" idx="3"/>
          </p:cNvCxnSpPr>
          <p:nvPr/>
        </p:nvCxnSpPr>
        <p:spPr>
          <a:xfrm>
            <a:off x="2683512" y="4006558"/>
            <a:ext cx="891135"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9FD16D5-030D-4939-9EF5-32F9A53AABB5}"/>
              </a:ext>
            </a:extLst>
          </p:cNvPr>
          <p:cNvSpPr txBox="1"/>
          <p:nvPr/>
        </p:nvSpPr>
        <p:spPr>
          <a:xfrm>
            <a:off x="179691" y="1301407"/>
            <a:ext cx="1649393"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Home appliances</a:t>
            </a:r>
          </a:p>
        </p:txBody>
      </p:sp>
      <p:sp>
        <p:nvSpPr>
          <p:cNvPr id="74" name="TextBox 73">
            <a:extLst>
              <a:ext uri="{FF2B5EF4-FFF2-40B4-BE49-F238E27FC236}">
                <a16:creationId xmlns:a16="http://schemas.microsoft.com/office/drawing/2014/main" id="{1B32185E-423E-4D17-BA22-D5F1775640DC}"/>
              </a:ext>
            </a:extLst>
          </p:cNvPr>
          <p:cNvSpPr txBox="1"/>
          <p:nvPr/>
        </p:nvSpPr>
        <p:spPr>
          <a:xfrm>
            <a:off x="4204709" y="3663885"/>
            <a:ext cx="1649393" cy="2769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000" kern="1200" dirty="0">
                <a:solidFill>
                  <a:schemeClr val="accent6">
                    <a:lumMod val="75000"/>
                  </a:schemeClr>
                </a:solidFill>
                <a:latin typeface="+mn-lt"/>
                <a:ea typeface="+mn-ea"/>
                <a:cs typeface="+mn-cs"/>
              </a:rPr>
              <a:t>Internet</a:t>
            </a:r>
          </a:p>
        </p:txBody>
      </p:sp>
      <p:sp>
        <p:nvSpPr>
          <p:cNvPr id="83" name="Content Placeholder 3">
            <a:extLst>
              <a:ext uri="{FF2B5EF4-FFF2-40B4-BE49-F238E27FC236}">
                <a16:creationId xmlns:a16="http://schemas.microsoft.com/office/drawing/2014/main" id="{F1CA07C9-A8BC-4DDB-B2B1-0686D4DE3B53}"/>
              </a:ext>
            </a:extLst>
          </p:cNvPr>
          <p:cNvSpPr txBox="1">
            <a:spLocks/>
          </p:cNvSpPr>
          <p:nvPr/>
        </p:nvSpPr>
        <p:spPr>
          <a:xfrm>
            <a:off x="9037637" y="1629597"/>
            <a:ext cx="2674937" cy="4086428"/>
          </a:xfrm>
          <a:prstGeom prst="rect">
            <a:avLst/>
          </a:prstGeom>
        </p:spPr>
        <p:txBody>
          <a:bodyPr vert="horz" lIns="0" tIns="0" rIns="0" bIns="0" rtlCol="0">
            <a:noAutofit/>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US" dirty="0"/>
              <a:t>Gateway performs protocol translation</a:t>
            </a:r>
          </a:p>
          <a:p>
            <a:r>
              <a:rPr lang="en-US" dirty="0"/>
              <a:t>Incorporates basic network intrusion detection system</a:t>
            </a:r>
          </a:p>
          <a:p>
            <a:r>
              <a:rPr lang="en-US" dirty="0"/>
              <a:t>Cloud services continue to perform analytics </a:t>
            </a:r>
          </a:p>
        </p:txBody>
      </p:sp>
      <p:pic>
        <p:nvPicPr>
          <p:cNvPr id="10" name="Picture 9" descr="A close up of a logo&#10;&#10;Description automatically generated">
            <a:extLst>
              <a:ext uri="{FF2B5EF4-FFF2-40B4-BE49-F238E27FC236}">
                <a16:creationId xmlns:a16="http://schemas.microsoft.com/office/drawing/2014/main" id="{375DBA04-9F21-4595-BCA4-26F69C51E15E}"/>
              </a:ext>
            </a:extLst>
          </p:cNvPr>
          <p:cNvPicPr>
            <a:picLocks noChangeAspect="1"/>
          </p:cNvPicPr>
          <p:nvPr/>
        </p:nvPicPr>
        <p:blipFill>
          <a:blip r:embed="rId11"/>
          <a:stretch>
            <a:fillRect/>
          </a:stretch>
        </p:blipFill>
        <p:spPr>
          <a:xfrm>
            <a:off x="675665" y="5685051"/>
            <a:ext cx="500011" cy="500011"/>
          </a:xfrm>
          <a:prstGeom prst="rect">
            <a:avLst/>
          </a:prstGeom>
        </p:spPr>
      </p:pic>
      <p:pic>
        <p:nvPicPr>
          <p:cNvPr id="15" name="Picture 14" descr="A close up of a logo&#10;&#10;Description automatically generated">
            <a:extLst>
              <a:ext uri="{FF2B5EF4-FFF2-40B4-BE49-F238E27FC236}">
                <a16:creationId xmlns:a16="http://schemas.microsoft.com/office/drawing/2014/main" id="{C4D762D8-A6DA-4191-ADBA-310CE4947F11}"/>
              </a:ext>
            </a:extLst>
          </p:cNvPr>
          <p:cNvPicPr>
            <a:picLocks noChangeAspect="1"/>
          </p:cNvPicPr>
          <p:nvPr/>
        </p:nvPicPr>
        <p:blipFill>
          <a:blip r:embed="rId12"/>
          <a:stretch>
            <a:fillRect/>
          </a:stretch>
        </p:blipFill>
        <p:spPr>
          <a:xfrm>
            <a:off x="615981" y="4811649"/>
            <a:ext cx="559695" cy="559695"/>
          </a:xfrm>
          <a:prstGeom prst="rect">
            <a:avLst/>
          </a:prstGeom>
        </p:spPr>
      </p:pic>
      <p:pic>
        <p:nvPicPr>
          <p:cNvPr id="19" name="Picture 18" descr="A screenshot of a computer screen&#10;&#10;Description automatically generated">
            <a:extLst>
              <a:ext uri="{FF2B5EF4-FFF2-40B4-BE49-F238E27FC236}">
                <a16:creationId xmlns:a16="http://schemas.microsoft.com/office/drawing/2014/main" id="{CD7133B7-FCDC-416E-8C2D-2845A87E7F54}"/>
              </a:ext>
            </a:extLst>
          </p:cNvPr>
          <p:cNvPicPr>
            <a:picLocks noChangeAspect="1"/>
          </p:cNvPicPr>
          <p:nvPr/>
        </p:nvPicPr>
        <p:blipFill>
          <a:blip r:embed="rId13"/>
          <a:stretch>
            <a:fillRect/>
          </a:stretch>
        </p:blipFill>
        <p:spPr>
          <a:xfrm>
            <a:off x="643801" y="4032493"/>
            <a:ext cx="512830" cy="512830"/>
          </a:xfrm>
          <a:prstGeom prst="rect">
            <a:avLst/>
          </a:prstGeom>
        </p:spPr>
      </p:pic>
      <p:pic>
        <p:nvPicPr>
          <p:cNvPr id="23" name="Picture 22" descr="A picture containing lamp, table&#10;&#10;Description automatically generated">
            <a:extLst>
              <a:ext uri="{FF2B5EF4-FFF2-40B4-BE49-F238E27FC236}">
                <a16:creationId xmlns:a16="http://schemas.microsoft.com/office/drawing/2014/main" id="{2752DEE4-A689-46F8-94DE-4EB5488B60EA}"/>
              </a:ext>
            </a:extLst>
          </p:cNvPr>
          <p:cNvPicPr>
            <a:picLocks noChangeAspect="1"/>
          </p:cNvPicPr>
          <p:nvPr/>
        </p:nvPicPr>
        <p:blipFill>
          <a:blip r:embed="rId14"/>
          <a:stretch>
            <a:fillRect/>
          </a:stretch>
        </p:blipFill>
        <p:spPr>
          <a:xfrm>
            <a:off x="636545" y="3311068"/>
            <a:ext cx="512831" cy="512831"/>
          </a:xfrm>
          <a:prstGeom prst="rect">
            <a:avLst/>
          </a:prstGeom>
        </p:spPr>
      </p:pic>
      <p:pic>
        <p:nvPicPr>
          <p:cNvPr id="28" name="Picture 27" descr="A picture containing bird&#10;&#10;Description automatically generated">
            <a:extLst>
              <a:ext uri="{FF2B5EF4-FFF2-40B4-BE49-F238E27FC236}">
                <a16:creationId xmlns:a16="http://schemas.microsoft.com/office/drawing/2014/main" id="{B8D3E0F8-8974-4666-BF7F-BB854268BFE9}"/>
              </a:ext>
            </a:extLst>
          </p:cNvPr>
          <p:cNvPicPr>
            <a:picLocks noChangeAspect="1"/>
          </p:cNvPicPr>
          <p:nvPr/>
        </p:nvPicPr>
        <p:blipFill>
          <a:blip r:embed="rId15"/>
          <a:stretch>
            <a:fillRect/>
          </a:stretch>
        </p:blipFill>
        <p:spPr>
          <a:xfrm>
            <a:off x="677440" y="2475009"/>
            <a:ext cx="461741" cy="461741"/>
          </a:xfrm>
          <a:prstGeom prst="rect">
            <a:avLst/>
          </a:prstGeom>
        </p:spPr>
      </p:pic>
      <p:pic>
        <p:nvPicPr>
          <p:cNvPr id="30" name="Picture 29" descr="A close up of a sign&#10;&#10;Description automatically generated">
            <a:extLst>
              <a:ext uri="{FF2B5EF4-FFF2-40B4-BE49-F238E27FC236}">
                <a16:creationId xmlns:a16="http://schemas.microsoft.com/office/drawing/2014/main" id="{197743B1-E8A7-4371-94C0-E65F80F6FD07}"/>
              </a:ext>
            </a:extLst>
          </p:cNvPr>
          <p:cNvPicPr>
            <a:picLocks noChangeAspect="1"/>
          </p:cNvPicPr>
          <p:nvPr/>
        </p:nvPicPr>
        <p:blipFill>
          <a:blip r:embed="rId16"/>
          <a:stretch>
            <a:fillRect/>
          </a:stretch>
        </p:blipFill>
        <p:spPr>
          <a:xfrm>
            <a:off x="622072" y="1675725"/>
            <a:ext cx="581337" cy="581337"/>
          </a:xfrm>
          <a:prstGeom prst="rect">
            <a:avLst/>
          </a:prstGeom>
        </p:spPr>
      </p:pic>
      <p:cxnSp>
        <p:nvCxnSpPr>
          <p:cNvPr id="35" name="Straight Connector 34">
            <a:extLst>
              <a:ext uri="{FF2B5EF4-FFF2-40B4-BE49-F238E27FC236}">
                <a16:creationId xmlns:a16="http://schemas.microsoft.com/office/drawing/2014/main" id="{13E6AC08-1F33-4ECF-A476-A9DE3FAE0A44}"/>
              </a:ext>
            </a:extLst>
          </p:cNvPr>
          <p:cNvCxnSpPr>
            <a:stCxn id="19" idx="3"/>
            <a:endCxn id="16" idx="1"/>
          </p:cNvCxnSpPr>
          <p:nvPr/>
        </p:nvCxnSpPr>
        <p:spPr>
          <a:xfrm flipV="1">
            <a:off x="1156631" y="4006558"/>
            <a:ext cx="1106919" cy="28235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47C01C-0413-4599-9E55-3013BD6C9798}"/>
              </a:ext>
            </a:extLst>
          </p:cNvPr>
          <p:cNvCxnSpPr>
            <a:stCxn id="23" idx="3"/>
            <a:endCxn id="16" idx="1"/>
          </p:cNvCxnSpPr>
          <p:nvPr/>
        </p:nvCxnSpPr>
        <p:spPr>
          <a:xfrm>
            <a:off x="1149376" y="3567484"/>
            <a:ext cx="1114174" cy="43907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313759-BB36-43D5-8222-1498A5C4BCF9}"/>
              </a:ext>
            </a:extLst>
          </p:cNvPr>
          <p:cNvCxnSpPr>
            <a:stCxn id="28" idx="3"/>
            <a:endCxn id="16" idx="1"/>
          </p:cNvCxnSpPr>
          <p:nvPr/>
        </p:nvCxnSpPr>
        <p:spPr>
          <a:xfrm>
            <a:off x="1139181" y="2705880"/>
            <a:ext cx="1124369" cy="1300678"/>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F7056D9-0EA7-4CC1-A6D5-729952D90640}"/>
              </a:ext>
            </a:extLst>
          </p:cNvPr>
          <p:cNvCxnSpPr>
            <a:stCxn id="30" idx="3"/>
            <a:endCxn id="16" idx="1"/>
          </p:cNvCxnSpPr>
          <p:nvPr/>
        </p:nvCxnSpPr>
        <p:spPr>
          <a:xfrm>
            <a:off x="1203409" y="1966394"/>
            <a:ext cx="1060141" cy="204016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8750E6-5070-4EF4-BB3B-0AD4594BA974}"/>
              </a:ext>
            </a:extLst>
          </p:cNvPr>
          <p:cNvCxnSpPr>
            <a:stCxn id="15" idx="3"/>
          </p:cNvCxnSpPr>
          <p:nvPr/>
        </p:nvCxnSpPr>
        <p:spPr>
          <a:xfrm flipV="1">
            <a:off x="1175676" y="4006558"/>
            <a:ext cx="1071672" cy="108493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0BA1C41-10C6-4481-B491-DBE93A8A1C0B}"/>
              </a:ext>
            </a:extLst>
          </p:cNvPr>
          <p:cNvCxnSpPr>
            <a:stCxn id="10" idx="3"/>
            <a:endCxn id="16" idx="1"/>
          </p:cNvCxnSpPr>
          <p:nvPr/>
        </p:nvCxnSpPr>
        <p:spPr>
          <a:xfrm flipV="1">
            <a:off x="1175676" y="4006558"/>
            <a:ext cx="1087874" cy="192849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E72CFCC-F1EC-4965-88F1-71B30E8D9944}"/>
              </a:ext>
            </a:extLst>
          </p:cNvPr>
          <p:cNvSpPr txBox="1"/>
          <p:nvPr/>
        </p:nvSpPr>
        <p:spPr>
          <a:xfrm>
            <a:off x="7188855" y="1874079"/>
            <a:ext cx="1649393" cy="520142"/>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Cloud </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Services</a:t>
            </a:r>
          </a:p>
        </p:txBody>
      </p:sp>
      <p:pic>
        <p:nvPicPr>
          <p:cNvPr id="72" name="Graphic 71" descr="Server">
            <a:extLst>
              <a:ext uri="{FF2B5EF4-FFF2-40B4-BE49-F238E27FC236}">
                <a16:creationId xmlns:a16="http://schemas.microsoft.com/office/drawing/2014/main" id="{F8A28E43-4FEA-4181-B02F-7BBE06C591FE}"/>
              </a:ext>
            </a:extLst>
          </p:cNvPr>
          <p:cNvPicPr>
            <a:picLocks noChangeAspect="1"/>
          </p:cNvPicPr>
          <p:nvPr/>
        </p:nvPicPr>
        <p:blipFill>
          <a:blip r:embed="rId9">
            <a:extLst>
              <a:ext uri="{96DAC541-7B7A-43D3-8B79-37D633B846F1}">
                <asvg:svgBlip xmlns:asvg="http://schemas.microsoft.com/office/drawing/2016/SVG/main" r:embed="rId17"/>
              </a:ext>
            </a:extLst>
          </a:blip>
          <a:stretch>
            <a:fillRect/>
          </a:stretch>
        </p:blipFill>
        <p:spPr>
          <a:xfrm>
            <a:off x="7710287" y="3304985"/>
            <a:ext cx="606527" cy="606527"/>
          </a:xfrm>
          <a:prstGeom prst="rect">
            <a:avLst/>
          </a:prstGeom>
        </p:spPr>
      </p:pic>
      <p:pic>
        <p:nvPicPr>
          <p:cNvPr id="73" name="Graphic 72" descr="Server">
            <a:extLst>
              <a:ext uri="{FF2B5EF4-FFF2-40B4-BE49-F238E27FC236}">
                <a16:creationId xmlns:a16="http://schemas.microsoft.com/office/drawing/2014/main" id="{9705714B-2C96-41D6-A79C-882408F2EEE3}"/>
              </a:ext>
            </a:extLst>
          </p:cNvPr>
          <p:cNvPicPr>
            <a:picLocks noChangeAspect="1"/>
          </p:cNvPicPr>
          <p:nvPr/>
        </p:nvPicPr>
        <p:blipFill>
          <a:blip r:embed="rId9">
            <a:extLst>
              <a:ext uri="{96DAC541-7B7A-43D3-8B79-37D633B846F1}">
                <asvg:svgBlip xmlns:asvg="http://schemas.microsoft.com/office/drawing/2016/SVG/main" r:embed="rId17"/>
              </a:ext>
            </a:extLst>
          </a:blip>
          <a:stretch>
            <a:fillRect/>
          </a:stretch>
        </p:blipFill>
        <p:spPr>
          <a:xfrm>
            <a:off x="7710287" y="4180977"/>
            <a:ext cx="606527" cy="606527"/>
          </a:xfrm>
          <a:prstGeom prst="rect">
            <a:avLst/>
          </a:prstGeom>
        </p:spPr>
      </p:pic>
      <p:pic>
        <p:nvPicPr>
          <p:cNvPr id="78" name="Graphic 77" descr="Server">
            <a:extLst>
              <a:ext uri="{FF2B5EF4-FFF2-40B4-BE49-F238E27FC236}">
                <a16:creationId xmlns:a16="http://schemas.microsoft.com/office/drawing/2014/main" id="{BECED709-7D61-493F-8EA1-AEAAC5811301}"/>
              </a:ext>
            </a:extLst>
          </p:cNvPr>
          <p:cNvPicPr>
            <a:picLocks noChangeAspect="1"/>
          </p:cNvPicPr>
          <p:nvPr/>
        </p:nvPicPr>
        <p:blipFill>
          <a:blip r:embed="rId9">
            <a:extLst>
              <a:ext uri="{96DAC541-7B7A-43D3-8B79-37D633B846F1}">
                <asvg:svgBlip xmlns:asvg="http://schemas.microsoft.com/office/drawing/2016/SVG/main" r:embed="rId17"/>
              </a:ext>
            </a:extLst>
          </a:blip>
          <a:stretch>
            <a:fillRect/>
          </a:stretch>
        </p:blipFill>
        <p:spPr>
          <a:xfrm>
            <a:off x="7718667" y="4971557"/>
            <a:ext cx="606527" cy="606527"/>
          </a:xfrm>
          <a:prstGeom prst="rect">
            <a:avLst/>
          </a:prstGeom>
        </p:spPr>
      </p:pic>
      <p:cxnSp>
        <p:nvCxnSpPr>
          <p:cNvPr id="65" name="Connector: Elbow 64">
            <a:extLst>
              <a:ext uri="{FF2B5EF4-FFF2-40B4-BE49-F238E27FC236}">
                <a16:creationId xmlns:a16="http://schemas.microsoft.com/office/drawing/2014/main" id="{12E5D2EF-0A57-4183-83B2-95CAAE7E8D59}"/>
              </a:ext>
            </a:extLst>
          </p:cNvPr>
          <p:cNvCxnSpPr>
            <a:endCxn id="72" idx="1"/>
          </p:cNvCxnSpPr>
          <p:nvPr/>
        </p:nvCxnSpPr>
        <p:spPr>
          <a:xfrm flipV="1">
            <a:off x="6672805" y="3608249"/>
            <a:ext cx="1037482" cy="522988"/>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FA192BD0-6092-45D1-B1D6-CC212C79721C}"/>
              </a:ext>
            </a:extLst>
          </p:cNvPr>
          <p:cNvCxnSpPr>
            <a:stCxn id="36" idx="1"/>
          </p:cNvCxnSpPr>
          <p:nvPr/>
        </p:nvCxnSpPr>
        <p:spPr>
          <a:xfrm rot="10800000" flipV="1">
            <a:off x="7188856" y="2828380"/>
            <a:ext cx="527443" cy="1269057"/>
          </a:xfrm>
          <a:prstGeom prst="bentConnector2">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7DF8C3F4-D3D7-47F4-B4DF-3E7306B3D931}"/>
              </a:ext>
            </a:extLst>
          </p:cNvPr>
          <p:cNvCxnSpPr>
            <a:cxnSpLocks/>
            <a:stCxn id="73" idx="1"/>
          </p:cNvCxnSpPr>
          <p:nvPr/>
        </p:nvCxnSpPr>
        <p:spPr>
          <a:xfrm rot="10800000">
            <a:off x="6666677" y="4128391"/>
            <a:ext cx="1043611" cy="355850"/>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94EBDD4E-8CE9-431E-A2CC-7F8D81CD913B}"/>
              </a:ext>
            </a:extLst>
          </p:cNvPr>
          <p:cNvCxnSpPr>
            <a:stCxn id="78" idx="1"/>
          </p:cNvCxnSpPr>
          <p:nvPr/>
        </p:nvCxnSpPr>
        <p:spPr>
          <a:xfrm rot="10800000">
            <a:off x="7188855" y="4191057"/>
            <a:ext cx="529813" cy="1083764"/>
          </a:xfrm>
          <a:prstGeom prst="bentConnector2">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7" name="Graphic 86" descr="Cell Tower">
            <a:extLst>
              <a:ext uri="{FF2B5EF4-FFF2-40B4-BE49-F238E27FC236}">
                <a16:creationId xmlns:a16="http://schemas.microsoft.com/office/drawing/2014/main" id="{08F3CA48-F3B1-4749-B735-855F03DEBF2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40669" y="2591928"/>
            <a:ext cx="702932" cy="702932"/>
          </a:xfrm>
          <a:prstGeom prst="rect">
            <a:avLst/>
          </a:prstGeom>
        </p:spPr>
      </p:pic>
      <p:pic>
        <p:nvPicPr>
          <p:cNvPr id="89" name="Graphic 88" descr="Smart Phone">
            <a:extLst>
              <a:ext uri="{FF2B5EF4-FFF2-40B4-BE49-F238E27FC236}">
                <a16:creationId xmlns:a16="http://schemas.microsoft.com/office/drawing/2014/main" id="{15D08F54-03B2-49D3-A3E5-4182317E92A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988427" y="4484240"/>
            <a:ext cx="367247" cy="367247"/>
          </a:xfrm>
          <a:prstGeom prst="rect">
            <a:avLst/>
          </a:prstGeom>
        </p:spPr>
      </p:pic>
      <p:pic>
        <p:nvPicPr>
          <p:cNvPr id="91" name="Graphic 90" descr="Male profile">
            <a:extLst>
              <a:ext uri="{FF2B5EF4-FFF2-40B4-BE49-F238E27FC236}">
                <a16:creationId xmlns:a16="http://schemas.microsoft.com/office/drawing/2014/main" id="{97276C14-4582-470D-9F34-E410C19330C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095873" y="4522239"/>
            <a:ext cx="674258" cy="674258"/>
          </a:xfrm>
          <a:prstGeom prst="rect">
            <a:avLst/>
          </a:prstGeom>
        </p:spPr>
      </p:pic>
      <p:pic>
        <p:nvPicPr>
          <p:cNvPr id="93" name="Graphic 92" descr="Female Profile">
            <a:extLst>
              <a:ext uri="{FF2B5EF4-FFF2-40B4-BE49-F238E27FC236}">
                <a16:creationId xmlns:a16="http://schemas.microsoft.com/office/drawing/2014/main" id="{10EB023D-7873-4A53-B0F9-C07247D126F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660397" y="1985401"/>
            <a:ext cx="606527" cy="606527"/>
          </a:xfrm>
          <a:prstGeom prst="rect">
            <a:avLst/>
          </a:prstGeom>
        </p:spPr>
      </p:pic>
      <p:pic>
        <p:nvPicPr>
          <p:cNvPr id="94" name="Graphic 93" descr="Smart Phone">
            <a:extLst>
              <a:ext uri="{FF2B5EF4-FFF2-40B4-BE49-F238E27FC236}">
                <a16:creationId xmlns:a16="http://schemas.microsoft.com/office/drawing/2014/main" id="{42BAAF2F-CAB9-4EFA-B2DD-F14B0B7FEFE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084457" y="1926046"/>
            <a:ext cx="367247" cy="367247"/>
          </a:xfrm>
          <a:prstGeom prst="rect">
            <a:avLst/>
          </a:prstGeom>
        </p:spPr>
      </p:pic>
      <p:sp>
        <p:nvSpPr>
          <p:cNvPr id="96" name="Freeform: Shape 95">
            <a:extLst>
              <a:ext uri="{FF2B5EF4-FFF2-40B4-BE49-F238E27FC236}">
                <a16:creationId xmlns:a16="http://schemas.microsoft.com/office/drawing/2014/main" id="{0C6A6D1A-A814-4661-9124-50F5465C03D1}"/>
              </a:ext>
            </a:extLst>
          </p:cNvPr>
          <p:cNvSpPr/>
          <p:nvPr/>
        </p:nvSpPr>
        <p:spPr>
          <a:xfrm>
            <a:off x="4363656" y="1812077"/>
            <a:ext cx="1232703" cy="826951"/>
          </a:xfrm>
          <a:custGeom>
            <a:avLst/>
            <a:gdLst>
              <a:gd name="connsiteX0" fmla="*/ 0 w 1232703"/>
              <a:gd name="connsiteY0" fmla="*/ 97746 h 826951"/>
              <a:gd name="connsiteX1" fmla="*/ 729205 w 1232703"/>
              <a:gd name="connsiteY1" fmla="*/ 63022 h 826951"/>
              <a:gd name="connsiteX2" fmla="*/ 1232703 w 1232703"/>
              <a:gd name="connsiteY2" fmla="*/ 826951 h 826951"/>
              <a:gd name="connsiteX3" fmla="*/ 1232703 w 1232703"/>
              <a:gd name="connsiteY3" fmla="*/ 826951 h 826951"/>
            </a:gdLst>
            <a:ahLst/>
            <a:cxnLst>
              <a:cxn ang="0">
                <a:pos x="connsiteX0" y="connsiteY0"/>
              </a:cxn>
              <a:cxn ang="0">
                <a:pos x="connsiteX1" y="connsiteY1"/>
              </a:cxn>
              <a:cxn ang="0">
                <a:pos x="connsiteX2" y="connsiteY2"/>
              </a:cxn>
              <a:cxn ang="0">
                <a:pos x="connsiteX3" y="connsiteY3"/>
              </a:cxn>
            </a:cxnLst>
            <a:rect l="l" t="t" r="r" b="b"/>
            <a:pathLst>
              <a:path w="1232703" h="826951">
                <a:moveTo>
                  <a:pt x="0" y="97746"/>
                </a:moveTo>
                <a:cubicBezTo>
                  <a:pt x="261877" y="19617"/>
                  <a:pt x="523755" y="-58512"/>
                  <a:pt x="729205" y="63022"/>
                </a:cubicBezTo>
                <a:cubicBezTo>
                  <a:pt x="934656" y="184556"/>
                  <a:pt x="1232703" y="826951"/>
                  <a:pt x="1232703" y="826951"/>
                </a:cubicBezTo>
                <a:lnTo>
                  <a:pt x="1232703" y="826951"/>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Freeform: Shape 96">
            <a:extLst>
              <a:ext uri="{FF2B5EF4-FFF2-40B4-BE49-F238E27FC236}">
                <a16:creationId xmlns:a16="http://schemas.microsoft.com/office/drawing/2014/main" id="{C2DD8792-CC64-4EAC-946B-8D86AAFF34EB}"/>
              </a:ext>
            </a:extLst>
          </p:cNvPr>
          <p:cNvSpPr/>
          <p:nvPr/>
        </p:nvSpPr>
        <p:spPr>
          <a:xfrm>
            <a:off x="2505919" y="4166886"/>
            <a:ext cx="520861" cy="486137"/>
          </a:xfrm>
          <a:custGeom>
            <a:avLst/>
            <a:gdLst>
              <a:gd name="connsiteX0" fmla="*/ 520861 w 520861"/>
              <a:gd name="connsiteY0" fmla="*/ 486137 h 486137"/>
              <a:gd name="connsiteX1" fmla="*/ 86810 w 520861"/>
              <a:gd name="connsiteY1" fmla="*/ 381965 h 486137"/>
              <a:gd name="connsiteX2" fmla="*/ 0 w 520861"/>
              <a:gd name="connsiteY2" fmla="*/ 0 h 486137"/>
              <a:gd name="connsiteX3" fmla="*/ 0 w 520861"/>
              <a:gd name="connsiteY3" fmla="*/ 0 h 486137"/>
            </a:gdLst>
            <a:ahLst/>
            <a:cxnLst>
              <a:cxn ang="0">
                <a:pos x="connsiteX0" y="connsiteY0"/>
              </a:cxn>
              <a:cxn ang="0">
                <a:pos x="connsiteX1" y="connsiteY1"/>
              </a:cxn>
              <a:cxn ang="0">
                <a:pos x="connsiteX2" y="connsiteY2"/>
              </a:cxn>
              <a:cxn ang="0">
                <a:pos x="connsiteX3" y="connsiteY3"/>
              </a:cxn>
            </a:cxnLst>
            <a:rect l="l" t="t" r="r" b="b"/>
            <a:pathLst>
              <a:path w="520861" h="486137">
                <a:moveTo>
                  <a:pt x="520861" y="486137"/>
                </a:moveTo>
                <a:cubicBezTo>
                  <a:pt x="347240" y="474562"/>
                  <a:pt x="173620" y="462988"/>
                  <a:pt x="86810" y="381965"/>
                </a:cubicBezTo>
                <a:cubicBezTo>
                  <a:pt x="0" y="300942"/>
                  <a:pt x="0" y="0"/>
                  <a:pt x="0" y="0"/>
                </a:cubicBezTo>
                <a:lnTo>
                  <a:pt x="0" y="0"/>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TextBox 97">
            <a:extLst>
              <a:ext uri="{FF2B5EF4-FFF2-40B4-BE49-F238E27FC236}">
                <a16:creationId xmlns:a16="http://schemas.microsoft.com/office/drawing/2014/main" id="{60A87FE9-FE7B-417D-827A-1830CB88A5E1}"/>
              </a:ext>
            </a:extLst>
          </p:cNvPr>
          <p:cNvSpPr txBox="1"/>
          <p:nvPr/>
        </p:nvSpPr>
        <p:spPr>
          <a:xfrm>
            <a:off x="1742461" y="4651311"/>
            <a:ext cx="1649393"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Wi-Fi</a:t>
            </a:r>
          </a:p>
        </p:txBody>
      </p:sp>
      <p:sp>
        <p:nvSpPr>
          <p:cNvPr id="99" name="TextBox 98">
            <a:extLst>
              <a:ext uri="{FF2B5EF4-FFF2-40B4-BE49-F238E27FC236}">
                <a16:creationId xmlns:a16="http://schemas.microsoft.com/office/drawing/2014/main" id="{7CEE6F46-E1C7-45B0-9354-0E7638807C30}"/>
              </a:ext>
            </a:extLst>
          </p:cNvPr>
          <p:cNvSpPr txBox="1"/>
          <p:nvPr/>
        </p:nvSpPr>
        <p:spPr>
          <a:xfrm>
            <a:off x="3990928" y="1945150"/>
            <a:ext cx="1649393"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Cellular</a:t>
            </a:r>
          </a:p>
        </p:txBody>
      </p:sp>
      <p:sp>
        <p:nvSpPr>
          <p:cNvPr id="100" name="TextBox 99">
            <a:extLst>
              <a:ext uri="{FF2B5EF4-FFF2-40B4-BE49-F238E27FC236}">
                <a16:creationId xmlns:a16="http://schemas.microsoft.com/office/drawing/2014/main" id="{CA5021EC-2CEC-4EFF-B2C3-15F80DF21BF5}"/>
              </a:ext>
            </a:extLst>
          </p:cNvPr>
          <p:cNvSpPr txBox="1"/>
          <p:nvPr/>
        </p:nvSpPr>
        <p:spPr>
          <a:xfrm>
            <a:off x="2257538" y="3761556"/>
            <a:ext cx="1649393"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Fiber</a:t>
            </a:r>
          </a:p>
        </p:txBody>
      </p:sp>
    </p:spTree>
    <p:extLst>
      <p:ext uri="{BB962C8B-B14F-4D97-AF65-F5344CB8AC3E}">
        <p14:creationId xmlns:p14="http://schemas.microsoft.com/office/powerpoint/2010/main" val="99630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63EA1D-9DA2-413A-97D6-8FE9872EA5AD}"/>
              </a:ext>
            </a:extLst>
          </p:cNvPr>
          <p:cNvSpPr>
            <a:spLocks noGrp="1"/>
          </p:cNvSpPr>
          <p:nvPr>
            <p:ph type="title"/>
          </p:nvPr>
        </p:nvSpPr>
        <p:spPr/>
        <p:txBody>
          <a:bodyPr/>
          <a:lstStyle/>
          <a:p>
            <a:r>
              <a:rPr lang="en-US" dirty="0"/>
              <a:t>Smartphones as gateways</a:t>
            </a:r>
          </a:p>
        </p:txBody>
      </p:sp>
      <p:sp>
        <p:nvSpPr>
          <p:cNvPr id="8" name="Text Placeholder 7">
            <a:extLst>
              <a:ext uri="{FF2B5EF4-FFF2-40B4-BE49-F238E27FC236}">
                <a16:creationId xmlns:a16="http://schemas.microsoft.com/office/drawing/2014/main" id="{E3A59B3A-122C-45B7-A1EE-7EDACE8F6702}"/>
              </a:ext>
            </a:extLst>
          </p:cNvPr>
          <p:cNvSpPr>
            <a:spLocks noGrp="1"/>
          </p:cNvSpPr>
          <p:nvPr>
            <p:ph type="body" sz="quarter" idx="13"/>
          </p:nvPr>
        </p:nvSpPr>
        <p:spPr/>
        <p:txBody>
          <a:bodyPr/>
          <a:lstStyle/>
          <a:p>
            <a:r>
              <a:rPr lang="en-US" dirty="0"/>
              <a:t>The fitness and healthcare domain</a:t>
            </a:r>
          </a:p>
        </p:txBody>
      </p:sp>
      <p:sp>
        <p:nvSpPr>
          <p:cNvPr id="7" name="Content Placeholder 6">
            <a:extLst>
              <a:ext uri="{FF2B5EF4-FFF2-40B4-BE49-F238E27FC236}">
                <a16:creationId xmlns:a16="http://schemas.microsoft.com/office/drawing/2014/main" id="{F69F0151-F0CC-4033-98AD-572653F503FA}"/>
              </a:ext>
            </a:extLst>
          </p:cNvPr>
          <p:cNvSpPr>
            <a:spLocks noGrp="1"/>
          </p:cNvSpPr>
          <p:nvPr>
            <p:ph idx="1"/>
          </p:nvPr>
        </p:nvSpPr>
        <p:spPr/>
        <p:txBody>
          <a:bodyPr/>
          <a:lstStyle/>
          <a:p>
            <a:r>
              <a:rPr lang="en-US" dirty="0"/>
              <a:t>Embed multiple networking technologies (Wi-Fi, 3G/4G, Bluetooth/BLE, NFC, etc.)</a:t>
            </a:r>
          </a:p>
          <a:p>
            <a:endParaRPr lang="en-US" dirty="0"/>
          </a:p>
          <a:p>
            <a:r>
              <a:rPr lang="en-US" dirty="0"/>
              <a:t>Run full TCP/IP stacks, thus maintain end-to-end connectivity with cloud</a:t>
            </a:r>
          </a:p>
          <a:p>
            <a:endParaRPr lang="en-US" dirty="0"/>
          </a:p>
          <a:p>
            <a:r>
              <a:rPr lang="en-US" dirty="0"/>
              <a:t>Can connect to multiple devices within close proximity simultaneously</a:t>
            </a:r>
          </a:p>
          <a:p>
            <a:endParaRPr lang="en-US" dirty="0"/>
          </a:p>
          <a:p>
            <a:r>
              <a:rPr lang="en-US" dirty="0"/>
              <a:t>Ability to enforce secure transport (e.g., TLS/HTTPS)</a:t>
            </a:r>
          </a:p>
          <a:p>
            <a:endParaRPr lang="en-US" dirty="0"/>
          </a:p>
          <a:p>
            <a:r>
              <a:rPr lang="en-US" dirty="0"/>
              <a:t>Sufficient computing power to pre-process/augment collected data</a:t>
            </a:r>
          </a:p>
          <a:p>
            <a:endParaRPr lang="en-US" dirty="0"/>
          </a:p>
        </p:txBody>
      </p:sp>
    </p:spTree>
    <p:extLst>
      <p:ext uri="{BB962C8B-B14F-4D97-AF65-F5344CB8AC3E}">
        <p14:creationId xmlns:p14="http://schemas.microsoft.com/office/powerpoint/2010/main" val="108240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8BE3-6161-47B5-94C9-E434E069888D}"/>
              </a:ext>
            </a:extLst>
          </p:cNvPr>
          <p:cNvSpPr>
            <a:spLocks noGrp="1"/>
          </p:cNvSpPr>
          <p:nvPr>
            <p:ph type="title"/>
          </p:nvPr>
        </p:nvSpPr>
        <p:spPr/>
        <p:txBody>
          <a:bodyPr/>
          <a:lstStyle/>
          <a:p>
            <a:r>
              <a:rPr lang="en-US" dirty="0"/>
              <a:t>Example: Wearables</a:t>
            </a:r>
          </a:p>
        </p:txBody>
      </p:sp>
      <p:pic>
        <p:nvPicPr>
          <p:cNvPr id="20" name="Graphic 19" descr="Cloud">
            <a:extLst>
              <a:ext uri="{FF2B5EF4-FFF2-40B4-BE49-F238E27FC236}">
                <a16:creationId xmlns:a16="http://schemas.microsoft.com/office/drawing/2014/main" id="{22F3C23A-1DAB-49B4-95B4-294ACAC93B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4331" y="1795644"/>
            <a:ext cx="3495586" cy="3495586"/>
          </a:xfrm>
          <a:prstGeom prst="rect">
            <a:avLst/>
          </a:prstGeom>
        </p:spPr>
      </p:pic>
      <p:pic>
        <p:nvPicPr>
          <p:cNvPr id="36" name="Graphic 35" descr="Server">
            <a:extLst>
              <a:ext uri="{FF2B5EF4-FFF2-40B4-BE49-F238E27FC236}">
                <a16:creationId xmlns:a16="http://schemas.microsoft.com/office/drawing/2014/main" id="{2B4AAE71-436B-4CBF-82B4-153CBEF751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4507" y="2579980"/>
            <a:ext cx="842453" cy="842453"/>
          </a:xfrm>
          <a:prstGeom prst="rect">
            <a:avLst/>
          </a:prstGeom>
        </p:spPr>
      </p:pic>
      <p:sp>
        <p:nvSpPr>
          <p:cNvPr id="74" name="TextBox 73">
            <a:extLst>
              <a:ext uri="{FF2B5EF4-FFF2-40B4-BE49-F238E27FC236}">
                <a16:creationId xmlns:a16="http://schemas.microsoft.com/office/drawing/2014/main" id="{1B32185E-423E-4D17-BA22-D5F1775640DC}"/>
              </a:ext>
            </a:extLst>
          </p:cNvPr>
          <p:cNvSpPr txBox="1"/>
          <p:nvPr/>
        </p:nvSpPr>
        <p:spPr>
          <a:xfrm>
            <a:off x="4237018" y="3451302"/>
            <a:ext cx="1649393"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000" kern="1200" dirty="0">
                <a:solidFill>
                  <a:schemeClr val="accent6">
                    <a:lumMod val="75000"/>
                  </a:schemeClr>
                </a:solidFill>
                <a:latin typeface="+mn-lt"/>
                <a:ea typeface="+mn-ea"/>
              </a:rPr>
              <a:t>Core </a:t>
            </a:r>
            <a:r>
              <a:rPr lang="en-US" sz="2000" dirty="0">
                <a:solidFill>
                  <a:schemeClr val="accent6">
                    <a:lumMod val="75000"/>
                  </a:schemeClr>
                </a:solidFill>
                <a:latin typeface="+mn-lt"/>
                <a:ea typeface="+mn-ea"/>
              </a:rPr>
              <a:t>n</a:t>
            </a:r>
            <a:r>
              <a:rPr lang="en-US" sz="2000" kern="1200" dirty="0">
                <a:solidFill>
                  <a:schemeClr val="accent6">
                    <a:lumMod val="75000"/>
                  </a:schemeClr>
                </a:solidFill>
                <a:latin typeface="+mn-lt"/>
                <a:ea typeface="+mn-ea"/>
              </a:rPr>
              <a:t>etwork/ Internet</a:t>
            </a:r>
          </a:p>
        </p:txBody>
      </p:sp>
      <p:sp>
        <p:nvSpPr>
          <p:cNvPr id="83" name="Content Placeholder 3">
            <a:extLst>
              <a:ext uri="{FF2B5EF4-FFF2-40B4-BE49-F238E27FC236}">
                <a16:creationId xmlns:a16="http://schemas.microsoft.com/office/drawing/2014/main" id="{F1CA07C9-A8BC-4DDB-B2B1-0686D4DE3B53}"/>
              </a:ext>
            </a:extLst>
          </p:cNvPr>
          <p:cNvSpPr txBox="1">
            <a:spLocks/>
          </p:cNvSpPr>
          <p:nvPr/>
        </p:nvSpPr>
        <p:spPr>
          <a:xfrm>
            <a:off x="9037638" y="1629597"/>
            <a:ext cx="2674938" cy="4086428"/>
          </a:xfrm>
          <a:prstGeom prst="rect">
            <a:avLst/>
          </a:prstGeom>
        </p:spPr>
        <p:txBody>
          <a:bodyPr vert="horz" lIns="0" tIns="0" rIns="0" bIns="0" rtlCol="0">
            <a:noAutofit/>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US" dirty="0"/>
              <a:t>Smartphone communicates over BLE with wearable devices</a:t>
            </a:r>
          </a:p>
          <a:p>
            <a:r>
              <a:rPr lang="en-US" dirty="0"/>
              <a:t>Performs minimal information pre-processing</a:t>
            </a:r>
          </a:p>
          <a:p>
            <a:r>
              <a:rPr lang="en-US" dirty="0"/>
              <a:t>Relays data to cloud-based services </a:t>
            </a:r>
          </a:p>
        </p:txBody>
      </p:sp>
      <p:sp>
        <p:nvSpPr>
          <p:cNvPr id="71" name="TextBox 70">
            <a:extLst>
              <a:ext uri="{FF2B5EF4-FFF2-40B4-BE49-F238E27FC236}">
                <a16:creationId xmlns:a16="http://schemas.microsoft.com/office/drawing/2014/main" id="{DE72CFCC-F1EC-4965-88F1-71B30E8D9944}"/>
              </a:ext>
            </a:extLst>
          </p:cNvPr>
          <p:cNvSpPr txBox="1"/>
          <p:nvPr/>
        </p:nvSpPr>
        <p:spPr>
          <a:xfrm>
            <a:off x="7097649" y="2135811"/>
            <a:ext cx="1649393"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Cloud-based fitness tracking service</a:t>
            </a:r>
          </a:p>
        </p:txBody>
      </p:sp>
      <p:pic>
        <p:nvPicPr>
          <p:cNvPr id="87" name="Graphic 86" descr="Cell Tower">
            <a:extLst>
              <a:ext uri="{FF2B5EF4-FFF2-40B4-BE49-F238E27FC236}">
                <a16:creationId xmlns:a16="http://schemas.microsoft.com/office/drawing/2014/main" id="{08F3CA48-F3B1-4749-B735-855F03DEB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4182" y="2734805"/>
            <a:ext cx="702932" cy="702932"/>
          </a:xfrm>
          <a:prstGeom prst="rect">
            <a:avLst/>
          </a:prstGeom>
        </p:spPr>
      </p:pic>
      <p:sp>
        <p:nvSpPr>
          <p:cNvPr id="96" name="Freeform: Shape 95">
            <a:extLst>
              <a:ext uri="{FF2B5EF4-FFF2-40B4-BE49-F238E27FC236}">
                <a16:creationId xmlns:a16="http://schemas.microsoft.com/office/drawing/2014/main" id="{0C6A6D1A-A814-4661-9124-50F5465C03D1}"/>
              </a:ext>
            </a:extLst>
          </p:cNvPr>
          <p:cNvSpPr/>
          <p:nvPr/>
        </p:nvSpPr>
        <p:spPr>
          <a:xfrm flipV="1">
            <a:off x="2728741" y="3304985"/>
            <a:ext cx="1431895" cy="423316"/>
          </a:xfrm>
          <a:custGeom>
            <a:avLst/>
            <a:gdLst>
              <a:gd name="connsiteX0" fmla="*/ 0 w 1232703"/>
              <a:gd name="connsiteY0" fmla="*/ 97746 h 826951"/>
              <a:gd name="connsiteX1" fmla="*/ 729205 w 1232703"/>
              <a:gd name="connsiteY1" fmla="*/ 63022 h 826951"/>
              <a:gd name="connsiteX2" fmla="*/ 1232703 w 1232703"/>
              <a:gd name="connsiteY2" fmla="*/ 826951 h 826951"/>
              <a:gd name="connsiteX3" fmla="*/ 1232703 w 1232703"/>
              <a:gd name="connsiteY3" fmla="*/ 826951 h 826951"/>
            </a:gdLst>
            <a:ahLst/>
            <a:cxnLst>
              <a:cxn ang="0">
                <a:pos x="connsiteX0" y="connsiteY0"/>
              </a:cxn>
              <a:cxn ang="0">
                <a:pos x="connsiteX1" y="connsiteY1"/>
              </a:cxn>
              <a:cxn ang="0">
                <a:pos x="connsiteX2" y="connsiteY2"/>
              </a:cxn>
              <a:cxn ang="0">
                <a:pos x="connsiteX3" y="connsiteY3"/>
              </a:cxn>
            </a:cxnLst>
            <a:rect l="l" t="t" r="r" b="b"/>
            <a:pathLst>
              <a:path w="1232703" h="826951">
                <a:moveTo>
                  <a:pt x="0" y="97746"/>
                </a:moveTo>
                <a:cubicBezTo>
                  <a:pt x="261877" y="19617"/>
                  <a:pt x="523755" y="-58512"/>
                  <a:pt x="729205" y="63022"/>
                </a:cubicBezTo>
                <a:cubicBezTo>
                  <a:pt x="934656" y="184556"/>
                  <a:pt x="1232703" y="826951"/>
                  <a:pt x="1232703" y="826951"/>
                </a:cubicBezTo>
                <a:lnTo>
                  <a:pt x="1232703" y="826951"/>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a:extLst>
              <a:ext uri="{FF2B5EF4-FFF2-40B4-BE49-F238E27FC236}">
                <a16:creationId xmlns:a16="http://schemas.microsoft.com/office/drawing/2014/main" id="{7CEE6F46-E1C7-45B0-9354-0E7638807C30}"/>
              </a:ext>
            </a:extLst>
          </p:cNvPr>
          <p:cNvSpPr txBox="1"/>
          <p:nvPr/>
        </p:nvSpPr>
        <p:spPr>
          <a:xfrm>
            <a:off x="2498783" y="3400701"/>
            <a:ext cx="1459615"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LTE</a:t>
            </a:r>
          </a:p>
        </p:txBody>
      </p:sp>
      <p:grpSp>
        <p:nvGrpSpPr>
          <p:cNvPr id="33" name="Group 32">
            <a:extLst>
              <a:ext uri="{FF2B5EF4-FFF2-40B4-BE49-F238E27FC236}">
                <a16:creationId xmlns:a16="http://schemas.microsoft.com/office/drawing/2014/main" id="{2E49B424-2821-447B-8B22-9C19FB09D7F4}"/>
              </a:ext>
            </a:extLst>
          </p:cNvPr>
          <p:cNvGrpSpPr/>
          <p:nvPr/>
        </p:nvGrpSpPr>
        <p:grpSpPr>
          <a:xfrm>
            <a:off x="29995" y="2131977"/>
            <a:ext cx="3195585" cy="3424617"/>
            <a:chOff x="29995" y="2131977"/>
            <a:chExt cx="3195585" cy="3424617"/>
          </a:xfrm>
        </p:grpSpPr>
        <p:pic>
          <p:nvPicPr>
            <p:cNvPr id="93" name="Graphic 92" descr="Walk">
              <a:extLst>
                <a:ext uri="{FF2B5EF4-FFF2-40B4-BE49-F238E27FC236}">
                  <a16:creationId xmlns:a16="http://schemas.microsoft.com/office/drawing/2014/main" id="{10EB023D-7873-4A53-B0F9-C07247D126F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95" y="2131977"/>
              <a:ext cx="3142229" cy="3142229"/>
            </a:xfrm>
            <a:prstGeom prst="rect">
              <a:avLst/>
            </a:prstGeom>
          </p:spPr>
        </p:pic>
        <p:sp>
          <p:nvSpPr>
            <p:cNvPr id="55" name="TextBox 54">
              <a:extLst>
                <a:ext uri="{FF2B5EF4-FFF2-40B4-BE49-F238E27FC236}">
                  <a16:creationId xmlns:a16="http://schemas.microsoft.com/office/drawing/2014/main" id="{D9FD16D5-030D-4939-9EF5-32F9A53AABB5}"/>
                </a:ext>
              </a:extLst>
            </p:cNvPr>
            <p:cNvSpPr txBox="1"/>
            <p:nvPr/>
          </p:nvSpPr>
          <p:spPr>
            <a:xfrm>
              <a:off x="2359643" y="4421618"/>
              <a:ext cx="865937"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1"/>
                  </a:solidFill>
                  <a:latin typeface="+mn-lt"/>
                  <a:ea typeface="+mn-ea"/>
                  <a:cs typeface="+mn-cs"/>
                </a:rPr>
                <a:t>BLE</a:t>
              </a:r>
            </a:p>
          </p:txBody>
        </p:sp>
        <p:pic>
          <p:nvPicPr>
            <p:cNvPr id="94" name="Graphic 93" descr="Smart Phone">
              <a:extLst>
                <a:ext uri="{FF2B5EF4-FFF2-40B4-BE49-F238E27FC236}">
                  <a16:creationId xmlns:a16="http://schemas.microsoft.com/office/drawing/2014/main" id="{42BAAF2F-CAB9-4EFA-B2DD-F14B0B7FEF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70199" y="3376704"/>
              <a:ext cx="463088" cy="463088"/>
            </a:xfrm>
            <a:prstGeom prst="rect">
              <a:avLst/>
            </a:prstGeom>
          </p:spPr>
        </p:pic>
        <p:pic>
          <p:nvPicPr>
            <p:cNvPr id="6" name="Graphic 5" descr="Watch">
              <a:extLst>
                <a:ext uri="{FF2B5EF4-FFF2-40B4-BE49-F238E27FC236}">
                  <a16:creationId xmlns:a16="http://schemas.microsoft.com/office/drawing/2014/main" id="{4FA66736-F220-46CD-B0DB-C3B71BEC4AD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162094">
              <a:off x="2081661" y="3467955"/>
              <a:ext cx="362797" cy="362797"/>
            </a:xfrm>
            <a:prstGeom prst="rect">
              <a:avLst/>
            </a:prstGeom>
          </p:spPr>
        </p:pic>
        <p:pic>
          <p:nvPicPr>
            <p:cNvPr id="8" name="Graphic 7" descr="Boot">
              <a:extLst>
                <a:ext uri="{FF2B5EF4-FFF2-40B4-BE49-F238E27FC236}">
                  <a16:creationId xmlns:a16="http://schemas.microsoft.com/office/drawing/2014/main" id="{9C4A072D-096C-4ECF-B2EE-FE84640F019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910035">
              <a:off x="522590" y="4846595"/>
              <a:ext cx="648237" cy="648237"/>
            </a:xfrm>
            <a:prstGeom prst="rect">
              <a:avLst/>
            </a:prstGeom>
          </p:spPr>
        </p:pic>
        <p:pic>
          <p:nvPicPr>
            <p:cNvPr id="11" name="Graphic 10" descr="Glasses">
              <a:extLst>
                <a:ext uri="{FF2B5EF4-FFF2-40B4-BE49-F238E27FC236}">
                  <a16:creationId xmlns:a16="http://schemas.microsoft.com/office/drawing/2014/main" id="{1E5DF5EA-B5AF-4050-8625-1819F5DDC2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77131" y="2248216"/>
              <a:ext cx="592289" cy="592289"/>
            </a:xfrm>
            <a:prstGeom prst="rect">
              <a:avLst/>
            </a:prstGeom>
          </p:spPr>
        </p:pic>
        <p:pic>
          <p:nvPicPr>
            <p:cNvPr id="50" name="Graphic 49" descr="Boot">
              <a:extLst>
                <a:ext uri="{FF2B5EF4-FFF2-40B4-BE49-F238E27FC236}">
                  <a16:creationId xmlns:a16="http://schemas.microsoft.com/office/drawing/2014/main" id="{903D30E9-1F42-4796-B80B-41FD14E6D8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75589" y="4872434"/>
              <a:ext cx="684160" cy="684160"/>
            </a:xfrm>
            <a:prstGeom prst="rect">
              <a:avLst/>
            </a:prstGeom>
          </p:spPr>
        </p:pic>
        <p:sp>
          <p:nvSpPr>
            <p:cNvPr id="12" name="Freeform: Shape 11">
              <a:extLst>
                <a:ext uri="{FF2B5EF4-FFF2-40B4-BE49-F238E27FC236}">
                  <a16:creationId xmlns:a16="http://schemas.microsoft.com/office/drawing/2014/main" id="{FF682144-ABD9-42AE-81D1-F0904199106A}"/>
                </a:ext>
              </a:extLst>
            </p:cNvPr>
            <p:cNvSpPr/>
            <p:nvPr/>
          </p:nvSpPr>
          <p:spPr>
            <a:xfrm>
              <a:off x="2019782" y="2391696"/>
              <a:ext cx="572947" cy="976537"/>
            </a:xfrm>
            <a:custGeom>
              <a:avLst/>
              <a:gdLst>
                <a:gd name="connsiteX0" fmla="*/ 0 w 572947"/>
                <a:gd name="connsiteY0" fmla="*/ 73712 h 976537"/>
                <a:gd name="connsiteX1" fmla="*/ 451413 w 572947"/>
                <a:gd name="connsiteY1" fmla="*/ 91074 h 976537"/>
                <a:gd name="connsiteX2" fmla="*/ 572947 w 572947"/>
                <a:gd name="connsiteY2" fmla="*/ 976537 h 976537"/>
                <a:gd name="connsiteX3" fmla="*/ 572947 w 572947"/>
                <a:gd name="connsiteY3" fmla="*/ 976537 h 976537"/>
                <a:gd name="connsiteX4" fmla="*/ 572947 w 572947"/>
                <a:gd name="connsiteY4" fmla="*/ 976537 h 97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47" h="976537">
                  <a:moveTo>
                    <a:pt x="0" y="73712"/>
                  </a:moveTo>
                  <a:cubicBezTo>
                    <a:pt x="177961" y="7157"/>
                    <a:pt x="355922" y="-59397"/>
                    <a:pt x="451413" y="91074"/>
                  </a:cubicBezTo>
                  <a:cubicBezTo>
                    <a:pt x="546904" y="241545"/>
                    <a:pt x="572947" y="976537"/>
                    <a:pt x="572947" y="976537"/>
                  </a:cubicBezTo>
                  <a:lnTo>
                    <a:pt x="572947" y="976537"/>
                  </a:lnTo>
                  <a:lnTo>
                    <a:pt x="572947" y="976537"/>
                  </a:ln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reeform: Shape 12">
              <a:extLst>
                <a:ext uri="{FF2B5EF4-FFF2-40B4-BE49-F238E27FC236}">
                  <a16:creationId xmlns:a16="http://schemas.microsoft.com/office/drawing/2014/main" id="{25AB2EAF-2DAE-4B06-BDC3-ED1D7557CD2F}"/>
                </a:ext>
              </a:extLst>
            </p:cNvPr>
            <p:cNvSpPr/>
            <p:nvPr/>
          </p:nvSpPr>
          <p:spPr>
            <a:xfrm>
              <a:off x="2210765" y="3767559"/>
              <a:ext cx="364602" cy="295155"/>
            </a:xfrm>
            <a:custGeom>
              <a:avLst/>
              <a:gdLst>
                <a:gd name="connsiteX0" fmla="*/ 0 w 364602"/>
                <a:gd name="connsiteY0" fmla="*/ 0 h 295155"/>
                <a:gd name="connsiteX1" fmla="*/ 86810 w 364602"/>
                <a:gd name="connsiteY1" fmla="*/ 295155 h 295155"/>
                <a:gd name="connsiteX2" fmla="*/ 364602 w 364602"/>
                <a:gd name="connsiteY2" fmla="*/ 0 h 295155"/>
                <a:gd name="connsiteX3" fmla="*/ 364602 w 364602"/>
                <a:gd name="connsiteY3" fmla="*/ 0 h 295155"/>
              </a:gdLst>
              <a:ahLst/>
              <a:cxnLst>
                <a:cxn ang="0">
                  <a:pos x="connsiteX0" y="connsiteY0"/>
                </a:cxn>
                <a:cxn ang="0">
                  <a:pos x="connsiteX1" y="connsiteY1"/>
                </a:cxn>
                <a:cxn ang="0">
                  <a:pos x="connsiteX2" y="connsiteY2"/>
                </a:cxn>
                <a:cxn ang="0">
                  <a:pos x="connsiteX3" y="connsiteY3"/>
                </a:cxn>
              </a:cxnLst>
              <a:rect l="l" t="t" r="r" b="b"/>
              <a:pathLst>
                <a:path w="364602" h="295155">
                  <a:moveTo>
                    <a:pt x="0" y="0"/>
                  </a:moveTo>
                  <a:cubicBezTo>
                    <a:pt x="13021" y="147577"/>
                    <a:pt x="26043" y="295155"/>
                    <a:pt x="86810" y="295155"/>
                  </a:cubicBezTo>
                  <a:cubicBezTo>
                    <a:pt x="147577" y="295155"/>
                    <a:pt x="364602" y="0"/>
                    <a:pt x="364602" y="0"/>
                  </a:cubicBezTo>
                  <a:lnTo>
                    <a:pt x="364602" y="0"/>
                  </a:ln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Freeform: Shape 16">
              <a:extLst>
                <a:ext uri="{FF2B5EF4-FFF2-40B4-BE49-F238E27FC236}">
                  <a16:creationId xmlns:a16="http://schemas.microsoft.com/office/drawing/2014/main" id="{D87FDED3-D310-4BFB-970B-4D0402E5BE6B}"/>
                </a:ext>
              </a:extLst>
            </p:cNvPr>
            <p:cNvSpPr/>
            <p:nvPr/>
          </p:nvSpPr>
          <p:spPr>
            <a:xfrm>
              <a:off x="2141316" y="3839792"/>
              <a:ext cx="480469" cy="1334092"/>
            </a:xfrm>
            <a:custGeom>
              <a:avLst/>
              <a:gdLst>
                <a:gd name="connsiteX0" fmla="*/ 0 w 480469"/>
                <a:gd name="connsiteY0" fmla="*/ 1431796 h 1431796"/>
                <a:gd name="connsiteX1" fmla="*/ 347241 w 480469"/>
                <a:gd name="connsiteY1" fmla="*/ 1154003 h 1431796"/>
                <a:gd name="connsiteX2" fmla="*/ 468775 w 480469"/>
                <a:gd name="connsiteY2" fmla="*/ 112282 h 1431796"/>
                <a:gd name="connsiteX3" fmla="*/ 468775 w 480469"/>
                <a:gd name="connsiteY3" fmla="*/ 77558 h 1431796"/>
              </a:gdLst>
              <a:ahLst/>
              <a:cxnLst>
                <a:cxn ang="0">
                  <a:pos x="connsiteX0" y="connsiteY0"/>
                </a:cxn>
                <a:cxn ang="0">
                  <a:pos x="connsiteX1" y="connsiteY1"/>
                </a:cxn>
                <a:cxn ang="0">
                  <a:pos x="connsiteX2" y="connsiteY2"/>
                </a:cxn>
                <a:cxn ang="0">
                  <a:pos x="connsiteX3" y="connsiteY3"/>
                </a:cxn>
              </a:cxnLst>
              <a:rect l="l" t="t" r="r" b="b"/>
              <a:pathLst>
                <a:path w="480469" h="1431796">
                  <a:moveTo>
                    <a:pt x="0" y="1431796"/>
                  </a:moveTo>
                  <a:cubicBezTo>
                    <a:pt x="134556" y="1402859"/>
                    <a:pt x="269112" y="1373922"/>
                    <a:pt x="347241" y="1154003"/>
                  </a:cubicBezTo>
                  <a:cubicBezTo>
                    <a:pt x="425370" y="934084"/>
                    <a:pt x="448519" y="291689"/>
                    <a:pt x="468775" y="112282"/>
                  </a:cubicBezTo>
                  <a:cubicBezTo>
                    <a:pt x="489031" y="-67125"/>
                    <a:pt x="478903" y="5216"/>
                    <a:pt x="468775" y="77558"/>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E97BB4F8-1885-4828-8D13-45E971077E85}"/>
                </a:ext>
              </a:extLst>
            </p:cNvPr>
            <p:cNvSpPr/>
            <p:nvPr/>
          </p:nvSpPr>
          <p:spPr>
            <a:xfrm>
              <a:off x="891251" y="3802284"/>
              <a:ext cx="1666754" cy="1354238"/>
            </a:xfrm>
            <a:custGeom>
              <a:avLst/>
              <a:gdLst>
                <a:gd name="connsiteX0" fmla="*/ 0 w 1666754"/>
                <a:gd name="connsiteY0" fmla="*/ 1354238 h 1354238"/>
                <a:gd name="connsiteX1" fmla="*/ 816015 w 1666754"/>
                <a:gd name="connsiteY1" fmla="*/ 1111169 h 1354238"/>
                <a:gd name="connsiteX2" fmla="*/ 1458410 w 1666754"/>
                <a:gd name="connsiteY2" fmla="*/ 625032 h 1354238"/>
                <a:gd name="connsiteX3" fmla="*/ 1666754 w 1666754"/>
                <a:gd name="connsiteY3" fmla="*/ 0 h 1354238"/>
              </a:gdLst>
              <a:ahLst/>
              <a:cxnLst>
                <a:cxn ang="0">
                  <a:pos x="connsiteX0" y="connsiteY0"/>
                </a:cxn>
                <a:cxn ang="0">
                  <a:pos x="connsiteX1" y="connsiteY1"/>
                </a:cxn>
                <a:cxn ang="0">
                  <a:pos x="connsiteX2" y="connsiteY2"/>
                </a:cxn>
                <a:cxn ang="0">
                  <a:pos x="connsiteX3" y="connsiteY3"/>
                </a:cxn>
              </a:cxnLst>
              <a:rect l="l" t="t" r="r" b="b"/>
              <a:pathLst>
                <a:path w="1666754" h="1354238">
                  <a:moveTo>
                    <a:pt x="0" y="1354238"/>
                  </a:moveTo>
                  <a:cubicBezTo>
                    <a:pt x="286473" y="1293470"/>
                    <a:pt x="572947" y="1232703"/>
                    <a:pt x="816015" y="1111169"/>
                  </a:cubicBezTo>
                  <a:cubicBezTo>
                    <a:pt x="1059083" y="989635"/>
                    <a:pt x="1316620" y="810227"/>
                    <a:pt x="1458410" y="625032"/>
                  </a:cubicBezTo>
                  <a:cubicBezTo>
                    <a:pt x="1600200" y="439837"/>
                    <a:pt x="1633477" y="219918"/>
                    <a:pt x="1666754" y="0"/>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6" name="TextBox 55">
            <a:extLst>
              <a:ext uri="{FF2B5EF4-FFF2-40B4-BE49-F238E27FC236}">
                <a16:creationId xmlns:a16="http://schemas.microsoft.com/office/drawing/2014/main" id="{2E812CF7-C27F-4441-8AF1-DAA5AC773101}"/>
              </a:ext>
            </a:extLst>
          </p:cNvPr>
          <p:cNvSpPr txBox="1"/>
          <p:nvPr/>
        </p:nvSpPr>
        <p:spPr>
          <a:xfrm>
            <a:off x="6985591" y="3915136"/>
            <a:ext cx="1945757" cy="886397"/>
          </a:xfrm>
          <a:prstGeom prst="rect">
            <a:avLst/>
          </a:prstGeom>
          <a:noFill/>
        </p:spPr>
        <p:txBody>
          <a:bodyPr wrap="square" lIns="0" tIns="0" rIns="0" bIns="0" rtlCol="0">
            <a:spAutoFit/>
          </a:bodyPr>
          <a:lstStyle/>
          <a:p>
            <a:pPr algn="ctr" eaLnBrk="1" hangingPunct="1">
              <a:lnSpc>
                <a:spcPct val="90000"/>
              </a:lnSpc>
              <a:spcBef>
                <a:spcPts val="0"/>
              </a:spcBef>
              <a:spcAft>
                <a:spcPts val="600"/>
              </a:spcAft>
            </a:pPr>
            <a:r>
              <a:rPr lang="en-US" sz="1600" kern="1200" dirty="0">
                <a:solidFill>
                  <a:schemeClr val="accent6">
                    <a:lumMod val="75000"/>
                  </a:schemeClr>
                </a:solidFill>
                <a:latin typeface="+mn-lt"/>
                <a:ea typeface="+mn-ea"/>
              </a:rPr>
              <a:t>Cloud-based </a:t>
            </a:r>
            <a:r>
              <a:rPr lang="en-US" sz="1600" dirty="0">
                <a:solidFill>
                  <a:schemeClr val="accent6">
                    <a:lumMod val="75000"/>
                  </a:schemeClr>
                </a:solidFill>
                <a:latin typeface="+mn-lt"/>
                <a:ea typeface="+mn-ea"/>
              </a:rPr>
              <a:t>image manipulation/</a:t>
            </a:r>
            <a:r>
              <a:rPr lang="en-US" sz="1600" kern="1200" dirty="0">
                <a:solidFill>
                  <a:schemeClr val="accent6">
                    <a:lumMod val="75000"/>
                  </a:schemeClr>
                </a:solidFill>
                <a:latin typeface="+mn-lt"/>
                <a:ea typeface="+mn-ea"/>
              </a:rPr>
              <a:t>facial recognition/</a:t>
            </a:r>
            <a:r>
              <a:rPr lang="en-US" sz="1600" dirty="0">
                <a:solidFill>
                  <a:schemeClr val="accent6">
                    <a:lumMod val="75000"/>
                  </a:schemeClr>
                </a:solidFill>
              </a:rPr>
              <a:t>navigation</a:t>
            </a:r>
            <a:r>
              <a:rPr lang="en-US" sz="1600" kern="1200" dirty="0">
                <a:solidFill>
                  <a:schemeClr val="accent6">
                    <a:lumMod val="75000"/>
                  </a:schemeClr>
                </a:solidFill>
                <a:latin typeface="+mn-lt"/>
                <a:ea typeface="+mn-ea"/>
              </a:rPr>
              <a:t> services</a:t>
            </a:r>
          </a:p>
        </p:txBody>
      </p:sp>
      <p:pic>
        <p:nvPicPr>
          <p:cNvPr id="57" name="Graphic 56" descr="Server">
            <a:extLst>
              <a:ext uri="{FF2B5EF4-FFF2-40B4-BE49-F238E27FC236}">
                <a16:creationId xmlns:a16="http://schemas.microsoft.com/office/drawing/2014/main" id="{4B88EF77-8A58-4E03-9AD1-A882C2188A46}"/>
              </a:ext>
            </a:extLst>
          </p:cNvPr>
          <p:cNvPicPr>
            <a:picLocks noChangeAspect="1"/>
          </p:cNvPicPr>
          <p:nvPr/>
        </p:nvPicPr>
        <p:blipFill>
          <a:blip r:embed="rId5">
            <a:extLst>
              <a:ext uri="{96DAC541-7B7A-43D3-8B79-37D633B846F1}">
                <asvg:svgBlip xmlns:asvg="http://schemas.microsoft.com/office/drawing/2016/SVG/main" r:embed="rId19"/>
              </a:ext>
            </a:extLst>
          </a:blip>
          <a:stretch>
            <a:fillRect/>
          </a:stretch>
        </p:blipFill>
        <p:spPr>
          <a:xfrm>
            <a:off x="7501118" y="4801533"/>
            <a:ext cx="842453" cy="842453"/>
          </a:xfrm>
          <a:prstGeom prst="rect">
            <a:avLst/>
          </a:prstGeom>
        </p:spPr>
      </p:pic>
      <p:cxnSp>
        <p:nvCxnSpPr>
          <p:cNvPr id="22" name="Straight Connector 21">
            <a:extLst>
              <a:ext uri="{FF2B5EF4-FFF2-40B4-BE49-F238E27FC236}">
                <a16:creationId xmlns:a16="http://schemas.microsoft.com/office/drawing/2014/main" id="{8CCE8F77-2564-430D-9200-18C903CDAA12}"/>
              </a:ext>
            </a:extLst>
          </p:cNvPr>
          <p:cNvCxnSpPr>
            <a:cxnSpLocks/>
            <a:endCxn id="36" idx="1"/>
          </p:cNvCxnSpPr>
          <p:nvPr/>
        </p:nvCxnSpPr>
        <p:spPr>
          <a:xfrm flipV="1">
            <a:off x="6724891" y="3001207"/>
            <a:ext cx="779616" cy="84545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08BED9E-C86B-4937-AD3A-5308BEC92E58}"/>
              </a:ext>
            </a:extLst>
          </p:cNvPr>
          <p:cNvCxnSpPr>
            <a:cxnSpLocks/>
            <a:endCxn id="57" idx="1"/>
          </p:cNvCxnSpPr>
          <p:nvPr/>
        </p:nvCxnSpPr>
        <p:spPr>
          <a:xfrm>
            <a:off x="6655443" y="4226946"/>
            <a:ext cx="845675" cy="99581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7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3DD7-E863-474B-B508-44C194593015}"/>
              </a:ext>
            </a:extLst>
          </p:cNvPr>
          <p:cNvSpPr>
            <a:spLocks noGrp="1"/>
          </p:cNvSpPr>
          <p:nvPr>
            <p:ph type="title"/>
          </p:nvPr>
        </p:nvSpPr>
        <p:spPr>
          <a:xfrm>
            <a:off x="479425" y="478301"/>
            <a:ext cx="11233150" cy="512830"/>
          </a:xfrm>
          <a:prstGeom prst="rect">
            <a:avLst/>
          </a:prstGeom>
        </p:spPr>
        <p:txBody>
          <a:bodyPr anchor="t">
            <a:normAutofit/>
          </a:bodyPr>
          <a:lstStyle/>
          <a:p>
            <a:r>
              <a:rPr lang="en-US" dirty="0"/>
              <a:t>Cloud vs. Fog vs. Edge</a:t>
            </a:r>
          </a:p>
        </p:txBody>
      </p:sp>
      <p:sp>
        <p:nvSpPr>
          <p:cNvPr id="4" name="Text Placeholder 3">
            <a:extLst>
              <a:ext uri="{FF2B5EF4-FFF2-40B4-BE49-F238E27FC236}">
                <a16:creationId xmlns:a16="http://schemas.microsoft.com/office/drawing/2014/main" id="{854BC8B8-9142-487D-A64E-FBC766A1B27B}"/>
              </a:ext>
            </a:extLst>
          </p:cNvPr>
          <p:cNvSpPr>
            <a:spLocks noGrp="1"/>
          </p:cNvSpPr>
          <p:nvPr>
            <p:ph type="body" sz="quarter" idx="13"/>
          </p:nvPr>
        </p:nvSpPr>
        <p:spPr>
          <a:xfrm>
            <a:off x="479425" y="991131"/>
            <a:ext cx="11233150" cy="344488"/>
          </a:xfrm>
          <a:prstGeom prst="rect">
            <a:avLst/>
          </a:prstGeom>
        </p:spPr>
        <p:txBody>
          <a:bodyPr>
            <a:normAutofit/>
          </a:bodyPr>
          <a:lstStyle/>
          <a:p>
            <a:pPr>
              <a:lnSpc>
                <a:spcPct val="90000"/>
              </a:lnSpc>
            </a:pPr>
            <a:r>
              <a:rPr lang="en-US" dirty="0"/>
              <a:t>The information processing view</a:t>
            </a:r>
          </a:p>
        </p:txBody>
      </p:sp>
      <p:sp>
        <p:nvSpPr>
          <p:cNvPr id="11" name="Content Placeholder 3">
            <a:extLst>
              <a:ext uri="{FF2B5EF4-FFF2-40B4-BE49-F238E27FC236}">
                <a16:creationId xmlns:a16="http://schemas.microsoft.com/office/drawing/2014/main" id="{31520F3A-DBFB-4149-8F5F-22D035EB699E}"/>
              </a:ext>
            </a:extLst>
          </p:cNvPr>
          <p:cNvSpPr>
            <a:spLocks noGrp="1"/>
          </p:cNvSpPr>
          <p:nvPr>
            <p:ph idx="1"/>
          </p:nvPr>
        </p:nvSpPr>
        <p:spPr>
          <a:xfrm>
            <a:off x="479425" y="1631112"/>
            <a:ext cx="2619375" cy="4086426"/>
          </a:xfrm>
        </p:spPr>
        <p:txBody>
          <a:bodyPr/>
          <a:lstStyle/>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pPr marL="0" indent="0" algn="ctr">
              <a:buNone/>
            </a:pPr>
            <a:r>
              <a:rPr lang="en-US" b="1" dirty="0">
                <a:solidFill>
                  <a:schemeClr val="accent5"/>
                </a:solidFill>
              </a:rPr>
              <a:t>Edge computing</a:t>
            </a:r>
          </a:p>
        </p:txBody>
      </p:sp>
      <p:graphicFrame>
        <p:nvGraphicFramePr>
          <p:cNvPr id="6" name="Content Placeholder 2">
            <a:extLst>
              <a:ext uri="{FF2B5EF4-FFF2-40B4-BE49-F238E27FC236}">
                <a16:creationId xmlns:a16="http://schemas.microsoft.com/office/drawing/2014/main" id="{50371C11-96AD-4C2C-9CA2-4E672F532EA5}"/>
              </a:ext>
            </a:extLst>
          </p:cNvPr>
          <p:cNvGraphicFramePr>
            <a:graphicFrameLocks noGrp="1"/>
          </p:cNvGraphicFramePr>
          <p:nvPr>
            <p:ph sz="quarter" idx="21"/>
            <p:extLst>
              <p:ext uri="{D42A27DB-BD31-4B8C-83A1-F6EECF244321}">
                <p14:modId xmlns:p14="http://schemas.microsoft.com/office/powerpoint/2010/main" val="2965040636"/>
              </p:ext>
            </p:extLst>
          </p:nvPr>
        </p:nvGraphicFramePr>
        <p:xfrm>
          <a:off x="3416035" y="1631112"/>
          <a:ext cx="8296540" cy="408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Network diagram">
            <a:extLst>
              <a:ext uri="{FF2B5EF4-FFF2-40B4-BE49-F238E27FC236}">
                <a16:creationId xmlns:a16="http://schemas.microsoft.com/office/drawing/2014/main" id="{5624514B-92D4-4761-99BA-C0286CEB558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69970" y="2433576"/>
            <a:ext cx="1524965" cy="1524965"/>
          </a:xfrm>
          <a:prstGeom prst="rect">
            <a:avLst/>
          </a:prstGeom>
        </p:spPr>
      </p:pic>
    </p:spTree>
    <p:extLst>
      <p:ext uri="{BB962C8B-B14F-4D97-AF65-F5344CB8AC3E}">
        <p14:creationId xmlns:p14="http://schemas.microsoft.com/office/powerpoint/2010/main" val="2996488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D8BE3-6161-47B5-94C9-E434E069888D}"/>
              </a:ext>
            </a:extLst>
          </p:cNvPr>
          <p:cNvSpPr>
            <a:spLocks noGrp="1"/>
          </p:cNvSpPr>
          <p:nvPr>
            <p:ph type="title"/>
          </p:nvPr>
        </p:nvSpPr>
        <p:spPr/>
        <p:txBody>
          <a:bodyPr/>
          <a:lstStyle/>
          <a:p>
            <a:r>
              <a:rPr lang="en-US" dirty="0"/>
              <a:t>Example: Hearables</a:t>
            </a:r>
          </a:p>
        </p:txBody>
      </p:sp>
      <p:pic>
        <p:nvPicPr>
          <p:cNvPr id="20" name="Graphic 19" descr="Cloud">
            <a:extLst>
              <a:ext uri="{FF2B5EF4-FFF2-40B4-BE49-F238E27FC236}">
                <a16:creationId xmlns:a16="http://schemas.microsoft.com/office/drawing/2014/main" id="{22F3C23A-1DAB-49B4-95B4-294ACAC93B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4331" y="1795644"/>
            <a:ext cx="3495586" cy="3495586"/>
          </a:xfrm>
          <a:prstGeom prst="rect">
            <a:avLst/>
          </a:prstGeom>
        </p:spPr>
      </p:pic>
      <p:pic>
        <p:nvPicPr>
          <p:cNvPr id="36" name="Graphic 35" descr="Server">
            <a:extLst>
              <a:ext uri="{FF2B5EF4-FFF2-40B4-BE49-F238E27FC236}">
                <a16:creationId xmlns:a16="http://schemas.microsoft.com/office/drawing/2014/main" id="{2B4AAE71-436B-4CBF-82B4-153CBEF751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5507" y="3433656"/>
            <a:ext cx="1063109" cy="1063109"/>
          </a:xfrm>
          <a:prstGeom prst="rect">
            <a:avLst/>
          </a:prstGeom>
        </p:spPr>
      </p:pic>
      <p:sp>
        <p:nvSpPr>
          <p:cNvPr id="74" name="TextBox 73">
            <a:extLst>
              <a:ext uri="{FF2B5EF4-FFF2-40B4-BE49-F238E27FC236}">
                <a16:creationId xmlns:a16="http://schemas.microsoft.com/office/drawing/2014/main" id="{1B32185E-423E-4D17-BA22-D5F1775640DC}"/>
              </a:ext>
            </a:extLst>
          </p:cNvPr>
          <p:cNvSpPr txBox="1"/>
          <p:nvPr/>
        </p:nvSpPr>
        <p:spPr>
          <a:xfrm>
            <a:off x="4233072" y="3511500"/>
            <a:ext cx="1649393" cy="5539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000" kern="1200" dirty="0">
                <a:solidFill>
                  <a:schemeClr val="accent6">
                    <a:lumMod val="75000"/>
                  </a:schemeClr>
                </a:solidFill>
                <a:latin typeface="+mn-lt"/>
                <a:ea typeface="+mn-ea"/>
              </a:rPr>
              <a:t>Core </a:t>
            </a:r>
            <a:r>
              <a:rPr lang="en-US" sz="2000" dirty="0">
                <a:solidFill>
                  <a:schemeClr val="accent6">
                    <a:lumMod val="75000"/>
                  </a:schemeClr>
                </a:solidFill>
                <a:latin typeface="+mn-lt"/>
                <a:ea typeface="+mn-ea"/>
              </a:rPr>
              <a:t>n</a:t>
            </a:r>
            <a:r>
              <a:rPr lang="en-US" sz="2000" kern="1200" dirty="0">
                <a:solidFill>
                  <a:schemeClr val="accent6">
                    <a:lumMod val="75000"/>
                  </a:schemeClr>
                </a:solidFill>
                <a:latin typeface="+mn-lt"/>
                <a:ea typeface="+mn-ea"/>
              </a:rPr>
              <a:t>etwork/ Internet</a:t>
            </a:r>
          </a:p>
        </p:txBody>
      </p:sp>
      <p:sp>
        <p:nvSpPr>
          <p:cNvPr id="83" name="Content Placeholder 3">
            <a:extLst>
              <a:ext uri="{FF2B5EF4-FFF2-40B4-BE49-F238E27FC236}">
                <a16:creationId xmlns:a16="http://schemas.microsoft.com/office/drawing/2014/main" id="{F1CA07C9-A8BC-4DDB-B2B1-0686D4DE3B53}"/>
              </a:ext>
            </a:extLst>
          </p:cNvPr>
          <p:cNvSpPr txBox="1">
            <a:spLocks/>
          </p:cNvSpPr>
          <p:nvPr/>
        </p:nvSpPr>
        <p:spPr>
          <a:xfrm>
            <a:off x="9037638" y="1629597"/>
            <a:ext cx="2674938" cy="4086428"/>
          </a:xfrm>
          <a:prstGeom prst="rect">
            <a:avLst/>
          </a:prstGeom>
        </p:spPr>
        <p:txBody>
          <a:bodyPr vert="horz" lIns="0" tIns="0" rIns="0" bIns="0" rtlCol="0">
            <a:noAutofit/>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US" sz="2000" b="1" dirty="0"/>
              <a:t>Hardware: </a:t>
            </a:r>
            <a:r>
              <a:rPr lang="en-US" sz="2000" dirty="0"/>
              <a:t>Low-power chips specialized in computationally intensive tasks (Arm Ethos)</a:t>
            </a:r>
          </a:p>
          <a:p>
            <a:r>
              <a:rPr lang="en-US" sz="2000" b="1" dirty="0"/>
              <a:t>Software:</a:t>
            </a:r>
            <a:r>
              <a:rPr lang="en-US" sz="2000" dirty="0"/>
              <a:t> AI libraries optimized for constrained devices (uTensor)</a:t>
            </a:r>
          </a:p>
          <a:p>
            <a:r>
              <a:rPr lang="en-US" sz="2000" b="1" dirty="0"/>
              <a:t>Neural networks:</a:t>
            </a:r>
            <a:r>
              <a:rPr lang="en-US" sz="2000" dirty="0"/>
              <a:t> compressed/pruned models</a:t>
            </a:r>
          </a:p>
        </p:txBody>
      </p:sp>
      <p:sp>
        <p:nvSpPr>
          <p:cNvPr id="71" name="TextBox 70">
            <a:extLst>
              <a:ext uri="{FF2B5EF4-FFF2-40B4-BE49-F238E27FC236}">
                <a16:creationId xmlns:a16="http://schemas.microsoft.com/office/drawing/2014/main" id="{DE72CFCC-F1EC-4965-88F1-71B30E8D9944}"/>
              </a:ext>
            </a:extLst>
          </p:cNvPr>
          <p:cNvSpPr txBox="1"/>
          <p:nvPr/>
        </p:nvSpPr>
        <p:spPr>
          <a:xfrm>
            <a:off x="7199492" y="2902102"/>
            <a:ext cx="1649393"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dirty="0">
                <a:solidFill>
                  <a:schemeClr val="accent6">
                    <a:lumMod val="75000"/>
                  </a:schemeClr>
                </a:solidFill>
                <a:latin typeface="+mn-lt"/>
                <a:ea typeface="+mn-ea"/>
                <a:cs typeface="+mn-cs"/>
              </a:rPr>
              <a:t>Cloud-based services</a:t>
            </a:r>
          </a:p>
        </p:txBody>
      </p:sp>
      <p:pic>
        <p:nvPicPr>
          <p:cNvPr id="87" name="Graphic 86" descr="Cell Tower">
            <a:extLst>
              <a:ext uri="{FF2B5EF4-FFF2-40B4-BE49-F238E27FC236}">
                <a16:creationId xmlns:a16="http://schemas.microsoft.com/office/drawing/2014/main" id="{08F3CA48-F3B1-4749-B735-855F03DEBF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4182" y="2734805"/>
            <a:ext cx="702932" cy="702932"/>
          </a:xfrm>
          <a:prstGeom prst="rect">
            <a:avLst/>
          </a:prstGeom>
        </p:spPr>
      </p:pic>
      <p:sp>
        <p:nvSpPr>
          <p:cNvPr id="96" name="Freeform: Shape 95">
            <a:extLst>
              <a:ext uri="{FF2B5EF4-FFF2-40B4-BE49-F238E27FC236}">
                <a16:creationId xmlns:a16="http://schemas.microsoft.com/office/drawing/2014/main" id="{0C6A6D1A-A814-4661-9124-50F5465C03D1}"/>
              </a:ext>
            </a:extLst>
          </p:cNvPr>
          <p:cNvSpPr/>
          <p:nvPr/>
        </p:nvSpPr>
        <p:spPr>
          <a:xfrm flipV="1">
            <a:off x="2728741" y="3304985"/>
            <a:ext cx="1431895" cy="423316"/>
          </a:xfrm>
          <a:custGeom>
            <a:avLst/>
            <a:gdLst>
              <a:gd name="connsiteX0" fmla="*/ 0 w 1232703"/>
              <a:gd name="connsiteY0" fmla="*/ 97746 h 826951"/>
              <a:gd name="connsiteX1" fmla="*/ 729205 w 1232703"/>
              <a:gd name="connsiteY1" fmla="*/ 63022 h 826951"/>
              <a:gd name="connsiteX2" fmla="*/ 1232703 w 1232703"/>
              <a:gd name="connsiteY2" fmla="*/ 826951 h 826951"/>
              <a:gd name="connsiteX3" fmla="*/ 1232703 w 1232703"/>
              <a:gd name="connsiteY3" fmla="*/ 826951 h 826951"/>
            </a:gdLst>
            <a:ahLst/>
            <a:cxnLst>
              <a:cxn ang="0">
                <a:pos x="connsiteX0" y="connsiteY0"/>
              </a:cxn>
              <a:cxn ang="0">
                <a:pos x="connsiteX1" y="connsiteY1"/>
              </a:cxn>
              <a:cxn ang="0">
                <a:pos x="connsiteX2" y="connsiteY2"/>
              </a:cxn>
              <a:cxn ang="0">
                <a:pos x="connsiteX3" y="connsiteY3"/>
              </a:cxn>
            </a:cxnLst>
            <a:rect l="l" t="t" r="r" b="b"/>
            <a:pathLst>
              <a:path w="1232703" h="826951">
                <a:moveTo>
                  <a:pt x="0" y="97746"/>
                </a:moveTo>
                <a:cubicBezTo>
                  <a:pt x="261877" y="19617"/>
                  <a:pt x="523755" y="-58512"/>
                  <a:pt x="729205" y="63022"/>
                </a:cubicBezTo>
                <a:cubicBezTo>
                  <a:pt x="934656" y="184556"/>
                  <a:pt x="1232703" y="826951"/>
                  <a:pt x="1232703" y="826951"/>
                </a:cubicBezTo>
                <a:lnTo>
                  <a:pt x="1232703" y="826951"/>
                </a:lnTo>
              </a:path>
            </a:pathLst>
          </a:cu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TextBox 98">
            <a:extLst>
              <a:ext uri="{FF2B5EF4-FFF2-40B4-BE49-F238E27FC236}">
                <a16:creationId xmlns:a16="http://schemas.microsoft.com/office/drawing/2014/main" id="{7CEE6F46-E1C7-45B0-9354-0E7638807C30}"/>
              </a:ext>
            </a:extLst>
          </p:cNvPr>
          <p:cNvSpPr txBox="1"/>
          <p:nvPr/>
        </p:nvSpPr>
        <p:spPr>
          <a:xfrm>
            <a:off x="2498783" y="3400701"/>
            <a:ext cx="1459615"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1600" kern="1200" dirty="0">
                <a:solidFill>
                  <a:schemeClr val="accent6">
                    <a:lumMod val="75000"/>
                  </a:schemeClr>
                </a:solidFill>
                <a:latin typeface="+mn-lt"/>
                <a:ea typeface="+mn-ea"/>
                <a:cs typeface="+mn-cs"/>
              </a:rPr>
              <a:t>LTE</a:t>
            </a:r>
          </a:p>
        </p:txBody>
      </p:sp>
      <p:cxnSp>
        <p:nvCxnSpPr>
          <p:cNvPr id="22" name="Straight Connector 21">
            <a:extLst>
              <a:ext uri="{FF2B5EF4-FFF2-40B4-BE49-F238E27FC236}">
                <a16:creationId xmlns:a16="http://schemas.microsoft.com/office/drawing/2014/main" id="{8CCE8F77-2564-430D-9200-18C903CDAA12}"/>
              </a:ext>
            </a:extLst>
          </p:cNvPr>
          <p:cNvCxnSpPr>
            <a:cxnSpLocks/>
            <a:endCxn id="36" idx="1"/>
          </p:cNvCxnSpPr>
          <p:nvPr/>
        </p:nvCxnSpPr>
        <p:spPr>
          <a:xfrm>
            <a:off x="6620719" y="3963292"/>
            <a:ext cx="854788" cy="191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827EBA8-5B5E-477D-853F-A1958EDBD91D}"/>
              </a:ext>
            </a:extLst>
          </p:cNvPr>
          <p:cNvGrpSpPr/>
          <p:nvPr/>
        </p:nvGrpSpPr>
        <p:grpSpPr>
          <a:xfrm>
            <a:off x="315475" y="2037133"/>
            <a:ext cx="3142229" cy="3142229"/>
            <a:chOff x="83351" y="1661418"/>
            <a:chExt cx="3142229" cy="3142229"/>
          </a:xfrm>
        </p:grpSpPr>
        <p:pic>
          <p:nvPicPr>
            <p:cNvPr id="93" name="Graphic 92" descr="Ear">
              <a:extLst>
                <a:ext uri="{FF2B5EF4-FFF2-40B4-BE49-F238E27FC236}">
                  <a16:creationId xmlns:a16="http://schemas.microsoft.com/office/drawing/2014/main" id="{10EB023D-7873-4A53-B0F9-C07247D126F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3351" y="1661418"/>
              <a:ext cx="3142229" cy="3142229"/>
            </a:xfrm>
            <a:prstGeom prst="rect">
              <a:avLst/>
            </a:prstGeom>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A89BA2C7-B0F1-4406-9A6C-61518AFADE61}"/>
                </a:ext>
              </a:extLst>
            </p:cNvPr>
            <p:cNvSpPr/>
            <p:nvPr/>
          </p:nvSpPr>
          <p:spPr>
            <a:xfrm>
              <a:off x="1253225" y="2856643"/>
              <a:ext cx="709298" cy="730935"/>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rocessor">
              <a:extLst>
                <a:ext uri="{FF2B5EF4-FFF2-40B4-BE49-F238E27FC236}">
                  <a16:creationId xmlns:a16="http://schemas.microsoft.com/office/drawing/2014/main" id="{6DC7B274-727E-4004-A547-737B46F4C5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63473" y="3032448"/>
              <a:ext cx="423316" cy="423316"/>
            </a:xfrm>
            <a:prstGeom prst="rect">
              <a:avLst/>
            </a:prstGeom>
          </p:spPr>
        </p:pic>
        <p:pic>
          <p:nvPicPr>
            <p:cNvPr id="29" name="Graphic 28" descr="Wireless">
              <a:extLst>
                <a:ext uri="{FF2B5EF4-FFF2-40B4-BE49-F238E27FC236}">
                  <a16:creationId xmlns:a16="http://schemas.microsoft.com/office/drawing/2014/main" id="{16558269-4365-43B8-8724-E78A26BCFA7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flipH="1">
              <a:off x="1620175" y="2862430"/>
              <a:ext cx="349545" cy="349545"/>
            </a:xfrm>
            <a:prstGeom prst="rect">
              <a:avLst/>
            </a:prstGeom>
          </p:spPr>
        </p:pic>
      </p:grpSp>
    </p:spTree>
    <p:extLst>
      <p:ext uri="{BB962C8B-B14F-4D97-AF65-F5344CB8AC3E}">
        <p14:creationId xmlns:p14="http://schemas.microsoft.com/office/powerpoint/2010/main" val="998002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5190D74-BB59-47A0-8D81-FB09C96FC7CC}"/>
              </a:ext>
            </a:extLst>
          </p:cNvPr>
          <p:cNvSpPr>
            <a:spLocks noGrp="1"/>
          </p:cNvSpPr>
          <p:nvPr>
            <p:ph type="title"/>
          </p:nvPr>
        </p:nvSpPr>
        <p:spPr/>
        <p:txBody>
          <a:bodyPr/>
          <a:lstStyle/>
          <a:p>
            <a:r>
              <a:rPr lang="en-US" dirty="0"/>
              <a:t>Choosing the right IoT architecture</a:t>
            </a:r>
          </a:p>
        </p:txBody>
      </p:sp>
      <p:sp>
        <p:nvSpPr>
          <p:cNvPr id="16" name="Text Placeholder 15">
            <a:extLst>
              <a:ext uri="{FF2B5EF4-FFF2-40B4-BE49-F238E27FC236}">
                <a16:creationId xmlns:a16="http://schemas.microsoft.com/office/drawing/2014/main" id="{DA483279-5C5D-44B9-A5EA-9D6C1F373417}"/>
              </a:ext>
            </a:extLst>
          </p:cNvPr>
          <p:cNvSpPr>
            <a:spLocks noGrp="1"/>
          </p:cNvSpPr>
          <p:nvPr>
            <p:ph type="body" sz="quarter" idx="13"/>
          </p:nvPr>
        </p:nvSpPr>
        <p:spPr/>
        <p:txBody>
          <a:bodyPr/>
          <a:lstStyle/>
          <a:p>
            <a:r>
              <a:rPr lang="en-US" dirty="0"/>
              <a:t>Performance and cost remain the dominant architectural drivers</a:t>
            </a:r>
          </a:p>
        </p:txBody>
      </p:sp>
      <p:sp>
        <p:nvSpPr>
          <p:cNvPr id="15" name="Content Placeholder 14">
            <a:extLst>
              <a:ext uri="{FF2B5EF4-FFF2-40B4-BE49-F238E27FC236}">
                <a16:creationId xmlns:a16="http://schemas.microsoft.com/office/drawing/2014/main" id="{E8573E08-7BAA-4823-A7E0-3C3B46589237}"/>
              </a:ext>
            </a:extLst>
          </p:cNvPr>
          <p:cNvSpPr>
            <a:spLocks noGrp="1"/>
          </p:cNvSpPr>
          <p:nvPr>
            <p:ph idx="1"/>
          </p:nvPr>
        </p:nvSpPr>
        <p:spPr>
          <a:xfrm>
            <a:off x="6241198" y="1629080"/>
            <a:ext cx="5481108" cy="4086426"/>
          </a:xfrm>
        </p:spPr>
        <p:txBody>
          <a:bodyPr/>
          <a:lstStyle/>
          <a:p>
            <a:endParaRPr lang="en-US" dirty="0"/>
          </a:p>
          <a:p>
            <a:r>
              <a:rPr lang="en-US" dirty="0"/>
              <a:t>What are the application requirements?</a:t>
            </a:r>
          </a:p>
          <a:p>
            <a:r>
              <a:rPr lang="en-US" dirty="0"/>
              <a:t>What data needs to be acted on locally? </a:t>
            </a:r>
          </a:p>
          <a:p>
            <a:r>
              <a:rPr lang="en-US" dirty="0"/>
              <a:t>Where is most of the computing power?</a:t>
            </a:r>
          </a:p>
          <a:p>
            <a:r>
              <a:rPr lang="en-US" dirty="0"/>
              <a:t>How much networking infrastructure should be deployed/used?</a:t>
            </a:r>
          </a:p>
          <a:p>
            <a:r>
              <a:rPr lang="en-US" dirty="0"/>
              <a:t>Where are the trust boundaries?</a:t>
            </a:r>
          </a:p>
        </p:txBody>
      </p:sp>
      <p:grpSp>
        <p:nvGrpSpPr>
          <p:cNvPr id="90" name="Group 89">
            <a:extLst>
              <a:ext uri="{FF2B5EF4-FFF2-40B4-BE49-F238E27FC236}">
                <a16:creationId xmlns:a16="http://schemas.microsoft.com/office/drawing/2014/main" id="{B52AF143-E151-45F3-B226-9F0C6B9702A4}"/>
              </a:ext>
            </a:extLst>
          </p:cNvPr>
          <p:cNvGrpSpPr/>
          <p:nvPr/>
        </p:nvGrpSpPr>
        <p:grpSpPr>
          <a:xfrm>
            <a:off x="197716" y="1397333"/>
            <a:ext cx="6587652" cy="4592565"/>
            <a:chOff x="-4833" y="1397333"/>
            <a:chExt cx="6587652" cy="4592565"/>
          </a:xfrm>
        </p:grpSpPr>
        <p:pic>
          <p:nvPicPr>
            <p:cNvPr id="61" name="Graphic 60" descr="Cloud">
              <a:extLst>
                <a:ext uri="{FF2B5EF4-FFF2-40B4-BE49-F238E27FC236}">
                  <a16:creationId xmlns:a16="http://schemas.microsoft.com/office/drawing/2014/main" id="{A7ECCF82-4FD0-442E-98CB-2016A4E6F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5363" y="3659512"/>
              <a:ext cx="1264033" cy="1264033"/>
            </a:xfrm>
            <a:prstGeom prst="rect">
              <a:avLst/>
            </a:prstGeom>
          </p:spPr>
        </p:pic>
        <p:pic>
          <p:nvPicPr>
            <p:cNvPr id="31" name="Graphic 30" descr="Cloud">
              <a:extLst>
                <a:ext uri="{FF2B5EF4-FFF2-40B4-BE49-F238E27FC236}">
                  <a16:creationId xmlns:a16="http://schemas.microsoft.com/office/drawing/2014/main" id="{4FD6DAE4-891E-4C4F-865F-BD12D24A97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939" y="3560499"/>
              <a:ext cx="1310004" cy="1310004"/>
            </a:xfrm>
            <a:prstGeom prst="rect">
              <a:avLst/>
            </a:prstGeom>
          </p:spPr>
        </p:pic>
        <p:pic>
          <p:nvPicPr>
            <p:cNvPr id="32" name="Graphic 31" descr="Cloud">
              <a:extLst>
                <a:ext uri="{FF2B5EF4-FFF2-40B4-BE49-F238E27FC236}">
                  <a16:creationId xmlns:a16="http://schemas.microsoft.com/office/drawing/2014/main" id="{B4916440-F47F-4CB6-85C2-5F03E0F0B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6765" y="3111981"/>
              <a:ext cx="1333404" cy="1333404"/>
            </a:xfrm>
            <a:prstGeom prst="rect">
              <a:avLst/>
            </a:prstGeom>
          </p:spPr>
        </p:pic>
        <p:pic>
          <p:nvPicPr>
            <p:cNvPr id="33" name="Graphic 32" descr="Cloud">
              <a:extLst>
                <a:ext uri="{FF2B5EF4-FFF2-40B4-BE49-F238E27FC236}">
                  <a16:creationId xmlns:a16="http://schemas.microsoft.com/office/drawing/2014/main" id="{43381033-8205-4342-9C5E-D02272E881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0741" y="3555841"/>
              <a:ext cx="1338866" cy="1338866"/>
            </a:xfrm>
            <a:prstGeom prst="rect">
              <a:avLst/>
            </a:prstGeom>
          </p:spPr>
        </p:pic>
        <p:pic>
          <p:nvPicPr>
            <p:cNvPr id="34" name="Graphic 33" descr="Cloud">
              <a:extLst>
                <a:ext uri="{FF2B5EF4-FFF2-40B4-BE49-F238E27FC236}">
                  <a16:creationId xmlns:a16="http://schemas.microsoft.com/office/drawing/2014/main" id="{E7FE849B-3481-4176-BF4D-7A039F1AB8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1225" y="3143412"/>
              <a:ext cx="1264033" cy="1264033"/>
            </a:xfrm>
            <a:prstGeom prst="rect">
              <a:avLst/>
            </a:prstGeom>
          </p:spPr>
        </p:pic>
        <p:pic>
          <p:nvPicPr>
            <p:cNvPr id="30" name="Graphic 29" descr="Cloud">
              <a:extLst>
                <a:ext uri="{FF2B5EF4-FFF2-40B4-BE49-F238E27FC236}">
                  <a16:creationId xmlns:a16="http://schemas.microsoft.com/office/drawing/2014/main" id="{42D2D82F-189E-4E8D-A263-C93FEC0568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9816" y="1397333"/>
              <a:ext cx="2443085" cy="2443085"/>
            </a:xfrm>
            <a:prstGeom prst="rect">
              <a:avLst/>
            </a:prstGeom>
          </p:spPr>
        </p:pic>
        <p:grpSp>
          <p:nvGrpSpPr>
            <p:cNvPr id="29" name="Group 28">
              <a:extLst>
                <a:ext uri="{FF2B5EF4-FFF2-40B4-BE49-F238E27FC236}">
                  <a16:creationId xmlns:a16="http://schemas.microsoft.com/office/drawing/2014/main" id="{746AFEFF-4C94-4C21-85AF-D283D4867086}"/>
                </a:ext>
              </a:extLst>
            </p:cNvPr>
            <p:cNvGrpSpPr/>
            <p:nvPr/>
          </p:nvGrpSpPr>
          <p:grpSpPr>
            <a:xfrm>
              <a:off x="489153" y="1629079"/>
              <a:ext cx="5461650" cy="4360819"/>
              <a:chOff x="489153" y="1629079"/>
              <a:chExt cx="5461650" cy="4360819"/>
            </a:xfrm>
          </p:grpSpPr>
          <p:sp>
            <p:nvSpPr>
              <p:cNvPr id="18" name="Isosceles Triangle 17">
                <a:extLst>
                  <a:ext uri="{FF2B5EF4-FFF2-40B4-BE49-F238E27FC236}">
                    <a16:creationId xmlns:a16="http://schemas.microsoft.com/office/drawing/2014/main" id="{B736648F-60BB-45B9-ADE7-A492E957E3ED}"/>
                  </a:ext>
                </a:extLst>
              </p:cNvPr>
              <p:cNvSpPr/>
              <p:nvPr/>
            </p:nvSpPr>
            <p:spPr>
              <a:xfrm>
                <a:off x="489153" y="1629079"/>
                <a:ext cx="5461650" cy="4360819"/>
              </a:xfrm>
              <a:prstGeom prst="triangl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F1E53705-13F3-4503-9064-7C6E5363EE3A}"/>
                  </a:ext>
                </a:extLst>
              </p:cNvPr>
              <p:cNvCxnSpPr>
                <a:cxnSpLocks/>
              </p:cNvCxnSpPr>
              <p:nvPr/>
            </p:nvCxnSpPr>
            <p:spPr>
              <a:xfrm>
                <a:off x="1307939" y="4687747"/>
                <a:ext cx="383700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2CFE36-5670-4112-9F39-05F7BFC2DBC4}"/>
                  </a:ext>
                </a:extLst>
              </p:cNvPr>
              <p:cNvCxnSpPr>
                <a:cxnSpLocks/>
              </p:cNvCxnSpPr>
              <p:nvPr/>
            </p:nvCxnSpPr>
            <p:spPr>
              <a:xfrm>
                <a:off x="2141316" y="3352801"/>
                <a:ext cx="215289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35" name="Picture 34" descr="A screenshot of a computer screen&#10;&#10;Description automatically generated">
              <a:extLst>
                <a:ext uri="{FF2B5EF4-FFF2-40B4-BE49-F238E27FC236}">
                  <a16:creationId xmlns:a16="http://schemas.microsoft.com/office/drawing/2014/main" id="{E1E0EE2E-6B42-42B0-B291-1F2423E105C9}"/>
                </a:ext>
              </a:extLst>
            </p:cNvPr>
            <p:cNvPicPr>
              <a:picLocks noChangeAspect="1"/>
            </p:cNvPicPr>
            <p:nvPr/>
          </p:nvPicPr>
          <p:blipFill>
            <a:blip r:embed="rId5">
              <a:duotone>
                <a:schemeClr val="accent1">
                  <a:shade val="45000"/>
                  <a:satMod val="135000"/>
                </a:schemeClr>
                <a:prstClr val="white"/>
              </a:duotone>
            </a:blip>
            <a:stretch>
              <a:fillRect/>
            </a:stretch>
          </p:blipFill>
          <p:spPr>
            <a:xfrm>
              <a:off x="2507867" y="4921866"/>
              <a:ext cx="412509" cy="412509"/>
            </a:xfrm>
            <a:prstGeom prst="rect">
              <a:avLst/>
            </a:prstGeom>
          </p:spPr>
        </p:pic>
        <p:pic>
          <p:nvPicPr>
            <p:cNvPr id="36" name="Picture 35" descr="A picture containing lamp, table&#10;&#10;Description automatically generated">
              <a:extLst>
                <a:ext uri="{FF2B5EF4-FFF2-40B4-BE49-F238E27FC236}">
                  <a16:creationId xmlns:a16="http://schemas.microsoft.com/office/drawing/2014/main" id="{454D2D1F-E2B3-46FC-A8EA-AC6877CE4A3E}"/>
                </a:ext>
              </a:extLst>
            </p:cNvPr>
            <p:cNvPicPr>
              <a:picLocks noChangeAspect="1"/>
            </p:cNvPicPr>
            <p:nvPr/>
          </p:nvPicPr>
          <p:blipFill>
            <a:blip r:embed="rId6">
              <a:duotone>
                <a:schemeClr val="accent1">
                  <a:shade val="45000"/>
                  <a:satMod val="135000"/>
                </a:schemeClr>
                <a:prstClr val="white"/>
              </a:duotone>
            </a:blip>
            <a:stretch>
              <a:fillRect/>
            </a:stretch>
          </p:blipFill>
          <p:spPr>
            <a:xfrm>
              <a:off x="4811442" y="4822231"/>
              <a:ext cx="317954" cy="317954"/>
            </a:xfrm>
            <a:prstGeom prst="rect">
              <a:avLst/>
            </a:prstGeom>
          </p:spPr>
        </p:pic>
        <p:pic>
          <p:nvPicPr>
            <p:cNvPr id="37" name="Picture 36" descr="A picture containing bird&#10;&#10;Description automatically generated">
              <a:extLst>
                <a:ext uri="{FF2B5EF4-FFF2-40B4-BE49-F238E27FC236}">
                  <a16:creationId xmlns:a16="http://schemas.microsoft.com/office/drawing/2014/main" id="{1FB85C95-2B70-4146-8A95-0AFD353331A4}"/>
                </a:ext>
              </a:extLst>
            </p:cNvPr>
            <p:cNvPicPr>
              <a:picLocks noChangeAspect="1"/>
            </p:cNvPicPr>
            <p:nvPr/>
          </p:nvPicPr>
          <p:blipFill>
            <a:blip r:embed="rId7">
              <a:duotone>
                <a:schemeClr val="accent1">
                  <a:shade val="45000"/>
                  <a:satMod val="135000"/>
                </a:schemeClr>
                <a:prstClr val="white"/>
              </a:duotone>
            </a:blip>
            <a:stretch>
              <a:fillRect/>
            </a:stretch>
          </p:blipFill>
          <p:spPr>
            <a:xfrm>
              <a:off x="2259096" y="5484368"/>
              <a:ext cx="319158" cy="319158"/>
            </a:xfrm>
            <a:prstGeom prst="rect">
              <a:avLst/>
            </a:prstGeom>
          </p:spPr>
        </p:pic>
        <p:pic>
          <p:nvPicPr>
            <p:cNvPr id="38" name="Picture 37" descr="A close up of a sign&#10;&#10;Description automatically generated">
              <a:extLst>
                <a:ext uri="{FF2B5EF4-FFF2-40B4-BE49-F238E27FC236}">
                  <a16:creationId xmlns:a16="http://schemas.microsoft.com/office/drawing/2014/main" id="{D3004C6D-9C4B-4D06-99CF-6F8C5A4E9800}"/>
                </a:ext>
              </a:extLst>
            </p:cNvPr>
            <p:cNvPicPr>
              <a:picLocks noChangeAspect="1"/>
            </p:cNvPicPr>
            <p:nvPr/>
          </p:nvPicPr>
          <p:blipFill>
            <a:blip r:embed="rId8">
              <a:duotone>
                <a:schemeClr val="accent1">
                  <a:shade val="45000"/>
                  <a:satMod val="135000"/>
                </a:schemeClr>
                <a:prstClr val="white"/>
              </a:duotone>
            </a:blip>
            <a:stretch>
              <a:fillRect/>
            </a:stretch>
          </p:blipFill>
          <p:spPr>
            <a:xfrm>
              <a:off x="909691" y="5421946"/>
              <a:ext cx="412509" cy="412509"/>
            </a:xfrm>
            <a:prstGeom prst="rect">
              <a:avLst/>
            </a:prstGeom>
          </p:spPr>
        </p:pic>
        <p:pic>
          <p:nvPicPr>
            <p:cNvPr id="39" name="Graphic 38" descr="Car">
              <a:extLst>
                <a:ext uri="{FF2B5EF4-FFF2-40B4-BE49-F238E27FC236}">
                  <a16:creationId xmlns:a16="http://schemas.microsoft.com/office/drawing/2014/main" id="{FA1B83C3-D316-4324-ADC2-6B7B1E4DC1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1160" y="4804551"/>
              <a:ext cx="608105" cy="608105"/>
            </a:xfrm>
            <a:prstGeom prst="rect">
              <a:avLst/>
            </a:prstGeom>
          </p:spPr>
        </p:pic>
        <p:pic>
          <p:nvPicPr>
            <p:cNvPr id="40" name="Graphic 39" descr="Robot">
              <a:extLst>
                <a:ext uri="{FF2B5EF4-FFF2-40B4-BE49-F238E27FC236}">
                  <a16:creationId xmlns:a16="http://schemas.microsoft.com/office/drawing/2014/main" id="{37D16605-32FB-451A-8326-738600D36A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02408" y="5357392"/>
              <a:ext cx="500443" cy="500443"/>
            </a:xfrm>
            <a:prstGeom prst="rect">
              <a:avLst/>
            </a:prstGeom>
          </p:spPr>
        </p:pic>
        <p:pic>
          <p:nvPicPr>
            <p:cNvPr id="41" name="Graphic 40" descr="Thermometer">
              <a:extLst>
                <a:ext uri="{FF2B5EF4-FFF2-40B4-BE49-F238E27FC236}">
                  <a16:creationId xmlns:a16="http://schemas.microsoft.com/office/drawing/2014/main" id="{57850B6C-4136-4137-B262-405B6F11D3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2751" y="5560220"/>
              <a:ext cx="412508" cy="412508"/>
            </a:xfrm>
            <a:prstGeom prst="rect">
              <a:avLst/>
            </a:prstGeom>
          </p:spPr>
        </p:pic>
        <p:pic>
          <p:nvPicPr>
            <p:cNvPr id="42" name="Graphic 41" descr="Crane">
              <a:extLst>
                <a:ext uri="{FF2B5EF4-FFF2-40B4-BE49-F238E27FC236}">
                  <a16:creationId xmlns:a16="http://schemas.microsoft.com/office/drawing/2014/main" id="{BA952DBE-6748-4058-B980-0199104620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18470" y="5252366"/>
              <a:ext cx="591346" cy="591346"/>
            </a:xfrm>
            <a:prstGeom prst="rect">
              <a:avLst/>
            </a:prstGeom>
          </p:spPr>
        </p:pic>
        <p:pic>
          <p:nvPicPr>
            <p:cNvPr id="43" name="Graphic 42" descr="Traffic light">
              <a:extLst>
                <a:ext uri="{FF2B5EF4-FFF2-40B4-BE49-F238E27FC236}">
                  <a16:creationId xmlns:a16="http://schemas.microsoft.com/office/drawing/2014/main" id="{71553557-9AE6-4F88-9287-4A18A4816ED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52629" y="4838158"/>
              <a:ext cx="496217" cy="496217"/>
            </a:xfrm>
            <a:prstGeom prst="rect">
              <a:avLst/>
            </a:prstGeom>
          </p:spPr>
        </p:pic>
        <p:pic>
          <p:nvPicPr>
            <p:cNvPr id="46" name="Graphic 45" descr="Calculator">
              <a:extLst>
                <a:ext uri="{FF2B5EF4-FFF2-40B4-BE49-F238E27FC236}">
                  <a16:creationId xmlns:a16="http://schemas.microsoft.com/office/drawing/2014/main" id="{C94751ED-C0C1-4BB0-B439-35C8C7DE8F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66765" y="4847248"/>
              <a:ext cx="354373" cy="354373"/>
            </a:xfrm>
            <a:prstGeom prst="rect">
              <a:avLst/>
            </a:prstGeom>
          </p:spPr>
        </p:pic>
        <p:pic>
          <p:nvPicPr>
            <p:cNvPr id="47" name="Graphic 46" descr="Gauge">
              <a:extLst>
                <a:ext uri="{FF2B5EF4-FFF2-40B4-BE49-F238E27FC236}">
                  <a16:creationId xmlns:a16="http://schemas.microsoft.com/office/drawing/2014/main" id="{F30054C8-DE79-4057-AC53-E3F282FC97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25142" y="5451014"/>
              <a:ext cx="354374" cy="354374"/>
            </a:xfrm>
            <a:prstGeom prst="rect">
              <a:avLst/>
            </a:prstGeom>
          </p:spPr>
        </p:pic>
        <p:pic>
          <p:nvPicPr>
            <p:cNvPr id="48" name="Graphic 47" descr="Watch">
              <a:extLst>
                <a:ext uri="{FF2B5EF4-FFF2-40B4-BE49-F238E27FC236}">
                  <a16:creationId xmlns:a16="http://schemas.microsoft.com/office/drawing/2014/main" id="{4E2CEDC6-CAF5-4B6E-8269-B2AE5D7AE12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1162094">
              <a:off x="4541194" y="5462549"/>
              <a:ext cx="362797" cy="362797"/>
            </a:xfrm>
            <a:prstGeom prst="rect">
              <a:avLst/>
            </a:prstGeom>
          </p:spPr>
        </p:pic>
        <p:pic>
          <p:nvPicPr>
            <p:cNvPr id="49" name="Graphic 48" descr="Glasses">
              <a:extLst>
                <a:ext uri="{FF2B5EF4-FFF2-40B4-BE49-F238E27FC236}">
                  <a16:creationId xmlns:a16="http://schemas.microsoft.com/office/drawing/2014/main" id="{9545D6F4-FE29-48EA-B474-3CFF8C07798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74866" y="4775130"/>
              <a:ext cx="446701" cy="446701"/>
            </a:xfrm>
            <a:prstGeom prst="rect">
              <a:avLst/>
            </a:prstGeom>
          </p:spPr>
        </p:pic>
        <p:pic>
          <p:nvPicPr>
            <p:cNvPr id="50" name="Picture 49" descr="A close up of a logo&#10;&#10;Description automatically generated">
              <a:extLst>
                <a:ext uri="{FF2B5EF4-FFF2-40B4-BE49-F238E27FC236}">
                  <a16:creationId xmlns:a16="http://schemas.microsoft.com/office/drawing/2014/main" id="{ECE66365-4C22-4E04-8302-60E7DF5A3761}"/>
                </a:ext>
              </a:extLst>
            </p:cNvPr>
            <p:cNvPicPr>
              <a:picLocks noChangeAspect="1"/>
            </p:cNvPicPr>
            <p:nvPr/>
          </p:nvPicPr>
          <p:blipFill>
            <a:blip r:embed="rId27">
              <a:duotone>
                <a:schemeClr val="accent1">
                  <a:shade val="45000"/>
                  <a:satMod val="135000"/>
                </a:schemeClr>
                <a:prstClr val="white"/>
              </a:duotone>
            </a:blip>
            <a:stretch>
              <a:fillRect/>
            </a:stretch>
          </p:blipFill>
          <p:spPr>
            <a:xfrm>
              <a:off x="3279074" y="5392807"/>
              <a:ext cx="429611" cy="429611"/>
            </a:xfrm>
            <a:prstGeom prst="rect">
              <a:avLst/>
            </a:prstGeom>
          </p:spPr>
        </p:pic>
        <p:sp>
          <p:nvSpPr>
            <p:cNvPr id="51" name="Freeform: Shape 50">
              <a:extLst>
                <a:ext uri="{FF2B5EF4-FFF2-40B4-BE49-F238E27FC236}">
                  <a16:creationId xmlns:a16="http://schemas.microsoft.com/office/drawing/2014/main" id="{BB2FE218-686C-45F7-A74E-7EA3627FBA0B}"/>
                </a:ext>
              </a:extLst>
            </p:cNvPr>
            <p:cNvSpPr/>
            <p:nvPr/>
          </p:nvSpPr>
          <p:spPr>
            <a:xfrm>
              <a:off x="3111929" y="4316287"/>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E5D7CB2E-1A11-4A6A-B498-EAB239152106}"/>
                </a:ext>
              </a:extLst>
            </p:cNvPr>
            <p:cNvSpPr/>
            <p:nvPr/>
          </p:nvSpPr>
          <p:spPr>
            <a:xfrm>
              <a:off x="3621904" y="3823375"/>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6C523D3C-2D7F-4EB2-8830-4BD1E76E564F}"/>
                </a:ext>
              </a:extLst>
            </p:cNvPr>
            <p:cNvSpPr/>
            <p:nvPr/>
          </p:nvSpPr>
          <p:spPr>
            <a:xfrm>
              <a:off x="2395003" y="3821066"/>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C735E659-6D3A-4506-A481-E9C974503910}"/>
                </a:ext>
              </a:extLst>
            </p:cNvPr>
            <p:cNvSpPr/>
            <p:nvPr/>
          </p:nvSpPr>
          <p:spPr>
            <a:xfrm>
              <a:off x="1809700" y="4247438"/>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GB" dirty="0"/>
            </a:p>
          </p:txBody>
        </p:sp>
        <p:pic>
          <p:nvPicPr>
            <p:cNvPr id="55" name="Graphic 54" descr="Server">
              <a:extLst>
                <a:ext uri="{FF2B5EF4-FFF2-40B4-BE49-F238E27FC236}">
                  <a16:creationId xmlns:a16="http://schemas.microsoft.com/office/drawing/2014/main" id="{63DE5CB4-8FA0-49FA-8BAA-8EA08AFF3D3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672032" y="2328331"/>
              <a:ext cx="599128" cy="599128"/>
            </a:xfrm>
            <a:prstGeom prst="rect">
              <a:avLst/>
            </a:prstGeom>
          </p:spPr>
        </p:pic>
        <p:pic>
          <p:nvPicPr>
            <p:cNvPr id="56" name="Graphic 55" descr="Server">
              <a:extLst>
                <a:ext uri="{FF2B5EF4-FFF2-40B4-BE49-F238E27FC236}">
                  <a16:creationId xmlns:a16="http://schemas.microsoft.com/office/drawing/2014/main" id="{E8DC8C55-B1DE-47D8-B4EC-20AE79365B9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47597" y="2514215"/>
              <a:ext cx="599128" cy="599128"/>
            </a:xfrm>
            <a:prstGeom prst="rect">
              <a:avLst/>
            </a:prstGeom>
          </p:spPr>
        </p:pic>
        <p:sp>
          <p:nvSpPr>
            <p:cNvPr id="58" name="TextBox 57">
              <a:extLst>
                <a:ext uri="{FF2B5EF4-FFF2-40B4-BE49-F238E27FC236}">
                  <a16:creationId xmlns:a16="http://schemas.microsoft.com/office/drawing/2014/main" id="{AB71BCD3-4927-41C4-8075-5FCBD4554F77}"/>
                </a:ext>
              </a:extLst>
            </p:cNvPr>
            <p:cNvSpPr txBox="1"/>
            <p:nvPr/>
          </p:nvSpPr>
          <p:spPr>
            <a:xfrm>
              <a:off x="1760867" y="1840715"/>
              <a:ext cx="953254" cy="5816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tx2"/>
                  </a:solidFill>
                  <a:latin typeface="+mn-lt"/>
                  <a:ea typeface="+mn-ea"/>
                  <a:cs typeface="+mn-cs"/>
                </a:rPr>
                <a:t>Cloud servers</a:t>
              </a:r>
            </a:p>
          </p:txBody>
        </p:sp>
        <p:sp>
          <p:nvSpPr>
            <p:cNvPr id="59" name="TextBox 58">
              <a:extLst>
                <a:ext uri="{FF2B5EF4-FFF2-40B4-BE49-F238E27FC236}">
                  <a16:creationId xmlns:a16="http://schemas.microsoft.com/office/drawing/2014/main" id="{F7CFE1E9-D49B-4BC1-9D4A-7C68848212AE}"/>
                </a:ext>
              </a:extLst>
            </p:cNvPr>
            <p:cNvSpPr txBox="1"/>
            <p:nvPr/>
          </p:nvSpPr>
          <p:spPr>
            <a:xfrm>
              <a:off x="850663" y="3415519"/>
              <a:ext cx="953254" cy="5816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tx2"/>
                  </a:solidFill>
                  <a:latin typeface="+mn-lt"/>
                  <a:ea typeface="+mn-ea"/>
                  <a:cs typeface="+mn-cs"/>
                </a:rPr>
                <a:t>Fog Nodes</a:t>
              </a:r>
            </a:p>
          </p:txBody>
        </p:sp>
        <p:sp>
          <p:nvSpPr>
            <p:cNvPr id="60" name="TextBox 59">
              <a:extLst>
                <a:ext uri="{FF2B5EF4-FFF2-40B4-BE49-F238E27FC236}">
                  <a16:creationId xmlns:a16="http://schemas.microsoft.com/office/drawing/2014/main" id="{126F280C-8485-4583-9103-93D187FB3458}"/>
                </a:ext>
              </a:extLst>
            </p:cNvPr>
            <p:cNvSpPr txBox="1"/>
            <p:nvPr/>
          </p:nvSpPr>
          <p:spPr>
            <a:xfrm>
              <a:off x="-4833" y="4764379"/>
              <a:ext cx="953254" cy="5816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100" kern="1200" dirty="0">
                  <a:solidFill>
                    <a:schemeClr val="tx2"/>
                  </a:solidFill>
                  <a:latin typeface="+mn-lt"/>
                  <a:ea typeface="+mn-ea"/>
                  <a:cs typeface="+mn-cs"/>
                </a:rPr>
                <a:t>Edge Devices</a:t>
              </a:r>
            </a:p>
          </p:txBody>
        </p:sp>
        <p:sp>
          <p:nvSpPr>
            <p:cNvPr id="62" name="Freeform: Shape 61">
              <a:extLst>
                <a:ext uri="{FF2B5EF4-FFF2-40B4-BE49-F238E27FC236}">
                  <a16:creationId xmlns:a16="http://schemas.microsoft.com/office/drawing/2014/main" id="{504E1AAB-DEC6-4736-801F-9588FDA4A6AF}"/>
                </a:ext>
              </a:extLst>
            </p:cNvPr>
            <p:cNvSpPr/>
            <p:nvPr/>
          </p:nvSpPr>
          <p:spPr>
            <a:xfrm>
              <a:off x="4296109" y="4270908"/>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GB" dirty="0"/>
            </a:p>
          </p:txBody>
        </p:sp>
        <p:cxnSp>
          <p:nvCxnSpPr>
            <p:cNvPr id="64" name="Straight Connector 63">
              <a:extLst>
                <a:ext uri="{FF2B5EF4-FFF2-40B4-BE49-F238E27FC236}">
                  <a16:creationId xmlns:a16="http://schemas.microsoft.com/office/drawing/2014/main" id="{27D4425B-4A3A-437B-BCB5-F3ECC856C506}"/>
                </a:ext>
              </a:extLst>
            </p:cNvPr>
            <p:cNvCxnSpPr>
              <a:cxnSpLocks/>
              <a:stCxn id="42" idx="0"/>
            </p:cNvCxnSpPr>
            <p:nvPr/>
          </p:nvCxnSpPr>
          <p:spPr>
            <a:xfrm flipV="1">
              <a:off x="1714143" y="4426416"/>
              <a:ext cx="343665" cy="82595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71856FA-0CED-4595-AA0F-973BDA2A5E23}"/>
                </a:ext>
              </a:extLst>
            </p:cNvPr>
            <p:cNvCxnSpPr>
              <a:stCxn id="41" idx="3"/>
              <a:endCxn id="50" idx="1"/>
            </p:cNvCxnSpPr>
            <p:nvPr/>
          </p:nvCxnSpPr>
          <p:spPr>
            <a:xfrm flipV="1">
              <a:off x="3205259" y="5607613"/>
              <a:ext cx="73815" cy="15886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BF00BE4-0C37-4A2B-88D6-AA814A85FB08}"/>
                </a:ext>
              </a:extLst>
            </p:cNvPr>
            <p:cNvCxnSpPr>
              <a:stCxn id="41" idx="0"/>
            </p:cNvCxnSpPr>
            <p:nvPr/>
          </p:nvCxnSpPr>
          <p:spPr>
            <a:xfrm flipV="1">
              <a:off x="2999005" y="4500340"/>
              <a:ext cx="346675" cy="105988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9FBE221-AEE2-4FA7-8B73-C2B3FB3BD91E}"/>
                </a:ext>
              </a:extLst>
            </p:cNvPr>
            <p:cNvCxnSpPr>
              <a:stCxn id="35" idx="0"/>
            </p:cNvCxnSpPr>
            <p:nvPr/>
          </p:nvCxnSpPr>
          <p:spPr>
            <a:xfrm flipH="1" flipV="1">
              <a:off x="2649512" y="3997217"/>
              <a:ext cx="64610" cy="92464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1578C2B-FE93-48E0-A0BE-9EF0876A758D}"/>
                </a:ext>
              </a:extLst>
            </p:cNvPr>
            <p:cNvCxnSpPr>
              <a:stCxn id="39" idx="3"/>
              <a:endCxn id="43" idx="1"/>
            </p:cNvCxnSpPr>
            <p:nvPr/>
          </p:nvCxnSpPr>
          <p:spPr>
            <a:xfrm flipV="1">
              <a:off x="3879265" y="5086267"/>
              <a:ext cx="273364" cy="2233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B4294BB-9FFE-4C44-9511-0CBD23FF5B1B}"/>
                </a:ext>
              </a:extLst>
            </p:cNvPr>
            <p:cNvCxnSpPr>
              <a:cxnSpLocks/>
            </p:cNvCxnSpPr>
            <p:nvPr/>
          </p:nvCxnSpPr>
          <p:spPr>
            <a:xfrm flipV="1">
              <a:off x="3575212" y="4482872"/>
              <a:ext cx="938371" cy="46369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D2E4299-DED1-4E43-A74C-F51BE4FE81FB}"/>
                </a:ext>
              </a:extLst>
            </p:cNvPr>
            <p:cNvCxnSpPr/>
            <p:nvPr/>
          </p:nvCxnSpPr>
          <p:spPr>
            <a:xfrm flipV="1">
              <a:off x="2681817" y="2927459"/>
              <a:ext cx="317188" cy="88202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64972C-58E0-480A-A4E6-B82E2B0BF5C4}"/>
                </a:ext>
              </a:extLst>
            </p:cNvPr>
            <p:cNvCxnSpPr/>
            <p:nvPr/>
          </p:nvCxnSpPr>
          <p:spPr>
            <a:xfrm flipV="1">
              <a:off x="2052866" y="2968097"/>
              <a:ext cx="800960" cy="123432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1CC4AAA-4A0D-4B27-97FB-14486D5D2A81}"/>
                </a:ext>
              </a:extLst>
            </p:cNvPr>
            <p:cNvCxnSpPr/>
            <p:nvPr/>
          </p:nvCxnSpPr>
          <p:spPr>
            <a:xfrm flipH="1" flipV="1">
              <a:off x="3254431" y="3094811"/>
              <a:ext cx="121596" cy="119132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FC30901-C675-4F0B-B0F6-97F5DEF3D2A7}"/>
                </a:ext>
              </a:extLst>
            </p:cNvPr>
            <p:cNvCxnSpPr/>
            <p:nvPr/>
          </p:nvCxnSpPr>
          <p:spPr>
            <a:xfrm flipH="1" flipV="1">
              <a:off x="3446899" y="3086734"/>
              <a:ext cx="429541" cy="7351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8C9C8AA-92AF-453C-A99C-9DB1E25F8A3E}"/>
                </a:ext>
              </a:extLst>
            </p:cNvPr>
            <p:cNvCxnSpPr/>
            <p:nvPr/>
          </p:nvCxnSpPr>
          <p:spPr>
            <a:xfrm flipH="1" flipV="1">
              <a:off x="3740670" y="3056030"/>
              <a:ext cx="797858" cy="11660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671016B-F690-479E-95FF-C72A496C76CA}"/>
                </a:ext>
              </a:extLst>
            </p:cNvPr>
            <p:cNvSpPr txBox="1"/>
            <p:nvPr/>
          </p:nvSpPr>
          <p:spPr>
            <a:xfrm>
              <a:off x="5318787" y="5085076"/>
              <a:ext cx="1264032" cy="2492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kern="1200" dirty="0">
                  <a:solidFill>
                    <a:schemeClr val="tx2"/>
                  </a:solidFill>
                  <a:latin typeface="+mn-lt"/>
                  <a:ea typeface="+mn-ea"/>
                  <a:cs typeface="+mn-cs"/>
                </a:rPr>
                <a:t>Billions</a:t>
              </a:r>
            </a:p>
          </p:txBody>
        </p:sp>
        <p:sp>
          <p:nvSpPr>
            <p:cNvPr id="88" name="TextBox 87">
              <a:extLst>
                <a:ext uri="{FF2B5EF4-FFF2-40B4-BE49-F238E27FC236}">
                  <a16:creationId xmlns:a16="http://schemas.microsoft.com/office/drawing/2014/main" id="{A965AAF2-3AA0-441A-B9D1-3E26279DEFBC}"/>
                </a:ext>
              </a:extLst>
            </p:cNvPr>
            <p:cNvSpPr txBox="1"/>
            <p:nvPr/>
          </p:nvSpPr>
          <p:spPr>
            <a:xfrm>
              <a:off x="4512931" y="3657147"/>
              <a:ext cx="1264032" cy="2492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kern="1200" dirty="0">
                  <a:solidFill>
                    <a:schemeClr val="tx2"/>
                  </a:solidFill>
                  <a:latin typeface="+mn-lt"/>
                  <a:ea typeface="+mn-ea"/>
                  <a:cs typeface="+mn-cs"/>
                </a:rPr>
                <a:t>Millions </a:t>
              </a:r>
            </a:p>
          </p:txBody>
        </p:sp>
        <p:sp>
          <p:nvSpPr>
            <p:cNvPr id="89" name="TextBox 88">
              <a:extLst>
                <a:ext uri="{FF2B5EF4-FFF2-40B4-BE49-F238E27FC236}">
                  <a16:creationId xmlns:a16="http://schemas.microsoft.com/office/drawing/2014/main" id="{0B26EC10-0674-4745-874A-1778B6B8CB1F}"/>
                </a:ext>
              </a:extLst>
            </p:cNvPr>
            <p:cNvSpPr txBox="1"/>
            <p:nvPr/>
          </p:nvSpPr>
          <p:spPr>
            <a:xfrm>
              <a:off x="4112607" y="2421637"/>
              <a:ext cx="1264032" cy="2492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kern="1200" dirty="0">
                  <a:solidFill>
                    <a:schemeClr val="tx2"/>
                  </a:solidFill>
                  <a:latin typeface="+mn-lt"/>
                  <a:ea typeface="+mn-ea"/>
                  <a:cs typeface="+mn-cs"/>
                </a:rPr>
                <a:t>Thousands</a:t>
              </a:r>
            </a:p>
          </p:txBody>
        </p:sp>
      </p:grpSp>
    </p:spTree>
    <p:extLst>
      <p:ext uri="{BB962C8B-B14F-4D97-AF65-F5344CB8AC3E}">
        <p14:creationId xmlns:p14="http://schemas.microsoft.com/office/powerpoint/2010/main" val="309198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5605B-FFA1-4058-BEDC-2285BEA4FBF7}"/>
              </a:ext>
            </a:extLst>
          </p:cNvPr>
          <p:cNvSpPr>
            <a:spLocks noGrp="1"/>
          </p:cNvSpPr>
          <p:nvPr>
            <p:ph type="title"/>
          </p:nvPr>
        </p:nvSpPr>
        <p:spPr/>
        <p:txBody>
          <a:bodyPr/>
          <a:lstStyle/>
          <a:p>
            <a:r>
              <a:rPr lang="en-US" dirty="0"/>
              <a:t>Standards for IoT</a:t>
            </a:r>
          </a:p>
        </p:txBody>
      </p:sp>
      <p:sp>
        <p:nvSpPr>
          <p:cNvPr id="7" name="Content Placeholder 6">
            <a:extLst>
              <a:ext uri="{FF2B5EF4-FFF2-40B4-BE49-F238E27FC236}">
                <a16:creationId xmlns:a16="http://schemas.microsoft.com/office/drawing/2014/main" id="{C5C8E379-0060-4B65-ACD9-F3AC4A5A5DF7}"/>
              </a:ext>
            </a:extLst>
          </p:cNvPr>
          <p:cNvSpPr>
            <a:spLocks noGrp="1"/>
          </p:cNvSpPr>
          <p:nvPr>
            <p:ph idx="1"/>
          </p:nvPr>
        </p:nvSpPr>
        <p:spPr/>
        <p:txBody>
          <a:bodyPr/>
          <a:lstStyle/>
          <a:p>
            <a:pPr marL="0" indent="0">
              <a:buNone/>
            </a:pPr>
            <a:r>
              <a:rPr lang="en-US" dirty="0"/>
              <a:t>Multiple regulation bodies and industry alliances are standardizing the means by which devices can interact with each another and with gateways or cloud services.</a:t>
            </a:r>
          </a:p>
          <a:p>
            <a:endParaRPr lang="en-US" dirty="0"/>
          </a:p>
        </p:txBody>
      </p:sp>
      <p:grpSp>
        <p:nvGrpSpPr>
          <p:cNvPr id="15" name="Group 14">
            <a:extLst>
              <a:ext uri="{FF2B5EF4-FFF2-40B4-BE49-F238E27FC236}">
                <a16:creationId xmlns:a16="http://schemas.microsoft.com/office/drawing/2014/main" id="{B6A1AD01-AAC5-497E-99B9-AA4E4312284D}"/>
              </a:ext>
            </a:extLst>
          </p:cNvPr>
          <p:cNvGrpSpPr/>
          <p:nvPr/>
        </p:nvGrpSpPr>
        <p:grpSpPr>
          <a:xfrm>
            <a:off x="479425" y="2264735"/>
            <a:ext cx="11233150" cy="3032702"/>
            <a:chOff x="479425" y="2264735"/>
            <a:chExt cx="11233150" cy="3032702"/>
          </a:xfrm>
        </p:grpSpPr>
        <p:sp>
          <p:nvSpPr>
            <p:cNvPr id="13" name="Rectangle: Rounded Corners 12">
              <a:extLst>
                <a:ext uri="{FF2B5EF4-FFF2-40B4-BE49-F238E27FC236}">
                  <a16:creationId xmlns:a16="http://schemas.microsoft.com/office/drawing/2014/main" id="{3AFCF85E-DED6-41DA-A417-A3E01AA6E6B8}"/>
                </a:ext>
              </a:extLst>
            </p:cNvPr>
            <p:cNvSpPr/>
            <p:nvPr/>
          </p:nvSpPr>
          <p:spPr>
            <a:xfrm>
              <a:off x="479425" y="2264735"/>
              <a:ext cx="11233150" cy="3032702"/>
            </a:xfrm>
            <a:prstGeom prst="roundRect">
              <a:avLst>
                <a:gd name="adj" fmla="val 64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A11EB5BC-892D-47FC-85F2-9BB7E8A73DD1}"/>
                </a:ext>
              </a:extLst>
            </p:cNvPr>
            <p:cNvSpPr txBox="1"/>
            <p:nvPr/>
          </p:nvSpPr>
          <p:spPr>
            <a:xfrm>
              <a:off x="723014" y="2519916"/>
              <a:ext cx="10760149" cy="2585323"/>
            </a:xfrm>
            <a:prstGeom prst="rect">
              <a:avLst/>
            </a:prstGeom>
            <a:noFill/>
          </p:spPr>
          <p:txBody>
            <a:bodyPr wrap="square" lIns="0" tIns="0" rIns="0" bIns="0" rtlCol="0">
              <a:spAutoFit/>
            </a:bodyPr>
            <a:lstStyle/>
            <a:p>
              <a:r>
                <a:rPr lang="en-US" sz="2100" b="1" dirty="0">
                  <a:solidFill>
                    <a:schemeClr val="accent1"/>
                  </a:solidFill>
                </a:rPr>
                <a:t>The Institute of Electrical and Electronics Engineers (IEEE)</a:t>
              </a:r>
            </a:p>
            <a:p>
              <a:pPr marL="342900" indent="-342900">
                <a:buClr>
                  <a:schemeClr val="accent1"/>
                </a:buClr>
                <a:buFont typeface="Arial" panose="020B0604020202020204" pitchFamily="34" charset="0"/>
                <a:buChar char="•"/>
              </a:pPr>
              <a:r>
                <a:rPr lang="en-US" sz="2100" dirty="0"/>
                <a:t>Primarily dealing with defining protocols for (wireless) access networks</a:t>
              </a:r>
            </a:p>
            <a:p>
              <a:pPr marL="342900" indent="-342900">
                <a:buClr>
                  <a:schemeClr val="accent1"/>
                </a:buClr>
                <a:buFont typeface="Arial" panose="020B0604020202020204" pitchFamily="34" charset="0"/>
                <a:buChar char="•"/>
              </a:pPr>
              <a:r>
                <a:rPr lang="en-US" sz="2100" dirty="0"/>
                <a:t>Targeting the Industrial, Scientific, and Medical (ISM) bands (e.g., 2.4GHz, 5GHz, 900MHz in some regions, etc.) </a:t>
              </a:r>
            </a:p>
            <a:p>
              <a:pPr marL="342900" indent="-342900">
                <a:buClr>
                  <a:schemeClr val="accent1"/>
                </a:buClr>
                <a:buFont typeface="Arial" panose="020B0604020202020204" pitchFamily="34" charset="0"/>
                <a:buChar char="•"/>
              </a:pPr>
              <a:r>
                <a:rPr lang="en-US" sz="2100" dirty="0"/>
                <a:t>From an IoT perspective, the most relevant technologies include </a:t>
              </a:r>
            </a:p>
            <a:p>
              <a:pPr marL="800100" lvl="1" indent="-342900">
                <a:buClr>
                  <a:schemeClr val="accent1"/>
                </a:buClr>
                <a:buFont typeface="Arial" panose="020B0604020202020204" pitchFamily="34" charset="0"/>
                <a:buChar char="•"/>
              </a:pPr>
              <a:r>
                <a:rPr lang="en-US" sz="2100" dirty="0"/>
                <a:t>IEEE 802.15.4, on which ZigBee builds, and </a:t>
              </a:r>
            </a:p>
            <a:p>
              <a:pPr marL="800100" lvl="1" indent="-342900">
                <a:buClr>
                  <a:schemeClr val="accent1"/>
                </a:buClr>
                <a:buFont typeface="Arial" panose="020B0604020202020204" pitchFamily="34" charset="0"/>
                <a:buChar char="•"/>
              </a:pPr>
              <a:r>
                <a:rPr lang="en-US" sz="2100" dirty="0"/>
                <a:t>IEEE 802.11ah (HaLow) that is an amendment to the IEEE 802.11 specification (typically used for Wi-Fi) that enables low-power wide-area networking</a:t>
              </a:r>
            </a:p>
          </p:txBody>
        </p:sp>
      </p:grpSp>
    </p:spTree>
    <p:extLst>
      <p:ext uri="{BB962C8B-B14F-4D97-AF65-F5344CB8AC3E}">
        <p14:creationId xmlns:p14="http://schemas.microsoft.com/office/powerpoint/2010/main" val="126357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p:txBody>
          <a:bodyPr/>
          <a:lstStyle/>
          <a:p>
            <a:r>
              <a:rPr lang="en-US" dirty="0"/>
              <a:t>Syllabus</a:t>
            </a:r>
          </a:p>
        </p:txBody>
      </p:sp>
      <p:sp>
        <p:nvSpPr>
          <p:cNvPr id="3" name="Text Placeholder 2">
            <a:extLst>
              <a:ext uri="{FF2B5EF4-FFF2-40B4-BE49-F238E27FC236}">
                <a16:creationId xmlns:a16="http://schemas.microsoft.com/office/drawing/2014/main" id="{DEE07DF9-1503-2C45-9B96-0DC82048771F}"/>
              </a:ext>
            </a:extLst>
          </p:cNvPr>
          <p:cNvSpPr>
            <a:spLocks noGrp="1"/>
          </p:cNvSpPr>
          <p:nvPr>
            <p:ph type="body" sz="quarter" idx="13"/>
          </p:nvPr>
        </p:nvSpPr>
        <p:spPr/>
        <p:txBody>
          <a:bodyPr/>
          <a:lstStyle/>
          <a:p>
            <a:r>
              <a:rPr lang="en-US" dirty="0"/>
              <a:t>This module will cover the following aspects</a:t>
            </a:r>
          </a:p>
        </p:txBody>
      </p:sp>
      <p:sp>
        <p:nvSpPr>
          <p:cNvPr id="4" name="Content Placeholder 3">
            <a:extLst>
              <a:ext uri="{FF2B5EF4-FFF2-40B4-BE49-F238E27FC236}">
                <a16:creationId xmlns:a16="http://schemas.microsoft.com/office/drawing/2014/main" id="{004AE7B5-32B8-1044-A5B9-C68205F8DCC2}"/>
              </a:ext>
            </a:extLst>
          </p:cNvPr>
          <p:cNvSpPr>
            <a:spLocks noGrp="1"/>
          </p:cNvSpPr>
          <p:nvPr>
            <p:ph idx="1"/>
          </p:nvPr>
        </p:nvSpPr>
        <p:spPr/>
        <p:txBody>
          <a:bodyPr/>
          <a:lstStyle/>
          <a:p>
            <a:endParaRPr lang="en-US" dirty="0"/>
          </a:p>
          <a:p>
            <a:r>
              <a:rPr lang="en-US" dirty="0"/>
              <a:t>Key considerations for IoT architectures</a:t>
            </a:r>
          </a:p>
          <a:p>
            <a:r>
              <a:rPr lang="en-US" dirty="0"/>
              <a:t>Cloud, fog, and edge paradigms</a:t>
            </a:r>
          </a:p>
          <a:p>
            <a:r>
              <a:rPr lang="en-US" dirty="0"/>
              <a:t>The role of gateways in IoT</a:t>
            </a:r>
          </a:p>
          <a:p>
            <a:r>
              <a:rPr lang="en-US" dirty="0"/>
              <a:t>IoT internetworking approaches</a:t>
            </a:r>
          </a:p>
          <a:p>
            <a:r>
              <a:rPr lang="en-US" dirty="0"/>
              <a:t>Standards that enable practical IoT deployment and interoperability</a:t>
            </a:r>
          </a:p>
          <a:p>
            <a:endParaRPr lang="en-US" dirty="0"/>
          </a:p>
        </p:txBody>
      </p:sp>
    </p:spTree>
    <p:extLst>
      <p:ext uri="{BB962C8B-B14F-4D97-AF65-F5344CB8AC3E}">
        <p14:creationId xmlns:p14="http://schemas.microsoft.com/office/powerpoint/2010/main" val="2996017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5605B-FFA1-4058-BEDC-2285BEA4FBF7}"/>
              </a:ext>
            </a:extLst>
          </p:cNvPr>
          <p:cNvSpPr>
            <a:spLocks noGrp="1"/>
          </p:cNvSpPr>
          <p:nvPr>
            <p:ph type="title"/>
          </p:nvPr>
        </p:nvSpPr>
        <p:spPr/>
        <p:txBody>
          <a:bodyPr/>
          <a:lstStyle/>
          <a:p>
            <a:r>
              <a:rPr lang="en-US" dirty="0"/>
              <a:t>Standards for IoT</a:t>
            </a:r>
          </a:p>
        </p:txBody>
      </p:sp>
      <p:sp>
        <p:nvSpPr>
          <p:cNvPr id="7" name="Content Placeholder 6">
            <a:extLst>
              <a:ext uri="{FF2B5EF4-FFF2-40B4-BE49-F238E27FC236}">
                <a16:creationId xmlns:a16="http://schemas.microsoft.com/office/drawing/2014/main" id="{C5C8E379-0060-4B65-ACD9-F3AC4A5A5DF7}"/>
              </a:ext>
            </a:extLst>
          </p:cNvPr>
          <p:cNvSpPr>
            <a:spLocks noGrp="1"/>
          </p:cNvSpPr>
          <p:nvPr>
            <p:ph idx="1"/>
          </p:nvPr>
        </p:nvSpPr>
        <p:spPr/>
        <p:txBody>
          <a:bodyPr/>
          <a:lstStyle/>
          <a:p>
            <a:pPr marL="0" indent="0">
              <a:buNone/>
            </a:pPr>
            <a:r>
              <a:rPr lang="en-US" dirty="0"/>
              <a:t>Multiple regulation bodies and industry alliances are standardizing the means by which devices can interact with each another and with gateways or cloud services.</a:t>
            </a:r>
          </a:p>
          <a:p>
            <a:endParaRPr lang="en-US" dirty="0"/>
          </a:p>
        </p:txBody>
      </p:sp>
      <p:grpSp>
        <p:nvGrpSpPr>
          <p:cNvPr id="8" name="Group 7">
            <a:extLst>
              <a:ext uri="{FF2B5EF4-FFF2-40B4-BE49-F238E27FC236}">
                <a16:creationId xmlns:a16="http://schemas.microsoft.com/office/drawing/2014/main" id="{EDB1A7BF-78CF-416D-8FDA-79F086514019}"/>
              </a:ext>
            </a:extLst>
          </p:cNvPr>
          <p:cNvGrpSpPr/>
          <p:nvPr/>
        </p:nvGrpSpPr>
        <p:grpSpPr>
          <a:xfrm>
            <a:off x="479425" y="2286830"/>
            <a:ext cx="11233150" cy="2452162"/>
            <a:chOff x="479425" y="2264735"/>
            <a:chExt cx="11233150" cy="3032702"/>
          </a:xfrm>
        </p:grpSpPr>
        <p:sp>
          <p:nvSpPr>
            <p:cNvPr id="9" name="Rectangle: Rounded Corners 8">
              <a:extLst>
                <a:ext uri="{FF2B5EF4-FFF2-40B4-BE49-F238E27FC236}">
                  <a16:creationId xmlns:a16="http://schemas.microsoft.com/office/drawing/2014/main" id="{51DAE7C0-D167-455D-8F05-BC5219922142}"/>
                </a:ext>
              </a:extLst>
            </p:cNvPr>
            <p:cNvSpPr/>
            <p:nvPr/>
          </p:nvSpPr>
          <p:spPr>
            <a:xfrm>
              <a:off x="479425" y="2264735"/>
              <a:ext cx="11233150" cy="3032702"/>
            </a:xfrm>
            <a:prstGeom prst="roundRect">
              <a:avLst>
                <a:gd name="adj" fmla="val 64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59EAD02-350C-4825-B1A1-E144515D9BB5}"/>
                </a:ext>
              </a:extLst>
            </p:cNvPr>
            <p:cNvSpPr txBox="1"/>
            <p:nvPr/>
          </p:nvSpPr>
          <p:spPr>
            <a:xfrm>
              <a:off x="723014" y="2519917"/>
              <a:ext cx="10760149" cy="2398041"/>
            </a:xfrm>
            <a:prstGeom prst="rect">
              <a:avLst/>
            </a:prstGeom>
            <a:noFill/>
          </p:spPr>
          <p:txBody>
            <a:bodyPr wrap="square" lIns="0" tIns="0" rIns="0" bIns="0" rtlCol="0">
              <a:spAutoFit/>
            </a:bodyPr>
            <a:lstStyle/>
            <a:p>
              <a:r>
                <a:rPr lang="en-US" sz="2100" b="1" dirty="0">
                  <a:solidFill>
                    <a:schemeClr val="accent1"/>
                  </a:solidFill>
                </a:rPr>
                <a:t>The 3</a:t>
              </a:r>
              <a:r>
                <a:rPr lang="en-US" sz="2100" b="1" baseline="30000" dirty="0">
                  <a:solidFill>
                    <a:schemeClr val="accent1"/>
                  </a:solidFill>
                </a:rPr>
                <a:t>rd</a:t>
              </a:r>
              <a:r>
                <a:rPr lang="en-US" sz="2100" b="1" dirty="0">
                  <a:solidFill>
                    <a:schemeClr val="accent1"/>
                  </a:solidFill>
                </a:rPr>
                <a:t> Generation Partnership Project (3GPP) </a:t>
              </a:r>
            </a:p>
            <a:p>
              <a:pPr marL="285750" indent="-285750">
                <a:buClr>
                  <a:schemeClr val="accent1"/>
                </a:buClr>
                <a:buFont typeface="Arial" panose="020B0604020202020204" pitchFamily="34" charset="0"/>
                <a:buChar char="•"/>
              </a:pPr>
              <a:r>
                <a:rPr lang="en-US" sz="2100" dirty="0"/>
                <a:t>Focuses on specifying cellular network architectures and protocols (e.g., GSM, 3G, 4G-LTE, etc.)</a:t>
              </a:r>
            </a:p>
            <a:p>
              <a:pPr marL="285750" indent="-285750">
                <a:buClr>
                  <a:schemeClr val="accent1"/>
                </a:buClr>
                <a:buFont typeface="Arial" panose="020B0604020202020204" pitchFamily="34" charset="0"/>
                <a:buChar char="•"/>
              </a:pPr>
              <a:r>
                <a:rPr lang="en-US" sz="2100" dirty="0"/>
                <a:t>Developing standards for cellular communications tailored to IoT applications</a:t>
              </a:r>
            </a:p>
            <a:p>
              <a:pPr marL="742950" lvl="1" indent="-285750">
                <a:buClr>
                  <a:schemeClr val="accent1"/>
                </a:buClr>
                <a:buFont typeface="Arial" panose="020B0604020202020204" pitchFamily="34" charset="0"/>
                <a:buChar char="•"/>
              </a:pPr>
              <a:r>
                <a:rPr lang="en-US" sz="2100" dirty="0"/>
                <a:t>LTE-M – compatible with existing LTE networks, easy to roll out, limited to 1Mb/s speeds</a:t>
              </a:r>
            </a:p>
            <a:p>
              <a:pPr marL="742950" lvl="1" indent="-285750">
                <a:buClr>
                  <a:schemeClr val="accent1"/>
                </a:buClr>
                <a:buFont typeface="Arial" panose="020B0604020202020204" pitchFamily="34" charset="0"/>
                <a:buChar char="•"/>
              </a:pPr>
              <a:r>
                <a:rPr lang="en-US" sz="2100" dirty="0"/>
                <a:t>NB-IoT – deployed in same or different frequency bands, lower capacity (200Kb/s), different modulation and coding schemes, and does not require gateways.</a:t>
              </a:r>
            </a:p>
          </p:txBody>
        </p:sp>
      </p:grpSp>
    </p:spTree>
    <p:extLst>
      <p:ext uri="{BB962C8B-B14F-4D97-AF65-F5344CB8AC3E}">
        <p14:creationId xmlns:p14="http://schemas.microsoft.com/office/powerpoint/2010/main" val="201414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5605B-FFA1-4058-BEDC-2285BEA4FBF7}"/>
              </a:ext>
            </a:extLst>
          </p:cNvPr>
          <p:cNvSpPr>
            <a:spLocks noGrp="1"/>
          </p:cNvSpPr>
          <p:nvPr>
            <p:ph type="title"/>
          </p:nvPr>
        </p:nvSpPr>
        <p:spPr/>
        <p:txBody>
          <a:bodyPr/>
          <a:lstStyle/>
          <a:p>
            <a:r>
              <a:rPr lang="en-US" dirty="0"/>
              <a:t>Standards for IoT</a:t>
            </a:r>
          </a:p>
        </p:txBody>
      </p:sp>
      <p:grpSp>
        <p:nvGrpSpPr>
          <p:cNvPr id="2" name="Group 1">
            <a:extLst>
              <a:ext uri="{FF2B5EF4-FFF2-40B4-BE49-F238E27FC236}">
                <a16:creationId xmlns:a16="http://schemas.microsoft.com/office/drawing/2014/main" id="{AA7D0FEA-CA35-46D7-A89B-9CB1371A423C}"/>
              </a:ext>
            </a:extLst>
          </p:cNvPr>
          <p:cNvGrpSpPr/>
          <p:nvPr/>
        </p:nvGrpSpPr>
        <p:grpSpPr>
          <a:xfrm>
            <a:off x="479425" y="1150744"/>
            <a:ext cx="11233150" cy="4555488"/>
            <a:chOff x="479425" y="2264734"/>
            <a:chExt cx="11233150" cy="4601007"/>
          </a:xfrm>
        </p:grpSpPr>
        <p:sp>
          <p:nvSpPr>
            <p:cNvPr id="13" name="Rectangle: Rounded Corners 12">
              <a:extLst>
                <a:ext uri="{FF2B5EF4-FFF2-40B4-BE49-F238E27FC236}">
                  <a16:creationId xmlns:a16="http://schemas.microsoft.com/office/drawing/2014/main" id="{3AFCF85E-DED6-41DA-A417-A3E01AA6E6B8}"/>
                </a:ext>
              </a:extLst>
            </p:cNvPr>
            <p:cNvSpPr/>
            <p:nvPr/>
          </p:nvSpPr>
          <p:spPr>
            <a:xfrm>
              <a:off x="479425" y="2264734"/>
              <a:ext cx="11233150" cy="4476268"/>
            </a:xfrm>
            <a:prstGeom prst="roundRect">
              <a:avLst>
                <a:gd name="adj" fmla="val 449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A11EB5BC-892D-47FC-85F2-9BB7E8A73DD1}"/>
                </a:ext>
              </a:extLst>
            </p:cNvPr>
            <p:cNvSpPr txBox="1"/>
            <p:nvPr/>
          </p:nvSpPr>
          <p:spPr>
            <a:xfrm>
              <a:off x="568031" y="2389473"/>
              <a:ext cx="10760149" cy="4476268"/>
            </a:xfrm>
            <a:prstGeom prst="rect">
              <a:avLst/>
            </a:prstGeom>
            <a:noFill/>
          </p:spPr>
          <p:txBody>
            <a:bodyPr wrap="square" lIns="0" tIns="0" rIns="0" bIns="0" rtlCol="0">
              <a:spAutoFit/>
            </a:bodyPr>
            <a:lstStyle/>
            <a:p>
              <a:r>
                <a:rPr lang="en-US" b="1" dirty="0">
                  <a:solidFill>
                    <a:schemeClr val="accent1"/>
                  </a:solidFill>
                </a:rPr>
                <a:t>The Internet Engineering Task Force (IETF)</a:t>
              </a:r>
            </a:p>
            <a:p>
              <a:pPr marL="285750" indent="-285750">
                <a:buClr>
                  <a:schemeClr val="accent1"/>
                </a:buClr>
                <a:buFont typeface="Arial" panose="020B0604020202020204" pitchFamily="34" charset="0"/>
                <a:buChar char="•"/>
              </a:pPr>
              <a:r>
                <a:rPr lang="en-US" dirty="0"/>
                <a:t>Focuses on specifying protocols that are used across the Internet; these standards are known as Requests for Comments (RFCs)</a:t>
              </a:r>
            </a:p>
            <a:p>
              <a:pPr marL="285750" indent="-285750">
                <a:buClr>
                  <a:schemeClr val="accent1"/>
                </a:buClr>
                <a:buFont typeface="Arial" panose="020B0604020202020204" pitchFamily="34" charset="0"/>
                <a:buChar char="•"/>
              </a:pPr>
              <a:endParaRPr lang="en-US" dirty="0"/>
            </a:p>
            <a:p>
              <a:pPr marL="285750" indent="-285750">
                <a:buClr>
                  <a:schemeClr val="accent1"/>
                </a:buClr>
                <a:buFont typeface="Arial" panose="020B0604020202020204" pitchFamily="34" charset="0"/>
                <a:buChar char="•"/>
              </a:pPr>
              <a:r>
                <a:rPr lang="en-US" dirty="0"/>
                <a:t>IoT relevant standards include</a:t>
              </a:r>
            </a:p>
            <a:p>
              <a:pPr marL="742950" lvl="1" indent="-285750">
                <a:buClr>
                  <a:schemeClr val="accent1"/>
                </a:buClr>
                <a:buFont typeface="Arial" panose="020B0604020202020204" pitchFamily="34" charset="0"/>
                <a:buChar char="•"/>
              </a:pPr>
              <a:r>
                <a:rPr lang="en-US" dirty="0"/>
                <a:t>Addressing/internetworking for low power devices (IPv6 over Low-Power Wireless Personal Area Networks – 6LoWPAN)</a:t>
              </a:r>
            </a:p>
            <a:p>
              <a:pPr marL="742950" lvl="1" indent="-285750">
                <a:buClr>
                  <a:schemeClr val="accent1"/>
                </a:buClr>
                <a:buFont typeface="Arial" panose="020B0604020202020204" pitchFamily="34" charset="0"/>
                <a:buChar char="•"/>
              </a:pPr>
              <a:r>
                <a:rPr lang="en-US" dirty="0"/>
                <a:t>Routing (Routing Over Low-power and Lossy networks – ROLL)</a:t>
              </a:r>
            </a:p>
            <a:p>
              <a:pPr marL="742950" lvl="1" indent="-285750">
                <a:buClr>
                  <a:schemeClr val="accent1"/>
                </a:buClr>
                <a:buFont typeface="Arial" panose="020B0604020202020204" pitchFamily="34" charset="0"/>
                <a:buChar char="•"/>
              </a:pPr>
              <a:r>
                <a:rPr lang="en-US" dirty="0"/>
                <a:t>End-to-end communications (Constrained Application Protocol – CoAP)</a:t>
              </a:r>
            </a:p>
            <a:p>
              <a:pPr marL="742950" lvl="1" indent="-285750">
                <a:buClr>
                  <a:schemeClr val="accent1"/>
                </a:buClr>
                <a:buFont typeface="Arial" panose="020B0604020202020204" pitchFamily="34" charset="0"/>
                <a:buChar char="•"/>
              </a:pPr>
              <a:r>
                <a:rPr lang="en-US" dirty="0"/>
                <a:t>Security (Datagram Transport Layer Security – DTLS)</a:t>
              </a:r>
            </a:p>
            <a:p>
              <a:pPr marL="742950" lvl="1" indent="-285750">
                <a:buClr>
                  <a:schemeClr val="accent1"/>
                </a:buClr>
                <a:buFont typeface="Arial" panose="020B0604020202020204" pitchFamily="34" charset="0"/>
                <a:buChar char="•"/>
              </a:pPr>
              <a:r>
                <a:rPr lang="en-US" dirty="0"/>
                <a:t>Software updating (Software Updates for Internet of Things – SUIT)</a:t>
              </a:r>
            </a:p>
            <a:p>
              <a:pPr lvl="1">
                <a:buClr>
                  <a:schemeClr val="accent1"/>
                </a:buClr>
              </a:pPr>
              <a:endParaRPr lang="en-US" dirty="0"/>
            </a:p>
            <a:p>
              <a:pPr marL="285750" indent="-285750">
                <a:buClr>
                  <a:schemeClr val="accent1"/>
                </a:buClr>
                <a:buFont typeface="Arial" panose="020B0604020202020204" pitchFamily="34" charset="0"/>
                <a:buChar char="•"/>
              </a:pPr>
              <a:r>
                <a:rPr lang="en-US" dirty="0"/>
                <a:t>Also offers experience-based guidance</a:t>
              </a:r>
            </a:p>
            <a:p>
              <a:pPr marL="742950" lvl="1" indent="-285750">
                <a:buClr>
                  <a:schemeClr val="accent1"/>
                </a:buClr>
                <a:buFont typeface="Arial" panose="020B0604020202020204" pitchFamily="34" charset="0"/>
                <a:buChar char="•"/>
              </a:pPr>
              <a:r>
                <a:rPr lang="en-US" dirty="0"/>
                <a:t>Example: The JavaScript Object Notation (JSON) Data Interchange Format – RFC 8259</a:t>
              </a:r>
            </a:p>
            <a:p>
              <a:pPr marL="742950" lvl="1" indent="-285750">
                <a:buClr>
                  <a:schemeClr val="accent1"/>
                </a:buClr>
                <a:buFont typeface="Arial" panose="020B0604020202020204" pitchFamily="34" charset="0"/>
                <a:buChar char="•"/>
              </a:pPr>
              <a:endParaRPr lang="en-US" dirty="0"/>
            </a:p>
            <a:p>
              <a:pPr lvl="1"/>
              <a:endParaRPr lang="en-US" dirty="0"/>
            </a:p>
          </p:txBody>
        </p:sp>
      </p:grpSp>
    </p:spTree>
    <p:extLst>
      <p:ext uri="{BB962C8B-B14F-4D97-AF65-F5344CB8AC3E}">
        <p14:creationId xmlns:p14="http://schemas.microsoft.com/office/powerpoint/2010/main" val="50897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5605B-FFA1-4058-BEDC-2285BEA4FBF7}"/>
              </a:ext>
            </a:extLst>
          </p:cNvPr>
          <p:cNvSpPr>
            <a:spLocks noGrp="1"/>
          </p:cNvSpPr>
          <p:nvPr>
            <p:ph type="title"/>
          </p:nvPr>
        </p:nvSpPr>
        <p:spPr/>
        <p:txBody>
          <a:bodyPr/>
          <a:lstStyle/>
          <a:p>
            <a:r>
              <a:rPr lang="en-US" dirty="0"/>
              <a:t>Standards for IoT</a:t>
            </a:r>
          </a:p>
        </p:txBody>
      </p:sp>
      <p:grpSp>
        <p:nvGrpSpPr>
          <p:cNvPr id="8" name="Group 7">
            <a:extLst>
              <a:ext uri="{FF2B5EF4-FFF2-40B4-BE49-F238E27FC236}">
                <a16:creationId xmlns:a16="http://schemas.microsoft.com/office/drawing/2014/main" id="{EDB1A7BF-78CF-416D-8FDA-79F086514019}"/>
              </a:ext>
            </a:extLst>
          </p:cNvPr>
          <p:cNvGrpSpPr/>
          <p:nvPr/>
        </p:nvGrpSpPr>
        <p:grpSpPr>
          <a:xfrm>
            <a:off x="486513" y="1506336"/>
            <a:ext cx="11233150" cy="1494402"/>
            <a:chOff x="479425" y="2264735"/>
            <a:chExt cx="11233150" cy="3032702"/>
          </a:xfrm>
        </p:grpSpPr>
        <p:sp>
          <p:nvSpPr>
            <p:cNvPr id="9" name="Rectangle: Rounded Corners 8">
              <a:extLst>
                <a:ext uri="{FF2B5EF4-FFF2-40B4-BE49-F238E27FC236}">
                  <a16:creationId xmlns:a16="http://schemas.microsoft.com/office/drawing/2014/main" id="{51DAE7C0-D167-455D-8F05-BC5219922142}"/>
                </a:ext>
              </a:extLst>
            </p:cNvPr>
            <p:cNvSpPr/>
            <p:nvPr/>
          </p:nvSpPr>
          <p:spPr>
            <a:xfrm>
              <a:off x="479425" y="2264735"/>
              <a:ext cx="11233150" cy="3032702"/>
            </a:xfrm>
            <a:prstGeom prst="roundRect">
              <a:avLst>
                <a:gd name="adj" fmla="val 64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F59EAD02-350C-4825-B1A1-E144515D9BB5}"/>
                </a:ext>
              </a:extLst>
            </p:cNvPr>
            <p:cNvSpPr txBox="1"/>
            <p:nvPr/>
          </p:nvSpPr>
          <p:spPr>
            <a:xfrm>
              <a:off x="723014" y="2519917"/>
              <a:ext cx="10798894" cy="2342228"/>
            </a:xfrm>
            <a:prstGeom prst="rect">
              <a:avLst/>
            </a:prstGeom>
            <a:noFill/>
          </p:spPr>
          <p:txBody>
            <a:bodyPr wrap="square" lIns="0" tIns="0" rIns="0" bIns="0" rtlCol="0">
              <a:spAutoFit/>
            </a:bodyPr>
            <a:lstStyle/>
            <a:p>
              <a:r>
                <a:rPr lang="en-US" sz="2100" b="1" dirty="0">
                  <a:solidFill>
                    <a:schemeClr val="accent1"/>
                  </a:solidFill>
                </a:rPr>
                <a:t>Industry alliances </a:t>
              </a:r>
            </a:p>
            <a:p>
              <a:pPr marL="285750" indent="-285750">
                <a:buClr>
                  <a:schemeClr val="accent1"/>
                </a:buClr>
                <a:buFont typeface="Arial" panose="020B0604020202020204" pitchFamily="34" charset="0"/>
                <a:buChar char="•"/>
              </a:pPr>
              <a:r>
                <a:rPr lang="en-US" dirty="0"/>
                <a:t>Bluetooth – wireless personal area networks (WPANs); defines application profiles</a:t>
              </a:r>
            </a:p>
            <a:p>
              <a:pPr marL="285750" indent="-285750">
                <a:buClr>
                  <a:schemeClr val="accent1"/>
                </a:buClr>
                <a:buFont typeface="Arial" panose="020B0604020202020204" pitchFamily="34" charset="0"/>
                <a:buChar char="•"/>
              </a:pPr>
              <a:r>
                <a:rPr lang="en-US" dirty="0"/>
                <a:t>ZigBee – WPANs building on IEEE 802.15.4; inexpensive consumer/industrial applications</a:t>
              </a:r>
            </a:p>
            <a:p>
              <a:pPr marL="285750" indent="-285750">
                <a:buClr>
                  <a:schemeClr val="accent1"/>
                </a:buClr>
                <a:buFont typeface="Arial" panose="020B0604020202020204" pitchFamily="34" charset="0"/>
                <a:buChar char="•"/>
              </a:pPr>
              <a:r>
                <a:rPr lang="en-US" dirty="0"/>
                <a:t>LoRaWAN – LPWAN based on chirp spread spectrum technology</a:t>
              </a:r>
            </a:p>
          </p:txBody>
        </p:sp>
      </p:grpSp>
      <p:grpSp>
        <p:nvGrpSpPr>
          <p:cNvPr id="15" name="Group 14">
            <a:extLst>
              <a:ext uri="{FF2B5EF4-FFF2-40B4-BE49-F238E27FC236}">
                <a16:creationId xmlns:a16="http://schemas.microsoft.com/office/drawing/2014/main" id="{19A6D930-2097-4D41-B691-FC9C9B91CE2A}"/>
              </a:ext>
            </a:extLst>
          </p:cNvPr>
          <p:cNvGrpSpPr/>
          <p:nvPr/>
        </p:nvGrpSpPr>
        <p:grpSpPr>
          <a:xfrm>
            <a:off x="479425" y="3389412"/>
            <a:ext cx="11233150" cy="1836508"/>
            <a:chOff x="479425" y="2264735"/>
            <a:chExt cx="11233150" cy="3726963"/>
          </a:xfrm>
        </p:grpSpPr>
        <p:sp>
          <p:nvSpPr>
            <p:cNvPr id="16" name="Rectangle: Rounded Corners 15">
              <a:extLst>
                <a:ext uri="{FF2B5EF4-FFF2-40B4-BE49-F238E27FC236}">
                  <a16:creationId xmlns:a16="http://schemas.microsoft.com/office/drawing/2014/main" id="{F5BA2A57-CE21-4FB1-9CE1-350E35251537}"/>
                </a:ext>
              </a:extLst>
            </p:cNvPr>
            <p:cNvSpPr/>
            <p:nvPr/>
          </p:nvSpPr>
          <p:spPr>
            <a:xfrm>
              <a:off x="479425" y="2264735"/>
              <a:ext cx="11233150" cy="3726963"/>
            </a:xfrm>
            <a:prstGeom prst="roundRect">
              <a:avLst>
                <a:gd name="adj" fmla="val 64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93CDB301-5A04-45EA-A0BB-5EA283FF09C8}"/>
                </a:ext>
              </a:extLst>
            </p:cNvPr>
            <p:cNvSpPr txBox="1"/>
            <p:nvPr/>
          </p:nvSpPr>
          <p:spPr>
            <a:xfrm>
              <a:off x="723014" y="2519917"/>
              <a:ext cx="10721404" cy="2904362"/>
            </a:xfrm>
            <a:prstGeom prst="rect">
              <a:avLst/>
            </a:prstGeom>
            <a:noFill/>
          </p:spPr>
          <p:txBody>
            <a:bodyPr wrap="square" lIns="0" tIns="0" rIns="0" bIns="0" rtlCol="0" anchor="t">
              <a:spAutoFit/>
            </a:bodyPr>
            <a:lstStyle/>
            <a:p>
              <a:r>
                <a:rPr lang="en-US" sz="2100" b="1" dirty="0">
                  <a:solidFill>
                    <a:schemeClr val="accent1"/>
                  </a:solidFill>
                </a:rPr>
                <a:t>Collaborative associations</a:t>
              </a:r>
            </a:p>
            <a:p>
              <a:pPr marL="285750" indent="-285750">
                <a:buClr>
                  <a:schemeClr val="accent1"/>
                </a:buClr>
                <a:buFont typeface="Arial" panose="020B0604020202020204" pitchFamily="34" charset="0"/>
                <a:buChar char="•"/>
              </a:pPr>
              <a:r>
                <a:rPr lang="en-US" dirty="0">
                  <a:latin typeface="Calibri"/>
                  <a:ea typeface="ＭＳ Ｐゴシック"/>
                  <a:cs typeface="Calibri"/>
                </a:rPr>
                <a:t>The Alliance for IoT Innovation (AIoTI) – European Commission framework supporting interaction between IoT players to drive innovation, standardization, and policy.</a:t>
              </a:r>
            </a:p>
            <a:p>
              <a:pPr marL="285750" indent="-285750">
                <a:buClr>
                  <a:schemeClr val="accent1"/>
                </a:buClr>
                <a:buFont typeface="Arial" panose="020B0604020202020204" pitchFamily="34" charset="0"/>
                <a:buChar char="•"/>
              </a:pPr>
              <a:r>
                <a:rPr lang="en-US" dirty="0">
                  <a:latin typeface="Calibri"/>
                  <a:ea typeface="ＭＳ Ｐゴシック"/>
                  <a:cs typeface="Calibri"/>
                </a:rPr>
                <a:t>Open Connectivity Foundation (OCF) – Industry-led framework aiming to develop IoT standards, interoperability guidelines, and provide a device certification program.</a:t>
              </a:r>
            </a:p>
          </p:txBody>
        </p:sp>
      </p:grpSp>
    </p:spTree>
    <p:extLst>
      <p:ext uri="{BB962C8B-B14F-4D97-AF65-F5344CB8AC3E}">
        <p14:creationId xmlns:p14="http://schemas.microsoft.com/office/powerpoint/2010/main" val="291998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55605B-FFA1-4058-BEDC-2285BEA4FBF7}"/>
              </a:ext>
            </a:extLst>
          </p:cNvPr>
          <p:cNvSpPr>
            <a:spLocks noGrp="1"/>
          </p:cNvSpPr>
          <p:nvPr>
            <p:ph type="title"/>
          </p:nvPr>
        </p:nvSpPr>
        <p:spPr/>
        <p:txBody>
          <a:bodyPr/>
          <a:lstStyle/>
          <a:p>
            <a:r>
              <a:rPr lang="en-US" dirty="0"/>
              <a:t>Standards for IoT</a:t>
            </a:r>
          </a:p>
        </p:txBody>
      </p:sp>
      <p:grpSp>
        <p:nvGrpSpPr>
          <p:cNvPr id="11" name="Group 10">
            <a:extLst>
              <a:ext uri="{FF2B5EF4-FFF2-40B4-BE49-F238E27FC236}">
                <a16:creationId xmlns:a16="http://schemas.microsoft.com/office/drawing/2014/main" id="{B2DBE4B0-0492-45EA-B414-716150BA2EE1}"/>
              </a:ext>
            </a:extLst>
          </p:cNvPr>
          <p:cNvGrpSpPr/>
          <p:nvPr/>
        </p:nvGrpSpPr>
        <p:grpSpPr>
          <a:xfrm>
            <a:off x="311527" y="1548140"/>
            <a:ext cx="11404110" cy="3382304"/>
            <a:chOff x="479425" y="2264733"/>
            <a:chExt cx="11404110" cy="6863964"/>
          </a:xfrm>
        </p:grpSpPr>
        <p:sp>
          <p:nvSpPr>
            <p:cNvPr id="12" name="Rectangle: Rounded Corners 11">
              <a:extLst>
                <a:ext uri="{FF2B5EF4-FFF2-40B4-BE49-F238E27FC236}">
                  <a16:creationId xmlns:a16="http://schemas.microsoft.com/office/drawing/2014/main" id="{674C8ED3-A89F-4A48-9A2F-07B96D30819B}"/>
                </a:ext>
              </a:extLst>
            </p:cNvPr>
            <p:cNvSpPr/>
            <p:nvPr/>
          </p:nvSpPr>
          <p:spPr>
            <a:xfrm>
              <a:off x="479425" y="2264733"/>
              <a:ext cx="11233150" cy="6863964"/>
            </a:xfrm>
            <a:prstGeom prst="roundRect">
              <a:avLst>
                <a:gd name="adj" fmla="val 641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39C92A0D-2493-4811-A4C7-DF9EC2F69CDA}"/>
                </a:ext>
              </a:extLst>
            </p:cNvPr>
            <p:cNvSpPr txBox="1"/>
            <p:nvPr/>
          </p:nvSpPr>
          <p:spPr>
            <a:xfrm>
              <a:off x="645522" y="2441287"/>
              <a:ext cx="11238013" cy="6277170"/>
            </a:xfrm>
            <a:prstGeom prst="rect">
              <a:avLst/>
            </a:prstGeom>
            <a:noFill/>
          </p:spPr>
          <p:txBody>
            <a:bodyPr wrap="square" lIns="0" tIns="0" rIns="0" bIns="0" rtlCol="0">
              <a:spAutoFit/>
            </a:bodyPr>
            <a:lstStyle/>
            <a:p>
              <a:r>
                <a:rPr lang="en-US" sz="2100" b="1" dirty="0">
                  <a:solidFill>
                    <a:schemeClr val="accent1"/>
                  </a:solidFill>
                </a:rPr>
                <a:t>Other standardization bodies relevant to IoT</a:t>
              </a:r>
            </a:p>
            <a:p>
              <a:pPr marL="285750" indent="-285750">
                <a:buClr>
                  <a:schemeClr val="accent1"/>
                </a:buClr>
                <a:buFont typeface="Arial" panose="020B0604020202020204" pitchFamily="34" charset="0"/>
                <a:buChar char="•"/>
              </a:pPr>
              <a:r>
                <a:rPr lang="en-US" dirty="0"/>
                <a:t>National Institute of Standards and Technology (NIST) – works on a range of science, technology, and engineering topics</a:t>
              </a:r>
            </a:p>
            <a:p>
              <a:pPr marL="742950" lvl="1" indent="-285750">
                <a:buClr>
                  <a:schemeClr val="accent1"/>
                </a:buClr>
                <a:buFont typeface="Arial" panose="020B0604020202020204" pitchFamily="34" charset="0"/>
                <a:buChar char="•"/>
              </a:pPr>
              <a:r>
                <a:rPr lang="en-US" dirty="0"/>
                <a:t>Example: Advanced Encryption Standard (AES)</a:t>
              </a:r>
            </a:p>
            <a:p>
              <a:pPr marL="742950" lvl="1" indent="-285750">
                <a:buClr>
                  <a:schemeClr val="accent1"/>
                </a:buClr>
                <a:buFont typeface="Arial" panose="020B0604020202020204" pitchFamily="34" charset="0"/>
                <a:buChar char="•"/>
              </a:pPr>
              <a:endParaRPr lang="en-US" dirty="0"/>
            </a:p>
            <a:p>
              <a:pPr marL="285750" indent="-285750">
                <a:buClr>
                  <a:schemeClr val="accent1"/>
                </a:buClr>
                <a:buFont typeface="Arial" panose="020B0604020202020204" pitchFamily="34" charset="0"/>
                <a:buChar char="•"/>
              </a:pPr>
              <a:r>
                <a:rPr lang="en-US" dirty="0"/>
                <a:t>International Organization for Standardization (ISO) – promotes a broad range of proprietary, industrial, and commercial standards</a:t>
              </a:r>
            </a:p>
            <a:p>
              <a:pPr marL="742950" lvl="1" indent="-285750">
                <a:buClr>
                  <a:schemeClr val="accent1"/>
                </a:buClr>
                <a:buFont typeface="Arial" panose="020B0604020202020204" pitchFamily="34" charset="0"/>
                <a:buChar char="•"/>
              </a:pPr>
              <a:r>
                <a:rPr lang="en-US" dirty="0"/>
                <a:t>Example: Internet of Things (loT) – Reference Architecture (ISO/IEC 30141:2018)</a:t>
              </a:r>
            </a:p>
            <a:p>
              <a:pPr marL="742950" lvl="1" indent="-285750">
                <a:buClr>
                  <a:schemeClr val="accent1"/>
                </a:buClr>
                <a:buFont typeface="Arial" panose="020B0604020202020204" pitchFamily="34" charset="0"/>
                <a:buChar char="•"/>
              </a:pPr>
              <a:endParaRPr lang="en-US" dirty="0"/>
            </a:p>
            <a:p>
              <a:pPr marL="285750" indent="-285750">
                <a:buClr>
                  <a:schemeClr val="accent1"/>
                </a:buClr>
                <a:buFont typeface="Arial" panose="020B0604020202020204" pitchFamily="34" charset="0"/>
                <a:buChar char="•"/>
              </a:pPr>
              <a:r>
                <a:rPr lang="en-US" dirty="0"/>
                <a:t>International Telecommunication Union (ITU) – recommendations, reference models</a:t>
              </a:r>
            </a:p>
            <a:p>
              <a:pPr marL="742950" lvl="1" indent="-285750">
                <a:buClr>
                  <a:schemeClr val="accent1"/>
                </a:buClr>
                <a:buFont typeface="Arial" panose="020B0604020202020204" pitchFamily="34" charset="0"/>
                <a:buChar char="•"/>
              </a:pPr>
              <a:r>
                <a:rPr lang="en-GB" dirty="0"/>
                <a:t>Example: </a:t>
              </a:r>
              <a:r>
                <a:rPr lang="fr-FR" dirty="0"/>
                <a:t>ITU-T Y.4000/Y.2060 - </a:t>
              </a:r>
              <a:r>
                <a:rPr lang="en-GB" dirty="0"/>
                <a:t>Overview of the Internet of things</a:t>
              </a:r>
            </a:p>
          </p:txBody>
        </p:sp>
      </p:grpSp>
    </p:spTree>
    <p:extLst>
      <p:ext uri="{BB962C8B-B14F-4D97-AF65-F5344CB8AC3E}">
        <p14:creationId xmlns:p14="http://schemas.microsoft.com/office/powerpoint/2010/main" val="172597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C547-CC9F-40A6-89A7-7638B3A79D00}"/>
              </a:ext>
            </a:extLst>
          </p:cNvPr>
          <p:cNvSpPr>
            <a:spLocks noGrp="1"/>
          </p:cNvSpPr>
          <p:nvPr>
            <p:ph type="title"/>
          </p:nvPr>
        </p:nvSpPr>
        <p:spPr/>
        <p:txBody>
          <a:bodyPr/>
          <a:lstStyle/>
          <a:p>
            <a:r>
              <a:rPr lang="en-US" dirty="0"/>
              <a:t>Choosing among IoT standards is not straightforward</a:t>
            </a:r>
          </a:p>
        </p:txBody>
      </p:sp>
      <p:pic>
        <p:nvPicPr>
          <p:cNvPr id="5" name="Content Placeholder 4" descr="A screenshot of a cell phone&#10;&#10;Description automatically generated">
            <a:extLst>
              <a:ext uri="{FF2B5EF4-FFF2-40B4-BE49-F238E27FC236}">
                <a16:creationId xmlns:a16="http://schemas.microsoft.com/office/drawing/2014/main" id="{EE3ACFBF-53E2-41D6-BD02-F48F9FA97894}"/>
              </a:ext>
            </a:extLst>
          </p:cNvPr>
          <p:cNvPicPr>
            <a:picLocks noGrp="1" noChangeAspect="1"/>
          </p:cNvPicPr>
          <p:nvPr>
            <p:ph idx="1"/>
          </p:nvPr>
        </p:nvPicPr>
        <p:blipFill>
          <a:blip r:embed="rId3"/>
          <a:stretch>
            <a:fillRect/>
          </a:stretch>
        </p:blipFill>
        <p:spPr>
          <a:xfrm>
            <a:off x="1113949" y="1247709"/>
            <a:ext cx="9507978" cy="4863025"/>
          </a:xfrm>
        </p:spPr>
      </p:pic>
    </p:spTree>
    <p:extLst>
      <p:ext uri="{BB962C8B-B14F-4D97-AF65-F5344CB8AC3E}">
        <p14:creationId xmlns:p14="http://schemas.microsoft.com/office/powerpoint/2010/main" val="390121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5C3B4A-5DD6-421B-B324-2FB288BA8DC3}"/>
              </a:ext>
            </a:extLst>
          </p:cNvPr>
          <p:cNvSpPr>
            <a:spLocks noGrp="1"/>
          </p:cNvSpPr>
          <p:nvPr>
            <p:ph type="title"/>
          </p:nvPr>
        </p:nvSpPr>
        <p:spPr/>
        <p:txBody>
          <a:bodyPr/>
          <a:lstStyle/>
          <a:p>
            <a:r>
              <a:rPr lang="en-US" dirty="0"/>
              <a:t>Coming next</a:t>
            </a:r>
          </a:p>
        </p:txBody>
      </p:sp>
      <p:graphicFrame>
        <p:nvGraphicFramePr>
          <p:cNvPr id="10" name="Table 10">
            <a:extLst>
              <a:ext uri="{FF2B5EF4-FFF2-40B4-BE49-F238E27FC236}">
                <a16:creationId xmlns:a16="http://schemas.microsoft.com/office/drawing/2014/main" id="{629BCCE0-D758-4341-AECE-F8CDE2C62AC6}"/>
              </a:ext>
            </a:extLst>
          </p:cNvPr>
          <p:cNvGraphicFramePr>
            <a:graphicFrameLocks noGrp="1"/>
          </p:cNvGraphicFramePr>
          <p:nvPr>
            <p:ph type="tbl" sz="quarter" idx="13"/>
            <p:extLst>
              <p:ext uri="{D42A27DB-BD31-4B8C-83A1-F6EECF244321}">
                <p14:modId xmlns:p14="http://schemas.microsoft.com/office/powerpoint/2010/main" val="725758317"/>
              </p:ext>
            </p:extLst>
          </p:nvPr>
        </p:nvGraphicFramePr>
        <p:xfrm>
          <a:off x="479424" y="1258888"/>
          <a:ext cx="9197976" cy="4754880"/>
        </p:xfrm>
        <a:graphic>
          <a:graphicData uri="http://schemas.openxmlformats.org/drawingml/2006/table">
            <a:tbl>
              <a:tblPr firstRow="1" bandRow="1">
                <a:tableStyleId>{69012ECD-51FC-41F1-AA8D-1B2483CD663E}</a:tableStyleId>
              </a:tblPr>
              <a:tblGrid>
                <a:gridCol w="3813176">
                  <a:extLst>
                    <a:ext uri="{9D8B030D-6E8A-4147-A177-3AD203B41FA5}">
                      <a16:colId xmlns:a16="http://schemas.microsoft.com/office/drawing/2014/main" val="1947611529"/>
                    </a:ext>
                  </a:extLst>
                </a:gridCol>
                <a:gridCol w="5384800">
                  <a:extLst>
                    <a:ext uri="{9D8B030D-6E8A-4147-A177-3AD203B41FA5}">
                      <a16:colId xmlns:a16="http://schemas.microsoft.com/office/drawing/2014/main" val="2208612124"/>
                    </a:ext>
                  </a:extLst>
                </a:gridCol>
              </a:tblGrid>
              <a:tr h="370840">
                <a:tc>
                  <a:txBody>
                    <a:bodyPr/>
                    <a:lstStyle/>
                    <a:p>
                      <a:r>
                        <a:rPr lang="en-US" sz="2400" noProof="0" dirty="0"/>
                        <a:t>Module</a:t>
                      </a:r>
                    </a:p>
                  </a:txBody>
                  <a:tcPr/>
                </a:tc>
                <a:tc>
                  <a:txBody>
                    <a:bodyPr/>
                    <a:lstStyle/>
                    <a:p>
                      <a:r>
                        <a:rPr lang="en-US" sz="2400" noProof="0" dirty="0"/>
                        <a:t>Contents</a:t>
                      </a:r>
                    </a:p>
                  </a:txBody>
                  <a:tcPr/>
                </a:tc>
                <a:extLst>
                  <a:ext uri="{0D108BD9-81ED-4DB2-BD59-A6C34878D82A}">
                    <a16:rowId xmlns:a16="http://schemas.microsoft.com/office/drawing/2014/main" val="1447108313"/>
                  </a:ext>
                </a:extLst>
              </a:tr>
              <a:tr h="370840">
                <a:tc>
                  <a:txBody>
                    <a:bodyPr/>
                    <a:lstStyle/>
                    <a:p>
                      <a:r>
                        <a:rPr lang="en-US" sz="2400" noProof="0" dirty="0"/>
                        <a:t>Introduction to Embedded Systems</a:t>
                      </a:r>
                    </a:p>
                  </a:txBody>
                  <a:tcPr>
                    <a:solidFill>
                      <a:schemeClr val="bg2"/>
                    </a:solidFill>
                  </a:tcPr>
                </a:tc>
                <a:tc>
                  <a:txBody>
                    <a:bodyPr/>
                    <a:lstStyle/>
                    <a:p>
                      <a:pPr marL="342900" indent="-342900">
                        <a:buFont typeface="Arial" panose="020B0604020202020204" pitchFamily="34" charset="0"/>
                        <a:buChar char="•"/>
                      </a:pPr>
                      <a:r>
                        <a:rPr lang="en-US" sz="2400" noProof="0" dirty="0"/>
                        <a:t>What is an embedded system</a:t>
                      </a:r>
                    </a:p>
                    <a:p>
                      <a:pPr marL="342900" indent="-342900">
                        <a:buFont typeface="Arial" panose="020B0604020202020204" pitchFamily="34" charset="0"/>
                        <a:buChar char="•"/>
                      </a:pPr>
                      <a:r>
                        <a:rPr lang="en-US" sz="2400" noProof="0" dirty="0"/>
                        <a:t>Examples of embedded systems</a:t>
                      </a:r>
                    </a:p>
                    <a:p>
                      <a:pPr marL="342900" indent="-342900">
                        <a:buFont typeface="Arial" panose="020B0604020202020204" pitchFamily="34" charset="0"/>
                        <a:buChar char="•"/>
                      </a:pPr>
                      <a:r>
                        <a:rPr lang="en-US" sz="2400" noProof="0" dirty="0"/>
                        <a:t>Features of embedded systems</a:t>
                      </a:r>
                    </a:p>
                    <a:p>
                      <a:pPr marL="342900" indent="-342900">
                        <a:buFont typeface="Arial" panose="020B0604020202020204" pitchFamily="34" charset="0"/>
                        <a:buChar char="•"/>
                      </a:pPr>
                      <a:r>
                        <a:rPr lang="en-US" sz="2400" noProof="0" dirty="0"/>
                        <a:t>Embedded systems programming</a:t>
                      </a:r>
                    </a:p>
                  </a:txBody>
                  <a:tcPr/>
                </a:tc>
                <a:extLst>
                  <a:ext uri="{0D108BD9-81ED-4DB2-BD59-A6C34878D82A}">
                    <a16:rowId xmlns:a16="http://schemas.microsoft.com/office/drawing/2014/main" val="2368880679"/>
                  </a:ext>
                </a:extLst>
              </a:tr>
              <a:tr h="370840">
                <a:tc>
                  <a:txBody>
                    <a:bodyPr/>
                    <a:lstStyle/>
                    <a:p>
                      <a:r>
                        <a:rPr lang="en-US" sz="2400" noProof="0" dirty="0"/>
                        <a:t>Hardware Platforms for IoT</a:t>
                      </a:r>
                    </a:p>
                  </a:txBody>
                  <a:tcPr>
                    <a:solidFill>
                      <a:schemeClr val="bg2"/>
                    </a:solidFill>
                  </a:tcPr>
                </a:tc>
                <a:tc>
                  <a:txBody>
                    <a:bodyPr/>
                    <a:lstStyle/>
                    <a:p>
                      <a:pPr marL="342900" indent="-342900">
                        <a:buFont typeface="Arial" panose="020B0604020202020204" pitchFamily="34" charset="0"/>
                        <a:buChar char="•"/>
                      </a:pPr>
                      <a:r>
                        <a:rPr lang="en-US" sz="2400" noProof="0" dirty="0"/>
                        <a:t>What is a hardware platform</a:t>
                      </a:r>
                    </a:p>
                    <a:p>
                      <a:pPr marL="342900" indent="-342900">
                        <a:buFont typeface="Arial" panose="020B0604020202020204" pitchFamily="34" charset="0"/>
                        <a:buChar char="•"/>
                      </a:pPr>
                      <a:r>
                        <a:rPr lang="en-US" sz="2400" noProof="0" dirty="0"/>
                        <a:t>Types of memory</a:t>
                      </a:r>
                    </a:p>
                    <a:p>
                      <a:pPr marL="342900" indent="-342900">
                        <a:buFont typeface="Arial" panose="020B0604020202020204" pitchFamily="34" charset="0"/>
                        <a:buChar char="•"/>
                      </a:pPr>
                      <a:r>
                        <a:rPr lang="en-US" sz="2400" noProof="0" dirty="0"/>
                        <a:t>Power saving techniques</a:t>
                      </a:r>
                    </a:p>
                    <a:p>
                      <a:pPr marL="342900" indent="-342900">
                        <a:buFont typeface="Arial" panose="020B0604020202020204" pitchFamily="34" charset="0"/>
                        <a:buChar char="•"/>
                      </a:pPr>
                      <a:r>
                        <a:rPr lang="en-US" sz="2400" noProof="0" dirty="0"/>
                        <a:t>Types of sensors</a:t>
                      </a:r>
                    </a:p>
                  </a:txBody>
                  <a:tcPr/>
                </a:tc>
                <a:extLst>
                  <a:ext uri="{0D108BD9-81ED-4DB2-BD59-A6C34878D82A}">
                    <a16:rowId xmlns:a16="http://schemas.microsoft.com/office/drawing/2014/main" val="360333313"/>
                  </a:ext>
                </a:extLst>
              </a:tr>
              <a:tr h="370840">
                <a:tc>
                  <a:txBody>
                    <a:bodyPr/>
                    <a:lstStyle/>
                    <a:p>
                      <a:r>
                        <a:rPr lang="en-US" sz="2400" noProof="0" dirty="0"/>
                        <a:t>The Arm Cortex-M4 Processor Architecture</a:t>
                      </a:r>
                    </a:p>
                  </a:txBody>
                  <a:tcPr>
                    <a:solidFill>
                      <a:schemeClr val="bg2"/>
                    </a:solidFill>
                  </a:tcPr>
                </a:tc>
                <a:tc>
                  <a:txBody>
                    <a:bodyPr/>
                    <a:lstStyle/>
                    <a:p>
                      <a:pPr marL="342900" indent="-342900">
                        <a:buFont typeface="Arial" panose="020B0604020202020204" pitchFamily="34" charset="0"/>
                        <a:buChar char="•"/>
                      </a:pPr>
                      <a:r>
                        <a:rPr lang="en-US" sz="2400" noProof="0" dirty="0"/>
                        <a:t>Processors vs. architectures</a:t>
                      </a:r>
                    </a:p>
                    <a:p>
                      <a:pPr marL="342900" indent="-342900">
                        <a:buFont typeface="Arial" panose="020B0604020202020204" pitchFamily="34" charset="0"/>
                        <a:buChar char="•"/>
                      </a:pPr>
                      <a:r>
                        <a:rPr lang="en-US" sz="2400" noProof="0" dirty="0"/>
                        <a:t>Cortex-M4 features</a:t>
                      </a:r>
                    </a:p>
                    <a:p>
                      <a:pPr marL="342900" indent="-342900">
                        <a:buFont typeface="Arial" panose="020B0604020202020204" pitchFamily="34" charset="0"/>
                        <a:buChar char="•"/>
                      </a:pPr>
                      <a:r>
                        <a:rPr lang="en-US" sz="2400" noProof="0" dirty="0"/>
                        <a:t>Cortex-M4 registers</a:t>
                      </a:r>
                    </a:p>
                  </a:txBody>
                  <a:tcPr/>
                </a:tc>
                <a:extLst>
                  <a:ext uri="{0D108BD9-81ED-4DB2-BD59-A6C34878D82A}">
                    <a16:rowId xmlns:a16="http://schemas.microsoft.com/office/drawing/2014/main" val="1789002917"/>
                  </a:ext>
                </a:extLst>
              </a:tr>
            </a:tbl>
          </a:graphicData>
        </a:graphic>
      </p:graphicFrame>
    </p:spTree>
    <p:extLst>
      <p:ext uri="{BB962C8B-B14F-4D97-AF65-F5344CB8AC3E}">
        <p14:creationId xmlns:p14="http://schemas.microsoft.com/office/powerpoint/2010/main" val="3513151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a:xfrm>
            <a:off x="479425" y="478301"/>
            <a:ext cx="11233150" cy="512830"/>
          </a:xfrm>
          <a:prstGeom prst="rect">
            <a:avLst/>
          </a:prstGeom>
        </p:spPr>
        <p:txBody>
          <a:bodyPr anchor="t">
            <a:normAutofit/>
          </a:bodyPr>
          <a:lstStyle/>
          <a:p>
            <a:r>
              <a:rPr lang="en-US" dirty="0"/>
              <a:t>The IoT architectural landscape</a:t>
            </a:r>
          </a:p>
        </p:txBody>
      </p:sp>
      <p:sp>
        <p:nvSpPr>
          <p:cNvPr id="4" name="Content Placeholder 3">
            <a:extLst>
              <a:ext uri="{FF2B5EF4-FFF2-40B4-BE49-F238E27FC236}">
                <a16:creationId xmlns:a16="http://schemas.microsoft.com/office/drawing/2014/main" id="{004AE7B5-32B8-1044-A5B9-C68205F8DCC2}"/>
              </a:ext>
            </a:extLst>
          </p:cNvPr>
          <p:cNvSpPr>
            <a:spLocks noGrp="1"/>
          </p:cNvSpPr>
          <p:nvPr>
            <p:ph sz="quarter" idx="21"/>
          </p:nvPr>
        </p:nvSpPr>
        <p:spPr>
          <a:xfrm>
            <a:off x="3416035" y="1631112"/>
            <a:ext cx="8296540" cy="4086426"/>
          </a:xfrm>
          <a:prstGeom prst="rect">
            <a:avLst/>
          </a:prstGeom>
        </p:spPr>
        <p:txBody>
          <a:bodyPr vert="horz" lIns="0" tIns="0" rIns="0" bIns="0" rtlCol="0" anchor="t">
            <a:normAutofit/>
          </a:bodyPr>
          <a:lstStyle/>
          <a:p>
            <a:pPr>
              <a:lnSpc>
                <a:spcPct val="90000"/>
              </a:lnSpc>
            </a:pPr>
            <a:endParaRPr lang="en-US" sz="2000" dirty="0"/>
          </a:p>
          <a:p>
            <a:pPr>
              <a:lnSpc>
                <a:spcPct val="90000"/>
              </a:lnSpc>
            </a:pPr>
            <a:r>
              <a:rPr lang="en-US" sz="2000" dirty="0"/>
              <a:t>Thousands of new applications exist, spanning countless domains (verticals).</a:t>
            </a:r>
          </a:p>
          <a:p>
            <a:pPr>
              <a:lnSpc>
                <a:spcPct val="90000"/>
              </a:lnSpc>
            </a:pPr>
            <a:r>
              <a:rPr lang="en-US" sz="2000" dirty="0"/>
              <a:t>Each application has its unique requirements → combining these leads to systems that are complex, difficult to manage, and often proprietary.</a:t>
            </a:r>
          </a:p>
          <a:p>
            <a:pPr>
              <a:lnSpc>
                <a:spcPct val="90000"/>
              </a:lnSpc>
            </a:pPr>
            <a:r>
              <a:rPr lang="en-US" sz="2000" dirty="0">
                <a:ea typeface="ＭＳ Ｐゴシック"/>
              </a:rPr>
              <a:t>Defining a unified architecture is challenging and interoperability problematic, if there are too many standards to choose from.</a:t>
            </a:r>
          </a:p>
          <a:p>
            <a:pPr>
              <a:lnSpc>
                <a:spcPct val="90000"/>
              </a:lnSpc>
            </a:pPr>
            <a:r>
              <a:rPr lang="en-US" sz="2000" dirty="0"/>
              <a:t>Efforts by multiple entities to define common frameworks, including international standardization bodies, multi-national collaborative research projects, industry consortiums, and large commercial actors.</a:t>
            </a:r>
          </a:p>
          <a:p>
            <a:pPr>
              <a:lnSpc>
                <a:spcPct val="90000"/>
              </a:lnSpc>
            </a:pPr>
            <a:r>
              <a:rPr lang="en-US" sz="2000" dirty="0"/>
              <a:t>Device/protocol documentation is scattered and often difficult to navigate.</a:t>
            </a:r>
          </a:p>
          <a:p>
            <a:pPr>
              <a:lnSpc>
                <a:spcPct val="90000"/>
              </a:lnSpc>
            </a:pPr>
            <a:r>
              <a:rPr lang="en-US" sz="2000" dirty="0"/>
              <a:t>We will focus on the key principles different architectural patterns share and examine some examples.</a:t>
            </a:r>
          </a:p>
        </p:txBody>
      </p:sp>
      <p:pic>
        <p:nvPicPr>
          <p:cNvPr id="6" name="Content Placeholder 6">
            <a:extLst>
              <a:ext uri="{FF2B5EF4-FFF2-40B4-BE49-F238E27FC236}">
                <a16:creationId xmlns:a16="http://schemas.microsoft.com/office/drawing/2014/main" id="{A3829142-9C32-476F-8E8B-2F56CB2A6DF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9425" y="2870121"/>
            <a:ext cx="2619375" cy="1608296"/>
          </a:xfrm>
          <a:prstGeom prst="rect">
            <a:avLst/>
          </a:prstGeom>
        </p:spPr>
      </p:pic>
    </p:spTree>
    <p:extLst>
      <p:ext uri="{BB962C8B-B14F-4D97-AF65-F5344CB8AC3E}">
        <p14:creationId xmlns:p14="http://schemas.microsoft.com/office/powerpoint/2010/main" val="3247389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2B26-188E-9245-AB7A-3FE62164D511}"/>
              </a:ext>
            </a:extLst>
          </p:cNvPr>
          <p:cNvSpPr>
            <a:spLocks noGrp="1"/>
          </p:cNvSpPr>
          <p:nvPr>
            <p:ph type="title"/>
          </p:nvPr>
        </p:nvSpPr>
        <p:spPr>
          <a:prstGeom prst="rect">
            <a:avLst/>
          </a:prstGeom>
        </p:spPr>
        <p:txBody>
          <a:bodyPr anchor="t">
            <a:normAutofit/>
          </a:bodyPr>
          <a:lstStyle/>
          <a:p>
            <a:r>
              <a:rPr lang="en-US" dirty="0"/>
              <a:t>Key considerations for IoT architectures</a:t>
            </a:r>
          </a:p>
        </p:txBody>
      </p:sp>
      <p:graphicFrame>
        <p:nvGraphicFramePr>
          <p:cNvPr id="6" name="Content Placeholder 3">
            <a:extLst>
              <a:ext uri="{FF2B5EF4-FFF2-40B4-BE49-F238E27FC236}">
                <a16:creationId xmlns:a16="http://schemas.microsoft.com/office/drawing/2014/main" id="{3D7A4F33-85BE-4959-AE46-230A3AC923D6}"/>
              </a:ext>
            </a:extLst>
          </p:cNvPr>
          <p:cNvGraphicFramePr>
            <a:graphicFrameLocks noGrp="1"/>
          </p:cNvGraphicFramePr>
          <p:nvPr>
            <p:ph idx="1"/>
            <p:extLst>
              <p:ext uri="{D42A27DB-BD31-4B8C-83A1-F6EECF244321}">
                <p14:modId xmlns:p14="http://schemas.microsoft.com/office/powerpoint/2010/main" val="710479374"/>
              </p:ext>
            </p:extLst>
          </p:nvPr>
        </p:nvGraphicFramePr>
        <p:xfrm>
          <a:off x="479425" y="1554163"/>
          <a:ext cx="11233150" cy="408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613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A layered view to IoT architecture</a:t>
            </a:r>
          </a:p>
        </p:txBody>
      </p:sp>
      <p:sp>
        <p:nvSpPr>
          <p:cNvPr id="3" name="Text Placeholder 2">
            <a:extLst>
              <a:ext uri="{FF2B5EF4-FFF2-40B4-BE49-F238E27FC236}">
                <a16:creationId xmlns:a16="http://schemas.microsoft.com/office/drawing/2014/main" id="{F93AD208-6AF7-486A-B648-6CA3E55BB590}"/>
              </a:ext>
            </a:extLst>
          </p:cNvPr>
          <p:cNvSpPr>
            <a:spLocks noGrp="1"/>
          </p:cNvSpPr>
          <p:nvPr>
            <p:ph type="body" sz="quarter" idx="13"/>
          </p:nvPr>
        </p:nvSpPr>
        <p:spPr/>
        <p:txBody>
          <a:bodyPr/>
          <a:lstStyle/>
          <a:p>
            <a:r>
              <a:rPr lang="en-US" dirty="0"/>
              <a:t>At a high level, stakeholders may converge to a shared vision</a:t>
            </a:r>
          </a:p>
        </p:txBody>
      </p:sp>
      <p:sp>
        <p:nvSpPr>
          <p:cNvPr id="4" name="Content Placeholder 3">
            <a:extLst>
              <a:ext uri="{FF2B5EF4-FFF2-40B4-BE49-F238E27FC236}">
                <a16:creationId xmlns:a16="http://schemas.microsoft.com/office/drawing/2014/main" id="{7FF394C5-ADED-423C-9C0D-075D17D5F098}"/>
              </a:ext>
            </a:extLst>
          </p:cNvPr>
          <p:cNvSpPr>
            <a:spLocks noGrp="1"/>
          </p:cNvSpPr>
          <p:nvPr>
            <p:ph sz="quarter" idx="15"/>
          </p:nvPr>
        </p:nvSpPr>
        <p:spPr/>
        <p:txBody>
          <a:bodyPr/>
          <a:lstStyle/>
          <a:p>
            <a:endParaRPr lang="en-US" sz="2800" dirty="0"/>
          </a:p>
          <a:p>
            <a:pPr marL="238443" lvl="1" indent="0">
              <a:buNone/>
            </a:pPr>
            <a:r>
              <a:rPr lang="en-US" sz="2400" dirty="0"/>
              <a:t>This approach enables to break up complexity, share resources more easily, and promote interoperability </a:t>
            </a:r>
          </a:p>
        </p:txBody>
      </p:sp>
      <p:grpSp>
        <p:nvGrpSpPr>
          <p:cNvPr id="7" name="Group 6">
            <a:extLst>
              <a:ext uri="{FF2B5EF4-FFF2-40B4-BE49-F238E27FC236}">
                <a16:creationId xmlns:a16="http://schemas.microsoft.com/office/drawing/2014/main" id="{33DD4263-7BA4-432E-8C75-D98D0F1E1295}"/>
              </a:ext>
            </a:extLst>
          </p:cNvPr>
          <p:cNvGrpSpPr/>
          <p:nvPr/>
        </p:nvGrpSpPr>
        <p:grpSpPr>
          <a:xfrm>
            <a:off x="888274" y="1858914"/>
            <a:ext cx="7106194" cy="3627793"/>
            <a:chOff x="809897" y="1769753"/>
            <a:chExt cx="7106194" cy="3627793"/>
          </a:xfrm>
        </p:grpSpPr>
        <p:sp>
          <p:nvSpPr>
            <p:cNvPr id="16" name="Rectangle 15">
              <a:extLst>
                <a:ext uri="{FF2B5EF4-FFF2-40B4-BE49-F238E27FC236}">
                  <a16:creationId xmlns:a16="http://schemas.microsoft.com/office/drawing/2014/main" id="{BCCCB5B9-718D-4A9D-B6B3-280E11A711A2}"/>
                </a:ext>
              </a:extLst>
            </p:cNvPr>
            <p:cNvSpPr/>
            <p:nvPr/>
          </p:nvSpPr>
          <p:spPr>
            <a:xfrm>
              <a:off x="809897" y="4464739"/>
              <a:ext cx="5654378" cy="93280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Physical world </a:t>
              </a:r>
            </a:p>
            <a:p>
              <a:pPr algn="ctr"/>
              <a:r>
                <a:rPr lang="en-US" dirty="0"/>
                <a:t>(sensors, actuators)</a:t>
              </a:r>
            </a:p>
          </p:txBody>
        </p:sp>
        <p:sp>
          <p:nvSpPr>
            <p:cNvPr id="17" name="Rectangle 16">
              <a:extLst>
                <a:ext uri="{FF2B5EF4-FFF2-40B4-BE49-F238E27FC236}">
                  <a16:creationId xmlns:a16="http://schemas.microsoft.com/office/drawing/2014/main" id="{B0B2AFC4-8362-45AD-AB54-878A39D2057D}"/>
                </a:ext>
              </a:extLst>
            </p:cNvPr>
            <p:cNvSpPr/>
            <p:nvPr/>
          </p:nvSpPr>
          <p:spPr>
            <a:xfrm>
              <a:off x="809897" y="3550277"/>
              <a:ext cx="5654378" cy="869206"/>
            </a:xfrm>
            <a:prstGeom prst="rect">
              <a:avLst/>
            </a:prstGeom>
            <a:solidFill>
              <a:schemeClr val="accent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Infrastructure/Networking fabric </a:t>
              </a:r>
            </a:p>
            <a:p>
              <a:pPr algn="ctr"/>
              <a:r>
                <a:rPr lang="en-US" dirty="0"/>
                <a:t>(connectivity, storage)</a:t>
              </a:r>
            </a:p>
          </p:txBody>
        </p:sp>
        <p:sp>
          <p:nvSpPr>
            <p:cNvPr id="18" name="Rectangle 17">
              <a:extLst>
                <a:ext uri="{FF2B5EF4-FFF2-40B4-BE49-F238E27FC236}">
                  <a16:creationId xmlns:a16="http://schemas.microsoft.com/office/drawing/2014/main" id="{7C66B9DE-D571-4E7F-A2F8-CF9E5D82E40A}"/>
                </a:ext>
              </a:extLst>
            </p:cNvPr>
            <p:cNvSpPr/>
            <p:nvPr/>
          </p:nvSpPr>
          <p:spPr>
            <a:xfrm>
              <a:off x="809897" y="2646416"/>
              <a:ext cx="5654378" cy="858606"/>
            </a:xfrm>
            <a:prstGeom prst="rect">
              <a:avLst/>
            </a:prstGeom>
            <a:solidFill>
              <a:schemeClr val="accent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Platform </a:t>
              </a:r>
            </a:p>
            <a:p>
              <a:pPr algn="ctr"/>
              <a:r>
                <a:rPr lang="en-US" dirty="0"/>
                <a:t>(API, protocols, data processing, device management)</a:t>
              </a:r>
            </a:p>
          </p:txBody>
        </p:sp>
        <p:sp>
          <p:nvSpPr>
            <p:cNvPr id="19" name="Rectangle 18">
              <a:extLst>
                <a:ext uri="{FF2B5EF4-FFF2-40B4-BE49-F238E27FC236}">
                  <a16:creationId xmlns:a16="http://schemas.microsoft.com/office/drawing/2014/main" id="{D9619FE5-7743-4339-AFE6-1EEC3FBE4592}"/>
                </a:ext>
              </a:extLst>
            </p:cNvPr>
            <p:cNvSpPr/>
            <p:nvPr/>
          </p:nvSpPr>
          <p:spPr>
            <a:xfrm>
              <a:off x="809897" y="1769753"/>
              <a:ext cx="5654378" cy="8268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Applications </a:t>
              </a:r>
            </a:p>
            <a:p>
              <a:pPr algn="ctr"/>
              <a:r>
                <a:rPr lang="en-US" dirty="0"/>
                <a:t>(different scales)</a:t>
              </a:r>
            </a:p>
          </p:txBody>
        </p:sp>
        <p:sp>
          <p:nvSpPr>
            <p:cNvPr id="20" name="Rectangle 19">
              <a:extLst>
                <a:ext uri="{FF2B5EF4-FFF2-40B4-BE49-F238E27FC236}">
                  <a16:creationId xmlns:a16="http://schemas.microsoft.com/office/drawing/2014/main" id="{E4ACDD15-C62F-439A-81EC-750F529AA9EA}"/>
                </a:ext>
              </a:extLst>
            </p:cNvPr>
            <p:cNvSpPr/>
            <p:nvPr/>
          </p:nvSpPr>
          <p:spPr>
            <a:xfrm>
              <a:off x="6627041" y="1769754"/>
              <a:ext cx="1289050" cy="3627792"/>
            </a:xfrm>
            <a:prstGeom prst="rect">
              <a:avLst/>
            </a:prstGeom>
            <a:solidFill>
              <a:schemeClr val="accent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Security &amp; Privacy</a:t>
              </a:r>
            </a:p>
          </p:txBody>
        </p:sp>
      </p:grpSp>
    </p:spTree>
    <p:extLst>
      <p:ext uri="{BB962C8B-B14F-4D97-AF65-F5344CB8AC3E}">
        <p14:creationId xmlns:p14="http://schemas.microsoft.com/office/powerpoint/2010/main" val="2227820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138817-D141-4274-819F-FF8DD8BD2A47}"/>
              </a:ext>
            </a:extLst>
          </p:cNvPr>
          <p:cNvSpPr>
            <a:spLocks noGrp="1"/>
          </p:cNvSpPr>
          <p:nvPr>
            <p:ph type="title"/>
          </p:nvPr>
        </p:nvSpPr>
        <p:spPr/>
        <p:txBody>
          <a:bodyPr/>
          <a:lstStyle/>
          <a:p>
            <a:r>
              <a:rPr lang="en-US" dirty="0"/>
              <a:t>Advantages of the layer approach</a:t>
            </a:r>
          </a:p>
        </p:txBody>
      </p:sp>
      <p:sp>
        <p:nvSpPr>
          <p:cNvPr id="2" name="Content Placeholder 1">
            <a:extLst>
              <a:ext uri="{FF2B5EF4-FFF2-40B4-BE49-F238E27FC236}">
                <a16:creationId xmlns:a16="http://schemas.microsoft.com/office/drawing/2014/main" id="{CD87ED30-F26E-4791-9900-8B85A49AA113}"/>
              </a:ext>
            </a:extLst>
          </p:cNvPr>
          <p:cNvSpPr>
            <a:spLocks noGrp="1"/>
          </p:cNvSpPr>
          <p:nvPr>
            <p:ph idx="1"/>
          </p:nvPr>
        </p:nvSpPr>
        <p:spPr/>
        <p:txBody>
          <a:bodyPr/>
          <a:lstStyle/>
          <a:p>
            <a:endParaRPr lang="en-US" dirty="0"/>
          </a:p>
          <a:p>
            <a:r>
              <a:rPr lang="en-US" dirty="0"/>
              <a:t>Allows IoT device manufacturers to focus strictly on improving their performance, power consumption, etc. – expose only well-defined interfaces to software platforms.</a:t>
            </a:r>
          </a:p>
          <a:p>
            <a:endParaRPr lang="en-US" dirty="0"/>
          </a:p>
          <a:p>
            <a:r>
              <a:rPr lang="en-US" dirty="0"/>
              <a:t>Easier to share and partition strictly the network and computing resources (slicing); reducing the burden on service providers to build and manage networks – Infrastructure/Network as a Service (IaaS/NaaS)</a:t>
            </a:r>
          </a:p>
          <a:p>
            <a:endParaRPr lang="en-US" dirty="0"/>
          </a:p>
          <a:p>
            <a:r>
              <a:rPr lang="en-US" dirty="0"/>
              <a:t>Enables software/app developers to build applications without having to understand the specifics of a device – Platform as a Service (PaaS)</a:t>
            </a:r>
          </a:p>
          <a:p>
            <a:pPr marL="0" indent="0">
              <a:buNone/>
            </a:pPr>
            <a:endParaRPr lang="en-US" dirty="0"/>
          </a:p>
        </p:txBody>
      </p:sp>
    </p:spTree>
    <p:extLst>
      <p:ext uri="{BB962C8B-B14F-4D97-AF65-F5344CB8AC3E}">
        <p14:creationId xmlns:p14="http://schemas.microsoft.com/office/powerpoint/2010/main" val="2846530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60B8-7FD1-44D3-8871-E9A90C3D8A1B}"/>
              </a:ext>
            </a:extLst>
          </p:cNvPr>
          <p:cNvSpPr>
            <a:spLocks noGrp="1"/>
          </p:cNvSpPr>
          <p:nvPr>
            <p:ph type="title"/>
          </p:nvPr>
        </p:nvSpPr>
        <p:spPr/>
        <p:txBody>
          <a:bodyPr/>
          <a:lstStyle/>
          <a:p>
            <a:r>
              <a:rPr lang="en-US" dirty="0"/>
              <a:t>Security challenges</a:t>
            </a:r>
          </a:p>
        </p:txBody>
      </p:sp>
      <p:sp>
        <p:nvSpPr>
          <p:cNvPr id="5" name="Text Placeholder 4">
            <a:extLst>
              <a:ext uri="{FF2B5EF4-FFF2-40B4-BE49-F238E27FC236}">
                <a16:creationId xmlns:a16="http://schemas.microsoft.com/office/drawing/2014/main" id="{D0610355-3040-4953-807E-3AD9D84ECB3A}"/>
              </a:ext>
            </a:extLst>
          </p:cNvPr>
          <p:cNvSpPr>
            <a:spLocks noGrp="1"/>
          </p:cNvSpPr>
          <p:nvPr>
            <p:ph type="body" sz="quarter" idx="13"/>
          </p:nvPr>
        </p:nvSpPr>
        <p:spPr/>
        <p:txBody>
          <a:bodyPr/>
          <a:lstStyle/>
          <a:p>
            <a:r>
              <a:rPr lang="en-US" dirty="0"/>
              <a:t>How to secure the entire ecosystems, from hardware to application?</a:t>
            </a:r>
          </a:p>
          <a:p>
            <a:endParaRPr lang="en-US" dirty="0"/>
          </a:p>
        </p:txBody>
      </p:sp>
      <p:sp>
        <p:nvSpPr>
          <p:cNvPr id="7" name="Content Placeholder 6">
            <a:extLst>
              <a:ext uri="{FF2B5EF4-FFF2-40B4-BE49-F238E27FC236}">
                <a16:creationId xmlns:a16="http://schemas.microsoft.com/office/drawing/2014/main" id="{95EEF27D-B78E-4D72-AC11-2568C269AC10}"/>
              </a:ext>
            </a:extLst>
          </p:cNvPr>
          <p:cNvSpPr>
            <a:spLocks noGrp="1"/>
          </p:cNvSpPr>
          <p:nvPr>
            <p:ph sz="quarter" idx="21"/>
          </p:nvPr>
        </p:nvSpPr>
        <p:spPr/>
        <p:txBody>
          <a:bodyPr/>
          <a:lstStyle/>
          <a:p>
            <a:endParaRPr lang="en-US" dirty="0"/>
          </a:p>
          <a:p>
            <a:endParaRPr lang="en-US" dirty="0"/>
          </a:p>
          <a:p>
            <a:r>
              <a:rPr lang="en-US" dirty="0"/>
              <a:t>Hardware isolation (Arm TrustZone)</a:t>
            </a:r>
          </a:p>
          <a:p>
            <a:r>
              <a:rPr lang="en-US" dirty="0"/>
              <a:t>Middleware (Speculative Store Bypass Barrier – SSBB)</a:t>
            </a:r>
          </a:p>
          <a:p>
            <a:r>
              <a:rPr lang="en-US" dirty="0"/>
              <a:t>Network isolation (Software-defined Networking – SDN)</a:t>
            </a:r>
          </a:p>
          <a:p>
            <a:r>
              <a:rPr lang="en-US" dirty="0"/>
              <a:t>Data confidentiality in transit (Transport Layer Security – TLS)</a:t>
            </a:r>
          </a:p>
          <a:p>
            <a:r>
              <a:rPr lang="en-US" dirty="0"/>
              <a:t>Software isolation (containers)</a:t>
            </a:r>
          </a:p>
          <a:p>
            <a:endParaRPr lang="en-US" dirty="0"/>
          </a:p>
        </p:txBody>
      </p:sp>
      <p:grpSp>
        <p:nvGrpSpPr>
          <p:cNvPr id="8" name="Group 7">
            <a:extLst>
              <a:ext uri="{FF2B5EF4-FFF2-40B4-BE49-F238E27FC236}">
                <a16:creationId xmlns:a16="http://schemas.microsoft.com/office/drawing/2014/main" id="{E3874AAF-AF41-460A-924F-AD51E357E0DE}"/>
              </a:ext>
            </a:extLst>
          </p:cNvPr>
          <p:cNvGrpSpPr/>
          <p:nvPr/>
        </p:nvGrpSpPr>
        <p:grpSpPr>
          <a:xfrm>
            <a:off x="9270912" y="2575688"/>
            <a:ext cx="2559665" cy="1939162"/>
            <a:chOff x="6758389" y="4158193"/>
            <a:chExt cx="2152136" cy="1630424"/>
          </a:xfrm>
        </p:grpSpPr>
        <p:grpSp>
          <p:nvGrpSpPr>
            <p:cNvPr id="9" name="Group 8">
              <a:extLst>
                <a:ext uri="{FF2B5EF4-FFF2-40B4-BE49-F238E27FC236}">
                  <a16:creationId xmlns:a16="http://schemas.microsoft.com/office/drawing/2014/main" id="{F3F5784D-B02E-4143-AF0A-931D966B651C}"/>
                </a:ext>
              </a:extLst>
            </p:cNvPr>
            <p:cNvGrpSpPr/>
            <p:nvPr/>
          </p:nvGrpSpPr>
          <p:grpSpPr>
            <a:xfrm>
              <a:off x="6758389" y="4158193"/>
              <a:ext cx="2152136" cy="1630424"/>
              <a:chOff x="6448423" y="5227576"/>
              <a:chExt cx="2152136" cy="1630424"/>
            </a:xfrm>
          </p:grpSpPr>
          <p:sp>
            <p:nvSpPr>
              <p:cNvPr id="11" name="Rectangle 10">
                <a:extLst>
                  <a:ext uri="{FF2B5EF4-FFF2-40B4-BE49-F238E27FC236}">
                    <a16:creationId xmlns:a16="http://schemas.microsoft.com/office/drawing/2014/main" id="{D42ED60D-97E2-444E-A470-049C601C53DB}"/>
                  </a:ext>
                </a:extLst>
              </p:cNvPr>
              <p:cNvSpPr/>
              <p:nvPr/>
            </p:nvSpPr>
            <p:spPr>
              <a:xfrm>
                <a:off x="6448425" y="5227576"/>
                <a:ext cx="2152134" cy="1630424"/>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FE3A6E-8E06-454F-8D82-7A7510B45966}"/>
                  </a:ext>
                </a:extLst>
              </p:cNvPr>
              <p:cNvSpPr/>
              <p:nvPr/>
            </p:nvSpPr>
            <p:spPr bwMode="auto">
              <a:xfrm>
                <a:off x="6448423" y="5582201"/>
                <a:ext cx="2152136" cy="92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p>
                <a:pPr algn="ctr">
                  <a:defRPr/>
                </a:pPr>
                <a:r>
                  <a:rPr lang="en-US" sz="2000" dirty="0"/>
                  <a:t>End-to-end security not straightforward</a:t>
                </a:r>
                <a:endParaRPr lang="en-US" sz="2000" dirty="0">
                  <a:ea typeface="Calibri" charset="0"/>
                  <a:cs typeface="Calibri" charset="0"/>
                </a:endParaRPr>
              </a:p>
            </p:txBody>
          </p:sp>
        </p:grpSp>
        <p:sp>
          <p:nvSpPr>
            <p:cNvPr id="10" name="Freeform 53">
              <a:extLst>
                <a:ext uri="{FF2B5EF4-FFF2-40B4-BE49-F238E27FC236}">
                  <a16:creationId xmlns:a16="http://schemas.microsoft.com/office/drawing/2014/main" id="{D5F74B71-77BA-4736-94DA-AEC80AA0653D}"/>
                </a:ext>
              </a:extLst>
            </p:cNvPr>
            <p:cNvSpPr/>
            <p:nvPr/>
          </p:nvSpPr>
          <p:spPr>
            <a:xfrm rot="5400000">
              <a:off x="6847980" y="4244291"/>
              <a:ext cx="144175" cy="144953"/>
            </a:xfrm>
            <a:custGeom>
              <a:avLst/>
              <a:gdLst>
                <a:gd name="connsiteX0" fmla="*/ 1716375 w 4433572"/>
                <a:gd name="connsiteY0" fmla="*/ 1716373 h 4433570"/>
                <a:gd name="connsiteX1" fmla="*/ 1716375 w 4433572"/>
                <a:gd name="connsiteY1" fmla="*/ 0 h 4433570"/>
                <a:gd name="connsiteX2" fmla="*/ 2717199 w 4433572"/>
                <a:gd name="connsiteY2" fmla="*/ 0 h 4433570"/>
                <a:gd name="connsiteX3" fmla="*/ 2717199 w 4433572"/>
                <a:gd name="connsiteY3" fmla="*/ 1716373 h 4433570"/>
                <a:gd name="connsiteX4" fmla="*/ 4433572 w 4433572"/>
                <a:gd name="connsiteY4" fmla="*/ 1716373 h 4433570"/>
                <a:gd name="connsiteX5" fmla="*/ 4433572 w 4433572"/>
                <a:gd name="connsiteY5" fmla="*/ 2717197 h 4433570"/>
                <a:gd name="connsiteX6" fmla="*/ 2717199 w 4433572"/>
                <a:gd name="connsiteY6" fmla="*/ 2717197 h 4433570"/>
                <a:gd name="connsiteX7" fmla="*/ 2717199 w 4433572"/>
                <a:gd name="connsiteY7" fmla="*/ 1716373 h 4433570"/>
                <a:gd name="connsiteX8" fmla="*/ 1716374 w 4433572"/>
                <a:gd name="connsiteY8" fmla="*/ 4433570 h 4433570"/>
                <a:gd name="connsiteX9" fmla="*/ 1716374 w 4433572"/>
                <a:gd name="connsiteY9" fmla="*/ 2717197 h 4433570"/>
                <a:gd name="connsiteX10" fmla="*/ 2717198 w 4433572"/>
                <a:gd name="connsiteY10" fmla="*/ 2717197 h 4433570"/>
                <a:gd name="connsiteX11" fmla="*/ 2717198 w 4433572"/>
                <a:gd name="connsiteY11" fmla="*/ 4433570 h 4433570"/>
                <a:gd name="connsiteX12" fmla="*/ 0 w 4433572"/>
                <a:gd name="connsiteY12" fmla="*/ 2717197 h 4433570"/>
                <a:gd name="connsiteX13" fmla="*/ 0 w 4433572"/>
                <a:gd name="connsiteY13" fmla="*/ 1716373 h 4433570"/>
                <a:gd name="connsiteX14" fmla="*/ 1716373 w 4433572"/>
                <a:gd name="connsiteY14" fmla="*/ 1716373 h 4433570"/>
                <a:gd name="connsiteX15" fmla="*/ 1716373 w 4433572"/>
                <a:gd name="connsiteY15" fmla="*/ 2717197 h 443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33572" h="4433570">
                  <a:moveTo>
                    <a:pt x="1716375" y="1716373"/>
                  </a:moveTo>
                  <a:lnTo>
                    <a:pt x="1716375" y="0"/>
                  </a:lnTo>
                  <a:lnTo>
                    <a:pt x="2717199" y="0"/>
                  </a:lnTo>
                  <a:lnTo>
                    <a:pt x="2717199" y="1716373"/>
                  </a:lnTo>
                  <a:lnTo>
                    <a:pt x="4433572" y="1716373"/>
                  </a:lnTo>
                  <a:lnTo>
                    <a:pt x="4433572" y="2717197"/>
                  </a:lnTo>
                  <a:lnTo>
                    <a:pt x="2717199" y="2717197"/>
                  </a:lnTo>
                  <a:lnTo>
                    <a:pt x="2717199" y="1716373"/>
                  </a:lnTo>
                  <a:close/>
                  <a:moveTo>
                    <a:pt x="1716374" y="4433570"/>
                  </a:moveTo>
                  <a:lnTo>
                    <a:pt x="1716374" y="2717197"/>
                  </a:lnTo>
                  <a:lnTo>
                    <a:pt x="2717198" y="2717197"/>
                  </a:lnTo>
                  <a:lnTo>
                    <a:pt x="2717198" y="4433570"/>
                  </a:lnTo>
                  <a:close/>
                  <a:moveTo>
                    <a:pt x="0" y="2717197"/>
                  </a:moveTo>
                  <a:lnTo>
                    <a:pt x="0" y="1716373"/>
                  </a:lnTo>
                  <a:lnTo>
                    <a:pt x="1716373" y="1716373"/>
                  </a:lnTo>
                  <a:lnTo>
                    <a:pt x="1716373" y="271719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237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Graphic 105" descr="Cloud">
            <a:extLst>
              <a:ext uri="{FF2B5EF4-FFF2-40B4-BE49-F238E27FC236}">
                <a16:creationId xmlns:a16="http://schemas.microsoft.com/office/drawing/2014/main" id="{DFC15BC9-B620-4ECC-9EFA-493B9EF44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26797" y="3139585"/>
            <a:ext cx="2240222" cy="2240222"/>
          </a:xfrm>
          <a:prstGeom prst="rect">
            <a:avLst/>
          </a:prstGeom>
        </p:spPr>
      </p:pic>
      <p:cxnSp>
        <p:nvCxnSpPr>
          <p:cNvPr id="69" name="Straight Connector 68">
            <a:extLst>
              <a:ext uri="{FF2B5EF4-FFF2-40B4-BE49-F238E27FC236}">
                <a16:creationId xmlns:a16="http://schemas.microsoft.com/office/drawing/2014/main" id="{A6B4740C-6FA1-4EBE-A18F-430664906609}"/>
              </a:ext>
            </a:extLst>
          </p:cNvPr>
          <p:cNvCxnSpPr>
            <a:cxnSpLocks/>
          </p:cNvCxnSpPr>
          <p:nvPr/>
        </p:nvCxnSpPr>
        <p:spPr>
          <a:xfrm>
            <a:off x="731578" y="4880050"/>
            <a:ext cx="1022736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76" name="Graphic 75" descr="Cloud">
            <a:extLst>
              <a:ext uri="{FF2B5EF4-FFF2-40B4-BE49-F238E27FC236}">
                <a16:creationId xmlns:a16="http://schemas.microsoft.com/office/drawing/2014/main" id="{9C33B675-3FC1-4E70-ACF4-C305790A8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0254" y="3134964"/>
            <a:ext cx="2240222" cy="2240222"/>
          </a:xfrm>
          <a:prstGeom prst="rect">
            <a:avLst/>
          </a:prstGeom>
        </p:spPr>
      </p:pic>
      <p:sp>
        <p:nvSpPr>
          <p:cNvPr id="6" name="Title 5">
            <a:extLst>
              <a:ext uri="{FF2B5EF4-FFF2-40B4-BE49-F238E27FC236}">
                <a16:creationId xmlns:a16="http://schemas.microsoft.com/office/drawing/2014/main" id="{05165817-4A75-4C4D-BCE5-A27A464DF30E}"/>
              </a:ext>
            </a:extLst>
          </p:cNvPr>
          <p:cNvSpPr>
            <a:spLocks noGrp="1"/>
          </p:cNvSpPr>
          <p:nvPr>
            <p:ph type="title"/>
          </p:nvPr>
        </p:nvSpPr>
        <p:spPr/>
        <p:txBody>
          <a:bodyPr/>
          <a:lstStyle/>
          <a:p>
            <a:r>
              <a:rPr lang="en-US" dirty="0"/>
              <a:t>A practical network-centric view</a:t>
            </a:r>
          </a:p>
        </p:txBody>
      </p:sp>
      <p:pic>
        <p:nvPicPr>
          <p:cNvPr id="9" name="Graphic 8" descr="Car">
            <a:extLst>
              <a:ext uri="{FF2B5EF4-FFF2-40B4-BE49-F238E27FC236}">
                <a16:creationId xmlns:a16="http://schemas.microsoft.com/office/drawing/2014/main" id="{E7723472-192D-4979-A8EF-9849B760A5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1306" y="5229223"/>
            <a:ext cx="608105" cy="608105"/>
          </a:xfrm>
          <a:prstGeom prst="rect">
            <a:avLst/>
          </a:prstGeom>
        </p:spPr>
      </p:pic>
      <p:pic>
        <p:nvPicPr>
          <p:cNvPr id="11" name="Graphic 10" descr="Bus">
            <a:extLst>
              <a:ext uri="{FF2B5EF4-FFF2-40B4-BE49-F238E27FC236}">
                <a16:creationId xmlns:a16="http://schemas.microsoft.com/office/drawing/2014/main" id="{FC483A78-2B25-440B-8133-B64ABFF13C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9445" y="5595677"/>
            <a:ext cx="747429" cy="747429"/>
          </a:xfrm>
          <a:prstGeom prst="rect">
            <a:avLst/>
          </a:prstGeom>
        </p:spPr>
      </p:pic>
      <p:pic>
        <p:nvPicPr>
          <p:cNvPr id="13" name="Graphic 12" descr="Robot">
            <a:extLst>
              <a:ext uri="{FF2B5EF4-FFF2-40B4-BE49-F238E27FC236}">
                <a16:creationId xmlns:a16="http://schemas.microsoft.com/office/drawing/2014/main" id="{EA918854-F0DE-4D1C-92B4-D8EBC0F559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15134" y="5525823"/>
            <a:ext cx="500443" cy="500443"/>
          </a:xfrm>
          <a:prstGeom prst="rect">
            <a:avLst/>
          </a:prstGeom>
        </p:spPr>
      </p:pic>
      <p:pic>
        <p:nvPicPr>
          <p:cNvPr id="17" name="Graphic 16" descr="Server">
            <a:extLst>
              <a:ext uri="{FF2B5EF4-FFF2-40B4-BE49-F238E27FC236}">
                <a16:creationId xmlns:a16="http://schemas.microsoft.com/office/drawing/2014/main" id="{216AB6C1-BB0D-490A-9162-BC75BE3251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15577" y="1378559"/>
            <a:ext cx="476954" cy="476954"/>
          </a:xfrm>
          <a:prstGeom prst="rect">
            <a:avLst/>
          </a:prstGeom>
        </p:spPr>
      </p:pic>
      <p:pic>
        <p:nvPicPr>
          <p:cNvPr id="19" name="Graphic 18" descr="Cloud">
            <a:extLst>
              <a:ext uri="{FF2B5EF4-FFF2-40B4-BE49-F238E27FC236}">
                <a16:creationId xmlns:a16="http://schemas.microsoft.com/office/drawing/2014/main" id="{3BBA50A2-9BDF-4634-8442-5C1E87E6D67B}"/>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a:off x="1391978" y="3121834"/>
            <a:ext cx="2240222" cy="2240222"/>
          </a:xfrm>
          <a:prstGeom prst="rect">
            <a:avLst/>
          </a:prstGeom>
        </p:spPr>
      </p:pic>
      <p:pic>
        <p:nvPicPr>
          <p:cNvPr id="21" name="Graphic 20" descr="Cell Tower">
            <a:extLst>
              <a:ext uri="{FF2B5EF4-FFF2-40B4-BE49-F238E27FC236}">
                <a16:creationId xmlns:a16="http://schemas.microsoft.com/office/drawing/2014/main" id="{307174DD-5980-4D7A-820D-248A87B1C8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49145" y="4332589"/>
            <a:ext cx="534803" cy="534803"/>
          </a:xfrm>
          <a:prstGeom prst="rect">
            <a:avLst/>
          </a:prstGeom>
        </p:spPr>
      </p:pic>
      <p:pic>
        <p:nvPicPr>
          <p:cNvPr id="23" name="Graphic 22" descr="DVD player">
            <a:extLst>
              <a:ext uri="{FF2B5EF4-FFF2-40B4-BE49-F238E27FC236}">
                <a16:creationId xmlns:a16="http://schemas.microsoft.com/office/drawing/2014/main" id="{C9CD6542-3E39-4525-9924-8B0C5D49FE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10389" y="4459835"/>
            <a:ext cx="815606" cy="815606"/>
          </a:xfrm>
          <a:prstGeom prst="rect">
            <a:avLst/>
          </a:prstGeom>
        </p:spPr>
      </p:pic>
      <p:pic>
        <p:nvPicPr>
          <p:cNvPr id="25" name="Graphic 24" descr="Wireless">
            <a:extLst>
              <a:ext uri="{FF2B5EF4-FFF2-40B4-BE49-F238E27FC236}">
                <a16:creationId xmlns:a16="http://schemas.microsoft.com/office/drawing/2014/main" id="{9DA7A661-BA95-4AB9-A583-52889B75AFD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2716856" y="5108705"/>
            <a:ext cx="288423" cy="288423"/>
          </a:xfrm>
          <a:prstGeom prst="rect">
            <a:avLst/>
          </a:prstGeom>
        </p:spPr>
      </p:pic>
      <p:pic>
        <p:nvPicPr>
          <p:cNvPr id="27" name="Graphic 26" descr="High voltage">
            <a:extLst>
              <a:ext uri="{FF2B5EF4-FFF2-40B4-BE49-F238E27FC236}">
                <a16:creationId xmlns:a16="http://schemas.microsoft.com/office/drawing/2014/main" id="{DA0F1A17-3178-49E8-BBAC-7A1407410F2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897491" y="5442012"/>
            <a:ext cx="496217" cy="496217"/>
          </a:xfrm>
          <a:prstGeom prst="rect">
            <a:avLst/>
          </a:prstGeom>
        </p:spPr>
      </p:pic>
      <p:pic>
        <p:nvPicPr>
          <p:cNvPr id="31" name="Graphic 30" descr="Streetlight">
            <a:extLst>
              <a:ext uri="{FF2B5EF4-FFF2-40B4-BE49-F238E27FC236}">
                <a16:creationId xmlns:a16="http://schemas.microsoft.com/office/drawing/2014/main" id="{F73D9A19-543F-433D-8CC5-7EE087B12A9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20365" y="4962129"/>
            <a:ext cx="686138" cy="686138"/>
          </a:xfrm>
          <a:prstGeom prst="rect">
            <a:avLst/>
          </a:prstGeom>
        </p:spPr>
      </p:pic>
      <p:pic>
        <p:nvPicPr>
          <p:cNvPr id="35" name="Graphic 34" descr="Thermometer">
            <a:extLst>
              <a:ext uri="{FF2B5EF4-FFF2-40B4-BE49-F238E27FC236}">
                <a16:creationId xmlns:a16="http://schemas.microsoft.com/office/drawing/2014/main" id="{2F32DC6C-20C7-45E5-8A5D-375047C7D00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268764" y="5487941"/>
            <a:ext cx="412508" cy="412508"/>
          </a:xfrm>
          <a:prstGeom prst="rect">
            <a:avLst/>
          </a:prstGeom>
        </p:spPr>
      </p:pic>
      <p:pic>
        <p:nvPicPr>
          <p:cNvPr id="36" name="Graphic 35" descr="Wireless">
            <a:extLst>
              <a:ext uri="{FF2B5EF4-FFF2-40B4-BE49-F238E27FC236}">
                <a16:creationId xmlns:a16="http://schemas.microsoft.com/office/drawing/2014/main" id="{FCF99002-7101-4453-B1F2-91AB310EAE0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2043284" y="5511884"/>
            <a:ext cx="288423" cy="288423"/>
          </a:xfrm>
          <a:prstGeom prst="rect">
            <a:avLst/>
          </a:prstGeom>
        </p:spPr>
      </p:pic>
      <p:pic>
        <p:nvPicPr>
          <p:cNvPr id="37" name="Graphic 36" descr="High voltage">
            <a:extLst>
              <a:ext uri="{FF2B5EF4-FFF2-40B4-BE49-F238E27FC236}">
                <a16:creationId xmlns:a16="http://schemas.microsoft.com/office/drawing/2014/main" id="{1DD56A27-ED3D-495F-A96D-68B6484DF80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44369" y="5654462"/>
            <a:ext cx="496217" cy="496217"/>
          </a:xfrm>
          <a:prstGeom prst="rect">
            <a:avLst/>
          </a:prstGeom>
        </p:spPr>
      </p:pic>
      <p:pic>
        <p:nvPicPr>
          <p:cNvPr id="38" name="Graphic 37" descr="High voltage">
            <a:extLst>
              <a:ext uri="{FF2B5EF4-FFF2-40B4-BE49-F238E27FC236}">
                <a16:creationId xmlns:a16="http://schemas.microsoft.com/office/drawing/2014/main" id="{0826ED34-5903-4463-A713-AB0805E071E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767839" y="5178213"/>
            <a:ext cx="496217" cy="496217"/>
          </a:xfrm>
          <a:prstGeom prst="rect">
            <a:avLst/>
          </a:prstGeom>
        </p:spPr>
      </p:pic>
      <p:pic>
        <p:nvPicPr>
          <p:cNvPr id="39" name="Graphic 38" descr="High voltage">
            <a:extLst>
              <a:ext uri="{FF2B5EF4-FFF2-40B4-BE49-F238E27FC236}">
                <a16:creationId xmlns:a16="http://schemas.microsoft.com/office/drawing/2014/main" id="{FDBD4DD0-F7C1-462F-B55C-3C199DB6D6E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078517" y="5674430"/>
            <a:ext cx="496217" cy="496217"/>
          </a:xfrm>
          <a:prstGeom prst="rect">
            <a:avLst/>
          </a:prstGeom>
        </p:spPr>
      </p:pic>
      <p:pic>
        <p:nvPicPr>
          <p:cNvPr id="40" name="Graphic 39" descr="High voltage">
            <a:extLst>
              <a:ext uri="{FF2B5EF4-FFF2-40B4-BE49-F238E27FC236}">
                <a16:creationId xmlns:a16="http://schemas.microsoft.com/office/drawing/2014/main" id="{942F2B92-13ED-46A7-9491-BF1A582563F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90961" y="5028439"/>
            <a:ext cx="496217" cy="496217"/>
          </a:xfrm>
          <a:prstGeom prst="rect">
            <a:avLst/>
          </a:prstGeom>
        </p:spPr>
      </p:pic>
      <p:pic>
        <p:nvPicPr>
          <p:cNvPr id="42" name="Graphic 41" descr="Traffic light">
            <a:extLst>
              <a:ext uri="{FF2B5EF4-FFF2-40B4-BE49-F238E27FC236}">
                <a16:creationId xmlns:a16="http://schemas.microsoft.com/office/drawing/2014/main" id="{0A2F6FCC-9DC7-4B12-A9FF-24879E603AC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197684" y="5056551"/>
            <a:ext cx="496217" cy="496217"/>
          </a:xfrm>
          <a:prstGeom prst="rect">
            <a:avLst/>
          </a:prstGeom>
        </p:spPr>
      </p:pic>
      <p:pic>
        <p:nvPicPr>
          <p:cNvPr id="44" name="Graphic 43" descr="Crane">
            <a:extLst>
              <a:ext uri="{FF2B5EF4-FFF2-40B4-BE49-F238E27FC236}">
                <a16:creationId xmlns:a16="http://schemas.microsoft.com/office/drawing/2014/main" id="{54E4717B-D97B-4C6B-A5AF-9649E724BB0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933490" y="5077520"/>
            <a:ext cx="591346" cy="591346"/>
          </a:xfrm>
          <a:prstGeom prst="rect">
            <a:avLst/>
          </a:prstGeom>
        </p:spPr>
      </p:pic>
      <p:pic>
        <p:nvPicPr>
          <p:cNvPr id="47" name="Graphic 46" descr="Traffic light">
            <a:extLst>
              <a:ext uri="{FF2B5EF4-FFF2-40B4-BE49-F238E27FC236}">
                <a16:creationId xmlns:a16="http://schemas.microsoft.com/office/drawing/2014/main" id="{94DE3A3A-C706-4905-99F1-1F611EE28D7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730334" y="5551090"/>
            <a:ext cx="496217" cy="496217"/>
          </a:xfrm>
          <a:prstGeom prst="rect">
            <a:avLst/>
          </a:prstGeom>
        </p:spPr>
      </p:pic>
      <p:sp>
        <p:nvSpPr>
          <p:cNvPr id="57" name="Freeform: Shape 56">
            <a:extLst>
              <a:ext uri="{FF2B5EF4-FFF2-40B4-BE49-F238E27FC236}">
                <a16:creationId xmlns:a16="http://schemas.microsoft.com/office/drawing/2014/main" id="{2F1EC52B-7572-47CF-BE27-8E0FA8129116}"/>
              </a:ext>
            </a:extLst>
          </p:cNvPr>
          <p:cNvSpPr/>
          <p:nvPr/>
        </p:nvSpPr>
        <p:spPr>
          <a:xfrm>
            <a:off x="2636668" y="3997534"/>
            <a:ext cx="739370" cy="184976"/>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US" dirty="0"/>
          </a:p>
        </p:txBody>
      </p:sp>
      <p:cxnSp>
        <p:nvCxnSpPr>
          <p:cNvPr id="61" name="Straight Connector 60">
            <a:extLst>
              <a:ext uri="{FF2B5EF4-FFF2-40B4-BE49-F238E27FC236}">
                <a16:creationId xmlns:a16="http://schemas.microsoft.com/office/drawing/2014/main" id="{842F1FF1-CF5F-4F14-B8AE-059DDDE2AA8B}"/>
              </a:ext>
            </a:extLst>
          </p:cNvPr>
          <p:cNvCxnSpPr>
            <a:cxnSpLocks/>
          </p:cNvCxnSpPr>
          <p:nvPr/>
        </p:nvCxnSpPr>
        <p:spPr>
          <a:xfrm>
            <a:off x="628475" y="1307510"/>
            <a:ext cx="1022736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D089EBC-82EA-4305-8E45-E741807D60B8}"/>
              </a:ext>
            </a:extLst>
          </p:cNvPr>
          <p:cNvCxnSpPr>
            <a:cxnSpLocks/>
          </p:cNvCxnSpPr>
          <p:nvPr/>
        </p:nvCxnSpPr>
        <p:spPr>
          <a:xfrm>
            <a:off x="650437" y="2490000"/>
            <a:ext cx="1022736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F4D4A25-ACE6-4CAF-AA57-1B934192BB33}"/>
              </a:ext>
            </a:extLst>
          </p:cNvPr>
          <p:cNvCxnSpPr>
            <a:cxnSpLocks/>
          </p:cNvCxnSpPr>
          <p:nvPr/>
        </p:nvCxnSpPr>
        <p:spPr>
          <a:xfrm>
            <a:off x="706412" y="3607600"/>
            <a:ext cx="1022736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FEC3F1C-B2F2-496D-9E4C-13ECFF09003B}"/>
              </a:ext>
            </a:extLst>
          </p:cNvPr>
          <p:cNvCxnSpPr>
            <a:cxnSpLocks/>
          </p:cNvCxnSpPr>
          <p:nvPr/>
        </p:nvCxnSpPr>
        <p:spPr>
          <a:xfrm>
            <a:off x="731578" y="6194166"/>
            <a:ext cx="10227367"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72" name="Freeform: Shape 71">
            <a:extLst>
              <a:ext uri="{FF2B5EF4-FFF2-40B4-BE49-F238E27FC236}">
                <a16:creationId xmlns:a16="http://schemas.microsoft.com/office/drawing/2014/main" id="{0F701B9C-BBF6-4606-8F0D-ABA7570F2756}"/>
              </a:ext>
            </a:extLst>
          </p:cNvPr>
          <p:cNvSpPr/>
          <p:nvPr/>
        </p:nvSpPr>
        <p:spPr>
          <a:xfrm>
            <a:off x="3076690" y="4223420"/>
            <a:ext cx="366098" cy="1199479"/>
          </a:xfrm>
          <a:custGeom>
            <a:avLst/>
            <a:gdLst>
              <a:gd name="connsiteX0" fmla="*/ 0 w 382088"/>
              <a:gd name="connsiteY0" fmla="*/ 0 h 1206500"/>
              <a:gd name="connsiteX1" fmla="*/ 279400 w 382088"/>
              <a:gd name="connsiteY1" fmla="*/ 355600 h 1206500"/>
              <a:gd name="connsiteX2" fmla="*/ 368300 w 382088"/>
              <a:gd name="connsiteY2" fmla="*/ 863600 h 1206500"/>
              <a:gd name="connsiteX3" fmla="*/ 12700 w 382088"/>
              <a:gd name="connsiteY3" fmla="*/ 1206500 h 1206500"/>
              <a:gd name="connsiteX4" fmla="*/ 12700 w 382088"/>
              <a:gd name="connsiteY4" fmla="*/ 1206500 h 1206500"/>
              <a:gd name="connsiteX5" fmla="*/ 12700 w 382088"/>
              <a:gd name="connsiteY5" fmla="*/ 1206500 h 120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088" h="1206500">
                <a:moveTo>
                  <a:pt x="0" y="0"/>
                </a:moveTo>
                <a:cubicBezTo>
                  <a:pt x="109008" y="105833"/>
                  <a:pt x="218017" y="211667"/>
                  <a:pt x="279400" y="355600"/>
                </a:cubicBezTo>
                <a:cubicBezTo>
                  <a:pt x="340783" y="499533"/>
                  <a:pt x="412750" y="721783"/>
                  <a:pt x="368300" y="863600"/>
                </a:cubicBezTo>
                <a:cubicBezTo>
                  <a:pt x="323850" y="1005417"/>
                  <a:pt x="12700" y="1206500"/>
                  <a:pt x="12700" y="1206500"/>
                </a:cubicBezTo>
                <a:lnTo>
                  <a:pt x="12700" y="1206500"/>
                </a:lnTo>
                <a:lnTo>
                  <a:pt x="12700" y="1206500"/>
                </a:lnTo>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ACEEB278-A253-4CDE-A6BE-6F6CB73F7548}"/>
              </a:ext>
            </a:extLst>
          </p:cNvPr>
          <p:cNvSpPr/>
          <p:nvPr/>
        </p:nvSpPr>
        <p:spPr>
          <a:xfrm>
            <a:off x="2167396" y="4246130"/>
            <a:ext cx="766171" cy="1545070"/>
          </a:xfrm>
          <a:custGeom>
            <a:avLst/>
            <a:gdLst>
              <a:gd name="connsiteX0" fmla="*/ 715503 w 715503"/>
              <a:gd name="connsiteY0" fmla="*/ 0 h 1587500"/>
              <a:gd name="connsiteX1" fmla="*/ 17003 w 715503"/>
              <a:gd name="connsiteY1" fmla="*/ 914400 h 1587500"/>
              <a:gd name="connsiteX2" fmla="*/ 283703 w 715503"/>
              <a:gd name="connsiteY2" fmla="*/ 1587500 h 1587500"/>
            </a:gdLst>
            <a:ahLst/>
            <a:cxnLst>
              <a:cxn ang="0">
                <a:pos x="connsiteX0" y="connsiteY0"/>
              </a:cxn>
              <a:cxn ang="0">
                <a:pos x="connsiteX1" y="connsiteY1"/>
              </a:cxn>
              <a:cxn ang="0">
                <a:pos x="connsiteX2" y="connsiteY2"/>
              </a:cxn>
            </a:cxnLst>
            <a:rect l="l" t="t" r="r" b="b"/>
            <a:pathLst>
              <a:path w="715503" h="1587500">
                <a:moveTo>
                  <a:pt x="715503" y="0"/>
                </a:moveTo>
                <a:cubicBezTo>
                  <a:pt x="402236" y="324908"/>
                  <a:pt x="88970" y="649817"/>
                  <a:pt x="17003" y="914400"/>
                </a:cubicBezTo>
                <a:cubicBezTo>
                  <a:pt x="-54964" y="1178983"/>
                  <a:pt x="114369" y="1383241"/>
                  <a:pt x="283703" y="1587500"/>
                </a:cubicBezTo>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96FC3291-DD4C-4871-AA37-84CF6F3BCF34}"/>
              </a:ext>
            </a:extLst>
          </p:cNvPr>
          <p:cNvSpPr/>
          <p:nvPr/>
        </p:nvSpPr>
        <p:spPr>
          <a:xfrm>
            <a:off x="1460980" y="4215490"/>
            <a:ext cx="1396422" cy="1310951"/>
          </a:xfrm>
          <a:custGeom>
            <a:avLst/>
            <a:gdLst>
              <a:gd name="connsiteX0" fmla="*/ 1193320 w 1193320"/>
              <a:gd name="connsiteY0" fmla="*/ 0 h 1348142"/>
              <a:gd name="connsiteX1" fmla="*/ 139220 w 1193320"/>
              <a:gd name="connsiteY1" fmla="*/ 850900 h 1348142"/>
              <a:gd name="connsiteX2" fmla="*/ 12220 w 1193320"/>
              <a:gd name="connsiteY2" fmla="*/ 1308100 h 1348142"/>
              <a:gd name="connsiteX3" fmla="*/ 12220 w 1193320"/>
              <a:gd name="connsiteY3" fmla="*/ 1295400 h 1348142"/>
            </a:gdLst>
            <a:ahLst/>
            <a:cxnLst>
              <a:cxn ang="0">
                <a:pos x="connsiteX0" y="connsiteY0"/>
              </a:cxn>
              <a:cxn ang="0">
                <a:pos x="connsiteX1" y="connsiteY1"/>
              </a:cxn>
              <a:cxn ang="0">
                <a:pos x="connsiteX2" y="connsiteY2"/>
              </a:cxn>
              <a:cxn ang="0">
                <a:pos x="connsiteX3" y="connsiteY3"/>
              </a:cxn>
            </a:cxnLst>
            <a:rect l="l" t="t" r="r" b="b"/>
            <a:pathLst>
              <a:path w="1193320" h="1348142">
                <a:moveTo>
                  <a:pt x="1193320" y="0"/>
                </a:moveTo>
                <a:cubicBezTo>
                  <a:pt x="764695" y="316442"/>
                  <a:pt x="336070" y="632884"/>
                  <a:pt x="139220" y="850900"/>
                </a:cubicBezTo>
                <a:cubicBezTo>
                  <a:pt x="-57630" y="1068916"/>
                  <a:pt x="12220" y="1308100"/>
                  <a:pt x="12220" y="1308100"/>
                </a:cubicBezTo>
                <a:cubicBezTo>
                  <a:pt x="-8947" y="1382183"/>
                  <a:pt x="1636" y="1338791"/>
                  <a:pt x="12220" y="1295400"/>
                </a:cubicBezTo>
              </a:path>
            </a:pathLst>
          </a:custGeom>
          <a:no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C578580B-7C8C-4ADE-B31A-6F29F4656A65}"/>
              </a:ext>
            </a:extLst>
          </p:cNvPr>
          <p:cNvSpPr txBox="1"/>
          <p:nvPr/>
        </p:nvSpPr>
        <p:spPr>
          <a:xfrm>
            <a:off x="1803671" y="3921214"/>
            <a:ext cx="1006528" cy="520142"/>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kern="1200" dirty="0">
                <a:latin typeface="+mn-lt"/>
                <a:ea typeface="+mn-ea"/>
                <a:cs typeface="+mn-cs"/>
              </a:rPr>
              <a:t>M2M/</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kern="1200" dirty="0">
                <a:latin typeface="+mn-lt"/>
                <a:ea typeface="+mn-ea"/>
                <a:cs typeface="+mn-cs"/>
              </a:rPr>
              <a:t>NB-IoT</a:t>
            </a:r>
          </a:p>
        </p:txBody>
      </p:sp>
      <p:pic>
        <p:nvPicPr>
          <p:cNvPr id="78" name="Graphic 77" descr="Cell Tower">
            <a:extLst>
              <a:ext uri="{FF2B5EF4-FFF2-40B4-BE49-F238E27FC236}">
                <a16:creationId xmlns:a16="http://schemas.microsoft.com/office/drawing/2014/main" id="{3F05AD62-C26F-45E7-8717-C8103995ED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73086" y="3517087"/>
            <a:ext cx="534803" cy="534803"/>
          </a:xfrm>
          <a:prstGeom prst="rect">
            <a:avLst/>
          </a:prstGeom>
        </p:spPr>
      </p:pic>
      <p:pic>
        <p:nvPicPr>
          <p:cNvPr id="79" name="Graphic 78" descr="Cell Tower">
            <a:extLst>
              <a:ext uri="{FF2B5EF4-FFF2-40B4-BE49-F238E27FC236}">
                <a16:creationId xmlns:a16="http://schemas.microsoft.com/office/drawing/2014/main" id="{4223DA2E-DE2B-4A78-8F31-DA106BE31A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02272" y="4359361"/>
            <a:ext cx="534803" cy="534803"/>
          </a:xfrm>
          <a:prstGeom prst="rect">
            <a:avLst/>
          </a:prstGeom>
        </p:spPr>
      </p:pic>
      <p:sp>
        <p:nvSpPr>
          <p:cNvPr id="80" name="Freeform: Shape 79">
            <a:extLst>
              <a:ext uri="{FF2B5EF4-FFF2-40B4-BE49-F238E27FC236}">
                <a16:creationId xmlns:a16="http://schemas.microsoft.com/office/drawing/2014/main" id="{797717EB-47ED-4380-A8B6-0F9F9266A714}"/>
              </a:ext>
            </a:extLst>
          </p:cNvPr>
          <p:cNvSpPr/>
          <p:nvPr/>
        </p:nvSpPr>
        <p:spPr>
          <a:xfrm>
            <a:off x="5953378" y="4768375"/>
            <a:ext cx="496217" cy="155507"/>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US" dirty="0"/>
          </a:p>
        </p:txBody>
      </p:sp>
      <p:cxnSp>
        <p:nvCxnSpPr>
          <p:cNvPr id="82" name="Straight Connector 81">
            <a:extLst>
              <a:ext uri="{FF2B5EF4-FFF2-40B4-BE49-F238E27FC236}">
                <a16:creationId xmlns:a16="http://schemas.microsoft.com/office/drawing/2014/main" id="{ECC8D923-98C6-4539-9616-6111CF6FB2FE}"/>
              </a:ext>
            </a:extLst>
          </p:cNvPr>
          <p:cNvCxnSpPr/>
          <p:nvPr/>
        </p:nvCxnSpPr>
        <p:spPr>
          <a:xfrm flipH="1">
            <a:off x="6078517" y="4945146"/>
            <a:ext cx="123596" cy="36533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D6F3D2A-B723-4A67-BBE1-95E822808B0D}"/>
              </a:ext>
            </a:extLst>
          </p:cNvPr>
          <p:cNvCxnSpPr>
            <a:cxnSpLocks/>
          </p:cNvCxnSpPr>
          <p:nvPr/>
        </p:nvCxnSpPr>
        <p:spPr>
          <a:xfrm flipH="1">
            <a:off x="6180117" y="5296707"/>
            <a:ext cx="312013" cy="16616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90EC365-13F0-4FB0-88C5-308804F1D982}"/>
              </a:ext>
            </a:extLst>
          </p:cNvPr>
          <p:cNvCxnSpPr>
            <a:cxnSpLocks/>
          </p:cNvCxnSpPr>
          <p:nvPr/>
        </p:nvCxnSpPr>
        <p:spPr>
          <a:xfrm flipH="1">
            <a:off x="5827354" y="5661730"/>
            <a:ext cx="188594" cy="20262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0D73F82-BC85-497F-96E6-F821B2531969}"/>
              </a:ext>
            </a:extLst>
          </p:cNvPr>
          <p:cNvCxnSpPr>
            <a:cxnSpLocks/>
          </p:cNvCxnSpPr>
          <p:nvPr/>
        </p:nvCxnSpPr>
        <p:spPr>
          <a:xfrm flipH="1">
            <a:off x="5885809" y="5956487"/>
            <a:ext cx="26027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6A5049A-DBAC-4578-A966-43FEE0FAD537}"/>
              </a:ext>
            </a:extLst>
          </p:cNvPr>
          <p:cNvCxnSpPr>
            <a:cxnSpLocks/>
          </p:cNvCxnSpPr>
          <p:nvPr/>
        </p:nvCxnSpPr>
        <p:spPr>
          <a:xfrm flipH="1" flipV="1">
            <a:off x="5279959" y="5680907"/>
            <a:ext cx="290067" cy="14458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0427D29-B57D-4268-9CE0-9E3BCC1660EE}"/>
              </a:ext>
            </a:extLst>
          </p:cNvPr>
          <p:cNvCxnSpPr>
            <a:cxnSpLocks/>
          </p:cNvCxnSpPr>
          <p:nvPr/>
        </p:nvCxnSpPr>
        <p:spPr>
          <a:xfrm flipH="1">
            <a:off x="5567322" y="5456796"/>
            <a:ext cx="270189" cy="975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D4543D0-71F3-4288-8026-AE70EB15474B}"/>
              </a:ext>
            </a:extLst>
          </p:cNvPr>
          <p:cNvSpPr txBox="1"/>
          <p:nvPr/>
        </p:nvSpPr>
        <p:spPr>
          <a:xfrm>
            <a:off x="5346287" y="4039387"/>
            <a:ext cx="1006528" cy="520142"/>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dirty="0">
                <a:latin typeface="+mn-lt"/>
                <a:ea typeface="+mn-ea"/>
              </a:rPr>
              <a:t>LTE/</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kern="1200" dirty="0">
                <a:latin typeface="+mn-lt"/>
                <a:ea typeface="+mn-ea"/>
              </a:rPr>
              <a:t>Wi-Fi </a:t>
            </a:r>
            <a:r>
              <a:rPr lang="en-US" sz="1600" b="1" dirty="0">
                <a:latin typeface="+mn-lt"/>
                <a:ea typeface="+mn-ea"/>
              </a:rPr>
              <a:t>mesh</a:t>
            </a:r>
            <a:endParaRPr lang="en-US" sz="1600" b="1" kern="1200" dirty="0">
              <a:latin typeface="+mn-lt"/>
              <a:ea typeface="+mn-ea"/>
            </a:endParaRPr>
          </a:p>
        </p:txBody>
      </p:sp>
      <p:sp>
        <p:nvSpPr>
          <p:cNvPr id="102" name="Rectangle: Rounded Corners 101">
            <a:extLst>
              <a:ext uri="{FF2B5EF4-FFF2-40B4-BE49-F238E27FC236}">
                <a16:creationId xmlns:a16="http://schemas.microsoft.com/office/drawing/2014/main" id="{63A9E3F5-7D7E-4B3C-8162-7E8BE99DC298}"/>
              </a:ext>
            </a:extLst>
          </p:cNvPr>
          <p:cNvSpPr/>
          <p:nvPr/>
        </p:nvSpPr>
        <p:spPr>
          <a:xfrm>
            <a:off x="11018460" y="4945146"/>
            <a:ext cx="694115" cy="120553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End points</a:t>
            </a:r>
          </a:p>
        </p:txBody>
      </p:sp>
      <p:sp>
        <p:nvSpPr>
          <p:cNvPr id="103" name="Rectangle: Rounded Corners 102">
            <a:extLst>
              <a:ext uri="{FF2B5EF4-FFF2-40B4-BE49-F238E27FC236}">
                <a16:creationId xmlns:a16="http://schemas.microsoft.com/office/drawing/2014/main" id="{3395580E-1924-4240-817F-54A37FCC743C}"/>
              </a:ext>
            </a:extLst>
          </p:cNvPr>
          <p:cNvSpPr/>
          <p:nvPr/>
        </p:nvSpPr>
        <p:spPr>
          <a:xfrm>
            <a:off x="11029405" y="3689498"/>
            <a:ext cx="683170" cy="11001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Area networks</a:t>
            </a:r>
          </a:p>
        </p:txBody>
      </p:sp>
      <p:sp>
        <p:nvSpPr>
          <p:cNvPr id="104" name="Rectangle: Rounded Corners 103">
            <a:extLst>
              <a:ext uri="{FF2B5EF4-FFF2-40B4-BE49-F238E27FC236}">
                <a16:creationId xmlns:a16="http://schemas.microsoft.com/office/drawing/2014/main" id="{0275CE4D-F48A-4296-B14D-129B6384D38C}"/>
              </a:ext>
            </a:extLst>
          </p:cNvPr>
          <p:cNvSpPr/>
          <p:nvPr/>
        </p:nvSpPr>
        <p:spPr>
          <a:xfrm>
            <a:off x="11029405" y="2573078"/>
            <a:ext cx="683170" cy="96214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Core network</a:t>
            </a:r>
          </a:p>
        </p:txBody>
      </p:sp>
      <p:sp>
        <p:nvSpPr>
          <p:cNvPr id="105" name="Rectangle: Rounded Corners 104">
            <a:extLst>
              <a:ext uri="{FF2B5EF4-FFF2-40B4-BE49-F238E27FC236}">
                <a16:creationId xmlns:a16="http://schemas.microsoft.com/office/drawing/2014/main" id="{639ADC16-D23D-4574-94EB-BB957ECA5BBF}"/>
              </a:ext>
            </a:extLst>
          </p:cNvPr>
          <p:cNvSpPr/>
          <p:nvPr/>
        </p:nvSpPr>
        <p:spPr>
          <a:xfrm>
            <a:off x="11018460" y="1375576"/>
            <a:ext cx="683170" cy="10419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Data center</a:t>
            </a:r>
          </a:p>
        </p:txBody>
      </p:sp>
      <p:pic>
        <p:nvPicPr>
          <p:cNvPr id="107" name="Graphic 106" descr="DVD player">
            <a:extLst>
              <a:ext uri="{FF2B5EF4-FFF2-40B4-BE49-F238E27FC236}">
                <a16:creationId xmlns:a16="http://schemas.microsoft.com/office/drawing/2014/main" id="{5CBEEBCB-FA4B-488A-BA45-274272C2BB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67085" y="3627624"/>
            <a:ext cx="659466" cy="659466"/>
          </a:xfrm>
          <a:prstGeom prst="rect">
            <a:avLst/>
          </a:prstGeom>
        </p:spPr>
      </p:pic>
      <p:sp>
        <p:nvSpPr>
          <p:cNvPr id="108" name="TextBox 107">
            <a:extLst>
              <a:ext uri="{FF2B5EF4-FFF2-40B4-BE49-F238E27FC236}">
                <a16:creationId xmlns:a16="http://schemas.microsoft.com/office/drawing/2014/main" id="{B1D7E26F-5B1F-401B-92E0-5CB5762315B4}"/>
              </a:ext>
            </a:extLst>
          </p:cNvPr>
          <p:cNvSpPr txBox="1"/>
          <p:nvPr/>
        </p:nvSpPr>
        <p:spPr>
          <a:xfrm>
            <a:off x="8766510" y="4170776"/>
            <a:ext cx="1192290" cy="4431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dirty="0">
                <a:latin typeface="+mn-lt"/>
                <a:ea typeface="+mn-ea"/>
              </a:rPr>
              <a:t>Deterministic Ethernet</a:t>
            </a:r>
            <a:endParaRPr lang="en-US" sz="1600" b="1" kern="1200" dirty="0">
              <a:latin typeface="+mn-lt"/>
              <a:ea typeface="+mn-ea"/>
            </a:endParaRPr>
          </a:p>
        </p:txBody>
      </p:sp>
      <p:cxnSp>
        <p:nvCxnSpPr>
          <p:cNvPr id="109" name="Straight Connector 108">
            <a:extLst>
              <a:ext uri="{FF2B5EF4-FFF2-40B4-BE49-F238E27FC236}">
                <a16:creationId xmlns:a16="http://schemas.microsoft.com/office/drawing/2014/main" id="{0BE99283-7700-4268-B462-805C6B889912}"/>
              </a:ext>
            </a:extLst>
          </p:cNvPr>
          <p:cNvCxnSpPr>
            <a:cxnSpLocks/>
            <a:endCxn id="42" idx="3"/>
          </p:cNvCxnSpPr>
          <p:nvPr/>
        </p:nvCxnSpPr>
        <p:spPr>
          <a:xfrm flipH="1">
            <a:off x="8693901" y="4988840"/>
            <a:ext cx="631029" cy="31582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D993201-1715-41FB-900F-26B74CB3F37C}"/>
              </a:ext>
            </a:extLst>
          </p:cNvPr>
          <p:cNvCxnSpPr>
            <a:cxnSpLocks/>
            <a:endCxn id="47" idx="0"/>
          </p:cNvCxnSpPr>
          <p:nvPr/>
        </p:nvCxnSpPr>
        <p:spPr>
          <a:xfrm flipH="1">
            <a:off x="8978443" y="4991726"/>
            <a:ext cx="363814" cy="559364"/>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4734568-8D43-41DA-BCE9-821A22D07FAB}"/>
              </a:ext>
            </a:extLst>
          </p:cNvPr>
          <p:cNvCxnSpPr>
            <a:cxnSpLocks/>
            <a:endCxn id="13" idx="0"/>
          </p:cNvCxnSpPr>
          <p:nvPr/>
        </p:nvCxnSpPr>
        <p:spPr>
          <a:xfrm>
            <a:off x="9334047" y="5007833"/>
            <a:ext cx="331309" cy="517990"/>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80B0A6E-55CE-49F5-ADB8-BE00D5A30BA5}"/>
              </a:ext>
            </a:extLst>
          </p:cNvPr>
          <p:cNvCxnSpPr>
            <a:cxnSpLocks/>
            <a:endCxn id="44" idx="1"/>
          </p:cNvCxnSpPr>
          <p:nvPr/>
        </p:nvCxnSpPr>
        <p:spPr>
          <a:xfrm>
            <a:off x="9320825" y="4982566"/>
            <a:ext cx="612665" cy="390627"/>
          </a:xfrm>
          <a:prstGeom prst="line">
            <a:avLst/>
          </a:prstGeom>
          <a:ln w="19050">
            <a:solidFill>
              <a:schemeClr val="tx2"/>
            </a:solidFill>
            <a:prstDash val="sysDash"/>
          </a:ln>
        </p:spPr>
        <p:style>
          <a:lnRef idx="1">
            <a:schemeClr val="accent1"/>
          </a:lnRef>
          <a:fillRef idx="0">
            <a:schemeClr val="accent1"/>
          </a:fillRef>
          <a:effectRef idx="0">
            <a:schemeClr val="accent1"/>
          </a:effectRef>
          <a:fontRef idx="minor">
            <a:schemeClr val="tx1"/>
          </a:fontRef>
        </p:style>
      </p:cxnSp>
      <p:pic>
        <p:nvPicPr>
          <p:cNvPr id="121" name="Graphic 120" descr="Cloud">
            <a:extLst>
              <a:ext uri="{FF2B5EF4-FFF2-40B4-BE49-F238E27FC236}">
                <a16:creationId xmlns:a16="http://schemas.microsoft.com/office/drawing/2014/main" id="{C2E7E6E1-76D8-4854-8753-48E8A8C1AA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6469" y="2095800"/>
            <a:ext cx="1910428" cy="1910428"/>
          </a:xfrm>
          <a:prstGeom prst="rect">
            <a:avLst/>
          </a:prstGeom>
        </p:spPr>
      </p:pic>
      <p:pic>
        <p:nvPicPr>
          <p:cNvPr id="122" name="Graphic 121" descr="Server">
            <a:extLst>
              <a:ext uri="{FF2B5EF4-FFF2-40B4-BE49-F238E27FC236}">
                <a16:creationId xmlns:a16="http://schemas.microsoft.com/office/drawing/2014/main" id="{A94F3E5A-3E44-4AFE-A3E6-C990F9511F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26878" y="1381213"/>
            <a:ext cx="476954" cy="476954"/>
          </a:xfrm>
          <a:prstGeom prst="rect">
            <a:avLst/>
          </a:prstGeom>
        </p:spPr>
      </p:pic>
      <p:pic>
        <p:nvPicPr>
          <p:cNvPr id="123" name="Graphic 122" descr="Server">
            <a:extLst>
              <a:ext uri="{FF2B5EF4-FFF2-40B4-BE49-F238E27FC236}">
                <a16:creationId xmlns:a16="http://schemas.microsoft.com/office/drawing/2014/main" id="{FC3BAFF5-958B-4FC0-9CC3-338E5128E3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80556" y="1382671"/>
            <a:ext cx="476954" cy="476954"/>
          </a:xfrm>
          <a:prstGeom prst="rect">
            <a:avLst/>
          </a:prstGeom>
        </p:spPr>
      </p:pic>
      <p:pic>
        <p:nvPicPr>
          <p:cNvPr id="124" name="Graphic 123" descr="Server">
            <a:extLst>
              <a:ext uri="{FF2B5EF4-FFF2-40B4-BE49-F238E27FC236}">
                <a16:creationId xmlns:a16="http://schemas.microsoft.com/office/drawing/2014/main" id="{9D92B477-BA3F-4C0A-9A00-19DB1A439A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91857" y="1385325"/>
            <a:ext cx="476954" cy="476954"/>
          </a:xfrm>
          <a:prstGeom prst="rect">
            <a:avLst/>
          </a:prstGeom>
        </p:spPr>
      </p:pic>
      <p:pic>
        <p:nvPicPr>
          <p:cNvPr id="125" name="Graphic 124" descr="Server">
            <a:extLst>
              <a:ext uri="{FF2B5EF4-FFF2-40B4-BE49-F238E27FC236}">
                <a16:creationId xmlns:a16="http://schemas.microsoft.com/office/drawing/2014/main" id="{9E081395-3F60-46BC-827D-698CA20EA6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62446" y="1381861"/>
            <a:ext cx="476954" cy="476954"/>
          </a:xfrm>
          <a:prstGeom prst="rect">
            <a:avLst/>
          </a:prstGeom>
        </p:spPr>
      </p:pic>
      <p:pic>
        <p:nvPicPr>
          <p:cNvPr id="126" name="Graphic 125" descr="Server">
            <a:extLst>
              <a:ext uri="{FF2B5EF4-FFF2-40B4-BE49-F238E27FC236}">
                <a16:creationId xmlns:a16="http://schemas.microsoft.com/office/drawing/2014/main" id="{CB0F52BE-971E-4E37-A8B7-5EF64B7723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73747" y="1384515"/>
            <a:ext cx="476954" cy="476954"/>
          </a:xfrm>
          <a:prstGeom prst="rect">
            <a:avLst/>
          </a:prstGeom>
        </p:spPr>
      </p:pic>
      <p:pic>
        <p:nvPicPr>
          <p:cNvPr id="127" name="Graphic 126" descr="Server">
            <a:extLst>
              <a:ext uri="{FF2B5EF4-FFF2-40B4-BE49-F238E27FC236}">
                <a16:creationId xmlns:a16="http://schemas.microsoft.com/office/drawing/2014/main" id="{9A96DB0F-F0A1-4471-A191-9969BE34F8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27425" y="1385973"/>
            <a:ext cx="476954" cy="476954"/>
          </a:xfrm>
          <a:prstGeom prst="rect">
            <a:avLst/>
          </a:prstGeom>
        </p:spPr>
      </p:pic>
      <p:pic>
        <p:nvPicPr>
          <p:cNvPr id="128" name="Graphic 127" descr="Server">
            <a:extLst>
              <a:ext uri="{FF2B5EF4-FFF2-40B4-BE49-F238E27FC236}">
                <a16:creationId xmlns:a16="http://schemas.microsoft.com/office/drawing/2014/main" id="{3AE0C989-C27F-4068-8A79-E3AF388400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38726" y="1388627"/>
            <a:ext cx="476954" cy="476954"/>
          </a:xfrm>
          <a:prstGeom prst="rect">
            <a:avLst/>
          </a:prstGeom>
        </p:spPr>
      </p:pic>
      <p:pic>
        <p:nvPicPr>
          <p:cNvPr id="129" name="Graphic 128" descr="Server">
            <a:extLst>
              <a:ext uri="{FF2B5EF4-FFF2-40B4-BE49-F238E27FC236}">
                <a16:creationId xmlns:a16="http://schemas.microsoft.com/office/drawing/2014/main" id="{59389DDB-60A2-4D13-8950-B9CC73C61F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95027" y="1385139"/>
            <a:ext cx="476954" cy="476954"/>
          </a:xfrm>
          <a:prstGeom prst="rect">
            <a:avLst/>
          </a:prstGeom>
        </p:spPr>
      </p:pic>
      <p:pic>
        <p:nvPicPr>
          <p:cNvPr id="130" name="Graphic 129" descr="Server">
            <a:extLst>
              <a:ext uri="{FF2B5EF4-FFF2-40B4-BE49-F238E27FC236}">
                <a16:creationId xmlns:a16="http://schemas.microsoft.com/office/drawing/2014/main" id="{C74478F5-58B0-4A77-9DF8-54447481A4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6328" y="1387793"/>
            <a:ext cx="476954" cy="476954"/>
          </a:xfrm>
          <a:prstGeom prst="rect">
            <a:avLst/>
          </a:prstGeom>
        </p:spPr>
      </p:pic>
      <p:pic>
        <p:nvPicPr>
          <p:cNvPr id="131" name="Graphic 130" descr="Server">
            <a:extLst>
              <a:ext uri="{FF2B5EF4-FFF2-40B4-BE49-F238E27FC236}">
                <a16:creationId xmlns:a16="http://schemas.microsoft.com/office/drawing/2014/main" id="{E3BEB94B-157D-46A6-8493-981AA5C06A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0006" y="1389251"/>
            <a:ext cx="476954" cy="476954"/>
          </a:xfrm>
          <a:prstGeom prst="rect">
            <a:avLst/>
          </a:prstGeom>
        </p:spPr>
      </p:pic>
      <p:pic>
        <p:nvPicPr>
          <p:cNvPr id="132" name="Graphic 131" descr="Server">
            <a:extLst>
              <a:ext uri="{FF2B5EF4-FFF2-40B4-BE49-F238E27FC236}">
                <a16:creationId xmlns:a16="http://schemas.microsoft.com/office/drawing/2014/main" id="{07D442FB-CDAF-452F-A5CD-874AD6B472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1307" y="1391905"/>
            <a:ext cx="476954" cy="476954"/>
          </a:xfrm>
          <a:prstGeom prst="rect">
            <a:avLst/>
          </a:prstGeom>
        </p:spPr>
      </p:pic>
      <p:sp>
        <p:nvSpPr>
          <p:cNvPr id="133" name="Rectangle: Rounded Corners 132">
            <a:extLst>
              <a:ext uri="{FF2B5EF4-FFF2-40B4-BE49-F238E27FC236}">
                <a16:creationId xmlns:a16="http://schemas.microsoft.com/office/drawing/2014/main" id="{925B4A00-02B3-4819-B416-D7AB0FADD9D8}"/>
              </a:ext>
            </a:extLst>
          </p:cNvPr>
          <p:cNvSpPr/>
          <p:nvPr/>
        </p:nvSpPr>
        <p:spPr>
          <a:xfrm>
            <a:off x="7521683" y="4923882"/>
            <a:ext cx="418448" cy="1205530"/>
          </a:xfrm>
          <a:prstGeom prst="round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accent2"/>
                </a:solidFill>
              </a:rPr>
              <a:t>ZigBee</a:t>
            </a:r>
          </a:p>
        </p:txBody>
      </p:sp>
      <p:sp>
        <p:nvSpPr>
          <p:cNvPr id="135" name="Rectangle: Rounded Corners 134">
            <a:extLst>
              <a:ext uri="{FF2B5EF4-FFF2-40B4-BE49-F238E27FC236}">
                <a16:creationId xmlns:a16="http://schemas.microsoft.com/office/drawing/2014/main" id="{F011B2A5-6E46-4F1A-B655-1F64539C7E69}"/>
              </a:ext>
            </a:extLst>
          </p:cNvPr>
          <p:cNvSpPr/>
          <p:nvPr/>
        </p:nvSpPr>
        <p:spPr>
          <a:xfrm>
            <a:off x="4283135" y="4947725"/>
            <a:ext cx="418448" cy="120553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accent5">
                    <a:lumMod val="75000"/>
                  </a:schemeClr>
                </a:solidFill>
              </a:rPr>
              <a:t>PLC</a:t>
            </a:r>
          </a:p>
        </p:txBody>
      </p:sp>
      <p:sp>
        <p:nvSpPr>
          <p:cNvPr id="136" name="Rectangle: Rounded Corners 135">
            <a:extLst>
              <a:ext uri="{FF2B5EF4-FFF2-40B4-BE49-F238E27FC236}">
                <a16:creationId xmlns:a16="http://schemas.microsoft.com/office/drawing/2014/main" id="{F3112DB1-9B67-4EEB-9A9A-FC0DE076A5AE}"/>
              </a:ext>
            </a:extLst>
          </p:cNvPr>
          <p:cNvSpPr/>
          <p:nvPr/>
        </p:nvSpPr>
        <p:spPr>
          <a:xfrm>
            <a:off x="777439" y="4948325"/>
            <a:ext cx="418448" cy="120553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solidFill>
                  <a:schemeClr val="accent4">
                    <a:lumMod val="50000"/>
                  </a:schemeClr>
                </a:solidFill>
              </a:rPr>
              <a:t>Cellular</a:t>
            </a:r>
          </a:p>
        </p:txBody>
      </p:sp>
      <p:sp>
        <p:nvSpPr>
          <p:cNvPr id="137" name="TextBox 136">
            <a:extLst>
              <a:ext uri="{FF2B5EF4-FFF2-40B4-BE49-F238E27FC236}">
                <a16:creationId xmlns:a16="http://schemas.microsoft.com/office/drawing/2014/main" id="{29F8F9BB-F0F6-4C62-8F16-0554BCBDC2EC}"/>
              </a:ext>
            </a:extLst>
          </p:cNvPr>
          <p:cNvSpPr txBox="1"/>
          <p:nvPr/>
        </p:nvSpPr>
        <p:spPr>
          <a:xfrm>
            <a:off x="6825416" y="2848989"/>
            <a:ext cx="1192290" cy="520142"/>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dirty="0">
                <a:latin typeface="+mn-lt"/>
                <a:ea typeface="+mn-ea"/>
              </a:rPr>
              <a:t>IP/</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b="1" kern="1200" dirty="0">
                <a:latin typeface="+mn-lt"/>
                <a:ea typeface="+mn-ea"/>
              </a:rPr>
              <a:t>MPLS</a:t>
            </a:r>
          </a:p>
        </p:txBody>
      </p:sp>
      <p:sp>
        <p:nvSpPr>
          <p:cNvPr id="138" name="Freeform: Shape 137">
            <a:extLst>
              <a:ext uri="{FF2B5EF4-FFF2-40B4-BE49-F238E27FC236}">
                <a16:creationId xmlns:a16="http://schemas.microsoft.com/office/drawing/2014/main" id="{F1EF0744-D0E7-4CF8-8C80-B2A2FE6A5F9A}"/>
              </a:ext>
            </a:extLst>
          </p:cNvPr>
          <p:cNvSpPr/>
          <p:nvPr/>
        </p:nvSpPr>
        <p:spPr>
          <a:xfrm>
            <a:off x="7931663" y="3208973"/>
            <a:ext cx="490182" cy="122634"/>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454FA1D-1764-47FD-B918-59627E08D0FE}"/>
              </a:ext>
            </a:extLst>
          </p:cNvPr>
          <p:cNvSpPr/>
          <p:nvPr/>
        </p:nvSpPr>
        <p:spPr>
          <a:xfrm>
            <a:off x="8084063" y="3361373"/>
            <a:ext cx="490182" cy="122634"/>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B74A93AB-5A8E-4FDB-AEB4-87423DE1F5C1}"/>
              </a:ext>
            </a:extLst>
          </p:cNvPr>
          <p:cNvSpPr/>
          <p:nvPr/>
        </p:nvSpPr>
        <p:spPr>
          <a:xfrm>
            <a:off x="6600294" y="3031927"/>
            <a:ext cx="490182" cy="122634"/>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 name="connsiteX0" fmla="*/ 571500 w 647700"/>
              <a:gd name="connsiteY0" fmla="*/ 395623 h 471823"/>
              <a:gd name="connsiteX1" fmla="*/ 552450 w 647700"/>
              <a:gd name="connsiteY1" fmla="*/ 376573 h 471823"/>
              <a:gd name="connsiteX2" fmla="*/ 571500 w 647700"/>
              <a:gd name="connsiteY2" fmla="*/ 357523 h 471823"/>
              <a:gd name="connsiteX3" fmla="*/ 590550 w 647700"/>
              <a:gd name="connsiteY3" fmla="*/ 376573 h 471823"/>
              <a:gd name="connsiteX4" fmla="*/ 571500 w 647700"/>
              <a:gd name="connsiteY4" fmla="*/ 395623 h 471823"/>
              <a:gd name="connsiteX5" fmla="*/ 476250 w 647700"/>
              <a:gd name="connsiteY5" fmla="*/ 395623 h 471823"/>
              <a:gd name="connsiteX6" fmla="*/ 457200 w 647700"/>
              <a:gd name="connsiteY6" fmla="*/ 376573 h 471823"/>
              <a:gd name="connsiteX7" fmla="*/ 476250 w 647700"/>
              <a:gd name="connsiteY7" fmla="*/ 357523 h 471823"/>
              <a:gd name="connsiteX8" fmla="*/ 495300 w 647700"/>
              <a:gd name="connsiteY8" fmla="*/ 376573 h 471823"/>
              <a:gd name="connsiteX9" fmla="*/ 476250 w 647700"/>
              <a:gd name="connsiteY9" fmla="*/ 395623 h 471823"/>
              <a:gd name="connsiteX10" fmla="*/ 381000 w 647700"/>
              <a:gd name="connsiteY10" fmla="*/ 395623 h 471823"/>
              <a:gd name="connsiteX11" fmla="*/ 361950 w 647700"/>
              <a:gd name="connsiteY11" fmla="*/ 376573 h 471823"/>
              <a:gd name="connsiteX12" fmla="*/ 381000 w 647700"/>
              <a:gd name="connsiteY12" fmla="*/ 357523 h 471823"/>
              <a:gd name="connsiteX13" fmla="*/ 400050 w 647700"/>
              <a:gd name="connsiteY13" fmla="*/ 376573 h 471823"/>
              <a:gd name="connsiteX14" fmla="*/ 381000 w 647700"/>
              <a:gd name="connsiteY14" fmla="*/ 395623 h 471823"/>
              <a:gd name="connsiteX15" fmla="*/ 285750 w 647700"/>
              <a:gd name="connsiteY15" fmla="*/ 395623 h 471823"/>
              <a:gd name="connsiteX16" fmla="*/ 266700 w 647700"/>
              <a:gd name="connsiteY16" fmla="*/ 376573 h 471823"/>
              <a:gd name="connsiteX17" fmla="*/ 285750 w 647700"/>
              <a:gd name="connsiteY17" fmla="*/ 357523 h 471823"/>
              <a:gd name="connsiteX18" fmla="*/ 304800 w 647700"/>
              <a:gd name="connsiteY18" fmla="*/ 376573 h 471823"/>
              <a:gd name="connsiteX19" fmla="*/ 285750 w 647700"/>
              <a:gd name="connsiteY19" fmla="*/ 395623 h 471823"/>
              <a:gd name="connsiteX20" fmla="*/ 95250 w 647700"/>
              <a:gd name="connsiteY20" fmla="*/ 414673 h 471823"/>
              <a:gd name="connsiteX21" fmla="*/ 57150 w 647700"/>
              <a:gd name="connsiteY21" fmla="*/ 376573 h 471823"/>
              <a:gd name="connsiteX22" fmla="*/ 95250 w 647700"/>
              <a:gd name="connsiteY22" fmla="*/ 338473 h 471823"/>
              <a:gd name="connsiteX23" fmla="*/ 133350 w 647700"/>
              <a:gd name="connsiteY23" fmla="*/ 376573 h 471823"/>
              <a:gd name="connsiteX24" fmla="*/ 95250 w 647700"/>
              <a:gd name="connsiteY24" fmla="*/ 414673 h 471823"/>
              <a:gd name="connsiteX25" fmla="*/ 609600 w 647700"/>
              <a:gd name="connsiteY25" fmla="*/ 281323 h 471823"/>
              <a:gd name="connsiteX26" fmla="*/ 342900 w 647700"/>
              <a:gd name="connsiteY26" fmla="*/ 281323 h 471823"/>
              <a:gd name="connsiteX27" fmla="*/ 342900 w 647700"/>
              <a:gd name="connsiteY27" fmla="*/ 47008 h 471823"/>
              <a:gd name="connsiteX28" fmla="*/ 361950 w 647700"/>
              <a:gd name="connsiteY28" fmla="*/ 14623 h 471823"/>
              <a:gd name="connsiteX29" fmla="*/ 320786 w 647700"/>
              <a:gd name="connsiteY29" fmla="*/ 313139 h 471823"/>
              <a:gd name="connsiteX30" fmla="*/ 285750 w 647700"/>
              <a:gd name="connsiteY30" fmla="*/ 14623 h 471823"/>
              <a:gd name="connsiteX31" fmla="*/ 304800 w 647700"/>
              <a:gd name="connsiteY31" fmla="*/ 47008 h 471823"/>
              <a:gd name="connsiteX32" fmla="*/ 304800 w 647700"/>
              <a:gd name="connsiteY32" fmla="*/ 281323 h 471823"/>
              <a:gd name="connsiteX33" fmla="*/ 38100 w 647700"/>
              <a:gd name="connsiteY33" fmla="*/ 281323 h 471823"/>
              <a:gd name="connsiteX34" fmla="*/ 0 w 647700"/>
              <a:gd name="connsiteY34" fmla="*/ 319423 h 471823"/>
              <a:gd name="connsiteX35" fmla="*/ 0 w 647700"/>
              <a:gd name="connsiteY35" fmla="*/ 433723 h 471823"/>
              <a:gd name="connsiteX36" fmla="*/ 38100 w 647700"/>
              <a:gd name="connsiteY36" fmla="*/ 471823 h 471823"/>
              <a:gd name="connsiteX37" fmla="*/ 609600 w 647700"/>
              <a:gd name="connsiteY37" fmla="*/ 471823 h 471823"/>
              <a:gd name="connsiteX38" fmla="*/ 647700 w 647700"/>
              <a:gd name="connsiteY38" fmla="*/ 433723 h 471823"/>
              <a:gd name="connsiteX39" fmla="*/ 647700 w 647700"/>
              <a:gd name="connsiteY39" fmla="*/ 319423 h 471823"/>
              <a:gd name="connsiteX40" fmla="*/ 609600 w 647700"/>
              <a:gd name="connsiteY40" fmla="*/ 281323 h 471823"/>
              <a:gd name="connsiteX0" fmla="*/ 571500 w 647700"/>
              <a:gd name="connsiteY0" fmla="*/ 395500 h 471700"/>
              <a:gd name="connsiteX1" fmla="*/ 552450 w 647700"/>
              <a:gd name="connsiteY1" fmla="*/ 376450 h 471700"/>
              <a:gd name="connsiteX2" fmla="*/ 571500 w 647700"/>
              <a:gd name="connsiteY2" fmla="*/ 357400 h 471700"/>
              <a:gd name="connsiteX3" fmla="*/ 590550 w 647700"/>
              <a:gd name="connsiteY3" fmla="*/ 376450 h 471700"/>
              <a:gd name="connsiteX4" fmla="*/ 571500 w 647700"/>
              <a:gd name="connsiteY4" fmla="*/ 395500 h 471700"/>
              <a:gd name="connsiteX5" fmla="*/ 476250 w 647700"/>
              <a:gd name="connsiteY5" fmla="*/ 395500 h 471700"/>
              <a:gd name="connsiteX6" fmla="*/ 457200 w 647700"/>
              <a:gd name="connsiteY6" fmla="*/ 376450 h 471700"/>
              <a:gd name="connsiteX7" fmla="*/ 476250 w 647700"/>
              <a:gd name="connsiteY7" fmla="*/ 357400 h 471700"/>
              <a:gd name="connsiteX8" fmla="*/ 495300 w 647700"/>
              <a:gd name="connsiteY8" fmla="*/ 376450 h 471700"/>
              <a:gd name="connsiteX9" fmla="*/ 476250 w 647700"/>
              <a:gd name="connsiteY9" fmla="*/ 395500 h 471700"/>
              <a:gd name="connsiteX10" fmla="*/ 381000 w 647700"/>
              <a:gd name="connsiteY10" fmla="*/ 395500 h 471700"/>
              <a:gd name="connsiteX11" fmla="*/ 361950 w 647700"/>
              <a:gd name="connsiteY11" fmla="*/ 376450 h 471700"/>
              <a:gd name="connsiteX12" fmla="*/ 381000 w 647700"/>
              <a:gd name="connsiteY12" fmla="*/ 357400 h 471700"/>
              <a:gd name="connsiteX13" fmla="*/ 400050 w 647700"/>
              <a:gd name="connsiteY13" fmla="*/ 376450 h 471700"/>
              <a:gd name="connsiteX14" fmla="*/ 381000 w 647700"/>
              <a:gd name="connsiteY14" fmla="*/ 395500 h 471700"/>
              <a:gd name="connsiteX15" fmla="*/ 285750 w 647700"/>
              <a:gd name="connsiteY15" fmla="*/ 395500 h 471700"/>
              <a:gd name="connsiteX16" fmla="*/ 266700 w 647700"/>
              <a:gd name="connsiteY16" fmla="*/ 376450 h 471700"/>
              <a:gd name="connsiteX17" fmla="*/ 285750 w 647700"/>
              <a:gd name="connsiteY17" fmla="*/ 357400 h 471700"/>
              <a:gd name="connsiteX18" fmla="*/ 304800 w 647700"/>
              <a:gd name="connsiteY18" fmla="*/ 376450 h 471700"/>
              <a:gd name="connsiteX19" fmla="*/ 285750 w 647700"/>
              <a:gd name="connsiteY19" fmla="*/ 395500 h 471700"/>
              <a:gd name="connsiteX20" fmla="*/ 95250 w 647700"/>
              <a:gd name="connsiteY20" fmla="*/ 414550 h 471700"/>
              <a:gd name="connsiteX21" fmla="*/ 57150 w 647700"/>
              <a:gd name="connsiteY21" fmla="*/ 376450 h 471700"/>
              <a:gd name="connsiteX22" fmla="*/ 95250 w 647700"/>
              <a:gd name="connsiteY22" fmla="*/ 338350 h 471700"/>
              <a:gd name="connsiteX23" fmla="*/ 133350 w 647700"/>
              <a:gd name="connsiteY23" fmla="*/ 376450 h 471700"/>
              <a:gd name="connsiteX24" fmla="*/ 95250 w 647700"/>
              <a:gd name="connsiteY24" fmla="*/ 414550 h 471700"/>
              <a:gd name="connsiteX25" fmla="*/ 609600 w 647700"/>
              <a:gd name="connsiteY25" fmla="*/ 281200 h 471700"/>
              <a:gd name="connsiteX26" fmla="*/ 342900 w 647700"/>
              <a:gd name="connsiteY26" fmla="*/ 281200 h 471700"/>
              <a:gd name="connsiteX27" fmla="*/ 342900 w 647700"/>
              <a:gd name="connsiteY27" fmla="*/ 46885 h 471700"/>
              <a:gd name="connsiteX28" fmla="*/ 361950 w 647700"/>
              <a:gd name="connsiteY28" fmla="*/ 300261 h 471700"/>
              <a:gd name="connsiteX29" fmla="*/ 320786 w 647700"/>
              <a:gd name="connsiteY29" fmla="*/ 313016 h 471700"/>
              <a:gd name="connsiteX30" fmla="*/ 285750 w 647700"/>
              <a:gd name="connsiteY30" fmla="*/ 14500 h 471700"/>
              <a:gd name="connsiteX31" fmla="*/ 304800 w 647700"/>
              <a:gd name="connsiteY31" fmla="*/ 46885 h 471700"/>
              <a:gd name="connsiteX32" fmla="*/ 304800 w 647700"/>
              <a:gd name="connsiteY32" fmla="*/ 281200 h 471700"/>
              <a:gd name="connsiteX33" fmla="*/ 38100 w 647700"/>
              <a:gd name="connsiteY33" fmla="*/ 281200 h 471700"/>
              <a:gd name="connsiteX34" fmla="*/ 0 w 647700"/>
              <a:gd name="connsiteY34" fmla="*/ 319300 h 471700"/>
              <a:gd name="connsiteX35" fmla="*/ 0 w 647700"/>
              <a:gd name="connsiteY35" fmla="*/ 433600 h 471700"/>
              <a:gd name="connsiteX36" fmla="*/ 38100 w 647700"/>
              <a:gd name="connsiteY36" fmla="*/ 471700 h 471700"/>
              <a:gd name="connsiteX37" fmla="*/ 609600 w 647700"/>
              <a:gd name="connsiteY37" fmla="*/ 471700 h 471700"/>
              <a:gd name="connsiteX38" fmla="*/ 647700 w 647700"/>
              <a:gd name="connsiteY38" fmla="*/ 433600 h 471700"/>
              <a:gd name="connsiteX39" fmla="*/ 647700 w 647700"/>
              <a:gd name="connsiteY39" fmla="*/ 319300 h 471700"/>
              <a:gd name="connsiteX40" fmla="*/ 609600 w 647700"/>
              <a:gd name="connsiteY40" fmla="*/ 281200 h 471700"/>
              <a:gd name="connsiteX0" fmla="*/ 571500 w 647700"/>
              <a:gd name="connsiteY0" fmla="*/ 348767 h 424967"/>
              <a:gd name="connsiteX1" fmla="*/ 552450 w 647700"/>
              <a:gd name="connsiteY1" fmla="*/ 329717 h 424967"/>
              <a:gd name="connsiteX2" fmla="*/ 571500 w 647700"/>
              <a:gd name="connsiteY2" fmla="*/ 310667 h 424967"/>
              <a:gd name="connsiteX3" fmla="*/ 590550 w 647700"/>
              <a:gd name="connsiteY3" fmla="*/ 329717 h 424967"/>
              <a:gd name="connsiteX4" fmla="*/ 571500 w 647700"/>
              <a:gd name="connsiteY4" fmla="*/ 348767 h 424967"/>
              <a:gd name="connsiteX5" fmla="*/ 476250 w 647700"/>
              <a:gd name="connsiteY5" fmla="*/ 348767 h 424967"/>
              <a:gd name="connsiteX6" fmla="*/ 457200 w 647700"/>
              <a:gd name="connsiteY6" fmla="*/ 329717 h 424967"/>
              <a:gd name="connsiteX7" fmla="*/ 476250 w 647700"/>
              <a:gd name="connsiteY7" fmla="*/ 310667 h 424967"/>
              <a:gd name="connsiteX8" fmla="*/ 495300 w 647700"/>
              <a:gd name="connsiteY8" fmla="*/ 329717 h 424967"/>
              <a:gd name="connsiteX9" fmla="*/ 476250 w 647700"/>
              <a:gd name="connsiteY9" fmla="*/ 348767 h 424967"/>
              <a:gd name="connsiteX10" fmla="*/ 381000 w 647700"/>
              <a:gd name="connsiteY10" fmla="*/ 348767 h 424967"/>
              <a:gd name="connsiteX11" fmla="*/ 361950 w 647700"/>
              <a:gd name="connsiteY11" fmla="*/ 329717 h 424967"/>
              <a:gd name="connsiteX12" fmla="*/ 381000 w 647700"/>
              <a:gd name="connsiteY12" fmla="*/ 310667 h 424967"/>
              <a:gd name="connsiteX13" fmla="*/ 400050 w 647700"/>
              <a:gd name="connsiteY13" fmla="*/ 329717 h 424967"/>
              <a:gd name="connsiteX14" fmla="*/ 381000 w 647700"/>
              <a:gd name="connsiteY14" fmla="*/ 348767 h 424967"/>
              <a:gd name="connsiteX15" fmla="*/ 285750 w 647700"/>
              <a:gd name="connsiteY15" fmla="*/ 348767 h 424967"/>
              <a:gd name="connsiteX16" fmla="*/ 266700 w 647700"/>
              <a:gd name="connsiteY16" fmla="*/ 329717 h 424967"/>
              <a:gd name="connsiteX17" fmla="*/ 285750 w 647700"/>
              <a:gd name="connsiteY17" fmla="*/ 310667 h 424967"/>
              <a:gd name="connsiteX18" fmla="*/ 304800 w 647700"/>
              <a:gd name="connsiteY18" fmla="*/ 329717 h 424967"/>
              <a:gd name="connsiteX19" fmla="*/ 285750 w 647700"/>
              <a:gd name="connsiteY19" fmla="*/ 348767 h 424967"/>
              <a:gd name="connsiteX20" fmla="*/ 95250 w 647700"/>
              <a:gd name="connsiteY20" fmla="*/ 367817 h 424967"/>
              <a:gd name="connsiteX21" fmla="*/ 57150 w 647700"/>
              <a:gd name="connsiteY21" fmla="*/ 329717 h 424967"/>
              <a:gd name="connsiteX22" fmla="*/ 95250 w 647700"/>
              <a:gd name="connsiteY22" fmla="*/ 291617 h 424967"/>
              <a:gd name="connsiteX23" fmla="*/ 133350 w 647700"/>
              <a:gd name="connsiteY23" fmla="*/ 329717 h 424967"/>
              <a:gd name="connsiteX24" fmla="*/ 95250 w 647700"/>
              <a:gd name="connsiteY24" fmla="*/ 367817 h 424967"/>
              <a:gd name="connsiteX25" fmla="*/ 609600 w 647700"/>
              <a:gd name="connsiteY25" fmla="*/ 234467 h 424967"/>
              <a:gd name="connsiteX26" fmla="*/ 342900 w 647700"/>
              <a:gd name="connsiteY26" fmla="*/ 234467 h 424967"/>
              <a:gd name="connsiteX27" fmla="*/ 342900 w 647700"/>
              <a:gd name="connsiteY27" fmla="*/ 152 h 424967"/>
              <a:gd name="connsiteX28" fmla="*/ 361950 w 647700"/>
              <a:gd name="connsiteY28" fmla="*/ 253528 h 424967"/>
              <a:gd name="connsiteX29" fmla="*/ 320786 w 647700"/>
              <a:gd name="connsiteY29" fmla="*/ 266283 h 424967"/>
              <a:gd name="connsiteX30" fmla="*/ 294943 w 647700"/>
              <a:gd name="connsiteY30" fmla="*/ 236575 h 424967"/>
              <a:gd name="connsiteX31" fmla="*/ 304800 w 647700"/>
              <a:gd name="connsiteY31" fmla="*/ 152 h 424967"/>
              <a:gd name="connsiteX32" fmla="*/ 304800 w 647700"/>
              <a:gd name="connsiteY32" fmla="*/ 234467 h 424967"/>
              <a:gd name="connsiteX33" fmla="*/ 38100 w 647700"/>
              <a:gd name="connsiteY33" fmla="*/ 234467 h 424967"/>
              <a:gd name="connsiteX34" fmla="*/ 0 w 647700"/>
              <a:gd name="connsiteY34" fmla="*/ 272567 h 424967"/>
              <a:gd name="connsiteX35" fmla="*/ 0 w 647700"/>
              <a:gd name="connsiteY35" fmla="*/ 386867 h 424967"/>
              <a:gd name="connsiteX36" fmla="*/ 38100 w 647700"/>
              <a:gd name="connsiteY36" fmla="*/ 424967 h 424967"/>
              <a:gd name="connsiteX37" fmla="*/ 609600 w 647700"/>
              <a:gd name="connsiteY37" fmla="*/ 424967 h 424967"/>
              <a:gd name="connsiteX38" fmla="*/ 647700 w 647700"/>
              <a:gd name="connsiteY38" fmla="*/ 386867 h 424967"/>
              <a:gd name="connsiteX39" fmla="*/ 647700 w 647700"/>
              <a:gd name="connsiteY39" fmla="*/ 272567 h 424967"/>
              <a:gd name="connsiteX40" fmla="*/ 609600 w 647700"/>
              <a:gd name="connsiteY40" fmla="*/ 234467 h 424967"/>
              <a:gd name="connsiteX0" fmla="*/ 571500 w 647700"/>
              <a:gd name="connsiteY0" fmla="*/ 348737 h 424937"/>
              <a:gd name="connsiteX1" fmla="*/ 552450 w 647700"/>
              <a:gd name="connsiteY1" fmla="*/ 329687 h 424937"/>
              <a:gd name="connsiteX2" fmla="*/ 571500 w 647700"/>
              <a:gd name="connsiteY2" fmla="*/ 310637 h 424937"/>
              <a:gd name="connsiteX3" fmla="*/ 590550 w 647700"/>
              <a:gd name="connsiteY3" fmla="*/ 329687 h 424937"/>
              <a:gd name="connsiteX4" fmla="*/ 571500 w 647700"/>
              <a:gd name="connsiteY4" fmla="*/ 348737 h 424937"/>
              <a:gd name="connsiteX5" fmla="*/ 476250 w 647700"/>
              <a:gd name="connsiteY5" fmla="*/ 348737 h 424937"/>
              <a:gd name="connsiteX6" fmla="*/ 457200 w 647700"/>
              <a:gd name="connsiteY6" fmla="*/ 329687 h 424937"/>
              <a:gd name="connsiteX7" fmla="*/ 476250 w 647700"/>
              <a:gd name="connsiteY7" fmla="*/ 310637 h 424937"/>
              <a:gd name="connsiteX8" fmla="*/ 495300 w 647700"/>
              <a:gd name="connsiteY8" fmla="*/ 329687 h 424937"/>
              <a:gd name="connsiteX9" fmla="*/ 476250 w 647700"/>
              <a:gd name="connsiteY9" fmla="*/ 348737 h 424937"/>
              <a:gd name="connsiteX10" fmla="*/ 381000 w 647700"/>
              <a:gd name="connsiteY10" fmla="*/ 348737 h 424937"/>
              <a:gd name="connsiteX11" fmla="*/ 361950 w 647700"/>
              <a:gd name="connsiteY11" fmla="*/ 329687 h 424937"/>
              <a:gd name="connsiteX12" fmla="*/ 381000 w 647700"/>
              <a:gd name="connsiteY12" fmla="*/ 310637 h 424937"/>
              <a:gd name="connsiteX13" fmla="*/ 400050 w 647700"/>
              <a:gd name="connsiteY13" fmla="*/ 329687 h 424937"/>
              <a:gd name="connsiteX14" fmla="*/ 381000 w 647700"/>
              <a:gd name="connsiteY14" fmla="*/ 348737 h 424937"/>
              <a:gd name="connsiteX15" fmla="*/ 285750 w 647700"/>
              <a:gd name="connsiteY15" fmla="*/ 348737 h 424937"/>
              <a:gd name="connsiteX16" fmla="*/ 266700 w 647700"/>
              <a:gd name="connsiteY16" fmla="*/ 329687 h 424937"/>
              <a:gd name="connsiteX17" fmla="*/ 285750 w 647700"/>
              <a:gd name="connsiteY17" fmla="*/ 310637 h 424937"/>
              <a:gd name="connsiteX18" fmla="*/ 304800 w 647700"/>
              <a:gd name="connsiteY18" fmla="*/ 329687 h 424937"/>
              <a:gd name="connsiteX19" fmla="*/ 285750 w 647700"/>
              <a:gd name="connsiteY19" fmla="*/ 348737 h 424937"/>
              <a:gd name="connsiteX20" fmla="*/ 95250 w 647700"/>
              <a:gd name="connsiteY20" fmla="*/ 367787 h 424937"/>
              <a:gd name="connsiteX21" fmla="*/ 57150 w 647700"/>
              <a:gd name="connsiteY21" fmla="*/ 329687 h 424937"/>
              <a:gd name="connsiteX22" fmla="*/ 95250 w 647700"/>
              <a:gd name="connsiteY22" fmla="*/ 291587 h 424937"/>
              <a:gd name="connsiteX23" fmla="*/ 133350 w 647700"/>
              <a:gd name="connsiteY23" fmla="*/ 329687 h 424937"/>
              <a:gd name="connsiteX24" fmla="*/ 95250 w 647700"/>
              <a:gd name="connsiteY24" fmla="*/ 367787 h 424937"/>
              <a:gd name="connsiteX25" fmla="*/ 609600 w 647700"/>
              <a:gd name="connsiteY25" fmla="*/ 234437 h 424937"/>
              <a:gd name="connsiteX26" fmla="*/ 342900 w 647700"/>
              <a:gd name="connsiteY26" fmla="*/ 234437 h 424937"/>
              <a:gd name="connsiteX27" fmla="*/ 327579 w 647700"/>
              <a:gd name="connsiteY27" fmla="*/ 249557 h 424937"/>
              <a:gd name="connsiteX28" fmla="*/ 361950 w 647700"/>
              <a:gd name="connsiteY28" fmla="*/ 253498 h 424937"/>
              <a:gd name="connsiteX29" fmla="*/ 320786 w 647700"/>
              <a:gd name="connsiteY29" fmla="*/ 266253 h 424937"/>
              <a:gd name="connsiteX30" fmla="*/ 294943 w 647700"/>
              <a:gd name="connsiteY30" fmla="*/ 236545 h 424937"/>
              <a:gd name="connsiteX31" fmla="*/ 304800 w 647700"/>
              <a:gd name="connsiteY31" fmla="*/ 122 h 424937"/>
              <a:gd name="connsiteX32" fmla="*/ 304800 w 647700"/>
              <a:gd name="connsiteY32" fmla="*/ 234437 h 424937"/>
              <a:gd name="connsiteX33" fmla="*/ 38100 w 647700"/>
              <a:gd name="connsiteY33" fmla="*/ 234437 h 424937"/>
              <a:gd name="connsiteX34" fmla="*/ 0 w 647700"/>
              <a:gd name="connsiteY34" fmla="*/ 272537 h 424937"/>
              <a:gd name="connsiteX35" fmla="*/ 0 w 647700"/>
              <a:gd name="connsiteY35" fmla="*/ 386837 h 424937"/>
              <a:gd name="connsiteX36" fmla="*/ 38100 w 647700"/>
              <a:gd name="connsiteY36" fmla="*/ 424937 h 424937"/>
              <a:gd name="connsiteX37" fmla="*/ 609600 w 647700"/>
              <a:gd name="connsiteY37" fmla="*/ 424937 h 424937"/>
              <a:gd name="connsiteX38" fmla="*/ 647700 w 647700"/>
              <a:gd name="connsiteY38" fmla="*/ 386837 h 424937"/>
              <a:gd name="connsiteX39" fmla="*/ 647700 w 647700"/>
              <a:gd name="connsiteY39" fmla="*/ 272537 h 424937"/>
              <a:gd name="connsiteX40" fmla="*/ 609600 w 647700"/>
              <a:gd name="connsiteY40" fmla="*/ 234437 h 424937"/>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20786 w 647700"/>
              <a:gd name="connsiteY29" fmla="*/ 31816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10929 w 647700"/>
              <a:gd name="connsiteY31" fmla="*/ 10277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27579 w 647700"/>
              <a:gd name="connsiteY27" fmla="*/ 15120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61950 w 647700"/>
              <a:gd name="connsiteY28" fmla="*/ 19061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44571 w 647700"/>
              <a:gd name="connsiteY31" fmla="*/ 7965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345300 w 647700"/>
              <a:gd name="connsiteY29" fmla="*/ 7599 h 190500"/>
              <a:gd name="connsiteX30" fmla="*/ 294943 w 647700"/>
              <a:gd name="connsiteY30" fmla="*/ 2108 h 190500"/>
              <a:gd name="connsiteX31" fmla="*/ 324093 w 647700"/>
              <a:gd name="connsiteY31" fmla="*/ 11433 h 190500"/>
              <a:gd name="connsiteX32" fmla="*/ 304800 w 647700"/>
              <a:gd name="connsiteY32" fmla="*/ 0 h 190500"/>
              <a:gd name="connsiteX33" fmla="*/ 38100 w 647700"/>
              <a:gd name="connsiteY33" fmla="*/ 0 h 190500"/>
              <a:gd name="connsiteX34" fmla="*/ 0 w 647700"/>
              <a:gd name="connsiteY34" fmla="*/ 38100 h 190500"/>
              <a:gd name="connsiteX35" fmla="*/ 0 w 647700"/>
              <a:gd name="connsiteY35" fmla="*/ 152400 h 190500"/>
              <a:gd name="connsiteX36" fmla="*/ 38100 w 647700"/>
              <a:gd name="connsiteY36" fmla="*/ 190500 h 190500"/>
              <a:gd name="connsiteX37" fmla="*/ 609600 w 647700"/>
              <a:gd name="connsiteY37" fmla="*/ 190500 h 190500"/>
              <a:gd name="connsiteX38" fmla="*/ 647700 w 647700"/>
              <a:gd name="connsiteY38" fmla="*/ 152400 h 190500"/>
              <a:gd name="connsiteX39" fmla="*/ 647700 w 647700"/>
              <a:gd name="connsiteY39" fmla="*/ 38100 h 190500"/>
              <a:gd name="connsiteX40" fmla="*/ 609600 w 647700"/>
              <a:gd name="connsiteY40"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24093 w 647700"/>
              <a:gd name="connsiteY30" fmla="*/ 11433 h 190500"/>
              <a:gd name="connsiteX31" fmla="*/ 304800 w 647700"/>
              <a:gd name="connsiteY31" fmla="*/ 0 h 190500"/>
              <a:gd name="connsiteX32" fmla="*/ 38100 w 647700"/>
              <a:gd name="connsiteY32" fmla="*/ 0 h 190500"/>
              <a:gd name="connsiteX33" fmla="*/ 0 w 647700"/>
              <a:gd name="connsiteY33" fmla="*/ 38100 h 190500"/>
              <a:gd name="connsiteX34" fmla="*/ 0 w 647700"/>
              <a:gd name="connsiteY34" fmla="*/ 152400 h 190500"/>
              <a:gd name="connsiteX35" fmla="*/ 38100 w 647700"/>
              <a:gd name="connsiteY35" fmla="*/ 190500 h 190500"/>
              <a:gd name="connsiteX36" fmla="*/ 609600 w 647700"/>
              <a:gd name="connsiteY36" fmla="*/ 190500 h 190500"/>
              <a:gd name="connsiteX37" fmla="*/ 647700 w 647700"/>
              <a:gd name="connsiteY37" fmla="*/ 152400 h 190500"/>
              <a:gd name="connsiteX38" fmla="*/ 647700 w 647700"/>
              <a:gd name="connsiteY38" fmla="*/ 38100 h 190500"/>
              <a:gd name="connsiteX39" fmla="*/ 609600 w 647700"/>
              <a:gd name="connsiteY39"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334159 w 647700"/>
              <a:gd name="connsiteY28" fmla="*/ 4033 h 190500"/>
              <a:gd name="connsiteX29" fmla="*/ 294943 w 647700"/>
              <a:gd name="connsiteY29" fmla="*/ 2108 h 190500"/>
              <a:gd name="connsiteX30" fmla="*/ 304800 w 647700"/>
              <a:gd name="connsiteY30" fmla="*/ 0 h 190500"/>
              <a:gd name="connsiteX31" fmla="*/ 38100 w 647700"/>
              <a:gd name="connsiteY31" fmla="*/ 0 h 190500"/>
              <a:gd name="connsiteX32" fmla="*/ 0 w 647700"/>
              <a:gd name="connsiteY32" fmla="*/ 38100 h 190500"/>
              <a:gd name="connsiteX33" fmla="*/ 0 w 647700"/>
              <a:gd name="connsiteY33" fmla="*/ 152400 h 190500"/>
              <a:gd name="connsiteX34" fmla="*/ 38100 w 647700"/>
              <a:gd name="connsiteY34" fmla="*/ 190500 h 190500"/>
              <a:gd name="connsiteX35" fmla="*/ 609600 w 647700"/>
              <a:gd name="connsiteY35" fmla="*/ 190500 h 190500"/>
              <a:gd name="connsiteX36" fmla="*/ 647700 w 647700"/>
              <a:gd name="connsiteY36" fmla="*/ 152400 h 190500"/>
              <a:gd name="connsiteX37" fmla="*/ 647700 w 647700"/>
              <a:gd name="connsiteY37" fmla="*/ 38100 h 190500"/>
              <a:gd name="connsiteX38" fmla="*/ 609600 w 647700"/>
              <a:gd name="connsiteY38"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343669 w 647700"/>
              <a:gd name="connsiteY27" fmla="*/ 4716 h 190500"/>
              <a:gd name="connsiteX28" fmla="*/ 294943 w 647700"/>
              <a:gd name="connsiteY28" fmla="*/ 2108 h 190500"/>
              <a:gd name="connsiteX29" fmla="*/ 304800 w 647700"/>
              <a:gd name="connsiteY29" fmla="*/ 0 h 190500"/>
              <a:gd name="connsiteX30" fmla="*/ 38100 w 647700"/>
              <a:gd name="connsiteY30" fmla="*/ 0 h 190500"/>
              <a:gd name="connsiteX31" fmla="*/ 0 w 647700"/>
              <a:gd name="connsiteY31" fmla="*/ 38100 h 190500"/>
              <a:gd name="connsiteX32" fmla="*/ 0 w 647700"/>
              <a:gd name="connsiteY32" fmla="*/ 152400 h 190500"/>
              <a:gd name="connsiteX33" fmla="*/ 38100 w 647700"/>
              <a:gd name="connsiteY33" fmla="*/ 190500 h 190500"/>
              <a:gd name="connsiteX34" fmla="*/ 609600 w 647700"/>
              <a:gd name="connsiteY34" fmla="*/ 190500 h 190500"/>
              <a:gd name="connsiteX35" fmla="*/ 647700 w 647700"/>
              <a:gd name="connsiteY35" fmla="*/ 152400 h 190500"/>
              <a:gd name="connsiteX36" fmla="*/ 647700 w 647700"/>
              <a:gd name="connsiteY36" fmla="*/ 38100 h 190500"/>
              <a:gd name="connsiteX37" fmla="*/ 609600 w 647700"/>
              <a:gd name="connsiteY37" fmla="*/ 0 h 190500"/>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42900 w 647700"/>
              <a:gd name="connsiteY26" fmla="*/ 0 h 190500"/>
              <a:gd name="connsiteX27" fmla="*/ 294943 w 647700"/>
              <a:gd name="connsiteY27" fmla="*/ 2108 h 190500"/>
              <a:gd name="connsiteX28" fmla="*/ 304800 w 647700"/>
              <a:gd name="connsiteY28" fmla="*/ 0 h 190500"/>
              <a:gd name="connsiteX29" fmla="*/ 38100 w 647700"/>
              <a:gd name="connsiteY29" fmla="*/ 0 h 190500"/>
              <a:gd name="connsiteX30" fmla="*/ 0 w 647700"/>
              <a:gd name="connsiteY30" fmla="*/ 38100 h 190500"/>
              <a:gd name="connsiteX31" fmla="*/ 0 w 647700"/>
              <a:gd name="connsiteY31" fmla="*/ 152400 h 190500"/>
              <a:gd name="connsiteX32" fmla="*/ 38100 w 647700"/>
              <a:gd name="connsiteY32" fmla="*/ 190500 h 190500"/>
              <a:gd name="connsiteX33" fmla="*/ 609600 w 647700"/>
              <a:gd name="connsiteY33" fmla="*/ 190500 h 190500"/>
              <a:gd name="connsiteX34" fmla="*/ 647700 w 647700"/>
              <a:gd name="connsiteY34" fmla="*/ 152400 h 190500"/>
              <a:gd name="connsiteX35" fmla="*/ 647700 w 647700"/>
              <a:gd name="connsiteY35" fmla="*/ 38100 h 190500"/>
              <a:gd name="connsiteX36" fmla="*/ 609600 w 647700"/>
              <a:gd name="connsiteY36" fmla="*/ 0 h 190500"/>
              <a:gd name="connsiteX0" fmla="*/ 571500 w 647700"/>
              <a:gd name="connsiteY0" fmla="*/ 116511 h 192711"/>
              <a:gd name="connsiteX1" fmla="*/ 552450 w 647700"/>
              <a:gd name="connsiteY1" fmla="*/ 97461 h 192711"/>
              <a:gd name="connsiteX2" fmla="*/ 571500 w 647700"/>
              <a:gd name="connsiteY2" fmla="*/ 78411 h 192711"/>
              <a:gd name="connsiteX3" fmla="*/ 590550 w 647700"/>
              <a:gd name="connsiteY3" fmla="*/ 97461 h 192711"/>
              <a:gd name="connsiteX4" fmla="*/ 571500 w 647700"/>
              <a:gd name="connsiteY4" fmla="*/ 116511 h 192711"/>
              <a:gd name="connsiteX5" fmla="*/ 476250 w 647700"/>
              <a:gd name="connsiteY5" fmla="*/ 116511 h 192711"/>
              <a:gd name="connsiteX6" fmla="*/ 457200 w 647700"/>
              <a:gd name="connsiteY6" fmla="*/ 97461 h 192711"/>
              <a:gd name="connsiteX7" fmla="*/ 476250 w 647700"/>
              <a:gd name="connsiteY7" fmla="*/ 78411 h 192711"/>
              <a:gd name="connsiteX8" fmla="*/ 495300 w 647700"/>
              <a:gd name="connsiteY8" fmla="*/ 97461 h 192711"/>
              <a:gd name="connsiteX9" fmla="*/ 476250 w 647700"/>
              <a:gd name="connsiteY9" fmla="*/ 116511 h 192711"/>
              <a:gd name="connsiteX10" fmla="*/ 381000 w 647700"/>
              <a:gd name="connsiteY10" fmla="*/ 116511 h 192711"/>
              <a:gd name="connsiteX11" fmla="*/ 361950 w 647700"/>
              <a:gd name="connsiteY11" fmla="*/ 97461 h 192711"/>
              <a:gd name="connsiteX12" fmla="*/ 381000 w 647700"/>
              <a:gd name="connsiteY12" fmla="*/ 78411 h 192711"/>
              <a:gd name="connsiteX13" fmla="*/ 400050 w 647700"/>
              <a:gd name="connsiteY13" fmla="*/ 97461 h 192711"/>
              <a:gd name="connsiteX14" fmla="*/ 381000 w 647700"/>
              <a:gd name="connsiteY14" fmla="*/ 116511 h 192711"/>
              <a:gd name="connsiteX15" fmla="*/ 285750 w 647700"/>
              <a:gd name="connsiteY15" fmla="*/ 116511 h 192711"/>
              <a:gd name="connsiteX16" fmla="*/ 266700 w 647700"/>
              <a:gd name="connsiteY16" fmla="*/ 97461 h 192711"/>
              <a:gd name="connsiteX17" fmla="*/ 285750 w 647700"/>
              <a:gd name="connsiteY17" fmla="*/ 78411 h 192711"/>
              <a:gd name="connsiteX18" fmla="*/ 304800 w 647700"/>
              <a:gd name="connsiteY18" fmla="*/ 97461 h 192711"/>
              <a:gd name="connsiteX19" fmla="*/ 285750 w 647700"/>
              <a:gd name="connsiteY19" fmla="*/ 116511 h 192711"/>
              <a:gd name="connsiteX20" fmla="*/ 95250 w 647700"/>
              <a:gd name="connsiteY20" fmla="*/ 135561 h 192711"/>
              <a:gd name="connsiteX21" fmla="*/ 57150 w 647700"/>
              <a:gd name="connsiteY21" fmla="*/ 97461 h 192711"/>
              <a:gd name="connsiteX22" fmla="*/ 95250 w 647700"/>
              <a:gd name="connsiteY22" fmla="*/ 59361 h 192711"/>
              <a:gd name="connsiteX23" fmla="*/ 133350 w 647700"/>
              <a:gd name="connsiteY23" fmla="*/ 97461 h 192711"/>
              <a:gd name="connsiteX24" fmla="*/ 95250 w 647700"/>
              <a:gd name="connsiteY24" fmla="*/ 135561 h 192711"/>
              <a:gd name="connsiteX25" fmla="*/ 609600 w 647700"/>
              <a:gd name="connsiteY25" fmla="*/ 2211 h 192711"/>
              <a:gd name="connsiteX26" fmla="*/ 342900 w 647700"/>
              <a:gd name="connsiteY26" fmla="*/ 2211 h 192711"/>
              <a:gd name="connsiteX27" fmla="*/ 294943 w 647700"/>
              <a:gd name="connsiteY27" fmla="*/ 4319 h 192711"/>
              <a:gd name="connsiteX28" fmla="*/ 38100 w 647700"/>
              <a:gd name="connsiteY28" fmla="*/ 2211 h 192711"/>
              <a:gd name="connsiteX29" fmla="*/ 0 w 647700"/>
              <a:gd name="connsiteY29" fmla="*/ 40311 h 192711"/>
              <a:gd name="connsiteX30" fmla="*/ 0 w 647700"/>
              <a:gd name="connsiteY30" fmla="*/ 154611 h 192711"/>
              <a:gd name="connsiteX31" fmla="*/ 38100 w 647700"/>
              <a:gd name="connsiteY31" fmla="*/ 192711 h 192711"/>
              <a:gd name="connsiteX32" fmla="*/ 609600 w 647700"/>
              <a:gd name="connsiteY32" fmla="*/ 192711 h 192711"/>
              <a:gd name="connsiteX33" fmla="*/ 647700 w 647700"/>
              <a:gd name="connsiteY33" fmla="*/ 154611 h 192711"/>
              <a:gd name="connsiteX34" fmla="*/ 647700 w 647700"/>
              <a:gd name="connsiteY34" fmla="*/ 40311 h 192711"/>
              <a:gd name="connsiteX35" fmla="*/ 609600 w 647700"/>
              <a:gd name="connsiteY35" fmla="*/ 2211 h 192711"/>
              <a:gd name="connsiteX0" fmla="*/ 571500 w 647700"/>
              <a:gd name="connsiteY0" fmla="*/ 117122 h 193322"/>
              <a:gd name="connsiteX1" fmla="*/ 552450 w 647700"/>
              <a:gd name="connsiteY1" fmla="*/ 98072 h 193322"/>
              <a:gd name="connsiteX2" fmla="*/ 571500 w 647700"/>
              <a:gd name="connsiteY2" fmla="*/ 79022 h 193322"/>
              <a:gd name="connsiteX3" fmla="*/ 590550 w 647700"/>
              <a:gd name="connsiteY3" fmla="*/ 98072 h 193322"/>
              <a:gd name="connsiteX4" fmla="*/ 571500 w 647700"/>
              <a:gd name="connsiteY4" fmla="*/ 117122 h 193322"/>
              <a:gd name="connsiteX5" fmla="*/ 476250 w 647700"/>
              <a:gd name="connsiteY5" fmla="*/ 117122 h 193322"/>
              <a:gd name="connsiteX6" fmla="*/ 457200 w 647700"/>
              <a:gd name="connsiteY6" fmla="*/ 98072 h 193322"/>
              <a:gd name="connsiteX7" fmla="*/ 476250 w 647700"/>
              <a:gd name="connsiteY7" fmla="*/ 79022 h 193322"/>
              <a:gd name="connsiteX8" fmla="*/ 495300 w 647700"/>
              <a:gd name="connsiteY8" fmla="*/ 98072 h 193322"/>
              <a:gd name="connsiteX9" fmla="*/ 476250 w 647700"/>
              <a:gd name="connsiteY9" fmla="*/ 117122 h 193322"/>
              <a:gd name="connsiteX10" fmla="*/ 381000 w 647700"/>
              <a:gd name="connsiteY10" fmla="*/ 117122 h 193322"/>
              <a:gd name="connsiteX11" fmla="*/ 361950 w 647700"/>
              <a:gd name="connsiteY11" fmla="*/ 98072 h 193322"/>
              <a:gd name="connsiteX12" fmla="*/ 381000 w 647700"/>
              <a:gd name="connsiteY12" fmla="*/ 79022 h 193322"/>
              <a:gd name="connsiteX13" fmla="*/ 400050 w 647700"/>
              <a:gd name="connsiteY13" fmla="*/ 98072 h 193322"/>
              <a:gd name="connsiteX14" fmla="*/ 381000 w 647700"/>
              <a:gd name="connsiteY14" fmla="*/ 117122 h 193322"/>
              <a:gd name="connsiteX15" fmla="*/ 285750 w 647700"/>
              <a:gd name="connsiteY15" fmla="*/ 117122 h 193322"/>
              <a:gd name="connsiteX16" fmla="*/ 266700 w 647700"/>
              <a:gd name="connsiteY16" fmla="*/ 98072 h 193322"/>
              <a:gd name="connsiteX17" fmla="*/ 285750 w 647700"/>
              <a:gd name="connsiteY17" fmla="*/ 79022 h 193322"/>
              <a:gd name="connsiteX18" fmla="*/ 304800 w 647700"/>
              <a:gd name="connsiteY18" fmla="*/ 98072 h 193322"/>
              <a:gd name="connsiteX19" fmla="*/ 285750 w 647700"/>
              <a:gd name="connsiteY19" fmla="*/ 117122 h 193322"/>
              <a:gd name="connsiteX20" fmla="*/ 95250 w 647700"/>
              <a:gd name="connsiteY20" fmla="*/ 136172 h 193322"/>
              <a:gd name="connsiteX21" fmla="*/ 57150 w 647700"/>
              <a:gd name="connsiteY21" fmla="*/ 98072 h 193322"/>
              <a:gd name="connsiteX22" fmla="*/ 95250 w 647700"/>
              <a:gd name="connsiteY22" fmla="*/ 59972 h 193322"/>
              <a:gd name="connsiteX23" fmla="*/ 133350 w 647700"/>
              <a:gd name="connsiteY23" fmla="*/ 98072 h 193322"/>
              <a:gd name="connsiteX24" fmla="*/ 95250 w 647700"/>
              <a:gd name="connsiteY24" fmla="*/ 136172 h 193322"/>
              <a:gd name="connsiteX25" fmla="*/ 609600 w 647700"/>
              <a:gd name="connsiteY25" fmla="*/ 2822 h 193322"/>
              <a:gd name="connsiteX26" fmla="*/ 342900 w 647700"/>
              <a:gd name="connsiteY26" fmla="*/ 2822 h 193322"/>
              <a:gd name="connsiteX27" fmla="*/ 38100 w 647700"/>
              <a:gd name="connsiteY27" fmla="*/ 2822 h 193322"/>
              <a:gd name="connsiteX28" fmla="*/ 0 w 647700"/>
              <a:gd name="connsiteY28" fmla="*/ 40922 h 193322"/>
              <a:gd name="connsiteX29" fmla="*/ 0 w 647700"/>
              <a:gd name="connsiteY29" fmla="*/ 155222 h 193322"/>
              <a:gd name="connsiteX30" fmla="*/ 38100 w 647700"/>
              <a:gd name="connsiteY30" fmla="*/ 193322 h 193322"/>
              <a:gd name="connsiteX31" fmla="*/ 609600 w 647700"/>
              <a:gd name="connsiteY31" fmla="*/ 193322 h 193322"/>
              <a:gd name="connsiteX32" fmla="*/ 647700 w 647700"/>
              <a:gd name="connsiteY32" fmla="*/ 155222 h 193322"/>
              <a:gd name="connsiteX33" fmla="*/ 647700 w 647700"/>
              <a:gd name="connsiteY33" fmla="*/ 40922 h 193322"/>
              <a:gd name="connsiteX34" fmla="*/ 609600 w 647700"/>
              <a:gd name="connsiteY34" fmla="*/ 2822 h 193322"/>
              <a:gd name="connsiteX0" fmla="*/ 571500 w 647700"/>
              <a:gd name="connsiteY0" fmla="*/ 114300 h 190500"/>
              <a:gd name="connsiteX1" fmla="*/ 552450 w 647700"/>
              <a:gd name="connsiteY1" fmla="*/ 95250 h 190500"/>
              <a:gd name="connsiteX2" fmla="*/ 571500 w 647700"/>
              <a:gd name="connsiteY2" fmla="*/ 76200 h 190500"/>
              <a:gd name="connsiteX3" fmla="*/ 590550 w 647700"/>
              <a:gd name="connsiteY3" fmla="*/ 95250 h 190500"/>
              <a:gd name="connsiteX4" fmla="*/ 571500 w 647700"/>
              <a:gd name="connsiteY4" fmla="*/ 114300 h 190500"/>
              <a:gd name="connsiteX5" fmla="*/ 476250 w 647700"/>
              <a:gd name="connsiteY5" fmla="*/ 114300 h 190500"/>
              <a:gd name="connsiteX6" fmla="*/ 457200 w 647700"/>
              <a:gd name="connsiteY6" fmla="*/ 95250 h 190500"/>
              <a:gd name="connsiteX7" fmla="*/ 476250 w 647700"/>
              <a:gd name="connsiteY7" fmla="*/ 76200 h 190500"/>
              <a:gd name="connsiteX8" fmla="*/ 495300 w 647700"/>
              <a:gd name="connsiteY8" fmla="*/ 95250 h 190500"/>
              <a:gd name="connsiteX9" fmla="*/ 476250 w 647700"/>
              <a:gd name="connsiteY9" fmla="*/ 114300 h 190500"/>
              <a:gd name="connsiteX10" fmla="*/ 381000 w 647700"/>
              <a:gd name="connsiteY10" fmla="*/ 114300 h 190500"/>
              <a:gd name="connsiteX11" fmla="*/ 361950 w 647700"/>
              <a:gd name="connsiteY11" fmla="*/ 95250 h 190500"/>
              <a:gd name="connsiteX12" fmla="*/ 381000 w 647700"/>
              <a:gd name="connsiteY12" fmla="*/ 76200 h 190500"/>
              <a:gd name="connsiteX13" fmla="*/ 400050 w 647700"/>
              <a:gd name="connsiteY13" fmla="*/ 95250 h 190500"/>
              <a:gd name="connsiteX14" fmla="*/ 381000 w 647700"/>
              <a:gd name="connsiteY14" fmla="*/ 114300 h 190500"/>
              <a:gd name="connsiteX15" fmla="*/ 285750 w 647700"/>
              <a:gd name="connsiteY15" fmla="*/ 114300 h 190500"/>
              <a:gd name="connsiteX16" fmla="*/ 266700 w 647700"/>
              <a:gd name="connsiteY16" fmla="*/ 95250 h 190500"/>
              <a:gd name="connsiteX17" fmla="*/ 285750 w 647700"/>
              <a:gd name="connsiteY17" fmla="*/ 76200 h 190500"/>
              <a:gd name="connsiteX18" fmla="*/ 304800 w 647700"/>
              <a:gd name="connsiteY18" fmla="*/ 95250 h 190500"/>
              <a:gd name="connsiteX19" fmla="*/ 285750 w 647700"/>
              <a:gd name="connsiteY19" fmla="*/ 114300 h 190500"/>
              <a:gd name="connsiteX20" fmla="*/ 95250 w 647700"/>
              <a:gd name="connsiteY20" fmla="*/ 133350 h 190500"/>
              <a:gd name="connsiteX21" fmla="*/ 57150 w 647700"/>
              <a:gd name="connsiteY21" fmla="*/ 95250 h 190500"/>
              <a:gd name="connsiteX22" fmla="*/ 95250 w 647700"/>
              <a:gd name="connsiteY22" fmla="*/ 57150 h 190500"/>
              <a:gd name="connsiteX23" fmla="*/ 133350 w 647700"/>
              <a:gd name="connsiteY23" fmla="*/ 95250 h 190500"/>
              <a:gd name="connsiteX24" fmla="*/ 95250 w 647700"/>
              <a:gd name="connsiteY24" fmla="*/ 133350 h 190500"/>
              <a:gd name="connsiteX25" fmla="*/ 609600 w 647700"/>
              <a:gd name="connsiteY25" fmla="*/ 0 h 190500"/>
              <a:gd name="connsiteX26" fmla="*/ 38100 w 647700"/>
              <a:gd name="connsiteY26" fmla="*/ 0 h 190500"/>
              <a:gd name="connsiteX27" fmla="*/ 0 w 647700"/>
              <a:gd name="connsiteY27" fmla="*/ 38100 h 190500"/>
              <a:gd name="connsiteX28" fmla="*/ 0 w 647700"/>
              <a:gd name="connsiteY28" fmla="*/ 152400 h 190500"/>
              <a:gd name="connsiteX29" fmla="*/ 38100 w 647700"/>
              <a:gd name="connsiteY29" fmla="*/ 190500 h 190500"/>
              <a:gd name="connsiteX30" fmla="*/ 609600 w 647700"/>
              <a:gd name="connsiteY30" fmla="*/ 190500 h 190500"/>
              <a:gd name="connsiteX31" fmla="*/ 647700 w 647700"/>
              <a:gd name="connsiteY31" fmla="*/ 152400 h 190500"/>
              <a:gd name="connsiteX32" fmla="*/ 647700 w 647700"/>
              <a:gd name="connsiteY32" fmla="*/ 38100 h 190500"/>
              <a:gd name="connsiteX33" fmla="*/ 609600 w 6477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7700" h="190500">
                <a:moveTo>
                  <a:pt x="571500" y="114300"/>
                </a:moveTo>
                <a:cubicBezTo>
                  <a:pt x="561023" y="114300"/>
                  <a:pt x="552450" y="105728"/>
                  <a:pt x="552450" y="95250"/>
                </a:cubicBezTo>
                <a:cubicBezTo>
                  <a:pt x="552450" y="84773"/>
                  <a:pt x="561023" y="76200"/>
                  <a:pt x="571500" y="76200"/>
                </a:cubicBezTo>
                <a:cubicBezTo>
                  <a:pt x="581978" y="76200"/>
                  <a:pt x="590550" y="84773"/>
                  <a:pt x="590550" y="95250"/>
                </a:cubicBezTo>
                <a:cubicBezTo>
                  <a:pt x="590550" y="105728"/>
                  <a:pt x="581978" y="114300"/>
                  <a:pt x="571500" y="114300"/>
                </a:cubicBezTo>
                <a:close/>
                <a:moveTo>
                  <a:pt x="476250" y="114300"/>
                </a:moveTo>
                <a:cubicBezTo>
                  <a:pt x="465773" y="114300"/>
                  <a:pt x="457200" y="105728"/>
                  <a:pt x="457200" y="95250"/>
                </a:cubicBezTo>
                <a:cubicBezTo>
                  <a:pt x="457200" y="84773"/>
                  <a:pt x="465773" y="76200"/>
                  <a:pt x="476250" y="76200"/>
                </a:cubicBezTo>
                <a:cubicBezTo>
                  <a:pt x="486728" y="76200"/>
                  <a:pt x="495300" y="84773"/>
                  <a:pt x="495300" y="95250"/>
                </a:cubicBezTo>
                <a:cubicBezTo>
                  <a:pt x="495300" y="105728"/>
                  <a:pt x="486728" y="114300"/>
                  <a:pt x="476250" y="114300"/>
                </a:cubicBezTo>
                <a:close/>
                <a:moveTo>
                  <a:pt x="381000" y="114300"/>
                </a:moveTo>
                <a:cubicBezTo>
                  <a:pt x="370523" y="114300"/>
                  <a:pt x="361950" y="105728"/>
                  <a:pt x="361950" y="95250"/>
                </a:cubicBezTo>
                <a:cubicBezTo>
                  <a:pt x="361950" y="84773"/>
                  <a:pt x="370523" y="76200"/>
                  <a:pt x="381000" y="76200"/>
                </a:cubicBezTo>
                <a:cubicBezTo>
                  <a:pt x="391478" y="76200"/>
                  <a:pt x="400050" y="84773"/>
                  <a:pt x="400050" y="95250"/>
                </a:cubicBezTo>
                <a:cubicBezTo>
                  <a:pt x="400050" y="105728"/>
                  <a:pt x="391478" y="114300"/>
                  <a:pt x="381000" y="114300"/>
                </a:cubicBezTo>
                <a:close/>
                <a:moveTo>
                  <a:pt x="285750" y="114300"/>
                </a:moveTo>
                <a:cubicBezTo>
                  <a:pt x="275273" y="114300"/>
                  <a:pt x="266700" y="105728"/>
                  <a:pt x="266700" y="95250"/>
                </a:cubicBezTo>
                <a:cubicBezTo>
                  <a:pt x="266700" y="84773"/>
                  <a:pt x="275273" y="76200"/>
                  <a:pt x="285750" y="76200"/>
                </a:cubicBezTo>
                <a:cubicBezTo>
                  <a:pt x="296228" y="76200"/>
                  <a:pt x="304800" y="84773"/>
                  <a:pt x="304800" y="95250"/>
                </a:cubicBezTo>
                <a:cubicBezTo>
                  <a:pt x="304800" y="105728"/>
                  <a:pt x="296228" y="114300"/>
                  <a:pt x="285750" y="114300"/>
                </a:cubicBezTo>
                <a:close/>
                <a:moveTo>
                  <a:pt x="95250" y="133350"/>
                </a:moveTo>
                <a:cubicBezTo>
                  <a:pt x="74295" y="133350"/>
                  <a:pt x="57150" y="116205"/>
                  <a:pt x="57150" y="95250"/>
                </a:cubicBezTo>
                <a:cubicBezTo>
                  <a:pt x="57150" y="74295"/>
                  <a:pt x="74295" y="57150"/>
                  <a:pt x="95250" y="57150"/>
                </a:cubicBezTo>
                <a:cubicBezTo>
                  <a:pt x="116205" y="57150"/>
                  <a:pt x="133350" y="74295"/>
                  <a:pt x="133350" y="95250"/>
                </a:cubicBezTo>
                <a:cubicBezTo>
                  <a:pt x="133350" y="116205"/>
                  <a:pt x="116205" y="133350"/>
                  <a:pt x="95250" y="133350"/>
                </a:cubicBezTo>
                <a:close/>
                <a:moveTo>
                  <a:pt x="609600" y="0"/>
                </a:moveTo>
                <a:lnTo>
                  <a:pt x="38100" y="0"/>
                </a:lnTo>
                <a:cubicBezTo>
                  <a:pt x="17145" y="0"/>
                  <a:pt x="0" y="17145"/>
                  <a:pt x="0" y="38100"/>
                </a:cubicBezTo>
                <a:lnTo>
                  <a:pt x="0" y="152400"/>
                </a:lnTo>
                <a:cubicBezTo>
                  <a:pt x="0" y="173355"/>
                  <a:pt x="17145" y="190500"/>
                  <a:pt x="38100" y="190500"/>
                </a:cubicBezTo>
                <a:lnTo>
                  <a:pt x="609600" y="190500"/>
                </a:lnTo>
                <a:cubicBezTo>
                  <a:pt x="630555" y="190500"/>
                  <a:pt x="647700" y="173355"/>
                  <a:pt x="647700" y="152400"/>
                </a:cubicBezTo>
                <a:lnTo>
                  <a:pt x="647700" y="38100"/>
                </a:lnTo>
                <a:cubicBezTo>
                  <a:pt x="647700" y="17145"/>
                  <a:pt x="630555" y="0"/>
                  <a:pt x="609600" y="0"/>
                </a:cubicBezTo>
                <a:close/>
              </a:path>
            </a:pathLst>
          </a:custGeom>
          <a:solidFill>
            <a:schemeClr val="tx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84691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3DD7-E863-474B-B508-44C194593015}"/>
              </a:ext>
            </a:extLst>
          </p:cNvPr>
          <p:cNvSpPr>
            <a:spLocks noGrp="1"/>
          </p:cNvSpPr>
          <p:nvPr>
            <p:ph type="title"/>
          </p:nvPr>
        </p:nvSpPr>
        <p:spPr>
          <a:xfrm>
            <a:off x="479425" y="478301"/>
            <a:ext cx="11233150" cy="512830"/>
          </a:xfrm>
          <a:prstGeom prst="rect">
            <a:avLst/>
          </a:prstGeom>
        </p:spPr>
        <p:txBody>
          <a:bodyPr anchor="t">
            <a:normAutofit/>
          </a:bodyPr>
          <a:lstStyle/>
          <a:p>
            <a:r>
              <a:rPr lang="en-US" dirty="0"/>
              <a:t>Cloud vs. Fog vs. Edge</a:t>
            </a:r>
          </a:p>
        </p:txBody>
      </p:sp>
      <p:sp>
        <p:nvSpPr>
          <p:cNvPr id="4" name="Text Placeholder 3">
            <a:extLst>
              <a:ext uri="{FF2B5EF4-FFF2-40B4-BE49-F238E27FC236}">
                <a16:creationId xmlns:a16="http://schemas.microsoft.com/office/drawing/2014/main" id="{854BC8B8-9142-487D-A64E-FBC766A1B27B}"/>
              </a:ext>
            </a:extLst>
          </p:cNvPr>
          <p:cNvSpPr>
            <a:spLocks noGrp="1"/>
          </p:cNvSpPr>
          <p:nvPr>
            <p:ph type="body" sz="quarter" idx="13"/>
          </p:nvPr>
        </p:nvSpPr>
        <p:spPr>
          <a:xfrm>
            <a:off x="479425" y="991131"/>
            <a:ext cx="11233150" cy="344488"/>
          </a:xfrm>
          <a:prstGeom prst="rect">
            <a:avLst/>
          </a:prstGeom>
        </p:spPr>
        <p:txBody>
          <a:bodyPr>
            <a:normAutofit/>
          </a:bodyPr>
          <a:lstStyle/>
          <a:p>
            <a:pPr>
              <a:lnSpc>
                <a:spcPct val="90000"/>
              </a:lnSpc>
            </a:pPr>
            <a:r>
              <a:rPr lang="en-US" dirty="0"/>
              <a:t>The information processing view</a:t>
            </a:r>
          </a:p>
        </p:txBody>
      </p:sp>
      <p:sp>
        <p:nvSpPr>
          <p:cNvPr id="11" name="Content Placeholder 3">
            <a:extLst>
              <a:ext uri="{FF2B5EF4-FFF2-40B4-BE49-F238E27FC236}">
                <a16:creationId xmlns:a16="http://schemas.microsoft.com/office/drawing/2014/main" id="{31520F3A-DBFB-4149-8F5F-22D035EB699E}"/>
              </a:ext>
            </a:extLst>
          </p:cNvPr>
          <p:cNvSpPr>
            <a:spLocks noGrp="1"/>
          </p:cNvSpPr>
          <p:nvPr>
            <p:ph idx="1"/>
          </p:nvPr>
        </p:nvSpPr>
        <p:spPr>
          <a:xfrm>
            <a:off x="479425" y="1631112"/>
            <a:ext cx="2619375" cy="4086426"/>
          </a:xfrm>
        </p:spPr>
        <p:txBody>
          <a:bodyPr/>
          <a:lstStyle/>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endParaRPr lang="en-US" b="1" dirty="0">
              <a:solidFill>
                <a:schemeClr val="accent5"/>
              </a:solidFill>
            </a:endParaRPr>
          </a:p>
          <a:p>
            <a:pPr marL="0" indent="0" algn="ctr">
              <a:buNone/>
            </a:pPr>
            <a:r>
              <a:rPr lang="en-US" b="1" dirty="0">
                <a:solidFill>
                  <a:schemeClr val="accent5"/>
                </a:solidFill>
              </a:rPr>
              <a:t>Cloud computing</a:t>
            </a:r>
          </a:p>
        </p:txBody>
      </p:sp>
      <p:graphicFrame>
        <p:nvGraphicFramePr>
          <p:cNvPr id="6" name="Content Placeholder 2">
            <a:extLst>
              <a:ext uri="{FF2B5EF4-FFF2-40B4-BE49-F238E27FC236}">
                <a16:creationId xmlns:a16="http://schemas.microsoft.com/office/drawing/2014/main" id="{50371C11-96AD-4C2C-9CA2-4E672F532EA5}"/>
              </a:ext>
            </a:extLst>
          </p:cNvPr>
          <p:cNvGraphicFramePr>
            <a:graphicFrameLocks noGrp="1"/>
          </p:cNvGraphicFramePr>
          <p:nvPr>
            <p:ph sz="quarter" idx="21"/>
            <p:extLst>
              <p:ext uri="{D42A27DB-BD31-4B8C-83A1-F6EECF244321}">
                <p14:modId xmlns:p14="http://schemas.microsoft.com/office/powerpoint/2010/main" val="994221479"/>
              </p:ext>
            </p:extLst>
          </p:nvPr>
        </p:nvGraphicFramePr>
        <p:xfrm>
          <a:off x="3416035" y="1631112"/>
          <a:ext cx="8296540" cy="408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Syncing cloud">
            <a:extLst>
              <a:ext uri="{FF2B5EF4-FFF2-40B4-BE49-F238E27FC236}">
                <a16:creationId xmlns:a16="http://schemas.microsoft.com/office/drawing/2014/main" id="{5624514B-92D4-4761-99BA-C0286CEB55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9970" y="2433576"/>
            <a:ext cx="1524965" cy="1524965"/>
          </a:xfrm>
          <a:prstGeom prst="rect">
            <a:avLst/>
          </a:prstGeom>
        </p:spPr>
      </p:pic>
    </p:spTree>
    <p:extLst>
      <p:ext uri="{BB962C8B-B14F-4D97-AF65-F5344CB8AC3E}">
        <p14:creationId xmlns:p14="http://schemas.microsoft.com/office/powerpoint/2010/main" val="3630408173"/>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potx  -  Read-Only" id="{D09A6074-4508-4365-A1DC-9585CABF9D5F}" vid="{3CD30893-EED7-4292-8C0A-ECC25221B6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BA80DA31481A4DA5275E3FE23881F9" ma:contentTypeVersion="4" ma:contentTypeDescription="Create a new document." ma:contentTypeScope="" ma:versionID="192edbcebe8121abff1221bc1c40c495">
  <xsd:schema xmlns:xsd="http://www.w3.org/2001/XMLSchema" xmlns:xs="http://www.w3.org/2001/XMLSchema" xmlns:p="http://schemas.microsoft.com/office/2006/metadata/properties" xmlns:ns2="9a0a0977-86e6-4cda-a829-8760642e3403" targetNamespace="http://schemas.microsoft.com/office/2006/metadata/properties" ma:root="true" ma:fieldsID="049be9206697e850e65dec1059c6b86a" ns2:_="">
    <xsd:import namespace="9a0a0977-86e6-4cda-a829-8760642e34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a0977-86e6-4cda-a829-8760642e3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2B8CD55B-E8CF-4532-8B62-9B93CDF1BF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0a0977-86e6-4cda-a829-8760642e34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1D4E06-5D3F-4994-A4A7-4BA626FA722D}">
  <ds:schemaRefs>
    <ds:schemaRef ds:uri="http://purl.org/dc/dcmitype/"/>
    <ds:schemaRef ds:uri="http://schemas.microsoft.com/office/infopath/2007/PartnerControls"/>
    <ds:schemaRef ds:uri="c0950e01-db07-4e41-9c32-b7a8e9fccc9b"/>
    <ds:schemaRef ds:uri="http://schemas.microsoft.com/office/2006/documentManagement/types"/>
    <ds:schemaRef ds:uri="http://schemas.microsoft.com/office/2006/metadata/properties"/>
    <ds:schemaRef ds:uri="f2ad5090-61a8-4b8c-ab70-68f4ff4d1933"/>
    <ds:schemaRef ds:uri="http://schemas.microsoft.com/sharepoint/v3"/>
    <ds:schemaRef ds:uri="http://purl.org/dc/terms/"/>
    <ds:schemaRef ds:uri="http://schemas.openxmlformats.org/package/2006/metadata/core-properties"/>
    <ds:schemaRef ds:uri="http://schemas.microsoft.com/sharepoint/v3/field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5328</Words>
  <Application>Microsoft Office PowerPoint</Application>
  <PresentationFormat>Widescreen</PresentationFormat>
  <Paragraphs>384</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Wingdings</vt:lpstr>
      <vt:lpstr>Arm_PPT_Public</vt:lpstr>
      <vt:lpstr>IoT System Architectures and Standards</vt:lpstr>
      <vt:lpstr>Syllabus</vt:lpstr>
      <vt:lpstr>The IoT architectural landscape</vt:lpstr>
      <vt:lpstr>Key considerations for IoT architectures</vt:lpstr>
      <vt:lpstr>A layered view to IoT architecture</vt:lpstr>
      <vt:lpstr>Advantages of the layer approach</vt:lpstr>
      <vt:lpstr>Security challenges</vt:lpstr>
      <vt:lpstr>A practical network-centric view</vt:lpstr>
      <vt:lpstr>Cloud vs. Fog vs. Edge</vt:lpstr>
      <vt:lpstr>Example: Smart metering</vt:lpstr>
      <vt:lpstr>Cloud vs. Fog vs. Edge</vt:lpstr>
      <vt:lpstr>The role of gateways in fog architectures</vt:lpstr>
      <vt:lpstr>Example: Home automation</vt:lpstr>
      <vt:lpstr>Smartphones as gateways</vt:lpstr>
      <vt:lpstr>Example: Wearables</vt:lpstr>
      <vt:lpstr>Cloud vs. Fog vs. Edge</vt:lpstr>
      <vt:lpstr>Example: Hearables</vt:lpstr>
      <vt:lpstr>Choosing the right IoT architecture</vt:lpstr>
      <vt:lpstr>Standards for IoT</vt:lpstr>
      <vt:lpstr>Standards for IoT</vt:lpstr>
      <vt:lpstr>Standards for IoT</vt:lpstr>
      <vt:lpstr>Standards for IoT</vt:lpstr>
      <vt:lpstr>Standards for IoT</vt:lpstr>
      <vt:lpstr>Choosing among IoT standards is not straightforward</vt:lpstr>
      <vt:lpstr>Coming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IoT System Architectures and Standards</dc:title>
  <dc:creator/>
  <cp:lastModifiedBy/>
  <cp:revision>17</cp:revision>
  <dcterms:created xsi:type="dcterms:W3CDTF">2020-01-23T08:40:42Z</dcterms:created>
  <dcterms:modified xsi:type="dcterms:W3CDTF">2020-06-23T10:31:09Z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0x010100D3BA80DA31481A4DA5275E3FE23881F9</vt:lpwstr>
  </property>
</Properties>
</file>