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8"/>
  </p:notesMasterIdLst>
  <p:handoutMasterIdLst>
    <p:handoutMasterId r:id="rId29"/>
  </p:handoutMasterIdLst>
  <p:sldIdLst>
    <p:sldId id="371" r:id="rId5"/>
    <p:sldId id="346" r:id="rId6"/>
    <p:sldId id="372" r:id="rId7"/>
    <p:sldId id="430" r:id="rId8"/>
    <p:sldId id="419" r:id="rId9"/>
    <p:sldId id="431" r:id="rId10"/>
    <p:sldId id="432" r:id="rId11"/>
    <p:sldId id="421" r:id="rId12"/>
    <p:sldId id="433" r:id="rId13"/>
    <p:sldId id="435" r:id="rId14"/>
    <p:sldId id="434" r:id="rId15"/>
    <p:sldId id="436" r:id="rId16"/>
    <p:sldId id="437" r:id="rId17"/>
    <p:sldId id="438" r:id="rId18"/>
    <p:sldId id="439" r:id="rId19"/>
    <p:sldId id="440" r:id="rId20"/>
    <p:sldId id="441" r:id="rId21"/>
    <p:sldId id="442" r:id="rId22"/>
    <p:sldId id="443" r:id="rId23"/>
    <p:sldId id="444" r:id="rId24"/>
    <p:sldId id="445" r:id="rId25"/>
    <p:sldId id="446" r:id="rId26"/>
    <p:sldId id="400"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757C7-39F6-4B69-8B17-B89F15DCAB33}" v="2" dt="2020-06-22T22:48:18.72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9" autoAdjust="0"/>
    <p:restoredTop sz="75846" autoAdjust="0"/>
  </p:normalViewPr>
  <p:slideViewPr>
    <p:cSldViewPr snapToGrid="0">
      <p:cViewPr varScale="1">
        <p:scale>
          <a:sx n="50" d="100"/>
          <a:sy n="50" d="100"/>
        </p:scale>
        <p:origin x="158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6.svg"/><Relationship Id="rId1" Type="http://schemas.openxmlformats.org/officeDocument/2006/relationships/image" Target="../media/image23.png"/><Relationship Id="rId6" Type="http://schemas.openxmlformats.org/officeDocument/2006/relationships/image" Target="../media/image20.svg"/><Relationship Id="rId5" Type="http://schemas.openxmlformats.org/officeDocument/2006/relationships/image" Target="../media/image2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image" Target="../media/image18.svg"/><Relationship Id="rId1" Type="http://schemas.openxmlformats.org/officeDocument/2006/relationships/image" Target="../media/image24.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5FB17-1ACD-4C6F-A743-5D0BDC5BAD2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81AD4D0-F9CF-4948-BF06-657F5FD023EB}">
      <dgm:prSet/>
      <dgm:spPr/>
      <dgm:t>
        <a:bodyPr/>
        <a:lstStyle/>
        <a:p>
          <a:r>
            <a:rPr lang="en-US" b="1" noProof="0" dirty="0"/>
            <a:t>EEPROM:</a:t>
          </a:r>
          <a:r>
            <a:rPr lang="en-US" noProof="0" dirty="0"/>
            <a:t> Non-volatile memory used for data storage; byte erasable</a:t>
          </a:r>
        </a:p>
      </dgm:t>
    </dgm:pt>
    <dgm:pt modelId="{7767A387-83A4-47F7-B9D9-C16C6A574402}" type="parTrans" cxnId="{64EEFA7F-0EAC-405E-BD19-CA67DCE688BF}">
      <dgm:prSet/>
      <dgm:spPr/>
      <dgm:t>
        <a:bodyPr/>
        <a:lstStyle/>
        <a:p>
          <a:endParaRPr lang="en-US"/>
        </a:p>
      </dgm:t>
    </dgm:pt>
    <dgm:pt modelId="{39C9DD93-8B31-4B73-AE2F-15805214E14D}" type="sibTrans" cxnId="{64EEFA7F-0EAC-405E-BD19-CA67DCE688BF}">
      <dgm:prSet/>
      <dgm:spPr/>
      <dgm:t>
        <a:bodyPr/>
        <a:lstStyle/>
        <a:p>
          <a:endParaRPr lang="en-US"/>
        </a:p>
      </dgm:t>
    </dgm:pt>
    <dgm:pt modelId="{C08AA6BB-5778-4DF1-A27D-05804F0EF16E}">
      <dgm:prSet/>
      <dgm:spPr/>
      <dgm:t>
        <a:bodyPr/>
        <a:lstStyle/>
        <a:p>
          <a:r>
            <a:rPr lang="en-US" b="1" noProof="0" dirty="0"/>
            <a:t>Flash:</a:t>
          </a:r>
          <a:r>
            <a:rPr lang="en-US" noProof="0" dirty="0"/>
            <a:t> Non-volatile memory used to store code; block erasable</a:t>
          </a:r>
        </a:p>
      </dgm:t>
    </dgm:pt>
    <dgm:pt modelId="{1B5706F0-62C5-464D-8557-FB6E3FECCCD1}" type="parTrans" cxnId="{EEBEABFF-BFE9-424B-BEFC-EDF5895CDBED}">
      <dgm:prSet/>
      <dgm:spPr/>
      <dgm:t>
        <a:bodyPr/>
        <a:lstStyle/>
        <a:p>
          <a:endParaRPr lang="en-US"/>
        </a:p>
      </dgm:t>
    </dgm:pt>
    <dgm:pt modelId="{589B6AC7-AFF7-4923-8A3B-327D15D1D2FB}" type="sibTrans" cxnId="{EEBEABFF-BFE9-424B-BEFC-EDF5895CDBED}">
      <dgm:prSet/>
      <dgm:spPr/>
      <dgm:t>
        <a:bodyPr/>
        <a:lstStyle/>
        <a:p>
          <a:endParaRPr lang="en-US"/>
        </a:p>
      </dgm:t>
    </dgm:pt>
    <dgm:pt modelId="{C872C330-F7F5-452B-8624-3268CA16707C}">
      <dgm:prSet/>
      <dgm:spPr/>
      <dgm:t>
        <a:bodyPr/>
        <a:lstStyle/>
        <a:p>
          <a:r>
            <a:rPr lang="en-US" b="1" noProof="0" dirty="0"/>
            <a:t>DRAM:</a:t>
          </a:r>
          <a:r>
            <a:rPr lang="en-US" noProof="0" dirty="0"/>
            <a:t> Volatile data memory; high storage density</a:t>
          </a:r>
        </a:p>
      </dgm:t>
    </dgm:pt>
    <dgm:pt modelId="{C875E821-EBA4-4CD0-98D1-3BC8847BFB39}" type="parTrans" cxnId="{DB944D94-9166-4066-9A0B-C821372ABA06}">
      <dgm:prSet/>
      <dgm:spPr/>
      <dgm:t>
        <a:bodyPr/>
        <a:lstStyle/>
        <a:p>
          <a:endParaRPr lang="en-US"/>
        </a:p>
      </dgm:t>
    </dgm:pt>
    <dgm:pt modelId="{02A5BE15-FDF7-4249-BC1D-E0B7D775A3A3}" type="sibTrans" cxnId="{DB944D94-9166-4066-9A0B-C821372ABA06}">
      <dgm:prSet/>
      <dgm:spPr/>
      <dgm:t>
        <a:bodyPr/>
        <a:lstStyle/>
        <a:p>
          <a:endParaRPr lang="en-US"/>
        </a:p>
      </dgm:t>
    </dgm:pt>
    <dgm:pt modelId="{6F9F1B9F-A895-4117-A860-74809077EB2E}">
      <dgm:prSet/>
      <dgm:spPr/>
      <dgm:t>
        <a:bodyPr/>
        <a:lstStyle/>
        <a:p>
          <a:r>
            <a:rPr lang="en-US" b="1" noProof="0" dirty="0"/>
            <a:t>SRAM:</a:t>
          </a:r>
          <a:r>
            <a:rPr lang="en-US" noProof="0" dirty="0"/>
            <a:t> Static RAM; volatile but has remanence; faster than DRAM</a:t>
          </a:r>
        </a:p>
      </dgm:t>
    </dgm:pt>
    <dgm:pt modelId="{0FAC4134-CDAC-4953-B58B-36EF253E6376}" type="parTrans" cxnId="{2DB274C4-8478-44A1-B135-45F4DA15B333}">
      <dgm:prSet/>
      <dgm:spPr/>
      <dgm:t>
        <a:bodyPr/>
        <a:lstStyle/>
        <a:p>
          <a:endParaRPr lang="en-US"/>
        </a:p>
      </dgm:t>
    </dgm:pt>
    <dgm:pt modelId="{A76D2451-4596-4B50-9A57-67D2DED4B45E}" type="sibTrans" cxnId="{2DB274C4-8478-44A1-B135-45F4DA15B333}">
      <dgm:prSet/>
      <dgm:spPr/>
      <dgm:t>
        <a:bodyPr/>
        <a:lstStyle/>
        <a:p>
          <a:endParaRPr lang="en-US"/>
        </a:p>
      </dgm:t>
    </dgm:pt>
    <dgm:pt modelId="{FA7C115D-F7FF-42F9-9D95-11D9EA3C2DF6}" type="pres">
      <dgm:prSet presAssocID="{C415FB17-1ACD-4C6F-A743-5D0BDC5BAD2F}" presName="root" presStyleCnt="0">
        <dgm:presLayoutVars>
          <dgm:dir/>
          <dgm:resizeHandles val="exact"/>
        </dgm:presLayoutVars>
      </dgm:prSet>
      <dgm:spPr/>
    </dgm:pt>
    <dgm:pt modelId="{89E69A9D-3E64-4574-9E25-922E35E68757}" type="pres">
      <dgm:prSet presAssocID="{481AD4D0-F9CF-4948-BF06-657F5FD023EB}" presName="compNode" presStyleCnt="0"/>
      <dgm:spPr/>
    </dgm:pt>
    <dgm:pt modelId="{B06256CE-41C1-4FAA-B97F-FD3245B725D4}" type="pres">
      <dgm:prSet presAssocID="{481AD4D0-F9CF-4948-BF06-657F5FD023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FB1F568E-529F-4746-93BC-DAA1A51F1955}" type="pres">
      <dgm:prSet presAssocID="{481AD4D0-F9CF-4948-BF06-657F5FD023EB}" presName="spaceRect" presStyleCnt="0"/>
      <dgm:spPr/>
    </dgm:pt>
    <dgm:pt modelId="{666AA79D-199C-4A35-AA93-7229BB8CDAD5}" type="pres">
      <dgm:prSet presAssocID="{481AD4D0-F9CF-4948-BF06-657F5FD023EB}" presName="textRect" presStyleLbl="revTx" presStyleIdx="0" presStyleCnt="4">
        <dgm:presLayoutVars>
          <dgm:chMax val="1"/>
          <dgm:chPref val="1"/>
        </dgm:presLayoutVars>
      </dgm:prSet>
      <dgm:spPr/>
    </dgm:pt>
    <dgm:pt modelId="{0B5CDDF0-895B-48E4-93BC-28825A3BA49B}" type="pres">
      <dgm:prSet presAssocID="{39C9DD93-8B31-4B73-AE2F-15805214E14D}" presName="sibTrans" presStyleCnt="0"/>
      <dgm:spPr/>
    </dgm:pt>
    <dgm:pt modelId="{3331B82F-7AE7-46A8-A7DB-2604D1216BD7}" type="pres">
      <dgm:prSet presAssocID="{C08AA6BB-5778-4DF1-A27D-05804F0EF16E}" presName="compNode" presStyleCnt="0"/>
      <dgm:spPr/>
    </dgm:pt>
    <dgm:pt modelId="{6838D7FB-10A9-4099-AFA8-F60ECA232728}" type="pres">
      <dgm:prSet presAssocID="{C08AA6BB-5778-4DF1-A27D-05804F0EF16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AF4B20CF-229F-4632-AA30-C31C0BFBEE99}" type="pres">
      <dgm:prSet presAssocID="{C08AA6BB-5778-4DF1-A27D-05804F0EF16E}" presName="spaceRect" presStyleCnt="0"/>
      <dgm:spPr/>
    </dgm:pt>
    <dgm:pt modelId="{33C3AC33-7C2E-458B-9BB4-5C7DF5D15D9D}" type="pres">
      <dgm:prSet presAssocID="{C08AA6BB-5778-4DF1-A27D-05804F0EF16E}" presName="textRect" presStyleLbl="revTx" presStyleIdx="1" presStyleCnt="4">
        <dgm:presLayoutVars>
          <dgm:chMax val="1"/>
          <dgm:chPref val="1"/>
        </dgm:presLayoutVars>
      </dgm:prSet>
      <dgm:spPr/>
    </dgm:pt>
    <dgm:pt modelId="{8286A4D4-DD26-4271-B085-CF783632263A}" type="pres">
      <dgm:prSet presAssocID="{589B6AC7-AFF7-4923-8A3B-327D15D1D2FB}" presName="sibTrans" presStyleCnt="0"/>
      <dgm:spPr/>
    </dgm:pt>
    <dgm:pt modelId="{B1C04D8A-DA50-4BD7-8B29-6D96E4A15BCF}" type="pres">
      <dgm:prSet presAssocID="{C872C330-F7F5-452B-8624-3268CA16707C}" presName="compNode" presStyleCnt="0"/>
      <dgm:spPr/>
    </dgm:pt>
    <dgm:pt modelId="{CCA0829B-6E44-4052-ABBD-AC0ABA866D49}" type="pres">
      <dgm:prSet presAssocID="{C872C330-F7F5-452B-8624-3268CA1670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442657B9-65C2-4C3A-B481-736FDE0580F7}" type="pres">
      <dgm:prSet presAssocID="{C872C330-F7F5-452B-8624-3268CA16707C}" presName="spaceRect" presStyleCnt="0"/>
      <dgm:spPr/>
    </dgm:pt>
    <dgm:pt modelId="{1B42516E-5804-4CC2-B38F-5289FC6BE15C}" type="pres">
      <dgm:prSet presAssocID="{C872C330-F7F5-452B-8624-3268CA16707C}" presName="textRect" presStyleLbl="revTx" presStyleIdx="2" presStyleCnt="4">
        <dgm:presLayoutVars>
          <dgm:chMax val="1"/>
          <dgm:chPref val="1"/>
        </dgm:presLayoutVars>
      </dgm:prSet>
      <dgm:spPr/>
    </dgm:pt>
    <dgm:pt modelId="{D1D1A51C-F505-42A8-A423-69BA6C2E22F2}" type="pres">
      <dgm:prSet presAssocID="{02A5BE15-FDF7-4249-BC1D-E0B7D775A3A3}" presName="sibTrans" presStyleCnt="0"/>
      <dgm:spPr/>
    </dgm:pt>
    <dgm:pt modelId="{668C71EF-A138-411D-B362-3D6BED4D68EF}" type="pres">
      <dgm:prSet presAssocID="{6F9F1B9F-A895-4117-A860-74809077EB2E}" presName="compNode" presStyleCnt="0"/>
      <dgm:spPr/>
    </dgm:pt>
    <dgm:pt modelId="{B51B8464-1FC0-46E1-9121-72E8D4AC04BC}" type="pres">
      <dgm:prSet presAssocID="{6F9F1B9F-A895-4117-A860-74809077EB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809231E8-0127-4B8B-91C3-13328CD5D636}" type="pres">
      <dgm:prSet presAssocID="{6F9F1B9F-A895-4117-A860-74809077EB2E}" presName="spaceRect" presStyleCnt="0"/>
      <dgm:spPr/>
    </dgm:pt>
    <dgm:pt modelId="{FF5982D3-F852-40BA-B976-DFA18F58F578}" type="pres">
      <dgm:prSet presAssocID="{6F9F1B9F-A895-4117-A860-74809077EB2E}" presName="textRect" presStyleLbl="revTx" presStyleIdx="3" presStyleCnt="4">
        <dgm:presLayoutVars>
          <dgm:chMax val="1"/>
          <dgm:chPref val="1"/>
        </dgm:presLayoutVars>
      </dgm:prSet>
      <dgm:spPr/>
    </dgm:pt>
  </dgm:ptLst>
  <dgm:cxnLst>
    <dgm:cxn modelId="{7EC80D00-DB89-4271-BA45-909E84593510}" type="presOf" srcId="{C08AA6BB-5778-4DF1-A27D-05804F0EF16E}" destId="{33C3AC33-7C2E-458B-9BB4-5C7DF5D15D9D}" srcOrd="0" destOrd="0" presId="urn:microsoft.com/office/officeart/2018/2/layout/IconLabelList"/>
    <dgm:cxn modelId="{ADF2F03B-0F7B-429D-9EB1-840928BB3CB1}" type="presOf" srcId="{C415FB17-1ACD-4C6F-A743-5D0BDC5BAD2F}" destId="{FA7C115D-F7FF-42F9-9D95-11D9EA3C2DF6}" srcOrd="0" destOrd="0" presId="urn:microsoft.com/office/officeart/2018/2/layout/IconLabelList"/>
    <dgm:cxn modelId="{42DFEE40-5326-442B-8B0C-BB606A3DF2AC}" type="presOf" srcId="{C872C330-F7F5-452B-8624-3268CA16707C}" destId="{1B42516E-5804-4CC2-B38F-5289FC6BE15C}" srcOrd="0" destOrd="0" presId="urn:microsoft.com/office/officeart/2018/2/layout/IconLabelList"/>
    <dgm:cxn modelId="{64EEFA7F-0EAC-405E-BD19-CA67DCE688BF}" srcId="{C415FB17-1ACD-4C6F-A743-5D0BDC5BAD2F}" destId="{481AD4D0-F9CF-4948-BF06-657F5FD023EB}" srcOrd="0" destOrd="0" parTransId="{7767A387-83A4-47F7-B9D9-C16C6A574402}" sibTransId="{39C9DD93-8B31-4B73-AE2F-15805214E14D}"/>
    <dgm:cxn modelId="{DB944D94-9166-4066-9A0B-C821372ABA06}" srcId="{C415FB17-1ACD-4C6F-A743-5D0BDC5BAD2F}" destId="{C872C330-F7F5-452B-8624-3268CA16707C}" srcOrd="2" destOrd="0" parTransId="{C875E821-EBA4-4CD0-98D1-3BC8847BFB39}" sibTransId="{02A5BE15-FDF7-4249-BC1D-E0B7D775A3A3}"/>
    <dgm:cxn modelId="{28C1B3A8-F7C9-4A1C-8A26-53D6B4426FC8}" type="presOf" srcId="{6F9F1B9F-A895-4117-A860-74809077EB2E}" destId="{FF5982D3-F852-40BA-B976-DFA18F58F578}" srcOrd="0" destOrd="0" presId="urn:microsoft.com/office/officeart/2018/2/layout/IconLabelList"/>
    <dgm:cxn modelId="{2DB274C4-8478-44A1-B135-45F4DA15B333}" srcId="{C415FB17-1ACD-4C6F-A743-5D0BDC5BAD2F}" destId="{6F9F1B9F-A895-4117-A860-74809077EB2E}" srcOrd="3" destOrd="0" parTransId="{0FAC4134-CDAC-4953-B58B-36EF253E6376}" sibTransId="{A76D2451-4596-4B50-9A57-67D2DED4B45E}"/>
    <dgm:cxn modelId="{428C5CEC-4F90-4C99-8BD3-4A02C5EFF69C}" type="presOf" srcId="{481AD4D0-F9CF-4948-BF06-657F5FD023EB}" destId="{666AA79D-199C-4A35-AA93-7229BB8CDAD5}" srcOrd="0" destOrd="0" presId="urn:microsoft.com/office/officeart/2018/2/layout/IconLabelList"/>
    <dgm:cxn modelId="{EEBEABFF-BFE9-424B-BEFC-EDF5895CDBED}" srcId="{C415FB17-1ACD-4C6F-A743-5D0BDC5BAD2F}" destId="{C08AA6BB-5778-4DF1-A27D-05804F0EF16E}" srcOrd="1" destOrd="0" parTransId="{1B5706F0-62C5-464D-8557-FB6E3FECCCD1}" sibTransId="{589B6AC7-AFF7-4923-8A3B-327D15D1D2FB}"/>
    <dgm:cxn modelId="{EA02C9DD-5D1D-4E31-8ED2-0055A555C34D}" type="presParOf" srcId="{FA7C115D-F7FF-42F9-9D95-11D9EA3C2DF6}" destId="{89E69A9D-3E64-4574-9E25-922E35E68757}" srcOrd="0" destOrd="0" presId="urn:microsoft.com/office/officeart/2018/2/layout/IconLabelList"/>
    <dgm:cxn modelId="{9552208A-2CD2-44C2-87B4-DDA774CA1796}" type="presParOf" srcId="{89E69A9D-3E64-4574-9E25-922E35E68757}" destId="{B06256CE-41C1-4FAA-B97F-FD3245B725D4}" srcOrd="0" destOrd="0" presId="urn:microsoft.com/office/officeart/2018/2/layout/IconLabelList"/>
    <dgm:cxn modelId="{5BEDB2BD-4A13-4ED0-8209-091C88275DDA}" type="presParOf" srcId="{89E69A9D-3E64-4574-9E25-922E35E68757}" destId="{FB1F568E-529F-4746-93BC-DAA1A51F1955}" srcOrd="1" destOrd="0" presId="urn:microsoft.com/office/officeart/2018/2/layout/IconLabelList"/>
    <dgm:cxn modelId="{4B152239-6C50-4202-ADBC-364BA1A64DA5}" type="presParOf" srcId="{89E69A9D-3E64-4574-9E25-922E35E68757}" destId="{666AA79D-199C-4A35-AA93-7229BB8CDAD5}" srcOrd="2" destOrd="0" presId="urn:microsoft.com/office/officeart/2018/2/layout/IconLabelList"/>
    <dgm:cxn modelId="{38BD5D8D-8E17-4954-BE57-E54BB3903E0E}" type="presParOf" srcId="{FA7C115D-F7FF-42F9-9D95-11D9EA3C2DF6}" destId="{0B5CDDF0-895B-48E4-93BC-28825A3BA49B}" srcOrd="1" destOrd="0" presId="urn:microsoft.com/office/officeart/2018/2/layout/IconLabelList"/>
    <dgm:cxn modelId="{DDD4B43B-38B0-4100-808B-B9B7BB5130D0}" type="presParOf" srcId="{FA7C115D-F7FF-42F9-9D95-11D9EA3C2DF6}" destId="{3331B82F-7AE7-46A8-A7DB-2604D1216BD7}" srcOrd="2" destOrd="0" presId="urn:microsoft.com/office/officeart/2018/2/layout/IconLabelList"/>
    <dgm:cxn modelId="{07C3FA2C-B06F-478E-9ACF-5BB1C61818A3}" type="presParOf" srcId="{3331B82F-7AE7-46A8-A7DB-2604D1216BD7}" destId="{6838D7FB-10A9-4099-AFA8-F60ECA232728}" srcOrd="0" destOrd="0" presId="urn:microsoft.com/office/officeart/2018/2/layout/IconLabelList"/>
    <dgm:cxn modelId="{F69C84B6-AB23-4346-A2E7-2C869FDE6211}" type="presParOf" srcId="{3331B82F-7AE7-46A8-A7DB-2604D1216BD7}" destId="{AF4B20CF-229F-4632-AA30-C31C0BFBEE99}" srcOrd="1" destOrd="0" presId="urn:microsoft.com/office/officeart/2018/2/layout/IconLabelList"/>
    <dgm:cxn modelId="{57F8BBA6-EA08-4F92-BBF5-7A05398E9581}" type="presParOf" srcId="{3331B82F-7AE7-46A8-A7DB-2604D1216BD7}" destId="{33C3AC33-7C2E-458B-9BB4-5C7DF5D15D9D}" srcOrd="2" destOrd="0" presId="urn:microsoft.com/office/officeart/2018/2/layout/IconLabelList"/>
    <dgm:cxn modelId="{07C072A4-3FDE-4CCC-92BB-790882C1F03B}" type="presParOf" srcId="{FA7C115D-F7FF-42F9-9D95-11D9EA3C2DF6}" destId="{8286A4D4-DD26-4271-B085-CF783632263A}" srcOrd="3" destOrd="0" presId="urn:microsoft.com/office/officeart/2018/2/layout/IconLabelList"/>
    <dgm:cxn modelId="{7FBBD970-BC53-43CC-A21F-54FDDF73C833}" type="presParOf" srcId="{FA7C115D-F7FF-42F9-9D95-11D9EA3C2DF6}" destId="{B1C04D8A-DA50-4BD7-8B29-6D96E4A15BCF}" srcOrd="4" destOrd="0" presId="urn:microsoft.com/office/officeart/2018/2/layout/IconLabelList"/>
    <dgm:cxn modelId="{595DAB36-4F95-4821-94E1-216E86085D70}" type="presParOf" srcId="{B1C04D8A-DA50-4BD7-8B29-6D96E4A15BCF}" destId="{CCA0829B-6E44-4052-ABBD-AC0ABA866D49}" srcOrd="0" destOrd="0" presId="urn:microsoft.com/office/officeart/2018/2/layout/IconLabelList"/>
    <dgm:cxn modelId="{5F195D98-B6D6-4FD2-9819-DCCD046BED9B}" type="presParOf" srcId="{B1C04D8A-DA50-4BD7-8B29-6D96E4A15BCF}" destId="{442657B9-65C2-4C3A-B481-736FDE0580F7}" srcOrd="1" destOrd="0" presId="urn:microsoft.com/office/officeart/2018/2/layout/IconLabelList"/>
    <dgm:cxn modelId="{75018C45-EFB8-40CF-8AB8-498843A204BD}" type="presParOf" srcId="{B1C04D8A-DA50-4BD7-8B29-6D96E4A15BCF}" destId="{1B42516E-5804-4CC2-B38F-5289FC6BE15C}" srcOrd="2" destOrd="0" presId="urn:microsoft.com/office/officeart/2018/2/layout/IconLabelList"/>
    <dgm:cxn modelId="{D3BC938E-C262-42D2-BBD9-73B3E92AE495}" type="presParOf" srcId="{FA7C115D-F7FF-42F9-9D95-11D9EA3C2DF6}" destId="{D1D1A51C-F505-42A8-A423-69BA6C2E22F2}" srcOrd="5" destOrd="0" presId="urn:microsoft.com/office/officeart/2018/2/layout/IconLabelList"/>
    <dgm:cxn modelId="{36A14717-6CC6-4649-AADB-9490369D8305}" type="presParOf" srcId="{FA7C115D-F7FF-42F9-9D95-11D9EA3C2DF6}" destId="{668C71EF-A138-411D-B362-3D6BED4D68EF}" srcOrd="6" destOrd="0" presId="urn:microsoft.com/office/officeart/2018/2/layout/IconLabelList"/>
    <dgm:cxn modelId="{ADB4AAD8-7FF1-49D7-B712-67C9A878F8F3}" type="presParOf" srcId="{668C71EF-A138-411D-B362-3D6BED4D68EF}" destId="{B51B8464-1FC0-46E1-9121-72E8D4AC04BC}" srcOrd="0" destOrd="0" presId="urn:microsoft.com/office/officeart/2018/2/layout/IconLabelList"/>
    <dgm:cxn modelId="{68A0BE1F-084E-496D-844A-22F4981BE1ED}" type="presParOf" srcId="{668C71EF-A138-411D-B362-3D6BED4D68EF}" destId="{809231E8-0127-4B8B-91C3-13328CD5D636}" srcOrd="1" destOrd="0" presId="urn:microsoft.com/office/officeart/2018/2/layout/IconLabelList"/>
    <dgm:cxn modelId="{9944B6DB-0E79-439B-9529-550005E55E42}" type="presParOf" srcId="{668C71EF-A138-411D-B362-3D6BED4D68EF}" destId="{FF5982D3-F852-40BA-B976-DFA18F58F57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3F65B-EFFC-40A9-89EB-B4A4D305B66A}"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9068F137-1C17-4F6C-B739-09A8F95EA02D}">
      <dgm:prSet/>
      <dgm:spPr/>
      <dgm:t>
        <a:bodyPr/>
        <a:lstStyle/>
        <a:p>
          <a:pPr>
            <a:lnSpc>
              <a:spcPct val="100000"/>
            </a:lnSpc>
          </a:pPr>
          <a:r>
            <a:rPr lang="en-US" noProof="0" dirty="0"/>
            <a:t>Switching off peripherals when not in use, e.g., wireless interfaces if no TX/RX</a:t>
          </a:r>
        </a:p>
      </dgm:t>
    </dgm:pt>
    <dgm:pt modelId="{E45F4897-242C-484D-9626-0F64D151831F}" type="parTrans" cxnId="{2E06A52C-F60F-47D4-8B4C-CB9363A6AF41}">
      <dgm:prSet/>
      <dgm:spPr/>
      <dgm:t>
        <a:bodyPr/>
        <a:lstStyle/>
        <a:p>
          <a:endParaRPr lang="en-US"/>
        </a:p>
      </dgm:t>
    </dgm:pt>
    <dgm:pt modelId="{953D5002-54C4-4552-AB27-E56FA56B9F8D}" type="sibTrans" cxnId="{2E06A52C-F60F-47D4-8B4C-CB9363A6AF41}">
      <dgm:prSet/>
      <dgm:spPr/>
      <dgm:t>
        <a:bodyPr/>
        <a:lstStyle/>
        <a:p>
          <a:endParaRPr lang="en-US"/>
        </a:p>
      </dgm:t>
    </dgm:pt>
    <dgm:pt modelId="{28324619-5421-4240-82E8-184A428C9448}">
      <dgm:prSet/>
      <dgm:spPr/>
      <dgm:t>
        <a:bodyPr/>
        <a:lstStyle/>
        <a:p>
          <a:pPr>
            <a:lnSpc>
              <a:spcPct val="100000"/>
            </a:lnSpc>
          </a:pPr>
          <a:r>
            <a:rPr lang="en-US" noProof="0" dirty="0"/>
            <a:t>Implementing MCU sleep modes that turn off (part of) functionality when not required</a:t>
          </a:r>
        </a:p>
      </dgm:t>
    </dgm:pt>
    <dgm:pt modelId="{3CDB8D10-6580-4ED3-8013-F713B3C03F6B}" type="parTrans" cxnId="{BEBB0883-FAE6-4D94-B321-A90615BF901C}">
      <dgm:prSet/>
      <dgm:spPr/>
      <dgm:t>
        <a:bodyPr/>
        <a:lstStyle/>
        <a:p>
          <a:endParaRPr lang="en-US"/>
        </a:p>
      </dgm:t>
    </dgm:pt>
    <dgm:pt modelId="{58F313C5-0FCD-4C87-833C-9E0D5ECBCF9D}" type="sibTrans" cxnId="{BEBB0883-FAE6-4D94-B321-A90615BF901C}">
      <dgm:prSet/>
      <dgm:spPr/>
      <dgm:t>
        <a:bodyPr/>
        <a:lstStyle/>
        <a:p>
          <a:endParaRPr lang="en-US"/>
        </a:p>
      </dgm:t>
    </dgm:pt>
    <dgm:pt modelId="{5F010DDA-DAE0-40EE-86C1-38D8AE6B2507}">
      <dgm:prSet/>
      <dgm:spPr/>
      <dgm:t>
        <a:bodyPr/>
        <a:lstStyle/>
        <a:p>
          <a:pPr>
            <a:lnSpc>
              <a:spcPct val="100000"/>
            </a:lnSpc>
          </a:pPr>
          <a:r>
            <a:rPr lang="en-US" noProof="0" dirty="0"/>
            <a:t>Adaptive voltage/frequency scaling to reduce/enhance computing performance as required</a:t>
          </a:r>
        </a:p>
      </dgm:t>
    </dgm:pt>
    <dgm:pt modelId="{5682C36D-8B49-471A-AC3E-52251116E4BE}" type="parTrans" cxnId="{092AD0F4-A5F8-4DE8-9BD5-5282BAD94A4F}">
      <dgm:prSet/>
      <dgm:spPr/>
      <dgm:t>
        <a:bodyPr/>
        <a:lstStyle/>
        <a:p>
          <a:endParaRPr lang="en-US"/>
        </a:p>
      </dgm:t>
    </dgm:pt>
    <dgm:pt modelId="{72239E0B-6F4C-4BF1-93B6-61A6459F943C}" type="sibTrans" cxnId="{092AD0F4-A5F8-4DE8-9BD5-5282BAD94A4F}">
      <dgm:prSet/>
      <dgm:spPr/>
      <dgm:t>
        <a:bodyPr/>
        <a:lstStyle/>
        <a:p>
          <a:endParaRPr lang="en-US"/>
        </a:p>
      </dgm:t>
    </dgm:pt>
    <dgm:pt modelId="{286FA46E-F4DE-4E15-9369-33ECFA54582A}">
      <dgm:prSet/>
      <dgm:spPr/>
      <dgm:t>
        <a:bodyPr/>
        <a:lstStyle/>
        <a:p>
          <a:pPr>
            <a:lnSpc>
              <a:spcPct val="100000"/>
            </a:lnSpc>
          </a:pPr>
          <a:r>
            <a:rPr lang="en-US" noProof="0" dirty="0"/>
            <a:t>Power consumption optimization at program compilation time (software)</a:t>
          </a:r>
        </a:p>
      </dgm:t>
    </dgm:pt>
    <dgm:pt modelId="{922183B4-5376-42A0-9B33-E60AC8F1F1EE}" type="parTrans" cxnId="{54C74FAA-CF9F-43C4-AE33-07074F84D8A6}">
      <dgm:prSet/>
      <dgm:spPr/>
      <dgm:t>
        <a:bodyPr/>
        <a:lstStyle/>
        <a:p>
          <a:endParaRPr lang="en-US"/>
        </a:p>
      </dgm:t>
    </dgm:pt>
    <dgm:pt modelId="{491D5DB8-3ADD-413B-B86C-2AC1EDAE9B60}" type="sibTrans" cxnId="{54C74FAA-CF9F-43C4-AE33-07074F84D8A6}">
      <dgm:prSet/>
      <dgm:spPr/>
      <dgm:t>
        <a:bodyPr/>
        <a:lstStyle/>
        <a:p>
          <a:endParaRPr lang="en-US"/>
        </a:p>
      </dgm:t>
    </dgm:pt>
    <dgm:pt modelId="{0DC148B1-3C7B-4CE4-8D1A-C8E7B2AAC9BA}">
      <dgm:prSet/>
      <dgm:spPr/>
      <dgm:t>
        <a:bodyPr/>
        <a:lstStyle/>
        <a:p>
          <a:pPr>
            <a:lnSpc>
              <a:spcPct val="100000"/>
            </a:lnSpc>
          </a:pPr>
          <a:r>
            <a:rPr lang="en-US" dirty="0"/>
            <a:t>Power-efficient circuit design (manufacturing)</a:t>
          </a:r>
        </a:p>
      </dgm:t>
    </dgm:pt>
    <dgm:pt modelId="{298530F7-849C-4D1A-B3F8-ECB8CDF2E891}" type="parTrans" cxnId="{A984ECFC-43D4-4B1D-A191-B29AD2694942}">
      <dgm:prSet/>
      <dgm:spPr/>
      <dgm:t>
        <a:bodyPr/>
        <a:lstStyle/>
        <a:p>
          <a:endParaRPr lang="en-GB"/>
        </a:p>
      </dgm:t>
    </dgm:pt>
    <dgm:pt modelId="{ABAAB4F0-6661-4847-B20D-E13661BB1268}" type="sibTrans" cxnId="{A984ECFC-43D4-4B1D-A191-B29AD2694942}">
      <dgm:prSet/>
      <dgm:spPr/>
      <dgm:t>
        <a:bodyPr/>
        <a:lstStyle/>
        <a:p>
          <a:endParaRPr lang="en-GB"/>
        </a:p>
      </dgm:t>
    </dgm:pt>
    <dgm:pt modelId="{03DD7504-5EBC-4CBB-BEAD-E82189F6DB6C}" type="pres">
      <dgm:prSet presAssocID="{34B3F65B-EFFC-40A9-89EB-B4A4D305B66A}" presName="root" presStyleCnt="0">
        <dgm:presLayoutVars>
          <dgm:dir/>
          <dgm:resizeHandles val="exact"/>
        </dgm:presLayoutVars>
      </dgm:prSet>
      <dgm:spPr/>
    </dgm:pt>
    <dgm:pt modelId="{2FE5592B-DD48-4CCC-9B1E-D6E418F50B95}" type="pres">
      <dgm:prSet presAssocID="{9068F137-1C17-4F6C-B739-09A8F95EA02D}" presName="compNode" presStyleCnt="0"/>
      <dgm:spPr/>
    </dgm:pt>
    <dgm:pt modelId="{D362EE0D-156F-434D-B9AD-54CADDD06EF7}" type="pres">
      <dgm:prSet presAssocID="{9068F137-1C17-4F6C-B739-09A8F95EA02D}" presName="bgRect" presStyleLbl="bgShp" presStyleIdx="0" presStyleCnt="5"/>
      <dgm:spPr/>
    </dgm:pt>
    <dgm:pt modelId="{EB7E0D4A-984D-4890-A532-011D8A5E102B}" type="pres">
      <dgm:prSet presAssocID="{9068F137-1C17-4F6C-B739-09A8F95EA0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0587C79F-6529-4DCC-A0D6-660631F78D72}" type="pres">
      <dgm:prSet presAssocID="{9068F137-1C17-4F6C-B739-09A8F95EA02D}" presName="spaceRect" presStyleCnt="0"/>
      <dgm:spPr/>
    </dgm:pt>
    <dgm:pt modelId="{777EB6FF-8D9B-4919-BC45-F356732EAFF6}" type="pres">
      <dgm:prSet presAssocID="{9068F137-1C17-4F6C-B739-09A8F95EA02D}" presName="parTx" presStyleLbl="revTx" presStyleIdx="0" presStyleCnt="5">
        <dgm:presLayoutVars>
          <dgm:chMax val="0"/>
          <dgm:chPref val="0"/>
        </dgm:presLayoutVars>
      </dgm:prSet>
      <dgm:spPr/>
    </dgm:pt>
    <dgm:pt modelId="{29EE27FE-9533-4C6D-B51A-F4C118D4F3CD}" type="pres">
      <dgm:prSet presAssocID="{953D5002-54C4-4552-AB27-E56FA56B9F8D}" presName="sibTrans" presStyleCnt="0"/>
      <dgm:spPr/>
    </dgm:pt>
    <dgm:pt modelId="{A3A1BD78-6BA8-4E00-96C2-30815E77B38F}" type="pres">
      <dgm:prSet presAssocID="{28324619-5421-4240-82E8-184A428C9448}" presName="compNode" presStyleCnt="0"/>
      <dgm:spPr/>
    </dgm:pt>
    <dgm:pt modelId="{FD8777C3-DFE2-45C8-87E9-50A5FEA6195A}" type="pres">
      <dgm:prSet presAssocID="{28324619-5421-4240-82E8-184A428C9448}" presName="bgRect" presStyleLbl="bgShp" presStyleIdx="1" presStyleCnt="5"/>
      <dgm:spPr/>
    </dgm:pt>
    <dgm:pt modelId="{D01B542E-3DBB-461A-BCFA-0FAB6238D27E}" type="pres">
      <dgm:prSet presAssocID="{28324619-5421-4240-82E8-184A428C9448}"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leep"/>
        </a:ext>
      </dgm:extLst>
    </dgm:pt>
    <dgm:pt modelId="{F4CB98DE-AC29-4036-9142-4AD9372BEC22}" type="pres">
      <dgm:prSet presAssocID="{28324619-5421-4240-82E8-184A428C9448}" presName="spaceRect" presStyleCnt="0"/>
      <dgm:spPr/>
    </dgm:pt>
    <dgm:pt modelId="{06D66EA3-D567-47C4-A717-FEB24D28A474}" type="pres">
      <dgm:prSet presAssocID="{28324619-5421-4240-82E8-184A428C9448}" presName="parTx" presStyleLbl="revTx" presStyleIdx="1" presStyleCnt="5">
        <dgm:presLayoutVars>
          <dgm:chMax val="0"/>
          <dgm:chPref val="0"/>
        </dgm:presLayoutVars>
      </dgm:prSet>
      <dgm:spPr/>
    </dgm:pt>
    <dgm:pt modelId="{CF614A4E-1DB3-4BF6-BC26-51BF7C829FD1}" type="pres">
      <dgm:prSet presAssocID="{58F313C5-0FCD-4C87-833C-9E0D5ECBCF9D}" presName="sibTrans" presStyleCnt="0"/>
      <dgm:spPr/>
    </dgm:pt>
    <dgm:pt modelId="{470D61BE-5200-4D0F-AD05-CE395D510BA1}" type="pres">
      <dgm:prSet presAssocID="{5F010DDA-DAE0-40EE-86C1-38D8AE6B2507}" presName="compNode" presStyleCnt="0"/>
      <dgm:spPr/>
    </dgm:pt>
    <dgm:pt modelId="{556FA392-7FA7-4F85-B942-872AEF0E5DD5}" type="pres">
      <dgm:prSet presAssocID="{5F010DDA-DAE0-40EE-86C1-38D8AE6B2507}" presName="bgRect" presStyleLbl="bgShp" presStyleIdx="2" presStyleCnt="5"/>
      <dgm:spPr/>
    </dgm:pt>
    <dgm:pt modelId="{F68F4760-9284-4CFC-96D6-17B450AC57D0}" type="pres">
      <dgm:prSet presAssocID="{5F010DDA-DAE0-40EE-86C1-38D8AE6B25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F6823151-E8E4-423A-B64C-F606E26CAB1F}" type="pres">
      <dgm:prSet presAssocID="{5F010DDA-DAE0-40EE-86C1-38D8AE6B2507}" presName="spaceRect" presStyleCnt="0"/>
      <dgm:spPr/>
    </dgm:pt>
    <dgm:pt modelId="{D42429EA-5AC6-4AF8-9081-F21C772F3710}" type="pres">
      <dgm:prSet presAssocID="{5F010DDA-DAE0-40EE-86C1-38D8AE6B2507}" presName="parTx" presStyleLbl="revTx" presStyleIdx="2" presStyleCnt="5">
        <dgm:presLayoutVars>
          <dgm:chMax val="0"/>
          <dgm:chPref val="0"/>
        </dgm:presLayoutVars>
      </dgm:prSet>
      <dgm:spPr/>
    </dgm:pt>
    <dgm:pt modelId="{DA262E83-039C-4635-A4CD-59FD95B84DE0}" type="pres">
      <dgm:prSet presAssocID="{72239E0B-6F4C-4BF1-93B6-61A6459F943C}" presName="sibTrans" presStyleCnt="0"/>
      <dgm:spPr/>
    </dgm:pt>
    <dgm:pt modelId="{17AB0373-F6DB-40F5-BE6E-64345A706752}" type="pres">
      <dgm:prSet presAssocID="{286FA46E-F4DE-4E15-9369-33ECFA54582A}" presName="compNode" presStyleCnt="0"/>
      <dgm:spPr/>
    </dgm:pt>
    <dgm:pt modelId="{9DAFE294-4952-49B2-A5B2-FDCD5E0B94FE}" type="pres">
      <dgm:prSet presAssocID="{286FA46E-F4DE-4E15-9369-33ECFA54582A}" presName="bgRect" presStyleLbl="bgShp" presStyleIdx="3" presStyleCnt="5"/>
      <dgm:spPr/>
    </dgm:pt>
    <dgm:pt modelId="{EDB8B775-C9E5-4102-83CA-FA3E69C241F8}" type="pres">
      <dgm:prSet presAssocID="{286FA46E-F4DE-4E15-9369-33ECFA54582A}"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rogrammer"/>
        </a:ext>
      </dgm:extLst>
    </dgm:pt>
    <dgm:pt modelId="{51AB0352-3AD0-4C95-A484-86C25BA02C66}" type="pres">
      <dgm:prSet presAssocID="{286FA46E-F4DE-4E15-9369-33ECFA54582A}" presName="spaceRect" presStyleCnt="0"/>
      <dgm:spPr/>
    </dgm:pt>
    <dgm:pt modelId="{089306E9-CC68-4071-8752-7B7685451379}" type="pres">
      <dgm:prSet presAssocID="{286FA46E-F4DE-4E15-9369-33ECFA54582A}" presName="parTx" presStyleLbl="revTx" presStyleIdx="3" presStyleCnt="5">
        <dgm:presLayoutVars>
          <dgm:chMax val="0"/>
          <dgm:chPref val="0"/>
        </dgm:presLayoutVars>
      </dgm:prSet>
      <dgm:spPr/>
    </dgm:pt>
    <dgm:pt modelId="{ADE97EC5-FB22-48D9-859B-C9FA8ECCE29B}" type="pres">
      <dgm:prSet presAssocID="{491D5DB8-3ADD-413B-B86C-2AC1EDAE9B60}" presName="sibTrans" presStyleCnt="0"/>
      <dgm:spPr/>
    </dgm:pt>
    <dgm:pt modelId="{52690E64-82A2-425D-AA5C-BF1E59E04DC9}" type="pres">
      <dgm:prSet presAssocID="{0DC148B1-3C7B-4CE4-8D1A-C8E7B2AAC9BA}" presName="compNode" presStyleCnt="0"/>
      <dgm:spPr/>
    </dgm:pt>
    <dgm:pt modelId="{D9D5D3E4-E2FC-49E6-AC1B-9D541492398E}" type="pres">
      <dgm:prSet presAssocID="{0DC148B1-3C7B-4CE4-8D1A-C8E7B2AAC9BA}" presName="bgRect" presStyleLbl="bgShp" presStyleIdx="4" presStyleCnt="5"/>
      <dgm:spPr/>
    </dgm:pt>
    <dgm:pt modelId="{B7A46C73-1CAD-48C2-8E2A-53B21DC260D6}" type="pres">
      <dgm:prSet presAssocID="{0DC148B1-3C7B-4CE4-8D1A-C8E7B2AAC9B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rawing compass"/>
        </a:ext>
      </dgm:extLst>
    </dgm:pt>
    <dgm:pt modelId="{859080EA-DE13-45A6-927D-49C2EEF2B154}" type="pres">
      <dgm:prSet presAssocID="{0DC148B1-3C7B-4CE4-8D1A-C8E7B2AAC9BA}" presName="spaceRect" presStyleCnt="0"/>
      <dgm:spPr/>
    </dgm:pt>
    <dgm:pt modelId="{8BAD1563-9916-401F-B995-F58BF1FC61E0}" type="pres">
      <dgm:prSet presAssocID="{0DC148B1-3C7B-4CE4-8D1A-C8E7B2AAC9BA}" presName="parTx" presStyleLbl="revTx" presStyleIdx="4" presStyleCnt="5">
        <dgm:presLayoutVars>
          <dgm:chMax val="0"/>
          <dgm:chPref val="0"/>
        </dgm:presLayoutVars>
      </dgm:prSet>
      <dgm:spPr/>
    </dgm:pt>
  </dgm:ptLst>
  <dgm:cxnLst>
    <dgm:cxn modelId="{2E06A52C-F60F-47D4-8B4C-CB9363A6AF41}" srcId="{34B3F65B-EFFC-40A9-89EB-B4A4D305B66A}" destId="{9068F137-1C17-4F6C-B739-09A8F95EA02D}" srcOrd="0" destOrd="0" parTransId="{E45F4897-242C-484D-9626-0F64D151831F}" sibTransId="{953D5002-54C4-4552-AB27-E56FA56B9F8D}"/>
    <dgm:cxn modelId="{74739B34-FDF7-46C1-B4DE-673A33FA7D96}" type="presOf" srcId="{34B3F65B-EFFC-40A9-89EB-B4A4D305B66A}" destId="{03DD7504-5EBC-4CBB-BEAD-E82189F6DB6C}" srcOrd="0" destOrd="0" presId="urn:microsoft.com/office/officeart/2018/2/layout/IconVerticalSolidList"/>
    <dgm:cxn modelId="{96967F48-3DFD-4288-B44A-A156F3F3EB88}" type="presOf" srcId="{28324619-5421-4240-82E8-184A428C9448}" destId="{06D66EA3-D567-47C4-A717-FEB24D28A474}" srcOrd="0" destOrd="0" presId="urn:microsoft.com/office/officeart/2018/2/layout/IconVerticalSolidList"/>
    <dgm:cxn modelId="{98330F4B-4827-49BD-82B7-B865A9082165}" type="presOf" srcId="{286FA46E-F4DE-4E15-9369-33ECFA54582A}" destId="{089306E9-CC68-4071-8752-7B7685451379}" srcOrd="0" destOrd="0" presId="urn:microsoft.com/office/officeart/2018/2/layout/IconVerticalSolidList"/>
    <dgm:cxn modelId="{A77B5757-C121-4542-A4F5-11663C626B0E}" type="presOf" srcId="{5F010DDA-DAE0-40EE-86C1-38D8AE6B2507}" destId="{D42429EA-5AC6-4AF8-9081-F21C772F3710}" srcOrd="0" destOrd="0" presId="urn:microsoft.com/office/officeart/2018/2/layout/IconVerticalSolidList"/>
    <dgm:cxn modelId="{7CF4897C-0E91-4126-BBB4-A4D3E6DE612C}" type="presOf" srcId="{0DC148B1-3C7B-4CE4-8D1A-C8E7B2AAC9BA}" destId="{8BAD1563-9916-401F-B995-F58BF1FC61E0}" srcOrd="0" destOrd="0" presId="urn:microsoft.com/office/officeart/2018/2/layout/IconVerticalSolidList"/>
    <dgm:cxn modelId="{BEBB0883-FAE6-4D94-B321-A90615BF901C}" srcId="{34B3F65B-EFFC-40A9-89EB-B4A4D305B66A}" destId="{28324619-5421-4240-82E8-184A428C9448}" srcOrd="1" destOrd="0" parTransId="{3CDB8D10-6580-4ED3-8013-F713B3C03F6B}" sibTransId="{58F313C5-0FCD-4C87-833C-9E0D5ECBCF9D}"/>
    <dgm:cxn modelId="{54C74FAA-CF9F-43C4-AE33-07074F84D8A6}" srcId="{34B3F65B-EFFC-40A9-89EB-B4A4D305B66A}" destId="{286FA46E-F4DE-4E15-9369-33ECFA54582A}" srcOrd="3" destOrd="0" parTransId="{922183B4-5376-42A0-9B33-E60AC8F1F1EE}" sibTransId="{491D5DB8-3ADD-413B-B86C-2AC1EDAE9B60}"/>
    <dgm:cxn modelId="{8D2695B2-7096-4B4D-80B5-E4B933A87E6D}" type="presOf" srcId="{9068F137-1C17-4F6C-B739-09A8F95EA02D}" destId="{777EB6FF-8D9B-4919-BC45-F356732EAFF6}" srcOrd="0" destOrd="0" presId="urn:microsoft.com/office/officeart/2018/2/layout/IconVerticalSolidList"/>
    <dgm:cxn modelId="{092AD0F4-A5F8-4DE8-9BD5-5282BAD94A4F}" srcId="{34B3F65B-EFFC-40A9-89EB-B4A4D305B66A}" destId="{5F010DDA-DAE0-40EE-86C1-38D8AE6B2507}" srcOrd="2" destOrd="0" parTransId="{5682C36D-8B49-471A-AC3E-52251116E4BE}" sibTransId="{72239E0B-6F4C-4BF1-93B6-61A6459F943C}"/>
    <dgm:cxn modelId="{A984ECFC-43D4-4B1D-A191-B29AD2694942}" srcId="{34B3F65B-EFFC-40A9-89EB-B4A4D305B66A}" destId="{0DC148B1-3C7B-4CE4-8D1A-C8E7B2AAC9BA}" srcOrd="4" destOrd="0" parTransId="{298530F7-849C-4D1A-B3F8-ECB8CDF2E891}" sibTransId="{ABAAB4F0-6661-4847-B20D-E13661BB1268}"/>
    <dgm:cxn modelId="{BF4908E6-EF1C-48CC-958D-019568D5DC5B}" type="presParOf" srcId="{03DD7504-5EBC-4CBB-BEAD-E82189F6DB6C}" destId="{2FE5592B-DD48-4CCC-9B1E-D6E418F50B95}" srcOrd="0" destOrd="0" presId="urn:microsoft.com/office/officeart/2018/2/layout/IconVerticalSolidList"/>
    <dgm:cxn modelId="{6E83BDC0-6598-4481-979C-348ECFC57D74}" type="presParOf" srcId="{2FE5592B-DD48-4CCC-9B1E-D6E418F50B95}" destId="{D362EE0D-156F-434D-B9AD-54CADDD06EF7}" srcOrd="0" destOrd="0" presId="urn:microsoft.com/office/officeart/2018/2/layout/IconVerticalSolidList"/>
    <dgm:cxn modelId="{342C4769-2D8C-4341-A62E-83F5E719F4C9}" type="presParOf" srcId="{2FE5592B-DD48-4CCC-9B1E-D6E418F50B95}" destId="{EB7E0D4A-984D-4890-A532-011D8A5E102B}" srcOrd="1" destOrd="0" presId="urn:microsoft.com/office/officeart/2018/2/layout/IconVerticalSolidList"/>
    <dgm:cxn modelId="{EFAD4309-F39E-4C7D-8D1D-C686F7CDD48C}" type="presParOf" srcId="{2FE5592B-DD48-4CCC-9B1E-D6E418F50B95}" destId="{0587C79F-6529-4DCC-A0D6-660631F78D72}" srcOrd="2" destOrd="0" presId="urn:microsoft.com/office/officeart/2018/2/layout/IconVerticalSolidList"/>
    <dgm:cxn modelId="{6D2D787E-9EF1-4A73-B8F9-51BF100C890B}" type="presParOf" srcId="{2FE5592B-DD48-4CCC-9B1E-D6E418F50B95}" destId="{777EB6FF-8D9B-4919-BC45-F356732EAFF6}" srcOrd="3" destOrd="0" presId="urn:microsoft.com/office/officeart/2018/2/layout/IconVerticalSolidList"/>
    <dgm:cxn modelId="{D1598440-FCCD-4873-9246-0B4B0BC3BF53}" type="presParOf" srcId="{03DD7504-5EBC-4CBB-BEAD-E82189F6DB6C}" destId="{29EE27FE-9533-4C6D-B51A-F4C118D4F3CD}" srcOrd="1" destOrd="0" presId="urn:microsoft.com/office/officeart/2018/2/layout/IconVerticalSolidList"/>
    <dgm:cxn modelId="{04933BCA-CDBF-41DB-8FEE-DB5A3006A8C1}" type="presParOf" srcId="{03DD7504-5EBC-4CBB-BEAD-E82189F6DB6C}" destId="{A3A1BD78-6BA8-4E00-96C2-30815E77B38F}" srcOrd="2" destOrd="0" presId="urn:microsoft.com/office/officeart/2018/2/layout/IconVerticalSolidList"/>
    <dgm:cxn modelId="{79EF13AE-DE30-4E9D-9929-4237FAE821AB}" type="presParOf" srcId="{A3A1BD78-6BA8-4E00-96C2-30815E77B38F}" destId="{FD8777C3-DFE2-45C8-87E9-50A5FEA6195A}" srcOrd="0" destOrd="0" presId="urn:microsoft.com/office/officeart/2018/2/layout/IconVerticalSolidList"/>
    <dgm:cxn modelId="{2FC51A54-C1E9-4539-B787-C0840785F1B6}" type="presParOf" srcId="{A3A1BD78-6BA8-4E00-96C2-30815E77B38F}" destId="{D01B542E-3DBB-461A-BCFA-0FAB6238D27E}" srcOrd="1" destOrd="0" presId="urn:microsoft.com/office/officeart/2018/2/layout/IconVerticalSolidList"/>
    <dgm:cxn modelId="{BD6E0368-25C1-4365-B896-1C94ED29BE7A}" type="presParOf" srcId="{A3A1BD78-6BA8-4E00-96C2-30815E77B38F}" destId="{F4CB98DE-AC29-4036-9142-4AD9372BEC22}" srcOrd="2" destOrd="0" presId="urn:microsoft.com/office/officeart/2018/2/layout/IconVerticalSolidList"/>
    <dgm:cxn modelId="{2359E015-BD3E-4007-99F0-98873CEB66B7}" type="presParOf" srcId="{A3A1BD78-6BA8-4E00-96C2-30815E77B38F}" destId="{06D66EA3-D567-47C4-A717-FEB24D28A474}" srcOrd="3" destOrd="0" presId="urn:microsoft.com/office/officeart/2018/2/layout/IconVerticalSolidList"/>
    <dgm:cxn modelId="{0DC30C5F-7B44-496B-817A-39F008C9F0D1}" type="presParOf" srcId="{03DD7504-5EBC-4CBB-BEAD-E82189F6DB6C}" destId="{CF614A4E-1DB3-4BF6-BC26-51BF7C829FD1}" srcOrd="3" destOrd="0" presId="urn:microsoft.com/office/officeart/2018/2/layout/IconVerticalSolidList"/>
    <dgm:cxn modelId="{F0937576-9A74-4EEE-8B4A-839B2489DEF6}" type="presParOf" srcId="{03DD7504-5EBC-4CBB-BEAD-E82189F6DB6C}" destId="{470D61BE-5200-4D0F-AD05-CE395D510BA1}" srcOrd="4" destOrd="0" presId="urn:microsoft.com/office/officeart/2018/2/layout/IconVerticalSolidList"/>
    <dgm:cxn modelId="{690FA46E-A2CD-4CEF-93D5-07AEE9225A41}" type="presParOf" srcId="{470D61BE-5200-4D0F-AD05-CE395D510BA1}" destId="{556FA392-7FA7-4F85-B942-872AEF0E5DD5}" srcOrd="0" destOrd="0" presId="urn:microsoft.com/office/officeart/2018/2/layout/IconVerticalSolidList"/>
    <dgm:cxn modelId="{7395B761-590B-4F4C-A62A-0114CB6E2EA2}" type="presParOf" srcId="{470D61BE-5200-4D0F-AD05-CE395D510BA1}" destId="{F68F4760-9284-4CFC-96D6-17B450AC57D0}" srcOrd="1" destOrd="0" presId="urn:microsoft.com/office/officeart/2018/2/layout/IconVerticalSolidList"/>
    <dgm:cxn modelId="{FC9E2676-7C11-4799-AA99-DA95A3631291}" type="presParOf" srcId="{470D61BE-5200-4D0F-AD05-CE395D510BA1}" destId="{F6823151-E8E4-423A-B64C-F606E26CAB1F}" srcOrd="2" destOrd="0" presId="urn:microsoft.com/office/officeart/2018/2/layout/IconVerticalSolidList"/>
    <dgm:cxn modelId="{9FB05212-06E9-4B09-B405-F8D956441BC8}" type="presParOf" srcId="{470D61BE-5200-4D0F-AD05-CE395D510BA1}" destId="{D42429EA-5AC6-4AF8-9081-F21C772F3710}" srcOrd="3" destOrd="0" presId="urn:microsoft.com/office/officeart/2018/2/layout/IconVerticalSolidList"/>
    <dgm:cxn modelId="{60C67D67-3CD4-466D-A404-0A5A9F077A7A}" type="presParOf" srcId="{03DD7504-5EBC-4CBB-BEAD-E82189F6DB6C}" destId="{DA262E83-039C-4635-A4CD-59FD95B84DE0}" srcOrd="5" destOrd="0" presId="urn:microsoft.com/office/officeart/2018/2/layout/IconVerticalSolidList"/>
    <dgm:cxn modelId="{85A1E54F-5867-40EE-BCB0-A5B3ACDE9D4A}" type="presParOf" srcId="{03DD7504-5EBC-4CBB-BEAD-E82189F6DB6C}" destId="{17AB0373-F6DB-40F5-BE6E-64345A706752}" srcOrd="6" destOrd="0" presId="urn:microsoft.com/office/officeart/2018/2/layout/IconVerticalSolidList"/>
    <dgm:cxn modelId="{B2CDCD0B-7D6A-4901-814A-6CB229A42AA7}" type="presParOf" srcId="{17AB0373-F6DB-40F5-BE6E-64345A706752}" destId="{9DAFE294-4952-49B2-A5B2-FDCD5E0B94FE}" srcOrd="0" destOrd="0" presId="urn:microsoft.com/office/officeart/2018/2/layout/IconVerticalSolidList"/>
    <dgm:cxn modelId="{F6F83520-C8E9-495C-B2B3-A5775F5961E3}" type="presParOf" srcId="{17AB0373-F6DB-40F5-BE6E-64345A706752}" destId="{EDB8B775-C9E5-4102-83CA-FA3E69C241F8}" srcOrd="1" destOrd="0" presId="urn:microsoft.com/office/officeart/2018/2/layout/IconVerticalSolidList"/>
    <dgm:cxn modelId="{BF92B9A5-8006-44E3-92E7-8CA5077EDC53}" type="presParOf" srcId="{17AB0373-F6DB-40F5-BE6E-64345A706752}" destId="{51AB0352-3AD0-4C95-A484-86C25BA02C66}" srcOrd="2" destOrd="0" presId="urn:microsoft.com/office/officeart/2018/2/layout/IconVerticalSolidList"/>
    <dgm:cxn modelId="{DF4E046F-7E18-44AD-AB12-EAADF3A2AA58}" type="presParOf" srcId="{17AB0373-F6DB-40F5-BE6E-64345A706752}" destId="{089306E9-CC68-4071-8752-7B7685451379}" srcOrd="3" destOrd="0" presId="urn:microsoft.com/office/officeart/2018/2/layout/IconVerticalSolidList"/>
    <dgm:cxn modelId="{B5069D9E-ABBF-45F6-8F15-2C1075D9888F}" type="presParOf" srcId="{03DD7504-5EBC-4CBB-BEAD-E82189F6DB6C}" destId="{ADE97EC5-FB22-48D9-859B-C9FA8ECCE29B}" srcOrd="7" destOrd="0" presId="urn:microsoft.com/office/officeart/2018/2/layout/IconVerticalSolidList"/>
    <dgm:cxn modelId="{9FAA3439-013A-42A9-93B0-55B4A8B3FCB3}" type="presParOf" srcId="{03DD7504-5EBC-4CBB-BEAD-E82189F6DB6C}" destId="{52690E64-82A2-425D-AA5C-BF1E59E04DC9}" srcOrd="8" destOrd="0" presId="urn:microsoft.com/office/officeart/2018/2/layout/IconVerticalSolidList"/>
    <dgm:cxn modelId="{1A116CDC-13D1-4949-907E-D418CB94AB35}" type="presParOf" srcId="{52690E64-82A2-425D-AA5C-BF1E59E04DC9}" destId="{D9D5D3E4-E2FC-49E6-AC1B-9D541492398E}" srcOrd="0" destOrd="0" presId="urn:microsoft.com/office/officeart/2018/2/layout/IconVerticalSolidList"/>
    <dgm:cxn modelId="{50A19227-81B0-49CE-9947-CF3B8F5BF6A7}" type="presParOf" srcId="{52690E64-82A2-425D-AA5C-BF1E59E04DC9}" destId="{B7A46C73-1CAD-48C2-8E2A-53B21DC260D6}" srcOrd="1" destOrd="0" presId="urn:microsoft.com/office/officeart/2018/2/layout/IconVerticalSolidList"/>
    <dgm:cxn modelId="{5F759B1D-1A89-4470-AF8C-D199329BC780}" type="presParOf" srcId="{52690E64-82A2-425D-AA5C-BF1E59E04DC9}" destId="{859080EA-DE13-45A6-927D-49C2EEF2B154}" srcOrd="2" destOrd="0" presId="urn:microsoft.com/office/officeart/2018/2/layout/IconVerticalSolidList"/>
    <dgm:cxn modelId="{398087AD-82DC-4888-B114-4072BB875A55}" type="presParOf" srcId="{52690E64-82A2-425D-AA5C-BF1E59E04DC9}" destId="{8BAD1563-9916-401F-B995-F58BF1FC61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060220B-D4F1-46FC-AA01-B328B94862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0448C8-2953-4311-A577-D6B0CFEBBC2A}">
      <dgm:prSet/>
      <dgm:spPr/>
      <dgm:t>
        <a:bodyPr/>
        <a:lstStyle/>
        <a:p>
          <a:r>
            <a:rPr lang="en-US" noProof="0" dirty="0"/>
            <a:t>Sensors are devices that measure a particular property of the environment and convert that into an electrical output</a:t>
          </a:r>
        </a:p>
      </dgm:t>
    </dgm:pt>
    <dgm:pt modelId="{26A1C27F-412D-4D04-BAAB-691F3E3A24AF}" type="parTrans" cxnId="{E3E4EEE6-9549-434B-B60B-B47E885885CA}">
      <dgm:prSet/>
      <dgm:spPr/>
      <dgm:t>
        <a:bodyPr/>
        <a:lstStyle/>
        <a:p>
          <a:endParaRPr lang="en-US"/>
        </a:p>
      </dgm:t>
    </dgm:pt>
    <dgm:pt modelId="{F484F9BA-0C6A-4F12-8334-E94E339F9139}" type="sibTrans" cxnId="{E3E4EEE6-9549-434B-B60B-B47E885885CA}">
      <dgm:prSet/>
      <dgm:spPr/>
      <dgm:t>
        <a:bodyPr/>
        <a:lstStyle/>
        <a:p>
          <a:endParaRPr lang="en-US"/>
        </a:p>
      </dgm:t>
    </dgm:pt>
    <dgm:pt modelId="{7FB7DC86-B1B5-450A-85C5-090CA2A68969}">
      <dgm:prSet/>
      <dgm:spPr/>
      <dgm:t>
        <a:bodyPr/>
        <a:lstStyle/>
        <a:p>
          <a:r>
            <a:rPr lang="en-US" noProof="0" dirty="0"/>
            <a:t>Typically sensors have a linear function between the physical property measured and the electrical output</a:t>
          </a:r>
        </a:p>
      </dgm:t>
    </dgm:pt>
    <dgm:pt modelId="{B92A8E99-3F60-4142-AAB8-5144C8CBD8F4}" type="parTrans" cxnId="{DEA573AC-EA6B-4045-9A21-A58C3C3652B6}">
      <dgm:prSet/>
      <dgm:spPr/>
      <dgm:t>
        <a:bodyPr/>
        <a:lstStyle/>
        <a:p>
          <a:endParaRPr lang="en-US"/>
        </a:p>
      </dgm:t>
    </dgm:pt>
    <dgm:pt modelId="{4AB8E986-770C-4445-B834-971097366ADF}" type="sibTrans" cxnId="{DEA573AC-EA6B-4045-9A21-A58C3C3652B6}">
      <dgm:prSet/>
      <dgm:spPr/>
      <dgm:t>
        <a:bodyPr/>
        <a:lstStyle/>
        <a:p>
          <a:endParaRPr lang="en-US"/>
        </a:p>
      </dgm:t>
    </dgm:pt>
    <dgm:pt modelId="{F45ABDE7-B289-4AE4-A240-F9ECE20036A0}">
      <dgm:prSet/>
      <dgm:spPr/>
      <dgm:t>
        <a:bodyPr/>
        <a:lstStyle/>
        <a:p>
          <a:r>
            <a:rPr lang="en-US" noProof="0" dirty="0"/>
            <a:t>The sensitivity of a sensor indicates the minimum value of the measured input that can produce a certain output signal</a:t>
          </a:r>
        </a:p>
      </dgm:t>
    </dgm:pt>
    <dgm:pt modelId="{0221826A-C153-4D34-8DF4-3A7FF6B59112}" type="parTrans" cxnId="{CDCFECAA-44C9-403C-8A1F-78167A9E895B}">
      <dgm:prSet/>
      <dgm:spPr/>
      <dgm:t>
        <a:bodyPr/>
        <a:lstStyle/>
        <a:p>
          <a:endParaRPr lang="en-US"/>
        </a:p>
      </dgm:t>
    </dgm:pt>
    <dgm:pt modelId="{F7E01809-E99F-48D0-8DA3-E93AB026579E}" type="sibTrans" cxnId="{CDCFECAA-44C9-403C-8A1F-78167A9E895B}">
      <dgm:prSet/>
      <dgm:spPr/>
      <dgm:t>
        <a:bodyPr/>
        <a:lstStyle/>
        <a:p>
          <a:endParaRPr lang="en-US"/>
        </a:p>
      </dgm:t>
    </dgm:pt>
    <dgm:pt modelId="{02B638C4-1369-4902-9656-295979F1F2AC}">
      <dgm:prSet/>
      <dgm:spPr/>
      <dgm:t>
        <a:bodyPr/>
        <a:lstStyle/>
        <a:p>
          <a:r>
            <a:rPr lang="en-US" noProof="0" dirty="0"/>
            <a:t>An analog-to-digital converter employed to turn a sensor output into signals that can be processed by MCUs</a:t>
          </a:r>
        </a:p>
      </dgm:t>
    </dgm:pt>
    <dgm:pt modelId="{9EB74CC9-5918-4D4C-954F-9C936E4F9A43}" type="parTrans" cxnId="{ACA002E1-C45F-482E-B23C-76F19CDE692C}">
      <dgm:prSet/>
      <dgm:spPr/>
      <dgm:t>
        <a:bodyPr/>
        <a:lstStyle/>
        <a:p>
          <a:endParaRPr lang="en-US"/>
        </a:p>
      </dgm:t>
    </dgm:pt>
    <dgm:pt modelId="{FAD69373-932D-445C-ADB9-4BF62A16C18A}" type="sibTrans" cxnId="{ACA002E1-C45F-482E-B23C-76F19CDE692C}">
      <dgm:prSet/>
      <dgm:spPr/>
      <dgm:t>
        <a:bodyPr/>
        <a:lstStyle/>
        <a:p>
          <a:endParaRPr lang="en-US"/>
        </a:p>
      </dgm:t>
    </dgm:pt>
    <dgm:pt modelId="{04103A98-8422-4E39-960F-2D82864CAEEA}">
      <dgm:prSet/>
      <dgm:spPr/>
      <dgm:t>
        <a:bodyPr/>
        <a:lstStyle/>
        <a:p>
          <a:r>
            <a:rPr lang="en-US" noProof="0" dirty="0"/>
            <a:t>Different physical phenomena underpin the operation of sensors, e.g., the piezoelectric effect (accumulation of electric charge when mechanical pressure is applied)</a:t>
          </a:r>
        </a:p>
      </dgm:t>
    </dgm:pt>
    <dgm:pt modelId="{3D2C0FFA-2F9F-430B-8654-5F56EB143290}" type="parTrans" cxnId="{FC864B07-DB02-4D4F-9944-70B3814D461A}">
      <dgm:prSet/>
      <dgm:spPr/>
      <dgm:t>
        <a:bodyPr/>
        <a:lstStyle/>
        <a:p>
          <a:endParaRPr lang="en-US"/>
        </a:p>
      </dgm:t>
    </dgm:pt>
    <dgm:pt modelId="{2C69F9CB-FE1B-4CBE-9F5D-D1D5B0A909DA}" type="sibTrans" cxnId="{FC864B07-DB02-4D4F-9944-70B3814D461A}">
      <dgm:prSet/>
      <dgm:spPr/>
      <dgm:t>
        <a:bodyPr/>
        <a:lstStyle/>
        <a:p>
          <a:endParaRPr lang="en-US"/>
        </a:p>
      </dgm:t>
    </dgm:pt>
    <dgm:pt modelId="{DDEAB9BE-FD46-4323-9AD9-C861DC6D7AAA}" type="pres">
      <dgm:prSet presAssocID="{F060220B-D4F1-46FC-AA01-B328B94862C8}" presName="linear" presStyleCnt="0">
        <dgm:presLayoutVars>
          <dgm:animLvl val="lvl"/>
          <dgm:resizeHandles val="exact"/>
        </dgm:presLayoutVars>
      </dgm:prSet>
      <dgm:spPr/>
    </dgm:pt>
    <dgm:pt modelId="{AF96DB09-9382-4D3E-91D4-B916D733F7B6}" type="pres">
      <dgm:prSet presAssocID="{AD0448C8-2953-4311-A577-D6B0CFEBBC2A}" presName="parentText" presStyleLbl="node1" presStyleIdx="0" presStyleCnt="5">
        <dgm:presLayoutVars>
          <dgm:chMax val="0"/>
          <dgm:bulletEnabled val="1"/>
        </dgm:presLayoutVars>
      </dgm:prSet>
      <dgm:spPr/>
    </dgm:pt>
    <dgm:pt modelId="{1E0E64CF-7EF9-45F9-BBE0-75C22207368D}" type="pres">
      <dgm:prSet presAssocID="{F484F9BA-0C6A-4F12-8334-E94E339F9139}" presName="spacer" presStyleCnt="0"/>
      <dgm:spPr/>
    </dgm:pt>
    <dgm:pt modelId="{BA18D419-5215-46C6-A1E8-73E0C83A635A}" type="pres">
      <dgm:prSet presAssocID="{7FB7DC86-B1B5-450A-85C5-090CA2A68969}" presName="parentText" presStyleLbl="node1" presStyleIdx="1" presStyleCnt="5">
        <dgm:presLayoutVars>
          <dgm:chMax val="0"/>
          <dgm:bulletEnabled val="1"/>
        </dgm:presLayoutVars>
      </dgm:prSet>
      <dgm:spPr/>
    </dgm:pt>
    <dgm:pt modelId="{F2291A75-0A57-4648-89BA-8D9238EB0577}" type="pres">
      <dgm:prSet presAssocID="{4AB8E986-770C-4445-B834-971097366ADF}" presName="spacer" presStyleCnt="0"/>
      <dgm:spPr/>
    </dgm:pt>
    <dgm:pt modelId="{32EE2076-EDF3-40BE-9FB7-0CDECA7D844F}" type="pres">
      <dgm:prSet presAssocID="{F45ABDE7-B289-4AE4-A240-F9ECE20036A0}" presName="parentText" presStyleLbl="node1" presStyleIdx="2" presStyleCnt="5">
        <dgm:presLayoutVars>
          <dgm:chMax val="0"/>
          <dgm:bulletEnabled val="1"/>
        </dgm:presLayoutVars>
      </dgm:prSet>
      <dgm:spPr/>
    </dgm:pt>
    <dgm:pt modelId="{59684332-9FDA-48C0-8227-6A5781DA1F0A}" type="pres">
      <dgm:prSet presAssocID="{F7E01809-E99F-48D0-8DA3-E93AB026579E}" presName="spacer" presStyleCnt="0"/>
      <dgm:spPr/>
    </dgm:pt>
    <dgm:pt modelId="{B01245A4-B8E3-46FC-9F6A-AA2F223F2BA1}" type="pres">
      <dgm:prSet presAssocID="{02B638C4-1369-4902-9656-295979F1F2AC}" presName="parentText" presStyleLbl="node1" presStyleIdx="3" presStyleCnt="5">
        <dgm:presLayoutVars>
          <dgm:chMax val="0"/>
          <dgm:bulletEnabled val="1"/>
        </dgm:presLayoutVars>
      </dgm:prSet>
      <dgm:spPr/>
    </dgm:pt>
    <dgm:pt modelId="{CE3E5470-EAFF-446F-A032-4A4D1073463D}" type="pres">
      <dgm:prSet presAssocID="{FAD69373-932D-445C-ADB9-4BF62A16C18A}" presName="spacer" presStyleCnt="0"/>
      <dgm:spPr/>
    </dgm:pt>
    <dgm:pt modelId="{6A37178F-F8A3-4065-B5D7-AE761A3C0DD7}" type="pres">
      <dgm:prSet presAssocID="{04103A98-8422-4E39-960F-2D82864CAEEA}" presName="parentText" presStyleLbl="node1" presStyleIdx="4" presStyleCnt="5">
        <dgm:presLayoutVars>
          <dgm:chMax val="0"/>
          <dgm:bulletEnabled val="1"/>
        </dgm:presLayoutVars>
      </dgm:prSet>
      <dgm:spPr/>
    </dgm:pt>
  </dgm:ptLst>
  <dgm:cxnLst>
    <dgm:cxn modelId="{9B639400-69B0-42E7-AFF4-975F20727197}" type="presOf" srcId="{AD0448C8-2953-4311-A577-D6B0CFEBBC2A}" destId="{AF96DB09-9382-4D3E-91D4-B916D733F7B6}" srcOrd="0" destOrd="0" presId="urn:microsoft.com/office/officeart/2005/8/layout/vList2"/>
    <dgm:cxn modelId="{FC864B07-DB02-4D4F-9944-70B3814D461A}" srcId="{F060220B-D4F1-46FC-AA01-B328B94862C8}" destId="{04103A98-8422-4E39-960F-2D82864CAEEA}" srcOrd="4" destOrd="0" parTransId="{3D2C0FFA-2F9F-430B-8654-5F56EB143290}" sibTransId="{2C69F9CB-FE1B-4CBE-9F5D-D1D5B0A909DA}"/>
    <dgm:cxn modelId="{5612503F-9FF5-4441-8BA6-B3887F5D3355}" type="presOf" srcId="{02B638C4-1369-4902-9656-295979F1F2AC}" destId="{B01245A4-B8E3-46FC-9F6A-AA2F223F2BA1}" srcOrd="0" destOrd="0" presId="urn:microsoft.com/office/officeart/2005/8/layout/vList2"/>
    <dgm:cxn modelId="{A1AF5E4B-370A-43F5-A37E-8131A397AA6B}" type="presOf" srcId="{7FB7DC86-B1B5-450A-85C5-090CA2A68969}" destId="{BA18D419-5215-46C6-A1E8-73E0C83A635A}" srcOrd="0" destOrd="0" presId="urn:microsoft.com/office/officeart/2005/8/layout/vList2"/>
    <dgm:cxn modelId="{879C7770-CFD7-4F37-BB50-9BE12DE7C3D1}" type="presOf" srcId="{04103A98-8422-4E39-960F-2D82864CAEEA}" destId="{6A37178F-F8A3-4065-B5D7-AE761A3C0DD7}" srcOrd="0" destOrd="0" presId="urn:microsoft.com/office/officeart/2005/8/layout/vList2"/>
    <dgm:cxn modelId="{F9E73782-7159-4355-9CF3-1B3295B090CD}" type="presOf" srcId="{F060220B-D4F1-46FC-AA01-B328B94862C8}" destId="{DDEAB9BE-FD46-4323-9AD9-C861DC6D7AAA}" srcOrd="0" destOrd="0" presId="urn:microsoft.com/office/officeart/2005/8/layout/vList2"/>
    <dgm:cxn modelId="{CDCFECAA-44C9-403C-8A1F-78167A9E895B}" srcId="{F060220B-D4F1-46FC-AA01-B328B94862C8}" destId="{F45ABDE7-B289-4AE4-A240-F9ECE20036A0}" srcOrd="2" destOrd="0" parTransId="{0221826A-C153-4D34-8DF4-3A7FF6B59112}" sibTransId="{F7E01809-E99F-48D0-8DA3-E93AB026579E}"/>
    <dgm:cxn modelId="{DEA573AC-EA6B-4045-9A21-A58C3C3652B6}" srcId="{F060220B-D4F1-46FC-AA01-B328B94862C8}" destId="{7FB7DC86-B1B5-450A-85C5-090CA2A68969}" srcOrd="1" destOrd="0" parTransId="{B92A8E99-3F60-4142-AAB8-5144C8CBD8F4}" sibTransId="{4AB8E986-770C-4445-B834-971097366ADF}"/>
    <dgm:cxn modelId="{E51C3ECD-10F1-4AF8-84C5-AF6C43BAA691}" type="presOf" srcId="{F45ABDE7-B289-4AE4-A240-F9ECE20036A0}" destId="{32EE2076-EDF3-40BE-9FB7-0CDECA7D844F}" srcOrd="0" destOrd="0" presId="urn:microsoft.com/office/officeart/2005/8/layout/vList2"/>
    <dgm:cxn modelId="{ACA002E1-C45F-482E-B23C-76F19CDE692C}" srcId="{F060220B-D4F1-46FC-AA01-B328B94862C8}" destId="{02B638C4-1369-4902-9656-295979F1F2AC}" srcOrd="3" destOrd="0" parTransId="{9EB74CC9-5918-4D4C-954F-9C936E4F9A43}" sibTransId="{FAD69373-932D-445C-ADB9-4BF62A16C18A}"/>
    <dgm:cxn modelId="{E3E4EEE6-9549-434B-B60B-B47E885885CA}" srcId="{F060220B-D4F1-46FC-AA01-B328B94862C8}" destId="{AD0448C8-2953-4311-A577-D6B0CFEBBC2A}" srcOrd="0" destOrd="0" parTransId="{26A1C27F-412D-4D04-BAAB-691F3E3A24AF}" sibTransId="{F484F9BA-0C6A-4F12-8334-E94E339F9139}"/>
    <dgm:cxn modelId="{6FE6A269-11D9-456F-B1D0-1679811370FB}" type="presParOf" srcId="{DDEAB9BE-FD46-4323-9AD9-C861DC6D7AAA}" destId="{AF96DB09-9382-4D3E-91D4-B916D733F7B6}" srcOrd="0" destOrd="0" presId="urn:microsoft.com/office/officeart/2005/8/layout/vList2"/>
    <dgm:cxn modelId="{110E8BAE-078F-4863-BCAE-26F48C52DCE8}" type="presParOf" srcId="{DDEAB9BE-FD46-4323-9AD9-C861DC6D7AAA}" destId="{1E0E64CF-7EF9-45F9-BBE0-75C22207368D}" srcOrd="1" destOrd="0" presId="urn:microsoft.com/office/officeart/2005/8/layout/vList2"/>
    <dgm:cxn modelId="{E1FE21A9-473F-4343-B296-C8043A00936C}" type="presParOf" srcId="{DDEAB9BE-FD46-4323-9AD9-C861DC6D7AAA}" destId="{BA18D419-5215-46C6-A1E8-73E0C83A635A}" srcOrd="2" destOrd="0" presId="urn:microsoft.com/office/officeart/2005/8/layout/vList2"/>
    <dgm:cxn modelId="{E60472F6-91D1-471E-ABCC-6575E799C619}" type="presParOf" srcId="{DDEAB9BE-FD46-4323-9AD9-C861DC6D7AAA}" destId="{F2291A75-0A57-4648-89BA-8D9238EB0577}" srcOrd="3" destOrd="0" presId="urn:microsoft.com/office/officeart/2005/8/layout/vList2"/>
    <dgm:cxn modelId="{1A010439-BD3C-4F63-AFF9-D4EAD081E801}" type="presParOf" srcId="{DDEAB9BE-FD46-4323-9AD9-C861DC6D7AAA}" destId="{32EE2076-EDF3-40BE-9FB7-0CDECA7D844F}" srcOrd="4" destOrd="0" presId="urn:microsoft.com/office/officeart/2005/8/layout/vList2"/>
    <dgm:cxn modelId="{71EC1A14-1518-4AA8-A26B-752A3C8A655B}" type="presParOf" srcId="{DDEAB9BE-FD46-4323-9AD9-C861DC6D7AAA}" destId="{59684332-9FDA-48C0-8227-6A5781DA1F0A}" srcOrd="5" destOrd="0" presId="urn:microsoft.com/office/officeart/2005/8/layout/vList2"/>
    <dgm:cxn modelId="{5CD927F3-76F4-42A6-82E9-7BA537738004}" type="presParOf" srcId="{DDEAB9BE-FD46-4323-9AD9-C861DC6D7AAA}" destId="{B01245A4-B8E3-46FC-9F6A-AA2F223F2BA1}" srcOrd="6" destOrd="0" presId="urn:microsoft.com/office/officeart/2005/8/layout/vList2"/>
    <dgm:cxn modelId="{539614BF-98CB-4854-9A38-B6460C7AFE5D}" type="presParOf" srcId="{DDEAB9BE-FD46-4323-9AD9-C861DC6D7AAA}" destId="{CE3E5470-EAFF-446F-A032-4A4D1073463D}" srcOrd="7" destOrd="0" presId="urn:microsoft.com/office/officeart/2005/8/layout/vList2"/>
    <dgm:cxn modelId="{8CC6F65A-5A91-4FCA-87A0-01AD3608E045}" type="presParOf" srcId="{DDEAB9BE-FD46-4323-9AD9-C861DC6D7AAA}" destId="{6A37178F-F8A3-4065-B5D7-AE761A3C0D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123C96-4650-4F86-9154-8F9BE599C2A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1EAE543-5A0F-4665-9853-F62F74235494}">
      <dgm:prSet/>
      <dgm:spPr/>
      <dgm:t>
        <a:bodyPr/>
        <a:lstStyle/>
        <a:p>
          <a:r>
            <a:rPr lang="en-US" noProof="0" dirty="0"/>
            <a:t>Can be set up to accept or source different logic voltage levels, through which MCU can control peripherals or receive external input/interrupts.</a:t>
          </a:r>
        </a:p>
      </dgm:t>
    </dgm:pt>
    <dgm:pt modelId="{23979D3C-C984-4B1B-A4C1-73AB1BCA9919}" type="parTrans" cxnId="{86CF8222-AE73-455A-B56B-0049574D0CFD}">
      <dgm:prSet/>
      <dgm:spPr/>
      <dgm:t>
        <a:bodyPr/>
        <a:lstStyle/>
        <a:p>
          <a:endParaRPr lang="en-US"/>
        </a:p>
      </dgm:t>
    </dgm:pt>
    <dgm:pt modelId="{D9E8C147-F5A0-42F0-A370-5CF67C8EB7D3}" type="sibTrans" cxnId="{86CF8222-AE73-455A-B56B-0049574D0CFD}">
      <dgm:prSet/>
      <dgm:spPr/>
      <dgm:t>
        <a:bodyPr/>
        <a:lstStyle/>
        <a:p>
          <a:endParaRPr lang="en-US"/>
        </a:p>
      </dgm:t>
    </dgm:pt>
    <dgm:pt modelId="{FC30916E-838C-4CE0-9253-65C01275D669}">
      <dgm:prSet/>
      <dgm:spPr/>
      <dgm:t>
        <a:bodyPr/>
        <a:lstStyle/>
        <a:p>
          <a:r>
            <a:rPr lang="en-US" noProof="0" dirty="0"/>
            <a:t>If pins are configured for interrupts, they can be used to move wake-up from low-power/sleep modes.</a:t>
          </a:r>
        </a:p>
      </dgm:t>
    </dgm:pt>
    <dgm:pt modelId="{4133C5C2-A7B2-44A7-905B-861F05E03508}" type="parTrans" cxnId="{3C12A2FE-2AD2-4357-8F68-1B69D05E4CDA}">
      <dgm:prSet/>
      <dgm:spPr/>
      <dgm:t>
        <a:bodyPr/>
        <a:lstStyle/>
        <a:p>
          <a:endParaRPr lang="en-US"/>
        </a:p>
      </dgm:t>
    </dgm:pt>
    <dgm:pt modelId="{01C9F032-2132-4350-9356-05BC7358DB28}" type="sibTrans" cxnId="{3C12A2FE-2AD2-4357-8F68-1B69D05E4CDA}">
      <dgm:prSet/>
      <dgm:spPr/>
      <dgm:t>
        <a:bodyPr/>
        <a:lstStyle/>
        <a:p>
          <a:endParaRPr lang="en-US"/>
        </a:p>
      </dgm:t>
    </dgm:pt>
    <dgm:pt modelId="{F90AC487-A7EB-4B96-A2B7-57CB29875848}">
      <dgm:prSet/>
      <dgm:spPr/>
      <dgm:t>
        <a:bodyPr/>
        <a:lstStyle/>
        <a:p>
          <a:r>
            <a:rPr lang="en-US" noProof="0" dirty="0"/>
            <a:t>Can be grouped into a GPIO port and controlled as such.</a:t>
          </a:r>
        </a:p>
      </dgm:t>
    </dgm:pt>
    <dgm:pt modelId="{DC5AE26C-1708-40DC-8713-28CA193100EF}" type="parTrans" cxnId="{7766D66E-EBDC-4379-826C-6B6902B19DB3}">
      <dgm:prSet/>
      <dgm:spPr/>
      <dgm:t>
        <a:bodyPr/>
        <a:lstStyle/>
        <a:p>
          <a:endParaRPr lang="en-US"/>
        </a:p>
      </dgm:t>
    </dgm:pt>
    <dgm:pt modelId="{9414225B-B374-466A-8EFC-F29FCD63CA35}" type="sibTrans" cxnId="{7766D66E-EBDC-4379-826C-6B6902B19DB3}">
      <dgm:prSet/>
      <dgm:spPr/>
      <dgm:t>
        <a:bodyPr/>
        <a:lstStyle/>
        <a:p>
          <a:endParaRPr lang="en-US"/>
        </a:p>
      </dgm:t>
    </dgm:pt>
    <dgm:pt modelId="{45997B5B-4D10-40B0-B426-BB39EE45F899}">
      <dgm:prSet/>
      <dgm:spPr/>
      <dgm:t>
        <a:bodyPr/>
        <a:lstStyle/>
        <a:p>
          <a:r>
            <a:rPr lang="en-US" noProof="0" dirty="0"/>
            <a:t>Pulse-width modulation (PWM) employed when the linear processes must be controlled (e.g., fans)</a:t>
          </a:r>
        </a:p>
      </dgm:t>
    </dgm:pt>
    <dgm:pt modelId="{40045754-2E11-450B-ABFA-83FBE631BC32}" type="parTrans" cxnId="{82CAF115-7992-4F35-87AD-19639131E28A}">
      <dgm:prSet/>
      <dgm:spPr/>
      <dgm:t>
        <a:bodyPr/>
        <a:lstStyle/>
        <a:p>
          <a:endParaRPr lang="en-US"/>
        </a:p>
      </dgm:t>
    </dgm:pt>
    <dgm:pt modelId="{A2BD3686-C907-4FAD-849C-4A3BDD326565}" type="sibTrans" cxnId="{82CAF115-7992-4F35-87AD-19639131E28A}">
      <dgm:prSet/>
      <dgm:spPr/>
      <dgm:t>
        <a:bodyPr/>
        <a:lstStyle/>
        <a:p>
          <a:endParaRPr lang="en-US"/>
        </a:p>
      </dgm:t>
    </dgm:pt>
    <dgm:pt modelId="{C10262DB-6925-44A1-9B75-ADE4D1C79C84}">
      <dgm:prSet/>
      <dgm:spPr/>
      <dgm:t>
        <a:bodyPr/>
        <a:lstStyle/>
        <a:p>
          <a:r>
            <a:rPr lang="en-US" noProof="0" dirty="0"/>
            <a:t>Limited to low-current applications → transistors and relays used to help drive higher current loads.</a:t>
          </a:r>
        </a:p>
      </dgm:t>
    </dgm:pt>
    <dgm:pt modelId="{99B1902B-909F-44A0-9C25-662ED5C1AE22}" type="parTrans" cxnId="{B8F749EA-E46D-418B-89EB-4CA19D286AD2}">
      <dgm:prSet/>
      <dgm:spPr/>
      <dgm:t>
        <a:bodyPr/>
        <a:lstStyle/>
        <a:p>
          <a:endParaRPr lang="en-US"/>
        </a:p>
      </dgm:t>
    </dgm:pt>
    <dgm:pt modelId="{F7B98D9E-2195-461F-837C-0E5F75B5CA0B}" type="sibTrans" cxnId="{B8F749EA-E46D-418B-89EB-4CA19D286AD2}">
      <dgm:prSet/>
      <dgm:spPr/>
      <dgm:t>
        <a:bodyPr/>
        <a:lstStyle/>
        <a:p>
          <a:endParaRPr lang="en-US"/>
        </a:p>
      </dgm:t>
    </dgm:pt>
    <dgm:pt modelId="{D37B8AE4-20AD-4C9F-A8D4-DDB0A5B51153}" type="pres">
      <dgm:prSet presAssocID="{AF123C96-4650-4F86-9154-8F9BE599C2A4}" presName="root" presStyleCnt="0">
        <dgm:presLayoutVars>
          <dgm:dir/>
          <dgm:resizeHandles val="exact"/>
        </dgm:presLayoutVars>
      </dgm:prSet>
      <dgm:spPr/>
    </dgm:pt>
    <dgm:pt modelId="{C2F9C359-A2B8-43E3-B151-8AB4A73B3E85}" type="pres">
      <dgm:prSet presAssocID="{51EAE543-5A0F-4665-9853-F62F74235494}" presName="compNode" presStyleCnt="0"/>
      <dgm:spPr/>
    </dgm:pt>
    <dgm:pt modelId="{858F56FA-D3FC-406E-A3CE-E3EFA33756B2}" type="pres">
      <dgm:prSet presAssocID="{51EAE543-5A0F-4665-9853-F62F74235494}" presName="bgRect" presStyleLbl="bgShp" presStyleIdx="0" presStyleCnt="5"/>
      <dgm:spPr/>
    </dgm:pt>
    <dgm:pt modelId="{5B3A5610-EA0E-4C58-9BDC-1BADFFA4D93A}" type="pres">
      <dgm:prSet presAssocID="{51EAE543-5A0F-4665-9853-F62F742354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E15D593B-8484-4DE9-8087-0B1C9618D4A1}" type="pres">
      <dgm:prSet presAssocID="{51EAE543-5A0F-4665-9853-F62F74235494}" presName="spaceRect" presStyleCnt="0"/>
      <dgm:spPr/>
    </dgm:pt>
    <dgm:pt modelId="{CE91C490-229E-4719-A506-30295709F942}" type="pres">
      <dgm:prSet presAssocID="{51EAE543-5A0F-4665-9853-F62F74235494}" presName="parTx" presStyleLbl="revTx" presStyleIdx="0" presStyleCnt="5">
        <dgm:presLayoutVars>
          <dgm:chMax val="0"/>
          <dgm:chPref val="0"/>
        </dgm:presLayoutVars>
      </dgm:prSet>
      <dgm:spPr/>
    </dgm:pt>
    <dgm:pt modelId="{80E4FACF-893C-412B-90BA-5962170D946D}" type="pres">
      <dgm:prSet presAssocID="{D9E8C147-F5A0-42F0-A370-5CF67C8EB7D3}" presName="sibTrans" presStyleCnt="0"/>
      <dgm:spPr/>
    </dgm:pt>
    <dgm:pt modelId="{DECBA4AD-C174-4B43-BE2F-625746D0CB3B}" type="pres">
      <dgm:prSet presAssocID="{FC30916E-838C-4CE0-9253-65C01275D669}" presName="compNode" presStyleCnt="0"/>
      <dgm:spPr/>
    </dgm:pt>
    <dgm:pt modelId="{01BF0859-F753-4D4F-B57B-B2C5F1D15A08}" type="pres">
      <dgm:prSet presAssocID="{FC30916E-838C-4CE0-9253-65C01275D669}" presName="bgRect" presStyleLbl="bgShp" presStyleIdx="1" presStyleCnt="5"/>
      <dgm:spPr/>
    </dgm:pt>
    <dgm:pt modelId="{7777614F-7AD7-446D-A40B-CAB158F85B3C}" type="pres">
      <dgm:prSet presAssocID="{FC30916E-838C-4CE0-9253-65C01275D6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27BDDB85-4483-44A7-9333-F18AB1D19F8D}" type="pres">
      <dgm:prSet presAssocID="{FC30916E-838C-4CE0-9253-65C01275D669}" presName="spaceRect" presStyleCnt="0"/>
      <dgm:spPr/>
    </dgm:pt>
    <dgm:pt modelId="{04E1E7F3-5EAC-43B9-8F63-0A785FEBF197}" type="pres">
      <dgm:prSet presAssocID="{FC30916E-838C-4CE0-9253-65C01275D669}" presName="parTx" presStyleLbl="revTx" presStyleIdx="1" presStyleCnt="5">
        <dgm:presLayoutVars>
          <dgm:chMax val="0"/>
          <dgm:chPref val="0"/>
        </dgm:presLayoutVars>
      </dgm:prSet>
      <dgm:spPr/>
    </dgm:pt>
    <dgm:pt modelId="{4D7C7AA4-6D98-4C98-A99A-0BA1BBF69FD5}" type="pres">
      <dgm:prSet presAssocID="{01C9F032-2132-4350-9356-05BC7358DB28}" presName="sibTrans" presStyleCnt="0"/>
      <dgm:spPr/>
    </dgm:pt>
    <dgm:pt modelId="{DEA35C19-2E56-4756-BCF6-42298F5867EE}" type="pres">
      <dgm:prSet presAssocID="{F90AC487-A7EB-4B96-A2B7-57CB29875848}" presName="compNode" presStyleCnt="0"/>
      <dgm:spPr/>
    </dgm:pt>
    <dgm:pt modelId="{0226E9CD-2910-42B0-8609-3EAA99341D4A}" type="pres">
      <dgm:prSet presAssocID="{F90AC487-A7EB-4B96-A2B7-57CB29875848}" presName="bgRect" presStyleLbl="bgShp" presStyleIdx="2" presStyleCnt="5"/>
      <dgm:spPr/>
    </dgm:pt>
    <dgm:pt modelId="{218631E2-DCE3-466A-AAA5-2EF440D3DEFC}" type="pres">
      <dgm:prSet presAssocID="{F90AC487-A7EB-4B96-A2B7-57CB2987584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etwork diagram"/>
        </a:ext>
      </dgm:extLst>
    </dgm:pt>
    <dgm:pt modelId="{4BD05688-E4BC-4C1D-8D49-D480D904D887}" type="pres">
      <dgm:prSet presAssocID="{F90AC487-A7EB-4B96-A2B7-57CB29875848}" presName="spaceRect" presStyleCnt="0"/>
      <dgm:spPr/>
    </dgm:pt>
    <dgm:pt modelId="{AC968154-9D9E-4A48-A760-FCA2E8A3E41A}" type="pres">
      <dgm:prSet presAssocID="{F90AC487-A7EB-4B96-A2B7-57CB29875848}" presName="parTx" presStyleLbl="revTx" presStyleIdx="2" presStyleCnt="5">
        <dgm:presLayoutVars>
          <dgm:chMax val="0"/>
          <dgm:chPref val="0"/>
        </dgm:presLayoutVars>
      </dgm:prSet>
      <dgm:spPr/>
    </dgm:pt>
    <dgm:pt modelId="{CE9FAFB0-37B6-4085-BEF7-F77CD8F1A081}" type="pres">
      <dgm:prSet presAssocID="{9414225B-B374-466A-8EFC-F29FCD63CA35}" presName="sibTrans" presStyleCnt="0"/>
      <dgm:spPr/>
    </dgm:pt>
    <dgm:pt modelId="{AC0001AC-9FE0-446B-A5CD-435F84ACAAE5}" type="pres">
      <dgm:prSet presAssocID="{45997B5B-4D10-40B0-B426-BB39EE45F899}" presName="compNode" presStyleCnt="0"/>
      <dgm:spPr/>
    </dgm:pt>
    <dgm:pt modelId="{FF87E911-C00A-45BE-A06F-F0616FE841D6}" type="pres">
      <dgm:prSet presAssocID="{45997B5B-4D10-40B0-B426-BB39EE45F899}" presName="bgRect" presStyleLbl="bgShp" presStyleIdx="3" presStyleCnt="5"/>
      <dgm:spPr/>
    </dgm:pt>
    <dgm:pt modelId="{C72E8942-9B5A-4DA3-BB12-1F3350FF82D8}" type="pres">
      <dgm:prSet presAssocID="{45997B5B-4D10-40B0-B426-BB39EE45F899}"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Voice"/>
        </a:ext>
      </dgm:extLst>
    </dgm:pt>
    <dgm:pt modelId="{8053AE11-1C67-4AA0-89B5-1D177804BCA8}" type="pres">
      <dgm:prSet presAssocID="{45997B5B-4D10-40B0-B426-BB39EE45F899}" presName="spaceRect" presStyleCnt="0"/>
      <dgm:spPr/>
    </dgm:pt>
    <dgm:pt modelId="{03237660-F148-4F09-9F7A-20D379D6A3E4}" type="pres">
      <dgm:prSet presAssocID="{45997B5B-4D10-40B0-B426-BB39EE45F899}" presName="parTx" presStyleLbl="revTx" presStyleIdx="3" presStyleCnt="5">
        <dgm:presLayoutVars>
          <dgm:chMax val="0"/>
          <dgm:chPref val="0"/>
        </dgm:presLayoutVars>
      </dgm:prSet>
      <dgm:spPr/>
    </dgm:pt>
    <dgm:pt modelId="{E481A019-049B-41CE-B54B-2AE668A5FE14}" type="pres">
      <dgm:prSet presAssocID="{A2BD3686-C907-4FAD-849C-4A3BDD326565}" presName="sibTrans" presStyleCnt="0"/>
      <dgm:spPr/>
    </dgm:pt>
    <dgm:pt modelId="{2595D06E-D85A-4AA0-A7DD-30D0BDE339AA}" type="pres">
      <dgm:prSet presAssocID="{C10262DB-6925-44A1-9B75-ADE4D1C79C84}" presName="compNode" presStyleCnt="0"/>
      <dgm:spPr/>
    </dgm:pt>
    <dgm:pt modelId="{B5F622E1-4B3D-411C-B653-5C4469E3C198}" type="pres">
      <dgm:prSet presAssocID="{C10262DB-6925-44A1-9B75-ADE4D1C79C84}" presName="bgRect" presStyleLbl="bgShp" presStyleIdx="4" presStyleCnt="5"/>
      <dgm:spPr/>
    </dgm:pt>
    <dgm:pt modelId="{788D4FF7-4069-474F-8DBF-93F8C3E4AE90}" type="pres">
      <dgm:prSet presAssocID="{C10262DB-6925-44A1-9B75-ADE4D1C79C84}"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igh voltage"/>
        </a:ext>
      </dgm:extLst>
    </dgm:pt>
    <dgm:pt modelId="{165802E3-CC93-4B17-9690-38866DFABCD8}" type="pres">
      <dgm:prSet presAssocID="{C10262DB-6925-44A1-9B75-ADE4D1C79C84}" presName="spaceRect" presStyleCnt="0"/>
      <dgm:spPr/>
    </dgm:pt>
    <dgm:pt modelId="{FD45269E-3112-4330-944A-D2E19FED6F87}" type="pres">
      <dgm:prSet presAssocID="{C10262DB-6925-44A1-9B75-ADE4D1C79C84}" presName="parTx" presStyleLbl="revTx" presStyleIdx="4" presStyleCnt="5">
        <dgm:presLayoutVars>
          <dgm:chMax val="0"/>
          <dgm:chPref val="0"/>
        </dgm:presLayoutVars>
      </dgm:prSet>
      <dgm:spPr/>
    </dgm:pt>
  </dgm:ptLst>
  <dgm:cxnLst>
    <dgm:cxn modelId="{82CAF115-7992-4F35-87AD-19639131E28A}" srcId="{AF123C96-4650-4F86-9154-8F9BE599C2A4}" destId="{45997B5B-4D10-40B0-B426-BB39EE45F899}" srcOrd="3" destOrd="0" parTransId="{40045754-2E11-450B-ABFA-83FBE631BC32}" sibTransId="{A2BD3686-C907-4FAD-849C-4A3BDD326565}"/>
    <dgm:cxn modelId="{86CF8222-AE73-455A-B56B-0049574D0CFD}" srcId="{AF123C96-4650-4F86-9154-8F9BE599C2A4}" destId="{51EAE543-5A0F-4665-9853-F62F74235494}" srcOrd="0" destOrd="0" parTransId="{23979D3C-C984-4B1B-A4C1-73AB1BCA9919}" sibTransId="{D9E8C147-F5A0-42F0-A370-5CF67C8EB7D3}"/>
    <dgm:cxn modelId="{AC3CE342-516D-4E29-8FE0-70B6EE416200}" type="presOf" srcId="{F90AC487-A7EB-4B96-A2B7-57CB29875848}" destId="{AC968154-9D9E-4A48-A760-FCA2E8A3E41A}" srcOrd="0" destOrd="0" presId="urn:microsoft.com/office/officeart/2018/2/layout/IconVerticalSolidList"/>
    <dgm:cxn modelId="{7766D66E-EBDC-4379-826C-6B6902B19DB3}" srcId="{AF123C96-4650-4F86-9154-8F9BE599C2A4}" destId="{F90AC487-A7EB-4B96-A2B7-57CB29875848}" srcOrd="2" destOrd="0" parTransId="{DC5AE26C-1708-40DC-8713-28CA193100EF}" sibTransId="{9414225B-B374-466A-8EFC-F29FCD63CA35}"/>
    <dgm:cxn modelId="{DBB36271-7415-46A3-A76C-D8551FE1A3B2}" type="presOf" srcId="{AF123C96-4650-4F86-9154-8F9BE599C2A4}" destId="{D37B8AE4-20AD-4C9F-A8D4-DDB0A5B51153}" srcOrd="0" destOrd="0" presId="urn:microsoft.com/office/officeart/2018/2/layout/IconVerticalSolidList"/>
    <dgm:cxn modelId="{ACA76F58-D2D7-42B6-A34B-F7DB090A31F5}" type="presOf" srcId="{45997B5B-4D10-40B0-B426-BB39EE45F899}" destId="{03237660-F148-4F09-9F7A-20D379D6A3E4}" srcOrd="0" destOrd="0" presId="urn:microsoft.com/office/officeart/2018/2/layout/IconVerticalSolidList"/>
    <dgm:cxn modelId="{FDB82BB1-7BCB-45F5-8C50-BC076E63B4E2}" type="presOf" srcId="{C10262DB-6925-44A1-9B75-ADE4D1C79C84}" destId="{FD45269E-3112-4330-944A-D2E19FED6F87}" srcOrd="0" destOrd="0" presId="urn:microsoft.com/office/officeart/2018/2/layout/IconVerticalSolidList"/>
    <dgm:cxn modelId="{B8F749EA-E46D-418B-89EB-4CA19D286AD2}" srcId="{AF123C96-4650-4F86-9154-8F9BE599C2A4}" destId="{C10262DB-6925-44A1-9B75-ADE4D1C79C84}" srcOrd="4" destOrd="0" parTransId="{99B1902B-909F-44A0-9C25-662ED5C1AE22}" sibTransId="{F7B98D9E-2195-461F-837C-0E5F75B5CA0B}"/>
    <dgm:cxn modelId="{450F91EB-BC52-450A-B937-459D771343BF}" type="presOf" srcId="{51EAE543-5A0F-4665-9853-F62F74235494}" destId="{CE91C490-229E-4719-A506-30295709F942}" srcOrd="0" destOrd="0" presId="urn:microsoft.com/office/officeart/2018/2/layout/IconVerticalSolidList"/>
    <dgm:cxn modelId="{CF96B3FA-B0C8-484D-952C-F3F7E17FECA8}" type="presOf" srcId="{FC30916E-838C-4CE0-9253-65C01275D669}" destId="{04E1E7F3-5EAC-43B9-8F63-0A785FEBF197}" srcOrd="0" destOrd="0" presId="urn:microsoft.com/office/officeart/2018/2/layout/IconVerticalSolidList"/>
    <dgm:cxn modelId="{3C12A2FE-2AD2-4357-8F68-1B69D05E4CDA}" srcId="{AF123C96-4650-4F86-9154-8F9BE599C2A4}" destId="{FC30916E-838C-4CE0-9253-65C01275D669}" srcOrd="1" destOrd="0" parTransId="{4133C5C2-A7B2-44A7-905B-861F05E03508}" sibTransId="{01C9F032-2132-4350-9356-05BC7358DB28}"/>
    <dgm:cxn modelId="{C5F1CC7B-955D-4479-9724-66A366D68BAE}" type="presParOf" srcId="{D37B8AE4-20AD-4C9F-A8D4-DDB0A5B51153}" destId="{C2F9C359-A2B8-43E3-B151-8AB4A73B3E85}" srcOrd="0" destOrd="0" presId="urn:microsoft.com/office/officeart/2018/2/layout/IconVerticalSolidList"/>
    <dgm:cxn modelId="{27BE9901-5412-450A-A4E5-4EE00FB3AA32}" type="presParOf" srcId="{C2F9C359-A2B8-43E3-B151-8AB4A73B3E85}" destId="{858F56FA-D3FC-406E-A3CE-E3EFA33756B2}" srcOrd="0" destOrd="0" presId="urn:microsoft.com/office/officeart/2018/2/layout/IconVerticalSolidList"/>
    <dgm:cxn modelId="{81406693-85FA-4A76-85D6-7A445178AF8E}" type="presParOf" srcId="{C2F9C359-A2B8-43E3-B151-8AB4A73B3E85}" destId="{5B3A5610-EA0E-4C58-9BDC-1BADFFA4D93A}" srcOrd="1" destOrd="0" presId="urn:microsoft.com/office/officeart/2018/2/layout/IconVerticalSolidList"/>
    <dgm:cxn modelId="{D1429CE4-1E8E-43BA-8EC3-5E589928624D}" type="presParOf" srcId="{C2F9C359-A2B8-43E3-B151-8AB4A73B3E85}" destId="{E15D593B-8484-4DE9-8087-0B1C9618D4A1}" srcOrd="2" destOrd="0" presId="urn:microsoft.com/office/officeart/2018/2/layout/IconVerticalSolidList"/>
    <dgm:cxn modelId="{CBC646D9-F261-41BF-9B50-6064E9954449}" type="presParOf" srcId="{C2F9C359-A2B8-43E3-B151-8AB4A73B3E85}" destId="{CE91C490-229E-4719-A506-30295709F942}" srcOrd="3" destOrd="0" presId="urn:microsoft.com/office/officeart/2018/2/layout/IconVerticalSolidList"/>
    <dgm:cxn modelId="{892327E3-FDF0-4F3D-916D-B2E9E6F9F00D}" type="presParOf" srcId="{D37B8AE4-20AD-4C9F-A8D4-DDB0A5B51153}" destId="{80E4FACF-893C-412B-90BA-5962170D946D}" srcOrd="1" destOrd="0" presId="urn:microsoft.com/office/officeart/2018/2/layout/IconVerticalSolidList"/>
    <dgm:cxn modelId="{50538C72-F54F-4CAB-91C6-A0CD19FD008D}" type="presParOf" srcId="{D37B8AE4-20AD-4C9F-A8D4-DDB0A5B51153}" destId="{DECBA4AD-C174-4B43-BE2F-625746D0CB3B}" srcOrd="2" destOrd="0" presId="urn:microsoft.com/office/officeart/2018/2/layout/IconVerticalSolidList"/>
    <dgm:cxn modelId="{E6B2C0C5-8F25-498D-807F-1621B52FFD9A}" type="presParOf" srcId="{DECBA4AD-C174-4B43-BE2F-625746D0CB3B}" destId="{01BF0859-F753-4D4F-B57B-B2C5F1D15A08}" srcOrd="0" destOrd="0" presId="urn:microsoft.com/office/officeart/2018/2/layout/IconVerticalSolidList"/>
    <dgm:cxn modelId="{B39EE9EA-B613-4BFD-A5A3-A79408DA1C98}" type="presParOf" srcId="{DECBA4AD-C174-4B43-BE2F-625746D0CB3B}" destId="{7777614F-7AD7-446D-A40B-CAB158F85B3C}" srcOrd="1" destOrd="0" presId="urn:microsoft.com/office/officeart/2018/2/layout/IconVerticalSolidList"/>
    <dgm:cxn modelId="{5B5A2718-BED7-4194-B119-7DA36CFBE2B6}" type="presParOf" srcId="{DECBA4AD-C174-4B43-BE2F-625746D0CB3B}" destId="{27BDDB85-4483-44A7-9333-F18AB1D19F8D}" srcOrd="2" destOrd="0" presId="urn:microsoft.com/office/officeart/2018/2/layout/IconVerticalSolidList"/>
    <dgm:cxn modelId="{49CA9F70-240B-4F1C-B875-1829BA42C26E}" type="presParOf" srcId="{DECBA4AD-C174-4B43-BE2F-625746D0CB3B}" destId="{04E1E7F3-5EAC-43B9-8F63-0A785FEBF197}" srcOrd="3" destOrd="0" presId="urn:microsoft.com/office/officeart/2018/2/layout/IconVerticalSolidList"/>
    <dgm:cxn modelId="{A71D8C35-FD00-4005-8AE2-33F9FC8C7E95}" type="presParOf" srcId="{D37B8AE4-20AD-4C9F-A8D4-DDB0A5B51153}" destId="{4D7C7AA4-6D98-4C98-A99A-0BA1BBF69FD5}" srcOrd="3" destOrd="0" presId="urn:microsoft.com/office/officeart/2018/2/layout/IconVerticalSolidList"/>
    <dgm:cxn modelId="{62EED2EF-306B-43A8-8F9F-B9A651093BBB}" type="presParOf" srcId="{D37B8AE4-20AD-4C9F-A8D4-DDB0A5B51153}" destId="{DEA35C19-2E56-4756-BCF6-42298F5867EE}" srcOrd="4" destOrd="0" presId="urn:microsoft.com/office/officeart/2018/2/layout/IconVerticalSolidList"/>
    <dgm:cxn modelId="{836EA15E-0150-4DCF-9595-F5F39D4BF077}" type="presParOf" srcId="{DEA35C19-2E56-4756-BCF6-42298F5867EE}" destId="{0226E9CD-2910-42B0-8609-3EAA99341D4A}" srcOrd="0" destOrd="0" presId="urn:microsoft.com/office/officeart/2018/2/layout/IconVerticalSolidList"/>
    <dgm:cxn modelId="{70E13C2B-4E7F-4F62-A9C9-5586E053E33A}" type="presParOf" srcId="{DEA35C19-2E56-4756-BCF6-42298F5867EE}" destId="{218631E2-DCE3-466A-AAA5-2EF440D3DEFC}" srcOrd="1" destOrd="0" presId="urn:microsoft.com/office/officeart/2018/2/layout/IconVerticalSolidList"/>
    <dgm:cxn modelId="{90E3082D-29C8-4057-AF29-22C0283293ED}" type="presParOf" srcId="{DEA35C19-2E56-4756-BCF6-42298F5867EE}" destId="{4BD05688-E4BC-4C1D-8D49-D480D904D887}" srcOrd="2" destOrd="0" presId="urn:microsoft.com/office/officeart/2018/2/layout/IconVerticalSolidList"/>
    <dgm:cxn modelId="{4572EB80-52C4-49D9-91D9-3548C49C6B39}" type="presParOf" srcId="{DEA35C19-2E56-4756-BCF6-42298F5867EE}" destId="{AC968154-9D9E-4A48-A760-FCA2E8A3E41A}" srcOrd="3" destOrd="0" presId="urn:microsoft.com/office/officeart/2018/2/layout/IconVerticalSolidList"/>
    <dgm:cxn modelId="{85A61399-2EA4-460B-9C48-64993E498F3E}" type="presParOf" srcId="{D37B8AE4-20AD-4C9F-A8D4-DDB0A5B51153}" destId="{CE9FAFB0-37B6-4085-BEF7-F77CD8F1A081}" srcOrd="5" destOrd="0" presId="urn:microsoft.com/office/officeart/2018/2/layout/IconVerticalSolidList"/>
    <dgm:cxn modelId="{72E63DA8-23BC-4AA3-B586-9E0E36FD4D0D}" type="presParOf" srcId="{D37B8AE4-20AD-4C9F-A8D4-DDB0A5B51153}" destId="{AC0001AC-9FE0-446B-A5CD-435F84ACAAE5}" srcOrd="6" destOrd="0" presId="urn:microsoft.com/office/officeart/2018/2/layout/IconVerticalSolidList"/>
    <dgm:cxn modelId="{52F997C5-BBC0-4276-BD38-951E3F5C658F}" type="presParOf" srcId="{AC0001AC-9FE0-446B-A5CD-435F84ACAAE5}" destId="{FF87E911-C00A-45BE-A06F-F0616FE841D6}" srcOrd="0" destOrd="0" presId="urn:microsoft.com/office/officeart/2018/2/layout/IconVerticalSolidList"/>
    <dgm:cxn modelId="{CE228FD1-27C0-4028-88A3-8F660C33F37D}" type="presParOf" srcId="{AC0001AC-9FE0-446B-A5CD-435F84ACAAE5}" destId="{C72E8942-9B5A-4DA3-BB12-1F3350FF82D8}" srcOrd="1" destOrd="0" presId="urn:microsoft.com/office/officeart/2018/2/layout/IconVerticalSolidList"/>
    <dgm:cxn modelId="{3EACF97C-D7A7-4E21-868E-263294237FC1}" type="presParOf" srcId="{AC0001AC-9FE0-446B-A5CD-435F84ACAAE5}" destId="{8053AE11-1C67-4AA0-89B5-1D177804BCA8}" srcOrd="2" destOrd="0" presId="urn:microsoft.com/office/officeart/2018/2/layout/IconVerticalSolidList"/>
    <dgm:cxn modelId="{DAC09188-FC88-4199-BFD8-8C5526478930}" type="presParOf" srcId="{AC0001AC-9FE0-446B-A5CD-435F84ACAAE5}" destId="{03237660-F148-4F09-9F7A-20D379D6A3E4}" srcOrd="3" destOrd="0" presId="urn:microsoft.com/office/officeart/2018/2/layout/IconVerticalSolidList"/>
    <dgm:cxn modelId="{B3F59EF6-14C2-4C56-B77C-B1781211EA56}" type="presParOf" srcId="{D37B8AE4-20AD-4C9F-A8D4-DDB0A5B51153}" destId="{E481A019-049B-41CE-B54B-2AE668A5FE14}" srcOrd="7" destOrd="0" presId="urn:microsoft.com/office/officeart/2018/2/layout/IconVerticalSolidList"/>
    <dgm:cxn modelId="{55A1D333-F391-49AA-A29D-574D6FC0FB31}" type="presParOf" srcId="{D37B8AE4-20AD-4C9F-A8D4-DDB0A5B51153}" destId="{2595D06E-D85A-4AA0-A7DD-30D0BDE339AA}" srcOrd="8" destOrd="0" presId="urn:microsoft.com/office/officeart/2018/2/layout/IconVerticalSolidList"/>
    <dgm:cxn modelId="{4EF41F05-7545-4B87-B836-DB9E72876DF9}" type="presParOf" srcId="{2595D06E-D85A-4AA0-A7DD-30D0BDE339AA}" destId="{B5F622E1-4B3D-411C-B653-5C4469E3C198}" srcOrd="0" destOrd="0" presId="urn:microsoft.com/office/officeart/2018/2/layout/IconVerticalSolidList"/>
    <dgm:cxn modelId="{6FBA0D0C-333F-44CB-AA9C-144717A29483}" type="presParOf" srcId="{2595D06E-D85A-4AA0-A7DD-30D0BDE339AA}" destId="{788D4FF7-4069-474F-8DBF-93F8C3E4AE90}" srcOrd="1" destOrd="0" presId="urn:microsoft.com/office/officeart/2018/2/layout/IconVerticalSolidList"/>
    <dgm:cxn modelId="{099F33F0-EA6D-4F0A-8D1C-C1EF0911F3A0}" type="presParOf" srcId="{2595D06E-D85A-4AA0-A7DD-30D0BDE339AA}" destId="{165802E3-CC93-4B17-9690-38866DFABCD8}" srcOrd="2" destOrd="0" presId="urn:microsoft.com/office/officeart/2018/2/layout/IconVerticalSolidList"/>
    <dgm:cxn modelId="{56A9EE67-030C-424C-9455-47570E2BAD82}" type="presParOf" srcId="{2595D06E-D85A-4AA0-A7DD-30D0BDE339AA}" destId="{FD45269E-3112-4330-944A-D2E19FED6F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56CE-41C1-4FAA-B97F-FD3245B725D4}">
      <dsp:nvSpPr>
        <dsp:cNvPr id="0" name=""/>
        <dsp:cNvSpPr/>
      </dsp:nvSpPr>
      <dsp:spPr>
        <a:xfrm>
          <a:off x="867300" y="987483"/>
          <a:ext cx="1075307" cy="1075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6AA79D-199C-4A35-AA93-7229BB8CDAD5}">
      <dsp:nvSpPr>
        <dsp:cNvPr id="0" name=""/>
        <dsp:cNvSpPr/>
      </dsp:nvSpPr>
      <dsp:spPr>
        <a:xfrm>
          <a:off x="210168" y="2379620"/>
          <a:ext cx="23895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noProof="0" dirty="0"/>
            <a:t>EEPROM:</a:t>
          </a:r>
          <a:r>
            <a:rPr lang="en-US" sz="1700" kern="1200" noProof="0" dirty="0"/>
            <a:t> Non-volatile memory used for data storage; byte erasable</a:t>
          </a:r>
        </a:p>
      </dsp:txBody>
      <dsp:txXfrm>
        <a:off x="210168" y="2379620"/>
        <a:ext cx="2389571" cy="720000"/>
      </dsp:txXfrm>
    </dsp:sp>
    <dsp:sp modelId="{6838D7FB-10A9-4099-AFA8-F60ECA232728}">
      <dsp:nvSpPr>
        <dsp:cNvPr id="0" name=""/>
        <dsp:cNvSpPr/>
      </dsp:nvSpPr>
      <dsp:spPr>
        <a:xfrm>
          <a:off x="3675047" y="987483"/>
          <a:ext cx="1075307" cy="10753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C3AC33-7C2E-458B-9BB4-5C7DF5D15D9D}">
      <dsp:nvSpPr>
        <dsp:cNvPr id="0" name=""/>
        <dsp:cNvSpPr/>
      </dsp:nvSpPr>
      <dsp:spPr>
        <a:xfrm>
          <a:off x="3017915" y="2379620"/>
          <a:ext cx="23895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noProof="0" dirty="0"/>
            <a:t>Flash:</a:t>
          </a:r>
          <a:r>
            <a:rPr lang="en-US" sz="1700" kern="1200" noProof="0" dirty="0"/>
            <a:t> Non-volatile memory used to store code; block erasable</a:t>
          </a:r>
        </a:p>
      </dsp:txBody>
      <dsp:txXfrm>
        <a:off x="3017915" y="2379620"/>
        <a:ext cx="2389571" cy="720000"/>
      </dsp:txXfrm>
    </dsp:sp>
    <dsp:sp modelId="{CCA0829B-6E44-4052-ABBD-AC0ABA866D49}">
      <dsp:nvSpPr>
        <dsp:cNvPr id="0" name=""/>
        <dsp:cNvSpPr/>
      </dsp:nvSpPr>
      <dsp:spPr>
        <a:xfrm>
          <a:off x="6482794" y="987483"/>
          <a:ext cx="1075307" cy="10753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42516E-5804-4CC2-B38F-5289FC6BE15C}">
      <dsp:nvSpPr>
        <dsp:cNvPr id="0" name=""/>
        <dsp:cNvSpPr/>
      </dsp:nvSpPr>
      <dsp:spPr>
        <a:xfrm>
          <a:off x="5825662" y="2379620"/>
          <a:ext cx="23895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noProof="0" dirty="0"/>
            <a:t>DRAM:</a:t>
          </a:r>
          <a:r>
            <a:rPr lang="en-US" sz="1700" kern="1200" noProof="0" dirty="0"/>
            <a:t> Volatile data memory; high storage density</a:t>
          </a:r>
        </a:p>
      </dsp:txBody>
      <dsp:txXfrm>
        <a:off x="5825662" y="2379620"/>
        <a:ext cx="2389571" cy="720000"/>
      </dsp:txXfrm>
    </dsp:sp>
    <dsp:sp modelId="{B51B8464-1FC0-46E1-9121-72E8D4AC04BC}">
      <dsp:nvSpPr>
        <dsp:cNvPr id="0" name=""/>
        <dsp:cNvSpPr/>
      </dsp:nvSpPr>
      <dsp:spPr>
        <a:xfrm>
          <a:off x="9290541" y="987483"/>
          <a:ext cx="1075307" cy="10753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982D3-F852-40BA-B976-DFA18F58F578}">
      <dsp:nvSpPr>
        <dsp:cNvPr id="0" name=""/>
        <dsp:cNvSpPr/>
      </dsp:nvSpPr>
      <dsp:spPr>
        <a:xfrm>
          <a:off x="8633409" y="2379620"/>
          <a:ext cx="23895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noProof="0" dirty="0"/>
            <a:t>SRAM:</a:t>
          </a:r>
          <a:r>
            <a:rPr lang="en-US" sz="1700" kern="1200" noProof="0" dirty="0"/>
            <a:t> Static RAM; volatile but has remanence; faster than DRAM</a:t>
          </a:r>
        </a:p>
      </dsp:txBody>
      <dsp:txXfrm>
        <a:off x="8633409" y="2379620"/>
        <a:ext cx="238957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2EE0D-156F-434D-B9AD-54CADDD06EF7}">
      <dsp:nvSpPr>
        <dsp:cNvPr id="0" name=""/>
        <dsp:cNvSpPr/>
      </dsp:nvSpPr>
      <dsp:spPr>
        <a:xfrm>
          <a:off x="0" y="3193"/>
          <a:ext cx="11233150" cy="68011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E0D4A-984D-4890-A532-011D8A5E102B}">
      <dsp:nvSpPr>
        <dsp:cNvPr id="0" name=""/>
        <dsp:cNvSpPr/>
      </dsp:nvSpPr>
      <dsp:spPr>
        <a:xfrm>
          <a:off x="205736" y="156219"/>
          <a:ext cx="374065" cy="374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EB6FF-8D9B-4919-BC45-F356732EAFF6}">
      <dsp:nvSpPr>
        <dsp:cNvPr id="0" name=""/>
        <dsp:cNvSpPr/>
      </dsp:nvSpPr>
      <dsp:spPr>
        <a:xfrm>
          <a:off x="785538" y="3193"/>
          <a:ext cx="10447611" cy="6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79" tIns="71979" rIns="71979" bIns="71979" numCol="1" spcCol="1270" anchor="ctr" anchorCtr="0">
          <a:noAutofit/>
        </a:bodyPr>
        <a:lstStyle/>
        <a:p>
          <a:pPr marL="0" lvl="0" indent="0" algn="l" defTabSz="844550">
            <a:lnSpc>
              <a:spcPct val="100000"/>
            </a:lnSpc>
            <a:spcBef>
              <a:spcPct val="0"/>
            </a:spcBef>
            <a:spcAft>
              <a:spcPct val="35000"/>
            </a:spcAft>
            <a:buNone/>
          </a:pPr>
          <a:r>
            <a:rPr lang="en-US" sz="1900" kern="1200" noProof="0" dirty="0"/>
            <a:t>Switching off peripherals when not in use, e.g., wireless interfaces if no TX/RX</a:t>
          </a:r>
        </a:p>
      </dsp:txBody>
      <dsp:txXfrm>
        <a:off x="785538" y="3193"/>
        <a:ext cx="10447611" cy="680119"/>
      </dsp:txXfrm>
    </dsp:sp>
    <dsp:sp modelId="{FD8777C3-DFE2-45C8-87E9-50A5FEA6195A}">
      <dsp:nvSpPr>
        <dsp:cNvPr id="0" name=""/>
        <dsp:cNvSpPr/>
      </dsp:nvSpPr>
      <dsp:spPr>
        <a:xfrm>
          <a:off x="0" y="853342"/>
          <a:ext cx="11233150" cy="68011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B542E-3DBB-461A-BCFA-0FAB6238D27E}">
      <dsp:nvSpPr>
        <dsp:cNvPr id="0" name=""/>
        <dsp:cNvSpPr/>
      </dsp:nvSpPr>
      <dsp:spPr>
        <a:xfrm>
          <a:off x="205736" y="1006369"/>
          <a:ext cx="374065" cy="37406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D66EA3-D567-47C4-A717-FEB24D28A474}">
      <dsp:nvSpPr>
        <dsp:cNvPr id="0" name=""/>
        <dsp:cNvSpPr/>
      </dsp:nvSpPr>
      <dsp:spPr>
        <a:xfrm>
          <a:off x="785538" y="853342"/>
          <a:ext cx="10447611" cy="6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79" tIns="71979" rIns="71979" bIns="71979" numCol="1" spcCol="1270" anchor="ctr" anchorCtr="0">
          <a:noAutofit/>
        </a:bodyPr>
        <a:lstStyle/>
        <a:p>
          <a:pPr marL="0" lvl="0" indent="0" algn="l" defTabSz="844550">
            <a:lnSpc>
              <a:spcPct val="100000"/>
            </a:lnSpc>
            <a:spcBef>
              <a:spcPct val="0"/>
            </a:spcBef>
            <a:spcAft>
              <a:spcPct val="35000"/>
            </a:spcAft>
            <a:buNone/>
          </a:pPr>
          <a:r>
            <a:rPr lang="en-US" sz="1900" kern="1200" noProof="0" dirty="0"/>
            <a:t>Implementing MCU sleep modes that turn off (part of) functionality when not required</a:t>
          </a:r>
        </a:p>
      </dsp:txBody>
      <dsp:txXfrm>
        <a:off x="785538" y="853342"/>
        <a:ext cx="10447611" cy="680119"/>
      </dsp:txXfrm>
    </dsp:sp>
    <dsp:sp modelId="{556FA392-7FA7-4F85-B942-872AEF0E5DD5}">
      <dsp:nvSpPr>
        <dsp:cNvPr id="0" name=""/>
        <dsp:cNvSpPr/>
      </dsp:nvSpPr>
      <dsp:spPr>
        <a:xfrm>
          <a:off x="0" y="1703492"/>
          <a:ext cx="11233150" cy="68011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F4760-9284-4CFC-96D6-17B450AC57D0}">
      <dsp:nvSpPr>
        <dsp:cNvPr id="0" name=""/>
        <dsp:cNvSpPr/>
      </dsp:nvSpPr>
      <dsp:spPr>
        <a:xfrm>
          <a:off x="205736" y="1856519"/>
          <a:ext cx="374065" cy="3740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429EA-5AC6-4AF8-9081-F21C772F3710}">
      <dsp:nvSpPr>
        <dsp:cNvPr id="0" name=""/>
        <dsp:cNvSpPr/>
      </dsp:nvSpPr>
      <dsp:spPr>
        <a:xfrm>
          <a:off x="785538" y="1703492"/>
          <a:ext cx="10447611" cy="6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79" tIns="71979" rIns="71979" bIns="71979" numCol="1" spcCol="1270" anchor="ctr" anchorCtr="0">
          <a:noAutofit/>
        </a:bodyPr>
        <a:lstStyle/>
        <a:p>
          <a:pPr marL="0" lvl="0" indent="0" algn="l" defTabSz="844550">
            <a:lnSpc>
              <a:spcPct val="100000"/>
            </a:lnSpc>
            <a:spcBef>
              <a:spcPct val="0"/>
            </a:spcBef>
            <a:spcAft>
              <a:spcPct val="35000"/>
            </a:spcAft>
            <a:buNone/>
          </a:pPr>
          <a:r>
            <a:rPr lang="en-US" sz="1900" kern="1200" noProof="0" dirty="0"/>
            <a:t>Adaptive voltage/frequency scaling to reduce/enhance computing performance as required</a:t>
          </a:r>
        </a:p>
      </dsp:txBody>
      <dsp:txXfrm>
        <a:off x="785538" y="1703492"/>
        <a:ext cx="10447611" cy="680119"/>
      </dsp:txXfrm>
    </dsp:sp>
    <dsp:sp modelId="{9DAFE294-4952-49B2-A5B2-FDCD5E0B94FE}">
      <dsp:nvSpPr>
        <dsp:cNvPr id="0" name=""/>
        <dsp:cNvSpPr/>
      </dsp:nvSpPr>
      <dsp:spPr>
        <a:xfrm>
          <a:off x="0" y="2553641"/>
          <a:ext cx="11233150" cy="68011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8B775-C9E5-4102-83CA-FA3E69C241F8}">
      <dsp:nvSpPr>
        <dsp:cNvPr id="0" name=""/>
        <dsp:cNvSpPr/>
      </dsp:nvSpPr>
      <dsp:spPr>
        <a:xfrm>
          <a:off x="205736" y="2706668"/>
          <a:ext cx="374065" cy="37406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306E9-CC68-4071-8752-7B7685451379}">
      <dsp:nvSpPr>
        <dsp:cNvPr id="0" name=""/>
        <dsp:cNvSpPr/>
      </dsp:nvSpPr>
      <dsp:spPr>
        <a:xfrm>
          <a:off x="785538" y="2553641"/>
          <a:ext cx="10447611" cy="6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79" tIns="71979" rIns="71979" bIns="71979" numCol="1" spcCol="1270" anchor="ctr" anchorCtr="0">
          <a:noAutofit/>
        </a:bodyPr>
        <a:lstStyle/>
        <a:p>
          <a:pPr marL="0" lvl="0" indent="0" algn="l" defTabSz="844550">
            <a:lnSpc>
              <a:spcPct val="100000"/>
            </a:lnSpc>
            <a:spcBef>
              <a:spcPct val="0"/>
            </a:spcBef>
            <a:spcAft>
              <a:spcPct val="35000"/>
            </a:spcAft>
            <a:buNone/>
          </a:pPr>
          <a:r>
            <a:rPr lang="en-US" sz="1900" kern="1200" noProof="0" dirty="0"/>
            <a:t>Power consumption optimization at program compilation time (software)</a:t>
          </a:r>
        </a:p>
      </dsp:txBody>
      <dsp:txXfrm>
        <a:off x="785538" y="2553641"/>
        <a:ext cx="10447611" cy="680119"/>
      </dsp:txXfrm>
    </dsp:sp>
    <dsp:sp modelId="{D9D5D3E4-E2FC-49E6-AC1B-9D541492398E}">
      <dsp:nvSpPr>
        <dsp:cNvPr id="0" name=""/>
        <dsp:cNvSpPr/>
      </dsp:nvSpPr>
      <dsp:spPr>
        <a:xfrm>
          <a:off x="0" y="3403791"/>
          <a:ext cx="11233150" cy="68011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46C73-1CAD-48C2-8E2A-53B21DC260D6}">
      <dsp:nvSpPr>
        <dsp:cNvPr id="0" name=""/>
        <dsp:cNvSpPr/>
      </dsp:nvSpPr>
      <dsp:spPr>
        <a:xfrm>
          <a:off x="205736" y="3556818"/>
          <a:ext cx="374065" cy="37406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D1563-9916-401F-B995-F58BF1FC61E0}">
      <dsp:nvSpPr>
        <dsp:cNvPr id="0" name=""/>
        <dsp:cNvSpPr/>
      </dsp:nvSpPr>
      <dsp:spPr>
        <a:xfrm>
          <a:off x="785538" y="3403791"/>
          <a:ext cx="10447611" cy="6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79" tIns="71979" rIns="71979" bIns="71979" numCol="1" spcCol="1270" anchor="ctr" anchorCtr="0">
          <a:noAutofit/>
        </a:bodyPr>
        <a:lstStyle/>
        <a:p>
          <a:pPr marL="0" lvl="0" indent="0" algn="l" defTabSz="844550">
            <a:lnSpc>
              <a:spcPct val="100000"/>
            </a:lnSpc>
            <a:spcBef>
              <a:spcPct val="0"/>
            </a:spcBef>
            <a:spcAft>
              <a:spcPct val="35000"/>
            </a:spcAft>
            <a:buNone/>
          </a:pPr>
          <a:r>
            <a:rPr lang="en-US" sz="1900" kern="1200" dirty="0"/>
            <a:t>Power-efficient circuit design (manufacturing)</a:t>
          </a:r>
        </a:p>
      </dsp:txBody>
      <dsp:txXfrm>
        <a:off x="785538" y="3403791"/>
        <a:ext cx="10447611" cy="680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6DB09-9382-4D3E-91D4-B916D733F7B6}">
      <dsp:nvSpPr>
        <dsp:cNvPr id="0" name=""/>
        <dsp:cNvSpPr/>
      </dsp:nvSpPr>
      <dsp:spPr>
        <a:xfrm>
          <a:off x="0" y="64606"/>
          <a:ext cx="1123315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noProof="0" dirty="0"/>
            <a:t>Sensors are devices that measure a particular property of the environment and convert that into an electrical output</a:t>
          </a:r>
        </a:p>
      </dsp:txBody>
      <dsp:txXfrm>
        <a:off x="42722" y="107328"/>
        <a:ext cx="11147706" cy="789716"/>
      </dsp:txXfrm>
    </dsp:sp>
    <dsp:sp modelId="{BA18D419-5215-46C6-A1E8-73E0C83A635A}">
      <dsp:nvSpPr>
        <dsp:cNvPr id="0" name=""/>
        <dsp:cNvSpPr/>
      </dsp:nvSpPr>
      <dsp:spPr>
        <a:xfrm>
          <a:off x="0" y="1003126"/>
          <a:ext cx="1123315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noProof="0" dirty="0"/>
            <a:t>Typically sensors have a linear function between the physical property measured and the electrical output</a:t>
          </a:r>
        </a:p>
      </dsp:txBody>
      <dsp:txXfrm>
        <a:off x="42722" y="1045848"/>
        <a:ext cx="11147706" cy="789716"/>
      </dsp:txXfrm>
    </dsp:sp>
    <dsp:sp modelId="{32EE2076-EDF3-40BE-9FB7-0CDECA7D844F}">
      <dsp:nvSpPr>
        <dsp:cNvPr id="0" name=""/>
        <dsp:cNvSpPr/>
      </dsp:nvSpPr>
      <dsp:spPr>
        <a:xfrm>
          <a:off x="0" y="1941646"/>
          <a:ext cx="1123315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noProof="0" dirty="0"/>
            <a:t>The sensitivity of a sensor indicates the minimum value of the measured input that can produce a certain output signal</a:t>
          </a:r>
        </a:p>
      </dsp:txBody>
      <dsp:txXfrm>
        <a:off x="42722" y="1984368"/>
        <a:ext cx="11147706" cy="789716"/>
      </dsp:txXfrm>
    </dsp:sp>
    <dsp:sp modelId="{B01245A4-B8E3-46FC-9F6A-AA2F223F2BA1}">
      <dsp:nvSpPr>
        <dsp:cNvPr id="0" name=""/>
        <dsp:cNvSpPr/>
      </dsp:nvSpPr>
      <dsp:spPr>
        <a:xfrm>
          <a:off x="0" y="2880166"/>
          <a:ext cx="1123315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noProof="0" dirty="0"/>
            <a:t>An analog-to-digital converter employed to turn a sensor output into signals that can be processed by MCUs</a:t>
          </a:r>
        </a:p>
      </dsp:txBody>
      <dsp:txXfrm>
        <a:off x="42722" y="2922888"/>
        <a:ext cx="11147706" cy="789716"/>
      </dsp:txXfrm>
    </dsp:sp>
    <dsp:sp modelId="{6A37178F-F8A3-4065-B5D7-AE761A3C0DD7}">
      <dsp:nvSpPr>
        <dsp:cNvPr id="0" name=""/>
        <dsp:cNvSpPr/>
      </dsp:nvSpPr>
      <dsp:spPr>
        <a:xfrm>
          <a:off x="0" y="3818686"/>
          <a:ext cx="1123315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noProof="0" dirty="0"/>
            <a:t>Different physical phenomena underpin the operation of sensors, e.g., the piezoelectric effect (accumulation of electric charge when mechanical pressure is applied)</a:t>
          </a:r>
        </a:p>
      </dsp:txBody>
      <dsp:txXfrm>
        <a:off x="42722" y="3861408"/>
        <a:ext cx="11147706"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F56FA-D3FC-406E-A3CE-E3EFA33756B2}">
      <dsp:nvSpPr>
        <dsp:cNvPr id="0" name=""/>
        <dsp:cNvSpPr/>
      </dsp:nvSpPr>
      <dsp:spPr>
        <a:xfrm>
          <a:off x="0" y="3717"/>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A5610-EA0E-4C58-9BDC-1BADFFA4D93A}">
      <dsp:nvSpPr>
        <dsp:cNvPr id="0" name=""/>
        <dsp:cNvSpPr/>
      </dsp:nvSpPr>
      <dsp:spPr>
        <a:xfrm>
          <a:off x="239530" y="181880"/>
          <a:ext cx="435509" cy="435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91C490-229E-4719-A506-30295709F942}">
      <dsp:nvSpPr>
        <dsp:cNvPr id="0" name=""/>
        <dsp:cNvSpPr/>
      </dsp:nvSpPr>
      <dsp:spPr>
        <a:xfrm>
          <a:off x="914570" y="3717"/>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90000"/>
            </a:lnSpc>
            <a:spcBef>
              <a:spcPct val="0"/>
            </a:spcBef>
            <a:spcAft>
              <a:spcPct val="35000"/>
            </a:spcAft>
            <a:buNone/>
          </a:pPr>
          <a:r>
            <a:rPr lang="en-US" sz="1900" kern="1200" noProof="0" dirty="0"/>
            <a:t>Can be set up to accept or source different logic voltage levels, through which MCU can control peripherals or receive external input/interrupts.</a:t>
          </a:r>
        </a:p>
      </dsp:txBody>
      <dsp:txXfrm>
        <a:off x="914570" y="3717"/>
        <a:ext cx="10318579" cy="791836"/>
      </dsp:txXfrm>
    </dsp:sp>
    <dsp:sp modelId="{01BF0859-F753-4D4F-B57B-B2C5F1D15A08}">
      <dsp:nvSpPr>
        <dsp:cNvPr id="0" name=""/>
        <dsp:cNvSpPr/>
      </dsp:nvSpPr>
      <dsp:spPr>
        <a:xfrm>
          <a:off x="0" y="993512"/>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7614F-7AD7-446D-A40B-CAB158F85B3C}">
      <dsp:nvSpPr>
        <dsp:cNvPr id="0" name=""/>
        <dsp:cNvSpPr/>
      </dsp:nvSpPr>
      <dsp:spPr>
        <a:xfrm>
          <a:off x="239530" y="1171676"/>
          <a:ext cx="435509" cy="435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1E7F3-5EAC-43B9-8F63-0A785FEBF197}">
      <dsp:nvSpPr>
        <dsp:cNvPr id="0" name=""/>
        <dsp:cNvSpPr/>
      </dsp:nvSpPr>
      <dsp:spPr>
        <a:xfrm>
          <a:off x="914570" y="993512"/>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90000"/>
            </a:lnSpc>
            <a:spcBef>
              <a:spcPct val="0"/>
            </a:spcBef>
            <a:spcAft>
              <a:spcPct val="35000"/>
            </a:spcAft>
            <a:buNone/>
          </a:pPr>
          <a:r>
            <a:rPr lang="en-US" sz="1900" kern="1200" noProof="0" dirty="0"/>
            <a:t>If pins are configured for interrupts, they can be used to move wake-up from low-power/sleep modes.</a:t>
          </a:r>
        </a:p>
      </dsp:txBody>
      <dsp:txXfrm>
        <a:off x="914570" y="993512"/>
        <a:ext cx="10318579" cy="791836"/>
      </dsp:txXfrm>
    </dsp:sp>
    <dsp:sp modelId="{0226E9CD-2910-42B0-8609-3EAA99341D4A}">
      <dsp:nvSpPr>
        <dsp:cNvPr id="0" name=""/>
        <dsp:cNvSpPr/>
      </dsp:nvSpPr>
      <dsp:spPr>
        <a:xfrm>
          <a:off x="0" y="1983308"/>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631E2-DCE3-466A-AAA5-2EF440D3DEFC}">
      <dsp:nvSpPr>
        <dsp:cNvPr id="0" name=""/>
        <dsp:cNvSpPr/>
      </dsp:nvSpPr>
      <dsp:spPr>
        <a:xfrm>
          <a:off x="239530" y="2161471"/>
          <a:ext cx="435509" cy="43550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968154-9D9E-4A48-A760-FCA2E8A3E41A}">
      <dsp:nvSpPr>
        <dsp:cNvPr id="0" name=""/>
        <dsp:cNvSpPr/>
      </dsp:nvSpPr>
      <dsp:spPr>
        <a:xfrm>
          <a:off x="914570" y="1983308"/>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90000"/>
            </a:lnSpc>
            <a:spcBef>
              <a:spcPct val="0"/>
            </a:spcBef>
            <a:spcAft>
              <a:spcPct val="35000"/>
            </a:spcAft>
            <a:buNone/>
          </a:pPr>
          <a:r>
            <a:rPr lang="en-US" sz="1900" kern="1200" noProof="0" dirty="0"/>
            <a:t>Can be grouped into a GPIO port and controlled as such.</a:t>
          </a:r>
        </a:p>
      </dsp:txBody>
      <dsp:txXfrm>
        <a:off x="914570" y="1983308"/>
        <a:ext cx="10318579" cy="791836"/>
      </dsp:txXfrm>
    </dsp:sp>
    <dsp:sp modelId="{FF87E911-C00A-45BE-A06F-F0616FE841D6}">
      <dsp:nvSpPr>
        <dsp:cNvPr id="0" name=""/>
        <dsp:cNvSpPr/>
      </dsp:nvSpPr>
      <dsp:spPr>
        <a:xfrm>
          <a:off x="0" y="2973103"/>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E8942-9B5A-4DA3-BB12-1F3350FF82D8}">
      <dsp:nvSpPr>
        <dsp:cNvPr id="0" name=""/>
        <dsp:cNvSpPr/>
      </dsp:nvSpPr>
      <dsp:spPr>
        <a:xfrm>
          <a:off x="239530" y="3151266"/>
          <a:ext cx="435509" cy="4355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37660-F148-4F09-9F7A-20D379D6A3E4}">
      <dsp:nvSpPr>
        <dsp:cNvPr id="0" name=""/>
        <dsp:cNvSpPr/>
      </dsp:nvSpPr>
      <dsp:spPr>
        <a:xfrm>
          <a:off x="914570" y="2973103"/>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90000"/>
            </a:lnSpc>
            <a:spcBef>
              <a:spcPct val="0"/>
            </a:spcBef>
            <a:spcAft>
              <a:spcPct val="35000"/>
            </a:spcAft>
            <a:buNone/>
          </a:pPr>
          <a:r>
            <a:rPr lang="en-US" sz="1900" kern="1200" noProof="0" dirty="0"/>
            <a:t>Pulse-width modulation (PWM) employed when the linear processes must be controlled (e.g., fans)</a:t>
          </a:r>
        </a:p>
      </dsp:txBody>
      <dsp:txXfrm>
        <a:off x="914570" y="2973103"/>
        <a:ext cx="10318579" cy="791836"/>
      </dsp:txXfrm>
    </dsp:sp>
    <dsp:sp modelId="{B5F622E1-4B3D-411C-B653-5C4469E3C198}">
      <dsp:nvSpPr>
        <dsp:cNvPr id="0" name=""/>
        <dsp:cNvSpPr/>
      </dsp:nvSpPr>
      <dsp:spPr>
        <a:xfrm>
          <a:off x="0" y="3962899"/>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D4FF7-4069-474F-8DBF-93F8C3E4AE90}">
      <dsp:nvSpPr>
        <dsp:cNvPr id="0" name=""/>
        <dsp:cNvSpPr/>
      </dsp:nvSpPr>
      <dsp:spPr>
        <a:xfrm>
          <a:off x="239530" y="4141062"/>
          <a:ext cx="435509" cy="43550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5269E-3112-4330-944A-D2E19FED6F87}">
      <dsp:nvSpPr>
        <dsp:cNvPr id="0" name=""/>
        <dsp:cNvSpPr/>
      </dsp:nvSpPr>
      <dsp:spPr>
        <a:xfrm>
          <a:off x="914570" y="3962899"/>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90000"/>
            </a:lnSpc>
            <a:spcBef>
              <a:spcPct val="0"/>
            </a:spcBef>
            <a:spcAft>
              <a:spcPct val="35000"/>
            </a:spcAft>
            <a:buNone/>
          </a:pPr>
          <a:r>
            <a:rPr lang="en-US" sz="1900" kern="1200" noProof="0" dirty="0"/>
            <a:t>Limited to low-current applications → transistors and relays used to help drive higher current loads.</a:t>
          </a:r>
        </a:p>
      </dsp:txBody>
      <dsp:txXfrm>
        <a:off x="914570" y="3962899"/>
        <a:ext cx="10318579" cy="7918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6/23/2020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6/23/2020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module introduces hardware platforms for IoT</a:t>
            </a:r>
          </a:p>
          <a:p>
            <a:endParaRPr lang="x-none"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MCUs typically handle variable workloads and as a result they do not need to process data all the time. This presents an opportunity for improving the power efficiency, especially for IoT devices that run on batteries and must have a reasonable life time. Hence, different low-power modes exist that influence how much of the MCU functionality is enabled and to how many stimuli the MCU responds. </a:t>
            </a:r>
          </a:p>
          <a:p>
            <a:endParaRPr lang="en-GB" dirty="0"/>
          </a:p>
          <a:p>
            <a:r>
              <a:rPr lang="en-GB" dirty="0"/>
              <a:t>The price to pay for higher power efficiency (lower energy consumption) is performance, i.e., how fast the MCU processes data. Performance is also measured in terms of wake-up time, that is, how long it takes an MCU to respond to interrupts when operating in a particular low-power mode.</a:t>
            </a:r>
          </a:p>
          <a:p>
            <a:endParaRPr lang="en-GB" dirty="0"/>
          </a:p>
          <a:p>
            <a:r>
              <a:rPr lang="en-GB" dirty="0"/>
              <a:t>Here is an example of the STM32 series of MCUs that are based on the Arm Cortex-M architecture. These implement five different low-power modes, namely low-power run, sleep, low-power sleep, stop, and standby. Each table row shows the performance in terms of one of the key parameters discussed, with (1) indicating best and (5) worst. Observe that different performance/power consumption trade-offs can be achieved.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66474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Workload conditions are often variable, so it is appropriate to adapt MCU performance to the workloads, to reduce energy consumption. Power consumption is directly proportional to the operational frequency and the square of the operational voltage. Therefore modern architectures employ multiple voltage/frequency pairs to scale up/down these parameters and thereby reduce power consumption. For instance, the Arm big.LITTLE architecture offers 18 valid voltage/frequency pairs.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15145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Sensors are objects that convert a physical quantity into an electrical output (e.g., voltage). The sensitivity of a sensor indicates the minimum input that will produce a given output value, e.g., a microphone will need a certain minimum sound field strength to produce a 1mV voltage.</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If the output of the sensor is analog, ADCs are used to covert this into a signal that can be processed digitally by DSPs or MCUs.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core underlying the principle of sensing is derived from a certain physical phenomenon; for instance, the Hall effect produces a voltage difference when a perpendicular magnetic field is applied across an electrical conductor; the piezoelectric effect produces a voltage when mechanical pressure is applied; the photoelectric effect produces an electrical current when a photo hits a boundary interface between two semiconductor materials.</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04482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Here are some examples of the different types of sensors that can be integrated with embedded systems, each of which exploits a different physical effect.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421069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ea typeface="ＭＳ Ｐゴシック"/>
                <a:cs typeface="Calibri"/>
              </a:rPr>
              <a:t>I/O is required to be able to sense the environment and interact with it. A range of interfacing and communication protocols exist, </a:t>
            </a:r>
            <a:r>
              <a:rPr lang="en-US">
                <a:ea typeface="ＭＳ Ｐゴシック"/>
                <a:cs typeface="Calibri"/>
              </a:rPr>
              <a:t>such as </a:t>
            </a:r>
            <a:r>
              <a:rPr lang="en-US" noProof="0">
                <a:ea typeface="ＭＳ Ｐゴシック"/>
                <a:cs typeface="Calibri"/>
              </a:rPr>
              <a:t>simple serial TX/RX protocols such as UART that allows two devices to exchange data in the form of packets, asynchronously, using only two wires, at speeds up to 115200 baud. A UART transmitter converts parallel data from the MCU into serial data before transmission. A UART receiver performs serial-to-parallel data conversion at the receiving device. Data flows from the Tx pin of the transmitting UART to the Rx pin of the receiving UART.</a:t>
            </a:r>
          </a:p>
          <a:p>
            <a:endParaRPr lang="en-US" noProof="0" dirty="0"/>
          </a:p>
          <a:p>
            <a:r>
              <a:rPr lang="en-US" noProof="0" dirty="0"/>
              <a:t>More sophisticated peripherals such as wireless transceivers may use protocols such as SPI to communicate with the MCU. This establishes a master-slave relationship, by which any amount of data can be transmitted in a continuous stream in both directions according to a clock discipline (synchronous). Data can be transferred without interruption. In a single-master/single-slave configuration, the pin configuration is as follows:</a:t>
            </a:r>
          </a:p>
          <a:p>
            <a:pPr marL="171450" indent="-171450">
              <a:buFontTx/>
              <a:buChar char="-"/>
            </a:pPr>
            <a:r>
              <a:rPr lang="en-US" noProof="0" dirty="0"/>
              <a:t>Master Output/Slave Input (MOSI): Used by master to send data to the slave</a:t>
            </a:r>
          </a:p>
          <a:p>
            <a:pPr marL="171450" indent="-171450">
              <a:buFontTx/>
              <a:buChar char="-"/>
            </a:pPr>
            <a:r>
              <a:rPr lang="en-US" noProof="0" dirty="0"/>
              <a:t>Master Input/Slave Output (MISO): Used by slave to send data to the master</a:t>
            </a:r>
          </a:p>
          <a:p>
            <a:pPr marL="171450" indent="-171450">
              <a:buFontTx/>
              <a:buChar char="-"/>
            </a:pPr>
            <a:r>
              <a:rPr lang="en-US" noProof="0" dirty="0"/>
              <a:t>Clock (SCLK): Clock signal distributed by master</a:t>
            </a:r>
          </a:p>
          <a:p>
            <a:pPr marL="171450" indent="-171450">
              <a:buFontTx/>
              <a:buChar char="-"/>
            </a:pPr>
            <a:r>
              <a:rPr lang="en-US" noProof="0" dirty="0"/>
              <a:t>Slave Select/Chip Select (SS/CS): Used by master to select to which slave to send data (multiple slaves can be connected in parallel, or daisy chained if the master has a single SS pin available)</a:t>
            </a:r>
          </a:p>
          <a:p>
            <a:pPr marL="0" indent="0">
              <a:buFontTx/>
              <a:buNone/>
            </a:pPr>
            <a:endParaRPr lang="en-US" noProof="0" dirty="0"/>
          </a:p>
          <a:p>
            <a:r>
              <a:rPr lang="en-US" noProof="0" dirty="0"/>
              <a:t>I2C works like UART, in the sense that data is sent in packets, but in a synchronized fashion (like in SPI). Two wires are used between a master and a slave (though the master can support multiple slaves): Serial data (SDA) is used for data exchange; Serial clock (SCL) is used to carry the clock signal. Packets are delimited by start and stop conditions and the first 7–10 bits are used to identify a slave (address). These are followed by a read/write bit (indicating whether the master is sending to a slave or requesting data. Eight-bit data frames follow, each of which is immediately followed by a 1-bit ACK/NACK to verify correct reception.</a:t>
            </a:r>
          </a:p>
          <a:p>
            <a:endParaRPr lang="en-US" noProof="0" dirty="0"/>
          </a:p>
          <a:p>
            <a:r>
              <a:rPr lang="en-US" noProof="0" dirty="0"/>
              <a:t>GPIO is less restrictive, as it allows the system designer or integrator to define the behavior of the I/O.</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50322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General-purpose input/output is a digital signal pin whose behavior can be controlled by the user either to output a certain voltage level (usually low or high), so as to drive a peripheral, or to serve as an input, e.g., to receive readings from a sensor (temperature, accelerometer, etc.). GPIO pins can also be used to receive interrupts that, for instance, can trigger a wake-up when the MCU is in a specific sleep mode.</a:t>
            </a:r>
          </a:p>
          <a:p>
            <a:endParaRPr lang="en-US" noProof="0" dirty="0"/>
          </a:p>
          <a:p>
            <a:r>
              <a:rPr lang="en-US" noProof="0" dirty="0"/>
              <a:t>GPIO pins can also be grouped into a port (typically with eight pins) and be subsequently controlled as a group through dedicated instructions.</a:t>
            </a:r>
          </a:p>
          <a:p>
            <a:endParaRPr lang="en-US" noProof="0" dirty="0"/>
          </a:p>
          <a:p>
            <a:r>
              <a:rPr lang="en-US" noProof="0" dirty="0"/>
              <a:t>To control linear processes, for instance in motors, pulse-width modulation is applied to the GPIO output.</a:t>
            </a:r>
          </a:p>
          <a:p>
            <a:endParaRPr lang="en-US" noProof="0" dirty="0"/>
          </a:p>
          <a:p>
            <a:r>
              <a:rPr lang="en-US" noProof="0" dirty="0"/>
              <a:t>GPIO output typically produces low currents (in the order of milliamps to tens of milliamps). If higher currents are desired to drive peripherals such as motors, additional circuitry based on transistors and relays is used to amplify the output.</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37902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PWM is typically used when an MCU needs to output a variable voltage. By switching between high and low voltage levels (0V) very fast and controlling the duration for which the signal is active (pulse width) between two switching events, it is possible to control the average output voltage. The fraction between the pulse width (PW) and period (T) is called a duty cycle. The period is the inverse of the frequency.</a:t>
            </a:r>
          </a:p>
          <a:p>
            <a:endParaRPr lang="en-US" noProof="0" dirty="0"/>
          </a:p>
          <a:p>
            <a:r>
              <a:rPr lang="en-US" noProof="0" dirty="0"/>
              <a:t>The average voltage is thus obtained by multiplying the high voltage level with the duty cycle.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94439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ADC is required to transform the analog output of a sensor into a discrete-valued signal that can be processed by a microcontroller. This process is known as sampling and involves recording the input signal’s amplitude at discrete time intervals. The period between two samples is dictated by the sampling frequency (that plays a crucial role in reconstruction, as we will see shortly).</a:t>
            </a:r>
          </a:p>
          <a:p>
            <a:endParaRPr lang="en-US" noProof="0" dirty="0"/>
          </a:p>
          <a:p>
            <a:r>
              <a:rPr lang="en-US" noProof="0" dirty="0"/>
              <a:t>Sampling can be achieved with a sample and hold circuit that loads a voltage in a capacitor, as provided by a transistor disciplined by a clock running at the sampling frequency. An operational amplifier acting as a buffer is used to transfer the recorded voltage to the output and ensure the voltage across the capacitor is proportional to the input.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64645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phenomenon by which two sampled signals cannot be differentiated is known as aliasing. Reconstruction of a signal that was subject to aliasing can lead to a version that is different to the original.</a:t>
            </a:r>
          </a:p>
          <a:p>
            <a:endParaRPr lang="en-US" noProof="0" dirty="0"/>
          </a:p>
          <a:p>
            <a:r>
              <a:rPr lang="en-US" noProof="0" dirty="0"/>
              <a:t>To avoid this, ADC designers must take into account the Nyquist criterion. This proves theoretically that an input signal that has meaningful spectral components above half the sampling frequency will be subject to aliasing. The spectrum of a signal is a representation of a waveform in the frequency domain. Considering that any signal can be decomposed into a sum of sine waves with different frequencies (spectral components), meaningful ones are those whose amplitude exceeds some threshold.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96553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ADC consists of sampling and quantization. The second step is meant to restrict the sampled values to a countable set that can be represented on a number of bits. This is achieved either by rounding on truncation of sampled values to the nearest element of the quantization set. Inherently this introduces some error that also impacts on the reconstruction.</a:t>
            </a:r>
          </a:p>
          <a:p>
            <a:endParaRPr lang="en-US" noProof="0" dirty="0"/>
          </a:p>
          <a:p>
            <a:r>
              <a:rPr lang="en-US" noProof="0" dirty="0"/>
              <a:t>The schematic shown on the right is a 3-bit quantizer that uses three comparators to match the input to one of eight possible voltage levels in the range [0,V</a:t>
            </a:r>
            <a:r>
              <a:rPr lang="en-US" baseline="-25000" noProof="0" dirty="0"/>
              <a:t>ref</a:t>
            </a:r>
            <a:r>
              <a:rPr lang="en-US" noProof="0" dirty="0"/>
              <a: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73066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will by explaining what a hardware platform is and what the design involves. We will then discuss the different types of memories that can be encountered in microcontrollers and study power saving techniques. We will continue our journey by examining different types of sensors and finish with a discussion about analog-to-digital conversion.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number of bits used to quantize the sampled analog signal dictates the precision of the ADC. As such the resolution of a quantizer is computed as the ratio between the voltage range and the number of levels that can be represented.</a:t>
            </a:r>
          </a:p>
          <a:p>
            <a:endParaRPr lang="en-US" noProof="0" dirty="0"/>
          </a:p>
          <a:p>
            <a:r>
              <a:rPr lang="en-US" noProof="0" dirty="0"/>
              <a:t>This process introduces quantization errors that is typically computed by subtracting the output of an ideal ADC from the output of a DAC that performs the inverse process. The quantization error is typically in the range ± FS/2</a:t>
            </a:r>
            <a:r>
              <a:rPr lang="en-US" baseline="30000" noProof="0" dirty="0"/>
              <a:t>n+1</a:t>
            </a:r>
            <a:r>
              <a:rPr lang="en-US" baseline="-25000" noProof="0" dirty="0"/>
              <a:t> </a:t>
            </a:r>
            <a:r>
              <a:rPr lang="en-US" baseline="0" noProof="0" dirty="0"/>
              <a:t>(where FS is the full scale).</a:t>
            </a:r>
            <a:endParaRPr lang="en-US" baseline="30000"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13736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assess the goodness of an ADC, designers usually measure the impact of the quantization error through the signal-to-noise ratio that is effectively the ratio between the signal voltage range and the amplitude of the noise.</a:t>
            </a:r>
          </a:p>
          <a:p>
            <a:endParaRPr lang="en-GB" dirty="0"/>
          </a:p>
          <a:p>
            <a:r>
              <a:rPr lang="en-GB" dirty="0"/>
              <a:t>An ideal ADC can be characterized by an SNR value as expressed above. </a:t>
            </a:r>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03934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t>Digital-to-analog converters translate a digital signal into the corresponding analog voltage. Some DACs can also produce complex waveforms.</a:t>
            </a:r>
          </a:p>
          <a:p>
            <a:endParaRPr lang="en-US" sz="1200" noProof="0" dirty="0"/>
          </a:p>
          <a:p>
            <a:r>
              <a:rPr lang="en-US" sz="1200" noProof="0" dirty="0"/>
              <a:t>In some applications it can be more convenient to use PWN instead of introducing additional DAC circuitry; for instance when the output of an MCU is only meant to drive the input to a motor or gradually decrease a voltage to dim an LED.</a:t>
            </a:r>
          </a:p>
          <a:p>
            <a:endParaRPr lang="en-US" sz="1200" noProof="0" dirty="0"/>
          </a:p>
          <a:p>
            <a:r>
              <a:rPr lang="en-US" sz="1200" noProof="0" dirty="0"/>
              <a:t>There are several metrics that quantify the performance of DACs and some of these are application dependent. Some important ones include the dynamic that represents the difference between the extreme values of the voltage that can be produced. Another indicator is the resolution that, similar to ADC, measures how many levels can be reproduced at the output. In some applications, such as audio and video, this also determines the “depth.” THD + N is a measurement of the percentage of harmonic distortion and noise present in a reproduced signal.</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6681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following modules, we will study the Arm Cortex-M4 processor architecture, discuss interrupts and low power features, and introduce the Mbed Platform.</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Programs must be built specifically for a particular type of platform. This is where the compiler turns the code into platform-specific machine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Hardware platforms can be integrated, as we see here in the middle column, where the CPU, GPU, and an inertial measurement unit (IMU) are collocated on the same board.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Sometimes it is convenient to modularize the design into a main platform to which one or more extension platforms are connected. In the example above, the main platform hosts a microcontroller (MCU), a digital signal processor (DSP) that processes information received from an analog-to-digital converter (ADC) that, for instance, captures audio signals. A Bluetooth Low Energy (BLE) extension platform is attached that has its own MCU and a radio transceiver.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50634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Several factors influence the design of a hardware platform. Depending on the application type, constraints, and budget, different types of microcontrollers or CPUs are adopted. For more specialized applications, GPUs and DSPs may also be added. Whether the platform is expected to be line-powered or battery-powered will further influence the choice of computing modules.</a:t>
            </a:r>
          </a:p>
          <a:p>
            <a:endParaRPr lang="en-US" noProof="0" dirty="0"/>
          </a:p>
          <a:p>
            <a:r>
              <a:rPr lang="en-US" noProof="0" dirty="0"/>
              <a:t>Another factor considered in the design is the type of connectivity intended to be used with the target application. Choices vary between wired and different type of wireless solution that not only depend on the desired throughput, but also on the energy constraints imposed.</a:t>
            </a:r>
          </a:p>
          <a:p>
            <a:endParaRPr lang="en-US" noProof="0" dirty="0"/>
          </a:p>
          <a:p>
            <a:r>
              <a:rPr lang="en-US" noProof="0" dirty="0"/>
              <a:t>How the system will interact with peripheral influences the choice of I/O. Options include general purpose I/O (GPIO) and different types of Serial interfaces, e.g., Inter-Integrated Circuit (I2C), Serial Peripheral Interface (SPI), etc.</a:t>
            </a:r>
          </a:p>
          <a:p>
            <a:endParaRPr lang="en-US" noProof="0" dirty="0"/>
          </a:p>
          <a:p>
            <a:r>
              <a:rPr lang="en-US" noProof="0" dirty="0"/>
              <a:t>Nonetheless, debugging options should be also factored in.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96212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In the Harvard architecture, separate storage and signal pathways exist for instructions and data.</a:t>
            </a:r>
          </a:p>
          <a:p>
            <a:endParaRPr lang="en-US" baseline="0" noProof="0" dirty="0"/>
          </a:p>
          <a:p>
            <a:r>
              <a:rPr lang="en-US" baseline="0" noProof="0" dirty="0"/>
              <a:t>In the last module we looked at the differences between CPUs, MCUs, and embedded systems. You will remember that an MCU extends the functionality of a CPU that typically handles instruction fetching and decoding, and processes instructions through an ALU. MCUs incorporate on the same chip the CPU functionality, together with instruction and data memories, and different I/O.</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132382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Different memory options exist to serve code and data storage in Harvard architectures.</a:t>
            </a:r>
          </a:p>
          <a:p>
            <a:endParaRPr lang="en-US" noProof="0" dirty="0"/>
          </a:p>
          <a:p>
            <a:r>
              <a:rPr lang="en-US" noProof="0" dirty="0"/>
              <a:t>The EEPROM is usually used to store persistent data, given its non-volatile properties, but the contents can be electronically reprogrammed.</a:t>
            </a:r>
          </a:p>
          <a:p>
            <a:endParaRPr lang="en-US" noProof="0" dirty="0"/>
          </a:p>
          <a:p>
            <a:r>
              <a:rPr lang="en-US" noProof="0" dirty="0"/>
              <a:t>Flash memory is faster than EEPROM as it is block erasable that makes it more suitable for storing program code that must be run even after the device has been power cycled.</a:t>
            </a:r>
          </a:p>
          <a:p>
            <a:endParaRPr lang="en-US" noProof="0" dirty="0"/>
          </a:p>
          <a:p>
            <a:r>
              <a:rPr lang="en-US" noProof="0" dirty="0"/>
              <a:t>DRAM stands for Dynamic Random-access Memory consisting of capacitors and transistors. Because the electric charge of the capacitors decays over time, it has to be refreshed to avoid data loss. DRAM is however volatile, i.e., the data stored is lost when the circuit is unpowered.</a:t>
            </a:r>
          </a:p>
          <a:p>
            <a:endParaRPr lang="en-US" noProof="0" dirty="0"/>
          </a:p>
          <a:p>
            <a:r>
              <a:rPr lang="en-US" noProof="0" dirty="0"/>
              <a:t>Unlike DRAM, SRAM does not need to be refreshed periodically due to the bistable latching circuitry it implements. It is also much faster than DRAM but also more expensive.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67543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MCUs have memory size limitations that constraint the size of the program that can be uploaded. Here is an example of an MCU implementing the ultra-low-power Arm Cortex-M0+ architecture that we may encounter, for e.g., in wearable devices. Note the instruction memory available is limited to 64KB.</a:t>
            </a:r>
          </a:p>
          <a:p>
            <a:endParaRPr lang="en-US" noProof="0" dirty="0"/>
          </a:p>
          <a:p>
            <a:r>
              <a:rPr lang="en-US" noProof="0" dirty="0"/>
              <a:t>To handle this, architecture optimizations such as compressed instruction sets are adopted, while further software-based optimization can be used at code compilation time to reduce the size of the program.</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5814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hardware platforms for IoT are often battery powered, energy consumption is an important aspect. This is primarily impacted by the behavior of the MCU including the power consumption during active periods and how frequently the MCU is active. Additional energy might be consumed for cooling purposes that depend on environmental conditions, but also on how much heat the MCU dissipates during operation. Therefore optimization can be performed along these three directions.</a:t>
            </a:r>
          </a:p>
          <a:p>
            <a:endParaRPr lang="en-US" noProof="0" dirty="0"/>
          </a:p>
          <a:p>
            <a:r>
              <a:rPr lang="en-US" noProof="0" dirty="0"/>
              <a:t>A more power-hungry processor is not necessarily less energy efficiency, if it is idle most of the time. We can determine the energy consumed by an MCU with the formula shown above.</a:t>
            </a:r>
          </a:p>
          <a:p>
            <a:endParaRPr lang="en-US" noProof="0" dirty="0"/>
          </a:p>
          <a:p>
            <a:r>
              <a:rPr lang="en-US" noProof="0" dirty="0"/>
              <a:t>Let’s consider an example with two MCUs, one that is active all the time and consumes 0.1W, the other is active only 10% of the time and consumes 1W when active. If both run at a nominal voltage of 5V and are powered by a 2Ah battery, the lifetime of both will be 100 hours.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7127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Different power saving techniques, including switching odd peripherals when they are not required or putting the MCU in a sleep mode that temporarily disables some functionality in order to reduce active time and thus the power consumption. Wireless interfaces can be also switched off when not engaged in communications. For instance, BLE implements such functionality and Wi-Fi also has a power-saving mode by which a device wakes up a RF transceiver periodically to send/receive data.</a:t>
            </a:r>
          </a:p>
          <a:p>
            <a:endParaRPr lang="en-US" noProof="0" dirty="0"/>
          </a:p>
          <a:p>
            <a:r>
              <a:rPr lang="en-US" noProof="0" dirty="0"/>
              <a:t>Another approach in modern is that of reducing and enhancing performance depending on the complexity of the task executed. This can be done through dynamic voltage or frequency scaling.</a:t>
            </a:r>
          </a:p>
          <a:p>
            <a:endParaRPr lang="en-US" noProof="0" dirty="0"/>
          </a:p>
          <a:p>
            <a:r>
              <a:rPr lang="en-US" noProof="0" dirty="0"/>
              <a:t>Further power saving can be achieved through software, by compiling to optimized byte code that minimizes energy usage.</a:t>
            </a:r>
          </a:p>
          <a:p>
            <a:endParaRPr lang="en-US" noProof="0" dirty="0"/>
          </a:p>
          <a:p>
            <a:r>
              <a:rPr lang="en-US" noProof="0" dirty="0"/>
              <a:t>Nonetheless, power saving can be taken into account from the chip design stage. For instance, smaller chips with fewer transistors consume less energy. This is possible with Reduced Instruction Set Computing (RISC) architectures, whereby large operations are processed in small and simple blocks. Keeping the instruction set simple also helps.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917283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0"/>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56.jpg"/></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58.jp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61.jpg"/></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953505" y="1909486"/>
            <a:ext cx="6255833" cy="1519514"/>
          </a:xfrm>
        </p:spPr>
        <p:txBody>
          <a:bodyPr/>
          <a:lstStyle/>
          <a:p>
            <a:r>
              <a:rPr lang="en-US" dirty="0"/>
              <a:t>Hardware Platforms for IoT</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59ED-9EDC-4D67-A838-B75F8C0CE2B4}"/>
              </a:ext>
            </a:extLst>
          </p:cNvPr>
          <p:cNvSpPr>
            <a:spLocks noGrp="1"/>
          </p:cNvSpPr>
          <p:nvPr>
            <p:ph type="title"/>
          </p:nvPr>
        </p:nvSpPr>
        <p:spPr/>
        <p:txBody>
          <a:bodyPr/>
          <a:lstStyle/>
          <a:p>
            <a:r>
              <a:rPr lang="en-GB" dirty="0"/>
              <a:t>Sleep modes</a:t>
            </a:r>
          </a:p>
        </p:txBody>
      </p:sp>
      <p:sp>
        <p:nvSpPr>
          <p:cNvPr id="9" name="Text Placeholder 8">
            <a:extLst>
              <a:ext uri="{FF2B5EF4-FFF2-40B4-BE49-F238E27FC236}">
                <a16:creationId xmlns:a16="http://schemas.microsoft.com/office/drawing/2014/main" id="{D143F648-A34D-452A-A889-2911D6D5ACDD}"/>
              </a:ext>
            </a:extLst>
          </p:cNvPr>
          <p:cNvSpPr>
            <a:spLocks noGrp="1"/>
          </p:cNvSpPr>
          <p:nvPr>
            <p:ph type="body" sz="quarter" idx="13"/>
          </p:nvPr>
        </p:nvSpPr>
        <p:spPr/>
        <p:txBody>
          <a:bodyPr/>
          <a:lstStyle/>
          <a:p>
            <a:r>
              <a:rPr lang="en-GB" dirty="0"/>
              <a:t>Multiple low-power/sleep modes available in modern MCU</a:t>
            </a:r>
          </a:p>
        </p:txBody>
      </p:sp>
      <p:sp>
        <p:nvSpPr>
          <p:cNvPr id="14" name="Text Placeholder 13">
            <a:extLst>
              <a:ext uri="{FF2B5EF4-FFF2-40B4-BE49-F238E27FC236}">
                <a16:creationId xmlns:a16="http://schemas.microsoft.com/office/drawing/2014/main" id="{E0E2DAEE-53E5-4AD8-9A52-7081A777E170}"/>
              </a:ext>
            </a:extLst>
          </p:cNvPr>
          <p:cNvSpPr>
            <a:spLocks noGrp="1"/>
          </p:cNvSpPr>
          <p:nvPr>
            <p:ph type="body" sz="quarter" idx="16"/>
          </p:nvPr>
        </p:nvSpPr>
        <p:spPr/>
        <p:txBody>
          <a:bodyPr/>
          <a:lstStyle/>
          <a:p>
            <a:r>
              <a:rPr lang="en-GB" dirty="0"/>
              <a:t>MCU does not process data all the time</a:t>
            </a:r>
          </a:p>
        </p:txBody>
      </p:sp>
      <p:sp>
        <p:nvSpPr>
          <p:cNvPr id="8" name="Content Placeholder 7">
            <a:extLst>
              <a:ext uri="{FF2B5EF4-FFF2-40B4-BE49-F238E27FC236}">
                <a16:creationId xmlns:a16="http://schemas.microsoft.com/office/drawing/2014/main" id="{F9CBF6EF-3AC2-4755-B1DD-08794BFCB598}"/>
              </a:ext>
            </a:extLst>
          </p:cNvPr>
          <p:cNvSpPr>
            <a:spLocks noGrp="1"/>
          </p:cNvSpPr>
          <p:nvPr>
            <p:ph sz="quarter" idx="19"/>
          </p:nvPr>
        </p:nvSpPr>
        <p:spPr/>
        <p:txBody>
          <a:bodyPr/>
          <a:lstStyle/>
          <a:p>
            <a:pPr algn="l"/>
            <a:r>
              <a:rPr lang="en-GB" dirty="0"/>
              <a:t>Each low-power mode brings different power consumption reduction at the cost of a performance penalty</a:t>
            </a:r>
          </a:p>
          <a:p>
            <a:pPr algn="l"/>
            <a:r>
              <a:rPr lang="en-GB" dirty="0"/>
              <a:t>Wake-up time increases as performance decreases – MCU needs to respond to interrupts</a:t>
            </a:r>
          </a:p>
          <a:p>
            <a:pPr algn="l"/>
            <a:r>
              <a:rPr lang="en-GB" dirty="0"/>
              <a:t>The number of wake-up sources decreases as performance decreases</a:t>
            </a:r>
          </a:p>
        </p:txBody>
      </p:sp>
      <p:sp>
        <p:nvSpPr>
          <p:cNvPr id="15" name="Text Placeholder 14">
            <a:extLst>
              <a:ext uri="{FF2B5EF4-FFF2-40B4-BE49-F238E27FC236}">
                <a16:creationId xmlns:a16="http://schemas.microsoft.com/office/drawing/2014/main" id="{A342F261-BBF4-4D3B-8642-A9F91AC05825}"/>
              </a:ext>
            </a:extLst>
          </p:cNvPr>
          <p:cNvSpPr>
            <a:spLocks noGrp="1"/>
          </p:cNvSpPr>
          <p:nvPr>
            <p:ph type="body" sz="quarter" idx="18"/>
          </p:nvPr>
        </p:nvSpPr>
        <p:spPr/>
        <p:txBody>
          <a:bodyPr/>
          <a:lstStyle/>
          <a:p>
            <a:r>
              <a:rPr lang="en-GB" dirty="0"/>
              <a:t>Example: STM32L0 devices implement five low-power modes</a:t>
            </a:r>
          </a:p>
        </p:txBody>
      </p:sp>
      <p:graphicFrame>
        <p:nvGraphicFramePr>
          <p:cNvPr id="17" name="Table 17">
            <a:extLst>
              <a:ext uri="{FF2B5EF4-FFF2-40B4-BE49-F238E27FC236}">
                <a16:creationId xmlns:a16="http://schemas.microsoft.com/office/drawing/2014/main" id="{B69A37C6-28D4-48DC-9386-0D20C6DD0380}"/>
              </a:ext>
            </a:extLst>
          </p:cNvPr>
          <p:cNvGraphicFramePr>
            <a:graphicFrameLocks noGrp="1"/>
          </p:cNvGraphicFramePr>
          <p:nvPr>
            <p:ph sz="quarter" idx="21"/>
            <p:extLst>
              <p:ext uri="{D42A27DB-BD31-4B8C-83A1-F6EECF244321}">
                <p14:modId xmlns:p14="http://schemas.microsoft.com/office/powerpoint/2010/main" val="2921569063"/>
              </p:ext>
            </p:extLst>
          </p:nvPr>
        </p:nvGraphicFramePr>
        <p:xfrm>
          <a:off x="6340475" y="2456831"/>
          <a:ext cx="5372100" cy="2727344"/>
        </p:xfrm>
        <a:graphic>
          <a:graphicData uri="http://schemas.openxmlformats.org/drawingml/2006/table">
            <a:tbl>
              <a:tblPr firstRow="1" firstCol="1" bandRow="1">
                <a:tableStyleId>{5C22544A-7EE6-4342-B048-85BDC9FD1C3A}</a:tableStyleId>
              </a:tblPr>
              <a:tblGrid>
                <a:gridCol w="1342860">
                  <a:extLst>
                    <a:ext uri="{9D8B030D-6E8A-4147-A177-3AD203B41FA5}">
                      <a16:colId xmlns:a16="http://schemas.microsoft.com/office/drawing/2014/main" val="4080302887"/>
                    </a:ext>
                  </a:extLst>
                </a:gridCol>
                <a:gridCol w="712520">
                  <a:extLst>
                    <a:ext uri="{9D8B030D-6E8A-4147-A177-3AD203B41FA5}">
                      <a16:colId xmlns:a16="http://schemas.microsoft.com/office/drawing/2014/main" val="4111701838"/>
                    </a:ext>
                  </a:extLst>
                </a:gridCol>
                <a:gridCol w="807522">
                  <a:extLst>
                    <a:ext uri="{9D8B030D-6E8A-4147-A177-3AD203B41FA5}">
                      <a16:colId xmlns:a16="http://schemas.microsoft.com/office/drawing/2014/main" val="455726525"/>
                    </a:ext>
                  </a:extLst>
                </a:gridCol>
                <a:gridCol w="878774">
                  <a:extLst>
                    <a:ext uri="{9D8B030D-6E8A-4147-A177-3AD203B41FA5}">
                      <a16:colId xmlns:a16="http://schemas.microsoft.com/office/drawing/2014/main" val="1645788218"/>
                    </a:ext>
                  </a:extLst>
                </a:gridCol>
                <a:gridCol w="658637">
                  <a:extLst>
                    <a:ext uri="{9D8B030D-6E8A-4147-A177-3AD203B41FA5}">
                      <a16:colId xmlns:a16="http://schemas.microsoft.com/office/drawing/2014/main" val="3085048330"/>
                    </a:ext>
                  </a:extLst>
                </a:gridCol>
                <a:gridCol w="971787">
                  <a:extLst>
                    <a:ext uri="{9D8B030D-6E8A-4147-A177-3AD203B41FA5}">
                      <a16:colId xmlns:a16="http://schemas.microsoft.com/office/drawing/2014/main" val="378048134"/>
                    </a:ext>
                  </a:extLst>
                </a:gridCol>
              </a:tblGrid>
              <a:tr h="494992">
                <a:tc>
                  <a:txBody>
                    <a:bodyPr/>
                    <a:lstStyle/>
                    <a:p>
                      <a:endParaRPr lang="en-GB" sz="1600" dirty="0"/>
                    </a:p>
                  </a:txBody>
                  <a:tcPr/>
                </a:tc>
                <a:tc>
                  <a:txBody>
                    <a:bodyPr/>
                    <a:lstStyle/>
                    <a:p>
                      <a:r>
                        <a:rPr lang="en-GB" sz="1600" dirty="0"/>
                        <a:t>LPRun</a:t>
                      </a:r>
                    </a:p>
                  </a:txBody>
                  <a:tcPr/>
                </a:tc>
                <a:tc>
                  <a:txBody>
                    <a:bodyPr/>
                    <a:lstStyle/>
                    <a:p>
                      <a:r>
                        <a:rPr lang="en-GB" sz="1600" dirty="0"/>
                        <a:t>Sleep</a:t>
                      </a:r>
                    </a:p>
                  </a:txBody>
                  <a:tcPr/>
                </a:tc>
                <a:tc>
                  <a:txBody>
                    <a:bodyPr/>
                    <a:lstStyle/>
                    <a:p>
                      <a:r>
                        <a:rPr lang="en-GB" sz="1600" dirty="0"/>
                        <a:t>LPSleep</a:t>
                      </a:r>
                    </a:p>
                  </a:txBody>
                  <a:tcPr/>
                </a:tc>
                <a:tc>
                  <a:txBody>
                    <a:bodyPr/>
                    <a:lstStyle/>
                    <a:p>
                      <a:r>
                        <a:rPr lang="en-GB" sz="1600" dirty="0"/>
                        <a:t>Stop</a:t>
                      </a:r>
                    </a:p>
                  </a:txBody>
                  <a:tcPr/>
                </a:tc>
                <a:tc>
                  <a:txBody>
                    <a:bodyPr/>
                    <a:lstStyle/>
                    <a:p>
                      <a:r>
                        <a:rPr lang="en-GB" sz="1600" dirty="0"/>
                        <a:t>Standby</a:t>
                      </a:r>
                    </a:p>
                  </a:txBody>
                  <a:tcPr/>
                </a:tc>
                <a:extLst>
                  <a:ext uri="{0D108BD9-81ED-4DB2-BD59-A6C34878D82A}">
                    <a16:rowId xmlns:a16="http://schemas.microsoft.com/office/drawing/2014/main" val="3386603604"/>
                  </a:ext>
                </a:extLst>
              </a:tr>
              <a:tr h="494992">
                <a:tc>
                  <a:txBody>
                    <a:bodyPr/>
                    <a:lstStyle/>
                    <a:p>
                      <a:r>
                        <a:rPr lang="en-GB" sz="1600" dirty="0"/>
                        <a:t>Performance</a:t>
                      </a:r>
                    </a:p>
                  </a:txBody>
                  <a:tcPr/>
                </a:tc>
                <a:tc>
                  <a:txBody>
                    <a:bodyPr/>
                    <a:lstStyle/>
                    <a:p>
                      <a:r>
                        <a:rPr lang="en-GB" sz="1600" dirty="0"/>
                        <a:t>1</a:t>
                      </a:r>
                    </a:p>
                  </a:txBody>
                  <a:tcPr/>
                </a:tc>
                <a:tc>
                  <a:txBody>
                    <a:bodyPr/>
                    <a:lstStyle/>
                    <a:p>
                      <a:r>
                        <a:rPr lang="en-GB" sz="1600" dirty="0"/>
                        <a:t>2</a:t>
                      </a:r>
                    </a:p>
                  </a:txBody>
                  <a:tcPr/>
                </a:tc>
                <a:tc>
                  <a:txBody>
                    <a:bodyPr/>
                    <a:lstStyle/>
                    <a:p>
                      <a:r>
                        <a:rPr lang="en-GB" sz="1600" dirty="0"/>
                        <a:t>3</a:t>
                      </a:r>
                    </a:p>
                  </a:txBody>
                  <a:tcPr/>
                </a:tc>
                <a:tc>
                  <a:txBody>
                    <a:bodyPr/>
                    <a:lstStyle/>
                    <a:p>
                      <a:r>
                        <a:rPr lang="en-GB" sz="1600" dirty="0"/>
                        <a:t>4</a:t>
                      </a:r>
                    </a:p>
                  </a:txBody>
                  <a:tcPr/>
                </a:tc>
                <a:tc>
                  <a:txBody>
                    <a:bodyPr/>
                    <a:lstStyle/>
                    <a:p>
                      <a:r>
                        <a:rPr lang="en-GB" sz="1600" dirty="0"/>
                        <a:t>5</a:t>
                      </a:r>
                    </a:p>
                  </a:txBody>
                  <a:tcPr/>
                </a:tc>
                <a:extLst>
                  <a:ext uri="{0D108BD9-81ED-4DB2-BD59-A6C34878D82A}">
                    <a16:rowId xmlns:a16="http://schemas.microsoft.com/office/drawing/2014/main" val="1636397075"/>
                  </a:ext>
                </a:extLst>
              </a:tr>
              <a:tr h="494992">
                <a:tc>
                  <a:txBody>
                    <a:bodyPr/>
                    <a:lstStyle/>
                    <a:p>
                      <a:r>
                        <a:rPr lang="en-GB" sz="1600" dirty="0"/>
                        <a:t>Power consumption</a:t>
                      </a:r>
                    </a:p>
                  </a:txBody>
                  <a:tcPr/>
                </a:tc>
                <a:tc>
                  <a:txBody>
                    <a:bodyPr/>
                    <a:lstStyle/>
                    <a:p>
                      <a:r>
                        <a:rPr lang="en-GB" sz="1600" dirty="0"/>
                        <a:t>4</a:t>
                      </a:r>
                    </a:p>
                  </a:txBody>
                  <a:tcPr/>
                </a:tc>
                <a:tc>
                  <a:txBody>
                    <a:bodyPr/>
                    <a:lstStyle/>
                    <a:p>
                      <a:r>
                        <a:rPr lang="en-GB" sz="1600" dirty="0"/>
                        <a:t>5</a:t>
                      </a:r>
                    </a:p>
                  </a:txBody>
                  <a:tcPr/>
                </a:tc>
                <a:tc>
                  <a:txBody>
                    <a:bodyPr/>
                    <a:lstStyle/>
                    <a:p>
                      <a:r>
                        <a:rPr lang="en-GB" sz="1600" dirty="0"/>
                        <a:t>3</a:t>
                      </a:r>
                    </a:p>
                  </a:txBody>
                  <a:tcPr/>
                </a:tc>
                <a:tc>
                  <a:txBody>
                    <a:bodyPr/>
                    <a:lstStyle/>
                    <a:p>
                      <a:r>
                        <a:rPr lang="en-GB" sz="1600" dirty="0"/>
                        <a:t>2</a:t>
                      </a:r>
                    </a:p>
                  </a:txBody>
                  <a:tcPr/>
                </a:tc>
                <a:tc>
                  <a:txBody>
                    <a:bodyPr/>
                    <a:lstStyle/>
                    <a:p>
                      <a:r>
                        <a:rPr lang="en-GB" sz="1600" dirty="0"/>
                        <a:t>1</a:t>
                      </a:r>
                    </a:p>
                  </a:txBody>
                  <a:tcPr/>
                </a:tc>
                <a:extLst>
                  <a:ext uri="{0D108BD9-81ED-4DB2-BD59-A6C34878D82A}">
                    <a16:rowId xmlns:a16="http://schemas.microsoft.com/office/drawing/2014/main" val="261797762"/>
                  </a:ext>
                </a:extLst>
              </a:tr>
              <a:tr h="494992">
                <a:tc>
                  <a:txBody>
                    <a:bodyPr/>
                    <a:lstStyle/>
                    <a:p>
                      <a:r>
                        <a:rPr lang="en-GB" sz="1600" dirty="0"/>
                        <a:t>Wake-up time</a:t>
                      </a:r>
                    </a:p>
                  </a:txBody>
                  <a:tcPr/>
                </a:tc>
                <a:tc>
                  <a:txBody>
                    <a:bodyPr/>
                    <a:lstStyle/>
                    <a:p>
                      <a:r>
                        <a:rPr lang="en-GB" sz="1600" dirty="0"/>
                        <a:t>2</a:t>
                      </a:r>
                    </a:p>
                  </a:txBody>
                  <a:tcPr/>
                </a:tc>
                <a:tc>
                  <a:txBody>
                    <a:bodyPr/>
                    <a:lstStyle/>
                    <a:p>
                      <a:r>
                        <a:rPr lang="en-GB" sz="1600" dirty="0"/>
                        <a:t>1</a:t>
                      </a:r>
                    </a:p>
                  </a:txBody>
                  <a:tcPr/>
                </a:tc>
                <a:tc>
                  <a:txBody>
                    <a:bodyPr/>
                    <a:lstStyle/>
                    <a:p>
                      <a:r>
                        <a:rPr lang="en-GB" sz="1600" dirty="0"/>
                        <a:t>4</a:t>
                      </a:r>
                    </a:p>
                  </a:txBody>
                  <a:tcPr/>
                </a:tc>
                <a:tc>
                  <a:txBody>
                    <a:bodyPr/>
                    <a:lstStyle/>
                    <a:p>
                      <a:r>
                        <a:rPr lang="en-GB" sz="1600" dirty="0"/>
                        <a:t>3</a:t>
                      </a:r>
                    </a:p>
                  </a:txBody>
                  <a:tcPr/>
                </a:tc>
                <a:tc>
                  <a:txBody>
                    <a:bodyPr/>
                    <a:lstStyle/>
                    <a:p>
                      <a:r>
                        <a:rPr lang="en-GB" sz="1600" dirty="0"/>
                        <a:t>5</a:t>
                      </a:r>
                    </a:p>
                  </a:txBody>
                  <a:tcPr/>
                </a:tc>
                <a:extLst>
                  <a:ext uri="{0D108BD9-81ED-4DB2-BD59-A6C34878D82A}">
                    <a16:rowId xmlns:a16="http://schemas.microsoft.com/office/drawing/2014/main" val="4112481141"/>
                  </a:ext>
                </a:extLst>
              </a:tr>
              <a:tr h="494992">
                <a:tc>
                  <a:txBody>
                    <a:bodyPr/>
                    <a:lstStyle/>
                    <a:p>
                      <a:r>
                        <a:rPr lang="en-GB" sz="1600" dirty="0"/>
                        <a:t>Wake-up sources</a:t>
                      </a:r>
                    </a:p>
                  </a:txBody>
                  <a:tcPr/>
                </a:tc>
                <a:tc>
                  <a:txBody>
                    <a:bodyPr/>
                    <a:lstStyle/>
                    <a:p>
                      <a:r>
                        <a:rPr lang="en-GB" sz="1600" dirty="0"/>
                        <a:t>1</a:t>
                      </a:r>
                    </a:p>
                  </a:txBody>
                  <a:tcPr/>
                </a:tc>
                <a:tc>
                  <a:txBody>
                    <a:bodyPr/>
                    <a:lstStyle/>
                    <a:p>
                      <a:r>
                        <a:rPr lang="en-GB" sz="1600" dirty="0"/>
                        <a:t>2</a:t>
                      </a:r>
                    </a:p>
                  </a:txBody>
                  <a:tcPr/>
                </a:tc>
                <a:tc>
                  <a:txBody>
                    <a:bodyPr/>
                    <a:lstStyle/>
                    <a:p>
                      <a:r>
                        <a:rPr lang="en-GB" sz="1600" dirty="0"/>
                        <a:t>3</a:t>
                      </a:r>
                    </a:p>
                  </a:txBody>
                  <a:tcPr/>
                </a:tc>
                <a:tc>
                  <a:txBody>
                    <a:bodyPr/>
                    <a:lstStyle/>
                    <a:p>
                      <a:r>
                        <a:rPr lang="en-GB" sz="1600" dirty="0"/>
                        <a:t>4</a:t>
                      </a:r>
                    </a:p>
                  </a:txBody>
                  <a:tcPr/>
                </a:tc>
                <a:tc>
                  <a:txBody>
                    <a:bodyPr/>
                    <a:lstStyle/>
                    <a:p>
                      <a:r>
                        <a:rPr lang="en-GB" sz="1600" dirty="0"/>
                        <a:t>5</a:t>
                      </a:r>
                    </a:p>
                  </a:txBody>
                  <a:tcPr/>
                </a:tc>
                <a:extLst>
                  <a:ext uri="{0D108BD9-81ED-4DB2-BD59-A6C34878D82A}">
                    <a16:rowId xmlns:a16="http://schemas.microsoft.com/office/drawing/2014/main" val="2157860323"/>
                  </a:ext>
                </a:extLst>
              </a:tr>
            </a:tbl>
          </a:graphicData>
        </a:graphic>
      </p:graphicFrame>
      <p:sp>
        <p:nvSpPr>
          <p:cNvPr id="19" name="TextBox 18">
            <a:extLst>
              <a:ext uri="{FF2B5EF4-FFF2-40B4-BE49-F238E27FC236}">
                <a16:creationId xmlns:a16="http://schemas.microsoft.com/office/drawing/2014/main" id="{AB7E3B42-B793-4BC5-8C46-495B83CFF5C7}"/>
              </a:ext>
            </a:extLst>
          </p:cNvPr>
          <p:cNvSpPr txBox="1"/>
          <p:nvPr/>
        </p:nvSpPr>
        <p:spPr>
          <a:xfrm>
            <a:off x="6340475" y="5459829"/>
            <a:ext cx="5345640" cy="2215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dirty="0">
                <a:solidFill>
                  <a:schemeClr val="tx2"/>
                </a:solidFill>
                <a:latin typeface="+mn-lt"/>
                <a:ea typeface="+mn-ea"/>
              </a:rPr>
              <a:t>(1) Best; (5) Worst</a:t>
            </a:r>
            <a:endParaRPr lang="en-GB" sz="1600" kern="1200" dirty="0">
              <a:solidFill>
                <a:schemeClr val="tx2"/>
              </a:solidFill>
              <a:latin typeface="+mn-lt"/>
              <a:ea typeface="+mn-ea"/>
              <a:cs typeface="+mn-cs"/>
            </a:endParaRPr>
          </a:p>
        </p:txBody>
      </p:sp>
    </p:spTree>
    <p:extLst>
      <p:ext uri="{BB962C8B-B14F-4D97-AF65-F5344CB8AC3E}">
        <p14:creationId xmlns:p14="http://schemas.microsoft.com/office/powerpoint/2010/main" val="420830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6060BD-B393-416F-A806-5073646699D2}"/>
              </a:ext>
            </a:extLst>
          </p:cNvPr>
          <p:cNvSpPr>
            <a:spLocks noGrp="1"/>
          </p:cNvSpPr>
          <p:nvPr>
            <p:ph type="title"/>
          </p:nvPr>
        </p:nvSpPr>
        <p:spPr/>
        <p:txBody>
          <a:bodyPr/>
          <a:lstStyle/>
          <a:p>
            <a:r>
              <a:rPr lang="en-US" dirty="0"/>
              <a:t>Dynamic voltage and frequency scaling (DVFS)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A34DC941-551B-4D36-A632-E03DADC6DFE0}"/>
                  </a:ext>
                </a:extLst>
              </p:cNvPr>
              <p:cNvSpPr>
                <a:spLocks noGrp="1"/>
              </p:cNvSpPr>
              <p:nvPr>
                <p:ph idx="1"/>
              </p:nvPr>
            </p:nvSpPr>
            <p:spPr/>
            <p:txBody>
              <a:bodyPr/>
              <a:lstStyle/>
              <a:p>
                <a:r>
                  <a:rPr lang="en-US" dirty="0"/>
                  <a:t>Linear relationship between power consumption </a:t>
                </a:r>
                <a:r>
                  <a:rPr lang="en-US" i="1" dirty="0">
                    <a:latin typeface="Cambria Math" panose="02040503050406030204" pitchFamily="18" charset="0"/>
                    <a:ea typeface="Cambria Math" panose="02040503050406030204" pitchFamily="18" charset="0"/>
                  </a:rPr>
                  <a:t>P</a:t>
                </a:r>
                <a:r>
                  <a:rPr lang="en-US" dirty="0"/>
                  <a:t> and operational frequency </a:t>
                </a:r>
                <a:r>
                  <a:rPr lang="en-US" i="1" dirty="0">
                    <a:latin typeface="Cambria Math" panose="02040503050406030204" pitchFamily="18" charset="0"/>
                    <a:ea typeface="Cambria Math" panose="02040503050406030204" pitchFamily="18" charset="0"/>
                  </a:rPr>
                  <a:t>f</a:t>
                </a:r>
                <a:r>
                  <a:rPr lang="en-US" dirty="0"/>
                  <a:t> and quadratic relationship between power consumption and operational voltage </a:t>
                </a:r>
                <a:r>
                  <a:rPr lang="en-US" i="1" dirty="0">
                    <a:latin typeface="Cambria Math" panose="02040503050406030204" pitchFamily="18" charset="0"/>
                    <a:ea typeface="Cambria Math" panose="02040503050406030204" pitchFamily="18" charset="0"/>
                  </a:rPr>
                  <a:t>V</a:t>
                </a:r>
                <a:r>
                  <a:rPr lang="en-US" dirty="0"/>
                  <a:t>, i.e.,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m:oMathPara>
                </a14:m>
                <a:endParaRPr lang="en-US" b="0" dirty="0"/>
              </a:p>
              <a:p>
                <a:pPr marL="0" indent="0">
                  <a:buNone/>
                </a:pPr>
                <a:endParaRPr lang="en-US" dirty="0"/>
              </a:p>
              <a:p>
                <a:pPr marL="0" indent="357188">
                  <a:buNone/>
                </a:pPr>
                <a:r>
                  <a:rPr lang="en-US" dirty="0"/>
                  <a:t>where </a:t>
                </a:r>
                <a:r>
                  <a:rPr lang="en-US" i="1" dirty="0">
                    <a:latin typeface="Cambria Math" panose="02040503050406030204" pitchFamily="18" charset="0"/>
                    <a:ea typeface="Cambria Math" panose="02040503050406030204" pitchFamily="18" charset="0"/>
                  </a:rPr>
                  <a:t>C </a:t>
                </a:r>
                <a:r>
                  <a:rPr lang="en-US" dirty="0">
                    <a:ea typeface="Cambria Math" panose="02040503050406030204" pitchFamily="18" charset="0"/>
                  </a:rPr>
                  <a:t>is the switching capacity of the logic circuit controlled.</a:t>
                </a:r>
              </a:p>
              <a:p>
                <a:pPr marL="0" indent="357188">
                  <a:buNone/>
                </a:pPr>
                <a:endParaRPr lang="en-US" dirty="0">
                  <a:ea typeface="Cambria Math" panose="02040503050406030204" pitchFamily="18" charset="0"/>
                </a:endParaRPr>
              </a:p>
              <a:p>
                <a:r>
                  <a:rPr lang="en-US" dirty="0"/>
                  <a:t>DVFS can also reduce heat dissipation.</a:t>
                </a:r>
              </a:p>
              <a:p>
                <a:endParaRPr lang="en-US" dirty="0"/>
              </a:p>
              <a:p>
                <a:r>
                  <a:rPr lang="en-US" dirty="0"/>
                  <a:t>Current processor architectures allow for multiple voltage/frequency pairs.</a:t>
                </a:r>
              </a:p>
            </p:txBody>
          </p:sp>
        </mc:Choice>
        <mc:Fallback xmlns="">
          <p:sp>
            <p:nvSpPr>
              <p:cNvPr id="9" name="Content Placeholder 8">
                <a:extLst>
                  <a:ext uri="{FF2B5EF4-FFF2-40B4-BE49-F238E27FC236}">
                    <a16:creationId xmlns:a16="http://schemas.microsoft.com/office/drawing/2014/main" xmlns="" xmlns:a14="http://schemas.microsoft.com/office/drawing/2010/main" id="{A34DC941-551B-4D36-A632-E03DADC6DFE0}"/>
                  </a:ext>
                </a:extLst>
              </p:cNvPr>
              <p:cNvSpPr>
                <a:spLocks noGrp="1" noRot="1" noChangeAspect="1" noMove="1" noResize="1" noEditPoints="1" noAdjustHandles="1" noChangeArrowheads="1" noChangeShapeType="1" noTextEdit="1"/>
              </p:cNvSpPr>
              <p:nvPr>
                <p:ph idx="1"/>
              </p:nvPr>
            </p:nvSpPr>
            <p:spPr>
              <a:blipFill rotWithShape="1">
                <a:blip r:embed="rId3"/>
                <a:stretch>
                  <a:fillRect l="-1574" t="-2537" b="-7164"/>
                </a:stretch>
              </a:blipFill>
            </p:spPr>
            <p:txBody>
              <a:bodyPr/>
              <a:lstStyle/>
              <a:p>
                <a:r>
                  <a:rPr lang="en-US">
                    <a:noFill/>
                  </a:rPr>
                  <a:t> </a:t>
                </a:r>
              </a:p>
            </p:txBody>
          </p:sp>
        </mc:Fallback>
      </mc:AlternateContent>
    </p:spTree>
    <p:extLst>
      <p:ext uri="{BB962C8B-B14F-4D97-AF65-F5344CB8AC3E}">
        <p14:creationId xmlns:p14="http://schemas.microsoft.com/office/powerpoint/2010/main" val="133631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D985-D31C-4863-9542-9599D1F994CB}"/>
              </a:ext>
            </a:extLst>
          </p:cNvPr>
          <p:cNvSpPr>
            <a:spLocks noGrp="1"/>
          </p:cNvSpPr>
          <p:nvPr>
            <p:ph type="title"/>
          </p:nvPr>
        </p:nvSpPr>
        <p:spPr>
          <a:xfrm>
            <a:off x="479425" y="478301"/>
            <a:ext cx="11233150" cy="654760"/>
          </a:xfrm>
          <a:prstGeom prst="rect">
            <a:avLst/>
          </a:prstGeom>
        </p:spPr>
        <p:txBody>
          <a:bodyPr anchor="t">
            <a:normAutofit/>
          </a:bodyPr>
          <a:lstStyle/>
          <a:p>
            <a:r>
              <a:rPr lang="en-US" dirty="0"/>
              <a:t>Sensors</a:t>
            </a:r>
          </a:p>
        </p:txBody>
      </p:sp>
      <p:graphicFrame>
        <p:nvGraphicFramePr>
          <p:cNvPr id="5" name="Content Placeholder 2">
            <a:extLst>
              <a:ext uri="{FF2B5EF4-FFF2-40B4-BE49-F238E27FC236}">
                <a16:creationId xmlns:a16="http://schemas.microsoft.com/office/drawing/2014/main" id="{45FA570F-4370-4C1E-8A58-562D9AF0C92E}"/>
              </a:ext>
            </a:extLst>
          </p:cNvPr>
          <p:cNvGraphicFramePr>
            <a:graphicFrameLocks noGrp="1"/>
          </p:cNvGraphicFramePr>
          <p:nvPr>
            <p:ph type="tbl" sz="quarter" idx="13"/>
            <p:extLst>
              <p:ext uri="{D42A27DB-BD31-4B8C-83A1-F6EECF244321}">
                <p14:modId xmlns:p14="http://schemas.microsoft.com/office/powerpoint/2010/main" val="2125086656"/>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87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B8D-C876-4368-97AB-4D0D84EB8EF4}"/>
              </a:ext>
            </a:extLst>
          </p:cNvPr>
          <p:cNvSpPr>
            <a:spLocks noGrp="1"/>
          </p:cNvSpPr>
          <p:nvPr>
            <p:ph type="title"/>
          </p:nvPr>
        </p:nvSpPr>
        <p:spPr/>
        <p:txBody>
          <a:bodyPr/>
          <a:lstStyle/>
          <a:p>
            <a:r>
              <a:rPr lang="en-US" dirty="0"/>
              <a:t>Types of sensors</a:t>
            </a:r>
          </a:p>
        </p:txBody>
      </p:sp>
      <p:sp>
        <p:nvSpPr>
          <p:cNvPr id="3" name="Content Placeholder 2">
            <a:extLst>
              <a:ext uri="{FF2B5EF4-FFF2-40B4-BE49-F238E27FC236}">
                <a16:creationId xmlns:a16="http://schemas.microsoft.com/office/drawing/2014/main" id="{DC86E1CC-428A-4F2E-851A-1EA5254C4FC9}"/>
              </a:ext>
            </a:extLst>
          </p:cNvPr>
          <p:cNvSpPr>
            <a:spLocks noGrp="1"/>
          </p:cNvSpPr>
          <p:nvPr>
            <p:ph idx="1"/>
          </p:nvPr>
        </p:nvSpPr>
        <p:spPr>
          <a:xfrm>
            <a:off x="479425" y="1270660"/>
            <a:ext cx="5481108" cy="4444846"/>
          </a:xfrm>
        </p:spPr>
        <p:txBody>
          <a:bodyPr/>
          <a:lstStyle/>
          <a:p>
            <a:pPr marL="457200" lvl="0">
              <a:spcBef>
                <a:spcPts val="0"/>
              </a:spcBef>
              <a:buSzPts val="1800"/>
              <a:buChar char="●"/>
            </a:pPr>
            <a:r>
              <a:rPr lang="en-US" dirty="0"/>
              <a:t>Push-button/switch</a:t>
            </a:r>
          </a:p>
          <a:p>
            <a:pPr marL="457200" lvl="0">
              <a:spcBef>
                <a:spcPts val="0"/>
              </a:spcBef>
              <a:buSzPts val="1800"/>
              <a:buChar char="●"/>
            </a:pPr>
            <a:endParaRPr lang="en-US" dirty="0"/>
          </a:p>
          <a:p>
            <a:pPr marL="457200" lvl="0">
              <a:spcBef>
                <a:spcPts val="0"/>
              </a:spcBef>
              <a:buSzPts val="1800"/>
              <a:buChar char="●"/>
            </a:pPr>
            <a:endParaRPr lang="en-US" dirty="0"/>
          </a:p>
          <a:p>
            <a:pPr marL="457200" lvl="0">
              <a:spcBef>
                <a:spcPts val="0"/>
              </a:spcBef>
              <a:buSzPts val="1800"/>
              <a:buChar char="●"/>
            </a:pPr>
            <a:endParaRPr lang="en-US" dirty="0"/>
          </a:p>
          <a:p>
            <a:pPr marL="457200" lvl="0">
              <a:spcBef>
                <a:spcPts val="0"/>
              </a:spcBef>
              <a:buSzPts val="1800"/>
              <a:buChar char="●"/>
            </a:pPr>
            <a:r>
              <a:rPr lang="en-US" dirty="0"/>
              <a:t>Temperature</a:t>
            </a:r>
          </a:p>
          <a:p>
            <a:pPr marL="457200" lvl="0">
              <a:spcBef>
                <a:spcPts val="0"/>
              </a:spcBef>
              <a:buSzPts val="1800"/>
              <a:buChar char="●"/>
            </a:pPr>
            <a:endParaRPr lang="en-US" dirty="0"/>
          </a:p>
          <a:p>
            <a:pPr marL="457200" lvl="0">
              <a:spcBef>
                <a:spcPts val="0"/>
              </a:spcBef>
              <a:buSzPts val="1800"/>
              <a:buChar char="●"/>
            </a:pPr>
            <a:endParaRPr lang="en-US" dirty="0"/>
          </a:p>
          <a:p>
            <a:pPr marL="457200" lvl="0">
              <a:spcBef>
                <a:spcPts val="0"/>
              </a:spcBef>
              <a:buSzPts val="1800"/>
              <a:buChar char="●"/>
            </a:pPr>
            <a:endParaRPr lang="en-US" dirty="0"/>
          </a:p>
          <a:p>
            <a:pPr marL="457200" lvl="0">
              <a:spcBef>
                <a:spcPts val="0"/>
              </a:spcBef>
              <a:buSzPts val="1800"/>
              <a:buChar char="●"/>
            </a:pPr>
            <a:r>
              <a:rPr lang="en-US" dirty="0"/>
              <a:t>Acceleration</a:t>
            </a:r>
          </a:p>
          <a:p>
            <a:pPr marL="457200" lvl="0">
              <a:spcBef>
                <a:spcPts val="0"/>
              </a:spcBef>
              <a:buSzPts val="1800"/>
              <a:buChar char="●"/>
            </a:pPr>
            <a:endParaRPr lang="en-US" dirty="0"/>
          </a:p>
          <a:p>
            <a:pPr marL="457200" lvl="0">
              <a:spcBef>
                <a:spcPts val="0"/>
              </a:spcBef>
              <a:buSzPts val="1800"/>
              <a:buChar char="●"/>
            </a:pPr>
            <a:endParaRPr lang="en-US" dirty="0"/>
          </a:p>
          <a:p>
            <a:pPr marL="457200" lvl="0">
              <a:spcBef>
                <a:spcPts val="0"/>
              </a:spcBef>
              <a:buSzPts val="1800"/>
              <a:buChar char="●"/>
            </a:pPr>
            <a:endParaRPr lang="en-US" dirty="0"/>
          </a:p>
          <a:p>
            <a:pPr marL="114300" lvl="0" indent="0">
              <a:spcBef>
                <a:spcPts val="0"/>
              </a:spcBef>
              <a:buSzPts val="1800"/>
              <a:buNone/>
            </a:pPr>
            <a:endParaRPr lang="en-US" dirty="0"/>
          </a:p>
        </p:txBody>
      </p:sp>
      <p:pic>
        <p:nvPicPr>
          <p:cNvPr id="6" name="Picture 5" descr="A close up of a device&#10;&#10;Description automatically generated">
            <a:extLst>
              <a:ext uri="{FF2B5EF4-FFF2-40B4-BE49-F238E27FC236}">
                <a16:creationId xmlns:a16="http://schemas.microsoft.com/office/drawing/2014/main" id="{D8B41B35-C6F3-479F-AC02-BB48BC836A68}"/>
              </a:ext>
            </a:extLst>
          </p:cNvPr>
          <p:cNvPicPr>
            <a:picLocks noChangeAspect="1"/>
          </p:cNvPicPr>
          <p:nvPr/>
        </p:nvPicPr>
        <p:blipFill>
          <a:blip r:embed="rId3"/>
          <a:stretch>
            <a:fillRect/>
          </a:stretch>
        </p:blipFill>
        <p:spPr>
          <a:xfrm rot="15387542">
            <a:off x="3658551" y="2858102"/>
            <a:ext cx="1355639" cy="1527784"/>
          </a:xfrm>
          <a:prstGeom prst="rect">
            <a:avLst/>
          </a:prstGeom>
        </p:spPr>
      </p:pic>
      <p:pic>
        <p:nvPicPr>
          <p:cNvPr id="8" name="Picture 7" descr="A picture containing indoor, sitting, cup, table&#10;&#10;Description automatically generated">
            <a:extLst>
              <a:ext uri="{FF2B5EF4-FFF2-40B4-BE49-F238E27FC236}">
                <a16:creationId xmlns:a16="http://schemas.microsoft.com/office/drawing/2014/main" id="{16CFC9B0-0419-46C7-8671-5146EF4B11B8}"/>
              </a:ext>
            </a:extLst>
          </p:cNvPr>
          <p:cNvPicPr>
            <a:picLocks noChangeAspect="1"/>
          </p:cNvPicPr>
          <p:nvPr/>
        </p:nvPicPr>
        <p:blipFill>
          <a:blip r:embed="rId4"/>
          <a:stretch>
            <a:fillRect/>
          </a:stretch>
        </p:blipFill>
        <p:spPr>
          <a:xfrm>
            <a:off x="3493715" y="1506934"/>
            <a:ext cx="1213291" cy="1213291"/>
          </a:xfrm>
          <a:prstGeom prst="rect">
            <a:avLst/>
          </a:prstGeom>
        </p:spPr>
      </p:pic>
      <p:sp>
        <p:nvSpPr>
          <p:cNvPr id="16" name="Content Placeholder 2">
            <a:extLst>
              <a:ext uri="{FF2B5EF4-FFF2-40B4-BE49-F238E27FC236}">
                <a16:creationId xmlns:a16="http://schemas.microsoft.com/office/drawing/2014/main" id="{0DA10C73-2FB7-438A-9534-B0709E2A2696}"/>
              </a:ext>
            </a:extLst>
          </p:cNvPr>
          <p:cNvSpPr txBox="1">
            <a:spLocks/>
          </p:cNvSpPr>
          <p:nvPr/>
        </p:nvSpPr>
        <p:spPr>
          <a:xfrm>
            <a:off x="6250924" y="1270660"/>
            <a:ext cx="5481108" cy="4444846"/>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457200">
              <a:spcBef>
                <a:spcPts val="0"/>
              </a:spcBef>
              <a:buSzPts val="1800"/>
              <a:buFont typeface="Arial" charset="0"/>
              <a:buChar char="●"/>
            </a:pPr>
            <a:r>
              <a:rPr lang="en-US" dirty="0"/>
              <a:t>Pressure </a:t>
            </a:r>
          </a:p>
          <a:p>
            <a:pPr marL="457200">
              <a:spcBef>
                <a:spcPts val="0"/>
              </a:spcBef>
              <a:buSzPts val="1800"/>
              <a:buFont typeface="Arial" charset="0"/>
              <a:buChar char="●"/>
            </a:pPr>
            <a:endParaRPr lang="en-US" dirty="0"/>
          </a:p>
          <a:p>
            <a:pPr marL="457200">
              <a:spcBef>
                <a:spcPts val="0"/>
              </a:spcBef>
              <a:buSzPts val="1800"/>
              <a:buFont typeface="Arial" charset="0"/>
              <a:buChar char="●"/>
            </a:pPr>
            <a:endParaRPr lang="en-US" dirty="0"/>
          </a:p>
          <a:p>
            <a:pPr marL="457200">
              <a:spcBef>
                <a:spcPts val="0"/>
              </a:spcBef>
              <a:buSzPts val="1800"/>
              <a:buFont typeface="Arial" charset="0"/>
              <a:buChar char="●"/>
            </a:pPr>
            <a:endParaRPr lang="en-US" dirty="0"/>
          </a:p>
          <a:p>
            <a:pPr marL="457200">
              <a:spcBef>
                <a:spcPts val="0"/>
              </a:spcBef>
              <a:buSzPts val="1800"/>
              <a:buFont typeface="Arial" charset="0"/>
              <a:buChar char="●"/>
            </a:pPr>
            <a:r>
              <a:rPr lang="en-US" dirty="0"/>
              <a:t>Optical/photodiode</a:t>
            </a:r>
          </a:p>
          <a:p>
            <a:pPr marL="457200">
              <a:spcBef>
                <a:spcPts val="0"/>
              </a:spcBef>
              <a:buSzPts val="1800"/>
              <a:buFont typeface="Arial" charset="0"/>
              <a:buChar char="●"/>
            </a:pPr>
            <a:endParaRPr lang="en-US" dirty="0"/>
          </a:p>
          <a:p>
            <a:pPr marL="457200">
              <a:spcBef>
                <a:spcPts val="0"/>
              </a:spcBef>
              <a:buSzPts val="1800"/>
              <a:buFont typeface="Arial" charset="0"/>
              <a:buChar char="●"/>
            </a:pPr>
            <a:endParaRPr lang="en-US" dirty="0"/>
          </a:p>
          <a:p>
            <a:pPr marL="457200">
              <a:spcBef>
                <a:spcPts val="0"/>
              </a:spcBef>
              <a:buSzPts val="1800"/>
              <a:buFont typeface="Arial" charset="0"/>
              <a:buChar char="●"/>
            </a:pPr>
            <a:endParaRPr lang="en-US" dirty="0"/>
          </a:p>
          <a:p>
            <a:pPr marL="457200">
              <a:spcBef>
                <a:spcPts val="0"/>
              </a:spcBef>
              <a:buSzPts val="1800"/>
              <a:buFont typeface="Arial" charset="0"/>
              <a:buChar char="●"/>
            </a:pPr>
            <a:r>
              <a:rPr lang="en-US" dirty="0"/>
              <a:t>Humidity</a:t>
            </a:r>
          </a:p>
          <a:p>
            <a:pPr marL="114300" indent="0">
              <a:spcBef>
                <a:spcPts val="0"/>
              </a:spcBef>
              <a:buSzPts val="1800"/>
              <a:buNone/>
            </a:pPr>
            <a:endParaRPr lang="en-US" dirty="0"/>
          </a:p>
        </p:txBody>
      </p:sp>
      <p:pic>
        <p:nvPicPr>
          <p:cNvPr id="18" name="Picture 17" descr="A close up of a device&#10;&#10;Description automatically generated">
            <a:extLst>
              <a:ext uri="{FF2B5EF4-FFF2-40B4-BE49-F238E27FC236}">
                <a16:creationId xmlns:a16="http://schemas.microsoft.com/office/drawing/2014/main" id="{4364D6B6-346B-48CF-A97F-2CE13171A038}"/>
              </a:ext>
            </a:extLst>
          </p:cNvPr>
          <p:cNvPicPr>
            <a:picLocks noChangeAspect="1"/>
          </p:cNvPicPr>
          <p:nvPr/>
        </p:nvPicPr>
        <p:blipFill>
          <a:blip r:embed="rId5"/>
          <a:stretch>
            <a:fillRect/>
          </a:stretch>
        </p:blipFill>
        <p:spPr>
          <a:xfrm>
            <a:off x="9090196" y="898167"/>
            <a:ext cx="1637422" cy="1637422"/>
          </a:xfrm>
          <a:prstGeom prst="rect">
            <a:avLst/>
          </a:prstGeom>
        </p:spPr>
      </p:pic>
      <p:pic>
        <p:nvPicPr>
          <p:cNvPr id="20" name="Picture 19" descr="A close up of a device&#10;&#10;Description automatically generated">
            <a:extLst>
              <a:ext uri="{FF2B5EF4-FFF2-40B4-BE49-F238E27FC236}">
                <a16:creationId xmlns:a16="http://schemas.microsoft.com/office/drawing/2014/main" id="{75D693B8-DE3B-4575-9D5C-403BF41BE12A}"/>
              </a:ext>
            </a:extLst>
          </p:cNvPr>
          <p:cNvPicPr>
            <a:picLocks noChangeAspect="1"/>
          </p:cNvPicPr>
          <p:nvPr/>
        </p:nvPicPr>
        <p:blipFill>
          <a:blip r:embed="rId6"/>
          <a:stretch>
            <a:fillRect/>
          </a:stretch>
        </p:blipFill>
        <p:spPr>
          <a:xfrm>
            <a:off x="9320031" y="2908082"/>
            <a:ext cx="1177755" cy="1177755"/>
          </a:xfrm>
          <a:prstGeom prst="rect">
            <a:avLst/>
          </a:prstGeom>
        </p:spPr>
      </p:pic>
      <p:pic>
        <p:nvPicPr>
          <p:cNvPr id="24" name="Picture 23" descr="A circuit board&#10;&#10;Description automatically generated">
            <a:extLst>
              <a:ext uri="{FF2B5EF4-FFF2-40B4-BE49-F238E27FC236}">
                <a16:creationId xmlns:a16="http://schemas.microsoft.com/office/drawing/2014/main" id="{77263734-74CF-4198-98C1-CADB7376CD81}"/>
              </a:ext>
            </a:extLst>
          </p:cNvPr>
          <p:cNvPicPr>
            <a:picLocks noChangeAspect="1"/>
          </p:cNvPicPr>
          <p:nvPr/>
        </p:nvPicPr>
        <p:blipFill>
          <a:blip r:embed="rId7"/>
          <a:stretch>
            <a:fillRect/>
          </a:stretch>
        </p:blipFill>
        <p:spPr>
          <a:xfrm>
            <a:off x="3402639" y="4459831"/>
            <a:ext cx="1395442" cy="1395442"/>
          </a:xfrm>
          <a:prstGeom prst="rect">
            <a:avLst/>
          </a:prstGeom>
        </p:spPr>
      </p:pic>
      <p:pic>
        <p:nvPicPr>
          <p:cNvPr id="26" name="Picture 25" descr="A close up of a device&#10;&#10;Description automatically generated">
            <a:extLst>
              <a:ext uri="{FF2B5EF4-FFF2-40B4-BE49-F238E27FC236}">
                <a16:creationId xmlns:a16="http://schemas.microsoft.com/office/drawing/2014/main" id="{3CC33778-C931-46C9-9AF2-F557C3527E23}"/>
              </a:ext>
            </a:extLst>
          </p:cNvPr>
          <p:cNvPicPr>
            <a:picLocks noChangeAspect="1"/>
          </p:cNvPicPr>
          <p:nvPr/>
        </p:nvPicPr>
        <p:blipFill>
          <a:blip r:embed="rId8"/>
          <a:stretch>
            <a:fillRect/>
          </a:stretch>
        </p:blipFill>
        <p:spPr>
          <a:xfrm>
            <a:off x="8991478" y="4459830"/>
            <a:ext cx="1395443" cy="1395443"/>
          </a:xfrm>
          <a:prstGeom prst="rect">
            <a:avLst/>
          </a:prstGeom>
        </p:spPr>
      </p:pic>
    </p:spTree>
    <p:extLst>
      <p:ext uri="{BB962C8B-B14F-4D97-AF65-F5344CB8AC3E}">
        <p14:creationId xmlns:p14="http://schemas.microsoft.com/office/powerpoint/2010/main" val="200792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3528-46A1-442B-9C0C-250850B27DDF}"/>
              </a:ext>
            </a:extLst>
          </p:cNvPr>
          <p:cNvSpPr>
            <a:spLocks noGrp="1"/>
          </p:cNvSpPr>
          <p:nvPr>
            <p:ph type="title"/>
          </p:nvPr>
        </p:nvSpPr>
        <p:spPr/>
        <p:txBody>
          <a:bodyPr/>
          <a:lstStyle/>
          <a:p>
            <a:r>
              <a:rPr lang="en-US" dirty="0"/>
              <a:t>Input/Output</a:t>
            </a:r>
          </a:p>
        </p:txBody>
      </p:sp>
      <p:sp>
        <p:nvSpPr>
          <p:cNvPr id="3" name="Text Placeholder 2">
            <a:extLst>
              <a:ext uri="{FF2B5EF4-FFF2-40B4-BE49-F238E27FC236}">
                <a16:creationId xmlns:a16="http://schemas.microsoft.com/office/drawing/2014/main" id="{014A3B54-5094-4401-9AAA-CC835DAA2FFF}"/>
              </a:ext>
            </a:extLst>
          </p:cNvPr>
          <p:cNvSpPr>
            <a:spLocks noGrp="1"/>
          </p:cNvSpPr>
          <p:nvPr>
            <p:ph type="body" sz="quarter" idx="13"/>
          </p:nvPr>
        </p:nvSpPr>
        <p:spPr/>
        <p:txBody>
          <a:bodyPr/>
          <a:lstStyle/>
          <a:p>
            <a:r>
              <a:rPr lang="en-US" dirty="0"/>
              <a:t>I/O defines how an MCU can interact with the environment</a:t>
            </a:r>
          </a:p>
        </p:txBody>
      </p:sp>
      <p:sp>
        <p:nvSpPr>
          <p:cNvPr id="4" name="Content Placeholder 3">
            <a:extLst>
              <a:ext uri="{FF2B5EF4-FFF2-40B4-BE49-F238E27FC236}">
                <a16:creationId xmlns:a16="http://schemas.microsoft.com/office/drawing/2014/main" id="{DA02B708-16FA-46AB-802B-6AE3FBF2B721}"/>
              </a:ext>
            </a:extLst>
          </p:cNvPr>
          <p:cNvSpPr>
            <a:spLocks noGrp="1"/>
          </p:cNvSpPr>
          <p:nvPr>
            <p:ph idx="1"/>
          </p:nvPr>
        </p:nvSpPr>
        <p:spPr/>
        <p:txBody>
          <a:bodyPr/>
          <a:lstStyle/>
          <a:p>
            <a:r>
              <a:rPr lang="en-US" dirty="0"/>
              <a:t>Different I/O protocols are available</a:t>
            </a:r>
          </a:p>
          <a:p>
            <a:r>
              <a:rPr lang="en-US" dirty="0"/>
              <a:t>Universal Asynchronous Receiver/Transmitter (UART) – two wires to send/receive data between devices</a:t>
            </a:r>
          </a:p>
          <a:p>
            <a:r>
              <a:rPr lang="en-US" dirty="0"/>
              <a:t>Serial Peripheral Interface (SPI) – any number of bits can be sent/received without interruption</a:t>
            </a:r>
          </a:p>
          <a:p>
            <a:r>
              <a:rPr lang="en-US" dirty="0"/>
              <a:t>Inter-Integrated Circuit (I</a:t>
            </a:r>
            <a:r>
              <a:rPr lang="en-US" baseline="30000" dirty="0"/>
              <a:t>2</a:t>
            </a:r>
            <a:r>
              <a:rPr lang="en-US" dirty="0"/>
              <a:t>C) – combines features of UART and SPI</a:t>
            </a:r>
          </a:p>
          <a:p>
            <a:r>
              <a:rPr lang="en-US" dirty="0"/>
              <a:t>General purpose I/O (GPIO) – controllable by user at run time.</a:t>
            </a:r>
          </a:p>
        </p:txBody>
      </p:sp>
      <p:sp>
        <p:nvSpPr>
          <p:cNvPr id="6" name="Rectangle: Rounded Corners 5">
            <a:extLst>
              <a:ext uri="{FF2B5EF4-FFF2-40B4-BE49-F238E27FC236}">
                <a16:creationId xmlns:a16="http://schemas.microsoft.com/office/drawing/2014/main" id="{024E9E12-63F4-4216-B1C4-32F00CB81B6B}"/>
              </a:ext>
            </a:extLst>
          </p:cNvPr>
          <p:cNvSpPr/>
          <p:nvPr/>
        </p:nvSpPr>
        <p:spPr>
          <a:xfrm>
            <a:off x="8251416" y="1955804"/>
            <a:ext cx="1460665" cy="3759702"/>
          </a:xfrm>
          <a:prstGeom prst="roundRect">
            <a:avLst>
              <a:gd name="adj" fmla="val 101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MCU</a:t>
            </a:r>
          </a:p>
        </p:txBody>
      </p:sp>
      <p:sp>
        <p:nvSpPr>
          <p:cNvPr id="13" name="TextBox 12">
            <a:extLst>
              <a:ext uri="{FF2B5EF4-FFF2-40B4-BE49-F238E27FC236}">
                <a16:creationId xmlns:a16="http://schemas.microsoft.com/office/drawing/2014/main" id="{35CBAC16-00BF-43E7-8FDA-495685889A2F}"/>
              </a:ext>
            </a:extLst>
          </p:cNvPr>
          <p:cNvSpPr txBox="1"/>
          <p:nvPr/>
        </p:nvSpPr>
        <p:spPr>
          <a:xfrm>
            <a:off x="10889672" y="2497426"/>
            <a:ext cx="739776" cy="2492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SPI</a:t>
            </a:r>
          </a:p>
        </p:txBody>
      </p:sp>
      <p:cxnSp>
        <p:nvCxnSpPr>
          <p:cNvPr id="15" name="Straight Arrow Connector 14">
            <a:extLst>
              <a:ext uri="{FF2B5EF4-FFF2-40B4-BE49-F238E27FC236}">
                <a16:creationId xmlns:a16="http://schemas.microsoft.com/office/drawing/2014/main" id="{EC49B283-E5B4-4289-988F-78C02334FFE9}"/>
              </a:ext>
            </a:extLst>
          </p:cNvPr>
          <p:cNvCxnSpPr/>
          <p:nvPr/>
        </p:nvCxnSpPr>
        <p:spPr>
          <a:xfrm>
            <a:off x="9712081" y="2414485"/>
            <a:ext cx="1011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7BDD3D-9035-4155-8767-9084E5496C53}"/>
              </a:ext>
            </a:extLst>
          </p:cNvPr>
          <p:cNvCxnSpPr/>
          <p:nvPr/>
        </p:nvCxnSpPr>
        <p:spPr>
          <a:xfrm flipH="1">
            <a:off x="9712081" y="2556989"/>
            <a:ext cx="1011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751440-8CD5-487D-A5B7-96956550BB45}"/>
              </a:ext>
            </a:extLst>
          </p:cNvPr>
          <p:cNvCxnSpPr/>
          <p:nvPr/>
        </p:nvCxnSpPr>
        <p:spPr>
          <a:xfrm>
            <a:off x="9712081" y="2697513"/>
            <a:ext cx="1011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31A3DFD-0A92-49ED-99FC-C7AE69EFEC27}"/>
              </a:ext>
            </a:extLst>
          </p:cNvPr>
          <p:cNvCxnSpPr/>
          <p:nvPr/>
        </p:nvCxnSpPr>
        <p:spPr>
          <a:xfrm>
            <a:off x="9712081" y="2849913"/>
            <a:ext cx="1011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845F4F4-9AFB-4F83-A1EF-4E9BB6E40AF5}"/>
              </a:ext>
            </a:extLst>
          </p:cNvPr>
          <p:cNvCxnSpPr/>
          <p:nvPr/>
        </p:nvCxnSpPr>
        <p:spPr>
          <a:xfrm>
            <a:off x="9712081" y="4894448"/>
            <a:ext cx="101133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F20431-1B60-46A3-A72B-823F54266FE6}"/>
              </a:ext>
            </a:extLst>
          </p:cNvPr>
          <p:cNvCxnSpPr/>
          <p:nvPr/>
        </p:nvCxnSpPr>
        <p:spPr>
          <a:xfrm flipH="1">
            <a:off x="9712081" y="5036952"/>
            <a:ext cx="1011337" cy="0"/>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B30D9B0-5FB4-4176-9125-9038586E8C32}"/>
              </a:ext>
            </a:extLst>
          </p:cNvPr>
          <p:cNvSpPr txBox="1"/>
          <p:nvPr/>
        </p:nvSpPr>
        <p:spPr>
          <a:xfrm>
            <a:off x="10802858" y="4870698"/>
            <a:ext cx="739776" cy="2492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I2C</a:t>
            </a:r>
          </a:p>
        </p:txBody>
      </p:sp>
      <p:cxnSp>
        <p:nvCxnSpPr>
          <p:cNvPr id="26" name="Straight Arrow Connector 25">
            <a:extLst>
              <a:ext uri="{FF2B5EF4-FFF2-40B4-BE49-F238E27FC236}">
                <a16:creationId xmlns:a16="http://schemas.microsoft.com/office/drawing/2014/main" id="{CD30B7EA-4FD7-4DC1-9762-7F7AA6C27000}"/>
              </a:ext>
            </a:extLst>
          </p:cNvPr>
          <p:cNvCxnSpPr/>
          <p:nvPr/>
        </p:nvCxnSpPr>
        <p:spPr>
          <a:xfrm>
            <a:off x="7240079" y="2414485"/>
            <a:ext cx="1011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40C031B-DA73-474F-B704-E8A824808A62}"/>
              </a:ext>
            </a:extLst>
          </p:cNvPr>
          <p:cNvCxnSpPr/>
          <p:nvPr/>
        </p:nvCxnSpPr>
        <p:spPr>
          <a:xfrm flipH="1">
            <a:off x="7240079" y="2556989"/>
            <a:ext cx="1011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661E090-33DB-4905-BD5F-5A090C5B9A71}"/>
              </a:ext>
            </a:extLst>
          </p:cNvPr>
          <p:cNvSpPr txBox="1"/>
          <p:nvPr/>
        </p:nvSpPr>
        <p:spPr>
          <a:xfrm>
            <a:off x="6681422" y="2372776"/>
            <a:ext cx="739776" cy="2492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UART</a:t>
            </a:r>
          </a:p>
        </p:txBody>
      </p:sp>
      <p:cxnSp>
        <p:nvCxnSpPr>
          <p:cNvPr id="31" name="Straight Arrow Connector 30">
            <a:extLst>
              <a:ext uri="{FF2B5EF4-FFF2-40B4-BE49-F238E27FC236}">
                <a16:creationId xmlns:a16="http://schemas.microsoft.com/office/drawing/2014/main" id="{10A262B3-FB05-4453-A177-E1A1EB943639}"/>
              </a:ext>
            </a:extLst>
          </p:cNvPr>
          <p:cNvCxnSpPr/>
          <p:nvPr/>
        </p:nvCxnSpPr>
        <p:spPr>
          <a:xfrm flipH="1">
            <a:off x="7240078" y="4407560"/>
            <a:ext cx="101133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CDD044-1F84-468E-9258-A60B6DDD53D0}"/>
              </a:ext>
            </a:extLst>
          </p:cNvPr>
          <p:cNvCxnSpPr/>
          <p:nvPr/>
        </p:nvCxnSpPr>
        <p:spPr>
          <a:xfrm flipH="1">
            <a:off x="7240078" y="4548085"/>
            <a:ext cx="101133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A2D3646-1854-4B49-B85B-89F755B5E0E9}"/>
              </a:ext>
            </a:extLst>
          </p:cNvPr>
          <p:cNvCxnSpPr/>
          <p:nvPr/>
        </p:nvCxnSpPr>
        <p:spPr>
          <a:xfrm flipH="1">
            <a:off x="7240078" y="4688609"/>
            <a:ext cx="101133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876C913-3CB5-481E-A0AF-B51DD3D878B4}"/>
              </a:ext>
            </a:extLst>
          </p:cNvPr>
          <p:cNvCxnSpPr/>
          <p:nvPr/>
        </p:nvCxnSpPr>
        <p:spPr>
          <a:xfrm flipH="1">
            <a:off x="7240078" y="4835949"/>
            <a:ext cx="101133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F0A7DBC-77C1-4594-B7E5-5482C82F07B5}"/>
              </a:ext>
            </a:extLst>
          </p:cNvPr>
          <p:cNvSpPr txBox="1"/>
          <p:nvPr/>
        </p:nvSpPr>
        <p:spPr>
          <a:xfrm>
            <a:off x="6726959" y="4483646"/>
            <a:ext cx="739776" cy="2492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GPIO</a:t>
            </a:r>
          </a:p>
        </p:txBody>
      </p:sp>
    </p:spTree>
    <p:extLst>
      <p:ext uri="{BB962C8B-B14F-4D97-AF65-F5344CB8AC3E}">
        <p14:creationId xmlns:p14="http://schemas.microsoft.com/office/powerpoint/2010/main" val="369175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48C54F-1D5F-4861-B9D3-C7CD678790ED}"/>
              </a:ext>
            </a:extLst>
          </p:cNvPr>
          <p:cNvSpPr>
            <a:spLocks noGrp="1"/>
          </p:cNvSpPr>
          <p:nvPr>
            <p:ph type="title"/>
          </p:nvPr>
        </p:nvSpPr>
        <p:spPr>
          <a:xfrm>
            <a:off x="479425" y="478301"/>
            <a:ext cx="11233150" cy="654760"/>
          </a:xfrm>
          <a:prstGeom prst="rect">
            <a:avLst/>
          </a:prstGeom>
        </p:spPr>
        <p:txBody>
          <a:bodyPr anchor="t">
            <a:normAutofit/>
          </a:bodyPr>
          <a:lstStyle/>
          <a:p>
            <a:r>
              <a:rPr lang="en-US" dirty="0"/>
              <a:t>GPIO</a:t>
            </a:r>
          </a:p>
        </p:txBody>
      </p:sp>
      <p:graphicFrame>
        <p:nvGraphicFramePr>
          <p:cNvPr id="9" name="Content Placeholder 6">
            <a:extLst>
              <a:ext uri="{FF2B5EF4-FFF2-40B4-BE49-F238E27FC236}">
                <a16:creationId xmlns:a16="http://schemas.microsoft.com/office/drawing/2014/main" id="{55F9B0E0-F8D8-4178-9F42-A2A15BE522DD}"/>
              </a:ext>
            </a:extLst>
          </p:cNvPr>
          <p:cNvGraphicFramePr>
            <a:graphicFrameLocks noGrp="1"/>
          </p:cNvGraphicFramePr>
          <p:nvPr>
            <p:ph type="tbl" sz="quarter" idx="13"/>
            <p:extLst>
              <p:ext uri="{D42A27DB-BD31-4B8C-83A1-F6EECF244321}">
                <p14:modId xmlns:p14="http://schemas.microsoft.com/office/powerpoint/2010/main" val="4200443973"/>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15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A0E4-926C-4AA3-B61E-4E392F305D22}"/>
              </a:ext>
            </a:extLst>
          </p:cNvPr>
          <p:cNvSpPr>
            <a:spLocks noGrp="1"/>
          </p:cNvSpPr>
          <p:nvPr>
            <p:ph type="title"/>
          </p:nvPr>
        </p:nvSpPr>
        <p:spPr/>
        <p:txBody>
          <a:bodyPr/>
          <a:lstStyle/>
          <a:p>
            <a:r>
              <a:rPr lang="en-US" dirty="0"/>
              <a:t>Pulse-width modulation</a:t>
            </a:r>
          </a:p>
        </p:txBody>
      </p:sp>
      <p:sp>
        <p:nvSpPr>
          <p:cNvPr id="5" name="Text Placeholder 4">
            <a:extLst>
              <a:ext uri="{FF2B5EF4-FFF2-40B4-BE49-F238E27FC236}">
                <a16:creationId xmlns:a16="http://schemas.microsoft.com/office/drawing/2014/main" id="{93294CF2-E931-4623-B3C0-D2206F48D2EF}"/>
              </a:ext>
            </a:extLst>
          </p:cNvPr>
          <p:cNvSpPr>
            <a:spLocks noGrp="1"/>
          </p:cNvSpPr>
          <p:nvPr>
            <p:ph type="body" sz="quarter" idx="13"/>
          </p:nvPr>
        </p:nvSpPr>
        <p:spPr>
          <a:xfrm>
            <a:off x="479425" y="1002706"/>
            <a:ext cx="11233150" cy="344488"/>
          </a:xfrm>
        </p:spPr>
        <p:txBody>
          <a:bodyPr/>
          <a:lstStyle/>
          <a:p>
            <a:r>
              <a:rPr lang="en-US" dirty="0"/>
              <a:t>Reducing average power output by switching on/off at high rates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05D260B-DC60-4B41-BD17-7235FA52C51C}"/>
                  </a:ext>
                </a:extLst>
              </p:cNvPr>
              <p:cNvSpPr>
                <a:spLocks noGrp="1"/>
              </p:cNvSpPr>
              <p:nvPr>
                <p:ph idx="1"/>
              </p:nvPr>
            </p:nvSpPr>
            <p:spPr/>
            <p:txBody>
              <a:bodyPr/>
              <a:lstStyle/>
              <a:p>
                <a:r>
                  <a:rPr lang="en-US" dirty="0"/>
                  <a:t>Duty Cycle – the fraction of one period </a:t>
                </a:r>
                <a:r>
                  <a:rPr lang="en-US" i="1" dirty="0">
                    <a:latin typeface="Cambria Math" panose="02040503050406030204" pitchFamily="18" charset="0"/>
                    <a:ea typeface="Cambria Math" panose="02040503050406030204" pitchFamily="18" charset="0"/>
                  </a:rPr>
                  <a:t>T</a:t>
                </a:r>
                <a:r>
                  <a:rPr lang="en-US" dirty="0"/>
                  <a:t> during which a signal is active:</a:t>
                </a:r>
              </a:p>
              <a:p>
                <a:pPr marL="238443" lvl="1"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𝑃𝑊</m:t>
                          </m:r>
                        </m:num>
                        <m:den>
                          <m:r>
                            <a:rPr lang="en-US" b="0" i="1" smtClean="0">
                              <a:latin typeface="Cambria Math" panose="02040503050406030204" pitchFamily="18" charset="0"/>
                            </a:rPr>
                            <m:t>𝑇</m:t>
                          </m:r>
                        </m:den>
                      </m:f>
                      <m:r>
                        <a:rPr lang="en-US" b="0" i="1" smtClean="0">
                          <a:latin typeface="Cambria Math" panose="02040503050406030204" pitchFamily="18" charset="0"/>
                          <a:ea typeface="Cambria Math" panose="02040503050406030204" pitchFamily="18" charset="0"/>
                        </a:rPr>
                        <m:t>×100 [%]</m:t>
                      </m:r>
                    </m:oMath>
                  </m:oMathPara>
                </a14:m>
                <a:endParaRPr lang="en-US" dirty="0"/>
              </a:p>
              <a:p>
                <a:pPr marL="238443" lvl="1" indent="0">
                  <a:buNone/>
                </a:pPr>
                <a:endParaRPr lang="en-US" sz="1200" dirty="0"/>
              </a:p>
              <a:p>
                <a:r>
                  <a:rPr lang="en-US" dirty="0"/>
                  <a:t>Frequency – rate of periods:</a:t>
                </a:r>
              </a:p>
              <a:p>
                <a:pPr lvl="1"/>
                <a:endParaRPr lang="en-US" sz="12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r>
                        <a:rPr lang="en-US" b="0" i="1" smtClean="0">
                          <a:latin typeface="Cambria Math" panose="02040503050406030204" pitchFamily="18" charset="0"/>
                        </a:rPr>
                        <m:t>[</m:t>
                      </m:r>
                      <m:r>
                        <m:rPr>
                          <m:nor/>
                        </m:rPr>
                        <a:rPr lang="en-US" b="0" i="0" smtClean="0">
                          <a:latin typeface="Cambria Math" panose="02040503050406030204" pitchFamily="18" charset="0"/>
                        </a:rPr>
                        <m:t>Hz</m:t>
                      </m:r>
                      <m:r>
                        <m:rPr>
                          <m:nor/>
                        </m:rPr>
                        <a:rPr lang="en-US" b="0" i="0" smtClean="0">
                          <a:latin typeface="Cambria Math" panose="02040503050406030204" pitchFamily="18" charset="0"/>
                        </a:rPr>
                        <m:t>]</m:t>
                      </m:r>
                    </m:oMath>
                  </m:oMathPara>
                </a14:m>
                <a:endParaRPr lang="en-US" dirty="0"/>
              </a:p>
              <a:p>
                <a:pPr marL="238443" lvl="1" indent="0">
                  <a:buNone/>
                </a:pPr>
                <a:endParaRPr lang="en-US" sz="1200" dirty="0"/>
              </a:p>
              <a:p>
                <a:r>
                  <a:rPr lang="en-US" dirty="0"/>
                  <a:t>Average voltage: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𝑎𝑣𝑔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h𝑖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100</m:t>
                          </m:r>
                        </m:den>
                      </m:f>
                    </m:oMath>
                  </m:oMathPara>
                </a14:m>
                <a:endParaRPr lang="en-US" dirty="0"/>
              </a:p>
            </p:txBody>
          </p:sp>
        </mc:Choice>
        <mc:Fallback xmlns="">
          <p:sp>
            <p:nvSpPr>
              <p:cNvPr id="4" name="Content Placeholder 3">
                <a:extLst>
                  <a:ext uri="{FF2B5EF4-FFF2-40B4-BE49-F238E27FC236}">
                    <a16:creationId xmlns:a16="http://schemas.microsoft.com/office/drawing/2014/main" xmlns="" xmlns:a14="http://schemas.microsoft.com/office/drawing/2010/main" id="{205D260B-DC60-4B41-BD17-7235FA52C51C}"/>
                  </a:ext>
                </a:extLst>
              </p:cNvPr>
              <p:cNvSpPr>
                <a:spLocks noGrp="1" noRot="1" noChangeAspect="1" noMove="1" noResize="1" noEditPoints="1" noAdjustHandles="1" noChangeArrowheads="1" noChangeShapeType="1" noTextEdit="1"/>
              </p:cNvSpPr>
              <p:nvPr>
                <p:ph idx="1"/>
              </p:nvPr>
            </p:nvSpPr>
            <p:spPr>
              <a:blipFill rotWithShape="1">
                <a:blip r:embed="rId3"/>
                <a:stretch>
                  <a:fillRect l="-3226" t="-2534" r="-1335" b="-7601"/>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23BABC2-B014-42BF-94C4-219B2355A065}"/>
              </a:ext>
            </a:extLst>
          </p:cNvPr>
          <p:cNvPicPr>
            <a:picLocks noChangeAspect="1"/>
          </p:cNvPicPr>
          <p:nvPr/>
        </p:nvPicPr>
        <p:blipFill>
          <a:blip r:embed="rId4"/>
          <a:srcRect/>
          <a:stretch/>
        </p:blipFill>
        <p:spPr>
          <a:xfrm>
            <a:off x="6756400" y="1629080"/>
            <a:ext cx="4770494" cy="4237788"/>
          </a:xfrm>
          <a:prstGeom prst="rect">
            <a:avLst/>
          </a:prstGeom>
        </p:spPr>
      </p:pic>
    </p:spTree>
    <p:extLst>
      <p:ext uri="{BB962C8B-B14F-4D97-AF65-F5344CB8AC3E}">
        <p14:creationId xmlns:p14="http://schemas.microsoft.com/office/powerpoint/2010/main" val="363691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654E-1A00-4E5D-98F8-4EDE7FCE3904}"/>
              </a:ext>
            </a:extLst>
          </p:cNvPr>
          <p:cNvSpPr>
            <a:spLocks noGrp="1"/>
          </p:cNvSpPr>
          <p:nvPr>
            <p:ph type="title"/>
          </p:nvPr>
        </p:nvSpPr>
        <p:spPr/>
        <p:txBody>
          <a:bodyPr/>
          <a:lstStyle/>
          <a:p>
            <a:r>
              <a:rPr lang="en-US" dirty="0"/>
              <a:t>Analog-to-digital conversion</a:t>
            </a:r>
          </a:p>
        </p:txBody>
      </p:sp>
      <p:sp>
        <p:nvSpPr>
          <p:cNvPr id="3" name="Text Placeholder 2">
            <a:extLst>
              <a:ext uri="{FF2B5EF4-FFF2-40B4-BE49-F238E27FC236}">
                <a16:creationId xmlns:a16="http://schemas.microsoft.com/office/drawing/2014/main" id="{356C8EF0-CE0A-409C-86B1-79E8515BA553}"/>
              </a:ext>
            </a:extLst>
          </p:cNvPr>
          <p:cNvSpPr>
            <a:spLocks noGrp="1"/>
          </p:cNvSpPr>
          <p:nvPr>
            <p:ph type="body" sz="quarter" idx="13"/>
          </p:nvPr>
        </p:nvSpPr>
        <p:spPr/>
        <p:txBody>
          <a:bodyPr/>
          <a:lstStyle/>
          <a:p>
            <a:r>
              <a:rPr lang="en-US" dirty="0"/>
              <a:t>Sensors sometimes output continuous signals; microcontrollers require discrete input</a:t>
            </a:r>
          </a:p>
        </p:txBody>
      </p:sp>
      <p:sp>
        <p:nvSpPr>
          <p:cNvPr id="6" name="Text Placeholder 5">
            <a:extLst>
              <a:ext uri="{FF2B5EF4-FFF2-40B4-BE49-F238E27FC236}">
                <a16:creationId xmlns:a16="http://schemas.microsoft.com/office/drawing/2014/main" id="{DF417287-E532-4FE7-8F47-B00D576F3A16}"/>
              </a:ext>
            </a:extLst>
          </p:cNvPr>
          <p:cNvSpPr>
            <a:spLocks noGrp="1"/>
          </p:cNvSpPr>
          <p:nvPr>
            <p:ph type="body" sz="quarter" idx="16"/>
          </p:nvPr>
        </p:nvSpPr>
        <p:spPr/>
        <p:txBody>
          <a:bodyPr/>
          <a:lstStyle/>
          <a:p>
            <a:r>
              <a:rPr lang="en-US" dirty="0"/>
              <a:t>Sampling</a:t>
            </a:r>
          </a:p>
        </p:txBody>
      </p:sp>
      <p:sp>
        <p:nvSpPr>
          <p:cNvPr id="4" name="Content Placeholder 3">
            <a:extLst>
              <a:ext uri="{FF2B5EF4-FFF2-40B4-BE49-F238E27FC236}">
                <a16:creationId xmlns:a16="http://schemas.microsoft.com/office/drawing/2014/main" id="{65753B69-96D0-4959-BB51-81B967E87C0A}"/>
              </a:ext>
            </a:extLst>
          </p:cNvPr>
          <p:cNvSpPr>
            <a:spLocks noGrp="1"/>
          </p:cNvSpPr>
          <p:nvPr>
            <p:ph sz="quarter" idx="19"/>
          </p:nvPr>
        </p:nvSpPr>
        <p:spPr/>
        <p:txBody>
          <a:bodyPr/>
          <a:lstStyle/>
          <a:p>
            <a:pPr algn="l"/>
            <a:r>
              <a:rPr lang="en-US" dirty="0"/>
              <a:t>Sampling involves taking snapshots of an input at discrete time instants</a:t>
            </a:r>
          </a:p>
          <a:p>
            <a:pPr algn="l"/>
            <a:r>
              <a:rPr lang="en-US" dirty="0"/>
              <a:t>The inverse of the period between two sampling instances is called the sampling frequency</a:t>
            </a:r>
          </a:p>
          <a:p>
            <a:endParaRPr lang="en-US" dirty="0"/>
          </a:p>
        </p:txBody>
      </p:sp>
      <p:sp>
        <p:nvSpPr>
          <p:cNvPr id="11" name="Text Placeholder 10">
            <a:extLst>
              <a:ext uri="{FF2B5EF4-FFF2-40B4-BE49-F238E27FC236}">
                <a16:creationId xmlns:a16="http://schemas.microsoft.com/office/drawing/2014/main" id="{C7EE3855-2583-4AC7-B4D6-2D4E54C9D194}"/>
              </a:ext>
            </a:extLst>
          </p:cNvPr>
          <p:cNvSpPr>
            <a:spLocks noGrp="1"/>
          </p:cNvSpPr>
          <p:nvPr>
            <p:ph type="body" sz="quarter" idx="18"/>
          </p:nvPr>
        </p:nvSpPr>
        <p:spPr/>
        <p:txBody>
          <a:bodyPr/>
          <a:lstStyle/>
          <a:p>
            <a:r>
              <a:rPr lang="en-US" dirty="0"/>
              <a:t>Sample and hold circuit</a:t>
            </a:r>
          </a:p>
        </p:txBody>
      </p:sp>
      <p:pic>
        <p:nvPicPr>
          <p:cNvPr id="10" name="Content Placeholder 9" descr="A close up of a device&#10;&#10;Description automatically generated">
            <a:extLst>
              <a:ext uri="{FF2B5EF4-FFF2-40B4-BE49-F238E27FC236}">
                <a16:creationId xmlns:a16="http://schemas.microsoft.com/office/drawing/2014/main" id="{F1468744-9D22-44C0-AED3-128365BA4ED6}"/>
              </a:ext>
            </a:extLst>
          </p:cNvPr>
          <p:cNvPicPr>
            <a:picLocks noGrp="1" noChangeAspect="1"/>
          </p:cNvPicPr>
          <p:nvPr>
            <p:ph sz="quarter" idx="21"/>
          </p:nvPr>
        </p:nvPicPr>
        <p:blipFill>
          <a:blip r:embed="rId3"/>
          <a:stretch>
            <a:fillRect/>
          </a:stretch>
        </p:blipFill>
        <p:spPr>
          <a:xfrm>
            <a:off x="1219199" y="3644368"/>
            <a:ext cx="4286803" cy="2621029"/>
          </a:xfrm>
        </p:spPr>
      </p:pic>
      <p:sp>
        <p:nvSpPr>
          <p:cNvPr id="12" name="Content Placeholder 3">
            <a:extLst>
              <a:ext uri="{FF2B5EF4-FFF2-40B4-BE49-F238E27FC236}">
                <a16:creationId xmlns:a16="http://schemas.microsoft.com/office/drawing/2014/main" id="{BC8D5407-972B-4553-AD79-9B24288D9EFC}"/>
              </a:ext>
            </a:extLst>
          </p:cNvPr>
          <p:cNvSpPr txBox="1">
            <a:spLocks/>
          </p:cNvSpPr>
          <p:nvPr/>
        </p:nvSpPr>
        <p:spPr>
          <a:xfrm>
            <a:off x="6366935" y="2202443"/>
            <a:ext cx="5347480" cy="3933245"/>
          </a:xfrm>
          <a:prstGeom prst="rect">
            <a:avLst/>
          </a:prstGeom>
        </p:spPr>
        <p:txBody>
          <a:bodyPr vert="horz" lIns="0" tIns="0" rIns="0" bIns="0" rtlCol="0">
            <a:noAutofit/>
          </a:bodyPr>
          <a:lstStyle>
            <a:lvl1pPr marL="342900" indent="-342900" algn="just" rtl="0" eaLnBrk="1" fontAlgn="base" hangingPunct="1">
              <a:lnSpc>
                <a:spcPct val="100000"/>
              </a:lnSpc>
              <a:spcBef>
                <a:spcPts val="600"/>
              </a:spcBef>
              <a:spcAft>
                <a:spcPts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Arial" charset="0"/>
              <a:buChar char="•"/>
              <a:defRPr kern="1200">
                <a:solidFill>
                  <a:srgbClr val="383838"/>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algn="l"/>
            <a:r>
              <a:rPr lang="en-US" dirty="0"/>
              <a:t>Stores electric charge in a capacitor</a:t>
            </a:r>
          </a:p>
          <a:p>
            <a:pPr algn="l"/>
            <a:r>
              <a:rPr lang="en-US" dirty="0"/>
              <a:t>A clock-controlled switching device, e.g., a field effect transistor (FET)</a:t>
            </a:r>
          </a:p>
          <a:p>
            <a:pPr algn="l"/>
            <a:r>
              <a:rPr lang="en-US" dirty="0"/>
              <a:t>A buffer amplifier to ensure voltage across capacitor is proportional to the input</a:t>
            </a:r>
          </a:p>
        </p:txBody>
      </p:sp>
      <p:pic>
        <p:nvPicPr>
          <p:cNvPr id="14" name="Picture 13" descr="A close up of a map&#10;&#10;Description automatically generated">
            <a:extLst>
              <a:ext uri="{FF2B5EF4-FFF2-40B4-BE49-F238E27FC236}">
                <a16:creationId xmlns:a16="http://schemas.microsoft.com/office/drawing/2014/main" id="{9195DED5-0F6C-4EB6-96A3-D7F5FDD2C05C}"/>
              </a:ext>
            </a:extLst>
          </p:cNvPr>
          <p:cNvPicPr>
            <a:picLocks noChangeAspect="1"/>
          </p:cNvPicPr>
          <p:nvPr/>
        </p:nvPicPr>
        <p:blipFill>
          <a:blip r:embed="rId4"/>
          <a:stretch>
            <a:fillRect/>
          </a:stretch>
        </p:blipFill>
        <p:spPr>
          <a:xfrm>
            <a:off x="6566678" y="3975763"/>
            <a:ext cx="4863321" cy="2289634"/>
          </a:xfrm>
          <a:prstGeom prst="rect">
            <a:avLst/>
          </a:prstGeom>
        </p:spPr>
      </p:pic>
    </p:spTree>
    <p:extLst>
      <p:ext uri="{BB962C8B-B14F-4D97-AF65-F5344CB8AC3E}">
        <p14:creationId xmlns:p14="http://schemas.microsoft.com/office/powerpoint/2010/main" val="375529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EE24AC-D7D0-4F9E-8A5A-5349FA876F3A}"/>
              </a:ext>
            </a:extLst>
          </p:cNvPr>
          <p:cNvSpPr>
            <a:spLocks noGrp="1"/>
          </p:cNvSpPr>
          <p:nvPr>
            <p:ph type="title"/>
          </p:nvPr>
        </p:nvSpPr>
        <p:spPr/>
        <p:txBody>
          <a:bodyPr/>
          <a:lstStyle/>
          <a:p>
            <a:r>
              <a:rPr lang="en-US" dirty="0"/>
              <a:t>Aliasing</a:t>
            </a:r>
          </a:p>
        </p:txBody>
      </p:sp>
      <p:sp>
        <p:nvSpPr>
          <p:cNvPr id="10" name="Text Placeholder 9">
            <a:extLst>
              <a:ext uri="{FF2B5EF4-FFF2-40B4-BE49-F238E27FC236}">
                <a16:creationId xmlns:a16="http://schemas.microsoft.com/office/drawing/2014/main" id="{4E0AED30-2ADF-4D0C-BADE-D18699A47CAA}"/>
              </a:ext>
            </a:extLst>
          </p:cNvPr>
          <p:cNvSpPr>
            <a:spLocks noGrp="1"/>
          </p:cNvSpPr>
          <p:nvPr>
            <p:ph type="body" sz="quarter" idx="13"/>
          </p:nvPr>
        </p:nvSpPr>
        <p:spPr/>
        <p:txBody>
          <a:bodyPr/>
          <a:lstStyle/>
          <a:p>
            <a:r>
              <a:rPr lang="en-US" dirty="0"/>
              <a:t>Different signals becoming indistinguishable when sampled</a:t>
            </a:r>
          </a:p>
        </p:txBody>
      </p:sp>
      <p:sp>
        <p:nvSpPr>
          <p:cNvPr id="9" name="Content Placeholder 8">
            <a:extLst>
              <a:ext uri="{FF2B5EF4-FFF2-40B4-BE49-F238E27FC236}">
                <a16:creationId xmlns:a16="http://schemas.microsoft.com/office/drawing/2014/main" id="{E9710E79-055C-4883-8D35-55C4C2046EF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Impossible to reconstruct the original input if the sampling frequency is too small.</a:t>
            </a:r>
          </a:p>
          <a:p>
            <a:r>
              <a:rPr lang="en-US" dirty="0"/>
              <a:t>Nyquist criterion: sampling frequency should be at least twice the highest spectral component of the sample signal to avoid aliasing.</a:t>
            </a:r>
          </a:p>
        </p:txBody>
      </p:sp>
      <p:pic>
        <p:nvPicPr>
          <p:cNvPr id="12" name="Picture 11" descr="A picture containing water, table, sitting, wire&#10;&#10;Description automatically generated">
            <a:extLst>
              <a:ext uri="{FF2B5EF4-FFF2-40B4-BE49-F238E27FC236}">
                <a16:creationId xmlns:a16="http://schemas.microsoft.com/office/drawing/2014/main" id="{DC994600-C804-4703-981F-C080B00216E7}"/>
              </a:ext>
            </a:extLst>
          </p:cNvPr>
          <p:cNvPicPr>
            <a:picLocks noChangeAspect="1"/>
          </p:cNvPicPr>
          <p:nvPr/>
        </p:nvPicPr>
        <p:blipFill>
          <a:blip r:embed="rId3"/>
          <a:stretch>
            <a:fillRect/>
          </a:stretch>
        </p:blipFill>
        <p:spPr>
          <a:xfrm>
            <a:off x="1897887" y="1732290"/>
            <a:ext cx="7891269" cy="2560310"/>
          </a:xfrm>
          <a:prstGeom prst="rect">
            <a:avLst/>
          </a:prstGeom>
        </p:spPr>
      </p:pic>
    </p:spTree>
    <p:extLst>
      <p:ext uri="{BB962C8B-B14F-4D97-AF65-F5344CB8AC3E}">
        <p14:creationId xmlns:p14="http://schemas.microsoft.com/office/powerpoint/2010/main" val="394766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0448-EC5F-45CD-A3D0-AC58CDAD468E}"/>
              </a:ext>
            </a:extLst>
          </p:cNvPr>
          <p:cNvSpPr>
            <a:spLocks noGrp="1"/>
          </p:cNvSpPr>
          <p:nvPr>
            <p:ph type="title"/>
          </p:nvPr>
        </p:nvSpPr>
        <p:spPr/>
        <p:txBody>
          <a:bodyPr/>
          <a:lstStyle/>
          <a:p>
            <a:r>
              <a:rPr lang="en-US" dirty="0"/>
              <a:t>Quantization</a:t>
            </a:r>
          </a:p>
        </p:txBody>
      </p:sp>
      <p:sp>
        <p:nvSpPr>
          <p:cNvPr id="3" name="Text Placeholder 2">
            <a:extLst>
              <a:ext uri="{FF2B5EF4-FFF2-40B4-BE49-F238E27FC236}">
                <a16:creationId xmlns:a16="http://schemas.microsoft.com/office/drawing/2014/main" id="{A562DF66-57E9-42D5-98E0-FB5C9019366C}"/>
              </a:ext>
            </a:extLst>
          </p:cNvPr>
          <p:cNvSpPr>
            <a:spLocks noGrp="1"/>
          </p:cNvSpPr>
          <p:nvPr>
            <p:ph type="body" sz="quarter" idx="13"/>
          </p:nvPr>
        </p:nvSpPr>
        <p:spPr/>
        <p:txBody>
          <a:bodyPr/>
          <a:lstStyle/>
          <a:p>
            <a:r>
              <a:rPr lang="en-US" dirty="0"/>
              <a:t>Sampling is only one part of analog-to-digital conversion</a:t>
            </a:r>
          </a:p>
        </p:txBody>
      </p:sp>
      <p:sp>
        <p:nvSpPr>
          <p:cNvPr id="11" name="Text Placeholder 10">
            <a:extLst>
              <a:ext uri="{FF2B5EF4-FFF2-40B4-BE49-F238E27FC236}">
                <a16:creationId xmlns:a16="http://schemas.microsoft.com/office/drawing/2014/main" id="{B743DF56-E6D1-4155-8B6D-37E48C6D6A0E}"/>
              </a:ext>
            </a:extLst>
          </p:cNvPr>
          <p:cNvSpPr>
            <a:spLocks noGrp="1"/>
          </p:cNvSpPr>
          <p:nvPr>
            <p:ph type="body" sz="quarter" idx="16"/>
          </p:nvPr>
        </p:nvSpPr>
        <p:spPr/>
        <p:txBody>
          <a:bodyPr/>
          <a:lstStyle/>
          <a:p>
            <a:r>
              <a:rPr lang="en-US" dirty="0"/>
              <a:t>Mapping sampled values to countable sets</a:t>
            </a:r>
          </a:p>
        </p:txBody>
      </p:sp>
      <p:sp>
        <p:nvSpPr>
          <p:cNvPr id="9" name="Content Placeholder 8">
            <a:extLst>
              <a:ext uri="{FF2B5EF4-FFF2-40B4-BE49-F238E27FC236}">
                <a16:creationId xmlns:a16="http://schemas.microsoft.com/office/drawing/2014/main" id="{F2FCCDB1-041F-4B45-97D3-5E39BC2137A2}"/>
              </a:ext>
            </a:extLst>
          </p:cNvPr>
          <p:cNvSpPr>
            <a:spLocks noGrp="1"/>
          </p:cNvSpPr>
          <p:nvPr>
            <p:ph sz="quarter" idx="19"/>
          </p:nvPr>
        </p:nvSpPr>
        <p:spPr/>
        <p:txBody>
          <a:bodyPr/>
          <a:lstStyle/>
          <a:p>
            <a:pPr algn="l"/>
            <a:endParaRPr lang="en-US" dirty="0"/>
          </a:p>
          <a:p>
            <a:pPr algn="l"/>
            <a:r>
              <a:rPr lang="en-US" dirty="0"/>
              <a:t>The sampled signal may result in a large number of discrete values</a:t>
            </a:r>
          </a:p>
          <a:p>
            <a:pPr algn="l"/>
            <a:r>
              <a:rPr lang="en-US" dirty="0"/>
              <a:t>Quantization maps such large sets to smaller ones that are countable</a:t>
            </a:r>
          </a:p>
          <a:p>
            <a:pPr algn="l"/>
            <a:r>
              <a:rPr lang="en-US" dirty="0"/>
              <a:t>This allows representing a signal on a finite number of bits, but often introduces errors</a:t>
            </a:r>
          </a:p>
          <a:p>
            <a:pPr algn="l"/>
            <a:r>
              <a:rPr lang="en-US" dirty="0"/>
              <a:t>The sampled signal is fed to a bank of operational amplifiers that compare it to fractions of the maximum reference voltage</a:t>
            </a:r>
          </a:p>
        </p:txBody>
      </p:sp>
      <p:sp>
        <p:nvSpPr>
          <p:cNvPr id="12" name="Text Placeholder 11">
            <a:extLst>
              <a:ext uri="{FF2B5EF4-FFF2-40B4-BE49-F238E27FC236}">
                <a16:creationId xmlns:a16="http://schemas.microsoft.com/office/drawing/2014/main" id="{EC9238D8-74BB-4B8B-ABA3-F3D8C00CD36C}"/>
              </a:ext>
            </a:extLst>
          </p:cNvPr>
          <p:cNvSpPr>
            <a:spLocks noGrp="1"/>
          </p:cNvSpPr>
          <p:nvPr>
            <p:ph type="body" sz="quarter" idx="18"/>
          </p:nvPr>
        </p:nvSpPr>
        <p:spPr/>
        <p:txBody>
          <a:bodyPr/>
          <a:lstStyle/>
          <a:p>
            <a:r>
              <a:rPr lang="en-US" dirty="0"/>
              <a:t>3-bit quantizer</a:t>
            </a:r>
          </a:p>
        </p:txBody>
      </p:sp>
      <p:pic>
        <p:nvPicPr>
          <p:cNvPr id="15" name="Content Placeholder 14" descr="A close up of a logo&#10;&#10;Description automatically generated">
            <a:extLst>
              <a:ext uri="{FF2B5EF4-FFF2-40B4-BE49-F238E27FC236}">
                <a16:creationId xmlns:a16="http://schemas.microsoft.com/office/drawing/2014/main" id="{2BA3B34B-3882-46E9-8002-08334CFDC27C}"/>
              </a:ext>
            </a:extLst>
          </p:cNvPr>
          <p:cNvPicPr>
            <a:picLocks noGrp="1" noChangeAspect="1"/>
          </p:cNvPicPr>
          <p:nvPr>
            <p:ph sz="quarter" idx="21"/>
          </p:nvPr>
        </p:nvPicPr>
        <p:blipFill>
          <a:blip r:embed="rId3"/>
          <a:stretch>
            <a:fillRect/>
          </a:stretch>
        </p:blipFill>
        <p:spPr>
          <a:xfrm>
            <a:off x="7334626" y="2069569"/>
            <a:ext cx="3556154" cy="4066119"/>
          </a:xfrm>
        </p:spPr>
      </p:pic>
    </p:spTree>
    <p:extLst>
      <p:ext uri="{BB962C8B-B14F-4D97-AF65-F5344CB8AC3E}">
        <p14:creationId xmlns:p14="http://schemas.microsoft.com/office/powerpoint/2010/main" val="197360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pPr>
              <a:buFont typeface="Arial" panose="020B0604020202020204" pitchFamily="34" charset="0"/>
              <a:buChar char="•"/>
            </a:pPr>
            <a:r>
              <a:rPr lang="en-US" dirty="0"/>
              <a:t>What is a hardware platform</a:t>
            </a:r>
          </a:p>
          <a:p>
            <a:pPr>
              <a:buFont typeface="Arial" panose="020B0604020202020204" pitchFamily="34" charset="0"/>
              <a:buChar char="•"/>
            </a:pPr>
            <a:r>
              <a:rPr lang="en-US" dirty="0"/>
              <a:t>Types of memory</a:t>
            </a:r>
          </a:p>
          <a:p>
            <a:pPr>
              <a:buFont typeface="Arial" panose="020B0604020202020204" pitchFamily="34" charset="0"/>
              <a:buChar char="•"/>
            </a:pPr>
            <a:r>
              <a:rPr lang="en-US" dirty="0"/>
              <a:t>Power saving techniques</a:t>
            </a:r>
          </a:p>
          <a:p>
            <a:pPr>
              <a:buFont typeface="Arial" panose="020B0604020202020204" pitchFamily="34" charset="0"/>
              <a:buChar char="•"/>
            </a:pPr>
            <a:r>
              <a:rPr lang="en-US" dirty="0"/>
              <a:t>Types of sensors</a:t>
            </a:r>
          </a:p>
          <a:p>
            <a:pPr>
              <a:buFont typeface="Arial" panose="020B0604020202020204" pitchFamily="34" charset="0"/>
              <a:buChar char="•"/>
            </a:pPr>
            <a:r>
              <a:rPr lang="en-US" dirty="0"/>
              <a:t>Analog-to-digital conversion</a:t>
            </a:r>
          </a:p>
          <a:p>
            <a:pPr marL="0" indent="0">
              <a:buNone/>
            </a:pPr>
            <a:endParaRPr lang="en-GB" dirty="0"/>
          </a:p>
          <a:p>
            <a:pPr marL="0" indent="0">
              <a:buNone/>
            </a:pPr>
            <a:endParaRPr lang="en-US" dirty="0"/>
          </a:p>
          <a:p>
            <a:endParaRPr lang="en-US" dirty="0"/>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FA4C-9B41-4FC0-9398-9DFD198AC0C1}"/>
              </a:ext>
            </a:extLst>
          </p:cNvPr>
          <p:cNvSpPr>
            <a:spLocks noGrp="1"/>
          </p:cNvSpPr>
          <p:nvPr>
            <p:ph type="title"/>
          </p:nvPr>
        </p:nvSpPr>
        <p:spPr/>
        <p:txBody>
          <a:bodyPr/>
          <a:lstStyle/>
          <a:p>
            <a:r>
              <a:rPr lang="en-US" dirty="0"/>
              <a:t>ADC resolution</a:t>
            </a:r>
          </a:p>
        </p:txBody>
      </p:sp>
      <p:sp>
        <p:nvSpPr>
          <p:cNvPr id="3" name="Text Placeholder 2">
            <a:extLst>
              <a:ext uri="{FF2B5EF4-FFF2-40B4-BE49-F238E27FC236}">
                <a16:creationId xmlns:a16="http://schemas.microsoft.com/office/drawing/2014/main" id="{B59EE243-6B1F-453C-BF6B-9A4E3F84FE1F}"/>
              </a:ext>
            </a:extLst>
          </p:cNvPr>
          <p:cNvSpPr>
            <a:spLocks noGrp="1"/>
          </p:cNvSpPr>
          <p:nvPr>
            <p:ph type="body" sz="quarter" idx="13"/>
          </p:nvPr>
        </p:nvSpPr>
        <p:spPr/>
        <p:txBody>
          <a:bodyPr/>
          <a:lstStyle/>
          <a:p>
            <a:r>
              <a:rPr lang="en-US" dirty="0"/>
              <a:t>The number of bits used to represent a sample value</a:t>
            </a:r>
          </a:p>
        </p:txBody>
      </p:sp>
      <p:sp>
        <p:nvSpPr>
          <p:cNvPr id="4" name="Text Placeholder 3">
            <a:extLst>
              <a:ext uri="{FF2B5EF4-FFF2-40B4-BE49-F238E27FC236}">
                <a16:creationId xmlns:a16="http://schemas.microsoft.com/office/drawing/2014/main" id="{6F88D1EF-18CD-4822-AD98-8FDBCF388B80}"/>
              </a:ext>
            </a:extLst>
          </p:cNvPr>
          <p:cNvSpPr>
            <a:spLocks noGrp="1"/>
          </p:cNvSpPr>
          <p:nvPr>
            <p:ph type="body" sz="quarter" idx="16"/>
          </p:nvPr>
        </p:nvSpPr>
        <p:spPr/>
        <p:txBody>
          <a:bodyPr/>
          <a:lstStyle/>
          <a:p>
            <a:r>
              <a:rPr lang="en-US" dirty="0"/>
              <a:t>The larger the number of bits, the better the precision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F89E026-524C-4F79-A4EC-6D8CE260EE2C}"/>
                  </a:ext>
                </a:extLst>
              </p:cNvPr>
              <p:cNvSpPr>
                <a:spLocks noGrp="1"/>
              </p:cNvSpPr>
              <p:nvPr>
                <p:ph sz="quarter" idx="19"/>
              </p:nvPr>
            </p:nvSpPr>
            <p:spPr/>
            <p:txBody>
              <a:bodyPr/>
              <a:lstStyle/>
              <a:p>
                <a:endParaRPr lang="en-US" dirty="0"/>
              </a:p>
              <a:p>
                <a:r>
                  <a:rPr lang="en-US" dirty="0"/>
                  <a:t>Resolution typically expressed as volts per step</a:t>
                </a:r>
              </a:p>
              <a:p>
                <a:endParaRPr lang="en-US" sz="10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nor/>
                                </m:rPr>
                                <a:rPr lang="en-US" b="0" i="0" smtClean="0">
                                  <a:latin typeface="Cambria Math" panose="02040503050406030204" pitchFamily="18" charset="0"/>
                                </a:rPr>
                                <m:t>max</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nor/>
                                </m:rPr>
                                <a:rPr lang="en-US" b="0" i="0" smtClean="0">
                                  <a:latin typeface="Cambria Math" panose="02040503050406030204" pitchFamily="18" charset="0"/>
                                </a:rPr>
                                <m:t>min</m:t>
                              </m:r>
                            </m:sub>
                          </m:sSub>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den>
                      </m:f>
                    </m:oMath>
                  </m:oMathPara>
                </a14:m>
                <a:endParaRPr lang="en-US" dirty="0"/>
              </a:p>
              <a:p>
                <a:endParaRPr lang="en-US" sz="1000" dirty="0"/>
              </a:p>
              <a:p>
                <a:pPr algn="l"/>
                <a:r>
                  <a:rPr lang="en-US" dirty="0"/>
                  <a:t>This is effectively the ratio between the representable voltage range and the total number of levels (</a:t>
                </a:r>
                <a:r>
                  <a:rPr lang="en-US" i="1" dirty="0">
                    <a:latin typeface="Cambria Math" panose="02040503050406030204" pitchFamily="18" charset="0"/>
                    <a:ea typeface="Cambria Math" panose="02040503050406030204" pitchFamily="18" charset="0"/>
                  </a:rPr>
                  <a:t>n</a:t>
                </a:r>
                <a:r>
                  <a:rPr lang="en-US" dirty="0"/>
                  <a:t> is the number of bits)</a:t>
                </a:r>
              </a:p>
              <a:p>
                <a:pPr algn="l"/>
                <a:r>
                  <a:rPr lang="en-US" dirty="0"/>
                  <a:t>Example: </a:t>
                </a:r>
              </a:p>
              <a:p>
                <a:pPr marL="355600" indent="0" algn="l">
                  <a:buNone/>
                  <a:tabLst>
                    <a:tab pos="355600" algn="l"/>
                  </a:tabLst>
                </a:pPr>
                <a:r>
                  <a:rPr lang="en-US" dirty="0"/>
                  <a:t>An 8-bit quantizer working with a 0–3V range has a resolution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64</m:t>
                        </m:r>
                      </m:den>
                    </m:f>
                    <m:r>
                      <a:rPr lang="en-US" b="0" i="1" smtClean="0">
                        <a:latin typeface="Cambria Math" panose="02040503050406030204" pitchFamily="18" charset="0"/>
                      </a:rPr>
                      <m:t>=</m:t>
                    </m:r>
                  </m:oMath>
                </a14:m>
                <a:r>
                  <a:rPr lang="en-US" dirty="0"/>
                  <a:t> 46.875mV/step</a:t>
                </a:r>
              </a:p>
            </p:txBody>
          </p:sp>
        </mc:Choice>
        <mc:Fallback xmlns="">
          <p:sp>
            <p:nvSpPr>
              <p:cNvPr id="5" name="Content Placeholder 4">
                <a:extLst>
                  <a:ext uri="{FF2B5EF4-FFF2-40B4-BE49-F238E27FC236}">
                    <a16:creationId xmlns:a16="http://schemas.microsoft.com/office/drawing/2014/main" xmlns="" xmlns:a14="http://schemas.microsoft.com/office/drawing/2010/main" id="{AF89E026-524C-4F79-A4EC-6D8CE260EE2C}"/>
                  </a:ext>
                </a:extLst>
              </p:cNvPr>
              <p:cNvSpPr>
                <a:spLocks noGrp="1" noRot="1" noChangeAspect="1" noMove="1" noResize="1" noEditPoints="1" noAdjustHandles="1" noChangeArrowheads="1" noChangeShapeType="1" noTextEdit="1"/>
              </p:cNvSpPr>
              <p:nvPr>
                <p:ph sz="quarter" idx="19"/>
              </p:nvPr>
            </p:nvSpPr>
            <p:spPr>
              <a:blipFill rotWithShape="1">
                <a:blip r:embed="rId3"/>
                <a:stretch>
                  <a:fillRect l="-2620" b="-15170"/>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665DE13B-23A7-4A2D-81C6-DE91E4F7C56D}"/>
              </a:ext>
            </a:extLst>
          </p:cNvPr>
          <p:cNvSpPr>
            <a:spLocks noGrp="1"/>
          </p:cNvSpPr>
          <p:nvPr>
            <p:ph type="body" sz="quarter" idx="18"/>
          </p:nvPr>
        </p:nvSpPr>
        <p:spPr/>
        <p:txBody>
          <a:bodyPr/>
          <a:lstStyle/>
          <a:p>
            <a:r>
              <a:rPr lang="en-US" dirty="0"/>
              <a:t>Quantization error of a 3-bit ADC</a:t>
            </a:r>
          </a:p>
        </p:txBody>
      </p:sp>
      <p:pic>
        <p:nvPicPr>
          <p:cNvPr id="9" name="Content Placeholder 8" descr="A close up of a map&#10;&#10;Description automatically generated">
            <a:extLst>
              <a:ext uri="{FF2B5EF4-FFF2-40B4-BE49-F238E27FC236}">
                <a16:creationId xmlns:a16="http://schemas.microsoft.com/office/drawing/2014/main" id="{544D3F71-EB2F-4675-8F63-3C1F6F5EA76E}"/>
              </a:ext>
            </a:extLst>
          </p:cNvPr>
          <p:cNvPicPr>
            <a:picLocks noGrp="1" noChangeAspect="1"/>
          </p:cNvPicPr>
          <p:nvPr>
            <p:ph sz="quarter" idx="21"/>
          </p:nvPr>
        </p:nvPicPr>
        <p:blipFill>
          <a:blip r:embed="rId4"/>
          <a:stretch>
            <a:fillRect/>
          </a:stretch>
        </p:blipFill>
        <p:spPr>
          <a:xfrm>
            <a:off x="6742845" y="2178208"/>
            <a:ext cx="4623655" cy="3933245"/>
          </a:xfrm>
        </p:spPr>
      </p:pic>
    </p:spTree>
    <p:extLst>
      <p:ext uri="{BB962C8B-B14F-4D97-AF65-F5344CB8AC3E}">
        <p14:creationId xmlns:p14="http://schemas.microsoft.com/office/powerpoint/2010/main" val="139014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03DFB8-FCB7-44FC-860D-FD17767E2C96}"/>
              </a:ext>
            </a:extLst>
          </p:cNvPr>
          <p:cNvSpPr>
            <a:spLocks noGrp="1"/>
          </p:cNvSpPr>
          <p:nvPr>
            <p:ph type="title"/>
          </p:nvPr>
        </p:nvSpPr>
        <p:spPr/>
        <p:txBody>
          <a:bodyPr/>
          <a:lstStyle/>
          <a:p>
            <a:r>
              <a:rPr lang="en-GB" dirty="0"/>
              <a:t>Signal-to-noise ratio (SNR)</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11020C1D-E3B3-4D73-B141-645994194C2E}"/>
                  </a:ext>
                </a:extLst>
              </p:cNvPr>
              <p:cNvSpPr/>
              <p:nvPr/>
            </p:nvSpPr>
            <p:spPr>
              <a:xfrm>
                <a:off x="479425" y="1131010"/>
                <a:ext cx="11233150" cy="2297990"/>
              </a:xfrm>
              <a:prstGeom prst="roundRect">
                <a:avLst>
                  <a:gd name="adj" fmla="val 61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t>The quantization error will translate into noise figures</a:t>
                </a:r>
              </a:p>
              <a:p>
                <a:pPr marL="285750" indent="-285750">
                  <a:buFont typeface="Arial" panose="020B0604020202020204" pitchFamily="34" charset="0"/>
                  <a:buChar char="•"/>
                </a:pPr>
                <a:r>
                  <a:rPr lang="en-GB" sz="2400" dirty="0"/>
                  <a:t>To appreciate how good an ADC performs, we calculate its signal-to-noise ratio as</a:t>
                </a:r>
              </a:p>
              <a:p>
                <a:pPr marL="285750" indent="-285750">
                  <a:buFont typeface="Arial" panose="020B0604020202020204" pitchFamily="34" charset="0"/>
                  <a:buChar char="•"/>
                </a:pPr>
                <a:endParaRPr lang="en-GB" sz="10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𝑆𝑁𝑅</m:t>
                      </m:r>
                      <m:r>
                        <a:rPr lang="en-GB" sz="2400" b="0" i="1" smtClean="0">
                          <a:latin typeface="Cambria Math" panose="02040503050406030204" pitchFamily="18" charset="0"/>
                        </a:rPr>
                        <m:t>=20 </m:t>
                      </m:r>
                      <m:func>
                        <m:funcPr>
                          <m:ctrlPr>
                            <a:rPr lang="en-GB" sz="2400" b="0" i="1" smtClean="0">
                              <a:latin typeface="Cambria Math" panose="02040503050406030204" pitchFamily="18" charset="0"/>
                            </a:rPr>
                          </m:ctrlPr>
                        </m:funcPr>
                        <m:fName>
                          <m:func>
                            <m:funcPr>
                              <m:ctrlPr>
                                <a:rPr lang="en-GB" sz="2400" b="0" i="1" smtClean="0">
                                  <a:latin typeface="Cambria Math" panose="02040503050406030204" pitchFamily="18" charset="0"/>
                                </a:rPr>
                              </m:ctrlPr>
                            </m:funcPr>
                            <m:fName>
                              <m:sSub>
                                <m:sSubPr>
                                  <m:ctrlPr>
                                    <a:rPr lang="en-GB" sz="2400" b="0" i="1" smtClean="0">
                                      <a:latin typeface="Cambria Math" panose="02040503050406030204" pitchFamily="18" charset="0"/>
                                    </a:rPr>
                                  </m:ctrlPr>
                                </m:sSubPr>
                                <m:e>
                                  <m:r>
                                    <m:rPr>
                                      <m:sty m:val="p"/>
                                    </m:rPr>
                                    <a:rPr lang="en-GB" sz="2400" b="0" i="0" smtClean="0">
                                      <a:latin typeface="Cambria Math" panose="02040503050406030204" pitchFamily="18" charset="0"/>
                                    </a:rPr>
                                    <m:t>log</m:t>
                                  </m:r>
                                </m:e>
                                <m:sub>
                                  <m:r>
                                    <a:rPr lang="en-GB" sz="2400" b="0" i="1" smtClean="0">
                                      <a:latin typeface="Cambria Math" panose="02040503050406030204" pitchFamily="18" charset="0"/>
                                    </a:rPr>
                                    <m:t>10</m:t>
                                  </m:r>
                                </m:sub>
                              </m:sSub>
                            </m:fName>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smtClean="0">
                                              <a:latin typeface="Cambria Math" panose="02040503050406030204" pitchFamily="18" charset="0"/>
                                            </a:rPr>
                                            <m:t>𝑉</m:t>
                                          </m:r>
                                        </m:e>
                                        <m:sub>
                                          <m:r>
                                            <a:rPr lang="en-GB" sz="2400" i="1" smtClean="0">
                                              <a:latin typeface="Cambria Math" panose="02040503050406030204" pitchFamily="18" charset="0"/>
                                            </a:rPr>
                                            <m:t>𝑠𝑖𝑔𝑛𝑎𝑙</m:t>
                                          </m:r>
                                        </m:sub>
                                      </m:sSub>
                                    </m:num>
                                    <m:den>
                                      <m:sSub>
                                        <m:sSubPr>
                                          <m:ctrlPr>
                                            <a:rPr lang="en-GB" sz="2400" i="1">
                                              <a:latin typeface="Cambria Math" panose="02040503050406030204" pitchFamily="18" charset="0"/>
                                            </a:rPr>
                                          </m:ctrlPr>
                                        </m:sSubPr>
                                        <m:e>
                                          <m:r>
                                            <a:rPr lang="en-GB" sz="2400" i="1" smtClean="0">
                                              <a:latin typeface="Cambria Math" panose="02040503050406030204" pitchFamily="18" charset="0"/>
                                            </a:rPr>
                                            <m:t>𝑉</m:t>
                                          </m:r>
                                        </m:e>
                                        <m:sub>
                                          <m:r>
                                            <a:rPr lang="en-GB" sz="2400" i="1" smtClean="0">
                                              <a:latin typeface="Cambria Math" panose="02040503050406030204" pitchFamily="18" charset="0"/>
                                            </a:rPr>
                                            <m:t>𝑛𝑜𝑖𝑠𝑒</m:t>
                                          </m:r>
                                        </m:sub>
                                      </m:sSub>
                                    </m:den>
                                  </m:f>
                                </m:e>
                              </m:d>
                            </m:e>
                          </m:func>
                        </m:fName>
                        <m:e>
                          <m:r>
                            <a:rPr lang="en-GB" sz="2400" b="0" i="1" smtClean="0">
                              <a:latin typeface="Cambria Math" panose="02040503050406030204" pitchFamily="18" charset="0"/>
                            </a:rPr>
                            <m:t>[</m:t>
                          </m:r>
                          <m:r>
                            <m:rPr>
                              <m:nor/>
                            </m:rPr>
                            <a:rPr lang="en-GB" sz="2400" b="0" i="0" smtClean="0">
                              <a:latin typeface="Cambria Math" panose="02040503050406030204" pitchFamily="18" charset="0"/>
                            </a:rPr>
                            <m:t>dB</m:t>
                          </m:r>
                          <m:r>
                            <a:rPr lang="en-GB" sz="2400" b="0" i="1" smtClean="0">
                              <a:latin typeface="Cambria Math" panose="02040503050406030204" pitchFamily="18" charset="0"/>
                            </a:rPr>
                            <m:t>]</m:t>
                          </m:r>
                        </m:e>
                      </m:func>
                    </m:oMath>
                  </m:oMathPara>
                </a14:m>
                <a:endParaRPr lang="en-GB" sz="2400" dirty="0"/>
              </a:p>
            </p:txBody>
          </p:sp>
        </mc:Choice>
        <mc:Fallback xmlns="">
          <p:sp>
            <p:nvSpPr>
              <p:cNvPr id="10" name="Rectangle: Rounded Corners 9">
                <a:extLst>
                  <a:ext uri="{FF2B5EF4-FFF2-40B4-BE49-F238E27FC236}">
                    <a16:creationId xmlns="" xmlns:a16="http://schemas.microsoft.com/office/drawing/2014/main" xmlns:a14="http://schemas.microsoft.com/office/drawing/2010/main" id="{11020C1D-E3B3-4D73-B141-645994194C2E}"/>
                  </a:ext>
                </a:extLst>
              </p:cNvPr>
              <p:cNvSpPr>
                <a:spLocks noRot="1" noChangeAspect="1" noMove="1" noResize="1" noEditPoints="1" noAdjustHandles="1" noChangeArrowheads="1" noChangeShapeType="1" noTextEdit="1"/>
              </p:cNvSpPr>
              <p:nvPr/>
            </p:nvSpPr>
            <p:spPr>
              <a:xfrm>
                <a:off x="479425" y="1131010"/>
                <a:ext cx="11233150" cy="2297990"/>
              </a:xfrm>
              <a:prstGeom prst="roundRect">
                <a:avLst>
                  <a:gd name="adj" fmla="val 6167"/>
                </a:avLst>
              </a:prstGeom>
              <a:blipFill rotWithShape="1">
                <a:blip r:embed="rId3"/>
                <a:stretch>
                  <a:fillRect l="-3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E5E27E3B-0EC7-4266-B108-807BEAA8A52C}"/>
                  </a:ext>
                </a:extLst>
              </p:cNvPr>
              <p:cNvSpPr/>
              <p:nvPr/>
            </p:nvSpPr>
            <p:spPr>
              <a:xfrm>
                <a:off x="479425" y="3645610"/>
                <a:ext cx="11233150" cy="2297990"/>
              </a:xfrm>
              <a:prstGeom prst="roundRect">
                <a:avLst>
                  <a:gd name="adj" fmla="val 61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t>The SNR of an ideal </a:t>
                </a:r>
                <a:r>
                  <a:rPr lang="en-GB" sz="2400" i="1" dirty="0">
                    <a:latin typeface="Cambria Math" panose="02040503050406030204" pitchFamily="18" charset="0"/>
                    <a:ea typeface="Cambria Math" panose="02040503050406030204" pitchFamily="18" charset="0"/>
                  </a:rPr>
                  <a:t>n</a:t>
                </a:r>
                <a:r>
                  <a:rPr lang="en-GB" sz="2400" dirty="0"/>
                  <a:t>-bit ADC is </a:t>
                </a:r>
              </a:p>
              <a:p>
                <a:pPr marL="285750" indent="-285750">
                  <a:buFont typeface="Arial" panose="020B0604020202020204" pitchFamily="34" charset="0"/>
                  <a:buChar char="•"/>
                </a:pPr>
                <a:endParaRPr lang="en-GB" sz="10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𝑆𝑁𝑅</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⋅6.02+1.76</m:t>
                      </m:r>
                    </m:oMath>
                  </m:oMathPara>
                </a14:m>
                <a:endParaRPr lang="en-GB" sz="2400" b="0" dirty="0"/>
              </a:p>
              <a:p>
                <a:pPr algn="ctr"/>
                <a:endParaRPr lang="en-GB" sz="1000" b="0" dirty="0"/>
              </a:p>
              <a:p>
                <a:pPr marL="342900" indent="-342900">
                  <a:buFont typeface="Arial" panose="020B0604020202020204" pitchFamily="34" charset="0"/>
                  <a:buChar char="•"/>
                </a:pPr>
                <a:r>
                  <a:rPr lang="en-GB" sz="2400" dirty="0"/>
                  <a:t>Example: Ideal 8-bit convert has an SNR of 49.92dB</a:t>
                </a:r>
              </a:p>
            </p:txBody>
          </p:sp>
        </mc:Choice>
        <mc:Fallback xmlns="">
          <p:sp>
            <p:nvSpPr>
              <p:cNvPr id="11" name="Rectangle: Rounded Corners 10">
                <a:extLst>
                  <a:ext uri="{FF2B5EF4-FFF2-40B4-BE49-F238E27FC236}">
                    <a16:creationId xmlns:a16="http://schemas.microsoft.com/office/drawing/2014/main" xmlns="" xmlns:a14="http://schemas.microsoft.com/office/drawing/2010/main" id="{E5E27E3B-0EC7-4266-B108-807BEAA8A52C}"/>
                  </a:ext>
                </a:extLst>
              </p:cNvPr>
              <p:cNvSpPr>
                <a:spLocks noRot="1" noChangeAspect="1" noMove="1" noResize="1" noEditPoints="1" noAdjustHandles="1" noChangeArrowheads="1" noChangeShapeType="1" noTextEdit="1"/>
              </p:cNvSpPr>
              <p:nvPr/>
            </p:nvSpPr>
            <p:spPr>
              <a:xfrm>
                <a:off x="479425" y="3645610"/>
                <a:ext cx="11233150" cy="2297990"/>
              </a:xfrm>
              <a:prstGeom prst="roundRect">
                <a:avLst>
                  <a:gd name="adj" fmla="val 6167"/>
                </a:avLst>
              </a:prstGeom>
              <a:blipFill rotWithShape="1">
                <a:blip r:embed="rId4"/>
                <a:stretch>
                  <a:fillRect l="-38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6686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F9BB-5E26-4D9D-A816-BBC59868BB14}"/>
              </a:ext>
            </a:extLst>
          </p:cNvPr>
          <p:cNvSpPr>
            <a:spLocks noGrp="1"/>
          </p:cNvSpPr>
          <p:nvPr>
            <p:ph type="title"/>
          </p:nvPr>
        </p:nvSpPr>
        <p:spPr>
          <a:xfrm>
            <a:off x="479425" y="478301"/>
            <a:ext cx="11233150" cy="512830"/>
          </a:xfrm>
          <a:prstGeom prst="rect">
            <a:avLst/>
          </a:prstGeom>
        </p:spPr>
        <p:txBody>
          <a:bodyPr anchor="t">
            <a:normAutofit/>
          </a:bodyPr>
          <a:lstStyle/>
          <a:p>
            <a:r>
              <a:rPr lang="en-US" dirty="0"/>
              <a:t>Digital-to-Analog Conversion (DAC)</a:t>
            </a:r>
          </a:p>
        </p:txBody>
      </p:sp>
      <p:sp>
        <p:nvSpPr>
          <p:cNvPr id="8" name="Text Placeholder 2">
            <a:extLst>
              <a:ext uri="{FF2B5EF4-FFF2-40B4-BE49-F238E27FC236}">
                <a16:creationId xmlns:a16="http://schemas.microsoft.com/office/drawing/2014/main" id="{6466FFF4-6F2D-4B7A-8052-1FE629707EFC}"/>
              </a:ext>
            </a:extLst>
          </p:cNvPr>
          <p:cNvSpPr>
            <a:spLocks noGrp="1"/>
          </p:cNvSpPr>
          <p:nvPr>
            <p:ph type="body" sz="quarter" idx="13"/>
          </p:nvPr>
        </p:nvSpPr>
        <p:spPr>
          <a:xfrm>
            <a:off x="479425" y="991131"/>
            <a:ext cx="11233150" cy="344488"/>
          </a:xfrm>
        </p:spPr>
        <p:txBody>
          <a:bodyPr/>
          <a:lstStyle/>
          <a:p>
            <a:r>
              <a:rPr lang="en-US" dirty="0"/>
              <a:t>The inverse process of converting a digital signal into its analog equivalent</a:t>
            </a:r>
          </a:p>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157897DB-68BF-4A4E-925C-103A15637F6E}"/>
              </a:ext>
            </a:extLst>
          </p:cNvPr>
          <p:cNvPicPr>
            <a:picLocks noGrp="1" noChangeAspect="1"/>
          </p:cNvPicPr>
          <p:nvPr>
            <p:ph sz="quarter" idx="15"/>
          </p:nvPr>
        </p:nvPicPr>
        <p:blipFill>
          <a:blip r:embed="rId3"/>
          <a:stretch>
            <a:fillRect/>
          </a:stretch>
        </p:blipFill>
        <p:spPr>
          <a:xfrm>
            <a:off x="9038828" y="1967139"/>
            <a:ext cx="2895998" cy="3309712"/>
          </a:xfrm>
        </p:spPr>
      </p:pic>
      <p:sp>
        <p:nvSpPr>
          <p:cNvPr id="3" name="Content Placeholder 2">
            <a:extLst>
              <a:ext uri="{FF2B5EF4-FFF2-40B4-BE49-F238E27FC236}">
                <a16:creationId xmlns:a16="http://schemas.microsoft.com/office/drawing/2014/main" id="{913AF6FA-CB2A-4F61-9E13-06C11377EAF7}"/>
              </a:ext>
            </a:extLst>
          </p:cNvPr>
          <p:cNvSpPr>
            <a:spLocks noGrp="1"/>
          </p:cNvSpPr>
          <p:nvPr>
            <p:ph sz="quarter" idx="21"/>
          </p:nvPr>
        </p:nvSpPr>
        <p:spPr>
          <a:xfrm>
            <a:off x="479425" y="1629287"/>
            <a:ext cx="8348664" cy="4086225"/>
          </a:xfrm>
          <a:prstGeom prst="rect">
            <a:avLst/>
          </a:prstGeom>
        </p:spPr>
        <p:txBody>
          <a:bodyPr>
            <a:normAutofit/>
          </a:bodyPr>
          <a:lstStyle/>
          <a:p>
            <a:pPr>
              <a:lnSpc>
                <a:spcPct val="90000"/>
              </a:lnSpc>
            </a:pPr>
            <a:endParaRPr lang="en-US" sz="2000" dirty="0"/>
          </a:p>
          <a:p>
            <a:pPr>
              <a:lnSpc>
                <a:spcPct val="90000"/>
              </a:lnSpc>
            </a:pPr>
            <a:r>
              <a:rPr lang="en-US" sz="2000" dirty="0"/>
              <a:t>This is typically a continuous voltage, but certain DACs are also able to produce complex waveforms</a:t>
            </a:r>
          </a:p>
          <a:p>
            <a:pPr>
              <a:lnSpc>
                <a:spcPct val="90000"/>
              </a:lnSpc>
            </a:pPr>
            <a:endParaRPr lang="en-US" sz="2000" dirty="0"/>
          </a:p>
          <a:p>
            <a:pPr>
              <a:lnSpc>
                <a:spcPct val="90000"/>
              </a:lnSpc>
            </a:pPr>
            <a:r>
              <a:rPr lang="en-US" sz="2000" dirty="0"/>
              <a:t>Sometimes digital to analog conversion can be emulated through PWM, for instance to continuously ramp up a voltage in order to drive a motor</a:t>
            </a:r>
          </a:p>
          <a:p>
            <a:pPr>
              <a:lnSpc>
                <a:spcPct val="90000"/>
              </a:lnSpc>
            </a:pPr>
            <a:endParaRPr lang="en-US" sz="2000" dirty="0"/>
          </a:p>
          <a:p>
            <a:pPr>
              <a:lnSpc>
                <a:spcPct val="90000"/>
              </a:lnSpc>
            </a:pPr>
            <a:r>
              <a:rPr lang="en-US" sz="2000" dirty="0"/>
              <a:t>DAC performance indicators include:</a:t>
            </a:r>
          </a:p>
          <a:p>
            <a:pPr lvl="1">
              <a:lnSpc>
                <a:spcPct val="90000"/>
              </a:lnSpc>
            </a:pPr>
            <a:r>
              <a:rPr lang="en-US" b="1" dirty="0">
                <a:solidFill>
                  <a:schemeClr val="tx2"/>
                </a:solidFill>
              </a:rPr>
              <a:t>Dynamic range:</a:t>
            </a:r>
            <a:r>
              <a:rPr lang="en-US" dirty="0">
                <a:solidFill>
                  <a:schemeClr val="tx2"/>
                </a:solidFill>
              </a:rPr>
              <a:t> difference between the largest and smallest signals produced</a:t>
            </a:r>
          </a:p>
          <a:p>
            <a:pPr lvl="1">
              <a:lnSpc>
                <a:spcPct val="90000"/>
              </a:lnSpc>
            </a:pPr>
            <a:r>
              <a:rPr lang="en-US" b="1" dirty="0">
                <a:solidFill>
                  <a:schemeClr val="tx2"/>
                </a:solidFill>
              </a:rPr>
              <a:t>Resolution:</a:t>
            </a:r>
            <a:r>
              <a:rPr lang="en-US" dirty="0">
                <a:solidFill>
                  <a:schemeClr val="tx2"/>
                </a:solidFill>
              </a:rPr>
              <a:t> number of output levels that can be reproduced</a:t>
            </a:r>
          </a:p>
          <a:p>
            <a:pPr lvl="1">
              <a:lnSpc>
                <a:spcPct val="90000"/>
              </a:lnSpc>
            </a:pPr>
            <a:r>
              <a:rPr lang="en-US" b="1" dirty="0">
                <a:solidFill>
                  <a:schemeClr val="tx2"/>
                </a:solidFill>
              </a:rPr>
              <a:t>Total harmonic distortion and noise </a:t>
            </a:r>
            <a:r>
              <a:rPr lang="en-US" dirty="0">
                <a:solidFill>
                  <a:schemeClr val="tx2"/>
                </a:solidFill>
              </a:rPr>
              <a:t>introduced to the reproduced signal</a:t>
            </a:r>
          </a:p>
        </p:txBody>
      </p:sp>
    </p:spTree>
    <p:extLst>
      <p:ext uri="{BB962C8B-B14F-4D97-AF65-F5344CB8AC3E}">
        <p14:creationId xmlns:p14="http://schemas.microsoft.com/office/powerpoint/2010/main" val="205718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US"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1095025452"/>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GB" sz="2400" dirty="0"/>
                        <a:t>Module</a:t>
                      </a:r>
                    </a:p>
                  </a:txBody>
                  <a:tcPr/>
                </a:tc>
                <a:tc>
                  <a:txBody>
                    <a:bodyPr/>
                    <a:lstStyle/>
                    <a:p>
                      <a:r>
                        <a:rPr lang="en-GB" sz="2400" dirty="0"/>
                        <a:t>Contents</a:t>
                      </a:r>
                    </a:p>
                  </a:txBody>
                  <a:tcPr/>
                </a:tc>
                <a:extLst>
                  <a:ext uri="{0D108BD9-81ED-4DB2-BD59-A6C34878D82A}">
                    <a16:rowId xmlns:a16="http://schemas.microsoft.com/office/drawing/2014/main" val="1447108313"/>
                  </a:ext>
                </a:extLst>
              </a:tr>
              <a:tr h="370840">
                <a:tc>
                  <a:txBody>
                    <a:bodyPr/>
                    <a:lstStyle/>
                    <a:p>
                      <a:r>
                        <a:rPr lang="en-US" sz="2400" noProof="0" dirty="0"/>
                        <a:t>The Arm Cortex-M4 Processor Architecture</a:t>
                      </a:r>
                    </a:p>
                  </a:txBody>
                  <a:tcPr>
                    <a:solidFill>
                      <a:schemeClr val="bg2"/>
                    </a:solidFill>
                  </a:tcPr>
                </a:tc>
                <a:tc>
                  <a:txBody>
                    <a:bodyPr/>
                    <a:lstStyle/>
                    <a:p>
                      <a:pPr marL="342900" indent="-342900">
                        <a:buFont typeface="Arial" panose="020B0604020202020204" pitchFamily="34" charset="0"/>
                        <a:buChar char="•"/>
                      </a:pPr>
                      <a:r>
                        <a:rPr lang="en-US" sz="2400" noProof="0" dirty="0"/>
                        <a:t>Processors vs. architectures</a:t>
                      </a:r>
                    </a:p>
                    <a:p>
                      <a:pPr marL="342900" indent="-342900">
                        <a:buFont typeface="Arial" panose="020B0604020202020204" pitchFamily="34" charset="0"/>
                        <a:buChar char="•"/>
                      </a:pPr>
                      <a:r>
                        <a:rPr lang="en-US" sz="2400" noProof="0" dirty="0"/>
                        <a:t>Cortex-M4 features</a:t>
                      </a:r>
                    </a:p>
                    <a:p>
                      <a:pPr marL="342900" indent="-342900">
                        <a:buFont typeface="Arial" panose="020B0604020202020204" pitchFamily="34" charset="0"/>
                        <a:buChar char="•"/>
                      </a:pPr>
                      <a:r>
                        <a:rPr lang="en-US" sz="2400" noProof="0" dirty="0"/>
                        <a:t>Cortex-M4 registers</a:t>
                      </a:r>
                    </a:p>
                  </a:txBody>
                  <a:tcPr/>
                </a:tc>
                <a:extLst>
                  <a:ext uri="{0D108BD9-81ED-4DB2-BD59-A6C34878D82A}">
                    <a16:rowId xmlns:a16="http://schemas.microsoft.com/office/drawing/2014/main" val="1789002917"/>
                  </a:ext>
                </a:extLst>
              </a:tr>
              <a:tr h="370840">
                <a:tc>
                  <a:txBody>
                    <a:bodyPr/>
                    <a:lstStyle/>
                    <a:p>
                      <a:r>
                        <a:rPr lang="en-US" sz="2400" noProof="0" dirty="0"/>
                        <a:t>Interrupts and Low Power Features</a:t>
                      </a:r>
                    </a:p>
                  </a:txBody>
                  <a:tcPr>
                    <a:solidFill>
                      <a:schemeClr val="bg2"/>
                    </a:solidFill>
                  </a:tcPr>
                </a:tc>
                <a:tc>
                  <a:txBody>
                    <a:bodyPr/>
                    <a:lstStyle/>
                    <a:p>
                      <a:pPr marL="342900" indent="-342900">
                        <a:buFont typeface="Arial" panose="020B0604020202020204" pitchFamily="34" charset="0"/>
                        <a:buChar char="•"/>
                      </a:pPr>
                      <a:r>
                        <a:rPr lang="en-US" sz="2400" noProof="0" dirty="0"/>
                        <a:t>What are interrupts</a:t>
                      </a:r>
                    </a:p>
                    <a:p>
                      <a:pPr marL="342900" indent="-342900">
                        <a:buFont typeface="Arial" panose="020B0604020202020204" pitchFamily="34" charset="0"/>
                        <a:buChar char="•"/>
                      </a:pPr>
                      <a:r>
                        <a:rPr lang="en-US" sz="2400" noProof="0" dirty="0"/>
                        <a:t>Exception handlers</a:t>
                      </a:r>
                    </a:p>
                    <a:p>
                      <a:pPr marL="342900" indent="-342900">
                        <a:buFont typeface="Arial" panose="020B0604020202020204" pitchFamily="34" charset="0"/>
                        <a:buChar char="•"/>
                      </a:pPr>
                      <a:r>
                        <a:rPr lang="en-US" sz="2400" noProof="0" dirty="0"/>
                        <a:t>Timing analysis</a:t>
                      </a:r>
                    </a:p>
                    <a:p>
                      <a:pPr marL="342900" indent="-342900">
                        <a:buFont typeface="Arial" panose="020B0604020202020204" pitchFamily="34" charset="0"/>
                        <a:buChar char="•"/>
                      </a:pPr>
                      <a:r>
                        <a:rPr lang="en-US" sz="2400" noProof="0" dirty="0"/>
                        <a:t>Program design with interrupts</a:t>
                      </a:r>
                    </a:p>
                  </a:txBody>
                  <a:tcPr/>
                </a:tc>
                <a:extLst>
                  <a:ext uri="{0D108BD9-81ED-4DB2-BD59-A6C34878D82A}">
                    <a16:rowId xmlns:a16="http://schemas.microsoft.com/office/drawing/2014/main" val="2406906207"/>
                  </a:ext>
                </a:extLst>
              </a:tr>
              <a:tr h="370840">
                <a:tc>
                  <a:txBody>
                    <a:bodyPr/>
                    <a:lstStyle/>
                    <a:p>
                      <a:r>
                        <a:rPr lang="en-US" sz="2400" noProof="0" dirty="0"/>
                        <a:t>Introduction to the Mbed Platform</a:t>
                      </a:r>
                    </a:p>
                  </a:txBody>
                  <a:tcPr>
                    <a:solidFill>
                      <a:schemeClr val="bg2"/>
                    </a:solidFill>
                  </a:tcPr>
                </a:tc>
                <a:tc>
                  <a:txBody>
                    <a:bodyPr/>
                    <a:lstStyle/>
                    <a:p>
                      <a:pPr marL="342900" indent="-342900">
                        <a:buFont typeface="Arial" panose="020B0604020202020204" pitchFamily="34" charset="0"/>
                        <a:buChar char="•"/>
                      </a:pPr>
                      <a:r>
                        <a:rPr lang="en-US" sz="2400" noProof="0" dirty="0"/>
                        <a:t>Mbed Overview</a:t>
                      </a:r>
                    </a:p>
                    <a:p>
                      <a:pPr marL="342900" indent="-342900">
                        <a:buFont typeface="Arial" panose="020B0604020202020204" pitchFamily="34" charset="0"/>
                        <a:buChar char="•"/>
                      </a:pPr>
                      <a:r>
                        <a:rPr lang="en-US" sz="2400" noProof="0" dirty="0"/>
                        <a:t>Mbed OS</a:t>
                      </a:r>
                    </a:p>
                    <a:p>
                      <a:pPr marL="342900" indent="-342900">
                        <a:buFont typeface="Arial" panose="020B0604020202020204" pitchFamily="34" charset="0"/>
                        <a:buChar char="•"/>
                      </a:pPr>
                      <a:r>
                        <a:rPr lang="en-US" sz="2400" noProof="0" dirty="0"/>
                        <a:t>Mbed SW/HW Development Kit</a:t>
                      </a:r>
                    </a:p>
                    <a:p>
                      <a:pPr marL="342900" indent="-342900">
                        <a:buFont typeface="Arial" panose="020B0604020202020204" pitchFamily="34" charset="0"/>
                        <a:buChar char="•"/>
                      </a:pPr>
                      <a:r>
                        <a:rPr lang="en-US" sz="2400" noProof="0" dirty="0"/>
                        <a:t>CMSIS</a:t>
                      </a:r>
                    </a:p>
                  </a:txBody>
                  <a:tcPr/>
                </a:tc>
                <a:extLst>
                  <a:ext uri="{0D108BD9-81ED-4DB2-BD59-A6C34878D82A}">
                    <a16:rowId xmlns:a16="http://schemas.microsoft.com/office/drawing/2014/main" val="274225697"/>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prstGeom prst="rect">
            <a:avLst/>
          </a:prstGeom>
        </p:spPr>
        <p:txBody>
          <a:bodyPr anchor="t">
            <a:normAutofit/>
          </a:bodyPr>
          <a:lstStyle/>
          <a:p>
            <a:r>
              <a:rPr lang="en-US" dirty="0"/>
              <a:t>What is a hardware platform?</a:t>
            </a:r>
          </a:p>
        </p:txBody>
      </p:sp>
      <p:sp>
        <p:nvSpPr>
          <p:cNvPr id="4" name="Text Placeholder 3">
            <a:extLst>
              <a:ext uri="{FF2B5EF4-FFF2-40B4-BE49-F238E27FC236}">
                <a16:creationId xmlns:a16="http://schemas.microsoft.com/office/drawing/2014/main" id="{A8901827-A0B7-4DF6-9079-802D803B93BD}"/>
              </a:ext>
            </a:extLst>
          </p:cNvPr>
          <p:cNvSpPr>
            <a:spLocks noGrp="1"/>
          </p:cNvSpPr>
          <p:nvPr>
            <p:ph type="body" sz="quarter" idx="13"/>
          </p:nvPr>
        </p:nvSpPr>
        <p:spPr/>
        <p:txBody>
          <a:bodyPr/>
          <a:lstStyle/>
          <a:p>
            <a:r>
              <a:rPr lang="en-US" dirty="0"/>
              <a:t>A set of compatible physical components that determine the functionality of a device</a:t>
            </a:r>
          </a:p>
        </p:txBody>
      </p:sp>
      <p:sp>
        <p:nvSpPr>
          <p:cNvPr id="7" name="Content Placeholder 6">
            <a:extLst>
              <a:ext uri="{FF2B5EF4-FFF2-40B4-BE49-F238E27FC236}">
                <a16:creationId xmlns:a16="http://schemas.microsoft.com/office/drawing/2014/main" id="{2B73F9C1-6F4A-48B5-9311-A83EF009ED11}"/>
              </a:ext>
            </a:extLst>
          </p:cNvPr>
          <p:cNvSpPr>
            <a:spLocks noGrp="1"/>
          </p:cNvSpPr>
          <p:nvPr>
            <p:ph idx="1"/>
          </p:nvPr>
        </p:nvSpPr>
        <p:spPr/>
        <p:txBody>
          <a:bodyPr/>
          <a:lstStyle/>
          <a:p>
            <a:pPr>
              <a:spcAft>
                <a:spcPts val="1200"/>
              </a:spcAft>
            </a:pPr>
            <a:r>
              <a:rPr lang="en-US" dirty="0"/>
              <a:t>Dictates what type of software can be run on a particular device</a:t>
            </a:r>
          </a:p>
          <a:p>
            <a:pPr>
              <a:spcAft>
                <a:spcPts val="1200"/>
              </a:spcAft>
            </a:pPr>
            <a:r>
              <a:rPr lang="en-US" dirty="0"/>
              <a:t>Same functionality might be programmed once for different platforms, but the compiler must produce machine language that can be executed by the specific target platform</a:t>
            </a:r>
          </a:p>
          <a:p>
            <a:pPr>
              <a:spcAft>
                <a:spcPts val="1200"/>
              </a:spcAft>
            </a:pPr>
            <a:endParaRPr lang="en-US" dirty="0"/>
          </a:p>
          <a:p>
            <a:pPr>
              <a:spcAft>
                <a:spcPts val="1200"/>
              </a:spcAft>
            </a:pPr>
            <a:endParaRPr lang="en-US" dirty="0"/>
          </a:p>
        </p:txBody>
      </p:sp>
      <p:sp>
        <p:nvSpPr>
          <p:cNvPr id="5" name="Text Placeholder 4">
            <a:extLst>
              <a:ext uri="{FF2B5EF4-FFF2-40B4-BE49-F238E27FC236}">
                <a16:creationId xmlns:a16="http://schemas.microsoft.com/office/drawing/2014/main" id="{887878CF-0BA6-4F0B-9C06-94357DBFBB86}"/>
              </a:ext>
            </a:extLst>
          </p:cNvPr>
          <p:cNvSpPr>
            <a:spLocks noGrp="1"/>
          </p:cNvSpPr>
          <p:nvPr>
            <p:ph type="body" sz="quarter" idx="16"/>
          </p:nvPr>
        </p:nvSpPr>
        <p:spPr/>
        <p:txBody>
          <a:bodyPr/>
          <a:lstStyle/>
          <a:p>
            <a:r>
              <a:rPr lang="en-US" dirty="0"/>
              <a:t>Key characteristics</a:t>
            </a:r>
          </a:p>
        </p:txBody>
      </p:sp>
      <p:sp>
        <p:nvSpPr>
          <p:cNvPr id="15" name="Text Placeholder 14">
            <a:extLst>
              <a:ext uri="{FF2B5EF4-FFF2-40B4-BE49-F238E27FC236}">
                <a16:creationId xmlns:a16="http://schemas.microsoft.com/office/drawing/2014/main" id="{95DE2D67-B21B-47AE-BE6D-31F442B940C3}"/>
              </a:ext>
            </a:extLst>
          </p:cNvPr>
          <p:cNvSpPr>
            <a:spLocks noGrp="1"/>
          </p:cNvSpPr>
          <p:nvPr>
            <p:ph type="body" sz="quarter" idx="19"/>
          </p:nvPr>
        </p:nvSpPr>
        <p:spPr/>
        <p:txBody>
          <a:bodyPr/>
          <a:lstStyle/>
          <a:p>
            <a:r>
              <a:rPr lang="en-US" dirty="0"/>
              <a:t>Integrated platforms</a:t>
            </a:r>
          </a:p>
        </p:txBody>
      </p:sp>
      <p:sp>
        <p:nvSpPr>
          <p:cNvPr id="17" name="Text Placeholder 16">
            <a:extLst>
              <a:ext uri="{FF2B5EF4-FFF2-40B4-BE49-F238E27FC236}">
                <a16:creationId xmlns:a16="http://schemas.microsoft.com/office/drawing/2014/main" id="{A7F41044-63D0-48F5-A274-A967B30BBB1D}"/>
              </a:ext>
            </a:extLst>
          </p:cNvPr>
          <p:cNvSpPr>
            <a:spLocks noGrp="1"/>
          </p:cNvSpPr>
          <p:nvPr>
            <p:ph type="body" sz="quarter" idx="20"/>
          </p:nvPr>
        </p:nvSpPr>
        <p:spPr/>
        <p:txBody>
          <a:bodyPr/>
          <a:lstStyle/>
          <a:p>
            <a:r>
              <a:rPr lang="en-US" dirty="0"/>
              <a:t>Main platform with extension</a:t>
            </a:r>
          </a:p>
        </p:txBody>
      </p:sp>
      <p:sp>
        <p:nvSpPr>
          <p:cNvPr id="18" name="Rectangle: Rounded Corners 17">
            <a:extLst>
              <a:ext uri="{FF2B5EF4-FFF2-40B4-BE49-F238E27FC236}">
                <a16:creationId xmlns:a16="http://schemas.microsoft.com/office/drawing/2014/main" id="{4FF4761F-AC8D-4319-99CA-0599C2BA050B}"/>
              </a:ext>
            </a:extLst>
          </p:cNvPr>
          <p:cNvSpPr/>
          <p:nvPr/>
        </p:nvSpPr>
        <p:spPr>
          <a:xfrm>
            <a:off x="4419997" y="2540000"/>
            <a:ext cx="3359945" cy="3439731"/>
          </a:xfrm>
          <a:prstGeom prst="roundRect">
            <a:avLst>
              <a:gd name="adj" fmla="val 381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8B20BF10-CEF9-4AE2-8117-4011DB39CECA}"/>
              </a:ext>
            </a:extLst>
          </p:cNvPr>
          <p:cNvSpPr/>
          <p:nvPr/>
        </p:nvSpPr>
        <p:spPr>
          <a:xfrm>
            <a:off x="4692849" y="2754915"/>
            <a:ext cx="952500" cy="30099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a:t>Memory</a:t>
            </a:r>
          </a:p>
        </p:txBody>
      </p:sp>
      <p:sp>
        <p:nvSpPr>
          <p:cNvPr id="28" name="Rectangle: Rounded Corners 27">
            <a:extLst>
              <a:ext uri="{FF2B5EF4-FFF2-40B4-BE49-F238E27FC236}">
                <a16:creationId xmlns:a16="http://schemas.microsoft.com/office/drawing/2014/main" id="{DA34DF88-881E-46D5-864D-CE1D74ED5297}"/>
              </a:ext>
            </a:extLst>
          </p:cNvPr>
          <p:cNvSpPr/>
          <p:nvPr/>
        </p:nvSpPr>
        <p:spPr>
          <a:xfrm>
            <a:off x="5918200" y="2754915"/>
            <a:ext cx="1587500" cy="9271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CPU</a:t>
            </a:r>
          </a:p>
        </p:txBody>
      </p:sp>
      <p:sp>
        <p:nvSpPr>
          <p:cNvPr id="29" name="Rectangle: Rounded Corners 28">
            <a:extLst>
              <a:ext uri="{FF2B5EF4-FFF2-40B4-BE49-F238E27FC236}">
                <a16:creationId xmlns:a16="http://schemas.microsoft.com/office/drawing/2014/main" id="{DC314FBF-1C9C-4D70-9057-32BCBF4EE799}"/>
              </a:ext>
            </a:extLst>
          </p:cNvPr>
          <p:cNvSpPr/>
          <p:nvPr/>
        </p:nvSpPr>
        <p:spPr>
          <a:xfrm>
            <a:off x="5918200" y="3815365"/>
            <a:ext cx="1587500" cy="9271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GPU</a:t>
            </a:r>
          </a:p>
        </p:txBody>
      </p:sp>
      <p:sp>
        <p:nvSpPr>
          <p:cNvPr id="30" name="Rectangle: Rounded Corners 29">
            <a:extLst>
              <a:ext uri="{FF2B5EF4-FFF2-40B4-BE49-F238E27FC236}">
                <a16:creationId xmlns:a16="http://schemas.microsoft.com/office/drawing/2014/main" id="{30604316-3EF0-46DE-AC37-52797CB27CF6}"/>
              </a:ext>
            </a:extLst>
          </p:cNvPr>
          <p:cNvSpPr/>
          <p:nvPr/>
        </p:nvSpPr>
        <p:spPr>
          <a:xfrm>
            <a:off x="5918200" y="4837715"/>
            <a:ext cx="1587500" cy="9271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IMU</a:t>
            </a:r>
          </a:p>
        </p:txBody>
      </p:sp>
      <p:sp>
        <p:nvSpPr>
          <p:cNvPr id="31" name="Rectangle: Rounded Corners 30">
            <a:extLst>
              <a:ext uri="{FF2B5EF4-FFF2-40B4-BE49-F238E27FC236}">
                <a16:creationId xmlns:a16="http://schemas.microsoft.com/office/drawing/2014/main" id="{D2902EC7-FE17-4AA0-9F46-71033BD2ECBB}"/>
              </a:ext>
            </a:extLst>
          </p:cNvPr>
          <p:cNvSpPr/>
          <p:nvPr/>
        </p:nvSpPr>
        <p:spPr>
          <a:xfrm>
            <a:off x="8352630" y="3890597"/>
            <a:ext cx="3359945" cy="2089133"/>
          </a:xfrm>
          <a:prstGeom prst="roundRect">
            <a:avLst>
              <a:gd name="adj" fmla="val 381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AE651128-E005-47C6-8B33-A3034EF3F60D}"/>
              </a:ext>
            </a:extLst>
          </p:cNvPr>
          <p:cNvSpPr/>
          <p:nvPr/>
        </p:nvSpPr>
        <p:spPr>
          <a:xfrm>
            <a:off x="8352630" y="2540000"/>
            <a:ext cx="3359945" cy="1196283"/>
          </a:xfrm>
          <a:prstGeom prst="roundRect">
            <a:avLst>
              <a:gd name="adj" fmla="val 8264"/>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11BBBC22-4228-4D42-AAE3-89D28A8639F5}"/>
              </a:ext>
            </a:extLst>
          </p:cNvPr>
          <p:cNvSpPr/>
          <p:nvPr/>
        </p:nvSpPr>
        <p:spPr>
          <a:xfrm>
            <a:off x="10381852" y="2754914"/>
            <a:ext cx="1155700" cy="76591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MCU</a:t>
            </a:r>
          </a:p>
        </p:txBody>
      </p:sp>
      <p:sp>
        <p:nvSpPr>
          <p:cNvPr id="34" name="Rectangle: Rounded Corners 33">
            <a:extLst>
              <a:ext uri="{FF2B5EF4-FFF2-40B4-BE49-F238E27FC236}">
                <a16:creationId xmlns:a16="http://schemas.microsoft.com/office/drawing/2014/main" id="{1A32542E-DEAC-4BDF-90E5-F861C12FA373}"/>
              </a:ext>
            </a:extLst>
          </p:cNvPr>
          <p:cNvSpPr/>
          <p:nvPr/>
        </p:nvSpPr>
        <p:spPr>
          <a:xfrm>
            <a:off x="8551864" y="2754914"/>
            <a:ext cx="1446212" cy="7659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BLE Transceiver</a:t>
            </a:r>
          </a:p>
        </p:txBody>
      </p:sp>
      <p:sp>
        <p:nvSpPr>
          <p:cNvPr id="35" name="Rectangle: Rounded Corners 34">
            <a:extLst>
              <a:ext uri="{FF2B5EF4-FFF2-40B4-BE49-F238E27FC236}">
                <a16:creationId xmlns:a16="http://schemas.microsoft.com/office/drawing/2014/main" id="{911C935C-C8BC-43A1-B394-464CB8B375F2}"/>
              </a:ext>
            </a:extLst>
          </p:cNvPr>
          <p:cNvSpPr/>
          <p:nvPr/>
        </p:nvSpPr>
        <p:spPr>
          <a:xfrm rot="5400000">
            <a:off x="9604006" y="3831269"/>
            <a:ext cx="850446" cy="30166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a:t>Memory</a:t>
            </a:r>
          </a:p>
        </p:txBody>
      </p:sp>
      <p:sp>
        <p:nvSpPr>
          <p:cNvPr id="36" name="Rectangle: Rounded Corners 35">
            <a:extLst>
              <a:ext uri="{FF2B5EF4-FFF2-40B4-BE49-F238E27FC236}">
                <a16:creationId xmlns:a16="http://schemas.microsoft.com/office/drawing/2014/main" id="{9AE0CF59-14D8-49BC-8C69-447BA291713A}"/>
              </a:ext>
            </a:extLst>
          </p:cNvPr>
          <p:cNvSpPr/>
          <p:nvPr/>
        </p:nvSpPr>
        <p:spPr>
          <a:xfrm>
            <a:off x="10381852" y="4035637"/>
            <a:ext cx="1155700" cy="72441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MCU</a:t>
            </a:r>
          </a:p>
        </p:txBody>
      </p:sp>
      <p:sp>
        <p:nvSpPr>
          <p:cNvPr id="37" name="Rectangle: Rounded Corners 36">
            <a:extLst>
              <a:ext uri="{FF2B5EF4-FFF2-40B4-BE49-F238E27FC236}">
                <a16:creationId xmlns:a16="http://schemas.microsoft.com/office/drawing/2014/main" id="{6407B588-9B35-4DE5-A285-CC14244759B6}"/>
              </a:ext>
            </a:extLst>
          </p:cNvPr>
          <p:cNvSpPr/>
          <p:nvPr/>
        </p:nvSpPr>
        <p:spPr>
          <a:xfrm>
            <a:off x="9413875" y="4035638"/>
            <a:ext cx="799701" cy="73905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DSP</a:t>
            </a:r>
          </a:p>
        </p:txBody>
      </p:sp>
      <p:sp>
        <p:nvSpPr>
          <p:cNvPr id="38" name="Rectangle: Rounded Corners 37">
            <a:extLst>
              <a:ext uri="{FF2B5EF4-FFF2-40B4-BE49-F238E27FC236}">
                <a16:creationId xmlns:a16="http://schemas.microsoft.com/office/drawing/2014/main" id="{7BB7453A-F3AD-4BDF-9755-114F13BF3091}"/>
              </a:ext>
            </a:extLst>
          </p:cNvPr>
          <p:cNvSpPr/>
          <p:nvPr/>
        </p:nvSpPr>
        <p:spPr>
          <a:xfrm>
            <a:off x="8520906" y="4035637"/>
            <a:ext cx="724693" cy="72441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ADC</a:t>
            </a:r>
          </a:p>
        </p:txBody>
      </p:sp>
    </p:spTree>
    <p:extLst>
      <p:ext uri="{BB962C8B-B14F-4D97-AF65-F5344CB8AC3E}">
        <p14:creationId xmlns:p14="http://schemas.microsoft.com/office/powerpoint/2010/main" val="324738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562758-8958-4901-8796-AAC44AF906C8}"/>
              </a:ext>
            </a:extLst>
          </p:cNvPr>
          <p:cNvSpPr>
            <a:spLocks noGrp="1"/>
          </p:cNvSpPr>
          <p:nvPr>
            <p:ph type="title"/>
          </p:nvPr>
        </p:nvSpPr>
        <p:spPr/>
        <p:txBody>
          <a:bodyPr/>
          <a:lstStyle/>
          <a:p>
            <a:r>
              <a:rPr lang="en-US" dirty="0"/>
              <a:t>Designing a hardware platform</a:t>
            </a:r>
          </a:p>
        </p:txBody>
      </p:sp>
      <p:sp>
        <p:nvSpPr>
          <p:cNvPr id="16" name="Content Placeholder 15">
            <a:extLst>
              <a:ext uri="{FF2B5EF4-FFF2-40B4-BE49-F238E27FC236}">
                <a16:creationId xmlns:a16="http://schemas.microsoft.com/office/drawing/2014/main" id="{BB2CF413-C907-4FD1-B7E1-72724601C98F}"/>
              </a:ext>
            </a:extLst>
          </p:cNvPr>
          <p:cNvSpPr>
            <a:spLocks noGrp="1"/>
          </p:cNvSpPr>
          <p:nvPr>
            <p:ph idx="1"/>
          </p:nvPr>
        </p:nvSpPr>
        <p:spPr>
          <a:xfrm>
            <a:off x="479425" y="1631112"/>
            <a:ext cx="2735696" cy="4086426"/>
          </a:xfrm>
        </p:spPr>
        <p:txBody>
          <a:bodyPr/>
          <a:lstStyle/>
          <a:p>
            <a:pPr marL="114300" lvl="0" indent="0">
              <a:spcBef>
                <a:spcPts val="0"/>
              </a:spcBef>
              <a:buSzPts val="1800"/>
              <a:buNone/>
            </a:pPr>
            <a:r>
              <a:rPr lang="en-US" sz="2000" dirty="0"/>
              <a:t>Application type/cost </a:t>
            </a:r>
            <a:br>
              <a:rPr lang="en-US" sz="2000" dirty="0"/>
            </a:br>
            <a:r>
              <a:rPr lang="en-US" sz="2000" dirty="0">
                <a:latin typeface="Times New Roman" panose="02020603050405020304" pitchFamily="18" charset="0"/>
                <a:cs typeface="Times New Roman" panose="02020603050405020304" pitchFamily="18" charset="0"/>
              </a:rPr>
              <a:t>→ </a:t>
            </a:r>
            <a:r>
              <a:rPr lang="en-US" sz="2000" dirty="0"/>
              <a:t>choice of CPU/GPU</a:t>
            </a:r>
          </a:p>
          <a:p>
            <a:pPr marL="114300" lvl="0" indent="0">
              <a:spcBef>
                <a:spcPts val="0"/>
              </a:spcBef>
              <a:buSzPts val="1800"/>
              <a:buNone/>
            </a:pPr>
            <a:endParaRPr lang="en-US" sz="2000" dirty="0"/>
          </a:p>
          <a:p>
            <a:pPr marL="114300" lvl="0" indent="0">
              <a:spcBef>
                <a:spcPts val="0"/>
              </a:spcBef>
              <a:buSzPts val="1800"/>
              <a:buNone/>
            </a:pPr>
            <a:r>
              <a:rPr lang="en-US" sz="2000" dirty="0"/>
              <a:t>Energy constraints </a:t>
            </a:r>
            <a:br>
              <a:rPr lang="en-US" sz="2000" dirty="0"/>
            </a:br>
            <a:r>
              <a:rPr lang="en-US" sz="2000" dirty="0">
                <a:latin typeface="Times New Roman" panose="02020603050405020304" pitchFamily="18" charset="0"/>
                <a:cs typeface="Times New Roman" panose="02020603050405020304" pitchFamily="18" charset="0"/>
              </a:rPr>
              <a:t>→</a:t>
            </a:r>
            <a:r>
              <a:rPr lang="en-US" sz="2000" dirty="0"/>
              <a:t> line power/battery </a:t>
            </a:r>
          </a:p>
          <a:p>
            <a:pPr marL="114300" lvl="0" indent="0">
              <a:spcBef>
                <a:spcPts val="0"/>
              </a:spcBef>
              <a:buSzPts val="1800"/>
              <a:buNone/>
            </a:pPr>
            <a:endParaRPr lang="en-US" sz="2000" dirty="0"/>
          </a:p>
          <a:p>
            <a:pPr marL="114300" lvl="0" indent="0">
              <a:spcBef>
                <a:spcPts val="0"/>
              </a:spcBef>
              <a:buSzPts val="1800"/>
              <a:buNone/>
            </a:pPr>
            <a:r>
              <a:rPr lang="en-US" sz="2000" dirty="0"/>
              <a:t>Connectivity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t>
            </a:r>
            <a:r>
              <a:rPr lang="en-US" sz="2000" dirty="0"/>
              <a:t> Ethernet/4G/BLE</a:t>
            </a:r>
          </a:p>
          <a:p>
            <a:pPr marL="114300" lvl="0" indent="0">
              <a:spcBef>
                <a:spcPts val="0"/>
              </a:spcBef>
              <a:buSzPts val="1800"/>
              <a:buNone/>
            </a:pPr>
            <a:endParaRPr lang="en-US" sz="2000" dirty="0"/>
          </a:p>
          <a:p>
            <a:pPr marL="114300" lvl="0" indent="0">
              <a:spcBef>
                <a:spcPts val="0"/>
              </a:spcBef>
              <a:buSzPts val="1800"/>
              <a:buNone/>
            </a:pPr>
            <a:r>
              <a:rPr lang="en-US" sz="2000" dirty="0"/>
              <a:t>I/O</a:t>
            </a:r>
            <a:r>
              <a:rPr lang="en-US" sz="2000" dirty="0">
                <a:latin typeface="Times New Roman" panose="02020603050405020304" pitchFamily="18" charset="0"/>
                <a:cs typeface="Times New Roman" panose="02020603050405020304" pitchFamily="18" charset="0"/>
              </a:rPr>
              <a:t> → </a:t>
            </a:r>
            <a:r>
              <a:rPr lang="en-US" sz="2000" dirty="0"/>
              <a:t>Serial/GPIO</a:t>
            </a:r>
          </a:p>
          <a:p>
            <a:pPr marL="114300" lvl="0" indent="0">
              <a:spcBef>
                <a:spcPts val="0"/>
              </a:spcBef>
              <a:buSzPts val="1800"/>
              <a:buNone/>
            </a:pPr>
            <a:endParaRPr lang="en-US" sz="2000" dirty="0"/>
          </a:p>
          <a:p>
            <a:pPr marL="114300" lvl="0" indent="0">
              <a:spcBef>
                <a:spcPts val="0"/>
              </a:spcBef>
              <a:buSzPts val="1800"/>
              <a:buNone/>
            </a:pPr>
            <a:r>
              <a:rPr lang="en-US" sz="2000" dirty="0"/>
              <a:t>Debugging </a:t>
            </a:r>
            <a:br>
              <a:rPr lang="en-US" sz="2000" dirty="0"/>
            </a:br>
            <a:r>
              <a:rPr lang="en-US" sz="2000" dirty="0">
                <a:latin typeface="Times New Roman" panose="02020603050405020304" pitchFamily="18" charset="0"/>
                <a:cs typeface="Times New Roman" panose="02020603050405020304" pitchFamily="18" charset="0"/>
              </a:rPr>
              <a:t>→ </a:t>
            </a:r>
            <a:r>
              <a:rPr lang="en-US" sz="2000" dirty="0"/>
              <a:t>JTAG/Serial</a:t>
            </a:r>
          </a:p>
        </p:txBody>
      </p:sp>
      <p:pic>
        <p:nvPicPr>
          <p:cNvPr id="20" name="Content Placeholder 19" descr="A close up of electronics&#10;&#10;Description automatically generated">
            <a:extLst>
              <a:ext uri="{FF2B5EF4-FFF2-40B4-BE49-F238E27FC236}">
                <a16:creationId xmlns:a16="http://schemas.microsoft.com/office/drawing/2014/main" id="{858516B3-0431-4FF4-AE92-D33F56356884}"/>
              </a:ext>
            </a:extLst>
          </p:cNvPr>
          <p:cNvPicPr>
            <a:picLocks noGrp="1" noChangeAspect="1"/>
          </p:cNvPicPr>
          <p:nvPr>
            <p:ph sz="quarter" idx="21"/>
          </p:nvPr>
        </p:nvPicPr>
        <p:blipFill>
          <a:blip r:embed="rId3"/>
          <a:stretch>
            <a:fillRect/>
          </a:stretch>
        </p:blipFill>
        <p:spPr>
          <a:xfrm>
            <a:off x="4334185" y="1630363"/>
            <a:ext cx="6460505" cy="4087812"/>
          </a:xfrm>
        </p:spPr>
      </p:pic>
      <p:sp>
        <p:nvSpPr>
          <p:cNvPr id="21" name="Rectangle 20">
            <a:extLst>
              <a:ext uri="{FF2B5EF4-FFF2-40B4-BE49-F238E27FC236}">
                <a16:creationId xmlns:a16="http://schemas.microsoft.com/office/drawing/2014/main" id="{07D6A16B-0FAB-4D76-B661-6B1A67A57C12}"/>
              </a:ext>
            </a:extLst>
          </p:cNvPr>
          <p:cNvSpPr/>
          <p:nvPr/>
        </p:nvSpPr>
        <p:spPr>
          <a:xfrm>
            <a:off x="4737100" y="2425700"/>
            <a:ext cx="939800" cy="838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5F51C3E-85AC-4C51-AD91-EB435DB87F98}"/>
              </a:ext>
            </a:extLst>
          </p:cNvPr>
          <p:cNvSpPr/>
          <p:nvPr/>
        </p:nvSpPr>
        <p:spPr>
          <a:xfrm>
            <a:off x="6934200" y="3340100"/>
            <a:ext cx="762000" cy="762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0974043-F5B2-44EF-B592-B1B482274B12}"/>
              </a:ext>
            </a:extLst>
          </p:cNvPr>
          <p:cNvSpPr/>
          <p:nvPr/>
        </p:nvSpPr>
        <p:spPr>
          <a:xfrm>
            <a:off x="9071285" y="2641600"/>
            <a:ext cx="1050616" cy="19431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9E7E27D1-E7B6-456A-8ED3-A53C36C17C7B}"/>
              </a:ext>
            </a:extLst>
          </p:cNvPr>
          <p:cNvSpPr/>
          <p:nvPr/>
        </p:nvSpPr>
        <p:spPr>
          <a:xfrm>
            <a:off x="9982200" y="4965700"/>
            <a:ext cx="330200" cy="1968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BDB3BD36-ED1F-44BA-A89D-642C86EADE58}"/>
              </a:ext>
            </a:extLst>
          </p:cNvPr>
          <p:cNvSpPr/>
          <p:nvPr/>
        </p:nvSpPr>
        <p:spPr>
          <a:xfrm>
            <a:off x="10363201" y="4411772"/>
            <a:ext cx="158012" cy="4699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Connector: Elbow 31">
            <a:extLst>
              <a:ext uri="{FF2B5EF4-FFF2-40B4-BE49-F238E27FC236}">
                <a16:creationId xmlns:a16="http://schemas.microsoft.com/office/drawing/2014/main" id="{3415DC4D-303C-4349-BD2D-ACEAE99C7B08}"/>
              </a:ext>
            </a:extLst>
          </p:cNvPr>
          <p:cNvCxnSpPr>
            <a:cxnSpLocks/>
            <a:stCxn id="23" idx="3"/>
            <a:endCxn id="62" idx="2"/>
          </p:cNvCxnSpPr>
          <p:nvPr/>
        </p:nvCxnSpPr>
        <p:spPr>
          <a:xfrm flipV="1">
            <a:off x="10121901" y="2425700"/>
            <a:ext cx="1265524" cy="1187450"/>
          </a:xfrm>
          <a:prstGeom prst="bentConnector2">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A2F465-729A-4A86-BE32-EBF2F31067A5}"/>
              </a:ext>
            </a:extLst>
          </p:cNvPr>
          <p:cNvCxnSpPr>
            <a:cxnSpLocks/>
            <a:stCxn id="26" idx="3"/>
          </p:cNvCxnSpPr>
          <p:nvPr/>
        </p:nvCxnSpPr>
        <p:spPr>
          <a:xfrm>
            <a:off x="10521213" y="4646722"/>
            <a:ext cx="68886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434220E-09F1-4C42-8A41-A91DC6DA361B}"/>
              </a:ext>
            </a:extLst>
          </p:cNvPr>
          <p:cNvSpPr txBox="1"/>
          <p:nvPr/>
        </p:nvSpPr>
        <p:spPr>
          <a:xfrm>
            <a:off x="7608627" y="5799486"/>
            <a:ext cx="1916037"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Integrated CPU/GPU</a:t>
            </a:r>
          </a:p>
        </p:txBody>
      </p:sp>
      <p:sp>
        <p:nvSpPr>
          <p:cNvPr id="53" name="TextBox 52">
            <a:extLst>
              <a:ext uri="{FF2B5EF4-FFF2-40B4-BE49-F238E27FC236}">
                <a16:creationId xmlns:a16="http://schemas.microsoft.com/office/drawing/2014/main" id="{CC487AF2-16EA-46C0-9C36-AA1B5A36D378}"/>
              </a:ext>
            </a:extLst>
          </p:cNvPr>
          <p:cNvSpPr txBox="1"/>
          <p:nvPr/>
        </p:nvSpPr>
        <p:spPr>
          <a:xfrm>
            <a:off x="3403209" y="3179701"/>
            <a:ext cx="912109"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Wi-Fi/BLE</a:t>
            </a:r>
          </a:p>
        </p:txBody>
      </p:sp>
      <p:cxnSp>
        <p:nvCxnSpPr>
          <p:cNvPr id="57" name="Connector: Elbow 56">
            <a:extLst>
              <a:ext uri="{FF2B5EF4-FFF2-40B4-BE49-F238E27FC236}">
                <a16:creationId xmlns:a16="http://schemas.microsoft.com/office/drawing/2014/main" id="{71FDB431-7A1C-4D62-B176-EFE55E407F6C}"/>
              </a:ext>
            </a:extLst>
          </p:cNvPr>
          <p:cNvCxnSpPr>
            <a:cxnSpLocks/>
            <a:stCxn id="21" idx="1"/>
            <a:endCxn id="53" idx="0"/>
          </p:cNvCxnSpPr>
          <p:nvPr/>
        </p:nvCxnSpPr>
        <p:spPr>
          <a:xfrm rot="10800000" flipV="1">
            <a:off x="3859264" y="2844799"/>
            <a:ext cx="877836" cy="334901"/>
          </a:xfrm>
          <a:prstGeom prst="bentConnector2">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47FEDC2-F03D-4979-ACC0-4124D50AE24E}"/>
              </a:ext>
            </a:extLst>
          </p:cNvPr>
          <p:cNvSpPr txBox="1"/>
          <p:nvPr/>
        </p:nvSpPr>
        <p:spPr>
          <a:xfrm>
            <a:off x="3546535" y="5592888"/>
            <a:ext cx="778097"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SPI</a:t>
            </a:r>
          </a:p>
        </p:txBody>
      </p:sp>
      <p:sp>
        <p:nvSpPr>
          <p:cNvPr id="62" name="TextBox 61">
            <a:extLst>
              <a:ext uri="{FF2B5EF4-FFF2-40B4-BE49-F238E27FC236}">
                <a16:creationId xmlns:a16="http://schemas.microsoft.com/office/drawing/2014/main" id="{B6388B85-BCC7-4287-86EE-07361B5367DE}"/>
              </a:ext>
            </a:extLst>
          </p:cNvPr>
          <p:cNvSpPr txBox="1"/>
          <p:nvPr/>
        </p:nvSpPr>
        <p:spPr>
          <a:xfrm>
            <a:off x="10865647" y="2176401"/>
            <a:ext cx="1043555"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4G modem</a:t>
            </a:r>
          </a:p>
        </p:txBody>
      </p:sp>
      <p:sp>
        <p:nvSpPr>
          <p:cNvPr id="64" name="TextBox 63">
            <a:extLst>
              <a:ext uri="{FF2B5EF4-FFF2-40B4-BE49-F238E27FC236}">
                <a16:creationId xmlns:a16="http://schemas.microsoft.com/office/drawing/2014/main" id="{2526769E-F203-41DC-9819-40A8B23E6849}"/>
              </a:ext>
            </a:extLst>
          </p:cNvPr>
          <p:cNvSpPr txBox="1"/>
          <p:nvPr/>
        </p:nvSpPr>
        <p:spPr>
          <a:xfrm>
            <a:off x="11279091" y="4522072"/>
            <a:ext cx="474489"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GPIO</a:t>
            </a:r>
          </a:p>
        </p:txBody>
      </p:sp>
      <p:sp>
        <p:nvSpPr>
          <p:cNvPr id="65" name="TextBox 64">
            <a:extLst>
              <a:ext uri="{FF2B5EF4-FFF2-40B4-BE49-F238E27FC236}">
                <a16:creationId xmlns:a16="http://schemas.microsoft.com/office/drawing/2014/main" id="{D58A7111-D012-4F92-8B4E-AA63561C925E}"/>
              </a:ext>
            </a:extLst>
          </p:cNvPr>
          <p:cNvSpPr txBox="1"/>
          <p:nvPr/>
        </p:nvSpPr>
        <p:spPr>
          <a:xfrm>
            <a:off x="10960720" y="5430994"/>
            <a:ext cx="751855" cy="4985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Debug serial</a:t>
            </a:r>
          </a:p>
        </p:txBody>
      </p:sp>
      <p:cxnSp>
        <p:nvCxnSpPr>
          <p:cNvPr id="67" name="Connector: Elbow 66">
            <a:extLst>
              <a:ext uri="{FF2B5EF4-FFF2-40B4-BE49-F238E27FC236}">
                <a16:creationId xmlns:a16="http://schemas.microsoft.com/office/drawing/2014/main" id="{B7CDA785-ACC5-44C1-A69B-12290EB5C93D}"/>
              </a:ext>
            </a:extLst>
          </p:cNvPr>
          <p:cNvCxnSpPr>
            <a:stCxn id="24" idx="3"/>
            <a:endCxn id="65" idx="0"/>
          </p:cNvCxnSpPr>
          <p:nvPr/>
        </p:nvCxnSpPr>
        <p:spPr>
          <a:xfrm>
            <a:off x="10312400" y="5064125"/>
            <a:ext cx="1024248" cy="366869"/>
          </a:xfrm>
          <a:prstGeom prst="bentConnector2">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23B4815B-99AE-470F-A7C8-B8BCAC06098B}"/>
              </a:ext>
            </a:extLst>
          </p:cNvPr>
          <p:cNvSpPr/>
          <p:nvPr/>
        </p:nvSpPr>
        <p:spPr>
          <a:xfrm>
            <a:off x="6863787" y="4980725"/>
            <a:ext cx="376178" cy="1818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TextBox 70">
            <a:extLst>
              <a:ext uri="{FF2B5EF4-FFF2-40B4-BE49-F238E27FC236}">
                <a16:creationId xmlns:a16="http://schemas.microsoft.com/office/drawing/2014/main" id="{153A099F-51E7-4AE8-8EB8-2051548122FD}"/>
              </a:ext>
            </a:extLst>
          </p:cNvPr>
          <p:cNvSpPr txBox="1"/>
          <p:nvPr/>
        </p:nvSpPr>
        <p:spPr>
          <a:xfrm>
            <a:off x="6922033" y="5798847"/>
            <a:ext cx="259686"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accent5"/>
                </a:solidFill>
                <a:latin typeface="+mn-lt"/>
                <a:ea typeface="+mn-ea"/>
                <a:cs typeface="+mn-cs"/>
              </a:rPr>
              <a:t>I</a:t>
            </a:r>
            <a:r>
              <a:rPr lang="en-US" kern="1200" baseline="30000" dirty="0">
                <a:solidFill>
                  <a:schemeClr val="accent5"/>
                </a:solidFill>
                <a:latin typeface="+mn-lt"/>
                <a:ea typeface="+mn-ea"/>
                <a:cs typeface="+mn-cs"/>
              </a:rPr>
              <a:t>2</a:t>
            </a:r>
            <a:r>
              <a:rPr lang="en-US" kern="1200" dirty="0">
                <a:solidFill>
                  <a:schemeClr val="accent5"/>
                </a:solidFill>
                <a:latin typeface="+mn-lt"/>
                <a:ea typeface="+mn-ea"/>
                <a:cs typeface="+mn-cs"/>
              </a:rPr>
              <a:t>C</a:t>
            </a:r>
          </a:p>
        </p:txBody>
      </p:sp>
      <p:cxnSp>
        <p:nvCxnSpPr>
          <p:cNvPr id="73" name="Straight Connector 72">
            <a:extLst>
              <a:ext uri="{FF2B5EF4-FFF2-40B4-BE49-F238E27FC236}">
                <a16:creationId xmlns:a16="http://schemas.microsoft.com/office/drawing/2014/main" id="{331FDEF9-DD6C-464F-9A42-A5F8379F1694}"/>
              </a:ext>
            </a:extLst>
          </p:cNvPr>
          <p:cNvCxnSpPr>
            <a:stCxn id="70" idx="2"/>
            <a:endCxn id="71" idx="0"/>
          </p:cNvCxnSpPr>
          <p:nvPr/>
        </p:nvCxnSpPr>
        <p:spPr>
          <a:xfrm>
            <a:off x="7051876" y="5162550"/>
            <a:ext cx="0" cy="63629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A9F72300-2868-49FC-9DFA-269E26A109AA}"/>
              </a:ext>
            </a:extLst>
          </p:cNvPr>
          <p:cNvCxnSpPr>
            <a:stCxn id="22" idx="3"/>
            <a:endCxn id="52" idx="0"/>
          </p:cNvCxnSpPr>
          <p:nvPr/>
        </p:nvCxnSpPr>
        <p:spPr>
          <a:xfrm>
            <a:off x="7696200" y="3721100"/>
            <a:ext cx="870446" cy="2078386"/>
          </a:xfrm>
          <a:prstGeom prst="bentConnector2">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2998A4A-DCCD-4A7B-886B-4BC057197219}"/>
              </a:ext>
            </a:extLst>
          </p:cNvPr>
          <p:cNvSpPr/>
          <p:nvPr/>
        </p:nvSpPr>
        <p:spPr>
          <a:xfrm>
            <a:off x="5273389" y="5169638"/>
            <a:ext cx="476343" cy="18527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4" name="Connector: Elbow 83">
            <a:extLst>
              <a:ext uri="{FF2B5EF4-FFF2-40B4-BE49-F238E27FC236}">
                <a16:creationId xmlns:a16="http://schemas.microsoft.com/office/drawing/2014/main" id="{A8B0253E-B357-4FF7-A390-0FDBD1454243}"/>
              </a:ext>
            </a:extLst>
          </p:cNvPr>
          <p:cNvCxnSpPr>
            <a:stCxn id="79" idx="2"/>
            <a:endCxn id="58" idx="3"/>
          </p:cNvCxnSpPr>
          <p:nvPr/>
        </p:nvCxnSpPr>
        <p:spPr>
          <a:xfrm rot="5400000">
            <a:off x="4736786" y="4942762"/>
            <a:ext cx="362623" cy="1186929"/>
          </a:xfrm>
          <a:prstGeom prst="bentConnector2">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6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prstGeom prst="rect">
            <a:avLst/>
          </a:prstGeom>
        </p:spPr>
        <p:txBody>
          <a:bodyPr anchor="t">
            <a:normAutofit/>
          </a:bodyPr>
          <a:lstStyle/>
          <a:p>
            <a:r>
              <a:rPr lang="en-US" dirty="0"/>
              <a:t>Microcontroller architectures</a:t>
            </a:r>
          </a:p>
        </p:txBody>
      </p:sp>
      <p:sp>
        <p:nvSpPr>
          <p:cNvPr id="3" name="Text Placeholder 2">
            <a:extLst>
              <a:ext uri="{FF2B5EF4-FFF2-40B4-BE49-F238E27FC236}">
                <a16:creationId xmlns:a16="http://schemas.microsoft.com/office/drawing/2014/main" id="{D88B28D6-D08A-4F9D-86EB-6F47F726FF9D}"/>
              </a:ext>
            </a:extLst>
          </p:cNvPr>
          <p:cNvSpPr>
            <a:spLocks noGrp="1"/>
          </p:cNvSpPr>
          <p:nvPr>
            <p:ph type="body" sz="quarter" idx="13"/>
          </p:nvPr>
        </p:nvSpPr>
        <p:spPr/>
        <p:txBody>
          <a:bodyPr/>
          <a:lstStyle/>
          <a:p>
            <a:r>
              <a:rPr lang="en-US" dirty="0"/>
              <a:t>MCUs typically implement the Harvard architecture</a:t>
            </a:r>
          </a:p>
        </p:txBody>
      </p:sp>
      <p:sp>
        <p:nvSpPr>
          <p:cNvPr id="8" name="Content Placeholder 7">
            <a:extLst>
              <a:ext uri="{FF2B5EF4-FFF2-40B4-BE49-F238E27FC236}">
                <a16:creationId xmlns:a16="http://schemas.microsoft.com/office/drawing/2014/main" id="{94EE1CF4-B507-45BA-ADB2-90E9B4021E8B}"/>
              </a:ext>
            </a:extLst>
          </p:cNvPr>
          <p:cNvSpPr>
            <a:spLocks noGrp="1"/>
          </p:cNvSpPr>
          <p:nvPr>
            <p:ph idx="1"/>
          </p:nvPr>
        </p:nvSpPr>
        <p:spPr/>
        <p:txBody>
          <a:bodyPr/>
          <a:lstStyle/>
          <a:p>
            <a:endParaRPr lang="en-US" dirty="0"/>
          </a:p>
          <a:p>
            <a:r>
              <a:rPr lang="en-US" dirty="0"/>
              <a:t>Integrated circuit with processing unit(s), memory block, analog/digital I/O, and interfaces to peripherals</a:t>
            </a:r>
          </a:p>
          <a:p>
            <a:r>
              <a:rPr lang="en-US" dirty="0"/>
              <a:t>Processing is undertaken by computational modules (ALU) and control units</a:t>
            </a:r>
          </a:p>
        </p:txBody>
      </p:sp>
      <p:sp>
        <p:nvSpPr>
          <p:cNvPr id="9" name="Rectangle: Rounded Corners 8">
            <a:extLst>
              <a:ext uri="{FF2B5EF4-FFF2-40B4-BE49-F238E27FC236}">
                <a16:creationId xmlns:a16="http://schemas.microsoft.com/office/drawing/2014/main" id="{67C77CAC-7A08-4D93-919A-AC488B9FBB05}"/>
              </a:ext>
            </a:extLst>
          </p:cNvPr>
          <p:cNvSpPr/>
          <p:nvPr/>
        </p:nvSpPr>
        <p:spPr>
          <a:xfrm>
            <a:off x="8333163" y="3163186"/>
            <a:ext cx="1297172" cy="106325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 unit</a:t>
            </a:r>
          </a:p>
        </p:txBody>
      </p:sp>
      <p:sp>
        <p:nvSpPr>
          <p:cNvPr id="27" name="Rectangle: Rounded Corners 26">
            <a:extLst>
              <a:ext uri="{FF2B5EF4-FFF2-40B4-BE49-F238E27FC236}">
                <a16:creationId xmlns:a16="http://schemas.microsoft.com/office/drawing/2014/main" id="{E1522C1B-1E0B-4471-A734-AAFD7F2512F4}"/>
              </a:ext>
            </a:extLst>
          </p:cNvPr>
          <p:cNvSpPr/>
          <p:nvPr/>
        </p:nvSpPr>
        <p:spPr>
          <a:xfrm>
            <a:off x="8333163" y="4697292"/>
            <a:ext cx="1297172" cy="10632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28" name="Rectangle: Rounded Corners 27">
            <a:extLst>
              <a:ext uri="{FF2B5EF4-FFF2-40B4-BE49-F238E27FC236}">
                <a16:creationId xmlns:a16="http://schemas.microsoft.com/office/drawing/2014/main" id="{E4710412-96CB-4D7E-BFF6-17392CEEA81D}"/>
              </a:ext>
            </a:extLst>
          </p:cNvPr>
          <p:cNvSpPr/>
          <p:nvPr/>
        </p:nvSpPr>
        <p:spPr>
          <a:xfrm>
            <a:off x="6353067" y="3163186"/>
            <a:ext cx="1297172" cy="1063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Instruction memory</a:t>
            </a:r>
          </a:p>
        </p:txBody>
      </p:sp>
      <p:sp>
        <p:nvSpPr>
          <p:cNvPr id="29" name="Rectangle: Rounded Corners 28">
            <a:extLst>
              <a:ext uri="{FF2B5EF4-FFF2-40B4-BE49-F238E27FC236}">
                <a16:creationId xmlns:a16="http://schemas.microsoft.com/office/drawing/2014/main" id="{F6AAD88C-73AA-47E8-BE33-562271410746}"/>
              </a:ext>
            </a:extLst>
          </p:cNvPr>
          <p:cNvSpPr/>
          <p:nvPr/>
        </p:nvSpPr>
        <p:spPr>
          <a:xfrm>
            <a:off x="10313259" y="3163186"/>
            <a:ext cx="1297172" cy="1063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memory</a:t>
            </a:r>
          </a:p>
        </p:txBody>
      </p:sp>
      <p:sp>
        <p:nvSpPr>
          <p:cNvPr id="47" name="Rectangle: Rounded Corners 46">
            <a:extLst>
              <a:ext uri="{FF2B5EF4-FFF2-40B4-BE49-F238E27FC236}">
                <a16:creationId xmlns:a16="http://schemas.microsoft.com/office/drawing/2014/main" id="{6C0C5CF2-EEE1-462D-9541-743C2F84D4AC}"/>
              </a:ext>
            </a:extLst>
          </p:cNvPr>
          <p:cNvSpPr/>
          <p:nvPr/>
        </p:nvSpPr>
        <p:spPr>
          <a:xfrm>
            <a:off x="8333163" y="1629080"/>
            <a:ext cx="1297172" cy="106325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ALU</a:t>
            </a:r>
          </a:p>
        </p:txBody>
      </p:sp>
      <p:sp>
        <p:nvSpPr>
          <p:cNvPr id="10" name="Arrow: Up-Down 9">
            <a:extLst>
              <a:ext uri="{FF2B5EF4-FFF2-40B4-BE49-F238E27FC236}">
                <a16:creationId xmlns:a16="http://schemas.microsoft.com/office/drawing/2014/main" id="{DD39D175-D568-42B6-9135-23A3A3839039}"/>
              </a:ext>
            </a:extLst>
          </p:cNvPr>
          <p:cNvSpPr/>
          <p:nvPr/>
        </p:nvSpPr>
        <p:spPr>
          <a:xfrm>
            <a:off x="8831512" y="2692334"/>
            <a:ext cx="300474" cy="470851"/>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Arrow: Up-Down 47">
            <a:extLst>
              <a:ext uri="{FF2B5EF4-FFF2-40B4-BE49-F238E27FC236}">
                <a16:creationId xmlns:a16="http://schemas.microsoft.com/office/drawing/2014/main" id="{2F2DFA8E-7DCF-4589-AC69-F52EB0E7380C}"/>
              </a:ext>
            </a:extLst>
          </p:cNvPr>
          <p:cNvSpPr/>
          <p:nvPr/>
        </p:nvSpPr>
        <p:spPr>
          <a:xfrm>
            <a:off x="8831512" y="4226441"/>
            <a:ext cx="300474" cy="470851"/>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row: Up-Down 48">
            <a:extLst>
              <a:ext uri="{FF2B5EF4-FFF2-40B4-BE49-F238E27FC236}">
                <a16:creationId xmlns:a16="http://schemas.microsoft.com/office/drawing/2014/main" id="{11CAF8D7-D531-48BE-B847-A4E4193CC465}"/>
              </a:ext>
            </a:extLst>
          </p:cNvPr>
          <p:cNvSpPr/>
          <p:nvPr/>
        </p:nvSpPr>
        <p:spPr>
          <a:xfrm rot="5400000">
            <a:off x="7860760" y="3334054"/>
            <a:ext cx="261880" cy="682925"/>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Arrow: Up-Down 49">
            <a:extLst>
              <a:ext uri="{FF2B5EF4-FFF2-40B4-BE49-F238E27FC236}">
                <a16:creationId xmlns:a16="http://schemas.microsoft.com/office/drawing/2014/main" id="{99ABF915-CCB9-463A-A34A-A42FA2158EC6}"/>
              </a:ext>
            </a:extLst>
          </p:cNvPr>
          <p:cNvSpPr/>
          <p:nvPr/>
        </p:nvSpPr>
        <p:spPr>
          <a:xfrm rot="5400000">
            <a:off x="9840856" y="3334055"/>
            <a:ext cx="261880" cy="682925"/>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878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532B16-B254-4977-9A35-865CB274FE12}"/>
              </a:ext>
            </a:extLst>
          </p:cNvPr>
          <p:cNvSpPr>
            <a:spLocks noGrp="1"/>
          </p:cNvSpPr>
          <p:nvPr>
            <p:ph type="title"/>
          </p:nvPr>
        </p:nvSpPr>
        <p:spPr>
          <a:xfrm>
            <a:off x="479425" y="478302"/>
            <a:ext cx="11233150" cy="512830"/>
          </a:xfrm>
          <a:prstGeom prst="rect">
            <a:avLst/>
          </a:prstGeom>
        </p:spPr>
        <p:txBody>
          <a:bodyPr anchor="t">
            <a:normAutofit/>
          </a:bodyPr>
          <a:lstStyle/>
          <a:p>
            <a:r>
              <a:rPr lang="en-US" dirty="0"/>
              <a:t>Types of memory</a:t>
            </a:r>
          </a:p>
        </p:txBody>
      </p:sp>
      <p:sp>
        <p:nvSpPr>
          <p:cNvPr id="9" name="Text Placeholder 8">
            <a:extLst>
              <a:ext uri="{FF2B5EF4-FFF2-40B4-BE49-F238E27FC236}">
                <a16:creationId xmlns:a16="http://schemas.microsoft.com/office/drawing/2014/main" id="{D8CBE2BE-E22F-476B-A847-B7F606BFF545}"/>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dirty="0"/>
              <a:t>Depending on the purposes served, different types of memories are embedded into MCUs</a:t>
            </a:r>
          </a:p>
        </p:txBody>
      </p:sp>
      <p:graphicFrame>
        <p:nvGraphicFramePr>
          <p:cNvPr id="13" name="Content Placeholder 7">
            <a:extLst>
              <a:ext uri="{FF2B5EF4-FFF2-40B4-BE49-F238E27FC236}">
                <a16:creationId xmlns:a16="http://schemas.microsoft.com/office/drawing/2014/main" id="{751208C6-3B44-4928-AB69-B6910B21A1AF}"/>
              </a:ext>
            </a:extLst>
          </p:cNvPr>
          <p:cNvGraphicFramePr>
            <a:graphicFrameLocks noGrp="1"/>
          </p:cNvGraphicFramePr>
          <p:nvPr>
            <p:ph idx="1"/>
            <p:extLst>
              <p:ext uri="{D42A27DB-BD31-4B8C-83A1-F6EECF244321}">
                <p14:modId xmlns:p14="http://schemas.microsoft.com/office/powerpoint/2010/main" val="4169285705"/>
              </p:ext>
            </p:extLst>
          </p:nvPr>
        </p:nvGraphicFramePr>
        <p:xfrm>
          <a:off x="479425" y="1554490"/>
          <a:ext cx="11233150"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64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7274-B050-4C1E-9419-B5767EDF7496}"/>
              </a:ext>
            </a:extLst>
          </p:cNvPr>
          <p:cNvSpPr>
            <a:spLocks noGrp="1"/>
          </p:cNvSpPr>
          <p:nvPr>
            <p:ph type="title"/>
          </p:nvPr>
        </p:nvSpPr>
        <p:spPr/>
        <p:txBody>
          <a:bodyPr/>
          <a:lstStyle/>
          <a:p>
            <a:r>
              <a:rPr lang="en-US" dirty="0"/>
              <a:t>Memory limitations</a:t>
            </a:r>
          </a:p>
        </p:txBody>
      </p:sp>
      <p:sp>
        <p:nvSpPr>
          <p:cNvPr id="3" name="Text Placeholder 2">
            <a:extLst>
              <a:ext uri="{FF2B5EF4-FFF2-40B4-BE49-F238E27FC236}">
                <a16:creationId xmlns:a16="http://schemas.microsoft.com/office/drawing/2014/main" id="{C055AF7A-A4DF-4A34-8C51-A8FA677E3C59}"/>
              </a:ext>
            </a:extLst>
          </p:cNvPr>
          <p:cNvSpPr>
            <a:spLocks noGrp="1"/>
          </p:cNvSpPr>
          <p:nvPr>
            <p:ph type="body" sz="quarter" idx="13"/>
          </p:nvPr>
        </p:nvSpPr>
        <p:spPr/>
        <p:txBody>
          <a:bodyPr/>
          <a:lstStyle/>
          <a:p>
            <a:r>
              <a:rPr lang="en-US" dirty="0"/>
              <a:t>Due to size and cost constraints, MCUs have limited memory</a:t>
            </a:r>
          </a:p>
        </p:txBody>
      </p:sp>
      <p:sp>
        <p:nvSpPr>
          <p:cNvPr id="4" name="Content Placeholder 3">
            <a:extLst>
              <a:ext uri="{FF2B5EF4-FFF2-40B4-BE49-F238E27FC236}">
                <a16:creationId xmlns:a16="http://schemas.microsoft.com/office/drawing/2014/main" id="{FE792831-05FB-4176-AC4E-2D8DD574AF06}"/>
              </a:ext>
            </a:extLst>
          </p:cNvPr>
          <p:cNvSpPr>
            <a:spLocks noGrp="1"/>
          </p:cNvSpPr>
          <p:nvPr>
            <p:ph idx="1"/>
          </p:nvPr>
        </p:nvSpPr>
        <p:spPr/>
        <p:txBody>
          <a:bodyPr/>
          <a:lstStyle/>
          <a:p>
            <a:r>
              <a:rPr lang="en-US" dirty="0"/>
              <a:t>Example: STM32L053C6</a:t>
            </a:r>
          </a:p>
          <a:p>
            <a:pPr lvl="1"/>
            <a:r>
              <a:rPr lang="en-US" dirty="0"/>
              <a:t>Based on Arm Cortex-M0+ architecture</a:t>
            </a:r>
          </a:p>
          <a:p>
            <a:pPr lvl="1"/>
            <a:r>
              <a:rPr lang="en-US" dirty="0"/>
              <a:t>64KB Flash, 2KB EEPROM, 8KB SRAM</a:t>
            </a:r>
          </a:p>
          <a:p>
            <a:endParaRPr lang="en-US" dirty="0"/>
          </a:p>
          <a:p>
            <a:endParaRPr lang="en-US" dirty="0"/>
          </a:p>
          <a:p>
            <a:endParaRPr lang="en-US" dirty="0"/>
          </a:p>
          <a:p>
            <a:endParaRPr lang="en-US" dirty="0"/>
          </a:p>
          <a:p>
            <a:r>
              <a:rPr lang="en-US" dirty="0"/>
              <a:t>Although Flash memory is much larger than SRAM, only 64KB are available for the program that is relatively little</a:t>
            </a:r>
          </a:p>
          <a:p>
            <a:r>
              <a:rPr lang="en-US" dirty="0"/>
              <a:t>Architecture optimization such as compressed instruction sets and compiler optimization techniques are used to reduce program size </a:t>
            </a:r>
          </a:p>
        </p:txBody>
      </p:sp>
      <p:sp>
        <p:nvSpPr>
          <p:cNvPr id="5" name="Rectangle 4">
            <a:extLst>
              <a:ext uri="{FF2B5EF4-FFF2-40B4-BE49-F238E27FC236}">
                <a16:creationId xmlns:a16="http://schemas.microsoft.com/office/drawing/2014/main" id="{C175C9C0-6628-4991-A72F-C34CA5683360}"/>
              </a:ext>
            </a:extLst>
          </p:cNvPr>
          <p:cNvSpPr/>
          <p:nvPr/>
        </p:nvSpPr>
        <p:spPr>
          <a:xfrm>
            <a:off x="1059788" y="2892725"/>
            <a:ext cx="864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Flash (program)</a:t>
            </a:r>
          </a:p>
        </p:txBody>
      </p:sp>
      <p:sp>
        <p:nvSpPr>
          <p:cNvPr id="6" name="Rectangle 5">
            <a:extLst>
              <a:ext uri="{FF2B5EF4-FFF2-40B4-BE49-F238E27FC236}">
                <a16:creationId xmlns:a16="http://schemas.microsoft.com/office/drawing/2014/main" id="{42E302AA-490A-4860-8B7A-8E88DF866097}"/>
              </a:ext>
            </a:extLst>
          </p:cNvPr>
          <p:cNvSpPr/>
          <p:nvPr/>
        </p:nvSpPr>
        <p:spPr>
          <a:xfrm>
            <a:off x="9699788" y="2892725"/>
            <a:ext cx="108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 (data)</a:t>
            </a:r>
          </a:p>
        </p:txBody>
      </p:sp>
      <p:sp>
        <p:nvSpPr>
          <p:cNvPr id="7" name="Rectangle 6">
            <a:extLst>
              <a:ext uri="{FF2B5EF4-FFF2-40B4-BE49-F238E27FC236}">
                <a16:creationId xmlns:a16="http://schemas.microsoft.com/office/drawing/2014/main" id="{D28A83A1-725C-4C99-9CD7-8BCBA81A5451}"/>
              </a:ext>
            </a:extLst>
          </p:cNvPr>
          <p:cNvSpPr/>
          <p:nvPr/>
        </p:nvSpPr>
        <p:spPr>
          <a:xfrm>
            <a:off x="10779788" y="2892725"/>
            <a:ext cx="27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EEPROM</a:t>
            </a:r>
          </a:p>
        </p:txBody>
      </p:sp>
      <p:sp>
        <p:nvSpPr>
          <p:cNvPr id="8" name="TextBox 7">
            <a:extLst>
              <a:ext uri="{FF2B5EF4-FFF2-40B4-BE49-F238E27FC236}">
                <a16:creationId xmlns:a16="http://schemas.microsoft.com/office/drawing/2014/main" id="{4687BFBD-ECF2-4A98-BA5E-CBBA270293D4}"/>
              </a:ext>
            </a:extLst>
          </p:cNvPr>
          <p:cNvSpPr txBox="1"/>
          <p:nvPr/>
        </p:nvSpPr>
        <p:spPr>
          <a:xfrm>
            <a:off x="11090332" y="2892725"/>
            <a:ext cx="290849" cy="1010988"/>
          </a:xfrm>
          <a:prstGeom prst="rect">
            <a:avLst/>
          </a:prstGeom>
          <a:noFill/>
        </p:spPr>
        <p:txBody>
          <a:bodyPr vert="vert270"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accent5">
                    <a:lumMod val="60000"/>
                    <a:lumOff val="40000"/>
                  </a:schemeClr>
                </a:solidFill>
                <a:latin typeface="+mn-lt"/>
                <a:ea typeface="+mn-ea"/>
                <a:cs typeface="+mn-cs"/>
              </a:rPr>
              <a:t>(data)</a:t>
            </a:r>
          </a:p>
        </p:txBody>
      </p:sp>
    </p:spTree>
    <p:extLst>
      <p:ext uri="{BB962C8B-B14F-4D97-AF65-F5344CB8AC3E}">
        <p14:creationId xmlns:p14="http://schemas.microsoft.com/office/powerpoint/2010/main" val="419887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BA1042-83D8-4F05-B113-BFCF1ED4F389}"/>
              </a:ext>
            </a:extLst>
          </p:cNvPr>
          <p:cNvSpPr>
            <a:spLocks noGrp="1"/>
          </p:cNvSpPr>
          <p:nvPr>
            <p:ph type="title"/>
          </p:nvPr>
        </p:nvSpPr>
        <p:spPr/>
        <p:txBody>
          <a:bodyPr/>
          <a:lstStyle/>
          <a:p>
            <a:r>
              <a:rPr lang="en-US" dirty="0"/>
              <a:t>Energy consumption</a:t>
            </a:r>
          </a:p>
        </p:txBody>
      </p:sp>
      <p:sp>
        <p:nvSpPr>
          <p:cNvPr id="7" name="Content Placeholder 6">
            <a:extLst>
              <a:ext uri="{FF2B5EF4-FFF2-40B4-BE49-F238E27FC236}">
                <a16:creationId xmlns:a16="http://schemas.microsoft.com/office/drawing/2014/main" id="{77465262-EE2E-4C5C-A52B-918DAA95EEF2}"/>
              </a:ext>
            </a:extLst>
          </p:cNvPr>
          <p:cNvSpPr>
            <a:spLocks noGrp="1"/>
          </p:cNvSpPr>
          <p:nvPr>
            <p:ph sz="quarter" idx="19"/>
          </p:nvPr>
        </p:nvSpPr>
        <p:spPr>
          <a:xfrm>
            <a:off x="477587" y="1620481"/>
            <a:ext cx="5347480" cy="4515207"/>
          </a:xfrm>
        </p:spPr>
        <p:txBody>
          <a:bodyPr/>
          <a:lstStyle/>
          <a:p>
            <a:pPr algn="l"/>
            <a:r>
              <a:rPr lang="en-US" altLang="en-US" dirty="0">
                <a:ea typeface="ＭＳ Ｐゴシック" panose="020B0600070205080204" pitchFamily="34" charset="-128"/>
              </a:rPr>
              <a:t>Several factors influence the energy consumption of a hardware platform, including</a:t>
            </a:r>
          </a:p>
          <a:p>
            <a:pPr lvl="1"/>
            <a:r>
              <a:rPr lang="en-US" altLang="en-US" dirty="0">
                <a:ea typeface="ＭＳ Ｐゴシック" panose="020B0600070205080204" pitchFamily="34" charset="-128"/>
              </a:rPr>
              <a:t>Power drained by MCU during operation</a:t>
            </a:r>
          </a:p>
          <a:p>
            <a:pPr lvl="1"/>
            <a:r>
              <a:rPr lang="en-US" altLang="en-US" dirty="0">
                <a:ea typeface="ＭＳ Ｐゴシック" panose="020B0600070205080204" pitchFamily="34" charset="-128"/>
              </a:rPr>
              <a:t>What fraction of the time the MCU is active</a:t>
            </a:r>
          </a:p>
          <a:p>
            <a:pPr lvl="1"/>
            <a:r>
              <a:rPr lang="en-US" altLang="en-US" dirty="0">
                <a:ea typeface="ＭＳ Ｐゴシック" panose="020B0600070205080204" pitchFamily="34" charset="-128"/>
              </a:rPr>
              <a:t>Heat dissipation and environment temperature (that may require cooling)</a:t>
            </a:r>
          </a:p>
          <a:p>
            <a:endParaRPr lang="en-US" altLang="en-US" dirty="0">
              <a:ea typeface="ＭＳ Ｐゴシック" panose="020B0600070205080204" pitchFamily="34" charset="-128"/>
            </a:endParaRPr>
          </a:p>
          <a:p>
            <a:pPr algn="l"/>
            <a:r>
              <a:rPr lang="en-US" altLang="en-US" dirty="0">
                <a:ea typeface="ＭＳ Ｐゴシック" panose="020B0600070205080204" pitchFamily="34" charset="-128"/>
              </a:rPr>
              <a:t>However, a processor that drains more power </a:t>
            </a:r>
            <a:r>
              <a:rPr lang="en-US" altLang="en-US" i="1" dirty="0">
                <a:latin typeface="Cambria Math" panose="02040503050406030204" pitchFamily="18" charset="0"/>
                <a:ea typeface="Cambria Math" panose="02040503050406030204" pitchFamily="18" charset="0"/>
                <a:cs typeface="Times New Roman" panose="02020603050405020304" pitchFamily="18" charset="0"/>
              </a:rPr>
              <a:t>P</a:t>
            </a:r>
            <a:r>
              <a:rPr lang="en-US" altLang="en-US" dirty="0">
                <a:ea typeface="ＭＳ Ｐゴシック" panose="020B0600070205080204" pitchFamily="34" charset="-128"/>
              </a:rPr>
              <a:t>, but is less frequently active might be more energy efficient. We can compute energy </a:t>
            </a:r>
            <a:r>
              <a:rPr lang="en-US" altLang="en-US" i="1" dirty="0">
                <a:latin typeface="Cambria Math" panose="02040503050406030204" pitchFamily="18" charset="0"/>
                <a:ea typeface="Cambria Math" panose="02040503050406030204" pitchFamily="18" charset="0"/>
                <a:cs typeface="Times New Roman" panose="02020603050405020304" pitchFamily="18" charset="0"/>
              </a:rPr>
              <a:t>E </a:t>
            </a:r>
            <a:r>
              <a:rPr lang="en-US" altLang="en-US" dirty="0">
                <a:ea typeface="ＭＳ Ｐゴシック" panose="020B0600070205080204" pitchFamily="34" charset="-128"/>
              </a:rPr>
              <a:t>consumed over a period </a:t>
            </a:r>
            <a:r>
              <a:rPr lang="en-US" altLang="en-US" i="1" dirty="0">
                <a:latin typeface="Cambria Math" panose="02040503050406030204" pitchFamily="18" charset="0"/>
                <a:ea typeface="Cambria Math" panose="02040503050406030204" pitchFamily="18" charset="0"/>
                <a:cs typeface="Times New Roman" panose="02020603050405020304" pitchFamily="18" charset="0"/>
              </a:rPr>
              <a:t>T</a:t>
            </a:r>
            <a:r>
              <a:rPr lang="en-US" altLang="en-US" dirty="0">
                <a:ea typeface="ＭＳ Ｐゴシック" panose="020B0600070205080204" pitchFamily="34" charset="-128"/>
              </a:rPr>
              <a:t> as</a:t>
            </a:r>
          </a:p>
        </p:txBody>
      </p:sp>
      <p:sp>
        <p:nvSpPr>
          <p:cNvPr id="14" name="Content Placeholder 13">
            <a:extLst>
              <a:ext uri="{FF2B5EF4-FFF2-40B4-BE49-F238E27FC236}">
                <a16:creationId xmlns:a16="http://schemas.microsoft.com/office/drawing/2014/main" id="{BCBAA4F5-3408-4109-8BDD-A41BF69D0925}"/>
              </a:ext>
            </a:extLst>
          </p:cNvPr>
          <p:cNvSpPr>
            <a:spLocks noGrp="1"/>
          </p:cNvSpPr>
          <p:nvPr>
            <p:ph sz="quarter" idx="21"/>
          </p:nvPr>
        </p:nvSpPr>
        <p:spPr>
          <a:xfrm>
            <a:off x="6339947" y="1620481"/>
            <a:ext cx="5372628" cy="4515207"/>
          </a:xfrm>
        </p:spPr>
        <p:txBody>
          <a:bodyPr/>
          <a:lstStyle/>
          <a:p>
            <a:pPr marL="0" indent="0">
              <a:buNone/>
            </a:pPr>
            <a:endParaRPr lang="en-US" dirty="0"/>
          </a:p>
          <a:p>
            <a:pPr marL="0" indent="0">
              <a:buNone/>
            </a:pPr>
            <a:r>
              <a:rPr lang="en-US" dirty="0"/>
              <a:t>Example: Two MCUs operating at 5V nominal voltage, each powered by a 2Ah battery</a:t>
            </a:r>
          </a:p>
          <a:p>
            <a:pPr lvl="1"/>
            <a:r>
              <a:rPr lang="en-US" dirty="0"/>
              <a:t>M1 operates continuously, consumes 0.1W</a:t>
            </a:r>
          </a:p>
          <a:p>
            <a:pPr lvl="1"/>
            <a:r>
              <a:rPr lang="en-US" dirty="0"/>
              <a:t>M2 idle 90% of time, consumes 1W when active</a:t>
            </a:r>
          </a:p>
          <a:p>
            <a:pPr marL="0" indent="0">
              <a:buNone/>
            </a:pPr>
            <a:endParaRPr lang="en-US" dirty="0"/>
          </a:p>
          <a:p>
            <a:pPr marL="0" indent="0">
              <a:buNone/>
            </a:pPr>
            <a:r>
              <a:rPr lang="en-US" dirty="0"/>
              <a:t>The total energy budget is 10Wh. Both MCUs have a lifetime of 100h.</a:t>
            </a:r>
          </a:p>
          <a:p>
            <a:pPr marL="0" indent="0">
              <a:buNone/>
            </a:pPr>
            <a:endParaRPr lang="en-US" dirty="0"/>
          </a:p>
          <a:p>
            <a:pPr marL="0" indent="0">
              <a:buNone/>
            </a:pPr>
            <a:r>
              <a:rPr lang="en-US" dirty="0"/>
              <a:t>Recall that</a:t>
            </a:r>
          </a:p>
          <a:p>
            <a:pPr marL="0" indent="0">
              <a:buNone/>
            </a:pPr>
            <a:r>
              <a:rPr lang="en-US" dirty="0"/>
              <a:t>Power (Watts) = Voltage (Volts) </a:t>
            </a:r>
            <a:r>
              <a:rPr lang="en-US" dirty="0">
                <a:latin typeface="Times New Roman" panose="02020603050405020304" pitchFamily="18" charset="0"/>
                <a:cs typeface="Times New Roman" panose="02020603050405020304" pitchFamily="18" charset="0"/>
              </a:rPr>
              <a:t>•</a:t>
            </a:r>
            <a:r>
              <a:rPr lang="en-US" dirty="0"/>
              <a:t> Current (Amperes)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4833449-AEB5-42A7-B8EB-FA0D3F090BAA}"/>
                  </a:ext>
                </a:extLst>
              </p:cNvPr>
              <p:cNvSpPr txBox="1"/>
              <p:nvPr/>
            </p:nvSpPr>
            <p:spPr>
              <a:xfrm>
                <a:off x="2268457" y="5404590"/>
                <a:ext cx="1765740" cy="7310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2100" b="0" i="1" kern="1200" smtClean="0">
                          <a:solidFill>
                            <a:schemeClr val="tx2"/>
                          </a:solidFill>
                          <a:latin typeface="Cambria Math" panose="02040503050406030204" pitchFamily="18" charset="0"/>
                          <a:ea typeface="+mn-ea"/>
                          <a:cs typeface="+mn-cs"/>
                        </a:rPr>
                        <m:t>𝐸</m:t>
                      </m:r>
                      <m:r>
                        <a:rPr lang="en-GB" sz="2100" b="0" i="1" kern="1200" smtClean="0">
                          <a:solidFill>
                            <a:schemeClr val="tx2"/>
                          </a:solidFill>
                          <a:latin typeface="Cambria Math" panose="02040503050406030204" pitchFamily="18" charset="0"/>
                          <a:ea typeface="+mn-ea"/>
                          <a:cs typeface="+mn-cs"/>
                        </a:rPr>
                        <m:t>=</m:t>
                      </m:r>
                      <m:nary>
                        <m:naryPr>
                          <m:ctrlPr>
                            <a:rPr lang="en-GB" sz="2100" b="0" i="1" kern="1200" smtClean="0">
                              <a:solidFill>
                                <a:schemeClr val="tx2"/>
                              </a:solidFill>
                              <a:latin typeface="Cambria Math" panose="02040503050406030204" pitchFamily="18" charset="0"/>
                              <a:ea typeface="+mn-ea"/>
                              <a:cs typeface="+mn-cs"/>
                            </a:rPr>
                          </m:ctrlPr>
                        </m:naryPr>
                        <m:sub>
                          <m:r>
                            <m:rPr>
                              <m:brk m:alnAt="23"/>
                            </m:rPr>
                            <a:rPr lang="en-GB" sz="2100" b="0" i="1" kern="1200" smtClean="0">
                              <a:solidFill>
                                <a:schemeClr val="tx2"/>
                              </a:solidFill>
                              <a:latin typeface="Cambria Math" panose="02040503050406030204" pitchFamily="18" charset="0"/>
                              <a:ea typeface="+mn-ea"/>
                              <a:cs typeface="+mn-cs"/>
                            </a:rPr>
                            <m:t>0</m:t>
                          </m:r>
                        </m:sub>
                        <m:sup>
                          <m:r>
                            <a:rPr lang="en-GB" sz="2100" b="0" i="1" kern="1200" smtClean="0">
                              <a:solidFill>
                                <a:schemeClr val="tx2"/>
                              </a:solidFill>
                              <a:latin typeface="Cambria Math" panose="02040503050406030204" pitchFamily="18" charset="0"/>
                              <a:ea typeface="+mn-ea"/>
                              <a:cs typeface="+mn-cs"/>
                            </a:rPr>
                            <m:t>𝑇</m:t>
                          </m:r>
                        </m:sup>
                        <m:e>
                          <m:r>
                            <a:rPr lang="en-GB" sz="2100" b="0" i="1" kern="1200" smtClean="0">
                              <a:solidFill>
                                <a:schemeClr val="tx2"/>
                              </a:solidFill>
                              <a:latin typeface="Cambria Math" panose="02040503050406030204" pitchFamily="18" charset="0"/>
                              <a:ea typeface="+mn-ea"/>
                              <a:cs typeface="+mn-cs"/>
                            </a:rPr>
                            <m:t>𝑃</m:t>
                          </m:r>
                          <m:d>
                            <m:dPr>
                              <m:ctrlPr>
                                <a:rPr lang="en-GB" sz="2100" b="0" i="1" kern="1200" smtClean="0">
                                  <a:solidFill>
                                    <a:schemeClr val="tx2"/>
                                  </a:solidFill>
                                  <a:latin typeface="Cambria Math" panose="02040503050406030204" pitchFamily="18" charset="0"/>
                                  <a:ea typeface="+mn-ea"/>
                                  <a:cs typeface="+mn-cs"/>
                                </a:rPr>
                              </m:ctrlPr>
                            </m:dPr>
                            <m:e>
                              <m:r>
                                <a:rPr lang="en-GB" sz="2100" b="0" i="1" kern="1200" smtClean="0">
                                  <a:solidFill>
                                    <a:schemeClr val="tx2"/>
                                  </a:solidFill>
                                  <a:latin typeface="Cambria Math" panose="02040503050406030204" pitchFamily="18" charset="0"/>
                                  <a:ea typeface="+mn-ea"/>
                                  <a:cs typeface="+mn-cs"/>
                                </a:rPr>
                                <m:t>𝑡</m:t>
                              </m:r>
                            </m:e>
                          </m:d>
                          <m:r>
                            <a:rPr lang="en-GB" sz="2100" b="0" i="1" kern="1200" smtClean="0">
                              <a:solidFill>
                                <a:schemeClr val="tx2"/>
                              </a:solidFill>
                              <a:latin typeface="Cambria Math" panose="02040503050406030204" pitchFamily="18" charset="0"/>
                              <a:ea typeface="+mn-ea"/>
                              <a:cs typeface="+mn-cs"/>
                            </a:rPr>
                            <m:t>𝑑𝑇</m:t>
                          </m:r>
                        </m:e>
                      </m:nary>
                    </m:oMath>
                  </m:oMathPara>
                </a14:m>
                <a:endParaRPr lang="en-GB" sz="2100" kern="1200" dirty="0">
                  <a:solidFill>
                    <a:schemeClr val="tx2"/>
                  </a:solidFill>
                  <a:latin typeface="+mn-lt"/>
                  <a:ea typeface="+mn-ea"/>
                  <a:cs typeface="+mn-cs"/>
                </a:endParaRPr>
              </a:p>
            </p:txBody>
          </p:sp>
        </mc:Choice>
        <mc:Fallback xmlns="">
          <p:sp>
            <p:nvSpPr>
              <p:cNvPr id="2" name="TextBox 1">
                <a:extLst>
                  <a:ext uri="{FF2B5EF4-FFF2-40B4-BE49-F238E27FC236}">
                    <a16:creationId xmlns:a16="http://schemas.microsoft.com/office/drawing/2014/main" id="{94833449-AEB5-42A7-B8EB-FA0D3F090BAA}"/>
                  </a:ext>
                </a:extLst>
              </p:cNvPr>
              <p:cNvSpPr txBox="1">
                <a:spLocks noRot="1" noChangeAspect="1" noMove="1" noResize="1" noEditPoints="1" noAdjustHandles="1" noChangeArrowheads="1" noChangeShapeType="1" noTextEdit="1"/>
              </p:cNvSpPr>
              <p:nvPr/>
            </p:nvSpPr>
            <p:spPr>
              <a:xfrm>
                <a:off x="2268457" y="5404590"/>
                <a:ext cx="1765740" cy="731098"/>
              </a:xfrm>
              <a:prstGeom prst="rect">
                <a:avLst/>
              </a:prstGeom>
              <a:blipFill>
                <a:blip r:embed="rId3"/>
                <a:stretch>
                  <a:fillRect t="-2500"/>
                </a:stretch>
              </a:blipFill>
            </p:spPr>
            <p:txBody>
              <a:bodyPr/>
              <a:lstStyle/>
              <a:p>
                <a:r>
                  <a:rPr lang="en-GB">
                    <a:noFill/>
                  </a:rPr>
                  <a:t> </a:t>
                </a:r>
              </a:p>
            </p:txBody>
          </p:sp>
        </mc:Fallback>
      </mc:AlternateContent>
    </p:spTree>
    <p:extLst>
      <p:ext uri="{BB962C8B-B14F-4D97-AF65-F5344CB8AC3E}">
        <p14:creationId xmlns:p14="http://schemas.microsoft.com/office/powerpoint/2010/main" val="310954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ABBED7-1A50-4D52-AA32-C5A5E46C6A2E}"/>
              </a:ext>
            </a:extLst>
          </p:cNvPr>
          <p:cNvSpPr>
            <a:spLocks noGrp="1"/>
          </p:cNvSpPr>
          <p:nvPr>
            <p:ph type="title"/>
          </p:nvPr>
        </p:nvSpPr>
        <p:spPr>
          <a:xfrm>
            <a:off x="479425" y="478302"/>
            <a:ext cx="11233150" cy="512830"/>
          </a:xfrm>
          <a:prstGeom prst="rect">
            <a:avLst/>
          </a:prstGeom>
        </p:spPr>
        <p:txBody>
          <a:bodyPr anchor="t">
            <a:normAutofit/>
          </a:bodyPr>
          <a:lstStyle/>
          <a:p>
            <a:r>
              <a:rPr lang="en-US" dirty="0"/>
              <a:t>Power saving </a:t>
            </a:r>
          </a:p>
        </p:txBody>
      </p:sp>
      <p:sp>
        <p:nvSpPr>
          <p:cNvPr id="11" name="Text Placeholder 10">
            <a:extLst>
              <a:ext uri="{FF2B5EF4-FFF2-40B4-BE49-F238E27FC236}">
                <a16:creationId xmlns:a16="http://schemas.microsoft.com/office/drawing/2014/main" id="{2FD222F3-782E-4100-AA27-2A5C63B39C51}"/>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dirty="0"/>
              <a:t>Different techniques can be implemented to reduce energy consumption</a:t>
            </a:r>
          </a:p>
        </p:txBody>
      </p:sp>
      <p:graphicFrame>
        <p:nvGraphicFramePr>
          <p:cNvPr id="13" name="Content Placeholder 9">
            <a:extLst>
              <a:ext uri="{FF2B5EF4-FFF2-40B4-BE49-F238E27FC236}">
                <a16:creationId xmlns:a16="http://schemas.microsoft.com/office/drawing/2014/main" id="{2828EB4C-0F13-49CF-9614-13B3019CB9BC}"/>
              </a:ext>
            </a:extLst>
          </p:cNvPr>
          <p:cNvGraphicFramePr>
            <a:graphicFrameLocks noGrp="1"/>
          </p:cNvGraphicFramePr>
          <p:nvPr>
            <p:ph idx="1"/>
            <p:extLst>
              <p:ext uri="{D42A27DB-BD31-4B8C-83A1-F6EECF244321}">
                <p14:modId xmlns:p14="http://schemas.microsoft.com/office/powerpoint/2010/main" val="2429731494"/>
              </p:ext>
            </p:extLst>
          </p:nvPr>
        </p:nvGraphicFramePr>
        <p:xfrm>
          <a:off x="479425" y="1554490"/>
          <a:ext cx="11233150"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25150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1AA794-B8B3-4502-840E-3D240D7A5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4519</Words>
  <Application>Microsoft Office PowerPoint</Application>
  <PresentationFormat>Widescreen</PresentationFormat>
  <Paragraphs>400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Times New Roman</vt:lpstr>
      <vt:lpstr>Wingdings</vt:lpstr>
      <vt:lpstr>Arm_PPT_Public</vt:lpstr>
      <vt:lpstr>Hardware Platforms for IoT</vt:lpstr>
      <vt:lpstr>Syllabus</vt:lpstr>
      <vt:lpstr>What is a hardware platform?</vt:lpstr>
      <vt:lpstr>Designing a hardware platform</vt:lpstr>
      <vt:lpstr>Microcontroller architectures</vt:lpstr>
      <vt:lpstr>Types of memory</vt:lpstr>
      <vt:lpstr>Memory limitations</vt:lpstr>
      <vt:lpstr>Energy consumption</vt:lpstr>
      <vt:lpstr>Power saving </vt:lpstr>
      <vt:lpstr>Sleep modes</vt:lpstr>
      <vt:lpstr>Dynamic voltage and frequency scaling (DVFS)</vt:lpstr>
      <vt:lpstr>Sensors</vt:lpstr>
      <vt:lpstr>Types of sensors</vt:lpstr>
      <vt:lpstr>Input/Output</vt:lpstr>
      <vt:lpstr>GPIO</vt:lpstr>
      <vt:lpstr>Pulse-width modulation</vt:lpstr>
      <vt:lpstr>Analog-to-digital conversion</vt:lpstr>
      <vt:lpstr>Aliasing</vt:lpstr>
      <vt:lpstr>Quantization</vt:lpstr>
      <vt:lpstr>ADC resolution</vt:lpstr>
      <vt:lpstr>Signal-to-noise ratio (SNR)</vt:lpstr>
      <vt:lpstr>Digital-to-Analog Conversion (DAC)</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Platforms for IoT</dc:title>
  <dc:creator/>
  <cp:lastModifiedBy/>
  <cp:revision>5</cp:revision>
  <dcterms:created xsi:type="dcterms:W3CDTF">2020-01-31T22:05:46Z</dcterms:created>
  <dcterms:modified xsi:type="dcterms:W3CDTF">2020-06-23T10:33:15Z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