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1"/>
  </p:notesMasterIdLst>
  <p:handoutMasterIdLst>
    <p:handoutMasterId r:id="rId32"/>
  </p:handoutMasterIdLst>
  <p:sldIdLst>
    <p:sldId id="371" r:id="rId5"/>
    <p:sldId id="346" r:id="rId6"/>
    <p:sldId id="432" r:id="rId7"/>
    <p:sldId id="421" r:id="rId8"/>
    <p:sldId id="450" r:id="rId9"/>
    <p:sldId id="447" r:id="rId10"/>
    <p:sldId id="448" r:id="rId11"/>
    <p:sldId id="451" r:id="rId12"/>
    <p:sldId id="452" r:id="rId13"/>
    <p:sldId id="453" r:id="rId14"/>
    <p:sldId id="454" r:id="rId15"/>
    <p:sldId id="455" r:id="rId16"/>
    <p:sldId id="456" r:id="rId17"/>
    <p:sldId id="457" r:id="rId18"/>
    <p:sldId id="458" r:id="rId19"/>
    <p:sldId id="459" r:id="rId20"/>
    <p:sldId id="460" r:id="rId21"/>
    <p:sldId id="461" r:id="rId22"/>
    <p:sldId id="462" r:id="rId23"/>
    <p:sldId id="463" r:id="rId24"/>
    <p:sldId id="464" r:id="rId25"/>
    <p:sldId id="465" r:id="rId26"/>
    <p:sldId id="466" r:id="rId27"/>
    <p:sldId id="467" r:id="rId28"/>
    <p:sldId id="468" r:id="rId29"/>
    <p:sldId id="400"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22F0C-3393-492B-9734-C28CA483BC48}" v="1" dt="2020-06-17T14:59:55.356"/>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59" autoAdjust="0"/>
    <p:restoredTop sz="72615" autoAdjust="0"/>
  </p:normalViewPr>
  <p:slideViewPr>
    <p:cSldViewPr snapToGrid="0">
      <p:cViewPr varScale="1">
        <p:scale>
          <a:sx n="72" d="100"/>
          <a:sy n="72" d="100"/>
        </p:scale>
        <p:origin x="60" y="114"/>
      </p:cViewPr>
      <p:guideLst>
        <p:guide orient="horz" pos="2160"/>
        <p:guide pos="3840"/>
      </p:guideLst>
    </p:cSldViewPr>
  </p:slideViewPr>
  <p:outlineViewPr>
    <p:cViewPr>
      <p:scale>
        <a:sx n="33" d="100"/>
        <a:sy n="33" d="100"/>
      </p:scale>
      <p:origin x="0" y="2268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6" d="100"/>
          <a:sy n="106" d="100"/>
        </p:scale>
        <p:origin x="5076"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C6D78-DC88-4D55-B41E-5A46C555906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C3DCBDB-40BB-4FC7-AC66-F9B19ABF2F67}">
      <dgm:prSet/>
      <dgm:spPr/>
      <dgm:t>
        <a:bodyPr/>
        <a:lstStyle/>
        <a:p>
          <a:pPr>
            <a:lnSpc>
              <a:spcPct val="100000"/>
            </a:lnSpc>
          </a:pPr>
          <a:r>
            <a:rPr lang="en-US" noProof="0" dirty="0"/>
            <a:t>Architecture well-known for its power efficiency</a:t>
          </a:r>
        </a:p>
      </dgm:t>
    </dgm:pt>
    <dgm:pt modelId="{8257DF2E-EE04-4DFE-9B65-D5F7143DD33A}" type="parTrans" cxnId="{011FEA4C-5C05-46F1-90C6-875F73E49DF4}">
      <dgm:prSet/>
      <dgm:spPr/>
      <dgm:t>
        <a:bodyPr/>
        <a:lstStyle/>
        <a:p>
          <a:endParaRPr lang="en-US"/>
        </a:p>
      </dgm:t>
    </dgm:pt>
    <dgm:pt modelId="{B435A89C-958C-4EC7-BC9C-6FA892939A3A}" type="sibTrans" cxnId="{011FEA4C-5C05-46F1-90C6-875F73E49DF4}">
      <dgm:prSet/>
      <dgm:spPr/>
      <dgm:t>
        <a:bodyPr/>
        <a:lstStyle/>
        <a:p>
          <a:endParaRPr lang="en-US"/>
        </a:p>
      </dgm:t>
    </dgm:pt>
    <dgm:pt modelId="{356B7C15-B033-4A17-B8FD-F852CB5B4532}">
      <dgm:prSet/>
      <dgm:spPr/>
      <dgm:t>
        <a:bodyPr/>
        <a:lstStyle/>
        <a:p>
          <a:pPr>
            <a:lnSpc>
              <a:spcPct val="100000"/>
            </a:lnSpc>
          </a:pPr>
          <a:r>
            <a:rPr lang="en-US" noProof="0" dirty="0"/>
            <a:t>Widely used in mobile and IoT devices, e.g., smartphones, connected cars, wearables</a:t>
          </a:r>
        </a:p>
      </dgm:t>
    </dgm:pt>
    <dgm:pt modelId="{246415CE-80CE-4B75-B8C0-6151F2A947EA}" type="parTrans" cxnId="{0A006F56-4E34-41E1-983E-0D813F0ECD36}">
      <dgm:prSet/>
      <dgm:spPr/>
      <dgm:t>
        <a:bodyPr/>
        <a:lstStyle/>
        <a:p>
          <a:endParaRPr lang="en-US"/>
        </a:p>
      </dgm:t>
    </dgm:pt>
    <dgm:pt modelId="{AFABB05F-9700-4118-AFFA-72037ED1DCFD}" type="sibTrans" cxnId="{0A006F56-4E34-41E1-983E-0D813F0ECD36}">
      <dgm:prSet/>
      <dgm:spPr/>
      <dgm:t>
        <a:bodyPr/>
        <a:lstStyle/>
        <a:p>
          <a:endParaRPr lang="en-US"/>
        </a:p>
      </dgm:t>
    </dgm:pt>
    <dgm:pt modelId="{8B371B10-C5FD-47AC-9B3F-8C08A057984C}">
      <dgm:prSet/>
      <dgm:spPr/>
      <dgm:t>
        <a:bodyPr/>
        <a:lstStyle/>
        <a:p>
          <a:pPr>
            <a:lnSpc>
              <a:spcPct val="100000"/>
            </a:lnSpc>
          </a:pPr>
          <a:r>
            <a:rPr lang="en-US" noProof="0" dirty="0"/>
            <a:t>Designed and licensed by Arm Holdings to a wide ecosystem of partners</a:t>
          </a:r>
        </a:p>
      </dgm:t>
    </dgm:pt>
    <dgm:pt modelId="{C4F414E6-24BE-4712-A919-290EA71A6A0F}" type="parTrans" cxnId="{64ACC17A-8AF1-48AE-84D4-0E8270D2C433}">
      <dgm:prSet/>
      <dgm:spPr/>
      <dgm:t>
        <a:bodyPr/>
        <a:lstStyle/>
        <a:p>
          <a:endParaRPr lang="en-US"/>
        </a:p>
      </dgm:t>
    </dgm:pt>
    <dgm:pt modelId="{619F18DF-FDD9-45B9-A188-B4FE7AFDEF79}" type="sibTrans" cxnId="{64ACC17A-8AF1-48AE-84D4-0E8270D2C433}">
      <dgm:prSet/>
      <dgm:spPr/>
      <dgm:t>
        <a:bodyPr/>
        <a:lstStyle/>
        <a:p>
          <a:endParaRPr lang="en-US"/>
        </a:p>
      </dgm:t>
    </dgm:pt>
    <dgm:pt modelId="{EFA00CA0-97BF-4CFA-A659-E388320C6D33}">
      <dgm:prSet/>
      <dgm:spPr/>
      <dgm:t>
        <a:bodyPr/>
        <a:lstStyle/>
        <a:p>
          <a:pPr>
            <a:lnSpc>
              <a:spcPct val="100000"/>
            </a:lnSpc>
          </a:pPr>
          <a:r>
            <a:rPr lang="en-US" noProof="0" dirty="0"/>
            <a:t>Arm does not manufacture, but it licenses designs to semiconductor companies, who add their own intellectual property (IP) on top of Arm’s IP</a:t>
          </a:r>
        </a:p>
      </dgm:t>
    </dgm:pt>
    <dgm:pt modelId="{3F20ED64-2DCB-4D6B-B10B-782C22ACF5DC}" type="parTrans" cxnId="{AA508E6C-436C-47BC-812E-D97FA7831F54}">
      <dgm:prSet/>
      <dgm:spPr/>
      <dgm:t>
        <a:bodyPr/>
        <a:lstStyle/>
        <a:p>
          <a:endParaRPr lang="en-US"/>
        </a:p>
      </dgm:t>
    </dgm:pt>
    <dgm:pt modelId="{54260419-944B-454A-8983-96F9B5D0D98C}" type="sibTrans" cxnId="{AA508E6C-436C-47BC-812E-D97FA7831F54}">
      <dgm:prSet/>
      <dgm:spPr/>
      <dgm:t>
        <a:bodyPr/>
        <a:lstStyle/>
        <a:p>
          <a:endParaRPr lang="en-US"/>
        </a:p>
      </dgm:t>
    </dgm:pt>
    <dgm:pt modelId="{5A2851F1-E7F7-4E1D-8C80-DA32CB19E794}">
      <dgm:prSet/>
      <dgm:spPr/>
      <dgm:t>
        <a:bodyPr/>
        <a:lstStyle/>
        <a:p>
          <a:pPr>
            <a:lnSpc>
              <a:spcPct val="100000"/>
            </a:lnSpc>
          </a:pPr>
          <a:r>
            <a:rPr lang="en-US" noProof="0" dirty="0"/>
            <a:t>Arm also offers IP other than for processors, such as physical IPs, interconnect IPs, graphics cores, and development tools.</a:t>
          </a:r>
        </a:p>
      </dgm:t>
    </dgm:pt>
    <dgm:pt modelId="{4CE7DC6B-6AC2-4C7B-869A-01528D213541}" type="parTrans" cxnId="{A42BD0FB-CC32-4865-A31F-9273FC97908F}">
      <dgm:prSet/>
      <dgm:spPr/>
      <dgm:t>
        <a:bodyPr/>
        <a:lstStyle/>
        <a:p>
          <a:endParaRPr lang="en-US"/>
        </a:p>
      </dgm:t>
    </dgm:pt>
    <dgm:pt modelId="{65B37C36-1714-4F8E-8961-CDFD56C4CF33}" type="sibTrans" cxnId="{A42BD0FB-CC32-4865-A31F-9273FC97908F}">
      <dgm:prSet/>
      <dgm:spPr/>
      <dgm:t>
        <a:bodyPr/>
        <a:lstStyle/>
        <a:p>
          <a:endParaRPr lang="en-US"/>
        </a:p>
      </dgm:t>
    </dgm:pt>
    <dgm:pt modelId="{F45DA5D1-B345-40FD-A9AB-0453871596D7}" type="pres">
      <dgm:prSet presAssocID="{C7FC6D78-DC88-4D55-B41E-5A46C5559066}" presName="root" presStyleCnt="0">
        <dgm:presLayoutVars>
          <dgm:dir/>
          <dgm:resizeHandles val="exact"/>
        </dgm:presLayoutVars>
      </dgm:prSet>
      <dgm:spPr/>
    </dgm:pt>
    <dgm:pt modelId="{27C73D18-D2B0-4264-9CA6-2C758C92C5FC}" type="pres">
      <dgm:prSet presAssocID="{9C3DCBDB-40BB-4FC7-AC66-F9B19ABF2F67}" presName="compNode" presStyleCnt="0"/>
      <dgm:spPr/>
    </dgm:pt>
    <dgm:pt modelId="{7B900DB5-D2CC-4784-A96D-594197AB17B7}" type="pres">
      <dgm:prSet presAssocID="{9C3DCBDB-40BB-4FC7-AC66-F9B19ABF2F67}" presName="bgRect" presStyleLbl="bgShp" presStyleIdx="0" presStyleCnt="5"/>
      <dgm:spPr/>
    </dgm:pt>
    <dgm:pt modelId="{81A379B6-78A8-404D-B7D7-496BC7DE968A}" type="pres">
      <dgm:prSet presAssocID="{9C3DCBDB-40BB-4FC7-AC66-F9B19ABF2F6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ctrician"/>
        </a:ext>
      </dgm:extLst>
    </dgm:pt>
    <dgm:pt modelId="{C833C1A8-4C5F-411A-907F-63E3AFEE720B}" type="pres">
      <dgm:prSet presAssocID="{9C3DCBDB-40BB-4FC7-AC66-F9B19ABF2F67}" presName="spaceRect" presStyleCnt="0"/>
      <dgm:spPr/>
    </dgm:pt>
    <dgm:pt modelId="{867C049E-7D67-4FCB-9E1B-300FBE9B0448}" type="pres">
      <dgm:prSet presAssocID="{9C3DCBDB-40BB-4FC7-AC66-F9B19ABF2F67}" presName="parTx" presStyleLbl="revTx" presStyleIdx="0" presStyleCnt="5">
        <dgm:presLayoutVars>
          <dgm:chMax val="0"/>
          <dgm:chPref val="0"/>
        </dgm:presLayoutVars>
      </dgm:prSet>
      <dgm:spPr/>
    </dgm:pt>
    <dgm:pt modelId="{1495493C-B1EA-44E9-9F3E-00C4E2963E66}" type="pres">
      <dgm:prSet presAssocID="{B435A89C-958C-4EC7-BC9C-6FA892939A3A}" presName="sibTrans" presStyleCnt="0"/>
      <dgm:spPr/>
    </dgm:pt>
    <dgm:pt modelId="{7EA8A6CC-AE23-465F-896C-2DDDCC24AC0D}" type="pres">
      <dgm:prSet presAssocID="{356B7C15-B033-4A17-B8FD-F852CB5B4532}" presName="compNode" presStyleCnt="0"/>
      <dgm:spPr/>
    </dgm:pt>
    <dgm:pt modelId="{750329E2-A9C0-4056-B7C3-134A67CBEDD1}" type="pres">
      <dgm:prSet presAssocID="{356B7C15-B033-4A17-B8FD-F852CB5B4532}" presName="bgRect" presStyleLbl="bgShp" presStyleIdx="1" presStyleCnt="5" custLinFactNeighborX="10255" custLinFactNeighborY="-4216"/>
      <dgm:spPr/>
    </dgm:pt>
    <dgm:pt modelId="{6A2ABBC1-2BCF-4366-A028-B44341E4ACF7}" type="pres">
      <dgm:prSet presAssocID="{356B7C15-B033-4A17-B8FD-F852CB5B453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BB682B0E-C743-4960-94EA-BF123A6C1611}" type="pres">
      <dgm:prSet presAssocID="{356B7C15-B033-4A17-B8FD-F852CB5B4532}" presName="spaceRect" presStyleCnt="0"/>
      <dgm:spPr/>
    </dgm:pt>
    <dgm:pt modelId="{0AC9D00F-83BD-4E1F-9DA0-64D0A638E743}" type="pres">
      <dgm:prSet presAssocID="{356B7C15-B033-4A17-B8FD-F852CB5B4532}" presName="parTx" presStyleLbl="revTx" presStyleIdx="1" presStyleCnt="5">
        <dgm:presLayoutVars>
          <dgm:chMax val="0"/>
          <dgm:chPref val="0"/>
        </dgm:presLayoutVars>
      </dgm:prSet>
      <dgm:spPr/>
    </dgm:pt>
    <dgm:pt modelId="{A665754E-4012-436C-BF55-36CFDF36E6A2}" type="pres">
      <dgm:prSet presAssocID="{AFABB05F-9700-4118-AFFA-72037ED1DCFD}" presName="sibTrans" presStyleCnt="0"/>
      <dgm:spPr/>
    </dgm:pt>
    <dgm:pt modelId="{C3884966-5A12-488A-98C5-787FE1F11CCE}" type="pres">
      <dgm:prSet presAssocID="{8B371B10-C5FD-47AC-9B3F-8C08A057984C}" presName="compNode" presStyleCnt="0"/>
      <dgm:spPr/>
    </dgm:pt>
    <dgm:pt modelId="{FD2A3D51-36AF-410B-80C4-54D49E0C3B3E}" type="pres">
      <dgm:prSet presAssocID="{8B371B10-C5FD-47AC-9B3F-8C08A057984C}" presName="bgRect" presStyleLbl="bgShp" presStyleIdx="2" presStyleCnt="5"/>
      <dgm:spPr/>
    </dgm:pt>
    <dgm:pt modelId="{22AF43CB-C51F-43CE-9E8A-47DE95CFC4CD}" type="pres">
      <dgm:prSet presAssocID="{8B371B10-C5FD-47AC-9B3F-8C08A05798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25E18D48-E0A4-484B-8CBC-00AAEECD8CEA}" type="pres">
      <dgm:prSet presAssocID="{8B371B10-C5FD-47AC-9B3F-8C08A057984C}" presName="spaceRect" presStyleCnt="0"/>
      <dgm:spPr/>
    </dgm:pt>
    <dgm:pt modelId="{4E652EC8-12D2-4181-BCAF-0A3676C97FB6}" type="pres">
      <dgm:prSet presAssocID="{8B371B10-C5FD-47AC-9B3F-8C08A057984C}" presName="parTx" presStyleLbl="revTx" presStyleIdx="2" presStyleCnt="5">
        <dgm:presLayoutVars>
          <dgm:chMax val="0"/>
          <dgm:chPref val="0"/>
        </dgm:presLayoutVars>
      </dgm:prSet>
      <dgm:spPr/>
    </dgm:pt>
    <dgm:pt modelId="{BBF9CB8E-424F-4452-BB66-1A7B61E313B4}" type="pres">
      <dgm:prSet presAssocID="{619F18DF-FDD9-45B9-A188-B4FE7AFDEF79}" presName="sibTrans" presStyleCnt="0"/>
      <dgm:spPr/>
    </dgm:pt>
    <dgm:pt modelId="{702231F1-7F5E-4407-B2CB-F44DA288165B}" type="pres">
      <dgm:prSet presAssocID="{EFA00CA0-97BF-4CFA-A659-E388320C6D33}" presName="compNode" presStyleCnt="0"/>
      <dgm:spPr/>
    </dgm:pt>
    <dgm:pt modelId="{1BB7A3EA-D2AA-48DA-B903-15935E91B6E2}" type="pres">
      <dgm:prSet presAssocID="{EFA00CA0-97BF-4CFA-A659-E388320C6D33}" presName="bgRect" presStyleLbl="bgShp" presStyleIdx="3" presStyleCnt="5"/>
      <dgm:spPr/>
    </dgm:pt>
    <dgm:pt modelId="{113E434B-8B2C-4BF0-A8D8-5A236FD840F0}" type="pres">
      <dgm:prSet presAssocID="{EFA00CA0-97BF-4CFA-A659-E388320C6D3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rawing compass"/>
        </a:ext>
      </dgm:extLst>
    </dgm:pt>
    <dgm:pt modelId="{2FBB740C-22E0-469E-9309-F85170C1FDC6}" type="pres">
      <dgm:prSet presAssocID="{EFA00CA0-97BF-4CFA-A659-E388320C6D33}" presName="spaceRect" presStyleCnt="0"/>
      <dgm:spPr/>
    </dgm:pt>
    <dgm:pt modelId="{C6DD60DB-439B-407C-959B-E0888331A417}" type="pres">
      <dgm:prSet presAssocID="{EFA00CA0-97BF-4CFA-A659-E388320C6D33}" presName="parTx" presStyleLbl="revTx" presStyleIdx="3" presStyleCnt="5">
        <dgm:presLayoutVars>
          <dgm:chMax val="0"/>
          <dgm:chPref val="0"/>
        </dgm:presLayoutVars>
      </dgm:prSet>
      <dgm:spPr/>
    </dgm:pt>
    <dgm:pt modelId="{24F0B669-0B6C-4D86-9CDF-DC5B02571041}" type="pres">
      <dgm:prSet presAssocID="{54260419-944B-454A-8983-96F9B5D0D98C}" presName="sibTrans" presStyleCnt="0"/>
      <dgm:spPr/>
    </dgm:pt>
    <dgm:pt modelId="{681DF726-0CB2-4D6E-BA20-38EF65085EB5}" type="pres">
      <dgm:prSet presAssocID="{5A2851F1-E7F7-4E1D-8C80-DA32CB19E794}" presName="compNode" presStyleCnt="0"/>
      <dgm:spPr/>
    </dgm:pt>
    <dgm:pt modelId="{D4E65F4B-20ED-4772-AA93-CBCF4059F8E0}" type="pres">
      <dgm:prSet presAssocID="{5A2851F1-E7F7-4E1D-8C80-DA32CB19E794}" presName="bgRect" presStyleLbl="bgShp" presStyleIdx="4" presStyleCnt="5"/>
      <dgm:spPr/>
    </dgm:pt>
    <dgm:pt modelId="{67A5D8B9-B2B1-4FF9-94AE-AD5330F2DCEE}" type="pres">
      <dgm:prSet presAssocID="{5A2851F1-E7F7-4E1D-8C80-DA32CB19E79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ircles with lines"/>
        </a:ext>
      </dgm:extLst>
    </dgm:pt>
    <dgm:pt modelId="{EB1A74D1-662A-4A19-8A59-1F85EF1ABD30}" type="pres">
      <dgm:prSet presAssocID="{5A2851F1-E7F7-4E1D-8C80-DA32CB19E794}" presName="spaceRect" presStyleCnt="0"/>
      <dgm:spPr/>
    </dgm:pt>
    <dgm:pt modelId="{770A47F4-B3D1-45AE-BA5A-0A1783B5433D}" type="pres">
      <dgm:prSet presAssocID="{5A2851F1-E7F7-4E1D-8C80-DA32CB19E794}" presName="parTx" presStyleLbl="revTx" presStyleIdx="4" presStyleCnt="5">
        <dgm:presLayoutVars>
          <dgm:chMax val="0"/>
          <dgm:chPref val="0"/>
        </dgm:presLayoutVars>
      </dgm:prSet>
      <dgm:spPr/>
    </dgm:pt>
  </dgm:ptLst>
  <dgm:cxnLst>
    <dgm:cxn modelId="{4A357908-3906-4A52-A138-6D5F8FBD1F1D}" type="presOf" srcId="{EFA00CA0-97BF-4CFA-A659-E388320C6D33}" destId="{C6DD60DB-439B-407C-959B-E0888331A417}" srcOrd="0" destOrd="0" presId="urn:microsoft.com/office/officeart/2018/2/layout/IconVerticalSolidList"/>
    <dgm:cxn modelId="{AA508E6C-436C-47BC-812E-D97FA7831F54}" srcId="{C7FC6D78-DC88-4D55-B41E-5A46C5559066}" destId="{EFA00CA0-97BF-4CFA-A659-E388320C6D33}" srcOrd="3" destOrd="0" parTransId="{3F20ED64-2DCB-4D6B-B10B-782C22ACF5DC}" sibTransId="{54260419-944B-454A-8983-96F9B5D0D98C}"/>
    <dgm:cxn modelId="{011FEA4C-5C05-46F1-90C6-875F73E49DF4}" srcId="{C7FC6D78-DC88-4D55-B41E-5A46C5559066}" destId="{9C3DCBDB-40BB-4FC7-AC66-F9B19ABF2F67}" srcOrd="0" destOrd="0" parTransId="{8257DF2E-EE04-4DFE-9B65-D5F7143DD33A}" sibTransId="{B435A89C-958C-4EC7-BC9C-6FA892939A3A}"/>
    <dgm:cxn modelId="{0A006F56-4E34-41E1-983E-0D813F0ECD36}" srcId="{C7FC6D78-DC88-4D55-B41E-5A46C5559066}" destId="{356B7C15-B033-4A17-B8FD-F852CB5B4532}" srcOrd="1" destOrd="0" parTransId="{246415CE-80CE-4B75-B8C0-6151F2A947EA}" sibTransId="{AFABB05F-9700-4118-AFFA-72037ED1DCFD}"/>
    <dgm:cxn modelId="{24537756-EC02-4824-A5CD-4383ADDC5101}" type="presOf" srcId="{9C3DCBDB-40BB-4FC7-AC66-F9B19ABF2F67}" destId="{867C049E-7D67-4FCB-9E1B-300FBE9B0448}" srcOrd="0" destOrd="0" presId="urn:microsoft.com/office/officeart/2018/2/layout/IconVerticalSolidList"/>
    <dgm:cxn modelId="{64ACC17A-8AF1-48AE-84D4-0E8270D2C433}" srcId="{C7FC6D78-DC88-4D55-B41E-5A46C5559066}" destId="{8B371B10-C5FD-47AC-9B3F-8C08A057984C}" srcOrd="2" destOrd="0" parTransId="{C4F414E6-24BE-4712-A919-290EA71A6A0F}" sibTransId="{619F18DF-FDD9-45B9-A188-B4FE7AFDEF79}"/>
    <dgm:cxn modelId="{A249F0AA-77D4-426A-ABC3-6968E5BA58EA}" type="presOf" srcId="{356B7C15-B033-4A17-B8FD-F852CB5B4532}" destId="{0AC9D00F-83BD-4E1F-9DA0-64D0A638E743}" srcOrd="0" destOrd="0" presId="urn:microsoft.com/office/officeart/2018/2/layout/IconVerticalSolidList"/>
    <dgm:cxn modelId="{46363BB0-909C-4DF0-A18D-3017F6F9E205}" type="presOf" srcId="{5A2851F1-E7F7-4E1D-8C80-DA32CB19E794}" destId="{770A47F4-B3D1-45AE-BA5A-0A1783B5433D}" srcOrd="0" destOrd="0" presId="urn:microsoft.com/office/officeart/2018/2/layout/IconVerticalSolidList"/>
    <dgm:cxn modelId="{797A77B5-DC5B-4800-AB9E-D0AA13B1129B}" type="presOf" srcId="{8B371B10-C5FD-47AC-9B3F-8C08A057984C}" destId="{4E652EC8-12D2-4181-BCAF-0A3676C97FB6}" srcOrd="0" destOrd="0" presId="urn:microsoft.com/office/officeart/2018/2/layout/IconVerticalSolidList"/>
    <dgm:cxn modelId="{8C1D2FE8-5D71-46A0-B0ED-A18FFAACF1CC}" type="presOf" srcId="{C7FC6D78-DC88-4D55-B41E-5A46C5559066}" destId="{F45DA5D1-B345-40FD-A9AB-0453871596D7}" srcOrd="0" destOrd="0" presId="urn:microsoft.com/office/officeart/2018/2/layout/IconVerticalSolidList"/>
    <dgm:cxn modelId="{A42BD0FB-CC32-4865-A31F-9273FC97908F}" srcId="{C7FC6D78-DC88-4D55-B41E-5A46C5559066}" destId="{5A2851F1-E7F7-4E1D-8C80-DA32CB19E794}" srcOrd="4" destOrd="0" parTransId="{4CE7DC6B-6AC2-4C7B-869A-01528D213541}" sibTransId="{65B37C36-1714-4F8E-8961-CDFD56C4CF33}"/>
    <dgm:cxn modelId="{5AEE2B2D-9EFA-4C14-A5DC-40D3AACE0B7D}" type="presParOf" srcId="{F45DA5D1-B345-40FD-A9AB-0453871596D7}" destId="{27C73D18-D2B0-4264-9CA6-2C758C92C5FC}" srcOrd="0" destOrd="0" presId="urn:microsoft.com/office/officeart/2018/2/layout/IconVerticalSolidList"/>
    <dgm:cxn modelId="{CE7A04B4-AA46-469D-B298-8223BC8964A7}" type="presParOf" srcId="{27C73D18-D2B0-4264-9CA6-2C758C92C5FC}" destId="{7B900DB5-D2CC-4784-A96D-594197AB17B7}" srcOrd="0" destOrd="0" presId="urn:microsoft.com/office/officeart/2018/2/layout/IconVerticalSolidList"/>
    <dgm:cxn modelId="{E5DB30EC-90EB-4B64-BDE1-A0238D8125A3}" type="presParOf" srcId="{27C73D18-D2B0-4264-9CA6-2C758C92C5FC}" destId="{81A379B6-78A8-404D-B7D7-496BC7DE968A}" srcOrd="1" destOrd="0" presId="urn:microsoft.com/office/officeart/2018/2/layout/IconVerticalSolidList"/>
    <dgm:cxn modelId="{2A179A78-3B35-4429-A940-408920568CE3}" type="presParOf" srcId="{27C73D18-D2B0-4264-9CA6-2C758C92C5FC}" destId="{C833C1A8-4C5F-411A-907F-63E3AFEE720B}" srcOrd="2" destOrd="0" presId="urn:microsoft.com/office/officeart/2018/2/layout/IconVerticalSolidList"/>
    <dgm:cxn modelId="{31AACEEE-F28B-4A2B-94B8-F4AD76851FCA}" type="presParOf" srcId="{27C73D18-D2B0-4264-9CA6-2C758C92C5FC}" destId="{867C049E-7D67-4FCB-9E1B-300FBE9B0448}" srcOrd="3" destOrd="0" presId="urn:microsoft.com/office/officeart/2018/2/layout/IconVerticalSolidList"/>
    <dgm:cxn modelId="{147FF6BE-9B63-4C36-90BD-650B27C9F642}" type="presParOf" srcId="{F45DA5D1-B345-40FD-A9AB-0453871596D7}" destId="{1495493C-B1EA-44E9-9F3E-00C4E2963E66}" srcOrd="1" destOrd="0" presId="urn:microsoft.com/office/officeart/2018/2/layout/IconVerticalSolidList"/>
    <dgm:cxn modelId="{A0BD0D8E-31A2-40D1-BE87-187475B9CE32}" type="presParOf" srcId="{F45DA5D1-B345-40FD-A9AB-0453871596D7}" destId="{7EA8A6CC-AE23-465F-896C-2DDDCC24AC0D}" srcOrd="2" destOrd="0" presId="urn:microsoft.com/office/officeart/2018/2/layout/IconVerticalSolidList"/>
    <dgm:cxn modelId="{4F805FEF-6927-47CB-A8A0-0E62B6E71A34}" type="presParOf" srcId="{7EA8A6CC-AE23-465F-896C-2DDDCC24AC0D}" destId="{750329E2-A9C0-4056-B7C3-134A67CBEDD1}" srcOrd="0" destOrd="0" presId="urn:microsoft.com/office/officeart/2018/2/layout/IconVerticalSolidList"/>
    <dgm:cxn modelId="{55844C90-A10F-4F5E-8F09-1122317FCF57}" type="presParOf" srcId="{7EA8A6CC-AE23-465F-896C-2DDDCC24AC0D}" destId="{6A2ABBC1-2BCF-4366-A028-B44341E4ACF7}" srcOrd="1" destOrd="0" presId="urn:microsoft.com/office/officeart/2018/2/layout/IconVerticalSolidList"/>
    <dgm:cxn modelId="{18E4C7C6-F535-4BE8-A511-202F7EAD22A4}" type="presParOf" srcId="{7EA8A6CC-AE23-465F-896C-2DDDCC24AC0D}" destId="{BB682B0E-C743-4960-94EA-BF123A6C1611}" srcOrd="2" destOrd="0" presId="urn:microsoft.com/office/officeart/2018/2/layout/IconVerticalSolidList"/>
    <dgm:cxn modelId="{18CF29E5-6F49-4C17-93DD-A08202AE887F}" type="presParOf" srcId="{7EA8A6CC-AE23-465F-896C-2DDDCC24AC0D}" destId="{0AC9D00F-83BD-4E1F-9DA0-64D0A638E743}" srcOrd="3" destOrd="0" presId="urn:microsoft.com/office/officeart/2018/2/layout/IconVerticalSolidList"/>
    <dgm:cxn modelId="{E0427DAA-6343-406A-89FC-6A5744B64EE7}" type="presParOf" srcId="{F45DA5D1-B345-40FD-A9AB-0453871596D7}" destId="{A665754E-4012-436C-BF55-36CFDF36E6A2}" srcOrd="3" destOrd="0" presId="urn:microsoft.com/office/officeart/2018/2/layout/IconVerticalSolidList"/>
    <dgm:cxn modelId="{7A6C3180-F90B-4369-BA57-F38B5DE3E05C}" type="presParOf" srcId="{F45DA5D1-B345-40FD-A9AB-0453871596D7}" destId="{C3884966-5A12-488A-98C5-787FE1F11CCE}" srcOrd="4" destOrd="0" presId="urn:microsoft.com/office/officeart/2018/2/layout/IconVerticalSolidList"/>
    <dgm:cxn modelId="{409B6A90-2826-4891-8750-1CF0FF62FDA7}" type="presParOf" srcId="{C3884966-5A12-488A-98C5-787FE1F11CCE}" destId="{FD2A3D51-36AF-410B-80C4-54D49E0C3B3E}" srcOrd="0" destOrd="0" presId="urn:microsoft.com/office/officeart/2018/2/layout/IconVerticalSolidList"/>
    <dgm:cxn modelId="{47EA409F-AB6D-49AF-90C8-07AE72106932}" type="presParOf" srcId="{C3884966-5A12-488A-98C5-787FE1F11CCE}" destId="{22AF43CB-C51F-43CE-9E8A-47DE95CFC4CD}" srcOrd="1" destOrd="0" presId="urn:microsoft.com/office/officeart/2018/2/layout/IconVerticalSolidList"/>
    <dgm:cxn modelId="{81F3EFC3-4F7D-4704-9A9D-9D5D41672B9D}" type="presParOf" srcId="{C3884966-5A12-488A-98C5-787FE1F11CCE}" destId="{25E18D48-E0A4-484B-8CBC-00AAEECD8CEA}" srcOrd="2" destOrd="0" presId="urn:microsoft.com/office/officeart/2018/2/layout/IconVerticalSolidList"/>
    <dgm:cxn modelId="{629B5470-7C0B-4B5F-9CBE-807E11FED78C}" type="presParOf" srcId="{C3884966-5A12-488A-98C5-787FE1F11CCE}" destId="{4E652EC8-12D2-4181-BCAF-0A3676C97FB6}" srcOrd="3" destOrd="0" presId="urn:microsoft.com/office/officeart/2018/2/layout/IconVerticalSolidList"/>
    <dgm:cxn modelId="{F69DFC57-13EF-4542-A697-68E526A33D47}" type="presParOf" srcId="{F45DA5D1-B345-40FD-A9AB-0453871596D7}" destId="{BBF9CB8E-424F-4452-BB66-1A7B61E313B4}" srcOrd="5" destOrd="0" presId="urn:microsoft.com/office/officeart/2018/2/layout/IconVerticalSolidList"/>
    <dgm:cxn modelId="{43931035-333B-4109-939E-7EB9A5434ED0}" type="presParOf" srcId="{F45DA5D1-B345-40FD-A9AB-0453871596D7}" destId="{702231F1-7F5E-4407-B2CB-F44DA288165B}" srcOrd="6" destOrd="0" presId="urn:microsoft.com/office/officeart/2018/2/layout/IconVerticalSolidList"/>
    <dgm:cxn modelId="{A617F31A-ACDB-4008-BAFD-F2BB66ABA292}" type="presParOf" srcId="{702231F1-7F5E-4407-B2CB-F44DA288165B}" destId="{1BB7A3EA-D2AA-48DA-B903-15935E91B6E2}" srcOrd="0" destOrd="0" presId="urn:microsoft.com/office/officeart/2018/2/layout/IconVerticalSolidList"/>
    <dgm:cxn modelId="{378440A0-8A49-438A-BE4A-98B6463633D0}" type="presParOf" srcId="{702231F1-7F5E-4407-B2CB-F44DA288165B}" destId="{113E434B-8B2C-4BF0-A8D8-5A236FD840F0}" srcOrd="1" destOrd="0" presId="urn:microsoft.com/office/officeart/2018/2/layout/IconVerticalSolidList"/>
    <dgm:cxn modelId="{7E779BC6-BC31-4D59-91B2-FCA21CAD8E2A}" type="presParOf" srcId="{702231F1-7F5E-4407-B2CB-F44DA288165B}" destId="{2FBB740C-22E0-469E-9309-F85170C1FDC6}" srcOrd="2" destOrd="0" presId="urn:microsoft.com/office/officeart/2018/2/layout/IconVerticalSolidList"/>
    <dgm:cxn modelId="{3205E2F4-1BCC-425E-8CF4-3CB802B19F2C}" type="presParOf" srcId="{702231F1-7F5E-4407-B2CB-F44DA288165B}" destId="{C6DD60DB-439B-407C-959B-E0888331A417}" srcOrd="3" destOrd="0" presId="urn:microsoft.com/office/officeart/2018/2/layout/IconVerticalSolidList"/>
    <dgm:cxn modelId="{6646FF01-5E53-43E0-9331-F6C2BD4A41A8}" type="presParOf" srcId="{F45DA5D1-B345-40FD-A9AB-0453871596D7}" destId="{24F0B669-0B6C-4D86-9CDF-DC5B02571041}" srcOrd="7" destOrd="0" presId="urn:microsoft.com/office/officeart/2018/2/layout/IconVerticalSolidList"/>
    <dgm:cxn modelId="{09102ACC-CB7C-4D4E-9321-66855C1DED09}" type="presParOf" srcId="{F45DA5D1-B345-40FD-A9AB-0453871596D7}" destId="{681DF726-0CB2-4D6E-BA20-38EF65085EB5}" srcOrd="8" destOrd="0" presId="urn:microsoft.com/office/officeart/2018/2/layout/IconVerticalSolidList"/>
    <dgm:cxn modelId="{11F16984-8F11-4C10-93AB-31B750B76D9A}" type="presParOf" srcId="{681DF726-0CB2-4D6E-BA20-38EF65085EB5}" destId="{D4E65F4B-20ED-4772-AA93-CBCF4059F8E0}" srcOrd="0" destOrd="0" presId="urn:microsoft.com/office/officeart/2018/2/layout/IconVerticalSolidList"/>
    <dgm:cxn modelId="{3CCB0DD7-98BF-48B0-9995-62682573B6DC}" type="presParOf" srcId="{681DF726-0CB2-4D6E-BA20-38EF65085EB5}" destId="{67A5D8B9-B2B1-4FF9-94AE-AD5330F2DCEE}" srcOrd="1" destOrd="0" presId="urn:microsoft.com/office/officeart/2018/2/layout/IconVerticalSolidList"/>
    <dgm:cxn modelId="{EF3B1661-9726-4E49-8232-877685CC2979}" type="presParOf" srcId="{681DF726-0CB2-4D6E-BA20-38EF65085EB5}" destId="{EB1A74D1-662A-4A19-8A59-1F85EF1ABD30}" srcOrd="2" destOrd="0" presId="urn:microsoft.com/office/officeart/2018/2/layout/IconVerticalSolidList"/>
    <dgm:cxn modelId="{15709192-8763-4407-A5E1-57E6619B0A43}" type="presParOf" srcId="{681DF726-0CB2-4D6E-BA20-38EF65085EB5}" destId="{770A47F4-B3D1-45AE-BA5A-0A1783B543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9C04D4-AA65-4681-860E-73A576BFB359}"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F81FF8C8-6400-4ACE-9399-332FC377E241}">
      <dgm:prSet/>
      <dgm:spPr/>
      <dgm:t>
        <a:bodyPr/>
        <a:lstStyle/>
        <a:p>
          <a:pPr>
            <a:defRPr b="1"/>
          </a:pPr>
          <a:r>
            <a:rPr lang="en-US" noProof="0" dirty="0"/>
            <a:t>Design</a:t>
          </a:r>
        </a:p>
      </dgm:t>
    </dgm:pt>
    <dgm:pt modelId="{8A70D5B8-92F5-49C9-93F6-C03F0DC7AC00}" type="parTrans" cxnId="{C6E0931E-171C-42D6-ABBA-E078EB76DCFC}">
      <dgm:prSet/>
      <dgm:spPr/>
      <dgm:t>
        <a:bodyPr/>
        <a:lstStyle/>
        <a:p>
          <a:endParaRPr lang="en-US"/>
        </a:p>
      </dgm:t>
    </dgm:pt>
    <dgm:pt modelId="{49E04C7F-8484-4F62-9E1E-1EB2D983D182}" type="sibTrans" cxnId="{C6E0931E-171C-42D6-ABBA-E078EB76DCFC}">
      <dgm:prSet/>
      <dgm:spPr/>
      <dgm:t>
        <a:bodyPr/>
        <a:lstStyle/>
        <a:p>
          <a:endParaRPr lang="en-US"/>
        </a:p>
      </dgm:t>
    </dgm:pt>
    <dgm:pt modelId="{B6312211-07B9-4C8A-92E5-903D8B1F055C}">
      <dgm:prSet/>
      <dgm:spPr/>
      <dgm:t>
        <a:bodyPr/>
        <a:lstStyle/>
        <a:p>
          <a:r>
            <a:rPr lang="en-US" noProof="0" dirty="0"/>
            <a:t>32-bit reduced instruction set computing (RISC) processor</a:t>
          </a:r>
        </a:p>
      </dgm:t>
    </dgm:pt>
    <dgm:pt modelId="{5F0CA44F-41E2-432C-8985-CF4DCFDB53BB}" type="parTrans" cxnId="{CCB268A0-0C66-44C3-A232-129F15BE1AE5}">
      <dgm:prSet/>
      <dgm:spPr/>
      <dgm:t>
        <a:bodyPr/>
        <a:lstStyle/>
        <a:p>
          <a:endParaRPr lang="en-US"/>
        </a:p>
      </dgm:t>
    </dgm:pt>
    <dgm:pt modelId="{0ED2552A-4952-42C9-A8F9-40587B2EF670}" type="sibTrans" cxnId="{CCB268A0-0C66-44C3-A232-129F15BE1AE5}">
      <dgm:prSet/>
      <dgm:spPr/>
      <dgm:t>
        <a:bodyPr/>
        <a:lstStyle/>
        <a:p>
          <a:endParaRPr lang="en-US"/>
        </a:p>
      </dgm:t>
    </dgm:pt>
    <dgm:pt modelId="{C1A98DE8-3AAD-4EDB-A720-0EF23E456314}">
      <dgm:prSet/>
      <dgm:spPr/>
      <dgm:t>
        <a:bodyPr/>
        <a:lstStyle/>
        <a:p>
          <a:r>
            <a:rPr lang="en-US" noProof="0" dirty="0"/>
            <a:t>Harvard architecture – separate data and instruction buses</a:t>
          </a:r>
        </a:p>
      </dgm:t>
    </dgm:pt>
    <dgm:pt modelId="{EFC84EB1-8BEB-4235-A1C6-5F7F896A97F2}" type="parTrans" cxnId="{1BED3F82-637D-4841-85A4-F134EE05B5B1}">
      <dgm:prSet/>
      <dgm:spPr/>
      <dgm:t>
        <a:bodyPr/>
        <a:lstStyle/>
        <a:p>
          <a:endParaRPr lang="en-US"/>
        </a:p>
      </dgm:t>
    </dgm:pt>
    <dgm:pt modelId="{4F1BB3B3-A161-4DFE-8E62-14BAB8EFC7E8}" type="sibTrans" cxnId="{1BED3F82-637D-4841-85A4-F134EE05B5B1}">
      <dgm:prSet/>
      <dgm:spPr/>
      <dgm:t>
        <a:bodyPr/>
        <a:lstStyle/>
        <a:p>
          <a:endParaRPr lang="en-US"/>
        </a:p>
      </dgm:t>
    </dgm:pt>
    <dgm:pt modelId="{A81AA47D-2117-42E4-A4A7-93F2E9A77C58}">
      <dgm:prSet/>
      <dgm:spPr/>
      <dgm:t>
        <a:bodyPr/>
        <a:lstStyle/>
        <a:p>
          <a:pPr>
            <a:defRPr b="1"/>
          </a:pPr>
          <a:r>
            <a:rPr lang="en-US" noProof="0" dirty="0"/>
            <a:t>Performance</a:t>
          </a:r>
        </a:p>
      </dgm:t>
    </dgm:pt>
    <dgm:pt modelId="{7F40C5AA-9271-4505-AFFF-610A4700803C}" type="parTrans" cxnId="{2F4AB669-F56A-4C48-B478-2E3D7EF8D8C2}">
      <dgm:prSet/>
      <dgm:spPr/>
      <dgm:t>
        <a:bodyPr/>
        <a:lstStyle/>
        <a:p>
          <a:endParaRPr lang="en-US"/>
        </a:p>
      </dgm:t>
    </dgm:pt>
    <dgm:pt modelId="{430515D9-A211-460A-8187-6201694BF9BA}" type="sibTrans" cxnId="{2F4AB669-F56A-4C48-B478-2E3D7EF8D8C2}">
      <dgm:prSet/>
      <dgm:spPr/>
      <dgm:t>
        <a:bodyPr/>
        <a:lstStyle/>
        <a:p>
          <a:endParaRPr lang="en-US"/>
        </a:p>
      </dgm:t>
    </dgm:pt>
    <dgm:pt modelId="{059585B7-9BA7-4440-8B04-7EB5FFD12390}">
      <dgm:prSet/>
      <dgm:spPr/>
      <dgm:t>
        <a:bodyPr/>
        <a:lstStyle/>
        <a:p>
          <a:r>
            <a:rPr lang="en-US" noProof="0" dirty="0"/>
            <a:t>1.25DMIPS/MHz (Dhrystone Million Instructions Per Second/MHz) in the order of µWatts/MHz</a:t>
          </a:r>
        </a:p>
      </dgm:t>
    </dgm:pt>
    <dgm:pt modelId="{769EA70B-A726-4ADF-BB69-BF0F31D71875}" type="parTrans" cxnId="{16E039F2-E1DF-4FDC-93AB-400CE58504BC}">
      <dgm:prSet/>
      <dgm:spPr/>
      <dgm:t>
        <a:bodyPr/>
        <a:lstStyle/>
        <a:p>
          <a:endParaRPr lang="en-US"/>
        </a:p>
      </dgm:t>
    </dgm:pt>
    <dgm:pt modelId="{258FBB30-FF8C-457D-BD73-4D7FE3DA473C}" type="sibTrans" cxnId="{16E039F2-E1DF-4FDC-93AB-400CE58504BC}">
      <dgm:prSet/>
      <dgm:spPr/>
      <dgm:t>
        <a:bodyPr/>
        <a:lstStyle/>
        <a:p>
          <a:endParaRPr lang="en-US"/>
        </a:p>
      </dgm:t>
    </dgm:pt>
    <dgm:pt modelId="{F18294C8-C508-421D-B9B4-DCF30D504601}">
      <dgm:prSet/>
      <dgm:spPr/>
      <dgm:t>
        <a:bodyPr/>
        <a:lstStyle/>
        <a:p>
          <a:r>
            <a:rPr lang="en-US" noProof="0" dirty="0"/>
            <a:t>Large variety of highly efficient signal processing features</a:t>
          </a:r>
        </a:p>
      </dgm:t>
    </dgm:pt>
    <dgm:pt modelId="{37D99BF1-2917-442A-89EC-EDD73FA4B809}" type="parTrans" cxnId="{42ED98C0-0106-445C-BED9-EB79912ECFD5}">
      <dgm:prSet/>
      <dgm:spPr/>
      <dgm:t>
        <a:bodyPr/>
        <a:lstStyle/>
        <a:p>
          <a:endParaRPr lang="en-US"/>
        </a:p>
      </dgm:t>
    </dgm:pt>
    <dgm:pt modelId="{171E5132-AF39-430B-80C3-905A43AE4ED7}" type="sibTrans" cxnId="{42ED98C0-0106-445C-BED9-EB79912ECFD5}">
      <dgm:prSet/>
      <dgm:spPr/>
      <dgm:t>
        <a:bodyPr/>
        <a:lstStyle/>
        <a:p>
          <a:endParaRPr lang="en-US"/>
        </a:p>
      </dgm:t>
    </dgm:pt>
    <dgm:pt modelId="{7C6DE33D-0922-4D91-848F-02AD3073FFA4}">
      <dgm:prSet/>
      <dgm:spPr/>
      <dgm:t>
        <a:bodyPr/>
        <a:lstStyle/>
        <a:p>
          <a:pPr>
            <a:defRPr b="1"/>
          </a:pPr>
          <a:r>
            <a:rPr lang="en-US" noProof="0" dirty="0"/>
            <a:t>Power consumption</a:t>
          </a:r>
        </a:p>
      </dgm:t>
    </dgm:pt>
    <dgm:pt modelId="{F7A7CC40-5564-42A7-B909-9771D0FA581E}" type="parTrans" cxnId="{1184DFD2-A173-4B06-A950-B933E06298A1}">
      <dgm:prSet/>
      <dgm:spPr/>
      <dgm:t>
        <a:bodyPr/>
        <a:lstStyle/>
        <a:p>
          <a:endParaRPr lang="en-US"/>
        </a:p>
      </dgm:t>
    </dgm:pt>
    <dgm:pt modelId="{F389DD6B-1976-4906-A793-7FE71BBB0F09}" type="sibTrans" cxnId="{1184DFD2-A173-4B06-A950-B933E06298A1}">
      <dgm:prSet/>
      <dgm:spPr/>
      <dgm:t>
        <a:bodyPr/>
        <a:lstStyle/>
        <a:p>
          <a:endParaRPr lang="en-US"/>
        </a:p>
      </dgm:t>
    </dgm:pt>
    <dgm:pt modelId="{5FC710C7-655F-40BB-8DD1-84EF50BDB80A}">
      <dgm:prSet/>
      <dgm:spPr/>
      <dgm:t>
        <a:bodyPr/>
        <a:lstStyle/>
        <a:p>
          <a:r>
            <a:rPr lang="en-US" noProof="0" dirty="0"/>
            <a:t>Longer battery life; especially critical in mobile and IoT products</a:t>
          </a:r>
        </a:p>
      </dgm:t>
    </dgm:pt>
    <dgm:pt modelId="{C75D1B5D-3397-4081-B654-81A872D210C8}" type="parTrans" cxnId="{2E4021A0-9539-4580-9303-AB7A37AA0FB3}">
      <dgm:prSet/>
      <dgm:spPr/>
      <dgm:t>
        <a:bodyPr/>
        <a:lstStyle/>
        <a:p>
          <a:endParaRPr lang="en-US"/>
        </a:p>
      </dgm:t>
    </dgm:pt>
    <dgm:pt modelId="{F93A7681-EBB8-45C5-B21F-5B813BD85B51}" type="sibTrans" cxnId="{2E4021A0-9539-4580-9303-AB7A37AA0FB3}">
      <dgm:prSet/>
      <dgm:spPr/>
      <dgm:t>
        <a:bodyPr/>
        <a:lstStyle/>
        <a:p>
          <a:endParaRPr lang="en-US"/>
        </a:p>
      </dgm:t>
    </dgm:pt>
    <dgm:pt modelId="{E12E7137-97DC-4F09-BEEC-88186DAED5B3}" type="pres">
      <dgm:prSet presAssocID="{499C04D4-AA65-4681-860E-73A576BFB359}" presName="root" presStyleCnt="0">
        <dgm:presLayoutVars>
          <dgm:dir/>
          <dgm:resizeHandles val="exact"/>
        </dgm:presLayoutVars>
      </dgm:prSet>
      <dgm:spPr/>
    </dgm:pt>
    <dgm:pt modelId="{7A9EB1F0-976B-4ED3-8271-3D3C10D852A4}" type="pres">
      <dgm:prSet presAssocID="{F81FF8C8-6400-4ACE-9399-332FC377E241}" presName="compNode" presStyleCnt="0"/>
      <dgm:spPr/>
    </dgm:pt>
    <dgm:pt modelId="{972A6B5E-D210-4737-B917-FFC0B7C2F60F}" type="pres">
      <dgm:prSet presAssocID="{F81FF8C8-6400-4ACE-9399-332FC377E24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uler"/>
        </a:ext>
      </dgm:extLst>
    </dgm:pt>
    <dgm:pt modelId="{792D3ADC-07E4-4A79-AFF3-5AEF5C924915}" type="pres">
      <dgm:prSet presAssocID="{F81FF8C8-6400-4ACE-9399-332FC377E241}" presName="iconSpace" presStyleCnt="0"/>
      <dgm:spPr/>
    </dgm:pt>
    <dgm:pt modelId="{05F7A6F6-9E5B-4258-A532-C0E95EB5B2E5}" type="pres">
      <dgm:prSet presAssocID="{F81FF8C8-6400-4ACE-9399-332FC377E241}" presName="parTx" presStyleLbl="revTx" presStyleIdx="0" presStyleCnt="6">
        <dgm:presLayoutVars>
          <dgm:chMax val="0"/>
          <dgm:chPref val="0"/>
        </dgm:presLayoutVars>
      </dgm:prSet>
      <dgm:spPr/>
    </dgm:pt>
    <dgm:pt modelId="{BB28B022-05D3-4824-8F80-A94F23E36E11}" type="pres">
      <dgm:prSet presAssocID="{F81FF8C8-6400-4ACE-9399-332FC377E241}" presName="txSpace" presStyleCnt="0"/>
      <dgm:spPr/>
    </dgm:pt>
    <dgm:pt modelId="{81917A3B-0EDA-4E1A-9C85-78EF35305476}" type="pres">
      <dgm:prSet presAssocID="{F81FF8C8-6400-4ACE-9399-332FC377E241}" presName="desTx" presStyleLbl="revTx" presStyleIdx="1" presStyleCnt="6">
        <dgm:presLayoutVars/>
      </dgm:prSet>
      <dgm:spPr/>
    </dgm:pt>
    <dgm:pt modelId="{833BA933-913D-4981-AD74-E978F77FFAA0}" type="pres">
      <dgm:prSet presAssocID="{49E04C7F-8484-4F62-9E1E-1EB2D983D182}" presName="sibTrans" presStyleCnt="0"/>
      <dgm:spPr/>
    </dgm:pt>
    <dgm:pt modelId="{64D5F9DE-D6CD-4634-804D-FA167C5C09E1}" type="pres">
      <dgm:prSet presAssocID="{A81AA47D-2117-42E4-A4A7-93F2E9A77C58}" presName="compNode" presStyleCnt="0"/>
      <dgm:spPr/>
    </dgm:pt>
    <dgm:pt modelId="{94A2DAD2-FEDA-4C1D-9A14-FB431C07C16D}" type="pres">
      <dgm:prSet presAssocID="{A81AA47D-2117-42E4-A4A7-93F2E9A77C5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auge"/>
        </a:ext>
      </dgm:extLst>
    </dgm:pt>
    <dgm:pt modelId="{C7B493B6-6FF9-407A-B25E-F7D93F6C3606}" type="pres">
      <dgm:prSet presAssocID="{A81AA47D-2117-42E4-A4A7-93F2E9A77C58}" presName="iconSpace" presStyleCnt="0"/>
      <dgm:spPr/>
    </dgm:pt>
    <dgm:pt modelId="{0AD017D4-B89A-4C0A-A6A9-0E55440D1D6F}" type="pres">
      <dgm:prSet presAssocID="{A81AA47D-2117-42E4-A4A7-93F2E9A77C58}" presName="parTx" presStyleLbl="revTx" presStyleIdx="2" presStyleCnt="6">
        <dgm:presLayoutVars>
          <dgm:chMax val="0"/>
          <dgm:chPref val="0"/>
        </dgm:presLayoutVars>
      </dgm:prSet>
      <dgm:spPr/>
    </dgm:pt>
    <dgm:pt modelId="{9F55B66C-E351-486E-8E30-29B3ED9FAAF8}" type="pres">
      <dgm:prSet presAssocID="{A81AA47D-2117-42E4-A4A7-93F2E9A77C58}" presName="txSpace" presStyleCnt="0"/>
      <dgm:spPr/>
    </dgm:pt>
    <dgm:pt modelId="{5D2788E1-4CF0-4A62-9E9E-C7FB988F0702}" type="pres">
      <dgm:prSet presAssocID="{A81AA47D-2117-42E4-A4A7-93F2E9A77C58}" presName="desTx" presStyleLbl="revTx" presStyleIdx="3" presStyleCnt="6">
        <dgm:presLayoutVars/>
      </dgm:prSet>
      <dgm:spPr/>
    </dgm:pt>
    <dgm:pt modelId="{D7BC530B-574A-412A-A8B2-EF874F37CDDC}" type="pres">
      <dgm:prSet presAssocID="{430515D9-A211-460A-8187-6201694BF9BA}" presName="sibTrans" presStyleCnt="0"/>
      <dgm:spPr/>
    </dgm:pt>
    <dgm:pt modelId="{9CB01FB2-E29A-4802-8C88-EA887FA05D94}" type="pres">
      <dgm:prSet presAssocID="{7C6DE33D-0922-4D91-848F-02AD3073FFA4}" presName="compNode" presStyleCnt="0"/>
      <dgm:spPr/>
    </dgm:pt>
    <dgm:pt modelId="{5F8DFB97-52AF-4223-9159-8EA97E5CC016}" type="pres">
      <dgm:prSet presAssocID="{7C6DE33D-0922-4D91-848F-02AD3073FF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ull Battery"/>
        </a:ext>
      </dgm:extLst>
    </dgm:pt>
    <dgm:pt modelId="{00AEFDB3-59A9-462F-BC5C-94D5DFBD29B0}" type="pres">
      <dgm:prSet presAssocID="{7C6DE33D-0922-4D91-848F-02AD3073FFA4}" presName="iconSpace" presStyleCnt="0"/>
      <dgm:spPr/>
    </dgm:pt>
    <dgm:pt modelId="{383C45A7-367A-4B19-81D2-3C5A54566946}" type="pres">
      <dgm:prSet presAssocID="{7C6DE33D-0922-4D91-848F-02AD3073FFA4}" presName="parTx" presStyleLbl="revTx" presStyleIdx="4" presStyleCnt="6">
        <dgm:presLayoutVars>
          <dgm:chMax val="0"/>
          <dgm:chPref val="0"/>
        </dgm:presLayoutVars>
      </dgm:prSet>
      <dgm:spPr/>
    </dgm:pt>
    <dgm:pt modelId="{270A3585-363D-4ACD-9009-A1A3488E7D03}" type="pres">
      <dgm:prSet presAssocID="{7C6DE33D-0922-4D91-848F-02AD3073FFA4}" presName="txSpace" presStyleCnt="0"/>
      <dgm:spPr/>
    </dgm:pt>
    <dgm:pt modelId="{01B87851-8429-4467-9A64-3F4C9AB4C9C3}" type="pres">
      <dgm:prSet presAssocID="{7C6DE33D-0922-4D91-848F-02AD3073FFA4}" presName="desTx" presStyleLbl="revTx" presStyleIdx="5" presStyleCnt="6">
        <dgm:presLayoutVars/>
      </dgm:prSet>
      <dgm:spPr/>
    </dgm:pt>
  </dgm:ptLst>
  <dgm:cxnLst>
    <dgm:cxn modelId="{659A5304-1350-45A0-B6A9-0E9BAF63A4A3}" type="presOf" srcId="{C1A98DE8-3AAD-4EDB-A720-0EF23E456314}" destId="{81917A3B-0EDA-4E1A-9C85-78EF35305476}" srcOrd="0" destOrd="1" presId="urn:microsoft.com/office/officeart/2018/2/layout/IconLabelDescriptionList"/>
    <dgm:cxn modelId="{C6E0931E-171C-42D6-ABBA-E078EB76DCFC}" srcId="{499C04D4-AA65-4681-860E-73A576BFB359}" destId="{F81FF8C8-6400-4ACE-9399-332FC377E241}" srcOrd="0" destOrd="0" parTransId="{8A70D5B8-92F5-49C9-93F6-C03F0DC7AC00}" sibTransId="{49E04C7F-8484-4F62-9E1E-1EB2D983D182}"/>
    <dgm:cxn modelId="{5054BE23-19F5-40CC-A247-D2A22D383B5C}" type="presOf" srcId="{A81AA47D-2117-42E4-A4A7-93F2E9A77C58}" destId="{0AD017D4-B89A-4C0A-A6A9-0E55440D1D6F}" srcOrd="0" destOrd="0" presId="urn:microsoft.com/office/officeart/2018/2/layout/IconLabelDescriptionList"/>
    <dgm:cxn modelId="{A5BF462F-7228-4CD1-891A-D9B532606863}" type="presOf" srcId="{5FC710C7-655F-40BB-8DD1-84EF50BDB80A}" destId="{01B87851-8429-4467-9A64-3F4C9AB4C9C3}" srcOrd="0" destOrd="0" presId="urn:microsoft.com/office/officeart/2018/2/layout/IconLabelDescriptionList"/>
    <dgm:cxn modelId="{9C31F135-2615-4DBD-95E0-3FCB15D414DF}" type="presOf" srcId="{499C04D4-AA65-4681-860E-73A576BFB359}" destId="{E12E7137-97DC-4F09-BEEC-88186DAED5B3}" srcOrd="0" destOrd="0" presId="urn:microsoft.com/office/officeart/2018/2/layout/IconLabelDescriptionList"/>
    <dgm:cxn modelId="{2F4AB669-F56A-4C48-B478-2E3D7EF8D8C2}" srcId="{499C04D4-AA65-4681-860E-73A576BFB359}" destId="{A81AA47D-2117-42E4-A4A7-93F2E9A77C58}" srcOrd="1" destOrd="0" parTransId="{7F40C5AA-9271-4505-AFFF-610A4700803C}" sibTransId="{430515D9-A211-460A-8187-6201694BF9BA}"/>
    <dgm:cxn modelId="{E7B6FB53-96C2-44D7-87EF-FF4BB75A7AE9}" type="presOf" srcId="{F81FF8C8-6400-4ACE-9399-332FC377E241}" destId="{05F7A6F6-9E5B-4258-A532-C0E95EB5B2E5}" srcOrd="0" destOrd="0" presId="urn:microsoft.com/office/officeart/2018/2/layout/IconLabelDescriptionList"/>
    <dgm:cxn modelId="{1BED3F82-637D-4841-85A4-F134EE05B5B1}" srcId="{F81FF8C8-6400-4ACE-9399-332FC377E241}" destId="{C1A98DE8-3AAD-4EDB-A720-0EF23E456314}" srcOrd="1" destOrd="0" parTransId="{EFC84EB1-8BEB-4235-A1C6-5F7F896A97F2}" sibTransId="{4F1BB3B3-A161-4DFE-8E62-14BAB8EFC7E8}"/>
    <dgm:cxn modelId="{2E4021A0-9539-4580-9303-AB7A37AA0FB3}" srcId="{7C6DE33D-0922-4D91-848F-02AD3073FFA4}" destId="{5FC710C7-655F-40BB-8DD1-84EF50BDB80A}" srcOrd="0" destOrd="0" parTransId="{C75D1B5D-3397-4081-B654-81A872D210C8}" sibTransId="{F93A7681-EBB8-45C5-B21F-5B813BD85B51}"/>
    <dgm:cxn modelId="{CCB268A0-0C66-44C3-A232-129F15BE1AE5}" srcId="{F81FF8C8-6400-4ACE-9399-332FC377E241}" destId="{B6312211-07B9-4C8A-92E5-903D8B1F055C}" srcOrd="0" destOrd="0" parTransId="{5F0CA44F-41E2-432C-8985-CF4DCFDB53BB}" sibTransId="{0ED2552A-4952-42C9-A8F9-40587B2EF670}"/>
    <dgm:cxn modelId="{2D3E8EBD-7A36-4ADB-83A5-2356E5567FA4}" type="presOf" srcId="{B6312211-07B9-4C8A-92E5-903D8B1F055C}" destId="{81917A3B-0EDA-4E1A-9C85-78EF35305476}" srcOrd="0" destOrd="0" presId="urn:microsoft.com/office/officeart/2018/2/layout/IconLabelDescriptionList"/>
    <dgm:cxn modelId="{42ED98C0-0106-445C-BED9-EB79912ECFD5}" srcId="{A81AA47D-2117-42E4-A4A7-93F2E9A77C58}" destId="{F18294C8-C508-421D-B9B4-DCF30D504601}" srcOrd="1" destOrd="0" parTransId="{37D99BF1-2917-442A-89EC-EDD73FA4B809}" sibTransId="{171E5132-AF39-430B-80C3-905A43AE4ED7}"/>
    <dgm:cxn modelId="{1184DFD2-A173-4B06-A950-B933E06298A1}" srcId="{499C04D4-AA65-4681-860E-73A576BFB359}" destId="{7C6DE33D-0922-4D91-848F-02AD3073FFA4}" srcOrd="2" destOrd="0" parTransId="{F7A7CC40-5564-42A7-B909-9771D0FA581E}" sibTransId="{F389DD6B-1976-4906-A793-7FE71BBB0F09}"/>
    <dgm:cxn modelId="{633E46ED-53F1-4956-AC33-FF1AC8E6C303}" type="presOf" srcId="{F18294C8-C508-421D-B9B4-DCF30D504601}" destId="{5D2788E1-4CF0-4A62-9E9E-C7FB988F0702}" srcOrd="0" destOrd="1" presId="urn:microsoft.com/office/officeart/2018/2/layout/IconLabelDescriptionList"/>
    <dgm:cxn modelId="{16E039F2-E1DF-4FDC-93AB-400CE58504BC}" srcId="{A81AA47D-2117-42E4-A4A7-93F2E9A77C58}" destId="{059585B7-9BA7-4440-8B04-7EB5FFD12390}" srcOrd="0" destOrd="0" parTransId="{769EA70B-A726-4ADF-BB69-BF0F31D71875}" sibTransId="{258FBB30-FF8C-457D-BD73-4D7FE3DA473C}"/>
    <dgm:cxn modelId="{E2F5CDF5-0847-40B4-A8EA-637869C8D11F}" type="presOf" srcId="{059585B7-9BA7-4440-8B04-7EB5FFD12390}" destId="{5D2788E1-4CF0-4A62-9E9E-C7FB988F0702}" srcOrd="0" destOrd="0" presId="urn:microsoft.com/office/officeart/2018/2/layout/IconLabelDescriptionList"/>
    <dgm:cxn modelId="{4BDB09FF-0721-4602-91BB-20323D498799}" type="presOf" srcId="{7C6DE33D-0922-4D91-848F-02AD3073FFA4}" destId="{383C45A7-367A-4B19-81D2-3C5A54566946}" srcOrd="0" destOrd="0" presId="urn:microsoft.com/office/officeart/2018/2/layout/IconLabelDescriptionList"/>
    <dgm:cxn modelId="{009748B7-BC7B-45FD-A0A0-82198BB33BB0}" type="presParOf" srcId="{E12E7137-97DC-4F09-BEEC-88186DAED5B3}" destId="{7A9EB1F0-976B-4ED3-8271-3D3C10D852A4}" srcOrd="0" destOrd="0" presId="urn:microsoft.com/office/officeart/2018/2/layout/IconLabelDescriptionList"/>
    <dgm:cxn modelId="{FA58870C-2F31-4501-AE5E-4166466FEC4A}" type="presParOf" srcId="{7A9EB1F0-976B-4ED3-8271-3D3C10D852A4}" destId="{972A6B5E-D210-4737-B917-FFC0B7C2F60F}" srcOrd="0" destOrd="0" presId="urn:microsoft.com/office/officeart/2018/2/layout/IconLabelDescriptionList"/>
    <dgm:cxn modelId="{6AB5DE4D-BD50-4A53-B35C-550CE3A7E6F4}" type="presParOf" srcId="{7A9EB1F0-976B-4ED3-8271-3D3C10D852A4}" destId="{792D3ADC-07E4-4A79-AFF3-5AEF5C924915}" srcOrd="1" destOrd="0" presId="urn:microsoft.com/office/officeart/2018/2/layout/IconLabelDescriptionList"/>
    <dgm:cxn modelId="{788E5306-B44D-451C-B7A6-9B33994E7725}" type="presParOf" srcId="{7A9EB1F0-976B-4ED3-8271-3D3C10D852A4}" destId="{05F7A6F6-9E5B-4258-A532-C0E95EB5B2E5}" srcOrd="2" destOrd="0" presId="urn:microsoft.com/office/officeart/2018/2/layout/IconLabelDescriptionList"/>
    <dgm:cxn modelId="{426562BC-B535-4376-A092-F4DB9A7EC80E}" type="presParOf" srcId="{7A9EB1F0-976B-4ED3-8271-3D3C10D852A4}" destId="{BB28B022-05D3-4824-8F80-A94F23E36E11}" srcOrd="3" destOrd="0" presId="urn:microsoft.com/office/officeart/2018/2/layout/IconLabelDescriptionList"/>
    <dgm:cxn modelId="{8009909F-04BB-4A16-8535-21A00C08A23D}" type="presParOf" srcId="{7A9EB1F0-976B-4ED3-8271-3D3C10D852A4}" destId="{81917A3B-0EDA-4E1A-9C85-78EF35305476}" srcOrd="4" destOrd="0" presId="urn:microsoft.com/office/officeart/2018/2/layout/IconLabelDescriptionList"/>
    <dgm:cxn modelId="{3F542DFB-760E-4549-B722-38254CB89421}" type="presParOf" srcId="{E12E7137-97DC-4F09-BEEC-88186DAED5B3}" destId="{833BA933-913D-4981-AD74-E978F77FFAA0}" srcOrd="1" destOrd="0" presId="urn:microsoft.com/office/officeart/2018/2/layout/IconLabelDescriptionList"/>
    <dgm:cxn modelId="{54A3076D-8B61-4198-BF98-7D5BA385AE43}" type="presParOf" srcId="{E12E7137-97DC-4F09-BEEC-88186DAED5B3}" destId="{64D5F9DE-D6CD-4634-804D-FA167C5C09E1}" srcOrd="2" destOrd="0" presId="urn:microsoft.com/office/officeart/2018/2/layout/IconLabelDescriptionList"/>
    <dgm:cxn modelId="{FE02440F-C8A1-4F02-90DA-8B8414ADF85D}" type="presParOf" srcId="{64D5F9DE-D6CD-4634-804D-FA167C5C09E1}" destId="{94A2DAD2-FEDA-4C1D-9A14-FB431C07C16D}" srcOrd="0" destOrd="0" presId="urn:microsoft.com/office/officeart/2018/2/layout/IconLabelDescriptionList"/>
    <dgm:cxn modelId="{ADB50B8F-33C9-4A0A-B398-A17D8470F31B}" type="presParOf" srcId="{64D5F9DE-D6CD-4634-804D-FA167C5C09E1}" destId="{C7B493B6-6FF9-407A-B25E-F7D93F6C3606}" srcOrd="1" destOrd="0" presId="urn:microsoft.com/office/officeart/2018/2/layout/IconLabelDescriptionList"/>
    <dgm:cxn modelId="{45FEB61C-3DB9-4386-A1D4-2223904BDF6F}" type="presParOf" srcId="{64D5F9DE-D6CD-4634-804D-FA167C5C09E1}" destId="{0AD017D4-B89A-4C0A-A6A9-0E55440D1D6F}" srcOrd="2" destOrd="0" presId="urn:microsoft.com/office/officeart/2018/2/layout/IconLabelDescriptionList"/>
    <dgm:cxn modelId="{5D4A6C15-56D2-4A46-A41A-3010416246E0}" type="presParOf" srcId="{64D5F9DE-D6CD-4634-804D-FA167C5C09E1}" destId="{9F55B66C-E351-486E-8E30-29B3ED9FAAF8}" srcOrd="3" destOrd="0" presId="urn:microsoft.com/office/officeart/2018/2/layout/IconLabelDescriptionList"/>
    <dgm:cxn modelId="{A39D0288-52BE-4A5A-B55B-CFD8DDE9DD96}" type="presParOf" srcId="{64D5F9DE-D6CD-4634-804D-FA167C5C09E1}" destId="{5D2788E1-4CF0-4A62-9E9E-C7FB988F0702}" srcOrd="4" destOrd="0" presId="urn:microsoft.com/office/officeart/2018/2/layout/IconLabelDescriptionList"/>
    <dgm:cxn modelId="{9BB95657-FE5C-4AE5-95D0-8781A071489D}" type="presParOf" srcId="{E12E7137-97DC-4F09-BEEC-88186DAED5B3}" destId="{D7BC530B-574A-412A-A8B2-EF874F37CDDC}" srcOrd="3" destOrd="0" presId="urn:microsoft.com/office/officeart/2018/2/layout/IconLabelDescriptionList"/>
    <dgm:cxn modelId="{F190ADE0-4CB1-4F40-934A-E9FD6BE6D3F6}" type="presParOf" srcId="{E12E7137-97DC-4F09-BEEC-88186DAED5B3}" destId="{9CB01FB2-E29A-4802-8C88-EA887FA05D94}" srcOrd="4" destOrd="0" presId="urn:microsoft.com/office/officeart/2018/2/layout/IconLabelDescriptionList"/>
    <dgm:cxn modelId="{AEC2CBDF-420C-471D-BCF7-71C3D919C3D4}" type="presParOf" srcId="{9CB01FB2-E29A-4802-8C88-EA887FA05D94}" destId="{5F8DFB97-52AF-4223-9159-8EA97E5CC016}" srcOrd="0" destOrd="0" presId="urn:microsoft.com/office/officeart/2018/2/layout/IconLabelDescriptionList"/>
    <dgm:cxn modelId="{674F0F2B-7F17-4F31-900F-82AE337D38C2}" type="presParOf" srcId="{9CB01FB2-E29A-4802-8C88-EA887FA05D94}" destId="{00AEFDB3-59A9-462F-BC5C-94D5DFBD29B0}" srcOrd="1" destOrd="0" presId="urn:microsoft.com/office/officeart/2018/2/layout/IconLabelDescriptionList"/>
    <dgm:cxn modelId="{AE9DE01E-2114-44C6-AD58-103D0940EE9C}" type="presParOf" srcId="{9CB01FB2-E29A-4802-8C88-EA887FA05D94}" destId="{383C45A7-367A-4B19-81D2-3C5A54566946}" srcOrd="2" destOrd="0" presId="urn:microsoft.com/office/officeart/2018/2/layout/IconLabelDescriptionList"/>
    <dgm:cxn modelId="{0FA37359-D9B2-455E-8F00-87D6A97E263C}" type="presParOf" srcId="{9CB01FB2-E29A-4802-8C88-EA887FA05D94}" destId="{270A3585-363D-4ACD-9009-A1A3488E7D03}" srcOrd="3" destOrd="0" presId="urn:microsoft.com/office/officeart/2018/2/layout/IconLabelDescriptionList"/>
    <dgm:cxn modelId="{F44A213C-4684-4FB2-856D-638F3AA33E7D}" type="presParOf" srcId="{9CB01FB2-E29A-4802-8C88-EA887FA05D94}" destId="{01B87851-8429-4467-9A64-3F4C9AB4C9C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00DB5-D2CC-4784-A96D-594197AB17B7}">
      <dsp:nvSpPr>
        <dsp:cNvPr id="0" name=""/>
        <dsp:cNvSpPr/>
      </dsp:nvSpPr>
      <dsp:spPr>
        <a:xfrm>
          <a:off x="0" y="3507"/>
          <a:ext cx="11233150" cy="7471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A379B6-78A8-404D-B7D7-496BC7DE968A}">
      <dsp:nvSpPr>
        <dsp:cNvPr id="0" name=""/>
        <dsp:cNvSpPr/>
      </dsp:nvSpPr>
      <dsp:spPr>
        <a:xfrm>
          <a:off x="226019" y="171621"/>
          <a:ext cx="410944" cy="410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7C049E-7D67-4FCB-9E1B-300FBE9B0448}">
      <dsp:nvSpPr>
        <dsp:cNvPr id="0" name=""/>
        <dsp:cNvSpPr/>
      </dsp:nvSpPr>
      <dsp:spPr>
        <a:xfrm>
          <a:off x="862984" y="3507"/>
          <a:ext cx="10370165" cy="74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76" tIns="79076" rIns="79076" bIns="79076" numCol="1" spcCol="1270" anchor="ctr" anchorCtr="0">
          <a:noAutofit/>
        </a:bodyPr>
        <a:lstStyle/>
        <a:p>
          <a:pPr marL="0" lvl="0" indent="0" algn="l" defTabSz="800100">
            <a:lnSpc>
              <a:spcPct val="100000"/>
            </a:lnSpc>
            <a:spcBef>
              <a:spcPct val="0"/>
            </a:spcBef>
            <a:spcAft>
              <a:spcPct val="35000"/>
            </a:spcAft>
            <a:buNone/>
          </a:pPr>
          <a:r>
            <a:rPr lang="en-US" sz="1800" kern="1200" noProof="0" dirty="0"/>
            <a:t>Architecture well-known for its power efficiency</a:t>
          </a:r>
        </a:p>
      </dsp:txBody>
      <dsp:txXfrm>
        <a:off x="862984" y="3507"/>
        <a:ext cx="10370165" cy="747172"/>
      </dsp:txXfrm>
    </dsp:sp>
    <dsp:sp modelId="{750329E2-A9C0-4056-B7C3-134A67CBEDD1}">
      <dsp:nvSpPr>
        <dsp:cNvPr id="0" name=""/>
        <dsp:cNvSpPr/>
      </dsp:nvSpPr>
      <dsp:spPr>
        <a:xfrm>
          <a:off x="0" y="905972"/>
          <a:ext cx="11233150" cy="7471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ABBC1-2BCF-4366-A028-B44341E4ACF7}">
      <dsp:nvSpPr>
        <dsp:cNvPr id="0" name=""/>
        <dsp:cNvSpPr/>
      </dsp:nvSpPr>
      <dsp:spPr>
        <a:xfrm>
          <a:off x="226019" y="1105587"/>
          <a:ext cx="410944" cy="410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C9D00F-83BD-4E1F-9DA0-64D0A638E743}">
      <dsp:nvSpPr>
        <dsp:cNvPr id="0" name=""/>
        <dsp:cNvSpPr/>
      </dsp:nvSpPr>
      <dsp:spPr>
        <a:xfrm>
          <a:off x="862984" y="937473"/>
          <a:ext cx="10370165" cy="74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76" tIns="79076" rIns="79076" bIns="79076" numCol="1" spcCol="1270" anchor="ctr" anchorCtr="0">
          <a:noAutofit/>
        </a:bodyPr>
        <a:lstStyle/>
        <a:p>
          <a:pPr marL="0" lvl="0" indent="0" algn="l" defTabSz="800100">
            <a:lnSpc>
              <a:spcPct val="100000"/>
            </a:lnSpc>
            <a:spcBef>
              <a:spcPct val="0"/>
            </a:spcBef>
            <a:spcAft>
              <a:spcPct val="35000"/>
            </a:spcAft>
            <a:buNone/>
          </a:pPr>
          <a:r>
            <a:rPr lang="en-US" sz="1800" kern="1200" noProof="0" dirty="0"/>
            <a:t>Widely used in mobile and IoT devices, e.g., smartphones, connected cars, wearables</a:t>
          </a:r>
        </a:p>
      </dsp:txBody>
      <dsp:txXfrm>
        <a:off x="862984" y="937473"/>
        <a:ext cx="10370165" cy="747172"/>
      </dsp:txXfrm>
    </dsp:sp>
    <dsp:sp modelId="{FD2A3D51-36AF-410B-80C4-54D49E0C3B3E}">
      <dsp:nvSpPr>
        <dsp:cNvPr id="0" name=""/>
        <dsp:cNvSpPr/>
      </dsp:nvSpPr>
      <dsp:spPr>
        <a:xfrm>
          <a:off x="0" y="1871439"/>
          <a:ext cx="11233150" cy="7471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F43CB-C51F-43CE-9E8A-47DE95CFC4CD}">
      <dsp:nvSpPr>
        <dsp:cNvPr id="0" name=""/>
        <dsp:cNvSpPr/>
      </dsp:nvSpPr>
      <dsp:spPr>
        <a:xfrm>
          <a:off x="226019" y="2039553"/>
          <a:ext cx="410944" cy="4109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652EC8-12D2-4181-BCAF-0A3676C97FB6}">
      <dsp:nvSpPr>
        <dsp:cNvPr id="0" name=""/>
        <dsp:cNvSpPr/>
      </dsp:nvSpPr>
      <dsp:spPr>
        <a:xfrm>
          <a:off x="862984" y="1871439"/>
          <a:ext cx="10370165" cy="74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76" tIns="79076" rIns="79076" bIns="79076" numCol="1" spcCol="1270" anchor="ctr" anchorCtr="0">
          <a:noAutofit/>
        </a:bodyPr>
        <a:lstStyle/>
        <a:p>
          <a:pPr marL="0" lvl="0" indent="0" algn="l" defTabSz="800100">
            <a:lnSpc>
              <a:spcPct val="100000"/>
            </a:lnSpc>
            <a:spcBef>
              <a:spcPct val="0"/>
            </a:spcBef>
            <a:spcAft>
              <a:spcPct val="35000"/>
            </a:spcAft>
            <a:buNone/>
          </a:pPr>
          <a:r>
            <a:rPr lang="en-US" sz="1800" kern="1200" noProof="0" dirty="0"/>
            <a:t>Designed and licensed by Arm Holdings to a wide ecosystem of partners</a:t>
          </a:r>
        </a:p>
      </dsp:txBody>
      <dsp:txXfrm>
        <a:off x="862984" y="1871439"/>
        <a:ext cx="10370165" cy="747172"/>
      </dsp:txXfrm>
    </dsp:sp>
    <dsp:sp modelId="{1BB7A3EA-D2AA-48DA-B903-15935E91B6E2}">
      <dsp:nvSpPr>
        <dsp:cNvPr id="0" name=""/>
        <dsp:cNvSpPr/>
      </dsp:nvSpPr>
      <dsp:spPr>
        <a:xfrm>
          <a:off x="0" y="2805404"/>
          <a:ext cx="11233150" cy="7471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E434B-8B2C-4BF0-A8D8-5A236FD840F0}">
      <dsp:nvSpPr>
        <dsp:cNvPr id="0" name=""/>
        <dsp:cNvSpPr/>
      </dsp:nvSpPr>
      <dsp:spPr>
        <a:xfrm>
          <a:off x="226019" y="2973518"/>
          <a:ext cx="410944" cy="4109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DD60DB-439B-407C-959B-E0888331A417}">
      <dsp:nvSpPr>
        <dsp:cNvPr id="0" name=""/>
        <dsp:cNvSpPr/>
      </dsp:nvSpPr>
      <dsp:spPr>
        <a:xfrm>
          <a:off x="862984" y="2805404"/>
          <a:ext cx="10370165" cy="74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76" tIns="79076" rIns="79076" bIns="79076" numCol="1" spcCol="1270" anchor="ctr" anchorCtr="0">
          <a:noAutofit/>
        </a:bodyPr>
        <a:lstStyle/>
        <a:p>
          <a:pPr marL="0" lvl="0" indent="0" algn="l" defTabSz="800100">
            <a:lnSpc>
              <a:spcPct val="100000"/>
            </a:lnSpc>
            <a:spcBef>
              <a:spcPct val="0"/>
            </a:spcBef>
            <a:spcAft>
              <a:spcPct val="35000"/>
            </a:spcAft>
            <a:buNone/>
          </a:pPr>
          <a:r>
            <a:rPr lang="en-US" sz="1800" kern="1200" noProof="0" dirty="0"/>
            <a:t>Arm does not manufacture, but it licenses designs to semiconductor companies, who add their own intellectual property (IP) on top of Arm’s IP</a:t>
          </a:r>
        </a:p>
      </dsp:txBody>
      <dsp:txXfrm>
        <a:off x="862984" y="2805404"/>
        <a:ext cx="10370165" cy="747172"/>
      </dsp:txXfrm>
    </dsp:sp>
    <dsp:sp modelId="{D4E65F4B-20ED-4772-AA93-CBCF4059F8E0}">
      <dsp:nvSpPr>
        <dsp:cNvPr id="0" name=""/>
        <dsp:cNvSpPr/>
      </dsp:nvSpPr>
      <dsp:spPr>
        <a:xfrm>
          <a:off x="0" y="3739370"/>
          <a:ext cx="11233150" cy="7471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5D8B9-B2B1-4FF9-94AE-AD5330F2DCEE}">
      <dsp:nvSpPr>
        <dsp:cNvPr id="0" name=""/>
        <dsp:cNvSpPr/>
      </dsp:nvSpPr>
      <dsp:spPr>
        <a:xfrm>
          <a:off x="226019" y="3907484"/>
          <a:ext cx="410944" cy="4109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0A47F4-B3D1-45AE-BA5A-0A1783B5433D}">
      <dsp:nvSpPr>
        <dsp:cNvPr id="0" name=""/>
        <dsp:cNvSpPr/>
      </dsp:nvSpPr>
      <dsp:spPr>
        <a:xfrm>
          <a:off x="862984" y="3739370"/>
          <a:ext cx="10370165" cy="74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76" tIns="79076" rIns="79076" bIns="79076" numCol="1" spcCol="1270" anchor="ctr" anchorCtr="0">
          <a:noAutofit/>
        </a:bodyPr>
        <a:lstStyle/>
        <a:p>
          <a:pPr marL="0" lvl="0" indent="0" algn="l" defTabSz="800100">
            <a:lnSpc>
              <a:spcPct val="100000"/>
            </a:lnSpc>
            <a:spcBef>
              <a:spcPct val="0"/>
            </a:spcBef>
            <a:spcAft>
              <a:spcPct val="35000"/>
            </a:spcAft>
            <a:buNone/>
          </a:pPr>
          <a:r>
            <a:rPr lang="en-US" sz="1800" kern="1200" noProof="0" dirty="0"/>
            <a:t>Arm also offers IP other than for processors, such as physical IPs, interconnect IPs, graphics cores, and development tools.</a:t>
          </a:r>
        </a:p>
      </dsp:txBody>
      <dsp:txXfrm>
        <a:off x="862984" y="3739370"/>
        <a:ext cx="10370165" cy="747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A6B5E-D210-4737-B917-FFC0B7C2F60F}">
      <dsp:nvSpPr>
        <dsp:cNvPr id="0" name=""/>
        <dsp:cNvSpPr/>
      </dsp:nvSpPr>
      <dsp:spPr>
        <a:xfrm>
          <a:off x="5848" y="466500"/>
          <a:ext cx="1172390" cy="11723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F7A6F6-9E5B-4258-A532-C0E95EB5B2E5}">
      <dsp:nvSpPr>
        <dsp:cNvPr id="0" name=""/>
        <dsp:cNvSpPr/>
      </dsp:nvSpPr>
      <dsp:spPr>
        <a:xfrm>
          <a:off x="5848" y="1774517"/>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90000"/>
            </a:lnSpc>
            <a:spcBef>
              <a:spcPct val="0"/>
            </a:spcBef>
            <a:spcAft>
              <a:spcPct val="35000"/>
            </a:spcAft>
            <a:buNone/>
            <a:defRPr b="1"/>
          </a:pPr>
          <a:r>
            <a:rPr lang="en-US" sz="3100" kern="1200" noProof="0" dirty="0"/>
            <a:t>Design</a:t>
          </a:r>
        </a:p>
      </dsp:txBody>
      <dsp:txXfrm>
        <a:off x="5848" y="1774517"/>
        <a:ext cx="3349687" cy="502453"/>
      </dsp:txXfrm>
    </dsp:sp>
    <dsp:sp modelId="{81917A3B-0EDA-4E1A-9C85-78EF35305476}">
      <dsp:nvSpPr>
        <dsp:cNvPr id="0" name=""/>
        <dsp:cNvSpPr/>
      </dsp:nvSpPr>
      <dsp:spPr>
        <a:xfrm>
          <a:off x="5848" y="2340052"/>
          <a:ext cx="3349687" cy="128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noProof="0" dirty="0"/>
            <a:t>32-bit reduced instruction set computing (RISC) processor</a:t>
          </a:r>
        </a:p>
        <a:p>
          <a:pPr marL="0" lvl="0" indent="0" algn="l" defTabSz="755650">
            <a:lnSpc>
              <a:spcPct val="90000"/>
            </a:lnSpc>
            <a:spcBef>
              <a:spcPct val="0"/>
            </a:spcBef>
            <a:spcAft>
              <a:spcPct val="35000"/>
            </a:spcAft>
            <a:buNone/>
          </a:pPr>
          <a:r>
            <a:rPr lang="en-US" sz="1700" kern="1200" noProof="0" dirty="0"/>
            <a:t>Harvard architecture – separate data and instruction buses</a:t>
          </a:r>
        </a:p>
      </dsp:txBody>
      <dsp:txXfrm>
        <a:off x="5848" y="2340052"/>
        <a:ext cx="3349687" cy="1280551"/>
      </dsp:txXfrm>
    </dsp:sp>
    <dsp:sp modelId="{94A2DAD2-FEDA-4C1D-9A14-FB431C07C16D}">
      <dsp:nvSpPr>
        <dsp:cNvPr id="0" name=""/>
        <dsp:cNvSpPr/>
      </dsp:nvSpPr>
      <dsp:spPr>
        <a:xfrm>
          <a:off x="3941731" y="466500"/>
          <a:ext cx="1172390" cy="117239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D017D4-B89A-4C0A-A6A9-0E55440D1D6F}">
      <dsp:nvSpPr>
        <dsp:cNvPr id="0" name=""/>
        <dsp:cNvSpPr/>
      </dsp:nvSpPr>
      <dsp:spPr>
        <a:xfrm>
          <a:off x="3941731" y="1774517"/>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90000"/>
            </a:lnSpc>
            <a:spcBef>
              <a:spcPct val="0"/>
            </a:spcBef>
            <a:spcAft>
              <a:spcPct val="35000"/>
            </a:spcAft>
            <a:buNone/>
            <a:defRPr b="1"/>
          </a:pPr>
          <a:r>
            <a:rPr lang="en-US" sz="3100" kern="1200" noProof="0" dirty="0"/>
            <a:t>Performance</a:t>
          </a:r>
        </a:p>
      </dsp:txBody>
      <dsp:txXfrm>
        <a:off x="3941731" y="1774517"/>
        <a:ext cx="3349687" cy="502453"/>
      </dsp:txXfrm>
    </dsp:sp>
    <dsp:sp modelId="{5D2788E1-4CF0-4A62-9E9E-C7FB988F0702}">
      <dsp:nvSpPr>
        <dsp:cNvPr id="0" name=""/>
        <dsp:cNvSpPr/>
      </dsp:nvSpPr>
      <dsp:spPr>
        <a:xfrm>
          <a:off x="3941731" y="2340052"/>
          <a:ext cx="3349687" cy="128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noProof="0" dirty="0"/>
            <a:t>1.25DMIPS/MHz (Dhrystone Million Instructions Per Second/MHz) in the order of µWatts/MHz</a:t>
          </a:r>
        </a:p>
        <a:p>
          <a:pPr marL="0" lvl="0" indent="0" algn="l" defTabSz="755650">
            <a:lnSpc>
              <a:spcPct val="90000"/>
            </a:lnSpc>
            <a:spcBef>
              <a:spcPct val="0"/>
            </a:spcBef>
            <a:spcAft>
              <a:spcPct val="35000"/>
            </a:spcAft>
            <a:buNone/>
          </a:pPr>
          <a:r>
            <a:rPr lang="en-US" sz="1700" kern="1200" noProof="0" dirty="0"/>
            <a:t>Large variety of highly efficient signal processing features</a:t>
          </a:r>
        </a:p>
      </dsp:txBody>
      <dsp:txXfrm>
        <a:off x="3941731" y="2340052"/>
        <a:ext cx="3349687" cy="1280551"/>
      </dsp:txXfrm>
    </dsp:sp>
    <dsp:sp modelId="{5F8DFB97-52AF-4223-9159-8EA97E5CC016}">
      <dsp:nvSpPr>
        <dsp:cNvPr id="0" name=""/>
        <dsp:cNvSpPr/>
      </dsp:nvSpPr>
      <dsp:spPr>
        <a:xfrm>
          <a:off x="7877614" y="466500"/>
          <a:ext cx="1172390" cy="1172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3C45A7-367A-4B19-81D2-3C5A54566946}">
      <dsp:nvSpPr>
        <dsp:cNvPr id="0" name=""/>
        <dsp:cNvSpPr/>
      </dsp:nvSpPr>
      <dsp:spPr>
        <a:xfrm>
          <a:off x="7877614" y="1774517"/>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90000"/>
            </a:lnSpc>
            <a:spcBef>
              <a:spcPct val="0"/>
            </a:spcBef>
            <a:spcAft>
              <a:spcPct val="35000"/>
            </a:spcAft>
            <a:buNone/>
            <a:defRPr b="1"/>
          </a:pPr>
          <a:r>
            <a:rPr lang="en-US" sz="3100" kern="1200" noProof="0" dirty="0"/>
            <a:t>Power consumption</a:t>
          </a:r>
        </a:p>
      </dsp:txBody>
      <dsp:txXfrm>
        <a:off x="7877614" y="1774517"/>
        <a:ext cx="3349687" cy="502453"/>
      </dsp:txXfrm>
    </dsp:sp>
    <dsp:sp modelId="{01B87851-8429-4467-9A64-3F4C9AB4C9C3}">
      <dsp:nvSpPr>
        <dsp:cNvPr id="0" name=""/>
        <dsp:cNvSpPr/>
      </dsp:nvSpPr>
      <dsp:spPr>
        <a:xfrm>
          <a:off x="7877614" y="2340052"/>
          <a:ext cx="3349687" cy="128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noProof="0" dirty="0"/>
            <a:t>Longer battery life; especially critical in mobile and IoT products</a:t>
          </a:r>
        </a:p>
      </dsp:txBody>
      <dsp:txXfrm>
        <a:off x="7877614" y="2340052"/>
        <a:ext cx="3349687" cy="12805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12/9/2021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12/9/2021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Before programming an application</a:t>
            </a:r>
            <a:r>
              <a:rPr lang="en-US" baseline="0" noProof="0" dirty="0"/>
              <a:t> for an unknown processor, it is essential to become familiar with its architecture. This module pursues this objective, while also looking into the way in which components communicate with each other. Every single processor type has its own architecture, though similarities exist among processor families and subfamilies. One such family is the Arm Cortex-M, in particular the M4 subseries, which we will study in detail.</a:t>
            </a:r>
          </a:p>
          <a:p>
            <a:pPr marL="171450" indent="-171450">
              <a:buFontTx/>
              <a:buChar char="-"/>
            </a:pPr>
            <a:endParaRPr lang="en-US" baseline="0"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Cortex-M4 processor is built on a high-performance processor core, with a 3-stage pipeline Harvard architecture, making it ideal for demanding embedded applications. The processor implements a version of the Thumb instruction set based on Thumb-2 technology, ensuring high code density</a:t>
            </a:r>
            <a:r>
              <a:rPr lang="en-US" baseline="0" noProof="0" dirty="0"/>
              <a:t> </a:t>
            </a:r>
            <a:r>
              <a:rPr lang="en-US" noProof="0" dirty="0"/>
              <a:t>and reduced program memory requirements. The Cortex-M4 instruction set provides the exceptional performance expected of a modern 32-bit architecture, with the high code density</a:t>
            </a:r>
            <a:r>
              <a:rPr lang="en-US" baseline="0" noProof="0" dirty="0"/>
              <a:t> </a:t>
            </a:r>
            <a:r>
              <a:rPr lang="en-US" noProof="0" dirty="0"/>
              <a:t>of 8-bit and 16-bit microcontrollers. Exceptional power efficiency is achieved both through the efficient instruction set and the extensively optimized design. </a:t>
            </a:r>
          </a:p>
          <a:p>
            <a:endParaRPr lang="en-US" noProof="0" dirty="0"/>
          </a:p>
          <a:p>
            <a:r>
              <a:rPr lang="en-US" noProof="0" dirty="0"/>
              <a:t>To facilitate the design of cost-sensitive devices, the Cortex-M4 processor implements tightly-coupled system components that reduce processor area while significantly improving</a:t>
            </a:r>
            <a:r>
              <a:rPr lang="en-US" baseline="0" noProof="0" dirty="0"/>
              <a:t> </a:t>
            </a:r>
            <a:r>
              <a:rPr lang="en-US" noProof="0" dirty="0"/>
              <a:t>interrupt handling and system debug capabilities. </a:t>
            </a:r>
          </a:p>
          <a:p>
            <a:endParaRPr lang="en-US" noProof="0" dirty="0"/>
          </a:p>
          <a:p>
            <a:r>
              <a:rPr lang="en-US" noProof="0" dirty="0"/>
              <a:t>The System Tick Time (SysTick) generates interrupt requests on a regular basis. This allows an OS to carry out context switching to support multiple tasking. For applications that do not require an OS, the SysTick can be used for time keeping, time measurement, or as an interrupt source for tasks that need to be executed regularly.</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72796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Cortex-M4 supports up to 240 wake-up</a:t>
            </a:r>
            <a:r>
              <a:rPr lang="en-US" baseline="0" noProof="0" dirty="0"/>
              <a:t> interrupts, and it offers integrated WFI and WFE instructions, and sleep on exit capabilities.</a:t>
            </a:r>
            <a:r>
              <a:rPr lang="en-US" sz="1200" b="0" i="0" kern="1200" noProof="0" dirty="0">
                <a:solidFill>
                  <a:schemeClr val="tx1"/>
                </a:solidFill>
                <a:effectLst/>
                <a:latin typeface="+mn-lt"/>
                <a:ea typeface="ＭＳ Ｐゴシック" charset="0"/>
                <a:cs typeface="ＭＳ Ｐゴシック" charset="0"/>
              </a:rPr>
              <a:t> A “sleep mode” stops the processor clock, while a “deep sleep mode”</a:t>
            </a:r>
            <a:r>
              <a:rPr lang="en-US" sz="1200" b="0" i="0" kern="1200" baseline="0" noProof="0" dirty="0">
                <a:solidFill>
                  <a:schemeClr val="tx1"/>
                </a:solidFill>
                <a:effectLst/>
                <a:latin typeface="+mn-lt"/>
                <a:ea typeface="ＭＳ Ｐゴシック" charset="0"/>
                <a:cs typeface="ＭＳ Ｐゴシック" charset="0"/>
              </a:rPr>
              <a:t> </a:t>
            </a:r>
            <a:r>
              <a:rPr lang="en-US" sz="1200" b="0" i="0" kern="1200" noProof="0" dirty="0">
                <a:solidFill>
                  <a:schemeClr val="tx1"/>
                </a:solidFill>
                <a:effectLst/>
                <a:latin typeface="+mn-lt"/>
                <a:ea typeface="ＭＳ Ｐゴシック" charset="0"/>
                <a:cs typeface="ＭＳ Ｐゴシック" charset="0"/>
              </a:rPr>
              <a:t>stops the system clock and switching of the PLL and flash memory.</a:t>
            </a:r>
          </a:p>
          <a:p>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The Cortex-M4 processor can implement a complete hardware debug solution. This provides high system visibility at processor and memory level, through either a traditional JTAG port or a two-pin SWD port that is ideal for microcontrollers and other small package devices.</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73982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Cortex-M4 supports up to 240 wake-up</a:t>
            </a:r>
            <a:r>
              <a:rPr lang="en-US" baseline="0" noProof="0" dirty="0"/>
              <a:t> interrupts, and it offers integrated WFI and WFE instructions, and sleep on exit capabilities.</a:t>
            </a:r>
            <a:r>
              <a:rPr lang="en-US" sz="1200" b="0" i="0" kern="1200" noProof="0" dirty="0">
                <a:solidFill>
                  <a:schemeClr val="tx1"/>
                </a:solidFill>
                <a:effectLst/>
                <a:latin typeface="+mn-lt"/>
                <a:ea typeface="ＭＳ Ｐゴシック" charset="0"/>
                <a:cs typeface="ＭＳ Ｐゴシック" charset="0"/>
              </a:rPr>
              <a:t> A “sleep mode” stops the processor clock, while a “deep sleep mode”</a:t>
            </a:r>
            <a:r>
              <a:rPr lang="en-US" sz="1200" b="0" i="0" kern="1200" baseline="0" noProof="0" dirty="0">
                <a:solidFill>
                  <a:schemeClr val="tx1"/>
                </a:solidFill>
                <a:effectLst/>
                <a:latin typeface="+mn-lt"/>
                <a:ea typeface="ＭＳ Ｐゴシック" charset="0"/>
                <a:cs typeface="ＭＳ Ｐゴシック" charset="0"/>
              </a:rPr>
              <a:t> </a:t>
            </a:r>
            <a:r>
              <a:rPr lang="en-US" sz="1200" b="0" i="0" kern="1200" noProof="0" dirty="0">
                <a:solidFill>
                  <a:schemeClr val="tx1"/>
                </a:solidFill>
                <a:effectLst/>
                <a:latin typeface="+mn-lt"/>
                <a:ea typeface="ＭＳ Ｐゴシック" charset="0"/>
                <a:cs typeface="ＭＳ Ｐゴシック" charset="0"/>
              </a:rPr>
              <a:t>stops the system clock and switching of the PLL and flash memory.</a:t>
            </a:r>
          </a:p>
          <a:p>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Enhanced instructions are considered</a:t>
            </a:r>
            <a:r>
              <a:rPr lang="en-US" baseline="0" noProof="0" dirty="0"/>
              <a:t> as DSP extensions. </a:t>
            </a:r>
            <a:r>
              <a:rPr lang="en-US" noProof="0" dirty="0"/>
              <a:t>The high-end processing hardware includes a range of single-cycle and SIMD multiplication and multiply-with-accumulate capabilities, saturating arithmetic, dedicated hardware division, and optionally an IEEE 754-compliant single-precision floating-point computation unit. </a:t>
            </a:r>
          </a:p>
          <a:p>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The MPU improves system reliability by defining the memory attributes for different memory regions. It provides up to eight different regions, and an optional predefined background region.</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306156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864555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noProof="0" dirty="0">
                <a:solidFill>
                  <a:schemeClr val="tx1"/>
                </a:solidFill>
                <a:effectLst/>
                <a:latin typeface="+mn-lt"/>
                <a:ea typeface="ＭＳ Ｐゴシック" charset="0"/>
                <a:cs typeface="ＭＳ Ｐゴシック" charset="0"/>
              </a:rPr>
              <a:t>The Cortex-M4 processor features</a:t>
            </a:r>
            <a:r>
              <a:rPr lang="en-US" sz="1200" b="0" i="0" kern="1200" baseline="0" noProof="0" dirty="0">
                <a:solidFill>
                  <a:schemeClr val="tx1"/>
                </a:solidFill>
                <a:effectLst/>
                <a:latin typeface="+mn-lt"/>
                <a:ea typeface="ＭＳ Ｐゴシック" charset="0"/>
                <a:cs typeface="ＭＳ Ｐゴシック" charset="0"/>
              </a:rPr>
              <a:t> a</a:t>
            </a:r>
            <a:r>
              <a:rPr lang="en-US" sz="1200" b="0" i="0" kern="1200" noProof="0" dirty="0">
                <a:solidFill>
                  <a:schemeClr val="tx1"/>
                </a:solidFill>
                <a:effectLst/>
                <a:latin typeface="+mn-lt"/>
                <a:ea typeface="ＭＳ Ｐゴシック" charset="0"/>
                <a:cs typeface="ＭＳ Ｐゴシック" charset="0"/>
              </a:rPr>
              <a:t> low gate count core, with low latency interrupt processing that implements</a:t>
            </a:r>
            <a:r>
              <a:rPr lang="en-US" sz="1200" b="0" i="0" kern="1200" baseline="0" noProof="0" dirty="0">
                <a:solidFill>
                  <a:schemeClr val="tx1"/>
                </a:solidFill>
                <a:effectLst/>
                <a:latin typeface="+mn-lt"/>
                <a:ea typeface="ＭＳ Ｐゴシック" charset="0"/>
                <a:cs typeface="ＭＳ Ｐゴシック" charset="0"/>
              </a:rPr>
              <a:t> a</a:t>
            </a:r>
            <a:r>
              <a:rPr lang="en-US" sz="1200" b="0" i="0" kern="1200" noProof="0" dirty="0">
                <a:solidFill>
                  <a:schemeClr val="tx1"/>
                </a:solidFill>
                <a:effectLst/>
                <a:latin typeface="+mn-lt"/>
                <a:ea typeface="ＭＳ Ｐゴシック" charset="0"/>
                <a:cs typeface="ＭＳ Ｐゴシック" charset="0"/>
              </a:rPr>
              <a:t> subset of the Thumb instruction set.</a:t>
            </a:r>
            <a:r>
              <a:rPr lang="en-US" sz="1200" b="0" i="0" kern="1200" baseline="0" noProof="0" dirty="0">
                <a:solidFill>
                  <a:schemeClr val="tx1"/>
                </a:solidFill>
                <a:effectLst/>
                <a:latin typeface="+mn-lt"/>
                <a:ea typeface="ＭＳ Ｐゴシック" charset="0"/>
                <a:cs typeface="ＭＳ Ｐゴシック" charset="0"/>
              </a:rPr>
              <a:t> </a:t>
            </a:r>
          </a:p>
          <a:p>
            <a:endParaRPr lang="en-US" sz="1200" b="0" i="0" kern="1200" baseline="0" noProof="0" dirty="0">
              <a:solidFill>
                <a:schemeClr val="tx1"/>
              </a:solidFill>
              <a:effectLst/>
              <a:latin typeface="+mn-lt"/>
              <a:ea typeface="ＭＳ Ｐゴシック" charset="0"/>
              <a:cs typeface="ＭＳ Ｐゴシック" charset="0"/>
            </a:endParaRPr>
          </a:p>
          <a:p>
            <a:r>
              <a:rPr lang="en-US" sz="1200" b="0" i="0" kern="1200" baseline="0" noProof="0" dirty="0">
                <a:solidFill>
                  <a:schemeClr val="tx1"/>
                </a:solidFill>
                <a:effectLst/>
                <a:latin typeface="+mn-lt"/>
                <a:ea typeface="ＭＳ Ｐゴシック" charset="0"/>
                <a:cs typeface="ＭＳ Ｐゴシック" charset="0"/>
              </a:rPr>
              <a:t>The processor optionally offers an </a:t>
            </a:r>
            <a:r>
              <a:rPr lang="en-US" sz="1200" b="0" i="0" kern="1200" noProof="0" dirty="0">
                <a:solidFill>
                  <a:schemeClr val="tx1"/>
                </a:solidFill>
                <a:effectLst/>
                <a:latin typeface="+mn-lt"/>
                <a:ea typeface="ＭＳ Ｐゴシック" charset="0"/>
                <a:cs typeface="ＭＳ Ｐゴシック" charset="0"/>
              </a:rPr>
              <a:t>FPU. It also provides a Nested Vectored Interrupt Controller (NVIC) closely integrated with the processor core, to achieve low latency interrupt processing with an optional Wake-up Interrupt Controller (WIC)</a:t>
            </a:r>
            <a:r>
              <a:rPr lang="en-US" sz="1200" b="0" i="0" kern="1200" baseline="0" noProof="0" dirty="0">
                <a:solidFill>
                  <a:schemeClr val="tx1"/>
                </a:solidFill>
                <a:effectLst/>
                <a:latin typeface="+mn-lt"/>
                <a:ea typeface="ＭＳ Ｐゴシック" charset="0"/>
                <a:cs typeface="ＭＳ Ｐゴシック" charset="0"/>
              </a:rPr>
              <a:t> feature</a:t>
            </a:r>
            <a:r>
              <a:rPr lang="en-US" sz="1200" b="0" i="0" kern="1200" noProof="0" dirty="0">
                <a:solidFill>
                  <a:schemeClr val="tx1"/>
                </a:solidFill>
                <a:effectLst/>
                <a:latin typeface="+mn-lt"/>
                <a:ea typeface="ＭＳ Ｐゴシック" charset="0"/>
                <a:cs typeface="ＭＳ Ｐゴシック" charset="0"/>
              </a:rPr>
              <a:t>, providing ultra-low power sleep mode support. Cortex-M4</a:t>
            </a:r>
            <a:r>
              <a:rPr lang="en-US" sz="1200" b="0" i="0" kern="1200" baseline="0" noProof="0" dirty="0">
                <a:solidFill>
                  <a:schemeClr val="tx1"/>
                </a:solidFill>
                <a:effectLst/>
                <a:latin typeface="+mn-lt"/>
                <a:ea typeface="ＭＳ Ｐゴシック" charset="0"/>
                <a:cs typeface="ＭＳ Ｐゴシック" charset="0"/>
              </a:rPr>
              <a:t> can optionally provide an MPU </a:t>
            </a:r>
            <a:r>
              <a:rPr lang="en-US" sz="1200" b="0" i="0" kern="1200" noProof="0" dirty="0">
                <a:solidFill>
                  <a:schemeClr val="tx1"/>
                </a:solidFill>
                <a:effectLst/>
                <a:latin typeface="+mn-lt"/>
                <a:ea typeface="ＭＳ Ｐゴシック" charset="0"/>
                <a:cs typeface="ＭＳ Ｐゴシック" charset="0"/>
              </a:rPr>
              <a:t>for memory protection.</a:t>
            </a:r>
            <a:r>
              <a:rPr lang="en-US" sz="1200" b="0" i="0" kern="1200" baseline="0" noProof="0" dirty="0">
                <a:solidFill>
                  <a:schemeClr val="tx1"/>
                </a:solidFill>
                <a:effectLst/>
                <a:latin typeface="+mn-lt"/>
                <a:ea typeface="ＭＳ Ｐゴシック" charset="0"/>
                <a:cs typeface="ＭＳ Ｐゴシック" charset="0"/>
              </a:rPr>
              <a:t> The </a:t>
            </a:r>
            <a:r>
              <a:rPr lang="en-US" sz="1200" b="0" i="0" kern="1200" noProof="0" dirty="0">
                <a:solidFill>
                  <a:schemeClr val="tx1"/>
                </a:solidFill>
                <a:effectLst/>
                <a:latin typeface="+mn-lt"/>
                <a:ea typeface="ＭＳ Ｐゴシック" charset="0"/>
                <a:cs typeface="ＭＳ Ｐゴシック" charset="0"/>
              </a:rPr>
              <a:t>Bus interface</a:t>
            </a:r>
            <a:r>
              <a:rPr lang="en-US" sz="1200" b="0" i="0" kern="1200" baseline="0" noProof="0" dirty="0">
                <a:solidFill>
                  <a:schemeClr val="tx1"/>
                </a:solidFill>
                <a:effectLst/>
                <a:latin typeface="+mn-lt"/>
                <a:ea typeface="ＭＳ Ｐゴシック" charset="0"/>
                <a:cs typeface="ＭＳ Ｐゴシック" charset="0"/>
              </a:rPr>
              <a:t> comprises t</a:t>
            </a:r>
            <a:r>
              <a:rPr lang="en-US" sz="1200" b="0" i="0" kern="1200" noProof="0" dirty="0">
                <a:solidFill>
                  <a:schemeClr val="tx1"/>
                </a:solidFill>
                <a:effectLst/>
                <a:latin typeface="+mn-lt"/>
                <a:ea typeface="ＭＳ Ｐゴシック" charset="0"/>
                <a:cs typeface="ＭＳ Ｐゴシック" charset="0"/>
              </a:rPr>
              <a:t>hree Advanced High-performance Bus-Lite (AHB-Lite) interfaces and a Private Peripheral Bus (PPB).</a:t>
            </a:r>
          </a:p>
          <a:p>
            <a:endParaRPr lang="en-US" sz="1200" b="0" i="0" kern="1200" noProof="0" dirty="0">
              <a:solidFill>
                <a:schemeClr val="tx1"/>
              </a:solidFill>
              <a:effectLst/>
              <a:latin typeface="+mn-lt"/>
              <a:ea typeface="ＭＳ Ｐゴシック" charset="0"/>
              <a:cs typeface="ＭＳ Ｐゴシック" charset="0"/>
            </a:endParaRPr>
          </a:p>
          <a:p>
            <a:r>
              <a:rPr lang="en-US" sz="1200" b="0" i="0" kern="1200" noProof="0" dirty="0">
                <a:solidFill>
                  <a:schemeClr val="tx1"/>
                </a:solidFill>
                <a:effectLst/>
                <a:latin typeface="+mn-lt"/>
                <a:ea typeface="ＭＳ Ｐゴシック" charset="0"/>
                <a:cs typeface="ＭＳ Ｐゴシック" charset="0"/>
              </a:rPr>
              <a:t>The low-cost debug solution features</a:t>
            </a:r>
            <a:r>
              <a:rPr lang="en-US" sz="1200" b="0" i="0" kern="1200" baseline="0" noProof="0" dirty="0">
                <a:solidFill>
                  <a:schemeClr val="tx1"/>
                </a:solidFill>
                <a:effectLst/>
                <a:latin typeface="+mn-lt"/>
                <a:ea typeface="ＭＳ Ｐゴシック" charset="0"/>
                <a:cs typeface="ＭＳ Ｐゴシック" charset="0"/>
              </a:rPr>
              <a:t> d</a:t>
            </a:r>
            <a:r>
              <a:rPr lang="en-US" sz="1200" b="0" i="0" kern="1200" noProof="0" dirty="0">
                <a:solidFill>
                  <a:schemeClr val="tx1"/>
                </a:solidFill>
                <a:effectLst/>
                <a:latin typeface="+mn-lt"/>
                <a:ea typeface="ＭＳ Ｐゴシック" charset="0"/>
                <a:cs typeface="ＭＳ Ｐゴシック" charset="0"/>
              </a:rPr>
              <a:t>ebug access to all memory and registers in the system, via SWD port, serial wire JTAG debug port (SWJ-DP), or both. Optionally,</a:t>
            </a:r>
            <a:r>
              <a:rPr lang="en-US" sz="1200" b="0" i="0" kern="1200" baseline="0" noProof="0" dirty="0">
                <a:solidFill>
                  <a:schemeClr val="tx1"/>
                </a:solidFill>
                <a:effectLst/>
                <a:latin typeface="+mn-lt"/>
                <a:ea typeface="ＭＳ Ｐゴシック" charset="0"/>
                <a:cs typeface="ＭＳ Ｐゴシック" charset="0"/>
              </a:rPr>
              <a:t> Cortex-M4 offers </a:t>
            </a:r>
          </a:p>
          <a:p>
            <a:pPr marL="171450" indent="-171450">
              <a:buFont typeface="Arial" panose="020B0604020202020204" pitchFamily="34" charset="0"/>
              <a:buChar char="•"/>
            </a:pPr>
            <a:r>
              <a:rPr lang="en-US" sz="1200" b="0" i="0" kern="1200" baseline="0" noProof="0" dirty="0">
                <a:solidFill>
                  <a:schemeClr val="tx1"/>
                </a:solidFill>
                <a:effectLst/>
                <a:latin typeface="+mn-lt"/>
                <a:ea typeface="ＭＳ Ｐゴシック" charset="0"/>
                <a:cs typeface="ＭＳ Ｐゴシック" charset="0"/>
              </a:rPr>
              <a:t>a </a:t>
            </a:r>
            <a:r>
              <a:rPr lang="en-US" sz="1200" b="0" i="0" kern="1200" noProof="0" dirty="0">
                <a:solidFill>
                  <a:schemeClr val="tx1"/>
                </a:solidFill>
                <a:effectLst/>
                <a:latin typeface="+mn-lt"/>
                <a:ea typeface="ＭＳ Ｐゴシック" charset="0"/>
                <a:cs typeface="ＭＳ Ｐゴシック" charset="0"/>
              </a:rPr>
              <a:t>Flash Patch and Breakpoint (FPB) unit for implementing breakpoints and code patches; </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cs typeface="ＭＳ Ｐゴシック" charset="0"/>
              </a:rPr>
              <a:t>a Data Watchpoint and Trace (DWT) unit for implementing watchpoints, data tracing, and system profiling;</a:t>
            </a:r>
            <a:r>
              <a:rPr lang="en-US" sz="1200" b="0" i="0" kern="1200" baseline="0" noProof="0" dirty="0">
                <a:solidFill>
                  <a:schemeClr val="tx1"/>
                </a:solidFill>
                <a:effectLst/>
                <a:latin typeface="+mn-lt"/>
                <a:ea typeface="ＭＳ Ｐゴシック" charset="0"/>
                <a:cs typeface="ＭＳ Ｐゴシック" charset="0"/>
              </a:rPr>
              <a:t> </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cs typeface="ＭＳ Ｐゴシック" charset="0"/>
              </a:rPr>
              <a:t>Instrumentation Trace Macrocell (ITM) for support of “printf” style debugging;</a:t>
            </a:r>
            <a:r>
              <a:rPr lang="en-US" sz="1200" b="0" i="0" kern="1200" baseline="0" noProof="0" dirty="0">
                <a:solidFill>
                  <a:schemeClr val="tx1"/>
                </a:solidFill>
                <a:effectLst/>
                <a:latin typeface="+mn-lt"/>
                <a:ea typeface="ＭＳ Ｐゴシック" charset="0"/>
                <a:cs typeface="ＭＳ Ｐゴシック" charset="0"/>
              </a:rPr>
              <a:t> </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cs typeface="ＭＳ Ｐゴシック" charset="0"/>
              </a:rPr>
              <a:t>Trace Port Interface Unit (TPIU) for bridging to a Trace Port Analyzer (TPA); and </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cs typeface="ＭＳ Ｐゴシック" charset="0"/>
              </a:rPr>
              <a:t>Embedded Trace Macrocell (ETM) for instruction trace.</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42453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The</a:t>
            </a:r>
            <a:r>
              <a:rPr lang="en-US" baseline="0" noProof="0" dirty="0"/>
              <a:t> Cortex-M4 processor is a three stage-pipeline (fetch, decode, execute) core with branch speculation, sixteen 32-bit registers, and up to two fetched instructions per transfer.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a:p>
          <a:p>
            <a:r>
              <a:rPr lang="en-US" sz="1200" b="0" i="0" kern="1200" noProof="0" dirty="0">
                <a:solidFill>
                  <a:schemeClr val="tx1"/>
                </a:solidFill>
                <a:effectLst/>
                <a:latin typeface="+mn-lt"/>
                <a:ea typeface="ＭＳ Ｐゴシック" charset="0"/>
                <a:cs typeface="ＭＳ Ｐゴシック" charset="0"/>
              </a:rPr>
              <a:t>Due to the instruction buffer in the Cortex-M4, the pipeline operations are different from traditional RISC processors. Consequently,</a:t>
            </a:r>
            <a:r>
              <a:rPr lang="en-US" sz="1200" b="0" i="0" kern="1200" baseline="0" noProof="0" dirty="0">
                <a:solidFill>
                  <a:schemeClr val="tx1"/>
                </a:solidFill>
                <a:effectLst/>
                <a:latin typeface="+mn-lt"/>
                <a:ea typeface="ＭＳ Ｐゴシック" charset="0"/>
                <a:cs typeface="ＭＳ Ｐゴシック" charset="0"/>
              </a:rPr>
              <a:t> </a:t>
            </a:r>
            <a:r>
              <a:rPr lang="en-US" sz="1200" b="0" i="0" kern="1200" noProof="0" dirty="0">
                <a:solidFill>
                  <a:schemeClr val="tx1"/>
                </a:solidFill>
                <a:effectLst/>
                <a:latin typeface="+mn-lt"/>
                <a:ea typeface="ＭＳ Ｐゴシック" charset="0"/>
                <a:cs typeface="ＭＳ Ｐゴシック" charset="0"/>
              </a:rPr>
              <a:t>up to two instructions can be fetched in one cycle because most instructions are 16-bit, and an instruction can be fetched several cycles ahead of the decode and execution stages.</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55091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sz="1200" b="0" i="0" kern="1200" dirty="0">
                <a:solidFill>
                  <a:schemeClr val="tx1"/>
                </a:solidFill>
                <a:effectLst/>
                <a:latin typeface="+mn-lt"/>
                <a:ea typeface="ＭＳ Ｐゴシック" charset="0"/>
                <a:cs typeface="ＭＳ Ｐゴシック" charset="0"/>
              </a:rPr>
              <a:t>Nested Vectored Interrupt Controller (</a:t>
            </a:r>
            <a:r>
              <a:rPr lang="en-GB" dirty="0"/>
              <a:t>NVIC) supports up to 240 interrupts, each with up to 256 levels of priority that can be changed dynamically. The processor and NVIC can be put into a very low-power sleep mode, leaving the Wake-up Interrupt Controller (WIC) to identify and prioritize interrupts. Further, the processor supports both level and pulse interrupts.</a:t>
            </a:r>
          </a:p>
          <a:p>
            <a:endParaRPr lang="en-GB" dirty="0"/>
          </a:p>
          <a:p>
            <a:r>
              <a:rPr lang="en-GB" sz="1200" b="0" i="0" kern="1200" dirty="0">
                <a:solidFill>
                  <a:schemeClr val="tx1"/>
                </a:solidFill>
                <a:effectLst/>
                <a:latin typeface="+mn-lt"/>
                <a:ea typeface="ＭＳ Ｐゴシック" charset="0"/>
                <a:cs typeface="ＭＳ Ｐゴシック" charset="0"/>
              </a:rPr>
              <a:t>The processor supports the standard Armv7 </a:t>
            </a:r>
            <a:r>
              <a:rPr lang="en-GB" sz="1200" b="0" i="0" u="none" kern="1200" dirty="0">
                <a:solidFill>
                  <a:schemeClr val="tx1"/>
                </a:solidFill>
                <a:effectLst/>
                <a:latin typeface="+mn-lt"/>
                <a:ea typeface="ＭＳ Ｐゴシック" charset="0"/>
                <a:cs typeface="ＭＳ Ｐゴシック" charset="0"/>
              </a:rPr>
              <a:t>Protected Memory System Architecture</a:t>
            </a:r>
            <a:r>
              <a:rPr lang="en-GB" sz="1200" b="0" i="0" kern="1200" dirty="0">
                <a:solidFill>
                  <a:schemeClr val="tx1"/>
                </a:solidFill>
                <a:effectLst/>
                <a:latin typeface="+mn-lt"/>
                <a:ea typeface="ＭＳ Ｐゴシック" charset="0"/>
                <a:cs typeface="ＭＳ Ｐゴシック" charset="0"/>
              </a:rPr>
              <a:t> model. The Memory Protection Unit (MPU) is however an optional component that can</a:t>
            </a:r>
            <a:r>
              <a:rPr lang="en-GB" sz="1200" b="0" i="0" kern="1200" baseline="0" dirty="0">
                <a:solidFill>
                  <a:schemeClr val="tx1"/>
                </a:solidFill>
                <a:effectLst/>
                <a:latin typeface="+mn-lt"/>
                <a:ea typeface="ＭＳ Ｐゴシック" charset="0"/>
                <a:cs typeface="ＭＳ Ｐゴシック" charset="0"/>
              </a:rPr>
              <a:t> be used to </a:t>
            </a:r>
            <a:r>
              <a:rPr lang="en-GB" sz="1200" b="0" i="0" kern="1200" dirty="0">
                <a:solidFill>
                  <a:schemeClr val="tx1"/>
                </a:solidFill>
                <a:effectLst/>
                <a:latin typeface="+mn-lt"/>
                <a:ea typeface="ＭＳ Ｐゴシック" charset="0"/>
                <a:cs typeface="ＭＳ Ｐゴシック" charset="0"/>
              </a:rPr>
              <a:t>enforce privilege rules, separate processes, or enforce access rules. MPU mismatches and permission violations invoke the programmable-priority MemManage fault handler.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08336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Cortex-M4 processor contains three external Advanced High-performance Bus (AHB)-Lite bus interfaces and one Advanced Peripheral Bus (APB) interface. </a:t>
            </a:r>
          </a:p>
          <a:p>
            <a:endParaRPr lang="en-US" sz="1200" b="0" i="0" kern="1200" noProof="0" dirty="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b="0" i="0" kern="1200" noProof="0" dirty="0">
                <a:solidFill>
                  <a:schemeClr val="tx1"/>
                </a:solidFill>
                <a:effectLst/>
                <a:latin typeface="+mn-lt"/>
                <a:ea typeface="ＭＳ Ｐゴシック" charset="0"/>
                <a:cs typeface="ＭＳ Ｐゴシック" charset="0"/>
              </a:rPr>
              <a:t>AHB is a subset of the full Advanced Microcontroller Bus Architecture (AMBA) AHB protocol specification. It provides all of the basic functions required by the majority of AMBA AHB s</a:t>
            </a:r>
            <a:r>
              <a:rPr lang="en-GB" b="0" dirty="0" err="1">
                <a:solidFill>
                  <a:srgbClr val="D4D4D4"/>
                </a:solidFill>
                <a:effectLst/>
                <a:latin typeface="Consolas" panose="020B0609020204030204" pitchFamily="49" charset="0"/>
              </a:rPr>
              <a:t>ubordinate</a:t>
            </a:r>
            <a:r>
              <a:rPr lang="en-US" sz="1200" b="0" i="0" kern="1200" noProof="0" dirty="0">
                <a:solidFill>
                  <a:schemeClr val="tx1"/>
                </a:solidFill>
                <a:effectLst/>
                <a:latin typeface="+mn-lt"/>
                <a:ea typeface="ＭＳ Ｐゴシック" charset="0"/>
                <a:cs typeface="ＭＳ Ｐゴシック" charset="0"/>
              </a:rPr>
              <a:t> and </a:t>
            </a:r>
            <a:r>
              <a:rPr lang="en-GB" sz="1200" b="0" i="0" kern="1200" noProof="0" dirty="0">
                <a:solidFill>
                  <a:srgbClr val="D4D4D4"/>
                </a:solidFill>
                <a:effectLst/>
                <a:latin typeface="Consolas" panose="020B0609020204030204" pitchFamily="49" charset="0"/>
                <a:ea typeface="ＭＳ Ｐゴシック" charset="0"/>
                <a:cs typeface="ＭＳ Ｐゴシック" charset="0"/>
              </a:rPr>
              <a:t>m</a:t>
            </a:r>
            <a:r>
              <a:rPr lang="en-GB" b="0" dirty="0" err="1">
                <a:solidFill>
                  <a:srgbClr val="D4D4D4"/>
                </a:solidFill>
                <a:effectLst/>
                <a:latin typeface="Consolas" panose="020B0609020204030204" pitchFamily="49" charset="0"/>
              </a:rPr>
              <a:t>anager</a:t>
            </a:r>
            <a:r>
              <a:rPr lang="en-US" sz="1200" b="0" i="0" kern="1200" noProof="0" dirty="0">
                <a:solidFill>
                  <a:schemeClr val="tx1"/>
                </a:solidFill>
                <a:effectLst/>
                <a:latin typeface="+mn-lt"/>
                <a:ea typeface="ＭＳ Ｐゴシック" charset="0"/>
                <a:cs typeface="ＭＳ Ｐゴシック" charset="0"/>
              </a:rPr>
              <a:t> designs, particularly when used with a multi-layer AMBA interconnect.</a:t>
            </a:r>
          </a:p>
          <a:p>
            <a:endParaRPr lang="en-US" sz="1200" b="0" i="0" kern="1200" noProof="0" dirty="0">
              <a:solidFill>
                <a:schemeClr val="tx1"/>
              </a:solidFill>
              <a:effectLst/>
              <a:latin typeface="+mn-lt"/>
              <a:ea typeface="ＭＳ Ｐゴシック" charset="0"/>
              <a:cs typeface="ＭＳ Ｐゴシック" charset="0"/>
            </a:endParaRPr>
          </a:p>
          <a:p>
            <a:r>
              <a:rPr lang="en-US" noProof="0" dirty="0"/>
              <a:t>APB is designed for use with ancillary or general-purpose peripherals such as timers, interrupt controllers, UARTs, and I/O ports. Connection to the main system bus is through a system-to-peripheral bus bridge that helps to reduce system power consumption.</a:t>
            </a:r>
          </a:p>
          <a:p>
            <a:endParaRPr lang="en-US" noProof="0" dirty="0"/>
          </a:p>
          <a:p>
            <a:r>
              <a:rPr lang="en-US" noProof="0" dirty="0"/>
              <a:t>The processor implementation determines the debug configuration, including whether debug functionality is implemented. Basic debug functionality includes processor halt, single-step, processor core register access, Vector Catch, unlimited software breakpoints, and full system memory access.</a:t>
            </a:r>
          </a:p>
          <a:p>
            <a:endParaRPr lang="en-US"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1254918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The Cortex-M4 processor has 32-bit registers that includes 13 general-purpose registers (R0–R12), a stack pointer (SP) R13,</a:t>
            </a:r>
            <a:r>
              <a:rPr lang="en-US" baseline="0" noProof="0" dirty="0"/>
              <a:t> a l</a:t>
            </a:r>
            <a:r>
              <a:rPr lang="en-US" noProof="0" dirty="0"/>
              <a:t>ink register (LR) R14, a</a:t>
            </a:r>
            <a:r>
              <a:rPr lang="en-US" baseline="0" noProof="0" dirty="0"/>
              <a:t> p</a:t>
            </a:r>
            <a:r>
              <a:rPr lang="en-US" noProof="0" dirty="0"/>
              <a:t>rogram counter (PC) R15,</a:t>
            </a:r>
            <a:r>
              <a:rPr lang="en-US" baseline="0" noProof="0" dirty="0"/>
              <a:t> and several special registers that include </a:t>
            </a:r>
            <a:r>
              <a:rPr lang="en-US" noProof="0" dirty="0"/>
              <a:t>program status registers (xPSR).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3254696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SP: Stack Pointer</a:t>
            </a:r>
          </a:p>
          <a:p>
            <a:r>
              <a:rPr lang="en-US" noProof="0" dirty="0"/>
              <a:t>LR: Link Register</a:t>
            </a:r>
          </a:p>
          <a:p>
            <a:r>
              <a:rPr lang="en-US" noProof="0" dirty="0"/>
              <a:t>PC: Program Counter</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53328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this</a:t>
            </a:r>
            <a:r>
              <a:rPr lang="en-US" baseline="0" noProof="0" dirty="0"/>
              <a:t> module, the Arm architecture and the different Arm processor families will be analyzed. </a:t>
            </a:r>
          </a:p>
          <a:p>
            <a:endParaRPr lang="en-US" baseline="0" noProof="0" dirty="0"/>
          </a:p>
          <a:p>
            <a:r>
              <a:rPr lang="en-US" baseline="0" noProof="0" dirty="0"/>
              <a:t>Following an overview of the general architecture and processor families, we will examine in depth the M4 subfamily that is the most comprehensive group of mobile (M-type) processors.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4255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general-purpose registers R0–R12 have no special architecturally-defined uses. Most instructions that can specify a general-purpose register can specify R0–R12.</a:t>
            </a:r>
          </a:p>
          <a:p>
            <a:endParaRPr lang="en-US" noProof="0" dirty="0"/>
          </a:p>
          <a:p>
            <a:r>
              <a:rPr lang="en-US" noProof="0" dirty="0"/>
              <a:t>Low registers: Registers R0–R7 are accessible by all instructions that specify a general-purpose register.</a:t>
            </a:r>
          </a:p>
          <a:p>
            <a:r>
              <a:rPr lang="en-US" noProof="0" dirty="0"/>
              <a:t>High registers: Registers R8–R12 are accessible by all 32-bit instructions that specify a general-purpose register. Registers R8–R12 are not accessible by most 16-bit instructions.</a:t>
            </a:r>
          </a:p>
          <a:p>
            <a:endParaRPr lang="en-US" noProof="0" dirty="0"/>
          </a:p>
          <a:p>
            <a:r>
              <a:rPr lang="en-US" noProof="0" dirty="0"/>
              <a:t>Registers R13, R14, and R15 have the following special functions:</a:t>
            </a:r>
          </a:p>
          <a:p>
            <a:pPr marL="171450" indent="-171450">
              <a:buFont typeface="Arial" panose="020B0604020202020204" pitchFamily="34" charset="0"/>
              <a:buChar char="•"/>
            </a:pPr>
            <a:r>
              <a:rPr lang="en-US" noProof="0" dirty="0"/>
              <a:t>SP: Register R13 is used as the SP. Because the SP ignores writes to bits [1:0], it is autoaligned to a word, four-byte boundary. Handler mode always uses SP_main, but one can configure Thread mode to use either SP_main or SP_process.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126381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Registers R13, R14, and R15 have the following special functions (continued):</a:t>
            </a:r>
          </a:p>
          <a:p>
            <a:pPr marL="171450" indent="-171450">
              <a:buFont typeface="Arial" panose="020B0604020202020204" pitchFamily="34" charset="0"/>
              <a:buChar char="•"/>
            </a:pPr>
            <a:r>
              <a:rPr lang="en-US" noProof="0" dirty="0"/>
              <a:t>PC: Register R15 is the PC. This holds</a:t>
            </a:r>
            <a:r>
              <a:rPr lang="en-US" baseline="0" noProof="0" dirty="0"/>
              <a:t> the address of the current instruction that is fetched. </a:t>
            </a:r>
            <a:r>
              <a:rPr lang="en-US" noProof="0" dirty="0"/>
              <a:t>Bit [0] is always 0, so instructions are always aligned to word or half-word boundaries.</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7091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Registers R13, R14, and R15 have the following special functions (continued):</a:t>
            </a:r>
          </a:p>
          <a:p>
            <a:pPr marL="171450" indent="-171450">
              <a:buFont typeface="Arial" panose="020B0604020202020204" pitchFamily="34" charset="0"/>
              <a:buChar char="•"/>
            </a:pPr>
            <a:r>
              <a:rPr lang="en-US" noProof="0" dirty="0"/>
              <a:t>The LR </a:t>
            </a:r>
            <a:r>
              <a:rPr lang="en-US" baseline="0" noProof="0" dirty="0"/>
              <a:t>(</a:t>
            </a:r>
            <a:r>
              <a:rPr lang="en-US" noProof="0" dirty="0"/>
              <a:t>R14) is the subroutine LR. The LR receives the return address from the PC when a branch and link (BL) or branch and link with exchange (BLX) instruction is executed. The LR is also used for exception return. At all other times, R14 can be treated as a general-purpose register.</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2029959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baseline="0" dirty="0"/>
              <a:t>PSR combines the application PSR </a:t>
            </a:r>
            <a:r>
              <a:rPr lang="en-GB" sz="1200" baseline="0" dirty="0"/>
              <a:t>(</a:t>
            </a:r>
            <a:r>
              <a:rPr lang="en-US" sz="1200" baseline="0" noProof="0" dirty="0"/>
              <a:t>APSR), interrupt PSR (IPSR), and the execution PSR (EPSR). They can be accessed as individual registers, a combination of any two from three, or a combination of all three using the Move to Register from Status (MRS) and MSR instructions.</a:t>
            </a:r>
          </a:p>
          <a:p>
            <a:pPr marL="171450" indent="-171450">
              <a:buFont typeface="Arial" panose="020B0604020202020204" pitchFamily="34" charset="0"/>
              <a:buChar char="•"/>
            </a:pPr>
            <a:r>
              <a:rPr lang="en-US" sz="1200" baseline="0" noProof="0" dirty="0"/>
              <a:t>V: Overflow flag</a:t>
            </a:r>
          </a:p>
          <a:p>
            <a:pPr marL="171450" indent="-171450">
              <a:buFont typeface="Arial" panose="020B0604020202020204" pitchFamily="34" charset="0"/>
              <a:buChar char="•"/>
            </a:pPr>
            <a:r>
              <a:rPr lang="en-US" sz="1200" baseline="0" noProof="0" dirty="0"/>
              <a:t>Q: Sticky saturation flag</a:t>
            </a:r>
          </a:p>
          <a:p>
            <a:r>
              <a:rPr lang="en-US" sz="1200" baseline="0" noProof="0" dirty="0"/>
              <a:t>Before entering an exception, the processor saves the condition code flags on the stack. </a:t>
            </a:r>
          </a:p>
          <a:p>
            <a:endParaRPr lang="en-US" sz="1200" baseline="0" noProof="0" dirty="0"/>
          </a:p>
          <a:p>
            <a:endParaRPr lang="en-US" sz="120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1772403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noProof="0" dirty="0">
                <a:solidFill>
                  <a:schemeClr val="tx1"/>
                </a:solidFill>
                <a:effectLst/>
                <a:latin typeface="+mn-lt"/>
                <a:ea typeface="ＭＳ Ｐゴシック" charset="0"/>
                <a:cs typeface="ＭＳ Ｐゴシック" charset="0"/>
              </a:rPr>
              <a:t>The APSR contains the current state of the condition flags from previous instruction executions,</a:t>
            </a:r>
            <a:r>
              <a:rPr lang="en-US" sz="1200" b="0" i="0" kern="1200" baseline="0" noProof="0" dirty="0">
                <a:solidFill>
                  <a:schemeClr val="tx1"/>
                </a:solidFill>
                <a:effectLst/>
                <a:latin typeface="+mn-lt"/>
                <a:ea typeface="ＭＳ Ｐゴシック" charset="0"/>
                <a:cs typeface="ＭＳ Ｐゴシック" charset="0"/>
              </a:rPr>
              <a:t> whereas </a:t>
            </a:r>
            <a:r>
              <a:rPr lang="en-US" sz="1200" b="0" i="0" kern="1200" noProof="0" dirty="0">
                <a:solidFill>
                  <a:schemeClr val="tx1"/>
                </a:solidFill>
                <a:effectLst/>
                <a:latin typeface="+mn-lt"/>
                <a:ea typeface="ＭＳ Ｐゴシック" charset="0"/>
                <a:cs typeface="ＭＳ Ｐゴシック" charset="0"/>
              </a:rPr>
              <a:t>IPSR contains the exception type number of the current ISR. </a:t>
            </a:r>
            <a:r>
              <a:rPr lang="en-US" sz="1200" baseline="0" noProof="0" dirty="0"/>
              <a:t>Before entering an exception, the processor saves the condition code flags on the stack. </a:t>
            </a:r>
          </a:p>
          <a:p>
            <a:endParaRPr lang="en-US" sz="1200" baseline="0"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b="0" i="0" kern="1200" noProof="0" dirty="0">
                <a:solidFill>
                  <a:schemeClr val="tx1"/>
                </a:solidFill>
                <a:effectLst/>
                <a:latin typeface="+mn-lt"/>
                <a:ea typeface="ＭＳ Ｐゴシック" charset="0"/>
                <a:cs typeface="ＭＳ Ｐゴシック" charset="0"/>
              </a:rPr>
              <a:t>The EPSR contains the Thumb state bit, and the execution state bits for either the</a:t>
            </a:r>
            <a:r>
              <a:rPr lang="en-US" sz="1200" b="0" i="0" kern="1200" baseline="0" noProof="0" dirty="0">
                <a:solidFill>
                  <a:schemeClr val="tx1"/>
                </a:solidFill>
                <a:effectLst/>
                <a:latin typeface="+mn-lt"/>
                <a:ea typeface="ＭＳ Ｐゴシック" charset="0"/>
                <a:cs typeface="ＭＳ Ｐゴシック" charset="0"/>
              </a:rPr>
              <a:t> </a:t>
            </a:r>
            <a:r>
              <a:rPr lang="en-US" sz="1200" b="0" i="0" kern="1200" noProof="0" dirty="0">
                <a:solidFill>
                  <a:schemeClr val="tx1"/>
                </a:solidFill>
                <a:effectLst/>
                <a:latin typeface="+mn-lt"/>
                <a:ea typeface="ＭＳ Ｐゴシック" charset="0"/>
                <a:cs typeface="ＭＳ Ｐゴシック" charset="0"/>
              </a:rPr>
              <a:t>If-Then (IT) instruction or the interruptible-continuable instruction (ICI) field for an interrupted load multiple or store multiple instruction.</a:t>
            </a:r>
          </a:p>
          <a:p>
            <a:endParaRPr lang="en-US" sz="1200" baseline="0" noProof="0" dirty="0"/>
          </a:p>
          <a:p>
            <a:endParaRPr lang="en-US" sz="1200" dirty="0"/>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3769356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noProof="0" dirty="0">
                <a:solidFill>
                  <a:schemeClr val="tx1"/>
                </a:solidFill>
                <a:effectLst/>
                <a:latin typeface="+mn-lt"/>
                <a:ea typeface="ＭＳ Ｐゴシック" charset="0"/>
                <a:cs typeface="ＭＳ Ｐゴシック" charset="0"/>
              </a:rPr>
              <a:t>The exception mask registers disable the handling of exceptions by the processor. One should disable exceptions where they might impact on timing critical tasks.</a:t>
            </a:r>
            <a:endParaRPr lang="en-US" noProof="0" dirty="0"/>
          </a:p>
          <a:p>
            <a:endParaRPr lang="en-US" noProof="0" dirty="0"/>
          </a:p>
          <a:p>
            <a:r>
              <a:rPr lang="en-US" noProof="0" dirty="0"/>
              <a:t>The CONTROL register controls the stack used and the privilege level for software execution when the processor is in Thread mode and, if implemented, indicates whether the FPU state is active.</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258872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the following modules, we will discuss interrupts and low power features, introduce the Mbed Platform, and delve into connectivity options for IoT.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321202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Arm architecture is a family of advanced reduced instruction set computing (RISC)-based architecture for processors. This is globally known for the power efficiency provided and therefore widely </a:t>
            </a:r>
            <a:r>
              <a:rPr lang="en-US" baseline="0" noProof="0" dirty="0"/>
              <a:t>considered close to an industry standard. As such, the Arm architecture is </a:t>
            </a:r>
            <a:r>
              <a:rPr lang="en-US" noProof="0" dirty="0"/>
              <a:t>used in a broad range of mobile and IoT devices.</a:t>
            </a:r>
          </a:p>
          <a:p>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Arm Holdings, which is the company that designs Arm-based processors, does not manufacture processors. Instead it licenses its design to semiconductor partners that fabricate and sell to customers complete products that build on Arm IP, their own IP, and possibly third-party IP.</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noProof="0" dirty="0"/>
              <a:t>Arm also develop other types of IP and provides rich development tools and manuals.</a:t>
            </a: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258140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Arm’s processor families</a:t>
            </a:r>
            <a:r>
              <a:rPr lang="en-US" baseline="0" noProof="0" dirty="0"/>
              <a:t> range from the A-series that are optimized for rich OSs, the R-series that are optimized for real-time applications and high performance, the M-series that is optimized for discrete processing and microcontroller, and the SecurCore that is optimized for security applications. </a:t>
            </a:r>
          </a:p>
          <a:p>
            <a:endParaRPr lang="en-US" baseline="0" dirty="0"/>
          </a:p>
          <a:p>
            <a:r>
              <a:rPr lang="en-US" sz="1200" b="0" i="0" kern="1200" noProof="0" dirty="0">
                <a:solidFill>
                  <a:schemeClr val="tx1"/>
                </a:solidFill>
                <a:effectLst/>
                <a:latin typeface="+mn-lt"/>
                <a:ea typeface="ＭＳ Ｐゴシック" charset="0"/>
                <a:cs typeface="ＭＳ Ｐゴシック" charset="0"/>
              </a:rPr>
              <a:t>Arm Cortex-A processors are at the heart of the most powerful and compelling technology products. They are deployed in mobile devices, networking infrastructure, home and consumer devices, automotive in-vehicle infotainment and driver automation systems, and embedded designs.</a:t>
            </a:r>
          </a:p>
          <a:p>
            <a:endParaRPr lang="en-US" sz="1200" b="0" i="0" kern="1200" dirty="0">
              <a:solidFill>
                <a:schemeClr val="tx1"/>
              </a:solidFill>
              <a:effectLst/>
              <a:latin typeface="+mn-lt"/>
              <a:ea typeface="ＭＳ Ｐゴシック" charset="0"/>
              <a:cs typeface="ＭＳ Ｐゴシック" charset="0"/>
            </a:endParaRPr>
          </a:p>
          <a:p>
            <a:r>
              <a:rPr lang="en-US" sz="1200" b="0" i="0" kern="1200" noProof="0" dirty="0">
                <a:solidFill>
                  <a:schemeClr val="tx1"/>
                </a:solidFill>
                <a:effectLst/>
                <a:latin typeface="+mn-lt"/>
                <a:ea typeface="ＭＳ Ｐゴシック" charset="0"/>
                <a:cs typeface="ＭＳ Ｐゴシック" charset="0"/>
              </a:rPr>
              <a:t>Arm Cortex-R real-time processors offer high-performance computing solutions for embedded systems where reliability, high availability, fault tolerance, and/or deterministic real-time responses are needed. Cortex-R processors are used in products that</a:t>
            </a:r>
            <a:r>
              <a:rPr lang="en-US" sz="1200" b="0" i="0" kern="1200" baseline="0" noProof="0" dirty="0">
                <a:solidFill>
                  <a:schemeClr val="tx1"/>
                </a:solidFill>
                <a:effectLst/>
                <a:latin typeface="+mn-lt"/>
                <a:ea typeface="ＭＳ Ｐゴシック" charset="0"/>
                <a:cs typeface="ＭＳ Ｐゴシック" charset="0"/>
              </a:rPr>
              <a:t> must always meet strict </a:t>
            </a:r>
            <a:r>
              <a:rPr lang="en-US" sz="1200" b="0" i="0" kern="1200" noProof="0" dirty="0">
                <a:solidFill>
                  <a:schemeClr val="tx1"/>
                </a:solidFill>
                <a:effectLst/>
                <a:latin typeface="+mn-lt"/>
                <a:ea typeface="ＭＳ Ｐゴシック" charset="0"/>
                <a:cs typeface="ＭＳ Ｐゴシック" charset="0"/>
              </a:rPr>
              <a:t>performance requirements and timing deadlines.</a:t>
            </a:r>
          </a:p>
          <a:p>
            <a:endParaRPr lang="en-US" sz="1200" b="0" i="0" kern="1200" dirty="0">
              <a:solidFill>
                <a:schemeClr val="tx1"/>
              </a:solidFill>
              <a:effectLst/>
              <a:latin typeface="+mn-lt"/>
              <a:ea typeface="ＭＳ Ｐゴシック" charset="0"/>
              <a:cs typeface="ＭＳ Ｐゴシック" charset="0"/>
            </a:endParaRPr>
          </a:p>
          <a:p>
            <a:r>
              <a:rPr lang="en-US" sz="1200" b="0" i="0" kern="1200" noProof="0" dirty="0">
                <a:solidFill>
                  <a:schemeClr val="tx1"/>
                </a:solidFill>
                <a:effectLst/>
                <a:latin typeface="+mn-lt"/>
                <a:ea typeface="ＭＳ Ｐゴシック" charset="0"/>
                <a:cs typeface="ＭＳ Ｐゴシック" charset="0"/>
              </a:rPr>
              <a:t>The Arm Cortex-M processor family is a range of scalable, energy-efficient, and easy to use processors that meet the needs of smart and connected embedded applications. The processors are supported by the world’s</a:t>
            </a:r>
            <a:r>
              <a:rPr lang="en-US" sz="1200" b="0" i="0" kern="1200" baseline="0" noProof="0" dirty="0">
                <a:solidFill>
                  <a:schemeClr val="tx1"/>
                </a:solidFill>
                <a:effectLst/>
                <a:latin typeface="+mn-lt"/>
                <a:ea typeface="ＭＳ Ｐゴシック" charset="0"/>
                <a:cs typeface="ＭＳ Ｐゴシック" charset="0"/>
              </a:rPr>
              <a:t> number one</a:t>
            </a:r>
            <a:r>
              <a:rPr lang="en-US" sz="1200" b="0" i="0" kern="1200" noProof="0" dirty="0">
                <a:solidFill>
                  <a:schemeClr val="tx1"/>
                </a:solidFill>
                <a:effectLst/>
                <a:latin typeface="+mn-lt"/>
                <a:ea typeface="ＭＳ Ｐゴシック" charset="0"/>
                <a:cs typeface="ＭＳ Ｐゴシック" charset="0"/>
              </a:rPr>
              <a:t> embedded ecosystem and have already been shipped in billions of devices.</a:t>
            </a:r>
          </a:p>
          <a:p>
            <a:endParaRPr lang="en-US" sz="1200" b="0" i="0" kern="1200" dirty="0">
              <a:solidFill>
                <a:schemeClr val="tx1"/>
              </a:solidFill>
              <a:effectLst/>
              <a:latin typeface="+mn-lt"/>
              <a:ea typeface="ＭＳ Ｐゴシック" charset="0"/>
              <a:cs typeface="ＭＳ Ｐゴシック" charset="0"/>
            </a:endParaRPr>
          </a:p>
          <a:p>
            <a:r>
              <a:rPr lang="en-US" sz="1200" b="0" i="0" kern="1200" noProof="0" dirty="0">
                <a:solidFill>
                  <a:schemeClr val="tx1"/>
                </a:solidFill>
                <a:effectLst/>
                <a:latin typeface="+mn-lt"/>
                <a:ea typeface="ＭＳ Ｐゴシック" charset="0"/>
                <a:cs typeface="ＭＳ Ｐゴシック" charset="0"/>
              </a:rPr>
              <a:t>The Arm SecurCore processor family provides powerful 32-bit secure solutions based upon the industry-leading Arm architecture. By enhancing highly successful Arm processors with security features, SecurCore gives smart card and secure IC developers easy access to the benefits of Arm 32-bit technology, including small die size, energy efficiency, low cost, excellent code density, and outstanding performance.</a:t>
            </a:r>
          </a:p>
          <a:p>
            <a:endParaRPr lang="en-US" noProof="0" dirty="0"/>
          </a:p>
          <a:p>
            <a:r>
              <a:rPr lang="en-US" noProof="0" dirty="0"/>
              <a:t>Arm Classic processors include the Arm11, Arm9, and Arm7 processor families. These processors are still widely licensed around the globe, providing cost-effective solutions for many of today’s applications.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371276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While</a:t>
            </a:r>
            <a:r>
              <a:rPr lang="en-US" baseline="0" noProof="0" dirty="0"/>
              <a:t> programming Arm systems, a distinction needs to be made between the Arm architecture and an Arm processor. Arm </a:t>
            </a:r>
            <a:r>
              <a:rPr lang="en-US" b="0" baseline="0" noProof="0" dirty="0"/>
              <a:t>architecture</a:t>
            </a:r>
            <a:r>
              <a:rPr lang="en-US" baseline="0" noProof="0" dirty="0"/>
              <a:t> describes the details related to programming including data types, instructions, registers, memory architecture, etc. Companies that are licensing Arm architectures are using their own CPU designs.</a:t>
            </a:r>
            <a:endParaRPr lang="en-US" noProof="0" dirty="0"/>
          </a:p>
          <a:p>
            <a:endParaRPr lang="en-US" noProof="0" dirty="0"/>
          </a:p>
          <a:p>
            <a:r>
              <a:rPr lang="en-US" noProof="0" dirty="0"/>
              <a:t>Arm architecture forms the basis for every Arm </a:t>
            </a:r>
            <a:r>
              <a:rPr lang="en-US" b="0" noProof="0" dirty="0"/>
              <a:t>processor</a:t>
            </a:r>
            <a:r>
              <a:rPr lang="en-US" noProof="0" dirty="0"/>
              <a:t>. Over time, the Arm architecture has evolved to include architectural features that meet the growing demand for new functionality, integrated security features, high performance, and the needs of new and emerging markets. </a:t>
            </a:r>
          </a:p>
          <a:p>
            <a:endParaRPr lang="en-US" noProof="0" dirty="0"/>
          </a:p>
          <a:p>
            <a:r>
              <a:rPr lang="en-US" noProof="0" dirty="0"/>
              <a:t>There are currently three Armv8 profiles: (1) the Armv8-A architecture profile for high performance markets such as mobile and enterprise, (2) the Armv8-R architecture profile for embedded applications in automotive and industrial control, and (3) the Armv8-M architecture profile for embedded and IoT applications.</a:t>
            </a:r>
          </a:p>
          <a:p>
            <a:endParaRPr lang="en-US" noProof="0" dirty="0"/>
          </a:p>
          <a:p>
            <a:r>
              <a:rPr lang="en-US" noProof="0" dirty="0"/>
              <a:t>The Arm architecture supports implementations across a wide range of performance points, establishing it as the leading architecture in many market segments. The Arm architecture supports a very broad range of performance points, leading to very small implementations of Arm processors, and very efficient implementations of advanced designs using state of the art micro-architecture techniques. Implementation size, performance, and low power consumption are key attributes of the Arm architecture.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71616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An Arm-based System-on-Chip (SoC) </a:t>
            </a:r>
            <a:r>
              <a:rPr lang="en-US" baseline="0" noProof="0" dirty="0"/>
              <a:t>is designed by first selecting elements from Arm IP libraries and/or other third-party IP vendors that can fulfill the demands of the target application. Different components such as core, RAM, ROM, peripherals, etc. are selected from licensable IPs. These IP components are combined with company-owned or additional third-party IP to create a system-on-a-chip (SoC). Finally, this “virtual” know-how is brought to silicon in a semiconductor foundry for Arm-based SoC fabrication.</a:t>
            </a:r>
            <a:endParaRPr lang="en-US"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117925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The</a:t>
            </a:r>
            <a:r>
              <a:rPr lang="en-US" baseline="0" noProof="0" dirty="0"/>
              <a:t> M-series processors are particularly relevant to IoT applications with independent power supply, since they are optimized for low energy consumption and small code footprint that results in less physical space and silicon requirements, hence lower cost.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ＭＳ Ｐゴシック" charset="0"/>
                <a:cs typeface="ＭＳ Ｐゴシック" charset="0"/>
              </a:rPr>
              <a:t>Arm offers Cortex-M0 and Cortex-M0+ for applications requiring minimal cost, power, and area, while Cortex-M3, Cortex-M4, and Cortex-M7</a:t>
            </a:r>
            <a:r>
              <a:rPr lang="en-US" sz="1200" b="0" i="0" kern="1200" baseline="0" noProof="0" dirty="0">
                <a:solidFill>
                  <a:schemeClr val="tx1"/>
                </a:solidFill>
                <a:effectLst/>
                <a:latin typeface="+mn-lt"/>
                <a:ea typeface="ＭＳ Ｐゴシック" charset="0"/>
                <a:cs typeface="ＭＳ Ｐゴシック" charset="0"/>
              </a:rPr>
              <a:t> </a:t>
            </a:r>
            <a:r>
              <a:rPr lang="en-US" sz="1200" b="0" i="0" kern="1200" noProof="0" dirty="0">
                <a:solidFill>
                  <a:schemeClr val="tx1"/>
                </a:solidFill>
                <a:effectLst/>
                <a:latin typeface="+mn-lt"/>
                <a:ea typeface="ＭＳ Ｐゴシック" charset="0"/>
                <a:cs typeface="ＭＳ Ｐゴシック" charset="0"/>
              </a:rPr>
              <a:t>are designed for applications requiring higher performance. Arm Cortex-M4 and Cortex-M7 integrate digital signal processing (DSP) and accelerated floating point processing capabilities that support fast and power-efficient algorithms for data processing and digital signal control.</a:t>
            </a:r>
            <a:endParaRPr lang="en-US" baseline="0" noProof="0" dirty="0"/>
          </a:p>
          <a:p>
            <a:endParaRPr lang="en-US"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3780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Here is an overview of</a:t>
            </a:r>
            <a:r>
              <a:rPr lang="en-US" baseline="0" noProof="0" dirty="0"/>
              <a:t> </a:t>
            </a:r>
            <a:r>
              <a:rPr lang="en-US" noProof="0" dirty="0"/>
              <a:t>the features of</a:t>
            </a:r>
            <a:r>
              <a:rPr lang="en-US" baseline="0" noProof="0" dirty="0"/>
              <a:t> each single core in the M series family.</a:t>
            </a:r>
          </a:p>
          <a:p>
            <a:endParaRPr lang="en-US" baseline="0" noProof="0" dirty="0"/>
          </a:p>
          <a:p>
            <a:r>
              <a:rPr lang="en-US" baseline="0" noProof="0" dirty="0"/>
              <a:t>Recall that the Cortex-M0 and M0+ are optimized for simple sensing and control, whereas the M3, M4, and M7 are optimized for data intense operations. As a result, the latter follow the Harvard architecture, and encompass dedicated (fast) hardware multipliers, math-packages, and extensions for digital signal processors (M4 and M7 only).</a:t>
            </a:r>
          </a:p>
          <a:p>
            <a:endParaRPr lang="en-US" baseline="0" noProof="0" dirty="0"/>
          </a:p>
          <a:p>
            <a:r>
              <a:rPr lang="en-US" baseline="0" noProof="0" dirty="0"/>
              <a:t>“Thumb” means the variable length execution sets with a length of 16 or 32 bits.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85059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The Arm Cortex-M4 processor was introduced in 2010. It is a high performance embedded processor with DSP instructions, developed to address digital signal control markets that demand an efficient, easy-to-use blend of control and signal processing capabilities. The processor is highly configurable, facilitating a wide range of implementations from those requiring floating point operations, memory protection, and powerful trace technology, to cost sensitive devices requiring minimal area.</a:t>
            </a:r>
          </a:p>
          <a:p>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361656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30"/>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10" r:id="rId11"/>
    <p:sldLayoutId id="2147485436" r:id="rId12"/>
    <p:sldLayoutId id="2147485438"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 id="2147485449" r:id="rId23"/>
    <p:sldLayoutId id="2147485450" r:id="rId24"/>
    <p:sldLayoutId id="2147485452" r:id="rId25"/>
    <p:sldLayoutId id="2147485512" r:id="rId26"/>
    <p:sldLayoutId id="2147485453" r:id="rId27"/>
    <p:sldLayoutId id="2147485513" r:id="rId28"/>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4953505" y="1909486"/>
            <a:ext cx="6255833" cy="1519514"/>
          </a:xfrm>
        </p:spPr>
        <p:txBody>
          <a:bodyPr/>
          <a:lstStyle/>
          <a:p>
            <a:r>
              <a:rPr lang="en-US" dirty="0"/>
              <a:t>The Arm Cortex-M4 Processor Architecture</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736E4-56F0-4B0D-85D8-60EB6322311E}"/>
              </a:ext>
            </a:extLst>
          </p:cNvPr>
          <p:cNvSpPr>
            <a:spLocks noGrp="1"/>
          </p:cNvSpPr>
          <p:nvPr>
            <p:ph type="title"/>
          </p:nvPr>
        </p:nvSpPr>
        <p:spPr/>
        <p:txBody>
          <a:bodyPr/>
          <a:lstStyle/>
          <a:p>
            <a:r>
              <a:rPr lang="en-US" dirty="0"/>
              <a:t>The Cortex-M4 processor</a:t>
            </a:r>
          </a:p>
        </p:txBody>
      </p:sp>
      <p:sp>
        <p:nvSpPr>
          <p:cNvPr id="6" name="Text Placeholder 5">
            <a:extLst>
              <a:ext uri="{FF2B5EF4-FFF2-40B4-BE49-F238E27FC236}">
                <a16:creationId xmlns:a16="http://schemas.microsoft.com/office/drawing/2014/main" id="{44D7A5F2-E5E2-4160-8AD3-F6B10E09413D}"/>
              </a:ext>
            </a:extLst>
          </p:cNvPr>
          <p:cNvSpPr>
            <a:spLocks noGrp="1"/>
          </p:cNvSpPr>
          <p:nvPr>
            <p:ph type="body" sz="quarter" idx="13"/>
          </p:nvPr>
        </p:nvSpPr>
        <p:spPr/>
        <p:txBody>
          <a:bodyPr/>
          <a:lstStyle/>
          <a:p>
            <a:r>
              <a:rPr lang="en-US" dirty="0"/>
              <a:t>Features</a:t>
            </a:r>
          </a:p>
        </p:txBody>
      </p:sp>
      <p:sp>
        <p:nvSpPr>
          <p:cNvPr id="5" name="Content Placeholder 4">
            <a:extLst>
              <a:ext uri="{FF2B5EF4-FFF2-40B4-BE49-F238E27FC236}">
                <a16:creationId xmlns:a16="http://schemas.microsoft.com/office/drawing/2014/main" id="{D60E2389-6FFD-4FA3-950B-E376A2066643}"/>
              </a:ext>
            </a:extLst>
          </p:cNvPr>
          <p:cNvSpPr>
            <a:spLocks noGrp="1"/>
          </p:cNvSpPr>
          <p:nvPr>
            <p:ph idx="1"/>
          </p:nvPr>
        </p:nvSpPr>
        <p:spPr/>
        <p:txBody>
          <a:bodyPr/>
          <a:lstStyle/>
          <a:p>
            <a:pPr>
              <a:spcAft>
                <a:spcPts val="1200"/>
              </a:spcAft>
            </a:pPr>
            <a:r>
              <a:rPr lang="en-US" dirty="0"/>
              <a:t>Computation</a:t>
            </a:r>
          </a:p>
          <a:p>
            <a:pPr lvl="1"/>
            <a:r>
              <a:rPr lang="en-US" dirty="0"/>
              <a:t>Includes the entire Thumb-1 (16-bit) and Thumb-2 (16/32-bit) instruction sets</a:t>
            </a:r>
          </a:p>
          <a:p>
            <a:pPr lvl="1"/>
            <a:r>
              <a:rPr lang="en-US" dirty="0"/>
              <a:t>3-stage + branch speculation pipeline</a:t>
            </a:r>
          </a:p>
          <a:p>
            <a:pPr marL="414655" lvl="1" indent="0">
              <a:buNone/>
            </a:pPr>
            <a:endParaRPr lang="en-US" sz="1400" dirty="0"/>
          </a:p>
          <a:p>
            <a:pPr>
              <a:spcAft>
                <a:spcPts val="1200"/>
              </a:spcAft>
            </a:pPr>
            <a:r>
              <a:rPr lang="en-US" dirty="0"/>
              <a:t>Supported interrupts</a:t>
            </a:r>
          </a:p>
          <a:p>
            <a:pPr lvl="1"/>
            <a:r>
              <a:rPr lang="en-US" dirty="0"/>
              <a:t>Non-maskable interrupt (NMI) + 1 to 240 physical interrupts</a:t>
            </a:r>
          </a:p>
          <a:p>
            <a:pPr lvl="1"/>
            <a:r>
              <a:rPr lang="en-US" dirty="0"/>
              <a:t>8 to 256 interrupt priority levels</a:t>
            </a:r>
          </a:p>
          <a:p>
            <a:pPr marL="414655" lvl="1" indent="0">
              <a:buNone/>
            </a:pPr>
            <a:endParaRPr lang="en-US" sz="1400" dirty="0"/>
          </a:p>
          <a:p>
            <a:pPr>
              <a:spcAft>
                <a:spcPts val="1200"/>
              </a:spcAft>
            </a:pPr>
            <a:r>
              <a:rPr lang="en-US" dirty="0"/>
              <a:t>Enhanced determinism</a:t>
            </a:r>
          </a:p>
          <a:p>
            <a:pPr lvl="1"/>
            <a:r>
              <a:rPr lang="en-US" dirty="0"/>
              <a:t>The critical tasks and interrupt routines can be served quickly in a known number of cycles</a:t>
            </a:r>
          </a:p>
          <a:p>
            <a:pPr lvl="1"/>
            <a:r>
              <a:rPr lang="en-US" dirty="0"/>
              <a:t>Configurable system timer (SysTick) to trigger periodic interrupts</a:t>
            </a:r>
          </a:p>
          <a:p>
            <a:pPr lvl="1"/>
            <a:endParaRPr lang="en-US" dirty="0"/>
          </a:p>
          <a:p>
            <a:endParaRPr lang="en-US" dirty="0"/>
          </a:p>
          <a:p>
            <a:pPr marL="176212" indent="0">
              <a:buNone/>
            </a:pPr>
            <a:endParaRPr lang="en-US" dirty="0"/>
          </a:p>
        </p:txBody>
      </p:sp>
    </p:spTree>
    <p:extLst>
      <p:ext uri="{BB962C8B-B14F-4D97-AF65-F5344CB8AC3E}">
        <p14:creationId xmlns:p14="http://schemas.microsoft.com/office/powerpoint/2010/main" val="280025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736E4-56F0-4B0D-85D8-60EB6322311E}"/>
              </a:ext>
            </a:extLst>
          </p:cNvPr>
          <p:cNvSpPr>
            <a:spLocks noGrp="1"/>
          </p:cNvSpPr>
          <p:nvPr>
            <p:ph type="title"/>
          </p:nvPr>
        </p:nvSpPr>
        <p:spPr/>
        <p:txBody>
          <a:bodyPr/>
          <a:lstStyle/>
          <a:p>
            <a:r>
              <a:rPr lang="en-US" dirty="0"/>
              <a:t>The Cortex-M4 processor</a:t>
            </a:r>
          </a:p>
        </p:txBody>
      </p:sp>
      <p:sp>
        <p:nvSpPr>
          <p:cNvPr id="6" name="Text Placeholder 5">
            <a:extLst>
              <a:ext uri="{FF2B5EF4-FFF2-40B4-BE49-F238E27FC236}">
                <a16:creationId xmlns:a16="http://schemas.microsoft.com/office/drawing/2014/main" id="{44D7A5F2-E5E2-4160-8AD3-F6B10E09413D}"/>
              </a:ext>
            </a:extLst>
          </p:cNvPr>
          <p:cNvSpPr>
            <a:spLocks noGrp="1"/>
          </p:cNvSpPr>
          <p:nvPr>
            <p:ph type="body" sz="quarter" idx="13"/>
          </p:nvPr>
        </p:nvSpPr>
        <p:spPr/>
        <p:txBody>
          <a:bodyPr/>
          <a:lstStyle/>
          <a:p>
            <a:r>
              <a:rPr lang="en-US" dirty="0"/>
              <a:t>Features</a:t>
            </a:r>
          </a:p>
        </p:txBody>
      </p:sp>
      <p:sp>
        <p:nvSpPr>
          <p:cNvPr id="5" name="Content Placeholder 4">
            <a:extLst>
              <a:ext uri="{FF2B5EF4-FFF2-40B4-BE49-F238E27FC236}">
                <a16:creationId xmlns:a16="http://schemas.microsoft.com/office/drawing/2014/main" id="{D60E2389-6FFD-4FA3-950B-E376A2066643}"/>
              </a:ext>
            </a:extLst>
          </p:cNvPr>
          <p:cNvSpPr>
            <a:spLocks noGrp="1"/>
          </p:cNvSpPr>
          <p:nvPr>
            <p:ph idx="1"/>
          </p:nvPr>
        </p:nvSpPr>
        <p:spPr/>
        <p:txBody>
          <a:bodyPr/>
          <a:lstStyle/>
          <a:p>
            <a:pPr lvl="1">
              <a:spcAft>
                <a:spcPts val="1200"/>
              </a:spcAft>
            </a:pPr>
            <a:endParaRPr lang="en-US" dirty="0"/>
          </a:p>
          <a:p>
            <a:pPr>
              <a:spcAft>
                <a:spcPts val="1200"/>
              </a:spcAft>
            </a:pPr>
            <a:r>
              <a:rPr lang="en-US" dirty="0"/>
              <a:t>Sleep modes</a:t>
            </a:r>
          </a:p>
          <a:p>
            <a:pPr lvl="1"/>
            <a:r>
              <a:rPr lang="en-US" dirty="0"/>
              <a:t>Up to 240 wake-up interrupts</a:t>
            </a:r>
          </a:p>
          <a:p>
            <a:pPr lvl="1"/>
            <a:r>
              <a:rPr lang="en-US" dirty="0"/>
              <a:t>Integrated wait for interrupt (WFI) and wait for event (WFE) instructions, and sleep on exit capabilities </a:t>
            </a:r>
          </a:p>
          <a:p>
            <a:pPr lvl="1"/>
            <a:r>
              <a:rPr lang="en-US" dirty="0"/>
              <a:t>Sleep &amp; deep sleep signals</a:t>
            </a:r>
          </a:p>
          <a:p>
            <a:pPr lvl="1"/>
            <a:r>
              <a:rPr lang="en-US" dirty="0"/>
              <a:t>Optional retention mode with Arm Power Management Kit</a:t>
            </a:r>
          </a:p>
          <a:p>
            <a:pPr lvl="1"/>
            <a:endParaRPr lang="en-US" dirty="0"/>
          </a:p>
          <a:p>
            <a:pPr>
              <a:spcAft>
                <a:spcPts val="1200"/>
              </a:spcAft>
            </a:pPr>
            <a:r>
              <a:rPr lang="en-US" dirty="0"/>
              <a:t>Debug</a:t>
            </a:r>
          </a:p>
          <a:p>
            <a:pPr lvl="1"/>
            <a:r>
              <a:rPr lang="en-US" dirty="0"/>
              <a:t>Optional JTAG &amp; serial-wire debug (SWD) ports</a:t>
            </a:r>
          </a:p>
          <a:p>
            <a:pPr lvl="1"/>
            <a:r>
              <a:rPr lang="en-US" dirty="0"/>
              <a:t>Up to eight breakpoints and four watchpoints</a:t>
            </a:r>
          </a:p>
          <a:p>
            <a:pPr marL="414655" lvl="1" indent="0">
              <a:buNone/>
            </a:pPr>
            <a:endParaRPr lang="en-US" dirty="0"/>
          </a:p>
          <a:p>
            <a:endParaRPr lang="en-US" dirty="0"/>
          </a:p>
          <a:p>
            <a:pPr marL="176212" indent="0">
              <a:buNone/>
            </a:pPr>
            <a:endParaRPr lang="en-US" dirty="0"/>
          </a:p>
        </p:txBody>
      </p:sp>
    </p:spTree>
    <p:extLst>
      <p:ext uri="{BB962C8B-B14F-4D97-AF65-F5344CB8AC3E}">
        <p14:creationId xmlns:p14="http://schemas.microsoft.com/office/powerpoint/2010/main" val="650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736E4-56F0-4B0D-85D8-60EB6322311E}"/>
              </a:ext>
            </a:extLst>
          </p:cNvPr>
          <p:cNvSpPr>
            <a:spLocks noGrp="1"/>
          </p:cNvSpPr>
          <p:nvPr>
            <p:ph type="title"/>
          </p:nvPr>
        </p:nvSpPr>
        <p:spPr/>
        <p:txBody>
          <a:bodyPr/>
          <a:lstStyle/>
          <a:p>
            <a:r>
              <a:rPr lang="en-US" dirty="0"/>
              <a:t>The Cortex-M4 processor</a:t>
            </a:r>
          </a:p>
        </p:txBody>
      </p:sp>
      <p:sp>
        <p:nvSpPr>
          <p:cNvPr id="6" name="Text Placeholder 5">
            <a:extLst>
              <a:ext uri="{FF2B5EF4-FFF2-40B4-BE49-F238E27FC236}">
                <a16:creationId xmlns:a16="http://schemas.microsoft.com/office/drawing/2014/main" id="{44D7A5F2-E5E2-4160-8AD3-F6B10E09413D}"/>
              </a:ext>
            </a:extLst>
          </p:cNvPr>
          <p:cNvSpPr>
            <a:spLocks noGrp="1"/>
          </p:cNvSpPr>
          <p:nvPr>
            <p:ph type="body" sz="quarter" idx="13"/>
          </p:nvPr>
        </p:nvSpPr>
        <p:spPr/>
        <p:txBody>
          <a:bodyPr/>
          <a:lstStyle/>
          <a:p>
            <a:r>
              <a:rPr lang="en-US" dirty="0"/>
              <a:t>Features</a:t>
            </a:r>
          </a:p>
        </p:txBody>
      </p:sp>
      <p:sp>
        <p:nvSpPr>
          <p:cNvPr id="5" name="Content Placeholder 4">
            <a:extLst>
              <a:ext uri="{FF2B5EF4-FFF2-40B4-BE49-F238E27FC236}">
                <a16:creationId xmlns:a16="http://schemas.microsoft.com/office/drawing/2014/main" id="{D60E2389-6FFD-4FA3-950B-E376A2066643}"/>
              </a:ext>
            </a:extLst>
          </p:cNvPr>
          <p:cNvSpPr>
            <a:spLocks noGrp="1"/>
          </p:cNvSpPr>
          <p:nvPr>
            <p:ph idx="1"/>
          </p:nvPr>
        </p:nvSpPr>
        <p:spPr/>
        <p:txBody>
          <a:bodyPr/>
          <a:lstStyle/>
          <a:p>
            <a:pPr lvl="1">
              <a:spcAft>
                <a:spcPts val="1200"/>
              </a:spcAft>
            </a:pPr>
            <a:endParaRPr lang="en-US" dirty="0"/>
          </a:p>
          <a:p>
            <a:pPr>
              <a:spcAft>
                <a:spcPts val="1200"/>
              </a:spcAft>
            </a:pPr>
            <a:r>
              <a:rPr lang="en-US" dirty="0"/>
              <a:t>Enhanced instructions</a:t>
            </a:r>
          </a:p>
          <a:p>
            <a:pPr lvl="1"/>
            <a:r>
              <a:rPr lang="en-US" dirty="0"/>
              <a:t>Hardware divide (2–12 cycles)</a:t>
            </a:r>
          </a:p>
          <a:p>
            <a:pPr lvl="1"/>
            <a:r>
              <a:rPr lang="en-US" dirty="0"/>
              <a:t>Single-cycle 16, 32-bit multiply-with-accumulate (MAC) instructions, single-cycle dual 16-bit MAC</a:t>
            </a:r>
          </a:p>
          <a:p>
            <a:pPr lvl="1"/>
            <a:r>
              <a:rPr lang="en-US" dirty="0"/>
              <a:t>Optimizes 8, 16-bit single instruction, multiple data (SIMD) arithmetic</a:t>
            </a:r>
          </a:p>
          <a:p>
            <a:pPr lvl="1"/>
            <a:r>
              <a:rPr lang="en-US" dirty="0"/>
              <a:t>Saturating arithmetic and optional floating-point unit (FPU)</a:t>
            </a:r>
          </a:p>
          <a:p>
            <a:pPr lvl="1"/>
            <a:endParaRPr lang="en-US" dirty="0"/>
          </a:p>
          <a:p>
            <a:pPr>
              <a:spcAft>
                <a:spcPts val="1200"/>
              </a:spcAft>
            </a:pPr>
            <a:r>
              <a:rPr lang="en-US" dirty="0"/>
              <a:t>Memory protection unit (MPU)</a:t>
            </a:r>
          </a:p>
          <a:p>
            <a:pPr lvl="1"/>
            <a:r>
              <a:rPr lang="en-US" dirty="0"/>
              <a:t>Optional eight-region MPU with sub regions</a:t>
            </a:r>
            <a:r>
              <a:rPr lang="en-GB" dirty="0"/>
              <a:t> </a:t>
            </a:r>
            <a:r>
              <a:rPr lang="en-US" dirty="0"/>
              <a:t>and background regions</a:t>
            </a:r>
          </a:p>
        </p:txBody>
      </p:sp>
    </p:spTree>
    <p:extLst>
      <p:ext uri="{BB962C8B-B14F-4D97-AF65-F5344CB8AC3E}">
        <p14:creationId xmlns:p14="http://schemas.microsoft.com/office/powerpoint/2010/main" val="7446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736E4-56F0-4B0D-85D8-60EB6322311E}"/>
              </a:ext>
            </a:extLst>
          </p:cNvPr>
          <p:cNvSpPr>
            <a:spLocks noGrp="1"/>
          </p:cNvSpPr>
          <p:nvPr>
            <p:ph type="title"/>
          </p:nvPr>
        </p:nvSpPr>
        <p:spPr/>
        <p:txBody>
          <a:bodyPr/>
          <a:lstStyle/>
          <a:p>
            <a:r>
              <a:rPr lang="en-US" dirty="0"/>
              <a:t>The Cortex-M4 processor</a:t>
            </a:r>
          </a:p>
        </p:txBody>
      </p:sp>
      <p:sp>
        <p:nvSpPr>
          <p:cNvPr id="6" name="Text Placeholder 5">
            <a:extLst>
              <a:ext uri="{FF2B5EF4-FFF2-40B4-BE49-F238E27FC236}">
                <a16:creationId xmlns:a16="http://schemas.microsoft.com/office/drawing/2014/main" id="{44D7A5F2-E5E2-4160-8AD3-F6B10E09413D}"/>
              </a:ext>
            </a:extLst>
          </p:cNvPr>
          <p:cNvSpPr>
            <a:spLocks noGrp="1"/>
          </p:cNvSpPr>
          <p:nvPr>
            <p:ph type="body" sz="quarter" idx="13"/>
          </p:nvPr>
        </p:nvSpPr>
        <p:spPr/>
        <p:txBody>
          <a:bodyPr/>
          <a:lstStyle/>
          <a:p>
            <a:r>
              <a:rPr lang="en-US" dirty="0"/>
              <a:t>Features</a:t>
            </a:r>
          </a:p>
        </p:txBody>
      </p:sp>
      <p:sp>
        <p:nvSpPr>
          <p:cNvPr id="5" name="Content Placeholder 4">
            <a:extLst>
              <a:ext uri="{FF2B5EF4-FFF2-40B4-BE49-F238E27FC236}">
                <a16:creationId xmlns:a16="http://schemas.microsoft.com/office/drawing/2014/main" id="{D60E2389-6FFD-4FA3-950B-E376A2066643}"/>
              </a:ext>
            </a:extLst>
          </p:cNvPr>
          <p:cNvSpPr>
            <a:spLocks noGrp="1"/>
          </p:cNvSpPr>
          <p:nvPr>
            <p:ph idx="1"/>
          </p:nvPr>
        </p:nvSpPr>
        <p:spPr/>
        <p:txBody>
          <a:bodyPr/>
          <a:lstStyle/>
          <a:p>
            <a:pPr marL="0" indent="0">
              <a:spcAft>
                <a:spcPts val="1200"/>
              </a:spcAft>
              <a:buNone/>
            </a:pPr>
            <a:r>
              <a:rPr lang="en-US" dirty="0"/>
              <a:t>The Cortex-M4 processor is designed to meet the challenges of low dynamic power constraints while retaining a light footprint.</a:t>
            </a:r>
            <a:endParaRPr lang="en-GB" dirty="0"/>
          </a:p>
          <a:p>
            <a:pPr lvl="1"/>
            <a:r>
              <a:rPr lang="en-US" dirty="0"/>
              <a:t>180ULL ultra low power process: 151µW/MHz</a:t>
            </a:r>
          </a:p>
          <a:p>
            <a:pPr lvl="1"/>
            <a:r>
              <a:rPr lang="en-US" dirty="0"/>
              <a:t>90LP low power process: 32.82µW/MHz</a:t>
            </a:r>
          </a:p>
          <a:p>
            <a:pPr lvl="1"/>
            <a:r>
              <a:rPr lang="en-US" dirty="0"/>
              <a:t>40LP low power process: 12.26µW/MHz</a:t>
            </a:r>
            <a:endParaRPr lang="en-GB" dirty="0"/>
          </a:p>
        </p:txBody>
      </p:sp>
      <p:graphicFrame>
        <p:nvGraphicFramePr>
          <p:cNvPr id="7" name="Table 6">
            <a:extLst>
              <a:ext uri="{FF2B5EF4-FFF2-40B4-BE49-F238E27FC236}">
                <a16:creationId xmlns:a16="http://schemas.microsoft.com/office/drawing/2014/main" id="{0A96194F-5DD5-4CEC-A2F2-1564CC982F0B}"/>
              </a:ext>
            </a:extLst>
          </p:cNvPr>
          <p:cNvGraphicFramePr>
            <a:graphicFrameLocks noGrp="1"/>
          </p:cNvGraphicFramePr>
          <p:nvPr>
            <p:extLst>
              <p:ext uri="{D42A27DB-BD31-4B8C-83A1-F6EECF244321}">
                <p14:modId xmlns:p14="http://schemas.microsoft.com/office/powerpoint/2010/main" val="496974999"/>
              </p:ext>
            </p:extLst>
          </p:nvPr>
        </p:nvGraphicFramePr>
        <p:xfrm>
          <a:off x="748215" y="3684069"/>
          <a:ext cx="10695570" cy="2214014"/>
        </p:xfrm>
        <a:graphic>
          <a:graphicData uri="http://schemas.openxmlformats.org/drawingml/2006/table">
            <a:tbl>
              <a:tblPr firstRow="1" bandRow="1">
                <a:tableStyleId>{5C22544A-7EE6-4342-B048-85BDC9FD1C3A}</a:tableStyleId>
              </a:tblPr>
              <a:tblGrid>
                <a:gridCol w="2316844">
                  <a:extLst>
                    <a:ext uri="{9D8B030D-6E8A-4147-A177-3AD203B41FA5}">
                      <a16:colId xmlns:a16="http://schemas.microsoft.com/office/drawing/2014/main" val="931068784"/>
                    </a:ext>
                  </a:extLst>
                </a:gridCol>
                <a:gridCol w="2674422">
                  <a:extLst>
                    <a:ext uri="{9D8B030D-6E8A-4147-A177-3AD203B41FA5}">
                      <a16:colId xmlns:a16="http://schemas.microsoft.com/office/drawing/2014/main" val="2620872349"/>
                    </a:ext>
                  </a:extLst>
                </a:gridCol>
                <a:gridCol w="2809835">
                  <a:extLst>
                    <a:ext uri="{9D8B030D-6E8A-4147-A177-3AD203B41FA5}">
                      <a16:colId xmlns:a16="http://schemas.microsoft.com/office/drawing/2014/main" val="2823868028"/>
                    </a:ext>
                  </a:extLst>
                </a:gridCol>
                <a:gridCol w="2894469">
                  <a:extLst>
                    <a:ext uri="{9D8B030D-6E8A-4147-A177-3AD203B41FA5}">
                      <a16:colId xmlns:a16="http://schemas.microsoft.com/office/drawing/2014/main" val="237056206"/>
                    </a:ext>
                  </a:extLst>
                </a:gridCol>
              </a:tblGrid>
              <a:tr h="293283">
                <a:tc gridSpan="4">
                  <a:txBody>
                    <a:bodyPr/>
                    <a:lstStyle/>
                    <a:p>
                      <a:pPr algn="ctr"/>
                      <a:r>
                        <a:rPr lang="en-US" sz="1400" b="1" noProof="0" dirty="0">
                          <a:solidFill>
                            <a:schemeClr val="bg1"/>
                          </a:solidFill>
                          <a:effectLst/>
                          <a:latin typeface="+mj-lt"/>
                        </a:rPr>
                        <a:t>Arm Cortex-M4 Implementation Data</a:t>
                      </a:r>
                    </a:p>
                  </a:txBody>
                  <a:tcPr marL="126950" marR="126950" marT="95250" marB="9525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30331510"/>
                  </a:ext>
                </a:extLst>
              </a:tr>
              <a:tr h="707102">
                <a:tc>
                  <a:txBody>
                    <a:bodyPr/>
                    <a:lstStyle/>
                    <a:p>
                      <a:r>
                        <a:rPr lang="en-US" sz="1400" b="0" noProof="0" dirty="0">
                          <a:solidFill>
                            <a:schemeClr val="tx1"/>
                          </a:solidFill>
                          <a:effectLst/>
                          <a:latin typeface="+mj-lt"/>
                        </a:rPr>
                        <a:t>Process</a:t>
                      </a:r>
                      <a:r>
                        <a:rPr lang="en-US" sz="1400" b="0" baseline="0" noProof="0" dirty="0">
                          <a:solidFill>
                            <a:schemeClr val="tx1"/>
                          </a:solidFill>
                          <a:effectLst/>
                          <a:latin typeface="+mj-lt"/>
                        </a:rPr>
                        <a:t> </a:t>
                      </a:r>
                      <a:endParaRPr lang="en-US" sz="1400" b="0" noProof="0" dirty="0">
                        <a:solidFill>
                          <a:schemeClr val="tx1"/>
                        </a:solidFill>
                        <a:effectLst/>
                        <a:latin typeface="+mj-lt"/>
                      </a:endParaRPr>
                    </a:p>
                  </a:txBody>
                  <a:tcPr marL="126950" marR="126950" marT="47625" marB="47625" anchor="ctr"/>
                </a:tc>
                <a:tc>
                  <a:txBody>
                    <a:bodyPr/>
                    <a:lstStyle/>
                    <a:p>
                      <a:r>
                        <a:rPr lang="en-US" sz="1400" b="0" noProof="0" dirty="0">
                          <a:solidFill>
                            <a:schemeClr val="tx1"/>
                          </a:solidFill>
                          <a:effectLst/>
                          <a:latin typeface="+mj-lt"/>
                        </a:rPr>
                        <a:t>180ULL</a:t>
                      </a:r>
                      <a:br>
                        <a:rPr lang="en-US" sz="1400" b="0" noProof="0" dirty="0">
                          <a:solidFill>
                            <a:schemeClr val="tx1"/>
                          </a:solidFill>
                          <a:effectLst/>
                          <a:latin typeface="+mj-lt"/>
                        </a:rPr>
                      </a:br>
                      <a:r>
                        <a:rPr lang="en-US" sz="1400" b="0" noProof="0" dirty="0">
                          <a:solidFill>
                            <a:schemeClr val="tx1"/>
                          </a:solidFill>
                          <a:effectLst/>
                          <a:latin typeface="+mj-lt"/>
                        </a:rPr>
                        <a:t>(7-track, typical 1.8v, 25C)</a:t>
                      </a:r>
                    </a:p>
                  </a:txBody>
                  <a:tcPr marL="126950" marR="126950" marT="47625" marB="47625" anchor="ctr"/>
                </a:tc>
                <a:tc>
                  <a:txBody>
                    <a:bodyPr/>
                    <a:lstStyle/>
                    <a:p>
                      <a:r>
                        <a:rPr lang="en-US" sz="1400" b="0" noProof="0" dirty="0">
                          <a:solidFill>
                            <a:schemeClr val="tx1"/>
                          </a:solidFill>
                          <a:effectLst/>
                          <a:latin typeface="+mj-lt"/>
                        </a:rPr>
                        <a:t>90LP</a:t>
                      </a:r>
                      <a:br>
                        <a:rPr lang="en-US" sz="1400" b="0" noProof="0" dirty="0">
                          <a:solidFill>
                            <a:schemeClr val="tx1"/>
                          </a:solidFill>
                          <a:effectLst/>
                          <a:latin typeface="+mj-lt"/>
                        </a:rPr>
                      </a:br>
                      <a:r>
                        <a:rPr lang="en-US" sz="1400" b="0" noProof="0" dirty="0">
                          <a:solidFill>
                            <a:schemeClr val="tx1"/>
                          </a:solidFill>
                          <a:effectLst/>
                          <a:latin typeface="+mj-lt"/>
                        </a:rPr>
                        <a:t>(7-track, typical 1.2v, 25C)</a:t>
                      </a:r>
                    </a:p>
                  </a:txBody>
                  <a:tcPr marL="126950" marR="126950" marT="47625" marB="47625" anchor="ctr"/>
                </a:tc>
                <a:tc>
                  <a:txBody>
                    <a:bodyPr/>
                    <a:lstStyle/>
                    <a:p>
                      <a:r>
                        <a:rPr lang="en-US" sz="1400" b="0" noProof="0" dirty="0">
                          <a:solidFill>
                            <a:schemeClr val="tx1"/>
                          </a:solidFill>
                          <a:effectLst/>
                          <a:latin typeface="+mj-lt"/>
                        </a:rPr>
                        <a:t>40G</a:t>
                      </a:r>
                      <a:br>
                        <a:rPr lang="en-US" sz="1400" b="0" noProof="0" dirty="0">
                          <a:solidFill>
                            <a:schemeClr val="tx1"/>
                          </a:solidFill>
                          <a:effectLst/>
                          <a:latin typeface="+mj-lt"/>
                        </a:rPr>
                      </a:br>
                      <a:r>
                        <a:rPr lang="en-US" sz="1400" b="0" noProof="0" dirty="0">
                          <a:solidFill>
                            <a:schemeClr val="tx1"/>
                          </a:solidFill>
                          <a:effectLst/>
                          <a:latin typeface="+mj-lt"/>
                        </a:rPr>
                        <a:t>(9-track, typical 0.9v, 25C)</a:t>
                      </a:r>
                    </a:p>
                  </a:txBody>
                  <a:tcPr marL="126950" marR="126950" marT="47625" marB="47625" anchor="ctr"/>
                </a:tc>
                <a:extLst>
                  <a:ext uri="{0D108BD9-81ED-4DB2-BD59-A6C34878D82A}">
                    <a16:rowId xmlns:a16="http://schemas.microsoft.com/office/drawing/2014/main" val="1149539885"/>
                  </a:ext>
                </a:extLst>
              </a:tr>
              <a:tr h="551526">
                <a:tc>
                  <a:txBody>
                    <a:bodyPr/>
                    <a:lstStyle/>
                    <a:p>
                      <a:r>
                        <a:rPr lang="en-US" sz="1400" b="0" noProof="0" dirty="0">
                          <a:solidFill>
                            <a:schemeClr val="tx1"/>
                          </a:solidFill>
                          <a:effectLst/>
                          <a:latin typeface="+mj-lt"/>
                        </a:rPr>
                        <a:t>Dynamic power</a:t>
                      </a:r>
                    </a:p>
                  </a:txBody>
                  <a:tcPr marL="126950" marR="126950" marT="47625" marB="47625" anchor="ctr"/>
                </a:tc>
                <a:tc>
                  <a:txBody>
                    <a:bodyPr/>
                    <a:lstStyle/>
                    <a:p>
                      <a:r>
                        <a:rPr lang="en-US" sz="1400" b="0" noProof="0" dirty="0">
                          <a:solidFill>
                            <a:schemeClr val="tx1"/>
                          </a:solidFill>
                          <a:effectLst/>
                          <a:latin typeface="+mj-lt"/>
                        </a:rPr>
                        <a:t>151µW/MHz</a:t>
                      </a:r>
                    </a:p>
                  </a:txBody>
                  <a:tcPr marL="126950" marR="126950" marT="47625" marB="47625" anchor="ctr"/>
                </a:tc>
                <a:tc>
                  <a:txBody>
                    <a:bodyPr/>
                    <a:lstStyle/>
                    <a:p>
                      <a:r>
                        <a:rPr lang="en-US" sz="1400" b="0" noProof="0" dirty="0">
                          <a:solidFill>
                            <a:schemeClr val="tx1"/>
                          </a:solidFill>
                          <a:effectLst/>
                          <a:latin typeface="+mj-lt"/>
                        </a:rPr>
                        <a:t>32.82µW/MHz</a:t>
                      </a:r>
                    </a:p>
                  </a:txBody>
                  <a:tcPr marL="126950" marR="126950" marT="47625" marB="47625" anchor="ctr"/>
                </a:tc>
                <a:tc>
                  <a:txBody>
                    <a:bodyPr/>
                    <a:lstStyle/>
                    <a:p>
                      <a:r>
                        <a:rPr lang="en-US" sz="1400" b="0" noProof="0" dirty="0">
                          <a:solidFill>
                            <a:schemeClr val="tx1"/>
                          </a:solidFill>
                          <a:effectLst/>
                          <a:latin typeface="+mj-lt"/>
                        </a:rPr>
                        <a:t>12.26µW/MHz</a:t>
                      </a:r>
                    </a:p>
                  </a:txBody>
                  <a:tcPr marL="126950" marR="126950" marT="47625" marB="47625" anchor="ctr"/>
                </a:tc>
                <a:extLst>
                  <a:ext uri="{0D108BD9-81ED-4DB2-BD59-A6C34878D82A}">
                    <a16:rowId xmlns:a16="http://schemas.microsoft.com/office/drawing/2014/main" val="423483667"/>
                  </a:ext>
                </a:extLst>
              </a:tr>
              <a:tr h="551526">
                <a:tc>
                  <a:txBody>
                    <a:bodyPr/>
                    <a:lstStyle/>
                    <a:p>
                      <a:r>
                        <a:rPr lang="en-US" sz="1400" b="0" noProof="0" dirty="0">
                          <a:solidFill>
                            <a:schemeClr val="tx1"/>
                          </a:solidFill>
                          <a:effectLst/>
                          <a:latin typeface="+mj-lt"/>
                        </a:rPr>
                        <a:t>Floor planned area</a:t>
                      </a:r>
                    </a:p>
                  </a:txBody>
                  <a:tcPr marL="126950" marR="126950" marT="47625" marB="47625" anchor="ctr"/>
                </a:tc>
                <a:tc>
                  <a:txBody>
                    <a:bodyPr/>
                    <a:lstStyle/>
                    <a:p>
                      <a:r>
                        <a:rPr lang="en-US" sz="1400" b="0" noProof="0" dirty="0">
                          <a:solidFill>
                            <a:schemeClr val="tx1"/>
                          </a:solidFill>
                          <a:effectLst/>
                          <a:latin typeface="+mj-lt"/>
                        </a:rPr>
                        <a:t>0.44mm</a:t>
                      </a:r>
                      <a:r>
                        <a:rPr lang="en-US" sz="1400" b="0" baseline="30000" noProof="0" dirty="0">
                          <a:solidFill>
                            <a:schemeClr val="tx1"/>
                          </a:solidFill>
                          <a:effectLst/>
                          <a:latin typeface="+mj-lt"/>
                        </a:rPr>
                        <a:t>2</a:t>
                      </a:r>
                      <a:endParaRPr lang="en-US" sz="1400" b="0" noProof="0" dirty="0">
                        <a:solidFill>
                          <a:schemeClr val="tx1"/>
                        </a:solidFill>
                        <a:effectLst/>
                        <a:latin typeface="+mj-lt"/>
                      </a:endParaRPr>
                    </a:p>
                  </a:txBody>
                  <a:tcPr marL="126950" marR="126950" marT="47625" marB="47625" anchor="ctr"/>
                </a:tc>
                <a:tc>
                  <a:txBody>
                    <a:bodyPr/>
                    <a:lstStyle/>
                    <a:p>
                      <a:r>
                        <a:rPr lang="en-US" sz="1400" b="0" noProof="0" dirty="0">
                          <a:solidFill>
                            <a:schemeClr val="tx1"/>
                          </a:solidFill>
                          <a:effectLst/>
                          <a:latin typeface="+mj-lt"/>
                        </a:rPr>
                        <a:t>0.119mm</a:t>
                      </a:r>
                      <a:r>
                        <a:rPr lang="en-US" sz="1400" b="0" baseline="30000" noProof="0" dirty="0">
                          <a:solidFill>
                            <a:schemeClr val="tx1"/>
                          </a:solidFill>
                          <a:effectLst/>
                          <a:latin typeface="+mj-lt"/>
                        </a:rPr>
                        <a:t>2</a:t>
                      </a:r>
                      <a:endParaRPr lang="en-US" sz="1400" b="0" noProof="0" dirty="0">
                        <a:solidFill>
                          <a:schemeClr val="tx1"/>
                        </a:solidFill>
                        <a:effectLst/>
                        <a:latin typeface="+mj-lt"/>
                      </a:endParaRPr>
                    </a:p>
                  </a:txBody>
                  <a:tcPr marL="126950" marR="126950" marT="47625" marB="47625" anchor="ctr"/>
                </a:tc>
                <a:tc>
                  <a:txBody>
                    <a:bodyPr/>
                    <a:lstStyle/>
                    <a:p>
                      <a:r>
                        <a:rPr lang="en-US" sz="1400" b="0" noProof="0" dirty="0">
                          <a:solidFill>
                            <a:schemeClr val="tx1"/>
                          </a:solidFill>
                          <a:effectLst/>
                          <a:latin typeface="+mj-lt"/>
                        </a:rPr>
                        <a:t>0.028mm</a:t>
                      </a:r>
                      <a:r>
                        <a:rPr lang="en-US" sz="1400" b="0" baseline="30000" noProof="0" dirty="0">
                          <a:solidFill>
                            <a:schemeClr val="tx1"/>
                          </a:solidFill>
                          <a:effectLst/>
                          <a:latin typeface="+mj-lt"/>
                        </a:rPr>
                        <a:t>2</a:t>
                      </a:r>
                      <a:endParaRPr lang="en-US" sz="1400" b="0" noProof="0" dirty="0">
                        <a:solidFill>
                          <a:schemeClr val="tx1"/>
                        </a:solidFill>
                        <a:effectLst/>
                        <a:latin typeface="+mj-lt"/>
                      </a:endParaRPr>
                    </a:p>
                  </a:txBody>
                  <a:tcPr marL="126950" marR="126950" marT="47625" marB="47625" anchor="ctr"/>
                </a:tc>
                <a:extLst>
                  <a:ext uri="{0D108BD9-81ED-4DB2-BD59-A6C34878D82A}">
                    <a16:rowId xmlns:a16="http://schemas.microsoft.com/office/drawing/2014/main" val="3734981803"/>
                  </a:ext>
                </a:extLst>
              </a:tr>
            </a:tbl>
          </a:graphicData>
        </a:graphic>
      </p:graphicFrame>
    </p:spTree>
    <p:extLst>
      <p:ext uri="{BB962C8B-B14F-4D97-AF65-F5344CB8AC3E}">
        <p14:creationId xmlns:p14="http://schemas.microsoft.com/office/powerpoint/2010/main" val="98420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673E97-FBAB-4888-9363-AE290A6EDBBC}"/>
              </a:ext>
            </a:extLst>
          </p:cNvPr>
          <p:cNvSpPr>
            <a:spLocks noGrp="1"/>
          </p:cNvSpPr>
          <p:nvPr>
            <p:ph type="title"/>
          </p:nvPr>
        </p:nvSpPr>
        <p:spPr/>
        <p:txBody>
          <a:bodyPr/>
          <a:lstStyle/>
          <a:p>
            <a:r>
              <a:rPr lang="en-US" dirty="0"/>
              <a:t>Cortex-M4 block diagram</a:t>
            </a:r>
          </a:p>
        </p:txBody>
      </p:sp>
      <p:grpSp>
        <p:nvGrpSpPr>
          <p:cNvPr id="7" name="Group 6">
            <a:extLst>
              <a:ext uri="{FF2B5EF4-FFF2-40B4-BE49-F238E27FC236}">
                <a16:creationId xmlns:a16="http://schemas.microsoft.com/office/drawing/2014/main" id="{C870197B-0E6B-4F4C-82A7-48A28E278791}"/>
              </a:ext>
            </a:extLst>
          </p:cNvPr>
          <p:cNvGrpSpPr/>
          <p:nvPr/>
        </p:nvGrpSpPr>
        <p:grpSpPr>
          <a:xfrm>
            <a:off x="1097152" y="1125776"/>
            <a:ext cx="9665373" cy="5213317"/>
            <a:chOff x="793680" y="1066800"/>
            <a:chExt cx="10405339" cy="5612440"/>
          </a:xfrm>
        </p:grpSpPr>
        <p:sp>
          <p:nvSpPr>
            <p:cNvPr id="8" name="Rectangle 7">
              <a:extLst>
                <a:ext uri="{FF2B5EF4-FFF2-40B4-BE49-F238E27FC236}">
                  <a16:creationId xmlns:a16="http://schemas.microsoft.com/office/drawing/2014/main" id="{BA95AF63-CC02-4122-B22C-31985BB026D1}"/>
                </a:ext>
              </a:extLst>
            </p:cNvPr>
            <p:cNvSpPr/>
            <p:nvPr/>
          </p:nvSpPr>
          <p:spPr bwMode="auto">
            <a:xfrm>
              <a:off x="793680" y="1349742"/>
              <a:ext cx="87172" cy="40127"/>
            </a:xfrm>
            <a:prstGeom prst="rect">
              <a:avLst/>
            </a:prstGeom>
            <a:solidFill>
              <a:srgbClr val="FFFFFF"/>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9" name="Right Arrow 121">
              <a:extLst>
                <a:ext uri="{FF2B5EF4-FFF2-40B4-BE49-F238E27FC236}">
                  <a16:creationId xmlns:a16="http://schemas.microsoft.com/office/drawing/2014/main" id="{325CDE53-4FA6-449C-A5FD-117DE9323099}"/>
                </a:ext>
              </a:extLst>
            </p:cNvPr>
            <p:cNvSpPr/>
            <p:nvPr/>
          </p:nvSpPr>
          <p:spPr bwMode="auto">
            <a:xfrm>
              <a:off x="5668250" y="4408200"/>
              <a:ext cx="313860" cy="240504"/>
            </a:xfrm>
            <a:prstGeom prst="rightArrow">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grpSp>
          <p:nvGrpSpPr>
            <p:cNvPr id="10" name="Group 9">
              <a:extLst>
                <a:ext uri="{FF2B5EF4-FFF2-40B4-BE49-F238E27FC236}">
                  <a16:creationId xmlns:a16="http://schemas.microsoft.com/office/drawing/2014/main" id="{D961483C-D437-49D6-857A-CC7B596F6161}"/>
                </a:ext>
              </a:extLst>
            </p:cNvPr>
            <p:cNvGrpSpPr/>
            <p:nvPr/>
          </p:nvGrpSpPr>
          <p:grpSpPr>
            <a:xfrm>
              <a:off x="1978818" y="1066800"/>
              <a:ext cx="8229603" cy="5410199"/>
              <a:chOff x="2055017" y="990601"/>
              <a:chExt cx="8229603" cy="5410199"/>
            </a:xfrm>
          </p:grpSpPr>
          <p:sp>
            <p:nvSpPr>
              <p:cNvPr id="19" name="Rectangle 18">
                <a:extLst>
                  <a:ext uri="{FF2B5EF4-FFF2-40B4-BE49-F238E27FC236}">
                    <a16:creationId xmlns:a16="http://schemas.microsoft.com/office/drawing/2014/main" id="{5D05E53F-0F75-40DC-B5DA-7F8EAC020A12}"/>
                  </a:ext>
                </a:extLst>
              </p:cNvPr>
              <p:cNvSpPr/>
              <p:nvPr/>
            </p:nvSpPr>
            <p:spPr bwMode="auto">
              <a:xfrm>
                <a:off x="2283619" y="990601"/>
                <a:ext cx="7696200" cy="5181599"/>
              </a:xfrm>
              <a:prstGeom prst="rect">
                <a:avLst/>
              </a:prstGeom>
              <a:solidFill>
                <a:srgbClr val="FFFFFF">
                  <a:lumMod val="9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20" name="Rectangle 19">
                <a:extLst>
                  <a:ext uri="{FF2B5EF4-FFF2-40B4-BE49-F238E27FC236}">
                    <a16:creationId xmlns:a16="http://schemas.microsoft.com/office/drawing/2014/main" id="{B93E42AA-A4E8-4CFD-8C7C-CC3FB18A3874}"/>
                  </a:ext>
                </a:extLst>
              </p:cNvPr>
              <p:cNvSpPr/>
              <p:nvPr/>
            </p:nvSpPr>
            <p:spPr bwMode="auto">
              <a:xfrm>
                <a:off x="2540306" y="1524000"/>
                <a:ext cx="944885" cy="815662"/>
              </a:xfrm>
              <a:prstGeom prst="rect">
                <a:avLst/>
              </a:prstGeom>
              <a:solidFill>
                <a:srgbClr val="9FB43B">
                  <a:lumMod val="20000"/>
                  <a:lumOff val="80000"/>
                </a:srgbClr>
              </a:solidFill>
              <a:ln w="19050" cap="flat" cmpd="sng" algn="ctr">
                <a:solidFill>
                  <a:srgbClr val="000000">
                    <a:lumMod val="75000"/>
                    <a:lumOff val="25000"/>
                  </a:srgbClr>
                </a:solidFill>
                <a:prstDash val="sysDash"/>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Optional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WIC</a:t>
                </a:r>
              </a:p>
            </p:txBody>
          </p:sp>
          <p:sp>
            <p:nvSpPr>
              <p:cNvPr id="21" name="Rectangle 20">
                <a:extLst>
                  <a:ext uri="{FF2B5EF4-FFF2-40B4-BE49-F238E27FC236}">
                    <a16:creationId xmlns:a16="http://schemas.microsoft.com/office/drawing/2014/main" id="{22754CC3-F6C8-4FE0-9A7E-5BBBFE071A78}"/>
                  </a:ext>
                </a:extLst>
              </p:cNvPr>
              <p:cNvSpPr/>
              <p:nvPr/>
            </p:nvSpPr>
            <p:spPr bwMode="auto">
              <a:xfrm>
                <a:off x="3915472" y="1389869"/>
                <a:ext cx="1263746" cy="1172051"/>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Nested Vector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Interrupt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Controller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(NVIC)</a:t>
                </a:r>
              </a:p>
            </p:txBody>
          </p:sp>
          <p:sp>
            <p:nvSpPr>
              <p:cNvPr id="22" name="Rectangle 21">
                <a:extLst>
                  <a:ext uri="{FF2B5EF4-FFF2-40B4-BE49-F238E27FC236}">
                    <a16:creationId xmlns:a16="http://schemas.microsoft.com/office/drawing/2014/main" id="{4C4B752E-4236-4F12-A2F8-B9D686F20A6F}"/>
                  </a:ext>
                </a:extLst>
              </p:cNvPr>
              <p:cNvSpPr/>
              <p:nvPr/>
            </p:nvSpPr>
            <p:spPr bwMode="auto">
              <a:xfrm>
                <a:off x="3915470" y="2971801"/>
                <a:ext cx="1263748" cy="610905"/>
              </a:xfrm>
              <a:prstGeom prst="rect">
                <a:avLst/>
              </a:prstGeom>
              <a:solidFill>
                <a:srgbClr val="9FB43B">
                  <a:lumMod val="20000"/>
                  <a:lumOff val="80000"/>
                </a:srgbClr>
              </a:solidFill>
              <a:ln w="19050" cap="flat" cmpd="sng" algn="ctr">
                <a:solidFill>
                  <a:srgbClr val="000000">
                    <a:lumMod val="75000"/>
                    <a:lumOff val="25000"/>
                  </a:srgbClr>
                </a:solidFill>
                <a:prstDash val="sysDash"/>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Optional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Debug</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a:solidFill>
                      <a:srgbClr val="000000"/>
                    </a:solidFill>
                    <a:latin typeface="Arial" panose="020B0604020202020204" pitchFamily="34" charset="0"/>
                    <a:ea typeface="MS PGothic" pitchFamily="34" charset="-128"/>
                    <a:cs typeface="Arial" panose="020B0604020202020204" pitchFamily="34" charset="0"/>
                  </a:rPr>
                  <a:t>Access Port</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23" name="TextBox 49">
                <a:extLst>
                  <a:ext uri="{FF2B5EF4-FFF2-40B4-BE49-F238E27FC236}">
                    <a16:creationId xmlns:a16="http://schemas.microsoft.com/office/drawing/2014/main" id="{B396833A-12B4-48CB-A654-09C25F0A0890}"/>
                  </a:ext>
                </a:extLst>
              </p:cNvPr>
              <p:cNvSpPr txBox="1">
                <a:spLocks noChangeArrowheads="1"/>
              </p:cNvSpPr>
              <p:nvPr/>
            </p:nvSpPr>
            <p:spPr bwMode="auto">
              <a:xfrm>
                <a:off x="2207419" y="1018401"/>
                <a:ext cx="3196318" cy="29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Arm Cortex-M4 Microprocessor</a:t>
                </a:r>
              </a:p>
            </p:txBody>
          </p:sp>
          <p:sp>
            <p:nvSpPr>
              <p:cNvPr id="24" name="Up-Down Arrow 103">
                <a:extLst>
                  <a:ext uri="{FF2B5EF4-FFF2-40B4-BE49-F238E27FC236}">
                    <a16:creationId xmlns:a16="http://schemas.microsoft.com/office/drawing/2014/main" id="{FB63828F-54D0-4FA2-A66D-C3A2D848EED7}"/>
                  </a:ext>
                </a:extLst>
              </p:cNvPr>
              <p:cNvSpPr/>
              <p:nvPr/>
            </p:nvSpPr>
            <p:spPr bwMode="auto">
              <a:xfrm>
                <a:off x="5908483" y="3582706"/>
                <a:ext cx="343154" cy="380821"/>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25" name="Up-Down Arrow 104">
                <a:extLst>
                  <a:ext uri="{FF2B5EF4-FFF2-40B4-BE49-F238E27FC236}">
                    <a16:creationId xmlns:a16="http://schemas.microsoft.com/office/drawing/2014/main" id="{DD635EE0-73F2-45C1-808C-6CFE08101EFB}"/>
                  </a:ext>
                </a:extLst>
              </p:cNvPr>
              <p:cNvSpPr/>
              <p:nvPr/>
            </p:nvSpPr>
            <p:spPr bwMode="auto">
              <a:xfrm>
                <a:off x="5851501" y="2561921"/>
                <a:ext cx="343154" cy="409880"/>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26" name="Up-Down Arrow 105">
                <a:extLst>
                  <a:ext uri="{FF2B5EF4-FFF2-40B4-BE49-F238E27FC236}">
                    <a16:creationId xmlns:a16="http://schemas.microsoft.com/office/drawing/2014/main" id="{95BF7A8F-17A9-4792-A01F-0ADD2F30BD36}"/>
                  </a:ext>
                </a:extLst>
              </p:cNvPr>
              <p:cNvSpPr/>
              <p:nvPr/>
            </p:nvSpPr>
            <p:spPr bwMode="auto">
              <a:xfrm rot="5400000">
                <a:off x="3528754" y="1716692"/>
                <a:ext cx="343154" cy="430280"/>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27" name="Right Arrow 106">
                <a:extLst>
                  <a:ext uri="{FF2B5EF4-FFF2-40B4-BE49-F238E27FC236}">
                    <a16:creationId xmlns:a16="http://schemas.microsoft.com/office/drawing/2014/main" id="{16EC07B3-6C6C-4A1A-9D13-DE36CC6BB694}"/>
                  </a:ext>
                </a:extLst>
              </p:cNvPr>
              <p:cNvSpPr/>
              <p:nvPr/>
            </p:nvSpPr>
            <p:spPr bwMode="auto">
              <a:xfrm>
                <a:off x="2055018" y="1810895"/>
                <a:ext cx="470297" cy="241872"/>
              </a:xfrm>
              <a:prstGeom prst="rightArrow">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28" name="Rectangle 27">
                <a:extLst>
                  <a:ext uri="{FF2B5EF4-FFF2-40B4-BE49-F238E27FC236}">
                    <a16:creationId xmlns:a16="http://schemas.microsoft.com/office/drawing/2014/main" id="{B9767EB5-5D4A-42FB-8EF7-E1720220E42B}"/>
                  </a:ext>
                </a:extLst>
              </p:cNvPr>
              <p:cNvSpPr/>
              <p:nvPr/>
            </p:nvSpPr>
            <p:spPr bwMode="auto">
              <a:xfrm>
                <a:off x="5612214" y="2971801"/>
                <a:ext cx="2462606" cy="619421"/>
              </a:xfrm>
              <a:prstGeom prst="rect">
                <a:avLst/>
              </a:prstGeom>
              <a:solidFill>
                <a:srgbClr val="9FB43B">
                  <a:lumMod val="20000"/>
                  <a:lumOff val="80000"/>
                </a:srgbClr>
              </a:solidFill>
              <a:ln w="19050" cap="flat" cmpd="sng" algn="ctr">
                <a:solidFill>
                  <a:srgbClr val="000000">
                    <a:lumMod val="75000"/>
                    <a:lumOff val="25000"/>
                  </a:srgbClr>
                </a:solidFill>
                <a:prstDash val="sysDash"/>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Optional Memory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protection unit</a:t>
                </a:r>
              </a:p>
            </p:txBody>
          </p:sp>
          <p:sp>
            <p:nvSpPr>
              <p:cNvPr id="29" name="Up-Down Arrow 120">
                <a:extLst>
                  <a:ext uri="{FF2B5EF4-FFF2-40B4-BE49-F238E27FC236}">
                    <a16:creationId xmlns:a16="http://schemas.microsoft.com/office/drawing/2014/main" id="{7A15BA0E-7015-48CD-86EF-B8F3BF48A25E}"/>
                  </a:ext>
                </a:extLst>
              </p:cNvPr>
              <p:cNvSpPr/>
              <p:nvPr/>
            </p:nvSpPr>
            <p:spPr bwMode="auto">
              <a:xfrm>
                <a:off x="9064714" y="3582706"/>
                <a:ext cx="250359" cy="1505592"/>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grpSp>
            <p:nvGrpSpPr>
              <p:cNvPr id="30" name="Group 29">
                <a:extLst>
                  <a:ext uri="{FF2B5EF4-FFF2-40B4-BE49-F238E27FC236}">
                    <a16:creationId xmlns:a16="http://schemas.microsoft.com/office/drawing/2014/main" id="{7A1424F6-1B30-42CF-8975-4ABB62110932}"/>
                  </a:ext>
                </a:extLst>
              </p:cNvPr>
              <p:cNvGrpSpPr/>
              <p:nvPr/>
            </p:nvGrpSpPr>
            <p:grpSpPr>
              <a:xfrm>
                <a:off x="3915470" y="5108633"/>
                <a:ext cx="5856097" cy="794497"/>
                <a:chOff x="4622711" y="4689450"/>
                <a:chExt cx="3642911" cy="794497"/>
              </a:xfrm>
            </p:grpSpPr>
            <p:sp>
              <p:nvSpPr>
                <p:cNvPr id="52" name="Rectangle 51">
                  <a:extLst>
                    <a:ext uri="{FF2B5EF4-FFF2-40B4-BE49-F238E27FC236}">
                      <a16:creationId xmlns:a16="http://schemas.microsoft.com/office/drawing/2014/main" id="{BAE3BF3E-E04B-428B-88D7-997F1877AC78}"/>
                    </a:ext>
                  </a:extLst>
                </p:cNvPr>
                <p:cNvSpPr/>
                <p:nvPr/>
              </p:nvSpPr>
              <p:spPr bwMode="auto">
                <a:xfrm>
                  <a:off x="4622711" y="4689450"/>
                  <a:ext cx="3642911" cy="306072"/>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Bus matrix</a:t>
                  </a:r>
                </a:p>
              </p:txBody>
            </p:sp>
            <p:sp>
              <p:nvSpPr>
                <p:cNvPr id="53" name="Rectangle 52">
                  <a:extLst>
                    <a:ext uri="{FF2B5EF4-FFF2-40B4-BE49-F238E27FC236}">
                      <a16:creationId xmlns:a16="http://schemas.microsoft.com/office/drawing/2014/main" id="{E7523D78-E795-48B7-A4A8-FD5C66A869F9}"/>
                    </a:ext>
                  </a:extLst>
                </p:cNvPr>
                <p:cNvSpPr/>
                <p:nvPr/>
              </p:nvSpPr>
              <p:spPr bwMode="auto">
                <a:xfrm>
                  <a:off x="4622712" y="4995521"/>
                  <a:ext cx="1407960" cy="488425"/>
                </a:xfrm>
                <a:prstGeom prst="rect">
                  <a:avLst/>
                </a:prstGeom>
                <a:solidFill>
                  <a:srgbClr val="FFFFFF">
                    <a:lumMod val="9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a:solidFill>
                        <a:srgbClr val="000000"/>
                      </a:solidFill>
                      <a:latin typeface="Arial" panose="020B0604020202020204" pitchFamily="34" charset="0"/>
                      <a:ea typeface="MS PGothic" pitchFamily="34" charset="-128"/>
                      <a:cs typeface="Arial" panose="020B0604020202020204" pitchFamily="34" charset="0"/>
                    </a:rPr>
                    <a:t>Code interface</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4" name="Rectangle 53">
                  <a:extLst>
                    <a:ext uri="{FF2B5EF4-FFF2-40B4-BE49-F238E27FC236}">
                      <a16:creationId xmlns:a16="http://schemas.microsoft.com/office/drawing/2014/main" id="{A93304DD-41D4-4838-81AB-474DFB86992F}"/>
                    </a:ext>
                  </a:extLst>
                </p:cNvPr>
                <p:cNvSpPr/>
                <p:nvPr/>
              </p:nvSpPr>
              <p:spPr bwMode="auto">
                <a:xfrm>
                  <a:off x="6703219" y="4995522"/>
                  <a:ext cx="1562403" cy="488425"/>
                </a:xfrm>
                <a:prstGeom prst="rect">
                  <a:avLst/>
                </a:prstGeom>
                <a:solidFill>
                  <a:srgbClr val="FFFFFF">
                    <a:lumMod val="9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SRAM and</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a:solidFill>
                        <a:srgbClr val="000000"/>
                      </a:solidFill>
                      <a:latin typeface="Arial" panose="020B0604020202020204" pitchFamily="34" charset="0"/>
                      <a:ea typeface="MS PGothic" pitchFamily="34" charset="-128"/>
                      <a:cs typeface="Arial" panose="020B0604020202020204" pitchFamily="34" charset="0"/>
                    </a:rPr>
                    <a:t>peripheral interface</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31" name="Up-Down Arrow 130">
                <a:extLst>
                  <a:ext uri="{FF2B5EF4-FFF2-40B4-BE49-F238E27FC236}">
                    <a16:creationId xmlns:a16="http://schemas.microsoft.com/office/drawing/2014/main" id="{B9969C61-FE34-484F-A984-064F828AEA85}"/>
                  </a:ext>
                </a:extLst>
              </p:cNvPr>
              <p:cNvSpPr/>
              <p:nvPr/>
            </p:nvSpPr>
            <p:spPr bwMode="auto">
              <a:xfrm rot="5400000">
                <a:off x="8169942" y="1683136"/>
                <a:ext cx="343154" cy="533400"/>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2" name="Up-Down Arrow 131">
                <a:extLst>
                  <a:ext uri="{FF2B5EF4-FFF2-40B4-BE49-F238E27FC236}">
                    <a16:creationId xmlns:a16="http://schemas.microsoft.com/office/drawing/2014/main" id="{D2BD46D2-4427-4BFA-BB3E-C0ED67D7BBC9}"/>
                  </a:ext>
                </a:extLst>
              </p:cNvPr>
              <p:cNvSpPr/>
              <p:nvPr/>
            </p:nvSpPr>
            <p:spPr bwMode="auto">
              <a:xfrm rot="5400000">
                <a:off x="5224138" y="1733337"/>
                <a:ext cx="343154" cy="432994"/>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grpSp>
            <p:nvGrpSpPr>
              <p:cNvPr id="33" name="Group 32">
                <a:extLst>
                  <a:ext uri="{FF2B5EF4-FFF2-40B4-BE49-F238E27FC236}">
                    <a16:creationId xmlns:a16="http://schemas.microsoft.com/office/drawing/2014/main" id="{5176B184-8A9A-48C7-AF4E-316BC0C3DD95}"/>
                  </a:ext>
                </a:extLst>
              </p:cNvPr>
              <p:cNvGrpSpPr/>
              <p:nvPr/>
            </p:nvGrpSpPr>
            <p:grpSpPr>
              <a:xfrm>
                <a:off x="5612213" y="1371600"/>
                <a:ext cx="2462606" cy="1190320"/>
                <a:chOff x="4831191" y="1852573"/>
                <a:chExt cx="2462606" cy="1190320"/>
              </a:xfrm>
            </p:grpSpPr>
            <p:grpSp>
              <p:nvGrpSpPr>
                <p:cNvPr id="48" name="Group 47">
                  <a:extLst>
                    <a:ext uri="{FF2B5EF4-FFF2-40B4-BE49-F238E27FC236}">
                      <a16:creationId xmlns:a16="http://schemas.microsoft.com/office/drawing/2014/main" id="{6185168E-D646-4146-88D7-35C34170DD69}"/>
                    </a:ext>
                  </a:extLst>
                </p:cNvPr>
                <p:cNvGrpSpPr/>
                <p:nvPr/>
              </p:nvGrpSpPr>
              <p:grpSpPr>
                <a:xfrm>
                  <a:off x="4831191" y="1852573"/>
                  <a:ext cx="2462606" cy="1190320"/>
                  <a:chOff x="4526159" y="1755705"/>
                  <a:chExt cx="2462606" cy="1293423"/>
                </a:xfrm>
              </p:grpSpPr>
              <p:sp>
                <p:nvSpPr>
                  <p:cNvPr id="50" name="Rectangle 49">
                    <a:extLst>
                      <a:ext uri="{FF2B5EF4-FFF2-40B4-BE49-F238E27FC236}">
                        <a16:creationId xmlns:a16="http://schemas.microsoft.com/office/drawing/2014/main" id="{3FA06F74-A3DA-4571-9E2B-ED8A207EA14B}"/>
                      </a:ext>
                    </a:extLst>
                  </p:cNvPr>
                  <p:cNvSpPr/>
                  <p:nvPr/>
                </p:nvSpPr>
                <p:spPr bwMode="auto">
                  <a:xfrm>
                    <a:off x="4526159" y="2061777"/>
                    <a:ext cx="2462606" cy="987351"/>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1" name="Rectangle 50">
                    <a:extLst>
                      <a:ext uri="{FF2B5EF4-FFF2-40B4-BE49-F238E27FC236}">
                        <a16:creationId xmlns:a16="http://schemas.microsoft.com/office/drawing/2014/main" id="{F81BACA5-FF4D-4D63-A582-75D9CB24F91E}"/>
                      </a:ext>
                    </a:extLst>
                  </p:cNvPr>
                  <p:cNvSpPr/>
                  <p:nvPr/>
                </p:nvSpPr>
                <p:spPr bwMode="auto">
                  <a:xfrm>
                    <a:off x="4526159" y="1755705"/>
                    <a:ext cx="2462605" cy="306072"/>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noProof="0" dirty="0">
                        <a:solidFill>
                          <a:srgbClr val="000000"/>
                        </a:solidFill>
                        <a:latin typeface="Arial" panose="020B0604020202020204" pitchFamily="34" charset="0"/>
                        <a:ea typeface="MS PGothic" pitchFamily="34" charset="-128"/>
                        <a:cs typeface="Arial" panose="020B0604020202020204" pitchFamily="34" charset="0"/>
                      </a:rPr>
                      <a:t>Optional FPU</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49" name="TextBox 49">
                  <a:extLst>
                    <a:ext uri="{FF2B5EF4-FFF2-40B4-BE49-F238E27FC236}">
                      <a16:creationId xmlns:a16="http://schemas.microsoft.com/office/drawing/2014/main" id="{5245C42B-A5D9-4ED0-B09D-669525DDC601}"/>
                    </a:ext>
                  </a:extLst>
                </p:cNvPr>
                <p:cNvSpPr txBox="1">
                  <a:spLocks noChangeArrowheads="1"/>
                </p:cNvSpPr>
                <p:nvPr/>
              </p:nvSpPr>
              <p:spPr bwMode="auto">
                <a:xfrm>
                  <a:off x="5233322" y="2462173"/>
                  <a:ext cx="1658344" cy="29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Processor core</a:t>
                  </a:r>
                </a:p>
              </p:txBody>
            </p:sp>
          </p:grpSp>
          <p:sp>
            <p:nvSpPr>
              <p:cNvPr id="34" name="Rectangle 33">
                <a:extLst>
                  <a:ext uri="{FF2B5EF4-FFF2-40B4-BE49-F238E27FC236}">
                    <a16:creationId xmlns:a16="http://schemas.microsoft.com/office/drawing/2014/main" id="{D02A31F9-C46C-47A3-8DD2-B83B673A3C91}"/>
                  </a:ext>
                </a:extLst>
              </p:cNvPr>
              <p:cNvSpPr/>
              <p:nvPr/>
            </p:nvSpPr>
            <p:spPr bwMode="auto">
              <a:xfrm>
                <a:off x="8608220" y="1536869"/>
                <a:ext cx="1163348" cy="825928"/>
              </a:xfrm>
              <a:prstGeom prst="rect">
                <a:avLst/>
              </a:prstGeom>
              <a:solidFill>
                <a:srgbClr val="9FB43B">
                  <a:lumMod val="20000"/>
                  <a:lumOff val="80000"/>
                </a:srgbClr>
              </a:solidFill>
              <a:ln w="19050" cap="flat" cmpd="sng" algn="ctr">
                <a:solidFill>
                  <a:srgbClr val="000000">
                    <a:lumMod val="75000"/>
                    <a:lumOff val="25000"/>
                  </a:srgbClr>
                </a:solidFill>
                <a:prstDash val="sysDash"/>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Optional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Embedded</a:t>
                </a:r>
                <a:endParaRPr lang="en-US" sz="1200" kern="0" dirty="0">
                  <a:solidFill>
                    <a:srgbClr val="000000"/>
                  </a:solidFill>
                  <a:latin typeface="Arial" panose="020B0604020202020204" pitchFamily="34" charset="0"/>
                  <a:ea typeface="MS PGothic" pitchFamily="34" charset="-128"/>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Trace</a:t>
                </a:r>
                <a:r>
                  <a:rPr kumimoji="0" lang="en-US" sz="1200" b="0" i="0" u="none" strike="noStrike" kern="0" cap="none" spc="0" normalizeH="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Macrocell</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5" name="Up-Down Arrow 47">
                <a:extLst>
                  <a:ext uri="{FF2B5EF4-FFF2-40B4-BE49-F238E27FC236}">
                    <a16:creationId xmlns:a16="http://schemas.microsoft.com/office/drawing/2014/main" id="{E2FF55C3-570F-4284-ACDF-FA385FF90639}"/>
                  </a:ext>
                </a:extLst>
              </p:cNvPr>
              <p:cNvSpPr/>
              <p:nvPr/>
            </p:nvSpPr>
            <p:spPr bwMode="auto">
              <a:xfrm>
                <a:off x="7496649" y="2561920"/>
                <a:ext cx="343154" cy="404998"/>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6" name="Rectangle 35">
                <a:extLst>
                  <a:ext uri="{FF2B5EF4-FFF2-40B4-BE49-F238E27FC236}">
                    <a16:creationId xmlns:a16="http://schemas.microsoft.com/office/drawing/2014/main" id="{F3A78091-F5F0-4ACD-903B-8D2759253841}"/>
                  </a:ext>
                </a:extLst>
              </p:cNvPr>
              <p:cNvSpPr/>
              <p:nvPr/>
            </p:nvSpPr>
            <p:spPr bwMode="auto">
              <a:xfrm>
                <a:off x="8608220" y="2971801"/>
                <a:ext cx="1163348" cy="610905"/>
              </a:xfrm>
              <a:prstGeom prst="rect">
                <a:avLst/>
              </a:prstGeom>
              <a:solidFill>
                <a:srgbClr val="9FB43B">
                  <a:lumMod val="20000"/>
                  <a:lumOff val="80000"/>
                </a:srgbClr>
              </a:solidFill>
              <a:ln w="19050" cap="flat" cmpd="sng" algn="ctr">
                <a:solidFill>
                  <a:srgbClr val="000000">
                    <a:lumMod val="75000"/>
                    <a:lumOff val="25000"/>
                  </a:srgbClr>
                </a:solidFill>
                <a:prstDash val="sysDash"/>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Optional Serial</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a:solidFill>
                      <a:srgbClr val="000000"/>
                    </a:solidFill>
                    <a:latin typeface="Arial" panose="020B0604020202020204" pitchFamily="34" charset="0"/>
                    <a:ea typeface="MS PGothic" pitchFamily="34" charset="-128"/>
                    <a:cs typeface="Arial" panose="020B0604020202020204" pitchFamily="34" charset="0"/>
                  </a:rPr>
                  <a:t>Wire Viewer</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7" name="Rectangle 36">
                <a:extLst>
                  <a:ext uri="{FF2B5EF4-FFF2-40B4-BE49-F238E27FC236}">
                    <a16:creationId xmlns:a16="http://schemas.microsoft.com/office/drawing/2014/main" id="{6D3A7F5B-0721-4C31-AB4F-EDB500D9A0A7}"/>
                  </a:ext>
                </a:extLst>
              </p:cNvPr>
              <p:cNvSpPr/>
              <p:nvPr/>
            </p:nvSpPr>
            <p:spPr bwMode="auto">
              <a:xfrm>
                <a:off x="5612212" y="3963527"/>
                <a:ext cx="938606" cy="743950"/>
              </a:xfrm>
              <a:prstGeom prst="rect">
                <a:avLst/>
              </a:prstGeom>
              <a:solidFill>
                <a:srgbClr val="9FB43B">
                  <a:lumMod val="20000"/>
                  <a:lumOff val="80000"/>
                </a:srgbClr>
              </a:solidFill>
              <a:ln w="19050" cap="flat" cmpd="sng" algn="ctr">
                <a:solidFill>
                  <a:srgbClr val="000000">
                    <a:lumMod val="75000"/>
                    <a:lumOff val="25000"/>
                  </a:srgbClr>
                </a:solidFill>
                <a:prstDash val="sysDash"/>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Optional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Flash</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a:solidFill>
                      <a:srgbClr val="000000"/>
                    </a:solidFill>
                    <a:latin typeface="Arial" panose="020B0604020202020204" pitchFamily="34" charset="0"/>
                    <a:ea typeface="MS PGothic" pitchFamily="34" charset="-128"/>
                    <a:cs typeface="Arial" panose="020B0604020202020204" pitchFamily="34" charset="0"/>
                  </a:rPr>
                  <a:t>patch</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8" name="Rectangle 37">
                <a:extLst>
                  <a:ext uri="{FF2B5EF4-FFF2-40B4-BE49-F238E27FC236}">
                    <a16:creationId xmlns:a16="http://schemas.microsoft.com/office/drawing/2014/main" id="{5F501C90-C4CF-4898-AA18-6B40B13A0B93}"/>
                  </a:ext>
                </a:extLst>
              </p:cNvPr>
              <p:cNvSpPr/>
              <p:nvPr/>
            </p:nvSpPr>
            <p:spPr bwMode="auto">
              <a:xfrm>
                <a:off x="7136212" y="3969320"/>
                <a:ext cx="938606" cy="743950"/>
              </a:xfrm>
              <a:prstGeom prst="rect">
                <a:avLst/>
              </a:prstGeom>
              <a:solidFill>
                <a:srgbClr val="9FB43B">
                  <a:lumMod val="20000"/>
                  <a:lumOff val="80000"/>
                </a:srgbClr>
              </a:solidFill>
              <a:ln w="19050" cap="flat" cmpd="sng" algn="ctr">
                <a:solidFill>
                  <a:srgbClr val="000000">
                    <a:lumMod val="75000"/>
                    <a:lumOff val="25000"/>
                  </a:srgbClr>
                </a:solidFill>
                <a:prstDash val="sysDash"/>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Optional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noProof="0" dirty="0">
                    <a:solidFill>
                      <a:srgbClr val="000000"/>
                    </a:solidFill>
                    <a:latin typeface="Arial" panose="020B0604020202020204" pitchFamily="34" charset="0"/>
                    <a:ea typeface="MS PGothic" pitchFamily="34" charset="-128"/>
                    <a:cs typeface="Arial" panose="020B0604020202020204" pitchFamily="34" charset="0"/>
                  </a:rPr>
                  <a:t>watchpoints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9" name="Up-Down Arrow 52">
                <a:extLst>
                  <a:ext uri="{FF2B5EF4-FFF2-40B4-BE49-F238E27FC236}">
                    <a16:creationId xmlns:a16="http://schemas.microsoft.com/office/drawing/2014/main" id="{F1FE5222-9CBC-4540-A651-133EBB756EF5}"/>
                  </a:ext>
                </a:extLst>
              </p:cNvPr>
              <p:cNvSpPr/>
              <p:nvPr/>
            </p:nvSpPr>
            <p:spPr bwMode="auto">
              <a:xfrm>
                <a:off x="7433938" y="3582706"/>
                <a:ext cx="343154" cy="380821"/>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0" name="Up-Down Arrow 53">
                <a:extLst>
                  <a:ext uri="{FF2B5EF4-FFF2-40B4-BE49-F238E27FC236}">
                    <a16:creationId xmlns:a16="http://schemas.microsoft.com/office/drawing/2014/main" id="{BD1A9F2D-0627-4872-94F2-7BDD967E3E1A}"/>
                  </a:ext>
                </a:extLst>
              </p:cNvPr>
              <p:cNvSpPr/>
              <p:nvPr/>
            </p:nvSpPr>
            <p:spPr bwMode="auto">
              <a:xfrm>
                <a:off x="5908483" y="4707477"/>
                <a:ext cx="343154" cy="380821"/>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1" name="Up-Down Arrow 54">
                <a:extLst>
                  <a:ext uri="{FF2B5EF4-FFF2-40B4-BE49-F238E27FC236}">
                    <a16:creationId xmlns:a16="http://schemas.microsoft.com/office/drawing/2014/main" id="{B61509CD-42BB-4E84-86BA-4D3ACE129EED}"/>
                  </a:ext>
                </a:extLst>
              </p:cNvPr>
              <p:cNvSpPr/>
              <p:nvPr/>
            </p:nvSpPr>
            <p:spPr bwMode="auto">
              <a:xfrm>
                <a:off x="7433938" y="4707477"/>
                <a:ext cx="343154" cy="380821"/>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2" name="Right Arrow 55">
                <a:extLst>
                  <a:ext uri="{FF2B5EF4-FFF2-40B4-BE49-F238E27FC236}">
                    <a16:creationId xmlns:a16="http://schemas.microsoft.com/office/drawing/2014/main" id="{60110242-638B-4090-82E7-1338064CBD92}"/>
                  </a:ext>
                </a:extLst>
              </p:cNvPr>
              <p:cNvSpPr/>
              <p:nvPr/>
            </p:nvSpPr>
            <p:spPr bwMode="auto">
              <a:xfrm>
                <a:off x="9771568" y="3170124"/>
                <a:ext cx="513052" cy="222774"/>
              </a:xfrm>
              <a:prstGeom prst="rightArrow">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3" name="Up-Down Arrow 56">
                <a:extLst>
                  <a:ext uri="{FF2B5EF4-FFF2-40B4-BE49-F238E27FC236}">
                    <a16:creationId xmlns:a16="http://schemas.microsoft.com/office/drawing/2014/main" id="{82CFE7F6-8597-4E24-AB1D-D90910D8BAB0}"/>
                  </a:ext>
                </a:extLst>
              </p:cNvPr>
              <p:cNvSpPr/>
              <p:nvPr/>
            </p:nvSpPr>
            <p:spPr bwMode="auto">
              <a:xfrm>
                <a:off x="4422165" y="3568229"/>
                <a:ext cx="250359" cy="1505592"/>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4" name="Up-Down Arrow 57">
                <a:extLst>
                  <a:ext uri="{FF2B5EF4-FFF2-40B4-BE49-F238E27FC236}">
                    <a16:creationId xmlns:a16="http://schemas.microsoft.com/office/drawing/2014/main" id="{D5D75672-51F4-4ACD-8A0D-044C6770C640}"/>
                  </a:ext>
                </a:extLst>
              </p:cNvPr>
              <p:cNvSpPr/>
              <p:nvPr/>
            </p:nvSpPr>
            <p:spPr bwMode="auto">
              <a:xfrm rot="5400000">
                <a:off x="2859524" y="2351825"/>
                <a:ext cx="250359" cy="1859373"/>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5" name="Up-Down Arrow 58">
                <a:extLst>
                  <a:ext uri="{FF2B5EF4-FFF2-40B4-BE49-F238E27FC236}">
                    <a16:creationId xmlns:a16="http://schemas.microsoft.com/office/drawing/2014/main" id="{55B6712E-32B9-48B9-9F72-3BD06B12A935}"/>
                  </a:ext>
                </a:extLst>
              </p:cNvPr>
              <p:cNvSpPr/>
              <p:nvPr/>
            </p:nvSpPr>
            <p:spPr bwMode="auto">
              <a:xfrm>
                <a:off x="4921962" y="5903129"/>
                <a:ext cx="250359" cy="497671"/>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6" name="Up-Down Arrow 59">
                <a:extLst>
                  <a:ext uri="{FF2B5EF4-FFF2-40B4-BE49-F238E27FC236}">
                    <a16:creationId xmlns:a16="http://schemas.microsoft.com/office/drawing/2014/main" id="{0FC0274D-B145-4BAC-B2AE-CF75BE749B6F}"/>
                  </a:ext>
                </a:extLst>
              </p:cNvPr>
              <p:cNvSpPr/>
              <p:nvPr/>
            </p:nvSpPr>
            <p:spPr bwMode="auto">
              <a:xfrm>
                <a:off x="8390580" y="5903129"/>
                <a:ext cx="250359" cy="497671"/>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7" name="Up-Down Arrow 60">
                <a:extLst>
                  <a:ext uri="{FF2B5EF4-FFF2-40B4-BE49-F238E27FC236}">
                    <a16:creationId xmlns:a16="http://schemas.microsoft.com/office/drawing/2014/main" id="{8D7DE33F-9D85-4685-BD5B-77A955F4B57F}"/>
                  </a:ext>
                </a:extLst>
              </p:cNvPr>
              <p:cNvSpPr/>
              <p:nvPr/>
            </p:nvSpPr>
            <p:spPr bwMode="auto">
              <a:xfrm rot="5400000">
                <a:off x="9902913" y="1719368"/>
                <a:ext cx="250359" cy="513052"/>
              </a:xfrm>
              <a:prstGeom prst="upDownArrow">
                <a:avLst>
                  <a:gd name="adj1" fmla="val 50000"/>
                  <a:gd name="adj2" fmla="val 38371"/>
                </a:avLst>
              </a:prstGeom>
              <a:solidFill>
                <a:srgbClr val="FFFFFF"/>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1" name="Abgerundetes Rechteck 45">
              <a:extLst>
                <a:ext uri="{FF2B5EF4-FFF2-40B4-BE49-F238E27FC236}">
                  <a16:creationId xmlns:a16="http://schemas.microsoft.com/office/drawing/2014/main" id="{0A30B3DD-69B6-4ECE-9381-1874BF9B3FBE}"/>
                </a:ext>
              </a:extLst>
            </p:cNvPr>
            <p:cNvSpPr/>
            <p:nvPr/>
          </p:nvSpPr>
          <p:spPr>
            <a:xfrm>
              <a:off x="835819" y="1371600"/>
              <a:ext cx="4495800" cy="1371600"/>
            </a:xfrm>
            <a:prstGeom prst="roundRect">
              <a:avLst>
                <a:gd name="adj" fmla="val 9853"/>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Textfeld 6">
              <a:extLst>
                <a:ext uri="{FF2B5EF4-FFF2-40B4-BE49-F238E27FC236}">
                  <a16:creationId xmlns:a16="http://schemas.microsoft.com/office/drawing/2014/main" id="{26F75EDD-970F-4748-817E-D9F777B4575C}"/>
                </a:ext>
              </a:extLst>
            </p:cNvPr>
            <p:cNvSpPr txBox="1"/>
            <p:nvPr/>
          </p:nvSpPr>
          <p:spPr>
            <a:xfrm>
              <a:off x="912019" y="1847490"/>
              <a:ext cx="914400" cy="914400"/>
            </a:xfrm>
            <a:prstGeom prst="rect">
              <a:avLst/>
            </a:prstGeom>
          </p:spPr>
          <p:txBody>
            <a:bodyPr vert="horz" wrap="none" lIns="0" tIns="0" rIns="0" bIns="0" rtlCol="0" anchor="t">
              <a:normAutofit/>
            </a:bodyPr>
            <a:lstStyle/>
            <a:p>
              <a:r>
                <a:rPr lang="en-US" sz="1600" dirty="0">
                  <a:solidFill>
                    <a:schemeClr val="accent1"/>
                  </a:solidFill>
                  <a:latin typeface="Arial" panose="020B0604020202020204" pitchFamily="34" charset="0"/>
                  <a:cs typeface="Arial" panose="020B0604020202020204" pitchFamily="34" charset="0"/>
                </a:rPr>
                <a:t>Interrupt</a:t>
              </a:r>
            </a:p>
            <a:p>
              <a:r>
                <a:rPr lang="en-US" sz="1600" dirty="0">
                  <a:solidFill>
                    <a:schemeClr val="accent1"/>
                  </a:solidFill>
                  <a:latin typeface="Arial" panose="020B0604020202020204" pitchFamily="34" charset="0"/>
                  <a:cs typeface="Arial" panose="020B0604020202020204" pitchFamily="34" charset="0"/>
                </a:rPr>
                <a:t>components</a:t>
              </a:r>
            </a:p>
          </p:txBody>
        </p:sp>
        <p:sp>
          <p:nvSpPr>
            <p:cNvPr id="13" name="Abgerundetes Rechteck 4">
              <a:extLst>
                <a:ext uri="{FF2B5EF4-FFF2-40B4-BE49-F238E27FC236}">
                  <a16:creationId xmlns:a16="http://schemas.microsoft.com/office/drawing/2014/main" id="{8FC0567F-50F1-4FB9-9E63-73740C79E78E}"/>
                </a:ext>
              </a:extLst>
            </p:cNvPr>
            <p:cNvSpPr/>
            <p:nvPr/>
          </p:nvSpPr>
          <p:spPr>
            <a:xfrm>
              <a:off x="8303419" y="1524000"/>
              <a:ext cx="2895600" cy="3505200"/>
            </a:xfrm>
            <a:prstGeom prst="roundRect">
              <a:avLst>
                <a:gd name="adj" fmla="val 4402"/>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feld 49">
              <a:extLst>
                <a:ext uri="{FF2B5EF4-FFF2-40B4-BE49-F238E27FC236}">
                  <a16:creationId xmlns:a16="http://schemas.microsoft.com/office/drawing/2014/main" id="{DD5F9283-0F22-42F6-AAFC-F5E6DFFA1F11}"/>
                </a:ext>
              </a:extLst>
            </p:cNvPr>
            <p:cNvSpPr txBox="1"/>
            <p:nvPr/>
          </p:nvSpPr>
          <p:spPr>
            <a:xfrm>
              <a:off x="10132219" y="3886200"/>
              <a:ext cx="914400" cy="914400"/>
            </a:xfrm>
            <a:prstGeom prst="rect">
              <a:avLst/>
            </a:prstGeom>
          </p:spPr>
          <p:txBody>
            <a:bodyPr vert="horz" wrap="none" lIns="0" tIns="0" rIns="0" bIns="0" rtlCol="0" anchor="t">
              <a:normAutofit/>
            </a:bodyPr>
            <a:lstStyle/>
            <a:p>
              <a:r>
                <a:rPr lang="en-US" sz="1600" dirty="0">
                  <a:solidFill>
                    <a:schemeClr val="accent1"/>
                  </a:solidFill>
                  <a:latin typeface="Arial" panose="020B0604020202020204" pitchFamily="34" charset="0"/>
                  <a:cs typeface="Arial" panose="020B0604020202020204" pitchFamily="34" charset="0"/>
                </a:rPr>
                <a:t>Real-time </a:t>
              </a:r>
            </a:p>
            <a:p>
              <a:r>
                <a:rPr lang="en-US" sz="1600" dirty="0">
                  <a:solidFill>
                    <a:schemeClr val="accent1"/>
                  </a:solidFill>
                  <a:latin typeface="Arial" panose="020B0604020202020204" pitchFamily="34" charset="0"/>
                  <a:cs typeface="Arial" panose="020B0604020202020204" pitchFamily="34" charset="0"/>
                </a:rPr>
                <a:t>program</a:t>
              </a:r>
            </a:p>
            <a:p>
              <a:r>
                <a:rPr lang="en-US" sz="1600" dirty="0">
                  <a:solidFill>
                    <a:schemeClr val="accent1"/>
                  </a:solidFill>
                  <a:latin typeface="Arial" panose="020B0604020202020204" pitchFamily="34" charset="0"/>
                  <a:cs typeface="Arial" panose="020B0604020202020204" pitchFamily="34" charset="0"/>
                </a:rPr>
                <a:t>tracing</a:t>
              </a:r>
            </a:p>
          </p:txBody>
        </p:sp>
        <p:sp>
          <p:nvSpPr>
            <p:cNvPr id="15" name="Abgerundetes Rechteck 8">
              <a:extLst>
                <a:ext uri="{FF2B5EF4-FFF2-40B4-BE49-F238E27FC236}">
                  <a16:creationId xmlns:a16="http://schemas.microsoft.com/office/drawing/2014/main" id="{C5669F14-5EAB-41BF-B37F-97834EBFD475}"/>
                </a:ext>
              </a:extLst>
            </p:cNvPr>
            <p:cNvSpPr/>
            <p:nvPr/>
          </p:nvSpPr>
          <p:spPr>
            <a:xfrm>
              <a:off x="3579019" y="5410200"/>
              <a:ext cx="6781800" cy="1219200"/>
            </a:xfrm>
            <a:prstGeom prst="roundRect">
              <a:avLst>
                <a:gd name="adj" fmla="val 10535"/>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Textfeld 61">
              <a:extLst>
                <a:ext uri="{FF2B5EF4-FFF2-40B4-BE49-F238E27FC236}">
                  <a16:creationId xmlns:a16="http://schemas.microsoft.com/office/drawing/2014/main" id="{CBAB6015-763B-4B1D-9225-47B4D1087B0A}"/>
                </a:ext>
              </a:extLst>
            </p:cNvPr>
            <p:cNvSpPr txBox="1"/>
            <p:nvPr/>
          </p:nvSpPr>
          <p:spPr>
            <a:xfrm>
              <a:off x="5941219" y="6298240"/>
              <a:ext cx="1981200" cy="381000"/>
            </a:xfrm>
            <a:prstGeom prst="rect">
              <a:avLst/>
            </a:prstGeom>
          </p:spPr>
          <p:txBody>
            <a:bodyPr vert="horz" wrap="none" lIns="0" tIns="0" rIns="0" bIns="0" rtlCol="0" anchor="t">
              <a:normAutofit/>
            </a:bodyPr>
            <a:lstStyle/>
            <a:p>
              <a:r>
                <a:rPr lang="en-US" sz="1600" dirty="0">
                  <a:solidFill>
                    <a:schemeClr val="accent1"/>
                  </a:solidFill>
                  <a:latin typeface="Arial" panose="020B0604020202020204" pitchFamily="34" charset="0"/>
                  <a:cs typeface="Arial" panose="020B0604020202020204" pitchFamily="34" charset="0"/>
                </a:rPr>
                <a:t>Memory interfaces</a:t>
              </a:r>
            </a:p>
          </p:txBody>
        </p:sp>
        <p:sp>
          <p:nvSpPr>
            <p:cNvPr id="17" name="Abgerundetes Rechteck 46">
              <a:extLst>
                <a:ext uri="{FF2B5EF4-FFF2-40B4-BE49-F238E27FC236}">
                  <a16:creationId xmlns:a16="http://schemas.microsoft.com/office/drawing/2014/main" id="{48CA334F-BB2C-4DD2-842A-B17D608A6255}"/>
                </a:ext>
              </a:extLst>
            </p:cNvPr>
            <p:cNvSpPr/>
            <p:nvPr/>
          </p:nvSpPr>
          <p:spPr>
            <a:xfrm>
              <a:off x="6519668" y="3828690"/>
              <a:ext cx="1752599" cy="1219200"/>
            </a:xfrm>
            <a:prstGeom prst="roundRect">
              <a:avLst>
                <a:gd name="adj" fmla="val 12068"/>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8" name="Rechteck 7">
              <a:extLst>
                <a:ext uri="{FF2B5EF4-FFF2-40B4-BE49-F238E27FC236}">
                  <a16:creationId xmlns:a16="http://schemas.microsoft.com/office/drawing/2014/main" id="{4C28B925-5C7D-4269-AA38-3F97596D6062}"/>
                </a:ext>
              </a:extLst>
            </p:cNvPr>
            <p:cNvSpPr/>
            <p:nvPr/>
          </p:nvSpPr>
          <p:spPr>
            <a:xfrm>
              <a:off x="6469109" y="4419991"/>
              <a:ext cx="1066799" cy="629544"/>
            </a:xfrm>
            <a:prstGeom prst="rect">
              <a:avLst/>
            </a:prstGeom>
          </p:spPr>
          <p:txBody>
            <a:bodyPr wrap="square">
              <a:spAutoFit/>
            </a:bodyPr>
            <a:lstStyle/>
            <a:p>
              <a:r>
                <a:rPr lang="en-US" sz="1600" dirty="0">
                  <a:solidFill>
                    <a:schemeClr val="accent1"/>
                  </a:solidFill>
                  <a:latin typeface="Arial" panose="020B0604020202020204" pitchFamily="34" charset="0"/>
                  <a:cs typeface="Arial" panose="020B0604020202020204" pitchFamily="34" charset="0"/>
                </a:rPr>
                <a:t>Data</a:t>
              </a:r>
            </a:p>
            <a:p>
              <a:r>
                <a:rPr lang="en-US" sz="1600" dirty="0">
                  <a:solidFill>
                    <a:schemeClr val="accent1"/>
                  </a:solidFill>
                  <a:latin typeface="Arial" panose="020B0604020202020204" pitchFamily="34" charset="0"/>
                  <a:cs typeface="Arial" panose="020B0604020202020204" pitchFamily="34" charset="0"/>
                </a:rPr>
                <a:t>tracing</a:t>
              </a:r>
            </a:p>
          </p:txBody>
        </p:sp>
      </p:grpSp>
    </p:spTree>
    <p:extLst>
      <p:ext uri="{BB962C8B-B14F-4D97-AF65-F5344CB8AC3E}">
        <p14:creationId xmlns:p14="http://schemas.microsoft.com/office/powerpoint/2010/main" val="372315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673E97-FBAB-4888-9363-AE290A6EDBBC}"/>
              </a:ext>
            </a:extLst>
          </p:cNvPr>
          <p:cNvSpPr>
            <a:spLocks noGrp="1"/>
          </p:cNvSpPr>
          <p:nvPr>
            <p:ph type="title"/>
          </p:nvPr>
        </p:nvSpPr>
        <p:spPr/>
        <p:txBody>
          <a:bodyPr/>
          <a:lstStyle/>
          <a:p>
            <a:r>
              <a:rPr lang="en-US" dirty="0"/>
              <a:t>Cortex-M4 block diagram</a:t>
            </a:r>
          </a:p>
        </p:txBody>
      </p:sp>
      <p:sp>
        <p:nvSpPr>
          <p:cNvPr id="2" name="Content Placeholder 1">
            <a:extLst>
              <a:ext uri="{FF2B5EF4-FFF2-40B4-BE49-F238E27FC236}">
                <a16:creationId xmlns:a16="http://schemas.microsoft.com/office/drawing/2014/main" id="{FB45232C-E167-4258-BFEF-2619FAD88B19}"/>
              </a:ext>
            </a:extLst>
          </p:cNvPr>
          <p:cNvSpPr>
            <a:spLocks noGrp="1"/>
          </p:cNvSpPr>
          <p:nvPr>
            <p:ph idx="1"/>
          </p:nvPr>
        </p:nvSpPr>
        <p:spPr/>
        <p:txBody>
          <a:bodyPr/>
          <a:lstStyle/>
          <a:p>
            <a:r>
              <a:rPr lang="en-US" dirty="0"/>
              <a:t>Processor cor</a:t>
            </a:r>
            <a:r>
              <a:rPr lang="en-GB" dirty="0"/>
              <a:t>e</a:t>
            </a:r>
            <a:endParaRPr lang="en-US" altLang="en-US" dirty="0">
              <a:ea typeface="ＭＳ Ｐゴシック" panose="020B0600070205080204" pitchFamily="34" charset="-128"/>
            </a:endParaRPr>
          </a:p>
          <a:p>
            <a:pPr lvl="1"/>
            <a:r>
              <a:rPr lang="en-US" dirty="0"/>
              <a:t>Contains internal registers, the ALU, data path, and some control logic</a:t>
            </a:r>
          </a:p>
          <a:p>
            <a:pPr lvl="1"/>
            <a:r>
              <a:rPr lang="en-US" dirty="0"/>
              <a:t>Registers include sixteen 32-bit registers for both general and special usage.</a:t>
            </a:r>
          </a:p>
          <a:p>
            <a:pPr lvl="1"/>
            <a:endParaRPr lang="en-US" dirty="0"/>
          </a:p>
          <a:p>
            <a:r>
              <a:rPr lang="en-US" dirty="0"/>
              <a:t>Processor pipeline stages</a:t>
            </a:r>
            <a:endParaRPr lang="en-US" altLang="en-US" dirty="0">
              <a:ea typeface="ＭＳ Ｐゴシック" panose="020B0600070205080204" pitchFamily="34" charset="-128"/>
            </a:endParaRPr>
          </a:p>
          <a:p>
            <a:pPr lvl="1"/>
            <a:r>
              <a:rPr lang="en-US" dirty="0"/>
              <a:t>Three-stage pipeline: fetch, decode, and execution</a:t>
            </a:r>
          </a:p>
          <a:p>
            <a:pPr lvl="1"/>
            <a:r>
              <a:rPr lang="en-US" dirty="0"/>
              <a:t>Some instructions may take multiple cycles to execute, in which case the pipeline will be stalled.</a:t>
            </a:r>
          </a:p>
          <a:p>
            <a:pPr lvl="1"/>
            <a:r>
              <a:rPr lang="en-US" dirty="0"/>
              <a:t>Speculatively prefetches instructions from branch target addresses</a:t>
            </a:r>
          </a:p>
          <a:p>
            <a:pPr lvl="1"/>
            <a:r>
              <a:rPr lang="en-US" dirty="0"/>
              <a:t>Up to two instructions can be fetched in one transfer (16-bit instructions).</a:t>
            </a:r>
          </a:p>
          <a:p>
            <a:endParaRPr lang="en-GB" dirty="0"/>
          </a:p>
        </p:txBody>
      </p:sp>
      <p:grpSp>
        <p:nvGrpSpPr>
          <p:cNvPr id="55" name="Group 54">
            <a:extLst>
              <a:ext uri="{FF2B5EF4-FFF2-40B4-BE49-F238E27FC236}">
                <a16:creationId xmlns:a16="http://schemas.microsoft.com/office/drawing/2014/main" id="{1A93C452-E0F3-4B0A-883F-8A1BD9CB8436}"/>
              </a:ext>
            </a:extLst>
          </p:cNvPr>
          <p:cNvGrpSpPr/>
          <p:nvPr/>
        </p:nvGrpSpPr>
        <p:grpSpPr>
          <a:xfrm>
            <a:off x="2191021" y="4532710"/>
            <a:ext cx="8246126" cy="1849040"/>
            <a:chOff x="729866" y="4455930"/>
            <a:chExt cx="8246126" cy="1849040"/>
          </a:xfrm>
        </p:grpSpPr>
        <p:sp>
          <p:nvSpPr>
            <p:cNvPr id="56" name="Rounded Rectangle 30">
              <a:extLst>
                <a:ext uri="{FF2B5EF4-FFF2-40B4-BE49-F238E27FC236}">
                  <a16:creationId xmlns:a16="http://schemas.microsoft.com/office/drawing/2014/main" id="{536607C3-37A3-420A-BFF5-AE84B6896F8E}"/>
                </a:ext>
              </a:extLst>
            </p:cNvPr>
            <p:cNvSpPr/>
            <p:nvPr/>
          </p:nvSpPr>
          <p:spPr bwMode="auto">
            <a:xfrm>
              <a:off x="1919687" y="4496814"/>
              <a:ext cx="991518" cy="236569"/>
            </a:xfrm>
            <a:prstGeom prst="round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Fetch</a:t>
              </a:r>
            </a:p>
          </p:txBody>
        </p:sp>
        <p:sp>
          <p:nvSpPr>
            <p:cNvPr id="57" name="Rounded Rectangle 31">
              <a:extLst>
                <a:ext uri="{FF2B5EF4-FFF2-40B4-BE49-F238E27FC236}">
                  <a16:creationId xmlns:a16="http://schemas.microsoft.com/office/drawing/2014/main" id="{DD2961EC-1016-4F3D-8895-1ED48D1F2F0E}"/>
                </a:ext>
              </a:extLst>
            </p:cNvPr>
            <p:cNvSpPr/>
            <p:nvPr/>
          </p:nvSpPr>
          <p:spPr bwMode="auto">
            <a:xfrm>
              <a:off x="2966290" y="4496814"/>
              <a:ext cx="991518" cy="236569"/>
            </a:xfrm>
            <a:prstGeom prst="round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Decode</a:t>
              </a:r>
            </a:p>
          </p:txBody>
        </p:sp>
        <p:sp>
          <p:nvSpPr>
            <p:cNvPr id="58" name="Rounded Rectangle 32">
              <a:extLst>
                <a:ext uri="{FF2B5EF4-FFF2-40B4-BE49-F238E27FC236}">
                  <a16:creationId xmlns:a16="http://schemas.microsoft.com/office/drawing/2014/main" id="{39D6A0E5-C7E7-4D88-AAA6-D459259C42B3}"/>
                </a:ext>
              </a:extLst>
            </p:cNvPr>
            <p:cNvSpPr/>
            <p:nvPr/>
          </p:nvSpPr>
          <p:spPr bwMode="auto">
            <a:xfrm>
              <a:off x="4012893" y="4496814"/>
              <a:ext cx="991518" cy="236569"/>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Execute</a:t>
              </a:r>
            </a:p>
          </p:txBody>
        </p:sp>
        <p:sp>
          <p:nvSpPr>
            <p:cNvPr id="59" name="Rounded Rectangle 34">
              <a:extLst>
                <a:ext uri="{FF2B5EF4-FFF2-40B4-BE49-F238E27FC236}">
                  <a16:creationId xmlns:a16="http://schemas.microsoft.com/office/drawing/2014/main" id="{4A210E79-0323-4694-8CCB-5EA27C262111}"/>
                </a:ext>
              </a:extLst>
            </p:cNvPr>
            <p:cNvSpPr/>
            <p:nvPr/>
          </p:nvSpPr>
          <p:spPr bwMode="auto">
            <a:xfrm>
              <a:off x="1919687" y="4849454"/>
              <a:ext cx="991518" cy="236569"/>
            </a:xfrm>
            <a:prstGeom prst="round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Fetch</a:t>
              </a:r>
            </a:p>
          </p:txBody>
        </p:sp>
        <p:sp>
          <p:nvSpPr>
            <p:cNvPr id="60" name="Rounded Rectangle 35">
              <a:extLst>
                <a:ext uri="{FF2B5EF4-FFF2-40B4-BE49-F238E27FC236}">
                  <a16:creationId xmlns:a16="http://schemas.microsoft.com/office/drawing/2014/main" id="{421D50F0-B377-4933-B829-9410DD138E7B}"/>
                </a:ext>
              </a:extLst>
            </p:cNvPr>
            <p:cNvSpPr/>
            <p:nvPr/>
          </p:nvSpPr>
          <p:spPr bwMode="auto">
            <a:xfrm>
              <a:off x="4012893" y="4849454"/>
              <a:ext cx="991518" cy="236569"/>
            </a:xfrm>
            <a:prstGeom prst="round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Decode</a:t>
              </a:r>
            </a:p>
          </p:txBody>
        </p:sp>
        <p:sp>
          <p:nvSpPr>
            <p:cNvPr id="61" name="Rounded Rectangle 36">
              <a:extLst>
                <a:ext uri="{FF2B5EF4-FFF2-40B4-BE49-F238E27FC236}">
                  <a16:creationId xmlns:a16="http://schemas.microsoft.com/office/drawing/2014/main" id="{251A362A-807C-429B-A68D-A0904851AC8E}"/>
                </a:ext>
              </a:extLst>
            </p:cNvPr>
            <p:cNvSpPr/>
            <p:nvPr/>
          </p:nvSpPr>
          <p:spPr bwMode="auto">
            <a:xfrm>
              <a:off x="5059496" y="4849454"/>
              <a:ext cx="991518" cy="236569"/>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Execute</a:t>
              </a:r>
            </a:p>
          </p:txBody>
        </p:sp>
        <p:sp>
          <p:nvSpPr>
            <p:cNvPr id="62" name="Rounded Rectangle 37">
              <a:extLst>
                <a:ext uri="{FF2B5EF4-FFF2-40B4-BE49-F238E27FC236}">
                  <a16:creationId xmlns:a16="http://schemas.microsoft.com/office/drawing/2014/main" id="{D41B886E-2519-4BE6-82B5-830ECD97B546}"/>
                </a:ext>
              </a:extLst>
            </p:cNvPr>
            <p:cNvSpPr/>
            <p:nvPr/>
          </p:nvSpPr>
          <p:spPr bwMode="auto">
            <a:xfrm>
              <a:off x="2966290" y="5204116"/>
              <a:ext cx="991518" cy="236569"/>
            </a:xfrm>
            <a:prstGeom prst="round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Fetch</a:t>
              </a:r>
            </a:p>
          </p:txBody>
        </p:sp>
        <p:sp>
          <p:nvSpPr>
            <p:cNvPr id="63" name="Rounded Rectangle 38">
              <a:extLst>
                <a:ext uri="{FF2B5EF4-FFF2-40B4-BE49-F238E27FC236}">
                  <a16:creationId xmlns:a16="http://schemas.microsoft.com/office/drawing/2014/main" id="{56BF30B5-3EC4-48C9-9A1C-0AB787979EF0}"/>
                </a:ext>
              </a:extLst>
            </p:cNvPr>
            <p:cNvSpPr/>
            <p:nvPr/>
          </p:nvSpPr>
          <p:spPr bwMode="auto">
            <a:xfrm>
              <a:off x="5059496" y="5202093"/>
              <a:ext cx="991518" cy="236569"/>
            </a:xfrm>
            <a:prstGeom prst="round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Decode</a:t>
              </a:r>
            </a:p>
          </p:txBody>
        </p:sp>
        <p:sp>
          <p:nvSpPr>
            <p:cNvPr id="64" name="Rounded Rectangle 39">
              <a:extLst>
                <a:ext uri="{FF2B5EF4-FFF2-40B4-BE49-F238E27FC236}">
                  <a16:creationId xmlns:a16="http://schemas.microsoft.com/office/drawing/2014/main" id="{0ADC931C-F852-42B6-8936-82FF2B113788}"/>
                </a:ext>
              </a:extLst>
            </p:cNvPr>
            <p:cNvSpPr/>
            <p:nvPr/>
          </p:nvSpPr>
          <p:spPr bwMode="auto">
            <a:xfrm>
              <a:off x="6106099" y="5202093"/>
              <a:ext cx="991518" cy="236569"/>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Execute</a:t>
              </a:r>
            </a:p>
          </p:txBody>
        </p:sp>
        <p:sp>
          <p:nvSpPr>
            <p:cNvPr id="65" name="TextBox 64">
              <a:extLst>
                <a:ext uri="{FF2B5EF4-FFF2-40B4-BE49-F238E27FC236}">
                  <a16:creationId xmlns:a16="http://schemas.microsoft.com/office/drawing/2014/main" id="{7F69CCD3-CC0C-4CED-A7FD-715700854981}"/>
                </a:ext>
              </a:extLst>
            </p:cNvPr>
            <p:cNvSpPr txBox="1"/>
            <p:nvPr/>
          </p:nvSpPr>
          <p:spPr>
            <a:xfrm>
              <a:off x="729866" y="4455930"/>
              <a:ext cx="1288974" cy="307777"/>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charset="0"/>
                  <a:ea typeface="MS PGothic" pitchFamily="34" charset="-128"/>
                </a:rPr>
                <a:t>Instruction 1</a:t>
              </a:r>
            </a:p>
          </p:txBody>
        </p:sp>
        <p:sp>
          <p:nvSpPr>
            <p:cNvPr id="66" name="TextBox 65">
              <a:extLst>
                <a:ext uri="{FF2B5EF4-FFF2-40B4-BE49-F238E27FC236}">
                  <a16:creationId xmlns:a16="http://schemas.microsoft.com/office/drawing/2014/main" id="{135D071E-6EA8-47FD-AB82-DDD96863D185}"/>
                </a:ext>
              </a:extLst>
            </p:cNvPr>
            <p:cNvSpPr txBox="1"/>
            <p:nvPr/>
          </p:nvSpPr>
          <p:spPr>
            <a:xfrm>
              <a:off x="729866" y="4819782"/>
              <a:ext cx="1288974" cy="307777"/>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charset="0"/>
                  <a:ea typeface="MS PGothic" pitchFamily="34" charset="-128"/>
                </a:rPr>
                <a:t>Instruction 2</a:t>
              </a:r>
            </a:p>
          </p:txBody>
        </p:sp>
        <p:sp>
          <p:nvSpPr>
            <p:cNvPr id="67" name="TextBox 66">
              <a:extLst>
                <a:ext uri="{FF2B5EF4-FFF2-40B4-BE49-F238E27FC236}">
                  <a16:creationId xmlns:a16="http://schemas.microsoft.com/office/drawing/2014/main" id="{CDAEA92F-80BB-4E90-B5C2-B9905C5ADC24}"/>
                </a:ext>
              </a:extLst>
            </p:cNvPr>
            <p:cNvSpPr txBox="1"/>
            <p:nvPr/>
          </p:nvSpPr>
          <p:spPr>
            <a:xfrm>
              <a:off x="737010" y="5178376"/>
              <a:ext cx="1288974" cy="307777"/>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charset="0"/>
                  <a:ea typeface="MS PGothic" pitchFamily="34" charset="-128"/>
                </a:rPr>
                <a:t>Instruction 3</a:t>
              </a:r>
            </a:p>
          </p:txBody>
        </p:sp>
        <p:sp>
          <p:nvSpPr>
            <p:cNvPr id="68" name="Rounded Rectangle 43">
              <a:extLst>
                <a:ext uri="{FF2B5EF4-FFF2-40B4-BE49-F238E27FC236}">
                  <a16:creationId xmlns:a16="http://schemas.microsoft.com/office/drawing/2014/main" id="{E714BFD5-158E-493D-8C53-B78A6A5871DE}"/>
                </a:ext>
              </a:extLst>
            </p:cNvPr>
            <p:cNvSpPr/>
            <p:nvPr/>
          </p:nvSpPr>
          <p:spPr bwMode="auto">
            <a:xfrm>
              <a:off x="2966290" y="5554732"/>
              <a:ext cx="991518" cy="236569"/>
            </a:xfrm>
            <a:prstGeom prst="round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Fetch</a:t>
              </a:r>
            </a:p>
          </p:txBody>
        </p:sp>
        <p:sp>
          <p:nvSpPr>
            <p:cNvPr id="69" name="Rounded Rectangle 44">
              <a:extLst>
                <a:ext uri="{FF2B5EF4-FFF2-40B4-BE49-F238E27FC236}">
                  <a16:creationId xmlns:a16="http://schemas.microsoft.com/office/drawing/2014/main" id="{ECB8AE1E-7DCF-4C55-A3CD-E6F5B8444F5E}"/>
                </a:ext>
              </a:extLst>
            </p:cNvPr>
            <p:cNvSpPr/>
            <p:nvPr/>
          </p:nvSpPr>
          <p:spPr bwMode="auto">
            <a:xfrm>
              <a:off x="6106099" y="5554732"/>
              <a:ext cx="991518" cy="236569"/>
            </a:xfrm>
            <a:prstGeom prst="round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Decode</a:t>
              </a:r>
            </a:p>
          </p:txBody>
        </p:sp>
        <p:sp>
          <p:nvSpPr>
            <p:cNvPr id="70" name="Rounded Rectangle 45">
              <a:extLst>
                <a:ext uri="{FF2B5EF4-FFF2-40B4-BE49-F238E27FC236}">
                  <a16:creationId xmlns:a16="http://schemas.microsoft.com/office/drawing/2014/main" id="{CD73AA5C-2776-4562-9A75-DB49B4FD6303}"/>
                </a:ext>
              </a:extLst>
            </p:cNvPr>
            <p:cNvSpPr/>
            <p:nvPr/>
          </p:nvSpPr>
          <p:spPr bwMode="auto">
            <a:xfrm>
              <a:off x="7152702" y="5554732"/>
              <a:ext cx="991518" cy="236569"/>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Execute</a:t>
              </a:r>
            </a:p>
          </p:txBody>
        </p:sp>
        <p:sp>
          <p:nvSpPr>
            <p:cNvPr id="71" name="TextBox 70">
              <a:extLst>
                <a:ext uri="{FF2B5EF4-FFF2-40B4-BE49-F238E27FC236}">
                  <a16:creationId xmlns:a16="http://schemas.microsoft.com/office/drawing/2014/main" id="{27E7F14C-911C-491E-A31C-85770865D775}"/>
                </a:ext>
              </a:extLst>
            </p:cNvPr>
            <p:cNvSpPr txBox="1"/>
            <p:nvPr/>
          </p:nvSpPr>
          <p:spPr>
            <a:xfrm>
              <a:off x="737010" y="5530137"/>
              <a:ext cx="1288974" cy="307777"/>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charset="0"/>
                  <a:ea typeface="MS PGothic" pitchFamily="34" charset="-128"/>
                </a:rPr>
                <a:t>Instruction 4</a:t>
              </a:r>
            </a:p>
          </p:txBody>
        </p:sp>
        <p:cxnSp>
          <p:nvCxnSpPr>
            <p:cNvPr id="72" name="Straight Arrow Connector 71">
              <a:extLst>
                <a:ext uri="{FF2B5EF4-FFF2-40B4-BE49-F238E27FC236}">
                  <a16:creationId xmlns:a16="http://schemas.microsoft.com/office/drawing/2014/main" id="{ABD63490-31CC-49B4-91F6-F99FF34F955E}"/>
                </a:ext>
              </a:extLst>
            </p:cNvPr>
            <p:cNvCxnSpPr/>
            <p:nvPr/>
          </p:nvCxnSpPr>
          <p:spPr bwMode="auto">
            <a:xfrm>
              <a:off x="729866" y="5997193"/>
              <a:ext cx="8086382" cy="0"/>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sp>
          <p:nvSpPr>
            <p:cNvPr id="73" name="TextBox 72">
              <a:extLst>
                <a:ext uri="{FF2B5EF4-FFF2-40B4-BE49-F238E27FC236}">
                  <a16:creationId xmlns:a16="http://schemas.microsoft.com/office/drawing/2014/main" id="{0D7E1E7C-AC5B-4BD5-9757-DA643722E78D}"/>
                </a:ext>
              </a:extLst>
            </p:cNvPr>
            <p:cNvSpPr txBox="1"/>
            <p:nvPr/>
          </p:nvSpPr>
          <p:spPr>
            <a:xfrm>
              <a:off x="8144220" y="5997193"/>
              <a:ext cx="831772" cy="307777"/>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charset="0"/>
                  <a:ea typeface="MS PGothic" pitchFamily="34" charset="-128"/>
                </a:rPr>
                <a:t>Time </a:t>
              </a:r>
            </a:p>
          </p:txBody>
        </p:sp>
      </p:grpSp>
    </p:spTree>
    <p:extLst>
      <p:ext uri="{BB962C8B-B14F-4D97-AF65-F5344CB8AC3E}">
        <p14:creationId xmlns:p14="http://schemas.microsoft.com/office/powerpoint/2010/main" val="44080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673E97-FBAB-4888-9363-AE290A6EDBBC}"/>
              </a:ext>
            </a:extLst>
          </p:cNvPr>
          <p:cNvSpPr>
            <a:spLocks noGrp="1"/>
          </p:cNvSpPr>
          <p:nvPr>
            <p:ph type="title"/>
          </p:nvPr>
        </p:nvSpPr>
        <p:spPr/>
        <p:txBody>
          <a:bodyPr/>
          <a:lstStyle/>
          <a:p>
            <a:r>
              <a:rPr lang="en-US" dirty="0"/>
              <a:t>Cortex-M4 block diagram</a:t>
            </a:r>
          </a:p>
        </p:txBody>
      </p:sp>
      <p:sp>
        <p:nvSpPr>
          <p:cNvPr id="2" name="Content Placeholder 1">
            <a:extLst>
              <a:ext uri="{FF2B5EF4-FFF2-40B4-BE49-F238E27FC236}">
                <a16:creationId xmlns:a16="http://schemas.microsoft.com/office/drawing/2014/main" id="{FB45232C-E167-4258-BFEF-2619FAD88B19}"/>
              </a:ext>
            </a:extLst>
          </p:cNvPr>
          <p:cNvSpPr>
            <a:spLocks noGrp="1"/>
          </p:cNvSpPr>
          <p:nvPr>
            <p:ph idx="1"/>
          </p:nvPr>
        </p:nvSpPr>
        <p:spPr/>
        <p:txBody>
          <a:bodyPr/>
          <a:lstStyle/>
          <a:p>
            <a:r>
              <a:rPr lang="en-US" dirty="0"/>
              <a:t>NVIC</a:t>
            </a:r>
            <a:endParaRPr lang="en-US" altLang="en-US" dirty="0">
              <a:ea typeface="ＭＳ Ｐゴシック" panose="020B0600070205080204" pitchFamily="34" charset="-128"/>
            </a:endParaRPr>
          </a:p>
          <a:p>
            <a:pPr lvl="1"/>
            <a:r>
              <a:rPr lang="en-US" dirty="0"/>
              <a:t>Up to 240 interrupt request signals and an NMI</a:t>
            </a:r>
          </a:p>
          <a:p>
            <a:pPr lvl="1"/>
            <a:r>
              <a:rPr lang="en-US" dirty="0"/>
              <a:t>Automatically handles nested interrupts, such as comparing priorities between interrupt requests and the current priority level</a:t>
            </a:r>
          </a:p>
          <a:p>
            <a:pPr lvl="1"/>
            <a:endParaRPr lang="en-US" dirty="0"/>
          </a:p>
          <a:p>
            <a:r>
              <a:rPr lang="en-US" dirty="0"/>
              <a:t>WIC</a:t>
            </a:r>
            <a:endParaRPr lang="en-US" altLang="en-US" dirty="0">
              <a:ea typeface="ＭＳ Ｐゴシック" panose="020B0600070205080204" pitchFamily="34" charset="-128"/>
            </a:endParaRPr>
          </a:p>
          <a:p>
            <a:pPr lvl="1"/>
            <a:r>
              <a:rPr lang="en-US" dirty="0"/>
              <a:t>For low-power applications, the microcontroller can enter sleep mode by shutting down most of the components. </a:t>
            </a:r>
          </a:p>
          <a:p>
            <a:pPr lvl="1"/>
            <a:r>
              <a:rPr lang="en-US" dirty="0"/>
              <a:t>When an interrupt request is detected, the WIC can inform the power management unit to power up the system.</a:t>
            </a:r>
          </a:p>
          <a:p>
            <a:pPr lvl="1"/>
            <a:endParaRPr lang="en-GB" dirty="0"/>
          </a:p>
          <a:p>
            <a:r>
              <a:rPr lang="en-US" dirty="0"/>
              <a:t>MPU (optional)</a:t>
            </a:r>
            <a:endParaRPr lang="en-US" altLang="en-US" dirty="0">
              <a:ea typeface="ＭＳ Ｐゴシック" panose="020B0600070205080204" pitchFamily="34" charset="-128"/>
            </a:endParaRPr>
          </a:p>
          <a:p>
            <a:pPr lvl="1"/>
            <a:r>
              <a:rPr lang="en-US" dirty="0"/>
              <a:t>Used to protect memory content, e.g., make some memory regions read-only or preventing user applications from accessing privileged application data</a:t>
            </a:r>
          </a:p>
        </p:txBody>
      </p:sp>
    </p:spTree>
    <p:extLst>
      <p:ext uri="{BB962C8B-B14F-4D97-AF65-F5344CB8AC3E}">
        <p14:creationId xmlns:p14="http://schemas.microsoft.com/office/powerpoint/2010/main" val="174452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673E97-FBAB-4888-9363-AE290A6EDBBC}"/>
              </a:ext>
            </a:extLst>
          </p:cNvPr>
          <p:cNvSpPr>
            <a:spLocks noGrp="1"/>
          </p:cNvSpPr>
          <p:nvPr>
            <p:ph type="title"/>
          </p:nvPr>
        </p:nvSpPr>
        <p:spPr/>
        <p:txBody>
          <a:bodyPr/>
          <a:lstStyle/>
          <a:p>
            <a:r>
              <a:rPr lang="en-US" dirty="0"/>
              <a:t>Cortex-M4 block diagram</a:t>
            </a:r>
          </a:p>
        </p:txBody>
      </p:sp>
      <p:sp>
        <p:nvSpPr>
          <p:cNvPr id="2" name="Content Placeholder 1">
            <a:extLst>
              <a:ext uri="{FF2B5EF4-FFF2-40B4-BE49-F238E27FC236}">
                <a16:creationId xmlns:a16="http://schemas.microsoft.com/office/drawing/2014/main" id="{FB45232C-E167-4258-BFEF-2619FAD88B19}"/>
              </a:ext>
            </a:extLst>
          </p:cNvPr>
          <p:cNvSpPr>
            <a:spLocks noGrp="1"/>
          </p:cNvSpPr>
          <p:nvPr>
            <p:ph idx="1"/>
          </p:nvPr>
        </p:nvSpPr>
        <p:spPr/>
        <p:txBody>
          <a:bodyPr/>
          <a:lstStyle/>
          <a:p>
            <a:endParaRPr lang="en-US" dirty="0"/>
          </a:p>
          <a:p>
            <a:r>
              <a:rPr lang="en-US" dirty="0"/>
              <a:t>Bus interconnect</a:t>
            </a:r>
            <a:endParaRPr lang="en-US" altLang="en-US" dirty="0">
              <a:ea typeface="ＭＳ Ｐゴシック" panose="020B0600070205080204" pitchFamily="34" charset="-128"/>
            </a:endParaRPr>
          </a:p>
          <a:p>
            <a:pPr lvl="1"/>
            <a:r>
              <a:rPr lang="en-US" dirty="0"/>
              <a:t>Allows data transfer to take place on different buses simultaneously</a:t>
            </a:r>
          </a:p>
          <a:p>
            <a:pPr lvl="1"/>
            <a:r>
              <a:rPr lang="en-US" dirty="0"/>
              <a:t>Provides data transfer management, e.g., write buffer, bit-oriented operations (bit-band)</a:t>
            </a:r>
          </a:p>
          <a:p>
            <a:pPr lvl="1"/>
            <a:r>
              <a:rPr lang="en-US" dirty="0"/>
              <a:t>May include bus bridges (e.g., AHB-to-APB bus bridge) to connect different buses into a network using a single global memory space</a:t>
            </a:r>
          </a:p>
          <a:p>
            <a:pPr lvl="1"/>
            <a:r>
              <a:rPr lang="en-US" dirty="0"/>
              <a:t>Includes the internal bus system, the data path in the processor core, and the AHB-Lite interface unit.</a:t>
            </a:r>
          </a:p>
          <a:p>
            <a:pPr lvl="1"/>
            <a:endParaRPr lang="en-US" dirty="0"/>
          </a:p>
          <a:p>
            <a:r>
              <a:rPr lang="en-US" dirty="0"/>
              <a:t>Debug subsystem</a:t>
            </a:r>
            <a:endParaRPr lang="en-US" altLang="en-US" dirty="0">
              <a:ea typeface="ＭＳ Ｐゴシック" panose="020B0600070205080204" pitchFamily="34" charset="-128"/>
            </a:endParaRPr>
          </a:p>
          <a:p>
            <a:pPr lvl="1"/>
            <a:r>
              <a:rPr lang="en-US" dirty="0"/>
              <a:t>Handles debug control, program breakpoints, and data watchpoints</a:t>
            </a:r>
          </a:p>
          <a:p>
            <a:pPr lvl="1"/>
            <a:r>
              <a:rPr lang="en-US" dirty="0"/>
              <a:t>When a debug event occurs, it can put the processor core in a halted state, so that developers can analyze the status of the processor, including register values and flags, at a particular point.</a:t>
            </a:r>
          </a:p>
        </p:txBody>
      </p:sp>
    </p:spTree>
    <p:extLst>
      <p:ext uri="{BB962C8B-B14F-4D97-AF65-F5344CB8AC3E}">
        <p14:creationId xmlns:p14="http://schemas.microsoft.com/office/powerpoint/2010/main" val="174134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5904-A63F-48E9-B4EB-2B2FE554C507}"/>
              </a:ext>
            </a:extLst>
          </p:cNvPr>
          <p:cNvSpPr>
            <a:spLocks noGrp="1"/>
          </p:cNvSpPr>
          <p:nvPr>
            <p:ph type="title"/>
          </p:nvPr>
        </p:nvSpPr>
        <p:spPr/>
        <p:txBody>
          <a:bodyPr/>
          <a:lstStyle/>
          <a:p>
            <a:r>
              <a:rPr lang="en-US" dirty="0"/>
              <a:t>Arm Cortex-M4 processor registers</a:t>
            </a:r>
          </a:p>
        </p:txBody>
      </p:sp>
      <p:grpSp>
        <p:nvGrpSpPr>
          <p:cNvPr id="6" name="Group 5">
            <a:extLst>
              <a:ext uri="{FF2B5EF4-FFF2-40B4-BE49-F238E27FC236}">
                <a16:creationId xmlns:a16="http://schemas.microsoft.com/office/drawing/2014/main" id="{2115D567-4ACA-442D-8E9C-86E3A99E77D9}"/>
              </a:ext>
            </a:extLst>
          </p:cNvPr>
          <p:cNvGrpSpPr/>
          <p:nvPr/>
        </p:nvGrpSpPr>
        <p:grpSpPr>
          <a:xfrm>
            <a:off x="479425" y="1235175"/>
            <a:ext cx="11391150" cy="2416631"/>
            <a:chOff x="479425" y="1131009"/>
            <a:chExt cx="11391150" cy="2416631"/>
          </a:xfrm>
        </p:grpSpPr>
        <p:sp>
          <p:nvSpPr>
            <p:cNvPr id="4" name="Rectangle: Rounded Corners 3">
              <a:extLst>
                <a:ext uri="{FF2B5EF4-FFF2-40B4-BE49-F238E27FC236}">
                  <a16:creationId xmlns:a16="http://schemas.microsoft.com/office/drawing/2014/main" id="{9D1BB345-0C55-4202-A44C-43D95FB24288}"/>
                </a:ext>
              </a:extLst>
            </p:cNvPr>
            <p:cNvSpPr/>
            <p:nvPr/>
          </p:nvSpPr>
          <p:spPr>
            <a:xfrm>
              <a:off x="479425" y="1131009"/>
              <a:ext cx="11233150" cy="2416631"/>
            </a:xfrm>
            <a:prstGeom prst="roundRect">
              <a:avLst>
                <a:gd name="adj" fmla="val 68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B812962-BE5B-41F1-9C99-6886FD65A227}"/>
                </a:ext>
              </a:extLst>
            </p:cNvPr>
            <p:cNvSpPr txBox="1"/>
            <p:nvPr/>
          </p:nvSpPr>
          <p:spPr>
            <a:xfrm>
              <a:off x="717629" y="1279000"/>
              <a:ext cx="11152946" cy="2052870"/>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100" b="1" dirty="0">
                  <a:solidFill>
                    <a:schemeClr val="accent3"/>
                  </a:solidFill>
                  <a:latin typeface="+mn-lt"/>
                  <a:ea typeface="+mn-ea"/>
                </a:rPr>
                <a:t>Processor registers</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The internal registers are used to store and process temporary data within the processor core.</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All registers are inside the processor core, so they can be accessed quickly.</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Load-store architecture</a:t>
              </a:r>
            </a:p>
            <a:p>
              <a:pPr marL="800100" lvl="1"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To process memory data, they have to be first loaded from memory to registers, processed inside the processor core using register data only, and then written back to memory if needed.</a:t>
              </a:r>
            </a:p>
          </p:txBody>
        </p:sp>
      </p:grpSp>
      <p:grpSp>
        <p:nvGrpSpPr>
          <p:cNvPr id="10" name="Group 9">
            <a:extLst>
              <a:ext uri="{FF2B5EF4-FFF2-40B4-BE49-F238E27FC236}">
                <a16:creationId xmlns:a16="http://schemas.microsoft.com/office/drawing/2014/main" id="{24949981-9695-44AC-B253-9B2E56E8A68D}"/>
              </a:ext>
            </a:extLst>
          </p:cNvPr>
          <p:cNvGrpSpPr/>
          <p:nvPr/>
        </p:nvGrpSpPr>
        <p:grpSpPr>
          <a:xfrm>
            <a:off x="479425" y="3980293"/>
            <a:ext cx="11233150" cy="1783897"/>
            <a:chOff x="479425" y="1131010"/>
            <a:chExt cx="11233150" cy="1783897"/>
          </a:xfrm>
        </p:grpSpPr>
        <p:sp>
          <p:nvSpPr>
            <p:cNvPr id="11" name="Rectangle: Rounded Corners 10">
              <a:extLst>
                <a:ext uri="{FF2B5EF4-FFF2-40B4-BE49-F238E27FC236}">
                  <a16:creationId xmlns:a16="http://schemas.microsoft.com/office/drawing/2014/main" id="{C53B3F4D-DD52-46C2-AC4F-37149402326A}"/>
                </a:ext>
              </a:extLst>
            </p:cNvPr>
            <p:cNvSpPr/>
            <p:nvPr/>
          </p:nvSpPr>
          <p:spPr>
            <a:xfrm>
              <a:off x="479425" y="1131010"/>
              <a:ext cx="11233150" cy="1783897"/>
            </a:xfrm>
            <a:prstGeom prst="roundRect">
              <a:avLst>
                <a:gd name="adj" fmla="val 68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B6C2767-CBCE-41D2-924D-D93093A2710C}"/>
                </a:ext>
              </a:extLst>
            </p:cNvPr>
            <p:cNvSpPr txBox="1"/>
            <p:nvPr/>
          </p:nvSpPr>
          <p:spPr>
            <a:xfrm>
              <a:off x="717630" y="1279000"/>
              <a:ext cx="10799180" cy="1394228"/>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100" b="1" dirty="0">
                  <a:solidFill>
                    <a:schemeClr val="accent3"/>
                  </a:solidFill>
                  <a:latin typeface="+mn-lt"/>
                  <a:ea typeface="+mn-ea"/>
                </a:rPr>
                <a:t>Cortex-M4 registers</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Register bank</a:t>
              </a:r>
            </a:p>
            <a:p>
              <a:pPr marL="800100" lvl="1"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Sixteen 32-bit registers (thirteen are used for general-purpose)</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Special registers</a:t>
              </a:r>
            </a:p>
          </p:txBody>
        </p:sp>
      </p:grpSp>
    </p:spTree>
    <p:extLst>
      <p:ext uri="{BB962C8B-B14F-4D97-AF65-F5344CB8AC3E}">
        <p14:creationId xmlns:p14="http://schemas.microsoft.com/office/powerpoint/2010/main" val="240274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6CE8-AFFB-4321-8F8D-9D0F405BA0C3}"/>
              </a:ext>
            </a:extLst>
          </p:cNvPr>
          <p:cNvSpPr>
            <a:spLocks noGrp="1"/>
          </p:cNvSpPr>
          <p:nvPr>
            <p:ph type="title"/>
          </p:nvPr>
        </p:nvSpPr>
        <p:spPr/>
        <p:txBody>
          <a:bodyPr/>
          <a:lstStyle/>
          <a:p>
            <a:r>
              <a:rPr lang="en-US" dirty="0"/>
              <a:t>Arm Cortex-M4 processor registers</a:t>
            </a:r>
          </a:p>
        </p:txBody>
      </p:sp>
      <p:grpSp>
        <p:nvGrpSpPr>
          <p:cNvPr id="4" name="Group 3">
            <a:extLst>
              <a:ext uri="{FF2B5EF4-FFF2-40B4-BE49-F238E27FC236}">
                <a16:creationId xmlns:a16="http://schemas.microsoft.com/office/drawing/2014/main" id="{EC8059F1-EDA6-4E07-A6E4-1DB906066B7B}"/>
              </a:ext>
            </a:extLst>
          </p:cNvPr>
          <p:cNvGrpSpPr/>
          <p:nvPr/>
        </p:nvGrpSpPr>
        <p:grpSpPr>
          <a:xfrm>
            <a:off x="1951831" y="1131010"/>
            <a:ext cx="8288337" cy="5116083"/>
            <a:chOff x="414338" y="1035279"/>
            <a:chExt cx="8288337" cy="5116083"/>
          </a:xfrm>
        </p:grpSpPr>
        <p:sp>
          <p:nvSpPr>
            <p:cNvPr id="5" name="Rectangle 4">
              <a:extLst>
                <a:ext uri="{FF2B5EF4-FFF2-40B4-BE49-F238E27FC236}">
                  <a16:creationId xmlns:a16="http://schemas.microsoft.com/office/drawing/2014/main" id="{32209943-BDF5-43F7-9F0D-C2DC60FF57DE}"/>
                </a:ext>
              </a:extLst>
            </p:cNvPr>
            <p:cNvSpPr/>
            <p:nvPr/>
          </p:nvSpPr>
          <p:spPr bwMode="auto">
            <a:xfrm>
              <a:off x="3573463" y="1083670"/>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R0</a:t>
              </a:r>
            </a:p>
          </p:txBody>
        </p:sp>
        <p:sp>
          <p:nvSpPr>
            <p:cNvPr id="6" name="Rectangle 5">
              <a:extLst>
                <a:ext uri="{FF2B5EF4-FFF2-40B4-BE49-F238E27FC236}">
                  <a16:creationId xmlns:a16="http://schemas.microsoft.com/office/drawing/2014/main" id="{826BFBC5-FE2A-4C1E-BCA5-3640D0B5AEBA}"/>
                </a:ext>
              </a:extLst>
            </p:cNvPr>
            <p:cNvSpPr/>
            <p:nvPr/>
          </p:nvSpPr>
          <p:spPr bwMode="auto">
            <a:xfrm>
              <a:off x="3573463" y="1308989"/>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R1</a:t>
              </a:r>
            </a:p>
          </p:txBody>
        </p:sp>
        <p:sp>
          <p:nvSpPr>
            <p:cNvPr id="7" name="Rectangle 6">
              <a:extLst>
                <a:ext uri="{FF2B5EF4-FFF2-40B4-BE49-F238E27FC236}">
                  <a16:creationId xmlns:a16="http://schemas.microsoft.com/office/drawing/2014/main" id="{C9BC9E8E-4613-4384-A1B8-FB0C9D6644BD}"/>
                </a:ext>
              </a:extLst>
            </p:cNvPr>
            <p:cNvSpPr/>
            <p:nvPr/>
          </p:nvSpPr>
          <p:spPr bwMode="auto">
            <a:xfrm>
              <a:off x="3573463" y="1535820"/>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R2</a:t>
              </a:r>
            </a:p>
          </p:txBody>
        </p:sp>
        <p:sp>
          <p:nvSpPr>
            <p:cNvPr id="8" name="Rectangle 7">
              <a:extLst>
                <a:ext uri="{FF2B5EF4-FFF2-40B4-BE49-F238E27FC236}">
                  <a16:creationId xmlns:a16="http://schemas.microsoft.com/office/drawing/2014/main" id="{D34A0A6B-6838-4288-861F-2BF836FAE280}"/>
                </a:ext>
              </a:extLst>
            </p:cNvPr>
            <p:cNvSpPr/>
            <p:nvPr/>
          </p:nvSpPr>
          <p:spPr bwMode="auto">
            <a:xfrm>
              <a:off x="3573463" y="1762652"/>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R3</a:t>
              </a:r>
            </a:p>
          </p:txBody>
        </p:sp>
        <p:sp>
          <p:nvSpPr>
            <p:cNvPr id="9" name="Rectangle 8">
              <a:extLst>
                <a:ext uri="{FF2B5EF4-FFF2-40B4-BE49-F238E27FC236}">
                  <a16:creationId xmlns:a16="http://schemas.microsoft.com/office/drawing/2014/main" id="{C2C2CC32-8358-4191-908E-F226170D569C}"/>
                </a:ext>
              </a:extLst>
            </p:cNvPr>
            <p:cNvSpPr/>
            <p:nvPr/>
          </p:nvSpPr>
          <p:spPr bwMode="auto">
            <a:xfrm>
              <a:off x="3573463" y="2012168"/>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R4</a:t>
              </a:r>
            </a:p>
          </p:txBody>
        </p:sp>
        <p:sp>
          <p:nvSpPr>
            <p:cNvPr id="10" name="Rectangle 9">
              <a:extLst>
                <a:ext uri="{FF2B5EF4-FFF2-40B4-BE49-F238E27FC236}">
                  <a16:creationId xmlns:a16="http://schemas.microsoft.com/office/drawing/2014/main" id="{88AD0D09-C1AB-48B9-AE3F-DFEB87C729DC}"/>
                </a:ext>
              </a:extLst>
            </p:cNvPr>
            <p:cNvSpPr/>
            <p:nvPr/>
          </p:nvSpPr>
          <p:spPr bwMode="auto">
            <a:xfrm>
              <a:off x="3573463" y="2237487"/>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R5</a:t>
              </a:r>
            </a:p>
          </p:txBody>
        </p:sp>
        <p:sp>
          <p:nvSpPr>
            <p:cNvPr id="11" name="Rectangle 10">
              <a:extLst>
                <a:ext uri="{FF2B5EF4-FFF2-40B4-BE49-F238E27FC236}">
                  <a16:creationId xmlns:a16="http://schemas.microsoft.com/office/drawing/2014/main" id="{B57EC8EF-E5CC-482D-82C7-881E209D7448}"/>
                </a:ext>
              </a:extLst>
            </p:cNvPr>
            <p:cNvSpPr/>
            <p:nvPr/>
          </p:nvSpPr>
          <p:spPr bwMode="auto">
            <a:xfrm>
              <a:off x="3573463" y="2464318"/>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R6</a:t>
              </a:r>
            </a:p>
          </p:txBody>
        </p:sp>
        <p:sp>
          <p:nvSpPr>
            <p:cNvPr id="12" name="Rectangle 11">
              <a:extLst>
                <a:ext uri="{FF2B5EF4-FFF2-40B4-BE49-F238E27FC236}">
                  <a16:creationId xmlns:a16="http://schemas.microsoft.com/office/drawing/2014/main" id="{149066BF-A481-46AD-89F7-E29FA37671B6}"/>
                </a:ext>
              </a:extLst>
            </p:cNvPr>
            <p:cNvSpPr/>
            <p:nvPr/>
          </p:nvSpPr>
          <p:spPr bwMode="auto">
            <a:xfrm>
              <a:off x="3573463" y="2691150"/>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R7</a:t>
              </a:r>
            </a:p>
          </p:txBody>
        </p:sp>
        <p:sp>
          <p:nvSpPr>
            <p:cNvPr id="13" name="Rectangle 12">
              <a:extLst>
                <a:ext uri="{FF2B5EF4-FFF2-40B4-BE49-F238E27FC236}">
                  <a16:creationId xmlns:a16="http://schemas.microsoft.com/office/drawing/2014/main" id="{CC9B1274-AAD5-471B-81A7-070768770CC7}"/>
                </a:ext>
              </a:extLst>
            </p:cNvPr>
            <p:cNvSpPr/>
            <p:nvPr/>
          </p:nvSpPr>
          <p:spPr bwMode="auto">
            <a:xfrm>
              <a:off x="3573463" y="2925543"/>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R8</a:t>
              </a:r>
            </a:p>
          </p:txBody>
        </p:sp>
        <p:sp>
          <p:nvSpPr>
            <p:cNvPr id="14" name="Rectangle 13">
              <a:extLst>
                <a:ext uri="{FF2B5EF4-FFF2-40B4-BE49-F238E27FC236}">
                  <a16:creationId xmlns:a16="http://schemas.microsoft.com/office/drawing/2014/main" id="{C6E7E3BF-5B09-40C1-9009-379C49C1540A}"/>
                </a:ext>
              </a:extLst>
            </p:cNvPr>
            <p:cNvSpPr/>
            <p:nvPr/>
          </p:nvSpPr>
          <p:spPr bwMode="auto">
            <a:xfrm>
              <a:off x="3573463" y="3152375"/>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R9</a:t>
              </a:r>
            </a:p>
          </p:txBody>
        </p:sp>
        <p:sp>
          <p:nvSpPr>
            <p:cNvPr id="15" name="Rectangle 14">
              <a:extLst>
                <a:ext uri="{FF2B5EF4-FFF2-40B4-BE49-F238E27FC236}">
                  <a16:creationId xmlns:a16="http://schemas.microsoft.com/office/drawing/2014/main" id="{C8EB8AF3-166F-4BFD-9E89-3505BC0E1D2D}"/>
                </a:ext>
              </a:extLst>
            </p:cNvPr>
            <p:cNvSpPr/>
            <p:nvPr/>
          </p:nvSpPr>
          <p:spPr bwMode="auto">
            <a:xfrm>
              <a:off x="3573463" y="3377694"/>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R10</a:t>
              </a:r>
            </a:p>
          </p:txBody>
        </p:sp>
        <p:sp>
          <p:nvSpPr>
            <p:cNvPr id="16" name="Rectangle 15">
              <a:extLst>
                <a:ext uri="{FF2B5EF4-FFF2-40B4-BE49-F238E27FC236}">
                  <a16:creationId xmlns:a16="http://schemas.microsoft.com/office/drawing/2014/main" id="{B06D3D18-C28C-4717-9819-265B94F71404}"/>
                </a:ext>
              </a:extLst>
            </p:cNvPr>
            <p:cNvSpPr/>
            <p:nvPr/>
          </p:nvSpPr>
          <p:spPr bwMode="auto">
            <a:xfrm>
              <a:off x="3573463" y="3604526"/>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R11</a:t>
              </a:r>
            </a:p>
          </p:txBody>
        </p:sp>
        <p:sp>
          <p:nvSpPr>
            <p:cNvPr id="17" name="Rectangle 16">
              <a:extLst>
                <a:ext uri="{FF2B5EF4-FFF2-40B4-BE49-F238E27FC236}">
                  <a16:creationId xmlns:a16="http://schemas.microsoft.com/office/drawing/2014/main" id="{3513C83C-FBF9-4750-B4D1-2C4236CC311D}"/>
                </a:ext>
              </a:extLst>
            </p:cNvPr>
            <p:cNvSpPr/>
            <p:nvPr/>
          </p:nvSpPr>
          <p:spPr bwMode="auto">
            <a:xfrm>
              <a:off x="3573463" y="3854041"/>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R12</a:t>
              </a:r>
            </a:p>
          </p:txBody>
        </p:sp>
        <p:sp>
          <p:nvSpPr>
            <p:cNvPr id="18" name="Rectangle 17">
              <a:extLst>
                <a:ext uri="{FF2B5EF4-FFF2-40B4-BE49-F238E27FC236}">
                  <a16:creationId xmlns:a16="http://schemas.microsoft.com/office/drawing/2014/main" id="{73833F41-21A7-44EF-BCAF-95EB77275CEE}"/>
                </a:ext>
              </a:extLst>
            </p:cNvPr>
            <p:cNvSpPr/>
            <p:nvPr/>
          </p:nvSpPr>
          <p:spPr bwMode="auto">
            <a:xfrm>
              <a:off x="3573463" y="4080873"/>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R13 (banked)</a:t>
              </a:r>
            </a:p>
          </p:txBody>
        </p:sp>
        <p:sp>
          <p:nvSpPr>
            <p:cNvPr id="19" name="Rectangle 18">
              <a:extLst>
                <a:ext uri="{FF2B5EF4-FFF2-40B4-BE49-F238E27FC236}">
                  <a16:creationId xmlns:a16="http://schemas.microsoft.com/office/drawing/2014/main" id="{98F7E4A7-E5A9-48CE-96EE-9758720C907C}"/>
                </a:ext>
              </a:extLst>
            </p:cNvPr>
            <p:cNvSpPr/>
            <p:nvPr/>
          </p:nvSpPr>
          <p:spPr bwMode="auto">
            <a:xfrm>
              <a:off x="3573463" y="4306192"/>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R14</a:t>
              </a:r>
            </a:p>
          </p:txBody>
        </p:sp>
        <p:sp>
          <p:nvSpPr>
            <p:cNvPr id="20" name="Rectangle 19">
              <a:extLst>
                <a:ext uri="{FF2B5EF4-FFF2-40B4-BE49-F238E27FC236}">
                  <a16:creationId xmlns:a16="http://schemas.microsoft.com/office/drawing/2014/main" id="{3E6CA0A8-8EB8-47F3-9508-E4B977CA54DA}"/>
                </a:ext>
              </a:extLst>
            </p:cNvPr>
            <p:cNvSpPr/>
            <p:nvPr/>
          </p:nvSpPr>
          <p:spPr bwMode="auto">
            <a:xfrm>
              <a:off x="3573463" y="4533023"/>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R15</a:t>
              </a:r>
            </a:p>
          </p:txBody>
        </p:sp>
        <p:sp>
          <p:nvSpPr>
            <p:cNvPr id="21" name="Rectangle 20">
              <a:extLst>
                <a:ext uri="{FF2B5EF4-FFF2-40B4-BE49-F238E27FC236}">
                  <a16:creationId xmlns:a16="http://schemas.microsoft.com/office/drawing/2014/main" id="{20081035-B003-4EAD-9FC8-61737B3E3E08}"/>
                </a:ext>
              </a:extLst>
            </p:cNvPr>
            <p:cNvSpPr/>
            <p:nvPr/>
          </p:nvSpPr>
          <p:spPr bwMode="auto">
            <a:xfrm>
              <a:off x="3573463" y="5007858"/>
              <a:ext cx="2290762"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x PSR</a:t>
              </a:r>
            </a:p>
          </p:txBody>
        </p:sp>
        <p:sp>
          <p:nvSpPr>
            <p:cNvPr id="22" name="Right Brace 21">
              <a:extLst>
                <a:ext uri="{FF2B5EF4-FFF2-40B4-BE49-F238E27FC236}">
                  <a16:creationId xmlns:a16="http://schemas.microsoft.com/office/drawing/2014/main" id="{BCD4864B-E920-43B4-9492-45956818CED5}"/>
                </a:ext>
              </a:extLst>
            </p:cNvPr>
            <p:cNvSpPr/>
            <p:nvPr/>
          </p:nvSpPr>
          <p:spPr bwMode="auto">
            <a:xfrm>
              <a:off x="6034088" y="1083670"/>
              <a:ext cx="180975" cy="1794994"/>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23" name="Right Brace 22">
              <a:extLst>
                <a:ext uri="{FF2B5EF4-FFF2-40B4-BE49-F238E27FC236}">
                  <a16:creationId xmlns:a16="http://schemas.microsoft.com/office/drawing/2014/main" id="{2E808F36-7F7D-49BE-97BC-685F7BFA3AD8}"/>
                </a:ext>
              </a:extLst>
            </p:cNvPr>
            <p:cNvSpPr/>
            <p:nvPr/>
          </p:nvSpPr>
          <p:spPr bwMode="auto">
            <a:xfrm>
              <a:off x="6042025" y="2925543"/>
              <a:ext cx="179388" cy="1075182"/>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24" name="TextBox 44">
              <a:extLst>
                <a:ext uri="{FF2B5EF4-FFF2-40B4-BE49-F238E27FC236}">
                  <a16:creationId xmlns:a16="http://schemas.microsoft.com/office/drawing/2014/main" id="{340EA318-9CA1-4F3E-B9E7-5C79D0B7800B}"/>
                </a:ext>
              </a:extLst>
            </p:cNvPr>
            <p:cNvSpPr txBox="1">
              <a:spLocks noChangeArrowheads="1"/>
            </p:cNvSpPr>
            <p:nvPr/>
          </p:nvSpPr>
          <p:spPr bwMode="auto">
            <a:xfrm>
              <a:off x="1939925" y="4034300"/>
              <a:ext cx="1543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SP</a:t>
              </a:r>
            </a:p>
          </p:txBody>
        </p:sp>
        <p:sp>
          <p:nvSpPr>
            <p:cNvPr id="25" name="TextBox 45">
              <a:extLst>
                <a:ext uri="{FF2B5EF4-FFF2-40B4-BE49-F238E27FC236}">
                  <a16:creationId xmlns:a16="http://schemas.microsoft.com/office/drawing/2014/main" id="{B876090F-DB72-4151-96C1-9DBB2861720E}"/>
                </a:ext>
              </a:extLst>
            </p:cNvPr>
            <p:cNvSpPr txBox="1">
              <a:spLocks noChangeArrowheads="1"/>
            </p:cNvSpPr>
            <p:nvPr/>
          </p:nvSpPr>
          <p:spPr bwMode="auto">
            <a:xfrm>
              <a:off x="1939925" y="4253571"/>
              <a:ext cx="1543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LR</a:t>
              </a:r>
            </a:p>
          </p:txBody>
        </p:sp>
        <p:sp>
          <p:nvSpPr>
            <p:cNvPr id="26" name="TextBox 46">
              <a:extLst>
                <a:ext uri="{FF2B5EF4-FFF2-40B4-BE49-F238E27FC236}">
                  <a16:creationId xmlns:a16="http://schemas.microsoft.com/office/drawing/2014/main" id="{B448635A-501B-4040-BD04-174D4EA9D285}"/>
                </a:ext>
              </a:extLst>
            </p:cNvPr>
            <p:cNvSpPr txBox="1">
              <a:spLocks noChangeArrowheads="1"/>
            </p:cNvSpPr>
            <p:nvPr/>
          </p:nvSpPr>
          <p:spPr bwMode="auto">
            <a:xfrm>
              <a:off x="1939925" y="4481915"/>
              <a:ext cx="1543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PC</a:t>
              </a:r>
            </a:p>
          </p:txBody>
        </p:sp>
        <p:sp>
          <p:nvSpPr>
            <p:cNvPr id="27" name="Rectangle 26">
              <a:extLst>
                <a:ext uri="{FF2B5EF4-FFF2-40B4-BE49-F238E27FC236}">
                  <a16:creationId xmlns:a16="http://schemas.microsoft.com/office/drawing/2014/main" id="{0C64D754-E94A-49B5-83BB-D5F25B75D206}"/>
                </a:ext>
              </a:extLst>
            </p:cNvPr>
            <p:cNvSpPr/>
            <p:nvPr/>
          </p:nvSpPr>
          <p:spPr bwMode="auto">
            <a:xfrm>
              <a:off x="3573463" y="5231665"/>
              <a:ext cx="2290762" cy="154246"/>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PRIMASK</a:t>
              </a:r>
            </a:p>
          </p:txBody>
        </p:sp>
        <p:sp>
          <p:nvSpPr>
            <p:cNvPr id="28" name="Rectangle 27">
              <a:extLst>
                <a:ext uri="{FF2B5EF4-FFF2-40B4-BE49-F238E27FC236}">
                  <a16:creationId xmlns:a16="http://schemas.microsoft.com/office/drawing/2014/main" id="{78692FF9-B13D-4D93-B60E-944729C323FC}"/>
                </a:ext>
              </a:extLst>
            </p:cNvPr>
            <p:cNvSpPr/>
            <p:nvPr/>
          </p:nvSpPr>
          <p:spPr bwMode="auto">
            <a:xfrm>
              <a:off x="3573463" y="5975869"/>
              <a:ext cx="2290762"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CONTROL</a:t>
              </a:r>
            </a:p>
          </p:txBody>
        </p:sp>
        <p:sp>
          <p:nvSpPr>
            <p:cNvPr id="29" name="TextBox 49">
              <a:extLst>
                <a:ext uri="{FF2B5EF4-FFF2-40B4-BE49-F238E27FC236}">
                  <a16:creationId xmlns:a16="http://schemas.microsoft.com/office/drawing/2014/main" id="{33E40996-057F-4F0B-89C9-D382C26467F2}"/>
                </a:ext>
              </a:extLst>
            </p:cNvPr>
            <p:cNvSpPr txBox="1">
              <a:spLocks noChangeArrowheads="1"/>
            </p:cNvSpPr>
            <p:nvPr/>
          </p:nvSpPr>
          <p:spPr bwMode="auto">
            <a:xfrm>
              <a:off x="1762125" y="4956433"/>
              <a:ext cx="18709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Program Status Registers (PSR)</a:t>
              </a:r>
            </a:p>
          </p:txBody>
        </p:sp>
        <p:sp>
          <p:nvSpPr>
            <p:cNvPr id="30" name="TextBox 50">
              <a:extLst>
                <a:ext uri="{FF2B5EF4-FFF2-40B4-BE49-F238E27FC236}">
                  <a16:creationId xmlns:a16="http://schemas.microsoft.com/office/drawing/2014/main" id="{CD6C8DE9-5EFB-4663-BFB5-7791F10B9B60}"/>
                </a:ext>
              </a:extLst>
            </p:cNvPr>
            <p:cNvSpPr txBox="1">
              <a:spLocks noChangeArrowheads="1"/>
            </p:cNvSpPr>
            <p:nvPr/>
          </p:nvSpPr>
          <p:spPr bwMode="auto">
            <a:xfrm>
              <a:off x="1918604" y="5445112"/>
              <a:ext cx="1352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Interrupt mask register</a:t>
              </a:r>
            </a:p>
          </p:txBody>
        </p:sp>
        <p:sp>
          <p:nvSpPr>
            <p:cNvPr id="31" name="TextBox 51">
              <a:extLst>
                <a:ext uri="{FF2B5EF4-FFF2-40B4-BE49-F238E27FC236}">
                  <a16:creationId xmlns:a16="http://schemas.microsoft.com/office/drawing/2014/main" id="{DBC04370-2ED7-49F3-AC4A-E0D9BA8B6856}"/>
                </a:ext>
              </a:extLst>
            </p:cNvPr>
            <p:cNvSpPr txBox="1">
              <a:spLocks noChangeArrowheads="1"/>
            </p:cNvSpPr>
            <p:nvPr/>
          </p:nvSpPr>
          <p:spPr bwMode="auto">
            <a:xfrm>
              <a:off x="2341563" y="5920530"/>
              <a:ext cx="11271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Stack definition</a:t>
              </a:r>
            </a:p>
          </p:txBody>
        </p:sp>
        <p:sp>
          <p:nvSpPr>
            <p:cNvPr id="32" name="TextBox 53">
              <a:extLst>
                <a:ext uri="{FF2B5EF4-FFF2-40B4-BE49-F238E27FC236}">
                  <a16:creationId xmlns:a16="http://schemas.microsoft.com/office/drawing/2014/main" id="{1FCBBA63-7203-4174-9F38-8D45D353E1A8}"/>
                </a:ext>
              </a:extLst>
            </p:cNvPr>
            <p:cNvSpPr txBox="1">
              <a:spLocks noChangeArrowheads="1"/>
            </p:cNvSpPr>
            <p:nvPr/>
          </p:nvSpPr>
          <p:spPr bwMode="auto">
            <a:xfrm>
              <a:off x="444500" y="4880832"/>
              <a:ext cx="154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dirty="0">
                  <a:ln>
                    <a:noFill/>
                  </a:ln>
                  <a:solidFill>
                    <a:srgbClr val="000000"/>
                  </a:solidFill>
                  <a:effectLst/>
                  <a:uLnTx/>
                  <a:uFillTx/>
                  <a:latin typeface="Arial" charset="0"/>
                  <a:ea typeface="MS PGothic" pitchFamily="34" charset="-128"/>
                </a:rPr>
                <a:t>Special registers</a:t>
              </a:r>
            </a:p>
          </p:txBody>
        </p:sp>
        <p:sp>
          <p:nvSpPr>
            <p:cNvPr id="33" name="TextBox 56">
              <a:extLst>
                <a:ext uri="{FF2B5EF4-FFF2-40B4-BE49-F238E27FC236}">
                  <a16:creationId xmlns:a16="http://schemas.microsoft.com/office/drawing/2014/main" id="{232A4C0C-8BBF-4379-9DF2-619C02333B00}"/>
                </a:ext>
              </a:extLst>
            </p:cNvPr>
            <p:cNvSpPr txBox="1">
              <a:spLocks noChangeArrowheads="1"/>
            </p:cNvSpPr>
            <p:nvPr/>
          </p:nvSpPr>
          <p:spPr bwMode="auto">
            <a:xfrm>
              <a:off x="414338" y="1035279"/>
              <a:ext cx="154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dirty="0">
                  <a:ln>
                    <a:noFill/>
                  </a:ln>
                  <a:solidFill>
                    <a:srgbClr val="000000"/>
                  </a:solidFill>
                  <a:effectLst/>
                  <a:uLnTx/>
                  <a:uFillTx/>
                  <a:latin typeface="Arial" charset="0"/>
                  <a:ea typeface="MS PGothic" pitchFamily="34" charset="-128"/>
                </a:rPr>
                <a:t>Register bank</a:t>
              </a:r>
            </a:p>
          </p:txBody>
        </p:sp>
        <p:sp>
          <p:nvSpPr>
            <p:cNvPr id="34" name="Rectangle 33">
              <a:extLst>
                <a:ext uri="{FF2B5EF4-FFF2-40B4-BE49-F238E27FC236}">
                  <a16:creationId xmlns:a16="http://schemas.microsoft.com/office/drawing/2014/main" id="{1C5CBDC1-5C88-48EA-A1F5-E10C0AFADBA2}"/>
                </a:ext>
              </a:extLst>
            </p:cNvPr>
            <p:cNvSpPr/>
            <p:nvPr/>
          </p:nvSpPr>
          <p:spPr bwMode="auto">
            <a:xfrm>
              <a:off x="6759575" y="3864626"/>
              <a:ext cx="1747838" cy="152734"/>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MSP</a:t>
              </a:r>
            </a:p>
          </p:txBody>
        </p:sp>
        <p:sp>
          <p:nvSpPr>
            <p:cNvPr id="35" name="Rectangle 34">
              <a:extLst>
                <a:ext uri="{FF2B5EF4-FFF2-40B4-BE49-F238E27FC236}">
                  <a16:creationId xmlns:a16="http://schemas.microsoft.com/office/drawing/2014/main" id="{671B6FD9-76A2-46E9-86B6-467D8647B750}"/>
                </a:ext>
              </a:extLst>
            </p:cNvPr>
            <p:cNvSpPr/>
            <p:nvPr/>
          </p:nvSpPr>
          <p:spPr bwMode="auto">
            <a:xfrm>
              <a:off x="6759575" y="4297118"/>
              <a:ext cx="1747838" cy="152734"/>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PSP</a:t>
              </a:r>
            </a:p>
          </p:txBody>
        </p:sp>
        <p:sp>
          <p:nvSpPr>
            <p:cNvPr id="36" name="TextBox 59">
              <a:extLst>
                <a:ext uri="{FF2B5EF4-FFF2-40B4-BE49-F238E27FC236}">
                  <a16:creationId xmlns:a16="http://schemas.microsoft.com/office/drawing/2014/main" id="{200742F5-ABD4-471A-813E-06FEB563D5F7}"/>
                </a:ext>
              </a:extLst>
            </p:cNvPr>
            <p:cNvSpPr txBox="1">
              <a:spLocks noChangeArrowheads="1"/>
            </p:cNvSpPr>
            <p:nvPr/>
          </p:nvSpPr>
          <p:spPr bwMode="auto">
            <a:xfrm>
              <a:off x="7067550" y="4011311"/>
              <a:ext cx="13223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Main SP</a:t>
              </a:r>
            </a:p>
          </p:txBody>
        </p:sp>
        <p:sp>
          <p:nvSpPr>
            <p:cNvPr id="37" name="TextBox 60">
              <a:extLst>
                <a:ext uri="{FF2B5EF4-FFF2-40B4-BE49-F238E27FC236}">
                  <a16:creationId xmlns:a16="http://schemas.microsoft.com/office/drawing/2014/main" id="{96C269A5-8AD5-4796-9895-BB86D69C6335}"/>
                </a:ext>
              </a:extLst>
            </p:cNvPr>
            <p:cNvSpPr txBox="1">
              <a:spLocks noChangeArrowheads="1"/>
            </p:cNvSpPr>
            <p:nvPr/>
          </p:nvSpPr>
          <p:spPr bwMode="auto">
            <a:xfrm>
              <a:off x="7010400" y="4469510"/>
              <a:ext cx="13223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Process SP</a:t>
              </a:r>
            </a:p>
          </p:txBody>
        </p:sp>
        <p:sp>
          <p:nvSpPr>
            <p:cNvPr id="38" name="Rectangle 37">
              <a:extLst>
                <a:ext uri="{FF2B5EF4-FFF2-40B4-BE49-F238E27FC236}">
                  <a16:creationId xmlns:a16="http://schemas.microsoft.com/office/drawing/2014/main" id="{2698A1DF-642B-4117-885E-18CBF81AD6B3}"/>
                </a:ext>
              </a:extLst>
            </p:cNvPr>
            <p:cNvSpPr/>
            <p:nvPr/>
          </p:nvSpPr>
          <p:spPr bwMode="auto">
            <a:xfrm>
              <a:off x="6570663" y="5007858"/>
              <a:ext cx="685800"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APSR</a:t>
              </a:r>
            </a:p>
          </p:txBody>
        </p:sp>
        <p:sp>
          <p:nvSpPr>
            <p:cNvPr id="39" name="Rectangle 38">
              <a:extLst>
                <a:ext uri="{FF2B5EF4-FFF2-40B4-BE49-F238E27FC236}">
                  <a16:creationId xmlns:a16="http://schemas.microsoft.com/office/drawing/2014/main" id="{51A8B040-D1A0-466E-8409-748630038DCA}"/>
                </a:ext>
              </a:extLst>
            </p:cNvPr>
            <p:cNvSpPr/>
            <p:nvPr/>
          </p:nvSpPr>
          <p:spPr bwMode="auto">
            <a:xfrm>
              <a:off x="7256463" y="5007858"/>
              <a:ext cx="685800"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EPSR</a:t>
              </a:r>
            </a:p>
          </p:txBody>
        </p:sp>
        <p:sp>
          <p:nvSpPr>
            <p:cNvPr id="40" name="Rectangle 39">
              <a:extLst>
                <a:ext uri="{FF2B5EF4-FFF2-40B4-BE49-F238E27FC236}">
                  <a16:creationId xmlns:a16="http://schemas.microsoft.com/office/drawing/2014/main" id="{8F3D0B70-AB32-4568-9134-A343331962B1}"/>
                </a:ext>
              </a:extLst>
            </p:cNvPr>
            <p:cNvSpPr/>
            <p:nvPr/>
          </p:nvSpPr>
          <p:spPr bwMode="auto">
            <a:xfrm>
              <a:off x="7942263" y="5007858"/>
              <a:ext cx="685800"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IPSR</a:t>
              </a:r>
            </a:p>
          </p:txBody>
        </p:sp>
        <p:sp>
          <p:nvSpPr>
            <p:cNvPr id="41" name="TextBox 74">
              <a:extLst>
                <a:ext uri="{FF2B5EF4-FFF2-40B4-BE49-F238E27FC236}">
                  <a16:creationId xmlns:a16="http://schemas.microsoft.com/office/drawing/2014/main" id="{D6B7AA80-A031-4A3A-B34C-DE7C34556EC6}"/>
                </a:ext>
              </a:extLst>
            </p:cNvPr>
            <p:cNvSpPr txBox="1">
              <a:spLocks noChangeArrowheads="1"/>
            </p:cNvSpPr>
            <p:nvPr/>
          </p:nvSpPr>
          <p:spPr bwMode="auto">
            <a:xfrm>
              <a:off x="6530975" y="5219567"/>
              <a:ext cx="766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Application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PSR</a:t>
              </a:r>
            </a:p>
          </p:txBody>
        </p:sp>
        <p:sp>
          <p:nvSpPr>
            <p:cNvPr id="42" name="TextBox 75">
              <a:extLst>
                <a:ext uri="{FF2B5EF4-FFF2-40B4-BE49-F238E27FC236}">
                  <a16:creationId xmlns:a16="http://schemas.microsoft.com/office/drawing/2014/main" id="{7D96FD0F-B8D2-4B75-A10B-79FFAF8B80FF}"/>
                </a:ext>
              </a:extLst>
            </p:cNvPr>
            <p:cNvSpPr txBox="1">
              <a:spLocks noChangeArrowheads="1"/>
            </p:cNvSpPr>
            <p:nvPr/>
          </p:nvSpPr>
          <p:spPr bwMode="auto">
            <a:xfrm>
              <a:off x="7248525" y="5219567"/>
              <a:ext cx="768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Execution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PSR</a:t>
              </a:r>
            </a:p>
          </p:txBody>
        </p:sp>
        <p:sp>
          <p:nvSpPr>
            <p:cNvPr id="43" name="TextBox 76">
              <a:extLst>
                <a:ext uri="{FF2B5EF4-FFF2-40B4-BE49-F238E27FC236}">
                  <a16:creationId xmlns:a16="http://schemas.microsoft.com/office/drawing/2014/main" id="{07D652AA-4161-4D60-806A-98176017F3C9}"/>
                </a:ext>
              </a:extLst>
            </p:cNvPr>
            <p:cNvSpPr txBox="1">
              <a:spLocks noChangeArrowheads="1"/>
            </p:cNvSpPr>
            <p:nvPr/>
          </p:nvSpPr>
          <p:spPr bwMode="auto">
            <a:xfrm>
              <a:off x="7934325" y="5219567"/>
              <a:ext cx="768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Interrupt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PSR</a:t>
              </a:r>
            </a:p>
          </p:txBody>
        </p:sp>
        <p:sp>
          <p:nvSpPr>
            <p:cNvPr id="44" name="TextBox 89">
              <a:extLst>
                <a:ext uri="{FF2B5EF4-FFF2-40B4-BE49-F238E27FC236}">
                  <a16:creationId xmlns:a16="http://schemas.microsoft.com/office/drawing/2014/main" id="{1538A972-A8EF-4460-B13B-A05EAB8BBD65}"/>
                </a:ext>
              </a:extLst>
            </p:cNvPr>
            <p:cNvSpPr txBox="1">
              <a:spLocks noChangeArrowheads="1"/>
            </p:cNvSpPr>
            <p:nvPr/>
          </p:nvSpPr>
          <p:spPr bwMode="auto">
            <a:xfrm>
              <a:off x="6099175" y="1820116"/>
              <a:ext cx="722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Low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Registers</a:t>
              </a:r>
            </a:p>
          </p:txBody>
        </p:sp>
        <p:sp>
          <p:nvSpPr>
            <p:cNvPr id="45" name="TextBox 90">
              <a:extLst>
                <a:ext uri="{FF2B5EF4-FFF2-40B4-BE49-F238E27FC236}">
                  <a16:creationId xmlns:a16="http://schemas.microsoft.com/office/drawing/2014/main" id="{577F8CD6-DE60-48DE-9254-38499671C6E4}"/>
                </a:ext>
              </a:extLst>
            </p:cNvPr>
            <p:cNvSpPr txBox="1">
              <a:spLocks noChangeArrowheads="1"/>
            </p:cNvSpPr>
            <p:nvPr/>
          </p:nvSpPr>
          <p:spPr bwMode="auto">
            <a:xfrm>
              <a:off x="6119813" y="3321743"/>
              <a:ext cx="722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High</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Registers</a:t>
              </a:r>
            </a:p>
          </p:txBody>
        </p:sp>
        <p:sp>
          <p:nvSpPr>
            <p:cNvPr id="46" name="TextBox 95">
              <a:extLst>
                <a:ext uri="{FF2B5EF4-FFF2-40B4-BE49-F238E27FC236}">
                  <a16:creationId xmlns:a16="http://schemas.microsoft.com/office/drawing/2014/main" id="{4B9242EB-41E1-463B-AE9C-98802D3EC118}"/>
                </a:ext>
              </a:extLst>
            </p:cNvPr>
            <p:cNvSpPr txBox="1">
              <a:spLocks noChangeArrowheads="1"/>
            </p:cNvSpPr>
            <p:nvPr/>
          </p:nvSpPr>
          <p:spPr bwMode="auto">
            <a:xfrm>
              <a:off x="2032000" y="2369049"/>
              <a:ext cx="1468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General-purpose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dirty="0">
                  <a:ln>
                    <a:noFill/>
                  </a:ln>
                  <a:solidFill>
                    <a:srgbClr val="000000"/>
                  </a:solidFill>
                  <a:effectLst/>
                  <a:uLnTx/>
                  <a:uFillTx/>
                  <a:latin typeface="Arial" charset="0"/>
                  <a:ea typeface="MS PGothic" pitchFamily="34" charset="-128"/>
                </a:rPr>
                <a:t> register</a:t>
              </a:r>
            </a:p>
          </p:txBody>
        </p:sp>
        <p:sp>
          <p:nvSpPr>
            <p:cNvPr id="47" name="Right Brace 46">
              <a:extLst>
                <a:ext uri="{FF2B5EF4-FFF2-40B4-BE49-F238E27FC236}">
                  <a16:creationId xmlns:a16="http://schemas.microsoft.com/office/drawing/2014/main" id="{E0BBC608-6D92-4E2D-B74E-4606963CA4CC}"/>
                </a:ext>
              </a:extLst>
            </p:cNvPr>
            <p:cNvSpPr/>
            <p:nvPr/>
          </p:nvSpPr>
          <p:spPr bwMode="auto">
            <a:xfrm rot="10800000">
              <a:off x="3206750" y="1083670"/>
              <a:ext cx="179388" cy="2923104"/>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48" name="Right Arrow 104">
              <a:extLst>
                <a:ext uri="{FF2B5EF4-FFF2-40B4-BE49-F238E27FC236}">
                  <a16:creationId xmlns:a16="http://schemas.microsoft.com/office/drawing/2014/main" id="{CA3D955B-39F0-46E6-A721-4D5D83057BE1}"/>
                </a:ext>
              </a:extLst>
            </p:cNvPr>
            <p:cNvSpPr/>
            <p:nvPr/>
          </p:nvSpPr>
          <p:spPr bwMode="auto">
            <a:xfrm>
              <a:off x="5929313" y="4106580"/>
              <a:ext cx="385762" cy="119465"/>
            </a:xfrm>
            <a:prstGeom prst="rightArrow">
              <a:avLst/>
            </a:prstGeom>
            <a:solidFill>
              <a:srgbClr val="FFFFFF">
                <a:lumMod val="85000"/>
              </a:srgbClr>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49" name="Right Arrow 106">
              <a:extLst>
                <a:ext uri="{FF2B5EF4-FFF2-40B4-BE49-F238E27FC236}">
                  <a16:creationId xmlns:a16="http://schemas.microsoft.com/office/drawing/2014/main" id="{224375F9-30BA-4FA7-9656-B466034EDE5B}"/>
                </a:ext>
              </a:extLst>
            </p:cNvPr>
            <p:cNvSpPr/>
            <p:nvPr/>
          </p:nvSpPr>
          <p:spPr bwMode="auto">
            <a:xfrm>
              <a:off x="5929313" y="5030541"/>
              <a:ext cx="385762" cy="120977"/>
            </a:xfrm>
            <a:prstGeom prst="rightArrow">
              <a:avLst/>
            </a:prstGeom>
            <a:solidFill>
              <a:srgbClr val="FFFFFF">
                <a:lumMod val="85000"/>
              </a:srgbClr>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50" name="Right Brace 49">
              <a:extLst>
                <a:ext uri="{FF2B5EF4-FFF2-40B4-BE49-F238E27FC236}">
                  <a16:creationId xmlns:a16="http://schemas.microsoft.com/office/drawing/2014/main" id="{9E444C7E-60C4-492F-810D-5A31A4F453F5}"/>
                </a:ext>
              </a:extLst>
            </p:cNvPr>
            <p:cNvSpPr/>
            <p:nvPr/>
          </p:nvSpPr>
          <p:spPr bwMode="auto">
            <a:xfrm rot="10800000">
              <a:off x="6440488" y="3787504"/>
              <a:ext cx="179387" cy="737959"/>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cxnSp>
          <p:nvCxnSpPr>
            <p:cNvPr id="51" name="Straight Connector 50">
              <a:extLst>
                <a:ext uri="{FF2B5EF4-FFF2-40B4-BE49-F238E27FC236}">
                  <a16:creationId xmlns:a16="http://schemas.microsoft.com/office/drawing/2014/main" id="{94CBE9B0-C92A-485B-9091-8690748C31FC}"/>
                </a:ext>
              </a:extLst>
            </p:cNvPr>
            <p:cNvCxnSpPr/>
            <p:nvPr/>
          </p:nvCxnSpPr>
          <p:spPr bwMode="auto">
            <a:xfrm>
              <a:off x="452438" y="4823368"/>
              <a:ext cx="8250237" cy="0"/>
            </a:xfrm>
            <a:prstGeom prst="line">
              <a:avLst/>
            </a:prstGeom>
            <a:noFill/>
            <a:ln w="19050" cap="flat" cmpd="sng" algn="ctr">
              <a:solidFill>
                <a:srgbClr val="FFFFFF">
                  <a:lumMod val="65000"/>
                </a:srgbClr>
              </a:solidFill>
              <a:prstDash val="sysDash"/>
              <a:round/>
              <a:headEnd type="none" w="med" len="med"/>
              <a:tailEnd type="none" w="med" len="med"/>
            </a:ln>
            <a:effectLst/>
          </p:spPr>
        </p:cxnSp>
        <p:sp>
          <p:nvSpPr>
            <p:cNvPr id="52" name="Rectangle 51">
              <a:extLst>
                <a:ext uri="{FF2B5EF4-FFF2-40B4-BE49-F238E27FC236}">
                  <a16:creationId xmlns:a16="http://schemas.microsoft.com/office/drawing/2014/main" id="{E5CA7B0F-9D19-454D-B711-8E56C8BE6C63}"/>
                </a:ext>
              </a:extLst>
            </p:cNvPr>
            <p:cNvSpPr/>
            <p:nvPr/>
          </p:nvSpPr>
          <p:spPr bwMode="auto">
            <a:xfrm>
              <a:off x="3573463" y="5494260"/>
              <a:ext cx="2290762" cy="154246"/>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FAULTMASK</a:t>
              </a:r>
            </a:p>
          </p:txBody>
        </p:sp>
        <p:sp>
          <p:nvSpPr>
            <p:cNvPr id="53" name="Rectangle 52">
              <a:extLst>
                <a:ext uri="{FF2B5EF4-FFF2-40B4-BE49-F238E27FC236}">
                  <a16:creationId xmlns:a16="http://schemas.microsoft.com/office/drawing/2014/main" id="{B423A2E7-7CEE-4931-9AB2-B86D6E8CE1F9}"/>
                </a:ext>
              </a:extLst>
            </p:cNvPr>
            <p:cNvSpPr/>
            <p:nvPr/>
          </p:nvSpPr>
          <p:spPr bwMode="auto">
            <a:xfrm>
              <a:off x="3573463" y="5733628"/>
              <a:ext cx="2290762" cy="154246"/>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dirty="0">
                  <a:ln>
                    <a:noFill/>
                  </a:ln>
                  <a:solidFill>
                    <a:srgbClr val="000000"/>
                  </a:solidFill>
                  <a:effectLst/>
                  <a:uLnTx/>
                  <a:uFillTx/>
                  <a:latin typeface="Arial" charset="0"/>
                  <a:ea typeface="MS PGothic" pitchFamily="34" charset="-128"/>
                </a:rPr>
                <a:t>BASEPRI</a:t>
              </a:r>
            </a:p>
          </p:txBody>
        </p:sp>
        <p:sp>
          <p:nvSpPr>
            <p:cNvPr id="54" name="Right Brace 53">
              <a:extLst>
                <a:ext uri="{FF2B5EF4-FFF2-40B4-BE49-F238E27FC236}">
                  <a16:creationId xmlns:a16="http://schemas.microsoft.com/office/drawing/2014/main" id="{43EEDB31-DFDF-4A64-AB2D-FC26DC436EC0}"/>
                </a:ext>
              </a:extLst>
            </p:cNvPr>
            <p:cNvSpPr/>
            <p:nvPr/>
          </p:nvSpPr>
          <p:spPr bwMode="auto">
            <a:xfrm rot="10800000">
              <a:off x="3288389" y="5264043"/>
              <a:ext cx="149226" cy="614680"/>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grpSp>
    </p:spTree>
    <p:extLst>
      <p:ext uri="{BB962C8B-B14F-4D97-AF65-F5344CB8AC3E}">
        <p14:creationId xmlns:p14="http://schemas.microsoft.com/office/powerpoint/2010/main" val="411876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Syllabus</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This module will cover the following topics</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p:txBody>
          <a:bodyPr/>
          <a:lstStyle/>
          <a:p>
            <a:pPr marL="0" indent="0">
              <a:buNone/>
            </a:pPr>
            <a:endParaRPr lang="en-US" dirty="0"/>
          </a:p>
          <a:p>
            <a:pPr>
              <a:buFont typeface="Arial" panose="020B0604020202020204" pitchFamily="34" charset="0"/>
              <a:buChar char="•"/>
            </a:pPr>
            <a:r>
              <a:rPr lang="en-US" dirty="0"/>
              <a:t>What is the Arm architecture</a:t>
            </a:r>
          </a:p>
          <a:p>
            <a:pPr>
              <a:buFont typeface="Arial" panose="020B0604020202020204" pitchFamily="34" charset="0"/>
              <a:buChar char="•"/>
            </a:pPr>
            <a:r>
              <a:rPr lang="en-US" dirty="0"/>
              <a:t>Arm processor families</a:t>
            </a:r>
          </a:p>
          <a:p>
            <a:pPr>
              <a:buFont typeface="Arial" panose="020B0604020202020204" pitchFamily="34" charset="0"/>
              <a:buChar char="•"/>
            </a:pPr>
            <a:r>
              <a:rPr lang="en-US" dirty="0"/>
              <a:t>The Arm Cortex-M series</a:t>
            </a:r>
          </a:p>
          <a:p>
            <a:pPr>
              <a:buFont typeface="Arial" panose="020B0604020202020204" pitchFamily="34" charset="0"/>
              <a:buChar char="•"/>
            </a:pPr>
            <a:r>
              <a:rPr lang="en-US" dirty="0"/>
              <a:t>The Arm Cortex-M4 processor</a:t>
            </a:r>
          </a:p>
          <a:p>
            <a:pPr>
              <a:buFont typeface="Arial" panose="020B0604020202020204" pitchFamily="34" charset="0"/>
              <a:buChar char="•"/>
            </a:pPr>
            <a:r>
              <a:rPr lang="en-US" dirty="0"/>
              <a:t>Arm Cortex-M4 registers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99601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22CE-8CEE-4DF7-B54D-0B11B05DE215}"/>
              </a:ext>
            </a:extLst>
          </p:cNvPr>
          <p:cNvSpPr>
            <a:spLocks noGrp="1"/>
          </p:cNvSpPr>
          <p:nvPr>
            <p:ph type="title"/>
          </p:nvPr>
        </p:nvSpPr>
        <p:spPr/>
        <p:txBody>
          <a:bodyPr/>
          <a:lstStyle/>
          <a:p>
            <a:r>
              <a:rPr lang="en-US" dirty="0"/>
              <a:t>Arm Cortex-M4 processor registers</a:t>
            </a:r>
          </a:p>
        </p:txBody>
      </p:sp>
      <p:sp>
        <p:nvSpPr>
          <p:cNvPr id="6" name="Content Placeholder 5">
            <a:extLst>
              <a:ext uri="{FF2B5EF4-FFF2-40B4-BE49-F238E27FC236}">
                <a16:creationId xmlns:a16="http://schemas.microsoft.com/office/drawing/2014/main" id="{DEF75267-111B-4536-9AD2-6544AD246F25}"/>
              </a:ext>
            </a:extLst>
          </p:cNvPr>
          <p:cNvSpPr>
            <a:spLocks noGrp="1"/>
          </p:cNvSpPr>
          <p:nvPr>
            <p:ph sz="quarter" idx="21"/>
          </p:nvPr>
        </p:nvSpPr>
        <p:spPr>
          <a:xfrm>
            <a:off x="479425" y="1363211"/>
            <a:ext cx="8348664" cy="4352302"/>
          </a:xfrm>
        </p:spPr>
        <p:txBody>
          <a:bodyPr/>
          <a:lstStyle/>
          <a:p>
            <a:r>
              <a:rPr lang="en-US" dirty="0"/>
              <a:t>R0–R12: General-purpose registers</a:t>
            </a:r>
            <a:endParaRPr lang="en-US" altLang="en-US" dirty="0">
              <a:ea typeface="ＭＳ Ｐゴシック" panose="020B0600070205080204" pitchFamily="34" charset="-128"/>
            </a:endParaRPr>
          </a:p>
          <a:p>
            <a:pPr lvl="1"/>
            <a:r>
              <a:rPr lang="en-US" dirty="0"/>
              <a:t>Low registers (R0–R7) can be accessed by any instruction.</a:t>
            </a:r>
          </a:p>
          <a:p>
            <a:pPr lvl="1"/>
            <a:r>
              <a:rPr lang="en-US" dirty="0"/>
              <a:t>High registers (R8–R12) sometimes cannot be accessed, e.g., by some Thumb (16-bit) instructions.</a:t>
            </a:r>
          </a:p>
          <a:p>
            <a:pPr lvl="1"/>
            <a:endParaRPr lang="en-US" altLang="en-US" dirty="0">
              <a:ea typeface="ＭＳ Ｐゴシック" panose="020B0600070205080204" pitchFamily="34" charset="-128"/>
            </a:endParaRPr>
          </a:p>
          <a:p>
            <a:r>
              <a:rPr lang="en-US" dirty="0"/>
              <a:t>R13: SP</a:t>
            </a:r>
            <a:endParaRPr lang="en-US" altLang="en-US" dirty="0">
              <a:ea typeface="ＭＳ Ｐゴシック" panose="020B0600070205080204" pitchFamily="34" charset="-128"/>
            </a:endParaRPr>
          </a:p>
          <a:p>
            <a:pPr lvl="1"/>
            <a:r>
              <a:rPr lang="en-US" dirty="0"/>
              <a:t>Records the current address of the stack</a:t>
            </a:r>
          </a:p>
          <a:p>
            <a:pPr lvl="1"/>
            <a:r>
              <a:rPr lang="en-US" dirty="0"/>
              <a:t>Used for saving the context of a program while switching between tasks</a:t>
            </a:r>
          </a:p>
          <a:p>
            <a:pPr lvl="1"/>
            <a:r>
              <a:rPr lang="en-US" dirty="0"/>
              <a:t>Cortex-M4 has two SPs: Main SP, used in applications that require privileged access, e.g., OS kernel, and Process SP, used in base-level application code (when not running an exception handler)</a:t>
            </a:r>
            <a:endParaRPr lang="en-US" altLang="en-US" dirty="0">
              <a:ea typeface="ＭＳ Ｐゴシック" panose="020B0600070205080204" pitchFamily="34" charset="-128"/>
            </a:endParaRPr>
          </a:p>
          <a:p>
            <a:pPr lvl="2"/>
            <a:endParaRPr lang="en-US" dirty="0"/>
          </a:p>
          <a:p>
            <a:pPr lvl="2"/>
            <a:endParaRPr lang="en-US" dirty="0"/>
          </a:p>
          <a:p>
            <a:endParaRPr lang="en-GB" dirty="0"/>
          </a:p>
        </p:txBody>
      </p:sp>
      <p:grpSp>
        <p:nvGrpSpPr>
          <p:cNvPr id="7" name="Group 6">
            <a:extLst>
              <a:ext uri="{FF2B5EF4-FFF2-40B4-BE49-F238E27FC236}">
                <a16:creationId xmlns:a16="http://schemas.microsoft.com/office/drawing/2014/main" id="{CC7C63EE-B7EE-43D3-9537-B1D5D55FCDD4}"/>
              </a:ext>
            </a:extLst>
          </p:cNvPr>
          <p:cNvGrpSpPr/>
          <p:nvPr/>
        </p:nvGrpSpPr>
        <p:grpSpPr>
          <a:xfrm>
            <a:off x="9045138" y="1363210"/>
            <a:ext cx="2822575" cy="4394200"/>
            <a:chOff x="6245225" y="1414463"/>
            <a:chExt cx="2822575" cy="4394200"/>
          </a:xfrm>
        </p:grpSpPr>
        <p:sp>
          <p:nvSpPr>
            <p:cNvPr id="8" name="Rectangle 7">
              <a:extLst>
                <a:ext uri="{FF2B5EF4-FFF2-40B4-BE49-F238E27FC236}">
                  <a16:creationId xmlns:a16="http://schemas.microsoft.com/office/drawing/2014/main" id="{FAA3F99C-BF04-4F08-B5CA-43BECA2E3CAA}"/>
                </a:ext>
              </a:extLst>
            </p:cNvPr>
            <p:cNvSpPr/>
            <p:nvPr/>
          </p:nvSpPr>
          <p:spPr bwMode="auto">
            <a:xfrm>
              <a:off x="7364413" y="4337050"/>
              <a:ext cx="774700" cy="1471613"/>
            </a:xfrm>
            <a:prstGeom prst="rect">
              <a:avLst/>
            </a:prstGeom>
            <a:solidFill>
              <a:srgbClr val="AAC5D2">
                <a:lumMod val="60000"/>
                <a:lumOff val="4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9" name="Rectangle 8">
              <a:extLst>
                <a:ext uri="{FF2B5EF4-FFF2-40B4-BE49-F238E27FC236}">
                  <a16:creationId xmlns:a16="http://schemas.microsoft.com/office/drawing/2014/main" id="{6092C005-2521-4BC0-85B0-476E20FD7B2A}"/>
                </a:ext>
              </a:extLst>
            </p:cNvPr>
            <p:cNvSpPr/>
            <p:nvPr/>
          </p:nvSpPr>
          <p:spPr bwMode="auto">
            <a:xfrm>
              <a:off x="7364413" y="3416300"/>
              <a:ext cx="774700" cy="927100"/>
            </a:xfrm>
            <a:prstGeom prst="rect">
              <a:avLst/>
            </a:prstGeom>
            <a:solidFill>
              <a:srgbClr val="9FB43B">
                <a:lumMod val="20000"/>
                <a:lumOff val="8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0" name="Rectangle 9">
              <a:extLst>
                <a:ext uri="{FF2B5EF4-FFF2-40B4-BE49-F238E27FC236}">
                  <a16:creationId xmlns:a16="http://schemas.microsoft.com/office/drawing/2014/main" id="{9088B634-9C90-4202-8D8C-9FCA1F3B27FE}"/>
                </a:ext>
              </a:extLst>
            </p:cNvPr>
            <p:cNvSpPr/>
            <p:nvPr/>
          </p:nvSpPr>
          <p:spPr bwMode="auto">
            <a:xfrm>
              <a:off x="7364413" y="2205038"/>
              <a:ext cx="774700" cy="120650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1" name="Rectangle 10">
              <a:extLst>
                <a:ext uri="{FF2B5EF4-FFF2-40B4-BE49-F238E27FC236}">
                  <a16:creationId xmlns:a16="http://schemas.microsoft.com/office/drawing/2014/main" id="{907F569B-24D4-4F79-8631-F349B00096DE}"/>
                </a:ext>
              </a:extLst>
            </p:cNvPr>
            <p:cNvSpPr/>
            <p:nvPr/>
          </p:nvSpPr>
          <p:spPr bwMode="auto">
            <a:xfrm>
              <a:off x="6588125" y="1414463"/>
              <a:ext cx="776288" cy="147637"/>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Data</a:t>
              </a:r>
            </a:p>
          </p:txBody>
        </p:sp>
        <p:cxnSp>
          <p:nvCxnSpPr>
            <p:cNvPr id="12" name="Curved Connector 84">
              <a:extLst>
                <a:ext uri="{FF2B5EF4-FFF2-40B4-BE49-F238E27FC236}">
                  <a16:creationId xmlns:a16="http://schemas.microsoft.com/office/drawing/2014/main" id="{EB0BDFC9-508C-4184-8523-0D7FB2EE4B26}"/>
                </a:ext>
              </a:extLst>
            </p:cNvPr>
            <p:cNvCxnSpPr/>
            <p:nvPr/>
          </p:nvCxnSpPr>
          <p:spPr bwMode="auto">
            <a:xfrm>
              <a:off x="7251700" y="1639888"/>
              <a:ext cx="387350" cy="571500"/>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3" name="Rectangle 12">
              <a:extLst>
                <a:ext uri="{FF2B5EF4-FFF2-40B4-BE49-F238E27FC236}">
                  <a16:creationId xmlns:a16="http://schemas.microsoft.com/office/drawing/2014/main" id="{068259D6-BE03-43C3-AC45-4BD08FE36371}"/>
                </a:ext>
              </a:extLst>
            </p:cNvPr>
            <p:cNvSpPr/>
            <p:nvPr/>
          </p:nvSpPr>
          <p:spPr bwMode="auto">
            <a:xfrm>
              <a:off x="8139113" y="1416050"/>
              <a:ext cx="776287" cy="147638"/>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Data</a:t>
              </a:r>
              <a:endParaRPr kumimoji="0" lang="en-US" sz="1100" b="1" i="0" u="none" strike="noStrike" kern="0" cap="none" spc="0" normalizeH="0" baseline="0" dirty="0">
                <a:ln>
                  <a:noFill/>
                </a:ln>
                <a:solidFill>
                  <a:srgbClr val="000000"/>
                </a:solidFill>
                <a:effectLst/>
                <a:uLnTx/>
                <a:uFillTx/>
                <a:latin typeface="Arial" charset="0"/>
                <a:ea typeface="MS PGothic" pitchFamily="34" charset="-128"/>
              </a:endParaRPr>
            </a:p>
          </p:txBody>
        </p:sp>
        <p:cxnSp>
          <p:nvCxnSpPr>
            <p:cNvPr id="14" name="Curved Connector 86">
              <a:extLst>
                <a:ext uri="{FF2B5EF4-FFF2-40B4-BE49-F238E27FC236}">
                  <a16:creationId xmlns:a16="http://schemas.microsoft.com/office/drawing/2014/main" id="{067E3B37-2524-4F9B-BBFD-B55C0C77F2D4}"/>
                </a:ext>
              </a:extLst>
            </p:cNvPr>
            <p:cNvCxnSpPr/>
            <p:nvPr/>
          </p:nvCxnSpPr>
          <p:spPr bwMode="auto">
            <a:xfrm rot="5400000" flipH="1" flipV="1">
              <a:off x="7699376" y="1765300"/>
              <a:ext cx="603250" cy="276225"/>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5" name="Rectangle 14">
              <a:extLst>
                <a:ext uri="{FF2B5EF4-FFF2-40B4-BE49-F238E27FC236}">
                  <a16:creationId xmlns:a16="http://schemas.microsoft.com/office/drawing/2014/main" id="{57116063-2312-45D4-B23B-BD445A07F500}"/>
                </a:ext>
              </a:extLst>
            </p:cNvPr>
            <p:cNvSpPr/>
            <p:nvPr/>
          </p:nvSpPr>
          <p:spPr bwMode="auto">
            <a:xfrm>
              <a:off x="6245225" y="354488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PC</a:t>
              </a:r>
            </a:p>
          </p:txBody>
        </p:sp>
        <p:sp>
          <p:nvSpPr>
            <p:cNvPr id="16" name="Rectangle 15">
              <a:extLst>
                <a:ext uri="{FF2B5EF4-FFF2-40B4-BE49-F238E27FC236}">
                  <a16:creationId xmlns:a16="http://schemas.microsoft.com/office/drawing/2014/main" id="{349B9299-A348-4724-8A37-C0A84FEB5585}"/>
                </a:ext>
              </a:extLst>
            </p:cNvPr>
            <p:cNvSpPr/>
            <p:nvPr/>
          </p:nvSpPr>
          <p:spPr bwMode="auto">
            <a:xfrm>
              <a:off x="6245225" y="3136900"/>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SP</a:t>
              </a:r>
            </a:p>
          </p:txBody>
        </p:sp>
        <p:cxnSp>
          <p:nvCxnSpPr>
            <p:cNvPr id="17" name="Straight Arrow Connector 16">
              <a:extLst>
                <a:ext uri="{FF2B5EF4-FFF2-40B4-BE49-F238E27FC236}">
                  <a16:creationId xmlns:a16="http://schemas.microsoft.com/office/drawing/2014/main" id="{198FC557-5C95-4809-B942-6356EC2636E8}"/>
                </a:ext>
              </a:extLst>
            </p:cNvPr>
            <p:cNvCxnSpPr/>
            <p:nvPr/>
          </p:nvCxnSpPr>
          <p:spPr bwMode="auto">
            <a:xfrm>
              <a:off x="8366125" y="2211388"/>
              <a:ext cx="0" cy="1200150"/>
            </a:xfrm>
            <a:prstGeom prst="straightConnector1">
              <a:avLst/>
            </a:prstGeom>
            <a:noFill/>
            <a:ln w="19050" cap="flat" cmpd="sng" algn="ctr">
              <a:solidFill>
                <a:srgbClr val="000000">
                  <a:lumMod val="50000"/>
                  <a:lumOff val="50000"/>
                </a:srgbClr>
              </a:solidFill>
              <a:prstDash val="solid"/>
              <a:round/>
              <a:headEnd type="none" w="med" len="med"/>
              <a:tailEnd type="arrow"/>
            </a:ln>
            <a:effectLst/>
          </p:spPr>
        </p:cxnSp>
        <p:sp>
          <p:nvSpPr>
            <p:cNvPr id="18" name="TextBox 37">
              <a:extLst>
                <a:ext uri="{FF2B5EF4-FFF2-40B4-BE49-F238E27FC236}">
                  <a16:creationId xmlns:a16="http://schemas.microsoft.com/office/drawing/2014/main" id="{8D39189E-C355-4E79-B91C-2E12EC121DEE}"/>
                </a:ext>
              </a:extLst>
            </p:cNvPr>
            <p:cNvSpPr txBox="1">
              <a:spLocks noChangeArrowheads="1"/>
            </p:cNvSpPr>
            <p:nvPr/>
          </p:nvSpPr>
          <p:spPr bwMode="auto">
            <a:xfrm>
              <a:off x="8366125" y="2679700"/>
              <a:ext cx="701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Address</a:t>
              </a:r>
            </a:p>
          </p:txBody>
        </p:sp>
        <p:sp>
          <p:nvSpPr>
            <p:cNvPr id="19" name="TextBox 39">
              <a:extLst>
                <a:ext uri="{FF2B5EF4-FFF2-40B4-BE49-F238E27FC236}">
                  <a16:creationId xmlns:a16="http://schemas.microsoft.com/office/drawing/2014/main" id="{464EF487-B2A4-4CAC-BFB2-7C1C835D1A59}"/>
                </a:ext>
              </a:extLst>
            </p:cNvPr>
            <p:cNvSpPr txBox="1">
              <a:spLocks noChangeArrowheads="1"/>
            </p:cNvSpPr>
            <p:nvPr/>
          </p:nvSpPr>
          <p:spPr bwMode="auto">
            <a:xfrm>
              <a:off x="8366125" y="2205038"/>
              <a:ext cx="444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Low</a:t>
              </a:r>
            </a:p>
          </p:txBody>
        </p:sp>
        <p:sp>
          <p:nvSpPr>
            <p:cNvPr id="20" name="TextBox 40">
              <a:extLst>
                <a:ext uri="{FF2B5EF4-FFF2-40B4-BE49-F238E27FC236}">
                  <a16:creationId xmlns:a16="http://schemas.microsoft.com/office/drawing/2014/main" id="{64B0AB47-BF6D-4807-BED2-EBEEC077E1B1}"/>
                </a:ext>
              </a:extLst>
            </p:cNvPr>
            <p:cNvSpPr txBox="1">
              <a:spLocks noChangeArrowheads="1"/>
            </p:cNvSpPr>
            <p:nvPr/>
          </p:nvSpPr>
          <p:spPr bwMode="auto">
            <a:xfrm>
              <a:off x="8366125" y="3325813"/>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High</a:t>
              </a:r>
            </a:p>
          </p:txBody>
        </p:sp>
        <p:sp>
          <p:nvSpPr>
            <p:cNvPr id="21" name="TextBox 41">
              <a:extLst>
                <a:ext uri="{FF2B5EF4-FFF2-40B4-BE49-F238E27FC236}">
                  <a16:creationId xmlns:a16="http://schemas.microsoft.com/office/drawing/2014/main" id="{9BBF0887-9996-47ED-9753-D36E3B3675F0}"/>
                </a:ext>
              </a:extLst>
            </p:cNvPr>
            <p:cNvSpPr txBox="1">
              <a:spLocks noChangeArrowheads="1"/>
            </p:cNvSpPr>
            <p:nvPr/>
          </p:nvSpPr>
          <p:spPr bwMode="auto">
            <a:xfrm>
              <a:off x="6962775" y="1793875"/>
              <a:ext cx="579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PUSH</a:t>
              </a:r>
            </a:p>
          </p:txBody>
        </p:sp>
        <p:sp>
          <p:nvSpPr>
            <p:cNvPr id="22" name="TextBox 42">
              <a:extLst>
                <a:ext uri="{FF2B5EF4-FFF2-40B4-BE49-F238E27FC236}">
                  <a16:creationId xmlns:a16="http://schemas.microsoft.com/office/drawing/2014/main" id="{BE745958-400A-4160-A696-940E09317AFE}"/>
                </a:ext>
              </a:extLst>
            </p:cNvPr>
            <p:cNvSpPr txBox="1">
              <a:spLocks noChangeArrowheads="1"/>
            </p:cNvSpPr>
            <p:nvPr/>
          </p:nvSpPr>
          <p:spPr bwMode="auto">
            <a:xfrm>
              <a:off x="8001000" y="1793875"/>
              <a:ext cx="48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POP</a:t>
              </a:r>
            </a:p>
          </p:txBody>
        </p:sp>
        <p:cxnSp>
          <p:nvCxnSpPr>
            <p:cNvPr id="23" name="Straight Arrow Connector 22">
              <a:extLst>
                <a:ext uri="{FF2B5EF4-FFF2-40B4-BE49-F238E27FC236}">
                  <a16:creationId xmlns:a16="http://schemas.microsoft.com/office/drawing/2014/main" id="{CC29AB2C-84A1-40A2-9493-2E46825A0807}"/>
                </a:ext>
              </a:extLst>
            </p:cNvPr>
            <p:cNvCxnSpPr>
              <a:stCxn id="16" idx="3"/>
            </p:cNvCxnSpPr>
            <p:nvPr/>
          </p:nvCxnSpPr>
          <p:spPr bwMode="auto">
            <a:xfrm flipV="1">
              <a:off x="7021513" y="2211388"/>
              <a:ext cx="342900" cy="9985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24" name="Straight Arrow Connector 23">
              <a:extLst>
                <a:ext uri="{FF2B5EF4-FFF2-40B4-BE49-F238E27FC236}">
                  <a16:creationId xmlns:a16="http://schemas.microsoft.com/office/drawing/2014/main" id="{B66AF347-CF5B-4E6F-91A4-81C79865D56C}"/>
                </a:ext>
              </a:extLst>
            </p:cNvPr>
            <p:cNvCxnSpPr/>
            <p:nvPr/>
          </p:nvCxnSpPr>
          <p:spPr bwMode="auto">
            <a:xfrm>
              <a:off x="7021513" y="3611563"/>
              <a:ext cx="342900" cy="12398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25" name="Straight Connector 24">
              <a:extLst>
                <a:ext uri="{FF2B5EF4-FFF2-40B4-BE49-F238E27FC236}">
                  <a16:creationId xmlns:a16="http://schemas.microsoft.com/office/drawing/2014/main" id="{F402EDEE-89B0-4D8F-9ECF-55F19B2FFB4F}"/>
                </a:ext>
              </a:extLst>
            </p:cNvPr>
            <p:cNvCxnSpPr/>
            <p:nvPr/>
          </p:nvCxnSpPr>
          <p:spPr bwMode="auto">
            <a:xfrm>
              <a:off x="7364413" y="2297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6" name="Straight Connector 25">
              <a:extLst>
                <a:ext uri="{FF2B5EF4-FFF2-40B4-BE49-F238E27FC236}">
                  <a16:creationId xmlns:a16="http://schemas.microsoft.com/office/drawing/2014/main" id="{B19B7CD8-F151-4DEF-A698-D1C62DF74FF2}"/>
                </a:ext>
              </a:extLst>
            </p:cNvPr>
            <p:cNvCxnSpPr/>
            <p:nvPr/>
          </p:nvCxnSpPr>
          <p:spPr bwMode="auto">
            <a:xfrm>
              <a:off x="7364413" y="2389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1FBB1206-58FD-486C-BD7C-3CBCB45062C1}"/>
                </a:ext>
              </a:extLst>
            </p:cNvPr>
            <p:cNvCxnSpPr/>
            <p:nvPr/>
          </p:nvCxnSpPr>
          <p:spPr bwMode="auto">
            <a:xfrm>
              <a:off x="7364413" y="2482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8" name="Straight Connector 27">
              <a:extLst>
                <a:ext uri="{FF2B5EF4-FFF2-40B4-BE49-F238E27FC236}">
                  <a16:creationId xmlns:a16="http://schemas.microsoft.com/office/drawing/2014/main" id="{6B8556A9-D329-476A-B357-EED116712B01}"/>
                </a:ext>
              </a:extLst>
            </p:cNvPr>
            <p:cNvCxnSpPr/>
            <p:nvPr/>
          </p:nvCxnSpPr>
          <p:spPr bwMode="auto">
            <a:xfrm>
              <a:off x="7364413" y="2573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9" name="Straight Connector 28">
              <a:extLst>
                <a:ext uri="{FF2B5EF4-FFF2-40B4-BE49-F238E27FC236}">
                  <a16:creationId xmlns:a16="http://schemas.microsoft.com/office/drawing/2014/main" id="{161FD545-B592-4C86-9BD9-1A5B90FB1C38}"/>
                </a:ext>
              </a:extLst>
            </p:cNvPr>
            <p:cNvCxnSpPr/>
            <p:nvPr/>
          </p:nvCxnSpPr>
          <p:spPr bwMode="auto">
            <a:xfrm>
              <a:off x="7364413" y="26654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0" name="Straight Connector 29">
              <a:extLst>
                <a:ext uri="{FF2B5EF4-FFF2-40B4-BE49-F238E27FC236}">
                  <a16:creationId xmlns:a16="http://schemas.microsoft.com/office/drawing/2014/main" id="{44F09D33-8906-413A-BBB8-0B1F17E62476}"/>
                </a:ext>
              </a:extLst>
            </p:cNvPr>
            <p:cNvCxnSpPr/>
            <p:nvPr/>
          </p:nvCxnSpPr>
          <p:spPr bwMode="auto">
            <a:xfrm>
              <a:off x="7364413" y="27590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1" name="Straight Connector 30">
              <a:extLst>
                <a:ext uri="{FF2B5EF4-FFF2-40B4-BE49-F238E27FC236}">
                  <a16:creationId xmlns:a16="http://schemas.microsoft.com/office/drawing/2014/main" id="{1A9D4816-47C7-41D7-B702-A1A989830FF0}"/>
                </a:ext>
              </a:extLst>
            </p:cNvPr>
            <p:cNvCxnSpPr/>
            <p:nvPr/>
          </p:nvCxnSpPr>
          <p:spPr bwMode="auto">
            <a:xfrm>
              <a:off x="7364413" y="2854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2" name="Straight Connector 31">
              <a:extLst>
                <a:ext uri="{FF2B5EF4-FFF2-40B4-BE49-F238E27FC236}">
                  <a16:creationId xmlns:a16="http://schemas.microsoft.com/office/drawing/2014/main" id="{2F1EAD31-556C-4D41-89EC-ED7EB0AA079B}"/>
                </a:ext>
              </a:extLst>
            </p:cNvPr>
            <p:cNvCxnSpPr/>
            <p:nvPr/>
          </p:nvCxnSpPr>
          <p:spPr bwMode="auto">
            <a:xfrm>
              <a:off x="7364413" y="29464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3" name="Straight Connector 32">
              <a:extLst>
                <a:ext uri="{FF2B5EF4-FFF2-40B4-BE49-F238E27FC236}">
                  <a16:creationId xmlns:a16="http://schemas.microsoft.com/office/drawing/2014/main" id="{6B8CF29A-5184-423F-BC82-D3DA11E71021}"/>
                </a:ext>
              </a:extLst>
            </p:cNvPr>
            <p:cNvCxnSpPr/>
            <p:nvPr/>
          </p:nvCxnSpPr>
          <p:spPr bwMode="auto">
            <a:xfrm>
              <a:off x="7364413" y="30400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4" name="Straight Connector 33">
              <a:extLst>
                <a:ext uri="{FF2B5EF4-FFF2-40B4-BE49-F238E27FC236}">
                  <a16:creationId xmlns:a16="http://schemas.microsoft.com/office/drawing/2014/main" id="{3846DEE4-DC92-46D4-AFFD-9119823B6CDE}"/>
                </a:ext>
              </a:extLst>
            </p:cNvPr>
            <p:cNvCxnSpPr/>
            <p:nvPr/>
          </p:nvCxnSpPr>
          <p:spPr bwMode="auto">
            <a:xfrm>
              <a:off x="7364413" y="3130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5" name="Straight Connector 34">
              <a:extLst>
                <a:ext uri="{FF2B5EF4-FFF2-40B4-BE49-F238E27FC236}">
                  <a16:creationId xmlns:a16="http://schemas.microsoft.com/office/drawing/2014/main" id="{9ED90A59-CA42-4F48-ABD1-CCA5E47E94A8}"/>
                </a:ext>
              </a:extLst>
            </p:cNvPr>
            <p:cNvCxnSpPr/>
            <p:nvPr/>
          </p:nvCxnSpPr>
          <p:spPr bwMode="auto">
            <a:xfrm>
              <a:off x="7364413" y="32226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6" name="Straight Connector 35">
              <a:extLst>
                <a:ext uri="{FF2B5EF4-FFF2-40B4-BE49-F238E27FC236}">
                  <a16:creationId xmlns:a16="http://schemas.microsoft.com/office/drawing/2014/main" id="{CA438552-4B5F-491C-B163-DBC6BF8FBCDC}"/>
                </a:ext>
              </a:extLst>
            </p:cNvPr>
            <p:cNvCxnSpPr/>
            <p:nvPr/>
          </p:nvCxnSpPr>
          <p:spPr bwMode="auto">
            <a:xfrm>
              <a:off x="7364413" y="3316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2F4A29B4-4952-46AC-9C35-A98682305780}"/>
                </a:ext>
              </a:extLst>
            </p:cNvPr>
            <p:cNvCxnSpPr/>
            <p:nvPr/>
          </p:nvCxnSpPr>
          <p:spPr bwMode="auto">
            <a:xfrm>
              <a:off x="7364413" y="3411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8" name="Straight Connector 37">
              <a:extLst>
                <a:ext uri="{FF2B5EF4-FFF2-40B4-BE49-F238E27FC236}">
                  <a16:creationId xmlns:a16="http://schemas.microsoft.com/office/drawing/2014/main" id="{4A00B820-1E3E-46AC-A59F-8E71E2A6DB1E}"/>
                </a:ext>
              </a:extLst>
            </p:cNvPr>
            <p:cNvCxnSpPr/>
            <p:nvPr/>
          </p:nvCxnSpPr>
          <p:spPr bwMode="auto">
            <a:xfrm>
              <a:off x="7364413" y="3503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9" name="Straight Connector 38">
              <a:extLst>
                <a:ext uri="{FF2B5EF4-FFF2-40B4-BE49-F238E27FC236}">
                  <a16:creationId xmlns:a16="http://schemas.microsoft.com/office/drawing/2014/main" id="{788A33B0-634F-4336-B56E-6C32E8BD2D01}"/>
                </a:ext>
              </a:extLst>
            </p:cNvPr>
            <p:cNvCxnSpPr/>
            <p:nvPr/>
          </p:nvCxnSpPr>
          <p:spPr bwMode="auto">
            <a:xfrm>
              <a:off x="7364413" y="3597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0" name="Straight Connector 39">
              <a:extLst>
                <a:ext uri="{FF2B5EF4-FFF2-40B4-BE49-F238E27FC236}">
                  <a16:creationId xmlns:a16="http://schemas.microsoft.com/office/drawing/2014/main" id="{EC324901-0BB7-43BD-989A-4B3EEA022CFA}"/>
                </a:ext>
              </a:extLst>
            </p:cNvPr>
            <p:cNvCxnSpPr/>
            <p:nvPr/>
          </p:nvCxnSpPr>
          <p:spPr bwMode="auto">
            <a:xfrm>
              <a:off x="7364413" y="3687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1" name="Straight Connector 40">
              <a:extLst>
                <a:ext uri="{FF2B5EF4-FFF2-40B4-BE49-F238E27FC236}">
                  <a16:creationId xmlns:a16="http://schemas.microsoft.com/office/drawing/2014/main" id="{A9CF1ABF-E27A-4C7F-9846-761305869E37}"/>
                </a:ext>
              </a:extLst>
            </p:cNvPr>
            <p:cNvCxnSpPr/>
            <p:nvPr/>
          </p:nvCxnSpPr>
          <p:spPr bwMode="auto">
            <a:xfrm>
              <a:off x="7364413" y="37703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2EEFA1C4-868B-4E9F-9551-19D9A1DE1054}"/>
                </a:ext>
              </a:extLst>
            </p:cNvPr>
            <p:cNvCxnSpPr/>
            <p:nvPr/>
          </p:nvCxnSpPr>
          <p:spPr bwMode="auto">
            <a:xfrm>
              <a:off x="7364413"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3" name="Straight Connector 42">
              <a:extLst>
                <a:ext uri="{FF2B5EF4-FFF2-40B4-BE49-F238E27FC236}">
                  <a16:creationId xmlns:a16="http://schemas.microsoft.com/office/drawing/2014/main" id="{53C1AF30-1008-45C6-AEBF-5E83480E102E}"/>
                </a:ext>
              </a:extLst>
            </p:cNvPr>
            <p:cNvCxnSpPr/>
            <p:nvPr/>
          </p:nvCxnSpPr>
          <p:spPr bwMode="auto">
            <a:xfrm>
              <a:off x="7364413" y="39560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4" name="Straight Connector 43">
              <a:extLst>
                <a:ext uri="{FF2B5EF4-FFF2-40B4-BE49-F238E27FC236}">
                  <a16:creationId xmlns:a16="http://schemas.microsoft.com/office/drawing/2014/main" id="{37209C66-67F6-475D-91B3-64D1BDB05F80}"/>
                </a:ext>
              </a:extLst>
            </p:cNvPr>
            <p:cNvCxnSpPr/>
            <p:nvPr/>
          </p:nvCxnSpPr>
          <p:spPr bwMode="auto">
            <a:xfrm>
              <a:off x="7364413" y="4046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5" name="Straight Connector 44">
              <a:extLst>
                <a:ext uri="{FF2B5EF4-FFF2-40B4-BE49-F238E27FC236}">
                  <a16:creationId xmlns:a16="http://schemas.microsoft.com/office/drawing/2014/main" id="{50DCB11D-8215-4FAA-9E2B-97D8AA7D5AED}"/>
                </a:ext>
              </a:extLst>
            </p:cNvPr>
            <p:cNvCxnSpPr/>
            <p:nvPr/>
          </p:nvCxnSpPr>
          <p:spPr bwMode="auto">
            <a:xfrm>
              <a:off x="7364413" y="4138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6" name="Straight Connector 45">
              <a:extLst>
                <a:ext uri="{FF2B5EF4-FFF2-40B4-BE49-F238E27FC236}">
                  <a16:creationId xmlns:a16="http://schemas.microsoft.com/office/drawing/2014/main" id="{BE760072-D7EA-439F-854D-8D23822BCC6F}"/>
                </a:ext>
              </a:extLst>
            </p:cNvPr>
            <p:cNvCxnSpPr/>
            <p:nvPr/>
          </p:nvCxnSpPr>
          <p:spPr bwMode="auto">
            <a:xfrm>
              <a:off x="7364413" y="4232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7" name="Straight Connector 46">
              <a:extLst>
                <a:ext uri="{FF2B5EF4-FFF2-40B4-BE49-F238E27FC236}">
                  <a16:creationId xmlns:a16="http://schemas.microsoft.com/office/drawing/2014/main" id="{DB4B4E26-AFB0-4FA3-BA1D-028ABD0629C8}"/>
                </a:ext>
              </a:extLst>
            </p:cNvPr>
            <p:cNvCxnSpPr/>
            <p:nvPr/>
          </p:nvCxnSpPr>
          <p:spPr bwMode="auto">
            <a:xfrm>
              <a:off x="7364413" y="4327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8" name="Straight Connector 47">
              <a:extLst>
                <a:ext uri="{FF2B5EF4-FFF2-40B4-BE49-F238E27FC236}">
                  <a16:creationId xmlns:a16="http://schemas.microsoft.com/office/drawing/2014/main" id="{E3F421BB-2175-4916-AF87-7EAF36FA899C}"/>
                </a:ext>
              </a:extLst>
            </p:cNvPr>
            <p:cNvCxnSpPr/>
            <p:nvPr/>
          </p:nvCxnSpPr>
          <p:spPr bwMode="auto">
            <a:xfrm>
              <a:off x="7364413"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9" name="Straight Connector 48">
              <a:extLst>
                <a:ext uri="{FF2B5EF4-FFF2-40B4-BE49-F238E27FC236}">
                  <a16:creationId xmlns:a16="http://schemas.microsoft.com/office/drawing/2014/main" id="{D22C9A87-9B08-4B03-A57F-6FBA0EB3584C}"/>
                </a:ext>
              </a:extLst>
            </p:cNvPr>
            <p:cNvCxnSpPr/>
            <p:nvPr/>
          </p:nvCxnSpPr>
          <p:spPr bwMode="auto">
            <a:xfrm>
              <a:off x="7364413" y="45132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0" name="Straight Connector 49">
              <a:extLst>
                <a:ext uri="{FF2B5EF4-FFF2-40B4-BE49-F238E27FC236}">
                  <a16:creationId xmlns:a16="http://schemas.microsoft.com/office/drawing/2014/main" id="{0BC598A5-744E-4744-9BAC-F7154608545C}"/>
                </a:ext>
              </a:extLst>
            </p:cNvPr>
            <p:cNvCxnSpPr/>
            <p:nvPr/>
          </p:nvCxnSpPr>
          <p:spPr bwMode="auto">
            <a:xfrm>
              <a:off x="7364413" y="46037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1" name="Straight Connector 50">
              <a:extLst>
                <a:ext uri="{FF2B5EF4-FFF2-40B4-BE49-F238E27FC236}">
                  <a16:creationId xmlns:a16="http://schemas.microsoft.com/office/drawing/2014/main" id="{19EAF94B-CC1F-4C33-B994-92D55B9CB196}"/>
                </a:ext>
              </a:extLst>
            </p:cNvPr>
            <p:cNvCxnSpPr/>
            <p:nvPr/>
          </p:nvCxnSpPr>
          <p:spPr bwMode="auto">
            <a:xfrm>
              <a:off x="7364413" y="46958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2" name="Straight Connector 51">
              <a:extLst>
                <a:ext uri="{FF2B5EF4-FFF2-40B4-BE49-F238E27FC236}">
                  <a16:creationId xmlns:a16="http://schemas.microsoft.com/office/drawing/2014/main" id="{435978CE-B82A-43D9-9A4E-95FD68957E9C}"/>
                </a:ext>
              </a:extLst>
            </p:cNvPr>
            <p:cNvCxnSpPr/>
            <p:nvPr/>
          </p:nvCxnSpPr>
          <p:spPr bwMode="auto">
            <a:xfrm>
              <a:off x="7364413" y="47894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3" name="Straight Connector 52">
              <a:extLst>
                <a:ext uri="{FF2B5EF4-FFF2-40B4-BE49-F238E27FC236}">
                  <a16:creationId xmlns:a16="http://schemas.microsoft.com/office/drawing/2014/main" id="{BFCCD8C7-61B3-484E-8569-0D797C27D5D3}"/>
                </a:ext>
              </a:extLst>
            </p:cNvPr>
            <p:cNvCxnSpPr/>
            <p:nvPr/>
          </p:nvCxnSpPr>
          <p:spPr bwMode="auto">
            <a:xfrm>
              <a:off x="7364413" y="48847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4" name="Straight Connector 53">
              <a:extLst>
                <a:ext uri="{FF2B5EF4-FFF2-40B4-BE49-F238E27FC236}">
                  <a16:creationId xmlns:a16="http://schemas.microsoft.com/office/drawing/2014/main" id="{F6291BAD-F217-49FA-A58C-A6B51CA56B44}"/>
                </a:ext>
              </a:extLst>
            </p:cNvPr>
            <p:cNvCxnSpPr/>
            <p:nvPr/>
          </p:nvCxnSpPr>
          <p:spPr bwMode="auto">
            <a:xfrm>
              <a:off x="7364413" y="4976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5" name="Straight Connector 54">
              <a:extLst>
                <a:ext uri="{FF2B5EF4-FFF2-40B4-BE49-F238E27FC236}">
                  <a16:creationId xmlns:a16="http://schemas.microsoft.com/office/drawing/2014/main" id="{53DA21AC-7AE6-41E2-A294-D8D2CFA602DA}"/>
                </a:ext>
              </a:extLst>
            </p:cNvPr>
            <p:cNvCxnSpPr/>
            <p:nvPr/>
          </p:nvCxnSpPr>
          <p:spPr bwMode="auto">
            <a:xfrm>
              <a:off x="7364413" y="50704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6" name="Straight Connector 55">
              <a:extLst>
                <a:ext uri="{FF2B5EF4-FFF2-40B4-BE49-F238E27FC236}">
                  <a16:creationId xmlns:a16="http://schemas.microsoft.com/office/drawing/2014/main" id="{7E3C1B08-0FA9-4046-892D-DC37BF809BE5}"/>
                </a:ext>
              </a:extLst>
            </p:cNvPr>
            <p:cNvCxnSpPr/>
            <p:nvPr/>
          </p:nvCxnSpPr>
          <p:spPr bwMode="auto">
            <a:xfrm>
              <a:off x="7364413" y="51609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7" name="Straight Connector 56">
              <a:extLst>
                <a:ext uri="{FF2B5EF4-FFF2-40B4-BE49-F238E27FC236}">
                  <a16:creationId xmlns:a16="http://schemas.microsoft.com/office/drawing/2014/main" id="{1F1CA89B-67C5-4BEE-8A1E-BF60E05D33F5}"/>
                </a:ext>
              </a:extLst>
            </p:cNvPr>
            <p:cNvCxnSpPr/>
            <p:nvPr/>
          </p:nvCxnSpPr>
          <p:spPr bwMode="auto">
            <a:xfrm>
              <a:off x="7364413" y="5251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88ABA7A5-76F1-4BAE-90F6-DF9779606C97}"/>
                </a:ext>
              </a:extLst>
            </p:cNvPr>
            <p:cNvCxnSpPr/>
            <p:nvPr/>
          </p:nvCxnSpPr>
          <p:spPr bwMode="auto">
            <a:xfrm>
              <a:off x="7364413" y="5343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9" name="Straight Connector 58">
              <a:extLst>
                <a:ext uri="{FF2B5EF4-FFF2-40B4-BE49-F238E27FC236}">
                  <a16:creationId xmlns:a16="http://schemas.microsoft.com/office/drawing/2014/main" id="{1ECD0B62-AC3B-4F05-97A4-C1C3160AA919}"/>
                </a:ext>
              </a:extLst>
            </p:cNvPr>
            <p:cNvCxnSpPr/>
            <p:nvPr/>
          </p:nvCxnSpPr>
          <p:spPr bwMode="auto">
            <a:xfrm>
              <a:off x="7364413" y="5437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0" name="Straight Connector 59">
              <a:extLst>
                <a:ext uri="{FF2B5EF4-FFF2-40B4-BE49-F238E27FC236}">
                  <a16:creationId xmlns:a16="http://schemas.microsoft.com/office/drawing/2014/main" id="{A31ECE18-3548-4E0D-9A16-B175E4523DEB}"/>
                </a:ext>
              </a:extLst>
            </p:cNvPr>
            <p:cNvCxnSpPr/>
            <p:nvPr/>
          </p:nvCxnSpPr>
          <p:spPr bwMode="auto">
            <a:xfrm>
              <a:off x="7364413" y="55324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1" name="Straight Connector 60">
              <a:extLst>
                <a:ext uri="{FF2B5EF4-FFF2-40B4-BE49-F238E27FC236}">
                  <a16:creationId xmlns:a16="http://schemas.microsoft.com/office/drawing/2014/main" id="{027A22A6-77DF-4916-AB18-0AC6F0CAE5DF}"/>
                </a:ext>
              </a:extLst>
            </p:cNvPr>
            <p:cNvCxnSpPr/>
            <p:nvPr/>
          </p:nvCxnSpPr>
          <p:spPr bwMode="auto">
            <a:xfrm>
              <a:off x="7364413" y="56245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id="{1952128D-5954-43B3-8998-0DC3E84E7838}"/>
                </a:ext>
              </a:extLst>
            </p:cNvPr>
            <p:cNvCxnSpPr/>
            <p:nvPr/>
          </p:nvCxnSpPr>
          <p:spPr bwMode="auto">
            <a:xfrm>
              <a:off x="7364413" y="57181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id="{FD1B8181-7118-410B-857D-E7EFD82A9AD8}"/>
                </a:ext>
              </a:extLst>
            </p:cNvPr>
            <p:cNvCxnSpPr/>
            <p:nvPr/>
          </p:nvCxnSpPr>
          <p:spPr bwMode="auto">
            <a:xfrm>
              <a:off x="7364413" y="5808663"/>
              <a:ext cx="774700" cy="0"/>
            </a:xfrm>
            <a:prstGeom prst="line">
              <a:avLst/>
            </a:prstGeom>
            <a:noFill/>
            <a:ln w="12700" cap="flat" cmpd="sng" algn="ctr">
              <a:solidFill>
                <a:srgbClr val="FFFFFF">
                  <a:lumMod val="65000"/>
                </a:srgbClr>
              </a:solidFill>
              <a:prstDash val="sysDot"/>
              <a:round/>
              <a:headEnd type="none" w="med" len="med"/>
              <a:tailEnd type="none" w="med" len="med"/>
            </a:ln>
            <a:effectLst/>
          </p:spPr>
        </p:cxnSp>
        <p:sp>
          <p:nvSpPr>
            <p:cNvPr id="64" name="Rectangle 63">
              <a:extLst>
                <a:ext uri="{FF2B5EF4-FFF2-40B4-BE49-F238E27FC236}">
                  <a16:creationId xmlns:a16="http://schemas.microsoft.com/office/drawing/2014/main" id="{D2DDF558-A9AD-4C84-8AAC-573E3FA853A9}"/>
                </a:ext>
              </a:extLst>
            </p:cNvPr>
            <p:cNvSpPr/>
            <p:nvPr/>
          </p:nvSpPr>
          <p:spPr bwMode="auto">
            <a:xfrm>
              <a:off x="7364413" y="2216150"/>
              <a:ext cx="774700" cy="1195388"/>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Stack</a:t>
              </a:r>
            </a:p>
          </p:txBody>
        </p:sp>
        <p:sp>
          <p:nvSpPr>
            <p:cNvPr id="65" name="Rectangle 64">
              <a:extLst>
                <a:ext uri="{FF2B5EF4-FFF2-40B4-BE49-F238E27FC236}">
                  <a16:creationId xmlns:a16="http://schemas.microsoft.com/office/drawing/2014/main" id="{DDE13D7A-2BBF-4D2E-BB50-028BA5DD2ED3}"/>
                </a:ext>
              </a:extLst>
            </p:cNvPr>
            <p:cNvSpPr/>
            <p:nvPr/>
          </p:nvSpPr>
          <p:spPr bwMode="auto">
            <a:xfrm>
              <a:off x="7364413" y="4337050"/>
              <a:ext cx="774700" cy="1471613"/>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Code</a:t>
              </a:r>
            </a:p>
          </p:txBody>
        </p:sp>
        <p:sp>
          <p:nvSpPr>
            <p:cNvPr id="66" name="Rectangle 65">
              <a:extLst>
                <a:ext uri="{FF2B5EF4-FFF2-40B4-BE49-F238E27FC236}">
                  <a16:creationId xmlns:a16="http://schemas.microsoft.com/office/drawing/2014/main" id="{D12BE36F-4D86-42EA-9AEA-9DD1BF7B9DF6}"/>
                </a:ext>
              </a:extLst>
            </p:cNvPr>
            <p:cNvSpPr/>
            <p:nvPr/>
          </p:nvSpPr>
          <p:spPr bwMode="auto">
            <a:xfrm>
              <a:off x="7364413" y="3409950"/>
              <a:ext cx="774700" cy="927100"/>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Heap</a:t>
              </a:r>
            </a:p>
          </p:txBody>
        </p:sp>
      </p:grpSp>
    </p:spTree>
    <p:extLst>
      <p:ext uri="{BB962C8B-B14F-4D97-AF65-F5344CB8AC3E}">
        <p14:creationId xmlns:p14="http://schemas.microsoft.com/office/powerpoint/2010/main" val="613653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22CE-8CEE-4DF7-B54D-0B11B05DE215}"/>
              </a:ext>
            </a:extLst>
          </p:cNvPr>
          <p:cNvSpPr>
            <a:spLocks noGrp="1"/>
          </p:cNvSpPr>
          <p:nvPr>
            <p:ph type="title"/>
          </p:nvPr>
        </p:nvSpPr>
        <p:spPr/>
        <p:txBody>
          <a:bodyPr/>
          <a:lstStyle/>
          <a:p>
            <a:r>
              <a:rPr lang="en-US" dirty="0"/>
              <a:t>Arm Cortex-M4 processor registers</a:t>
            </a:r>
          </a:p>
        </p:txBody>
      </p:sp>
      <p:sp>
        <p:nvSpPr>
          <p:cNvPr id="6" name="Content Placeholder 5">
            <a:extLst>
              <a:ext uri="{FF2B5EF4-FFF2-40B4-BE49-F238E27FC236}">
                <a16:creationId xmlns:a16="http://schemas.microsoft.com/office/drawing/2014/main" id="{DEF75267-111B-4536-9AD2-6544AD246F25}"/>
              </a:ext>
            </a:extLst>
          </p:cNvPr>
          <p:cNvSpPr>
            <a:spLocks noGrp="1"/>
          </p:cNvSpPr>
          <p:nvPr>
            <p:ph sz="quarter" idx="21"/>
          </p:nvPr>
        </p:nvSpPr>
        <p:spPr>
          <a:xfrm>
            <a:off x="479425" y="1363211"/>
            <a:ext cx="8348664" cy="4352302"/>
          </a:xfrm>
        </p:spPr>
        <p:txBody>
          <a:bodyPr/>
          <a:lstStyle/>
          <a:p>
            <a:endParaRPr lang="en-GB" dirty="0"/>
          </a:p>
          <a:p>
            <a:r>
              <a:rPr lang="en-US" dirty="0"/>
              <a:t>PC</a:t>
            </a:r>
            <a:endParaRPr lang="en-US" altLang="en-US" dirty="0">
              <a:ea typeface="ＭＳ Ｐゴシック" panose="020B0600070205080204" pitchFamily="34" charset="-128"/>
            </a:endParaRPr>
          </a:p>
          <a:p>
            <a:pPr lvl="1"/>
            <a:r>
              <a:rPr lang="en-US" dirty="0"/>
              <a:t>Records the address of the current instruction code</a:t>
            </a:r>
          </a:p>
          <a:p>
            <a:pPr lvl="1"/>
            <a:r>
              <a:rPr lang="en-US" dirty="0"/>
              <a:t>Automatically incremented by four at each operation (for 32-bit instruction code), except branching operations</a:t>
            </a:r>
          </a:p>
          <a:p>
            <a:pPr lvl="1"/>
            <a:r>
              <a:rPr lang="en-US" dirty="0"/>
              <a:t>A branching operation, such as function calls, will change the PC to a specific address, while saving the current PC to the LR.</a:t>
            </a:r>
          </a:p>
          <a:p>
            <a:pPr lvl="2"/>
            <a:endParaRPr lang="en-US" dirty="0"/>
          </a:p>
          <a:p>
            <a:endParaRPr lang="en-GB" dirty="0"/>
          </a:p>
        </p:txBody>
      </p:sp>
      <p:grpSp>
        <p:nvGrpSpPr>
          <p:cNvPr id="7" name="Group 6">
            <a:extLst>
              <a:ext uri="{FF2B5EF4-FFF2-40B4-BE49-F238E27FC236}">
                <a16:creationId xmlns:a16="http://schemas.microsoft.com/office/drawing/2014/main" id="{CC7C63EE-B7EE-43D3-9537-B1D5D55FCDD4}"/>
              </a:ext>
            </a:extLst>
          </p:cNvPr>
          <p:cNvGrpSpPr/>
          <p:nvPr/>
        </p:nvGrpSpPr>
        <p:grpSpPr>
          <a:xfrm>
            <a:off x="9045138" y="1363210"/>
            <a:ext cx="2822575" cy="4394200"/>
            <a:chOff x="6245225" y="1414463"/>
            <a:chExt cx="2822575" cy="4394200"/>
          </a:xfrm>
        </p:grpSpPr>
        <p:sp>
          <p:nvSpPr>
            <p:cNvPr id="8" name="Rectangle 7">
              <a:extLst>
                <a:ext uri="{FF2B5EF4-FFF2-40B4-BE49-F238E27FC236}">
                  <a16:creationId xmlns:a16="http://schemas.microsoft.com/office/drawing/2014/main" id="{FAA3F99C-BF04-4F08-B5CA-43BECA2E3CAA}"/>
                </a:ext>
              </a:extLst>
            </p:cNvPr>
            <p:cNvSpPr/>
            <p:nvPr/>
          </p:nvSpPr>
          <p:spPr bwMode="auto">
            <a:xfrm>
              <a:off x="7364413" y="4337050"/>
              <a:ext cx="774700" cy="1471613"/>
            </a:xfrm>
            <a:prstGeom prst="rect">
              <a:avLst/>
            </a:prstGeom>
            <a:solidFill>
              <a:srgbClr val="AAC5D2">
                <a:lumMod val="60000"/>
                <a:lumOff val="4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9" name="Rectangle 8">
              <a:extLst>
                <a:ext uri="{FF2B5EF4-FFF2-40B4-BE49-F238E27FC236}">
                  <a16:creationId xmlns:a16="http://schemas.microsoft.com/office/drawing/2014/main" id="{6092C005-2521-4BC0-85B0-476E20FD7B2A}"/>
                </a:ext>
              </a:extLst>
            </p:cNvPr>
            <p:cNvSpPr/>
            <p:nvPr/>
          </p:nvSpPr>
          <p:spPr bwMode="auto">
            <a:xfrm>
              <a:off x="7364413" y="3416300"/>
              <a:ext cx="774700" cy="927100"/>
            </a:xfrm>
            <a:prstGeom prst="rect">
              <a:avLst/>
            </a:prstGeom>
            <a:solidFill>
              <a:srgbClr val="9FB43B">
                <a:lumMod val="20000"/>
                <a:lumOff val="8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0" name="Rectangle 9">
              <a:extLst>
                <a:ext uri="{FF2B5EF4-FFF2-40B4-BE49-F238E27FC236}">
                  <a16:creationId xmlns:a16="http://schemas.microsoft.com/office/drawing/2014/main" id="{9088B634-9C90-4202-8D8C-9FCA1F3B27FE}"/>
                </a:ext>
              </a:extLst>
            </p:cNvPr>
            <p:cNvSpPr/>
            <p:nvPr/>
          </p:nvSpPr>
          <p:spPr bwMode="auto">
            <a:xfrm>
              <a:off x="7364413" y="2205038"/>
              <a:ext cx="774700" cy="120650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1" name="Rectangle 10">
              <a:extLst>
                <a:ext uri="{FF2B5EF4-FFF2-40B4-BE49-F238E27FC236}">
                  <a16:creationId xmlns:a16="http://schemas.microsoft.com/office/drawing/2014/main" id="{907F569B-24D4-4F79-8631-F349B00096DE}"/>
                </a:ext>
              </a:extLst>
            </p:cNvPr>
            <p:cNvSpPr/>
            <p:nvPr/>
          </p:nvSpPr>
          <p:spPr bwMode="auto">
            <a:xfrm>
              <a:off x="6588125" y="1414463"/>
              <a:ext cx="776288" cy="147637"/>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Data</a:t>
              </a:r>
            </a:p>
          </p:txBody>
        </p:sp>
        <p:cxnSp>
          <p:nvCxnSpPr>
            <p:cNvPr id="12" name="Curved Connector 84">
              <a:extLst>
                <a:ext uri="{FF2B5EF4-FFF2-40B4-BE49-F238E27FC236}">
                  <a16:creationId xmlns:a16="http://schemas.microsoft.com/office/drawing/2014/main" id="{EB0BDFC9-508C-4184-8523-0D7FB2EE4B26}"/>
                </a:ext>
              </a:extLst>
            </p:cNvPr>
            <p:cNvCxnSpPr/>
            <p:nvPr/>
          </p:nvCxnSpPr>
          <p:spPr bwMode="auto">
            <a:xfrm>
              <a:off x="7251700" y="1639888"/>
              <a:ext cx="387350" cy="571500"/>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3" name="Rectangle 12">
              <a:extLst>
                <a:ext uri="{FF2B5EF4-FFF2-40B4-BE49-F238E27FC236}">
                  <a16:creationId xmlns:a16="http://schemas.microsoft.com/office/drawing/2014/main" id="{068259D6-BE03-43C3-AC45-4BD08FE36371}"/>
                </a:ext>
              </a:extLst>
            </p:cNvPr>
            <p:cNvSpPr/>
            <p:nvPr/>
          </p:nvSpPr>
          <p:spPr bwMode="auto">
            <a:xfrm>
              <a:off x="8139113" y="1416050"/>
              <a:ext cx="776287" cy="147638"/>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Data</a:t>
              </a:r>
              <a:endParaRPr kumimoji="0" lang="en-US" sz="1100" b="1" i="0" u="none" strike="noStrike" kern="0" cap="none" spc="0" normalizeH="0" baseline="0" dirty="0">
                <a:ln>
                  <a:noFill/>
                </a:ln>
                <a:solidFill>
                  <a:srgbClr val="000000"/>
                </a:solidFill>
                <a:effectLst/>
                <a:uLnTx/>
                <a:uFillTx/>
                <a:latin typeface="Arial" charset="0"/>
                <a:ea typeface="MS PGothic" pitchFamily="34" charset="-128"/>
              </a:endParaRPr>
            </a:p>
          </p:txBody>
        </p:sp>
        <p:cxnSp>
          <p:nvCxnSpPr>
            <p:cNvPr id="14" name="Curved Connector 86">
              <a:extLst>
                <a:ext uri="{FF2B5EF4-FFF2-40B4-BE49-F238E27FC236}">
                  <a16:creationId xmlns:a16="http://schemas.microsoft.com/office/drawing/2014/main" id="{067E3B37-2524-4F9B-BBFD-B55C0C77F2D4}"/>
                </a:ext>
              </a:extLst>
            </p:cNvPr>
            <p:cNvCxnSpPr/>
            <p:nvPr/>
          </p:nvCxnSpPr>
          <p:spPr bwMode="auto">
            <a:xfrm rot="5400000" flipH="1" flipV="1">
              <a:off x="7699376" y="1765300"/>
              <a:ext cx="603250" cy="276225"/>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5" name="Rectangle 14">
              <a:extLst>
                <a:ext uri="{FF2B5EF4-FFF2-40B4-BE49-F238E27FC236}">
                  <a16:creationId xmlns:a16="http://schemas.microsoft.com/office/drawing/2014/main" id="{57116063-2312-45D4-B23B-BD445A07F500}"/>
                </a:ext>
              </a:extLst>
            </p:cNvPr>
            <p:cNvSpPr/>
            <p:nvPr/>
          </p:nvSpPr>
          <p:spPr bwMode="auto">
            <a:xfrm>
              <a:off x="6245225" y="354488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PC</a:t>
              </a:r>
            </a:p>
          </p:txBody>
        </p:sp>
        <p:sp>
          <p:nvSpPr>
            <p:cNvPr id="16" name="Rectangle 15">
              <a:extLst>
                <a:ext uri="{FF2B5EF4-FFF2-40B4-BE49-F238E27FC236}">
                  <a16:creationId xmlns:a16="http://schemas.microsoft.com/office/drawing/2014/main" id="{349B9299-A348-4724-8A37-C0A84FEB5585}"/>
                </a:ext>
              </a:extLst>
            </p:cNvPr>
            <p:cNvSpPr/>
            <p:nvPr/>
          </p:nvSpPr>
          <p:spPr bwMode="auto">
            <a:xfrm>
              <a:off x="6245225" y="3136900"/>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SP</a:t>
              </a:r>
            </a:p>
          </p:txBody>
        </p:sp>
        <p:cxnSp>
          <p:nvCxnSpPr>
            <p:cNvPr id="17" name="Straight Arrow Connector 16">
              <a:extLst>
                <a:ext uri="{FF2B5EF4-FFF2-40B4-BE49-F238E27FC236}">
                  <a16:creationId xmlns:a16="http://schemas.microsoft.com/office/drawing/2014/main" id="{198FC557-5C95-4809-B942-6356EC2636E8}"/>
                </a:ext>
              </a:extLst>
            </p:cNvPr>
            <p:cNvCxnSpPr/>
            <p:nvPr/>
          </p:nvCxnSpPr>
          <p:spPr bwMode="auto">
            <a:xfrm>
              <a:off x="8366125" y="2211388"/>
              <a:ext cx="0" cy="1200150"/>
            </a:xfrm>
            <a:prstGeom prst="straightConnector1">
              <a:avLst/>
            </a:prstGeom>
            <a:noFill/>
            <a:ln w="19050" cap="flat" cmpd="sng" algn="ctr">
              <a:solidFill>
                <a:srgbClr val="000000">
                  <a:lumMod val="50000"/>
                  <a:lumOff val="50000"/>
                </a:srgbClr>
              </a:solidFill>
              <a:prstDash val="solid"/>
              <a:round/>
              <a:headEnd type="none" w="med" len="med"/>
              <a:tailEnd type="arrow"/>
            </a:ln>
            <a:effectLst/>
          </p:spPr>
        </p:cxnSp>
        <p:sp>
          <p:nvSpPr>
            <p:cNvPr id="18" name="TextBox 37">
              <a:extLst>
                <a:ext uri="{FF2B5EF4-FFF2-40B4-BE49-F238E27FC236}">
                  <a16:creationId xmlns:a16="http://schemas.microsoft.com/office/drawing/2014/main" id="{8D39189E-C355-4E79-B91C-2E12EC121DEE}"/>
                </a:ext>
              </a:extLst>
            </p:cNvPr>
            <p:cNvSpPr txBox="1">
              <a:spLocks noChangeArrowheads="1"/>
            </p:cNvSpPr>
            <p:nvPr/>
          </p:nvSpPr>
          <p:spPr bwMode="auto">
            <a:xfrm>
              <a:off x="8366125" y="2679700"/>
              <a:ext cx="701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Address</a:t>
              </a:r>
            </a:p>
          </p:txBody>
        </p:sp>
        <p:sp>
          <p:nvSpPr>
            <p:cNvPr id="19" name="TextBox 39">
              <a:extLst>
                <a:ext uri="{FF2B5EF4-FFF2-40B4-BE49-F238E27FC236}">
                  <a16:creationId xmlns:a16="http://schemas.microsoft.com/office/drawing/2014/main" id="{464EF487-B2A4-4CAC-BFB2-7C1C835D1A59}"/>
                </a:ext>
              </a:extLst>
            </p:cNvPr>
            <p:cNvSpPr txBox="1">
              <a:spLocks noChangeArrowheads="1"/>
            </p:cNvSpPr>
            <p:nvPr/>
          </p:nvSpPr>
          <p:spPr bwMode="auto">
            <a:xfrm>
              <a:off x="8366125" y="2205038"/>
              <a:ext cx="444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Low</a:t>
              </a:r>
            </a:p>
          </p:txBody>
        </p:sp>
        <p:sp>
          <p:nvSpPr>
            <p:cNvPr id="20" name="TextBox 40">
              <a:extLst>
                <a:ext uri="{FF2B5EF4-FFF2-40B4-BE49-F238E27FC236}">
                  <a16:creationId xmlns:a16="http://schemas.microsoft.com/office/drawing/2014/main" id="{64B0AB47-BF6D-4807-BED2-EBEEC077E1B1}"/>
                </a:ext>
              </a:extLst>
            </p:cNvPr>
            <p:cNvSpPr txBox="1">
              <a:spLocks noChangeArrowheads="1"/>
            </p:cNvSpPr>
            <p:nvPr/>
          </p:nvSpPr>
          <p:spPr bwMode="auto">
            <a:xfrm>
              <a:off x="8366125" y="3325813"/>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High</a:t>
              </a:r>
            </a:p>
          </p:txBody>
        </p:sp>
        <p:sp>
          <p:nvSpPr>
            <p:cNvPr id="21" name="TextBox 41">
              <a:extLst>
                <a:ext uri="{FF2B5EF4-FFF2-40B4-BE49-F238E27FC236}">
                  <a16:creationId xmlns:a16="http://schemas.microsoft.com/office/drawing/2014/main" id="{9BBF0887-9996-47ED-9753-D36E3B3675F0}"/>
                </a:ext>
              </a:extLst>
            </p:cNvPr>
            <p:cNvSpPr txBox="1">
              <a:spLocks noChangeArrowheads="1"/>
            </p:cNvSpPr>
            <p:nvPr/>
          </p:nvSpPr>
          <p:spPr bwMode="auto">
            <a:xfrm>
              <a:off x="6962775" y="1793875"/>
              <a:ext cx="579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PUSH</a:t>
              </a:r>
            </a:p>
          </p:txBody>
        </p:sp>
        <p:sp>
          <p:nvSpPr>
            <p:cNvPr id="22" name="TextBox 42">
              <a:extLst>
                <a:ext uri="{FF2B5EF4-FFF2-40B4-BE49-F238E27FC236}">
                  <a16:creationId xmlns:a16="http://schemas.microsoft.com/office/drawing/2014/main" id="{BE745958-400A-4160-A696-940E09317AFE}"/>
                </a:ext>
              </a:extLst>
            </p:cNvPr>
            <p:cNvSpPr txBox="1">
              <a:spLocks noChangeArrowheads="1"/>
            </p:cNvSpPr>
            <p:nvPr/>
          </p:nvSpPr>
          <p:spPr bwMode="auto">
            <a:xfrm>
              <a:off x="8001000" y="1793875"/>
              <a:ext cx="48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POP</a:t>
              </a:r>
            </a:p>
          </p:txBody>
        </p:sp>
        <p:cxnSp>
          <p:nvCxnSpPr>
            <p:cNvPr id="23" name="Straight Arrow Connector 22">
              <a:extLst>
                <a:ext uri="{FF2B5EF4-FFF2-40B4-BE49-F238E27FC236}">
                  <a16:creationId xmlns:a16="http://schemas.microsoft.com/office/drawing/2014/main" id="{CC29AB2C-84A1-40A2-9493-2E46825A0807}"/>
                </a:ext>
              </a:extLst>
            </p:cNvPr>
            <p:cNvCxnSpPr>
              <a:stCxn id="16" idx="3"/>
            </p:cNvCxnSpPr>
            <p:nvPr/>
          </p:nvCxnSpPr>
          <p:spPr bwMode="auto">
            <a:xfrm flipV="1">
              <a:off x="7021513" y="2211388"/>
              <a:ext cx="342900" cy="9985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24" name="Straight Arrow Connector 23">
              <a:extLst>
                <a:ext uri="{FF2B5EF4-FFF2-40B4-BE49-F238E27FC236}">
                  <a16:creationId xmlns:a16="http://schemas.microsoft.com/office/drawing/2014/main" id="{B66AF347-CF5B-4E6F-91A4-81C79865D56C}"/>
                </a:ext>
              </a:extLst>
            </p:cNvPr>
            <p:cNvCxnSpPr/>
            <p:nvPr/>
          </p:nvCxnSpPr>
          <p:spPr bwMode="auto">
            <a:xfrm>
              <a:off x="7021513" y="3611563"/>
              <a:ext cx="342900" cy="12398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25" name="Straight Connector 24">
              <a:extLst>
                <a:ext uri="{FF2B5EF4-FFF2-40B4-BE49-F238E27FC236}">
                  <a16:creationId xmlns:a16="http://schemas.microsoft.com/office/drawing/2014/main" id="{F402EDEE-89B0-4D8F-9ECF-55F19B2FFB4F}"/>
                </a:ext>
              </a:extLst>
            </p:cNvPr>
            <p:cNvCxnSpPr/>
            <p:nvPr/>
          </p:nvCxnSpPr>
          <p:spPr bwMode="auto">
            <a:xfrm>
              <a:off x="7364413" y="2297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6" name="Straight Connector 25">
              <a:extLst>
                <a:ext uri="{FF2B5EF4-FFF2-40B4-BE49-F238E27FC236}">
                  <a16:creationId xmlns:a16="http://schemas.microsoft.com/office/drawing/2014/main" id="{B19B7CD8-F151-4DEF-A698-D1C62DF74FF2}"/>
                </a:ext>
              </a:extLst>
            </p:cNvPr>
            <p:cNvCxnSpPr/>
            <p:nvPr/>
          </p:nvCxnSpPr>
          <p:spPr bwMode="auto">
            <a:xfrm>
              <a:off x="7364413" y="2389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1FBB1206-58FD-486C-BD7C-3CBCB45062C1}"/>
                </a:ext>
              </a:extLst>
            </p:cNvPr>
            <p:cNvCxnSpPr/>
            <p:nvPr/>
          </p:nvCxnSpPr>
          <p:spPr bwMode="auto">
            <a:xfrm>
              <a:off x="7364413" y="2482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8" name="Straight Connector 27">
              <a:extLst>
                <a:ext uri="{FF2B5EF4-FFF2-40B4-BE49-F238E27FC236}">
                  <a16:creationId xmlns:a16="http://schemas.microsoft.com/office/drawing/2014/main" id="{6B8556A9-D329-476A-B357-EED116712B01}"/>
                </a:ext>
              </a:extLst>
            </p:cNvPr>
            <p:cNvCxnSpPr/>
            <p:nvPr/>
          </p:nvCxnSpPr>
          <p:spPr bwMode="auto">
            <a:xfrm>
              <a:off x="7364413" y="2573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9" name="Straight Connector 28">
              <a:extLst>
                <a:ext uri="{FF2B5EF4-FFF2-40B4-BE49-F238E27FC236}">
                  <a16:creationId xmlns:a16="http://schemas.microsoft.com/office/drawing/2014/main" id="{161FD545-B592-4C86-9BD9-1A5B90FB1C38}"/>
                </a:ext>
              </a:extLst>
            </p:cNvPr>
            <p:cNvCxnSpPr/>
            <p:nvPr/>
          </p:nvCxnSpPr>
          <p:spPr bwMode="auto">
            <a:xfrm>
              <a:off x="7364413" y="26654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0" name="Straight Connector 29">
              <a:extLst>
                <a:ext uri="{FF2B5EF4-FFF2-40B4-BE49-F238E27FC236}">
                  <a16:creationId xmlns:a16="http://schemas.microsoft.com/office/drawing/2014/main" id="{44F09D33-8906-413A-BBB8-0B1F17E62476}"/>
                </a:ext>
              </a:extLst>
            </p:cNvPr>
            <p:cNvCxnSpPr/>
            <p:nvPr/>
          </p:nvCxnSpPr>
          <p:spPr bwMode="auto">
            <a:xfrm>
              <a:off x="7364413" y="27590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1" name="Straight Connector 30">
              <a:extLst>
                <a:ext uri="{FF2B5EF4-FFF2-40B4-BE49-F238E27FC236}">
                  <a16:creationId xmlns:a16="http://schemas.microsoft.com/office/drawing/2014/main" id="{1A9D4816-47C7-41D7-B702-A1A989830FF0}"/>
                </a:ext>
              </a:extLst>
            </p:cNvPr>
            <p:cNvCxnSpPr/>
            <p:nvPr/>
          </p:nvCxnSpPr>
          <p:spPr bwMode="auto">
            <a:xfrm>
              <a:off x="7364413" y="2854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2" name="Straight Connector 31">
              <a:extLst>
                <a:ext uri="{FF2B5EF4-FFF2-40B4-BE49-F238E27FC236}">
                  <a16:creationId xmlns:a16="http://schemas.microsoft.com/office/drawing/2014/main" id="{2F1EAD31-556C-4D41-89EC-ED7EB0AA079B}"/>
                </a:ext>
              </a:extLst>
            </p:cNvPr>
            <p:cNvCxnSpPr/>
            <p:nvPr/>
          </p:nvCxnSpPr>
          <p:spPr bwMode="auto">
            <a:xfrm>
              <a:off x="7364413" y="29464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3" name="Straight Connector 32">
              <a:extLst>
                <a:ext uri="{FF2B5EF4-FFF2-40B4-BE49-F238E27FC236}">
                  <a16:creationId xmlns:a16="http://schemas.microsoft.com/office/drawing/2014/main" id="{6B8CF29A-5184-423F-BC82-D3DA11E71021}"/>
                </a:ext>
              </a:extLst>
            </p:cNvPr>
            <p:cNvCxnSpPr/>
            <p:nvPr/>
          </p:nvCxnSpPr>
          <p:spPr bwMode="auto">
            <a:xfrm>
              <a:off x="7364413" y="30400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4" name="Straight Connector 33">
              <a:extLst>
                <a:ext uri="{FF2B5EF4-FFF2-40B4-BE49-F238E27FC236}">
                  <a16:creationId xmlns:a16="http://schemas.microsoft.com/office/drawing/2014/main" id="{3846DEE4-DC92-46D4-AFFD-9119823B6CDE}"/>
                </a:ext>
              </a:extLst>
            </p:cNvPr>
            <p:cNvCxnSpPr/>
            <p:nvPr/>
          </p:nvCxnSpPr>
          <p:spPr bwMode="auto">
            <a:xfrm>
              <a:off x="7364413" y="3130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5" name="Straight Connector 34">
              <a:extLst>
                <a:ext uri="{FF2B5EF4-FFF2-40B4-BE49-F238E27FC236}">
                  <a16:creationId xmlns:a16="http://schemas.microsoft.com/office/drawing/2014/main" id="{9ED90A59-CA42-4F48-ABD1-CCA5E47E94A8}"/>
                </a:ext>
              </a:extLst>
            </p:cNvPr>
            <p:cNvCxnSpPr/>
            <p:nvPr/>
          </p:nvCxnSpPr>
          <p:spPr bwMode="auto">
            <a:xfrm>
              <a:off x="7364413" y="32226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6" name="Straight Connector 35">
              <a:extLst>
                <a:ext uri="{FF2B5EF4-FFF2-40B4-BE49-F238E27FC236}">
                  <a16:creationId xmlns:a16="http://schemas.microsoft.com/office/drawing/2014/main" id="{CA438552-4B5F-491C-B163-DBC6BF8FBCDC}"/>
                </a:ext>
              </a:extLst>
            </p:cNvPr>
            <p:cNvCxnSpPr/>
            <p:nvPr/>
          </p:nvCxnSpPr>
          <p:spPr bwMode="auto">
            <a:xfrm>
              <a:off x="7364413" y="3316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2F4A29B4-4952-46AC-9C35-A98682305780}"/>
                </a:ext>
              </a:extLst>
            </p:cNvPr>
            <p:cNvCxnSpPr/>
            <p:nvPr/>
          </p:nvCxnSpPr>
          <p:spPr bwMode="auto">
            <a:xfrm>
              <a:off x="7364413" y="3411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8" name="Straight Connector 37">
              <a:extLst>
                <a:ext uri="{FF2B5EF4-FFF2-40B4-BE49-F238E27FC236}">
                  <a16:creationId xmlns:a16="http://schemas.microsoft.com/office/drawing/2014/main" id="{4A00B820-1E3E-46AC-A59F-8E71E2A6DB1E}"/>
                </a:ext>
              </a:extLst>
            </p:cNvPr>
            <p:cNvCxnSpPr/>
            <p:nvPr/>
          </p:nvCxnSpPr>
          <p:spPr bwMode="auto">
            <a:xfrm>
              <a:off x="7364413" y="3503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9" name="Straight Connector 38">
              <a:extLst>
                <a:ext uri="{FF2B5EF4-FFF2-40B4-BE49-F238E27FC236}">
                  <a16:creationId xmlns:a16="http://schemas.microsoft.com/office/drawing/2014/main" id="{788A33B0-634F-4336-B56E-6C32E8BD2D01}"/>
                </a:ext>
              </a:extLst>
            </p:cNvPr>
            <p:cNvCxnSpPr/>
            <p:nvPr/>
          </p:nvCxnSpPr>
          <p:spPr bwMode="auto">
            <a:xfrm>
              <a:off x="7364413" y="3597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0" name="Straight Connector 39">
              <a:extLst>
                <a:ext uri="{FF2B5EF4-FFF2-40B4-BE49-F238E27FC236}">
                  <a16:creationId xmlns:a16="http://schemas.microsoft.com/office/drawing/2014/main" id="{EC324901-0BB7-43BD-989A-4B3EEA022CFA}"/>
                </a:ext>
              </a:extLst>
            </p:cNvPr>
            <p:cNvCxnSpPr/>
            <p:nvPr/>
          </p:nvCxnSpPr>
          <p:spPr bwMode="auto">
            <a:xfrm>
              <a:off x="7364413" y="3687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1" name="Straight Connector 40">
              <a:extLst>
                <a:ext uri="{FF2B5EF4-FFF2-40B4-BE49-F238E27FC236}">
                  <a16:creationId xmlns:a16="http://schemas.microsoft.com/office/drawing/2014/main" id="{A9CF1ABF-E27A-4C7F-9846-761305869E37}"/>
                </a:ext>
              </a:extLst>
            </p:cNvPr>
            <p:cNvCxnSpPr/>
            <p:nvPr/>
          </p:nvCxnSpPr>
          <p:spPr bwMode="auto">
            <a:xfrm>
              <a:off x="7364413" y="37703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2EEFA1C4-868B-4E9F-9551-19D9A1DE1054}"/>
                </a:ext>
              </a:extLst>
            </p:cNvPr>
            <p:cNvCxnSpPr/>
            <p:nvPr/>
          </p:nvCxnSpPr>
          <p:spPr bwMode="auto">
            <a:xfrm>
              <a:off x="7364413"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3" name="Straight Connector 42">
              <a:extLst>
                <a:ext uri="{FF2B5EF4-FFF2-40B4-BE49-F238E27FC236}">
                  <a16:creationId xmlns:a16="http://schemas.microsoft.com/office/drawing/2014/main" id="{53C1AF30-1008-45C6-AEBF-5E83480E102E}"/>
                </a:ext>
              </a:extLst>
            </p:cNvPr>
            <p:cNvCxnSpPr/>
            <p:nvPr/>
          </p:nvCxnSpPr>
          <p:spPr bwMode="auto">
            <a:xfrm>
              <a:off x="7364413" y="39560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4" name="Straight Connector 43">
              <a:extLst>
                <a:ext uri="{FF2B5EF4-FFF2-40B4-BE49-F238E27FC236}">
                  <a16:creationId xmlns:a16="http://schemas.microsoft.com/office/drawing/2014/main" id="{37209C66-67F6-475D-91B3-64D1BDB05F80}"/>
                </a:ext>
              </a:extLst>
            </p:cNvPr>
            <p:cNvCxnSpPr/>
            <p:nvPr/>
          </p:nvCxnSpPr>
          <p:spPr bwMode="auto">
            <a:xfrm>
              <a:off x="7364413" y="4046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5" name="Straight Connector 44">
              <a:extLst>
                <a:ext uri="{FF2B5EF4-FFF2-40B4-BE49-F238E27FC236}">
                  <a16:creationId xmlns:a16="http://schemas.microsoft.com/office/drawing/2014/main" id="{50DCB11D-8215-4FAA-9E2B-97D8AA7D5AED}"/>
                </a:ext>
              </a:extLst>
            </p:cNvPr>
            <p:cNvCxnSpPr/>
            <p:nvPr/>
          </p:nvCxnSpPr>
          <p:spPr bwMode="auto">
            <a:xfrm>
              <a:off x="7364413" y="4138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6" name="Straight Connector 45">
              <a:extLst>
                <a:ext uri="{FF2B5EF4-FFF2-40B4-BE49-F238E27FC236}">
                  <a16:creationId xmlns:a16="http://schemas.microsoft.com/office/drawing/2014/main" id="{BE760072-D7EA-439F-854D-8D23822BCC6F}"/>
                </a:ext>
              </a:extLst>
            </p:cNvPr>
            <p:cNvCxnSpPr/>
            <p:nvPr/>
          </p:nvCxnSpPr>
          <p:spPr bwMode="auto">
            <a:xfrm>
              <a:off x="7364413" y="4232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7" name="Straight Connector 46">
              <a:extLst>
                <a:ext uri="{FF2B5EF4-FFF2-40B4-BE49-F238E27FC236}">
                  <a16:creationId xmlns:a16="http://schemas.microsoft.com/office/drawing/2014/main" id="{DB4B4E26-AFB0-4FA3-BA1D-028ABD0629C8}"/>
                </a:ext>
              </a:extLst>
            </p:cNvPr>
            <p:cNvCxnSpPr/>
            <p:nvPr/>
          </p:nvCxnSpPr>
          <p:spPr bwMode="auto">
            <a:xfrm>
              <a:off x="7364413" y="4327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8" name="Straight Connector 47">
              <a:extLst>
                <a:ext uri="{FF2B5EF4-FFF2-40B4-BE49-F238E27FC236}">
                  <a16:creationId xmlns:a16="http://schemas.microsoft.com/office/drawing/2014/main" id="{E3F421BB-2175-4916-AF87-7EAF36FA899C}"/>
                </a:ext>
              </a:extLst>
            </p:cNvPr>
            <p:cNvCxnSpPr/>
            <p:nvPr/>
          </p:nvCxnSpPr>
          <p:spPr bwMode="auto">
            <a:xfrm>
              <a:off x="7364413"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9" name="Straight Connector 48">
              <a:extLst>
                <a:ext uri="{FF2B5EF4-FFF2-40B4-BE49-F238E27FC236}">
                  <a16:creationId xmlns:a16="http://schemas.microsoft.com/office/drawing/2014/main" id="{D22C9A87-9B08-4B03-A57F-6FBA0EB3584C}"/>
                </a:ext>
              </a:extLst>
            </p:cNvPr>
            <p:cNvCxnSpPr/>
            <p:nvPr/>
          </p:nvCxnSpPr>
          <p:spPr bwMode="auto">
            <a:xfrm>
              <a:off x="7364413" y="45132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0" name="Straight Connector 49">
              <a:extLst>
                <a:ext uri="{FF2B5EF4-FFF2-40B4-BE49-F238E27FC236}">
                  <a16:creationId xmlns:a16="http://schemas.microsoft.com/office/drawing/2014/main" id="{0BC598A5-744E-4744-9BAC-F7154608545C}"/>
                </a:ext>
              </a:extLst>
            </p:cNvPr>
            <p:cNvCxnSpPr/>
            <p:nvPr/>
          </p:nvCxnSpPr>
          <p:spPr bwMode="auto">
            <a:xfrm>
              <a:off x="7364413" y="46037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1" name="Straight Connector 50">
              <a:extLst>
                <a:ext uri="{FF2B5EF4-FFF2-40B4-BE49-F238E27FC236}">
                  <a16:creationId xmlns:a16="http://schemas.microsoft.com/office/drawing/2014/main" id="{19EAF94B-CC1F-4C33-B994-92D55B9CB196}"/>
                </a:ext>
              </a:extLst>
            </p:cNvPr>
            <p:cNvCxnSpPr/>
            <p:nvPr/>
          </p:nvCxnSpPr>
          <p:spPr bwMode="auto">
            <a:xfrm>
              <a:off x="7364413" y="46958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2" name="Straight Connector 51">
              <a:extLst>
                <a:ext uri="{FF2B5EF4-FFF2-40B4-BE49-F238E27FC236}">
                  <a16:creationId xmlns:a16="http://schemas.microsoft.com/office/drawing/2014/main" id="{435978CE-B82A-43D9-9A4E-95FD68957E9C}"/>
                </a:ext>
              </a:extLst>
            </p:cNvPr>
            <p:cNvCxnSpPr/>
            <p:nvPr/>
          </p:nvCxnSpPr>
          <p:spPr bwMode="auto">
            <a:xfrm>
              <a:off x="7364413" y="47894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3" name="Straight Connector 52">
              <a:extLst>
                <a:ext uri="{FF2B5EF4-FFF2-40B4-BE49-F238E27FC236}">
                  <a16:creationId xmlns:a16="http://schemas.microsoft.com/office/drawing/2014/main" id="{BFCCD8C7-61B3-484E-8569-0D797C27D5D3}"/>
                </a:ext>
              </a:extLst>
            </p:cNvPr>
            <p:cNvCxnSpPr/>
            <p:nvPr/>
          </p:nvCxnSpPr>
          <p:spPr bwMode="auto">
            <a:xfrm>
              <a:off x="7364413" y="48847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4" name="Straight Connector 53">
              <a:extLst>
                <a:ext uri="{FF2B5EF4-FFF2-40B4-BE49-F238E27FC236}">
                  <a16:creationId xmlns:a16="http://schemas.microsoft.com/office/drawing/2014/main" id="{F6291BAD-F217-49FA-A58C-A6B51CA56B44}"/>
                </a:ext>
              </a:extLst>
            </p:cNvPr>
            <p:cNvCxnSpPr/>
            <p:nvPr/>
          </p:nvCxnSpPr>
          <p:spPr bwMode="auto">
            <a:xfrm>
              <a:off x="7364413" y="4976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5" name="Straight Connector 54">
              <a:extLst>
                <a:ext uri="{FF2B5EF4-FFF2-40B4-BE49-F238E27FC236}">
                  <a16:creationId xmlns:a16="http://schemas.microsoft.com/office/drawing/2014/main" id="{53DA21AC-7AE6-41E2-A294-D8D2CFA602DA}"/>
                </a:ext>
              </a:extLst>
            </p:cNvPr>
            <p:cNvCxnSpPr/>
            <p:nvPr/>
          </p:nvCxnSpPr>
          <p:spPr bwMode="auto">
            <a:xfrm>
              <a:off x="7364413" y="50704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6" name="Straight Connector 55">
              <a:extLst>
                <a:ext uri="{FF2B5EF4-FFF2-40B4-BE49-F238E27FC236}">
                  <a16:creationId xmlns:a16="http://schemas.microsoft.com/office/drawing/2014/main" id="{7E3C1B08-0FA9-4046-892D-DC37BF809BE5}"/>
                </a:ext>
              </a:extLst>
            </p:cNvPr>
            <p:cNvCxnSpPr/>
            <p:nvPr/>
          </p:nvCxnSpPr>
          <p:spPr bwMode="auto">
            <a:xfrm>
              <a:off x="7364413" y="51609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7" name="Straight Connector 56">
              <a:extLst>
                <a:ext uri="{FF2B5EF4-FFF2-40B4-BE49-F238E27FC236}">
                  <a16:creationId xmlns:a16="http://schemas.microsoft.com/office/drawing/2014/main" id="{1F1CA89B-67C5-4BEE-8A1E-BF60E05D33F5}"/>
                </a:ext>
              </a:extLst>
            </p:cNvPr>
            <p:cNvCxnSpPr/>
            <p:nvPr/>
          </p:nvCxnSpPr>
          <p:spPr bwMode="auto">
            <a:xfrm>
              <a:off x="7364413" y="5251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88ABA7A5-76F1-4BAE-90F6-DF9779606C97}"/>
                </a:ext>
              </a:extLst>
            </p:cNvPr>
            <p:cNvCxnSpPr/>
            <p:nvPr/>
          </p:nvCxnSpPr>
          <p:spPr bwMode="auto">
            <a:xfrm>
              <a:off x="7364413" y="5343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9" name="Straight Connector 58">
              <a:extLst>
                <a:ext uri="{FF2B5EF4-FFF2-40B4-BE49-F238E27FC236}">
                  <a16:creationId xmlns:a16="http://schemas.microsoft.com/office/drawing/2014/main" id="{1ECD0B62-AC3B-4F05-97A4-C1C3160AA919}"/>
                </a:ext>
              </a:extLst>
            </p:cNvPr>
            <p:cNvCxnSpPr/>
            <p:nvPr/>
          </p:nvCxnSpPr>
          <p:spPr bwMode="auto">
            <a:xfrm>
              <a:off x="7364413" y="5437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0" name="Straight Connector 59">
              <a:extLst>
                <a:ext uri="{FF2B5EF4-FFF2-40B4-BE49-F238E27FC236}">
                  <a16:creationId xmlns:a16="http://schemas.microsoft.com/office/drawing/2014/main" id="{A31ECE18-3548-4E0D-9A16-B175E4523DEB}"/>
                </a:ext>
              </a:extLst>
            </p:cNvPr>
            <p:cNvCxnSpPr/>
            <p:nvPr/>
          </p:nvCxnSpPr>
          <p:spPr bwMode="auto">
            <a:xfrm>
              <a:off x="7364413" y="55324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1" name="Straight Connector 60">
              <a:extLst>
                <a:ext uri="{FF2B5EF4-FFF2-40B4-BE49-F238E27FC236}">
                  <a16:creationId xmlns:a16="http://schemas.microsoft.com/office/drawing/2014/main" id="{027A22A6-77DF-4916-AB18-0AC6F0CAE5DF}"/>
                </a:ext>
              </a:extLst>
            </p:cNvPr>
            <p:cNvCxnSpPr/>
            <p:nvPr/>
          </p:nvCxnSpPr>
          <p:spPr bwMode="auto">
            <a:xfrm>
              <a:off x="7364413" y="56245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id="{1952128D-5954-43B3-8998-0DC3E84E7838}"/>
                </a:ext>
              </a:extLst>
            </p:cNvPr>
            <p:cNvCxnSpPr/>
            <p:nvPr/>
          </p:nvCxnSpPr>
          <p:spPr bwMode="auto">
            <a:xfrm>
              <a:off x="7364413" y="57181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id="{FD1B8181-7118-410B-857D-E7EFD82A9AD8}"/>
                </a:ext>
              </a:extLst>
            </p:cNvPr>
            <p:cNvCxnSpPr/>
            <p:nvPr/>
          </p:nvCxnSpPr>
          <p:spPr bwMode="auto">
            <a:xfrm>
              <a:off x="7364413" y="5808663"/>
              <a:ext cx="774700" cy="0"/>
            </a:xfrm>
            <a:prstGeom prst="line">
              <a:avLst/>
            </a:prstGeom>
            <a:noFill/>
            <a:ln w="12700" cap="flat" cmpd="sng" algn="ctr">
              <a:solidFill>
                <a:srgbClr val="FFFFFF">
                  <a:lumMod val="65000"/>
                </a:srgbClr>
              </a:solidFill>
              <a:prstDash val="sysDot"/>
              <a:round/>
              <a:headEnd type="none" w="med" len="med"/>
              <a:tailEnd type="none" w="med" len="med"/>
            </a:ln>
            <a:effectLst/>
          </p:spPr>
        </p:cxnSp>
        <p:sp>
          <p:nvSpPr>
            <p:cNvPr id="64" name="Rectangle 63">
              <a:extLst>
                <a:ext uri="{FF2B5EF4-FFF2-40B4-BE49-F238E27FC236}">
                  <a16:creationId xmlns:a16="http://schemas.microsoft.com/office/drawing/2014/main" id="{D2DDF558-A9AD-4C84-8AAC-573E3FA853A9}"/>
                </a:ext>
              </a:extLst>
            </p:cNvPr>
            <p:cNvSpPr/>
            <p:nvPr/>
          </p:nvSpPr>
          <p:spPr bwMode="auto">
            <a:xfrm>
              <a:off x="7364413" y="2216150"/>
              <a:ext cx="774700" cy="1195388"/>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Stack</a:t>
              </a:r>
            </a:p>
          </p:txBody>
        </p:sp>
        <p:sp>
          <p:nvSpPr>
            <p:cNvPr id="65" name="Rectangle 64">
              <a:extLst>
                <a:ext uri="{FF2B5EF4-FFF2-40B4-BE49-F238E27FC236}">
                  <a16:creationId xmlns:a16="http://schemas.microsoft.com/office/drawing/2014/main" id="{DDE13D7A-2BBF-4D2E-BB50-028BA5DD2ED3}"/>
                </a:ext>
              </a:extLst>
            </p:cNvPr>
            <p:cNvSpPr/>
            <p:nvPr/>
          </p:nvSpPr>
          <p:spPr bwMode="auto">
            <a:xfrm>
              <a:off x="7364413" y="4337050"/>
              <a:ext cx="774700" cy="1471613"/>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Code</a:t>
              </a:r>
            </a:p>
          </p:txBody>
        </p:sp>
        <p:sp>
          <p:nvSpPr>
            <p:cNvPr id="66" name="Rectangle 65">
              <a:extLst>
                <a:ext uri="{FF2B5EF4-FFF2-40B4-BE49-F238E27FC236}">
                  <a16:creationId xmlns:a16="http://schemas.microsoft.com/office/drawing/2014/main" id="{D12BE36F-4D86-42EA-9AEA-9DD1BF7B9DF6}"/>
                </a:ext>
              </a:extLst>
            </p:cNvPr>
            <p:cNvSpPr/>
            <p:nvPr/>
          </p:nvSpPr>
          <p:spPr bwMode="auto">
            <a:xfrm>
              <a:off x="7364413" y="3409950"/>
              <a:ext cx="774700" cy="927100"/>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dirty="0">
                  <a:ln>
                    <a:noFill/>
                  </a:ln>
                  <a:solidFill>
                    <a:srgbClr val="000000"/>
                  </a:solidFill>
                  <a:effectLst/>
                  <a:uLnTx/>
                  <a:uFillTx/>
                  <a:latin typeface="Arial" charset="0"/>
                  <a:ea typeface="MS PGothic" pitchFamily="34" charset="-128"/>
                </a:rPr>
                <a:t>Heap</a:t>
              </a:r>
            </a:p>
          </p:txBody>
        </p:sp>
      </p:grpSp>
    </p:spTree>
    <p:extLst>
      <p:ext uri="{BB962C8B-B14F-4D97-AF65-F5344CB8AC3E}">
        <p14:creationId xmlns:p14="http://schemas.microsoft.com/office/powerpoint/2010/main" val="3970424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22CE-8CEE-4DF7-B54D-0B11B05DE215}"/>
              </a:ext>
            </a:extLst>
          </p:cNvPr>
          <p:cNvSpPr>
            <a:spLocks noGrp="1"/>
          </p:cNvSpPr>
          <p:nvPr>
            <p:ph type="title"/>
          </p:nvPr>
        </p:nvSpPr>
        <p:spPr>
          <a:xfrm>
            <a:off x="479425" y="478800"/>
            <a:ext cx="11233150" cy="654760"/>
          </a:xfrm>
        </p:spPr>
        <p:txBody>
          <a:bodyPr/>
          <a:lstStyle/>
          <a:p>
            <a:r>
              <a:rPr lang="en-US" dirty="0"/>
              <a:t>Arm Cortex-M4 processor registers</a:t>
            </a:r>
          </a:p>
        </p:txBody>
      </p:sp>
      <p:sp>
        <p:nvSpPr>
          <p:cNvPr id="6" name="Content Placeholder 5">
            <a:extLst>
              <a:ext uri="{FF2B5EF4-FFF2-40B4-BE49-F238E27FC236}">
                <a16:creationId xmlns:a16="http://schemas.microsoft.com/office/drawing/2014/main" id="{DEF75267-111B-4536-9AD2-6544AD246F25}"/>
              </a:ext>
            </a:extLst>
          </p:cNvPr>
          <p:cNvSpPr>
            <a:spLocks noGrp="1"/>
          </p:cNvSpPr>
          <p:nvPr>
            <p:ph idx="1"/>
          </p:nvPr>
        </p:nvSpPr>
        <p:spPr/>
        <p:txBody>
          <a:bodyPr/>
          <a:lstStyle/>
          <a:p>
            <a:endParaRPr lang="en-US" dirty="0"/>
          </a:p>
          <a:p>
            <a:r>
              <a:rPr lang="en-US" dirty="0"/>
              <a:t>R14: LR</a:t>
            </a:r>
            <a:endParaRPr lang="en-US" altLang="en-US" dirty="0">
              <a:ea typeface="ＭＳ Ｐゴシック" panose="020B0600070205080204" pitchFamily="34" charset="-128"/>
            </a:endParaRPr>
          </a:p>
          <a:p>
            <a:pPr lvl="1"/>
            <a:r>
              <a:rPr lang="en-US" dirty="0"/>
              <a:t>The LR is used to store the return address of a subroutine or a function call.</a:t>
            </a:r>
          </a:p>
          <a:p>
            <a:pPr lvl="1"/>
            <a:r>
              <a:rPr lang="en-US" dirty="0"/>
              <a:t>The PC will load the value from LR after a function is finished.</a:t>
            </a:r>
            <a:endParaRPr lang="en-US" altLang="en-US" dirty="0">
              <a:ea typeface="ＭＳ Ｐゴシック" panose="020B0600070205080204" pitchFamily="34" charset="-128"/>
            </a:endParaRPr>
          </a:p>
        </p:txBody>
      </p:sp>
      <p:grpSp>
        <p:nvGrpSpPr>
          <p:cNvPr id="67" name="Group 66">
            <a:extLst>
              <a:ext uri="{FF2B5EF4-FFF2-40B4-BE49-F238E27FC236}">
                <a16:creationId xmlns:a16="http://schemas.microsoft.com/office/drawing/2014/main" id="{682D3F0B-6D90-4617-A64C-249D8E9E01FA}"/>
              </a:ext>
            </a:extLst>
          </p:cNvPr>
          <p:cNvGrpSpPr/>
          <p:nvPr/>
        </p:nvGrpSpPr>
        <p:grpSpPr>
          <a:xfrm>
            <a:off x="1824276" y="3046817"/>
            <a:ext cx="8543447" cy="2868672"/>
            <a:chOff x="333375" y="3335338"/>
            <a:chExt cx="8543447" cy="2868672"/>
          </a:xfrm>
        </p:grpSpPr>
        <p:sp>
          <p:nvSpPr>
            <p:cNvPr id="68" name="Rectangle 67">
              <a:extLst>
                <a:ext uri="{FF2B5EF4-FFF2-40B4-BE49-F238E27FC236}">
                  <a16:creationId xmlns:a16="http://schemas.microsoft.com/office/drawing/2014/main" id="{1A3A6426-6BA6-44EE-917C-98BAF9DADDD2}"/>
                </a:ext>
              </a:extLst>
            </p:cNvPr>
            <p:cNvSpPr/>
            <p:nvPr/>
          </p:nvSpPr>
          <p:spPr bwMode="auto">
            <a:xfrm>
              <a:off x="7081838" y="3500438"/>
              <a:ext cx="774700" cy="2036762"/>
            </a:xfrm>
            <a:prstGeom prst="rect">
              <a:avLst/>
            </a:prstGeom>
            <a:solidFill>
              <a:srgbClr val="FFFFFF">
                <a:lumMod val="85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69" name="Rectangle 68">
              <a:extLst>
                <a:ext uri="{FF2B5EF4-FFF2-40B4-BE49-F238E27FC236}">
                  <a16:creationId xmlns:a16="http://schemas.microsoft.com/office/drawing/2014/main" id="{E74CD6EE-A0FF-4932-B1DD-94FD91C02D14}"/>
                </a:ext>
              </a:extLst>
            </p:cNvPr>
            <p:cNvSpPr/>
            <p:nvPr/>
          </p:nvSpPr>
          <p:spPr bwMode="auto">
            <a:xfrm>
              <a:off x="7081838" y="3495675"/>
              <a:ext cx="774700" cy="1109663"/>
            </a:xfrm>
            <a:prstGeom prst="rect">
              <a:avLst/>
            </a:prstGeom>
            <a:solidFill>
              <a:srgbClr val="128CAB">
                <a:lumMod val="20000"/>
                <a:lumOff val="8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70" name="Rectangle 69">
              <a:extLst>
                <a:ext uri="{FF2B5EF4-FFF2-40B4-BE49-F238E27FC236}">
                  <a16:creationId xmlns:a16="http://schemas.microsoft.com/office/drawing/2014/main" id="{730B4A9F-007B-48AE-83C1-B3D193294353}"/>
                </a:ext>
              </a:extLst>
            </p:cNvPr>
            <p:cNvSpPr/>
            <p:nvPr/>
          </p:nvSpPr>
          <p:spPr bwMode="auto">
            <a:xfrm>
              <a:off x="7081838" y="4889500"/>
              <a:ext cx="774700" cy="55245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71" name="Rectangle 70">
              <a:extLst>
                <a:ext uri="{FF2B5EF4-FFF2-40B4-BE49-F238E27FC236}">
                  <a16:creationId xmlns:a16="http://schemas.microsoft.com/office/drawing/2014/main" id="{5809C0BC-BE49-427D-AF68-9F055888E176}"/>
                </a:ext>
              </a:extLst>
            </p:cNvPr>
            <p:cNvSpPr/>
            <p:nvPr/>
          </p:nvSpPr>
          <p:spPr bwMode="auto">
            <a:xfrm>
              <a:off x="7081838" y="5348288"/>
              <a:ext cx="774700" cy="93662"/>
            </a:xfrm>
            <a:prstGeom prst="rect">
              <a:avLst/>
            </a:prstGeom>
            <a:solidFill>
              <a:srgbClr val="911B1D">
                <a:lumMod val="40000"/>
                <a:lumOff val="6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72" name="Rectangle 71">
              <a:extLst>
                <a:ext uri="{FF2B5EF4-FFF2-40B4-BE49-F238E27FC236}">
                  <a16:creationId xmlns:a16="http://schemas.microsoft.com/office/drawing/2014/main" id="{FE908179-60B8-4B4A-ACD7-2C10F689DD56}"/>
                </a:ext>
              </a:extLst>
            </p:cNvPr>
            <p:cNvSpPr/>
            <p:nvPr/>
          </p:nvSpPr>
          <p:spPr bwMode="auto">
            <a:xfrm>
              <a:off x="7081838" y="3587750"/>
              <a:ext cx="774700" cy="93663"/>
            </a:xfrm>
            <a:prstGeom prst="rect">
              <a:avLst/>
            </a:prstGeom>
            <a:solidFill>
              <a:srgbClr val="AAC5D2">
                <a:lumMod val="75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73" name="Rectangle 72">
              <a:extLst>
                <a:ext uri="{FF2B5EF4-FFF2-40B4-BE49-F238E27FC236}">
                  <a16:creationId xmlns:a16="http://schemas.microsoft.com/office/drawing/2014/main" id="{DEE0EFB7-1A3C-4948-B50B-34D0FC219C2F}"/>
                </a:ext>
              </a:extLst>
            </p:cNvPr>
            <p:cNvSpPr/>
            <p:nvPr/>
          </p:nvSpPr>
          <p:spPr bwMode="auto">
            <a:xfrm>
              <a:off x="5575300" y="532923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PC</a:t>
              </a:r>
            </a:p>
          </p:txBody>
        </p:sp>
        <p:sp>
          <p:nvSpPr>
            <p:cNvPr id="74" name="Rectangle 73">
              <a:extLst>
                <a:ext uri="{FF2B5EF4-FFF2-40B4-BE49-F238E27FC236}">
                  <a16:creationId xmlns:a16="http://schemas.microsoft.com/office/drawing/2014/main" id="{8DF37A59-8EAE-4F57-B3A0-25D7DD93B774}"/>
                </a:ext>
              </a:extLst>
            </p:cNvPr>
            <p:cNvSpPr/>
            <p:nvPr/>
          </p:nvSpPr>
          <p:spPr bwMode="auto">
            <a:xfrm>
              <a:off x="5575300" y="3560763"/>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LR</a:t>
              </a:r>
            </a:p>
          </p:txBody>
        </p:sp>
        <p:cxnSp>
          <p:nvCxnSpPr>
            <p:cNvPr id="75" name="Straight Arrow Connector 74">
              <a:extLst>
                <a:ext uri="{FF2B5EF4-FFF2-40B4-BE49-F238E27FC236}">
                  <a16:creationId xmlns:a16="http://schemas.microsoft.com/office/drawing/2014/main" id="{AD6841AE-5DAC-47B8-9554-DFAFA9DAF790}"/>
                </a:ext>
              </a:extLst>
            </p:cNvPr>
            <p:cNvCxnSpPr/>
            <p:nvPr/>
          </p:nvCxnSpPr>
          <p:spPr bwMode="auto">
            <a:xfrm>
              <a:off x="6467475" y="5402263"/>
              <a:ext cx="590550" cy="0"/>
            </a:xfrm>
            <a:prstGeom prst="straightConnector1">
              <a:avLst/>
            </a:prstGeom>
            <a:noFill/>
            <a:ln w="19050" cap="flat" cmpd="sng" algn="ctr">
              <a:solidFill>
                <a:srgbClr val="FFFFFF">
                  <a:lumMod val="50000"/>
                </a:srgbClr>
              </a:solidFill>
              <a:prstDash val="sysDot"/>
              <a:round/>
              <a:headEnd type="none" w="med" len="med"/>
              <a:tailEnd type="triangle" w="med" len="med"/>
            </a:ln>
            <a:effectLst/>
          </p:spPr>
        </p:cxnSp>
        <p:cxnSp>
          <p:nvCxnSpPr>
            <p:cNvPr id="76" name="Straight Arrow Connector 75">
              <a:extLst>
                <a:ext uri="{FF2B5EF4-FFF2-40B4-BE49-F238E27FC236}">
                  <a16:creationId xmlns:a16="http://schemas.microsoft.com/office/drawing/2014/main" id="{606260E9-374A-44B4-B16B-7EBA23BABFF3}"/>
                </a:ext>
              </a:extLst>
            </p:cNvPr>
            <p:cNvCxnSpPr/>
            <p:nvPr/>
          </p:nvCxnSpPr>
          <p:spPr bwMode="auto">
            <a:xfrm>
              <a:off x="5964238" y="3797300"/>
              <a:ext cx="0" cy="1447800"/>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77" name="Straight Connector 76">
              <a:extLst>
                <a:ext uri="{FF2B5EF4-FFF2-40B4-BE49-F238E27FC236}">
                  <a16:creationId xmlns:a16="http://schemas.microsoft.com/office/drawing/2014/main" id="{F2778F6E-7C12-4D53-84A6-F4EBBC590D56}"/>
                </a:ext>
              </a:extLst>
            </p:cNvPr>
            <p:cNvCxnSpPr/>
            <p:nvPr/>
          </p:nvCxnSpPr>
          <p:spPr bwMode="auto">
            <a:xfrm>
              <a:off x="7081838" y="35861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78" name="Straight Connector 77">
              <a:extLst>
                <a:ext uri="{FF2B5EF4-FFF2-40B4-BE49-F238E27FC236}">
                  <a16:creationId xmlns:a16="http://schemas.microsoft.com/office/drawing/2014/main" id="{1D971973-6F75-4C74-81A6-99E1525238F9}"/>
                </a:ext>
              </a:extLst>
            </p:cNvPr>
            <p:cNvCxnSpPr/>
            <p:nvPr/>
          </p:nvCxnSpPr>
          <p:spPr bwMode="auto">
            <a:xfrm>
              <a:off x="7081838" y="36782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79" name="Straight Connector 78">
              <a:extLst>
                <a:ext uri="{FF2B5EF4-FFF2-40B4-BE49-F238E27FC236}">
                  <a16:creationId xmlns:a16="http://schemas.microsoft.com/office/drawing/2014/main" id="{B194CF66-5B0B-414B-9EAC-8EC16C73C7C2}"/>
                </a:ext>
              </a:extLst>
            </p:cNvPr>
            <p:cNvCxnSpPr/>
            <p:nvPr/>
          </p:nvCxnSpPr>
          <p:spPr bwMode="auto">
            <a:xfrm>
              <a:off x="7081838" y="37719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0" name="Straight Connector 79">
              <a:extLst>
                <a:ext uri="{FF2B5EF4-FFF2-40B4-BE49-F238E27FC236}">
                  <a16:creationId xmlns:a16="http://schemas.microsoft.com/office/drawing/2014/main" id="{610DC0FF-D6BF-43D1-B980-2F81439F78C3}"/>
                </a:ext>
              </a:extLst>
            </p:cNvPr>
            <p:cNvCxnSpPr/>
            <p:nvPr/>
          </p:nvCxnSpPr>
          <p:spPr bwMode="auto">
            <a:xfrm>
              <a:off x="7081838"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1" name="Straight Connector 80">
              <a:extLst>
                <a:ext uri="{FF2B5EF4-FFF2-40B4-BE49-F238E27FC236}">
                  <a16:creationId xmlns:a16="http://schemas.microsoft.com/office/drawing/2014/main" id="{BE926DA4-95D5-4301-AC75-E81CEDA0243A}"/>
                </a:ext>
              </a:extLst>
            </p:cNvPr>
            <p:cNvCxnSpPr/>
            <p:nvPr/>
          </p:nvCxnSpPr>
          <p:spPr bwMode="auto">
            <a:xfrm>
              <a:off x="7081838" y="39544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2" name="Straight Connector 81">
              <a:extLst>
                <a:ext uri="{FF2B5EF4-FFF2-40B4-BE49-F238E27FC236}">
                  <a16:creationId xmlns:a16="http://schemas.microsoft.com/office/drawing/2014/main" id="{0F85A4B9-7082-4617-82F0-E504DAAB0FE1}"/>
                </a:ext>
              </a:extLst>
            </p:cNvPr>
            <p:cNvCxnSpPr/>
            <p:nvPr/>
          </p:nvCxnSpPr>
          <p:spPr bwMode="auto">
            <a:xfrm>
              <a:off x="7081838" y="40481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3" name="Straight Connector 82">
              <a:extLst>
                <a:ext uri="{FF2B5EF4-FFF2-40B4-BE49-F238E27FC236}">
                  <a16:creationId xmlns:a16="http://schemas.microsoft.com/office/drawing/2014/main" id="{8F87B8D3-F43A-4435-99C7-145E1C5F8B6A}"/>
                </a:ext>
              </a:extLst>
            </p:cNvPr>
            <p:cNvCxnSpPr/>
            <p:nvPr/>
          </p:nvCxnSpPr>
          <p:spPr bwMode="auto">
            <a:xfrm>
              <a:off x="7081838" y="41433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4" name="Straight Connector 83">
              <a:extLst>
                <a:ext uri="{FF2B5EF4-FFF2-40B4-BE49-F238E27FC236}">
                  <a16:creationId xmlns:a16="http://schemas.microsoft.com/office/drawing/2014/main" id="{2F57584B-C246-4F7D-80F8-7136E88AAC06}"/>
                </a:ext>
              </a:extLst>
            </p:cNvPr>
            <p:cNvCxnSpPr/>
            <p:nvPr/>
          </p:nvCxnSpPr>
          <p:spPr bwMode="auto">
            <a:xfrm>
              <a:off x="7081838" y="4235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5" name="Straight Connector 84">
              <a:extLst>
                <a:ext uri="{FF2B5EF4-FFF2-40B4-BE49-F238E27FC236}">
                  <a16:creationId xmlns:a16="http://schemas.microsoft.com/office/drawing/2014/main" id="{932FBE96-BF6F-4C49-80EC-AA3A68869EAE}"/>
                </a:ext>
              </a:extLst>
            </p:cNvPr>
            <p:cNvCxnSpPr/>
            <p:nvPr/>
          </p:nvCxnSpPr>
          <p:spPr bwMode="auto">
            <a:xfrm>
              <a:off x="7081838" y="4329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6" name="Straight Connector 85">
              <a:extLst>
                <a:ext uri="{FF2B5EF4-FFF2-40B4-BE49-F238E27FC236}">
                  <a16:creationId xmlns:a16="http://schemas.microsoft.com/office/drawing/2014/main" id="{6F9D77A7-4F67-4304-9071-717DC93C5601}"/>
                </a:ext>
              </a:extLst>
            </p:cNvPr>
            <p:cNvCxnSpPr/>
            <p:nvPr/>
          </p:nvCxnSpPr>
          <p:spPr bwMode="auto">
            <a:xfrm>
              <a:off x="7081838"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7" name="Straight Connector 86">
              <a:extLst>
                <a:ext uri="{FF2B5EF4-FFF2-40B4-BE49-F238E27FC236}">
                  <a16:creationId xmlns:a16="http://schemas.microsoft.com/office/drawing/2014/main" id="{C4C8A3BB-E37A-4CAB-AF4A-A0D9055925B8}"/>
                </a:ext>
              </a:extLst>
            </p:cNvPr>
            <p:cNvCxnSpPr/>
            <p:nvPr/>
          </p:nvCxnSpPr>
          <p:spPr bwMode="auto">
            <a:xfrm>
              <a:off x="7081838" y="45116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8" name="Straight Connector 87">
              <a:extLst>
                <a:ext uri="{FF2B5EF4-FFF2-40B4-BE49-F238E27FC236}">
                  <a16:creationId xmlns:a16="http://schemas.microsoft.com/office/drawing/2014/main" id="{A2E29715-2396-4ECD-ADB3-4C0F99AF5270}"/>
                </a:ext>
              </a:extLst>
            </p:cNvPr>
            <p:cNvCxnSpPr/>
            <p:nvPr/>
          </p:nvCxnSpPr>
          <p:spPr bwMode="auto">
            <a:xfrm>
              <a:off x="7081838" y="4605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89" name="Straight Connector 88">
              <a:extLst>
                <a:ext uri="{FF2B5EF4-FFF2-40B4-BE49-F238E27FC236}">
                  <a16:creationId xmlns:a16="http://schemas.microsoft.com/office/drawing/2014/main" id="{62FE7C8D-FAB4-448A-9044-7C8EDDDAEF2A}"/>
                </a:ext>
              </a:extLst>
            </p:cNvPr>
            <p:cNvCxnSpPr/>
            <p:nvPr/>
          </p:nvCxnSpPr>
          <p:spPr bwMode="auto">
            <a:xfrm>
              <a:off x="7081838" y="47005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0" name="Straight Connector 89">
              <a:extLst>
                <a:ext uri="{FF2B5EF4-FFF2-40B4-BE49-F238E27FC236}">
                  <a16:creationId xmlns:a16="http://schemas.microsoft.com/office/drawing/2014/main" id="{891953A2-40B8-4D55-980F-BB8048B4926E}"/>
                </a:ext>
              </a:extLst>
            </p:cNvPr>
            <p:cNvCxnSpPr/>
            <p:nvPr/>
          </p:nvCxnSpPr>
          <p:spPr bwMode="auto">
            <a:xfrm>
              <a:off x="7081838" y="47942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1" name="Straight Connector 90">
              <a:extLst>
                <a:ext uri="{FF2B5EF4-FFF2-40B4-BE49-F238E27FC236}">
                  <a16:creationId xmlns:a16="http://schemas.microsoft.com/office/drawing/2014/main" id="{709BEE59-28D5-442D-8B88-6B5E4F3CF578}"/>
                </a:ext>
              </a:extLst>
            </p:cNvPr>
            <p:cNvCxnSpPr/>
            <p:nvPr/>
          </p:nvCxnSpPr>
          <p:spPr bwMode="auto">
            <a:xfrm>
              <a:off x="7081838" y="48895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2" name="Straight Connector 91">
              <a:extLst>
                <a:ext uri="{FF2B5EF4-FFF2-40B4-BE49-F238E27FC236}">
                  <a16:creationId xmlns:a16="http://schemas.microsoft.com/office/drawing/2014/main" id="{838BF428-D703-4F8D-B203-765A85FEC906}"/>
                </a:ext>
              </a:extLst>
            </p:cNvPr>
            <p:cNvCxnSpPr/>
            <p:nvPr/>
          </p:nvCxnSpPr>
          <p:spPr bwMode="auto">
            <a:xfrm>
              <a:off x="7081838" y="49815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3" name="Straight Connector 92">
              <a:extLst>
                <a:ext uri="{FF2B5EF4-FFF2-40B4-BE49-F238E27FC236}">
                  <a16:creationId xmlns:a16="http://schemas.microsoft.com/office/drawing/2014/main" id="{D454F1A6-7503-4522-85B2-8FDF142EE1C1}"/>
                </a:ext>
              </a:extLst>
            </p:cNvPr>
            <p:cNvCxnSpPr/>
            <p:nvPr/>
          </p:nvCxnSpPr>
          <p:spPr bwMode="auto">
            <a:xfrm>
              <a:off x="7081838" y="50752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4" name="Straight Connector 93">
              <a:extLst>
                <a:ext uri="{FF2B5EF4-FFF2-40B4-BE49-F238E27FC236}">
                  <a16:creationId xmlns:a16="http://schemas.microsoft.com/office/drawing/2014/main" id="{2F31A66B-CC07-40B6-948E-7940CB533C0A}"/>
                </a:ext>
              </a:extLst>
            </p:cNvPr>
            <p:cNvCxnSpPr/>
            <p:nvPr/>
          </p:nvCxnSpPr>
          <p:spPr bwMode="auto">
            <a:xfrm>
              <a:off x="7081838" y="51657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5" name="Straight Connector 94">
              <a:extLst>
                <a:ext uri="{FF2B5EF4-FFF2-40B4-BE49-F238E27FC236}">
                  <a16:creationId xmlns:a16="http://schemas.microsoft.com/office/drawing/2014/main" id="{8D32566C-9A55-4442-BA27-6A85B8FAA24C}"/>
                </a:ext>
              </a:extLst>
            </p:cNvPr>
            <p:cNvCxnSpPr/>
            <p:nvPr/>
          </p:nvCxnSpPr>
          <p:spPr bwMode="auto">
            <a:xfrm>
              <a:off x="7081838" y="52562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6" name="Straight Connector 95">
              <a:extLst>
                <a:ext uri="{FF2B5EF4-FFF2-40B4-BE49-F238E27FC236}">
                  <a16:creationId xmlns:a16="http://schemas.microsoft.com/office/drawing/2014/main" id="{6FC70EF2-56BA-43B0-9938-A8CFDA01CC4F}"/>
                </a:ext>
              </a:extLst>
            </p:cNvPr>
            <p:cNvCxnSpPr/>
            <p:nvPr/>
          </p:nvCxnSpPr>
          <p:spPr bwMode="auto">
            <a:xfrm>
              <a:off x="7081838" y="5348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7" name="Straight Connector 96">
              <a:extLst>
                <a:ext uri="{FF2B5EF4-FFF2-40B4-BE49-F238E27FC236}">
                  <a16:creationId xmlns:a16="http://schemas.microsoft.com/office/drawing/2014/main" id="{1DD6B36A-50AD-468B-ABDE-6A2CA1123BD3}"/>
                </a:ext>
              </a:extLst>
            </p:cNvPr>
            <p:cNvCxnSpPr/>
            <p:nvPr/>
          </p:nvCxnSpPr>
          <p:spPr bwMode="auto">
            <a:xfrm>
              <a:off x="7081838" y="54419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8" name="Straight Connector 97">
              <a:extLst>
                <a:ext uri="{FF2B5EF4-FFF2-40B4-BE49-F238E27FC236}">
                  <a16:creationId xmlns:a16="http://schemas.microsoft.com/office/drawing/2014/main" id="{FE083CE1-EAA4-45DB-AFA5-92DAAE2B9C37}"/>
                </a:ext>
              </a:extLst>
            </p:cNvPr>
            <p:cNvCxnSpPr/>
            <p:nvPr/>
          </p:nvCxnSpPr>
          <p:spPr bwMode="auto">
            <a:xfrm>
              <a:off x="7081838" y="55372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sp>
          <p:nvSpPr>
            <p:cNvPr id="99" name="Rectangle 98">
              <a:extLst>
                <a:ext uri="{FF2B5EF4-FFF2-40B4-BE49-F238E27FC236}">
                  <a16:creationId xmlns:a16="http://schemas.microsoft.com/office/drawing/2014/main" id="{8B86EB78-C6FE-4F33-A40E-15DFB4822CA0}"/>
                </a:ext>
              </a:extLst>
            </p:cNvPr>
            <p:cNvSpPr/>
            <p:nvPr/>
          </p:nvSpPr>
          <p:spPr bwMode="auto">
            <a:xfrm>
              <a:off x="7081838" y="3500438"/>
              <a:ext cx="774700" cy="2036762"/>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00" name="TextBox 40">
              <a:extLst>
                <a:ext uri="{FF2B5EF4-FFF2-40B4-BE49-F238E27FC236}">
                  <a16:creationId xmlns:a16="http://schemas.microsoft.com/office/drawing/2014/main" id="{E22E1BBF-2636-4539-9D37-93C085E84AAA}"/>
                </a:ext>
              </a:extLst>
            </p:cNvPr>
            <p:cNvSpPr txBox="1">
              <a:spLocks noChangeArrowheads="1"/>
            </p:cNvSpPr>
            <p:nvPr/>
          </p:nvSpPr>
          <p:spPr bwMode="auto">
            <a:xfrm>
              <a:off x="7112000" y="3797300"/>
              <a:ext cx="723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Main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Program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code</a:t>
              </a:r>
            </a:p>
          </p:txBody>
        </p:sp>
        <p:sp>
          <p:nvSpPr>
            <p:cNvPr id="101" name="TextBox 40">
              <a:extLst>
                <a:ext uri="{FF2B5EF4-FFF2-40B4-BE49-F238E27FC236}">
                  <a16:creationId xmlns:a16="http://schemas.microsoft.com/office/drawing/2014/main" id="{BE7FFF16-6F5B-4F25-9D6D-B7C92A1B54C1}"/>
                </a:ext>
              </a:extLst>
            </p:cNvPr>
            <p:cNvSpPr txBox="1">
              <a:spLocks noChangeArrowheads="1"/>
            </p:cNvSpPr>
            <p:nvPr/>
          </p:nvSpPr>
          <p:spPr bwMode="auto">
            <a:xfrm>
              <a:off x="7051675" y="5037138"/>
              <a:ext cx="844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subroutine</a:t>
              </a:r>
            </a:p>
          </p:txBody>
        </p:sp>
        <p:sp>
          <p:nvSpPr>
            <p:cNvPr id="102" name="TextBox 40">
              <a:extLst>
                <a:ext uri="{FF2B5EF4-FFF2-40B4-BE49-F238E27FC236}">
                  <a16:creationId xmlns:a16="http://schemas.microsoft.com/office/drawing/2014/main" id="{046016EC-24B1-42C0-8C84-1F385123BFFC}"/>
                </a:ext>
              </a:extLst>
            </p:cNvPr>
            <p:cNvSpPr txBox="1">
              <a:spLocks noChangeArrowheads="1"/>
            </p:cNvSpPr>
            <p:nvPr/>
          </p:nvSpPr>
          <p:spPr bwMode="auto">
            <a:xfrm>
              <a:off x="6272213" y="5113338"/>
              <a:ext cx="890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Current PC</a:t>
              </a:r>
            </a:p>
          </p:txBody>
        </p:sp>
        <p:cxnSp>
          <p:nvCxnSpPr>
            <p:cNvPr id="103" name="Straight Arrow Connector 102">
              <a:extLst>
                <a:ext uri="{FF2B5EF4-FFF2-40B4-BE49-F238E27FC236}">
                  <a16:creationId xmlns:a16="http://schemas.microsoft.com/office/drawing/2014/main" id="{F8F08465-04D3-4982-896F-91B46E890BFF}"/>
                </a:ext>
              </a:extLst>
            </p:cNvPr>
            <p:cNvCxnSpPr/>
            <p:nvPr/>
          </p:nvCxnSpPr>
          <p:spPr bwMode="auto">
            <a:xfrm>
              <a:off x="6467475" y="3633788"/>
              <a:ext cx="584200" cy="0"/>
            </a:xfrm>
            <a:prstGeom prst="straightConnector1">
              <a:avLst/>
            </a:prstGeom>
            <a:noFill/>
            <a:ln w="19050" cap="flat" cmpd="sng" algn="ctr">
              <a:solidFill>
                <a:srgbClr val="FFFFFF">
                  <a:lumMod val="50000"/>
                </a:srgbClr>
              </a:solidFill>
              <a:prstDash val="sysDot"/>
              <a:round/>
              <a:headEnd type="none" w="med" len="med"/>
              <a:tailEnd type="triangle" w="med" len="med"/>
            </a:ln>
            <a:effectLst/>
          </p:spPr>
        </p:cxnSp>
        <p:sp>
          <p:nvSpPr>
            <p:cNvPr id="104" name="TextBox 40">
              <a:extLst>
                <a:ext uri="{FF2B5EF4-FFF2-40B4-BE49-F238E27FC236}">
                  <a16:creationId xmlns:a16="http://schemas.microsoft.com/office/drawing/2014/main" id="{572D417F-7FDF-4317-8937-5368E0204C29}"/>
                </a:ext>
              </a:extLst>
            </p:cNvPr>
            <p:cNvSpPr txBox="1">
              <a:spLocks noChangeArrowheads="1"/>
            </p:cNvSpPr>
            <p:nvPr/>
          </p:nvSpPr>
          <p:spPr bwMode="auto">
            <a:xfrm>
              <a:off x="4587875" y="4141788"/>
              <a:ext cx="12811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Load PC with the address in LR to return to the main program</a:t>
              </a:r>
            </a:p>
          </p:txBody>
        </p:sp>
        <p:sp>
          <p:nvSpPr>
            <p:cNvPr id="105" name="TextBox 40">
              <a:extLst>
                <a:ext uri="{FF2B5EF4-FFF2-40B4-BE49-F238E27FC236}">
                  <a16:creationId xmlns:a16="http://schemas.microsoft.com/office/drawing/2014/main" id="{D54DA66E-42E5-4FB6-98E8-472208C6BEB9}"/>
                </a:ext>
              </a:extLst>
            </p:cNvPr>
            <p:cNvSpPr txBox="1">
              <a:spLocks noChangeArrowheads="1"/>
            </p:cNvSpPr>
            <p:nvPr/>
          </p:nvSpPr>
          <p:spPr bwMode="auto">
            <a:xfrm>
              <a:off x="6280150" y="3373438"/>
              <a:ext cx="8747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Current LR</a:t>
              </a:r>
            </a:p>
          </p:txBody>
        </p:sp>
        <p:sp>
          <p:nvSpPr>
            <p:cNvPr id="106" name="TextBox 40">
              <a:extLst>
                <a:ext uri="{FF2B5EF4-FFF2-40B4-BE49-F238E27FC236}">
                  <a16:creationId xmlns:a16="http://schemas.microsoft.com/office/drawing/2014/main" id="{21C35924-C781-4B14-B271-050FFDB002AD}"/>
                </a:ext>
              </a:extLst>
            </p:cNvPr>
            <p:cNvSpPr txBox="1">
              <a:spLocks noChangeArrowheads="1"/>
            </p:cNvSpPr>
            <p:nvPr/>
          </p:nvSpPr>
          <p:spPr bwMode="auto">
            <a:xfrm>
              <a:off x="4412138" y="5794435"/>
              <a:ext cx="4464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fontAlgn="base" hangingPunct="1">
                <a:spcBef>
                  <a:spcPct val="0"/>
                </a:spcBef>
                <a:spcAft>
                  <a:spcPct val="0"/>
                </a:spcAft>
                <a:defRPr/>
              </a:pPr>
              <a:r>
                <a:rPr lang="en-US" sz="2000" b="0" dirty="0">
                  <a:latin typeface="+mj-lt"/>
                  <a:cs typeface="Arial" charset="0"/>
                </a:rPr>
                <a:t>Return from subroutine to main program</a:t>
              </a:r>
            </a:p>
          </p:txBody>
        </p:sp>
        <p:sp>
          <p:nvSpPr>
            <p:cNvPr id="107" name="Rectangle 106">
              <a:extLst>
                <a:ext uri="{FF2B5EF4-FFF2-40B4-BE49-F238E27FC236}">
                  <a16:creationId xmlns:a16="http://schemas.microsoft.com/office/drawing/2014/main" id="{30E4D75E-628B-43B9-A6F2-7EEF4ADB9A2B}"/>
                </a:ext>
              </a:extLst>
            </p:cNvPr>
            <p:cNvSpPr/>
            <p:nvPr/>
          </p:nvSpPr>
          <p:spPr bwMode="auto">
            <a:xfrm>
              <a:off x="2722563" y="3494088"/>
              <a:ext cx="774700" cy="2036762"/>
            </a:xfrm>
            <a:prstGeom prst="rect">
              <a:avLst/>
            </a:prstGeom>
            <a:solidFill>
              <a:srgbClr val="FFFFFF">
                <a:lumMod val="85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08" name="Rectangle 107">
              <a:extLst>
                <a:ext uri="{FF2B5EF4-FFF2-40B4-BE49-F238E27FC236}">
                  <a16:creationId xmlns:a16="http://schemas.microsoft.com/office/drawing/2014/main" id="{60B1667D-1B9C-4AAB-BC0F-6BB5F18AD160}"/>
                </a:ext>
              </a:extLst>
            </p:cNvPr>
            <p:cNvSpPr/>
            <p:nvPr/>
          </p:nvSpPr>
          <p:spPr bwMode="auto">
            <a:xfrm>
              <a:off x="2722563" y="3489325"/>
              <a:ext cx="774700" cy="1109663"/>
            </a:xfrm>
            <a:prstGeom prst="rect">
              <a:avLst/>
            </a:prstGeom>
            <a:solidFill>
              <a:srgbClr val="128CAB">
                <a:lumMod val="20000"/>
                <a:lumOff val="8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09" name="Rectangle 108">
              <a:extLst>
                <a:ext uri="{FF2B5EF4-FFF2-40B4-BE49-F238E27FC236}">
                  <a16:creationId xmlns:a16="http://schemas.microsoft.com/office/drawing/2014/main" id="{18A5F05F-8B8E-4C78-9230-B5E785E0BEE8}"/>
                </a:ext>
              </a:extLst>
            </p:cNvPr>
            <p:cNvSpPr/>
            <p:nvPr/>
          </p:nvSpPr>
          <p:spPr bwMode="auto">
            <a:xfrm>
              <a:off x="2722563" y="4883150"/>
              <a:ext cx="774700" cy="55245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10" name="Rectangle 109">
              <a:extLst>
                <a:ext uri="{FF2B5EF4-FFF2-40B4-BE49-F238E27FC236}">
                  <a16:creationId xmlns:a16="http://schemas.microsoft.com/office/drawing/2014/main" id="{7B2ECB06-77E3-4651-A437-86CE01DE5456}"/>
                </a:ext>
              </a:extLst>
            </p:cNvPr>
            <p:cNvSpPr/>
            <p:nvPr/>
          </p:nvSpPr>
          <p:spPr bwMode="auto">
            <a:xfrm>
              <a:off x="2722563" y="4881563"/>
              <a:ext cx="774700" cy="93662"/>
            </a:xfrm>
            <a:prstGeom prst="rect">
              <a:avLst/>
            </a:prstGeom>
            <a:solidFill>
              <a:srgbClr val="911B1D">
                <a:lumMod val="40000"/>
                <a:lumOff val="60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11" name="Rectangle 110">
              <a:extLst>
                <a:ext uri="{FF2B5EF4-FFF2-40B4-BE49-F238E27FC236}">
                  <a16:creationId xmlns:a16="http://schemas.microsoft.com/office/drawing/2014/main" id="{21F2F72B-D7B7-4BEE-8EA5-D7F88D70DD1A}"/>
                </a:ext>
              </a:extLst>
            </p:cNvPr>
            <p:cNvSpPr/>
            <p:nvPr/>
          </p:nvSpPr>
          <p:spPr bwMode="auto">
            <a:xfrm>
              <a:off x="2722563" y="3581400"/>
              <a:ext cx="774700" cy="93663"/>
            </a:xfrm>
            <a:prstGeom prst="rect">
              <a:avLst/>
            </a:prstGeom>
            <a:solidFill>
              <a:srgbClr val="AAC5D2">
                <a:lumMod val="75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12" name="Rectangle 111">
              <a:extLst>
                <a:ext uri="{FF2B5EF4-FFF2-40B4-BE49-F238E27FC236}">
                  <a16:creationId xmlns:a16="http://schemas.microsoft.com/office/drawing/2014/main" id="{46E92A2A-2A74-47B7-B8B9-8661FB9A49EC}"/>
                </a:ext>
              </a:extLst>
            </p:cNvPr>
            <p:cNvSpPr/>
            <p:nvPr/>
          </p:nvSpPr>
          <p:spPr bwMode="auto">
            <a:xfrm>
              <a:off x="1216025" y="355123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PC</a:t>
              </a:r>
            </a:p>
          </p:txBody>
        </p:sp>
        <p:sp>
          <p:nvSpPr>
            <p:cNvPr id="113" name="Rectangle 112">
              <a:extLst>
                <a:ext uri="{FF2B5EF4-FFF2-40B4-BE49-F238E27FC236}">
                  <a16:creationId xmlns:a16="http://schemas.microsoft.com/office/drawing/2014/main" id="{FC808041-9572-4BB6-9D63-CE182C91A98B}"/>
                </a:ext>
              </a:extLst>
            </p:cNvPr>
            <p:cNvSpPr/>
            <p:nvPr/>
          </p:nvSpPr>
          <p:spPr bwMode="auto">
            <a:xfrm>
              <a:off x="1216025" y="423703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LR</a:t>
              </a:r>
            </a:p>
          </p:txBody>
        </p:sp>
        <p:cxnSp>
          <p:nvCxnSpPr>
            <p:cNvPr id="114" name="Straight Arrow Connector 113">
              <a:extLst>
                <a:ext uri="{FF2B5EF4-FFF2-40B4-BE49-F238E27FC236}">
                  <a16:creationId xmlns:a16="http://schemas.microsoft.com/office/drawing/2014/main" id="{69EC9622-25C4-47CD-A255-6912121B1AC4}"/>
                </a:ext>
              </a:extLst>
            </p:cNvPr>
            <p:cNvCxnSpPr/>
            <p:nvPr/>
          </p:nvCxnSpPr>
          <p:spPr bwMode="auto">
            <a:xfrm>
              <a:off x="2108200" y="3624263"/>
              <a:ext cx="590550" cy="0"/>
            </a:xfrm>
            <a:prstGeom prst="straightConnector1">
              <a:avLst/>
            </a:prstGeom>
            <a:noFill/>
            <a:ln w="19050" cap="flat" cmpd="sng" algn="ctr">
              <a:solidFill>
                <a:srgbClr val="FFFFFF">
                  <a:lumMod val="50000"/>
                </a:srgbClr>
              </a:solidFill>
              <a:prstDash val="sysDot"/>
              <a:round/>
              <a:headEnd type="none" w="med" len="med"/>
              <a:tailEnd type="triangle" w="med" len="med"/>
            </a:ln>
            <a:effectLst/>
          </p:spPr>
        </p:cxnSp>
        <p:cxnSp>
          <p:nvCxnSpPr>
            <p:cNvPr id="115" name="Straight Arrow Connector 114">
              <a:extLst>
                <a:ext uri="{FF2B5EF4-FFF2-40B4-BE49-F238E27FC236}">
                  <a16:creationId xmlns:a16="http://schemas.microsoft.com/office/drawing/2014/main" id="{D339D030-CCDE-4A91-91AE-8BA1AA58839A}"/>
                </a:ext>
              </a:extLst>
            </p:cNvPr>
            <p:cNvCxnSpPr/>
            <p:nvPr/>
          </p:nvCxnSpPr>
          <p:spPr bwMode="auto">
            <a:xfrm>
              <a:off x="1604963" y="3767138"/>
              <a:ext cx="0" cy="400050"/>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116" name="Straight Connector 115">
              <a:extLst>
                <a:ext uri="{FF2B5EF4-FFF2-40B4-BE49-F238E27FC236}">
                  <a16:creationId xmlns:a16="http://schemas.microsoft.com/office/drawing/2014/main" id="{29E447C1-044A-420F-8D6E-4F2C4D18C4FE}"/>
                </a:ext>
              </a:extLst>
            </p:cNvPr>
            <p:cNvCxnSpPr/>
            <p:nvPr/>
          </p:nvCxnSpPr>
          <p:spPr bwMode="auto">
            <a:xfrm>
              <a:off x="2722563" y="3579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17" name="Straight Connector 116">
              <a:extLst>
                <a:ext uri="{FF2B5EF4-FFF2-40B4-BE49-F238E27FC236}">
                  <a16:creationId xmlns:a16="http://schemas.microsoft.com/office/drawing/2014/main" id="{B9AD3B73-BEC0-41BE-A966-A29AA9E4F59E}"/>
                </a:ext>
              </a:extLst>
            </p:cNvPr>
            <p:cNvCxnSpPr/>
            <p:nvPr/>
          </p:nvCxnSpPr>
          <p:spPr bwMode="auto">
            <a:xfrm>
              <a:off x="2722563" y="36718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18" name="Straight Connector 117">
              <a:extLst>
                <a:ext uri="{FF2B5EF4-FFF2-40B4-BE49-F238E27FC236}">
                  <a16:creationId xmlns:a16="http://schemas.microsoft.com/office/drawing/2014/main" id="{815B2745-3668-4552-83DB-D44FFB489441}"/>
                </a:ext>
              </a:extLst>
            </p:cNvPr>
            <p:cNvCxnSpPr/>
            <p:nvPr/>
          </p:nvCxnSpPr>
          <p:spPr bwMode="auto">
            <a:xfrm>
              <a:off x="2722563" y="3765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19" name="Straight Connector 118">
              <a:extLst>
                <a:ext uri="{FF2B5EF4-FFF2-40B4-BE49-F238E27FC236}">
                  <a16:creationId xmlns:a16="http://schemas.microsoft.com/office/drawing/2014/main" id="{6A98ECE7-877E-43AC-B677-0B830AC41777}"/>
                </a:ext>
              </a:extLst>
            </p:cNvPr>
            <p:cNvCxnSpPr/>
            <p:nvPr/>
          </p:nvCxnSpPr>
          <p:spPr bwMode="auto">
            <a:xfrm>
              <a:off x="2722563" y="38560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0" name="Straight Connector 119">
              <a:extLst>
                <a:ext uri="{FF2B5EF4-FFF2-40B4-BE49-F238E27FC236}">
                  <a16:creationId xmlns:a16="http://schemas.microsoft.com/office/drawing/2014/main" id="{B6A9A713-7362-424E-9C51-57A5CBEE3122}"/>
                </a:ext>
              </a:extLst>
            </p:cNvPr>
            <p:cNvCxnSpPr/>
            <p:nvPr/>
          </p:nvCxnSpPr>
          <p:spPr bwMode="auto">
            <a:xfrm>
              <a:off x="2722563" y="3948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1" name="Straight Connector 120">
              <a:extLst>
                <a:ext uri="{FF2B5EF4-FFF2-40B4-BE49-F238E27FC236}">
                  <a16:creationId xmlns:a16="http://schemas.microsoft.com/office/drawing/2014/main" id="{16FBFC38-D902-4514-AA78-3239AEF3CFEA}"/>
                </a:ext>
              </a:extLst>
            </p:cNvPr>
            <p:cNvCxnSpPr/>
            <p:nvPr/>
          </p:nvCxnSpPr>
          <p:spPr bwMode="auto">
            <a:xfrm>
              <a:off x="2722563" y="40417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2" name="Straight Connector 121">
              <a:extLst>
                <a:ext uri="{FF2B5EF4-FFF2-40B4-BE49-F238E27FC236}">
                  <a16:creationId xmlns:a16="http://schemas.microsoft.com/office/drawing/2014/main" id="{D5EB21F9-D6C6-4C86-B176-3DAA8CD573D6}"/>
                </a:ext>
              </a:extLst>
            </p:cNvPr>
            <p:cNvCxnSpPr/>
            <p:nvPr/>
          </p:nvCxnSpPr>
          <p:spPr bwMode="auto">
            <a:xfrm>
              <a:off x="2722563" y="41370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3" name="Straight Connector 122">
              <a:extLst>
                <a:ext uri="{FF2B5EF4-FFF2-40B4-BE49-F238E27FC236}">
                  <a16:creationId xmlns:a16="http://schemas.microsoft.com/office/drawing/2014/main" id="{B90BC5C8-5F6C-4CB9-8E1A-C6BDB41871ED}"/>
                </a:ext>
              </a:extLst>
            </p:cNvPr>
            <p:cNvCxnSpPr/>
            <p:nvPr/>
          </p:nvCxnSpPr>
          <p:spPr bwMode="auto">
            <a:xfrm>
              <a:off x="2722563" y="42291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4" name="Straight Connector 123">
              <a:extLst>
                <a:ext uri="{FF2B5EF4-FFF2-40B4-BE49-F238E27FC236}">
                  <a16:creationId xmlns:a16="http://schemas.microsoft.com/office/drawing/2014/main" id="{1A5D40CA-A371-498E-86F3-2AA45E3C48E3}"/>
                </a:ext>
              </a:extLst>
            </p:cNvPr>
            <p:cNvCxnSpPr/>
            <p:nvPr/>
          </p:nvCxnSpPr>
          <p:spPr bwMode="auto">
            <a:xfrm>
              <a:off x="2722563" y="4322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5" name="Straight Connector 124">
              <a:extLst>
                <a:ext uri="{FF2B5EF4-FFF2-40B4-BE49-F238E27FC236}">
                  <a16:creationId xmlns:a16="http://schemas.microsoft.com/office/drawing/2014/main" id="{7100AFA3-1CD0-4A64-A862-B0F36E46672C}"/>
                </a:ext>
              </a:extLst>
            </p:cNvPr>
            <p:cNvCxnSpPr/>
            <p:nvPr/>
          </p:nvCxnSpPr>
          <p:spPr bwMode="auto">
            <a:xfrm>
              <a:off x="2722563" y="44132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6" name="Straight Connector 125">
              <a:extLst>
                <a:ext uri="{FF2B5EF4-FFF2-40B4-BE49-F238E27FC236}">
                  <a16:creationId xmlns:a16="http://schemas.microsoft.com/office/drawing/2014/main" id="{1DBAE972-E0CB-4FB5-82A8-4B8788B689D2}"/>
                </a:ext>
              </a:extLst>
            </p:cNvPr>
            <p:cNvCxnSpPr/>
            <p:nvPr/>
          </p:nvCxnSpPr>
          <p:spPr bwMode="auto">
            <a:xfrm>
              <a:off x="2722563" y="4505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7" name="Straight Connector 126">
              <a:extLst>
                <a:ext uri="{FF2B5EF4-FFF2-40B4-BE49-F238E27FC236}">
                  <a16:creationId xmlns:a16="http://schemas.microsoft.com/office/drawing/2014/main" id="{F1D187D6-F8F1-4978-A341-93BFABA5EADE}"/>
                </a:ext>
              </a:extLst>
            </p:cNvPr>
            <p:cNvCxnSpPr/>
            <p:nvPr/>
          </p:nvCxnSpPr>
          <p:spPr bwMode="auto">
            <a:xfrm>
              <a:off x="2722563" y="45989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8" name="Straight Connector 127">
              <a:extLst>
                <a:ext uri="{FF2B5EF4-FFF2-40B4-BE49-F238E27FC236}">
                  <a16:creationId xmlns:a16="http://schemas.microsoft.com/office/drawing/2014/main" id="{D920BDF9-9C2C-45C7-A281-D6536F31B146}"/>
                </a:ext>
              </a:extLst>
            </p:cNvPr>
            <p:cNvCxnSpPr/>
            <p:nvPr/>
          </p:nvCxnSpPr>
          <p:spPr bwMode="auto">
            <a:xfrm>
              <a:off x="2722563" y="46942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9" name="Straight Connector 128">
              <a:extLst>
                <a:ext uri="{FF2B5EF4-FFF2-40B4-BE49-F238E27FC236}">
                  <a16:creationId xmlns:a16="http://schemas.microsoft.com/office/drawing/2014/main" id="{E7442759-9909-4B5D-BCBD-7D9671DCBA8E}"/>
                </a:ext>
              </a:extLst>
            </p:cNvPr>
            <p:cNvCxnSpPr/>
            <p:nvPr/>
          </p:nvCxnSpPr>
          <p:spPr bwMode="auto">
            <a:xfrm>
              <a:off x="2722563" y="47879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0" name="Straight Connector 129">
              <a:extLst>
                <a:ext uri="{FF2B5EF4-FFF2-40B4-BE49-F238E27FC236}">
                  <a16:creationId xmlns:a16="http://schemas.microsoft.com/office/drawing/2014/main" id="{0E3E7C0D-889B-4D61-B3A1-61931B7A1ABB}"/>
                </a:ext>
              </a:extLst>
            </p:cNvPr>
            <p:cNvCxnSpPr/>
            <p:nvPr/>
          </p:nvCxnSpPr>
          <p:spPr bwMode="auto">
            <a:xfrm>
              <a:off x="2722563" y="48831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1" name="Straight Connector 130">
              <a:extLst>
                <a:ext uri="{FF2B5EF4-FFF2-40B4-BE49-F238E27FC236}">
                  <a16:creationId xmlns:a16="http://schemas.microsoft.com/office/drawing/2014/main" id="{C87EB83F-6BDC-454B-8EBE-F02537049B22}"/>
                </a:ext>
              </a:extLst>
            </p:cNvPr>
            <p:cNvCxnSpPr/>
            <p:nvPr/>
          </p:nvCxnSpPr>
          <p:spPr bwMode="auto">
            <a:xfrm>
              <a:off x="2722563" y="49752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2" name="Straight Connector 131">
              <a:extLst>
                <a:ext uri="{FF2B5EF4-FFF2-40B4-BE49-F238E27FC236}">
                  <a16:creationId xmlns:a16="http://schemas.microsoft.com/office/drawing/2014/main" id="{5EE59FFA-C55B-490C-9657-2E2D189739DA}"/>
                </a:ext>
              </a:extLst>
            </p:cNvPr>
            <p:cNvCxnSpPr/>
            <p:nvPr/>
          </p:nvCxnSpPr>
          <p:spPr bwMode="auto">
            <a:xfrm>
              <a:off x="2722563" y="50688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3" name="Straight Connector 132">
              <a:extLst>
                <a:ext uri="{FF2B5EF4-FFF2-40B4-BE49-F238E27FC236}">
                  <a16:creationId xmlns:a16="http://schemas.microsoft.com/office/drawing/2014/main" id="{07446D5A-1D1C-4816-B4EF-701C902FBC09}"/>
                </a:ext>
              </a:extLst>
            </p:cNvPr>
            <p:cNvCxnSpPr/>
            <p:nvPr/>
          </p:nvCxnSpPr>
          <p:spPr bwMode="auto">
            <a:xfrm>
              <a:off x="2722563" y="51593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4" name="Straight Connector 133">
              <a:extLst>
                <a:ext uri="{FF2B5EF4-FFF2-40B4-BE49-F238E27FC236}">
                  <a16:creationId xmlns:a16="http://schemas.microsoft.com/office/drawing/2014/main" id="{E7157713-EA8F-410D-A5EB-B65FDAF13606}"/>
                </a:ext>
              </a:extLst>
            </p:cNvPr>
            <p:cNvCxnSpPr/>
            <p:nvPr/>
          </p:nvCxnSpPr>
          <p:spPr bwMode="auto">
            <a:xfrm>
              <a:off x="2722563" y="52498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5" name="Straight Connector 134">
              <a:extLst>
                <a:ext uri="{FF2B5EF4-FFF2-40B4-BE49-F238E27FC236}">
                  <a16:creationId xmlns:a16="http://schemas.microsoft.com/office/drawing/2014/main" id="{AAD187C8-9997-4814-9A62-E71D4815DA6B}"/>
                </a:ext>
              </a:extLst>
            </p:cNvPr>
            <p:cNvCxnSpPr/>
            <p:nvPr/>
          </p:nvCxnSpPr>
          <p:spPr bwMode="auto">
            <a:xfrm>
              <a:off x="2722563" y="53419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6" name="Straight Connector 135">
              <a:extLst>
                <a:ext uri="{FF2B5EF4-FFF2-40B4-BE49-F238E27FC236}">
                  <a16:creationId xmlns:a16="http://schemas.microsoft.com/office/drawing/2014/main" id="{659EA62D-BA59-4EE5-A299-6E5594465890}"/>
                </a:ext>
              </a:extLst>
            </p:cNvPr>
            <p:cNvCxnSpPr/>
            <p:nvPr/>
          </p:nvCxnSpPr>
          <p:spPr bwMode="auto">
            <a:xfrm>
              <a:off x="2722563" y="5435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7" name="Straight Connector 136">
              <a:extLst>
                <a:ext uri="{FF2B5EF4-FFF2-40B4-BE49-F238E27FC236}">
                  <a16:creationId xmlns:a16="http://schemas.microsoft.com/office/drawing/2014/main" id="{931BAA46-CCE6-4A96-81D5-54EC81AE3FF4}"/>
                </a:ext>
              </a:extLst>
            </p:cNvPr>
            <p:cNvCxnSpPr/>
            <p:nvPr/>
          </p:nvCxnSpPr>
          <p:spPr bwMode="auto">
            <a:xfrm>
              <a:off x="2722563" y="5530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sp>
          <p:nvSpPr>
            <p:cNvPr id="138" name="Rectangle 137">
              <a:extLst>
                <a:ext uri="{FF2B5EF4-FFF2-40B4-BE49-F238E27FC236}">
                  <a16:creationId xmlns:a16="http://schemas.microsoft.com/office/drawing/2014/main" id="{9D3BE531-0BB2-45AA-9930-50291D7A63A4}"/>
                </a:ext>
              </a:extLst>
            </p:cNvPr>
            <p:cNvSpPr/>
            <p:nvPr/>
          </p:nvSpPr>
          <p:spPr bwMode="auto">
            <a:xfrm>
              <a:off x="2722563" y="3494088"/>
              <a:ext cx="774700" cy="2036762"/>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39" name="TextBox 40">
              <a:extLst>
                <a:ext uri="{FF2B5EF4-FFF2-40B4-BE49-F238E27FC236}">
                  <a16:creationId xmlns:a16="http://schemas.microsoft.com/office/drawing/2014/main" id="{29F38D1A-C13E-4D9A-A2B0-4C7D0A7C71FA}"/>
                </a:ext>
              </a:extLst>
            </p:cNvPr>
            <p:cNvSpPr txBox="1">
              <a:spLocks noChangeArrowheads="1"/>
            </p:cNvSpPr>
            <p:nvPr/>
          </p:nvSpPr>
          <p:spPr bwMode="auto">
            <a:xfrm>
              <a:off x="2752725" y="3790950"/>
              <a:ext cx="723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Main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Program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code</a:t>
              </a:r>
            </a:p>
          </p:txBody>
        </p:sp>
        <p:sp>
          <p:nvSpPr>
            <p:cNvPr id="140" name="TextBox 40">
              <a:extLst>
                <a:ext uri="{FF2B5EF4-FFF2-40B4-BE49-F238E27FC236}">
                  <a16:creationId xmlns:a16="http://schemas.microsoft.com/office/drawing/2014/main" id="{A9D1CA85-27B2-4ADA-A6BF-6539CBF2C3DE}"/>
                </a:ext>
              </a:extLst>
            </p:cNvPr>
            <p:cNvSpPr txBox="1">
              <a:spLocks noChangeArrowheads="1"/>
            </p:cNvSpPr>
            <p:nvPr/>
          </p:nvSpPr>
          <p:spPr bwMode="auto">
            <a:xfrm>
              <a:off x="2692400" y="5030788"/>
              <a:ext cx="844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subroutine</a:t>
              </a:r>
            </a:p>
          </p:txBody>
        </p:sp>
        <p:sp>
          <p:nvSpPr>
            <p:cNvPr id="141" name="TextBox 40">
              <a:extLst>
                <a:ext uri="{FF2B5EF4-FFF2-40B4-BE49-F238E27FC236}">
                  <a16:creationId xmlns:a16="http://schemas.microsoft.com/office/drawing/2014/main" id="{4049C507-0D09-4CFD-8529-31C623665921}"/>
                </a:ext>
              </a:extLst>
            </p:cNvPr>
            <p:cNvSpPr txBox="1">
              <a:spLocks noChangeArrowheads="1"/>
            </p:cNvSpPr>
            <p:nvPr/>
          </p:nvSpPr>
          <p:spPr bwMode="auto">
            <a:xfrm>
              <a:off x="1912938" y="3335338"/>
              <a:ext cx="890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Current PC</a:t>
              </a:r>
            </a:p>
          </p:txBody>
        </p:sp>
        <p:cxnSp>
          <p:nvCxnSpPr>
            <p:cNvPr id="142" name="Straight Arrow Connector 141">
              <a:extLst>
                <a:ext uri="{FF2B5EF4-FFF2-40B4-BE49-F238E27FC236}">
                  <a16:creationId xmlns:a16="http://schemas.microsoft.com/office/drawing/2014/main" id="{4279349A-CCE0-4168-9134-0039C43D01EC}"/>
                </a:ext>
              </a:extLst>
            </p:cNvPr>
            <p:cNvCxnSpPr/>
            <p:nvPr/>
          </p:nvCxnSpPr>
          <p:spPr bwMode="auto">
            <a:xfrm flipH="1" flipV="1">
              <a:off x="1862138" y="3790950"/>
              <a:ext cx="847725" cy="1119188"/>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43" name="TextBox 40">
              <a:extLst>
                <a:ext uri="{FF2B5EF4-FFF2-40B4-BE49-F238E27FC236}">
                  <a16:creationId xmlns:a16="http://schemas.microsoft.com/office/drawing/2014/main" id="{2DFD2786-2789-4EFA-B1CF-4523AC7E9C13}"/>
                </a:ext>
              </a:extLst>
            </p:cNvPr>
            <p:cNvSpPr txBox="1">
              <a:spLocks noChangeArrowheads="1"/>
            </p:cNvSpPr>
            <p:nvPr/>
          </p:nvSpPr>
          <p:spPr bwMode="auto">
            <a:xfrm>
              <a:off x="333375" y="3751263"/>
              <a:ext cx="1200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1. Save current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PC to LR</a:t>
              </a:r>
            </a:p>
          </p:txBody>
        </p:sp>
        <p:sp>
          <p:nvSpPr>
            <p:cNvPr id="144" name="TextBox 40">
              <a:extLst>
                <a:ext uri="{FF2B5EF4-FFF2-40B4-BE49-F238E27FC236}">
                  <a16:creationId xmlns:a16="http://schemas.microsoft.com/office/drawing/2014/main" id="{6995E400-D81E-46F6-A211-DACEF3C92849}"/>
                </a:ext>
              </a:extLst>
            </p:cNvPr>
            <p:cNvSpPr txBox="1">
              <a:spLocks noChangeArrowheads="1"/>
            </p:cNvSpPr>
            <p:nvPr/>
          </p:nvSpPr>
          <p:spPr bwMode="auto">
            <a:xfrm>
              <a:off x="1247775" y="4611688"/>
              <a:ext cx="1400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2. Load PC with the starting address of the subroutine</a:t>
              </a:r>
            </a:p>
          </p:txBody>
        </p:sp>
        <p:sp>
          <p:nvSpPr>
            <p:cNvPr id="145" name="TextBox 40">
              <a:extLst>
                <a:ext uri="{FF2B5EF4-FFF2-40B4-BE49-F238E27FC236}">
                  <a16:creationId xmlns:a16="http://schemas.microsoft.com/office/drawing/2014/main" id="{0701F768-55D4-4E90-816D-5017C66920B2}"/>
                </a:ext>
              </a:extLst>
            </p:cNvPr>
            <p:cNvSpPr txBox="1">
              <a:spLocks noChangeArrowheads="1"/>
            </p:cNvSpPr>
            <p:nvPr/>
          </p:nvSpPr>
          <p:spPr bwMode="auto">
            <a:xfrm>
              <a:off x="1311214" y="5803900"/>
              <a:ext cx="1949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fontAlgn="base" hangingPunct="1">
                <a:spcBef>
                  <a:spcPct val="0"/>
                </a:spcBef>
                <a:spcAft>
                  <a:spcPct val="0"/>
                </a:spcAft>
                <a:defRPr/>
              </a:pPr>
              <a:r>
                <a:rPr lang="en-US" sz="2000" b="0" dirty="0">
                  <a:latin typeface="+mj-lt"/>
                  <a:cs typeface="Arial" charset="0"/>
                </a:rPr>
                <a:t>Call a subroutine</a:t>
              </a:r>
            </a:p>
          </p:txBody>
        </p:sp>
        <p:sp>
          <p:nvSpPr>
            <p:cNvPr id="146" name="TextBox 40">
              <a:extLst>
                <a:ext uri="{FF2B5EF4-FFF2-40B4-BE49-F238E27FC236}">
                  <a16:creationId xmlns:a16="http://schemas.microsoft.com/office/drawing/2014/main" id="{DEB1D6C4-F6AE-48D1-B806-7AF8A65CF07B}"/>
                </a:ext>
              </a:extLst>
            </p:cNvPr>
            <p:cNvSpPr txBox="1">
              <a:spLocks noChangeArrowheads="1"/>
            </p:cNvSpPr>
            <p:nvPr/>
          </p:nvSpPr>
          <p:spPr bwMode="auto">
            <a:xfrm rot="5400000">
              <a:off x="3246438" y="4338638"/>
              <a:ext cx="954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Code region</a:t>
              </a:r>
            </a:p>
          </p:txBody>
        </p:sp>
        <p:sp>
          <p:nvSpPr>
            <p:cNvPr id="147" name="TextBox 40">
              <a:extLst>
                <a:ext uri="{FF2B5EF4-FFF2-40B4-BE49-F238E27FC236}">
                  <a16:creationId xmlns:a16="http://schemas.microsoft.com/office/drawing/2014/main" id="{B75158C2-473A-42CA-BA2D-338AA000EDB5}"/>
                </a:ext>
              </a:extLst>
            </p:cNvPr>
            <p:cNvSpPr txBox="1">
              <a:spLocks noChangeArrowheads="1"/>
            </p:cNvSpPr>
            <p:nvPr/>
          </p:nvSpPr>
          <p:spPr bwMode="auto">
            <a:xfrm rot="5400000">
              <a:off x="7604919" y="4460082"/>
              <a:ext cx="9540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Code region</a:t>
              </a:r>
            </a:p>
          </p:txBody>
        </p:sp>
      </p:grpSp>
    </p:spTree>
    <p:extLst>
      <p:ext uri="{BB962C8B-B14F-4D97-AF65-F5344CB8AC3E}">
        <p14:creationId xmlns:p14="http://schemas.microsoft.com/office/powerpoint/2010/main" val="259879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22CE-8CEE-4DF7-B54D-0B11B05DE215}"/>
              </a:ext>
            </a:extLst>
          </p:cNvPr>
          <p:cNvSpPr>
            <a:spLocks noGrp="1"/>
          </p:cNvSpPr>
          <p:nvPr>
            <p:ph type="title"/>
          </p:nvPr>
        </p:nvSpPr>
        <p:spPr>
          <a:xfrm>
            <a:off x="479425" y="478800"/>
            <a:ext cx="11233150" cy="654760"/>
          </a:xfrm>
        </p:spPr>
        <p:txBody>
          <a:bodyPr/>
          <a:lstStyle/>
          <a:p>
            <a:r>
              <a:rPr lang="en-US" dirty="0"/>
              <a:t>Arm Cortex-M4 processor registers</a:t>
            </a:r>
          </a:p>
        </p:txBody>
      </p:sp>
      <p:sp>
        <p:nvSpPr>
          <p:cNvPr id="6" name="Content Placeholder 5">
            <a:extLst>
              <a:ext uri="{FF2B5EF4-FFF2-40B4-BE49-F238E27FC236}">
                <a16:creationId xmlns:a16="http://schemas.microsoft.com/office/drawing/2014/main" id="{DEF75267-111B-4536-9AD2-6544AD246F25}"/>
              </a:ext>
            </a:extLst>
          </p:cNvPr>
          <p:cNvSpPr>
            <a:spLocks noGrp="1"/>
          </p:cNvSpPr>
          <p:nvPr>
            <p:ph idx="1"/>
          </p:nvPr>
        </p:nvSpPr>
        <p:spPr/>
        <p:txBody>
          <a:bodyPr/>
          <a:lstStyle/>
          <a:p>
            <a:r>
              <a:rPr lang="en-US" dirty="0"/>
              <a:t>xPSR: Combined program status register (PSR)</a:t>
            </a:r>
            <a:endParaRPr lang="en-US" altLang="en-US" dirty="0">
              <a:ea typeface="ＭＳ Ｐゴシック" panose="020B0600070205080204" pitchFamily="34" charset="-128"/>
            </a:endParaRPr>
          </a:p>
          <a:p>
            <a:pPr lvl="1"/>
            <a:r>
              <a:rPr lang="en-US" dirty="0"/>
              <a:t>Provides information about program execution and ALU flags</a:t>
            </a:r>
          </a:p>
          <a:p>
            <a:pPr lvl="1"/>
            <a:r>
              <a:rPr lang="en-US" dirty="0"/>
              <a:t>Application PSR (APSR) - contains condition code flags</a:t>
            </a:r>
          </a:p>
          <a:p>
            <a:pPr lvl="1"/>
            <a:r>
              <a:rPr lang="en-US" dirty="0"/>
              <a:t>Interrupt PSR (IPSR) - contains Interrupt Service Routine (ISR) number of current exception activation</a:t>
            </a:r>
          </a:p>
          <a:p>
            <a:pPr lvl="1"/>
            <a:r>
              <a:rPr lang="en-US" dirty="0"/>
              <a:t>Execution PSR (EPSR) - contains two overlapping fields (detailed next)</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grpSp>
        <p:nvGrpSpPr>
          <p:cNvPr id="148" name="Group 147">
            <a:extLst>
              <a:ext uri="{FF2B5EF4-FFF2-40B4-BE49-F238E27FC236}">
                <a16:creationId xmlns:a16="http://schemas.microsoft.com/office/drawing/2014/main" id="{D6BF3FBE-2B2C-43E3-A270-0559C45B2391}"/>
              </a:ext>
            </a:extLst>
          </p:cNvPr>
          <p:cNvGrpSpPr/>
          <p:nvPr/>
        </p:nvGrpSpPr>
        <p:grpSpPr>
          <a:xfrm>
            <a:off x="1577623" y="3315823"/>
            <a:ext cx="9036754" cy="2496546"/>
            <a:chOff x="1129858" y="3282951"/>
            <a:chExt cx="10050241" cy="2776538"/>
          </a:xfrm>
        </p:grpSpPr>
        <p:cxnSp>
          <p:nvCxnSpPr>
            <p:cNvPr id="149" name="Straight Connector 148">
              <a:extLst>
                <a:ext uri="{FF2B5EF4-FFF2-40B4-BE49-F238E27FC236}">
                  <a16:creationId xmlns:a16="http://schemas.microsoft.com/office/drawing/2014/main" id="{6FB1B0D6-86D0-4F2F-8B6E-F89FC5B92472}"/>
                </a:ext>
              </a:extLst>
            </p:cNvPr>
            <p:cNvCxnSpPr/>
            <p:nvPr/>
          </p:nvCxnSpPr>
          <p:spPr bwMode="auto">
            <a:xfrm>
              <a:off x="2634221"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50" name="Straight Connector 149">
              <a:extLst>
                <a:ext uri="{FF2B5EF4-FFF2-40B4-BE49-F238E27FC236}">
                  <a16:creationId xmlns:a16="http://schemas.microsoft.com/office/drawing/2014/main" id="{E4B15F87-53BF-42B4-BC89-3F66D2DABD86}"/>
                </a:ext>
              </a:extLst>
            </p:cNvPr>
            <p:cNvCxnSpPr/>
            <p:nvPr/>
          </p:nvCxnSpPr>
          <p:spPr bwMode="auto">
            <a:xfrm>
              <a:off x="11093349"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51" name="Straight Connector 150">
              <a:extLst>
                <a:ext uri="{FF2B5EF4-FFF2-40B4-BE49-F238E27FC236}">
                  <a16:creationId xmlns:a16="http://schemas.microsoft.com/office/drawing/2014/main" id="{4E5D3490-39A4-4E0C-BB99-51D48E3BC759}"/>
                </a:ext>
              </a:extLst>
            </p:cNvPr>
            <p:cNvCxnSpPr/>
            <p:nvPr/>
          </p:nvCxnSpPr>
          <p:spPr bwMode="auto">
            <a:xfrm>
              <a:off x="4754293"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52" name="Straight Connector 151">
              <a:extLst>
                <a:ext uri="{FF2B5EF4-FFF2-40B4-BE49-F238E27FC236}">
                  <a16:creationId xmlns:a16="http://schemas.microsoft.com/office/drawing/2014/main" id="{17164F5F-93FC-4730-B5B6-F5068B02B004}"/>
                </a:ext>
              </a:extLst>
            </p:cNvPr>
            <p:cNvCxnSpPr/>
            <p:nvPr/>
          </p:nvCxnSpPr>
          <p:spPr bwMode="auto">
            <a:xfrm>
              <a:off x="6878596"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53" name="Straight Connector 152">
              <a:extLst>
                <a:ext uri="{FF2B5EF4-FFF2-40B4-BE49-F238E27FC236}">
                  <a16:creationId xmlns:a16="http://schemas.microsoft.com/office/drawing/2014/main" id="{C20F3CFE-7EB4-4FAE-B82F-6FDBD209D4D9}"/>
                </a:ext>
              </a:extLst>
            </p:cNvPr>
            <p:cNvCxnSpPr/>
            <p:nvPr/>
          </p:nvCxnSpPr>
          <p:spPr bwMode="auto">
            <a:xfrm>
              <a:off x="8983856"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sp>
          <p:nvSpPr>
            <p:cNvPr id="154" name="Rectangle 153">
              <a:extLst>
                <a:ext uri="{FF2B5EF4-FFF2-40B4-BE49-F238E27FC236}">
                  <a16:creationId xmlns:a16="http://schemas.microsoft.com/office/drawing/2014/main" id="{99A42159-F0BA-47E2-AAF7-22895CF33F02}"/>
                </a:ext>
              </a:extLst>
            </p:cNvPr>
            <p:cNvSpPr/>
            <p:nvPr/>
          </p:nvSpPr>
          <p:spPr bwMode="auto">
            <a:xfrm>
              <a:off x="2634222" y="3303589"/>
              <a:ext cx="264479"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N</a:t>
              </a:r>
            </a:p>
          </p:txBody>
        </p:sp>
        <p:sp>
          <p:nvSpPr>
            <p:cNvPr id="155" name="Rectangle 154">
              <a:extLst>
                <a:ext uri="{FF2B5EF4-FFF2-40B4-BE49-F238E27FC236}">
                  <a16:creationId xmlns:a16="http://schemas.microsoft.com/office/drawing/2014/main" id="{9C5F30BF-482D-42E0-BAB7-B53FE191FA46}"/>
                </a:ext>
              </a:extLst>
            </p:cNvPr>
            <p:cNvSpPr/>
            <p:nvPr/>
          </p:nvSpPr>
          <p:spPr bwMode="auto">
            <a:xfrm>
              <a:off x="2898701" y="33035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Z</a:t>
              </a:r>
            </a:p>
          </p:txBody>
        </p:sp>
        <p:sp>
          <p:nvSpPr>
            <p:cNvPr id="156" name="Rectangle 155">
              <a:extLst>
                <a:ext uri="{FF2B5EF4-FFF2-40B4-BE49-F238E27FC236}">
                  <a16:creationId xmlns:a16="http://schemas.microsoft.com/office/drawing/2014/main" id="{F3204E17-123E-4505-9786-05860186D81B}"/>
                </a:ext>
              </a:extLst>
            </p:cNvPr>
            <p:cNvSpPr/>
            <p:nvPr/>
          </p:nvSpPr>
          <p:spPr bwMode="auto">
            <a:xfrm>
              <a:off x="3158950" y="33035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C</a:t>
              </a:r>
            </a:p>
          </p:txBody>
        </p:sp>
        <p:sp>
          <p:nvSpPr>
            <p:cNvPr id="157" name="Rectangle 156">
              <a:extLst>
                <a:ext uri="{FF2B5EF4-FFF2-40B4-BE49-F238E27FC236}">
                  <a16:creationId xmlns:a16="http://schemas.microsoft.com/office/drawing/2014/main" id="{16435DDD-EF58-46AC-AFE8-FE0F6A4D33FA}"/>
                </a:ext>
              </a:extLst>
            </p:cNvPr>
            <p:cNvSpPr/>
            <p:nvPr/>
          </p:nvSpPr>
          <p:spPr bwMode="auto">
            <a:xfrm>
              <a:off x="3425546" y="33035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V</a:t>
              </a:r>
            </a:p>
          </p:txBody>
        </p:sp>
        <p:sp>
          <p:nvSpPr>
            <p:cNvPr id="158" name="Rectangle 157">
              <a:extLst>
                <a:ext uri="{FF2B5EF4-FFF2-40B4-BE49-F238E27FC236}">
                  <a16:creationId xmlns:a16="http://schemas.microsoft.com/office/drawing/2014/main" id="{49ADF7B1-58A5-4E1F-8298-40D263892EED}"/>
                </a:ext>
              </a:extLst>
            </p:cNvPr>
            <p:cNvSpPr/>
            <p:nvPr/>
          </p:nvSpPr>
          <p:spPr bwMode="auto">
            <a:xfrm>
              <a:off x="3962969"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9" name="Rectangle 158">
              <a:extLst>
                <a:ext uri="{FF2B5EF4-FFF2-40B4-BE49-F238E27FC236}">
                  <a16:creationId xmlns:a16="http://schemas.microsoft.com/office/drawing/2014/main" id="{86C601AB-9CB0-4A5E-A226-9425914C689A}"/>
                </a:ext>
              </a:extLst>
            </p:cNvPr>
            <p:cNvSpPr/>
            <p:nvPr/>
          </p:nvSpPr>
          <p:spPr bwMode="auto">
            <a:xfrm>
              <a:off x="4223217"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0" name="Rectangle 159">
              <a:extLst>
                <a:ext uri="{FF2B5EF4-FFF2-40B4-BE49-F238E27FC236}">
                  <a16:creationId xmlns:a16="http://schemas.microsoft.com/office/drawing/2014/main" id="{44D770E1-ADF2-4A47-B2DE-17422828EA60}"/>
                </a:ext>
              </a:extLst>
            </p:cNvPr>
            <p:cNvSpPr/>
            <p:nvPr/>
          </p:nvSpPr>
          <p:spPr bwMode="auto">
            <a:xfrm>
              <a:off x="4489812" y="3303589"/>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1" name="Rectangle 160">
              <a:extLst>
                <a:ext uri="{FF2B5EF4-FFF2-40B4-BE49-F238E27FC236}">
                  <a16:creationId xmlns:a16="http://schemas.microsoft.com/office/drawing/2014/main" id="{0D41785C-787F-48E4-93EC-01E0BC867283}"/>
                </a:ext>
              </a:extLst>
            </p:cNvPr>
            <p:cNvSpPr/>
            <p:nvPr/>
          </p:nvSpPr>
          <p:spPr bwMode="auto">
            <a:xfrm>
              <a:off x="4747945"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2" name="Rectangle 161">
              <a:extLst>
                <a:ext uri="{FF2B5EF4-FFF2-40B4-BE49-F238E27FC236}">
                  <a16:creationId xmlns:a16="http://schemas.microsoft.com/office/drawing/2014/main" id="{9F0FA676-105A-4ED5-9AD1-EFB3335001BA}"/>
                </a:ext>
              </a:extLst>
            </p:cNvPr>
            <p:cNvSpPr/>
            <p:nvPr/>
          </p:nvSpPr>
          <p:spPr bwMode="auto">
            <a:xfrm>
              <a:off x="5014541"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3" name="Rectangle 162">
              <a:extLst>
                <a:ext uri="{FF2B5EF4-FFF2-40B4-BE49-F238E27FC236}">
                  <a16:creationId xmlns:a16="http://schemas.microsoft.com/office/drawing/2014/main" id="{115F026D-CF90-4228-B00E-3533F34BFCF3}"/>
                </a:ext>
              </a:extLst>
            </p:cNvPr>
            <p:cNvSpPr/>
            <p:nvPr/>
          </p:nvSpPr>
          <p:spPr bwMode="auto">
            <a:xfrm>
              <a:off x="5274790"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4" name="Rectangle 163">
              <a:extLst>
                <a:ext uri="{FF2B5EF4-FFF2-40B4-BE49-F238E27FC236}">
                  <a16:creationId xmlns:a16="http://schemas.microsoft.com/office/drawing/2014/main" id="{2010BC40-1C54-4AB2-8C96-DFFFF522F69A}"/>
                </a:ext>
              </a:extLst>
            </p:cNvPr>
            <p:cNvSpPr/>
            <p:nvPr/>
          </p:nvSpPr>
          <p:spPr bwMode="auto">
            <a:xfrm>
              <a:off x="5541386"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5" name="Rectangle 164">
              <a:extLst>
                <a:ext uri="{FF2B5EF4-FFF2-40B4-BE49-F238E27FC236}">
                  <a16:creationId xmlns:a16="http://schemas.microsoft.com/office/drawing/2014/main" id="{9188ED8E-930B-4549-899E-D9E2CCD8C73E}"/>
                </a:ext>
              </a:extLst>
            </p:cNvPr>
            <p:cNvSpPr/>
            <p:nvPr/>
          </p:nvSpPr>
          <p:spPr bwMode="auto">
            <a:xfrm>
              <a:off x="5807982"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6" name="Rectangle 165">
              <a:extLst>
                <a:ext uri="{FF2B5EF4-FFF2-40B4-BE49-F238E27FC236}">
                  <a16:creationId xmlns:a16="http://schemas.microsoft.com/office/drawing/2014/main" id="{AAD33489-9955-4F07-91F0-571B72DC5B0D}"/>
                </a:ext>
              </a:extLst>
            </p:cNvPr>
            <p:cNvSpPr/>
            <p:nvPr/>
          </p:nvSpPr>
          <p:spPr bwMode="auto">
            <a:xfrm>
              <a:off x="6074578"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7" name="Rectangle 166">
              <a:extLst>
                <a:ext uri="{FF2B5EF4-FFF2-40B4-BE49-F238E27FC236}">
                  <a16:creationId xmlns:a16="http://schemas.microsoft.com/office/drawing/2014/main" id="{B63BCFCF-2234-4F40-BF2E-EA636789DFFB}"/>
                </a:ext>
              </a:extLst>
            </p:cNvPr>
            <p:cNvSpPr/>
            <p:nvPr/>
          </p:nvSpPr>
          <p:spPr bwMode="auto">
            <a:xfrm>
              <a:off x="6334825"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8" name="Rectangle 167">
              <a:extLst>
                <a:ext uri="{FF2B5EF4-FFF2-40B4-BE49-F238E27FC236}">
                  <a16:creationId xmlns:a16="http://schemas.microsoft.com/office/drawing/2014/main" id="{2897EA3B-9862-4339-BE67-59F7448137BD}"/>
                </a:ext>
              </a:extLst>
            </p:cNvPr>
            <p:cNvSpPr/>
            <p:nvPr/>
          </p:nvSpPr>
          <p:spPr bwMode="auto">
            <a:xfrm>
              <a:off x="6601421"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9" name="Rectangle 168">
              <a:extLst>
                <a:ext uri="{FF2B5EF4-FFF2-40B4-BE49-F238E27FC236}">
                  <a16:creationId xmlns:a16="http://schemas.microsoft.com/office/drawing/2014/main" id="{F1F0A295-8867-49E9-A820-66E5FD0A758F}"/>
                </a:ext>
              </a:extLst>
            </p:cNvPr>
            <p:cNvSpPr/>
            <p:nvPr/>
          </p:nvSpPr>
          <p:spPr bwMode="auto">
            <a:xfrm>
              <a:off x="6861670"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0" name="Rectangle 169">
              <a:extLst>
                <a:ext uri="{FF2B5EF4-FFF2-40B4-BE49-F238E27FC236}">
                  <a16:creationId xmlns:a16="http://schemas.microsoft.com/office/drawing/2014/main" id="{241A5132-D5B9-442B-A172-6AA477959EAC}"/>
                </a:ext>
              </a:extLst>
            </p:cNvPr>
            <p:cNvSpPr/>
            <p:nvPr/>
          </p:nvSpPr>
          <p:spPr bwMode="auto">
            <a:xfrm>
              <a:off x="7128266"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1" name="Rectangle 170">
              <a:extLst>
                <a:ext uri="{FF2B5EF4-FFF2-40B4-BE49-F238E27FC236}">
                  <a16:creationId xmlns:a16="http://schemas.microsoft.com/office/drawing/2014/main" id="{E32D5D0D-0DE3-4502-B447-21B8202BF82C}"/>
                </a:ext>
              </a:extLst>
            </p:cNvPr>
            <p:cNvSpPr/>
            <p:nvPr/>
          </p:nvSpPr>
          <p:spPr bwMode="auto">
            <a:xfrm>
              <a:off x="738851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2" name="Rectangle 171">
              <a:extLst>
                <a:ext uri="{FF2B5EF4-FFF2-40B4-BE49-F238E27FC236}">
                  <a16:creationId xmlns:a16="http://schemas.microsoft.com/office/drawing/2014/main" id="{521AF514-CD39-4B22-B968-DB9217492E2E}"/>
                </a:ext>
              </a:extLst>
            </p:cNvPr>
            <p:cNvSpPr/>
            <p:nvPr/>
          </p:nvSpPr>
          <p:spPr bwMode="auto">
            <a:xfrm>
              <a:off x="7655109"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3" name="Rectangle 172">
              <a:extLst>
                <a:ext uri="{FF2B5EF4-FFF2-40B4-BE49-F238E27FC236}">
                  <a16:creationId xmlns:a16="http://schemas.microsoft.com/office/drawing/2014/main" id="{9D95E915-3E25-4CC0-9769-CCCE6DCC1AC6}"/>
                </a:ext>
              </a:extLst>
            </p:cNvPr>
            <p:cNvSpPr/>
            <p:nvPr/>
          </p:nvSpPr>
          <p:spPr bwMode="auto">
            <a:xfrm>
              <a:off x="7921705"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4" name="Rectangle 173">
              <a:extLst>
                <a:ext uri="{FF2B5EF4-FFF2-40B4-BE49-F238E27FC236}">
                  <a16:creationId xmlns:a16="http://schemas.microsoft.com/office/drawing/2014/main" id="{414EB30D-56D5-4109-82C4-C8D70AC05584}"/>
                </a:ext>
              </a:extLst>
            </p:cNvPr>
            <p:cNvSpPr/>
            <p:nvPr/>
          </p:nvSpPr>
          <p:spPr bwMode="auto">
            <a:xfrm>
              <a:off x="8188301"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5" name="Rectangle 174">
              <a:extLst>
                <a:ext uri="{FF2B5EF4-FFF2-40B4-BE49-F238E27FC236}">
                  <a16:creationId xmlns:a16="http://schemas.microsoft.com/office/drawing/2014/main" id="{BEA87473-FDEA-4FD2-A24F-BA907F78751C}"/>
                </a:ext>
              </a:extLst>
            </p:cNvPr>
            <p:cNvSpPr/>
            <p:nvPr/>
          </p:nvSpPr>
          <p:spPr bwMode="auto">
            <a:xfrm>
              <a:off x="8448550"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6" name="Rectangle 175">
              <a:extLst>
                <a:ext uri="{FF2B5EF4-FFF2-40B4-BE49-F238E27FC236}">
                  <a16:creationId xmlns:a16="http://schemas.microsoft.com/office/drawing/2014/main" id="{066B141A-60AB-46F8-86FC-8F237904494E}"/>
                </a:ext>
              </a:extLst>
            </p:cNvPr>
            <p:cNvSpPr/>
            <p:nvPr/>
          </p:nvSpPr>
          <p:spPr bwMode="auto">
            <a:xfrm>
              <a:off x="8715146"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7" name="Rectangle 176">
              <a:extLst>
                <a:ext uri="{FF2B5EF4-FFF2-40B4-BE49-F238E27FC236}">
                  <a16:creationId xmlns:a16="http://schemas.microsoft.com/office/drawing/2014/main" id="{61970571-9A72-4405-943A-C92F60213707}"/>
                </a:ext>
              </a:extLst>
            </p:cNvPr>
            <p:cNvSpPr/>
            <p:nvPr/>
          </p:nvSpPr>
          <p:spPr bwMode="auto">
            <a:xfrm>
              <a:off x="897539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8" name="Rectangle 177">
              <a:extLst>
                <a:ext uri="{FF2B5EF4-FFF2-40B4-BE49-F238E27FC236}">
                  <a16:creationId xmlns:a16="http://schemas.microsoft.com/office/drawing/2014/main" id="{F8A34901-349D-4DFD-BABD-0F2534F11695}"/>
                </a:ext>
              </a:extLst>
            </p:cNvPr>
            <p:cNvSpPr/>
            <p:nvPr/>
          </p:nvSpPr>
          <p:spPr bwMode="auto">
            <a:xfrm>
              <a:off x="9241989" y="3303589"/>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9" name="Rectangle 178">
              <a:extLst>
                <a:ext uri="{FF2B5EF4-FFF2-40B4-BE49-F238E27FC236}">
                  <a16:creationId xmlns:a16="http://schemas.microsoft.com/office/drawing/2014/main" id="{7CF5DFB9-4A83-4C27-A74D-7D42663D9B8F}"/>
                </a:ext>
              </a:extLst>
            </p:cNvPr>
            <p:cNvSpPr/>
            <p:nvPr/>
          </p:nvSpPr>
          <p:spPr bwMode="auto">
            <a:xfrm>
              <a:off x="9500122"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0" name="Rectangle 179">
              <a:extLst>
                <a:ext uri="{FF2B5EF4-FFF2-40B4-BE49-F238E27FC236}">
                  <a16:creationId xmlns:a16="http://schemas.microsoft.com/office/drawing/2014/main" id="{7E275EAC-F2B6-4744-80DA-1287354762EF}"/>
                </a:ext>
              </a:extLst>
            </p:cNvPr>
            <p:cNvSpPr/>
            <p:nvPr/>
          </p:nvSpPr>
          <p:spPr bwMode="auto">
            <a:xfrm>
              <a:off x="9766718"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1" name="Rectangle 180">
              <a:extLst>
                <a:ext uri="{FF2B5EF4-FFF2-40B4-BE49-F238E27FC236}">
                  <a16:creationId xmlns:a16="http://schemas.microsoft.com/office/drawing/2014/main" id="{75E3F34C-0150-4390-AD89-9F42E1CB7DBE}"/>
                </a:ext>
              </a:extLst>
            </p:cNvPr>
            <p:cNvSpPr/>
            <p:nvPr/>
          </p:nvSpPr>
          <p:spPr bwMode="auto">
            <a:xfrm>
              <a:off x="1003331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2" name="Rectangle 181">
              <a:extLst>
                <a:ext uri="{FF2B5EF4-FFF2-40B4-BE49-F238E27FC236}">
                  <a16:creationId xmlns:a16="http://schemas.microsoft.com/office/drawing/2014/main" id="{5D5CAEE1-8501-4A6B-A5B9-CC3DB9B15FD8}"/>
                </a:ext>
              </a:extLst>
            </p:cNvPr>
            <p:cNvSpPr/>
            <p:nvPr/>
          </p:nvSpPr>
          <p:spPr bwMode="auto">
            <a:xfrm>
              <a:off x="10299909"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3" name="Rectangle 182">
              <a:extLst>
                <a:ext uri="{FF2B5EF4-FFF2-40B4-BE49-F238E27FC236}">
                  <a16:creationId xmlns:a16="http://schemas.microsoft.com/office/drawing/2014/main" id="{D60E2E0F-6464-4B4D-A175-9BF7856820D1}"/>
                </a:ext>
              </a:extLst>
            </p:cNvPr>
            <p:cNvSpPr/>
            <p:nvPr/>
          </p:nvSpPr>
          <p:spPr bwMode="auto">
            <a:xfrm>
              <a:off x="10560158"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4" name="Rectangle 183">
              <a:extLst>
                <a:ext uri="{FF2B5EF4-FFF2-40B4-BE49-F238E27FC236}">
                  <a16:creationId xmlns:a16="http://schemas.microsoft.com/office/drawing/2014/main" id="{24CB6EB2-0450-4E29-AEB4-E896314E95B1}"/>
                </a:ext>
              </a:extLst>
            </p:cNvPr>
            <p:cNvSpPr/>
            <p:nvPr/>
          </p:nvSpPr>
          <p:spPr bwMode="auto">
            <a:xfrm>
              <a:off x="1082675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5" name="Rectangle 184">
              <a:extLst>
                <a:ext uri="{FF2B5EF4-FFF2-40B4-BE49-F238E27FC236}">
                  <a16:creationId xmlns:a16="http://schemas.microsoft.com/office/drawing/2014/main" id="{339F299C-6B38-46F7-91A4-FFBE4622AD77}"/>
                </a:ext>
              </a:extLst>
            </p:cNvPr>
            <p:cNvSpPr/>
            <p:nvPr/>
          </p:nvSpPr>
          <p:spPr bwMode="auto">
            <a:xfrm>
              <a:off x="2634222" y="3303589"/>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6" name="Rectangle 185">
              <a:extLst>
                <a:ext uri="{FF2B5EF4-FFF2-40B4-BE49-F238E27FC236}">
                  <a16:creationId xmlns:a16="http://schemas.microsoft.com/office/drawing/2014/main" id="{6E4D07CE-6EEC-420D-813E-880EBA5E97D9}"/>
                </a:ext>
              </a:extLst>
            </p:cNvPr>
            <p:cNvSpPr/>
            <p:nvPr/>
          </p:nvSpPr>
          <p:spPr bwMode="auto">
            <a:xfrm>
              <a:off x="2634222" y="3881439"/>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87" name="Rectangle 186">
              <a:extLst>
                <a:ext uri="{FF2B5EF4-FFF2-40B4-BE49-F238E27FC236}">
                  <a16:creationId xmlns:a16="http://schemas.microsoft.com/office/drawing/2014/main" id="{A0DED22F-18F3-4E56-9FE1-08145C0FF41E}"/>
                </a:ext>
              </a:extLst>
            </p:cNvPr>
            <p:cNvSpPr/>
            <p:nvPr/>
          </p:nvSpPr>
          <p:spPr bwMode="auto">
            <a:xfrm>
              <a:off x="289870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88" name="Rectangle 187">
              <a:extLst>
                <a:ext uri="{FF2B5EF4-FFF2-40B4-BE49-F238E27FC236}">
                  <a16:creationId xmlns:a16="http://schemas.microsoft.com/office/drawing/2014/main" id="{16D644C7-61E9-43A1-B334-E953173BF881}"/>
                </a:ext>
              </a:extLst>
            </p:cNvPr>
            <p:cNvSpPr/>
            <p:nvPr/>
          </p:nvSpPr>
          <p:spPr bwMode="auto">
            <a:xfrm>
              <a:off x="315895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89" name="Rectangle 188">
              <a:extLst>
                <a:ext uri="{FF2B5EF4-FFF2-40B4-BE49-F238E27FC236}">
                  <a16:creationId xmlns:a16="http://schemas.microsoft.com/office/drawing/2014/main" id="{86937134-5E49-4310-8D48-E1CFE2B1C60B}"/>
                </a:ext>
              </a:extLst>
            </p:cNvPr>
            <p:cNvSpPr/>
            <p:nvPr/>
          </p:nvSpPr>
          <p:spPr bwMode="auto">
            <a:xfrm>
              <a:off x="342554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90" name="Rectangle 189">
              <a:extLst>
                <a:ext uri="{FF2B5EF4-FFF2-40B4-BE49-F238E27FC236}">
                  <a16:creationId xmlns:a16="http://schemas.microsoft.com/office/drawing/2014/main" id="{B096EE27-CA05-49E5-B932-5E60B46C2F46}"/>
                </a:ext>
              </a:extLst>
            </p:cNvPr>
            <p:cNvSpPr/>
            <p:nvPr/>
          </p:nvSpPr>
          <p:spPr bwMode="auto">
            <a:xfrm>
              <a:off x="3696374"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91" name="Rectangle 190">
              <a:extLst>
                <a:ext uri="{FF2B5EF4-FFF2-40B4-BE49-F238E27FC236}">
                  <a16:creationId xmlns:a16="http://schemas.microsoft.com/office/drawing/2014/main" id="{176D15B9-6522-4D75-A611-D8ECBF3ADC91}"/>
                </a:ext>
              </a:extLst>
            </p:cNvPr>
            <p:cNvSpPr/>
            <p:nvPr/>
          </p:nvSpPr>
          <p:spPr bwMode="auto">
            <a:xfrm>
              <a:off x="3962969"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2" name="Rectangle 191">
              <a:extLst>
                <a:ext uri="{FF2B5EF4-FFF2-40B4-BE49-F238E27FC236}">
                  <a16:creationId xmlns:a16="http://schemas.microsoft.com/office/drawing/2014/main" id="{A27E0BF2-AF0D-4462-9D8E-828367CE4EEA}"/>
                </a:ext>
              </a:extLst>
            </p:cNvPr>
            <p:cNvSpPr/>
            <p:nvPr/>
          </p:nvSpPr>
          <p:spPr bwMode="auto">
            <a:xfrm>
              <a:off x="4223217"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3" name="Rectangle 192">
              <a:extLst>
                <a:ext uri="{FF2B5EF4-FFF2-40B4-BE49-F238E27FC236}">
                  <a16:creationId xmlns:a16="http://schemas.microsoft.com/office/drawing/2014/main" id="{0B27D8F7-B09C-4BD0-ACE2-A6B12289A061}"/>
                </a:ext>
              </a:extLst>
            </p:cNvPr>
            <p:cNvSpPr/>
            <p:nvPr/>
          </p:nvSpPr>
          <p:spPr bwMode="auto">
            <a:xfrm>
              <a:off x="4489812" y="3881439"/>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4" name="Rectangle 193">
              <a:extLst>
                <a:ext uri="{FF2B5EF4-FFF2-40B4-BE49-F238E27FC236}">
                  <a16:creationId xmlns:a16="http://schemas.microsoft.com/office/drawing/2014/main" id="{3829BD50-A89D-4A7C-83CA-E494B5A223D7}"/>
                </a:ext>
              </a:extLst>
            </p:cNvPr>
            <p:cNvSpPr/>
            <p:nvPr/>
          </p:nvSpPr>
          <p:spPr bwMode="auto">
            <a:xfrm>
              <a:off x="4747945"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5" name="Rectangle 194">
              <a:extLst>
                <a:ext uri="{FF2B5EF4-FFF2-40B4-BE49-F238E27FC236}">
                  <a16:creationId xmlns:a16="http://schemas.microsoft.com/office/drawing/2014/main" id="{25B17270-9C92-47C3-8ADF-D5888662064B}"/>
                </a:ext>
              </a:extLst>
            </p:cNvPr>
            <p:cNvSpPr/>
            <p:nvPr/>
          </p:nvSpPr>
          <p:spPr bwMode="auto">
            <a:xfrm>
              <a:off x="501454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6" name="Rectangle 195">
              <a:extLst>
                <a:ext uri="{FF2B5EF4-FFF2-40B4-BE49-F238E27FC236}">
                  <a16:creationId xmlns:a16="http://schemas.microsoft.com/office/drawing/2014/main" id="{1D8A38B0-5F04-4A38-ACA0-B2B6C20DB49B}"/>
                </a:ext>
              </a:extLst>
            </p:cNvPr>
            <p:cNvSpPr/>
            <p:nvPr/>
          </p:nvSpPr>
          <p:spPr bwMode="auto">
            <a:xfrm>
              <a:off x="527479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7" name="Rectangle 196">
              <a:extLst>
                <a:ext uri="{FF2B5EF4-FFF2-40B4-BE49-F238E27FC236}">
                  <a16:creationId xmlns:a16="http://schemas.microsoft.com/office/drawing/2014/main" id="{ADFB6C9A-EB62-4393-809D-4EC58FC09315}"/>
                </a:ext>
              </a:extLst>
            </p:cNvPr>
            <p:cNvSpPr/>
            <p:nvPr/>
          </p:nvSpPr>
          <p:spPr bwMode="auto">
            <a:xfrm>
              <a:off x="554138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8" name="Rectangle 197">
              <a:extLst>
                <a:ext uri="{FF2B5EF4-FFF2-40B4-BE49-F238E27FC236}">
                  <a16:creationId xmlns:a16="http://schemas.microsoft.com/office/drawing/2014/main" id="{39FBEB0D-FC91-413E-97B9-66DB92A7778B}"/>
                </a:ext>
              </a:extLst>
            </p:cNvPr>
            <p:cNvSpPr/>
            <p:nvPr/>
          </p:nvSpPr>
          <p:spPr bwMode="auto">
            <a:xfrm>
              <a:off x="5807982"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9" name="Rectangle 198">
              <a:extLst>
                <a:ext uri="{FF2B5EF4-FFF2-40B4-BE49-F238E27FC236}">
                  <a16:creationId xmlns:a16="http://schemas.microsoft.com/office/drawing/2014/main" id="{1A11D864-114B-4933-A832-E3E4474D1C7C}"/>
                </a:ext>
              </a:extLst>
            </p:cNvPr>
            <p:cNvSpPr/>
            <p:nvPr/>
          </p:nvSpPr>
          <p:spPr bwMode="auto">
            <a:xfrm>
              <a:off x="6074578"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0" name="Rectangle 199">
              <a:extLst>
                <a:ext uri="{FF2B5EF4-FFF2-40B4-BE49-F238E27FC236}">
                  <a16:creationId xmlns:a16="http://schemas.microsoft.com/office/drawing/2014/main" id="{4763AC16-84F3-4DBC-84BE-70B1F3228F37}"/>
                </a:ext>
              </a:extLst>
            </p:cNvPr>
            <p:cNvSpPr/>
            <p:nvPr/>
          </p:nvSpPr>
          <p:spPr bwMode="auto">
            <a:xfrm>
              <a:off x="6334825"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1" name="Rectangle 200">
              <a:extLst>
                <a:ext uri="{FF2B5EF4-FFF2-40B4-BE49-F238E27FC236}">
                  <a16:creationId xmlns:a16="http://schemas.microsoft.com/office/drawing/2014/main" id="{B09F641F-51F4-4B6B-87BC-3C0CC10A3E23}"/>
                </a:ext>
              </a:extLst>
            </p:cNvPr>
            <p:cNvSpPr/>
            <p:nvPr/>
          </p:nvSpPr>
          <p:spPr bwMode="auto">
            <a:xfrm>
              <a:off x="660142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2" name="Rectangle 201">
              <a:extLst>
                <a:ext uri="{FF2B5EF4-FFF2-40B4-BE49-F238E27FC236}">
                  <a16:creationId xmlns:a16="http://schemas.microsoft.com/office/drawing/2014/main" id="{C5C58481-6756-4808-9173-C5B2104618FF}"/>
                </a:ext>
              </a:extLst>
            </p:cNvPr>
            <p:cNvSpPr/>
            <p:nvPr/>
          </p:nvSpPr>
          <p:spPr bwMode="auto">
            <a:xfrm>
              <a:off x="686167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3" name="Rectangle 202">
              <a:extLst>
                <a:ext uri="{FF2B5EF4-FFF2-40B4-BE49-F238E27FC236}">
                  <a16:creationId xmlns:a16="http://schemas.microsoft.com/office/drawing/2014/main" id="{BAABBD1F-B3F2-4E4E-9DF0-B27A0AB9D7D2}"/>
                </a:ext>
              </a:extLst>
            </p:cNvPr>
            <p:cNvSpPr/>
            <p:nvPr/>
          </p:nvSpPr>
          <p:spPr bwMode="auto">
            <a:xfrm>
              <a:off x="712826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4" name="Rectangle 203">
              <a:extLst>
                <a:ext uri="{FF2B5EF4-FFF2-40B4-BE49-F238E27FC236}">
                  <a16:creationId xmlns:a16="http://schemas.microsoft.com/office/drawing/2014/main" id="{B8363D85-F78D-4121-B087-9DB48B78B27F}"/>
                </a:ext>
              </a:extLst>
            </p:cNvPr>
            <p:cNvSpPr/>
            <p:nvPr/>
          </p:nvSpPr>
          <p:spPr bwMode="auto">
            <a:xfrm>
              <a:off x="7388514"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5" name="Rectangle 204">
              <a:extLst>
                <a:ext uri="{FF2B5EF4-FFF2-40B4-BE49-F238E27FC236}">
                  <a16:creationId xmlns:a16="http://schemas.microsoft.com/office/drawing/2014/main" id="{837633C0-1090-4470-BF1E-F8F91A2FF71F}"/>
                </a:ext>
              </a:extLst>
            </p:cNvPr>
            <p:cNvSpPr/>
            <p:nvPr/>
          </p:nvSpPr>
          <p:spPr bwMode="auto">
            <a:xfrm>
              <a:off x="7655109"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6" name="Rectangle 205">
              <a:extLst>
                <a:ext uri="{FF2B5EF4-FFF2-40B4-BE49-F238E27FC236}">
                  <a16:creationId xmlns:a16="http://schemas.microsoft.com/office/drawing/2014/main" id="{4BC57A62-CED3-4846-93CD-8FB4B629C0C7}"/>
                </a:ext>
              </a:extLst>
            </p:cNvPr>
            <p:cNvSpPr/>
            <p:nvPr/>
          </p:nvSpPr>
          <p:spPr bwMode="auto">
            <a:xfrm>
              <a:off x="7921705"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7" name="Rectangle 206">
              <a:extLst>
                <a:ext uri="{FF2B5EF4-FFF2-40B4-BE49-F238E27FC236}">
                  <a16:creationId xmlns:a16="http://schemas.microsoft.com/office/drawing/2014/main" id="{BF0C8ACD-5F7A-45F4-B978-7097F1EF3EE9}"/>
                </a:ext>
              </a:extLst>
            </p:cNvPr>
            <p:cNvSpPr/>
            <p:nvPr/>
          </p:nvSpPr>
          <p:spPr bwMode="auto">
            <a:xfrm>
              <a:off x="818830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8" name="Rectangle 207">
              <a:extLst>
                <a:ext uri="{FF2B5EF4-FFF2-40B4-BE49-F238E27FC236}">
                  <a16:creationId xmlns:a16="http://schemas.microsoft.com/office/drawing/2014/main" id="{C89AA29F-C5E5-40B6-A991-E393316E0AA0}"/>
                </a:ext>
              </a:extLst>
            </p:cNvPr>
            <p:cNvSpPr/>
            <p:nvPr/>
          </p:nvSpPr>
          <p:spPr bwMode="auto">
            <a:xfrm>
              <a:off x="844855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9" name="Rectangle 208">
              <a:extLst>
                <a:ext uri="{FF2B5EF4-FFF2-40B4-BE49-F238E27FC236}">
                  <a16:creationId xmlns:a16="http://schemas.microsoft.com/office/drawing/2014/main" id="{CFB580C2-AF35-4974-B76F-E80A6F400912}"/>
                </a:ext>
              </a:extLst>
            </p:cNvPr>
            <p:cNvSpPr/>
            <p:nvPr/>
          </p:nvSpPr>
          <p:spPr bwMode="auto">
            <a:xfrm>
              <a:off x="871514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0" name="Rectangle 209">
              <a:extLst>
                <a:ext uri="{FF2B5EF4-FFF2-40B4-BE49-F238E27FC236}">
                  <a16:creationId xmlns:a16="http://schemas.microsoft.com/office/drawing/2014/main" id="{B0925814-7CE4-4C80-9682-A07F10C5C885}"/>
                </a:ext>
              </a:extLst>
            </p:cNvPr>
            <p:cNvSpPr/>
            <p:nvPr/>
          </p:nvSpPr>
          <p:spPr bwMode="auto">
            <a:xfrm>
              <a:off x="8975394" y="3881439"/>
              <a:ext cx="266596" cy="293687"/>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1" name="Rectangle 210">
              <a:extLst>
                <a:ext uri="{FF2B5EF4-FFF2-40B4-BE49-F238E27FC236}">
                  <a16:creationId xmlns:a16="http://schemas.microsoft.com/office/drawing/2014/main" id="{4A89CD72-AFDE-471B-BA36-F5709AEA20B7}"/>
                </a:ext>
              </a:extLst>
            </p:cNvPr>
            <p:cNvSpPr/>
            <p:nvPr/>
          </p:nvSpPr>
          <p:spPr bwMode="auto">
            <a:xfrm>
              <a:off x="9241989" y="3881439"/>
              <a:ext cx="264481"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2" name="Rectangle 211">
              <a:extLst>
                <a:ext uri="{FF2B5EF4-FFF2-40B4-BE49-F238E27FC236}">
                  <a16:creationId xmlns:a16="http://schemas.microsoft.com/office/drawing/2014/main" id="{787DC76F-78F0-4D7D-BFB4-A6C9AE0FED58}"/>
                </a:ext>
              </a:extLst>
            </p:cNvPr>
            <p:cNvSpPr/>
            <p:nvPr/>
          </p:nvSpPr>
          <p:spPr bwMode="auto">
            <a:xfrm>
              <a:off x="9500122"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3" name="Rectangle 212">
              <a:extLst>
                <a:ext uri="{FF2B5EF4-FFF2-40B4-BE49-F238E27FC236}">
                  <a16:creationId xmlns:a16="http://schemas.microsoft.com/office/drawing/2014/main" id="{FFB80D6A-3B9C-4702-A2E9-980B075AF5D4}"/>
                </a:ext>
              </a:extLst>
            </p:cNvPr>
            <p:cNvSpPr/>
            <p:nvPr/>
          </p:nvSpPr>
          <p:spPr bwMode="auto">
            <a:xfrm>
              <a:off x="9766718"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4" name="Rectangle 213">
              <a:extLst>
                <a:ext uri="{FF2B5EF4-FFF2-40B4-BE49-F238E27FC236}">
                  <a16:creationId xmlns:a16="http://schemas.microsoft.com/office/drawing/2014/main" id="{0CE09754-FC99-4B18-94F4-25AC38FE70A0}"/>
                </a:ext>
              </a:extLst>
            </p:cNvPr>
            <p:cNvSpPr/>
            <p:nvPr/>
          </p:nvSpPr>
          <p:spPr bwMode="auto">
            <a:xfrm>
              <a:off x="10033314"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5" name="Rectangle 214">
              <a:extLst>
                <a:ext uri="{FF2B5EF4-FFF2-40B4-BE49-F238E27FC236}">
                  <a16:creationId xmlns:a16="http://schemas.microsoft.com/office/drawing/2014/main" id="{F66A8FE3-E83F-4795-84B1-42ADD917EBBF}"/>
                </a:ext>
              </a:extLst>
            </p:cNvPr>
            <p:cNvSpPr/>
            <p:nvPr/>
          </p:nvSpPr>
          <p:spPr bwMode="auto">
            <a:xfrm>
              <a:off x="10299909"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6" name="Rectangle 215">
              <a:extLst>
                <a:ext uri="{FF2B5EF4-FFF2-40B4-BE49-F238E27FC236}">
                  <a16:creationId xmlns:a16="http://schemas.microsoft.com/office/drawing/2014/main" id="{4114AECF-627D-4D24-A1FF-CB1E5BC22309}"/>
                </a:ext>
              </a:extLst>
            </p:cNvPr>
            <p:cNvSpPr/>
            <p:nvPr/>
          </p:nvSpPr>
          <p:spPr bwMode="auto">
            <a:xfrm>
              <a:off x="10560158"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7" name="Rectangle 216">
              <a:extLst>
                <a:ext uri="{FF2B5EF4-FFF2-40B4-BE49-F238E27FC236}">
                  <a16:creationId xmlns:a16="http://schemas.microsoft.com/office/drawing/2014/main" id="{F79805D0-4FC4-41B6-B3D8-0B5355DE1F13}"/>
                </a:ext>
              </a:extLst>
            </p:cNvPr>
            <p:cNvSpPr/>
            <p:nvPr/>
          </p:nvSpPr>
          <p:spPr bwMode="auto">
            <a:xfrm>
              <a:off x="10826754"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8" name="Rectangle 217">
              <a:extLst>
                <a:ext uri="{FF2B5EF4-FFF2-40B4-BE49-F238E27FC236}">
                  <a16:creationId xmlns:a16="http://schemas.microsoft.com/office/drawing/2014/main" id="{481F8CA7-1F3C-4447-8FA0-0E77F1AC44D9}"/>
                </a:ext>
              </a:extLst>
            </p:cNvPr>
            <p:cNvSpPr/>
            <p:nvPr/>
          </p:nvSpPr>
          <p:spPr bwMode="auto">
            <a:xfrm>
              <a:off x="2634222" y="3881439"/>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9" name="TextBox 21503">
              <a:extLst>
                <a:ext uri="{FF2B5EF4-FFF2-40B4-BE49-F238E27FC236}">
                  <a16:creationId xmlns:a16="http://schemas.microsoft.com/office/drawing/2014/main" id="{E9DD11FF-7808-45AC-9290-A37F9ED4CACE}"/>
                </a:ext>
              </a:extLst>
            </p:cNvPr>
            <p:cNvSpPr txBox="1">
              <a:spLocks noChangeArrowheads="1"/>
            </p:cNvSpPr>
            <p:nvPr/>
          </p:nvSpPr>
          <p:spPr bwMode="auto">
            <a:xfrm>
              <a:off x="9241990" y="3881439"/>
              <a:ext cx="1620733"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ISR number</a:t>
              </a:r>
            </a:p>
          </p:txBody>
        </p:sp>
        <p:sp>
          <p:nvSpPr>
            <p:cNvPr id="220" name="TextBox 106">
              <a:extLst>
                <a:ext uri="{FF2B5EF4-FFF2-40B4-BE49-F238E27FC236}">
                  <a16:creationId xmlns:a16="http://schemas.microsoft.com/office/drawing/2014/main" id="{9F8E79DE-097D-48A2-8FC6-C024654085FF}"/>
                </a:ext>
              </a:extLst>
            </p:cNvPr>
            <p:cNvSpPr txBox="1">
              <a:spLocks noChangeArrowheads="1"/>
            </p:cNvSpPr>
            <p:nvPr/>
          </p:nvSpPr>
          <p:spPr bwMode="auto">
            <a:xfrm>
              <a:off x="6734720" y="3297239"/>
              <a:ext cx="1390106"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Reserved</a:t>
              </a:r>
            </a:p>
          </p:txBody>
        </p:sp>
        <p:sp>
          <p:nvSpPr>
            <p:cNvPr id="221" name="TextBox 107">
              <a:extLst>
                <a:ext uri="{FF2B5EF4-FFF2-40B4-BE49-F238E27FC236}">
                  <a16:creationId xmlns:a16="http://schemas.microsoft.com/office/drawing/2014/main" id="{2EACCC7C-54DC-46EF-A00F-B3A8C68038FF}"/>
                </a:ext>
              </a:extLst>
            </p:cNvPr>
            <p:cNvSpPr txBox="1">
              <a:spLocks noChangeArrowheads="1"/>
            </p:cNvSpPr>
            <p:nvPr/>
          </p:nvSpPr>
          <p:spPr bwMode="auto">
            <a:xfrm>
              <a:off x="5450403" y="3881439"/>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Reserved</a:t>
              </a:r>
            </a:p>
          </p:txBody>
        </p:sp>
        <p:sp>
          <p:nvSpPr>
            <p:cNvPr id="222" name="Rectangle 221">
              <a:extLst>
                <a:ext uri="{FF2B5EF4-FFF2-40B4-BE49-F238E27FC236}">
                  <a16:creationId xmlns:a16="http://schemas.microsoft.com/office/drawing/2014/main" id="{AE7D91FD-6B64-483B-B6FB-F700D921DD75}"/>
                </a:ext>
              </a:extLst>
            </p:cNvPr>
            <p:cNvSpPr/>
            <p:nvPr/>
          </p:nvSpPr>
          <p:spPr bwMode="auto">
            <a:xfrm>
              <a:off x="2634222" y="4502150"/>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3" name="Rectangle 222">
              <a:extLst>
                <a:ext uri="{FF2B5EF4-FFF2-40B4-BE49-F238E27FC236}">
                  <a16:creationId xmlns:a16="http://schemas.microsoft.com/office/drawing/2014/main" id="{0A2DA4B8-19BA-40BF-AF0E-795FFA8F00AD}"/>
                </a:ext>
              </a:extLst>
            </p:cNvPr>
            <p:cNvSpPr/>
            <p:nvPr/>
          </p:nvSpPr>
          <p:spPr bwMode="auto">
            <a:xfrm>
              <a:off x="289870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4" name="Rectangle 223">
              <a:extLst>
                <a:ext uri="{FF2B5EF4-FFF2-40B4-BE49-F238E27FC236}">
                  <a16:creationId xmlns:a16="http://schemas.microsoft.com/office/drawing/2014/main" id="{87F2D9D9-8390-491B-ACE1-0C96361E024B}"/>
                </a:ext>
              </a:extLst>
            </p:cNvPr>
            <p:cNvSpPr/>
            <p:nvPr/>
          </p:nvSpPr>
          <p:spPr bwMode="auto">
            <a:xfrm>
              <a:off x="315895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5" name="Rectangle 224">
              <a:extLst>
                <a:ext uri="{FF2B5EF4-FFF2-40B4-BE49-F238E27FC236}">
                  <a16:creationId xmlns:a16="http://schemas.microsoft.com/office/drawing/2014/main" id="{4F14A04B-775C-4355-A83D-31A4B7D4AF08}"/>
                </a:ext>
              </a:extLst>
            </p:cNvPr>
            <p:cNvSpPr/>
            <p:nvPr/>
          </p:nvSpPr>
          <p:spPr bwMode="auto">
            <a:xfrm>
              <a:off x="342554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6" name="Rectangle 225">
              <a:extLst>
                <a:ext uri="{FF2B5EF4-FFF2-40B4-BE49-F238E27FC236}">
                  <a16:creationId xmlns:a16="http://schemas.microsoft.com/office/drawing/2014/main" id="{550E5592-72B5-45E1-8E1C-E2E9B831279F}"/>
                </a:ext>
              </a:extLst>
            </p:cNvPr>
            <p:cNvSpPr/>
            <p:nvPr/>
          </p:nvSpPr>
          <p:spPr bwMode="auto">
            <a:xfrm>
              <a:off x="369637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7" name="Rectangle 226">
              <a:extLst>
                <a:ext uri="{FF2B5EF4-FFF2-40B4-BE49-F238E27FC236}">
                  <a16:creationId xmlns:a16="http://schemas.microsoft.com/office/drawing/2014/main" id="{846BFADF-A86B-4D4F-AD9C-9B560FC186EC}"/>
                </a:ext>
              </a:extLst>
            </p:cNvPr>
            <p:cNvSpPr/>
            <p:nvPr/>
          </p:nvSpPr>
          <p:spPr bwMode="auto">
            <a:xfrm>
              <a:off x="3962970" y="4502150"/>
              <a:ext cx="526843" cy="293688"/>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cs typeface="Arial" charset="0"/>
                </a:rPr>
                <a:t>ICI/IT</a:t>
              </a:r>
            </a:p>
          </p:txBody>
        </p:sp>
        <p:sp>
          <p:nvSpPr>
            <p:cNvPr id="228" name="Rectangle 227">
              <a:extLst>
                <a:ext uri="{FF2B5EF4-FFF2-40B4-BE49-F238E27FC236}">
                  <a16:creationId xmlns:a16="http://schemas.microsoft.com/office/drawing/2014/main" id="{AFE803D1-9468-47A4-B31F-E3963DDF4C9F}"/>
                </a:ext>
              </a:extLst>
            </p:cNvPr>
            <p:cNvSpPr/>
            <p:nvPr/>
          </p:nvSpPr>
          <p:spPr bwMode="auto">
            <a:xfrm>
              <a:off x="4747945"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29" name="Rectangle 228">
              <a:extLst>
                <a:ext uri="{FF2B5EF4-FFF2-40B4-BE49-F238E27FC236}">
                  <a16:creationId xmlns:a16="http://schemas.microsoft.com/office/drawing/2014/main" id="{FFF32D58-1E12-4280-8B84-2B11B29ABD3D}"/>
                </a:ext>
              </a:extLst>
            </p:cNvPr>
            <p:cNvSpPr/>
            <p:nvPr/>
          </p:nvSpPr>
          <p:spPr bwMode="auto">
            <a:xfrm>
              <a:off x="501454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0" name="Rectangle 229">
              <a:extLst>
                <a:ext uri="{FF2B5EF4-FFF2-40B4-BE49-F238E27FC236}">
                  <a16:creationId xmlns:a16="http://schemas.microsoft.com/office/drawing/2014/main" id="{C60CFDB1-F8A3-4190-BCF7-A95FD29E09F9}"/>
                </a:ext>
              </a:extLst>
            </p:cNvPr>
            <p:cNvSpPr/>
            <p:nvPr/>
          </p:nvSpPr>
          <p:spPr bwMode="auto">
            <a:xfrm>
              <a:off x="527479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1" name="Rectangle 230">
              <a:extLst>
                <a:ext uri="{FF2B5EF4-FFF2-40B4-BE49-F238E27FC236}">
                  <a16:creationId xmlns:a16="http://schemas.microsoft.com/office/drawing/2014/main" id="{3CDFCB83-39EA-4C28-9BEB-C1641E3D9EB2}"/>
                </a:ext>
              </a:extLst>
            </p:cNvPr>
            <p:cNvSpPr/>
            <p:nvPr/>
          </p:nvSpPr>
          <p:spPr bwMode="auto">
            <a:xfrm>
              <a:off x="554138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2" name="Rectangle 231">
              <a:extLst>
                <a:ext uri="{FF2B5EF4-FFF2-40B4-BE49-F238E27FC236}">
                  <a16:creationId xmlns:a16="http://schemas.microsoft.com/office/drawing/2014/main" id="{C7EB69FD-EF7F-4F9C-A066-E13D71448F56}"/>
                </a:ext>
              </a:extLst>
            </p:cNvPr>
            <p:cNvSpPr/>
            <p:nvPr/>
          </p:nvSpPr>
          <p:spPr bwMode="auto">
            <a:xfrm>
              <a:off x="5807982"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3" name="Rectangle 232">
              <a:extLst>
                <a:ext uri="{FF2B5EF4-FFF2-40B4-BE49-F238E27FC236}">
                  <a16:creationId xmlns:a16="http://schemas.microsoft.com/office/drawing/2014/main" id="{E81F05A1-AEB4-4AC3-90DE-3668A5F296AA}"/>
                </a:ext>
              </a:extLst>
            </p:cNvPr>
            <p:cNvSpPr/>
            <p:nvPr/>
          </p:nvSpPr>
          <p:spPr bwMode="auto">
            <a:xfrm>
              <a:off x="6074578"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4" name="Rectangle 233">
              <a:extLst>
                <a:ext uri="{FF2B5EF4-FFF2-40B4-BE49-F238E27FC236}">
                  <a16:creationId xmlns:a16="http://schemas.microsoft.com/office/drawing/2014/main" id="{38BB4AF9-F643-4D69-B857-4F4C53E5BC66}"/>
                </a:ext>
              </a:extLst>
            </p:cNvPr>
            <p:cNvSpPr/>
            <p:nvPr/>
          </p:nvSpPr>
          <p:spPr bwMode="auto">
            <a:xfrm>
              <a:off x="6334825"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5" name="Rectangle 234">
              <a:extLst>
                <a:ext uri="{FF2B5EF4-FFF2-40B4-BE49-F238E27FC236}">
                  <a16:creationId xmlns:a16="http://schemas.microsoft.com/office/drawing/2014/main" id="{66B4E2AA-3D0D-4BD4-86D8-005CCBC6A272}"/>
                </a:ext>
              </a:extLst>
            </p:cNvPr>
            <p:cNvSpPr/>
            <p:nvPr/>
          </p:nvSpPr>
          <p:spPr bwMode="auto">
            <a:xfrm>
              <a:off x="660142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6" name="Rectangle 235">
              <a:extLst>
                <a:ext uri="{FF2B5EF4-FFF2-40B4-BE49-F238E27FC236}">
                  <a16:creationId xmlns:a16="http://schemas.microsoft.com/office/drawing/2014/main" id="{63956F57-F249-448D-AC6E-A3CACF65B7B2}"/>
                </a:ext>
              </a:extLst>
            </p:cNvPr>
            <p:cNvSpPr/>
            <p:nvPr/>
          </p:nvSpPr>
          <p:spPr bwMode="auto">
            <a:xfrm>
              <a:off x="686167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7" name="Rectangle 236">
              <a:extLst>
                <a:ext uri="{FF2B5EF4-FFF2-40B4-BE49-F238E27FC236}">
                  <a16:creationId xmlns:a16="http://schemas.microsoft.com/office/drawing/2014/main" id="{0E2C50BB-4F06-4A04-BB6D-8DDE43162E99}"/>
                </a:ext>
              </a:extLst>
            </p:cNvPr>
            <p:cNvSpPr/>
            <p:nvPr/>
          </p:nvSpPr>
          <p:spPr bwMode="auto">
            <a:xfrm>
              <a:off x="712826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8" name="Rectangle 237">
              <a:extLst>
                <a:ext uri="{FF2B5EF4-FFF2-40B4-BE49-F238E27FC236}">
                  <a16:creationId xmlns:a16="http://schemas.microsoft.com/office/drawing/2014/main" id="{146DA6E1-0F67-4EF5-A53A-DD3D9DAC8B5C}"/>
                </a:ext>
              </a:extLst>
            </p:cNvPr>
            <p:cNvSpPr/>
            <p:nvPr/>
          </p:nvSpPr>
          <p:spPr bwMode="auto">
            <a:xfrm>
              <a:off x="738851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9" name="Rectangle 238">
              <a:extLst>
                <a:ext uri="{FF2B5EF4-FFF2-40B4-BE49-F238E27FC236}">
                  <a16:creationId xmlns:a16="http://schemas.microsoft.com/office/drawing/2014/main" id="{7BE80E7A-D233-420A-BC05-8BD3C0883170}"/>
                </a:ext>
              </a:extLst>
            </p:cNvPr>
            <p:cNvSpPr/>
            <p:nvPr/>
          </p:nvSpPr>
          <p:spPr bwMode="auto">
            <a:xfrm>
              <a:off x="7655109"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0" name="Rectangle 239">
              <a:extLst>
                <a:ext uri="{FF2B5EF4-FFF2-40B4-BE49-F238E27FC236}">
                  <a16:creationId xmlns:a16="http://schemas.microsoft.com/office/drawing/2014/main" id="{722380B4-9F40-4F50-A7ED-F20C7318CF98}"/>
                </a:ext>
              </a:extLst>
            </p:cNvPr>
            <p:cNvSpPr/>
            <p:nvPr/>
          </p:nvSpPr>
          <p:spPr bwMode="auto">
            <a:xfrm>
              <a:off x="7921705"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1" name="Rectangle 240">
              <a:extLst>
                <a:ext uri="{FF2B5EF4-FFF2-40B4-BE49-F238E27FC236}">
                  <a16:creationId xmlns:a16="http://schemas.microsoft.com/office/drawing/2014/main" id="{09B59E27-E745-4220-B02B-E7E206463E8E}"/>
                </a:ext>
              </a:extLst>
            </p:cNvPr>
            <p:cNvSpPr/>
            <p:nvPr/>
          </p:nvSpPr>
          <p:spPr bwMode="auto">
            <a:xfrm>
              <a:off x="818830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2" name="Rectangle 241">
              <a:extLst>
                <a:ext uri="{FF2B5EF4-FFF2-40B4-BE49-F238E27FC236}">
                  <a16:creationId xmlns:a16="http://schemas.microsoft.com/office/drawing/2014/main" id="{9BD67842-3B44-4264-803D-8248B7951FAE}"/>
                </a:ext>
              </a:extLst>
            </p:cNvPr>
            <p:cNvSpPr/>
            <p:nvPr/>
          </p:nvSpPr>
          <p:spPr bwMode="auto">
            <a:xfrm>
              <a:off x="844855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3" name="Rectangle 242">
              <a:extLst>
                <a:ext uri="{FF2B5EF4-FFF2-40B4-BE49-F238E27FC236}">
                  <a16:creationId xmlns:a16="http://schemas.microsoft.com/office/drawing/2014/main" id="{754BE256-5F3F-4E28-978F-3B298C60EFD7}"/>
                </a:ext>
              </a:extLst>
            </p:cNvPr>
            <p:cNvSpPr/>
            <p:nvPr/>
          </p:nvSpPr>
          <p:spPr bwMode="auto">
            <a:xfrm>
              <a:off x="871514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4" name="Rectangle 243">
              <a:extLst>
                <a:ext uri="{FF2B5EF4-FFF2-40B4-BE49-F238E27FC236}">
                  <a16:creationId xmlns:a16="http://schemas.microsoft.com/office/drawing/2014/main" id="{93C8511E-812B-4321-90F4-8A134888283C}"/>
                </a:ext>
              </a:extLst>
            </p:cNvPr>
            <p:cNvSpPr/>
            <p:nvPr/>
          </p:nvSpPr>
          <p:spPr bwMode="auto">
            <a:xfrm>
              <a:off x="897539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5" name="Rectangle 244">
              <a:extLst>
                <a:ext uri="{FF2B5EF4-FFF2-40B4-BE49-F238E27FC236}">
                  <a16:creationId xmlns:a16="http://schemas.microsoft.com/office/drawing/2014/main" id="{82A43129-AA73-4258-B2BD-DC830F03A7A7}"/>
                </a:ext>
              </a:extLst>
            </p:cNvPr>
            <p:cNvSpPr/>
            <p:nvPr/>
          </p:nvSpPr>
          <p:spPr bwMode="auto">
            <a:xfrm>
              <a:off x="9241989" y="4502150"/>
              <a:ext cx="264481"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6" name="Rectangle 245">
              <a:extLst>
                <a:ext uri="{FF2B5EF4-FFF2-40B4-BE49-F238E27FC236}">
                  <a16:creationId xmlns:a16="http://schemas.microsoft.com/office/drawing/2014/main" id="{DDE2EE0F-3141-42E3-9ACF-A9F19C40EA46}"/>
                </a:ext>
              </a:extLst>
            </p:cNvPr>
            <p:cNvSpPr/>
            <p:nvPr/>
          </p:nvSpPr>
          <p:spPr bwMode="auto">
            <a:xfrm>
              <a:off x="9500122"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7" name="Rectangle 246">
              <a:extLst>
                <a:ext uri="{FF2B5EF4-FFF2-40B4-BE49-F238E27FC236}">
                  <a16:creationId xmlns:a16="http://schemas.microsoft.com/office/drawing/2014/main" id="{DD83B372-876A-415C-A48B-B3C5FBB2CF76}"/>
                </a:ext>
              </a:extLst>
            </p:cNvPr>
            <p:cNvSpPr/>
            <p:nvPr/>
          </p:nvSpPr>
          <p:spPr bwMode="auto">
            <a:xfrm>
              <a:off x="9766718"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8" name="Rectangle 247">
              <a:extLst>
                <a:ext uri="{FF2B5EF4-FFF2-40B4-BE49-F238E27FC236}">
                  <a16:creationId xmlns:a16="http://schemas.microsoft.com/office/drawing/2014/main" id="{6406476F-D7DF-4D34-9DC0-28A9F3A39202}"/>
                </a:ext>
              </a:extLst>
            </p:cNvPr>
            <p:cNvSpPr/>
            <p:nvPr/>
          </p:nvSpPr>
          <p:spPr bwMode="auto">
            <a:xfrm>
              <a:off x="1003331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9" name="Rectangle 248">
              <a:extLst>
                <a:ext uri="{FF2B5EF4-FFF2-40B4-BE49-F238E27FC236}">
                  <a16:creationId xmlns:a16="http://schemas.microsoft.com/office/drawing/2014/main" id="{8170C593-2ECC-4FF1-9479-B07FA456BABC}"/>
                </a:ext>
              </a:extLst>
            </p:cNvPr>
            <p:cNvSpPr/>
            <p:nvPr/>
          </p:nvSpPr>
          <p:spPr bwMode="auto">
            <a:xfrm>
              <a:off x="10299909"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0" name="Rectangle 249">
              <a:extLst>
                <a:ext uri="{FF2B5EF4-FFF2-40B4-BE49-F238E27FC236}">
                  <a16:creationId xmlns:a16="http://schemas.microsoft.com/office/drawing/2014/main" id="{2A376927-3B5B-4401-B540-569CA532A988}"/>
                </a:ext>
              </a:extLst>
            </p:cNvPr>
            <p:cNvSpPr/>
            <p:nvPr/>
          </p:nvSpPr>
          <p:spPr bwMode="auto">
            <a:xfrm>
              <a:off x="10560158"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1" name="Rectangle 250">
              <a:extLst>
                <a:ext uri="{FF2B5EF4-FFF2-40B4-BE49-F238E27FC236}">
                  <a16:creationId xmlns:a16="http://schemas.microsoft.com/office/drawing/2014/main" id="{E99B9602-82B7-4F95-847E-BE1AECCDD990}"/>
                </a:ext>
              </a:extLst>
            </p:cNvPr>
            <p:cNvSpPr/>
            <p:nvPr/>
          </p:nvSpPr>
          <p:spPr bwMode="auto">
            <a:xfrm>
              <a:off x="1082675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2" name="Rectangle 251">
              <a:extLst>
                <a:ext uri="{FF2B5EF4-FFF2-40B4-BE49-F238E27FC236}">
                  <a16:creationId xmlns:a16="http://schemas.microsoft.com/office/drawing/2014/main" id="{9122DC4E-13F5-4A9B-BE06-C504ABD3C89D}"/>
                </a:ext>
              </a:extLst>
            </p:cNvPr>
            <p:cNvSpPr/>
            <p:nvPr/>
          </p:nvSpPr>
          <p:spPr bwMode="auto">
            <a:xfrm>
              <a:off x="2634222" y="4502150"/>
              <a:ext cx="8459128"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3" name="TextBox 142">
              <a:extLst>
                <a:ext uri="{FF2B5EF4-FFF2-40B4-BE49-F238E27FC236}">
                  <a16:creationId xmlns:a16="http://schemas.microsoft.com/office/drawing/2014/main" id="{F2ACFA87-D8A7-4893-B5FF-3EA3B25BA0AC}"/>
                </a:ext>
              </a:extLst>
            </p:cNvPr>
            <p:cNvSpPr txBox="1">
              <a:spLocks noChangeArrowheads="1"/>
            </p:cNvSpPr>
            <p:nvPr/>
          </p:nvSpPr>
          <p:spPr bwMode="auto">
            <a:xfrm>
              <a:off x="6174021" y="4502151"/>
              <a:ext cx="1387991"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Reserved</a:t>
              </a:r>
            </a:p>
          </p:txBody>
        </p:sp>
        <p:sp>
          <p:nvSpPr>
            <p:cNvPr id="254" name="Rectangle 253">
              <a:extLst>
                <a:ext uri="{FF2B5EF4-FFF2-40B4-BE49-F238E27FC236}">
                  <a16:creationId xmlns:a16="http://schemas.microsoft.com/office/drawing/2014/main" id="{B2073315-6F40-4A39-A161-96B2009D5126}"/>
                </a:ext>
              </a:extLst>
            </p:cNvPr>
            <p:cNvSpPr/>
            <p:nvPr/>
          </p:nvSpPr>
          <p:spPr bwMode="auto">
            <a:xfrm>
              <a:off x="4489812" y="4502150"/>
              <a:ext cx="264481" cy="293688"/>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T</a:t>
              </a:r>
            </a:p>
          </p:txBody>
        </p:sp>
        <p:sp>
          <p:nvSpPr>
            <p:cNvPr id="255" name="Rectangle 254">
              <a:extLst>
                <a:ext uri="{FF2B5EF4-FFF2-40B4-BE49-F238E27FC236}">
                  <a16:creationId xmlns:a16="http://schemas.microsoft.com/office/drawing/2014/main" id="{3BB1396E-6940-4019-B302-B759A2DB73AA}"/>
                </a:ext>
              </a:extLst>
            </p:cNvPr>
            <p:cNvSpPr/>
            <p:nvPr/>
          </p:nvSpPr>
          <p:spPr bwMode="auto">
            <a:xfrm>
              <a:off x="4747945"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6" name="Rectangle 255">
              <a:extLst>
                <a:ext uri="{FF2B5EF4-FFF2-40B4-BE49-F238E27FC236}">
                  <a16:creationId xmlns:a16="http://schemas.microsoft.com/office/drawing/2014/main" id="{87734110-5B92-47E9-9E34-C31147BAC5D5}"/>
                </a:ext>
              </a:extLst>
            </p:cNvPr>
            <p:cNvSpPr/>
            <p:nvPr/>
          </p:nvSpPr>
          <p:spPr bwMode="auto">
            <a:xfrm>
              <a:off x="5014541"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7" name="Rectangle 256">
              <a:extLst>
                <a:ext uri="{FF2B5EF4-FFF2-40B4-BE49-F238E27FC236}">
                  <a16:creationId xmlns:a16="http://schemas.microsoft.com/office/drawing/2014/main" id="{E41B3A05-8316-4369-9639-90BE455DFFEE}"/>
                </a:ext>
              </a:extLst>
            </p:cNvPr>
            <p:cNvSpPr/>
            <p:nvPr/>
          </p:nvSpPr>
          <p:spPr bwMode="auto">
            <a:xfrm>
              <a:off x="5274790"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8" name="Rectangle 257">
              <a:extLst>
                <a:ext uri="{FF2B5EF4-FFF2-40B4-BE49-F238E27FC236}">
                  <a16:creationId xmlns:a16="http://schemas.microsoft.com/office/drawing/2014/main" id="{2A641381-E782-46D3-B04E-DE91A104AD04}"/>
                </a:ext>
              </a:extLst>
            </p:cNvPr>
            <p:cNvSpPr/>
            <p:nvPr/>
          </p:nvSpPr>
          <p:spPr bwMode="auto">
            <a:xfrm>
              <a:off x="5541386"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9" name="Rectangle 258">
              <a:extLst>
                <a:ext uri="{FF2B5EF4-FFF2-40B4-BE49-F238E27FC236}">
                  <a16:creationId xmlns:a16="http://schemas.microsoft.com/office/drawing/2014/main" id="{48EA3DBE-D1D0-4363-B7D1-56AF539EA192}"/>
                </a:ext>
              </a:extLst>
            </p:cNvPr>
            <p:cNvSpPr/>
            <p:nvPr/>
          </p:nvSpPr>
          <p:spPr bwMode="auto">
            <a:xfrm>
              <a:off x="5807982"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0" name="Rectangle 259">
              <a:extLst>
                <a:ext uri="{FF2B5EF4-FFF2-40B4-BE49-F238E27FC236}">
                  <a16:creationId xmlns:a16="http://schemas.microsoft.com/office/drawing/2014/main" id="{996D528F-0583-4083-9DDB-97A7F7380524}"/>
                </a:ext>
              </a:extLst>
            </p:cNvPr>
            <p:cNvSpPr/>
            <p:nvPr/>
          </p:nvSpPr>
          <p:spPr bwMode="auto">
            <a:xfrm>
              <a:off x="6074578"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1" name="Rectangle 260">
              <a:extLst>
                <a:ext uri="{FF2B5EF4-FFF2-40B4-BE49-F238E27FC236}">
                  <a16:creationId xmlns:a16="http://schemas.microsoft.com/office/drawing/2014/main" id="{F7F9A721-43B5-42C8-BD38-608E9453D237}"/>
                </a:ext>
              </a:extLst>
            </p:cNvPr>
            <p:cNvSpPr/>
            <p:nvPr/>
          </p:nvSpPr>
          <p:spPr bwMode="auto">
            <a:xfrm>
              <a:off x="6334825"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2" name="Rectangle 261">
              <a:extLst>
                <a:ext uri="{FF2B5EF4-FFF2-40B4-BE49-F238E27FC236}">
                  <a16:creationId xmlns:a16="http://schemas.microsoft.com/office/drawing/2014/main" id="{AC81F2AD-4557-4530-840F-C400D3B0E9E1}"/>
                </a:ext>
              </a:extLst>
            </p:cNvPr>
            <p:cNvSpPr/>
            <p:nvPr/>
          </p:nvSpPr>
          <p:spPr bwMode="auto">
            <a:xfrm>
              <a:off x="6601421"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3" name="Rectangle 262">
              <a:extLst>
                <a:ext uri="{FF2B5EF4-FFF2-40B4-BE49-F238E27FC236}">
                  <a16:creationId xmlns:a16="http://schemas.microsoft.com/office/drawing/2014/main" id="{3C196DF7-1908-45AE-878E-66D8B217D88B}"/>
                </a:ext>
              </a:extLst>
            </p:cNvPr>
            <p:cNvSpPr/>
            <p:nvPr/>
          </p:nvSpPr>
          <p:spPr bwMode="auto">
            <a:xfrm>
              <a:off x="6861670"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4" name="Rectangle 263">
              <a:extLst>
                <a:ext uri="{FF2B5EF4-FFF2-40B4-BE49-F238E27FC236}">
                  <a16:creationId xmlns:a16="http://schemas.microsoft.com/office/drawing/2014/main" id="{728E4753-1FA4-40E4-B26C-5B1A9F0DF98A}"/>
                </a:ext>
              </a:extLst>
            </p:cNvPr>
            <p:cNvSpPr/>
            <p:nvPr/>
          </p:nvSpPr>
          <p:spPr bwMode="auto">
            <a:xfrm>
              <a:off x="7128266"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5" name="Rectangle 264">
              <a:extLst>
                <a:ext uri="{FF2B5EF4-FFF2-40B4-BE49-F238E27FC236}">
                  <a16:creationId xmlns:a16="http://schemas.microsoft.com/office/drawing/2014/main" id="{79775C82-0479-4D6F-AEB1-20A0BF3DBF5B}"/>
                </a:ext>
              </a:extLst>
            </p:cNvPr>
            <p:cNvSpPr/>
            <p:nvPr/>
          </p:nvSpPr>
          <p:spPr bwMode="auto">
            <a:xfrm>
              <a:off x="7388514"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6" name="Rectangle 265">
              <a:extLst>
                <a:ext uri="{FF2B5EF4-FFF2-40B4-BE49-F238E27FC236}">
                  <a16:creationId xmlns:a16="http://schemas.microsoft.com/office/drawing/2014/main" id="{29F319BF-E817-452A-956E-74C127FA170F}"/>
                </a:ext>
              </a:extLst>
            </p:cNvPr>
            <p:cNvSpPr/>
            <p:nvPr/>
          </p:nvSpPr>
          <p:spPr bwMode="auto">
            <a:xfrm>
              <a:off x="7655109"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7" name="Rectangle 266">
              <a:extLst>
                <a:ext uri="{FF2B5EF4-FFF2-40B4-BE49-F238E27FC236}">
                  <a16:creationId xmlns:a16="http://schemas.microsoft.com/office/drawing/2014/main" id="{DFF02200-8762-4B7B-A137-0D892831188C}"/>
                </a:ext>
              </a:extLst>
            </p:cNvPr>
            <p:cNvSpPr/>
            <p:nvPr/>
          </p:nvSpPr>
          <p:spPr bwMode="auto">
            <a:xfrm>
              <a:off x="7921705"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8" name="Rectangle 267">
              <a:extLst>
                <a:ext uri="{FF2B5EF4-FFF2-40B4-BE49-F238E27FC236}">
                  <a16:creationId xmlns:a16="http://schemas.microsoft.com/office/drawing/2014/main" id="{AB84D74D-55E1-4E9D-8837-413CB49F9681}"/>
                </a:ext>
              </a:extLst>
            </p:cNvPr>
            <p:cNvSpPr/>
            <p:nvPr/>
          </p:nvSpPr>
          <p:spPr bwMode="auto">
            <a:xfrm>
              <a:off x="8188301" y="53197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9" name="Rectangle 268">
              <a:extLst>
                <a:ext uri="{FF2B5EF4-FFF2-40B4-BE49-F238E27FC236}">
                  <a16:creationId xmlns:a16="http://schemas.microsoft.com/office/drawing/2014/main" id="{4F0A490C-9DB0-46D3-9847-A0FB5891E9D6}"/>
                </a:ext>
              </a:extLst>
            </p:cNvPr>
            <p:cNvSpPr/>
            <p:nvPr/>
          </p:nvSpPr>
          <p:spPr bwMode="auto">
            <a:xfrm>
              <a:off x="8448550" y="53197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0" name="Rectangle 269">
              <a:extLst>
                <a:ext uri="{FF2B5EF4-FFF2-40B4-BE49-F238E27FC236}">
                  <a16:creationId xmlns:a16="http://schemas.microsoft.com/office/drawing/2014/main" id="{BE71E2BD-C7F0-4119-8E5D-277DC599BCEC}"/>
                </a:ext>
              </a:extLst>
            </p:cNvPr>
            <p:cNvSpPr/>
            <p:nvPr/>
          </p:nvSpPr>
          <p:spPr bwMode="auto">
            <a:xfrm>
              <a:off x="8715146"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1" name="Rectangle 270">
              <a:extLst>
                <a:ext uri="{FF2B5EF4-FFF2-40B4-BE49-F238E27FC236}">
                  <a16:creationId xmlns:a16="http://schemas.microsoft.com/office/drawing/2014/main" id="{43781B22-6CFC-436E-AA53-37806466446E}"/>
                </a:ext>
              </a:extLst>
            </p:cNvPr>
            <p:cNvSpPr/>
            <p:nvPr/>
          </p:nvSpPr>
          <p:spPr bwMode="auto">
            <a:xfrm>
              <a:off x="8975394" y="5329239"/>
              <a:ext cx="266596" cy="293687"/>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2" name="Rectangle 271">
              <a:extLst>
                <a:ext uri="{FF2B5EF4-FFF2-40B4-BE49-F238E27FC236}">
                  <a16:creationId xmlns:a16="http://schemas.microsoft.com/office/drawing/2014/main" id="{0E43AF36-AB32-4BBD-93FD-08CE214ED4D5}"/>
                </a:ext>
              </a:extLst>
            </p:cNvPr>
            <p:cNvSpPr/>
            <p:nvPr/>
          </p:nvSpPr>
          <p:spPr bwMode="auto">
            <a:xfrm>
              <a:off x="9241989" y="5329239"/>
              <a:ext cx="264481"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3" name="TextBox 175">
              <a:extLst>
                <a:ext uri="{FF2B5EF4-FFF2-40B4-BE49-F238E27FC236}">
                  <a16:creationId xmlns:a16="http://schemas.microsoft.com/office/drawing/2014/main" id="{9A928E79-7255-46C2-ACBA-0BFEC9A2536F}"/>
                </a:ext>
              </a:extLst>
            </p:cNvPr>
            <p:cNvSpPr txBox="1">
              <a:spLocks noChangeArrowheads="1"/>
            </p:cNvSpPr>
            <p:nvPr/>
          </p:nvSpPr>
          <p:spPr bwMode="auto">
            <a:xfrm>
              <a:off x="6174021" y="5329239"/>
              <a:ext cx="1387991"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Reserved</a:t>
              </a:r>
            </a:p>
          </p:txBody>
        </p:sp>
        <p:sp>
          <p:nvSpPr>
            <p:cNvPr id="274" name="Rectangle 273">
              <a:extLst>
                <a:ext uri="{FF2B5EF4-FFF2-40B4-BE49-F238E27FC236}">
                  <a16:creationId xmlns:a16="http://schemas.microsoft.com/office/drawing/2014/main" id="{82D7E869-0724-4147-BDCE-6579D9792C62}"/>
                </a:ext>
              </a:extLst>
            </p:cNvPr>
            <p:cNvSpPr/>
            <p:nvPr/>
          </p:nvSpPr>
          <p:spPr bwMode="auto">
            <a:xfrm>
              <a:off x="9500122"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5" name="Rectangle 274">
              <a:extLst>
                <a:ext uri="{FF2B5EF4-FFF2-40B4-BE49-F238E27FC236}">
                  <a16:creationId xmlns:a16="http://schemas.microsoft.com/office/drawing/2014/main" id="{3A7364F9-CBCB-422B-AD9D-83C6ECEE953E}"/>
                </a:ext>
              </a:extLst>
            </p:cNvPr>
            <p:cNvSpPr/>
            <p:nvPr/>
          </p:nvSpPr>
          <p:spPr bwMode="auto">
            <a:xfrm>
              <a:off x="9766718"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6" name="Rectangle 275">
              <a:extLst>
                <a:ext uri="{FF2B5EF4-FFF2-40B4-BE49-F238E27FC236}">
                  <a16:creationId xmlns:a16="http://schemas.microsoft.com/office/drawing/2014/main" id="{D8CF6FE6-3DA8-467F-ACBB-FBD4A2DA16A8}"/>
                </a:ext>
              </a:extLst>
            </p:cNvPr>
            <p:cNvSpPr/>
            <p:nvPr/>
          </p:nvSpPr>
          <p:spPr bwMode="auto">
            <a:xfrm>
              <a:off x="10033314"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7" name="Rectangle 276">
              <a:extLst>
                <a:ext uri="{FF2B5EF4-FFF2-40B4-BE49-F238E27FC236}">
                  <a16:creationId xmlns:a16="http://schemas.microsoft.com/office/drawing/2014/main" id="{5784214E-3A90-4EAA-A1FD-7EC2DA2B7831}"/>
                </a:ext>
              </a:extLst>
            </p:cNvPr>
            <p:cNvSpPr/>
            <p:nvPr/>
          </p:nvSpPr>
          <p:spPr bwMode="auto">
            <a:xfrm>
              <a:off x="10299909"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8" name="Rectangle 277">
              <a:extLst>
                <a:ext uri="{FF2B5EF4-FFF2-40B4-BE49-F238E27FC236}">
                  <a16:creationId xmlns:a16="http://schemas.microsoft.com/office/drawing/2014/main" id="{203471A2-7FD9-4794-A514-1C1FDDD435F4}"/>
                </a:ext>
              </a:extLst>
            </p:cNvPr>
            <p:cNvSpPr/>
            <p:nvPr/>
          </p:nvSpPr>
          <p:spPr bwMode="auto">
            <a:xfrm>
              <a:off x="10560158"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9" name="Rectangle 278">
              <a:extLst>
                <a:ext uri="{FF2B5EF4-FFF2-40B4-BE49-F238E27FC236}">
                  <a16:creationId xmlns:a16="http://schemas.microsoft.com/office/drawing/2014/main" id="{EC694E40-C998-42CE-9F51-031B74F729EB}"/>
                </a:ext>
              </a:extLst>
            </p:cNvPr>
            <p:cNvSpPr/>
            <p:nvPr/>
          </p:nvSpPr>
          <p:spPr bwMode="auto">
            <a:xfrm>
              <a:off x="10826754"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0" name="TextBox 187">
              <a:extLst>
                <a:ext uri="{FF2B5EF4-FFF2-40B4-BE49-F238E27FC236}">
                  <a16:creationId xmlns:a16="http://schemas.microsoft.com/office/drawing/2014/main" id="{8A3A220B-E9FF-4D96-AC67-09A0A829BCFF}"/>
                </a:ext>
              </a:extLst>
            </p:cNvPr>
            <p:cNvSpPr txBox="1">
              <a:spLocks noChangeArrowheads="1"/>
            </p:cNvSpPr>
            <p:nvPr/>
          </p:nvSpPr>
          <p:spPr bwMode="auto">
            <a:xfrm>
              <a:off x="9307581" y="5322889"/>
              <a:ext cx="1620733"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ISR number</a:t>
              </a:r>
            </a:p>
          </p:txBody>
        </p:sp>
        <p:sp>
          <p:nvSpPr>
            <p:cNvPr id="281" name="Rectangle 280">
              <a:extLst>
                <a:ext uri="{FF2B5EF4-FFF2-40B4-BE49-F238E27FC236}">
                  <a16:creationId xmlns:a16="http://schemas.microsoft.com/office/drawing/2014/main" id="{CC92AF28-341B-4EF1-BC2D-65DD4E249771}"/>
                </a:ext>
              </a:extLst>
            </p:cNvPr>
            <p:cNvSpPr/>
            <p:nvPr/>
          </p:nvSpPr>
          <p:spPr bwMode="auto">
            <a:xfrm>
              <a:off x="2634222" y="5329239"/>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2" name="TextBox 189">
              <a:extLst>
                <a:ext uri="{FF2B5EF4-FFF2-40B4-BE49-F238E27FC236}">
                  <a16:creationId xmlns:a16="http://schemas.microsoft.com/office/drawing/2014/main" id="{55A4C2F5-F64B-4405-BEDE-32231D6540B5}"/>
                </a:ext>
              </a:extLst>
            </p:cNvPr>
            <p:cNvSpPr txBox="1">
              <a:spLocks noChangeArrowheads="1"/>
            </p:cNvSpPr>
            <p:nvPr/>
          </p:nvSpPr>
          <p:spPr bwMode="auto">
            <a:xfrm>
              <a:off x="1129858" y="3282951"/>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APSR</a:t>
              </a:r>
            </a:p>
          </p:txBody>
        </p:sp>
        <p:sp>
          <p:nvSpPr>
            <p:cNvPr id="283" name="TextBox 190">
              <a:extLst>
                <a:ext uri="{FF2B5EF4-FFF2-40B4-BE49-F238E27FC236}">
                  <a16:creationId xmlns:a16="http://schemas.microsoft.com/office/drawing/2014/main" id="{1BBF8230-7823-4987-BC85-FAFF7CB6AD56}"/>
                </a:ext>
              </a:extLst>
            </p:cNvPr>
            <p:cNvSpPr txBox="1">
              <a:spLocks noChangeArrowheads="1"/>
            </p:cNvSpPr>
            <p:nvPr/>
          </p:nvSpPr>
          <p:spPr bwMode="auto">
            <a:xfrm>
              <a:off x="1129858" y="3868739"/>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IPSR</a:t>
              </a:r>
            </a:p>
          </p:txBody>
        </p:sp>
        <p:sp>
          <p:nvSpPr>
            <p:cNvPr id="284" name="TextBox 191">
              <a:extLst>
                <a:ext uri="{FF2B5EF4-FFF2-40B4-BE49-F238E27FC236}">
                  <a16:creationId xmlns:a16="http://schemas.microsoft.com/office/drawing/2014/main" id="{CB7B6E67-14A4-464D-AF4F-D7B89A18206E}"/>
                </a:ext>
              </a:extLst>
            </p:cNvPr>
            <p:cNvSpPr txBox="1">
              <a:spLocks noChangeArrowheads="1"/>
            </p:cNvSpPr>
            <p:nvPr/>
          </p:nvSpPr>
          <p:spPr bwMode="auto">
            <a:xfrm>
              <a:off x="1129858" y="4487864"/>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EPSR</a:t>
              </a:r>
            </a:p>
          </p:txBody>
        </p:sp>
        <p:sp>
          <p:nvSpPr>
            <p:cNvPr id="285" name="TextBox 192">
              <a:extLst>
                <a:ext uri="{FF2B5EF4-FFF2-40B4-BE49-F238E27FC236}">
                  <a16:creationId xmlns:a16="http://schemas.microsoft.com/office/drawing/2014/main" id="{49A8842B-D824-4539-AF30-04142A5811CC}"/>
                </a:ext>
              </a:extLst>
            </p:cNvPr>
            <p:cNvSpPr txBox="1">
              <a:spLocks noChangeArrowheads="1"/>
            </p:cNvSpPr>
            <p:nvPr/>
          </p:nvSpPr>
          <p:spPr bwMode="auto">
            <a:xfrm>
              <a:off x="1129858" y="5308601"/>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b="0" dirty="0"/>
                <a:t>xPSR</a:t>
              </a:r>
            </a:p>
          </p:txBody>
        </p:sp>
        <p:sp>
          <p:nvSpPr>
            <p:cNvPr id="286" name="TextBox 200">
              <a:extLst>
                <a:ext uri="{FF2B5EF4-FFF2-40B4-BE49-F238E27FC236}">
                  <a16:creationId xmlns:a16="http://schemas.microsoft.com/office/drawing/2014/main" id="{307638A9-C57E-4174-8390-E82FCA2A4B2E}"/>
                </a:ext>
              </a:extLst>
            </p:cNvPr>
            <p:cNvSpPr txBox="1">
              <a:spLocks noChangeArrowheads="1"/>
            </p:cNvSpPr>
            <p:nvPr/>
          </p:nvSpPr>
          <p:spPr bwMode="auto">
            <a:xfrm>
              <a:off x="10483988" y="5783264"/>
              <a:ext cx="6961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bit0</a:t>
              </a:r>
            </a:p>
          </p:txBody>
        </p:sp>
        <p:sp>
          <p:nvSpPr>
            <p:cNvPr id="287" name="TextBox 201">
              <a:extLst>
                <a:ext uri="{FF2B5EF4-FFF2-40B4-BE49-F238E27FC236}">
                  <a16:creationId xmlns:a16="http://schemas.microsoft.com/office/drawing/2014/main" id="{1BB14C11-61F8-4790-B632-4AEBD8260952}"/>
                </a:ext>
              </a:extLst>
            </p:cNvPr>
            <p:cNvSpPr txBox="1">
              <a:spLocks noChangeArrowheads="1"/>
            </p:cNvSpPr>
            <p:nvPr/>
          </p:nvSpPr>
          <p:spPr bwMode="auto">
            <a:xfrm>
              <a:off x="8499330" y="5783264"/>
              <a:ext cx="6961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bit8</a:t>
              </a:r>
            </a:p>
          </p:txBody>
        </p:sp>
        <p:sp>
          <p:nvSpPr>
            <p:cNvPr id="288" name="TextBox 202">
              <a:extLst>
                <a:ext uri="{FF2B5EF4-FFF2-40B4-BE49-F238E27FC236}">
                  <a16:creationId xmlns:a16="http://schemas.microsoft.com/office/drawing/2014/main" id="{BBB3C976-BFF0-4542-81D8-A7180A07EEBF}"/>
                </a:ext>
              </a:extLst>
            </p:cNvPr>
            <p:cNvSpPr txBox="1">
              <a:spLocks noChangeArrowheads="1"/>
            </p:cNvSpPr>
            <p:nvPr/>
          </p:nvSpPr>
          <p:spPr bwMode="auto">
            <a:xfrm>
              <a:off x="6300972" y="578326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bit16</a:t>
              </a:r>
            </a:p>
          </p:txBody>
        </p:sp>
        <p:sp>
          <p:nvSpPr>
            <p:cNvPr id="289" name="TextBox 203">
              <a:extLst>
                <a:ext uri="{FF2B5EF4-FFF2-40B4-BE49-F238E27FC236}">
                  <a16:creationId xmlns:a16="http://schemas.microsoft.com/office/drawing/2014/main" id="{73A788E7-7CFA-46DD-9AF2-C28F7418F93C}"/>
                </a:ext>
              </a:extLst>
            </p:cNvPr>
            <p:cNvSpPr txBox="1">
              <a:spLocks noChangeArrowheads="1"/>
            </p:cNvSpPr>
            <p:nvPr/>
          </p:nvSpPr>
          <p:spPr bwMode="auto">
            <a:xfrm>
              <a:off x="4100498" y="578326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bit24</a:t>
              </a:r>
            </a:p>
          </p:txBody>
        </p:sp>
        <p:sp>
          <p:nvSpPr>
            <p:cNvPr id="290" name="TextBox 204">
              <a:extLst>
                <a:ext uri="{FF2B5EF4-FFF2-40B4-BE49-F238E27FC236}">
                  <a16:creationId xmlns:a16="http://schemas.microsoft.com/office/drawing/2014/main" id="{EA112794-1BCD-45E7-AF0C-5AF2B13AEC9B}"/>
                </a:ext>
              </a:extLst>
            </p:cNvPr>
            <p:cNvSpPr txBox="1">
              <a:spLocks noChangeArrowheads="1"/>
            </p:cNvSpPr>
            <p:nvPr/>
          </p:nvSpPr>
          <p:spPr bwMode="auto">
            <a:xfrm>
              <a:off x="2598252" y="578326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bit31</a:t>
              </a:r>
            </a:p>
          </p:txBody>
        </p:sp>
        <p:sp>
          <p:nvSpPr>
            <p:cNvPr id="291" name="Rectangle 290">
              <a:extLst>
                <a:ext uri="{FF2B5EF4-FFF2-40B4-BE49-F238E27FC236}">
                  <a16:creationId xmlns:a16="http://schemas.microsoft.com/office/drawing/2014/main" id="{AD99B077-FABA-4842-B425-268220F7DD90}"/>
                </a:ext>
              </a:extLst>
            </p:cNvPr>
            <p:cNvSpPr/>
            <p:nvPr/>
          </p:nvSpPr>
          <p:spPr bwMode="auto">
            <a:xfrm>
              <a:off x="3692142" y="33035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Q</a:t>
              </a:r>
            </a:p>
          </p:txBody>
        </p:sp>
        <p:sp>
          <p:nvSpPr>
            <p:cNvPr id="292" name="Rectangle 291">
              <a:extLst>
                <a:ext uri="{FF2B5EF4-FFF2-40B4-BE49-F238E27FC236}">
                  <a16:creationId xmlns:a16="http://schemas.microsoft.com/office/drawing/2014/main" id="{A2A39E02-2247-4938-AF75-2E1F14432DA4}"/>
                </a:ext>
              </a:extLst>
            </p:cNvPr>
            <p:cNvSpPr/>
            <p:nvPr/>
          </p:nvSpPr>
          <p:spPr bwMode="auto">
            <a:xfrm>
              <a:off x="3962970" y="5327176"/>
              <a:ext cx="526843" cy="295750"/>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cs typeface="Arial" charset="0"/>
                </a:rPr>
                <a:t>ICI/IT</a:t>
              </a:r>
            </a:p>
          </p:txBody>
        </p:sp>
        <p:sp>
          <p:nvSpPr>
            <p:cNvPr id="293" name="Rectangle 292">
              <a:extLst>
                <a:ext uri="{FF2B5EF4-FFF2-40B4-BE49-F238E27FC236}">
                  <a16:creationId xmlns:a16="http://schemas.microsoft.com/office/drawing/2014/main" id="{B195AD43-1947-423A-85ED-69F3825BA1FA}"/>
                </a:ext>
              </a:extLst>
            </p:cNvPr>
            <p:cNvSpPr/>
            <p:nvPr/>
          </p:nvSpPr>
          <p:spPr bwMode="auto">
            <a:xfrm>
              <a:off x="4489812" y="5327176"/>
              <a:ext cx="264481" cy="295750"/>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T</a:t>
              </a:r>
            </a:p>
          </p:txBody>
        </p:sp>
        <p:sp>
          <p:nvSpPr>
            <p:cNvPr id="294" name="Rectangle 293">
              <a:extLst>
                <a:ext uri="{FF2B5EF4-FFF2-40B4-BE49-F238E27FC236}">
                  <a16:creationId xmlns:a16="http://schemas.microsoft.com/office/drawing/2014/main" id="{A37CE0D2-313A-462C-8CFB-1BA5F032E0EA}"/>
                </a:ext>
              </a:extLst>
            </p:cNvPr>
            <p:cNvSpPr/>
            <p:nvPr/>
          </p:nvSpPr>
          <p:spPr bwMode="auto">
            <a:xfrm>
              <a:off x="2634222" y="5327653"/>
              <a:ext cx="264479"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N</a:t>
              </a:r>
            </a:p>
          </p:txBody>
        </p:sp>
        <p:sp>
          <p:nvSpPr>
            <p:cNvPr id="295" name="Rectangle 294">
              <a:extLst>
                <a:ext uri="{FF2B5EF4-FFF2-40B4-BE49-F238E27FC236}">
                  <a16:creationId xmlns:a16="http://schemas.microsoft.com/office/drawing/2014/main" id="{7A1E7FC3-40A9-43FB-B88E-EDFC992AD324}"/>
                </a:ext>
              </a:extLst>
            </p:cNvPr>
            <p:cNvSpPr/>
            <p:nvPr/>
          </p:nvSpPr>
          <p:spPr bwMode="auto">
            <a:xfrm>
              <a:off x="2898701" y="5327653"/>
              <a:ext cx="266596"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Z</a:t>
              </a:r>
            </a:p>
          </p:txBody>
        </p:sp>
        <p:sp>
          <p:nvSpPr>
            <p:cNvPr id="296" name="Rectangle 295">
              <a:extLst>
                <a:ext uri="{FF2B5EF4-FFF2-40B4-BE49-F238E27FC236}">
                  <a16:creationId xmlns:a16="http://schemas.microsoft.com/office/drawing/2014/main" id="{F5B09960-D720-419E-B48D-232094698C65}"/>
                </a:ext>
              </a:extLst>
            </p:cNvPr>
            <p:cNvSpPr/>
            <p:nvPr/>
          </p:nvSpPr>
          <p:spPr bwMode="auto">
            <a:xfrm>
              <a:off x="3158950" y="5327653"/>
              <a:ext cx="266596"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C</a:t>
              </a:r>
            </a:p>
          </p:txBody>
        </p:sp>
        <p:sp>
          <p:nvSpPr>
            <p:cNvPr id="297" name="Rectangle 296">
              <a:extLst>
                <a:ext uri="{FF2B5EF4-FFF2-40B4-BE49-F238E27FC236}">
                  <a16:creationId xmlns:a16="http://schemas.microsoft.com/office/drawing/2014/main" id="{6D047530-9FA4-4258-8273-9149BEE0D377}"/>
                </a:ext>
              </a:extLst>
            </p:cNvPr>
            <p:cNvSpPr/>
            <p:nvPr/>
          </p:nvSpPr>
          <p:spPr bwMode="auto">
            <a:xfrm>
              <a:off x="3425546" y="5327653"/>
              <a:ext cx="266596"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V</a:t>
              </a:r>
            </a:p>
          </p:txBody>
        </p:sp>
        <p:sp>
          <p:nvSpPr>
            <p:cNvPr id="298" name="Rectangle 297">
              <a:extLst>
                <a:ext uri="{FF2B5EF4-FFF2-40B4-BE49-F238E27FC236}">
                  <a16:creationId xmlns:a16="http://schemas.microsoft.com/office/drawing/2014/main" id="{1AFF1AF9-F055-4AE4-9F17-4A38517672D8}"/>
                </a:ext>
              </a:extLst>
            </p:cNvPr>
            <p:cNvSpPr/>
            <p:nvPr/>
          </p:nvSpPr>
          <p:spPr bwMode="auto">
            <a:xfrm>
              <a:off x="3692142" y="5327653"/>
              <a:ext cx="266596"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Q</a:t>
              </a:r>
            </a:p>
          </p:txBody>
        </p:sp>
        <p:sp>
          <p:nvSpPr>
            <p:cNvPr id="299" name="Rectangle 298">
              <a:extLst>
                <a:ext uri="{FF2B5EF4-FFF2-40B4-BE49-F238E27FC236}">
                  <a16:creationId xmlns:a16="http://schemas.microsoft.com/office/drawing/2014/main" id="{843DD35C-62E4-4528-83D2-601942DD6B21}"/>
                </a:ext>
              </a:extLst>
            </p:cNvPr>
            <p:cNvSpPr/>
            <p:nvPr/>
          </p:nvSpPr>
          <p:spPr bwMode="auto">
            <a:xfrm>
              <a:off x="8191475" y="4502150"/>
              <a:ext cx="526843" cy="293688"/>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cs typeface="Arial" charset="0"/>
                </a:rPr>
                <a:t>ICI/IT</a:t>
              </a:r>
            </a:p>
          </p:txBody>
        </p:sp>
        <p:sp>
          <p:nvSpPr>
            <p:cNvPr id="300" name="Rectangle 299">
              <a:extLst>
                <a:ext uri="{FF2B5EF4-FFF2-40B4-BE49-F238E27FC236}">
                  <a16:creationId xmlns:a16="http://schemas.microsoft.com/office/drawing/2014/main" id="{DDBD2F0E-B4B2-464D-BDA1-8BA57A2751C8}"/>
                </a:ext>
              </a:extLst>
            </p:cNvPr>
            <p:cNvSpPr/>
            <p:nvPr/>
          </p:nvSpPr>
          <p:spPr bwMode="auto">
            <a:xfrm>
              <a:off x="8191475" y="5329464"/>
              <a:ext cx="526843" cy="293688"/>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cs typeface="Arial" charset="0"/>
                </a:rPr>
                <a:t>ICI/IT</a:t>
              </a:r>
            </a:p>
          </p:txBody>
        </p:sp>
      </p:grpSp>
    </p:spTree>
    <p:extLst>
      <p:ext uri="{BB962C8B-B14F-4D97-AF65-F5344CB8AC3E}">
        <p14:creationId xmlns:p14="http://schemas.microsoft.com/office/powerpoint/2010/main" val="3577869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22CE-8CEE-4DF7-B54D-0B11B05DE215}"/>
              </a:ext>
            </a:extLst>
          </p:cNvPr>
          <p:cNvSpPr>
            <a:spLocks noGrp="1"/>
          </p:cNvSpPr>
          <p:nvPr>
            <p:ph type="title"/>
          </p:nvPr>
        </p:nvSpPr>
        <p:spPr>
          <a:xfrm>
            <a:off x="479425" y="478800"/>
            <a:ext cx="11233150" cy="654760"/>
          </a:xfrm>
        </p:spPr>
        <p:txBody>
          <a:bodyPr/>
          <a:lstStyle/>
          <a:p>
            <a:r>
              <a:rPr lang="en-US" dirty="0"/>
              <a:t>Arm Cortex-M4 processor registers</a:t>
            </a:r>
          </a:p>
        </p:txBody>
      </p:sp>
      <p:sp>
        <p:nvSpPr>
          <p:cNvPr id="6" name="Content Placeholder 5">
            <a:extLst>
              <a:ext uri="{FF2B5EF4-FFF2-40B4-BE49-F238E27FC236}">
                <a16:creationId xmlns:a16="http://schemas.microsoft.com/office/drawing/2014/main" id="{DEF75267-111B-4536-9AD2-6544AD246F25}"/>
              </a:ext>
            </a:extLst>
          </p:cNvPr>
          <p:cNvSpPr>
            <a:spLocks noGrp="1"/>
          </p:cNvSpPr>
          <p:nvPr>
            <p:ph idx="1"/>
          </p:nvPr>
        </p:nvSpPr>
        <p:spPr/>
        <p:txBody>
          <a:bodyPr/>
          <a:lstStyle/>
          <a:p>
            <a:r>
              <a:rPr lang="en-US" dirty="0"/>
              <a:t>APSR</a:t>
            </a:r>
            <a:endParaRPr lang="en-US" altLang="en-US" dirty="0">
              <a:ea typeface="ＭＳ Ｐゴシック" panose="020B0600070205080204" pitchFamily="34" charset="-128"/>
            </a:endParaRPr>
          </a:p>
          <a:p>
            <a:pPr lvl="1"/>
            <a:r>
              <a:rPr lang="en-US" dirty="0"/>
              <a:t>N: Negative flag: set to one if the result from the ALU is negative</a:t>
            </a:r>
          </a:p>
          <a:p>
            <a:pPr lvl="1"/>
            <a:r>
              <a:rPr lang="en-US" dirty="0"/>
              <a:t>Z: Zero flag: set to one if the result from the ALU is zero</a:t>
            </a:r>
          </a:p>
          <a:p>
            <a:pPr lvl="1"/>
            <a:r>
              <a:rPr lang="en-US" dirty="0"/>
              <a:t>C: Carry flag: set to one if an unsigned overflow occurs</a:t>
            </a:r>
          </a:p>
          <a:p>
            <a:pPr lvl="1"/>
            <a:r>
              <a:rPr lang="en-US" dirty="0"/>
              <a:t>V: Overflow flag: set to one if a signed overflow occurs</a:t>
            </a:r>
          </a:p>
          <a:p>
            <a:pPr lvl="1"/>
            <a:r>
              <a:rPr lang="en-US" dirty="0"/>
              <a:t>Q: Sticky saturation flag: set to one if saturation has occurred in saturating arithmetic instructions, or overflow has occurred in certain multiply instructions</a:t>
            </a:r>
          </a:p>
          <a:p>
            <a:pPr lvl="1"/>
            <a:endParaRPr lang="en-US" altLang="en-US" dirty="0">
              <a:ea typeface="ＭＳ Ｐゴシック" panose="020B0600070205080204" pitchFamily="34" charset="-128"/>
            </a:endParaRPr>
          </a:p>
          <a:p>
            <a:r>
              <a:rPr lang="en-US" dirty="0"/>
              <a:t>IPSR</a:t>
            </a:r>
            <a:endParaRPr lang="en-US" altLang="en-US" dirty="0">
              <a:ea typeface="ＭＳ Ｐゴシック" panose="020B0600070205080204" pitchFamily="34" charset="-128"/>
            </a:endParaRPr>
          </a:p>
          <a:p>
            <a:pPr lvl="1"/>
            <a:r>
              <a:rPr lang="en-US" dirty="0"/>
              <a:t>Interrupt service routine (ISR) number: current executing ISR number</a:t>
            </a:r>
          </a:p>
          <a:p>
            <a:pPr lvl="1"/>
            <a:endParaRPr lang="en-US" dirty="0"/>
          </a:p>
          <a:p>
            <a:r>
              <a:rPr lang="en-US" dirty="0"/>
              <a:t>EPSR</a:t>
            </a:r>
            <a:endParaRPr lang="en-US" altLang="en-US" dirty="0">
              <a:ea typeface="ＭＳ Ｐゴシック" panose="020B0600070205080204" pitchFamily="34" charset="-128"/>
            </a:endParaRPr>
          </a:p>
          <a:p>
            <a:pPr lvl="1"/>
            <a:r>
              <a:rPr lang="en-US" dirty="0"/>
              <a:t>T: Thumb state: always one since Cortex-M4 only supports the Thumb state</a:t>
            </a:r>
          </a:p>
          <a:p>
            <a:pPr lvl="1"/>
            <a:r>
              <a:rPr lang="en-US" dirty="0"/>
              <a:t>IC/IT: Interrupt-Continuable Instruction (ICI) bit, IF-THEN instruction status bit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24115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22CE-8CEE-4DF7-B54D-0B11B05DE215}"/>
              </a:ext>
            </a:extLst>
          </p:cNvPr>
          <p:cNvSpPr>
            <a:spLocks noGrp="1"/>
          </p:cNvSpPr>
          <p:nvPr>
            <p:ph type="title"/>
          </p:nvPr>
        </p:nvSpPr>
        <p:spPr/>
        <p:txBody>
          <a:bodyPr/>
          <a:lstStyle/>
          <a:p>
            <a:r>
              <a:rPr lang="en-GB" dirty="0"/>
              <a:t>Arm Cortex-M4 processor registers</a:t>
            </a:r>
          </a:p>
        </p:txBody>
      </p:sp>
      <p:sp>
        <p:nvSpPr>
          <p:cNvPr id="6" name="Content Placeholder 5">
            <a:extLst>
              <a:ext uri="{FF2B5EF4-FFF2-40B4-BE49-F238E27FC236}">
                <a16:creationId xmlns:a16="http://schemas.microsoft.com/office/drawing/2014/main" id="{DEF75267-111B-4536-9AD2-6544AD246F25}"/>
              </a:ext>
            </a:extLst>
          </p:cNvPr>
          <p:cNvSpPr>
            <a:spLocks noGrp="1"/>
          </p:cNvSpPr>
          <p:nvPr>
            <p:ph idx="1"/>
          </p:nvPr>
        </p:nvSpPr>
        <p:spPr>
          <a:xfrm>
            <a:off x="479425" y="1308100"/>
            <a:ext cx="5481108" cy="4407406"/>
          </a:xfrm>
        </p:spPr>
        <p:txBody>
          <a:bodyPr/>
          <a:lstStyle/>
          <a:p>
            <a:r>
              <a:rPr lang="en-US" dirty="0"/>
              <a:t>Exception mask registers</a:t>
            </a:r>
            <a:endParaRPr lang="en-US" altLang="en-US" dirty="0">
              <a:ea typeface="ＭＳ Ｐゴシック" panose="020B0600070205080204" pitchFamily="34" charset="-128"/>
            </a:endParaRPr>
          </a:p>
          <a:p>
            <a:pPr lvl="1"/>
            <a:r>
              <a:rPr lang="en-US" dirty="0"/>
              <a:t>1-bit PRIASK - If set to one, blocks all interrupts apart from NMI and the hard fault exception</a:t>
            </a:r>
          </a:p>
          <a:p>
            <a:pPr lvl="1"/>
            <a:r>
              <a:rPr lang="en-US" dirty="0"/>
              <a:t>1-bit FAULTMASK - If set to one, will block all the interrupts apart from NMI</a:t>
            </a:r>
          </a:p>
          <a:p>
            <a:pPr lvl="1"/>
            <a:r>
              <a:rPr lang="en-US" dirty="0"/>
              <a:t>1-bit BASEPRI - If set to one, will block all interrupts of the same or lower level (only allowing for interrupts with higher priorities)</a:t>
            </a:r>
          </a:p>
          <a:p>
            <a:pPr lvl="2"/>
            <a:endParaRPr lang="en-US" altLang="en-US" dirty="0">
              <a:ea typeface="ＭＳ Ｐゴシック" panose="020B0600070205080204" pitchFamily="34" charset="-128"/>
            </a:endParaRPr>
          </a:p>
        </p:txBody>
      </p:sp>
      <p:sp>
        <p:nvSpPr>
          <p:cNvPr id="484" name="Content Placeholder 5">
            <a:extLst>
              <a:ext uri="{FF2B5EF4-FFF2-40B4-BE49-F238E27FC236}">
                <a16:creationId xmlns:a16="http://schemas.microsoft.com/office/drawing/2014/main" id="{C0926829-BE3E-4B77-B891-935BF658159D}"/>
              </a:ext>
            </a:extLst>
          </p:cNvPr>
          <p:cNvSpPr txBox="1">
            <a:spLocks/>
          </p:cNvSpPr>
          <p:nvPr/>
        </p:nvSpPr>
        <p:spPr>
          <a:xfrm>
            <a:off x="6335713" y="1308100"/>
            <a:ext cx="5481108" cy="4407406"/>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CONTROL: Special register</a:t>
            </a:r>
            <a:endParaRPr lang="en-US" altLang="en-US" dirty="0">
              <a:ea typeface="ＭＳ Ｐゴシック" panose="020B0600070205080204" pitchFamily="34" charset="-128"/>
            </a:endParaRPr>
          </a:p>
          <a:p>
            <a:pPr lvl="1"/>
            <a:r>
              <a:rPr lang="en-US" dirty="0"/>
              <a:t>1-bit stack definition</a:t>
            </a:r>
            <a:endParaRPr lang="en-US" altLang="en-US" dirty="0">
              <a:ea typeface="ＭＳ Ｐゴシック" panose="020B0600070205080204" pitchFamily="34" charset="-128"/>
            </a:endParaRPr>
          </a:p>
          <a:p>
            <a:pPr lvl="2"/>
            <a:r>
              <a:rPr lang="en-US" dirty="0"/>
              <a:t>Set to one to use the PSP</a:t>
            </a:r>
          </a:p>
          <a:p>
            <a:pPr lvl="2"/>
            <a:r>
              <a:rPr lang="en-US" dirty="0"/>
              <a:t>Clear to zero to use the MSP</a:t>
            </a:r>
            <a:endParaRPr lang="en-US" altLang="en-US" dirty="0">
              <a:ea typeface="ＭＳ Ｐゴシック" panose="020B0600070205080204" pitchFamily="34" charset="-128"/>
            </a:endParaRPr>
          </a:p>
        </p:txBody>
      </p:sp>
      <p:grpSp>
        <p:nvGrpSpPr>
          <p:cNvPr id="487" name="Group 486">
            <a:extLst>
              <a:ext uri="{FF2B5EF4-FFF2-40B4-BE49-F238E27FC236}">
                <a16:creationId xmlns:a16="http://schemas.microsoft.com/office/drawing/2014/main" id="{A6DDA5D6-580D-44E8-B594-9D4BBBCA22B6}"/>
              </a:ext>
            </a:extLst>
          </p:cNvPr>
          <p:cNvGrpSpPr/>
          <p:nvPr/>
        </p:nvGrpSpPr>
        <p:grpSpPr>
          <a:xfrm>
            <a:off x="5856288" y="3215354"/>
            <a:ext cx="5960533" cy="2817121"/>
            <a:chOff x="5863169" y="3063510"/>
            <a:chExt cx="5953652" cy="2651996"/>
          </a:xfrm>
        </p:grpSpPr>
        <p:pic>
          <p:nvPicPr>
            <p:cNvPr id="5" name="Picture 4">
              <a:extLst>
                <a:ext uri="{FF2B5EF4-FFF2-40B4-BE49-F238E27FC236}">
                  <a16:creationId xmlns:a16="http://schemas.microsoft.com/office/drawing/2014/main" id="{F83C8EC6-661B-4F6E-AE3D-2EA9D66FC01B}"/>
                </a:ext>
              </a:extLst>
            </p:cNvPr>
            <p:cNvPicPr>
              <a:picLocks noChangeAspect="1"/>
            </p:cNvPicPr>
            <p:nvPr/>
          </p:nvPicPr>
          <p:blipFill rotWithShape="1">
            <a:blip r:embed="rId3"/>
            <a:srcRect l="15802" r="5640"/>
            <a:stretch/>
          </p:blipFill>
          <p:spPr>
            <a:xfrm>
              <a:off x="6591300" y="3063510"/>
              <a:ext cx="5225521" cy="2651996"/>
            </a:xfrm>
            <a:prstGeom prst="rect">
              <a:avLst/>
            </a:prstGeom>
          </p:spPr>
        </p:pic>
        <p:pic>
          <p:nvPicPr>
            <p:cNvPr id="485" name="Picture 484">
              <a:extLst>
                <a:ext uri="{FF2B5EF4-FFF2-40B4-BE49-F238E27FC236}">
                  <a16:creationId xmlns:a16="http://schemas.microsoft.com/office/drawing/2014/main" id="{72A47D53-B10D-4FF2-94E1-41557728829C}"/>
                </a:ext>
              </a:extLst>
            </p:cNvPr>
            <p:cNvPicPr>
              <a:picLocks noChangeAspect="1"/>
            </p:cNvPicPr>
            <p:nvPr/>
          </p:nvPicPr>
          <p:blipFill rotWithShape="1">
            <a:blip r:embed="rId3"/>
            <a:srcRect l="528" r="88399"/>
            <a:stretch/>
          </p:blipFill>
          <p:spPr>
            <a:xfrm>
              <a:off x="5863169" y="3063510"/>
              <a:ext cx="736600" cy="2651996"/>
            </a:xfrm>
            <a:prstGeom prst="rect">
              <a:avLst/>
            </a:prstGeom>
          </p:spPr>
        </p:pic>
      </p:grpSp>
    </p:spTree>
    <p:extLst>
      <p:ext uri="{BB962C8B-B14F-4D97-AF65-F5344CB8AC3E}">
        <p14:creationId xmlns:p14="http://schemas.microsoft.com/office/powerpoint/2010/main" val="2852480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C3B4A-5DD6-421B-B324-2FB288BA8DC3}"/>
              </a:ext>
            </a:extLst>
          </p:cNvPr>
          <p:cNvSpPr>
            <a:spLocks noGrp="1"/>
          </p:cNvSpPr>
          <p:nvPr>
            <p:ph type="title"/>
          </p:nvPr>
        </p:nvSpPr>
        <p:spPr/>
        <p:txBody>
          <a:bodyPr/>
          <a:lstStyle/>
          <a:p>
            <a:r>
              <a:rPr lang="en-US" dirty="0"/>
              <a:t>Coming next</a:t>
            </a:r>
          </a:p>
        </p:txBody>
      </p:sp>
      <p:graphicFrame>
        <p:nvGraphicFramePr>
          <p:cNvPr id="10" name="Table 10">
            <a:extLst>
              <a:ext uri="{FF2B5EF4-FFF2-40B4-BE49-F238E27FC236}">
                <a16:creationId xmlns:a16="http://schemas.microsoft.com/office/drawing/2014/main" id="{629BCCE0-D758-4341-AECE-F8CDE2C62AC6}"/>
              </a:ext>
            </a:extLst>
          </p:cNvPr>
          <p:cNvGraphicFramePr>
            <a:graphicFrameLocks noGrp="1"/>
          </p:cNvGraphicFramePr>
          <p:nvPr>
            <p:ph type="tbl" sz="quarter" idx="13"/>
            <p:extLst>
              <p:ext uri="{D42A27DB-BD31-4B8C-83A1-F6EECF244321}">
                <p14:modId xmlns:p14="http://schemas.microsoft.com/office/powerpoint/2010/main" val="661037248"/>
              </p:ext>
            </p:extLst>
          </p:nvPr>
        </p:nvGraphicFramePr>
        <p:xfrm>
          <a:off x="479424" y="1258888"/>
          <a:ext cx="9197976" cy="4754880"/>
        </p:xfrm>
        <a:graphic>
          <a:graphicData uri="http://schemas.openxmlformats.org/drawingml/2006/table">
            <a:tbl>
              <a:tblPr firstRow="1" bandRow="1">
                <a:tableStyleId>{69012ECD-51FC-41F1-AA8D-1B2483CD663E}</a:tableStyleId>
              </a:tblPr>
              <a:tblGrid>
                <a:gridCol w="3813176">
                  <a:extLst>
                    <a:ext uri="{9D8B030D-6E8A-4147-A177-3AD203B41FA5}">
                      <a16:colId xmlns:a16="http://schemas.microsoft.com/office/drawing/2014/main" val="1947611529"/>
                    </a:ext>
                  </a:extLst>
                </a:gridCol>
                <a:gridCol w="5384800">
                  <a:extLst>
                    <a:ext uri="{9D8B030D-6E8A-4147-A177-3AD203B41FA5}">
                      <a16:colId xmlns:a16="http://schemas.microsoft.com/office/drawing/2014/main" val="2208612124"/>
                    </a:ext>
                  </a:extLst>
                </a:gridCol>
              </a:tblGrid>
              <a:tr h="370840">
                <a:tc>
                  <a:txBody>
                    <a:bodyPr/>
                    <a:lstStyle/>
                    <a:p>
                      <a:r>
                        <a:rPr lang="en-US" sz="2400" noProof="0" dirty="0"/>
                        <a:t>Module</a:t>
                      </a:r>
                    </a:p>
                  </a:txBody>
                  <a:tcPr/>
                </a:tc>
                <a:tc>
                  <a:txBody>
                    <a:bodyPr/>
                    <a:lstStyle/>
                    <a:p>
                      <a:r>
                        <a:rPr lang="en-US" sz="2400" noProof="0" dirty="0"/>
                        <a:t>Contents</a:t>
                      </a:r>
                    </a:p>
                  </a:txBody>
                  <a:tcPr/>
                </a:tc>
                <a:extLst>
                  <a:ext uri="{0D108BD9-81ED-4DB2-BD59-A6C34878D82A}">
                    <a16:rowId xmlns:a16="http://schemas.microsoft.com/office/drawing/2014/main" val="1447108313"/>
                  </a:ext>
                </a:extLst>
              </a:tr>
              <a:tr h="370840">
                <a:tc>
                  <a:txBody>
                    <a:bodyPr/>
                    <a:lstStyle/>
                    <a:p>
                      <a:r>
                        <a:rPr lang="en-US" sz="2400" noProof="0" dirty="0"/>
                        <a:t>Interrupts and Low Power Features</a:t>
                      </a:r>
                    </a:p>
                  </a:txBody>
                  <a:tcPr>
                    <a:solidFill>
                      <a:schemeClr val="bg2"/>
                    </a:solidFill>
                  </a:tcPr>
                </a:tc>
                <a:tc>
                  <a:txBody>
                    <a:bodyPr/>
                    <a:lstStyle/>
                    <a:p>
                      <a:pPr marL="342900" indent="-342900">
                        <a:buFont typeface="Arial" panose="020B0604020202020204" pitchFamily="34" charset="0"/>
                        <a:buChar char="•"/>
                      </a:pPr>
                      <a:r>
                        <a:rPr lang="en-US" sz="2400" noProof="0" dirty="0"/>
                        <a:t>What are interrupts</a:t>
                      </a:r>
                    </a:p>
                    <a:p>
                      <a:pPr marL="342900" indent="-342900">
                        <a:buFont typeface="Arial" panose="020B0604020202020204" pitchFamily="34" charset="0"/>
                        <a:buChar char="•"/>
                      </a:pPr>
                      <a:r>
                        <a:rPr lang="en-US" sz="2400" noProof="0" dirty="0"/>
                        <a:t>Exception handlers</a:t>
                      </a:r>
                    </a:p>
                    <a:p>
                      <a:pPr marL="342900" indent="-342900">
                        <a:buFont typeface="Arial" panose="020B0604020202020204" pitchFamily="34" charset="0"/>
                        <a:buChar char="•"/>
                      </a:pPr>
                      <a:r>
                        <a:rPr lang="en-US" sz="2400" noProof="0" dirty="0"/>
                        <a:t>Timing analysis</a:t>
                      </a:r>
                    </a:p>
                    <a:p>
                      <a:pPr marL="342900" indent="-342900">
                        <a:buFont typeface="Arial" panose="020B0604020202020204" pitchFamily="34" charset="0"/>
                        <a:buChar char="•"/>
                      </a:pPr>
                      <a:r>
                        <a:rPr lang="en-US" sz="2400" noProof="0" dirty="0"/>
                        <a:t>Program design with interrupts</a:t>
                      </a:r>
                    </a:p>
                  </a:txBody>
                  <a:tcPr/>
                </a:tc>
                <a:extLst>
                  <a:ext uri="{0D108BD9-81ED-4DB2-BD59-A6C34878D82A}">
                    <a16:rowId xmlns:a16="http://schemas.microsoft.com/office/drawing/2014/main" val="2406906207"/>
                  </a:ext>
                </a:extLst>
              </a:tr>
              <a:tr h="370840">
                <a:tc>
                  <a:txBody>
                    <a:bodyPr/>
                    <a:lstStyle/>
                    <a:p>
                      <a:r>
                        <a:rPr lang="en-US" sz="2400" noProof="0" dirty="0"/>
                        <a:t>Introduction to the Mbed Platform</a:t>
                      </a:r>
                    </a:p>
                  </a:txBody>
                  <a:tcPr>
                    <a:solidFill>
                      <a:schemeClr val="bg2"/>
                    </a:solidFill>
                  </a:tcPr>
                </a:tc>
                <a:tc>
                  <a:txBody>
                    <a:bodyPr/>
                    <a:lstStyle/>
                    <a:p>
                      <a:pPr marL="342900" indent="-342900">
                        <a:buFont typeface="Arial" panose="020B0604020202020204" pitchFamily="34" charset="0"/>
                        <a:buChar char="•"/>
                      </a:pPr>
                      <a:r>
                        <a:rPr lang="en-US" sz="2400" noProof="0" dirty="0"/>
                        <a:t>Mbed Overview</a:t>
                      </a:r>
                    </a:p>
                    <a:p>
                      <a:pPr marL="342900" indent="-342900">
                        <a:buFont typeface="Arial" panose="020B0604020202020204" pitchFamily="34" charset="0"/>
                        <a:buChar char="•"/>
                      </a:pPr>
                      <a:r>
                        <a:rPr lang="en-US" sz="2400" noProof="0" dirty="0"/>
                        <a:t>Mbed OS</a:t>
                      </a:r>
                    </a:p>
                    <a:p>
                      <a:pPr marL="342900" indent="-342900">
                        <a:buFont typeface="Arial" panose="020B0604020202020204" pitchFamily="34" charset="0"/>
                        <a:buChar char="•"/>
                      </a:pPr>
                      <a:r>
                        <a:rPr lang="en-US" sz="2400" noProof="0" dirty="0"/>
                        <a:t>Mbed SW/HW Development Kit</a:t>
                      </a:r>
                    </a:p>
                    <a:p>
                      <a:pPr marL="342900" indent="-342900">
                        <a:buFont typeface="Arial" panose="020B0604020202020204" pitchFamily="34" charset="0"/>
                        <a:buChar char="•"/>
                      </a:pPr>
                      <a:r>
                        <a:rPr lang="en-US" sz="2400" noProof="0" dirty="0"/>
                        <a:t>CMSIS</a:t>
                      </a:r>
                    </a:p>
                  </a:txBody>
                  <a:tcPr/>
                </a:tc>
                <a:extLst>
                  <a:ext uri="{0D108BD9-81ED-4DB2-BD59-A6C34878D82A}">
                    <a16:rowId xmlns:a16="http://schemas.microsoft.com/office/drawing/2014/main" val="274225697"/>
                  </a:ext>
                </a:extLst>
              </a:tr>
              <a:tr h="370840">
                <a:tc>
                  <a:txBody>
                    <a:bodyPr/>
                    <a:lstStyle/>
                    <a:p>
                      <a:r>
                        <a:rPr lang="en-US" sz="2400" noProof="0" dirty="0"/>
                        <a:t>IoT Connectivity, Part I</a:t>
                      </a:r>
                    </a:p>
                  </a:txBody>
                  <a:tcPr>
                    <a:solidFill>
                      <a:schemeClr val="bg2"/>
                    </a:solidFill>
                  </a:tcPr>
                </a:tc>
                <a:tc>
                  <a:txBody>
                    <a:bodyPr/>
                    <a:lstStyle/>
                    <a:p>
                      <a:pPr marL="342900" indent="-342900">
                        <a:buFont typeface="Arial" panose="020B0604020202020204" pitchFamily="34" charset="0"/>
                        <a:buChar char="•"/>
                      </a:pPr>
                      <a:r>
                        <a:rPr lang="en-US" sz="2400" noProof="0" dirty="0"/>
                        <a:t>Introduction to Bluetooth</a:t>
                      </a:r>
                    </a:p>
                    <a:p>
                      <a:pPr marL="342900" indent="-342900">
                        <a:buFont typeface="Arial" panose="020B0604020202020204" pitchFamily="34" charset="0"/>
                        <a:buChar char="•"/>
                      </a:pPr>
                      <a:r>
                        <a:rPr lang="en-US" sz="2400" noProof="0" dirty="0"/>
                        <a:t>Bluetooth Low Energy</a:t>
                      </a:r>
                    </a:p>
                    <a:p>
                      <a:pPr marL="342900" indent="-342900">
                        <a:buFont typeface="Arial" panose="020B0604020202020204" pitchFamily="34" charset="0"/>
                        <a:buChar char="•"/>
                      </a:pPr>
                      <a:r>
                        <a:rPr lang="en-US" sz="2400" noProof="0" dirty="0"/>
                        <a:t>ZigBee</a:t>
                      </a:r>
                    </a:p>
                  </a:txBody>
                  <a:tcPr/>
                </a:tc>
                <a:extLst>
                  <a:ext uri="{0D108BD9-81ED-4DB2-BD59-A6C34878D82A}">
                    <a16:rowId xmlns:a16="http://schemas.microsoft.com/office/drawing/2014/main" val="3535637265"/>
                  </a:ext>
                </a:extLst>
              </a:tr>
            </a:tbl>
          </a:graphicData>
        </a:graphic>
      </p:graphicFrame>
    </p:spTree>
    <p:extLst>
      <p:ext uri="{BB962C8B-B14F-4D97-AF65-F5344CB8AC3E}">
        <p14:creationId xmlns:p14="http://schemas.microsoft.com/office/powerpoint/2010/main" val="351315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7274-B050-4C1E-9419-B5767EDF7496}"/>
              </a:ext>
            </a:extLst>
          </p:cNvPr>
          <p:cNvSpPr>
            <a:spLocks noGrp="1"/>
          </p:cNvSpPr>
          <p:nvPr>
            <p:ph type="title"/>
          </p:nvPr>
        </p:nvSpPr>
        <p:spPr>
          <a:xfrm>
            <a:off x="479425" y="478302"/>
            <a:ext cx="11233150" cy="512830"/>
          </a:xfrm>
          <a:prstGeom prst="rect">
            <a:avLst/>
          </a:prstGeom>
        </p:spPr>
        <p:txBody>
          <a:bodyPr anchor="t">
            <a:normAutofit/>
          </a:bodyPr>
          <a:lstStyle/>
          <a:p>
            <a:r>
              <a:rPr lang="en-US" dirty="0"/>
              <a:t>Arm architectures and processors</a:t>
            </a:r>
          </a:p>
        </p:txBody>
      </p:sp>
      <p:sp>
        <p:nvSpPr>
          <p:cNvPr id="3" name="Text Placeholder 2">
            <a:extLst>
              <a:ext uri="{FF2B5EF4-FFF2-40B4-BE49-F238E27FC236}">
                <a16:creationId xmlns:a16="http://schemas.microsoft.com/office/drawing/2014/main" id="{C055AF7A-A4DF-4A34-8C51-A8FA677E3C59}"/>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dirty="0"/>
              <a:t>A family of RISC-based processor architectures</a:t>
            </a:r>
          </a:p>
        </p:txBody>
      </p:sp>
      <p:graphicFrame>
        <p:nvGraphicFramePr>
          <p:cNvPr id="6" name="Content Placeholder 3">
            <a:extLst>
              <a:ext uri="{FF2B5EF4-FFF2-40B4-BE49-F238E27FC236}">
                <a16:creationId xmlns:a16="http://schemas.microsoft.com/office/drawing/2014/main" id="{A361081F-A912-426A-92B5-DFCE5D51DB6E}"/>
              </a:ext>
            </a:extLst>
          </p:cNvPr>
          <p:cNvGraphicFramePr>
            <a:graphicFrameLocks noGrp="1"/>
          </p:cNvGraphicFramePr>
          <p:nvPr>
            <p:ph idx="1"/>
            <p:extLst>
              <p:ext uri="{D42A27DB-BD31-4B8C-83A1-F6EECF244321}">
                <p14:modId xmlns:p14="http://schemas.microsoft.com/office/powerpoint/2010/main" val="3183803028"/>
              </p:ext>
            </p:extLst>
          </p:nvPr>
        </p:nvGraphicFramePr>
        <p:xfrm>
          <a:off x="479425" y="1554489"/>
          <a:ext cx="11233150" cy="4490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87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BA1042-83D8-4F05-B113-BFCF1ED4F389}"/>
              </a:ext>
            </a:extLst>
          </p:cNvPr>
          <p:cNvSpPr>
            <a:spLocks noGrp="1"/>
          </p:cNvSpPr>
          <p:nvPr>
            <p:ph type="title"/>
          </p:nvPr>
        </p:nvSpPr>
        <p:spPr/>
        <p:txBody>
          <a:bodyPr/>
          <a:lstStyle/>
          <a:p>
            <a:r>
              <a:rPr lang="en-US" dirty="0"/>
              <a:t>Arm processor families</a:t>
            </a:r>
          </a:p>
        </p:txBody>
      </p:sp>
      <p:sp>
        <p:nvSpPr>
          <p:cNvPr id="4" name="Content Placeholder 3">
            <a:extLst>
              <a:ext uri="{FF2B5EF4-FFF2-40B4-BE49-F238E27FC236}">
                <a16:creationId xmlns:a16="http://schemas.microsoft.com/office/drawing/2014/main" id="{2AC6A630-74E3-436D-98E8-B024865ED6CA}"/>
              </a:ext>
            </a:extLst>
          </p:cNvPr>
          <p:cNvSpPr>
            <a:spLocks noGrp="1"/>
          </p:cNvSpPr>
          <p:nvPr>
            <p:ph sz="quarter" idx="21"/>
          </p:nvPr>
        </p:nvSpPr>
        <p:spPr>
          <a:xfrm>
            <a:off x="479425" y="1460665"/>
            <a:ext cx="7999557" cy="4254847"/>
          </a:xfrm>
        </p:spPr>
        <p:txBody>
          <a:bodyPr/>
          <a:lstStyle/>
          <a:p>
            <a:pPr>
              <a:spcAft>
                <a:spcPts val="600"/>
              </a:spcAft>
            </a:pPr>
            <a:r>
              <a:rPr lang="en-US" dirty="0"/>
              <a:t>Cortex-A series (application)</a:t>
            </a:r>
          </a:p>
          <a:p>
            <a:pPr lvl="1">
              <a:spcAft>
                <a:spcPts val="600"/>
              </a:spcAft>
            </a:pPr>
            <a:r>
              <a:rPr lang="en-US" dirty="0"/>
              <a:t>High performance processors capable of full OS support</a:t>
            </a:r>
          </a:p>
          <a:p>
            <a:pPr lvl="1">
              <a:spcAft>
                <a:spcPts val="600"/>
              </a:spcAft>
            </a:pPr>
            <a:r>
              <a:rPr lang="en-US" dirty="0"/>
              <a:t>Applications include smartphones, digital TVs, and smart books.</a:t>
            </a:r>
          </a:p>
          <a:p>
            <a:pPr>
              <a:spcAft>
                <a:spcPts val="600"/>
              </a:spcAft>
            </a:pPr>
            <a:r>
              <a:rPr lang="en-US" dirty="0"/>
              <a:t>Cortex-R series (real-time)</a:t>
            </a:r>
          </a:p>
          <a:p>
            <a:pPr lvl="1">
              <a:spcAft>
                <a:spcPts val="600"/>
              </a:spcAft>
            </a:pPr>
            <a:r>
              <a:rPr lang="en-US" dirty="0"/>
              <a:t>High performance and reliability for real-time applications</a:t>
            </a:r>
          </a:p>
          <a:p>
            <a:pPr lvl="1">
              <a:spcAft>
                <a:spcPts val="600"/>
              </a:spcAft>
            </a:pPr>
            <a:r>
              <a:rPr lang="en-US" dirty="0"/>
              <a:t>Applications include automotive braking systems and powertrains.</a:t>
            </a:r>
          </a:p>
          <a:p>
            <a:pPr>
              <a:spcAft>
                <a:spcPts val="600"/>
              </a:spcAft>
            </a:pPr>
            <a:r>
              <a:rPr lang="en-US" dirty="0"/>
              <a:t>Cortex-M series (microcontroller)</a:t>
            </a:r>
          </a:p>
          <a:p>
            <a:pPr lvl="1">
              <a:spcAft>
                <a:spcPts val="600"/>
              </a:spcAft>
            </a:pPr>
            <a:r>
              <a:rPr lang="en-US" dirty="0"/>
              <a:t>Cost-sensitive solutions for deterministic microcontroller applications</a:t>
            </a:r>
          </a:p>
          <a:p>
            <a:pPr lvl="1">
              <a:spcAft>
                <a:spcPts val="600"/>
              </a:spcAft>
            </a:pPr>
            <a:r>
              <a:rPr lang="en-US" dirty="0"/>
              <a:t>Applications include microcontrollers and smart sensors.</a:t>
            </a:r>
          </a:p>
          <a:p>
            <a:pPr>
              <a:spcAft>
                <a:spcPts val="600"/>
              </a:spcAft>
            </a:pPr>
            <a:r>
              <a:rPr lang="en-US" dirty="0"/>
              <a:t>SecurCore series for high security applications</a:t>
            </a:r>
          </a:p>
          <a:p>
            <a:pPr marL="414655" lvl="1" indent="0">
              <a:buNone/>
            </a:pPr>
            <a:endParaRPr lang="en-US" dirty="0"/>
          </a:p>
          <a:p>
            <a:pPr marL="0" indent="0">
              <a:buNone/>
            </a:pPr>
            <a:endParaRPr lang="en-US" dirty="0"/>
          </a:p>
        </p:txBody>
      </p:sp>
      <p:grpSp>
        <p:nvGrpSpPr>
          <p:cNvPr id="5" name="Group 4">
            <a:extLst>
              <a:ext uri="{FF2B5EF4-FFF2-40B4-BE49-F238E27FC236}">
                <a16:creationId xmlns:a16="http://schemas.microsoft.com/office/drawing/2014/main" id="{E0F7D6CF-6839-446A-A069-1681D0DDCF39}"/>
              </a:ext>
            </a:extLst>
          </p:cNvPr>
          <p:cNvGrpSpPr/>
          <p:nvPr/>
        </p:nvGrpSpPr>
        <p:grpSpPr>
          <a:xfrm>
            <a:off x="8611868" y="1542131"/>
            <a:ext cx="3161235" cy="4254847"/>
            <a:chOff x="9141179" y="1629287"/>
            <a:chExt cx="2854146" cy="3841522"/>
          </a:xfrm>
        </p:grpSpPr>
        <p:sp>
          <p:nvSpPr>
            <p:cNvPr id="10" name="Rectangle 2">
              <a:extLst>
                <a:ext uri="{FF2B5EF4-FFF2-40B4-BE49-F238E27FC236}">
                  <a16:creationId xmlns:a16="http://schemas.microsoft.com/office/drawing/2014/main" id="{9868C808-BCF7-403D-BBBD-9B51299ACDAD}"/>
                </a:ext>
              </a:extLst>
            </p:cNvPr>
            <p:cNvSpPr>
              <a:spLocks noChangeArrowheads="1"/>
            </p:cNvSpPr>
            <p:nvPr/>
          </p:nvSpPr>
          <p:spPr bwMode="auto">
            <a:xfrm>
              <a:off x="9141179" y="4556052"/>
              <a:ext cx="2812804" cy="345972"/>
            </a:xfrm>
            <a:prstGeom prst="rect">
              <a:avLst/>
            </a:prstGeom>
            <a:solidFill>
              <a:srgbClr val="0096BB"/>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sz="1200" dirty="0"/>
            </a:p>
          </p:txBody>
        </p:sp>
        <p:sp>
          <p:nvSpPr>
            <p:cNvPr id="11" name="Rectangle 28">
              <a:extLst>
                <a:ext uri="{FF2B5EF4-FFF2-40B4-BE49-F238E27FC236}">
                  <a16:creationId xmlns:a16="http://schemas.microsoft.com/office/drawing/2014/main" id="{24AEA8A3-F88D-4970-B6A5-9BDF7B0F9EE4}"/>
                </a:ext>
              </a:extLst>
            </p:cNvPr>
            <p:cNvSpPr>
              <a:spLocks noChangeArrowheads="1"/>
            </p:cNvSpPr>
            <p:nvPr/>
          </p:nvSpPr>
          <p:spPr bwMode="auto">
            <a:xfrm>
              <a:off x="9141179" y="3828318"/>
              <a:ext cx="2812804" cy="727734"/>
            </a:xfrm>
            <a:prstGeom prst="rect">
              <a:avLst/>
            </a:prstGeom>
            <a:solidFill>
              <a:srgbClr val="6CBB68"/>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sz="1200" dirty="0"/>
            </a:p>
          </p:txBody>
        </p:sp>
        <p:sp>
          <p:nvSpPr>
            <p:cNvPr id="12" name="Rectangle 29">
              <a:extLst>
                <a:ext uri="{FF2B5EF4-FFF2-40B4-BE49-F238E27FC236}">
                  <a16:creationId xmlns:a16="http://schemas.microsoft.com/office/drawing/2014/main" id="{4F3B6F94-1A3A-4CC2-A264-C75115772A54}"/>
                </a:ext>
              </a:extLst>
            </p:cNvPr>
            <p:cNvSpPr>
              <a:spLocks noChangeArrowheads="1"/>
            </p:cNvSpPr>
            <p:nvPr/>
          </p:nvSpPr>
          <p:spPr bwMode="auto">
            <a:xfrm>
              <a:off x="9141179" y="3278342"/>
              <a:ext cx="2812804" cy="549976"/>
            </a:xfrm>
            <a:prstGeom prst="rect">
              <a:avLst/>
            </a:prstGeom>
            <a:solidFill>
              <a:srgbClr val="F8A15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sz="1200" dirty="0"/>
            </a:p>
          </p:txBody>
        </p:sp>
        <p:sp>
          <p:nvSpPr>
            <p:cNvPr id="13" name="Rectangle 30">
              <a:extLst>
                <a:ext uri="{FF2B5EF4-FFF2-40B4-BE49-F238E27FC236}">
                  <a16:creationId xmlns:a16="http://schemas.microsoft.com/office/drawing/2014/main" id="{64917250-8B36-4852-ACD5-ADA58A6069D1}"/>
                </a:ext>
              </a:extLst>
            </p:cNvPr>
            <p:cNvSpPr>
              <a:spLocks noChangeArrowheads="1"/>
            </p:cNvSpPr>
            <p:nvPr/>
          </p:nvSpPr>
          <p:spPr bwMode="auto">
            <a:xfrm>
              <a:off x="9141179" y="2437273"/>
              <a:ext cx="2812804" cy="841069"/>
            </a:xfrm>
            <a:prstGeom prst="rect">
              <a:avLst/>
            </a:prstGeom>
            <a:solidFill>
              <a:srgbClr val="F786A4"/>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sz="1200" dirty="0"/>
            </a:p>
          </p:txBody>
        </p:sp>
        <p:sp>
          <p:nvSpPr>
            <p:cNvPr id="15" name="Rectangle 14">
              <a:extLst>
                <a:ext uri="{FF2B5EF4-FFF2-40B4-BE49-F238E27FC236}">
                  <a16:creationId xmlns:a16="http://schemas.microsoft.com/office/drawing/2014/main" id="{08986335-20E6-4AF6-9877-FA9673D43670}"/>
                </a:ext>
              </a:extLst>
            </p:cNvPr>
            <p:cNvSpPr/>
            <p:nvPr/>
          </p:nvSpPr>
          <p:spPr bwMode="auto">
            <a:xfrm>
              <a:off x="9141179" y="4899637"/>
              <a:ext cx="2812804" cy="542818"/>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6" name="TextBox 5">
              <a:extLst>
                <a:ext uri="{FF2B5EF4-FFF2-40B4-BE49-F238E27FC236}">
                  <a16:creationId xmlns:a16="http://schemas.microsoft.com/office/drawing/2014/main" id="{5CCB651C-3DAA-4C4F-B36D-0E27DB03A610}"/>
                </a:ext>
              </a:extLst>
            </p:cNvPr>
            <p:cNvSpPr txBox="1">
              <a:spLocks noChangeArrowheads="1"/>
            </p:cNvSpPr>
            <p:nvPr/>
          </p:nvSpPr>
          <p:spPr bwMode="auto">
            <a:xfrm>
              <a:off x="10262165" y="2527941"/>
              <a:ext cx="1691817" cy="31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sz="1600" dirty="0">
                  <a:solidFill>
                    <a:schemeClr val="bg1"/>
                  </a:solidFill>
                </a:rPr>
                <a:t>Cortex-A</a:t>
              </a:r>
            </a:p>
          </p:txBody>
        </p:sp>
        <p:sp>
          <p:nvSpPr>
            <p:cNvPr id="17" name="Rectangle 32">
              <a:extLst>
                <a:ext uri="{FF2B5EF4-FFF2-40B4-BE49-F238E27FC236}">
                  <a16:creationId xmlns:a16="http://schemas.microsoft.com/office/drawing/2014/main" id="{5A44F369-CBC3-471C-A4F3-4021B3E5505D}"/>
                </a:ext>
              </a:extLst>
            </p:cNvPr>
            <p:cNvSpPr>
              <a:spLocks noChangeArrowheads="1"/>
            </p:cNvSpPr>
            <p:nvPr/>
          </p:nvSpPr>
          <p:spPr bwMode="auto">
            <a:xfrm>
              <a:off x="9141179" y="1629607"/>
              <a:ext cx="2812804" cy="807666"/>
            </a:xfrm>
            <a:prstGeom prst="rect">
              <a:avLst/>
            </a:prstGeom>
            <a:solidFill>
              <a:srgbClr val="F56F92"/>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sz="1200" dirty="0"/>
            </a:p>
          </p:txBody>
        </p:sp>
        <p:sp>
          <p:nvSpPr>
            <p:cNvPr id="18" name="TextBox 3">
              <a:extLst>
                <a:ext uri="{FF2B5EF4-FFF2-40B4-BE49-F238E27FC236}">
                  <a16:creationId xmlns:a16="http://schemas.microsoft.com/office/drawing/2014/main" id="{3BF43C59-6D89-4453-AC58-35EF37A7D48A}"/>
                </a:ext>
              </a:extLst>
            </p:cNvPr>
            <p:cNvSpPr txBox="1">
              <a:spLocks noChangeArrowheads="1"/>
            </p:cNvSpPr>
            <p:nvPr/>
          </p:nvSpPr>
          <p:spPr bwMode="auto">
            <a:xfrm>
              <a:off x="9343096" y="1629287"/>
              <a:ext cx="1356316" cy="110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US" sz="900" b="0" dirty="0"/>
                <a:t>Cortex-A73</a:t>
              </a:r>
              <a:br>
                <a:rPr lang="en-US" sz="900" b="0" dirty="0"/>
              </a:br>
              <a:r>
                <a:rPr lang="en-US" sz="900" b="0" dirty="0"/>
                <a:t>Cortex-A72</a:t>
              </a:r>
              <a:br>
                <a:rPr lang="en-US" sz="900" b="0" dirty="0"/>
              </a:br>
              <a:r>
                <a:rPr lang="en-US" sz="900" b="0" dirty="0"/>
                <a:t>Cortex-A57</a:t>
              </a:r>
              <a:br>
                <a:rPr lang="en-US" sz="900" b="0" dirty="0"/>
              </a:br>
              <a:r>
                <a:rPr lang="en-US" sz="900" b="0" dirty="0"/>
                <a:t>Cortex-A53</a:t>
              </a:r>
              <a:br>
                <a:rPr lang="en-US" sz="900" b="0" dirty="0"/>
              </a:br>
              <a:r>
                <a:rPr lang="en-US" sz="900" b="0" dirty="0"/>
                <a:t>Cortex-A35</a:t>
              </a:r>
              <a:br>
                <a:rPr lang="en-US" sz="900" b="0" dirty="0"/>
              </a:br>
              <a:r>
                <a:rPr lang="en-US" sz="900" b="0" dirty="0"/>
                <a:t>Cortex-A32</a:t>
              </a:r>
              <a:br>
                <a:rPr lang="en-US" sz="900" b="0" dirty="0"/>
              </a:br>
              <a:br>
                <a:rPr lang="en-US" sz="900" b="0" dirty="0"/>
              </a:br>
              <a:endParaRPr lang="en-US" sz="900" b="0" dirty="0"/>
            </a:p>
          </p:txBody>
        </p:sp>
        <p:sp>
          <p:nvSpPr>
            <p:cNvPr id="19" name="TextBox 33">
              <a:extLst>
                <a:ext uri="{FF2B5EF4-FFF2-40B4-BE49-F238E27FC236}">
                  <a16:creationId xmlns:a16="http://schemas.microsoft.com/office/drawing/2014/main" id="{FEEDCDBB-A870-428A-9E22-CBF7099B694E}"/>
                </a:ext>
              </a:extLst>
            </p:cNvPr>
            <p:cNvSpPr txBox="1">
              <a:spLocks noChangeArrowheads="1"/>
            </p:cNvSpPr>
            <p:nvPr/>
          </p:nvSpPr>
          <p:spPr bwMode="auto">
            <a:xfrm>
              <a:off x="10262165" y="3409572"/>
              <a:ext cx="1691817" cy="31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sz="1600" dirty="0">
                  <a:solidFill>
                    <a:schemeClr val="bg1"/>
                  </a:solidFill>
                </a:rPr>
                <a:t>Cortex-R</a:t>
              </a:r>
            </a:p>
          </p:txBody>
        </p:sp>
        <p:sp>
          <p:nvSpPr>
            <p:cNvPr id="20" name="TextBox 34">
              <a:extLst>
                <a:ext uri="{FF2B5EF4-FFF2-40B4-BE49-F238E27FC236}">
                  <a16:creationId xmlns:a16="http://schemas.microsoft.com/office/drawing/2014/main" id="{A1EF8A9C-D67B-4F83-8646-E148BA04554C}"/>
                </a:ext>
              </a:extLst>
            </p:cNvPr>
            <p:cNvSpPr txBox="1">
              <a:spLocks noChangeArrowheads="1"/>
            </p:cNvSpPr>
            <p:nvPr/>
          </p:nvSpPr>
          <p:spPr bwMode="auto">
            <a:xfrm>
              <a:off x="10262165" y="4078849"/>
              <a:ext cx="1691817" cy="31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sz="1600" dirty="0">
                  <a:solidFill>
                    <a:schemeClr val="bg1"/>
                  </a:solidFill>
                </a:rPr>
                <a:t>Cortex-M</a:t>
              </a:r>
            </a:p>
          </p:txBody>
        </p:sp>
        <p:sp>
          <p:nvSpPr>
            <p:cNvPr id="21" name="TextBox 35">
              <a:extLst>
                <a:ext uri="{FF2B5EF4-FFF2-40B4-BE49-F238E27FC236}">
                  <a16:creationId xmlns:a16="http://schemas.microsoft.com/office/drawing/2014/main" id="{BA587077-ED04-4E99-93D3-3B534A1E5546}"/>
                </a:ext>
              </a:extLst>
            </p:cNvPr>
            <p:cNvSpPr txBox="1">
              <a:spLocks noChangeArrowheads="1"/>
            </p:cNvSpPr>
            <p:nvPr/>
          </p:nvSpPr>
          <p:spPr bwMode="auto">
            <a:xfrm>
              <a:off x="10204924" y="4556052"/>
              <a:ext cx="1790401" cy="31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sz="1600" dirty="0">
                  <a:solidFill>
                    <a:schemeClr val="bg1"/>
                  </a:solidFill>
                </a:rPr>
                <a:t>SecurCore</a:t>
              </a:r>
            </a:p>
          </p:txBody>
        </p:sp>
        <p:sp>
          <p:nvSpPr>
            <p:cNvPr id="22" name="TextBox 36">
              <a:extLst>
                <a:ext uri="{FF2B5EF4-FFF2-40B4-BE49-F238E27FC236}">
                  <a16:creationId xmlns:a16="http://schemas.microsoft.com/office/drawing/2014/main" id="{2CBEE239-56F9-4E4A-804D-675C7BB95807}"/>
                </a:ext>
              </a:extLst>
            </p:cNvPr>
            <p:cNvSpPr txBox="1">
              <a:spLocks noChangeArrowheads="1"/>
            </p:cNvSpPr>
            <p:nvPr/>
          </p:nvSpPr>
          <p:spPr bwMode="auto">
            <a:xfrm>
              <a:off x="10408451" y="4997464"/>
              <a:ext cx="1496241" cy="31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sz="1600" dirty="0">
                  <a:solidFill>
                    <a:schemeClr val="bg1"/>
                  </a:solidFill>
                </a:rPr>
                <a:t>Classic</a:t>
              </a:r>
            </a:p>
          </p:txBody>
        </p:sp>
        <p:sp>
          <p:nvSpPr>
            <p:cNvPr id="23" name="Rectangle 38">
              <a:extLst>
                <a:ext uri="{FF2B5EF4-FFF2-40B4-BE49-F238E27FC236}">
                  <a16:creationId xmlns:a16="http://schemas.microsoft.com/office/drawing/2014/main" id="{D785F286-2922-4A8A-A60C-B9D07D9B2942}"/>
                </a:ext>
              </a:extLst>
            </p:cNvPr>
            <p:cNvSpPr>
              <a:spLocks noChangeArrowheads="1"/>
            </p:cNvSpPr>
            <p:nvPr/>
          </p:nvSpPr>
          <p:spPr bwMode="auto">
            <a:xfrm>
              <a:off x="9225451" y="2477358"/>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24" name="Rectangle 39">
              <a:extLst>
                <a:ext uri="{FF2B5EF4-FFF2-40B4-BE49-F238E27FC236}">
                  <a16:creationId xmlns:a16="http://schemas.microsoft.com/office/drawing/2014/main" id="{D341CB0C-4D3F-40D8-8F40-C1919D38532D}"/>
                </a:ext>
              </a:extLst>
            </p:cNvPr>
            <p:cNvSpPr>
              <a:spLocks noChangeArrowheads="1"/>
            </p:cNvSpPr>
            <p:nvPr/>
          </p:nvSpPr>
          <p:spPr bwMode="auto">
            <a:xfrm>
              <a:off x="9225451" y="2606202"/>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25" name="Rectangle 40">
              <a:extLst>
                <a:ext uri="{FF2B5EF4-FFF2-40B4-BE49-F238E27FC236}">
                  <a16:creationId xmlns:a16="http://schemas.microsoft.com/office/drawing/2014/main" id="{D45F2F3A-D071-4194-B91F-82AA6529C87D}"/>
                </a:ext>
              </a:extLst>
            </p:cNvPr>
            <p:cNvSpPr>
              <a:spLocks noChangeArrowheads="1"/>
            </p:cNvSpPr>
            <p:nvPr/>
          </p:nvSpPr>
          <p:spPr bwMode="auto">
            <a:xfrm>
              <a:off x="9225451" y="2730752"/>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26" name="Rectangle 41">
              <a:extLst>
                <a:ext uri="{FF2B5EF4-FFF2-40B4-BE49-F238E27FC236}">
                  <a16:creationId xmlns:a16="http://schemas.microsoft.com/office/drawing/2014/main" id="{BDDB13E5-A8DD-47AC-A37E-3F5D3DF03BBB}"/>
                </a:ext>
              </a:extLst>
            </p:cNvPr>
            <p:cNvSpPr>
              <a:spLocks noChangeArrowheads="1"/>
            </p:cNvSpPr>
            <p:nvPr/>
          </p:nvSpPr>
          <p:spPr bwMode="auto">
            <a:xfrm>
              <a:off x="9225451" y="2853870"/>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27" name="Rectangle 42">
              <a:extLst>
                <a:ext uri="{FF2B5EF4-FFF2-40B4-BE49-F238E27FC236}">
                  <a16:creationId xmlns:a16="http://schemas.microsoft.com/office/drawing/2014/main" id="{4894DC0B-8044-450C-8690-F4184D2DE747}"/>
                </a:ext>
              </a:extLst>
            </p:cNvPr>
            <p:cNvSpPr>
              <a:spLocks noChangeArrowheads="1"/>
            </p:cNvSpPr>
            <p:nvPr/>
          </p:nvSpPr>
          <p:spPr bwMode="auto">
            <a:xfrm>
              <a:off x="9225451" y="2986772"/>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28" name="Rectangle 43">
              <a:extLst>
                <a:ext uri="{FF2B5EF4-FFF2-40B4-BE49-F238E27FC236}">
                  <a16:creationId xmlns:a16="http://schemas.microsoft.com/office/drawing/2014/main" id="{01DAF325-8B56-4D25-8F69-C2DBCDC07006}"/>
                </a:ext>
              </a:extLst>
            </p:cNvPr>
            <p:cNvSpPr>
              <a:spLocks noChangeArrowheads="1"/>
            </p:cNvSpPr>
            <p:nvPr/>
          </p:nvSpPr>
          <p:spPr bwMode="auto">
            <a:xfrm>
              <a:off x="9225445" y="3891786"/>
              <a:ext cx="112894" cy="84704"/>
            </a:xfrm>
            <a:prstGeom prst="rect">
              <a:avLst/>
            </a:prstGeom>
            <a:solidFill>
              <a:srgbClr val="92D050"/>
            </a:solidFill>
            <a:ln w="12700" algn="ctr">
              <a:solidFill>
                <a:schemeClr val="bg1"/>
              </a:solidFill>
              <a:round/>
              <a:headEnd/>
              <a:tailEnd/>
            </a:ln>
          </p:spPr>
          <p:txBody>
            <a:bodyPr wrap="none" anchor="ctr"/>
            <a:lstStyle/>
            <a:p>
              <a:pPr algn="ctr"/>
              <a:endParaRPr lang="en-US" sz="1200" dirty="0"/>
            </a:p>
          </p:txBody>
        </p:sp>
        <p:sp>
          <p:nvSpPr>
            <p:cNvPr id="29" name="Rectangle 44">
              <a:extLst>
                <a:ext uri="{FF2B5EF4-FFF2-40B4-BE49-F238E27FC236}">
                  <a16:creationId xmlns:a16="http://schemas.microsoft.com/office/drawing/2014/main" id="{555DD7E3-4AF3-45E8-A580-516866A56B91}"/>
                </a:ext>
              </a:extLst>
            </p:cNvPr>
            <p:cNvSpPr>
              <a:spLocks noChangeArrowheads="1"/>
            </p:cNvSpPr>
            <p:nvPr/>
          </p:nvSpPr>
          <p:spPr bwMode="auto">
            <a:xfrm>
              <a:off x="9225445" y="4013234"/>
              <a:ext cx="112894" cy="84704"/>
            </a:xfrm>
            <a:prstGeom prst="rect">
              <a:avLst/>
            </a:prstGeom>
            <a:solidFill>
              <a:srgbClr val="92D050"/>
            </a:solidFill>
            <a:ln w="12700" algn="ctr">
              <a:solidFill>
                <a:schemeClr val="bg1"/>
              </a:solidFill>
              <a:round/>
              <a:headEnd/>
              <a:tailEnd/>
            </a:ln>
          </p:spPr>
          <p:txBody>
            <a:bodyPr wrap="none" anchor="ctr"/>
            <a:lstStyle/>
            <a:p>
              <a:pPr algn="ctr"/>
              <a:endParaRPr lang="en-US" sz="1200" dirty="0"/>
            </a:p>
          </p:txBody>
        </p:sp>
        <p:sp>
          <p:nvSpPr>
            <p:cNvPr id="30" name="Rectangle 45">
              <a:extLst>
                <a:ext uri="{FF2B5EF4-FFF2-40B4-BE49-F238E27FC236}">
                  <a16:creationId xmlns:a16="http://schemas.microsoft.com/office/drawing/2014/main" id="{C97F2D70-E095-4877-8B5A-2AE95067A1DD}"/>
                </a:ext>
              </a:extLst>
            </p:cNvPr>
            <p:cNvSpPr>
              <a:spLocks noChangeArrowheads="1"/>
            </p:cNvSpPr>
            <p:nvPr/>
          </p:nvSpPr>
          <p:spPr bwMode="auto">
            <a:xfrm>
              <a:off x="9225444" y="4136352"/>
              <a:ext cx="112894" cy="84704"/>
            </a:xfrm>
            <a:prstGeom prst="rect">
              <a:avLst/>
            </a:prstGeom>
            <a:solidFill>
              <a:srgbClr val="92D050"/>
            </a:solidFill>
            <a:ln w="12700" algn="ctr">
              <a:solidFill>
                <a:schemeClr val="bg1"/>
              </a:solidFill>
              <a:round/>
              <a:headEnd/>
              <a:tailEnd/>
            </a:ln>
          </p:spPr>
          <p:txBody>
            <a:bodyPr wrap="none" anchor="ctr"/>
            <a:lstStyle/>
            <a:p>
              <a:pPr algn="ctr"/>
              <a:endParaRPr lang="en-US" sz="1200" dirty="0"/>
            </a:p>
          </p:txBody>
        </p:sp>
        <p:sp>
          <p:nvSpPr>
            <p:cNvPr id="31" name="Rectangle 46">
              <a:extLst>
                <a:ext uri="{FF2B5EF4-FFF2-40B4-BE49-F238E27FC236}">
                  <a16:creationId xmlns:a16="http://schemas.microsoft.com/office/drawing/2014/main" id="{6DE11B55-2A53-46BB-B51F-9DC82DC29C01}"/>
                </a:ext>
              </a:extLst>
            </p:cNvPr>
            <p:cNvSpPr>
              <a:spLocks noChangeArrowheads="1"/>
            </p:cNvSpPr>
            <p:nvPr/>
          </p:nvSpPr>
          <p:spPr bwMode="auto">
            <a:xfrm>
              <a:off x="9225443" y="4269730"/>
              <a:ext cx="112894" cy="84704"/>
            </a:xfrm>
            <a:prstGeom prst="rect">
              <a:avLst/>
            </a:prstGeom>
            <a:solidFill>
              <a:srgbClr val="92D050"/>
            </a:solidFill>
            <a:ln w="12700" algn="ctr">
              <a:solidFill>
                <a:schemeClr val="bg1"/>
              </a:solidFill>
              <a:round/>
              <a:headEnd/>
              <a:tailEnd/>
            </a:ln>
          </p:spPr>
          <p:txBody>
            <a:bodyPr wrap="none" anchor="ctr"/>
            <a:lstStyle/>
            <a:p>
              <a:pPr algn="ctr"/>
              <a:endParaRPr lang="en-US" sz="1200" dirty="0"/>
            </a:p>
          </p:txBody>
        </p:sp>
        <p:sp>
          <p:nvSpPr>
            <p:cNvPr id="32" name="Rectangle 47">
              <a:extLst>
                <a:ext uri="{FF2B5EF4-FFF2-40B4-BE49-F238E27FC236}">
                  <a16:creationId xmlns:a16="http://schemas.microsoft.com/office/drawing/2014/main" id="{88F03604-8791-4979-950B-20D4D9B91B1D}"/>
                </a:ext>
              </a:extLst>
            </p:cNvPr>
            <p:cNvSpPr>
              <a:spLocks noChangeArrowheads="1"/>
            </p:cNvSpPr>
            <p:nvPr/>
          </p:nvSpPr>
          <p:spPr bwMode="auto">
            <a:xfrm>
              <a:off x="9225442" y="4391417"/>
              <a:ext cx="112894" cy="84704"/>
            </a:xfrm>
            <a:prstGeom prst="rect">
              <a:avLst/>
            </a:prstGeom>
            <a:solidFill>
              <a:srgbClr val="92D050"/>
            </a:solidFill>
            <a:ln w="12700" algn="ctr">
              <a:solidFill>
                <a:schemeClr val="bg1"/>
              </a:solidFill>
              <a:round/>
              <a:headEnd/>
              <a:tailEnd/>
            </a:ln>
          </p:spPr>
          <p:txBody>
            <a:bodyPr wrap="none" anchor="ctr"/>
            <a:lstStyle/>
            <a:p>
              <a:pPr algn="ctr"/>
              <a:endParaRPr lang="en-US" sz="1200" dirty="0"/>
            </a:p>
          </p:txBody>
        </p:sp>
        <p:sp>
          <p:nvSpPr>
            <p:cNvPr id="33" name="Rectangle 49">
              <a:extLst>
                <a:ext uri="{FF2B5EF4-FFF2-40B4-BE49-F238E27FC236}">
                  <a16:creationId xmlns:a16="http://schemas.microsoft.com/office/drawing/2014/main" id="{8008C06F-75A2-41D1-91D9-05529F593B58}"/>
                </a:ext>
              </a:extLst>
            </p:cNvPr>
            <p:cNvSpPr>
              <a:spLocks noChangeArrowheads="1"/>
            </p:cNvSpPr>
            <p:nvPr/>
          </p:nvSpPr>
          <p:spPr bwMode="auto">
            <a:xfrm>
              <a:off x="9225451" y="4613316"/>
              <a:ext cx="112894" cy="84704"/>
            </a:xfrm>
            <a:prstGeom prst="rect">
              <a:avLst/>
            </a:prstGeom>
            <a:solidFill>
              <a:srgbClr val="00B0F0"/>
            </a:solidFill>
            <a:ln w="12700" algn="ctr">
              <a:solidFill>
                <a:schemeClr val="bg1"/>
              </a:solidFill>
              <a:round/>
              <a:headEnd/>
              <a:tailEnd/>
            </a:ln>
          </p:spPr>
          <p:txBody>
            <a:bodyPr wrap="none" anchor="ctr"/>
            <a:lstStyle/>
            <a:p>
              <a:pPr algn="ctr"/>
              <a:endParaRPr lang="en-US" sz="1200" dirty="0"/>
            </a:p>
          </p:txBody>
        </p:sp>
        <p:sp>
          <p:nvSpPr>
            <p:cNvPr id="34" name="Rectangle 50">
              <a:extLst>
                <a:ext uri="{FF2B5EF4-FFF2-40B4-BE49-F238E27FC236}">
                  <a16:creationId xmlns:a16="http://schemas.microsoft.com/office/drawing/2014/main" id="{93C5273E-975D-4F59-90FF-8468648713B7}"/>
                </a:ext>
              </a:extLst>
            </p:cNvPr>
            <p:cNvSpPr>
              <a:spLocks noChangeArrowheads="1"/>
            </p:cNvSpPr>
            <p:nvPr/>
          </p:nvSpPr>
          <p:spPr bwMode="auto">
            <a:xfrm>
              <a:off x="9225451" y="4766021"/>
              <a:ext cx="112894" cy="84704"/>
            </a:xfrm>
            <a:prstGeom prst="rect">
              <a:avLst/>
            </a:prstGeom>
            <a:solidFill>
              <a:srgbClr val="00B0F0"/>
            </a:solidFill>
            <a:ln w="12700" algn="ctr">
              <a:solidFill>
                <a:schemeClr val="bg1"/>
              </a:solidFill>
              <a:round/>
              <a:headEnd/>
              <a:tailEnd/>
            </a:ln>
          </p:spPr>
          <p:txBody>
            <a:bodyPr wrap="none" anchor="ctr"/>
            <a:lstStyle/>
            <a:p>
              <a:pPr algn="ctr"/>
              <a:endParaRPr lang="en-US" sz="1200" dirty="0"/>
            </a:p>
          </p:txBody>
        </p:sp>
        <p:sp>
          <p:nvSpPr>
            <p:cNvPr id="35" name="Rectangle 34">
              <a:extLst>
                <a:ext uri="{FF2B5EF4-FFF2-40B4-BE49-F238E27FC236}">
                  <a16:creationId xmlns:a16="http://schemas.microsoft.com/office/drawing/2014/main" id="{8A6AFF85-C458-49CC-BF88-58F285192D03}"/>
                </a:ext>
              </a:extLst>
            </p:cNvPr>
            <p:cNvSpPr/>
            <p:nvPr/>
          </p:nvSpPr>
          <p:spPr bwMode="auto">
            <a:xfrm>
              <a:off x="9225451" y="4995078"/>
              <a:ext cx="112894" cy="84703"/>
            </a:xfrm>
            <a:prstGeom prst="rect">
              <a:avLst/>
            </a:prstGeom>
            <a:solidFill>
              <a:schemeClr val="accent5">
                <a:lumMod val="50000"/>
              </a:schemeClr>
            </a:solidFill>
            <a:ln w="12700" cap="flat" cmpd="sng" algn="ctr">
              <a:solidFill>
                <a:schemeClr val="bg1"/>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36" name="Rectangle 35">
              <a:extLst>
                <a:ext uri="{FF2B5EF4-FFF2-40B4-BE49-F238E27FC236}">
                  <a16:creationId xmlns:a16="http://schemas.microsoft.com/office/drawing/2014/main" id="{BB5D783C-BAE3-4E89-943A-080E4E9206AF}"/>
                </a:ext>
              </a:extLst>
            </p:cNvPr>
            <p:cNvSpPr/>
            <p:nvPr/>
          </p:nvSpPr>
          <p:spPr bwMode="auto">
            <a:xfrm>
              <a:off x="9225451" y="5147783"/>
              <a:ext cx="112894" cy="84703"/>
            </a:xfrm>
            <a:prstGeom prst="rect">
              <a:avLst/>
            </a:prstGeom>
            <a:solidFill>
              <a:schemeClr val="accent5">
                <a:lumMod val="50000"/>
              </a:schemeClr>
            </a:solidFill>
            <a:ln w="12700" cap="flat" cmpd="sng" algn="ctr">
              <a:solidFill>
                <a:schemeClr val="bg1"/>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37" name="Rectangle 36">
              <a:extLst>
                <a:ext uri="{FF2B5EF4-FFF2-40B4-BE49-F238E27FC236}">
                  <a16:creationId xmlns:a16="http://schemas.microsoft.com/office/drawing/2014/main" id="{6238128A-FEA1-4506-B3FD-4A46597F3229}"/>
                </a:ext>
              </a:extLst>
            </p:cNvPr>
            <p:cNvSpPr/>
            <p:nvPr/>
          </p:nvSpPr>
          <p:spPr bwMode="auto">
            <a:xfrm>
              <a:off x="9225451" y="5300488"/>
              <a:ext cx="112894" cy="84703"/>
            </a:xfrm>
            <a:prstGeom prst="rect">
              <a:avLst/>
            </a:prstGeom>
            <a:solidFill>
              <a:schemeClr val="accent5">
                <a:lumMod val="50000"/>
              </a:schemeClr>
            </a:solidFill>
            <a:ln w="12700" cap="flat" cmpd="sng" algn="ctr">
              <a:solidFill>
                <a:schemeClr val="bg1"/>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38" name="Rectangle 54">
              <a:extLst>
                <a:ext uri="{FF2B5EF4-FFF2-40B4-BE49-F238E27FC236}">
                  <a16:creationId xmlns:a16="http://schemas.microsoft.com/office/drawing/2014/main" id="{D9667DBE-6644-480A-8CF6-99C78E5794BF}"/>
                </a:ext>
              </a:extLst>
            </p:cNvPr>
            <p:cNvSpPr>
              <a:spLocks noChangeArrowheads="1"/>
            </p:cNvSpPr>
            <p:nvPr/>
          </p:nvSpPr>
          <p:spPr bwMode="auto">
            <a:xfrm>
              <a:off x="9226388" y="3450055"/>
              <a:ext cx="112894" cy="84704"/>
            </a:xfrm>
            <a:prstGeom prst="rect">
              <a:avLst/>
            </a:prstGeom>
            <a:solidFill>
              <a:srgbClr val="FFC000"/>
            </a:solidFill>
            <a:ln w="12700" algn="ctr">
              <a:solidFill>
                <a:schemeClr val="bg1"/>
              </a:solidFill>
              <a:round/>
              <a:headEnd/>
              <a:tailEnd/>
            </a:ln>
          </p:spPr>
          <p:txBody>
            <a:bodyPr wrap="none" anchor="ctr"/>
            <a:lstStyle/>
            <a:p>
              <a:pPr algn="ctr"/>
              <a:endParaRPr lang="en-US" sz="1200" dirty="0"/>
            </a:p>
          </p:txBody>
        </p:sp>
        <p:sp>
          <p:nvSpPr>
            <p:cNvPr id="39" name="Rectangle 55">
              <a:extLst>
                <a:ext uri="{FF2B5EF4-FFF2-40B4-BE49-F238E27FC236}">
                  <a16:creationId xmlns:a16="http://schemas.microsoft.com/office/drawing/2014/main" id="{ED220BBC-346C-4725-84FA-CFA0EF6B9E5E}"/>
                </a:ext>
              </a:extLst>
            </p:cNvPr>
            <p:cNvSpPr>
              <a:spLocks noChangeArrowheads="1"/>
            </p:cNvSpPr>
            <p:nvPr/>
          </p:nvSpPr>
          <p:spPr bwMode="auto">
            <a:xfrm>
              <a:off x="9226388" y="3574962"/>
              <a:ext cx="112894" cy="84704"/>
            </a:xfrm>
            <a:prstGeom prst="rect">
              <a:avLst/>
            </a:prstGeom>
            <a:solidFill>
              <a:srgbClr val="FFC000"/>
            </a:solidFill>
            <a:ln w="12700" algn="ctr">
              <a:solidFill>
                <a:schemeClr val="bg1"/>
              </a:solidFill>
              <a:round/>
              <a:headEnd/>
              <a:tailEnd/>
            </a:ln>
          </p:spPr>
          <p:txBody>
            <a:bodyPr wrap="none" anchor="ctr"/>
            <a:lstStyle/>
            <a:p>
              <a:pPr algn="ctr"/>
              <a:endParaRPr lang="en-US" sz="1200" dirty="0"/>
            </a:p>
          </p:txBody>
        </p:sp>
        <p:sp>
          <p:nvSpPr>
            <p:cNvPr id="40" name="Rectangle 56">
              <a:extLst>
                <a:ext uri="{FF2B5EF4-FFF2-40B4-BE49-F238E27FC236}">
                  <a16:creationId xmlns:a16="http://schemas.microsoft.com/office/drawing/2014/main" id="{1E1ACECC-72B1-4297-A5BB-0B759C432CAA}"/>
                </a:ext>
              </a:extLst>
            </p:cNvPr>
            <p:cNvSpPr>
              <a:spLocks noChangeArrowheads="1"/>
            </p:cNvSpPr>
            <p:nvPr/>
          </p:nvSpPr>
          <p:spPr bwMode="auto">
            <a:xfrm>
              <a:off x="9225446" y="3695097"/>
              <a:ext cx="112894" cy="84704"/>
            </a:xfrm>
            <a:prstGeom prst="rect">
              <a:avLst/>
            </a:prstGeom>
            <a:solidFill>
              <a:srgbClr val="FFC000"/>
            </a:solidFill>
            <a:ln w="12700" algn="ctr">
              <a:solidFill>
                <a:schemeClr val="bg1"/>
              </a:solidFill>
              <a:round/>
              <a:headEnd/>
              <a:tailEnd/>
            </a:ln>
          </p:spPr>
          <p:txBody>
            <a:bodyPr wrap="none" anchor="ctr"/>
            <a:lstStyle/>
            <a:p>
              <a:pPr algn="ctr"/>
              <a:endParaRPr lang="en-US" sz="1200" dirty="0"/>
            </a:p>
          </p:txBody>
        </p:sp>
        <p:sp>
          <p:nvSpPr>
            <p:cNvPr id="41" name="Rectangle 38">
              <a:extLst>
                <a:ext uri="{FF2B5EF4-FFF2-40B4-BE49-F238E27FC236}">
                  <a16:creationId xmlns:a16="http://schemas.microsoft.com/office/drawing/2014/main" id="{C5DD6BDD-E1B3-4996-8A57-BE4964D520CA}"/>
                </a:ext>
              </a:extLst>
            </p:cNvPr>
            <p:cNvSpPr>
              <a:spLocks noChangeArrowheads="1"/>
            </p:cNvSpPr>
            <p:nvPr/>
          </p:nvSpPr>
          <p:spPr bwMode="auto">
            <a:xfrm>
              <a:off x="9225412" y="2195331"/>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42" name="Rectangle 39">
              <a:extLst>
                <a:ext uri="{FF2B5EF4-FFF2-40B4-BE49-F238E27FC236}">
                  <a16:creationId xmlns:a16="http://schemas.microsoft.com/office/drawing/2014/main" id="{57E40E2B-6810-4B92-9FFF-A7C8F9AE2438}"/>
                </a:ext>
              </a:extLst>
            </p:cNvPr>
            <p:cNvSpPr>
              <a:spLocks noChangeArrowheads="1"/>
            </p:cNvSpPr>
            <p:nvPr/>
          </p:nvSpPr>
          <p:spPr bwMode="auto">
            <a:xfrm>
              <a:off x="9225413" y="2322744"/>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43" name="Rectangle 42">
              <a:extLst>
                <a:ext uri="{FF2B5EF4-FFF2-40B4-BE49-F238E27FC236}">
                  <a16:creationId xmlns:a16="http://schemas.microsoft.com/office/drawing/2014/main" id="{51792FF2-B30B-4CEA-823C-C6F4F0486039}"/>
                </a:ext>
              </a:extLst>
            </p:cNvPr>
            <p:cNvSpPr>
              <a:spLocks noChangeArrowheads="1"/>
            </p:cNvSpPr>
            <p:nvPr/>
          </p:nvSpPr>
          <p:spPr bwMode="auto">
            <a:xfrm>
              <a:off x="9225415" y="2066248"/>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44" name="Rectangle 38">
              <a:extLst>
                <a:ext uri="{FF2B5EF4-FFF2-40B4-BE49-F238E27FC236}">
                  <a16:creationId xmlns:a16="http://schemas.microsoft.com/office/drawing/2014/main" id="{DC1644D3-3767-43BA-98F2-5E95D855645D}"/>
                </a:ext>
              </a:extLst>
            </p:cNvPr>
            <p:cNvSpPr>
              <a:spLocks noChangeArrowheads="1"/>
            </p:cNvSpPr>
            <p:nvPr/>
          </p:nvSpPr>
          <p:spPr bwMode="auto">
            <a:xfrm>
              <a:off x="9225414" y="1813092"/>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45" name="Rectangle 39">
              <a:extLst>
                <a:ext uri="{FF2B5EF4-FFF2-40B4-BE49-F238E27FC236}">
                  <a16:creationId xmlns:a16="http://schemas.microsoft.com/office/drawing/2014/main" id="{38E42CD9-DBA7-4B2E-BC4D-AD9D83DA6B7C}"/>
                </a:ext>
              </a:extLst>
            </p:cNvPr>
            <p:cNvSpPr>
              <a:spLocks noChangeArrowheads="1"/>
            </p:cNvSpPr>
            <p:nvPr/>
          </p:nvSpPr>
          <p:spPr bwMode="auto">
            <a:xfrm>
              <a:off x="9225415" y="1936210"/>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46" name="Rectangle 39">
              <a:extLst>
                <a:ext uri="{FF2B5EF4-FFF2-40B4-BE49-F238E27FC236}">
                  <a16:creationId xmlns:a16="http://schemas.microsoft.com/office/drawing/2014/main" id="{0884633D-D936-4B49-9341-05503EE5AC90}"/>
                </a:ext>
              </a:extLst>
            </p:cNvPr>
            <p:cNvSpPr>
              <a:spLocks noChangeArrowheads="1"/>
            </p:cNvSpPr>
            <p:nvPr/>
          </p:nvSpPr>
          <p:spPr bwMode="auto">
            <a:xfrm>
              <a:off x="9225448" y="1694268"/>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47" name="Rectangle 42">
              <a:extLst>
                <a:ext uri="{FF2B5EF4-FFF2-40B4-BE49-F238E27FC236}">
                  <a16:creationId xmlns:a16="http://schemas.microsoft.com/office/drawing/2014/main" id="{228E1CD3-0B93-4661-BAC6-C580A0072D58}"/>
                </a:ext>
              </a:extLst>
            </p:cNvPr>
            <p:cNvSpPr>
              <a:spLocks noChangeArrowheads="1"/>
            </p:cNvSpPr>
            <p:nvPr/>
          </p:nvSpPr>
          <p:spPr bwMode="auto">
            <a:xfrm>
              <a:off x="9225448" y="3112753"/>
              <a:ext cx="112894" cy="84703"/>
            </a:xfrm>
            <a:prstGeom prst="rect">
              <a:avLst/>
            </a:prstGeom>
            <a:solidFill>
              <a:srgbClr val="FF0000"/>
            </a:solidFill>
            <a:ln w="12700" algn="ctr">
              <a:solidFill>
                <a:schemeClr val="bg1"/>
              </a:solidFill>
              <a:round/>
              <a:headEnd/>
              <a:tailEnd/>
            </a:ln>
          </p:spPr>
          <p:txBody>
            <a:bodyPr wrap="none" anchor="ctr"/>
            <a:lstStyle/>
            <a:p>
              <a:pPr algn="ctr"/>
              <a:endParaRPr lang="en-US" sz="1200" dirty="0"/>
            </a:p>
          </p:txBody>
        </p:sp>
        <p:sp>
          <p:nvSpPr>
            <p:cNvPr id="48" name="TextBox 3">
              <a:extLst>
                <a:ext uri="{FF2B5EF4-FFF2-40B4-BE49-F238E27FC236}">
                  <a16:creationId xmlns:a16="http://schemas.microsoft.com/office/drawing/2014/main" id="{5E4ED55D-C36B-48BB-95E2-C25951733C43}"/>
                </a:ext>
              </a:extLst>
            </p:cNvPr>
            <p:cNvSpPr txBox="1">
              <a:spLocks noChangeArrowheads="1"/>
            </p:cNvSpPr>
            <p:nvPr/>
          </p:nvSpPr>
          <p:spPr bwMode="auto">
            <a:xfrm>
              <a:off x="9343096" y="2417230"/>
              <a:ext cx="1356316" cy="84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US" sz="900" b="0" dirty="0"/>
                <a:t>Cortex-A17</a:t>
              </a:r>
              <a:br>
                <a:rPr lang="en-US" sz="900" b="0" dirty="0"/>
              </a:br>
              <a:r>
                <a:rPr lang="en-US" sz="900" b="0" dirty="0"/>
                <a:t>Cortex-A15</a:t>
              </a:r>
              <a:br>
                <a:rPr lang="en-US" sz="900" b="0" dirty="0"/>
              </a:br>
              <a:r>
                <a:rPr lang="en-US" sz="900" b="0" dirty="0"/>
                <a:t>Cortex-A9</a:t>
              </a:r>
              <a:br>
                <a:rPr lang="en-US" sz="900" b="0" dirty="0"/>
              </a:br>
              <a:r>
                <a:rPr lang="en-US" sz="900" b="0" dirty="0"/>
                <a:t>Cortex-A8</a:t>
              </a:r>
              <a:br>
                <a:rPr lang="en-US" sz="900" b="0" dirty="0"/>
              </a:br>
              <a:r>
                <a:rPr lang="en-US" sz="900" b="0" dirty="0"/>
                <a:t>Cortex-A7</a:t>
              </a:r>
              <a:br>
                <a:rPr lang="en-US" sz="900" b="0" dirty="0"/>
              </a:br>
              <a:r>
                <a:rPr lang="en-US" sz="900" b="0" dirty="0"/>
                <a:t>Cortex-A5</a:t>
              </a:r>
            </a:p>
          </p:txBody>
        </p:sp>
        <p:sp>
          <p:nvSpPr>
            <p:cNvPr id="49" name="Rectangle 48">
              <a:extLst>
                <a:ext uri="{FF2B5EF4-FFF2-40B4-BE49-F238E27FC236}">
                  <a16:creationId xmlns:a16="http://schemas.microsoft.com/office/drawing/2014/main" id="{63A260AE-7DE4-44E8-84F4-5E13BC64F681}"/>
                </a:ext>
              </a:extLst>
            </p:cNvPr>
            <p:cNvSpPr>
              <a:spLocks noChangeArrowheads="1"/>
            </p:cNvSpPr>
            <p:nvPr/>
          </p:nvSpPr>
          <p:spPr bwMode="auto">
            <a:xfrm>
              <a:off x="9225447" y="3325267"/>
              <a:ext cx="112894" cy="84704"/>
            </a:xfrm>
            <a:prstGeom prst="rect">
              <a:avLst/>
            </a:prstGeom>
            <a:solidFill>
              <a:srgbClr val="FFC000"/>
            </a:solidFill>
            <a:ln w="12700" algn="ctr">
              <a:solidFill>
                <a:schemeClr val="bg1"/>
              </a:solidFill>
              <a:round/>
              <a:headEnd/>
              <a:tailEnd/>
            </a:ln>
          </p:spPr>
          <p:txBody>
            <a:bodyPr wrap="none" anchor="ctr"/>
            <a:lstStyle/>
            <a:p>
              <a:pPr algn="ctr"/>
              <a:endParaRPr lang="en-US" sz="1200" dirty="0"/>
            </a:p>
          </p:txBody>
        </p:sp>
        <p:sp>
          <p:nvSpPr>
            <p:cNvPr id="50" name="TextBox 3">
              <a:extLst>
                <a:ext uri="{FF2B5EF4-FFF2-40B4-BE49-F238E27FC236}">
                  <a16:creationId xmlns:a16="http://schemas.microsoft.com/office/drawing/2014/main" id="{90A4246D-C9D3-4F59-8953-103437615C52}"/>
                </a:ext>
              </a:extLst>
            </p:cNvPr>
            <p:cNvSpPr txBox="1">
              <a:spLocks noChangeArrowheads="1"/>
            </p:cNvSpPr>
            <p:nvPr/>
          </p:nvSpPr>
          <p:spPr bwMode="auto">
            <a:xfrm>
              <a:off x="9338340" y="3258577"/>
              <a:ext cx="1356316" cy="59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US" sz="900" b="0" dirty="0"/>
                <a:t>Cortex-R8</a:t>
              </a:r>
              <a:br>
                <a:rPr lang="en-US" sz="900" b="0" dirty="0"/>
              </a:br>
              <a:r>
                <a:rPr lang="en-US" sz="900" b="0" dirty="0"/>
                <a:t>Cortex-R7</a:t>
              </a:r>
              <a:br>
                <a:rPr lang="en-US" sz="900" b="0" dirty="0"/>
              </a:br>
              <a:r>
                <a:rPr lang="en-US" sz="900" b="0" dirty="0"/>
                <a:t>Cortex-R5</a:t>
              </a:r>
              <a:br>
                <a:rPr lang="en-US" sz="900" b="0" dirty="0"/>
              </a:br>
              <a:r>
                <a:rPr lang="en-US" sz="900" b="0" dirty="0"/>
                <a:t>Cortex-R4</a:t>
              </a:r>
            </a:p>
          </p:txBody>
        </p:sp>
        <p:sp>
          <p:nvSpPr>
            <p:cNvPr id="51" name="TextBox 3">
              <a:extLst>
                <a:ext uri="{FF2B5EF4-FFF2-40B4-BE49-F238E27FC236}">
                  <a16:creationId xmlns:a16="http://schemas.microsoft.com/office/drawing/2014/main" id="{DA93E429-DBEC-4115-8483-C7A4B5DF7FC1}"/>
                </a:ext>
              </a:extLst>
            </p:cNvPr>
            <p:cNvSpPr txBox="1">
              <a:spLocks noChangeArrowheads="1"/>
            </p:cNvSpPr>
            <p:nvPr/>
          </p:nvSpPr>
          <p:spPr bwMode="auto">
            <a:xfrm>
              <a:off x="9338340" y="3831993"/>
              <a:ext cx="1356316" cy="72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US" sz="900" b="0" dirty="0"/>
                <a:t>Cortex-M7</a:t>
              </a:r>
              <a:br>
                <a:rPr lang="en-US" sz="900" b="0" dirty="0"/>
              </a:br>
              <a:r>
                <a:rPr lang="en-US" sz="900" b="0" dirty="0"/>
                <a:t>Cortex-M4</a:t>
              </a:r>
              <a:br>
                <a:rPr lang="en-US" sz="900" b="0" dirty="0"/>
              </a:br>
              <a:r>
                <a:rPr lang="en-US" sz="900" b="0" dirty="0"/>
                <a:t>Cortex-M3</a:t>
              </a:r>
              <a:br>
                <a:rPr lang="en-US" sz="900" b="0" dirty="0"/>
              </a:br>
              <a:r>
                <a:rPr lang="en-US" sz="900" b="0" dirty="0"/>
                <a:t>Cortex-M0+</a:t>
              </a:r>
              <a:br>
                <a:rPr lang="en-US" sz="900" b="0" dirty="0"/>
              </a:br>
              <a:r>
                <a:rPr lang="en-US" sz="900" b="0" dirty="0"/>
                <a:t>Cortex-M0</a:t>
              </a:r>
            </a:p>
          </p:txBody>
        </p:sp>
        <p:sp>
          <p:nvSpPr>
            <p:cNvPr id="52" name="TextBox 3">
              <a:extLst>
                <a:ext uri="{FF2B5EF4-FFF2-40B4-BE49-F238E27FC236}">
                  <a16:creationId xmlns:a16="http://schemas.microsoft.com/office/drawing/2014/main" id="{249CE90A-5819-43A6-A079-470C3005B130}"/>
                </a:ext>
              </a:extLst>
            </p:cNvPr>
            <p:cNvSpPr txBox="1">
              <a:spLocks noChangeArrowheads="1"/>
            </p:cNvSpPr>
            <p:nvPr/>
          </p:nvSpPr>
          <p:spPr bwMode="auto">
            <a:xfrm>
              <a:off x="9339282" y="4571322"/>
              <a:ext cx="1356316" cy="89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US" sz="900" b="0" dirty="0"/>
                <a:t>SC000</a:t>
              </a:r>
            </a:p>
            <a:p>
              <a:pPr eaLnBrk="1" hangingPunct="1">
                <a:spcBef>
                  <a:spcPts val="300"/>
                </a:spcBef>
                <a:spcAft>
                  <a:spcPts val="300"/>
                </a:spcAft>
              </a:pPr>
              <a:r>
                <a:rPr lang="en-US" sz="900" b="0" dirty="0"/>
                <a:t>SC300</a:t>
              </a:r>
            </a:p>
            <a:p>
              <a:pPr eaLnBrk="1" hangingPunct="1">
                <a:spcBef>
                  <a:spcPts val="300"/>
                </a:spcBef>
              </a:pPr>
              <a:r>
                <a:rPr lang="en-US" sz="900" b="0" dirty="0"/>
                <a:t>Arm11</a:t>
              </a:r>
            </a:p>
            <a:p>
              <a:pPr eaLnBrk="1" hangingPunct="1">
                <a:spcBef>
                  <a:spcPts val="300"/>
                </a:spcBef>
              </a:pPr>
              <a:r>
                <a:rPr lang="en-US" sz="900" b="0" dirty="0"/>
                <a:t>Arm9</a:t>
              </a:r>
            </a:p>
            <a:p>
              <a:pPr eaLnBrk="1" hangingPunct="1">
                <a:spcBef>
                  <a:spcPts val="300"/>
                </a:spcBef>
              </a:pPr>
              <a:r>
                <a:rPr lang="en-US" sz="900" b="0" dirty="0"/>
                <a:t>Arm7</a:t>
              </a:r>
            </a:p>
          </p:txBody>
        </p:sp>
      </p:grpSp>
    </p:spTree>
    <p:extLst>
      <p:ext uri="{BB962C8B-B14F-4D97-AF65-F5344CB8AC3E}">
        <p14:creationId xmlns:p14="http://schemas.microsoft.com/office/powerpoint/2010/main" val="310954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CB2ECB-0799-48BF-A966-D6EBAC37385F}"/>
              </a:ext>
            </a:extLst>
          </p:cNvPr>
          <p:cNvSpPr>
            <a:spLocks noGrp="1"/>
          </p:cNvSpPr>
          <p:nvPr>
            <p:ph type="title"/>
          </p:nvPr>
        </p:nvSpPr>
        <p:spPr/>
        <p:txBody>
          <a:bodyPr/>
          <a:lstStyle/>
          <a:p>
            <a:r>
              <a:rPr lang="en-US" dirty="0"/>
              <a:t>Arm processors vs. Arm architectures </a:t>
            </a:r>
          </a:p>
        </p:txBody>
      </p:sp>
      <p:grpSp>
        <p:nvGrpSpPr>
          <p:cNvPr id="12" name="Group 11">
            <a:extLst>
              <a:ext uri="{FF2B5EF4-FFF2-40B4-BE49-F238E27FC236}">
                <a16:creationId xmlns:a16="http://schemas.microsoft.com/office/drawing/2014/main" id="{B13358EF-0C5D-4F57-99AB-615FA6DCE6C8}"/>
              </a:ext>
            </a:extLst>
          </p:cNvPr>
          <p:cNvGrpSpPr/>
          <p:nvPr/>
        </p:nvGrpSpPr>
        <p:grpSpPr>
          <a:xfrm>
            <a:off x="1747872" y="3944890"/>
            <a:ext cx="8673736" cy="2159000"/>
            <a:chOff x="225599" y="3988755"/>
            <a:chExt cx="8673736" cy="2159000"/>
          </a:xfrm>
        </p:grpSpPr>
        <p:sp>
          <p:nvSpPr>
            <p:cNvPr id="13" name="Rectangle 32">
              <a:extLst>
                <a:ext uri="{FF2B5EF4-FFF2-40B4-BE49-F238E27FC236}">
                  <a16:creationId xmlns:a16="http://schemas.microsoft.com/office/drawing/2014/main" id="{455BFDAF-F7F4-4B28-8344-86204AF02685}"/>
                </a:ext>
              </a:extLst>
            </p:cNvPr>
            <p:cNvSpPr>
              <a:spLocks noChangeArrowheads="1"/>
            </p:cNvSpPr>
            <p:nvPr/>
          </p:nvSpPr>
          <p:spPr bwMode="auto">
            <a:xfrm>
              <a:off x="4408661" y="3988755"/>
              <a:ext cx="2247900" cy="2139950"/>
            </a:xfrm>
            <a:prstGeom prst="rect">
              <a:avLst/>
            </a:prstGeom>
            <a:solidFill>
              <a:srgbClr val="B8CFDA"/>
            </a:solidFill>
            <a:ln>
              <a:noFill/>
            </a:ln>
            <a:extLst>
              <a:ext uri="{91240B29-F687-4F45-9708-019B960494DF}">
                <a14:hiddenLine xmlns:a14="http://schemas.microsoft.com/office/drawing/2010/main" w="19050" algn="ctr">
                  <a:solidFill>
                    <a:srgbClr val="000000"/>
                  </a:solidFill>
                  <a:prstDash val="sysDot"/>
                  <a:round/>
                  <a:headEnd/>
                  <a:tailEnd/>
                </a14:hiddenLine>
              </a:ext>
            </a:extLst>
          </p:spPr>
          <p:txBody>
            <a:bodyPr wrap="none" anchor="ctr"/>
            <a:lstStyle/>
            <a:p>
              <a:pPr algn="ctr" fontAlgn="base">
                <a:spcBef>
                  <a:spcPct val="0"/>
                </a:spcBef>
                <a:spcAft>
                  <a:spcPct val="0"/>
                </a:spcAft>
              </a:pPr>
              <a:endParaRPr lang="en-US" sz="1400" b="1" dirty="0">
                <a:solidFill>
                  <a:srgbClr val="000000"/>
                </a:solidFill>
                <a:latin typeface="Arial" charset="0"/>
                <a:ea typeface="MS PGothic" pitchFamily="34" charset="-128"/>
              </a:endParaRPr>
            </a:p>
          </p:txBody>
        </p:sp>
        <p:sp>
          <p:nvSpPr>
            <p:cNvPr id="14" name="Rectangle 49">
              <a:extLst>
                <a:ext uri="{FF2B5EF4-FFF2-40B4-BE49-F238E27FC236}">
                  <a16:creationId xmlns:a16="http://schemas.microsoft.com/office/drawing/2014/main" id="{C627F444-786B-4D93-8225-78ADDA939F2C}"/>
                </a:ext>
              </a:extLst>
            </p:cNvPr>
            <p:cNvSpPr>
              <a:spLocks noChangeArrowheads="1"/>
            </p:cNvSpPr>
            <p:nvPr/>
          </p:nvSpPr>
          <p:spPr bwMode="auto">
            <a:xfrm>
              <a:off x="6656561" y="3988755"/>
              <a:ext cx="2231757" cy="2139950"/>
            </a:xfrm>
            <a:prstGeom prst="rect">
              <a:avLst/>
            </a:prstGeom>
            <a:solidFill>
              <a:srgbClr val="A2C0CE"/>
            </a:solidFill>
            <a:ln>
              <a:noFill/>
            </a:ln>
            <a:extLst>
              <a:ext uri="{91240B29-F687-4F45-9708-019B960494DF}">
                <a14:hiddenLine xmlns:a14="http://schemas.microsoft.com/office/drawing/2010/main" w="19050" algn="ctr">
                  <a:solidFill>
                    <a:srgbClr val="000000"/>
                  </a:solidFill>
                  <a:prstDash val="sysDot"/>
                  <a:round/>
                  <a:headEnd/>
                  <a:tailEnd/>
                </a14:hiddenLine>
              </a:ext>
            </a:extLst>
          </p:spPr>
          <p:txBody>
            <a:bodyPr wrap="none" anchor="ctr"/>
            <a:lstStyle/>
            <a:p>
              <a:pPr algn="ctr" fontAlgn="base">
                <a:spcBef>
                  <a:spcPct val="0"/>
                </a:spcBef>
                <a:spcAft>
                  <a:spcPct val="0"/>
                </a:spcAft>
              </a:pPr>
              <a:endParaRPr lang="en-US" sz="1400" b="1" dirty="0">
                <a:solidFill>
                  <a:srgbClr val="000000"/>
                </a:solidFill>
                <a:latin typeface="Arial" charset="0"/>
                <a:ea typeface="MS PGothic" pitchFamily="34" charset="-128"/>
              </a:endParaRPr>
            </a:p>
          </p:txBody>
        </p:sp>
        <p:sp>
          <p:nvSpPr>
            <p:cNvPr id="15" name="Rectangle 14">
              <a:extLst>
                <a:ext uri="{FF2B5EF4-FFF2-40B4-BE49-F238E27FC236}">
                  <a16:creationId xmlns:a16="http://schemas.microsoft.com/office/drawing/2014/main" id="{0103A70C-C142-4272-A70A-BB533E590F35}"/>
                </a:ext>
              </a:extLst>
            </p:cNvPr>
            <p:cNvSpPr/>
            <p:nvPr/>
          </p:nvSpPr>
          <p:spPr bwMode="auto">
            <a:xfrm>
              <a:off x="3030711" y="3988755"/>
              <a:ext cx="1377950" cy="2139950"/>
            </a:xfrm>
            <a:prstGeom prst="rect">
              <a:avLst/>
            </a:prstGeom>
            <a:solidFill>
              <a:srgbClr val="AAC5D2">
                <a:lumMod val="60000"/>
                <a:lumOff val="40000"/>
              </a:srgbClr>
            </a:solidFill>
            <a:ln w="19050" cap="flat" cmpd="sng" algn="ctr">
              <a:noFill/>
              <a:prstDash val="sysDot"/>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6" name="Rounded Rectangle 45">
              <a:extLst>
                <a:ext uri="{FF2B5EF4-FFF2-40B4-BE49-F238E27FC236}">
                  <a16:creationId xmlns:a16="http://schemas.microsoft.com/office/drawing/2014/main" id="{5E12AB03-4079-4E28-A800-4D78F1ABCBD6}"/>
                </a:ext>
              </a:extLst>
            </p:cNvPr>
            <p:cNvSpPr/>
            <p:nvPr/>
          </p:nvSpPr>
          <p:spPr bwMode="auto">
            <a:xfrm>
              <a:off x="5565969" y="5321291"/>
              <a:ext cx="1112837" cy="404813"/>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100" b="1" i="0" u="none" strike="noStrike" kern="0" cap="none" spc="0" normalizeH="0" baseline="0" noProof="0" dirty="0">
                <a:ln>
                  <a:noFill/>
                </a:ln>
                <a:solidFill>
                  <a:srgbClr val="000000"/>
                </a:solidFill>
                <a:effectLst/>
                <a:uLnTx/>
                <a:uFillTx/>
                <a:latin typeface="Arial" charset="0"/>
                <a:ea typeface="MS PGothic" pitchFamily="34" charset="-128"/>
                <a:cs typeface="Arial" charset="0"/>
              </a:endParaRPr>
            </a:p>
          </p:txBody>
        </p:sp>
        <p:sp>
          <p:nvSpPr>
            <p:cNvPr id="17" name="Rectangle 16">
              <a:extLst>
                <a:ext uri="{FF2B5EF4-FFF2-40B4-BE49-F238E27FC236}">
                  <a16:creationId xmlns:a16="http://schemas.microsoft.com/office/drawing/2014/main" id="{59982618-4CA5-42DD-BAA2-E9AF8A44B7D1}"/>
                </a:ext>
              </a:extLst>
            </p:cNvPr>
            <p:cNvSpPr/>
            <p:nvPr/>
          </p:nvSpPr>
          <p:spPr bwMode="auto">
            <a:xfrm>
              <a:off x="281161" y="3988755"/>
              <a:ext cx="1377950" cy="2139950"/>
            </a:xfrm>
            <a:prstGeom prst="rect">
              <a:avLst/>
            </a:prstGeom>
            <a:solidFill>
              <a:srgbClr val="AAC5D2">
                <a:lumMod val="20000"/>
                <a:lumOff val="80000"/>
              </a:srgbClr>
            </a:solidFill>
            <a:ln w="19050" cap="flat" cmpd="sng" algn="ctr">
              <a:noFill/>
              <a:prstDash val="sysDot"/>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8" name="Rectangle 17">
              <a:extLst>
                <a:ext uri="{FF2B5EF4-FFF2-40B4-BE49-F238E27FC236}">
                  <a16:creationId xmlns:a16="http://schemas.microsoft.com/office/drawing/2014/main" id="{32AAE939-DEDD-419B-BD58-7A9E4CEDED4C}"/>
                </a:ext>
              </a:extLst>
            </p:cNvPr>
            <p:cNvSpPr/>
            <p:nvPr/>
          </p:nvSpPr>
          <p:spPr bwMode="auto">
            <a:xfrm>
              <a:off x="1659111" y="3988755"/>
              <a:ext cx="1377950" cy="2139950"/>
            </a:xfrm>
            <a:prstGeom prst="rect">
              <a:avLst/>
            </a:prstGeom>
            <a:solidFill>
              <a:srgbClr val="AAC5D2">
                <a:lumMod val="40000"/>
                <a:lumOff val="60000"/>
              </a:srgbClr>
            </a:solidFill>
            <a:ln w="19050" cap="flat" cmpd="sng" algn="ctr">
              <a:noFill/>
              <a:prstDash val="sysDot"/>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9" name="TextBox 3">
              <a:extLst>
                <a:ext uri="{FF2B5EF4-FFF2-40B4-BE49-F238E27FC236}">
                  <a16:creationId xmlns:a16="http://schemas.microsoft.com/office/drawing/2014/main" id="{73D9EF51-ABC3-4CAF-9B9D-1D3CC290108D}"/>
                </a:ext>
              </a:extLst>
            </p:cNvPr>
            <p:cNvSpPr txBox="1">
              <a:spLocks noChangeArrowheads="1"/>
            </p:cNvSpPr>
            <p:nvPr/>
          </p:nvSpPr>
          <p:spPr bwMode="auto">
            <a:xfrm>
              <a:off x="282749" y="4025268"/>
              <a:ext cx="1409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Armv4/v4T Architecture</a:t>
              </a:r>
            </a:p>
          </p:txBody>
        </p:sp>
        <p:sp>
          <p:nvSpPr>
            <p:cNvPr id="20" name="TextBox 4">
              <a:extLst>
                <a:ext uri="{FF2B5EF4-FFF2-40B4-BE49-F238E27FC236}">
                  <a16:creationId xmlns:a16="http://schemas.microsoft.com/office/drawing/2014/main" id="{9DA6CE89-3226-4D17-B4D6-E751A7032B1C}"/>
                </a:ext>
              </a:extLst>
            </p:cNvPr>
            <p:cNvSpPr txBox="1">
              <a:spLocks noChangeArrowheads="1"/>
            </p:cNvSpPr>
            <p:nvPr/>
          </p:nvSpPr>
          <p:spPr bwMode="auto">
            <a:xfrm>
              <a:off x="1681336" y="4025268"/>
              <a:ext cx="1419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Armv5/v4E Architecture</a:t>
              </a:r>
            </a:p>
          </p:txBody>
        </p:sp>
        <p:sp>
          <p:nvSpPr>
            <p:cNvPr id="21" name="TextBox 5">
              <a:extLst>
                <a:ext uri="{FF2B5EF4-FFF2-40B4-BE49-F238E27FC236}">
                  <a16:creationId xmlns:a16="http://schemas.microsoft.com/office/drawing/2014/main" id="{0CD85160-58B8-4293-8CEE-96AD3A1EC489}"/>
                </a:ext>
              </a:extLst>
            </p:cNvPr>
            <p:cNvSpPr txBox="1">
              <a:spLocks noChangeArrowheads="1"/>
            </p:cNvSpPr>
            <p:nvPr/>
          </p:nvSpPr>
          <p:spPr bwMode="auto">
            <a:xfrm>
              <a:off x="3059286" y="4025268"/>
              <a:ext cx="1277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Armv6 Architecture</a:t>
              </a:r>
            </a:p>
          </p:txBody>
        </p:sp>
        <p:sp>
          <p:nvSpPr>
            <p:cNvPr id="22" name="TextBox 6">
              <a:extLst>
                <a:ext uri="{FF2B5EF4-FFF2-40B4-BE49-F238E27FC236}">
                  <a16:creationId xmlns:a16="http://schemas.microsoft.com/office/drawing/2014/main" id="{262A7899-3881-476C-BCCC-BF4D4BD3EE22}"/>
                </a:ext>
              </a:extLst>
            </p:cNvPr>
            <p:cNvSpPr txBox="1">
              <a:spLocks noChangeArrowheads="1"/>
            </p:cNvSpPr>
            <p:nvPr/>
          </p:nvSpPr>
          <p:spPr bwMode="auto">
            <a:xfrm>
              <a:off x="4559474" y="4025268"/>
              <a:ext cx="11287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Armv7</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Architecture</a:t>
              </a:r>
            </a:p>
          </p:txBody>
        </p:sp>
        <p:sp>
          <p:nvSpPr>
            <p:cNvPr id="23" name="TextBox 37">
              <a:extLst>
                <a:ext uri="{FF2B5EF4-FFF2-40B4-BE49-F238E27FC236}">
                  <a16:creationId xmlns:a16="http://schemas.microsoft.com/office/drawing/2014/main" id="{316BE71D-1B0A-4B9B-B3A2-6F2B18308C64}"/>
                </a:ext>
              </a:extLst>
            </p:cNvPr>
            <p:cNvSpPr txBox="1">
              <a:spLocks noChangeArrowheads="1"/>
            </p:cNvSpPr>
            <p:nvPr/>
          </p:nvSpPr>
          <p:spPr bwMode="auto">
            <a:xfrm>
              <a:off x="2940224" y="5341306"/>
              <a:ext cx="14684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 v6-M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e.g., Cortex-M0, M1</a:t>
              </a:r>
            </a:p>
          </p:txBody>
        </p:sp>
        <p:sp>
          <p:nvSpPr>
            <p:cNvPr id="24" name="TextBox 3">
              <a:extLst>
                <a:ext uri="{FF2B5EF4-FFF2-40B4-BE49-F238E27FC236}">
                  <a16:creationId xmlns:a16="http://schemas.microsoft.com/office/drawing/2014/main" id="{63D43D12-328E-41E7-B2A6-CD4C0F2CFA4F}"/>
                </a:ext>
              </a:extLst>
            </p:cNvPr>
            <p:cNvSpPr txBox="1">
              <a:spLocks noChangeArrowheads="1"/>
            </p:cNvSpPr>
            <p:nvPr/>
          </p:nvSpPr>
          <p:spPr bwMode="auto">
            <a:xfrm>
              <a:off x="225599" y="5885818"/>
              <a:ext cx="1409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e.g., Arm7TDMI</a:t>
              </a:r>
            </a:p>
          </p:txBody>
        </p:sp>
        <p:sp>
          <p:nvSpPr>
            <p:cNvPr id="25" name="TextBox 4">
              <a:extLst>
                <a:ext uri="{FF2B5EF4-FFF2-40B4-BE49-F238E27FC236}">
                  <a16:creationId xmlns:a16="http://schemas.microsoft.com/office/drawing/2014/main" id="{1A5C2237-380B-48D9-B55A-FA2845A325B5}"/>
                </a:ext>
              </a:extLst>
            </p:cNvPr>
            <p:cNvSpPr txBox="1">
              <a:spLocks noChangeArrowheads="1"/>
            </p:cNvSpPr>
            <p:nvPr/>
          </p:nvSpPr>
          <p:spPr bwMode="auto">
            <a:xfrm>
              <a:off x="1652761" y="5866768"/>
              <a:ext cx="14192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e.g., Arm9926EJ-S</a:t>
              </a:r>
            </a:p>
          </p:txBody>
        </p:sp>
        <p:sp>
          <p:nvSpPr>
            <p:cNvPr id="26" name="TextBox 5">
              <a:extLst>
                <a:ext uri="{FF2B5EF4-FFF2-40B4-BE49-F238E27FC236}">
                  <a16:creationId xmlns:a16="http://schemas.microsoft.com/office/drawing/2014/main" id="{2BC19FB6-3A16-4B82-A1C2-CF33597AC1F1}"/>
                </a:ext>
              </a:extLst>
            </p:cNvPr>
            <p:cNvSpPr txBox="1">
              <a:spLocks noChangeArrowheads="1"/>
            </p:cNvSpPr>
            <p:nvPr/>
          </p:nvSpPr>
          <p:spPr bwMode="auto">
            <a:xfrm>
              <a:off x="3049761" y="5857243"/>
              <a:ext cx="1277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e.g., Arm1136</a:t>
              </a:r>
            </a:p>
          </p:txBody>
        </p:sp>
        <p:cxnSp>
          <p:nvCxnSpPr>
            <p:cNvPr id="27" name="Straight Arrow Connector 26">
              <a:extLst>
                <a:ext uri="{FF2B5EF4-FFF2-40B4-BE49-F238E27FC236}">
                  <a16:creationId xmlns:a16="http://schemas.microsoft.com/office/drawing/2014/main" id="{BCC984C1-991E-4F75-90B1-212ADE53F9C0}"/>
                </a:ext>
              </a:extLst>
            </p:cNvPr>
            <p:cNvCxnSpPr/>
            <p:nvPr/>
          </p:nvCxnSpPr>
          <p:spPr bwMode="auto">
            <a:xfrm>
              <a:off x="474836"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28" name="Straight Arrow Connector 27">
              <a:extLst>
                <a:ext uri="{FF2B5EF4-FFF2-40B4-BE49-F238E27FC236}">
                  <a16:creationId xmlns:a16="http://schemas.microsoft.com/office/drawing/2014/main" id="{759866AA-02AF-4F32-A25F-93929324E808}"/>
                </a:ext>
              </a:extLst>
            </p:cNvPr>
            <p:cNvCxnSpPr/>
            <p:nvPr/>
          </p:nvCxnSpPr>
          <p:spPr bwMode="auto">
            <a:xfrm>
              <a:off x="1852786"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29" name="Straight Arrow Connector 28">
              <a:extLst>
                <a:ext uri="{FF2B5EF4-FFF2-40B4-BE49-F238E27FC236}">
                  <a16:creationId xmlns:a16="http://schemas.microsoft.com/office/drawing/2014/main" id="{72E6EBB1-D997-45B0-A8EC-392A15B7265D}"/>
                </a:ext>
              </a:extLst>
            </p:cNvPr>
            <p:cNvCxnSpPr/>
            <p:nvPr/>
          </p:nvCxnSpPr>
          <p:spPr bwMode="auto">
            <a:xfrm>
              <a:off x="3202161"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30" name="Straight Arrow Connector 29">
              <a:extLst>
                <a:ext uri="{FF2B5EF4-FFF2-40B4-BE49-F238E27FC236}">
                  <a16:creationId xmlns:a16="http://schemas.microsoft.com/office/drawing/2014/main" id="{679C83DE-6623-4DFB-9DD8-F0DC7779CBD0}"/>
                </a:ext>
              </a:extLst>
            </p:cNvPr>
            <p:cNvCxnSpPr/>
            <p:nvPr/>
          </p:nvCxnSpPr>
          <p:spPr bwMode="auto">
            <a:xfrm>
              <a:off x="4562649"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31" name="Straight Arrow Connector 30">
              <a:extLst>
                <a:ext uri="{FF2B5EF4-FFF2-40B4-BE49-F238E27FC236}">
                  <a16:creationId xmlns:a16="http://schemas.microsoft.com/office/drawing/2014/main" id="{4A3D80EA-7E9E-4A87-8BDD-A3921D29D63D}"/>
                </a:ext>
              </a:extLst>
            </p:cNvPr>
            <p:cNvCxnSpPr/>
            <p:nvPr/>
          </p:nvCxnSpPr>
          <p:spPr bwMode="auto">
            <a:xfrm flipV="1">
              <a:off x="4562649" y="4506280"/>
              <a:ext cx="987425" cy="29845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32" name="Straight Arrow Connector 31">
              <a:extLst>
                <a:ext uri="{FF2B5EF4-FFF2-40B4-BE49-F238E27FC236}">
                  <a16:creationId xmlns:a16="http://schemas.microsoft.com/office/drawing/2014/main" id="{98F411A4-603F-4599-AEA8-4B0DAC28A345}"/>
                </a:ext>
              </a:extLst>
            </p:cNvPr>
            <p:cNvCxnSpPr/>
            <p:nvPr/>
          </p:nvCxnSpPr>
          <p:spPr bwMode="auto">
            <a:xfrm>
              <a:off x="4562649" y="5068255"/>
              <a:ext cx="987425" cy="339725"/>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33" name="Straight Arrow Connector 32">
              <a:extLst>
                <a:ext uri="{FF2B5EF4-FFF2-40B4-BE49-F238E27FC236}">
                  <a16:creationId xmlns:a16="http://schemas.microsoft.com/office/drawing/2014/main" id="{601776D9-7D2E-4975-938E-51C407E81C93}"/>
                </a:ext>
              </a:extLst>
            </p:cNvPr>
            <p:cNvCxnSpPr/>
            <p:nvPr/>
          </p:nvCxnSpPr>
          <p:spPr bwMode="auto">
            <a:xfrm>
              <a:off x="3521249" y="4995230"/>
              <a:ext cx="176212" cy="319088"/>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sp>
          <p:nvSpPr>
            <p:cNvPr id="34" name="TextBox 3">
              <a:extLst>
                <a:ext uri="{FF2B5EF4-FFF2-40B4-BE49-F238E27FC236}">
                  <a16:creationId xmlns:a16="http://schemas.microsoft.com/office/drawing/2014/main" id="{5F6FDD94-1887-4AE6-BB6C-22ED6B9A0555}"/>
                </a:ext>
              </a:extLst>
            </p:cNvPr>
            <p:cNvSpPr txBox="1">
              <a:spLocks noChangeArrowheads="1"/>
            </p:cNvSpPr>
            <p:nvPr/>
          </p:nvSpPr>
          <p:spPr bwMode="auto">
            <a:xfrm>
              <a:off x="6561980" y="4025268"/>
              <a:ext cx="1409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Armv8 Architecture</a:t>
              </a:r>
            </a:p>
          </p:txBody>
        </p:sp>
        <p:sp>
          <p:nvSpPr>
            <p:cNvPr id="35" name="TextBox 33">
              <a:extLst>
                <a:ext uri="{FF2B5EF4-FFF2-40B4-BE49-F238E27FC236}">
                  <a16:creationId xmlns:a16="http://schemas.microsoft.com/office/drawing/2014/main" id="{2FB22374-C9BA-4F7B-8343-E9F1D17E2593}"/>
                </a:ext>
              </a:extLst>
            </p:cNvPr>
            <p:cNvSpPr txBox="1">
              <a:spLocks noChangeArrowheads="1"/>
            </p:cNvSpPr>
            <p:nvPr/>
          </p:nvSpPr>
          <p:spPr bwMode="auto">
            <a:xfrm>
              <a:off x="5492924" y="4206243"/>
              <a:ext cx="11699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Armv7-A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e.g., Cortex-A9</a:t>
              </a:r>
            </a:p>
          </p:txBody>
        </p:sp>
        <p:sp>
          <p:nvSpPr>
            <p:cNvPr id="36" name="TextBox 34">
              <a:extLst>
                <a:ext uri="{FF2B5EF4-FFF2-40B4-BE49-F238E27FC236}">
                  <a16:creationId xmlns:a16="http://schemas.microsoft.com/office/drawing/2014/main" id="{478CC4B0-B74F-47DF-9DDE-E1B45A398868}"/>
                </a:ext>
              </a:extLst>
            </p:cNvPr>
            <p:cNvSpPr txBox="1">
              <a:spLocks noChangeArrowheads="1"/>
            </p:cNvSpPr>
            <p:nvPr/>
          </p:nvSpPr>
          <p:spPr bwMode="auto">
            <a:xfrm>
              <a:off x="5492924" y="4723768"/>
              <a:ext cx="11699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Armv7-R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e.g., Cortex-R4</a:t>
              </a:r>
            </a:p>
          </p:txBody>
        </p:sp>
        <p:sp>
          <p:nvSpPr>
            <p:cNvPr id="37" name="TextBox 35">
              <a:extLst>
                <a:ext uri="{FF2B5EF4-FFF2-40B4-BE49-F238E27FC236}">
                  <a16:creationId xmlns:a16="http://schemas.microsoft.com/office/drawing/2014/main" id="{4B3EB2A7-8EE2-4AFD-AABE-3E84EA9F7CEC}"/>
                </a:ext>
              </a:extLst>
            </p:cNvPr>
            <p:cNvSpPr txBox="1">
              <a:spLocks noChangeArrowheads="1"/>
            </p:cNvSpPr>
            <p:nvPr/>
          </p:nvSpPr>
          <p:spPr bwMode="auto">
            <a:xfrm>
              <a:off x="5492924" y="5311143"/>
              <a:ext cx="11699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Armv7-M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e.g., Cortex-M4</a:t>
              </a:r>
            </a:p>
          </p:txBody>
        </p:sp>
        <p:cxnSp>
          <p:nvCxnSpPr>
            <p:cNvPr id="38" name="Straight Arrow Connector 37">
              <a:extLst>
                <a:ext uri="{FF2B5EF4-FFF2-40B4-BE49-F238E27FC236}">
                  <a16:creationId xmlns:a16="http://schemas.microsoft.com/office/drawing/2014/main" id="{7B9FF743-9EA1-4C62-8B18-023D54D125A2}"/>
                </a:ext>
              </a:extLst>
            </p:cNvPr>
            <p:cNvCxnSpPr/>
            <p:nvPr/>
          </p:nvCxnSpPr>
          <p:spPr bwMode="auto">
            <a:xfrm>
              <a:off x="6810090"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39" name="Straight Arrow Connector 38">
              <a:extLst>
                <a:ext uri="{FF2B5EF4-FFF2-40B4-BE49-F238E27FC236}">
                  <a16:creationId xmlns:a16="http://schemas.microsoft.com/office/drawing/2014/main" id="{0DFF8F8A-A27C-424F-8DAD-2B19B25E3614}"/>
                </a:ext>
              </a:extLst>
            </p:cNvPr>
            <p:cNvCxnSpPr/>
            <p:nvPr/>
          </p:nvCxnSpPr>
          <p:spPr bwMode="auto">
            <a:xfrm flipV="1">
              <a:off x="6810090" y="4506280"/>
              <a:ext cx="987425" cy="29845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sp>
          <p:nvSpPr>
            <p:cNvPr id="40" name="TextBox 39">
              <a:extLst>
                <a:ext uri="{FF2B5EF4-FFF2-40B4-BE49-F238E27FC236}">
                  <a16:creationId xmlns:a16="http://schemas.microsoft.com/office/drawing/2014/main" id="{56C86973-D8BA-4F45-90C7-5423EB627B56}"/>
                </a:ext>
              </a:extLst>
            </p:cNvPr>
            <p:cNvSpPr txBox="1">
              <a:spLocks noChangeArrowheads="1"/>
            </p:cNvSpPr>
            <p:nvPr/>
          </p:nvSpPr>
          <p:spPr bwMode="auto">
            <a:xfrm>
              <a:off x="7729348" y="4206243"/>
              <a:ext cx="11699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Armv8-A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e.g., Cortex-A53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dirty="0">
                  <a:ln>
                    <a:noFill/>
                  </a:ln>
                  <a:solidFill>
                    <a:srgbClr val="000000"/>
                  </a:solidFill>
                  <a:effectLst/>
                  <a:uLnTx/>
                  <a:uFillTx/>
                  <a:latin typeface="Arial" charset="0"/>
                  <a:ea typeface="MS PGothic" pitchFamily="34" charset="-128"/>
                </a:rPr>
                <a:t>Cortex-A57</a:t>
              </a:r>
            </a:p>
          </p:txBody>
        </p:sp>
        <p:sp>
          <p:nvSpPr>
            <p:cNvPr id="41" name="TextBox 40">
              <a:extLst>
                <a:ext uri="{FF2B5EF4-FFF2-40B4-BE49-F238E27FC236}">
                  <a16:creationId xmlns:a16="http://schemas.microsoft.com/office/drawing/2014/main" id="{A9D32FF0-8D41-424F-A723-0CF5577191D7}"/>
                </a:ext>
              </a:extLst>
            </p:cNvPr>
            <p:cNvSpPr txBox="1">
              <a:spLocks noChangeArrowheads="1"/>
            </p:cNvSpPr>
            <p:nvPr/>
          </p:nvSpPr>
          <p:spPr bwMode="auto">
            <a:xfrm>
              <a:off x="7718331" y="4841120"/>
              <a:ext cx="11699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Armv8-R</a:t>
              </a:r>
            </a:p>
          </p:txBody>
        </p:sp>
      </p:grpSp>
      <p:sp>
        <p:nvSpPr>
          <p:cNvPr id="44" name="Text Placeholder 7">
            <a:extLst>
              <a:ext uri="{FF2B5EF4-FFF2-40B4-BE49-F238E27FC236}">
                <a16:creationId xmlns:a16="http://schemas.microsoft.com/office/drawing/2014/main" id="{952ADD8A-0C87-4280-944F-DA55BC4D0F64}"/>
              </a:ext>
            </a:extLst>
          </p:cNvPr>
          <p:cNvSpPr txBox="1">
            <a:spLocks/>
          </p:cNvSpPr>
          <p:nvPr/>
        </p:nvSpPr>
        <p:spPr>
          <a:xfrm>
            <a:off x="478800" y="1260000"/>
            <a:ext cx="5345642" cy="560696"/>
          </a:xfrm>
          <a:prstGeom prst="rect">
            <a:avLst/>
          </a:prstGeom>
        </p:spPr>
        <p:txBody>
          <a:bodyPr lIns="0" tIns="0" rIns="0" bIns="0"/>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solidFill>
                  <a:schemeClr val="accent1"/>
                </a:solidFill>
              </a:rPr>
              <a:t>Arm architecture</a:t>
            </a:r>
          </a:p>
        </p:txBody>
      </p:sp>
      <p:sp>
        <p:nvSpPr>
          <p:cNvPr id="45" name="Content Placeholder 9">
            <a:extLst>
              <a:ext uri="{FF2B5EF4-FFF2-40B4-BE49-F238E27FC236}">
                <a16:creationId xmlns:a16="http://schemas.microsoft.com/office/drawing/2014/main" id="{DC259D93-31E8-4E29-AEEF-04BC9110FE12}"/>
              </a:ext>
            </a:extLst>
          </p:cNvPr>
          <p:cNvSpPr txBox="1">
            <a:spLocks/>
          </p:cNvSpPr>
          <p:nvPr/>
        </p:nvSpPr>
        <p:spPr>
          <a:xfrm>
            <a:off x="478800" y="1800000"/>
            <a:ext cx="5347480" cy="3933245"/>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sz="2000" dirty="0"/>
              <a:t>Describes the details of the instruction set, programmer’s model, exception model, and memory map</a:t>
            </a:r>
          </a:p>
          <a:p>
            <a:r>
              <a:rPr lang="en-US" sz="2000" dirty="0"/>
              <a:t>Documented in the Architecture Reference Manual</a:t>
            </a:r>
          </a:p>
          <a:p>
            <a:endParaRPr lang="en-US" sz="2000" dirty="0"/>
          </a:p>
        </p:txBody>
      </p:sp>
      <p:sp>
        <p:nvSpPr>
          <p:cNvPr id="46" name="Text Placeholder 8">
            <a:extLst>
              <a:ext uri="{FF2B5EF4-FFF2-40B4-BE49-F238E27FC236}">
                <a16:creationId xmlns:a16="http://schemas.microsoft.com/office/drawing/2014/main" id="{A7B8362B-A60C-4CD6-8D16-6120597D6892}"/>
              </a:ext>
            </a:extLst>
          </p:cNvPr>
          <p:cNvSpPr txBox="1">
            <a:spLocks/>
          </p:cNvSpPr>
          <p:nvPr/>
        </p:nvSpPr>
        <p:spPr>
          <a:xfrm>
            <a:off x="6343200" y="1260000"/>
            <a:ext cx="5371042" cy="560696"/>
          </a:xfrm>
          <a:prstGeom prst="rect">
            <a:avLst/>
          </a:prstGeom>
        </p:spPr>
        <p:txBody>
          <a:bodyPr lIns="0" tIns="0" rIns="0" bIns="0"/>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solidFill>
                  <a:schemeClr val="accent1"/>
                </a:solidFill>
              </a:rPr>
              <a:t>Arm processor</a:t>
            </a:r>
          </a:p>
        </p:txBody>
      </p:sp>
      <p:sp>
        <p:nvSpPr>
          <p:cNvPr id="47" name="Content Placeholder 10">
            <a:extLst>
              <a:ext uri="{FF2B5EF4-FFF2-40B4-BE49-F238E27FC236}">
                <a16:creationId xmlns:a16="http://schemas.microsoft.com/office/drawing/2014/main" id="{9058007C-5C35-4169-8890-6A3207BCCEB7}"/>
              </a:ext>
            </a:extLst>
          </p:cNvPr>
          <p:cNvSpPr txBox="1">
            <a:spLocks/>
          </p:cNvSpPr>
          <p:nvPr/>
        </p:nvSpPr>
        <p:spPr>
          <a:xfrm>
            <a:off x="6343200" y="1800000"/>
            <a:ext cx="5372628" cy="393324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sz="2000" dirty="0"/>
              <a:t>Developed using one of the Arm architectures</a:t>
            </a:r>
          </a:p>
          <a:p>
            <a:r>
              <a:rPr lang="en-US" sz="2000" dirty="0"/>
              <a:t>More implementation details, such as timing information</a:t>
            </a:r>
          </a:p>
          <a:p>
            <a:r>
              <a:rPr lang="en-US" sz="2000" dirty="0"/>
              <a:t>Documented in the processor’s Technical Reference Manual</a:t>
            </a:r>
          </a:p>
          <a:p>
            <a:pPr marL="0" indent="0">
              <a:buFont typeface="Arial" charset="0"/>
              <a:buNone/>
            </a:pPr>
            <a:endParaRPr lang="en-US" sz="2000" dirty="0"/>
          </a:p>
        </p:txBody>
      </p:sp>
    </p:spTree>
    <p:extLst>
      <p:ext uri="{BB962C8B-B14F-4D97-AF65-F5344CB8AC3E}">
        <p14:creationId xmlns:p14="http://schemas.microsoft.com/office/powerpoint/2010/main" val="418889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39D0-ADE1-47EE-9FB1-BD127209359B}"/>
              </a:ext>
            </a:extLst>
          </p:cNvPr>
          <p:cNvSpPr>
            <a:spLocks noGrp="1"/>
          </p:cNvSpPr>
          <p:nvPr>
            <p:ph type="title"/>
          </p:nvPr>
        </p:nvSpPr>
        <p:spPr/>
        <p:txBody>
          <a:bodyPr/>
          <a:lstStyle/>
          <a:p>
            <a:r>
              <a:rPr lang="en-GB" dirty="0"/>
              <a:t>How to design an Arm-based SoC</a:t>
            </a:r>
          </a:p>
        </p:txBody>
      </p:sp>
      <p:sp>
        <p:nvSpPr>
          <p:cNvPr id="6" name="Content Placeholder 5">
            <a:extLst>
              <a:ext uri="{FF2B5EF4-FFF2-40B4-BE49-F238E27FC236}">
                <a16:creationId xmlns:a16="http://schemas.microsoft.com/office/drawing/2014/main" id="{7E7EDD7F-9AE3-4A48-982F-7A7558B5B1CC}"/>
              </a:ext>
            </a:extLst>
          </p:cNvPr>
          <p:cNvSpPr>
            <a:spLocks noGrp="1"/>
          </p:cNvSpPr>
          <p:nvPr>
            <p:ph idx="1"/>
          </p:nvPr>
        </p:nvSpPr>
        <p:spPr>
          <a:xfrm>
            <a:off x="479425" y="1171111"/>
            <a:ext cx="11233150" cy="488530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400" dirty="0"/>
          </a:p>
          <a:p>
            <a:pPr>
              <a:spcAft>
                <a:spcPts val="1200"/>
              </a:spcAft>
            </a:pPr>
            <a:r>
              <a:rPr lang="en-US" dirty="0"/>
              <a:t>Select a set of IP cores from Arm and/or other third-party IP vendors.</a:t>
            </a:r>
          </a:p>
          <a:p>
            <a:pPr>
              <a:spcAft>
                <a:spcPts val="1200"/>
              </a:spcAft>
            </a:pPr>
            <a:r>
              <a:rPr lang="en-US" dirty="0"/>
              <a:t>Integrate IP cores into a single chip design.</a:t>
            </a:r>
          </a:p>
          <a:p>
            <a:pPr>
              <a:spcAft>
                <a:spcPts val="1200"/>
              </a:spcAft>
            </a:pPr>
            <a:r>
              <a:rPr lang="en-US" dirty="0"/>
              <a:t>Give design to semiconductor foundries for chip fabrication.</a:t>
            </a:r>
          </a:p>
        </p:txBody>
      </p:sp>
      <p:grpSp>
        <p:nvGrpSpPr>
          <p:cNvPr id="7" name="Group 6">
            <a:extLst>
              <a:ext uri="{FF2B5EF4-FFF2-40B4-BE49-F238E27FC236}">
                <a16:creationId xmlns:a16="http://schemas.microsoft.com/office/drawing/2014/main" id="{E96EEECD-B6A0-4D5B-9660-55F3DAFB69F8}"/>
              </a:ext>
            </a:extLst>
          </p:cNvPr>
          <p:cNvGrpSpPr/>
          <p:nvPr/>
        </p:nvGrpSpPr>
        <p:grpSpPr>
          <a:xfrm>
            <a:off x="638719" y="1277990"/>
            <a:ext cx="10914561" cy="2886869"/>
            <a:chOff x="468658" y="3303589"/>
            <a:chExt cx="10914561" cy="2886869"/>
          </a:xfrm>
        </p:grpSpPr>
        <p:sp>
          <p:nvSpPr>
            <p:cNvPr id="8" name="Rectangle 7">
              <a:extLst>
                <a:ext uri="{FF2B5EF4-FFF2-40B4-BE49-F238E27FC236}">
                  <a16:creationId xmlns:a16="http://schemas.microsoft.com/office/drawing/2014/main" id="{7708233A-49C5-413C-A4E2-5CBFF3D96D1F}"/>
                </a:ext>
              </a:extLst>
            </p:cNvPr>
            <p:cNvSpPr/>
            <p:nvPr/>
          </p:nvSpPr>
          <p:spPr bwMode="auto">
            <a:xfrm>
              <a:off x="4889707" y="3348039"/>
              <a:ext cx="3156833" cy="2224087"/>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grpSp>
          <p:nvGrpSpPr>
            <p:cNvPr id="9" name="Group 6">
              <a:extLst>
                <a:ext uri="{FF2B5EF4-FFF2-40B4-BE49-F238E27FC236}">
                  <a16:creationId xmlns:a16="http://schemas.microsoft.com/office/drawing/2014/main" id="{B1988C05-00D1-4125-8D2B-3687063B84DA}"/>
                </a:ext>
              </a:extLst>
            </p:cNvPr>
            <p:cNvGrpSpPr>
              <a:grpSpLocks/>
            </p:cNvGrpSpPr>
            <p:nvPr/>
          </p:nvGrpSpPr>
          <p:grpSpPr bwMode="auto">
            <a:xfrm>
              <a:off x="9468385" y="3852864"/>
              <a:ext cx="1637660" cy="1227137"/>
              <a:chOff x="6790786" y="4391025"/>
              <a:chExt cx="1227904" cy="1227904"/>
            </a:xfrm>
          </p:grpSpPr>
          <p:grpSp>
            <p:nvGrpSpPr>
              <p:cNvPr id="44" name="Group 7">
                <a:extLst>
                  <a:ext uri="{FF2B5EF4-FFF2-40B4-BE49-F238E27FC236}">
                    <a16:creationId xmlns:a16="http://schemas.microsoft.com/office/drawing/2014/main" id="{54BB18DA-7ADB-4BD7-9B25-7831F2A3B019}"/>
                  </a:ext>
                </a:extLst>
              </p:cNvPr>
              <p:cNvGrpSpPr>
                <a:grpSpLocks/>
              </p:cNvGrpSpPr>
              <p:nvPr/>
            </p:nvGrpSpPr>
            <p:grpSpPr bwMode="auto">
              <a:xfrm>
                <a:off x="6996116" y="4391025"/>
                <a:ext cx="817243" cy="1227904"/>
                <a:chOff x="6767513" y="4391025"/>
                <a:chExt cx="817243" cy="1227904"/>
              </a:xfrm>
            </p:grpSpPr>
            <p:sp>
              <p:nvSpPr>
                <p:cNvPr id="55" name="Rectangle 54">
                  <a:extLst>
                    <a:ext uri="{FF2B5EF4-FFF2-40B4-BE49-F238E27FC236}">
                      <a16:creationId xmlns:a16="http://schemas.microsoft.com/office/drawing/2014/main" id="{30AEDED5-1473-42EE-BA10-42DBF06695C1}"/>
                    </a:ext>
                  </a:extLst>
                </p:cNvPr>
                <p:cNvSpPr/>
                <p:nvPr/>
              </p:nvSpPr>
              <p:spPr bwMode="auto">
                <a:xfrm>
                  <a:off x="6766833"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56" name="Rectangle 55">
                  <a:extLst>
                    <a:ext uri="{FF2B5EF4-FFF2-40B4-BE49-F238E27FC236}">
                      <a16:creationId xmlns:a16="http://schemas.microsoft.com/office/drawing/2014/main" id="{6310CF6D-DD8D-4C3D-B268-B4D41947CDFF}"/>
                    </a:ext>
                  </a:extLst>
                </p:cNvPr>
                <p:cNvSpPr/>
                <p:nvPr/>
              </p:nvSpPr>
              <p:spPr bwMode="auto">
                <a:xfrm>
                  <a:off x="6881057"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57" name="Rectangle 56">
                  <a:extLst>
                    <a:ext uri="{FF2B5EF4-FFF2-40B4-BE49-F238E27FC236}">
                      <a16:creationId xmlns:a16="http://schemas.microsoft.com/office/drawing/2014/main" id="{D241DC12-419E-4765-AE70-F7E935E18EEA}"/>
                    </a:ext>
                  </a:extLst>
                </p:cNvPr>
                <p:cNvSpPr/>
                <p:nvPr/>
              </p:nvSpPr>
              <p:spPr bwMode="auto">
                <a:xfrm>
                  <a:off x="6985762"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58" name="Rectangle 57">
                  <a:extLst>
                    <a:ext uri="{FF2B5EF4-FFF2-40B4-BE49-F238E27FC236}">
                      <a16:creationId xmlns:a16="http://schemas.microsoft.com/office/drawing/2014/main" id="{08F2532A-FC74-4DB3-B762-850944D603FA}"/>
                    </a:ext>
                  </a:extLst>
                </p:cNvPr>
                <p:cNvSpPr/>
                <p:nvPr/>
              </p:nvSpPr>
              <p:spPr bwMode="auto">
                <a:xfrm>
                  <a:off x="7099986"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59" name="Rectangle 58">
                  <a:extLst>
                    <a:ext uri="{FF2B5EF4-FFF2-40B4-BE49-F238E27FC236}">
                      <a16:creationId xmlns:a16="http://schemas.microsoft.com/office/drawing/2014/main" id="{E7AA7125-7A17-40F9-BEBE-765E0362183B}"/>
                    </a:ext>
                  </a:extLst>
                </p:cNvPr>
                <p:cNvSpPr/>
                <p:nvPr/>
              </p:nvSpPr>
              <p:spPr bwMode="auto">
                <a:xfrm>
                  <a:off x="7206278"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60" name="Rectangle 59">
                  <a:extLst>
                    <a:ext uri="{FF2B5EF4-FFF2-40B4-BE49-F238E27FC236}">
                      <a16:creationId xmlns:a16="http://schemas.microsoft.com/office/drawing/2014/main" id="{693EAD83-A9F2-4183-8560-6D1F9569D10A}"/>
                    </a:ext>
                  </a:extLst>
                </p:cNvPr>
                <p:cNvSpPr/>
                <p:nvPr/>
              </p:nvSpPr>
              <p:spPr bwMode="auto">
                <a:xfrm>
                  <a:off x="7320502"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61" name="Rectangle 60">
                  <a:extLst>
                    <a:ext uri="{FF2B5EF4-FFF2-40B4-BE49-F238E27FC236}">
                      <a16:creationId xmlns:a16="http://schemas.microsoft.com/office/drawing/2014/main" id="{3CBC9C20-E17B-4E8B-BE83-66CB73F1C9C0}"/>
                    </a:ext>
                  </a:extLst>
                </p:cNvPr>
                <p:cNvSpPr/>
                <p:nvPr/>
              </p:nvSpPr>
              <p:spPr bwMode="auto">
                <a:xfrm>
                  <a:off x="7425207"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62" name="Rectangle 61">
                  <a:extLst>
                    <a:ext uri="{FF2B5EF4-FFF2-40B4-BE49-F238E27FC236}">
                      <a16:creationId xmlns:a16="http://schemas.microsoft.com/office/drawing/2014/main" id="{DD4735F6-5938-4B59-BD14-D92BB4C82907}"/>
                    </a:ext>
                  </a:extLst>
                </p:cNvPr>
                <p:cNvSpPr/>
                <p:nvPr/>
              </p:nvSpPr>
              <p:spPr bwMode="auto">
                <a:xfrm>
                  <a:off x="7539430"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grpSp>
          <p:grpSp>
            <p:nvGrpSpPr>
              <p:cNvPr id="45" name="Group 8">
                <a:extLst>
                  <a:ext uri="{FF2B5EF4-FFF2-40B4-BE49-F238E27FC236}">
                    <a16:creationId xmlns:a16="http://schemas.microsoft.com/office/drawing/2014/main" id="{7AA8CC71-0D20-4F89-BED8-2189378ADC78}"/>
                  </a:ext>
                </a:extLst>
              </p:cNvPr>
              <p:cNvGrpSpPr>
                <a:grpSpLocks/>
              </p:cNvGrpSpPr>
              <p:nvPr/>
            </p:nvGrpSpPr>
            <p:grpSpPr bwMode="auto">
              <a:xfrm rot="5400000">
                <a:off x="6996116" y="4386262"/>
                <a:ext cx="817243" cy="1227904"/>
                <a:chOff x="6767513" y="4391025"/>
                <a:chExt cx="817243" cy="1227904"/>
              </a:xfrm>
            </p:grpSpPr>
            <p:sp>
              <p:nvSpPr>
                <p:cNvPr id="47" name="Rectangle 46">
                  <a:extLst>
                    <a:ext uri="{FF2B5EF4-FFF2-40B4-BE49-F238E27FC236}">
                      <a16:creationId xmlns:a16="http://schemas.microsoft.com/office/drawing/2014/main" id="{E4673C54-FC12-4B74-9595-169C63FFF2CC}"/>
                    </a:ext>
                  </a:extLst>
                </p:cNvPr>
                <p:cNvSpPr/>
                <p:nvPr/>
              </p:nvSpPr>
              <p:spPr bwMode="auto">
                <a:xfrm>
                  <a:off x="6767096"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48" name="Rectangle 47">
                  <a:extLst>
                    <a:ext uri="{FF2B5EF4-FFF2-40B4-BE49-F238E27FC236}">
                      <a16:creationId xmlns:a16="http://schemas.microsoft.com/office/drawing/2014/main" id="{600B168C-4C5C-4A63-AA51-38148A13479E}"/>
                    </a:ext>
                  </a:extLst>
                </p:cNvPr>
                <p:cNvSpPr/>
                <p:nvPr/>
              </p:nvSpPr>
              <p:spPr bwMode="auto">
                <a:xfrm>
                  <a:off x="6881467"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49" name="Rectangle 48">
                  <a:extLst>
                    <a:ext uri="{FF2B5EF4-FFF2-40B4-BE49-F238E27FC236}">
                      <a16:creationId xmlns:a16="http://schemas.microsoft.com/office/drawing/2014/main" id="{7C16A4B0-D0DA-4FFA-87A7-887612DB7709}"/>
                    </a:ext>
                  </a:extLst>
                </p:cNvPr>
                <p:cNvSpPr/>
                <p:nvPr/>
              </p:nvSpPr>
              <p:spPr bwMode="auto">
                <a:xfrm>
                  <a:off x="6986308"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50" name="Rectangle 49">
                  <a:extLst>
                    <a:ext uri="{FF2B5EF4-FFF2-40B4-BE49-F238E27FC236}">
                      <a16:creationId xmlns:a16="http://schemas.microsoft.com/office/drawing/2014/main" id="{7CF6BA38-E864-4028-AC1E-551043DE1DB7}"/>
                    </a:ext>
                  </a:extLst>
                </p:cNvPr>
                <p:cNvSpPr/>
                <p:nvPr/>
              </p:nvSpPr>
              <p:spPr bwMode="auto">
                <a:xfrm>
                  <a:off x="710067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51" name="Rectangle 50">
                  <a:extLst>
                    <a:ext uri="{FF2B5EF4-FFF2-40B4-BE49-F238E27FC236}">
                      <a16:creationId xmlns:a16="http://schemas.microsoft.com/office/drawing/2014/main" id="{EC3EE314-D9C1-4D2D-BA59-B8048A191DE7}"/>
                    </a:ext>
                  </a:extLst>
                </p:cNvPr>
                <p:cNvSpPr/>
                <p:nvPr/>
              </p:nvSpPr>
              <p:spPr bwMode="auto">
                <a:xfrm>
                  <a:off x="720551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52" name="Rectangle 51">
                  <a:extLst>
                    <a:ext uri="{FF2B5EF4-FFF2-40B4-BE49-F238E27FC236}">
                      <a16:creationId xmlns:a16="http://schemas.microsoft.com/office/drawing/2014/main" id="{A3B07808-58CB-4367-83D9-D0A692DD5DA2}"/>
                    </a:ext>
                  </a:extLst>
                </p:cNvPr>
                <p:cNvSpPr/>
                <p:nvPr/>
              </p:nvSpPr>
              <p:spPr bwMode="auto">
                <a:xfrm>
                  <a:off x="731989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53" name="Rectangle 52">
                  <a:extLst>
                    <a:ext uri="{FF2B5EF4-FFF2-40B4-BE49-F238E27FC236}">
                      <a16:creationId xmlns:a16="http://schemas.microsoft.com/office/drawing/2014/main" id="{6B60CD00-F1BA-481E-9E96-E138FA6F6BAA}"/>
                    </a:ext>
                  </a:extLst>
                </p:cNvPr>
                <p:cNvSpPr/>
                <p:nvPr/>
              </p:nvSpPr>
              <p:spPr bwMode="auto">
                <a:xfrm>
                  <a:off x="742473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54" name="Rectangle 53">
                  <a:extLst>
                    <a:ext uri="{FF2B5EF4-FFF2-40B4-BE49-F238E27FC236}">
                      <a16:creationId xmlns:a16="http://schemas.microsoft.com/office/drawing/2014/main" id="{A35AC85E-0E81-4B37-A51C-EB7BA23F068C}"/>
                    </a:ext>
                  </a:extLst>
                </p:cNvPr>
                <p:cNvSpPr/>
                <p:nvPr/>
              </p:nvSpPr>
              <p:spPr bwMode="auto">
                <a:xfrm>
                  <a:off x="7539103"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grpSp>
          <p:sp>
            <p:nvSpPr>
              <p:cNvPr id="46" name="Rectangle 45">
                <a:extLst>
                  <a:ext uri="{FF2B5EF4-FFF2-40B4-BE49-F238E27FC236}">
                    <a16:creationId xmlns:a16="http://schemas.microsoft.com/office/drawing/2014/main" id="{566BB1C2-CFCB-42C6-8B7D-70202710E759}"/>
                  </a:ext>
                </a:extLst>
              </p:cNvPr>
              <p:cNvSpPr/>
              <p:nvPr/>
            </p:nvSpPr>
            <p:spPr bwMode="auto">
              <a:xfrm>
                <a:off x="6881213" y="4472038"/>
                <a:ext cx="1058155" cy="1056348"/>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US" sz="1100" dirty="0">
                    <a:cs typeface="Arial" charset="0"/>
                  </a:rPr>
                  <a:t>Arm-based</a:t>
                </a:r>
              </a:p>
              <a:p>
                <a:pPr algn="ctr">
                  <a:defRPr/>
                </a:pPr>
                <a:r>
                  <a:rPr lang="en-US" sz="1100" dirty="0">
                    <a:cs typeface="Arial" charset="0"/>
                  </a:rPr>
                  <a:t>SoC</a:t>
                </a:r>
              </a:p>
            </p:txBody>
          </p:sp>
        </p:grpSp>
        <p:sp>
          <p:nvSpPr>
            <p:cNvPr id="10" name="Rectangle 9">
              <a:extLst>
                <a:ext uri="{FF2B5EF4-FFF2-40B4-BE49-F238E27FC236}">
                  <a16:creationId xmlns:a16="http://schemas.microsoft.com/office/drawing/2014/main" id="{4F5F1873-3DC6-4BCD-9E34-A4682D7106F3}"/>
                </a:ext>
              </a:extLst>
            </p:cNvPr>
            <p:cNvSpPr/>
            <p:nvPr/>
          </p:nvSpPr>
          <p:spPr bwMode="auto">
            <a:xfrm>
              <a:off x="5023005" y="3652839"/>
              <a:ext cx="782861"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100" b="0" dirty="0">
                  <a:cs typeface="Arial" charset="0"/>
                </a:rPr>
                <a:t>ROM</a:t>
              </a:r>
            </a:p>
          </p:txBody>
        </p:sp>
        <p:sp>
          <p:nvSpPr>
            <p:cNvPr id="11" name="Rectangle 10">
              <a:extLst>
                <a:ext uri="{FF2B5EF4-FFF2-40B4-BE49-F238E27FC236}">
                  <a16:creationId xmlns:a16="http://schemas.microsoft.com/office/drawing/2014/main" id="{C9DC417D-C526-4022-8E1A-FE9BEB97D8AE}"/>
                </a:ext>
              </a:extLst>
            </p:cNvPr>
            <p:cNvSpPr/>
            <p:nvPr/>
          </p:nvSpPr>
          <p:spPr bwMode="auto">
            <a:xfrm>
              <a:off x="5879921" y="3652839"/>
              <a:ext cx="1070615"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100" b="0" dirty="0">
                  <a:cs typeface="Arial" charset="0"/>
                </a:rPr>
                <a:t>Arm</a:t>
              </a:r>
            </a:p>
            <a:p>
              <a:pPr algn="ctr">
                <a:defRPr/>
              </a:pPr>
              <a:r>
                <a:rPr lang="en-US" sz="1100" b="0" dirty="0">
                  <a:cs typeface="Arial" charset="0"/>
                </a:rPr>
                <a:t>processor</a:t>
              </a:r>
            </a:p>
          </p:txBody>
        </p:sp>
        <p:sp>
          <p:nvSpPr>
            <p:cNvPr id="12" name="Rectangle 11">
              <a:extLst>
                <a:ext uri="{FF2B5EF4-FFF2-40B4-BE49-F238E27FC236}">
                  <a16:creationId xmlns:a16="http://schemas.microsoft.com/office/drawing/2014/main" id="{BD06906D-49EE-4610-914A-5B2286522FBD}"/>
                </a:ext>
              </a:extLst>
            </p:cNvPr>
            <p:cNvSpPr/>
            <p:nvPr/>
          </p:nvSpPr>
          <p:spPr bwMode="auto">
            <a:xfrm>
              <a:off x="7075369" y="3652839"/>
              <a:ext cx="780746"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100" b="0" dirty="0">
                  <a:cs typeface="Arial" charset="0"/>
                </a:rPr>
                <a:t>RAM</a:t>
              </a:r>
            </a:p>
          </p:txBody>
        </p:sp>
        <p:sp>
          <p:nvSpPr>
            <p:cNvPr id="13" name="Rectangle 12">
              <a:extLst>
                <a:ext uri="{FF2B5EF4-FFF2-40B4-BE49-F238E27FC236}">
                  <a16:creationId xmlns:a16="http://schemas.microsoft.com/office/drawing/2014/main" id="{50AECB89-AC9A-47D0-9034-B04DC3979736}"/>
                </a:ext>
              </a:extLst>
            </p:cNvPr>
            <p:cNvSpPr/>
            <p:nvPr/>
          </p:nvSpPr>
          <p:spPr bwMode="auto">
            <a:xfrm>
              <a:off x="5023005" y="4198939"/>
              <a:ext cx="2833110" cy="219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100" b="0" dirty="0">
                  <a:cs typeface="Arial" charset="0"/>
                </a:rPr>
                <a:t>System bus</a:t>
              </a:r>
            </a:p>
          </p:txBody>
        </p:sp>
        <p:sp>
          <p:nvSpPr>
            <p:cNvPr id="14" name="Rectangle 13">
              <a:extLst>
                <a:ext uri="{FF2B5EF4-FFF2-40B4-BE49-F238E27FC236}">
                  <a16:creationId xmlns:a16="http://schemas.microsoft.com/office/drawing/2014/main" id="{607292CA-AA19-43E0-A451-73AA1302AA43}"/>
                </a:ext>
              </a:extLst>
            </p:cNvPr>
            <p:cNvSpPr/>
            <p:nvPr/>
          </p:nvSpPr>
          <p:spPr bwMode="auto">
            <a:xfrm>
              <a:off x="5023005" y="4614864"/>
              <a:ext cx="2833110"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100" b="0" dirty="0">
                  <a:cs typeface="Arial" charset="0"/>
                </a:rPr>
                <a:t>Peripherals</a:t>
              </a:r>
            </a:p>
          </p:txBody>
        </p:sp>
        <p:sp>
          <p:nvSpPr>
            <p:cNvPr id="15" name="Rectangle 14">
              <a:extLst>
                <a:ext uri="{FF2B5EF4-FFF2-40B4-BE49-F238E27FC236}">
                  <a16:creationId xmlns:a16="http://schemas.microsoft.com/office/drawing/2014/main" id="{29B9BFB1-062A-4E90-9531-96663AD48A87}"/>
                </a:ext>
              </a:extLst>
            </p:cNvPr>
            <p:cNvSpPr/>
            <p:nvPr/>
          </p:nvSpPr>
          <p:spPr bwMode="auto">
            <a:xfrm>
              <a:off x="5023005" y="5154614"/>
              <a:ext cx="2833110" cy="219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100" b="0" dirty="0">
                  <a:cs typeface="Arial" charset="0"/>
                </a:rPr>
                <a:t>External Interface</a:t>
              </a:r>
            </a:p>
          </p:txBody>
        </p:sp>
        <p:sp>
          <p:nvSpPr>
            <p:cNvPr id="16" name="TextBox 62">
              <a:extLst>
                <a:ext uri="{FF2B5EF4-FFF2-40B4-BE49-F238E27FC236}">
                  <a16:creationId xmlns:a16="http://schemas.microsoft.com/office/drawing/2014/main" id="{483B4B73-100A-4107-9706-8BAFB0D4AD31}"/>
                </a:ext>
              </a:extLst>
            </p:cNvPr>
            <p:cNvSpPr txBox="1">
              <a:spLocks noChangeArrowheads="1"/>
            </p:cNvSpPr>
            <p:nvPr/>
          </p:nvSpPr>
          <p:spPr bwMode="auto">
            <a:xfrm>
              <a:off x="5410204" y="3317876"/>
              <a:ext cx="205024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US" sz="1200" dirty="0"/>
                <a:t>SoC</a:t>
              </a:r>
            </a:p>
          </p:txBody>
        </p:sp>
        <p:sp>
          <p:nvSpPr>
            <p:cNvPr id="17" name="TextBox 63">
              <a:extLst>
                <a:ext uri="{FF2B5EF4-FFF2-40B4-BE49-F238E27FC236}">
                  <a16:creationId xmlns:a16="http://schemas.microsoft.com/office/drawing/2014/main" id="{1BEC9801-9525-4F9C-960C-F02B1BEB5BCE}"/>
                </a:ext>
              </a:extLst>
            </p:cNvPr>
            <p:cNvSpPr txBox="1">
              <a:spLocks noChangeArrowheads="1"/>
            </p:cNvSpPr>
            <p:nvPr/>
          </p:nvSpPr>
          <p:spPr bwMode="auto">
            <a:xfrm>
              <a:off x="5434395" y="5790348"/>
              <a:ext cx="205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US" sz="2000" b="0" dirty="0">
                  <a:latin typeface="+mj-lt"/>
                </a:rPr>
                <a:t>SoC Design</a:t>
              </a:r>
            </a:p>
          </p:txBody>
        </p:sp>
        <p:sp>
          <p:nvSpPr>
            <p:cNvPr id="18" name="TextBox 64">
              <a:extLst>
                <a:ext uri="{FF2B5EF4-FFF2-40B4-BE49-F238E27FC236}">
                  <a16:creationId xmlns:a16="http://schemas.microsoft.com/office/drawing/2014/main" id="{8C536154-8CAB-44C7-B7C5-855C7EAF9A53}"/>
                </a:ext>
              </a:extLst>
            </p:cNvPr>
            <p:cNvSpPr txBox="1">
              <a:spLocks noChangeArrowheads="1"/>
            </p:cNvSpPr>
            <p:nvPr/>
          </p:nvSpPr>
          <p:spPr bwMode="auto">
            <a:xfrm>
              <a:off x="9332971" y="5790348"/>
              <a:ext cx="205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US" sz="2000" b="0" dirty="0">
                  <a:latin typeface="+mj-lt"/>
                </a:rPr>
                <a:t>Chip Manufacture</a:t>
              </a:r>
            </a:p>
          </p:txBody>
        </p:sp>
        <p:sp>
          <p:nvSpPr>
            <p:cNvPr id="19" name="TextBox 65">
              <a:extLst>
                <a:ext uri="{FF2B5EF4-FFF2-40B4-BE49-F238E27FC236}">
                  <a16:creationId xmlns:a16="http://schemas.microsoft.com/office/drawing/2014/main" id="{60565EDE-5ABC-4F2F-88D7-25F1565B2E6C}"/>
                </a:ext>
              </a:extLst>
            </p:cNvPr>
            <p:cNvSpPr txBox="1">
              <a:spLocks noChangeArrowheads="1"/>
            </p:cNvSpPr>
            <p:nvPr/>
          </p:nvSpPr>
          <p:spPr bwMode="auto">
            <a:xfrm>
              <a:off x="468658" y="5773680"/>
              <a:ext cx="3975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US" sz="2000" b="0" dirty="0">
                  <a:latin typeface="+mj-lt"/>
                </a:rPr>
                <a:t>Licensable IPs</a:t>
              </a:r>
            </a:p>
          </p:txBody>
        </p:sp>
        <p:sp>
          <p:nvSpPr>
            <p:cNvPr id="20" name="Right Arrow 120">
              <a:extLst>
                <a:ext uri="{FF2B5EF4-FFF2-40B4-BE49-F238E27FC236}">
                  <a16:creationId xmlns:a16="http://schemas.microsoft.com/office/drawing/2014/main" id="{A3C4E029-B663-42A9-92AE-94443C465F06}"/>
                </a:ext>
              </a:extLst>
            </p:cNvPr>
            <p:cNvSpPr/>
            <p:nvPr/>
          </p:nvSpPr>
          <p:spPr bwMode="auto">
            <a:xfrm>
              <a:off x="8429507" y="4308476"/>
              <a:ext cx="571277" cy="195263"/>
            </a:xfrm>
            <a:prstGeom prst="rightArrow">
              <a:avLst/>
            </a:prstGeom>
            <a:solidFill>
              <a:schemeClr val="accent6">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21" name="Rectangle 20">
              <a:extLst>
                <a:ext uri="{FF2B5EF4-FFF2-40B4-BE49-F238E27FC236}">
                  <a16:creationId xmlns:a16="http://schemas.microsoft.com/office/drawing/2014/main" id="{610D1C5E-3B4A-4922-AE4F-6575D00249A3}"/>
                </a:ext>
              </a:extLst>
            </p:cNvPr>
            <p:cNvSpPr/>
            <p:nvPr/>
          </p:nvSpPr>
          <p:spPr bwMode="auto">
            <a:xfrm>
              <a:off x="926738" y="3348039"/>
              <a:ext cx="3156833" cy="2224087"/>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US" dirty="0">
                <a:cs typeface="Arial" charset="0"/>
              </a:endParaRPr>
            </a:p>
          </p:txBody>
        </p:sp>
        <p:sp>
          <p:nvSpPr>
            <p:cNvPr id="22" name="TextBox 60">
              <a:extLst>
                <a:ext uri="{FF2B5EF4-FFF2-40B4-BE49-F238E27FC236}">
                  <a16:creationId xmlns:a16="http://schemas.microsoft.com/office/drawing/2014/main" id="{8AED2B6E-C78B-4CB7-A04D-4C2171575822}"/>
                </a:ext>
              </a:extLst>
            </p:cNvPr>
            <p:cNvSpPr txBox="1">
              <a:spLocks noChangeArrowheads="1"/>
            </p:cNvSpPr>
            <p:nvPr/>
          </p:nvSpPr>
          <p:spPr bwMode="auto">
            <a:xfrm>
              <a:off x="1756147" y="3303589"/>
              <a:ext cx="154033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dirty="0"/>
                <a:t>IP libraries</a:t>
              </a:r>
            </a:p>
          </p:txBody>
        </p:sp>
        <p:sp>
          <p:nvSpPr>
            <p:cNvPr id="23" name="Rectangle 22">
              <a:extLst>
                <a:ext uri="{FF2B5EF4-FFF2-40B4-BE49-F238E27FC236}">
                  <a16:creationId xmlns:a16="http://schemas.microsoft.com/office/drawing/2014/main" id="{856A01D1-EDDD-4F83-BC29-3585CB9DC3EC}"/>
                </a:ext>
              </a:extLst>
            </p:cNvPr>
            <p:cNvSpPr/>
            <p:nvPr/>
          </p:nvSpPr>
          <p:spPr bwMode="auto">
            <a:xfrm>
              <a:off x="1034647" y="3606801"/>
              <a:ext cx="899231"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Cortex-A9</a:t>
              </a:r>
            </a:p>
          </p:txBody>
        </p:sp>
        <p:sp>
          <p:nvSpPr>
            <p:cNvPr id="24" name="Rectangle 23">
              <a:extLst>
                <a:ext uri="{FF2B5EF4-FFF2-40B4-BE49-F238E27FC236}">
                  <a16:creationId xmlns:a16="http://schemas.microsoft.com/office/drawing/2014/main" id="{285FDD15-A5C5-4C0D-B2FE-25D141764357}"/>
                </a:ext>
              </a:extLst>
            </p:cNvPr>
            <p:cNvSpPr/>
            <p:nvPr/>
          </p:nvSpPr>
          <p:spPr bwMode="auto">
            <a:xfrm>
              <a:off x="2001584" y="3606801"/>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Cortex-R5</a:t>
              </a:r>
            </a:p>
          </p:txBody>
        </p:sp>
        <p:sp>
          <p:nvSpPr>
            <p:cNvPr id="25" name="Rectangle 24">
              <a:extLst>
                <a:ext uri="{FF2B5EF4-FFF2-40B4-BE49-F238E27FC236}">
                  <a16:creationId xmlns:a16="http://schemas.microsoft.com/office/drawing/2014/main" id="{46E4FF04-9C11-49F9-AB16-4DA21F337EB5}"/>
                </a:ext>
              </a:extLst>
            </p:cNvPr>
            <p:cNvSpPr/>
            <p:nvPr/>
          </p:nvSpPr>
          <p:spPr bwMode="auto">
            <a:xfrm>
              <a:off x="3012956" y="3606801"/>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Cortex-M4</a:t>
              </a:r>
            </a:p>
          </p:txBody>
        </p:sp>
        <p:sp>
          <p:nvSpPr>
            <p:cNvPr id="26" name="Rectangle 25">
              <a:extLst>
                <a:ext uri="{FF2B5EF4-FFF2-40B4-BE49-F238E27FC236}">
                  <a16:creationId xmlns:a16="http://schemas.microsoft.com/office/drawing/2014/main" id="{33A37ED9-6853-406A-91DD-CC479DB15E04}"/>
                </a:ext>
              </a:extLst>
            </p:cNvPr>
            <p:cNvSpPr/>
            <p:nvPr/>
          </p:nvSpPr>
          <p:spPr bwMode="auto">
            <a:xfrm>
              <a:off x="1034647" y="4013201"/>
              <a:ext cx="899231"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Arm7</a:t>
              </a:r>
            </a:p>
          </p:txBody>
        </p:sp>
        <p:sp>
          <p:nvSpPr>
            <p:cNvPr id="27" name="Rectangle 26">
              <a:extLst>
                <a:ext uri="{FF2B5EF4-FFF2-40B4-BE49-F238E27FC236}">
                  <a16:creationId xmlns:a16="http://schemas.microsoft.com/office/drawing/2014/main" id="{7ABE0B64-E7C4-43EF-B9F0-C1A5A0DC733F}"/>
                </a:ext>
              </a:extLst>
            </p:cNvPr>
            <p:cNvSpPr/>
            <p:nvPr/>
          </p:nvSpPr>
          <p:spPr bwMode="auto">
            <a:xfrm>
              <a:off x="2001584" y="4013201"/>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Arm9</a:t>
              </a:r>
            </a:p>
          </p:txBody>
        </p:sp>
        <p:sp>
          <p:nvSpPr>
            <p:cNvPr id="28" name="Rectangle 27">
              <a:extLst>
                <a:ext uri="{FF2B5EF4-FFF2-40B4-BE49-F238E27FC236}">
                  <a16:creationId xmlns:a16="http://schemas.microsoft.com/office/drawing/2014/main" id="{C02C820E-5CA9-4010-B506-D4DC9944DBB7}"/>
                </a:ext>
              </a:extLst>
            </p:cNvPr>
            <p:cNvSpPr/>
            <p:nvPr/>
          </p:nvSpPr>
          <p:spPr bwMode="auto">
            <a:xfrm>
              <a:off x="3012956" y="4013201"/>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Arm11</a:t>
              </a:r>
            </a:p>
          </p:txBody>
        </p:sp>
        <p:sp>
          <p:nvSpPr>
            <p:cNvPr id="29" name="Rectangle 28">
              <a:extLst>
                <a:ext uri="{FF2B5EF4-FFF2-40B4-BE49-F238E27FC236}">
                  <a16:creationId xmlns:a16="http://schemas.microsoft.com/office/drawing/2014/main" id="{9EA8ECD3-C24D-488A-B460-E56C68E36D78}"/>
                </a:ext>
              </a:extLst>
            </p:cNvPr>
            <p:cNvSpPr/>
            <p:nvPr/>
          </p:nvSpPr>
          <p:spPr bwMode="auto">
            <a:xfrm>
              <a:off x="1034647" y="4789488"/>
              <a:ext cx="899231"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AXI bus</a:t>
              </a:r>
            </a:p>
          </p:txBody>
        </p:sp>
        <p:sp>
          <p:nvSpPr>
            <p:cNvPr id="30" name="Rectangle 29">
              <a:extLst>
                <a:ext uri="{FF2B5EF4-FFF2-40B4-BE49-F238E27FC236}">
                  <a16:creationId xmlns:a16="http://schemas.microsoft.com/office/drawing/2014/main" id="{C1092C8A-AE0A-49B8-9F14-798C2FDD8134}"/>
                </a:ext>
              </a:extLst>
            </p:cNvPr>
            <p:cNvSpPr/>
            <p:nvPr/>
          </p:nvSpPr>
          <p:spPr bwMode="auto">
            <a:xfrm>
              <a:off x="2001584" y="478948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AHB bus</a:t>
              </a:r>
            </a:p>
          </p:txBody>
        </p:sp>
        <p:sp>
          <p:nvSpPr>
            <p:cNvPr id="31" name="Rectangle 30">
              <a:extLst>
                <a:ext uri="{FF2B5EF4-FFF2-40B4-BE49-F238E27FC236}">
                  <a16:creationId xmlns:a16="http://schemas.microsoft.com/office/drawing/2014/main" id="{F6D32B8D-CC76-4E07-9EA4-0D281A37DD55}"/>
                </a:ext>
              </a:extLst>
            </p:cNvPr>
            <p:cNvSpPr/>
            <p:nvPr/>
          </p:nvSpPr>
          <p:spPr bwMode="auto">
            <a:xfrm>
              <a:off x="3012956" y="478948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APB bus</a:t>
              </a:r>
            </a:p>
          </p:txBody>
        </p:sp>
        <p:sp>
          <p:nvSpPr>
            <p:cNvPr id="32" name="Rectangle 31">
              <a:extLst>
                <a:ext uri="{FF2B5EF4-FFF2-40B4-BE49-F238E27FC236}">
                  <a16:creationId xmlns:a16="http://schemas.microsoft.com/office/drawing/2014/main" id="{2AE6C085-D5E4-4977-B5D2-BA13C2380C46}"/>
                </a:ext>
              </a:extLst>
            </p:cNvPr>
            <p:cNvSpPr/>
            <p:nvPr/>
          </p:nvSpPr>
          <p:spPr bwMode="auto">
            <a:xfrm>
              <a:off x="1034647" y="5189538"/>
              <a:ext cx="899231"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GPIO</a:t>
              </a:r>
            </a:p>
          </p:txBody>
        </p:sp>
        <p:sp>
          <p:nvSpPr>
            <p:cNvPr id="33" name="Rectangle 32">
              <a:extLst>
                <a:ext uri="{FF2B5EF4-FFF2-40B4-BE49-F238E27FC236}">
                  <a16:creationId xmlns:a16="http://schemas.microsoft.com/office/drawing/2014/main" id="{EAB35B8F-474D-4479-B31B-47470AD2821C}"/>
                </a:ext>
              </a:extLst>
            </p:cNvPr>
            <p:cNvSpPr/>
            <p:nvPr/>
          </p:nvSpPr>
          <p:spPr bwMode="auto">
            <a:xfrm>
              <a:off x="2001584" y="518953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I/O blocks</a:t>
              </a:r>
            </a:p>
          </p:txBody>
        </p:sp>
        <p:sp>
          <p:nvSpPr>
            <p:cNvPr id="34" name="Rectangle 33">
              <a:extLst>
                <a:ext uri="{FF2B5EF4-FFF2-40B4-BE49-F238E27FC236}">
                  <a16:creationId xmlns:a16="http://schemas.microsoft.com/office/drawing/2014/main" id="{471986BB-8212-473D-B2FD-219F5653AB59}"/>
                </a:ext>
              </a:extLst>
            </p:cNvPr>
            <p:cNvSpPr/>
            <p:nvPr/>
          </p:nvSpPr>
          <p:spPr bwMode="auto">
            <a:xfrm>
              <a:off x="3012956" y="518953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Timer</a:t>
              </a:r>
            </a:p>
          </p:txBody>
        </p:sp>
        <p:sp>
          <p:nvSpPr>
            <p:cNvPr id="35" name="Rectangle 34">
              <a:extLst>
                <a:ext uri="{FF2B5EF4-FFF2-40B4-BE49-F238E27FC236}">
                  <a16:creationId xmlns:a16="http://schemas.microsoft.com/office/drawing/2014/main" id="{D157B8D5-EA36-4C6A-92E5-0CA1099B0E0E}"/>
                </a:ext>
              </a:extLst>
            </p:cNvPr>
            <p:cNvSpPr/>
            <p:nvPr/>
          </p:nvSpPr>
          <p:spPr bwMode="auto">
            <a:xfrm>
              <a:off x="1034647" y="4405313"/>
              <a:ext cx="899231" cy="2921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DRAM ctrl</a:t>
              </a:r>
            </a:p>
          </p:txBody>
        </p:sp>
        <p:sp>
          <p:nvSpPr>
            <p:cNvPr id="36" name="Rectangle 35">
              <a:extLst>
                <a:ext uri="{FF2B5EF4-FFF2-40B4-BE49-F238E27FC236}">
                  <a16:creationId xmlns:a16="http://schemas.microsoft.com/office/drawing/2014/main" id="{C5038C3D-052E-4F61-8351-3921F06E0E15}"/>
                </a:ext>
              </a:extLst>
            </p:cNvPr>
            <p:cNvSpPr/>
            <p:nvPr/>
          </p:nvSpPr>
          <p:spPr bwMode="auto">
            <a:xfrm>
              <a:off x="2001584" y="4405313"/>
              <a:ext cx="899233" cy="2921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FLASH ctrl</a:t>
              </a:r>
            </a:p>
          </p:txBody>
        </p:sp>
        <p:sp>
          <p:nvSpPr>
            <p:cNvPr id="37" name="Rectangle 36">
              <a:extLst>
                <a:ext uri="{FF2B5EF4-FFF2-40B4-BE49-F238E27FC236}">
                  <a16:creationId xmlns:a16="http://schemas.microsoft.com/office/drawing/2014/main" id="{D6FE11D0-B331-4956-B115-0C76B50E847F}"/>
                </a:ext>
              </a:extLst>
            </p:cNvPr>
            <p:cNvSpPr/>
            <p:nvPr/>
          </p:nvSpPr>
          <p:spPr bwMode="auto">
            <a:xfrm>
              <a:off x="3012956" y="4405313"/>
              <a:ext cx="899233" cy="2921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US" sz="1000" b="0" dirty="0">
                  <a:cs typeface="Arial" charset="0"/>
                </a:rPr>
                <a:t>SRAM ctrl</a:t>
              </a:r>
            </a:p>
          </p:txBody>
        </p:sp>
        <p:cxnSp>
          <p:nvCxnSpPr>
            <p:cNvPr id="38" name="Curved Connector 72">
              <a:extLst>
                <a:ext uri="{FF2B5EF4-FFF2-40B4-BE49-F238E27FC236}">
                  <a16:creationId xmlns:a16="http://schemas.microsoft.com/office/drawing/2014/main" id="{98A76AE3-3FC8-4E54-850E-58A4055C9C07}"/>
                </a:ext>
              </a:extLst>
            </p:cNvPr>
            <p:cNvCxnSpPr>
              <a:stCxn id="25" idx="0"/>
              <a:endCxn id="11" idx="0"/>
            </p:cNvCxnSpPr>
            <p:nvPr/>
          </p:nvCxnSpPr>
          <p:spPr bwMode="auto">
            <a:xfrm rot="16200000" flipH="1">
              <a:off x="4916410" y="2154021"/>
              <a:ext cx="46038" cy="2951596"/>
            </a:xfrm>
            <a:prstGeom prst="curvedConnector3">
              <a:avLst>
                <a:gd name="adj1" fmla="val -502771"/>
              </a:avLst>
            </a:prstGeom>
            <a:noFill/>
            <a:ln w="19050" cap="flat" cmpd="sng" algn="ctr">
              <a:solidFill>
                <a:schemeClr val="accent2">
                  <a:lumMod val="75000"/>
                </a:schemeClr>
              </a:solidFill>
              <a:prstDash val="solid"/>
              <a:round/>
              <a:headEnd type="none" w="med" len="med"/>
              <a:tailEnd type="triangle" w="med" len="lg"/>
            </a:ln>
            <a:effectLst/>
          </p:spPr>
        </p:cxnSp>
        <p:cxnSp>
          <p:nvCxnSpPr>
            <p:cNvPr id="39" name="Curved Connector 80">
              <a:extLst>
                <a:ext uri="{FF2B5EF4-FFF2-40B4-BE49-F238E27FC236}">
                  <a16:creationId xmlns:a16="http://schemas.microsoft.com/office/drawing/2014/main" id="{1B6F039E-C5E1-4326-A115-D5A22C477D38}"/>
                </a:ext>
              </a:extLst>
            </p:cNvPr>
            <p:cNvCxnSpPr>
              <a:stCxn id="36" idx="0"/>
              <a:endCxn id="10" idx="2"/>
            </p:cNvCxnSpPr>
            <p:nvPr/>
          </p:nvCxnSpPr>
          <p:spPr bwMode="auto">
            <a:xfrm rot="5400000" flipH="1" flipV="1">
              <a:off x="3728295" y="2720761"/>
              <a:ext cx="407987" cy="2964292"/>
            </a:xfrm>
            <a:prstGeom prst="curvedConnector3">
              <a:avLst>
                <a:gd name="adj1" fmla="val 50000"/>
              </a:avLst>
            </a:prstGeom>
            <a:noFill/>
            <a:ln w="19050" cap="flat" cmpd="sng" algn="ctr">
              <a:solidFill>
                <a:schemeClr val="accent2">
                  <a:lumMod val="75000"/>
                </a:schemeClr>
              </a:solidFill>
              <a:prstDash val="solid"/>
              <a:round/>
              <a:headEnd type="none" w="med" len="med"/>
              <a:tailEnd type="triangle" w="med" len="lg"/>
            </a:ln>
            <a:effectLst/>
          </p:spPr>
        </p:cxnSp>
        <p:cxnSp>
          <p:nvCxnSpPr>
            <p:cNvPr id="40" name="Curved Connector 91">
              <a:extLst>
                <a:ext uri="{FF2B5EF4-FFF2-40B4-BE49-F238E27FC236}">
                  <a16:creationId xmlns:a16="http://schemas.microsoft.com/office/drawing/2014/main" id="{B044B57E-2E5F-42C0-9786-3016E551C892}"/>
                </a:ext>
              </a:extLst>
            </p:cNvPr>
            <p:cNvCxnSpPr>
              <a:stCxn id="30" idx="0"/>
              <a:endCxn id="13" idx="1"/>
            </p:cNvCxnSpPr>
            <p:nvPr/>
          </p:nvCxnSpPr>
          <p:spPr bwMode="auto">
            <a:xfrm rot="5400000" flipH="1" flipV="1">
              <a:off x="3496067" y="3262552"/>
              <a:ext cx="481013" cy="2572861"/>
            </a:xfrm>
            <a:prstGeom prst="curvedConnector2">
              <a:avLst/>
            </a:prstGeom>
            <a:noFill/>
            <a:ln w="19050" cap="flat" cmpd="sng" algn="ctr">
              <a:solidFill>
                <a:schemeClr val="accent2">
                  <a:lumMod val="75000"/>
                </a:schemeClr>
              </a:solidFill>
              <a:prstDash val="solid"/>
              <a:round/>
              <a:headEnd type="none" w="med" len="med"/>
              <a:tailEnd type="triangle" w="med" len="lg"/>
            </a:ln>
            <a:effectLst/>
          </p:spPr>
        </p:cxnSp>
        <p:cxnSp>
          <p:nvCxnSpPr>
            <p:cNvPr id="41" name="Curved Connector 94">
              <a:extLst>
                <a:ext uri="{FF2B5EF4-FFF2-40B4-BE49-F238E27FC236}">
                  <a16:creationId xmlns:a16="http://schemas.microsoft.com/office/drawing/2014/main" id="{AD2B9626-5C6C-4700-A641-B29EF74F06D1}"/>
                </a:ext>
              </a:extLst>
            </p:cNvPr>
            <p:cNvCxnSpPr>
              <a:stCxn id="34" idx="0"/>
              <a:endCxn id="14" idx="2"/>
            </p:cNvCxnSpPr>
            <p:nvPr/>
          </p:nvCxnSpPr>
          <p:spPr bwMode="auto">
            <a:xfrm rot="5400000" flipH="1" flipV="1">
              <a:off x="4837824" y="3586745"/>
              <a:ext cx="228600" cy="2976986"/>
            </a:xfrm>
            <a:prstGeom prst="curvedConnector3">
              <a:avLst>
                <a:gd name="adj1" fmla="val 50000"/>
              </a:avLst>
            </a:prstGeom>
            <a:noFill/>
            <a:ln w="19050" cap="flat" cmpd="sng" algn="ctr">
              <a:solidFill>
                <a:schemeClr val="accent2">
                  <a:lumMod val="75000"/>
                </a:schemeClr>
              </a:solidFill>
              <a:prstDash val="solid"/>
              <a:round/>
              <a:headEnd type="none" w="med" len="med"/>
              <a:tailEnd type="triangle" w="med" len="lg"/>
            </a:ln>
            <a:effectLst/>
          </p:spPr>
        </p:cxnSp>
        <p:cxnSp>
          <p:nvCxnSpPr>
            <p:cNvPr id="42" name="Curved Connector 97">
              <a:extLst>
                <a:ext uri="{FF2B5EF4-FFF2-40B4-BE49-F238E27FC236}">
                  <a16:creationId xmlns:a16="http://schemas.microsoft.com/office/drawing/2014/main" id="{3C78690A-7C25-480D-9EE3-0FACB84912B4}"/>
                </a:ext>
              </a:extLst>
            </p:cNvPr>
            <p:cNvCxnSpPr>
              <a:stCxn id="33" idx="2"/>
              <a:endCxn id="15" idx="2"/>
            </p:cNvCxnSpPr>
            <p:nvPr/>
          </p:nvCxnSpPr>
          <p:spPr bwMode="auto">
            <a:xfrm rot="5400000" flipH="1" flipV="1">
              <a:off x="4391141" y="3432689"/>
              <a:ext cx="106362" cy="3988359"/>
            </a:xfrm>
            <a:prstGeom prst="curvedConnector3">
              <a:avLst>
                <a:gd name="adj1" fmla="val -216307"/>
              </a:avLst>
            </a:prstGeom>
            <a:noFill/>
            <a:ln w="19050" cap="flat" cmpd="sng" algn="ctr">
              <a:solidFill>
                <a:schemeClr val="accent2">
                  <a:lumMod val="75000"/>
                </a:schemeClr>
              </a:solidFill>
              <a:prstDash val="solid"/>
              <a:round/>
              <a:headEnd type="none" w="med" len="med"/>
              <a:tailEnd type="triangle" w="med" len="lg"/>
            </a:ln>
            <a:effectLst/>
          </p:spPr>
        </p:cxnSp>
        <p:cxnSp>
          <p:nvCxnSpPr>
            <p:cNvPr id="43" name="Curved Connector 106">
              <a:extLst>
                <a:ext uri="{FF2B5EF4-FFF2-40B4-BE49-F238E27FC236}">
                  <a16:creationId xmlns:a16="http://schemas.microsoft.com/office/drawing/2014/main" id="{A3463D3D-8FAD-4A4F-92F4-B6098F115870}"/>
                </a:ext>
              </a:extLst>
            </p:cNvPr>
            <p:cNvCxnSpPr>
              <a:stCxn id="37" idx="3"/>
              <a:endCxn id="12" idx="2"/>
            </p:cNvCxnSpPr>
            <p:nvPr/>
          </p:nvCxnSpPr>
          <p:spPr bwMode="auto">
            <a:xfrm flipV="1">
              <a:off x="3912189" y="3998913"/>
              <a:ext cx="3554611" cy="552450"/>
            </a:xfrm>
            <a:prstGeom prst="curvedConnector2">
              <a:avLst/>
            </a:prstGeom>
            <a:noFill/>
            <a:ln w="19050" cap="flat" cmpd="sng" algn="ctr">
              <a:solidFill>
                <a:schemeClr val="accent2">
                  <a:lumMod val="75000"/>
                </a:schemeClr>
              </a:solidFill>
              <a:prstDash val="solid"/>
              <a:round/>
              <a:headEnd type="none" w="med" len="med"/>
              <a:tailEnd type="triangle" w="med" len="lg"/>
            </a:ln>
            <a:effectLst/>
          </p:spPr>
        </p:cxnSp>
      </p:grpSp>
    </p:spTree>
    <p:extLst>
      <p:ext uri="{BB962C8B-B14F-4D97-AF65-F5344CB8AC3E}">
        <p14:creationId xmlns:p14="http://schemas.microsoft.com/office/powerpoint/2010/main" val="103798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14160-1067-4F71-9F17-AB8C8B9A3D68}"/>
              </a:ext>
            </a:extLst>
          </p:cNvPr>
          <p:cNvSpPr>
            <a:spLocks noGrp="1"/>
          </p:cNvSpPr>
          <p:nvPr>
            <p:ph type="title"/>
          </p:nvPr>
        </p:nvSpPr>
        <p:spPr/>
        <p:txBody>
          <a:bodyPr/>
          <a:lstStyle/>
          <a:p>
            <a:r>
              <a:rPr lang="en-US" dirty="0"/>
              <a:t>The Arm Cortex-M series</a:t>
            </a:r>
          </a:p>
        </p:txBody>
      </p:sp>
      <p:sp>
        <p:nvSpPr>
          <p:cNvPr id="6" name="Text Placeholder 5">
            <a:extLst>
              <a:ext uri="{FF2B5EF4-FFF2-40B4-BE49-F238E27FC236}">
                <a16:creationId xmlns:a16="http://schemas.microsoft.com/office/drawing/2014/main" id="{981AE0D3-B514-4490-B770-7EA6E50ED6DE}"/>
              </a:ext>
            </a:extLst>
          </p:cNvPr>
          <p:cNvSpPr>
            <a:spLocks noGrp="1"/>
          </p:cNvSpPr>
          <p:nvPr>
            <p:ph type="body" sz="quarter" idx="13"/>
          </p:nvPr>
        </p:nvSpPr>
        <p:spPr/>
        <p:txBody>
          <a:bodyPr/>
          <a:lstStyle/>
          <a:p>
            <a:r>
              <a:rPr lang="en-US" dirty="0"/>
              <a:t>Cortex-M0, M0+, M3, M4, M7</a:t>
            </a:r>
          </a:p>
        </p:txBody>
      </p:sp>
      <p:sp>
        <p:nvSpPr>
          <p:cNvPr id="7" name="Content Placeholder 6">
            <a:extLst>
              <a:ext uri="{FF2B5EF4-FFF2-40B4-BE49-F238E27FC236}">
                <a16:creationId xmlns:a16="http://schemas.microsoft.com/office/drawing/2014/main" id="{A62E669C-AD7F-4CAD-969A-E946BAA59CB5}"/>
              </a:ext>
            </a:extLst>
          </p:cNvPr>
          <p:cNvSpPr>
            <a:spLocks noGrp="1"/>
          </p:cNvSpPr>
          <p:nvPr>
            <p:ph sz="quarter" idx="21"/>
          </p:nvPr>
        </p:nvSpPr>
        <p:spPr/>
        <p:txBody>
          <a:bodyPr/>
          <a:lstStyle/>
          <a:p>
            <a:pPr>
              <a:spcAft>
                <a:spcPts val="1200"/>
              </a:spcAft>
            </a:pPr>
            <a:r>
              <a:rPr lang="en-US" dirty="0"/>
              <a:t>Energy-efficiency</a:t>
            </a:r>
          </a:p>
          <a:p>
            <a:pPr lvl="1"/>
            <a:r>
              <a:rPr lang="en-US" dirty="0"/>
              <a:t>Lower energy cost, longer battery life</a:t>
            </a:r>
          </a:p>
          <a:p>
            <a:pPr>
              <a:spcAft>
                <a:spcPts val="1200"/>
              </a:spcAft>
            </a:pPr>
            <a:r>
              <a:rPr lang="en-US" dirty="0"/>
              <a:t>Smaller code</a:t>
            </a:r>
          </a:p>
          <a:p>
            <a:pPr lvl="1"/>
            <a:r>
              <a:rPr lang="en-US" dirty="0"/>
              <a:t>Lower silicon costs</a:t>
            </a:r>
          </a:p>
          <a:p>
            <a:pPr>
              <a:spcAft>
                <a:spcPts val="1200"/>
              </a:spcAft>
            </a:pPr>
            <a:r>
              <a:rPr lang="en-US" dirty="0"/>
              <a:t>Ease of use</a:t>
            </a:r>
          </a:p>
          <a:p>
            <a:pPr lvl="1"/>
            <a:r>
              <a:rPr lang="en-US" dirty="0"/>
              <a:t>Faster software development and reuse</a:t>
            </a:r>
          </a:p>
          <a:p>
            <a:pPr>
              <a:spcAft>
                <a:spcPts val="1200"/>
              </a:spcAft>
            </a:pPr>
            <a:r>
              <a:rPr lang="en-US" dirty="0"/>
              <a:t>Embedded applications</a:t>
            </a:r>
          </a:p>
          <a:p>
            <a:pPr lvl="1"/>
            <a:r>
              <a:rPr lang="en-US" dirty="0"/>
              <a:t>Smart metering, human interface devices, automotive and industrial control systems, consumer products (white goods, home automation, wearables, etc.), and medical instrumentation</a:t>
            </a:r>
          </a:p>
        </p:txBody>
      </p:sp>
      <p:pic>
        <p:nvPicPr>
          <p:cNvPr id="12" name="Content Placeholder 6">
            <a:extLst>
              <a:ext uri="{FF2B5EF4-FFF2-40B4-BE49-F238E27FC236}">
                <a16:creationId xmlns:a16="http://schemas.microsoft.com/office/drawing/2014/main" id="{C276C735-FF8E-4234-BE05-2A77958550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425" y="2870121"/>
            <a:ext cx="2619375" cy="1608296"/>
          </a:xfrm>
          <a:prstGeom prst="rect">
            <a:avLst/>
          </a:prstGeom>
        </p:spPr>
      </p:pic>
    </p:spTree>
    <p:extLst>
      <p:ext uri="{BB962C8B-B14F-4D97-AF65-F5344CB8AC3E}">
        <p14:creationId xmlns:p14="http://schemas.microsoft.com/office/powerpoint/2010/main" val="128527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1B9DE3-9D41-44FC-B542-8D1ED75D6C66}"/>
              </a:ext>
            </a:extLst>
          </p:cNvPr>
          <p:cNvSpPr>
            <a:spLocks noGrp="1"/>
          </p:cNvSpPr>
          <p:nvPr>
            <p:ph type="title"/>
          </p:nvPr>
        </p:nvSpPr>
        <p:spPr/>
        <p:txBody>
          <a:bodyPr/>
          <a:lstStyle/>
          <a:p>
            <a:r>
              <a:rPr lang="en-US" dirty="0"/>
              <a:t>The Arm Cortex-M series</a:t>
            </a:r>
          </a:p>
        </p:txBody>
      </p:sp>
      <p:graphicFrame>
        <p:nvGraphicFramePr>
          <p:cNvPr id="8" name="Content Placeholder 3">
            <a:extLst>
              <a:ext uri="{FF2B5EF4-FFF2-40B4-BE49-F238E27FC236}">
                <a16:creationId xmlns:a16="http://schemas.microsoft.com/office/drawing/2014/main" id="{2C48C059-F92D-461B-9409-3AC62FB9BBE9}"/>
              </a:ext>
            </a:extLst>
          </p:cNvPr>
          <p:cNvGraphicFramePr>
            <a:graphicFrameLocks noGrp="1"/>
          </p:cNvGraphicFramePr>
          <p:nvPr>
            <p:ph idx="1"/>
            <p:extLst>
              <p:ext uri="{D42A27DB-BD31-4B8C-83A1-F6EECF244321}">
                <p14:modId xmlns:p14="http://schemas.microsoft.com/office/powerpoint/2010/main" val="2631794621"/>
              </p:ext>
            </p:extLst>
          </p:nvPr>
        </p:nvGraphicFramePr>
        <p:xfrm>
          <a:off x="479425" y="1171575"/>
          <a:ext cx="11125200" cy="5009547"/>
        </p:xfrm>
        <a:graphic>
          <a:graphicData uri="http://schemas.openxmlformats.org/drawingml/2006/table">
            <a:tbl>
              <a:tblPr firstRow="1" bandRow="1">
                <a:tableStyleId>{5C22544A-7EE6-4342-B048-85BDC9FD1C3A}</a:tableStyleId>
              </a:tblPr>
              <a:tblGrid>
                <a:gridCol w="1248443">
                  <a:extLst>
                    <a:ext uri="{9D8B030D-6E8A-4147-A177-3AD203B41FA5}">
                      <a16:colId xmlns:a16="http://schemas.microsoft.com/office/drawing/2014/main" val="20000"/>
                    </a:ext>
                  </a:extLst>
                </a:gridCol>
                <a:gridCol w="1218766">
                  <a:extLst>
                    <a:ext uri="{9D8B030D-6E8A-4147-A177-3AD203B41FA5}">
                      <a16:colId xmlns:a16="http://schemas.microsoft.com/office/drawing/2014/main" val="20001"/>
                    </a:ext>
                  </a:extLst>
                </a:gridCol>
                <a:gridCol w="1250423">
                  <a:extLst>
                    <a:ext uri="{9D8B030D-6E8A-4147-A177-3AD203B41FA5}">
                      <a16:colId xmlns:a16="http://schemas.microsoft.com/office/drawing/2014/main" val="20002"/>
                    </a:ext>
                  </a:extLst>
                </a:gridCol>
                <a:gridCol w="896374">
                  <a:extLst>
                    <a:ext uri="{9D8B030D-6E8A-4147-A177-3AD203B41FA5}">
                      <a16:colId xmlns:a16="http://schemas.microsoft.com/office/drawing/2014/main" val="20003"/>
                    </a:ext>
                  </a:extLst>
                </a:gridCol>
                <a:gridCol w="1069914">
                  <a:extLst>
                    <a:ext uri="{9D8B030D-6E8A-4147-A177-3AD203B41FA5}">
                      <a16:colId xmlns:a16="http://schemas.microsoft.com/office/drawing/2014/main" val="20004"/>
                    </a:ext>
                  </a:extLst>
                </a:gridCol>
                <a:gridCol w="1085200">
                  <a:extLst>
                    <a:ext uri="{9D8B030D-6E8A-4147-A177-3AD203B41FA5}">
                      <a16:colId xmlns:a16="http://schemas.microsoft.com/office/drawing/2014/main" val="20005"/>
                    </a:ext>
                  </a:extLst>
                </a:gridCol>
                <a:gridCol w="1039346">
                  <a:extLst>
                    <a:ext uri="{9D8B030D-6E8A-4147-A177-3AD203B41FA5}">
                      <a16:colId xmlns:a16="http://schemas.microsoft.com/office/drawing/2014/main" val="20006"/>
                    </a:ext>
                  </a:extLst>
                </a:gridCol>
                <a:gridCol w="1008776">
                  <a:extLst>
                    <a:ext uri="{9D8B030D-6E8A-4147-A177-3AD203B41FA5}">
                      <a16:colId xmlns:a16="http://schemas.microsoft.com/office/drawing/2014/main" val="20007"/>
                    </a:ext>
                  </a:extLst>
                </a:gridCol>
                <a:gridCol w="1176907">
                  <a:extLst>
                    <a:ext uri="{9D8B030D-6E8A-4147-A177-3AD203B41FA5}">
                      <a16:colId xmlns:a16="http://schemas.microsoft.com/office/drawing/2014/main" val="20008"/>
                    </a:ext>
                  </a:extLst>
                </a:gridCol>
                <a:gridCol w="1131051">
                  <a:extLst>
                    <a:ext uri="{9D8B030D-6E8A-4147-A177-3AD203B41FA5}">
                      <a16:colId xmlns:a16="http://schemas.microsoft.com/office/drawing/2014/main" val="20009"/>
                    </a:ext>
                  </a:extLst>
                </a:gridCol>
              </a:tblGrid>
              <a:tr h="922812">
                <a:tc>
                  <a:txBody>
                    <a:bodyPr/>
                    <a:lstStyle/>
                    <a:p>
                      <a:pPr algn="ctr"/>
                      <a:r>
                        <a:rPr lang="en-US" sz="1050" noProof="0" dirty="0">
                          <a:effectLst/>
                        </a:rPr>
                        <a:t>Processor </a:t>
                      </a:r>
                    </a:p>
                  </a:txBody>
                  <a:tcPr marL="121872" marR="121872" anchor="ctr"/>
                </a:tc>
                <a:tc>
                  <a:txBody>
                    <a:bodyPr/>
                    <a:lstStyle/>
                    <a:p>
                      <a:pPr algn="ctr"/>
                      <a:r>
                        <a:rPr lang="en-US" sz="1050" noProof="0" dirty="0">
                          <a:effectLst/>
                        </a:rPr>
                        <a:t>Arm</a:t>
                      </a:r>
                      <a:br>
                        <a:rPr lang="en-US" sz="1050" noProof="0" dirty="0">
                          <a:effectLst/>
                        </a:rPr>
                      </a:br>
                      <a:r>
                        <a:rPr lang="en-US" sz="1050" noProof="0" dirty="0">
                          <a:effectLst/>
                        </a:rPr>
                        <a:t>Architecture</a:t>
                      </a:r>
                    </a:p>
                  </a:txBody>
                  <a:tcPr marL="121872" marR="121872" anchor="ctr"/>
                </a:tc>
                <a:tc>
                  <a:txBody>
                    <a:bodyPr/>
                    <a:lstStyle/>
                    <a:p>
                      <a:pPr algn="ctr"/>
                      <a:r>
                        <a:rPr lang="en-US" sz="1050" noProof="0" dirty="0">
                          <a:effectLst/>
                        </a:rPr>
                        <a:t>Core</a:t>
                      </a:r>
                      <a:br>
                        <a:rPr lang="en-US" sz="1050" noProof="0" dirty="0">
                          <a:effectLst/>
                        </a:rPr>
                      </a:br>
                      <a:r>
                        <a:rPr lang="en-US" sz="1050" noProof="0" dirty="0">
                          <a:effectLst/>
                        </a:rPr>
                        <a:t>Architecture</a:t>
                      </a:r>
                    </a:p>
                  </a:txBody>
                  <a:tcPr marL="121872" marR="121872" anchor="ctr"/>
                </a:tc>
                <a:tc>
                  <a:txBody>
                    <a:bodyPr/>
                    <a:lstStyle/>
                    <a:p>
                      <a:pPr algn="ctr"/>
                      <a:r>
                        <a:rPr lang="en-US" sz="1050" noProof="0" dirty="0">
                          <a:effectLst/>
                        </a:rPr>
                        <a:t>Thumb</a:t>
                      </a:r>
                      <a:r>
                        <a:rPr lang="en-US" sz="1050" baseline="30000" noProof="0" dirty="0">
                          <a:effectLst/>
                        </a:rPr>
                        <a:t>®</a:t>
                      </a:r>
                    </a:p>
                  </a:txBody>
                  <a:tcPr marL="121872" marR="121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noProof="0" dirty="0">
                          <a:effectLst/>
                        </a:rPr>
                        <a:t>Thumb</a:t>
                      </a:r>
                      <a:r>
                        <a:rPr lang="en-US" sz="1050" baseline="30000" noProof="0" dirty="0">
                          <a:effectLst/>
                        </a:rPr>
                        <a:t>®</a:t>
                      </a:r>
                      <a:r>
                        <a:rPr lang="en-US" sz="1050" noProof="0" dirty="0">
                          <a:effectLst/>
                        </a:rPr>
                        <a:t>-2</a:t>
                      </a:r>
                    </a:p>
                  </a:txBody>
                  <a:tcPr marL="121872" marR="121872" anchor="ctr"/>
                </a:tc>
                <a:tc>
                  <a:txBody>
                    <a:bodyPr/>
                    <a:lstStyle/>
                    <a:p>
                      <a:pPr algn="ctr"/>
                      <a:r>
                        <a:rPr lang="en-US" sz="1050" noProof="0" dirty="0">
                          <a:effectLst/>
                        </a:rPr>
                        <a:t>Hardware</a:t>
                      </a:r>
                      <a:br>
                        <a:rPr lang="en-US" sz="1050" noProof="0" dirty="0">
                          <a:effectLst/>
                        </a:rPr>
                      </a:br>
                      <a:r>
                        <a:rPr lang="en-US" sz="1050" noProof="0" dirty="0">
                          <a:effectLst/>
                        </a:rPr>
                        <a:t>Multiply</a:t>
                      </a:r>
                    </a:p>
                  </a:txBody>
                  <a:tcPr marL="121872" marR="121872" anchor="ctr"/>
                </a:tc>
                <a:tc>
                  <a:txBody>
                    <a:bodyPr/>
                    <a:lstStyle/>
                    <a:p>
                      <a:pPr algn="ctr"/>
                      <a:r>
                        <a:rPr lang="en-US" sz="1050" noProof="0" dirty="0">
                          <a:effectLst/>
                        </a:rPr>
                        <a:t>Hardware</a:t>
                      </a:r>
                      <a:br>
                        <a:rPr lang="en-US" sz="1050" noProof="0" dirty="0">
                          <a:effectLst/>
                        </a:rPr>
                      </a:br>
                      <a:r>
                        <a:rPr lang="en-US" sz="1050" noProof="0" dirty="0">
                          <a:effectLst/>
                        </a:rPr>
                        <a:t>Divide</a:t>
                      </a:r>
                    </a:p>
                  </a:txBody>
                  <a:tcPr marL="121872" marR="121872" anchor="ctr"/>
                </a:tc>
                <a:tc>
                  <a:txBody>
                    <a:bodyPr/>
                    <a:lstStyle/>
                    <a:p>
                      <a:pPr algn="ctr"/>
                      <a:r>
                        <a:rPr lang="en-US" sz="1050" noProof="0" dirty="0">
                          <a:effectLst/>
                        </a:rPr>
                        <a:t>Saturated</a:t>
                      </a:r>
                      <a:br>
                        <a:rPr lang="en-US" sz="1050" noProof="0" dirty="0">
                          <a:effectLst/>
                        </a:rPr>
                      </a:br>
                      <a:r>
                        <a:rPr lang="en-US" sz="1050" noProof="0" dirty="0">
                          <a:effectLst/>
                        </a:rPr>
                        <a:t>Math</a:t>
                      </a:r>
                    </a:p>
                  </a:txBody>
                  <a:tcPr marL="121872" marR="121872" anchor="ctr"/>
                </a:tc>
                <a:tc>
                  <a:txBody>
                    <a:bodyPr/>
                    <a:lstStyle/>
                    <a:p>
                      <a:pPr algn="ctr"/>
                      <a:r>
                        <a:rPr lang="en-US" sz="1050" noProof="0" dirty="0">
                          <a:effectLst/>
                        </a:rPr>
                        <a:t>DSP</a:t>
                      </a:r>
                      <a:br>
                        <a:rPr lang="en-US" sz="1050" noProof="0" dirty="0">
                          <a:effectLst/>
                        </a:rPr>
                      </a:br>
                      <a:r>
                        <a:rPr lang="en-US" sz="1050" noProof="0" dirty="0">
                          <a:effectLst/>
                        </a:rPr>
                        <a:t>Extensions</a:t>
                      </a:r>
                    </a:p>
                  </a:txBody>
                  <a:tcPr marL="121872" marR="121872" anchor="ctr"/>
                </a:tc>
                <a:tc>
                  <a:txBody>
                    <a:bodyPr/>
                    <a:lstStyle/>
                    <a:p>
                      <a:pPr algn="ctr"/>
                      <a:r>
                        <a:rPr lang="en-US" sz="1050" noProof="0" dirty="0">
                          <a:effectLst/>
                        </a:rPr>
                        <a:t>Floating</a:t>
                      </a:r>
                      <a:br>
                        <a:rPr lang="en-US" sz="1050" noProof="0" dirty="0">
                          <a:effectLst/>
                        </a:rPr>
                      </a:br>
                      <a:r>
                        <a:rPr lang="en-US" sz="1050" noProof="0" dirty="0">
                          <a:effectLst/>
                        </a:rPr>
                        <a:t>Point</a:t>
                      </a:r>
                    </a:p>
                  </a:txBody>
                  <a:tcPr marL="121872" marR="121872" anchor="ctr"/>
                </a:tc>
                <a:extLst>
                  <a:ext uri="{0D108BD9-81ED-4DB2-BD59-A6C34878D82A}">
                    <a16:rowId xmlns:a16="http://schemas.microsoft.com/office/drawing/2014/main" val="10000"/>
                  </a:ext>
                </a:extLst>
              </a:tr>
              <a:tr h="817347">
                <a:tc>
                  <a:txBody>
                    <a:bodyPr/>
                    <a:lstStyle/>
                    <a:p>
                      <a:pPr algn="ctr"/>
                      <a:r>
                        <a:rPr lang="en-US" sz="1200" noProof="0" dirty="0">
                          <a:solidFill>
                            <a:schemeClr val="tx1"/>
                          </a:solidFill>
                          <a:effectLst/>
                        </a:rPr>
                        <a:t>Cortex-M0</a:t>
                      </a:r>
                    </a:p>
                  </a:txBody>
                  <a:tcPr marL="121872" marR="121872" anchor="ctr"/>
                </a:tc>
                <a:tc>
                  <a:txBody>
                    <a:bodyPr/>
                    <a:lstStyle/>
                    <a:p>
                      <a:pPr algn="ctr"/>
                      <a:r>
                        <a:rPr lang="en-US" sz="1200" noProof="0" dirty="0">
                          <a:solidFill>
                            <a:schemeClr val="tx1"/>
                          </a:solidFill>
                          <a:effectLst/>
                        </a:rPr>
                        <a:t>Armv6-M</a:t>
                      </a:r>
                    </a:p>
                  </a:txBody>
                  <a:tcPr marL="121872" marR="121872" anchor="ctr"/>
                </a:tc>
                <a:tc>
                  <a:txBody>
                    <a:bodyPr/>
                    <a:lstStyle/>
                    <a:p>
                      <a:pPr algn="ctr"/>
                      <a:r>
                        <a:rPr lang="en-US" sz="1200" u="none" strike="noStrike" noProof="0" dirty="0">
                          <a:solidFill>
                            <a:schemeClr val="tx1"/>
                          </a:solidFill>
                          <a:effectLst/>
                        </a:rPr>
                        <a:t>Von Neumann</a:t>
                      </a:r>
                      <a:endParaRPr lang="en-US" sz="1200" noProof="0" dirty="0">
                        <a:solidFill>
                          <a:schemeClr val="tx1"/>
                        </a:solidFill>
                        <a:effectLst/>
                      </a:endParaRPr>
                    </a:p>
                  </a:txBody>
                  <a:tcPr marL="121872" marR="121872" anchor="ctr"/>
                </a:tc>
                <a:tc>
                  <a:txBody>
                    <a:bodyPr/>
                    <a:lstStyle/>
                    <a:p>
                      <a:pPr algn="ctr"/>
                      <a:r>
                        <a:rPr lang="en-US" sz="1200" noProof="0" dirty="0">
                          <a:solidFill>
                            <a:schemeClr val="tx1"/>
                          </a:solidFill>
                          <a:effectLst/>
                        </a:rPr>
                        <a:t>Most</a:t>
                      </a:r>
                    </a:p>
                  </a:txBody>
                  <a:tcPr marL="121872" marR="121872" anchor="ctr"/>
                </a:tc>
                <a:tc>
                  <a:txBody>
                    <a:bodyPr/>
                    <a:lstStyle/>
                    <a:p>
                      <a:pPr algn="ctr"/>
                      <a:r>
                        <a:rPr lang="en-US" sz="1200" noProof="0" dirty="0">
                          <a:solidFill>
                            <a:schemeClr val="tx1"/>
                          </a:solidFill>
                          <a:effectLst/>
                        </a:rPr>
                        <a:t>Subset</a:t>
                      </a:r>
                    </a:p>
                  </a:txBody>
                  <a:tcPr marL="121872" marR="121872" anchor="ctr"/>
                </a:tc>
                <a:tc>
                  <a:txBody>
                    <a:bodyPr/>
                    <a:lstStyle/>
                    <a:p>
                      <a:pPr algn="ctr"/>
                      <a:r>
                        <a:rPr lang="en-US" sz="1200" noProof="0" dirty="0">
                          <a:solidFill>
                            <a:schemeClr val="tx1"/>
                          </a:solidFill>
                          <a:effectLst/>
                        </a:rPr>
                        <a:t>1 or 32 cycle</a:t>
                      </a:r>
                    </a:p>
                  </a:txBody>
                  <a:tcPr marL="121872" marR="121872" anchor="ctr"/>
                </a:tc>
                <a:tc>
                  <a:txBody>
                    <a:bodyPr/>
                    <a:lstStyle/>
                    <a:p>
                      <a:pPr algn="ctr" fontAlgn="ctr"/>
                      <a:r>
                        <a:rPr lang="en-US" sz="1200" noProof="0" dirty="0">
                          <a:solidFill>
                            <a:schemeClr val="tx1"/>
                          </a:solidFill>
                          <a:effectLst/>
                        </a:rPr>
                        <a:t>No</a:t>
                      </a:r>
                    </a:p>
                  </a:txBody>
                  <a:tcPr marL="121872" marR="121872" anchor="ctr"/>
                </a:tc>
                <a:tc>
                  <a:txBody>
                    <a:bodyPr/>
                    <a:lstStyle/>
                    <a:p>
                      <a:pPr algn="ctr" fontAlgn="ctr"/>
                      <a:r>
                        <a:rPr lang="en-US" sz="1200" noProof="0" dirty="0">
                          <a:solidFill>
                            <a:schemeClr val="tx1"/>
                          </a:solidFill>
                          <a:effectLst/>
                        </a:rPr>
                        <a:t>No</a:t>
                      </a:r>
                    </a:p>
                  </a:txBody>
                  <a:tcPr marL="121872" marR="121872" anchor="ctr"/>
                </a:tc>
                <a:tc>
                  <a:txBody>
                    <a:bodyPr/>
                    <a:lstStyle/>
                    <a:p>
                      <a:pPr algn="ctr" fontAlgn="ctr"/>
                      <a:r>
                        <a:rPr lang="en-US" sz="1200" noProof="0" dirty="0">
                          <a:solidFill>
                            <a:schemeClr val="tx1"/>
                          </a:solidFill>
                          <a:effectLst/>
                        </a:rPr>
                        <a:t>No</a:t>
                      </a:r>
                    </a:p>
                  </a:txBody>
                  <a:tcPr marL="121872" marR="121872" anchor="ctr"/>
                </a:tc>
                <a:tc>
                  <a:txBody>
                    <a:bodyPr/>
                    <a:lstStyle/>
                    <a:p>
                      <a:pPr algn="ctr" fontAlgn="ctr"/>
                      <a:r>
                        <a:rPr lang="en-US" sz="1200" noProof="0" dirty="0">
                          <a:solidFill>
                            <a:schemeClr val="tx1"/>
                          </a:solidFill>
                          <a:effectLst/>
                        </a:rPr>
                        <a:t>No</a:t>
                      </a:r>
                    </a:p>
                  </a:txBody>
                  <a:tcPr marL="121872" marR="121872" anchor="ctr"/>
                </a:tc>
                <a:extLst>
                  <a:ext uri="{0D108BD9-81ED-4DB2-BD59-A6C34878D82A}">
                    <a16:rowId xmlns:a16="http://schemas.microsoft.com/office/drawing/2014/main" val="10001"/>
                  </a:ext>
                </a:extLst>
              </a:tr>
              <a:tr h="817347">
                <a:tc>
                  <a:txBody>
                    <a:bodyPr/>
                    <a:lstStyle/>
                    <a:p>
                      <a:pPr algn="ctr"/>
                      <a:r>
                        <a:rPr lang="en-US" sz="1200" noProof="0" dirty="0">
                          <a:solidFill>
                            <a:schemeClr val="tx1"/>
                          </a:solidFill>
                          <a:effectLst/>
                        </a:rPr>
                        <a:t>Cortex-M0+</a:t>
                      </a:r>
                    </a:p>
                  </a:txBody>
                  <a:tcPr marL="121872" marR="121872" anchor="ctr"/>
                </a:tc>
                <a:tc>
                  <a:txBody>
                    <a:bodyPr/>
                    <a:lstStyle/>
                    <a:p>
                      <a:pPr algn="ctr"/>
                      <a:r>
                        <a:rPr lang="en-US" sz="1200" noProof="0" dirty="0">
                          <a:solidFill>
                            <a:schemeClr val="tx1"/>
                          </a:solidFill>
                          <a:effectLst/>
                        </a:rPr>
                        <a:t>Armv6-M</a:t>
                      </a:r>
                    </a:p>
                  </a:txBody>
                  <a:tcPr marL="121872" marR="121872" anchor="ctr"/>
                </a:tc>
                <a:tc>
                  <a:txBody>
                    <a:bodyPr/>
                    <a:lstStyle/>
                    <a:p>
                      <a:pPr algn="ctr"/>
                      <a:r>
                        <a:rPr lang="en-US" sz="1200" u="none" strike="noStrike" noProof="0" dirty="0">
                          <a:solidFill>
                            <a:schemeClr val="tx1"/>
                          </a:solidFill>
                          <a:effectLst/>
                        </a:rPr>
                        <a:t>Von Neumann</a:t>
                      </a:r>
                      <a:endParaRPr lang="en-US" sz="1200" noProof="0" dirty="0">
                        <a:solidFill>
                          <a:schemeClr val="tx1"/>
                        </a:solidFill>
                        <a:effectLst/>
                      </a:endParaRPr>
                    </a:p>
                  </a:txBody>
                  <a:tcPr marL="121872" marR="121872" anchor="ctr"/>
                </a:tc>
                <a:tc>
                  <a:txBody>
                    <a:bodyPr/>
                    <a:lstStyle/>
                    <a:p>
                      <a:pPr algn="ctr"/>
                      <a:r>
                        <a:rPr lang="en-US" sz="1200" noProof="0" dirty="0">
                          <a:solidFill>
                            <a:schemeClr val="tx1"/>
                          </a:solidFill>
                          <a:effectLst/>
                        </a:rPr>
                        <a:t>Most</a:t>
                      </a:r>
                    </a:p>
                  </a:txBody>
                  <a:tcPr marL="121872" marR="121872" anchor="ctr"/>
                </a:tc>
                <a:tc>
                  <a:txBody>
                    <a:bodyPr/>
                    <a:lstStyle/>
                    <a:p>
                      <a:pPr algn="ctr"/>
                      <a:r>
                        <a:rPr lang="en-US" sz="1200" noProof="0" dirty="0">
                          <a:solidFill>
                            <a:schemeClr val="tx1"/>
                          </a:solidFill>
                          <a:effectLst/>
                        </a:rPr>
                        <a:t>Subset</a:t>
                      </a:r>
                    </a:p>
                  </a:txBody>
                  <a:tcPr marL="121872" marR="121872" anchor="ctr"/>
                </a:tc>
                <a:tc>
                  <a:txBody>
                    <a:bodyPr/>
                    <a:lstStyle/>
                    <a:p>
                      <a:pPr algn="ctr"/>
                      <a:r>
                        <a:rPr lang="en-US" sz="1200" noProof="0" dirty="0">
                          <a:solidFill>
                            <a:schemeClr val="tx1"/>
                          </a:solidFill>
                          <a:effectLst/>
                        </a:rPr>
                        <a:t>1 or 32 cycle</a:t>
                      </a:r>
                    </a:p>
                  </a:txBody>
                  <a:tcPr marL="121872" marR="121872" anchor="ctr"/>
                </a:tc>
                <a:tc>
                  <a:txBody>
                    <a:bodyPr/>
                    <a:lstStyle/>
                    <a:p>
                      <a:pPr algn="ctr" fontAlgn="ctr"/>
                      <a:r>
                        <a:rPr lang="en-US" sz="1200" noProof="0" dirty="0">
                          <a:solidFill>
                            <a:schemeClr val="tx1"/>
                          </a:solidFill>
                          <a:effectLst/>
                        </a:rPr>
                        <a:t>No</a:t>
                      </a:r>
                    </a:p>
                  </a:txBody>
                  <a:tcPr marL="121872" marR="121872" anchor="ctr"/>
                </a:tc>
                <a:tc>
                  <a:txBody>
                    <a:bodyPr/>
                    <a:lstStyle/>
                    <a:p>
                      <a:pPr algn="ctr" fontAlgn="ctr"/>
                      <a:r>
                        <a:rPr lang="en-US" sz="1200" noProof="0" dirty="0">
                          <a:solidFill>
                            <a:schemeClr val="tx1"/>
                          </a:solidFill>
                          <a:effectLst/>
                        </a:rPr>
                        <a:t>No</a:t>
                      </a:r>
                    </a:p>
                  </a:txBody>
                  <a:tcPr marL="121872" marR="121872" anchor="ctr"/>
                </a:tc>
                <a:tc>
                  <a:txBody>
                    <a:bodyPr/>
                    <a:lstStyle/>
                    <a:p>
                      <a:pPr algn="ctr" fontAlgn="ctr"/>
                      <a:r>
                        <a:rPr lang="en-US" sz="1200" noProof="0" dirty="0">
                          <a:solidFill>
                            <a:schemeClr val="tx1"/>
                          </a:solidFill>
                          <a:effectLst/>
                        </a:rPr>
                        <a:t>No</a:t>
                      </a:r>
                    </a:p>
                  </a:txBody>
                  <a:tcPr marL="121872" marR="121872" anchor="ctr"/>
                </a:tc>
                <a:tc>
                  <a:txBody>
                    <a:bodyPr/>
                    <a:lstStyle/>
                    <a:p>
                      <a:pPr algn="ctr" fontAlgn="ctr"/>
                      <a:r>
                        <a:rPr lang="en-US" sz="1200" noProof="0" dirty="0">
                          <a:solidFill>
                            <a:schemeClr val="tx1"/>
                          </a:solidFill>
                          <a:effectLst/>
                        </a:rPr>
                        <a:t>No</a:t>
                      </a:r>
                    </a:p>
                  </a:txBody>
                  <a:tcPr marL="121872" marR="121872" anchor="ctr"/>
                </a:tc>
                <a:extLst>
                  <a:ext uri="{0D108BD9-81ED-4DB2-BD59-A6C34878D82A}">
                    <a16:rowId xmlns:a16="http://schemas.microsoft.com/office/drawing/2014/main" val="10002"/>
                  </a:ext>
                </a:extLst>
              </a:tr>
              <a:tr h="817347">
                <a:tc>
                  <a:txBody>
                    <a:bodyPr/>
                    <a:lstStyle/>
                    <a:p>
                      <a:pPr algn="ctr"/>
                      <a:r>
                        <a:rPr lang="en-US" sz="1200" noProof="0" dirty="0">
                          <a:solidFill>
                            <a:schemeClr val="tx1"/>
                          </a:solidFill>
                          <a:effectLst/>
                        </a:rPr>
                        <a:t>Cortex-M3</a:t>
                      </a:r>
                    </a:p>
                  </a:txBody>
                  <a:tcPr marL="121872" marR="121872" anchor="ctr"/>
                </a:tc>
                <a:tc>
                  <a:txBody>
                    <a:bodyPr/>
                    <a:lstStyle/>
                    <a:p>
                      <a:pPr algn="ctr"/>
                      <a:r>
                        <a:rPr lang="en-US" sz="1200" noProof="0" dirty="0">
                          <a:solidFill>
                            <a:schemeClr val="tx1"/>
                          </a:solidFill>
                          <a:effectLst/>
                        </a:rPr>
                        <a:t>Armv7-M</a:t>
                      </a:r>
                    </a:p>
                  </a:txBody>
                  <a:tcPr marL="121872" marR="121872" anchor="ctr"/>
                </a:tc>
                <a:tc>
                  <a:txBody>
                    <a:bodyPr/>
                    <a:lstStyle/>
                    <a:p>
                      <a:pPr algn="ctr"/>
                      <a:r>
                        <a:rPr lang="en-US" sz="1200" u="none" strike="noStrike" noProof="0" dirty="0">
                          <a:solidFill>
                            <a:schemeClr val="tx1"/>
                          </a:solidFill>
                          <a:effectLst/>
                        </a:rPr>
                        <a:t>Harvard</a:t>
                      </a:r>
                      <a:endParaRPr lang="en-US" sz="1200" noProof="0" dirty="0">
                        <a:solidFill>
                          <a:schemeClr val="tx1"/>
                        </a:solidFill>
                        <a:effectLst/>
                      </a:endParaRPr>
                    </a:p>
                  </a:txBody>
                  <a:tcPr marL="121872" marR="121872" anchor="ctr"/>
                </a:tc>
                <a:tc>
                  <a:txBody>
                    <a:bodyPr/>
                    <a:lstStyle/>
                    <a:p>
                      <a:pPr algn="ctr" fontAlgn="ctr"/>
                      <a:r>
                        <a:rPr lang="en-US" sz="1200" noProof="0" dirty="0">
                          <a:solidFill>
                            <a:schemeClr val="tx1"/>
                          </a:solidFill>
                          <a:effectLst/>
                        </a:rPr>
                        <a:t>Entire</a:t>
                      </a:r>
                    </a:p>
                  </a:txBody>
                  <a:tcPr marL="121872" marR="121872" anchor="ctr"/>
                </a:tc>
                <a:tc>
                  <a:txBody>
                    <a:bodyPr/>
                    <a:lstStyle/>
                    <a:p>
                      <a:pPr algn="ctr" fontAlgn="ctr"/>
                      <a:r>
                        <a:rPr lang="en-US" sz="1200" noProof="0" dirty="0">
                          <a:solidFill>
                            <a:schemeClr val="tx1"/>
                          </a:solidFill>
                          <a:effectLst/>
                        </a:rPr>
                        <a:t>Entire</a:t>
                      </a:r>
                    </a:p>
                  </a:txBody>
                  <a:tcPr marL="121872" marR="121872" anchor="ctr"/>
                </a:tc>
                <a:tc>
                  <a:txBody>
                    <a:bodyPr/>
                    <a:lstStyle/>
                    <a:p>
                      <a:pPr algn="ctr" fontAlgn="ctr"/>
                      <a:r>
                        <a:rPr lang="en-US" sz="1200" noProof="0" dirty="0">
                          <a:solidFill>
                            <a:schemeClr val="tx1"/>
                          </a:solidFill>
                          <a:effectLst/>
                        </a:rPr>
                        <a:t>1 cycle</a:t>
                      </a:r>
                    </a:p>
                  </a:txBody>
                  <a:tcPr marL="121872" marR="121872" anchor="ctr"/>
                </a:tc>
                <a:tc>
                  <a:txBody>
                    <a:bodyPr/>
                    <a:lstStyle/>
                    <a:p>
                      <a:pPr algn="ctr" fontAlgn="ctr"/>
                      <a:r>
                        <a:rPr lang="en-US" sz="1200" noProof="0" dirty="0">
                          <a:solidFill>
                            <a:schemeClr val="tx1"/>
                          </a:solidFill>
                          <a:effectLst/>
                        </a:rPr>
                        <a:t>Yes</a:t>
                      </a:r>
                    </a:p>
                  </a:txBody>
                  <a:tcPr marL="121872" marR="121872" anchor="ctr"/>
                </a:tc>
                <a:tc>
                  <a:txBody>
                    <a:bodyPr/>
                    <a:lstStyle/>
                    <a:p>
                      <a:pPr algn="ctr" fontAlgn="ctr"/>
                      <a:r>
                        <a:rPr lang="en-US" sz="1200" noProof="0" dirty="0">
                          <a:solidFill>
                            <a:schemeClr val="tx1"/>
                          </a:solidFill>
                          <a:effectLst/>
                        </a:rPr>
                        <a:t>Yes</a:t>
                      </a:r>
                    </a:p>
                  </a:txBody>
                  <a:tcPr marL="121872" marR="121872" anchor="ctr"/>
                </a:tc>
                <a:tc>
                  <a:txBody>
                    <a:bodyPr/>
                    <a:lstStyle/>
                    <a:p>
                      <a:pPr algn="ctr" fontAlgn="ctr"/>
                      <a:r>
                        <a:rPr lang="en-US" sz="1200" noProof="0" dirty="0">
                          <a:solidFill>
                            <a:schemeClr val="tx1"/>
                          </a:solidFill>
                          <a:effectLst/>
                        </a:rPr>
                        <a:t>No</a:t>
                      </a:r>
                    </a:p>
                  </a:txBody>
                  <a:tcPr marL="121872" marR="121872" anchor="ctr"/>
                </a:tc>
                <a:tc>
                  <a:txBody>
                    <a:bodyPr/>
                    <a:lstStyle/>
                    <a:p>
                      <a:pPr algn="ctr" fontAlgn="ctr"/>
                      <a:r>
                        <a:rPr lang="en-US" sz="1200" noProof="0" dirty="0">
                          <a:solidFill>
                            <a:schemeClr val="tx1"/>
                          </a:solidFill>
                          <a:effectLst/>
                        </a:rPr>
                        <a:t>No</a:t>
                      </a:r>
                    </a:p>
                  </a:txBody>
                  <a:tcPr marL="121872" marR="121872" anchor="ctr"/>
                </a:tc>
                <a:extLst>
                  <a:ext uri="{0D108BD9-81ED-4DB2-BD59-A6C34878D82A}">
                    <a16:rowId xmlns:a16="http://schemas.microsoft.com/office/drawing/2014/main" val="10003"/>
                  </a:ext>
                </a:extLst>
              </a:tr>
              <a:tr h="817347">
                <a:tc>
                  <a:txBody>
                    <a:bodyPr/>
                    <a:lstStyle/>
                    <a:p>
                      <a:pPr algn="ctr"/>
                      <a:r>
                        <a:rPr lang="en-US" sz="1200" noProof="0" dirty="0">
                          <a:solidFill>
                            <a:schemeClr val="tx1"/>
                          </a:solidFill>
                          <a:effectLst/>
                        </a:rPr>
                        <a:t>Cortex-M4</a:t>
                      </a:r>
                    </a:p>
                  </a:txBody>
                  <a:tcPr marL="121872" marR="121872" anchor="ctr"/>
                </a:tc>
                <a:tc>
                  <a:txBody>
                    <a:bodyPr/>
                    <a:lstStyle/>
                    <a:p>
                      <a:pPr algn="ctr"/>
                      <a:r>
                        <a:rPr lang="en-US" sz="1200" noProof="0" dirty="0">
                          <a:solidFill>
                            <a:schemeClr val="tx1"/>
                          </a:solidFill>
                          <a:effectLst/>
                        </a:rPr>
                        <a:t>Armv7E-M</a:t>
                      </a:r>
                    </a:p>
                  </a:txBody>
                  <a:tcPr marL="121872" marR="121872" anchor="ctr"/>
                </a:tc>
                <a:tc>
                  <a:txBody>
                    <a:bodyPr/>
                    <a:lstStyle/>
                    <a:p>
                      <a:pPr algn="ctr"/>
                      <a:r>
                        <a:rPr lang="en-US" sz="1200" u="none" strike="noStrike" noProof="0" dirty="0">
                          <a:solidFill>
                            <a:schemeClr val="tx1"/>
                          </a:solidFill>
                          <a:effectLst/>
                        </a:rPr>
                        <a:t>Harvard</a:t>
                      </a:r>
                      <a:endParaRPr lang="en-US" sz="1200" noProof="0" dirty="0">
                        <a:solidFill>
                          <a:schemeClr val="tx1"/>
                        </a:solidFill>
                        <a:effectLst/>
                      </a:endParaRPr>
                    </a:p>
                  </a:txBody>
                  <a:tcPr marL="121872" marR="121872" anchor="ctr"/>
                </a:tc>
                <a:tc>
                  <a:txBody>
                    <a:bodyPr/>
                    <a:lstStyle/>
                    <a:p>
                      <a:pPr algn="ctr" fontAlgn="ctr"/>
                      <a:r>
                        <a:rPr lang="en-US" sz="1200" noProof="0" dirty="0">
                          <a:solidFill>
                            <a:schemeClr val="tx1"/>
                          </a:solidFill>
                          <a:effectLst/>
                        </a:rPr>
                        <a:t>Entire</a:t>
                      </a:r>
                    </a:p>
                  </a:txBody>
                  <a:tcPr marL="121872" marR="121872" anchor="ctr"/>
                </a:tc>
                <a:tc>
                  <a:txBody>
                    <a:bodyPr/>
                    <a:lstStyle/>
                    <a:p>
                      <a:pPr algn="ctr" fontAlgn="ctr"/>
                      <a:r>
                        <a:rPr lang="en-US" sz="1200" noProof="0" dirty="0">
                          <a:solidFill>
                            <a:schemeClr val="tx1"/>
                          </a:solidFill>
                          <a:effectLst/>
                        </a:rPr>
                        <a:t>Entire</a:t>
                      </a:r>
                    </a:p>
                  </a:txBody>
                  <a:tcPr marL="121872" marR="121872" anchor="ctr"/>
                </a:tc>
                <a:tc>
                  <a:txBody>
                    <a:bodyPr/>
                    <a:lstStyle/>
                    <a:p>
                      <a:pPr algn="ctr" fontAlgn="ctr"/>
                      <a:r>
                        <a:rPr lang="en-US" sz="1200" noProof="0" dirty="0">
                          <a:solidFill>
                            <a:schemeClr val="tx1"/>
                          </a:solidFill>
                          <a:effectLst/>
                        </a:rPr>
                        <a:t>1 cycle</a:t>
                      </a:r>
                    </a:p>
                  </a:txBody>
                  <a:tcPr marL="121872" marR="121872" anchor="ctr"/>
                </a:tc>
                <a:tc>
                  <a:txBody>
                    <a:bodyPr/>
                    <a:lstStyle/>
                    <a:p>
                      <a:pPr algn="ctr" fontAlgn="ctr"/>
                      <a:r>
                        <a:rPr lang="en-US" sz="1200" noProof="0" dirty="0">
                          <a:solidFill>
                            <a:schemeClr val="tx1"/>
                          </a:solidFill>
                          <a:effectLst/>
                        </a:rPr>
                        <a:t>Yes</a:t>
                      </a:r>
                    </a:p>
                  </a:txBody>
                  <a:tcPr marL="121872" marR="121872" anchor="ctr"/>
                </a:tc>
                <a:tc>
                  <a:txBody>
                    <a:bodyPr/>
                    <a:lstStyle/>
                    <a:p>
                      <a:pPr algn="ctr" fontAlgn="ctr"/>
                      <a:r>
                        <a:rPr lang="en-US" sz="1200" noProof="0" dirty="0">
                          <a:solidFill>
                            <a:schemeClr val="tx1"/>
                          </a:solidFill>
                          <a:effectLst/>
                        </a:rPr>
                        <a:t>Yes</a:t>
                      </a:r>
                    </a:p>
                  </a:txBody>
                  <a:tcPr marL="121872" marR="121872" anchor="ctr"/>
                </a:tc>
                <a:tc>
                  <a:txBody>
                    <a:bodyPr/>
                    <a:lstStyle/>
                    <a:p>
                      <a:pPr algn="ctr" fontAlgn="ctr"/>
                      <a:r>
                        <a:rPr lang="en-US" sz="1200" noProof="0" dirty="0">
                          <a:solidFill>
                            <a:schemeClr val="tx1"/>
                          </a:solidFill>
                          <a:effectLst/>
                        </a:rPr>
                        <a:t>Yes</a:t>
                      </a:r>
                    </a:p>
                  </a:txBody>
                  <a:tcPr marL="121872" marR="121872" anchor="ctr"/>
                </a:tc>
                <a:tc>
                  <a:txBody>
                    <a:bodyPr/>
                    <a:lstStyle/>
                    <a:p>
                      <a:pPr algn="ctr"/>
                      <a:r>
                        <a:rPr lang="en-US" sz="1200" noProof="0" dirty="0">
                          <a:solidFill>
                            <a:schemeClr val="tx1"/>
                          </a:solidFill>
                          <a:effectLst/>
                        </a:rPr>
                        <a:t>Optional</a:t>
                      </a:r>
                    </a:p>
                  </a:txBody>
                  <a:tcPr marL="121872" marR="121872" anchor="ctr"/>
                </a:tc>
                <a:extLst>
                  <a:ext uri="{0D108BD9-81ED-4DB2-BD59-A6C34878D82A}">
                    <a16:rowId xmlns:a16="http://schemas.microsoft.com/office/drawing/2014/main" val="10004"/>
                  </a:ext>
                </a:extLst>
              </a:tr>
              <a:tr h="817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effectLst/>
                        </a:rPr>
                        <a:t>Cortex-M7</a:t>
                      </a:r>
                    </a:p>
                    <a:p>
                      <a:pPr algn="ctr"/>
                      <a:endParaRPr lang="en-US" sz="1200" noProof="0" dirty="0">
                        <a:solidFill>
                          <a:schemeClr val="tx1"/>
                        </a:solidFill>
                        <a:effectLst/>
                      </a:endParaRPr>
                    </a:p>
                  </a:txBody>
                  <a:tcPr marL="121872" marR="121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effectLst/>
                        </a:rPr>
                        <a:t>Armv7E-M</a:t>
                      </a:r>
                    </a:p>
                    <a:p>
                      <a:pPr algn="ctr"/>
                      <a:endParaRPr lang="en-US" sz="1200" noProof="0" dirty="0">
                        <a:solidFill>
                          <a:schemeClr val="tx1"/>
                        </a:solidFill>
                        <a:effectLst/>
                      </a:endParaRPr>
                    </a:p>
                  </a:txBody>
                  <a:tcPr marL="121872" marR="121872" anchor="ctr"/>
                </a:tc>
                <a:tc>
                  <a:txBody>
                    <a:bodyPr/>
                    <a:lstStyle/>
                    <a:p>
                      <a:pPr algn="ctr"/>
                      <a:r>
                        <a:rPr lang="en-US" sz="1200" u="none" strike="noStrike" noProof="0" dirty="0">
                          <a:solidFill>
                            <a:schemeClr val="tx1"/>
                          </a:solidFill>
                          <a:effectLst/>
                        </a:rPr>
                        <a:t>Harvard</a:t>
                      </a:r>
                      <a:endParaRPr lang="en-US" sz="1200" noProof="0" dirty="0">
                        <a:solidFill>
                          <a:schemeClr val="tx1"/>
                        </a:solidFill>
                        <a:effectLst/>
                      </a:endParaRPr>
                    </a:p>
                  </a:txBody>
                  <a:tcPr marL="121872" marR="121872" anchor="ctr"/>
                </a:tc>
                <a:tc>
                  <a:txBody>
                    <a:bodyPr/>
                    <a:lstStyle/>
                    <a:p>
                      <a:pPr algn="ctr" fontAlgn="ctr"/>
                      <a:r>
                        <a:rPr lang="en-US" sz="1200" noProof="0" dirty="0">
                          <a:solidFill>
                            <a:schemeClr val="tx1"/>
                          </a:solidFill>
                          <a:effectLst/>
                        </a:rPr>
                        <a:t>Entire</a:t>
                      </a:r>
                    </a:p>
                  </a:txBody>
                  <a:tcPr marL="121872" marR="121872" anchor="ctr"/>
                </a:tc>
                <a:tc>
                  <a:txBody>
                    <a:bodyPr/>
                    <a:lstStyle/>
                    <a:p>
                      <a:pPr algn="ctr" fontAlgn="ctr"/>
                      <a:r>
                        <a:rPr lang="en-US" sz="1200" noProof="0" dirty="0">
                          <a:solidFill>
                            <a:schemeClr val="tx1"/>
                          </a:solidFill>
                          <a:effectLst/>
                        </a:rPr>
                        <a:t>Entire</a:t>
                      </a:r>
                    </a:p>
                  </a:txBody>
                  <a:tcPr marL="121872" marR="121872" anchor="ctr"/>
                </a:tc>
                <a:tc>
                  <a:txBody>
                    <a:bodyPr/>
                    <a:lstStyle/>
                    <a:p>
                      <a:pPr algn="ctr" fontAlgn="ctr"/>
                      <a:r>
                        <a:rPr lang="en-US" sz="1200" noProof="0" dirty="0">
                          <a:solidFill>
                            <a:schemeClr val="tx1"/>
                          </a:solidFill>
                          <a:effectLst/>
                        </a:rPr>
                        <a:t>1 cycle</a:t>
                      </a:r>
                    </a:p>
                  </a:txBody>
                  <a:tcPr marL="121872" marR="121872" anchor="ctr"/>
                </a:tc>
                <a:tc>
                  <a:txBody>
                    <a:bodyPr/>
                    <a:lstStyle/>
                    <a:p>
                      <a:pPr algn="ctr" fontAlgn="ctr"/>
                      <a:r>
                        <a:rPr lang="en-US" sz="1200" noProof="0" dirty="0">
                          <a:solidFill>
                            <a:schemeClr val="tx1"/>
                          </a:solidFill>
                          <a:effectLst/>
                        </a:rPr>
                        <a:t>Yes</a:t>
                      </a:r>
                    </a:p>
                  </a:txBody>
                  <a:tcPr marL="121872" marR="121872" anchor="ctr"/>
                </a:tc>
                <a:tc>
                  <a:txBody>
                    <a:bodyPr/>
                    <a:lstStyle/>
                    <a:p>
                      <a:pPr algn="ctr" fontAlgn="ctr"/>
                      <a:r>
                        <a:rPr lang="en-US" sz="1200" noProof="0" dirty="0">
                          <a:solidFill>
                            <a:schemeClr val="tx1"/>
                          </a:solidFill>
                          <a:effectLst/>
                        </a:rPr>
                        <a:t>Yes</a:t>
                      </a:r>
                    </a:p>
                  </a:txBody>
                  <a:tcPr marL="121872" marR="121872" anchor="ctr"/>
                </a:tc>
                <a:tc>
                  <a:txBody>
                    <a:bodyPr/>
                    <a:lstStyle/>
                    <a:p>
                      <a:pPr algn="ctr" fontAlgn="ctr"/>
                      <a:r>
                        <a:rPr lang="en-US" sz="1200" noProof="0" dirty="0">
                          <a:solidFill>
                            <a:schemeClr val="tx1"/>
                          </a:solidFill>
                          <a:effectLst/>
                        </a:rPr>
                        <a:t>Yes</a:t>
                      </a:r>
                    </a:p>
                  </a:txBody>
                  <a:tcPr marL="121872" marR="121872" anchor="ctr"/>
                </a:tc>
                <a:tc>
                  <a:txBody>
                    <a:bodyPr/>
                    <a:lstStyle/>
                    <a:p>
                      <a:pPr algn="ctr"/>
                      <a:r>
                        <a:rPr lang="en-US" sz="1200" noProof="0" dirty="0">
                          <a:solidFill>
                            <a:schemeClr val="tx1"/>
                          </a:solidFill>
                          <a:effectLst/>
                        </a:rPr>
                        <a:t>Optional</a:t>
                      </a:r>
                    </a:p>
                  </a:txBody>
                  <a:tcPr marL="121872" marR="121872"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803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736E4-56F0-4B0D-85D8-60EB6322311E}"/>
              </a:ext>
            </a:extLst>
          </p:cNvPr>
          <p:cNvSpPr>
            <a:spLocks noGrp="1"/>
          </p:cNvSpPr>
          <p:nvPr>
            <p:ph type="title"/>
          </p:nvPr>
        </p:nvSpPr>
        <p:spPr>
          <a:xfrm>
            <a:off x="479425" y="478302"/>
            <a:ext cx="11233150" cy="512830"/>
          </a:xfrm>
          <a:prstGeom prst="rect">
            <a:avLst/>
          </a:prstGeom>
        </p:spPr>
        <p:txBody>
          <a:bodyPr anchor="t">
            <a:normAutofit/>
          </a:bodyPr>
          <a:lstStyle/>
          <a:p>
            <a:r>
              <a:rPr lang="en-US" dirty="0"/>
              <a:t>The Cortex-M4 processor</a:t>
            </a:r>
          </a:p>
        </p:txBody>
      </p:sp>
      <p:sp>
        <p:nvSpPr>
          <p:cNvPr id="6" name="Text Placeholder 5">
            <a:extLst>
              <a:ext uri="{FF2B5EF4-FFF2-40B4-BE49-F238E27FC236}">
                <a16:creationId xmlns:a16="http://schemas.microsoft.com/office/drawing/2014/main" id="{44D7A5F2-E5E2-4160-8AD3-F6B10E09413D}"/>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dirty="0"/>
              <a:t>Overview</a:t>
            </a:r>
          </a:p>
        </p:txBody>
      </p:sp>
      <p:graphicFrame>
        <p:nvGraphicFramePr>
          <p:cNvPr id="8" name="Content Placeholder 4">
            <a:extLst>
              <a:ext uri="{FF2B5EF4-FFF2-40B4-BE49-F238E27FC236}">
                <a16:creationId xmlns:a16="http://schemas.microsoft.com/office/drawing/2014/main" id="{31BC595B-840A-411E-9D33-AA574AEAF213}"/>
              </a:ext>
            </a:extLst>
          </p:cNvPr>
          <p:cNvGraphicFramePr>
            <a:graphicFrameLocks noGrp="1"/>
          </p:cNvGraphicFramePr>
          <p:nvPr>
            <p:ph idx="1"/>
            <p:extLst>
              <p:ext uri="{D42A27DB-BD31-4B8C-83A1-F6EECF244321}">
                <p14:modId xmlns:p14="http://schemas.microsoft.com/office/powerpoint/2010/main" val="3617174293"/>
              </p:ext>
            </p:extLst>
          </p:nvPr>
        </p:nvGraphicFramePr>
        <p:xfrm>
          <a:off x="479425" y="1554490"/>
          <a:ext cx="11233150" cy="408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610425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BA80DA31481A4DA5275E3FE23881F9" ma:contentTypeVersion="4" ma:contentTypeDescription="Create a new document." ma:contentTypeScope="" ma:versionID="192edbcebe8121abff1221bc1c40c495">
  <xsd:schema xmlns:xsd="http://www.w3.org/2001/XMLSchema" xmlns:xs="http://www.w3.org/2001/XMLSchema" xmlns:p="http://schemas.microsoft.com/office/2006/metadata/properties" xmlns:ns2="9a0a0977-86e6-4cda-a829-8760642e3403" targetNamespace="http://schemas.microsoft.com/office/2006/metadata/properties" ma:root="true" ma:fieldsID="049be9206697e850e65dec1059c6b86a" ns2:_="">
    <xsd:import namespace="9a0a0977-86e6-4cda-a829-8760642e3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0977-86e6-4cda-a829-8760642e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B61D4E06-5D3F-4994-A4A7-4BA626FA722D}">
  <ds:schemaRefs>
    <ds:schemaRef ds:uri="http://purl.org/dc/dcmitype/"/>
    <ds:schemaRef ds:uri="http://schemas.microsoft.com/office/infopath/2007/PartnerControls"/>
    <ds:schemaRef ds:uri="c0950e01-db07-4e41-9c32-b7a8e9fccc9b"/>
    <ds:schemaRef ds:uri="http://schemas.microsoft.com/office/2006/documentManagement/types"/>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sharepoint/v3/fields"/>
    <ds:schemaRef ds:uri="http://www.w3.org/XML/1998/namespace"/>
    <ds:schemaRef ds:uri="http://purl.org/dc/elements/1.1/"/>
  </ds:schemaRefs>
</ds:datastoreItem>
</file>

<file path=customXml/itemProps3.xml><?xml version="1.0" encoding="utf-8"?>
<ds:datastoreItem xmlns:ds="http://schemas.openxmlformats.org/officeDocument/2006/customXml" ds:itemID="{CD740C44-141E-401F-BEB3-450CBB77D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a0977-86e6-4cda-a829-8760642e3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4921</Words>
  <Application>Microsoft Office PowerPoint</Application>
  <PresentationFormat>Widescreen</PresentationFormat>
  <Paragraphs>674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Consolas</vt:lpstr>
      <vt:lpstr>Wingdings</vt:lpstr>
      <vt:lpstr>Arm_PPT_Public</vt:lpstr>
      <vt:lpstr>The Arm Cortex-M4 Processor Architecture</vt:lpstr>
      <vt:lpstr>Syllabus</vt:lpstr>
      <vt:lpstr>Arm architectures and processors</vt:lpstr>
      <vt:lpstr>Arm processor families</vt:lpstr>
      <vt:lpstr>Arm processors vs. Arm architectures </vt:lpstr>
      <vt:lpstr>How to design an Arm-based SoC</vt:lpstr>
      <vt:lpstr>The Arm Cortex-M series</vt:lpstr>
      <vt:lpstr>The Arm Cortex-M series</vt:lpstr>
      <vt:lpstr>The Cortex-M4 processor</vt:lpstr>
      <vt:lpstr>The Cortex-M4 processor</vt:lpstr>
      <vt:lpstr>The Cortex-M4 processor</vt:lpstr>
      <vt:lpstr>The Cortex-M4 processor</vt:lpstr>
      <vt:lpstr>The Cortex-M4 processor</vt:lpstr>
      <vt:lpstr>Cortex-M4 block diagram</vt:lpstr>
      <vt:lpstr>Cortex-M4 block diagram</vt:lpstr>
      <vt:lpstr>Cortex-M4 block diagram</vt:lpstr>
      <vt:lpstr>Cortex-M4 block diagram</vt:lpstr>
      <vt:lpstr>Arm Cortex-M4 processor registers</vt:lpstr>
      <vt:lpstr>Arm Cortex-M4 processor registers</vt:lpstr>
      <vt:lpstr>Arm Cortex-M4 processor registers</vt:lpstr>
      <vt:lpstr>Arm Cortex-M4 processor registers</vt:lpstr>
      <vt:lpstr>Arm Cortex-M4 processor registers</vt:lpstr>
      <vt:lpstr>Arm Cortex-M4 processor registers</vt:lpstr>
      <vt:lpstr>Arm Cortex-M4 processor registers</vt:lpstr>
      <vt:lpstr>Arm Cortex-M4 processor registers</vt:lpstr>
      <vt:lpstr>Coming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Cortex-M4 Processor Architecture</dc:title>
  <dc:creator/>
  <cp:lastModifiedBy/>
  <cp:revision>2</cp:revision>
  <dcterms:created xsi:type="dcterms:W3CDTF">2020-02-03T11:32:06Z</dcterms:created>
  <dcterms:modified xsi:type="dcterms:W3CDTF">2021-12-09T00:22:43Z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0x010100D3BA80DA31481A4DA5275E3FE23881F9</vt:lpwstr>
  </property>
</Properties>
</file>