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3.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4"/>
  </p:sldMasterIdLst>
  <p:notesMasterIdLst>
    <p:notesMasterId r:id="rId46"/>
  </p:notesMasterIdLst>
  <p:handoutMasterIdLst>
    <p:handoutMasterId r:id="rId47"/>
  </p:handoutMasterIdLst>
  <p:sldIdLst>
    <p:sldId id="371" r:id="rId5"/>
    <p:sldId id="346" r:id="rId6"/>
    <p:sldId id="469" r:id="rId7"/>
    <p:sldId id="470" r:id="rId8"/>
    <p:sldId id="471" r:id="rId9"/>
    <p:sldId id="472" r:id="rId10"/>
    <p:sldId id="473" r:id="rId11"/>
    <p:sldId id="474" r:id="rId12"/>
    <p:sldId id="475" r:id="rId13"/>
    <p:sldId id="432" r:id="rId14"/>
    <p:sldId id="476" r:id="rId15"/>
    <p:sldId id="477" r:id="rId16"/>
    <p:sldId id="479" r:id="rId17"/>
    <p:sldId id="478" r:id="rId18"/>
    <p:sldId id="480" r:id="rId19"/>
    <p:sldId id="481" r:id="rId20"/>
    <p:sldId id="482" r:id="rId21"/>
    <p:sldId id="483" r:id="rId22"/>
    <p:sldId id="484" r:id="rId23"/>
    <p:sldId id="485" r:id="rId24"/>
    <p:sldId id="486" r:id="rId25"/>
    <p:sldId id="487" r:id="rId26"/>
    <p:sldId id="488" r:id="rId27"/>
    <p:sldId id="489" r:id="rId28"/>
    <p:sldId id="490" r:id="rId29"/>
    <p:sldId id="491" r:id="rId30"/>
    <p:sldId id="492" r:id="rId31"/>
    <p:sldId id="493" r:id="rId32"/>
    <p:sldId id="494" r:id="rId33"/>
    <p:sldId id="495" r:id="rId34"/>
    <p:sldId id="496" r:id="rId35"/>
    <p:sldId id="497" r:id="rId36"/>
    <p:sldId id="498" r:id="rId37"/>
    <p:sldId id="499" r:id="rId38"/>
    <p:sldId id="500" r:id="rId39"/>
    <p:sldId id="501" r:id="rId40"/>
    <p:sldId id="504" r:id="rId41"/>
    <p:sldId id="502" r:id="rId42"/>
    <p:sldId id="505" r:id="rId43"/>
    <p:sldId id="506" r:id="rId44"/>
    <p:sldId id="400" r:id="rId4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EF5C03-CF2B-467C-B1F6-77492668F5C9}" v="32" dt="2020-06-17T15:56:37.630"/>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74" autoAdjust="0"/>
    <p:restoredTop sz="66462" autoAdjust="0"/>
  </p:normalViewPr>
  <p:slideViewPr>
    <p:cSldViewPr snapToGrid="0">
      <p:cViewPr varScale="1">
        <p:scale>
          <a:sx n="44" d="100"/>
          <a:sy n="44" d="100"/>
        </p:scale>
        <p:origin x="780" y="4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106" d="100"/>
          <a:sy n="106" d="100"/>
        </p:scale>
        <p:origin x="5076" y="8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diagrams/_rels/data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ata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4" Type="http://schemas.openxmlformats.org/officeDocument/2006/relationships/image" Target="../media/image58.svg"/></Relationships>
</file>

<file path=ppt/diagrams/_rels/data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8.svg"/><Relationship Id="rId1" Type="http://schemas.openxmlformats.org/officeDocument/2006/relationships/image" Target="../media/image57.png"/><Relationship Id="rId4" Type="http://schemas.openxmlformats.org/officeDocument/2006/relationships/image" Target="../media/image6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31.png"/><Relationship Id="rId6" Type="http://schemas.openxmlformats.org/officeDocument/2006/relationships/image" Target="../media/image22.svg"/><Relationship Id="rId11" Type="http://schemas.openxmlformats.org/officeDocument/2006/relationships/image" Target="../media/image35.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34.png"/><Relationship Id="rId14" Type="http://schemas.openxmlformats.org/officeDocument/2006/relationships/image" Target="../media/image3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4.svg"/><Relationship Id="rId1" Type="http://schemas.openxmlformats.org/officeDocument/2006/relationships/image" Target="../media/image49.png"/><Relationship Id="rId6" Type="http://schemas.openxmlformats.org/officeDocument/2006/relationships/image" Target="../media/image48.svg"/><Relationship Id="rId5" Type="http://schemas.openxmlformats.org/officeDocument/2006/relationships/image" Target="../media/image51.png"/><Relationship Id="rId4" Type="http://schemas.openxmlformats.org/officeDocument/2006/relationships/image" Target="../media/image4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6.svg"/><Relationship Id="rId1" Type="http://schemas.openxmlformats.org/officeDocument/2006/relationships/image" Target="../media/image59.png"/><Relationship Id="rId4" Type="http://schemas.openxmlformats.org/officeDocument/2006/relationships/image" Target="../media/image58.svg"/></Relationships>
</file>

<file path=ppt/diagrams/_rels/drawing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8.svg"/><Relationship Id="rId1" Type="http://schemas.openxmlformats.org/officeDocument/2006/relationships/image" Target="../media/image60.png"/><Relationship Id="rId4" Type="http://schemas.openxmlformats.org/officeDocument/2006/relationships/image" Target="../media/image6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FC6D78-DC88-4D55-B41E-5A46C555906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C3DCBDB-40BB-4FC7-AC66-F9B19ABF2F67}">
      <dgm:prSet/>
      <dgm:spPr/>
      <dgm:t>
        <a:bodyPr/>
        <a:lstStyle/>
        <a:p>
          <a:pPr>
            <a:lnSpc>
              <a:spcPct val="100000"/>
            </a:lnSpc>
          </a:pPr>
          <a:r>
            <a:rPr lang="en-US" noProof="0" dirty="0"/>
            <a:t>Finish current instruction (except for lengthy instructions)</a:t>
          </a:r>
        </a:p>
      </dgm:t>
    </dgm:pt>
    <dgm:pt modelId="{8257DF2E-EE04-4DFE-9B65-D5F7143DD33A}" type="parTrans" cxnId="{011FEA4C-5C05-46F1-90C6-875F73E49DF4}">
      <dgm:prSet/>
      <dgm:spPr/>
      <dgm:t>
        <a:bodyPr/>
        <a:lstStyle/>
        <a:p>
          <a:endParaRPr lang="en-US"/>
        </a:p>
      </dgm:t>
    </dgm:pt>
    <dgm:pt modelId="{B435A89C-958C-4EC7-BC9C-6FA892939A3A}" type="sibTrans" cxnId="{011FEA4C-5C05-46F1-90C6-875F73E49DF4}">
      <dgm:prSet/>
      <dgm:spPr/>
      <dgm:t>
        <a:bodyPr/>
        <a:lstStyle/>
        <a:p>
          <a:endParaRPr lang="en-US"/>
        </a:p>
      </dgm:t>
    </dgm:pt>
    <dgm:pt modelId="{6D1A828F-9C6B-4191-8C92-9FA93DEBC3F2}">
      <dgm:prSet/>
      <dgm:spPr/>
      <dgm:t>
        <a:bodyPr/>
        <a:lstStyle/>
        <a:p>
          <a:pPr>
            <a:lnSpc>
              <a:spcPct val="100000"/>
            </a:lnSpc>
          </a:pPr>
          <a:r>
            <a:rPr lang="en-GB" dirty="0"/>
            <a:t>Push context (Return Address, </a:t>
          </a:r>
          <a:r>
            <a:rPr lang="en-US" dirty="0"/>
            <a:t>xPSR</a:t>
          </a:r>
          <a:r>
            <a:rPr lang="en-GB" dirty="0"/>
            <a:t>, LR(R14), </a:t>
          </a:r>
          <a:r>
            <a:rPr lang="en-US" noProof="0" dirty="0"/>
            <a:t>R12</a:t>
          </a:r>
          <a:r>
            <a:rPr lang="en-GB" dirty="0"/>
            <a:t>,</a:t>
          </a:r>
          <a:r>
            <a:rPr lang="en-US" noProof="0" dirty="0"/>
            <a:t> R3, R2, R1, R0 registers) onto current stack (MSP or PSP)</a:t>
          </a:r>
        </a:p>
      </dgm:t>
    </dgm:pt>
    <dgm:pt modelId="{C05950A0-85EE-402F-A889-583F3A599FBC}" type="parTrans" cxnId="{49C51C7A-FE6D-4AD8-9D47-7C613F84B467}">
      <dgm:prSet/>
      <dgm:spPr/>
      <dgm:t>
        <a:bodyPr/>
        <a:lstStyle/>
        <a:p>
          <a:endParaRPr lang="en-GB"/>
        </a:p>
      </dgm:t>
    </dgm:pt>
    <dgm:pt modelId="{85D16603-22B0-425C-B42F-702BE16CA965}" type="sibTrans" cxnId="{49C51C7A-FE6D-4AD8-9D47-7C613F84B467}">
      <dgm:prSet/>
      <dgm:spPr/>
      <dgm:t>
        <a:bodyPr/>
        <a:lstStyle/>
        <a:p>
          <a:endParaRPr lang="en-GB"/>
        </a:p>
      </dgm:t>
    </dgm:pt>
    <dgm:pt modelId="{A720E72D-37B2-4747-B8FD-B307AD87A719}">
      <dgm:prSet/>
      <dgm:spPr/>
      <dgm:t>
        <a:bodyPr/>
        <a:lstStyle/>
        <a:p>
          <a:pPr>
            <a:lnSpc>
              <a:spcPct val="100000"/>
            </a:lnSpc>
          </a:pPr>
          <a:r>
            <a:rPr lang="en-US" noProof="0" dirty="0"/>
            <a:t>Switch to handler/privileged mode, use MSP</a:t>
          </a:r>
        </a:p>
      </dgm:t>
    </dgm:pt>
    <dgm:pt modelId="{FAB25C47-7CC4-43A0-BFA6-B2816E59C3D1}" type="parTrans" cxnId="{C465D496-7677-4BEC-999D-069F9D7E66AB}">
      <dgm:prSet/>
      <dgm:spPr/>
      <dgm:t>
        <a:bodyPr/>
        <a:lstStyle/>
        <a:p>
          <a:endParaRPr lang="en-GB"/>
        </a:p>
      </dgm:t>
    </dgm:pt>
    <dgm:pt modelId="{68E69874-D694-4E79-B8BC-6FB44265C27E}" type="sibTrans" cxnId="{C465D496-7677-4BEC-999D-069F9D7E66AB}">
      <dgm:prSet/>
      <dgm:spPr/>
      <dgm:t>
        <a:bodyPr/>
        <a:lstStyle/>
        <a:p>
          <a:endParaRPr lang="en-GB"/>
        </a:p>
      </dgm:t>
    </dgm:pt>
    <dgm:pt modelId="{E28500DD-7574-43D7-B05A-BEA0781EE754}">
      <dgm:prSet/>
      <dgm:spPr/>
      <dgm:t>
        <a:bodyPr/>
        <a:lstStyle/>
        <a:p>
          <a:pPr>
            <a:lnSpc>
              <a:spcPct val="100000"/>
            </a:lnSpc>
          </a:pPr>
          <a:r>
            <a:rPr lang="en-US" noProof="0" dirty="0"/>
            <a:t>Load PC with the address of interrupt handler</a:t>
          </a:r>
        </a:p>
      </dgm:t>
    </dgm:pt>
    <dgm:pt modelId="{67F79D57-C85E-4DA9-8B84-76E706B8A1BA}" type="parTrans" cxnId="{EC956EEE-17E7-419B-8345-B62822FD7284}">
      <dgm:prSet/>
      <dgm:spPr/>
      <dgm:t>
        <a:bodyPr/>
        <a:lstStyle/>
        <a:p>
          <a:endParaRPr lang="en-GB"/>
        </a:p>
      </dgm:t>
    </dgm:pt>
    <dgm:pt modelId="{104FD6CB-06ED-4394-89D6-03EF869B53AC}" type="sibTrans" cxnId="{EC956EEE-17E7-419B-8345-B62822FD7284}">
      <dgm:prSet/>
      <dgm:spPr/>
      <dgm:t>
        <a:bodyPr/>
        <a:lstStyle/>
        <a:p>
          <a:endParaRPr lang="en-GB"/>
        </a:p>
      </dgm:t>
    </dgm:pt>
    <dgm:pt modelId="{80C950AC-4C1D-4C6B-8A5B-2C53A3F6A26D}">
      <dgm:prSet/>
      <dgm:spPr/>
      <dgm:t>
        <a:bodyPr/>
        <a:lstStyle/>
        <a:p>
          <a:pPr>
            <a:lnSpc>
              <a:spcPct val="100000"/>
            </a:lnSpc>
          </a:pPr>
          <a:r>
            <a:rPr lang="en-US" noProof="0" dirty="0"/>
            <a:t>Load LR with EXC_RETURN code</a:t>
          </a:r>
        </a:p>
      </dgm:t>
    </dgm:pt>
    <dgm:pt modelId="{4FD52A75-EFA2-4949-AA82-55C27970F29C}" type="parTrans" cxnId="{A8AFA4C4-7E75-4511-9315-B2851B6BAE17}">
      <dgm:prSet/>
      <dgm:spPr/>
      <dgm:t>
        <a:bodyPr/>
        <a:lstStyle/>
        <a:p>
          <a:endParaRPr lang="en-GB"/>
        </a:p>
      </dgm:t>
    </dgm:pt>
    <dgm:pt modelId="{C51DA2B5-4496-4E03-AD01-BBD73A74561F}" type="sibTrans" cxnId="{A8AFA4C4-7E75-4511-9315-B2851B6BAE17}">
      <dgm:prSet/>
      <dgm:spPr/>
      <dgm:t>
        <a:bodyPr/>
        <a:lstStyle/>
        <a:p>
          <a:endParaRPr lang="en-GB"/>
        </a:p>
      </dgm:t>
    </dgm:pt>
    <dgm:pt modelId="{B983A47B-A901-4B50-B60C-D492206807AB}">
      <dgm:prSet/>
      <dgm:spPr/>
      <dgm:t>
        <a:bodyPr/>
        <a:lstStyle/>
        <a:p>
          <a:pPr>
            <a:lnSpc>
              <a:spcPct val="100000"/>
            </a:lnSpc>
          </a:pPr>
          <a:r>
            <a:rPr lang="en-US" noProof="0" dirty="0"/>
            <a:t>Load </a:t>
          </a:r>
          <a:r>
            <a:rPr lang="en-GB" b="0" i="0" dirty="0"/>
            <a:t>Interrupt Program Status Register (</a:t>
          </a:r>
          <a:r>
            <a:rPr lang="en-US" noProof="0" dirty="0"/>
            <a:t>IPSR) with exception number</a:t>
          </a:r>
        </a:p>
      </dgm:t>
    </dgm:pt>
    <dgm:pt modelId="{391A4D7C-0E2A-46C4-81A4-2BE5AC7C8659}" type="parTrans" cxnId="{1236376C-7429-4500-BB36-AE8C689AEBA7}">
      <dgm:prSet/>
      <dgm:spPr/>
      <dgm:t>
        <a:bodyPr/>
        <a:lstStyle/>
        <a:p>
          <a:endParaRPr lang="en-GB"/>
        </a:p>
      </dgm:t>
    </dgm:pt>
    <dgm:pt modelId="{BD6E785D-1565-4F93-93AF-9D6DE92C96B4}" type="sibTrans" cxnId="{1236376C-7429-4500-BB36-AE8C689AEBA7}">
      <dgm:prSet/>
      <dgm:spPr/>
      <dgm:t>
        <a:bodyPr/>
        <a:lstStyle/>
        <a:p>
          <a:endParaRPr lang="en-GB"/>
        </a:p>
      </dgm:t>
    </dgm:pt>
    <dgm:pt modelId="{187A58A7-DAA5-409E-95DF-B33A0FAD57B6}">
      <dgm:prSet/>
      <dgm:spPr/>
      <dgm:t>
        <a:bodyPr/>
        <a:lstStyle/>
        <a:p>
          <a:pPr>
            <a:lnSpc>
              <a:spcPct val="100000"/>
            </a:lnSpc>
          </a:pPr>
          <a:r>
            <a:rPr lang="en-US" noProof="0" dirty="0"/>
            <a:t>Execute code of interrupt handler (usually 16 cycles from the exception request to execution of first instruction in handler)</a:t>
          </a:r>
        </a:p>
      </dgm:t>
    </dgm:pt>
    <dgm:pt modelId="{70008A7B-D8F5-40AF-8230-084543817D9E}" type="parTrans" cxnId="{38782382-1B52-4A7E-95A7-DAB12D436A67}">
      <dgm:prSet/>
      <dgm:spPr/>
      <dgm:t>
        <a:bodyPr/>
        <a:lstStyle/>
        <a:p>
          <a:endParaRPr lang="en-GB"/>
        </a:p>
      </dgm:t>
    </dgm:pt>
    <dgm:pt modelId="{EAF65F66-DE4A-4C80-8AB0-C9800CE7C4E2}" type="sibTrans" cxnId="{38782382-1B52-4A7E-95A7-DAB12D436A67}">
      <dgm:prSet/>
      <dgm:spPr/>
      <dgm:t>
        <a:bodyPr/>
        <a:lstStyle/>
        <a:p>
          <a:endParaRPr lang="en-GB"/>
        </a:p>
      </dgm:t>
    </dgm:pt>
    <dgm:pt modelId="{F45DA5D1-B345-40FD-A9AB-0453871596D7}" type="pres">
      <dgm:prSet presAssocID="{C7FC6D78-DC88-4D55-B41E-5A46C5559066}" presName="root" presStyleCnt="0">
        <dgm:presLayoutVars>
          <dgm:dir/>
          <dgm:resizeHandles val="exact"/>
        </dgm:presLayoutVars>
      </dgm:prSet>
      <dgm:spPr/>
    </dgm:pt>
    <dgm:pt modelId="{27C73D18-D2B0-4264-9CA6-2C758C92C5FC}" type="pres">
      <dgm:prSet presAssocID="{9C3DCBDB-40BB-4FC7-AC66-F9B19ABF2F67}" presName="compNode" presStyleCnt="0"/>
      <dgm:spPr/>
    </dgm:pt>
    <dgm:pt modelId="{7B900DB5-D2CC-4784-A96D-594197AB17B7}" type="pres">
      <dgm:prSet presAssocID="{9C3DCBDB-40BB-4FC7-AC66-F9B19ABF2F67}" presName="bgRect" presStyleLbl="bgShp" presStyleIdx="0" presStyleCnt="7"/>
      <dgm:spPr/>
    </dgm:pt>
    <dgm:pt modelId="{81A379B6-78A8-404D-B7D7-496BC7DE968A}" type="pres">
      <dgm:prSet presAssocID="{9C3DCBDB-40BB-4FC7-AC66-F9B19ABF2F67}"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eckmark"/>
        </a:ext>
      </dgm:extLst>
    </dgm:pt>
    <dgm:pt modelId="{C833C1A8-4C5F-411A-907F-63E3AFEE720B}" type="pres">
      <dgm:prSet presAssocID="{9C3DCBDB-40BB-4FC7-AC66-F9B19ABF2F67}" presName="spaceRect" presStyleCnt="0"/>
      <dgm:spPr/>
    </dgm:pt>
    <dgm:pt modelId="{867C049E-7D67-4FCB-9E1B-300FBE9B0448}" type="pres">
      <dgm:prSet presAssocID="{9C3DCBDB-40BB-4FC7-AC66-F9B19ABF2F67}" presName="parTx" presStyleLbl="revTx" presStyleIdx="0" presStyleCnt="7">
        <dgm:presLayoutVars>
          <dgm:chMax val="0"/>
          <dgm:chPref val="0"/>
        </dgm:presLayoutVars>
      </dgm:prSet>
      <dgm:spPr/>
    </dgm:pt>
    <dgm:pt modelId="{1495493C-B1EA-44E9-9F3E-00C4E2963E66}" type="pres">
      <dgm:prSet presAssocID="{B435A89C-958C-4EC7-BC9C-6FA892939A3A}" presName="sibTrans" presStyleCnt="0"/>
      <dgm:spPr/>
    </dgm:pt>
    <dgm:pt modelId="{0CB84122-E8CD-4E7C-B3CA-65F1408287FD}" type="pres">
      <dgm:prSet presAssocID="{6D1A828F-9C6B-4191-8C92-9FA93DEBC3F2}" presName="compNode" presStyleCnt="0"/>
      <dgm:spPr/>
    </dgm:pt>
    <dgm:pt modelId="{E4D64429-CE47-4834-9C81-72C987EFE710}" type="pres">
      <dgm:prSet presAssocID="{6D1A828F-9C6B-4191-8C92-9FA93DEBC3F2}" presName="bgRect" presStyleLbl="bgShp" presStyleIdx="1" presStyleCnt="7"/>
      <dgm:spPr/>
    </dgm:pt>
    <dgm:pt modelId="{306A136B-D49F-409D-800F-53541FD7F1C7}" type="pres">
      <dgm:prSet presAssocID="{6D1A828F-9C6B-4191-8C92-9FA93DEBC3F2}"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Arrow Clockwise curve"/>
        </a:ext>
      </dgm:extLst>
    </dgm:pt>
    <dgm:pt modelId="{AD7CC07B-239B-4BA1-8628-1488E5476B8D}" type="pres">
      <dgm:prSet presAssocID="{6D1A828F-9C6B-4191-8C92-9FA93DEBC3F2}" presName="spaceRect" presStyleCnt="0"/>
      <dgm:spPr/>
    </dgm:pt>
    <dgm:pt modelId="{26FCBD76-9306-4961-A8A7-C78625C1B782}" type="pres">
      <dgm:prSet presAssocID="{6D1A828F-9C6B-4191-8C92-9FA93DEBC3F2}" presName="parTx" presStyleLbl="revTx" presStyleIdx="1" presStyleCnt="7">
        <dgm:presLayoutVars>
          <dgm:chMax val="0"/>
          <dgm:chPref val="0"/>
        </dgm:presLayoutVars>
      </dgm:prSet>
      <dgm:spPr/>
    </dgm:pt>
    <dgm:pt modelId="{8F89B045-97AC-47C2-A6E4-B9D0BC506291}" type="pres">
      <dgm:prSet presAssocID="{85D16603-22B0-425C-B42F-702BE16CA965}" presName="sibTrans" presStyleCnt="0"/>
      <dgm:spPr/>
    </dgm:pt>
    <dgm:pt modelId="{2DCE5AF5-7A61-4E3B-8484-8DD0AB20E136}" type="pres">
      <dgm:prSet presAssocID="{A720E72D-37B2-4747-B8FD-B307AD87A719}" presName="compNode" presStyleCnt="0"/>
      <dgm:spPr/>
    </dgm:pt>
    <dgm:pt modelId="{F8219DC7-C2FF-4256-B3A7-1E7065B56F75}" type="pres">
      <dgm:prSet presAssocID="{A720E72D-37B2-4747-B8FD-B307AD87A719}" presName="bgRect" presStyleLbl="bgShp" presStyleIdx="2" presStyleCnt="7"/>
      <dgm:spPr/>
    </dgm:pt>
    <dgm:pt modelId="{2EF71A1C-30D4-4FC5-BC0D-1688B9E3D9EE}" type="pres">
      <dgm:prSet presAssocID="{A720E72D-37B2-4747-B8FD-B307AD87A719}"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Hierarchy"/>
        </a:ext>
      </dgm:extLst>
    </dgm:pt>
    <dgm:pt modelId="{8D281986-912B-4A0E-B859-237F596CE819}" type="pres">
      <dgm:prSet presAssocID="{A720E72D-37B2-4747-B8FD-B307AD87A719}" presName="spaceRect" presStyleCnt="0"/>
      <dgm:spPr/>
    </dgm:pt>
    <dgm:pt modelId="{D7DBE648-EE71-4361-A548-A4C299E1B366}" type="pres">
      <dgm:prSet presAssocID="{A720E72D-37B2-4747-B8FD-B307AD87A719}" presName="parTx" presStyleLbl="revTx" presStyleIdx="2" presStyleCnt="7">
        <dgm:presLayoutVars>
          <dgm:chMax val="0"/>
          <dgm:chPref val="0"/>
        </dgm:presLayoutVars>
      </dgm:prSet>
      <dgm:spPr/>
    </dgm:pt>
    <dgm:pt modelId="{E6AA1D0F-256C-46B5-8259-D51AA2623C6B}" type="pres">
      <dgm:prSet presAssocID="{68E69874-D694-4E79-B8BC-6FB44265C27E}" presName="sibTrans" presStyleCnt="0"/>
      <dgm:spPr/>
    </dgm:pt>
    <dgm:pt modelId="{845F7A54-94E7-4A31-B668-5D34D9082606}" type="pres">
      <dgm:prSet presAssocID="{E28500DD-7574-43D7-B05A-BEA0781EE754}" presName="compNode" presStyleCnt="0"/>
      <dgm:spPr/>
    </dgm:pt>
    <dgm:pt modelId="{D1C47379-CB52-4AC7-8C8B-B3E96061F39E}" type="pres">
      <dgm:prSet presAssocID="{E28500DD-7574-43D7-B05A-BEA0781EE754}" presName="bgRect" presStyleLbl="bgShp" presStyleIdx="3" presStyleCnt="7"/>
      <dgm:spPr/>
    </dgm:pt>
    <dgm:pt modelId="{14B6775B-3414-49BB-B2BE-E3B34610CCB0}" type="pres">
      <dgm:prSet presAssocID="{E28500DD-7574-43D7-B05A-BEA0781EE754}"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Download"/>
        </a:ext>
      </dgm:extLst>
    </dgm:pt>
    <dgm:pt modelId="{AA293834-DB25-45C1-8B32-DBB4CAA23CA9}" type="pres">
      <dgm:prSet presAssocID="{E28500DD-7574-43D7-B05A-BEA0781EE754}" presName="spaceRect" presStyleCnt="0"/>
      <dgm:spPr/>
    </dgm:pt>
    <dgm:pt modelId="{D002CA5F-2B16-4936-968E-593756179737}" type="pres">
      <dgm:prSet presAssocID="{E28500DD-7574-43D7-B05A-BEA0781EE754}" presName="parTx" presStyleLbl="revTx" presStyleIdx="3" presStyleCnt="7">
        <dgm:presLayoutVars>
          <dgm:chMax val="0"/>
          <dgm:chPref val="0"/>
        </dgm:presLayoutVars>
      </dgm:prSet>
      <dgm:spPr/>
    </dgm:pt>
    <dgm:pt modelId="{B3129C17-0960-4328-A35A-9C4EC360F79C}" type="pres">
      <dgm:prSet presAssocID="{104FD6CB-06ED-4394-89D6-03EF869B53AC}" presName="sibTrans" presStyleCnt="0"/>
      <dgm:spPr/>
    </dgm:pt>
    <dgm:pt modelId="{DE132C25-D39E-42AD-B5DA-CE3E71D40CFC}" type="pres">
      <dgm:prSet presAssocID="{80C950AC-4C1D-4C6B-8A5B-2C53A3F6A26D}" presName="compNode" presStyleCnt="0"/>
      <dgm:spPr/>
    </dgm:pt>
    <dgm:pt modelId="{29467DFE-C45C-4065-9058-7CEC84EEBE49}" type="pres">
      <dgm:prSet presAssocID="{80C950AC-4C1D-4C6B-8A5B-2C53A3F6A26D}" presName="bgRect" presStyleLbl="bgShp" presStyleIdx="4" presStyleCnt="7"/>
      <dgm:spPr/>
    </dgm:pt>
    <dgm:pt modelId="{B13F2ECB-4E11-4E0B-88E5-C22F90D0C174}" type="pres">
      <dgm:prSet presAssocID="{80C950AC-4C1D-4C6B-8A5B-2C53A3F6A26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Playbook"/>
        </a:ext>
      </dgm:extLst>
    </dgm:pt>
    <dgm:pt modelId="{7ECFD9B0-479D-4681-9F40-031A2D81F471}" type="pres">
      <dgm:prSet presAssocID="{80C950AC-4C1D-4C6B-8A5B-2C53A3F6A26D}" presName="spaceRect" presStyleCnt="0"/>
      <dgm:spPr/>
    </dgm:pt>
    <dgm:pt modelId="{3F3B2951-CB68-4EC1-B801-09BF3966D13F}" type="pres">
      <dgm:prSet presAssocID="{80C950AC-4C1D-4C6B-8A5B-2C53A3F6A26D}" presName="parTx" presStyleLbl="revTx" presStyleIdx="4" presStyleCnt="7">
        <dgm:presLayoutVars>
          <dgm:chMax val="0"/>
          <dgm:chPref val="0"/>
        </dgm:presLayoutVars>
      </dgm:prSet>
      <dgm:spPr/>
    </dgm:pt>
    <dgm:pt modelId="{7448133B-6877-4E63-AF37-576445D5A5AF}" type="pres">
      <dgm:prSet presAssocID="{C51DA2B5-4496-4E03-AD01-BBD73A74561F}" presName="sibTrans" presStyleCnt="0"/>
      <dgm:spPr/>
    </dgm:pt>
    <dgm:pt modelId="{02902877-F0A0-42BE-89A9-B09474E347DE}" type="pres">
      <dgm:prSet presAssocID="{B983A47B-A901-4B50-B60C-D492206807AB}" presName="compNode" presStyleCnt="0"/>
      <dgm:spPr/>
    </dgm:pt>
    <dgm:pt modelId="{E41BC44E-E4E6-4FEB-B374-A074DC1F0AD0}" type="pres">
      <dgm:prSet presAssocID="{B983A47B-A901-4B50-B60C-D492206807AB}" presName="bgRect" presStyleLbl="bgShp" presStyleIdx="5" presStyleCnt="7"/>
      <dgm:spPr/>
    </dgm:pt>
    <dgm:pt modelId="{E825A67D-A56C-4915-90CB-B0908DDD1545}" type="pres">
      <dgm:prSet presAssocID="{B983A47B-A901-4B50-B60C-D492206807AB}"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Exclamation mark"/>
        </a:ext>
      </dgm:extLst>
    </dgm:pt>
    <dgm:pt modelId="{BED1CE42-0DBA-4303-B18B-301ED5E75009}" type="pres">
      <dgm:prSet presAssocID="{B983A47B-A901-4B50-B60C-D492206807AB}" presName="spaceRect" presStyleCnt="0"/>
      <dgm:spPr/>
    </dgm:pt>
    <dgm:pt modelId="{610C8A82-0A2D-4B3A-8E8C-8CF25D30122C}" type="pres">
      <dgm:prSet presAssocID="{B983A47B-A901-4B50-B60C-D492206807AB}" presName="parTx" presStyleLbl="revTx" presStyleIdx="5" presStyleCnt="7">
        <dgm:presLayoutVars>
          <dgm:chMax val="0"/>
          <dgm:chPref val="0"/>
        </dgm:presLayoutVars>
      </dgm:prSet>
      <dgm:spPr/>
    </dgm:pt>
    <dgm:pt modelId="{D21406BD-B1AA-44C3-BC6F-3A9D71B28C39}" type="pres">
      <dgm:prSet presAssocID="{BD6E785D-1565-4F93-93AF-9D6DE92C96B4}" presName="sibTrans" presStyleCnt="0"/>
      <dgm:spPr/>
    </dgm:pt>
    <dgm:pt modelId="{6650F02E-C2FE-4EB7-89A5-A12E2E93E277}" type="pres">
      <dgm:prSet presAssocID="{187A58A7-DAA5-409E-95DF-B33A0FAD57B6}" presName="compNode" presStyleCnt="0"/>
      <dgm:spPr/>
    </dgm:pt>
    <dgm:pt modelId="{AF2D9051-7200-4327-818B-BCEEE109CCCF}" type="pres">
      <dgm:prSet presAssocID="{187A58A7-DAA5-409E-95DF-B33A0FAD57B6}" presName="bgRect" presStyleLbl="bgShp" presStyleIdx="6" presStyleCnt="7"/>
      <dgm:spPr/>
    </dgm:pt>
    <dgm:pt modelId="{1B00B200-3622-4EA6-B280-4CCA22091A45}" type="pres">
      <dgm:prSet presAssocID="{187A58A7-DAA5-409E-95DF-B33A0FAD57B6}"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Single gear"/>
        </a:ext>
      </dgm:extLst>
    </dgm:pt>
    <dgm:pt modelId="{F8DCA0F3-87A1-4E00-A24F-030F54A57EEF}" type="pres">
      <dgm:prSet presAssocID="{187A58A7-DAA5-409E-95DF-B33A0FAD57B6}" presName="spaceRect" presStyleCnt="0"/>
      <dgm:spPr/>
    </dgm:pt>
    <dgm:pt modelId="{812302B0-9709-4C20-8888-F57738210255}" type="pres">
      <dgm:prSet presAssocID="{187A58A7-DAA5-409E-95DF-B33A0FAD57B6}" presName="parTx" presStyleLbl="revTx" presStyleIdx="6" presStyleCnt="7">
        <dgm:presLayoutVars>
          <dgm:chMax val="0"/>
          <dgm:chPref val="0"/>
        </dgm:presLayoutVars>
      </dgm:prSet>
      <dgm:spPr/>
    </dgm:pt>
  </dgm:ptLst>
  <dgm:cxnLst>
    <dgm:cxn modelId="{2C210B17-1D18-4B3A-A9B9-C93E51E6CE01}" type="presOf" srcId="{80C950AC-4C1D-4C6B-8A5B-2C53A3F6A26D}" destId="{3F3B2951-CB68-4EC1-B801-09BF3966D13F}" srcOrd="0" destOrd="0" presId="urn:microsoft.com/office/officeart/2018/2/layout/IconVerticalSolidList"/>
    <dgm:cxn modelId="{682C2333-14A9-4EDB-9DE4-6277DAAA64CF}" type="presOf" srcId="{187A58A7-DAA5-409E-95DF-B33A0FAD57B6}" destId="{812302B0-9709-4C20-8888-F57738210255}" srcOrd="0" destOrd="0" presId="urn:microsoft.com/office/officeart/2018/2/layout/IconVerticalSolidList"/>
    <dgm:cxn modelId="{1236376C-7429-4500-BB36-AE8C689AEBA7}" srcId="{C7FC6D78-DC88-4D55-B41E-5A46C5559066}" destId="{B983A47B-A901-4B50-B60C-D492206807AB}" srcOrd="5" destOrd="0" parTransId="{391A4D7C-0E2A-46C4-81A4-2BE5AC7C8659}" sibTransId="{BD6E785D-1565-4F93-93AF-9D6DE92C96B4}"/>
    <dgm:cxn modelId="{011FEA4C-5C05-46F1-90C6-875F73E49DF4}" srcId="{C7FC6D78-DC88-4D55-B41E-5A46C5559066}" destId="{9C3DCBDB-40BB-4FC7-AC66-F9B19ABF2F67}" srcOrd="0" destOrd="0" parTransId="{8257DF2E-EE04-4DFE-9B65-D5F7143DD33A}" sibTransId="{B435A89C-958C-4EC7-BC9C-6FA892939A3A}"/>
    <dgm:cxn modelId="{432F3671-DB02-447F-A876-EC9530697799}" type="presOf" srcId="{B983A47B-A901-4B50-B60C-D492206807AB}" destId="{610C8A82-0A2D-4B3A-8E8C-8CF25D30122C}" srcOrd="0" destOrd="0" presId="urn:microsoft.com/office/officeart/2018/2/layout/IconVerticalSolidList"/>
    <dgm:cxn modelId="{24537756-EC02-4824-A5CD-4383ADDC5101}" type="presOf" srcId="{9C3DCBDB-40BB-4FC7-AC66-F9B19ABF2F67}" destId="{867C049E-7D67-4FCB-9E1B-300FBE9B0448}" srcOrd="0" destOrd="0" presId="urn:microsoft.com/office/officeart/2018/2/layout/IconVerticalSolidList"/>
    <dgm:cxn modelId="{49C51C7A-FE6D-4AD8-9D47-7C613F84B467}" srcId="{C7FC6D78-DC88-4D55-B41E-5A46C5559066}" destId="{6D1A828F-9C6B-4191-8C92-9FA93DEBC3F2}" srcOrd="1" destOrd="0" parTransId="{C05950A0-85EE-402F-A889-583F3A599FBC}" sibTransId="{85D16603-22B0-425C-B42F-702BE16CA965}"/>
    <dgm:cxn modelId="{38782382-1B52-4A7E-95A7-DAB12D436A67}" srcId="{C7FC6D78-DC88-4D55-B41E-5A46C5559066}" destId="{187A58A7-DAA5-409E-95DF-B33A0FAD57B6}" srcOrd="6" destOrd="0" parTransId="{70008A7B-D8F5-40AF-8230-084543817D9E}" sibTransId="{EAF65F66-DE4A-4C80-8AB0-C9800CE7C4E2}"/>
    <dgm:cxn modelId="{C465D496-7677-4BEC-999D-069F9D7E66AB}" srcId="{C7FC6D78-DC88-4D55-B41E-5A46C5559066}" destId="{A720E72D-37B2-4747-B8FD-B307AD87A719}" srcOrd="2" destOrd="0" parTransId="{FAB25C47-7CC4-43A0-BFA6-B2816E59C3D1}" sibTransId="{68E69874-D694-4E79-B8BC-6FB44265C27E}"/>
    <dgm:cxn modelId="{C6DC18A5-7B3F-4A7A-8D12-A9547A2A809E}" type="presOf" srcId="{E28500DD-7574-43D7-B05A-BEA0781EE754}" destId="{D002CA5F-2B16-4936-968E-593756179737}" srcOrd="0" destOrd="0" presId="urn:microsoft.com/office/officeart/2018/2/layout/IconVerticalSolidList"/>
    <dgm:cxn modelId="{5563DBB5-52D8-4078-BD95-5B96A50E71E9}" type="presOf" srcId="{6D1A828F-9C6B-4191-8C92-9FA93DEBC3F2}" destId="{26FCBD76-9306-4961-A8A7-C78625C1B782}" srcOrd="0" destOrd="0" presId="urn:microsoft.com/office/officeart/2018/2/layout/IconVerticalSolidList"/>
    <dgm:cxn modelId="{A8AFA4C4-7E75-4511-9315-B2851B6BAE17}" srcId="{C7FC6D78-DC88-4D55-B41E-5A46C5559066}" destId="{80C950AC-4C1D-4C6B-8A5B-2C53A3F6A26D}" srcOrd="4" destOrd="0" parTransId="{4FD52A75-EFA2-4949-AA82-55C27970F29C}" sibTransId="{C51DA2B5-4496-4E03-AD01-BBD73A74561F}"/>
    <dgm:cxn modelId="{8C1D2FE8-5D71-46A0-B0ED-A18FFAACF1CC}" type="presOf" srcId="{C7FC6D78-DC88-4D55-B41E-5A46C5559066}" destId="{F45DA5D1-B345-40FD-A9AB-0453871596D7}" srcOrd="0" destOrd="0" presId="urn:microsoft.com/office/officeart/2018/2/layout/IconVerticalSolidList"/>
    <dgm:cxn modelId="{EC956EEE-17E7-419B-8345-B62822FD7284}" srcId="{C7FC6D78-DC88-4D55-B41E-5A46C5559066}" destId="{E28500DD-7574-43D7-B05A-BEA0781EE754}" srcOrd="3" destOrd="0" parTransId="{67F79D57-C85E-4DA9-8B84-76E706B8A1BA}" sibTransId="{104FD6CB-06ED-4394-89D6-03EF869B53AC}"/>
    <dgm:cxn modelId="{AED15CF3-3D40-4DD3-9BC1-CF724C600C82}" type="presOf" srcId="{A720E72D-37B2-4747-B8FD-B307AD87A719}" destId="{D7DBE648-EE71-4361-A548-A4C299E1B366}" srcOrd="0" destOrd="0" presId="urn:microsoft.com/office/officeart/2018/2/layout/IconVerticalSolidList"/>
    <dgm:cxn modelId="{5AEE2B2D-9EFA-4C14-A5DC-40D3AACE0B7D}" type="presParOf" srcId="{F45DA5D1-B345-40FD-A9AB-0453871596D7}" destId="{27C73D18-D2B0-4264-9CA6-2C758C92C5FC}" srcOrd="0" destOrd="0" presId="urn:microsoft.com/office/officeart/2018/2/layout/IconVerticalSolidList"/>
    <dgm:cxn modelId="{CE7A04B4-AA46-469D-B298-8223BC8964A7}" type="presParOf" srcId="{27C73D18-D2B0-4264-9CA6-2C758C92C5FC}" destId="{7B900DB5-D2CC-4784-A96D-594197AB17B7}" srcOrd="0" destOrd="0" presId="urn:microsoft.com/office/officeart/2018/2/layout/IconVerticalSolidList"/>
    <dgm:cxn modelId="{E5DB30EC-90EB-4B64-BDE1-A0238D8125A3}" type="presParOf" srcId="{27C73D18-D2B0-4264-9CA6-2C758C92C5FC}" destId="{81A379B6-78A8-404D-B7D7-496BC7DE968A}" srcOrd="1" destOrd="0" presId="urn:microsoft.com/office/officeart/2018/2/layout/IconVerticalSolidList"/>
    <dgm:cxn modelId="{2A179A78-3B35-4429-A940-408920568CE3}" type="presParOf" srcId="{27C73D18-D2B0-4264-9CA6-2C758C92C5FC}" destId="{C833C1A8-4C5F-411A-907F-63E3AFEE720B}" srcOrd="2" destOrd="0" presId="urn:microsoft.com/office/officeart/2018/2/layout/IconVerticalSolidList"/>
    <dgm:cxn modelId="{31AACEEE-F28B-4A2B-94B8-F4AD76851FCA}" type="presParOf" srcId="{27C73D18-D2B0-4264-9CA6-2C758C92C5FC}" destId="{867C049E-7D67-4FCB-9E1B-300FBE9B0448}" srcOrd="3" destOrd="0" presId="urn:microsoft.com/office/officeart/2018/2/layout/IconVerticalSolidList"/>
    <dgm:cxn modelId="{147FF6BE-9B63-4C36-90BD-650B27C9F642}" type="presParOf" srcId="{F45DA5D1-B345-40FD-A9AB-0453871596D7}" destId="{1495493C-B1EA-44E9-9F3E-00C4E2963E66}" srcOrd="1" destOrd="0" presId="urn:microsoft.com/office/officeart/2018/2/layout/IconVerticalSolidList"/>
    <dgm:cxn modelId="{082216BB-4709-475B-B708-8471964E2F8D}" type="presParOf" srcId="{F45DA5D1-B345-40FD-A9AB-0453871596D7}" destId="{0CB84122-E8CD-4E7C-B3CA-65F1408287FD}" srcOrd="2" destOrd="0" presId="urn:microsoft.com/office/officeart/2018/2/layout/IconVerticalSolidList"/>
    <dgm:cxn modelId="{D1D2FDD4-C418-4580-8D8A-9884944349A4}" type="presParOf" srcId="{0CB84122-E8CD-4E7C-B3CA-65F1408287FD}" destId="{E4D64429-CE47-4834-9C81-72C987EFE710}" srcOrd="0" destOrd="0" presId="urn:microsoft.com/office/officeart/2018/2/layout/IconVerticalSolidList"/>
    <dgm:cxn modelId="{ACC51877-A705-4DAE-B591-7A9415C93A54}" type="presParOf" srcId="{0CB84122-E8CD-4E7C-B3CA-65F1408287FD}" destId="{306A136B-D49F-409D-800F-53541FD7F1C7}" srcOrd="1" destOrd="0" presId="urn:microsoft.com/office/officeart/2018/2/layout/IconVerticalSolidList"/>
    <dgm:cxn modelId="{F2A1E96B-AB16-43BB-BF72-A2A5E1DC4D31}" type="presParOf" srcId="{0CB84122-E8CD-4E7C-B3CA-65F1408287FD}" destId="{AD7CC07B-239B-4BA1-8628-1488E5476B8D}" srcOrd="2" destOrd="0" presId="urn:microsoft.com/office/officeart/2018/2/layout/IconVerticalSolidList"/>
    <dgm:cxn modelId="{AB4F8777-0779-4477-B08E-FB9D059DE75A}" type="presParOf" srcId="{0CB84122-E8CD-4E7C-B3CA-65F1408287FD}" destId="{26FCBD76-9306-4961-A8A7-C78625C1B782}" srcOrd="3" destOrd="0" presId="urn:microsoft.com/office/officeart/2018/2/layout/IconVerticalSolidList"/>
    <dgm:cxn modelId="{BB2E32C2-B592-42BF-8311-1C52A5970194}" type="presParOf" srcId="{F45DA5D1-B345-40FD-A9AB-0453871596D7}" destId="{8F89B045-97AC-47C2-A6E4-B9D0BC506291}" srcOrd="3" destOrd="0" presId="urn:microsoft.com/office/officeart/2018/2/layout/IconVerticalSolidList"/>
    <dgm:cxn modelId="{10702180-BF64-4D0A-81E5-DCDC5756450A}" type="presParOf" srcId="{F45DA5D1-B345-40FD-A9AB-0453871596D7}" destId="{2DCE5AF5-7A61-4E3B-8484-8DD0AB20E136}" srcOrd="4" destOrd="0" presId="urn:microsoft.com/office/officeart/2018/2/layout/IconVerticalSolidList"/>
    <dgm:cxn modelId="{4E37B553-BF66-48E9-8DC9-557A3800D2EC}" type="presParOf" srcId="{2DCE5AF5-7A61-4E3B-8484-8DD0AB20E136}" destId="{F8219DC7-C2FF-4256-B3A7-1E7065B56F75}" srcOrd="0" destOrd="0" presId="urn:microsoft.com/office/officeart/2018/2/layout/IconVerticalSolidList"/>
    <dgm:cxn modelId="{552DFFD2-259E-42FC-944E-2A62E336BC89}" type="presParOf" srcId="{2DCE5AF5-7A61-4E3B-8484-8DD0AB20E136}" destId="{2EF71A1C-30D4-4FC5-BC0D-1688B9E3D9EE}" srcOrd="1" destOrd="0" presId="urn:microsoft.com/office/officeart/2018/2/layout/IconVerticalSolidList"/>
    <dgm:cxn modelId="{B2733950-D3A7-42F3-8999-72246BD0C849}" type="presParOf" srcId="{2DCE5AF5-7A61-4E3B-8484-8DD0AB20E136}" destId="{8D281986-912B-4A0E-B859-237F596CE819}" srcOrd="2" destOrd="0" presId="urn:microsoft.com/office/officeart/2018/2/layout/IconVerticalSolidList"/>
    <dgm:cxn modelId="{FF38FC26-515E-4E06-B721-0C0C207E1949}" type="presParOf" srcId="{2DCE5AF5-7A61-4E3B-8484-8DD0AB20E136}" destId="{D7DBE648-EE71-4361-A548-A4C299E1B366}" srcOrd="3" destOrd="0" presId="urn:microsoft.com/office/officeart/2018/2/layout/IconVerticalSolidList"/>
    <dgm:cxn modelId="{BC981386-791F-411D-AA0E-A3E41CE57404}" type="presParOf" srcId="{F45DA5D1-B345-40FD-A9AB-0453871596D7}" destId="{E6AA1D0F-256C-46B5-8259-D51AA2623C6B}" srcOrd="5" destOrd="0" presId="urn:microsoft.com/office/officeart/2018/2/layout/IconVerticalSolidList"/>
    <dgm:cxn modelId="{2575CB34-3555-401B-8C0F-DBA742E00FC7}" type="presParOf" srcId="{F45DA5D1-B345-40FD-A9AB-0453871596D7}" destId="{845F7A54-94E7-4A31-B668-5D34D9082606}" srcOrd="6" destOrd="0" presId="urn:microsoft.com/office/officeart/2018/2/layout/IconVerticalSolidList"/>
    <dgm:cxn modelId="{259D98DE-0DE0-442F-8FC2-D8CF25338D8E}" type="presParOf" srcId="{845F7A54-94E7-4A31-B668-5D34D9082606}" destId="{D1C47379-CB52-4AC7-8C8B-B3E96061F39E}" srcOrd="0" destOrd="0" presId="urn:microsoft.com/office/officeart/2018/2/layout/IconVerticalSolidList"/>
    <dgm:cxn modelId="{97ADA097-99A5-4F27-8F00-A029C49CCAF1}" type="presParOf" srcId="{845F7A54-94E7-4A31-B668-5D34D9082606}" destId="{14B6775B-3414-49BB-B2BE-E3B34610CCB0}" srcOrd="1" destOrd="0" presId="urn:microsoft.com/office/officeart/2018/2/layout/IconVerticalSolidList"/>
    <dgm:cxn modelId="{B105AEFD-DDFB-4EBE-9693-3F6A29BF7BC7}" type="presParOf" srcId="{845F7A54-94E7-4A31-B668-5D34D9082606}" destId="{AA293834-DB25-45C1-8B32-DBB4CAA23CA9}" srcOrd="2" destOrd="0" presId="urn:microsoft.com/office/officeart/2018/2/layout/IconVerticalSolidList"/>
    <dgm:cxn modelId="{D87421E1-0530-452D-8A40-B34B0BBE4D40}" type="presParOf" srcId="{845F7A54-94E7-4A31-B668-5D34D9082606}" destId="{D002CA5F-2B16-4936-968E-593756179737}" srcOrd="3" destOrd="0" presId="urn:microsoft.com/office/officeart/2018/2/layout/IconVerticalSolidList"/>
    <dgm:cxn modelId="{1099E280-9F49-4565-AB9D-72878A60002A}" type="presParOf" srcId="{F45DA5D1-B345-40FD-A9AB-0453871596D7}" destId="{B3129C17-0960-4328-A35A-9C4EC360F79C}" srcOrd="7" destOrd="0" presId="urn:microsoft.com/office/officeart/2018/2/layout/IconVerticalSolidList"/>
    <dgm:cxn modelId="{FE5430EB-93FD-44B1-BFFE-B05A5B989363}" type="presParOf" srcId="{F45DA5D1-B345-40FD-A9AB-0453871596D7}" destId="{DE132C25-D39E-42AD-B5DA-CE3E71D40CFC}" srcOrd="8" destOrd="0" presId="urn:microsoft.com/office/officeart/2018/2/layout/IconVerticalSolidList"/>
    <dgm:cxn modelId="{19AFCE6C-33A1-4254-B5D2-36170512A1EC}" type="presParOf" srcId="{DE132C25-D39E-42AD-B5DA-CE3E71D40CFC}" destId="{29467DFE-C45C-4065-9058-7CEC84EEBE49}" srcOrd="0" destOrd="0" presId="urn:microsoft.com/office/officeart/2018/2/layout/IconVerticalSolidList"/>
    <dgm:cxn modelId="{2AA84556-2EB9-40DD-978B-612021ED3EF1}" type="presParOf" srcId="{DE132C25-D39E-42AD-B5DA-CE3E71D40CFC}" destId="{B13F2ECB-4E11-4E0B-88E5-C22F90D0C174}" srcOrd="1" destOrd="0" presId="urn:microsoft.com/office/officeart/2018/2/layout/IconVerticalSolidList"/>
    <dgm:cxn modelId="{C35E7377-ED54-4C03-9CD5-D55830E6CA16}" type="presParOf" srcId="{DE132C25-D39E-42AD-B5DA-CE3E71D40CFC}" destId="{7ECFD9B0-479D-4681-9F40-031A2D81F471}" srcOrd="2" destOrd="0" presId="urn:microsoft.com/office/officeart/2018/2/layout/IconVerticalSolidList"/>
    <dgm:cxn modelId="{80AB506B-0465-4B35-915F-929EAD314F53}" type="presParOf" srcId="{DE132C25-D39E-42AD-B5DA-CE3E71D40CFC}" destId="{3F3B2951-CB68-4EC1-B801-09BF3966D13F}" srcOrd="3" destOrd="0" presId="urn:microsoft.com/office/officeart/2018/2/layout/IconVerticalSolidList"/>
    <dgm:cxn modelId="{81EC6AE8-A3A9-4844-9F62-874207A39F09}" type="presParOf" srcId="{F45DA5D1-B345-40FD-A9AB-0453871596D7}" destId="{7448133B-6877-4E63-AF37-576445D5A5AF}" srcOrd="9" destOrd="0" presId="urn:microsoft.com/office/officeart/2018/2/layout/IconVerticalSolidList"/>
    <dgm:cxn modelId="{727E2CD6-CFFD-4A4A-BCEF-0C75C1974244}" type="presParOf" srcId="{F45DA5D1-B345-40FD-A9AB-0453871596D7}" destId="{02902877-F0A0-42BE-89A9-B09474E347DE}" srcOrd="10" destOrd="0" presId="urn:microsoft.com/office/officeart/2018/2/layout/IconVerticalSolidList"/>
    <dgm:cxn modelId="{8043A1D7-C17C-4006-8770-E30FC9A6C87D}" type="presParOf" srcId="{02902877-F0A0-42BE-89A9-B09474E347DE}" destId="{E41BC44E-E4E6-4FEB-B374-A074DC1F0AD0}" srcOrd="0" destOrd="0" presId="urn:microsoft.com/office/officeart/2018/2/layout/IconVerticalSolidList"/>
    <dgm:cxn modelId="{75FB546A-BA6B-47FE-8CDE-B7E3858EA6BF}" type="presParOf" srcId="{02902877-F0A0-42BE-89A9-B09474E347DE}" destId="{E825A67D-A56C-4915-90CB-B0908DDD1545}" srcOrd="1" destOrd="0" presId="urn:microsoft.com/office/officeart/2018/2/layout/IconVerticalSolidList"/>
    <dgm:cxn modelId="{9632E240-1898-46ED-9049-ABB2859B010E}" type="presParOf" srcId="{02902877-F0A0-42BE-89A9-B09474E347DE}" destId="{BED1CE42-0DBA-4303-B18B-301ED5E75009}" srcOrd="2" destOrd="0" presId="urn:microsoft.com/office/officeart/2018/2/layout/IconVerticalSolidList"/>
    <dgm:cxn modelId="{4A7BD10C-08B1-4ED5-A7C2-C2D1808BFD29}" type="presParOf" srcId="{02902877-F0A0-42BE-89A9-B09474E347DE}" destId="{610C8A82-0A2D-4B3A-8E8C-8CF25D30122C}" srcOrd="3" destOrd="0" presId="urn:microsoft.com/office/officeart/2018/2/layout/IconVerticalSolidList"/>
    <dgm:cxn modelId="{9CF28708-AC3E-4D19-9290-B6FE59E76299}" type="presParOf" srcId="{F45DA5D1-B345-40FD-A9AB-0453871596D7}" destId="{D21406BD-B1AA-44C3-BC6F-3A9D71B28C39}" srcOrd="11" destOrd="0" presId="urn:microsoft.com/office/officeart/2018/2/layout/IconVerticalSolidList"/>
    <dgm:cxn modelId="{E62A505E-00EC-48EB-B146-DC97AB88DC18}" type="presParOf" srcId="{F45DA5D1-B345-40FD-A9AB-0453871596D7}" destId="{6650F02E-C2FE-4EB7-89A5-A12E2E93E277}" srcOrd="12" destOrd="0" presId="urn:microsoft.com/office/officeart/2018/2/layout/IconVerticalSolidList"/>
    <dgm:cxn modelId="{2114EA02-ABAD-43D3-AB15-14A4EA8F9D4C}" type="presParOf" srcId="{6650F02E-C2FE-4EB7-89A5-A12E2E93E277}" destId="{AF2D9051-7200-4327-818B-BCEEE109CCCF}" srcOrd="0" destOrd="0" presId="urn:microsoft.com/office/officeart/2018/2/layout/IconVerticalSolidList"/>
    <dgm:cxn modelId="{45307FB7-64DE-4942-B9C8-74B407316B2C}" type="presParOf" srcId="{6650F02E-C2FE-4EB7-89A5-A12E2E93E277}" destId="{1B00B200-3622-4EA6-B280-4CCA22091A45}" srcOrd="1" destOrd="0" presId="urn:microsoft.com/office/officeart/2018/2/layout/IconVerticalSolidList"/>
    <dgm:cxn modelId="{C4935519-01D8-4382-A2A9-C754DC5C133D}" type="presParOf" srcId="{6650F02E-C2FE-4EB7-89A5-A12E2E93E277}" destId="{F8DCA0F3-87A1-4E00-A24F-030F54A57EEF}" srcOrd="2" destOrd="0" presId="urn:microsoft.com/office/officeart/2018/2/layout/IconVerticalSolidList"/>
    <dgm:cxn modelId="{983D4F53-AECA-4B25-BBD4-1B574D63E4AA}" type="presParOf" srcId="{6650F02E-C2FE-4EB7-89A5-A12E2E93E277}" destId="{812302B0-9709-4C20-8888-F5773821025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C7B296-3C08-49D1-BCD3-2C66AF55567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8876AF6-4B39-4465-8DF3-D98588C83629}">
      <dgm:prSet/>
      <dgm:spPr/>
      <dgm:t>
        <a:bodyPr/>
        <a:lstStyle/>
        <a:p>
          <a:r>
            <a:rPr lang="en-US" dirty="0"/>
            <a:t>Execute instruction triggering the exception return processing</a:t>
          </a:r>
        </a:p>
      </dgm:t>
    </dgm:pt>
    <dgm:pt modelId="{6F15604C-C44D-4195-9969-DA1F4EFD1B16}" type="parTrans" cxnId="{3EA9B75F-1DD7-44ED-91FF-FC63F94EF234}">
      <dgm:prSet/>
      <dgm:spPr/>
      <dgm:t>
        <a:bodyPr/>
        <a:lstStyle/>
        <a:p>
          <a:endParaRPr lang="en-US"/>
        </a:p>
      </dgm:t>
    </dgm:pt>
    <dgm:pt modelId="{A760C16D-966D-4A42-AEAC-AFA223C697A6}" type="sibTrans" cxnId="{3EA9B75F-1DD7-44ED-91FF-FC63F94EF234}">
      <dgm:prSet/>
      <dgm:spPr/>
      <dgm:t>
        <a:bodyPr/>
        <a:lstStyle/>
        <a:p>
          <a:endParaRPr lang="en-US"/>
        </a:p>
      </dgm:t>
    </dgm:pt>
    <dgm:pt modelId="{DD77AB21-E533-4498-9238-3EB35F5CDD0D}">
      <dgm:prSet/>
      <dgm:spPr/>
      <dgm:t>
        <a:bodyPr/>
        <a:lstStyle/>
        <a:p>
          <a:r>
            <a:rPr lang="en-US" dirty="0"/>
            <a:t>Select the return stack, restore context from that stack</a:t>
          </a:r>
        </a:p>
      </dgm:t>
    </dgm:pt>
    <dgm:pt modelId="{7DC0460E-497C-4164-9197-C90806D9D535}" type="parTrans" cxnId="{070A0A78-9403-4270-BEA3-28C539970A0F}">
      <dgm:prSet/>
      <dgm:spPr/>
      <dgm:t>
        <a:bodyPr/>
        <a:lstStyle/>
        <a:p>
          <a:endParaRPr lang="en-US"/>
        </a:p>
      </dgm:t>
    </dgm:pt>
    <dgm:pt modelId="{57985756-1CAC-4CC0-93A4-F4EDE42E2DB0}" type="sibTrans" cxnId="{070A0A78-9403-4270-BEA3-28C539970A0F}">
      <dgm:prSet/>
      <dgm:spPr/>
      <dgm:t>
        <a:bodyPr/>
        <a:lstStyle/>
        <a:p>
          <a:endParaRPr lang="en-US"/>
        </a:p>
      </dgm:t>
    </dgm:pt>
    <dgm:pt modelId="{E29B3F41-CC2C-4E25-A876-78D94B6CD04C}">
      <dgm:prSet/>
      <dgm:spPr/>
      <dgm:t>
        <a:bodyPr/>
        <a:lstStyle/>
        <a:p>
          <a:r>
            <a:rPr lang="en-US" dirty="0"/>
            <a:t>Resume the execution of code at the restored address</a:t>
          </a:r>
        </a:p>
      </dgm:t>
    </dgm:pt>
    <dgm:pt modelId="{8C15DAFF-4C44-41D0-9600-B725E072CF26}" type="parTrans" cxnId="{CD3297D3-56FD-4EB4-8773-67BA7BB969D3}">
      <dgm:prSet/>
      <dgm:spPr/>
      <dgm:t>
        <a:bodyPr/>
        <a:lstStyle/>
        <a:p>
          <a:endParaRPr lang="en-US"/>
        </a:p>
      </dgm:t>
    </dgm:pt>
    <dgm:pt modelId="{0E250E0C-62AA-47AE-A15C-383647588809}" type="sibTrans" cxnId="{CD3297D3-56FD-4EB4-8773-67BA7BB969D3}">
      <dgm:prSet/>
      <dgm:spPr/>
      <dgm:t>
        <a:bodyPr/>
        <a:lstStyle/>
        <a:p>
          <a:endParaRPr lang="en-US"/>
        </a:p>
      </dgm:t>
    </dgm:pt>
    <dgm:pt modelId="{3EBBCBEE-308B-476A-9789-3B377FEEC604}" type="pres">
      <dgm:prSet presAssocID="{13C7B296-3C08-49D1-BCD3-2C66AF555677}" presName="root" presStyleCnt="0">
        <dgm:presLayoutVars>
          <dgm:dir/>
          <dgm:resizeHandles val="exact"/>
        </dgm:presLayoutVars>
      </dgm:prSet>
      <dgm:spPr/>
    </dgm:pt>
    <dgm:pt modelId="{5707D2C0-BC47-4A35-A88A-13956124CA0C}" type="pres">
      <dgm:prSet presAssocID="{98876AF6-4B39-4465-8DF3-D98588C83629}" presName="compNode" presStyleCnt="0"/>
      <dgm:spPr/>
    </dgm:pt>
    <dgm:pt modelId="{AC6ECDB4-CF6E-409E-8281-2A134E9C316B}" type="pres">
      <dgm:prSet presAssocID="{98876AF6-4B39-4465-8DF3-D98588C83629}" presName="bgRect" presStyleLbl="bgShp" presStyleIdx="0" presStyleCnt="3" custLinFactNeighborY="-1231"/>
      <dgm:spPr/>
    </dgm:pt>
    <dgm:pt modelId="{7E522899-DA7B-4687-B4AD-626B175B9185}" type="pres">
      <dgm:prSet presAssocID="{98876AF6-4B39-4465-8DF3-D98588C8362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ight Pointing Backhand Index"/>
        </a:ext>
      </dgm:extLst>
    </dgm:pt>
    <dgm:pt modelId="{21727128-9D9C-4CCD-B66D-6641E02750F4}" type="pres">
      <dgm:prSet presAssocID="{98876AF6-4B39-4465-8DF3-D98588C83629}" presName="spaceRect" presStyleCnt="0"/>
      <dgm:spPr/>
    </dgm:pt>
    <dgm:pt modelId="{A6B87549-3A11-404F-B1E5-34CD9A4202B7}" type="pres">
      <dgm:prSet presAssocID="{98876AF6-4B39-4465-8DF3-D98588C83629}" presName="parTx" presStyleLbl="revTx" presStyleIdx="0" presStyleCnt="3">
        <dgm:presLayoutVars>
          <dgm:chMax val="0"/>
          <dgm:chPref val="0"/>
        </dgm:presLayoutVars>
      </dgm:prSet>
      <dgm:spPr/>
    </dgm:pt>
    <dgm:pt modelId="{191FB5BF-EE44-49B7-9B67-79FB73148458}" type="pres">
      <dgm:prSet presAssocID="{A760C16D-966D-4A42-AEAC-AFA223C697A6}" presName="sibTrans" presStyleCnt="0"/>
      <dgm:spPr/>
    </dgm:pt>
    <dgm:pt modelId="{8607AB35-0BEC-4887-851F-5EBDDC1AC366}" type="pres">
      <dgm:prSet presAssocID="{DD77AB21-E533-4498-9238-3EB35F5CDD0D}" presName="compNode" presStyleCnt="0"/>
      <dgm:spPr/>
    </dgm:pt>
    <dgm:pt modelId="{D69A9CDB-B885-4A15-AE0F-3D126B14C698}" type="pres">
      <dgm:prSet presAssocID="{DD77AB21-E533-4498-9238-3EB35F5CDD0D}" presName="bgRect" presStyleLbl="bgShp" presStyleIdx="1" presStyleCnt="3"/>
      <dgm:spPr/>
    </dgm:pt>
    <dgm:pt modelId="{6356C259-0F02-4694-AAC6-7B4CF8EB05D1}" type="pres">
      <dgm:prSet presAssocID="{DD77AB21-E533-4498-9238-3EB35F5CDD0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Arrow Clockwise curve"/>
        </a:ext>
      </dgm:extLst>
    </dgm:pt>
    <dgm:pt modelId="{AB2BAC1B-7532-4202-A228-267793ECA293}" type="pres">
      <dgm:prSet presAssocID="{DD77AB21-E533-4498-9238-3EB35F5CDD0D}" presName="spaceRect" presStyleCnt="0"/>
      <dgm:spPr/>
    </dgm:pt>
    <dgm:pt modelId="{897B13C5-992F-4961-8913-822D632C9644}" type="pres">
      <dgm:prSet presAssocID="{DD77AB21-E533-4498-9238-3EB35F5CDD0D}" presName="parTx" presStyleLbl="revTx" presStyleIdx="1" presStyleCnt="3">
        <dgm:presLayoutVars>
          <dgm:chMax val="0"/>
          <dgm:chPref val="0"/>
        </dgm:presLayoutVars>
      </dgm:prSet>
      <dgm:spPr/>
    </dgm:pt>
    <dgm:pt modelId="{5A2D729D-C60B-4FD1-96AC-D8359F559B61}" type="pres">
      <dgm:prSet presAssocID="{57985756-1CAC-4CC0-93A4-F4EDE42E2DB0}" presName="sibTrans" presStyleCnt="0"/>
      <dgm:spPr/>
    </dgm:pt>
    <dgm:pt modelId="{7F877DE3-25F4-46BE-9F70-008CD02D2E63}" type="pres">
      <dgm:prSet presAssocID="{E29B3F41-CC2C-4E25-A876-78D94B6CD04C}" presName="compNode" presStyleCnt="0"/>
      <dgm:spPr/>
    </dgm:pt>
    <dgm:pt modelId="{12D0D4B8-7814-4EC9-A787-C1B1F1841F05}" type="pres">
      <dgm:prSet presAssocID="{E29B3F41-CC2C-4E25-A876-78D94B6CD04C}" presName="bgRect" presStyleLbl="bgShp" presStyleIdx="2" presStyleCnt="3"/>
      <dgm:spPr/>
    </dgm:pt>
    <dgm:pt modelId="{B56F631E-CEF2-4D15-B390-10C85E2DE10E}" type="pres">
      <dgm:prSet presAssocID="{E29B3F41-CC2C-4E25-A876-78D94B6CD04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E8815844-B3A0-471A-85B9-B150C36639C4}" type="pres">
      <dgm:prSet presAssocID="{E29B3F41-CC2C-4E25-A876-78D94B6CD04C}" presName="spaceRect" presStyleCnt="0"/>
      <dgm:spPr/>
    </dgm:pt>
    <dgm:pt modelId="{F72AE841-62BF-497D-8A99-794C3F916AC3}" type="pres">
      <dgm:prSet presAssocID="{E29B3F41-CC2C-4E25-A876-78D94B6CD04C}" presName="parTx" presStyleLbl="revTx" presStyleIdx="2" presStyleCnt="3">
        <dgm:presLayoutVars>
          <dgm:chMax val="0"/>
          <dgm:chPref val="0"/>
        </dgm:presLayoutVars>
      </dgm:prSet>
      <dgm:spPr/>
    </dgm:pt>
  </dgm:ptLst>
  <dgm:cxnLst>
    <dgm:cxn modelId="{40161C37-F301-4124-B88F-BC97A7676435}" type="presOf" srcId="{DD77AB21-E533-4498-9238-3EB35F5CDD0D}" destId="{897B13C5-992F-4961-8913-822D632C9644}" srcOrd="0" destOrd="0" presId="urn:microsoft.com/office/officeart/2018/2/layout/IconVerticalSolidList"/>
    <dgm:cxn modelId="{54DC9C39-3A19-43DF-85EC-7C83E97F37C5}" type="presOf" srcId="{98876AF6-4B39-4465-8DF3-D98588C83629}" destId="{A6B87549-3A11-404F-B1E5-34CD9A4202B7}" srcOrd="0" destOrd="0" presId="urn:microsoft.com/office/officeart/2018/2/layout/IconVerticalSolidList"/>
    <dgm:cxn modelId="{3EA9B75F-1DD7-44ED-91FF-FC63F94EF234}" srcId="{13C7B296-3C08-49D1-BCD3-2C66AF555677}" destId="{98876AF6-4B39-4465-8DF3-D98588C83629}" srcOrd="0" destOrd="0" parTransId="{6F15604C-C44D-4195-9969-DA1F4EFD1B16}" sibTransId="{A760C16D-966D-4A42-AEAC-AFA223C697A6}"/>
    <dgm:cxn modelId="{070A0A78-9403-4270-BEA3-28C539970A0F}" srcId="{13C7B296-3C08-49D1-BCD3-2C66AF555677}" destId="{DD77AB21-E533-4498-9238-3EB35F5CDD0D}" srcOrd="1" destOrd="0" parTransId="{7DC0460E-497C-4164-9197-C90806D9D535}" sibTransId="{57985756-1CAC-4CC0-93A4-F4EDE42E2DB0}"/>
    <dgm:cxn modelId="{B4119258-13F4-4973-9AA6-3B857F4BEF2C}" type="presOf" srcId="{13C7B296-3C08-49D1-BCD3-2C66AF555677}" destId="{3EBBCBEE-308B-476A-9789-3B377FEEC604}" srcOrd="0" destOrd="0" presId="urn:microsoft.com/office/officeart/2018/2/layout/IconVerticalSolidList"/>
    <dgm:cxn modelId="{45CD4D92-B50D-4E56-B9A5-B0A3F39F46FE}" type="presOf" srcId="{E29B3F41-CC2C-4E25-A876-78D94B6CD04C}" destId="{F72AE841-62BF-497D-8A99-794C3F916AC3}" srcOrd="0" destOrd="0" presId="urn:microsoft.com/office/officeart/2018/2/layout/IconVerticalSolidList"/>
    <dgm:cxn modelId="{CD3297D3-56FD-4EB4-8773-67BA7BB969D3}" srcId="{13C7B296-3C08-49D1-BCD3-2C66AF555677}" destId="{E29B3F41-CC2C-4E25-A876-78D94B6CD04C}" srcOrd="2" destOrd="0" parTransId="{8C15DAFF-4C44-41D0-9600-B725E072CF26}" sibTransId="{0E250E0C-62AA-47AE-A15C-383647588809}"/>
    <dgm:cxn modelId="{4C7E4662-C41E-4816-88C6-C01C74CA2AD5}" type="presParOf" srcId="{3EBBCBEE-308B-476A-9789-3B377FEEC604}" destId="{5707D2C0-BC47-4A35-A88A-13956124CA0C}" srcOrd="0" destOrd="0" presId="urn:microsoft.com/office/officeart/2018/2/layout/IconVerticalSolidList"/>
    <dgm:cxn modelId="{93A5B0FB-305A-421C-89F6-60CFADFF3F43}" type="presParOf" srcId="{5707D2C0-BC47-4A35-A88A-13956124CA0C}" destId="{AC6ECDB4-CF6E-409E-8281-2A134E9C316B}" srcOrd="0" destOrd="0" presId="urn:microsoft.com/office/officeart/2018/2/layout/IconVerticalSolidList"/>
    <dgm:cxn modelId="{CCB1F371-39E5-45BF-A904-FDC736DD62AF}" type="presParOf" srcId="{5707D2C0-BC47-4A35-A88A-13956124CA0C}" destId="{7E522899-DA7B-4687-B4AD-626B175B9185}" srcOrd="1" destOrd="0" presId="urn:microsoft.com/office/officeart/2018/2/layout/IconVerticalSolidList"/>
    <dgm:cxn modelId="{50AC8B3C-273A-4480-83B0-762EEA0085A1}" type="presParOf" srcId="{5707D2C0-BC47-4A35-A88A-13956124CA0C}" destId="{21727128-9D9C-4CCD-B66D-6641E02750F4}" srcOrd="2" destOrd="0" presId="urn:microsoft.com/office/officeart/2018/2/layout/IconVerticalSolidList"/>
    <dgm:cxn modelId="{411573EB-FB85-4D3E-97E2-7BB50BCD38A7}" type="presParOf" srcId="{5707D2C0-BC47-4A35-A88A-13956124CA0C}" destId="{A6B87549-3A11-404F-B1E5-34CD9A4202B7}" srcOrd="3" destOrd="0" presId="urn:microsoft.com/office/officeart/2018/2/layout/IconVerticalSolidList"/>
    <dgm:cxn modelId="{8A6B1B17-A2E3-42C9-8B2E-384084A95879}" type="presParOf" srcId="{3EBBCBEE-308B-476A-9789-3B377FEEC604}" destId="{191FB5BF-EE44-49B7-9B67-79FB73148458}" srcOrd="1" destOrd="0" presId="urn:microsoft.com/office/officeart/2018/2/layout/IconVerticalSolidList"/>
    <dgm:cxn modelId="{F4837A46-D4CE-4EAF-8260-7BF5742910FE}" type="presParOf" srcId="{3EBBCBEE-308B-476A-9789-3B377FEEC604}" destId="{8607AB35-0BEC-4887-851F-5EBDDC1AC366}" srcOrd="2" destOrd="0" presId="urn:microsoft.com/office/officeart/2018/2/layout/IconVerticalSolidList"/>
    <dgm:cxn modelId="{2326179B-32C8-49A7-BAD8-43E1E3DD9379}" type="presParOf" srcId="{8607AB35-0BEC-4887-851F-5EBDDC1AC366}" destId="{D69A9CDB-B885-4A15-AE0F-3D126B14C698}" srcOrd="0" destOrd="0" presId="urn:microsoft.com/office/officeart/2018/2/layout/IconVerticalSolidList"/>
    <dgm:cxn modelId="{620F1D2A-D334-4D26-8414-FEC9C4392E63}" type="presParOf" srcId="{8607AB35-0BEC-4887-851F-5EBDDC1AC366}" destId="{6356C259-0F02-4694-AAC6-7B4CF8EB05D1}" srcOrd="1" destOrd="0" presId="urn:microsoft.com/office/officeart/2018/2/layout/IconVerticalSolidList"/>
    <dgm:cxn modelId="{B83260CE-A8CA-486E-B6C5-4EADFDA09BA7}" type="presParOf" srcId="{8607AB35-0BEC-4887-851F-5EBDDC1AC366}" destId="{AB2BAC1B-7532-4202-A228-267793ECA293}" srcOrd="2" destOrd="0" presId="urn:microsoft.com/office/officeart/2018/2/layout/IconVerticalSolidList"/>
    <dgm:cxn modelId="{57ADECC0-D1BD-48BE-889D-470012D2DA6E}" type="presParOf" srcId="{8607AB35-0BEC-4887-851F-5EBDDC1AC366}" destId="{897B13C5-992F-4961-8913-822D632C9644}" srcOrd="3" destOrd="0" presId="urn:microsoft.com/office/officeart/2018/2/layout/IconVerticalSolidList"/>
    <dgm:cxn modelId="{1A5E77B0-9138-42BB-9AF6-9FDE2BF7BF84}" type="presParOf" srcId="{3EBBCBEE-308B-476A-9789-3B377FEEC604}" destId="{5A2D729D-C60B-4FD1-96AC-D8359F559B61}" srcOrd="3" destOrd="0" presId="urn:microsoft.com/office/officeart/2018/2/layout/IconVerticalSolidList"/>
    <dgm:cxn modelId="{F90FC8B1-A722-47E2-9725-51D4A0C790DC}" type="presParOf" srcId="{3EBBCBEE-308B-476A-9789-3B377FEEC604}" destId="{7F877DE3-25F4-46BE-9F70-008CD02D2E63}" srcOrd="4" destOrd="0" presId="urn:microsoft.com/office/officeart/2018/2/layout/IconVerticalSolidList"/>
    <dgm:cxn modelId="{B980C8E1-40C0-4EF9-921C-01657856EC0E}" type="presParOf" srcId="{7F877DE3-25F4-46BE-9F70-008CD02D2E63}" destId="{12D0D4B8-7814-4EC9-A787-C1B1F1841F05}" srcOrd="0" destOrd="0" presId="urn:microsoft.com/office/officeart/2018/2/layout/IconVerticalSolidList"/>
    <dgm:cxn modelId="{04E33BC1-E29F-44FF-B872-7A9F527B6FE6}" type="presParOf" srcId="{7F877DE3-25F4-46BE-9F70-008CD02D2E63}" destId="{B56F631E-CEF2-4D15-B390-10C85E2DE10E}" srcOrd="1" destOrd="0" presId="urn:microsoft.com/office/officeart/2018/2/layout/IconVerticalSolidList"/>
    <dgm:cxn modelId="{F3DDB0C4-6C1D-4329-8F30-29A0B36BA383}" type="presParOf" srcId="{7F877DE3-25F4-46BE-9F70-008CD02D2E63}" destId="{E8815844-B3A0-471A-85B9-B150C36639C4}" srcOrd="2" destOrd="0" presId="urn:microsoft.com/office/officeart/2018/2/layout/IconVerticalSolidList"/>
    <dgm:cxn modelId="{3C8CF0D8-EB2D-4D84-8565-21AD46AF589E}" type="presParOf" srcId="{7F877DE3-25F4-46BE-9F70-008CD02D2E63}" destId="{F72AE841-62BF-497D-8A99-794C3F916AC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EB6648-BD3A-4517-AA0E-AD48E7EF3391}"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FE6535A2-D7E6-4464-9AD9-244A1A345A09}">
      <dgm:prSet/>
      <dgm:spPr/>
      <dgm:t>
        <a:bodyPr/>
        <a:lstStyle/>
        <a:p>
          <a:r>
            <a:rPr lang="en-US" dirty="0"/>
            <a:t>Types of interrupts</a:t>
          </a:r>
        </a:p>
      </dgm:t>
    </dgm:pt>
    <dgm:pt modelId="{45B154A0-7D83-4D35-ADE5-34E4E72B72AE}" type="parTrans" cxnId="{A119B270-4180-45FF-8285-D4E2E5412E7B}">
      <dgm:prSet/>
      <dgm:spPr/>
      <dgm:t>
        <a:bodyPr/>
        <a:lstStyle/>
        <a:p>
          <a:endParaRPr lang="en-US"/>
        </a:p>
      </dgm:t>
    </dgm:pt>
    <dgm:pt modelId="{58866C1F-F0D8-49CC-9807-BDF703237DFC}" type="sibTrans" cxnId="{A119B270-4180-45FF-8285-D4E2E5412E7B}">
      <dgm:prSet/>
      <dgm:spPr/>
      <dgm:t>
        <a:bodyPr/>
        <a:lstStyle/>
        <a:p>
          <a:endParaRPr lang="en-US"/>
        </a:p>
      </dgm:t>
    </dgm:pt>
    <dgm:pt modelId="{A62F73F4-9CFB-4512-84A6-B6BED85B9BC1}">
      <dgm:prSet/>
      <dgm:spPr/>
      <dgm:t>
        <a:bodyPr/>
        <a:lstStyle/>
        <a:p>
          <a:r>
            <a:rPr lang="en-US" sz="1800" dirty="0"/>
            <a:t>Hardware interrupts </a:t>
          </a:r>
        </a:p>
      </dgm:t>
    </dgm:pt>
    <dgm:pt modelId="{E3C2C967-B98C-422C-8DEA-13E8ABA0CC88}" type="parTrans" cxnId="{8957F27D-484F-48E9-9069-D5C2292AA770}">
      <dgm:prSet/>
      <dgm:spPr/>
      <dgm:t>
        <a:bodyPr/>
        <a:lstStyle/>
        <a:p>
          <a:endParaRPr lang="en-US"/>
        </a:p>
      </dgm:t>
    </dgm:pt>
    <dgm:pt modelId="{35FAB0D6-2A22-4076-83BA-097AB36666CE}" type="sibTrans" cxnId="{8957F27D-484F-48E9-9069-D5C2292AA770}">
      <dgm:prSet/>
      <dgm:spPr/>
      <dgm:t>
        <a:bodyPr/>
        <a:lstStyle/>
        <a:p>
          <a:endParaRPr lang="en-US"/>
        </a:p>
      </dgm:t>
    </dgm:pt>
    <dgm:pt modelId="{022CB8EA-878B-44EE-8092-61D3DBAF3A39}">
      <dgm:prSet/>
      <dgm:spPr/>
      <dgm:t>
        <a:bodyPr/>
        <a:lstStyle/>
        <a:p>
          <a:r>
            <a:rPr lang="en-US" sz="1800" i="1" dirty="0"/>
            <a:t>Asynchronous</a:t>
          </a:r>
          <a:r>
            <a:rPr lang="en-US" sz="1800" dirty="0"/>
            <a:t>: Not related to what code the processor is currently executing</a:t>
          </a:r>
        </a:p>
      </dgm:t>
    </dgm:pt>
    <dgm:pt modelId="{05D3AA95-D75C-481B-BEE0-B977E97800EA}" type="parTrans" cxnId="{08A7661D-438F-4F05-B4B2-E9EF2D3748BA}">
      <dgm:prSet/>
      <dgm:spPr/>
      <dgm:t>
        <a:bodyPr/>
        <a:lstStyle/>
        <a:p>
          <a:endParaRPr lang="en-US"/>
        </a:p>
      </dgm:t>
    </dgm:pt>
    <dgm:pt modelId="{BCEBF626-FC97-4074-8F6D-10B144CF282D}" type="sibTrans" cxnId="{08A7661D-438F-4F05-B4B2-E9EF2D3748BA}">
      <dgm:prSet/>
      <dgm:spPr/>
      <dgm:t>
        <a:bodyPr/>
        <a:lstStyle/>
        <a:p>
          <a:endParaRPr lang="en-US"/>
        </a:p>
      </dgm:t>
    </dgm:pt>
    <dgm:pt modelId="{8BD92F73-8079-4FC8-AF9A-9F5D7908A4DC}">
      <dgm:prSet/>
      <dgm:spPr/>
      <dgm:t>
        <a:bodyPr/>
        <a:lstStyle/>
        <a:p>
          <a:r>
            <a:rPr lang="en-US" sz="1800" dirty="0"/>
            <a:t>Examples: Interrupt is asserted, character is received on the serial port, or ADC finishes conversion</a:t>
          </a:r>
        </a:p>
      </dgm:t>
    </dgm:pt>
    <dgm:pt modelId="{762CD5DA-485C-442B-9CEB-80FD17C58327}" type="parTrans" cxnId="{B0BFDE8D-4777-4C0C-9773-062FDACDB5D6}">
      <dgm:prSet/>
      <dgm:spPr/>
      <dgm:t>
        <a:bodyPr/>
        <a:lstStyle/>
        <a:p>
          <a:endParaRPr lang="en-US"/>
        </a:p>
      </dgm:t>
    </dgm:pt>
    <dgm:pt modelId="{1705E60C-2BEE-4648-9392-1E791FBD85A3}" type="sibTrans" cxnId="{B0BFDE8D-4777-4C0C-9773-062FDACDB5D6}">
      <dgm:prSet/>
      <dgm:spPr/>
      <dgm:t>
        <a:bodyPr/>
        <a:lstStyle/>
        <a:p>
          <a:endParaRPr lang="en-US"/>
        </a:p>
      </dgm:t>
    </dgm:pt>
    <dgm:pt modelId="{7F7D6A56-167A-40CE-AB90-7F0A5196ECCA}">
      <dgm:prSet/>
      <dgm:spPr/>
      <dgm:t>
        <a:bodyPr/>
        <a:lstStyle/>
        <a:p>
          <a:r>
            <a:rPr lang="en-US" sz="1800" dirty="0"/>
            <a:t>Exceptions, faults, software interrupts </a:t>
          </a:r>
        </a:p>
      </dgm:t>
    </dgm:pt>
    <dgm:pt modelId="{6716D727-E44C-45A0-8DEC-7F5B5E1A2766}" type="parTrans" cxnId="{568F63B2-7B8A-4792-9913-E9C6A02D2CBC}">
      <dgm:prSet/>
      <dgm:spPr/>
      <dgm:t>
        <a:bodyPr/>
        <a:lstStyle/>
        <a:p>
          <a:endParaRPr lang="en-US"/>
        </a:p>
      </dgm:t>
    </dgm:pt>
    <dgm:pt modelId="{407ABB1C-1414-430A-9BE8-F83C5E2F8339}" type="sibTrans" cxnId="{568F63B2-7B8A-4792-9913-E9C6A02D2CBC}">
      <dgm:prSet/>
      <dgm:spPr/>
      <dgm:t>
        <a:bodyPr/>
        <a:lstStyle/>
        <a:p>
          <a:endParaRPr lang="en-US"/>
        </a:p>
      </dgm:t>
    </dgm:pt>
    <dgm:pt modelId="{D27D708A-FBF1-4B58-9D11-737AA0118C1C}">
      <dgm:prSet/>
      <dgm:spPr/>
      <dgm:t>
        <a:bodyPr/>
        <a:lstStyle/>
        <a:p>
          <a:r>
            <a:rPr lang="en-US" sz="1800" i="1" dirty="0"/>
            <a:t>Synchronous</a:t>
          </a:r>
          <a:r>
            <a:rPr lang="en-US" sz="1800" dirty="0"/>
            <a:t>: The result of specific instructions executing</a:t>
          </a:r>
        </a:p>
      </dgm:t>
    </dgm:pt>
    <dgm:pt modelId="{A5F783D7-BFDA-4B35-AFAC-0886214EA4B0}" type="parTrans" cxnId="{FCA4C1B5-EEBF-4787-9B39-08155526384B}">
      <dgm:prSet/>
      <dgm:spPr/>
      <dgm:t>
        <a:bodyPr/>
        <a:lstStyle/>
        <a:p>
          <a:endParaRPr lang="en-US"/>
        </a:p>
      </dgm:t>
    </dgm:pt>
    <dgm:pt modelId="{96ED9346-12A6-4DE3-87B4-D6352823A830}" type="sibTrans" cxnId="{FCA4C1B5-EEBF-4787-9B39-08155526384B}">
      <dgm:prSet/>
      <dgm:spPr/>
      <dgm:t>
        <a:bodyPr/>
        <a:lstStyle/>
        <a:p>
          <a:endParaRPr lang="en-US"/>
        </a:p>
      </dgm:t>
    </dgm:pt>
    <dgm:pt modelId="{588542FB-8AE6-4C08-9711-B41DB730A2DA}">
      <dgm:prSet/>
      <dgm:spPr/>
      <dgm:t>
        <a:bodyPr/>
        <a:lstStyle/>
        <a:p>
          <a:r>
            <a:rPr lang="en-US" sz="1800" dirty="0"/>
            <a:t>Examples: Undefined instructions, overflow occurs for a given instruction</a:t>
          </a:r>
        </a:p>
      </dgm:t>
    </dgm:pt>
    <dgm:pt modelId="{523AB15A-6436-40FA-8D49-583B9B496BB9}" type="parTrans" cxnId="{E8E2C13C-400A-4943-927B-E63488A74380}">
      <dgm:prSet/>
      <dgm:spPr/>
      <dgm:t>
        <a:bodyPr/>
        <a:lstStyle/>
        <a:p>
          <a:endParaRPr lang="en-US"/>
        </a:p>
      </dgm:t>
    </dgm:pt>
    <dgm:pt modelId="{3366C0C6-1832-4DA1-A9FE-1BA9AD901FFB}" type="sibTrans" cxnId="{E8E2C13C-400A-4943-927B-E63488A74380}">
      <dgm:prSet/>
      <dgm:spPr/>
      <dgm:t>
        <a:bodyPr/>
        <a:lstStyle/>
        <a:p>
          <a:endParaRPr lang="en-US"/>
        </a:p>
      </dgm:t>
    </dgm:pt>
    <dgm:pt modelId="{A8F0599A-0D4D-453F-9149-2912526A6B83}">
      <dgm:prSet/>
      <dgm:spPr/>
      <dgm:t>
        <a:bodyPr/>
        <a:lstStyle/>
        <a:p>
          <a:r>
            <a:rPr lang="en-US" sz="1800" dirty="0"/>
            <a:t>We can enable and disable (</a:t>
          </a:r>
          <a:r>
            <a:rPr lang="en-US" sz="1800" i="1" dirty="0"/>
            <a:t>mask</a:t>
          </a:r>
          <a:r>
            <a:rPr lang="en-US" sz="1800" dirty="0"/>
            <a:t>) most interrupts as needed (</a:t>
          </a:r>
          <a:r>
            <a:rPr lang="en-US" sz="1800" i="1" dirty="0"/>
            <a:t>maskable</a:t>
          </a:r>
          <a:r>
            <a:rPr lang="en-US" sz="1800" dirty="0"/>
            <a:t>), others are </a:t>
          </a:r>
          <a:r>
            <a:rPr lang="en-US" sz="1800" i="1" dirty="0"/>
            <a:t>non-maskable.</a:t>
          </a:r>
          <a:endParaRPr lang="en-US" sz="1800" dirty="0"/>
        </a:p>
      </dgm:t>
    </dgm:pt>
    <dgm:pt modelId="{70FFF868-16EC-4D06-84C5-0BB1F9D5B2F3}" type="parTrans" cxnId="{C11FBEB5-E517-4837-BA62-3F5FD1775D66}">
      <dgm:prSet/>
      <dgm:spPr/>
      <dgm:t>
        <a:bodyPr/>
        <a:lstStyle/>
        <a:p>
          <a:endParaRPr lang="en-US"/>
        </a:p>
      </dgm:t>
    </dgm:pt>
    <dgm:pt modelId="{01E98264-A3E7-4CC4-B8DC-D4D1BE9A8A92}" type="sibTrans" cxnId="{C11FBEB5-E517-4837-BA62-3F5FD1775D66}">
      <dgm:prSet/>
      <dgm:spPr/>
      <dgm:t>
        <a:bodyPr/>
        <a:lstStyle/>
        <a:p>
          <a:endParaRPr lang="en-US"/>
        </a:p>
      </dgm:t>
    </dgm:pt>
    <dgm:pt modelId="{C7100B97-30EE-4114-9A85-52741C9EF09B}">
      <dgm:prSet/>
      <dgm:spPr/>
      <dgm:t>
        <a:bodyPr/>
        <a:lstStyle/>
        <a:p>
          <a:r>
            <a:rPr lang="en-US" dirty="0"/>
            <a:t>Interrupt service routine (ISR) </a:t>
          </a:r>
        </a:p>
      </dgm:t>
    </dgm:pt>
    <dgm:pt modelId="{43586E98-6519-46B7-BD98-2B60D2CA7761}" type="parTrans" cxnId="{917E3BE7-31FF-4D5F-B344-ECC9229C4EA7}">
      <dgm:prSet/>
      <dgm:spPr/>
      <dgm:t>
        <a:bodyPr/>
        <a:lstStyle/>
        <a:p>
          <a:endParaRPr lang="en-US"/>
        </a:p>
      </dgm:t>
    </dgm:pt>
    <dgm:pt modelId="{D6D6C757-AEDB-4B0D-AE73-35C60374DE4F}" type="sibTrans" cxnId="{917E3BE7-31FF-4D5F-B344-ECC9229C4EA7}">
      <dgm:prSet/>
      <dgm:spPr/>
      <dgm:t>
        <a:bodyPr/>
        <a:lstStyle/>
        <a:p>
          <a:endParaRPr lang="en-US"/>
        </a:p>
      </dgm:t>
    </dgm:pt>
    <dgm:pt modelId="{2C6CFBC7-AC15-44B0-8BC2-B632B1E7173F}">
      <dgm:prSet/>
      <dgm:spPr/>
      <dgm:t>
        <a:bodyPr/>
        <a:lstStyle/>
        <a:p>
          <a:r>
            <a:rPr lang="en-US" dirty="0"/>
            <a:t>Subroutine which processor is </a:t>
          </a:r>
          <a:r>
            <a:rPr lang="en-US" i="1" dirty="0"/>
            <a:t>forced to execute </a:t>
          </a:r>
          <a:r>
            <a:rPr lang="en-US" dirty="0"/>
            <a:t>to respond to a </a:t>
          </a:r>
          <a:r>
            <a:rPr lang="en-US" i="1" dirty="0"/>
            <a:t>specific event</a:t>
          </a:r>
          <a:endParaRPr lang="en-US" dirty="0"/>
        </a:p>
      </dgm:t>
    </dgm:pt>
    <dgm:pt modelId="{0BDB5AF8-EA00-47E8-BF4A-A688DC02CFED}" type="parTrans" cxnId="{361865AF-16F3-45D5-878F-10CF03188C04}">
      <dgm:prSet/>
      <dgm:spPr/>
      <dgm:t>
        <a:bodyPr/>
        <a:lstStyle/>
        <a:p>
          <a:endParaRPr lang="en-US"/>
        </a:p>
      </dgm:t>
    </dgm:pt>
    <dgm:pt modelId="{9E30AFA1-75AB-424B-8479-397B29F65F5A}" type="sibTrans" cxnId="{361865AF-16F3-45D5-878F-10CF03188C04}">
      <dgm:prSet/>
      <dgm:spPr/>
      <dgm:t>
        <a:bodyPr/>
        <a:lstStyle/>
        <a:p>
          <a:endParaRPr lang="en-US"/>
        </a:p>
      </dgm:t>
    </dgm:pt>
    <dgm:pt modelId="{E53216DA-6A44-43E5-BC60-61807AC8E4C3}">
      <dgm:prSet/>
      <dgm:spPr/>
      <dgm:t>
        <a:bodyPr/>
        <a:lstStyle/>
        <a:p>
          <a:r>
            <a:rPr lang="en-US" dirty="0"/>
            <a:t>After ISR completes, the MCU goes back to the previously executing code</a:t>
          </a:r>
        </a:p>
      </dgm:t>
    </dgm:pt>
    <dgm:pt modelId="{B06F3E0F-17FE-4D01-9F0D-9814B12FAB35}" type="parTrans" cxnId="{2CEE55C9-3B94-43C1-978E-F911AA283A5C}">
      <dgm:prSet/>
      <dgm:spPr/>
      <dgm:t>
        <a:bodyPr/>
        <a:lstStyle/>
        <a:p>
          <a:endParaRPr lang="en-US"/>
        </a:p>
      </dgm:t>
    </dgm:pt>
    <dgm:pt modelId="{23A9A18B-FC8B-4701-9CBD-8621C661EF43}" type="sibTrans" cxnId="{2CEE55C9-3B94-43C1-978E-F911AA283A5C}">
      <dgm:prSet/>
      <dgm:spPr/>
      <dgm:t>
        <a:bodyPr/>
        <a:lstStyle/>
        <a:p>
          <a:endParaRPr lang="en-US"/>
        </a:p>
      </dgm:t>
    </dgm:pt>
    <dgm:pt modelId="{0C0857EA-F193-4181-AE44-F2A3B220CD37}">
      <dgm:prSet custT="1"/>
      <dgm:spPr/>
      <dgm:t>
        <a:bodyPr/>
        <a:lstStyle/>
        <a:p>
          <a:endParaRPr lang="en-US" sz="1400" dirty="0"/>
        </a:p>
      </dgm:t>
    </dgm:pt>
    <dgm:pt modelId="{F0E38C3F-1406-43AE-B996-08C69883EE84}" type="parTrans" cxnId="{C4D8E587-A000-4FD8-ADF9-9E150F445865}">
      <dgm:prSet/>
      <dgm:spPr/>
      <dgm:t>
        <a:bodyPr/>
        <a:lstStyle/>
        <a:p>
          <a:endParaRPr lang="en-GB"/>
        </a:p>
      </dgm:t>
    </dgm:pt>
    <dgm:pt modelId="{1047637D-5B28-442D-9E6B-7A6339998B87}" type="sibTrans" cxnId="{C4D8E587-A000-4FD8-ADF9-9E150F445865}">
      <dgm:prSet/>
      <dgm:spPr/>
      <dgm:t>
        <a:bodyPr/>
        <a:lstStyle/>
        <a:p>
          <a:endParaRPr lang="en-GB"/>
        </a:p>
      </dgm:t>
    </dgm:pt>
    <dgm:pt modelId="{7867F0C9-02B3-4093-83A5-319A4240D94B}">
      <dgm:prSet custT="1"/>
      <dgm:spPr/>
      <dgm:t>
        <a:bodyPr/>
        <a:lstStyle/>
        <a:p>
          <a:endParaRPr lang="en-US" sz="1400" dirty="0"/>
        </a:p>
      </dgm:t>
    </dgm:pt>
    <dgm:pt modelId="{92855561-DBFF-4BB7-B1EE-A69A01B4F12B}" type="parTrans" cxnId="{43104266-7202-4FBB-BA89-8C724D60561E}">
      <dgm:prSet/>
      <dgm:spPr/>
      <dgm:t>
        <a:bodyPr/>
        <a:lstStyle/>
        <a:p>
          <a:endParaRPr lang="en-GB"/>
        </a:p>
      </dgm:t>
    </dgm:pt>
    <dgm:pt modelId="{8164D99B-E43D-45AB-B270-BE3C5146500C}" type="sibTrans" cxnId="{43104266-7202-4FBB-BA89-8C724D60561E}">
      <dgm:prSet/>
      <dgm:spPr/>
      <dgm:t>
        <a:bodyPr/>
        <a:lstStyle/>
        <a:p>
          <a:endParaRPr lang="en-GB"/>
        </a:p>
      </dgm:t>
    </dgm:pt>
    <dgm:pt modelId="{68B5A36B-FEE5-4359-9987-932E31763A48}" type="pres">
      <dgm:prSet presAssocID="{A8EB6648-BD3A-4517-AA0E-AD48E7EF3391}" presName="linear" presStyleCnt="0">
        <dgm:presLayoutVars>
          <dgm:dir/>
          <dgm:animLvl val="lvl"/>
          <dgm:resizeHandles val="exact"/>
        </dgm:presLayoutVars>
      </dgm:prSet>
      <dgm:spPr/>
    </dgm:pt>
    <dgm:pt modelId="{902CA484-C826-4A56-8CB3-704377A29EDB}" type="pres">
      <dgm:prSet presAssocID="{FE6535A2-D7E6-4464-9AD9-244A1A345A09}" presName="parentLin" presStyleCnt="0"/>
      <dgm:spPr/>
    </dgm:pt>
    <dgm:pt modelId="{9BB6EA50-9DD1-4ED2-8E98-89A1C251D9F9}" type="pres">
      <dgm:prSet presAssocID="{FE6535A2-D7E6-4464-9AD9-244A1A345A09}" presName="parentLeftMargin" presStyleLbl="node1" presStyleIdx="0" presStyleCnt="2"/>
      <dgm:spPr/>
    </dgm:pt>
    <dgm:pt modelId="{04BC8281-A9D4-4A97-ADF5-090BB50B3F56}" type="pres">
      <dgm:prSet presAssocID="{FE6535A2-D7E6-4464-9AD9-244A1A345A09}" presName="parentText" presStyleLbl="node1" presStyleIdx="0" presStyleCnt="2">
        <dgm:presLayoutVars>
          <dgm:chMax val="0"/>
          <dgm:bulletEnabled val="1"/>
        </dgm:presLayoutVars>
      </dgm:prSet>
      <dgm:spPr/>
    </dgm:pt>
    <dgm:pt modelId="{923E2517-E96E-4444-BAFB-E095AB6249D0}" type="pres">
      <dgm:prSet presAssocID="{FE6535A2-D7E6-4464-9AD9-244A1A345A09}" presName="negativeSpace" presStyleCnt="0"/>
      <dgm:spPr/>
    </dgm:pt>
    <dgm:pt modelId="{7729D149-4277-4D55-89FB-B9C8D80E67AE}" type="pres">
      <dgm:prSet presAssocID="{FE6535A2-D7E6-4464-9AD9-244A1A345A09}" presName="childText" presStyleLbl="conFgAcc1" presStyleIdx="0" presStyleCnt="2">
        <dgm:presLayoutVars>
          <dgm:bulletEnabled val="1"/>
        </dgm:presLayoutVars>
      </dgm:prSet>
      <dgm:spPr/>
    </dgm:pt>
    <dgm:pt modelId="{E35C2246-26C9-40BE-A743-80326FF504C8}" type="pres">
      <dgm:prSet presAssocID="{58866C1F-F0D8-49CC-9807-BDF703237DFC}" presName="spaceBetweenRectangles" presStyleCnt="0"/>
      <dgm:spPr/>
    </dgm:pt>
    <dgm:pt modelId="{83FB5C07-CF5F-46DE-B6F0-BC7133180F17}" type="pres">
      <dgm:prSet presAssocID="{C7100B97-30EE-4114-9A85-52741C9EF09B}" presName="parentLin" presStyleCnt="0"/>
      <dgm:spPr/>
    </dgm:pt>
    <dgm:pt modelId="{9DAE4768-3886-4C67-973B-62F53066B36F}" type="pres">
      <dgm:prSet presAssocID="{C7100B97-30EE-4114-9A85-52741C9EF09B}" presName="parentLeftMargin" presStyleLbl="node1" presStyleIdx="0" presStyleCnt="2"/>
      <dgm:spPr/>
    </dgm:pt>
    <dgm:pt modelId="{2ABFFF5B-27D9-4EDC-8223-4BEEF03DF09F}" type="pres">
      <dgm:prSet presAssocID="{C7100B97-30EE-4114-9A85-52741C9EF09B}" presName="parentText" presStyleLbl="node1" presStyleIdx="1" presStyleCnt="2" custLinFactNeighborY="31070">
        <dgm:presLayoutVars>
          <dgm:chMax val="0"/>
          <dgm:bulletEnabled val="1"/>
        </dgm:presLayoutVars>
      </dgm:prSet>
      <dgm:spPr/>
    </dgm:pt>
    <dgm:pt modelId="{52E1E499-D25D-4A69-A378-09167236F98F}" type="pres">
      <dgm:prSet presAssocID="{C7100B97-30EE-4114-9A85-52741C9EF09B}" presName="negativeSpace" presStyleCnt="0"/>
      <dgm:spPr/>
    </dgm:pt>
    <dgm:pt modelId="{9C6CFDB8-16BF-484A-8441-457476EB644E}" type="pres">
      <dgm:prSet presAssocID="{C7100B97-30EE-4114-9A85-52741C9EF09B}" presName="childText" presStyleLbl="conFgAcc1" presStyleIdx="1" presStyleCnt="2" custLinFactNeighborY="62140">
        <dgm:presLayoutVars>
          <dgm:bulletEnabled val="1"/>
        </dgm:presLayoutVars>
      </dgm:prSet>
      <dgm:spPr/>
    </dgm:pt>
  </dgm:ptLst>
  <dgm:cxnLst>
    <dgm:cxn modelId="{8FF44F10-E088-46C0-AA7F-2E6E2E838AAF}" type="presOf" srcId="{7867F0C9-02B3-4093-83A5-319A4240D94B}" destId="{7729D149-4277-4D55-89FB-B9C8D80E67AE}" srcOrd="0" destOrd="7" presId="urn:microsoft.com/office/officeart/2005/8/layout/list1"/>
    <dgm:cxn modelId="{08A7661D-438F-4F05-B4B2-E9EF2D3748BA}" srcId="{A62F73F4-9CFB-4512-84A6-B6BED85B9BC1}" destId="{022CB8EA-878B-44EE-8092-61D3DBAF3A39}" srcOrd="0" destOrd="0" parTransId="{05D3AA95-D75C-481B-BEE0-B977E97800EA}" sibTransId="{BCEBF626-FC97-4074-8F6D-10B144CF282D}"/>
    <dgm:cxn modelId="{86810A1F-34FB-4B4E-81D3-9B45821B5A53}" type="presOf" srcId="{022CB8EA-878B-44EE-8092-61D3DBAF3A39}" destId="{7729D149-4277-4D55-89FB-B9C8D80E67AE}" srcOrd="0" destOrd="1" presId="urn:microsoft.com/office/officeart/2005/8/layout/list1"/>
    <dgm:cxn modelId="{39F3932E-76BF-4367-AB3C-B712AF684060}" type="presOf" srcId="{0C0857EA-F193-4181-AE44-F2A3B220CD37}" destId="{7729D149-4277-4D55-89FB-B9C8D80E67AE}" srcOrd="0" destOrd="3" presId="urn:microsoft.com/office/officeart/2005/8/layout/list1"/>
    <dgm:cxn modelId="{E8E2C13C-400A-4943-927B-E63488A74380}" srcId="{7F7D6A56-167A-40CE-AB90-7F0A5196ECCA}" destId="{588542FB-8AE6-4C08-9711-B41DB730A2DA}" srcOrd="1" destOrd="0" parTransId="{523AB15A-6436-40FA-8D49-583B9B496BB9}" sibTransId="{3366C0C6-1832-4DA1-A9FE-1BA9AD901FFB}"/>
    <dgm:cxn modelId="{43104266-7202-4FBB-BA89-8C724D60561E}" srcId="{7F7D6A56-167A-40CE-AB90-7F0A5196ECCA}" destId="{7867F0C9-02B3-4093-83A5-319A4240D94B}" srcOrd="2" destOrd="0" parTransId="{92855561-DBFF-4BB7-B1EE-A69A01B4F12B}" sibTransId="{8164D99B-E43D-45AB-B270-BE3C5146500C}"/>
    <dgm:cxn modelId="{A119B270-4180-45FF-8285-D4E2E5412E7B}" srcId="{A8EB6648-BD3A-4517-AA0E-AD48E7EF3391}" destId="{FE6535A2-D7E6-4464-9AD9-244A1A345A09}" srcOrd="0" destOrd="0" parTransId="{45B154A0-7D83-4D35-ADE5-34E4E72B72AE}" sibTransId="{58866C1F-F0D8-49CC-9807-BDF703237DFC}"/>
    <dgm:cxn modelId="{8957F27D-484F-48E9-9069-D5C2292AA770}" srcId="{FE6535A2-D7E6-4464-9AD9-244A1A345A09}" destId="{A62F73F4-9CFB-4512-84A6-B6BED85B9BC1}" srcOrd="0" destOrd="0" parTransId="{E3C2C967-B98C-422C-8DEA-13E8ABA0CC88}" sibTransId="{35FAB0D6-2A22-4076-83BA-097AB36666CE}"/>
    <dgm:cxn modelId="{13320484-E043-4B90-B1B9-F63F5FD0430C}" type="presOf" srcId="{8BD92F73-8079-4FC8-AF9A-9F5D7908A4DC}" destId="{7729D149-4277-4D55-89FB-B9C8D80E67AE}" srcOrd="0" destOrd="2" presId="urn:microsoft.com/office/officeart/2005/8/layout/list1"/>
    <dgm:cxn modelId="{C4D8E587-A000-4FD8-ADF9-9E150F445865}" srcId="{A62F73F4-9CFB-4512-84A6-B6BED85B9BC1}" destId="{0C0857EA-F193-4181-AE44-F2A3B220CD37}" srcOrd="2" destOrd="0" parTransId="{F0E38C3F-1406-43AE-B996-08C69883EE84}" sibTransId="{1047637D-5B28-442D-9E6B-7A6339998B87}"/>
    <dgm:cxn modelId="{0670D988-6FC7-49C5-8C47-1FABAF27017A}" type="presOf" srcId="{2C6CFBC7-AC15-44B0-8BC2-B632B1E7173F}" destId="{9C6CFDB8-16BF-484A-8441-457476EB644E}" srcOrd="0" destOrd="0" presId="urn:microsoft.com/office/officeart/2005/8/layout/list1"/>
    <dgm:cxn modelId="{B0BFDE8D-4777-4C0C-9773-062FDACDB5D6}" srcId="{A62F73F4-9CFB-4512-84A6-B6BED85B9BC1}" destId="{8BD92F73-8079-4FC8-AF9A-9F5D7908A4DC}" srcOrd="1" destOrd="0" parTransId="{762CD5DA-485C-442B-9CEB-80FD17C58327}" sibTransId="{1705E60C-2BEE-4648-9392-1E791FBD85A3}"/>
    <dgm:cxn modelId="{82AB97A3-BFAD-4572-A2A6-A0878BC1EB5B}" type="presOf" srcId="{A8F0599A-0D4D-453F-9149-2912526A6B83}" destId="{7729D149-4277-4D55-89FB-B9C8D80E67AE}" srcOrd="0" destOrd="8" presId="urn:microsoft.com/office/officeart/2005/8/layout/list1"/>
    <dgm:cxn modelId="{8322CBA6-13EC-436C-B795-AA5264BDBEFE}" type="presOf" srcId="{A8EB6648-BD3A-4517-AA0E-AD48E7EF3391}" destId="{68B5A36B-FEE5-4359-9987-932E31763A48}" srcOrd="0" destOrd="0" presId="urn:microsoft.com/office/officeart/2005/8/layout/list1"/>
    <dgm:cxn modelId="{361865AF-16F3-45D5-878F-10CF03188C04}" srcId="{C7100B97-30EE-4114-9A85-52741C9EF09B}" destId="{2C6CFBC7-AC15-44B0-8BC2-B632B1E7173F}" srcOrd="0" destOrd="0" parTransId="{0BDB5AF8-EA00-47E8-BF4A-A688DC02CFED}" sibTransId="{9E30AFA1-75AB-424B-8479-397B29F65F5A}"/>
    <dgm:cxn modelId="{568F63B2-7B8A-4792-9913-E9C6A02D2CBC}" srcId="{FE6535A2-D7E6-4464-9AD9-244A1A345A09}" destId="{7F7D6A56-167A-40CE-AB90-7F0A5196ECCA}" srcOrd="1" destOrd="0" parTransId="{6716D727-E44C-45A0-8DEC-7F5B5E1A2766}" sibTransId="{407ABB1C-1414-430A-9BE8-F83C5E2F8339}"/>
    <dgm:cxn modelId="{C11FBEB5-E517-4837-BA62-3F5FD1775D66}" srcId="{FE6535A2-D7E6-4464-9AD9-244A1A345A09}" destId="{A8F0599A-0D4D-453F-9149-2912526A6B83}" srcOrd="2" destOrd="0" parTransId="{70FFF868-16EC-4D06-84C5-0BB1F9D5B2F3}" sibTransId="{01E98264-A3E7-4CC4-B8DC-D4D1BE9A8A92}"/>
    <dgm:cxn modelId="{FCA4C1B5-EEBF-4787-9B39-08155526384B}" srcId="{7F7D6A56-167A-40CE-AB90-7F0A5196ECCA}" destId="{D27D708A-FBF1-4B58-9D11-737AA0118C1C}" srcOrd="0" destOrd="0" parTransId="{A5F783D7-BFDA-4B35-AFAC-0886214EA4B0}" sibTransId="{96ED9346-12A6-4DE3-87B4-D6352823A830}"/>
    <dgm:cxn modelId="{0EC43FB8-7767-4651-8404-1C44697FF620}" type="presOf" srcId="{A62F73F4-9CFB-4512-84A6-B6BED85B9BC1}" destId="{7729D149-4277-4D55-89FB-B9C8D80E67AE}" srcOrd="0" destOrd="0" presId="urn:microsoft.com/office/officeart/2005/8/layout/list1"/>
    <dgm:cxn modelId="{7EF5B9C5-68DD-43B4-9236-B54B0D5AA98C}" type="presOf" srcId="{588542FB-8AE6-4C08-9711-B41DB730A2DA}" destId="{7729D149-4277-4D55-89FB-B9C8D80E67AE}" srcOrd="0" destOrd="6" presId="urn:microsoft.com/office/officeart/2005/8/layout/list1"/>
    <dgm:cxn modelId="{2CEE55C9-3B94-43C1-978E-F911AA283A5C}" srcId="{C7100B97-30EE-4114-9A85-52741C9EF09B}" destId="{E53216DA-6A44-43E5-BC60-61807AC8E4C3}" srcOrd="1" destOrd="0" parTransId="{B06F3E0F-17FE-4D01-9F0D-9814B12FAB35}" sibTransId="{23A9A18B-FC8B-4701-9CBD-8621C661EF43}"/>
    <dgm:cxn modelId="{48A981D0-3D3F-45DE-BF9D-8F57F389A873}" type="presOf" srcId="{FE6535A2-D7E6-4464-9AD9-244A1A345A09}" destId="{04BC8281-A9D4-4A97-ADF5-090BB50B3F56}" srcOrd="1" destOrd="0" presId="urn:microsoft.com/office/officeart/2005/8/layout/list1"/>
    <dgm:cxn modelId="{7707EAD0-08D6-457C-92E1-B298163BF0AA}" type="presOf" srcId="{C7100B97-30EE-4114-9A85-52741C9EF09B}" destId="{9DAE4768-3886-4C67-973B-62F53066B36F}" srcOrd="0" destOrd="0" presId="urn:microsoft.com/office/officeart/2005/8/layout/list1"/>
    <dgm:cxn modelId="{02CEB7D5-3B65-4354-A1EC-9AED2E46066B}" type="presOf" srcId="{E53216DA-6A44-43E5-BC60-61807AC8E4C3}" destId="{9C6CFDB8-16BF-484A-8441-457476EB644E}" srcOrd="0" destOrd="1" presId="urn:microsoft.com/office/officeart/2005/8/layout/list1"/>
    <dgm:cxn modelId="{C2A4E5D5-CB10-45CB-9733-313C90389E3C}" type="presOf" srcId="{C7100B97-30EE-4114-9A85-52741C9EF09B}" destId="{2ABFFF5B-27D9-4EDC-8223-4BEEF03DF09F}" srcOrd="1" destOrd="0" presId="urn:microsoft.com/office/officeart/2005/8/layout/list1"/>
    <dgm:cxn modelId="{70A4C3E5-2C24-4F46-9B80-1CC669D4E9DC}" type="presOf" srcId="{D27D708A-FBF1-4B58-9D11-737AA0118C1C}" destId="{7729D149-4277-4D55-89FB-B9C8D80E67AE}" srcOrd="0" destOrd="5" presId="urn:microsoft.com/office/officeart/2005/8/layout/list1"/>
    <dgm:cxn modelId="{1A46EBE5-2175-462E-A6C3-C4B993612BD8}" type="presOf" srcId="{FE6535A2-D7E6-4464-9AD9-244A1A345A09}" destId="{9BB6EA50-9DD1-4ED2-8E98-89A1C251D9F9}" srcOrd="0" destOrd="0" presId="urn:microsoft.com/office/officeart/2005/8/layout/list1"/>
    <dgm:cxn modelId="{917E3BE7-31FF-4D5F-B344-ECC9229C4EA7}" srcId="{A8EB6648-BD3A-4517-AA0E-AD48E7EF3391}" destId="{C7100B97-30EE-4114-9A85-52741C9EF09B}" srcOrd="1" destOrd="0" parTransId="{43586E98-6519-46B7-BD98-2B60D2CA7761}" sibTransId="{D6D6C757-AEDB-4B0D-AE73-35C60374DE4F}"/>
    <dgm:cxn modelId="{334B59FD-186A-49C0-9C31-5E56CF1D3B33}" type="presOf" srcId="{7F7D6A56-167A-40CE-AB90-7F0A5196ECCA}" destId="{7729D149-4277-4D55-89FB-B9C8D80E67AE}" srcOrd="0" destOrd="4" presId="urn:microsoft.com/office/officeart/2005/8/layout/list1"/>
    <dgm:cxn modelId="{39520025-B7A6-4DB5-9539-1A322604E12E}" type="presParOf" srcId="{68B5A36B-FEE5-4359-9987-932E31763A48}" destId="{902CA484-C826-4A56-8CB3-704377A29EDB}" srcOrd="0" destOrd="0" presId="urn:microsoft.com/office/officeart/2005/8/layout/list1"/>
    <dgm:cxn modelId="{D2DCE6D5-DC14-4396-80AA-492563767D8E}" type="presParOf" srcId="{902CA484-C826-4A56-8CB3-704377A29EDB}" destId="{9BB6EA50-9DD1-4ED2-8E98-89A1C251D9F9}" srcOrd="0" destOrd="0" presId="urn:microsoft.com/office/officeart/2005/8/layout/list1"/>
    <dgm:cxn modelId="{A84CA1B5-12A1-49DC-ABDA-6DFC0810B1C6}" type="presParOf" srcId="{902CA484-C826-4A56-8CB3-704377A29EDB}" destId="{04BC8281-A9D4-4A97-ADF5-090BB50B3F56}" srcOrd="1" destOrd="0" presId="urn:microsoft.com/office/officeart/2005/8/layout/list1"/>
    <dgm:cxn modelId="{9EA6A0C2-20A2-4070-96D8-DB79C8001B72}" type="presParOf" srcId="{68B5A36B-FEE5-4359-9987-932E31763A48}" destId="{923E2517-E96E-4444-BAFB-E095AB6249D0}" srcOrd="1" destOrd="0" presId="urn:microsoft.com/office/officeart/2005/8/layout/list1"/>
    <dgm:cxn modelId="{0307F3DC-9B18-48EC-8081-9AB24E3B3A53}" type="presParOf" srcId="{68B5A36B-FEE5-4359-9987-932E31763A48}" destId="{7729D149-4277-4D55-89FB-B9C8D80E67AE}" srcOrd="2" destOrd="0" presId="urn:microsoft.com/office/officeart/2005/8/layout/list1"/>
    <dgm:cxn modelId="{47F59A97-C6EB-4B66-B612-B2B53D36428F}" type="presParOf" srcId="{68B5A36B-FEE5-4359-9987-932E31763A48}" destId="{E35C2246-26C9-40BE-A743-80326FF504C8}" srcOrd="3" destOrd="0" presId="urn:microsoft.com/office/officeart/2005/8/layout/list1"/>
    <dgm:cxn modelId="{F3407364-1A8B-4602-884D-B2E3D6D73581}" type="presParOf" srcId="{68B5A36B-FEE5-4359-9987-932E31763A48}" destId="{83FB5C07-CF5F-46DE-B6F0-BC7133180F17}" srcOrd="4" destOrd="0" presId="urn:microsoft.com/office/officeart/2005/8/layout/list1"/>
    <dgm:cxn modelId="{9124408F-F923-4096-B6F1-46343D7E1DEB}" type="presParOf" srcId="{83FB5C07-CF5F-46DE-B6F0-BC7133180F17}" destId="{9DAE4768-3886-4C67-973B-62F53066B36F}" srcOrd="0" destOrd="0" presId="urn:microsoft.com/office/officeart/2005/8/layout/list1"/>
    <dgm:cxn modelId="{C3DAEE14-E7BD-40FA-A9B8-C9754C3EF89A}" type="presParOf" srcId="{83FB5C07-CF5F-46DE-B6F0-BC7133180F17}" destId="{2ABFFF5B-27D9-4EDC-8223-4BEEF03DF09F}" srcOrd="1" destOrd="0" presId="urn:microsoft.com/office/officeart/2005/8/layout/list1"/>
    <dgm:cxn modelId="{60B44C32-C9D1-4E59-A54F-33FABAD3250A}" type="presParOf" srcId="{68B5A36B-FEE5-4359-9987-932E31763A48}" destId="{52E1E499-D25D-4A69-A378-09167236F98F}" srcOrd="5" destOrd="0" presId="urn:microsoft.com/office/officeart/2005/8/layout/list1"/>
    <dgm:cxn modelId="{7BD15B00-7373-4BDF-B937-8B7CDDE28894}" type="presParOf" srcId="{68B5A36B-FEE5-4359-9987-932E31763A48}" destId="{9C6CFDB8-16BF-484A-8441-457476EB644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B9F1A9-2C98-4F61-B6B3-DCA0FF497E74}"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E95357C9-E176-40EE-83C6-C46C1DE364DE}">
      <dgm:prSet/>
      <dgm:spPr/>
      <dgm:t>
        <a:bodyPr/>
        <a:lstStyle/>
        <a:p>
          <a:pPr>
            <a:defRPr b="1"/>
          </a:pPr>
          <a:r>
            <a:rPr lang="en-US" dirty="0"/>
            <a:t>Enable: allows interrupt to be recognized</a:t>
          </a:r>
        </a:p>
      </dgm:t>
    </dgm:pt>
    <dgm:pt modelId="{724F6B71-AAA5-42FB-B2A3-6BAC50B1AC4C}" type="parTrans" cxnId="{979FA14F-FA28-4CE6-A007-321AE3F7AC57}">
      <dgm:prSet/>
      <dgm:spPr/>
      <dgm:t>
        <a:bodyPr/>
        <a:lstStyle/>
        <a:p>
          <a:endParaRPr lang="en-US"/>
        </a:p>
      </dgm:t>
    </dgm:pt>
    <dgm:pt modelId="{3AC32319-79B3-40E5-8C08-704C70145547}" type="sibTrans" cxnId="{979FA14F-FA28-4CE6-A007-321AE3F7AC57}">
      <dgm:prSet/>
      <dgm:spPr/>
      <dgm:t>
        <a:bodyPr/>
        <a:lstStyle/>
        <a:p>
          <a:endParaRPr lang="en-US"/>
        </a:p>
      </dgm:t>
    </dgm:pt>
    <dgm:pt modelId="{11645405-9444-4B2F-9213-62A011B0CAC9}">
      <dgm:prSet/>
      <dgm:spPr/>
      <dgm:t>
        <a:bodyPr/>
        <a:lstStyle/>
        <a:p>
          <a:r>
            <a:rPr lang="en-US" dirty="0"/>
            <a:t>Accessed through two registers (set bits for interrupts) – set enable with NVIC_ISER, clear enable with NVIC_ICER</a:t>
          </a:r>
        </a:p>
      </dgm:t>
    </dgm:pt>
    <dgm:pt modelId="{E156D24C-D2C5-4D8F-A9FC-A780D4FBA07C}" type="parTrans" cxnId="{5AD138B3-E355-4DE7-9E76-19B01FA3CDE8}">
      <dgm:prSet/>
      <dgm:spPr/>
      <dgm:t>
        <a:bodyPr/>
        <a:lstStyle/>
        <a:p>
          <a:endParaRPr lang="en-US"/>
        </a:p>
      </dgm:t>
    </dgm:pt>
    <dgm:pt modelId="{76541749-658F-486F-A4ED-797F77300907}" type="sibTrans" cxnId="{5AD138B3-E355-4DE7-9E76-19B01FA3CDE8}">
      <dgm:prSet/>
      <dgm:spPr/>
      <dgm:t>
        <a:bodyPr/>
        <a:lstStyle/>
        <a:p>
          <a:endParaRPr lang="en-US"/>
        </a:p>
      </dgm:t>
    </dgm:pt>
    <dgm:pt modelId="{458E1930-2365-4F20-B5D4-A02EC7EC6514}">
      <dgm:prSet/>
      <dgm:spPr/>
      <dgm:t>
        <a:bodyPr/>
        <a:lstStyle/>
        <a:p>
          <a:r>
            <a:rPr lang="en-US" dirty="0"/>
            <a:t>CMSIS Interface: NVIC_EnableIRQ(IRQnum), NVIC_DisableIRQ(IRQnum)</a:t>
          </a:r>
        </a:p>
      </dgm:t>
    </dgm:pt>
    <dgm:pt modelId="{BB4E8968-91CB-40F9-914C-A9D7BC230555}" type="parTrans" cxnId="{58458C37-5EDB-4BDA-9845-99C0552CCCBA}">
      <dgm:prSet/>
      <dgm:spPr/>
      <dgm:t>
        <a:bodyPr/>
        <a:lstStyle/>
        <a:p>
          <a:endParaRPr lang="en-US"/>
        </a:p>
      </dgm:t>
    </dgm:pt>
    <dgm:pt modelId="{1B42EFB9-14F3-44E9-9C76-8D789A8DE9CD}" type="sibTrans" cxnId="{58458C37-5EDB-4BDA-9845-99C0552CCCBA}">
      <dgm:prSet/>
      <dgm:spPr/>
      <dgm:t>
        <a:bodyPr/>
        <a:lstStyle/>
        <a:p>
          <a:endParaRPr lang="en-US"/>
        </a:p>
      </dgm:t>
    </dgm:pt>
    <dgm:pt modelId="{5F43C386-67B5-44BD-ABF3-4B2EAFE73112}">
      <dgm:prSet/>
      <dgm:spPr/>
      <dgm:t>
        <a:bodyPr/>
        <a:lstStyle/>
        <a:p>
          <a:pPr>
            <a:defRPr b="1"/>
          </a:pPr>
          <a:r>
            <a:rPr lang="en-US" dirty="0"/>
            <a:t>Pending: interrupt has been requested but is not yet serviced</a:t>
          </a:r>
        </a:p>
      </dgm:t>
    </dgm:pt>
    <dgm:pt modelId="{1EFD86A0-EB0C-47DA-996C-532CA7952CEC}" type="parTrans" cxnId="{57AFA50A-AF8A-4601-82D2-CA4BE756FDEC}">
      <dgm:prSet/>
      <dgm:spPr/>
      <dgm:t>
        <a:bodyPr/>
        <a:lstStyle/>
        <a:p>
          <a:endParaRPr lang="en-US"/>
        </a:p>
      </dgm:t>
    </dgm:pt>
    <dgm:pt modelId="{E937FEEC-5119-4D95-855E-2A1446CB9D5F}" type="sibTrans" cxnId="{57AFA50A-AF8A-4601-82D2-CA4BE756FDEC}">
      <dgm:prSet/>
      <dgm:spPr/>
      <dgm:t>
        <a:bodyPr/>
        <a:lstStyle/>
        <a:p>
          <a:endParaRPr lang="en-US"/>
        </a:p>
      </dgm:t>
    </dgm:pt>
    <dgm:pt modelId="{0884FA76-8CEE-46FF-A000-7FBB8AD515E7}">
      <dgm:prSet/>
      <dgm:spPr/>
      <dgm:t>
        <a:bodyPr/>
        <a:lstStyle/>
        <a:p>
          <a:r>
            <a:rPr lang="en-US" dirty="0"/>
            <a:t>CMSIS: NVIC_SetPendingIRQ(IRQnum), NVIC_ClearPendingIRQ(IRQnum)</a:t>
          </a:r>
        </a:p>
      </dgm:t>
    </dgm:pt>
    <dgm:pt modelId="{416AA3BA-C2E7-44C5-9675-2055FFB43E5D}" type="parTrans" cxnId="{C059D5DE-43D1-435E-A8BC-825A5A9345B4}">
      <dgm:prSet/>
      <dgm:spPr/>
      <dgm:t>
        <a:bodyPr/>
        <a:lstStyle/>
        <a:p>
          <a:endParaRPr lang="en-US"/>
        </a:p>
      </dgm:t>
    </dgm:pt>
    <dgm:pt modelId="{6B102DF4-59F7-447D-B93C-212D5AD9B1DC}" type="sibTrans" cxnId="{C059D5DE-43D1-435E-A8BC-825A5A9345B4}">
      <dgm:prSet/>
      <dgm:spPr/>
      <dgm:t>
        <a:bodyPr/>
        <a:lstStyle/>
        <a:p>
          <a:endParaRPr lang="en-US"/>
        </a:p>
      </dgm:t>
    </dgm:pt>
    <dgm:pt modelId="{96F6CB82-EBC6-4334-B74C-EFD605C7BABE}" type="pres">
      <dgm:prSet presAssocID="{6EB9F1A9-2C98-4F61-B6B3-DCA0FF497E74}" presName="root" presStyleCnt="0">
        <dgm:presLayoutVars>
          <dgm:dir/>
          <dgm:resizeHandles val="exact"/>
        </dgm:presLayoutVars>
      </dgm:prSet>
      <dgm:spPr/>
    </dgm:pt>
    <dgm:pt modelId="{FAE41CCD-F89E-4107-9ADA-039483AAA5BC}" type="pres">
      <dgm:prSet presAssocID="{E95357C9-E176-40EE-83C6-C46C1DE364DE}" presName="compNode" presStyleCnt="0"/>
      <dgm:spPr/>
    </dgm:pt>
    <dgm:pt modelId="{CE2D707D-1813-4C9B-8B0B-CB2DE225F3EF}" type="pres">
      <dgm:prSet presAssocID="{E95357C9-E176-40EE-83C6-C46C1DE364DE}"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top sign"/>
        </a:ext>
      </dgm:extLst>
    </dgm:pt>
    <dgm:pt modelId="{8F78FE72-015B-4BAA-9114-5EA8791688C9}" type="pres">
      <dgm:prSet presAssocID="{E95357C9-E176-40EE-83C6-C46C1DE364DE}" presName="iconSpace" presStyleCnt="0"/>
      <dgm:spPr/>
    </dgm:pt>
    <dgm:pt modelId="{34FCDA69-549B-40C7-93B5-A123449827AA}" type="pres">
      <dgm:prSet presAssocID="{E95357C9-E176-40EE-83C6-C46C1DE364DE}" presName="parTx" presStyleLbl="revTx" presStyleIdx="0" presStyleCnt="4">
        <dgm:presLayoutVars>
          <dgm:chMax val="0"/>
          <dgm:chPref val="0"/>
        </dgm:presLayoutVars>
      </dgm:prSet>
      <dgm:spPr/>
    </dgm:pt>
    <dgm:pt modelId="{87EB6600-B40A-4A42-8B0D-788022126A96}" type="pres">
      <dgm:prSet presAssocID="{E95357C9-E176-40EE-83C6-C46C1DE364DE}" presName="txSpace" presStyleCnt="0"/>
      <dgm:spPr/>
    </dgm:pt>
    <dgm:pt modelId="{1A89EF5C-546B-4A1F-9AE6-7F7D44BC1DD5}" type="pres">
      <dgm:prSet presAssocID="{E95357C9-E176-40EE-83C6-C46C1DE364DE}" presName="desTx" presStyleLbl="revTx" presStyleIdx="1" presStyleCnt="4">
        <dgm:presLayoutVars/>
      </dgm:prSet>
      <dgm:spPr/>
    </dgm:pt>
    <dgm:pt modelId="{93D23288-AE22-496E-A896-C3BA5256B0AA}" type="pres">
      <dgm:prSet presAssocID="{3AC32319-79B3-40E5-8C08-704C70145547}" presName="sibTrans" presStyleCnt="0"/>
      <dgm:spPr/>
    </dgm:pt>
    <dgm:pt modelId="{9ACF79CB-CAE0-45B0-9B16-050E7C2D925C}" type="pres">
      <dgm:prSet presAssocID="{5F43C386-67B5-44BD-ABF3-4B2EAFE73112}" presName="compNode" presStyleCnt="0"/>
      <dgm:spPr/>
    </dgm:pt>
    <dgm:pt modelId="{0D9ACA6C-2CF8-4BB1-BAE0-680C998EF4F9}" type="pres">
      <dgm:prSet presAssocID="{5F43C386-67B5-44BD-ABF3-4B2EAFE73112}"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topwatch"/>
        </a:ext>
      </dgm:extLst>
    </dgm:pt>
    <dgm:pt modelId="{38E3930D-D1B9-45DC-A10E-13CA8419E8A7}" type="pres">
      <dgm:prSet presAssocID="{5F43C386-67B5-44BD-ABF3-4B2EAFE73112}" presName="iconSpace" presStyleCnt="0"/>
      <dgm:spPr/>
    </dgm:pt>
    <dgm:pt modelId="{F11CDCBE-21A2-4E46-B060-E8CDDBD1CBEA}" type="pres">
      <dgm:prSet presAssocID="{5F43C386-67B5-44BD-ABF3-4B2EAFE73112}" presName="parTx" presStyleLbl="revTx" presStyleIdx="2" presStyleCnt="4">
        <dgm:presLayoutVars>
          <dgm:chMax val="0"/>
          <dgm:chPref val="0"/>
        </dgm:presLayoutVars>
      </dgm:prSet>
      <dgm:spPr/>
    </dgm:pt>
    <dgm:pt modelId="{55FFE2E8-5972-4998-BA0C-99ADADB15E76}" type="pres">
      <dgm:prSet presAssocID="{5F43C386-67B5-44BD-ABF3-4B2EAFE73112}" presName="txSpace" presStyleCnt="0"/>
      <dgm:spPr/>
    </dgm:pt>
    <dgm:pt modelId="{F08DE74E-1743-4678-A8B9-7E9BD8DAC83E}" type="pres">
      <dgm:prSet presAssocID="{5F43C386-67B5-44BD-ABF3-4B2EAFE73112}" presName="desTx" presStyleLbl="revTx" presStyleIdx="3" presStyleCnt="4">
        <dgm:presLayoutVars/>
      </dgm:prSet>
      <dgm:spPr/>
    </dgm:pt>
  </dgm:ptLst>
  <dgm:cxnLst>
    <dgm:cxn modelId="{57AFA50A-AF8A-4601-82D2-CA4BE756FDEC}" srcId="{6EB9F1A9-2C98-4F61-B6B3-DCA0FF497E74}" destId="{5F43C386-67B5-44BD-ABF3-4B2EAFE73112}" srcOrd="1" destOrd="0" parTransId="{1EFD86A0-EB0C-47DA-996C-532CA7952CEC}" sibTransId="{E937FEEC-5119-4D95-855E-2A1446CB9D5F}"/>
    <dgm:cxn modelId="{58458C37-5EDB-4BDA-9845-99C0552CCCBA}" srcId="{E95357C9-E176-40EE-83C6-C46C1DE364DE}" destId="{458E1930-2365-4F20-B5D4-A02EC7EC6514}" srcOrd="1" destOrd="0" parTransId="{BB4E8968-91CB-40F9-914C-A9D7BC230555}" sibTransId="{1B42EFB9-14F3-44E9-9C76-8D789A8DE9CD}"/>
    <dgm:cxn modelId="{1635D75B-8B50-4C3F-B31D-69B967C0B457}" type="presOf" srcId="{E95357C9-E176-40EE-83C6-C46C1DE364DE}" destId="{34FCDA69-549B-40C7-93B5-A123449827AA}" srcOrd="0" destOrd="0" presId="urn:microsoft.com/office/officeart/2018/2/layout/IconLabelDescriptionList"/>
    <dgm:cxn modelId="{156AEC66-696E-4A13-878E-70DFB5180B4D}" type="presOf" srcId="{6EB9F1A9-2C98-4F61-B6B3-DCA0FF497E74}" destId="{96F6CB82-EBC6-4334-B74C-EFD605C7BABE}" srcOrd="0" destOrd="0" presId="urn:microsoft.com/office/officeart/2018/2/layout/IconLabelDescriptionList"/>
    <dgm:cxn modelId="{979FA14F-FA28-4CE6-A007-321AE3F7AC57}" srcId="{6EB9F1A9-2C98-4F61-B6B3-DCA0FF497E74}" destId="{E95357C9-E176-40EE-83C6-C46C1DE364DE}" srcOrd="0" destOrd="0" parTransId="{724F6B71-AAA5-42FB-B2A3-6BAC50B1AC4C}" sibTransId="{3AC32319-79B3-40E5-8C08-704C70145547}"/>
    <dgm:cxn modelId="{CCEFF772-2F0F-4FD1-8BAC-181746A03C96}" type="presOf" srcId="{5F43C386-67B5-44BD-ABF3-4B2EAFE73112}" destId="{F11CDCBE-21A2-4E46-B060-E8CDDBD1CBEA}" srcOrd="0" destOrd="0" presId="urn:microsoft.com/office/officeart/2018/2/layout/IconLabelDescriptionList"/>
    <dgm:cxn modelId="{86BCC253-63AA-4A9D-8E7D-4064921AC217}" type="presOf" srcId="{458E1930-2365-4F20-B5D4-A02EC7EC6514}" destId="{1A89EF5C-546B-4A1F-9AE6-7F7D44BC1DD5}" srcOrd="0" destOrd="1" presId="urn:microsoft.com/office/officeart/2018/2/layout/IconLabelDescriptionList"/>
    <dgm:cxn modelId="{5AD138B3-E355-4DE7-9E76-19B01FA3CDE8}" srcId="{E95357C9-E176-40EE-83C6-C46C1DE364DE}" destId="{11645405-9444-4B2F-9213-62A011B0CAC9}" srcOrd="0" destOrd="0" parTransId="{E156D24C-D2C5-4D8F-A9FC-A780D4FBA07C}" sibTransId="{76541749-658F-486F-A4ED-797F77300907}"/>
    <dgm:cxn modelId="{009CCFC9-05E3-4B7F-A1E7-C0D2F3C8C292}" type="presOf" srcId="{11645405-9444-4B2F-9213-62A011B0CAC9}" destId="{1A89EF5C-546B-4A1F-9AE6-7F7D44BC1DD5}" srcOrd="0" destOrd="0" presId="urn:microsoft.com/office/officeart/2018/2/layout/IconLabelDescriptionList"/>
    <dgm:cxn modelId="{C059D5DE-43D1-435E-A8BC-825A5A9345B4}" srcId="{5F43C386-67B5-44BD-ABF3-4B2EAFE73112}" destId="{0884FA76-8CEE-46FF-A000-7FBB8AD515E7}" srcOrd="0" destOrd="0" parTransId="{416AA3BA-C2E7-44C5-9675-2055FFB43E5D}" sibTransId="{6B102DF4-59F7-447D-B93C-212D5AD9B1DC}"/>
    <dgm:cxn modelId="{1AF141F1-201C-4FD5-8ABE-05F06B3419C8}" type="presOf" srcId="{0884FA76-8CEE-46FF-A000-7FBB8AD515E7}" destId="{F08DE74E-1743-4678-A8B9-7E9BD8DAC83E}" srcOrd="0" destOrd="0" presId="urn:microsoft.com/office/officeart/2018/2/layout/IconLabelDescriptionList"/>
    <dgm:cxn modelId="{63EB013E-26AD-4C40-B931-600EA4D4DF6A}" type="presParOf" srcId="{96F6CB82-EBC6-4334-B74C-EFD605C7BABE}" destId="{FAE41CCD-F89E-4107-9ADA-039483AAA5BC}" srcOrd="0" destOrd="0" presId="urn:microsoft.com/office/officeart/2018/2/layout/IconLabelDescriptionList"/>
    <dgm:cxn modelId="{D8B5AB67-76AC-485F-9F18-3CE095E29A07}" type="presParOf" srcId="{FAE41CCD-F89E-4107-9ADA-039483AAA5BC}" destId="{CE2D707D-1813-4C9B-8B0B-CB2DE225F3EF}" srcOrd="0" destOrd="0" presId="urn:microsoft.com/office/officeart/2018/2/layout/IconLabelDescriptionList"/>
    <dgm:cxn modelId="{456B5F14-2D6B-4922-B66F-712FBFE60606}" type="presParOf" srcId="{FAE41CCD-F89E-4107-9ADA-039483AAA5BC}" destId="{8F78FE72-015B-4BAA-9114-5EA8791688C9}" srcOrd="1" destOrd="0" presId="urn:microsoft.com/office/officeart/2018/2/layout/IconLabelDescriptionList"/>
    <dgm:cxn modelId="{537EF9D5-DDB8-46EE-AC86-5DBD1B781325}" type="presParOf" srcId="{FAE41CCD-F89E-4107-9ADA-039483AAA5BC}" destId="{34FCDA69-549B-40C7-93B5-A123449827AA}" srcOrd="2" destOrd="0" presId="urn:microsoft.com/office/officeart/2018/2/layout/IconLabelDescriptionList"/>
    <dgm:cxn modelId="{F28CEA7F-9C0C-4DAF-80F5-5DF8385AE562}" type="presParOf" srcId="{FAE41CCD-F89E-4107-9ADA-039483AAA5BC}" destId="{87EB6600-B40A-4A42-8B0D-788022126A96}" srcOrd="3" destOrd="0" presId="urn:microsoft.com/office/officeart/2018/2/layout/IconLabelDescriptionList"/>
    <dgm:cxn modelId="{A487420A-6641-49F9-8D63-E1C3CB399C7F}" type="presParOf" srcId="{FAE41CCD-F89E-4107-9ADA-039483AAA5BC}" destId="{1A89EF5C-546B-4A1F-9AE6-7F7D44BC1DD5}" srcOrd="4" destOrd="0" presId="urn:microsoft.com/office/officeart/2018/2/layout/IconLabelDescriptionList"/>
    <dgm:cxn modelId="{9EC20D60-1C24-47EA-ACEE-A38B1FEDEB1B}" type="presParOf" srcId="{96F6CB82-EBC6-4334-B74C-EFD605C7BABE}" destId="{93D23288-AE22-496E-A896-C3BA5256B0AA}" srcOrd="1" destOrd="0" presId="urn:microsoft.com/office/officeart/2018/2/layout/IconLabelDescriptionList"/>
    <dgm:cxn modelId="{CEA156F4-28D0-41B2-B395-7F9EF0EB91B5}" type="presParOf" srcId="{96F6CB82-EBC6-4334-B74C-EFD605C7BABE}" destId="{9ACF79CB-CAE0-45B0-9B16-050E7C2D925C}" srcOrd="2" destOrd="0" presId="urn:microsoft.com/office/officeart/2018/2/layout/IconLabelDescriptionList"/>
    <dgm:cxn modelId="{35D68F8E-6CC2-4B7B-84B8-CC4FA2EBBC39}" type="presParOf" srcId="{9ACF79CB-CAE0-45B0-9B16-050E7C2D925C}" destId="{0D9ACA6C-2CF8-4BB1-BAE0-680C998EF4F9}" srcOrd="0" destOrd="0" presId="urn:microsoft.com/office/officeart/2018/2/layout/IconLabelDescriptionList"/>
    <dgm:cxn modelId="{3A21CCE2-D284-4E7E-A973-9069F44B197B}" type="presParOf" srcId="{9ACF79CB-CAE0-45B0-9B16-050E7C2D925C}" destId="{38E3930D-D1B9-45DC-A10E-13CA8419E8A7}" srcOrd="1" destOrd="0" presId="urn:microsoft.com/office/officeart/2018/2/layout/IconLabelDescriptionList"/>
    <dgm:cxn modelId="{E44160C4-B71A-4D86-8F61-EFF309DFC2C0}" type="presParOf" srcId="{9ACF79CB-CAE0-45B0-9B16-050E7C2D925C}" destId="{F11CDCBE-21A2-4E46-B060-E8CDDBD1CBEA}" srcOrd="2" destOrd="0" presId="urn:microsoft.com/office/officeart/2018/2/layout/IconLabelDescriptionList"/>
    <dgm:cxn modelId="{C7EE2941-705B-4594-B758-F036DE010517}" type="presParOf" srcId="{9ACF79CB-CAE0-45B0-9B16-050E7C2D925C}" destId="{55FFE2E8-5972-4998-BA0C-99ADADB15E76}" srcOrd="3" destOrd="0" presId="urn:microsoft.com/office/officeart/2018/2/layout/IconLabelDescriptionList"/>
    <dgm:cxn modelId="{913AD4AB-AEF1-4B0A-A92D-50F5ABB82D69}" type="presParOf" srcId="{9ACF79CB-CAE0-45B0-9B16-050E7C2D925C}" destId="{F08DE74E-1743-4678-A8B9-7E9BD8DAC83E}"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077300-4496-40D3-99B4-A332F0731388}" type="doc">
      <dgm:prSet loTypeId="urn:microsoft.com/office/officeart/2005/8/layout/hList1" loCatId="list" qsTypeId="urn:microsoft.com/office/officeart/2005/8/quickstyle/simple4" qsCatId="simple" csTypeId="urn:microsoft.com/office/officeart/2005/8/colors/accent2_2" csCatId="accent2" phldr="1"/>
      <dgm:spPr/>
      <dgm:t>
        <a:bodyPr/>
        <a:lstStyle/>
        <a:p>
          <a:endParaRPr lang="en-US"/>
        </a:p>
      </dgm:t>
    </dgm:pt>
    <dgm:pt modelId="{99AD20C4-7CCF-474F-B858-142FD409A8FD}">
      <dgm:prSet/>
      <dgm:spPr/>
      <dgm:t>
        <a:bodyPr/>
        <a:lstStyle/>
        <a:p>
          <a:pPr algn="l"/>
          <a:r>
            <a:rPr lang="en-US" dirty="0"/>
            <a:t>The microcontroller can only handle so many interrupts per second.</a:t>
          </a:r>
        </a:p>
      </dgm:t>
    </dgm:pt>
    <dgm:pt modelId="{A0E2BC25-A8AC-4B8D-B3A1-8823AD120261}" type="parTrans" cxnId="{63C78823-30A5-4787-87F1-F903ADB5E634}">
      <dgm:prSet/>
      <dgm:spPr/>
      <dgm:t>
        <a:bodyPr/>
        <a:lstStyle/>
        <a:p>
          <a:endParaRPr lang="en-US"/>
        </a:p>
      </dgm:t>
    </dgm:pt>
    <dgm:pt modelId="{1DF86AF3-16D4-4553-A67A-C780AC32C6DD}" type="sibTrans" cxnId="{63C78823-30A5-4787-87F1-F903ADB5E634}">
      <dgm:prSet/>
      <dgm:spPr/>
      <dgm:t>
        <a:bodyPr/>
        <a:lstStyle/>
        <a:p>
          <a:endParaRPr lang="en-US"/>
        </a:p>
      </dgm:t>
    </dgm:pt>
    <dgm:pt modelId="{B1434DA5-E2D3-4528-818D-8D4C3071BF21}">
      <dgm:prSet/>
      <dgm:spPr/>
      <dgm:t>
        <a:bodyPr/>
        <a:lstStyle/>
        <a:p>
          <a:pPr>
            <a:spcAft>
              <a:spcPts val="600"/>
            </a:spcAft>
          </a:pPr>
          <a:r>
            <a:rPr lang="en-US" dirty="0"/>
            <a:t>F</a:t>
          </a:r>
          <a:r>
            <a:rPr lang="en-US" baseline="-25000" dirty="0"/>
            <a:t>Max_Int</a:t>
          </a:r>
          <a:r>
            <a:rPr lang="en-US" dirty="0"/>
            <a:t>: Maximum interrupt frequency</a:t>
          </a:r>
        </a:p>
      </dgm:t>
    </dgm:pt>
    <dgm:pt modelId="{89C2EA86-CC75-4199-B839-771D61BF2503}" type="parTrans" cxnId="{20C05301-8B6D-478A-AE37-CE58B256A8D1}">
      <dgm:prSet/>
      <dgm:spPr/>
      <dgm:t>
        <a:bodyPr/>
        <a:lstStyle/>
        <a:p>
          <a:endParaRPr lang="en-US"/>
        </a:p>
      </dgm:t>
    </dgm:pt>
    <dgm:pt modelId="{669CB2F4-C789-4298-85A9-5F8640113E35}" type="sibTrans" cxnId="{20C05301-8B6D-478A-AE37-CE58B256A8D1}">
      <dgm:prSet/>
      <dgm:spPr/>
      <dgm:t>
        <a:bodyPr/>
        <a:lstStyle/>
        <a:p>
          <a:endParaRPr lang="en-US"/>
        </a:p>
      </dgm:t>
    </dgm:pt>
    <dgm:pt modelId="{7ECD50F9-17CD-46E1-A311-F39C5CD10A23}">
      <dgm:prSet/>
      <dgm:spPr/>
      <dgm:t>
        <a:bodyPr/>
        <a:lstStyle/>
        <a:p>
          <a:pPr>
            <a:spcAft>
              <a:spcPts val="600"/>
            </a:spcAft>
          </a:pPr>
          <a:r>
            <a:rPr lang="en-US" dirty="0"/>
            <a:t>F</a:t>
          </a:r>
          <a:r>
            <a:rPr lang="en-US" baseline="-25000" dirty="0"/>
            <a:t>CPU</a:t>
          </a:r>
          <a:r>
            <a:rPr lang="en-US" dirty="0"/>
            <a:t>: CPU clock frequency</a:t>
          </a:r>
        </a:p>
      </dgm:t>
    </dgm:pt>
    <dgm:pt modelId="{AC3B9D8A-A651-4893-9529-A7B978DC62DE}" type="parTrans" cxnId="{64DB2824-D58A-462C-A3CE-846A7AEE2F0B}">
      <dgm:prSet/>
      <dgm:spPr/>
      <dgm:t>
        <a:bodyPr/>
        <a:lstStyle/>
        <a:p>
          <a:endParaRPr lang="en-US"/>
        </a:p>
      </dgm:t>
    </dgm:pt>
    <dgm:pt modelId="{77DFEA9F-A559-4223-8B4F-4700879F1239}" type="sibTrans" cxnId="{64DB2824-D58A-462C-A3CE-846A7AEE2F0B}">
      <dgm:prSet/>
      <dgm:spPr/>
      <dgm:t>
        <a:bodyPr/>
        <a:lstStyle/>
        <a:p>
          <a:endParaRPr lang="en-US"/>
        </a:p>
      </dgm:t>
    </dgm:pt>
    <dgm:pt modelId="{9E8028BC-3E0C-44C2-BC2C-72331E1236D2}">
      <dgm:prSet/>
      <dgm:spPr/>
      <dgm:t>
        <a:bodyPr/>
        <a:lstStyle/>
        <a:p>
          <a:pPr>
            <a:spcAft>
              <a:spcPts val="600"/>
            </a:spcAft>
          </a:pPr>
          <a:r>
            <a:rPr lang="en-US" dirty="0"/>
            <a:t>C</a:t>
          </a:r>
          <a:r>
            <a:rPr lang="en-US" baseline="-25000" dirty="0"/>
            <a:t>ISR</a:t>
          </a:r>
          <a:r>
            <a:rPr lang="en-US" dirty="0"/>
            <a:t>: Number of cycles ISR takes to execute</a:t>
          </a:r>
        </a:p>
      </dgm:t>
    </dgm:pt>
    <dgm:pt modelId="{CB363C57-126F-4058-9372-06DAFA536F29}" type="parTrans" cxnId="{089F218A-1970-4AF2-B9A9-EDE89D8B8114}">
      <dgm:prSet/>
      <dgm:spPr/>
      <dgm:t>
        <a:bodyPr/>
        <a:lstStyle/>
        <a:p>
          <a:endParaRPr lang="en-US"/>
        </a:p>
      </dgm:t>
    </dgm:pt>
    <dgm:pt modelId="{2D4E3042-983E-4ACE-AAF6-29A4935578B2}" type="sibTrans" cxnId="{089F218A-1970-4AF2-B9A9-EDE89D8B8114}">
      <dgm:prSet/>
      <dgm:spPr/>
      <dgm:t>
        <a:bodyPr/>
        <a:lstStyle/>
        <a:p>
          <a:endParaRPr lang="en-US"/>
        </a:p>
      </dgm:t>
    </dgm:pt>
    <dgm:pt modelId="{84991C9D-1AA6-43C7-B7C1-6E2939DBE562}">
      <dgm:prSet/>
      <dgm:spPr/>
      <dgm:t>
        <a:bodyPr/>
        <a:lstStyle/>
        <a:p>
          <a:pPr>
            <a:spcAft>
              <a:spcPts val="600"/>
            </a:spcAft>
          </a:pPr>
          <a:r>
            <a:rPr lang="en-US" dirty="0"/>
            <a:t>C</a:t>
          </a:r>
          <a:r>
            <a:rPr lang="en-US" baseline="-25000" dirty="0"/>
            <a:t>Overhead</a:t>
          </a:r>
          <a:r>
            <a:rPr lang="en-US" dirty="0"/>
            <a:t>: Number of cycles of overhead for saving state, vectoring, restoring state, etc.</a:t>
          </a:r>
        </a:p>
      </dgm:t>
    </dgm:pt>
    <dgm:pt modelId="{708E2CEE-F0F2-4A40-9A8E-E48E6C3327C9}" type="parTrans" cxnId="{F57FE9CE-D23C-4F60-B68A-18DE36C99A8C}">
      <dgm:prSet/>
      <dgm:spPr/>
      <dgm:t>
        <a:bodyPr/>
        <a:lstStyle/>
        <a:p>
          <a:endParaRPr lang="en-US"/>
        </a:p>
      </dgm:t>
    </dgm:pt>
    <dgm:pt modelId="{A22A9EBF-5674-48EF-B83A-223903B76571}" type="sibTrans" cxnId="{F57FE9CE-D23C-4F60-B68A-18DE36C99A8C}">
      <dgm:prSet/>
      <dgm:spPr/>
      <dgm:t>
        <a:bodyPr/>
        <a:lstStyle/>
        <a:p>
          <a:endParaRPr lang="en-US"/>
        </a:p>
      </dgm:t>
    </dgm:pt>
    <dgm:pt modelId="{242B1E2D-A25F-4CAB-A5E2-F8962CECCF08}">
      <dgm:prSet/>
      <dgm:spPr/>
      <dgm:t>
        <a:bodyPr/>
        <a:lstStyle/>
        <a:p>
          <a:pPr>
            <a:spcAft>
              <a:spcPts val="600"/>
            </a:spcAft>
          </a:pPr>
          <a:r>
            <a:rPr lang="en-US" dirty="0"/>
            <a:t>F</a:t>
          </a:r>
          <a:r>
            <a:rPr lang="en-US" baseline="-25000" dirty="0"/>
            <a:t>Max_Int</a:t>
          </a:r>
          <a:r>
            <a:rPr lang="en-US" dirty="0"/>
            <a:t> = F</a:t>
          </a:r>
          <a:r>
            <a:rPr lang="en-US" baseline="-25000" dirty="0"/>
            <a:t>CPU </a:t>
          </a:r>
          <a:r>
            <a:rPr lang="en-US" dirty="0"/>
            <a:t>/ (C</a:t>
          </a:r>
          <a:r>
            <a:rPr lang="en-US" baseline="-25000" dirty="0"/>
            <a:t>ISR </a:t>
          </a:r>
          <a:r>
            <a:rPr lang="en-US" dirty="0"/>
            <a:t>+ C</a:t>
          </a:r>
          <a:r>
            <a:rPr lang="en-US" baseline="-25000" dirty="0"/>
            <a:t>Overhead</a:t>
          </a:r>
          <a:r>
            <a:rPr lang="en-US" dirty="0"/>
            <a:t>)</a:t>
          </a:r>
        </a:p>
      </dgm:t>
    </dgm:pt>
    <dgm:pt modelId="{1C74549B-EE10-456C-A844-4FFBD7941A10}" type="parTrans" cxnId="{DDB59D53-4A80-41EC-A456-9AFEC76A5FF9}">
      <dgm:prSet/>
      <dgm:spPr/>
      <dgm:t>
        <a:bodyPr/>
        <a:lstStyle/>
        <a:p>
          <a:endParaRPr lang="en-US"/>
        </a:p>
      </dgm:t>
    </dgm:pt>
    <dgm:pt modelId="{788BF8CD-E932-4213-A922-EE4A239DFD60}" type="sibTrans" cxnId="{DDB59D53-4A80-41EC-A456-9AFEC76A5FF9}">
      <dgm:prSet/>
      <dgm:spPr/>
      <dgm:t>
        <a:bodyPr/>
        <a:lstStyle/>
        <a:p>
          <a:endParaRPr lang="en-US"/>
        </a:p>
      </dgm:t>
    </dgm:pt>
    <dgm:pt modelId="{0F5D50B0-3B46-44CB-A34A-56E7C93035CE}">
      <dgm:prSet/>
      <dgm:spPr/>
      <dgm:t>
        <a:bodyPr/>
        <a:lstStyle/>
        <a:p>
          <a:pPr>
            <a:spcAft>
              <a:spcPts val="600"/>
            </a:spcAft>
          </a:pPr>
          <a:r>
            <a:rPr lang="en-US" dirty="0"/>
            <a:t>Note that the model applies only when there is one interrupt in the system.</a:t>
          </a:r>
        </a:p>
      </dgm:t>
    </dgm:pt>
    <dgm:pt modelId="{FD520B3F-0992-4D3D-8576-786BFE0F12C2}" type="parTrans" cxnId="{EB46548A-BC34-4DEE-8D92-B7C5EE5B09BA}">
      <dgm:prSet/>
      <dgm:spPr/>
      <dgm:t>
        <a:bodyPr/>
        <a:lstStyle/>
        <a:p>
          <a:endParaRPr lang="en-US"/>
        </a:p>
      </dgm:t>
    </dgm:pt>
    <dgm:pt modelId="{F9668E29-E211-42FC-95BB-D76709E66EEC}" type="sibTrans" cxnId="{EB46548A-BC34-4DEE-8D92-B7C5EE5B09BA}">
      <dgm:prSet/>
      <dgm:spPr/>
      <dgm:t>
        <a:bodyPr/>
        <a:lstStyle/>
        <a:p>
          <a:endParaRPr lang="en-US"/>
        </a:p>
      </dgm:t>
    </dgm:pt>
    <dgm:pt modelId="{7AF29DE9-DA16-4046-8AB9-936BAF15E46D}">
      <dgm:prSet/>
      <dgm:spPr/>
      <dgm:t>
        <a:bodyPr/>
        <a:lstStyle/>
        <a:p>
          <a:pPr algn="l"/>
          <a:r>
            <a:rPr lang="en-US" dirty="0"/>
            <a:t>When processor is responding to interrupts, it does not execute other code.</a:t>
          </a:r>
        </a:p>
      </dgm:t>
    </dgm:pt>
    <dgm:pt modelId="{B5750C35-F4F8-4EF3-8002-121630AE96D6}" type="parTrans" cxnId="{CE8C57CC-9600-4FF2-AFCB-3D7025AFB89A}">
      <dgm:prSet/>
      <dgm:spPr/>
      <dgm:t>
        <a:bodyPr/>
        <a:lstStyle/>
        <a:p>
          <a:endParaRPr lang="en-US"/>
        </a:p>
      </dgm:t>
    </dgm:pt>
    <dgm:pt modelId="{B39E8039-C7F8-4E2E-89F3-65E6F4D5CCFA}" type="sibTrans" cxnId="{CE8C57CC-9600-4FF2-AFCB-3D7025AFB89A}">
      <dgm:prSet/>
      <dgm:spPr/>
      <dgm:t>
        <a:bodyPr/>
        <a:lstStyle/>
        <a:p>
          <a:endParaRPr lang="en-US"/>
        </a:p>
      </dgm:t>
    </dgm:pt>
    <dgm:pt modelId="{64AC941F-AD37-4AC2-B6E6-08F9377BB5B1}">
      <dgm:prSet/>
      <dgm:spPr/>
      <dgm:t>
        <a:bodyPr/>
        <a:lstStyle/>
        <a:p>
          <a:pPr>
            <a:spcAft>
              <a:spcPts val="600"/>
            </a:spcAft>
          </a:pPr>
          <a:r>
            <a:rPr lang="en-US" dirty="0"/>
            <a:t>U</a:t>
          </a:r>
          <a:r>
            <a:rPr lang="en-US" baseline="-25000" dirty="0"/>
            <a:t>Int</a:t>
          </a:r>
          <a:r>
            <a:rPr lang="en-US" dirty="0"/>
            <a:t>: Utilization (fraction of processor time) consumed by interrupt processing</a:t>
          </a:r>
        </a:p>
      </dgm:t>
    </dgm:pt>
    <dgm:pt modelId="{FF0FB2DC-877A-4296-AA97-93B5BA438D5E}" type="parTrans" cxnId="{C95D7E75-3F59-4C90-85C0-5459C29A25C6}">
      <dgm:prSet/>
      <dgm:spPr/>
      <dgm:t>
        <a:bodyPr/>
        <a:lstStyle/>
        <a:p>
          <a:endParaRPr lang="en-US"/>
        </a:p>
      </dgm:t>
    </dgm:pt>
    <dgm:pt modelId="{BD746952-3FDB-4317-8BBA-A1CF79CD89B5}" type="sibTrans" cxnId="{C95D7E75-3F59-4C90-85C0-5459C29A25C6}">
      <dgm:prSet/>
      <dgm:spPr/>
      <dgm:t>
        <a:bodyPr/>
        <a:lstStyle/>
        <a:p>
          <a:endParaRPr lang="en-US"/>
        </a:p>
      </dgm:t>
    </dgm:pt>
    <dgm:pt modelId="{D71FD552-B7E0-4E79-B17D-2E607FE19A1A}">
      <dgm:prSet/>
      <dgm:spPr/>
      <dgm:t>
        <a:bodyPr/>
        <a:lstStyle/>
        <a:p>
          <a:pPr>
            <a:spcAft>
              <a:spcPts val="600"/>
            </a:spcAft>
          </a:pPr>
          <a:r>
            <a:rPr lang="en-US" dirty="0"/>
            <a:t>U</a:t>
          </a:r>
          <a:r>
            <a:rPr lang="en-US" baseline="-25000" dirty="0"/>
            <a:t>Int</a:t>
          </a:r>
          <a:r>
            <a:rPr lang="en-US" dirty="0"/>
            <a:t> = 100% * F</a:t>
          </a:r>
          <a:r>
            <a:rPr lang="en-US" baseline="-25000" dirty="0"/>
            <a:t>int </a:t>
          </a:r>
          <a:r>
            <a:rPr lang="en-US" dirty="0"/>
            <a:t>* (C</a:t>
          </a:r>
          <a:r>
            <a:rPr lang="en-US" baseline="-25000" dirty="0"/>
            <a:t>ISR </a:t>
          </a:r>
          <a:r>
            <a:rPr lang="en-US" dirty="0"/>
            <a:t>+ C</a:t>
          </a:r>
          <a:r>
            <a:rPr lang="en-US" baseline="-25000" dirty="0"/>
            <a:t>Overhead</a:t>
          </a:r>
          <a:r>
            <a:rPr lang="en-US" dirty="0"/>
            <a:t>) / F</a:t>
          </a:r>
          <a:r>
            <a:rPr lang="en-US" baseline="-25000" dirty="0"/>
            <a:t>CPU</a:t>
          </a:r>
          <a:endParaRPr lang="en-US" dirty="0"/>
        </a:p>
      </dgm:t>
    </dgm:pt>
    <dgm:pt modelId="{F3D94201-CA2A-4C4A-A410-AA7006AC43DB}" type="parTrans" cxnId="{73943CA3-468A-48B5-92BD-6441C9B36FDC}">
      <dgm:prSet/>
      <dgm:spPr/>
      <dgm:t>
        <a:bodyPr/>
        <a:lstStyle/>
        <a:p>
          <a:endParaRPr lang="en-US"/>
        </a:p>
      </dgm:t>
    </dgm:pt>
    <dgm:pt modelId="{913D38A0-73F9-4202-8283-0FD8D8895543}" type="sibTrans" cxnId="{73943CA3-468A-48B5-92BD-6441C9B36FDC}">
      <dgm:prSet/>
      <dgm:spPr/>
      <dgm:t>
        <a:bodyPr/>
        <a:lstStyle/>
        <a:p>
          <a:endParaRPr lang="en-US"/>
        </a:p>
      </dgm:t>
    </dgm:pt>
    <dgm:pt modelId="{D64E6674-558F-44C1-AFE8-66C5CAD1D6F3}">
      <dgm:prSet/>
      <dgm:spPr/>
      <dgm:t>
        <a:bodyPr/>
        <a:lstStyle/>
        <a:p>
          <a:pPr>
            <a:spcAft>
              <a:spcPts val="600"/>
            </a:spcAft>
          </a:pPr>
          <a:r>
            <a:rPr lang="en-US" dirty="0"/>
            <a:t>CPU looks like it’s running the other code with CPU clock speed of (1 - U</a:t>
          </a:r>
          <a:r>
            <a:rPr lang="en-US" baseline="-25000" dirty="0"/>
            <a:t>Int</a:t>
          </a:r>
          <a:r>
            <a:rPr lang="en-US" dirty="0"/>
            <a:t>) * F</a:t>
          </a:r>
          <a:r>
            <a:rPr lang="en-US" baseline="-25000" dirty="0"/>
            <a:t>CPU.</a:t>
          </a:r>
          <a:endParaRPr lang="en-US" dirty="0"/>
        </a:p>
      </dgm:t>
    </dgm:pt>
    <dgm:pt modelId="{B53AF99C-5EB2-435B-894C-E75F7FEE0B27}" type="parTrans" cxnId="{8162FB61-BE5C-45D5-ACDA-D61341DC80DF}">
      <dgm:prSet/>
      <dgm:spPr/>
      <dgm:t>
        <a:bodyPr/>
        <a:lstStyle/>
        <a:p>
          <a:endParaRPr lang="en-US"/>
        </a:p>
      </dgm:t>
    </dgm:pt>
    <dgm:pt modelId="{D7531E2B-EECE-4BDE-A64C-C058AFB66439}" type="sibTrans" cxnId="{8162FB61-BE5C-45D5-ACDA-D61341DC80DF}">
      <dgm:prSet/>
      <dgm:spPr/>
      <dgm:t>
        <a:bodyPr/>
        <a:lstStyle/>
        <a:p>
          <a:endParaRPr lang="en-US"/>
        </a:p>
      </dgm:t>
    </dgm:pt>
    <dgm:pt modelId="{BB988E28-26CE-4001-927F-212F38C84BD1}" type="pres">
      <dgm:prSet presAssocID="{A2077300-4496-40D3-99B4-A332F0731388}" presName="Name0" presStyleCnt="0">
        <dgm:presLayoutVars>
          <dgm:dir/>
          <dgm:animLvl val="lvl"/>
          <dgm:resizeHandles val="exact"/>
        </dgm:presLayoutVars>
      </dgm:prSet>
      <dgm:spPr/>
    </dgm:pt>
    <dgm:pt modelId="{7C410E37-54ED-45DA-8A0A-D356752E2931}" type="pres">
      <dgm:prSet presAssocID="{99AD20C4-7CCF-474F-B858-142FD409A8FD}" presName="composite" presStyleCnt="0"/>
      <dgm:spPr/>
    </dgm:pt>
    <dgm:pt modelId="{913D3C1B-3E13-4493-AF4F-DA79CB01B63A}" type="pres">
      <dgm:prSet presAssocID="{99AD20C4-7CCF-474F-B858-142FD409A8FD}" presName="parTx" presStyleLbl="alignNode1" presStyleIdx="0" presStyleCnt="2">
        <dgm:presLayoutVars>
          <dgm:chMax val="0"/>
          <dgm:chPref val="0"/>
          <dgm:bulletEnabled val="1"/>
        </dgm:presLayoutVars>
      </dgm:prSet>
      <dgm:spPr/>
    </dgm:pt>
    <dgm:pt modelId="{7A6D8F8A-BE06-4AEB-B9A1-CAC939BF8237}" type="pres">
      <dgm:prSet presAssocID="{99AD20C4-7CCF-474F-B858-142FD409A8FD}" presName="desTx" presStyleLbl="alignAccFollowNode1" presStyleIdx="0" presStyleCnt="2">
        <dgm:presLayoutVars>
          <dgm:bulletEnabled val="1"/>
        </dgm:presLayoutVars>
      </dgm:prSet>
      <dgm:spPr/>
    </dgm:pt>
    <dgm:pt modelId="{FDCFB214-6729-43BF-84DC-E4A66D2597E9}" type="pres">
      <dgm:prSet presAssocID="{1DF86AF3-16D4-4553-A67A-C780AC32C6DD}" presName="space" presStyleCnt="0"/>
      <dgm:spPr/>
    </dgm:pt>
    <dgm:pt modelId="{063CE3FA-FF02-4FDC-B9CD-D053DA59E47A}" type="pres">
      <dgm:prSet presAssocID="{7AF29DE9-DA16-4046-8AB9-936BAF15E46D}" presName="composite" presStyleCnt="0"/>
      <dgm:spPr/>
    </dgm:pt>
    <dgm:pt modelId="{9302E80B-03D0-440E-92DA-1655AB583A19}" type="pres">
      <dgm:prSet presAssocID="{7AF29DE9-DA16-4046-8AB9-936BAF15E46D}" presName="parTx" presStyleLbl="alignNode1" presStyleIdx="1" presStyleCnt="2">
        <dgm:presLayoutVars>
          <dgm:chMax val="0"/>
          <dgm:chPref val="0"/>
          <dgm:bulletEnabled val="1"/>
        </dgm:presLayoutVars>
      </dgm:prSet>
      <dgm:spPr/>
    </dgm:pt>
    <dgm:pt modelId="{D6ED66E4-4B6A-4FB9-8721-8C96C1EDBF97}" type="pres">
      <dgm:prSet presAssocID="{7AF29DE9-DA16-4046-8AB9-936BAF15E46D}" presName="desTx" presStyleLbl="alignAccFollowNode1" presStyleIdx="1" presStyleCnt="2">
        <dgm:presLayoutVars>
          <dgm:bulletEnabled val="1"/>
        </dgm:presLayoutVars>
      </dgm:prSet>
      <dgm:spPr/>
    </dgm:pt>
  </dgm:ptLst>
  <dgm:cxnLst>
    <dgm:cxn modelId="{20C05301-8B6D-478A-AE37-CE58B256A8D1}" srcId="{99AD20C4-7CCF-474F-B858-142FD409A8FD}" destId="{B1434DA5-E2D3-4528-818D-8D4C3071BF21}" srcOrd="0" destOrd="0" parTransId="{89C2EA86-CC75-4199-B839-771D61BF2503}" sibTransId="{669CB2F4-C789-4298-85A9-5F8640113E35}"/>
    <dgm:cxn modelId="{5A2C4C19-8DEB-49DE-A776-3407F5D4DD6F}" type="presOf" srcId="{7AF29DE9-DA16-4046-8AB9-936BAF15E46D}" destId="{9302E80B-03D0-440E-92DA-1655AB583A19}" srcOrd="0" destOrd="0" presId="urn:microsoft.com/office/officeart/2005/8/layout/hList1"/>
    <dgm:cxn modelId="{63C78823-30A5-4787-87F1-F903ADB5E634}" srcId="{A2077300-4496-40D3-99B4-A332F0731388}" destId="{99AD20C4-7CCF-474F-B858-142FD409A8FD}" srcOrd="0" destOrd="0" parTransId="{A0E2BC25-A8AC-4B8D-B3A1-8823AD120261}" sibTransId="{1DF86AF3-16D4-4553-A67A-C780AC32C6DD}"/>
    <dgm:cxn modelId="{64DB2824-D58A-462C-A3CE-846A7AEE2F0B}" srcId="{99AD20C4-7CCF-474F-B858-142FD409A8FD}" destId="{7ECD50F9-17CD-46E1-A311-F39C5CD10A23}" srcOrd="1" destOrd="0" parTransId="{AC3B9D8A-A651-4893-9529-A7B978DC62DE}" sibTransId="{77DFEA9F-A559-4223-8B4F-4700879F1239}"/>
    <dgm:cxn modelId="{D935CD3F-496A-4251-974F-C391575A75DB}" type="presOf" srcId="{7ECD50F9-17CD-46E1-A311-F39C5CD10A23}" destId="{7A6D8F8A-BE06-4AEB-B9A1-CAC939BF8237}" srcOrd="0" destOrd="1" presId="urn:microsoft.com/office/officeart/2005/8/layout/hList1"/>
    <dgm:cxn modelId="{54019B5C-A92D-4A6D-9BC2-43CCEF1F49AA}" type="presOf" srcId="{D64E6674-558F-44C1-AFE8-66C5CAD1D6F3}" destId="{D6ED66E4-4B6A-4FB9-8721-8C96C1EDBF97}" srcOrd="0" destOrd="2" presId="urn:microsoft.com/office/officeart/2005/8/layout/hList1"/>
    <dgm:cxn modelId="{B5E9BD5E-3C99-4FE0-84E7-4A73763B563B}" type="presOf" srcId="{242B1E2D-A25F-4CAB-A5E2-F8962CECCF08}" destId="{7A6D8F8A-BE06-4AEB-B9A1-CAC939BF8237}" srcOrd="0" destOrd="4" presId="urn:microsoft.com/office/officeart/2005/8/layout/hList1"/>
    <dgm:cxn modelId="{9F5ADB61-0FC2-497B-958D-CB5848793335}" type="presOf" srcId="{84991C9D-1AA6-43C7-B7C1-6E2939DBE562}" destId="{7A6D8F8A-BE06-4AEB-B9A1-CAC939BF8237}" srcOrd="0" destOrd="3" presId="urn:microsoft.com/office/officeart/2005/8/layout/hList1"/>
    <dgm:cxn modelId="{8162FB61-BE5C-45D5-ACDA-D61341DC80DF}" srcId="{7AF29DE9-DA16-4046-8AB9-936BAF15E46D}" destId="{D64E6674-558F-44C1-AFE8-66C5CAD1D6F3}" srcOrd="2" destOrd="0" parTransId="{B53AF99C-5EB2-435B-894C-E75F7FEE0B27}" sibTransId="{D7531E2B-EECE-4BDE-A64C-C058AFB66439}"/>
    <dgm:cxn modelId="{73ECD363-9790-4999-A0BA-1001B2BBACEF}" type="presOf" srcId="{D71FD552-B7E0-4E79-B17D-2E607FE19A1A}" destId="{D6ED66E4-4B6A-4FB9-8721-8C96C1EDBF97}" srcOrd="0" destOrd="1" presId="urn:microsoft.com/office/officeart/2005/8/layout/hList1"/>
    <dgm:cxn modelId="{4B24CF49-C623-4FDB-98BA-886254B9CD34}" type="presOf" srcId="{0F5D50B0-3B46-44CB-A34A-56E7C93035CE}" destId="{7A6D8F8A-BE06-4AEB-B9A1-CAC939BF8237}" srcOrd="0" destOrd="5" presId="urn:microsoft.com/office/officeart/2005/8/layout/hList1"/>
    <dgm:cxn modelId="{30D4EA49-C066-4B53-8574-94BD99248245}" type="presOf" srcId="{99AD20C4-7CCF-474F-B858-142FD409A8FD}" destId="{913D3C1B-3E13-4493-AF4F-DA79CB01B63A}" srcOrd="0" destOrd="0" presId="urn:microsoft.com/office/officeart/2005/8/layout/hList1"/>
    <dgm:cxn modelId="{C839B36E-AD13-4454-91EE-F78E3A9225F4}" type="presOf" srcId="{9E8028BC-3E0C-44C2-BC2C-72331E1236D2}" destId="{7A6D8F8A-BE06-4AEB-B9A1-CAC939BF8237}" srcOrd="0" destOrd="2" presId="urn:microsoft.com/office/officeart/2005/8/layout/hList1"/>
    <dgm:cxn modelId="{DDB59D53-4A80-41EC-A456-9AFEC76A5FF9}" srcId="{99AD20C4-7CCF-474F-B858-142FD409A8FD}" destId="{242B1E2D-A25F-4CAB-A5E2-F8962CECCF08}" srcOrd="4" destOrd="0" parTransId="{1C74549B-EE10-456C-A844-4FFBD7941A10}" sibTransId="{788BF8CD-E932-4213-A922-EE4A239DFD60}"/>
    <dgm:cxn modelId="{BDCCF954-471F-4F5C-97B1-E85596AAF82A}" type="presOf" srcId="{64AC941F-AD37-4AC2-B6E6-08F9377BB5B1}" destId="{D6ED66E4-4B6A-4FB9-8721-8C96C1EDBF97}" srcOrd="0" destOrd="0" presId="urn:microsoft.com/office/officeart/2005/8/layout/hList1"/>
    <dgm:cxn modelId="{C95D7E75-3F59-4C90-85C0-5459C29A25C6}" srcId="{7AF29DE9-DA16-4046-8AB9-936BAF15E46D}" destId="{64AC941F-AD37-4AC2-B6E6-08F9377BB5B1}" srcOrd="0" destOrd="0" parTransId="{FF0FB2DC-877A-4296-AA97-93B5BA438D5E}" sibTransId="{BD746952-3FDB-4317-8BBA-A1CF79CD89B5}"/>
    <dgm:cxn modelId="{089F218A-1970-4AF2-B9A9-EDE89D8B8114}" srcId="{99AD20C4-7CCF-474F-B858-142FD409A8FD}" destId="{9E8028BC-3E0C-44C2-BC2C-72331E1236D2}" srcOrd="2" destOrd="0" parTransId="{CB363C57-126F-4058-9372-06DAFA536F29}" sibTransId="{2D4E3042-983E-4ACE-AAF6-29A4935578B2}"/>
    <dgm:cxn modelId="{EB46548A-BC34-4DEE-8D92-B7C5EE5B09BA}" srcId="{99AD20C4-7CCF-474F-B858-142FD409A8FD}" destId="{0F5D50B0-3B46-44CB-A34A-56E7C93035CE}" srcOrd="5" destOrd="0" parTransId="{FD520B3F-0992-4D3D-8576-786BFE0F12C2}" sibTransId="{F9668E29-E211-42FC-95BB-D76709E66EEC}"/>
    <dgm:cxn modelId="{73943CA3-468A-48B5-92BD-6441C9B36FDC}" srcId="{7AF29DE9-DA16-4046-8AB9-936BAF15E46D}" destId="{D71FD552-B7E0-4E79-B17D-2E607FE19A1A}" srcOrd="1" destOrd="0" parTransId="{F3D94201-CA2A-4C4A-A410-AA7006AC43DB}" sibTransId="{913D38A0-73F9-4202-8283-0FD8D8895543}"/>
    <dgm:cxn modelId="{4C2055A4-4BDF-443D-B161-4B1B09B4EB51}" type="presOf" srcId="{B1434DA5-E2D3-4528-818D-8D4C3071BF21}" destId="{7A6D8F8A-BE06-4AEB-B9A1-CAC939BF8237}" srcOrd="0" destOrd="0" presId="urn:microsoft.com/office/officeart/2005/8/layout/hList1"/>
    <dgm:cxn modelId="{838D44BD-088E-4DE1-BD7D-65434BDF0827}" type="presOf" srcId="{A2077300-4496-40D3-99B4-A332F0731388}" destId="{BB988E28-26CE-4001-927F-212F38C84BD1}" srcOrd="0" destOrd="0" presId="urn:microsoft.com/office/officeart/2005/8/layout/hList1"/>
    <dgm:cxn modelId="{CE8C57CC-9600-4FF2-AFCB-3D7025AFB89A}" srcId="{A2077300-4496-40D3-99B4-A332F0731388}" destId="{7AF29DE9-DA16-4046-8AB9-936BAF15E46D}" srcOrd="1" destOrd="0" parTransId="{B5750C35-F4F8-4EF3-8002-121630AE96D6}" sibTransId="{B39E8039-C7F8-4E2E-89F3-65E6F4D5CCFA}"/>
    <dgm:cxn modelId="{F57FE9CE-D23C-4F60-B68A-18DE36C99A8C}" srcId="{99AD20C4-7CCF-474F-B858-142FD409A8FD}" destId="{84991C9D-1AA6-43C7-B7C1-6E2939DBE562}" srcOrd="3" destOrd="0" parTransId="{708E2CEE-F0F2-4A40-9A8E-E48E6C3327C9}" sibTransId="{A22A9EBF-5674-48EF-B83A-223903B76571}"/>
    <dgm:cxn modelId="{9CD8CACF-BC8A-4383-8EA9-E79479BA0D55}" type="presParOf" srcId="{BB988E28-26CE-4001-927F-212F38C84BD1}" destId="{7C410E37-54ED-45DA-8A0A-D356752E2931}" srcOrd="0" destOrd="0" presId="urn:microsoft.com/office/officeart/2005/8/layout/hList1"/>
    <dgm:cxn modelId="{ADE905D3-B07F-4204-AE5F-A5E56711C05C}" type="presParOf" srcId="{7C410E37-54ED-45DA-8A0A-D356752E2931}" destId="{913D3C1B-3E13-4493-AF4F-DA79CB01B63A}" srcOrd="0" destOrd="0" presId="urn:microsoft.com/office/officeart/2005/8/layout/hList1"/>
    <dgm:cxn modelId="{2A437CF5-1863-4CB6-9A3A-13786ECC5AA7}" type="presParOf" srcId="{7C410E37-54ED-45DA-8A0A-D356752E2931}" destId="{7A6D8F8A-BE06-4AEB-B9A1-CAC939BF8237}" srcOrd="1" destOrd="0" presId="urn:microsoft.com/office/officeart/2005/8/layout/hList1"/>
    <dgm:cxn modelId="{872D02EB-0392-4ACE-BCF5-17A2EFFB1D6D}" type="presParOf" srcId="{BB988E28-26CE-4001-927F-212F38C84BD1}" destId="{FDCFB214-6729-43BF-84DC-E4A66D2597E9}" srcOrd="1" destOrd="0" presId="urn:microsoft.com/office/officeart/2005/8/layout/hList1"/>
    <dgm:cxn modelId="{799DF44A-D93A-46C6-9C78-69342E2FF802}" type="presParOf" srcId="{BB988E28-26CE-4001-927F-212F38C84BD1}" destId="{063CE3FA-FF02-4FDC-B9CD-D053DA59E47A}" srcOrd="2" destOrd="0" presId="urn:microsoft.com/office/officeart/2005/8/layout/hList1"/>
    <dgm:cxn modelId="{47F99C3B-3196-4C94-A8D9-F0B181B6F377}" type="presParOf" srcId="{063CE3FA-FF02-4FDC-B9CD-D053DA59E47A}" destId="{9302E80B-03D0-440E-92DA-1655AB583A19}" srcOrd="0" destOrd="0" presId="urn:microsoft.com/office/officeart/2005/8/layout/hList1"/>
    <dgm:cxn modelId="{63C9C51A-1185-4827-B8EA-D2799FA048D7}" type="presParOf" srcId="{063CE3FA-FF02-4FDC-B9CD-D053DA59E47A}" destId="{D6ED66E4-4B6A-4FB9-8721-8C96C1EDBF9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5A3165-D686-43B6-BC62-631EAC417DB1}"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C0E3CFA9-5FBA-4103-81AA-2CB5BE697FA9}">
      <dgm:prSet/>
      <dgm:spPr/>
      <dgm:t>
        <a:bodyPr/>
        <a:lstStyle/>
        <a:p>
          <a:r>
            <a:rPr lang="en-US" dirty="0"/>
            <a:t>How much work to do in ISR?</a:t>
          </a:r>
        </a:p>
      </dgm:t>
    </dgm:pt>
    <dgm:pt modelId="{EA8A5505-F61A-476E-B58F-1C0AE962DBE1}" type="parTrans" cxnId="{B8C9BBF3-BB58-4817-8216-94A57FFD1752}">
      <dgm:prSet/>
      <dgm:spPr/>
      <dgm:t>
        <a:bodyPr/>
        <a:lstStyle/>
        <a:p>
          <a:endParaRPr lang="en-US"/>
        </a:p>
      </dgm:t>
    </dgm:pt>
    <dgm:pt modelId="{1FABECE2-8E65-41B3-BADB-761A35B3FDF5}" type="sibTrans" cxnId="{B8C9BBF3-BB58-4817-8216-94A57FFD1752}">
      <dgm:prSet/>
      <dgm:spPr/>
      <dgm:t>
        <a:bodyPr/>
        <a:lstStyle/>
        <a:p>
          <a:endParaRPr lang="en-US"/>
        </a:p>
      </dgm:t>
    </dgm:pt>
    <dgm:pt modelId="{880F15E5-2702-4F3D-9A7B-ACB50430BB06}">
      <dgm:prSet/>
      <dgm:spPr/>
      <dgm:t>
        <a:bodyPr/>
        <a:lstStyle/>
        <a:p>
          <a:r>
            <a:rPr lang="en-US" dirty="0"/>
            <a:t>Trade-off: Faster response for ISR code will delay completion of other code</a:t>
          </a:r>
        </a:p>
      </dgm:t>
    </dgm:pt>
    <dgm:pt modelId="{905C2D16-35E9-4AB1-83E6-66C986162056}" type="parTrans" cxnId="{92A2421F-4175-44FB-BE28-5DD2E63A5A14}">
      <dgm:prSet/>
      <dgm:spPr/>
      <dgm:t>
        <a:bodyPr/>
        <a:lstStyle/>
        <a:p>
          <a:endParaRPr lang="en-US"/>
        </a:p>
      </dgm:t>
    </dgm:pt>
    <dgm:pt modelId="{5B255A9E-3DDB-479D-8742-DD56C7F8B2DA}" type="sibTrans" cxnId="{92A2421F-4175-44FB-BE28-5DD2E63A5A14}">
      <dgm:prSet/>
      <dgm:spPr/>
      <dgm:t>
        <a:bodyPr/>
        <a:lstStyle/>
        <a:p>
          <a:endParaRPr lang="en-US"/>
        </a:p>
      </dgm:t>
    </dgm:pt>
    <dgm:pt modelId="{A98ACF4E-DA50-40E1-A74F-3D5C3730597B}">
      <dgm:prSet/>
      <dgm:spPr/>
      <dgm:t>
        <a:bodyPr/>
        <a:lstStyle/>
        <a:p>
          <a:r>
            <a:rPr lang="en-US" dirty="0"/>
            <a:t>In a system with multiple ISRs with short deadlines, perform critical work in ISR and buffer partial results for later processing</a:t>
          </a:r>
        </a:p>
      </dgm:t>
    </dgm:pt>
    <dgm:pt modelId="{6BB9D3D4-7557-43F6-BB81-708540699D1B}" type="parTrans" cxnId="{0D7156C1-6885-44B0-95BF-705C7FBEFB31}">
      <dgm:prSet/>
      <dgm:spPr/>
      <dgm:t>
        <a:bodyPr/>
        <a:lstStyle/>
        <a:p>
          <a:endParaRPr lang="en-US"/>
        </a:p>
      </dgm:t>
    </dgm:pt>
    <dgm:pt modelId="{41F23269-BF50-46C3-903A-B5F4B270483E}" type="sibTrans" cxnId="{0D7156C1-6885-44B0-95BF-705C7FBEFB31}">
      <dgm:prSet/>
      <dgm:spPr/>
      <dgm:t>
        <a:bodyPr/>
        <a:lstStyle/>
        <a:p>
          <a:endParaRPr lang="en-US"/>
        </a:p>
      </dgm:t>
    </dgm:pt>
    <dgm:pt modelId="{D6E08416-CFDF-440D-BE62-A2EDA13EF16D}">
      <dgm:prSet/>
      <dgm:spPr/>
      <dgm:t>
        <a:bodyPr/>
        <a:lstStyle/>
        <a:p>
          <a:r>
            <a:rPr lang="en-US" dirty="0"/>
            <a:t>Should ISRs re-enable interrupts?</a:t>
          </a:r>
        </a:p>
      </dgm:t>
    </dgm:pt>
    <dgm:pt modelId="{86A24AFF-D6F4-48F5-AA37-81A2789594CB}" type="parTrans" cxnId="{3D2D5B4D-B156-4035-9A19-912A3BEC208E}">
      <dgm:prSet/>
      <dgm:spPr/>
      <dgm:t>
        <a:bodyPr/>
        <a:lstStyle/>
        <a:p>
          <a:endParaRPr lang="en-US"/>
        </a:p>
      </dgm:t>
    </dgm:pt>
    <dgm:pt modelId="{9287B2FB-4B03-4811-BE32-0A8360B2CA86}" type="sibTrans" cxnId="{3D2D5B4D-B156-4035-9A19-912A3BEC208E}">
      <dgm:prSet/>
      <dgm:spPr/>
      <dgm:t>
        <a:bodyPr/>
        <a:lstStyle/>
        <a:p>
          <a:endParaRPr lang="en-US"/>
        </a:p>
      </dgm:t>
    </dgm:pt>
    <dgm:pt modelId="{95F679B5-5081-4692-99C5-F34B700EAEFC}">
      <dgm:prSet/>
      <dgm:spPr/>
      <dgm:t>
        <a:bodyPr/>
        <a:lstStyle/>
        <a:p>
          <a:r>
            <a:rPr lang="en-US" dirty="0"/>
            <a:t>How to communicate between ISR and other threads?</a:t>
          </a:r>
        </a:p>
      </dgm:t>
    </dgm:pt>
    <dgm:pt modelId="{B4019D80-9026-40E3-8246-4BD550A09B74}" type="parTrans" cxnId="{C68D5588-FF2B-4D0F-9ADA-A9CFE0E576CA}">
      <dgm:prSet/>
      <dgm:spPr/>
      <dgm:t>
        <a:bodyPr/>
        <a:lstStyle/>
        <a:p>
          <a:endParaRPr lang="en-US"/>
        </a:p>
      </dgm:t>
    </dgm:pt>
    <dgm:pt modelId="{F2587DE8-1F7F-4104-ADE7-EA6267D0E9B1}" type="sibTrans" cxnId="{C68D5588-FF2B-4D0F-9ADA-A9CFE0E576CA}">
      <dgm:prSet/>
      <dgm:spPr/>
      <dgm:t>
        <a:bodyPr/>
        <a:lstStyle/>
        <a:p>
          <a:endParaRPr lang="en-US"/>
        </a:p>
      </dgm:t>
    </dgm:pt>
    <dgm:pt modelId="{C0EA33B8-70B7-471D-AB0E-3B646F3A1EEF}">
      <dgm:prSet/>
      <dgm:spPr/>
      <dgm:t>
        <a:bodyPr/>
        <a:lstStyle/>
        <a:p>
          <a:r>
            <a:rPr lang="en-US" dirty="0"/>
            <a:t>Data buffering</a:t>
          </a:r>
        </a:p>
      </dgm:t>
    </dgm:pt>
    <dgm:pt modelId="{7D4C86F4-4988-4B0C-A8E1-C683478F9307}" type="parTrans" cxnId="{35DEDCA2-7E32-4EDE-A4E4-24EAB4A300D9}">
      <dgm:prSet/>
      <dgm:spPr/>
      <dgm:t>
        <a:bodyPr/>
        <a:lstStyle/>
        <a:p>
          <a:endParaRPr lang="en-US"/>
        </a:p>
      </dgm:t>
    </dgm:pt>
    <dgm:pt modelId="{823F7138-FE1B-4D77-BA60-4A200269D592}" type="sibTrans" cxnId="{35DEDCA2-7E32-4EDE-A4E4-24EAB4A300D9}">
      <dgm:prSet/>
      <dgm:spPr/>
      <dgm:t>
        <a:bodyPr/>
        <a:lstStyle/>
        <a:p>
          <a:endParaRPr lang="en-US"/>
        </a:p>
      </dgm:t>
    </dgm:pt>
    <dgm:pt modelId="{BEE1C8E6-22CF-493A-BF5E-AAABD8E8559A}">
      <dgm:prSet/>
      <dgm:spPr/>
      <dgm:t>
        <a:bodyPr/>
        <a:lstStyle/>
        <a:p>
          <a:r>
            <a:rPr lang="en-US" dirty="0"/>
            <a:t>Data integrity and race conditions</a:t>
          </a:r>
        </a:p>
      </dgm:t>
    </dgm:pt>
    <dgm:pt modelId="{AA495EF1-2274-4FB4-9377-43A23E444F68}" type="parTrans" cxnId="{32FFDBBF-4E87-49B5-A5A7-73BCE3F27556}">
      <dgm:prSet/>
      <dgm:spPr/>
      <dgm:t>
        <a:bodyPr/>
        <a:lstStyle/>
        <a:p>
          <a:endParaRPr lang="en-US"/>
        </a:p>
      </dgm:t>
    </dgm:pt>
    <dgm:pt modelId="{1D890B12-14DF-4E85-89CC-FB70355C32D8}" type="sibTrans" cxnId="{32FFDBBF-4E87-49B5-A5A7-73BCE3F27556}">
      <dgm:prSet/>
      <dgm:spPr/>
      <dgm:t>
        <a:bodyPr/>
        <a:lstStyle/>
        <a:p>
          <a:endParaRPr lang="en-US"/>
        </a:p>
      </dgm:t>
    </dgm:pt>
    <dgm:pt modelId="{1E45A807-8296-44EA-A525-C2B205C1D708}">
      <dgm:prSet/>
      <dgm:spPr/>
      <dgm:t>
        <a:bodyPr/>
        <a:lstStyle/>
        <a:p>
          <a:r>
            <a:rPr lang="en-US" dirty="0"/>
            <a:t>Volatile data: Can be updated outside of the program’s immediate control</a:t>
          </a:r>
        </a:p>
      </dgm:t>
    </dgm:pt>
    <dgm:pt modelId="{3F2F8AF0-B172-4027-BE47-278D8E5B3F1D}" type="parTrans" cxnId="{1071D13C-B43B-40B8-A01F-203C6BB46C2C}">
      <dgm:prSet/>
      <dgm:spPr/>
      <dgm:t>
        <a:bodyPr/>
        <a:lstStyle/>
        <a:p>
          <a:endParaRPr lang="en-US"/>
        </a:p>
      </dgm:t>
    </dgm:pt>
    <dgm:pt modelId="{8AAAABB1-22AF-4584-B826-A22633C5EFA6}" type="sibTrans" cxnId="{1071D13C-B43B-40B8-A01F-203C6BB46C2C}">
      <dgm:prSet/>
      <dgm:spPr/>
      <dgm:t>
        <a:bodyPr/>
        <a:lstStyle/>
        <a:p>
          <a:endParaRPr lang="en-US"/>
        </a:p>
      </dgm:t>
    </dgm:pt>
    <dgm:pt modelId="{67EE5CAE-AF58-4208-B31B-92B957F76EF3}">
      <dgm:prSet/>
      <dgm:spPr/>
      <dgm:t>
        <a:bodyPr/>
        <a:lstStyle/>
        <a:p>
          <a:r>
            <a:rPr lang="en-US" dirty="0"/>
            <a:t>Non-atomic shared data: Can be interrupted partway through read or write; is vulnerable to race conditions</a:t>
          </a:r>
        </a:p>
      </dgm:t>
    </dgm:pt>
    <dgm:pt modelId="{3C120AE7-87C0-4A65-AF31-0F751D37000D}" type="parTrans" cxnId="{C45D8B87-EDC3-41A4-92A3-14D5C9B555B2}">
      <dgm:prSet/>
      <dgm:spPr/>
      <dgm:t>
        <a:bodyPr/>
        <a:lstStyle/>
        <a:p>
          <a:endParaRPr lang="en-US"/>
        </a:p>
      </dgm:t>
    </dgm:pt>
    <dgm:pt modelId="{6C210C75-9452-45A5-85AD-09B1E565E608}" type="sibTrans" cxnId="{C45D8B87-EDC3-41A4-92A3-14D5C9B555B2}">
      <dgm:prSet/>
      <dgm:spPr/>
      <dgm:t>
        <a:bodyPr/>
        <a:lstStyle/>
        <a:p>
          <a:endParaRPr lang="en-US"/>
        </a:p>
      </dgm:t>
    </dgm:pt>
    <dgm:pt modelId="{CF019DDE-614E-4D1E-9BB6-2C68B1912AF9}" type="pres">
      <dgm:prSet presAssocID="{CC5A3165-D686-43B6-BC62-631EAC417DB1}" presName="linear" presStyleCnt="0">
        <dgm:presLayoutVars>
          <dgm:animLvl val="lvl"/>
          <dgm:resizeHandles val="exact"/>
        </dgm:presLayoutVars>
      </dgm:prSet>
      <dgm:spPr/>
    </dgm:pt>
    <dgm:pt modelId="{96014B6D-0B1D-43A2-BA8B-9CBD9F16803F}" type="pres">
      <dgm:prSet presAssocID="{C0E3CFA9-5FBA-4103-81AA-2CB5BE697FA9}" presName="parentText" presStyleLbl="node1" presStyleIdx="0" presStyleCnt="3">
        <dgm:presLayoutVars>
          <dgm:chMax val="0"/>
          <dgm:bulletEnabled val="1"/>
        </dgm:presLayoutVars>
      </dgm:prSet>
      <dgm:spPr/>
    </dgm:pt>
    <dgm:pt modelId="{25C4B247-72E7-452D-BBF8-3ABAACB61DE0}" type="pres">
      <dgm:prSet presAssocID="{C0E3CFA9-5FBA-4103-81AA-2CB5BE697FA9}" presName="childText" presStyleLbl="revTx" presStyleIdx="0" presStyleCnt="2">
        <dgm:presLayoutVars>
          <dgm:bulletEnabled val="1"/>
        </dgm:presLayoutVars>
      </dgm:prSet>
      <dgm:spPr/>
    </dgm:pt>
    <dgm:pt modelId="{0D1C47F9-2808-4E39-A200-0E3369B9E6E6}" type="pres">
      <dgm:prSet presAssocID="{D6E08416-CFDF-440D-BE62-A2EDA13EF16D}" presName="parentText" presStyleLbl="node1" presStyleIdx="1" presStyleCnt="3">
        <dgm:presLayoutVars>
          <dgm:chMax val="0"/>
          <dgm:bulletEnabled val="1"/>
        </dgm:presLayoutVars>
      </dgm:prSet>
      <dgm:spPr/>
    </dgm:pt>
    <dgm:pt modelId="{721E59CD-2548-4627-8588-0E40D2DA99B6}" type="pres">
      <dgm:prSet presAssocID="{9287B2FB-4B03-4811-BE32-0A8360B2CA86}" presName="spacer" presStyleCnt="0"/>
      <dgm:spPr/>
    </dgm:pt>
    <dgm:pt modelId="{DB5133D6-D073-4F6D-AC60-9AF4B53AE450}" type="pres">
      <dgm:prSet presAssocID="{95F679B5-5081-4692-99C5-F34B700EAEFC}" presName="parentText" presStyleLbl="node1" presStyleIdx="2" presStyleCnt="3">
        <dgm:presLayoutVars>
          <dgm:chMax val="0"/>
          <dgm:bulletEnabled val="1"/>
        </dgm:presLayoutVars>
      </dgm:prSet>
      <dgm:spPr/>
    </dgm:pt>
    <dgm:pt modelId="{AB5A0A49-E20C-4FF6-99EC-F0FD8E48DF53}" type="pres">
      <dgm:prSet presAssocID="{95F679B5-5081-4692-99C5-F34B700EAEFC}" presName="childText" presStyleLbl="revTx" presStyleIdx="1" presStyleCnt="2">
        <dgm:presLayoutVars>
          <dgm:bulletEnabled val="1"/>
        </dgm:presLayoutVars>
      </dgm:prSet>
      <dgm:spPr/>
    </dgm:pt>
  </dgm:ptLst>
  <dgm:cxnLst>
    <dgm:cxn modelId="{92A2421F-4175-44FB-BE28-5DD2E63A5A14}" srcId="{C0E3CFA9-5FBA-4103-81AA-2CB5BE697FA9}" destId="{880F15E5-2702-4F3D-9A7B-ACB50430BB06}" srcOrd="0" destOrd="0" parTransId="{905C2D16-35E9-4AB1-83E6-66C986162056}" sibTransId="{5B255A9E-3DDB-479D-8742-DD56C7F8B2DA}"/>
    <dgm:cxn modelId="{1071D13C-B43B-40B8-A01F-203C6BB46C2C}" srcId="{BEE1C8E6-22CF-493A-BF5E-AAABD8E8559A}" destId="{1E45A807-8296-44EA-A525-C2B205C1D708}" srcOrd="0" destOrd="0" parTransId="{3F2F8AF0-B172-4027-BE47-278D8E5B3F1D}" sibTransId="{8AAAABB1-22AF-4584-B826-A22633C5EFA6}"/>
    <dgm:cxn modelId="{2F315C4B-DC3C-4B27-AF9A-D4D54BCCC24D}" type="presOf" srcId="{C0EA33B8-70B7-471D-AB0E-3B646F3A1EEF}" destId="{AB5A0A49-E20C-4FF6-99EC-F0FD8E48DF53}" srcOrd="0" destOrd="0" presId="urn:microsoft.com/office/officeart/2005/8/layout/vList2"/>
    <dgm:cxn modelId="{3D2D5B4D-B156-4035-9A19-912A3BEC208E}" srcId="{CC5A3165-D686-43B6-BC62-631EAC417DB1}" destId="{D6E08416-CFDF-440D-BE62-A2EDA13EF16D}" srcOrd="1" destOrd="0" parTransId="{86A24AFF-D6F4-48F5-AA37-81A2789594CB}" sibTransId="{9287B2FB-4B03-4811-BE32-0A8360B2CA86}"/>
    <dgm:cxn modelId="{C45D8B87-EDC3-41A4-92A3-14D5C9B555B2}" srcId="{BEE1C8E6-22CF-493A-BF5E-AAABD8E8559A}" destId="{67EE5CAE-AF58-4208-B31B-92B957F76EF3}" srcOrd="1" destOrd="0" parTransId="{3C120AE7-87C0-4A65-AF31-0F751D37000D}" sibTransId="{6C210C75-9452-45A5-85AD-09B1E565E608}"/>
    <dgm:cxn modelId="{C68D5588-FF2B-4D0F-9ADA-A9CFE0E576CA}" srcId="{CC5A3165-D686-43B6-BC62-631EAC417DB1}" destId="{95F679B5-5081-4692-99C5-F34B700EAEFC}" srcOrd="2" destOrd="0" parTransId="{B4019D80-9026-40E3-8246-4BD550A09B74}" sibTransId="{F2587DE8-1F7F-4104-ADE7-EA6267D0E9B1}"/>
    <dgm:cxn modelId="{FDCE9B8E-716C-47EF-AE20-9BC193C0CF01}" type="presOf" srcId="{A98ACF4E-DA50-40E1-A74F-3D5C3730597B}" destId="{25C4B247-72E7-452D-BBF8-3ABAACB61DE0}" srcOrd="0" destOrd="1" presId="urn:microsoft.com/office/officeart/2005/8/layout/vList2"/>
    <dgm:cxn modelId="{AAF8689B-7FB1-4A35-993E-C9741987D385}" type="presOf" srcId="{1E45A807-8296-44EA-A525-C2B205C1D708}" destId="{AB5A0A49-E20C-4FF6-99EC-F0FD8E48DF53}" srcOrd="0" destOrd="2" presId="urn:microsoft.com/office/officeart/2005/8/layout/vList2"/>
    <dgm:cxn modelId="{706898A1-D609-45F4-B4A4-F8F8C27415C9}" type="presOf" srcId="{95F679B5-5081-4692-99C5-F34B700EAEFC}" destId="{DB5133D6-D073-4F6D-AC60-9AF4B53AE450}" srcOrd="0" destOrd="0" presId="urn:microsoft.com/office/officeart/2005/8/layout/vList2"/>
    <dgm:cxn modelId="{35DEDCA2-7E32-4EDE-A4E4-24EAB4A300D9}" srcId="{95F679B5-5081-4692-99C5-F34B700EAEFC}" destId="{C0EA33B8-70B7-471D-AB0E-3B646F3A1EEF}" srcOrd="0" destOrd="0" parTransId="{7D4C86F4-4988-4B0C-A8E1-C683478F9307}" sibTransId="{823F7138-FE1B-4D77-BA60-4A200269D592}"/>
    <dgm:cxn modelId="{E8C38EAE-91F0-4B29-B5FC-70CAE527DB59}" type="presOf" srcId="{D6E08416-CFDF-440D-BE62-A2EDA13EF16D}" destId="{0D1C47F9-2808-4E39-A200-0E3369B9E6E6}" srcOrd="0" destOrd="0" presId="urn:microsoft.com/office/officeart/2005/8/layout/vList2"/>
    <dgm:cxn modelId="{32FFDBBF-4E87-49B5-A5A7-73BCE3F27556}" srcId="{95F679B5-5081-4692-99C5-F34B700EAEFC}" destId="{BEE1C8E6-22CF-493A-BF5E-AAABD8E8559A}" srcOrd="1" destOrd="0" parTransId="{AA495EF1-2274-4FB4-9377-43A23E444F68}" sibTransId="{1D890B12-14DF-4E85-89CC-FB70355C32D8}"/>
    <dgm:cxn modelId="{0D7156C1-6885-44B0-95BF-705C7FBEFB31}" srcId="{C0E3CFA9-5FBA-4103-81AA-2CB5BE697FA9}" destId="{A98ACF4E-DA50-40E1-A74F-3D5C3730597B}" srcOrd="1" destOrd="0" parTransId="{6BB9D3D4-7557-43F6-BB81-708540699D1B}" sibTransId="{41F23269-BF50-46C3-903A-B5F4B270483E}"/>
    <dgm:cxn modelId="{3B00C2C2-0F41-42E7-8F14-2A3DC4723931}" type="presOf" srcId="{67EE5CAE-AF58-4208-B31B-92B957F76EF3}" destId="{AB5A0A49-E20C-4FF6-99EC-F0FD8E48DF53}" srcOrd="0" destOrd="3" presId="urn:microsoft.com/office/officeart/2005/8/layout/vList2"/>
    <dgm:cxn modelId="{FCB12EDA-0DE3-4236-B038-AF2E0D57FD8F}" type="presOf" srcId="{BEE1C8E6-22CF-493A-BF5E-AAABD8E8559A}" destId="{AB5A0A49-E20C-4FF6-99EC-F0FD8E48DF53}" srcOrd="0" destOrd="1" presId="urn:microsoft.com/office/officeart/2005/8/layout/vList2"/>
    <dgm:cxn modelId="{A704D8E5-B699-4D7E-A97B-88696F872A77}" type="presOf" srcId="{CC5A3165-D686-43B6-BC62-631EAC417DB1}" destId="{CF019DDE-614E-4D1E-9BB6-2C68B1912AF9}" srcOrd="0" destOrd="0" presId="urn:microsoft.com/office/officeart/2005/8/layout/vList2"/>
    <dgm:cxn modelId="{B8C9BBF3-BB58-4817-8216-94A57FFD1752}" srcId="{CC5A3165-D686-43B6-BC62-631EAC417DB1}" destId="{C0E3CFA9-5FBA-4103-81AA-2CB5BE697FA9}" srcOrd="0" destOrd="0" parTransId="{EA8A5505-F61A-476E-B58F-1C0AE962DBE1}" sibTransId="{1FABECE2-8E65-41B3-BADB-761A35B3FDF5}"/>
    <dgm:cxn modelId="{F6DB16FB-1712-4EDF-927F-FC7D49326A60}" type="presOf" srcId="{880F15E5-2702-4F3D-9A7B-ACB50430BB06}" destId="{25C4B247-72E7-452D-BBF8-3ABAACB61DE0}" srcOrd="0" destOrd="0" presId="urn:microsoft.com/office/officeart/2005/8/layout/vList2"/>
    <dgm:cxn modelId="{7DE7F8FB-1F31-4DF5-933F-AEADC17CD311}" type="presOf" srcId="{C0E3CFA9-5FBA-4103-81AA-2CB5BE697FA9}" destId="{96014B6D-0B1D-43A2-BA8B-9CBD9F16803F}" srcOrd="0" destOrd="0" presId="urn:microsoft.com/office/officeart/2005/8/layout/vList2"/>
    <dgm:cxn modelId="{5C452B49-E939-4ED4-A11C-3126D312B079}" type="presParOf" srcId="{CF019DDE-614E-4D1E-9BB6-2C68B1912AF9}" destId="{96014B6D-0B1D-43A2-BA8B-9CBD9F16803F}" srcOrd="0" destOrd="0" presId="urn:microsoft.com/office/officeart/2005/8/layout/vList2"/>
    <dgm:cxn modelId="{858139DA-5DD3-4C1B-AFBE-AD5A85180103}" type="presParOf" srcId="{CF019DDE-614E-4D1E-9BB6-2C68B1912AF9}" destId="{25C4B247-72E7-452D-BBF8-3ABAACB61DE0}" srcOrd="1" destOrd="0" presId="urn:microsoft.com/office/officeart/2005/8/layout/vList2"/>
    <dgm:cxn modelId="{F4CDF8A7-0AB4-4C4E-9FD5-87B44D813C4F}" type="presParOf" srcId="{CF019DDE-614E-4D1E-9BB6-2C68B1912AF9}" destId="{0D1C47F9-2808-4E39-A200-0E3369B9E6E6}" srcOrd="2" destOrd="0" presId="urn:microsoft.com/office/officeart/2005/8/layout/vList2"/>
    <dgm:cxn modelId="{35D2E237-4B88-4969-9FC9-B2DC5C0469F5}" type="presParOf" srcId="{CF019DDE-614E-4D1E-9BB6-2C68B1912AF9}" destId="{721E59CD-2548-4627-8588-0E40D2DA99B6}" srcOrd="3" destOrd="0" presId="urn:microsoft.com/office/officeart/2005/8/layout/vList2"/>
    <dgm:cxn modelId="{D79EC3AB-0671-4E32-B15E-7B9FAFBA7944}" type="presParOf" srcId="{CF019DDE-614E-4D1E-9BB6-2C68B1912AF9}" destId="{DB5133D6-D073-4F6D-AC60-9AF4B53AE450}" srcOrd="4" destOrd="0" presId="urn:microsoft.com/office/officeart/2005/8/layout/vList2"/>
    <dgm:cxn modelId="{2CAF09E0-511F-4484-A5EA-C4CDBBBC7C4B}" type="presParOf" srcId="{CF019DDE-614E-4D1E-9BB6-2C68B1912AF9}" destId="{AB5A0A49-E20C-4FF6-99EC-F0FD8E48DF53}"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C2BBE2-63BD-4399-9408-83DA65AA9980}"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60849A0E-5C33-4F74-9D53-F1E436083BE5}">
      <dgm:prSet/>
      <dgm:spPr/>
      <dgm:t>
        <a:bodyPr/>
        <a:lstStyle/>
        <a:p>
          <a:pPr>
            <a:defRPr b="1"/>
          </a:pPr>
          <a:r>
            <a:rPr lang="en-US" b="1" noProof="0" dirty="0"/>
            <a:t>Race condition</a:t>
          </a:r>
          <a:endParaRPr lang="en-US" noProof="0" dirty="0"/>
        </a:p>
      </dgm:t>
    </dgm:pt>
    <dgm:pt modelId="{05AAD6C5-1792-43CB-A797-0302DC2223B2}" type="parTrans" cxnId="{076DB2BC-D0FF-44A5-983D-37D82A0A60B2}">
      <dgm:prSet/>
      <dgm:spPr/>
      <dgm:t>
        <a:bodyPr/>
        <a:lstStyle/>
        <a:p>
          <a:endParaRPr lang="en-US"/>
        </a:p>
      </dgm:t>
    </dgm:pt>
    <dgm:pt modelId="{32A94DD0-79A0-4BFC-B588-DC6748AD493A}" type="sibTrans" cxnId="{076DB2BC-D0FF-44A5-983D-37D82A0A60B2}">
      <dgm:prSet/>
      <dgm:spPr/>
      <dgm:t>
        <a:bodyPr/>
        <a:lstStyle/>
        <a:p>
          <a:endParaRPr lang="en-US"/>
        </a:p>
      </dgm:t>
    </dgm:pt>
    <dgm:pt modelId="{2B407C61-4FD4-4586-964C-D4FFA9D0C52B}">
      <dgm:prSet/>
      <dgm:spPr/>
      <dgm:t>
        <a:bodyPr/>
        <a:lstStyle/>
        <a:p>
          <a:r>
            <a:rPr lang="en-US" dirty="0"/>
            <a:t>Anomalous behavior due to unexpected critical dependence on the relative timing of events. Result of the example code depends on the relative timing of the read and write operations.</a:t>
          </a:r>
        </a:p>
      </dgm:t>
    </dgm:pt>
    <dgm:pt modelId="{8485ADE8-1C27-4D0E-A8D9-5DB920446104}" type="parTrans" cxnId="{40D7A620-DD35-4A3B-97E1-C14CD38E915D}">
      <dgm:prSet/>
      <dgm:spPr/>
      <dgm:t>
        <a:bodyPr/>
        <a:lstStyle/>
        <a:p>
          <a:endParaRPr lang="en-US"/>
        </a:p>
      </dgm:t>
    </dgm:pt>
    <dgm:pt modelId="{1714A09A-8505-4BAA-BF25-8E44A9650397}" type="sibTrans" cxnId="{40D7A620-DD35-4A3B-97E1-C14CD38E915D}">
      <dgm:prSet/>
      <dgm:spPr/>
      <dgm:t>
        <a:bodyPr/>
        <a:lstStyle/>
        <a:p>
          <a:endParaRPr lang="en-US"/>
        </a:p>
      </dgm:t>
    </dgm:pt>
    <dgm:pt modelId="{5FF05B27-CD22-446D-B0C3-50EDB39DBBE5}">
      <dgm:prSet/>
      <dgm:spPr/>
      <dgm:t>
        <a:bodyPr/>
        <a:lstStyle/>
        <a:p>
          <a:pPr>
            <a:defRPr b="1"/>
          </a:pPr>
          <a:r>
            <a:rPr lang="en-US" b="1" noProof="0" dirty="0"/>
            <a:t>Critical section</a:t>
          </a:r>
          <a:endParaRPr lang="en-US" noProof="0" dirty="0"/>
        </a:p>
      </dgm:t>
    </dgm:pt>
    <dgm:pt modelId="{114249B2-B193-40B1-BEB3-956B2C697DB8}" type="parTrans" cxnId="{68FBE1FF-77A3-43E9-AACD-D9232AC63696}">
      <dgm:prSet/>
      <dgm:spPr/>
      <dgm:t>
        <a:bodyPr/>
        <a:lstStyle/>
        <a:p>
          <a:endParaRPr lang="en-US"/>
        </a:p>
      </dgm:t>
    </dgm:pt>
    <dgm:pt modelId="{92417287-C18D-4EA4-8293-A28D1ED03730}" type="sibTrans" cxnId="{68FBE1FF-77A3-43E9-AACD-D9232AC63696}">
      <dgm:prSet/>
      <dgm:spPr/>
      <dgm:t>
        <a:bodyPr/>
        <a:lstStyle/>
        <a:p>
          <a:endParaRPr lang="en-US"/>
        </a:p>
      </dgm:t>
    </dgm:pt>
    <dgm:pt modelId="{A916DC10-6946-4EF1-8D17-E2B5BEE59E83}">
      <dgm:prSet/>
      <dgm:spPr/>
      <dgm:t>
        <a:bodyPr/>
        <a:lstStyle/>
        <a:p>
          <a:r>
            <a:rPr lang="en-US" dirty="0"/>
            <a:t>A section of the code that creates a possible race condition. The code section can only be executed by one process at a time. Some synchronization mechanism is required at the entry and exit of the critical section to ensure exclusive use. </a:t>
          </a:r>
        </a:p>
      </dgm:t>
    </dgm:pt>
    <dgm:pt modelId="{7F09587C-31D7-48A3-8B35-F961D4B764AA}" type="parTrans" cxnId="{9A614559-8033-400B-97AD-C38353322446}">
      <dgm:prSet/>
      <dgm:spPr/>
      <dgm:t>
        <a:bodyPr/>
        <a:lstStyle/>
        <a:p>
          <a:endParaRPr lang="en-US"/>
        </a:p>
      </dgm:t>
    </dgm:pt>
    <dgm:pt modelId="{93D14DCD-59DB-476B-A338-55FBAA1B4CEA}" type="sibTrans" cxnId="{9A614559-8033-400B-97AD-C38353322446}">
      <dgm:prSet/>
      <dgm:spPr/>
      <dgm:t>
        <a:bodyPr/>
        <a:lstStyle/>
        <a:p>
          <a:endParaRPr lang="en-US"/>
        </a:p>
      </dgm:t>
    </dgm:pt>
    <dgm:pt modelId="{E549B92D-2FB5-4F26-8D3D-707210D9D18A}" type="pres">
      <dgm:prSet presAssocID="{D7C2BBE2-63BD-4399-9408-83DA65AA9980}" presName="root" presStyleCnt="0">
        <dgm:presLayoutVars>
          <dgm:dir/>
          <dgm:resizeHandles val="exact"/>
        </dgm:presLayoutVars>
      </dgm:prSet>
      <dgm:spPr/>
    </dgm:pt>
    <dgm:pt modelId="{BF77C84F-C7C4-4688-BB20-FE078CC33A6D}" type="pres">
      <dgm:prSet presAssocID="{60849A0E-5C33-4F74-9D53-F1E436083BE5}" presName="compNode" presStyleCnt="0"/>
      <dgm:spPr/>
    </dgm:pt>
    <dgm:pt modelId="{58B8DA99-3003-49D3-B217-BA8BED5DE768}" type="pres">
      <dgm:prSet presAssocID="{60849A0E-5C33-4F74-9D53-F1E436083BE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26ADFCEE-AEC7-4F8A-9C26-4203D0BAFEA2}" type="pres">
      <dgm:prSet presAssocID="{60849A0E-5C33-4F74-9D53-F1E436083BE5}" presName="iconSpace" presStyleCnt="0"/>
      <dgm:spPr/>
    </dgm:pt>
    <dgm:pt modelId="{7E6E59BF-144A-4759-906E-691333B86316}" type="pres">
      <dgm:prSet presAssocID="{60849A0E-5C33-4F74-9D53-F1E436083BE5}" presName="parTx" presStyleLbl="revTx" presStyleIdx="0" presStyleCnt="4">
        <dgm:presLayoutVars>
          <dgm:chMax val="0"/>
          <dgm:chPref val="0"/>
        </dgm:presLayoutVars>
      </dgm:prSet>
      <dgm:spPr/>
    </dgm:pt>
    <dgm:pt modelId="{748B29D6-F294-4D34-BBC6-49A6443CE459}" type="pres">
      <dgm:prSet presAssocID="{60849A0E-5C33-4F74-9D53-F1E436083BE5}" presName="txSpace" presStyleCnt="0"/>
      <dgm:spPr/>
    </dgm:pt>
    <dgm:pt modelId="{D1F70421-CCCE-4530-8605-6E609FDA2D4F}" type="pres">
      <dgm:prSet presAssocID="{60849A0E-5C33-4F74-9D53-F1E436083BE5}" presName="desTx" presStyleLbl="revTx" presStyleIdx="1" presStyleCnt="4">
        <dgm:presLayoutVars/>
      </dgm:prSet>
      <dgm:spPr/>
    </dgm:pt>
    <dgm:pt modelId="{FB3F0DF5-8DC9-4B98-8E38-0ED5C1479CFA}" type="pres">
      <dgm:prSet presAssocID="{32A94DD0-79A0-4BFC-B588-DC6748AD493A}" presName="sibTrans" presStyleCnt="0"/>
      <dgm:spPr/>
    </dgm:pt>
    <dgm:pt modelId="{7F38259A-101C-4B52-A70C-B7AE240EC300}" type="pres">
      <dgm:prSet presAssocID="{5FF05B27-CD22-446D-B0C3-50EDB39DBBE5}" presName="compNode" presStyleCnt="0"/>
      <dgm:spPr/>
    </dgm:pt>
    <dgm:pt modelId="{A44B94D0-074F-484F-A056-752DEEA897D1}" type="pres">
      <dgm:prSet presAssocID="{5FF05B27-CD22-446D-B0C3-50EDB39DBBE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Warning"/>
        </a:ext>
      </dgm:extLst>
    </dgm:pt>
    <dgm:pt modelId="{4CDA57F5-B2F4-49C6-B5C1-ACFF8E281F33}" type="pres">
      <dgm:prSet presAssocID="{5FF05B27-CD22-446D-B0C3-50EDB39DBBE5}" presName="iconSpace" presStyleCnt="0"/>
      <dgm:spPr/>
    </dgm:pt>
    <dgm:pt modelId="{8641E766-D0F2-43B6-9F98-222D975D5D92}" type="pres">
      <dgm:prSet presAssocID="{5FF05B27-CD22-446D-B0C3-50EDB39DBBE5}" presName="parTx" presStyleLbl="revTx" presStyleIdx="2" presStyleCnt="4">
        <dgm:presLayoutVars>
          <dgm:chMax val="0"/>
          <dgm:chPref val="0"/>
        </dgm:presLayoutVars>
      </dgm:prSet>
      <dgm:spPr/>
    </dgm:pt>
    <dgm:pt modelId="{B1A16B27-85B3-4DF2-8EE5-FDB1E3BFDAE2}" type="pres">
      <dgm:prSet presAssocID="{5FF05B27-CD22-446D-B0C3-50EDB39DBBE5}" presName="txSpace" presStyleCnt="0"/>
      <dgm:spPr/>
    </dgm:pt>
    <dgm:pt modelId="{987BE4C2-CE8C-4104-AFE7-9816269888C2}" type="pres">
      <dgm:prSet presAssocID="{5FF05B27-CD22-446D-B0C3-50EDB39DBBE5}" presName="desTx" presStyleLbl="revTx" presStyleIdx="3" presStyleCnt="4">
        <dgm:presLayoutVars/>
      </dgm:prSet>
      <dgm:spPr/>
    </dgm:pt>
  </dgm:ptLst>
  <dgm:cxnLst>
    <dgm:cxn modelId="{40D7A620-DD35-4A3B-97E1-C14CD38E915D}" srcId="{60849A0E-5C33-4F74-9D53-F1E436083BE5}" destId="{2B407C61-4FD4-4586-964C-D4FFA9D0C52B}" srcOrd="0" destOrd="0" parTransId="{8485ADE8-1C27-4D0E-A8D9-5DB920446104}" sibTransId="{1714A09A-8505-4BAA-BF25-8E44A9650397}"/>
    <dgm:cxn modelId="{56AD8128-A780-4057-B478-ECF3B08D64CC}" type="presOf" srcId="{5FF05B27-CD22-446D-B0C3-50EDB39DBBE5}" destId="{8641E766-D0F2-43B6-9F98-222D975D5D92}" srcOrd="0" destOrd="0" presId="urn:microsoft.com/office/officeart/2018/2/layout/IconLabelDescriptionList"/>
    <dgm:cxn modelId="{8410AA2A-91A3-4378-9624-A2341516567D}" type="presOf" srcId="{A916DC10-6946-4EF1-8D17-E2B5BEE59E83}" destId="{987BE4C2-CE8C-4104-AFE7-9816269888C2}" srcOrd="0" destOrd="0" presId="urn:microsoft.com/office/officeart/2018/2/layout/IconLabelDescriptionList"/>
    <dgm:cxn modelId="{DBF71C33-2901-470B-9DD2-EF96AE3358E5}" type="presOf" srcId="{D7C2BBE2-63BD-4399-9408-83DA65AA9980}" destId="{E549B92D-2FB5-4F26-8D3D-707210D9D18A}" srcOrd="0" destOrd="0" presId="urn:microsoft.com/office/officeart/2018/2/layout/IconLabelDescriptionList"/>
    <dgm:cxn modelId="{9A614559-8033-400B-97AD-C38353322446}" srcId="{5FF05B27-CD22-446D-B0C3-50EDB39DBBE5}" destId="{A916DC10-6946-4EF1-8D17-E2B5BEE59E83}" srcOrd="0" destOrd="0" parTransId="{7F09587C-31D7-48A3-8B35-F961D4B764AA}" sibTransId="{93D14DCD-59DB-476B-A338-55FBAA1B4CEA}"/>
    <dgm:cxn modelId="{20D54598-1212-466B-B4CE-C883351124CC}" type="presOf" srcId="{60849A0E-5C33-4F74-9D53-F1E436083BE5}" destId="{7E6E59BF-144A-4759-906E-691333B86316}" srcOrd="0" destOrd="0" presId="urn:microsoft.com/office/officeart/2018/2/layout/IconLabelDescriptionList"/>
    <dgm:cxn modelId="{076DB2BC-D0FF-44A5-983D-37D82A0A60B2}" srcId="{D7C2BBE2-63BD-4399-9408-83DA65AA9980}" destId="{60849A0E-5C33-4F74-9D53-F1E436083BE5}" srcOrd="0" destOrd="0" parTransId="{05AAD6C5-1792-43CB-A797-0302DC2223B2}" sibTransId="{32A94DD0-79A0-4BFC-B588-DC6748AD493A}"/>
    <dgm:cxn modelId="{8D73B9BF-09C3-4892-AD30-3481CA6B681E}" type="presOf" srcId="{2B407C61-4FD4-4586-964C-D4FFA9D0C52B}" destId="{D1F70421-CCCE-4530-8605-6E609FDA2D4F}" srcOrd="0" destOrd="0" presId="urn:microsoft.com/office/officeart/2018/2/layout/IconLabelDescriptionList"/>
    <dgm:cxn modelId="{68FBE1FF-77A3-43E9-AACD-D9232AC63696}" srcId="{D7C2BBE2-63BD-4399-9408-83DA65AA9980}" destId="{5FF05B27-CD22-446D-B0C3-50EDB39DBBE5}" srcOrd="1" destOrd="0" parTransId="{114249B2-B193-40B1-BEB3-956B2C697DB8}" sibTransId="{92417287-C18D-4EA4-8293-A28D1ED03730}"/>
    <dgm:cxn modelId="{6CC14C15-8B5D-44F9-AF23-30C22EE1EEA6}" type="presParOf" srcId="{E549B92D-2FB5-4F26-8D3D-707210D9D18A}" destId="{BF77C84F-C7C4-4688-BB20-FE078CC33A6D}" srcOrd="0" destOrd="0" presId="urn:microsoft.com/office/officeart/2018/2/layout/IconLabelDescriptionList"/>
    <dgm:cxn modelId="{9CFB8760-90D7-4D44-8787-B3B6C66C2D34}" type="presParOf" srcId="{BF77C84F-C7C4-4688-BB20-FE078CC33A6D}" destId="{58B8DA99-3003-49D3-B217-BA8BED5DE768}" srcOrd="0" destOrd="0" presId="urn:microsoft.com/office/officeart/2018/2/layout/IconLabelDescriptionList"/>
    <dgm:cxn modelId="{19C99B2C-1D55-4EB6-B21E-E9403DDA40C2}" type="presParOf" srcId="{BF77C84F-C7C4-4688-BB20-FE078CC33A6D}" destId="{26ADFCEE-AEC7-4F8A-9C26-4203D0BAFEA2}" srcOrd="1" destOrd="0" presId="urn:microsoft.com/office/officeart/2018/2/layout/IconLabelDescriptionList"/>
    <dgm:cxn modelId="{E23E00A9-756B-4B73-97D4-99119E673DF9}" type="presParOf" srcId="{BF77C84F-C7C4-4688-BB20-FE078CC33A6D}" destId="{7E6E59BF-144A-4759-906E-691333B86316}" srcOrd="2" destOrd="0" presId="urn:microsoft.com/office/officeart/2018/2/layout/IconLabelDescriptionList"/>
    <dgm:cxn modelId="{D65786F4-C2B0-4338-8E67-B0E9FC2BA9A3}" type="presParOf" srcId="{BF77C84F-C7C4-4688-BB20-FE078CC33A6D}" destId="{748B29D6-F294-4D34-BBC6-49A6443CE459}" srcOrd="3" destOrd="0" presId="urn:microsoft.com/office/officeart/2018/2/layout/IconLabelDescriptionList"/>
    <dgm:cxn modelId="{CCCA6564-83D2-4D72-BABF-FB826A7BDDCE}" type="presParOf" srcId="{BF77C84F-C7C4-4688-BB20-FE078CC33A6D}" destId="{D1F70421-CCCE-4530-8605-6E609FDA2D4F}" srcOrd="4" destOrd="0" presId="urn:microsoft.com/office/officeart/2018/2/layout/IconLabelDescriptionList"/>
    <dgm:cxn modelId="{2FE62B98-95F8-4156-9639-86A1F73826C5}" type="presParOf" srcId="{E549B92D-2FB5-4F26-8D3D-707210D9D18A}" destId="{FB3F0DF5-8DC9-4B98-8E38-0ED5C1479CFA}" srcOrd="1" destOrd="0" presId="urn:microsoft.com/office/officeart/2018/2/layout/IconLabelDescriptionList"/>
    <dgm:cxn modelId="{19E657DF-25CC-408C-8169-D3A730F53D30}" type="presParOf" srcId="{E549B92D-2FB5-4F26-8D3D-707210D9D18A}" destId="{7F38259A-101C-4B52-A70C-B7AE240EC300}" srcOrd="2" destOrd="0" presId="urn:microsoft.com/office/officeart/2018/2/layout/IconLabelDescriptionList"/>
    <dgm:cxn modelId="{E3E822F9-DC5D-4D09-A6C2-D7790E68A160}" type="presParOf" srcId="{7F38259A-101C-4B52-A70C-B7AE240EC300}" destId="{A44B94D0-074F-484F-A056-752DEEA897D1}" srcOrd="0" destOrd="0" presId="urn:microsoft.com/office/officeart/2018/2/layout/IconLabelDescriptionList"/>
    <dgm:cxn modelId="{96674517-2E2B-4DDD-AE98-36050B9991F0}" type="presParOf" srcId="{7F38259A-101C-4B52-A70C-B7AE240EC300}" destId="{4CDA57F5-B2F4-49C6-B5C1-ACFF8E281F33}" srcOrd="1" destOrd="0" presId="urn:microsoft.com/office/officeart/2018/2/layout/IconLabelDescriptionList"/>
    <dgm:cxn modelId="{28A2672F-E393-4C37-8ECF-077732CF8112}" type="presParOf" srcId="{7F38259A-101C-4B52-A70C-B7AE240EC300}" destId="{8641E766-D0F2-43B6-9F98-222D975D5D92}" srcOrd="2" destOrd="0" presId="urn:microsoft.com/office/officeart/2018/2/layout/IconLabelDescriptionList"/>
    <dgm:cxn modelId="{AA10792B-E629-4C4F-BF78-A62B45D44838}" type="presParOf" srcId="{7F38259A-101C-4B52-A70C-B7AE240EC300}" destId="{B1A16B27-85B3-4DF2-8EE5-FDB1E3BFDAE2}" srcOrd="3" destOrd="0" presId="urn:microsoft.com/office/officeart/2018/2/layout/IconLabelDescriptionList"/>
    <dgm:cxn modelId="{AE234B1A-1421-47F6-9CD8-D7F4AEA8EE6B}" type="presParOf" srcId="{7F38259A-101C-4B52-A70C-B7AE240EC300}" destId="{987BE4C2-CE8C-4104-AFE7-9816269888C2}"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00DB5-D2CC-4784-A96D-594197AB17B7}">
      <dsp:nvSpPr>
        <dsp:cNvPr id="0" name=""/>
        <dsp:cNvSpPr/>
      </dsp:nvSpPr>
      <dsp:spPr>
        <a:xfrm>
          <a:off x="0" y="383"/>
          <a:ext cx="11233150" cy="5281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A379B6-78A8-404D-B7D7-496BC7DE968A}">
      <dsp:nvSpPr>
        <dsp:cNvPr id="0" name=""/>
        <dsp:cNvSpPr/>
      </dsp:nvSpPr>
      <dsp:spPr>
        <a:xfrm>
          <a:off x="159765" y="119217"/>
          <a:ext cx="290483" cy="2904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7C049E-7D67-4FCB-9E1B-300FBE9B0448}">
      <dsp:nvSpPr>
        <dsp:cNvPr id="0" name=""/>
        <dsp:cNvSpPr/>
      </dsp:nvSpPr>
      <dsp:spPr>
        <a:xfrm>
          <a:off x="610014" y="383"/>
          <a:ext cx="10623135" cy="528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96" tIns="55896" rIns="55896" bIns="55896" numCol="1" spcCol="1270" anchor="ctr" anchorCtr="0">
          <a:noAutofit/>
        </a:bodyPr>
        <a:lstStyle/>
        <a:p>
          <a:pPr marL="0" lvl="0" indent="0" algn="l" defTabSz="711200">
            <a:lnSpc>
              <a:spcPct val="100000"/>
            </a:lnSpc>
            <a:spcBef>
              <a:spcPct val="0"/>
            </a:spcBef>
            <a:spcAft>
              <a:spcPct val="35000"/>
            </a:spcAft>
            <a:buNone/>
          </a:pPr>
          <a:r>
            <a:rPr lang="en-US" sz="1600" kern="1200" noProof="0" dirty="0"/>
            <a:t>Finish current instruction (except for lengthy instructions)</a:t>
          </a:r>
        </a:p>
      </dsp:txBody>
      <dsp:txXfrm>
        <a:off x="610014" y="383"/>
        <a:ext cx="10623135" cy="528151"/>
      </dsp:txXfrm>
    </dsp:sp>
    <dsp:sp modelId="{E4D64429-CE47-4834-9C81-72C987EFE710}">
      <dsp:nvSpPr>
        <dsp:cNvPr id="0" name=""/>
        <dsp:cNvSpPr/>
      </dsp:nvSpPr>
      <dsp:spPr>
        <a:xfrm>
          <a:off x="0" y="660572"/>
          <a:ext cx="11233150" cy="5281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6A136B-D49F-409D-800F-53541FD7F1C7}">
      <dsp:nvSpPr>
        <dsp:cNvPr id="0" name=""/>
        <dsp:cNvSpPr/>
      </dsp:nvSpPr>
      <dsp:spPr>
        <a:xfrm>
          <a:off x="159765" y="779406"/>
          <a:ext cx="290483" cy="2904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FCBD76-9306-4961-A8A7-C78625C1B782}">
      <dsp:nvSpPr>
        <dsp:cNvPr id="0" name=""/>
        <dsp:cNvSpPr/>
      </dsp:nvSpPr>
      <dsp:spPr>
        <a:xfrm>
          <a:off x="610014" y="660572"/>
          <a:ext cx="10623135" cy="528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96" tIns="55896" rIns="55896" bIns="55896" numCol="1" spcCol="1270" anchor="ctr" anchorCtr="0">
          <a:noAutofit/>
        </a:bodyPr>
        <a:lstStyle/>
        <a:p>
          <a:pPr marL="0" lvl="0" indent="0" algn="l" defTabSz="711200">
            <a:lnSpc>
              <a:spcPct val="100000"/>
            </a:lnSpc>
            <a:spcBef>
              <a:spcPct val="0"/>
            </a:spcBef>
            <a:spcAft>
              <a:spcPct val="35000"/>
            </a:spcAft>
            <a:buNone/>
          </a:pPr>
          <a:r>
            <a:rPr lang="en-GB" sz="1600" kern="1200" dirty="0"/>
            <a:t>Push context (Return Address, </a:t>
          </a:r>
          <a:r>
            <a:rPr lang="en-US" sz="1600" kern="1200" dirty="0"/>
            <a:t>xPSR</a:t>
          </a:r>
          <a:r>
            <a:rPr lang="en-GB" sz="1600" kern="1200" dirty="0"/>
            <a:t>, LR(R14), </a:t>
          </a:r>
          <a:r>
            <a:rPr lang="en-US" sz="1600" kern="1200" noProof="0" dirty="0"/>
            <a:t>R12</a:t>
          </a:r>
          <a:r>
            <a:rPr lang="en-GB" sz="1600" kern="1200" dirty="0"/>
            <a:t>,</a:t>
          </a:r>
          <a:r>
            <a:rPr lang="en-US" sz="1600" kern="1200" noProof="0" dirty="0"/>
            <a:t> R3, R2, R1, R0 registers) onto current stack (MSP or PSP)</a:t>
          </a:r>
        </a:p>
      </dsp:txBody>
      <dsp:txXfrm>
        <a:off x="610014" y="660572"/>
        <a:ext cx="10623135" cy="528151"/>
      </dsp:txXfrm>
    </dsp:sp>
    <dsp:sp modelId="{F8219DC7-C2FF-4256-B3A7-1E7065B56F75}">
      <dsp:nvSpPr>
        <dsp:cNvPr id="0" name=""/>
        <dsp:cNvSpPr/>
      </dsp:nvSpPr>
      <dsp:spPr>
        <a:xfrm>
          <a:off x="0" y="1320761"/>
          <a:ext cx="11233150" cy="5281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F71A1C-30D4-4FC5-BC0D-1688B9E3D9EE}">
      <dsp:nvSpPr>
        <dsp:cNvPr id="0" name=""/>
        <dsp:cNvSpPr/>
      </dsp:nvSpPr>
      <dsp:spPr>
        <a:xfrm>
          <a:off x="159765" y="1439595"/>
          <a:ext cx="290483" cy="2904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DBE648-EE71-4361-A548-A4C299E1B366}">
      <dsp:nvSpPr>
        <dsp:cNvPr id="0" name=""/>
        <dsp:cNvSpPr/>
      </dsp:nvSpPr>
      <dsp:spPr>
        <a:xfrm>
          <a:off x="610014" y="1320761"/>
          <a:ext cx="10623135" cy="528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96" tIns="55896" rIns="55896" bIns="55896" numCol="1" spcCol="1270" anchor="ctr" anchorCtr="0">
          <a:noAutofit/>
        </a:bodyPr>
        <a:lstStyle/>
        <a:p>
          <a:pPr marL="0" lvl="0" indent="0" algn="l" defTabSz="711200">
            <a:lnSpc>
              <a:spcPct val="100000"/>
            </a:lnSpc>
            <a:spcBef>
              <a:spcPct val="0"/>
            </a:spcBef>
            <a:spcAft>
              <a:spcPct val="35000"/>
            </a:spcAft>
            <a:buNone/>
          </a:pPr>
          <a:r>
            <a:rPr lang="en-US" sz="1600" kern="1200" noProof="0" dirty="0"/>
            <a:t>Switch to handler/privileged mode, use MSP</a:t>
          </a:r>
        </a:p>
      </dsp:txBody>
      <dsp:txXfrm>
        <a:off x="610014" y="1320761"/>
        <a:ext cx="10623135" cy="528151"/>
      </dsp:txXfrm>
    </dsp:sp>
    <dsp:sp modelId="{D1C47379-CB52-4AC7-8C8B-B3E96061F39E}">
      <dsp:nvSpPr>
        <dsp:cNvPr id="0" name=""/>
        <dsp:cNvSpPr/>
      </dsp:nvSpPr>
      <dsp:spPr>
        <a:xfrm>
          <a:off x="0" y="1980949"/>
          <a:ext cx="11233150" cy="5281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B6775B-3414-49BB-B2BE-E3B34610CCB0}">
      <dsp:nvSpPr>
        <dsp:cNvPr id="0" name=""/>
        <dsp:cNvSpPr/>
      </dsp:nvSpPr>
      <dsp:spPr>
        <a:xfrm>
          <a:off x="159765" y="2099783"/>
          <a:ext cx="290483" cy="2904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02CA5F-2B16-4936-968E-593756179737}">
      <dsp:nvSpPr>
        <dsp:cNvPr id="0" name=""/>
        <dsp:cNvSpPr/>
      </dsp:nvSpPr>
      <dsp:spPr>
        <a:xfrm>
          <a:off x="610014" y="1980949"/>
          <a:ext cx="10623135" cy="528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96" tIns="55896" rIns="55896" bIns="55896" numCol="1" spcCol="1270" anchor="ctr" anchorCtr="0">
          <a:noAutofit/>
        </a:bodyPr>
        <a:lstStyle/>
        <a:p>
          <a:pPr marL="0" lvl="0" indent="0" algn="l" defTabSz="711200">
            <a:lnSpc>
              <a:spcPct val="100000"/>
            </a:lnSpc>
            <a:spcBef>
              <a:spcPct val="0"/>
            </a:spcBef>
            <a:spcAft>
              <a:spcPct val="35000"/>
            </a:spcAft>
            <a:buNone/>
          </a:pPr>
          <a:r>
            <a:rPr lang="en-US" sz="1600" kern="1200" noProof="0" dirty="0"/>
            <a:t>Load PC with the address of interrupt handler</a:t>
          </a:r>
        </a:p>
      </dsp:txBody>
      <dsp:txXfrm>
        <a:off x="610014" y="1980949"/>
        <a:ext cx="10623135" cy="528151"/>
      </dsp:txXfrm>
    </dsp:sp>
    <dsp:sp modelId="{29467DFE-C45C-4065-9058-7CEC84EEBE49}">
      <dsp:nvSpPr>
        <dsp:cNvPr id="0" name=""/>
        <dsp:cNvSpPr/>
      </dsp:nvSpPr>
      <dsp:spPr>
        <a:xfrm>
          <a:off x="0" y="2641138"/>
          <a:ext cx="11233150" cy="5281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3F2ECB-4E11-4E0B-88E5-C22F90D0C174}">
      <dsp:nvSpPr>
        <dsp:cNvPr id="0" name=""/>
        <dsp:cNvSpPr/>
      </dsp:nvSpPr>
      <dsp:spPr>
        <a:xfrm>
          <a:off x="159765" y="2759972"/>
          <a:ext cx="290483" cy="2904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3B2951-CB68-4EC1-B801-09BF3966D13F}">
      <dsp:nvSpPr>
        <dsp:cNvPr id="0" name=""/>
        <dsp:cNvSpPr/>
      </dsp:nvSpPr>
      <dsp:spPr>
        <a:xfrm>
          <a:off x="610014" y="2641138"/>
          <a:ext cx="10623135" cy="528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96" tIns="55896" rIns="55896" bIns="55896" numCol="1" spcCol="1270" anchor="ctr" anchorCtr="0">
          <a:noAutofit/>
        </a:bodyPr>
        <a:lstStyle/>
        <a:p>
          <a:pPr marL="0" lvl="0" indent="0" algn="l" defTabSz="711200">
            <a:lnSpc>
              <a:spcPct val="100000"/>
            </a:lnSpc>
            <a:spcBef>
              <a:spcPct val="0"/>
            </a:spcBef>
            <a:spcAft>
              <a:spcPct val="35000"/>
            </a:spcAft>
            <a:buNone/>
          </a:pPr>
          <a:r>
            <a:rPr lang="en-US" sz="1600" kern="1200" noProof="0" dirty="0"/>
            <a:t>Load LR with EXC_RETURN code</a:t>
          </a:r>
        </a:p>
      </dsp:txBody>
      <dsp:txXfrm>
        <a:off x="610014" y="2641138"/>
        <a:ext cx="10623135" cy="528151"/>
      </dsp:txXfrm>
    </dsp:sp>
    <dsp:sp modelId="{E41BC44E-E4E6-4FEB-B374-A074DC1F0AD0}">
      <dsp:nvSpPr>
        <dsp:cNvPr id="0" name=""/>
        <dsp:cNvSpPr/>
      </dsp:nvSpPr>
      <dsp:spPr>
        <a:xfrm>
          <a:off x="0" y="3301327"/>
          <a:ext cx="11233150" cy="5281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25A67D-A56C-4915-90CB-B0908DDD1545}">
      <dsp:nvSpPr>
        <dsp:cNvPr id="0" name=""/>
        <dsp:cNvSpPr/>
      </dsp:nvSpPr>
      <dsp:spPr>
        <a:xfrm>
          <a:off x="159765" y="3420161"/>
          <a:ext cx="290483" cy="29048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0C8A82-0A2D-4B3A-8E8C-8CF25D30122C}">
      <dsp:nvSpPr>
        <dsp:cNvPr id="0" name=""/>
        <dsp:cNvSpPr/>
      </dsp:nvSpPr>
      <dsp:spPr>
        <a:xfrm>
          <a:off x="610014" y="3301327"/>
          <a:ext cx="10623135" cy="528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96" tIns="55896" rIns="55896" bIns="55896" numCol="1" spcCol="1270" anchor="ctr" anchorCtr="0">
          <a:noAutofit/>
        </a:bodyPr>
        <a:lstStyle/>
        <a:p>
          <a:pPr marL="0" lvl="0" indent="0" algn="l" defTabSz="711200">
            <a:lnSpc>
              <a:spcPct val="100000"/>
            </a:lnSpc>
            <a:spcBef>
              <a:spcPct val="0"/>
            </a:spcBef>
            <a:spcAft>
              <a:spcPct val="35000"/>
            </a:spcAft>
            <a:buNone/>
          </a:pPr>
          <a:r>
            <a:rPr lang="en-US" sz="1600" kern="1200" noProof="0" dirty="0"/>
            <a:t>Load </a:t>
          </a:r>
          <a:r>
            <a:rPr lang="en-GB" sz="1600" b="0" i="0" kern="1200" dirty="0"/>
            <a:t>Interrupt Program Status Register (</a:t>
          </a:r>
          <a:r>
            <a:rPr lang="en-US" sz="1600" kern="1200" noProof="0" dirty="0"/>
            <a:t>IPSR) with exception number</a:t>
          </a:r>
        </a:p>
      </dsp:txBody>
      <dsp:txXfrm>
        <a:off x="610014" y="3301327"/>
        <a:ext cx="10623135" cy="528151"/>
      </dsp:txXfrm>
    </dsp:sp>
    <dsp:sp modelId="{AF2D9051-7200-4327-818B-BCEEE109CCCF}">
      <dsp:nvSpPr>
        <dsp:cNvPr id="0" name=""/>
        <dsp:cNvSpPr/>
      </dsp:nvSpPr>
      <dsp:spPr>
        <a:xfrm>
          <a:off x="0" y="3961516"/>
          <a:ext cx="11233150" cy="5281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00B200-3622-4EA6-B280-4CCA22091A45}">
      <dsp:nvSpPr>
        <dsp:cNvPr id="0" name=""/>
        <dsp:cNvSpPr/>
      </dsp:nvSpPr>
      <dsp:spPr>
        <a:xfrm>
          <a:off x="159765" y="4080350"/>
          <a:ext cx="290483" cy="29048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2302B0-9709-4C20-8888-F57738210255}">
      <dsp:nvSpPr>
        <dsp:cNvPr id="0" name=""/>
        <dsp:cNvSpPr/>
      </dsp:nvSpPr>
      <dsp:spPr>
        <a:xfrm>
          <a:off x="610014" y="3961516"/>
          <a:ext cx="10623135" cy="528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96" tIns="55896" rIns="55896" bIns="55896" numCol="1" spcCol="1270" anchor="ctr" anchorCtr="0">
          <a:noAutofit/>
        </a:bodyPr>
        <a:lstStyle/>
        <a:p>
          <a:pPr marL="0" lvl="0" indent="0" algn="l" defTabSz="711200">
            <a:lnSpc>
              <a:spcPct val="100000"/>
            </a:lnSpc>
            <a:spcBef>
              <a:spcPct val="0"/>
            </a:spcBef>
            <a:spcAft>
              <a:spcPct val="35000"/>
            </a:spcAft>
            <a:buNone/>
          </a:pPr>
          <a:r>
            <a:rPr lang="en-US" sz="1600" kern="1200" noProof="0" dirty="0"/>
            <a:t>Execute code of interrupt handler (usually 16 cycles from the exception request to execution of first instruction in handler)</a:t>
          </a:r>
        </a:p>
      </dsp:txBody>
      <dsp:txXfrm>
        <a:off x="610014" y="3961516"/>
        <a:ext cx="10623135" cy="5281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ECDB4-CF6E-409E-8281-2A134E9C316B}">
      <dsp:nvSpPr>
        <dsp:cNvPr id="0" name=""/>
        <dsp:cNvSpPr/>
      </dsp:nvSpPr>
      <dsp:spPr>
        <a:xfrm>
          <a:off x="0" y="0"/>
          <a:ext cx="11233150" cy="10690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522899-DA7B-4687-B4AD-626B175B9185}">
      <dsp:nvSpPr>
        <dsp:cNvPr id="0" name=""/>
        <dsp:cNvSpPr/>
      </dsp:nvSpPr>
      <dsp:spPr>
        <a:xfrm>
          <a:off x="323393" y="240997"/>
          <a:ext cx="587988" cy="5879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B87549-3A11-404F-B1E5-34CD9A4202B7}">
      <dsp:nvSpPr>
        <dsp:cNvPr id="0" name=""/>
        <dsp:cNvSpPr/>
      </dsp:nvSpPr>
      <dsp:spPr>
        <a:xfrm>
          <a:off x="1234776" y="456"/>
          <a:ext cx="9998373" cy="1069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143" tIns="113143" rIns="113143" bIns="113143" numCol="1" spcCol="1270" anchor="ctr" anchorCtr="0">
          <a:noAutofit/>
        </a:bodyPr>
        <a:lstStyle/>
        <a:p>
          <a:pPr marL="0" lvl="0" indent="0" algn="l" defTabSz="1111250">
            <a:lnSpc>
              <a:spcPct val="90000"/>
            </a:lnSpc>
            <a:spcBef>
              <a:spcPct val="0"/>
            </a:spcBef>
            <a:spcAft>
              <a:spcPct val="35000"/>
            </a:spcAft>
            <a:buNone/>
          </a:pPr>
          <a:r>
            <a:rPr lang="en-US" sz="2500" kern="1200" dirty="0"/>
            <a:t>Execute instruction triggering the exception return processing</a:t>
          </a:r>
        </a:p>
      </dsp:txBody>
      <dsp:txXfrm>
        <a:off x="1234776" y="456"/>
        <a:ext cx="9998373" cy="1069070"/>
      </dsp:txXfrm>
    </dsp:sp>
    <dsp:sp modelId="{D69A9CDB-B885-4A15-AE0F-3D126B14C698}">
      <dsp:nvSpPr>
        <dsp:cNvPr id="0" name=""/>
        <dsp:cNvSpPr/>
      </dsp:nvSpPr>
      <dsp:spPr>
        <a:xfrm>
          <a:off x="0" y="1336794"/>
          <a:ext cx="11233150" cy="10690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56C259-0F02-4694-AAC6-7B4CF8EB05D1}">
      <dsp:nvSpPr>
        <dsp:cNvPr id="0" name=""/>
        <dsp:cNvSpPr/>
      </dsp:nvSpPr>
      <dsp:spPr>
        <a:xfrm>
          <a:off x="323393" y="1577335"/>
          <a:ext cx="587988" cy="5879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7B13C5-992F-4961-8913-822D632C9644}">
      <dsp:nvSpPr>
        <dsp:cNvPr id="0" name=""/>
        <dsp:cNvSpPr/>
      </dsp:nvSpPr>
      <dsp:spPr>
        <a:xfrm>
          <a:off x="1234776" y="1336794"/>
          <a:ext cx="9998373" cy="1069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143" tIns="113143" rIns="113143" bIns="113143" numCol="1" spcCol="1270" anchor="ctr" anchorCtr="0">
          <a:noAutofit/>
        </a:bodyPr>
        <a:lstStyle/>
        <a:p>
          <a:pPr marL="0" lvl="0" indent="0" algn="l" defTabSz="1111250">
            <a:lnSpc>
              <a:spcPct val="90000"/>
            </a:lnSpc>
            <a:spcBef>
              <a:spcPct val="0"/>
            </a:spcBef>
            <a:spcAft>
              <a:spcPct val="35000"/>
            </a:spcAft>
            <a:buNone/>
          </a:pPr>
          <a:r>
            <a:rPr lang="en-US" sz="2500" kern="1200" dirty="0"/>
            <a:t>Select the return stack, restore context from that stack</a:t>
          </a:r>
        </a:p>
      </dsp:txBody>
      <dsp:txXfrm>
        <a:off x="1234776" y="1336794"/>
        <a:ext cx="9998373" cy="1069070"/>
      </dsp:txXfrm>
    </dsp:sp>
    <dsp:sp modelId="{12D0D4B8-7814-4EC9-A787-C1B1F1841F05}">
      <dsp:nvSpPr>
        <dsp:cNvPr id="0" name=""/>
        <dsp:cNvSpPr/>
      </dsp:nvSpPr>
      <dsp:spPr>
        <a:xfrm>
          <a:off x="0" y="2673132"/>
          <a:ext cx="11233150" cy="10690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6F631E-CEF2-4D15-B390-10C85E2DE10E}">
      <dsp:nvSpPr>
        <dsp:cNvPr id="0" name=""/>
        <dsp:cNvSpPr/>
      </dsp:nvSpPr>
      <dsp:spPr>
        <a:xfrm>
          <a:off x="323393" y="2913673"/>
          <a:ext cx="587988" cy="5879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2AE841-62BF-497D-8A99-794C3F916AC3}">
      <dsp:nvSpPr>
        <dsp:cNvPr id="0" name=""/>
        <dsp:cNvSpPr/>
      </dsp:nvSpPr>
      <dsp:spPr>
        <a:xfrm>
          <a:off x="1234776" y="2673132"/>
          <a:ext cx="9998373" cy="1069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143" tIns="113143" rIns="113143" bIns="113143" numCol="1" spcCol="1270" anchor="ctr" anchorCtr="0">
          <a:noAutofit/>
        </a:bodyPr>
        <a:lstStyle/>
        <a:p>
          <a:pPr marL="0" lvl="0" indent="0" algn="l" defTabSz="1111250">
            <a:lnSpc>
              <a:spcPct val="90000"/>
            </a:lnSpc>
            <a:spcBef>
              <a:spcPct val="0"/>
            </a:spcBef>
            <a:spcAft>
              <a:spcPct val="35000"/>
            </a:spcAft>
            <a:buNone/>
          </a:pPr>
          <a:r>
            <a:rPr lang="en-US" sz="2500" kern="1200" dirty="0"/>
            <a:t>Resume the execution of code at the restored address</a:t>
          </a:r>
        </a:p>
      </dsp:txBody>
      <dsp:txXfrm>
        <a:off x="1234776" y="2673132"/>
        <a:ext cx="9998373" cy="10690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9D149-4277-4D55-89FB-B9C8D80E67AE}">
      <dsp:nvSpPr>
        <dsp:cNvPr id="0" name=""/>
        <dsp:cNvSpPr/>
      </dsp:nvSpPr>
      <dsp:spPr>
        <a:xfrm>
          <a:off x="0" y="323182"/>
          <a:ext cx="11233150" cy="29925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1817" tIns="395732" rIns="871817" bIns="9956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Hardware interrupts </a:t>
          </a:r>
        </a:p>
        <a:p>
          <a:pPr marL="342900" lvl="2" indent="-171450" algn="l" defTabSz="800100">
            <a:lnSpc>
              <a:spcPct val="90000"/>
            </a:lnSpc>
            <a:spcBef>
              <a:spcPct val="0"/>
            </a:spcBef>
            <a:spcAft>
              <a:spcPct val="15000"/>
            </a:spcAft>
            <a:buChar char="•"/>
          </a:pPr>
          <a:r>
            <a:rPr lang="en-US" sz="1800" i="1" kern="1200" dirty="0"/>
            <a:t>Asynchronous</a:t>
          </a:r>
          <a:r>
            <a:rPr lang="en-US" sz="1800" kern="1200" dirty="0"/>
            <a:t>: Not related to what code the processor is currently executing</a:t>
          </a:r>
        </a:p>
        <a:p>
          <a:pPr marL="342900" lvl="2" indent="-171450" algn="l" defTabSz="800100">
            <a:lnSpc>
              <a:spcPct val="90000"/>
            </a:lnSpc>
            <a:spcBef>
              <a:spcPct val="0"/>
            </a:spcBef>
            <a:spcAft>
              <a:spcPct val="15000"/>
            </a:spcAft>
            <a:buChar char="•"/>
          </a:pPr>
          <a:r>
            <a:rPr lang="en-US" sz="1800" kern="1200" dirty="0"/>
            <a:t>Examples: Interrupt is asserted, character is received on the serial port, or ADC finishes conversion</a:t>
          </a:r>
        </a:p>
        <a:p>
          <a:pPr marL="228600" lvl="2" indent="-114300" algn="l" defTabSz="622300">
            <a:lnSpc>
              <a:spcPct val="90000"/>
            </a:lnSpc>
            <a:spcBef>
              <a:spcPct val="0"/>
            </a:spcBef>
            <a:spcAft>
              <a:spcPct val="15000"/>
            </a:spcAft>
            <a:buChar char="•"/>
          </a:pPr>
          <a:endParaRPr lang="en-US" sz="1400" kern="1200" dirty="0"/>
        </a:p>
        <a:p>
          <a:pPr marL="171450" lvl="1" indent="-171450" algn="l" defTabSz="800100">
            <a:lnSpc>
              <a:spcPct val="90000"/>
            </a:lnSpc>
            <a:spcBef>
              <a:spcPct val="0"/>
            </a:spcBef>
            <a:spcAft>
              <a:spcPct val="15000"/>
            </a:spcAft>
            <a:buChar char="•"/>
          </a:pPr>
          <a:r>
            <a:rPr lang="en-US" sz="1800" kern="1200" dirty="0"/>
            <a:t>Exceptions, faults, software interrupts </a:t>
          </a:r>
        </a:p>
        <a:p>
          <a:pPr marL="342900" lvl="2" indent="-171450" algn="l" defTabSz="800100">
            <a:lnSpc>
              <a:spcPct val="90000"/>
            </a:lnSpc>
            <a:spcBef>
              <a:spcPct val="0"/>
            </a:spcBef>
            <a:spcAft>
              <a:spcPct val="15000"/>
            </a:spcAft>
            <a:buChar char="•"/>
          </a:pPr>
          <a:r>
            <a:rPr lang="en-US" sz="1800" i="1" kern="1200" dirty="0"/>
            <a:t>Synchronous</a:t>
          </a:r>
          <a:r>
            <a:rPr lang="en-US" sz="1800" kern="1200" dirty="0"/>
            <a:t>: The result of specific instructions executing</a:t>
          </a:r>
        </a:p>
        <a:p>
          <a:pPr marL="342900" lvl="2" indent="-171450" algn="l" defTabSz="800100">
            <a:lnSpc>
              <a:spcPct val="90000"/>
            </a:lnSpc>
            <a:spcBef>
              <a:spcPct val="0"/>
            </a:spcBef>
            <a:spcAft>
              <a:spcPct val="15000"/>
            </a:spcAft>
            <a:buChar char="•"/>
          </a:pPr>
          <a:r>
            <a:rPr lang="en-US" sz="1800" kern="1200" dirty="0"/>
            <a:t>Examples: Undefined instructions, overflow occurs for a given instruction</a:t>
          </a:r>
        </a:p>
        <a:p>
          <a:pPr marL="228600" lvl="2" indent="-114300" algn="l" defTabSz="622300">
            <a:lnSpc>
              <a:spcPct val="90000"/>
            </a:lnSpc>
            <a:spcBef>
              <a:spcPct val="0"/>
            </a:spcBef>
            <a:spcAft>
              <a:spcPct val="15000"/>
            </a:spcAft>
            <a:buChar char="•"/>
          </a:pPr>
          <a:endParaRPr lang="en-US" sz="1400" kern="1200" dirty="0"/>
        </a:p>
        <a:p>
          <a:pPr marL="171450" lvl="1" indent="-171450" algn="l" defTabSz="800100">
            <a:lnSpc>
              <a:spcPct val="90000"/>
            </a:lnSpc>
            <a:spcBef>
              <a:spcPct val="0"/>
            </a:spcBef>
            <a:spcAft>
              <a:spcPct val="15000"/>
            </a:spcAft>
            <a:buChar char="•"/>
          </a:pPr>
          <a:r>
            <a:rPr lang="en-US" sz="1800" kern="1200" dirty="0"/>
            <a:t>We can enable and disable (</a:t>
          </a:r>
          <a:r>
            <a:rPr lang="en-US" sz="1800" i="1" kern="1200" dirty="0"/>
            <a:t>mask</a:t>
          </a:r>
          <a:r>
            <a:rPr lang="en-US" sz="1800" kern="1200" dirty="0"/>
            <a:t>) most interrupts as needed (</a:t>
          </a:r>
          <a:r>
            <a:rPr lang="en-US" sz="1800" i="1" kern="1200" dirty="0"/>
            <a:t>maskable</a:t>
          </a:r>
          <a:r>
            <a:rPr lang="en-US" sz="1800" kern="1200" dirty="0"/>
            <a:t>), others are </a:t>
          </a:r>
          <a:r>
            <a:rPr lang="en-US" sz="1800" i="1" kern="1200" dirty="0"/>
            <a:t>non-maskable.</a:t>
          </a:r>
          <a:endParaRPr lang="en-US" sz="1800" kern="1200" dirty="0"/>
        </a:p>
      </dsp:txBody>
      <dsp:txXfrm>
        <a:off x="0" y="323182"/>
        <a:ext cx="11233150" cy="2992500"/>
      </dsp:txXfrm>
    </dsp:sp>
    <dsp:sp modelId="{04BC8281-A9D4-4A97-ADF5-090BB50B3F56}">
      <dsp:nvSpPr>
        <dsp:cNvPr id="0" name=""/>
        <dsp:cNvSpPr/>
      </dsp:nvSpPr>
      <dsp:spPr>
        <a:xfrm>
          <a:off x="561657" y="42742"/>
          <a:ext cx="7863205" cy="5608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7210" tIns="0" rIns="297210" bIns="0" numCol="1" spcCol="1270" anchor="ctr" anchorCtr="0">
          <a:noAutofit/>
        </a:bodyPr>
        <a:lstStyle/>
        <a:p>
          <a:pPr marL="0" lvl="0" indent="0" algn="l" defTabSz="844550">
            <a:lnSpc>
              <a:spcPct val="90000"/>
            </a:lnSpc>
            <a:spcBef>
              <a:spcPct val="0"/>
            </a:spcBef>
            <a:spcAft>
              <a:spcPct val="35000"/>
            </a:spcAft>
            <a:buNone/>
          </a:pPr>
          <a:r>
            <a:rPr lang="en-US" sz="1900" kern="1200" dirty="0"/>
            <a:t>Types of interrupts</a:t>
          </a:r>
        </a:p>
      </dsp:txBody>
      <dsp:txXfrm>
        <a:off x="589037" y="70122"/>
        <a:ext cx="7808445" cy="506120"/>
      </dsp:txXfrm>
    </dsp:sp>
    <dsp:sp modelId="{9C6CFDB8-16BF-484A-8441-457476EB644E}">
      <dsp:nvSpPr>
        <dsp:cNvPr id="0" name=""/>
        <dsp:cNvSpPr/>
      </dsp:nvSpPr>
      <dsp:spPr>
        <a:xfrm>
          <a:off x="0" y="3741464"/>
          <a:ext cx="11233150" cy="11072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1817" tIns="395732" rIns="87181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Subroutine which processor is </a:t>
          </a:r>
          <a:r>
            <a:rPr lang="en-US" sz="1900" i="1" kern="1200" dirty="0"/>
            <a:t>forced to execute </a:t>
          </a:r>
          <a:r>
            <a:rPr lang="en-US" sz="1900" kern="1200" dirty="0"/>
            <a:t>to respond to a </a:t>
          </a:r>
          <a:r>
            <a:rPr lang="en-US" sz="1900" i="1" kern="1200" dirty="0"/>
            <a:t>specific event</a:t>
          </a:r>
          <a:endParaRPr lang="en-US" sz="1900" kern="1200" dirty="0"/>
        </a:p>
        <a:p>
          <a:pPr marL="171450" lvl="1" indent="-171450" algn="l" defTabSz="844550">
            <a:lnSpc>
              <a:spcPct val="90000"/>
            </a:lnSpc>
            <a:spcBef>
              <a:spcPct val="0"/>
            </a:spcBef>
            <a:spcAft>
              <a:spcPct val="15000"/>
            </a:spcAft>
            <a:buChar char="•"/>
          </a:pPr>
          <a:r>
            <a:rPr lang="en-US" sz="1900" kern="1200" dirty="0"/>
            <a:t>After ISR completes, the MCU goes back to the previously executing code</a:t>
          </a:r>
        </a:p>
      </dsp:txBody>
      <dsp:txXfrm>
        <a:off x="0" y="3741464"/>
        <a:ext cx="11233150" cy="1107225"/>
      </dsp:txXfrm>
    </dsp:sp>
    <dsp:sp modelId="{2ABFFF5B-27D9-4EDC-8223-4BEEF03DF09F}">
      <dsp:nvSpPr>
        <dsp:cNvPr id="0" name=""/>
        <dsp:cNvSpPr/>
      </dsp:nvSpPr>
      <dsp:spPr>
        <a:xfrm>
          <a:off x="561657" y="3592547"/>
          <a:ext cx="7863205" cy="5608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7210" tIns="0" rIns="297210" bIns="0" numCol="1" spcCol="1270" anchor="ctr" anchorCtr="0">
          <a:noAutofit/>
        </a:bodyPr>
        <a:lstStyle/>
        <a:p>
          <a:pPr marL="0" lvl="0" indent="0" algn="l" defTabSz="844550">
            <a:lnSpc>
              <a:spcPct val="90000"/>
            </a:lnSpc>
            <a:spcBef>
              <a:spcPct val="0"/>
            </a:spcBef>
            <a:spcAft>
              <a:spcPct val="35000"/>
            </a:spcAft>
            <a:buNone/>
          </a:pPr>
          <a:r>
            <a:rPr lang="en-US" sz="1900" kern="1200" dirty="0"/>
            <a:t>Interrupt service routine (ISR) </a:t>
          </a:r>
        </a:p>
      </dsp:txBody>
      <dsp:txXfrm>
        <a:off x="589037" y="3619927"/>
        <a:ext cx="7808445" cy="506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D707D-1813-4C9B-8B0B-CB2DE225F3EF}">
      <dsp:nvSpPr>
        <dsp:cNvPr id="0" name=""/>
        <dsp:cNvSpPr/>
      </dsp:nvSpPr>
      <dsp:spPr>
        <a:xfrm>
          <a:off x="918574" y="205209"/>
          <a:ext cx="1512000" cy="1512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FCDA69-549B-40C7-93B5-A123449827AA}">
      <dsp:nvSpPr>
        <dsp:cNvPr id="0" name=""/>
        <dsp:cNvSpPr/>
      </dsp:nvSpPr>
      <dsp:spPr>
        <a:xfrm>
          <a:off x="918574" y="1875268"/>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22350">
            <a:lnSpc>
              <a:spcPct val="90000"/>
            </a:lnSpc>
            <a:spcBef>
              <a:spcPct val="0"/>
            </a:spcBef>
            <a:spcAft>
              <a:spcPct val="35000"/>
            </a:spcAft>
            <a:buNone/>
            <a:defRPr b="1"/>
          </a:pPr>
          <a:r>
            <a:rPr lang="en-US" sz="2300" kern="1200" dirty="0"/>
            <a:t>Enable: allows interrupt to be recognized</a:t>
          </a:r>
        </a:p>
      </dsp:txBody>
      <dsp:txXfrm>
        <a:off x="918574" y="1875268"/>
        <a:ext cx="4320000" cy="648000"/>
      </dsp:txXfrm>
    </dsp:sp>
    <dsp:sp modelId="{1A89EF5C-546B-4A1F-9AE6-7F7D44BC1DD5}">
      <dsp:nvSpPr>
        <dsp:cNvPr id="0" name=""/>
        <dsp:cNvSpPr/>
      </dsp:nvSpPr>
      <dsp:spPr>
        <a:xfrm>
          <a:off x="918574" y="2596784"/>
          <a:ext cx="4320000" cy="1284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t>Accessed through two registers (set bits for interrupts) – set enable with NVIC_ISER, clear enable with NVIC_ICER</a:t>
          </a:r>
        </a:p>
        <a:p>
          <a:pPr marL="0" lvl="0" indent="0" algn="l" defTabSz="755650">
            <a:lnSpc>
              <a:spcPct val="90000"/>
            </a:lnSpc>
            <a:spcBef>
              <a:spcPct val="0"/>
            </a:spcBef>
            <a:spcAft>
              <a:spcPct val="35000"/>
            </a:spcAft>
            <a:buNone/>
          </a:pPr>
          <a:r>
            <a:rPr lang="en-US" sz="1700" kern="1200" dirty="0"/>
            <a:t>CMSIS Interface: NVIC_EnableIRQ(IRQnum), NVIC_DisableIRQ(IRQnum)</a:t>
          </a:r>
        </a:p>
      </dsp:txBody>
      <dsp:txXfrm>
        <a:off x="918574" y="2596784"/>
        <a:ext cx="4320000" cy="1284230"/>
      </dsp:txXfrm>
    </dsp:sp>
    <dsp:sp modelId="{0D9ACA6C-2CF8-4BB1-BAE0-680C998EF4F9}">
      <dsp:nvSpPr>
        <dsp:cNvPr id="0" name=""/>
        <dsp:cNvSpPr/>
      </dsp:nvSpPr>
      <dsp:spPr>
        <a:xfrm>
          <a:off x="5994575" y="205209"/>
          <a:ext cx="1512000" cy="1512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1CDCBE-21A2-4E46-B060-E8CDDBD1CBEA}">
      <dsp:nvSpPr>
        <dsp:cNvPr id="0" name=""/>
        <dsp:cNvSpPr/>
      </dsp:nvSpPr>
      <dsp:spPr>
        <a:xfrm>
          <a:off x="5994575" y="1875268"/>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22350">
            <a:lnSpc>
              <a:spcPct val="90000"/>
            </a:lnSpc>
            <a:spcBef>
              <a:spcPct val="0"/>
            </a:spcBef>
            <a:spcAft>
              <a:spcPct val="35000"/>
            </a:spcAft>
            <a:buNone/>
            <a:defRPr b="1"/>
          </a:pPr>
          <a:r>
            <a:rPr lang="en-US" sz="2300" kern="1200" dirty="0"/>
            <a:t>Pending: interrupt has been requested but is not yet serviced</a:t>
          </a:r>
        </a:p>
      </dsp:txBody>
      <dsp:txXfrm>
        <a:off x="5994575" y="1875268"/>
        <a:ext cx="4320000" cy="648000"/>
      </dsp:txXfrm>
    </dsp:sp>
    <dsp:sp modelId="{F08DE74E-1743-4678-A8B9-7E9BD8DAC83E}">
      <dsp:nvSpPr>
        <dsp:cNvPr id="0" name=""/>
        <dsp:cNvSpPr/>
      </dsp:nvSpPr>
      <dsp:spPr>
        <a:xfrm>
          <a:off x="5994575" y="2596784"/>
          <a:ext cx="4320000" cy="1284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t>CMSIS: NVIC_SetPendingIRQ(IRQnum), NVIC_ClearPendingIRQ(IRQnum)</a:t>
          </a:r>
        </a:p>
      </dsp:txBody>
      <dsp:txXfrm>
        <a:off x="5994575" y="2596784"/>
        <a:ext cx="4320000" cy="12842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D3C1B-3E13-4493-AF4F-DA79CB01B63A}">
      <dsp:nvSpPr>
        <dsp:cNvPr id="0" name=""/>
        <dsp:cNvSpPr/>
      </dsp:nvSpPr>
      <dsp:spPr>
        <a:xfrm>
          <a:off x="54" y="207501"/>
          <a:ext cx="5249084" cy="81685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l" defTabSz="977900">
            <a:lnSpc>
              <a:spcPct val="90000"/>
            </a:lnSpc>
            <a:spcBef>
              <a:spcPct val="0"/>
            </a:spcBef>
            <a:spcAft>
              <a:spcPct val="35000"/>
            </a:spcAft>
            <a:buNone/>
          </a:pPr>
          <a:r>
            <a:rPr lang="en-US" sz="2200" kern="1200" dirty="0"/>
            <a:t>The microcontroller can only handle so many interrupts per second.</a:t>
          </a:r>
        </a:p>
      </dsp:txBody>
      <dsp:txXfrm>
        <a:off x="54" y="207501"/>
        <a:ext cx="5249084" cy="816854"/>
      </dsp:txXfrm>
    </dsp:sp>
    <dsp:sp modelId="{7A6D8F8A-BE06-4AEB-B9A1-CAC939BF8237}">
      <dsp:nvSpPr>
        <dsp:cNvPr id="0" name=""/>
        <dsp:cNvSpPr/>
      </dsp:nvSpPr>
      <dsp:spPr>
        <a:xfrm>
          <a:off x="54" y="1024355"/>
          <a:ext cx="5249084" cy="3744180"/>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ts val="600"/>
            </a:spcAft>
            <a:buChar char="•"/>
          </a:pPr>
          <a:r>
            <a:rPr lang="en-US" sz="2200" kern="1200" dirty="0"/>
            <a:t>F</a:t>
          </a:r>
          <a:r>
            <a:rPr lang="en-US" sz="2200" kern="1200" baseline="-25000" dirty="0"/>
            <a:t>Max_Int</a:t>
          </a:r>
          <a:r>
            <a:rPr lang="en-US" sz="2200" kern="1200" dirty="0"/>
            <a:t>: Maximum interrupt frequency</a:t>
          </a:r>
        </a:p>
        <a:p>
          <a:pPr marL="228600" lvl="1" indent="-228600" algn="l" defTabSz="977900">
            <a:lnSpc>
              <a:spcPct val="90000"/>
            </a:lnSpc>
            <a:spcBef>
              <a:spcPct val="0"/>
            </a:spcBef>
            <a:spcAft>
              <a:spcPts val="600"/>
            </a:spcAft>
            <a:buChar char="•"/>
          </a:pPr>
          <a:r>
            <a:rPr lang="en-US" sz="2200" kern="1200" dirty="0"/>
            <a:t>F</a:t>
          </a:r>
          <a:r>
            <a:rPr lang="en-US" sz="2200" kern="1200" baseline="-25000" dirty="0"/>
            <a:t>CPU</a:t>
          </a:r>
          <a:r>
            <a:rPr lang="en-US" sz="2200" kern="1200" dirty="0"/>
            <a:t>: CPU clock frequency</a:t>
          </a:r>
        </a:p>
        <a:p>
          <a:pPr marL="228600" lvl="1" indent="-228600" algn="l" defTabSz="977900">
            <a:lnSpc>
              <a:spcPct val="90000"/>
            </a:lnSpc>
            <a:spcBef>
              <a:spcPct val="0"/>
            </a:spcBef>
            <a:spcAft>
              <a:spcPts val="600"/>
            </a:spcAft>
            <a:buChar char="•"/>
          </a:pPr>
          <a:r>
            <a:rPr lang="en-US" sz="2200" kern="1200" dirty="0"/>
            <a:t>C</a:t>
          </a:r>
          <a:r>
            <a:rPr lang="en-US" sz="2200" kern="1200" baseline="-25000" dirty="0"/>
            <a:t>ISR</a:t>
          </a:r>
          <a:r>
            <a:rPr lang="en-US" sz="2200" kern="1200" dirty="0"/>
            <a:t>: Number of cycles ISR takes to execute</a:t>
          </a:r>
        </a:p>
        <a:p>
          <a:pPr marL="228600" lvl="1" indent="-228600" algn="l" defTabSz="977900">
            <a:lnSpc>
              <a:spcPct val="90000"/>
            </a:lnSpc>
            <a:spcBef>
              <a:spcPct val="0"/>
            </a:spcBef>
            <a:spcAft>
              <a:spcPts val="600"/>
            </a:spcAft>
            <a:buChar char="•"/>
          </a:pPr>
          <a:r>
            <a:rPr lang="en-US" sz="2200" kern="1200" dirty="0"/>
            <a:t>C</a:t>
          </a:r>
          <a:r>
            <a:rPr lang="en-US" sz="2200" kern="1200" baseline="-25000" dirty="0"/>
            <a:t>Overhead</a:t>
          </a:r>
          <a:r>
            <a:rPr lang="en-US" sz="2200" kern="1200" dirty="0"/>
            <a:t>: Number of cycles of overhead for saving state, vectoring, restoring state, etc.</a:t>
          </a:r>
        </a:p>
        <a:p>
          <a:pPr marL="228600" lvl="1" indent="-228600" algn="l" defTabSz="977900">
            <a:lnSpc>
              <a:spcPct val="90000"/>
            </a:lnSpc>
            <a:spcBef>
              <a:spcPct val="0"/>
            </a:spcBef>
            <a:spcAft>
              <a:spcPts val="600"/>
            </a:spcAft>
            <a:buChar char="•"/>
          </a:pPr>
          <a:r>
            <a:rPr lang="en-US" sz="2200" kern="1200" dirty="0"/>
            <a:t>F</a:t>
          </a:r>
          <a:r>
            <a:rPr lang="en-US" sz="2200" kern="1200" baseline="-25000" dirty="0"/>
            <a:t>Max_Int</a:t>
          </a:r>
          <a:r>
            <a:rPr lang="en-US" sz="2200" kern="1200" dirty="0"/>
            <a:t> = F</a:t>
          </a:r>
          <a:r>
            <a:rPr lang="en-US" sz="2200" kern="1200" baseline="-25000" dirty="0"/>
            <a:t>CPU </a:t>
          </a:r>
          <a:r>
            <a:rPr lang="en-US" sz="2200" kern="1200" dirty="0"/>
            <a:t>/ (C</a:t>
          </a:r>
          <a:r>
            <a:rPr lang="en-US" sz="2200" kern="1200" baseline="-25000" dirty="0"/>
            <a:t>ISR </a:t>
          </a:r>
          <a:r>
            <a:rPr lang="en-US" sz="2200" kern="1200" dirty="0"/>
            <a:t>+ C</a:t>
          </a:r>
          <a:r>
            <a:rPr lang="en-US" sz="2200" kern="1200" baseline="-25000" dirty="0"/>
            <a:t>Overhead</a:t>
          </a:r>
          <a:r>
            <a:rPr lang="en-US" sz="2200" kern="1200" dirty="0"/>
            <a:t>)</a:t>
          </a:r>
        </a:p>
        <a:p>
          <a:pPr marL="228600" lvl="1" indent="-228600" algn="l" defTabSz="977900">
            <a:lnSpc>
              <a:spcPct val="90000"/>
            </a:lnSpc>
            <a:spcBef>
              <a:spcPct val="0"/>
            </a:spcBef>
            <a:spcAft>
              <a:spcPts val="600"/>
            </a:spcAft>
            <a:buChar char="•"/>
          </a:pPr>
          <a:r>
            <a:rPr lang="en-US" sz="2200" kern="1200" dirty="0"/>
            <a:t>Note that the model applies only when there is one interrupt in the system.</a:t>
          </a:r>
        </a:p>
      </dsp:txBody>
      <dsp:txXfrm>
        <a:off x="54" y="1024355"/>
        <a:ext cx="5249084" cy="3744180"/>
      </dsp:txXfrm>
    </dsp:sp>
    <dsp:sp modelId="{9302E80B-03D0-440E-92DA-1655AB583A19}">
      <dsp:nvSpPr>
        <dsp:cNvPr id="0" name=""/>
        <dsp:cNvSpPr/>
      </dsp:nvSpPr>
      <dsp:spPr>
        <a:xfrm>
          <a:off x="5984010" y="207501"/>
          <a:ext cx="5249084" cy="81685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l" defTabSz="977900">
            <a:lnSpc>
              <a:spcPct val="90000"/>
            </a:lnSpc>
            <a:spcBef>
              <a:spcPct val="0"/>
            </a:spcBef>
            <a:spcAft>
              <a:spcPct val="35000"/>
            </a:spcAft>
            <a:buNone/>
          </a:pPr>
          <a:r>
            <a:rPr lang="en-US" sz="2200" kern="1200" dirty="0"/>
            <a:t>When processor is responding to interrupts, it does not execute other code.</a:t>
          </a:r>
        </a:p>
      </dsp:txBody>
      <dsp:txXfrm>
        <a:off x="5984010" y="207501"/>
        <a:ext cx="5249084" cy="816854"/>
      </dsp:txXfrm>
    </dsp:sp>
    <dsp:sp modelId="{D6ED66E4-4B6A-4FB9-8721-8C96C1EDBF97}">
      <dsp:nvSpPr>
        <dsp:cNvPr id="0" name=""/>
        <dsp:cNvSpPr/>
      </dsp:nvSpPr>
      <dsp:spPr>
        <a:xfrm>
          <a:off x="5984010" y="1024355"/>
          <a:ext cx="5249084" cy="3744180"/>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ts val="600"/>
            </a:spcAft>
            <a:buChar char="•"/>
          </a:pPr>
          <a:r>
            <a:rPr lang="en-US" sz="2200" kern="1200" dirty="0"/>
            <a:t>U</a:t>
          </a:r>
          <a:r>
            <a:rPr lang="en-US" sz="2200" kern="1200" baseline="-25000" dirty="0"/>
            <a:t>Int</a:t>
          </a:r>
          <a:r>
            <a:rPr lang="en-US" sz="2200" kern="1200" dirty="0"/>
            <a:t>: Utilization (fraction of processor time) consumed by interrupt processing</a:t>
          </a:r>
        </a:p>
        <a:p>
          <a:pPr marL="228600" lvl="1" indent="-228600" algn="l" defTabSz="977900">
            <a:lnSpc>
              <a:spcPct val="90000"/>
            </a:lnSpc>
            <a:spcBef>
              <a:spcPct val="0"/>
            </a:spcBef>
            <a:spcAft>
              <a:spcPts val="600"/>
            </a:spcAft>
            <a:buChar char="•"/>
          </a:pPr>
          <a:r>
            <a:rPr lang="en-US" sz="2200" kern="1200" dirty="0"/>
            <a:t>U</a:t>
          </a:r>
          <a:r>
            <a:rPr lang="en-US" sz="2200" kern="1200" baseline="-25000" dirty="0"/>
            <a:t>Int</a:t>
          </a:r>
          <a:r>
            <a:rPr lang="en-US" sz="2200" kern="1200" dirty="0"/>
            <a:t> = 100% * F</a:t>
          </a:r>
          <a:r>
            <a:rPr lang="en-US" sz="2200" kern="1200" baseline="-25000" dirty="0"/>
            <a:t>int </a:t>
          </a:r>
          <a:r>
            <a:rPr lang="en-US" sz="2200" kern="1200" dirty="0"/>
            <a:t>* (C</a:t>
          </a:r>
          <a:r>
            <a:rPr lang="en-US" sz="2200" kern="1200" baseline="-25000" dirty="0"/>
            <a:t>ISR </a:t>
          </a:r>
          <a:r>
            <a:rPr lang="en-US" sz="2200" kern="1200" dirty="0"/>
            <a:t>+ C</a:t>
          </a:r>
          <a:r>
            <a:rPr lang="en-US" sz="2200" kern="1200" baseline="-25000" dirty="0"/>
            <a:t>Overhead</a:t>
          </a:r>
          <a:r>
            <a:rPr lang="en-US" sz="2200" kern="1200" dirty="0"/>
            <a:t>) / F</a:t>
          </a:r>
          <a:r>
            <a:rPr lang="en-US" sz="2200" kern="1200" baseline="-25000" dirty="0"/>
            <a:t>CPU</a:t>
          </a:r>
          <a:endParaRPr lang="en-US" sz="2200" kern="1200" dirty="0"/>
        </a:p>
        <a:p>
          <a:pPr marL="228600" lvl="1" indent="-228600" algn="l" defTabSz="977900">
            <a:lnSpc>
              <a:spcPct val="90000"/>
            </a:lnSpc>
            <a:spcBef>
              <a:spcPct val="0"/>
            </a:spcBef>
            <a:spcAft>
              <a:spcPts val="600"/>
            </a:spcAft>
            <a:buChar char="•"/>
          </a:pPr>
          <a:r>
            <a:rPr lang="en-US" sz="2200" kern="1200" dirty="0"/>
            <a:t>CPU looks like it’s running the other code with CPU clock speed of (1 - U</a:t>
          </a:r>
          <a:r>
            <a:rPr lang="en-US" sz="2200" kern="1200" baseline="-25000" dirty="0"/>
            <a:t>Int</a:t>
          </a:r>
          <a:r>
            <a:rPr lang="en-US" sz="2200" kern="1200" dirty="0"/>
            <a:t>) * F</a:t>
          </a:r>
          <a:r>
            <a:rPr lang="en-US" sz="2200" kern="1200" baseline="-25000" dirty="0"/>
            <a:t>CPU.</a:t>
          </a:r>
          <a:endParaRPr lang="en-US" sz="2200" kern="1200" dirty="0"/>
        </a:p>
      </dsp:txBody>
      <dsp:txXfrm>
        <a:off x="5984010" y="1024355"/>
        <a:ext cx="5249084" cy="37441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14B6D-0B1D-43A2-BA8B-9CBD9F16803F}">
      <dsp:nvSpPr>
        <dsp:cNvPr id="0" name=""/>
        <dsp:cNvSpPr/>
      </dsp:nvSpPr>
      <dsp:spPr>
        <a:xfrm>
          <a:off x="0" y="5187"/>
          <a:ext cx="11233150" cy="6236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How much work to do in ISR?</a:t>
          </a:r>
        </a:p>
      </dsp:txBody>
      <dsp:txXfrm>
        <a:off x="30442" y="35629"/>
        <a:ext cx="11172266" cy="562726"/>
      </dsp:txXfrm>
    </dsp:sp>
    <dsp:sp modelId="{25C4B247-72E7-452D-BBF8-3ABAACB61DE0}">
      <dsp:nvSpPr>
        <dsp:cNvPr id="0" name=""/>
        <dsp:cNvSpPr/>
      </dsp:nvSpPr>
      <dsp:spPr>
        <a:xfrm>
          <a:off x="0" y="628797"/>
          <a:ext cx="11233150"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65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Trade-off: Faster response for ISR code will delay completion of other code</a:t>
          </a:r>
        </a:p>
        <a:p>
          <a:pPr marL="228600" lvl="1" indent="-228600" algn="l" defTabSz="889000">
            <a:lnSpc>
              <a:spcPct val="90000"/>
            </a:lnSpc>
            <a:spcBef>
              <a:spcPct val="0"/>
            </a:spcBef>
            <a:spcAft>
              <a:spcPct val="20000"/>
            </a:spcAft>
            <a:buChar char="•"/>
          </a:pPr>
          <a:r>
            <a:rPr lang="en-US" sz="2000" kern="1200" dirty="0"/>
            <a:t>In a system with multiple ISRs with short deadlines, perform critical work in ISR and buffer partial results for later processing</a:t>
          </a:r>
        </a:p>
      </dsp:txBody>
      <dsp:txXfrm>
        <a:off x="0" y="628797"/>
        <a:ext cx="11233150" cy="968760"/>
      </dsp:txXfrm>
    </dsp:sp>
    <dsp:sp modelId="{0D1C47F9-2808-4E39-A200-0E3369B9E6E6}">
      <dsp:nvSpPr>
        <dsp:cNvPr id="0" name=""/>
        <dsp:cNvSpPr/>
      </dsp:nvSpPr>
      <dsp:spPr>
        <a:xfrm>
          <a:off x="0" y="1597557"/>
          <a:ext cx="11233150" cy="6236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Should ISRs re-enable interrupts?</a:t>
          </a:r>
        </a:p>
      </dsp:txBody>
      <dsp:txXfrm>
        <a:off x="30442" y="1627999"/>
        <a:ext cx="11172266" cy="562726"/>
      </dsp:txXfrm>
    </dsp:sp>
    <dsp:sp modelId="{DB5133D6-D073-4F6D-AC60-9AF4B53AE450}">
      <dsp:nvSpPr>
        <dsp:cNvPr id="0" name=""/>
        <dsp:cNvSpPr/>
      </dsp:nvSpPr>
      <dsp:spPr>
        <a:xfrm>
          <a:off x="0" y="2296047"/>
          <a:ext cx="11233150" cy="6236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How to communicate between ISR and other threads?</a:t>
          </a:r>
        </a:p>
      </dsp:txBody>
      <dsp:txXfrm>
        <a:off x="30442" y="2326489"/>
        <a:ext cx="11172266" cy="562726"/>
      </dsp:txXfrm>
    </dsp:sp>
    <dsp:sp modelId="{AB5A0A49-E20C-4FF6-99EC-F0FD8E48DF53}">
      <dsp:nvSpPr>
        <dsp:cNvPr id="0" name=""/>
        <dsp:cNvSpPr/>
      </dsp:nvSpPr>
      <dsp:spPr>
        <a:xfrm>
          <a:off x="0" y="2919657"/>
          <a:ext cx="11233150" cy="1668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65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Data buffering</a:t>
          </a:r>
        </a:p>
        <a:p>
          <a:pPr marL="228600" lvl="1" indent="-228600" algn="l" defTabSz="889000">
            <a:lnSpc>
              <a:spcPct val="90000"/>
            </a:lnSpc>
            <a:spcBef>
              <a:spcPct val="0"/>
            </a:spcBef>
            <a:spcAft>
              <a:spcPct val="20000"/>
            </a:spcAft>
            <a:buChar char="•"/>
          </a:pPr>
          <a:r>
            <a:rPr lang="en-US" sz="2000" kern="1200" dirty="0"/>
            <a:t>Data integrity and race conditions</a:t>
          </a:r>
        </a:p>
        <a:p>
          <a:pPr marL="457200" lvl="2" indent="-228600" algn="l" defTabSz="889000">
            <a:lnSpc>
              <a:spcPct val="90000"/>
            </a:lnSpc>
            <a:spcBef>
              <a:spcPct val="0"/>
            </a:spcBef>
            <a:spcAft>
              <a:spcPct val="20000"/>
            </a:spcAft>
            <a:buChar char="•"/>
          </a:pPr>
          <a:r>
            <a:rPr lang="en-US" sz="2000" kern="1200" dirty="0"/>
            <a:t>Volatile data: Can be updated outside of the program’s immediate control</a:t>
          </a:r>
        </a:p>
        <a:p>
          <a:pPr marL="457200" lvl="2" indent="-228600" algn="l" defTabSz="889000">
            <a:lnSpc>
              <a:spcPct val="90000"/>
            </a:lnSpc>
            <a:spcBef>
              <a:spcPct val="0"/>
            </a:spcBef>
            <a:spcAft>
              <a:spcPct val="20000"/>
            </a:spcAft>
            <a:buChar char="•"/>
          </a:pPr>
          <a:r>
            <a:rPr lang="en-US" sz="2000" kern="1200" dirty="0"/>
            <a:t>Non-atomic shared data: Can be interrupted partway through read or write; is vulnerable to race conditions</a:t>
          </a:r>
        </a:p>
      </dsp:txBody>
      <dsp:txXfrm>
        <a:off x="0" y="2919657"/>
        <a:ext cx="11233150" cy="16684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8DA99-3003-49D3-B217-BA8BED5DE768}">
      <dsp:nvSpPr>
        <dsp:cNvPr id="0" name=""/>
        <dsp:cNvSpPr/>
      </dsp:nvSpPr>
      <dsp:spPr>
        <a:xfrm>
          <a:off x="918574" y="256015"/>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6E59BF-144A-4759-906E-691333B86316}">
      <dsp:nvSpPr>
        <dsp:cNvPr id="0" name=""/>
        <dsp:cNvSpPr/>
      </dsp:nvSpPr>
      <dsp:spPr>
        <a:xfrm>
          <a:off x="918574" y="1921705"/>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r>
            <a:rPr lang="en-US" sz="3600" b="1" kern="1200" noProof="0" dirty="0"/>
            <a:t>Race condition</a:t>
          </a:r>
          <a:endParaRPr lang="en-US" sz="3600" kern="1200" noProof="0" dirty="0"/>
        </a:p>
      </dsp:txBody>
      <dsp:txXfrm>
        <a:off x="918574" y="1921705"/>
        <a:ext cx="4320000" cy="648000"/>
      </dsp:txXfrm>
    </dsp:sp>
    <dsp:sp modelId="{D1F70421-CCCE-4530-8605-6E609FDA2D4F}">
      <dsp:nvSpPr>
        <dsp:cNvPr id="0" name=""/>
        <dsp:cNvSpPr/>
      </dsp:nvSpPr>
      <dsp:spPr>
        <a:xfrm>
          <a:off x="918574" y="2641189"/>
          <a:ext cx="4320000" cy="1189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t>Anomalous behavior due to unexpected critical dependence on the relative timing of events. Result of the example code depends on the relative timing of the read and write operations.</a:t>
          </a:r>
        </a:p>
      </dsp:txBody>
      <dsp:txXfrm>
        <a:off x="918574" y="2641189"/>
        <a:ext cx="4320000" cy="1189020"/>
      </dsp:txXfrm>
    </dsp:sp>
    <dsp:sp modelId="{A44B94D0-074F-484F-A056-752DEEA897D1}">
      <dsp:nvSpPr>
        <dsp:cNvPr id="0" name=""/>
        <dsp:cNvSpPr/>
      </dsp:nvSpPr>
      <dsp:spPr>
        <a:xfrm>
          <a:off x="5994575" y="256015"/>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41E766-D0F2-43B6-9F98-222D975D5D92}">
      <dsp:nvSpPr>
        <dsp:cNvPr id="0" name=""/>
        <dsp:cNvSpPr/>
      </dsp:nvSpPr>
      <dsp:spPr>
        <a:xfrm>
          <a:off x="5994575" y="1921705"/>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r>
            <a:rPr lang="en-US" sz="3600" b="1" kern="1200" noProof="0" dirty="0"/>
            <a:t>Critical section</a:t>
          </a:r>
          <a:endParaRPr lang="en-US" sz="3600" kern="1200" noProof="0" dirty="0"/>
        </a:p>
      </dsp:txBody>
      <dsp:txXfrm>
        <a:off x="5994575" y="1921705"/>
        <a:ext cx="4320000" cy="648000"/>
      </dsp:txXfrm>
    </dsp:sp>
    <dsp:sp modelId="{987BE4C2-CE8C-4104-AFE7-9816269888C2}">
      <dsp:nvSpPr>
        <dsp:cNvPr id="0" name=""/>
        <dsp:cNvSpPr/>
      </dsp:nvSpPr>
      <dsp:spPr>
        <a:xfrm>
          <a:off x="5994575" y="2641189"/>
          <a:ext cx="4320000" cy="1189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t>A section of the code that creates a possible race condition. The code section can only be executed by one process at a time. Some synchronization mechanism is required at the entry and exit of the critical section to ensure exclusive use. </a:t>
          </a:r>
        </a:p>
      </dsp:txBody>
      <dsp:txXfrm>
        <a:off x="5994575" y="2641189"/>
        <a:ext cx="4320000" cy="118902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6/23/2020</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6/23/2020</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In this module we will cover extensively microcontroller interrupts and exceptions handling, often with a view to how these enable low power operation.</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15628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 Arm architecture is a family of advanced reduced instruction set computing (RISC)-based architecture for processors. This is globally known for the power efficiency provided and therefore widely </a:t>
            </a:r>
            <a:r>
              <a:rPr lang="en-US" baseline="0" noProof="0" dirty="0"/>
              <a:t>considered close to an industry standard. As such, the Arm architecture is </a:t>
            </a:r>
            <a:r>
              <a:rPr lang="en-US" noProof="0" dirty="0"/>
              <a:t>used in a broad range of mobile and IoT devices.</a:t>
            </a:r>
          </a:p>
          <a:p>
            <a:endParaRPr lang="en-US" noProof="0" dirty="0"/>
          </a:p>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Arm Holdings, which is the company that designs Arm-based processors, does not manufacture processors. Instead it licenses its design to semiconductor partners that fabricate and sell to customers complete products that build on Arm IP, their own IP, and possibly third-party IP.</a:t>
            </a:r>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noProof="0" dirty="0"/>
          </a:p>
          <a:p>
            <a:pPr marL="0" marR="0" lvl="0" indent="0" algn="l" defTabSz="914400" rtl="0" eaLnBrk="0" fontAlgn="base" latinLnBrk="0" hangingPunct="0">
              <a:lnSpc>
                <a:spcPct val="100000"/>
              </a:lnSpc>
              <a:spcBef>
                <a:spcPts val="600"/>
              </a:spcBef>
              <a:spcAft>
                <a:spcPct val="0"/>
              </a:spcAft>
              <a:buClrTx/>
              <a:buSzTx/>
              <a:buFontTx/>
              <a:buNone/>
              <a:tabLst/>
              <a:defRPr/>
            </a:pPr>
            <a:r>
              <a:rPr lang="en-US" baseline="0" noProof="0" dirty="0"/>
              <a:t>Arm also develop other types of IP and provides rich development tools and manuals.</a:t>
            </a:r>
            <a:endParaRPr lang="en-US" noProof="0" dirty="0"/>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dirty="0"/>
          </a:p>
        </p:txBody>
      </p:sp>
    </p:spTree>
    <p:extLst>
      <p:ext uri="{BB962C8B-B14F-4D97-AF65-F5344CB8AC3E}">
        <p14:creationId xmlns:p14="http://schemas.microsoft.com/office/powerpoint/2010/main" val="2581404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noProof="0" dirty="0">
                <a:solidFill>
                  <a:schemeClr val="tx1"/>
                </a:solidFill>
                <a:effectLst/>
                <a:latin typeface="+mn-lt"/>
                <a:ea typeface="ＭＳ Ｐゴシック" charset="0"/>
                <a:cs typeface="ＭＳ Ｐゴシック" charset="0"/>
              </a:rPr>
              <a:t>Exception handling occurs when there is a pending exception with sufficient priority, and either</a:t>
            </a:r>
            <a:r>
              <a:rPr lang="en-US" sz="1200" b="0" i="0" kern="1200" baseline="0" noProof="0" dirty="0">
                <a:solidFill>
                  <a:schemeClr val="tx1"/>
                </a:solidFill>
                <a:effectLst/>
                <a:latin typeface="+mn-lt"/>
                <a:ea typeface="ＭＳ Ｐゴシック" charset="0"/>
                <a:cs typeface="ＭＳ Ｐゴシック" charset="0"/>
              </a:rPr>
              <a:t> </a:t>
            </a:r>
            <a:r>
              <a:rPr lang="en-US" sz="1200" b="0" i="0" kern="1200" noProof="0" dirty="0">
                <a:solidFill>
                  <a:schemeClr val="tx1"/>
                </a:solidFill>
                <a:effectLst/>
                <a:latin typeface="+mn-lt"/>
                <a:ea typeface="ＭＳ Ｐゴシック" charset="0"/>
                <a:cs typeface="ＭＳ Ｐゴシック" charset="0"/>
              </a:rPr>
              <a:t>the processor is in Thread mode, or the new exception is of higher priority than the exception currently being handled, in which case the new exception pre-empts the original exception. If </a:t>
            </a:r>
            <a:r>
              <a:rPr lang="en-US" sz="1200" b="0" i="0" kern="1200" baseline="0" noProof="0" dirty="0">
                <a:solidFill>
                  <a:schemeClr val="tx1"/>
                </a:solidFill>
                <a:effectLst/>
                <a:latin typeface="+mn-lt"/>
                <a:ea typeface="ＭＳ Ｐゴシック" charset="0"/>
                <a:cs typeface="ＭＳ Ｐゴシック" charset="0"/>
              </a:rPr>
              <a:t>the current executing instruction takes many cycles to execute, then the instruction is abandoned and is restarted after the ISR execution. </a:t>
            </a:r>
          </a:p>
          <a:p>
            <a:endParaRPr lang="en-US" sz="1200" b="0" i="0" kern="1200" baseline="0" noProof="0" dirty="0">
              <a:solidFill>
                <a:schemeClr val="tx1"/>
              </a:solidFill>
              <a:effectLst/>
              <a:latin typeface="+mn-lt"/>
              <a:ea typeface="ＭＳ Ｐゴシック" charset="0"/>
              <a:cs typeface="ＭＳ Ｐゴシック" charset="0"/>
            </a:endParaRPr>
          </a:p>
          <a:p>
            <a:r>
              <a:rPr lang="en-US" sz="1200" b="0" i="0" kern="1200" baseline="0" noProof="0" dirty="0">
                <a:solidFill>
                  <a:schemeClr val="tx1"/>
                </a:solidFill>
                <a:effectLst/>
                <a:latin typeface="+mn-lt"/>
                <a:ea typeface="ＭＳ Ｐゴシック" charset="0"/>
                <a:cs typeface="ＭＳ Ｐゴシック" charset="0"/>
              </a:rPr>
              <a:t>MULS = multiply instruction</a:t>
            </a:r>
            <a:endParaRPr lang="en-US" sz="1200" b="0" i="0" kern="1200" noProof="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dirty="0"/>
          </a:p>
        </p:txBody>
      </p:sp>
    </p:spTree>
    <p:extLst>
      <p:ext uri="{BB962C8B-B14F-4D97-AF65-F5344CB8AC3E}">
        <p14:creationId xmlns:p14="http://schemas.microsoft.com/office/powerpoint/2010/main" val="467251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memor</a:t>
            </a:r>
            <a:r>
              <a:rPr lang="en-US" baseline="0" dirty="0"/>
              <a:t>y snapshot shows the registers saved on the stack. Each word in the stack now holds the value of each one of the registers that are pushed onto the stack (stack frame). </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dirty="0"/>
          </a:p>
        </p:txBody>
      </p:sp>
    </p:spTree>
    <p:extLst>
      <p:ext uri="{BB962C8B-B14F-4D97-AF65-F5344CB8AC3E}">
        <p14:creationId xmlns:p14="http://schemas.microsoft.com/office/powerpoint/2010/main" val="1317692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When an</a:t>
            </a:r>
            <a:r>
              <a:rPr lang="en-US" baseline="0" dirty="0"/>
              <a:t> exception is triggered, the program counter is loaded with the corresponding exception handler code, according to the exception handler type that can be found on the vector table. </a:t>
            </a:r>
          </a:p>
          <a:p>
            <a:endParaRPr lang="en-GB" dirty="0"/>
          </a:p>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In our example (right), the program counter is loaded with the addres</a:t>
            </a:r>
            <a:r>
              <a:rPr lang="en-US" baseline="0" dirty="0"/>
              <a:t>s of the first instruction of the exception handler code.</a:t>
            </a:r>
            <a:endParaRPr lang="en-US" dirty="0"/>
          </a:p>
          <a:p>
            <a:endParaRPr lang="en-GB"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dirty="0"/>
          </a:p>
        </p:txBody>
      </p:sp>
    </p:spTree>
    <p:extLst>
      <p:ext uri="{BB962C8B-B14F-4D97-AF65-F5344CB8AC3E}">
        <p14:creationId xmlns:p14="http://schemas.microsoft.com/office/powerpoint/2010/main" val="1826457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sz="1200" b="0" i="0" kern="1200" noProof="0" dirty="0">
                <a:solidFill>
                  <a:schemeClr val="tx1"/>
                </a:solidFill>
                <a:effectLst/>
                <a:latin typeface="+mn-lt"/>
                <a:ea typeface="ＭＳ Ｐゴシック" charset="0"/>
                <a:cs typeface="ＭＳ Ｐゴシック" charset="0"/>
              </a:rPr>
              <a:t>The vector table contains the reset value of the stack pointer, and the start addresses, also called exception vectors, for all exception handlers. The least-significant bit of each vector must be 1, indicating that the exception handler is Thumb code.</a:t>
            </a:r>
            <a:r>
              <a:rPr lang="en-US" sz="1200" b="0" i="0" kern="1200" baseline="0" noProof="0" dirty="0">
                <a:solidFill>
                  <a:schemeClr val="tx1"/>
                </a:solidFill>
                <a:effectLst/>
                <a:latin typeface="+mn-lt"/>
                <a:ea typeface="ＭＳ Ｐゴシック" charset="0"/>
                <a:cs typeface="ＭＳ Ｐゴシック" charset="0"/>
              </a:rPr>
              <a:t> </a:t>
            </a:r>
            <a:r>
              <a:rPr lang="en-US" sz="1200" b="0" i="0" kern="1200" noProof="0" dirty="0">
                <a:solidFill>
                  <a:schemeClr val="tx1"/>
                </a:solidFill>
                <a:effectLst/>
                <a:latin typeface="+mn-lt"/>
                <a:ea typeface="ＭＳ Ｐゴシック" charset="0"/>
                <a:cs typeface="ＭＳ Ｐゴシック" charset="0"/>
              </a:rPr>
              <a:t>The Cortex-M4 processor only supports execution of instructions in Thumb state. </a:t>
            </a:r>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dirty="0"/>
          </a:p>
        </p:txBody>
      </p:sp>
    </p:spTree>
    <p:extLst>
      <p:ext uri="{BB962C8B-B14F-4D97-AF65-F5344CB8AC3E}">
        <p14:creationId xmlns:p14="http://schemas.microsoft.com/office/powerpoint/2010/main" val="1378801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Next, the exception code starts executing. If nested interrupts are allowed, this can be stopped by another, higher priority interrupt. Otherwise, nested interrupts may also be prohibited.</a:t>
            </a:r>
            <a:r>
              <a:rPr lang="en-US" baseline="0" dirty="0">
                <a:sym typeface="Wingdings"/>
              </a:rPr>
              <a:t> In that case, only high priority exceptions, such as a reset or watchdog event, may interrupt this code.</a:t>
            </a:r>
          </a:p>
          <a:p>
            <a:endParaRPr lang="en-US" baseline="0" dirty="0">
              <a:sym typeface="Wingding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t>Below you can see an additional code has been executed, and</a:t>
            </a:r>
            <a:r>
              <a:rPr lang="en-US" baseline="0" noProof="0" dirty="0"/>
              <a:t> registers values have been </a:t>
            </a:r>
            <a:r>
              <a:rPr lang="en-US" noProof="0" dirty="0"/>
              <a:t>pushed to the stack.</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18</a:t>
            </a:fld>
            <a:endParaRPr lang="en-US" altLang="en-US" dirty="0"/>
          </a:p>
        </p:txBody>
      </p:sp>
    </p:spTree>
    <p:extLst>
      <p:ext uri="{BB962C8B-B14F-4D97-AF65-F5344CB8AC3E}">
        <p14:creationId xmlns:p14="http://schemas.microsoft.com/office/powerpoint/2010/main" val="376633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noProof="0" dirty="0">
                <a:solidFill>
                  <a:schemeClr val="tx1"/>
                </a:solidFill>
                <a:effectLst/>
                <a:latin typeface="+mn-lt"/>
                <a:ea typeface="ＭＳ Ｐゴシック" charset="0"/>
                <a:cs typeface="ＭＳ Ｐゴシック" charset="0"/>
              </a:rPr>
              <a:t>Exception return occurs when the processor is in Handler mode and loads the EXC_RETURN value into the PC,</a:t>
            </a:r>
            <a:r>
              <a:rPr lang="en-US" sz="1200" b="0" i="0" kern="1200" baseline="0" noProof="0" dirty="0">
                <a:solidFill>
                  <a:schemeClr val="tx1"/>
                </a:solidFill>
                <a:effectLst/>
                <a:latin typeface="+mn-lt"/>
                <a:ea typeface="ＭＳ Ｐゴシック" charset="0"/>
                <a:cs typeface="ＭＳ Ｐゴシック" charset="0"/>
              </a:rPr>
              <a:t> in order to restore the context and resume execution of the main code.</a:t>
            </a:r>
          </a:p>
          <a:p>
            <a:endParaRPr lang="en-US" sz="1200" b="0" i="0" kern="1200" noProof="0" dirty="0">
              <a:solidFill>
                <a:schemeClr val="tx1"/>
              </a:solidFill>
              <a:effectLst/>
              <a:latin typeface="+mn-lt"/>
              <a:ea typeface="ＭＳ Ｐゴシック" charset="0"/>
              <a:cs typeface="ＭＳ Ｐゴシック" charset="0"/>
            </a:endParaRPr>
          </a:p>
          <a:p>
            <a:endParaRPr lang="en-US" dirty="0"/>
          </a:p>
          <a:p>
            <a:endParaRPr lang="en-GB"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19</a:t>
            </a:fld>
            <a:endParaRPr lang="en-US" altLang="en-US" dirty="0"/>
          </a:p>
        </p:txBody>
      </p:sp>
    </p:spTree>
    <p:extLst>
      <p:ext uri="{BB962C8B-B14F-4D97-AF65-F5344CB8AC3E}">
        <p14:creationId xmlns:p14="http://schemas.microsoft.com/office/powerpoint/2010/main" val="4294195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This</a:t>
            </a:r>
            <a:r>
              <a:rPr lang="en-US" baseline="0" noProof="0" dirty="0"/>
              <a:t> module will begin with a general introduction into interrupts and their handling, then look into how interrupts are dealt with in the Arm architecture. Afterwards, general program design with interrupts will be discussed.</a:t>
            </a:r>
          </a:p>
          <a:p>
            <a:endParaRPr lang="en-US" baseline="0" noProof="0" dirty="0"/>
          </a:p>
          <a:p>
            <a:r>
              <a:rPr lang="en-US" noProof="0" dirty="0"/>
              <a:t> </a:t>
            </a:r>
          </a:p>
          <a:p>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dirty="0"/>
          </a:p>
        </p:txBody>
      </p:sp>
    </p:spTree>
    <p:extLst>
      <p:ext uri="{BB962C8B-B14F-4D97-AF65-F5344CB8AC3E}">
        <p14:creationId xmlns:p14="http://schemas.microsoft.com/office/powerpoint/2010/main" val="1742558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t>If the return mode is set to “handler,” the controller may execute another interrupt; otherwise it returns to the normal program execution.</a:t>
            </a:r>
          </a:p>
          <a:p>
            <a:endParaRPr lang="en-US" dirty="0"/>
          </a:p>
          <a:p>
            <a:r>
              <a:rPr lang="en-US" baseline="0" dirty="0"/>
              <a:t>Returning to the normal thread mode, </a:t>
            </a:r>
            <a:r>
              <a:rPr lang="en-US" dirty="0"/>
              <a:t>the next step is to</a:t>
            </a:r>
            <a:r>
              <a:rPr lang="en-US" baseline="0" dirty="0"/>
              <a:t> </a:t>
            </a:r>
            <a:r>
              <a:rPr lang="en-US" dirty="0"/>
              <a:t>determine</a:t>
            </a:r>
            <a:r>
              <a:rPr lang="en-US" baseline="0" dirty="0"/>
              <a:t> from which stack (MSP or PSP) the data should be restored. </a:t>
            </a:r>
            <a:r>
              <a:rPr lang="en-US" noProof="0" dirty="0"/>
              <a:t>This decision is mainly made to prevent the main program from running out of stack space. </a:t>
            </a:r>
            <a:r>
              <a:rPr lang="en-US" baseline="0" dirty="0"/>
              <a:t>As seen previously, the stack is defined by the second bit of the EXC_RETURN: if 0 then the information is in the MSP; if 1 then it is in the PSP.</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22</a:t>
            </a:fld>
            <a:endParaRPr lang="en-US" altLang="en-US" dirty="0"/>
          </a:p>
        </p:txBody>
      </p:sp>
    </p:spTree>
    <p:extLst>
      <p:ext uri="{BB962C8B-B14F-4D97-AF65-F5344CB8AC3E}">
        <p14:creationId xmlns:p14="http://schemas.microsoft.com/office/powerpoint/2010/main" val="4098157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different types of interrupts:</a:t>
            </a:r>
            <a:r>
              <a:rPr lang="en-US" baseline="0" dirty="0"/>
              <a:t> primarily “regular” and “exceptional” interrupts. </a:t>
            </a:r>
          </a:p>
          <a:p>
            <a:endParaRPr lang="en-US" baseline="0" dirty="0"/>
          </a:p>
          <a:p>
            <a:r>
              <a:rPr lang="en-US" dirty="0"/>
              <a:t>Regular interrupts are based on asynchronous external events; for</a:t>
            </a:r>
            <a:r>
              <a:rPr lang="en-US" baseline="0" dirty="0"/>
              <a:t> example, </a:t>
            </a:r>
            <a:r>
              <a:rPr lang="en-US" dirty="0"/>
              <a:t>they are created by ADC conversions,</a:t>
            </a:r>
            <a:r>
              <a:rPr lang="en-US" baseline="0" dirty="0"/>
              <a:t> </a:t>
            </a:r>
            <a:r>
              <a:rPr lang="en-US" dirty="0"/>
              <a:t>or data received at serial ports. Exceptions usually occur synchronously that means they are the result of undesirable behavior of</a:t>
            </a:r>
            <a:r>
              <a:rPr lang="en-US" baseline="0" dirty="0"/>
              <a:t> executed instructions</a:t>
            </a:r>
            <a:r>
              <a:rPr lang="en-US" dirty="0"/>
              <a:t>. </a:t>
            </a:r>
            <a:r>
              <a:rPr lang="en-US" baseline="0" dirty="0"/>
              <a:t>Because they happen at the same time as </a:t>
            </a:r>
            <a:r>
              <a:rPr lang="en-US" dirty="0"/>
              <a:t>the code, they</a:t>
            </a:r>
            <a:r>
              <a:rPr lang="en-US" baseline="0" dirty="0"/>
              <a:t> are called “</a:t>
            </a:r>
            <a:r>
              <a:rPr lang="en-US" dirty="0"/>
              <a:t>synchronous.”</a:t>
            </a:r>
          </a:p>
          <a:p>
            <a:endParaRPr lang="en-US" dirty="0"/>
          </a:p>
          <a:p>
            <a:r>
              <a:rPr lang="en-US" dirty="0"/>
              <a:t>Most interrupts can be masked; that</a:t>
            </a:r>
            <a:r>
              <a:rPr lang="en-US" baseline="0" dirty="0"/>
              <a:t> is, </a:t>
            </a:r>
            <a:r>
              <a:rPr lang="en-US" dirty="0"/>
              <a:t>they can be disabled. The term “masked” comes from the bit mask that is defined to filter unneeded</a:t>
            </a:r>
            <a:r>
              <a:rPr lang="en-US" baseline="0" dirty="0"/>
              <a:t> </a:t>
            </a:r>
            <a:r>
              <a:rPr lang="en-US" dirty="0"/>
              <a:t>or unwanted interrupts. Not all interrupts are</a:t>
            </a:r>
            <a:r>
              <a:rPr lang="en-US" baseline="0" dirty="0"/>
              <a:t> however maskable; for example, the watchdog interrupt cannot be masked. In this case, they are called non-maskable interrupt (NMI).</a:t>
            </a:r>
          </a:p>
          <a:p>
            <a:pPr marL="0" lvl="0" indent="0">
              <a:buFontTx/>
              <a:buNone/>
            </a:pPr>
            <a:endParaRPr lang="en-US" dirty="0"/>
          </a:p>
          <a:p>
            <a:pPr marL="0" lvl="0" indent="0">
              <a:buFontTx/>
              <a:buNone/>
            </a:pPr>
            <a:r>
              <a:rPr lang="en-US" dirty="0"/>
              <a:t>The code that an interrupt forces</a:t>
            </a:r>
            <a:r>
              <a:rPr lang="en-US" baseline="0" dirty="0"/>
              <a:t> to </a:t>
            </a:r>
            <a:r>
              <a:rPr lang="en-US" dirty="0"/>
              <a:t>execute is called interrupt service routine (ISR).</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25</a:t>
            </a:fld>
            <a:endParaRPr lang="en-US" altLang="en-US" dirty="0"/>
          </a:p>
        </p:txBody>
      </p:sp>
    </p:spTree>
    <p:extLst>
      <p:ext uri="{BB962C8B-B14F-4D97-AF65-F5344CB8AC3E}">
        <p14:creationId xmlns:p14="http://schemas.microsoft.com/office/powerpoint/2010/main" val="3365386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 </a:t>
            </a:r>
            <a:r>
              <a:rPr lang="en-US" sz="1200" b="0" i="0" kern="1200" noProof="0" dirty="0">
                <a:solidFill>
                  <a:schemeClr val="tx1"/>
                </a:solidFill>
                <a:effectLst/>
                <a:latin typeface="+mn-lt"/>
                <a:ea typeface="ＭＳ Ｐゴシック" charset="0"/>
                <a:cs typeface="ＭＳ Ｐゴシック" charset="0"/>
              </a:rPr>
              <a:t>Nested Vectored Interrupt Controller (NVIC) </a:t>
            </a:r>
            <a:r>
              <a:rPr lang="en-US" noProof="0" dirty="0"/>
              <a:t>provides configurable low-latency interrupt handling abilities to the processor, and</a:t>
            </a:r>
            <a:r>
              <a:rPr lang="en-US" baseline="0" noProof="0" dirty="0"/>
              <a:t> </a:t>
            </a:r>
            <a:r>
              <a:rPr lang="en-US" noProof="0" dirty="0"/>
              <a:t>controls power management. </a:t>
            </a:r>
          </a:p>
          <a:p>
            <a:endParaRPr lang="en-US" noProof="0" dirty="0"/>
          </a:p>
          <a:p>
            <a:r>
              <a:rPr lang="en-US" sz="1200" b="0" i="0" kern="1200" noProof="0" dirty="0">
                <a:solidFill>
                  <a:schemeClr val="tx1"/>
                </a:solidFill>
                <a:effectLst/>
                <a:latin typeface="+mn-lt"/>
                <a:ea typeface="ＭＳ Ｐゴシック" charset="0"/>
                <a:cs typeface="ＭＳ Ｐゴシック" charset="0"/>
              </a:rPr>
              <a:t>The NVIC also provides the vector table as a set of real vectors (addresses).</a:t>
            </a:r>
          </a:p>
          <a:p>
            <a:endParaRPr lang="en-US" sz="1200" b="0" i="0" kern="1200" noProof="0" dirty="0">
              <a:solidFill>
                <a:schemeClr val="tx1"/>
              </a:solidFill>
              <a:effectLst/>
              <a:latin typeface="+mn-lt"/>
              <a:ea typeface="ＭＳ Ｐゴシック" charset="0"/>
              <a:cs typeface="ＭＳ Ｐゴシック" charset="0"/>
            </a:endParaRPr>
          </a:p>
          <a:p>
            <a:r>
              <a:rPr lang="en-US" sz="1200" b="0" i="0" kern="1200" noProof="0" dirty="0">
                <a:solidFill>
                  <a:schemeClr val="tx1"/>
                </a:solidFill>
                <a:effectLst/>
                <a:latin typeface="+mn-lt"/>
                <a:ea typeface="ＭＳ Ｐゴシック" charset="0"/>
                <a:cs typeface="ＭＳ Ｐゴシック" charset="0"/>
              </a:rPr>
              <a:t>In addition, the NVIC</a:t>
            </a:r>
            <a:r>
              <a:rPr lang="en-US" sz="1200" b="0" i="0" kern="1200" baseline="0" noProof="0" dirty="0">
                <a:solidFill>
                  <a:schemeClr val="tx1"/>
                </a:solidFill>
                <a:effectLst/>
                <a:latin typeface="+mn-lt"/>
                <a:ea typeface="ＭＳ Ｐゴシック" charset="0"/>
                <a:cs typeface="ＭＳ Ｐゴシック" charset="0"/>
              </a:rPr>
              <a:t> s</a:t>
            </a:r>
            <a:r>
              <a:rPr lang="en-US" sz="1200" b="0" i="0" kern="1200" noProof="0" dirty="0">
                <a:solidFill>
                  <a:schemeClr val="tx1"/>
                </a:solidFill>
                <a:effectLst/>
                <a:latin typeface="+mn-lt"/>
                <a:ea typeface="ＭＳ Ｐゴシック" charset="0"/>
                <a:cs typeface="ＭＳ Ｐゴシック" charset="0"/>
              </a:rPr>
              <a:t>aves and automatically restores a set of the CPU registers (R0-R3, R12, PC, PSR, and LR),</a:t>
            </a:r>
            <a:r>
              <a:rPr lang="en-US" sz="1200" b="0" i="0" kern="1200" baseline="0" noProof="0" dirty="0">
                <a:solidFill>
                  <a:schemeClr val="tx1"/>
                </a:solidFill>
                <a:effectLst/>
                <a:latin typeface="+mn-lt"/>
                <a:ea typeface="ＭＳ Ｐゴシック" charset="0"/>
                <a:cs typeface="ＭＳ Ｐゴシック" charset="0"/>
              </a:rPr>
              <a:t> performs</a:t>
            </a:r>
            <a:r>
              <a:rPr lang="en-US" sz="1200" b="0" i="0" kern="1200" noProof="0" dirty="0">
                <a:solidFill>
                  <a:schemeClr val="tx1"/>
                </a:solidFill>
                <a:effectLst/>
                <a:latin typeface="+mn-lt"/>
                <a:ea typeface="ＭＳ Ｐゴシック" charset="0"/>
                <a:cs typeface="ＭＳ Ｐゴシック" charset="0"/>
              </a:rPr>
              <a:t> quick entry to the next pending interrupt without a complete pop/push sequence,</a:t>
            </a:r>
            <a:r>
              <a:rPr lang="en-US" sz="1200" b="0" i="0" kern="1200" baseline="0" noProof="0" dirty="0">
                <a:solidFill>
                  <a:schemeClr val="tx1"/>
                </a:solidFill>
                <a:effectLst/>
                <a:latin typeface="+mn-lt"/>
                <a:ea typeface="ＭＳ Ｐゴシック" charset="0"/>
                <a:cs typeface="ＭＳ Ｐゴシック" charset="0"/>
              </a:rPr>
              <a:t> and s</a:t>
            </a:r>
            <a:r>
              <a:rPr lang="en-US" sz="1200" b="0" i="0" kern="1200" noProof="0" dirty="0">
                <a:solidFill>
                  <a:schemeClr val="tx1"/>
                </a:solidFill>
                <a:effectLst/>
                <a:latin typeface="+mn-lt"/>
                <a:ea typeface="ＭＳ Ｐゴシック" charset="0"/>
                <a:cs typeface="ＭＳ Ｐゴシック" charset="0"/>
              </a:rPr>
              <a:t>erves a complete set of 255 (240 external) interrupts.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26</a:t>
            </a:fld>
            <a:endParaRPr lang="en-US" altLang="en-US" dirty="0"/>
          </a:p>
        </p:txBody>
      </p:sp>
    </p:spTree>
    <p:extLst>
      <p:ext uri="{BB962C8B-B14F-4D97-AF65-F5344CB8AC3E}">
        <p14:creationId xmlns:p14="http://schemas.microsoft.com/office/powerpoint/2010/main" val="1454513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external interrupts are managed and prioritized by the NVIC.</a:t>
            </a:r>
            <a:r>
              <a:rPr lang="en-US" baseline="0" dirty="0"/>
              <a:t> A “nested interrupt” is an interrupt routine call within another active interrupt. This second interrupt is called “nested.”</a:t>
            </a:r>
          </a:p>
          <a:p>
            <a:endParaRPr lang="en-US" baseline="0" dirty="0"/>
          </a:p>
          <a:p>
            <a:r>
              <a:rPr lang="en-US" dirty="0"/>
              <a:t>There are two possible states:</a:t>
            </a:r>
            <a:r>
              <a:rPr lang="en-US" baseline="0" dirty="0"/>
              <a:t> the</a:t>
            </a:r>
            <a:r>
              <a:rPr lang="en-US" dirty="0"/>
              <a:t> “enable state” that means that interrupts are recognized, and the “pending state” that means that an interrupt has been requested and detected but is not serviced yet.</a:t>
            </a:r>
          </a:p>
          <a:p>
            <a:pPr marL="171450" indent="-171450">
              <a:buFontTx/>
              <a:buChar cha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CMSIS</a:t>
            </a:r>
            <a:r>
              <a:rPr lang="en-US" b="0" baseline="0" dirty="0"/>
              <a:t> is the</a:t>
            </a:r>
            <a:r>
              <a:rPr lang="en-US" b="0" dirty="0"/>
              <a:t> Cortex Microcontroller Software Interface Standard, a vendor independent interface for debugging that also provides commands for controlling the NVIC.</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27</a:t>
            </a:fld>
            <a:endParaRPr lang="en-US" altLang="en-US" dirty="0"/>
          </a:p>
        </p:txBody>
      </p:sp>
    </p:spTree>
    <p:extLst>
      <p:ext uri="{BB962C8B-B14F-4D97-AF65-F5344CB8AC3E}">
        <p14:creationId xmlns:p14="http://schemas.microsoft.com/office/powerpoint/2010/main" val="789105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Priority Mask Register: When set, the PRIMASK register prevents activation of all exceptions with configurable priority. This eliminates the problem of so-called data races. A data race occurs when two independent threads may access the same data. </a:t>
            </a:r>
          </a:p>
          <a:p>
            <a:endParaRPr lang="en-US" noProof="0" dirty="0"/>
          </a:p>
          <a:p>
            <a:r>
              <a:rPr lang="en-US" noProof="0" dirty="0"/>
              <a:t>The CMSIS-Core API provides dedicated commands to manipulate the PRIMASK and the PM flag.</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28</a:t>
            </a:fld>
            <a:endParaRPr lang="en-US" altLang="en-US" dirty="0"/>
          </a:p>
        </p:txBody>
      </p:sp>
    </p:spTree>
    <p:extLst>
      <p:ext uri="{BB962C8B-B14F-4D97-AF65-F5344CB8AC3E}">
        <p14:creationId xmlns:p14="http://schemas.microsoft.com/office/powerpoint/2010/main" val="40024439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priority of nearly simultaneous interrupts is important. Here, </a:t>
            </a:r>
            <a:r>
              <a:rPr lang="en-US" baseline="0" dirty="0"/>
              <a:t>a</a:t>
            </a:r>
            <a:r>
              <a:rPr lang="en-US" dirty="0"/>
              <a:t> priority can be defined. The reset has the highest priority (-3)</a:t>
            </a:r>
            <a:r>
              <a:rPr lang="en-US" baseline="0" dirty="0"/>
              <a:t> and the external exceptions are adjustable to higher priorities. The values are stored in the interrupt priority register.</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t>When multiple exceptions are valid at the same time (i.e., more than one exception occurs during the execution of an instruction), they are handled by the core (after completing the execution of the current instruction), according to their</a:t>
            </a:r>
            <a:r>
              <a:rPr lang="en-US" baseline="0" noProof="0" dirty="0"/>
              <a:t> </a:t>
            </a:r>
            <a:r>
              <a:rPr lang="en-US" noProof="0" dirty="0"/>
              <a:t>priority.</a:t>
            </a:r>
            <a:r>
              <a:rPr lang="en-US" baseline="0" noProof="0" dirty="0"/>
              <a:t> </a:t>
            </a:r>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29</a:t>
            </a:fld>
            <a:endParaRPr lang="en-US" altLang="en-US" dirty="0"/>
          </a:p>
        </p:txBody>
      </p:sp>
    </p:spTree>
    <p:extLst>
      <p:ext uri="{BB962C8B-B14F-4D97-AF65-F5344CB8AC3E}">
        <p14:creationId xmlns:p14="http://schemas.microsoft.com/office/powerpoint/2010/main" val="3262138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noProof="0" dirty="0"/>
              <a:t>To understand the concept of interrupt, let’s consider the following simple example: using a switch, we want to change the color of an RGB LED when the switch is pressed. To do this, we connect an external switch to a GPIO pin of the microcontroller. In order to prevent the GPIO pin from being “open,” we will use a pull up resistor (which can be internal). To implement the color changing logic we could write a code that periodically checks if the button was pressed, but this might not be very efficient. Alternatively we may prefer more efficient hardware functionality that notifies the microcontroller of button-press events. This is called an interrupt and in what follows we will discuss this concept in depth, sometimes returning to this simple example.</a:t>
            </a:r>
          </a:p>
          <a:p>
            <a:endParaRPr lang="en-US" noProof="0" dirty="0"/>
          </a:p>
          <a:p>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dirty="0"/>
          </a:p>
        </p:txBody>
      </p:sp>
    </p:spTree>
    <p:extLst>
      <p:ext uri="{BB962C8B-B14F-4D97-AF65-F5344CB8AC3E}">
        <p14:creationId xmlns:p14="http://schemas.microsoft.com/office/powerpoint/2010/main" val="1979179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a:t>
            </a:r>
            <a:r>
              <a:rPr lang="en-US" baseline="0" dirty="0"/>
              <a:t>, w</a:t>
            </a:r>
            <a:r>
              <a:rPr lang="en-US" dirty="0"/>
              <a:t>e will</a:t>
            </a:r>
            <a:r>
              <a:rPr lang="en-US" baseline="0" dirty="0"/>
              <a:t> explore the timing behavior of </a:t>
            </a:r>
            <a:r>
              <a:rPr lang="en-US" dirty="0"/>
              <a:t>the example</a:t>
            </a:r>
            <a:r>
              <a:rPr lang="en-US" baseline="0" dirty="0"/>
              <a:t> </a:t>
            </a:r>
            <a:r>
              <a:rPr lang="en-US" dirty="0"/>
              <a:t>used in</a:t>
            </a:r>
            <a:r>
              <a:rPr lang="en-US" baseline="0" dirty="0"/>
              <a:t> this module (</a:t>
            </a:r>
            <a:r>
              <a:rPr lang="en-US" dirty="0"/>
              <a:t>the switched</a:t>
            </a:r>
            <a:r>
              <a:rPr lang="en-US" baseline="0" dirty="0"/>
              <a:t> LED).</a:t>
            </a:r>
          </a:p>
          <a:p>
            <a:endParaRPr lang="en-US" baseline="0" dirty="0"/>
          </a:p>
          <a:p>
            <a:r>
              <a:rPr lang="en-US" dirty="0"/>
              <a:t>The timing analysis is made with the help of a logic analyzer. In our experiment, we can see</a:t>
            </a:r>
            <a:r>
              <a:rPr lang="en-US" baseline="0" dirty="0"/>
              <a:t> that the switch is pressed for 0.21s, and the ISR is triggered in response to the falling edge of the signal switch. The DBG_MAIN signal is the debug signal that toggles on every loop iteration of the main code. </a:t>
            </a:r>
            <a:r>
              <a:rPr lang="en-US" dirty="0"/>
              <a:t>Here, the interrupts do not seem to be working, since the DMG_MAIN</a:t>
            </a:r>
            <a:r>
              <a:rPr lang="en-US" baseline="0" dirty="0"/>
              <a:t> signal </a:t>
            </a:r>
            <a:r>
              <a:rPr lang="en-US" dirty="0"/>
              <a:t>is continuous. </a:t>
            </a:r>
            <a:endParaRPr lang="en-GB"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30</a:t>
            </a:fld>
            <a:endParaRPr lang="en-US" altLang="en-US" dirty="0"/>
          </a:p>
        </p:txBody>
      </p:sp>
    </p:spTree>
    <p:extLst>
      <p:ext uri="{BB962C8B-B14F-4D97-AF65-F5344CB8AC3E}">
        <p14:creationId xmlns:p14="http://schemas.microsoft.com/office/powerpoint/2010/main" val="28005857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very important aspect of interrupts is “latency.” Latency is defined as the time delay between when interrupts are triggered and when</a:t>
            </a:r>
            <a:r>
              <a:rPr lang="en-US" baseline="0" dirty="0"/>
              <a:t> </a:t>
            </a:r>
            <a:r>
              <a:rPr lang="en-US" dirty="0"/>
              <a:t>the interrupt service routine </a:t>
            </a:r>
            <a:r>
              <a:rPr lang="en-US" baseline="0" dirty="0"/>
              <a:t>begins to execute. </a:t>
            </a:r>
            <a:r>
              <a:rPr lang="en-US" dirty="0"/>
              <a:t>In some</a:t>
            </a:r>
            <a:r>
              <a:rPr lang="en-US" baseline="0" dirty="0"/>
              <a:t> applications, latency is critical; for example, when an analog waveform is sampled. </a:t>
            </a:r>
            <a:endParaRPr lang="en-US" dirty="0"/>
          </a:p>
          <a:p>
            <a:endParaRPr lang="en-US" dirty="0"/>
          </a:p>
          <a:p>
            <a:r>
              <a:rPr lang="en-US" dirty="0"/>
              <a:t>There are several side-effects that</a:t>
            </a:r>
            <a:r>
              <a:rPr lang="en-US" baseline="0" dirty="0"/>
              <a:t> can affect latency that </a:t>
            </a:r>
            <a:r>
              <a:rPr lang="en-US" dirty="0"/>
              <a:t>have to be taken into consideration. For example, latency is affected if the</a:t>
            </a:r>
            <a:r>
              <a:rPr lang="en-US" baseline="0" dirty="0"/>
              <a:t> current executing instruction is finished or abandoned.</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31</a:t>
            </a:fld>
            <a:endParaRPr lang="en-US" altLang="en-US" dirty="0"/>
          </a:p>
        </p:txBody>
      </p:sp>
    </p:spTree>
    <p:extLst>
      <p:ext uri="{BB962C8B-B14F-4D97-AF65-F5344CB8AC3E}">
        <p14:creationId xmlns:p14="http://schemas.microsoft.com/office/powerpoint/2010/main" val="34518765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maximum interrupt frequency equals the CPU clock frequency, divided by the sum of the interrupt service routine, plus the interrupt overhead cycles.</a:t>
            </a:r>
          </a:p>
          <a:p>
            <a:endParaRPr lang="en-US" dirty="0"/>
          </a:p>
          <a:p>
            <a:r>
              <a:rPr lang="en-US" dirty="0"/>
              <a:t>Note</a:t>
            </a:r>
            <a:r>
              <a:rPr lang="en-US" baseline="0" dirty="0"/>
              <a:t> that t</a:t>
            </a:r>
            <a:r>
              <a:rPr lang="en-US" dirty="0"/>
              <a:t>he higher the interrupt frequency, the</a:t>
            </a:r>
            <a:r>
              <a:rPr lang="en-US" baseline="0" dirty="0"/>
              <a:t> </a:t>
            </a:r>
            <a:r>
              <a:rPr lang="en-US" dirty="0"/>
              <a:t>less the time there is for the CPU to execute other code. </a:t>
            </a:r>
          </a:p>
          <a:p>
            <a:endParaRPr lang="en-GB"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32</a:t>
            </a:fld>
            <a:endParaRPr lang="en-US" altLang="en-US" dirty="0"/>
          </a:p>
        </p:txBody>
      </p:sp>
    </p:spTree>
    <p:extLst>
      <p:ext uri="{BB962C8B-B14F-4D97-AF65-F5344CB8AC3E}">
        <p14:creationId xmlns:p14="http://schemas.microsoft.com/office/powerpoint/2010/main" val="26630244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designing a program with interrupts, it is necessary to take several design decisions from a timing perspective, related to the interrupt</a:t>
            </a:r>
            <a:r>
              <a:rPr lang="en-US" baseline="0" dirty="0"/>
              <a:t> implementation.</a:t>
            </a:r>
          </a:p>
          <a:p>
            <a:endParaRPr lang="en-US" baseline="0" dirty="0"/>
          </a:p>
          <a:p>
            <a:r>
              <a:rPr lang="en-US" baseline="0" dirty="0"/>
              <a:t>First, we must consider the amount of work that will be assigned to an interrupt, and deal with the time to be spent in between ISR and other code. If multiple ISRs, it is better to assign them to perform only critical work, and to buffer the rest for later processing.</a:t>
            </a:r>
          </a:p>
          <a:p>
            <a:endParaRPr lang="en-US" baseline="0" dirty="0"/>
          </a:p>
          <a:p>
            <a:r>
              <a:rPr lang="en-US" baseline="0" dirty="0"/>
              <a:t>Another important question is whether ISRs should be in charge of re-enabling interrupts. Since having an ISR running for a long duration with all interrupts disabled is not desirable, it might be preferable for a long-running ISR to re-enable interrupts. On the other hand, if an ISR is fast and efficient, then there is no need for such action. </a:t>
            </a:r>
          </a:p>
          <a:p>
            <a:endParaRPr lang="en-US" baseline="0" dirty="0"/>
          </a:p>
          <a:p>
            <a:r>
              <a:rPr lang="en-US" baseline="0" dirty="0"/>
              <a:t>One way to communicate between ISR and other code is software data buffering that is generally used as a communication interface. One must always keep data integrity and race conditions in mind. </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33</a:t>
            </a:fld>
            <a:endParaRPr lang="en-US" altLang="en-US" dirty="0"/>
          </a:p>
        </p:txBody>
      </p:sp>
    </p:spTree>
    <p:extLst>
      <p:ext uri="{BB962C8B-B14F-4D97-AF65-F5344CB8AC3E}">
        <p14:creationId xmlns:p14="http://schemas.microsoft.com/office/powerpoint/2010/main" val="18277554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optimize code</a:t>
            </a:r>
            <a:r>
              <a:rPr lang="en-US" baseline="0" dirty="0"/>
              <a:t> generation and improve runtime, the compiler makes some assumptions about code behavior. One key assumption is that all data behave in an atomic manner. Because changes from outside are not expected, some variables may be loaded into the registers (performance improvements) and register values written back to memory at the end of the procedure, or when there is a need. </a:t>
            </a:r>
          </a:p>
          <a:p>
            <a:endParaRPr lang="en-US" baseline="0" dirty="0"/>
          </a:p>
          <a:p>
            <a:r>
              <a:rPr lang="en-US" baseline="0" dirty="0"/>
              <a:t>T</a:t>
            </a:r>
            <a:r>
              <a:rPr lang="en-US" sz="2000" dirty="0"/>
              <a:t>his optimization can fail, however. </a:t>
            </a:r>
            <a:r>
              <a:rPr lang="en-US" sz="1800" dirty="0"/>
              <a:t>For</a:t>
            </a:r>
            <a:r>
              <a:rPr lang="en-US" sz="1800" baseline="0" dirty="0"/>
              <a:t> example, the application is </a:t>
            </a:r>
            <a:r>
              <a:rPr lang="en-US" sz="1800" dirty="0"/>
              <a:t>reading from an input port, polling for key press,</a:t>
            </a:r>
            <a:r>
              <a:rPr lang="en-US" sz="1800" baseline="0" dirty="0"/>
              <a:t> and the switch state is represented by the variable SW_0. </a:t>
            </a:r>
            <a:r>
              <a:rPr lang="en-US" sz="1600" dirty="0"/>
              <a:t>If SW_0 is changed by</a:t>
            </a:r>
            <a:r>
              <a:rPr lang="en-US" sz="1600" baseline="0" dirty="0"/>
              <a:t> an interrupt routine, this change will not be recognized, as this variable will not update within the while loop.</a:t>
            </a:r>
          </a:p>
          <a:p>
            <a:pPr lvl="0"/>
            <a:endParaRPr lang="en-US" sz="1600" baseline="0" dirty="0"/>
          </a:p>
          <a:p>
            <a:pPr lvl="0"/>
            <a:r>
              <a:rPr lang="en-US" sz="1600" baseline="0" dirty="0"/>
              <a:t>Other situations that might prompt failure are explicitly listed above.</a:t>
            </a:r>
            <a:endParaRPr lang="en-US" sz="160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34</a:t>
            </a:fld>
            <a:endParaRPr lang="en-US" altLang="en-US" dirty="0"/>
          </a:p>
        </p:txBody>
      </p:sp>
    </p:spTree>
    <p:extLst>
      <p:ext uri="{BB962C8B-B14F-4D97-AF65-F5344CB8AC3E}">
        <p14:creationId xmlns:p14="http://schemas.microsoft.com/office/powerpoint/2010/main" val="20024380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indicator for potential external changes is the compiler keyword “volatile.”</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Volatile data is data that may be changed in other parts of the software.</a:t>
            </a:r>
          </a:p>
          <a:p>
            <a:endParaRPr lang="en-US" baseline="0" dirty="0"/>
          </a:p>
          <a:p>
            <a:r>
              <a:rPr lang="en-US" baseline="0" dirty="0"/>
              <a:t>If a variable is declared using volatile, e.g. volatile int a, then a compiler will reload the variable before every use. However, one should be careful with the use of this declaration, because volatile may slow down the code, especially a very efficient, atomic code.</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35</a:t>
            </a:fld>
            <a:endParaRPr lang="en-US" altLang="en-US" dirty="0"/>
          </a:p>
        </p:txBody>
      </p:sp>
    </p:spTree>
    <p:extLst>
      <p:ext uri="{BB962C8B-B14F-4D97-AF65-F5344CB8AC3E}">
        <p14:creationId xmlns:p14="http://schemas.microsoft.com/office/powerpoint/2010/main" val="8542013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good example is a clock application: A routine is called at 1Hz by an interrupt, increasing the seconds counter by 1. The timer interrupt not only performs the atomic operation of increasing the counter, but also checks the correct assignment to minutes, hours, and days. Additionally, a routine defines GetDateTime, copying the data to a DateTimeType pointer.</a:t>
            </a:r>
          </a:p>
          <a:p>
            <a:endParaRPr lang="en-US" baseline="0" dirty="0"/>
          </a:p>
          <a:p>
            <a:r>
              <a:rPr lang="en-US" dirty="0"/>
              <a:t>Now, if there is poor</a:t>
            </a:r>
            <a:r>
              <a:rPr lang="en-US" baseline="0" dirty="0"/>
              <a:t> timing between the interrupt and function call, an inconsistent situation (“data race condition”) may occur, as explained next.</a:t>
            </a:r>
            <a:endParaRPr lang="en-US" dirty="0"/>
          </a:p>
          <a:p>
            <a:endParaRPr lang="en-GB"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36</a:t>
            </a:fld>
            <a:endParaRPr lang="en-US" altLang="en-US" dirty="0"/>
          </a:p>
        </p:txBody>
      </p:sp>
    </p:spTree>
    <p:extLst>
      <p:ext uri="{BB962C8B-B14F-4D97-AF65-F5344CB8AC3E}">
        <p14:creationId xmlns:p14="http://schemas.microsoft.com/office/powerpoint/2010/main" val="19768792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16354E-6974-4833-AB87-3220A0835E84}" type="slidenum">
              <a:rPr lang="en-US" altLang="en-US" smtClean="0"/>
              <a:pPr>
                <a:defRPr/>
              </a:pPr>
              <a:t>37</a:t>
            </a:fld>
            <a:endParaRPr lang="en-US" altLang="en-US" dirty="0"/>
          </a:p>
        </p:txBody>
      </p:sp>
    </p:spTree>
    <p:extLst>
      <p:ext uri="{BB962C8B-B14F-4D97-AF65-F5344CB8AC3E}">
        <p14:creationId xmlns:p14="http://schemas.microsoft.com/office/powerpoint/2010/main" val="35303922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latin typeface="+mn-lt"/>
                <a:cs typeface="Courier New" panose="02070309020205020404" pitchFamily="49" charset="0"/>
              </a:rPr>
              <a:t>The problem arises when</a:t>
            </a:r>
            <a:r>
              <a:rPr lang="en-US" baseline="0" noProof="0" dirty="0">
                <a:latin typeface="+mn-lt"/>
                <a:cs typeface="Courier New" panose="02070309020205020404" pitchFamily="49" charset="0"/>
              </a:rPr>
              <a:t> an interrupt is triggered during the execution of the GetDateTime function, while it is updating DT. The interrupt service routine changed the current time that as a result has to update the rest of the DT members with the new values. Consequently, the DT </a:t>
            </a:r>
            <a:r>
              <a:rPr lang="en-US" baseline="0" dirty="0"/>
              <a:t>beginning of data is older than the end, and therefore they are inconsistent</a:t>
            </a:r>
            <a:r>
              <a:rPr lang="en-US" baseline="0" noProof="0" dirty="0">
                <a:latin typeface="+mn-lt"/>
                <a:cs typeface="Courier New" panose="02070309020205020404" pitchFamily="49" charset="0"/>
              </a:rPr>
              <a:t>. This faulty update of the DT variable is a “race condition.” </a:t>
            </a:r>
            <a:endParaRPr lang="en-US" noProof="0" dirty="0">
              <a:latin typeface="+mn-lt"/>
              <a:cs typeface="Courier New" panose="02070309020205020404" pitchFamily="49"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mn-lt"/>
              <a:cs typeface="Courier New" panose="02070309020205020404" pitchFamily="49"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mn-lt"/>
                <a:cs typeface="Courier New" panose="02070309020205020404" pitchFamily="49" charset="0"/>
              </a:rPr>
              <a:t>This problem</a:t>
            </a:r>
            <a:r>
              <a:rPr lang="en-US" baseline="0" dirty="0">
                <a:latin typeface="+mn-lt"/>
                <a:cs typeface="Courier New" panose="02070309020205020404" pitchFamily="49" charset="0"/>
              </a:rPr>
              <a:t> is not simple to solve. Usually, it is a good idea to turn off the interrupts at the beginning of GetDateTime(), using the PRIMASK PM-flag, and turn it on again later. However, this may lead to missing an interrupt event and a 1-second-count, and the consequence is an incorrect time.</a:t>
            </a:r>
            <a:endParaRPr lang="en-US" dirty="0">
              <a:latin typeface="+mn-lt"/>
              <a:cs typeface="Courier New" panose="02070309020205020404" pitchFamily="49" charset="0"/>
            </a:endParaRP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38</a:t>
            </a:fld>
            <a:endParaRPr lang="en-US" altLang="en-US" dirty="0"/>
          </a:p>
        </p:txBody>
      </p:sp>
    </p:spTree>
    <p:extLst>
      <p:ext uri="{BB962C8B-B14F-4D97-AF65-F5344CB8AC3E}">
        <p14:creationId xmlns:p14="http://schemas.microsoft.com/office/powerpoint/2010/main" val="20073720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a:t>
            </a:r>
            <a:r>
              <a:rPr lang="en-US" baseline="0" dirty="0"/>
              <a:t> that has to be protected is that which is potentially changed by an ISR, and requires multiple instructions to read or write (non-atomic access). </a:t>
            </a:r>
          </a:p>
          <a:p>
            <a:endParaRPr lang="en-US" dirty="0"/>
          </a:p>
          <a:p>
            <a:r>
              <a:rPr lang="en-US" dirty="0"/>
              <a:t>There are many boundary conditions</a:t>
            </a:r>
            <a:r>
              <a:rPr lang="en-US" baseline="0" dirty="0"/>
              <a:t> to be met. For instance, if only an ISR/task writes to a data object, then we must ensure that data is not overwritten partway through being read. Consequently, the writer and reader should not interrupt each other. Additionally, in the case of multiple ISRs that can write to data object, we have to ensure that writers do not interrupt each other as well.</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39</a:t>
            </a:fld>
            <a:endParaRPr lang="en-US" altLang="en-US" dirty="0"/>
          </a:p>
        </p:txBody>
      </p:sp>
    </p:spTree>
    <p:extLst>
      <p:ext uri="{BB962C8B-B14F-4D97-AF65-F5344CB8AC3E}">
        <p14:creationId xmlns:p14="http://schemas.microsoft.com/office/powerpoint/2010/main" val="1693378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Polling</a:t>
            </a:r>
            <a:r>
              <a:rPr lang="en-US" baseline="0" noProof="0" dirty="0"/>
              <a:t> is the method by which the microcontroller continuously checks the status of a flag. </a:t>
            </a:r>
            <a:r>
              <a:rPr lang="en-US" noProof="0" dirty="0"/>
              <a:t>This software-based approach</a:t>
            </a:r>
            <a:r>
              <a:rPr lang="en-US" baseline="0" noProof="0" dirty="0"/>
              <a:t> is slow, inefficient, and does not scale well. Specifically, the more GPIO or other events have to be polled, the more time is consumed. Hence, there is a natural limit to the number of GPIOs that can be supervised at a given processor speed.</a:t>
            </a:r>
          </a:p>
          <a:p>
            <a:endParaRPr lang="en-US" baseline="0" noProof="0" dirty="0"/>
          </a:p>
          <a:p>
            <a:r>
              <a:rPr lang="en-US" noProof="0" dirty="0"/>
              <a:t>In contrast,</a:t>
            </a:r>
            <a:r>
              <a:rPr lang="en-US" baseline="0" noProof="0" dirty="0"/>
              <a:t> an interrupt-based routine only runs relevant code when it is called/initiated by the interrupt service routine (ISR). This routine directly executes the addressed code, sometimes without any CPU interaction. Therefore the solution is very scalable, because it is independent of the number of monitored events, and their supervision does not consume CPU time.</a:t>
            </a:r>
            <a:endParaRPr lang="en-US" noProof="0" dirty="0"/>
          </a:p>
          <a:p>
            <a:endParaRPr lang="en-US" noProof="0" dirty="0"/>
          </a:p>
          <a:p>
            <a:endParaRPr lang="en-US" noProof="0" dirty="0"/>
          </a:p>
          <a:p>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dirty="0"/>
          </a:p>
        </p:txBody>
      </p:sp>
    </p:spTree>
    <p:extLst>
      <p:ext uri="{BB962C8B-B14F-4D97-AF65-F5344CB8AC3E}">
        <p14:creationId xmlns:p14="http://schemas.microsoft.com/office/powerpoint/2010/main" val="10527678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solution is to briefly disable preemption, in order to prevent any interruption during critical section execution. If we know that an ISR (or more) can write to the shared data object, we need then to disable interrupts. This can be achieved with the help of CMSIS-CORE by saving the current PRIMASK state into a temporary variable, disabling interrupts, executing the critical code section and, finally, restoring the PRIMASK register status. </a:t>
            </a:r>
          </a:p>
          <a:p>
            <a:endParaRPr lang="en-US" baseline="0" dirty="0"/>
          </a:p>
          <a:p>
            <a:r>
              <a:rPr lang="en-US" baseline="0" dirty="0"/>
              <a:t>In general, you should avoid disabling interrupts, since this may affect other processing requests. If you need to disable interrupts, try to do it for as few instructions as possible, in order to make the time of the interrupt as short as possible.</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40</a:t>
            </a:fld>
            <a:endParaRPr lang="en-US" altLang="en-US" dirty="0"/>
          </a:p>
        </p:txBody>
      </p:sp>
    </p:spTree>
    <p:extLst>
      <p:ext uri="{BB962C8B-B14F-4D97-AF65-F5344CB8AC3E}">
        <p14:creationId xmlns:p14="http://schemas.microsoft.com/office/powerpoint/2010/main" val="5481657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following modules, we will introduce the Mbed Platform and study a range of connectivity solutions for IoT.</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41</a:t>
            </a:fld>
            <a:endParaRPr lang="en-US" altLang="en-US" dirty="0"/>
          </a:p>
        </p:txBody>
      </p:sp>
    </p:spTree>
    <p:extLst>
      <p:ext uri="{BB962C8B-B14F-4D97-AF65-F5344CB8AC3E}">
        <p14:creationId xmlns:p14="http://schemas.microsoft.com/office/powerpoint/2010/main" val="3212025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 term</a:t>
            </a:r>
            <a:r>
              <a:rPr lang="en-US" baseline="0" noProof="0" dirty="0"/>
              <a:t> “interrupt” is self-explanatory: according to its priority, it interrupts (nearly) everything in order to trigger the execution of a specific code. While each interrupt’s configuration determines what is actually interrupted, if the interrupt is active, then the main program code will be stopped. </a:t>
            </a:r>
          </a:p>
          <a:p>
            <a:endParaRPr lang="en-US" baseline="0" noProof="0" dirty="0"/>
          </a:p>
          <a:p>
            <a:r>
              <a:rPr lang="en-US" baseline="0" noProof="0" dirty="0"/>
              <a:t>After stopping the main code, some hard-wired routines, such as saving data in registers, are performed, before the interrupt routine is launched. </a:t>
            </a:r>
          </a:p>
          <a:p>
            <a:endParaRPr lang="en-US" baseline="0" noProof="0" dirty="0"/>
          </a:p>
          <a:p>
            <a:r>
              <a:rPr lang="en-US" baseline="0" noProof="0" dirty="0"/>
              <a:t>All steps will be reversed after the interrupt routine is finished, and the regular program execution continues.</a:t>
            </a:r>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dirty="0"/>
          </a:p>
        </p:txBody>
      </p:sp>
    </p:spTree>
    <p:extLst>
      <p:ext uri="{BB962C8B-B14F-4D97-AF65-F5344CB8AC3E}">
        <p14:creationId xmlns:p14="http://schemas.microsoft.com/office/powerpoint/2010/main" val="2370887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16354E-6974-4833-AB87-3220A0835E84}" type="slidenum">
              <a:rPr lang="en-US" altLang="en-US" smtClean="0"/>
              <a:pPr>
                <a:defRPr/>
              </a:pPr>
              <a:t>6</a:t>
            </a:fld>
            <a:endParaRPr lang="en-US" altLang="en-US" dirty="0"/>
          </a:p>
        </p:txBody>
      </p:sp>
    </p:spTree>
    <p:extLst>
      <p:ext uri="{BB962C8B-B14F-4D97-AF65-F5344CB8AC3E}">
        <p14:creationId xmlns:p14="http://schemas.microsoft.com/office/powerpoint/2010/main" val="2875016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noProof="0" dirty="0"/>
              <a:t>Going back to our initial example, let’s examine how to program the LED color switching logic using interrupts. </a:t>
            </a:r>
          </a:p>
          <a:p>
            <a:endParaRPr lang="en-US" baseline="0" noProof="0" dirty="0"/>
          </a:p>
          <a:p>
            <a:r>
              <a:rPr lang="en-US" baseline="0" noProof="0" dirty="0"/>
              <a:t>The program can be divided into three key components: the main code, the ISR, and a global variable. The main code performs the initialization, lights the RGB LED according to the value of the global variable, and toggles the debug line for every loop iteration.</a:t>
            </a:r>
          </a:p>
          <a:p>
            <a:r>
              <a:rPr lang="en-US" baseline="0" noProof="0" dirty="0"/>
              <a:t> </a:t>
            </a:r>
          </a:p>
          <a:p>
            <a:r>
              <a:rPr lang="en-US" baseline="0" noProof="0" dirty="0"/>
              <a:t>The ISR is triggered only when the switch is pressed and is incrementing the global variable. The ISR also sets the debug line each time it is executed.</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dirty="0"/>
          </a:p>
        </p:txBody>
      </p:sp>
    </p:spTree>
    <p:extLst>
      <p:ext uri="{BB962C8B-B14F-4D97-AF65-F5344CB8AC3E}">
        <p14:creationId xmlns:p14="http://schemas.microsoft.com/office/powerpoint/2010/main" val="491065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Note the different code blocks are </a:t>
            </a:r>
            <a:r>
              <a:rPr lang="en-GB" baseline="0" noProof="0" dirty="0"/>
              <a:t>highlighted with</a:t>
            </a:r>
            <a:r>
              <a:rPr lang="en-GB" baseline="0" dirty="0"/>
              <a:t> the same </a:t>
            </a:r>
            <a:r>
              <a:rPr lang="en-US" baseline="0" noProof="0" dirty="0"/>
              <a:t>colors</a:t>
            </a:r>
            <a:r>
              <a:rPr lang="en-GB" baseline="0" dirty="0"/>
              <a:t> that we used previously to identify the different components (i.e., global variables, main code, ISR)</a:t>
            </a:r>
          </a:p>
          <a:p>
            <a:endParaRPr lang="en-GB" baseline="0" dirty="0"/>
          </a:p>
          <a:p>
            <a:r>
              <a:rPr lang="en-US" baseline="0" noProof="0" dirty="0"/>
              <a:t>The functional code of incrementing the counter (yellow: definition and initialization line) is located in the interrupt service routine (orange). This is activated by an interrupt on the pin to which the switch is connected. Here, a counter is incremented and the RGB LED is controlled according to the counter’s value.</a:t>
            </a:r>
          </a:p>
          <a:p>
            <a:endParaRPr lang="en-GB"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dirty="0"/>
          </a:p>
        </p:txBody>
      </p:sp>
    </p:spTree>
    <p:extLst>
      <p:ext uri="{BB962C8B-B14F-4D97-AF65-F5344CB8AC3E}">
        <p14:creationId xmlns:p14="http://schemas.microsoft.com/office/powerpoint/2010/main" val="2132606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We can</a:t>
            </a:r>
            <a:r>
              <a:rPr lang="en-US" baseline="0" noProof="0" dirty="0"/>
              <a:t> use the debugger to observe the exception handling steps in detail. </a:t>
            </a:r>
            <a:r>
              <a:rPr lang="en-US" noProof="0" dirty="0"/>
              <a:t>It</a:t>
            </a:r>
            <a:r>
              <a:rPr lang="en-US" baseline="0" noProof="0" dirty="0"/>
              <a:t> is advantageous to follow the next steps within an integrated development environment (IDE) that is extended with the disassembly and register sections, so that every step of the exception handling can be observed inside the register. To see all the steps, the developer must set a breakpoint on the first line of the exception handler (here: line 8).</a:t>
            </a:r>
          </a:p>
          <a:p>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dirty="0"/>
          </a:p>
        </p:txBody>
      </p:sp>
    </p:spTree>
    <p:extLst>
      <p:ext uri="{BB962C8B-B14F-4D97-AF65-F5344CB8AC3E}">
        <p14:creationId xmlns:p14="http://schemas.microsoft.com/office/powerpoint/2010/main" val="4144538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l="5223" t="21298" r="4245" b="2359"/>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6" name="Title 1"/>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28" name="Text Placeholder 3"/>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801157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6" name="Title 1">
            <a:extLst>
              <a:ext uri="{FF2B5EF4-FFF2-40B4-BE49-F238E27FC236}">
                <a16:creationId xmlns:a16="http://schemas.microsoft.com/office/drawing/2014/main" id="{42EC3731-9F30-0D4B-A054-E13DBA0EEDFB}"/>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28" name="Subtitle 2">
            <a:extLst>
              <a:ext uri="{FF2B5EF4-FFF2-40B4-BE49-F238E27FC236}">
                <a16:creationId xmlns:a16="http://schemas.microsoft.com/office/drawing/2014/main" id="{1499DC14-57F4-EA4C-ABBC-0ECD735C407B}"/>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727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5" name="Title 1">
            <a:extLst>
              <a:ext uri="{FF2B5EF4-FFF2-40B4-BE49-F238E27FC236}">
                <a16:creationId xmlns:a16="http://schemas.microsoft.com/office/drawing/2014/main" id="{070E4E49-42EA-4646-806F-4543D65EF52F}"/>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17" name="Subtitle 2">
            <a:extLst>
              <a:ext uri="{FF2B5EF4-FFF2-40B4-BE49-F238E27FC236}">
                <a16:creationId xmlns:a16="http://schemas.microsoft.com/office/drawing/2014/main" id="{FC99A7BD-35E3-6C48-9932-949A94C6AB39}"/>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799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itle 1">
            <a:extLst>
              <a:ext uri="{FF2B5EF4-FFF2-40B4-BE49-F238E27FC236}">
                <a16:creationId xmlns:a16="http://schemas.microsoft.com/office/drawing/2014/main" id="{949AC842-3F8D-254D-90B4-AF304AFFF89D}"/>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18" name="Subtitle 2">
            <a:extLst>
              <a:ext uri="{FF2B5EF4-FFF2-40B4-BE49-F238E27FC236}">
                <a16:creationId xmlns:a16="http://schemas.microsoft.com/office/drawing/2014/main" id="{6F9C109C-BF81-F249-8D1F-C2696B6FECD7}"/>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6041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Slide with TOP level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08622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90"/>
            <a:ext cx="11233150" cy="4087104"/>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5" y="2373786"/>
            <a:ext cx="3392553"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2"/>
            <a:ext cx="2619375" cy="4086426"/>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2"/>
            <a:ext cx="8296540" cy="4086426"/>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08642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086225"/>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80"/>
            <a:ext cx="5481108" cy="4086426"/>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086427"/>
          </a:xfrm>
        </p:spPr>
        <p:txBody>
          <a:bodyPr/>
          <a:lstStyle>
            <a:lvl1pPr marL="0" indent="0">
              <a:buClr>
                <a:schemeClr val="accent1"/>
              </a:buClr>
              <a:buNone/>
              <a:defRPr sz="2200"/>
            </a:lvl1pPr>
          </a:lstStyle>
          <a:p>
            <a:pPr lvl="0"/>
            <a:r>
              <a:rPr lang="en-US" noProof="0" dirty="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758453"/>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2019 Arm Limited </a:t>
            </a:r>
          </a:p>
        </p:txBody>
      </p:sp>
    </p:spTree>
    <p:extLst>
      <p:ext uri="{BB962C8B-B14F-4D97-AF65-F5344CB8AC3E}">
        <p14:creationId xmlns:p14="http://schemas.microsoft.com/office/powerpoint/2010/main" val="3116273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2019 Arm Limited </a:t>
            </a:r>
          </a:p>
        </p:txBody>
      </p:sp>
    </p:spTree>
    <p:extLst>
      <p:ext uri="{BB962C8B-B14F-4D97-AF65-F5344CB8AC3E}">
        <p14:creationId xmlns:p14="http://schemas.microsoft.com/office/powerpoint/2010/main" val="37694466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716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2114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1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6" name="Title 1"/>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28" name="Text Placeholder 3"/>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60098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rgbClr val="7F7F7F"/>
                </a:solidFill>
              </a:rPr>
              <a:t>© 2020 Arm Limited </a:t>
            </a:r>
          </a:p>
        </p:txBody>
      </p:sp>
      <p:pic>
        <p:nvPicPr>
          <p:cNvPr id="3" name="Picture 2">
            <a:extLst>
              <a:ext uri="{FF2B5EF4-FFF2-40B4-BE49-F238E27FC236}">
                <a16:creationId xmlns:a16="http://schemas.microsoft.com/office/drawing/2014/main" id="{9A012347-3565-314A-935A-F06376FE34D5}"/>
              </a:ext>
            </a:extLst>
          </p:cNvPr>
          <p:cNvPicPr>
            <a:picLocks noChangeAspect="1"/>
          </p:cNvPicPr>
          <p:nvPr userDrawn="1"/>
        </p:nvPicPr>
        <p:blipFill>
          <a:blip r:embed="rId30"/>
          <a:stretch>
            <a:fillRect/>
          </a:stretch>
        </p:blipFill>
        <p:spPr>
          <a:xfrm>
            <a:off x="10938720" y="6378893"/>
            <a:ext cx="774267" cy="236834"/>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10" r:id="rId11"/>
    <p:sldLayoutId id="2147485436" r:id="rId12"/>
    <p:sldLayoutId id="2147485438" r:id="rId13"/>
    <p:sldLayoutId id="2147485440" r:id="rId14"/>
    <p:sldLayoutId id="2147485441" r:id="rId15"/>
    <p:sldLayoutId id="2147485442" r:id="rId16"/>
    <p:sldLayoutId id="2147485443" r:id="rId17"/>
    <p:sldLayoutId id="2147485444" r:id="rId18"/>
    <p:sldLayoutId id="2147485445" r:id="rId19"/>
    <p:sldLayoutId id="2147485446" r:id="rId20"/>
    <p:sldLayoutId id="2147485447" r:id="rId21"/>
    <p:sldLayoutId id="2147485448" r:id="rId22"/>
    <p:sldLayoutId id="2147485449" r:id="rId23"/>
    <p:sldLayoutId id="2147485450" r:id="rId24"/>
    <p:sldLayoutId id="2147485452" r:id="rId25"/>
    <p:sldLayoutId id="2147485512" r:id="rId26"/>
    <p:sldLayoutId id="2147485453" r:id="rId27"/>
    <p:sldLayoutId id="2147485513" r:id="rId28"/>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2.xml"/><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2.xml"/><Relationship Id="rId1" Type="http://schemas.openxmlformats.org/officeDocument/2006/relationships/slideLayout" Target="../slideLayouts/slideLayout2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3.xml"/><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7.xml"/><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2.xml"/><Relationship Id="rId1" Type="http://schemas.openxmlformats.org/officeDocument/2006/relationships/tags" Target="../tags/tag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3BF-D272-0C49-B51F-7C78F467BCCC}"/>
              </a:ext>
            </a:extLst>
          </p:cNvPr>
          <p:cNvSpPr>
            <a:spLocks noGrp="1"/>
          </p:cNvSpPr>
          <p:nvPr>
            <p:ph type="title"/>
          </p:nvPr>
        </p:nvSpPr>
        <p:spPr>
          <a:xfrm>
            <a:off x="4953505" y="1909486"/>
            <a:ext cx="6255833" cy="1519514"/>
          </a:xfrm>
        </p:spPr>
        <p:txBody>
          <a:bodyPr/>
          <a:lstStyle/>
          <a:p>
            <a:r>
              <a:rPr lang="en-US" sz="5400" dirty="0"/>
              <a:t>Interrupts and Low Power Features</a:t>
            </a:r>
            <a:endParaRPr lang="en-US" dirty="0"/>
          </a:p>
        </p:txBody>
      </p:sp>
    </p:spTree>
    <p:extLst>
      <p:ext uri="{BB962C8B-B14F-4D97-AF65-F5344CB8AC3E}">
        <p14:creationId xmlns:p14="http://schemas.microsoft.com/office/powerpoint/2010/main" val="812067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7274-B050-4C1E-9419-B5767EDF7496}"/>
              </a:ext>
            </a:extLst>
          </p:cNvPr>
          <p:cNvSpPr>
            <a:spLocks noGrp="1"/>
          </p:cNvSpPr>
          <p:nvPr>
            <p:ph type="title"/>
          </p:nvPr>
        </p:nvSpPr>
        <p:spPr>
          <a:xfrm>
            <a:off x="479425" y="478302"/>
            <a:ext cx="11233150" cy="512830"/>
          </a:xfrm>
          <a:prstGeom prst="rect">
            <a:avLst/>
          </a:prstGeom>
        </p:spPr>
        <p:txBody>
          <a:bodyPr anchor="t">
            <a:normAutofit/>
          </a:bodyPr>
          <a:lstStyle/>
          <a:p>
            <a:r>
              <a:rPr lang="en-US" dirty="0"/>
              <a:t>Entering exception handlers</a:t>
            </a:r>
          </a:p>
        </p:txBody>
      </p:sp>
      <p:sp>
        <p:nvSpPr>
          <p:cNvPr id="3" name="Text Placeholder 2">
            <a:extLst>
              <a:ext uri="{FF2B5EF4-FFF2-40B4-BE49-F238E27FC236}">
                <a16:creationId xmlns:a16="http://schemas.microsoft.com/office/drawing/2014/main" id="{C055AF7A-A4DF-4A34-8C51-A8FA677E3C59}"/>
              </a:ext>
            </a:extLst>
          </p:cNvPr>
          <p:cNvSpPr>
            <a:spLocks noGrp="1"/>
          </p:cNvSpPr>
          <p:nvPr>
            <p:ph type="body" sz="quarter" idx="13"/>
          </p:nvPr>
        </p:nvSpPr>
        <p:spPr>
          <a:xfrm>
            <a:off x="479425" y="991131"/>
            <a:ext cx="11233150" cy="344488"/>
          </a:xfrm>
          <a:prstGeom prst="rect">
            <a:avLst/>
          </a:prstGeom>
        </p:spPr>
        <p:txBody>
          <a:bodyPr>
            <a:normAutofit lnSpcReduction="10000"/>
          </a:bodyPr>
          <a:lstStyle/>
          <a:p>
            <a:r>
              <a:rPr lang="en-US" dirty="0"/>
              <a:t>Processor hardwired exception processing</a:t>
            </a:r>
          </a:p>
        </p:txBody>
      </p:sp>
      <p:graphicFrame>
        <p:nvGraphicFramePr>
          <p:cNvPr id="6" name="Content Placeholder 3">
            <a:extLst>
              <a:ext uri="{FF2B5EF4-FFF2-40B4-BE49-F238E27FC236}">
                <a16:creationId xmlns:a16="http://schemas.microsoft.com/office/drawing/2014/main" id="{A361081F-A912-426A-92B5-DFCE5D51DB6E}"/>
              </a:ext>
            </a:extLst>
          </p:cNvPr>
          <p:cNvGraphicFramePr>
            <a:graphicFrameLocks noGrp="1"/>
          </p:cNvGraphicFramePr>
          <p:nvPr>
            <p:ph idx="1"/>
            <p:extLst>
              <p:ext uri="{D42A27DB-BD31-4B8C-83A1-F6EECF244321}">
                <p14:modId xmlns:p14="http://schemas.microsoft.com/office/powerpoint/2010/main" val="1832643654"/>
              </p:ext>
            </p:extLst>
          </p:nvPr>
        </p:nvGraphicFramePr>
        <p:xfrm>
          <a:off x="479425" y="1554489"/>
          <a:ext cx="11233150" cy="4490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8878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97926-7F98-41A4-B17D-91F86EB255E8}"/>
              </a:ext>
            </a:extLst>
          </p:cNvPr>
          <p:cNvSpPr>
            <a:spLocks noGrp="1"/>
          </p:cNvSpPr>
          <p:nvPr>
            <p:ph type="title"/>
          </p:nvPr>
        </p:nvSpPr>
        <p:spPr/>
        <p:txBody>
          <a:bodyPr/>
          <a:lstStyle/>
          <a:p>
            <a:r>
              <a:rPr lang="en-US" dirty="0"/>
              <a:t>Exception handling</a:t>
            </a:r>
          </a:p>
        </p:txBody>
      </p:sp>
      <p:sp>
        <p:nvSpPr>
          <p:cNvPr id="3" name="Text Placeholder 2">
            <a:extLst>
              <a:ext uri="{FF2B5EF4-FFF2-40B4-BE49-F238E27FC236}">
                <a16:creationId xmlns:a16="http://schemas.microsoft.com/office/drawing/2014/main" id="{042194AC-9C29-4ED6-9CB1-F7164A92C834}"/>
              </a:ext>
            </a:extLst>
          </p:cNvPr>
          <p:cNvSpPr>
            <a:spLocks noGrp="1"/>
          </p:cNvSpPr>
          <p:nvPr>
            <p:ph type="body" sz="quarter" idx="13"/>
          </p:nvPr>
        </p:nvSpPr>
        <p:spPr/>
        <p:txBody>
          <a:bodyPr/>
          <a:lstStyle/>
          <a:p>
            <a:r>
              <a:rPr lang="en-US" dirty="0"/>
              <a:t>1. Finish current instruction</a:t>
            </a:r>
          </a:p>
        </p:txBody>
      </p:sp>
      <p:sp>
        <p:nvSpPr>
          <p:cNvPr id="4" name="Content Placeholder 3">
            <a:extLst>
              <a:ext uri="{FF2B5EF4-FFF2-40B4-BE49-F238E27FC236}">
                <a16:creationId xmlns:a16="http://schemas.microsoft.com/office/drawing/2014/main" id="{9B03A457-27F9-4AB0-AEF1-203A62E8473A}"/>
              </a:ext>
            </a:extLst>
          </p:cNvPr>
          <p:cNvSpPr>
            <a:spLocks noGrp="1"/>
          </p:cNvSpPr>
          <p:nvPr>
            <p:ph idx="1"/>
          </p:nvPr>
        </p:nvSpPr>
        <p:spPr/>
        <p:txBody>
          <a:bodyPr/>
          <a:lstStyle/>
          <a:p>
            <a:r>
              <a:rPr lang="en-US" sz="2000" dirty="0"/>
              <a:t>Most instructions are short and finish quickly.</a:t>
            </a:r>
          </a:p>
          <a:p>
            <a:r>
              <a:rPr lang="en-US" sz="2000" dirty="0"/>
              <a:t>Some instructions may take many cycles to execute.</a:t>
            </a:r>
          </a:p>
          <a:p>
            <a:pPr lvl="1"/>
            <a:r>
              <a:rPr lang="en-US" dirty="0"/>
              <a:t>Load Multiple (LDM), Store Multiple (STM), Push, Pop, MULS (32 cycles for some processor core implementations)</a:t>
            </a:r>
          </a:p>
          <a:p>
            <a:r>
              <a:rPr lang="en-US" sz="2000" dirty="0"/>
              <a:t>This will delay interrupt response significantly.</a:t>
            </a:r>
          </a:p>
          <a:p>
            <a:r>
              <a:rPr lang="en-US" sz="2000" dirty="0"/>
              <a:t>If one of these is executing when the interrupt is requested, the processor:</a:t>
            </a:r>
          </a:p>
          <a:p>
            <a:pPr lvl="1"/>
            <a:r>
              <a:rPr lang="en-US" dirty="0"/>
              <a:t>abandons the instruction</a:t>
            </a:r>
          </a:p>
          <a:p>
            <a:pPr lvl="1"/>
            <a:r>
              <a:rPr lang="en-US" dirty="0"/>
              <a:t>responds to the interrupt</a:t>
            </a:r>
          </a:p>
          <a:p>
            <a:pPr lvl="1"/>
            <a:r>
              <a:rPr lang="en-US" dirty="0"/>
              <a:t>executes the ISR</a:t>
            </a:r>
          </a:p>
          <a:p>
            <a:pPr lvl="1"/>
            <a:r>
              <a:rPr lang="en-US" dirty="0"/>
              <a:t>returns from the interrupt</a:t>
            </a:r>
          </a:p>
          <a:p>
            <a:pPr lvl="1"/>
            <a:r>
              <a:rPr lang="en-US" dirty="0"/>
              <a:t>restarts the abandoned instruction</a:t>
            </a:r>
          </a:p>
        </p:txBody>
      </p:sp>
    </p:spTree>
    <p:extLst>
      <p:ext uri="{BB962C8B-B14F-4D97-AF65-F5344CB8AC3E}">
        <p14:creationId xmlns:p14="http://schemas.microsoft.com/office/powerpoint/2010/main" val="4104934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97926-7F98-41A4-B17D-91F86EB255E8}"/>
              </a:ext>
            </a:extLst>
          </p:cNvPr>
          <p:cNvSpPr>
            <a:spLocks noGrp="1"/>
          </p:cNvSpPr>
          <p:nvPr>
            <p:ph type="title"/>
          </p:nvPr>
        </p:nvSpPr>
        <p:spPr/>
        <p:txBody>
          <a:bodyPr/>
          <a:lstStyle/>
          <a:p>
            <a:r>
              <a:rPr lang="en-US" dirty="0"/>
              <a:t>Exception</a:t>
            </a:r>
            <a:r>
              <a:rPr lang="en-GB" dirty="0"/>
              <a:t> </a:t>
            </a:r>
            <a:r>
              <a:rPr lang="en-US" dirty="0"/>
              <a:t>handling</a:t>
            </a:r>
          </a:p>
        </p:txBody>
      </p:sp>
      <p:sp>
        <p:nvSpPr>
          <p:cNvPr id="3" name="Text Placeholder 2">
            <a:extLst>
              <a:ext uri="{FF2B5EF4-FFF2-40B4-BE49-F238E27FC236}">
                <a16:creationId xmlns:a16="http://schemas.microsoft.com/office/drawing/2014/main" id="{042194AC-9C29-4ED6-9CB1-F7164A92C834}"/>
              </a:ext>
            </a:extLst>
          </p:cNvPr>
          <p:cNvSpPr>
            <a:spLocks noGrp="1"/>
          </p:cNvSpPr>
          <p:nvPr>
            <p:ph type="body" sz="quarter" idx="13"/>
          </p:nvPr>
        </p:nvSpPr>
        <p:spPr/>
        <p:txBody>
          <a:bodyPr/>
          <a:lstStyle/>
          <a:p>
            <a:r>
              <a:rPr lang="en-US" dirty="0"/>
              <a:t>2. Push Context onto Current Stack</a:t>
            </a:r>
            <a:endParaRPr lang="en-GB" dirty="0"/>
          </a:p>
        </p:txBody>
      </p:sp>
      <p:sp>
        <p:nvSpPr>
          <p:cNvPr id="4" name="Content Placeholder 3">
            <a:extLst>
              <a:ext uri="{FF2B5EF4-FFF2-40B4-BE49-F238E27FC236}">
                <a16:creationId xmlns:a16="http://schemas.microsoft.com/office/drawing/2014/main" id="{9B03A457-27F9-4AB0-AEF1-203A62E8473A}"/>
              </a:ext>
            </a:extLst>
          </p:cNvPr>
          <p:cNvSpPr>
            <a:spLocks noGrp="1"/>
          </p:cNvSpPr>
          <p:nvPr>
            <p:ph idx="1"/>
          </p:nvPr>
        </p:nvSpPr>
        <p:spPr/>
        <p:txBody>
          <a:bodyPr/>
          <a:lstStyle/>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900" dirty="0"/>
          </a:p>
          <a:p>
            <a:r>
              <a:rPr lang="en-US" sz="2000" dirty="0"/>
              <a:t>Two SPs: main (MSP), process (PSP)</a:t>
            </a:r>
          </a:p>
          <a:p>
            <a:r>
              <a:rPr lang="en-US" sz="2000" dirty="0"/>
              <a:t>Which one is active depends on the operating mode, CONTROL register bit 1.</a:t>
            </a:r>
          </a:p>
          <a:p>
            <a:r>
              <a:rPr lang="en-US" sz="2000" dirty="0"/>
              <a:t>Stack grows toward smaller addresses.</a:t>
            </a:r>
          </a:p>
        </p:txBody>
      </p:sp>
      <p:graphicFrame>
        <p:nvGraphicFramePr>
          <p:cNvPr id="5" name="Table 4">
            <a:extLst>
              <a:ext uri="{FF2B5EF4-FFF2-40B4-BE49-F238E27FC236}">
                <a16:creationId xmlns:a16="http://schemas.microsoft.com/office/drawing/2014/main" id="{87207B21-821E-47B4-A96C-AA32045EC63A}"/>
              </a:ext>
            </a:extLst>
          </p:cNvPr>
          <p:cNvGraphicFramePr>
            <a:graphicFrameLocks noGrp="1"/>
          </p:cNvGraphicFramePr>
          <p:nvPr>
            <p:extLst>
              <p:ext uri="{D42A27DB-BD31-4B8C-83A1-F6EECF244321}">
                <p14:modId xmlns:p14="http://schemas.microsoft.com/office/powerpoint/2010/main" val="2768298223"/>
              </p:ext>
            </p:extLst>
          </p:nvPr>
        </p:nvGraphicFramePr>
        <p:xfrm>
          <a:off x="809399" y="1548739"/>
          <a:ext cx="10573201" cy="333756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2600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gridCol w="4284001">
                  <a:extLst>
                    <a:ext uri="{9D8B030D-6E8A-4147-A177-3AD203B41FA5}">
                      <a16:colId xmlns:a16="http://schemas.microsoft.com/office/drawing/2014/main" val="20003"/>
                    </a:ext>
                  </a:extLst>
                </a:gridCol>
              </a:tblGrid>
              <a:tr h="370840">
                <a:tc>
                  <a:txBody>
                    <a:bodyPr/>
                    <a:lstStyle/>
                    <a:p>
                      <a:endParaRPr lang="en-US" noProof="0"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noProof="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sz="1500" noProof="0" dirty="0"/>
                        <a:t>&lt;previous&gt;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noProof="0" dirty="0"/>
                        <a:t>            SP points</a:t>
                      </a:r>
                      <a:r>
                        <a:rPr lang="en-US" sz="1500" baseline="0" noProof="0" dirty="0"/>
                        <a:t> here before interrupt</a:t>
                      </a:r>
                      <a:endParaRPr lang="en-US" sz="1500" noProof="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endParaRPr lang="en-US" noProof="0"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US" sz="1500" noProof="0" dirty="0"/>
                        <a:t>SP</a:t>
                      </a:r>
                      <a:r>
                        <a:rPr lang="en-US" sz="1500" baseline="0" noProof="0" dirty="0"/>
                        <a:t> + 0x1C</a:t>
                      </a:r>
                      <a:endParaRPr lang="en-US" sz="1500" noProof="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sz="1500" noProof="0" dirty="0"/>
                        <a:t>xPSR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500" noProof="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endParaRPr lang="en-US" noProof="0"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US" sz="1500" noProof="0" dirty="0"/>
                        <a:t>SP + 0x18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sz="1500" noProof="0" dirty="0"/>
                        <a:t>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500" noProof="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pPr algn="r"/>
                      <a:r>
                        <a:rPr lang="en-US" sz="1500" noProof="0" dirty="0"/>
                        <a:t>Decreasing</a:t>
                      </a:r>
                    </a:p>
                  </a:txBody>
                  <a:tcPr marR="18000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US" sz="1500" noProof="0" dirty="0"/>
                        <a:t>SP + 0x14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sz="1500" noProof="0" dirty="0"/>
                        <a:t>LR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500" noProof="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pPr algn="r"/>
                      <a:r>
                        <a:rPr lang="en-US" sz="1500" noProof="0" dirty="0"/>
                        <a:t>memory</a:t>
                      </a:r>
                    </a:p>
                  </a:txBody>
                  <a:tcPr marR="18000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US" sz="1500" noProof="0" dirty="0"/>
                        <a:t>SP + 0x10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sz="1500" noProof="0" dirty="0"/>
                        <a:t>R12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500" noProof="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pPr algn="r"/>
                      <a:r>
                        <a:rPr lang="en-US" sz="1500" noProof="0" dirty="0"/>
                        <a:t>address</a:t>
                      </a:r>
                    </a:p>
                  </a:txBody>
                  <a:tcPr marR="18000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US" sz="1500" noProof="0" dirty="0"/>
                        <a:t>SP + 0x0C</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sz="1500" noProof="0" dirty="0"/>
                        <a:t>R3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500" noProof="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endParaRPr lang="en-US" noProof="0"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US" sz="1500" noProof="0" dirty="0"/>
                        <a:t>SP + 0x08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sz="1500" noProof="0" dirty="0"/>
                        <a:t>R2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500" noProof="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370840">
                <a:tc>
                  <a:txBody>
                    <a:bodyPr/>
                    <a:lstStyle/>
                    <a:p>
                      <a:endParaRPr lang="en-US" noProof="0"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US" sz="1500" noProof="0" dirty="0"/>
                        <a:t>SP + 0x04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sz="1500" noProof="0" dirty="0"/>
                        <a:t>R1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500" noProof="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r h="370840">
                <a:tc>
                  <a:txBody>
                    <a:bodyPr/>
                    <a:lstStyle/>
                    <a:p>
                      <a:endParaRPr lang="en-US" noProof="0"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US" sz="1500" noProof="0" dirty="0"/>
                        <a:t>SP</a:t>
                      </a:r>
                      <a:r>
                        <a:rPr lang="en-US" sz="1500" baseline="0" noProof="0" dirty="0"/>
                        <a:t> + 0x00</a:t>
                      </a:r>
                      <a:endParaRPr lang="en-US" sz="1500" noProof="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sz="1500" noProof="0" dirty="0"/>
                        <a:t>R0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baseline="0" noProof="0" dirty="0"/>
                        <a:t>            </a:t>
                      </a:r>
                      <a:r>
                        <a:rPr lang="en-US" sz="1500" noProof="0" dirty="0"/>
                        <a:t>SP points</a:t>
                      </a:r>
                      <a:r>
                        <a:rPr lang="en-US" sz="1500" baseline="0" noProof="0" dirty="0"/>
                        <a:t> here upon entering ISR</a:t>
                      </a:r>
                      <a:endParaRPr lang="en-US" sz="1500" noProof="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547903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D170A-8786-4F9E-B44A-6FFC76C1904D}"/>
              </a:ext>
            </a:extLst>
          </p:cNvPr>
          <p:cNvSpPr>
            <a:spLocks noGrp="1"/>
          </p:cNvSpPr>
          <p:nvPr>
            <p:ph type="title"/>
          </p:nvPr>
        </p:nvSpPr>
        <p:spPr/>
        <p:txBody>
          <a:bodyPr/>
          <a:lstStyle/>
          <a:p>
            <a:r>
              <a:rPr lang="en-US" dirty="0"/>
              <a:t>Context saved on stack</a:t>
            </a:r>
          </a:p>
        </p:txBody>
      </p:sp>
      <p:pic>
        <p:nvPicPr>
          <p:cNvPr id="6" name="Picture 3">
            <a:extLst>
              <a:ext uri="{FF2B5EF4-FFF2-40B4-BE49-F238E27FC236}">
                <a16:creationId xmlns:a16="http://schemas.microsoft.com/office/drawing/2014/main" id="{D1872FC8-BE09-4CD1-968A-20FCCA7A7C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432" y="1149111"/>
            <a:ext cx="202882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a:extLst>
              <a:ext uri="{FF2B5EF4-FFF2-40B4-BE49-F238E27FC236}">
                <a16:creationId xmlns:a16="http://schemas.microsoft.com/office/drawing/2014/main" id="{19997C37-B3CA-43AB-B2E1-0AD4BD311A43}"/>
              </a:ext>
            </a:extLst>
          </p:cNvPr>
          <p:cNvGrpSpPr/>
          <p:nvPr/>
        </p:nvGrpSpPr>
        <p:grpSpPr>
          <a:xfrm>
            <a:off x="4285249" y="1605949"/>
            <a:ext cx="6918532" cy="4555011"/>
            <a:chOff x="3942813" y="2038977"/>
            <a:chExt cx="6918532" cy="4555011"/>
          </a:xfrm>
        </p:grpSpPr>
        <p:pic>
          <p:nvPicPr>
            <p:cNvPr id="8" name="Picture 2">
              <a:extLst>
                <a:ext uri="{FF2B5EF4-FFF2-40B4-BE49-F238E27FC236}">
                  <a16:creationId xmlns:a16="http://schemas.microsoft.com/office/drawing/2014/main" id="{B84BEC4A-8DCF-4076-8C66-0BD450D041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2813" y="3335498"/>
              <a:ext cx="6722806" cy="2227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Line Callout 2 4">
              <a:extLst>
                <a:ext uri="{FF2B5EF4-FFF2-40B4-BE49-F238E27FC236}">
                  <a16:creationId xmlns:a16="http://schemas.microsoft.com/office/drawing/2014/main" id="{4BF9F867-9E85-4F16-8D3D-BCDB92649DE4}"/>
                </a:ext>
              </a:extLst>
            </p:cNvPr>
            <p:cNvSpPr/>
            <p:nvPr/>
          </p:nvSpPr>
          <p:spPr bwMode="auto">
            <a:xfrm rot="18434846">
              <a:off x="5837088" y="2542786"/>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Calibri" pitchFamily="34" charset="0"/>
                </a:rPr>
                <a:t>Saved R0</a:t>
              </a:r>
            </a:p>
          </p:txBody>
        </p:sp>
        <p:sp>
          <p:nvSpPr>
            <p:cNvPr id="10" name="Line Callout 2 9">
              <a:extLst>
                <a:ext uri="{FF2B5EF4-FFF2-40B4-BE49-F238E27FC236}">
                  <a16:creationId xmlns:a16="http://schemas.microsoft.com/office/drawing/2014/main" id="{4666BC51-D1D2-48F8-BF4C-0B38D5C49B80}"/>
                </a:ext>
              </a:extLst>
            </p:cNvPr>
            <p:cNvSpPr/>
            <p:nvPr/>
          </p:nvSpPr>
          <p:spPr bwMode="auto">
            <a:xfrm rot="18434846">
              <a:off x="6903889" y="2540437"/>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Saved R1</a:t>
              </a:r>
            </a:p>
          </p:txBody>
        </p:sp>
        <p:sp>
          <p:nvSpPr>
            <p:cNvPr id="11" name="Line Callout 2 10">
              <a:extLst>
                <a:ext uri="{FF2B5EF4-FFF2-40B4-BE49-F238E27FC236}">
                  <a16:creationId xmlns:a16="http://schemas.microsoft.com/office/drawing/2014/main" id="{E6C8C349-2020-435D-BA04-A3D0AE029505}"/>
                </a:ext>
              </a:extLst>
            </p:cNvPr>
            <p:cNvSpPr/>
            <p:nvPr/>
          </p:nvSpPr>
          <p:spPr bwMode="auto">
            <a:xfrm rot="18434846">
              <a:off x="7884532" y="2540437"/>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Saved R2</a:t>
              </a:r>
            </a:p>
          </p:txBody>
        </p:sp>
        <p:sp>
          <p:nvSpPr>
            <p:cNvPr id="12" name="Line Callout 2 11">
              <a:extLst>
                <a:ext uri="{FF2B5EF4-FFF2-40B4-BE49-F238E27FC236}">
                  <a16:creationId xmlns:a16="http://schemas.microsoft.com/office/drawing/2014/main" id="{2C5139B3-3174-446B-8AB6-557E0893895F}"/>
                </a:ext>
              </a:extLst>
            </p:cNvPr>
            <p:cNvSpPr/>
            <p:nvPr/>
          </p:nvSpPr>
          <p:spPr bwMode="auto">
            <a:xfrm rot="18434846">
              <a:off x="8875132" y="2540437"/>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Saved R3</a:t>
              </a:r>
            </a:p>
          </p:txBody>
        </p:sp>
        <p:sp>
          <p:nvSpPr>
            <p:cNvPr id="13" name="Line Callout 2 12">
              <a:extLst>
                <a:ext uri="{FF2B5EF4-FFF2-40B4-BE49-F238E27FC236}">
                  <a16:creationId xmlns:a16="http://schemas.microsoft.com/office/drawing/2014/main" id="{41E85752-BAE9-49E4-914D-71E2EBEE81E5}"/>
                </a:ext>
              </a:extLst>
            </p:cNvPr>
            <p:cNvSpPr/>
            <p:nvPr/>
          </p:nvSpPr>
          <p:spPr bwMode="auto">
            <a:xfrm rot="18434846">
              <a:off x="9941932" y="2540437"/>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Saved R12</a:t>
              </a:r>
            </a:p>
          </p:txBody>
        </p:sp>
        <p:sp>
          <p:nvSpPr>
            <p:cNvPr id="14" name="Line Callout 2 13">
              <a:extLst>
                <a:ext uri="{FF2B5EF4-FFF2-40B4-BE49-F238E27FC236}">
                  <a16:creationId xmlns:a16="http://schemas.microsoft.com/office/drawing/2014/main" id="{83B1DD1E-A127-4C89-ABC1-BB2E5699A00D}"/>
                </a:ext>
              </a:extLst>
            </p:cNvPr>
            <p:cNvSpPr/>
            <p:nvPr/>
          </p:nvSpPr>
          <p:spPr bwMode="auto">
            <a:xfrm rot="2900078">
              <a:off x="5630580" y="5674575"/>
              <a:ext cx="1420873" cy="417953"/>
            </a:xfrm>
            <a:prstGeom prst="borderCallout2">
              <a:avLst>
                <a:gd name="adj1" fmla="val 18750"/>
                <a:gd name="adj2" fmla="val -8333"/>
                <a:gd name="adj3" fmla="val 18750"/>
                <a:gd name="adj4" fmla="val -16667"/>
                <a:gd name="adj5" fmla="val -56652"/>
                <a:gd name="adj6" fmla="val -47242"/>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Saved LR</a:t>
              </a:r>
            </a:p>
          </p:txBody>
        </p:sp>
        <p:sp>
          <p:nvSpPr>
            <p:cNvPr id="15" name="Line Callout 2 14">
              <a:extLst>
                <a:ext uri="{FF2B5EF4-FFF2-40B4-BE49-F238E27FC236}">
                  <a16:creationId xmlns:a16="http://schemas.microsoft.com/office/drawing/2014/main" id="{F68D54D7-7360-47D7-BD75-9F20D3DB2C27}"/>
                </a:ext>
              </a:extLst>
            </p:cNvPr>
            <p:cNvSpPr/>
            <p:nvPr/>
          </p:nvSpPr>
          <p:spPr bwMode="auto">
            <a:xfrm rot="2900078">
              <a:off x="6643240" y="5674575"/>
              <a:ext cx="1420873" cy="417953"/>
            </a:xfrm>
            <a:prstGeom prst="borderCallout2">
              <a:avLst>
                <a:gd name="adj1" fmla="val 18750"/>
                <a:gd name="adj2" fmla="val -8333"/>
                <a:gd name="adj3" fmla="val 18750"/>
                <a:gd name="adj4" fmla="val -16667"/>
                <a:gd name="adj5" fmla="val -56652"/>
                <a:gd name="adj6" fmla="val -47242"/>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Saved PC</a:t>
              </a:r>
            </a:p>
          </p:txBody>
        </p:sp>
        <p:sp>
          <p:nvSpPr>
            <p:cNvPr id="16" name="Line Callout 2 15">
              <a:extLst>
                <a:ext uri="{FF2B5EF4-FFF2-40B4-BE49-F238E27FC236}">
                  <a16:creationId xmlns:a16="http://schemas.microsoft.com/office/drawing/2014/main" id="{B07F4736-67C3-4F98-9BDB-6905569106B7}"/>
                </a:ext>
              </a:extLst>
            </p:cNvPr>
            <p:cNvSpPr/>
            <p:nvPr/>
          </p:nvSpPr>
          <p:spPr bwMode="auto">
            <a:xfrm rot="2900078">
              <a:off x="7611780" y="5674575"/>
              <a:ext cx="1420873" cy="417953"/>
            </a:xfrm>
            <a:prstGeom prst="borderCallout2">
              <a:avLst>
                <a:gd name="adj1" fmla="val 18750"/>
                <a:gd name="adj2" fmla="val -8333"/>
                <a:gd name="adj3" fmla="val 18750"/>
                <a:gd name="adj4" fmla="val -16667"/>
                <a:gd name="adj5" fmla="val -56652"/>
                <a:gd name="adj6" fmla="val -47242"/>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Saved xPSR</a:t>
              </a:r>
            </a:p>
          </p:txBody>
        </p:sp>
      </p:grpSp>
      <p:sp>
        <p:nvSpPr>
          <p:cNvPr id="17" name="Line Callout 2 18">
            <a:extLst>
              <a:ext uri="{FF2B5EF4-FFF2-40B4-BE49-F238E27FC236}">
                <a16:creationId xmlns:a16="http://schemas.microsoft.com/office/drawing/2014/main" id="{8F77C9ED-E893-4D99-B9D0-363CA06DD535}"/>
              </a:ext>
            </a:extLst>
          </p:cNvPr>
          <p:cNvSpPr/>
          <p:nvPr/>
        </p:nvSpPr>
        <p:spPr bwMode="auto">
          <a:xfrm>
            <a:off x="3538344" y="1149111"/>
            <a:ext cx="2548550" cy="913677"/>
          </a:xfrm>
          <a:prstGeom prst="borderCallout2">
            <a:avLst>
              <a:gd name="adj1" fmla="val 18750"/>
              <a:gd name="adj2" fmla="val -8333"/>
              <a:gd name="adj3" fmla="val 18750"/>
              <a:gd name="adj4" fmla="val -25468"/>
              <a:gd name="adj5" fmla="val 283243"/>
              <a:gd name="adj6" fmla="val -37408"/>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Calibri" pitchFamily="34" charset="0"/>
              </a:rPr>
              <a:t>SP value is reduced since the registers have been</a:t>
            </a:r>
          </a:p>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Calibri" pitchFamily="34" charset="0"/>
              </a:rPr>
              <a:t>pushed onto the stack.</a:t>
            </a:r>
          </a:p>
        </p:txBody>
      </p:sp>
      <p:sp>
        <p:nvSpPr>
          <p:cNvPr id="18" name="Rectangle 17">
            <a:extLst>
              <a:ext uri="{FF2B5EF4-FFF2-40B4-BE49-F238E27FC236}">
                <a16:creationId xmlns:a16="http://schemas.microsoft.com/office/drawing/2014/main" id="{1D35B17C-F5E9-47CA-B4CE-85A171F4958C}"/>
              </a:ext>
            </a:extLst>
          </p:cNvPr>
          <p:cNvSpPr/>
          <p:nvPr/>
        </p:nvSpPr>
        <p:spPr bwMode="auto">
          <a:xfrm>
            <a:off x="1962881" y="3866911"/>
            <a:ext cx="620285" cy="4445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9" name="Rectangle 18">
            <a:extLst>
              <a:ext uri="{FF2B5EF4-FFF2-40B4-BE49-F238E27FC236}">
                <a16:creationId xmlns:a16="http://schemas.microsoft.com/office/drawing/2014/main" id="{ABBAA356-B756-444F-81EF-B9CC44AC16A2}"/>
              </a:ext>
            </a:extLst>
          </p:cNvPr>
          <p:cNvSpPr/>
          <p:nvPr/>
        </p:nvSpPr>
        <p:spPr bwMode="auto">
          <a:xfrm>
            <a:off x="1966057" y="5406787"/>
            <a:ext cx="617110" cy="283551"/>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031240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97926-7F98-41A4-B17D-91F86EB255E8}"/>
              </a:ext>
            </a:extLst>
          </p:cNvPr>
          <p:cNvSpPr>
            <a:spLocks noGrp="1"/>
          </p:cNvSpPr>
          <p:nvPr>
            <p:ph type="title"/>
          </p:nvPr>
        </p:nvSpPr>
        <p:spPr/>
        <p:txBody>
          <a:bodyPr/>
          <a:lstStyle/>
          <a:p>
            <a:r>
              <a:rPr lang="en-US" dirty="0"/>
              <a:t>Exception handling</a:t>
            </a:r>
          </a:p>
        </p:txBody>
      </p:sp>
      <p:sp>
        <p:nvSpPr>
          <p:cNvPr id="3" name="Text Placeholder 2">
            <a:extLst>
              <a:ext uri="{FF2B5EF4-FFF2-40B4-BE49-F238E27FC236}">
                <a16:creationId xmlns:a16="http://schemas.microsoft.com/office/drawing/2014/main" id="{042194AC-9C29-4ED6-9CB1-F7164A92C834}"/>
              </a:ext>
            </a:extLst>
          </p:cNvPr>
          <p:cNvSpPr>
            <a:spLocks noGrp="1"/>
          </p:cNvSpPr>
          <p:nvPr>
            <p:ph type="body" sz="quarter" idx="13"/>
          </p:nvPr>
        </p:nvSpPr>
        <p:spPr/>
        <p:txBody>
          <a:bodyPr/>
          <a:lstStyle/>
          <a:p>
            <a:r>
              <a:rPr lang="en-US" dirty="0"/>
              <a:t>3. Switch to handler/privileged mode</a:t>
            </a:r>
            <a:endParaRPr lang="en-GB" dirty="0"/>
          </a:p>
        </p:txBody>
      </p:sp>
      <p:sp>
        <p:nvSpPr>
          <p:cNvPr id="6" name="Text Placeholder 5">
            <a:extLst>
              <a:ext uri="{FF2B5EF4-FFF2-40B4-BE49-F238E27FC236}">
                <a16:creationId xmlns:a16="http://schemas.microsoft.com/office/drawing/2014/main" id="{8DE48E46-5F35-428F-8D8C-0C76795243D9}"/>
              </a:ext>
            </a:extLst>
          </p:cNvPr>
          <p:cNvSpPr>
            <a:spLocks noGrp="1"/>
          </p:cNvSpPr>
          <p:nvPr>
            <p:ph type="body" sz="quarter" idx="16"/>
          </p:nvPr>
        </p:nvSpPr>
        <p:spPr>
          <a:xfrm>
            <a:off x="479425" y="1611050"/>
            <a:ext cx="3494477" cy="560696"/>
          </a:xfrm>
        </p:spPr>
        <p:txBody>
          <a:bodyPr/>
          <a:lstStyle/>
          <a:p>
            <a:r>
              <a:rPr lang="en-US" dirty="0"/>
              <a:t>Handler mode uses Main SP</a:t>
            </a:r>
            <a:endParaRPr lang="en-GB" dirty="0"/>
          </a:p>
        </p:txBody>
      </p:sp>
      <p:sp>
        <p:nvSpPr>
          <p:cNvPr id="7" name="Text Placeholder 6">
            <a:extLst>
              <a:ext uri="{FF2B5EF4-FFF2-40B4-BE49-F238E27FC236}">
                <a16:creationId xmlns:a16="http://schemas.microsoft.com/office/drawing/2014/main" id="{2BE7C3D1-69A3-4A5F-8CA1-2DC03BCC3308}"/>
              </a:ext>
            </a:extLst>
          </p:cNvPr>
          <p:cNvSpPr>
            <a:spLocks noGrp="1"/>
          </p:cNvSpPr>
          <p:nvPr>
            <p:ph type="body" sz="quarter" idx="19"/>
          </p:nvPr>
        </p:nvSpPr>
        <p:spPr/>
        <p:txBody>
          <a:bodyPr/>
          <a:lstStyle/>
          <a:p>
            <a:r>
              <a:rPr lang="en-US" dirty="0"/>
              <a:t>Triggering exc. handler</a:t>
            </a:r>
          </a:p>
        </p:txBody>
      </p:sp>
      <p:sp>
        <p:nvSpPr>
          <p:cNvPr id="8" name="Text Placeholder 7">
            <a:extLst>
              <a:ext uri="{FF2B5EF4-FFF2-40B4-BE49-F238E27FC236}">
                <a16:creationId xmlns:a16="http://schemas.microsoft.com/office/drawing/2014/main" id="{0F8725DD-5C7D-4667-8B2A-70D86899A79E}"/>
              </a:ext>
            </a:extLst>
          </p:cNvPr>
          <p:cNvSpPr>
            <a:spLocks noGrp="1"/>
          </p:cNvSpPr>
          <p:nvPr>
            <p:ph type="body" sz="quarter" idx="20"/>
          </p:nvPr>
        </p:nvSpPr>
        <p:spPr>
          <a:xfrm>
            <a:off x="8299448" y="1611050"/>
            <a:ext cx="3892552" cy="560696"/>
          </a:xfrm>
        </p:spPr>
        <p:txBody>
          <a:bodyPr/>
          <a:lstStyle/>
          <a:p>
            <a:r>
              <a:rPr lang="en-US" dirty="0"/>
              <a:t>Update IPSR with exc. number</a:t>
            </a:r>
            <a:endParaRPr lang="en-GB" dirty="0"/>
          </a:p>
        </p:txBody>
      </p:sp>
      <p:grpSp>
        <p:nvGrpSpPr>
          <p:cNvPr id="11" name="Group 10">
            <a:extLst>
              <a:ext uri="{FF2B5EF4-FFF2-40B4-BE49-F238E27FC236}">
                <a16:creationId xmlns:a16="http://schemas.microsoft.com/office/drawing/2014/main" id="{15EA327F-D35C-470D-B167-2437879BB114}"/>
              </a:ext>
            </a:extLst>
          </p:cNvPr>
          <p:cNvGrpSpPr/>
          <p:nvPr/>
        </p:nvGrpSpPr>
        <p:grpSpPr>
          <a:xfrm>
            <a:off x="479425" y="2192659"/>
            <a:ext cx="3413456" cy="3650268"/>
            <a:chOff x="2047904" y="753053"/>
            <a:chExt cx="4137875" cy="4123747"/>
          </a:xfrm>
        </p:grpSpPr>
        <p:sp>
          <p:nvSpPr>
            <p:cNvPr id="12" name="Oval 11">
              <a:extLst>
                <a:ext uri="{FF2B5EF4-FFF2-40B4-BE49-F238E27FC236}">
                  <a16:creationId xmlns:a16="http://schemas.microsoft.com/office/drawing/2014/main" id="{91CB0751-010A-4112-917B-BB3982B05614}"/>
                </a:ext>
              </a:extLst>
            </p:cNvPr>
            <p:cNvSpPr/>
            <p:nvPr/>
          </p:nvSpPr>
          <p:spPr bwMode="auto">
            <a:xfrm>
              <a:off x="2982074" y="1676400"/>
              <a:ext cx="2286000" cy="9144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R="0" indent="0" algn="ctr" fontAlgn="base">
                <a:lnSpc>
                  <a:spcPct val="100000"/>
                </a:lnSpc>
                <a:spcBef>
                  <a:spcPct val="0"/>
                </a:spcBef>
                <a:spcAft>
                  <a:spcPct val="0"/>
                </a:spcAft>
                <a:buClrTx/>
                <a:buSzTx/>
                <a:buFontTx/>
                <a:buNone/>
                <a:tabLst/>
              </a:pPr>
              <a:r>
                <a:rPr lang="en-US" sz="1500" dirty="0">
                  <a:latin typeface="Calibri" pitchFamily="34" charset="0"/>
                </a:rPr>
                <a:t>Thread</a:t>
              </a:r>
            </a:p>
            <a:p>
              <a:pPr marR="0" indent="0" algn="ctr" fontAlgn="base">
                <a:lnSpc>
                  <a:spcPct val="100000"/>
                </a:lnSpc>
                <a:spcBef>
                  <a:spcPct val="0"/>
                </a:spcBef>
                <a:spcAft>
                  <a:spcPct val="0"/>
                </a:spcAft>
                <a:buClrTx/>
                <a:buSzTx/>
                <a:buFontTx/>
                <a:buNone/>
                <a:tabLst/>
              </a:pPr>
              <a:r>
                <a:rPr lang="en-US" sz="1500" dirty="0">
                  <a:latin typeface="Calibri" pitchFamily="34" charset="0"/>
                </a:rPr>
                <a:t>Mode </a:t>
              </a:r>
              <a:br>
                <a:rPr lang="en-US" sz="1500" dirty="0">
                  <a:latin typeface="Calibri" pitchFamily="34" charset="0"/>
                </a:rPr>
              </a:br>
              <a:r>
                <a:rPr lang="en-US" sz="1500" dirty="0">
                  <a:latin typeface="Calibri" pitchFamily="34" charset="0"/>
                </a:rPr>
                <a:t>MSP or PSP</a:t>
              </a:r>
            </a:p>
          </p:txBody>
        </p:sp>
        <p:sp>
          <p:nvSpPr>
            <p:cNvPr id="13" name="Oval 12">
              <a:extLst>
                <a:ext uri="{FF2B5EF4-FFF2-40B4-BE49-F238E27FC236}">
                  <a16:creationId xmlns:a16="http://schemas.microsoft.com/office/drawing/2014/main" id="{F02AF005-798A-4251-B845-65D38F45F0F5}"/>
                </a:ext>
              </a:extLst>
            </p:cNvPr>
            <p:cNvSpPr/>
            <p:nvPr/>
          </p:nvSpPr>
          <p:spPr bwMode="auto">
            <a:xfrm>
              <a:off x="2982074" y="3962400"/>
              <a:ext cx="2286000" cy="9144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Handler Mode</a:t>
              </a:r>
            </a:p>
            <a:p>
              <a:pPr marL="0" marR="0" indent="0" algn="ctr" defTabSz="914400" rtl="0" eaLnBrk="0" fontAlgn="base" latinLnBrk="0" hangingPunct="0">
                <a:lnSpc>
                  <a:spcPct val="100000"/>
                </a:lnSpc>
                <a:spcBef>
                  <a:spcPct val="0"/>
                </a:spcBef>
                <a:spcAft>
                  <a:spcPct val="0"/>
                </a:spcAft>
                <a:buClrTx/>
                <a:buSzTx/>
                <a:buFontTx/>
                <a:buNone/>
                <a:tabLst/>
              </a:pPr>
              <a:r>
                <a:rPr lang="en-US" sz="1500" dirty="0">
                  <a:latin typeface="Calibri" pitchFamily="34" charset="0"/>
                </a:rPr>
                <a:t>MSP</a:t>
              </a:r>
              <a:endParaRPr kumimoji="0" lang="en-US" sz="1500" b="0" i="0" u="none" strike="noStrike" cap="none" normalizeH="0" baseline="0" dirty="0">
                <a:ln>
                  <a:noFill/>
                </a:ln>
                <a:solidFill>
                  <a:schemeClr val="tx1"/>
                </a:solidFill>
                <a:effectLst/>
                <a:latin typeface="Calibri" pitchFamily="34" charset="0"/>
              </a:endParaRPr>
            </a:p>
          </p:txBody>
        </p:sp>
        <p:cxnSp>
          <p:nvCxnSpPr>
            <p:cNvPr id="14" name="Straight Arrow Connector 13">
              <a:extLst>
                <a:ext uri="{FF2B5EF4-FFF2-40B4-BE49-F238E27FC236}">
                  <a16:creationId xmlns:a16="http://schemas.microsoft.com/office/drawing/2014/main" id="{A21DB260-C657-4373-BC1F-5C2A81747683}"/>
                </a:ext>
              </a:extLst>
            </p:cNvPr>
            <p:cNvCxnSpPr>
              <a:stCxn id="12" idx="5"/>
              <a:endCxn id="13" idx="7"/>
            </p:cNvCxnSpPr>
            <p:nvPr/>
          </p:nvCxnSpPr>
          <p:spPr bwMode="auto">
            <a:xfrm>
              <a:off x="4933297" y="2456889"/>
              <a:ext cx="0" cy="163942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a:extLst>
                <a:ext uri="{FF2B5EF4-FFF2-40B4-BE49-F238E27FC236}">
                  <a16:creationId xmlns:a16="http://schemas.microsoft.com/office/drawing/2014/main" id="{9AA50B81-AABF-4D0E-AE68-4373B85372C9}"/>
                </a:ext>
              </a:extLst>
            </p:cNvPr>
            <p:cNvCxnSpPr>
              <a:stCxn id="13" idx="1"/>
              <a:endCxn id="12" idx="3"/>
            </p:cNvCxnSpPr>
            <p:nvPr/>
          </p:nvCxnSpPr>
          <p:spPr bwMode="auto">
            <a:xfrm flipV="1">
              <a:off x="3316851" y="2456889"/>
              <a:ext cx="0" cy="163942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a:extLst>
                <a:ext uri="{FF2B5EF4-FFF2-40B4-BE49-F238E27FC236}">
                  <a16:creationId xmlns:a16="http://schemas.microsoft.com/office/drawing/2014/main" id="{5EA60ABC-EFDC-4AEE-BB36-5F2075EC9153}"/>
                </a:ext>
              </a:extLst>
            </p:cNvPr>
            <p:cNvCxnSpPr>
              <a:endCxn id="12" idx="0"/>
            </p:cNvCxnSpPr>
            <p:nvPr/>
          </p:nvCxnSpPr>
          <p:spPr bwMode="auto">
            <a:xfrm>
              <a:off x="4125074" y="1228618"/>
              <a:ext cx="0" cy="447782"/>
            </a:xfrm>
            <a:prstGeom prst="straightConnector1">
              <a:avLst/>
            </a:prstGeom>
            <a:solidFill>
              <a:schemeClr val="accent1"/>
            </a:solidFill>
            <a:ln w="9525" cap="flat" cmpd="sng" algn="ctr">
              <a:solidFill>
                <a:schemeClr val="tx1"/>
              </a:solidFill>
              <a:prstDash val="solid"/>
              <a:round/>
              <a:headEnd type="oval"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a:extLst>
                <a:ext uri="{FF2B5EF4-FFF2-40B4-BE49-F238E27FC236}">
                  <a16:creationId xmlns:a16="http://schemas.microsoft.com/office/drawing/2014/main" id="{F59E3712-8182-49D6-A63B-6CDE91298F4B}"/>
                </a:ext>
              </a:extLst>
            </p:cNvPr>
            <p:cNvSpPr txBox="1"/>
            <p:nvPr/>
          </p:nvSpPr>
          <p:spPr>
            <a:xfrm>
              <a:off x="3816944" y="753053"/>
              <a:ext cx="616259" cy="323165"/>
            </a:xfrm>
            <a:prstGeom prst="rect">
              <a:avLst/>
            </a:prstGeom>
            <a:noFill/>
          </p:spPr>
          <p:txBody>
            <a:bodyPr wrap="none" rtlCol="0">
              <a:spAutoFit/>
            </a:bodyPr>
            <a:lstStyle/>
            <a:p>
              <a:r>
                <a:rPr lang="en-US" sz="1500" dirty="0">
                  <a:latin typeface="Calibri" pitchFamily="34" charset="0"/>
                </a:rPr>
                <a:t>Reset</a:t>
              </a:r>
            </a:p>
          </p:txBody>
        </p:sp>
        <p:sp>
          <p:nvSpPr>
            <p:cNvPr id="18" name="TextBox 17">
              <a:extLst>
                <a:ext uri="{FF2B5EF4-FFF2-40B4-BE49-F238E27FC236}">
                  <a16:creationId xmlns:a16="http://schemas.microsoft.com/office/drawing/2014/main" id="{162821BD-399C-4C87-8649-624C74F09E92}"/>
                </a:ext>
              </a:extLst>
            </p:cNvPr>
            <p:cNvSpPr txBox="1"/>
            <p:nvPr/>
          </p:nvSpPr>
          <p:spPr>
            <a:xfrm>
              <a:off x="5171976" y="2743200"/>
              <a:ext cx="1013803" cy="784830"/>
            </a:xfrm>
            <a:prstGeom prst="rect">
              <a:avLst/>
            </a:prstGeom>
            <a:noFill/>
          </p:spPr>
          <p:txBody>
            <a:bodyPr wrap="none" rtlCol="0">
              <a:spAutoFit/>
            </a:bodyPr>
            <a:lstStyle/>
            <a:p>
              <a:pPr algn="ctr"/>
              <a:r>
                <a:rPr lang="en-US" sz="1500" i="1" dirty="0">
                  <a:latin typeface="Calibri" pitchFamily="34" charset="0"/>
                </a:rPr>
                <a:t>Starting </a:t>
              </a:r>
              <a:br>
                <a:rPr lang="en-US" sz="1500" i="1" dirty="0">
                  <a:latin typeface="Calibri" pitchFamily="34" charset="0"/>
                </a:rPr>
              </a:br>
              <a:r>
                <a:rPr lang="en-US" sz="1500" i="1" dirty="0">
                  <a:latin typeface="Calibri" pitchFamily="34" charset="0"/>
                </a:rPr>
                <a:t>Exception </a:t>
              </a:r>
              <a:br>
                <a:rPr lang="en-US" sz="1500" i="1" dirty="0">
                  <a:latin typeface="Calibri" pitchFamily="34" charset="0"/>
                </a:rPr>
              </a:br>
              <a:r>
                <a:rPr lang="en-US" sz="1500" i="1" dirty="0">
                  <a:latin typeface="Calibri" pitchFamily="34" charset="0"/>
                </a:rPr>
                <a:t>Processing</a:t>
              </a:r>
            </a:p>
          </p:txBody>
        </p:sp>
        <p:sp>
          <p:nvSpPr>
            <p:cNvPr id="19" name="TextBox 18">
              <a:extLst>
                <a:ext uri="{FF2B5EF4-FFF2-40B4-BE49-F238E27FC236}">
                  <a16:creationId xmlns:a16="http://schemas.microsoft.com/office/drawing/2014/main" id="{F77ADCE4-B7E9-41A5-B170-10CDE191E190}"/>
                </a:ext>
              </a:extLst>
            </p:cNvPr>
            <p:cNvSpPr txBox="1"/>
            <p:nvPr/>
          </p:nvSpPr>
          <p:spPr>
            <a:xfrm>
              <a:off x="2047904" y="2743200"/>
              <a:ext cx="1024768" cy="784830"/>
            </a:xfrm>
            <a:prstGeom prst="rect">
              <a:avLst/>
            </a:prstGeom>
            <a:noFill/>
          </p:spPr>
          <p:txBody>
            <a:bodyPr wrap="none" rtlCol="0">
              <a:spAutoFit/>
            </a:bodyPr>
            <a:lstStyle/>
            <a:p>
              <a:pPr algn="ctr"/>
              <a:r>
                <a:rPr lang="en-US" sz="1500" i="1" dirty="0">
                  <a:latin typeface="Calibri" pitchFamily="34" charset="0"/>
                </a:rPr>
                <a:t>Exception </a:t>
              </a:r>
              <a:br>
                <a:rPr lang="en-US" sz="1500" i="1" dirty="0">
                  <a:latin typeface="Calibri" pitchFamily="34" charset="0"/>
                </a:rPr>
              </a:br>
              <a:r>
                <a:rPr lang="en-US" sz="1500" i="1" dirty="0">
                  <a:latin typeface="Calibri" pitchFamily="34" charset="0"/>
                </a:rPr>
                <a:t>Processing</a:t>
              </a:r>
            </a:p>
            <a:p>
              <a:pPr algn="ctr"/>
              <a:r>
                <a:rPr lang="en-US" sz="1500" i="1" dirty="0">
                  <a:latin typeface="Calibri" pitchFamily="34" charset="0"/>
                </a:rPr>
                <a:t>Completed</a:t>
              </a:r>
            </a:p>
          </p:txBody>
        </p:sp>
      </p:grpSp>
      <p:pic>
        <p:nvPicPr>
          <p:cNvPr id="22" name="Picture 3">
            <a:extLst>
              <a:ext uri="{FF2B5EF4-FFF2-40B4-BE49-F238E27FC236}">
                <a16:creationId xmlns:a16="http://schemas.microsoft.com/office/drawing/2014/main" id="{6DC23D73-AFEA-40C3-8B53-68B4BA670E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485"/>
          <a:stretch/>
        </p:blipFill>
        <p:spPr bwMode="auto">
          <a:xfrm>
            <a:off x="4469293" y="2064590"/>
            <a:ext cx="1844446" cy="4168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Line Callout 2 18">
            <a:extLst>
              <a:ext uri="{FF2B5EF4-FFF2-40B4-BE49-F238E27FC236}">
                <a16:creationId xmlns:a16="http://schemas.microsoft.com/office/drawing/2014/main" id="{38A666D9-39A8-4B44-9389-FEE00EB3E40D}"/>
              </a:ext>
            </a:extLst>
          </p:cNvPr>
          <p:cNvSpPr/>
          <p:nvPr/>
        </p:nvSpPr>
        <p:spPr bwMode="auto">
          <a:xfrm>
            <a:off x="6447097" y="4409096"/>
            <a:ext cx="1372089" cy="1050403"/>
          </a:xfrm>
          <a:prstGeom prst="borderCallout2">
            <a:avLst>
              <a:gd name="adj1" fmla="val 18750"/>
              <a:gd name="adj2" fmla="val -4537"/>
              <a:gd name="adj3" fmla="val 19309"/>
              <a:gd name="adj4" fmla="val -13477"/>
              <a:gd name="adj5" fmla="val 145577"/>
              <a:gd name="adj6" fmla="val -39486"/>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dirty="0">
                <a:latin typeface="Calibri" pitchFamily="34" charset="0"/>
              </a:rPr>
              <a:t>Mode changed to Handler;</a:t>
            </a:r>
          </a:p>
          <a:p>
            <a:pPr marL="0" marR="0" indent="0" algn="ctr" defTabSz="914400" rtl="0" eaLnBrk="0" fontAlgn="base" latinLnBrk="0" hangingPunct="0">
              <a:lnSpc>
                <a:spcPct val="100000"/>
              </a:lnSpc>
              <a:spcBef>
                <a:spcPct val="0"/>
              </a:spcBef>
              <a:spcAft>
                <a:spcPct val="0"/>
              </a:spcAft>
              <a:buClrTx/>
              <a:buSzTx/>
              <a:buFontTx/>
              <a:buNone/>
              <a:tabLst/>
            </a:pPr>
            <a:r>
              <a:rPr lang="en-US" sz="1500" dirty="0"/>
              <a:t>w</a:t>
            </a:r>
            <a:r>
              <a:rPr lang="en-US" sz="1500" dirty="0">
                <a:latin typeface="Calibri" pitchFamily="34" charset="0"/>
              </a:rPr>
              <a:t>as already using MSP.</a:t>
            </a:r>
            <a:endParaRPr kumimoji="0" lang="en-US" sz="1500" b="0" i="0" u="none" strike="noStrike" cap="none" normalizeH="0" baseline="0" dirty="0">
              <a:ln>
                <a:noFill/>
              </a:ln>
              <a:solidFill>
                <a:schemeClr val="tx1"/>
              </a:solidFill>
              <a:effectLst/>
              <a:latin typeface="Calibri" pitchFamily="34" charset="0"/>
            </a:endParaRPr>
          </a:p>
        </p:txBody>
      </p:sp>
      <p:sp>
        <p:nvSpPr>
          <p:cNvPr id="24" name="Rectangle 23">
            <a:extLst>
              <a:ext uri="{FF2B5EF4-FFF2-40B4-BE49-F238E27FC236}">
                <a16:creationId xmlns:a16="http://schemas.microsoft.com/office/drawing/2014/main" id="{A1323AC7-BE97-404E-A7BF-519460C46618}"/>
              </a:ext>
            </a:extLst>
          </p:cNvPr>
          <p:cNvSpPr/>
          <p:nvPr/>
        </p:nvSpPr>
        <p:spPr bwMode="auto">
          <a:xfrm>
            <a:off x="5542879" y="4541336"/>
            <a:ext cx="582056" cy="392961"/>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pic>
        <p:nvPicPr>
          <p:cNvPr id="27" name="Picture 3">
            <a:extLst>
              <a:ext uri="{FF2B5EF4-FFF2-40B4-BE49-F238E27FC236}">
                <a16:creationId xmlns:a16="http://schemas.microsoft.com/office/drawing/2014/main" id="{3E1B3C3B-6762-4206-9B0E-6CFBC565C5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485"/>
          <a:stretch/>
        </p:blipFill>
        <p:spPr bwMode="auto">
          <a:xfrm>
            <a:off x="8352549" y="2055909"/>
            <a:ext cx="1844446" cy="4168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27">
            <a:extLst>
              <a:ext uri="{FF2B5EF4-FFF2-40B4-BE49-F238E27FC236}">
                <a16:creationId xmlns:a16="http://schemas.microsoft.com/office/drawing/2014/main" id="{313031B2-9311-4A03-AE2A-6B45E78E4C91}"/>
              </a:ext>
            </a:extLst>
          </p:cNvPr>
          <p:cNvSpPr/>
          <p:nvPr/>
        </p:nvSpPr>
        <p:spPr bwMode="auto">
          <a:xfrm>
            <a:off x="9426135" y="4532656"/>
            <a:ext cx="582056" cy="2766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29" name="Line Callout 2 18">
            <a:extLst>
              <a:ext uri="{FF2B5EF4-FFF2-40B4-BE49-F238E27FC236}">
                <a16:creationId xmlns:a16="http://schemas.microsoft.com/office/drawing/2014/main" id="{4365028A-FEA8-41AE-AD8E-FAA61D390804}"/>
              </a:ext>
            </a:extLst>
          </p:cNvPr>
          <p:cNvSpPr/>
          <p:nvPr/>
        </p:nvSpPr>
        <p:spPr bwMode="auto">
          <a:xfrm>
            <a:off x="10579261" y="3972188"/>
            <a:ext cx="1215342" cy="1428134"/>
          </a:xfrm>
          <a:prstGeom prst="borderCallout2">
            <a:avLst>
              <a:gd name="adj1" fmla="val 18750"/>
              <a:gd name="adj2" fmla="val -8333"/>
              <a:gd name="adj3" fmla="val 18750"/>
              <a:gd name="adj4" fmla="val -16667"/>
              <a:gd name="adj5" fmla="val 62791"/>
              <a:gd name="adj6" fmla="val -4804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dirty="0">
                <a:latin typeface="Calibri" pitchFamily="34" charset="0"/>
              </a:rPr>
              <a:t>Exception number 0x10 </a:t>
            </a:r>
            <a:br>
              <a:rPr lang="en-US" sz="1500" dirty="0">
                <a:latin typeface="Calibri" pitchFamily="34" charset="0"/>
              </a:rPr>
            </a:br>
            <a:r>
              <a:rPr lang="en-US" sz="1500" dirty="0">
                <a:latin typeface="Calibri" pitchFamily="34" charset="0"/>
              </a:rPr>
              <a:t>(interrupt number + 0x10)</a:t>
            </a:r>
            <a:endParaRPr kumimoji="0" lang="en-US" sz="1500" b="0" i="0" u="none" strike="noStrike" cap="none" normalizeH="0" baseline="0" dirty="0">
              <a:ln>
                <a:noFill/>
              </a:ln>
              <a:solidFill>
                <a:schemeClr val="tx1"/>
              </a:solidFill>
              <a:effectLst/>
              <a:latin typeface="Calibri" pitchFamily="34" charset="0"/>
            </a:endParaRPr>
          </a:p>
        </p:txBody>
      </p:sp>
    </p:spTree>
    <p:extLst>
      <p:ext uri="{BB962C8B-B14F-4D97-AF65-F5344CB8AC3E}">
        <p14:creationId xmlns:p14="http://schemas.microsoft.com/office/powerpoint/2010/main" val="2027437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C7A4042-3348-40C1-9346-5C16AB4D8172}"/>
              </a:ext>
            </a:extLst>
          </p:cNvPr>
          <p:cNvSpPr>
            <a:spLocks noGrp="1"/>
          </p:cNvSpPr>
          <p:nvPr>
            <p:ph type="title"/>
          </p:nvPr>
        </p:nvSpPr>
        <p:spPr/>
        <p:txBody>
          <a:bodyPr/>
          <a:lstStyle/>
          <a:p>
            <a:r>
              <a:rPr lang="en-US" dirty="0"/>
              <a:t>Exception handling</a:t>
            </a:r>
          </a:p>
        </p:txBody>
      </p:sp>
      <p:sp>
        <p:nvSpPr>
          <p:cNvPr id="12" name="Text Placeholder 11">
            <a:extLst>
              <a:ext uri="{FF2B5EF4-FFF2-40B4-BE49-F238E27FC236}">
                <a16:creationId xmlns:a16="http://schemas.microsoft.com/office/drawing/2014/main" id="{79924266-33BF-4BDC-BEFF-BAC7D80E946C}"/>
              </a:ext>
            </a:extLst>
          </p:cNvPr>
          <p:cNvSpPr>
            <a:spLocks noGrp="1"/>
          </p:cNvSpPr>
          <p:nvPr>
            <p:ph type="body" sz="quarter" idx="13"/>
          </p:nvPr>
        </p:nvSpPr>
        <p:spPr/>
        <p:txBody>
          <a:bodyPr/>
          <a:lstStyle/>
          <a:p>
            <a:r>
              <a:rPr lang="en-US" dirty="0"/>
              <a:t>4. Load PC with the address of the exception handler</a:t>
            </a:r>
            <a:endParaRPr lang="en-GB" dirty="0"/>
          </a:p>
        </p:txBody>
      </p:sp>
      <p:graphicFrame>
        <p:nvGraphicFramePr>
          <p:cNvPr id="13" name="Table 12">
            <a:extLst>
              <a:ext uri="{FF2B5EF4-FFF2-40B4-BE49-F238E27FC236}">
                <a16:creationId xmlns:a16="http://schemas.microsoft.com/office/drawing/2014/main" id="{596339C7-8AD3-4BF1-BBCB-35347282D10C}"/>
              </a:ext>
            </a:extLst>
          </p:cNvPr>
          <p:cNvGraphicFramePr>
            <a:graphicFrameLocks noGrp="1"/>
          </p:cNvGraphicFramePr>
          <p:nvPr>
            <p:extLst>
              <p:ext uri="{D42A27DB-BD31-4B8C-83A1-F6EECF244321}">
                <p14:modId xmlns:p14="http://schemas.microsoft.com/office/powerpoint/2010/main" val="914134799"/>
              </p:ext>
            </p:extLst>
          </p:nvPr>
        </p:nvGraphicFramePr>
        <p:xfrm>
          <a:off x="841605" y="1490242"/>
          <a:ext cx="4419600" cy="4814760"/>
        </p:xfrm>
        <a:graphic>
          <a:graphicData uri="http://schemas.openxmlformats.org/drawingml/2006/table">
            <a:tbl>
              <a:tblPr firstRow="1" bandRow="1">
                <a:tableStyleId>{5940675A-B579-460E-94D1-54222C63F5DA}</a:tableStyleId>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297022">
                <a:tc>
                  <a:txBody>
                    <a:bodyPr/>
                    <a:lstStyle/>
                    <a:p>
                      <a:r>
                        <a:rPr lang="en-GB" sz="1500" b="1" dirty="0"/>
                        <a:t>Memory Address</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a:t>Value</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1964">
                <a:tc>
                  <a:txBody>
                    <a:bodyPr/>
                    <a:lstStyle/>
                    <a:p>
                      <a:r>
                        <a:rPr lang="en-GB" sz="1400" dirty="0"/>
                        <a:t>0x0000_0000</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Initial</a:t>
                      </a:r>
                      <a:r>
                        <a:rPr lang="en-GB" sz="1400" baseline="0" dirty="0"/>
                        <a:t> Stack Pointer</a:t>
                      </a:r>
                      <a:endParaRPr lang="en-GB" sz="14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1964">
                <a:tc>
                  <a:txBody>
                    <a:bodyPr/>
                    <a:lstStyle/>
                    <a:p>
                      <a:r>
                        <a:rPr lang="en-GB" sz="1400" dirty="0"/>
                        <a:t>0x0000_0004</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a:t>Reset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1964">
                <a:tc>
                  <a:txBody>
                    <a:bodyPr/>
                    <a:lstStyle/>
                    <a:p>
                      <a:r>
                        <a:rPr lang="en-GB" sz="1400" dirty="0"/>
                        <a:t>0x0000_0008</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a:t>NMI_IRQHandler</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21729">
                <a:tc>
                  <a:txBody>
                    <a:bodyPr/>
                    <a:lstStyle/>
                    <a:p>
                      <a:r>
                        <a:rPr lang="en-GB" sz="1000" dirty="0"/>
                        <a: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81964">
                <a:tc>
                  <a:txBody>
                    <a:bodyPr/>
                    <a:lstStyle/>
                    <a:p>
                      <a:r>
                        <a:rPr lang="en-GB" sz="1400" dirty="0"/>
                        <a: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a:t>IRQ0_Handler</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81964">
                <a:tc>
                  <a:txBody>
                    <a:bodyPr/>
                    <a:lstStyle/>
                    <a:p>
                      <a:r>
                        <a:rPr lang="en-GB" sz="1400" dirty="0"/>
                        <a: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a:t>IRQ1_Handler</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21729">
                <a:tc>
                  <a:txBody>
                    <a:bodyPr/>
                    <a:lstStyle/>
                    <a:p>
                      <a:r>
                        <a:rPr lang="en-GB" sz="1000" dirty="0"/>
                        <a: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40000">
                <a:tc rowSpan="2">
                  <a:txBody>
                    <a:bodyPr/>
                    <a:lstStyle/>
                    <a:p>
                      <a:r>
                        <a:rPr lang="en-GB" sz="1400" dirty="0"/>
                        <a:t>Reset: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a: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8"/>
                  </a:ext>
                </a:extLst>
              </a:tr>
              <a:tr h="240000">
                <a:tc vMerge="1">
                  <a:txBody>
                    <a:bodyPr/>
                    <a:lstStyle/>
                    <a:p>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a: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9"/>
                  </a:ext>
                </a:extLst>
              </a:tr>
              <a:tr h="221729">
                <a:tc>
                  <a:txBody>
                    <a:bodyPr/>
                    <a:lstStyle/>
                    <a:p>
                      <a:r>
                        <a:rPr lang="en-GB" sz="1000" dirty="0"/>
                        <a: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81964">
                <a:tc>
                  <a:txBody>
                    <a:bodyPr/>
                    <a:lstStyle/>
                    <a:p>
                      <a:r>
                        <a:rPr lang="en-GB" sz="1400" dirty="0"/>
                        <a:t>NMI_IRQHandler:</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a: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11"/>
                  </a:ext>
                </a:extLst>
              </a:tr>
              <a:tr h="221729">
                <a:tc>
                  <a:txBody>
                    <a:bodyPr/>
                    <a:lstStyle/>
                    <a:p>
                      <a:r>
                        <a:rPr lang="en-GB" sz="1000" dirty="0"/>
                        <a: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40000">
                <a:tc rowSpan="2">
                  <a:txBody>
                    <a:bodyPr/>
                    <a:lstStyle/>
                    <a:p>
                      <a:r>
                        <a:rPr lang="en-GB" sz="1400" dirty="0"/>
                        <a:t>IRQ0_Handler:</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a: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3"/>
                  </a:ext>
                </a:extLst>
              </a:tr>
              <a:tr h="240000">
                <a:tc vMerge="1">
                  <a:txBody>
                    <a:bodyPr/>
                    <a:lstStyle/>
                    <a:p>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a: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4"/>
                  </a:ext>
                </a:extLst>
              </a:tr>
              <a:tr h="221729">
                <a:tc>
                  <a:txBody>
                    <a:bodyPr/>
                    <a:lstStyle/>
                    <a:p>
                      <a:r>
                        <a:rPr lang="en-GB" sz="1000" dirty="0"/>
                        <a: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4000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IRQ1_Handler:</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a: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6"/>
                  </a:ext>
                </a:extLst>
              </a:tr>
              <a:tr h="240000">
                <a:tc vMerge="1">
                  <a:txBody>
                    <a:bodyPr/>
                    <a:lstStyle/>
                    <a:p>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a: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7"/>
                  </a:ext>
                </a:extLst>
              </a:tr>
              <a:tr h="240000">
                <a:tc vMerge="1">
                  <a:txBody>
                    <a:bodyPr/>
                    <a:lstStyle/>
                    <a:p>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a: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8"/>
                  </a:ext>
                </a:extLst>
              </a:tr>
            </a:tbl>
          </a:graphicData>
        </a:graphic>
      </p:graphicFrame>
      <p:sp>
        <p:nvSpPr>
          <p:cNvPr id="21" name="Arrow: Curved Left 20">
            <a:extLst>
              <a:ext uri="{FF2B5EF4-FFF2-40B4-BE49-F238E27FC236}">
                <a16:creationId xmlns:a16="http://schemas.microsoft.com/office/drawing/2014/main" id="{45CC9C54-B13E-448F-8850-71F2FDABB19E}"/>
              </a:ext>
            </a:extLst>
          </p:cNvPr>
          <p:cNvSpPr/>
          <p:nvPr/>
        </p:nvSpPr>
        <p:spPr>
          <a:xfrm>
            <a:off x="5260697" y="2222338"/>
            <a:ext cx="731520" cy="1823013"/>
          </a:xfrm>
          <a:prstGeom prst="curvedLeftArrow">
            <a:avLst>
              <a:gd name="adj1" fmla="val 10545"/>
              <a:gd name="adj2" fmla="val 50000"/>
              <a:gd name="adj3" fmla="val 273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Arrow: Curved Left 21">
            <a:extLst>
              <a:ext uri="{FF2B5EF4-FFF2-40B4-BE49-F238E27FC236}">
                <a16:creationId xmlns:a16="http://schemas.microsoft.com/office/drawing/2014/main" id="{8ADDB7E0-8193-4B20-9D1C-C1735C14CF24}"/>
              </a:ext>
            </a:extLst>
          </p:cNvPr>
          <p:cNvSpPr/>
          <p:nvPr/>
        </p:nvSpPr>
        <p:spPr>
          <a:xfrm>
            <a:off x="5261205" y="2517493"/>
            <a:ext cx="731520" cy="2135530"/>
          </a:xfrm>
          <a:prstGeom prst="curvedLeftArrow">
            <a:avLst>
              <a:gd name="adj1" fmla="val 10545"/>
              <a:gd name="adj2" fmla="val 50000"/>
              <a:gd name="adj3" fmla="val 273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 name="Arrow: Curved Left 22">
            <a:extLst>
              <a:ext uri="{FF2B5EF4-FFF2-40B4-BE49-F238E27FC236}">
                <a16:creationId xmlns:a16="http://schemas.microsoft.com/office/drawing/2014/main" id="{8B5463EB-68A7-4ECC-B6F3-D6FF40D43C91}"/>
              </a:ext>
            </a:extLst>
          </p:cNvPr>
          <p:cNvSpPr/>
          <p:nvPr/>
        </p:nvSpPr>
        <p:spPr>
          <a:xfrm>
            <a:off x="5261713" y="2984633"/>
            <a:ext cx="731520" cy="2242592"/>
          </a:xfrm>
          <a:prstGeom prst="curvedLeftArrow">
            <a:avLst>
              <a:gd name="adj1" fmla="val 10545"/>
              <a:gd name="adj2" fmla="val 50000"/>
              <a:gd name="adj3" fmla="val 2737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 name="Arrow: Curved Left 23">
            <a:extLst>
              <a:ext uri="{FF2B5EF4-FFF2-40B4-BE49-F238E27FC236}">
                <a16:creationId xmlns:a16="http://schemas.microsoft.com/office/drawing/2014/main" id="{DF435E3B-80F5-4E90-80FA-6FD5267FC473}"/>
              </a:ext>
            </a:extLst>
          </p:cNvPr>
          <p:cNvSpPr/>
          <p:nvPr/>
        </p:nvSpPr>
        <p:spPr>
          <a:xfrm>
            <a:off x="5249123" y="3304578"/>
            <a:ext cx="731520" cy="2633235"/>
          </a:xfrm>
          <a:prstGeom prst="curvedLeftArrow">
            <a:avLst>
              <a:gd name="adj1" fmla="val 10545"/>
              <a:gd name="adj2" fmla="val 50000"/>
              <a:gd name="adj3" fmla="val 273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35" name="Group 34">
            <a:extLst>
              <a:ext uri="{FF2B5EF4-FFF2-40B4-BE49-F238E27FC236}">
                <a16:creationId xmlns:a16="http://schemas.microsoft.com/office/drawing/2014/main" id="{67C8C56A-1061-4FD8-A005-254CA7D0E99E}"/>
              </a:ext>
            </a:extLst>
          </p:cNvPr>
          <p:cNvGrpSpPr/>
          <p:nvPr/>
        </p:nvGrpSpPr>
        <p:grpSpPr>
          <a:xfrm>
            <a:off x="6298019" y="2054827"/>
            <a:ext cx="2199764" cy="2554177"/>
            <a:chOff x="6096001" y="1491174"/>
            <a:chExt cx="2199764" cy="2554177"/>
          </a:xfrm>
        </p:grpSpPr>
        <p:sp>
          <p:nvSpPr>
            <p:cNvPr id="27" name="100 Shipped">
              <a:extLst>
                <a:ext uri="{FF2B5EF4-FFF2-40B4-BE49-F238E27FC236}">
                  <a16:creationId xmlns:a16="http://schemas.microsoft.com/office/drawing/2014/main" id="{785EB555-E9CA-44BE-904C-9A17CCB7FAE6}"/>
                </a:ext>
              </a:extLst>
            </p:cNvPr>
            <p:cNvSpPr/>
            <p:nvPr/>
          </p:nvSpPr>
          <p:spPr>
            <a:xfrm>
              <a:off x="6317467" y="1720507"/>
              <a:ext cx="1869603" cy="23248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defTabSz="455613">
                <a:defRPr>
                  <a:solidFill>
                    <a:schemeClr val="tx1"/>
                  </a:solidFill>
                  <a:latin typeface="Calibri" pitchFamily="34" charset="0"/>
                  <a:ea typeface="ＭＳ Ｐゴシック" pitchFamily="34" charset="-128"/>
                </a:defRPr>
              </a:lvl1pPr>
              <a:lvl2pPr marL="742950" indent="-285750" defTabSz="455613">
                <a:defRPr>
                  <a:solidFill>
                    <a:schemeClr val="tx1"/>
                  </a:solidFill>
                  <a:latin typeface="Calibri" pitchFamily="34" charset="0"/>
                  <a:ea typeface="ＭＳ Ｐゴシック" pitchFamily="34" charset="-128"/>
                </a:defRPr>
              </a:lvl2pPr>
              <a:lvl3pPr marL="1143000" indent="-228600" defTabSz="455613">
                <a:defRPr>
                  <a:solidFill>
                    <a:schemeClr val="tx1"/>
                  </a:solidFill>
                  <a:latin typeface="Calibri" pitchFamily="34" charset="0"/>
                  <a:ea typeface="ＭＳ Ｐゴシック" pitchFamily="34" charset="-128"/>
                </a:defRPr>
              </a:lvl3pPr>
              <a:lvl4pPr marL="1600200" indent="-228600" defTabSz="455613">
                <a:defRPr>
                  <a:solidFill>
                    <a:schemeClr val="tx1"/>
                  </a:solidFill>
                  <a:latin typeface="Calibri" pitchFamily="34" charset="0"/>
                  <a:ea typeface="ＭＳ Ｐゴシック" pitchFamily="34" charset="-128"/>
                </a:defRPr>
              </a:lvl4pPr>
              <a:lvl5pPr marL="2057400" indent="-228600" defTabSz="455613">
                <a:defRPr>
                  <a:solidFill>
                    <a:schemeClr val="tx1"/>
                  </a:solidFill>
                  <a:latin typeface="Calibri" pitchFamily="34" charset="0"/>
                  <a:ea typeface="ＭＳ Ｐゴシック" pitchFamily="34" charset="-128"/>
                </a:defRPr>
              </a:lvl5pPr>
              <a:lvl6pPr marL="2514600" indent="-228600" defTabSz="455613"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5613"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5613"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5613"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defRPr/>
              </a:pPr>
              <a:r>
                <a:rPr lang="en-US" altLang="en-US" sz="2000" dirty="0">
                  <a:solidFill>
                    <a:schemeClr val="accent1"/>
                  </a:solidFill>
                  <a:latin typeface="+mn-lt"/>
                </a:rPr>
                <a:t>Which program counter is selected from the vector table depends on which exception is used.</a:t>
              </a:r>
            </a:p>
          </p:txBody>
        </p:sp>
        <p:grpSp>
          <p:nvGrpSpPr>
            <p:cNvPr id="28" name="Group 27">
              <a:extLst>
                <a:ext uri="{FF2B5EF4-FFF2-40B4-BE49-F238E27FC236}">
                  <a16:creationId xmlns:a16="http://schemas.microsoft.com/office/drawing/2014/main" id="{A907651B-F40D-4ED7-BDCB-040D0CB30EAD}"/>
                </a:ext>
              </a:extLst>
            </p:cNvPr>
            <p:cNvGrpSpPr/>
            <p:nvPr/>
          </p:nvGrpSpPr>
          <p:grpSpPr>
            <a:xfrm>
              <a:off x="6096001" y="1491174"/>
              <a:ext cx="2199764" cy="2554177"/>
              <a:chOff x="6382508" y="847045"/>
              <a:chExt cx="2367949" cy="3059781"/>
            </a:xfrm>
          </p:grpSpPr>
          <p:sp>
            <p:nvSpPr>
              <p:cNvPr id="29" name="Freeform 49">
                <a:extLst>
                  <a:ext uri="{FF2B5EF4-FFF2-40B4-BE49-F238E27FC236}">
                    <a16:creationId xmlns:a16="http://schemas.microsoft.com/office/drawing/2014/main" id="{CDCE53DB-2E78-4EB5-90BA-22C17D2546DB}"/>
                  </a:ext>
                </a:extLst>
              </p:cNvPr>
              <p:cNvSpPr/>
              <p:nvPr/>
            </p:nvSpPr>
            <p:spPr>
              <a:xfrm>
                <a:off x="6449332" y="924718"/>
                <a:ext cx="2301125" cy="2982108"/>
              </a:xfrm>
              <a:custGeom>
                <a:avLst/>
                <a:gdLst>
                  <a:gd name="connsiteX0" fmla="*/ 178326 w 1430409"/>
                  <a:gd name="connsiteY0" fmla="*/ 0 h 717102"/>
                  <a:gd name="connsiteX1" fmla="*/ 1430409 w 1430409"/>
                  <a:gd name="connsiteY1" fmla="*/ 0 h 717102"/>
                  <a:gd name="connsiteX2" fmla="*/ 1430409 w 1430409"/>
                  <a:gd name="connsiteY2" fmla="*/ 717102 h 717102"/>
                  <a:gd name="connsiteX3" fmla="*/ 0 w 1430409"/>
                  <a:gd name="connsiteY3" fmla="*/ 717102 h 717102"/>
                  <a:gd name="connsiteX4" fmla="*/ 0 w 1430409"/>
                  <a:gd name="connsiteY4" fmla="*/ 178327 h 717102"/>
                  <a:gd name="connsiteX0" fmla="*/ 127526 w 1430409"/>
                  <a:gd name="connsiteY0" fmla="*/ 0 h 717102"/>
                  <a:gd name="connsiteX1" fmla="*/ 1430409 w 1430409"/>
                  <a:gd name="connsiteY1" fmla="*/ 0 h 717102"/>
                  <a:gd name="connsiteX2" fmla="*/ 1430409 w 1430409"/>
                  <a:gd name="connsiteY2" fmla="*/ 717102 h 717102"/>
                  <a:gd name="connsiteX3" fmla="*/ 0 w 1430409"/>
                  <a:gd name="connsiteY3" fmla="*/ 717102 h 717102"/>
                  <a:gd name="connsiteX4" fmla="*/ 0 w 1430409"/>
                  <a:gd name="connsiteY4" fmla="*/ 178327 h 717102"/>
                  <a:gd name="connsiteX0" fmla="*/ 127526 w 1430409"/>
                  <a:gd name="connsiteY0" fmla="*/ 0 h 717102"/>
                  <a:gd name="connsiteX1" fmla="*/ 1430409 w 1430409"/>
                  <a:gd name="connsiteY1" fmla="*/ 0 h 717102"/>
                  <a:gd name="connsiteX2" fmla="*/ 1430409 w 1430409"/>
                  <a:gd name="connsiteY2" fmla="*/ 717102 h 717102"/>
                  <a:gd name="connsiteX3" fmla="*/ 0 w 1430409"/>
                  <a:gd name="connsiteY3" fmla="*/ 717102 h 717102"/>
                  <a:gd name="connsiteX4" fmla="*/ 0 w 1430409"/>
                  <a:gd name="connsiteY4" fmla="*/ 127527 h 717102"/>
                  <a:gd name="connsiteX0" fmla="*/ 127526 w 1430409"/>
                  <a:gd name="connsiteY0" fmla="*/ 0 h 717102"/>
                  <a:gd name="connsiteX1" fmla="*/ 1430409 w 1430409"/>
                  <a:gd name="connsiteY1" fmla="*/ 0 h 717102"/>
                  <a:gd name="connsiteX2" fmla="*/ 1430409 w 1430409"/>
                  <a:gd name="connsiteY2" fmla="*/ 717102 h 717102"/>
                  <a:gd name="connsiteX3" fmla="*/ 0 w 1430409"/>
                  <a:gd name="connsiteY3" fmla="*/ 717102 h 717102"/>
                  <a:gd name="connsiteX4" fmla="*/ 0 w 1430409"/>
                  <a:gd name="connsiteY4" fmla="*/ 168348 h 717102"/>
                  <a:gd name="connsiteX0" fmla="*/ 127526 w 1430409"/>
                  <a:gd name="connsiteY0" fmla="*/ 0 h 717102"/>
                  <a:gd name="connsiteX1" fmla="*/ 1430409 w 1430409"/>
                  <a:gd name="connsiteY1" fmla="*/ 0 h 717102"/>
                  <a:gd name="connsiteX2" fmla="*/ 1430409 w 1430409"/>
                  <a:gd name="connsiteY2" fmla="*/ 717102 h 717102"/>
                  <a:gd name="connsiteX3" fmla="*/ 0 w 1430409"/>
                  <a:gd name="connsiteY3" fmla="*/ 717102 h 717102"/>
                  <a:gd name="connsiteX4" fmla="*/ 0 w 1430409"/>
                  <a:gd name="connsiteY4" fmla="*/ 120259 h 717102"/>
                  <a:gd name="connsiteX0" fmla="*/ 127526 w 1430409"/>
                  <a:gd name="connsiteY0" fmla="*/ 0 h 717102"/>
                  <a:gd name="connsiteX1" fmla="*/ 1430409 w 1430409"/>
                  <a:gd name="connsiteY1" fmla="*/ 0 h 717102"/>
                  <a:gd name="connsiteX2" fmla="*/ 1430409 w 1430409"/>
                  <a:gd name="connsiteY2" fmla="*/ 717102 h 717102"/>
                  <a:gd name="connsiteX3" fmla="*/ 0 w 1430409"/>
                  <a:gd name="connsiteY3" fmla="*/ 717102 h 717102"/>
                  <a:gd name="connsiteX4" fmla="*/ 0 w 1430409"/>
                  <a:gd name="connsiteY4" fmla="*/ 142700 h 717102"/>
                  <a:gd name="connsiteX0" fmla="*/ 127526 w 1430409"/>
                  <a:gd name="connsiteY0" fmla="*/ 0 h 717102"/>
                  <a:gd name="connsiteX1" fmla="*/ 1430409 w 1430409"/>
                  <a:gd name="connsiteY1" fmla="*/ 0 h 717102"/>
                  <a:gd name="connsiteX2" fmla="*/ 1430409 w 1430409"/>
                  <a:gd name="connsiteY2" fmla="*/ 717102 h 717102"/>
                  <a:gd name="connsiteX3" fmla="*/ 0 w 1430409"/>
                  <a:gd name="connsiteY3" fmla="*/ 717102 h 717102"/>
                  <a:gd name="connsiteX4" fmla="*/ 3329 w 1430409"/>
                  <a:gd name="connsiteY4" fmla="*/ 113541 h 717102"/>
                  <a:gd name="connsiteX0" fmla="*/ 94593 w 1430409"/>
                  <a:gd name="connsiteY0" fmla="*/ 1586 h 717102"/>
                  <a:gd name="connsiteX1" fmla="*/ 1430409 w 1430409"/>
                  <a:gd name="connsiteY1" fmla="*/ 0 h 717102"/>
                  <a:gd name="connsiteX2" fmla="*/ 1430409 w 1430409"/>
                  <a:gd name="connsiteY2" fmla="*/ 717102 h 717102"/>
                  <a:gd name="connsiteX3" fmla="*/ 0 w 1430409"/>
                  <a:gd name="connsiteY3" fmla="*/ 717102 h 717102"/>
                  <a:gd name="connsiteX4" fmla="*/ 3329 w 1430409"/>
                  <a:gd name="connsiteY4" fmla="*/ 113541 h 717102"/>
                  <a:gd name="connsiteX0" fmla="*/ 94593 w 1430409"/>
                  <a:gd name="connsiteY0" fmla="*/ 1586 h 717102"/>
                  <a:gd name="connsiteX1" fmla="*/ 1430409 w 1430409"/>
                  <a:gd name="connsiteY1" fmla="*/ 0 h 717102"/>
                  <a:gd name="connsiteX2" fmla="*/ 1430409 w 1430409"/>
                  <a:gd name="connsiteY2" fmla="*/ 717102 h 717102"/>
                  <a:gd name="connsiteX3" fmla="*/ 0 w 1430409"/>
                  <a:gd name="connsiteY3" fmla="*/ 717102 h 717102"/>
                  <a:gd name="connsiteX4" fmla="*/ 1761 w 1430409"/>
                  <a:gd name="connsiteY4" fmla="*/ 77075 h 717102"/>
                  <a:gd name="connsiteX0" fmla="*/ 80479 w 1430409"/>
                  <a:gd name="connsiteY0" fmla="*/ 1586 h 717102"/>
                  <a:gd name="connsiteX1" fmla="*/ 1430409 w 1430409"/>
                  <a:gd name="connsiteY1" fmla="*/ 0 h 717102"/>
                  <a:gd name="connsiteX2" fmla="*/ 1430409 w 1430409"/>
                  <a:gd name="connsiteY2" fmla="*/ 717102 h 717102"/>
                  <a:gd name="connsiteX3" fmla="*/ 0 w 1430409"/>
                  <a:gd name="connsiteY3" fmla="*/ 717102 h 717102"/>
                  <a:gd name="connsiteX4" fmla="*/ 1761 w 1430409"/>
                  <a:gd name="connsiteY4" fmla="*/ 77075 h 717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409" h="717102">
                    <a:moveTo>
                      <a:pt x="80479" y="1586"/>
                    </a:moveTo>
                    <a:lnTo>
                      <a:pt x="1430409" y="0"/>
                    </a:lnTo>
                    <a:lnTo>
                      <a:pt x="1430409" y="717102"/>
                    </a:lnTo>
                    <a:lnTo>
                      <a:pt x="0" y="717102"/>
                    </a:lnTo>
                    <a:cubicBezTo>
                      <a:pt x="0" y="525635"/>
                      <a:pt x="1761" y="268542"/>
                      <a:pt x="1761" y="77075"/>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50">
                <a:extLst>
                  <a:ext uri="{FF2B5EF4-FFF2-40B4-BE49-F238E27FC236}">
                    <a16:creationId xmlns:a16="http://schemas.microsoft.com/office/drawing/2014/main" id="{67059EAC-6AE0-49A8-AC3C-DF466D8EE5B1}"/>
                  </a:ext>
                </a:extLst>
              </p:cNvPr>
              <p:cNvSpPr/>
              <p:nvPr/>
            </p:nvSpPr>
            <p:spPr>
              <a:xfrm rot="5400000" flipV="1">
                <a:off x="6382508" y="847045"/>
                <a:ext cx="144953" cy="144953"/>
              </a:xfrm>
              <a:custGeom>
                <a:avLst/>
                <a:gdLst>
                  <a:gd name="connsiteX0" fmla="*/ 1716375 w 4433572"/>
                  <a:gd name="connsiteY0" fmla="*/ 1716373 h 4433570"/>
                  <a:gd name="connsiteX1" fmla="*/ 1716375 w 4433572"/>
                  <a:gd name="connsiteY1" fmla="*/ 0 h 4433570"/>
                  <a:gd name="connsiteX2" fmla="*/ 2717199 w 4433572"/>
                  <a:gd name="connsiteY2" fmla="*/ 0 h 4433570"/>
                  <a:gd name="connsiteX3" fmla="*/ 2717199 w 4433572"/>
                  <a:gd name="connsiteY3" fmla="*/ 1716373 h 4433570"/>
                  <a:gd name="connsiteX4" fmla="*/ 4433572 w 4433572"/>
                  <a:gd name="connsiteY4" fmla="*/ 1716373 h 4433570"/>
                  <a:gd name="connsiteX5" fmla="*/ 4433572 w 4433572"/>
                  <a:gd name="connsiteY5" fmla="*/ 2717197 h 4433570"/>
                  <a:gd name="connsiteX6" fmla="*/ 2717199 w 4433572"/>
                  <a:gd name="connsiteY6" fmla="*/ 2717197 h 4433570"/>
                  <a:gd name="connsiteX7" fmla="*/ 2717199 w 4433572"/>
                  <a:gd name="connsiteY7" fmla="*/ 1716373 h 4433570"/>
                  <a:gd name="connsiteX8" fmla="*/ 1716374 w 4433572"/>
                  <a:gd name="connsiteY8" fmla="*/ 4433570 h 4433570"/>
                  <a:gd name="connsiteX9" fmla="*/ 1716374 w 4433572"/>
                  <a:gd name="connsiteY9" fmla="*/ 2717197 h 4433570"/>
                  <a:gd name="connsiteX10" fmla="*/ 2717198 w 4433572"/>
                  <a:gd name="connsiteY10" fmla="*/ 2717197 h 4433570"/>
                  <a:gd name="connsiteX11" fmla="*/ 2717198 w 4433572"/>
                  <a:gd name="connsiteY11" fmla="*/ 4433570 h 4433570"/>
                  <a:gd name="connsiteX12" fmla="*/ 0 w 4433572"/>
                  <a:gd name="connsiteY12" fmla="*/ 2717197 h 4433570"/>
                  <a:gd name="connsiteX13" fmla="*/ 0 w 4433572"/>
                  <a:gd name="connsiteY13" fmla="*/ 1716373 h 4433570"/>
                  <a:gd name="connsiteX14" fmla="*/ 1716373 w 4433572"/>
                  <a:gd name="connsiteY14" fmla="*/ 1716373 h 4433570"/>
                  <a:gd name="connsiteX15" fmla="*/ 1716373 w 4433572"/>
                  <a:gd name="connsiteY15" fmla="*/ 2717197 h 443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33572" h="4433570">
                    <a:moveTo>
                      <a:pt x="1716375" y="1716373"/>
                    </a:moveTo>
                    <a:lnTo>
                      <a:pt x="1716375" y="0"/>
                    </a:lnTo>
                    <a:lnTo>
                      <a:pt x="2717199" y="0"/>
                    </a:lnTo>
                    <a:lnTo>
                      <a:pt x="2717199" y="1716373"/>
                    </a:lnTo>
                    <a:lnTo>
                      <a:pt x="4433572" y="1716373"/>
                    </a:lnTo>
                    <a:lnTo>
                      <a:pt x="4433572" y="2717197"/>
                    </a:lnTo>
                    <a:lnTo>
                      <a:pt x="2717199" y="2717197"/>
                    </a:lnTo>
                    <a:lnTo>
                      <a:pt x="2717199" y="1716373"/>
                    </a:lnTo>
                    <a:close/>
                    <a:moveTo>
                      <a:pt x="1716374" y="4433570"/>
                    </a:moveTo>
                    <a:lnTo>
                      <a:pt x="1716374" y="2717197"/>
                    </a:lnTo>
                    <a:lnTo>
                      <a:pt x="2717198" y="2717197"/>
                    </a:lnTo>
                    <a:lnTo>
                      <a:pt x="2717198" y="4433570"/>
                    </a:lnTo>
                    <a:close/>
                    <a:moveTo>
                      <a:pt x="0" y="2717197"/>
                    </a:moveTo>
                    <a:lnTo>
                      <a:pt x="0" y="1716373"/>
                    </a:lnTo>
                    <a:lnTo>
                      <a:pt x="1716373" y="1716373"/>
                    </a:lnTo>
                    <a:lnTo>
                      <a:pt x="1716373" y="271719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31" name="Picture 3">
            <a:extLst>
              <a:ext uri="{FF2B5EF4-FFF2-40B4-BE49-F238E27FC236}">
                <a16:creationId xmlns:a16="http://schemas.microsoft.com/office/drawing/2014/main" id="{6A292CF0-DDDC-4CA6-89F3-7CFF50140F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425"/>
          <a:stretch/>
        </p:blipFill>
        <p:spPr bwMode="auto">
          <a:xfrm>
            <a:off x="9187200" y="2289600"/>
            <a:ext cx="2028825" cy="3939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Content Placeholder 2">
            <a:extLst>
              <a:ext uri="{FF2B5EF4-FFF2-40B4-BE49-F238E27FC236}">
                <a16:creationId xmlns:a16="http://schemas.microsoft.com/office/drawing/2014/main" id="{98AEF171-BD50-4E20-8693-0EF5365A798C}"/>
              </a:ext>
            </a:extLst>
          </p:cNvPr>
          <p:cNvSpPr>
            <a:spLocks noGrp="1"/>
          </p:cNvSpPr>
          <p:nvPr>
            <p:ph sz="quarter" idx="15"/>
          </p:nvPr>
        </p:nvSpPr>
        <p:spPr>
          <a:xfrm>
            <a:off x="9037637" y="1503961"/>
            <a:ext cx="2958745" cy="4212064"/>
          </a:xfrm>
        </p:spPr>
        <p:txBody>
          <a:bodyPr/>
          <a:lstStyle/>
          <a:p>
            <a:pPr marL="0" indent="0">
              <a:spcAft>
                <a:spcPts val="600"/>
              </a:spcAft>
              <a:buNone/>
            </a:pPr>
            <a:r>
              <a:rPr lang="en-US" sz="2000" dirty="0">
                <a:solidFill>
                  <a:schemeClr val="accent1"/>
                </a:solidFill>
              </a:rPr>
              <a:t>PC has been loaded with the start address of the handler</a:t>
            </a:r>
          </a:p>
        </p:txBody>
      </p:sp>
      <p:sp>
        <p:nvSpPr>
          <p:cNvPr id="38" name="Arrow: Right 37">
            <a:extLst>
              <a:ext uri="{FF2B5EF4-FFF2-40B4-BE49-F238E27FC236}">
                <a16:creationId xmlns:a16="http://schemas.microsoft.com/office/drawing/2014/main" id="{5C367C2B-87FB-4AFC-9EF5-B1223C2994D7}"/>
              </a:ext>
            </a:extLst>
          </p:cNvPr>
          <p:cNvSpPr/>
          <p:nvPr/>
        </p:nvSpPr>
        <p:spPr>
          <a:xfrm flipH="1">
            <a:off x="11022609" y="4988443"/>
            <a:ext cx="855661" cy="452163"/>
          </a:xfrm>
          <a:prstGeom prst="right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06549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03628C-1FD1-49AF-A94F-A22A3A097E6D}"/>
              </a:ext>
            </a:extLst>
          </p:cNvPr>
          <p:cNvSpPr>
            <a:spLocks noGrp="1"/>
          </p:cNvSpPr>
          <p:nvPr>
            <p:ph type="title"/>
          </p:nvPr>
        </p:nvSpPr>
        <p:spPr/>
        <p:txBody>
          <a:bodyPr/>
          <a:lstStyle/>
          <a:p>
            <a:r>
              <a:rPr lang="en-US" dirty="0"/>
              <a:t>Examining the vector table with debugger</a:t>
            </a:r>
            <a:endParaRPr lang="en-GB" dirty="0"/>
          </a:p>
        </p:txBody>
      </p:sp>
      <p:graphicFrame>
        <p:nvGraphicFramePr>
          <p:cNvPr id="7" name="Table 6">
            <a:extLst>
              <a:ext uri="{FF2B5EF4-FFF2-40B4-BE49-F238E27FC236}">
                <a16:creationId xmlns:a16="http://schemas.microsoft.com/office/drawing/2014/main" id="{F196CEC4-A0B8-46AE-9483-43D590B2B70D}"/>
              </a:ext>
            </a:extLst>
          </p:cNvPr>
          <p:cNvGraphicFramePr>
            <a:graphicFrameLocks noGrp="1"/>
          </p:cNvGraphicFramePr>
          <p:nvPr>
            <p:extLst>
              <p:ext uri="{D42A27DB-BD31-4B8C-83A1-F6EECF244321}">
                <p14:modId xmlns:p14="http://schemas.microsoft.com/office/powerpoint/2010/main" val="2944543939"/>
              </p:ext>
            </p:extLst>
          </p:nvPr>
        </p:nvGraphicFramePr>
        <p:xfrm>
          <a:off x="477032" y="1133488"/>
          <a:ext cx="5791200" cy="4937760"/>
        </p:xfrm>
        <a:graphic>
          <a:graphicData uri="http://schemas.openxmlformats.org/drawingml/2006/table">
            <a:tbl>
              <a:tblPr firstRow="1" bandRow="1">
                <a:tableStyleId>{5C22544A-7EE6-4342-B048-85BDC9FD1C3A}</a:tableStyleId>
              </a:tblPr>
              <a:tblGrid>
                <a:gridCol w="1546216">
                  <a:extLst>
                    <a:ext uri="{9D8B030D-6E8A-4147-A177-3AD203B41FA5}">
                      <a16:colId xmlns:a16="http://schemas.microsoft.com/office/drawing/2014/main" val="20000"/>
                    </a:ext>
                  </a:extLst>
                </a:gridCol>
                <a:gridCol w="1349384">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tblGrid>
              <a:tr h="212725">
                <a:tc>
                  <a:txBody>
                    <a:bodyPr/>
                    <a:lstStyle/>
                    <a:p>
                      <a:pPr algn="ctr"/>
                      <a:r>
                        <a:rPr lang="en-US" sz="1500" noProof="0" dirty="0"/>
                        <a:t>Exception Number</a:t>
                      </a:r>
                    </a:p>
                  </a:txBody>
                  <a:tcPr marT="0" marB="0" anchor="ctr"/>
                </a:tc>
                <a:tc>
                  <a:txBody>
                    <a:bodyPr/>
                    <a:lstStyle/>
                    <a:p>
                      <a:pPr algn="ctr"/>
                      <a:r>
                        <a:rPr lang="en-US" sz="1500" noProof="0" dirty="0"/>
                        <a:t>IRQ Number</a:t>
                      </a:r>
                    </a:p>
                  </a:txBody>
                  <a:tcPr marT="0" marB="0" anchor="ctr"/>
                </a:tc>
                <a:tc>
                  <a:txBody>
                    <a:bodyPr/>
                    <a:lstStyle/>
                    <a:p>
                      <a:pPr algn="ctr"/>
                      <a:r>
                        <a:rPr lang="en-US" sz="1500" noProof="0" dirty="0"/>
                        <a:t>Vector</a:t>
                      </a:r>
                    </a:p>
                  </a:txBody>
                  <a:tcPr marT="0" marB="0" anchor="ctr"/>
                </a:tc>
                <a:tc>
                  <a:txBody>
                    <a:bodyPr/>
                    <a:lstStyle/>
                    <a:p>
                      <a:pPr algn="ctr"/>
                      <a:r>
                        <a:rPr lang="en-US" sz="1500" noProof="0" dirty="0"/>
                        <a:t>Offset</a:t>
                      </a:r>
                    </a:p>
                  </a:txBody>
                  <a:tcPr marT="0" marB="0" anchor="ctr"/>
                </a:tc>
                <a:extLst>
                  <a:ext uri="{0D108BD9-81ED-4DB2-BD59-A6C34878D82A}">
                    <a16:rowId xmlns:a16="http://schemas.microsoft.com/office/drawing/2014/main" val="10000"/>
                  </a:ext>
                </a:extLst>
              </a:tr>
              <a:tr h="212725">
                <a:tc>
                  <a:txBody>
                    <a:bodyPr/>
                    <a:lstStyle/>
                    <a:p>
                      <a:pPr algn="ctr"/>
                      <a:r>
                        <a:rPr lang="en-US" sz="1400" noProof="0" dirty="0"/>
                        <a:t>-</a:t>
                      </a:r>
                    </a:p>
                  </a:txBody>
                  <a:tcPr marT="0" marB="0" anchor="ctr"/>
                </a:tc>
                <a:tc>
                  <a:txBody>
                    <a:bodyPr/>
                    <a:lstStyle/>
                    <a:p>
                      <a:pPr algn="ctr"/>
                      <a:r>
                        <a:rPr lang="en-US" sz="1400" noProof="0" dirty="0"/>
                        <a:t>-</a:t>
                      </a:r>
                    </a:p>
                  </a:txBody>
                  <a:tcPr marT="0" marB="0" anchor="ctr"/>
                </a:tc>
                <a:tc>
                  <a:txBody>
                    <a:bodyPr/>
                    <a:lstStyle/>
                    <a:p>
                      <a:pPr algn="ctr"/>
                      <a:r>
                        <a:rPr lang="en-US" sz="1400" noProof="0" dirty="0"/>
                        <a:t>Initial SP</a:t>
                      </a:r>
                    </a:p>
                  </a:txBody>
                  <a:tcPr marT="0" marB="0" anchor="ctr"/>
                </a:tc>
                <a:tc>
                  <a:txBody>
                    <a:bodyPr/>
                    <a:lstStyle/>
                    <a:p>
                      <a:pPr algn="ctr"/>
                      <a:r>
                        <a:rPr lang="en-US" sz="1400" noProof="0" dirty="0"/>
                        <a:t>0x00</a:t>
                      </a:r>
                    </a:p>
                  </a:txBody>
                  <a:tcPr marT="0" marB="0" anchor="ctr"/>
                </a:tc>
                <a:extLst>
                  <a:ext uri="{0D108BD9-81ED-4DB2-BD59-A6C34878D82A}">
                    <a16:rowId xmlns:a16="http://schemas.microsoft.com/office/drawing/2014/main" val="10001"/>
                  </a:ext>
                </a:extLst>
              </a:tr>
              <a:tr h="212725">
                <a:tc>
                  <a:txBody>
                    <a:bodyPr/>
                    <a:lstStyle/>
                    <a:p>
                      <a:pPr algn="ctr"/>
                      <a:r>
                        <a:rPr lang="en-US" sz="1400" noProof="0" dirty="0"/>
                        <a:t>1</a:t>
                      </a:r>
                    </a:p>
                  </a:txBody>
                  <a:tcPr marT="0" marB="0" anchor="ctr"/>
                </a:tc>
                <a:tc>
                  <a:txBody>
                    <a:bodyPr/>
                    <a:lstStyle/>
                    <a:p>
                      <a:pPr algn="ctr"/>
                      <a:r>
                        <a:rPr lang="en-US" sz="1400" noProof="0" dirty="0"/>
                        <a:t>-</a:t>
                      </a:r>
                    </a:p>
                  </a:txBody>
                  <a:tcPr marT="0" marB="0" anchor="ctr"/>
                </a:tc>
                <a:tc>
                  <a:txBody>
                    <a:bodyPr/>
                    <a:lstStyle/>
                    <a:p>
                      <a:pPr algn="ctr"/>
                      <a:r>
                        <a:rPr lang="en-US" sz="1400" noProof="0" dirty="0"/>
                        <a:t>Reset</a:t>
                      </a:r>
                    </a:p>
                  </a:txBody>
                  <a:tcPr marT="0" marB="0" anchor="ctr"/>
                </a:tc>
                <a:tc>
                  <a:txBody>
                    <a:bodyPr/>
                    <a:lstStyle/>
                    <a:p>
                      <a:pPr algn="ctr"/>
                      <a:r>
                        <a:rPr lang="en-US" sz="1400" noProof="0" dirty="0"/>
                        <a:t>0x04</a:t>
                      </a:r>
                    </a:p>
                  </a:txBody>
                  <a:tcPr marT="0" marB="0" anchor="ctr"/>
                </a:tc>
                <a:extLst>
                  <a:ext uri="{0D108BD9-81ED-4DB2-BD59-A6C34878D82A}">
                    <a16:rowId xmlns:a16="http://schemas.microsoft.com/office/drawing/2014/main" val="10002"/>
                  </a:ext>
                </a:extLst>
              </a:tr>
              <a:tr h="212725">
                <a:tc>
                  <a:txBody>
                    <a:bodyPr/>
                    <a:lstStyle/>
                    <a:p>
                      <a:pPr algn="ctr"/>
                      <a:r>
                        <a:rPr lang="en-US" sz="1400" noProof="0" dirty="0"/>
                        <a:t>2</a:t>
                      </a:r>
                    </a:p>
                  </a:txBody>
                  <a:tcPr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noProof="0" dirty="0"/>
                        <a:t>-14</a:t>
                      </a:r>
                    </a:p>
                  </a:txBody>
                  <a:tcPr marT="0" marB="0" anchor="ctr"/>
                </a:tc>
                <a:tc>
                  <a:txBody>
                    <a:bodyPr/>
                    <a:lstStyle/>
                    <a:p>
                      <a:pPr algn="ctr"/>
                      <a:r>
                        <a:rPr lang="en-US" sz="1400" noProof="0" dirty="0"/>
                        <a:t>NMI</a:t>
                      </a:r>
                    </a:p>
                  </a:txBody>
                  <a:tcPr marT="0" marB="0" anchor="ctr"/>
                </a:tc>
                <a:tc>
                  <a:txBody>
                    <a:bodyPr/>
                    <a:lstStyle/>
                    <a:p>
                      <a:pPr algn="ctr"/>
                      <a:r>
                        <a:rPr lang="en-US" sz="1400" noProof="0" dirty="0"/>
                        <a:t>0x08</a:t>
                      </a:r>
                    </a:p>
                  </a:txBody>
                  <a:tcPr marT="0" marB="0" anchor="ctr"/>
                </a:tc>
                <a:extLst>
                  <a:ext uri="{0D108BD9-81ED-4DB2-BD59-A6C34878D82A}">
                    <a16:rowId xmlns:a16="http://schemas.microsoft.com/office/drawing/2014/main" val="10003"/>
                  </a:ext>
                </a:extLst>
              </a:tr>
              <a:tr h="212725">
                <a:tc>
                  <a:txBody>
                    <a:bodyPr/>
                    <a:lstStyle/>
                    <a:p>
                      <a:pPr algn="ctr"/>
                      <a:r>
                        <a:rPr lang="en-US" sz="1400" noProof="0" dirty="0"/>
                        <a:t>3</a:t>
                      </a:r>
                    </a:p>
                  </a:txBody>
                  <a:tcPr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noProof="0" dirty="0"/>
                        <a:t>-13</a:t>
                      </a:r>
                    </a:p>
                  </a:txBody>
                  <a:tcPr marT="0" marB="0" anchor="ctr"/>
                </a:tc>
                <a:tc>
                  <a:txBody>
                    <a:bodyPr/>
                    <a:lstStyle/>
                    <a:p>
                      <a:pPr algn="ctr"/>
                      <a:r>
                        <a:rPr lang="en-US" sz="1400" noProof="0" dirty="0"/>
                        <a:t>HardFault</a:t>
                      </a:r>
                    </a:p>
                  </a:txBody>
                  <a:tcPr marT="0" marB="0" anchor="ctr"/>
                </a:tc>
                <a:tc>
                  <a:txBody>
                    <a:bodyPr/>
                    <a:lstStyle/>
                    <a:p>
                      <a:pPr algn="ctr"/>
                      <a:r>
                        <a:rPr lang="en-US" sz="1400" noProof="0" dirty="0"/>
                        <a:t>0x0C</a:t>
                      </a:r>
                    </a:p>
                  </a:txBody>
                  <a:tcPr marT="0" marB="0" anchor="ctr"/>
                </a:tc>
                <a:extLst>
                  <a:ext uri="{0D108BD9-81ED-4DB2-BD59-A6C34878D82A}">
                    <a16:rowId xmlns:a16="http://schemas.microsoft.com/office/drawing/2014/main" val="10004"/>
                  </a:ext>
                </a:extLst>
              </a:tr>
              <a:tr h="212725">
                <a:tc>
                  <a:txBody>
                    <a:bodyPr/>
                    <a:lstStyle/>
                    <a:p>
                      <a:pPr algn="ctr"/>
                      <a:r>
                        <a:rPr lang="en-US" sz="1400" noProof="0" dirty="0"/>
                        <a:t>4</a:t>
                      </a:r>
                    </a:p>
                  </a:txBody>
                  <a:tcPr marT="0" marB="0" anchor="ctr"/>
                </a:tc>
                <a:tc>
                  <a:txBody>
                    <a:bodyPr/>
                    <a:lstStyle/>
                    <a:p>
                      <a:pPr algn="ctr"/>
                      <a:r>
                        <a:rPr lang="en-US" sz="1400" noProof="0" dirty="0"/>
                        <a:t>-</a:t>
                      </a:r>
                    </a:p>
                  </a:txBody>
                  <a:tcPr marT="0" marB="0" anchor="ctr"/>
                </a:tc>
                <a:tc rowSpan="7">
                  <a:txBody>
                    <a:bodyPr/>
                    <a:lstStyle/>
                    <a:p>
                      <a:pPr algn="ctr"/>
                      <a:r>
                        <a:rPr lang="en-US" sz="1400" noProof="0" dirty="0"/>
                        <a:t>Reserved</a:t>
                      </a:r>
                    </a:p>
                  </a:txBody>
                  <a:tcPr marT="0" marB="0" anchor="ctr"/>
                </a:tc>
                <a:tc>
                  <a:txBody>
                    <a:bodyPr/>
                    <a:lstStyle/>
                    <a:p>
                      <a:pPr algn="ctr"/>
                      <a:r>
                        <a:rPr lang="en-US" sz="1400" noProof="0" dirty="0"/>
                        <a:t>0x10</a:t>
                      </a:r>
                    </a:p>
                  </a:txBody>
                  <a:tcPr marT="0" marB="0" anchor="ctr"/>
                </a:tc>
                <a:extLst>
                  <a:ext uri="{0D108BD9-81ED-4DB2-BD59-A6C34878D82A}">
                    <a16:rowId xmlns:a16="http://schemas.microsoft.com/office/drawing/2014/main" val="10005"/>
                  </a:ext>
                </a:extLst>
              </a:tr>
              <a:tr h="212725">
                <a:tc>
                  <a:txBody>
                    <a:bodyPr/>
                    <a:lstStyle/>
                    <a:p>
                      <a:pPr algn="ctr"/>
                      <a:r>
                        <a:rPr lang="en-US" sz="1400" noProof="0" dirty="0"/>
                        <a:t>5</a:t>
                      </a:r>
                    </a:p>
                  </a:txBody>
                  <a:tcPr marT="0" marB="0" anchor="ctr"/>
                </a:tc>
                <a:tc>
                  <a:txBody>
                    <a:bodyPr/>
                    <a:lstStyle/>
                    <a:p>
                      <a:pPr algn="ctr"/>
                      <a:r>
                        <a:rPr lang="en-US" sz="1400" noProof="0" dirty="0"/>
                        <a:t>-</a:t>
                      </a:r>
                    </a:p>
                  </a:txBody>
                  <a:tcPr marT="0" marB="0" anchor="ctr"/>
                </a:tc>
                <a:tc vMerge="1">
                  <a:txBody>
                    <a:bodyPr/>
                    <a:lstStyle/>
                    <a:p>
                      <a:endParaRPr lang="en-GB" sz="1600" dirty="0"/>
                    </a:p>
                  </a:txBody>
                  <a:tcPr marT="0" marB="0"/>
                </a:tc>
                <a:tc>
                  <a:txBody>
                    <a:bodyPr/>
                    <a:lstStyle/>
                    <a:p>
                      <a:pPr algn="ctr"/>
                      <a:r>
                        <a:rPr lang="en-US" sz="1400" noProof="0" dirty="0"/>
                        <a:t>-</a:t>
                      </a:r>
                    </a:p>
                  </a:txBody>
                  <a:tcPr marT="0" marB="0" anchor="ctr"/>
                </a:tc>
                <a:extLst>
                  <a:ext uri="{0D108BD9-81ED-4DB2-BD59-A6C34878D82A}">
                    <a16:rowId xmlns:a16="http://schemas.microsoft.com/office/drawing/2014/main" val="10006"/>
                  </a:ext>
                </a:extLst>
              </a:tr>
              <a:tr h="212725">
                <a:tc>
                  <a:txBody>
                    <a:bodyPr/>
                    <a:lstStyle/>
                    <a:p>
                      <a:pPr algn="ctr"/>
                      <a:r>
                        <a:rPr lang="en-US" sz="1400" noProof="0" dirty="0"/>
                        <a:t>6</a:t>
                      </a:r>
                    </a:p>
                  </a:txBody>
                  <a:tcPr marT="0" marB="0" anchor="ctr"/>
                </a:tc>
                <a:tc>
                  <a:txBody>
                    <a:bodyPr/>
                    <a:lstStyle/>
                    <a:p>
                      <a:pPr algn="ctr"/>
                      <a:r>
                        <a:rPr lang="en-US" sz="1400" noProof="0" dirty="0"/>
                        <a:t>-</a:t>
                      </a:r>
                    </a:p>
                  </a:txBody>
                  <a:tcPr marT="0" marB="0" anchor="ctr"/>
                </a:tc>
                <a:tc vMerge="1">
                  <a:txBody>
                    <a:bodyPr/>
                    <a:lstStyle/>
                    <a:p>
                      <a:endParaRPr lang="en-GB" sz="1600" dirty="0"/>
                    </a:p>
                  </a:txBody>
                  <a:tcPr marT="0" marB="0"/>
                </a:tc>
                <a:tc>
                  <a:txBody>
                    <a:bodyPr/>
                    <a:lstStyle/>
                    <a:p>
                      <a:pPr algn="ctr"/>
                      <a:r>
                        <a:rPr lang="en-US" sz="1400" noProof="0" dirty="0"/>
                        <a:t>-</a:t>
                      </a:r>
                    </a:p>
                  </a:txBody>
                  <a:tcPr marT="0" marB="0" anchor="ctr"/>
                </a:tc>
                <a:extLst>
                  <a:ext uri="{0D108BD9-81ED-4DB2-BD59-A6C34878D82A}">
                    <a16:rowId xmlns:a16="http://schemas.microsoft.com/office/drawing/2014/main" val="10007"/>
                  </a:ext>
                </a:extLst>
              </a:tr>
              <a:tr h="212725">
                <a:tc>
                  <a:txBody>
                    <a:bodyPr/>
                    <a:lstStyle/>
                    <a:p>
                      <a:pPr algn="ctr"/>
                      <a:r>
                        <a:rPr lang="en-US" sz="1400" noProof="0" dirty="0"/>
                        <a:t>7</a:t>
                      </a:r>
                    </a:p>
                  </a:txBody>
                  <a:tcPr marT="0" marB="0" anchor="ctr"/>
                </a:tc>
                <a:tc>
                  <a:txBody>
                    <a:bodyPr/>
                    <a:lstStyle/>
                    <a:p>
                      <a:pPr algn="ctr"/>
                      <a:r>
                        <a:rPr lang="en-US" sz="1400" noProof="0" dirty="0"/>
                        <a:t>-</a:t>
                      </a:r>
                    </a:p>
                  </a:txBody>
                  <a:tcPr marT="0" marB="0" anchor="ctr"/>
                </a:tc>
                <a:tc vMerge="1">
                  <a:txBody>
                    <a:bodyPr/>
                    <a:lstStyle/>
                    <a:p>
                      <a:endParaRPr lang="en-GB" sz="1600" dirty="0"/>
                    </a:p>
                  </a:txBody>
                  <a:tcPr marT="0" marB="0"/>
                </a:tc>
                <a:tc>
                  <a:txBody>
                    <a:bodyPr/>
                    <a:lstStyle/>
                    <a:p>
                      <a:pPr algn="ctr"/>
                      <a:r>
                        <a:rPr lang="en-US" sz="1400" noProof="0" dirty="0"/>
                        <a:t>-</a:t>
                      </a:r>
                    </a:p>
                  </a:txBody>
                  <a:tcPr marT="0" marB="0" anchor="ctr"/>
                </a:tc>
                <a:extLst>
                  <a:ext uri="{0D108BD9-81ED-4DB2-BD59-A6C34878D82A}">
                    <a16:rowId xmlns:a16="http://schemas.microsoft.com/office/drawing/2014/main" val="10008"/>
                  </a:ext>
                </a:extLst>
              </a:tr>
              <a:tr h="212725">
                <a:tc>
                  <a:txBody>
                    <a:bodyPr/>
                    <a:lstStyle/>
                    <a:p>
                      <a:pPr algn="ctr"/>
                      <a:r>
                        <a:rPr lang="en-US" sz="1400" noProof="0" dirty="0"/>
                        <a:t>8</a:t>
                      </a:r>
                    </a:p>
                  </a:txBody>
                  <a:tcPr marT="0" marB="0" anchor="ctr"/>
                </a:tc>
                <a:tc>
                  <a:txBody>
                    <a:bodyPr/>
                    <a:lstStyle/>
                    <a:p>
                      <a:pPr algn="ctr"/>
                      <a:r>
                        <a:rPr lang="en-US" sz="1400" noProof="0" dirty="0"/>
                        <a:t>-</a:t>
                      </a:r>
                    </a:p>
                  </a:txBody>
                  <a:tcPr marT="0" marB="0" anchor="ctr"/>
                </a:tc>
                <a:tc vMerge="1">
                  <a:txBody>
                    <a:bodyPr/>
                    <a:lstStyle/>
                    <a:p>
                      <a:endParaRPr lang="en-GB" sz="1600" dirty="0"/>
                    </a:p>
                  </a:txBody>
                  <a:tcPr marT="0" marB="0"/>
                </a:tc>
                <a:tc>
                  <a:txBody>
                    <a:bodyPr/>
                    <a:lstStyle/>
                    <a:p>
                      <a:pPr algn="ctr"/>
                      <a:r>
                        <a:rPr lang="en-US" sz="1400" noProof="0" dirty="0"/>
                        <a:t>-</a:t>
                      </a:r>
                    </a:p>
                  </a:txBody>
                  <a:tcPr marT="0" marB="0" anchor="ctr"/>
                </a:tc>
                <a:extLst>
                  <a:ext uri="{0D108BD9-81ED-4DB2-BD59-A6C34878D82A}">
                    <a16:rowId xmlns:a16="http://schemas.microsoft.com/office/drawing/2014/main" val="10009"/>
                  </a:ext>
                </a:extLst>
              </a:tr>
              <a:tr h="212725">
                <a:tc>
                  <a:txBody>
                    <a:bodyPr/>
                    <a:lstStyle/>
                    <a:p>
                      <a:pPr algn="ctr"/>
                      <a:r>
                        <a:rPr lang="en-US" sz="1400" noProof="0" dirty="0"/>
                        <a:t>9</a:t>
                      </a:r>
                    </a:p>
                  </a:txBody>
                  <a:tcPr marT="0" marB="0" anchor="ctr"/>
                </a:tc>
                <a:tc>
                  <a:txBody>
                    <a:bodyPr/>
                    <a:lstStyle/>
                    <a:p>
                      <a:pPr algn="ctr"/>
                      <a:r>
                        <a:rPr lang="en-US" sz="1400" noProof="0" dirty="0"/>
                        <a:t>-</a:t>
                      </a:r>
                    </a:p>
                  </a:txBody>
                  <a:tcPr marT="0" marB="0" anchor="ctr"/>
                </a:tc>
                <a:tc vMerge="1">
                  <a:txBody>
                    <a:bodyPr/>
                    <a:lstStyle/>
                    <a:p>
                      <a:endParaRPr lang="en-GB" sz="1600" dirty="0"/>
                    </a:p>
                  </a:txBody>
                  <a:tcPr marT="0" marB="0"/>
                </a:tc>
                <a:tc>
                  <a:txBody>
                    <a:bodyPr/>
                    <a:lstStyle/>
                    <a:p>
                      <a:pPr algn="ctr"/>
                      <a:r>
                        <a:rPr lang="en-US" sz="1400" noProof="0" dirty="0"/>
                        <a:t>-</a:t>
                      </a:r>
                    </a:p>
                  </a:txBody>
                  <a:tcPr marT="0" marB="0" anchor="ctr"/>
                </a:tc>
                <a:extLst>
                  <a:ext uri="{0D108BD9-81ED-4DB2-BD59-A6C34878D82A}">
                    <a16:rowId xmlns:a16="http://schemas.microsoft.com/office/drawing/2014/main" val="10010"/>
                  </a:ext>
                </a:extLst>
              </a:tr>
              <a:tr h="212725">
                <a:tc>
                  <a:txBody>
                    <a:bodyPr/>
                    <a:lstStyle/>
                    <a:p>
                      <a:pPr algn="ctr"/>
                      <a:r>
                        <a:rPr lang="en-US" sz="1400" noProof="0" dirty="0"/>
                        <a:t>10</a:t>
                      </a:r>
                    </a:p>
                  </a:txBody>
                  <a:tcPr marT="0" marB="0" anchor="ctr"/>
                </a:tc>
                <a:tc>
                  <a:txBody>
                    <a:bodyPr/>
                    <a:lstStyle/>
                    <a:p>
                      <a:pPr algn="ctr"/>
                      <a:r>
                        <a:rPr lang="en-US" sz="1400" noProof="0" dirty="0"/>
                        <a:t>-</a:t>
                      </a:r>
                    </a:p>
                  </a:txBody>
                  <a:tcPr marT="0" marB="0" anchor="ctr"/>
                </a:tc>
                <a:tc vMerge="1">
                  <a:txBody>
                    <a:bodyPr/>
                    <a:lstStyle/>
                    <a:p>
                      <a:endParaRPr lang="en-GB" sz="1600" dirty="0"/>
                    </a:p>
                  </a:txBody>
                  <a:tcPr marT="0" marB="0"/>
                </a:tc>
                <a:tc>
                  <a:txBody>
                    <a:bodyPr/>
                    <a:lstStyle/>
                    <a:p>
                      <a:pPr algn="ctr"/>
                      <a:r>
                        <a:rPr lang="en-US" sz="1400" noProof="0" dirty="0"/>
                        <a:t>-</a:t>
                      </a:r>
                    </a:p>
                  </a:txBody>
                  <a:tcPr marT="0" marB="0" anchor="ctr"/>
                </a:tc>
                <a:extLst>
                  <a:ext uri="{0D108BD9-81ED-4DB2-BD59-A6C34878D82A}">
                    <a16:rowId xmlns:a16="http://schemas.microsoft.com/office/drawing/2014/main" val="10011"/>
                  </a:ext>
                </a:extLst>
              </a:tr>
              <a:tr h="212725">
                <a:tc>
                  <a:txBody>
                    <a:bodyPr/>
                    <a:lstStyle/>
                    <a:p>
                      <a:pPr algn="ctr"/>
                      <a:r>
                        <a:rPr lang="en-US" sz="1400" noProof="0" dirty="0"/>
                        <a:t>11</a:t>
                      </a:r>
                    </a:p>
                  </a:txBody>
                  <a:tcPr marT="0" marB="0" anchor="ctr"/>
                </a:tc>
                <a:tc>
                  <a:txBody>
                    <a:bodyPr/>
                    <a:lstStyle/>
                    <a:p>
                      <a:pPr algn="ctr"/>
                      <a:r>
                        <a:rPr lang="en-US" sz="1400" noProof="0" dirty="0"/>
                        <a:t>-5</a:t>
                      </a:r>
                    </a:p>
                  </a:txBody>
                  <a:tcPr marT="0" marB="0" anchor="ctr"/>
                </a:tc>
                <a:tc>
                  <a:txBody>
                    <a:bodyPr/>
                    <a:lstStyle/>
                    <a:p>
                      <a:pPr algn="ctr"/>
                      <a:r>
                        <a:rPr lang="en-US" sz="1400" noProof="0" dirty="0"/>
                        <a:t>SVCall</a:t>
                      </a:r>
                    </a:p>
                  </a:txBody>
                  <a:tcPr marT="0" marB="0" anchor="ctr"/>
                </a:tc>
                <a:tc>
                  <a:txBody>
                    <a:bodyPr/>
                    <a:lstStyle/>
                    <a:p>
                      <a:pPr algn="ctr"/>
                      <a:r>
                        <a:rPr lang="en-US" sz="1400" noProof="0" dirty="0"/>
                        <a:t>0x2C</a:t>
                      </a:r>
                    </a:p>
                  </a:txBody>
                  <a:tcPr marT="0" marB="0" anchor="ctr"/>
                </a:tc>
                <a:extLst>
                  <a:ext uri="{0D108BD9-81ED-4DB2-BD59-A6C34878D82A}">
                    <a16:rowId xmlns:a16="http://schemas.microsoft.com/office/drawing/2014/main" val="10012"/>
                  </a:ext>
                </a:extLst>
              </a:tr>
              <a:tr h="212725">
                <a:tc>
                  <a:txBody>
                    <a:bodyPr/>
                    <a:lstStyle/>
                    <a:p>
                      <a:pPr algn="ctr"/>
                      <a:r>
                        <a:rPr lang="en-US" sz="1400" noProof="0" dirty="0"/>
                        <a:t>12</a:t>
                      </a:r>
                    </a:p>
                  </a:txBody>
                  <a:tcPr marT="0" marB="0" anchor="ctr"/>
                </a:tc>
                <a:tc>
                  <a:txBody>
                    <a:bodyPr/>
                    <a:lstStyle/>
                    <a:p>
                      <a:pPr algn="ctr"/>
                      <a:r>
                        <a:rPr lang="en-US" sz="1400" noProof="0" dirty="0"/>
                        <a:t>-</a:t>
                      </a:r>
                    </a:p>
                  </a:txBody>
                  <a:tcPr marT="0" marB="0" anchor="ctr"/>
                </a:tc>
                <a:tc rowSpan="2">
                  <a:txBody>
                    <a:bodyPr/>
                    <a:lstStyle/>
                    <a:p>
                      <a:pPr algn="ctr"/>
                      <a:r>
                        <a:rPr lang="en-US" sz="1400" noProof="0" dirty="0"/>
                        <a:t>Reserved</a:t>
                      </a:r>
                    </a:p>
                  </a:txBody>
                  <a:tcPr marT="0" marB="0" anchor="ctr"/>
                </a:tc>
                <a:tc>
                  <a:txBody>
                    <a:bodyPr/>
                    <a:lstStyle/>
                    <a:p>
                      <a:pPr algn="ctr"/>
                      <a:r>
                        <a:rPr lang="en-US" sz="1400" noProof="0" dirty="0"/>
                        <a:t>-</a:t>
                      </a:r>
                    </a:p>
                  </a:txBody>
                  <a:tcPr marT="0" marB="0" anchor="ctr"/>
                </a:tc>
                <a:extLst>
                  <a:ext uri="{0D108BD9-81ED-4DB2-BD59-A6C34878D82A}">
                    <a16:rowId xmlns:a16="http://schemas.microsoft.com/office/drawing/2014/main" val="10013"/>
                  </a:ext>
                </a:extLst>
              </a:tr>
              <a:tr h="212725">
                <a:tc>
                  <a:txBody>
                    <a:bodyPr/>
                    <a:lstStyle/>
                    <a:p>
                      <a:pPr algn="ctr"/>
                      <a:r>
                        <a:rPr lang="en-US" sz="1400" noProof="0" dirty="0"/>
                        <a:t>13</a:t>
                      </a:r>
                    </a:p>
                  </a:txBody>
                  <a:tcPr marT="0" marB="0" anchor="ctr"/>
                </a:tc>
                <a:tc>
                  <a:txBody>
                    <a:bodyPr/>
                    <a:lstStyle/>
                    <a:p>
                      <a:pPr algn="ctr"/>
                      <a:r>
                        <a:rPr lang="en-US" sz="1400" noProof="0" dirty="0"/>
                        <a:t>-</a:t>
                      </a:r>
                    </a:p>
                  </a:txBody>
                  <a:tcPr marT="0" marB="0" anchor="ctr"/>
                </a:tc>
                <a:tc vMerge="1">
                  <a:txBody>
                    <a:bodyPr/>
                    <a:lstStyle/>
                    <a:p>
                      <a:pPr algn="ctr"/>
                      <a:endParaRPr lang="en-GB" sz="1600" dirty="0"/>
                    </a:p>
                  </a:txBody>
                  <a:tcPr marT="0" marB="0" anchor="ctr"/>
                </a:tc>
                <a:tc>
                  <a:txBody>
                    <a:bodyPr/>
                    <a:lstStyle/>
                    <a:p>
                      <a:pPr algn="ctr"/>
                      <a:r>
                        <a:rPr lang="en-US" sz="1400" noProof="0" dirty="0"/>
                        <a:t>-</a:t>
                      </a:r>
                    </a:p>
                  </a:txBody>
                  <a:tcPr marT="0" marB="0" anchor="ctr"/>
                </a:tc>
                <a:extLst>
                  <a:ext uri="{0D108BD9-81ED-4DB2-BD59-A6C34878D82A}">
                    <a16:rowId xmlns:a16="http://schemas.microsoft.com/office/drawing/2014/main" val="10014"/>
                  </a:ext>
                </a:extLst>
              </a:tr>
              <a:tr h="212725">
                <a:tc>
                  <a:txBody>
                    <a:bodyPr/>
                    <a:lstStyle/>
                    <a:p>
                      <a:pPr algn="ctr"/>
                      <a:r>
                        <a:rPr lang="en-US" sz="1400" noProof="0" dirty="0"/>
                        <a:t>14</a:t>
                      </a:r>
                    </a:p>
                  </a:txBody>
                  <a:tcPr marT="0" marB="0" anchor="ctr"/>
                </a:tc>
                <a:tc>
                  <a:txBody>
                    <a:bodyPr/>
                    <a:lstStyle/>
                    <a:p>
                      <a:pPr algn="ctr"/>
                      <a:r>
                        <a:rPr lang="en-US" sz="1400" noProof="0" dirty="0"/>
                        <a:t>-2</a:t>
                      </a:r>
                    </a:p>
                  </a:txBody>
                  <a:tcPr marT="0" marB="0" anchor="ctr"/>
                </a:tc>
                <a:tc>
                  <a:txBody>
                    <a:bodyPr/>
                    <a:lstStyle/>
                    <a:p>
                      <a:pPr algn="ctr"/>
                      <a:r>
                        <a:rPr lang="en-US" sz="1400" noProof="0" dirty="0"/>
                        <a:t>PendSV</a:t>
                      </a:r>
                    </a:p>
                  </a:txBody>
                  <a:tcPr marT="0" marB="0" anchor="ctr"/>
                </a:tc>
                <a:tc>
                  <a:txBody>
                    <a:bodyPr/>
                    <a:lstStyle/>
                    <a:p>
                      <a:pPr algn="ctr"/>
                      <a:r>
                        <a:rPr lang="en-US" sz="1400" noProof="0" dirty="0"/>
                        <a:t>0x38</a:t>
                      </a:r>
                    </a:p>
                  </a:txBody>
                  <a:tcPr marT="0" marB="0" anchor="ctr"/>
                </a:tc>
                <a:extLst>
                  <a:ext uri="{0D108BD9-81ED-4DB2-BD59-A6C34878D82A}">
                    <a16:rowId xmlns:a16="http://schemas.microsoft.com/office/drawing/2014/main" val="10015"/>
                  </a:ext>
                </a:extLst>
              </a:tr>
              <a:tr h="212725">
                <a:tc>
                  <a:txBody>
                    <a:bodyPr/>
                    <a:lstStyle/>
                    <a:p>
                      <a:pPr algn="ctr"/>
                      <a:r>
                        <a:rPr lang="en-US" sz="1400" noProof="0" dirty="0"/>
                        <a:t>15</a:t>
                      </a:r>
                    </a:p>
                  </a:txBody>
                  <a:tcPr marT="0" marB="0" anchor="ctr"/>
                </a:tc>
                <a:tc>
                  <a:txBody>
                    <a:bodyPr/>
                    <a:lstStyle/>
                    <a:p>
                      <a:pPr algn="ctr"/>
                      <a:r>
                        <a:rPr lang="en-US" sz="1400" noProof="0" dirty="0"/>
                        <a:t>-1</a:t>
                      </a:r>
                    </a:p>
                  </a:txBody>
                  <a:tcPr marT="0" marB="0" anchor="ctr"/>
                </a:tc>
                <a:tc>
                  <a:txBody>
                    <a:bodyPr/>
                    <a:lstStyle/>
                    <a:p>
                      <a:pPr algn="ctr"/>
                      <a:r>
                        <a:rPr lang="en-US" sz="1400" noProof="0" dirty="0"/>
                        <a:t>SysTick</a:t>
                      </a:r>
                    </a:p>
                  </a:txBody>
                  <a:tcPr marT="0" marB="0" anchor="ctr"/>
                </a:tc>
                <a:tc>
                  <a:txBody>
                    <a:bodyPr/>
                    <a:lstStyle/>
                    <a:p>
                      <a:pPr algn="ctr"/>
                      <a:r>
                        <a:rPr lang="en-US" sz="1400" noProof="0" dirty="0"/>
                        <a:t>0x3C</a:t>
                      </a:r>
                    </a:p>
                  </a:txBody>
                  <a:tcPr marT="0" marB="0" anchor="ctr"/>
                </a:tc>
                <a:extLst>
                  <a:ext uri="{0D108BD9-81ED-4DB2-BD59-A6C34878D82A}">
                    <a16:rowId xmlns:a16="http://schemas.microsoft.com/office/drawing/2014/main" val="10016"/>
                  </a:ext>
                </a:extLst>
              </a:tr>
              <a:tr h="212725">
                <a:tc>
                  <a:txBody>
                    <a:bodyPr/>
                    <a:lstStyle/>
                    <a:p>
                      <a:pPr algn="ctr"/>
                      <a:r>
                        <a:rPr lang="en-US" sz="1400" noProof="0" dirty="0"/>
                        <a:t>16</a:t>
                      </a:r>
                    </a:p>
                  </a:txBody>
                  <a:tcPr marT="0" marB="0" anchor="ctr"/>
                </a:tc>
                <a:tc>
                  <a:txBody>
                    <a:bodyPr/>
                    <a:lstStyle/>
                    <a:p>
                      <a:pPr algn="ctr"/>
                      <a:r>
                        <a:rPr lang="en-US" sz="1400" noProof="0" dirty="0"/>
                        <a:t>0</a:t>
                      </a:r>
                    </a:p>
                  </a:txBody>
                  <a:tcPr marT="0" marB="0" anchor="ctr"/>
                </a:tc>
                <a:tc>
                  <a:txBody>
                    <a:bodyPr/>
                    <a:lstStyle/>
                    <a:p>
                      <a:pPr algn="ctr"/>
                      <a:r>
                        <a:rPr lang="en-US" sz="1400" noProof="0" dirty="0"/>
                        <a:t>IRQ0</a:t>
                      </a:r>
                    </a:p>
                  </a:txBody>
                  <a:tcPr marT="0" marB="0" anchor="ctr"/>
                </a:tc>
                <a:tc>
                  <a:txBody>
                    <a:bodyPr/>
                    <a:lstStyle/>
                    <a:p>
                      <a:pPr algn="ctr"/>
                      <a:r>
                        <a:rPr lang="en-US" sz="1400" noProof="0" dirty="0"/>
                        <a:t>0x40</a:t>
                      </a:r>
                    </a:p>
                  </a:txBody>
                  <a:tcPr marT="0" marB="0" anchor="ctr"/>
                </a:tc>
                <a:extLst>
                  <a:ext uri="{0D108BD9-81ED-4DB2-BD59-A6C34878D82A}">
                    <a16:rowId xmlns:a16="http://schemas.microsoft.com/office/drawing/2014/main" val="10017"/>
                  </a:ext>
                </a:extLst>
              </a:tr>
              <a:tr h="212725">
                <a:tc>
                  <a:txBody>
                    <a:bodyPr/>
                    <a:lstStyle/>
                    <a:p>
                      <a:pPr algn="ctr"/>
                      <a:r>
                        <a:rPr lang="en-US" sz="1400" noProof="0" dirty="0"/>
                        <a:t>17</a:t>
                      </a:r>
                    </a:p>
                  </a:txBody>
                  <a:tcPr marT="0" marB="0" anchor="ctr"/>
                </a:tc>
                <a:tc>
                  <a:txBody>
                    <a:bodyPr/>
                    <a:lstStyle/>
                    <a:p>
                      <a:pPr algn="ctr"/>
                      <a:r>
                        <a:rPr lang="en-US" sz="1400" noProof="0" dirty="0"/>
                        <a:t>1</a:t>
                      </a:r>
                    </a:p>
                  </a:txBody>
                  <a:tcPr marT="0" marB="0" anchor="ctr"/>
                </a:tc>
                <a:tc>
                  <a:txBody>
                    <a:bodyPr/>
                    <a:lstStyle/>
                    <a:p>
                      <a:pPr algn="ctr"/>
                      <a:r>
                        <a:rPr lang="en-US" sz="1400" noProof="0" dirty="0"/>
                        <a:t>IRQ1</a:t>
                      </a:r>
                    </a:p>
                  </a:txBody>
                  <a:tcPr marT="0" marB="0" anchor="ctr"/>
                </a:tc>
                <a:tc>
                  <a:txBody>
                    <a:bodyPr/>
                    <a:lstStyle/>
                    <a:p>
                      <a:pPr algn="ctr"/>
                      <a:r>
                        <a:rPr lang="en-US" sz="1400" noProof="0" dirty="0"/>
                        <a:t>0x44</a:t>
                      </a:r>
                    </a:p>
                  </a:txBody>
                  <a:tcPr marT="0" marB="0" anchor="ctr"/>
                </a:tc>
                <a:extLst>
                  <a:ext uri="{0D108BD9-81ED-4DB2-BD59-A6C34878D82A}">
                    <a16:rowId xmlns:a16="http://schemas.microsoft.com/office/drawing/2014/main" val="10018"/>
                  </a:ext>
                </a:extLst>
              </a:tr>
              <a:tr h="212725">
                <a:tc>
                  <a:txBody>
                    <a:bodyPr/>
                    <a:lstStyle/>
                    <a:p>
                      <a:pPr algn="ctr"/>
                      <a:r>
                        <a:rPr lang="en-US" sz="1400" noProof="0" dirty="0"/>
                        <a:t>18</a:t>
                      </a:r>
                    </a:p>
                  </a:txBody>
                  <a:tcPr marT="0" marB="0" anchor="ctr"/>
                </a:tc>
                <a:tc>
                  <a:txBody>
                    <a:bodyPr/>
                    <a:lstStyle/>
                    <a:p>
                      <a:pPr algn="ctr"/>
                      <a:r>
                        <a:rPr lang="en-US" sz="1400" noProof="0" dirty="0"/>
                        <a:t>2</a:t>
                      </a:r>
                    </a:p>
                  </a:txBody>
                  <a:tcPr marT="0" marB="0" anchor="ctr"/>
                </a:tc>
                <a:tc>
                  <a:txBody>
                    <a:bodyPr/>
                    <a:lstStyle/>
                    <a:p>
                      <a:pPr algn="ctr"/>
                      <a:r>
                        <a:rPr lang="en-US" sz="1400" noProof="0" dirty="0"/>
                        <a:t>IRQ2</a:t>
                      </a:r>
                    </a:p>
                  </a:txBody>
                  <a:tcPr marT="0" marB="0" anchor="ctr"/>
                </a:tc>
                <a:tc>
                  <a:txBody>
                    <a:bodyPr/>
                    <a:lstStyle/>
                    <a:p>
                      <a:pPr algn="ctr"/>
                      <a:r>
                        <a:rPr lang="en-US" sz="1400" noProof="0" dirty="0"/>
                        <a:t>0x48</a:t>
                      </a:r>
                    </a:p>
                  </a:txBody>
                  <a:tcPr marT="0" marB="0" anchor="ctr"/>
                </a:tc>
                <a:extLst>
                  <a:ext uri="{0D108BD9-81ED-4DB2-BD59-A6C34878D82A}">
                    <a16:rowId xmlns:a16="http://schemas.microsoft.com/office/drawing/2014/main" val="10019"/>
                  </a:ext>
                </a:extLst>
              </a:tr>
              <a:tr h="212725">
                <a:tc>
                  <a:txBody>
                    <a:bodyPr/>
                    <a:lstStyle/>
                    <a:p>
                      <a:pPr algn="ctr"/>
                      <a:r>
                        <a:rPr lang="en-US" sz="1400" noProof="0" dirty="0"/>
                        <a:t>.</a:t>
                      </a:r>
                    </a:p>
                  </a:txBody>
                  <a:tcPr marT="0" marB="0" anchor="ctr"/>
                </a:tc>
                <a:tc>
                  <a:txBody>
                    <a:bodyPr/>
                    <a:lstStyle/>
                    <a:p>
                      <a:pPr algn="ctr"/>
                      <a:r>
                        <a:rPr lang="en-US" sz="1400" noProof="0" dirty="0"/>
                        <a:t>-</a:t>
                      </a:r>
                    </a:p>
                  </a:txBody>
                  <a:tcPr marT="0" marB="0" anchor="ctr"/>
                </a:tc>
                <a:tc>
                  <a:txBody>
                    <a:bodyPr/>
                    <a:lstStyle/>
                    <a:p>
                      <a:pPr algn="ctr"/>
                      <a:r>
                        <a:rPr lang="en-US" sz="1400" noProof="0" dirty="0"/>
                        <a:t>.</a:t>
                      </a:r>
                    </a:p>
                  </a:txBody>
                  <a:tcPr marT="0" marB="0" anchor="ctr"/>
                </a:tc>
                <a:tc>
                  <a:txBody>
                    <a:bodyPr/>
                    <a:lstStyle/>
                    <a:p>
                      <a:pPr algn="ctr"/>
                      <a:r>
                        <a:rPr lang="en-US" sz="1400" noProof="0" dirty="0"/>
                        <a:t>-</a:t>
                      </a:r>
                    </a:p>
                  </a:txBody>
                  <a:tcPr marT="0" marB="0" anchor="ctr"/>
                </a:tc>
                <a:extLst>
                  <a:ext uri="{0D108BD9-81ED-4DB2-BD59-A6C34878D82A}">
                    <a16:rowId xmlns:a16="http://schemas.microsoft.com/office/drawing/2014/main" val="10020"/>
                  </a:ext>
                </a:extLst>
              </a:tr>
              <a:tr h="212725">
                <a:tc>
                  <a:txBody>
                    <a:bodyPr/>
                    <a:lstStyle/>
                    <a:p>
                      <a:pPr algn="ctr"/>
                      <a:r>
                        <a:rPr lang="en-US" sz="1400" noProof="0" dirty="0"/>
                        <a:t>16+n</a:t>
                      </a:r>
                    </a:p>
                  </a:txBody>
                  <a:tcPr marT="0" marB="0" anchor="ctr"/>
                </a:tc>
                <a:tc>
                  <a:txBody>
                    <a:bodyPr/>
                    <a:lstStyle/>
                    <a:p>
                      <a:pPr algn="ctr"/>
                      <a:r>
                        <a:rPr lang="en-US" sz="1400" noProof="0" dirty="0"/>
                        <a:t>n</a:t>
                      </a:r>
                    </a:p>
                  </a:txBody>
                  <a:tcPr marT="0" marB="0" anchor="ctr"/>
                </a:tc>
                <a:tc>
                  <a:txBody>
                    <a:bodyPr/>
                    <a:lstStyle/>
                    <a:p>
                      <a:pPr algn="ctr"/>
                      <a:r>
                        <a:rPr lang="en-US" sz="1400" noProof="0" dirty="0"/>
                        <a:t>IRQn</a:t>
                      </a:r>
                    </a:p>
                  </a:txBody>
                  <a:tcPr marT="0" marB="0" anchor="ctr"/>
                </a:tc>
                <a:tc>
                  <a:txBody>
                    <a:bodyPr/>
                    <a:lstStyle/>
                    <a:p>
                      <a:pPr algn="ctr"/>
                      <a:r>
                        <a:rPr lang="en-US" sz="1400" noProof="0" dirty="0"/>
                        <a:t>0x40+4n</a:t>
                      </a:r>
                    </a:p>
                  </a:txBody>
                  <a:tcPr marT="0" marB="0" anchor="ctr"/>
                </a:tc>
                <a:extLst>
                  <a:ext uri="{0D108BD9-81ED-4DB2-BD59-A6C34878D82A}">
                    <a16:rowId xmlns:a16="http://schemas.microsoft.com/office/drawing/2014/main" val="10021"/>
                  </a:ext>
                </a:extLst>
              </a:tr>
            </a:tbl>
          </a:graphicData>
        </a:graphic>
      </p:graphicFrame>
      <p:grpSp>
        <p:nvGrpSpPr>
          <p:cNvPr id="8" name="Group 7">
            <a:extLst>
              <a:ext uri="{FF2B5EF4-FFF2-40B4-BE49-F238E27FC236}">
                <a16:creationId xmlns:a16="http://schemas.microsoft.com/office/drawing/2014/main" id="{3919540D-9157-40E8-957E-A9094C17B452}"/>
              </a:ext>
            </a:extLst>
          </p:cNvPr>
          <p:cNvGrpSpPr/>
          <p:nvPr/>
        </p:nvGrpSpPr>
        <p:grpSpPr>
          <a:xfrm>
            <a:off x="7105695" y="1510496"/>
            <a:ext cx="4606880" cy="2413322"/>
            <a:chOff x="6767577" y="1034704"/>
            <a:chExt cx="4388272" cy="2220569"/>
          </a:xfrm>
        </p:grpSpPr>
        <p:sp>
          <p:nvSpPr>
            <p:cNvPr id="9" name="100 Shipped">
              <a:extLst>
                <a:ext uri="{FF2B5EF4-FFF2-40B4-BE49-F238E27FC236}">
                  <a16:creationId xmlns:a16="http://schemas.microsoft.com/office/drawing/2014/main" id="{FB9CBDB6-42A7-437E-B3D3-A2977ED44AB1}"/>
                </a:ext>
              </a:extLst>
            </p:cNvPr>
            <p:cNvSpPr/>
            <p:nvPr/>
          </p:nvSpPr>
          <p:spPr>
            <a:xfrm>
              <a:off x="7005976" y="1273169"/>
              <a:ext cx="4094227" cy="1821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defTabSz="455613">
                <a:defRPr>
                  <a:solidFill>
                    <a:schemeClr val="tx1"/>
                  </a:solidFill>
                  <a:latin typeface="Calibri" pitchFamily="34" charset="0"/>
                  <a:ea typeface="ＭＳ Ｐゴシック" pitchFamily="34" charset="-128"/>
                </a:defRPr>
              </a:lvl1pPr>
              <a:lvl2pPr marL="742950" indent="-285750" defTabSz="455613">
                <a:defRPr>
                  <a:solidFill>
                    <a:schemeClr val="tx1"/>
                  </a:solidFill>
                  <a:latin typeface="Calibri" pitchFamily="34" charset="0"/>
                  <a:ea typeface="ＭＳ Ｐゴシック" pitchFamily="34" charset="-128"/>
                </a:defRPr>
              </a:lvl2pPr>
              <a:lvl3pPr marL="1143000" indent="-228600" defTabSz="455613">
                <a:defRPr>
                  <a:solidFill>
                    <a:schemeClr val="tx1"/>
                  </a:solidFill>
                  <a:latin typeface="Calibri" pitchFamily="34" charset="0"/>
                  <a:ea typeface="ＭＳ Ｐゴシック" pitchFamily="34" charset="-128"/>
                </a:defRPr>
              </a:lvl3pPr>
              <a:lvl4pPr marL="1600200" indent="-228600" defTabSz="455613">
                <a:defRPr>
                  <a:solidFill>
                    <a:schemeClr val="tx1"/>
                  </a:solidFill>
                  <a:latin typeface="Calibri" pitchFamily="34" charset="0"/>
                  <a:ea typeface="ＭＳ Ｐゴシック" pitchFamily="34" charset="-128"/>
                </a:defRPr>
              </a:lvl4pPr>
              <a:lvl5pPr marL="2057400" indent="-228600" defTabSz="455613">
                <a:defRPr>
                  <a:solidFill>
                    <a:schemeClr val="tx1"/>
                  </a:solidFill>
                  <a:latin typeface="Calibri" pitchFamily="34" charset="0"/>
                  <a:ea typeface="ＭＳ Ｐゴシック" pitchFamily="34" charset="-128"/>
                </a:defRPr>
              </a:lvl5pPr>
              <a:lvl6pPr marL="2514600" indent="-228600" defTabSz="455613"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5613"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5613"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5613"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defRPr/>
              </a:pPr>
              <a:endParaRPr lang="en-US" altLang="en-US" sz="2000" dirty="0">
                <a:solidFill>
                  <a:schemeClr val="accent1"/>
                </a:solidFill>
                <a:latin typeface="+mn-lt"/>
              </a:endParaRPr>
            </a:p>
            <a:p>
              <a:pPr>
                <a:defRPr/>
              </a:pPr>
              <a:r>
                <a:rPr lang="en-US" altLang="en-US" sz="2000" dirty="0">
                  <a:solidFill>
                    <a:schemeClr val="accent1"/>
                  </a:solidFill>
                  <a:latin typeface="+mn-lt"/>
                </a:rPr>
                <a:t>Why is the vector odd?</a:t>
              </a:r>
            </a:p>
            <a:p>
              <a:pPr>
                <a:defRPr/>
              </a:pPr>
              <a:endParaRPr lang="en-US" altLang="en-US" sz="2000" dirty="0">
                <a:solidFill>
                  <a:schemeClr val="accent1"/>
                </a:solidFill>
                <a:latin typeface="+mn-lt"/>
              </a:endParaRPr>
            </a:p>
            <a:p>
              <a:pPr>
                <a:defRPr/>
              </a:pPr>
              <a:r>
                <a:rPr lang="en-US" altLang="en-US" sz="2000" dirty="0">
                  <a:solidFill>
                    <a:schemeClr val="accent1"/>
                  </a:solidFill>
                  <a:latin typeface="+mn-lt"/>
                </a:rPr>
                <a:t>LSB of the address indicates that the handler uses Thumb code.</a:t>
              </a:r>
            </a:p>
          </p:txBody>
        </p:sp>
        <p:grpSp>
          <p:nvGrpSpPr>
            <p:cNvPr id="10" name="Group 9">
              <a:extLst>
                <a:ext uri="{FF2B5EF4-FFF2-40B4-BE49-F238E27FC236}">
                  <a16:creationId xmlns:a16="http://schemas.microsoft.com/office/drawing/2014/main" id="{953F5AD8-2169-4160-A208-FD8CCE2138FB}"/>
                </a:ext>
              </a:extLst>
            </p:cNvPr>
            <p:cNvGrpSpPr/>
            <p:nvPr/>
          </p:nvGrpSpPr>
          <p:grpSpPr>
            <a:xfrm>
              <a:off x="6767577" y="1034704"/>
              <a:ext cx="4388272" cy="2220569"/>
              <a:chOff x="6382508" y="847045"/>
              <a:chExt cx="4388272" cy="2220569"/>
            </a:xfrm>
          </p:grpSpPr>
          <p:sp>
            <p:nvSpPr>
              <p:cNvPr id="11" name="Freeform 49">
                <a:extLst>
                  <a:ext uri="{FF2B5EF4-FFF2-40B4-BE49-F238E27FC236}">
                    <a16:creationId xmlns:a16="http://schemas.microsoft.com/office/drawing/2014/main" id="{E07AC02D-D255-497B-B714-E183AAA3ECD5}"/>
                  </a:ext>
                </a:extLst>
              </p:cNvPr>
              <p:cNvSpPr/>
              <p:nvPr/>
            </p:nvSpPr>
            <p:spPr>
              <a:xfrm>
                <a:off x="6449332" y="924718"/>
                <a:ext cx="4321448" cy="2142896"/>
              </a:xfrm>
              <a:custGeom>
                <a:avLst/>
                <a:gdLst>
                  <a:gd name="connsiteX0" fmla="*/ 178326 w 1430409"/>
                  <a:gd name="connsiteY0" fmla="*/ 0 h 717102"/>
                  <a:gd name="connsiteX1" fmla="*/ 1430409 w 1430409"/>
                  <a:gd name="connsiteY1" fmla="*/ 0 h 717102"/>
                  <a:gd name="connsiteX2" fmla="*/ 1430409 w 1430409"/>
                  <a:gd name="connsiteY2" fmla="*/ 717102 h 717102"/>
                  <a:gd name="connsiteX3" fmla="*/ 0 w 1430409"/>
                  <a:gd name="connsiteY3" fmla="*/ 717102 h 717102"/>
                  <a:gd name="connsiteX4" fmla="*/ 0 w 1430409"/>
                  <a:gd name="connsiteY4" fmla="*/ 178327 h 717102"/>
                  <a:gd name="connsiteX0" fmla="*/ 127526 w 1430409"/>
                  <a:gd name="connsiteY0" fmla="*/ 0 h 717102"/>
                  <a:gd name="connsiteX1" fmla="*/ 1430409 w 1430409"/>
                  <a:gd name="connsiteY1" fmla="*/ 0 h 717102"/>
                  <a:gd name="connsiteX2" fmla="*/ 1430409 w 1430409"/>
                  <a:gd name="connsiteY2" fmla="*/ 717102 h 717102"/>
                  <a:gd name="connsiteX3" fmla="*/ 0 w 1430409"/>
                  <a:gd name="connsiteY3" fmla="*/ 717102 h 717102"/>
                  <a:gd name="connsiteX4" fmla="*/ 0 w 1430409"/>
                  <a:gd name="connsiteY4" fmla="*/ 178327 h 717102"/>
                  <a:gd name="connsiteX0" fmla="*/ 127526 w 1430409"/>
                  <a:gd name="connsiteY0" fmla="*/ 0 h 717102"/>
                  <a:gd name="connsiteX1" fmla="*/ 1430409 w 1430409"/>
                  <a:gd name="connsiteY1" fmla="*/ 0 h 717102"/>
                  <a:gd name="connsiteX2" fmla="*/ 1430409 w 1430409"/>
                  <a:gd name="connsiteY2" fmla="*/ 717102 h 717102"/>
                  <a:gd name="connsiteX3" fmla="*/ 0 w 1430409"/>
                  <a:gd name="connsiteY3" fmla="*/ 717102 h 717102"/>
                  <a:gd name="connsiteX4" fmla="*/ 0 w 1430409"/>
                  <a:gd name="connsiteY4" fmla="*/ 127527 h 717102"/>
                  <a:gd name="connsiteX0" fmla="*/ 127526 w 1430409"/>
                  <a:gd name="connsiteY0" fmla="*/ 0 h 717102"/>
                  <a:gd name="connsiteX1" fmla="*/ 1430409 w 1430409"/>
                  <a:gd name="connsiteY1" fmla="*/ 0 h 717102"/>
                  <a:gd name="connsiteX2" fmla="*/ 1430409 w 1430409"/>
                  <a:gd name="connsiteY2" fmla="*/ 717102 h 717102"/>
                  <a:gd name="connsiteX3" fmla="*/ 0 w 1430409"/>
                  <a:gd name="connsiteY3" fmla="*/ 717102 h 717102"/>
                  <a:gd name="connsiteX4" fmla="*/ 0 w 1430409"/>
                  <a:gd name="connsiteY4" fmla="*/ 168348 h 717102"/>
                  <a:gd name="connsiteX0" fmla="*/ 127526 w 1430409"/>
                  <a:gd name="connsiteY0" fmla="*/ 0 h 717102"/>
                  <a:gd name="connsiteX1" fmla="*/ 1430409 w 1430409"/>
                  <a:gd name="connsiteY1" fmla="*/ 0 h 717102"/>
                  <a:gd name="connsiteX2" fmla="*/ 1430409 w 1430409"/>
                  <a:gd name="connsiteY2" fmla="*/ 717102 h 717102"/>
                  <a:gd name="connsiteX3" fmla="*/ 0 w 1430409"/>
                  <a:gd name="connsiteY3" fmla="*/ 717102 h 717102"/>
                  <a:gd name="connsiteX4" fmla="*/ 0 w 1430409"/>
                  <a:gd name="connsiteY4" fmla="*/ 120259 h 717102"/>
                  <a:gd name="connsiteX0" fmla="*/ 127526 w 1430409"/>
                  <a:gd name="connsiteY0" fmla="*/ 0 h 717102"/>
                  <a:gd name="connsiteX1" fmla="*/ 1430409 w 1430409"/>
                  <a:gd name="connsiteY1" fmla="*/ 0 h 717102"/>
                  <a:gd name="connsiteX2" fmla="*/ 1430409 w 1430409"/>
                  <a:gd name="connsiteY2" fmla="*/ 717102 h 717102"/>
                  <a:gd name="connsiteX3" fmla="*/ 0 w 1430409"/>
                  <a:gd name="connsiteY3" fmla="*/ 717102 h 717102"/>
                  <a:gd name="connsiteX4" fmla="*/ 0 w 1430409"/>
                  <a:gd name="connsiteY4" fmla="*/ 142700 h 717102"/>
                  <a:gd name="connsiteX0" fmla="*/ 127526 w 1430409"/>
                  <a:gd name="connsiteY0" fmla="*/ 0 h 717102"/>
                  <a:gd name="connsiteX1" fmla="*/ 1430409 w 1430409"/>
                  <a:gd name="connsiteY1" fmla="*/ 0 h 717102"/>
                  <a:gd name="connsiteX2" fmla="*/ 1430409 w 1430409"/>
                  <a:gd name="connsiteY2" fmla="*/ 717102 h 717102"/>
                  <a:gd name="connsiteX3" fmla="*/ 0 w 1430409"/>
                  <a:gd name="connsiteY3" fmla="*/ 717102 h 717102"/>
                  <a:gd name="connsiteX4" fmla="*/ 3329 w 1430409"/>
                  <a:gd name="connsiteY4" fmla="*/ 113541 h 717102"/>
                  <a:gd name="connsiteX0" fmla="*/ 94593 w 1430409"/>
                  <a:gd name="connsiteY0" fmla="*/ 1586 h 717102"/>
                  <a:gd name="connsiteX1" fmla="*/ 1430409 w 1430409"/>
                  <a:gd name="connsiteY1" fmla="*/ 0 h 717102"/>
                  <a:gd name="connsiteX2" fmla="*/ 1430409 w 1430409"/>
                  <a:gd name="connsiteY2" fmla="*/ 717102 h 717102"/>
                  <a:gd name="connsiteX3" fmla="*/ 0 w 1430409"/>
                  <a:gd name="connsiteY3" fmla="*/ 717102 h 717102"/>
                  <a:gd name="connsiteX4" fmla="*/ 3329 w 1430409"/>
                  <a:gd name="connsiteY4" fmla="*/ 113541 h 717102"/>
                  <a:gd name="connsiteX0" fmla="*/ 94593 w 1430409"/>
                  <a:gd name="connsiteY0" fmla="*/ 1586 h 717102"/>
                  <a:gd name="connsiteX1" fmla="*/ 1430409 w 1430409"/>
                  <a:gd name="connsiteY1" fmla="*/ 0 h 717102"/>
                  <a:gd name="connsiteX2" fmla="*/ 1430409 w 1430409"/>
                  <a:gd name="connsiteY2" fmla="*/ 717102 h 717102"/>
                  <a:gd name="connsiteX3" fmla="*/ 0 w 1430409"/>
                  <a:gd name="connsiteY3" fmla="*/ 717102 h 717102"/>
                  <a:gd name="connsiteX4" fmla="*/ 1761 w 1430409"/>
                  <a:gd name="connsiteY4" fmla="*/ 77075 h 717102"/>
                  <a:gd name="connsiteX0" fmla="*/ 80479 w 1430409"/>
                  <a:gd name="connsiteY0" fmla="*/ 1586 h 717102"/>
                  <a:gd name="connsiteX1" fmla="*/ 1430409 w 1430409"/>
                  <a:gd name="connsiteY1" fmla="*/ 0 h 717102"/>
                  <a:gd name="connsiteX2" fmla="*/ 1430409 w 1430409"/>
                  <a:gd name="connsiteY2" fmla="*/ 717102 h 717102"/>
                  <a:gd name="connsiteX3" fmla="*/ 0 w 1430409"/>
                  <a:gd name="connsiteY3" fmla="*/ 717102 h 717102"/>
                  <a:gd name="connsiteX4" fmla="*/ 1761 w 1430409"/>
                  <a:gd name="connsiteY4" fmla="*/ 77075 h 717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409" h="717102">
                    <a:moveTo>
                      <a:pt x="80479" y="1586"/>
                    </a:moveTo>
                    <a:lnTo>
                      <a:pt x="1430409" y="0"/>
                    </a:lnTo>
                    <a:lnTo>
                      <a:pt x="1430409" y="717102"/>
                    </a:lnTo>
                    <a:lnTo>
                      <a:pt x="0" y="717102"/>
                    </a:lnTo>
                    <a:cubicBezTo>
                      <a:pt x="0" y="525635"/>
                      <a:pt x="1761" y="268542"/>
                      <a:pt x="1761" y="77075"/>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50">
                <a:extLst>
                  <a:ext uri="{FF2B5EF4-FFF2-40B4-BE49-F238E27FC236}">
                    <a16:creationId xmlns:a16="http://schemas.microsoft.com/office/drawing/2014/main" id="{31BB7747-9C53-4787-9235-859F4383CE0C}"/>
                  </a:ext>
                </a:extLst>
              </p:cNvPr>
              <p:cNvSpPr/>
              <p:nvPr/>
            </p:nvSpPr>
            <p:spPr>
              <a:xfrm rot="5400000" flipV="1">
                <a:off x="6382508" y="847045"/>
                <a:ext cx="144953" cy="144953"/>
              </a:xfrm>
              <a:custGeom>
                <a:avLst/>
                <a:gdLst>
                  <a:gd name="connsiteX0" fmla="*/ 1716375 w 4433572"/>
                  <a:gd name="connsiteY0" fmla="*/ 1716373 h 4433570"/>
                  <a:gd name="connsiteX1" fmla="*/ 1716375 w 4433572"/>
                  <a:gd name="connsiteY1" fmla="*/ 0 h 4433570"/>
                  <a:gd name="connsiteX2" fmla="*/ 2717199 w 4433572"/>
                  <a:gd name="connsiteY2" fmla="*/ 0 h 4433570"/>
                  <a:gd name="connsiteX3" fmla="*/ 2717199 w 4433572"/>
                  <a:gd name="connsiteY3" fmla="*/ 1716373 h 4433570"/>
                  <a:gd name="connsiteX4" fmla="*/ 4433572 w 4433572"/>
                  <a:gd name="connsiteY4" fmla="*/ 1716373 h 4433570"/>
                  <a:gd name="connsiteX5" fmla="*/ 4433572 w 4433572"/>
                  <a:gd name="connsiteY5" fmla="*/ 2717197 h 4433570"/>
                  <a:gd name="connsiteX6" fmla="*/ 2717199 w 4433572"/>
                  <a:gd name="connsiteY6" fmla="*/ 2717197 h 4433570"/>
                  <a:gd name="connsiteX7" fmla="*/ 2717199 w 4433572"/>
                  <a:gd name="connsiteY7" fmla="*/ 1716373 h 4433570"/>
                  <a:gd name="connsiteX8" fmla="*/ 1716374 w 4433572"/>
                  <a:gd name="connsiteY8" fmla="*/ 4433570 h 4433570"/>
                  <a:gd name="connsiteX9" fmla="*/ 1716374 w 4433572"/>
                  <a:gd name="connsiteY9" fmla="*/ 2717197 h 4433570"/>
                  <a:gd name="connsiteX10" fmla="*/ 2717198 w 4433572"/>
                  <a:gd name="connsiteY10" fmla="*/ 2717197 h 4433570"/>
                  <a:gd name="connsiteX11" fmla="*/ 2717198 w 4433572"/>
                  <a:gd name="connsiteY11" fmla="*/ 4433570 h 4433570"/>
                  <a:gd name="connsiteX12" fmla="*/ 0 w 4433572"/>
                  <a:gd name="connsiteY12" fmla="*/ 2717197 h 4433570"/>
                  <a:gd name="connsiteX13" fmla="*/ 0 w 4433572"/>
                  <a:gd name="connsiteY13" fmla="*/ 1716373 h 4433570"/>
                  <a:gd name="connsiteX14" fmla="*/ 1716373 w 4433572"/>
                  <a:gd name="connsiteY14" fmla="*/ 1716373 h 4433570"/>
                  <a:gd name="connsiteX15" fmla="*/ 1716373 w 4433572"/>
                  <a:gd name="connsiteY15" fmla="*/ 2717197 h 443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33572" h="4433570">
                    <a:moveTo>
                      <a:pt x="1716375" y="1716373"/>
                    </a:moveTo>
                    <a:lnTo>
                      <a:pt x="1716375" y="0"/>
                    </a:lnTo>
                    <a:lnTo>
                      <a:pt x="2717199" y="0"/>
                    </a:lnTo>
                    <a:lnTo>
                      <a:pt x="2717199" y="1716373"/>
                    </a:lnTo>
                    <a:lnTo>
                      <a:pt x="4433572" y="1716373"/>
                    </a:lnTo>
                    <a:lnTo>
                      <a:pt x="4433572" y="2717197"/>
                    </a:lnTo>
                    <a:lnTo>
                      <a:pt x="2717199" y="2717197"/>
                    </a:lnTo>
                    <a:lnTo>
                      <a:pt x="2717199" y="1716373"/>
                    </a:lnTo>
                    <a:close/>
                    <a:moveTo>
                      <a:pt x="1716374" y="4433570"/>
                    </a:moveTo>
                    <a:lnTo>
                      <a:pt x="1716374" y="2717197"/>
                    </a:lnTo>
                    <a:lnTo>
                      <a:pt x="2717198" y="2717197"/>
                    </a:lnTo>
                    <a:lnTo>
                      <a:pt x="2717198" y="4433570"/>
                    </a:lnTo>
                    <a:close/>
                    <a:moveTo>
                      <a:pt x="0" y="2717197"/>
                    </a:moveTo>
                    <a:lnTo>
                      <a:pt x="0" y="1716373"/>
                    </a:lnTo>
                    <a:lnTo>
                      <a:pt x="1716373" y="1716373"/>
                    </a:lnTo>
                    <a:lnTo>
                      <a:pt x="1716373" y="271719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131580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C7A4042-3348-40C1-9346-5C16AB4D8172}"/>
              </a:ext>
            </a:extLst>
          </p:cNvPr>
          <p:cNvSpPr>
            <a:spLocks noGrp="1"/>
          </p:cNvSpPr>
          <p:nvPr>
            <p:ph type="title"/>
          </p:nvPr>
        </p:nvSpPr>
        <p:spPr/>
        <p:txBody>
          <a:bodyPr/>
          <a:lstStyle/>
          <a:p>
            <a:r>
              <a:rPr lang="en-US" dirty="0"/>
              <a:t>Exception handling</a:t>
            </a:r>
          </a:p>
        </p:txBody>
      </p:sp>
      <p:sp>
        <p:nvSpPr>
          <p:cNvPr id="12" name="Text Placeholder 11">
            <a:extLst>
              <a:ext uri="{FF2B5EF4-FFF2-40B4-BE49-F238E27FC236}">
                <a16:creationId xmlns:a16="http://schemas.microsoft.com/office/drawing/2014/main" id="{79924266-33BF-4BDC-BEFF-BAC7D80E946C}"/>
              </a:ext>
            </a:extLst>
          </p:cNvPr>
          <p:cNvSpPr>
            <a:spLocks noGrp="1"/>
          </p:cNvSpPr>
          <p:nvPr>
            <p:ph type="body" sz="quarter" idx="13"/>
          </p:nvPr>
        </p:nvSpPr>
        <p:spPr/>
        <p:txBody>
          <a:bodyPr/>
          <a:lstStyle/>
          <a:p>
            <a:r>
              <a:rPr lang="en-US" dirty="0"/>
              <a:t>5. Load LR with EXC_RETURN code</a:t>
            </a:r>
            <a:endParaRPr lang="en-GB" dirty="0"/>
          </a:p>
        </p:txBody>
      </p:sp>
      <p:sp>
        <p:nvSpPr>
          <p:cNvPr id="16" name="Content Placeholder 2">
            <a:extLst>
              <a:ext uri="{FF2B5EF4-FFF2-40B4-BE49-F238E27FC236}">
                <a16:creationId xmlns:a16="http://schemas.microsoft.com/office/drawing/2014/main" id="{742BB361-19E8-4F0C-A2A9-41DB53A4F331}"/>
              </a:ext>
            </a:extLst>
          </p:cNvPr>
          <p:cNvSpPr>
            <a:spLocks noGrp="1"/>
          </p:cNvSpPr>
          <p:nvPr>
            <p:ph sz="quarter" idx="15"/>
          </p:nvPr>
        </p:nvSpPr>
        <p:spPr>
          <a:xfrm>
            <a:off x="9037637" y="1503961"/>
            <a:ext cx="2674937" cy="4212064"/>
          </a:xfrm>
        </p:spPr>
        <p:txBody>
          <a:bodyPr/>
          <a:lstStyle/>
          <a:p>
            <a:pPr marL="0" indent="0">
              <a:spcAft>
                <a:spcPts val="600"/>
              </a:spcAft>
              <a:buNone/>
            </a:pPr>
            <a:r>
              <a:rPr lang="en-US" sz="2000" dirty="0">
                <a:solidFill>
                  <a:schemeClr val="accent1"/>
                </a:solidFill>
              </a:rPr>
              <a:t>Updated LR with EXC_RETURN Code</a:t>
            </a:r>
          </a:p>
        </p:txBody>
      </p:sp>
      <p:sp>
        <p:nvSpPr>
          <p:cNvPr id="2" name="Content Placeholder 1">
            <a:extLst>
              <a:ext uri="{FF2B5EF4-FFF2-40B4-BE49-F238E27FC236}">
                <a16:creationId xmlns:a16="http://schemas.microsoft.com/office/drawing/2014/main" id="{55FED816-9524-488F-A0F3-55F4684987BC}"/>
              </a:ext>
            </a:extLst>
          </p:cNvPr>
          <p:cNvSpPr>
            <a:spLocks noGrp="1"/>
          </p:cNvSpPr>
          <p:nvPr>
            <p:ph sz="quarter" idx="21"/>
          </p:nvPr>
        </p:nvSpPr>
        <p:spPr>
          <a:xfrm>
            <a:off x="479425" y="3795823"/>
            <a:ext cx="8348664" cy="1919689"/>
          </a:xfrm>
        </p:spPr>
        <p:txBody>
          <a:bodyPr/>
          <a:lstStyle/>
          <a:p>
            <a:pPr>
              <a:spcAft>
                <a:spcPts val="600"/>
              </a:spcAft>
            </a:pPr>
            <a:r>
              <a:rPr lang="en-US" sz="2000" dirty="0"/>
              <a:t>EXC_RETURN value generated by processor to inform on how to return</a:t>
            </a:r>
          </a:p>
          <a:p>
            <a:pPr lvl="1">
              <a:spcAft>
                <a:spcPts val="600"/>
              </a:spcAft>
            </a:pPr>
            <a:r>
              <a:rPr lang="en-US" dirty="0"/>
              <a:t>Which SP to restore registers from: MSP (0) or PSP (1)?</a:t>
            </a:r>
          </a:p>
          <a:p>
            <a:pPr lvl="2">
              <a:spcAft>
                <a:spcPts val="600"/>
              </a:spcAft>
            </a:pPr>
            <a:r>
              <a:rPr lang="en-US" dirty="0"/>
              <a:t>Previous value of SPSEL</a:t>
            </a:r>
          </a:p>
          <a:p>
            <a:pPr lvl="1">
              <a:spcAft>
                <a:spcPts val="600"/>
              </a:spcAft>
            </a:pPr>
            <a:r>
              <a:rPr lang="en-US" dirty="0"/>
              <a:t>Which mode to return to: Handler (0) or Thread (1)?</a:t>
            </a:r>
          </a:p>
          <a:p>
            <a:pPr lvl="2"/>
            <a:r>
              <a:rPr lang="en-US" dirty="0"/>
              <a:t>Another handler may have been running when this exception was raised</a:t>
            </a:r>
          </a:p>
        </p:txBody>
      </p:sp>
      <p:graphicFrame>
        <p:nvGraphicFramePr>
          <p:cNvPr id="15" name="Table 14">
            <a:extLst>
              <a:ext uri="{FF2B5EF4-FFF2-40B4-BE49-F238E27FC236}">
                <a16:creationId xmlns:a16="http://schemas.microsoft.com/office/drawing/2014/main" id="{DE5A4E6F-69EC-4EBF-AD28-FDC6B34123D2}"/>
              </a:ext>
            </a:extLst>
          </p:cNvPr>
          <p:cNvGraphicFramePr>
            <a:graphicFrameLocks noGrp="1"/>
          </p:cNvGraphicFramePr>
          <p:nvPr>
            <p:extLst>
              <p:ext uri="{D42A27DB-BD31-4B8C-83A1-F6EECF244321}">
                <p14:modId xmlns:p14="http://schemas.microsoft.com/office/powerpoint/2010/main" val="2137634890"/>
              </p:ext>
            </p:extLst>
          </p:nvPr>
        </p:nvGraphicFramePr>
        <p:xfrm>
          <a:off x="479426" y="1746338"/>
          <a:ext cx="7037794" cy="1752600"/>
        </p:xfrm>
        <a:graphic>
          <a:graphicData uri="http://schemas.openxmlformats.org/drawingml/2006/table">
            <a:tbl>
              <a:tblPr firstRow="1" bandRow="1">
                <a:tableStyleId>{5C22544A-7EE6-4342-B048-85BDC9FD1C3A}</a:tableStyleId>
              </a:tblPr>
              <a:tblGrid>
                <a:gridCol w="1643349">
                  <a:extLst>
                    <a:ext uri="{9D8B030D-6E8A-4147-A177-3AD203B41FA5}">
                      <a16:colId xmlns:a16="http://schemas.microsoft.com/office/drawing/2014/main" val="20000"/>
                    </a:ext>
                  </a:extLst>
                </a:gridCol>
                <a:gridCol w="1417518">
                  <a:extLst>
                    <a:ext uri="{9D8B030D-6E8A-4147-A177-3AD203B41FA5}">
                      <a16:colId xmlns:a16="http://schemas.microsoft.com/office/drawing/2014/main" val="20001"/>
                    </a:ext>
                  </a:extLst>
                </a:gridCol>
                <a:gridCol w="1405937">
                  <a:extLst>
                    <a:ext uri="{9D8B030D-6E8A-4147-A177-3AD203B41FA5}">
                      <a16:colId xmlns:a16="http://schemas.microsoft.com/office/drawing/2014/main" val="20002"/>
                    </a:ext>
                  </a:extLst>
                </a:gridCol>
                <a:gridCol w="2570990">
                  <a:extLst>
                    <a:ext uri="{9D8B030D-6E8A-4147-A177-3AD203B41FA5}">
                      <a16:colId xmlns:a16="http://schemas.microsoft.com/office/drawing/2014/main" val="20003"/>
                    </a:ext>
                  </a:extLst>
                </a:gridCol>
              </a:tblGrid>
              <a:tr h="370840">
                <a:tc>
                  <a:txBody>
                    <a:bodyPr/>
                    <a:lstStyle/>
                    <a:p>
                      <a:r>
                        <a:rPr lang="en-US" dirty="0"/>
                        <a:t>EXC_RETURN</a:t>
                      </a:r>
                    </a:p>
                  </a:txBody>
                  <a:tcPr marL="121872" marR="121872"/>
                </a:tc>
                <a:tc>
                  <a:txBody>
                    <a:bodyPr/>
                    <a:lstStyle/>
                    <a:p>
                      <a:r>
                        <a:rPr lang="en-US" dirty="0"/>
                        <a:t>Return Mode</a:t>
                      </a:r>
                    </a:p>
                  </a:txBody>
                  <a:tcPr marL="121872" marR="121872"/>
                </a:tc>
                <a:tc>
                  <a:txBody>
                    <a:bodyPr/>
                    <a:lstStyle/>
                    <a:p>
                      <a:r>
                        <a:rPr lang="en-US" dirty="0"/>
                        <a:t>Return Stack</a:t>
                      </a:r>
                    </a:p>
                  </a:txBody>
                  <a:tcPr marL="121872" marR="121872"/>
                </a:tc>
                <a:tc>
                  <a:txBody>
                    <a:bodyPr/>
                    <a:lstStyle/>
                    <a:p>
                      <a:r>
                        <a:rPr lang="en-US" dirty="0"/>
                        <a:t>Description</a:t>
                      </a:r>
                    </a:p>
                  </a:txBody>
                  <a:tcPr marL="121872" marR="121872"/>
                </a:tc>
                <a:extLst>
                  <a:ext uri="{0D108BD9-81ED-4DB2-BD59-A6C34878D82A}">
                    <a16:rowId xmlns:a16="http://schemas.microsoft.com/office/drawing/2014/main" val="10000"/>
                  </a:ext>
                </a:extLst>
              </a:tr>
              <a:tr h="370840">
                <a:tc>
                  <a:txBody>
                    <a:bodyPr/>
                    <a:lstStyle/>
                    <a:p>
                      <a:r>
                        <a:rPr lang="en-US" sz="1600" dirty="0"/>
                        <a:t>0xFFFF_FFF1</a:t>
                      </a:r>
                    </a:p>
                  </a:txBody>
                  <a:tcPr marL="121872" marR="121872"/>
                </a:tc>
                <a:tc>
                  <a:txBody>
                    <a:bodyPr/>
                    <a:lstStyle/>
                    <a:p>
                      <a:r>
                        <a:rPr lang="en-US" sz="1600" dirty="0"/>
                        <a:t>0 (Handler)</a:t>
                      </a:r>
                    </a:p>
                  </a:txBody>
                  <a:tcPr marL="121872" marR="121872"/>
                </a:tc>
                <a:tc>
                  <a:txBody>
                    <a:bodyPr/>
                    <a:lstStyle/>
                    <a:p>
                      <a:r>
                        <a:rPr lang="en-US" sz="1600" dirty="0"/>
                        <a:t>0 (MSP)</a:t>
                      </a:r>
                    </a:p>
                  </a:txBody>
                  <a:tcPr marL="121872" marR="121872"/>
                </a:tc>
                <a:tc>
                  <a:txBody>
                    <a:bodyPr/>
                    <a:lstStyle/>
                    <a:p>
                      <a:r>
                        <a:rPr lang="en-US" sz="1600" dirty="0"/>
                        <a:t>Return to exception handler</a:t>
                      </a:r>
                    </a:p>
                  </a:txBody>
                  <a:tcPr marL="121872" marR="121872"/>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0xFFFF_FFF9</a:t>
                      </a:r>
                    </a:p>
                  </a:txBody>
                  <a:tcPr marL="121872" marR="121872"/>
                </a:tc>
                <a:tc>
                  <a:txBody>
                    <a:bodyPr/>
                    <a:lstStyle/>
                    <a:p>
                      <a:r>
                        <a:rPr lang="en-US" sz="1600" dirty="0"/>
                        <a:t>1 (Thread)</a:t>
                      </a:r>
                    </a:p>
                  </a:txBody>
                  <a:tcPr marL="121872" marR="121872"/>
                </a:tc>
                <a:tc>
                  <a:txBody>
                    <a:bodyPr/>
                    <a:lstStyle/>
                    <a:p>
                      <a:r>
                        <a:rPr lang="en-US" sz="1600" dirty="0"/>
                        <a:t>0 (MSP)</a:t>
                      </a:r>
                    </a:p>
                  </a:txBody>
                  <a:tcPr marL="121872" marR="121872"/>
                </a:tc>
                <a:tc>
                  <a:txBody>
                    <a:bodyPr/>
                    <a:lstStyle/>
                    <a:p>
                      <a:r>
                        <a:rPr lang="en-US" sz="1600" dirty="0"/>
                        <a:t>Return to thread with MSP</a:t>
                      </a:r>
                    </a:p>
                  </a:txBody>
                  <a:tcPr marL="121872" marR="121872"/>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0xFFFF_FFFD</a:t>
                      </a:r>
                    </a:p>
                  </a:txBody>
                  <a:tcPr marL="121872" marR="1218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1 (Thread)</a:t>
                      </a:r>
                    </a:p>
                  </a:txBody>
                  <a:tcPr marL="121872" marR="121872"/>
                </a:tc>
                <a:tc>
                  <a:txBody>
                    <a:bodyPr/>
                    <a:lstStyle/>
                    <a:p>
                      <a:r>
                        <a:rPr lang="en-US" sz="1600" dirty="0"/>
                        <a:t>1 (PSP)</a:t>
                      </a:r>
                    </a:p>
                  </a:txBody>
                  <a:tcPr marL="121872" marR="121872"/>
                </a:tc>
                <a:tc>
                  <a:txBody>
                    <a:bodyPr/>
                    <a:lstStyle/>
                    <a:p>
                      <a:r>
                        <a:rPr lang="en-US" sz="1600" dirty="0"/>
                        <a:t>Return to thread with PSP</a:t>
                      </a:r>
                    </a:p>
                  </a:txBody>
                  <a:tcPr marL="121872" marR="121872"/>
                </a:tc>
                <a:extLst>
                  <a:ext uri="{0D108BD9-81ED-4DB2-BD59-A6C34878D82A}">
                    <a16:rowId xmlns:a16="http://schemas.microsoft.com/office/drawing/2014/main" val="10003"/>
                  </a:ext>
                </a:extLst>
              </a:tr>
            </a:tbl>
          </a:graphicData>
        </a:graphic>
      </p:graphicFrame>
      <p:pic>
        <p:nvPicPr>
          <p:cNvPr id="18" name="Picture 3">
            <a:extLst>
              <a:ext uri="{FF2B5EF4-FFF2-40B4-BE49-F238E27FC236}">
                <a16:creationId xmlns:a16="http://schemas.microsoft.com/office/drawing/2014/main" id="{FBFDAE40-8F16-4048-B7BE-69AE79E569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881"/>
          <a:stretch/>
        </p:blipFill>
        <p:spPr bwMode="auto">
          <a:xfrm>
            <a:off x="9186499" y="2289456"/>
            <a:ext cx="2028825" cy="396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rrow: Right 2">
            <a:extLst>
              <a:ext uri="{FF2B5EF4-FFF2-40B4-BE49-F238E27FC236}">
                <a16:creationId xmlns:a16="http://schemas.microsoft.com/office/drawing/2014/main" id="{93B128FF-F7F5-48F4-8878-231A919E9D7B}"/>
              </a:ext>
            </a:extLst>
          </p:cNvPr>
          <p:cNvSpPr/>
          <p:nvPr/>
        </p:nvSpPr>
        <p:spPr>
          <a:xfrm flipH="1">
            <a:off x="10984509" y="4842849"/>
            <a:ext cx="855661" cy="452163"/>
          </a:xfrm>
          <a:prstGeom prst="right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01314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5707A-FE58-4525-BD45-2C697125A148}"/>
              </a:ext>
            </a:extLst>
          </p:cNvPr>
          <p:cNvSpPr>
            <a:spLocks noGrp="1"/>
          </p:cNvSpPr>
          <p:nvPr>
            <p:ph type="title"/>
          </p:nvPr>
        </p:nvSpPr>
        <p:spPr/>
        <p:txBody>
          <a:bodyPr/>
          <a:lstStyle/>
          <a:p>
            <a:r>
              <a:rPr lang="en-US" dirty="0"/>
              <a:t>Exception handling</a:t>
            </a:r>
          </a:p>
        </p:txBody>
      </p:sp>
      <p:sp>
        <p:nvSpPr>
          <p:cNvPr id="3" name="Text Placeholder 2">
            <a:extLst>
              <a:ext uri="{FF2B5EF4-FFF2-40B4-BE49-F238E27FC236}">
                <a16:creationId xmlns:a16="http://schemas.microsoft.com/office/drawing/2014/main" id="{59C1E67B-FE8D-4D93-9DDC-29E7704B9057}"/>
              </a:ext>
            </a:extLst>
          </p:cNvPr>
          <p:cNvSpPr>
            <a:spLocks noGrp="1"/>
          </p:cNvSpPr>
          <p:nvPr>
            <p:ph type="body" sz="quarter" idx="13"/>
          </p:nvPr>
        </p:nvSpPr>
        <p:spPr/>
        <p:txBody>
          <a:bodyPr/>
          <a:lstStyle/>
          <a:p>
            <a:r>
              <a:rPr lang="en-US" dirty="0"/>
              <a:t>6. Start executing the exception handler</a:t>
            </a:r>
            <a:endParaRPr lang="en-GB" dirty="0"/>
          </a:p>
        </p:txBody>
      </p:sp>
      <p:sp>
        <p:nvSpPr>
          <p:cNvPr id="4" name="Content Placeholder 3">
            <a:extLst>
              <a:ext uri="{FF2B5EF4-FFF2-40B4-BE49-F238E27FC236}">
                <a16:creationId xmlns:a16="http://schemas.microsoft.com/office/drawing/2014/main" id="{9B455B00-0B76-44EA-9514-FD15D97A09E7}"/>
              </a:ext>
            </a:extLst>
          </p:cNvPr>
          <p:cNvSpPr>
            <a:spLocks noGrp="1"/>
          </p:cNvSpPr>
          <p:nvPr>
            <p:ph idx="1"/>
          </p:nvPr>
        </p:nvSpPr>
        <p:spPr/>
        <p:txBody>
          <a:bodyPr/>
          <a:lstStyle/>
          <a:p>
            <a:r>
              <a:rPr lang="en-US" sz="2000" dirty="0"/>
              <a:t>Exception handler starts running, unless preempted by a higher-priority exception.</a:t>
            </a:r>
          </a:p>
          <a:p>
            <a:r>
              <a:rPr lang="en-US" sz="2000" dirty="0"/>
              <a:t>Exception handler may save additional registers on stack.</a:t>
            </a:r>
          </a:p>
          <a:p>
            <a:pPr lvl="1"/>
            <a:r>
              <a:rPr lang="en-US" dirty="0"/>
              <a:t>e.g., if the handler may call a subroutine, LR and R4 must be saved.</a:t>
            </a:r>
          </a:p>
        </p:txBody>
      </p:sp>
      <p:pic>
        <p:nvPicPr>
          <p:cNvPr id="5" name="Picture 4">
            <a:extLst>
              <a:ext uri="{FF2B5EF4-FFF2-40B4-BE49-F238E27FC236}">
                <a16:creationId xmlns:a16="http://schemas.microsoft.com/office/drawing/2014/main" id="{3524BF9E-1D95-4C39-B88B-B66B7251578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67447" y="3022906"/>
            <a:ext cx="2871049" cy="294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F1E38C0A-7341-420E-A2FD-06A614E117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587"/>
          <a:stretch/>
        </p:blipFill>
        <p:spPr bwMode="auto">
          <a:xfrm>
            <a:off x="853267" y="2714243"/>
            <a:ext cx="1601406" cy="3543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a:extLst>
              <a:ext uri="{FF2B5EF4-FFF2-40B4-BE49-F238E27FC236}">
                <a16:creationId xmlns:a16="http://schemas.microsoft.com/office/drawing/2014/main" id="{4B55353D-EA7C-4511-8BF0-1F5FEBC634F5}"/>
              </a:ext>
            </a:extLst>
          </p:cNvPr>
          <p:cNvGrpSpPr/>
          <p:nvPr/>
        </p:nvGrpSpPr>
        <p:grpSpPr>
          <a:xfrm>
            <a:off x="5943600" y="2089823"/>
            <a:ext cx="5377185" cy="4164790"/>
            <a:chOff x="4800861" y="2024191"/>
            <a:chExt cx="5858385" cy="4537494"/>
          </a:xfrm>
        </p:grpSpPr>
        <p:pic>
          <p:nvPicPr>
            <p:cNvPr id="8" name="Picture 2">
              <a:extLst>
                <a:ext uri="{FF2B5EF4-FFF2-40B4-BE49-F238E27FC236}">
                  <a16:creationId xmlns:a16="http://schemas.microsoft.com/office/drawing/2014/main" id="{CF065371-395F-45E1-AEAA-4FECA766C6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861" y="3429000"/>
              <a:ext cx="5559958" cy="1951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Line Callout 2 4">
              <a:extLst>
                <a:ext uri="{FF2B5EF4-FFF2-40B4-BE49-F238E27FC236}">
                  <a16:creationId xmlns:a16="http://schemas.microsoft.com/office/drawing/2014/main" id="{60E69D62-F932-4D99-8CD2-96CCC8C31059}"/>
                </a:ext>
              </a:extLst>
            </p:cNvPr>
            <p:cNvSpPr/>
            <p:nvPr/>
          </p:nvSpPr>
          <p:spPr bwMode="auto">
            <a:xfrm rot="18434846">
              <a:off x="6470554" y="2528010"/>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Saved R4</a:t>
              </a:r>
            </a:p>
          </p:txBody>
        </p:sp>
        <p:sp>
          <p:nvSpPr>
            <p:cNvPr id="10" name="Line Callout 2 9">
              <a:extLst>
                <a:ext uri="{FF2B5EF4-FFF2-40B4-BE49-F238E27FC236}">
                  <a16:creationId xmlns:a16="http://schemas.microsoft.com/office/drawing/2014/main" id="{8295A73D-1667-4457-95A2-D55E6FE90ED0}"/>
                </a:ext>
              </a:extLst>
            </p:cNvPr>
            <p:cNvSpPr/>
            <p:nvPr/>
          </p:nvSpPr>
          <p:spPr bwMode="auto">
            <a:xfrm rot="18434846">
              <a:off x="7301433" y="2528010"/>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Saved LR</a:t>
              </a:r>
            </a:p>
          </p:txBody>
        </p:sp>
        <p:sp>
          <p:nvSpPr>
            <p:cNvPr id="11" name="Line Callout 2 10">
              <a:extLst>
                <a:ext uri="{FF2B5EF4-FFF2-40B4-BE49-F238E27FC236}">
                  <a16:creationId xmlns:a16="http://schemas.microsoft.com/office/drawing/2014/main" id="{B87A24C8-28E3-410D-AE46-380877CD3079}"/>
                </a:ext>
              </a:extLst>
            </p:cNvPr>
            <p:cNvSpPr/>
            <p:nvPr/>
          </p:nvSpPr>
          <p:spPr bwMode="auto">
            <a:xfrm rot="18434846">
              <a:off x="8139633" y="2525651"/>
              <a:ext cx="1420873" cy="417953"/>
            </a:xfrm>
            <a:prstGeom prst="borderCallout2">
              <a:avLst>
                <a:gd name="adj1" fmla="val 18750"/>
                <a:gd name="adj2" fmla="val -8333"/>
                <a:gd name="adj3" fmla="val 18750"/>
                <a:gd name="adj4" fmla="val -16667"/>
                <a:gd name="adj5" fmla="val 90987"/>
                <a:gd name="adj6" fmla="val -65602"/>
              </a:avLst>
            </a:prstGeom>
            <a:solidFill>
              <a:schemeClr val="accent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pitchFamily="34" charset="0"/>
                </a:rPr>
                <a:t>Saved R0</a:t>
              </a:r>
            </a:p>
          </p:txBody>
        </p:sp>
        <p:sp>
          <p:nvSpPr>
            <p:cNvPr id="12" name="Line Callout 2 13">
              <a:extLst>
                <a:ext uri="{FF2B5EF4-FFF2-40B4-BE49-F238E27FC236}">
                  <a16:creationId xmlns:a16="http://schemas.microsoft.com/office/drawing/2014/main" id="{CFB69FAD-2D5F-4577-B5D4-D49EF382DF7E}"/>
                </a:ext>
              </a:extLst>
            </p:cNvPr>
            <p:cNvSpPr/>
            <p:nvPr/>
          </p:nvSpPr>
          <p:spPr bwMode="auto">
            <a:xfrm rot="2900078">
              <a:off x="7840380" y="5598375"/>
              <a:ext cx="1420873" cy="417953"/>
            </a:xfrm>
            <a:prstGeom prst="borderCallout2">
              <a:avLst>
                <a:gd name="adj1" fmla="val 18750"/>
                <a:gd name="adj2" fmla="val -8333"/>
                <a:gd name="adj3" fmla="val 18750"/>
                <a:gd name="adj4" fmla="val -16667"/>
                <a:gd name="adj5" fmla="val -56652"/>
                <a:gd name="adj6" fmla="val -47242"/>
              </a:avLst>
            </a:prstGeom>
            <a:solidFill>
              <a:schemeClr val="accent1"/>
            </a:solid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pitchFamily="34" charset="0"/>
                </a:rPr>
                <a:t>Saved LR</a:t>
              </a:r>
            </a:p>
          </p:txBody>
        </p:sp>
        <p:sp>
          <p:nvSpPr>
            <p:cNvPr id="13" name="Line Callout 2 14">
              <a:extLst>
                <a:ext uri="{FF2B5EF4-FFF2-40B4-BE49-F238E27FC236}">
                  <a16:creationId xmlns:a16="http://schemas.microsoft.com/office/drawing/2014/main" id="{486B0AAF-7CF8-4116-9922-61567F046D5F}"/>
                </a:ext>
              </a:extLst>
            </p:cNvPr>
            <p:cNvSpPr/>
            <p:nvPr/>
          </p:nvSpPr>
          <p:spPr bwMode="auto">
            <a:xfrm rot="2900078">
              <a:off x="8678580" y="5642272"/>
              <a:ext cx="1420873" cy="417953"/>
            </a:xfrm>
            <a:prstGeom prst="borderCallout2">
              <a:avLst>
                <a:gd name="adj1" fmla="val 18750"/>
                <a:gd name="adj2" fmla="val -8333"/>
                <a:gd name="adj3" fmla="val 18750"/>
                <a:gd name="adj4" fmla="val -16667"/>
                <a:gd name="adj5" fmla="val -56652"/>
                <a:gd name="adj6" fmla="val -47242"/>
              </a:avLst>
            </a:prstGeom>
            <a:solidFill>
              <a:schemeClr val="accent1"/>
            </a:solid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pitchFamily="34" charset="0"/>
                </a:rPr>
                <a:t>Saved PC</a:t>
              </a:r>
            </a:p>
          </p:txBody>
        </p:sp>
        <p:sp>
          <p:nvSpPr>
            <p:cNvPr id="14" name="Line Callout 2 15">
              <a:extLst>
                <a:ext uri="{FF2B5EF4-FFF2-40B4-BE49-F238E27FC236}">
                  <a16:creationId xmlns:a16="http://schemas.microsoft.com/office/drawing/2014/main" id="{1789CA13-EDA2-4CE6-8586-A1D9A8E8E85E}"/>
                </a:ext>
              </a:extLst>
            </p:cNvPr>
            <p:cNvSpPr/>
            <p:nvPr/>
          </p:nvSpPr>
          <p:spPr bwMode="auto">
            <a:xfrm rot="2900078">
              <a:off x="9516780" y="5642272"/>
              <a:ext cx="1420873" cy="417953"/>
            </a:xfrm>
            <a:prstGeom prst="borderCallout2">
              <a:avLst>
                <a:gd name="adj1" fmla="val 18750"/>
                <a:gd name="adj2" fmla="val -8333"/>
                <a:gd name="adj3" fmla="val 18750"/>
                <a:gd name="adj4" fmla="val -16667"/>
                <a:gd name="adj5" fmla="val -56652"/>
                <a:gd name="adj6" fmla="val -47242"/>
              </a:avLst>
            </a:prstGeom>
            <a:solidFill>
              <a:schemeClr val="accent1"/>
            </a:solid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pitchFamily="34" charset="0"/>
                </a:rPr>
                <a:t>Saved xPSR</a:t>
              </a:r>
            </a:p>
          </p:txBody>
        </p:sp>
        <p:sp>
          <p:nvSpPr>
            <p:cNvPr id="15" name="Line Callout 2 19">
              <a:extLst>
                <a:ext uri="{FF2B5EF4-FFF2-40B4-BE49-F238E27FC236}">
                  <a16:creationId xmlns:a16="http://schemas.microsoft.com/office/drawing/2014/main" id="{D35896CC-9FCA-449C-8755-6C9BDE8827FE}"/>
                </a:ext>
              </a:extLst>
            </p:cNvPr>
            <p:cNvSpPr/>
            <p:nvPr/>
          </p:nvSpPr>
          <p:spPr bwMode="auto">
            <a:xfrm rot="2900078">
              <a:off x="6202585" y="5598375"/>
              <a:ext cx="1420873" cy="417953"/>
            </a:xfrm>
            <a:prstGeom prst="borderCallout2">
              <a:avLst>
                <a:gd name="adj1" fmla="val 18750"/>
                <a:gd name="adj2" fmla="val -8333"/>
                <a:gd name="adj3" fmla="val 18750"/>
                <a:gd name="adj4" fmla="val -16667"/>
                <a:gd name="adj5" fmla="val -56652"/>
                <a:gd name="adj6" fmla="val -47242"/>
              </a:avLst>
            </a:prstGeom>
            <a:solidFill>
              <a:schemeClr val="accent1"/>
            </a:solid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pitchFamily="34" charset="0"/>
                </a:rPr>
                <a:t>Saved R3</a:t>
              </a:r>
            </a:p>
          </p:txBody>
        </p:sp>
        <p:sp>
          <p:nvSpPr>
            <p:cNvPr id="16" name="Line Callout 2 20">
              <a:extLst>
                <a:ext uri="{FF2B5EF4-FFF2-40B4-BE49-F238E27FC236}">
                  <a16:creationId xmlns:a16="http://schemas.microsoft.com/office/drawing/2014/main" id="{B6E51C0A-C76A-4ED9-A7BB-D7A82375E977}"/>
                </a:ext>
              </a:extLst>
            </p:cNvPr>
            <p:cNvSpPr/>
            <p:nvPr/>
          </p:nvSpPr>
          <p:spPr bwMode="auto">
            <a:xfrm rot="2900078">
              <a:off x="7002180" y="5598375"/>
              <a:ext cx="1420873" cy="417953"/>
            </a:xfrm>
            <a:prstGeom prst="borderCallout2">
              <a:avLst>
                <a:gd name="adj1" fmla="val 18750"/>
                <a:gd name="adj2" fmla="val -8333"/>
                <a:gd name="adj3" fmla="val 18750"/>
                <a:gd name="adj4" fmla="val -16667"/>
                <a:gd name="adj5" fmla="val -56652"/>
                <a:gd name="adj6" fmla="val -47242"/>
              </a:avLst>
            </a:prstGeom>
            <a:solidFill>
              <a:schemeClr val="accent1"/>
            </a:solid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pitchFamily="34" charset="0"/>
                </a:rPr>
                <a:t>Saved R12</a:t>
              </a:r>
            </a:p>
          </p:txBody>
        </p:sp>
        <p:sp>
          <p:nvSpPr>
            <p:cNvPr id="17" name="Line Callout 2 21">
              <a:extLst>
                <a:ext uri="{FF2B5EF4-FFF2-40B4-BE49-F238E27FC236}">
                  <a16:creationId xmlns:a16="http://schemas.microsoft.com/office/drawing/2014/main" id="{1DA10D77-3833-40D7-9F48-6764950B0BD5}"/>
                </a:ext>
              </a:extLst>
            </p:cNvPr>
            <p:cNvSpPr/>
            <p:nvPr/>
          </p:nvSpPr>
          <p:spPr bwMode="auto">
            <a:xfrm rot="18434846">
              <a:off x="8951332" y="2525651"/>
              <a:ext cx="1420873" cy="417953"/>
            </a:xfrm>
            <a:prstGeom prst="borderCallout2">
              <a:avLst>
                <a:gd name="adj1" fmla="val 18750"/>
                <a:gd name="adj2" fmla="val -8333"/>
                <a:gd name="adj3" fmla="val 18750"/>
                <a:gd name="adj4" fmla="val -16667"/>
                <a:gd name="adj5" fmla="val 90987"/>
                <a:gd name="adj6" fmla="val -65602"/>
              </a:avLst>
            </a:prstGeom>
            <a:solidFill>
              <a:schemeClr val="accent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pitchFamily="34" charset="0"/>
                </a:rPr>
                <a:t>Saved R1</a:t>
              </a:r>
            </a:p>
          </p:txBody>
        </p:sp>
        <p:sp>
          <p:nvSpPr>
            <p:cNvPr id="18" name="Line Callout 2 22">
              <a:extLst>
                <a:ext uri="{FF2B5EF4-FFF2-40B4-BE49-F238E27FC236}">
                  <a16:creationId xmlns:a16="http://schemas.microsoft.com/office/drawing/2014/main" id="{903FA940-AA0B-43EA-ACFB-A706B8905B7C}"/>
                </a:ext>
              </a:extLst>
            </p:cNvPr>
            <p:cNvSpPr/>
            <p:nvPr/>
          </p:nvSpPr>
          <p:spPr bwMode="auto">
            <a:xfrm rot="18434846">
              <a:off x="9739833" y="2525651"/>
              <a:ext cx="1420873" cy="417953"/>
            </a:xfrm>
            <a:prstGeom prst="borderCallout2">
              <a:avLst>
                <a:gd name="adj1" fmla="val 18750"/>
                <a:gd name="adj2" fmla="val -8333"/>
                <a:gd name="adj3" fmla="val 18750"/>
                <a:gd name="adj4" fmla="val -16667"/>
                <a:gd name="adj5" fmla="val 90987"/>
                <a:gd name="adj6" fmla="val -65602"/>
              </a:avLst>
            </a:prstGeom>
            <a:solidFill>
              <a:schemeClr val="accent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pitchFamily="34" charset="0"/>
                </a:rPr>
                <a:t>Saved R2</a:t>
              </a:r>
            </a:p>
          </p:txBody>
        </p:sp>
      </p:grpSp>
      <p:sp>
        <p:nvSpPr>
          <p:cNvPr id="19" name="Line Callout 2 23">
            <a:extLst>
              <a:ext uri="{FF2B5EF4-FFF2-40B4-BE49-F238E27FC236}">
                <a16:creationId xmlns:a16="http://schemas.microsoft.com/office/drawing/2014/main" id="{274627F6-B169-4E14-935A-92A08DF8DF62}"/>
              </a:ext>
            </a:extLst>
          </p:cNvPr>
          <p:cNvSpPr/>
          <p:nvPr/>
        </p:nvSpPr>
        <p:spPr bwMode="auto">
          <a:xfrm>
            <a:off x="3094115" y="4843798"/>
            <a:ext cx="2073299" cy="1026012"/>
          </a:xfrm>
          <a:prstGeom prst="borderCallout2">
            <a:avLst>
              <a:gd name="adj1" fmla="val 19435"/>
              <a:gd name="adj2" fmla="val -1724"/>
              <a:gd name="adj3" fmla="val 19435"/>
              <a:gd name="adj4" fmla="val -11380"/>
              <a:gd name="adj5" fmla="val -6670"/>
              <a:gd name="adj6" fmla="val -37963"/>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mj-lt"/>
              </a:rPr>
              <a:t>SP value reduced</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mj-lt"/>
              </a:rPr>
              <a:t>since registers have been pushed onto stack.</a:t>
            </a:r>
          </a:p>
        </p:txBody>
      </p:sp>
      <p:sp>
        <p:nvSpPr>
          <p:cNvPr id="20" name="Oval 19">
            <a:extLst>
              <a:ext uri="{FF2B5EF4-FFF2-40B4-BE49-F238E27FC236}">
                <a16:creationId xmlns:a16="http://schemas.microsoft.com/office/drawing/2014/main" id="{80FB9C69-FAFB-4F3E-BFB7-EBFCFCD63605}"/>
              </a:ext>
            </a:extLst>
          </p:cNvPr>
          <p:cNvSpPr/>
          <p:nvPr/>
        </p:nvSpPr>
        <p:spPr>
          <a:xfrm>
            <a:off x="4211686" y="3128979"/>
            <a:ext cx="1409751" cy="239795"/>
          </a:xfrm>
          <a:prstGeom prst="ellipse">
            <a:avLst/>
          </a:prstGeom>
          <a:no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3056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BE480-A591-42AB-B463-38215B500DA1}"/>
              </a:ext>
            </a:extLst>
          </p:cNvPr>
          <p:cNvSpPr>
            <a:spLocks noGrp="1"/>
          </p:cNvSpPr>
          <p:nvPr>
            <p:ph type="title"/>
          </p:nvPr>
        </p:nvSpPr>
        <p:spPr>
          <a:xfrm>
            <a:off x="479425" y="478301"/>
            <a:ext cx="11233150" cy="654760"/>
          </a:xfrm>
          <a:prstGeom prst="rect">
            <a:avLst/>
          </a:prstGeom>
        </p:spPr>
        <p:txBody>
          <a:bodyPr anchor="t">
            <a:normAutofit/>
          </a:bodyPr>
          <a:lstStyle/>
          <a:p>
            <a:r>
              <a:rPr lang="en-US" dirty="0"/>
              <a:t>Exiting an exception handler</a:t>
            </a:r>
            <a:endParaRPr lang="en-GB" dirty="0"/>
          </a:p>
        </p:txBody>
      </p:sp>
      <p:graphicFrame>
        <p:nvGraphicFramePr>
          <p:cNvPr id="6" name="Content Placeholder 3">
            <a:extLst>
              <a:ext uri="{FF2B5EF4-FFF2-40B4-BE49-F238E27FC236}">
                <a16:creationId xmlns:a16="http://schemas.microsoft.com/office/drawing/2014/main" id="{CFCB9C54-BB53-4CC7-AE3B-D61E509AAEB9}"/>
              </a:ext>
            </a:extLst>
          </p:cNvPr>
          <p:cNvGraphicFramePr>
            <a:graphicFrameLocks noGrp="1"/>
          </p:cNvGraphicFramePr>
          <p:nvPr>
            <p:ph type="tbl" sz="quarter" idx="13"/>
            <p:extLst>
              <p:ext uri="{D42A27DB-BD31-4B8C-83A1-F6EECF244321}">
                <p14:modId xmlns:p14="http://schemas.microsoft.com/office/powerpoint/2010/main" val="3738048842"/>
              </p:ext>
            </p:extLst>
          </p:nvPr>
        </p:nvGraphicFramePr>
        <p:xfrm>
          <a:off x="479425" y="1550877"/>
          <a:ext cx="11233150" cy="3742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3501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2B26-188E-9245-AB7A-3FE62164D511}"/>
              </a:ext>
            </a:extLst>
          </p:cNvPr>
          <p:cNvSpPr>
            <a:spLocks noGrp="1"/>
          </p:cNvSpPr>
          <p:nvPr>
            <p:ph type="title"/>
          </p:nvPr>
        </p:nvSpPr>
        <p:spPr/>
        <p:txBody>
          <a:bodyPr/>
          <a:lstStyle/>
          <a:p>
            <a:r>
              <a:rPr lang="en-US" dirty="0"/>
              <a:t>Syllabus</a:t>
            </a:r>
          </a:p>
        </p:txBody>
      </p:sp>
      <p:sp>
        <p:nvSpPr>
          <p:cNvPr id="3" name="Text Placeholder 2">
            <a:extLst>
              <a:ext uri="{FF2B5EF4-FFF2-40B4-BE49-F238E27FC236}">
                <a16:creationId xmlns:a16="http://schemas.microsoft.com/office/drawing/2014/main" id="{DEE07DF9-1503-2C45-9B96-0DC82048771F}"/>
              </a:ext>
            </a:extLst>
          </p:cNvPr>
          <p:cNvSpPr>
            <a:spLocks noGrp="1"/>
          </p:cNvSpPr>
          <p:nvPr>
            <p:ph type="body" sz="quarter" idx="13"/>
          </p:nvPr>
        </p:nvSpPr>
        <p:spPr/>
        <p:txBody>
          <a:bodyPr/>
          <a:lstStyle/>
          <a:p>
            <a:r>
              <a:rPr lang="en-US" dirty="0"/>
              <a:t>This module will cover the following</a:t>
            </a:r>
          </a:p>
        </p:txBody>
      </p:sp>
      <p:sp>
        <p:nvSpPr>
          <p:cNvPr id="4" name="Content Placeholder 3">
            <a:extLst>
              <a:ext uri="{FF2B5EF4-FFF2-40B4-BE49-F238E27FC236}">
                <a16:creationId xmlns:a16="http://schemas.microsoft.com/office/drawing/2014/main" id="{004AE7B5-32B8-1044-A5B9-C68205F8DCC2}"/>
              </a:ext>
            </a:extLst>
          </p:cNvPr>
          <p:cNvSpPr>
            <a:spLocks noGrp="1"/>
          </p:cNvSpPr>
          <p:nvPr>
            <p:ph idx="1"/>
          </p:nvPr>
        </p:nvSpPr>
        <p:spPr/>
        <p:txBody>
          <a:bodyPr/>
          <a:lstStyle/>
          <a:p>
            <a:endParaRPr lang="en-US" dirty="0"/>
          </a:p>
          <a:p>
            <a:r>
              <a:rPr lang="en-US" dirty="0"/>
              <a:t>What are interrupts and why they should be used</a:t>
            </a:r>
          </a:p>
          <a:p>
            <a:r>
              <a:rPr lang="en-US" dirty="0"/>
              <a:t>Entering and exiting exception handlers</a:t>
            </a:r>
          </a:p>
          <a:p>
            <a:r>
              <a:rPr lang="en-US" dirty="0"/>
              <a:t>Microcontroller interrupts</a:t>
            </a:r>
          </a:p>
          <a:p>
            <a:r>
              <a:rPr lang="en-US" dirty="0"/>
              <a:t>Timing analysis</a:t>
            </a:r>
          </a:p>
          <a:p>
            <a:r>
              <a:rPr lang="en-US" dirty="0"/>
              <a:t>Program design with interrupts</a:t>
            </a:r>
          </a:p>
          <a:p>
            <a:r>
              <a:rPr lang="en-US" dirty="0"/>
              <a:t>Sharing data safely between interrupt service routines and other threads</a:t>
            </a:r>
          </a:p>
        </p:txBody>
      </p:sp>
    </p:spTree>
    <p:extLst>
      <p:ext uri="{BB962C8B-B14F-4D97-AF65-F5344CB8AC3E}">
        <p14:creationId xmlns:p14="http://schemas.microsoft.com/office/powerpoint/2010/main" val="2996017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BE480-A591-42AB-B463-38215B500DA1}"/>
              </a:ext>
            </a:extLst>
          </p:cNvPr>
          <p:cNvSpPr>
            <a:spLocks noGrp="1"/>
          </p:cNvSpPr>
          <p:nvPr>
            <p:ph type="title"/>
          </p:nvPr>
        </p:nvSpPr>
        <p:spPr>
          <a:prstGeom prst="rect">
            <a:avLst/>
          </a:prstGeom>
        </p:spPr>
        <p:txBody>
          <a:bodyPr anchor="t">
            <a:normAutofit/>
          </a:bodyPr>
          <a:lstStyle/>
          <a:p>
            <a:r>
              <a:rPr lang="en-US" dirty="0"/>
              <a:t>Exiting an exception handler</a:t>
            </a:r>
            <a:endParaRPr lang="en-GB" dirty="0"/>
          </a:p>
        </p:txBody>
      </p:sp>
      <p:sp>
        <p:nvSpPr>
          <p:cNvPr id="7" name="Text Placeholder 6">
            <a:extLst>
              <a:ext uri="{FF2B5EF4-FFF2-40B4-BE49-F238E27FC236}">
                <a16:creationId xmlns:a16="http://schemas.microsoft.com/office/drawing/2014/main" id="{746803A3-3B40-4F67-97CB-752C98341041}"/>
              </a:ext>
            </a:extLst>
          </p:cNvPr>
          <p:cNvSpPr>
            <a:spLocks noGrp="1"/>
          </p:cNvSpPr>
          <p:nvPr>
            <p:ph type="body" sz="quarter" idx="13"/>
          </p:nvPr>
        </p:nvSpPr>
        <p:spPr/>
        <p:txBody>
          <a:bodyPr/>
          <a:lstStyle/>
          <a:p>
            <a:r>
              <a:rPr lang="en-US" dirty="0"/>
              <a:t>1. Execute the instruction for exception return</a:t>
            </a:r>
            <a:endParaRPr lang="en-GB" dirty="0"/>
          </a:p>
        </p:txBody>
      </p:sp>
      <p:sp>
        <p:nvSpPr>
          <p:cNvPr id="8" name="Content Placeholder 7">
            <a:extLst>
              <a:ext uri="{FF2B5EF4-FFF2-40B4-BE49-F238E27FC236}">
                <a16:creationId xmlns:a16="http://schemas.microsoft.com/office/drawing/2014/main" id="{3E6CFECC-B357-4262-8E47-13292BD2EFD9}"/>
              </a:ext>
            </a:extLst>
          </p:cNvPr>
          <p:cNvSpPr>
            <a:spLocks noGrp="1"/>
          </p:cNvSpPr>
          <p:nvPr>
            <p:ph idx="1"/>
          </p:nvPr>
        </p:nvSpPr>
        <p:spPr/>
        <p:txBody>
          <a:bodyPr/>
          <a:lstStyle/>
          <a:p>
            <a:endParaRPr lang="en-US" sz="2000" dirty="0"/>
          </a:p>
          <a:p>
            <a:r>
              <a:rPr lang="en-US" sz="2000" dirty="0"/>
              <a:t>No “return from interrupt” instruction</a:t>
            </a:r>
          </a:p>
          <a:p>
            <a:r>
              <a:rPr lang="en-US" sz="2000" dirty="0"/>
              <a:t>Use regular instruction instead</a:t>
            </a:r>
          </a:p>
          <a:p>
            <a:pPr lvl="1"/>
            <a:r>
              <a:rPr lang="en-US" dirty="0"/>
              <a:t>BX LR - Branch to address in LR by loading PC with LR contents</a:t>
            </a:r>
          </a:p>
          <a:p>
            <a:pPr lvl="1"/>
            <a:r>
              <a:rPr lang="en-US" dirty="0"/>
              <a:t>POP …, PC - Pop address from stack into PC</a:t>
            </a:r>
          </a:p>
          <a:p>
            <a:r>
              <a:rPr lang="en-US" sz="2000" dirty="0"/>
              <a:t>… with a special value EXC_RETURN loaded into the PC to trigger exception handling processing</a:t>
            </a:r>
          </a:p>
          <a:p>
            <a:pPr lvl="1"/>
            <a:r>
              <a:rPr lang="en-US" dirty="0"/>
              <a:t>BX LR used if EXC_RETURN is still in LR</a:t>
            </a:r>
          </a:p>
          <a:p>
            <a:pPr lvl="1"/>
            <a:r>
              <a:rPr lang="en-US" dirty="0"/>
              <a:t>If EXC_RETURN has been saved on stack, then use POP.</a:t>
            </a:r>
          </a:p>
        </p:txBody>
      </p:sp>
      <p:pic>
        <p:nvPicPr>
          <p:cNvPr id="10" name="Picture 4">
            <a:extLst>
              <a:ext uri="{FF2B5EF4-FFF2-40B4-BE49-F238E27FC236}">
                <a16:creationId xmlns:a16="http://schemas.microsoft.com/office/drawing/2014/main" id="{DF8239F6-1EDE-4D46-B137-8CA6354B023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46020" y="3124200"/>
            <a:ext cx="5448299" cy="55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8608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BE480-A591-42AB-B463-38215B500DA1}"/>
              </a:ext>
            </a:extLst>
          </p:cNvPr>
          <p:cNvSpPr>
            <a:spLocks noGrp="1"/>
          </p:cNvSpPr>
          <p:nvPr>
            <p:ph type="title"/>
          </p:nvPr>
        </p:nvSpPr>
        <p:spPr>
          <a:prstGeom prst="rect">
            <a:avLst/>
          </a:prstGeom>
        </p:spPr>
        <p:txBody>
          <a:bodyPr anchor="t">
            <a:normAutofit/>
          </a:bodyPr>
          <a:lstStyle/>
          <a:p>
            <a:r>
              <a:rPr lang="en-US" dirty="0"/>
              <a:t>Exiting an exception handler</a:t>
            </a:r>
            <a:endParaRPr lang="en-GB" dirty="0"/>
          </a:p>
        </p:txBody>
      </p:sp>
      <p:sp>
        <p:nvSpPr>
          <p:cNvPr id="7" name="Text Placeholder 6">
            <a:extLst>
              <a:ext uri="{FF2B5EF4-FFF2-40B4-BE49-F238E27FC236}">
                <a16:creationId xmlns:a16="http://schemas.microsoft.com/office/drawing/2014/main" id="{746803A3-3B40-4F67-97CB-752C98341041}"/>
              </a:ext>
            </a:extLst>
          </p:cNvPr>
          <p:cNvSpPr>
            <a:spLocks noGrp="1"/>
          </p:cNvSpPr>
          <p:nvPr>
            <p:ph type="body" sz="quarter" idx="13"/>
          </p:nvPr>
        </p:nvSpPr>
        <p:spPr/>
        <p:txBody>
          <a:bodyPr/>
          <a:lstStyle/>
          <a:p>
            <a:r>
              <a:rPr lang="en-US" dirty="0"/>
              <a:t>Content popped from stack</a:t>
            </a:r>
            <a:endParaRPr lang="en-GB" dirty="0"/>
          </a:p>
        </p:txBody>
      </p:sp>
      <p:sp>
        <p:nvSpPr>
          <p:cNvPr id="8" name="Content Placeholder 7">
            <a:extLst>
              <a:ext uri="{FF2B5EF4-FFF2-40B4-BE49-F238E27FC236}">
                <a16:creationId xmlns:a16="http://schemas.microsoft.com/office/drawing/2014/main" id="{3E6CFECC-B357-4262-8E47-13292BD2EFD9}"/>
              </a:ext>
            </a:extLst>
          </p:cNvPr>
          <p:cNvSpPr>
            <a:spLocks noGrp="1"/>
          </p:cNvSpPr>
          <p:nvPr>
            <p:ph idx="1"/>
          </p:nvPr>
        </p:nvSpPr>
        <p:spPr/>
        <p:txBody>
          <a:bodyPr/>
          <a:lstStyle/>
          <a:p>
            <a:r>
              <a:rPr lang="en-US" sz="2000" dirty="0"/>
              <a:t>R4: 0x4040_0000</a:t>
            </a:r>
          </a:p>
          <a:p>
            <a:r>
              <a:rPr lang="en-US" sz="2000" dirty="0"/>
              <a:t>PC: 0xFFFF_FFF9</a:t>
            </a:r>
          </a:p>
        </p:txBody>
      </p:sp>
      <p:grpSp>
        <p:nvGrpSpPr>
          <p:cNvPr id="6" name="Group 5">
            <a:extLst>
              <a:ext uri="{FF2B5EF4-FFF2-40B4-BE49-F238E27FC236}">
                <a16:creationId xmlns:a16="http://schemas.microsoft.com/office/drawing/2014/main" id="{3E535529-EC3B-4A6E-8C5F-8A7C99178088}"/>
              </a:ext>
            </a:extLst>
          </p:cNvPr>
          <p:cNvGrpSpPr/>
          <p:nvPr/>
        </p:nvGrpSpPr>
        <p:grpSpPr>
          <a:xfrm>
            <a:off x="4531519" y="1503960"/>
            <a:ext cx="5858385" cy="4537494"/>
            <a:chOff x="4800861" y="2024191"/>
            <a:chExt cx="5858385" cy="4537494"/>
          </a:xfrm>
        </p:grpSpPr>
        <p:pic>
          <p:nvPicPr>
            <p:cNvPr id="9" name="Picture 2">
              <a:extLst>
                <a:ext uri="{FF2B5EF4-FFF2-40B4-BE49-F238E27FC236}">
                  <a16:creationId xmlns:a16="http://schemas.microsoft.com/office/drawing/2014/main" id="{0A0FA972-33D5-4823-8159-137BFDB5D9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861" y="3429000"/>
              <a:ext cx="5559958" cy="1951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Line Callout 2 22">
              <a:extLst>
                <a:ext uri="{FF2B5EF4-FFF2-40B4-BE49-F238E27FC236}">
                  <a16:creationId xmlns:a16="http://schemas.microsoft.com/office/drawing/2014/main" id="{F839807E-50FD-4A16-B542-A26D8D94C6DA}"/>
                </a:ext>
              </a:extLst>
            </p:cNvPr>
            <p:cNvSpPr/>
            <p:nvPr/>
          </p:nvSpPr>
          <p:spPr bwMode="auto">
            <a:xfrm rot="18434846">
              <a:off x="6470554" y="2528010"/>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Saved R4</a:t>
              </a:r>
            </a:p>
          </p:txBody>
        </p:sp>
        <p:sp>
          <p:nvSpPr>
            <p:cNvPr id="12" name="Line Callout 2 23">
              <a:extLst>
                <a:ext uri="{FF2B5EF4-FFF2-40B4-BE49-F238E27FC236}">
                  <a16:creationId xmlns:a16="http://schemas.microsoft.com/office/drawing/2014/main" id="{349C6794-AF7C-47B0-88F4-DB484FA41D56}"/>
                </a:ext>
              </a:extLst>
            </p:cNvPr>
            <p:cNvSpPr/>
            <p:nvPr/>
          </p:nvSpPr>
          <p:spPr bwMode="auto">
            <a:xfrm rot="18434846">
              <a:off x="7301433" y="2528010"/>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Saved LR</a:t>
              </a:r>
            </a:p>
          </p:txBody>
        </p:sp>
        <p:sp>
          <p:nvSpPr>
            <p:cNvPr id="13" name="Line Callout 2 24">
              <a:extLst>
                <a:ext uri="{FF2B5EF4-FFF2-40B4-BE49-F238E27FC236}">
                  <a16:creationId xmlns:a16="http://schemas.microsoft.com/office/drawing/2014/main" id="{80B5C34C-14CA-4C56-825C-54059EC8EFD4}"/>
                </a:ext>
              </a:extLst>
            </p:cNvPr>
            <p:cNvSpPr/>
            <p:nvPr/>
          </p:nvSpPr>
          <p:spPr bwMode="auto">
            <a:xfrm rot="18434846">
              <a:off x="8139633" y="2525651"/>
              <a:ext cx="1420873" cy="417953"/>
            </a:xfrm>
            <a:prstGeom prst="borderCallout2">
              <a:avLst>
                <a:gd name="adj1" fmla="val 18750"/>
                <a:gd name="adj2" fmla="val -8333"/>
                <a:gd name="adj3" fmla="val 18750"/>
                <a:gd name="adj4" fmla="val -16667"/>
                <a:gd name="adj5" fmla="val 90987"/>
                <a:gd name="adj6" fmla="val -65602"/>
              </a:avLst>
            </a:prstGeom>
            <a:solidFill>
              <a:schemeClr val="accent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pitchFamily="34" charset="0"/>
                </a:rPr>
                <a:t>Saved R0</a:t>
              </a:r>
            </a:p>
          </p:txBody>
        </p:sp>
        <p:sp>
          <p:nvSpPr>
            <p:cNvPr id="14" name="Line Callout 2 25">
              <a:extLst>
                <a:ext uri="{FF2B5EF4-FFF2-40B4-BE49-F238E27FC236}">
                  <a16:creationId xmlns:a16="http://schemas.microsoft.com/office/drawing/2014/main" id="{C451A027-A8BE-4D80-89C8-E6E4BA7B96A7}"/>
                </a:ext>
              </a:extLst>
            </p:cNvPr>
            <p:cNvSpPr/>
            <p:nvPr/>
          </p:nvSpPr>
          <p:spPr bwMode="auto">
            <a:xfrm rot="2900078">
              <a:off x="7840380" y="5598375"/>
              <a:ext cx="1420873" cy="417953"/>
            </a:xfrm>
            <a:prstGeom prst="borderCallout2">
              <a:avLst>
                <a:gd name="adj1" fmla="val 18750"/>
                <a:gd name="adj2" fmla="val -8333"/>
                <a:gd name="adj3" fmla="val 18750"/>
                <a:gd name="adj4" fmla="val -16667"/>
                <a:gd name="adj5" fmla="val -56652"/>
                <a:gd name="adj6" fmla="val -47242"/>
              </a:avLst>
            </a:prstGeom>
            <a:solidFill>
              <a:schemeClr val="accent1"/>
            </a:solid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pitchFamily="34" charset="0"/>
                </a:rPr>
                <a:t>Saved LR</a:t>
              </a:r>
            </a:p>
          </p:txBody>
        </p:sp>
        <p:sp>
          <p:nvSpPr>
            <p:cNvPr id="15" name="Line Callout 2 26">
              <a:extLst>
                <a:ext uri="{FF2B5EF4-FFF2-40B4-BE49-F238E27FC236}">
                  <a16:creationId xmlns:a16="http://schemas.microsoft.com/office/drawing/2014/main" id="{C4F3AF27-2960-48ED-8858-FE126AB74112}"/>
                </a:ext>
              </a:extLst>
            </p:cNvPr>
            <p:cNvSpPr/>
            <p:nvPr/>
          </p:nvSpPr>
          <p:spPr bwMode="auto">
            <a:xfrm rot="2900078">
              <a:off x="8678580" y="5642272"/>
              <a:ext cx="1420873" cy="417953"/>
            </a:xfrm>
            <a:prstGeom prst="borderCallout2">
              <a:avLst>
                <a:gd name="adj1" fmla="val 18750"/>
                <a:gd name="adj2" fmla="val -8333"/>
                <a:gd name="adj3" fmla="val 18750"/>
                <a:gd name="adj4" fmla="val -16667"/>
                <a:gd name="adj5" fmla="val -56652"/>
                <a:gd name="adj6" fmla="val -47242"/>
              </a:avLst>
            </a:prstGeom>
            <a:solidFill>
              <a:schemeClr val="accent1"/>
            </a:solid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pitchFamily="34" charset="0"/>
                </a:rPr>
                <a:t>Saved PC</a:t>
              </a:r>
            </a:p>
          </p:txBody>
        </p:sp>
        <p:sp>
          <p:nvSpPr>
            <p:cNvPr id="16" name="Line Callout 2 27">
              <a:extLst>
                <a:ext uri="{FF2B5EF4-FFF2-40B4-BE49-F238E27FC236}">
                  <a16:creationId xmlns:a16="http://schemas.microsoft.com/office/drawing/2014/main" id="{22AC6331-26FA-4C6D-887E-CDE32DF0160A}"/>
                </a:ext>
              </a:extLst>
            </p:cNvPr>
            <p:cNvSpPr/>
            <p:nvPr/>
          </p:nvSpPr>
          <p:spPr bwMode="auto">
            <a:xfrm rot="2900078">
              <a:off x="9516780" y="5642272"/>
              <a:ext cx="1420873" cy="417953"/>
            </a:xfrm>
            <a:prstGeom prst="borderCallout2">
              <a:avLst>
                <a:gd name="adj1" fmla="val 18750"/>
                <a:gd name="adj2" fmla="val -8333"/>
                <a:gd name="adj3" fmla="val 18750"/>
                <a:gd name="adj4" fmla="val -16667"/>
                <a:gd name="adj5" fmla="val -56652"/>
                <a:gd name="adj6" fmla="val -47242"/>
              </a:avLst>
            </a:prstGeom>
            <a:solidFill>
              <a:schemeClr val="accent1"/>
            </a:solid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pitchFamily="34" charset="0"/>
                </a:rPr>
                <a:t>Saved xPSR</a:t>
              </a:r>
            </a:p>
          </p:txBody>
        </p:sp>
        <p:sp>
          <p:nvSpPr>
            <p:cNvPr id="17" name="Line Callout 2 28">
              <a:extLst>
                <a:ext uri="{FF2B5EF4-FFF2-40B4-BE49-F238E27FC236}">
                  <a16:creationId xmlns:a16="http://schemas.microsoft.com/office/drawing/2014/main" id="{71B23499-683F-4D1C-A793-5CF86A97008F}"/>
                </a:ext>
              </a:extLst>
            </p:cNvPr>
            <p:cNvSpPr/>
            <p:nvPr/>
          </p:nvSpPr>
          <p:spPr bwMode="auto">
            <a:xfrm rot="2900078">
              <a:off x="6202585" y="5598375"/>
              <a:ext cx="1420873" cy="417953"/>
            </a:xfrm>
            <a:prstGeom prst="borderCallout2">
              <a:avLst>
                <a:gd name="adj1" fmla="val 18750"/>
                <a:gd name="adj2" fmla="val -8333"/>
                <a:gd name="adj3" fmla="val 18750"/>
                <a:gd name="adj4" fmla="val -16667"/>
                <a:gd name="adj5" fmla="val -56652"/>
                <a:gd name="adj6" fmla="val -47242"/>
              </a:avLst>
            </a:prstGeom>
            <a:solidFill>
              <a:schemeClr val="accent1"/>
            </a:solid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pitchFamily="34" charset="0"/>
                </a:rPr>
                <a:t>Saved R3</a:t>
              </a:r>
            </a:p>
          </p:txBody>
        </p:sp>
        <p:sp>
          <p:nvSpPr>
            <p:cNvPr id="18" name="Line Callout 2 29">
              <a:extLst>
                <a:ext uri="{FF2B5EF4-FFF2-40B4-BE49-F238E27FC236}">
                  <a16:creationId xmlns:a16="http://schemas.microsoft.com/office/drawing/2014/main" id="{AF1D76EF-960F-4436-9292-E3B9E71CA247}"/>
                </a:ext>
              </a:extLst>
            </p:cNvPr>
            <p:cNvSpPr/>
            <p:nvPr/>
          </p:nvSpPr>
          <p:spPr bwMode="auto">
            <a:xfrm rot="2900078">
              <a:off x="7002180" y="5598375"/>
              <a:ext cx="1420873" cy="417953"/>
            </a:xfrm>
            <a:prstGeom prst="borderCallout2">
              <a:avLst>
                <a:gd name="adj1" fmla="val 18750"/>
                <a:gd name="adj2" fmla="val -8333"/>
                <a:gd name="adj3" fmla="val 18750"/>
                <a:gd name="adj4" fmla="val -16667"/>
                <a:gd name="adj5" fmla="val -56652"/>
                <a:gd name="adj6" fmla="val -47242"/>
              </a:avLst>
            </a:prstGeom>
            <a:solidFill>
              <a:schemeClr val="accent1"/>
            </a:solid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pitchFamily="34" charset="0"/>
                </a:rPr>
                <a:t>Saved R12</a:t>
              </a:r>
            </a:p>
          </p:txBody>
        </p:sp>
        <p:sp>
          <p:nvSpPr>
            <p:cNvPr id="19" name="Line Callout 2 30">
              <a:extLst>
                <a:ext uri="{FF2B5EF4-FFF2-40B4-BE49-F238E27FC236}">
                  <a16:creationId xmlns:a16="http://schemas.microsoft.com/office/drawing/2014/main" id="{E4C231A9-F077-4AE9-86D2-699064EF2415}"/>
                </a:ext>
              </a:extLst>
            </p:cNvPr>
            <p:cNvSpPr/>
            <p:nvPr/>
          </p:nvSpPr>
          <p:spPr bwMode="auto">
            <a:xfrm rot="18434846">
              <a:off x="8951332" y="2525651"/>
              <a:ext cx="1420873" cy="417953"/>
            </a:xfrm>
            <a:prstGeom prst="borderCallout2">
              <a:avLst>
                <a:gd name="adj1" fmla="val 18750"/>
                <a:gd name="adj2" fmla="val -8333"/>
                <a:gd name="adj3" fmla="val 18750"/>
                <a:gd name="adj4" fmla="val -16667"/>
                <a:gd name="adj5" fmla="val 90987"/>
                <a:gd name="adj6" fmla="val -65602"/>
              </a:avLst>
            </a:prstGeom>
            <a:solidFill>
              <a:schemeClr val="accent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pitchFamily="34" charset="0"/>
                </a:rPr>
                <a:t>Saved R1</a:t>
              </a:r>
            </a:p>
          </p:txBody>
        </p:sp>
        <p:sp>
          <p:nvSpPr>
            <p:cNvPr id="20" name="Line Callout 2 31">
              <a:extLst>
                <a:ext uri="{FF2B5EF4-FFF2-40B4-BE49-F238E27FC236}">
                  <a16:creationId xmlns:a16="http://schemas.microsoft.com/office/drawing/2014/main" id="{3AC8725C-86F7-44C4-A99E-17CCA409B26D}"/>
                </a:ext>
              </a:extLst>
            </p:cNvPr>
            <p:cNvSpPr/>
            <p:nvPr/>
          </p:nvSpPr>
          <p:spPr bwMode="auto">
            <a:xfrm rot="18434846">
              <a:off x="9739833" y="2525651"/>
              <a:ext cx="1420873" cy="417953"/>
            </a:xfrm>
            <a:prstGeom prst="borderCallout2">
              <a:avLst>
                <a:gd name="adj1" fmla="val 18750"/>
                <a:gd name="adj2" fmla="val -8333"/>
                <a:gd name="adj3" fmla="val 18750"/>
                <a:gd name="adj4" fmla="val -16667"/>
                <a:gd name="adj5" fmla="val 90987"/>
                <a:gd name="adj6" fmla="val -65602"/>
              </a:avLst>
            </a:prstGeom>
            <a:solidFill>
              <a:schemeClr val="accent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pitchFamily="34" charset="0"/>
                </a:rPr>
                <a:t>Saved R2</a:t>
              </a:r>
            </a:p>
          </p:txBody>
        </p:sp>
      </p:grpSp>
      <p:pic>
        <p:nvPicPr>
          <p:cNvPr id="21" name="Picture 2">
            <a:extLst>
              <a:ext uri="{FF2B5EF4-FFF2-40B4-BE49-F238E27FC236}">
                <a16:creationId xmlns:a16="http://schemas.microsoft.com/office/drawing/2014/main" id="{CEFF1476-C0D7-440F-9C1F-567A0611D6A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607"/>
          <a:stretch/>
        </p:blipFill>
        <p:spPr bwMode="auto">
          <a:xfrm>
            <a:off x="819675" y="2351103"/>
            <a:ext cx="1752600" cy="3877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386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C4F2A-D23D-40BC-872C-61806021C1DF}"/>
              </a:ext>
            </a:extLst>
          </p:cNvPr>
          <p:cNvSpPr>
            <a:spLocks noGrp="1"/>
          </p:cNvSpPr>
          <p:nvPr>
            <p:ph type="title"/>
          </p:nvPr>
        </p:nvSpPr>
        <p:spPr/>
        <p:txBody>
          <a:bodyPr/>
          <a:lstStyle/>
          <a:p>
            <a:r>
              <a:rPr lang="en-US" dirty="0"/>
              <a:t>Exiting an exception handler</a:t>
            </a:r>
            <a:endParaRPr lang="en-GB" dirty="0"/>
          </a:p>
        </p:txBody>
      </p:sp>
      <p:sp>
        <p:nvSpPr>
          <p:cNvPr id="3" name="Text Placeholder 2">
            <a:extLst>
              <a:ext uri="{FF2B5EF4-FFF2-40B4-BE49-F238E27FC236}">
                <a16:creationId xmlns:a16="http://schemas.microsoft.com/office/drawing/2014/main" id="{3E7EC11C-66BC-43BF-9A40-B45D1BB0AD3B}"/>
              </a:ext>
            </a:extLst>
          </p:cNvPr>
          <p:cNvSpPr>
            <a:spLocks noGrp="1"/>
          </p:cNvSpPr>
          <p:nvPr>
            <p:ph type="body" sz="quarter" idx="13"/>
          </p:nvPr>
        </p:nvSpPr>
        <p:spPr/>
        <p:txBody>
          <a:bodyPr/>
          <a:lstStyle/>
          <a:p>
            <a:r>
              <a:rPr lang="en-US" dirty="0"/>
              <a:t>2. Select stack, restore the context</a:t>
            </a:r>
            <a:endParaRPr lang="en-GB" dirty="0"/>
          </a:p>
        </p:txBody>
      </p:sp>
      <p:sp>
        <p:nvSpPr>
          <p:cNvPr id="6" name="Content Placeholder 5">
            <a:extLst>
              <a:ext uri="{FF2B5EF4-FFF2-40B4-BE49-F238E27FC236}">
                <a16:creationId xmlns:a16="http://schemas.microsoft.com/office/drawing/2014/main" id="{D4653B20-8DAD-45F4-96F8-120CE9B0C5E4}"/>
              </a:ext>
            </a:extLst>
          </p:cNvPr>
          <p:cNvSpPr>
            <a:spLocks noGrp="1"/>
          </p:cNvSpPr>
          <p:nvPr>
            <p:ph idx="1"/>
          </p:nvPr>
        </p:nvSpPr>
        <p:spPr/>
        <p:txBody>
          <a:bodyPr/>
          <a:lstStyle/>
          <a:p>
            <a:r>
              <a:rPr lang="en-US" dirty="0"/>
              <a:t>Check EXC_RETURN (bit 2) to determine from which SP to pop the context</a:t>
            </a:r>
          </a:p>
          <a:p>
            <a:endParaRPr lang="en-US" dirty="0"/>
          </a:p>
          <a:p>
            <a:endParaRPr lang="en-US" dirty="0"/>
          </a:p>
          <a:p>
            <a:endParaRPr lang="en-US" dirty="0"/>
          </a:p>
          <a:p>
            <a:endParaRPr lang="en-US" sz="200" dirty="0"/>
          </a:p>
          <a:p>
            <a:r>
              <a:rPr lang="en-US" dirty="0"/>
              <a:t>Pop the registers from that stack</a:t>
            </a:r>
          </a:p>
          <a:p>
            <a:endParaRPr lang="en-US" dirty="0"/>
          </a:p>
          <a:p>
            <a:pPr marL="0" indent="0">
              <a:buNone/>
            </a:pPr>
            <a:endParaRPr lang="en-GB" dirty="0"/>
          </a:p>
        </p:txBody>
      </p:sp>
      <p:graphicFrame>
        <p:nvGraphicFramePr>
          <p:cNvPr id="7" name="Table 6">
            <a:extLst>
              <a:ext uri="{FF2B5EF4-FFF2-40B4-BE49-F238E27FC236}">
                <a16:creationId xmlns:a16="http://schemas.microsoft.com/office/drawing/2014/main" id="{E6D55649-A801-4202-956B-9151F7E05400}"/>
              </a:ext>
            </a:extLst>
          </p:cNvPr>
          <p:cNvGraphicFramePr>
            <a:graphicFrameLocks noGrp="1"/>
          </p:cNvGraphicFramePr>
          <p:nvPr>
            <p:extLst>
              <p:ext uri="{D42A27DB-BD31-4B8C-83A1-F6EECF244321}">
                <p14:modId xmlns:p14="http://schemas.microsoft.com/office/powerpoint/2010/main" val="3820377666"/>
              </p:ext>
            </p:extLst>
          </p:nvPr>
        </p:nvGraphicFramePr>
        <p:xfrm>
          <a:off x="1897458" y="2027979"/>
          <a:ext cx="8397081" cy="1249680"/>
        </p:xfrm>
        <a:graphic>
          <a:graphicData uri="http://schemas.openxmlformats.org/drawingml/2006/table">
            <a:tbl>
              <a:tblPr firstRow="1" bandRow="1">
                <a:tableStyleId>{5C22544A-7EE6-4342-B048-85BDC9FD1C3A}</a:tableStyleId>
              </a:tblPr>
              <a:tblGrid>
                <a:gridCol w="2043844">
                  <a:extLst>
                    <a:ext uri="{9D8B030D-6E8A-4147-A177-3AD203B41FA5}">
                      <a16:colId xmlns:a16="http://schemas.microsoft.com/office/drawing/2014/main" val="20000"/>
                    </a:ext>
                  </a:extLst>
                </a:gridCol>
                <a:gridCol w="1748575">
                  <a:extLst>
                    <a:ext uri="{9D8B030D-6E8A-4147-A177-3AD203B41FA5}">
                      <a16:colId xmlns:a16="http://schemas.microsoft.com/office/drawing/2014/main" val="20001"/>
                    </a:ext>
                  </a:extLst>
                </a:gridCol>
                <a:gridCol w="4604662">
                  <a:extLst>
                    <a:ext uri="{9D8B030D-6E8A-4147-A177-3AD203B41FA5}">
                      <a16:colId xmlns:a16="http://schemas.microsoft.com/office/drawing/2014/main" val="20002"/>
                    </a:ext>
                  </a:extLst>
                </a:gridCol>
              </a:tblGrid>
              <a:tr h="298516">
                <a:tc>
                  <a:txBody>
                    <a:bodyPr/>
                    <a:lstStyle/>
                    <a:p>
                      <a:r>
                        <a:rPr lang="en-US" sz="1600" dirty="0"/>
                        <a:t>EXC_RETURN</a:t>
                      </a:r>
                    </a:p>
                  </a:txBody>
                  <a:tcPr marL="121872" marR="121872"/>
                </a:tc>
                <a:tc>
                  <a:txBody>
                    <a:bodyPr/>
                    <a:lstStyle/>
                    <a:p>
                      <a:r>
                        <a:rPr lang="en-US" sz="1600" dirty="0"/>
                        <a:t>Return Stack</a:t>
                      </a:r>
                    </a:p>
                  </a:txBody>
                  <a:tcPr marL="121872" marR="121872"/>
                </a:tc>
                <a:tc>
                  <a:txBody>
                    <a:bodyPr/>
                    <a:lstStyle/>
                    <a:p>
                      <a:r>
                        <a:rPr lang="en-US" sz="1600" dirty="0"/>
                        <a:t>Description</a:t>
                      </a:r>
                    </a:p>
                  </a:txBody>
                  <a:tcPr marL="121872" marR="121872"/>
                </a:tc>
                <a:extLst>
                  <a:ext uri="{0D108BD9-81ED-4DB2-BD59-A6C34878D82A}">
                    <a16:rowId xmlns:a16="http://schemas.microsoft.com/office/drawing/2014/main" val="10000"/>
                  </a:ext>
                </a:extLst>
              </a:tr>
              <a:tr h="295127">
                <a:tc>
                  <a:txBody>
                    <a:bodyPr/>
                    <a:lstStyle/>
                    <a:p>
                      <a:r>
                        <a:rPr lang="en-US" sz="1400" dirty="0"/>
                        <a:t>0xFFFF_FFF1</a:t>
                      </a:r>
                    </a:p>
                  </a:txBody>
                  <a:tcPr marL="121872" marR="121872"/>
                </a:tc>
                <a:tc>
                  <a:txBody>
                    <a:bodyPr/>
                    <a:lstStyle/>
                    <a:p>
                      <a:r>
                        <a:rPr lang="en-US" sz="1400" dirty="0"/>
                        <a:t>0 (MSP)</a:t>
                      </a:r>
                    </a:p>
                  </a:txBody>
                  <a:tcPr marL="121872" marR="121872"/>
                </a:tc>
                <a:tc>
                  <a:txBody>
                    <a:bodyPr/>
                    <a:lstStyle/>
                    <a:p>
                      <a:r>
                        <a:rPr lang="en-US" sz="1400" dirty="0"/>
                        <a:t>Return to the exception handler with MSP</a:t>
                      </a:r>
                    </a:p>
                  </a:txBody>
                  <a:tcPr marL="121872" marR="121872"/>
                </a:tc>
                <a:extLst>
                  <a:ext uri="{0D108BD9-81ED-4DB2-BD59-A6C34878D82A}">
                    <a16:rowId xmlns:a16="http://schemas.microsoft.com/office/drawing/2014/main" val="10001"/>
                  </a:ext>
                </a:extLst>
              </a:tr>
              <a:tr h="295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0xFFFF_FFF9</a:t>
                      </a:r>
                    </a:p>
                  </a:txBody>
                  <a:tcPr marL="121872" marR="121872"/>
                </a:tc>
                <a:tc>
                  <a:txBody>
                    <a:bodyPr/>
                    <a:lstStyle/>
                    <a:p>
                      <a:r>
                        <a:rPr lang="en-US" sz="1400" dirty="0"/>
                        <a:t>0 (MSP)</a:t>
                      </a:r>
                    </a:p>
                  </a:txBody>
                  <a:tcPr marL="121872" marR="121872"/>
                </a:tc>
                <a:tc>
                  <a:txBody>
                    <a:bodyPr/>
                    <a:lstStyle/>
                    <a:p>
                      <a:r>
                        <a:rPr lang="en-US" sz="1400" dirty="0"/>
                        <a:t>Return to the thread with MSP</a:t>
                      </a:r>
                    </a:p>
                  </a:txBody>
                  <a:tcPr marL="121872" marR="121872"/>
                </a:tc>
                <a:extLst>
                  <a:ext uri="{0D108BD9-81ED-4DB2-BD59-A6C34878D82A}">
                    <a16:rowId xmlns:a16="http://schemas.microsoft.com/office/drawing/2014/main" val="10002"/>
                  </a:ext>
                </a:extLst>
              </a:tr>
              <a:tr h="295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0xFFFF_FFFD</a:t>
                      </a:r>
                    </a:p>
                  </a:txBody>
                  <a:tcPr marL="121872" marR="121872"/>
                </a:tc>
                <a:tc>
                  <a:txBody>
                    <a:bodyPr/>
                    <a:lstStyle/>
                    <a:p>
                      <a:r>
                        <a:rPr lang="en-US" sz="1400" dirty="0"/>
                        <a:t>1 (PSP)</a:t>
                      </a:r>
                    </a:p>
                  </a:txBody>
                  <a:tcPr marL="121872" marR="121872"/>
                </a:tc>
                <a:tc>
                  <a:txBody>
                    <a:bodyPr/>
                    <a:lstStyle/>
                    <a:p>
                      <a:r>
                        <a:rPr lang="en-US" sz="1400" dirty="0"/>
                        <a:t>Return to the thread with PSP</a:t>
                      </a:r>
                    </a:p>
                  </a:txBody>
                  <a:tcPr marL="121872" marR="121872"/>
                </a:tc>
                <a:extLst>
                  <a:ext uri="{0D108BD9-81ED-4DB2-BD59-A6C34878D82A}">
                    <a16:rowId xmlns:a16="http://schemas.microsoft.com/office/drawing/2014/main" val="10003"/>
                  </a:ext>
                </a:extLst>
              </a:tr>
            </a:tbl>
          </a:graphicData>
        </a:graphic>
      </p:graphicFrame>
      <p:graphicFrame>
        <p:nvGraphicFramePr>
          <p:cNvPr id="8" name="Table 7">
            <a:extLst>
              <a:ext uri="{FF2B5EF4-FFF2-40B4-BE49-F238E27FC236}">
                <a16:creationId xmlns:a16="http://schemas.microsoft.com/office/drawing/2014/main" id="{5E42B3BD-9761-4069-B491-8E1ACB4DE59F}"/>
              </a:ext>
            </a:extLst>
          </p:cNvPr>
          <p:cNvGraphicFramePr>
            <a:graphicFrameLocks noGrp="1"/>
          </p:cNvGraphicFramePr>
          <p:nvPr>
            <p:extLst>
              <p:ext uri="{D42A27DB-BD31-4B8C-83A1-F6EECF244321}">
                <p14:modId xmlns:p14="http://schemas.microsoft.com/office/powerpoint/2010/main" val="4039472350"/>
              </p:ext>
            </p:extLst>
          </p:nvPr>
        </p:nvGraphicFramePr>
        <p:xfrm>
          <a:off x="858440" y="4011934"/>
          <a:ext cx="10475119" cy="2324097"/>
        </p:xfrm>
        <a:graphic>
          <a:graphicData uri="http://schemas.openxmlformats.org/drawingml/2006/table">
            <a:tbl>
              <a:tblPr firstRow="1" bandRow="1">
                <a:tableStyleId>{2D5ABB26-0587-4C30-8999-92F81FD0307C}</a:tableStyleId>
              </a:tblPr>
              <a:tblGrid>
                <a:gridCol w="1818025">
                  <a:extLst>
                    <a:ext uri="{9D8B030D-6E8A-4147-A177-3AD203B41FA5}">
                      <a16:colId xmlns:a16="http://schemas.microsoft.com/office/drawing/2014/main" val="20000"/>
                    </a:ext>
                  </a:extLst>
                </a:gridCol>
                <a:gridCol w="1216789">
                  <a:extLst>
                    <a:ext uri="{9D8B030D-6E8A-4147-A177-3AD203B41FA5}">
                      <a16:colId xmlns:a16="http://schemas.microsoft.com/office/drawing/2014/main" val="20001"/>
                    </a:ext>
                  </a:extLst>
                </a:gridCol>
                <a:gridCol w="3181544">
                  <a:extLst>
                    <a:ext uri="{9D8B030D-6E8A-4147-A177-3AD203B41FA5}">
                      <a16:colId xmlns:a16="http://schemas.microsoft.com/office/drawing/2014/main" val="20002"/>
                    </a:ext>
                  </a:extLst>
                </a:gridCol>
                <a:gridCol w="4258761">
                  <a:extLst>
                    <a:ext uri="{9D8B030D-6E8A-4147-A177-3AD203B41FA5}">
                      <a16:colId xmlns:a16="http://schemas.microsoft.com/office/drawing/2014/main" val="20003"/>
                    </a:ext>
                  </a:extLst>
                </a:gridCol>
              </a:tblGrid>
              <a:tr h="258233">
                <a:tc>
                  <a:txBody>
                    <a:bodyPr/>
                    <a:lstStyle/>
                    <a:p>
                      <a:endParaRPr lang="en-US" sz="1600" noProof="0" dirty="0"/>
                    </a:p>
                  </a:txBody>
                  <a:tcPr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sz="1600" noProof="0" dirty="0"/>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sz="1500" noProof="0" dirty="0"/>
                        <a:t>&lt;previous&gt;</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noProof="0" dirty="0"/>
                        <a:t>         SP points</a:t>
                      </a:r>
                      <a:r>
                        <a:rPr lang="en-US" sz="1500" baseline="0" noProof="0" dirty="0"/>
                        <a:t> here after the handling</a:t>
                      </a:r>
                      <a:endParaRPr lang="en-US" sz="1500" noProof="0" dirty="0"/>
                    </a:p>
                  </a:txBody>
                  <a:tcPr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258233">
                <a:tc>
                  <a:txBody>
                    <a:bodyPr/>
                    <a:lstStyle/>
                    <a:p>
                      <a:endParaRPr lang="en-US" sz="1600" noProof="0" dirty="0"/>
                    </a:p>
                  </a:txBody>
                  <a:tcPr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US" sz="1500" noProof="0" dirty="0"/>
                        <a:t>SP</a:t>
                      </a:r>
                      <a:r>
                        <a:rPr lang="en-US" sz="1500" baseline="0" noProof="0" dirty="0"/>
                        <a:t> + 0x1C</a:t>
                      </a:r>
                      <a:endParaRPr lang="en-US" sz="1500" noProof="0" dirty="0"/>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sz="1500" noProof="0" dirty="0"/>
                        <a:t>xPSR</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500" noProof="0" dirty="0"/>
                    </a:p>
                  </a:txBody>
                  <a:tcPr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258233">
                <a:tc>
                  <a:txBody>
                    <a:bodyPr/>
                    <a:lstStyle/>
                    <a:p>
                      <a:endParaRPr lang="en-US" sz="1600" noProof="0" dirty="0"/>
                    </a:p>
                  </a:txBody>
                  <a:tcPr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US" sz="1500" noProof="0" dirty="0"/>
                        <a:t>SP + 0x18</a:t>
                      </a:r>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sz="1500" noProof="0" dirty="0"/>
                        <a:t>PC</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500" noProof="0" dirty="0"/>
                    </a:p>
                  </a:txBody>
                  <a:tcPr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258233">
                <a:tc>
                  <a:txBody>
                    <a:bodyPr/>
                    <a:lstStyle/>
                    <a:p>
                      <a:pPr algn="r"/>
                      <a:r>
                        <a:rPr lang="en-US" sz="1500" noProof="0" dirty="0"/>
                        <a:t>Decreasing</a:t>
                      </a:r>
                    </a:p>
                  </a:txBody>
                  <a:tcPr marR="18000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US" sz="1500" noProof="0" dirty="0"/>
                        <a:t>SP + 0x14</a:t>
                      </a:r>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sz="1500" noProof="0" dirty="0"/>
                        <a:t>LR</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500" noProof="0" dirty="0"/>
                    </a:p>
                  </a:txBody>
                  <a:tcPr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258233">
                <a:tc>
                  <a:txBody>
                    <a:bodyPr/>
                    <a:lstStyle/>
                    <a:p>
                      <a:pPr algn="r"/>
                      <a:r>
                        <a:rPr lang="en-US" sz="1500" noProof="0" dirty="0"/>
                        <a:t>memory</a:t>
                      </a:r>
                    </a:p>
                  </a:txBody>
                  <a:tcPr marR="18000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US" sz="1500" noProof="0" dirty="0"/>
                        <a:t>SP + 0x10</a:t>
                      </a:r>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sz="1500" noProof="0" dirty="0"/>
                        <a:t>R12</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500" noProof="0" dirty="0"/>
                    </a:p>
                  </a:txBody>
                  <a:tcPr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258233">
                <a:tc>
                  <a:txBody>
                    <a:bodyPr/>
                    <a:lstStyle/>
                    <a:p>
                      <a:pPr algn="r"/>
                      <a:r>
                        <a:rPr lang="en-US" sz="1500" noProof="0" dirty="0"/>
                        <a:t>address</a:t>
                      </a:r>
                    </a:p>
                  </a:txBody>
                  <a:tcPr marR="18000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US" sz="1500" noProof="0" dirty="0"/>
                        <a:t>SP + 0x0C</a:t>
                      </a:r>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sz="1500" noProof="0" dirty="0"/>
                        <a:t>R3</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500" noProof="0" dirty="0"/>
                    </a:p>
                  </a:txBody>
                  <a:tcPr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258233">
                <a:tc>
                  <a:txBody>
                    <a:bodyPr/>
                    <a:lstStyle/>
                    <a:p>
                      <a:endParaRPr lang="en-US" sz="1600" noProof="0" dirty="0"/>
                    </a:p>
                  </a:txBody>
                  <a:tcPr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US" sz="1500" noProof="0" dirty="0"/>
                        <a:t>SP + 0x08</a:t>
                      </a:r>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sz="1500" noProof="0" dirty="0"/>
                        <a:t>R2</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500" noProof="0" dirty="0"/>
                    </a:p>
                  </a:txBody>
                  <a:tcPr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258233">
                <a:tc>
                  <a:txBody>
                    <a:bodyPr/>
                    <a:lstStyle/>
                    <a:p>
                      <a:endParaRPr lang="en-US" sz="1600" noProof="0" dirty="0"/>
                    </a:p>
                  </a:txBody>
                  <a:tcPr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US" sz="1500" noProof="0" dirty="0"/>
                        <a:t>SP + 0x04</a:t>
                      </a:r>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sz="1500" noProof="0" dirty="0"/>
                        <a:t>R1</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500" noProof="0" dirty="0"/>
                    </a:p>
                  </a:txBody>
                  <a:tcPr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r h="258233">
                <a:tc>
                  <a:txBody>
                    <a:bodyPr/>
                    <a:lstStyle/>
                    <a:p>
                      <a:endParaRPr lang="en-US" sz="1600" noProof="0" dirty="0"/>
                    </a:p>
                  </a:txBody>
                  <a:tcPr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US" sz="1500" noProof="0" dirty="0"/>
                        <a:t>SP</a:t>
                      </a:r>
                      <a:r>
                        <a:rPr lang="en-US" sz="1500" baseline="0" noProof="0" dirty="0"/>
                        <a:t> + 0x00</a:t>
                      </a:r>
                      <a:endParaRPr lang="en-US" sz="1500" noProof="0" dirty="0"/>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sz="1500" noProof="0" dirty="0"/>
                        <a:t>R0</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baseline="0" noProof="0" dirty="0"/>
                        <a:t>         </a:t>
                      </a:r>
                      <a:r>
                        <a:rPr lang="en-US" sz="1500" noProof="0" dirty="0"/>
                        <a:t>SP points</a:t>
                      </a:r>
                      <a:r>
                        <a:rPr lang="en-US" sz="1500" baseline="0" noProof="0" dirty="0"/>
                        <a:t> here during the handling</a:t>
                      </a:r>
                      <a:endParaRPr lang="en-US" sz="1500" noProof="0" dirty="0"/>
                    </a:p>
                  </a:txBody>
                  <a:tcPr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25494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C4F2A-D23D-40BC-872C-61806021C1DF}"/>
              </a:ext>
            </a:extLst>
          </p:cNvPr>
          <p:cNvSpPr>
            <a:spLocks noGrp="1"/>
          </p:cNvSpPr>
          <p:nvPr>
            <p:ph type="title"/>
          </p:nvPr>
        </p:nvSpPr>
        <p:spPr/>
        <p:txBody>
          <a:bodyPr/>
          <a:lstStyle/>
          <a:p>
            <a:r>
              <a:rPr lang="en-US" dirty="0"/>
              <a:t>Exiting an exception handler</a:t>
            </a:r>
            <a:endParaRPr lang="en-GB" dirty="0"/>
          </a:p>
        </p:txBody>
      </p:sp>
      <p:sp>
        <p:nvSpPr>
          <p:cNvPr id="3" name="Text Placeholder 2">
            <a:extLst>
              <a:ext uri="{FF2B5EF4-FFF2-40B4-BE49-F238E27FC236}">
                <a16:creationId xmlns:a16="http://schemas.microsoft.com/office/drawing/2014/main" id="{3E7EC11C-66BC-43BF-9A40-B45D1BB0AD3B}"/>
              </a:ext>
            </a:extLst>
          </p:cNvPr>
          <p:cNvSpPr>
            <a:spLocks noGrp="1"/>
          </p:cNvSpPr>
          <p:nvPr>
            <p:ph type="body" sz="quarter" idx="13"/>
          </p:nvPr>
        </p:nvSpPr>
        <p:spPr/>
        <p:txBody>
          <a:bodyPr/>
          <a:lstStyle/>
          <a:p>
            <a:r>
              <a:rPr lang="en-US" dirty="0"/>
              <a:t>Example</a:t>
            </a:r>
            <a:endParaRPr lang="en-GB" dirty="0"/>
          </a:p>
        </p:txBody>
      </p:sp>
      <p:sp>
        <p:nvSpPr>
          <p:cNvPr id="6" name="Content Placeholder 5">
            <a:extLst>
              <a:ext uri="{FF2B5EF4-FFF2-40B4-BE49-F238E27FC236}">
                <a16:creationId xmlns:a16="http://schemas.microsoft.com/office/drawing/2014/main" id="{D4653B20-8DAD-45F4-96F8-120CE9B0C5E4}"/>
              </a:ext>
            </a:extLst>
          </p:cNvPr>
          <p:cNvSpPr>
            <a:spLocks noGrp="1"/>
          </p:cNvSpPr>
          <p:nvPr>
            <p:ph idx="1"/>
          </p:nvPr>
        </p:nvSpPr>
        <p:spPr/>
        <p:txBody>
          <a:bodyPr/>
          <a:lstStyle/>
          <a:p>
            <a:pPr>
              <a:spcAft>
                <a:spcPts val="600"/>
              </a:spcAft>
            </a:pPr>
            <a:r>
              <a:rPr lang="en-US" dirty="0"/>
              <a:t>PC = 0xFFFF_FFF9, so return to thread mode with the main stack pointer</a:t>
            </a:r>
          </a:p>
          <a:p>
            <a:r>
              <a:rPr lang="en-US" dirty="0"/>
              <a:t>Pop exception stack frame from the stack back into the registers</a:t>
            </a:r>
            <a:endParaRPr lang="en-GB" dirty="0"/>
          </a:p>
        </p:txBody>
      </p:sp>
      <p:grpSp>
        <p:nvGrpSpPr>
          <p:cNvPr id="9" name="Group 8">
            <a:extLst>
              <a:ext uri="{FF2B5EF4-FFF2-40B4-BE49-F238E27FC236}">
                <a16:creationId xmlns:a16="http://schemas.microsoft.com/office/drawing/2014/main" id="{A99B8D77-7242-4F09-9644-D1F087DA74A4}"/>
              </a:ext>
            </a:extLst>
          </p:cNvPr>
          <p:cNvGrpSpPr/>
          <p:nvPr/>
        </p:nvGrpSpPr>
        <p:grpSpPr>
          <a:xfrm>
            <a:off x="4595019" y="1631112"/>
            <a:ext cx="6232874" cy="4103589"/>
            <a:chOff x="3942813" y="2038977"/>
            <a:chExt cx="6918532" cy="4555011"/>
          </a:xfrm>
        </p:grpSpPr>
        <p:pic>
          <p:nvPicPr>
            <p:cNvPr id="10" name="Picture 2">
              <a:extLst>
                <a:ext uri="{FF2B5EF4-FFF2-40B4-BE49-F238E27FC236}">
                  <a16:creationId xmlns:a16="http://schemas.microsoft.com/office/drawing/2014/main" id="{4700D325-8412-4CBE-9555-DA5B07182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2813" y="3335498"/>
              <a:ext cx="6722806" cy="2227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Line Callout 2 17">
              <a:extLst>
                <a:ext uri="{FF2B5EF4-FFF2-40B4-BE49-F238E27FC236}">
                  <a16:creationId xmlns:a16="http://schemas.microsoft.com/office/drawing/2014/main" id="{2EC3CB20-63AF-4221-B856-042C5B43E6DC}"/>
                </a:ext>
              </a:extLst>
            </p:cNvPr>
            <p:cNvSpPr/>
            <p:nvPr/>
          </p:nvSpPr>
          <p:spPr bwMode="auto">
            <a:xfrm rot="18434846">
              <a:off x="5837088" y="2542786"/>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Saved R0</a:t>
              </a:r>
            </a:p>
          </p:txBody>
        </p:sp>
        <p:sp>
          <p:nvSpPr>
            <p:cNvPr id="12" name="Line Callout 2 18">
              <a:extLst>
                <a:ext uri="{FF2B5EF4-FFF2-40B4-BE49-F238E27FC236}">
                  <a16:creationId xmlns:a16="http://schemas.microsoft.com/office/drawing/2014/main" id="{BE9DDC0D-68D0-4E45-BDBF-B163EC20E933}"/>
                </a:ext>
              </a:extLst>
            </p:cNvPr>
            <p:cNvSpPr/>
            <p:nvPr/>
          </p:nvSpPr>
          <p:spPr bwMode="auto">
            <a:xfrm rot="18434846">
              <a:off x="6903889" y="2540437"/>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Saved R1</a:t>
              </a:r>
            </a:p>
          </p:txBody>
        </p:sp>
        <p:sp>
          <p:nvSpPr>
            <p:cNvPr id="13" name="Line Callout 2 19">
              <a:extLst>
                <a:ext uri="{FF2B5EF4-FFF2-40B4-BE49-F238E27FC236}">
                  <a16:creationId xmlns:a16="http://schemas.microsoft.com/office/drawing/2014/main" id="{99A29A37-2C88-4E0F-AF03-2B8D0D679521}"/>
                </a:ext>
              </a:extLst>
            </p:cNvPr>
            <p:cNvSpPr/>
            <p:nvPr/>
          </p:nvSpPr>
          <p:spPr bwMode="auto">
            <a:xfrm rot="18434846">
              <a:off x="7884532" y="2540437"/>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Saved R2</a:t>
              </a:r>
            </a:p>
          </p:txBody>
        </p:sp>
        <p:sp>
          <p:nvSpPr>
            <p:cNvPr id="14" name="Line Callout 2 20">
              <a:extLst>
                <a:ext uri="{FF2B5EF4-FFF2-40B4-BE49-F238E27FC236}">
                  <a16:creationId xmlns:a16="http://schemas.microsoft.com/office/drawing/2014/main" id="{C503DDE2-634B-45E4-9181-C7B8C8C28677}"/>
                </a:ext>
              </a:extLst>
            </p:cNvPr>
            <p:cNvSpPr/>
            <p:nvPr/>
          </p:nvSpPr>
          <p:spPr bwMode="auto">
            <a:xfrm rot="18434846">
              <a:off x="8875132" y="2540437"/>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Saved R3</a:t>
              </a:r>
            </a:p>
          </p:txBody>
        </p:sp>
        <p:sp>
          <p:nvSpPr>
            <p:cNvPr id="15" name="Line Callout 2 21">
              <a:extLst>
                <a:ext uri="{FF2B5EF4-FFF2-40B4-BE49-F238E27FC236}">
                  <a16:creationId xmlns:a16="http://schemas.microsoft.com/office/drawing/2014/main" id="{21B83E7F-B237-44C8-81C3-DD285F49B003}"/>
                </a:ext>
              </a:extLst>
            </p:cNvPr>
            <p:cNvSpPr/>
            <p:nvPr/>
          </p:nvSpPr>
          <p:spPr bwMode="auto">
            <a:xfrm rot="18434846">
              <a:off x="9941932" y="2540437"/>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Saved R12</a:t>
              </a:r>
            </a:p>
          </p:txBody>
        </p:sp>
        <p:sp>
          <p:nvSpPr>
            <p:cNvPr id="16" name="Line Callout 2 22">
              <a:extLst>
                <a:ext uri="{FF2B5EF4-FFF2-40B4-BE49-F238E27FC236}">
                  <a16:creationId xmlns:a16="http://schemas.microsoft.com/office/drawing/2014/main" id="{DBBA2A69-CA81-42A3-8680-FD487747F229}"/>
                </a:ext>
              </a:extLst>
            </p:cNvPr>
            <p:cNvSpPr/>
            <p:nvPr/>
          </p:nvSpPr>
          <p:spPr bwMode="auto">
            <a:xfrm rot="2900078">
              <a:off x="5630580" y="5674575"/>
              <a:ext cx="1420873" cy="417953"/>
            </a:xfrm>
            <a:prstGeom prst="borderCallout2">
              <a:avLst>
                <a:gd name="adj1" fmla="val 18750"/>
                <a:gd name="adj2" fmla="val -8333"/>
                <a:gd name="adj3" fmla="val 18750"/>
                <a:gd name="adj4" fmla="val -16667"/>
                <a:gd name="adj5" fmla="val -56652"/>
                <a:gd name="adj6" fmla="val -47242"/>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Saved LR</a:t>
              </a:r>
            </a:p>
          </p:txBody>
        </p:sp>
        <p:sp>
          <p:nvSpPr>
            <p:cNvPr id="17" name="Line Callout 2 23">
              <a:extLst>
                <a:ext uri="{FF2B5EF4-FFF2-40B4-BE49-F238E27FC236}">
                  <a16:creationId xmlns:a16="http://schemas.microsoft.com/office/drawing/2014/main" id="{0D9AB46E-5E30-42DD-A502-B8B39E186181}"/>
                </a:ext>
              </a:extLst>
            </p:cNvPr>
            <p:cNvSpPr/>
            <p:nvPr/>
          </p:nvSpPr>
          <p:spPr bwMode="auto">
            <a:xfrm rot="2900078">
              <a:off x="6643240" y="5674575"/>
              <a:ext cx="1420873" cy="417953"/>
            </a:xfrm>
            <a:prstGeom prst="borderCallout2">
              <a:avLst>
                <a:gd name="adj1" fmla="val 18750"/>
                <a:gd name="adj2" fmla="val -8333"/>
                <a:gd name="adj3" fmla="val 18750"/>
                <a:gd name="adj4" fmla="val -16667"/>
                <a:gd name="adj5" fmla="val -56652"/>
                <a:gd name="adj6" fmla="val -47242"/>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Saved PC</a:t>
              </a:r>
            </a:p>
          </p:txBody>
        </p:sp>
        <p:sp>
          <p:nvSpPr>
            <p:cNvPr id="18" name="Line Callout 2 24">
              <a:extLst>
                <a:ext uri="{FF2B5EF4-FFF2-40B4-BE49-F238E27FC236}">
                  <a16:creationId xmlns:a16="http://schemas.microsoft.com/office/drawing/2014/main" id="{3B20C15C-96D9-41E2-9C90-DB6C7E070160}"/>
                </a:ext>
              </a:extLst>
            </p:cNvPr>
            <p:cNvSpPr/>
            <p:nvPr/>
          </p:nvSpPr>
          <p:spPr bwMode="auto">
            <a:xfrm rot="2900078">
              <a:off x="7611780" y="5674575"/>
              <a:ext cx="1420873" cy="417953"/>
            </a:xfrm>
            <a:prstGeom prst="borderCallout2">
              <a:avLst>
                <a:gd name="adj1" fmla="val 18750"/>
                <a:gd name="adj2" fmla="val -8333"/>
                <a:gd name="adj3" fmla="val 18750"/>
                <a:gd name="adj4" fmla="val -16667"/>
                <a:gd name="adj5" fmla="val -56652"/>
                <a:gd name="adj6" fmla="val -47242"/>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Saved xPSR</a:t>
              </a:r>
            </a:p>
          </p:txBody>
        </p:sp>
      </p:grpSp>
    </p:spTree>
    <p:extLst>
      <p:ext uri="{BB962C8B-B14F-4D97-AF65-F5344CB8AC3E}">
        <p14:creationId xmlns:p14="http://schemas.microsoft.com/office/powerpoint/2010/main" val="1300467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C4F2A-D23D-40BC-872C-61806021C1DF}"/>
              </a:ext>
            </a:extLst>
          </p:cNvPr>
          <p:cNvSpPr>
            <a:spLocks noGrp="1"/>
          </p:cNvSpPr>
          <p:nvPr>
            <p:ph type="title"/>
          </p:nvPr>
        </p:nvSpPr>
        <p:spPr/>
        <p:txBody>
          <a:bodyPr/>
          <a:lstStyle/>
          <a:p>
            <a:r>
              <a:rPr lang="en-US" dirty="0"/>
              <a:t>Exiting an exception handler</a:t>
            </a:r>
            <a:endParaRPr lang="en-GB" dirty="0"/>
          </a:p>
        </p:txBody>
      </p:sp>
      <p:sp>
        <p:nvSpPr>
          <p:cNvPr id="3" name="Text Placeholder 2">
            <a:extLst>
              <a:ext uri="{FF2B5EF4-FFF2-40B4-BE49-F238E27FC236}">
                <a16:creationId xmlns:a16="http://schemas.microsoft.com/office/drawing/2014/main" id="{3E7EC11C-66BC-43BF-9A40-B45D1BB0AD3B}"/>
              </a:ext>
            </a:extLst>
          </p:cNvPr>
          <p:cNvSpPr>
            <a:spLocks noGrp="1"/>
          </p:cNvSpPr>
          <p:nvPr>
            <p:ph type="body" sz="quarter" idx="13"/>
          </p:nvPr>
        </p:nvSpPr>
        <p:spPr/>
        <p:txBody>
          <a:bodyPr/>
          <a:lstStyle/>
          <a:p>
            <a:r>
              <a:rPr lang="en-US" dirty="0"/>
              <a:t>3. Resume executing the previous main thread code</a:t>
            </a:r>
            <a:endParaRPr lang="en-GB" dirty="0"/>
          </a:p>
        </p:txBody>
      </p:sp>
      <p:sp>
        <p:nvSpPr>
          <p:cNvPr id="4" name="Content Placeholder 3">
            <a:extLst>
              <a:ext uri="{FF2B5EF4-FFF2-40B4-BE49-F238E27FC236}">
                <a16:creationId xmlns:a16="http://schemas.microsoft.com/office/drawing/2014/main" id="{97BB04C3-B86E-40A8-8A17-A7EEBA2529BF}"/>
              </a:ext>
            </a:extLst>
          </p:cNvPr>
          <p:cNvSpPr>
            <a:spLocks noGrp="1"/>
          </p:cNvSpPr>
          <p:nvPr>
            <p:ph sz="quarter" idx="21"/>
          </p:nvPr>
        </p:nvSpPr>
        <p:spPr/>
        <p:txBody>
          <a:bodyPr/>
          <a:lstStyle/>
          <a:p>
            <a:pPr>
              <a:spcAft>
                <a:spcPts val="600"/>
              </a:spcAft>
            </a:pPr>
            <a:endParaRPr lang="en-US" dirty="0"/>
          </a:p>
          <a:p>
            <a:pPr>
              <a:spcAft>
                <a:spcPts val="600"/>
              </a:spcAft>
            </a:pPr>
            <a:r>
              <a:rPr lang="en-US" dirty="0"/>
              <a:t>Exception handling registers have been restored: R0, R1, R2, R3, R12, LR, PC, xPSR</a:t>
            </a:r>
          </a:p>
          <a:p>
            <a:pPr>
              <a:spcAft>
                <a:spcPts val="600"/>
              </a:spcAft>
            </a:pPr>
            <a:r>
              <a:rPr lang="en-US" dirty="0"/>
              <a:t>SP is back to the previous value</a:t>
            </a:r>
          </a:p>
          <a:p>
            <a:pPr>
              <a:spcAft>
                <a:spcPts val="600"/>
              </a:spcAft>
            </a:pPr>
            <a:r>
              <a:rPr lang="en-US" dirty="0"/>
              <a:t>Back in the thread mode</a:t>
            </a:r>
          </a:p>
          <a:p>
            <a:pPr>
              <a:spcAft>
                <a:spcPts val="600"/>
              </a:spcAft>
            </a:pPr>
            <a:r>
              <a:rPr lang="en-US" dirty="0"/>
              <a:t>Next instruction to execute is at 0x0000_0A70</a:t>
            </a:r>
          </a:p>
          <a:p>
            <a:endParaRPr lang="en-GB" dirty="0"/>
          </a:p>
        </p:txBody>
      </p:sp>
      <p:pic>
        <p:nvPicPr>
          <p:cNvPr id="19" name="Picture 2">
            <a:extLst>
              <a:ext uri="{FF2B5EF4-FFF2-40B4-BE49-F238E27FC236}">
                <a16:creationId xmlns:a16="http://schemas.microsoft.com/office/drawing/2014/main" id="{264282C0-743C-4533-93A8-637B7F3273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239"/>
          <a:stretch/>
        </p:blipFill>
        <p:spPr bwMode="auto">
          <a:xfrm>
            <a:off x="9421019" y="1386143"/>
            <a:ext cx="1990724" cy="4572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1999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46CA3B-0A8C-42C1-BD71-A101D24D42B0}"/>
              </a:ext>
            </a:extLst>
          </p:cNvPr>
          <p:cNvSpPr>
            <a:spLocks noGrp="1"/>
          </p:cNvSpPr>
          <p:nvPr>
            <p:ph type="title"/>
          </p:nvPr>
        </p:nvSpPr>
        <p:spPr>
          <a:xfrm>
            <a:off x="479425" y="478301"/>
            <a:ext cx="11233150" cy="654760"/>
          </a:xfrm>
          <a:prstGeom prst="rect">
            <a:avLst/>
          </a:prstGeom>
        </p:spPr>
        <p:txBody>
          <a:bodyPr anchor="t">
            <a:normAutofit/>
          </a:bodyPr>
          <a:lstStyle/>
          <a:p>
            <a:r>
              <a:rPr lang="en-US" dirty="0"/>
              <a:t>Microcontroller interrupts</a:t>
            </a:r>
          </a:p>
        </p:txBody>
      </p:sp>
      <p:graphicFrame>
        <p:nvGraphicFramePr>
          <p:cNvPr id="9" name="Content Placeholder 6">
            <a:extLst>
              <a:ext uri="{FF2B5EF4-FFF2-40B4-BE49-F238E27FC236}">
                <a16:creationId xmlns:a16="http://schemas.microsoft.com/office/drawing/2014/main" id="{33C5D1C8-6F1C-48B5-B8E1-2D6A2EFF03DD}"/>
              </a:ext>
            </a:extLst>
          </p:cNvPr>
          <p:cNvGraphicFramePr>
            <a:graphicFrameLocks noGrp="1"/>
          </p:cNvGraphicFramePr>
          <p:nvPr>
            <p:ph idx="1"/>
            <p:extLst>
              <p:ext uri="{D42A27DB-BD31-4B8C-83A1-F6EECF244321}">
                <p14:modId xmlns:p14="http://schemas.microsoft.com/office/powerpoint/2010/main" val="1812142529"/>
              </p:ext>
            </p:extLst>
          </p:nvPr>
        </p:nvGraphicFramePr>
        <p:xfrm>
          <a:off x="479425" y="1171111"/>
          <a:ext cx="11233150" cy="48486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8640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3100B-5C12-4B46-9299-38579CE4A541}"/>
              </a:ext>
            </a:extLst>
          </p:cNvPr>
          <p:cNvSpPr>
            <a:spLocks noGrp="1"/>
          </p:cNvSpPr>
          <p:nvPr>
            <p:ph type="title"/>
          </p:nvPr>
        </p:nvSpPr>
        <p:spPr/>
        <p:txBody>
          <a:bodyPr/>
          <a:lstStyle/>
          <a:p>
            <a:r>
              <a:rPr lang="en-US" dirty="0"/>
              <a:t>Nested Vectored Interrupt Controller (NVIC)</a:t>
            </a:r>
            <a:endParaRPr lang="en-GB" dirty="0"/>
          </a:p>
        </p:txBody>
      </p:sp>
      <p:sp>
        <p:nvSpPr>
          <p:cNvPr id="5" name="Text Placeholder 4">
            <a:extLst>
              <a:ext uri="{FF2B5EF4-FFF2-40B4-BE49-F238E27FC236}">
                <a16:creationId xmlns:a16="http://schemas.microsoft.com/office/drawing/2014/main" id="{150EE40A-B86E-4714-8697-27F63939CDB7}"/>
              </a:ext>
            </a:extLst>
          </p:cNvPr>
          <p:cNvSpPr>
            <a:spLocks noGrp="1"/>
          </p:cNvSpPr>
          <p:nvPr>
            <p:ph type="body" sz="quarter" idx="13"/>
          </p:nvPr>
        </p:nvSpPr>
        <p:spPr/>
        <p:txBody>
          <a:bodyPr/>
          <a:lstStyle/>
          <a:p>
            <a:r>
              <a:rPr lang="en-US" dirty="0"/>
              <a:t>Manages and prioritizes external interrupts</a:t>
            </a:r>
            <a:endParaRPr lang="en-GB" dirty="0"/>
          </a:p>
        </p:txBody>
      </p:sp>
      <p:sp>
        <p:nvSpPr>
          <p:cNvPr id="4" name="Content Placeholder 3">
            <a:extLst>
              <a:ext uri="{FF2B5EF4-FFF2-40B4-BE49-F238E27FC236}">
                <a16:creationId xmlns:a16="http://schemas.microsoft.com/office/drawing/2014/main" id="{43550016-CED5-4EBD-AD6A-3109482C6512}"/>
              </a:ext>
            </a:extLst>
          </p:cNvPr>
          <p:cNvSpPr>
            <a:spLocks noGrp="1"/>
          </p:cNvSpPr>
          <p:nvPr>
            <p:ph idx="1"/>
          </p:nvPr>
        </p:nvSpPr>
        <p:spPr/>
        <p:txBody>
          <a:bodyPr/>
          <a:lstStyle/>
          <a:p>
            <a:r>
              <a:rPr lang="en-US" dirty="0"/>
              <a:t>Interrupts are a type of exceptions (exception 16 through 16+N)</a:t>
            </a:r>
          </a:p>
          <a:p>
            <a:r>
              <a:rPr lang="en-US" dirty="0"/>
              <a:t>Modes</a:t>
            </a:r>
          </a:p>
          <a:p>
            <a:pPr lvl="1"/>
            <a:r>
              <a:rPr lang="en-US" dirty="0"/>
              <a:t>Thread Mode: entered on reset</a:t>
            </a:r>
          </a:p>
          <a:p>
            <a:pPr lvl="1"/>
            <a:r>
              <a:rPr lang="en-US" dirty="0"/>
              <a:t>Handler Mode: entered on executing an exception</a:t>
            </a:r>
          </a:p>
          <a:p>
            <a:r>
              <a:rPr lang="en-US" dirty="0"/>
              <a:t>Privilege level</a:t>
            </a:r>
          </a:p>
          <a:p>
            <a:r>
              <a:rPr lang="en-US" dirty="0"/>
              <a:t>Stack pointers</a:t>
            </a:r>
          </a:p>
          <a:p>
            <a:pPr lvl="1"/>
            <a:r>
              <a:rPr lang="en-US" dirty="0"/>
              <a:t>Main Stack Pointer, MSP</a:t>
            </a:r>
          </a:p>
          <a:p>
            <a:pPr lvl="1"/>
            <a:r>
              <a:rPr lang="en-US" dirty="0"/>
              <a:t>Process Stack Pointer, PSP</a:t>
            </a:r>
          </a:p>
          <a:p>
            <a:r>
              <a:rPr lang="en-US" dirty="0"/>
              <a:t>Exception states: Inactive, Pending, Active, A &amp; P</a:t>
            </a:r>
          </a:p>
          <a:p>
            <a:endParaRPr lang="en-US" dirty="0"/>
          </a:p>
        </p:txBody>
      </p:sp>
      <p:grpSp>
        <p:nvGrpSpPr>
          <p:cNvPr id="7" name="Group 6">
            <a:extLst>
              <a:ext uri="{FF2B5EF4-FFF2-40B4-BE49-F238E27FC236}">
                <a16:creationId xmlns:a16="http://schemas.microsoft.com/office/drawing/2014/main" id="{39E4192A-9154-462A-92B6-E6B55560C2BC}"/>
              </a:ext>
            </a:extLst>
          </p:cNvPr>
          <p:cNvGrpSpPr/>
          <p:nvPr/>
        </p:nvGrpSpPr>
        <p:grpSpPr>
          <a:xfrm>
            <a:off x="6231469" y="2656040"/>
            <a:ext cx="5481106" cy="1545920"/>
            <a:chOff x="2439260" y="1060104"/>
            <a:chExt cx="4199645" cy="1599346"/>
          </a:xfrm>
        </p:grpSpPr>
        <p:sp>
          <p:nvSpPr>
            <p:cNvPr id="8" name="TextBox 7">
              <a:extLst>
                <a:ext uri="{FF2B5EF4-FFF2-40B4-BE49-F238E27FC236}">
                  <a16:creationId xmlns:a16="http://schemas.microsoft.com/office/drawing/2014/main" id="{F63D3706-35AD-40F1-8E8E-D5A712007786}"/>
                </a:ext>
              </a:extLst>
            </p:cNvPr>
            <p:cNvSpPr txBox="1"/>
            <p:nvPr/>
          </p:nvSpPr>
          <p:spPr>
            <a:xfrm flipH="1">
              <a:off x="5742290" y="1506005"/>
              <a:ext cx="896615" cy="639398"/>
            </a:xfrm>
            <a:prstGeom prst="rect">
              <a:avLst/>
            </a:prstGeom>
            <a:solidFill>
              <a:schemeClr val="accent3">
                <a:lumMod val="85000"/>
              </a:schemeClr>
            </a:solidFill>
            <a:ln>
              <a:solidFill>
                <a:schemeClr val="tx1"/>
              </a:solidFill>
            </a:ln>
          </p:spPr>
          <p:txBody>
            <a:bodyPr wrap="none" rtlCol="0">
              <a:spAutoFit/>
            </a:bodyPr>
            <a:lstStyle/>
            <a:p>
              <a:pPr algn="ctr"/>
              <a:r>
                <a:rPr lang="en-US" sz="1500" dirty="0"/>
                <a:t>Arm Cortex </a:t>
              </a:r>
              <a:br>
                <a:rPr lang="en-US" sz="1500" dirty="0"/>
              </a:br>
              <a:r>
                <a:rPr lang="en-US" sz="1500" dirty="0"/>
                <a:t>Core</a:t>
              </a:r>
            </a:p>
          </p:txBody>
        </p:sp>
        <p:sp>
          <p:nvSpPr>
            <p:cNvPr id="9" name="TextBox 8">
              <a:extLst>
                <a:ext uri="{FF2B5EF4-FFF2-40B4-BE49-F238E27FC236}">
                  <a16:creationId xmlns:a16="http://schemas.microsoft.com/office/drawing/2014/main" id="{596410AC-86AC-4ABC-A58A-52D9A3B4CCAF}"/>
                </a:ext>
              </a:extLst>
            </p:cNvPr>
            <p:cNvSpPr txBox="1"/>
            <p:nvPr/>
          </p:nvSpPr>
          <p:spPr>
            <a:xfrm flipH="1">
              <a:off x="2439260" y="1060104"/>
              <a:ext cx="1139133" cy="372982"/>
            </a:xfrm>
            <a:prstGeom prst="rect">
              <a:avLst/>
            </a:prstGeom>
            <a:solidFill>
              <a:schemeClr val="accent3">
                <a:lumMod val="85000"/>
              </a:schemeClr>
            </a:solidFill>
            <a:ln>
              <a:solidFill>
                <a:schemeClr val="tx1"/>
              </a:solidFill>
            </a:ln>
          </p:spPr>
          <p:txBody>
            <a:bodyPr wrap="square" rtlCol="0">
              <a:spAutoFit/>
            </a:bodyPr>
            <a:lstStyle/>
            <a:p>
              <a:pPr algn="ctr"/>
              <a:r>
                <a:rPr lang="en-US" sz="1500" dirty="0"/>
                <a:t>Port Module</a:t>
              </a:r>
            </a:p>
          </p:txBody>
        </p:sp>
        <p:sp>
          <p:nvSpPr>
            <p:cNvPr id="10" name="TextBox 9">
              <a:extLst>
                <a:ext uri="{FF2B5EF4-FFF2-40B4-BE49-F238E27FC236}">
                  <a16:creationId xmlns:a16="http://schemas.microsoft.com/office/drawing/2014/main" id="{18A30B43-29DC-420B-A4EE-51A5CDF1FA86}"/>
                </a:ext>
              </a:extLst>
            </p:cNvPr>
            <p:cNvSpPr txBox="1"/>
            <p:nvPr/>
          </p:nvSpPr>
          <p:spPr>
            <a:xfrm flipH="1">
              <a:off x="4846690" y="1648364"/>
              <a:ext cx="457531" cy="372982"/>
            </a:xfrm>
            <a:prstGeom prst="rect">
              <a:avLst/>
            </a:prstGeom>
            <a:solidFill>
              <a:schemeClr val="accent3">
                <a:lumMod val="85000"/>
              </a:schemeClr>
            </a:solidFill>
            <a:ln>
              <a:solidFill>
                <a:schemeClr val="tx1"/>
              </a:solidFill>
            </a:ln>
          </p:spPr>
          <p:txBody>
            <a:bodyPr wrap="none" rtlCol="0">
              <a:spAutoFit/>
            </a:bodyPr>
            <a:lstStyle/>
            <a:p>
              <a:pPr algn="ctr"/>
              <a:r>
                <a:rPr lang="en-US" sz="1500" dirty="0"/>
                <a:t>NVIC</a:t>
              </a:r>
            </a:p>
          </p:txBody>
        </p:sp>
        <p:cxnSp>
          <p:nvCxnSpPr>
            <p:cNvPr id="11" name="Straight Arrow Connector 10">
              <a:extLst>
                <a:ext uri="{FF2B5EF4-FFF2-40B4-BE49-F238E27FC236}">
                  <a16:creationId xmlns:a16="http://schemas.microsoft.com/office/drawing/2014/main" id="{25B32516-4311-43CF-B7A0-4530F639C160}"/>
                </a:ext>
              </a:extLst>
            </p:cNvPr>
            <p:cNvCxnSpPr>
              <a:stCxn id="10" idx="1"/>
              <a:endCxn id="8" idx="3"/>
            </p:cNvCxnSpPr>
            <p:nvPr/>
          </p:nvCxnSpPr>
          <p:spPr bwMode="auto">
            <a:xfrm flipV="1">
              <a:off x="5304221" y="1825704"/>
              <a:ext cx="438069" cy="915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BD9D8991-95DB-400E-A778-E73F45A75011}"/>
                </a:ext>
              </a:extLst>
            </p:cNvPr>
            <p:cNvCxnSpPr>
              <a:cxnSpLocks/>
              <a:stCxn id="9" idx="1"/>
              <a:endCxn id="10" idx="3"/>
            </p:cNvCxnSpPr>
            <p:nvPr/>
          </p:nvCxnSpPr>
          <p:spPr bwMode="auto">
            <a:xfrm>
              <a:off x="3578393" y="1246595"/>
              <a:ext cx="1268297" cy="58826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a:extLst>
                <a:ext uri="{FF2B5EF4-FFF2-40B4-BE49-F238E27FC236}">
                  <a16:creationId xmlns:a16="http://schemas.microsoft.com/office/drawing/2014/main" id="{72E98DB2-91F6-4589-8BA6-2F1813CA0B38}"/>
                </a:ext>
              </a:extLst>
            </p:cNvPr>
            <p:cNvSpPr txBox="1"/>
            <p:nvPr/>
          </p:nvSpPr>
          <p:spPr>
            <a:xfrm flipH="1">
              <a:off x="2439260" y="1664249"/>
              <a:ext cx="1167311" cy="372982"/>
            </a:xfrm>
            <a:prstGeom prst="rect">
              <a:avLst/>
            </a:prstGeom>
            <a:solidFill>
              <a:schemeClr val="accent3">
                <a:lumMod val="85000"/>
              </a:schemeClr>
            </a:solidFill>
            <a:ln>
              <a:solidFill>
                <a:schemeClr val="tx1"/>
              </a:solidFill>
            </a:ln>
          </p:spPr>
          <p:txBody>
            <a:bodyPr wrap="square" rtlCol="0">
              <a:spAutoFit/>
            </a:bodyPr>
            <a:lstStyle/>
            <a:p>
              <a:pPr algn="ctr"/>
              <a:r>
                <a:rPr lang="en-US" sz="1500" dirty="0"/>
                <a:t>Next Module</a:t>
              </a:r>
            </a:p>
          </p:txBody>
        </p:sp>
        <p:cxnSp>
          <p:nvCxnSpPr>
            <p:cNvPr id="14" name="Straight Arrow Connector 13">
              <a:extLst>
                <a:ext uri="{FF2B5EF4-FFF2-40B4-BE49-F238E27FC236}">
                  <a16:creationId xmlns:a16="http://schemas.microsoft.com/office/drawing/2014/main" id="{D68600E7-239E-4EA2-B008-0C5F01480F4C}"/>
                </a:ext>
              </a:extLst>
            </p:cNvPr>
            <p:cNvCxnSpPr>
              <a:cxnSpLocks/>
              <a:stCxn id="13" idx="1"/>
              <a:endCxn id="10" idx="3"/>
            </p:cNvCxnSpPr>
            <p:nvPr/>
          </p:nvCxnSpPr>
          <p:spPr bwMode="auto">
            <a:xfrm flipV="1">
              <a:off x="3606571" y="1834855"/>
              <a:ext cx="1240119" cy="1588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7579846A-1697-4512-95F0-023029216A06}"/>
                </a:ext>
              </a:extLst>
            </p:cNvPr>
            <p:cNvSpPr txBox="1"/>
            <p:nvPr/>
          </p:nvSpPr>
          <p:spPr>
            <a:xfrm flipH="1">
              <a:off x="2439260" y="2286468"/>
              <a:ext cx="1191234" cy="372982"/>
            </a:xfrm>
            <a:prstGeom prst="rect">
              <a:avLst/>
            </a:prstGeom>
            <a:solidFill>
              <a:schemeClr val="accent3">
                <a:lumMod val="85000"/>
              </a:schemeClr>
            </a:solidFill>
            <a:ln>
              <a:solidFill>
                <a:schemeClr val="tx1"/>
              </a:solidFill>
            </a:ln>
          </p:spPr>
          <p:txBody>
            <a:bodyPr wrap="none" rtlCol="0">
              <a:spAutoFit/>
            </a:bodyPr>
            <a:lstStyle/>
            <a:p>
              <a:pPr algn="ctr"/>
              <a:r>
                <a:rPr lang="en-US" sz="1500" dirty="0"/>
                <a:t>Another Module</a:t>
              </a:r>
            </a:p>
          </p:txBody>
        </p:sp>
        <p:cxnSp>
          <p:nvCxnSpPr>
            <p:cNvPr id="16" name="Straight Arrow Connector 15">
              <a:extLst>
                <a:ext uri="{FF2B5EF4-FFF2-40B4-BE49-F238E27FC236}">
                  <a16:creationId xmlns:a16="http://schemas.microsoft.com/office/drawing/2014/main" id="{7CA0642E-7315-4030-A5D2-266275D304E5}"/>
                </a:ext>
              </a:extLst>
            </p:cNvPr>
            <p:cNvCxnSpPr>
              <a:stCxn id="15" idx="1"/>
              <a:endCxn id="10" idx="3"/>
            </p:cNvCxnSpPr>
            <p:nvPr/>
          </p:nvCxnSpPr>
          <p:spPr bwMode="auto">
            <a:xfrm flipV="1">
              <a:off x="3630494" y="1834855"/>
              <a:ext cx="1216196" cy="63810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825269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BEE15-2B49-46B2-8489-B7CA01DA49F7}"/>
              </a:ext>
            </a:extLst>
          </p:cNvPr>
          <p:cNvSpPr>
            <a:spLocks noGrp="1"/>
          </p:cNvSpPr>
          <p:nvPr>
            <p:ph type="title"/>
          </p:nvPr>
        </p:nvSpPr>
        <p:spPr>
          <a:xfrm>
            <a:off x="479425" y="476250"/>
            <a:ext cx="11233150" cy="654760"/>
          </a:xfrm>
          <a:prstGeom prst="rect">
            <a:avLst/>
          </a:prstGeom>
        </p:spPr>
        <p:txBody>
          <a:bodyPr anchor="t">
            <a:normAutofit/>
          </a:bodyPr>
          <a:lstStyle/>
          <a:p>
            <a:r>
              <a:rPr lang="en-US" dirty="0"/>
              <a:t>NVIC registers and state</a:t>
            </a:r>
            <a:endParaRPr lang="en-GB" dirty="0"/>
          </a:p>
        </p:txBody>
      </p:sp>
      <p:graphicFrame>
        <p:nvGraphicFramePr>
          <p:cNvPr id="8" name="Content Placeholder 5">
            <a:extLst>
              <a:ext uri="{FF2B5EF4-FFF2-40B4-BE49-F238E27FC236}">
                <a16:creationId xmlns:a16="http://schemas.microsoft.com/office/drawing/2014/main" id="{1DF4B861-F5D4-4C8D-9E02-FB4F7DAFEA51}"/>
              </a:ext>
            </a:extLst>
          </p:cNvPr>
          <p:cNvGraphicFramePr>
            <a:graphicFrameLocks noGrp="1"/>
          </p:cNvGraphicFramePr>
          <p:nvPr>
            <p:ph idx="1"/>
            <p:extLst>
              <p:ext uri="{D42A27DB-BD31-4B8C-83A1-F6EECF244321}">
                <p14:modId xmlns:p14="http://schemas.microsoft.com/office/powerpoint/2010/main" val="3717280729"/>
              </p:ext>
            </p:extLst>
          </p:nvPr>
        </p:nvGraphicFramePr>
        <p:xfrm>
          <a:off x="479425" y="1385887"/>
          <a:ext cx="11233150" cy="4086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274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B4F8FEE-86CF-41C1-86F0-83BBE247B225}"/>
              </a:ext>
            </a:extLst>
          </p:cNvPr>
          <p:cNvGrpSpPr/>
          <p:nvPr/>
        </p:nvGrpSpPr>
        <p:grpSpPr>
          <a:xfrm>
            <a:off x="479425" y="1451594"/>
            <a:ext cx="11233150" cy="2410488"/>
            <a:chOff x="479425" y="1131009"/>
            <a:chExt cx="11233150" cy="3003692"/>
          </a:xfrm>
        </p:grpSpPr>
        <p:sp>
          <p:nvSpPr>
            <p:cNvPr id="7" name="Rectangle: Rounded Corners 6">
              <a:extLst>
                <a:ext uri="{FF2B5EF4-FFF2-40B4-BE49-F238E27FC236}">
                  <a16:creationId xmlns:a16="http://schemas.microsoft.com/office/drawing/2014/main" id="{AFA691EB-3274-42D1-8217-F9C1E7C72D4B}"/>
                </a:ext>
              </a:extLst>
            </p:cNvPr>
            <p:cNvSpPr/>
            <p:nvPr/>
          </p:nvSpPr>
          <p:spPr>
            <a:xfrm>
              <a:off x="479425" y="1131009"/>
              <a:ext cx="11233150" cy="3003692"/>
            </a:xfrm>
            <a:prstGeom prst="roundRect">
              <a:avLst>
                <a:gd name="adj" fmla="val 684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4AC9E8B9-D61E-4AD0-9350-D1006E63B42C}"/>
                </a:ext>
              </a:extLst>
            </p:cNvPr>
            <p:cNvSpPr txBox="1"/>
            <p:nvPr/>
          </p:nvSpPr>
          <p:spPr>
            <a:xfrm>
              <a:off x="717630" y="1279000"/>
              <a:ext cx="10799180" cy="2653946"/>
            </a:xfrm>
            <a:prstGeom prst="rect">
              <a:avLst/>
            </a:prstGeom>
            <a:noFill/>
          </p:spPr>
          <p:txBody>
            <a:bodyPr wrap="square" lIns="0" tIns="0" rIns="0" bIns="0" rtlCol="0">
              <a:spAutoFit/>
            </a:bodyPr>
            <a:lstStyle/>
            <a:p>
              <a:pPr eaLnBrk="1" hangingPunct="1">
                <a:lnSpc>
                  <a:spcPct val="90000"/>
                </a:lnSpc>
                <a:spcBef>
                  <a:spcPts val="0"/>
                </a:spcBef>
                <a:spcAft>
                  <a:spcPts val="600"/>
                </a:spcAft>
              </a:pPr>
              <a:r>
                <a:rPr lang="en-US" sz="2100" b="1" dirty="0">
                  <a:solidFill>
                    <a:schemeClr val="accent3"/>
                  </a:solidFill>
                  <a:latin typeface="+mn-lt"/>
                  <a:ea typeface="+mn-ea"/>
                </a:rPr>
                <a:t>PRIMASK: Exception mask register (CPU core)</a:t>
              </a:r>
            </a:p>
            <a:p>
              <a:pPr marL="342900" indent="-342900" eaLnBrk="1" hangingPunct="1">
                <a:lnSpc>
                  <a:spcPct val="90000"/>
                </a:lnSpc>
                <a:spcBef>
                  <a:spcPts val="0"/>
                </a:spcBef>
                <a:spcAft>
                  <a:spcPts val="600"/>
                </a:spcAft>
                <a:buFont typeface="Arial" panose="020B0604020202020204" pitchFamily="34" charset="0"/>
                <a:buChar char="•"/>
              </a:pPr>
              <a:r>
                <a:rPr lang="en-US" sz="2100" dirty="0">
                  <a:solidFill>
                    <a:schemeClr val="bg1"/>
                  </a:solidFill>
                  <a:latin typeface="+mn-lt"/>
                  <a:ea typeface="+mn-ea"/>
                </a:rPr>
                <a:t>Bit 0: PM flag</a:t>
              </a:r>
            </a:p>
            <a:p>
              <a:pPr marL="800100" lvl="1" indent="-342900" eaLnBrk="1" hangingPunct="1">
                <a:lnSpc>
                  <a:spcPct val="90000"/>
                </a:lnSpc>
                <a:spcBef>
                  <a:spcPts val="0"/>
                </a:spcBef>
                <a:spcAft>
                  <a:spcPts val="600"/>
                </a:spcAft>
                <a:buFont typeface="Arial" panose="020B0604020202020204" pitchFamily="34" charset="0"/>
                <a:buChar char="•"/>
              </a:pPr>
              <a:r>
                <a:rPr lang="en-US" sz="2100" dirty="0">
                  <a:solidFill>
                    <a:schemeClr val="bg1"/>
                  </a:solidFill>
                  <a:latin typeface="+mn-lt"/>
                  <a:ea typeface="+mn-ea"/>
                </a:rPr>
                <a:t>Set to 1 to prevent activation of all exceptions with configurable priority</a:t>
              </a:r>
            </a:p>
            <a:p>
              <a:pPr marL="800100" lvl="1" indent="-342900" eaLnBrk="1" hangingPunct="1">
                <a:lnSpc>
                  <a:spcPct val="90000"/>
                </a:lnSpc>
                <a:spcBef>
                  <a:spcPts val="0"/>
                </a:spcBef>
                <a:spcAft>
                  <a:spcPts val="600"/>
                </a:spcAft>
                <a:buFont typeface="Arial" panose="020B0604020202020204" pitchFamily="34" charset="0"/>
                <a:buChar char="•"/>
              </a:pPr>
              <a:r>
                <a:rPr lang="en-US" sz="2100" dirty="0">
                  <a:solidFill>
                    <a:schemeClr val="bg1"/>
                  </a:solidFill>
                  <a:latin typeface="+mn-lt"/>
                  <a:ea typeface="+mn-ea"/>
                </a:rPr>
                <a:t>Clear to 0 to allow activation of all exception</a:t>
              </a:r>
            </a:p>
            <a:p>
              <a:pPr marL="342900" indent="-342900" eaLnBrk="1" hangingPunct="1">
                <a:lnSpc>
                  <a:spcPct val="90000"/>
                </a:lnSpc>
                <a:spcBef>
                  <a:spcPts val="0"/>
                </a:spcBef>
                <a:spcAft>
                  <a:spcPts val="600"/>
                </a:spcAft>
                <a:buFont typeface="Arial" panose="020B0604020202020204" pitchFamily="34" charset="0"/>
                <a:buChar char="•"/>
              </a:pPr>
              <a:r>
                <a:rPr lang="en-US" sz="2100" dirty="0">
                  <a:solidFill>
                    <a:schemeClr val="bg1"/>
                  </a:solidFill>
                  <a:latin typeface="+mn-lt"/>
                  <a:ea typeface="+mn-ea"/>
                </a:rPr>
                <a:t>Access using CPS, MSR, and MRS instructions</a:t>
              </a:r>
            </a:p>
            <a:p>
              <a:pPr marL="342900" indent="-342900" eaLnBrk="1" hangingPunct="1">
                <a:lnSpc>
                  <a:spcPct val="90000"/>
                </a:lnSpc>
                <a:spcBef>
                  <a:spcPts val="0"/>
                </a:spcBef>
                <a:spcAft>
                  <a:spcPts val="600"/>
                </a:spcAft>
                <a:buFont typeface="Arial" panose="020B0604020202020204" pitchFamily="34" charset="0"/>
                <a:buChar char="•"/>
              </a:pPr>
              <a:r>
                <a:rPr lang="en-US" sz="2100" dirty="0">
                  <a:solidFill>
                    <a:schemeClr val="bg1"/>
                  </a:solidFill>
                  <a:latin typeface="+mn-lt"/>
                  <a:ea typeface="+mn-ea"/>
                </a:rPr>
                <a:t>Use to prevent data race conditions with code needing atomicity</a:t>
              </a:r>
            </a:p>
          </p:txBody>
        </p:sp>
      </p:grpSp>
      <p:grpSp>
        <p:nvGrpSpPr>
          <p:cNvPr id="9" name="Group 8">
            <a:extLst>
              <a:ext uri="{FF2B5EF4-FFF2-40B4-BE49-F238E27FC236}">
                <a16:creationId xmlns:a16="http://schemas.microsoft.com/office/drawing/2014/main" id="{300FA0D2-829A-41EE-9FCE-369F53DC5D30}"/>
              </a:ext>
            </a:extLst>
          </p:cNvPr>
          <p:cNvGrpSpPr/>
          <p:nvPr/>
        </p:nvGrpSpPr>
        <p:grpSpPr>
          <a:xfrm>
            <a:off x="479425" y="3999044"/>
            <a:ext cx="11233150" cy="2172175"/>
            <a:chOff x="479425" y="1131010"/>
            <a:chExt cx="11233150" cy="1783897"/>
          </a:xfrm>
        </p:grpSpPr>
        <p:sp>
          <p:nvSpPr>
            <p:cNvPr id="10" name="Rectangle: Rounded Corners 9">
              <a:extLst>
                <a:ext uri="{FF2B5EF4-FFF2-40B4-BE49-F238E27FC236}">
                  <a16:creationId xmlns:a16="http://schemas.microsoft.com/office/drawing/2014/main" id="{C31A92CE-BC90-4EEE-99EF-F28171F892B9}"/>
                </a:ext>
              </a:extLst>
            </p:cNvPr>
            <p:cNvSpPr/>
            <p:nvPr/>
          </p:nvSpPr>
          <p:spPr>
            <a:xfrm>
              <a:off x="479425" y="1131010"/>
              <a:ext cx="11233150" cy="1783897"/>
            </a:xfrm>
            <a:prstGeom prst="roundRect">
              <a:avLst>
                <a:gd name="adj" fmla="val 684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E4BE0B4C-50F1-4B33-8403-594A8C64F375}"/>
                </a:ext>
              </a:extLst>
            </p:cNvPr>
            <p:cNvSpPr txBox="1"/>
            <p:nvPr/>
          </p:nvSpPr>
          <p:spPr>
            <a:xfrm>
              <a:off x="717630" y="1279000"/>
              <a:ext cx="10799180" cy="1447058"/>
            </a:xfrm>
            <a:prstGeom prst="rect">
              <a:avLst/>
            </a:prstGeom>
            <a:noFill/>
          </p:spPr>
          <p:txBody>
            <a:bodyPr wrap="square" lIns="0" tIns="0" rIns="0" bIns="0" rtlCol="0">
              <a:spAutoFit/>
            </a:bodyPr>
            <a:lstStyle/>
            <a:p>
              <a:pPr eaLnBrk="1" hangingPunct="1">
                <a:lnSpc>
                  <a:spcPct val="90000"/>
                </a:lnSpc>
                <a:spcBef>
                  <a:spcPts val="0"/>
                </a:spcBef>
                <a:spcAft>
                  <a:spcPts val="600"/>
                </a:spcAft>
              </a:pPr>
              <a:r>
                <a:rPr lang="en-US" sz="2100" b="1" dirty="0">
                  <a:solidFill>
                    <a:schemeClr val="accent3"/>
                  </a:solidFill>
                  <a:latin typeface="+mn-lt"/>
                  <a:ea typeface="+mn-ea"/>
                </a:rPr>
                <a:t>CMSIS-CORE API</a:t>
              </a:r>
              <a:endParaRPr lang="en-US" sz="2100" dirty="0">
                <a:solidFill>
                  <a:schemeClr val="bg1"/>
                </a:solidFill>
                <a:latin typeface="+mn-lt"/>
                <a:ea typeface="+mn-ea"/>
              </a:endParaRPr>
            </a:p>
            <a:p>
              <a:pPr marL="342900" indent="-342900" eaLnBrk="1" hangingPunct="1">
                <a:lnSpc>
                  <a:spcPct val="90000"/>
                </a:lnSpc>
                <a:spcBef>
                  <a:spcPts val="0"/>
                </a:spcBef>
                <a:spcAft>
                  <a:spcPts val="600"/>
                </a:spcAft>
                <a:buFont typeface="Arial" panose="020B0604020202020204" pitchFamily="34" charset="0"/>
                <a:buChar char="•"/>
              </a:pPr>
              <a:r>
                <a:rPr lang="en-US" sz="2100" dirty="0">
                  <a:solidFill>
                    <a:schemeClr val="bg1"/>
                  </a:solidFill>
                  <a:latin typeface="+mn-lt"/>
                  <a:ea typeface="+mn-ea"/>
                </a:rPr>
                <a:t>void __enable_irq() – clears PM flag</a:t>
              </a:r>
            </a:p>
            <a:p>
              <a:pPr marL="342900" indent="-342900" eaLnBrk="1" hangingPunct="1">
                <a:lnSpc>
                  <a:spcPct val="90000"/>
                </a:lnSpc>
                <a:spcBef>
                  <a:spcPts val="0"/>
                </a:spcBef>
                <a:spcAft>
                  <a:spcPts val="600"/>
                </a:spcAft>
                <a:buFont typeface="Arial" panose="020B0604020202020204" pitchFamily="34" charset="0"/>
                <a:buChar char="•"/>
              </a:pPr>
              <a:r>
                <a:rPr lang="en-US" sz="2100" dirty="0">
                  <a:solidFill>
                    <a:schemeClr val="bg1"/>
                  </a:solidFill>
                  <a:latin typeface="+mn-lt"/>
                  <a:ea typeface="+mn-ea"/>
                </a:rPr>
                <a:t>void __disable_irq() </a:t>
              </a:r>
              <a:r>
                <a:rPr lang="en-US" sz="2100" dirty="0">
                  <a:solidFill>
                    <a:schemeClr val="bg1"/>
                  </a:solidFill>
                </a:rPr>
                <a:t>–</a:t>
              </a:r>
              <a:r>
                <a:rPr lang="en-US" sz="2100" dirty="0">
                  <a:solidFill>
                    <a:schemeClr val="bg1"/>
                  </a:solidFill>
                  <a:latin typeface="+mn-lt"/>
                  <a:ea typeface="+mn-ea"/>
                </a:rPr>
                <a:t> sets PM flag</a:t>
              </a:r>
            </a:p>
            <a:p>
              <a:pPr marL="342900" indent="-342900" eaLnBrk="1" hangingPunct="1">
                <a:lnSpc>
                  <a:spcPct val="90000"/>
                </a:lnSpc>
                <a:spcBef>
                  <a:spcPts val="0"/>
                </a:spcBef>
                <a:spcAft>
                  <a:spcPts val="600"/>
                </a:spcAft>
                <a:buFont typeface="Arial" panose="020B0604020202020204" pitchFamily="34" charset="0"/>
                <a:buChar char="•"/>
              </a:pPr>
              <a:r>
                <a:rPr lang="en-US" sz="2100" dirty="0">
                  <a:solidFill>
                    <a:schemeClr val="bg1"/>
                  </a:solidFill>
                  <a:latin typeface="+mn-lt"/>
                  <a:ea typeface="+mn-ea"/>
                </a:rPr>
                <a:t>uint32_t __get_PRIMASK() </a:t>
              </a:r>
              <a:r>
                <a:rPr lang="en-US" sz="2100" dirty="0">
                  <a:solidFill>
                    <a:schemeClr val="bg1"/>
                  </a:solidFill>
                </a:rPr>
                <a:t>–</a:t>
              </a:r>
              <a:r>
                <a:rPr lang="en-US" sz="2100" dirty="0">
                  <a:solidFill>
                    <a:schemeClr val="bg1"/>
                  </a:solidFill>
                  <a:latin typeface="+mn-lt"/>
                  <a:ea typeface="+mn-ea"/>
                </a:rPr>
                <a:t> returns value of PRIMASK</a:t>
              </a:r>
            </a:p>
            <a:p>
              <a:pPr marL="342900" indent="-342900" eaLnBrk="1" hangingPunct="1">
                <a:lnSpc>
                  <a:spcPct val="90000"/>
                </a:lnSpc>
                <a:spcBef>
                  <a:spcPts val="0"/>
                </a:spcBef>
                <a:spcAft>
                  <a:spcPts val="600"/>
                </a:spcAft>
                <a:buFont typeface="Arial" panose="020B0604020202020204" pitchFamily="34" charset="0"/>
                <a:buChar char="•"/>
              </a:pPr>
              <a:r>
                <a:rPr lang="en-US" sz="2100" dirty="0">
                  <a:solidFill>
                    <a:schemeClr val="bg1"/>
                  </a:solidFill>
                  <a:latin typeface="+mn-lt"/>
                  <a:ea typeface="+mn-ea"/>
                </a:rPr>
                <a:t>void __set_PRIMASK(uint32_t x) </a:t>
              </a:r>
              <a:r>
                <a:rPr lang="en-US" sz="2100" dirty="0">
                  <a:solidFill>
                    <a:schemeClr val="bg1"/>
                  </a:solidFill>
                </a:rPr>
                <a:t>–</a:t>
              </a:r>
              <a:r>
                <a:rPr lang="en-US" sz="2100" dirty="0">
                  <a:solidFill>
                    <a:schemeClr val="bg1"/>
                  </a:solidFill>
                  <a:latin typeface="+mn-lt"/>
                  <a:ea typeface="+mn-ea"/>
                </a:rPr>
                <a:t> sets PRIMASK to x </a:t>
              </a:r>
            </a:p>
          </p:txBody>
        </p:sp>
      </p:grpSp>
      <p:sp>
        <p:nvSpPr>
          <p:cNvPr id="2" name="Title 1">
            <a:extLst>
              <a:ext uri="{FF2B5EF4-FFF2-40B4-BE49-F238E27FC236}">
                <a16:creationId xmlns:a16="http://schemas.microsoft.com/office/drawing/2014/main" id="{2618C80E-E05E-4BE3-BE01-2726AE598FF2}"/>
              </a:ext>
            </a:extLst>
          </p:cNvPr>
          <p:cNvSpPr>
            <a:spLocks noGrp="1"/>
          </p:cNvSpPr>
          <p:nvPr>
            <p:ph type="title"/>
          </p:nvPr>
        </p:nvSpPr>
        <p:spPr/>
        <p:txBody>
          <a:bodyPr/>
          <a:lstStyle/>
          <a:p>
            <a:r>
              <a:rPr lang="en-US" dirty="0"/>
              <a:t>Core exception mask register</a:t>
            </a:r>
            <a:endParaRPr lang="en-GB" dirty="0"/>
          </a:p>
        </p:txBody>
      </p:sp>
      <p:sp>
        <p:nvSpPr>
          <p:cNvPr id="5" name="Text Placeholder 4">
            <a:extLst>
              <a:ext uri="{FF2B5EF4-FFF2-40B4-BE49-F238E27FC236}">
                <a16:creationId xmlns:a16="http://schemas.microsoft.com/office/drawing/2014/main" id="{E1C6B18E-F647-41B5-82EF-28FF8B914F09}"/>
              </a:ext>
            </a:extLst>
          </p:cNvPr>
          <p:cNvSpPr>
            <a:spLocks noGrp="1"/>
          </p:cNvSpPr>
          <p:nvPr>
            <p:ph type="body" sz="quarter" idx="13"/>
          </p:nvPr>
        </p:nvSpPr>
        <p:spPr/>
        <p:txBody>
          <a:bodyPr/>
          <a:lstStyle/>
          <a:p>
            <a:r>
              <a:rPr lang="en-US" dirty="0"/>
              <a:t>Similar to the “Global interrupt disable” bit in other MCUs</a:t>
            </a:r>
            <a:endParaRPr lang="en-GB" dirty="0"/>
          </a:p>
        </p:txBody>
      </p:sp>
    </p:spTree>
    <p:extLst>
      <p:ext uri="{BB962C8B-B14F-4D97-AF65-F5344CB8AC3E}">
        <p14:creationId xmlns:p14="http://schemas.microsoft.com/office/powerpoint/2010/main" val="2590644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C71331-6B47-4AC7-9CC8-2A18C2E8CDA5}"/>
              </a:ext>
            </a:extLst>
          </p:cNvPr>
          <p:cNvSpPr>
            <a:spLocks noGrp="1"/>
          </p:cNvSpPr>
          <p:nvPr>
            <p:ph type="title"/>
          </p:nvPr>
        </p:nvSpPr>
        <p:spPr/>
        <p:txBody>
          <a:bodyPr/>
          <a:lstStyle/>
          <a:p>
            <a:r>
              <a:rPr lang="en-US" dirty="0"/>
              <a:t>Prioritization</a:t>
            </a:r>
            <a:endParaRPr lang="en-GB" dirty="0"/>
          </a:p>
        </p:txBody>
      </p:sp>
      <p:sp>
        <p:nvSpPr>
          <p:cNvPr id="6" name="Text Placeholder 5">
            <a:extLst>
              <a:ext uri="{FF2B5EF4-FFF2-40B4-BE49-F238E27FC236}">
                <a16:creationId xmlns:a16="http://schemas.microsoft.com/office/drawing/2014/main" id="{55736E3B-B7AE-46CD-AC4B-1886380BBD4A}"/>
              </a:ext>
            </a:extLst>
          </p:cNvPr>
          <p:cNvSpPr>
            <a:spLocks noGrp="1"/>
          </p:cNvSpPr>
          <p:nvPr>
            <p:ph type="body" sz="quarter" idx="13"/>
          </p:nvPr>
        </p:nvSpPr>
        <p:spPr/>
        <p:txBody>
          <a:bodyPr/>
          <a:lstStyle/>
          <a:p>
            <a:r>
              <a:rPr lang="en-US" dirty="0"/>
              <a:t>Exceptions are prioritized, to order the responses to simultaneous requests</a:t>
            </a:r>
            <a:endParaRPr lang="en-GB" dirty="0"/>
          </a:p>
        </p:txBody>
      </p:sp>
      <p:sp>
        <p:nvSpPr>
          <p:cNvPr id="7" name="Text Placeholder 6">
            <a:extLst>
              <a:ext uri="{FF2B5EF4-FFF2-40B4-BE49-F238E27FC236}">
                <a16:creationId xmlns:a16="http://schemas.microsoft.com/office/drawing/2014/main" id="{3EC7F699-8CEA-48D3-95E6-7CD1B83B9163}"/>
              </a:ext>
            </a:extLst>
          </p:cNvPr>
          <p:cNvSpPr>
            <a:spLocks noGrp="1"/>
          </p:cNvSpPr>
          <p:nvPr>
            <p:ph type="body" sz="quarter" idx="16"/>
          </p:nvPr>
        </p:nvSpPr>
        <p:spPr/>
        <p:txBody>
          <a:bodyPr/>
          <a:lstStyle/>
          <a:p>
            <a:r>
              <a:rPr lang="en-US" dirty="0"/>
              <a:t>Smaller number == higher priority</a:t>
            </a:r>
            <a:endParaRPr lang="en-GB" dirty="0"/>
          </a:p>
          <a:p>
            <a:endParaRPr lang="en-GB" dirty="0"/>
          </a:p>
        </p:txBody>
      </p:sp>
      <p:sp>
        <p:nvSpPr>
          <p:cNvPr id="9" name="Content Placeholder 8">
            <a:extLst>
              <a:ext uri="{FF2B5EF4-FFF2-40B4-BE49-F238E27FC236}">
                <a16:creationId xmlns:a16="http://schemas.microsoft.com/office/drawing/2014/main" id="{224620A2-345E-42E9-8343-E9FB5FB6E6BF}"/>
              </a:ext>
            </a:extLst>
          </p:cNvPr>
          <p:cNvSpPr>
            <a:spLocks noGrp="1"/>
          </p:cNvSpPr>
          <p:nvPr>
            <p:ph sz="quarter" idx="19"/>
          </p:nvPr>
        </p:nvSpPr>
        <p:spPr/>
        <p:txBody>
          <a:bodyPr/>
          <a:lstStyle/>
          <a:p>
            <a:r>
              <a:rPr lang="en-US" dirty="0"/>
              <a:t>Priorities of some exceptions are fixed.</a:t>
            </a:r>
          </a:p>
          <a:p>
            <a:pPr lvl="1"/>
            <a:r>
              <a:rPr lang="en-US" dirty="0"/>
              <a:t>Reset: -3, highest priority</a:t>
            </a:r>
          </a:p>
          <a:p>
            <a:pPr lvl="1"/>
            <a:r>
              <a:rPr lang="en-US" dirty="0"/>
              <a:t>NMI: -2</a:t>
            </a:r>
          </a:p>
          <a:p>
            <a:pPr lvl="1"/>
            <a:r>
              <a:rPr lang="en-US" dirty="0"/>
              <a:t>Hard Fault: -1</a:t>
            </a:r>
          </a:p>
          <a:p>
            <a:pPr algn="l"/>
            <a:r>
              <a:rPr lang="en-US" dirty="0"/>
              <a:t>Priorities of other (peripheral) exceptions are adjustable.</a:t>
            </a:r>
          </a:p>
          <a:p>
            <a:pPr lvl="1"/>
            <a:r>
              <a:rPr lang="en-US" dirty="0"/>
              <a:t>Value is stored in the interrupt priority register (IPR0-7).</a:t>
            </a:r>
          </a:p>
          <a:p>
            <a:pPr lvl="1"/>
            <a:r>
              <a:rPr lang="en-US" dirty="0"/>
              <a:t>0x00; 0x40; 0x80; 0xC0</a:t>
            </a:r>
          </a:p>
          <a:p>
            <a:endParaRPr lang="en-GB" dirty="0"/>
          </a:p>
        </p:txBody>
      </p:sp>
      <p:sp>
        <p:nvSpPr>
          <p:cNvPr id="8" name="Text Placeholder 7">
            <a:extLst>
              <a:ext uri="{FF2B5EF4-FFF2-40B4-BE49-F238E27FC236}">
                <a16:creationId xmlns:a16="http://schemas.microsoft.com/office/drawing/2014/main" id="{7DA1DC73-AD06-4129-AE0E-DA3A8BF97DE9}"/>
              </a:ext>
            </a:extLst>
          </p:cNvPr>
          <p:cNvSpPr>
            <a:spLocks noGrp="1"/>
          </p:cNvSpPr>
          <p:nvPr>
            <p:ph type="body" sz="quarter" idx="18"/>
          </p:nvPr>
        </p:nvSpPr>
        <p:spPr/>
        <p:txBody>
          <a:bodyPr/>
          <a:lstStyle/>
          <a:p>
            <a:r>
              <a:rPr lang="en-US" dirty="0"/>
              <a:t>Special cases</a:t>
            </a:r>
          </a:p>
        </p:txBody>
      </p:sp>
      <p:sp>
        <p:nvSpPr>
          <p:cNvPr id="10" name="Content Placeholder 9">
            <a:extLst>
              <a:ext uri="{FF2B5EF4-FFF2-40B4-BE49-F238E27FC236}">
                <a16:creationId xmlns:a16="http://schemas.microsoft.com/office/drawing/2014/main" id="{7546B60D-47A6-42DD-B80F-4B5127DECC04}"/>
              </a:ext>
            </a:extLst>
          </p:cNvPr>
          <p:cNvSpPr>
            <a:spLocks noGrp="1"/>
          </p:cNvSpPr>
          <p:nvPr>
            <p:ph sz="quarter" idx="21"/>
          </p:nvPr>
        </p:nvSpPr>
        <p:spPr/>
        <p:txBody>
          <a:bodyPr/>
          <a:lstStyle/>
          <a:p>
            <a:r>
              <a:rPr lang="en-US" dirty="0"/>
              <a:t>Simultaneous exception requests?</a:t>
            </a:r>
          </a:p>
          <a:p>
            <a:pPr lvl="1"/>
            <a:r>
              <a:rPr lang="en-US" dirty="0"/>
              <a:t>Lowest exception type number serviced first.</a:t>
            </a:r>
          </a:p>
          <a:p>
            <a:r>
              <a:rPr lang="en-US" dirty="0"/>
              <a:t>New exception requested while a handler is executing?</a:t>
            </a:r>
          </a:p>
          <a:p>
            <a:pPr lvl="1"/>
            <a:r>
              <a:rPr lang="en-US" dirty="0"/>
              <a:t>New priority &gt; current priority? </a:t>
            </a:r>
          </a:p>
          <a:p>
            <a:pPr lvl="2"/>
            <a:r>
              <a:rPr lang="en-US" dirty="0"/>
              <a:t>New exception handler preempts current exception handler.</a:t>
            </a:r>
          </a:p>
          <a:p>
            <a:pPr lvl="1"/>
            <a:r>
              <a:rPr lang="en-US" dirty="0"/>
              <a:t>New priority ≤ current priority? </a:t>
            </a:r>
          </a:p>
          <a:p>
            <a:pPr lvl="2">
              <a:spcAft>
                <a:spcPts val="600"/>
              </a:spcAft>
            </a:pPr>
            <a:r>
              <a:rPr lang="en-US" dirty="0"/>
              <a:t>New exception held in pending state.</a:t>
            </a:r>
          </a:p>
          <a:p>
            <a:pPr lvl="2">
              <a:spcAft>
                <a:spcPts val="600"/>
              </a:spcAft>
            </a:pPr>
            <a:r>
              <a:rPr lang="en-US" dirty="0"/>
              <a:t>Current handler continues execution.</a:t>
            </a:r>
          </a:p>
          <a:p>
            <a:pPr lvl="2">
              <a:spcAft>
                <a:spcPts val="600"/>
              </a:spcAft>
            </a:pPr>
            <a:r>
              <a:rPr lang="en-US" dirty="0"/>
              <a:t>Previous priority level restored.</a:t>
            </a:r>
          </a:p>
          <a:p>
            <a:pPr lvl="2">
              <a:spcAft>
                <a:spcPts val="600"/>
              </a:spcAft>
            </a:pPr>
            <a:r>
              <a:rPr lang="en-US" dirty="0"/>
              <a:t>New exception handled if priority level allows.</a:t>
            </a:r>
          </a:p>
          <a:p>
            <a:endParaRPr lang="en-GB" dirty="0"/>
          </a:p>
        </p:txBody>
      </p:sp>
    </p:spTree>
    <p:extLst>
      <p:ext uri="{BB962C8B-B14F-4D97-AF65-F5344CB8AC3E}">
        <p14:creationId xmlns:p14="http://schemas.microsoft.com/office/powerpoint/2010/main" val="3481181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2ED2FEB-3F54-4603-B220-779D4D3EA21A}"/>
              </a:ext>
            </a:extLst>
          </p:cNvPr>
          <p:cNvSpPr>
            <a:spLocks noGrp="1"/>
          </p:cNvSpPr>
          <p:nvPr>
            <p:ph type="title"/>
          </p:nvPr>
        </p:nvSpPr>
        <p:spPr/>
        <p:txBody>
          <a:bodyPr/>
          <a:lstStyle/>
          <a:p>
            <a:r>
              <a:rPr lang="en-US" dirty="0"/>
              <a:t>What is an interrupt?</a:t>
            </a:r>
          </a:p>
        </p:txBody>
      </p:sp>
      <p:sp>
        <p:nvSpPr>
          <p:cNvPr id="16" name="Text Placeholder 15">
            <a:extLst>
              <a:ext uri="{FF2B5EF4-FFF2-40B4-BE49-F238E27FC236}">
                <a16:creationId xmlns:a16="http://schemas.microsoft.com/office/drawing/2014/main" id="{A263710A-019F-4CBB-A2CE-5CA54093EEBB}"/>
              </a:ext>
            </a:extLst>
          </p:cNvPr>
          <p:cNvSpPr>
            <a:spLocks noGrp="1"/>
          </p:cNvSpPr>
          <p:nvPr>
            <p:ph type="body" sz="quarter" idx="13"/>
          </p:nvPr>
        </p:nvSpPr>
        <p:spPr/>
        <p:txBody>
          <a:bodyPr/>
          <a:lstStyle/>
          <a:p>
            <a:r>
              <a:rPr lang="en-US" dirty="0"/>
              <a:t>A simple practical example</a:t>
            </a:r>
          </a:p>
          <a:p>
            <a:endParaRPr lang="en-US" dirty="0"/>
          </a:p>
        </p:txBody>
      </p:sp>
      <p:sp>
        <p:nvSpPr>
          <p:cNvPr id="13" name="Content Placeholder 12">
            <a:extLst>
              <a:ext uri="{FF2B5EF4-FFF2-40B4-BE49-F238E27FC236}">
                <a16:creationId xmlns:a16="http://schemas.microsoft.com/office/drawing/2014/main" id="{F114B1BE-F625-41FC-A1B4-E9F1F0137A6B}"/>
              </a:ext>
            </a:extLst>
          </p:cNvPr>
          <p:cNvSpPr>
            <a:spLocks noGrp="1"/>
          </p:cNvSpPr>
          <p:nvPr>
            <p:ph sz="quarter" idx="19"/>
          </p:nvPr>
        </p:nvSpPr>
        <p:spPr/>
        <p:txBody>
          <a:bodyPr/>
          <a:lstStyle/>
          <a:p>
            <a:pPr algn="l"/>
            <a:r>
              <a:rPr lang="en-US" b="1" dirty="0"/>
              <a:t>Objective:</a:t>
            </a:r>
            <a:r>
              <a:rPr lang="en-US" dirty="0"/>
              <a:t> Change the color of an RGB LED attached to a microcontroller, every time a switch is pressed</a:t>
            </a:r>
          </a:p>
          <a:p>
            <a:pPr algn="l"/>
            <a:r>
              <a:rPr lang="en-US" b="1" dirty="0"/>
              <a:t>Hardware requirement: </a:t>
            </a:r>
            <a:r>
              <a:rPr lang="en-US" dirty="0"/>
              <a:t>Connect external switch to GPIO pin.</a:t>
            </a:r>
          </a:p>
          <a:p>
            <a:pPr algn="l"/>
            <a:r>
              <a:rPr lang="en-US" b="1" dirty="0"/>
              <a:t>Logic solution: </a:t>
            </a:r>
            <a:r>
              <a:rPr lang="en-US" dirty="0"/>
              <a:t>Software periodically checking if button pressed; OR notify the microcontroller of the event via hardware.</a:t>
            </a:r>
            <a:endParaRPr lang="en-US" b="1" dirty="0"/>
          </a:p>
          <a:p>
            <a:pPr algn="l"/>
            <a:endParaRPr lang="en-US" dirty="0"/>
          </a:p>
        </p:txBody>
      </p:sp>
      <p:pic>
        <p:nvPicPr>
          <p:cNvPr id="15" name="Picture 3">
            <a:extLst>
              <a:ext uri="{FF2B5EF4-FFF2-40B4-BE49-F238E27FC236}">
                <a16:creationId xmlns:a16="http://schemas.microsoft.com/office/drawing/2014/main" id="{E139D825-9F2C-4636-970B-A92BD3AF2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7351" y="2202443"/>
            <a:ext cx="5410200" cy="3076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7109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BDF9D6D-F9E1-4FB5-A59C-BF2FC6555236}"/>
              </a:ext>
            </a:extLst>
          </p:cNvPr>
          <p:cNvSpPr>
            <a:spLocks noGrp="1"/>
          </p:cNvSpPr>
          <p:nvPr>
            <p:ph type="title"/>
          </p:nvPr>
        </p:nvSpPr>
        <p:spPr/>
        <p:txBody>
          <a:bodyPr/>
          <a:lstStyle/>
          <a:p>
            <a:r>
              <a:rPr lang="en-US" dirty="0"/>
              <a:t>Timing analysis</a:t>
            </a:r>
          </a:p>
        </p:txBody>
      </p:sp>
      <p:sp>
        <p:nvSpPr>
          <p:cNvPr id="10" name="Text Placeholder 9">
            <a:extLst>
              <a:ext uri="{FF2B5EF4-FFF2-40B4-BE49-F238E27FC236}">
                <a16:creationId xmlns:a16="http://schemas.microsoft.com/office/drawing/2014/main" id="{FCC77C35-0E9D-4323-A220-732346EE0F57}"/>
              </a:ext>
            </a:extLst>
          </p:cNvPr>
          <p:cNvSpPr>
            <a:spLocks noGrp="1"/>
          </p:cNvSpPr>
          <p:nvPr>
            <p:ph type="body" sz="quarter" idx="13"/>
          </p:nvPr>
        </p:nvSpPr>
        <p:spPr/>
        <p:txBody>
          <a:bodyPr/>
          <a:lstStyle/>
          <a:p>
            <a:r>
              <a:rPr lang="en-US" dirty="0"/>
              <a:t>High-level view of behavior</a:t>
            </a:r>
          </a:p>
        </p:txBody>
      </p:sp>
      <p:sp>
        <p:nvSpPr>
          <p:cNvPr id="9" name="Content Placeholder 8">
            <a:extLst>
              <a:ext uri="{FF2B5EF4-FFF2-40B4-BE49-F238E27FC236}">
                <a16:creationId xmlns:a16="http://schemas.microsoft.com/office/drawing/2014/main" id="{F4727F85-E2B0-4BF5-B35D-B4B3EE7A72A5}"/>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Switch was pressed for about 0.21s.</a:t>
            </a:r>
          </a:p>
          <a:p>
            <a:r>
              <a:rPr lang="en-US" dirty="0"/>
              <a:t>ISR runs in response to the falling edge of the switch signal.</a:t>
            </a:r>
          </a:p>
          <a:p>
            <a:r>
              <a:rPr lang="en-US" dirty="0"/>
              <a:t>Main seems to be running continuously (signal toggles between 1 and 0).</a:t>
            </a:r>
          </a:p>
          <a:p>
            <a:pPr marL="0" indent="0">
              <a:buNone/>
            </a:pPr>
            <a:endParaRPr lang="en-GB" dirty="0"/>
          </a:p>
        </p:txBody>
      </p:sp>
      <p:pic>
        <p:nvPicPr>
          <p:cNvPr id="11" name="Picture 2">
            <a:extLst>
              <a:ext uri="{FF2B5EF4-FFF2-40B4-BE49-F238E27FC236}">
                <a16:creationId xmlns:a16="http://schemas.microsoft.com/office/drawing/2014/main" id="{F0AFA153-AB00-422E-AD4F-2CA6A94AB9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54490"/>
            <a:ext cx="8839200" cy="2857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8049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E8574-A031-4E05-ADD5-7FB59708591E}"/>
              </a:ext>
            </a:extLst>
          </p:cNvPr>
          <p:cNvSpPr>
            <a:spLocks noGrp="1"/>
          </p:cNvSpPr>
          <p:nvPr>
            <p:ph type="title"/>
          </p:nvPr>
        </p:nvSpPr>
        <p:spPr/>
        <p:txBody>
          <a:bodyPr/>
          <a:lstStyle/>
          <a:p>
            <a:r>
              <a:rPr lang="en-GB" dirty="0"/>
              <a:t>Interrupt response latency</a:t>
            </a:r>
          </a:p>
        </p:txBody>
      </p:sp>
      <p:sp>
        <p:nvSpPr>
          <p:cNvPr id="3" name="Text Placeholder 2">
            <a:extLst>
              <a:ext uri="{FF2B5EF4-FFF2-40B4-BE49-F238E27FC236}">
                <a16:creationId xmlns:a16="http://schemas.microsoft.com/office/drawing/2014/main" id="{DEDC9BB7-F595-44B3-8205-4D0A22F2722A}"/>
              </a:ext>
            </a:extLst>
          </p:cNvPr>
          <p:cNvSpPr>
            <a:spLocks noGrp="1"/>
          </p:cNvSpPr>
          <p:nvPr>
            <p:ph type="body" sz="quarter" idx="13"/>
          </p:nvPr>
        </p:nvSpPr>
        <p:spPr/>
        <p:txBody>
          <a:bodyPr/>
          <a:lstStyle/>
          <a:p>
            <a:r>
              <a:rPr lang="en-GB" dirty="0"/>
              <a:t>Latency == time delay</a:t>
            </a:r>
          </a:p>
        </p:txBody>
      </p:sp>
      <p:sp>
        <p:nvSpPr>
          <p:cNvPr id="4" name="Content Placeholder 3">
            <a:extLst>
              <a:ext uri="{FF2B5EF4-FFF2-40B4-BE49-F238E27FC236}">
                <a16:creationId xmlns:a16="http://schemas.microsoft.com/office/drawing/2014/main" id="{3653E31E-BC7F-455A-ACC9-D66ED79857DC}"/>
              </a:ext>
            </a:extLst>
          </p:cNvPr>
          <p:cNvSpPr>
            <a:spLocks noGrp="1"/>
          </p:cNvSpPr>
          <p:nvPr>
            <p:ph idx="1"/>
          </p:nvPr>
        </p:nvSpPr>
        <p:spPr/>
        <p:txBody>
          <a:bodyPr/>
          <a:lstStyle/>
          <a:p>
            <a:pPr>
              <a:spcAft>
                <a:spcPts val="600"/>
              </a:spcAft>
            </a:pPr>
            <a:r>
              <a:rPr lang="en-US" sz="2000" dirty="0"/>
              <a:t>Why do we care?</a:t>
            </a:r>
          </a:p>
          <a:p>
            <a:pPr lvl="1">
              <a:spcAft>
                <a:spcPts val="600"/>
              </a:spcAft>
            </a:pPr>
            <a:r>
              <a:rPr lang="en-US" dirty="0"/>
              <a:t>This is the overhead that increases as the interrupt rate rises</a:t>
            </a:r>
          </a:p>
          <a:p>
            <a:pPr lvl="1">
              <a:spcAft>
                <a:spcPts val="600"/>
              </a:spcAft>
            </a:pPr>
            <a:r>
              <a:rPr lang="en-US" dirty="0"/>
              <a:t>This delays the response to external events that may or may not be acceptable for the application, such as sampling an analog waveform.</a:t>
            </a:r>
          </a:p>
          <a:p>
            <a:pPr lvl="1">
              <a:spcAft>
                <a:spcPts val="600"/>
              </a:spcAft>
            </a:pPr>
            <a:endParaRPr lang="en-US" dirty="0"/>
          </a:p>
          <a:p>
            <a:pPr>
              <a:spcAft>
                <a:spcPts val="600"/>
              </a:spcAft>
            </a:pPr>
            <a:r>
              <a:rPr lang="en-US" sz="2000" dirty="0"/>
              <a:t>How long does it take?</a:t>
            </a:r>
          </a:p>
          <a:p>
            <a:pPr lvl="1">
              <a:spcAft>
                <a:spcPts val="600"/>
              </a:spcAft>
            </a:pPr>
            <a:r>
              <a:rPr lang="en-US" dirty="0"/>
              <a:t>Finish executing the current instruction or abandon it</a:t>
            </a:r>
          </a:p>
          <a:p>
            <a:pPr lvl="1">
              <a:spcAft>
                <a:spcPts val="600"/>
              </a:spcAft>
            </a:pPr>
            <a:r>
              <a:rPr lang="en-US" dirty="0"/>
              <a:t>Push various registers onto the stack, fetch vector</a:t>
            </a:r>
          </a:p>
          <a:p>
            <a:pPr lvl="2">
              <a:spcAft>
                <a:spcPts val="600"/>
              </a:spcAft>
            </a:pPr>
            <a:r>
              <a:rPr lang="en-US" dirty="0"/>
              <a:t>C</a:t>
            </a:r>
            <a:r>
              <a:rPr lang="en-US" baseline="-25000" dirty="0"/>
              <a:t>IntResponseOvhd</a:t>
            </a:r>
            <a:r>
              <a:rPr lang="en-US" dirty="0"/>
              <a:t>: Overhead for responding to each interrupt</a:t>
            </a:r>
          </a:p>
          <a:p>
            <a:pPr lvl="1">
              <a:spcAft>
                <a:spcPts val="600"/>
              </a:spcAft>
            </a:pPr>
            <a:r>
              <a:rPr lang="en-US" dirty="0"/>
              <a:t>If we have external memory with wait states, this takes longer.</a:t>
            </a:r>
          </a:p>
          <a:p>
            <a:pPr>
              <a:spcAft>
                <a:spcPts val="600"/>
              </a:spcAft>
            </a:pPr>
            <a:endParaRPr lang="en-GB" dirty="0"/>
          </a:p>
        </p:txBody>
      </p:sp>
    </p:spTree>
    <p:extLst>
      <p:ext uri="{BB962C8B-B14F-4D97-AF65-F5344CB8AC3E}">
        <p14:creationId xmlns:p14="http://schemas.microsoft.com/office/powerpoint/2010/main" val="1616137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4DB7C-FB84-424F-943D-2FF45EAF26D3}"/>
              </a:ext>
            </a:extLst>
          </p:cNvPr>
          <p:cNvSpPr>
            <a:spLocks noGrp="1"/>
          </p:cNvSpPr>
          <p:nvPr>
            <p:ph type="title"/>
          </p:nvPr>
        </p:nvSpPr>
        <p:spPr>
          <a:prstGeom prst="rect">
            <a:avLst/>
          </a:prstGeom>
        </p:spPr>
        <p:txBody>
          <a:bodyPr anchor="t">
            <a:normAutofit/>
          </a:bodyPr>
          <a:lstStyle/>
          <a:p>
            <a:r>
              <a:rPr lang="en-US" dirty="0"/>
              <a:t>Maximum interrupt rate</a:t>
            </a:r>
          </a:p>
        </p:txBody>
      </p:sp>
      <p:graphicFrame>
        <p:nvGraphicFramePr>
          <p:cNvPr id="7" name="Content Placeholder 4">
            <a:extLst>
              <a:ext uri="{FF2B5EF4-FFF2-40B4-BE49-F238E27FC236}">
                <a16:creationId xmlns:a16="http://schemas.microsoft.com/office/drawing/2014/main" id="{47D11896-2B8D-492F-A45A-738800A4B998}"/>
              </a:ext>
            </a:extLst>
          </p:cNvPr>
          <p:cNvGraphicFramePr>
            <a:graphicFrameLocks noGrp="1"/>
          </p:cNvGraphicFramePr>
          <p:nvPr>
            <p:ph idx="1"/>
            <p:extLst>
              <p:ext uri="{D42A27DB-BD31-4B8C-83A1-F6EECF244321}">
                <p14:modId xmlns:p14="http://schemas.microsoft.com/office/powerpoint/2010/main" val="2210772236"/>
              </p:ext>
            </p:extLst>
          </p:nvPr>
        </p:nvGraphicFramePr>
        <p:xfrm>
          <a:off x="479425" y="1116419"/>
          <a:ext cx="11233150" cy="4976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9547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245B7-D173-47BC-805C-BDD2F5EFAD94}"/>
              </a:ext>
            </a:extLst>
          </p:cNvPr>
          <p:cNvSpPr>
            <a:spLocks noGrp="1"/>
          </p:cNvSpPr>
          <p:nvPr>
            <p:ph type="title"/>
          </p:nvPr>
        </p:nvSpPr>
        <p:spPr>
          <a:xfrm>
            <a:off x="479425" y="478302"/>
            <a:ext cx="11233150" cy="512830"/>
          </a:xfrm>
          <a:prstGeom prst="rect">
            <a:avLst/>
          </a:prstGeom>
        </p:spPr>
        <p:txBody>
          <a:bodyPr anchor="t">
            <a:normAutofit/>
          </a:bodyPr>
          <a:lstStyle/>
          <a:p>
            <a:r>
              <a:rPr lang="en-US" dirty="0"/>
              <a:t>Program design with interrupts</a:t>
            </a:r>
            <a:endParaRPr lang="en-GB" dirty="0"/>
          </a:p>
        </p:txBody>
      </p:sp>
      <p:graphicFrame>
        <p:nvGraphicFramePr>
          <p:cNvPr id="10" name="Content Placeholder 5">
            <a:extLst>
              <a:ext uri="{FF2B5EF4-FFF2-40B4-BE49-F238E27FC236}">
                <a16:creationId xmlns:a16="http://schemas.microsoft.com/office/drawing/2014/main" id="{1E26503E-9B61-4CDF-A03F-E58DAC759EED}"/>
              </a:ext>
            </a:extLst>
          </p:cNvPr>
          <p:cNvGraphicFramePr>
            <a:graphicFrameLocks noGrp="1"/>
          </p:cNvGraphicFramePr>
          <p:nvPr>
            <p:ph idx="1"/>
            <p:extLst>
              <p:ext uri="{D42A27DB-BD31-4B8C-83A1-F6EECF244321}">
                <p14:modId xmlns:p14="http://schemas.microsoft.com/office/powerpoint/2010/main" val="2988467171"/>
              </p:ext>
            </p:extLst>
          </p:nvPr>
        </p:nvGraphicFramePr>
        <p:xfrm>
          <a:off x="479425" y="1180213"/>
          <a:ext cx="11233150" cy="4593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3504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F55C4C-FE3C-4641-9FFA-F0C6254E5B5E}"/>
              </a:ext>
            </a:extLst>
          </p:cNvPr>
          <p:cNvSpPr>
            <a:spLocks noGrp="1"/>
          </p:cNvSpPr>
          <p:nvPr>
            <p:ph type="title"/>
          </p:nvPr>
        </p:nvSpPr>
        <p:spPr/>
        <p:txBody>
          <a:bodyPr/>
          <a:lstStyle/>
          <a:p>
            <a:r>
              <a:rPr lang="en-US" dirty="0"/>
              <a:t>Volatile data</a:t>
            </a:r>
          </a:p>
        </p:txBody>
      </p:sp>
      <p:sp>
        <p:nvSpPr>
          <p:cNvPr id="6" name="Content Placeholder 5">
            <a:extLst>
              <a:ext uri="{FF2B5EF4-FFF2-40B4-BE49-F238E27FC236}">
                <a16:creationId xmlns:a16="http://schemas.microsoft.com/office/drawing/2014/main" id="{0576A98A-2015-4C49-80D9-40D7F280CFC1}"/>
              </a:ext>
            </a:extLst>
          </p:cNvPr>
          <p:cNvSpPr>
            <a:spLocks noGrp="1"/>
          </p:cNvSpPr>
          <p:nvPr>
            <p:ph idx="1"/>
          </p:nvPr>
        </p:nvSpPr>
        <p:spPr/>
        <p:txBody>
          <a:bodyPr/>
          <a:lstStyle/>
          <a:p>
            <a:r>
              <a:rPr lang="en-US" sz="2000" dirty="0"/>
              <a:t>Compilers assume that variables in memory do not change spontaneously and optimize based on that assumption</a:t>
            </a:r>
          </a:p>
          <a:p>
            <a:pPr lvl="1"/>
            <a:r>
              <a:rPr lang="en-US" i="1" dirty="0"/>
              <a:t>Do not reload a variable from memory if the current function hasn’t changed it.</a:t>
            </a:r>
          </a:p>
          <a:p>
            <a:pPr lvl="1"/>
            <a:r>
              <a:rPr lang="en-US" dirty="0"/>
              <a:t>Read variable from memory into the register (faster access)</a:t>
            </a:r>
          </a:p>
          <a:p>
            <a:pPr lvl="1">
              <a:spcAft>
                <a:spcPts val="600"/>
              </a:spcAft>
            </a:pPr>
            <a:r>
              <a:rPr lang="en-US" dirty="0"/>
              <a:t>Write back to memory at the end of the procedure, or before a procedure call, or when the compiler runs out of free registers</a:t>
            </a:r>
          </a:p>
          <a:p>
            <a:r>
              <a:rPr lang="en-US" sz="2000" dirty="0"/>
              <a:t>This optimization can fail</a:t>
            </a:r>
          </a:p>
          <a:p>
            <a:pPr lvl="1"/>
            <a:r>
              <a:rPr lang="en-US" dirty="0"/>
              <a:t>Example: Reading from input port, polling for key press</a:t>
            </a:r>
          </a:p>
          <a:p>
            <a:pPr lvl="2">
              <a:spcAft>
                <a:spcPts val="600"/>
              </a:spcAft>
            </a:pPr>
            <a:r>
              <a:rPr lang="en-US" dirty="0"/>
              <a:t>While (SW_0); will read from SW_0 once and reuse that value</a:t>
            </a:r>
          </a:p>
          <a:p>
            <a:pPr lvl="2">
              <a:spcAft>
                <a:spcPts val="600"/>
              </a:spcAft>
            </a:pPr>
            <a:r>
              <a:rPr lang="en-US" dirty="0"/>
              <a:t>Will generate an infinite loop triggered by SW_0 being true</a:t>
            </a:r>
          </a:p>
          <a:p>
            <a:pPr>
              <a:spcBef>
                <a:spcPts val="1200"/>
              </a:spcBef>
            </a:pPr>
            <a:r>
              <a:rPr lang="en-US" sz="2000" dirty="0"/>
              <a:t>Variables for which it fails</a:t>
            </a:r>
          </a:p>
          <a:p>
            <a:pPr lvl="1"/>
            <a:r>
              <a:rPr lang="en-US" dirty="0"/>
              <a:t>Memory-mapped peripheral register: register changes on its own</a:t>
            </a:r>
          </a:p>
          <a:p>
            <a:pPr lvl="1"/>
            <a:r>
              <a:rPr lang="en-US" dirty="0"/>
              <a:t>Global variables modified by an ISR: ISR changes the variable</a:t>
            </a:r>
          </a:p>
          <a:p>
            <a:pPr lvl="1"/>
            <a:r>
              <a:rPr lang="en-US" dirty="0"/>
              <a:t>Global variables in a multithreaded application: another thread or ISR changes the variable</a:t>
            </a:r>
          </a:p>
        </p:txBody>
      </p:sp>
    </p:spTree>
    <p:extLst>
      <p:ext uri="{BB962C8B-B14F-4D97-AF65-F5344CB8AC3E}">
        <p14:creationId xmlns:p14="http://schemas.microsoft.com/office/powerpoint/2010/main" val="3641545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508F29AB-9EB5-4A5F-82AB-BEFF07F671B6}"/>
              </a:ext>
            </a:extLst>
          </p:cNvPr>
          <p:cNvSpPr/>
          <p:nvPr/>
        </p:nvSpPr>
        <p:spPr>
          <a:xfrm>
            <a:off x="479425" y="3769752"/>
            <a:ext cx="11233150" cy="1030847"/>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81F9EA50-3CE7-4ED9-948D-B2FE92742070}"/>
              </a:ext>
            </a:extLst>
          </p:cNvPr>
          <p:cNvSpPr>
            <a:spLocks noGrp="1"/>
          </p:cNvSpPr>
          <p:nvPr>
            <p:ph type="title"/>
          </p:nvPr>
        </p:nvSpPr>
        <p:spPr/>
        <p:txBody>
          <a:bodyPr/>
          <a:lstStyle/>
          <a:p>
            <a:r>
              <a:rPr lang="en-US" dirty="0"/>
              <a:t>The volatile directive</a:t>
            </a:r>
          </a:p>
        </p:txBody>
      </p:sp>
      <p:sp>
        <p:nvSpPr>
          <p:cNvPr id="5" name="Text Placeholder 4">
            <a:extLst>
              <a:ext uri="{FF2B5EF4-FFF2-40B4-BE49-F238E27FC236}">
                <a16:creationId xmlns:a16="http://schemas.microsoft.com/office/drawing/2014/main" id="{D1C87CC6-1FD4-482C-9376-776913D57DC4}"/>
              </a:ext>
            </a:extLst>
          </p:cNvPr>
          <p:cNvSpPr>
            <a:spLocks noGrp="1"/>
          </p:cNvSpPr>
          <p:nvPr>
            <p:ph type="body" sz="quarter" idx="13"/>
          </p:nvPr>
        </p:nvSpPr>
        <p:spPr/>
        <p:txBody>
          <a:bodyPr/>
          <a:lstStyle/>
          <a:p>
            <a:r>
              <a:rPr lang="en-US" dirty="0"/>
              <a:t>Compiler must be instructed which variables may change outside of its control</a:t>
            </a:r>
            <a:endParaRPr lang="en-GB" dirty="0"/>
          </a:p>
        </p:txBody>
      </p:sp>
      <p:sp>
        <p:nvSpPr>
          <p:cNvPr id="6" name="Rectangle: Rounded Corners 5">
            <a:extLst>
              <a:ext uri="{FF2B5EF4-FFF2-40B4-BE49-F238E27FC236}">
                <a16:creationId xmlns:a16="http://schemas.microsoft.com/office/drawing/2014/main" id="{D5ED461B-4E16-40B0-BD57-8EB8A71ADD2F}"/>
              </a:ext>
            </a:extLst>
          </p:cNvPr>
          <p:cNvSpPr/>
          <p:nvPr/>
        </p:nvSpPr>
        <p:spPr>
          <a:xfrm>
            <a:off x="479425" y="2089298"/>
            <a:ext cx="11233150" cy="797442"/>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Content Placeholder 3">
            <a:extLst>
              <a:ext uri="{FF2B5EF4-FFF2-40B4-BE49-F238E27FC236}">
                <a16:creationId xmlns:a16="http://schemas.microsoft.com/office/drawing/2014/main" id="{5AF43DD7-ECA2-4D1A-BBEE-DC17FAFE997D}"/>
              </a:ext>
            </a:extLst>
          </p:cNvPr>
          <p:cNvSpPr>
            <a:spLocks noGrp="1"/>
          </p:cNvSpPr>
          <p:nvPr>
            <p:ph idx="1"/>
          </p:nvPr>
        </p:nvSpPr>
        <p:spPr>
          <a:xfrm>
            <a:off x="479425" y="1554490"/>
            <a:ext cx="11557900" cy="4087104"/>
          </a:xfrm>
        </p:spPr>
        <p:txBody>
          <a:bodyPr vert="horz" lIns="0" tIns="0" rIns="0" bIns="0" rtlCol="0" anchor="t">
            <a:noAutofit/>
          </a:bodyPr>
          <a:lstStyle/>
          <a:p>
            <a:r>
              <a:rPr lang="en-US" dirty="0">
                <a:ea typeface="ＭＳ Ｐゴシック"/>
              </a:rPr>
              <a:t>Use volatile keyword to force the compiler to reload this variable from memory before every use </a:t>
            </a:r>
            <a:br>
              <a:rPr lang="en-US" dirty="0"/>
            </a:br>
            <a:r>
              <a:rPr lang="en-US" dirty="0">
                <a:ea typeface="ＭＳ Ｐゴシック"/>
              </a:rPr>
              <a:t>	</a:t>
            </a:r>
            <a:r>
              <a:rPr lang="en-US" dirty="0">
                <a:latin typeface="Consolas"/>
                <a:ea typeface="ＭＳ Ｐゴシック"/>
                <a:cs typeface="Consolas" panose="020B0609020204030204" pitchFamily="49" charset="0"/>
              </a:rPr>
              <a:t>volatile unsigned int </a:t>
            </a:r>
            <a:r>
              <a:rPr lang="en-US" dirty="0" err="1">
                <a:latin typeface="Consolas"/>
                <a:ea typeface="ＭＳ Ｐゴシック"/>
                <a:cs typeface="Consolas" panose="020B0609020204030204" pitchFamily="49" charset="0"/>
              </a:rPr>
              <a:t>num_ints</a:t>
            </a:r>
            <a:r>
              <a:rPr lang="en-US" dirty="0">
                <a:latin typeface="Consolas"/>
                <a:ea typeface="ＭＳ Ｐゴシック"/>
                <a:cs typeface="Consolas" panose="020B0609020204030204" pitchFamily="49" charset="0"/>
              </a:rPr>
              <a:t>;</a:t>
            </a:r>
            <a:endParaRPr lang="en-US" dirty="0"/>
          </a:p>
          <a:p>
            <a:endParaRPr lang="en-US" dirty="0"/>
          </a:p>
          <a:p>
            <a:r>
              <a:rPr lang="en-US" dirty="0"/>
              <a:t>Pointer to a volatile int</a:t>
            </a:r>
            <a:br>
              <a:rPr lang="en-US" dirty="0"/>
            </a:br>
            <a:br>
              <a:rPr lang="en-US" dirty="0"/>
            </a:br>
            <a:r>
              <a:rPr lang="en-US" dirty="0"/>
              <a:t>	</a:t>
            </a:r>
            <a:r>
              <a:rPr lang="en-US" dirty="0">
                <a:latin typeface="Consolas" panose="020B0609020204030204" pitchFamily="49" charset="0"/>
                <a:cs typeface="Consolas" panose="020B0609020204030204" pitchFamily="49" charset="0"/>
              </a:rPr>
              <a:t>volatile int * var; // or</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int volatile * var;</a:t>
            </a:r>
          </a:p>
          <a:p>
            <a:endParaRPr lang="en-US" dirty="0"/>
          </a:p>
          <a:p>
            <a:r>
              <a:rPr lang="en-US" dirty="0"/>
              <a:t>Each time a variable is read in </a:t>
            </a:r>
            <a:r>
              <a:rPr lang="en-US"/>
              <a:t>C language, </a:t>
            </a:r>
            <a:r>
              <a:rPr lang="en-US" dirty="0"/>
              <a:t>(e.g., from status register) it will result in an assembly language LDR instruction.</a:t>
            </a:r>
          </a:p>
        </p:txBody>
      </p:sp>
    </p:spTree>
    <p:extLst>
      <p:ext uri="{BB962C8B-B14F-4D97-AF65-F5344CB8AC3E}">
        <p14:creationId xmlns:p14="http://schemas.microsoft.com/office/powerpoint/2010/main" val="2551448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FFFBD8-1957-4883-9024-822CA02360B2}"/>
              </a:ext>
            </a:extLst>
          </p:cNvPr>
          <p:cNvSpPr>
            <a:spLocks noGrp="1"/>
          </p:cNvSpPr>
          <p:nvPr>
            <p:ph type="title"/>
          </p:nvPr>
        </p:nvSpPr>
        <p:spPr/>
        <p:txBody>
          <a:bodyPr/>
          <a:lstStyle/>
          <a:p>
            <a:r>
              <a:rPr lang="en-US" dirty="0"/>
              <a:t>Non-atomic shared data</a:t>
            </a:r>
          </a:p>
        </p:txBody>
      </p:sp>
      <p:sp>
        <p:nvSpPr>
          <p:cNvPr id="6" name="Content Placeholder 5">
            <a:extLst>
              <a:ext uri="{FF2B5EF4-FFF2-40B4-BE49-F238E27FC236}">
                <a16:creationId xmlns:a16="http://schemas.microsoft.com/office/drawing/2014/main" id="{D9F28BE6-ACC3-4884-B643-00DC2E35EE59}"/>
              </a:ext>
            </a:extLst>
          </p:cNvPr>
          <p:cNvSpPr>
            <a:spLocks noGrp="1"/>
          </p:cNvSpPr>
          <p:nvPr>
            <p:ph idx="1"/>
          </p:nvPr>
        </p:nvSpPr>
        <p:spPr/>
        <p:txBody>
          <a:bodyPr/>
          <a:lstStyle/>
          <a:p>
            <a:r>
              <a:rPr lang="en-US" dirty="0"/>
              <a:t>We want to keep track of the current time and date</a:t>
            </a:r>
          </a:p>
          <a:p>
            <a:r>
              <a:rPr lang="en-US" dirty="0"/>
              <a:t>Use 1Hz interrupt from the timer</a:t>
            </a:r>
          </a:p>
          <a:p>
            <a:r>
              <a:rPr lang="en-US" dirty="0"/>
              <a:t>System:</a:t>
            </a:r>
          </a:p>
          <a:p>
            <a:pPr lvl="1"/>
            <a:r>
              <a:rPr lang="en-US" sz="2400" dirty="0"/>
              <a:t>current_time structure tracks time and days since some reference event</a:t>
            </a:r>
          </a:p>
          <a:p>
            <a:pPr lvl="1"/>
            <a:r>
              <a:rPr lang="en-US" sz="2400" dirty="0"/>
              <a:t>current_time’s fields are updated by periodic 1Hz timer ISR </a:t>
            </a:r>
          </a:p>
          <a:p>
            <a:pPr marL="0" indent="0">
              <a:buNone/>
            </a:pPr>
            <a:endParaRPr lang="en-GB" sz="2800" dirty="0"/>
          </a:p>
        </p:txBody>
      </p:sp>
      <p:sp>
        <p:nvSpPr>
          <p:cNvPr id="9" name="Text Box 4">
            <a:extLst>
              <a:ext uri="{FF2B5EF4-FFF2-40B4-BE49-F238E27FC236}">
                <a16:creationId xmlns:a16="http://schemas.microsoft.com/office/drawing/2014/main" id="{F251BA4A-E929-46DC-8F34-C27E5F670F82}"/>
              </a:ext>
            </a:extLst>
          </p:cNvPr>
          <p:cNvSpPr txBox="1">
            <a:spLocks noChangeArrowheads="1"/>
          </p:cNvSpPr>
          <p:nvPr>
            <p:custDataLst>
              <p:tags r:id="rId1"/>
            </p:custDataLst>
          </p:nvPr>
        </p:nvSpPr>
        <p:spPr bwMode="auto">
          <a:xfrm>
            <a:off x="6265640" y="1003518"/>
            <a:ext cx="5461651" cy="1815882"/>
          </a:xfrm>
          <a:prstGeom prst="rect">
            <a:avLst/>
          </a:prstGeom>
          <a:solidFill>
            <a:schemeClr val="bg2"/>
          </a:solidFill>
          <a:ln w="9525">
            <a:noFill/>
            <a:miter lim="800000"/>
            <a:headEnd/>
            <a:tailEnd/>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rgbClr val="0000FF"/>
              </a:buClr>
              <a:buFont typeface="Wingdings" pitchFamily="2" charset="2"/>
              <a:buNone/>
            </a:pPr>
            <a:r>
              <a:rPr lang="en-US" sz="1600" b="1" dirty="0">
                <a:latin typeface="Courier New" pitchFamily="49" charset="0"/>
              </a:rPr>
              <a:t>void GetDateTime(DateTimeType * DT){</a:t>
            </a:r>
          </a:p>
          <a:p>
            <a:pPr eaLnBrk="1" hangingPunct="1">
              <a:spcBef>
                <a:spcPct val="20000"/>
              </a:spcBef>
              <a:buClr>
                <a:srgbClr val="0000FF"/>
              </a:buClr>
              <a:buFont typeface="Wingdings" pitchFamily="2" charset="2"/>
              <a:buNone/>
            </a:pPr>
            <a:r>
              <a:rPr lang="en-US" sz="1600" b="1" dirty="0">
                <a:latin typeface="Courier New" pitchFamily="49" charset="0"/>
              </a:rPr>
              <a:t> DT-&gt;day = current_time.day;</a:t>
            </a:r>
          </a:p>
          <a:p>
            <a:pPr eaLnBrk="1" hangingPunct="1">
              <a:spcBef>
                <a:spcPct val="20000"/>
              </a:spcBef>
              <a:buClr>
                <a:srgbClr val="0000FF"/>
              </a:buClr>
              <a:buFont typeface="Wingdings" pitchFamily="2" charset="2"/>
              <a:buNone/>
            </a:pPr>
            <a:r>
              <a:rPr lang="en-US" sz="1600" b="1" dirty="0">
                <a:latin typeface="Courier New" pitchFamily="49" charset="0"/>
              </a:rPr>
              <a:t> DT-&gt;hour = current_time.hour;</a:t>
            </a:r>
          </a:p>
          <a:p>
            <a:pPr eaLnBrk="1" hangingPunct="1">
              <a:spcBef>
                <a:spcPct val="20000"/>
              </a:spcBef>
              <a:buClr>
                <a:srgbClr val="0000FF"/>
              </a:buClr>
            </a:pPr>
            <a:r>
              <a:rPr lang="en-US" sz="1600" b="1" dirty="0">
                <a:latin typeface="Courier New" pitchFamily="49" charset="0"/>
              </a:rPr>
              <a:t> DT-&gt;minute = current_time.minute;</a:t>
            </a:r>
          </a:p>
          <a:p>
            <a:pPr eaLnBrk="1" hangingPunct="1">
              <a:spcBef>
                <a:spcPct val="20000"/>
              </a:spcBef>
              <a:buClr>
                <a:srgbClr val="0000FF"/>
              </a:buClr>
            </a:pPr>
            <a:r>
              <a:rPr lang="en-US" sz="1600" b="1" dirty="0">
                <a:latin typeface="Courier New" pitchFamily="49" charset="0"/>
              </a:rPr>
              <a:t> DT-&gt;second = current_time.second;</a:t>
            </a:r>
          </a:p>
          <a:p>
            <a:pPr eaLnBrk="1" hangingPunct="1">
              <a:spcBef>
                <a:spcPct val="20000"/>
              </a:spcBef>
              <a:buClr>
                <a:srgbClr val="0000FF"/>
              </a:buClr>
            </a:pPr>
            <a:r>
              <a:rPr lang="en-US" sz="1600" b="1" dirty="0">
                <a:latin typeface="Courier New" pitchFamily="49" charset="0"/>
              </a:rPr>
              <a:t>}</a:t>
            </a:r>
          </a:p>
        </p:txBody>
      </p:sp>
      <p:sp>
        <p:nvSpPr>
          <p:cNvPr id="10" name="Text Box 4">
            <a:extLst>
              <a:ext uri="{FF2B5EF4-FFF2-40B4-BE49-F238E27FC236}">
                <a16:creationId xmlns:a16="http://schemas.microsoft.com/office/drawing/2014/main" id="{DE6A6B8E-9AD5-4280-8765-C58E31B40E8B}"/>
              </a:ext>
            </a:extLst>
          </p:cNvPr>
          <p:cNvSpPr txBox="1">
            <a:spLocks noChangeArrowheads="1"/>
          </p:cNvSpPr>
          <p:nvPr>
            <p:custDataLst>
              <p:tags r:id="rId2"/>
            </p:custDataLst>
          </p:nvPr>
        </p:nvSpPr>
        <p:spPr bwMode="auto">
          <a:xfrm>
            <a:off x="6265640" y="2955191"/>
            <a:ext cx="5461651" cy="3293209"/>
          </a:xfrm>
          <a:prstGeom prst="rect">
            <a:avLst/>
          </a:prstGeom>
          <a:solidFill>
            <a:schemeClr val="bg2"/>
          </a:solidFill>
          <a:ln w="9525">
            <a:noFill/>
            <a:miter lim="800000"/>
            <a:headEnd/>
            <a:tailEnd/>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Clr>
                <a:srgbClr val="0000FF"/>
              </a:buClr>
              <a:buFont typeface="Wingdings" pitchFamily="2" charset="2"/>
              <a:buNone/>
            </a:pPr>
            <a:r>
              <a:rPr lang="en-US" sz="1600" b="1" dirty="0">
                <a:latin typeface="Courier New" pitchFamily="49" charset="0"/>
              </a:rPr>
              <a:t>void DateTimeISR(void){</a:t>
            </a:r>
          </a:p>
          <a:p>
            <a:pPr eaLnBrk="1" hangingPunct="1">
              <a:buClr>
                <a:srgbClr val="0000FF"/>
              </a:buClr>
            </a:pPr>
            <a:r>
              <a:rPr lang="en-US" sz="1600" b="1" dirty="0">
                <a:latin typeface="Courier New" pitchFamily="49" charset="0"/>
              </a:rPr>
              <a:t> current_time.second++;</a:t>
            </a:r>
          </a:p>
          <a:p>
            <a:pPr eaLnBrk="1" hangingPunct="1">
              <a:buClr>
                <a:srgbClr val="0000FF"/>
              </a:buClr>
            </a:pPr>
            <a:r>
              <a:rPr lang="en-US" sz="1600" b="1" dirty="0">
                <a:latin typeface="Courier New" pitchFamily="49" charset="0"/>
              </a:rPr>
              <a:t> if (current_time.second &gt; 59){</a:t>
            </a:r>
          </a:p>
          <a:p>
            <a:pPr eaLnBrk="1" hangingPunct="1">
              <a:buClr>
                <a:srgbClr val="0000FF"/>
              </a:buClr>
            </a:pPr>
            <a:r>
              <a:rPr lang="en-US" sz="1600" b="1" dirty="0">
                <a:latin typeface="Courier New" pitchFamily="49" charset="0"/>
              </a:rPr>
              <a:t>   current_time.second = 0;</a:t>
            </a:r>
          </a:p>
          <a:p>
            <a:pPr eaLnBrk="1" hangingPunct="1">
              <a:buClr>
                <a:srgbClr val="0000FF"/>
              </a:buClr>
            </a:pPr>
            <a:r>
              <a:rPr lang="en-US" sz="1600" b="1" dirty="0">
                <a:latin typeface="Courier New" pitchFamily="49" charset="0"/>
              </a:rPr>
              <a:t>   current_time.minute++;</a:t>
            </a:r>
          </a:p>
          <a:p>
            <a:pPr eaLnBrk="1" hangingPunct="1">
              <a:buClr>
                <a:srgbClr val="0000FF"/>
              </a:buClr>
              <a:buFont typeface="Wingdings" pitchFamily="2" charset="2"/>
              <a:buNone/>
            </a:pPr>
            <a:r>
              <a:rPr lang="en-US" sz="1600" b="1" dirty="0">
                <a:latin typeface="Courier New" pitchFamily="49" charset="0"/>
              </a:rPr>
              <a:t>   if (current_time.minute &gt; 59) {</a:t>
            </a:r>
          </a:p>
          <a:p>
            <a:pPr eaLnBrk="1" hangingPunct="1">
              <a:buClr>
                <a:srgbClr val="0000FF"/>
              </a:buClr>
              <a:buFont typeface="Wingdings" pitchFamily="2" charset="2"/>
              <a:buNone/>
            </a:pPr>
            <a:r>
              <a:rPr lang="en-US" sz="1600" b="1" dirty="0">
                <a:latin typeface="Courier New" pitchFamily="49" charset="0"/>
              </a:rPr>
              <a:t>     current_time.minute = 0;</a:t>
            </a:r>
          </a:p>
          <a:p>
            <a:pPr eaLnBrk="1" hangingPunct="1">
              <a:buClr>
                <a:srgbClr val="0000FF"/>
              </a:buClr>
              <a:buFont typeface="Wingdings" pitchFamily="2" charset="2"/>
              <a:buNone/>
            </a:pPr>
            <a:r>
              <a:rPr lang="en-US" sz="1600" b="1" dirty="0">
                <a:latin typeface="Courier New" pitchFamily="49" charset="0"/>
              </a:rPr>
              <a:t>     current_time.hour++;</a:t>
            </a:r>
          </a:p>
          <a:p>
            <a:pPr eaLnBrk="1" hangingPunct="1">
              <a:buClr>
                <a:srgbClr val="0000FF"/>
              </a:buClr>
            </a:pPr>
            <a:r>
              <a:rPr lang="en-US" sz="1600" b="1" dirty="0">
                <a:latin typeface="Courier New" pitchFamily="49" charset="0"/>
              </a:rPr>
              <a:t>     if (current_time.hour &gt; 23) {</a:t>
            </a:r>
          </a:p>
          <a:p>
            <a:pPr eaLnBrk="1" hangingPunct="1">
              <a:buClr>
                <a:srgbClr val="0000FF"/>
              </a:buClr>
            </a:pPr>
            <a:r>
              <a:rPr lang="en-US" sz="1600" b="1" dirty="0">
                <a:latin typeface="Courier New" pitchFamily="49" charset="0"/>
              </a:rPr>
              <a:t>	current_time.hour = 0;</a:t>
            </a:r>
          </a:p>
          <a:p>
            <a:pPr eaLnBrk="1" hangingPunct="1">
              <a:buClr>
                <a:srgbClr val="0000FF"/>
              </a:buClr>
            </a:pPr>
            <a:r>
              <a:rPr lang="en-US" sz="1600" b="1" dirty="0">
                <a:latin typeface="Courier New" pitchFamily="49" charset="0"/>
              </a:rPr>
              <a:t>       current_time.day++;</a:t>
            </a:r>
          </a:p>
          <a:p>
            <a:pPr eaLnBrk="1" hangingPunct="1">
              <a:buClr>
                <a:srgbClr val="0000FF"/>
              </a:buClr>
            </a:pPr>
            <a:r>
              <a:rPr lang="en-US" sz="1600" b="1" dirty="0">
                <a:latin typeface="Courier New" pitchFamily="49" charset="0"/>
              </a:rPr>
              <a:t>       … etc.</a:t>
            </a:r>
          </a:p>
          <a:p>
            <a:pPr eaLnBrk="1" hangingPunct="1">
              <a:buClr>
                <a:srgbClr val="0000FF"/>
              </a:buClr>
            </a:pPr>
            <a:r>
              <a:rPr lang="en-US" sz="1600" b="1" dirty="0">
                <a:latin typeface="Courier New" pitchFamily="49" charset="0"/>
              </a:rPr>
              <a:t>     }</a:t>
            </a:r>
          </a:p>
        </p:txBody>
      </p:sp>
    </p:spTree>
    <p:extLst>
      <p:ext uri="{BB962C8B-B14F-4D97-AF65-F5344CB8AC3E}">
        <p14:creationId xmlns:p14="http://schemas.microsoft.com/office/powerpoint/2010/main" val="2601945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161500-B771-4BF6-8B76-ECA0614204C1}"/>
              </a:ext>
            </a:extLst>
          </p:cNvPr>
          <p:cNvSpPr>
            <a:spLocks noGrp="1"/>
          </p:cNvSpPr>
          <p:nvPr>
            <p:ph type="title"/>
          </p:nvPr>
        </p:nvSpPr>
        <p:spPr>
          <a:xfrm>
            <a:off x="479425" y="476250"/>
            <a:ext cx="11233150" cy="654760"/>
          </a:xfrm>
          <a:prstGeom prst="rect">
            <a:avLst/>
          </a:prstGeom>
        </p:spPr>
        <p:txBody>
          <a:bodyPr anchor="t">
            <a:normAutofit/>
          </a:bodyPr>
          <a:lstStyle/>
          <a:p>
            <a:r>
              <a:rPr lang="en-US" dirty="0"/>
              <a:t>Definitions</a:t>
            </a:r>
          </a:p>
        </p:txBody>
      </p:sp>
      <p:graphicFrame>
        <p:nvGraphicFramePr>
          <p:cNvPr id="9" name="Content Placeholder 6">
            <a:extLst>
              <a:ext uri="{FF2B5EF4-FFF2-40B4-BE49-F238E27FC236}">
                <a16:creationId xmlns:a16="http://schemas.microsoft.com/office/drawing/2014/main" id="{06962F90-9F10-46C4-AED8-4A1C6E8FC8A5}"/>
              </a:ext>
            </a:extLst>
          </p:cNvPr>
          <p:cNvGraphicFramePr>
            <a:graphicFrameLocks noGrp="1"/>
          </p:cNvGraphicFramePr>
          <p:nvPr>
            <p:ph idx="1"/>
            <p:extLst>
              <p:ext uri="{D42A27DB-BD31-4B8C-83A1-F6EECF244321}">
                <p14:modId xmlns:p14="http://schemas.microsoft.com/office/powerpoint/2010/main" val="2608060389"/>
              </p:ext>
            </p:extLst>
          </p:nvPr>
        </p:nvGraphicFramePr>
        <p:xfrm>
          <a:off x="479425" y="1171111"/>
          <a:ext cx="11233150" cy="4086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75325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415A5F2-C4C9-4FD2-8A7B-B7ABD435D4CA}"/>
              </a:ext>
            </a:extLst>
          </p:cNvPr>
          <p:cNvSpPr>
            <a:spLocks noGrp="1"/>
          </p:cNvSpPr>
          <p:nvPr>
            <p:ph type="title"/>
          </p:nvPr>
        </p:nvSpPr>
        <p:spPr/>
        <p:txBody>
          <a:bodyPr/>
          <a:lstStyle/>
          <a:p>
            <a:r>
              <a:rPr lang="en-US" dirty="0"/>
              <a:t>Data race conditions</a:t>
            </a:r>
          </a:p>
        </p:txBody>
      </p:sp>
      <p:sp>
        <p:nvSpPr>
          <p:cNvPr id="12" name="Text Placeholder 11">
            <a:extLst>
              <a:ext uri="{FF2B5EF4-FFF2-40B4-BE49-F238E27FC236}">
                <a16:creationId xmlns:a16="http://schemas.microsoft.com/office/drawing/2014/main" id="{936584D4-4994-4198-A53E-D6E17611CA00}"/>
              </a:ext>
            </a:extLst>
          </p:cNvPr>
          <p:cNvSpPr>
            <a:spLocks noGrp="1"/>
          </p:cNvSpPr>
          <p:nvPr>
            <p:ph type="body" sz="quarter" idx="13"/>
          </p:nvPr>
        </p:nvSpPr>
        <p:spPr/>
        <p:txBody>
          <a:bodyPr/>
          <a:lstStyle/>
          <a:p>
            <a:r>
              <a:rPr lang="en-US" dirty="0"/>
              <a:t>Example: Checking the time</a:t>
            </a:r>
            <a:endParaRPr lang="en-GB" dirty="0"/>
          </a:p>
        </p:txBody>
      </p:sp>
      <p:sp>
        <p:nvSpPr>
          <p:cNvPr id="11" name="Content Placeholder 10">
            <a:extLst>
              <a:ext uri="{FF2B5EF4-FFF2-40B4-BE49-F238E27FC236}">
                <a16:creationId xmlns:a16="http://schemas.microsoft.com/office/drawing/2014/main" id="{EB43B421-CB2A-4B80-AD8D-506FD5871FE3}"/>
              </a:ext>
            </a:extLst>
          </p:cNvPr>
          <p:cNvSpPr>
            <a:spLocks noGrp="1"/>
          </p:cNvSpPr>
          <p:nvPr>
            <p:ph idx="1"/>
          </p:nvPr>
        </p:nvSpPr>
        <p:spPr>
          <a:xfrm>
            <a:off x="479425" y="1554490"/>
            <a:ext cx="11107524" cy="4087104"/>
          </a:xfrm>
        </p:spPr>
        <p:txBody>
          <a:bodyPr/>
          <a:lstStyle/>
          <a:p>
            <a:pPr>
              <a:spcAft>
                <a:spcPts val="1200"/>
              </a:spcAft>
            </a:pPr>
            <a:r>
              <a:rPr lang="en-US" sz="2000" dirty="0"/>
              <a:t>Problem: An interrupt at the wrong time will lead to a half-updated data in DT.</a:t>
            </a:r>
          </a:p>
          <a:p>
            <a:pPr>
              <a:spcAft>
                <a:spcPts val="600"/>
              </a:spcAft>
            </a:pPr>
            <a:r>
              <a:rPr lang="en-US" sz="2000" dirty="0"/>
              <a:t>Failure Case</a:t>
            </a:r>
          </a:p>
          <a:p>
            <a:pPr lvl="1"/>
            <a:r>
              <a:rPr lang="en-US" dirty="0"/>
              <a:t>current_time is {10, 23, 59, 59} (10th day, 23:59:59)</a:t>
            </a:r>
          </a:p>
          <a:p>
            <a:pPr lvl="1"/>
            <a:r>
              <a:rPr lang="en-US" dirty="0"/>
              <a:t>Task code calls GetDateTime() that copies the current_time fields to DT: day = 10, hour = 23</a:t>
            </a:r>
          </a:p>
          <a:p>
            <a:pPr lvl="1"/>
            <a:r>
              <a:rPr lang="en-US" dirty="0"/>
              <a:t>A timer interrupt occurs that updates current_time to {11, 0, 0, 0}.</a:t>
            </a:r>
          </a:p>
          <a:p>
            <a:pPr lvl="1"/>
            <a:r>
              <a:rPr lang="en-US" dirty="0"/>
              <a:t>GetDateTime() resumes executing, copying the remaining current_time fields to DT: minute = 0, second = 0</a:t>
            </a:r>
          </a:p>
          <a:p>
            <a:pPr lvl="1"/>
            <a:r>
              <a:rPr lang="en-US" dirty="0"/>
              <a:t>DT now has a time stamp of {10, 23, 0, 0}. </a:t>
            </a:r>
          </a:p>
          <a:p>
            <a:pPr lvl="1"/>
            <a:r>
              <a:rPr lang="en-US" i="1" dirty="0"/>
              <a:t>The system thinks the time just jumped backwards one hour!</a:t>
            </a:r>
          </a:p>
          <a:p>
            <a:pPr>
              <a:spcBef>
                <a:spcPts val="1200"/>
              </a:spcBef>
              <a:spcAft>
                <a:spcPts val="600"/>
              </a:spcAft>
            </a:pPr>
            <a:r>
              <a:rPr lang="en-US" sz="2000" dirty="0"/>
              <a:t>Fundamental problem: “race condition”</a:t>
            </a:r>
          </a:p>
          <a:p>
            <a:pPr lvl="1"/>
            <a:r>
              <a:rPr lang="en-US" dirty="0"/>
              <a:t>Preemption enables ISR to interrupt other code and possibly overwrite data</a:t>
            </a:r>
          </a:p>
          <a:p>
            <a:pPr lvl="1"/>
            <a:r>
              <a:rPr lang="en-US" dirty="0"/>
              <a:t>Must ensure </a:t>
            </a:r>
            <a:r>
              <a:rPr lang="en-US" i="1" dirty="0"/>
              <a:t>atomic (indivisible)</a:t>
            </a:r>
            <a:r>
              <a:rPr lang="en-US" dirty="0"/>
              <a:t> access to the object </a:t>
            </a:r>
          </a:p>
          <a:p>
            <a:pPr lvl="2"/>
            <a:r>
              <a:rPr lang="en-US" dirty="0"/>
              <a:t>Native atomic object size depends on the processor’s instruction set and word size</a:t>
            </a:r>
          </a:p>
          <a:p>
            <a:pPr lvl="2">
              <a:spcAft>
                <a:spcPts val="600"/>
              </a:spcAft>
            </a:pPr>
            <a:r>
              <a:rPr lang="en-US" dirty="0"/>
              <a:t>32 bits for Arm</a:t>
            </a:r>
          </a:p>
        </p:txBody>
      </p:sp>
    </p:spTree>
    <p:extLst>
      <p:ext uri="{BB962C8B-B14F-4D97-AF65-F5344CB8AC3E}">
        <p14:creationId xmlns:p14="http://schemas.microsoft.com/office/powerpoint/2010/main" val="1086780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415A5F2-C4C9-4FD2-8A7B-B7ABD435D4CA}"/>
              </a:ext>
            </a:extLst>
          </p:cNvPr>
          <p:cNvSpPr>
            <a:spLocks noGrp="1"/>
          </p:cNvSpPr>
          <p:nvPr>
            <p:ph type="title"/>
          </p:nvPr>
        </p:nvSpPr>
        <p:spPr/>
        <p:txBody>
          <a:bodyPr/>
          <a:lstStyle/>
          <a:p>
            <a:r>
              <a:rPr lang="en-US" dirty="0"/>
              <a:t>Data race conditions</a:t>
            </a:r>
          </a:p>
        </p:txBody>
      </p:sp>
      <p:sp>
        <p:nvSpPr>
          <p:cNvPr id="12" name="Text Placeholder 11">
            <a:extLst>
              <a:ext uri="{FF2B5EF4-FFF2-40B4-BE49-F238E27FC236}">
                <a16:creationId xmlns:a16="http://schemas.microsoft.com/office/drawing/2014/main" id="{936584D4-4994-4198-A53E-D6E17611CA00}"/>
              </a:ext>
            </a:extLst>
          </p:cNvPr>
          <p:cNvSpPr>
            <a:spLocks noGrp="1"/>
          </p:cNvSpPr>
          <p:nvPr>
            <p:ph type="body" sz="quarter" idx="13"/>
          </p:nvPr>
        </p:nvSpPr>
        <p:spPr/>
        <p:txBody>
          <a:bodyPr/>
          <a:lstStyle/>
          <a:p>
            <a:r>
              <a:rPr lang="en-US" dirty="0"/>
              <a:t>A closer look</a:t>
            </a:r>
            <a:endParaRPr lang="en-GB" dirty="0"/>
          </a:p>
        </p:txBody>
      </p:sp>
      <p:sp>
        <p:nvSpPr>
          <p:cNvPr id="11" name="Content Placeholder 10">
            <a:extLst>
              <a:ext uri="{FF2B5EF4-FFF2-40B4-BE49-F238E27FC236}">
                <a16:creationId xmlns:a16="http://schemas.microsoft.com/office/drawing/2014/main" id="{EB43B421-CB2A-4B80-AD8D-506FD5871FE3}"/>
              </a:ext>
            </a:extLst>
          </p:cNvPr>
          <p:cNvSpPr>
            <a:spLocks noGrp="1"/>
          </p:cNvSpPr>
          <p:nvPr>
            <p:ph idx="1"/>
          </p:nvPr>
        </p:nvSpPr>
        <p:spPr/>
        <p:txBody>
          <a:bodyPr/>
          <a:lstStyle/>
          <a:p>
            <a:pPr>
              <a:spcAft>
                <a:spcPts val="600"/>
              </a:spcAft>
            </a:pPr>
            <a:r>
              <a:rPr lang="en-US" sz="2000" dirty="0"/>
              <a:t>Protect any data object that both</a:t>
            </a:r>
          </a:p>
          <a:p>
            <a:pPr lvl="1">
              <a:spcAft>
                <a:spcPts val="600"/>
              </a:spcAft>
            </a:pPr>
            <a:r>
              <a:rPr lang="en-US" dirty="0"/>
              <a:t>Requires multiple instructions to read or write (non-atomic access), and</a:t>
            </a:r>
          </a:p>
          <a:p>
            <a:pPr lvl="1">
              <a:spcAft>
                <a:spcPts val="1600"/>
              </a:spcAft>
            </a:pPr>
            <a:r>
              <a:rPr lang="en-US" dirty="0"/>
              <a:t>Is potentially written by an ISR</a:t>
            </a:r>
          </a:p>
          <a:p>
            <a:pPr>
              <a:spcAft>
                <a:spcPts val="600"/>
              </a:spcAft>
            </a:pPr>
            <a:r>
              <a:rPr lang="en-US" sz="2000" dirty="0"/>
              <a:t>How many tasks/ISRs can write to the data object?</a:t>
            </a:r>
          </a:p>
          <a:p>
            <a:pPr lvl="1"/>
            <a:r>
              <a:rPr lang="en-US" dirty="0"/>
              <a:t>If one, then we have one-way communication </a:t>
            </a:r>
          </a:p>
          <a:p>
            <a:pPr lvl="2"/>
            <a:r>
              <a:rPr lang="en-US" dirty="0"/>
              <a:t>Must </a:t>
            </a:r>
            <a:r>
              <a:rPr lang="en-US" i="1" dirty="0"/>
              <a:t>ensure the data is not overwritten </a:t>
            </a:r>
            <a:r>
              <a:rPr lang="en-US" dirty="0"/>
              <a:t>partway through being </a:t>
            </a:r>
            <a:r>
              <a:rPr lang="en-US" i="1" dirty="0"/>
              <a:t>read</a:t>
            </a:r>
          </a:p>
          <a:p>
            <a:pPr lvl="2">
              <a:buFont typeface="Wingdings" panose="05000000000000000000" pitchFamily="2" charset="2"/>
              <a:buChar char="§"/>
            </a:pPr>
            <a:r>
              <a:rPr lang="en-US" dirty="0"/>
              <a:t>Writer and reader do not interrupt each other</a:t>
            </a:r>
          </a:p>
          <a:p>
            <a:pPr lvl="1">
              <a:spcBef>
                <a:spcPts val="600"/>
              </a:spcBef>
            </a:pPr>
            <a:r>
              <a:rPr lang="en-US" dirty="0"/>
              <a:t>If more than one, we </a:t>
            </a:r>
          </a:p>
          <a:p>
            <a:pPr lvl="2"/>
            <a:r>
              <a:rPr lang="en-US" dirty="0"/>
              <a:t>Must </a:t>
            </a:r>
            <a:r>
              <a:rPr lang="en-US" i="1" dirty="0"/>
              <a:t>ensure the data is not overwritten</a:t>
            </a:r>
            <a:r>
              <a:rPr lang="en-US" dirty="0"/>
              <a:t> partway through being </a:t>
            </a:r>
            <a:r>
              <a:rPr lang="en-US" i="1" dirty="0"/>
              <a:t>read</a:t>
            </a:r>
          </a:p>
          <a:p>
            <a:pPr lvl="2">
              <a:spcAft>
                <a:spcPts val="600"/>
              </a:spcAft>
              <a:buFont typeface="Wingdings" panose="05000000000000000000" pitchFamily="2" charset="2"/>
              <a:buChar char="§"/>
            </a:pPr>
            <a:r>
              <a:rPr lang="en-US" dirty="0"/>
              <a:t>Writer and reader do not interrupt each other.</a:t>
            </a:r>
          </a:p>
          <a:p>
            <a:pPr lvl="2"/>
            <a:r>
              <a:rPr lang="en-US" dirty="0"/>
              <a:t>Must </a:t>
            </a:r>
            <a:r>
              <a:rPr lang="en-US" i="1" dirty="0"/>
              <a:t>ensure the data is not overwritten </a:t>
            </a:r>
            <a:r>
              <a:rPr lang="en-US" dirty="0"/>
              <a:t>partway through being </a:t>
            </a:r>
            <a:r>
              <a:rPr lang="en-US" i="1" dirty="0"/>
              <a:t>written </a:t>
            </a:r>
          </a:p>
          <a:p>
            <a:pPr lvl="2">
              <a:buFont typeface="Wingdings" panose="05000000000000000000" pitchFamily="2" charset="2"/>
              <a:buChar char="§"/>
            </a:pPr>
            <a:r>
              <a:rPr lang="en-US" dirty="0"/>
              <a:t>Writers do not interrupt each other.</a:t>
            </a:r>
          </a:p>
        </p:txBody>
      </p:sp>
    </p:spTree>
    <p:extLst>
      <p:ext uri="{BB962C8B-B14F-4D97-AF65-F5344CB8AC3E}">
        <p14:creationId xmlns:p14="http://schemas.microsoft.com/office/powerpoint/2010/main" val="2595580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61FDCD09-6DC1-41C5-BC6F-562CB7C3A443}"/>
              </a:ext>
            </a:extLst>
          </p:cNvPr>
          <p:cNvSpPr/>
          <p:nvPr/>
        </p:nvSpPr>
        <p:spPr>
          <a:xfrm>
            <a:off x="617517" y="3740729"/>
            <a:ext cx="11095058" cy="2529441"/>
          </a:xfrm>
          <a:prstGeom prst="roundRect">
            <a:avLst>
              <a:gd name="adj" fmla="val 757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Rounded Corners 7">
            <a:extLst>
              <a:ext uri="{FF2B5EF4-FFF2-40B4-BE49-F238E27FC236}">
                <a16:creationId xmlns:a16="http://schemas.microsoft.com/office/drawing/2014/main" id="{1FA0F955-0044-4612-8443-43C5414ADD72}"/>
              </a:ext>
            </a:extLst>
          </p:cNvPr>
          <p:cNvSpPr/>
          <p:nvPr/>
        </p:nvSpPr>
        <p:spPr>
          <a:xfrm>
            <a:off x="617517" y="1175659"/>
            <a:ext cx="11095058" cy="2304000"/>
          </a:xfrm>
          <a:prstGeom prst="roundRect">
            <a:avLst>
              <a:gd name="adj" fmla="val 757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41057CE-15F4-4BCC-8A64-BF0AB2EAF923}"/>
              </a:ext>
            </a:extLst>
          </p:cNvPr>
          <p:cNvSpPr>
            <a:spLocks noGrp="1"/>
          </p:cNvSpPr>
          <p:nvPr>
            <p:ph type="title"/>
          </p:nvPr>
        </p:nvSpPr>
        <p:spPr/>
        <p:txBody>
          <a:bodyPr/>
          <a:lstStyle/>
          <a:p>
            <a:r>
              <a:rPr lang="en-US" dirty="0"/>
              <a:t>Detecting when the switch is pressed</a:t>
            </a:r>
          </a:p>
        </p:txBody>
      </p:sp>
      <p:sp>
        <p:nvSpPr>
          <p:cNvPr id="5" name="Content Placeholder 4">
            <a:extLst>
              <a:ext uri="{FF2B5EF4-FFF2-40B4-BE49-F238E27FC236}">
                <a16:creationId xmlns:a16="http://schemas.microsoft.com/office/drawing/2014/main" id="{1610A631-F847-4C75-A1B1-4BF3138ACBE3}"/>
              </a:ext>
            </a:extLst>
          </p:cNvPr>
          <p:cNvSpPr>
            <a:spLocks noGrp="1"/>
          </p:cNvSpPr>
          <p:nvPr>
            <p:ph idx="1"/>
          </p:nvPr>
        </p:nvSpPr>
        <p:spPr>
          <a:xfrm>
            <a:off x="804471" y="1326512"/>
            <a:ext cx="10770012" cy="1959015"/>
          </a:xfrm>
        </p:spPr>
        <p:txBody>
          <a:bodyPr/>
          <a:lstStyle/>
          <a:p>
            <a:pPr marL="0" indent="0" algn="l">
              <a:buNone/>
            </a:pPr>
            <a:r>
              <a:rPr lang="en-US" b="1" dirty="0">
                <a:solidFill>
                  <a:schemeClr val="accent2"/>
                </a:solidFill>
              </a:rPr>
              <a:t>Polling</a:t>
            </a:r>
          </a:p>
          <a:p>
            <a:pPr algn="l">
              <a:buClr>
                <a:schemeClr val="bg1"/>
              </a:buClr>
            </a:pPr>
            <a:r>
              <a:rPr lang="en-US" sz="2200" dirty="0">
                <a:solidFill>
                  <a:schemeClr val="bg1"/>
                </a:solidFill>
              </a:rPr>
              <a:t>Slow: User needs to check if the switch was pressed</a:t>
            </a:r>
          </a:p>
          <a:p>
            <a:pPr algn="l">
              <a:buClr>
                <a:schemeClr val="bg1"/>
              </a:buClr>
            </a:pPr>
            <a:r>
              <a:rPr lang="en-US" sz="2200" dirty="0">
                <a:solidFill>
                  <a:schemeClr val="bg1"/>
                </a:solidFill>
              </a:rPr>
              <a:t>Wasteful of CPU time: The faster the response needed, the more often user needs to poll</a:t>
            </a:r>
          </a:p>
          <a:p>
            <a:pPr algn="l">
              <a:buClr>
                <a:schemeClr val="bg1"/>
              </a:buClr>
            </a:pPr>
            <a:r>
              <a:rPr lang="en-US" sz="2200" dirty="0">
                <a:solidFill>
                  <a:schemeClr val="bg1"/>
                </a:solidFill>
              </a:rPr>
              <a:t>Not scalable: Difficult to build a multi-activity system that can respond quickly; system response time depends on all other processing it has to do</a:t>
            </a:r>
          </a:p>
        </p:txBody>
      </p:sp>
      <p:sp>
        <p:nvSpPr>
          <p:cNvPr id="7" name="Content Placeholder 6">
            <a:extLst>
              <a:ext uri="{FF2B5EF4-FFF2-40B4-BE49-F238E27FC236}">
                <a16:creationId xmlns:a16="http://schemas.microsoft.com/office/drawing/2014/main" id="{99577581-709D-4C16-B0E9-BD4E27287E50}"/>
              </a:ext>
            </a:extLst>
          </p:cNvPr>
          <p:cNvSpPr>
            <a:spLocks noGrp="1"/>
          </p:cNvSpPr>
          <p:nvPr>
            <p:ph sz="quarter" idx="4294967295"/>
          </p:nvPr>
        </p:nvSpPr>
        <p:spPr>
          <a:xfrm>
            <a:off x="804472" y="3876286"/>
            <a:ext cx="10770012" cy="2085129"/>
          </a:xfrm>
        </p:spPr>
        <p:txBody>
          <a:bodyPr/>
          <a:lstStyle/>
          <a:p>
            <a:pPr marL="0" indent="0">
              <a:buClr>
                <a:schemeClr val="bg1"/>
              </a:buClr>
              <a:buNone/>
            </a:pPr>
            <a:r>
              <a:rPr lang="en-US" b="1" dirty="0">
                <a:solidFill>
                  <a:schemeClr val="accent2"/>
                </a:solidFill>
              </a:rPr>
              <a:t>Interrupts</a:t>
            </a:r>
          </a:p>
          <a:p>
            <a:pPr>
              <a:buClr>
                <a:schemeClr val="bg1"/>
              </a:buClr>
            </a:pPr>
            <a:r>
              <a:rPr lang="en-US" sz="2200" dirty="0">
                <a:solidFill>
                  <a:schemeClr val="bg1"/>
                </a:solidFill>
              </a:rPr>
              <a:t>Fast: Hardware-based mechanism</a:t>
            </a:r>
          </a:p>
          <a:p>
            <a:pPr>
              <a:buClr>
                <a:schemeClr val="bg1"/>
              </a:buClr>
            </a:pPr>
            <a:r>
              <a:rPr lang="en-US" sz="2200" dirty="0">
                <a:solidFill>
                  <a:schemeClr val="bg1"/>
                </a:solidFill>
              </a:rPr>
              <a:t>Efficient: Code runs only when necessary </a:t>
            </a:r>
          </a:p>
          <a:p>
            <a:pPr>
              <a:buClr>
                <a:schemeClr val="bg1"/>
              </a:buClr>
            </a:pPr>
            <a:r>
              <a:rPr lang="en-US" sz="2200" dirty="0">
                <a:solidFill>
                  <a:schemeClr val="bg1"/>
                </a:solidFill>
              </a:rPr>
              <a:t>Scalable:</a:t>
            </a:r>
          </a:p>
          <a:p>
            <a:pPr lvl="1">
              <a:buClr>
                <a:schemeClr val="bg1"/>
              </a:buClr>
            </a:pPr>
            <a:r>
              <a:rPr lang="en-US" dirty="0">
                <a:solidFill>
                  <a:schemeClr val="bg1"/>
                </a:solidFill>
              </a:rPr>
              <a:t>ISR response time doesn’t depend on most other processing</a:t>
            </a:r>
          </a:p>
          <a:p>
            <a:pPr lvl="1">
              <a:buClr>
                <a:schemeClr val="bg1"/>
              </a:buClr>
            </a:pPr>
            <a:r>
              <a:rPr lang="en-US" dirty="0">
                <a:solidFill>
                  <a:schemeClr val="bg1"/>
                </a:solidFill>
              </a:rPr>
              <a:t>Code modules can be developed independently</a:t>
            </a:r>
          </a:p>
        </p:txBody>
      </p:sp>
    </p:spTree>
    <p:extLst>
      <p:ext uri="{BB962C8B-B14F-4D97-AF65-F5344CB8AC3E}">
        <p14:creationId xmlns:p14="http://schemas.microsoft.com/office/powerpoint/2010/main" val="1185979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415A5F2-C4C9-4FD2-8A7B-B7ABD435D4CA}"/>
              </a:ext>
            </a:extLst>
          </p:cNvPr>
          <p:cNvSpPr>
            <a:spLocks noGrp="1"/>
          </p:cNvSpPr>
          <p:nvPr>
            <p:ph type="title"/>
          </p:nvPr>
        </p:nvSpPr>
        <p:spPr/>
        <p:txBody>
          <a:bodyPr/>
          <a:lstStyle/>
          <a:p>
            <a:r>
              <a:rPr lang="en-US" dirty="0"/>
              <a:t>Data race conditions</a:t>
            </a:r>
          </a:p>
        </p:txBody>
      </p:sp>
      <p:sp>
        <p:nvSpPr>
          <p:cNvPr id="12" name="Text Placeholder 11">
            <a:extLst>
              <a:ext uri="{FF2B5EF4-FFF2-40B4-BE49-F238E27FC236}">
                <a16:creationId xmlns:a16="http://schemas.microsoft.com/office/drawing/2014/main" id="{936584D4-4994-4198-A53E-D6E17611CA00}"/>
              </a:ext>
            </a:extLst>
          </p:cNvPr>
          <p:cNvSpPr>
            <a:spLocks noGrp="1"/>
          </p:cNvSpPr>
          <p:nvPr>
            <p:ph type="body" sz="quarter" idx="13"/>
          </p:nvPr>
        </p:nvSpPr>
        <p:spPr/>
        <p:txBody>
          <a:bodyPr/>
          <a:lstStyle/>
          <a:p>
            <a:r>
              <a:rPr lang="en-US" dirty="0"/>
              <a:t>Solution: Briefly disable preemption</a:t>
            </a:r>
            <a:endParaRPr lang="en-GB" dirty="0"/>
          </a:p>
        </p:txBody>
      </p:sp>
      <p:sp>
        <p:nvSpPr>
          <p:cNvPr id="11" name="Content Placeholder 10">
            <a:extLst>
              <a:ext uri="{FF2B5EF4-FFF2-40B4-BE49-F238E27FC236}">
                <a16:creationId xmlns:a16="http://schemas.microsoft.com/office/drawing/2014/main" id="{EB43B421-CB2A-4B80-AD8D-506FD5871FE3}"/>
              </a:ext>
            </a:extLst>
          </p:cNvPr>
          <p:cNvSpPr>
            <a:spLocks noGrp="1"/>
          </p:cNvSpPr>
          <p:nvPr>
            <p:ph idx="1"/>
          </p:nvPr>
        </p:nvSpPr>
        <p:spPr/>
        <p:txBody>
          <a:bodyPr/>
          <a:lstStyle/>
          <a:p>
            <a:r>
              <a:rPr lang="en-US" sz="1900" dirty="0"/>
              <a:t>Prevent preemption within critical section</a:t>
            </a:r>
          </a:p>
          <a:p>
            <a:r>
              <a:rPr lang="en-US" sz="1900" dirty="0"/>
              <a:t>If an ISR can </a:t>
            </a:r>
            <a:r>
              <a:rPr lang="en-US" sz="1900" i="1" dirty="0"/>
              <a:t>write</a:t>
            </a:r>
            <a:r>
              <a:rPr lang="en-US" sz="1900" dirty="0"/>
              <a:t> to the shared data object, </a:t>
            </a:r>
            <a:br>
              <a:rPr lang="en-US" sz="1900" dirty="0"/>
            </a:br>
            <a:r>
              <a:rPr lang="en-US" sz="1900" dirty="0"/>
              <a:t>need to </a:t>
            </a:r>
            <a:r>
              <a:rPr lang="en-US" sz="1900" i="1" dirty="0"/>
              <a:t>disable interrupts</a:t>
            </a:r>
          </a:p>
          <a:p>
            <a:pPr lvl="1"/>
            <a:r>
              <a:rPr lang="en-US" sz="1900" dirty="0"/>
              <a:t>save the current interrupt masking state in variable m</a:t>
            </a:r>
          </a:p>
          <a:p>
            <a:pPr lvl="1"/>
            <a:r>
              <a:rPr lang="en-US" sz="1900" dirty="0"/>
              <a:t>disable interrupts</a:t>
            </a:r>
          </a:p>
          <a:p>
            <a:r>
              <a:rPr lang="en-US" sz="1900" dirty="0"/>
              <a:t>Restore </a:t>
            </a:r>
            <a:r>
              <a:rPr lang="en-US" sz="1900" i="1" dirty="0"/>
              <a:t>previous state </a:t>
            </a:r>
            <a:r>
              <a:rPr lang="en-US" sz="1900" dirty="0"/>
              <a:t>afterwards (interrupts may have already been disabled for another reason)</a:t>
            </a:r>
          </a:p>
          <a:p>
            <a:r>
              <a:rPr lang="en-US" sz="1900" dirty="0"/>
              <a:t>Use CMSIS-CORE to save, control, and </a:t>
            </a:r>
            <a:br>
              <a:rPr lang="en-US" sz="1900" dirty="0"/>
            </a:br>
            <a:r>
              <a:rPr lang="en-US" sz="1900" dirty="0"/>
              <a:t>restore the interrupt masking state</a:t>
            </a:r>
          </a:p>
          <a:p>
            <a:r>
              <a:rPr lang="en-US" sz="1900" dirty="0"/>
              <a:t>Avoid disabling interrupts. Disabling delays response to all other processing requests.</a:t>
            </a:r>
          </a:p>
          <a:p>
            <a:r>
              <a:rPr lang="en-US" sz="1900" dirty="0"/>
              <a:t>Use as few instructions as possible, to make the time as short as possible.</a:t>
            </a:r>
          </a:p>
        </p:txBody>
      </p:sp>
      <p:sp>
        <p:nvSpPr>
          <p:cNvPr id="7" name="Text Box 4">
            <a:extLst>
              <a:ext uri="{FF2B5EF4-FFF2-40B4-BE49-F238E27FC236}">
                <a16:creationId xmlns:a16="http://schemas.microsoft.com/office/drawing/2014/main" id="{97870345-EA3F-4C4C-B3D0-050202C474AC}"/>
              </a:ext>
            </a:extLst>
          </p:cNvPr>
          <p:cNvSpPr txBox="1">
            <a:spLocks noChangeArrowheads="1"/>
          </p:cNvSpPr>
          <p:nvPr>
            <p:custDataLst>
              <p:tags r:id="rId1"/>
            </p:custDataLst>
          </p:nvPr>
        </p:nvSpPr>
        <p:spPr bwMode="auto">
          <a:xfrm>
            <a:off x="6250923" y="1629080"/>
            <a:ext cx="5423625" cy="3866443"/>
          </a:xfrm>
          <a:prstGeom prst="rect">
            <a:avLst/>
          </a:prstGeom>
          <a:solidFill>
            <a:schemeClr val="bg2"/>
          </a:solidFill>
          <a:ln w="9525">
            <a:noFill/>
            <a:miter lim="800000"/>
            <a:headEnd/>
            <a:tailEnd/>
          </a:ln>
          <a:effectLst/>
        </p:spPr>
        <p:txBody>
          <a:bodyPr wrap="square">
            <a:spAutoFit/>
          </a:bodyPr>
          <a:lstStyle/>
          <a:p>
            <a:pPr eaLnBrk="1" hangingPunct="1">
              <a:spcBef>
                <a:spcPct val="20000"/>
              </a:spcBef>
              <a:buClr>
                <a:srgbClr val="0000FF"/>
              </a:buClr>
              <a:buFont typeface="Wingdings" pitchFamily="2" charset="2"/>
              <a:buNone/>
              <a:defRPr/>
            </a:pPr>
            <a:r>
              <a:rPr lang="en-US" sz="1800" b="1" dirty="0">
                <a:latin typeface="Courier New" pitchFamily="49" charset="0"/>
                <a:cs typeface="Courier New" pitchFamily="49" charset="0"/>
              </a:rPr>
              <a:t>void GetDateTime(DateTimeType * DT){</a:t>
            </a:r>
          </a:p>
          <a:p>
            <a:pPr eaLnBrk="1" hangingPunct="1">
              <a:spcBef>
                <a:spcPct val="20000"/>
              </a:spcBef>
              <a:buClr>
                <a:srgbClr val="0000FF"/>
              </a:buClr>
              <a:buFont typeface="Wingdings" pitchFamily="2" charset="2"/>
              <a:buNone/>
              <a:defRPr/>
            </a:pPr>
            <a:r>
              <a:rPr lang="en-US" sz="1800" b="1" dirty="0">
                <a:latin typeface="Courier New" pitchFamily="49" charset="0"/>
                <a:cs typeface="Courier New" pitchFamily="49" charset="0"/>
              </a:rPr>
              <a:t> uint32_t m;</a:t>
            </a:r>
          </a:p>
          <a:p>
            <a:pPr eaLnBrk="1" hangingPunct="1">
              <a:spcBef>
                <a:spcPct val="20000"/>
              </a:spcBef>
              <a:buClr>
                <a:srgbClr val="0000FF"/>
              </a:buClr>
              <a:buFont typeface="Wingdings" pitchFamily="2" charset="2"/>
              <a:buNone/>
              <a:defRPr/>
            </a:pPr>
            <a:endParaRPr lang="en-US" sz="1800" b="1" dirty="0">
              <a:latin typeface="Courier New" pitchFamily="49" charset="0"/>
              <a:cs typeface="Courier New" pitchFamily="49" charset="0"/>
            </a:endParaRPr>
          </a:p>
          <a:p>
            <a:pPr marL="342900" indent="-342900">
              <a:lnSpc>
                <a:spcPct val="90000"/>
              </a:lnSpc>
              <a:spcBef>
                <a:spcPct val="20000"/>
              </a:spcBef>
              <a:defRPr/>
            </a:pPr>
            <a:r>
              <a:rPr lang="en-US" sz="1800" b="1" dirty="0">
                <a:latin typeface="Courier New" pitchFamily="49" charset="0"/>
                <a:cs typeface="Courier New" pitchFamily="49" charset="0"/>
              </a:rPr>
              <a:t> m = __get_PRIMASK();</a:t>
            </a:r>
          </a:p>
          <a:p>
            <a:pPr marL="342900" indent="-342900">
              <a:lnSpc>
                <a:spcPct val="90000"/>
              </a:lnSpc>
              <a:spcBef>
                <a:spcPct val="20000"/>
              </a:spcBef>
              <a:defRPr/>
            </a:pPr>
            <a:r>
              <a:rPr lang="en-US" sz="1800" b="1" dirty="0">
                <a:latin typeface="Courier New" pitchFamily="49" charset="0"/>
                <a:cs typeface="Courier New" pitchFamily="49" charset="0"/>
              </a:rPr>
              <a:t> __disable_irq(); </a:t>
            </a:r>
          </a:p>
          <a:p>
            <a:pPr marL="342900" indent="-342900">
              <a:lnSpc>
                <a:spcPct val="90000"/>
              </a:lnSpc>
              <a:spcBef>
                <a:spcPct val="20000"/>
              </a:spcBef>
              <a:defRPr/>
            </a:pPr>
            <a:endParaRPr lang="en-US" sz="1800" b="1" dirty="0">
              <a:latin typeface="Courier New" pitchFamily="49" charset="0"/>
              <a:cs typeface="Courier New" pitchFamily="49" charset="0"/>
            </a:endParaRPr>
          </a:p>
          <a:p>
            <a:pPr marL="342900" indent="-342900">
              <a:lnSpc>
                <a:spcPct val="90000"/>
              </a:lnSpc>
              <a:spcBef>
                <a:spcPct val="20000"/>
              </a:spcBef>
              <a:defRPr/>
            </a:pPr>
            <a:r>
              <a:rPr lang="en-US" sz="1800" b="1" dirty="0">
                <a:latin typeface="Courier New" pitchFamily="49" charset="0"/>
                <a:cs typeface="Courier New" pitchFamily="49" charset="0"/>
              </a:rPr>
              <a:t> DT-&gt;day = current_time.day;</a:t>
            </a:r>
          </a:p>
          <a:p>
            <a:pPr eaLnBrk="1" hangingPunct="1">
              <a:spcBef>
                <a:spcPct val="20000"/>
              </a:spcBef>
              <a:buClr>
                <a:srgbClr val="0000FF"/>
              </a:buClr>
              <a:buFont typeface="Wingdings" pitchFamily="2" charset="2"/>
              <a:buNone/>
              <a:defRPr/>
            </a:pPr>
            <a:r>
              <a:rPr lang="en-US" sz="1800" b="1" dirty="0">
                <a:latin typeface="Courier New" pitchFamily="49" charset="0"/>
                <a:cs typeface="Courier New" pitchFamily="49" charset="0"/>
              </a:rPr>
              <a:t> DT-&gt;hour = current_time.hour;</a:t>
            </a:r>
          </a:p>
          <a:p>
            <a:pPr eaLnBrk="1" hangingPunct="1">
              <a:spcBef>
                <a:spcPct val="20000"/>
              </a:spcBef>
              <a:buClr>
                <a:srgbClr val="0000FF"/>
              </a:buClr>
              <a:defRPr/>
            </a:pPr>
            <a:r>
              <a:rPr lang="en-US" sz="1800" b="1" dirty="0">
                <a:latin typeface="Courier New" pitchFamily="49" charset="0"/>
                <a:cs typeface="Courier New" pitchFamily="49" charset="0"/>
              </a:rPr>
              <a:t> DT-&gt;minute = current_time.minute;</a:t>
            </a:r>
          </a:p>
          <a:p>
            <a:pPr eaLnBrk="1" hangingPunct="1">
              <a:spcBef>
                <a:spcPct val="20000"/>
              </a:spcBef>
              <a:buClr>
                <a:srgbClr val="0000FF"/>
              </a:buClr>
              <a:defRPr/>
            </a:pPr>
            <a:r>
              <a:rPr lang="en-US" sz="1800" b="1" dirty="0">
                <a:latin typeface="Courier New" pitchFamily="49" charset="0"/>
                <a:cs typeface="Courier New" pitchFamily="49" charset="0"/>
              </a:rPr>
              <a:t> DT-&gt;second = current_time.second;</a:t>
            </a:r>
          </a:p>
          <a:p>
            <a:pPr marL="342900" indent="-342900">
              <a:lnSpc>
                <a:spcPct val="90000"/>
              </a:lnSpc>
              <a:spcBef>
                <a:spcPct val="20000"/>
              </a:spcBef>
              <a:defRPr/>
            </a:pPr>
            <a:r>
              <a:rPr lang="en-US" sz="1800" b="1" dirty="0">
                <a:latin typeface="Courier New" pitchFamily="49" charset="0"/>
                <a:cs typeface="Courier New" pitchFamily="49" charset="0"/>
              </a:rPr>
              <a:t> __set_PRIMASK(m);</a:t>
            </a:r>
          </a:p>
          <a:p>
            <a:pPr marL="342900" indent="-342900">
              <a:lnSpc>
                <a:spcPct val="90000"/>
              </a:lnSpc>
              <a:spcBef>
                <a:spcPct val="20000"/>
              </a:spcBef>
              <a:defRPr/>
            </a:pPr>
            <a:r>
              <a:rPr lang="en-US" sz="1800" b="1" dirty="0">
                <a:latin typeface="Courier New" pitchFamily="49" charset="0"/>
                <a:cs typeface="Courier New" pitchFamily="49" charset="0"/>
              </a:rPr>
              <a:t>}</a:t>
            </a:r>
          </a:p>
        </p:txBody>
      </p:sp>
    </p:spTree>
    <p:extLst>
      <p:ext uri="{BB962C8B-B14F-4D97-AF65-F5344CB8AC3E}">
        <p14:creationId xmlns:p14="http://schemas.microsoft.com/office/powerpoint/2010/main" val="26573436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55C3B4A-5DD6-421B-B324-2FB288BA8DC3}"/>
              </a:ext>
            </a:extLst>
          </p:cNvPr>
          <p:cNvSpPr>
            <a:spLocks noGrp="1"/>
          </p:cNvSpPr>
          <p:nvPr>
            <p:ph type="title"/>
          </p:nvPr>
        </p:nvSpPr>
        <p:spPr/>
        <p:txBody>
          <a:bodyPr/>
          <a:lstStyle/>
          <a:p>
            <a:r>
              <a:rPr lang="en-GB" dirty="0"/>
              <a:t>Coming next</a:t>
            </a:r>
          </a:p>
        </p:txBody>
      </p:sp>
      <p:graphicFrame>
        <p:nvGraphicFramePr>
          <p:cNvPr id="10" name="Table 10">
            <a:extLst>
              <a:ext uri="{FF2B5EF4-FFF2-40B4-BE49-F238E27FC236}">
                <a16:creationId xmlns:a16="http://schemas.microsoft.com/office/drawing/2014/main" id="{629BCCE0-D758-4341-AECE-F8CDE2C62AC6}"/>
              </a:ext>
            </a:extLst>
          </p:cNvPr>
          <p:cNvGraphicFramePr>
            <a:graphicFrameLocks noGrp="1"/>
          </p:cNvGraphicFramePr>
          <p:nvPr>
            <p:ph type="tbl" sz="quarter" idx="13"/>
            <p:extLst>
              <p:ext uri="{D42A27DB-BD31-4B8C-83A1-F6EECF244321}">
                <p14:modId xmlns:p14="http://schemas.microsoft.com/office/powerpoint/2010/main" val="1616967459"/>
              </p:ext>
            </p:extLst>
          </p:nvPr>
        </p:nvGraphicFramePr>
        <p:xfrm>
          <a:off x="479424" y="1258888"/>
          <a:ext cx="9197976" cy="4754880"/>
        </p:xfrm>
        <a:graphic>
          <a:graphicData uri="http://schemas.openxmlformats.org/drawingml/2006/table">
            <a:tbl>
              <a:tblPr firstRow="1" bandRow="1">
                <a:tableStyleId>{69012ECD-51FC-41F1-AA8D-1B2483CD663E}</a:tableStyleId>
              </a:tblPr>
              <a:tblGrid>
                <a:gridCol w="3813176">
                  <a:extLst>
                    <a:ext uri="{9D8B030D-6E8A-4147-A177-3AD203B41FA5}">
                      <a16:colId xmlns:a16="http://schemas.microsoft.com/office/drawing/2014/main" val="1947611529"/>
                    </a:ext>
                  </a:extLst>
                </a:gridCol>
                <a:gridCol w="5384800">
                  <a:extLst>
                    <a:ext uri="{9D8B030D-6E8A-4147-A177-3AD203B41FA5}">
                      <a16:colId xmlns:a16="http://schemas.microsoft.com/office/drawing/2014/main" val="2208612124"/>
                    </a:ext>
                  </a:extLst>
                </a:gridCol>
              </a:tblGrid>
              <a:tr h="370840">
                <a:tc>
                  <a:txBody>
                    <a:bodyPr/>
                    <a:lstStyle/>
                    <a:p>
                      <a:r>
                        <a:rPr lang="en-GB" sz="2400" dirty="0"/>
                        <a:t>Module</a:t>
                      </a:r>
                    </a:p>
                  </a:txBody>
                  <a:tcPr/>
                </a:tc>
                <a:tc>
                  <a:txBody>
                    <a:bodyPr/>
                    <a:lstStyle/>
                    <a:p>
                      <a:r>
                        <a:rPr lang="en-GB" sz="2400" dirty="0"/>
                        <a:t>Contents</a:t>
                      </a:r>
                    </a:p>
                  </a:txBody>
                  <a:tcPr/>
                </a:tc>
                <a:extLst>
                  <a:ext uri="{0D108BD9-81ED-4DB2-BD59-A6C34878D82A}">
                    <a16:rowId xmlns:a16="http://schemas.microsoft.com/office/drawing/2014/main" val="1447108313"/>
                  </a:ext>
                </a:extLst>
              </a:tr>
              <a:tr h="370840">
                <a:tc>
                  <a:txBody>
                    <a:bodyPr/>
                    <a:lstStyle/>
                    <a:p>
                      <a:r>
                        <a:rPr lang="en-GB" sz="2400" dirty="0"/>
                        <a:t>Introduction to the Mbed Platform</a:t>
                      </a:r>
                    </a:p>
                  </a:txBody>
                  <a:tcPr>
                    <a:solidFill>
                      <a:schemeClr val="bg2"/>
                    </a:solidFill>
                  </a:tcPr>
                </a:tc>
                <a:tc>
                  <a:txBody>
                    <a:bodyPr/>
                    <a:lstStyle/>
                    <a:p>
                      <a:pPr marL="342900" indent="-342900">
                        <a:buFont typeface="Arial" panose="020B0604020202020204" pitchFamily="34" charset="0"/>
                        <a:buChar char="•"/>
                      </a:pPr>
                      <a:r>
                        <a:rPr lang="en-GB" sz="2400" dirty="0"/>
                        <a:t>Mbed Overview</a:t>
                      </a:r>
                    </a:p>
                    <a:p>
                      <a:pPr marL="342900" indent="-342900">
                        <a:buFont typeface="Arial" panose="020B0604020202020204" pitchFamily="34" charset="0"/>
                        <a:buChar char="•"/>
                      </a:pPr>
                      <a:r>
                        <a:rPr lang="en-GB" sz="2400" dirty="0"/>
                        <a:t>Mbed OS</a:t>
                      </a:r>
                    </a:p>
                    <a:p>
                      <a:pPr marL="342900" indent="-342900">
                        <a:buFont typeface="Arial" panose="020B0604020202020204" pitchFamily="34" charset="0"/>
                        <a:buChar char="•"/>
                      </a:pPr>
                      <a:r>
                        <a:rPr lang="en-GB" sz="2400" dirty="0"/>
                        <a:t>Mbed SW/HW Development Kit</a:t>
                      </a:r>
                    </a:p>
                    <a:p>
                      <a:pPr marL="342900" indent="-342900">
                        <a:buFont typeface="Arial" panose="020B0604020202020204" pitchFamily="34" charset="0"/>
                        <a:buChar char="•"/>
                      </a:pPr>
                      <a:r>
                        <a:rPr lang="en-GB" sz="2400" dirty="0"/>
                        <a:t>CMSIS</a:t>
                      </a:r>
                    </a:p>
                  </a:txBody>
                  <a:tcPr/>
                </a:tc>
                <a:extLst>
                  <a:ext uri="{0D108BD9-81ED-4DB2-BD59-A6C34878D82A}">
                    <a16:rowId xmlns:a16="http://schemas.microsoft.com/office/drawing/2014/main" val="274225697"/>
                  </a:ext>
                </a:extLst>
              </a:tr>
              <a:tr h="370840">
                <a:tc>
                  <a:txBody>
                    <a:bodyPr/>
                    <a:lstStyle/>
                    <a:p>
                      <a:r>
                        <a:rPr lang="en-GB" sz="2400" dirty="0"/>
                        <a:t>IoT Connectivity, Part I</a:t>
                      </a:r>
                    </a:p>
                  </a:txBody>
                  <a:tcPr>
                    <a:solidFill>
                      <a:schemeClr val="bg2"/>
                    </a:solidFill>
                  </a:tcPr>
                </a:tc>
                <a:tc>
                  <a:txBody>
                    <a:bodyPr/>
                    <a:lstStyle/>
                    <a:p>
                      <a:pPr marL="342900" indent="-342900">
                        <a:buFont typeface="Arial" panose="020B0604020202020204" pitchFamily="34" charset="0"/>
                        <a:buChar char="•"/>
                      </a:pPr>
                      <a:r>
                        <a:rPr lang="en-GB" sz="2400" dirty="0"/>
                        <a:t>Introduction to Bluetooth</a:t>
                      </a:r>
                    </a:p>
                    <a:p>
                      <a:pPr marL="342900" indent="-342900">
                        <a:buFont typeface="Arial" panose="020B0604020202020204" pitchFamily="34" charset="0"/>
                        <a:buChar char="•"/>
                      </a:pPr>
                      <a:r>
                        <a:rPr lang="en-GB" sz="2400" dirty="0"/>
                        <a:t>Bluetooth Low Energy</a:t>
                      </a:r>
                    </a:p>
                    <a:p>
                      <a:pPr marL="342900" indent="-342900">
                        <a:buFont typeface="Arial" panose="020B0604020202020204" pitchFamily="34" charset="0"/>
                        <a:buChar char="•"/>
                      </a:pPr>
                      <a:r>
                        <a:rPr lang="en-GB" sz="2400" dirty="0"/>
                        <a:t>ZigBee</a:t>
                      </a:r>
                    </a:p>
                  </a:txBody>
                  <a:tcPr/>
                </a:tc>
                <a:extLst>
                  <a:ext uri="{0D108BD9-81ED-4DB2-BD59-A6C34878D82A}">
                    <a16:rowId xmlns:a16="http://schemas.microsoft.com/office/drawing/2014/main" val="3535637265"/>
                  </a:ext>
                </a:extLst>
              </a:tr>
              <a:tr h="370840">
                <a:tc>
                  <a:txBody>
                    <a:bodyPr/>
                    <a:lstStyle/>
                    <a:p>
                      <a:r>
                        <a:rPr lang="en-GB" sz="2400" dirty="0"/>
                        <a:t>IoT Connectivity, Part II</a:t>
                      </a:r>
                    </a:p>
                  </a:txBody>
                  <a:tcPr>
                    <a:solidFill>
                      <a:schemeClr val="bg2"/>
                    </a:solidFill>
                  </a:tcPr>
                </a:tc>
                <a:tc>
                  <a:txBody>
                    <a:bodyPr/>
                    <a:lstStyle/>
                    <a:p>
                      <a:pPr marL="342900" indent="-342900">
                        <a:buFont typeface="Arial" panose="020B0604020202020204" pitchFamily="34" charset="0"/>
                        <a:buChar char="•"/>
                      </a:pPr>
                      <a:r>
                        <a:rPr lang="en-GB" sz="2400" dirty="0"/>
                        <a:t>WLAN and LPWAN</a:t>
                      </a:r>
                    </a:p>
                    <a:p>
                      <a:pPr marL="342900" indent="-342900">
                        <a:buFont typeface="Arial" panose="020B0604020202020204" pitchFamily="34" charset="0"/>
                        <a:buChar char="•"/>
                      </a:pPr>
                      <a:r>
                        <a:rPr lang="en-GB" sz="2400" dirty="0"/>
                        <a:t>IEEE 802.11</a:t>
                      </a:r>
                    </a:p>
                    <a:p>
                      <a:pPr marL="342900" indent="-342900">
                        <a:buFont typeface="Arial" panose="020B0604020202020204" pitchFamily="34" charset="0"/>
                        <a:buChar char="•"/>
                      </a:pPr>
                      <a:r>
                        <a:rPr lang="en-GB" sz="2400" dirty="0"/>
                        <a:t>LoRaWAN</a:t>
                      </a:r>
                    </a:p>
                    <a:p>
                      <a:pPr marL="342900" indent="-342900">
                        <a:buFont typeface="Arial" panose="020B0604020202020204" pitchFamily="34" charset="0"/>
                        <a:buChar char="•"/>
                      </a:pPr>
                      <a:r>
                        <a:rPr lang="en-GB" sz="2400" dirty="0"/>
                        <a:t>NB-IoT</a:t>
                      </a:r>
                    </a:p>
                  </a:txBody>
                  <a:tcPr/>
                </a:tc>
                <a:extLst>
                  <a:ext uri="{0D108BD9-81ED-4DB2-BD59-A6C34878D82A}">
                    <a16:rowId xmlns:a16="http://schemas.microsoft.com/office/drawing/2014/main" val="983205534"/>
                  </a:ext>
                </a:extLst>
              </a:tr>
            </a:tbl>
          </a:graphicData>
        </a:graphic>
      </p:graphicFrame>
    </p:spTree>
    <p:extLst>
      <p:ext uri="{BB962C8B-B14F-4D97-AF65-F5344CB8AC3E}">
        <p14:creationId xmlns:p14="http://schemas.microsoft.com/office/powerpoint/2010/main" val="3513151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3A1A4C0-AB52-4421-BCFA-7EC0FE0BD229}"/>
              </a:ext>
            </a:extLst>
          </p:cNvPr>
          <p:cNvSpPr>
            <a:spLocks noGrp="1"/>
          </p:cNvSpPr>
          <p:nvPr>
            <p:ph type="title"/>
          </p:nvPr>
        </p:nvSpPr>
        <p:spPr/>
        <p:txBody>
          <a:bodyPr/>
          <a:lstStyle/>
          <a:p>
            <a:r>
              <a:rPr lang="en-US" dirty="0"/>
              <a:t>Interrupt (or exception) processing sequence</a:t>
            </a:r>
          </a:p>
        </p:txBody>
      </p:sp>
      <p:sp>
        <p:nvSpPr>
          <p:cNvPr id="9" name="Content Placeholder 8">
            <a:extLst>
              <a:ext uri="{FF2B5EF4-FFF2-40B4-BE49-F238E27FC236}">
                <a16:creationId xmlns:a16="http://schemas.microsoft.com/office/drawing/2014/main" id="{735C8716-35DF-4615-8C89-BC7E9B8A8C96}"/>
              </a:ext>
            </a:extLst>
          </p:cNvPr>
          <p:cNvSpPr>
            <a:spLocks noGrp="1"/>
          </p:cNvSpPr>
          <p:nvPr>
            <p:ph idx="1"/>
          </p:nvPr>
        </p:nvSpPr>
        <p:spPr/>
        <p:txBody>
          <a:bodyPr/>
          <a:lstStyle/>
          <a:p>
            <a:pPr>
              <a:spcAft>
                <a:spcPts val="1200"/>
              </a:spcAft>
            </a:pPr>
            <a:r>
              <a:rPr lang="en-US" sz="2000" dirty="0"/>
              <a:t>Main code is running in a loop; when an interrupt trigger occurs:</a:t>
            </a:r>
          </a:p>
          <a:p>
            <a:pPr lvl="1"/>
            <a:r>
              <a:rPr lang="en-US" dirty="0"/>
              <a:t>The microcontroller performs certain hard-wired processing.</a:t>
            </a:r>
          </a:p>
          <a:p>
            <a:pPr lvl="1"/>
            <a:r>
              <a:rPr lang="en-US" dirty="0"/>
              <a:t>The processor executes the ISR, including a return-from-interrupt instruction at the end.</a:t>
            </a:r>
          </a:p>
          <a:p>
            <a:pPr>
              <a:spcAft>
                <a:spcPts val="1200"/>
              </a:spcAft>
            </a:pPr>
            <a:r>
              <a:rPr lang="en-US" sz="2000" dirty="0"/>
              <a:t>Then the processor resumes running the main code.</a:t>
            </a:r>
          </a:p>
          <a:p>
            <a:endParaRPr lang="en-US" dirty="0"/>
          </a:p>
        </p:txBody>
      </p:sp>
      <p:grpSp>
        <p:nvGrpSpPr>
          <p:cNvPr id="10" name="Group 9">
            <a:extLst>
              <a:ext uri="{FF2B5EF4-FFF2-40B4-BE49-F238E27FC236}">
                <a16:creationId xmlns:a16="http://schemas.microsoft.com/office/drawing/2014/main" id="{F5DD2E6E-28EA-49D5-86BE-FB280AC42CAE}"/>
              </a:ext>
            </a:extLst>
          </p:cNvPr>
          <p:cNvGrpSpPr/>
          <p:nvPr/>
        </p:nvGrpSpPr>
        <p:grpSpPr>
          <a:xfrm>
            <a:off x="1515665" y="3055917"/>
            <a:ext cx="9160669" cy="2882900"/>
            <a:chOff x="1629568" y="3352800"/>
            <a:chExt cx="9160669" cy="2882900"/>
          </a:xfrm>
        </p:grpSpPr>
        <p:sp>
          <p:nvSpPr>
            <p:cNvPr id="11" name="Rectangle 10">
              <a:extLst>
                <a:ext uri="{FF2B5EF4-FFF2-40B4-BE49-F238E27FC236}">
                  <a16:creationId xmlns:a16="http://schemas.microsoft.com/office/drawing/2014/main" id="{3B3C7332-FDAC-49FD-A9D8-A2FB79D3A197}"/>
                </a:ext>
              </a:extLst>
            </p:cNvPr>
            <p:cNvSpPr/>
            <p:nvPr/>
          </p:nvSpPr>
          <p:spPr>
            <a:xfrm>
              <a:off x="3314700" y="3441700"/>
              <a:ext cx="1257300" cy="800100"/>
            </a:xfrm>
            <a:prstGeom prst="rect">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B038E38-4B5F-4782-B19E-A62A2522DAEB}"/>
                </a:ext>
              </a:extLst>
            </p:cNvPr>
            <p:cNvSpPr/>
            <p:nvPr/>
          </p:nvSpPr>
          <p:spPr>
            <a:xfrm>
              <a:off x="3314700" y="5435600"/>
              <a:ext cx="1257300" cy="800100"/>
            </a:xfrm>
            <a:prstGeom prst="rect">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48614A2C-E8C1-4DE8-BC07-F50884DAC26D}"/>
                </a:ext>
              </a:extLst>
            </p:cNvPr>
            <p:cNvSpPr/>
            <p:nvPr/>
          </p:nvSpPr>
          <p:spPr>
            <a:xfrm>
              <a:off x="6375400" y="4241800"/>
              <a:ext cx="1257300" cy="292100"/>
            </a:xfrm>
            <a:prstGeom prst="rect">
              <a:avLst/>
            </a:prstGeom>
            <a:solidFill>
              <a:schemeClr val="bg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18ABF276-B2FD-4EC3-965B-AE03951E95D4}"/>
                </a:ext>
              </a:extLst>
            </p:cNvPr>
            <p:cNvSpPr/>
            <p:nvPr/>
          </p:nvSpPr>
          <p:spPr>
            <a:xfrm>
              <a:off x="6375400" y="5143500"/>
              <a:ext cx="1257300" cy="292100"/>
            </a:xfrm>
            <a:prstGeom prst="rect">
              <a:avLst/>
            </a:prstGeom>
            <a:solidFill>
              <a:schemeClr val="bg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ABB1E753-D282-4250-B022-9178D07E811C}"/>
                </a:ext>
              </a:extLst>
            </p:cNvPr>
            <p:cNvSpPr/>
            <p:nvPr/>
          </p:nvSpPr>
          <p:spPr>
            <a:xfrm>
              <a:off x="9283700" y="4533900"/>
              <a:ext cx="1257300" cy="609600"/>
            </a:xfrm>
            <a:prstGeom prst="rect">
              <a:avLst/>
            </a:prstGeom>
            <a:solidFill>
              <a:schemeClr val="tx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6" name="Straight Arrow Connector 15">
              <a:extLst>
                <a:ext uri="{FF2B5EF4-FFF2-40B4-BE49-F238E27FC236}">
                  <a16:creationId xmlns:a16="http://schemas.microsoft.com/office/drawing/2014/main" id="{28F57F65-62CD-49AE-AC75-F2288BB1118A}"/>
                </a:ext>
              </a:extLst>
            </p:cNvPr>
            <p:cNvCxnSpPr/>
            <p:nvPr/>
          </p:nvCxnSpPr>
          <p:spPr>
            <a:xfrm>
              <a:off x="4584700" y="4241800"/>
              <a:ext cx="1803400" cy="0"/>
            </a:xfrm>
            <a:prstGeom prst="straightConnector1">
              <a:avLst/>
            </a:prstGeom>
            <a:ln w="19050">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6E18D28C-FDC7-42BE-9BE6-609D72F55017}"/>
                </a:ext>
              </a:extLst>
            </p:cNvPr>
            <p:cNvCxnSpPr/>
            <p:nvPr/>
          </p:nvCxnSpPr>
          <p:spPr>
            <a:xfrm>
              <a:off x="7645400" y="4533900"/>
              <a:ext cx="1651000" cy="0"/>
            </a:xfrm>
            <a:prstGeom prst="straightConnector1">
              <a:avLst/>
            </a:prstGeom>
            <a:ln w="19050">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874E10FB-86B7-4229-9FC0-3DECDC24A040}"/>
                </a:ext>
              </a:extLst>
            </p:cNvPr>
            <p:cNvCxnSpPr/>
            <p:nvPr/>
          </p:nvCxnSpPr>
          <p:spPr>
            <a:xfrm>
              <a:off x="7632700" y="5143500"/>
              <a:ext cx="1651000" cy="0"/>
            </a:xfrm>
            <a:prstGeom prst="straightConnector1">
              <a:avLst/>
            </a:prstGeom>
            <a:ln w="19050">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22AB1571-02E2-4A2D-AA8E-4993AEED9982}"/>
                </a:ext>
              </a:extLst>
            </p:cNvPr>
            <p:cNvCxnSpPr/>
            <p:nvPr/>
          </p:nvCxnSpPr>
          <p:spPr>
            <a:xfrm>
              <a:off x="4572000" y="5435600"/>
              <a:ext cx="1803400" cy="0"/>
            </a:xfrm>
            <a:prstGeom prst="straightConnector1">
              <a:avLst/>
            </a:prstGeom>
            <a:ln w="19050">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3FEE2E73-B4C5-45EB-8793-1376A69696B3}"/>
                </a:ext>
              </a:extLst>
            </p:cNvPr>
            <p:cNvSpPr txBox="1"/>
            <p:nvPr/>
          </p:nvSpPr>
          <p:spPr>
            <a:xfrm>
              <a:off x="3413125" y="4686300"/>
              <a:ext cx="1060450" cy="304800"/>
            </a:xfrm>
            <a:prstGeom prst="rect">
              <a:avLst/>
            </a:prstGeom>
          </p:spPr>
          <p:txBody>
            <a:bodyPr vert="horz" wrap="square" lIns="0" tIns="0" rIns="0" bIns="0" rtlCol="0" anchor="t">
              <a:normAutofit/>
            </a:bodyPr>
            <a:lstStyle/>
            <a:p>
              <a:pPr algn="ctr"/>
              <a:r>
                <a:rPr lang="en-GB" sz="1500" dirty="0"/>
                <a:t>Main code</a:t>
              </a:r>
            </a:p>
          </p:txBody>
        </p:sp>
        <p:sp>
          <p:nvSpPr>
            <p:cNvPr id="21" name="TextBox 20">
              <a:extLst>
                <a:ext uri="{FF2B5EF4-FFF2-40B4-BE49-F238E27FC236}">
                  <a16:creationId xmlns:a16="http://schemas.microsoft.com/office/drawing/2014/main" id="{60C57C9C-2845-4E9D-A620-B0824FB9B29B}"/>
                </a:ext>
              </a:extLst>
            </p:cNvPr>
            <p:cNvSpPr txBox="1"/>
            <p:nvPr/>
          </p:nvSpPr>
          <p:spPr>
            <a:xfrm>
              <a:off x="5676900" y="3635375"/>
              <a:ext cx="2654300" cy="457200"/>
            </a:xfrm>
            <a:prstGeom prst="rect">
              <a:avLst/>
            </a:prstGeom>
          </p:spPr>
          <p:txBody>
            <a:bodyPr vert="horz" wrap="square" lIns="0" tIns="0" rIns="0" bIns="0" rtlCol="0" anchor="t">
              <a:normAutofit/>
            </a:bodyPr>
            <a:lstStyle/>
            <a:p>
              <a:pPr algn="ctr"/>
              <a:r>
                <a:rPr lang="en-GB" sz="1500" dirty="0"/>
                <a:t>Hard-wired</a:t>
              </a:r>
            </a:p>
            <a:p>
              <a:pPr algn="ctr"/>
              <a:r>
                <a:rPr lang="en-GB" sz="1500" dirty="0"/>
                <a:t>response activities</a:t>
              </a:r>
            </a:p>
          </p:txBody>
        </p:sp>
        <p:sp>
          <p:nvSpPr>
            <p:cNvPr id="22" name="TextBox 21">
              <a:extLst>
                <a:ext uri="{FF2B5EF4-FFF2-40B4-BE49-F238E27FC236}">
                  <a16:creationId xmlns:a16="http://schemas.microsoft.com/office/drawing/2014/main" id="{8E1130D7-014F-4B32-8252-F49740991E0B}"/>
                </a:ext>
              </a:extLst>
            </p:cNvPr>
            <p:cNvSpPr txBox="1"/>
            <p:nvPr/>
          </p:nvSpPr>
          <p:spPr>
            <a:xfrm>
              <a:off x="9034462" y="4092575"/>
              <a:ext cx="1755775" cy="298450"/>
            </a:xfrm>
            <a:prstGeom prst="rect">
              <a:avLst/>
            </a:prstGeom>
          </p:spPr>
          <p:txBody>
            <a:bodyPr vert="horz" wrap="square" lIns="0" tIns="0" rIns="0" bIns="0" rtlCol="0" anchor="t">
              <a:normAutofit/>
            </a:bodyPr>
            <a:lstStyle/>
            <a:p>
              <a:pPr algn="ctr"/>
              <a:r>
                <a:rPr lang="en-GB" sz="1500" dirty="0"/>
                <a:t>Interrupt routine</a:t>
              </a:r>
            </a:p>
          </p:txBody>
        </p:sp>
        <p:cxnSp>
          <p:nvCxnSpPr>
            <p:cNvPr id="23" name="Straight Arrow Connector 22">
              <a:extLst>
                <a:ext uri="{FF2B5EF4-FFF2-40B4-BE49-F238E27FC236}">
                  <a16:creationId xmlns:a16="http://schemas.microsoft.com/office/drawing/2014/main" id="{793A8417-838D-46DF-BD03-E2FCF91896C9}"/>
                </a:ext>
              </a:extLst>
            </p:cNvPr>
            <p:cNvCxnSpPr/>
            <p:nvPr/>
          </p:nvCxnSpPr>
          <p:spPr>
            <a:xfrm>
              <a:off x="2429668" y="3352800"/>
              <a:ext cx="0" cy="28829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B5B6CEF8-EA84-4337-9694-151CD88A282B}"/>
                </a:ext>
              </a:extLst>
            </p:cNvPr>
            <p:cNvSpPr txBox="1"/>
            <p:nvPr/>
          </p:nvSpPr>
          <p:spPr>
            <a:xfrm>
              <a:off x="1629568" y="5940425"/>
              <a:ext cx="495300" cy="295275"/>
            </a:xfrm>
            <a:prstGeom prst="rect">
              <a:avLst/>
            </a:prstGeom>
          </p:spPr>
          <p:txBody>
            <a:bodyPr vert="horz" wrap="square" lIns="0" tIns="0" rIns="0" bIns="0" rtlCol="0" anchor="t">
              <a:normAutofit/>
            </a:bodyPr>
            <a:lstStyle/>
            <a:p>
              <a:pPr algn="ctr"/>
              <a:r>
                <a:rPr lang="en-GB" sz="1500" dirty="0"/>
                <a:t>Time</a:t>
              </a:r>
            </a:p>
          </p:txBody>
        </p:sp>
      </p:grpSp>
    </p:spTree>
    <p:extLst>
      <p:ext uri="{BB962C8B-B14F-4D97-AF65-F5344CB8AC3E}">
        <p14:creationId xmlns:p14="http://schemas.microsoft.com/office/powerpoint/2010/main" val="2224518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DDE3-E640-46AE-A369-14B08910340C}"/>
              </a:ext>
            </a:extLst>
          </p:cNvPr>
          <p:cNvSpPr>
            <a:spLocks noGrp="1"/>
          </p:cNvSpPr>
          <p:nvPr>
            <p:ph type="title"/>
          </p:nvPr>
        </p:nvSpPr>
        <p:spPr/>
        <p:txBody>
          <a:bodyPr/>
          <a:lstStyle/>
          <a:p>
            <a:r>
              <a:rPr lang="en-US" dirty="0"/>
              <a:t>Interrupts in a nutshell</a:t>
            </a:r>
          </a:p>
        </p:txBody>
      </p:sp>
      <p:grpSp>
        <p:nvGrpSpPr>
          <p:cNvPr id="4" name="Group 3">
            <a:extLst>
              <a:ext uri="{FF2B5EF4-FFF2-40B4-BE49-F238E27FC236}">
                <a16:creationId xmlns:a16="http://schemas.microsoft.com/office/drawing/2014/main" id="{C2A2B828-BA99-45CE-81F0-90C06C12EE75}"/>
              </a:ext>
            </a:extLst>
          </p:cNvPr>
          <p:cNvGrpSpPr/>
          <p:nvPr/>
        </p:nvGrpSpPr>
        <p:grpSpPr>
          <a:xfrm>
            <a:off x="479425" y="1476995"/>
            <a:ext cx="11233150" cy="1871264"/>
            <a:chOff x="479425" y="1131009"/>
            <a:chExt cx="11233150" cy="2534988"/>
          </a:xfrm>
        </p:grpSpPr>
        <p:sp>
          <p:nvSpPr>
            <p:cNvPr id="5" name="Rectangle: Rounded Corners 4">
              <a:extLst>
                <a:ext uri="{FF2B5EF4-FFF2-40B4-BE49-F238E27FC236}">
                  <a16:creationId xmlns:a16="http://schemas.microsoft.com/office/drawing/2014/main" id="{A7CF117D-2639-4648-9442-6760A2F5939B}"/>
                </a:ext>
              </a:extLst>
            </p:cNvPr>
            <p:cNvSpPr/>
            <p:nvPr/>
          </p:nvSpPr>
          <p:spPr>
            <a:xfrm>
              <a:off x="479425" y="1131009"/>
              <a:ext cx="11233150" cy="2416631"/>
            </a:xfrm>
            <a:prstGeom prst="roundRect">
              <a:avLst>
                <a:gd name="adj" fmla="val 684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646FC38-D1EF-475E-9BC4-5312725BDFD4}"/>
                </a:ext>
              </a:extLst>
            </p:cNvPr>
            <p:cNvSpPr txBox="1"/>
            <p:nvPr/>
          </p:nvSpPr>
          <p:spPr>
            <a:xfrm>
              <a:off x="717630" y="1279000"/>
              <a:ext cx="10799180" cy="2386997"/>
            </a:xfrm>
            <a:prstGeom prst="rect">
              <a:avLst/>
            </a:prstGeom>
            <a:noFill/>
          </p:spPr>
          <p:txBody>
            <a:bodyPr wrap="square" lIns="0" tIns="0" rIns="0" bIns="0" rtlCol="0">
              <a:spAutoFit/>
            </a:bodyPr>
            <a:lstStyle/>
            <a:p>
              <a:pPr eaLnBrk="1" hangingPunct="1">
                <a:lnSpc>
                  <a:spcPct val="90000"/>
                </a:lnSpc>
                <a:spcBef>
                  <a:spcPts val="0"/>
                </a:spcBef>
                <a:spcAft>
                  <a:spcPts val="600"/>
                </a:spcAft>
              </a:pPr>
              <a:r>
                <a:rPr lang="en-US" sz="2100" b="1" dirty="0">
                  <a:solidFill>
                    <a:schemeClr val="accent3"/>
                  </a:solidFill>
                  <a:latin typeface="+mn-lt"/>
                  <a:ea typeface="+mn-ea"/>
                </a:rPr>
                <a:t>Hardware-triggered</a:t>
              </a:r>
            </a:p>
            <a:p>
              <a:pPr marL="342900" indent="-342900" eaLnBrk="1" hangingPunct="1">
                <a:lnSpc>
                  <a:spcPct val="90000"/>
                </a:lnSpc>
                <a:spcBef>
                  <a:spcPts val="0"/>
                </a:spcBef>
                <a:spcAft>
                  <a:spcPts val="600"/>
                </a:spcAft>
                <a:buFont typeface="Arial" panose="020B0604020202020204" pitchFamily="34" charset="0"/>
                <a:buChar char="•"/>
              </a:pPr>
              <a:r>
                <a:rPr lang="en-US" sz="2100" dirty="0">
                  <a:solidFill>
                    <a:schemeClr val="bg1"/>
                  </a:solidFill>
                  <a:latin typeface="+mn-lt"/>
                  <a:ea typeface="+mn-ea"/>
                </a:rPr>
                <a:t>Prompted by a signal from a peripheral or external device</a:t>
              </a:r>
            </a:p>
            <a:p>
              <a:pPr marL="342900" indent="-342900" eaLnBrk="1" hangingPunct="1">
                <a:lnSpc>
                  <a:spcPct val="90000"/>
                </a:lnSpc>
                <a:spcBef>
                  <a:spcPts val="0"/>
                </a:spcBef>
                <a:spcAft>
                  <a:spcPts val="600"/>
                </a:spcAft>
                <a:buFont typeface="Arial" panose="020B0604020202020204" pitchFamily="34" charset="0"/>
                <a:buChar char="•"/>
              </a:pPr>
              <a:r>
                <a:rPr lang="en-US" sz="2100" dirty="0">
                  <a:solidFill>
                    <a:schemeClr val="bg1"/>
                  </a:solidFill>
                  <a:latin typeface="+mn-lt"/>
                  <a:ea typeface="+mn-ea"/>
                </a:rPr>
                <a:t>Asynchronous: Can happen anywhere in the program (unless the interrupt is disabled)</a:t>
              </a:r>
            </a:p>
            <a:p>
              <a:pPr marL="342900" indent="-342900" eaLnBrk="1" hangingPunct="1">
                <a:lnSpc>
                  <a:spcPct val="90000"/>
                </a:lnSpc>
                <a:spcBef>
                  <a:spcPts val="0"/>
                </a:spcBef>
                <a:spcAft>
                  <a:spcPts val="600"/>
                </a:spcAft>
                <a:buFont typeface="Arial" panose="020B0604020202020204" pitchFamily="34" charset="0"/>
                <a:buChar char="•"/>
              </a:pPr>
              <a:r>
                <a:rPr lang="en-US" sz="2100" dirty="0">
                  <a:solidFill>
                    <a:schemeClr val="bg1"/>
                  </a:solidFill>
                  <a:latin typeface="+mn-lt"/>
                  <a:ea typeface="+mn-ea"/>
                </a:rPr>
                <a:t>“On-demand” software execution: Interrupt Service Routine runs in response to an interrupt</a:t>
              </a:r>
            </a:p>
            <a:p>
              <a:pPr marL="800100" lvl="1" indent="-342900" eaLnBrk="1" hangingPunct="1">
                <a:lnSpc>
                  <a:spcPct val="90000"/>
                </a:lnSpc>
                <a:spcBef>
                  <a:spcPts val="0"/>
                </a:spcBef>
                <a:spcAft>
                  <a:spcPts val="600"/>
                </a:spcAft>
                <a:buFont typeface="Arial" panose="020B0604020202020204" pitchFamily="34" charset="0"/>
                <a:buChar char="•"/>
              </a:pPr>
              <a:endParaRPr lang="en-US" sz="2100" dirty="0">
                <a:solidFill>
                  <a:schemeClr val="bg1"/>
                </a:solidFill>
                <a:latin typeface="+mn-lt"/>
                <a:ea typeface="+mn-ea"/>
              </a:endParaRPr>
            </a:p>
          </p:txBody>
        </p:sp>
      </p:grpSp>
      <p:grpSp>
        <p:nvGrpSpPr>
          <p:cNvPr id="7" name="Group 6">
            <a:extLst>
              <a:ext uri="{FF2B5EF4-FFF2-40B4-BE49-F238E27FC236}">
                <a16:creationId xmlns:a16="http://schemas.microsoft.com/office/drawing/2014/main" id="{1ED3DE00-F217-4549-80F5-B27D00900527}"/>
              </a:ext>
            </a:extLst>
          </p:cNvPr>
          <p:cNvGrpSpPr/>
          <p:nvPr/>
        </p:nvGrpSpPr>
        <p:grpSpPr>
          <a:xfrm>
            <a:off x="479425" y="3694244"/>
            <a:ext cx="11233150" cy="2066660"/>
            <a:chOff x="479425" y="1131010"/>
            <a:chExt cx="11233150" cy="1783897"/>
          </a:xfrm>
        </p:grpSpPr>
        <p:sp>
          <p:nvSpPr>
            <p:cNvPr id="8" name="Rectangle: Rounded Corners 7">
              <a:extLst>
                <a:ext uri="{FF2B5EF4-FFF2-40B4-BE49-F238E27FC236}">
                  <a16:creationId xmlns:a16="http://schemas.microsoft.com/office/drawing/2014/main" id="{5E885C04-DE00-4954-B8A7-A6FA2888F650}"/>
                </a:ext>
              </a:extLst>
            </p:cNvPr>
            <p:cNvSpPr/>
            <p:nvPr/>
          </p:nvSpPr>
          <p:spPr>
            <a:xfrm>
              <a:off x="479425" y="1131010"/>
              <a:ext cx="11233150" cy="1783897"/>
            </a:xfrm>
            <a:prstGeom prst="roundRect">
              <a:avLst>
                <a:gd name="adj" fmla="val 684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9FA99337-415C-4B1B-9B10-B873A93D3FA5}"/>
                </a:ext>
              </a:extLst>
            </p:cNvPr>
            <p:cNvSpPr txBox="1"/>
            <p:nvPr/>
          </p:nvSpPr>
          <p:spPr>
            <a:xfrm>
              <a:off x="717630" y="1279000"/>
              <a:ext cx="10799180" cy="1454523"/>
            </a:xfrm>
            <a:prstGeom prst="rect">
              <a:avLst/>
            </a:prstGeom>
            <a:noFill/>
          </p:spPr>
          <p:txBody>
            <a:bodyPr wrap="square" lIns="0" tIns="0" rIns="0" bIns="0" rtlCol="0">
              <a:spAutoFit/>
            </a:bodyPr>
            <a:lstStyle/>
            <a:p>
              <a:pPr eaLnBrk="1" hangingPunct="1">
                <a:lnSpc>
                  <a:spcPct val="90000"/>
                </a:lnSpc>
                <a:spcBef>
                  <a:spcPts val="0"/>
                </a:spcBef>
                <a:spcAft>
                  <a:spcPts val="600"/>
                </a:spcAft>
              </a:pPr>
              <a:r>
                <a:rPr lang="en-US" sz="2100" b="1" dirty="0">
                  <a:solidFill>
                    <a:schemeClr val="accent3"/>
                  </a:solidFill>
                  <a:latin typeface="+mn-lt"/>
                  <a:ea typeface="+mn-ea"/>
                </a:rPr>
                <a:t>Fundamental mechanism of microcontrollers</a:t>
              </a:r>
            </a:p>
            <a:p>
              <a:pPr marL="342900" indent="-342900" eaLnBrk="1" hangingPunct="1">
                <a:lnSpc>
                  <a:spcPct val="90000"/>
                </a:lnSpc>
                <a:spcBef>
                  <a:spcPts val="0"/>
                </a:spcBef>
                <a:spcAft>
                  <a:spcPts val="600"/>
                </a:spcAft>
                <a:buFont typeface="Arial" panose="020B0604020202020204" pitchFamily="34" charset="0"/>
                <a:buChar char="•"/>
              </a:pPr>
              <a:r>
                <a:rPr lang="en-US" sz="2100" dirty="0">
                  <a:solidFill>
                    <a:schemeClr val="bg1"/>
                  </a:solidFill>
                  <a:latin typeface="+mn-lt"/>
                  <a:ea typeface="+mn-ea"/>
                </a:rPr>
                <a:t>Efficient event-based processing rather than polling</a:t>
              </a:r>
            </a:p>
            <a:p>
              <a:pPr marL="342900" indent="-342900" eaLnBrk="1" hangingPunct="1">
                <a:lnSpc>
                  <a:spcPct val="90000"/>
                </a:lnSpc>
                <a:spcBef>
                  <a:spcPts val="0"/>
                </a:spcBef>
                <a:spcAft>
                  <a:spcPts val="600"/>
                </a:spcAft>
                <a:buFont typeface="Arial" panose="020B0604020202020204" pitchFamily="34" charset="0"/>
                <a:buChar char="•"/>
              </a:pPr>
              <a:r>
                <a:rPr lang="en-US" sz="2100" dirty="0">
                  <a:solidFill>
                    <a:schemeClr val="bg1"/>
                  </a:solidFill>
                  <a:latin typeface="+mn-lt"/>
                  <a:ea typeface="+mn-ea"/>
                </a:rPr>
                <a:t>Ensures quick response to events, regardless of the program state, complexity, location</a:t>
              </a:r>
            </a:p>
            <a:p>
              <a:pPr marL="342900" indent="-342900" eaLnBrk="1" hangingPunct="1">
                <a:lnSpc>
                  <a:spcPct val="90000"/>
                </a:lnSpc>
                <a:spcBef>
                  <a:spcPts val="0"/>
                </a:spcBef>
                <a:spcAft>
                  <a:spcPts val="600"/>
                </a:spcAft>
                <a:buFont typeface="Arial" panose="020B0604020202020204" pitchFamily="34" charset="0"/>
                <a:buChar char="•"/>
              </a:pPr>
              <a:r>
                <a:rPr lang="en-US" sz="2100" dirty="0">
                  <a:solidFill>
                    <a:schemeClr val="bg1"/>
                  </a:solidFill>
                  <a:latin typeface="+mn-lt"/>
                  <a:ea typeface="+mn-ea"/>
                </a:rPr>
                <a:t>Allows many multi-threaded embedded systems to be responsive without an operating system (specifically, without a task scheduler)</a:t>
              </a:r>
            </a:p>
          </p:txBody>
        </p:sp>
      </p:grpSp>
    </p:spTree>
    <p:extLst>
      <p:ext uri="{BB962C8B-B14F-4D97-AF65-F5344CB8AC3E}">
        <p14:creationId xmlns:p14="http://schemas.microsoft.com/office/powerpoint/2010/main" val="1440260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D701C-71F6-4F1C-8761-7060D64207EA}"/>
              </a:ext>
            </a:extLst>
          </p:cNvPr>
          <p:cNvSpPr>
            <a:spLocks noGrp="1"/>
          </p:cNvSpPr>
          <p:nvPr>
            <p:ph type="title"/>
          </p:nvPr>
        </p:nvSpPr>
        <p:spPr/>
        <p:txBody>
          <a:bodyPr/>
          <a:lstStyle/>
          <a:p>
            <a:r>
              <a:rPr lang="en-US" dirty="0"/>
              <a:t>Program requirements and design</a:t>
            </a:r>
          </a:p>
        </p:txBody>
      </p:sp>
      <p:sp>
        <p:nvSpPr>
          <p:cNvPr id="5" name="Text Placeholder 4">
            <a:extLst>
              <a:ext uri="{FF2B5EF4-FFF2-40B4-BE49-F238E27FC236}">
                <a16:creationId xmlns:a16="http://schemas.microsoft.com/office/drawing/2014/main" id="{9C09E150-380E-46E5-B2F6-DFC5BC02A7E3}"/>
              </a:ext>
            </a:extLst>
          </p:cNvPr>
          <p:cNvSpPr>
            <a:spLocks noGrp="1"/>
          </p:cNvSpPr>
          <p:nvPr>
            <p:ph type="body" sz="quarter" idx="13"/>
          </p:nvPr>
        </p:nvSpPr>
        <p:spPr/>
        <p:txBody>
          <a:bodyPr/>
          <a:lstStyle/>
          <a:p>
            <a:r>
              <a:rPr lang="en-US" dirty="0"/>
              <a:t>The example of changing LED color</a:t>
            </a:r>
          </a:p>
        </p:txBody>
      </p:sp>
      <p:sp>
        <p:nvSpPr>
          <p:cNvPr id="4" name="Content Placeholder 3">
            <a:extLst>
              <a:ext uri="{FF2B5EF4-FFF2-40B4-BE49-F238E27FC236}">
                <a16:creationId xmlns:a16="http://schemas.microsoft.com/office/drawing/2014/main" id="{85BB826F-9150-40B8-BE01-80FB0A29AE23}"/>
              </a:ext>
            </a:extLst>
          </p:cNvPr>
          <p:cNvSpPr>
            <a:spLocks noGrp="1"/>
          </p:cNvSpPr>
          <p:nvPr>
            <p:ph idx="1"/>
          </p:nvPr>
        </p:nvSpPr>
        <p:spPr>
          <a:xfrm>
            <a:off x="479425" y="4021490"/>
            <a:ext cx="11233150" cy="1620104"/>
          </a:xfrm>
        </p:spPr>
        <p:txBody>
          <a:bodyPr/>
          <a:lstStyle/>
          <a:p>
            <a:pPr marL="399600" indent="-165600">
              <a:spcAft>
                <a:spcPts val="1200"/>
              </a:spcAft>
              <a:buSzPct val="80000"/>
              <a:buFont typeface="Arial" panose="020B0604020202020204" pitchFamily="34" charset="0"/>
              <a:buChar char="•"/>
            </a:pPr>
            <a:r>
              <a:rPr lang="en-US" sz="2000" dirty="0"/>
              <a:t>When the switch, SW, is pressed, ISR increments the count variable.</a:t>
            </a:r>
          </a:p>
          <a:p>
            <a:pPr marL="399600" indent="-165600">
              <a:spcAft>
                <a:spcPts val="1200"/>
              </a:spcAft>
              <a:buSzPct val="80000"/>
              <a:buFont typeface="Arial" panose="020B0604020202020204" pitchFamily="34" charset="0"/>
              <a:buChar char="•"/>
            </a:pPr>
            <a:r>
              <a:rPr lang="en-US" sz="2000" dirty="0"/>
              <a:t>Main code lights the LED according to the count value in binary (Blue: 4, Green: 2, Red: 1).</a:t>
            </a:r>
          </a:p>
          <a:p>
            <a:pPr marL="399600" indent="-165600">
              <a:spcAft>
                <a:spcPts val="1200"/>
              </a:spcAft>
              <a:buSzPct val="80000"/>
              <a:buFont typeface="Arial" panose="020B0604020202020204" pitchFamily="34" charset="0"/>
              <a:buChar char="•"/>
            </a:pPr>
            <a:r>
              <a:rPr lang="en-US" sz="2000" dirty="0"/>
              <a:t>Main code toggles the debug line each time it executes.</a:t>
            </a:r>
          </a:p>
          <a:p>
            <a:pPr marL="399600" indent="-165600">
              <a:spcAft>
                <a:spcPts val="1200"/>
              </a:spcAft>
              <a:buSzPct val="80000"/>
              <a:buFont typeface="Arial" panose="020B0604020202020204" pitchFamily="34" charset="0"/>
              <a:buChar char="•"/>
            </a:pPr>
            <a:r>
              <a:rPr lang="en-US" sz="2000" dirty="0"/>
              <a:t>ISR raises its debug line (and lowers the main’s debug line) whenever executed.</a:t>
            </a:r>
          </a:p>
        </p:txBody>
      </p:sp>
      <p:grpSp>
        <p:nvGrpSpPr>
          <p:cNvPr id="6" name="Group 5">
            <a:extLst>
              <a:ext uri="{FF2B5EF4-FFF2-40B4-BE49-F238E27FC236}">
                <a16:creationId xmlns:a16="http://schemas.microsoft.com/office/drawing/2014/main" id="{88D206A7-B79F-445B-9108-A6C8EF562335}"/>
              </a:ext>
            </a:extLst>
          </p:cNvPr>
          <p:cNvGrpSpPr/>
          <p:nvPr/>
        </p:nvGrpSpPr>
        <p:grpSpPr>
          <a:xfrm>
            <a:off x="1254437" y="1501045"/>
            <a:ext cx="9658986" cy="2060408"/>
            <a:chOff x="689769" y="1041400"/>
            <a:chExt cx="10807700" cy="2305447"/>
          </a:xfrm>
        </p:grpSpPr>
        <p:grpSp>
          <p:nvGrpSpPr>
            <p:cNvPr id="7" name="Group 6">
              <a:extLst>
                <a:ext uri="{FF2B5EF4-FFF2-40B4-BE49-F238E27FC236}">
                  <a16:creationId xmlns:a16="http://schemas.microsoft.com/office/drawing/2014/main" id="{C6F5C438-7C4B-4BEA-94B1-104D95F0B8A4}"/>
                </a:ext>
              </a:extLst>
            </p:cNvPr>
            <p:cNvGrpSpPr/>
            <p:nvPr/>
          </p:nvGrpSpPr>
          <p:grpSpPr>
            <a:xfrm>
              <a:off x="689769" y="1041400"/>
              <a:ext cx="10807700" cy="1149350"/>
              <a:chOff x="689769" y="1219200"/>
              <a:chExt cx="10807700" cy="1149350"/>
            </a:xfrm>
          </p:grpSpPr>
          <p:grpSp>
            <p:nvGrpSpPr>
              <p:cNvPr id="18" name="Group 17">
                <a:extLst>
                  <a:ext uri="{FF2B5EF4-FFF2-40B4-BE49-F238E27FC236}">
                    <a16:creationId xmlns:a16="http://schemas.microsoft.com/office/drawing/2014/main" id="{6F197052-EF6E-4AA1-B94A-AEEF6F6C359F}"/>
                  </a:ext>
                </a:extLst>
              </p:cNvPr>
              <p:cNvGrpSpPr/>
              <p:nvPr/>
            </p:nvGrpSpPr>
            <p:grpSpPr>
              <a:xfrm>
                <a:off x="689769" y="1301750"/>
                <a:ext cx="10807700" cy="1066800"/>
                <a:chOff x="495300" y="1301750"/>
                <a:chExt cx="10807700" cy="1066800"/>
              </a:xfrm>
            </p:grpSpPr>
            <p:sp>
              <p:nvSpPr>
                <p:cNvPr id="20" name="Rectangle 19">
                  <a:extLst>
                    <a:ext uri="{FF2B5EF4-FFF2-40B4-BE49-F238E27FC236}">
                      <a16:creationId xmlns:a16="http://schemas.microsoft.com/office/drawing/2014/main" id="{27FDEAFC-C1F6-4777-B33A-B95C7877A0A4}"/>
                    </a:ext>
                  </a:extLst>
                </p:cNvPr>
                <p:cNvSpPr/>
                <p:nvPr/>
              </p:nvSpPr>
              <p:spPr>
                <a:xfrm>
                  <a:off x="495300" y="1574800"/>
                  <a:ext cx="647700" cy="5207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bg1"/>
                      </a:solidFill>
                    </a:rPr>
                    <a:t>SW</a:t>
                  </a:r>
                </a:p>
              </p:txBody>
            </p:sp>
            <p:sp>
              <p:nvSpPr>
                <p:cNvPr id="21" name="Oval 20">
                  <a:extLst>
                    <a:ext uri="{FF2B5EF4-FFF2-40B4-BE49-F238E27FC236}">
                      <a16:creationId xmlns:a16="http://schemas.microsoft.com/office/drawing/2014/main" id="{1AFFE562-E3CF-416A-86F7-7CCB02962F27}"/>
                    </a:ext>
                  </a:extLst>
                </p:cNvPr>
                <p:cNvSpPr/>
                <p:nvPr/>
              </p:nvSpPr>
              <p:spPr>
                <a:xfrm>
                  <a:off x="2235200" y="1479550"/>
                  <a:ext cx="711200" cy="7112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ISR</a:t>
                  </a:r>
                </a:p>
              </p:txBody>
            </p:sp>
            <p:sp>
              <p:nvSpPr>
                <p:cNvPr id="22" name="Rectangle 21">
                  <a:extLst>
                    <a:ext uri="{FF2B5EF4-FFF2-40B4-BE49-F238E27FC236}">
                      <a16:creationId xmlns:a16="http://schemas.microsoft.com/office/drawing/2014/main" id="{4E1811ED-7153-4FA0-8852-312FFA51CD19}"/>
                    </a:ext>
                  </a:extLst>
                </p:cNvPr>
                <p:cNvSpPr/>
                <p:nvPr/>
              </p:nvSpPr>
              <p:spPr>
                <a:xfrm>
                  <a:off x="4191000" y="1574800"/>
                  <a:ext cx="2349500" cy="5207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accent3">
                          <a:lumMod val="50000"/>
                        </a:schemeClr>
                      </a:solidFill>
                    </a:rPr>
                    <a:t>Count</a:t>
                  </a:r>
                </a:p>
              </p:txBody>
            </p:sp>
            <p:sp>
              <p:nvSpPr>
                <p:cNvPr id="23" name="Oval 22">
                  <a:extLst>
                    <a:ext uri="{FF2B5EF4-FFF2-40B4-BE49-F238E27FC236}">
                      <a16:creationId xmlns:a16="http://schemas.microsoft.com/office/drawing/2014/main" id="{594782AB-CBE4-4FE4-8982-83784772CB18}"/>
                    </a:ext>
                  </a:extLst>
                </p:cNvPr>
                <p:cNvSpPr/>
                <p:nvPr/>
              </p:nvSpPr>
              <p:spPr>
                <a:xfrm>
                  <a:off x="7772400" y="1301750"/>
                  <a:ext cx="1066800" cy="10668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MAIN</a:t>
                  </a:r>
                </a:p>
              </p:txBody>
            </p:sp>
            <p:cxnSp>
              <p:nvCxnSpPr>
                <p:cNvPr id="24" name="Straight Arrow Connector 23">
                  <a:extLst>
                    <a:ext uri="{FF2B5EF4-FFF2-40B4-BE49-F238E27FC236}">
                      <a16:creationId xmlns:a16="http://schemas.microsoft.com/office/drawing/2014/main" id="{C4F076E5-DB7E-4CCE-BC7F-D7D4E3EEEE3C}"/>
                    </a:ext>
                  </a:extLst>
                </p:cNvPr>
                <p:cNvCxnSpPr>
                  <a:stCxn id="23" idx="6"/>
                </p:cNvCxnSpPr>
                <p:nvPr/>
              </p:nvCxnSpPr>
              <p:spPr>
                <a:xfrm>
                  <a:off x="8839200" y="1835150"/>
                  <a:ext cx="1549400" cy="0"/>
                </a:xfrm>
                <a:prstGeom prst="straightConnector1">
                  <a:avLst/>
                </a:prstGeom>
                <a:ln w="28575">
                  <a:solidFill>
                    <a:schemeClr val="accent6">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17FF12BE-A23A-4066-A878-B76F7509E124}"/>
                    </a:ext>
                  </a:extLst>
                </p:cNvPr>
                <p:cNvCxnSpPr>
                  <a:stCxn id="22" idx="3"/>
                  <a:endCxn id="23" idx="2"/>
                </p:cNvCxnSpPr>
                <p:nvPr/>
              </p:nvCxnSpPr>
              <p:spPr>
                <a:xfrm>
                  <a:off x="6540500" y="1835150"/>
                  <a:ext cx="1231900" cy="0"/>
                </a:xfrm>
                <a:prstGeom prst="straightConnector1">
                  <a:avLst/>
                </a:prstGeom>
                <a:ln w="28575">
                  <a:solidFill>
                    <a:schemeClr val="accent6">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2323C31F-729E-4592-8BB7-0770711465A0}"/>
                    </a:ext>
                  </a:extLst>
                </p:cNvPr>
                <p:cNvCxnSpPr>
                  <a:stCxn id="21" idx="6"/>
                  <a:endCxn id="22" idx="1"/>
                </p:cNvCxnSpPr>
                <p:nvPr/>
              </p:nvCxnSpPr>
              <p:spPr>
                <a:xfrm>
                  <a:off x="2946400" y="1835150"/>
                  <a:ext cx="1244600" cy="0"/>
                </a:xfrm>
                <a:prstGeom prst="straightConnector1">
                  <a:avLst/>
                </a:prstGeom>
                <a:ln w="28575">
                  <a:solidFill>
                    <a:schemeClr val="accent6">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B70CEF48-36A6-46D3-81EB-2CF5F8BE37A1}"/>
                    </a:ext>
                  </a:extLst>
                </p:cNvPr>
                <p:cNvCxnSpPr>
                  <a:stCxn id="20" idx="3"/>
                  <a:endCxn id="21" idx="2"/>
                </p:cNvCxnSpPr>
                <p:nvPr/>
              </p:nvCxnSpPr>
              <p:spPr>
                <a:xfrm>
                  <a:off x="1143000" y="1835150"/>
                  <a:ext cx="1092200" cy="0"/>
                </a:xfrm>
                <a:prstGeom prst="straightConnector1">
                  <a:avLst/>
                </a:prstGeom>
                <a:ln w="28575">
                  <a:solidFill>
                    <a:schemeClr val="accent6">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04EAC7E7-73EF-4626-8AAB-37FC7D4DFE76}"/>
                    </a:ext>
                  </a:extLst>
                </p:cNvPr>
                <p:cNvGrpSpPr/>
                <p:nvPr/>
              </p:nvGrpSpPr>
              <p:grpSpPr>
                <a:xfrm>
                  <a:off x="10388600" y="1536700"/>
                  <a:ext cx="914400" cy="596900"/>
                  <a:chOff x="10388600" y="1536700"/>
                  <a:chExt cx="914400" cy="596900"/>
                </a:xfrm>
              </p:grpSpPr>
              <p:sp>
                <p:nvSpPr>
                  <p:cNvPr id="29" name="Rectangle 28">
                    <a:extLst>
                      <a:ext uri="{FF2B5EF4-FFF2-40B4-BE49-F238E27FC236}">
                        <a16:creationId xmlns:a16="http://schemas.microsoft.com/office/drawing/2014/main" id="{F7F6962A-A372-4326-87C5-3945969DD3C4}"/>
                      </a:ext>
                    </a:extLst>
                  </p:cNvPr>
                  <p:cNvSpPr/>
                  <p:nvPr/>
                </p:nvSpPr>
                <p:spPr>
                  <a:xfrm>
                    <a:off x="10388600" y="1536700"/>
                    <a:ext cx="304800" cy="5969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7EABD8C-01D7-4C28-B9D0-AF325B3DD176}"/>
                      </a:ext>
                    </a:extLst>
                  </p:cNvPr>
                  <p:cNvSpPr/>
                  <p:nvPr/>
                </p:nvSpPr>
                <p:spPr>
                  <a:xfrm>
                    <a:off x="10693400" y="1536700"/>
                    <a:ext cx="304800" cy="59690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6F7F3139-BF0C-4FC2-9F9A-ECF1B536DDA9}"/>
                      </a:ext>
                    </a:extLst>
                  </p:cNvPr>
                  <p:cNvSpPr/>
                  <p:nvPr/>
                </p:nvSpPr>
                <p:spPr>
                  <a:xfrm>
                    <a:off x="10998200" y="1536700"/>
                    <a:ext cx="304800" cy="596900"/>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B99E7605-74DC-4DF6-ACF4-F310C9EDF0C0}"/>
                  </a:ext>
                </a:extLst>
              </p:cNvPr>
              <p:cNvSpPr txBox="1"/>
              <p:nvPr/>
            </p:nvSpPr>
            <p:spPr>
              <a:xfrm>
                <a:off x="10583069" y="1219200"/>
                <a:ext cx="914400" cy="238125"/>
              </a:xfrm>
              <a:prstGeom prst="rect">
                <a:avLst/>
              </a:prstGeom>
            </p:spPr>
            <p:txBody>
              <a:bodyPr vert="horz" wrap="square" lIns="0" tIns="0" rIns="0" bIns="0" rtlCol="0" anchor="t">
                <a:normAutofit lnSpcReduction="10000"/>
              </a:bodyPr>
              <a:lstStyle/>
              <a:p>
                <a:pPr algn="ctr"/>
                <a:r>
                  <a:rPr lang="en-US" sz="1500" dirty="0"/>
                  <a:t>RGB LED</a:t>
                </a:r>
              </a:p>
            </p:txBody>
          </p:sp>
        </p:grpSp>
        <p:grpSp>
          <p:nvGrpSpPr>
            <p:cNvPr id="8" name="Group 7">
              <a:extLst>
                <a:ext uri="{FF2B5EF4-FFF2-40B4-BE49-F238E27FC236}">
                  <a16:creationId xmlns:a16="http://schemas.microsoft.com/office/drawing/2014/main" id="{4B8CBFA7-FF80-4297-AC24-7F5E0A8E6527}"/>
                </a:ext>
              </a:extLst>
            </p:cNvPr>
            <p:cNvGrpSpPr/>
            <p:nvPr/>
          </p:nvGrpSpPr>
          <p:grpSpPr>
            <a:xfrm>
              <a:off x="1032669" y="2432447"/>
              <a:ext cx="4102893" cy="914400"/>
              <a:chOff x="1142207" y="2590800"/>
              <a:chExt cx="4102893" cy="914400"/>
            </a:xfrm>
          </p:grpSpPr>
          <p:sp>
            <p:nvSpPr>
              <p:cNvPr id="10" name="Rectangle 9">
                <a:extLst>
                  <a:ext uri="{FF2B5EF4-FFF2-40B4-BE49-F238E27FC236}">
                    <a16:creationId xmlns:a16="http://schemas.microsoft.com/office/drawing/2014/main" id="{85D3429E-E1D3-4F2D-A851-22D731C24169}"/>
                  </a:ext>
                </a:extLst>
              </p:cNvPr>
              <p:cNvSpPr/>
              <p:nvPr/>
            </p:nvSpPr>
            <p:spPr>
              <a:xfrm>
                <a:off x="1142207" y="2590800"/>
                <a:ext cx="4102893" cy="91440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7BC8D97-DDAB-4EA4-8D0C-64D007D08C10}"/>
                  </a:ext>
                </a:extLst>
              </p:cNvPr>
              <p:cNvSpPr/>
              <p:nvPr/>
            </p:nvSpPr>
            <p:spPr>
              <a:xfrm>
                <a:off x="3053557" y="2787650"/>
                <a:ext cx="2008981" cy="5207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accent3">
                        <a:lumMod val="50000"/>
                      </a:schemeClr>
                    </a:solidFill>
                  </a:rPr>
                  <a:t>Global Variable</a:t>
                </a:r>
              </a:p>
            </p:txBody>
          </p:sp>
          <p:grpSp>
            <p:nvGrpSpPr>
              <p:cNvPr id="12" name="Group 11">
                <a:extLst>
                  <a:ext uri="{FF2B5EF4-FFF2-40B4-BE49-F238E27FC236}">
                    <a16:creationId xmlns:a16="http://schemas.microsoft.com/office/drawing/2014/main" id="{D39D0C7F-84F6-4F46-A9FB-503B0426BFE0}"/>
                  </a:ext>
                </a:extLst>
              </p:cNvPr>
              <p:cNvGrpSpPr/>
              <p:nvPr/>
            </p:nvGrpSpPr>
            <p:grpSpPr>
              <a:xfrm>
                <a:off x="2158207" y="2742010"/>
                <a:ext cx="673100" cy="611981"/>
                <a:chOff x="2860278" y="2818209"/>
                <a:chExt cx="673100" cy="611981"/>
              </a:xfrm>
            </p:grpSpPr>
            <p:sp>
              <p:nvSpPr>
                <p:cNvPr id="16" name="Oval 15">
                  <a:extLst>
                    <a:ext uri="{FF2B5EF4-FFF2-40B4-BE49-F238E27FC236}">
                      <a16:creationId xmlns:a16="http://schemas.microsoft.com/office/drawing/2014/main" id="{DD52BA90-271D-46CB-8D64-B4EAAF1DE902}"/>
                    </a:ext>
                  </a:extLst>
                </p:cNvPr>
                <p:cNvSpPr/>
                <p:nvPr/>
              </p:nvSpPr>
              <p:spPr>
                <a:xfrm>
                  <a:off x="2878138" y="2818209"/>
                  <a:ext cx="611981" cy="61198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7" name="TextBox 16">
                  <a:extLst>
                    <a:ext uri="{FF2B5EF4-FFF2-40B4-BE49-F238E27FC236}">
                      <a16:creationId xmlns:a16="http://schemas.microsoft.com/office/drawing/2014/main" id="{547357BE-CBAB-4B40-9279-355B8DA61CD8}"/>
                    </a:ext>
                  </a:extLst>
                </p:cNvPr>
                <p:cNvSpPr txBox="1"/>
                <p:nvPr/>
              </p:nvSpPr>
              <p:spPr>
                <a:xfrm>
                  <a:off x="2860278" y="3009313"/>
                  <a:ext cx="673100" cy="292098"/>
                </a:xfrm>
                <a:prstGeom prst="rect">
                  <a:avLst/>
                </a:prstGeom>
              </p:spPr>
              <p:txBody>
                <a:bodyPr vert="horz" wrap="square" lIns="0" tIns="0" rIns="0" bIns="0" rtlCol="0" anchor="t">
                  <a:normAutofit/>
                </a:bodyPr>
                <a:lstStyle/>
                <a:p>
                  <a:pPr algn="ctr"/>
                  <a:r>
                    <a:rPr lang="en-US" sz="1500" dirty="0">
                      <a:solidFill>
                        <a:schemeClr val="bg1"/>
                      </a:solidFill>
                    </a:rPr>
                    <a:t>MAIN</a:t>
                  </a:r>
                </a:p>
              </p:txBody>
            </p:sp>
          </p:grpSp>
          <p:grpSp>
            <p:nvGrpSpPr>
              <p:cNvPr id="13" name="Group 12">
                <a:extLst>
                  <a:ext uri="{FF2B5EF4-FFF2-40B4-BE49-F238E27FC236}">
                    <a16:creationId xmlns:a16="http://schemas.microsoft.com/office/drawing/2014/main" id="{7B58054B-D7B4-4FAF-ACBE-AE1942727BFD}"/>
                  </a:ext>
                </a:extLst>
              </p:cNvPr>
              <p:cNvGrpSpPr/>
              <p:nvPr/>
            </p:nvGrpSpPr>
            <p:grpSpPr>
              <a:xfrm>
                <a:off x="1277145" y="2740025"/>
                <a:ext cx="711200" cy="615950"/>
                <a:chOff x="697707" y="2768600"/>
                <a:chExt cx="711200" cy="615950"/>
              </a:xfrm>
            </p:grpSpPr>
            <p:sp>
              <p:nvSpPr>
                <p:cNvPr id="14" name="Oval 13">
                  <a:extLst>
                    <a:ext uri="{FF2B5EF4-FFF2-40B4-BE49-F238E27FC236}">
                      <a16:creationId xmlns:a16="http://schemas.microsoft.com/office/drawing/2014/main" id="{5523C34F-6D58-413E-AD6B-8988CF6C6A8E}"/>
                    </a:ext>
                  </a:extLst>
                </p:cNvPr>
                <p:cNvSpPr/>
                <p:nvPr/>
              </p:nvSpPr>
              <p:spPr>
                <a:xfrm>
                  <a:off x="731838" y="2768600"/>
                  <a:ext cx="615950" cy="61595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5" name="TextBox 14">
                  <a:extLst>
                    <a:ext uri="{FF2B5EF4-FFF2-40B4-BE49-F238E27FC236}">
                      <a16:creationId xmlns:a16="http://schemas.microsoft.com/office/drawing/2014/main" id="{1A16796A-9E9E-41D9-897E-C71025C82F26}"/>
                    </a:ext>
                  </a:extLst>
                </p:cNvPr>
                <p:cNvSpPr txBox="1"/>
                <p:nvPr/>
              </p:nvSpPr>
              <p:spPr>
                <a:xfrm>
                  <a:off x="697707" y="2974090"/>
                  <a:ext cx="711200" cy="248245"/>
                </a:xfrm>
                <a:prstGeom prst="rect">
                  <a:avLst/>
                </a:prstGeom>
              </p:spPr>
              <p:txBody>
                <a:bodyPr vert="horz" wrap="square" lIns="0" tIns="0" rIns="0" bIns="0" rtlCol="0" anchor="t">
                  <a:normAutofit lnSpcReduction="10000"/>
                </a:bodyPr>
                <a:lstStyle/>
                <a:p>
                  <a:pPr algn="ctr"/>
                  <a:r>
                    <a:rPr lang="en-US" sz="1500" dirty="0">
                      <a:solidFill>
                        <a:schemeClr val="lt1"/>
                      </a:solidFill>
                    </a:rPr>
                    <a:t>ISR</a:t>
                  </a:r>
                </a:p>
              </p:txBody>
            </p:sp>
          </p:grpSp>
        </p:grpSp>
        <p:sp>
          <p:nvSpPr>
            <p:cNvPr id="9" name="TextBox 8">
              <a:extLst>
                <a:ext uri="{FF2B5EF4-FFF2-40B4-BE49-F238E27FC236}">
                  <a16:creationId xmlns:a16="http://schemas.microsoft.com/office/drawing/2014/main" id="{D7469160-ED99-47EA-AB17-3D4DAEB38CA7}"/>
                </a:ext>
              </a:extLst>
            </p:cNvPr>
            <p:cNvSpPr txBox="1"/>
            <p:nvPr/>
          </p:nvSpPr>
          <p:spPr>
            <a:xfrm>
              <a:off x="7242969" y="2289573"/>
              <a:ext cx="2514600" cy="498475"/>
            </a:xfrm>
            <a:prstGeom prst="rect">
              <a:avLst/>
            </a:prstGeom>
          </p:spPr>
          <p:txBody>
            <a:bodyPr vert="horz" wrap="square" lIns="0" tIns="0" rIns="0" bIns="0" rtlCol="0" anchor="t">
              <a:normAutofit fontScale="85000" lnSpcReduction="10000"/>
            </a:bodyPr>
            <a:lstStyle/>
            <a:p>
              <a:pPr algn="ctr"/>
              <a:r>
                <a:rPr lang="en-US" b="0" dirty="0"/>
                <a:t>(performs initialization, then updates LED based on count)</a:t>
              </a:r>
            </a:p>
          </p:txBody>
        </p:sp>
      </p:grpSp>
    </p:spTree>
    <p:extLst>
      <p:ext uri="{BB962C8B-B14F-4D97-AF65-F5344CB8AC3E}">
        <p14:creationId xmlns:p14="http://schemas.microsoft.com/office/powerpoint/2010/main" val="471481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51BDB-E9BF-45C3-A056-80D9E7F55231}"/>
              </a:ext>
            </a:extLst>
          </p:cNvPr>
          <p:cNvSpPr>
            <a:spLocks noGrp="1"/>
          </p:cNvSpPr>
          <p:nvPr>
            <p:ph type="title"/>
          </p:nvPr>
        </p:nvSpPr>
        <p:spPr/>
        <p:txBody>
          <a:bodyPr/>
          <a:lstStyle/>
          <a:p>
            <a:r>
              <a:rPr lang="en-US" dirty="0"/>
              <a:t>Example exception handler</a:t>
            </a:r>
          </a:p>
        </p:txBody>
      </p:sp>
      <p:sp>
        <p:nvSpPr>
          <p:cNvPr id="3" name="Text Placeholder 2">
            <a:extLst>
              <a:ext uri="{FF2B5EF4-FFF2-40B4-BE49-F238E27FC236}">
                <a16:creationId xmlns:a16="http://schemas.microsoft.com/office/drawing/2014/main" id="{E5D4C439-C899-4763-B46D-E3790B98A658}"/>
              </a:ext>
            </a:extLst>
          </p:cNvPr>
          <p:cNvSpPr>
            <a:spLocks noGrp="1"/>
          </p:cNvSpPr>
          <p:nvPr>
            <p:ph type="body" sz="quarter" idx="13"/>
          </p:nvPr>
        </p:nvSpPr>
        <p:spPr/>
        <p:txBody>
          <a:bodyPr/>
          <a:lstStyle/>
          <a:p>
            <a:r>
              <a:rPr lang="en-US" dirty="0"/>
              <a:t>How the processor responds to a (button press) event</a:t>
            </a:r>
          </a:p>
        </p:txBody>
      </p:sp>
      <p:sp>
        <p:nvSpPr>
          <p:cNvPr id="5" name="Content Placeholder 4">
            <a:extLst>
              <a:ext uri="{FF2B5EF4-FFF2-40B4-BE49-F238E27FC236}">
                <a16:creationId xmlns:a16="http://schemas.microsoft.com/office/drawing/2014/main" id="{81488A68-71A3-43F2-93D4-DCD4D9B52C68}"/>
              </a:ext>
            </a:extLst>
          </p:cNvPr>
          <p:cNvSpPr>
            <a:spLocks noGrp="1"/>
          </p:cNvSpPr>
          <p:nvPr>
            <p:ph idx="1"/>
          </p:nvPr>
        </p:nvSpPr>
        <p:spPr/>
        <p:txBody>
          <a:bodyPr/>
          <a:lstStyle/>
          <a:p>
            <a:endParaRPr lang="en-US" dirty="0">
              <a:solidFill>
                <a:schemeClr val="tx1"/>
              </a:solidFill>
            </a:endParaRPr>
          </a:p>
          <a:p>
            <a:r>
              <a:rPr lang="en-US" dirty="0">
                <a:solidFill>
                  <a:schemeClr val="tx1"/>
                </a:solidFill>
              </a:rPr>
              <a:t>An exception is any condition that needs to halt normal execution of the main instructions loop</a:t>
            </a:r>
          </a:p>
          <a:p>
            <a:r>
              <a:rPr lang="en-US" dirty="0">
                <a:solidFill>
                  <a:schemeClr val="tx1"/>
                </a:solidFill>
              </a:rPr>
              <a:t>This includes core resets, failures, and interrupts.</a:t>
            </a:r>
            <a:endParaRPr lang="en-US" dirty="0"/>
          </a:p>
        </p:txBody>
      </p:sp>
      <p:grpSp>
        <p:nvGrpSpPr>
          <p:cNvPr id="11" name="Group 10">
            <a:extLst>
              <a:ext uri="{FF2B5EF4-FFF2-40B4-BE49-F238E27FC236}">
                <a16:creationId xmlns:a16="http://schemas.microsoft.com/office/drawing/2014/main" id="{3A5D7401-2AFE-4078-9809-0CDFCE9EE9F5}"/>
              </a:ext>
            </a:extLst>
          </p:cNvPr>
          <p:cNvGrpSpPr/>
          <p:nvPr/>
        </p:nvGrpSpPr>
        <p:grpSpPr>
          <a:xfrm>
            <a:off x="6368680" y="1629080"/>
            <a:ext cx="5343895" cy="3976073"/>
            <a:chOff x="3350419" y="2342764"/>
            <a:chExt cx="4724400" cy="3276600"/>
          </a:xfrm>
        </p:grpSpPr>
        <p:pic>
          <p:nvPicPr>
            <p:cNvPr id="7" name="Picture 2">
              <a:extLst>
                <a:ext uri="{FF2B5EF4-FFF2-40B4-BE49-F238E27FC236}">
                  <a16:creationId xmlns:a16="http://schemas.microsoft.com/office/drawing/2014/main" id="{DA506C6E-A802-4F7A-A038-779574F54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0419" y="2342764"/>
              <a:ext cx="47244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hteck 4">
              <a:extLst>
                <a:ext uri="{FF2B5EF4-FFF2-40B4-BE49-F238E27FC236}">
                  <a16:creationId xmlns:a16="http://schemas.microsoft.com/office/drawing/2014/main" id="{5AEE55E3-47DC-4762-9653-19E0D6A1C445}"/>
                </a:ext>
              </a:extLst>
            </p:cNvPr>
            <p:cNvSpPr/>
            <p:nvPr/>
          </p:nvSpPr>
          <p:spPr>
            <a:xfrm>
              <a:off x="4036219" y="2743200"/>
              <a:ext cx="2133600" cy="152400"/>
            </a:xfrm>
            <a:prstGeom prst="rect">
              <a:avLst/>
            </a:prstGeom>
            <a:solidFill>
              <a:schemeClr val="accent3">
                <a:alpha val="34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hteck 5">
              <a:extLst>
                <a:ext uri="{FF2B5EF4-FFF2-40B4-BE49-F238E27FC236}">
                  <a16:creationId xmlns:a16="http://schemas.microsoft.com/office/drawing/2014/main" id="{7FCD940C-F3B5-4908-B22B-70E5EBAFBE02}"/>
                </a:ext>
              </a:extLst>
            </p:cNvPr>
            <p:cNvSpPr/>
            <p:nvPr/>
          </p:nvSpPr>
          <p:spPr>
            <a:xfrm>
              <a:off x="4036219" y="3048000"/>
              <a:ext cx="3581400" cy="1066800"/>
            </a:xfrm>
            <a:prstGeom prst="rect">
              <a:avLst/>
            </a:prstGeom>
            <a:solidFill>
              <a:schemeClr val="accent5">
                <a:alpha val="34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hteck 6">
              <a:extLst>
                <a:ext uri="{FF2B5EF4-FFF2-40B4-BE49-F238E27FC236}">
                  <a16:creationId xmlns:a16="http://schemas.microsoft.com/office/drawing/2014/main" id="{64326C39-F4CE-464A-A6CE-E71C72D278D1}"/>
                </a:ext>
              </a:extLst>
            </p:cNvPr>
            <p:cNvSpPr/>
            <p:nvPr/>
          </p:nvSpPr>
          <p:spPr>
            <a:xfrm>
              <a:off x="4036219" y="4267200"/>
              <a:ext cx="3581400" cy="1143000"/>
            </a:xfrm>
            <a:prstGeom prst="rect">
              <a:avLst/>
            </a:prstGeom>
            <a:solidFill>
              <a:schemeClr val="accent2">
                <a:alpha val="34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02535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CCA6B-3900-45FB-9D27-B13E6D694397}"/>
              </a:ext>
            </a:extLst>
          </p:cNvPr>
          <p:cNvSpPr>
            <a:spLocks noGrp="1"/>
          </p:cNvSpPr>
          <p:nvPr>
            <p:ph type="title"/>
          </p:nvPr>
        </p:nvSpPr>
        <p:spPr/>
        <p:txBody>
          <a:bodyPr/>
          <a:lstStyle/>
          <a:p>
            <a:r>
              <a:rPr lang="en-GB" dirty="0"/>
              <a:t>Detailed processor view</a:t>
            </a:r>
          </a:p>
        </p:txBody>
      </p:sp>
      <p:sp>
        <p:nvSpPr>
          <p:cNvPr id="3" name="Text Placeholder 2">
            <a:extLst>
              <a:ext uri="{FF2B5EF4-FFF2-40B4-BE49-F238E27FC236}">
                <a16:creationId xmlns:a16="http://schemas.microsoft.com/office/drawing/2014/main" id="{E633758C-3380-4161-AB5A-4059F9E16FCC}"/>
              </a:ext>
            </a:extLst>
          </p:cNvPr>
          <p:cNvSpPr>
            <a:spLocks noGrp="1"/>
          </p:cNvSpPr>
          <p:nvPr>
            <p:ph type="body" sz="quarter" idx="13"/>
          </p:nvPr>
        </p:nvSpPr>
        <p:spPr/>
        <p:txBody>
          <a:bodyPr/>
          <a:lstStyle/>
          <a:p>
            <a:r>
              <a:rPr lang="en-GB" dirty="0"/>
              <a:t>Using a debugger</a:t>
            </a:r>
          </a:p>
        </p:txBody>
      </p:sp>
      <p:sp>
        <p:nvSpPr>
          <p:cNvPr id="4" name="Content Placeholder 3">
            <a:extLst>
              <a:ext uri="{FF2B5EF4-FFF2-40B4-BE49-F238E27FC236}">
                <a16:creationId xmlns:a16="http://schemas.microsoft.com/office/drawing/2014/main" id="{C76145B7-39A3-4540-AAD4-33D989381B0F}"/>
              </a:ext>
            </a:extLst>
          </p:cNvPr>
          <p:cNvSpPr>
            <a:spLocks noGrp="1"/>
          </p:cNvSpPr>
          <p:nvPr>
            <p:ph idx="1"/>
          </p:nvPr>
        </p:nvSpPr>
        <p:spPr>
          <a:xfrm>
            <a:off x="479426" y="1629080"/>
            <a:ext cx="4495820" cy="4086426"/>
          </a:xfrm>
        </p:spPr>
        <p:txBody>
          <a:bodyPr/>
          <a:lstStyle/>
          <a:p>
            <a:r>
              <a:rPr lang="en-GB" dirty="0"/>
              <a:t>Possible to inspect the registers’ contents, stack, source code, disassembled object code</a:t>
            </a:r>
          </a:p>
          <a:p>
            <a:r>
              <a:rPr lang="en-GB" dirty="0"/>
              <a:t>Note: The compiler may generate code for function entry</a:t>
            </a:r>
          </a:p>
          <a:p>
            <a:r>
              <a:rPr lang="en-GB" dirty="0"/>
              <a:t>Breakpoint placed on first line in the source code on the handler function</a:t>
            </a:r>
          </a:p>
          <a:p>
            <a:endParaRPr lang="en-GB" dirty="0"/>
          </a:p>
        </p:txBody>
      </p:sp>
      <p:pic>
        <p:nvPicPr>
          <p:cNvPr id="6" name="Picture 5">
            <a:extLst>
              <a:ext uri="{FF2B5EF4-FFF2-40B4-BE49-F238E27FC236}">
                <a16:creationId xmlns:a16="http://schemas.microsoft.com/office/drawing/2014/main" id="{3623EFBC-D710-4B07-9653-9726C568E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8368" y="1629080"/>
            <a:ext cx="6574207" cy="4086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3570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potx  -  Read-Only" id="{D09A6074-4508-4365-A1DC-9585CABF9D5F}" vid="{3CD30893-EED7-4292-8C0A-ECC25221B6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3BA80DA31481A4DA5275E3FE23881F9" ma:contentTypeVersion="4" ma:contentTypeDescription="Create a new document." ma:contentTypeScope="" ma:versionID="192edbcebe8121abff1221bc1c40c495">
  <xsd:schema xmlns:xsd="http://www.w3.org/2001/XMLSchema" xmlns:xs="http://www.w3.org/2001/XMLSchema" xmlns:p="http://schemas.microsoft.com/office/2006/metadata/properties" xmlns:ns2="9a0a0977-86e6-4cda-a829-8760642e3403" targetNamespace="http://schemas.microsoft.com/office/2006/metadata/properties" ma:root="true" ma:fieldsID="049be9206697e850e65dec1059c6b86a" ns2:_="">
    <xsd:import namespace="9a0a0977-86e6-4cda-a829-8760642e34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0a0977-86e6-4cda-a829-8760642e3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2.xml><?xml version="1.0" encoding="utf-8"?>
<ds:datastoreItem xmlns:ds="http://schemas.openxmlformats.org/officeDocument/2006/customXml" ds:itemID="{B61D4E06-5D3F-4994-A4A7-4BA626FA722D}">
  <ds:schemaRefs>
    <ds:schemaRef ds:uri="http://purl.org/dc/dcmitype/"/>
    <ds:schemaRef ds:uri="http://schemas.microsoft.com/office/infopath/2007/PartnerControls"/>
    <ds:schemaRef ds:uri="c0950e01-db07-4e41-9c32-b7a8e9fccc9b"/>
    <ds:schemaRef ds:uri="http://schemas.microsoft.com/office/2006/documentManagement/types"/>
    <ds:schemaRef ds:uri="http://schemas.microsoft.com/office/2006/metadata/properties"/>
    <ds:schemaRef ds:uri="f2ad5090-61a8-4b8c-ab70-68f4ff4d1933"/>
    <ds:schemaRef ds:uri="http://schemas.microsoft.com/sharepoint/v3"/>
    <ds:schemaRef ds:uri="http://purl.org/dc/terms/"/>
    <ds:schemaRef ds:uri="http://schemas.openxmlformats.org/package/2006/metadata/core-properties"/>
    <ds:schemaRef ds:uri="http://schemas.microsoft.com/sharepoint/v3/fields"/>
    <ds:schemaRef ds:uri="http://www.w3.org/XML/1998/namespace"/>
    <ds:schemaRef ds:uri="http://purl.org/dc/elements/1.1/"/>
  </ds:schemaRefs>
</ds:datastoreItem>
</file>

<file path=customXml/itemProps3.xml><?xml version="1.0" encoding="utf-8"?>
<ds:datastoreItem xmlns:ds="http://schemas.openxmlformats.org/officeDocument/2006/customXml" ds:itemID="{443BD369-1D7C-4933-B0D6-2F6868DEEA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0a0977-86e6-4cda-a829-8760642e34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6614</Words>
  <Application>Microsoft Office PowerPoint</Application>
  <PresentationFormat>Widescreen</PresentationFormat>
  <Paragraphs>780</Paragraphs>
  <Slides>41</Slides>
  <Notes>41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Calibri Light</vt:lpstr>
      <vt:lpstr>Consolas</vt:lpstr>
      <vt:lpstr>Courier New</vt:lpstr>
      <vt:lpstr>Times New Roman</vt:lpstr>
      <vt:lpstr>Wingdings</vt:lpstr>
      <vt:lpstr>Arm_PPT_Public</vt:lpstr>
      <vt:lpstr>Interrupts and Low Power Features</vt:lpstr>
      <vt:lpstr>Syllabus</vt:lpstr>
      <vt:lpstr>What is an interrupt?</vt:lpstr>
      <vt:lpstr>Detecting when the switch is pressed</vt:lpstr>
      <vt:lpstr>Interrupt (or exception) processing sequence</vt:lpstr>
      <vt:lpstr>Interrupts in a nutshell</vt:lpstr>
      <vt:lpstr>Program requirements and design</vt:lpstr>
      <vt:lpstr>Example exception handler</vt:lpstr>
      <vt:lpstr>Detailed processor view</vt:lpstr>
      <vt:lpstr>Entering exception handlers</vt:lpstr>
      <vt:lpstr>Exception handling</vt:lpstr>
      <vt:lpstr>Exception handling</vt:lpstr>
      <vt:lpstr>Context saved on stack</vt:lpstr>
      <vt:lpstr>Exception handling</vt:lpstr>
      <vt:lpstr>Exception handling</vt:lpstr>
      <vt:lpstr>Examining the vector table with debugger</vt:lpstr>
      <vt:lpstr>Exception handling</vt:lpstr>
      <vt:lpstr>Exception handling</vt:lpstr>
      <vt:lpstr>Exiting an exception handler</vt:lpstr>
      <vt:lpstr>Exiting an exception handler</vt:lpstr>
      <vt:lpstr>Exiting an exception handler</vt:lpstr>
      <vt:lpstr>Exiting an exception handler</vt:lpstr>
      <vt:lpstr>Exiting an exception handler</vt:lpstr>
      <vt:lpstr>Exiting an exception handler</vt:lpstr>
      <vt:lpstr>Microcontroller interrupts</vt:lpstr>
      <vt:lpstr>Nested Vectored Interrupt Controller (NVIC)</vt:lpstr>
      <vt:lpstr>NVIC registers and state</vt:lpstr>
      <vt:lpstr>Core exception mask register</vt:lpstr>
      <vt:lpstr>Prioritization</vt:lpstr>
      <vt:lpstr>Timing analysis</vt:lpstr>
      <vt:lpstr>Interrupt response latency</vt:lpstr>
      <vt:lpstr>Maximum interrupt rate</vt:lpstr>
      <vt:lpstr>Program design with interrupts</vt:lpstr>
      <vt:lpstr>Volatile data</vt:lpstr>
      <vt:lpstr>The volatile directive</vt:lpstr>
      <vt:lpstr>Non-atomic shared data</vt:lpstr>
      <vt:lpstr>Definitions</vt:lpstr>
      <vt:lpstr>Data race conditions</vt:lpstr>
      <vt:lpstr>Data race conditions</vt:lpstr>
      <vt:lpstr>Data race conditions</vt:lpstr>
      <vt:lpstr>Coming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Interrupts and Low Power Features</dc:title>
  <dc:creator/>
  <cp:lastModifiedBy/>
  <cp:revision>12</cp:revision>
  <dcterms:created xsi:type="dcterms:W3CDTF">2020-02-06T21:57:18Z</dcterms:created>
  <dcterms:modified xsi:type="dcterms:W3CDTF">2020-06-23T10:38:18Z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0x010100D3BA80DA31481A4DA5275E3FE23881F9</vt:lpwstr>
  </property>
</Properties>
</file>