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48"/>
  </p:notesMasterIdLst>
  <p:handoutMasterIdLst>
    <p:handoutMasterId r:id="rId49"/>
  </p:handoutMasterIdLst>
  <p:sldIdLst>
    <p:sldId id="371" r:id="rId5"/>
    <p:sldId id="346" r:id="rId6"/>
    <p:sldId id="274" r:id="rId7"/>
    <p:sldId id="275" r:id="rId8"/>
    <p:sldId id="276" r:id="rId9"/>
    <p:sldId id="277" r:id="rId10"/>
    <p:sldId id="278" r:id="rId11"/>
    <p:sldId id="279" r:id="rId12"/>
    <p:sldId id="281" r:id="rId13"/>
    <p:sldId id="401" r:id="rId14"/>
    <p:sldId id="282" r:id="rId15"/>
    <p:sldId id="283" r:id="rId16"/>
    <p:sldId id="286" r:id="rId17"/>
    <p:sldId id="327" r:id="rId18"/>
    <p:sldId id="312" r:id="rId19"/>
    <p:sldId id="280" r:id="rId20"/>
    <p:sldId id="287" r:id="rId21"/>
    <p:sldId id="402" r:id="rId22"/>
    <p:sldId id="403" r:id="rId23"/>
    <p:sldId id="313" r:id="rId24"/>
    <p:sldId id="294" r:id="rId25"/>
    <p:sldId id="314" r:id="rId26"/>
    <p:sldId id="315" r:id="rId27"/>
    <p:sldId id="296" r:id="rId28"/>
    <p:sldId id="295" r:id="rId29"/>
    <p:sldId id="319" r:id="rId30"/>
    <p:sldId id="404" r:id="rId31"/>
    <p:sldId id="293" r:id="rId32"/>
    <p:sldId id="292" r:id="rId33"/>
    <p:sldId id="329" r:id="rId34"/>
    <p:sldId id="316" r:id="rId35"/>
    <p:sldId id="317" r:id="rId36"/>
    <p:sldId id="318" r:id="rId37"/>
    <p:sldId id="325" r:id="rId38"/>
    <p:sldId id="330" r:id="rId39"/>
    <p:sldId id="332" r:id="rId40"/>
    <p:sldId id="300" r:id="rId41"/>
    <p:sldId id="304" r:id="rId42"/>
    <p:sldId id="301" r:id="rId43"/>
    <p:sldId id="309" r:id="rId44"/>
    <p:sldId id="305" r:id="rId45"/>
    <p:sldId id="306" r:id="rId46"/>
    <p:sldId id="400"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84869-BCCC-4723-91AE-B34FA119DCA2}" v="5" dt="2020-06-17T16:26:41.023"/>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765" autoAdjust="0"/>
    <p:restoredTop sz="72308" autoAdjust="0"/>
  </p:normalViewPr>
  <p:slideViewPr>
    <p:cSldViewPr snapToGrid="0">
      <p:cViewPr varScale="1">
        <p:scale>
          <a:sx n="48" d="100"/>
          <a:sy n="48" d="100"/>
        </p:scale>
        <p:origin x="620"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06" d="100"/>
          <a:sy n="106" d="100"/>
        </p:scale>
        <p:origin x="5076" y="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18.svg"/><Relationship Id="rId1" Type="http://schemas.openxmlformats.org/officeDocument/2006/relationships/image" Target="../media/image27.png"/><Relationship Id="rId6" Type="http://schemas.openxmlformats.org/officeDocument/2006/relationships/image" Target="../media/image22.svg"/><Relationship Id="rId5" Type="http://schemas.openxmlformats.org/officeDocument/2006/relationships/image" Target="../media/image29.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F02F3-EB55-447C-A2C7-79C653EFDD9E}"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9CECE966-E74A-45A2-8B6C-AF5EE6F2F8F6}">
      <dgm:prSet/>
      <dgm:spPr/>
      <dgm:t>
        <a:bodyPr/>
        <a:lstStyle/>
        <a:p>
          <a:pPr>
            <a:lnSpc>
              <a:spcPct val="100000"/>
            </a:lnSpc>
          </a:pPr>
          <a:r>
            <a:rPr lang="en-US" noProof="0" dirty="0"/>
            <a:t>Bluetooth 5.2 core specification exceeds 3,000 pages.</a:t>
          </a:r>
        </a:p>
      </dgm:t>
    </dgm:pt>
    <dgm:pt modelId="{39BB1D8F-69BE-4CF3-B822-F2C4D3BBFE8D}" type="parTrans" cxnId="{6613A4F4-D32E-4FD7-8611-2FBD46DD8BEC}">
      <dgm:prSet/>
      <dgm:spPr/>
      <dgm:t>
        <a:bodyPr/>
        <a:lstStyle/>
        <a:p>
          <a:endParaRPr lang="en-US"/>
        </a:p>
      </dgm:t>
    </dgm:pt>
    <dgm:pt modelId="{CE098CE3-09C2-4EA1-BAAE-2A0F76E00518}" type="sibTrans" cxnId="{6613A4F4-D32E-4FD7-8611-2FBD46DD8BEC}">
      <dgm:prSet/>
      <dgm:spPr/>
      <dgm:t>
        <a:bodyPr/>
        <a:lstStyle/>
        <a:p>
          <a:endParaRPr lang="en-US"/>
        </a:p>
      </dgm:t>
    </dgm:pt>
    <dgm:pt modelId="{4F30E935-0CA9-4D71-93C5-7FDE2FA05E21}">
      <dgm:prSet/>
      <dgm:spPr/>
      <dgm:t>
        <a:bodyPr/>
        <a:lstStyle/>
        <a:p>
          <a:pPr>
            <a:lnSpc>
              <a:spcPct val="100000"/>
            </a:lnSpc>
          </a:pPr>
          <a:r>
            <a:rPr lang="en-US" noProof="0" dirty="0"/>
            <a:t>Unlike OSI or TCP/IP reference models, separation between different layers not precise</a:t>
          </a:r>
        </a:p>
      </dgm:t>
    </dgm:pt>
    <dgm:pt modelId="{AAD9F61C-45F3-4A5B-A413-26152858D686}" type="parTrans" cxnId="{460A12DF-0E0B-4CC4-935F-CD19245AF9ED}">
      <dgm:prSet/>
      <dgm:spPr/>
      <dgm:t>
        <a:bodyPr/>
        <a:lstStyle/>
        <a:p>
          <a:endParaRPr lang="en-US"/>
        </a:p>
      </dgm:t>
    </dgm:pt>
    <dgm:pt modelId="{DE30702B-6E32-4E25-A6B9-28855A27B9A3}" type="sibTrans" cxnId="{460A12DF-0E0B-4CC4-935F-CD19245AF9ED}">
      <dgm:prSet/>
      <dgm:spPr/>
      <dgm:t>
        <a:bodyPr/>
        <a:lstStyle/>
        <a:p>
          <a:endParaRPr lang="en-US"/>
        </a:p>
      </dgm:t>
    </dgm:pt>
    <dgm:pt modelId="{84E33A2A-DBC0-4A5C-B316-6EA4047D8C93}">
      <dgm:prSet/>
      <dgm:spPr/>
      <dgm:t>
        <a:bodyPr/>
        <a:lstStyle/>
        <a:p>
          <a:pPr>
            <a:lnSpc>
              <a:spcPct val="100000"/>
            </a:lnSpc>
          </a:pPr>
          <a:r>
            <a:rPr lang="en-US" noProof="0" dirty="0"/>
            <a:t>Different applications (profiles) may implement different protocol stacks (36 profiles available with Bluetooth Classic)</a:t>
          </a:r>
        </a:p>
      </dgm:t>
    </dgm:pt>
    <dgm:pt modelId="{0E7F15C7-624A-47C2-B460-9CF6BA66053A}" type="parTrans" cxnId="{F8B0A83F-6E7A-4348-96C9-F8D6B4E2DF44}">
      <dgm:prSet/>
      <dgm:spPr/>
      <dgm:t>
        <a:bodyPr/>
        <a:lstStyle/>
        <a:p>
          <a:endParaRPr lang="en-US"/>
        </a:p>
      </dgm:t>
    </dgm:pt>
    <dgm:pt modelId="{C57A41A0-B437-42A7-A4F6-C15689A15605}" type="sibTrans" cxnId="{F8B0A83F-6E7A-4348-96C9-F8D6B4E2DF44}">
      <dgm:prSet/>
      <dgm:spPr/>
      <dgm:t>
        <a:bodyPr/>
        <a:lstStyle/>
        <a:p>
          <a:endParaRPr lang="en-US"/>
        </a:p>
      </dgm:t>
    </dgm:pt>
    <dgm:pt modelId="{97DAB7F2-1301-49A4-BC68-EFA865EFB990}">
      <dgm:prSet/>
      <dgm:spPr/>
      <dgm:t>
        <a:bodyPr/>
        <a:lstStyle/>
        <a:p>
          <a:pPr>
            <a:lnSpc>
              <a:spcPct val="100000"/>
            </a:lnSpc>
          </a:pPr>
          <a:r>
            <a:rPr lang="en-US" noProof="0" dirty="0"/>
            <a:t>Some layers encountered in all profiles</a:t>
          </a:r>
        </a:p>
      </dgm:t>
    </dgm:pt>
    <dgm:pt modelId="{42667650-8008-45B2-B418-5BF8E3CC6B8D}" type="parTrans" cxnId="{6EAAAB53-D3C5-41F5-8C68-939BB8F7E54F}">
      <dgm:prSet/>
      <dgm:spPr/>
      <dgm:t>
        <a:bodyPr/>
        <a:lstStyle/>
        <a:p>
          <a:endParaRPr lang="en-US"/>
        </a:p>
      </dgm:t>
    </dgm:pt>
    <dgm:pt modelId="{5D9926EC-CC6E-4A03-8BD5-EEE371D8A61E}" type="sibTrans" cxnId="{6EAAAB53-D3C5-41F5-8C68-939BB8F7E54F}">
      <dgm:prSet/>
      <dgm:spPr/>
      <dgm:t>
        <a:bodyPr/>
        <a:lstStyle/>
        <a:p>
          <a:endParaRPr lang="en-US"/>
        </a:p>
      </dgm:t>
    </dgm:pt>
    <dgm:pt modelId="{E23C70E6-68B7-46B5-B081-6080CA22DBDD}">
      <dgm:prSet/>
      <dgm:spPr/>
      <dgm:t>
        <a:bodyPr/>
        <a:lstStyle/>
        <a:p>
          <a:pPr>
            <a:lnSpc>
              <a:spcPct val="100000"/>
            </a:lnSpc>
          </a:pPr>
          <a:r>
            <a:rPr lang="en-US" noProof="0" dirty="0"/>
            <a:t>Certain profiles act as building blocks for other profiles – e.g., the Generic Access Profile (GAP) is responsible for connection establishment between master/slave</a:t>
          </a:r>
        </a:p>
      </dgm:t>
    </dgm:pt>
    <dgm:pt modelId="{A9549D8B-EDC8-4D30-AC39-68FDBF35FCF8}" type="parTrans" cxnId="{73762B41-3DFF-409B-99D5-B710D6265474}">
      <dgm:prSet/>
      <dgm:spPr/>
      <dgm:t>
        <a:bodyPr/>
        <a:lstStyle/>
        <a:p>
          <a:endParaRPr lang="en-US"/>
        </a:p>
      </dgm:t>
    </dgm:pt>
    <dgm:pt modelId="{E0741600-7FBE-4D5E-945C-4F283073A72D}" type="sibTrans" cxnId="{73762B41-3DFF-409B-99D5-B710D6265474}">
      <dgm:prSet/>
      <dgm:spPr/>
      <dgm:t>
        <a:bodyPr/>
        <a:lstStyle/>
        <a:p>
          <a:endParaRPr lang="en-US"/>
        </a:p>
      </dgm:t>
    </dgm:pt>
    <dgm:pt modelId="{10B1B849-A826-4914-90C0-F38A51870FE0}" type="pres">
      <dgm:prSet presAssocID="{0DDF02F3-EB55-447C-A2C7-79C653EFDD9E}" presName="root" presStyleCnt="0">
        <dgm:presLayoutVars>
          <dgm:dir/>
          <dgm:resizeHandles val="exact"/>
        </dgm:presLayoutVars>
      </dgm:prSet>
      <dgm:spPr/>
    </dgm:pt>
    <dgm:pt modelId="{20A416FE-66C0-4687-A857-9C152761B910}" type="pres">
      <dgm:prSet presAssocID="{9CECE966-E74A-45A2-8B6C-AF5EE6F2F8F6}" presName="compNode" presStyleCnt="0"/>
      <dgm:spPr/>
    </dgm:pt>
    <dgm:pt modelId="{9FC0C780-CF11-432C-A468-F6F1E94E862A}" type="pres">
      <dgm:prSet presAssocID="{9CECE966-E74A-45A2-8B6C-AF5EE6F2F8F6}" presName="bgRect" presStyleLbl="bgShp" presStyleIdx="0" presStyleCnt="5"/>
      <dgm:spPr/>
    </dgm:pt>
    <dgm:pt modelId="{4CAFD449-DFD9-4E3E-8628-7FC41DF06550}" type="pres">
      <dgm:prSet presAssocID="{9CECE966-E74A-45A2-8B6C-AF5EE6F2F8F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a:ext>
      </dgm:extLst>
    </dgm:pt>
    <dgm:pt modelId="{5AF47B20-C824-4604-BE1B-172BFC4D1EC7}" type="pres">
      <dgm:prSet presAssocID="{9CECE966-E74A-45A2-8B6C-AF5EE6F2F8F6}" presName="spaceRect" presStyleCnt="0"/>
      <dgm:spPr/>
    </dgm:pt>
    <dgm:pt modelId="{D3373B59-B535-4A5B-9BB6-F321A6F5255E}" type="pres">
      <dgm:prSet presAssocID="{9CECE966-E74A-45A2-8B6C-AF5EE6F2F8F6}" presName="parTx" presStyleLbl="revTx" presStyleIdx="0" presStyleCnt="5">
        <dgm:presLayoutVars>
          <dgm:chMax val="0"/>
          <dgm:chPref val="0"/>
        </dgm:presLayoutVars>
      </dgm:prSet>
      <dgm:spPr/>
    </dgm:pt>
    <dgm:pt modelId="{970C1CC8-01A9-4AEB-ADBE-178971D7B97D}" type="pres">
      <dgm:prSet presAssocID="{CE098CE3-09C2-4EA1-BAAE-2A0F76E00518}" presName="sibTrans" presStyleCnt="0"/>
      <dgm:spPr/>
    </dgm:pt>
    <dgm:pt modelId="{A59ED5B1-C8F8-4288-8237-9D83F9B870D4}" type="pres">
      <dgm:prSet presAssocID="{4F30E935-0CA9-4D71-93C5-7FDE2FA05E21}" presName="compNode" presStyleCnt="0"/>
      <dgm:spPr/>
    </dgm:pt>
    <dgm:pt modelId="{9CED6D50-6AA8-4D90-826A-F7D7ABD615F6}" type="pres">
      <dgm:prSet presAssocID="{4F30E935-0CA9-4D71-93C5-7FDE2FA05E21}" presName="bgRect" presStyleLbl="bgShp" presStyleIdx="1" presStyleCnt="5"/>
      <dgm:spPr/>
    </dgm:pt>
    <dgm:pt modelId="{0E6E10EA-703C-4BEB-A218-EE949FB7FBB9}" type="pres">
      <dgm:prSet presAssocID="{4F30E935-0CA9-4D71-93C5-7FDE2FA05E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23E8FE66-5EB0-4498-AEC1-852147424135}" type="pres">
      <dgm:prSet presAssocID="{4F30E935-0CA9-4D71-93C5-7FDE2FA05E21}" presName="spaceRect" presStyleCnt="0"/>
      <dgm:spPr/>
    </dgm:pt>
    <dgm:pt modelId="{7FCDCECB-D79C-4C4B-A9B7-44238AA57222}" type="pres">
      <dgm:prSet presAssocID="{4F30E935-0CA9-4D71-93C5-7FDE2FA05E21}" presName="parTx" presStyleLbl="revTx" presStyleIdx="1" presStyleCnt="5">
        <dgm:presLayoutVars>
          <dgm:chMax val="0"/>
          <dgm:chPref val="0"/>
        </dgm:presLayoutVars>
      </dgm:prSet>
      <dgm:spPr/>
    </dgm:pt>
    <dgm:pt modelId="{910A9A73-D127-4DAB-98F9-55CED9C07169}" type="pres">
      <dgm:prSet presAssocID="{DE30702B-6E32-4E25-A6B9-28855A27B9A3}" presName="sibTrans" presStyleCnt="0"/>
      <dgm:spPr/>
    </dgm:pt>
    <dgm:pt modelId="{84DF7586-4805-4A12-A086-1D96E1571C97}" type="pres">
      <dgm:prSet presAssocID="{84E33A2A-DBC0-4A5C-B316-6EA4047D8C93}" presName="compNode" presStyleCnt="0"/>
      <dgm:spPr/>
    </dgm:pt>
    <dgm:pt modelId="{173F666E-AB77-40C3-B8D0-DBB77C8BF54A}" type="pres">
      <dgm:prSet presAssocID="{84E33A2A-DBC0-4A5C-B316-6EA4047D8C93}" presName="bgRect" presStyleLbl="bgShp" presStyleIdx="2" presStyleCnt="5"/>
      <dgm:spPr/>
    </dgm:pt>
    <dgm:pt modelId="{9BE9546B-E573-460A-AE30-F709EDE577A3}" type="pres">
      <dgm:prSet presAssocID="{84E33A2A-DBC0-4A5C-B316-6EA4047D8C9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B29D6CD3-B2AE-4314-8C7A-6923A90540A5}" type="pres">
      <dgm:prSet presAssocID="{84E33A2A-DBC0-4A5C-B316-6EA4047D8C93}" presName="spaceRect" presStyleCnt="0"/>
      <dgm:spPr/>
    </dgm:pt>
    <dgm:pt modelId="{DD2558D0-459C-4CC7-95E1-66C5AA0BABE6}" type="pres">
      <dgm:prSet presAssocID="{84E33A2A-DBC0-4A5C-B316-6EA4047D8C93}" presName="parTx" presStyleLbl="revTx" presStyleIdx="2" presStyleCnt="5">
        <dgm:presLayoutVars>
          <dgm:chMax val="0"/>
          <dgm:chPref val="0"/>
        </dgm:presLayoutVars>
      </dgm:prSet>
      <dgm:spPr/>
    </dgm:pt>
    <dgm:pt modelId="{C34C6C4D-D18D-4038-ADC5-05A1DE3EE8D9}" type="pres">
      <dgm:prSet presAssocID="{C57A41A0-B437-42A7-A4F6-C15689A15605}" presName="sibTrans" presStyleCnt="0"/>
      <dgm:spPr/>
    </dgm:pt>
    <dgm:pt modelId="{1F166188-A35D-48E4-8315-8B8A7CF56ABB}" type="pres">
      <dgm:prSet presAssocID="{97DAB7F2-1301-49A4-BC68-EFA865EFB990}" presName="compNode" presStyleCnt="0"/>
      <dgm:spPr/>
    </dgm:pt>
    <dgm:pt modelId="{89B99463-79CF-4F02-B3D5-510BC8812726}" type="pres">
      <dgm:prSet presAssocID="{97DAB7F2-1301-49A4-BC68-EFA865EFB990}" presName="bgRect" presStyleLbl="bgShp" presStyleIdx="3" presStyleCnt="5"/>
      <dgm:spPr/>
    </dgm:pt>
    <dgm:pt modelId="{6A20571D-3632-48D6-8AE8-8F5E4D8B9EB0}" type="pres">
      <dgm:prSet presAssocID="{97DAB7F2-1301-49A4-BC68-EFA865EFB99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enn Diagram"/>
        </a:ext>
      </dgm:extLst>
    </dgm:pt>
    <dgm:pt modelId="{4643DA33-8A9D-463F-9CA8-AC0FB1F5FDE9}" type="pres">
      <dgm:prSet presAssocID="{97DAB7F2-1301-49A4-BC68-EFA865EFB990}" presName="spaceRect" presStyleCnt="0"/>
      <dgm:spPr/>
    </dgm:pt>
    <dgm:pt modelId="{57E8B6A9-EE28-414A-BB73-5043F2AED712}" type="pres">
      <dgm:prSet presAssocID="{97DAB7F2-1301-49A4-BC68-EFA865EFB990}" presName="parTx" presStyleLbl="revTx" presStyleIdx="3" presStyleCnt="5">
        <dgm:presLayoutVars>
          <dgm:chMax val="0"/>
          <dgm:chPref val="0"/>
        </dgm:presLayoutVars>
      </dgm:prSet>
      <dgm:spPr/>
    </dgm:pt>
    <dgm:pt modelId="{D4F5D4C4-834D-4003-A13A-54F51777ADA7}" type="pres">
      <dgm:prSet presAssocID="{5D9926EC-CC6E-4A03-8BD5-EEE371D8A61E}" presName="sibTrans" presStyleCnt="0"/>
      <dgm:spPr/>
    </dgm:pt>
    <dgm:pt modelId="{C64617C1-8BC7-4BC9-ABD6-4B360BBDB45A}" type="pres">
      <dgm:prSet presAssocID="{E23C70E6-68B7-46B5-B081-6080CA22DBDD}" presName="compNode" presStyleCnt="0"/>
      <dgm:spPr/>
    </dgm:pt>
    <dgm:pt modelId="{1A5267B1-2A25-43BD-A21F-4F4521A00EF3}" type="pres">
      <dgm:prSet presAssocID="{E23C70E6-68B7-46B5-B081-6080CA22DBDD}" presName="bgRect" presStyleLbl="bgShp" presStyleIdx="4" presStyleCnt="5"/>
      <dgm:spPr/>
    </dgm:pt>
    <dgm:pt modelId="{04800618-1CA5-4B43-89D6-7EDDEB3D5F04}" type="pres">
      <dgm:prSet presAssocID="{E23C70E6-68B7-46B5-B081-6080CA22DBD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45692953-3A15-440A-9ECB-4B6992D7CAEF}" type="pres">
      <dgm:prSet presAssocID="{E23C70E6-68B7-46B5-B081-6080CA22DBDD}" presName="spaceRect" presStyleCnt="0"/>
      <dgm:spPr/>
    </dgm:pt>
    <dgm:pt modelId="{117D6133-78DF-4021-83B9-6FC0858611F6}" type="pres">
      <dgm:prSet presAssocID="{E23C70E6-68B7-46B5-B081-6080CA22DBDD}" presName="parTx" presStyleLbl="revTx" presStyleIdx="4" presStyleCnt="5">
        <dgm:presLayoutVars>
          <dgm:chMax val="0"/>
          <dgm:chPref val="0"/>
        </dgm:presLayoutVars>
      </dgm:prSet>
      <dgm:spPr/>
    </dgm:pt>
  </dgm:ptLst>
  <dgm:cxnLst>
    <dgm:cxn modelId="{F8B0A83F-6E7A-4348-96C9-F8D6B4E2DF44}" srcId="{0DDF02F3-EB55-447C-A2C7-79C653EFDD9E}" destId="{84E33A2A-DBC0-4A5C-B316-6EA4047D8C93}" srcOrd="2" destOrd="0" parTransId="{0E7F15C7-624A-47C2-B460-9CF6BA66053A}" sibTransId="{C57A41A0-B437-42A7-A4F6-C15689A15605}"/>
    <dgm:cxn modelId="{55F24E5B-1F71-4156-B251-0F0F14CBB9BC}" type="presOf" srcId="{84E33A2A-DBC0-4A5C-B316-6EA4047D8C93}" destId="{DD2558D0-459C-4CC7-95E1-66C5AA0BABE6}" srcOrd="0" destOrd="0" presId="urn:microsoft.com/office/officeart/2018/2/layout/IconVerticalSolidList"/>
    <dgm:cxn modelId="{73762B41-3DFF-409B-99D5-B710D6265474}" srcId="{0DDF02F3-EB55-447C-A2C7-79C653EFDD9E}" destId="{E23C70E6-68B7-46B5-B081-6080CA22DBDD}" srcOrd="4" destOrd="0" parTransId="{A9549D8B-EDC8-4D30-AC39-68FDBF35FCF8}" sibTransId="{E0741600-7FBE-4D5E-945C-4F283073A72D}"/>
    <dgm:cxn modelId="{6EAAAB53-D3C5-41F5-8C68-939BB8F7E54F}" srcId="{0DDF02F3-EB55-447C-A2C7-79C653EFDD9E}" destId="{97DAB7F2-1301-49A4-BC68-EFA865EFB990}" srcOrd="3" destOrd="0" parTransId="{42667650-8008-45B2-B418-5BF8E3CC6B8D}" sibTransId="{5D9926EC-CC6E-4A03-8BD5-EEE371D8A61E}"/>
    <dgm:cxn modelId="{36245DA8-C605-4838-88D3-74475C8FA0CB}" type="presOf" srcId="{4F30E935-0CA9-4D71-93C5-7FDE2FA05E21}" destId="{7FCDCECB-D79C-4C4B-A9B7-44238AA57222}" srcOrd="0" destOrd="0" presId="urn:microsoft.com/office/officeart/2018/2/layout/IconVerticalSolidList"/>
    <dgm:cxn modelId="{545C7CCF-4F61-4B1D-B53F-C39AF721AA22}" type="presOf" srcId="{0DDF02F3-EB55-447C-A2C7-79C653EFDD9E}" destId="{10B1B849-A826-4914-90C0-F38A51870FE0}" srcOrd="0" destOrd="0" presId="urn:microsoft.com/office/officeart/2018/2/layout/IconVerticalSolidList"/>
    <dgm:cxn modelId="{74D269DD-2B74-4C83-8763-78E83EEA5F56}" type="presOf" srcId="{9CECE966-E74A-45A2-8B6C-AF5EE6F2F8F6}" destId="{D3373B59-B535-4A5B-9BB6-F321A6F5255E}" srcOrd="0" destOrd="0" presId="urn:microsoft.com/office/officeart/2018/2/layout/IconVerticalSolidList"/>
    <dgm:cxn modelId="{460A12DF-0E0B-4CC4-935F-CD19245AF9ED}" srcId="{0DDF02F3-EB55-447C-A2C7-79C653EFDD9E}" destId="{4F30E935-0CA9-4D71-93C5-7FDE2FA05E21}" srcOrd="1" destOrd="0" parTransId="{AAD9F61C-45F3-4A5B-A413-26152858D686}" sibTransId="{DE30702B-6E32-4E25-A6B9-28855A27B9A3}"/>
    <dgm:cxn modelId="{364E42EE-E5CB-42F4-8B10-572BB31FDE2D}" type="presOf" srcId="{E23C70E6-68B7-46B5-B081-6080CA22DBDD}" destId="{117D6133-78DF-4021-83B9-6FC0858611F6}" srcOrd="0" destOrd="0" presId="urn:microsoft.com/office/officeart/2018/2/layout/IconVerticalSolidList"/>
    <dgm:cxn modelId="{6613A4F4-D32E-4FD7-8611-2FBD46DD8BEC}" srcId="{0DDF02F3-EB55-447C-A2C7-79C653EFDD9E}" destId="{9CECE966-E74A-45A2-8B6C-AF5EE6F2F8F6}" srcOrd="0" destOrd="0" parTransId="{39BB1D8F-69BE-4CF3-B822-F2C4D3BBFE8D}" sibTransId="{CE098CE3-09C2-4EA1-BAAE-2A0F76E00518}"/>
    <dgm:cxn modelId="{E703EFFC-321A-47EB-AC84-086C6671FB4D}" type="presOf" srcId="{97DAB7F2-1301-49A4-BC68-EFA865EFB990}" destId="{57E8B6A9-EE28-414A-BB73-5043F2AED712}" srcOrd="0" destOrd="0" presId="urn:microsoft.com/office/officeart/2018/2/layout/IconVerticalSolidList"/>
    <dgm:cxn modelId="{547A76FD-DCDD-46BC-9BC1-73B4950D869F}" type="presParOf" srcId="{10B1B849-A826-4914-90C0-F38A51870FE0}" destId="{20A416FE-66C0-4687-A857-9C152761B910}" srcOrd="0" destOrd="0" presId="urn:microsoft.com/office/officeart/2018/2/layout/IconVerticalSolidList"/>
    <dgm:cxn modelId="{42414189-52BF-4CD9-9779-659328174E02}" type="presParOf" srcId="{20A416FE-66C0-4687-A857-9C152761B910}" destId="{9FC0C780-CF11-432C-A468-F6F1E94E862A}" srcOrd="0" destOrd="0" presId="urn:microsoft.com/office/officeart/2018/2/layout/IconVerticalSolidList"/>
    <dgm:cxn modelId="{E75C7E7F-ED53-4719-9AD7-F418CE115FEC}" type="presParOf" srcId="{20A416FE-66C0-4687-A857-9C152761B910}" destId="{4CAFD449-DFD9-4E3E-8628-7FC41DF06550}" srcOrd="1" destOrd="0" presId="urn:microsoft.com/office/officeart/2018/2/layout/IconVerticalSolidList"/>
    <dgm:cxn modelId="{9C6F7A84-1CA7-480D-A1FF-06C83BA8DA05}" type="presParOf" srcId="{20A416FE-66C0-4687-A857-9C152761B910}" destId="{5AF47B20-C824-4604-BE1B-172BFC4D1EC7}" srcOrd="2" destOrd="0" presId="urn:microsoft.com/office/officeart/2018/2/layout/IconVerticalSolidList"/>
    <dgm:cxn modelId="{D44FBBF8-5E0D-4F3B-9C22-071F14F61BBE}" type="presParOf" srcId="{20A416FE-66C0-4687-A857-9C152761B910}" destId="{D3373B59-B535-4A5B-9BB6-F321A6F5255E}" srcOrd="3" destOrd="0" presId="urn:microsoft.com/office/officeart/2018/2/layout/IconVerticalSolidList"/>
    <dgm:cxn modelId="{83D731DC-528E-4963-A644-D9DEB1CC1985}" type="presParOf" srcId="{10B1B849-A826-4914-90C0-F38A51870FE0}" destId="{970C1CC8-01A9-4AEB-ADBE-178971D7B97D}" srcOrd="1" destOrd="0" presId="urn:microsoft.com/office/officeart/2018/2/layout/IconVerticalSolidList"/>
    <dgm:cxn modelId="{E1BA9388-ADBB-468B-8697-07261B6C0534}" type="presParOf" srcId="{10B1B849-A826-4914-90C0-F38A51870FE0}" destId="{A59ED5B1-C8F8-4288-8237-9D83F9B870D4}" srcOrd="2" destOrd="0" presId="urn:microsoft.com/office/officeart/2018/2/layout/IconVerticalSolidList"/>
    <dgm:cxn modelId="{6E8F943A-E2ED-42A6-8E39-D9D311BBE62E}" type="presParOf" srcId="{A59ED5B1-C8F8-4288-8237-9D83F9B870D4}" destId="{9CED6D50-6AA8-4D90-826A-F7D7ABD615F6}" srcOrd="0" destOrd="0" presId="urn:microsoft.com/office/officeart/2018/2/layout/IconVerticalSolidList"/>
    <dgm:cxn modelId="{3EA33D72-301C-4BD7-9A71-801F83AA79A0}" type="presParOf" srcId="{A59ED5B1-C8F8-4288-8237-9D83F9B870D4}" destId="{0E6E10EA-703C-4BEB-A218-EE949FB7FBB9}" srcOrd="1" destOrd="0" presId="urn:microsoft.com/office/officeart/2018/2/layout/IconVerticalSolidList"/>
    <dgm:cxn modelId="{09335030-3B04-4812-87A1-C7F874DCD9CA}" type="presParOf" srcId="{A59ED5B1-C8F8-4288-8237-9D83F9B870D4}" destId="{23E8FE66-5EB0-4498-AEC1-852147424135}" srcOrd="2" destOrd="0" presId="urn:microsoft.com/office/officeart/2018/2/layout/IconVerticalSolidList"/>
    <dgm:cxn modelId="{89888C91-7257-460B-9285-A6B6B560DA85}" type="presParOf" srcId="{A59ED5B1-C8F8-4288-8237-9D83F9B870D4}" destId="{7FCDCECB-D79C-4C4B-A9B7-44238AA57222}" srcOrd="3" destOrd="0" presId="urn:microsoft.com/office/officeart/2018/2/layout/IconVerticalSolidList"/>
    <dgm:cxn modelId="{DF19C58E-01D0-4ADF-8D44-A2885994DD5A}" type="presParOf" srcId="{10B1B849-A826-4914-90C0-F38A51870FE0}" destId="{910A9A73-D127-4DAB-98F9-55CED9C07169}" srcOrd="3" destOrd="0" presId="urn:microsoft.com/office/officeart/2018/2/layout/IconVerticalSolidList"/>
    <dgm:cxn modelId="{713E8255-7526-4679-B3D0-0F1F6E212BFE}" type="presParOf" srcId="{10B1B849-A826-4914-90C0-F38A51870FE0}" destId="{84DF7586-4805-4A12-A086-1D96E1571C97}" srcOrd="4" destOrd="0" presId="urn:microsoft.com/office/officeart/2018/2/layout/IconVerticalSolidList"/>
    <dgm:cxn modelId="{A97BBB53-5D6A-4458-AAB1-CDF758B406A8}" type="presParOf" srcId="{84DF7586-4805-4A12-A086-1D96E1571C97}" destId="{173F666E-AB77-40C3-B8D0-DBB77C8BF54A}" srcOrd="0" destOrd="0" presId="urn:microsoft.com/office/officeart/2018/2/layout/IconVerticalSolidList"/>
    <dgm:cxn modelId="{230BF373-A11A-4EB1-8509-899ACC4EEECD}" type="presParOf" srcId="{84DF7586-4805-4A12-A086-1D96E1571C97}" destId="{9BE9546B-E573-460A-AE30-F709EDE577A3}" srcOrd="1" destOrd="0" presId="urn:microsoft.com/office/officeart/2018/2/layout/IconVerticalSolidList"/>
    <dgm:cxn modelId="{9BA87C0E-DD6F-45AC-81A6-19D0BE827F50}" type="presParOf" srcId="{84DF7586-4805-4A12-A086-1D96E1571C97}" destId="{B29D6CD3-B2AE-4314-8C7A-6923A90540A5}" srcOrd="2" destOrd="0" presId="urn:microsoft.com/office/officeart/2018/2/layout/IconVerticalSolidList"/>
    <dgm:cxn modelId="{27E5220B-F00F-47BC-8E9D-538E29344B34}" type="presParOf" srcId="{84DF7586-4805-4A12-A086-1D96E1571C97}" destId="{DD2558D0-459C-4CC7-95E1-66C5AA0BABE6}" srcOrd="3" destOrd="0" presId="urn:microsoft.com/office/officeart/2018/2/layout/IconVerticalSolidList"/>
    <dgm:cxn modelId="{36F0E8E5-CE0E-4988-B682-E48D6C05381C}" type="presParOf" srcId="{10B1B849-A826-4914-90C0-F38A51870FE0}" destId="{C34C6C4D-D18D-4038-ADC5-05A1DE3EE8D9}" srcOrd="5" destOrd="0" presId="urn:microsoft.com/office/officeart/2018/2/layout/IconVerticalSolidList"/>
    <dgm:cxn modelId="{479B4E6E-EEB6-4359-8019-88A2AFF224CE}" type="presParOf" srcId="{10B1B849-A826-4914-90C0-F38A51870FE0}" destId="{1F166188-A35D-48E4-8315-8B8A7CF56ABB}" srcOrd="6" destOrd="0" presId="urn:microsoft.com/office/officeart/2018/2/layout/IconVerticalSolidList"/>
    <dgm:cxn modelId="{8F1530EB-B85F-41B7-802A-C1EA29D42F7A}" type="presParOf" srcId="{1F166188-A35D-48E4-8315-8B8A7CF56ABB}" destId="{89B99463-79CF-4F02-B3D5-510BC8812726}" srcOrd="0" destOrd="0" presId="urn:microsoft.com/office/officeart/2018/2/layout/IconVerticalSolidList"/>
    <dgm:cxn modelId="{F7488AD1-2068-433E-9D00-1519EB6B2C38}" type="presParOf" srcId="{1F166188-A35D-48E4-8315-8B8A7CF56ABB}" destId="{6A20571D-3632-48D6-8AE8-8F5E4D8B9EB0}" srcOrd="1" destOrd="0" presId="urn:microsoft.com/office/officeart/2018/2/layout/IconVerticalSolidList"/>
    <dgm:cxn modelId="{75A981ED-C241-491B-9FDB-98E10E4CA725}" type="presParOf" srcId="{1F166188-A35D-48E4-8315-8B8A7CF56ABB}" destId="{4643DA33-8A9D-463F-9CA8-AC0FB1F5FDE9}" srcOrd="2" destOrd="0" presId="urn:microsoft.com/office/officeart/2018/2/layout/IconVerticalSolidList"/>
    <dgm:cxn modelId="{D20555CA-D992-45F7-B8E4-4FB1B25986B5}" type="presParOf" srcId="{1F166188-A35D-48E4-8315-8B8A7CF56ABB}" destId="{57E8B6A9-EE28-414A-BB73-5043F2AED712}" srcOrd="3" destOrd="0" presId="urn:microsoft.com/office/officeart/2018/2/layout/IconVerticalSolidList"/>
    <dgm:cxn modelId="{50B920BD-4EA3-47D1-AA0B-AD1D765A73F0}" type="presParOf" srcId="{10B1B849-A826-4914-90C0-F38A51870FE0}" destId="{D4F5D4C4-834D-4003-A13A-54F51777ADA7}" srcOrd="7" destOrd="0" presId="urn:microsoft.com/office/officeart/2018/2/layout/IconVerticalSolidList"/>
    <dgm:cxn modelId="{B36FE822-5D9B-4DF3-8FA7-919C8C27CDEC}" type="presParOf" srcId="{10B1B849-A826-4914-90C0-F38A51870FE0}" destId="{C64617C1-8BC7-4BC9-ABD6-4B360BBDB45A}" srcOrd="8" destOrd="0" presId="urn:microsoft.com/office/officeart/2018/2/layout/IconVerticalSolidList"/>
    <dgm:cxn modelId="{03B904DA-9B9C-4F41-8E13-258DDD687453}" type="presParOf" srcId="{C64617C1-8BC7-4BC9-ABD6-4B360BBDB45A}" destId="{1A5267B1-2A25-43BD-A21F-4F4521A00EF3}" srcOrd="0" destOrd="0" presId="urn:microsoft.com/office/officeart/2018/2/layout/IconVerticalSolidList"/>
    <dgm:cxn modelId="{9080E879-60BF-49A0-AFF5-6A52E5D290AE}" type="presParOf" srcId="{C64617C1-8BC7-4BC9-ABD6-4B360BBDB45A}" destId="{04800618-1CA5-4B43-89D6-7EDDEB3D5F04}" srcOrd="1" destOrd="0" presId="urn:microsoft.com/office/officeart/2018/2/layout/IconVerticalSolidList"/>
    <dgm:cxn modelId="{8A70DBA1-7B3F-48C0-871D-5F2E2EDE462E}" type="presParOf" srcId="{C64617C1-8BC7-4BC9-ABD6-4B360BBDB45A}" destId="{45692953-3A15-440A-9ECB-4B6992D7CAEF}" srcOrd="2" destOrd="0" presId="urn:microsoft.com/office/officeart/2018/2/layout/IconVerticalSolidList"/>
    <dgm:cxn modelId="{37DCD433-6B34-43D8-904F-3F7E684F7071}" type="presParOf" srcId="{C64617C1-8BC7-4BC9-ABD6-4B360BBDB45A}" destId="{117D6133-78DF-4021-83B9-6FC0858611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0C780-CF11-432C-A468-F6F1E94E862A}">
      <dsp:nvSpPr>
        <dsp:cNvPr id="0" name=""/>
        <dsp:cNvSpPr/>
      </dsp:nvSpPr>
      <dsp:spPr>
        <a:xfrm>
          <a:off x="0" y="3543"/>
          <a:ext cx="11233150" cy="7546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CAFD449-DFD9-4E3E-8628-7FC41DF06550}">
      <dsp:nvSpPr>
        <dsp:cNvPr id="0" name=""/>
        <dsp:cNvSpPr/>
      </dsp:nvSpPr>
      <dsp:spPr>
        <a:xfrm>
          <a:off x="228290" y="173345"/>
          <a:ext cx="415073" cy="415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3373B59-B535-4A5B-9BB6-F321A6F5255E}">
      <dsp:nvSpPr>
        <dsp:cNvPr id="0" name=""/>
        <dsp:cNvSpPr/>
      </dsp:nvSpPr>
      <dsp:spPr>
        <a:xfrm>
          <a:off x="871654" y="3543"/>
          <a:ext cx="10361495" cy="754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0" tIns="79870" rIns="79870" bIns="79870" numCol="1" spcCol="1270" anchor="ctr" anchorCtr="0">
          <a:noAutofit/>
        </a:bodyPr>
        <a:lstStyle/>
        <a:p>
          <a:pPr marL="0" lvl="0" indent="0" algn="l" defTabSz="844550">
            <a:lnSpc>
              <a:spcPct val="100000"/>
            </a:lnSpc>
            <a:spcBef>
              <a:spcPct val="0"/>
            </a:spcBef>
            <a:spcAft>
              <a:spcPct val="35000"/>
            </a:spcAft>
            <a:buNone/>
          </a:pPr>
          <a:r>
            <a:rPr lang="en-US" sz="1900" kern="1200" noProof="0" dirty="0"/>
            <a:t>Bluetooth 5.2 core specification exceeds 3,000 pages.</a:t>
          </a:r>
        </a:p>
      </dsp:txBody>
      <dsp:txXfrm>
        <a:off x="871654" y="3543"/>
        <a:ext cx="10361495" cy="754679"/>
      </dsp:txXfrm>
    </dsp:sp>
    <dsp:sp modelId="{9CED6D50-6AA8-4D90-826A-F7D7ABD615F6}">
      <dsp:nvSpPr>
        <dsp:cNvPr id="0" name=""/>
        <dsp:cNvSpPr/>
      </dsp:nvSpPr>
      <dsp:spPr>
        <a:xfrm>
          <a:off x="0" y="946892"/>
          <a:ext cx="11233150" cy="7546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E6E10EA-703C-4BEB-A218-EE949FB7FBB9}">
      <dsp:nvSpPr>
        <dsp:cNvPr id="0" name=""/>
        <dsp:cNvSpPr/>
      </dsp:nvSpPr>
      <dsp:spPr>
        <a:xfrm>
          <a:off x="228290" y="1116695"/>
          <a:ext cx="415073" cy="415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FCDCECB-D79C-4C4B-A9B7-44238AA57222}">
      <dsp:nvSpPr>
        <dsp:cNvPr id="0" name=""/>
        <dsp:cNvSpPr/>
      </dsp:nvSpPr>
      <dsp:spPr>
        <a:xfrm>
          <a:off x="871654" y="946892"/>
          <a:ext cx="10361495" cy="754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0" tIns="79870" rIns="79870" bIns="79870" numCol="1" spcCol="1270" anchor="ctr" anchorCtr="0">
          <a:noAutofit/>
        </a:bodyPr>
        <a:lstStyle/>
        <a:p>
          <a:pPr marL="0" lvl="0" indent="0" algn="l" defTabSz="844550">
            <a:lnSpc>
              <a:spcPct val="100000"/>
            </a:lnSpc>
            <a:spcBef>
              <a:spcPct val="0"/>
            </a:spcBef>
            <a:spcAft>
              <a:spcPct val="35000"/>
            </a:spcAft>
            <a:buNone/>
          </a:pPr>
          <a:r>
            <a:rPr lang="en-US" sz="1900" kern="1200" noProof="0" dirty="0"/>
            <a:t>Unlike OSI or TCP/IP reference models, separation between different layers not precise</a:t>
          </a:r>
        </a:p>
      </dsp:txBody>
      <dsp:txXfrm>
        <a:off x="871654" y="946892"/>
        <a:ext cx="10361495" cy="754679"/>
      </dsp:txXfrm>
    </dsp:sp>
    <dsp:sp modelId="{173F666E-AB77-40C3-B8D0-DBB77C8BF54A}">
      <dsp:nvSpPr>
        <dsp:cNvPr id="0" name=""/>
        <dsp:cNvSpPr/>
      </dsp:nvSpPr>
      <dsp:spPr>
        <a:xfrm>
          <a:off x="0" y="1890241"/>
          <a:ext cx="11233150" cy="7546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BE9546B-E573-460A-AE30-F709EDE577A3}">
      <dsp:nvSpPr>
        <dsp:cNvPr id="0" name=""/>
        <dsp:cNvSpPr/>
      </dsp:nvSpPr>
      <dsp:spPr>
        <a:xfrm>
          <a:off x="228290" y="2060044"/>
          <a:ext cx="415073" cy="415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D2558D0-459C-4CC7-95E1-66C5AA0BABE6}">
      <dsp:nvSpPr>
        <dsp:cNvPr id="0" name=""/>
        <dsp:cNvSpPr/>
      </dsp:nvSpPr>
      <dsp:spPr>
        <a:xfrm>
          <a:off x="871654" y="1890241"/>
          <a:ext cx="10361495" cy="754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0" tIns="79870" rIns="79870" bIns="79870" numCol="1" spcCol="1270" anchor="ctr" anchorCtr="0">
          <a:noAutofit/>
        </a:bodyPr>
        <a:lstStyle/>
        <a:p>
          <a:pPr marL="0" lvl="0" indent="0" algn="l" defTabSz="844550">
            <a:lnSpc>
              <a:spcPct val="100000"/>
            </a:lnSpc>
            <a:spcBef>
              <a:spcPct val="0"/>
            </a:spcBef>
            <a:spcAft>
              <a:spcPct val="35000"/>
            </a:spcAft>
            <a:buNone/>
          </a:pPr>
          <a:r>
            <a:rPr lang="en-US" sz="1900" kern="1200" noProof="0" dirty="0"/>
            <a:t>Different applications (profiles) may implement different protocol stacks (36 profiles available with Bluetooth Classic)</a:t>
          </a:r>
        </a:p>
      </dsp:txBody>
      <dsp:txXfrm>
        <a:off x="871654" y="1890241"/>
        <a:ext cx="10361495" cy="754679"/>
      </dsp:txXfrm>
    </dsp:sp>
    <dsp:sp modelId="{89B99463-79CF-4F02-B3D5-510BC8812726}">
      <dsp:nvSpPr>
        <dsp:cNvPr id="0" name=""/>
        <dsp:cNvSpPr/>
      </dsp:nvSpPr>
      <dsp:spPr>
        <a:xfrm>
          <a:off x="0" y="2833590"/>
          <a:ext cx="11233150" cy="7546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A20571D-3632-48D6-8AE8-8F5E4D8B9EB0}">
      <dsp:nvSpPr>
        <dsp:cNvPr id="0" name=""/>
        <dsp:cNvSpPr/>
      </dsp:nvSpPr>
      <dsp:spPr>
        <a:xfrm>
          <a:off x="228290" y="3003393"/>
          <a:ext cx="415073" cy="415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7E8B6A9-EE28-414A-BB73-5043F2AED712}">
      <dsp:nvSpPr>
        <dsp:cNvPr id="0" name=""/>
        <dsp:cNvSpPr/>
      </dsp:nvSpPr>
      <dsp:spPr>
        <a:xfrm>
          <a:off x="871654" y="2833590"/>
          <a:ext cx="10361495" cy="754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0" tIns="79870" rIns="79870" bIns="79870" numCol="1" spcCol="1270" anchor="ctr" anchorCtr="0">
          <a:noAutofit/>
        </a:bodyPr>
        <a:lstStyle/>
        <a:p>
          <a:pPr marL="0" lvl="0" indent="0" algn="l" defTabSz="844550">
            <a:lnSpc>
              <a:spcPct val="100000"/>
            </a:lnSpc>
            <a:spcBef>
              <a:spcPct val="0"/>
            </a:spcBef>
            <a:spcAft>
              <a:spcPct val="35000"/>
            </a:spcAft>
            <a:buNone/>
          </a:pPr>
          <a:r>
            <a:rPr lang="en-US" sz="1900" kern="1200" noProof="0" dirty="0"/>
            <a:t>Some layers encountered in all profiles</a:t>
          </a:r>
        </a:p>
      </dsp:txBody>
      <dsp:txXfrm>
        <a:off x="871654" y="2833590"/>
        <a:ext cx="10361495" cy="754679"/>
      </dsp:txXfrm>
    </dsp:sp>
    <dsp:sp modelId="{1A5267B1-2A25-43BD-A21F-4F4521A00EF3}">
      <dsp:nvSpPr>
        <dsp:cNvPr id="0" name=""/>
        <dsp:cNvSpPr/>
      </dsp:nvSpPr>
      <dsp:spPr>
        <a:xfrm>
          <a:off x="0" y="3776939"/>
          <a:ext cx="11233150" cy="7546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800618-1CA5-4B43-89D6-7EDDEB3D5F04}">
      <dsp:nvSpPr>
        <dsp:cNvPr id="0" name=""/>
        <dsp:cNvSpPr/>
      </dsp:nvSpPr>
      <dsp:spPr>
        <a:xfrm>
          <a:off x="228290" y="3946742"/>
          <a:ext cx="415073" cy="4150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17D6133-78DF-4021-83B9-6FC0858611F6}">
      <dsp:nvSpPr>
        <dsp:cNvPr id="0" name=""/>
        <dsp:cNvSpPr/>
      </dsp:nvSpPr>
      <dsp:spPr>
        <a:xfrm>
          <a:off x="871654" y="3776939"/>
          <a:ext cx="10361495" cy="754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0" tIns="79870" rIns="79870" bIns="79870" numCol="1" spcCol="1270" anchor="ctr" anchorCtr="0">
          <a:noAutofit/>
        </a:bodyPr>
        <a:lstStyle/>
        <a:p>
          <a:pPr marL="0" lvl="0" indent="0" algn="l" defTabSz="844550">
            <a:lnSpc>
              <a:spcPct val="100000"/>
            </a:lnSpc>
            <a:spcBef>
              <a:spcPct val="0"/>
            </a:spcBef>
            <a:spcAft>
              <a:spcPct val="35000"/>
            </a:spcAft>
            <a:buNone/>
          </a:pPr>
          <a:r>
            <a:rPr lang="en-US" sz="1900" kern="1200" noProof="0" dirty="0"/>
            <a:t>Certain profiles act as building blocks for other profiles – e.g., the Generic Access Profile (GAP) is responsible for connection establishment between master/slave</a:t>
          </a:r>
        </a:p>
      </dsp:txBody>
      <dsp:txXfrm>
        <a:off x="871654" y="3776939"/>
        <a:ext cx="10361495" cy="7546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6/23/2020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6/23/2020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this module and the following one, we will study a range of connectivity options relevant to IoT.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Bluetooth devices are uniquely identified by 6-byte addresses that can be logically divided into a lower address part (LAP), an upper address part (UAP), and a non-significant address part (NAP). The LAP of the master is present in all the packets transmitted within a piconet.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38002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Data transmission in Bluetooth is preceded by an access code and a header. In fact, Bluetooth frames do not necessarily contain a payload, for instance when they are used for control purposes. </a:t>
            </a:r>
          </a:p>
          <a:p>
            <a:endParaRPr lang="en-US" noProof="0" dirty="0"/>
          </a:p>
          <a:p>
            <a:r>
              <a:rPr lang="en-US" noProof="0" dirty="0"/>
              <a:t>The access code is further divided into a preamble that allows a receiver to detect the start of a frame, a sync word that identifies the piconet, and optionally a trailer. A header follows that contains various control information, as we explain next.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167069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To generate a sync word, the following procedure is followed: first an information sequence is produced based on the LAP and a 6 bits chosen such that a Barker sequence is generated (essentially, the purpose of including a Barker sequence is to improve the auto correlation properties and further improve packet decoding abilities at the receiver); the information sequence is then passed through a series of XOR and concatenation operations.</a:t>
            </a:r>
          </a:p>
          <a:p>
            <a:endParaRPr lang="en-US" noProof="0" dirty="0"/>
          </a:p>
          <a:p>
            <a:r>
              <a:rPr lang="en-US" noProof="0" dirty="0"/>
              <a:t>Different types of access codes exist. Most of the time packets contain a CAC that identifies the piconet, while other access codes are used for device discovery (inquiry) or signaling (DAC).</a:t>
            </a:r>
          </a:p>
          <a:p>
            <a:endParaRPr lang="en-US" noProof="0" dirty="0"/>
          </a:p>
          <a:p>
            <a:r>
              <a:rPr lang="en-US" noProof="0" dirty="0"/>
              <a:t>The Access Code is not always transmitted at 1Mb/s and is not subject to any forward error correction (FEC) encoding, unlike other parts of the frame, as we will show.</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203180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header seeks to discriminate between the different active slaves, and indicates what type of FEC encoding is applied to the payload (if any) to improve robustness to the errors. Other flags are used for reliability purposes (acknowledgement and sequence).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486644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L2CAP allows applications to configure packets payloads up to 64KB. Forty-eight bytes is the minimum mandatory supported MTU. </a:t>
            </a:r>
          </a:p>
          <a:p>
            <a:endParaRPr lang="en-US" noProof="0" dirty="0"/>
          </a:p>
          <a:p>
            <a:r>
              <a:rPr lang="en-US" noProof="0" dirty="0"/>
              <a:t>The core functionality is that of deciding to which application to pass packets received (i.e., multiplexing)</a:t>
            </a:r>
          </a:p>
          <a:p>
            <a:endParaRPr lang="en-US" noProof="0" dirty="0"/>
          </a:p>
          <a:p>
            <a:r>
              <a:rPr lang="en-US" noProof="0" dirty="0"/>
              <a:t>L2CAP can be also configured for reliable or asynchronous data transmissions, as it handles CRC checking and retransmission in case some packets fail to pass these checks. </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425204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Recall that the link manger controls the link establishment between devices. The sequence of (sub)states through which a master and slave pass to establish a connection are shown in this diagram, and a number of conditions need to be met for transitions to happen until the connection is set up. First, masters send periodic inquiries, while devices that wish to be discovered and are available for connection listen on a set of wake-up carriers for such messages. This happens periodically, once every 1.28s, to allow a device already engaged in other communication to participate in that.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10984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A device receiving a first inquiry first enters a back-off state before responding. This is to reduce the probability that two devices receiving the same inquiry packet do not respond at the same time and neither of their response can be decoded due to collision. Only when receiving a second inquiry a potential slave responds immediately. This is followed by a paging procedure, during which the hopping sequence is agreed between the two peers.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209968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noProof="0" dirty="0"/>
              <a:t>The master first hops on a sequence derived from the slave’s address and sends a page message through which it seeks to establish whether the slave is indeed available for connection. A FHS packet from the master conveys the hopping sequence both should use to communicate after the connection is established. A page response from the slave then concludes the link set-up and the master assigns an identifier to the slave, to be able to discriminate packets from different sources.</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sz="1200"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A pairing procedure may follow, through which the peer authenticate and a common link key is established that can be used as a basis for a trusted relationship or a (single) secure connection.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3797513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Provision for low energy consumption in Bluetooth has been introduced with revision 4.0 of the specification. This is particularly relevant for battery powered devices such as IoT. Although the main features of the previous standard are maintained, the hardware is optimized to consume between 10 and 50% of that of Bluetooth classic transceivers. In addition, the inquiry mechanism is modified to allow for faster connection set-up and the transmission power is reduced (that further improves energy efficiency but reduces the communication range).</a:t>
            </a:r>
          </a:p>
          <a:p>
            <a:endParaRPr lang="en-US" noProof="0" dirty="0"/>
          </a:p>
          <a:p>
            <a:r>
              <a:rPr lang="en-US" noProof="0" dirty="0"/>
              <a:t>A master can support more active slaves that can be supported in BLE and new application profiles are introduced, e.g., for medical and fitness tracking purposes.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295737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While GFSK modulation and frequency hopping are still used, BLE channels are wider (2MHz) and fewer (40). Instead of listening for inquiries on pseudo-random hopping sequences and transmitting inquiries randomly, three dedicated channels are used to advertise the presence of devices.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102414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will first introduce the Bluetooth technology, and then examine the low energy version of this wireless protocol. We will explain BLE profiles and take a look at the most recent features introduced with the most recent revisions of the specification. We will then study ZigBee that is another connectivity option for low-power short-range communications.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4255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Advertisements are still periodic and a random delay is introduced to mitigation collisions. The use of dedicated channels, however, raises privacy concerns that are later addressed through address randomization.</a:t>
            </a:r>
          </a:p>
          <a:p>
            <a:endParaRPr lang="en-US" noProof="0" dirty="0"/>
          </a:p>
          <a:p>
            <a:r>
              <a:rPr lang="en-US" noProof="0" dirty="0"/>
              <a:t>Depending on the type of device, different types of advertisement packets are used to help with device discovery.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379500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830805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BLE packets are also much simpler and have smaller MAC overhead. Specifically, the preamble is 8-bit long and destinations are directly identified with a 4-byte access address. </a:t>
            </a:r>
          </a:p>
          <a:p>
            <a:endParaRPr lang="en-GB" dirty="0"/>
          </a:p>
          <a:p>
            <a:r>
              <a:rPr lang="en-GB" dirty="0"/>
              <a:t>The payload will, however, contain a header and a message integrity check (MIC), and in case L2CAP is employed, an additional L2 header is included with the data. The whole payload is limited to 257 bytes</a:t>
            </a:r>
          </a:p>
          <a:p>
            <a:endParaRPr lang="en-GB" dirty="0"/>
          </a:p>
          <a:p>
            <a:r>
              <a:rPr lang="en-GB" dirty="0"/>
              <a:t>The whole PDU is protected by a 3-byte cyclic redundancy check.</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2351080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BLE stack is very similar to that of the Bluetooth classic. A more clear separation between application profiles and host profile/services are however made. The host introduced a new generic attribute profile (GATT) that handles device and capability discovery. </a:t>
            </a:r>
          </a:p>
          <a:p>
            <a:endParaRPr lang="en-US" noProof="0" dirty="0"/>
          </a:p>
          <a:p>
            <a:r>
              <a:rPr lang="en-US" noProof="0" dirty="0"/>
              <a:t>The role of a device is managed by the Generic Access Profile (GAP).</a:t>
            </a:r>
          </a:p>
          <a:p>
            <a:endParaRPr lang="en-US" noProof="0" dirty="0"/>
          </a:p>
          <a:p>
            <a:r>
              <a:rPr lang="en-US" noProof="0" dirty="0"/>
              <a:t>New application profiles are introduced in BLE and the user is allowed to defined custom profiles.</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3241935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Characteristics can be seen as user data containers and include at least two attributes: a declaration (metadata about actual user data) and value (holds the actual user data). The characteristic declaration includes three fields: properties, value handle, and UUID. Among others, the property can specify whether it allows clients to read a characteristic using ATT read operations (read) and write to a characteristic using Write Request/Response ATT operations.</a:t>
            </a:r>
          </a:p>
          <a:p>
            <a:endParaRPr lang="en-US" noProof="0" dirty="0"/>
          </a:p>
          <a:p>
            <a:r>
              <a:rPr lang="en-US" noProof="0" dirty="0"/>
              <a:t>Additionally, the characteristic value can be followed by descriptors that further expand on the metadata contained in the characteristic declaration. The declaration, value, and any descriptors together form the characteristic definition that is the bundle of attributes that make up a single characteristic.</a:t>
            </a:r>
          </a:p>
          <a:p>
            <a:endParaRPr lang="en-US" noProof="0" dirty="0"/>
          </a:p>
          <a:p>
            <a:r>
              <a:rPr lang="en-US" noProof="0" dirty="0"/>
              <a:t>All standard BLE profiles are based in GATT that ensures interoperability between devices from different vendors. Common to all profiles, GATT provides profile discovery and description services.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1397042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 master can instruct the slave about the frequency of connection keep-alive messaging that enables both peers to switch of their radio interfaces and thereby save energy.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1585262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Pairing is used to secure a link though data encryption.</a:t>
            </a:r>
          </a:p>
          <a:p>
            <a:endParaRPr lang="en-US" noProof="0" dirty="0"/>
          </a:p>
          <a:p>
            <a:r>
              <a:rPr lang="en-US" noProof="0" dirty="0"/>
              <a:t>In the first phase, devices exchange information about their I/O capabilities:</a:t>
            </a:r>
          </a:p>
          <a:p>
            <a:pPr marL="171450" indent="-171450">
              <a:buFont typeface="Arial" panose="020B0604020202020204" pitchFamily="34" charset="0"/>
              <a:buChar char="•"/>
            </a:pPr>
            <a:r>
              <a:rPr lang="en-US" noProof="0" dirty="0"/>
              <a:t>No input (no ability to indicate yes/no)</a:t>
            </a:r>
          </a:p>
          <a:p>
            <a:pPr marL="171450" indent="-171450">
              <a:buFont typeface="Arial" panose="020B0604020202020204" pitchFamily="34" charset="0"/>
              <a:buChar char="•"/>
            </a:pPr>
            <a:r>
              <a:rPr lang="en-US" noProof="0" dirty="0"/>
              <a:t>Yes/No (at least two buttons that can be mapped to yes/no)</a:t>
            </a:r>
          </a:p>
          <a:p>
            <a:pPr marL="171450" indent="-171450">
              <a:buFont typeface="Arial" panose="020B0604020202020204" pitchFamily="34" charset="0"/>
              <a:buChar char="•"/>
            </a:pPr>
            <a:r>
              <a:rPr lang="en-US" noProof="0" dirty="0"/>
              <a:t>Keyboard (numeric input can be typed)</a:t>
            </a:r>
          </a:p>
          <a:p>
            <a:pPr marL="171450" indent="-171450">
              <a:buFont typeface="Arial" panose="020B0604020202020204" pitchFamily="34" charset="0"/>
              <a:buChar char="•"/>
            </a:pPr>
            <a:r>
              <a:rPr lang="en-US" noProof="0" dirty="0"/>
              <a:t>No Output (no ability to display or communicate a number)</a:t>
            </a:r>
          </a:p>
          <a:p>
            <a:pPr marL="171450" indent="-171450">
              <a:buFont typeface="Arial" panose="020B0604020202020204" pitchFamily="34" charset="0"/>
              <a:buChar char="•"/>
            </a:pPr>
            <a:r>
              <a:rPr lang="en-US" noProof="0" dirty="0"/>
              <a:t>Numeric output (ability to display 6 digit number)</a:t>
            </a:r>
          </a:p>
          <a:p>
            <a:endParaRPr lang="en-US" noProof="0" dirty="0"/>
          </a:p>
          <a:p>
            <a:r>
              <a:rPr lang="en-US" noProof="0" dirty="0"/>
              <a:t>Based on these capabilities, three different association modes are possible. Among these out of band (OOB) is the most secure, but also the most expensive, as it requires additional hardware, e.g., a NFC transceiver.</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2699452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IRK resolves private to public device address mapping. This allows a trusted device to determine another device’s public device address that may be changing (to improve privacy). The use of a periodically-changing private address (an IRK-encrypted form of the public address) mitigates the threat of identity tracking through advertisements.</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The CSRK is used to verify cryptographically signed data frames. Data signing provides integrity and authentication.</a:t>
            </a:r>
          </a:p>
        </p:txBody>
      </p:sp>
      <p:sp>
        <p:nvSpPr>
          <p:cNvPr id="4" name="Slide Number Placeholder 3"/>
          <p:cNvSpPr>
            <a:spLocks noGrp="1"/>
          </p:cNvSpPr>
          <p:nvPr>
            <p:ph type="sldNum" sz="quarter" idx="5"/>
          </p:nvPr>
        </p:nvSpPr>
        <p:spPr/>
        <p:txBody>
          <a:bodyPr/>
          <a:lstStyle/>
          <a:p>
            <a:fld id="{3716929C-CF55-4ACE-BFB6-A1971324BBD0}" type="slidenum">
              <a:rPr lang="en-GB" smtClean="0"/>
              <a:t>29</a:t>
            </a:fld>
            <a:endParaRPr lang="en-GB" dirty="0"/>
          </a:p>
        </p:txBody>
      </p:sp>
    </p:spTree>
    <p:extLst>
      <p:ext uri="{BB962C8B-B14F-4D97-AF65-F5344CB8AC3E}">
        <p14:creationId xmlns:p14="http://schemas.microsoft.com/office/powerpoint/2010/main" val="3118381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Irrespective of the association method, a temporary key (TK) is generated, from which a short term key (STK) is then derived. Knowing the numbers used during pairing does not help an attacker decrypt the data exchanged later, but intercepting the initial communication may allow an attacker to brute force the TK. The STK may be computed as the other data is sent in clear and the methodology is known. </a:t>
            </a:r>
          </a:p>
          <a:p>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Given the above, the LTK can be compromised. To address this problem, Diffie-Hellman key exchange was (re-)introduced in the later revisions of the Bluetooth.</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fld id="{3716929C-CF55-4ACE-BFB6-A1971324BBD0}" type="slidenum">
              <a:rPr lang="en-GB" smtClean="0"/>
              <a:t>30</a:t>
            </a:fld>
            <a:endParaRPr lang="en-GB" dirty="0"/>
          </a:p>
        </p:txBody>
      </p:sp>
    </p:spTree>
    <p:extLst>
      <p:ext uri="{BB962C8B-B14F-4D97-AF65-F5344CB8AC3E}">
        <p14:creationId xmlns:p14="http://schemas.microsoft.com/office/powerpoint/2010/main" val="3209136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Coded packets mainly separate and may offer different protection to the access address and payload. Specifically, the first block contains the access and a new coding indicator field that specifies what type of encoding is used for the second block, plus a block delimiter (TERM1). This is always S = 8 encoded – essentially this means more redundancy and hence more error protection, as we will show next. </a:t>
            </a:r>
          </a:p>
          <a:p>
            <a:endParaRPr lang="en-GB" dirty="0"/>
          </a:p>
          <a:p>
            <a:r>
              <a:rPr lang="en-GB" dirty="0"/>
              <a:t>The second block contains the PDU and CRC and may be either S = 2 or S = 8 encoded.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153125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Bluetooth started as a late 1980s project where the initial goal of streaming music to headphones wirelessly was pursued. Eventually, it first materialized as a technology for serial communication without cables and the first consumer product that had Bluetooth capabilities was launched in 1999 that was a hands-free mobile headset. </a:t>
            </a:r>
          </a:p>
          <a:p>
            <a:endParaRPr lang="en-US" noProof="0" dirty="0"/>
          </a:p>
          <a:p>
            <a:r>
              <a:rPr lang="en-US" noProof="0" dirty="0"/>
              <a:t>A consortium of industry stakeholders was formed to standardize Bluetooth that, over the years, has amassed more than 35,000 members of different levels that perhaps is also why certain security and privacy issues have not been fully thought through.</a:t>
            </a:r>
          </a:p>
          <a:p>
            <a:endParaRPr lang="en-US" noProof="0" dirty="0"/>
          </a:p>
          <a:p>
            <a:r>
              <a:rPr lang="en-US" noProof="0" dirty="0"/>
              <a:t>The term Bluetooth is inspired by the Scandinavian King Harald Blåtand (Bluetooth), who united the Danish tribes, hence a metaphor for uniting communication standards.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628925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For LE encoding, the packet bits are always encoded with a FEC code with rate ½, i.e., 1 redundant bit for each bit of information. The bit streams are fed to two different polynomials, whose output is selected alternatively. </a:t>
            </a:r>
          </a:p>
          <a:p>
            <a:endParaRPr lang="en-US" noProof="0" dirty="0"/>
          </a:p>
          <a:p>
            <a:r>
              <a:rPr lang="en-US" noProof="0" dirty="0"/>
              <a:t>A pattern mapper is used to add more redundancy and thus add further improved robustness to errors (and increase range). In the case of S = 2, there is a 1 to 1 mapping between the output of the FEC encoder and the output of the mapper. In case of S = 8 mapping, each 0 bit is converted to a “0011” sequence and a 1 bit into an “1100” sequence.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2031155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entire transmission and reception chain is illustrated above. The data payload is optionally encrypted, then a CRC is produced, the (encrypted) payload and CRC are whitened, and the FEC encoding is applied, followed by pattern mapping. The same procedure is replicated at the receiver in reverse order.</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dirty="0"/>
          </a:p>
        </p:txBody>
      </p:sp>
    </p:spTree>
    <p:extLst>
      <p:ext uri="{BB962C8B-B14F-4D97-AF65-F5344CB8AC3E}">
        <p14:creationId xmlns:p14="http://schemas.microsoft.com/office/powerpoint/2010/main" val="1892722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Lastly, we discuss a new feature introduced in Bluetooth 5.1 to facilitate precise localization that can be useful in IoT. The underlying idea is that of determining the angle of arrival (AoA) of a packet. This can be done by simply computing the phase delay difference at different antennas. Hence, devices that implement Bluetooth 5.1 should have at least two antennas. However, to keep the cost low and preserve energy efficiency, a single receiving chain is used, together with a digital switch. The direction of arrival can be obtained by measuring the delay between signal arrival at different antennas, and simple trigonometric operations.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dirty="0"/>
          </a:p>
        </p:txBody>
      </p:sp>
    </p:spTree>
    <p:extLst>
      <p:ext uri="{BB962C8B-B14F-4D97-AF65-F5344CB8AC3E}">
        <p14:creationId xmlns:p14="http://schemas.microsoft.com/office/powerpoint/2010/main" val="3193847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To instruct a receiver how to switch between antennas, to serve a positioning service, BLE packets are extended with a constant tone extension (CTE) that follows after the FCS. This is a 0/1 sequence that instructs the receiver how long it should listen on one antenna. </a:t>
            </a:r>
          </a:p>
          <a:p>
            <a:endParaRPr lang="en-US" noProof="0" dirty="0"/>
          </a:p>
          <a:p>
            <a:r>
              <a:rPr lang="en-US" noProof="0" dirty="0"/>
              <a:t>The problem with this approach is that the CTE is not protected against channel errors.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dirty="0"/>
          </a:p>
        </p:txBody>
      </p:sp>
    </p:spTree>
    <p:extLst>
      <p:ext uri="{BB962C8B-B14F-4D97-AF65-F5344CB8AC3E}">
        <p14:creationId xmlns:p14="http://schemas.microsoft.com/office/powerpoint/2010/main" val="195382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One technology that may be regarded as a competitor to Bluetooth is ZigBee. ZigBee has the same low power characteristics of Bluetooth, but the data rates supported are much lower. This makes ZigBee more suitable for a different set of applications where messages are less frequent and shorter, for instance home automation. ZigBee also uses the 2.4GHz band but the channel does not change, whilst it is possible to transmit at lower frequencies as well when the communication range required is relatively long.</a:t>
            </a:r>
          </a:p>
          <a:p>
            <a:endParaRPr lang="en-US" noProof="0" dirty="0"/>
          </a:p>
          <a:p>
            <a:r>
              <a:rPr lang="en-US" noProof="0" dirty="0"/>
              <a:t>Three types of devices exist, as show here, each with different capabilities.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37</a:t>
            </a:fld>
            <a:endParaRPr lang="en-US" altLang="en-US" dirty="0"/>
          </a:p>
        </p:txBody>
      </p:sp>
    </p:spTree>
    <p:extLst>
      <p:ext uri="{BB962C8B-B14F-4D97-AF65-F5344CB8AC3E}">
        <p14:creationId xmlns:p14="http://schemas.microsoft.com/office/powerpoint/2010/main" val="2334856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ZigBee has a well-structured protocol stack that follows the OSI reference model to a large degree. The PHY and MAC layers are effectively specified by the IEEE 802.15.4 standard, whereas the other layers are specified by the ZigBee alliance. </a:t>
            </a:r>
          </a:p>
          <a:p>
            <a:endParaRPr lang="en-US" noProof="0" dirty="0"/>
          </a:p>
          <a:p>
            <a:r>
              <a:rPr lang="en-US" noProof="0" dirty="0"/>
              <a:t>Applications running on ZigBee devices are also referred to as Zigbee Device Objects (ZDO). These are managed by the network and application support sublayers that sit on top of the MAC.</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38</a:t>
            </a:fld>
            <a:endParaRPr lang="en-US" altLang="en-US" dirty="0"/>
          </a:p>
        </p:txBody>
      </p:sp>
    </p:spTree>
    <p:extLst>
      <p:ext uri="{BB962C8B-B14F-4D97-AF65-F5344CB8AC3E}">
        <p14:creationId xmlns:p14="http://schemas.microsoft.com/office/powerpoint/2010/main" val="1243944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Protection against interference is ensured through DSSS modulation, whereby the data to be transmitted is multiplied with a pseudo random noise spreading code (PN sequence).</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GB"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access to the channel can be regulated either through carrier-sense multiple-access with collision avoidance (CSMA/CA), whereby each transmission attempt follows a random back-off duration, or a (pseudo) scheduled beacon mode, during which the time is divided into slots of equal length. Such a super frame can itself be divided into a contention based period (CAP), during which stations contend for the channel but transmit within the permitted slot, and a contention free period (CFP), where stations transmit in pre-assigned non-conflicting slots (GTS). The latter is particularly useful for low latency applications</a:t>
            </a:r>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39</a:t>
            </a:fld>
            <a:endParaRPr lang="en-US" altLang="en-US" dirty="0"/>
          </a:p>
        </p:txBody>
      </p:sp>
    </p:spTree>
    <p:extLst>
      <p:ext uri="{BB962C8B-B14F-4D97-AF65-F5344CB8AC3E}">
        <p14:creationId xmlns:p14="http://schemas.microsoft.com/office/powerpoint/2010/main" val="604042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16354E-6974-4833-AB87-3220A0835E84}" type="slidenum">
              <a:rPr lang="en-US" altLang="en-US" smtClean="0"/>
              <a:pPr>
                <a:defRPr/>
              </a:pPr>
              <a:t>40</a:t>
            </a:fld>
            <a:endParaRPr lang="en-US" altLang="en-US" dirty="0"/>
          </a:p>
        </p:txBody>
      </p:sp>
    </p:spTree>
    <p:extLst>
      <p:ext uri="{BB962C8B-B14F-4D97-AF65-F5344CB8AC3E}">
        <p14:creationId xmlns:p14="http://schemas.microsoft.com/office/powerpoint/2010/main" val="2420753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network layer (NWK) is in charge of network bootstrap, device discovery, address assignment, and, in the case of ZC and ZR devices, of forwarding packets to/from other nodes.</a:t>
            </a:r>
          </a:p>
          <a:p>
            <a:endParaRPr lang="en-GB" dirty="0"/>
          </a:p>
          <a:p>
            <a:r>
              <a:rPr lang="en-GB" dirty="0"/>
              <a:t>Security can also be implemented at the network layer to ensure data transmission confidentiality. Symmetric encryption is used with keys provisioned either at manufacturing or transmitted over the air at bootstrap. The latter approach allows for more flexibility in deployment, but also presents security risks.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41</a:t>
            </a:fld>
            <a:endParaRPr lang="en-US" altLang="en-US" dirty="0"/>
          </a:p>
        </p:txBody>
      </p:sp>
    </p:spTree>
    <p:extLst>
      <p:ext uri="{BB962C8B-B14F-4D97-AF65-F5344CB8AC3E}">
        <p14:creationId xmlns:p14="http://schemas.microsoft.com/office/powerpoint/2010/main" val="4003108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application support sublayer largely provides the service points necessary for building and running applications on top of a ZigBee stack. It can also ensure reliability, but performing frame error checking and retransmissions, and in case the data received from applications is too large to fit in a single frame, it handles fragmentation, and respectively fragment reassembly at the receiving end.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42</a:t>
            </a:fld>
            <a:endParaRPr lang="en-US" altLang="en-US" dirty="0"/>
          </a:p>
        </p:txBody>
      </p:sp>
    </p:spTree>
    <p:extLst>
      <p:ext uri="{BB962C8B-B14F-4D97-AF65-F5344CB8AC3E}">
        <p14:creationId xmlns:p14="http://schemas.microsoft.com/office/powerpoint/2010/main" val="957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Bluetooth networks follow a star architecture (piconet), that is, the communication is coordinated by a Master device that can communicate simultaneously with up to seven active slave devices, and enumerate up to 255 inactive devices (parked). </a:t>
            </a:r>
          </a:p>
          <a:p>
            <a:endParaRPr lang="en-US" noProof="0" dirty="0"/>
          </a:p>
          <a:p>
            <a:r>
              <a:rPr lang="en-US" noProof="0" dirty="0"/>
              <a:t>Some devices may be configured to act as masters in one piconet and at the same time as a slave in a different piconet. This effectively forms a “scatternet.”</a:t>
            </a:r>
          </a:p>
          <a:p>
            <a:endParaRPr lang="en-US" noProof="0" dirty="0"/>
          </a:p>
          <a:p>
            <a:r>
              <a:rPr lang="en-US" noProof="0" dirty="0"/>
              <a:t>Depending on their communication range, devices can be grouped into 4 classes: class 1: 100m; class 2: 10m; class 3: 1m; and class 4: 0.5m. Bluetooth 5.0 introduces new PHY features that enable to extend the range up to 400m, as we will discuss shortly.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517622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the following modules, we will study other connectivity solutions for IoT, discuss cloud computing features that enable IoT, and examine security aspects relevant to IoT.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43</a:t>
            </a:fld>
            <a:endParaRPr lang="en-US" altLang="en-US" dirty="0"/>
          </a:p>
        </p:txBody>
      </p:sp>
    </p:spTree>
    <p:extLst>
      <p:ext uri="{BB962C8B-B14F-4D97-AF65-F5344CB8AC3E}">
        <p14:creationId xmlns:p14="http://schemas.microsoft.com/office/powerpoint/2010/main" val="321202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299666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The Bluetooth core specification exceeds 3,000 pages in its latest iteration (5.2), encompassing the features of all previous versions. Many characteristics remain the same, including the protocol stack (to ensure some degree of interoperability), but a new one is added with each release (e.g., to improve energy efficiency, security, localization, etc.)</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The protocol stack is not fully allied with models used in other networking technology, such as the OSI or TCP/IP models. A certain degree of layering exists, but some functions cut across multiple layers. What is unique to Bluetooth is the definition of profiles that essentially define the scope of a particular application of functionality. </a:t>
            </a:r>
            <a:r>
              <a:rPr lang="en-US" sz="1200" kern="1200" dirty="0">
                <a:solidFill>
                  <a:schemeClr val="tx1"/>
                </a:solidFill>
                <a:effectLst/>
                <a:latin typeface="+mn-lt"/>
                <a:ea typeface="ＭＳ Ｐゴシック" charset="0"/>
                <a:cs typeface="ＭＳ Ｐゴシック" charset="0"/>
              </a:rPr>
              <a:t>Thirty-six</a:t>
            </a:r>
            <a:r>
              <a:rPr lang="en-US" noProof="0" dirty="0"/>
              <a:t> distinct profiles are defined in Bluetooth classic, while Bluetooth Low Energy adds more.</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Some of these profiles have a fundamental role, as they allow building other profiles on top. Such is the case of the Generic Access Profile that handles connection establishment.</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75344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Low level functionality that involves precise timing and is critical to the operation of applications is implemented in the hardware, and a host controller interface (HCI) entity interfaces between the hardware and functions implemented on the host. However, with the embedded device, this separation is less clear, as more functionality could be deployed on the chip. </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One essential component is the link manager that implements a link manager protocol that enables over the air configuration commands, as well as securing a link through pairing, key establishment, and encryption of the communication between peers.</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21748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Bluetooth operates in the 2.4GHz frequency band that is license exempt. This requires Bluetooth to share the radio frequency (RF) spectrum with other technologies. To minimize the interference on such technologies, while mitigating interference towards Bluetooth, frequency hopping spread spectrum is adopted, i.e., the communication channel is not fixed, but changes periodically, in an order agreed between the master and slave. This also offers some degree of confidentiality.</a:t>
            </a:r>
          </a:p>
          <a:p>
            <a:endParaRPr lang="en-US" noProof="0" dirty="0"/>
          </a:p>
          <a:p>
            <a:r>
              <a:rPr lang="en-US" noProof="0" dirty="0"/>
              <a:t>To further increase robustness to channel errors, before transmission, data is modulated using GFSK. This is similar to frequency modulation (where the frequency is changed with each symbol period), but a Gaussian filter is applied to data pulses to make the transitions smoother and reduce side-band power (i.e., less interference to adjacent channels). The default data rate is 1Mb/s, but 2 and 3Mb/s are also supported. However, for enhanced data rates (EDR) the modulation employed is differential, namely differential quadrature phase-shift keying is used (symbols differentially encoded using phase shift).</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21622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The RF spectrum used by Bluetooth is portioned into 79 non-overlapping channels, each with a 1MHz bandwidth. </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Once a connection is set-up, a master and slave agree on a pseudo-random hopping sequence that is computed using part of the master’s physical address and a set of exclusive or/and permutation operations. </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Adaptive frequency hopping (AFH) can be used to avoid channels occupied by other devices operating in the same band.</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A slave can only transmit when polled by the master and the frequency does not change during a packet transmission.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2338376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AB9809C-EE6C-4AC7-B97A-B33FBAE78CAD}" type="datetimeFigureOut">
              <a:rPr lang="en-GB" smtClean="0"/>
              <a:t>23/06/2020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11E67D-2B29-446D-BB70-8911D9772B82}" type="slidenum">
              <a:rPr lang="en-GB" smtClean="0"/>
              <a:t>‹#›</a:t>
            </a:fld>
            <a:endParaRPr lang="en-GB" dirty="0"/>
          </a:p>
        </p:txBody>
      </p:sp>
    </p:spTree>
    <p:extLst>
      <p:ext uri="{BB962C8B-B14F-4D97-AF65-F5344CB8AC3E}">
        <p14:creationId xmlns:p14="http://schemas.microsoft.com/office/powerpoint/2010/main" val="55362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AB9809C-EE6C-4AC7-B97A-B33FBAE78CAD}" type="datetimeFigureOut">
              <a:rPr lang="en-GB" smtClean="0"/>
              <a:t>23/06/2020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11E67D-2B29-446D-BB70-8911D9772B82}" type="slidenum">
              <a:rPr lang="en-GB" smtClean="0"/>
              <a:t>‹#›</a:t>
            </a:fld>
            <a:endParaRPr lang="en-GB" dirty="0"/>
          </a:p>
        </p:txBody>
      </p:sp>
    </p:spTree>
    <p:extLst>
      <p:ext uri="{BB962C8B-B14F-4D97-AF65-F5344CB8AC3E}">
        <p14:creationId xmlns:p14="http://schemas.microsoft.com/office/powerpoint/2010/main" val="4077794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B9809C-EE6C-4AC7-B97A-B33FBAE78CAD}" type="datetimeFigureOut">
              <a:rPr lang="en-GB" smtClean="0"/>
              <a:t>23/06/2020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11E67D-2B29-446D-BB70-8911D9772B82}" type="slidenum">
              <a:rPr lang="en-GB" smtClean="0"/>
              <a:t>‹#›</a:t>
            </a:fld>
            <a:endParaRPr lang="en-GB" dirty="0"/>
          </a:p>
        </p:txBody>
      </p:sp>
    </p:spTree>
    <p:extLst>
      <p:ext uri="{BB962C8B-B14F-4D97-AF65-F5344CB8AC3E}">
        <p14:creationId xmlns:p14="http://schemas.microsoft.com/office/powerpoint/2010/main" val="193813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33"/>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10" r:id="rId11"/>
    <p:sldLayoutId id="2147485436" r:id="rId12"/>
    <p:sldLayoutId id="2147485438" r:id="rId13"/>
    <p:sldLayoutId id="2147485440" r:id="rId14"/>
    <p:sldLayoutId id="2147485441" r:id="rId15"/>
    <p:sldLayoutId id="2147485442" r:id="rId16"/>
    <p:sldLayoutId id="2147485443" r:id="rId17"/>
    <p:sldLayoutId id="2147485444" r:id="rId18"/>
    <p:sldLayoutId id="2147485445" r:id="rId19"/>
    <p:sldLayoutId id="2147485446" r:id="rId20"/>
    <p:sldLayoutId id="2147485447" r:id="rId21"/>
    <p:sldLayoutId id="2147485448" r:id="rId22"/>
    <p:sldLayoutId id="2147485449" r:id="rId23"/>
    <p:sldLayoutId id="2147485450" r:id="rId24"/>
    <p:sldLayoutId id="2147485452" r:id="rId25"/>
    <p:sldLayoutId id="2147485512" r:id="rId26"/>
    <p:sldLayoutId id="2147485453" r:id="rId27"/>
    <p:sldLayoutId id="2147485513" r:id="rId28"/>
    <p:sldLayoutId id="2147485526" r:id="rId29"/>
    <p:sldLayoutId id="2147485527" r:id="rId30"/>
    <p:sldLayoutId id="2147485528" r:id="rId3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5.sv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279614" y="1909486"/>
            <a:ext cx="4929724" cy="1519514"/>
          </a:xfrm>
        </p:spPr>
        <p:txBody>
          <a:bodyPr/>
          <a:lstStyle/>
          <a:p>
            <a:r>
              <a:rPr lang="en-GB" sz="5400" dirty="0"/>
              <a:t>IoT </a:t>
            </a:r>
            <a:r>
              <a:rPr lang="en-US" sz="5400" dirty="0"/>
              <a:t>Connectivity</a:t>
            </a:r>
            <a:r>
              <a:rPr lang="en-GB" sz="5400" dirty="0"/>
              <a:t> Part I</a:t>
            </a:r>
            <a:endParaRPr lang="en-US" dirty="0"/>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layer</a:t>
            </a:r>
          </a:p>
        </p:txBody>
      </p:sp>
      <p:sp>
        <p:nvSpPr>
          <p:cNvPr id="4" name="Text Placeholder 3">
            <a:extLst>
              <a:ext uri="{FF2B5EF4-FFF2-40B4-BE49-F238E27FC236}">
                <a16:creationId xmlns:a16="http://schemas.microsoft.com/office/drawing/2014/main" id="{4CB94DCB-6A6F-4E7B-83B7-551ADE8BC4B5}"/>
              </a:ext>
            </a:extLst>
          </p:cNvPr>
          <p:cNvSpPr>
            <a:spLocks noGrp="1"/>
          </p:cNvSpPr>
          <p:nvPr>
            <p:ph type="body" sz="quarter" idx="13"/>
          </p:nvPr>
        </p:nvSpPr>
        <p:spPr/>
        <p:txBody>
          <a:bodyPr/>
          <a:lstStyle/>
          <a:p>
            <a:r>
              <a:rPr lang="en-US" dirty="0"/>
              <a:t>Bluetooth device address (BD_ADDR)</a:t>
            </a:r>
          </a:p>
        </p:txBody>
      </p:sp>
      <p:sp>
        <p:nvSpPr>
          <p:cNvPr id="3" name="Content Placeholder 2"/>
          <p:cNvSpPr>
            <a:spLocks noGrp="1"/>
          </p:cNvSpPr>
          <p:nvPr>
            <p:ph idx="1"/>
          </p:nvPr>
        </p:nvSpPr>
        <p:spPr/>
        <p:txBody>
          <a:bodyPr>
            <a:normAutofit fontScale="92500"/>
          </a:bodyPr>
          <a:lstStyle/>
          <a:p>
            <a:r>
              <a:rPr lang="en-US" dirty="0"/>
              <a:t>Each device has a 48-bit extended unique identifier (EUI-48)</a:t>
            </a:r>
          </a:p>
          <a:p>
            <a:r>
              <a:rPr lang="en-US" dirty="0"/>
              <a:t>Most significant 3 bytes assigned to the manufacturer by IEEE Registration Authority is divided into </a:t>
            </a:r>
          </a:p>
          <a:p>
            <a:pPr lvl="1"/>
            <a:r>
              <a:rPr lang="en-US" sz="1900" dirty="0"/>
              <a:t>Non-significant access part (NAP): 2 bytes</a:t>
            </a:r>
          </a:p>
          <a:p>
            <a:pPr lvl="1"/>
            <a:r>
              <a:rPr lang="en-US" sz="1900" dirty="0"/>
              <a:t>Upper address part (UAP): 1 byte</a:t>
            </a:r>
          </a:p>
          <a:p>
            <a:r>
              <a:rPr lang="en-US" dirty="0"/>
              <a:t>Least significant 3 bytes specifically assigned to each single device by manufacturer</a:t>
            </a:r>
          </a:p>
          <a:p>
            <a:pPr lvl="1"/>
            <a:r>
              <a:rPr lang="en-US" sz="1900" dirty="0"/>
              <a:t>Lower address part (LAP)</a:t>
            </a:r>
          </a:p>
          <a:p>
            <a:pPr lvl="1"/>
            <a:r>
              <a:rPr lang="en-US" sz="1900" dirty="0"/>
              <a:t>Sixty-four of these reserved (1 for general, 63 for dedicated inquiry messages)</a:t>
            </a:r>
          </a:p>
        </p:txBody>
      </p:sp>
      <p:pic>
        <p:nvPicPr>
          <p:cNvPr id="14" name="Picture 13" descr="A screenshot of a video game&#10;&#10;Description automatically generated">
            <a:extLst>
              <a:ext uri="{FF2B5EF4-FFF2-40B4-BE49-F238E27FC236}">
                <a16:creationId xmlns:a16="http://schemas.microsoft.com/office/drawing/2014/main" id="{37E07716-4262-4A26-97A3-66191AE8E764}"/>
              </a:ext>
            </a:extLst>
          </p:cNvPr>
          <p:cNvPicPr>
            <a:picLocks noChangeAspect="1"/>
          </p:cNvPicPr>
          <p:nvPr/>
        </p:nvPicPr>
        <p:blipFill>
          <a:blip r:embed="rId3"/>
          <a:stretch>
            <a:fillRect/>
          </a:stretch>
        </p:blipFill>
        <p:spPr>
          <a:xfrm>
            <a:off x="6096000" y="2774217"/>
            <a:ext cx="5881141" cy="1309566"/>
          </a:xfrm>
          <a:prstGeom prst="rect">
            <a:avLst/>
          </a:prstGeom>
        </p:spPr>
      </p:pic>
    </p:spTree>
    <p:extLst>
      <p:ext uri="{BB962C8B-B14F-4D97-AF65-F5344CB8AC3E}">
        <p14:creationId xmlns:p14="http://schemas.microsoft.com/office/powerpoint/2010/main" val="320072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layer</a:t>
            </a:r>
          </a:p>
        </p:txBody>
      </p:sp>
      <p:sp>
        <p:nvSpPr>
          <p:cNvPr id="6" name="Text Placeholder 5">
            <a:extLst>
              <a:ext uri="{FF2B5EF4-FFF2-40B4-BE49-F238E27FC236}">
                <a16:creationId xmlns:a16="http://schemas.microsoft.com/office/drawing/2014/main" id="{94A7CB1D-FFB1-4329-8041-CC05ADD38049}"/>
              </a:ext>
            </a:extLst>
          </p:cNvPr>
          <p:cNvSpPr>
            <a:spLocks noGrp="1"/>
          </p:cNvSpPr>
          <p:nvPr>
            <p:ph type="body" sz="quarter" idx="13"/>
          </p:nvPr>
        </p:nvSpPr>
        <p:spPr/>
        <p:txBody>
          <a:bodyPr/>
          <a:lstStyle/>
          <a:p>
            <a:r>
              <a:rPr lang="en-US" dirty="0"/>
              <a:t>Frame format</a:t>
            </a:r>
          </a:p>
        </p:txBody>
      </p:sp>
      <p:sp>
        <p:nvSpPr>
          <p:cNvPr id="3" name="Content Placeholder 2"/>
          <p:cNvSpPr>
            <a:spLocks noGrp="1"/>
          </p:cNvSpPr>
          <p:nvPr>
            <p:ph idx="1"/>
          </p:nvPr>
        </p:nvSpPr>
        <p:spPr/>
        <p:txBody>
          <a:bodyPr>
            <a:normAutofit/>
          </a:bodyPr>
          <a:lstStyle/>
          <a:p>
            <a:pPr lvl="1"/>
            <a:endParaRPr lang="en-US" dirty="0"/>
          </a:p>
          <a:p>
            <a:r>
              <a:rPr lang="en-US" dirty="0"/>
              <a:t>Data and control information encapsulated into frames that start with an “Access Code” and a “Header”</a:t>
            </a:r>
          </a:p>
          <a:p>
            <a:r>
              <a:rPr lang="en-US" dirty="0">
                <a:sym typeface="Symbol" panose="05050102010706020507" pitchFamily="18" charset="2"/>
              </a:rPr>
              <a:t>Payload is optional </a:t>
            </a:r>
            <a:r>
              <a:rPr lang="en-US" dirty="0"/>
              <a:t>(some frames used for device discovery, connection establishment, etc.) and </a:t>
            </a:r>
            <a:r>
              <a:rPr lang="en-US" dirty="0">
                <a:sym typeface="Symbol" panose="05050102010706020507" pitchFamily="18" charset="2"/>
              </a:rPr>
              <a:t>16-bit Cyclic Redundancy Check (CRC) computed on payloads</a:t>
            </a:r>
          </a:p>
          <a:p>
            <a:pPr marL="0" indent="0">
              <a:buNone/>
            </a:pPr>
            <a:endParaRPr lang="en-US" dirty="0">
              <a:sym typeface="Symbol" panose="05050102010706020507" pitchFamily="18" charset="2"/>
            </a:endParaRPr>
          </a:p>
          <a:p>
            <a:endParaRPr lang="en-US" dirty="0">
              <a:sym typeface="Symbol" panose="05050102010706020507" pitchFamily="18" charset="2"/>
            </a:endParaRPr>
          </a:p>
        </p:txBody>
      </p:sp>
      <p:pic>
        <p:nvPicPr>
          <p:cNvPr id="5" name="Picture 4">
            <a:extLst>
              <a:ext uri="{FF2B5EF4-FFF2-40B4-BE49-F238E27FC236}">
                <a16:creationId xmlns:a16="http://schemas.microsoft.com/office/drawing/2014/main" id="{97BF3F32-F96B-4555-8426-F534FFB08841}"/>
              </a:ext>
            </a:extLst>
          </p:cNvPr>
          <p:cNvPicPr>
            <a:picLocks noChangeAspect="1"/>
          </p:cNvPicPr>
          <p:nvPr/>
        </p:nvPicPr>
        <p:blipFill>
          <a:blip r:embed="rId3"/>
          <a:srcRect/>
          <a:stretch/>
        </p:blipFill>
        <p:spPr>
          <a:xfrm>
            <a:off x="768565" y="3994543"/>
            <a:ext cx="10654869" cy="1773369"/>
          </a:xfrm>
          <a:prstGeom prst="rect">
            <a:avLst/>
          </a:prstGeom>
        </p:spPr>
      </p:pic>
    </p:spTree>
    <p:extLst>
      <p:ext uri="{BB962C8B-B14F-4D97-AF65-F5344CB8AC3E}">
        <p14:creationId xmlns:p14="http://schemas.microsoft.com/office/powerpoint/2010/main" val="314982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Codes</a:t>
            </a:r>
          </a:p>
        </p:txBody>
      </p:sp>
      <p:sp>
        <p:nvSpPr>
          <p:cNvPr id="3" name="Text Placeholder 2">
            <a:extLst>
              <a:ext uri="{FF2B5EF4-FFF2-40B4-BE49-F238E27FC236}">
                <a16:creationId xmlns:a16="http://schemas.microsoft.com/office/drawing/2014/main" id="{5788912D-1268-42C3-BBEE-1D71C7FD0D33}"/>
              </a:ext>
            </a:extLst>
          </p:cNvPr>
          <p:cNvSpPr>
            <a:spLocks noGrp="1"/>
          </p:cNvSpPr>
          <p:nvPr>
            <p:ph type="body" sz="quarter" idx="13"/>
          </p:nvPr>
        </p:nvSpPr>
        <p:spPr/>
        <p:txBody>
          <a:bodyPr/>
          <a:lstStyle/>
          <a:p>
            <a:r>
              <a:rPr lang="en-US" dirty="0"/>
              <a:t>Consisting of preamble, sync word, and optionally trailer</a:t>
            </a:r>
          </a:p>
        </p:txBody>
      </p:sp>
      <p:sp>
        <p:nvSpPr>
          <p:cNvPr id="4" name="Text Placeholder 3">
            <a:extLst>
              <a:ext uri="{FF2B5EF4-FFF2-40B4-BE49-F238E27FC236}">
                <a16:creationId xmlns:a16="http://schemas.microsoft.com/office/drawing/2014/main" id="{53FEFC19-7642-4BCE-B15E-F79AF091F77F}"/>
              </a:ext>
            </a:extLst>
          </p:cNvPr>
          <p:cNvSpPr>
            <a:spLocks noGrp="1"/>
          </p:cNvSpPr>
          <p:nvPr>
            <p:ph type="body" sz="quarter" idx="16"/>
          </p:nvPr>
        </p:nvSpPr>
        <p:spPr/>
        <p:txBody>
          <a:bodyPr/>
          <a:lstStyle/>
          <a:p>
            <a:r>
              <a:rPr lang="en-US" dirty="0"/>
              <a:t>Sync words</a:t>
            </a:r>
          </a:p>
        </p:txBody>
      </p:sp>
      <p:sp>
        <p:nvSpPr>
          <p:cNvPr id="5" name="Content Placeholder 4"/>
          <p:cNvSpPr>
            <a:spLocks noGrp="1"/>
          </p:cNvSpPr>
          <p:nvPr>
            <p:ph sz="quarter" idx="19"/>
          </p:nvPr>
        </p:nvSpPr>
        <p:spPr/>
        <p:txBody>
          <a:bodyPr>
            <a:normAutofit/>
          </a:bodyPr>
          <a:lstStyle/>
          <a:p>
            <a:r>
              <a:rPr lang="en-US" dirty="0"/>
              <a:t>Generate information sequence</a:t>
            </a:r>
          </a:p>
          <a:p>
            <a:pPr lvl="1"/>
            <a:r>
              <a:rPr lang="en-US" dirty="0"/>
              <a:t>The LAP (most of the time of the master)</a:t>
            </a:r>
          </a:p>
          <a:p>
            <a:pPr lvl="1"/>
            <a:r>
              <a:rPr lang="en-US" dirty="0"/>
              <a:t>Append 6 bits to form together with the LAP MSB a 7-bit Barker sequence</a:t>
            </a:r>
          </a:p>
          <a:p>
            <a:r>
              <a:rPr lang="en-US" dirty="0"/>
              <a:t>XOR with part of a known 64-bit PN sequence</a:t>
            </a:r>
          </a:p>
          <a:p>
            <a:pPr algn="l"/>
            <a:r>
              <a:rPr lang="en-US" dirty="0"/>
              <a:t>Generate 64-bit codeword using encoded info and known block code generator polynomial</a:t>
            </a:r>
          </a:p>
          <a:p>
            <a:pPr algn="l"/>
            <a:r>
              <a:rPr lang="en-US" dirty="0"/>
              <a:t>XOR codeword with the same PN sequence </a:t>
            </a:r>
          </a:p>
          <a:p>
            <a:pPr algn="l"/>
            <a:endParaRPr lang="en-US" dirty="0"/>
          </a:p>
          <a:p>
            <a:endParaRPr lang="en-US" dirty="0"/>
          </a:p>
          <a:p>
            <a:pPr marL="0" indent="0">
              <a:buNone/>
            </a:pPr>
            <a:endParaRPr lang="en-US" sz="2000" dirty="0"/>
          </a:p>
        </p:txBody>
      </p:sp>
      <p:sp>
        <p:nvSpPr>
          <p:cNvPr id="6" name="Text Placeholder 5">
            <a:extLst>
              <a:ext uri="{FF2B5EF4-FFF2-40B4-BE49-F238E27FC236}">
                <a16:creationId xmlns:a16="http://schemas.microsoft.com/office/drawing/2014/main" id="{6B608C6B-012F-4FE9-95B6-15118F6D8CFA}"/>
              </a:ext>
            </a:extLst>
          </p:cNvPr>
          <p:cNvSpPr>
            <a:spLocks noGrp="1"/>
          </p:cNvSpPr>
          <p:nvPr>
            <p:ph type="body" sz="quarter" idx="18"/>
          </p:nvPr>
        </p:nvSpPr>
        <p:spPr/>
        <p:txBody>
          <a:bodyPr/>
          <a:lstStyle/>
          <a:p>
            <a:r>
              <a:rPr lang="en-US" dirty="0"/>
              <a:t>Types of access codes</a:t>
            </a:r>
          </a:p>
        </p:txBody>
      </p:sp>
      <p:sp>
        <p:nvSpPr>
          <p:cNvPr id="13" name="Content Placeholder 12">
            <a:extLst>
              <a:ext uri="{FF2B5EF4-FFF2-40B4-BE49-F238E27FC236}">
                <a16:creationId xmlns:a16="http://schemas.microsoft.com/office/drawing/2014/main" id="{3DA574AC-7C1D-4209-A59B-7BAB335380FC}"/>
              </a:ext>
            </a:extLst>
          </p:cNvPr>
          <p:cNvSpPr>
            <a:spLocks noGrp="1"/>
          </p:cNvSpPr>
          <p:nvPr>
            <p:ph sz="quarter" idx="21"/>
          </p:nvPr>
        </p:nvSpPr>
        <p:spPr/>
        <p:txBody>
          <a:bodyPr/>
          <a:lstStyle/>
          <a:p>
            <a:r>
              <a:rPr lang="en-US" dirty="0"/>
              <a:t>Channel Access Code (CAC) – used to identify piconet</a:t>
            </a:r>
          </a:p>
          <a:p>
            <a:r>
              <a:rPr lang="en-US" dirty="0"/>
              <a:t>Device Access Code (DAC) – used for signaling (e.g., communicate master clock to slaves)</a:t>
            </a:r>
          </a:p>
          <a:p>
            <a:r>
              <a:rPr lang="en-US" dirty="0"/>
              <a:t>Inquiry Access Code (IAC) is of two types:</a:t>
            </a:r>
          </a:p>
          <a:p>
            <a:pPr lvl="1"/>
            <a:r>
              <a:rPr lang="en-US" dirty="0"/>
              <a:t>General (0x9E8B33 used for device discovery)</a:t>
            </a:r>
          </a:p>
          <a:p>
            <a:pPr lvl="1"/>
            <a:r>
              <a:rPr lang="en-US" dirty="0"/>
              <a:t>Dedicated</a:t>
            </a:r>
          </a:p>
          <a:p>
            <a:endParaRPr lang="en-US" dirty="0"/>
          </a:p>
          <a:p>
            <a:r>
              <a:rPr lang="en-US" dirty="0"/>
              <a:t>Access code is not encoded further and is always transmitted at 1Mb/s </a:t>
            </a:r>
            <a:r>
              <a:rPr lang="en-US" dirty="0">
                <a:latin typeface="Times New Roman" panose="02020603050405020304" pitchFamily="18" charset="0"/>
                <a:cs typeface="Times New Roman" panose="02020603050405020304" pitchFamily="18" charset="0"/>
              </a:rPr>
              <a:t>→ </a:t>
            </a:r>
            <a:r>
              <a:rPr lang="en-US" dirty="0"/>
              <a:t>LAP appears in clear</a:t>
            </a:r>
          </a:p>
          <a:p>
            <a:endParaRPr lang="en-US" dirty="0"/>
          </a:p>
        </p:txBody>
      </p:sp>
    </p:spTree>
    <p:extLst>
      <p:ext uri="{BB962C8B-B14F-4D97-AF65-F5344CB8AC3E}">
        <p14:creationId xmlns:p14="http://schemas.microsoft.com/office/powerpoint/2010/main" val="326946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Bluetooth header</a:t>
            </a:r>
          </a:p>
        </p:txBody>
      </p:sp>
      <p:sp>
        <p:nvSpPr>
          <p:cNvPr id="5" name="Content Placeholder 4"/>
          <p:cNvSpPr>
            <a:spLocks noGrp="1"/>
          </p:cNvSpPr>
          <p:nvPr>
            <p:ph idx="1"/>
          </p:nvPr>
        </p:nvSpPr>
        <p:spPr>
          <a:xfrm>
            <a:off x="479425" y="1171111"/>
            <a:ext cx="11326752" cy="5079218"/>
          </a:xfrm>
        </p:spPr>
        <p:txBody>
          <a:bodyPr>
            <a:normAutofit lnSpcReduction="10000"/>
          </a:bodyPr>
          <a:lstStyle/>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2000" b="1" dirty="0">
                <a:solidFill>
                  <a:schemeClr val="accent1"/>
                </a:solidFill>
              </a:rPr>
              <a:t>Addr</a:t>
            </a:r>
            <a:r>
              <a:rPr lang="en-US" sz="2000" dirty="0"/>
              <a:t> identifies to which of the seven active slaves the frame is addressed (Access Code contains master’s LAP)</a:t>
            </a:r>
          </a:p>
          <a:p>
            <a:r>
              <a:rPr lang="en-US" sz="2000" b="1" dirty="0">
                <a:solidFill>
                  <a:schemeClr val="accent1"/>
                </a:solidFill>
              </a:rPr>
              <a:t>Type</a:t>
            </a:r>
            <a:r>
              <a:rPr lang="en-US" sz="2000" dirty="0"/>
              <a:t> identifies the frame type, the Forward Error Correction (FEC) mechanisms used to encode the payload, and how many slots will be used to transmit the frame</a:t>
            </a:r>
          </a:p>
          <a:p>
            <a:r>
              <a:rPr lang="en-US" sz="2000" b="1" dirty="0">
                <a:solidFill>
                  <a:schemeClr val="accent1"/>
                </a:solidFill>
              </a:rPr>
              <a:t>F</a:t>
            </a:r>
            <a:r>
              <a:rPr lang="en-US" sz="2000" b="1" dirty="0"/>
              <a:t> </a:t>
            </a:r>
            <a:r>
              <a:rPr lang="en-US" sz="2000" dirty="0"/>
              <a:t>(flow) signals if the slave’s buffer is full</a:t>
            </a:r>
          </a:p>
          <a:p>
            <a:r>
              <a:rPr lang="en-US" sz="2000" b="1" dirty="0">
                <a:solidFill>
                  <a:schemeClr val="accent1"/>
                </a:solidFill>
              </a:rPr>
              <a:t>A</a:t>
            </a:r>
            <a:r>
              <a:rPr lang="en-US" sz="2000" b="1" dirty="0"/>
              <a:t> </a:t>
            </a:r>
            <a:r>
              <a:rPr lang="en-US" sz="2000" dirty="0"/>
              <a:t>(acknowledgement) is used to piggyback acknowledgement onto a data frame</a:t>
            </a:r>
          </a:p>
          <a:p>
            <a:r>
              <a:rPr lang="en-US" sz="2000" b="1" dirty="0">
                <a:solidFill>
                  <a:schemeClr val="accent1"/>
                </a:solidFill>
              </a:rPr>
              <a:t>S</a:t>
            </a:r>
            <a:r>
              <a:rPr lang="en-US" sz="2000" b="1" dirty="0"/>
              <a:t> </a:t>
            </a:r>
            <a:r>
              <a:rPr lang="en-US" sz="2000" dirty="0"/>
              <a:t>(sequence bit) is used for detecting retransmissions</a:t>
            </a:r>
          </a:p>
          <a:p>
            <a:pPr marL="0" indent="0">
              <a:buNone/>
            </a:pPr>
            <a:endParaRPr lang="en-US" sz="2000" b="1" dirty="0"/>
          </a:p>
        </p:txBody>
      </p:sp>
      <p:pic>
        <p:nvPicPr>
          <p:cNvPr id="4" name="Picture 3" descr="A picture containing clock, room, black, display&#10;&#10;Description automatically generated">
            <a:extLst>
              <a:ext uri="{FF2B5EF4-FFF2-40B4-BE49-F238E27FC236}">
                <a16:creationId xmlns:a16="http://schemas.microsoft.com/office/drawing/2014/main" id="{774BE710-2555-48BC-9997-89B254CA2745}"/>
              </a:ext>
            </a:extLst>
          </p:cNvPr>
          <p:cNvPicPr>
            <a:picLocks noChangeAspect="1"/>
          </p:cNvPicPr>
          <p:nvPr/>
        </p:nvPicPr>
        <p:blipFill>
          <a:blip r:embed="rId3"/>
          <a:stretch>
            <a:fillRect/>
          </a:stretch>
        </p:blipFill>
        <p:spPr>
          <a:xfrm>
            <a:off x="2197597" y="1171111"/>
            <a:ext cx="9411373" cy="2127674"/>
          </a:xfrm>
          <a:prstGeom prst="rect">
            <a:avLst/>
          </a:prstGeom>
        </p:spPr>
      </p:pic>
    </p:spTree>
    <p:extLst>
      <p:ext uri="{BB962C8B-B14F-4D97-AF65-F5344CB8AC3E}">
        <p14:creationId xmlns:p14="http://schemas.microsoft.com/office/powerpoint/2010/main" val="307427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Bluetooth header</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79425" y="1554490"/>
                <a:ext cx="11233150" cy="4603242"/>
              </a:xfrm>
            </p:spPr>
            <p:txBody>
              <a:bodyPr>
                <a:normAutofit/>
              </a:bodyPr>
              <a:lstStyle/>
              <a:p>
                <a:r>
                  <a:rPr lang="en-US" b="1" dirty="0">
                    <a:solidFill>
                      <a:schemeClr val="accent1"/>
                    </a:solidFill>
                  </a:rPr>
                  <a:t>Header error check </a:t>
                </a:r>
                <a:r>
                  <a:rPr lang="en-US" dirty="0"/>
                  <a:t>(HEC) generated using a linear-feedback shift register (LFSR), whose internal 8-bit state is initialized with the master’s UAP</a:t>
                </a:r>
              </a:p>
              <a:p>
                <a:endParaRPr lang="en-US" dirty="0"/>
              </a:p>
              <a:p>
                <a:r>
                  <a:rPr lang="en-US" dirty="0"/>
                  <a:t>Whole header is scrambled (“whitened”) using another LFSR, whose 7-bit state is initialized with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6</m:t>
                        </m:r>
                      </m:sub>
                    </m:sSub>
                    <m:r>
                      <a:rPr lang="en-US" i="1">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c</m:t>
                        </m:r>
                      </m:e>
                      <m:sub>
                        <m:r>
                          <a:rPr lang="en-US">
                            <a:latin typeface="Cambria Math" panose="02040503050406030204" pitchFamily="18" charset="0"/>
                          </a:rPr>
                          <m:t>1</m:t>
                        </m:r>
                      </m:sub>
                    </m:sSub>
                  </m:oMath>
                </a14:m>
                <a:r>
                  <a:rPr lang="en-US" dirty="0"/>
                  <a:t> of the master’s clock (clk) and by setting the bit in position 6 to 1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sym typeface="Symbol" panose="05050102010706020507" pitchFamily="18" charset="2"/>
                  </a:rPr>
                  <a:t> the goal is to avoid long sequences of all zero/one bits</a:t>
                </a:r>
                <a:endParaRPr lang="en-US" dirty="0"/>
              </a:p>
              <a:p>
                <a:endParaRPr lang="en-US" dirty="0"/>
              </a:p>
              <a:p>
                <a:r>
                  <a:rPr lang="en-US" dirty="0"/>
                  <a:t>The whitened header is FEC-encoded with coding rate 1/3 (i.e., every bit of the information is repeated three times)</a:t>
                </a:r>
              </a:p>
              <a:p>
                <a:endParaRPr lang="en-US" b="1" dirty="0"/>
              </a:p>
              <a:p>
                <a:r>
                  <a:rPr lang="en-US" dirty="0">
                    <a:sym typeface="Symbol" panose="05050102010706020507" pitchFamily="18" charset="2"/>
                  </a:rPr>
                  <a:t>Payload is also whitened with the same LFSR initialized with a part of the master’s clock</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79425" y="1554490"/>
                <a:ext cx="11233150" cy="4603242"/>
              </a:xfrm>
              <a:blipFill rotWithShape="1">
                <a:blip r:embed="rId2"/>
                <a:stretch>
                  <a:fillRect l="-1574" t="-1987" r="-1574" b="-1457"/>
                </a:stretch>
              </a:blipFill>
            </p:spPr>
            <p:txBody>
              <a:bodyPr/>
              <a:lstStyle/>
              <a:p>
                <a:r>
                  <a:rPr lang="en-US">
                    <a:noFill/>
                  </a:rPr>
                  <a:t> </a:t>
                </a:r>
              </a:p>
            </p:txBody>
          </p:sp>
        </mc:Fallback>
      </mc:AlternateContent>
    </p:spTree>
    <p:extLst>
      <p:ext uri="{BB962C8B-B14F-4D97-AF65-F5344CB8AC3E}">
        <p14:creationId xmlns:p14="http://schemas.microsoft.com/office/powerpoint/2010/main" val="2364310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E128-DC21-4FA8-B3F1-DFA7D70DAA85}"/>
              </a:ext>
            </a:extLst>
          </p:cNvPr>
          <p:cNvSpPr>
            <a:spLocks noGrp="1"/>
          </p:cNvSpPr>
          <p:nvPr>
            <p:ph type="title"/>
          </p:nvPr>
        </p:nvSpPr>
        <p:spPr/>
        <p:txBody>
          <a:bodyPr/>
          <a:lstStyle/>
          <a:p>
            <a:r>
              <a:rPr lang="en-US" dirty="0"/>
              <a:t>Error detection and correction</a:t>
            </a:r>
          </a:p>
        </p:txBody>
      </p:sp>
      <p:sp>
        <p:nvSpPr>
          <p:cNvPr id="3" name="Content Placeholder 2">
            <a:extLst>
              <a:ext uri="{FF2B5EF4-FFF2-40B4-BE49-F238E27FC236}">
                <a16:creationId xmlns:a16="http://schemas.microsoft.com/office/drawing/2014/main" id="{6E280D08-69DE-4A93-9C21-F008548A1597}"/>
              </a:ext>
            </a:extLst>
          </p:cNvPr>
          <p:cNvSpPr>
            <a:spLocks noGrp="1"/>
          </p:cNvSpPr>
          <p:nvPr>
            <p:ph idx="1"/>
          </p:nvPr>
        </p:nvSpPr>
        <p:spPr/>
        <p:txBody>
          <a:bodyPr/>
          <a:lstStyle/>
          <a:p>
            <a:r>
              <a:rPr lang="en-US" dirty="0"/>
              <a:t>Cyclic Redundancy Check (CRC) computed on the payload using a 16-bit LFSR, initialized with the UAP, and the eight right-most bits set to zero.</a:t>
            </a:r>
          </a:p>
          <a:p>
            <a:r>
              <a:rPr lang="en-US" dirty="0"/>
              <a:t>CRC recomputed at receiver to detect if the packet transmission experienced errors.</a:t>
            </a:r>
          </a:p>
          <a:p>
            <a:endParaRPr lang="en-US" dirty="0"/>
          </a:p>
          <a:p>
            <a:r>
              <a:rPr lang="en-US" dirty="0"/>
              <a:t>Forward error correction (FEC) is applied on the header and can be also applied to payload, to increase information redundancy and robustness to errors</a:t>
            </a:r>
          </a:p>
          <a:p>
            <a:r>
              <a:rPr lang="en-US" dirty="0"/>
              <a:t>FEC with rates 1/3 and 2/3 supported, that is each information bit is repeated three times and respectively the packet is encoded with a polynomial that on an average produces one redundant bit for every 2 bits of information.</a:t>
            </a:r>
          </a:p>
        </p:txBody>
      </p:sp>
    </p:spTree>
    <p:extLst>
      <p:ext uri="{BB962C8B-B14F-4D97-AF65-F5344CB8AC3E}">
        <p14:creationId xmlns:p14="http://schemas.microsoft.com/office/powerpoint/2010/main" val="388809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Logical Link Control Adaptation (L2CAP)</a:t>
            </a:r>
          </a:p>
        </p:txBody>
      </p:sp>
      <p:sp>
        <p:nvSpPr>
          <p:cNvPr id="6" name="Content Placeholder 5"/>
          <p:cNvSpPr>
            <a:spLocks noGrp="1"/>
          </p:cNvSpPr>
          <p:nvPr>
            <p:ph idx="1"/>
          </p:nvPr>
        </p:nvSpPr>
        <p:spPr/>
        <p:txBody>
          <a:bodyPr>
            <a:normAutofit/>
          </a:bodyPr>
          <a:lstStyle/>
          <a:p>
            <a:endParaRPr lang="en-US" dirty="0"/>
          </a:p>
          <a:p>
            <a:r>
              <a:rPr lang="en-US" dirty="0"/>
              <a:t>Determines to which protocol to pass the packets (multiplexing)</a:t>
            </a:r>
          </a:p>
          <a:p>
            <a:r>
              <a:rPr lang="en-US" dirty="0"/>
              <a:t>Configures payload sizes between 48 bytes and 64 kilobytes (default MTU is 672 bytes)</a:t>
            </a:r>
          </a:p>
          <a:p>
            <a:r>
              <a:rPr lang="en-US" dirty="0"/>
              <a:t>Segmentation of large packets and reassembly</a:t>
            </a:r>
          </a:p>
          <a:p>
            <a:r>
              <a:rPr lang="en-US" dirty="0"/>
              <a:t>Can perform CRC checks and retransmissions when required </a:t>
            </a:r>
          </a:p>
          <a:p>
            <a:r>
              <a:rPr lang="en-US" dirty="0"/>
              <a:t>Not all applications may need to use L2CAP (e.g., audio streaming applications that transmit samples continuously)</a:t>
            </a:r>
          </a:p>
        </p:txBody>
      </p:sp>
    </p:spTree>
    <p:extLst>
      <p:ext uri="{BB962C8B-B14F-4D97-AF65-F5344CB8AC3E}">
        <p14:creationId xmlns:p14="http://schemas.microsoft.com/office/powerpoint/2010/main" val="238509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management protocol (LMP)</a:t>
            </a:r>
          </a:p>
        </p:txBody>
      </p:sp>
      <p:sp>
        <p:nvSpPr>
          <p:cNvPr id="3" name="Text Placeholder 2">
            <a:extLst>
              <a:ext uri="{FF2B5EF4-FFF2-40B4-BE49-F238E27FC236}">
                <a16:creationId xmlns:a16="http://schemas.microsoft.com/office/drawing/2014/main" id="{139E5D3E-C98C-4A55-A72D-E461BE1D9700}"/>
              </a:ext>
            </a:extLst>
          </p:cNvPr>
          <p:cNvSpPr>
            <a:spLocks noGrp="1"/>
          </p:cNvSpPr>
          <p:nvPr>
            <p:ph type="body" sz="quarter" idx="13"/>
          </p:nvPr>
        </p:nvSpPr>
        <p:spPr/>
        <p:txBody>
          <a:bodyPr/>
          <a:lstStyle/>
          <a:p>
            <a:r>
              <a:rPr lang="en-US" dirty="0"/>
              <a:t>Connection set-up</a:t>
            </a:r>
          </a:p>
        </p:txBody>
      </p:sp>
      <p:pic>
        <p:nvPicPr>
          <p:cNvPr id="4" name="Content Placeholder 3"/>
          <p:cNvPicPr>
            <a:picLocks noGrp="1" noChangeAspect="1"/>
          </p:cNvPicPr>
          <p:nvPr>
            <p:ph idx="1"/>
          </p:nvPr>
        </p:nvPicPr>
        <p:blipFill>
          <a:blip r:embed="rId3"/>
          <a:stretch/>
        </p:blipFill>
        <p:spPr>
          <a:xfrm>
            <a:off x="6794339" y="1629080"/>
            <a:ext cx="4424671" cy="4411140"/>
          </a:xfrm>
        </p:spPr>
      </p:pic>
      <p:sp>
        <p:nvSpPr>
          <p:cNvPr id="9" name="Content Placeholder 5">
            <a:extLst>
              <a:ext uri="{FF2B5EF4-FFF2-40B4-BE49-F238E27FC236}">
                <a16:creationId xmlns:a16="http://schemas.microsoft.com/office/drawing/2014/main" id="{347D3836-85B8-4A7F-ABA5-A30DB52EFB2A}"/>
              </a:ext>
            </a:extLst>
          </p:cNvPr>
          <p:cNvSpPr txBox="1">
            <a:spLocks/>
          </p:cNvSpPr>
          <p:nvPr/>
        </p:nvSpPr>
        <p:spPr>
          <a:xfrm>
            <a:off x="479424" y="1629080"/>
            <a:ext cx="5616575" cy="4086426"/>
          </a:xfrm>
          <a:prstGeom prst="rect">
            <a:avLst/>
          </a:prstGeom>
        </p:spPr>
        <p:txBody>
          <a:bodyPr vert="horz" lIns="0" tIns="0" rIns="0" bIns="0" rtlCol="0">
            <a:norm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sz="2200" dirty="0"/>
              <a:t>Master aiming to discover devices it wants to be connected to (slaves) enters the “inquiry” substate. </a:t>
            </a:r>
          </a:p>
          <a:p>
            <a:r>
              <a:rPr lang="en-US" sz="2200" dirty="0"/>
              <a:t>Sends inquiry packets to over 32 wake-up carriers, equally distributed over the 79MHz range, hopping following a pseudo-random sequence.</a:t>
            </a:r>
          </a:p>
          <a:p>
            <a:r>
              <a:rPr lang="en-US" sz="2200" dirty="0"/>
              <a:t>Discoverable device enters the “inquiry scan” substate every 1.28 seconds </a:t>
            </a:r>
            <a:r>
              <a:rPr lang="en-US" sz="2200" dirty="0">
                <a:latin typeface="Times New Roman" panose="02020603050405020304" pitchFamily="18" charset="0"/>
                <a:cs typeface="Times New Roman" panose="02020603050405020304" pitchFamily="18" charset="0"/>
              </a:rPr>
              <a:t>→</a:t>
            </a:r>
            <a:r>
              <a:rPr lang="en-US" sz="2200" dirty="0"/>
              <a:t> listens for inquiries for 11.25ms, while hopping according to own sequence</a:t>
            </a:r>
          </a:p>
        </p:txBody>
      </p:sp>
    </p:spTree>
    <p:extLst>
      <p:ext uri="{BB962C8B-B14F-4D97-AF65-F5344CB8AC3E}">
        <p14:creationId xmlns:p14="http://schemas.microsoft.com/office/powerpoint/2010/main" val="335106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management protocol (LMP)</a:t>
            </a:r>
          </a:p>
        </p:txBody>
      </p:sp>
      <p:sp>
        <p:nvSpPr>
          <p:cNvPr id="3" name="Text Placeholder 2">
            <a:extLst>
              <a:ext uri="{FF2B5EF4-FFF2-40B4-BE49-F238E27FC236}">
                <a16:creationId xmlns:a16="http://schemas.microsoft.com/office/drawing/2014/main" id="{139E5D3E-C98C-4A55-A72D-E461BE1D9700}"/>
              </a:ext>
            </a:extLst>
          </p:cNvPr>
          <p:cNvSpPr>
            <a:spLocks noGrp="1"/>
          </p:cNvSpPr>
          <p:nvPr>
            <p:ph type="body" sz="quarter" idx="13"/>
          </p:nvPr>
        </p:nvSpPr>
        <p:spPr/>
        <p:txBody>
          <a:bodyPr/>
          <a:lstStyle/>
          <a:p>
            <a:r>
              <a:rPr lang="en-US" dirty="0"/>
              <a:t>Connection set-up</a:t>
            </a:r>
          </a:p>
        </p:txBody>
      </p:sp>
      <p:pic>
        <p:nvPicPr>
          <p:cNvPr id="4" name="Content Placeholder 3"/>
          <p:cNvPicPr>
            <a:picLocks noGrp="1" noChangeAspect="1"/>
          </p:cNvPicPr>
          <p:nvPr>
            <p:ph idx="1"/>
          </p:nvPr>
        </p:nvPicPr>
        <p:blipFill>
          <a:blip r:embed="rId3"/>
          <a:stretch/>
        </p:blipFill>
        <p:spPr>
          <a:xfrm>
            <a:off x="6794339" y="1629080"/>
            <a:ext cx="4424671" cy="4411140"/>
          </a:xfrm>
        </p:spPr>
      </p:pic>
      <p:sp>
        <p:nvSpPr>
          <p:cNvPr id="9" name="Content Placeholder 5">
            <a:extLst>
              <a:ext uri="{FF2B5EF4-FFF2-40B4-BE49-F238E27FC236}">
                <a16:creationId xmlns:a16="http://schemas.microsoft.com/office/drawing/2014/main" id="{347D3836-85B8-4A7F-ABA5-A30DB52EFB2A}"/>
              </a:ext>
            </a:extLst>
          </p:cNvPr>
          <p:cNvSpPr txBox="1">
            <a:spLocks/>
          </p:cNvSpPr>
          <p:nvPr/>
        </p:nvSpPr>
        <p:spPr>
          <a:xfrm>
            <a:off x="479425" y="1629080"/>
            <a:ext cx="5481108" cy="4528652"/>
          </a:xfrm>
          <a:prstGeom prst="rect">
            <a:avLst/>
          </a:prstGeom>
        </p:spPr>
        <p:txBody>
          <a:bodyPr vert="horz" lIns="0" tIns="0" rIns="0" bIns="0" rtlCol="0">
            <a:normAutofit fontScale="92500" lnSpcReduction="10000"/>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dirty="0"/>
              <a:t>Device receiving inquiry packet remains on the same channel and starts back-off, suspending activity for a random number of time slots, uniformly distributed in [0, 1024) range</a:t>
            </a:r>
          </a:p>
          <a:p>
            <a:r>
              <a:rPr lang="en-US" dirty="0"/>
              <a:t>Then returns to “inquiry scan” substate </a:t>
            </a:r>
          </a:p>
          <a:p>
            <a:r>
              <a:rPr lang="en-US" dirty="0"/>
              <a:t>When receiving a second inquiry from the slave device, it responds with a Frequency Hopping Synchronization (FHS) packet that contains its address and clock offset</a:t>
            </a:r>
          </a:p>
          <a:p>
            <a:r>
              <a:rPr lang="en-US" dirty="0"/>
              <a:t>Then enters “page scan” substate.</a:t>
            </a:r>
          </a:p>
          <a:p>
            <a:r>
              <a:rPr lang="en-US" dirty="0"/>
              <a:t>Master that wishes to connect enters “page” substate when receiving FHS.</a:t>
            </a:r>
          </a:p>
          <a:p>
            <a:endParaRPr lang="en-US" dirty="0"/>
          </a:p>
          <a:p>
            <a:endParaRPr lang="en-US" dirty="0"/>
          </a:p>
        </p:txBody>
      </p:sp>
    </p:spTree>
    <p:extLst>
      <p:ext uri="{BB962C8B-B14F-4D97-AF65-F5344CB8AC3E}">
        <p14:creationId xmlns:p14="http://schemas.microsoft.com/office/powerpoint/2010/main" val="3284545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management protocol (LMP)</a:t>
            </a:r>
          </a:p>
        </p:txBody>
      </p:sp>
      <p:sp>
        <p:nvSpPr>
          <p:cNvPr id="3" name="Text Placeholder 2">
            <a:extLst>
              <a:ext uri="{FF2B5EF4-FFF2-40B4-BE49-F238E27FC236}">
                <a16:creationId xmlns:a16="http://schemas.microsoft.com/office/drawing/2014/main" id="{139E5D3E-C98C-4A55-A72D-E461BE1D9700}"/>
              </a:ext>
            </a:extLst>
          </p:cNvPr>
          <p:cNvSpPr>
            <a:spLocks noGrp="1"/>
          </p:cNvSpPr>
          <p:nvPr>
            <p:ph type="body" sz="quarter" idx="13"/>
          </p:nvPr>
        </p:nvSpPr>
        <p:spPr/>
        <p:txBody>
          <a:bodyPr/>
          <a:lstStyle/>
          <a:p>
            <a:r>
              <a:rPr lang="en-US" dirty="0"/>
              <a:t>Connection set-up</a:t>
            </a:r>
          </a:p>
        </p:txBody>
      </p:sp>
      <p:pic>
        <p:nvPicPr>
          <p:cNvPr id="4" name="Content Placeholder 3"/>
          <p:cNvPicPr>
            <a:picLocks noGrp="1" noChangeAspect="1"/>
          </p:cNvPicPr>
          <p:nvPr>
            <p:ph idx="1"/>
          </p:nvPr>
        </p:nvPicPr>
        <p:blipFill>
          <a:blip r:embed="rId3"/>
          <a:srcRect/>
          <a:stretch/>
        </p:blipFill>
        <p:spPr>
          <a:xfrm>
            <a:off x="6870552" y="1335619"/>
            <a:ext cx="4736654" cy="4736654"/>
          </a:xfrm>
        </p:spPr>
      </p:pic>
      <p:sp>
        <p:nvSpPr>
          <p:cNvPr id="9" name="Content Placeholder 5">
            <a:extLst>
              <a:ext uri="{FF2B5EF4-FFF2-40B4-BE49-F238E27FC236}">
                <a16:creationId xmlns:a16="http://schemas.microsoft.com/office/drawing/2014/main" id="{347D3836-85B8-4A7F-ABA5-A30DB52EFB2A}"/>
              </a:ext>
            </a:extLst>
          </p:cNvPr>
          <p:cNvSpPr txBox="1">
            <a:spLocks/>
          </p:cNvSpPr>
          <p:nvPr/>
        </p:nvSpPr>
        <p:spPr>
          <a:xfrm>
            <a:off x="479424" y="1424759"/>
            <a:ext cx="5724605" cy="4495069"/>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a:spcBef>
                <a:spcPts val="400"/>
              </a:spcBef>
            </a:pPr>
            <a:r>
              <a:rPr lang="en-US" sz="2200" dirty="0"/>
              <a:t>Master hops on the sequence derived from the slave’s address; sends “page” messages to connect</a:t>
            </a:r>
          </a:p>
          <a:p>
            <a:pPr>
              <a:spcBef>
                <a:spcPts val="400"/>
              </a:spcBef>
            </a:pPr>
            <a:r>
              <a:rPr lang="en-US" sz="2200" dirty="0"/>
              <a:t>Page messages contains 24-bit Device Address Code (DAC) derived from the slave’s address</a:t>
            </a:r>
          </a:p>
          <a:p>
            <a:pPr>
              <a:spcBef>
                <a:spcPts val="400"/>
              </a:spcBef>
            </a:pPr>
            <a:r>
              <a:rPr lang="en-US" sz="2200" dirty="0"/>
              <a:t>Slave responds with a “page response” in the next slot that contains a slave ID</a:t>
            </a:r>
          </a:p>
          <a:p>
            <a:pPr>
              <a:spcBef>
                <a:spcPts val="400"/>
              </a:spcBef>
            </a:pPr>
            <a:r>
              <a:rPr lang="en-US" sz="2200" dirty="0"/>
              <a:t>Master sends FHS; slave uses a part of the master’s address and clock to derive the hopping sequence; confirms with second “page response”</a:t>
            </a:r>
          </a:p>
          <a:p>
            <a:pPr>
              <a:spcBef>
                <a:spcPts val="400"/>
              </a:spcBef>
            </a:pPr>
            <a:r>
              <a:rPr lang="en-US" sz="2200" dirty="0"/>
              <a:t>Master assigns 3-bit Active Member Address (AMA); both move into “CONNECTION” state</a:t>
            </a:r>
          </a:p>
          <a:p>
            <a:pPr>
              <a:spcBef>
                <a:spcPts val="400"/>
              </a:spcBef>
            </a:pPr>
            <a:r>
              <a:rPr lang="en-US" sz="2200" dirty="0"/>
              <a:t>Pairing will follow if link needs to be secured</a:t>
            </a:r>
          </a:p>
        </p:txBody>
      </p:sp>
    </p:spTree>
    <p:extLst>
      <p:ext uri="{BB962C8B-B14F-4D97-AF65-F5344CB8AC3E}">
        <p14:creationId xmlns:p14="http://schemas.microsoft.com/office/powerpoint/2010/main" val="136743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Syllabus</a:t>
            </a:r>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This module will cover the following</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p:txBody>
          <a:bodyPr/>
          <a:lstStyle/>
          <a:p>
            <a:endParaRPr lang="en-US" dirty="0"/>
          </a:p>
          <a:p>
            <a:pPr>
              <a:buFont typeface="Arial" panose="020B0604020202020204" pitchFamily="34" charset="0"/>
              <a:buChar char="•"/>
            </a:pPr>
            <a:r>
              <a:rPr lang="en-US" dirty="0"/>
              <a:t>Introduction to Bluetooth</a:t>
            </a:r>
          </a:p>
          <a:p>
            <a:pPr>
              <a:buFont typeface="Arial" panose="020B0604020202020204" pitchFamily="34" charset="0"/>
              <a:buChar char="•"/>
            </a:pPr>
            <a:r>
              <a:rPr lang="en-US" dirty="0"/>
              <a:t>Bluetooth Low Energy (BLE)</a:t>
            </a:r>
          </a:p>
          <a:p>
            <a:pPr>
              <a:buFont typeface="Arial" panose="020B0604020202020204" pitchFamily="34" charset="0"/>
              <a:buChar char="•"/>
            </a:pPr>
            <a:r>
              <a:rPr lang="en-US" dirty="0"/>
              <a:t>BLE profiles</a:t>
            </a:r>
          </a:p>
          <a:p>
            <a:pPr>
              <a:buFont typeface="Arial" panose="020B0604020202020204" pitchFamily="34" charset="0"/>
              <a:buChar char="•"/>
            </a:pPr>
            <a:r>
              <a:rPr lang="en-US" dirty="0"/>
              <a:t>New features in Bluetooth 5</a:t>
            </a:r>
          </a:p>
          <a:p>
            <a:pPr>
              <a:buFont typeface="Arial" panose="020B0604020202020204" pitchFamily="34" charset="0"/>
              <a:buChar char="•"/>
            </a:pPr>
            <a:r>
              <a:rPr lang="en-US" dirty="0"/>
              <a:t>ZigBee</a:t>
            </a:r>
          </a:p>
        </p:txBody>
      </p:sp>
    </p:spTree>
    <p:extLst>
      <p:ext uri="{BB962C8B-B14F-4D97-AF65-F5344CB8AC3E}">
        <p14:creationId xmlns:p14="http://schemas.microsoft.com/office/powerpoint/2010/main" val="299601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6C06C7-2839-414C-A094-4411BF57C45E}"/>
              </a:ext>
            </a:extLst>
          </p:cNvPr>
          <p:cNvSpPr>
            <a:spLocks noGrp="1"/>
          </p:cNvSpPr>
          <p:nvPr>
            <p:ph type="title"/>
          </p:nvPr>
        </p:nvSpPr>
        <p:spPr/>
        <p:txBody>
          <a:bodyPr/>
          <a:lstStyle/>
          <a:p>
            <a:r>
              <a:rPr lang="en-US" dirty="0"/>
              <a:t>Bluetooth Low Energy (BLE)</a:t>
            </a:r>
          </a:p>
        </p:txBody>
      </p:sp>
      <p:sp>
        <p:nvSpPr>
          <p:cNvPr id="8" name="Text Placeholder 7">
            <a:extLst>
              <a:ext uri="{FF2B5EF4-FFF2-40B4-BE49-F238E27FC236}">
                <a16:creationId xmlns:a16="http://schemas.microsoft.com/office/drawing/2014/main" id="{9FA574AF-C507-478F-9E62-2A6DC3E03AB6}"/>
              </a:ext>
            </a:extLst>
          </p:cNvPr>
          <p:cNvSpPr>
            <a:spLocks noGrp="1"/>
          </p:cNvSpPr>
          <p:nvPr>
            <p:ph type="body" sz="quarter" idx="13"/>
          </p:nvPr>
        </p:nvSpPr>
        <p:spPr/>
        <p:txBody>
          <a:bodyPr/>
          <a:lstStyle/>
          <a:p>
            <a:r>
              <a:rPr lang="en-US" dirty="0"/>
              <a:t>Also known as Bluetooth Smart</a:t>
            </a:r>
          </a:p>
        </p:txBody>
      </p:sp>
      <p:pic>
        <p:nvPicPr>
          <p:cNvPr id="11" name="Content Placeholder 10" descr="A close up of a sign&#10;&#10;Description automatically generated">
            <a:extLst>
              <a:ext uri="{FF2B5EF4-FFF2-40B4-BE49-F238E27FC236}">
                <a16:creationId xmlns:a16="http://schemas.microsoft.com/office/drawing/2014/main" id="{BF86B0C8-91EB-43F2-B69D-DC2E74058928}"/>
              </a:ext>
            </a:extLst>
          </p:cNvPr>
          <p:cNvPicPr>
            <a:picLocks noGrp="1" noChangeAspect="1"/>
          </p:cNvPicPr>
          <p:nvPr>
            <p:ph idx="1"/>
          </p:nvPr>
        </p:nvPicPr>
        <p:blipFill>
          <a:blip r:embed="rId3"/>
          <a:stretch>
            <a:fillRect/>
          </a:stretch>
        </p:blipFill>
        <p:spPr>
          <a:xfrm>
            <a:off x="479425" y="3246438"/>
            <a:ext cx="2619375" cy="855662"/>
          </a:xfrm>
        </p:spPr>
      </p:pic>
      <p:sp>
        <p:nvSpPr>
          <p:cNvPr id="9" name="Content Placeholder 8">
            <a:extLst>
              <a:ext uri="{FF2B5EF4-FFF2-40B4-BE49-F238E27FC236}">
                <a16:creationId xmlns:a16="http://schemas.microsoft.com/office/drawing/2014/main" id="{EFD89E76-4E0E-47EA-B410-046531E1DBC9}"/>
              </a:ext>
            </a:extLst>
          </p:cNvPr>
          <p:cNvSpPr>
            <a:spLocks noGrp="1"/>
          </p:cNvSpPr>
          <p:nvPr>
            <p:ph sz="quarter" idx="21"/>
          </p:nvPr>
        </p:nvSpPr>
        <p:spPr/>
        <p:txBody>
          <a:bodyPr/>
          <a:lstStyle/>
          <a:p>
            <a:r>
              <a:rPr lang="en-US" dirty="0"/>
              <a:t>A number of revisions to the Bluetooth protocol introduced with Core v4.0 specification to facilitate adoption on constrained low-powered devices (including IoT)</a:t>
            </a:r>
          </a:p>
          <a:p>
            <a:pPr lvl="1"/>
            <a:endParaRPr lang="en-US" dirty="0"/>
          </a:p>
          <a:p>
            <a:r>
              <a:rPr lang="en-US" dirty="0"/>
              <a:t>Changes introduced include the following:</a:t>
            </a:r>
          </a:p>
          <a:p>
            <a:pPr lvl="1"/>
            <a:r>
              <a:rPr lang="en-US" dirty="0"/>
              <a:t>Faster procedure to set up a connection </a:t>
            </a:r>
          </a:p>
          <a:p>
            <a:pPr lvl="1"/>
            <a:r>
              <a:rPr lang="en-US" dirty="0"/>
              <a:t>Shorter transmission range (and therefore lower transmit power)</a:t>
            </a:r>
          </a:p>
          <a:p>
            <a:pPr lvl="1"/>
            <a:r>
              <a:rPr lang="en-US" dirty="0"/>
              <a:t>Number of slaves can be attached to master implementation dependent (no longer limited to seven)</a:t>
            </a:r>
          </a:p>
          <a:p>
            <a:pPr lvl="1"/>
            <a:r>
              <a:rPr lang="en-US" dirty="0"/>
              <a:t>More applications (profiles) supported and user-defined profiles allowed</a:t>
            </a:r>
          </a:p>
          <a:p>
            <a:pPr lvl="1"/>
            <a:endParaRPr lang="en-US" dirty="0"/>
          </a:p>
          <a:p>
            <a:r>
              <a:rPr lang="en-US" dirty="0"/>
              <a:t>Radio interface more power efficient</a:t>
            </a:r>
          </a:p>
        </p:txBody>
      </p:sp>
    </p:spTree>
    <p:extLst>
      <p:ext uri="{BB962C8B-B14F-4D97-AF65-F5344CB8AC3E}">
        <p14:creationId xmlns:p14="http://schemas.microsoft.com/office/powerpoint/2010/main" val="294754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Bluetooth Low Energy (BLE)</a:t>
            </a:r>
          </a:p>
        </p:txBody>
      </p:sp>
      <p:sp>
        <p:nvSpPr>
          <p:cNvPr id="3" name="Content Placeholder 2"/>
          <p:cNvSpPr>
            <a:spLocks noGrp="1"/>
          </p:cNvSpPr>
          <p:nvPr>
            <p:ph idx="1"/>
          </p:nvPr>
        </p:nvSpPr>
        <p:spPr/>
        <p:txBody>
          <a:bodyPr/>
          <a:lstStyle/>
          <a:p>
            <a:r>
              <a:rPr lang="en-US" dirty="0"/>
              <a:t>The master of a connection is referred to as “central” and the slave as “peripheral” </a:t>
            </a:r>
          </a:p>
          <a:p>
            <a:r>
              <a:rPr lang="en-US" dirty="0"/>
              <a:t>Physical layer is largely the same (FHSS, GFSK modulation), but the spectrum is divided into 40 channels, each with 2MHz bandwidth</a:t>
            </a:r>
          </a:p>
          <a:p>
            <a:r>
              <a:rPr lang="en-US" dirty="0"/>
              <a:t>Channels 37, 38, and 39 are used to continuously advertise a device’s presence (numerology is logical; these channels are not adjacent in the frequency domain)</a:t>
            </a:r>
          </a:p>
        </p:txBody>
      </p:sp>
      <p:pic>
        <p:nvPicPr>
          <p:cNvPr id="4" name="Picture 3"/>
          <p:cNvPicPr>
            <a:picLocks noChangeAspect="1"/>
          </p:cNvPicPr>
          <p:nvPr/>
        </p:nvPicPr>
        <p:blipFill>
          <a:blip r:embed="rId3"/>
          <a:srcRect/>
          <a:stretch/>
        </p:blipFill>
        <p:spPr>
          <a:xfrm>
            <a:off x="1027392" y="3585116"/>
            <a:ext cx="9926170" cy="2049102"/>
          </a:xfrm>
          <a:prstGeom prst="rect">
            <a:avLst/>
          </a:prstGeom>
        </p:spPr>
      </p:pic>
    </p:spTree>
    <p:extLst>
      <p:ext uri="{BB962C8B-B14F-4D97-AF65-F5344CB8AC3E}">
        <p14:creationId xmlns:p14="http://schemas.microsoft.com/office/powerpoint/2010/main" val="365302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D31E-CFA5-4005-93D9-A8257298DCC7}"/>
              </a:ext>
            </a:extLst>
          </p:cNvPr>
          <p:cNvSpPr>
            <a:spLocks noGrp="1"/>
          </p:cNvSpPr>
          <p:nvPr>
            <p:ph type="title"/>
          </p:nvPr>
        </p:nvSpPr>
        <p:spPr/>
        <p:txBody>
          <a:bodyPr/>
          <a:lstStyle/>
          <a:p>
            <a:r>
              <a:rPr lang="en-US" dirty="0"/>
              <a:t>BLE connection set-up</a:t>
            </a:r>
          </a:p>
        </p:txBody>
      </p:sp>
      <p:sp>
        <p:nvSpPr>
          <p:cNvPr id="3" name="Content Placeholder 2">
            <a:extLst>
              <a:ext uri="{FF2B5EF4-FFF2-40B4-BE49-F238E27FC236}">
                <a16:creationId xmlns:a16="http://schemas.microsoft.com/office/drawing/2014/main" id="{14A49337-E4DB-4CED-8A20-398AE52A1E53}"/>
              </a:ext>
            </a:extLst>
          </p:cNvPr>
          <p:cNvSpPr>
            <a:spLocks noGrp="1"/>
          </p:cNvSpPr>
          <p:nvPr>
            <p:ph idx="1"/>
          </p:nvPr>
        </p:nvSpPr>
        <p:spPr>
          <a:xfrm>
            <a:off x="479425" y="1171111"/>
            <a:ext cx="11233150" cy="4471406"/>
          </a:xfrm>
        </p:spPr>
        <p:txBody>
          <a:bodyPr>
            <a:normAutofit/>
          </a:bodyPr>
          <a:lstStyle/>
          <a:p>
            <a:r>
              <a:rPr lang="en-US" dirty="0"/>
              <a:t>Rapid device discovery </a:t>
            </a:r>
          </a:p>
          <a:p>
            <a:pPr lvl="1"/>
            <a:r>
              <a:rPr lang="en-US" dirty="0"/>
              <a:t>Dedicated advertisement channels</a:t>
            </a:r>
          </a:p>
          <a:p>
            <a:pPr lvl="1"/>
            <a:r>
              <a:rPr lang="en-US" dirty="0"/>
              <a:t>Periodic advertisement interval between 20ms and 10.24s plus a random delay chosen by each device between 0 and 10ms to avoid collisions</a:t>
            </a:r>
          </a:p>
          <a:p>
            <a:pPr marL="176212" indent="0">
              <a:buNone/>
            </a:pPr>
            <a:endParaRPr lang="en-US" dirty="0"/>
          </a:p>
          <a:p>
            <a:r>
              <a:rPr lang="en-US" dirty="0"/>
              <a:t>Four types of advertisement packets:</a:t>
            </a:r>
          </a:p>
          <a:p>
            <a:pPr lvl="1"/>
            <a:r>
              <a:rPr lang="en-US" dirty="0"/>
              <a:t>ADV_IND – Used by the peripheral to request connection to any central device</a:t>
            </a:r>
          </a:p>
          <a:p>
            <a:pPr lvl="1"/>
            <a:r>
              <a:rPr lang="en-US" dirty="0"/>
              <a:t>ADV_DIRECT_IND – Connection request directed at a specific central device</a:t>
            </a:r>
          </a:p>
          <a:p>
            <a:pPr lvl="1"/>
            <a:r>
              <a:rPr lang="en-US" dirty="0"/>
              <a:t>ADV_NONCONN_IND – Used by non-connectable devices (BLE beacons) that advertise some information to any device listening in proximity </a:t>
            </a:r>
          </a:p>
          <a:p>
            <a:pPr lvl="1"/>
            <a:r>
              <a:rPr lang="en-US" dirty="0"/>
              <a:t>ADV_SCAN_IND – Similar to ADV_NONCONN_IND, with optional additional information that can be retrieved via scan responses</a:t>
            </a:r>
          </a:p>
          <a:p>
            <a:endParaRPr lang="en-US" dirty="0"/>
          </a:p>
          <a:p>
            <a:endParaRPr lang="en-US" dirty="0"/>
          </a:p>
          <a:p>
            <a:endParaRPr lang="en-US" dirty="0"/>
          </a:p>
        </p:txBody>
      </p:sp>
    </p:spTree>
    <p:extLst>
      <p:ext uri="{BB962C8B-B14F-4D97-AF65-F5344CB8AC3E}">
        <p14:creationId xmlns:p14="http://schemas.microsoft.com/office/powerpoint/2010/main" val="2031879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D31E-CFA5-4005-93D9-A8257298DCC7}"/>
              </a:ext>
            </a:extLst>
          </p:cNvPr>
          <p:cNvSpPr>
            <a:spLocks noGrp="1"/>
          </p:cNvSpPr>
          <p:nvPr>
            <p:ph type="title"/>
          </p:nvPr>
        </p:nvSpPr>
        <p:spPr/>
        <p:txBody>
          <a:bodyPr/>
          <a:lstStyle/>
          <a:p>
            <a:r>
              <a:rPr lang="en-US" dirty="0"/>
              <a:t>BLE connection set-up</a:t>
            </a:r>
          </a:p>
        </p:txBody>
      </p:sp>
      <p:sp>
        <p:nvSpPr>
          <p:cNvPr id="3" name="Content Placeholder 2">
            <a:extLst>
              <a:ext uri="{FF2B5EF4-FFF2-40B4-BE49-F238E27FC236}">
                <a16:creationId xmlns:a16="http://schemas.microsoft.com/office/drawing/2014/main" id="{14A49337-E4DB-4CED-8A20-398AE52A1E53}"/>
              </a:ext>
            </a:extLst>
          </p:cNvPr>
          <p:cNvSpPr>
            <a:spLocks noGrp="1"/>
          </p:cNvSpPr>
          <p:nvPr>
            <p:ph idx="1"/>
          </p:nvPr>
        </p:nvSpPr>
        <p:spPr/>
        <p:txBody>
          <a:bodyPr>
            <a:normAutofit/>
          </a:bodyPr>
          <a:lstStyle/>
          <a:p>
            <a:r>
              <a:rPr lang="en-US" dirty="0"/>
              <a:t>Hopping sequence agreement much simpler</a:t>
            </a:r>
          </a:p>
          <a:p>
            <a:r>
              <a:rPr lang="en-US" dirty="0"/>
              <a:t>If a connection request is accepted, a hop increment is agreed and the two peers use that to compute the next channel index from the current one, modulo 37</a:t>
            </a:r>
          </a:p>
          <a:p>
            <a:r>
              <a:rPr lang="en-US" dirty="0"/>
              <a:t>A channel map can also be agreed between peers, i.e., some channels can be avoided</a:t>
            </a:r>
          </a:p>
          <a:p>
            <a:endParaRPr lang="en-US" dirty="0"/>
          </a:p>
          <a:p>
            <a:r>
              <a:rPr lang="en-US" dirty="0"/>
              <a:t>The central also assigns an address to a connecting peripheral that is generated randomly (thereby ensuring identity privacy)</a:t>
            </a:r>
          </a:p>
          <a:p>
            <a:r>
              <a:rPr lang="en-US" dirty="0"/>
              <a:t>This access address will uniquely identify the physical channel between two devices</a:t>
            </a:r>
          </a:p>
          <a:p>
            <a:r>
              <a:rPr lang="en-US" dirty="0"/>
              <a:t>Hopping interval can also be renegotiated after connection set-up, e.g. to save energy</a:t>
            </a:r>
          </a:p>
          <a:p>
            <a:endParaRPr lang="en-US" dirty="0"/>
          </a:p>
          <a:p>
            <a:endParaRPr lang="en-US" dirty="0"/>
          </a:p>
        </p:txBody>
      </p:sp>
    </p:spTree>
    <p:extLst>
      <p:ext uri="{BB962C8B-B14F-4D97-AF65-F5344CB8AC3E}">
        <p14:creationId xmlns:p14="http://schemas.microsoft.com/office/powerpoint/2010/main" val="689325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BLE data frame format</a:t>
            </a:r>
          </a:p>
        </p:txBody>
      </p:sp>
      <p:pic>
        <p:nvPicPr>
          <p:cNvPr id="10" name="Content Placeholder 9">
            <a:extLst>
              <a:ext uri="{FF2B5EF4-FFF2-40B4-BE49-F238E27FC236}">
                <a16:creationId xmlns:a16="http://schemas.microsoft.com/office/drawing/2014/main" id="{CEC63E5E-8EF1-44B3-AE6F-6C28D42D9AEA}"/>
              </a:ext>
            </a:extLst>
          </p:cNvPr>
          <p:cNvPicPr>
            <a:picLocks noGrp="1" noChangeAspect="1"/>
          </p:cNvPicPr>
          <p:nvPr>
            <p:ph sz="quarter" idx="21"/>
          </p:nvPr>
        </p:nvPicPr>
        <p:blipFill>
          <a:blip r:embed="rId3"/>
          <a:srcRect/>
          <a:stretch/>
        </p:blipFill>
        <p:spPr>
          <a:xfrm>
            <a:off x="3930650" y="1892564"/>
            <a:ext cx="7267575" cy="2886075"/>
          </a:xfrm>
        </p:spPr>
      </p:pic>
      <p:sp>
        <p:nvSpPr>
          <p:cNvPr id="8" name="Content Placeholder 7">
            <a:extLst>
              <a:ext uri="{FF2B5EF4-FFF2-40B4-BE49-F238E27FC236}">
                <a16:creationId xmlns:a16="http://schemas.microsoft.com/office/drawing/2014/main" id="{62B77A97-BC92-410F-88C2-9305D4397ADA}"/>
              </a:ext>
            </a:extLst>
          </p:cNvPr>
          <p:cNvSpPr>
            <a:spLocks noGrp="1"/>
          </p:cNvSpPr>
          <p:nvPr>
            <p:ph idx="1"/>
          </p:nvPr>
        </p:nvSpPr>
        <p:spPr/>
        <p:txBody>
          <a:bodyPr/>
          <a:lstStyle/>
          <a:p>
            <a:r>
              <a:rPr lang="en-GB" dirty="0"/>
              <a:t>Preamble much shorter</a:t>
            </a:r>
          </a:p>
          <a:p>
            <a:r>
              <a:rPr lang="en-GB" dirty="0"/>
              <a:t>4-byte access address (AA) identifies recipient</a:t>
            </a:r>
          </a:p>
          <a:p>
            <a:r>
              <a:rPr lang="en-GB" dirty="0"/>
              <a:t>24-bit CRC</a:t>
            </a:r>
          </a:p>
        </p:txBody>
      </p:sp>
    </p:spTree>
    <p:extLst>
      <p:ext uri="{BB962C8B-B14F-4D97-AF65-F5344CB8AC3E}">
        <p14:creationId xmlns:p14="http://schemas.microsoft.com/office/powerpoint/2010/main" val="2438709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 stack</a:t>
            </a:r>
          </a:p>
        </p:txBody>
      </p:sp>
      <p:pic>
        <p:nvPicPr>
          <p:cNvPr id="6" name="Content Placeholder 5"/>
          <p:cNvPicPr>
            <a:picLocks noGrp="1" noChangeAspect="1"/>
          </p:cNvPicPr>
          <p:nvPr>
            <p:ph sz="quarter" idx="19"/>
          </p:nvPr>
        </p:nvPicPr>
        <p:blipFill>
          <a:blip r:embed="rId3"/>
          <a:srcRect/>
          <a:stretch/>
        </p:blipFill>
        <p:spPr>
          <a:xfrm>
            <a:off x="894803" y="1620482"/>
            <a:ext cx="4125015" cy="4542852"/>
          </a:xfrm>
        </p:spPr>
      </p:pic>
      <p:sp>
        <p:nvSpPr>
          <p:cNvPr id="5" name="Content Placeholder 4"/>
          <p:cNvSpPr>
            <a:spLocks noGrp="1"/>
          </p:cNvSpPr>
          <p:nvPr>
            <p:ph sz="quarter" idx="21"/>
          </p:nvPr>
        </p:nvSpPr>
        <p:spPr>
          <a:xfrm>
            <a:off x="6339947" y="2202442"/>
            <a:ext cx="5246170" cy="3933246"/>
          </a:xfrm>
        </p:spPr>
        <p:txBody>
          <a:bodyPr>
            <a:normAutofit/>
          </a:bodyPr>
          <a:lstStyle/>
          <a:p>
            <a:r>
              <a:rPr lang="en-US" dirty="0"/>
              <a:t>Several new profiles introduced</a:t>
            </a:r>
          </a:p>
          <a:p>
            <a:r>
              <a:rPr lang="en-US" dirty="0"/>
              <a:t>Generic Attribute Profile (GATT) – set of procedures for discovering and accessing attributes (service specific)</a:t>
            </a:r>
          </a:p>
          <a:p>
            <a:r>
              <a:rPr lang="en-US" dirty="0"/>
              <a:t>Attribute Protocol (ATT) – mandatory for all data transfers</a:t>
            </a:r>
          </a:p>
          <a:p>
            <a:r>
              <a:rPr lang="en-US" dirty="0"/>
              <a:t>Generic Access Profile (GAP) controls advertisement and connections, device roles (central/peripheral) </a:t>
            </a:r>
          </a:p>
        </p:txBody>
      </p:sp>
    </p:spTree>
    <p:extLst>
      <p:ext uri="{BB962C8B-B14F-4D97-AF65-F5344CB8AC3E}">
        <p14:creationId xmlns:p14="http://schemas.microsoft.com/office/powerpoint/2010/main" val="2028883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73B56C-E1C3-43C2-A1F6-9BFC3A048EDE}"/>
              </a:ext>
            </a:extLst>
          </p:cNvPr>
          <p:cNvSpPr>
            <a:spLocks noGrp="1"/>
          </p:cNvSpPr>
          <p:nvPr>
            <p:ph type="title"/>
          </p:nvPr>
        </p:nvSpPr>
        <p:spPr/>
        <p:txBody>
          <a:bodyPr/>
          <a:lstStyle/>
          <a:p>
            <a:r>
              <a:rPr lang="en-US" dirty="0"/>
              <a:t>Profiles</a:t>
            </a:r>
          </a:p>
        </p:txBody>
      </p:sp>
      <p:sp>
        <p:nvSpPr>
          <p:cNvPr id="6" name="Content Placeholder 5">
            <a:extLst>
              <a:ext uri="{FF2B5EF4-FFF2-40B4-BE49-F238E27FC236}">
                <a16:creationId xmlns:a16="http://schemas.microsoft.com/office/drawing/2014/main" id="{9B2E4ECC-9FFD-4797-9714-FAA995CBDF36}"/>
              </a:ext>
            </a:extLst>
          </p:cNvPr>
          <p:cNvSpPr>
            <a:spLocks noGrp="1"/>
          </p:cNvSpPr>
          <p:nvPr>
            <p:ph idx="1"/>
          </p:nvPr>
        </p:nvSpPr>
        <p:spPr>
          <a:xfrm>
            <a:off x="479425" y="1182986"/>
            <a:ext cx="11233150" cy="4086225"/>
          </a:xfrm>
        </p:spPr>
        <p:txBody>
          <a:bodyPr>
            <a:normAutofit/>
          </a:bodyPr>
          <a:lstStyle/>
          <a:p>
            <a:r>
              <a:rPr lang="en-US" dirty="0"/>
              <a:t>Used to describe an application and collection of services offered (blood pressure monitoring, device information service, etc.)</a:t>
            </a:r>
          </a:p>
          <a:p>
            <a:r>
              <a:rPr lang="en-US" dirty="0"/>
              <a:t>Services are collections of characteristics that define the behavior of part of a device</a:t>
            </a:r>
          </a:p>
          <a:p>
            <a:r>
              <a:rPr lang="en-US" dirty="0"/>
              <a:t>Characteristics are attribute types that have a name, uniform type identifier, and assigned number (UUID)</a:t>
            </a:r>
          </a:p>
          <a:p>
            <a:r>
              <a:rPr lang="en-US" dirty="0"/>
              <a:t>From an application perspective, profiles extend across the protocol stack, as they select relevant features from host protocols/profiles</a:t>
            </a:r>
          </a:p>
          <a:p>
            <a:r>
              <a:rPr lang="en-US" dirty="0"/>
              <a:t>Each profile makes use of a particular set of GATT services – it is possible for a user/developer to define custom profiles</a:t>
            </a:r>
          </a:p>
          <a:p>
            <a:endParaRPr lang="en-US" dirty="0"/>
          </a:p>
        </p:txBody>
      </p:sp>
    </p:spTree>
    <p:extLst>
      <p:ext uri="{BB962C8B-B14F-4D97-AF65-F5344CB8AC3E}">
        <p14:creationId xmlns:p14="http://schemas.microsoft.com/office/powerpoint/2010/main" val="210991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2F96-1F6C-4D38-AFCC-F3B8EACD057E}"/>
              </a:ext>
            </a:extLst>
          </p:cNvPr>
          <p:cNvSpPr>
            <a:spLocks noGrp="1"/>
          </p:cNvSpPr>
          <p:nvPr>
            <p:ph type="title"/>
          </p:nvPr>
        </p:nvSpPr>
        <p:spPr/>
        <p:txBody>
          <a:bodyPr/>
          <a:lstStyle/>
          <a:p>
            <a:r>
              <a:rPr lang="en-US" dirty="0"/>
              <a:t>BLE data transfer and power saving</a:t>
            </a:r>
          </a:p>
        </p:txBody>
      </p:sp>
      <p:sp>
        <p:nvSpPr>
          <p:cNvPr id="5" name="Content Placeholder 4">
            <a:extLst>
              <a:ext uri="{FF2B5EF4-FFF2-40B4-BE49-F238E27FC236}">
                <a16:creationId xmlns:a16="http://schemas.microsoft.com/office/drawing/2014/main" id="{86B6A201-6487-4156-899F-457402448861}"/>
              </a:ext>
            </a:extLst>
          </p:cNvPr>
          <p:cNvSpPr>
            <a:spLocks noGrp="1"/>
          </p:cNvSpPr>
          <p:nvPr>
            <p:ph sz="quarter" idx="15"/>
          </p:nvPr>
        </p:nvSpPr>
        <p:spPr/>
        <p:txBody>
          <a:bodyPr/>
          <a:lstStyle/>
          <a:p>
            <a:r>
              <a:rPr lang="en-US" sz="2200" dirty="0"/>
              <a:t>Data exchange always initiated by the central (master)</a:t>
            </a:r>
          </a:p>
          <a:p>
            <a:r>
              <a:rPr lang="en-US" sz="2200" dirty="0"/>
              <a:t>Last packet during a connection always sent by the peripheral (slave)</a:t>
            </a:r>
          </a:p>
          <a:p>
            <a:r>
              <a:rPr lang="en-US" sz="2200" dirty="0"/>
              <a:t>Master can instruct slave about next connection interval to allow sleep</a:t>
            </a:r>
          </a:p>
        </p:txBody>
      </p:sp>
      <p:pic>
        <p:nvPicPr>
          <p:cNvPr id="8" name="Content Placeholder 7" descr="A picture containing object, clock&#10;&#10;Description automatically generated">
            <a:extLst>
              <a:ext uri="{FF2B5EF4-FFF2-40B4-BE49-F238E27FC236}">
                <a16:creationId xmlns:a16="http://schemas.microsoft.com/office/drawing/2014/main" id="{851579BB-C78A-41F4-86B9-F5CFFCD099BC}"/>
              </a:ext>
            </a:extLst>
          </p:cNvPr>
          <p:cNvPicPr>
            <a:picLocks noGrp="1" noChangeAspect="1"/>
          </p:cNvPicPr>
          <p:nvPr>
            <p:ph sz="quarter" idx="21"/>
          </p:nvPr>
        </p:nvPicPr>
        <p:blipFill>
          <a:blip r:embed="rId3"/>
          <a:stretch>
            <a:fillRect/>
          </a:stretch>
        </p:blipFill>
        <p:spPr>
          <a:xfrm>
            <a:off x="479425" y="2370447"/>
            <a:ext cx="8348663" cy="2602881"/>
          </a:xfrm>
        </p:spPr>
      </p:pic>
    </p:spTree>
    <p:extLst>
      <p:ext uri="{BB962C8B-B14F-4D97-AF65-F5344CB8AC3E}">
        <p14:creationId xmlns:p14="http://schemas.microsoft.com/office/powerpoint/2010/main" val="3045046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pairing</a:t>
            </a:r>
          </a:p>
        </p:txBody>
      </p:sp>
      <p:sp>
        <p:nvSpPr>
          <p:cNvPr id="4" name="Text Placeholder 3">
            <a:extLst>
              <a:ext uri="{FF2B5EF4-FFF2-40B4-BE49-F238E27FC236}">
                <a16:creationId xmlns:a16="http://schemas.microsoft.com/office/drawing/2014/main" id="{8BF1672C-91CA-4E47-904B-D806BAD25F14}"/>
              </a:ext>
            </a:extLst>
          </p:cNvPr>
          <p:cNvSpPr>
            <a:spLocks noGrp="1"/>
          </p:cNvSpPr>
          <p:nvPr>
            <p:ph type="body" sz="quarter" idx="13"/>
          </p:nvPr>
        </p:nvSpPr>
        <p:spPr/>
        <p:txBody>
          <a:bodyPr/>
          <a:lstStyle/>
          <a:p>
            <a:r>
              <a:rPr lang="en-US" dirty="0"/>
              <a:t>Known as LE legacy pairing in Bluetooth 5</a:t>
            </a:r>
          </a:p>
        </p:txBody>
      </p:sp>
      <p:sp>
        <p:nvSpPr>
          <p:cNvPr id="3" name="Content Placeholder 2"/>
          <p:cNvSpPr>
            <a:spLocks noGrp="1"/>
          </p:cNvSpPr>
          <p:nvPr>
            <p:ph idx="1"/>
          </p:nvPr>
        </p:nvSpPr>
        <p:spPr/>
        <p:txBody>
          <a:bodyPr>
            <a:normAutofit/>
          </a:bodyPr>
          <a:lstStyle/>
          <a:p>
            <a:endParaRPr lang="en-US" dirty="0"/>
          </a:p>
          <a:p>
            <a:r>
              <a:rPr lang="en-US" dirty="0"/>
              <a:t>If the communication is meant to be secure (i.e., have data confidentiality guarantees), the connection set-up is followed by a pairing procedure to establish link encryption</a:t>
            </a:r>
          </a:p>
          <a:p>
            <a:r>
              <a:rPr lang="en-US" dirty="0"/>
              <a:t>Three phases: I/O capabilities exchange, association, key distribution</a:t>
            </a:r>
          </a:p>
          <a:p>
            <a:r>
              <a:rPr lang="en-US" dirty="0"/>
              <a:t>Devices first exchange I/O capabilities to determine what association method to use</a:t>
            </a:r>
          </a:p>
          <a:p>
            <a:r>
              <a:rPr lang="en-US" dirty="0"/>
              <a:t>Three association modes:</a:t>
            </a:r>
          </a:p>
          <a:p>
            <a:pPr lvl="1"/>
            <a:r>
              <a:rPr lang="en-US" dirty="0"/>
              <a:t>Just Works (all zero sequence, suitable for devices with no display or input)</a:t>
            </a:r>
          </a:p>
          <a:p>
            <a:pPr lvl="1"/>
            <a:r>
              <a:rPr lang="en-US" dirty="0"/>
              <a:t>PassKey entry (6-digit PIN shown on one device, typed on the second)</a:t>
            </a:r>
          </a:p>
          <a:p>
            <a:pPr lvl="1"/>
            <a:r>
              <a:rPr lang="en-US" dirty="0"/>
              <a:t>Out of band (e.g., Near Field Communication)</a:t>
            </a:r>
          </a:p>
          <a:p>
            <a:pPr lvl="1"/>
            <a:endParaRPr lang="en-US" dirty="0"/>
          </a:p>
        </p:txBody>
      </p:sp>
    </p:spTree>
    <p:extLst>
      <p:ext uri="{BB962C8B-B14F-4D97-AF65-F5344CB8AC3E}">
        <p14:creationId xmlns:p14="http://schemas.microsoft.com/office/powerpoint/2010/main" val="2663994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connections</a:t>
            </a:r>
          </a:p>
        </p:txBody>
      </p:sp>
      <p:sp>
        <p:nvSpPr>
          <p:cNvPr id="3" name="Content Placeholder 2"/>
          <p:cNvSpPr>
            <a:spLocks noGrp="1"/>
          </p:cNvSpPr>
          <p:nvPr>
            <p:ph idx="1"/>
          </p:nvPr>
        </p:nvSpPr>
        <p:spPr>
          <a:xfrm>
            <a:off x="479425" y="1171111"/>
            <a:ext cx="11233150" cy="4844972"/>
          </a:xfrm>
        </p:spPr>
        <p:txBody>
          <a:bodyPr>
            <a:normAutofit/>
          </a:bodyPr>
          <a:lstStyle/>
          <a:p>
            <a:r>
              <a:rPr lang="en-US" dirty="0"/>
              <a:t>Irrespective of the association method, a temporary key (TK) is generated, from which a short term key (STK) is then derived</a:t>
            </a:r>
          </a:p>
          <a:p>
            <a:r>
              <a:rPr lang="en-US" dirty="0"/>
              <a:t>Knowing the numbers used during pairing does not help an attacker decrypt the data exchanged later, but</a:t>
            </a:r>
          </a:p>
          <a:p>
            <a:r>
              <a:rPr lang="en-US" dirty="0"/>
              <a:t>Intercepting the initial communication may allow an attacker to brute force the TK </a:t>
            </a:r>
          </a:p>
          <a:p>
            <a:r>
              <a:rPr lang="en-US" dirty="0"/>
              <a:t>The STK may be computed as the other data is sent in clear and the methodology is known</a:t>
            </a:r>
          </a:p>
          <a:p>
            <a:r>
              <a:rPr lang="en-US" dirty="0"/>
              <a:t>On the link secured using STK, a key distribution protocol is used to transmit a Long-Term Key (LTK) that will be used to encrypt all communication, along with </a:t>
            </a:r>
          </a:p>
          <a:p>
            <a:r>
              <a:rPr lang="en-US" dirty="0"/>
              <a:t>An Identity Resolving Key (IRK) to support private device addresses, and</a:t>
            </a:r>
          </a:p>
          <a:p>
            <a:r>
              <a:rPr lang="en-US" dirty="0"/>
              <a:t>A Connection Signature Resolving Key (CSRK), to support data signing.</a:t>
            </a:r>
          </a:p>
        </p:txBody>
      </p:sp>
    </p:spTree>
    <p:extLst>
      <p:ext uri="{BB962C8B-B14F-4D97-AF65-F5344CB8AC3E}">
        <p14:creationId xmlns:p14="http://schemas.microsoft.com/office/powerpoint/2010/main" val="156555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Bluetooth technology</a:t>
            </a:r>
          </a:p>
        </p:txBody>
      </p:sp>
      <p:pic>
        <p:nvPicPr>
          <p:cNvPr id="7" name="Content Placeholder 6" descr="Bluetooth">
            <a:extLst>
              <a:ext uri="{FF2B5EF4-FFF2-40B4-BE49-F238E27FC236}">
                <a16:creationId xmlns:a16="http://schemas.microsoft.com/office/drawing/2014/main" id="{09E0CF0C-4275-47A1-8E83-D2EBFD16FEF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71746" y="2310716"/>
            <a:ext cx="2029930" cy="2029930"/>
          </a:xfrm>
        </p:spPr>
      </p:pic>
      <p:sp>
        <p:nvSpPr>
          <p:cNvPr id="5" name="Content Placeholder 4">
            <a:extLst>
              <a:ext uri="{FF2B5EF4-FFF2-40B4-BE49-F238E27FC236}">
                <a16:creationId xmlns:a16="http://schemas.microsoft.com/office/drawing/2014/main" id="{6897FA33-F95B-49CF-9B0C-42BB0E0253C9}"/>
              </a:ext>
            </a:extLst>
          </p:cNvPr>
          <p:cNvSpPr>
            <a:spLocks noGrp="1"/>
          </p:cNvSpPr>
          <p:nvPr>
            <p:ph sz="quarter" idx="21"/>
          </p:nvPr>
        </p:nvSpPr>
        <p:spPr/>
        <p:txBody>
          <a:bodyPr/>
          <a:lstStyle/>
          <a:p>
            <a:r>
              <a:rPr lang="en-US" sz="2200" dirty="0"/>
              <a:t>Wireless technology working in the 2.4GHz band, initially targeting serial communication between devices without cables</a:t>
            </a:r>
          </a:p>
          <a:p>
            <a:r>
              <a:rPr lang="en-US" sz="2200" dirty="0"/>
              <a:t>First short-link wireless prototypes in the 1990s, standard later managed by the Bluetooth Spatial Interest Group (SIG), which currently has more than 35,000 members</a:t>
            </a:r>
          </a:p>
          <a:p>
            <a:r>
              <a:rPr lang="en-US" sz="2200" dirty="0"/>
              <a:t>Standard advanced to version 5.2 in January 2020, but many devices still follow Bluetooth 2.0 specification (also known as Bluetooth classic)</a:t>
            </a:r>
          </a:p>
          <a:p>
            <a:r>
              <a:rPr lang="en-US" sz="2200" dirty="0"/>
              <a:t>Core functionality: enable a range of embedded devices to connect (and pair) with each other and exchange data (securely)</a:t>
            </a:r>
          </a:p>
          <a:p>
            <a:r>
              <a:rPr lang="en-US" sz="2200" dirty="0"/>
              <a:t>Example applications: Wireless speakers, wearables, Internet-connected blood pressure monitors</a:t>
            </a:r>
          </a:p>
        </p:txBody>
      </p:sp>
    </p:spTree>
    <p:extLst>
      <p:ext uri="{BB962C8B-B14F-4D97-AF65-F5344CB8AC3E}">
        <p14:creationId xmlns:p14="http://schemas.microsoft.com/office/powerpoint/2010/main" val="3085533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connections</a:t>
            </a:r>
          </a:p>
        </p:txBody>
      </p:sp>
      <p:pic>
        <p:nvPicPr>
          <p:cNvPr id="7" name="Content Placeholder 6">
            <a:extLst>
              <a:ext uri="{FF2B5EF4-FFF2-40B4-BE49-F238E27FC236}">
                <a16:creationId xmlns:a16="http://schemas.microsoft.com/office/drawing/2014/main" id="{897D89AF-7471-4BCB-9E95-20EA2BDD81DA}"/>
              </a:ext>
            </a:extLst>
          </p:cNvPr>
          <p:cNvPicPr>
            <a:picLocks noGrp="1" noChangeAspect="1"/>
          </p:cNvPicPr>
          <p:nvPr>
            <p:ph idx="1"/>
          </p:nvPr>
        </p:nvPicPr>
        <p:blipFill>
          <a:blip r:embed="rId3"/>
          <a:srcRect/>
          <a:stretch/>
        </p:blipFill>
        <p:spPr>
          <a:xfrm>
            <a:off x="6096000" y="1215068"/>
            <a:ext cx="5727831" cy="4981923"/>
          </a:xfrm>
        </p:spPr>
      </p:pic>
      <p:sp>
        <p:nvSpPr>
          <p:cNvPr id="5" name="Content Placeholder 2">
            <a:extLst>
              <a:ext uri="{FF2B5EF4-FFF2-40B4-BE49-F238E27FC236}">
                <a16:creationId xmlns:a16="http://schemas.microsoft.com/office/drawing/2014/main" id="{09F6ABA5-0AC8-451B-B100-9CCA852A1413}"/>
              </a:ext>
            </a:extLst>
          </p:cNvPr>
          <p:cNvSpPr txBox="1">
            <a:spLocks/>
          </p:cNvSpPr>
          <p:nvPr/>
        </p:nvSpPr>
        <p:spPr>
          <a:xfrm>
            <a:off x="479425" y="1171111"/>
            <a:ext cx="5519931" cy="4844972"/>
          </a:xfrm>
          <a:prstGeom prst="rect">
            <a:avLst/>
          </a:prstGeom>
        </p:spPr>
        <p:txBody>
          <a:bodyPr vert="horz" lIns="0" tIns="0" rIns="0" bIns="0" rtlCol="0">
            <a:normAutofit fontScale="92500" lnSpcReduction="20000"/>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67278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chemeClr val="tx2"/>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Wingdings" charset="2"/>
              <a:buChar char="§"/>
              <a:defRPr sz="1800" kern="1200">
                <a:solidFill>
                  <a:schemeClr val="tx2"/>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9pPr>
          </a:lstStyle>
          <a:p>
            <a:r>
              <a:rPr lang="en-US" dirty="0"/>
              <a:t>After the IO capabilities are exchanged, a temporary key (TK) is generated; the short term key (STK) is derived</a:t>
            </a:r>
          </a:p>
          <a:p>
            <a:r>
              <a:rPr lang="en-US" dirty="0"/>
              <a:t>On the link secured using STK, a Long-Term Key (LTK) is transmitted, to be used for securing all communication, along with </a:t>
            </a:r>
          </a:p>
          <a:p>
            <a:r>
              <a:rPr lang="en-US" dirty="0"/>
              <a:t>An Identity Resolving Key (IRK) to support private device addresses, and</a:t>
            </a:r>
          </a:p>
          <a:p>
            <a:r>
              <a:rPr lang="en-US" dirty="0"/>
              <a:t>A Connection Signature Resolving Key (CSRK), to support data signing</a:t>
            </a:r>
          </a:p>
          <a:p>
            <a:r>
              <a:rPr lang="en-US" dirty="0"/>
              <a:t>Intercepting the initial communication may allow an attacker to brute force the TK </a:t>
            </a:r>
          </a:p>
          <a:p>
            <a:r>
              <a:rPr lang="en-US" dirty="0"/>
              <a:t>The STK may be computed as the other data is sent in clear and the methodology is known</a:t>
            </a:r>
          </a:p>
          <a:p>
            <a:r>
              <a:rPr lang="en-US" dirty="0"/>
              <a:t>LTK could be compromised</a:t>
            </a:r>
          </a:p>
        </p:txBody>
      </p:sp>
    </p:spTree>
    <p:extLst>
      <p:ext uri="{BB962C8B-B14F-4D97-AF65-F5344CB8AC3E}">
        <p14:creationId xmlns:p14="http://schemas.microsoft.com/office/powerpoint/2010/main" val="3646305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433E3B-043E-4594-BC73-26A5F94DD84D}"/>
              </a:ext>
            </a:extLst>
          </p:cNvPr>
          <p:cNvSpPr>
            <a:spLocks noGrp="1"/>
          </p:cNvSpPr>
          <p:nvPr>
            <p:ph type="title"/>
          </p:nvPr>
        </p:nvSpPr>
        <p:spPr/>
        <p:txBody>
          <a:bodyPr/>
          <a:lstStyle/>
          <a:p>
            <a:r>
              <a:rPr lang="en-US" dirty="0"/>
              <a:t>Bluetooth 5</a:t>
            </a:r>
          </a:p>
        </p:txBody>
      </p:sp>
      <p:sp>
        <p:nvSpPr>
          <p:cNvPr id="6" name="Content Placeholder 5">
            <a:extLst>
              <a:ext uri="{FF2B5EF4-FFF2-40B4-BE49-F238E27FC236}">
                <a16:creationId xmlns:a16="http://schemas.microsoft.com/office/drawing/2014/main" id="{AD5054C0-08AA-49ED-B296-DF13F2C38EC2}"/>
              </a:ext>
            </a:extLst>
          </p:cNvPr>
          <p:cNvSpPr>
            <a:spLocks noGrp="1"/>
          </p:cNvSpPr>
          <p:nvPr>
            <p:ph idx="1"/>
          </p:nvPr>
        </p:nvSpPr>
        <p:spPr/>
        <p:txBody>
          <a:bodyPr vert="horz" lIns="0" tIns="0" rIns="0" bIns="0" rtlCol="0" anchor="t">
            <a:noAutofit/>
          </a:bodyPr>
          <a:lstStyle/>
          <a:p>
            <a:r>
              <a:rPr lang="en-US" dirty="0"/>
              <a:t>Specification released in August 2018; two new subversions released since then</a:t>
            </a:r>
          </a:p>
          <a:p>
            <a:pPr marL="0" indent="0">
              <a:buNone/>
            </a:pPr>
            <a:endParaRPr lang="en-US" dirty="0"/>
          </a:p>
          <a:p>
            <a:r>
              <a:rPr lang="en-US" dirty="0"/>
              <a:t>Four physical layer modes (all GFSK based)</a:t>
            </a:r>
          </a:p>
          <a:p>
            <a:pPr marL="672465" lvl="1" indent="-166370"/>
            <a:r>
              <a:rPr lang="en-US" dirty="0"/>
              <a:t>LE Uncoded 1M – symbol rate: 1Msym/s, data rate: 1Mb/s </a:t>
            </a:r>
            <a:endParaRPr lang="en-US" dirty="0">
              <a:cs typeface="Calibri"/>
            </a:endParaRPr>
          </a:p>
          <a:p>
            <a:pPr marL="672465" lvl="1" indent="-166370"/>
            <a:r>
              <a:rPr lang="en-US" dirty="0"/>
              <a:t>LE Uncoded 2M – symbol rate: 2Msym/s, data rate: 2Mb/s</a:t>
            </a:r>
            <a:endParaRPr lang="en-US" dirty="0">
              <a:cs typeface="Calibri"/>
            </a:endParaRPr>
          </a:p>
          <a:p>
            <a:pPr marL="672465" lvl="1" indent="-166370"/>
            <a:r>
              <a:rPr lang="en-US" dirty="0">
                <a:ea typeface="ＭＳ Ｐゴシック"/>
              </a:rPr>
              <a:t>LE Coded S = 2, symbol rate: 1Msym/s, data rate: 500Kb/s</a:t>
            </a:r>
            <a:endParaRPr lang="en-US" dirty="0">
              <a:ea typeface="ＭＳ Ｐゴシック"/>
              <a:cs typeface="Calibri"/>
            </a:endParaRPr>
          </a:p>
          <a:p>
            <a:pPr marL="672465" lvl="1" indent="-166370"/>
            <a:r>
              <a:rPr lang="en-US" dirty="0">
                <a:ea typeface="ＭＳ Ｐゴシック"/>
              </a:rPr>
              <a:t>LE Coded S = 8, symbol rate: 1Msym/s, data rate: 125Kb/s</a:t>
            </a:r>
            <a:endParaRPr lang="en-US" dirty="0">
              <a:ea typeface="ＭＳ Ｐゴシック"/>
              <a:cs typeface="Calibri"/>
            </a:endParaRPr>
          </a:p>
          <a:p>
            <a:pPr marL="0" indent="0">
              <a:buNone/>
            </a:pPr>
            <a:endParaRPr lang="en-US" dirty="0"/>
          </a:p>
          <a:p>
            <a:pPr marL="0" indent="0">
              <a:buNone/>
            </a:pPr>
            <a:r>
              <a:rPr lang="en-US" dirty="0"/>
              <a:t>Coded packets can increase the range, as parts of the frames are FEC encoded to combat bit error due to signal fading; this also diminishes the effective data rate</a:t>
            </a:r>
          </a:p>
        </p:txBody>
      </p:sp>
    </p:spTree>
    <p:extLst>
      <p:ext uri="{BB962C8B-B14F-4D97-AF65-F5344CB8AC3E}">
        <p14:creationId xmlns:p14="http://schemas.microsoft.com/office/powerpoint/2010/main" val="4092146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1907-49BC-4BE4-8B15-D09638E544B5}"/>
              </a:ext>
            </a:extLst>
          </p:cNvPr>
          <p:cNvSpPr>
            <a:spLocks noGrp="1"/>
          </p:cNvSpPr>
          <p:nvPr>
            <p:ph type="title"/>
          </p:nvPr>
        </p:nvSpPr>
        <p:spPr/>
        <p:txBody>
          <a:bodyPr/>
          <a:lstStyle/>
          <a:p>
            <a:r>
              <a:rPr lang="en-US" dirty="0"/>
              <a:t>BLE coded packets</a:t>
            </a:r>
          </a:p>
        </p:txBody>
      </p:sp>
      <p:sp>
        <p:nvSpPr>
          <p:cNvPr id="3" name="Content Placeholder 2">
            <a:extLst>
              <a:ext uri="{FF2B5EF4-FFF2-40B4-BE49-F238E27FC236}">
                <a16:creationId xmlns:a16="http://schemas.microsoft.com/office/drawing/2014/main" id="{5BBC4DB5-2BDA-40BC-961F-73E5665F54E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Preamble is never coded; the packet is split into two blocks</a:t>
            </a:r>
          </a:p>
          <a:p>
            <a:r>
              <a:rPr lang="en-US" dirty="0"/>
              <a:t>Access address, coding indicator (CI), and first terminator (TERM1, 3 bits) are always coded in S = 8 mode</a:t>
            </a:r>
          </a:p>
          <a:p>
            <a:r>
              <a:rPr lang="en-US" dirty="0"/>
              <a:t>CI indicate the type of encoding used in the second part of the packet (S = 8 or S = 2)</a:t>
            </a:r>
          </a:p>
        </p:txBody>
      </p:sp>
      <p:pic>
        <p:nvPicPr>
          <p:cNvPr id="5" name="Picture 4">
            <a:extLst>
              <a:ext uri="{FF2B5EF4-FFF2-40B4-BE49-F238E27FC236}">
                <a16:creationId xmlns:a16="http://schemas.microsoft.com/office/drawing/2014/main" id="{801659BF-FB77-4DEE-BE2A-2E8B8BECE126}"/>
              </a:ext>
            </a:extLst>
          </p:cNvPr>
          <p:cNvPicPr>
            <a:picLocks noChangeAspect="1"/>
          </p:cNvPicPr>
          <p:nvPr/>
        </p:nvPicPr>
        <p:blipFill>
          <a:blip r:embed="rId3"/>
          <a:srcRect/>
          <a:stretch/>
        </p:blipFill>
        <p:spPr>
          <a:xfrm>
            <a:off x="1211607" y="1376216"/>
            <a:ext cx="9605076" cy="2120760"/>
          </a:xfrm>
          <a:prstGeom prst="rect">
            <a:avLst/>
          </a:prstGeom>
        </p:spPr>
      </p:pic>
    </p:spTree>
    <p:extLst>
      <p:ext uri="{BB962C8B-B14F-4D97-AF65-F5344CB8AC3E}">
        <p14:creationId xmlns:p14="http://schemas.microsoft.com/office/powerpoint/2010/main" val="2943232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EE74-3590-44CD-8E1A-387DAD807CDE}"/>
              </a:ext>
            </a:extLst>
          </p:cNvPr>
          <p:cNvSpPr>
            <a:spLocks noGrp="1"/>
          </p:cNvSpPr>
          <p:nvPr>
            <p:ph type="title"/>
          </p:nvPr>
        </p:nvSpPr>
        <p:spPr/>
        <p:txBody>
          <a:bodyPr/>
          <a:lstStyle/>
          <a:p>
            <a:r>
              <a:rPr lang="en-US" dirty="0"/>
              <a:t>LE coding</a:t>
            </a:r>
          </a:p>
        </p:txBody>
      </p:sp>
      <p:sp>
        <p:nvSpPr>
          <p:cNvPr id="3" name="Content Placeholder 2">
            <a:extLst>
              <a:ext uri="{FF2B5EF4-FFF2-40B4-BE49-F238E27FC236}">
                <a16:creationId xmlns:a16="http://schemas.microsoft.com/office/drawing/2014/main" id="{BE5E7D26-905B-4FE0-86B4-A89A790CC042}"/>
              </a:ext>
            </a:extLst>
          </p:cNvPr>
          <p:cNvSpPr>
            <a:spLocks noGrp="1"/>
          </p:cNvSpPr>
          <p:nvPr>
            <p:ph idx="1"/>
          </p:nvPr>
        </p:nvSpPr>
        <p:spPr/>
        <p:txBody>
          <a:bodyPr/>
          <a:lstStyle/>
          <a:p>
            <a:r>
              <a:rPr lang="en-US" dirty="0"/>
              <a:t>Both blocks FEC encoded with rate ½. Two polynomials used:</a:t>
            </a:r>
          </a:p>
          <a:p>
            <a:pPr marL="0" indent="0" algn="ctr">
              <a:buNone/>
            </a:pPr>
            <a:r>
              <a:rPr lang="en-US" dirty="0"/>
              <a:t>G</a:t>
            </a:r>
            <a:r>
              <a:rPr lang="en-US" baseline="-25000" dirty="0"/>
              <a:t>0 </a:t>
            </a:r>
            <a:r>
              <a:rPr lang="en-US" dirty="0"/>
              <a:t>(x) = 1 + x + x</a:t>
            </a:r>
            <a:r>
              <a:rPr lang="en-US" baseline="30000" dirty="0"/>
              <a:t>2</a:t>
            </a:r>
            <a:r>
              <a:rPr lang="en-US" dirty="0"/>
              <a:t> + x</a:t>
            </a:r>
            <a:r>
              <a:rPr lang="en-US" baseline="30000" dirty="0"/>
              <a:t>3</a:t>
            </a:r>
          </a:p>
          <a:p>
            <a:pPr marL="0" indent="0" algn="ctr">
              <a:buNone/>
            </a:pPr>
            <a:r>
              <a:rPr lang="en-US" dirty="0"/>
              <a:t>G</a:t>
            </a:r>
            <a:r>
              <a:rPr lang="en-US" baseline="-25000" dirty="0"/>
              <a:t>1 </a:t>
            </a:r>
            <a:r>
              <a:rPr lang="en-US" dirty="0"/>
              <a:t>(x) = 1 + x</a:t>
            </a:r>
            <a:r>
              <a:rPr lang="en-US" baseline="30000" dirty="0"/>
              <a:t>2 </a:t>
            </a:r>
            <a:r>
              <a:rPr lang="en-US" dirty="0"/>
              <a:t>+ x</a:t>
            </a:r>
            <a:r>
              <a:rPr lang="en-US" baseline="30000" dirty="0"/>
              <a:t>3</a:t>
            </a:r>
          </a:p>
          <a:p>
            <a:r>
              <a:rPr lang="en-US" dirty="0"/>
              <a:t>Bit coming from G</a:t>
            </a:r>
            <a:r>
              <a:rPr lang="en-US" baseline="-25000" dirty="0"/>
              <a:t>0</a:t>
            </a:r>
            <a:r>
              <a:rPr lang="en-US" dirty="0"/>
              <a:t> transmitted first, then bit coming from G</a:t>
            </a:r>
            <a:r>
              <a:rPr lang="en-US" baseline="-25000" dirty="0"/>
              <a:t>1</a:t>
            </a:r>
            <a:endParaRPr lang="en-US" dirty="0"/>
          </a:p>
          <a:p>
            <a:r>
              <a:rPr lang="en-US" dirty="0"/>
              <a:t>Pattern mapper is then used to convert each bit from the encoder into P symbols, depending on whether S = 2 or S = 8 scheme used</a:t>
            </a:r>
          </a:p>
          <a:p>
            <a:pPr marL="0" indent="0">
              <a:buNone/>
            </a:pPr>
            <a:endParaRPr lang="en-GB" dirty="0"/>
          </a:p>
        </p:txBody>
      </p:sp>
      <p:graphicFrame>
        <p:nvGraphicFramePr>
          <p:cNvPr id="4" name="Table 3">
            <a:extLst>
              <a:ext uri="{FF2B5EF4-FFF2-40B4-BE49-F238E27FC236}">
                <a16:creationId xmlns:a16="http://schemas.microsoft.com/office/drawing/2014/main" id="{A89B0A04-864A-4179-9E2B-F125D33D8233}"/>
              </a:ext>
            </a:extLst>
          </p:cNvPr>
          <p:cNvGraphicFramePr>
            <a:graphicFrameLocks noGrp="1"/>
          </p:cNvGraphicFramePr>
          <p:nvPr>
            <p:extLst>
              <p:ext uri="{D42A27DB-BD31-4B8C-83A1-F6EECF244321}">
                <p14:modId xmlns:p14="http://schemas.microsoft.com/office/powerpoint/2010/main" val="4059558803"/>
              </p:ext>
            </p:extLst>
          </p:nvPr>
        </p:nvGraphicFramePr>
        <p:xfrm>
          <a:off x="6250925" y="2381786"/>
          <a:ext cx="5461650" cy="1560169"/>
        </p:xfrm>
        <a:graphic>
          <a:graphicData uri="http://schemas.openxmlformats.org/drawingml/2006/table">
            <a:tbl>
              <a:tblPr firstRow="1" bandRow="1">
                <a:tableStyleId>{5C22544A-7EE6-4342-B048-85BDC9FD1C3A}</a:tableStyleId>
              </a:tblPr>
              <a:tblGrid>
                <a:gridCol w="1820550">
                  <a:extLst>
                    <a:ext uri="{9D8B030D-6E8A-4147-A177-3AD203B41FA5}">
                      <a16:colId xmlns:a16="http://schemas.microsoft.com/office/drawing/2014/main" val="1665193044"/>
                    </a:ext>
                  </a:extLst>
                </a:gridCol>
                <a:gridCol w="1820550">
                  <a:extLst>
                    <a:ext uri="{9D8B030D-6E8A-4147-A177-3AD203B41FA5}">
                      <a16:colId xmlns:a16="http://schemas.microsoft.com/office/drawing/2014/main" val="2043340002"/>
                    </a:ext>
                  </a:extLst>
                </a:gridCol>
                <a:gridCol w="1820550">
                  <a:extLst>
                    <a:ext uri="{9D8B030D-6E8A-4147-A177-3AD203B41FA5}">
                      <a16:colId xmlns:a16="http://schemas.microsoft.com/office/drawing/2014/main" val="3877124320"/>
                    </a:ext>
                  </a:extLst>
                </a:gridCol>
              </a:tblGrid>
              <a:tr h="722725">
                <a:tc>
                  <a:txBody>
                    <a:bodyPr/>
                    <a:lstStyle/>
                    <a:p>
                      <a:r>
                        <a:rPr lang="en-US" noProof="0" dirty="0"/>
                        <a:t>Bit from FEC encoder</a:t>
                      </a:r>
                    </a:p>
                  </a:txBody>
                  <a:tcPr/>
                </a:tc>
                <a:tc>
                  <a:txBody>
                    <a:bodyPr/>
                    <a:lstStyle/>
                    <a:p>
                      <a:r>
                        <a:rPr lang="en-US" noProof="0" dirty="0"/>
                        <a:t>Output sequence (S = 2)</a:t>
                      </a:r>
                    </a:p>
                  </a:txBody>
                  <a:tcPr/>
                </a:tc>
                <a:tc>
                  <a:txBody>
                    <a:bodyPr/>
                    <a:lstStyle/>
                    <a:p>
                      <a:r>
                        <a:rPr lang="en-US" noProof="0" dirty="0"/>
                        <a:t>Output sequence (S = 8)</a:t>
                      </a:r>
                    </a:p>
                  </a:txBody>
                  <a:tcPr/>
                </a:tc>
                <a:extLst>
                  <a:ext uri="{0D108BD9-81ED-4DB2-BD59-A6C34878D82A}">
                    <a16:rowId xmlns:a16="http://schemas.microsoft.com/office/drawing/2014/main" val="1750464115"/>
                  </a:ext>
                </a:extLst>
              </a:tr>
              <a:tr h="418722">
                <a:tc>
                  <a:txBody>
                    <a:bodyPr/>
                    <a:lstStyle/>
                    <a:p>
                      <a:r>
                        <a:rPr lang="en-US" noProof="0" dirty="0"/>
                        <a:t>0</a:t>
                      </a:r>
                    </a:p>
                  </a:txBody>
                  <a:tcPr/>
                </a:tc>
                <a:tc>
                  <a:txBody>
                    <a:bodyPr/>
                    <a:lstStyle/>
                    <a:p>
                      <a:r>
                        <a:rPr lang="en-US" noProof="0" dirty="0"/>
                        <a:t>0</a:t>
                      </a:r>
                    </a:p>
                  </a:txBody>
                  <a:tcPr/>
                </a:tc>
                <a:tc>
                  <a:txBody>
                    <a:bodyPr/>
                    <a:lstStyle/>
                    <a:p>
                      <a:r>
                        <a:rPr lang="en-US" noProof="0" dirty="0"/>
                        <a:t>0011</a:t>
                      </a:r>
                    </a:p>
                  </a:txBody>
                  <a:tcPr/>
                </a:tc>
                <a:extLst>
                  <a:ext uri="{0D108BD9-81ED-4DB2-BD59-A6C34878D82A}">
                    <a16:rowId xmlns:a16="http://schemas.microsoft.com/office/drawing/2014/main" val="3835905246"/>
                  </a:ext>
                </a:extLst>
              </a:tr>
              <a:tr h="418722">
                <a:tc>
                  <a:txBody>
                    <a:bodyPr/>
                    <a:lstStyle/>
                    <a:p>
                      <a:r>
                        <a:rPr lang="en-US" noProof="0" dirty="0"/>
                        <a:t>1</a:t>
                      </a:r>
                    </a:p>
                  </a:txBody>
                  <a:tcPr/>
                </a:tc>
                <a:tc>
                  <a:txBody>
                    <a:bodyPr/>
                    <a:lstStyle/>
                    <a:p>
                      <a:r>
                        <a:rPr lang="en-US" noProof="0" dirty="0"/>
                        <a:t>1</a:t>
                      </a:r>
                    </a:p>
                  </a:txBody>
                  <a:tcPr/>
                </a:tc>
                <a:tc>
                  <a:txBody>
                    <a:bodyPr/>
                    <a:lstStyle/>
                    <a:p>
                      <a:r>
                        <a:rPr lang="en-US" noProof="0" dirty="0"/>
                        <a:t>1100</a:t>
                      </a:r>
                    </a:p>
                  </a:txBody>
                  <a:tcPr/>
                </a:tc>
                <a:extLst>
                  <a:ext uri="{0D108BD9-81ED-4DB2-BD59-A6C34878D82A}">
                    <a16:rowId xmlns:a16="http://schemas.microsoft.com/office/drawing/2014/main" val="2343899422"/>
                  </a:ext>
                </a:extLst>
              </a:tr>
            </a:tbl>
          </a:graphicData>
        </a:graphic>
      </p:graphicFrame>
    </p:spTree>
    <p:extLst>
      <p:ext uri="{BB962C8B-B14F-4D97-AF65-F5344CB8AC3E}">
        <p14:creationId xmlns:p14="http://schemas.microsoft.com/office/powerpoint/2010/main" val="2051323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5192-6F33-41FC-B7C5-376D903372C2}"/>
              </a:ext>
            </a:extLst>
          </p:cNvPr>
          <p:cNvSpPr>
            <a:spLocks noGrp="1"/>
          </p:cNvSpPr>
          <p:nvPr>
            <p:ph type="title"/>
          </p:nvPr>
        </p:nvSpPr>
        <p:spPr/>
        <p:txBody>
          <a:bodyPr/>
          <a:lstStyle/>
          <a:p>
            <a:r>
              <a:rPr lang="en-US" dirty="0"/>
              <a:t>Bitstream processing</a:t>
            </a:r>
          </a:p>
        </p:txBody>
      </p:sp>
      <p:pic>
        <p:nvPicPr>
          <p:cNvPr id="5" name="Content Placeholder 4">
            <a:extLst>
              <a:ext uri="{FF2B5EF4-FFF2-40B4-BE49-F238E27FC236}">
                <a16:creationId xmlns:a16="http://schemas.microsoft.com/office/drawing/2014/main" id="{C15CCABA-03D1-4964-822B-A12D6FD10FF9}"/>
              </a:ext>
            </a:extLst>
          </p:cNvPr>
          <p:cNvPicPr>
            <a:picLocks noGrp="1" noChangeAspect="1"/>
          </p:cNvPicPr>
          <p:nvPr>
            <p:ph idx="1"/>
          </p:nvPr>
        </p:nvPicPr>
        <p:blipFill>
          <a:blip r:embed="rId3"/>
          <a:srcRect/>
          <a:stretch/>
        </p:blipFill>
        <p:spPr>
          <a:xfrm>
            <a:off x="479425" y="2447986"/>
            <a:ext cx="11233150" cy="1962028"/>
          </a:xfrm>
        </p:spPr>
      </p:pic>
    </p:spTree>
    <p:extLst>
      <p:ext uri="{BB962C8B-B14F-4D97-AF65-F5344CB8AC3E}">
        <p14:creationId xmlns:p14="http://schemas.microsoft.com/office/powerpoint/2010/main" val="2344503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DAA3-8030-4B97-A2A9-F4C73C14411B}"/>
              </a:ext>
            </a:extLst>
          </p:cNvPr>
          <p:cNvSpPr>
            <a:spLocks noGrp="1"/>
          </p:cNvSpPr>
          <p:nvPr>
            <p:ph type="title"/>
          </p:nvPr>
        </p:nvSpPr>
        <p:spPr/>
        <p:txBody>
          <a:bodyPr/>
          <a:lstStyle/>
          <a:p>
            <a:r>
              <a:rPr lang="en-US" dirty="0"/>
              <a:t>Bluetooth</a:t>
            </a:r>
            <a:r>
              <a:rPr lang="en-GB" dirty="0"/>
              <a:t> 5.1 positioning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6BFCF1-13F5-4E42-AAB4-2F2D881A17AC}"/>
                  </a:ext>
                </a:extLst>
              </p:cNvPr>
              <p:cNvSpPr>
                <a:spLocks noGrp="1"/>
              </p:cNvSpPr>
              <p:nvPr>
                <p:ph sz="quarter" idx="19"/>
              </p:nvPr>
            </p:nvSpPr>
            <p:spPr>
              <a:xfrm>
                <a:off x="477587" y="1717289"/>
                <a:ext cx="5347480" cy="4418400"/>
              </a:xfrm>
            </p:spPr>
            <p:txBody>
              <a:bodyPr>
                <a:normAutofit/>
              </a:bodyPr>
              <a:lstStyle/>
              <a:p>
                <a:pPr algn="l"/>
                <a:r>
                  <a:rPr lang="en-US" dirty="0"/>
                  <a:t>Bluetooth 5.1 introduces new features that enable positioning for IoT applications</a:t>
                </a:r>
              </a:p>
              <a:p>
                <a:pPr algn="l"/>
                <a:r>
                  <a:rPr lang="en-US" dirty="0"/>
                  <a:t>Core idea: Direction-finding through phase delay between signals arriving at different antennas; phase delay:</a:t>
                </a:r>
              </a:p>
              <a:p>
                <a:pPr marL="0" indent="0" algn="l">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𝑑</m:t>
                          </m:r>
                        </m:num>
                        <m:den>
                          <m:r>
                            <a:rPr lang="en-US" b="0" i="1" smtClean="0">
                              <a:latin typeface="Cambria Math" panose="02040503050406030204" pitchFamily="18" charset="0"/>
                              <a:ea typeface="Cambria Math" panose="02040503050406030204" pitchFamily="18" charset="0"/>
                            </a:rPr>
                            <m:t>𝜆</m:t>
                          </m:r>
                        </m:den>
                      </m:f>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ea typeface="Cambria Math" panose="02040503050406030204" pitchFamily="18" charset="0"/>
                        </a:rPr>
                        <m:t>,</m:t>
                      </m:r>
                    </m:oMath>
                  </m:oMathPara>
                </a14:m>
                <a:endParaRPr lang="en-US" dirty="0"/>
              </a:p>
              <a:p>
                <a:pPr algn="l"/>
                <a:r>
                  <a:rPr lang="en-US" dirty="0"/>
                  <a:t>where </a:t>
                </a:r>
                <a:r>
                  <a:rPr lang="en-US" i="1" dirty="0"/>
                  <a:t>d </a:t>
                </a:r>
                <a:r>
                  <a:rPr lang="en-US" dirty="0"/>
                  <a:t>is the distance between antennas, </a:t>
                </a:r>
                <a:r>
                  <a:rPr lang="en-US" i="1" dirty="0"/>
                  <a:t>λ</a:t>
                </a:r>
                <a:r>
                  <a:rPr lang="en-US" dirty="0"/>
                  <a:t> is the signal’s wavelength (both known)</a:t>
                </a:r>
              </a:p>
              <a:p>
                <a:pPr algn="l"/>
                <a14:m>
                  <m:oMath xmlns:m="http://schemas.openxmlformats.org/officeDocument/2006/math">
                    <m:r>
                      <a:rPr lang="en-US" i="1">
                        <a:latin typeface="Cambria Math" panose="02040503050406030204" pitchFamily="18" charset="0"/>
                        <a:ea typeface="Cambria Math" panose="02040503050406030204" pitchFamily="18" charset="0"/>
                      </a:rPr>
                      <m:t>𝜑</m:t>
                    </m:r>
                  </m:oMath>
                </a14:m>
                <a:r>
                  <a:rPr lang="en-US" dirty="0"/>
                  <a:t> can be measured; angle of arrival is computed as: </a:t>
                </a:r>
              </a:p>
              <a:p>
                <a:pPr marL="0" indent="0" algn="l">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arccos</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𝜆</m:t>
                              </m:r>
                              <m:r>
                                <a:rPr lang="en-US" i="1">
                                  <a:latin typeface="Cambria Math" panose="02040503050406030204" pitchFamily="18" charset="0"/>
                                  <a:ea typeface="Cambria Math" panose="02040503050406030204" pitchFamily="18" charset="0"/>
                                </a:rPr>
                                <m:t>𝜑</m:t>
                              </m:r>
                            </m:num>
                            <m:den>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𝑑</m:t>
                              </m:r>
                            </m:den>
                          </m:f>
                        </m:e>
                      </m:func>
                    </m:oMath>
                  </m:oMathPara>
                </a14:m>
                <a:endParaRPr lang="en-US" dirty="0"/>
              </a:p>
            </p:txBody>
          </p:sp>
        </mc:Choice>
        <mc:Fallback xmlns="">
          <p:sp>
            <p:nvSpPr>
              <p:cNvPr id="3" name="Content Placeholder 2">
                <a:extLst>
                  <a:ext uri="{FF2B5EF4-FFF2-40B4-BE49-F238E27FC236}">
                    <a16:creationId xmlns="" xmlns:a16="http://schemas.microsoft.com/office/drawing/2014/main" xmlns:a14="http://schemas.microsoft.com/office/drawing/2010/main" id="{B16BFCF1-13F5-4E42-AAB4-2F2D881A17AC}"/>
                  </a:ext>
                </a:extLst>
              </p:cNvPr>
              <p:cNvSpPr>
                <a:spLocks noGrp="1" noRot="1" noChangeAspect="1" noMove="1" noResize="1" noEditPoints="1" noAdjustHandles="1" noChangeArrowheads="1" noChangeShapeType="1" noTextEdit="1"/>
              </p:cNvSpPr>
              <p:nvPr>
                <p:ph sz="quarter" idx="19"/>
              </p:nvPr>
            </p:nvSpPr>
            <p:spPr>
              <a:xfrm>
                <a:off x="477587" y="1717289"/>
                <a:ext cx="5347480" cy="4418400"/>
              </a:xfrm>
              <a:blipFill rotWithShape="1">
                <a:blip r:embed="rId3"/>
                <a:stretch>
                  <a:fillRect l="-2620" t="-1793" r="-364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2A12655-C801-4C29-893F-0826615BBA0D}"/>
              </a:ext>
            </a:extLst>
          </p:cNvPr>
          <p:cNvPicPr>
            <a:picLocks noChangeAspect="1"/>
          </p:cNvPicPr>
          <p:nvPr/>
        </p:nvPicPr>
        <p:blipFill rotWithShape="1">
          <a:blip r:embed="rId4"/>
          <a:srcRect l="4587"/>
          <a:stretch/>
        </p:blipFill>
        <p:spPr>
          <a:xfrm>
            <a:off x="6296630" y="1900829"/>
            <a:ext cx="5415945" cy="2579470"/>
          </a:xfrm>
          <a:prstGeom prst="rect">
            <a:avLst/>
          </a:prstGeom>
        </p:spPr>
      </p:pic>
    </p:spTree>
    <p:extLst>
      <p:ext uri="{BB962C8B-B14F-4D97-AF65-F5344CB8AC3E}">
        <p14:creationId xmlns:p14="http://schemas.microsoft.com/office/powerpoint/2010/main" val="128535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DAA3-8030-4B97-A2A9-F4C73C14411B}"/>
              </a:ext>
            </a:extLst>
          </p:cNvPr>
          <p:cNvSpPr>
            <a:spLocks noGrp="1"/>
          </p:cNvSpPr>
          <p:nvPr>
            <p:ph type="title"/>
          </p:nvPr>
        </p:nvSpPr>
        <p:spPr/>
        <p:txBody>
          <a:bodyPr/>
          <a:lstStyle/>
          <a:p>
            <a:r>
              <a:rPr lang="en-GB" dirty="0"/>
              <a:t>Bluetooth 5.1 positioning</a:t>
            </a:r>
          </a:p>
        </p:txBody>
      </p:sp>
      <p:sp>
        <p:nvSpPr>
          <p:cNvPr id="3" name="Content Placeholder 2">
            <a:extLst>
              <a:ext uri="{FF2B5EF4-FFF2-40B4-BE49-F238E27FC236}">
                <a16:creationId xmlns:a16="http://schemas.microsoft.com/office/drawing/2014/main" id="{B16BFCF1-13F5-4E42-AAB4-2F2D881A17AC}"/>
              </a:ext>
            </a:extLst>
          </p:cNvPr>
          <p:cNvSpPr>
            <a:spLocks noGrp="1"/>
          </p:cNvSpPr>
          <p:nvPr>
            <p:ph idx="1"/>
          </p:nvPr>
        </p:nvSpPr>
        <p:spPr>
          <a:xfrm>
            <a:off x="479425" y="1171111"/>
            <a:ext cx="11233150" cy="4811518"/>
          </a:xfrm>
        </p:spPr>
        <p:txBody>
          <a:bodyPr>
            <a:normAutofit/>
          </a:bodyPr>
          <a:lstStyle/>
          <a:p>
            <a:r>
              <a:rPr lang="en-GB" dirty="0"/>
              <a:t>Given energy efficiency </a:t>
            </a:r>
            <a:r>
              <a:rPr lang="en-US" dirty="0"/>
              <a:t>requirements</a:t>
            </a:r>
            <a:r>
              <a:rPr lang="en-GB" dirty="0"/>
              <a:t>, single receiver chain is used; </a:t>
            </a:r>
          </a:p>
          <a:p>
            <a:r>
              <a:rPr lang="en-GB" dirty="0"/>
              <a:t>Solution: Switch rapidly between antennas</a:t>
            </a:r>
          </a:p>
          <a:p>
            <a:r>
              <a:rPr lang="en-GB" dirty="0"/>
              <a:t>Constant Tone Extension (CTE) follows CRC to indicate switching pattern</a:t>
            </a:r>
          </a:p>
          <a:p>
            <a:endParaRPr lang="en-GB" dirty="0"/>
          </a:p>
          <a:p>
            <a:endParaRPr lang="en-GB" dirty="0"/>
          </a:p>
          <a:p>
            <a:endParaRPr lang="en-GB" dirty="0"/>
          </a:p>
          <a:p>
            <a:endParaRPr lang="en-GB" dirty="0"/>
          </a:p>
          <a:p>
            <a:endParaRPr lang="en-GB" dirty="0"/>
          </a:p>
          <a:p>
            <a:endParaRPr lang="en-GB" dirty="0"/>
          </a:p>
          <a:p>
            <a:r>
              <a:rPr lang="en-GB" dirty="0"/>
              <a:t>Problem with this approach: CTE not protected by CRC, hence switching pattern may be affected by channel errors</a:t>
            </a:r>
          </a:p>
        </p:txBody>
      </p:sp>
      <p:pic>
        <p:nvPicPr>
          <p:cNvPr id="5" name="Picture 4">
            <a:extLst>
              <a:ext uri="{FF2B5EF4-FFF2-40B4-BE49-F238E27FC236}">
                <a16:creationId xmlns:a16="http://schemas.microsoft.com/office/drawing/2014/main" id="{4B0C2083-7227-4AD1-9F03-E206CC2CBA02}"/>
              </a:ext>
            </a:extLst>
          </p:cNvPr>
          <p:cNvPicPr>
            <a:picLocks noChangeAspect="1"/>
          </p:cNvPicPr>
          <p:nvPr/>
        </p:nvPicPr>
        <p:blipFill>
          <a:blip r:embed="rId3"/>
          <a:srcRect/>
          <a:stretch/>
        </p:blipFill>
        <p:spPr>
          <a:xfrm>
            <a:off x="1890071" y="2821461"/>
            <a:ext cx="8110520" cy="1672479"/>
          </a:xfrm>
          <a:prstGeom prst="rect">
            <a:avLst/>
          </a:prstGeom>
        </p:spPr>
      </p:pic>
    </p:spTree>
    <p:extLst>
      <p:ext uri="{BB962C8B-B14F-4D97-AF65-F5344CB8AC3E}">
        <p14:creationId xmlns:p14="http://schemas.microsoft.com/office/powerpoint/2010/main" val="428693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ZigBee</a:t>
            </a:r>
          </a:p>
        </p:txBody>
      </p:sp>
      <p:sp>
        <p:nvSpPr>
          <p:cNvPr id="4" name="Text Placeholder 3">
            <a:extLst>
              <a:ext uri="{FF2B5EF4-FFF2-40B4-BE49-F238E27FC236}">
                <a16:creationId xmlns:a16="http://schemas.microsoft.com/office/drawing/2014/main" id="{1885AA42-28AF-4ABD-8380-8E9CC120C5CE}"/>
              </a:ext>
            </a:extLst>
          </p:cNvPr>
          <p:cNvSpPr>
            <a:spLocks noGrp="1"/>
          </p:cNvSpPr>
          <p:nvPr>
            <p:ph type="body" sz="quarter" idx="13"/>
          </p:nvPr>
        </p:nvSpPr>
        <p:spPr/>
        <p:txBody>
          <a:bodyPr/>
          <a:lstStyle/>
          <a:p>
            <a:r>
              <a:rPr lang="en-US" dirty="0"/>
              <a:t>Low power low rate personal area networking technology</a:t>
            </a:r>
          </a:p>
          <a:p>
            <a:endParaRPr lang="en-US" dirty="0"/>
          </a:p>
        </p:txBody>
      </p:sp>
      <p:sp>
        <p:nvSpPr>
          <p:cNvPr id="3" name="Content Placeholder 2"/>
          <p:cNvSpPr>
            <a:spLocks noGrp="1"/>
          </p:cNvSpPr>
          <p:nvPr>
            <p:ph sz="quarter" idx="19"/>
          </p:nvPr>
        </p:nvSpPr>
        <p:spPr>
          <a:xfrm>
            <a:off x="477587" y="1620481"/>
            <a:ext cx="5347480" cy="4515207"/>
          </a:xfrm>
        </p:spPr>
        <p:txBody>
          <a:bodyPr>
            <a:normAutofit fontScale="92500" lnSpcReduction="10000"/>
          </a:bodyPr>
          <a:lstStyle/>
          <a:p>
            <a:pPr algn="l"/>
            <a:r>
              <a:rPr lang="en-US" dirty="0"/>
              <a:t>Zigbee operates in the 868MHz band in Europe (915MHz in the US and Australia)</a:t>
            </a:r>
          </a:p>
          <a:p>
            <a:pPr algn="l"/>
            <a:r>
              <a:rPr lang="en-US" dirty="0"/>
              <a:t>Multiple channels in the 2.4GHz band are also allowed</a:t>
            </a:r>
          </a:p>
          <a:p>
            <a:pPr algn="l"/>
            <a:r>
              <a:rPr lang="en-US" dirty="0"/>
              <a:t>Data rates: 20kb/s in the 868MHz band, 250kb/s in the 2.4GHz band</a:t>
            </a:r>
          </a:p>
          <a:p>
            <a:pPr algn="l"/>
            <a:r>
              <a:rPr lang="en-US" dirty="0"/>
              <a:t>Applications: Home/building automation, industrial control</a:t>
            </a:r>
          </a:p>
          <a:p>
            <a:pPr algn="l"/>
            <a:r>
              <a:rPr lang="en-US" dirty="0"/>
              <a:t>Three types of device:</a:t>
            </a:r>
          </a:p>
          <a:p>
            <a:pPr lvl="1"/>
            <a:r>
              <a:rPr lang="en-US" dirty="0"/>
              <a:t>ZigBee coordinator (ZC) – sends beacons that manage network-specific addresses</a:t>
            </a:r>
          </a:p>
          <a:p>
            <a:pPr lvl="1"/>
            <a:r>
              <a:rPr lang="en-US" dirty="0"/>
              <a:t>ZigBee router (ZR) – runs some application and can also forward packets between other ZigBee nodes</a:t>
            </a:r>
          </a:p>
          <a:p>
            <a:pPr lvl="1"/>
            <a:r>
              <a:rPr lang="en-US" dirty="0"/>
              <a:t>ZigBee end device (ZED) – reduced functionality, communicates only with ZC/ZR	</a:t>
            </a:r>
          </a:p>
        </p:txBody>
      </p:sp>
      <p:sp>
        <p:nvSpPr>
          <p:cNvPr id="6" name="Text Placeholder 5">
            <a:extLst>
              <a:ext uri="{FF2B5EF4-FFF2-40B4-BE49-F238E27FC236}">
                <a16:creationId xmlns:a16="http://schemas.microsoft.com/office/drawing/2014/main" id="{3C6E84F9-DBCE-4EA3-8E14-9135DBCFA410}"/>
              </a:ext>
            </a:extLst>
          </p:cNvPr>
          <p:cNvSpPr>
            <a:spLocks noGrp="1"/>
          </p:cNvSpPr>
          <p:nvPr>
            <p:ph type="body" sz="quarter" idx="18"/>
          </p:nvPr>
        </p:nvSpPr>
        <p:spPr/>
        <p:txBody>
          <a:bodyPr/>
          <a:lstStyle/>
          <a:p>
            <a:r>
              <a:rPr lang="en-US" dirty="0"/>
              <a:t>Star or peer-to-peer network topologies</a:t>
            </a:r>
          </a:p>
          <a:p>
            <a:endParaRPr lang="en-US" dirty="0"/>
          </a:p>
        </p:txBody>
      </p:sp>
      <p:pic>
        <p:nvPicPr>
          <p:cNvPr id="9" name="Content Placeholder 8">
            <a:extLst>
              <a:ext uri="{FF2B5EF4-FFF2-40B4-BE49-F238E27FC236}">
                <a16:creationId xmlns:a16="http://schemas.microsoft.com/office/drawing/2014/main" id="{CF07FD1A-B932-40C1-873F-C86E8D4DD0D7}"/>
              </a:ext>
            </a:extLst>
          </p:cNvPr>
          <p:cNvPicPr>
            <a:picLocks noGrp="1" noChangeAspect="1"/>
          </p:cNvPicPr>
          <p:nvPr>
            <p:ph sz="quarter" idx="21"/>
          </p:nvPr>
        </p:nvPicPr>
        <p:blipFill>
          <a:blip r:embed="rId3"/>
          <a:srcRect/>
          <a:stretch/>
        </p:blipFill>
        <p:spPr>
          <a:xfrm>
            <a:off x="6343824" y="2568551"/>
            <a:ext cx="5365401" cy="2619066"/>
          </a:xfrm>
        </p:spPr>
      </p:pic>
    </p:spTree>
    <p:extLst>
      <p:ext uri="{BB962C8B-B14F-4D97-AF65-F5344CB8AC3E}">
        <p14:creationId xmlns:p14="http://schemas.microsoft.com/office/powerpoint/2010/main" val="270947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a:t>
            </a:r>
            <a:r>
              <a:rPr lang="en-GB" dirty="0"/>
              <a:t> stack</a:t>
            </a:r>
          </a:p>
        </p:txBody>
      </p:sp>
      <p:sp>
        <p:nvSpPr>
          <p:cNvPr id="6" name="Content Placeholder 5">
            <a:extLst>
              <a:ext uri="{FF2B5EF4-FFF2-40B4-BE49-F238E27FC236}">
                <a16:creationId xmlns:a16="http://schemas.microsoft.com/office/drawing/2014/main" id="{E89F8D63-1660-45A3-BE82-41299E307A61}"/>
              </a:ext>
            </a:extLst>
          </p:cNvPr>
          <p:cNvSpPr>
            <a:spLocks noGrp="1"/>
          </p:cNvSpPr>
          <p:nvPr>
            <p:ph idx="1"/>
          </p:nvPr>
        </p:nvSpPr>
        <p:spPr/>
        <p:txBody>
          <a:bodyPr/>
          <a:lstStyle/>
          <a:p>
            <a:r>
              <a:rPr lang="en-US" dirty="0"/>
              <a:t>PHY and MAC layers follow IEEE 802.15.4 standard</a:t>
            </a:r>
          </a:p>
          <a:p>
            <a:r>
              <a:rPr lang="en-US" dirty="0"/>
              <a:t>Network layer, application support sublayer, and application framework are specified by the ZigBee alliance</a:t>
            </a:r>
          </a:p>
        </p:txBody>
      </p:sp>
      <p:pic>
        <p:nvPicPr>
          <p:cNvPr id="8" name="Content Placeholder 6">
            <a:extLst>
              <a:ext uri="{FF2B5EF4-FFF2-40B4-BE49-F238E27FC236}">
                <a16:creationId xmlns:a16="http://schemas.microsoft.com/office/drawing/2014/main" id="{A6C10E26-203A-40FD-95BD-45C72473F0AC}"/>
              </a:ext>
            </a:extLst>
          </p:cNvPr>
          <p:cNvPicPr>
            <a:picLocks noChangeAspect="1"/>
          </p:cNvPicPr>
          <p:nvPr/>
        </p:nvPicPr>
        <p:blipFill>
          <a:blip r:embed="rId3"/>
          <a:stretch/>
        </p:blipFill>
        <p:spPr>
          <a:xfrm>
            <a:off x="4312966" y="1631112"/>
            <a:ext cx="6278382" cy="4086426"/>
          </a:xfrm>
          <a:prstGeom prst="rect">
            <a:avLst/>
          </a:prstGeom>
        </p:spPr>
      </p:pic>
    </p:spTree>
    <p:extLst>
      <p:ext uri="{BB962C8B-B14F-4D97-AF65-F5344CB8AC3E}">
        <p14:creationId xmlns:p14="http://schemas.microsoft.com/office/powerpoint/2010/main" val="1940861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 and MAC layers</a:t>
            </a:r>
          </a:p>
        </p:txBody>
      </p:sp>
      <p:sp>
        <p:nvSpPr>
          <p:cNvPr id="3" name="Content Placeholder 2"/>
          <p:cNvSpPr>
            <a:spLocks noGrp="1"/>
          </p:cNvSpPr>
          <p:nvPr>
            <p:ph idx="1"/>
          </p:nvPr>
        </p:nvSpPr>
        <p:spPr>
          <a:xfrm>
            <a:off x="479425" y="1449659"/>
            <a:ext cx="5616575" cy="4733692"/>
          </a:xfrm>
        </p:spPr>
        <p:txBody>
          <a:bodyPr>
            <a:normAutofit fontScale="92500" lnSpcReduction="10000"/>
          </a:bodyPr>
          <a:lstStyle/>
          <a:p>
            <a:r>
              <a:rPr lang="en-US" dirty="0"/>
              <a:t>Transmission using Direct Sequence Spread Spectrum (DSSS) – robust to noise.</a:t>
            </a:r>
          </a:p>
          <a:p>
            <a:r>
              <a:rPr lang="en-US" dirty="0"/>
              <a:t>Multiple access modes</a:t>
            </a:r>
          </a:p>
          <a:p>
            <a:r>
              <a:rPr lang="en-US" dirty="0"/>
              <a:t>CSMA/CA </a:t>
            </a:r>
          </a:p>
          <a:p>
            <a:pPr lvl="1"/>
            <a:r>
              <a:rPr lang="en-US" dirty="0"/>
              <a:t>If channel is busy, then it waits for random time(back-off factor) frame before transmission</a:t>
            </a:r>
          </a:p>
          <a:p>
            <a:pPr lvl="1"/>
            <a:r>
              <a:rPr lang="en-US" dirty="0"/>
              <a:t>if channel is idle, then transmit; </a:t>
            </a:r>
          </a:p>
          <a:p>
            <a:pPr lvl="1"/>
            <a:r>
              <a:rPr lang="en-US" dirty="0"/>
              <a:t>otherwise repeat back-off factor; </a:t>
            </a:r>
          </a:p>
          <a:p>
            <a:pPr lvl="1"/>
            <a:r>
              <a:rPr lang="en-US" dirty="0"/>
              <a:t>Once the data is received it sends back an ACK</a:t>
            </a:r>
          </a:p>
          <a:p>
            <a:r>
              <a:rPr lang="en-US" dirty="0"/>
              <a:t>Beacon mode </a:t>
            </a:r>
          </a:p>
          <a:p>
            <a:pPr lvl="1"/>
            <a:r>
              <a:rPr lang="en-US" dirty="0"/>
              <a:t>time divided into 16 equal slots; </a:t>
            </a:r>
          </a:p>
          <a:p>
            <a:pPr lvl="1"/>
            <a:r>
              <a:rPr lang="en-US" dirty="0"/>
              <a:t>coordinator sends beacon; </a:t>
            </a:r>
          </a:p>
          <a:p>
            <a:pPr lvl="1"/>
            <a:r>
              <a:rPr lang="en-US" dirty="0"/>
              <a:t>attached devices may contend but need to align transmission to slot boundaries; </a:t>
            </a:r>
          </a:p>
          <a:p>
            <a:pPr lvl="1"/>
            <a:r>
              <a:rPr lang="en-US" dirty="0"/>
              <a:t>up to seven guaranteed time slots (GTS)</a:t>
            </a:r>
          </a:p>
        </p:txBody>
      </p:sp>
      <p:pic>
        <p:nvPicPr>
          <p:cNvPr id="5" name="Picture 4" descr="A screenshot of a cell phone&#10;&#10;Description automatically generated">
            <a:extLst>
              <a:ext uri="{FF2B5EF4-FFF2-40B4-BE49-F238E27FC236}">
                <a16:creationId xmlns:a16="http://schemas.microsoft.com/office/drawing/2014/main" id="{4C4491A4-3038-412D-B64C-F65A47A35C82}"/>
              </a:ext>
            </a:extLst>
          </p:cNvPr>
          <p:cNvPicPr>
            <a:picLocks noChangeAspect="1"/>
          </p:cNvPicPr>
          <p:nvPr/>
        </p:nvPicPr>
        <p:blipFill>
          <a:blip r:embed="rId3"/>
          <a:stretch>
            <a:fillRect/>
          </a:stretch>
        </p:blipFill>
        <p:spPr>
          <a:xfrm>
            <a:off x="6449199" y="2291058"/>
            <a:ext cx="5263376" cy="2851650"/>
          </a:xfrm>
          <a:prstGeom prst="rect">
            <a:avLst/>
          </a:prstGeom>
        </p:spPr>
      </p:pic>
    </p:spTree>
    <p:extLst>
      <p:ext uri="{BB962C8B-B14F-4D97-AF65-F5344CB8AC3E}">
        <p14:creationId xmlns:p14="http://schemas.microsoft.com/office/powerpoint/2010/main" val="400594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Bluetooth architecture</a:t>
            </a:r>
          </a:p>
        </p:txBody>
      </p:sp>
      <p:sp>
        <p:nvSpPr>
          <p:cNvPr id="3" name="Text Placeholder 2">
            <a:extLst>
              <a:ext uri="{FF2B5EF4-FFF2-40B4-BE49-F238E27FC236}">
                <a16:creationId xmlns:a16="http://schemas.microsoft.com/office/drawing/2014/main" id="{9C567834-F5AB-43F0-A4DF-56F3E5B68D26}"/>
              </a:ext>
            </a:extLst>
          </p:cNvPr>
          <p:cNvSpPr>
            <a:spLocks noGrp="1"/>
          </p:cNvSpPr>
          <p:nvPr>
            <p:ph type="body" sz="quarter" idx="13"/>
          </p:nvPr>
        </p:nvSpPr>
        <p:spPr/>
        <p:txBody>
          <a:bodyPr/>
          <a:lstStyle/>
          <a:p>
            <a:r>
              <a:rPr lang="en-US" dirty="0"/>
              <a:t>Wireless Personal Area Network (WPAN)</a:t>
            </a:r>
          </a:p>
        </p:txBody>
      </p:sp>
      <p:sp>
        <p:nvSpPr>
          <p:cNvPr id="4" name="Content Placeholder 3"/>
          <p:cNvSpPr>
            <a:spLocks noGrp="1"/>
          </p:cNvSpPr>
          <p:nvPr>
            <p:ph idx="1"/>
          </p:nvPr>
        </p:nvSpPr>
        <p:spPr/>
        <p:txBody>
          <a:bodyPr>
            <a:normAutofit lnSpcReduction="10000"/>
          </a:bodyPr>
          <a:lstStyle/>
          <a:p>
            <a:r>
              <a:rPr lang="en-US" dirty="0"/>
              <a:t>Master </a:t>
            </a:r>
            <a:r>
              <a:rPr lang="en-US" dirty="0">
                <a:latin typeface="Times New Roman" panose="02020603050405020304" pitchFamily="18" charset="0"/>
                <a:cs typeface="Times New Roman" panose="02020603050405020304" pitchFamily="18" charset="0"/>
              </a:rPr>
              <a:t>↔</a:t>
            </a:r>
            <a:r>
              <a:rPr lang="en-US" dirty="0"/>
              <a:t> slave architecture </a:t>
            </a:r>
          </a:p>
          <a:p>
            <a:pPr lvl="1"/>
            <a:r>
              <a:rPr lang="en-US" dirty="0"/>
              <a:t>Master can have up to seven active slave devices</a:t>
            </a:r>
          </a:p>
          <a:p>
            <a:pPr lvl="1"/>
            <a:r>
              <a:rPr lang="en-US" dirty="0"/>
              <a:t>Up to 255 “parked” devices – low-power state, only respond to activation from master</a:t>
            </a:r>
          </a:p>
          <a:p>
            <a:r>
              <a:rPr lang="en-US" dirty="0"/>
              <a:t>A Bluetooth network set-up by a master is called a </a:t>
            </a:r>
            <a:r>
              <a:rPr lang="en-US" b="1" dirty="0">
                <a:solidFill>
                  <a:schemeClr val="accent1"/>
                </a:solidFill>
              </a:rPr>
              <a:t>piconet</a:t>
            </a:r>
          </a:p>
          <a:p>
            <a:r>
              <a:rPr lang="en-US" dirty="0">
                <a:solidFill>
                  <a:schemeClr val="tx1"/>
                </a:solidFill>
              </a:rPr>
              <a:t>Some devices can act as slaves in one piconet and as master in another piconet </a:t>
            </a: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accent1"/>
                </a:solidFill>
                <a:cs typeface="Times New Roman" panose="02020603050405020304" pitchFamily="18" charset="0"/>
              </a:rPr>
              <a:t>scatternet</a:t>
            </a:r>
            <a:endParaRPr lang="en-US" b="1" dirty="0">
              <a:solidFill>
                <a:schemeClr val="accent1"/>
              </a:solidFill>
            </a:endParaRPr>
          </a:p>
          <a:p>
            <a:r>
              <a:rPr lang="en-US" dirty="0"/>
              <a:t>Four classes of devices: communications range between ~0.5m and ~100m</a:t>
            </a:r>
          </a:p>
          <a:p>
            <a:endParaRPr lang="en-US" dirty="0"/>
          </a:p>
        </p:txBody>
      </p:sp>
      <p:sp>
        <p:nvSpPr>
          <p:cNvPr id="22" name="Oval 21">
            <a:extLst>
              <a:ext uri="{FF2B5EF4-FFF2-40B4-BE49-F238E27FC236}">
                <a16:creationId xmlns:a16="http://schemas.microsoft.com/office/drawing/2014/main" id="{6F89D1F9-736F-47FB-81C7-CED4ABC86644}"/>
              </a:ext>
            </a:extLst>
          </p:cNvPr>
          <p:cNvSpPr/>
          <p:nvPr/>
        </p:nvSpPr>
        <p:spPr>
          <a:xfrm>
            <a:off x="6749387" y="1629080"/>
            <a:ext cx="4285561" cy="42855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A picture containing clock, computer&#10;&#10;Description automatically generated">
            <a:extLst>
              <a:ext uri="{FF2B5EF4-FFF2-40B4-BE49-F238E27FC236}">
                <a16:creationId xmlns:a16="http://schemas.microsoft.com/office/drawing/2014/main" id="{04E32EDA-19D1-492F-9739-9B39CE246038}"/>
              </a:ext>
            </a:extLst>
          </p:cNvPr>
          <p:cNvPicPr>
            <a:picLocks noChangeAspect="1"/>
          </p:cNvPicPr>
          <p:nvPr/>
        </p:nvPicPr>
        <p:blipFill>
          <a:blip r:embed="rId3"/>
          <a:stretch>
            <a:fillRect/>
          </a:stretch>
        </p:blipFill>
        <p:spPr>
          <a:xfrm>
            <a:off x="7162455" y="2143631"/>
            <a:ext cx="3067050" cy="3571875"/>
          </a:xfrm>
          <a:prstGeom prst="rect">
            <a:avLst/>
          </a:prstGeom>
        </p:spPr>
      </p:pic>
    </p:spTree>
    <p:extLst>
      <p:ext uri="{BB962C8B-B14F-4D97-AF65-F5344CB8AC3E}">
        <p14:creationId xmlns:p14="http://schemas.microsoft.com/office/powerpoint/2010/main" val="2153489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frame structure</a:t>
            </a:r>
          </a:p>
        </p:txBody>
      </p:sp>
      <p:sp>
        <p:nvSpPr>
          <p:cNvPr id="9" name="Content Placeholder 8">
            <a:extLst>
              <a:ext uri="{FF2B5EF4-FFF2-40B4-BE49-F238E27FC236}">
                <a16:creationId xmlns:a16="http://schemas.microsoft.com/office/drawing/2014/main" id="{4EF99BC3-2883-4143-879B-97233913F311}"/>
              </a:ext>
            </a:extLst>
          </p:cNvPr>
          <p:cNvSpPr>
            <a:spLocks noGrp="1"/>
          </p:cNvSpPr>
          <p:nvPr>
            <p:ph sz="quarter" idx="15"/>
          </p:nvPr>
        </p:nvSpPr>
        <p:spPr/>
        <p:txBody>
          <a:bodyPr/>
          <a:lstStyle/>
          <a:p>
            <a:r>
              <a:rPr lang="en-US" dirty="0"/>
              <a:t>SHR – synchronization header</a:t>
            </a:r>
          </a:p>
          <a:p>
            <a:r>
              <a:rPr lang="en-US" dirty="0"/>
              <a:t>PHR – physical layer header</a:t>
            </a:r>
          </a:p>
          <a:p>
            <a:r>
              <a:rPr lang="en-US" dirty="0"/>
              <a:t>MHR – MAC layer header </a:t>
            </a:r>
          </a:p>
          <a:p>
            <a:r>
              <a:rPr lang="en-US" dirty="0"/>
              <a:t>MFR – MAC footer</a:t>
            </a:r>
          </a:p>
        </p:txBody>
      </p:sp>
      <p:pic>
        <p:nvPicPr>
          <p:cNvPr id="12" name="Content Placeholder 11" descr="A screenshot of a cell phone&#10;&#10;Description automatically generated">
            <a:extLst>
              <a:ext uri="{FF2B5EF4-FFF2-40B4-BE49-F238E27FC236}">
                <a16:creationId xmlns:a16="http://schemas.microsoft.com/office/drawing/2014/main" id="{367A6F96-0E08-4E6C-8C8E-995BD4BE365A}"/>
              </a:ext>
            </a:extLst>
          </p:cNvPr>
          <p:cNvPicPr>
            <a:picLocks noGrp="1" noChangeAspect="1"/>
          </p:cNvPicPr>
          <p:nvPr>
            <p:ph sz="quarter" idx="21"/>
          </p:nvPr>
        </p:nvPicPr>
        <p:blipFill>
          <a:blip r:embed="rId3"/>
          <a:stretch>
            <a:fillRect/>
          </a:stretch>
        </p:blipFill>
        <p:spPr>
          <a:xfrm>
            <a:off x="559145" y="1908485"/>
            <a:ext cx="7861632" cy="2886539"/>
          </a:xfrm>
        </p:spPr>
      </p:pic>
    </p:spTree>
    <p:extLst>
      <p:ext uri="{BB962C8B-B14F-4D97-AF65-F5344CB8AC3E}">
        <p14:creationId xmlns:p14="http://schemas.microsoft.com/office/powerpoint/2010/main" val="2061638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layer (NWK)</a:t>
            </a:r>
          </a:p>
        </p:txBody>
      </p:sp>
      <p:sp>
        <p:nvSpPr>
          <p:cNvPr id="3" name="Content Placeholder 2"/>
          <p:cNvSpPr>
            <a:spLocks noGrp="1"/>
          </p:cNvSpPr>
          <p:nvPr>
            <p:ph idx="1"/>
          </p:nvPr>
        </p:nvSpPr>
        <p:spPr>
          <a:xfrm>
            <a:off x="479425" y="1171111"/>
            <a:ext cx="10889243" cy="4086225"/>
          </a:xfrm>
        </p:spPr>
        <p:txBody>
          <a:bodyPr/>
          <a:lstStyle/>
          <a:p>
            <a:pPr marL="0" indent="0">
              <a:buNone/>
            </a:pPr>
            <a:r>
              <a:rPr lang="en-US" dirty="0"/>
              <a:t>Handles</a:t>
            </a:r>
          </a:p>
          <a:p>
            <a:r>
              <a:rPr lang="en-US" dirty="0"/>
              <a:t>Network start up</a:t>
            </a:r>
          </a:p>
          <a:p>
            <a:r>
              <a:rPr lang="en-US" dirty="0"/>
              <a:t>Neighbor discovery</a:t>
            </a:r>
          </a:p>
          <a:p>
            <a:r>
              <a:rPr lang="en-US" dirty="0"/>
              <a:t>New device configuration</a:t>
            </a:r>
          </a:p>
          <a:p>
            <a:r>
              <a:rPr lang="en-US" dirty="0"/>
              <a:t>Topology specific routing</a:t>
            </a:r>
          </a:p>
          <a:p>
            <a:r>
              <a:rPr lang="en-US" dirty="0"/>
              <a:t>Security </a:t>
            </a:r>
          </a:p>
          <a:p>
            <a:pPr lvl="1"/>
            <a:r>
              <a:rPr lang="en-US" dirty="0"/>
              <a:t>Links encrypted using AES-128 (128-bit symmetric encryption)</a:t>
            </a:r>
          </a:p>
          <a:p>
            <a:pPr lvl="1"/>
            <a:r>
              <a:rPr lang="en-US" dirty="0"/>
              <a:t>Key assumed known by all parties (e.g., provisioned at device manufacturing)</a:t>
            </a:r>
          </a:p>
          <a:p>
            <a:pPr lvl="1"/>
            <a:r>
              <a:rPr lang="en-US" dirty="0"/>
              <a:t>A device may not have a pre-configured key </a:t>
            </a:r>
            <a:r>
              <a:rPr lang="en-US" dirty="0">
                <a:latin typeface="Times New Roman" panose="02020603050405020304" pitchFamily="18" charset="0"/>
                <a:cs typeface="Times New Roman" panose="02020603050405020304" pitchFamily="18" charset="0"/>
              </a:rPr>
              <a:t>→ </a:t>
            </a:r>
            <a:r>
              <a:rPr lang="en-US" dirty="0"/>
              <a:t>key sent over the air in clear		    (Security issues: short window when this can be eavesdropped)</a:t>
            </a:r>
          </a:p>
        </p:txBody>
      </p:sp>
    </p:spTree>
    <p:extLst>
      <p:ext uri="{BB962C8B-B14F-4D97-AF65-F5344CB8AC3E}">
        <p14:creationId xmlns:p14="http://schemas.microsoft.com/office/powerpoint/2010/main" val="3064809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Support Sublayer (APS)</a:t>
            </a:r>
          </a:p>
        </p:txBody>
      </p:sp>
      <p:sp>
        <p:nvSpPr>
          <p:cNvPr id="3" name="Content Placeholder 2"/>
          <p:cNvSpPr>
            <a:spLocks noGrp="1"/>
          </p:cNvSpPr>
          <p:nvPr>
            <p:ph idx="1"/>
          </p:nvPr>
        </p:nvSpPr>
        <p:spPr>
          <a:xfrm>
            <a:off x="479425" y="1432932"/>
            <a:ext cx="11233150" cy="3824404"/>
          </a:xfrm>
        </p:spPr>
        <p:txBody>
          <a:bodyPr>
            <a:normAutofit/>
          </a:bodyPr>
          <a:lstStyle/>
          <a:p>
            <a:r>
              <a:rPr lang="en-US" dirty="0"/>
              <a:t>Maintains binding and groups tables</a:t>
            </a:r>
          </a:p>
          <a:p>
            <a:r>
              <a:rPr lang="en-US" dirty="0"/>
              <a:t>Responsible for discovering devices and application services</a:t>
            </a:r>
          </a:p>
          <a:p>
            <a:r>
              <a:rPr lang="en-US" dirty="0"/>
              <a:t>Provides communication end-points for ZigBee applications</a:t>
            </a:r>
          </a:p>
          <a:p>
            <a:r>
              <a:rPr lang="en-US" dirty="0"/>
              <a:t>Initiates and responds to binding requests between end-points</a:t>
            </a:r>
          </a:p>
          <a:p>
            <a:r>
              <a:rPr lang="en-US" dirty="0"/>
              <a:t>Filters packets intended for non-registered end-points</a:t>
            </a:r>
          </a:p>
          <a:p>
            <a:r>
              <a:rPr lang="en-US" dirty="0"/>
              <a:t>Also performs message fragmentation and reassembly </a:t>
            </a:r>
          </a:p>
          <a:p>
            <a:r>
              <a:rPr lang="en-US" dirty="0"/>
              <a:t>Ensures reliable data transport, i.e., frame error checking, retransmissions</a:t>
            </a:r>
          </a:p>
        </p:txBody>
      </p:sp>
    </p:spTree>
    <p:extLst>
      <p:ext uri="{BB962C8B-B14F-4D97-AF65-F5344CB8AC3E}">
        <p14:creationId xmlns:p14="http://schemas.microsoft.com/office/powerpoint/2010/main" val="242792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C3B4A-5DD6-421B-B324-2FB288BA8DC3}"/>
              </a:ext>
            </a:extLst>
          </p:cNvPr>
          <p:cNvSpPr>
            <a:spLocks noGrp="1"/>
          </p:cNvSpPr>
          <p:nvPr>
            <p:ph type="title"/>
          </p:nvPr>
        </p:nvSpPr>
        <p:spPr/>
        <p:txBody>
          <a:bodyPr/>
          <a:lstStyle/>
          <a:p>
            <a:r>
              <a:rPr lang="en-US" dirty="0"/>
              <a:t>Coming next</a:t>
            </a:r>
          </a:p>
        </p:txBody>
      </p:sp>
      <p:graphicFrame>
        <p:nvGraphicFramePr>
          <p:cNvPr id="10" name="Table 10">
            <a:extLst>
              <a:ext uri="{FF2B5EF4-FFF2-40B4-BE49-F238E27FC236}">
                <a16:creationId xmlns:a16="http://schemas.microsoft.com/office/drawing/2014/main" id="{629BCCE0-D758-4341-AECE-F8CDE2C62AC6}"/>
              </a:ext>
            </a:extLst>
          </p:cNvPr>
          <p:cNvGraphicFramePr>
            <a:graphicFrameLocks noGrp="1"/>
          </p:cNvGraphicFramePr>
          <p:nvPr>
            <p:ph type="tbl" sz="quarter" idx="13"/>
            <p:extLst>
              <p:ext uri="{D42A27DB-BD31-4B8C-83A1-F6EECF244321}">
                <p14:modId xmlns:p14="http://schemas.microsoft.com/office/powerpoint/2010/main" val="969660036"/>
              </p:ext>
            </p:extLst>
          </p:nvPr>
        </p:nvGraphicFramePr>
        <p:xfrm>
          <a:off x="479424" y="1258888"/>
          <a:ext cx="9197976" cy="4754880"/>
        </p:xfrm>
        <a:graphic>
          <a:graphicData uri="http://schemas.openxmlformats.org/drawingml/2006/table">
            <a:tbl>
              <a:tblPr firstRow="1" bandRow="1">
                <a:tableStyleId>{69012ECD-51FC-41F1-AA8D-1B2483CD663E}</a:tableStyleId>
              </a:tblPr>
              <a:tblGrid>
                <a:gridCol w="3813176">
                  <a:extLst>
                    <a:ext uri="{9D8B030D-6E8A-4147-A177-3AD203B41FA5}">
                      <a16:colId xmlns:a16="http://schemas.microsoft.com/office/drawing/2014/main" val="1947611529"/>
                    </a:ext>
                  </a:extLst>
                </a:gridCol>
                <a:gridCol w="5384800">
                  <a:extLst>
                    <a:ext uri="{9D8B030D-6E8A-4147-A177-3AD203B41FA5}">
                      <a16:colId xmlns:a16="http://schemas.microsoft.com/office/drawing/2014/main" val="2208612124"/>
                    </a:ext>
                  </a:extLst>
                </a:gridCol>
              </a:tblGrid>
              <a:tr h="370840">
                <a:tc>
                  <a:txBody>
                    <a:bodyPr/>
                    <a:lstStyle/>
                    <a:p>
                      <a:r>
                        <a:rPr lang="en-US" sz="2400" noProof="0" dirty="0"/>
                        <a:t>Module</a:t>
                      </a:r>
                    </a:p>
                  </a:txBody>
                  <a:tcPr/>
                </a:tc>
                <a:tc>
                  <a:txBody>
                    <a:bodyPr/>
                    <a:lstStyle/>
                    <a:p>
                      <a:r>
                        <a:rPr lang="en-US" sz="2400" noProof="0" dirty="0"/>
                        <a:t>Contents</a:t>
                      </a:r>
                    </a:p>
                  </a:txBody>
                  <a:tcPr/>
                </a:tc>
                <a:extLst>
                  <a:ext uri="{0D108BD9-81ED-4DB2-BD59-A6C34878D82A}">
                    <a16:rowId xmlns:a16="http://schemas.microsoft.com/office/drawing/2014/main" val="1447108313"/>
                  </a:ext>
                </a:extLst>
              </a:tr>
              <a:tr h="370840">
                <a:tc>
                  <a:txBody>
                    <a:bodyPr/>
                    <a:lstStyle/>
                    <a:p>
                      <a:r>
                        <a:rPr lang="en-US" sz="2400" noProof="0" dirty="0"/>
                        <a:t>IoT Connectivity, Part II</a:t>
                      </a:r>
                    </a:p>
                  </a:txBody>
                  <a:tcPr>
                    <a:solidFill>
                      <a:schemeClr val="bg2"/>
                    </a:solidFill>
                  </a:tcPr>
                </a:tc>
                <a:tc>
                  <a:txBody>
                    <a:bodyPr/>
                    <a:lstStyle/>
                    <a:p>
                      <a:pPr marL="342900" indent="-342900">
                        <a:buFont typeface="Arial" panose="020B0604020202020204" pitchFamily="34" charset="0"/>
                        <a:buChar char="•"/>
                      </a:pPr>
                      <a:r>
                        <a:rPr lang="en-US" sz="2400" noProof="0" dirty="0"/>
                        <a:t>WLAN and LPWAN</a:t>
                      </a:r>
                    </a:p>
                    <a:p>
                      <a:pPr marL="342900" indent="-342900">
                        <a:buFont typeface="Arial" panose="020B0604020202020204" pitchFamily="34" charset="0"/>
                        <a:buChar char="•"/>
                      </a:pPr>
                      <a:r>
                        <a:rPr lang="en-US" sz="2400" noProof="0" dirty="0"/>
                        <a:t>IEEE 802.11</a:t>
                      </a:r>
                    </a:p>
                    <a:p>
                      <a:pPr marL="342900" indent="-342900">
                        <a:buFont typeface="Arial" panose="020B0604020202020204" pitchFamily="34" charset="0"/>
                        <a:buChar char="•"/>
                      </a:pPr>
                      <a:r>
                        <a:rPr lang="en-US" sz="2400" noProof="0" dirty="0"/>
                        <a:t>LoRaWAN</a:t>
                      </a:r>
                    </a:p>
                    <a:p>
                      <a:pPr marL="342900" indent="-342900">
                        <a:buFont typeface="Arial" panose="020B0604020202020204" pitchFamily="34" charset="0"/>
                        <a:buChar char="•"/>
                      </a:pPr>
                      <a:r>
                        <a:rPr lang="en-US" sz="2400" noProof="0" dirty="0"/>
                        <a:t>NB-IoT</a:t>
                      </a:r>
                    </a:p>
                  </a:txBody>
                  <a:tcPr/>
                </a:tc>
                <a:extLst>
                  <a:ext uri="{0D108BD9-81ED-4DB2-BD59-A6C34878D82A}">
                    <a16:rowId xmlns:a16="http://schemas.microsoft.com/office/drawing/2014/main" val="983205534"/>
                  </a:ext>
                </a:extLst>
              </a:tr>
              <a:tr h="370840">
                <a:tc>
                  <a:txBody>
                    <a:bodyPr/>
                    <a:lstStyle/>
                    <a:p>
                      <a:r>
                        <a:rPr lang="en-US" sz="2400" noProof="0" dirty="0"/>
                        <a:t>The Cloud</a:t>
                      </a:r>
                    </a:p>
                  </a:txBody>
                  <a:tcPr>
                    <a:solidFill>
                      <a:schemeClr val="bg2"/>
                    </a:solidFill>
                  </a:tcPr>
                </a:tc>
                <a:tc>
                  <a:txBody>
                    <a:bodyPr/>
                    <a:lstStyle/>
                    <a:p>
                      <a:pPr marL="342900" indent="-342900">
                        <a:buFont typeface="Arial" panose="020B0604020202020204" pitchFamily="34" charset="0"/>
                        <a:buChar char="•"/>
                      </a:pPr>
                      <a:r>
                        <a:rPr lang="en-US" sz="2400" noProof="0" dirty="0"/>
                        <a:t>Virtual Machines and Containers</a:t>
                      </a:r>
                    </a:p>
                    <a:p>
                      <a:pPr marL="342900" indent="-342900">
                        <a:buFont typeface="Arial" panose="020B0604020202020204" pitchFamily="34" charset="0"/>
                        <a:buChar char="•"/>
                      </a:pPr>
                      <a:r>
                        <a:rPr lang="en-US" sz="2400" noProof="0" dirty="0"/>
                        <a:t>Protocols</a:t>
                      </a:r>
                    </a:p>
                    <a:p>
                      <a:pPr marL="342900" indent="-342900">
                        <a:buFont typeface="Arial" panose="020B0604020202020204" pitchFamily="34" charset="0"/>
                        <a:buChar char="•"/>
                      </a:pPr>
                      <a:r>
                        <a:rPr lang="en-US" sz="2400" noProof="0" dirty="0"/>
                        <a:t>Big Data Processing</a:t>
                      </a:r>
                    </a:p>
                    <a:p>
                      <a:pPr marL="342900" indent="-342900">
                        <a:buFont typeface="Arial" panose="020B0604020202020204" pitchFamily="34" charset="0"/>
                        <a:buChar char="•"/>
                      </a:pPr>
                      <a:r>
                        <a:rPr lang="en-US" sz="2400" noProof="0" dirty="0"/>
                        <a:t>The Arm Pelion Platform</a:t>
                      </a:r>
                    </a:p>
                  </a:txBody>
                  <a:tcPr/>
                </a:tc>
                <a:extLst>
                  <a:ext uri="{0D108BD9-81ED-4DB2-BD59-A6C34878D82A}">
                    <a16:rowId xmlns:a16="http://schemas.microsoft.com/office/drawing/2014/main" val="4273797912"/>
                  </a:ext>
                </a:extLst>
              </a:tr>
              <a:tr h="370840">
                <a:tc>
                  <a:txBody>
                    <a:bodyPr/>
                    <a:lstStyle/>
                    <a:p>
                      <a:r>
                        <a:rPr lang="en-US" sz="2400" noProof="0" dirty="0"/>
                        <a:t>IoT Security</a:t>
                      </a:r>
                    </a:p>
                  </a:txBody>
                  <a:tcPr>
                    <a:solidFill>
                      <a:schemeClr val="bg2"/>
                    </a:solidFill>
                  </a:tcPr>
                </a:tc>
                <a:tc>
                  <a:txBody>
                    <a:bodyPr/>
                    <a:lstStyle/>
                    <a:p>
                      <a:pPr marL="342900" indent="-342900">
                        <a:buFont typeface="Arial" panose="020B0604020202020204" pitchFamily="34" charset="0"/>
                        <a:buChar char="•"/>
                      </a:pPr>
                      <a:r>
                        <a:rPr lang="en-US" sz="2400" noProof="0" dirty="0"/>
                        <a:t>Importance of security in IoT</a:t>
                      </a:r>
                    </a:p>
                    <a:p>
                      <a:pPr marL="342900" indent="-342900">
                        <a:buFont typeface="Arial" panose="020B0604020202020204" pitchFamily="34" charset="0"/>
                        <a:buChar char="•"/>
                      </a:pPr>
                      <a:r>
                        <a:rPr lang="en-US" sz="2400" noProof="0" dirty="0"/>
                        <a:t>Threat modeling</a:t>
                      </a:r>
                    </a:p>
                    <a:p>
                      <a:pPr marL="342900" indent="-342900">
                        <a:buFont typeface="Arial" panose="020B0604020202020204" pitchFamily="34" charset="0"/>
                        <a:buChar char="•"/>
                      </a:pPr>
                      <a:r>
                        <a:rPr lang="en-US" sz="2400" noProof="0" dirty="0"/>
                        <a:t>Encryption</a:t>
                      </a:r>
                    </a:p>
                  </a:txBody>
                  <a:tcPr/>
                </a:tc>
                <a:extLst>
                  <a:ext uri="{0D108BD9-81ED-4DB2-BD59-A6C34878D82A}">
                    <a16:rowId xmlns:a16="http://schemas.microsoft.com/office/drawing/2014/main" val="165250935"/>
                  </a:ext>
                </a:extLst>
              </a:tr>
            </a:tbl>
          </a:graphicData>
        </a:graphic>
      </p:graphicFrame>
    </p:spTree>
    <p:extLst>
      <p:ext uri="{BB962C8B-B14F-4D97-AF65-F5344CB8AC3E}">
        <p14:creationId xmlns:p14="http://schemas.microsoft.com/office/powerpoint/2010/main" val="351315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solidFill>
              </a:rPr>
              <a:t>Bluetooth architecture</a:t>
            </a:r>
          </a:p>
        </p:txBody>
      </p:sp>
      <p:sp>
        <p:nvSpPr>
          <p:cNvPr id="2" name="Text Placeholder 1">
            <a:extLst>
              <a:ext uri="{FF2B5EF4-FFF2-40B4-BE49-F238E27FC236}">
                <a16:creationId xmlns:a16="http://schemas.microsoft.com/office/drawing/2014/main" id="{953D8100-8697-4C31-B790-ECB2C4556C22}"/>
              </a:ext>
            </a:extLst>
          </p:cNvPr>
          <p:cNvSpPr>
            <a:spLocks noGrp="1"/>
          </p:cNvSpPr>
          <p:nvPr>
            <p:ph type="body" sz="quarter" idx="13"/>
          </p:nvPr>
        </p:nvSpPr>
        <p:spPr/>
        <p:txBody>
          <a:bodyPr/>
          <a:lstStyle/>
          <a:p>
            <a:r>
              <a:rPr lang="en-US" dirty="0"/>
              <a:t>Centralized communications paradigm</a:t>
            </a:r>
          </a:p>
        </p:txBody>
      </p:sp>
      <p:sp>
        <p:nvSpPr>
          <p:cNvPr id="6" name="Content Placeholder 5"/>
          <p:cNvSpPr>
            <a:spLocks noGrp="1"/>
          </p:cNvSpPr>
          <p:nvPr>
            <p:ph idx="1"/>
          </p:nvPr>
        </p:nvSpPr>
        <p:spPr/>
        <p:txBody>
          <a:bodyPr anchor="t" anchorCtr="0">
            <a:normAutofit/>
          </a:bodyPr>
          <a:lstStyle/>
          <a:p>
            <a:endParaRPr lang="en-US" dirty="0"/>
          </a:p>
          <a:p>
            <a:r>
              <a:rPr lang="en-US" dirty="0"/>
              <a:t>Channel time slotted; Time Division Duplex (TDD) multiplexing, i.e., uplink and downlink separated by different time slots</a:t>
            </a:r>
          </a:p>
          <a:p>
            <a:r>
              <a:rPr lang="en-US" dirty="0"/>
              <a:t>Master polls slaves for transmissions</a:t>
            </a:r>
          </a:p>
          <a:p>
            <a:r>
              <a:rPr lang="en-US" dirty="0"/>
              <a:t>Master also controls the piconet clock and maintains synchronization of the slaves</a:t>
            </a:r>
          </a:p>
          <a:p>
            <a:r>
              <a:rPr lang="en-US" dirty="0"/>
              <a:t>Slave devices can be simple that reduces implementation costs</a:t>
            </a:r>
          </a:p>
          <a:p>
            <a:r>
              <a:rPr lang="en-US" dirty="0"/>
              <a:t>Slave-to-slave communication not allowed</a:t>
            </a:r>
          </a:p>
        </p:txBody>
      </p:sp>
    </p:spTree>
    <p:extLst>
      <p:ext uri="{BB962C8B-B14F-4D97-AF65-F5344CB8AC3E}">
        <p14:creationId xmlns:p14="http://schemas.microsoft.com/office/powerpoint/2010/main" val="174757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Bluetooth protocol stack</a:t>
            </a:r>
          </a:p>
        </p:txBody>
      </p:sp>
      <p:graphicFrame>
        <p:nvGraphicFramePr>
          <p:cNvPr id="12" name="Content Placeholder 2">
            <a:extLst>
              <a:ext uri="{FF2B5EF4-FFF2-40B4-BE49-F238E27FC236}">
                <a16:creationId xmlns:a16="http://schemas.microsoft.com/office/drawing/2014/main" id="{12A24E5A-3B43-4425-B2BE-B7F2ECF1E09F}"/>
              </a:ext>
            </a:extLst>
          </p:cNvPr>
          <p:cNvGraphicFramePr>
            <a:graphicFrameLocks noGrp="1"/>
          </p:cNvGraphicFramePr>
          <p:nvPr>
            <p:ph idx="1"/>
            <p:extLst>
              <p:ext uri="{D42A27DB-BD31-4B8C-83A1-F6EECF244321}">
                <p14:modId xmlns:p14="http://schemas.microsoft.com/office/powerpoint/2010/main" val="2501317954"/>
              </p:ext>
            </p:extLst>
          </p:nvPr>
        </p:nvGraphicFramePr>
        <p:xfrm>
          <a:off x="479425" y="1171575"/>
          <a:ext cx="11233150" cy="453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371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Bluetooth protocol stack</a:t>
            </a:r>
          </a:p>
        </p:txBody>
      </p:sp>
      <p:sp>
        <p:nvSpPr>
          <p:cNvPr id="4" name="Content Placeholder 3"/>
          <p:cNvSpPr>
            <a:spLocks noGrp="1"/>
          </p:cNvSpPr>
          <p:nvPr>
            <p:ph idx="1"/>
          </p:nvPr>
        </p:nvSpPr>
        <p:spPr/>
        <p:txBody>
          <a:bodyPr>
            <a:normAutofit fontScale="92500" lnSpcReduction="10000"/>
          </a:bodyPr>
          <a:lstStyle/>
          <a:p>
            <a:r>
              <a:rPr lang="en-US" sz="1800" dirty="0"/>
              <a:t>Low level functionality on chip, applications in software </a:t>
            </a:r>
            <a:r>
              <a:rPr lang="en-US" sz="1800" dirty="0">
                <a:latin typeface="Times New Roman" panose="02020603050405020304" pitchFamily="18" charset="0"/>
                <a:cs typeface="Times New Roman" panose="02020603050405020304" pitchFamily="18" charset="0"/>
              </a:rPr>
              <a:t>→</a:t>
            </a:r>
            <a:r>
              <a:rPr lang="en-US" sz="1800" dirty="0"/>
              <a:t> HCI enables mutual interaction </a:t>
            </a:r>
          </a:p>
          <a:p>
            <a:r>
              <a:rPr lang="en-US" sz="1800" dirty="0"/>
              <a:t>Physical layer is quite unique (frequency hopping and Gaussian Frequency Shift Keying)</a:t>
            </a:r>
          </a:p>
          <a:p>
            <a:r>
              <a:rPr lang="en-US" sz="1800" dirty="0"/>
              <a:t>Link control encompasses both physical and medium access control functions, including slot timing and grouping</a:t>
            </a:r>
          </a:p>
          <a:p>
            <a:r>
              <a:rPr lang="en-US" sz="1800" dirty="0"/>
              <a:t>Link manager establishes “logical” channels</a:t>
            </a:r>
          </a:p>
        </p:txBody>
      </p:sp>
      <p:pic>
        <p:nvPicPr>
          <p:cNvPr id="6" name="Content Placeholder 5"/>
          <p:cNvPicPr>
            <a:picLocks noGrp="1" noChangeAspect="1"/>
          </p:cNvPicPr>
          <p:nvPr>
            <p:ph sz="quarter" idx="21"/>
          </p:nvPr>
        </p:nvPicPr>
        <p:blipFill>
          <a:blip r:embed="rId3"/>
          <a:srcRect/>
          <a:stretch/>
        </p:blipFill>
        <p:spPr>
          <a:xfrm>
            <a:off x="4867297" y="1833227"/>
            <a:ext cx="5864348" cy="3699472"/>
          </a:xfrm>
        </p:spPr>
      </p:pic>
    </p:spTree>
    <p:extLst>
      <p:ext uri="{BB962C8B-B14F-4D97-AF65-F5344CB8AC3E}">
        <p14:creationId xmlns:p14="http://schemas.microsoft.com/office/powerpoint/2010/main" val="297831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Radio layer</a:t>
            </a:r>
          </a:p>
        </p:txBody>
      </p:sp>
      <p:sp>
        <p:nvSpPr>
          <p:cNvPr id="6" name="Content Placeholder 5"/>
          <p:cNvSpPr>
            <a:spLocks noGrp="1"/>
          </p:cNvSpPr>
          <p:nvPr>
            <p:ph idx="1"/>
          </p:nvPr>
        </p:nvSpPr>
        <p:spPr>
          <a:xfrm>
            <a:off x="479425" y="1171111"/>
            <a:ext cx="11233150" cy="4928747"/>
          </a:xfrm>
        </p:spPr>
        <p:txBody>
          <a:bodyPr>
            <a:normAutofit/>
          </a:bodyPr>
          <a:lstStyle/>
          <a:p>
            <a:r>
              <a:rPr lang="en-US" dirty="0"/>
              <a:t>Bluetooth operates in the 2.4GHz Industrial, Scientific, and Medical (ISM) band</a:t>
            </a:r>
          </a:p>
          <a:p>
            <a:r>
              <a:rPr lang="en-US" dirty="0"/>
              <a:t>Unlicensed spectrum shared with other technologies (Wi-Fi, ZigBee, microwave ovens)</a:t>
            </a:r>
          </a:p>
          <a:p>
            <a:r>
              <a:rPr lang="en-US" dirty="0"/>
              <a:t>Signals are transmitted using a technique called Frequency Hopping Spread Spectrum (FHSS) that mitigates cross-technology interference </a:t>
            </a:r>
            <a:r>
              <a:rPr lang="en-US" dirty="0">
                <a:latin typeface="Times New Roman" panose="02020603050405020304" pitchFamily="18" charset="0"/>
                <a:cs typeface="Times New Roman" panose="02020603050405020304" pitchFamily="18" charset="0"/>
              </a:rPr>
              <a:t>→ e</a:t>
            </a:r>
            <a:r>
              <a:rPr lang="en-US" dirty="0"/>
              <a:t>ach transmission on a different channel, peers switch pseudo-randomly between channels (hopping)</a:t>
            </a:r>
          </a:p>
          <a:p>
            <a:r>
              <a:rPr lang="en-US" dirty="0"/>
              <a:t>Data modulated using Gaussian Frequency Shift Keying (GFSK) at 1Mb/s (Basic Rate – BR) or using Differential Quadrature Phase Shift Keying (DQPSK) at 2Mb/s or 3Mb/s (Enhanced Data Rate – EDR)</a:t>
            </a:r>
          </a:p>
          <a:p>
            <a:endParaRPr lang="en-US" dirty="0"/>
          </a:p>
          <a:p>
            <a:endParaRPr lang="en-US" dirty="0"/>
          </a:p>
        </p:txBody>
      </p:sp>
      <p:pic>
        <p:nvPicPr>
          <p:cNvPr id="7" name="Picture 6"/>
          <p:cNvPicPr>
            <a:picLocks noChangeAspect="1"/>
          </p:cNvPicPr>
          <p:nvPr/>
        </p:nvPicPr>
        <p:blipFill>
          <a:blip r:embed="rId3"/>
          <a:srcRect/>
          <a:stretch/>
        </p:blipFill>
        <p:spPr>
          <a:xfrm>
            <a:off x="2029426" y="4600544"/>
            <a:ext cx="7554412" cy="1781206"/>
          </a:xfrm>
          <a:prstGeom prst="rect">
            <a:avLst/>
          </a:prstGeom>
        </p:spPr>
      </p:pic>
    </p:spTree>
    <p:extLst>
      <p:ext uri="{BB962C8B-B14F-4D97-AF65-F5344CB8AC3E}">
        <p14:creationId xmlns:p14="http://schemas.microsoft.com/office/powerpoint/2010/main" val="427638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Radio layer</a:t>
            </a:r>
          </a:p>
        </p:txBody>
      </p:sp>
      <p:sp>
        <p:nvSpPr>
          <p:cNvPr id="7" name="Text Placeholder 6">
            <a:extLst>
              <a:ext uri="{FF2B5EF4-FFF2-40B4-BE49-F238E27FC236}">
                <a16:creationId xmlns:a16="http://schemas.microsoft.com/office/drawing/2014/main" id="{EE571CF4-F66E-4F8A-B95F-245A7B78DAFE}"/>
              </a:ext>
            </a:extLst>
          </p:cNvPr>
          <p:cNvSpPr>
            <a:spLocks noGrp="1"/>
          </p:cNvSpPr>
          <p:nvPr>
            <p:ph type="body" sz="quarter" idx="13"/>
          </p:nvPr>
        </p:nvSpPr>
        <p:spPr/>
        <p:txBody>
          <a:bodyPr/>
          <a:lstStyle/>
          <a:p>
            <a:r>
              <a:rPr lang="en-US" dirty="0"/>
              <a:t>Spectrum divided into 79 channels of 1MHz width</a:t>
            </a:r>
          </a:p>
          <a:p>
            <a:endParaRPr lang="en-US" dirty="0"/>
          </a:p>
        </p:txBody>
      </p:sp>
      <p:sp>
        <p:nvSpPr>
          <p:cNvPr id="6" name="Content Placeholder 5"/>
          <p:cNvSpPr>
            <a:spLocks noGrp="1"/>
          </p:cNvSpPr>
          <p:nvPr>
            <p:ph idx="1"/>
          </p:nvPr>
        </p:nvSpPr>
        <p:spPr>
          <a:xfrm>
            <a:off x="479425" y="1629080"/>
            <a:ext cx="5341512" cy="4086426"/>
          </a:xfrm>
        </p:spPr>
        <p:txBody>
          <a:bodyPr/>
          <a:lstStyle/>
          <a:p>
            <a:r>
              <a:rPr lang="en-US" sz="2300" dirty="0"/>
              <a:t>Pseudo-random hopping sequence derived from part of the master’s address (through a set of XOR and permutation operations)</a:t>
            </a:r>
          </a:p>
          <a:p>
            <a:r>
              <a:rPr lang="en-US" sz="2300" dirty="0"/>
              <a:t>Adaptive frequency hopping (AFH) may be used to reduce interference from other devices operating in the same band</a:t>
            </a:r>
          </a:p>
          <a:p>
            <a:r>
              <a:rPr lang="en-US" sz="2300" dirty="0"/>
              <a:t>Devices hop 1,600 times/sec </a:t>
            </a:r>
            <a:r>
              <a:rPr lang="en-US" sz="2300" dirty="0">
                <a:latin typeface="Times New Roman" panose="02020603050405020304" pitchFamily="18" charset="0"/>
                <a:cs typeface="Times New Roman" panose="02020603050405020304" pitchFamily="18" charset="0"/>
              </a:rPr>
              <a:t>→</a:t>
            </a:r>
            <a:r>
              <a:rPr lang="en-US" sz="2300" dirty="0"/>
              <a:t> the duration of a slot is 625μs</a:t>
            </a:r>
          </a:p>
          <a:p>
            <a:r>
              <a:rPr lang="en-US" sz="2300" dirty="0"/>
              <a:t>Packets can occupy 1, 3, or 5 slots</a:t>
            </a:r>
          </a:p>
          <a:p>
            <a:r>
              <a:rPr lang="en-US" sz="2300" dirty="0"/>
              <a:t>Carrier frequency does not change during a packet transmission</a:t>
            </a:r>
          </a:p>
        </p:txBody>
      </p:sp>
      <p:pic>
        <p:nvPicPr>
          <p:cNvPr id="2" name="Picture 1"/>
          <p:cNvPicPr>
            <a:picLocks noChangeAspect="1"/>
          </p:cNvPicPr>
          <p:nvPr/>
        </p:nvPicPr>
        <p:blipFill>
          <a:blip r:embed="rId3"/>
          <a:srcRect/>
          <a:stretch/>
        </p:blipFill>
        <p:spPr>
          <a:xfrm>
            <a:off x="5960532" y="2247648"/>
            <a:ext cx="6077829" cy="2609221"/>
          </a:xfrm>
          <a:prstGeom prst="rect">
            <a:avLst/>
          </a:prstGeom>
        </p:spPr>
      </p:pic>
    </p:spTree>
    <p:extLst>
      <p:ext uri="{BB962C8B-B14F-4D97-AF65-F5344CB8AC3E}">
        <p14:creationId xmlns:p14="http://schemas.microsoft.com/office/powerpoint/2010/main" val="2185546643"/>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BA80DA31481A4DA5275E3FE23881F9" ma:contentTypeVersion="4" ma:contentTypeDescription="Create a new document." ma:contentTypeScope="" ma:versionID="192edbcebe8121abff1221bc1c40c495">
  <xsd:schema xmlns:xsd="http://www.w3.org/2001/XMLSchema" xmlns:xs="http://www.w3.org/2001/XMLSchema" xmlns:p="http://schemas.microsoft.com/office/2006/metadata/properties" xmlns:ns2="9a0a0977-86e6-4cda-a829-8760642e3403" targetNamespace="http://schemas.microsoft.com/office/2006/metadata/properties" ma:root="true" ma:fieldsID="049be9206697e850e65dec1059c6b86a" ns2:_="">
    <xsd:import namespace="9a0a0977-86e6-4cda-a829-8760642e3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0977-86e6-4cda-a829-8760642e3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CEFFE96E-EC6E-402A-8DCD-A73E823550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a0977-86e6-4cda-a829-8760642e3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9a0a0977-86e6-4cda-a829-8760642e340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6879</Words>
  <Application>Microsoft Office PowerPoint</Application>
  <PresentationFormat>Widescreen</PresentationFormat>
  <Paragraphs>496</Paragraphs>
  <Slides>43</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Cambria Math</vt:lpstr>
      <vt:lpstr>Times New Roman</vt:lpstr>
      <vt:lpstr>Wingdings</vt:lpstr>
      <vt:lpstr>Arm_PPT_Public</vt:lpstr>
      <vt:lpstr>IoT Connectivity Part I</vt:lpstr>
      <vt:lpstr>Syllabus</vt:lpstr>
      <vt:lpstr>Bluetooth technology</vt:lpstr>
      <vt:lpstr>Bluetooth architecture</vt:lpstr>
      <vt:lpstr>Bluetooth architecture</vt:lpstr>
      <vt:lpstr>Bluetooth protocol stack</vt:lpstr>
      <vt:lpstr>Bluetooth protocol stack</vt:lpstr>
      <vt:lpstr>Radio layer</vt:lpstr>
      <vt:lpstr>Radio layer</vt:lpstr>
      <vt:lpstr>Link layer</vt:lpstr>
      <vt:lpstr>Link layer</vt:lpstr>
      <vt:lpstr>Access Codes</vt:lpstr>
      <vt:lpstr>Bluetooth header</vt:lpstr>
      <vt:lpstr>Bluetooth header</vt:lpstr>
      <vt:lpstr>Error detection and correction</vt:lpstr>
      <vt:lpstr>Logical Link Control Adaptation (L2CAP)</vt:lpstr>
      <vt:lpstr>Link management protocol (LMP)</vt:lpstr>
      <vt:lpstr>Link management protocol (LMP)</vt:lpstr>
      <vt:lpstr>Link management protocol (LMP)</vt:lpstr>
      <vt:lpstr>Bluetooth Low Energy (BLE)</vt:lpstr>
      <vt:lpstr>Bluetooth Low Energy (BLE)</vt:lpstr>
      <vt:lpstr>BLE connection set-up</vt:lpstr>
      <vt:lpstr>BLE connection set-up</vt:lpstr>
      <vt:lpstr>BLE data frame format</vt:lpstr>
      <vt:lpstr>BLE stack</vt:lpstr>
      <vt:lpstr>Profiles</vt:lpstr>
      <vt:lpstr>BLE data transfer and power saving</vt:lpstr>
      <vt:lpstr>LE pairing</vt:lpstr>
      <vt:lpstr>Securing connections</vt:lpstr>
      <vt:lpstr>Securing connections</vt:lpstr>
      <vt:lpstr>Bluetooth 5</vt:lpstr>
      <vt:lpstr>BLE coded packets</vt:lpstr>
      <vt:lpstr>LE coding</vt:lpstr>
      <vt:lpstr>Bitstream processing</vt:lpstr>
      <vt:lpstr>Bluetooth 5.1 positioning</vt:lpstr>
      <vt:lpstr>Bluetooth 5.1 positioning</vt:lpstr>
      <vt:lpstr>ZigBee</vt:lpstr>
      <vt:lpstr>Protocol stack</vt:lpstr>
      <vt:lpstr>PHY and MAC layers</vt:lpstr>
      <vt:lpstr>Data frame structure</vt:lpstr>
      <vt:lpstr>Network layer (NWK)</vt:lpstr>
      <vt:lpstr>Application Support Sublayer (APS)</vt:lpstr>
      <vt:lpstr>Coming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 Connectivity Part I</dc:title>
  <dc:creator/>
  <cp:lastModifiedBy/>
  <cp:revision>5</cp:revision>
  <dcterms:created xsi:type="dcterms:W3CDTF">2020-02-07T17:09:42Z</dcterms:created>
  <dcterms:modified xsi:type="dcterms:W3CDTF">2020-06-23T11:08:14Z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0x010100D3BA80DA31481A4DA5275E3FE23881F9</vt:lpwstr>
  </property>
</Properties>
</file>