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38"/>
  </p:notesMasterIdLst>
  <p:handoutMasterIdLst>
    <p:handoutMasterId r:id="rId39"/>
  </p:handoutMasterIdLst>
  <p:sldIdLst>
    <p:sldId id="371" r:id="rId5"/>
    <p:sldId id="346" r:id="rId6"/>
    <p:sldId id="401" r:id="rId7"/>
    <p:sldId id="257" r:id="rId8"/>
    <p:sldId id="258" r:id="rId9"/>
    <p:sldId id="260" r:id="rId10"/>
    <p:sldId id="261" r:id="rId11"/>
    <p:sldId id="262" r:id="rId12"/>
    <p:sldId id="402" r:id="rId13"/>
    <p:sldId id="264" r:id="rId14"/>
    <p:sldId id="266" r:id="rId15"/>
    <p:sldId id="294" r:id="rId16"/>
    <p:sldId id="265" r:id="rId17"/>
    <p:sldId id="403" r:id="rId18"/>
    <p:sldId id="267" r:id="rId19"/>
    <p:sldId id="269" r:id="rId20"/>
    <p:sldId id="270" r:id="rId21"/>
    <p:sldId id="271" r:id="rId22"/>
    <p:sldId id="272" r:id="rId23"/>
    <p:sldId id="273" r:id="rId24"/>
    <p:sldId id="274" r:id="rId25"/>
    <p:sldId id="297" r:id="rId26"/>
    <p:sldId id="276" r:id="rId27"/>
    <p:sldId id="404" r:id="rId28"/>
    <p:sldId id="278" r:id="rId29"/>
    <p:sldId id="279" r:id="rId30"/>
    <p:sldId id="405" r:id="rId31"/>
    <p:sldId id="406" r:id="rId32"/>
    <p:sldId id="407" r:id="rId33"/>
    <p:sldId id="408" r:id="rId34"/>
    <p:sldId id="409" r:id="rId35"/>
    <p:sldId id="410" r:id="rId36"/>
    <p:sldId id="400"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CB584-29BA-4EAD-BC68-932BC3207FAA}" v="1" dt="2020-06-17T17:09:36.916"/>
    <p1510:client id="{D35B03F0-8059-4D9E-B74A-2E3020A0C993}" v="7" dt="2020-02-26T14:55:38.362"/>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032" autoAdjust="0"/>
    <p:restoredTop sz="63692" autoAdjust="0"/>
  </p:normalViewPr>
  <p:slideViewPr>
    <p:cSldViewPr snapToGrid="0">
      <p:cViewPr varScale="1">
        <p:scale>
          <a:sx n="76" d="100"/>
          <a:sy n="76" d="100"/>
        </p:scale>
        <p:origin x="1494"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06" d="100"/>
          <a:sy n="106" d="100"/>
        </p:scale>
        <p:origin x="5076"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AF3D0-B2F9-4916-BDC0-E5811C543467}"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616F8BCD-DDF9-41A9-B8D6-6A6DF4009B95}">
      <dgm:prSet/>
      <dgm:spPr/>
      <dgm:t>
        <a:bodyPr/>
        <a:lstStyle/>
        <a:p>
          <a:r>
            <a:rPr lang="en-US" noProof="0" dirty="0"/>
            <a:t>Network Security Key (nwkSkey) – secures link between end node and gateway</a:t>
          </a:r>
        </a:p>
      </dgm:t>
    </dgm:pt>
    <dgm:pt modelId="{471523CD-769F-496E-981E-A4CF243BBBDF}" type="parTrans" cxnId="{41D00E04-3F69-44A2-A4B7-64BC1EE55BEA}">
      <dgm:prSet/>
      <dgm:spPr/>
      <dgm:t>
        <a:bodyPr/>
        <a:lstStyle/>
        <a:p>
          <a:endParaRPr lang="en-US"/>
        </a:p>
      </dgm:t>
    </dgm:pt>
    <dgm:pt modelId="{87098BBD-B586-41E7-A8BC-1E0F9E96CD00}" type="sibTrans" cxnId="{41D00E04-3F69-44A2-A4B7-64BC1EE55BEA}">
      <dgm:prSet/>
      <dgm:spPr/>
      <dgm:t>
        <a:bodyPr/>
        <a:lstStyle/>
        <a:p>
          <a:endParaRPr lang="en-US" dirty="0"/>
        </a:p>
      </dgm:t>
    </dgm:pt>
    <dgm:pt modelId="{8055C820-F4D3-4DE5-AA5D-71331286B66C}">
      <dgm:prSet/>
      <dgm:spPr/>
      <dgm:t>
        <a:bodyPr/>
        <a:lstStyle/>
        <a:p>
          <a:r>
            <a:rPr lang="en-US" noProof="0" dirty="0"/>
            <a:t>MIC calculated over the “network” part of the message – works as a signature</a:t>
          </a:r>
        </a:p>
      </dgm:t>
    </dgm:pt>
    <dgm:pt modelId="{A0A522DD-F66B-478F-AE9A-1029A18B3086}" type="parTrans" cxnId="{3B150A4A-2293-4D36-935D-D32ABD98162A}">
      <dgm:prSet/>
      <dgm:spPr/>
      <dgm:t>
        <a:bodyPr/>
        <a:lstStyle/>
        <a:p>
          <a:endParaRPr lang="en-US"/>
        </a:p>
      </dgm:t>
    </dgm:pt>
    <dgm:pt modelId="{FD170201-F3E8-4503-B55B-B22F27D85D1A}" type="sibTrans" cxnId="{3B150A4A-2293-4D36-935D-D32ABD98162A}">
      <dgm:prSet/>
      <dgm:spPr/>
      <dgm:t>
        <a:bodyPr/>
        <a:lstStyle/>
        <a:p>
          <a:endParaRPr lang="en-US" dirty="0"/>
        </a:p>
      </dgm:t>
    </dgm:pt>
    <dgm:pt modelId="{E0413ABC-FDAA-4FC4-883F-2803734FC871}">
      <dgm:prSet/>
      <dgm:spPr/>
      <dgm:t>
        <a:bodyPr rIns="0"/>
        <a:lstStyle/>
        <a:p>
          <a:pPr>
            <a:tabLst/>
          </a:pPr>
          <a:r>
            <a:rPr lang="en-US" noProof="0" dirty="0"/>
            <a:t>Application Security Key (appSkey) – end-to-end confidentiality between end device and application → network operator cannot inspect data; only service provider can</a:t>
          </a:r>
        </a:p>
      </dgm:t>
    </dgm:pt>
    <dgm:pt modelId="{A7D81978-3B24-4CEA-B71D-AF2883AD08FA}" type="parTrans" cxnId="{4A71BAA1-DF70-44F9-8297-1EA8BA35A9A2}">
      <dgm:prSet/>
      <dgm:spPr/>
      <dgm:t>
        <a:bodyPr/>
        <a:lstStyle/>
        <a:p>
          <a:endParaRPr lang="en-US"/>
        </a:p>
      </dgm:t>
    </dgm:pt>
    <dgm:pt modelId="{9D658339-E735-4512-9388-714F28253466}" type="sibTrans" cxnId="{4A71BAA1-DF70-44F9-8297-1EA8BA35A9A2}">
      <dgm:prSet/>
      <dgm:spPr/>
      <dgm:t>
        <a:bodyPr/>
        <a:lstStyle/>
        <a:p>
          <a:endParaRPr lang="en-US" dirty="0"/>
        </a:p>
      </dgm:t>
    </dgm:pt>
    <dgm:pt modelId="{FDB18854-472F-46CA-B851-036DF0ED6E67}">
      <dgm:prSet/>
      <dgm:spPr/>
      <dgm:t>
        <a:bodyPr rIns="0"/>
        <a:lstStyle/>
        <a:p>
          <a:pPr defTabSz="941388">
            <a:tabLst/>
          </a:pPr>
          <a:r>
            <a:rPr lang="en-US" noProof="0" dirty="0"/>
            <a:t>Symmetric encryption (AES-128) secures both link and end-to-end communication</a:t>
          </a:r>
        </a:p>
      </dgm:t>
    </dgm:pt>
    <dgm:pt modelId="{597E9A11-4F47-4C35-91D8-2AD45F58C74D}" type="parTrans" cxnId="{A625FE0C-C0CD-4D28-8CBB-13F496805DBE}">
      <dgm:prSet/>
      <dgm:spPr/>
      <dgm:t>
        <a:bodyPr/>
        <a:lstStyle/>
        <a:p>
          <a:endParaRPr lang="en-US"/>
        </a:p>
      </dgm:t>
    </dgm:pt>
    <dgm:pt modelId="{15C10A84-C169-46D3-85F1-7A736386C428}" type="sibTrans" cxnId="{A625FE0C-C0CD-4D28-8CBB-13F496805DBE}">
      <dgm:prSet/>
      <dgm:spPr/>
      <dgm:t>
        <a:bodyPr/>
        <a:lstStyle/>
        <a:p>
          <a:endParaRPr lang="en-US"/>
        </a:p>
      </dgm:t>
    </dgm:pt>
    <dgm:pt modelId="{FAE7A860-AD9A-496F-AB22-9A72C108EEB0}" type="pres">
      <dgm:prSet presAssocID="{706AF3D0-B2F9-4916-BDC0-E5811C543467}" presName="outerComposite" presStyleCnt="0">
        <dgm:presLayoutVars>
          <dgm:chMax val="5"/>
          <dgm:dir/>
          <dgm:resizeHandles val="exact"/>
        </dgm:presLayoutVars>
      </dgm:prSet>
      <dgm:spPr/>
    </dgm:pt>
    <dgm:pt modelId="{61E697F0-F8E3-4C99-A0FD-8CCB98262148}" type="pres">
      <dgm:prSet presAssocID="{706AF3D0-B2F9-4916-BDC0-E5811C543467}" presName="dummyMaxCanvas" presStyleCnt="0">
        <dgm:presLayoutVars/>
      </dgm:prSet>
      <dgm:spPr/>
    </dgm:pt>
    <dgm:pt modelId="{B9F1EC35-4E28-4C05-905E-118285D48818}" type="pres">
      <dgm:prSet presAssocID="{706AF3D0-B2F9-4916-BDC0-E5811C543467}" presName="FourNodes_1" presStyleLbl="node1" presStyleIdx="0" presStyleCnt="4">
        <dgm:presLayoutVars>
          <dgm:bulletEnabled val="1"/>
        </dgm:presLayoutVars>
      </dgm:prSet>
      <dgm:spPr/>
    </dgm:pt>
    <dgm:pt modelId="{5220A9AB-A445-4C64-9166-FB01C3492125}" type="pres">
      <dgm:prSet presAssocID="{706AF3D0-B2F9-4916-BDC0-E5811C543467}" presName="FourNodes_2" presStyleLbl="node1" presStyleIdx="1" presStyleCnt="4">
        <dgm:presLayoutVars>
          <dgm:bulletEnabled val="1"/>
        </dgm:presLayoutVars>
      </dgm:prSet>
      <dgm:spPr/>
    </dgm:pt>
    <dgm:pt modelId="{9AB9392B-CA7D-4B00-A1BE-BFF657726B5D}" type="pres">
      <dgm:prSet presAssocID="{706AF3D0-B2F9-4916-BDC0-E5811C543467}" presName="FourNodes_3" presStyleLbl="node1" presStyleIdx="2" presStyleCnt="4">
        <dgm:presLayoutVars>
          <dgm:bulletEnabled val="1"/>
        </dgm:presLayoutVars>
      </dgm:prSet>
      <dgm:spPr/>
    </dgm:pt>
    <dgm:pt modelId="{4A4D5ED8-2678-4FA3-A8F1-A6CF23A04306}" type="pres">
      <dgm:prSet presAssocID="{706AF3D0-B2F9-4916-BDC0-E5811C543467}" presName="FourNodes_4" presStyleLbl="node1" presStyleIdx="3" presStyleCnt="4">
        <dgm:presLayoutVars>
          <dgm:bulletEnabled val="1"/>
        </dgm:presLayoutVars>
      </dgm:prSet>
      <dgm:spPr/>
    </dgm:pt>
    <dgm:pt modelId="{CDF070BE-DD08-4D43-9F92-FCB3959E8D2E}" type="pres">
      <dgm:prSet presAssocID="{706AF3D0-B2F9-4916-BDC0-E5811C543467}" presName="FourConn_1-2" presStyleLbl="fgAccFollowNode1" presStyleIdx="0" presStyleCnt="3">
        <dgm:presLayoutVars>
          <dgm:bulletEnabled val="1"/>
        </dgm:presLayoutVars>
      </dgm:prSet>
      <dgm:spPr/>
    </dgm:pt>
    <dgm:pt modelId="{4D6DA8AB-A789-4690-BE2E-8EDBE9E066D3}" type="pres">
      <dgm:prSet presAssocID="{706AF3D0-B2F9-4916-BDC0-E5811C543467}" presName="FourConn_2-3" presStyleLbl="fgAccFollowNode1" presStyleIdx="1" presStyleCnt="3">
        <dgm:presLayoutVars>
          <dgm:bulletEnabled val="1"/>
        </dgm:presLayoutVars>
      </dgm:prSet>
      <dgm:spPr/>
    </dgm:pt>
    <dgm:pt modelId="{6BAA4B19-7263-46B5-97A5-F304CD178127}" type="pres">
      <dgm:prSet presAssocID="{706AF3D0-B2F9-4916-BDC0-E5811C543467}" presName="FourConn_3-4" presStyleLbl="fgAccFollowNode1" presStyleIdx="2" presStyleCnt="3">
        <dgm:presLayoutVars>
          <dgm:bulletEnabled val="1"/>
        </dgm:presLayoutVars>
      </dgm:prSet>
      <dgm:spPr/>
    </dgm:pt>
    <dgm:pt modelId="{945ABA15-E879-4766-8737-08500023F440}" type="pres">
      <dgm:prSet presAssocID="{706AF3D0-B2F9-4916-BDC0-E5811C543467}" presName="FourNodes_1_text" presStyleLbl="node1" presStyleIdx="3" presStyleCnt="4">
        <dgm:presLayoutVars>
          <dgm:bulletEnabled val="1"/>
        </dgm:presLayoutVars>
      </dgm:prSet>
      <dgm:spPr/>
    </dgm:pt>
    <dgm:pt modelId="{2A179C0E-78C9-44FF-8E7D-C2A3D115C146}" type="pres">
      <dgm:prSet presAssocID="{706AF3D0-B2F9-4916-BDC0-E5811C543467}" presName="FourNodes_2_text" presStyleLbl="node1" presStyleIdx="3" presStyleCnt="4">
        <dgm:presLayoutVars>
          <dgm:bulletEnabled val="1"/>
        </dgm:presLayoutVars>
      </dgm:prSet>
      <dgm:spPr/>
    </dgm:pt>
    <dgm:pt modelId="{5A359992-05C1-4D6F-8709-33A9F6AB2934}" type="pres">
      <dgm:prSet presAssocID="{706AF3D0-B2F9-4916-BDC0-E5811C543467}" presName="FourNodes_3_text" presStyleLbl="node1" presStyleIdx="3" presStyleCnt="4">
        <dgm:presLayoutVars>
          <dgm:bulletEnabled val="1"/>
        </dgm:presLayoutVars>
      </dgm:prSet>
      <dgm:spPr/>
    </dgm:pt>
    <dgm:pt modelId="{EE9B98C6-B2EA-4EE1-A953-1DBFF3FA214D}" type="pres">
      <dgm:prSet presAssocID="{706AF3D0-B2F9-4916-BDC0-E5811C543467}" presName="FourNodes_4_text" presStyleLbl="node1" presStyleIdx="3" presStyleCnt="4">
        <dgm:presLayoutVars>
          <dgm:bulletEnabled val="1"/>
        </dgm:presLayoutVars>
      </dgm:prSet>
      <dgm:spPr/>
    </dgm:pt>
  </dgm:ptLst>
  <dgm:cxnLst>
    <dgm:cxn modelId="{41D00E04-3F69-44A2-A4B7-64BC1EE55BEA}" srcId="{706AF3D0-B2F9-4916-BDC0-E5811C543467}" destId="{616F8BCD-DDF9-41A9-B8D6-6A6DF4009B95}" srcOrd="0" destOrd="0" parTransId="{471523CD-769F-496E-981E-A4CF243BBBDF}" sibTransId="{87098BBD-B586-41E7-A8BC-1E0F9E96CD00}"/>
    <dgm:cxn modelId="{F4C0F404-43CE-4E23-A033-F2EAE4DFC2A3}" type="presOf" srcId="{FDB18854-472F-46CA-B851-036DF0ED6E67}" destId="{EE9B98C6-B2EA-4EE1-A953-1DBFF3FA214D}" srcOrd="1" destOrd="0" presId="urn:microsoft.com/office/officeart/2005/8/layout/vProcess5"/>
    <dgm:cxn modelId="{A625FE0C-C0CD-4D28-8CBB-13F496805DBE}" srcId="{706AF3D0-B2F9-4916-BDC0-E5811C543467}" destId="{FDB18854-472F-46CA-B851-036DF0ED6E67}" srcOrd="3" destOrd="0" parTransId="{597E9A11-4F47-4C35-91D8-2AD45F58C74D}" sibTransId="{15C10A84-C169-46D3-85F1-7A736386C428}"/>
    <dgm:cxn modelId="{8D1D9517-7CD8-4486-B945-ED82BCEFAEAB}" type="presOf" srcId="{E0413ABC-FDAA-4FC4-883F-2803734FC871}" destId="{5A359992-05C1-4D6F-8709-33A9F6AB2934}" srcOrd="1" destOrd="0" presId="urn:microsoft.com/office/officeart/2005/8/layout/vProcess5"/>
    <dgm:cxn modelId="{D38EA923-A612-45FC-8B33-9E8AAB8000F9}" type="presOf" srcId="{706AF3D0-B2F9-4916-BDC0-E5811C543467}" destId="{FAE7A860-AD9A-496F-AB22-9A72C108EEB0}" srcOrd="0" destOrd="0" presId="urn:microsoft.com/office/officeart/2005/8/layout/vProcess5"/>
    <dgm:cxn modelId="{FD5EC324-A3EF-4E77-8FA7-BAD0E9B9140A}" type="presOf" srcId="{616F8BCD-DDF9-41A9-B8D6-6A6DF4009B95}" destId="{945ABA15-E879-4766-8737-08500023F440}" srcOrd="1" destOrd="0" presId="urn:microsoft.com/office/officeart/2005/8/layout/vProcess5"/>
    <dgm:cxn modelId="{0BF30B66-9347-488B-9430-313B35AB6A88}" type="presOf" srcId="{FDB18854-472F-46CA-B851-036DF0ED6E67}" destId="{4A4D5ED8-2678-4FA3-A8F1-A6CF23A04306}" srcOrd="0" destOrd="0" presId="urn:microsoft.com/office/officeart/2005/8/layout/vProcess5"/>
    <dgm:cxn modelId="{3B150A4A-2293-4D36-935D-D32ABD98162A}" srcId="{706AF3D0-B2F9-4916-BDC0-E5811C543467}" destId="{8055C820-F4D3-4DE5-AA5D-71331286B66C}" srcOrd="1" destOrd="0" parTransId="{A0A522DD-F66B-478F-AE9A-1029A18B3086}" sibTransId="{FD170201-F3E8-4503-B55B-B22F27D85D1A}"/>
    <dgm:cxn modelId="{3628E688-522D-4A79-9C4C-BF17121E0F18}" type="presOf" srcId="{9D658339-E735-4512-9388-714F28253466}" destId="{6BAA4B19-7263-46B5-97A5-F304CD178127}" srcOrd="0" destOrd="0" presId="urn:microsoft.com/office/officeart/2005/8/layout/vProcess5"/>
    <dgm:cxn modelId="{BEEC838B-D835-4739-BC2F-E45FBB1F5694}" type="presOf" srcId="{8055C820-F4D3-4DE5-AA5D-71331286B66C}" destId="{5220A9AB-A445-4C64-9166-FB01C3492125}" srcOrd="0" destOrd="0" presId="urn:microsoft.com/office/officeart/2005/8/layout/vProcess5"/>
    <dgm:cxn modelId="{F2FFF08B-AEF8-4644-9905-A622336A8D2F}" type="presOf" srcId="{8055C820-F4D3-4DE5-AA5D-71331286B66C}" destId="{2A179C0E-78C9-44FF-8E7D-C2A3D115C146}" srcOrd="1" destOrd="0" presId="urn:microsoft.com/office/officeart/2005/8/layout/vProcess5"/>
    <dgm:cxn modelId="{4A71BAA1-DF70-44F9-8297-1EA8BA35A9A2}" srcId="{706AF3D0-B2F9-4916-BDC0-E5811C543467}" destId="{E0413ABC-FDAA-4FC4-883F-2803734FC871}" srcOrd="2" destOrd="0" parTransId="{A7D81978-3B24-4CEA-B71D-AF2883AD08FA}" sibTransId="{9D658339-E735-4512-9388-714F28253466}"/>
    <dgm:cxn modelId="{ED3A01C1-0B42-4E3D-8509-F7B02D5F161A}" type="presOf" srcId="{616F8BCD-DDF9-41A9-B8D6-6A6DF4009B95}" destId="{B9F1EC35-4E28-4C05-905E-118285D48818}" srcOrd="0" destOrd="0" presId="urn:microsoft.com/office/officeart/2005/8/layout/vProcess5"/>
    <dgm:cxn modelId="{4BED5DD1-B0DC-4487-8B9E-83234F797E30}" type="presOf" srcId="{E0413ABC-FDAA-4FC4-883F-2803734FC871}" destId="{9AB9392B-CA7D-4B00-A1BE-BFF657726B5D}" srcOrd="0" destOrd="0" presId="urn:microsoft.com/office/officeart/2005/8/layout/vProcess5"/>
    <dgm:cxn modelId="{C9DA28D9-38AE-4A5B-9783-C8BB3A6D5B6C}" type="presOf" srcId="{FD170201-F3E8-4503-B55B-B22F27D85D1A}" destId="{4D6DA8AB-A789-4690-BE2E-8EDBE9E066D3}" srcOrd="0" destOrd="0" presId="urn:microsoft.com/office/officeart/2005/8/layout/vProcess5"/>
    <dgm:cxn modelId="{5EC11FF6-F1A2-4981-951B-8FE16594154F}" type="presOf" srcId="{87098BBD-B586-41E7-A8BC-1E0F9E96CD00}" destId="{CDF070BE-DD08-4D43-9F92-FCB3959E8D2E}" srcOrd="0" destOrd="0" presId="urn:microsoft.com/office/officeart/2005/8/layout/vProcess5"/>
    <dgm:cxn modelId="{92C4271B-10BC-4EB9-B96A-1548D44AB737}" type="presParOf" srcId="{FAE7A860-AD9A-496F-AB22-9A72C108EEB0}" destId="{61E697F0-F8E3-4C99-A0FD-8CCB98262148}" srcOrd="0" destOrd="0" presId="urn:microsoft.com/office/officeart/2005/8/layout/vProcess5"/>
    <dgm:cxn modelId="{BB089100-1BFE-4868-B5B4-32FE1393DDA3}" type="presParOf" srcId="{FAE7A860-AD9A-496F-AB22-9A72C108EEB0}" destId="{B9F1EC35-4E28-4C05-905E-118285D48818}" srcOrd="1" destOrd="0" presId="urn:microsoft.com/office/officeart/2005/8/layout/vProcess5"/>
    <dgm:cxn modelId="{C0C0C035-6945-4D2C-85A7-3E9C2555BE75}" type="presParOf" srcId="{FAE7A860-AD9A-496F-AB22-9A72C108EEB0}" destId="{5220A9AB-A445-4C64-9166-FB01C3492125}" srcOrd="2" destOrd="0" presId="urn:microsoft.com/office/officeart/2005/8/layout/vProcess5"/>
    <dgm:cxn modelId="{80881ED1-2E7B-4AD0-B54E-DFEF4F50A41A}" type="presParOf" srcId="{FAE7A860-AD9A-496F-AB22-9A72C108EEB0}" destId="{9AB9392B-CA7D-4B00-A1BE-BFF657726B5D}" srcOrd="3" destOrd="0" presId="urn:microsoft.com/office/officeart/2005/8/layout/vProcess5"/>
    <dgm:cxn modelId="{94A9AFDC-E3A6-4B9A-8DAD-230C9505F522}" type="presParOf" srcId="{FAE7A860-AD9A-496F-AB22-9A72C108EEB0}" destId="{4A4D5ED8-2678-4FA3-A8F1-A6CF23A04306}" srcOrd="4" destOrd="0" presId="urn:microsoft.com/office/officeart/2005/8/layout/vProcess5"/>
    <dgm:cxn modelId="{256177F7-1553-430D-809F-D13037DE5680}" type="presParOf" srcId="{FAE7A860-AD9A-496F-AB22-9A72C108EEB0}" destId="{CDF070BE-DD08-4D43-9F92-FCB3959E8D2E}" srcOrd="5" destOrd="0" presId="urn:microsoft.com/office/officeart/2005/8/layout/vProcess5"/>
    <dgm:cxn modelId="{52F97E87-1B13-4ACC-85A7-0F7C3946C6D9}" type="presParOf" srcId="{FAE7A860-AD9A-496F-AB22-9A72C108EEB0}" destId="{4D6DA8AB-A789-4690-BE2E-8EDBE9E066D3}" srcOrd="6" destOrd="0" presId="urn:microsoft.com/office/officeart/2005/8/layout/vProcess5"/>
    <dgm:cxn modelId="{CD95574A-36DE-442A-81AB-B905C226ACE9}" type="presParOf" srcId="{FAE7A860-AD9A-496F-AB22-9A72C108EEB0}" destId="{6BAA4B19-7263-46B5-97A5-F304CD178127}" srcOrd="7" destOrd="0" presId="urn:microsoft.com/office/officeart/2005/8/layout/vProcess5"/>
    <dgm:cxn modelId="{771498E6-E1A3-4A67-8527-3400C2367281}" type="presParOf" srcId="{FAE7A860-AD9A-496F-AB22-9A72C108EEB0}" destId="{945ABA15-E879-4766-8737-08500023F440}" srcOrd="8" destOrd="0" presId="urn:microsoft.com/office/officeart/2005/8/layout/vProcess5"/>
    <dgm:cxn modelId="{EBD9ACA3-AC2D-4569-8598-87856890C539}" type="presParOf" srcId="{FAE7A860-AD9A-496F-AB22-9A72C108EEB0}" destId="{2A179C0E-78C9-44FF-8E7D-C2A3D115C146}" srcOrd="9" destOrd="0" presId="urn:microsoft.com/office/officeart/2005/8/layout/vProcess5"/>
    <dgm:cxn modelId="{220BB108-5A1B-4D8A-AD87-79624C16200C}" type="presParOf" srcId="{FAE7A860-AD9A-496F-AB22-9A72C108EEB0}" destId="{5A359992-05C1-4D6F-8709-33A9F6AB2934}" srcOrd="10" destOrd="0" presId="urn:microsoft.com/office/officeart/2005/8/layout/vProcess5"/>
    <dgm:cxn modelId="{ED6A2DDA-CAD7-427E-AF4D-299B66665E13}" type="presParOf" srcId="{FAE7A860-AD9A-496F-AB22-9A72C108EEB0}" destId="{EE9B98C6-B2EA-4EE1-A953-1DBFF3FA214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9AE228-3906-44DE-B9BA-09D8AE36BC4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07C3EC6-95DB-49B6-B174-A7F82E359182}">
      <dgm:prSet/>
      <dgm:spPr/>
      <dgm:t>
        <a:bodyPr/>
        <a:lstStyle/>
        <a:p>
          <a:r>
            <a:rPr lang="en-US" noProof="0" dirty="0"/>
            <a:t>Bandwidth: 180kHz </a:t>
          </a:r>
        </a:p>
      </dgm:t>
    </dgm:pt>
    <dgm:pt modelId="{231262D9-AC1F-4846-8104-A7464ECD4791}" type="parTrans" cxnId="{0ACCB195-16CF-4CAF-8209-FB7465F79EB8}">
      <dgm:prSet/>
      <dgm:spPr/>
      <dgm:t>
        <a:bodyPr/>
        <a:lstStyle/>
        <a:p>
          <a:endParaRPr lang="en-US"/>
        </a:p>
      </dgm:t>
    </dgm:pt>
    <dgm:pt modelId="{569FBD86-1904-4FA2-9D71-FBED8EDEB027}" type="sibTrans" cxnId="{0ACCB195-16CF-4CAF-8209-FB7465F79EB8}">
      <dgm:prSet/>
      <dgm:spPr/>
      <dgm:t>
        <a:bodyPr/>
        <a:lstStyle/>
        <a:p>
          <a:endParaRPr lang="en-US"/>
        </a:p>
      </dgm:t>
    </dgm:pt>
    <dgm:pt modelId="{023D31CB-755A-4BD7-9D37-DEB8867949BE}">
      <dgm:prSet/>
      <dgm:spPr/>
      <dgm:t>
        <a:bodyPr/>
        <a:lstStyle/>
        <a:p>
          <a:r>
            <a:rPr lang="en-US" noProof="0" dirty="0"/>
            <a:t>Data rates: 25kb/s (downlink) and 64kb/s (uplink, multi-tone)</a:t>
          </a:r>
        </a:p>
      </dgm:t>
    </dgm:pt>
    <dgm:pt modelId="{3C80357D-BA63-46C7-8B23-4209CA14B0F2}" type="parTrans" cxnId="{E51E804E-1516-4618-9B3D-8E0C2F9CF2A3}">
      <dgm:prSet/>
      <dgm:spPr/>
      <dgm:t>
        <a:bodyPr/>
        <a:lstStyle/>
        <a:p>
          <a:endParaRPr lang="en-US"/>
        </a:p>
      </dgm:t>
    </dgm:pt>
    <dgm:pt modelId="{D56A6F6B-90A2-4581-8C0F-8CBDF54AB78A}" type="sibTrans" cxnId="{E51E804E-1516-4618-9B3D-8E0C2F9CF2A3}">
      <dgm:prSet/>
      <dgm:spPr/>
      <dgm:t>
        <a:bodyPr/>
        <a:lstStyle/>
        <a:p>
          <a:endParaRPr lang="en-US"/>
        </a:p>
      </dgm:t>
    </dgm:pt>
    <dgm:pt modelId="{D4665A65-61E1-4746-99AF-903263EE731C}">
      <dgm:prSet/>
      <dgm:spPr/>
      <dgm:t>
        <a:bodyPr/>
        <a:lstStyle/>
        <a:p>
          <a:r>
            <a:rPr lang="en-US" noProof="0" dirty="0"/>
            <a:t>Latency: &lt; 10ms (transmissions aligned with LTE frames)</a:t>
          </a:r>
        </a:p>
      </dgm:t>
    </dgm:pt>
    <dgm:pt modelId="{EB409464-3E0D-4E09-A720-59138C6ACF99}" type="parTrans" cxnId="{0D99E088-2967-4F1B-9C9E-EE2FB2EBA5E2}">
      <dgm:prSet/>
      <dgm:spPr/>
      <dgm:t>
        <a:bodyPr/>
        <a:lstStyle/>
        <a:p>
          <a:endParaRPr lang="en-US"/>
        </a:p>
      </dgm:t>
    </dgm:pt>
    <dgm:pt modelId="{3E0EF73B-A001-48D2-BF1B-7D1EF529C236}" type="sibTrans" cxnId="{0D99E088-2967-4F1B-9C9E-EE2FB2EBA5E2}">
      <dgm:prSet/>
      <dgm:spPr/>
      <dgm:t>
        <a:bodyPr/>
        <a:lstStyle/>
        <a:p>
          <a:endParaRPr lang="en-US"/>
        </a:p>
      </dgm:t>
    </dgm:pt>
    <dgm:pt modelId="{8C705B9E-301F-4D75-85E4-D4A2E71EEB92}">
      <dgm:prSet/>
      <dgm:spPr/>
      <dgm:t>
        <a:bodyPr/>
        <a:lstStyle/>
        <a:p>
          <a:r>
            <a:rPr lang="en-US" noProof="0" dirty="0"/>
            <a:t>Reliability: Hybrid ARQ scheme</a:t>
          </a:r>
        </a:p>
      </dgm:t>
    </dgm:pt>
    <dgm:pt modelId="{3C236C5E-FAAD-4EEE-8670-293BD3D1073F}" type="parTrans" cxnId="{776DAC1F-CE5E-420E-8F6F-DF4D31F4BA5F}">
      <dgm:prSet/>
      <dgm:spPr/>
      <dgm:t>
        <a:bodyPr/>
        <a:lstStyle/>
        <a:p>
          <a:endParaRPr lang="en-US"/>
        </a:p>
      </dgm:t>
    </dgm:pt>
    <dgm:pt modelId="{23E42D69-7191-400B-9244-DAD8F579ED9C}" type="sibTrans" cxnId="{776DAC1F-CE5E-420E-8F6F-DF4D31F4BA5F}">
      <dgm:prSet/>
      <dgm:spPr/>
      <dgm:t>
        <a:bodyPr/>
        <a:lstStyle/>
        <a:p>
          <a:endParaRPr lang="en-US"/>
        </a:p>
      </dgm:t>
    </dgm:pt>
    <dgm:pt modelId="{89486B04-BDF1-4273-8991-DD321312357D}">
      <dgm:prSet/>
      <dgm:spPr/>
      <dgm:t>
        <a:bodyPr/>
        <a:lstStyle/>
        <a:p>
          <a:r>
            <a:rPr lang="en-US" noProof="0" dirty="0"/>
            <a:t>Energy efficiency: base station controls transmit power and sleep modes via signaling</a:t>
          </a:r>
        </a:p>
      </dgm:t>
    </dgm:pt>
    <dgm:pt modelId="{1D2C7CCC-DE03-49EB-ABBE-462C95E47E89}" type="parTrans" cxnId="{00DDBCAD-B94A-499E-966A-F7894D90E46A}">
      <dgm:prSet/>
      <dgm:spPr/>
      <dgm:t>
        <a:bodyPr/>
        <a:lstStyle/>
        <a:p>
          <a:endParaRPr lang="en-US"/>
        </a:p>
      </dgm:t>
    </dgm:pt>
    <dgm:pt modelId="{6A01A769-DD21-4A42-84FE-5CD57655CE38}" type="sibTrans" cxnId="{00DDBCAD-B94A-499E-966A-F7894D90E46A}">
      <dgm:prSet/>
      <dgm:spPr/>
      <dgm:t>
        <a:bodyPr/>
        <a:lstStyle/>
        <a:p>
          <a:endParaRPr lang="en-US"/>
        </a:p>
      </dgm:t>
    </dgm:pt>
    <dgm:pt modelId="{D585DF3F-26C0-40DE-A45C-B55D86CA53F2}" type="pres">
      <dgm:prSet presAssocID="{8B9AE228-3906-44DE-B9BA-09D8AE36BC4C}" presName="root" presStyleCnt="0">
        <dgm:presLayoutVars>
          <dgm:dir/>
          <dgm:resizeHandles val="exact"/>
        </dgm:presLayoutVars>
      </dgm:prSet>
      <dgm:spPr/>
    </dgm:pt>
    <dgm:pt modelId="{C0E34821-A805-4B48-929E-B7B23177DB06}" type="pres">
      <dgm:prSet presAssocID="{107C3EC6-95DB-49B6-B174-A7F82E359182}" presName="compNode" presStyleCnt="0"/>
      <dgm:spPr/>
    </dgm:pt>
    <dgm:pt modelId="{3B69D2C2-DBBF-4769-A9F6-5BE1E16DC639}" type="pres">
      <dgm:prSet presAssocID="{107C3EC6-95DB-49B6-B174-A7F82E359182}" presName="bgRect" presStyleLbl="bgShp" presStyleIdx="0" presStyleCnt="5"/>
      <dgm:spPr/>
    </dgm:pt>
    <dgm:pt modelId="{B63FA4FB-0D56-4856-8B32-9149EB51C006}" type="pres">
      <dgm:prSet presAssocID="{107C3EC6-95DB-49B6-B174-A7F82E35918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uler"/>
        </a:ext>
      </dgm:extLst>
    </dgm:pt>
    <dgm:pt modelId="{C94C922C-4C40-4B80-A820-655409E2AAA1}" type="pres">
      <dgm:prSet presAssocID="{107C3EC6-95DB-49B6-B174-A7F82E359182}" presName="spaceRect" presStyleCnt="0"/>
      <dgm:spPr/>
    </dgm:pt>
    <dgm:pt modelId="{19DACAF3-C9FE-44AA-8CA8-9AD17B818FF9}" type="pres">
      <dgm:prSet presAssocID="{107C3EC6-95DB-49B6-B174-A7F82E359182}" presName="parTx" presStyleLbl="revTx" presStyleIdx="0" presStyleCnt="5">
        <dgm:presLayoutVars>
          <dgm:chMax val="0"/>
          <dgm:chPref val="0"/>
        </dgm:presLayoutVars>
      </dgm:prSet>
      <dgm:spPr/>
    </dgm:pt>
    <dgm:pt modelId="{48DB4AFC-61EC-4525-A454-078B861A96E5}" type="pres">
      <dgm:prSet presAssocID="{569FBD86-1904-4FA2-9D71-FBED8EDEB027}" presName="sibTrans" presStyleCnt="0"/>
      <dgm:spPr/>
    </dgm:pt>
    <dgm:pt modelId="{46F2360D-C43C-44CC-8F9F-F6D9CA65AF65}" type="pres">
      <dgm:prSet presAssocID="{023D31CB-755A-4BD7-9D37-DEB8867949BE}" presName="compNode" presStyleCnt="0"/>
      <dgm:spPr/>
    </dgm:pt>
    <dgm:pt modelId="{26032A40-DDF2-4C7D-903C-5369698A9772}" type="pres">
      <dgm:prSet presAssocID="{023D31CB-755A-4BD7-9D37-DEB8867949BE}" presName="bgRect" presStyleLbl="bgShp" presStyleIdx="1" presStyleCnt="5"/>
      <dgm:spPr/>
    </dgm:pt>
    <dgm:pt modelId="{31F3A66C-9531-4505-9D78-4E27C96118FD}" type="pres">
      <dgm:prSet presAssocID="{023D31CB-755A-4BD7-9D37-DEB8867949B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auge"/>
        </a:ext>
      </dgm:extLst>
    </dgm:pt>
    <dgm:pt modelId="{C2279FA0-7F41-4EEA-ABB9-5A1CA163BA21}" type="pres">
      <dgm:prSet presAssocID="{023D31CB-755A-4BD7-9D37-DEB8867949BE}" presName="spaceRect" presStyleCnt="0"/>
      <dgm:spPr/>
    </dgm:pt>
    <dgm:pt modelId="{41E9989D-2913-488D-AACE-1CBC68A10713}" type="pres">
      <dgm:prSet presAssocID="{023D31CB-755A-4BD7-9D37-DEB8867949BE}" presName="parTx" presStyleLbl="revTx" presStyleIdx="1" presStyleCnt="5">
        <dgm:presLayoutVars>
          <dgm:chMax val="0"/>
          <dgm:chPref val="0"/>
        </dgm:presLayoutVars>
      </dgm:prSet>
      <dgm:spPr/>
    </dgm:pt>
    <dgm:pt modelId="{79838F5B-A384-4F55-8184-74DEBEC8D7B1}" type="pres">
      <dgm:prSet presAssocID="{D56A6F6B-90A2-4581-8C0F-8CBDF54AB78A}" presName="sibTrans" presStyleCnt="0"/>
      <dgm:spPr/>
    </dgm:pt>
    <dgm:pt modelId="{8D787837-27E0-4158-8027-666803A6B1EA}" type="pres">
      <dgm:prSet presAssocID="{D4665A65-61E1-4746-99AF-903263EE731C}" presName="compNode" presStyleCnt="0"/>
      <dgm:spPr/>
    </dgm:pt>
    <dgm:pt modelId="{B2DC5420-B937-412D-90EC-DF7FC33A5569}" type="pres">
      <dgm:prSet presAssocID="{D4665A65-61E1-4746-99AF-903263EE731C}" presName="bgRect" presStyleLbl="bgShp" presStyleIdx="2" presStyleCnt="5"/>
      <dgm:spPr/>
    </dgm:pt>
    <dgm:pt modelId="{14EC3E0A-DFD1-4F4D-B193-D462860E8354}" type="pres">
      <dgm:prSet presAssocID="{D4665A65-61E1-4746-99AF-903263EE731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3D9F8C26-C659-4F0B-A370-609F9AF04323}" type="pres">
      <dgm:prSet presAssocID="{D4665A65-61E1-4746-99AF-903263EE731C}" presName="spaceRect" presStyleCnt="0"/>
      <dgm:spPr/>
    </dgm:pt>
    <dgm:pt modelId="{D2130CF6-18A2-47E7-A891-FC164D32FBB6}" type="pres">
      <dgm:prSet presAssocID="{D4665A65-61E1-4746-99AF-903263EE731C}" presName="parTx" presStyleLbl="revTx" presStyleIdx="2" presStyleCnt="5">
        <dgm:presLayoutVars>
          <dgm:chMax val="0"/>
          <dgm:chPref val="0"/>
        </dgm:presLayoutVars>
      </dgm:prSet>
      <dgm:spPr/>
    </dgm:pt>
    <dgm:pt modelId="{B350762F-ECA1-4EA0-98ED-C4F3C92A2E2D}" type="pres">
      <dgm:prSet presAssocID="{3E0EF73B-A001-48D2-BF1B-7D1EF529C236}" presName="sibTrans" presStyleCnt="0"/>
      <dgm:spPr/>
    </dgm:pt>
    <dgm:pt modelId="{39D36DD4-6459-4492-9872-B7CB0DAF4F37}" type="pres">
      <dgm:prSet presAssocID="{8C705B9E-301F-4D75-85E4-D4A2E71EEB92}" presName="compNode" presStyleCnt="0"/>
      <dgm:spPr/>
    </dgm:pt>
    <dgm:pt modelId="{8846490E-B03B-418A-87FC-6B507EB061B8}" type="pres">
      <dgm:prSet presAssocID="{8C705B9E-301F-4D75-85E4-D4A2E71EEB92}" presName="bgRect" presStyleLbl="bgShp" presStyleIdx="3" presStyleCnt="5"/>
      <dgm:spPr/>
    </dgm:pt>
    <dgm:pt modelId="{2F6C8AB1-F661-45DF-818D-9B814F4A5197}" type="pres">
      <dgm:prSet presAssocID="{8C705B9E-301F-4D75-85E4-D4A2E71EEB92}"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uscular arm"/>
        </a:ext>
      </dgm:extLst>
    </dgm:pt>
    <dgm:pt modelId="{7FF0883D-4C78-4974-889A-860AFB9DE8DE}" type="pres">
      <dgm:prSet presAssocID="{8C705B9E-301F-4D75-85E4-D4A2E71EEB92}" presName="spaceRect" presStyleCnt="0"/>
      <dgm:spPr/>
    </dgm:pt>
    <dgm:pt modelId="{F8A52A6F-7A72-4562-81AA-5B0AEFD07F79}" type="pres">
      <dgm:prSet presAssocID="{8C705B9E-301F-4D75-85E4-D4A2E71EEB92}" presName="parTx" presStyleLbl="revTx" presStyleIdx="3" presStyleCnt="5">
        <dgm:presLayoutVars>
          <dgm:chMax val="0"/>
          <dgm:chPref val="0"/>
        </dgm:presLayoutVars>
      </dgm:prSet>
      <dgm:spPr/>
    </dgm:pt>
    <dgm:pt modelId="{5AB88990-3FC0-478A-BD26-12E111979FA5}" type="pres">
      <dgm:prSet presAssocID="{23E42D69-7191-400B-9244-DAD8F579ED9C}" presName="sibTrans" presStyleCnt="0"/>
      <dgm:spPr/>
    </dgm:pt>
    <dgm:pt modelId="{F470255C-2FC0-4079-AAD4-0DD509FF50C0}" type="pres">
      <dgm:prSet presAssocID="{89486B04-BDF1-4273-8991-DD321312357D}" presName="compNode" presStyleCnt="0"/>
      <dgm:spPr/>
    </dgm:pt>
    <dgm:pt modelId="{25F762A0-37E4-48E2-A92C-E391A4BB00DC}" type="pres">
      <dgm:prSet presAssocID="{89486B04-BDF1-4273-8991-DD321312357D}" presName="bgRect" presStyleLbl="bgShp" presStyleIdx="4" presStyleCnt="5"/>
      <dgm:spPr/>
    </dgm:pt>
    <dgm:pt modelId="{0A8C3423-834F-4629-9B22-B44A9B8734E4}" type="pres">
      <dgm:prSet presAssocID="{89486B04-BDF1-4273-8991-DD321312357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Recycle sign"/>
        </a:ext>
      </dgm:extLst>
    </dgm:pt>
    <dgm:pt modelId="{9C8128BB-08BB-4EA2-819D-B1BD745E5A15}" type="pres">
      <dgm:prSet presAssocID="{89486B04-BDF1-4273-8991-DD321312357D}" presName="spaceRect" presStyleCnt="0"/>
      <dgm:spPr/>
    </dgm:pt>
    <dgm:pt modelId="{AE5DB2A7-424B-42D1-9487-064A15825280}" type="pres">
      <dgm:prSet presAssocID="{89486B04-BDF1-4273-8991-DD321312357D}" presName="parTx" presStyleLbl="revTx" presStyleIdx="4" presStyleCnt="5">
        <dgm:presLayoutVars>
          <dgm:chMax val="0"/>
          <dgm:chPref val="0"/>
        </dgm:presLayoutVars>
      </dgm:prSet>
      <dgm:spPr/>
    </dgm:pt>
  </dgm:ptLst>
  <dgm:cxnLst>
    <dgm:cxn modelId="{776DAC1F-CE5E-420E-8F6F-DF4D31F4BA5F}" srcId="{8B9AE228-3906-44DE-B9BA-09D8AE36BC4C}" destId="{8C705B9E-301F-4D75-85E4-D4A2E71EEB92}" srcOrd="3" destOrd="0" parTransId="{3C236C5E-FAAD-4EEE-8670-293BD3D1073F}" sibTransId="{23E42D69-7191-400B-9244-DAD8F579ED9C}"/>
    <dgm:cxn modelId="{CD5E1165-32B7-494C-904E-ED83775A5935}" type="presOf" srcId="{107C3EC6-95DB-49B6-B174-A7F82E359182}" destId="{19DACAF3-C9FE-44AA-8CA8-9AD17B818FF9}" srcOrd="0" destOrd="0" presId="urn:microsoft.com/office/officeart/2018/2/layout/IconVerticalSolidList"/>
    <dgm:cxn modelId="{C3F64B49-7C2D-4D98-9F26-8A2F1680EC55}" type="presOf" srcId="{023D31CB-755A-4BD7-9D37-DEB8867949BE}" destId="{41E9989D-2913-488D-AACE-1CBC68A10713}" srcOrd="0" destOrd="0" presId="urn:microsoft.com/office/officeart/2018/2/layout/IconVerticalSolidList"/>
    <dgm:cxn modelId="{1274046C-330A-45EC-9AE3-8946B311B86E}" type="presOf" srcId="{D4665A65-61E1-4746-99AF-903263EE731C}" destId="{D2130CF6-18A2-47E7-A891-FC164D32FBB6}" srcOrd="0" destOrd="0" presId="urn:microsoft.com/office/officeart/2018/2/layout/IconVerticalSolidList"/>
    <dgm:cxn modelId="{E51E804E-1516-4618-9B3D-8E0C2F9CF2A3}" srcId="{8B9AE228-3906-44DE-B9BA-09D8AE36BC4C}" destId="{023D31CB-755A-4BD7-9D37-DEB8867949BE}" srcOrd="1" destOrd="0" parTransId="{3C80357D-BA63-46C7-8B23-4209CA14B0F2}" sibTransId="{D56A6F6B-90A2-4581-8C0F-8CBDF54AB78A}"/>
    <dgm:cxn modelId="{DB18977D-BFBB-4422-A0DA-A186A9D2F44A}" type="presOf" srcId="{8B9AE228-3906-44DE-B9BA-09D8AE36BC4C}" destId="{D585DF3F-26C0-40DE-A45C-B55D86CA53F2}" srcOrd="0" destOrd="0" presId="urn:microsoft.com/office/officeart/2018/2/layout/IconVerticalSolidList"/>
    <dgm:cxn modelId="{2D446B7E-07AF-42B5-B4CF-9A44B58CBFBE}" type="presOf" srcId="{8C705B9E-301F-4D75-85E4-D4A2E71EEB92}" destId="{F8A52A6F-7A72-4562-81AA-5B0AEFD07F79}" srcOrd="0" destOrd="0" presId="urn:microsoft.com/office/officeart/2018/2/layout/IconVerticalSolidList"/>
    <dgm:cxn modelId="{0D99E088-2967-4F1B-9C9E-EE2FB2EBA5E2}" srcId="{8B9AE228-3906-44DE-B9BA-09D8AE36BC4C}" destId="{D4665A65-61E1-4746-99AF-903263EE731C}" srcOrd="2" destOrd="0" parTransId="{EB409464-3E0D-4E09-A720-59138C6ACF99}" sibTransId="{3E0EF73B-A001-48D2-BF1B-7D1EF529C236}"/>
    <dgm:cxn modelId="{0ACCB195-16CF-4CAF-8209-FB7465F79EB8}" srcId="{8B9AE228-3906-44DE-B9BA-09D8AE36BC4C}" destId="{107C3EC6-95DB-49B6-B174-A7F82E359182}" srcOrd="0" destOrd="0" parTransId="{231262D9-AC1F-4846-8104-A7464ECD4791}" sibTransId="{569FBD86-1904-4FA2-9D71-FBED8EDEB027}"/>
    <dgm:cxn modelId="{00DDBCAD-B94A-499E-966A-F7894D90E46A}" srcId="{8B9AE228-3906-44DE-B9BA-09D8AE36BC4C}" destId="{89486B04-BDF1-4273-8991-DD321312357D}" srcOrd="4" destOrd="0" parTransId="{1D2C7CCC-DE03-49EB-ABBE-462C95E47E89}" sibTransId="{6A01A769-DD21-4A42-84FE-5CD57655CE38}"/>
    <dgm:cxn modelId="{2F464ECE-5D04-45E9-8C5D-05B4D9A907D4}" type="presOf" srcId="{89486B04-BDF1-4273-8991-DD321312357D}" destId="{AE5DB2A7-424B-42D1-9487-064A15825280}" srcOrd="0" destOrd="0" presId="urn:microsoft.com/office/officeart/2018/2/layout/IconVerticalSolidList"/>
    <dgm:cxn modelId="{83FDF239-7F18-4C18-975D-BE93FD19C619}" type="presParOf" srcId="{D585DF3F-26C0-40DE-A45C-B55D86CA53F2}" destId="{C0E34821-A805-4B48-929E-B7B23177DB06}" srcOrd="0" destOrd="0" presId="urn:microsoft.com/office/officeart/2018/2/layout/IconVerticalSolidList"/>
    <dgm:cxn modelId="{FC1570BD-0DD4-4155-8440-89B4B2B09451}" type="presParOf" srcId="{C0E34821-A805-4B48-929E-B7B23177DB06}" destId="{3B69D2C2-DBBF-4769-A9F6-5BE1E16DC639}" srcOrd="0" destOrd="0" presId="urn:microsoft.com/office/officeart/2018/2/layout/IconVerticalSolidList"/>
    <dgm:cxn modelId="{2B7C4F15-22CE-4CED-9932-5CA77A445EEB}" type="presParOf" srcId="{C0E34821-A805-4B48-929E-B7B23177DB06}" destId="{B63FA4FB-0D56-4856-8B32-9149EB51C006}" srcOrd="1" destOrd="0" presId="urn:microsoft.com/office/officeart/2018/2/layout/IconVerticalSolidList"/>
    <dgm:cxn modelId="{9E82EBCF-FB98-4275-A3D1-F0823C4495FA}" type="presParOf" srcId="{C0E34821-A805-4B48-929E-B7B23177DB06}" destId="{C94C922C-4C40-4B80-A820-655409E2AAA1}" srcOrd="2" destOrd="0" presId="urn:microsoft.com/office/officeart/2018/2/layout/IconVerticalSolidList"/>
    <dgm:cxn modelId="{388D6A00-AE52-4CB7-8795-07221AB2D56A}" type="presParOf" srcId="{C0E34821-A805-4B48-929E-B7B23177DB06}" destId="{19DACAF3-C9FE-44AA-8CA8-9AD17B818FF9}" srcOrd="3" destOrd="0" presId="urn:microsoft.com/office/officeart/2018/2/layout/IconVerticalSolidList"/>
    <dgm:cxn modelId="{B828323C-E6C1-4473-9BA1-3767D162D0C5}" type="presParOf" srcId="{D585DF3F-26C0-40DE-A45C-B55D86CA53F2}" destId="{48DB4AFC-61EC-4525-A454-078B861A96E5}" srcOrd="1" destOrd="0" presId="urn:microsoft.com/office/officeart/2018/2/layout/IconVerticalSolidList"/>
    <dgm:cxn modelId="{97CE54DB-5689-420A-A32B-EB1FAC2F82A9}" type="presParOf" srcId="{D585DF3F-26C0-40DE-A45C-B55D86CA53F2}" destId="{46F2360D-C43C-44CC-8F9F-F6D9CA65AF65}" srcOrd="2" destOrd="0" presId="urn:microsoft.com/office/officeart/2018/2/layout/IconVerticalSolidList"/>
    <dgm:cxn modelId="{8E1647D2-A2C1-479A-AD90-8784D6EC5A78}" type="presParOf" srcId="{46F2360D-C43C-44CC-8F9F-F6D9CA65AF65}" destId="{26032A40-DDF2-4C7D-903C-5369698A9772}" srcOrd="0" destOrd="0" presId="urn:microsoft.com/office/officeart/2018/2/layout/IconVerticalSolidList"/>
    <dgm:cxn modelId="{400146B7-4646-456D-BA80-44F98086D5B2}" type="presParOf" srcId="{46F2360D-C43C-44CC-8F9F-F6D9CA65AF65}" destId="{31F3A66C-9531-4505-9D78-4E27C96118FD}" srcOrd="1" destOrd="0" presId="urn:microsoft.com/office/officeart/2018/2/layout/IconVerticalSolidList"/>
    <dgm:cxn modelId="{5E221DB8-2788-46D5-B522-2F37B8F694A3}" type="presParOf" srcId="{46F2360D-C43C-44CC-8F9F-F6D9CA65AF65}" destId="{C2279FA0-7F41-4EEA-ABB9-5A1CA163BA21}" srcOrd="2" destOrd="0" presId="urn:microsoft.com/office/officeart/2018/2/layout/IconVerticalSolidList"/>
    <dgm:cxn modelId="{EF249E16-A2A2-4229-990E-10EE37E14C57}" type="presParOf" srcId="{46F2360D-C43C-44CC-8F9F-F6D9CA65AF65}" destId="{41E9989D-2913-488D-AACE-1CBC68A10713}" srcOrd="3" destOrd="0" presId="urn:microsoft.com/office/officeart/2018/2/layout/IconVerticalSolidList"/>
    <dgm:cxn modelId="{DC75D840-31C6-4881-AE99-A3A99D74582B}" type="presParOf" srcId="{D585DF3F-26C0-40DE-A45C-B55D86CA53F2}" destId="{79838F5B-A384-4F55-8184-74DEBEC8D7B1}" srcOrd="3" destOrd="0" presId="urn:microsoft.com/office/officeart/2018/2/layout/IconVerticalSolidList"/>
    <dgm:cxn modelId="{6174A3CF-30B2-4360-A0FC-017DBEDE9D52}" type="presParOf" srcId="{D585DF3F-26C0-40DE-A45C-B55D86CA53F2}" destId="{8D787837-27E0-4158-8027-666803A6B1EA}" srcOrd="4" destOrd="0" presId="urn:microsoft.com/office/officeart/2018/2/layout/IconVerticalSolidList"/>
    <dgm:cxn modelId="{7D822960-001B-432E-ACFC-B6D455D80A24}" type="presParOf" srcId="{8D787837-27E0-4158-8027-666803A6B1EA}" destId="{B2DC5420-B937-412D-90EC-DF7FC33A5569}" srcOrd="0" destOrd="0" presId="urn:microsoft.com/office/officeart/2018/2/layout/IconVerticalSolidList"/>
    <dgm:cxn modelId="{4385EDD9-3509-44B5-B6B8-4D0DAD6BC887}" type="presParOf" srcId="{8D787837-27E0-4158-8027-666803A6B1EA}" destId="{14EC3E0A-DFD1-4F4D-B193-D462860E8354}" srcOrd="1" destOrd="0" presId="urn:microsoft.com/office/officeart/2018/2/layout/IconVerticalSolidList"/>
    <dgm:cxn modelId="{6CCC2775-7CB8-4E34-9DFB-A042CF06C2CC}" type="presParOf" srcId="{8D787837-27E0-4158-8027-666803A6B1EA}" destId="{3D9F8C26-C659-4F0B-A370-609F9AF04323}" srcOrd="2" destOrd="0" presId="urn:microsoft.com/office/officeart/2018/2/layout/IconVerticalSolidList"/>
    <dgm:cxn modelId="{5A3B97A5-D500-4B6B-9622-BFC1B0C370DA}" type="presParOf" srcId="{8D787837-27E0-4158-8027-666803A6B1EA}" destId="{D2130CF6-18A2-47E7-A891-FC164D32FBB6}" srcOrd="3" destOrd="0" presId="urn:microsoft.com/office/officeart/2018/2/layout/IconVerticalSolidList"/>
    <dgm:cxn modelId="{259CFA9A-BCA3-4E71-876C-1A9EFCBD4C0F}" type="presParOf" srcId="{D585DF3F-26C0-40DE-A45C-B55D86CA53F2}" destId="{B350762F-ECA1-4EA0-98ED-C4F3C92A2E2D}" srcOrd="5" destOrd="0" presId="urn:microsoft.com/office/officeart/2018/2/layout/IconVerticalSolidList"/>
    <dgm:cxn modelId="{83790969-2F2B-4552-8D61-599D1B3E8FE8}" type="presParOf" srcId="{D585DF3F-26C0-40DE-A45C-B55D86CA53F2}" destId="{39D36DD4-6459-4492-9872-B7CB0DAF4F37}" srcOrd="6" destOrd="0" presId="urn:microsoft.com/office/officeart/2018/2/layout/IconVerticalSolidList"/>
    <dgm:cxn modelId="{BCA94C1D-5043-4263-B5B5-5EF4D8BA0FAC}" type="presParOf" srcId="{39D36DD4-6459-4492-9872-B7CB0DAF4F37}" destId="{8846490E-B03B-418A-87FC-6B507EB061B8}" srcOrd="0" destOrd="0" presId="urn:microsoft.com/office/officeart/2018/2/layout/IconVerticalSolidList"/>
    <dgm:cxn modelId="{4C7392F7-AD8B-4C50-BB6B-6939A7D974AB}" type="presParOf" srcId="{39D36DD4-6459-4492-9872-B7CB0DAF4F37}" destId="{2F6C8AB1-F661-45DF-818D-9B814F4A5197}" srcOrd="1" destOrd="0" presId="urn:microsoft.com/office/officeart/2018/2/layout/IconVerticalSolidList"/>
    <dgm:cxn modelId="{D3F8BCE6-1B09-4D4F-9E0B-23088FF2E153}" type="presParOf" srcId="{39D36DD4-6459-4492-9872-B7CB0DAF4F37}" destId="{7FF0883D-4C78-4974-889A-860AFB9DE8DE}" srcOrd="2" destOrd="0" presId="urn:microsoft.com/office/officeart/2018/2/layout/IconVerticalSolidList"/>
    <dgm:cxn modelId="{2183D2F6-3A2C-43B2-897B-1D2012635AA7}" type="presParOf" srcId="{39D36DD4-6459-4492-9872-B7CB0DAF4F37}" destId="{F8A52A6F-7A72-4562-81AA-5B0AEFD07F79}" srcOrd="3" destOrd="0" presId="urn:microsoft.com/office/officeart/2018/2/layout/IconVerticalSolidList"/>
    <dgm:cxn modelId="{AE92A05D-30F4-4A75-9F71-7C1DEA50BD13}" type="presParOf" srcId="{D585DF3F-26C0-40DE-A45C-B55D86CA53F2}" destId="{5AB88990-3FC0-478A-BD26-12E111979FA5}" srcOrd="7" destOrd="0" presId="urn:microsoft.com/office/officeart/2018/2/layout/IconVerticalSolidList"/>
    <dgm:cxn modelId="{E3474D7B-4DAB-409E-8912-916F06A727B2}" type="presParOf" srcId="{D585DF3F-26C0-40DE-A45C-B55D86CA53F2}" destId="{F470255C-2FC0-4079-AAD4-0DD509FF50C0}" srcOrd="8" destOrd="0" presId="urn:microsoft.com/office/officeart/2018/2/layout/IconVerticalSolidList"/>
    <dgm:cxn modelId="{5AB65A73-BFE0-4D29-B13F-292BF8638F00}" type="presParOf" srcId="{F470255C-2FC0-4079-AAD4-0DD509FF50C0}" destId="{25F762A0-37E4-48E2-A92C-E391A4BB00DC}" srcOrd="0" destOrd="0" presId="urn:microsoft.com/office/officeart/2018/2/layout/IconVerticalSolidList"/>
    <dgm:cxn modelId="{4ECE65E1-F6E8-415D-A3A9-EA8D49A4D03B}" type="presParOf" srcId="{F470255C-2FC0-4079-AAD4-0DD509FF50C0}" destId="{0A8C3423-834F-4629-9B22-B44A9B8734E4}" srcOrd="1" destOrd="0" presId="urn:microsoft.com/office/officeart/2018/2/layout/IconVerticalSolidList"/>
    <dgm:cxn modelId="{95C95FFE-7891-408F-9F17-63DAEDB407C0}" type="presParOf" srcId="{F470255C-2FC0-4079-AAD4-0DD509FF50C0}" destId="{9C8128BB-08BB-4EA2-819D-B1BD745E5A15}" srcOrd="2" destOrd="0" presId="urn:microsoft.com/office/officeart/2018/2/layout/IconVerticalSolidList"/>
    <dgm:cxn modelId="{60095BE6-3165-4ADD-BAFB-44EBFB291877}" type="presParOf" srcId="{F470255C-2FC0-4079-AAD4-0DD509FF50C0}" destId="{AE5DB2A7-424B-42D1-9487-064A1582528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1EC35-4E28-4C05-905E-118285D48818}">
      <dsp:nvSpPr>
        <dsp:cNvPr id="0" name=""/>
        <dsp:cNvSpPr/>
      </dsp:nvSpPr>
      <dsp:spPr>
        <a:xfrm>
          <a:off x="0" y="0"/>
          <a:ext cx="8986520" cy="8991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noProof="0" dirty="0"/>
            <a:t>Network Security Key (nwkSkey) – secures link between end node and gateway</a:t>
          </a:r>
        </a:p>
      </dsp:txBody>
      <dsp:txXfrm>
        <a:off x="26336" y="26336"/>
        <a:ext cx="7940273" cy="846490"/>
      </dsp:txXfrm>
    </dsp:sp>
    <dsp:sp modelId="{5220A9AB-A445-4C64-9166-FB01C3492125}">
      <dsp:nvSpPr>
        <dsp:cNvPr id="0" name=""/>
        <dsp:cNvSpPr/>
      </dsp:nvSpPr>
      <dsp:spPr>
        <a:xfrm>
          <a:off x="752621" y="1062647"/>
          <a:ext cx="8986520" cy="8991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noProof="0" dirty="0"/>
            <a:t>MIC calculated over the “network” part of the message – works as a signature</a:t>
          </a:r>
        </a:p>
      </dsp:txBody>
      <dsp:txXfrm>
        <a:off x="778957" y="1088983"/>
        <a:ext cx="7596771" cy="846490"/>
      </dsp:txXfrm>
    </dsp:sp>
    <dsp:sp modelId="{9AB9392B-CA7D-4B00-A1BE-BFF657726B5D}">
      <dsp:nvSpPr>
        <dsp:cNvPr id="0" name=""/>
        <dsp:cNvSpPr/>
      </dsp:nvSpPr>
      <dsp:spPr>
        <a:xfrm>
          <a:off x="1494008" y="2125294"/>
          <a:ext cx="8986520" cy="8991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0" bIns="64770" numCol="1" spcCol="1270" anchor="ctr" anchorCtr="0">
          <a:noAutofit/>
        </a:bodyPr>
        <a:lstStyle/>
        <a:p>
          <a:pPr marL="0" lvl="0" indent="0" algn="l" defTabSz="755650">
            <a:lnSpc>
              <a:spcPct val="90000"/>
            </a:lnSpc>
            <a:spcBef>
              <a:spcPct val="0"/>
            </a:spcBef>
            <a:spcAft>
              <a:spcPct val="35000"/>
            </a:spcAft>
            <a:buNone/>
            <a:tabLst/>
          </a:pPr>
          <a:r>
            <a:rPr lang="en-US" sz="1700" kern="1200" noProof="0" dirty="0"/>
            <a:t>Application Security Key (appSkey) – end-to-end confidentiality between end device and application → network operator cannot inspect data; only service provider can</a:t>
          </a:r>
        </a:p>
      </dsp:txBody>
      <dsp:txXfrm>
        <a:off x="1520344" y="2151630"/>
        <a:ext cx="7608004" cy="846490"/>
      </dsp:txXfrm>
    </dsp:sp>
    <dsp:sp modelId="{4A4D5ED8-2678-4FA3-A8F1-A6CF23A04306}">
      <dsp:nvSpPr>
        <dsp:cNvPr id="0" name=""/>
        <dsp:cNvSpPr/>
      </dsp:nvSpPr>
      <dsp:spPr>
        <a:xfrm>
          <a:off x="2246629" y="3187941"/>
          <a:ext cx="8986520" cy="8991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0" bIns="64770" numCol="1" spcCol="1270" anchor="ctr" anchorCtr="0">
          <a:noAutofit/>
        </a:bodyPr>
        <a:lstStyle/>
        <a:p>
          <a:pPr marL="0" lvl="0" indent="0" algn="l" defTabSz="941388">
            <a:lnSpc>
              <a:spcPct val="90000"/>
            </a:lnSpc>
            <a:spcBef>
              <a:spcPct val="0"/>
            </a:spcBef>
            <a:spcAft>
              <a:spcPct val="35000"/>
            </a:spcAft>
            <a:buNone/>
            <a:tabLst/>
          </a:pPr>
          <a:r>
            <a:rPr lang="en-US" sz="1700" kern="1200" noProof="0" dirty="0"/>
            <a:t>Symmetric encryption (AES-128) secures both link and end-to-end communication</a:t>
          </a:r>
        </a:p>
      </dsp:txBody>
      <dsp:txXfrm>
        <a:off x="2272965" y="3214277"/>
        <a:ext cx="7596771" cy="846490"/>
      </dsp:txXfrm>
    </dsp:sp>
    <dsp:sp modelId="{CDF070BE-DD08-4D43-9F92-FCB3959E8D2E}">
      <dsp:nvSpPr>
        <dsp:cNvPr id="0" name=""/>
        <dsp:cNvSpPr/>
      </dsp:nvSpPr>
      <dsp:spPr>
        <a:xfrm>
          <a:off x="8402064" y="688677"/>
          <a:ext cx="584455" cy="584455"/>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8533566" y="688677"/>
        <a:ext cx="321451" cy="439802"/>
      </dsp:txXfrm>
    </dsp:sp>
    <dsp:sp modelId="{4D6DA8AB-A789-4690-BE2E-8EDBE9E066D3}">
      <dsp:nvSpPr>
        <dsp:cNvPr id="0" name=""/>
        <dsp:cNvSpPr/>
      </dsp:nvSpPr>
      <dsp:spPr>
        <a:xfrm>
          <a:off x="9154685" y="1751324"/>
          <a:ext cx="584455" cy="584455"/>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9286187" y="1751324"/>
        <a:ext cx="321451" cy="439802"/>
      </dsp:txXfrm>
    </dsp:sp>
    <dsp:sp modelId="{6BAA4B19-7263-46B5-97A5-F304CD178127}">
      <dsp:nvSpPr>
        <dsp:cNvPr id="0" name=""/>
        <dsp:cNvSpPr/>
      </dsp:nvSpPr>
      <dsp:spPr>
        <a:xfrm>
          <a:off x="9896073" y="2813971"/>
          <a:ext cx="584455" cy="584455"/>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10027575" y="2813971"/>
        <a:ext cx="321451" cy="439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9D2C2-DBBF-4769-A9F6-5BE1E16DC639}">
      <dsp:nvSpPr>
        <dsp:cNvPr id="0" name=""/>
        <dsp:cNvSpPr/>
      </dsp:nvSpPr>
      <dsp:spPr>
        <a:xfrm>
          <a:off x="0" y="3551"/>
          <a:ext cx="11233150" cy="756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3FA4FB-0D56-4856-8B32-9149EB51C006}">
      <dsp:nvSpPr>
        <dsp:cNvPr id="0" name=""/>
        <dsp:cNvSpPr/>
      </dsp:nvSpPr>
      <dsp:spPr>
        <a:xfrm>
          <a:off x="228845" y="173767"/>
          <a:ext cx="416081" cy="4160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DACAF3-C9FE-44AA-8CA8-9AD17B818FF9}">
      <dsp:nvSpPr>
        <dsp:cNvPr id="0" name=""/>
        <dsp:cNvSpPr/>
      </dsp:nvSpPr>
      <dsp:spPr>
        <a:xfrm>
          <a:off x="873772" y="3551"/>
          <a:ext cx="10359377" cy="756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64" tIns="80064" rIns="80064" bIns="80064" numCol="1" spcCol="1270" anchor="ctr" anchorCtr="0">
          <a:noAutofit/>
        </a:bodyPr>
        <a:lstStyle/>
        <a:p>
          <a:pPr marL="0" lvl="0" indent="0" algn="l" defTabSz="844550">
            <a:lnSpc>
              <a:spcPct val="90000"/>
            </a:lnSpc>
            <a:spcBef>
              <a:spcPct val="0"/>
            </a:spcBef>
            <a:spcAft>
              <a:spcPct val="35000"/>
            </a:spcAft>
            <a:buNone/>
          </a:pPr>
          <a:r>
            <a:rPr lang="en-US" sz="1900" kern="1200" noProof="0" dirty="0"/>
            <a:t>Bandwidth: 180kHz </a:t>
          </a:r>
        </a:p>
      </dsp:txBody>
      <dsp:txXfrm>
        <a:off x="873772" y="3551"/>
        <a:ext cx="10359377" cy="756512"/>
      </dsp:txXfrm>
    </dsp:sp>
    <dsp:sp modelId="{26032A40-DDF2-4C7D-903C-5369698A9772}">
      <dsp:nvSpPr>
        <dsp:cNvPr id="0" name=""/>
        <dsp:cNvSpPr/>
      </dsp:nvSpPr>
      <dsp:spPr>
        <a:xfrm>
          <a:off x="0" y="949192"/>
          <a:ext cx="11233150" cy="756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3A66C-9531-4505-9D78-4E27C96118FD}">
      <dsp:nvSpPr>
        <dsp:cNvPr id="0" name=""/>
        <dsp:cNvSpPr/>
      </dsp:nvSpPr>
      <dsp:spPr>
        <a:xfrm>
          <a:off x="228845" y="1119407"/>
          <a:ext cx="416081" cy="4160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E9989D-2913-488D-AACE-1CBC68A10713}">
      <dsp:nvSpPr>
        <dsp:cNvPr id="0" name=""/>
        <dsp:cNvSpPr/>
      </dsp:nvSpPr>
      <dsp:spPr>
        <a:xfrm>
          <a:off x="873772" y="949192"/>
          <a:ext cx="10359377" cy="756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64" tIns="80064" rIns="80064" bIns="80064" numCol="1" spcCol="1270" anchor="ctr" anchorCtr="0">
          <a:noAutofit/>
        </a:bodyPr>
        <a:lstStyle/>
        <a:p>
          <a:pPr marL="0" lvl="0" indent="0" algn="l" defTabSz="844550">
            <a:lnSpc>
              <a:spcPct val="90000"/>
            </a:lnSpc>
            <a:spcBef>
              <a:spcPct val="0"/>
            </a:spcBef>
            <a:spcAft>
              <a:spcPct val="35000"/>
            </a:spcAft>
            <a:buNone/>
          </a:pPr>
          <a:r>
            <a:rPr lang="en-US" sz="1900" kern="1200" noProof="0" dirty="0"/>
            <a:t>Data rates: 25kb/s (downlink) and 64kb/s (uplink, multi-tone)</a:t>
          </a:r>
        </a:p>
      </dsp:txBody>
      <dsp:txXfrm>
        <a:off x="873772" y="949192"/>
        <a:ext cx="10359377" cy="756512"/>
      </dsp:txXfrm>
    </dsp:sp>
    <dsp:sp modelId="{B2DC5420-B937-412D-90EC-DF7FC33A5569}">
      <dsp:nvSpPr>
        <dsp:cNvPr id="0" name=""/>
        <dsp:cNvSpPr/>
      </dsp:nvSpPr>
      <dsp:spPr>
        <a:xfrm>
          <a:off x="0" y="1894833"/>
          <a:ext cx="11233150" cy="756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EC3E0A-DFD1-4F4D-B193-D462860E8354}">
      <dsp:nvSpPr>
        <dsp:cNvPr id="0" name=""/>
        <dsp:cNvSpPr/>
      </dsp:nvSpPr>
      <dsp:spPr>
        <a:xfrm>
          <a:off x="228845" y="2065048"/>
          <a:ext cx="416081" cy="4160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130CF6-18A2-47E7-A891-FC164D32FBB6}">
      <dsp:nvSpPr>
        <dsp:cNvPr id="0" name=""/>
        <dsp:cNvSpPr/>
      </dsp:nvSpPr>
      <dsp:spPr>
        <a:xfrm>
          <a:off x="873772" y="1894833"/>
          <a:ext cx="10359377" cy="756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64" tIns="80064" rIns="80064" bIns="80064" numCol="1" spcCol="1270" anchor="ctr" anchorCtr="0">
          <a:noAutofit/>
        </a:bodyPr>
        <a:lstStyle/>
        <a:p>
          <a:pPr marL="0" lvl="0" indent="0" algn="l" defTabSz="844550">
            <a:lnSpc>
              <a:spcPct val="90000"/>
            </a:lnSpc>
            <a:spcBef>
              <a:spcPct val="0"/>
            </a:spcBef>
            <a:spcAft>
              <a:spcPct val="35000"/>
            </a:spcAft>
            <a:buNone/>
          </a:pPr>
          <a:r>
            <a:rPr lang="en-US" sz="1900" kern="1200" noProof="0" dirty="0"/>
            <a:t>Latency: &lt; 10ms (transmissions aligned with LTE frames)</a:t>
          </a:r>
        </a:p>
      </dsp:txBody>
      <dsp:txXfrm>
        <a:off x="873772" y="1894833"/>
        <a:ext cx="10359377" cy="756512"/>
      </dsp:txXfrm>
    </dsp:sp>
    <dsp:sp modelId="{8846490E-B03B-418A-87FC-6B507EB061B8}">
      <dsp:nvSpPr>
        <dsp:cNvPr id="0" name=""/>
        <dsp:cNvSpPr/>
      </dsp:nvSpPr>
      <dsp:spPr>
        <a:xfrm>
          <a:off x="0" y="2840473"/>
          <a:ext cx="11233150" cy="756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6C8AB1-F661-45DF-818D-9B814F4A5197}">
      <dsp:nvSpPr>
        <dsp:cNvPr id="0" name=""/>
        <dsp:cNvSpPr/>
      </dsp:nvSpPr>
      <dsp:spPr>
        <a:xfrm>
          <a:off x="228845" y="3010689"/>
          <a:ext cx="416081" cy="41608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A52A6F-7A72-4562-81AA-5B0AEFD07F79}">
      <dsp:nvSpPr>
        <dsp:cNvPr id="0" name=""/>
        <dsp:cNvSpPr/>
      </dsp:nvSpPr>
      <dsp:spPr>
        <a:xfrm>
          <a:off x="873772" y="2840473"/>
          <a:ext cx="10359377" cy="756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64" tIns="80064" rIns="80064" bIns="80064" numCol="1" spcCol="1270" anchor="ctr" anchorCtr="0">
          <a:noAutofit/>
        </a:bodyPr>
        <a:lstStyle/>
        <a:p>
          <a:pPr marL="0" lvl="0" indent="0" algn="l" defTabSz="844550">
            <a:lnSpc>
              <a:spcPct val="90000"/>
            </a:lnSpc>
            <a:spcBef>
              <a:spcPct val="0"/>
            </a:spcBef>
            <a:spcAft>
              <a:spcPct val="35000"/>
            </a:spcAft>
            <a:buNone/>
          </a:pPr>
          <a:r>
            <a:rPr lang="en-US" sz="1900" kern="1200" noProof="0" dirty="0"/>
            <a:t>Reliability: Hybrid ARQ scheme</a:t>
          </a:r>
        </a:p>
      </dsp:txBody>
      <dsp:txXfrm>
        <a:off x="873772" y="2840473"/>
        <a:ext cx="10359377" cy="756512"/>
      </dsp:txXfrm>
    </dsp:sp>
    <dsp:sp modelId="{25F762A0-37E4-48E2-A92C-E391A4BB00DC}">
      <dsp:nvSpPr>
        <dsp:cNvPr id="0" name=""/>
        <dsp:cNvSpPr/>
      </dsp:nvSpPr>
      <dsp:spPr>
        <a:xfrm>
          <a:off x="0" y="3786114"/>
          <a:ext cx="11233150" cy="756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8C3423-834F-4629-9B22-B44A9B8734E4}">
      <dsp:nvSpPr>
        <dsp:cNvPr id="0" name=""/>
        <dsp:cNvSpPr/>
      </dsp:nvSpPr>
      <dsp:spPr>
        <a:xfrm>
          <a:off x="228845" y="3956330"/>
          <a:ext cx="416081" cy="4160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5DB2A7-424B-42D1-9487-064A15825280}">
      <dsp:nvSpPr>
        <dsp:cNvPr id="0" name=""/>
        <dsp:cNvSpPr/>
      </dsp:nvSpPr>
      <dsp:spPr>
        <a:xfrm>
          <a:off x="873772" y="3786114"/>
          <a:ext cx="10359377" cy="756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64" tIns="80064" rIns="80064" bIns="80064" numCol="1" spcCol="1270" anchor="ctr" anchorCtr="0">
          <a:noAutofit/>
        </a:bodyPr>
        <a:lstStyle/>
        <a:p>
          <a:pPr marL="0" lvl="0" indent="0" algn="l" defTabSz="844550">
            <a:lnSpc>
              <a:spcPct val="90000"/>
            </a:lnSpc>
            <a:spcBef>
              <a:spcPct val="0"/>
            </a:spcBef>
            <a:spcAft>
              <a:spcPct val="35000"/>
            </a:spcAft>
            <a:buNone/>
          </a:pPr>
          <a:r>
            <a:rPr lang="en-US" sz="1900" kern="1200" noProof="0" dirty="0"/>
            <a:t>Energy efficiency: base station controls transmit power and sleep modes via signaling</a:t>
          </a:r>
        </a:p>
      </dsp:txBody>
      <dsp:txXfrm>
        <a:off x="873772" y="3786114"/>
        <a:ext cx="10359377" cy="75651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10/1/2020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10/1/2020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this module we will discuss other connectivity options relevant to IoT, focusing on wireless local area networking and low-power wide area networking technologies.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These circumstances can be circumvented through a signaling mechanism known as RTS/CTS, whereby a station “reserves” the channel prior to transmission. Specifically, it will first send an RTS to the destination that allows all other stations that overhear this packet to set their network allocation vector (NAV) accordingly, taking note of how long the channel will be occupied. </a:t>
            </a:r>
          </a:p>
          <a:p>
            <a:endParaRPr lang="en-US" noProof="0" dirty="0"/>
          </a:p>
          <a:p>
            <a:r>
              <a:rPr lang="en-US" noProof="0" dirty="0"/>
              <a:t>The intended receiver responds with a CTS that has the same channel reservation effect on stations overhearing this packet.</a:t>
            </a:r>
          </a:p>
          <a:p>
            <a:endParaRPr lang="en-US" noProof="0" dirty="0"/>
          </a:p>
          <a:p>
            <a:r>
              <a:rPr lang="en-US" noProof="0" dirty="0"/>
              <a:t>The down side of this approach is that RTS and CTS introduce additional overhead, especially when the data packets are sent at very high rates (and are thus short). On the other hand, this can be particularly useful when transmission comprises of multiple packets, via the TXOP mechanism we discussed or frame aggregation, which we will explain next. </a:t>
            </a:r>
          </a:p>
          <a:p>
            <a:endParaRPr lang="en-US" noProof="0" dirty="0"/>
          </a:p>
          <a:p>
            <a:r>
              <a:rPr lang="en-US" noProof="0" dirty="0"/>
              <a:t>The NAV may also allow stations to enter a power saving state.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1437126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how an 802.11 frame looks like. You will note that the frame can have four address fields, though only three of these are mostly used. The 4</a:t>
            </a:r>
            <a:r>
              <a:rPr lang="en-GB" baseline="30000" dirty="0"/>
              <a:t>th</a:t>
            </a:r>
            <a:r>
              <a:rPr lang="en-GB" dirty="0"/>
              <a:t> is reserved for wireless distribution systems (WDS), i.e., bridging. The scope of the other changes depending on whether the frame is to/from the network (i.e., distribution system – DS) that is identified by a BSS identifier (BSSID) – typically the MAC address of the access point.</a:t>
            </a:r>
          </a:p>
          <a:p>
            <a:endParaRPr lang="en-GB" dirty="0"/>
          </a:p>
          <a:p>
            <a:r>
              <a:rPr lang="en-GB" dirty="0"/>
              <a:t>The frame control contains a number of flags that signal whether more fragments (MF) should be expected when a payload was fragmented, whether the current frame is a retransmission, power control, or wired equivalent security (WEP), and so on, which we will discuss in a different module.</a:t>
            </a:r>
          </a:p>
          <a:p>
            <a:endParaRPr lang="en-GB" dirty="0"/>
          </a:p>
          <a:p>
            <a:r>
              <a:rPr lang="en-GB" dirty="0"/>
              <a:t>The duration field can be used by other stations to set their NAV.</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2367720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Different types of traffic (e.g., voice, video, email, bulk data transfers, etc.) have different performance requirements in terms of latency and throughput. To address this 802.11 introduces four access categories (AC) and packets of different types are mapped to one of these queues (if the Type of Service field in their IP headers is marked accordingly). </a:t>
            </a:r>
          </a:p>
          <a:p>
            <a:endParaRPr lang="en-US" noProof="0" dirty="0"/>
          </a:p>
          <a:p>
            <a:r>
              <a:rPr lang="en-US" noProof="0" dirty="0"/>
              <a:t>Higher priority queues have smaller contention windows and use shorter AIFS. Collisions between the different queues may still happen, hence an internal collision mechanism is mandated to avoid a frame that is unnecessarily released over the air. Instead, if an internal collision happens, the frame from the queue with the highest priority is transmitted. Beacons and multicast traffic is not subject to internal collision resolution, but will always be sent straight away at the scheduled time, if the channel is idle.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185697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number of protocol enhancements have been developed over the years, primarily to improve the throughput performance of 802.11 networks. One such enhancement is 802.11n that makes use of twice as much bandwidth if needed, by bonding together two channels. It is also possible to employ a signal processing technique called MIMO to allow simultaneous transmission of multiple data stream between two peers, and encode more bits of information per symbol to increase data rates. </a:t>
            </a:r>
          </a:p>
          <a:p>
            <a:endParaRPr lang="en-GB" dirty="0"/>
          </a:p>
          <a:p>
            <a:r>
              <a:rPr lang="en-GB" dirty="0"/>
              <a:t>The overhead associated with contention and headers is reduced through different frame aggregation techniques shown on the next slide, and with some it is also possible to retransmit only a particular part of a message, if affected by errors, to improve channel efficiency.</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3346519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Without aggregation, frames are followed by an acknowledgment and either separated by back-off or SIFS (if TXOP bursting is used). Every packet is preceded by a PHY and MAC header.</a:t>
            </a:r>
          </a:p>
          <a:p>
            <a:endParaRPr lang="en-US" noProof="0" dirty="0"/>
          </a:p>
          <a:p>
            <a:r>
              <a:rPr lang="en-US" noProof="0" dirty="0"/>
              <a:t>Frame aggregation seeks to maximize the time used to transmit user data, by grouping frames together and using a single PHY header (A-MPDU aggregation). MAC header is not eliminated for the subframes, but this allows retransmission of exactly the corrupt portion when needed that is signaled through a block ACK. A-MSDU aggregation eliminates the MAC header of individual subframes, further reducing overhead, but in case an aggregate is affected by channel errors, everything must be retransmitted. Thus, the effectiveness of the different approaches is dependent on the PHY rate and channel quality.</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1271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802.11ac adds new features to further enhance throughput performance. For instance channels up to 160MHz can be used. Given this spectral width, only the 5GHz becomes suitable and as such 802.11ac a reserved tot his band. Up to eight MIMO streams are supported (effectively multiplying the date rate eight times as compared to the traditional 802.11) and the new modulation schemes enable transmitting up to 16 bits per symbol.</a:t>
            </a:r>
          </a:p>
          <a:p>
            <a:endParaRPr lang="en-US" noProof="0" dirty="0"/>
          </a:p>
          <a:p>
            <a:r>
              <a:rPr lang="en-US" noProof="0" dirty="0"/>
              <a:t>In addition, a new MU-MIMO technique is adopted that allows an AP to transmit to multiple stations at the same time (spatial multiplexing). This requires accurate channel state information that in turn implies sounding and estimation techniques.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3115104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As we shift attention to long range networking (WANs) for IoT, the radio frequencies employed need to be lowered. This inherently expands the collision domains that limits the data rates that are supported. This is to some degree an advantage for IoT, because infrequent messaging brings low power consumption. </a:t>
            </a:r>
          </a:p>
          <a:p>
            <a:endParaRPr lang="en-US" noProof="0" dirty="0"/>
          </a:p>
          <a:p>
            <a:r>
              <a:rPr lang="en-US" noProof="0" dirty="0"/>
              <a:t>There are a number of competing technologies in the LPWAN space, including:</a:t>
            </a:r>
          </a:p>
          <a:p>
            <a:pPr marL="171450" indent="-171450">
              <a:buFontTx/>
              <a:buChar char="-"/>
            </a:pPr>
            <a:r>
              <a:rPr lang="en-US" noProof="0" dirty="0"/>
              <a:t>IEEE 802.11ah (HaLoW) – operates in the 900MHz band, typically on 2MHz channels (wider channels possible) where data rates between 0.65</a:t>
            </a:r>
            <a:r>
              <a:rPr lang="en-US" baseline="0" noProof="0" dirty="0"/>
              <a:t> and </a:t>
            </a:r>
            <a:r>
              <a:rPr lang="en-US" noProof="0" dirty="0"/>
              <a:t>8.67Mb/s, depending on modulation scheme</a:t>
            </a:r>
          </a:p>
          <a:p>
            <a:pPr marL="171450" indent="-171450">
              <a:buFontTx/>
              <a:buChar char="-"/>
            </a:pPr>
            <a:r>
              <a:rPr lang="en-US" noProof="0" dirty="0"/>
              <a:t>Weightless-P deployed in sub-GHz band on 12.5kHz channels and supporting rates between 0.2 and 100kb/s; cognitive medium access with centralized controller</a:t>
            </a:r>
          </a:p>
          <a:p>
            <a:pPr marL="171450" indent="-171450">
              <a:buFontTx/>
              <a:buChar char="-"/>
            </a:pPr>
            <a:r>
              <a:rPr lang="en-US" noProof="0" dirty="0"/>
              <a:t>LoRa/LoRaWAN – chirp spread spectrum, 125KHz, typical data rates &lt; 6kb/s; decentralized access</a:t>
            </a:r>
          </a:p>
          <a:p>
            <a:pPr marL="171450" indent="-171450">
              <a:buFontTx/>
              <a:buChar char="-"/>
            </a:pPr>
            <a:r>
              <a:rPr lang="en-US" noProof="0" dirty="0"/>
              <a:t>Extended coverage GSM (EC-GSM) – based on cellular GPRS; centralized inherits security of cellular systems</a:t>
            </a:r>
          </a:p>
          <a:p>
            <a:pPr marL="171450" indent="-171450">
              <a:buFontTx/>
              <a:buChar char="-"/>
            </a:pPr>
            <a:r>
              <a:rPr lang="en-US" noProof="0" dirty="0"/>
              <a:t>Narrow-band IoT (NB-IoT) – meant to co-exist with LTE; low data rates, deterministic latency</a:t>
            </a:r>
          </a:p>
          <a:p>
            <a:pPr marL="171450" indent="-171450">
              <a:buFontTx/>
              <a:buChar char="-"/>
            </a:pPr>
            <a:r>
              <a:rPr lang="en-US" noProof="0" dirty="0"/>
              <a:t>LTE Cat-M – similar to NB-IoT but higher data rates, mobility support; requires more bandwidth and must be in the same band (more expensive)</a:t>
            </a:r>
          </a:p>
          <a:p>
            <a:pPr marL="171450" indent="-171450">
              <a:buFontTx/>
              <a:buChar char="-"/>
            </a:pP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868316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Based on the description of the different technologies we enumerated previously, it is clear that there are several factors that drive the choice for a particular technology, including coverages, data rates, cost, channel access paradigm, ease of integration with other technologies (e.g., 3G/LTE), or the latency guarantees it can sustain. </a:t>
            </a:r>
          </a:p>
          <a:p>
            <a:endParaRPr lang="en-US" noProof="0" dirty="0"/>
          </a:p>
          <a:p>
            <a:r>
              <a:rPr lang="en-US" noProof="0" dirty="0"/>
              <a:t>Security is now a key factor in all LPWAN solutions.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1020455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en-US" noProof="0" dirty="0"/>
              <a:t>We will examine more closely two LPWAN technologies, one that is deployed in an unlicensed spectrum and adopts a decentralized medium access paradigm, namely LoRaWAN, and another that is compatible with cellular systems, and thus operates in licensed bands and follows a scheduled access scheme, namely NB-IoT.</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LoRaWAN is deployed in different frequency bands depending on geographic location and regulations that apply in each. Given the long range supported (as also indicated by its name), the channel time a device can occupy is restricted via duty-cycle regimes that vary with the carrier frequency.</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A proprietary PHY layer that follows a chirp spread spectrum modulation underpins LoRaWAN and data rates in the order of kb/s are supported. In some regions higher rates are facilitated through FSK modulation.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1716396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LoRaWAN networks comprise of end nodes (IoT devices) that connect wirelessly to Gateways. In turns, these relay information from end nodes to network servers, where different applications consume the data received, and vice versa. The communication over the wireless link uses LoRa modulation, whereas the backhaul links transport TCP/IP traffic over virtually any networking technology. The communication between end nodes and applications is secured end-to-end.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248206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We will start by examining wireless local area networking (WLAN) technology, specifically looking at IEEE 802.11 based WLANs (that are also known as Wi-Fi). We will then investigate a low-power wide area networking (LPWAN) paradigm, focusing on two distinct technologies: LoRaWAN and NB-IoT.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174255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LoRa PHY layer is quite distinct. To encode information, a RF tone is move through time and signal breaks delimit symbols. </a:t>
            </a:r>
          </a:p>
          <a:p>
            <a:endParaRPr lang="en-US" noProof="0" dirty="0"/>
          </a:p>
          <a:p>
            <a:r>
              <a:rPr lang="en-US" noProof="0" dirty="0"/>
              <a:t>Multipath fading occurs when copies of the same signal reach a receiver via many paths with different strengths and phases.</a:t>
            </a:r>
          </a:p>
          <a:p>
            <a:endParaRPr lang="en-US" noProof="0" dirty="0"/>
          </a:p>
          <a:p>
            <a:r>
              <a:rPr lang="en-US" noProof="0" dirty="0"/>
              <a:t>Different spread factors can be used thatch effectively influences the signal power across the entire bandwidth and robustness to channel fading. Higher SF yield lower rates but are more robust and it is possible to decode signals even 20dB below the noise floor.</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1955513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Computing the symbol rate is straightforward, as this is simply the ratio between bandwidth and 2 to the spread factor. The bit rate is then obtained by multiplying the symbol rate with the SF.</a:t>
            </a:r>
          </a:p>
          <a:p>
            <a:endParaRPr lang="en-US" noProof="0" dirty="0"/>
          </a:p>
          <a:p>
            <a:r>
              <a:rPr lang="en-US" noProof="0" dirty="0"/>
              <a:t>FEC can be also applied to improve robustness to channel errors, but this will reduce the effective bit rate.</a:t>
            </a:r>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453736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LoRaWAN networks largely operate on 125kHz-wide channels and allow six spread factors, as shown in this table. Higher data rates are possible if wider channels are used, but this depends on geographic restrictions. For instance a 500KHz channel may sustain bit rate.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1314619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LoraWAN is effectively the protocol stack layered on top of the LoRa PHY. As we discussed, gateways have the primary role of forwarding packets between end nodes and network servers, but they are also in charge of end node activation, authorizing access, and securing the links. </a:t>
            </a:r>
          </a:p>
          <a:p>
            <a:endParaRPr lang="en-US" noProof="0" dirty="0"/>
          </a:p>
          <a:p>
            <a:r>
              <a:rPr lang="en-US" noProof="0" dirty="0"/>
              <a:t>The channel is slotted and multiplexing follows an ALOHA-like protocol. </a:t>
            </a:r>
          </a:p>
          <a:p>
            <a:endParaRPr lang="en-US" noProof="0" dirty="0"/>
          </a:p>
          <a:p>
            <a:r>
              <a:rPr lang="en-US" noProof="0" dirty="0"/>
              <a:t>The data transmitted by end nodes (e.g., sensor readings) is encrypted as well and only the intended application can decrypt this. In the same way, potential commands issued by an application running on a cloud-based network server to control an actuator are encrypted.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1580115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Three classes of devices are defined by the LoRaWAN specification, all of which mandate bidirectional communication between end nodes and applications. Any device must implement Class A functionality, whereby a node can transmit within duty-cycle limits and each transmission is followed by two short windows for receiving downlink traffic.</a:t>
            </a:r>
          </a:p>
          <a:p>
            <a:endParaRPr lang="en-US" noProof="0" dirty="0"/>
          </a:p>
          <a:p>
            <a:r>
              <a:rPr lang="en-US" noProof="0" dirty="0"/>
              <a:t>Class B devices can work with additional receive windows that are precisely scheduled, hence ensuring controlled latency.</a:t>
            </a:r>
          </a:p>
          <a:p>
            <a:endParaRPr lang="en-US" noProof="0" dirty="0"/>
          </a:p>
          <a:p>
            <a:r>
              <a:rPr lang="en-US" noProof="0" dirty="0"/>
              <a:t>Lastly, Class C devices listen continuously, unless they are engaged in a transmission. This limits the possibility of running on batteries.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853329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application data is preceded by a frame port (used for multiplexing) and header (that indicates the device address, frame control features, and optional commands). This payload is then augmented with a MAC header and a message integrity code, thereby forming the PHY payload. Like other networking technologies we discussed so far, PHY frames start with a preamble and header, and in the case of LoRaWAN a PHY header CRC follows. A CRC on the payload is only computed in the uplink direction.</a:t>
            </a:r>
          </a:p>
          <a:p>
            <a:endParaRPr lang="en-US" noProof="0" dirty="0"/>
          </a:p>
          <a:p>
            <a:r>
              <a:rPr lang="en-US" noProof="0" dirty="0"/>
              <a:t>Given the low rate constraints, the size of the application payload is restricted to 222 bytes.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1042041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As already mentioned, two layers of security exist in LoRaWAN:</a:t>
            </a:r>
          </a:p>
          <a:p>
            <a:pPr marL="171450" indent="-171450">
              <a:buFontTx/>
              <a:buChar char="-"/>
            </a:pPr>
            <a:r>
              <a:rPr lang="en-US" noProof="0" dirty="0"/>
              <a:t>Links are secured with AES-128 encryption using a network key known to the end device and gateway</a:t>
            </a:r>
          </a:p>
          <a:p>
            <a:pPr marL="171450" indent="-171450">
              <a:buFontTx/>
              <a:buChar char="-"/>
            </a:pPr>
            <a:r>
              <a:rPr lang="en-US" noProof="0" dirty="0"/>
              <a:t>The payload is AES-128 encrypted with an application key that is known to the end node and the service logic consuming data from/controlling the end device. The advantage is that the network entity along the path cannot inspect the content of the messages (confidentiality)</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1881289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To be able to attach to a network, devices require activation. Two methods exist: OTAA and ABP. The former provision/updates network keys on a per session basis that enables device roaming. On the other hand, NS must respond to join requests frequently that generates more downlink traffic.</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With ABP, devices are provisioned with keys offline before joining the network. The gateway needs to store the devices’ address and key pairs, whilst the end node must implement a secure way of storing the key that shouldn’t be accessed by unauthorized applications or malicious actors with access to the physical device. This approach, however, simplifies the tasks of applications servers, but the device remains tied to a specific gateway.</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184906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NB-IoT may be seen as a competitor to LoRaWAN, although its properties makes this technology more suitable for different applications, especially those requiring strict delay guarantees and reliability and where cost is not a critical issue. </a:t>
            </a:r>
          </a:p>
          <a:p>
            <a:endParaRPr lang="en-US" noProof="0" dirty="0"/>
          </a:p>
          <a:p>
            <a:r>
              <a:rPr lang="en-US" noProof="0" dirty="0"/>
              <a:t>As such NB-IoT can be deployed alongside existing LTE systems, either in the same band, in the guard band left adjacent to a LTE carrier for adjacent channel interference protection, or stand-alone, i.e., in a completely different license band.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1380296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bandwidth of NB-IoT is comparable to that of LoRaWAN (180KHz), but the data rates supported are higher (due to the more spectrally efficient modulation employed)</a:t>
            </a:r>
          </a:p>
          <a:p>
            <a:endParaRPr lang="en-US" noProof="0" dirty="0"/>
          </a:p>
          <a:p>
            <a:r>
              <a:rPr lang="en-US" noProof="0" dirty="0"/>
              <a:t>Since transmissions are aligned with LTE frames that repeat every 10ms, the latency can be kept below this limit.</a:t>
            </a:r>
          </a:p>
          <a:p>
            <a:endParaRPr lang="en-US" noProof="0" dirty="0"/>
          </a:p>
          <a:p>
            <a:r>
              <a:rPr lang="en-US" noProof="0" dirty="0"/>
              <a:t>A hybrid automatic repeat request (HARQ) scheme ensures reliable communications.</a:t>
            </a:r>
          </a:p>
          <a:p>
            <a:endParaRPr lang="en-US" noProof="0" dirty="0"/>
          </a:p>
          <a:p>
            <a:r>
              <a:rPr lang="en-US" noProof="0" dirty="0"/>
              <a:t>As the cellular infrastructure is used, where functionality for device power control and sleep scheduling exist, NB-IoT benefits from these to save energy in IoT applications with limited power budgets.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216686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the previous module we looked at short range wireless technology that is referred to as Wireless Personal Area Networking (WPAN). In what follows, we first look at Wireless Local Area Networks (WLANs), whose range extends to hundreds of meters and which can support higher data rates. This is usually encountered in home and office buildings and can underpin smart home automation devices.</a:t>
            </a:r>
          </a:p>
          <a:p>
            <a:endParaRPr lang="en-US" noProof="0" dirty="0"/>
          </a:p>
          <a:p>
            <a:r>
              <a:rPr lang="en-US" noProof="0" dirty="0"/>
              <a:t>WLANs date back to the 1970s when researchers sought to interconnect the Hawaiian Islands without telephone lines. The solution was a wireless packet data networking protocol called ALOHAnet.</a:t>
            </a:r>
          </a:p>
          <a:p>
            <a:endParaRPr lang="en-US" noProof="0" dirty="0"/>
          </a:p>
          <a:p>
            <a:r>
              <a:rPr lang="en-US" noProof="0" dirty="0"/>
              <a:t>The way in which devices work with ALOHA is to transmit a data packet as soon as that arrives to the transmission queue, without checking if another transmission is already ongoing. If that is the case and the packet delivery proves unsuccessful due to collision, the sender would not receive an ACK that indicates a retransmission is required. Retransmission involves back-off, but how much time a node experiencing a failed transmission should wait was not specified. This clearly should depend on the number of contenders and the amount of traffic they need to send, but optimization was not considered.</a:t>
            </a:r>
          </a:p>
          <a:p>
            <a:endParaRPr lang="en-US" noProof="0" dirty="0"/>
          </a:p>
          <a:p>
            <a:r>
              <a:rPr lang="en-US" noProof="0" dirty="0"/>
              <a:t>Limitations aside, ALOHA became the foundation for subsequent WLAN technology that became mainstream.</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2069374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architecture of cellular IoT follows closely that of any other cellular system, since only a new radio access interface is introduced to cater for NB-IoT devices and a new SCEF entity controls the interaction with cloud services and mobility management entities.</a:t>
            </a:r>
          </a:p>
          <a:p>
            <a:endParaRPr lang="en-GB" dirty="0"/>
          </a:p>
          <a:p>
            <a:r>
              <a:rPr lang="en-GB" dirty="0"/>
              <a:t>The data path is identical to that of existing LTE traffic.</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dirty="0"/>
          </a:p>
        </p:txBody>
      </p:sp>
    </p:spTree>
    <p:extLst>
      <p:ext uri="{BB962C8B-B14F-4D97-AF65-F5344CB8AC3E}">
        <p14:creationId xmlns:p14="http://schemas.microsoft.com/office/powerpoint/2010/main" val="2915908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en-US" noProof="0" dirty="0">
                <a:latin typeface="Calibri Light" panose="020F0302020204030204" pitchFamily="34" charset="0"/>
                <a:ea typeface="ＭＳ Ｐゴシック" panose="020B0600070205080204" pitchFamily="34" charset="-128"/>
              </a:rPr>
              <a:t>In LTE, resources are multiplex in space and time. Channel is divided into frames of 10ms, each containing 10 subframes of 1ms duration. Multiple subcarriers are grouped over a subframe to form a physical resource block. NB-IoT traffic may occupy such a PRB. Data and signaling messages are multiplexed in time on to logical channels, namely Narrowband Primary Synchronization Signal (NPSS), Secondary Synchronization Signal (NSSS), Physical Broadcast Channel (NPBCH), Physical Downlink Control Channel (NPDCCH), and Physical Downlink Shared Channel (NPDSCH). Downlink data traffic is transported in the latter.</a:t>
            </a:r>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dirty="0"/>
          </a:p>
        </p:txBody>
      </p:sp>
    </p:spTree>
    <p:extLst>
      <p:ext uri="{BB962C8B-B14F-4D97-AF65-F5344CB8AC3E}">
        <p14:creationId xmlns:p14="http://schemas.microsoft.com/office/powerpoint/2010/main" val="155175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en-US" noProof="0" dirty="0">
                <a:latin typeface="Calibri Light" panose="020F0302020204030204" pitchFamily="34" charset="0"/>
                <a:ea typeface="ＭＳ Ｐゴシック" panose="020B0600070205080204" pitchFamily="34" charset="-128"/>
              </a:rPr>
              <a:t>The uplink design is meant to accommodate a very large number of devices. Therefore, nodes willing to transmit follow a random channel access procedure, whereby they transmit a single tone signal on different subcarrier, following determined and pseudorandom hopping sequences. If there was no collision, the bases station receiving a tone from a transmitter will decide what resources to allocate to the initiator and respond accordingly. The node must acknowledge the reservation, before commencing transmission.</a:t>
            </a: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dirty="0"/>
          </a:p>
        </p:txBody>
      </p:sp>
    </p:spTree>
    <p:extLst>
      <p:ext uri="{BB962C8B-B14F-4D97-AF65-F5344CB8AC3E}">
        <p14:creationId xmlns:p14="http://schemas.microsoft.com/office/powerpoint/2010/main" val="1491170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the following modules, we will look at cloud computing aspects that are relevant to IoT, discuss IoT security aspects, and finish off with an overview of current and future IoT trends.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dirty="0"/>
          </a:p>
        </p:txBody>
      </p:sp>
    </p:spTree>
    <p:extLst>
      <p:ext uri="{BB962C8B-B14F-4D97-AF65-F5344CB8AC3E}">
        <p14:creationId xmlns:p14="http://schemas.microsoft.com/office/powerpoint/2010/main" val="321202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de facto WLAN technology in use today follows the IEEE 802.11 family of standards that are frequently marketed under the Wi-Fi trademark. </a:t>
            </a:r>
          </a:p>
          <a:p>
            <a:endParaRPr lang="en-US" noProof="0" dirty="0"/>
          </a:p>
          <a:p>
            <a:r>
              <a:rPr lang="en-US" noProof="0" dirty="0"/>
              <a:t>802.11 networks can operate in two distinct modes: infrastructure and ad-hoc. The former is the default and the most used mode of operation, whereby an access point device act as an “arbiter,” i.e., all communication takes place via it. The AP can support contention free operation (scheduled), whereby it periodically polls client’s stations for transmission. The widely spread mode of operation, is contention-based, whereby stations are responsible for their individual behavior, while all contend for accessing the channel using the same set of parameters, as we will discuss next. The AP, however, is still in charge of keeping the stations synchronized, advertising the presence of the network (Basic Service Set – BSS), associating and authenticating client that connect to a network.</a:t>
            </a:r>
          </a:p>
          <a:p>
            <a:endParaRPr lang="en-US" noProof="0" dirty="0"/>
          </a:p>
          <a:p>
            <a:r>
              <a:rPr lang="en-US" noProof="0" dirty="0"/>
              <a:t>In contrast, in ad-hoc mode, the role of an AP is shared, that is a station advertises an Independent SS (IBSS) for others to join, but this role can be swapped among participants.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240580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IEEE 802.11 WLANs operate in the license exempt bands, namely 2.400–2.500GHz and 4.915–5.825GHz. The default channel width is 20MHz. 12 (13 in Europe and 14 in Japan) logical channels are used in the 2.4GHz, but only 3 (respectively 4) of these are non-overlapping. Many more non-overlapping channels are in the 5GHz band, but availability depends on the regional regulation and deployment scenario (indoor/outdoor).</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196560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Most Wi-FI networks stations use a CSMA/CA protocol to access the physical channel that is logically divided into slots (a slot may be empty and have a fixed duration, e.g., 9</a:t>
            </a:r>
            <a:r>
              <a:rPr lang="el-GR" sz="1200" b="0" i="0" kern="1200" dirty="0">
                <a:solidFill>
                  <a:schemeClr val="tx1"/>
                </a:solidFill>
                <a:effectLst/>
                <a:latin typeface="+mn-lt"/>
                <a:ea typeface="ＭＳ Ｐゴシック" charset="0"/>
                <a:cs typeface="ＭＳ Ｐゴシック" charset="0"/>
              </a:rPr>
              <a:t>μ</a:t>
            </a:r>
            <a:r>
              <a:rPr lang="en-US" noProof="0" dirty="0"/>
              <a:t>s, or occupied with a transmission). With CSMA/CA the medium is sensed for ongoing transmission and contention for access only begins once the channel was sensed idle for an Arbitration Interframe Space (AIFS), e.g., 34</a:t>
            </a:r>
            <a:r>
              <a:rPr lang="el-GR" sz="1200" b="0" i="0" kern="1200" dirty="0">
                <a:solidFill>
                  <a:schemeClr val="tx1"/>
                </a:solidFill>
                <a:effectLst/>
                <a:latin typeface="+mn-lt"/>
                <a:ea typeface="ＭＳ Ｐゴシック" charset="0"/>
                <a:cs typeface="ＭＳ Ｐゴシック" charset="0"/>
              </a:rPr>
              <a:t>μ</a:t>
            </a:r>
            <a:r>
              <a:rPr lang="en-US" noProof="0" dirty="0"/>
              <a:t>s for some types of traffic. If the channel is still idle after this interval, the stations with packets to transmit enter a back-off process, by which they initialize a counter with a random number uniformly distributed between 0 and the current Contention Window (CW), and decrement this counter every slot. When the counter reaches zero, a station transmits. A successful transmission is followed by an acknowledgement with SIFS time (e.g., 16</a:t>
            </a:r>
            <a:r>
              <a:rPr lang="el-GR" sz="1200" b="0" i="0" kern="1200" dirty="0">
                <a:solidFill>
                  <a:schemeClr val="tx1"/>
                </a:solidFill>
                <a:effectLst/>
                <a:latin typeface="+mn-lt"/>
                <a:ea typeface="ＭＳ Ｐゴシック" charset="0"/>
                <a:cs typeface="ＭＳ Ｐゴシック" charset="0"/>
              </a:rPr>
              <a:t>μ</a:t>
            </a:r>
            <a:r>
              <a:rPr lang="en-US" noProof="0" dirty="0"/>
              <a:t>s). In case the counters of two or more stations reach zero simultaneously, their transmission results in a collision, hence none of them receives an ACK. In that case the contention window is double and the process is restarted (binary exponential back-off). Stations reset their contention windows to the initial value (CW</a:t>
            </a:r>
            <a:r>
              <a:rPr lang="en-US" baseline="-25000" noProof="0" dirty="0"/>
              <a:t>min</a:t>
            </a:r>
            <a:r>
              <a:rPr lang="en-US" noProof="0" dirty="0"/>
              <a:t>) after a successful transmission and never double this beyond a maximum value (CW</a:t>
            </a:r>
            <a:r>
              <a:rPr lang="en-US" baseline="-25000" noProof="0" dirty="0"/>
              <a:t>max</a:t>
            </a:r>
            <a:r>
              <a:rPr lang="en-US" noProof="0" dirty="0"/>
              <a:t>)</a:t>
            </a:r>
          </a:p>
          <a:p>
            <a:endParaRPr lang="en-US" noProof="0" dirty="0"/>
          </a:p>
          <a:p>
            <a:r>
              <a:rPr lang="en-US" noProof="0" dirty="0"/>
              <a:t>Upon a channel access, a station may be allowed to send a burst of packets, each of which is followed by ACKs and separated by SIFS. This is called a transmission opportunity.</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283919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Unfortunately, these contention parameters have been fixed by the standard and do not reflect all the network conditions (number of contenders, volume of traffic they generate). Therefore the medium is often underutilized or channel time wasted with collisions.</a:t>
            </a:r>
          </a:p>
          <a:p>
            <a:endParaRPr lang="en-US" noProof="0" dirty="0"/>
          </a:p>
          <a:p>
            <a:r>
              <a:rPr lang="en-US" noProof="0" dirty="0"/>
              <a:t>In this example, we examine the Throughput performance of a WLAN with 5 and 30 transmitters respectively, when the CW</a:t>
            </a:r>
            <a:r>
              <a:rPr lang="en-US" baseline="-25000" noProof="0" dirty="0"/>
              <a:t>min</a:t>
            </a:r>
            <a:r>
              <a:rPr lang="en-US" noProof="0" dirty="0"/>
              <a:t> parameter is varied. You can see that the optimal value is much higher than the standard default one (16) and the total throughput achievable is almost independent of the number of contenders. </a:t>
            </a:r>
          </a:p>
          <a:p>
            <a:endParaRPr lang="en-US" noProof="0" dirty="0"/>
          </a:p>
          <a:p>
            <a:r>
              <a:rPr lang="en-US" noProof="0" dirty="0"/>
              <a:t>The AP could assess the channel conditions, find the optimal contention parameters, and distribute these via beacon frames. This is, however, left to the manufacturers, as the standard only defines the means for distribution.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1158955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Due to limited transmission range and carrier sensing, two pathological scenarios may emerge. One of them is the hidden terminal problem whereby two transmitting stations that may be sending packets to the same destination (or whose transmission can interfere with each other at a receiver) cannot carrier sense one another. If they both assess the channel as idle and transmit at the same time, this can result in collisions that degrade throughput performance.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3584224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problem inherent to carrier sensing based protocols is that of exposed terminal. Here two stations that have packets to transmit to destinations that are far apart may carrier sense each other and thus unnecessarily defer transmissions. Again channel time is wasted.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3518406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AB9809C-EE6C-4AC7-B97A-B33FBAE78CAD}" type="datetimeFigureOut">
              <a:rPr lang="en-GB" smtClean="0"/>
              <a:t>01/10/2020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11E67D-2B29-446D-BB70-8911D9772B82}" type="slidenum">
              <a:rPr lang="en-GB" smtClean="0"/>
              <a:t>‹#›</a:t>
            </a:fld>
            <a:endParaRPr lang="en-GB" dirty="0"/>
          </a:p>
        </p:txBody>
      </p:sp>
    </p:spTree>
    <p:extLst>
      <p:ext uri="{BB962C8B-B14F-4D97-AF65-F5344CB8AC3E}">
        <p14:creationId xmlns:p14="http://schemas.microsoft.com/office/powerpoint/2010/main" val="407779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B9809C-EE6C-4AC7-B97A-B33FBAE78CAD}" type="datetimeFigureOut">
              <a:rPr lang="en-GB" smtClean="0"/>
              <a:t>01/10/2020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11E67D-2B29-446D-BB70-8911D9772B82}" type="slidenum">
              <a:rPr lang="en-GB" smtClean="0"/>
              <a:t>‹#›</a:t>
            </a:fld>
            <a:endParaRPr lang="en-GB" dirty="0"/>
          </a:p>
        </p:txBody>
      </p:sp>
    </p:spTree>
    <p:extLst>
      <p:ext uri="{BB962C8B-B14F-4D97-AF65-F5344CB8AC3E}">
        <p14:creationId xmlns:p14="http://schemas.microsoft.com/office/powerpoint/2010/main" val="193813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32"/>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10" r:id="rId11"/>
    <p:sldLayoutId id="2147485436" r:id="rId12"/>
    <p:sldLayoutId id="2147485438" r:id="rId13"/>
    <p:sldLayoutId id="2147485440" r:id="rId14"/>
    <p:sldLayoutId id="2147485441" r:id="rId15"/>
    <p:sldLayoutId id="2147485442" r:id="rId16"/>
    <p:sldLayoutId id="2147485443" r:id="rId17"/>
    <p:sldLayoutId id="2147485444" r:id="rId18"/>
    <p:sldLayoutId id="2147485445" r:id="rId19"/>
    <p:sldLayoutId id="2147485446" r:id="rId20"/>
    <p:sldLayoutId id="2147485447" r:id="rId21"/>
    <p:sldLayoutId id="2147485448" r:id="rId22"/>
    <p:sldLayoutId id="2147485449" r:id="rId23"/>
    <p:sldLayoutId id="2147485450" r:id="rId24"/>
    <p:sldLayoutId id="2147485452" r:id="rId25"/>
    <p:sldLayoutId id="2147485512" r:id="rId26"/>
    <p:sldLayoutId id="2147485453" r:id="rId27"/>
    <p:sldLayoutId id="2147485513" r:id="rId28"/>
    <p:sldLayoutId id="2147485527" r:id="rId29"/>
    <p:sldLayoutId id="2147485528" r:id="rId30"/>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279614" y="1909486"/>
            <a:ext cx="4929724" cy="1519514"/>
          </a:xfrm>
        </p:spPr>
        <p:txBody>
          <a:bodyPr/>
          <a:lstStyle/>
          <a:p>
            <a:r>
              <a:rPr lang="en-US" sz="5400" dirty="0"/>
              <a:t>IoT Connectivity Part II</a:t>
            </a:r>
            <a:endParaRPr lang="en-US" dirty="0"/>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035E-661E-4962-B12D-DDB98C9CE7F6}"/>
              </a:ext>
            </a:extLst>
          </p:cNvPr>
          <p:cNvSpPr>
            <a:spLocks noGrp="1"/>
          </p:cNvSpPr>
          <p:nvPr>
            <p:ph type="title"/>
          </p:nvPr>
        </p:nvSpPr>
        <p:spPr/>
        <p:txBody>
          <a:bodyPr/>
          <a:lstStyle/>
          <a:p>
            <a:r>
              <a:rPr lang="en-US" dirty="0"/>
              <a:t>Request to Send/Clear to Send mechanism</a:t>
            </a:r>
          </a:p>
        </p:txBody>
      </p:sp>
      <p:sp>
        <p:nvSpPr>
          <p:cNvPr id="3" name="Content Placeholder 2">
            <a:extLst>
              <a:ext uri="{FF2B5EF4-FFF2-40B4-BE49-F238E27FC236}">
                <a16:creationId xmlns:a16="http://schemas.microsoft.com/office/drawing/2014/main" id="{D2937011-929A-4786-ABC3-7716B827578A}"/>
              </a:ext>
            </a:extLst>
          </p:cNvPr>
          <p:cNvSpPr>
            <a:spLocks noGrp="1"/>
          </p:cNvSpPr>
          <p:nvPr>
            <p:ph idx="1"/>
          </p:nvPr>
        </p:nvSpPr>
        <p:spPr/>
        <p:txBody>
          <a:bodyPr/>
          <a:lstStyle/>
          <a:p>
            <a:r>
              <a:rPr lang="en-US" dirty="0"/>
              <a:t>RTS/CTS control frames introduced to mitigate these problems </a:t>
            </a:r>
          </a:p>
          <a:p>
            <a:endParaRPr lang="en-US" dirty="0"/>
          </a:p>
          <a:p>
            <a:endParaRPr lang="en-US" dirty="0"/>
          </a:p>
          <a:p>
            <a:endParaRPr lang="en-US" dirty="0"/>
          </a:p>
          <a:p>
            <a:endParaRPr lang="en-US" dirty="0"/>
          </a:p>
          <a:p>
            <a:endParaRPr lang="en-US" dirty="0"/>
          </a:p>
          <a:p>
            <a:endParaRPr lang="en-US" dirty="0"/>
          </a:p>
          <a:p>
            <a:endParaRPr lang="en-US" sz="1800" dirty="0"/>
          </a:p>
          <a:p>
            <a:r>
              <a:rPr lang="en-US" dirty="0"/>
              <a:t>Additional overhead introduced that may reduce performance in the absence of hidden/exposed terminals</a:t>
            </a:r>
          </a:p>
          <a:p>
            <a:r>
              <a:rPr lang="en-US" dirty="0"/>
              <a:t>Particularly useful when multiple packets are sent upon the same channel access (burst or frame aggregation)</a:t>
            </a:r>
          </a:p>
          <a:p>
            <a:endParaRPr lang="en-US" dirty="0"/>
          </a:p>
        </p:txBody>
      </p:sp>
      <p:pic>
        <p:nvPicPr>
          <p:cNvPr id="5" name="Picture 4" descr="A picture containing clock, monitor, screen, mounted&#10;&#10;Description automatically generated">
            <a:extLst>
              <a:ext uri="{FF2B5EF4-FFF2-40B4-BE49-F238E27FC236}">
                <a16:creationId xmlns:a16="http://schemas.microsoft.com/office/drawing/2014/main" id="{02979595-C6F7-4920-81DD-464214D005AD}"/>
              </a:ext>
            </a:extLst>
          </p:cNvPr>
          <p:cNvPicPr>
            <a:picLocks noChangeAspect="1"/>
          </p:cNvPicPr>
          <p:nvPr/>
        </p:nvPicPr>
        <p:blipFill>
          <a:blip r:embed="rId3"/>
          <a:stretch>
            <a:fillRect/>
          </a:stretch>
        </p:blipFill>
        <p:spPr>
          <a:xfrm>
            <a:off x="2587256" y="1954969"/>
            <a:ext cx="7017488" cy="2397565"/>
          </a:xfrm>
          <a:prstGeom prst="rect">
            <a:avLst/>
          </a:prstGeom>
        </p:spPr>
      </p:pic>
    </p:spTree>
    <p:extLst>
      <p:ext uri="{BB962C8B-B14F-4D97-AF65-F5344CB8AC3E}">
        <p14:creationId xmlns:p14="http://schemas.microsoft.com/office/powerpoint/2010/main" val="21682967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a:xfrm>
            <a:off x="2024063" y="1689840"/>
            <a:ext cx="8215312" cy="4406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latin typeface="Calibri Light" panose="020F0302020204030204" pitchFamily="34" charset="0"/>
              <a:ea typeface="ＭＳ Ｐゴシック" panose="020B0600070205080204" pitchFamily="34" charset="-128"/>
            </a:endParaRPr>
          </a:p>
        </p:txBody>
      </p:sp>
      <p:pic>
        <p:nvPicPr>
          <p:cNvPr id="4" name="Picture 4"/>
          <p:cNvPicPr>
            <a:picLocks noChangeAspect="1" noChangeArrowheads="1"/>
          </p:cNvPicPr>
          <p:nvPr/>
        </p:nvPicPr>
        <p:blipFill>
          <a:blip r:embed="rId3"/>
          <a:srcRect/>
          <a:stretch/>
        </p:blipFill>
        <p:spPr bwMode="auto">
          <a:xfrm>
            <a:off x="479425" y="2240221"/>
            <a:ext cx="8316915" cy="235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34F15AC-540B-443B-8324-1988A953C4B4}"/>
              </a:ext>
            </a:extLst>
          </p:cNvPr>
          <p:cNvSpPr>
            <a:spLocks noGrp="1"/>
          </p:cNvSpPr>
          <p:nvPr>
            <p:ph type="title"/>
          </p:nvPr>
        </p:nvSpPr>
        <p:spPr/>
        <p:txBody>
          <a:bodyPr/>
          <a:lstStyle/>
          <a:p>
            <a:r>
              <a:rPr lang="en-US" dirty="0"/>
              <a:t>IEEE 802.11 frame structure</a:t>
            </a:r>
            <a:br>
              <a:rPr lang="en-US" dirty="0"/>
            </a:br>
            <a:endParaRPr lang="en-US" dirty="0"/>
          </a:p>
        </p:txBody>
      </p:sp>
      <p:sp>
        <p:nvSpPr>
          <p:cNvPr id="5" name="Content Placeholder 4">
            <a:extLst>
              <a:ext uri="{FF2B5EF4-FFF2-40B4-BE49-F238E27FC236}">
                <a16:creationId xmlns:a16="http://schemas.microsoft.com/office/drawing/2014/main" id="{1B56CD56-1A6F-4BF1-B91B-F5AE362FA35D}"/>
              </a:ext>
            </a:extLst>
          </p:cNvPr>
          <p:cNvSpPr>
            <a:spLocks noGrp="1"/>
          </p:cNvSpPr>
          <p:nvPr>
            <p:ph sz="quarter" idx="15"/>
          </p:nvPr>
        </p:nvSpPr>
        <p:spPr/>
        <p:txBody>
          <a:bodyPr/>
          <a:lstStyle/>
          <a:p>
            <a:r>
              <a:rPr lang="en-US" sz="1800" dirty="0"/>
              <a:t>Scope of addresses changes depending on the operation mode (infrastructure/ad-hoc) and direction of packet (to/from AP)</a:t>
            </a:r>
          </a:p>
          <a:p>
            <a:r>
              <a:rPr lang="en-US" sz="1800" dirty="0"/>
              <a:t>Address 1: Destination/BSSID</a:t>
            </a:r>
          </a:p>
          <a:p>
            <a:r>
              <a:rPr lang="en-US" sz="1800" dirty="0"/>
              <a:t>Address 2: Source/BSSID</a:t>
            </a:r>
          </a:p>
          <a:p>
            <a:r>
              <a:rPr lang="en-US" sz="1800" dirty="0"/>
              <a:t>Address 3: Destination/Source</a:t>
            </a:r>
          </a:p>
          <a:p>
            <a:r>
              <a:rPr lang="en-US" sz="1800" dirty="0"/>
              <a:t>Address 4: Used only in WDS mode (bridge)</a:t>
            </a:r>
          </a:p>
        </p:txBody>
      </p:sp>
    </p:spTree>
    <p:extLst>
      <p:ext uri="{BB962C8B-B14F-4D97-AF65-F5344CB8AC3E}">
        <p14:creationId xmlns:p14="http://schemas.microsoft.com/office/powerpoint/2010/main" val="8531722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a:xfrm>
            <a:off x="2024063" y="1689840"/>
            <a:ext cx="8215312" cy="4406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latin typeface="Calibri Light" panose="020F0302020204030204" pitchFamily="34" charset="0"/>
              <a:ea typeface="ＭＳ Ｐゴシック" panose="020B0600070205080204" pitchFamily="34" charset="-128"/>
            </a:endParaRPr>
          </a:p>
        </p:txBody>
      </p:sp>
      <p:sp>
        <p:nvSpPr>
          <p:cNvPr id="2" name="Title 1">
            <a:extLst>
              <a:ext uri="{FF2B5EF4-FFF2-40B4-BE49-F238E27FC236}">
                <a16:creationId xmlns:a16="http://schemas.microsoft.com/office/drawing/2014/main" id="{81B568EE-D771-4C54-99FC-F94B4475FBCA}"/>
              </a:ext>
            </a:extLst>
          </p:cNvPr>
          <p:cNvSpPr>
            <a:spLocks noGrp="1"/>
          </p:cNvSpPr>
          <p:nvPr>
            <p:ph type="title"/>
          </p:nvPr>
        </p:nvSpPr>
        <p:spPr/>
        <p:txBody>
          <a:bodyPr/>
          <a:lstStyle/>
          <a:p>
            <a:r>
              <a:rPr lang="en-US" dirty="0"/>
              <a:t>Statistical differentiation of traffic in IEEE 802.11</a:t>
            </a:r>
            <a:br>
              <a:rPr lang="en-US" dirty="0"/>
            </a:br>
            <a:endParaRPr lang="en-US" dirty="0"/>
          </a:p>
        </p:txBody>
      </p:sp>
      <p:sp>
        <p:nvSpPr>
          <p:cNvPr id="8" name="Text Placeholder 7">
            <a:extLst>
              <a:ext uri="{FF2B5EF4-FFF2-40B4-BE49-F238E27FC236}">
                <a16:creationId xmlns:a16="http://schemas.microsoft.com/office/drawing/2014/main" id="{A409A73E-F327-4D11-8E5B-F63F0B4DE1AB}"/>
              </a:ext>
            </a:extLst>
          </p:cNvPr>
          <p:cNvSpPr>
            <a:spLocks noGrp="1"/>
          </p:cNvSpPr>
          <p:nvPr>
            <p:ph type="body" sz="quarter" idx="13"/>
          </p:nvPr>
        </p:nvSpPr>
        <p:spPr/>
        <p:txBody>
          <a:bodyPr/>
          <a:lstStyle/>
          <a:p>
            <a:r>
              <a:rPr lang="en-US" dirty="0"/>
              <a:t>Random access protocol </a:t>
            </a:r>
            <a:r>
              <a:rPr lang="en-US" dirty="0">
                <a:latin typeface="Times New Roman" panose="02020603050405020304" pitchFamily="18" charset="0"/>
                <a:cs typeface="Times New Roman" panose="02020603050405020304" pitchFamily="18" charset="0"/>
              </a:rPr>
              <a:t>→</a:t>
            </a:r>
            <a:r>
              <a:rPr lang="en-US" dirty="0"/>
              <a:t> strict latency guarantees difficulty to guarantee</a:t>
            </a:r>
          </a:p>
        </p:txBody>
      </p:sp>
      <p:sp>
        <p:nvSpPr>
          <p:cNvPr id="12" name="Content Placeholder 11">
            <a:extLst>
              <a:ext uri="{FF2B5EF4-FFF2-40B4-BE49-F238E27FC236}">
                <a16:creationId xmlns:a16="http://schemas.microsoft.com/office/drawing/2014/main" id="{0DB4A300-4A41-4B95-ADAF-CDDA6EDF2EF8}"/>
              </a:ext>
            </a:extLst>
          </p:cNvPr>
          <p:cNvSpPr>
            <a:spLocks noGrp="1"/>
          </p:cNvSpPr>
          <p:nvPr>
            <p:ph idx="1"/>
          </p:nvPr>
        </p:nvSpPr>
        <p:spPr/>
        <p:txBody>
          <a:bodyPr/>
          <a:lstStyle/>
          <a:p>
            <a:r>
              <a:rPr lang="en-US" dirty="0"/>
              <a:t>Latest specification mandates different queues and different contention parameters for different traffic types</a:t>
            </a:r>
          </a:p>
          <a:p>
            <a:r>
              <a:rPr lang="en-US" dirty="0"/>
              <a:t>Four “Access Categories” (AC):</a:t>
            </a:r>
          </a:p>
          <a:p>
            <a:pPr lvl="1"/>
            <a:r>
              <a:rPr lang="en-US" dirty="0"/>
              <a:t>Best Effort (BE), Background (BK), Video (VI), Voice (VO)</a:t>
            </a:r>
          </a:p>
          <a:p>
            <a:r>
              <a:rPr lang="en-US" dirty="0"/>
              <a:t>Internal collision resolution mechanism</a:t>
            </a:r>
          </a:p>
          <a:p>
            <a:r>
              <a:rPr lang="en-US" dirty="0"/>
              <a:t>Multicast traffic (content after beacon – CAB) and beacons take priority</a:t>
            </a:r>
          </a:p>
          <a:p>
            <a:pPr marL="0" indent="0">
              <a:buNone/>
            </a:pPr>
            <a:endParaRPr lang="en-US" dirty="0"/>
          </a:p>
        </p:txBody>
      </p:sp>
      <p:pic>
        <p:nvPicPr>
          <p:cNvPr id="15" name="Picture 14" descr="A drawing of a face&#10;&#10;Description automatically generated">
            <a:extLst>
              <a:ext uri="{FF2B5EF4-FFF2-40B4-BE49-F238E27FC236}">
                <a16:creationId xmlns:a16="http://schemas.microsoft.com/office/drawing/2014/main" id="{8E8F1B1A-6668-4E11-8030-F7E0EF8093C1}"/>
              </a:ext>
            </a:extLst>
          </p:cNvPr>
          <p:cNvPicPr>
            <a:picLocks noChangeAspect="1"/>
          </p:cNvPicPr>
          <p:nvPr/>
        </p:nvPicPr>
        <p:blipFill>
          <a:blip r:embed="rId3"/>
          <a:stretch>
            <a:fillRect/>
          </a:stretch>
        </p:blipFill>
        <p:spPr>
          <a:xfrm>
            <a:off x="6592220" y="1765133"/>
            <a:ext cx="5186446" cy="3712126"/>
          </a:xfrm>
          <a:prstGeom prst="rect">
            <a:avLst/>
          </a:prstGeom>
        </p:spPr>
      </p:pic>
    </p:spTree>
    <p:extLst>
      <p:ext uri="{BB962C8B-B14F-4D97-AF65-F5344CB8AC3E}">
        <p14:creationId xmlns:p14="http://schemas.microsoft.com/office/powerpoint/2010/main" val="30628887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54D4-CE72-428A-A493-A3F7EA32B654}"/>
              </a:ext>
            </a:extLst>
          </p:cNvPr>
          <p:cNvSpPr>
            <a:spLocks noGrp="1"/>
          </p:cNvSpPr>
          <p:nvPr>
            <p:ph type="title"/>
          </p:nvPr>
        </p:nvSpPr>
        <p:spPr/>
        <p:txBody>
          <a:bodyPr/>
          <a:lstStyle/>
          <a:p>
            <a:r>
              <a:rPr lang="en-GB" dirty="0"/>
              <a:t>IEEE 802.11n enhancements</a:t>
            </a:r>
          </a:p>
        </p:txBody>
      </p:sp>
      <p:sp>
        <p:nvSpPr>
          <p:cNvPr id="3" name="Content Placeholder 2">
            <a:extLst>
              <a:ext uri="{FF2B5EF4-FFF2-40B4-BE49-F238E27FC236}">
                <a16:creationId xmlns:a16="http://schemas.microsoft.com/office/drawing/2014/main" id="{6AC94566-4D55-47A0-845A-8E0A93165DBC}"/>
              </a:ext>
            </a:extLst>
          </p:cNvPr>
          <p:cNvSpPr>
            <a:spLocks noGrp="1"/>
          </p:cNvSpPr>
          <p:nvPr>
            <p:ph idx="1"/>
          </p:nvPr>
        </p:nvSpPr>
        <p:spPr/>
        <p:txBody>
          <a:bodyPr/>
          <a:lstStyle/>
          <a:p>
            <a:r>
              <a:rPr lang="en-US" altLang="en-US" dirty="0"/>
              <a:t>Wider bandwidth through channel bonding (up to 40MHz)</a:t>
            </a:r>
          </a:p>
          <a:p>
            <a:r>
              <a:rPr lang="en-US" altLang="en-US" dirty="0"/>
              <a:t>Spatial multiplexing through Multiple Input Multiple Output (MIMO)</a:t>
            </a:r>
          </a:p>
          <a:p>
            <a:pPr lvl="1"/>
            <a:r>
              <a:rPr lang="en-US" altLang="en-US" dirty="0"/>
              <a:t>Up to four spatial streams (concurrent transmissions between pair of devices)</a:t>
            </a:r>
          </a:p>
          <a:p>
            <a:r>
              <a:rPr lang="en-US" altLang="en-US" dirty="0"/>
              <a:t>More spectrally-efficient modulation and coding schemes, hence higher data rates, e.g., 8 bits per symbol quadrature amplitude modulation (64-QAM) – up to 65Mb/s per single stream, or 72.2Mb/s if shorter guard between packets</a:t>
            </a:r>
          </a:p>
          <a:p>
            <a:r>
              <a:rPr lang="en-US" altLang="en-US" dirty="0"/>
              <a:t>Lower MAC overhead through frame aggregation </a:t>
            </a:r>
          </a:p>
          <a:p>
            <a:r>
              <a:rPr lang="en-US" altLang="en-US" dirty="0"/>
              <a:t>Selective retransmissions</a:t>
            </a:r>
          </a:p>
        </p:txBody>
      </p:sp>
    </p:spTree>
    <p:extLst>
      <p:ext uri="{BB962C8B-B14F-4D97-AF65-F5344CB8AC3E}">
        <p14:creationId xmlns:p14="http://schemas.microsoft.com/office/powerpoint/2010/main" val="31870612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7153-A99A-4EF7-9CA7-47E0658CFDD8}"/>
              </a:ext>
            </a:extLst>
          </p:cNvPr>
          <p:cNvSpPr>
            <a:spLocks noGrp="1"/>
          </p:cNvSpPr>
          <p:nvPr>
            <p:ph type="title"/>
          </p:nvPr>
        </p:nvSpPr>
        <p:spPr/>
        <p:txBody>
          <a:bodyPr/>
          <a:lstStyle/>
          <a:p>
            <a:r>
              <a:rPr lang="en-US" dirty="0"/>
              <a:t>IEEE 802.11n frame aggregation</a:t>
            </a:r>
          </a:p>
        </p:txBody>
      </p:sp>
      <p:pic>
        <p:nvPicPr>
          <p:cNvPr id="11" name="Content Placeholder 10" descr="A screenshot of a video game&#10;&#10;Description automatically generated">
            <a:extLst>
              <a:ext uri="{FF2B5EF4-FFF2-40B4-BE49-F238E27FC236}">
                <a16:creationId xmlns:a16="http://schemas.microsoft.com/office/drawing/2014/main" id="{31318AB2-5F5E-488F-89C9-E56F7A6FA37A}"/>
              </a:ext>
            </a:extLst>
          </p:cNvPr>
          <p:cNvPicPr>
            <a:picLocks noGrp="1" noChangeAspect="1"/>
          </p:cNvPicPr>
          <p:nvPr>
            <p:ph sz="quarter" idx="21"/>
          </p:nvPr>
        </p:nvPicPr>
        <p:blipFill>
          <a:blip r:embed="rId3"/>
          <a:stretch>
            <a:fillRect/>
          </a:stretch>
        </p:blipFill>
        <p:spPr>
          <a:xfrm>
            <a:off x="479424" y="1208505"/>
            <a:ext cx="6933281" cy="4876800"/>
          </a:xfrm>
        </p:spPr>
      </p:pic>
      <p:sp>
        <p:nvSpPr>
          <p:cNvPr id="9" name="Content Placeholder 8">
            <a:extLst>
              <a:ext uri="{FF2B5EF4-FFF2-40B4-BE49-F238E27FC236}">
                <a16:creationId xmlns:a16="http://schemas.microsoft.com/office/drawing/2014/main" id="{5CF9799E-0FD5-4566-89C9-7B759C8E355C}"/>
              </a:ext>
            </a:extLst>
          </p:cNvPr>
          <p:cNvSpPr>
            <a:spLocks noGrp="1"/>
          </p:cNvSpPr>
          <p:nvPr>
            <p:ph sz="quarter" idx="15"/>
          </p:nvPr>
        </p:nvSpPr>
        <p:spPr/>
        <p:txBody>
          <a:bodyPr/>
          <a:lstStyle/>
          <a:p>
            <a:r>
              <a:rPr lang="en-US" dirty="0"/>
              <a:t>MSDU – MAC service data unit</a:t>
            </a:r>
          </a:p>
          <a:p>
            <a:r>
              <a:rPr lang="en-US" dirty="0"/>
              <a:t>MPDU – MAC protocol data unit</a:t>
            </a:r>
          </a:p>
          <a:p>
            <a:endParaRPr lang="en-US" dirty="0"/>
          </a:p>
          <a:p>
            <a:r>
              <a:rPr lang="en-US" dirty="0"/>
              <a:t>MSDUs in orange corrupted by channel errors</a:t>
            </a:r>
          </a:p>
          <a:p>
            <a:r>
              <a:rPr lang="en-US" dirty="0"/>
              <a:t>Content retransmitted marked below</a:t>
            </a:r>
          </a:p>
        </p:txBody>
      </p:sp>
    </p:spTree>
    <p:extLst>
      <p:ext uri="{BB962C8B-B14F-4D97-AF65-F5344CB8AC3E}">
        <p14:creationId xmlns:p14="http://schemas.microsoft.com/office/powerpoint/2010/main" val="1324136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205370B-80EC-4F3C-BAE0-E6C52EEA284E}"/>
              </a:ext>
            </a:extLst>
          </p:cNvPr>
          <p:cNvSpPr>
            <a:spLocks noGrp="1"/>
          </p:cNvSpPr>
          <p:nvPr>
            <p:ph type="title"/>
          </p:nvPr>
        </p:nvSpPr>
        <p:spPr/>
        <p:txBody>
          <a:bodyPr/>
          <a:lstStyle/>
          <a:p>
            <a:r>
              <a:rPr lang="en-US" dirty="0"/>
              <a:t>IEEE 802.11ac enhancements</a:t>
            </a:r>
          </a:p>
        </p:txBody>
      </p:sp>
      <p:sp>
        <p:nvSpPr>
          <p:cNvPr id="6" name="Content Placeholder 5">
            <a:extLst>
              <a:ext uri="{FF2B5EF4-FFF2-40B4-BE49-F238E27FC236}">
                <a16:creationId xmlns:a16="http://schemas.microsoft.com/office/drawing/2014/main" id="{69C5A88A-837A-4C5B-B6EC-87C40085595D}"/>
              </a:ext>
            </a:extLst>
          </p:cNvPr>
          <p:cNvSpPr>
            <a:spLocks noGrp="1"/>
          </p:cNvSpPr>
          <p:nvPr>
            <p:ph idx="1"/>
          </p:nvPr>
        </p:nvSpPr>
        <p:spPr/>
        <p:txBody>
          <a:bodyPr/>
          <a:lstStyle/>
          <a:p>
            <a:r>
              <a:rPr lang="en-US" dirty="0"/>
              <a:t>Deployed in the 5GHz frequency band</a:t>
            </a:r>
          </a:p>
          <a:p>
            <a:r>
              <a:rPr lang="en-US" dirty="0"/>
              <a:t>Channels with up to 160MHz bandwidth</a:t>
            </a:r>
          </a:p>
          <a:p>
            <a:r>
              <a:rPr lang="en-US" dirty="0"/>
              <a:t>Even more spectrally-efficient modulation and coding schemes supported, e.g., 256-QAM (433Mb/s over a single 80MHz channel), but better channel conditions needed</a:t>
            </a:r>
          </a:p>
          <a:p>
            <a:r>
              <a:rPr lang="en-US" dirty="0"/>
              <a:t>Up to eight spatial streams</a:t>
            </a:r>
          </a:p>
          <a:p>
            <a:r>
              <a:rPr lang="en-US" dirty="0"/>
              <a:t>Downlink multi-user MIMO (MU-MIMO) – transmit a combination of packets intended for different clients, based on estimate channel state; each client decodes only the message intended for it (Gb/s total throughput) </a:t>
            </a:r>
          </a:p>
          <a:p>
            <a:r>
              <a:rPr lang="en-US" dirty="0"/>
              <a:t>Whether such high data rates are needed in IoT is questionable; one application that can benefit may be virtual/augmented reality</a:t>
            </a:r>
          </a:p>
          <a:p>
            <a:endParaRPr lang="en-US" dirty="0"/>
          </a:p>
        </p:txBody>
      </p:sp>
    </p:spTree>
    <p:extLst>
      <p:ext uri="{BB962C8B-B14F-4D97-AF65-F5344CB8AC3E}">
        <p14:creationId xmlns:p14="http://schemas.microsoft.com/office/powerpoint/2010/main" val="7767395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a:xfrm>
            <a:off x="2024063" y="1689840"/>
            <a:ext cx="8215312" cy="4406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latin typeface="Calibri Light" panose="020F0302020204030204" pitchFamily="34" charset="0"/>
              <a:ea typeface="ＭＳ Ｐゴシック" panose="020B0600070205080204" pitchFamily="34" charset="-128"/>
            </a:endParaRPr>
          </a:p>
        </p:txBody>
      </p:sp>
      <p:sp>
        <p:nvSpPr>
          <p:cNvPr id="5" name="Title 4">
            <a:extLst>
              <a:ext uri="{FF2B5EF4-FFF2-40B4-BE49-F238E27FC236}">
                <a16:creationId xmlns:a16="http://schemas.microsoft.com/office/drawing/2014/main" id="{FF62F3A1-D4F2-4AEA-884D-E0232CC2B952}"/>
              </a:ext>
            </a:extLst>
          </p:cNvPr>
          <p:cNvSpPr>
            <a:spLocks noGrp="1"/>
          </p:cNvSpPr>
          <p:nvPr>
            <p:ph type="title"/>
          </p:nvPr>
        </p:nvSpPr>
        <p:spPr/>
        <p:txBody>
          <a:bodyPr/>
          <a:lstStyle/>
          <a:p>
            <a:r>
              <a:rPr lang="en-US" dirty="0"/>
              <a:t>Low-power Wide Area Networks (LPWAN)</a:t>
            </a:r>
          </a:p>
        </p:txBody>
      </p:sp>
      <p:sp>
        <p:nvSpPr>
          <p:cNvPr id="6" name="Content Placeholder 5">
            <a:extLst>
              <a:ext uri="{FF2B5EF4-FFF2-40B4-BE49-F238E27FC236}">
                <a16:creationId xmlns:a16="http://schemas.microsoft.com/office/drawing/2014/main" id="{0EC7BCA7-FD7B-4C2E-8054-C7C576FD246A}"/>
              </a:ext>
            </a:extLst>
          </p:cNvPr>
          <p:cNvSpPr>
            <a:spLocks noGrp="1"/>
          </p:cNvSpPr>
          <p:nvPr>
            <p:ph idx="1"/>
          </p:nvPr>
        </p:nvSpPr>
        <p:spPr/>
        <p:txBody>
          <a:bodyPr/>
          <a:lstStyle/>
          <a:p>
            <a:r>
              <a:rPr lang="en-US" dirty="0"/>
              <a:t>Mostly long range wireless communications suitable for battery powered devices</a:t>
            </a:r>
          </a:p>
          <a:p>
            <a:r>
              <a:rPr lang="en-US" dirty="0"/>
              <a:t>Particularly suitable for low rate IoT applications</a:t>
            </a:r>
          </a:p>
          <a:p>
            <a:endParaRPr lang="en-US" dirty="0"/>
          </a:p>
        </p:txBody>
      </p:sp>
      <p:pic>
        <p:nvPicPr>
          <p:cNvPr id="10" name="Content Placeholder 9">
            <a:extLst>
              <a:ext uri="{FF2B5EF4-FFF2-40B4-BE49-F238E27FC236}">
                <a16:creationId xmlns:a16="http://schemas.microsoft.com/office/drawing/2014/main" id="{FADFFA8F-9360-4956-8837-3E0032708298}"/>
              </a:ext>
            </a:extLst>
          </p:cNvPr>
          <p:cNvPicPr>
            <a:picLocks noGrp="1" noChangeAspect="1"/>
          </p:cNvPicPr>
          <p:nvPr>
            <p:ph sz="quarter" idx="21"/>
          </p:nvPr>
        </p:nvPicPr>
        <p:blipFill>
          <a:blip r:embed="rId3"/>
          <a:srcRect/>
          <a:stretch/>
        </p:blipFill>
        <p:spPr>
          <a:xfrm>
            <a:off x="3406768" y="1875059"/>
            <a:ext cx="8305807" cy="3293101"/>
          </a:xfrm>
        </p:spPr>
      </p:pic>
    </p:spTree>
    <p:extLst>
      <p:ext uri="{BB962C8B-B14F-4D97-AF65-F5344CB8AC3E}">
        <p14:creationId xmlns:p14="http://schemas.microsoft.com/office/powerpoint/2010/main" val="214720750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5E5028-F2DA-459C-A9AF-CD3A6B76A992}"/>
              </a:ext>
            </a:extLst>
          </p:cNvPr>
          <p:cNvSpPr>
            <a:spLocks noGrp="1"/>
          </p:cNvSpPr>
          <p:nvPr>
            <p:ph type="title"/>
          </p:nvPr>
        </p:nvSpPr>
        <p:spPr/>
        <p:txBody>
          <a:bodyPr/>
          <a:lstStyle/>
          <a:p>
            <a:r>
              <a:rPr lang="en-US" dirty="0"/>
              <a:t>Low-power Wide Area Networks (LPWAN)</a:t>
            </a:r>
          </a:p>
        </p:txBody>
      </p:sp>
      <p:sp>
        <p:nvSpPr>
          <p:cNvPr id="12" name="Text Placeholder 11">
            <a:extLst>
              <a:ext uri="{FF2B5EF4-FFF2-40B4-BE49-F238E27FC236}">
                <a16:creationId xmlns:a16="http://schemas.microsoft.com/office/drawing/2014/main" id="{9A1405E6-12D9-4FFE-BECB-1C3563CFC255}"/>
              </a:ext>
            </a:extLst>
          </p:cNvPr>
          <p:cNvSpPr>
            <a:spLocks noGrp="1"/>
          </p:cNvSpPr>
          <p:nvPr>
            <p:ph type="body" sz="quarter" idx="13"/>
          </p:nvPr>
        </p:nvSpPr>
        <p:spPr/>
        <p:txBody>
          <a:bodyPr/>
          <a:lstStyle/>
          <a:p>
            <a:r>
              <a:rPr lang="en-US" dirty="0"/>
              <a:t>Multitude of factors influence the choice of LPWAN for an application</a:t>
            </a:r>
          </a:p>
        </p:txBody>
      </p:sp>
      <p:sp>
        <p:nvSpPr>
          <p:cNvPr id="11" name="Content Placeholder 10">
            <a:extLst>
              <a:ext uri="{FF2B5EF4-FFF2-40B4-BE49-F238E27FC236}">
                <a16:creationId xmlns:a16="http://schemas.microsoft.com/office/drawing/2014/main" id="{18F964A4-CD67-4A44-BBA5-C32B5F69E206}"/>
              </a:ext>
            </a:extLst>
          </p:cNvPr>
          <p:cNvSpPr>
            <a:spLocks noGrp="1"/>
          </p:cNvSpPr>
          <p:nvPr>
            <p:ph idx="1"/>
          </p:nvPr>
        </p:nvSpPr>
        <p:spPr/>
        <p:txBody>
          <a:bodyPr/>
          <a:lstStyle/>
          <a:p>
            <a:pPr marL="457200" indent="-457200">
              <a:buFont typeface="+mj-lt"/>
              <a:buAutoNum type="arabicPeriod"/>
            </a:pPr>
            <a:r>
              <a:rPr lang="en-US" dirty="0"/>
              <a:t>Coverage-throughput trade-off: low frequency narrow bandwidth vs. higher frequency and larger bandwidth</a:t>
            </a:r>
          </a:p>
          <a:p>
            <a:pPr marL="457200" indent="-457200">
              <a:buFont typeface="+mj-lt"/>
              <a:buAutoNum type="arabicPeriod"/>
            </a:pPr>
            <a:r>
              <a:rPr lang="en-US" dirty="0"/>
              <a:t>Deployment cost and interference: licensed vs. unlicensed spectrum</a:t>
            </a:r>
          </a:p>
          <a:p>
            <a:pPr marL="457200" indent="-457200">
              <a:buFont typeface="+mj-lt"/>
              <a:buAutoNum type="arabicPeriod"/>
            </a:pPr>
            <a:r>
              <a:rPr lang="en-US" dirty="0"/>
              <a:t>Complexity: centralized vs. decentralized access</a:t>
            </a:r>
          </a:p>
          <a:p>
            <a:pPr marL="457200" indent="-457200">
              <a:buFont typeface="+mj-lt"/>
              <a:buAutoNum type="arabicPeriod"/>
            </a:pPr>
            <a:r>
              <a:rPr lang="en-US" dirty="0"/>
              <a:t>Compatibility with existing wireless/cellular systems</a:t>
            </a:r>
          </a:p>
          <a:p>
            <a:pPr marL="457200" indent="-457200">
              <a:buFont typeface="+mj-lt"/>
              <a:buAutoNum type="arabicPeriod"/>
            </a:pPr>
            <a:r>
              <a:rPr lang="en-US" dirty="0"/>
              <a:t>Support for mobility (e.g., automotive IoT)</a:t>
            </a:r>
          </a:p>
          <a:p>
            <a:pPr marL="457200" indent="-457200">
              <a:buFont typeface="+mj-lt"/>
              <a:buAutoNum type="arabicPeriod"/>
            </a:pPr>
            <a:r>
              <a:rPr lang="en-US" dirty="0"/>
              <a:t>Latency: guaranteed scheduled air time vs. contention-based multiplexing</a:t>
            </a:r>
          </a:p>
          <a:p>
            <a:pPr marL="457200" indent="-457200">
              <a:buFont typeface="+mj-lt"/>
              <a:buAutoNum type="arabicPeriod"/>
            </a:pPr>
            <a:r>
              <a:rPr lang="en-US" dirty="0"/>
              <a:t>Security</a:t>
            </a:r>
          </a:p>
        </p:txBody>
      </p:sp>
    </p:spTree>
    <p:extLst>
      <p:ext uri="{BB962C8B-B14F-4D97-AF65-F5344CB8AC3E}">
        <p14:creationId xmlns:p14="http://schemas.microsoft.com/office/powerpoint/2010/main" val="181375127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a:xfrm>
            <a:off x="2024063" y="1700000"/>
            <a:ext cx="8328977" cy="4406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en-US" dirty="0">
              <a:latin typeface="Calibri Light" panose="020F0302020204030204" pitchFamily="34" charset="0"/>
              <a:ea typeface="ＭＳ Ｐゴシック" panose="020B0600070205080204" pitchFamily="34" charset="-128"/>
            </a:endParaRPr>
          </a:p>
        </p:txBody>
      </p:sp>
      <p:sp>
        <p:nvSpPr>
          <p:cNvPr id="2" name="Title 1">
            <a:extLst>
              <a:ext uri="{FF2B5EF4-FFF2-40B4-BE49-F238E27FC236}">
                <a16:creationId xmlns:a16="http://schemas.microsoft.com/office/drawing/2014/main" id="{0FEA0FB1-1561-42CD-80E5-C8497C8EACF3}"/>
              </a:ext>
            </a:extLst>
          </p:cNvPr>
          <p:cNvSpPr>
            <a:spLocks noGrp="1"/>
          </p:cNvSpPr>
          <p:nvPr>
            <p:ph type="title"/>
          </p:nvPr>
        </p:nvSpPr>
        <p:spPr/>
        <p:txBody>
          <a:bodyPr/>
          <a:lstStyle/>
          <a:p>
            <a:r>
              <a:rPr lang="en-US" dirty="0"/>
              <a:t>Long Range Wide Area Networking (LoRaWAN)</a:t>
            </a:r>
          </a:p>
        </p:txBody>
      </p:sp>
      <p:pic>
        <p:nvPicPr>
          <p:cNvPr id="7" name="Content Placeholder 6" descr="A picture containing shirt&#10;&#10;Description automatically generated">
            <a:extLst>
              <a:ext uri="{FF2B5EF4-FFF2-40B4-BE49-F238E27FC236}">
                <a16:creationId xmlns:a16="http://schemas.microsoft.com/office/drawing/2014/main" id="{A4FB6152-B5B3-4D33-85D3-534D98BCCDAA}"/>
              </a:ext>
            </a:extLst>
          </p:cNvPr>
          <p:cNvPicPr>
            <a:picLocks noGrp="1" noChangeAspect="1"/>
          </p:cNvPicPr>
          <p:nvPr>
            <p:ph idx="1"/>
          </p:nvPr>
        </p:nvPicPr>
        <p:blipFill>
          <a:blip r:embed="rId3"/>
          <a:stretch>
            <a:fillRect/>
          </a:stretch>
        </p:blipFill>
        <p:spPr>
          <a:xfrm>
            <a:off x="479425" y="2364581"/>
            <a:ext cx="2619375" cy="2619375"/>
          </a:xfrm>
        </p:spPr>
      </p:pic>
      <p:sp>
        <p:nvSpPr>
          <p:cNvPr id="5" name="Content Placeholder 4">
            <a:extLst>
              <a:ext uri="{FF2B5EF4-FFF2-40B4-BE49-F238E27FC236}">
                <a16:creationId xmlns:a16="http://schemas.microsoft.com/office/drawing/2014/main" id="{CC518E74-E592-4257-A2FA-9A26199B746C}"/>
              </a:ext>
            </a:extLst>
          </p:cNvPr>
          <p:cNvSpPr>
            <a:spLocks noGrp="1"/>
          </p:cNvSpPr>
          <p:nvPr>
            <p:ph sz="quarter" idx="21"/>
          </p:nvPr>
        </p:nvSpPr>
        <p:spPr/>
        <p:txBody>
          <a:bodyPr/>
          <a:lstStyle/>
          <a:p>
            <a:r>
              <a:rPr lang="en-US" altLang="en-US" dirty="0"/>
              <a:t>Deployed in unlicensed frequency bands: 433MHz, 868MHz (Europe), 915MHz (Australia and North America), 923MHz (Asia)</a:t>
            </a:r>
          </a:p>
          <a:p>
            <a:r>
              <a:rPr lang="en-US" altLang="en-US" dirty="0"/>
              <a:t>Access subject to duty-cycle and TX power regulations, e.g., 0.1% to 10% per duty-cycle depending on the channel used</a:t>
            </a:r>
          </a:p>
          <a:p>
            <a:r>
              <a:rPr lang="en-US" altLang="en-US" dirty="0"/>
              <a:t>Transmission range over 10km in rural areas</a:t>
            </a:r>
          </a:p>
          <a:p>
            <a:r>
              <a:rPr lang="en-US" altLang="en-US" dirty="0"/>
              <a:t>Access to eight different frequencies at a time allowed </a:t>
            </a:r>
          </a:p>
          <a:p>
            <a:r>
              <a:rPr lang="en-US" altLang="en-US" dirty="0"/>
              <a:t>Protocol stack works on top of a proprietary chirp spread spectrum PHY layer (LoRa) – rates between 0.3 and 5.5kb/s</a:t>
            </a:r>
          </a:p>
          <a:p>
            <a:r>
              <a:rPr lang="en-US" altLang="en-US" dirty="0"/>
              <a:t>Two additional “high speed” frequency shift keying (FSK) modulated channels (support 11 and 50Kb/s data rates)</a:t>
            </a:r>
          </a:p>
        </p:txBody>
      </p:sp>
    </p:spTree>
    <p:extLst>
      <p:ext uri="{BB962C8B-B14F-4D97-AF65-F5344CB8AC3E}">
        <p14:creationId xmlns:p14="http://schemas.microsoft.com/office/powerpoint/2010/main" val="21209691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51F66B-880A-4D89-80AE-121FD4DA1B9E}"/>
              </a:ext>
            </a:extLst>
          </p:cNvPr>
          <p:cNvSpPr>
            <a:spLocks noGrp="1"/>
          </p:cNvSpPr>
          <p:nvPr>
            <p:ph type="title"/>
          </p:nvPr>
        </p:nvSpPr>
        <p:spPr/>
        <p:txBody>
          <a:bodyPr/>
          <a:lstStyle/>
          <a:p>
            <a:r>
              <a:rPr lang="en-US" dirty="0"/>
              <a:t>LoRaWAN architecture</a:t>
            </a:r>
          </a:p>
        </p:txBody>
      </p:sp>
      <p:pic>
        <p:nvPicPr>
          <p:cNvPr id="6" name="Content Placeholder 5">
            <a:extLst>
              <a:ext uri="{FF2B5EF4-FFF2-40B4-BE49-F238E27FC236}">
                <a16:creationId xmlns:a16="http://schemas.microsoft.com/office/drawing/2014/main" id="{4A4FF3E8-8669-42B9-B292-A0120E235222}"/>
              </a:ext>
            </a:extLst>
          </p:cNvPr>
          <p:cNvPicPr>
            <a:picLocks noGrp="1" noChangeAspect="1"/>
          </p:cNvPicPr>
          <p:nvPr>
            <p:ph idx="1"/>
          </p:nvPr>
        </p:nvPicPr>
        <p:blipFill>
          <a:blip r:embed="rId3"/>
          <a:srcRect/>
          <a:stretch/>
        </p:blipFill>
        <p:spPr>
          <a:xfrm>
            <a:off x="1203158" y="1224893"/>
            <a:ext cx="9785683" cy="4655688"/>
          </a:xfrm>
        </p:spPr>
      </p:pic>
    </p:spTree>
    <p:extLst>
      <p:ext uri="{BB962C8B-B14F-4D97-AF65-F5344CB8AC3E}">
        <p14:creationId xmlns:p14="http://schemas.microsoft.com/office/powerpoint/2010/main" val="15453312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Syllabus</a:t>
            </a:r>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This module will cover the following</a:t>
            </a:r>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p:txBody>
          <a:bodyPr/>
          <a:lstStyle/>
          <a:p>
            <a:endParaRPr lang="en-US" dirty="0"/>
          </a:p>
          <a:p>
            <a:pPr>
              <a:buFont typeface="Arial" panose="020B0604020202020204" pitchFamily="34" charset="0"/>
              <a:buChar char="•"/>
            </a:pPr>
            <a:r>
              <a:rPr lang="en-US" dirty="0"/>
              <a:t>Wireless Local Area Networks (WLAN)</a:t>
            </a:r>
          </a:p>
          <a:p>
            <a:pPr>
              <a:buFont typeface="Arial" panose="020B0604020202020204" pitchFamily="34" charset="0"/>
              <a:buChar char="•"/>
            </a:pPr>
            <a:r>
              <a:rPr lang="en-US" dirty="0"/>
              <a:t>IEEE 802.11 based WLANs</a:t>
            </a:r>
          </a:p>
          <a:p>
            <a:pPr>
              <a:buFont typeface="Arial" panose="020B0604020202020204" pitchFamily="34" charset="0"/>
              <a:buChar char="•"/>
            </a:pPr>
            <a:r>
              <a:rPr lang="en-US" dirty="0"/>
              <a:t>IEEE 802.11 enhancements</a:t>
            </a:r>
          </a:p>
          <a:p>
            <a:pPr>
              <a:buFont typeface="Arial" panose="020B0604020202020204" pitchFamily="34" charset="0"/>
              <a:buChar char="•"/>
            </a:pPr>
            <a:r>
              <a:rPr lang="en-US" dirty="0"/>
              <a:t>Low-power Wide Area Networks (LPWAN)</a:t>
            </a:r>
          </a:p>
          <a:p>
            <a:pPr>
              <a:buFont typeface="Arial" panose="020B0604020202020204" pitchFamily="34" charset="0"/>
              <a:buChar char="•"/>
            </a:pPr>
            <a:r>
              <a:rPr lang="en-US" dirty="0"/>
              <a:t>LoRaWAN</a:t>
            </a:r>
          </a:p>
          <a:p>
            <a:pPr>
              <a:buFont typeface="Arial" panose="020B0604020202020204" pitchFamily="34" charset="0"/>
              <a:buChar char="•"/>
            </a:pPr>
            <a:r>
              <a:rPr lang="en-US" dirty="0"/>
              <a:t>Narrow-band IoT (NB-IoT)</a:t>
            </a:r>
          </a:p>
        </p:txBody>
      </p:sp>
    </p:spTree>
    <p:extLst>
      <p:ext uri="{BB962C8B-B14F-4D97-AF65-F5344CB8AC3E}">
        <p14:creationId xmlns:p14="http://schemas.microsoft.com/office/powerpoint/2010/main" val="299601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51CE-17FD-4BFE-814E-A821538DA037}"/>
              </a:ext>
            </a:extLst>
          </p:cNvPr>
          <p:cNvSpPr>
            <a:spLocks noGrp="1"/>
          </p:cNvSpPr>
          <p:nvPr>
            <p:ph type="title"/>
          </p:nvPr>
        </p:nvSpPr>
        <p:spPr/>
        <p:txBody>
          <a:bodyPr/>
          <a:lstStyle/>
          <a:p>
            <a:r>
              <a:rPr lang="en-US" dirty="0"/>
              <a:t>LoRa PHY layer</a:t>
            </a:r>
          </a:p>
        </p:txBody>
      </p:sp>
      <p:sp>
        <p:nvSpPr>
          <p:cNvPr id="13" name="Text Placeholder 12">
            <a:extLst>
              <a:ext uri="{FF2B5EF4-FFF2-40B4-BE49-F238E27FC236}">
                <a16:creationId xmlns:a16="http://schemas.microsoft.com/office/drawing/2014/main" id="{3CE0F7C1-6016-41F2-B4AE-2716BDAAE9D6}"/>
              </a:ext>
            </a:extLst>
          </p:cNvPr>
          <p:cNvSpPr>
            <a:spLocks noGrp="1"/>
          </p:cNvSpPr>
          <p:nvPr>
            <p:ph type="body" sz="quarter" idx="13"/>
          </p:nvPr>
        </p:nvSpPr>
        <p:spPr/>
        <p:txBody>
          <a:bodyPr/>
          <a:lstStyle/>
          <a:p>
            <a:r>
              <a:rPr lang="en-US" dirty="0"/>
              <a:t>Chirp spread spectrum modulation</a:t>
            </a:r>
          </a:p>
        </p:txBody>
      </p:sp>
      <p:sp>
        <p:nvSpPr>
          <p:cNvPr id="28" name="Text Placeholder 27">
            <a:extLst>
              <a:ext uri="{FF2B5EF4-FFF2-40B4-BE49-F238E27FC236}">
                <a16:creationId xmlns:a16="http://schemas.microsoft.com/office/drawing/2014/main" id="{4D077E83-605C-4D28-A605-C7F46E62911A}"/>
              </a:ext>
            </a:extLst>
          </p:cNvPr>
          <p:cNvSpPr>
            <a:spLocks noGrp="1"/>
          </p:cNvSpPr>
          <p:nvPr>
            <p:ph type="body" sz="quarter" idx="16"/>
          </p:nvPr>
        </p:nvSpPr>
        <p:spPr/>
        <p:txBody>
          <a:bodyPr/>
          <a:lstStyle/>
          <a:p>
            <a:r>
              <a:rPr lang="en-US" dirty="0"/>
              <a:t>Key idea</a:t>
            </a:r>
          </a:p>
        </p:txBody>
      </p:sp>
      <p:sp>
        <p:nvSpPr>
          <p:cNvPr id="9" name="Content Placeholder 8">
            <a:extLst>
              <a:ext uri="{FF2B5EF4-FFF2-40B4-BE49-F238E27FC236}">
                <a16:creationId xmlns:a16="http://schemas.microsoft.com/office/drawing/2014/main" id="{3F7EB858-0611-4F5F-AA24-50B2184593E3}"/>
              </a:ext>
            </a:extLst>
          </p:cNvPr>
          <p:cNvSpPr>
            <a:spLocks noGrp="1"/>
          </p:cNvSpPr>
          <p:nvPr>
            <p:ph sz="quarter" idx="19"/>
          </p:nvPr>
        </p:nvSpPr>
        <p:spPr/>
        <p:txBody>
          <a:bodyPr/>
          <a:lstStyle/>
          <a:p>
            <a:pPr algn="l"/>
            <a:r>
              <a:rPr lang="en-US" dirty="0"/>
              <a:t>Moving a radio frequency (RF) tone through time linearly </a:t>
            </a:r>
          </a:p>
          <a:p>
            <a:pPr algn="l"/>
            <a:r>
              <a:rPr lang="en-US" dirty="0"/>
              <a:t>Different symbols (0/1 bit sequences) break signal in different places in terms of time and frequency - chirping</a:t>
            </a:r>
          </a:p>
          <a:p>
            <a:pPr algn="l"/>
            <a:r>
              <a:rPr lang="en-US" dirty="0"/>
              <a:t>Spread Factors (SF) 7 to 12</a:t>
            </a:r>
          </a:p>
          <a:p>
            <a:pPr algn="l"/>
            <a:r>
              <a:rPr lang="en-US" dirty="0"/>
              <a:t>Signal spread across the entire band used</a:t>
            </a:r>
          </a:p>
          <a:p>
            <a:pPr algn="l"/>
            <a:r>
              <a:rPr lang="en-US" dirty="0"/>
              <a:t>Robust to multipath fading and Doppler shift (due to movement)</a:t>
            </a:r>
          </a:p>
          <a:p>
            <a:pPr algn="l"/>
            <a:r>
              <a:rPr lang="en-US" dirty="0"/>
              <a:t>Possible to demodulate signals 20dB below noise floor</a:t>
            </a:r>
          </a:p>
          <a:p>
            <a:pPr algn="l"/>
            <a:endParaRPr lang="en-US" dirty="0"/>
          </a:p>
          <a:p>
            <a:endParaRPr lang="en-US" dirty="0"/>
          </a:p>
        </p:txBody>
      </p:sp>
      <p:sp>
        <p:nvSpPr>
          <p:cNvPr id="29" name="Text Placeholder 28">
            <a:extLst>
              <a:ext uri="{FF2B5EF4-FFF2-40B4-BE49-F238E27FC236}">
                <a16:creationId xmlns:a16="http://schemas.microsoft.com/office/drawing/2014/main" id="{D8B22AC3-7C1C-4B1D-A009-10249B83EABA}"/>
              </a:ext>
            </a:extLst>
          </p:cNvPr>
          <p:cNvSpPr>
            <a:spLocks noGrp="1"/>
          </p:cNvSpPr>
          <p:nvPr>
            <p:ph type="body" sz="quarter" idx="18"/>
          </p:nvPr>
        </p:nvSpPr>
        <p:spPr/>
        <p:txBody>
          <a:bodyPr/>
          <a:lstStyle/>
          <a:p>
            <a:r>
              <a:rPr lang="en-US" dirty="0"/>
              <a:t>Illustration</a:t>
            </a:r>
          </a:p>
        </p:txBody>
      </p:sp>
      <p:pic>
        <p:nvPicPr>
          <p:cNvPr id="22" name="Content Placeholder 21">
            <a:extLst>
              <a:ext uri="{FF2B5EF4-FFF2-40B4-BE49-F238E27FC236}">
                <a16:creationId xmlns:a16="http://schemas.microsoft.com/office/drawing/2014/main" id="{F92C38D9-9AC4-434E-A0CF-44E7B159D8F3}"/>
              </a:ext>
            </a:extLst>
          </p:cNvPr>
          <p:cNvPicPr>
            <a:picLocks noGrp="1" noChangeAspect="1"/>
          </p:cNvPicPr>
          <p:nvPr>
            <p:ph sz="quarter" idx="21"/>
          </p:nvPr>
        </p:nvPicPr>
        <p:blipFill>
          <a:blip r:embed="rId3"/>
          <a:stretch>
            <a:fillRect/>
          </a:stretch>
        </p:blipFill>
        <p:spPr>
          <a:xfrm>
            <a:off x="6340475" y="2451323"/>
            <a:ext cx="5372100" cy="2484504"/>
          </a:xfrm>
        </p:spPr>
      </p:pic>
    </p:spTree>
    <p:extLst>
      <p:ext uri="{BB962C8B-B14F-4D97-AF65-F5344CB8AC3E}">
        <p14:creationId xmlns:p14="http://schemas.microsoft.com/office/powerpoint/2010/main" val="19461211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CA6E-9FCD-4600-9FD9-C7CD47539BF4}"/>
              </a:ext>
            </a:extLst>
          </p:cNvPr>
          <p:cNvSpPr>
            <a:spLocks noGrp="1"/>
          </p:cNvSpPr>
          <p:nvPr>
            <p:ph type="title"/>
          </p:nvPr>
        </p:nvSpPr>
        <p:spPr/>
        <p:txBody>
          <a:bodyPr/>
          <a:lstStyle/>
          <a:p>
            <a:r>
              <a:rPr lang="en-US" dirty="0"/>
              <a:t>LoRa bit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C2B7EA-B25D-4EC9-91E9-EEC8A4D275B7}"/>
                  </a:ext>
                </a:extLst>
              </p:cNvPr>
              <p:cNvSpPr>
                <a:spLocks noGrp="1"/>
              </p:cNvSpPr>
              <p:nvPr>
                <p:ph idx="1"/>
              </p:nvPr>
            </p:nvSpPr>
            <p:spPr>
              <a:xfrm>
                <a:off x="479425" y="1171111"/>
                <a:ext cx="11233150" cy="5058573"/>
              </a:xfrm>
            </p:spPr>
            <p:txBody>
              <a:bodyPr/>
              <a:lstStyle/>
              <a:p>
                <a:r>
                  <a:rPr lang="en-US" dirty="0"/>
                  <a:t>Symbol rate (SF bits per symbol):</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𝑅</m:t>
                          </m:r>
                        </m:e>
                        <m:sub>
                          <m:r>
                            <a:rPr lang="en-US" b="0" i="1" smtClean="0">
                              <a:latin typeface="Cambria Math" panose="02040503050406030204" pitchFamily="18" charset="0"/>
                            </a:rPr>
                            <m:t>𝑠</m:t>
                          </m:r>
                        </m:sub>
                      </m:sSub>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𝐵𝑊</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𝑆𝐹</m:t>
                              </m:r>
                            </m:sup>
                          </m:sSup>
                        </m:den>
                      </m:f>
                    </m:oMath>
                  </m:oMathPara>
                </a14:m>
                <a:endParaRPr lang="en-US" dirty="0"/>
              </a:p>
              <a:p>
                <a:r>
                  <a:rPr lang="en-US" dirty="0"/>
                  <a:t>Bit rate:</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𝑅</m:t>
                          </m:r>
                        </m:e>
                        <m:sub>
                          <m:r>
                            <a:rPr lang="en-US" b="0" i="1" smtClean="0">
                              <a:latin typeface="Cambria Math" panose="02040503050406030204" pitchFamily="18" charset="0"/>
                            </a:rPr>
                            <m:t>𝑏</m:t>
                          </m:r>
                        </m:sub>
                      </m:sSub>
                      <m:r>
                        <a:rPr lang="en-US" i="1" smtClean="0">
                          <a:latin typeface="Cambria Math" panose="02040503050406030204" pitchFamily="18" charset="0"/>
                        </a:rPr>
                        <m:t>=</m:t>
                      </m:r>
                      <m:r>
                        <a:rPr lang="en-US" i="1" smtClean="0">
                          <a:latin typeface="Cambria Math" panose="02040503050406030204" pitchFamily="18" charset="0"/>
                        </a:rPr>
                        <m:t>𝑆𝐹</m:t>
                      </m:r>
                      <m:r>
                        <a:rPr lang="en-US" i="1"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𝐵𝑊</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𝑆𝐹</m:t>
                              </m:r>
                            </m:sup>
                          </m:sSup>
                        </m:den>
                      </m:f>
                    </m:oMath>
                  </m:oMathPara>
                </a14:m>
                <a:endParaRPr lang="en-US" dirty="0"/>
              </a:p>
              <a:p>
                <a:r>
                  <a:rPr lang="en-US" dirty="0"/>
                  <a:t>Data whitening, interleaving, Forward Error Correction (FEC) then applied</a:t>
                </a:r>
              </a:p>
              <a:p>
                <a:r>
                  <a:rPr lang="en-US" dirty="0"/>
                  <a:t>With a FEC code with coding rate </a:t>
                </a:r>
                <a:r>
                  <a:rPr lang="en-US" i="1" dirty="0"/>
                  <a:t>CR =</a:t>
                </a:r>
                <a:r>
                  <a:rPr lang="en-US" dirty="0"/>
                  <a:t> </a:t>
                </a:r>
                <a:r>
                  <a:rPr lang="en-US" i="1" dirty="0"/>
                  <a:t>k/n</a:t>
                </a:r>
                <a:r>
                  <a:rPr lang="en-US" dirty="0"/>
                  <a:t>, for every </a:t>
                </a:r>
                <a:r>
                  <a:rPr lang="en-US" i="1" dirty="0"/>
                  <a:t>k</a:t>
                </a:r>
                <a:r>
                  <a:rPr lang="en-US" dirty="0"/>
                  <a:t> bits of information, transmit </a:t>
                </a:r>
                <a:r>
                  <a:rPr lang="en-US" i="1" dirty="0"/>
                  <a:t>n</a:t>
                </a:r>
                <a:r>
                  <a:rPr lang="en-US" dirty="0"/>
                  <a:t> bits (i.e., adding redundancy) </a:t>
                </a:r>
              </a:p>
              <a:p>
                <a:r>
                  <a:rPr lang="en-US" dirty="0"/>
                  <a:t>Effective bit rate</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𝑒𝑓𝑓</m:t>
                          </m:r>
                        </m:sub>
                      </m:sSub>
                      <m:r>
                        <a:rPr lang="en-US" b="0" i="1" smtClean="0">
                          <a:latin typeface="Cambria Math" panose="02040503050406030204" pitchFamily="18" charset="0"/>
                        </a:rPr>
                        <m:t>=</m:t>
                      </m:r>
                      <m:r>
                        <a:rPr lang="en-US" b="0" i="1" smtClean="0">
                          <a:latin typeface="Cambria Math" panose="02040503050406030204" pitchFamily="18" charset="0"/>
                        </a:rPr>
                        <m:t>𝐶𝑅</m:t>
                      </m:r>
                      <m:r>
                        <a:rPr lang="en-US" b="0" i="1" smtClean="0">
                          <a:latin typeface="Cambria Math" panose="02040503050406030204" pitchFamily="18" charset="0"/>
                        </a:rPr>
                        <m:t>⋅</m:t>
                      </m:r>
                      <m:r>
                        <a:rPr lang="en-US" b="0" i="1" smtClean="0">
                          <a:latin typeface="Cambria Math" panose="02040503050406030204" pitchFamily="18" charset="0"/>
                        </a:rPr>
                        <m:t>𝑆𝐹</m:t>
                      </m:r>
                      <m:f>
                        <m:fPr>
                          <m:ctrlPr>
                            <a:rPr lang="en-US" b="0" i="1" smtClean="0">
                              <a:latin typeface="Cambria Math" panose="02040503050406030204" pitchFamily="18" charset="0"/>
                            </a:rPr>
                          </m:ctrlPr>
                        </m:fPr>
                        <m:num>
                          <m:r>
                            <a:rPr lang="en-US" b="0" i="1" smtClean="0">
                              <a:latin typeface="Cambria Math" panose="02040503050406030204" pitchFamily="18" charset="0"/>
                            </a:rPr>
                            <m:t>𝐵𝑊</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𝑆𝐹</m:t>
                              </m:r>
                            </m:sup>
                          </m:sSup>
                        </m:den>
                      </m:f>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E4C2B7EA-B25D-4EC9-91E9-EEC8A4D275B7}"/>
                  </a:ext>
                </a:extLst>
              </p:cNvPr>
              <p:cNvSpPr>
                <a:spLocks noGrp="1" noRot="1" noChangeAspect="1" noMove="1" noResize="1" noEditPoints="1" noAdjustHandles="1" noChangeArrowheads="1" noChangeShapeType="1" noTextEdit="1"/>
              </p:cNvSpPr>
              <p:nvPr>
                <p:ph idx="1"/>
              </p:nvPr>
            </p:nvSpPr>
            <p:spPr>
              <a:xfrm>
                <a:off x="479425" y="1171111"/>
                <a:ext cx="11233150" cy="5058573"/>
              </a:xfrm>
              <a:blipFill rotWithShape="1">
                <a:blip r:embed="rId3"/>
                <a:stretch>
                  <a:fillRect l="-1574" t="-1807"/>
                </a:stretch>
              </a:blipFill>
            </p:spPr>
            <p:txBody>
              <a:bodyPr/>
              <a:lstStyle/>
              <a:p>
                <a:r>
                  <a:rPr lang="en-US">
                    <a:noFill/>
                  </a:rPr>
                  <a:t> </a:t>
                </a:r>
              </a:p>
            </p:txBody>
          </p:sp>
        </mc:Fallback>
      </mc:AlternateContent>
    </p:spTree>
    <p:extLst>
      <p:ext uri="{BB962C8B-B14F-4D97-AF65-F5344CB8AC3E}">
        <p14:creationId xmlns:p14="http://schemas.microsoft.com/office/powerpoint/2010/main" val="26027212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a:xfrm>
            <a:off x="2024063" y="1700000"/>
            <a:ext cx="8328977" cy="4406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dirty="0">
              <a:latin typeface="Calibri Light" panose="020F0302020204030204" pitchFamily="34" charset="0"/>
              <a:ea typeface="ＭＳ Ｐゴシック" panose="020B0600070205080204"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4172802726"/>
              </p:ext>
            </p:extLst>
          </p:nvPr>
        </p:nvGraphicFramePr>
        <p:xfrm>
          <a:off x="477587" y="2229300"/>
          <a:ext cx="5306430" cy="3358612"/>
        </p:xfrm>
        <a:graphic>
          <a:graphicData uri="http://schemas.openxmlformats.org/drawingml/2006/table">
            <a:tbl>
              <a:tblPr firstRow="1" bandRow="1">
                <a:tableStyleId>{F5AB1C69-6EDB-4FF4-983F-18BD219EF322}</a:tableStyleId>
              </a:tblPr>
              <a:tblGrid>
                <a:gridCol w="1768810">
                  <a:extLst>
                    <a:ext uri="{9D8B030D-6E8A-4147-A177-3AD203B41FA5}">
                      <a16:colId xmlns:a16="http://schemas.microsoft.com/office/drawing/2014/main" val="20000"/>
                    </a:ext>
                  </a:extLst>
                </a:gridCol>
                <a:gridCol w="1768810">
                  <a:extLst>
                    <a:ext uri="{9D8B030D-6E8A-4147-A177-3AD203B41FA5}">
                      <a16:colId xmlns:a16="http://schemas.microsoft.com/office/drawing/2014/main" val="20001"/>
                    </a:ext>
                  </a:extLst>
                </a:gridCol>
                <a:gridCol w="1768810">
                  <a:extLst>
                    <a:ext uri="{9D8B030D-6E8A-4147-A177-3AD203B41FA5}">
                      <a16:colId xmlns:a16="http://schemas.microsoft.com/office/drawing/2014/main" val="20002"/>
                    </a:ext>
                  </a:extLst>
                </a:gridCol>
              </a:tblGrid>
              <a:tr h="750328">
                <a:tc>
                  <a:txBody>
                    <a:bodyPr/>
                    <a:lstStyle/>
                    <a:p>
                      <a:r>
                        <a:rPr lang="en-US" noProof="0" dirty="0">
                          <a:latin typeface="Calibri Light" panose="020F0302020204030204" pitchFamily="34" charset="0"/>
                        </a:rPr>
                        <a:t>SF</a:t>
                      </a:r>
                    </a:p>
                  </a:txBody>
                  <a:tcPr/>
                </a:tc>
                <a:tc>
                  <a:txBody>
                    <a:bodyPr/>
                    <a:lstStyle/>
                    <a:p>
                      <a:r>
                        <a:rPr lang="en-US" noProof="0" dirty="0">
                          <a:latin typeface="Calibri Light" panose="020F0302020204030204" pitchFamily="34" charset="0"/>
                        </a:rPr>
                        <a:t>Chirps/symbol</a:t>
                      </a:r>
                    </a:p>
                  </a:txBody>
                  <a:tcPr/>
                </a:tc>
                <a:tc>
                  <a:txBody>
                    <a:bodyPr/>
                    <a:lstStyle/>
                    <a:p>
                      <a:r>
                        <a:rPr lang="en-US" noProof="0" dirty="0">
                          <a:latin typeface="Calibri Light" panose="020F0302020204030204" pitchFamily="34" charset="0"/>
                        </a:rPr>
                        <a:t>Bitrate</a:t>
                      </a:r>
                    </a:p>
                  </a:txBody>
                  <a:tcPr/>
                </a:tc>
                <a:extLst>
                  <a:ext uri="{0D108BD9-81ED-4DB2-BD59-A6C34878D82A}">
                    <a16:rowId xmlns:a16="http://schemas.microsoft.com/office/drawing/2014/main" val="10000"/>
                  </a:ext>
                </a:extLst>
              </a:tr>
              <a:tr h="434714">
                <a:tc>
                  <a:txBody>
                    <a:bodyPr/>
                    <a:lstStyle/>
                    <a:p>
                      <a:r>
                        <a:rPr lang="en-US" noProof="0" dirty="0">
                          <a:latin typeface="Calibri Light" panose="020F0302020204030204" pitchFamily="34" charset="0"/>
                        </a:rPr>
                        <a:t>7</a:t>
                      </a:r>
                    </a:p>
                  </a:txBody>
                  <a:tcPr/>
                </a:tc>
                <a:tc>
                  <a:txBody>
                    <a:bodyPr/>
                    <a:lstStyle/>
                    <a:p>
                      <a:r>
                        <a:rPr lang="en-US" noProof="0" dirty="0">
                          <a:latin typeface="Calibri Light" panose="020F0302020204030204" pitchFamily="34" charset="0"/>
                        </a:rPr>
                        <a:t>128</a:t>
                      </a:r>
                    </a:p>
                  </a:txBody>
                  <a:tcPr/>
                </a:tc>
                <a:tc>
                  <a:txBody>
                    <a:bodyPr/>
                    <a:lstStyle/>
                    <a:p>
                      <a:r>
                        <a:rPr lang="en-US" noProof="0" dirty="0">
                          <a:latin typeface="Calibri Light" panose="020F0302020204030204" pitchFamily="34" charset="0"/>
                        </a:rPr>
                        <a:t>5.469kb/s</a:t>
                      </a:r>
                    </a:p>
                  </a:txBody>
                  <a:tcPr/>
                </a:tc>
                <a:extLst>
                  <a:ext uri="{0D108BD9-81ED-4DB2-BD59-A6C34878D82A}">
                    <a16:rowId xmlns:a16="http://schemas.microsoft.com/office/drawing/2014/main" val="10001"/>
                  </a:ext>
                </a:extLst>
              </a:tr>
              <a:tr h="434714">
                <a:tc>
                  <a:txBody>
                    <a:bodyPr/>
                    <a:lstStyle/>
                    <a:p>
                      <a:r>
                        <a:rPr lang="en-US" noProof="0" dirty="0">
                          <a:latin typeface="Calibri Light" panose="020F0302020204030204" pitchFamily="34" charset="0"/>
                        </a:rPr>
                        <a:t>8</a:t>
                      </a:r>
                    </a:p>
                  </a:txBody>
                  <a:tcPr/>
                </a:tc>
                <a:tc>
                  <a:txBody>
                    <a:bodyPr/>
                    <a:lstStyle/>
                    <a:p>
                      <a:r>
                        <a:rPr lang="en-US" noProof="0" dirty="0">
                          <a:latin typeface="Calibri Light" panose="020F0302020204030204" pitchFamily="34" charset="0"/>
                        </a:rPr>
                        <a:t>256</a:t>
                      </a:r>
                    </a:p>
                  </a:txBody>
                  <a:tcPr/>
                </a:tc>
                <a:tc>
                  <a:txBody>
                    <a:bodyPr/>
                    <a:lstStyle/>
                    <a:p>
                      <a:r>
                        <a:rPr lang="en-US" noProof="0" dirty="0">
                          <a:latin typeface="Calibri Light" panose="020F0302020204030204" pitchFamily="34" charset="0"/>
                        </a:rPr>
                        <a:t>3.125kb/s</a:t>
                      </a:r>
                    </a:p>
                  </a:txBody>
                  <a:tcPr/>
                </a:tc>
                <a:extLst>
                  <a:ext uri="{0D108BD9-81ED-4DB2-BD59-A6C34878D82A}">
                    <a16:rowId xmlns:a16="http://schemas.microsoft.com/office/drawing/2014/main" val="10002"/>
                  </a:ext>
                </a:extLst>
              </a:tr>
              <a:tr h="434714">
                <a:tc>
                  <a:txBody>
                    <a:bodyPr/>
                    <a:lstStyle/>
                    <a:p>
                      <a:r>
                        <a:rPr lang="en-US" noProof="0" dirty="0">
                          <a:latin typeface="Calibri Light" panose="020F0302020204030204" pitchFamily="34" charset="0"/>
                        </a:rPr>
                        <a:t>9</a:t>
                      </a:r>
                    </a:p>
                  </a:txBody>
                  <a:tcPr/>
                </a:tc>
                <a:tc>
                  <a:txBody>
                    <a:bodyPr/>
                    <a:lstStyle/>
                    <a:p>
                      <a:r>
                        <a:rPr lang="en-US" noProof="0" dirty="0">
                          <a:latin typeface="Calibri Light" panose="020F0302020204030204" pitchFamily="34" charset="0"/>
                        </a:rPr>
                        <a:t>512</a:t>
                      </a:r>
                    </a:p>
                  </a:txBody>
                  <a:tcPr/>
                </a:tc>
                <a:tc>
                  <a:txBody>
                    <a:bodyPr/>
                    <a:lstStyle/>
                    <a:p>
                      <a:r>
                        <a:rPr lang="en-US" noProof="0" dirty="0">
                          <a:latin typeface="Calibri Light" panose="020F0302020204030204" pitchFamily="34" charset="0"/>
                        </a:rPr>
                        <a:t>1.758kb/s</a:t>
                      </a:r>
                    </a:p>
                  </a:txBody>
                  <a:tcPr/>
                </a:tc>
                <a:extLst>
                  <a:ext uri="{0D108BD9-81ED-4DB2-BD59-A6C34878D82A}">
                    <a16:rowId xmlns:a16="http://schemas.microsoft.com/office/drawing/2014/main" val="10003"/>
                  </a:ext>
                </a:extLst>
              </a:tr>
              <a:tr h="434714">
                <a:tc>
                  <a:txBody>
                    <a:bodyPr/>
                    <a:lstStyle/>
                    <a:p>
                      <a:r>
                        <a:rPr lang="en-US" noProof="0" dirty="0">
                          <a:latin typeface="Calibri Light" panose="020F0302020204030204" pitchFamily="34" charset="0"/>
                        </a:rPr>
                        <a:t>10</a:t>
                      </a:r>
                    </a:p>
                  </a:txBody>
                  <a:tcPr/>
                </a:tc>
                <a:tc>
                  <a:txBody>
                    <a:bodyPr/>
                    <a:lstStyle/>
                    <a:p>
                      <a:r>
                        <a:rPr lang="en-US" noProof="0" dirty="0">
                          <a:latin typeface="Calibri Light" panose="020F0302020204030204" pitchFamily="34" charset="0"/>
                        </a:rPr>
                        <a:t>1024</a:t>
                      </a:r>
                    </a:p>
                  </a:txBody>
                  <a:tcPr/>
                </a:tc>
                <a:tc>
                  <a:txBody>
                    <a:bodyPr/>
                    <a:lstStyle/>
                    <a:p>
                      <a:r>
                        <a:rPr lang="en-US" noProof="0" dirty="0">
                          <a:latin typeface="Calibri Light" panose="020F0302020204030204" pitchFamily="34" charset="0"/>
                        </a:rPr>
                        <a:t>977b/s</a:t>
                      </a:r>
                    </a:p>
                  </a:txBody>
                  <a:tcPr/>
                </a:tc>
                <a:extLst>
                  <a:ext uri="{0D108BD9-81ED-4DB2-BD59-A6C34878D82A}">
                    <a16:rowId xmlns:a16="http://schemas.microsoft.com/office/drawing/2014/main" val="10004"/>
                  </a:ext>
                </a:extLst>
              </a:tr>
              <a:tr h="434714">
                <a:tc>
                  <a:txBody>
                    <a:bodyPr/>
                    <a:lstStyle/>
                    <a:p>
                      <a:r>
                        <a:rPr lang="en-US" noProof="0" dirty="0">
                          <a:latin typeface="Calibri Light" panose="020F0302020204030204" pitchFamily="34" charset="0"/>
                        </a:rPr>
                        <a:t>11</a:t>
                      </a:r>
                    </a:p>
                  </a:txBody>
                  <a:tcPr/>
                </a:tc>
                <a:tc>
                  <a:txBody>
                    <a:bodyPr/>
                    <a:lstStyle/>
                    <a:p>
                      <a:r>
                        <a:rPr lang="en-US" noProof="0" dirty="0">
                          <a:latin typeface="Calibri Light" panose="020F0302020204030204" pitchFamily="34" charset="0"/>
                        </a:rPr>
                        <a:t>2048</a:t>
                      </a:r>
                    </a:p>
                  </a:txBody>
                  <a:tcPr/>
                </a:tc>
                <a:tc>
                  <a:txBody>
                    <a:bodyPr/>
                    <a:lstStyle/>
                    <a:p>
                      <a:r>
                        <a:rPr lang="en-US" noProof="0" dirty="0">
                          <a:latin typeface="Calibri Light" panose="020F0302020204030204" pitchFamily="34" charset="0"/>
                        </a:rPr>
                        <a:t>537b/s</a:t>
                      </a:r>
                    </a:p>
                  </a:txBody>
                  <a:tcPr/>
                </a:tc>
                <a:extLst>
                  <a:ext uri="{0D108BD9-81ED-4DB2-BD59-A6C34878D82A}">
                    <a16:rowId xmlns:a16="http://schemas.microsoft.com/office/drawing/2014/main" val="10005"/>
                  </a:ext>
                </a:extLst>
              </a:tr>
              <a:tr h="434714">
                <a:tc>
                  <a:txBody>
                    <a:bodyPr/>
                    <a:lstStyle/>
                    <a:p>
                      <a:r>
                        <a:rPr lang="en-US" noProof="0" dirty="0">
                          <a:latin typeface="Calibri Light" panose="020F0302020204030204" pitchFamily="34" charset="0"/>
                        </a:rPr>
                        <a:t>12</a:t>
                      </a:r>
                    </a:p>
                  </a:txBody>
                  <a:tcPr/>
                </a:tc>
                <a:tc>
                  <a:txBody>
                    <a:bodyPr/>
                    <a:lstStyle/>
                    <a:p>
                      <a:r>
                        <a:rPr lang="en-US" noProof="0" dirty="0">
                          <a:latin typeface="Calibri Light" panose="020F0302020204030204" pitchFamily="34" charset="0"/>
                        </a:rPr>
                        <a:t>4096</a:t>
                      </a:r>
                    </a:p>
                  </a:txBody>
                  <a:tcPr/>
                </a:tc>
                <a:tc>
                  <a:txBody>
                    <a:bodyPr/>
                    <a:lstStyle/>
                    <a:p>
                      <a:r>
                        <a:rPr lang="en-US" noProof="0" dirty="0">
                          <a:latin typeface="Calibri Light" panose="020F0302020204030204" pitchFamily="34" charset="0"/>
                        </a:rPr>
                        <a:t>293b/s</a:t>
                      </a:r>
                    </a:p>
                  </a:txBody>
                  <a:tcPr/>
                </a:tc>
                <a:extLst>
                  <a:ext uri="{0D108BD9-81ED-4DB2-BD59-A6C34878D82A}">
                    <a16:rowId xmlns:a16="http://schemas.microsoft.com/office/drawing/2014/main" val="10006"/>
                  </a:ext>
                </a:extLst>
              </a:tr>
            </a:tbl>
          </a:graphicData>
        </a:graphic>
      </p:graphicFrame>
      <p:sp>
        <p:nvSpPr>
          <p:cNvPr id="4" name="Title 3">
            <a:extLst>
              <a:ext uri="{FF2B5EF4-FFF2-40B4-BE49-F238E27FC236}">
                <a16:creationId xmlns:a16="http://schemas.microsoft.com/office/drawing/2014/main" id="{AE65ECD7-EC06-45DF-99B2-4775E1C0462F}"/>
              </a:ext>
            </a:extLst>
          </p:cNvPr>
          <p:cNvSpPr>
            <a:spLocks noGrp="1"/>
          </p:cNvSpPr>
          <p:nvPr>
            <p:ph type="title"/>
          </p:nvPr>
        </p:nvSpPr>
        <p:spPr/>
        <p:txBody>
          <a:bodyPr/>
          <a:lstStyle/>
          <a:p>
            <a:r>
              <a:rPr lang="en-US" dirty="0"/>
              <a:t>LoRa bit rate vs. spread factor</a:t>
            </a:r>
          </a:p>
        </p:txBody>
      </p:sp>
      <p:sp>
        <p:nvSpPr>
          <p:cNvPr id="12" name="Text Placeholder 11">
            <a:extLst>
              <a:ext uri="{FF2B5EF4-FFF2-40B4-BE49-F238E27FC236}">
                <a16:creationId xmlns:a16="http://schemas.microsoft.com/office/drawing/2014/main" id="{EB9D0BC7-AAD8-491E-8973-B25105C6D952}"/>
              </a:ext>
            </a:extLst>
          </p:cNvPr>
          <p:cNvSpPr>
            <a:spLocks noGrp="1"/>
          </p:cNvSpPr>
          <p:nvPr>
            <p:ph type="body" sz="quarter" idx="16"/>
          </p:nvPr>
        </p:nvSpPr>
        <p:spPr/>
        <p:txBody>
          <a:bodyPr/>
          <a:lstStyle/>
          <a:p>
            <a:r>
              <a:rPr lang="en-US" dirty="0"/>
              <a:t>BW = 125KHz, default code rate </a:t>
            </a:r>
            <a:r>
              <a:rPr lang="en-US" i="1" dirty="0"/>
              <a:t>CR</a:t>
            </a:r>
            <a:r>
              <a:rPr lang="en-US" dirty="0"/>
              <a:t> = 4/5</a:t>
            </a:r>
          </a:p>
          <a:p>
            <a:endParaRPr lang="en-US" dirty="0"/>
          </a:p>
        </p:txBody>
      </p:sp>
      <p:sp>
        <p:nvSpPr>
          <p:cNvPr id="13" name="Text Placeholder 12">
            <a:extLst>
              <a:ext uri="{FF2B5EF4-FFF2-40B4-BE49-F238E27FC236}">
                <a16:creationId xmlns:a16="http://schemas.microsoft.com/office/drawing/2014/main" id="{3BF88BF7-ABBF-4D4F-AF6F-E49149244683}"/>
              </a:ext>
            </a:extLst>
          </p:cNvPr>
          <p:cNvSpPr>
            <a:spLocks noGrp="1"/>
          </p:cNvSpPr>
          <p:nvPr>
            <p:ph type="body" sz="quarter" idx="18"/>
          </p:nvPr>
        </p:nvSpPr>
        <p:spPr/>
        <p:txBody>
          <a:bodyPr/>
          <a:lstStyle/>
          <a:p>
            <a:r>
              <a:rPr lang="en-US" dirty="0"/>
              <a:t>Higher rates</a:t>
            </a:r>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4E30AA08-90C3-4FB5-8651-D8DE5CAE9139}"/>
                  </a:ext>
                </a:extLst>
              </p:cNvPr>
              <p:cNvSpPr>
                <a:spLocks noGrp="1"/>
              </p:cNvSpPr>
              <p:nvPr>
                <p:ph sz="quarter" idx="21"/>
              </p:nvPr>
            </p:nvSpPr>
            <p:spPr/>
            <p:txBody>
              <a:bodyPr/>
              <a:lstStyle/>
              <a:p>
                <a:r>
                  <a:rPr lang="en-US" dirty="0"/>
                  <a:t>Wider channels (250 and 500kHz) permitted in some geographic regions (with certain SF)</a:t>
                </a:r>
              </a:p>
              <a:p>
                <a:r>
                  <a:rPr lang="en-US" dirty="0"/>
                  <a:t>Example: BW = 500KHz, SF = 7, </a:t>
                </a:r>
              </a:p>
              <a:p>
                <a:endParaRPr lang="en-US" dirty="0"/>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𝑒𝑓𝑓</m:t>
                        </m:r>
                      </m:sub>
                    </m:sSub>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r>
                      <a:rPr lang="en-US" b="0" i="1" smtClean="0">
                        <a:latin typeface="Cambria Math" panose="02040503050406030204" pitchFamily="18" charset="0"/>
                      </a:rPr>
                      <m:t>7</m:t>
                    </m:r>
                    <m:f>
                      <m:fPr>
                        <m:ctrlPr>
                          <a:rPr lang="en-US" i="1">
                            <a:latin typeface="Cambria Math" panose="02040503050406030204" pitchFamily="18" charset="0"/>
                          </a:rPr>
                        </m:ctrlPr>
                      </m:fPr>
                      <m:num>
                        <m:r>
                          <a:rPr lang="en-US" b="0" i="1" smtClean="0">
                            <a:latin typeface="Cambria Math" panose="02040503050406030204" pitchFamily="18" charset="0"/>
                          </a:rPr>
                          <m:t>500</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7</m:t>
                            </m:r>
                          </m:sup>
                        </m:sSup>
                      </m:den>
                    </m:f>
                    <m:r>
                      <a:rPr lang="en-US" b="0" i="1" smtClean="0">
                        <a:latin typeface="Cambria Math" panose="02040503050406030204" pitchFamily="18" charset="0"/>
                      </a:rPr>
                      <m:t>=</m:t>
                    </m:r>
                  </m:oMath>
                </a14:m>
                <a:r>
                  <a:rPr lang="en-US" dirty="0"/>
                  <a:t> 21.875Kb/s</a:t>
                </a:r>
              </a:p>
              <a:p>
                <a:pPr marL="0" indent="0">
                  <a:buNone/>
                </a:pPr>
                <a:endParaRPr lang="en-US" dirty="0"/>
              </a:p>
              <a:p>
                <a:r>
                  <a:rPr lang="en-US" dirty="0"/>
                  <a:t>50Kb/s achievable with FSK modulation instead of CSS</a:t>
                </a:r>
              </a:p>
              <a:p>
                <a:endParaRPr lang="en-US" dirty="0"/>
              </a:p>
            </p:txBody>
          </p:sp>
        </mc:Choice>
        <mc:Fallback xmlns="">
          <p:sp>
            <p:nvSpPr>
              <p:cNvPr id="15" name="Content Placeholder 14">
                <a:extLst>
                  <a:ext uri="{FF2B5EF4-FFF2-40B4-BE49-F238E27FC236}">
                    <a16:creationId xmlns:a16="http://schemas.microsoft.com/office/drawing/2014/main" id="{4E30AA08-90C3-4FB5-8651-D8DE5CAE9139}"/>
                  </a:ext>
                </a:extLst>
              </p:cNvPr>
              <p:cNvSpPr>
                <a:spLocks noGrp="1" noRot="1" noChangeAspect="1" noMove="1" noResize="1" noEditPoints="1" noAdjustHandles="1" noChangeArrowheads="1" noChangeShapeType="1" noTextEdit="1"/>
              </p:cNvSpPr>
              <p:nvPr>
                <p:ph sz="quarter" idx="21"/>
              </p:nvPr>
            </p:nvSpPr>
            <p:spPr>
              <a:blipFill>
                <a:blip r:embed="rId3"/>
                <a:stretch>
                  <a:fillRect l="-2724" t="-2012" r="-1022"/>
                </a:stretch>
              </a:blipFill>
            </p:spPr>
            <p:txBody>
              <a:bodyPr/>
              <a:lstStyle/>
              <a:p>
                <a:r>
                  <a:rPr lang="en-GB">
                    <a:noFill/>
                  </a:rPr>
                  <a:t> </a:t>
                </a:r>
              </a:p>
            </p:txBody>
          </p:sp>
        </mc:Fallback>
      </mc:AlternateContent>
    </p:spTree>
    <p:extLst>
      <p:ext uri="{BB962C8B-B14F-4D97-AF65-F5344CB8AC3E}">
        <p14:creationId xmlns:p14="http://schemas.microsoft.com/office/powerpoint/2010/main" val="32385656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a:xfrm>
            <a:off x="2024063" y="1700000"/>
            <a:ext cx="8328977" cy="4406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dirty="0">
              <a:latin typeface="Calibri Light" panose="020F0302020204030204" pitchFamily="34" charset="0"/>
              <a:ea typeface="ＭＳ Ｐゴシック" panose="020B0600070205080204" pitchFamily="34" charset="-128"/>
            </a:endParaRPr>
          </a:p>
        </p:txBody>
      </p:sp>
      <p:sp>
        <p:nvSpPr>
          <p:cNvPr id="2" name="Title 1">
            <a:extLst>
              <a:ext uri="{FF2B5EF4-FFF2-40B4-BE49-F238E27FC236}">
                <a16:creationId xmlns:a16="http://schemas.microsoft.com/office/drawing/2014/main" id="{2EB9BF46-1E48-4F7B-9901-6288AD01FA31}"/>
              </a:ext>
            </a:extLst>
          </p:cNvPr>
          <p:cNvSpPr>
            <a:spLocks noGrp="1"/>
          </p:cNvSpPr>
          <p:nvPr>
            <p:ph type="title"/>
          </p:nvPr>
        </p:nvSpPr>
        <p:spPr/>
        <p:txBody>
          <a:bodyPr/>
          <a:lstStyle/>
          <a:p>
            <a:r>
              <a:rPr lang="en-US" dirty="0"/>
              <a:t>LoRaWAN protocol stack</a:t>
            </a:r>
          </a:p>
        </p:txBody>
      </p:sp>
      <p:sp>
        <p:nvSpPr>
          <p:cNvPr id="6" name="Content Placeholder 5">
            <a:extLst>
              <a:ext uri="{FF2B5EF4-FFF2-40B4-BE49-F238E27FC236}">
                <a16:creationId xmlns:a16="http://schemas.microsoft.com/office/drawing/2014/main" id="{13FFD3CB-5D68-4C4C-8022-27550626F1B1}"/>
              </a:ext>
            </a:extLst>
          </p:cNvPr>
          <p:cNvSpPr>
            <a:spLocks noGrp="1"/>
          </p:cNvSpPr>
          <p:nvPr>
            <p:ph sz="quarter" idx="15"/>
          </p:nvPr>
        </p:nvSpPr>
        <p:spPr/>
        <p:txBody>
          <a:bodyPr/>
          <a:lstStyle/>
          <a:p>
            <a:r>
              <a:rPr lang="en-US" sz="2000" dirty="0"/>
              <a:t>Lightweight and secure stack layered on top of PHY</a:t>
            </a:r>
          </a:p>
          <a:p>
            <a:r>
              <a:rPr lang="en-US" sz="2000" dirty="0"/>
              <a:t>Access to the medium regulated by gateway; slotted channel, different operating regimes configurable</a:t>
            </a:r>
          </a:p>
          <a:p>
            <a:r>
              <a:rPr lang="en-US" sz="2000" dirty="0"/>
              <a:t>Payload encrypted at end node; only application can decrypt (message hidden to gateway)</a:t>
            </a:r>
          </a:p>
        </p:txBody>
      </p:sp>
      <p:pic>
        <p:nvPicPr>
          <p:cNvPr id="9" name="Content Placeholder 8">
            <a:extLst>
              <a:ext uri="{FF2B5EF4-FFF2-40B4-BE49-F238E27FC236}">
                <a16:creationId xmlns:a16="http://schemas.microsoft.com/office/drawing/2014/main" id="{346EFF6D-627A-469C-9A44-36C8373D1081}"/>
              </a:ext>
            </a:extLst>
          </p:cNvPr>
          <p:cNvPicPr>
            <a:picLocks noGrp="1" noChangeAspect="1"/>
          </p:cNvPicPr>
          <p:nvPr>
            <p:ph sz="quarter" idx="21"/>
          </p:nvPr>
        </p:nvPicPr>
        <p:blipFill>
          <a:blip r:embed="rId3"/>
          <a:srcRect/>
          <a:stretch/>
        </p:blipFill>
        <p:spPr>
          <a:xfrm>
            <a:off x="1037528" y="1569493"/>
            <a:ext cx="7191001" cy="4094222"/>
          </a:xfrm>
        </p:spPr>
      </p:pic>
    </p:spTree>
    <p:extLst>
      <p:ext uri="{BB962C8B-B14F-4D97-AF65-F5344CB8AC3E}">
        <p14:creationId xmlns:p14="http://schemas.microsoft.com/office/powerpoint/2010/main" val="26611016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F8A339-4ED8-4EBC-879C-CFA13F50E056}"/>
              </a:ext>
            </a:extLst>
          </p:cNvPr>
          <p:cNvSpPr>
            <a:spLocks noGrp="1"/>
          </p:cNvSpPr>
          <p:nvPr>
            <p:ph type="title"/>
          </p:nvPr>
        </p:nvSpPr>
        <p:spPr/>
        <p:txBody>
          <a:bodyPr/>
          <a:lstStyle/>
          <a:p>
            <a:r>
              <a:rPr lang="en-US" dirty="0"/>
              <a:t>LoRaWAN device types</a:t>
            </a:r>
          </a:p>
        </p:txBody>
      </p:sp>
      <p:sp>
        <p:nvSpPr>
          <p:cNvPr id="8" name="Text Placeholder 7">
            <a:extLst>
              <a:ext uri="{FF2B5EF4-FFF2-40B4-BE49-F238E27FC236}">
                <a16:creationId xmlns:a16="http://schemas.microsoft.com/office/drawing/2014/main" id="{7168ED7C-0767-4C36-B503-6FE2615D5423}"/>
              </a:ext>
            </a:extLst>
          </p:cNvPr>
          <p:cNvSpPr>
            <a:spLocks noGrp="1"/>
          </p:cNvSpPr>
          <p:nvPr>
            <p:ph type="body" sz="quarter" idx="13"/>
          </p:nvPr>
        </p:nvSpPr>
        <p:spPr/>
        <p:txBody>
          <a:bodyPr/>
          <a:lstStyle/>
          <a:p>
            <a:r>
              <a:rPr lang="en-US" dirty="0"/>
              <a:t>Three classes of the devices defined in LoRaWAN specification</a:t>
            </a:r>
          </a:p>
        </p:txBody>
      </p:sp>
      <p:sp>
        <p:nvSpPr>
          <p:cNvPr id="7" name="Content Placeholder 6">
            <a:extLst>
              <a:ext uri="{FF2B5EF4-FFF2-40B4-BE49-F238E27FC236}">
                <a16:creationId xmlns:a16="http://schemas.microsoft.com/office/drawing/2014/main" id="{F317611E-C612-41FB-A1E0-C1A430289A70}"/>
              </a:ext>
            </a:extLst>
          </p:cNvPr>
          <p:cNvSpPr>
            <a:spLocks noGrp="1"/>
          </p:cNvSpPr>
          <p:nvPr>
            <p:ph idx="1"/>
          </p:nvPr>
        </p:nvSpPr>
        <p:spPr/>
        <p:txBody>
          <a:bodyPr/>
          <a:lstStyle/>
          <a:p>
            <a:r>
              <a:rPr lang="en-US" dirty="0"/>
              <a:t>Different channel’s access behaviors and reliability offered with each class</a:t>
            </a:r>
            <a:endParaRPr lang="en-US" altLang="en-US" dirty="0"/>
          </a:p>
          <a:p>
            <a:endParaRPr lang="en-US" altLang="en-US" b="1" dirty="0">
              <a:solidFill>
                <a:schemeClr val="accent1"/>
              </a:solidFill>
            </a:endParaRPr>
          </a:p>
          <a:p>
            <a:r>
              <a:rPr lang="en-US" altLang="en-US" b="1" dirty="0">
                <a:solidFill>
                  <a:schemeClr val="accent1"/>
                </a:solidFill>
              </a:rPr>
              <a:t>Class A:</a:t>
            </a:r>
            <a:r>
              <a:rPr lang="en-US" altLang="en-US" dirty="0"/>
              <a:t> Slotted channel, ALOHA-style access; each uplink transmission followed by two short downlink receive windows; any device must support Class A operation</a:t>
            </a:r>
          </a:p>
          <a:p>
            <a:r>
              <a:rPr lang="en-US" altLang="en-US" b="1" dirty="0">
                <a:solidFill>
                  <a:schemeClr val="accent1"/>
                </a:solidFill>
              </a:rPr>
              <a:t>Class B:</a:t>
            </a:r>
            <a:r>
              <a:rPr lang="en-US" altLang="en-US" dirty="0"/>
              <a:t> Additional receive windows available to end nodes at scheduled times </a:t>
            </a:r>
            <a:r>
              <a:rPr lang="en-US" altLang="en-US" dirty="0">
                <a:latin typeface="Times New Roman" panose="02020603050405020304" pitchFamily="18" charset="0"/>
                <a:cs typeface="Times New Roman" panose="02020603050405020304" pitchFamily="18" charset="0"/>
              </a:rPr>
              <a:t>→</a:t>
            </a:r>
            <a:r>
              <a:rPr lang="en-US" altLang="en-US" dirty="0"/>
              <a:t> downlink with deterministic latency</a:t>
            </a:r>
          </a:p>
          <a:p>
            <a:r>
              <a:rPr lang="en-US" altLang="en-US" b="1" dirty="0">
                <a:solidFill>
                  <a:schemeClr val="accent1"/>
                </a:solidFill>
              </a:rPr>
              <a:t>Class C:</a:t>
            </a:r>
            <a:r>
              <a:rPr lang="en-US" altLang="en-US" dirty="0"/>
              <a:t> Continuously open receive widow, except when transmitting </a:t>
            </a:r>
            <a:r>
              <a:rPr lang="en-US" altLang="en-US" dirty="0">
                <a:latin typeface="Times New Roman" panose="02020603050405020304" pitchFamily="18" charset="0"/>
                <a:cs typeface="Times New Roman" panose="02020603050405020304" pitchFamily="18" charset="0"/>
              </a:rPr>
              <a:t>→</a:t>
            </a:r>
            <a:r>
              <a:rPr lang="en-US" altLang="en-US" dirty="0"/>
              <a:t> network server can initiate transmission any time (low latency, but continuous power required)</a:t>
            </a:r>
          </a:p>
          <a:p>
            <a:endParaRPr lang="en-US" altLang="en-US" dirty="0"/>
          </a:p>
          <a:p>
            <a:r>
              <a:rPr lang="en-US" altLang="en-US" dirty="0"/>
              <a:t>No acknowledgement of receipt, unless explicitly requested by sender</a:t>
            </a:r>
          </a:p>
          <a:p>
            <a:endParaRPr lang="en-US" dirty="0"/>
          </a:p>
        </p:txBody>
      </p:sp>
    </p:spTree>
    <p:extLst>
      <p:ext uri="{BB962C8B-B14F-4D97-AF65-F5344CB8AC3E}">
        <p14:creationId xmlns:p14="http://schemas.microsoft.com/office/powerpoint/2010/main" val="188349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A8A154-4066-41E0-99BD-DA07A22EA530}"/>
              </a:ext>
            </a:extLst>
          </p:cNvPr>
          <p:cNvSpPr>
            <a:spLocks noGrp="1"/>
          </p:cNvSpPr>
          <p:nvPr>
            <p:ph type="title"/>
          </p:nvPr>
        </p:nvSpPr>
        <p:spPr/>
        <p:txBody>
          <a:bodyPr/>
          <a:lstStyle/>
          <a:p>
            <a:r>
              <a:rPr lang="en-US" dirty="0"/>
              <a:t>LoRaWAN packet structure</a:t>
            </a:r>
          </a:p>
        </p:txBody>
      </p:sp>
      <p:pic>
        <p:nvPicPr>
          <p:cNvPr id="12" name="Content Placeholder 11">
            <a:extLst>
              <a:ext uri="{FF2B5EF4-FFF2-40B4-BE49-F238E27FC236}">
                <a16:creationId xmlns:a16="http://schemas.microsoft.com/office/drawing/2014/main" id="{F456154C-DB81-4CAF-8A6B-4E2822749285}"/>
              </a:ext>
            </a:extLst>
          </p:cNvPr>
          <p:cNvPicPr>
            <a:picLocks noGrp="1" noChangeAspect="1"/>
          </p:cNvPicPr>
          <p:nvPr>
            <p:ph sz="quarter" idx="21"/>
          </p:nvPr>
        </p:nvPicPr>
        <p:blipFill>
          <a:blip r:embed="rId3"/>
          <a:srcRect/>
          <a:stretch/>
        </p:blipFill>
        <p:spPr>
          <a:xfrm>
            <a:off x="1181893" y="1947862"/>
            <a:ext cx="6943725" cy="3448050"/>
          </a:xfrm>
        </p:spPr>
      </p:pic>
      <p:sp>
        <p:nvSpPr>
          <p:cNvPr id="10" name="Content Placeholder 9">
            <a:extLst>
              <a:ext uri="{FF2B5EF4-FFF2-40B4-BE49-F238E27FC236}">
                <a16:creationId xmlns:a16="http://schemas.microsoft.com/office/drawing/2014/main" id="{FEF8BD60-77C7-4E9D-85EB-554AF1BCE8E0}"/>
              </a:ext>
            </a:extLst>
          </p:cNvPr>
          <p:cNvSpPr>
            <a:spLocks noGrp="1"/>
          </p:cNvSpPr>
          <p:nvPr>
            <p:ph sz="quarter" idx="15"/>
          </p:nvPr>
        </p:nvSpPr>
        <p:spPr/>
        <p:txBody>
          <a:bodyPr/>
          <a:lstStyle/>
          <a:p>
            <a:r>
              <a:rPr lang="en-US" sz="2000" dirty="0"/>
              <a:t>CRC available only for uplink messages</a:t>
            </a:r>
          </a:p>
          <a:p>
            <a:r>
              <a:rPr lang="en-US" sz="2000" dirty="0"/>
              <a:t>MAC header indicates protocol version and message type (management, uplink/downlink, ACK required)</a:t>
            </a:r>
          </a:p>
          <a:p>
            <a:r>
              <a:rPr lang="en-US" sz="2000" dirty="0"/>
              <a:t>Application payload between 51 and 222 bytes, depending on data rate.</a:t>
            </a:r>
          </a:p>
        </p:txBody>
      </p:sp>
    </p:spTree>
    <p:extLst>
      <p:ext uri="{BB962C8B-B14F-4D97-AF65-F5344CB8AC3E}">
        <p14:creationId xmlns:p14="http://schemas.microsoft.com/office/powerpoint/2010/main" val="38688928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CE93C-175F-455A-989B-6A9AE34FDBE8}"/>
              </a:ext>
            </a:extLst>
          </p:cNvPr>
          <p:cNvSpPr>
            <a:spLocks noGrp="1"/>
          </p:cNvSpPr>
          <p:nvPr>
            <p:ph type="title"/>
          </p:nvPr>
        </p:nvSpPr>
        <p:spPr>
          <a:xfrm>
            <a:off x="479425" y="478302"/>
            <a:ext cx="11233150" cy="512830"/>
          </a:xfrm>
          <a:prstGeom prst="rect">
            <a:avLst/>
          </a:prstGeom>
        </p:spPr>
        <p:txBody>
          <a:bodyPr anchor="t">
            <a:normAutofit/>
          </a:bodyPr>
          <a:lstStyle/>
          <a:p>
            <a:r>
              <a:rPr lang="en-US" dirty="0"/>
              <a:t>LoRaWAN security</a:t>
            </a:r>
          </a:p>
        </p:txBody>
      </p:sp>
      <p:sp>
        <p:nvSpPr>
          <p:cNvPr id="7" name="Text Placeholder 6">
            <a:extLst>
              <a:ext uri="{FF2B5EF4-FFF2-40B4-BE49-F238E27FC236}">
                <a16:creationId xmlns:a16="http://schemas.microsoft.com/office/drawing/2014/main" id="{EBED0B9E-E9C3-4ED4-AF70-87ACEEB051AE}"/>
              </a:ext>
            </a:extLst>
          </p:cNvPr>
          <p:cNvSpPr>
            <a:spLocks noGrp="1"/>
          </p:cNvSpPr>
          <p:nvPr>
            <p:ph type="body" sz="quarter" idx="13"/>
          </p:nvPr>
        </p:nvSpPr>
        <p:spPr>
          <a:xfrm>
            <a:off x="479425" y="991131"/>
            <a:ext cx="11233150" cy="344488"/>
          </a:xfrm>
          <a:prstGeom prst="rect">
            <a:avLst/>
          </a:prstGeom>
        </p:spPr>
        <p:txBody>
          <a:bodyPr>
            <a:normAutofit/>
          </a:bodyPr>
          <a:lstStyle/>
          <a:p>
            <a:pPr>
              <a:lnSpc>
                <a:spcPct val="90000"/>
              </a:lnSpc>
            </a:pPr>
            <a:r>
              <a:rPr lang="en-US" dirty="0"/>
              <a:t>Two layers of security</a:t>
            </a:r>
          </a:p>
        </p:txBody>
      </p:sp>
      <p:graphicFrame>
        <p:nvGraphicFramePr>
          <p:cNvPr id="9" name="Content Placeholder 5">
            <a:extLst>
              <a:ext uri="{FF2B5EF4-FFF2-40B4-BE49-F238E27FC236}">
                <a16:creationId xmlns:a16="http://schemas.microsoft.com/office/drawing/2014/main" id="{392CDE65-5031-4EC4-997B-CE18B3FE5594}"/>
              </a:ext>
            </a:extLst>
          </p:cNvPr>
          <p:cNvGraphicFramePr>
            <a:graphicFrameLocks noGrp="1"/>
          </p:cNvGraphicFramePr>
          <p:nvPr>
            <p:ph idx="1"/>
            <p:extLst>
              <p:ext uri="{D42A27DB-BD31-4B8C-83A1-F6EECF244321}">
                <p14:modId xmlns:p14="http://schemas.microsoft.com/office/powerpoint/2010/main" val="2699706602"/>
              </p:ext>
            </p:extLst>
          </p:nvPr>
        </p:nvGraphicFramePr>
        <p:xfrm>
          <a:off x="479425" y="1554490"/>
          <a:ext cx="11233150" cy="4087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3819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D684BC-4F9A-486E-8EB7-689269B904B8}"/>
              </a:ext>
            </a:extLst>
          </p:cNvPr>
          <p:cNvSpPr>
            <a:spLocks noGrp="1"/>
          </p:cNvSpPr>
          <p:nvPr>
            <p:ph type="title"/>
          </p:nvPr>
        </p:nvSpPr>
        <p:spPr/>
        <p:txBody>
          <a:bodyPr/>
          <a:lstStyle/>
          <a:p>
            <a:r>
              <a:rPr lang="en-US" dirty="0"/>
              <a:t>Device activation</a:t>
            </a:r>
          </a:p>
        </p:txBody>
      </p:sp>
      <p:sp>
        <p:nvSpPr>
          <p:cNvPr id="7" name="Text Placeholder 6">
            <a:extLst>
              <a:ext uri="{FF2B5EF4-FFF2-40B4-BE49-F238E27FC236}">
                <a16:creationId xmlns:a16="http://schemas.microsoft.com/office/drawing/2014/main" id="{144BA1D9-9690-4497-88AF-0E17D6612A78}"/>
              </a:ext>
            </a:extLst>
          </p:cNvPr>
          <p:cNvSpPr>
            <a:spLocks noGrp="1"/>
          </p:cNvSpPr>
          <p:nvPr>
            <p:ph type="body" sz="quarter" idx="16"/>
          </p:nvPr>
        </p:nvSpPr>
        <p:spPr/>
        <p:txBody>
          <a:bodyPr/>
          <a:lstStyle/>
          <a:p>
            <a:r>
              <a:rPr lang="en-US" dirty="0"/>
              <a:t>Over The Air Activation (OTAA)</a:t>
            </a:r>
          </a:p>
        </p:txBody>
      </p:sp>
      <p:sp>
        <p:nvSpPr>
          <p:cNvPr id="9" name="Content Placeholder 8">
            <a:extLst>
              <a:ext uri="{FF2B5EF4-FFF2-40B4-BE49-F238E27FC236}">
                <a16:creationId xmlns:a16="http://schemas.microsoft.com/office/drawing/2014/main" id="{B23EA6A6-FFD4-404D-80D7-56EAD280D1F8}"/>
              </a:ext>
            </a:extLst>
          </p:cNvPr>
          <p:cNvSpPr>
            <a:spLocks noGrp="1"/>
          </p:cNvSpPr>
          <p:nvPr>
            <p:ph sz="quarter" idx="19"/>
          </p:nvPr>
        </p:nvSpPr>
        <p:spPr/>
        <p:txBody>
          <a:bodyPr/>
          <a:lstStyle/>
          <a:p>
            <a:pPr algn="l"/>
            <a:r>
              <a:rPr lang="en-US" dirty="0"/>
              <a:t>End device follows a join procedure</a:t>
            </a:r>
          </a:p>
          <a:p>
            <a:pPr algn="l"/>
            <a:r>
              <a:rPr lang="en-US" dirty="0"/>
              <a:t>Device can attach to any LoRaWAN network</a:t>
            </a:r>
          </a:p>
          <a:p>
            <a:pPr algn="l"/>
            <a:r>
              <a:rPr lang="en-US" dirty="0"/>
              <a:t>Network keys updated on a per session basis</a:t>
            </a:r>
          </a:p>
          <a:p>
            <a:pPr algn="l"/>
            <a:r>
              <a:rPr lang="en-US" dirty="0"/>
              <a:t>Roaming possible</a:t>
            </a:r>
          </a:p>
          <a:p>
            <a:pPr algn="l"/>
            <a:r>
              <a:rPr lang="en-US" dirty="0"/>
              <a:t>Network server must respond to join requests each time a device (re)starts that adds overhead</a:t>
            </a:r>
          </a:p>
        </p:txBody>
      </p:sp>
      <p:sp>
        <p:nvSpPr>
          <p:cNvPr id="8" name="Text Placeholder 7">
            <a:extLst>
              <a:ext uri="{FF2B5EF4-FFF2-40B4-BE49-F238E27FC236}">
                <a16:creationId xmlns:a16="http://schemas.microsoft.com/office/drawing/2014/main" id="{2A4B8172-8FCE-4A4A-B7EA-41C4F8E44EE4}"/>
              </a:ext>
            </a:extLst>
          </p:cNvPr>
          <p:cNvSpPr>
            <a:spLocks noGrp="1"/>
          </p:cNvSpPr>
          <p:nvPr>
            <p:ph type="body" sz="quarter" idx="18"/>
          </p:nvPr>
        </p:nvSpPr>
        <p:spPr/>
        <p:txBody>
          <a:bodyPr/>
          <a:lstStyle/>
          <a:p>
            <a:r>
              <a:rPr lang="en-US" dirty="0"/>
              <a:t>Activation by Personalization (ABP)</a:t>
            </a:r>
          </a:p>
        </p:txBody>
      </p:sp>
      <p:sp>
        <p:nvSpPr>
          <p:cNvPr id="10" name="Content Placeholder 9">
            <a:extLst>
              <a:ext uri="{FF2B5EF4-FFF2-40B4-BE49-F238E27FC236}">
                <a16:creationId xmlns:a16="http://schemas.microsoft.com/office/drawing/2014/main" id="{184570A8-843D-4060-B6CD-A7E58842379F}"/>
              </a:ext>
            </a:extLst>
          </p:cNvPr>
          <p:cNvSpPr>
            <a:spLocks noGrp="1"/>
          </p:cNvSpPr>
          <p:nvPr>
            <p:ph sz="quarter" idx="21"/>
          </p:nvPr>
        </p:nvSpPr>
        <p:spPr/>
        <p:txBody>
          <a:bodyPr/>
          <a:lstStyle/>
          <a:p>
            <a:r>
              <a:rPr lang="en-US" dirty="0"/>
              <a:t>End device pre-registered to the network</a:t>
            </a:r>
          </a:p>
          <a:p>
            <a:r>
              <a:rPr lang="en-US" dirty="0"/>
              <a:t>DevAddr and keys stored in end device (must be secured) and network server</a:t>
            </a:r>
          </a:p>
          <a:p>
            <a:r>
              <a:rPr lang="en-US" dirty="0"/>
              <a:t>End node tied to a particular network</a:t>
            </a:r>
          </a:p>
          <a:p>
            <a:r>
              <a:rPr lang="en-US" dirty="0"/>
              <a:t>Simpler from application server point of view</a:t>
            </a:r>
          </a:p>
        </p:txBody>
      </p:sp>
    </p:spTree>
    <p:extLst>
      <p:ext uri="{BB962C8B-B14F-4D97-AF65-F5344CB8AC3E}">
        <p14:creationId xmlns:p14="http://schemas.microsoft.com/office/powerpoint/2010/main" val="1546068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8CF47FB-548D-489F-993E-493B53D57453}"/>
              </a:ext>
            </a:extLst>
          </p:cNvPr>
          <p:cNvSpPr>
            <a:spLocks noGrp="1"/>
          </p:cNvSpPr>
          <p:nvPr>
            <p:ph type="title"/>
          </p:nvPr>
        </p:nvSpPr>
        <p:spPr/>
        <p:txBody>
          <a:bodyPr/>
          <a:lstStyle/>
          <a:p>
            <a:r>
              <a:rPr lang="en-US" dirty="0"/>
              <a:t>Narrow-band IoT (NB-IoT)</a:t>
            </a:r>
          </a:p>
        </p:txBody>
      </p:sp>
      <p:sp>
        <p:nvSpPr>
          <p:cNvPr id="10" name="Text Placeholder 9">
            <a:extLst>
              <a:ext uri="{FF2B5EF4-FFF2-40B4-BE49-F238E27FC236}">
                <a16:creationId xmlns:a16="http://schemas.microsoft.com/office/drawing/2014/main" id="{87A1B984-C866-48C3-9176-240DD5BB17A2}"/>
              </a:ext>
            </a:extLst>
          </p:cNvPr>
          <p:cNvSpPr>
            <a:spLocks noGrp="1"/>
          </p:cNvSpPr>
          <p:nvPr>
            <p:ph type="body" sz="quarter" idx="13"/>
          </p:nvPr>
        </p:nvSpPr>
        <p:spPr/>
        <p:txBody>
          <a:bodyPr/>
          <a:lstStyle/>
          <a:p>
            <a:r>
              <a:rPr lang="en-US" dirty="0"/>
              <a:t>Extension to cellular networks to support IoT applications</a:t>
            </a:r>
          </a:p>
        </p:txBody>
      </p:sp>
      <p:sp>
        <p:nvSpPr>
          <p:cNvPr id="9" name="Content Placeholder 8">
            <a:extLst>
              <a:ext uri="{FF2B5EF4-FFF2-40B4-BE49-F238E27FC236}">
                <a16:creationId xmlns:a16="http://schemas.microsoft.com/office/drawing/2014/main" id="{711C4597-1E04-4937-9284-3D5AD4428C85}"/>
              </a:ext>
            </a:extLst>
          </p:cNvPr>
          <p:cNvSpPr>
            <a:spLocks noGrp="1"/>
          </p:cNvSpPr>
          <p:nvPr>
            <p:ph idx="1"/>
          </p:nvPr>
        </p:nvSpPr>
        <p:spPr/>
        <p:txBody>
          <a:bodyPr/>
          <a:lstStyle/>
          <a:p>
            <a:r>
              <a:rPr lang="en-US" sz="2000" dirty="0"/>
              <a:t>Standardized by 3GPP (Release 13) </a:t>
            </a:r>
          </a:p>
          <a:p>
            <a:r>
              <a:rPr lang="en-US" sz="2000" dirty="0"/>
              <a:t>Particular focus on reliability (licensed spectrum deterministic transmissions)</a:t>
            </a:r>
          </a:p>
          <a:p>
            <a:r>
              <a:rPr lang="en-US" sz="2000" dirty="0"/>
              <a:t>Applications: smart cities (fault diagnostics and control), eHealth</a:t>
            </a:r>
          </a:p>
          <a:p>
            <a:endParaRPr lang="en-US" sz="2000" dirty="0"/>
          </a:p>
        </p:txBody>
      </p:sp>
      <p:sp>
        <p:nvSpPr>
          <p:cNvPr id="11" name="Content Placeholder 10">
            <a:extLst>
              <a:ext uri="{FF2B5EF4-FFF2-40B4-BE49-F238E27FC236}">
                <a16:creationId xmlns:a16="http://schemas.microsoft.com/office/drawing/2014/main" id="{1BB62C48-1674-4311-AD97-71C5E31AF01D}"/>
              </a:ext>
            </a:extLst>
          </p:cNvPr>
          <p:cNvSpPr>
            <a:spLocks noGrp="1"/>
          </p:cNvSpPr>
          <p:nvPr>
            <p:ph sz="quarter" idx="21"/>
          </p:nvPr>
        </p:nvSpPr>
        <p:spPr/>
        <p:txBody>
          <a:bodyPr/>
          <a:lstStyle/>
          <a:p>
            <a:r>
              <a:rPr lang="en-US" sz="2000" dirty="0"/>
              <a:t>Deployment types:</a:t>
            </a:r>
          </a:p>
        </p:txBody>
      </p:sp>
      <p:pic>
        <p:nvPicPr>
          <p:cNvPr id="15" name="Picture 14" descr="A screenshot of a cell phone&#10;&#10;Description automatically generated">
            <a:extLst>
              <a:ext uri="{FF2B5EF4-FFF2-40B4-BE49-F238E27FC236}">
                <a16:creationId xmlns:a16="http://schemas.microsoft.com/office/drawing/2014/main" id="{202230B1-CC0F-4F43-998C-C2793A3D790C}"/>
              </a:ext>
            </a:extLst>
          </p:cNvPr>
          <p:cNvPicPr>
            <a:picLocks noChangeAspect="1"/>
          </p:cNvPicPr>
          <p:nvPr/>
        </p:nvPicPr>
        <p:blipFill>
          <a:blip r:embed="rId3"/>
          <a:stretch>
            <a:fillRect/>
          </a:stretch>
        </p:blipFill>
        <p:spPr>
          <a:xfrm>
            <a:off x="3601905" y="2726675"/>
            <a:ext cx="7924800" cy="2286000"/>
          </a:xfrm>
          <a:prstGeom prst="rect">
            <a:avLst/>
          </a:prstGeom>
        </p:spPr>
      </p:pic>
    </p:spTree>
    <p:extLst>
      <p:ext uri="{BB962C8B-B14F-4D97-AF65-F5344CB8AC3E}">
        <p14:creationId xmlns:p14="http://schemas.microsoft.com/office/powerpoint/2010/main" val="153445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31F561-6D8B-4B28-96C0-356A09C088BE}"/>
              </a:ext>
            </a:extLst>
          </p:cNvPr>
          <p:cNvSpPr>
            <a:spLocks noGrp="1"/>
          </p:cNvSpPr>
          <p:nvPr>
            <p:ph type="title"/>
          </p:nvPr>
        </p:nvSpPr>
        <p:spPr>
          <a:prstGeom prst="rect">
            <a:avLst/>
          </a:prstGeom>
        </p:spPr>
        <p:txBody>
          <a:bodyPr anchor="t">
            <a:normAutofit/>
          </a:bodyPr>
          <a:lstStyle/>
          <a:p>
            <a:r>
              <a:rPr lang="en-US" dirty="0"/>
              <a:t>NB-IoT characteristics</a:t>
            </a:r>
          </a:p>
        </p:txBody>
      </p:sp>
      <p:graphicFrame>
        <p:nvGraphicFramePr>
          <p:cNvPr id="9" name="Content Placeholder 6">
            <a:extLst>
              <a:ext uri="{FF2B5EF4-FFF2-40B4-BE49-F238E27FC236}">
                <a16:creationId xmlns:a16="http://schemas.microsoft.com/office/drawing/2014/main" id="{6C7F9ABB-FB72-4E4C-B8BE-EE08CCDF14B0}"/>
              </a:ext>
            </a:extLst>
          </p:cNvPr>
          <p:cNvGraphicFramePr>
            <a:graphicFrameLocks noGrp="1"/>
          </p:cNvGraphicFramePr>
          <p:nvPr>
            <p:ph idx="1"/>
            <p:extLst>
              <p:ext uri="{D42A27DB-BD31-4B8C-83A1-F6EECF244321}">
                <p14:modId xmlns:p14="http://schemas.microsoft.com/office/powerpoint/2010/main" val="2758341027"/>
              </p:ext>
            </p:extLst>
          </p:nvPr>
        </p:nvGraphicFramePr>
        <p:xfrm>
          <a:off x="479425" y="1171575"/>
          <a:ext cx="11233150" cy="4546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072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B4220D-DFE8-44CF-B458-EA1C369733D2}"/>
              </a:ext>
            </a:extLst>
          </p:cNvPr>
          <p:cNvSpPr>
            <a:spLocks noGrp="1"/>
          </p:cNvSpPr>
          <p:nvPr>
            <p:ph type="title"/>
          </p:nvPr>
        </p:nvSpPr>
        <p:spPr/>
        <p:txBody>
          <a:bodyPr/>
          <a:lstStyle/>
          <a:p>
            <a:r>
              <a:rPr lang="en-US" dirty="0"/>
              <a:t>Wireless Local Area Networks (WLANs)</a:t>
            </a:r>
          </a:p>
        </p:txBody>
      </p:sp>
      <p:sp>
        <p:nvSpPr>
          <p:cNvPr id="6" name="Content Placeholder 5">
            <a:extLst>
              <a:ext uri="{FF2B5EF4-FFF2-40B4-BE49-F238E27FC236}">
                <a16:creationId xmlns:a16="http://schemas.microsoft.com/office/drawing/2014/main" id="{8C2FFCC8-114B-457C-86F5-335DA1313CE1}"/>
              </a:ext>
            </a:extLst>
          </p:cNvPr>
          <p:cNvSpPr>
            <a:spLocks noGrp="1"/>
          </p:cNvSpPr>
          <p:nvPr>
            <p:ph idx="1"/>
          </p:nvPr>
        </p:nvSpPr>
        <p:spPr/>
        <p:txBody>
          <a:bodyPr/>
          <a:lstStyle/>
          <a:p>
            <a:r>
              <a:rPr lang="en-US" dirty="0"/>
              <a:t>Computer networking technology spanning limited areas (home, office buildings, campus), where devices communicate wirelessly</a:t>
            </a:r>
          </a:p>
          <a:p>
            <a:r>
              <a:rPr lang="en-US" dirty="0"/>
              <a:t>The concept emerged in the 1970s, with the design of ALOHAnet, the first wireless packet data network interconnecting different islands in Hawaii</a:t>
            </a:r>
          </a:p>
          <a:p>
            <a:r>
              <a:rPr lang="en-US" dirty="0"/>
              <a:t>Core idea of pure ALOHA:</a:t>
            </a:r>
          </a:p>
          <a:p>
            <a:pPr lvl="1"/>
            <a:r>
              <a:rPr lang="en-US" dirty="0"/>
              <a:t>A station that has data to send, transmits immediately (no need to control who transmits)</a:t>
            </a:r>
          </a:p>
          <a:p>
            <a:pPr lvl="1"/>
            <a:r>
              <a:rPr lang="en-US" dirty="0"/>
              <a:t>If the message collided (i.e., was not acknowledged), retransmit “later”</a:t>
            </a:r>
          </a:p>
          <a:p>
            <a:pPr lvl="1"/>
            <a:r>
              <a:rPr lang="en-US" dirty="0"/>
              <a:t>Problem: channel time wasted on collisions and on back-off</a:t>
            </a:r>
          </a:p>
          <a:p>
            <a:r>
              <a:rPr lang="en-US" dirty="0"/>
              <a:t>Subsequent WLAN protocols refine this idea by using slotted channels and listening for the medium to be idle before a transmission attempt</a:t>
            </a:r>
          </a:p>
        </p:txBody>
      </p:sp>
    </p:spTree>
    <p:extLst>
      <p:ext uri="{BB962C8B-B14F-4D97-AF65-F5344CB8AC3E}">
        <p14:creationId xmlns:p14="http://schemas.microsoft.com/office/powerpoint/2010/main" val="1725551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ACE7-89DE-49F2-ACA0-0BC98C1E463D}"/>
              </a:ext>
            </a:extLst>
          </p:cNvPr>
          <p:cNvSpPr>
            <a:spLocks noGrp="1"/>
          </p:cNvSpPr>
          <p:nvPr>
            <p:ph type="title"/>
          </p:nvPr>
        </p:nvSpPr>
        <p:spPr/>
        <p:txBody>
          <a:bodyPr/>
          <a:lstStyle/>
          <a:p>
            <a:r>
              <a:rPr lang="en-GB" dirty="0"/>
              <a:t>Cellular IoT (CIoT) architecture</a:t>
            </a:r>
          </a:p>
        </p:txBody>
      </p:sp>
      <p:sp>
        <p:nvSpPr>
          <p:cNvPr id="4" name="Text Placeholder 3">
            <a:extLst>
              <a:ext uri="{FF2B5EF4-FFF2-40B4-BE49-F238E27FC236}">
                <a16:creationId xmlns:a16="http://schemas.microsoft.com/office/drawing/2014/main" id="{DEA078F6-93A4-481C-9CEC-4BDD03663D2F}"/>
              </a:ext>
            </a:extLst>
          </p:cNvPr>
          <p:cNvSpPr>
            <a:spLocks noGrp="1"/>
          </p:cNvSpPr>
          <p:nvPr>
            <p:ph type="body" sz="quarter" idx="13"/>
          </p:nvPr>
        </p:nvSpPr>
        <p:spPr/>
        <p:txBody>
          <a:bodyPr/>
          <a:lstStyle/>
          <a:p>
            <a:r>
              <a:rPr lang="en-GB" dirty="0"/>
              <a:t>Apart from a new radio interface, service capability exposure function (SCEF) added</a:t>
            </a:r>
          </a:p>
        </p:txBody>
      </p:sp>
      <p:sp>
        <p:nvSpPr>
          <p:cNvPr id="5" name="Content Placeholder 4">
            <a:extLst>
              <a:ext uri="{FF2B5EF4-FFF2-40B4-BE49-F238E27FC236}">
                <a16:creationId xmlns:a16="http://schemas.microsoft.com/office/drawing/2014/main" id="{42301442-98C3-48C7-A7AA-CAD71F3B6670}"/>
              </a:ext>
            </a:extLst>
          </p:cNvPr>
          <p:cNvSpPr>
            <a:spLocks noGrp="1"/>
          </p:cNvSpPr>
          <p:nvPr>
            <p:ph sz="quarter" idx="15"/>
          </p:nvPr>
        </p:nvSpPr>
        <p:spPr/>
        <p:txBody>
          <a:bodyPr/>
          <a:lstStyle/>
          <a:p>
            <a:endParaRPr lang="en-GB" sz="2000" dirty="0"/>
          </a:p>
          <a:p>
            <a:r>
              <a:rPr lang="en-GB" sz="2000" dirty="0"/>
              <a:t>UE – User Equipment</a:t>
            </a:r>
          </a:p>
          <a:p>
            <a:r>
              <a:rPr lang="en-GB" sz="2000" dirty="0"/>
              <a:t>RAN – Radio Access Network</a:t>
            </a:r>
          </a:p>
          <a:p>
            <a:r>
              <a:rPr lang="en-GB" sz="2000" dirty="0"/>
              <a:t>SGW – Serving Gateway</a:t>
            </a:r>
          </a:p>
          <a:p>
            <a:r>
              <a:rPr lang="en-GB" sz="2000" dirty="0"/>
              <a:t>PGW – Packet gateway</a:t>
            </a:r>
          </a:p>
          <a:p>
            <a:r>
              <a:rPr lang="en-GB" sz="2000" dirty="0"/>
              <a:t>MME – Mobility Management Entity</a:t>
            </a:r>
          </a:p>
        </p:txBody>
      </p:sp>
      <p:pic>
        <p:nvPicPr>
          <p:cNvPr id="8" name="Content Placeholder 7" descr="A picture containing clock, meter&#10;&#10;Description automatically generated">
            <a:extLst>
              <a:ext uri="{FF2B5EF4-FFF2-40B4-BE49-F238E27FC236}">
                <a16:creationId xmlns:a16="http://schemas.microsoft.com/office/drawing/2014/main" id="{5CEEEE5B-A86F-4B29-A7DE-24A7EA1225F0}"/>
              </a:ext>
            </a:extLst>
          </p:cNvPr>
          <p:cNvPicPr>
            <a:picLocks noGrp="1" noChangeAspect="1"/>
          </p:cNvPicPr>
          <p:nvPr>
            <p:ph sz="quarter" idx="21"/>
          </p:nvPr>
        </p:nvPicPr>
        <p:blipFill>
          <a:blip r:embed="rId3"/>
          <a:stretch>
            <a:fillRect/>
          </a:stretch>
        </p:blipFill>
        <p:spPr>
          <a:xfrm>
            <a:off x="738981" y="2424972"/>
            <a:ext cx="7829550" cy="2295525"/>
          </a:xfrm>
        </p:spPr>
      </p:pic>
      <p:sp>
        <p:nvSpPr>
          <p:cNvPr id="9" name="Rectangle 8">
            <a:extLst>
              <a:ext uri="{FF2B5EF4-FFF2-40B4-BE49-F238E27FC236}">
                <a16:creationId xmlns:a16="http://schemas.microsoft.com/office/drawing/2014/main" id="{4C1FB848-7AD9-4CF5-B65C-A145A813D174}"/>
              </a:ext>
            </a:extLst>
          </p:cNvPr>
          <p:cNvSpPr/>
          <p:nvPr/>
        </p:nvSpPr>
        <p:spPr>
          <a:xfrm>
            <a:off x="479425" y="5163519"/>
            <a:ext cx="2381293" cy="646331"/>
          </a:xfrm>
          <a:prstGeom prst="rect">
            <a:avLst/>
          </a:prstGeom>
        </p:spPr>
        <p:txBody>
          <a:bodyPr wrap="none">
            <a:spAutoFit/>
          </a:bodyPr>
          <a:lstStyle/>
          <a:p>
            <a:pPr marL="0" indent="0">
              <a:buNone/>
            </a:pPr>
            <a:r>
              <a:rPr lang="en-GB" altLang="en-US" dirty="0">
                <a:latin typeface="+mn-lt"/>
              </a:rPr>
              <a:t>Red path: control plane</a:t>
            </a:r>
          </a:p>
          <a:p>
            <a:pPr marL="0" indent="0">
              <a:buNone/>
            </a:pPr>
            <a:r>
              <a:rPr lang="en-GB" altLang="en-US" dirty="0">
                <a:latin typeface="+mn-lt"/>
              </a:rPr>
              <a:t>Blue path: user plane</a:t>
            </a:r>
          </a:p>
        </p:txBody>
      </p:sp>
    </p:spTree>
    <p:extLst>
      <p:ext uri="{BB962C8B-B14F-4D97-AF65-F5344CB8AC3E}">
        <p14:creationId xmlns:p14="http://schemas.microsoft.com/office/powerpoint/2010/main" val="2966616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3E4C9-4F54-45BD-B9BF-1F58FF539602}"/>
              </a:ext>
            </a:extLst>
          </p:cNvPr>
          <p:cNvSpPr>
            <a:spLocks noGrp="1"/>
          </p:cNvSpPr>
          <p:nvPr>
            <p:ph type="title"/>
          </p:nvPr>
        </p:nvSpPr>
        <p:spPr/>
        <p:txBody>
          <a:bodyPr/>
          <a:lstStyle/>
          <a:p>
            <a:r>
              <a:rPr lang="en-US" dirty="0"/>
              <a:t>NB-IoT downlink</a:t>
            </a:r>
          </a:p>
        </p:txBody>
      </p:sp>
      <p:sp>
        <p:nvSpPr>
          <p:cNvPr id="6" name="Content Placeholder 5">
            <a:extLst>
              <a:ext uri="{FF2B5EF4-FFF2-40B4-BE49-F238E27FC236}">
                <a16:creationId xmlns:a16="http://schemas.microsoft.com/office/drawing/2014/main" id="{FA85ABC3-06B7-456D-AA56-3924561BA5F0}"/>
              </a:ext>
            </a:extLst>
          </p:cNvPr>
          <p:cNvSpPr>
            <a:spLocks noGrp="1"/>
          </p:cNvSpPr>
          <p:nvPr>
            <p:ph idx="1"/>
          </p:nvPr>
        </p:nvSpPr>
        <p:spPr/>
        <p:txBody>
          <a:bodyPr/>
          <a:lstStyle/>
          <a:p>
            <a:r>
              <a:rPr lang="en-US" altLang="en-US" dirty="0"/>
              <a:t>Each NB-IoT subframe spans one physical resource block (PRB) </a:t>
            </a:r>
          </a:p>
          <a:p>
            <a:r>
              <a:rPr lang="en-US" altLang="en-US" dirty="0"/>
              <a:t>One PRB spans 12 subcarriers in the frequency domain and one time slot (1ms)</a:t>
            </a:r>
          </a:p>
          <a:p>
            <a:r>
              <a:rPr lang="en-US" altLang="en-US" dirty="0"/>
              <a:t>Frame duration: 10ms</a:t>
            </a:r>
          </a:p>
          <a:p>
            <a:r>
              <a:rPr lang="en-US" altLang="en-US" dirty="0"/>
              <a:t>Data transmitting in Narrow-band Physical Downlink Shared Channels (NPDSCH)</a:t>
            </a:r>
          </a:p>
          <a:p>
            <a:endParaRPr lang="en-US" altLang="en-US" dirty="0"/>
          </a:p>
          <a:p>
            <a:endParaRPr lang="en-US" altLang="en-US" dirty="0"/>
          </a:p>
          <a:p>
            <a:endParaRPr lang="en-US" altLang="en-US" dirty="0"/>
          </a:p>
          <a:p>
            <a:endParaRPr lang="en-US" altLang="en-US" dirty="0"/>
          </a:p>
        </p:txBody>
      </p:sp>
      <p:pic>
        <p:nvPicPr>
          <p:cNvPr id="8" name="Picture 7" descr="A close up of a piece of paper&#10;&#10;Description automatically generated">
            <a:extLst>
              <a:ext uri="{FF2B5EF4-FFF2-40B4-BE49-F238E27FC236}">
                <a16:creationId xmlns:a16="http://schemas.microsoft.com/office/drawing/2014/main" id="{45B4C847-1C15-4ED7-B3AE-58065A0852A5}"/>
              </a:ext>
            </a:extLst>
          </p:cNvPr>
          <p:cNvPicPr>
            <a:picLocks noChangeAspect="1"/>
          </p:cNvPicPr>
          <p:nvPr/>
        </p:nvPicPr>
        <p:blipFill>
          <a:blip r:embed="rId3"/>
          <a:stretch>
            <a:fillRect/>
          </a:stretch>
        </p:blipFill>
        <p:spPr>
          <a:xfrm>
            <a:off x="2266950" y="3553289"/>
            <a:ext cx="7658100" cy="2133600"/>
          </a:xfrm>
          <a:prstGeom prst="rect">
            <a:avLst/>
          </a:prstGeom>
        </p:spPr>
      </p:pic>
    </p:spTree>
    <p:extLst>
      <p:ext uri="{BB962C8B-B14F-4D97-AF65-F5344CB8AC3E}">
        <p14:creationId xmlns:p14="http://schemas.microsoft.com/office/powerpoint/2010/main" val="3061097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3E4C9-4F54-45BD-B9BF-1F58FF539602}"/>
              </a:ext>
            </a:extLst>
          </p:cNvPr>
          <p:cNvSpPr>
            <a:spLocks noGrp="1"/>
          </p:cNvSpPr>
          <p:nvPr>
            <p:ph type="title"/>
          </p:nvPr>
        </p:nvSpPr>
        <p:spPr/>
        <p:txBody>
          <a:bodyPr/>
          <a:lstStyle/>
          <a:p>
            <a:r>
              <a:rPr lang="en-US" dirty="0"/>
              <a:t>NB-IoT uplink</a:t>
            </a:r>
          </a:p>
        </p:txBody>
      </p:sp>
      <p:sp>
        <p:nvSpPr>
          <p:cNvPr id="5" name="Text Placeholder 4">
            <a:extLst>
              <a:ext uri="{FF2B5EF4-FFF2-40B4-BE49-F238E27FC236}">
                <a16:creationId xmlns:a16="http://schemas.microsoft.com/office/drawing/2014/main" id="{3CA4FF8F-7963-4E8E-AEE6-234E89ECB83D}"/>
              </a:ext>
            </a:extLst>
          </p:cNvPr>
          <p:cNvSpPr>
            <a:spLocks noGrp="1"/>
          </p:cNvSpPr>
          <p:nvPr>
            <p:ph type="body" sz="quarter" idx="13"/>
          </p:nvPr>
        </p:nvSpPr>
        <p:spPr/>
        <p:txBody>
          <a:bodyPr/>
          <a:lstStyle/>
          <a:p>
            <a:r>
              <a:rPr lang="en-US" dirty="0"/>
              <a:t>Up to 48 subcarriers can be configured</a:t>
            </a:r>
          </a:p>
        </p:txBody>
      </p:sp>
      <p:sp>
        <p:nvSpPr>
          <p:cNvPr id="6" name="Content Placeholder 5">
            <a:extLst>
              <a:ext uri="{FF2B5EF4-FFF2-40B4-BE49-F238E27FC236}">
                <a16:creationId xmlns:a16="http://schemas.microsoft.com/office/drawing/2014/main" id="{FA85ABC3-06B7-456D-AA56-3924561BA5F0}"/>
              </a:ext>
            </a:extLst>
          </p:cNvPr>
          <p:cNvSpPr>
            <a:spLocks noGrp="1"/>
          </p:cNvSpPr>
          <p:nvPr>
            <p:ph idx="1"/>
          </p:nvPr>
        </p:nvSpPr>
        <p:spPr/>
        <p:txBody>
          <a:bodyPr/>
          <a:lstStyle/>
          <a:p>
            <a:r>
              <a:rPr lang="en-US" altLang="en-US" dirty="0"/>
              <a:t>New single tone signal with frequency hopping used on Narrow-band Physical Random Access Channels (NPRACH)</a:t>
            </a:r>
          </a:p>
          <a:p>
            <a:r>
              <a:rPr lang="en-US" altLang="en-US" dirty="0"/>
              <a:t>UE randomly select one subcarrier to transmit preamble</a:t>
            </a:r>
          </a:p>
          <a:p>
            <a:pPr lvl="1"/>
            <a:r>
              <a:rPr lang="en-US" altLang="en-US" dirty="0"/>
              <a:t>Hops one subcarrier between symbols 1–2 and 3–4 and 6 subcarriers between 2–3</a:t>
            </a:r>
          </a:p>
          <a:p>
            <a:pPr lvl="1"/>
            <a:r>
              <a:rPr lang="en-US" altLang="en-US" dirty="0"/>
              <a:t>Then pseudo-random hopping</a:t>
            </a:r>
          </a:p>
          <a:p>
            <a:r>
              <a:rPr lang="en-US" altLang="en-US" dirty="0"/>
              <a:t>Base station responds instructing which uplink resources to be utilized for TX</a:t>
            </a:r>
          </a:p>
          <a:p>
            <a:endParaRPr lang="en-US" altLang="en-US" dirty="0"/>
          </a:p>
          <a:p>
            <a:endParaRPr lang="en-US" altLang="en-US" dirty="0"/>
          </a:p>
          <a:p>
            <a:endParaRPr lang="en-US" altLang="en-US" dirty="0"/>
          </a:p>
        </p:txBody>
      </p:sp>
      <p:pic>
        <p:nvPicPr>
          <p:cNvPr id="8" name="Picture 7">
            <a:extLst>
              <a:ext uri="{FF2B5EF4-FFF2-40B4-BE49-F238E27FC236}">
                <a16:creationId xmlns:a16="http://schemas.microsoft.com/office/drawing/2014/main" id="{45B4C847-1C15-4ED7-B3AE-58065A0852A5}"/>
              </a:ext>
            </a:extLst>
          </p:cNvPr>
          <p:cNvPicPr>
            <a:picLocks noChangeAspect="1"/>
          </p:cNvPicPr>
          <p:nvPr/>
        </p:nvPicPr>
        <p:blipFill>
          <a:blip r:embed="rId3"/>
          <a:srcRect/>
          <a:stretch/>
        </p:blipFill>
        <p:spPr>
          <a:xfrm>
            <a:off x="6231469" y="1629080"/>
            <a:ext cx="5481106" cy="4326400"/>
          </a:xfrm>
          <a:prstGeom prst="rect">
            <a:avLst/>
          </a:prstGeom>
        </p:spPr>
      </p:pic>
    </p:spTree>
    <p:extLst>
      <p:ext uri="{BB962C8B-B14F-4D97-AF65-F5344CB8AC3E}">
        <p14:creationId xmlns:p14="http://schemas.microsoft.com/office/powerpoint/2010/main" val="3897806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C3B4A-5DD6-421B-B324-2FB288BA8DC3}"/>
              </a:ext>
            </a:extLst>
          </p:cNvPr>
          <p:cNvSpPr>
            <a:spLocks noGrp="1"/>
          </p:cNvSpPr>
          <p:nvPr>
            <p:ph type="title"/>
          </p:nvPr>
        </p:nvSpPr>
        <p:spPr/>
        <p:txBody>
          <a:bodyPr/>
          <a:lstStyle/>
          <a:p>
            <a:r>
              <a:rPr lang="en-US" dirty="0"/>
              <a:t>Coming next</a:t>
            </a:r>
          </a:p>
        </p:txBody>
      </p:sp>
      <p:graphicFrame>
        <p:nvGraphicFramePr>
          <p:cNvPr id="10" name="Table 10">
            <a:extLst>
              <a:ext uri="{FF2B5EF4-FFF2-40B4-BE49-F238E27FC236}">
                <a16:creationId xmlns:a16="http://schemas.microsoft.com/office/drawing/2014/main" id="{629BCCE0-D758-4341-AECE-F8CDE2C62AC6}"/>
              </a:ext>
            </a:extLst>
          </p:cNvPr>
          <p:cNvGraphicFramePr>
            <a:graphicFrameLocks noGrp="1"/>
          </p:cNvGraphicFramePr>
          <p:nvPr>
            <p:ph type="tbl" sz="quarter" idx="13"/>
            <p:extLst>
              <p:ext uri="{D42A27DB-BD31-4B8C-83A1-F6EECF244321}">
                <p14:modId xmlns:p14="http://schemas.microsoft.com/office/powerpoint/2010/main" val="4178792231"/>
              </p:ext>
            </p:extLst>
          </p:nvPr>
        </p:nvGraphicFramePr>
        <p:xfrm>
          <a:off x="479424" y="1258888"/>
          <a:ext cx="9197976" cy="4754880"/>
        </p:xfrm>
        <a:graphic>
          <a:graphicData uri="http://schemas.openxmlformats.org/drawingml/2006/table">
            <a:tbl>
              <a:tblPr firstRow="1" bandRow="1">
                <a:tableStyleId>{69012ECD-51FC-41F1-AA8D-1B2483CD663E}</a:tableStyleId>
              </a:tblPr>
              <a:tblGrid>
                <a:gridCol w="3813176">
                  <a:extLst>
                    <a:ext uri="{9D8B030D-6E8A-4147-A177-3AD203B41FA5}">
                      <a16:colId xmlns:a16="http://schemas.microsoft.com/office/drawing/2014/main" val="1947611529"/>
                    </a:ext>
                  </a:extLst>
                </a:gridCol>
                <a:gridCol w="5384800">
                  <a:extLst>
                    <a:ext uri="{9D8B030D-6E8A-4147-A177-3AD203B41FA5}">
                      <a16:colId xmlns:a16="http://schemas.microsoft.com/office/drawing/2014/main" val="2208612124"/>
                    </a:ext>
                  </a:extLst>
                </a:gridCol>
              </a:tblGrid>
              <a:tr h="370840">
                <a:tc>
                  <a:txBody>
                    <a:bodyPr/>
                    <a:lstStyle/>
                    <a:p>
                      <a:r>
                        <a:rPr lang="en-US" sz="2400" noProof="0" dirty="0"/>
                        <a:t>Module</a:t>
                      </a:r>
                    </a:p>
                  </a:txBody>
                  <a:tcPr/>
                </a:tc>
                <a:tc>
                  <a:txBody>
                    <a:bodyPr/>
                    <a:lstStyle/>
                    <a:p>
                      <a:r>
                        <a:rPr lang="en-US" sz="2400" noProof="0" dirty="0"/>
                        <a:t>Contents</a:t>
                      </a:r>
                    </a:p>
                  </a:txBody>
                  <a:tcPr/>
                </a:tc>
                <a:extLst>
                  <a:ext uri="{0D108BD9-81ED-4DB2-BD59-A6C34878D82A}">
                    <a16:rowId xmlns:a16="http://schemas.microsoft.com/office/drawing/2014/main" val="1447108313"/>
                  </a:ext>
                </a:extLst>
              </a:tr>
              <a:tr h="370840">
                <a:tc>
                  <a:txBody>
                    <a:bodyPr/>
                    <a:lstStyle/>
                    <a:p>
                      <a:r>
                        <a:rPr lang="en-US" sz="2400" noProof="0" dirty="0"/>
                        <a:t>The Cloud</a:t>
                      </a:r>
                    </a:p>
                  </a:txBody>
                  <a:tcPr>
                    <a:solidFill>
                      <a:schemeClr val="bg2"/>
                    </a:solidFill>
                  </a:tcPr>
                </a:tc>
                <a:tc>
                  <a:txBody>
                    <a:bodyPr/>
                    <a:lstStyle/>
                    <a:p>
                      <a:pPr marL="342900" indent="-342900">
                        <a:buFont typeface="Arial" panose="020B0604020202020204" pitchFamily="34" charset="0"/>
                        <a:buChar char="•"/>
                      </a:pPr>
                      <a:r>
                        <a:rPr lang="en-US" sz="2400" noProof="0" dirty="0"/>
                        <a:t>Virtual Machines and Containers</a:t>
                      </a:r>
                    </a:p>
                    <a:p>
                      <a:pPr marL="342900" indent="-342900">
                        <a:buFont typeface="Arial" panose="020B0604020202020204" pitchFamily="34" charset="0"/>
                        <a:buChar char="•"/>
                      </a:pPr>
                      <a:r>
                        <a:rPr lang="en-US" sz="2400" noProof="0" dirty="0"/>
                        <a:t>Protocols</a:t>
                      </a:r>
                    </a:p>
                    <a:p>
                      <a:pPr marL="342900" indent="-342900">
                        <a:buFont typeface="Arial" panose="020B0604020202020204" pitchFamily="34" charset="0"/>
                        <a:buChar char="•"/>
                      </a:pPr>
                      <a:r>
                        <a:rPr lang="en-US" sz="2400" noProof="0" dirty="0"/>
                        <a:t>Big Data Processing</a:t>
                      </a:r>
                    </a:p>
                    <a:p>
                      <a:pPr marL="342900" indent="-342900">
                        <a:buFont typeface="Arial" panose="020B0604020202020204" pitchFamily="34" charset="0"/>
                        <a:buChar char="•"/>
                      </a:pPr>
                      <a:r>
                        <a:rPr lang="en-US" sz="2400" noProof="0"/>
                        <a:t>Device Management </a:t>
                      </a:r>
                      <a:r>
                        <a:rPr lang="en-US" sz="2400" noProof="0" dirty="0"/>
                        <a:t>Platform</a:t>
                      </a:r>
                    </a:p>
                  </a:txBody>
                  <a:tcPr/>
                </a:tc>
                <a:extLst>
                  <a:ext uri="{0D108BD9-81ED-4DB2-BD59-A6C34878D82A}">
                    <a16:rowId xmlns:a16="http://schemas.microsoft.com/office/drawing/2014/main" val="4273797912"/>
                  </a:ext>
                </a:extLst>
              </a:tr>
              <a:tr h="370840">
                <a:tc>
                  <a:txBody>
                    <a:bodyPr/>
                    <a:lstStyle/>
                    <a:p>
                      <a:r>
                        <a:rPr lang="en-US" sz="2400" noProof="0" dirty="0"/>
                        <a:t>IoT Security</a:t>
                      </a:r>
                    </a:p>
                  </a:txBody>
                  <a:tcPr>
                    <a:solidFill>
                      <a:schemeClr val="bg2"/>
                    </a:solidFill>
                  </a:tcPr>
                </a:tc>
                <a:tc>
                  <a:txBody>
                    <a:bodyPr/>
                    <a:lstStyle/>
                    <a:p>
                      <a:pPr marL="342900" indent="-342900">
                        <a:buFont typeface="Arial" panose="020B0604020202020204" pitchFamily="34" charset="0"/>
                        <a:buChar char="•"/>
                      </a:pPr>
                      <a:r>
                        <a:rPr lang="en-US" sz="2400" noProof="0" dirty="0"/>
                        <a:t>Importance of security in IoT</a:t>
                      </a:r>
                    </a:p>
                    <a:p>
                      <a:pPr marL="342900" indent="-342900">
                        <a:buFont typeface="Arial" panose="020B0604020202020204" pitchFamily="34" charset="0"/>
                        <a:buChar char="•"/>
                      </a:pPr>
                      <a:r>
                        <a:rPr lang="en-US" sz="2400" noProof="0" dirty="0"/>
                        <a:t>Threat modeling</a:t>
                      </a:r>
                    </a:p>
                    <a:p>
                      <a:pPr marL="342900" indent="-342900">
                        <a:buFont typeface="Arial" panose="020B0604020202020204" pitchFamily="34" charset="0"/>
                        <a:buChar char="•"/>
                      </a:pPr>
                      <a:r>
                        <a:rPr lang="en-US" sz="2400" noProof="0" dirty="0"/>
                        <a:t>Encryption</a:t>
                      </a:r>
                    </a:p>
                  </a:txBody>
                  <a:tcPr/>
                </a:tc>
                <a:extLst>
                  <a:ext uri="{0D108BD9-81ED-4DB2-BD59-A6C34878D82A}">
                    <a16:rowId xmlns:a16="http://schemas.microsoft.com/office/drawing/2014/main" val="165250935"/>
                  </a:ext>
                </a:extLst>
              </a:tr>
              <a:tr h="370840">
                <a:tc>
                  <a:txBody>
                    <a:bodyPr/>
                    <a:lstStyle/>
                    <a:p>
                      <a:r>
                        <a:rPr lang="en-US" sz="2400" noProof="0" dirty="0"/>
                        <a:t>Current and Future IoT Trends</a:t>
                      </a:r>
                    </a:p>
                  </a:txBody>
                  <a:tcPr>
                    <a:solidFill>
                      <a:schemeClr val="bg2"/>
                    </a:solidFill>
                  </a:tcPr>
                </a:tc>
                <a:tc>
                  <a:txBody>
                    <a:bodyPr/>
                    <a:lstStyle/>
                    <a:p>
                      <a:pPr marL="342900" indent="-342900">
                        <a:buFont typeface="Arial" panose="020B0604020202020204" pitchFamily="34" charset="0"/>
                        <a:buChar char="•"/>
                      </a:pPr>
                      <a:r>
                        <a:rPr lang="en-US" sz="2400" noProof="0" dirty="0"/>
                        <a:t>Machine learning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noProof="0" dirty="0"/>
                        <a:t>Edge computing</a:t>
                      </a:r>
                    </a:p>
                    <a:p>
                      <a:pPr marL="342900" indent="-342900">
                        <a:buFont typeface="Arial" panose="020B0604020202020204" pitchFamily="34" charset="0"/>
                        <a:buChar char="•"/>
                      </a:pPr>
                      <a:r>
                        <a:rPr lang="en-US" sz="2400" noProof="0" dirty="0"/>
                        <a:t>Platform Security Architecture</a:t>
                      </a:r>
                    </a:p>
                    <a:p>
                      <a:pPr marL="342900" indent="-342900">
                        <a:buFont typeface="Arial" panose="020B0604020202020204" pitchFamily="34" charset="0"/>
                        <a:buChar char="•"/>
                      </a:pPr>
                      <a:r>
                        <a:rPr lang="en-US" sz="2400" noProof="0" dirty="0"/>
                        <a:t>Research topics</a:t>
                      </a:r>
                    </a:p>
                  </a:txBody>
                  <a:tcPr/>
                </a:tc>
                <a:extLst>
                  <a:ext uri="{0D108BD9-81ED-4DB2-BD59-A6C34878D82A}">
                    <a16:rowId xmlns:a16="http://schemas.microsoft.com/office/drawing/2014/main" val="1890717972"/>
                  </a:ext>
                </a:extLst>
              </a:tr>
            </a:tbl>
          </a:graphicData>
        </a:graphic>
      </p:graphicFrame>
    </p:spTree>
    <p:extLst>
      <p:ext uri="{BB962C8B-B14F-4D97-AF65-F5344CB8AC3E}">
        <p14:creationId xmlns:p14="http://schemas.microsoft.com/office/powerpoint/2010/main" val="351315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2152560" y="365040"/>
            <a:ext cx="788616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endParaRPr lang="en-GB" sz="4400" spc="-1" dirty="0">
              <a:latin typeface="Arial"/>
            </a:endParaRPr>
          </a:p>
        </p:txBody>
      </p:sp>
      <p:sp>
        <p:nvSpPr>
          <p:cNvPr id="4" name="Title 3">
            <a:extLst>
              <a:ext uri="{FF2B5EF4-FFF2-40B4-BE49-F238E27FC236}">
                <a16:creationId xmlns:a16="http://schemas.microsoft.com/office/drawing/2014/main" id="{C4E90E23-5D63-40CC-9874-2E44DE87A1E4}"/>
              </a:ext>
            </a:extLst>
          </p:cNvPr>
          <p:cNvSpPr>
            <a:spLocks noGrp="1"/>
          </p:cNvSpPr>
          <p:nvPr>
            <p:ph type="title"/>
          </p:nvPr>
        </p:nvSpPr>
        <p:spPr/>
        <p:txBody>
          <a:bodyPr/>
          <a:lstStyle/>
          <a:p>
            <a:r>
              <a:rPr lang="en-US" dirty="0"/>
              <a:t>WLANs based on IEEE 802.11</a:t>
            </a:r>
            <a:br>
              <a:rPr lang="en-US" dirty="0"/>
            </a:br>
            <a:endParaRPr lang="en-US" dirty="0"/>
          </a:p>
        </p:txBody>
      </p:sp>
      <p:pic>
        <p:nvPicPr>
          <p:cNvPr id="11" name="Content Placeholder 10" descr="A picture containing drawing&#10;&#10;Description automatically generated">
            <a:extLst>
              <a:ext uri="{FF2B5EF4-FFF2-40B4-BE49-F238E27FC236}">
                <a16:creationId xmlns:a16="http://schemas.microsoft.com/office/drawing/2014/main" id="{005650A8-543C-4169-AE27-DEDB6E89C4BC}"/>
              </a:ext>
            </a:extLst>
          </p:cNvPr>
          <p:cNvPicPr>
            <a:picLocks noGrp="1" noChangeAspect="1"/>
          </p:cNvPicPr>
          <p:nvPr>
            <p:ph idx="1"/>
          </p:nvPr>
        </p:nvPicPr>
        <p:blipFill>
          <a:blip r:embed="rId3"/>
          <a:stretch>
            <a:fillRect/>
          </a:stretch>
        </p:blipFill>
        <p:spPr>
          <a:xfrm>
            <a:off x="479425" y="2897921"/>
            <a:ext cx="2619375" cy="1552695"/>
          </a:xfrm>
        </p:spPr>
      </p:pic>
      <p:sp>
        <p:nvSpPr>
          <p:cNvPr id="9" name="Content Placeholder 8">
            <a:extLst>
              <a:ext uri="{FF2B5EF4-FFF2-40B4-BE49-F238E27FC236}">
                <a16:creationId xmlns:a16="http://schemas.microsoft.com/office/drawing/2014/main" id="{12B926C8-D090-4155-9280-C946D8E15B76}"/>
              </a:ext>
            </a:extLst>
          </p:cNvPr>
          <p:cNvSpPr>
            <a:spLocks noGrp="1"/>
          </p:cNvSpPr>
          <p:nvPr>
            <p:ph sz="quarter" idx="21"/>
          </p:nvPr>
        </p:nvSpPr>
        <p:spPr>
          <a:xfrm>
            <a:off x="3416035" y="1296365"/>
            <a:ext cx="8296540" cy="4421173"/>
          </a:xfrm>
        </p:spPr>
        <p:txBody>
          <a:bodyPr/>
          <a:lstStyle/>
          <a:p>
            <a:pPr>
              <a:spcBef>
                <a:spcPts val="500"/>
              </a:spcBef>
            </a:pPr>
            <a:r>
              <a:rPr lang="en-US" dirty="0"/>
              <a:t>Wireless networks following the IEEE 802.11 specification are currently the de facto WLAN technology</a:t>
            </a:r>
          </a:p>
          <a:p>
            <a:pPr>
              <a:spcBef>
                <a:spcPts val="500"/>
              </a:spcBef>
            </a:pPr>
            <a:r>
              <a:rPr lang="en-US" dirty="0"/>
              <a:t>Different protocols in the IEEE 802.11 family bundled together under the Wi-Fi trademark</a:t>
            </a:r>
          </a:p>
          <a:p>
            <a:pPr>
              <a:spcBef>
                <a:spcPts val="500"/>
              </a:spcBef>
            </a:pPr>
            <a:r>
              <a:rPr lang="en-US" dirty="0"/>
              <a:t>Two modes of operation: infrastructure and ad-hoc</a:t>
            </a:r>
          </a:p>
          <a:p>
            <a:pPr>
              <a:spcBef>
                <a:spcPts val="500"/>
              </a:spcBef>
            </a:pPr>
            <a:r>
              <a:rPr lang="en-US" dirty="0"/>
              <a:t>Infrastructure is the default mode</a:t>
            </a:r>
          </a:p>
          <a:p>
            <a:pPr lvl="1"/>
            <a:r>
              <a:rPr lang="en-US" dirty="0"/>
              <a:t>An Access Point (AP) may schedule the transmission of different stations during a contention free period </a:t>
            </a:r>
          </a:p>
          <a:p>
            <a:pPr lvl="1"/>
            <a:r>
              <a:rPr lang="en-US" dirty="0"/>
              <a:t>Most commonly, channel access is decentralized and stations responsible for own behavior</a:t>
            </a:r>
          </a:p>
          <a:p>
            <a:pPr lvl="1"/>
            <a:r>
              <a:rPr lang="en-US" dirty="0"/>
              <a:t>AP manages time synch (through beacons), association, and authentication</a:t>
            </a:r>
          </a:p>
          <a:p>
            <a:pPr>
              <a:spcBef>
                <a:spcPts val="500"/>
              </a:spcBef>
            </a:pPr>
            <a:r>
              <a:rPr lang="en-US" dirty="0"/>
              <a:t>Different nodes may play some roles of an AP in ad-hoc mode (e.g., periodic beaconing)</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7033792" y="1984329"/>
            <a:ext cx="4196525" cy="3293727"/>
          </a:xfrm>
          <a:prstGeom prst="rect">
            <a:avLst/>
          </a:prstGeom>
        </p:spPr>
      </p:pic>
      <p:sp>
        <p:nvSpPr>
          <p:cNvPr id="5" name="Title 4">
            <a:extLst>
              <a:ext uri="{FF2B5EF4-FFF2-40B4-BE49-F238E27FC236}">
                <a16:creationId xmlns:a16="http://schemas.microsoft.com/office/drawing/2014/main" id="{54F15907-61E4-4CA0-88C1-977CAB7CC5C2}"/>
              </a:ext>
            </a:extLst>
          </p:cNvPr>
          <p:cNvSpPr>
            <a:spLocks noGrp="1"/>
          </p:cNvSpPr>
          <p:nvPr>
            <p:ph type="title"/>
          </p:nvPr>
        </p:nvSpPr>
        <p:spPr/>
        <p:txBody>
          <a:bodyPr/>
          <a:lstStyle/>
          <a:p>
            <a:r>
              <a:rPr lang="en-GB" dirty="0"/>
              <a:t>Infrastructure IEEE 802.11 networks</a:t>
            </a:r>
          </a:p>
        </p:txBody>
      </p:sp>
      <p:sp>
        <p:nvSpPr>
          <p:cNvPr id="6" name="Content Placeholder 5">
            <a:extLst>
              <a:ext uri="{FF2B5EF4-FFF2-40B4-BE49-F238E27FC236}">
                <a16:creationId xmlns:a16="http://schemas.microsoft.com/office/drawing/2014/main" id="{BC7B5B16-F657-4AC6-A0E8-748CB15E5D47}"/>
              </a:ext>
            </a:extLst>
          </p:cNvPr>
          <p:cNvSpPr>
            <a:spLocks noGrp="1"/>
          </p:cNvSpPr>
          <p:nvPr>
            <p:ph idx="1"/>
          </p:nvPr>
        </p:nvSpPr>
        <p:spPr/>
        <p:txBody>
          <a:bodyPr/>
          <a:lstStyle/>
          <a:p>
            <a:r>
              <a:rPr lang="en-US" dirty="0"/>
              <a:t>Networks allowed to operate in the following ISM bands:</a:t>
            </a:r>
          </a:p>
          <a:p>
            <a:pPr lvl="1"/>
            <a:endParaRPr lang="en-US" dirty="0"/>
          </a:p>
          <a:p>
            <a:pPr lvl="1"/>
            <a:r>
              <a:rPr lang="en-US" dirty="0"/>
              <a:t>2.4GHz (802.11b/g) – three non-overlapping 20MHz channels; max bitrate: 54 Mb/s (OFDM)</a:t>
            </a:r>
          </a:p>
          <a:p>
            <a:pPr lvl="1"/>
            <a:endParaRPr lang="en-US" dirty="0"/>
          </a:p>
          <a:p>
            <a:pPr lvl="1"/>
            <a:r>
              <a:rPr lang="en-US" dirty="0"/>
              <a:t>5GHz (802.11a) – 12–28 channels (depending on the country); shorter range; bit rate: up to 108 Mb/s (when two 20MHz channels bonded)</a:t>
            </a:r>
          </a:p>
          <a:p>
            <a:pPr lvl="1"/>
            <a:endParaRPr lang="en-US" dirty="0"/>
          </a:p>
          <a:p>
            <a:r>
              <a:rPr lang="en-US" dirty="0"/>
              <a:t>Local and external communication always through the AP</a:t>
            </a:r>
          </a:p>
          <a:p>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2"/>
          <p:cNvSpPr/>
          <p:nvPr/>
        </p:nvSpPr>
        <p:spPr>
          <a:xfrm>
            <a:off x="2152560" y="1825560"/>
            <a:ext cx="788616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spcBef>
                <a:spcPts val="1001"/>
              </a:spcBef>
              <a:buClr>
                <a:srgbClr val="3B3838"/>
              </a:buClr>
              <a:buFont typeface="Arial"/>
              <a:buChar char="•"/>
            </a:pPr>
            <a:endParaRPr lang="en-GB" sz="2200" spc="-1" dirty="0">
              <a:latin typeface="Arial"/>
            </a:endParaRPr>
          </a:p>
        </p:txBody>
      </p:sp>
      <p:sp>
        <p:nvSpPr>
          <p:cNvPr id="3" name="Title 2">
            <a:extLst>
              <a:ext uri="{FF2B5EF4-FFF2-40B4-BE49-F238E27FC236}">
                <a16:creationId xmlns:a16="http://schemas.microsoft.com/office/drawing/2014/main" id="{15EB5986-F250-41F0-9091-FBB36BA28B44}"/>
              </a:ext>
            </a:extLst>
          </p:cNvPr>
          <p:cNvSpPr>
            <a:spLocks noGrp="1"/>
          </p:cNvSpPr>
          <p:nvPr>
            <p:ph type="title"/>
          </p:nvPr>
        </p:nvSpPr>
        <p:spPr/>
        <p:txBody>
          <a:bodyPr/>
          <a:lstStyle/>
          <a:p>
            <a:r>
              <a:rPr lang="en-US" dirty="0"/>
              <a:t>Medium access</a:t>
            </a:r>
          </a:p>
        </p:txBody>
      </p:sp>
      <p:sp>
        <p:nvSpPr>
          <p:cNvPr id="8" name="Content Placeholder 4">
            <a:extLst>
              <a:ext uri="{FF2B5EF4-FFF2-40B4-BE49-F238E27FC236}">
                <a16:creationId xmlns:a16="http://schemas.microsoft.com/office/drawing/2014/main" id="{E3AD7A42-4BBB-40E7-B980-8E050DAFC08F}"/>
              </a:ext>
            </a:extLst>
          </p:cNvPr>
          <p:cNvSpPr>
            <a:spLocks noGrp="1"/>
          </p:cNvSpPr>
          <p:nvPr>
            <p:ph idx="1"/>
          </p:nvPr>
        </p:nvSpPr>
        <p:spPr>
          <a:xfrm>
            <a:off x="479425" y="1171111"/>
            <a:ext cx="11233150" cy="4086225"/>
          </a:xfrm>
        </p:spPr>
        <p:txBody>
          <a:bodyPr/>
          <a:lstStyle/>
          <a:p>
            <a:r>
              <a:rPr lang="en-US" dirty="0"/>
              <a:t>Channel time slotted (idle or busy slots)</a:t>
            </a:r>
          </a:p>
          <a:p>
            <a:r>
              <a:rPr lang="en-US" dirty="0"/>
              <a:t>Carrier Sense Multiple Access with Collision Avoidance (CSMA/CA) – listen before TX </a:t>
            </a:r>
          </a:p>
          <a:p>
            <a:r>
              <a:rPr lang="en-US" dirty="0"/>
              <a:t>Binary exponential back-off (BEB) – if unsuccessful, stations double the average time they wait before next transmission attempt</a:t>
            </a:r>
          </a:p>
          <a:p>
            <a:r>
              <a:rPr lang="en-US" dirty="0"/>
              <a:t>Several contention parameters regulate access to the channel: </a:t>
            </a:r>
          </a:p>
          <a:p>
            <a:pPr lvl="1"/>
            <a:r>
              <a:rPr lang="en-US" dirty="0"/>
              <a:t>Arbitration Interframe Space (AIFS), min and max Contention Windows (CW); number of packets transmitted upon an attempt (Transmission Opportunity – TXOP) </a:t>
            </a:r>
          </a:p>
          <a:p>
            <a:pPr marL="0" indent="0">
              <a:buNone/>
            </a:pPr>
            <a:endParaRPr lang="en-US" dirty="0"/>
          </a:p>
        </p:txBody>
      </p:sp>
      <p:pic>
        <p:nvPicPr>
          <p:cNvPr id="7" name="Picture 6">
            <a:extLst>
              <a:ext uri="{FF2B5EF4-FFF2-40B4-BE49-F238E27FC236}">
                <a16:creationId xmlns:a16="http://schemas.microsoft.com/office/drawing/2014/main" id="{97A4D79D-1473-447E-8AD6-051817124EF0}"/>
              </a:ext>
            </a:extLst>
          </p:cNvPr>
          <p:cNvPicPr>
            <a:picLocks noChangeAspect="1"/>
          </p:cNvPicPr>
          <p:nvPr/>
        </p:nvPicPr>
        <p:blipFill>
          <a:blip r:embed="rId3"/>
          <a:srcRect/>
          <a:stretch/>
        </p:blipFill>
        <p:spPr>
          <a:xfrm>
            <a:off x="479425" y="4362215"/>
            <a:ext cx="11112509" cy="1401976"/>
          </a:xfrm>
          <a:prstGeom prst="rect">
            <a:avLst/>
          </a:prstGeom>
        </p:spPr>
      </p:pic>
    </p:spTree>
    <p:extLst>
      <p:ext uri="{BB962C8B-B14F-4D97-AF65-F5344CB8AC3E}">
        <p14:creationId xmlns:p14="http://schemas.microsoft.com/office/powerpoint/2010/main" val="24471559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2"/>
          <p:cNvSpPr/>
          <p:nvPr/>
        </p:nvSpPr>
        <p:spPr>
          <a:xfrm>
            <a:off x="2152560" y="1825560"/>
            <a:ext cx="788616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spcBef>
                <a:spcPts val="1001"/>
              </a:spcBef>
              <a:buClr>
                <a:srgbClr val="3B3838"/>
              </a:buClr>
              <a:buFont typeface="Arial"/>
              <a:buChar char="•"/>
            </a:pPr>
            <a:endParaRPr lang="en-GB" sz="2200" spc="-1" dirty="0">
              <a:latin typeface="Arial"/>
            </a:endParaRPr>
          </a:p>
        </p:txBody>
      </p:sp>
      <p:pic>
        <p:nvPicPr>
          <p:cNvPr id="16" name="Picture 2"/>
          <p:cNvPicPr>
            <a:picLocks noChangeAspect="1" noChangeArrowheads="1"/>
          </p:cNvPicPr>
          <p:nvPr/>
        </p:nvPicPr>
        <p:blipFill rotWithShape="1">
          <a:blip r:embed="rId3"/>
          <a:srcRect t="1503"/>
          <a:stretch/>
        </p:blipFill>
        <p:spPr bwMode="auto">
          <a:xfrm>
            <a:off x="6467274" y="1686835"/>
            <a:ext cx="5124076" cy="435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a:cxnSpLocks/>
          </p:cNvCxnSpPr>
          <p:nvPr/>
        </p:nvCxnSpPr>
        <p:spPr>
          <a:xfrm>
            <a:off x="7181189" y="2213935"/>
            <a:ext cx="1018253"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8199442" y="2213935"/>
            <a:ext cx="0" cy="3133572"/>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7181189" y="2239779"/>
            <a:ext cx="2890800"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10073163" y="2262929"/>
            <a:ext cx="0" cy="3084578"/>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7769029" y="4352077"/>
            <a:ext cx="395970" cy="995429"/>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042280" y="2056772"/>
            <a:ext cx="314324" cy="3143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Oval 23"/>
          <p:cNvSpPr/>
          <p:nvPr/>
        </p:nvSpPr>
        <p:spPr>
          <a:xfrm>
            <a:off x="9916001" y="2105767"/>
            <a:ext cx="314324" cy="3143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Title 6">
            <a:extLst>
              <a:ext uri="{FF2B5EF4-FFF2-40B4-BE49-F238E27FC236}">
                <a16:creationId xmlns:a16="http://schemas.microsoft.com/office/drawing/2014/main" id="{98AED143-E256-472F-8CC8-8C56EB451607}"/>
              </a:ext>
            </a:extLst>
          </p:cNvPr>
          <p:cNvSpPr>
            <a:spLocks noGrp="1"/>
          </p:cNvSpPr>
          <p:nvPr>
            <p:ph type="title"/>
          </p:nvPr>
        </p:nvSpPr>
        <p:spPr/>
        <p:txBody>
          <a:bodyPr/>
          <a:lstStyle/>
          <a:p>
            <a:r>
              <a:rPr lang="en-US" dirty="0"/>
              <a:t>Throughput performance</a:t>
            </a:r>
          </a:p>
        </p:txBody>
      </p:sp>
      <p:sp>
        <p:nvSpPr>
          <p:cNvPr id="11" name="Content Placeholder 10">
            <a:extLst>
              <a:ext uri="{FF2B5EF4-FFF2-40B4-BE49-F238E27FC236}">
                <a16:creationId xmlns:a16="http://schemas.microsoft.com/office/drawing/2014/main" id="{7DE40D3E-69A9-404F-8E0C-0AE893807200}"/>
              </a:ext>
            </a:extLst>
          </p:cNvPr>
          <p:cNvSpPr>
            <a:spLocks noGrp="1"/>
          </p:cNvSpPr>
          <p:nvPr>
            <p:ph sz="quarter" idx="19"/>
          </p:nvPr>
        </p:nvSpPr>
        <p:spPr>
          <a:xfrm>
            <a:off x="477587" y="1620481"/>
            <a:ext cx="5347480" cy="4515207"/>
          </a:xfrm>
        </p:spPr>
        <p:txBody>
          <a:bodyPr/>
          <a:lstStyle/>
          <a:p>
            <a:pPr algn="l"/>
            <a:r>
              <a:rPr lang="en-US" dirty="0"/>
              <a:t>By default, the contention parameters are fixed, irrespective of the number of stations and traffic volume </a:t>
            </a:r>
            <a:r>
              <a:rPr lang="en-US" dirty="0">
                <a:latin typeface="Times New Roman" panose="02020603050405020304" pitchFamily="18" charset="0"/>
                <a:cs typeface="Times New Roman" panose="02020603050405020304" pitchFamily="18" charset="0"/>
              </a:rPr>
              <a:t>→</a:t>
            </a:r>
            <a:r>
              <a:rPr lang="en-US" dirty="0"/>
              <a:t> channel time wasted or high collision rate, hence the suboptimal throughput</a:t>
            </a:r>
          </a:p>
          <a:p>
            <a:pPr algn="l"/>
            <a:r>
              <a:rPr lang="en-US" dirty="0"/>
              <a:t>Example: n = 5 and 30 stations transmitting 1,500-byte frames at 24Mb/s</a:t>
            </a:r>
          </a:p>
          <a:p>
            <a:pPr algn="l"/>
            <a:r>
              <a:rPr lang="en-US" dirty="0"/>
              <a:t>Default CW</a:t>
            </a:r>
            <a:r>
              <a:rPr lang="en-US" baseline="-25000" dirty="0"/>
              <a:t>min</a:t>
            </a:r>
            <a:r>
              <a:rPr lang="en-US" dirty="0"/>
              <a:t> = 16 yields sub-optimal performance</a:t>
            </a:r>
          </a:p>
          <a:p>
            <a:pPr algn="l"/>
            <a:r>
              <a:rPr lang="en-US" dirty="0"/>
              <a:t>AP may be able to compute optimal configurations and distribute these periodically (every 100ms) via management frames (beacons)</a:t>
            </a:r>
          </a:p>
          <a:p>
            <a:endParaRPr lang="en-US" dirty="0"/>
          </a:p>
          <a:p>
            <a:endParaRPr lang="en-US" dirty="0"/>
          </a:p>
        </p:txBody>
      </p:sp>
      <p:cxnSp>
        <p:nvCxnSpPr>
          <p:cNvPr id="36" name="Straight Arrow Connector 35">
            <a:extLst>
              <a:ext uri="{FF2B5EF4-FFF2-40B4-BE49-F238E27FC236}">
                <a16:creationId xmlns:a16="http://schemas.microsoft.com/office/drawing/2014/main" id="{E9CEC43B-B133-45DC-9D57-909C829AA363}"/>
              </a:ext>
            </a:extLst>
          </p:cNvPr>
          <p:cNvCxnSpPr>
            <a:cxnSpLocks/>
          </p:cNvCxnSpPr>
          <p:nvPr/>
        </p:nvCxnSpPr>
        <p:spPr>
          <a:xfrm>
            <a:off x="9642750" y="4352077"/>
            <a:ext cx="395970" cy="995429"/>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068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4310E6-D301-45D3-A08B-6320651EE54A}"/>
              </a:ext>
            </a:extLst>
          </p:cNvPr>
          <p:cNvSpPr>
            <a:spLocks noGrp="1"/>
          </p:cNvSpPr>
          <p:nvPr>
            <p:ph type="title"/>
          </p:nvPr>
        </p:nvSpPr>
        <p:spPr/>
        <p:txBody>
          <a:bodyPr/>
          <a:lstStyle/>
          <a:p>
            <a:r>
              <a:rPr lang="en-US" dirty="0"/>
              <a:t>Hidden terminals</a:t>
            </a:r>
          </a:p>
        </p:txBody>
      </p:sp>
      <p:sp>
        <p:nvSpPr>
          <p:cNvPr id="24" name="Content Placeholder 4">
            <a:extLst>
              <a:ext uri="{FF2B5EF4-FFF2-40B4-BE49-F238E27FC236}">
                <a16:creationId xmlns:a16="http://schemas.microsoft.com/office/drawing/2014/main" id="{DBBFE7DB-9D2F-45CF-A433-A37A074271E0}"/>
              </a:ext>
            </a:extLst>
          </p:cNvPr>
          <p:cNvSpPr>
            <a:spLocks noGrp="1"/>
          </p:cNvSpPr>
          <p:nvPr>
            <p:ph idx="1"/>
          </p:nvPr>
        </p:nvSpPr>
        <p:spPr>
          <a:xfrm>
            <a:off x="479425" y="1171111"/>
            <a:ext cx="11233150" cy="4655531"/>
          </a:xfrm>
        </p:spPr>
        <p:txBody>
          <a:bodyPr/>
          <a:lstStyle/>
          <a:p>
            <a:r>
              <a:rPr lang="en-US" dirty="0"/>
              <a:t>Stations whose transmissions cannot be detected by other stations, but which may collide with these at an intended receiver</a:t>
            </a:r>
          </a:p>
          <a:p>
            <a:endParaRPr lang="en-US" dirty="0"/>
          </a:p>
          <a:p>
            <a:endParaRPr lang="en-US" dirty="0"/>
          </a:p>
          <a:p>
            <a:endParaRPr lang="en-US" dirty="0"/>
          </a:p>
          <a:p>
            <a:endParaRPr lang="en-US" dirty="0"/>
          </a:p>
          <a:p>
            <a:endParaRPr lang="en-US" dirty="0"/>
          </a:p>
          <a:p>
            <a:endParaRPr lang="en-US" dirty="0"/>
          </a:p>
          <a:p>
            <a:endParaRPr lang="en-US" dirty="0"/>
          </a:p>
          <a:p>
            <a:r>
              <a:rPr lang="en-US" dirty="0"/>
              <a:t>Example: Station B transmits to C; Station D is unable to carrier sense the transmission of B (out of range), so may also attempt to transmit to C </a:t>
            </a:r>
            <a:r>
              <a:rPr lang="en-US" dirty="0">
                <a:latin typeface="Times New Roman" panose="02020603050405020304" pitchFamily="18" charset="0"/>
                <a:cs typeface="Times New Roman" panose="02020603050405020304" pitchFamily="18" charset="0"/>
              </a:rPr>
              <a:t>→</a:t>
            </a:r>
            <a:r>
              <a:rPr lang="en-US" dirty="0"/>
              <a:t> frame collision. </a:t>
            </a:r>
          </a:p>
        </p:txBody>
      </p:sp>
      <p:pic>
        <p:nvPicPr>
          <p:cNvPr id="7" name="Picture 6" descr="A picture containing object, clock&#10;&#10;Description automatically generated">
            <a:extLst>
              <a:ext uri="{FF2B5EF4-FFF2-40B4-BE49-F238E27FC236}">
                <a16:creationId xmlns:a16="http://schemas.microsoft.com/office/drawing/2014/main" id="{15A75E44-48F2-4E31-AC19-B94C7B12D5C9}"/>
              </a:ext>
            </a:extLst>
          </p:cNvPr>
          <p:cNvPicPr>
            <a:picLocks noChangeAspect="1"/>
          </p:cNvPicPr>
          <p:nvPr/>
        </p:nvPicPr>
        <p:blipFill>
          <a:blip r:embed="rId3"/>
          <a:stretch>
            <a:fillRect/>
          </a:stretch>
        </p:blipFill>
        <p:spPr>
          <a:xfrm>
            <a:off x="3328987" y="2096451"/>
            <a:ext cx="5534025" cy="2581275"/>
          </a:xfrm>
          <a:prstGeom prst="rect">
            <a:avLst/>
          </a:prstGeom>
        </p:spPr>
      </p:pic>
    </p:spTree>
    <p:extLst>
      <p:ext uri="{BB962C8B-B14F-4D97-AF65-F5344CB8AC3E}">
        <p14:creationId xmlns:p14="http://schemas.microsoft.com/office/powerpoint/2010/main" val="3644967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4310E6-D301-45D3-A08B-6320651EE54A}"/>
              </a:ext>
            </a:extLst>
          </p:cNvPr>
          <p:cNvSpPr>
            <a:spLocks noGrp="1"/>
          </p:cNvSpPr>
          <p:nvPr>
            <p:ph type="title"/>
          </p:nvPr>
        </p:nvSpPr>
        <p:spPr/>
        <p:txBody>
          <a:bodyPr/>
          <a:lstStyle/>
          <a:p>
            <a:r>
              <a:rPr lang="en-GB" dirty="0"/>
              <a:t>Exposed terminals</a:t>
            </a:r>
          </a:p>
        </p:txBody>
      </p:sp>
      <p:sp>
        <p:nvSpPr>
          <p:cNvPr id="24" name="Content Placeholder 4">
            <a:extLst>
              <a:ext uri="{FF2B5EF4-FFF2-40B4-BE49-F238E27FC236}">
                <a16:creationId xmlns:a16="http://schemas.microsoft.com/office/drawing/2014/main" id="{DBBFE7DB-9D2F-45CF-A433-A37A074271E0}"/>
              </a:ext>
            </a:extLst>
          </p:cNvPr>
          <p:cNvSpPr>
            <a:spLocks noGrp="1"/>
          </p:cNvSpPr>
          <p:nvPr>
            <p:ph idx="1"/>
          </p:nvPr>
        </p:nvSpPr>
        <p:spPr>
          <a:xfrm>
            <a:off x="479425" y="1171111"/>
            <a:ext cx="11233150" cy="4655531"/>
          </a:xfrm>
        </p:spPr>
        <p:txBody>
          <a:bodyPr/>
          <a:lstStyle/>
          <a:p>
            <a:r>
              <a:rPr lang="en-GB" dirty="0"/>
              <a:t>Stations that carrier sense the activity of others and defer transmission, although their frames would not collide at their respective destinations</a:t>
            </a:r>
          </a:p>
          <a:p>
            <a:endParaRPr lang="en-GB" dirty="0"/>
          </a:p>
          <a:p>
            <a:endParaRPr lang="en-GB" dirty="0"/>
          </a:p>
          <a:p>
            <a:endParaRPr lang="en-GB" dirty="0"/>
          </a:p>
          <a:p>
            <a:endParaRPr lang="en-GB" dirty="0"/>
          </a:p>
          <a:p>
            <a:endParaRPr lang="en-GB" dirty="0"/>
          </a:p>
          <a:p>
            <a:endParaRPr lang="en-GB" dirty="0"/>
          </a:p>
          <a:p>
            <a:endParaRPr lang="en-GB" dirty="0"/>
          </a:p>
          <a:p>
            <a:r>
              <a:rPr lang="en-IE" altLang="en-US" dirty="0"/>
              <a:t>Example: Station B is transmitting to A; Station C senses B’s activity and concludes it cannot transmit to D, hence defers </a:t>
            </a:r>
            <a:r>
              <a:rPr lang="en-IE" altLang="en-US" dirty="0">
                <a:latin typeface="Times New Roman" panose="02020603050405020304" pitchFamily="18" charset="0"/>
                <a:cs typeface="Times New Roman" panose="02020603050405020304" pitchFamily="18" charset="0"/>
              </a:rPr>
              <a:t>→</a:t>
            </a:r>
            <a:r>
              <a:rPr lang="en-IE" altLang="en-US" dirty="0"/>
              <a:t> channel time potentially wasted. </a:t>
            </a:r>
            <a:endParaRPr lang="en-GB" altLang="en-US" dirty="0"/>
          </a:p>
        </p:txBody>
      </p:sp>
      <p:pic>
        <p:nvPicPr>
          <p:cNvPr id="6" name="Picture 5" descr="A picture containing clock, object, drawing&#10;&#10;Description automatically generated">
            <a:extLst>
              <a:ext uri="{FF2B5EF4-FFF2-40B4-BE49-F238E27FC236}">
                <a16:creationId xmlns:a16="http://schemas.microsoft.com/office/drawing/2014/main" id="{9E1C0A59-2A8A-4ED5-A366-24EBFAFEEE12}"/>
              </a:ext>
            </a:extLst>
          </p:cNvPr>
          <p:cNvPicPr>
            <a:picLocks noChangeAspect="1"/>
          </p:cNvPicPr>
          <p:nvPr/>
        </p:nvPicPr>
        <p:blipFill>
          <a:blip r:embed="rId3"/>
          <a:stretch>
            <a:fillRect/>
          </a:stretch>
        </p:blipFill>
        <p:spPr>
          <a:xfrm>
            <a:off x="3328987" y="2098103"/>
            <a:ext cx="5600700" cy="2590800"/>
          </a:xfrm>
          <a:prstGeom prst="rect">
            <a:avLst/>
          </a:prstGeom>
        </p:spPr>
      </p:pic>
    </p:spTree>
    <p:extLst>
      <p:ext uri="{BB962C8B-B14F-4D97-AF65-F5344CB8AC3E}">
        <p14:creationId xmlns:p14="http://schemas.microsoft.com/office/powerpoint/2010/main" val="6568529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BA80DA31481A4DA5275E3FE23881F9" ma:contentTypeVersion="4" ma:contentTypeDescription="Create a new document." ma:contentTypeScope="" ma:versionID="192edbcebe8121abff1221bc1c40c495">
  <xsd:schema xmlns:xsd="http://www.w3.org/2001/XMLSchema" xmlns:xs="http://www.w3.org/2001/XMLSchema" xmlns:p="http://schemas.microsoft.com/office/2006/metadata/properties" xmlns:ns2="9a0a0977-86e6-4cda-a829-8760642e3403" targetNamespace="http://schemas.microsoft.com/office/2006/metadata/properties" ma:root="true" ma:fieldsID="049be9206697e850e65dec1059c6b86a" ns2:_="">
    <xsd:import namespace="9a0a0977-86e6-4cda-a829-8760642e34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0977-86e6-4cda-a829-8760642e3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D4E06-5D3F-4994-A4A7-4BA626FA722D}">
  <ds:schemaRefs>
    <ds:schemaRef ds:uri="http://purl.org/dc/dcmitype/"/>
    <ds:schemaRef ds:uri="http://schemas.microsoft.com/office/infopath/2007/PartnerControls"/>
    <ds:schemaRef ds:uri="c0950e01-db07-4e41-9c32-b7a8e9fccc9b"/>
    <ds:schemaRef ds:uri="http://schemas.microsoft.com/office/2006/documentManagement/types"/>
    <ds:schemaRef ds:uri="http://schemas.microsoft.com/office/2006/metadata/properties"/>
    <ds:schemaRef ds:uri="f2ad5090-61a8-4b8c-ab70-68f4ff4d1933"/>
    <ds:schemaRef ds:uri="http://schemas.microsoft.com/sharepoint/v3"/>
    <ds:schemaRef ds:uri="http://purl.org/dc/terms/"/>
    <ds:schemaRef ds:uri="http://schemas.openxmlformats.org/package/2006/metadata/core-properties"/>
    <ds:schemaRef ds:uri="http://schemas.microsoft.com/sharepoint/v3/fields"/>
    <ds:schemaRef ds:uri="http://www.w3.org/XML/1998/namespace"/>
    <ds:schemaRef ds:uri="http://purl.org/dc/elements/1.1/"/>
  </ds:schemaRefs>
</ds:datastoreItem>
</file>

<file path=customXml/itemProps2.xml><?xml version="1.0" encoding="utf-8"?>
<ds:datastoreItem xmlns:ds="http://schemas.openxmlformats.org/officeDocument/2006/customXml" ds:itemID="{C9812086-C085-4702-926B-F09069F10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a0977-86e6-4cda-a829-8760642e3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5890</Words>
  <Application>Microsoft Office PowerPoint</Application>
  <PresentationFormat>Widescreen</PresentationFormat>
  <Paragraphs>412</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Cambria Math</vt:lpstr>
      <vt:lpstr>Times New Roman</vt:lpstr>
      <vt:lpstr>Wingdings</vt:lpstr>
      <vt:lpstr>Arm_PPT_Public</vt:lpstr>
      <vt:lpstr>IoT Connectivity Part II</vt:lpstr>
      <vt:lpstr>Syllabus</vt:lpstr>
      <vt:lpstr>Wireless Local Area Networks (WLANs)</vt:lpstr>
      <vt:lpstr>WLANs based on IEEE 802.11 </vt:lpstr>
      <vt:lpstr>Infrastructure IEEE 802.11 networks</vt:lpstr>
      <vt:lpstr>Medium access</vt:lpstr>
      <vt:lpstr>Throughput performance</vt:lpstr>
      <vt:lpstr>Hidden terminals</vt:lpstr>
      <vt:lpstr>Exposed terminals</vt:lpstr>
      <vt:lpstr>Request to Send/Clear to Send mechanism</vt:lpstr>
      <vt:lpstr>IEEE 802.11 frame structure </vt:lpstr>
      <vt:lpstr>Statistical differentiation of traffic in IEEE 802.11 </vt:lpstr>
      <vt:lpstr>IEEE 802.11n enhancements</vt:lpstr>
      <vt:lpstr>IEEE 802.11n frame aggregation</vt:lpstr>
      <vt:lpstr>IEEE 802.11ac enhancements</vt:lpstr>
      <vt:lpstr>Low-power Wide Area Networks (LPWAN)</vt:lpstr>
      <vt:lpstr>Low-power Wide Area Networks (LPWAN)</vt:lpstr>
      <vt:lpstr>Long Range Wide Area Networking (LoRaWAN)</vt:lpstr>
      <vt:lpstr>LoRaWAN architecture</vt:lpstr>
      <vt:lpstr>LoRa PHY layer</vt:lpstr>
      <vt:lpstr>LoRa bit rate</vt:lpstr>
      <vt:lpstr>LoRa bit rate vs. spread factor</vt:lpstr>
      <vt:lpstr>LoRaWAN protocol stack</vt:lpstr>
      <vt:lpstr>LoRaWAN device types</vt:lpstr>
      <vt:lpstr>LoRaWAN packet structure</vt:lpstr>
      <vt:lpstr>LoRaWAN security</vt:lpstr>
      <vt:lpstr>Device activation</vt:lpstr>
      <vt:lpstr>Narrow-band IoT (NB-IoT)</vt:lpstr>
      <vt:lpstr>NB-IoT characteristics</vt:lpstr>
      <vt:lpstr>Cellular IoT (CIoT) architecture</vt:lpstr>
      <vt:lpstr>NB-IoT downlink</vt:lpstr>
      <vt:lpstr>NB-IoT uplink</vt:lpstr>
      <vt:lpstr>Coming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 Connectivity Part II</dc:title>
  <dc:creator/>
  <cp:lastModifiedBy/>
  <cp:revision>9</cp:revision>
  <dcterms:created xsi:type="dcterms:W3CDTF">2020-02-25T12:10:43Z</dcterms:created>
  <dcterms:modified xsi:type="dcterms:W3CDTF">2020-10-01T10:32:45Z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0x010100D3BA80DA31481A4DA5275E3FE23881F9</vt:lpwstr>
  </property>
</Properties>
</file>