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46"/>
  </p:notesMasterIdLst>
  <p:handoutMasterIdLst>
    <p:handoutMasterId r:id="rId47"/>
  </p:handoutMasterIdLst>
  <p:sldIdLst>
    <p:sldId id="371" r:id="rId5"/>
    <p:sldId id="346" r:id="rId6"/>
    <p:sldId id="288" r:id="rId7"/>
    <p:sldId id="290" r:id="rId8"/>
    <p:sldId id="291" r:id="rId9"/>
    <p:sldId id="293" r:id="rId10"/>
    <p:sldId id="294" r:id="rId11"/>
    <p:sldId id="295" r:id="rId12"/>
    <p:sldId id="297" r:id="rId13"/>
    <p:sldId id="298" r:id="rId14"/>
    <p:sldId id="299" r:id="rId15"/>
    <p:sldId id="413" r:id="rId16"/>
    <p:sldId id="300" r:id="rId17"/>
    <p:sldId id="414" r:id="rId18"/>
    <p:sldId id="415" r:id="rId19"/>
    <p:sldId id="416" r:id="rId20"/>
    <p:sldId id="417" r:id="rId21"/>
    <p:sldId id="301" r:id="rId22"/>
    <p:sldId id="305" r:id="rId23"/>
    <p:sldId id="314" r:id="rId24"/>
    <p:sldId id="315" r:id="rId25"/>
    <p:sldId id="316" r:id="rId26"/>
    <p:sldId id="317" r:id="rId27"/>
    <p:sldId id="281" r:id="rId28"/>
    <p:sldId id="282" r:id="rId29"/>
    <p:sldId id="283" r:id="rId30"/>
    <p:sldId id="284" r:id="rId31"/>
    <p:sldId id="285" r:id="rId32"/>
    <p:sldId id="286" r:id="rId33"/>
    <p:sldId id="409" r:id="rId34"/>
    <p:sldId id="287" r:id="rId35"/>
    <p:sldId id="405" r:id="rId36"/>
    <p:sldId id="406" r:id="rId37"/>
    <p:sldId id="408" r:id="rId38"/>
    <p:sldId id="410" r:id="rId39"/>
    <p:sldId id="411" r:id="rId40"/>
    <p:sldId id="412" r:id="rId41"/>
    <p:sldId id="257" r:id="rId42"/>
    <p:sldId id="262" r:id="rId43"/>
    <p:sldId id="418" r:id="rId44"/>
    <p:sldId id="400"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F51D3-5D34-49D2-975F-FF7CC2464384}" v="1" dt="2020-06-18T11:08:10.923"/>
    <p1510:client id="{B16E04AE-6A8A-4813-925C-0C24C5629D84}" v="115" dt="2020-06-18T11:02:21.21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0" y="1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10.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svg"/><Relationship Id="rId1" Type="http://schemas.openxmlformats.org/officeDocument/2006/relationships/image" Target="../media/image124.png"/><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ata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69.sv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diagrams/_rels/data5.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ata6.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diagrams/_rels/data7.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svg"/><Relationship Id="rId1" Type="http://schemas.openxmlformats.org/officeDocument/2006/relationships/image" Target="../media/image101.png"/><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diagrams/_rels/data8.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116.svg"/><Relationship Id="rId5" Type="http://schemas.openxmlformats.org/officeDocument/2006/relationships/image" Target="../media/image115.png"/><Relationship Id="rId4" Type="http://schemas.openxmlformats.org/officeDocument/2006/relationships/image" Target="../media/image1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15.svg"/><Relationship Id="rId1" Type="http://schemas.openxmlformats.org/officeDocument/2006/relationships/image" Target="../media/image24.png"/><Relationship Id="rId6" Type="http://schemas.openxmlformats.org/officeDocument/2006/relationships/image" Target="../media/image19.svg"/><Relationship Id="rId5" Type="http://schemas.openxmlformats.org/officeDocument/2006/relationships/image" Target="../media/image26.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8.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133.png"/><Relationship Id="rId7" Type="http://schemas.openxmlformats.org/officeDocument/2006/relationships/image" Target="../media/image135.png"/><Relationship Id="rId2" Type="http://schemas.openxmlformats.org/officeDocument/2006/relationships/image" Target="../media/image125.svg"/><Relationship Id="rId1" Type="http://schemas.openxmlformats.org/officeDocument/2006/relationships/image" Target="../media/image132.png"/><Relationship Id="rId6" Type="http://schemas.openxmlformats.org/officeDocument/2006/relationships/image" Target="../media/image129.svg"/><Relationship Id="rId5" Type="http://schemas.openxmlformats.org/officeDocument/2006/relationships/image" Target="../media/image134.png"/><Relationship Id="rId4" Type="http://schemas.openxmlformats.org/officeDocument/2006/relationships/image" Target="../media/image1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43.png"/><Relationship Id="rId6" Type="http://schemas.openxmlformats.org/officeDocument/2006/relationships/image" Target="../media/image36.sv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4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50.svg"/><Relationship Id="rId1" Type="http://schemas.openxmlformats.org/officeDocument/2006/relationships/image" Target="../media/image59.png"/><Relationship Id="rId6" Type="http://schemas.openxmlformats.org/officeDocument/2006/relationships/image" Target="../media/image54.svg"/><Relationship Id="rId5" Type="http://schemas.openxmlformats.org/officeDocument/2006/relationships/image" Target="../media/image61.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6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image" Target="../media/image54.svg"/><Relationship Id="rId1" Type="http://schemas.openxmlformats.org/officeDocument/2006/relationships/image" Target="../media/image61.png"/><Relationship Id="rId6" Type="http://schemas.openxmlformats.org/officeDocument/2006/relationships/image" Target="../media/image69.svg"/><Relationship Id="rId5" Type="http://schemas.openxmlformats.org/officeDocument/2006/relationships/image" Target="../media/image75.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image" Target="../media/image52.svg"/><Relationship Id="rId1" Type="http://schemas.openxmlformats.org/officeDocument/2006/relationships/image" Target="../media/image60.png"/><Relationship Id="rId6" Type="http://schemas.openxmlformats.org/officeDocument/2006/relationships/image" Target="../media/image83.svg"/><Relationship Id="rId5" Type="http://schemas.openxmlformats.org/officeDocument/2006/relationships/image" Target="../media/image87.png"/><Relationship Id="rId4" Type="http://schemas.openxmlformats.org/officeDocument/2006/relationships/image" Target="../media/image8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8.png"/><Relationship Id="rId7" Type="http://schemas.openxmlformats.org/officeDocument/2006/relationships/image" Target="../media/image100.png"/><Relationship Id="rId2" Type="http://schemas.openxmlformats.org/officeDocument/2006/relationships/image" Target="../media/image90.svg"/><Relationship Id="rId1" Type="http://schemas.openxmlformats.org/officeDocument/2006/relationships/image" Target="../media/image97.png"/><Relationship Id="rId6" Type="http://schemas.openxmlformats.org/officeDocument/2006/relationships/image" Target="../media/image94.svg"/><Relationship Id="rId5" Type="http://schemas.openxmlformats.org/officeDocument/2006/relationships/image" Target="../media/image99.png"/><Relationship Id="rId4" Type="http://schemas.openxmlformats.org/officeDocument/2006/relationships/image" Target="../media/image9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10.png"/><Relationship Id="rId7" Type="http://schemas.openxmlformats.org/officeDocument/2006/relationships/image" Target="../media/image107.png"/><Relationship Id="rId2" Type="http://schemas.openxmlformats.org/officeDocument/2006/relationships/image" Target="../media/image102.svg"/><Relationship Id="rId1" Type="http://schemas.openxmlformats.org/officeDocument/2006/relationships/image" Target="../media/image109.png"/><Relationship Id="rId6" Type="http://schemas.openxmlformats.org/officeDocument/2006/relationships/image" Target="../media/image106.svg"/><Relationship Id="rId5" Type="http://schemas.openxmlformats.org/officeDocument/2006/relationships/image" Target="../media/image111.png"/><Relationship Id="rId4" Type="http://schemas.openxmlformats.org/officeDocument/2006/relationships/image" Target="../media/image10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113.png"/><Relationship Id="rId7" Type="http://schemas.openxmlformats.org/officeDocument/2006/relationships/image" Target="../media/image120.png"/><Relationship Id="rId2" Type="http://schemas.openxmlformats.org/officeDocument/2006/relationships/image" Target="../media/image32.svg"/><Relationship Id="rId1" Type="http://schemas.openxmlformats.org/officeDocument/2006/relationships/image" Target="../media/image43.png"/><Relationship Id="rId6" Type="http://schemas.openxmlformats.org/officeDocument/2006/relationships/image" Target="../media/image116.svg"/><Relationship Id="rId5" Type="http://schemas.openxmlformats.org/officeDocument/2006/relationships/image" Target="../media/image119.png"/><Relationship Id="rId4" Type="http://schemas.openxmlformats.org/officeDocument/2006/relationships/image" Target="../media/image1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2CDC7-D428-4911-AA03-A748C63D34B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88A0B1B-7048-4DCA-B707-51E68BB048B2}">
      <dgm:prSet/>
      <dgm:spPr/>
      <dgm:t>
        <a:bodyPr/>
        <a:lstStyle/>
        <a:p>
          <a:pPr>
            <a:lnSpc>
              <a:spcPct val="100000"/>
            </a:lnSpc>
          </a:pPr>
          <a:r>
            <a:rPr lang="en-US" noProof="0"/>
            <a:t>Gather detailed knowledge about end-to-end system architecture and the key building blocks</a:t>
          </a:r>
        </a:p>
      </dgm:t>
    </dgm:pt>
    <dgm:pt modelId="{F0B34A6B-EC22-4C33-868F-7C867FE0E5DB}" type="parTrans" cxnId="{5E303BBB-E4FA-44B4-882E-4A7B903B6867}">
      <dgm:prSet/>
      <dgm:spPr/>
      <dgm:t>
        <a:bodyPr/>
        <a:lstStyle/>
        <a:p>
          <a:endParaRPr lang="en-US"/>
        </a:p>
      </dgm:t>
    </dgm:pt>
    <dgm:pt modelId="{7958BA87-F05A-430B-B99D-BD7A7D17FA62}" type="sibTrans" cxnId="{5E303BBB-E4FA-44B4-882E-4A7B903B6867}">
      <dgm:prSet/>
      <dgm:spPr/>
      <dgm:t>
        <a:bodyPr/>
        <a:lstStyle/>
        <a:p>
          <a:endParaRPr lang="en-US"/>
        </a:p>
      </dgm:t>
    </dgm:pt>
    <dgm:pt modelId="{1AB2573A-4C31-4A76-AE97-C314163B53AD}">
      <dgm:prSet/>
      <dgm:spPr/>
      <dgm:t>
        <a:bodyPr/>
        <a:lstStyle/>
        <a:p>
          <a:pPr>
            <a:lnSpc>
              <a:spcPct val="100000"/>
            </a:lnSpc>
          </a:pPr>
          <a:r>
            <a:rPr lang="en-US" noProof="0"/>
            <a:t>Identify potential breaching points of each building block</a:t>
          </a:r>
        </a:p>
      </dgm:t>
    </dgm:pt>
    <dgm:pt modelId="{C1677526-247E-4D13-8427-B3D77E34C06A}" type="parTrans" cxnId="{F8AA657B-C908-4ED0-B63F-166CB678990D}">
      <dgm:prSet/>
      <dgm:spPr/>
      <dgm:t>
        <a:bodyPr/>
        <a:lstStyle/>
        <a:p>
          <a:endParaRPr lang="en-US"/>
        </a:p>
      </dgm:t>
    </dgm:pt>
    <dgm:pt modelId="{8739DF0F-E4FE-4B16-B67B-541C0E6F47C6}" type="sibTrans" cxnId="{F8AA657B-C908-4ED0-B63F-166CB678990D}">
      <dgm:prSet/>
      <dgm:spPr/>
      <dgm:t>
        <a:bodyPr/>
        <a:lstStyle/>
        <a:p>
          <a:endParaRPr lang="en-US"/>
        </a:p>
      </dgm:t>
    </dgm:pt>
    <dgm:pt modelId="{E198A042-087A-4B5F-BFAB-29CE5899E494}">
      <dgm:prSet/>
      <dgm:spPr/>
      <dgm:t>
        <a:bodyPr/>
        <a:lstStyle/>
        <a:p>
          <a:pPr>
            <a:lnSpc>
              <a:spcPct val="100000"/>
            </a:lnSpc>
          </a:pPr>
          <a:r>
            <a:rPr lang="en-US" noProof="0"/>
            <a:t>Understand how information flows between blocks, in what order, and based on what conditions</a:t>
          </a:r>
        </a:p>
      </dgm:t>
    </dgm:pt>
    <dgm:pt modelId="{D0A460D1-3794-4024-8FDB-107864C5F62B}" type="parTrans" cxnId="{D51AE4A7-02B6-4D09-A77B-FBF07AF37F87}">
      <dgm:prSet/>
      <dgm:spPr/>
      <dgm:t>
        <a:bodyPr/>
        <a:lstStyle/>
        <a:p>
          <a:endParaRPr lang="en-US"/>
        </a:p>
      </dgm:t>
    </dgm:pt>
    <dgm:pt modelId="{987014A9-2128-4EAC-A871-D4152CA7DE5B}" type="sibTrans" cxnId="{D51AE4A7-02B6-4D09-A77B-FBF07AF37F87}">
      <dgm:prSet/>
      <dgm:spPr/>
      <dgm:t>
        <a:bodyPr/>
        <a:lstStyle/>
        <a:p>
          <a:endParaRPr lang="en-US"/>
        </a:p>
      </dgm:t>
    </dgm:pt>
    <dgm:pt modelId="{375FCA5B-03E6-4ADD-B85C-0B2A591478EE}">
      <dgm:prSet/>
      <dgm:spPr/>
      <dgm:t>
        <a:bodyPr/>
        <a:lstStyle/>
        <a:p>
          <a:pPr>
            <a:lnSpc>
              <a:spcPct val="100000"/>
            </a:lnSpc>
          </a:pPr>
          <a:r>
            <a:rPr lang="en-US" noProof="0"/>
            <a:t>Establish trust boundaries that is the component most likely to be compromised first</a:t>
          </a:r>
        </a:p>
      </dgm:t>
    </dgm:pt>
    <dgm:pt modelId="{5C4DECE3-D975-4B37-AFDF-0AA7D7DF0E1C}" type="parTrans" cxnId="{48E2E813-77A0-4BBD-AD8A-F837D3672DA3}">
      <dgm:prSet/>
      <dgm:spPr/>
      <dgm:t>
        <a:bodyPr/>
        <a:lstStyle/>
        <a:p>
          <a:endParaRPr lang="en-US"/>
        </a:p>
      </dgm:t>
    </dgm:pt>
    <dgm:pt modelId="{EBEFBB59-0E16-4AE7-9A94-4355616278B5}" type="sibTrans" cxnId="{48E2E813-77A0-4BBD-AD8A-F837D3672DA3}">
      <dgm:prSet/>
      <dgm:spPr/>
      <dgm:t>
        <a:bodyPr/>
        <a:lstStyle/>
        <a:p>
          <a:endParaRPr lang="en-US"/>
        </a:p>
      </dgm:t>
    </dgm:pt>
    <dgm:pt modelId="{E773330C-1FFC-4A8D-B362-4465FDF3767D}">
      <dgm:prSet/>
      <dgm:spPr/>
      <dgm:t>
        <a:bodyPr/>
        <a:lstStyle/>
        <a:p>
          <a:pPr>
            <a:lnSpc>
              <a:spcPct val="100000"/>
            </a:lnSpc>
          </a:pPr>
          <a:r>
            <a:rPr lang="en-US" noProof="0"/>
            <a:t>Reflect on plausible attack scenarios and incentives an attacker may have to tamper with a system</a:t>
          </a:r>
        </a:p>
      </dgm:t>
    </dgm:pt>
    <dgm:pt modelId="{8FDDDEC6-B977-4712-B72A-5B1A1E58A32A}" type="parTrans" cxnId="{BA3F1D67-2139-4603-8FCA-774FF524369E}">
      <dgm:prSet/>
      <dgm:spPr/>
      <dgm:t>
        <a:bodyPr/>
        <a:lstStyle/>
        <a:p>
          <a:endParaRPr lang="en-US"/>
        </a:p>
      </dgm:t>
    </dgm:pt>
    <dgm:pt modelId="{AAE2F264-7855-45F1-8604-F8BC69F16E2C}" type="sibTrans" cxnId="{BA3F1D67-2139-4603-8FCA-774FF524369E}">
      <dgm:prSet/>
      <dgm:spPr/>
      <dgm:t>
        <a:bodyPr/>
        <a:lstStyle/>
        <a:p>
          <a:endParaRPr lang="en-US"/>
        </a:p>
      </dgm:t>
    </dgm:pt>
    <dgm:pt modelId="{8FBE20AB-60E5-4325-89C4-80D21186093F}" type="pres">
      <dgm:prSet presAssocID="{01C2CDC7-D428-4911-AA03-A748C63D34B5}" presName="root" presStyleCnt="0">
        <dgm:presLayoutVars>
          <dgm:dir/>
          <dgm:resizeHandles val="exact"/>
        </dgm:presLayoutVars>
      </dgm:prSet>
      <dgm:spPr/>
    </dgm:pt>
    <dgm:pt modelId="{F76E8363-13AB-45FB-BBB1-966E32C641FB}" type="pres">
      <dgm:prSet presAssocID="{588A0B1B-7048-4DCA-B707-51E68BB048B2}" presName="compNode" presStyleCnt="0"/>
      <dgm:spPr/>
    </dgm:pt>
    <dgm:pt modelId="{482BD21B-615C-4033-9F41-3208F8744931}" type="pres">
      <dgm:prSet presAssocID="{588A0B1B-7048-4DCA-B707-51E68BB048B2}" presName="bgRect" presStyleLbl="bgShp" presStyleIdx="0" presStyleCnt="5"/>
      <dgm:spPr/>
    </dgm:pt>
    <dgm:pt modelId="{17F1F37C-7AD4-4E54-8D1E-5B3AE91967B4}" type="pres">
      <dgm:prSet presAssocID="{588A0B1B-7048-4DCA-B707-51E68BB048B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chitecture"/>
        </a:ext>
      </dgm:extLst>
    </dgm:pt>
    <dgm:pt modelId="{41BE584B-AB82-455C-B916-80DD57B4C70F}" type="pres">
      <dgm:prSet presAssocID="{588A0B1B-7048-4DCA-B707-51E68BB048B2}" presName="spaceRect" presStyleCnt="0"/>
      <dgm:spPr/>
    </dgm:pt>
    <dgm:pt modelId="{6615614D-A3A2-451A-9DFB-94ED050EA2EC}" type="pres">
      <dgm:prSet presAssocID="{588A0B1B-7048-4DCA-B707-51E68BB048B2}" presName="parTx" presStyleLbl="revTx" presStyleIdx="0" presStyleCnt="5">
        <dgm:presLayoutVars>
          <dgm:chMax val="0"/>
          <dgm:chPref val="0"/>
        </dgm:presLayoutVars>
      </dgm:prSet>
      <dgm:spPr/>
    </dgm:pt>
    <dgm:pt modelId="{57DC9476-9283-4687-990D-8EAE8281AC4E}" type="pres">
      <dgm:prSet presAssocID="{7958BA87-F05A-430B-B99D-BD7A7D17FA62}" presName="sibTrans" presStyleCnt="0"/>
      <dgm:spPr/>
    </dgm:pt>
    <dgm:pt modelId="{BEE4F729-CD6F-4DD7-A54D-3E199D428450}" type="pres">
      <dgm:prSet presAssocID="{E198A042-087A-4B5F-BFAB-29CE5899E494}" presName="compNode" presStyleCnt="0"/>
      <dgm:spPr/>
    </dgm:pt>
    <dgm:pt modelId="{010AAA3B-495F-4DD8-B369-0F1C606038C6}" type="pres">
      <dgm:prSet presAssocID="{E198A042-087A-4B5F-BFAB-29CE5899E494}" presName="bgRect" presStyleLbl="bgShp" presStyleIdx="1" presStyleCnt="5"/>
      <dgm:spPr/>
    </dgm:pt>
    <dgm:pt modelId="{61D5E440-9386-44AC-9D99-548E0B1EAE38}" type="pres">
      <dgm:prSet presAssocID="{E198A042-087A-4B5F-BFAB-29CE5899E49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52B9A561-C39B-4CE6-9229-9C18275CEA41}" type="pres">
      <dgm:prSet presAssocID="{E198A042-087A-4B5F-BFAB-29CE5899E494}" presName="spaceRect" presStyleCnt="0"/>
      <dgm:spPr/>
    </dgm:pt>
    <dgm:pt modelId="{C9C303D5-C932-4462-913C-4FDD656ABE4C}" type="pres">
      <dgm:prSet presAssocID="{E198A042-087A-4B5F-BFAB-29CE5899E494}" presName="parTx" presStyleLbl="revTx" presStyleIdx="1" presStyleCnt="5">
        <dgm:presLayoutVars>
          <dgm:chMax val="0"/>
          <dgm:chPref val="0"/>
        </dgm:presLayoutVars>
      </dgm:prSet>
      <dgm:spPr/>
    </dgm:pt>
    <dgm:pt modelId="{8C798C9B-D78C-43D7-B3FA-19405F5B86FB}" type="pres">
      <dgm:prSet presAssocID="{987014A9-2128-4EAC-A871-D4152CA7DE5B}" presName="sibTrans" presStyleCnt="0"/>
      <dgm:spPr/>
    </dgm:pt>
    <dgm:pt modelId="{75613079-CF3D-4445-8B72-29D288903DCB}" type="pres">
      <dgm:prSet presAssocID="{1AB2573A-4C31-4A76-AE97-C314163B53AD}" presName="compNode" presStyleCnt="0"/>
      <dgm:spPr/>
    </dgm:pt>
    <dgm:pt modelId="{43C810AC-291A-40FF-9947-9ACB8F5BD246}" type="pres">
      <dgm:prSet presAssocID="{1AB2573A-4C31-4A76-AE97-C314163B53AD}" presName="bgRect" presStyleLbl="bgShp" presStyleIdx="2" presStyleCnt="5"/>
      <dgm:spPr/>
    </dgm:pt>
    <dgm:pt modelId="{9249035C-91BD-43E4-92F8-B38ECB375384}" type="pres">
      <dgm:prSet presAssocID="{1AB2573A-4C31-4A76-AE97-C314163B53A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ye"/>
        </a:ext>
      </dgm:extLst>
    </dgm:pt>
    <dgm:pt modelId="{E87CD5A4-51C5-468B-9ED2-17253893F3AC}" type="pres">
      <dgm:prSet presAssocID="{1AB2573A-4C31-4A76-AE97-C314163B53AD}" presName="spaceRect" presStyleCnt="0"/>
      <dgm:spPr/>
    </dgm:pt>
    <dgm:pt modelId="{028AD851-CC4F-41F2-B3C2-62C32DD10688}" type="pres">
      <dgm:prSet presAssocID="{1AB2573A-4C31-4A76-AE97-C314163B53AD}" presName="parTx" presStyleLbl="revTx" presStyleIdx="2" presStyleCnt="5">
        <dgm:presLayoutVars>
          <dgm:chMax val="0"/>
          <dgm:chPref val="0"/>
        </dgm:presLayoutVars>
      </dgm:prSet>
      <dgm:spPr/>
    </dgm:pt>
    <dgm:pt modelId="{4EE160DC-8F71-4B0E-B59E-AF688A4D4A74}" type="pres">
      <dgm:prSet presAssocID="{8739DF0F-E4FE-4B16-B67B-541C0E6F47C6}" presName="sibTrans" presStyleCnt="0"/>
      <dgm:spPr/>
    </dgm:pt>
    <dgm:pt modelId="{35A386F2-5F7A-4954-9E30-8CCC880A24FB}" type="pres">
      <dgm:prSet presAssocID="{375FCA5B-03E6-4ADD-B85C-0B2A591478EE}" presName="compNode" presStyleCnt="0"/>
      <dgm:spPr/>
    </dgm:pt>
    <dgm:pt modelId="{BA5B2E6F-23E9-465A-974F-446DB28A23D4}" type="pres">
      <dgm:prSet presAssocID="{375FCA5B-03E6-4ADD-B85C-0B2A591478EE}" presName="bgRect" presStyleLbl="bgShp" presStyleIdx="3" presStyleCnt="5"/>
      <dgm:spPr/>
    </dgm:pt>
    <dgm:pt modelId="{CCDB1160-5E2E-4EA0-8187-F6AD514AFF44}" type="pres">
      <dgm:prSet presAssocID="{375FCA5B-03E6-4ADD-B85C-0B2A591478E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CB21E12D-3DC0-4B06-978B-E07813B034D9}" type="pres">
      <dgm:prSet presAssocID="{375FCA5B-03E6-4ADD-B85C-0B2A591478EE}" presName="spaceRect" presStyleCnt="0"/>
      <dgm:spPr/>
    </dgm:pt>
    <dgm:pt modelId="{0119E858-C61A-4B2A-8013-087AB530ED92}" type="pres">
      <dgm:prSet presAssocID="{375FCA5B-03E6-4ADD-B85C-0B2A591478EE}" presName="parTx" presStyleLbl="revTx" presStyleIdx="3" presStyleCnt="5">
        <dgm:presLayoutVars>
          <dgm:chMax val="0"/>
          <dgm:chPref val="0"/>
        </dgm:presLayoutVars>
      </dgm:prSet>
      <dgm:spPr/>
    </dgm:pt>
    <dgm:pt modelId="{CBB4952F-2DBF-437C-AC86-9CFA5C94ED71}" type="pres">
      <dgm:prSet presAssocID="{EBEFBB59-0E16-4AE7-9A94-4355616278B5}" presName="sibTrans" presStyleCnt="0"/>
      <dgm:spPr/>
    </dgm:pt>
    <dgm:pt modelId="{0BD67373-6AD7-48B3-98FD-7EDCDFF4E8FE}" type="pres">
      <dgm:prSet presAssocID="{E773330C-1FFC-4A8D-B362-4465FDF3767D}" presName="compNode" presStyleCnt="0"/>
      <dgm:spPr/>
    </dgm:pt>
    <dgm:pt modelId="{1EE6FCCC-8757-4B57-80C7-A129A98577C0}" type="pres">
      <dgm:prSet presAssocID="{E773330C-1FFC-4A8D-B362-4465FDF3767D}" presName="bgRect" presStyleLbl="bgShp" presStyleIdx="4" presStyleCnt="5"/>
      <dgm:spPr/>
    </dgm:pt>
    <dgm:pt modelId="{361412BD-2052-4F36-9E5C-C023DE453676}" type="pres">
      <dgm:prSet presAssocID="{E773330C-1FFC-4A8D-B362-4465FDF3767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5FF53924-B805-4C26-B4CA-CB8B9BD49DD8}" type="pres">
      <dgm:prSet presAssocID="{E773330C-1FFC-4A8D-B362-4465FDF3767D}" presName="spaceRect" presStyleCnt="0"/>
      <dgm:spPr/>
    </dgm:pt>
    <dgm:pt modelId="{666DEA8C-AB1D-4AA4-B94E-5061222790D2}" type="pres">
      <dgm:prSet presAssocID="{E773330C-1FFC-4A8D-B362-4465FDF3767D}" presName="parTx" presStyleLbl="revTx" presStyleIdx="4" presStyleCnt="5">
        <dgm:presLayoutVars>
          <dgm:chMax val="0"/>
          <dgm:chPref val="0"/>
        </dgm:presLayoutVars>
      </dgm:prSet>
      <dgm:spPr/>
    </dgm:pt>
  </dgm:ptLst>
  <dgm:cxnLst>
    <dgm:cxn modelId="{3880FE0B-8BD0-4573-AE2C-A21AF951BD75}" type="presOf" srcId="{1AB2573A-4C31-4A76-AE97-C314163B53AD}" destId="{028AD851-CC4F-41F2-B3C2-62C32DD10688}" srcOrd="0" destOrd="0" presId="urn:microsoft.com/office/officeart/2018/2/layout/IconVerticalSolidList"/>
    <dgm:cxn modelId="{48E2E813-77A0-4BBD-AD8A-F837D3672DA3}" srcId="{01C2CDC7-D428-4911-AA03-A748C63D34B5}" destId="{375FCA5B-03E6-4ADD-B85C-0B2A591478EE}" srcOrd="3" destOrd="0" parTransId="{5C4DECE3-D975-4B37-AFDF-0AA7D7DF0E1C}" sibTransId="{EBEFBB59-0E16-4AE7-9A94-4355616278B5}"/>
    <dgm:cxn modelId="{B0162541-81BA-457F-AE7E-4A5865C6E1E4}" type="presOf" srcId="{588A0B1B-7048-4DCA-B707-51E68BB048B2}" destId="{6615614D-A3A2-451A-9DFB-94ED050EA2EC}" srcOrd="0" destOrd="0" presId="urn:microsoft.com/office/officeart/2018/2/layout/IconVerticalSolidList"/>
    <dgm:cxn modelId="{BA3F1D67-2139-4603-8FCA-774FF524369E}" srcId="{01C2CDC7-D428-4911-AA03-A748C63D34B5}" destId="{E773330C-1FFC-4A8D-B362-4465FDF3767D}" srcOrd="4" destOrd="0" parTransId="{8FDDDEC6-B977-4712-B72A-5B1A1E58A32A}" sibTransId="{AAE2F264-7855-45F1-8604-F8BC69F16E2C}"/>
    <dgm:cxn modelId="{F3505447-33DB-488E-8996-05A085813FE3}" type="presOf" srcId="{E773330C-1FFC-4A8D-B362-4465FDF3767D}" destId="{666DEA8C-AB1D-4AA4-B94E-5061222790D2}" srcOrd="0" destOrd="0" presId="urn:microsoft.com/office/officeart/2018/2/layout/IconVerticalSolidList"/>
    <dgm:cxn modelId="{F8AA657B-C908-4ED0-B63F-166CB678990D}" srcId="{01C2CDC7-D428-4911-AA03-A748C63D34B5}" destId="{1AB2573A-4C31-4A76-AE97-C314163B53AD}" srcOrd="2" destOrd="0" parTransId="{C1677526-247E-4D13-8427-B3D77E34C06A}" sibTransId="{8739DF0F-E4FE-4B16-B67B-541C0E6F47C6}"/>
    <dgm:cxn modelId="{005FE87D-FB64-4AD7-95C5-AA1AB3E7EB50}" type="presOf" srcId="{375FCA5B-03E6-4ADD-B85C-0B2A591478EE}" destId="{0119E858-C61A-4B2A-8013-087AB530ED92}" srcOrd="0" destOrd="0" presId="urn:microsoft.com/office/officeart/2018/2/layout/IconVerticalSolidList"/>
    <dgm:cxn modelId="{F717B99C-9316-4497-A7B2-96EE68EE23A9}" type="presOf" srcId="{01C2CDC7-D428-4911-AA03-A748C63D34B5}" destId="{8FBE20AB-60E5-4325-89C4-80D21186093F}" srcOrd="0" destOrd="0" presId="urn:microsoft.com/office/officeart/2018/2/layout/IconVerticalSolidList"/>
    <dgm:cxn modelId="{D51AE4A7-02B6-4D09-A77B-FBF07AF37F87}" srcId="{01C2CDC7-D428-4911-AA03-A748C63D34B5}" destId="{E198A042-087A-4B5F-BFAB-29CE5899E494}" srcOrd="1" destOrd="0" parTransId="{D0A460D1-3794-4024-8FDB-107864C5F62B}" sibTransId="{987014A9-2128-4EAC-A871-D4152CA7DE5B}"/>
    <dgm:cxn modelId="{5E303BBB-E4FA-44B4-882E-4A7B903B6867}" srcId="{01C2CDC7-D428-4911-AA03-A748C63D34B5}" destId="{588A0B1B-7048-4DCA-B707-51E68BB048B2}" srcOrd="0" destOrd="0" parTransId="{F0B34A6B-EC22-4C33-868F-7C867FE0E5DB}" sibTransId="{7958BA87-F05A-430B-B99D-BD7A7D17FA62}"/>
    <dgm:cxn modelId="{CF3E43C8-D57B-4A29-8183-6ED6EF7A4BF4}" type="presOf" srcId="{E198A042-087A-4B5F-BFAB-29CE5899E494}" destId="{C9C303D5-C932-4462-913C-4FDD656ABE4C}" srcOrd="0" destOrd="0" presId="urn:microsoft.com/office/officeart/2018/2/layout/IconVerticalSolidList"/>
    <dgm:cxn modelId="{22BFD933-F346-40D0-8A6F-CE3996901FD3}" type="presParOf" srcId="{8FBE20AB-60E5-4325-89C4-80D21186093F}" destId="{F76E8363-13AB-45FB-BBB1-966E32C641FB}" srcOrd="0" destOrd="0" presId="urn:microsoft.com/office/officeart/2018/2/layout/IconVerticalSolidList"/>
    <dgm:cxn modelId="{8DDF2084-D919-4AC2-A0D4-E7A17A7994B7}" type="presParOf" srcId="{F76E8363-13AB-45FB-BBB1-966E32C641FB}" destId="{482BD21B-615C-4033-9F41-3208F8744931}" srcOrd="0" destOrd="0" presId="urn:microsoft.com/office/officeart/2018/2/layout/IconVerticalSolidList"/>
    <dgm:cxn modelId="{F406750F-0E9C-4A6C-9AF6-BBD6D99EA2F2}" type="presParOf" srcId="{F76E8363-13AB-45FB-BBB1-966E32C641FB}" destId="{17F1F37C-7AD4-4E54-8D1E-5B3AE91967B4}" srcOrd="1" destOrd="0" presId="urn:microsoft.com/office/officeart/2018/2/layout/IconVerticalSolidList"/>
    <dgm:cxn modelId="{7902F249-48C7-468F-9EE5-9857F39612B1}" type="presParOf" srcId="{F76E8363-13AB-45FB-BBB1-966E32C641FB}" destId="{41BE584B-AB82-455C-B916-80DD57B4C70F}" srcOrd="2" destOrd="0" presId="urn:microsoft.com/office/officeart/2018/2/layout/IconVerticalSolidList"/>
    <dgm:cxn modelId="{793BC08C-54BE-461C-AFA8-B206AA6D622D}" type="presParOf" srcId="{F76E8363-13AB-45FB-BBB1-966E32C641FB}" destId="{6615614D-A3A2-451A-9DFB-94ED050EA2EC}" srcOrd="3" destOrd="0" presId="urn:microsoft.com/office/officeart/2018/2/layout/IconVerticalSolidList"/>
    <dgm:cxn modelId="{7003FAF6-1B70-48CF-A8E5-31CD688990BD}" type="presParOf" srcId="{8FBE20AB-60E5-4325-89C4-80D21186093F}" destId="{57DC9476-9283-4687-990D-8EAE8281AC4E}" srcOrd="1" destOrd="0" presId="urn:microsoft.com/office/officeart/2018/2/layout/IconVerticalSolidList"/>
    <dgm:cxn modelId="{B6DCAB4A-55BC-4628-AA16-D33C2536103B}" type="presParOf" srcId="{8FBE20AB-60E5-4325-89C4-80D21186093F}" destId="{BEE4F729-CD6F-4DD7-A54D-3E199D428450}" srcOrd="2" destOrd="0" presId="urn:microsoft.com/office/officeart/2018/2/layout/IconVerticalSolidList"/>
    <dgm:cxn modelId="{916DB9DC-90F2-4C70-B272-BA194B77E6F7}" type="presParOf" srcId="{BEE4F729-CD6F-4DD7-A54D-3E199D428450}" destId="{010AAA3B-495F-4DD8-B369-0F1C606038C6}" srcOrd="0" destOrd="0" presId="urn:microsoft.com/office/officeart/2018/2/layout/IconVerticalSolidList"/>
    <dgm:cxn modelId="{20EE3ED7-FB0D-4C24-BB24-ECE1B0A8F9B3}" type="presParOf" srcId="{BEE4F729-CD6F-4DD7-A54D-3E199D428450}" destId="{61D5E440-9386-44AC-9D99-548E0B1EAE38}" srcOrd="1" destOrd="0" presId="urn:microsoft.com/office/officeart/2018/2/layout/IconVerticalSolidList"/>
    <dgm:cxn modelId="{B480D1E0-BD8A-4509-9F55-64CEDEA8BBA4}" type="presParOf" srcId="{BEE4F729-CD6F-4DD7-A54D-3E199D428450}" destId="{52B9A561-C39B-4CE6-9229-9C18275CEA41}" srcOrd="2" destOrd="0" presId="urn:microsoft.com/office/officeart/2018/2/layout/IconVerticalSolidList"/>
    <dgm:cxn modelId="{AFAD0E71-9870-4A0D-84FB-B5068EA809CF}" type="presParOf" srcId="{BEE4F729-CD6F-4DD7-A54D-3E199D428450}" destId="{C9C303D5-C932-4462-913C-4FDD656ABE4C}" srcOrd="3" destOrd="0" presId="urn:microsoft.com/office/officeart/2018/2/layout/IconVerticalSolidList"/>
    <dgm:cxn modelId="{82787107-BA9E-4D78-8215-0B78C5AF6F65}" type="presParOf" srcId="{8FBE20AB-60E5-4325-89C4-80D21186093F}" destId="{8C798C9B-D78C-43D7-B3FA-19405F5B86FB}" srcOrd="3" destOrd="0" presId="urn:microsoft.com/office/officeart/2018/2/layout/IconVerticalSolidList"/>
    <dgm:cxn modelId="{09C5B5E0-A0A0-4EF4-9D61-1A4FE6885E5A}" type="presParOf" srcId="{8FBE20AB-60E5-4325-89C4-80D21186093F}" destId="{75613079-CF3D-4445-8B72-29D288903DCB}" srcOrd="4" destOrd="0" presId="urn:microsoft.com/office/officeart/2018/2/layout/IconVerticalSolidList"/>
    <dgm:cxn modelId="{8F788EDC-0573-4600-864A-93931EF9A63F}" type="presParOf" srcId="{75613079-CF3D-4445-8B72-29D288903DCB}" destId="{43C810AC-291A-40FF-9947-9ACB8F5BD246}" srcOrd="0" destOrd="0" presId="urn:microsoft.com/office/officeart/2018/2/layout/IconVerticalSolidList"/>
    <dgm:cxn modelId="{1BF8377A-60ED-4905-A1A7-2E1D73081A47}" type="presParOf" srcId="{75613079-CF3D-4445-8B72-29D288903DCB}" destId="{9249035C-91BD-43E4-92F8-B38ECB375384}" srcOrd="1" destOrd="0" presId="urn:microsoft.com/office/officeart/2018/2/layout/IconVerticalSolidList"/>
    <dgm:cxn modelId="{3702AB2B-EAA0-4F9D-9619-77CC12502291}" type="presParOf" srcId="{75613079-CF3D-4445-8B72-29D288903DCB}" destId="{E87CD5A4-51C5-468B-9ED2-17253893F3AC}" srcOrd="2" destOrd="0" presId="urn:microsoft.com/office/officeart/2018/2/layout/IconVerticalSolidList"/>
    <dgm:cxn modelId="{492AA5E9-63A2-4CFD-ACA8-EBD2379A3D9E}" type="presParOf" srcId="{75613079-CF3D-4445-8B72-29D288903DCB}" destId="{028AD851-CC4F-41F2-B3C2-62C32DD10688}" srcOrd="3" destOrd="0" presId="urn:microsoft.com/office/officeart/2018/2/layout/IconVerticalSolidList"/>
    <dgm:cxn modelId="{BDB54B4F-D425-4D1C-8A83-4F31DCC20EA6}" type="presParOf" srcId="{8FBE20AB-60E5-4325-89C4-80D21186093F}" destId="{4EE160DC-8F71-4B0E-B59E-AF688A4D4A74}" srcOrd="5" destOrd="0" presId="urn:microsoft.com/office/officeart/2018/2/layout/IconVerticalSolidList"/>
    <dgm:cxn modelId="{59AF2B27-9C82-4E82-ADC8-CEE3CFA70E03}" type="presParOf" srcId="{8FBE20AB-60E5-4325-89C4-80D21186093F}" destId="{35A386F2-5F7A-4954-9E30-8CCC880A24FB}" srcOrd="6" destOrd="0" presId="urn:microsoft.com/office/officeart/2018/2/layout/IconVerticalSolidList"/>
    <dgm:cxn modelId="{B56C2D4A-17C6-4070-817F-8E6DA6886031}" type="presParOf" srcId="{35A386F2-5F7A-4954-9E30-8CCC880A24FB}" destId="{BA5B2E6F-23E9-465A-974F-446DB28A23D4}" srcOrd="0" destOrd="0" presId="urn:microsoft.com/office/officeart/2018/2/layout/IconVerticalSolidList"/>
    <dgm:cxn modelId="{4252A314-87C2-456C-B9A2-F2C1A6190F80}" type="presParOf" srcId="{35A386F2-5F7A-4954-9E30-8CCC880A24FB}" destId="{CCDB1160-5E2E-4EA0-8187-F6AD514AFF44}" srcOrd="1" destOrd="0" presId="urn:microsoft.com/office/officeart/2018/2/layout/IconVerticalSolidList"/>
    <dgm:cxn modelId="{F18838BC-AFA6-42AD-9CDE-75A06EFC7426}" type="presParOf" srcId="{35A386F2-5F7A-4954-9E30-8CCC880A24FB}" destId="{CB21E12D-3DC0-4B06-978B-E07813B034D9}" srcOrd="2" destOrd="0" presId="urn:microsoft.com/office/officeart/2018/2/layout/IconVerticalSolidList"/>
    <dgm:cxn modelId="{E672EF29-821E-444C-805B-C552F5577A37}" type="presParOf" srcId="{35A386F2-5F7A-4954-9E30-8CCC880A24FB}" destId="{0119E858-C61A-4B2A-8013-087AB530ED92}" srcOrd="3" destOrd="0" presId="urn:microsoft.com/office/officeart/2018/2/layout/IconVerticalSolidList"/>
    <dgm:cxn modelId="{E62ADB3D-C09C-4290-ABEB-5856601C5580}" type="presParOf" srcId="{8FBE20AB-60E5-4325-89C4-80D21186093F}" destId="{CBB4952F-2DBF-437C-AC86-9CFA5C94ED71}" srcOrd="7" destOrd="0" presId="urn:microsoft.com/office/officeart/2018/2/layout/IconVerticalSolidList"/>
    <dgm:cxn modelId="{7ADFBA8F-B1EC-4901-9782-D3D96A2B769A}" type="presParOf" srcId="{8FBE20AB-60E5-4325-89C4-80D21186093F}" destId="{0BD67373-6AD7-48B3-98FD-7EDCDFF4E8FE}" srcOrd="8" destOrd="0" presId="urn:microsoft.com/office/officeart/2018/2/layout/IconVerticalSolidList"/>
    <dgm:cxn modelId="{BAF0EE08-D391-4CF5-B182-A382AB9488A1}" type="presParOf" srcId="{0BD67373-6AD7-48B3-98FD-7EDCDFF4E8FE}" destId="{1EE6FCCC-8757-4B57-80C7-A129A98577C0}" srcOrd="0" destOrd="0" presId="urn:microsoft.com/office/officeart/2018/2/layout/IconVerticalSolidList"/>
    <dgm:cxn modelId="{2402669C-4323-4B13-8E06-A2DB6EB38DB7}" type="presParOf" srcId="{0BD67373-6AD7-48B3-98FD-7EDCDFF4E8FE}" destId="{361412BD-2052-4F36-9E5C-C023DE453676}" srcOrd="1" destOrd="0" presId="urn:microsoft.com/office/officeart/2018/2/layout/IconVerticalSolidList"/>
    <dgm:cxn modelId="{109F9053-D1D5-4907-B037-4A9856FEE21E}" type="presParOf" srcId="{0BD67373-6AD7-48B3-98FD-7EDCDFF4E8FE}" destId="{5FF53924-B805-4C26-B4CA-CB8B9BD49DD8}" srcOrd="2" destOrd="0" presId="urn:microsoft.com/office/officeart/2018/2/layout/IconVerticalSolidList"/>
    <dgm:cxn modelId="{B37DE474-52E5-4034-AEF5-2D2E10D45D57}" type="presParOf" srcId="{0BD67373-6AD7-48B3-98FD-7EDCDFF4E8FE}" destId="{666DEA8C-AB1D-4AA4-B94E-5061222790D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FF41FD-4117-4B55-A954-17766868279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CD0307A-DF66-4B4F-A580-47CF8CAE46CB}">
      <dgm:prSet/>
      <dgm:spPr/>
      <dgm:t>
        <a:bodyPr/>
        <a:lstStyle/>
        <a:p>
          <a:pPr>
            <a:lnSpc>
              <a:spcPct val="100000"/>
            </a:lnSpc>
          </a:pPr>
          <a:r>
            <a:rPr lang="en-US" noProof="0"/>
            <a:t>Data confidentiality is particularly important in wireless communications, since the transmission medium is inherently broadcast (anyone can listen)</a:t>
          </a:r>
        </a:p>
      </dgm:t>
    </dgm:pt>
    <dgm:pt modelId="{8D921AF6-F8A1-440C-B310-47004C20738F}" type="parTrans" cxnId="{8DCF3C03-E244-4907-931D-E03E101339CE}">
      <dgm:prSet/>
      <dgm:spPr/>
      <dgm:t>
        <a:bodyPr/>
        <a:lstStyle/>
        <a:p>
          <a:endParaRPr lang="en-US"/>
        </a:p>
      </dgm:t>
    </dgm:pt>
    <dgm:pt modelId="{05C2AAA6-B21F-4848-AEAA-2889504B1561}" type="sibTrans" cxnId="{8DCF3C03-E244-4907-931D-E03E101339CE}">
      <dgm:prSet/>
      <dgm:spPr/>
      <dgm:t>
        <a:bodyPr/>
        <a:lstStyle/>
        <a:p>
          <a:endParaRPr lang="en-US"/>
        </a:p>
      </dgm:t>
    </dgm:pt>
    <dgm:pt modelId="{919C3A42-38E8-4AFB-BE7E-1EDB89125DF6}">
      <dgm:prSet/>
      <dgm:spPr/>
      <dgm:t>
        <a:bodyPr/>
        <a:lstStyle/>
        <a:p>
          <a:pPr>
            <a:lnSpc>
              <a:spcPct val="100000"/>
            </a:lnSpc>
          </a:pPr>
          <a:r>
            <a:rPr lang="en-US" noProof="0"/>
            <a:t>Wired Equivalent Privacy (WEP) and Temporal Key Integrity Protocol (TKIP) used historically, but shown to have flaws and replaced with Wi-Fi Protected Access II (WPA2)</a:t>
          </a:r>
        </a:p>
      </dgm:t>
    </dgm:pt>
    <dgm:pt modelId="{7111BDD5-3F19-410D-9492-B0B5FD12D75F}" type="parTrans" cxnId="{C224E3BA-B04B-4248-8A94-81C9EC1DD238}">
      <dgm:prSet/>
      <dgm:spPr/>
      <dgm:t>
        <a:bodyPr/>
        <a:lstStyle/>
        <a:p>
          <a:endParaRPr lang="en-US"/>
        </a:p>
      </dgm:t>
    </dgm:pt>
    <dgm:pt modelId="{FBC342C8-DC2E-4B1D-9169-E24E1D7BC32C}" type="sibTrans" cxnId="{C224E3BA-B04B-4248-8A94-81C9EC1DD238}">
      <dgm:prSet/>
      <dgm:spPr/>
      <dgm:t>
        <a:bodyPr/>
        <a:lstStyle/>
        <a:p>
          <a:endParaRPr lang="en-US"/>
        </a:p>
      </dgm:t>
    </dgm:pt>
    <dgm:pt modelId="{F573F555-94BE-4601-B148-56333FE3B690}">
      <dgm:prSet/>
      <dgm:spPr/>
      <dgm:t>
        <a:bodyPr/>
        <a:lstStyle/>
        <a:p>
          <a:pPr>
            <a:lnSpc>
              <a:spcPct val="100000"/>
            </a:lnSpc>
          </a:pPr>
          <a:r>
            <a:rPr lang="en-US" noProof="0"/>
            <a:t>Wi-Fi is the most popular wireless technology and employed in a range of IoT scenarios.</a:t>
          </a:r>
        </a:p>
      </dgm:t>
    </dgm:pt>
    <dgm:pt modelId="{4D3A2CFD-DD13-4C53-A8F5-2B99001A7608}" type="sibTrans" cxnId="{DD77D354-A390-49B6-97E3-90885FC7FB48}">
      <dgm:prSet/>
      <dgm:spPr/>
      <dgm:t>
        <a:bodyPr/>
        <a:lstStyle/>
        <a:p>
          <a:endParaRPr lang="en-US"/>
        </a:p>
      </dgm:t>
    </dgm:pt>
    <dgm:pt modelId="{40E4E096-34F7-432C-B29B-250EA97FD6A5}" type="parTrans" cxnId="{DD77D354-A390-49B6-97E3-90885FC7FB48}">
      <dgm:prSet/>
      <dgm:spPr/>
      <dgm:t>
        <a:bodyPr/>
        <a:lstStyle/>
        <a:p>
          <a:endParaRPr lang="en-US"/>
        </a:p>
      </dgm:t>
    </dgm:pt>
    <dgm:pt modelId="{A75FD738-D8A0-4589-9C36-7D7B42EFD74D}">
      <dgm:prSet/>
      <dgm:spPr/>
      <dgm:t>
        <a:bodyPr/>
        <a:lstStyle/>
        <a:p>
          <a:pPr>
            <a:lnSpc>
              <a:spcPct val="100000"/>
            </a:lnSpc>
          </a:pPr>
          <a:r>
            <a:rPr lang="en-US"/>
            <a:t>The latest Bluetooth specification relies on an ECDH key agreement protocol and connections are subsequently secured with AES</a:t>
          </a:r>
        </a:p>
      </dgm:t>
    </dgm:pt>
    <dgm:pt modelId="{0171D67F-2F72-42C0-B1E1-FB9548894A85}" type="parTrans" cxnId="{4F1CB9D9-4F03-43DA-83A4-4A02A1BDF874}">
      <dgm:prSet/>
      <dgm:spPr/>
      <dgm:t>
        <a:bodyPr/>
        <a:lstStyle/>
        <a:p>
          <a:endParaRPr lang="en-GB"/>
        </a:p>
      </dgm:t>
    </dgm:pt>
    <dgm:pt modelId="{A7084F61-60EF-4D7B-841D-65FE6BF93F46}" type="sibTrans" cxnId="{4F1CB9D9-4F03-43DA-83A4-4A02A1BDF874}">
      <dgm:prSet/>
      <dgm:spPr/>
      <dgm:t>
        <a:bodyPr/>
        <a:lstStyle/>
        <a:p>
          <a:endParaRPr lang="en-GB"/>
        </a:p>
      </dgm:t>
    </dgm:pt>
    <dgm:pt modelId="{F6BAF625-4BBA-42A7-8328-DB566F21AE0A}" type="pres">
      <dgm:prSet presAssocID="{18FF41FD-4117-4B55-A954-17766868279B}" presName="root" presStyleCnt="0">
        <dgm:presLayoutVars>
          <dgm:dir/>
          <dgm:resizeHandles val="exact"/>
        </dgm:presLayoutVars>
      </dgm:prSet>
      <dgm:spPr/>
    </dgm:pt>
    <dgm:pt modelId="{BCB0525A-CA73-4628-BCBD-BA45D3382098}" type="pres">
      <dgm:prSet presAssocID="{1CD0307A-DF66-4B4F-A580-47CF8CAE46CB}" presName="compNode" presStyleCnt="0"/>
      <dgm:spPr/>
    </dgm:pt>
    <dgm:pt modelId="{9C227A70-81C2-4095-BC70-1D93E92970DB}" type="pres">
      <dgm:prSet presAssocID="{1CD0307A-DF66-4B4F-A580-47CF8CAE46CB}" presName="bgRect" presStyleLbl="bgShp" presStyleIdx="0" presStyleCnt="4"/>
      <dgm:spPr/>
    </dgm:pt>
    <dgm:pt modelId="{C6A25BBD-AE9C-4E8F-945F-B3F95E73F071}" type="pres">
      <dgm:prSet presAssocID="{1CD0307A-DF66-4B4F-A580-47CF8CAE46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reless router"/>
        </a:ext>
      </dgm:extLst>
    </dgm:pt>
    <dgm:pt modelId="{08716A30-183B-446D-9C6D-1CD7178DD982}" type="pres">
      <dgm:prSet presAssocID="{1CD0307A-DF66-4B4F-A580-47CF8CAE46CB}" presName="spaceRect" presStyleCnt="0"/>
      <dgm:spPr/>
    </dgm:pt>
    <dgm:pt modelId="{D93252E1-7774-485E-9161-2237F1AA4D6E}" type="pres">
      <dgm:prSet presAssocID="{1CD0307A-DF66-4B4F-A580-47CF8CAE46CB}" presName="parTx" presStyleLbl="revTx" presStyleIdx="0" presStyleCnt="4">
        <dgm:presLayoutVars>
          <dgm:chMax val="0"/>
          <dgm:chPref val="0"/>
        </dgm:presLayoutVars>
      </dgm:prSet>
      <dgm:spPr/>
    </dgm:pt>
    <dgm:pt modelId="{FAEF5CDA-8D44-4115-881E-252FCDEF28DB}" type="pres">
      <dgm:prSet presAssocID="{05C2AAA6-B21F-4848-AEAA-2889504B1561}" presName="sibTrans" presStyleCnt="0"/>
      <dgm:spPr/>
    </dgm:pt>
    <dgm:pt modelId="{C0A54CFA-4D27-401C-8FDC-D6959F491B77}" type="pres">
      <dgm:prSet presAssocID="{F573F555-94BE-4601-B148-56333FE3B690}" presName="compNode" presStyleCnt="0"/>
      <dgm:spPr/>
    </dgm:pt>
    <dgm:pt modelId="{7158EE67-D5AF-46A1-9FAD-FC51E3143C9F}" type="pres">
      <dgm:prSet presAssocID="{F573F555-94BE-4601-B148-56333FE3B690}" presName="bgRect" presStyleLbl="bgShp" presStyleIdx="1" presStyleCnt="4"/>
      <dgm:spPr/>
    </dgm:pt>
    <dgm:pt modelId="{49E1AD60-56AC-4F63-A2CA-9C8293559D9C}" type="pres">
      <dgm:prSet presAssocID="{F573F555-94BE-4601-B148-56333FE3B6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Fi"/>
        </a:ext>
      </dgm:extLst>
    </dgm:pt>
    <dgm:pt modelId="{D0F1A0EF-5719-4FA9-8ED4-A2A706D4BE8B}" type="pres">
      <dgm:prSet presAssocID="{F573F555-94BE-4601-B148-56333FE3B690}" presName="spaceRect" presStyleCnt="0"/>
      <dgm:spPr/>
    </dgm:pt>
    <dgm:pt modelId="{C593978C-55B6-4E53-8649-654FCB18705D}" type="pres">
      <dgm:prSet presAssocID="{F573F555-94BE-4601-B148-56333FE3B690}" presName="parTx" presStyleLbl="revTx" presStyleIdx="1" presStyleCnt="4">
        <dgm:presLayoutVars>
          <dgm:chMax val="0"/>
          <dgm:chPref val="0"/>
        </dgm:presLayoutVars>
      </dgm:prSet>
      <dgm:spPr/>
    </dgm:pt>
    <dgm:pt modelId="{FAE47355-0EA8-4F96-9393-66EBF4F1A606}" type="pres">
      <dgm:prSet presAssocID="{4D3A2CFD-DD13-4C53-A8F5-2B99001A7608}" presName="sibTrans" presStyleCnt="0"/>
      <dgm:spPr/>
    </dgm:pt>
    <dgm:pt modelId="{7416E87A-1391-484A-9791-E12D99C9505E}" type="pres">
      <dgm:prSet presAssocID="{919C3A42-38E8-4AFB-BE7E-1EDB89125DF6}" presName="compNode" presStyleCnt="0"/>
      <dgm:spPr/>
    </dgm:pt>
    <dgm:pt modelId="{3348726D-433A-4BA1-9525-8FAD428C04E5}" type="pres">
      <dgm:prSet presAssocID="{919C3A42-38E8-4AFB-BE7E-1EDB89125DF6}" presName="bgRect" presStyleLbl="bgShp" presStyleIdx="2" presStyleCnt="4"/>
      <dgm:spPr/>
    </dgm:pt>
    <dgm:pt modelId="{B922A9A0-848C-479D-9221-E6E4FB438DB9}" type="pres">
      <dgm:prSet presAssocID="{919C3A42-38E8-4AFB-BE7E-1EDB89125D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3E0D6D0D-684B-4C03-9B51-D15CE6C6F208}" type="pres">
      <dgm:prSet presAssocID="{919C3A42-38E8-4AFB-BE7E-1EDB89125DF6}" presName="spaceRect" presStyleCnt="0"/>
      <dgm:spPr/>
    </dgm:pt>
    <dgm:pt modelId="{72D70615-F51F-4335-8D8B-ED8096535164}" type="pres">
      <dgm:prSet presAssocID="{919C3A42-38E8-4AFB-BE7E-1EDB89125DF6}" presName="parTx" presStyleLbl="revTx" presStyleIdx="2" presStyleCnt="4">
        <dgm:presLayoutVars>
          <dgm:chMax val="0"/>
          <dgm:chPref val="0"/>
        </dgm:presLayoutVars>
      </dgm:prSet>
      <dgm:spPr/>
    </dgm:pt>
    <dgm:pt modelId="{8B66A6DC-F5CA-4467-A4DE-F850D031CF92}" type="pres">
      <dgm:prSet presAssocID="{FBC342C8-DC2E-4B1D-9169-E24E1D7BC32C}" presName="sibTrans" presStyleCnt="0"/>
      <dgm:spPr/>
    </dgm:pt>
    <dgm:pt modelId="{300C547E-3F4B-4913-A9E6-90882592B52C}" type="pres">
      <dgm:prSet presAssocID="{A75FD738-D8A0-4589-9C36-7D7B42EFD74D}" presName="compNode" presStyleCnt="0"/>
      <dgm:spPr/>
    </dgm:pt>
    <dgm:pt modelId="{17E536E1-44CC-4E18-BEB1-BF33312010A6}" type="pres">
      <dgm:prSet presAssocID="{A75FD738-D8A0-4589-9C36-7D7B42EFD74D}" presName="bgRect" presStyleLbl="bgShp" presStyleIdx="3" presStyleCnt="4"/>
      <dgm:spPr/>
    </dgm:pt>
    <dgm:pt modelId="{B11F92E0-7676-4F10-9C67-07CD71486A39}" type="pres">
      <dgm:prSet presAssocID="{A75FD738-D8A0-4589-9C36-7D7B42EFD7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luetooth"/>
        </a:ext>
      </dgm:extLst>
    </dgm:pt>
    <dgm:pt modelId="{AE846034-301D-46AB-B5ED-73B61928A5F5}" type="pres">
      <dgm:prSet presAssocID="{A75FD738-D8A0-4589-9C36-7D7B42EFD74D}" presName="spaceRect" presStyleCnt="0"/>
      <dgm:spPr/>
    </dgm:pt>
    <dgm:pt modelId="{57E32A68-1E20-4C15-9605-B5491405F9CC}" type="pres">
      <dgm:prSet presAssocID="{A75FD738-D8A0-4589-9C36-7D7B42EFD74D}" presName="parTx" presStyleLbl="revTx" presStyleIdx="3" presStyleCnt="4">
        <dgm:presLayoutVars>
          <dgm:chMax val="0"/>
          <dgm:chPref val="0"/>
        </dgm:presLayoutVars>
      </dgm:prSet>
      <dgm:spPr/>
    </dgm:pt>
  </dgm:ptLst>
  <dgm:cxnLst>
    <dgm:cxn modelId="{8DCF3C03-E244-4907-931D-E03E101339CE}" srcId="{18FF41FD-4117-4B55-A954-17766868279B}" destId="{1CD0307A-DF66-4B4F-A580-47CF8CAE46CB}" srcOrd="0" destOrd="0" parTransId="{8D921AF6-F8A1-440C-B310-47004C20738F}" sibTransId="{05C2AAA6-B21F-4848-AEAA-2889504B1561}"/>
    <dgm:cxn modelId="{D01BF110-16E3-4911-9D82-1227BA492276}" type="presOf" srcId="{1CD0307A-DF66-4B4F-A580-47CF8CAE46CB}" destId="{D93252E1-7774-485E-9161-2237F1AA4D6E}" srcOrd="0" destOrd="0" presId="urn:microsoft.com/office/officeart/2018/2/layout/IconVerticalSolidList"/>
    <dgm:cxn modelId="{DD77D354-A390-49B6-97E3-90885FC7FB48}" srcId="{18FF41FD-4117-4B55-A954-17766868279B}" destId="{F573F555-94BE-4601-B148-56333FE3B690}" srcOrd="1" destOrd="0" parTransId="{40E4E096-34F7-432C-B29B-250EA97FD6A5}" sibTransId="{4D3A2CFD-DD13-4C53-A8F5-2B99001A7608}"/>
    <dgm:cxn modelId="{C224E3BA-B04B-4248-8A94-81C9EC1DD238}" srcId="{18FF41FD-4117-4B55-A954-17766868279B}" destId="{919C3A42-38E8-4AFB-BE7E-1EDB89125DF6}" srcOrd="2" destOrd="0" parTransId="{7111BDD5-3F19-410D-9492-B0B5FD12D75F}" sibTransId="{FBC342C8-DC2E-4B1D-9169-E24E1D7BC32C}"/>
    <dgm:cxn modelId="{67DA87C4-2173-48EB-B210-54AB56F40C18}" type="presOf" srcId="{18FF41FD-4117-4B55-A954-17766868279B}" destId="{F6BAF625-4BBA-42A7-8328-DB566F21AE0A}" srcOrd="0" destOrd="0" presId="urn:microsoft.com/office/officeart/2018/2/layout/IconVerticalSolidList"/>
    <dgm:cxn modelId="{4F1CB9D9-4F03-43DA-83A4-4A02A1BDF874}" srcId="{18FF41FD-4117-4B55-A954-17766868279B}" destId="{A75FD738-D8A0-4589-9C36-7D7B42EFD74D}" srcOrd="3" destOrd="0" parTransId="{0171D67F-2F72-42C0-B1E1-FB9548894A85}" sibTransId="{A7084F61-60EF-4D7B-841D-65FE6BF93F46}"/>
    <dgm:cxn modelId="{28DF1BDD-3EF7-4E0A-BB50-262104EBA77C}" type="presOf" srcId="{919C3A42-38E8-4AFB-BE7E-1EDB89125DF6}" destId="{72D70615-F51F-4335-8D8B-ED8096535164}" srcOrd="0" destOrd="0" presId="urn:microsoft.com/office/officeart/2018/2/layout/IconVerticalSolidList"/>
    <dgm:cxn modelId="{AE4D81E1-3847-45DB-826E-6154D673ABB1}" type="presOf" srcId="{F573F555-94BE-4601-B148-56333FE3B690}" destId="{C593978C-55B6-4E53-8649-654FCB18705D}" srcOrd="0" destOrd="0" presId="urn:microsoft.com/office/officeart/2018/2/layout/IconVerticalSolidList"/>
    <dgm:cxn modelId="{F2B15BFC-C2DD-4B22-BF77-FCAF2FFCCAFE}" type="presOf" srcId="{A75FD738-D8A0-4589-9C36-7D7B42EFD74D}" destId="{57E32A68-1E20-4C15-9605-B5491405F9CC}" srcOrd="0" destOrd="0" presId="urn:microsoft.com/office/officeart/2018/2/layout/IconVerticalSolidList"/>
    <dgm:cxn modelId="{00749625-8B68-474D-90BA-041D54197BDF}" type="presParOf" srcId="{F6BAF625-4BBA-42A7-8328-DB566F21AE0A}" destId="{BCB0525A-CA73-4628-BCBD-BA45D3382098}" srcOrd="0" destOrd="0" presId="urn:microsoft.com/office/officeart/2018/2/layout/IconVerticalSolidList"/>
    <dgm:cxn modelId="{EAA1CAE0-085C-4C75-961F-C8D2F6F4D850}" type="presParOf" srcId="{BCB0525A-CA73-4628-BCBD-BA45D3382098}" destId="{9C227A70-81C2-4095-BC70-1D93E92970DB}" srcOrd="0" destOrd="0" presId="urn:microsoft.com/office/officeart/2018/2/layout/IconVerticalSolidList"/>
    <dgm:cxn modelId="{CC5FB182-24A0-4381-97E9-C60C67A5B5A7}" type="presParOf" srcId="{BCB0525A-CA73-4628-BCBD-BA45D3382098}" destId="{C6A25BBD-AE9C-4E8F-945F-B3F95E73F071}" srcOrd="1" destOrd="0" presId="urn:microsoft.com/office/officeart/2018/2/layout/IconVerticalSolidList"/>
    <dgm:cxn modelId="{8AFC387F-6F2A-45B3-97A3-1831607B93E8}" type="presParOf" srcId="{BCB0525A-CA73-4628-BCBD-BA45D3382098}" destId="{08716A30-183B-446D-9C6D-1CD7178DD982}" srcOrd="2" destOrd="0" presId="urn:microsoft.com/office/officeart/2018/2/layout/IconVerticalSolidList"/>
    <dgm:cxn modelId="{63726DF4-2D31-4BA9-A6A5-126074AA00F6}" type="presParOf" srcId="{BCB0525A-CA73-4628-BCBD-BA45D3382098}" destId="{D93252E1-7774-485E-9161-2237F1AA4D6E}" srcOrd="3" destOrd="0" presId="urn:microsoft.com/office/officeart/2018/2/layout/IconVerticalSolidList"/>
    <dgm:cxn modelId="{AE23D6C4-B557-4945-AEE9-58276932B308}" type="presParOf" srcId="{F6BAF625-4BBA-42A7-8328-DB566F21AE0A}" destId="{FAEF5CDA-8D44-4115-881E-252FCDEF28DB}" srcOrd="1" destOrd="0" presId="urn:microsoft.com/office/officeart/2018/2/layout/IconVerticalSolidList"/>
    <dgm:cxn modelId="{375F93CF-93E6-48ED-82FA-77A8995374A8}" type="presParOf" srcId="{F6BAF625-4BBA-42A7-8328-DB566F21AE0A}" destId="{C0A54CFA-4D27-401C-8FDC-D6959F491B77}" srcOrd="2" destOrd="0" presId="urn:microsoft.com/office/officeart/2018/2/layout/IconVerticalSolidList"/>
    <dgm:cxn modelId="{F3FB0106-F33E-4F83-A153-378F198E0E22}" type="presParOf" srcId="{C0A54CFA-4D27-401C-8FDC-D6959F491B77}" destId="{7158EE67-D5AF-46A1-9FAD-FC51E3143C9F}" srcOrd="0" destOrd="0" presId="urn:microsoft.com/office/officeart/2018/2/layout/IconVerticalSolidList"/>
    <dgm:cxn modelId="{22D5454D-7EF1-42A2-8743-71EDB32F682B}" type="presParOf" srcId="{C0A54CFA-4D27-401C-8FDC-D6959F491B77}" destId="{49E1AD60-56AC-4F63-A2CA-9C8293559D9C}" srcOrd="1" destOrd="0" presId="urn:microsoft.com/office/officeart/2018/2/layout/IconVerticalSolidList"/>
    <dgm:cxn modelId="{11F27CBF-A99A-4F83-A1C0-F5D63AE7AF1C}" type="presParOf" srcId="{C0A54CFA-4D27-401C-8FDC-D6959F491B77}" destId="{D0F1A0EF-5719-4FA9-8ED4-A2A706D4BE8B}" srcOrd="2" destOrd="0" presId="urn:microsoft.com/office/officeart/2018/2/layout/IconVerticalSolidList"/>
    <dgm:cxn modelId="{5EA60590-AF00-4B6B-8AF7-76031B38F21A}" type="presParOf" srcId="{C0A54CFA-4D27-401C-8FDC-D6959F491B77}" destId="{C593978C-55B6-4E53-8649-654FCB18705D}" srcOrd="3" destOrd="0" presId="urn:microsoft.com/office/officeart/2018/2/layout/IconVerticalSolidList"/>
    <dgm:cxn modelId="{6B444075-B7C6-4049-B8B4-149DBD65E3E9}" type="presParOf" srcId="{F6BAF625-4BBA-42A7-8328-DB566F21AE0A}" destId="{FAE47355-0EA8-4F96-9393-66EBF4F1A606}" srcOrd="3" destOrd="0" presId="urn:microsoft.com/office/officeart/2018/2/layout/IconVerticalSolidList"/>
    <dgm:cxn modelId="{5F0A2529-76DC-4AAA-A2F0-005927E84F3E}" type="presParOf" srcId="{F6BAF625-4BBA-42A7-8328-DB566F21AE0A}" destId="{7416E87A-1391-484A-9791-E12D99C9505E}" srcOrd="4" destOrd="0" presId="urn:microsoft.com/office/officeart/2018/2/layout/IconVerticalSolidList"/>
    <dgm:cxn modelId="{189135FF-5FE3-4576-B003-28BD331B6056}" type="presParOf" srcId="{7416E87A-1391-484A-9791-E12D99C9505E}" destId="{3348726D-433A-4BA1-9525-8FAD428C04E5}" srcOrd="0" destOrd="0" presId="urn:microsoft.com/office/officeart/2018/2/layout/IconVerticalSolidList"/>
    <dgm:cxn modelId="{8AD40D07-C63B-4D6B-A7AA-2B5BCD93F497}" type="presParOf" srcId="{7416E87A-1391-484A-9791-E12D99C9505E}" destId="{B922A9A0-848C-479D-9221-E6E4FB438DB9}" srcOrd="1" destOrd="0" presId="urn:microsoft.com/office/officeart/2018/2/layout/IconVerticalSolidList"/>
    <dgm:cxn modelId="{360B8791-D5AF-43D9-A9A6-F71A963B85B3}" type="presParOf" srcId="{7416E87A-1391-484A-9791-E12D99C9505E}" destId="{3E0D6D0D-684B-4C03-9B51-D15CE6C6F208}" srcOrd="2" destOrd="0" presId="urn:microsoft.com/office/officeart/2018/2/layout/IconVerticalSolidList"/>
    <dgm:cxn modelId="{5AAD6B14-AC29-4FBA-834F-0DFC69B634E7}" type="presParOf" srcId="{7416E87A-1391-484A-9791-E12D99C9505E}" destId="{72D70615-F51F-4335-8D8B-ED8096535164}" srcOrd="3" destOrd="0" presId="urn:microsoft.com/office/officeart/2018/2/layout/IconVerticalSolidList"/>
    <dgm:cxn modelId="{62C8481F-A764-43EC-A42A-13EE4758FB04}" type="presParOf" srcId="{F6BAF625-4BBA-42A7-8328-DB566F21AE0A}" destId="{8B66A6DC-F5CA-4467-A4DE-F850D031CF92}" srcOrd="5" destOrd="0" presId="urn:microsoft.com/office/officeart/2018/2/layout/IconVerticalSolidList"/>
    <dgm:cxn modelId="{EC664C06-4594-4F02-8975-332BA657460A}" type="presParOf" srcId="{F6BAF625-4BBA-42A7-8328-DB566F21AE0A}" destId="{300C547E-3F4B-4913-A9E6-90882592B52C}" srcOrd="6" destOrd="0" presId="urn:microsoft.com/office/officeart/2018/2/layout/IconVerticalSolidList"/>
    <dgm:cxn modelId="{1E68ABC4-5790-473A-9F18-5F42B4D1960B}" type="presParOf" srcId="{300C547E-3F4B-4913-A9E6-90882592B52C}" destId="{17E536E1-44CC-4E18-BEB1-BF33312010A6}" srcOrd="0" destOrd="0" presId="urn:microsoft.com/office/officeart/2018/2/layout/IconVerticalSolidList"/>
    <dgm:cxn modelId="{1A48B53E-648E-4887-8A0C-14BF70FFD4F3}" type="presParOf" srcId="{300C547E-3F4B-4913-A9E6-90882592B52C}" destId="{B11F92E0-7676-4F10-9C67-07CD71486A39}" srcOrd="1" destOrd="0" presId="urn:microsoft.com/office/officeart/2018/2/layout/IconVerticalSolidList"/>
    <dgm:cxn modelId="{7E226179-193C-4EF2-B9E6-06DD08C53FEB}" type="presParOf" srcId="{300C547E-3F4B-4913-A9E6-90882592B52C}" destId="{AE846034-301D-46AB-B5ED-73B61928A5F5}" srcOrd="2" destOrd="0" presId="urn:microsoft.com/office/officeart/2018/2/layout/IconVerticalSolidList"/>
    <dgm:cxn modelId="{EE30E39E-763B-43EC-A5FB-5AE28A9435CF}" type="presParOf" srcId="{300C547E-3F4B-4913-A9E6-90882592B52C}" destId="{57E32A68-1E20-4C15-9605-B5491405F9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1B652B-1894-4058-95D9-FBA5B98F3F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5139C86-AA9E-4A9C-9833-E2E6D01B0064}">
      <dgm:prSet/>
      <dgm:spPr/>
      <dgm:t>
        <a:bodyPr/>
        <a:lstStyle/>
        <a:p>
          <a:pPr>
            <a:lnSpc>
              <a:spcPct val="100000"/>
            </a:lnSpc>
          </a:pPr>
          <a:r>
            <a:rPr lang="en-US" noProof="0"/>
            <a:t>Ecosystem Access Control (implicit trust, enrolment security, lost access procedures, etc.)</a:t>
          </a:r>
        </a:p>
      </dgm:t>
    </dgm:pt>
    <dgm:pt modelId="{2AA8F783-6174-43DC-BA41-858D33425905}" type="parTrans" cxnId="{A42F2649-5677-4FE2-8074-AFA974A06098}">
      <dgm:prSet/>
      <dgm:spPr/>
      <dgm:t>
        <a:bodyPr/>
        <a:lstStyle/>
        <a:p>
          <a:endParaRPr lang="en-US"/>
        </a:p>
      </dgm:t>
    </dgm:pt>
    <dgm:pt modelId="{55008D9B-079E-4B41-8AA3-25C4FFC77622}" type="sibTrans" cxnId="{A42F2649-5677-4FE2-8074-AFA974A06098}">
      <dgm:prSet/>
      <dgm:spPr/>
      <dgm:t>
        <a:bodyPr/>
        <a:lstStyle/>
        <a:p>
          <a:endParaRPr lang="en-US"/>
        </a:p>
      </dgm:t>
    </dgm:pt>
    <dgm:pt modelId="{D44B8F9B-28C9-4FF4-89B7-88F069600DBF}">
      <dgm:prSet/>
      <dgm:spPr/>
      <dgm:t>
        <a:bodyPr/>
        <a:lstStyle/>
        <a:p>
          <a:pPr>
            <a:lnSpc>
              <a:spcPct val="100000"/>
            </a:lnSpc>
          </a:pPr>
          <a:r>
            <a:rPr lang="en-US" noProof="0"/>
            <a:t>Device memory (cleartext usernames/passwords, encryption keys, etc.)</a:t>
          </a:r>
        </a:p>
      </dgm:t>
    </dgm:pt>
    <dgm:pt modelId="{24B6505C-EAF6-4D05-A372-32572F273035}" type="parTrans" cxnId="{510F8C7A-5139-464B-8AB7-EA7C61004B68}">
      <dgm:prSet/>
      <dgm:spPr/>
      <dgm:t>
        <a:bodyPr/>
        <a:lstStyle/>
        <a:p>
          <a:endParaRPr lang="en-US"/>
        </a:p>
      </dgm:t>
    </dgm:pt>
    <dgm:pt modelId="{92CE9344-6C52-4488-B23E-37EFE32FE5FB}" type="sibTrans" cxnId="{510F8C7A-5139-464B-8AB7-EA7C61004B68}">
      <dgm:prSet/>
      <dgm:spPr/>
      <dgm:t>
        <a:bodyPr/>
        <a:lstStyle/>
        <a:p>
          <a:endParaRPr lang="en-US"/>
        </a:p>
      </dgm:t>
    </dgm:pt>
    <dgm:pt modelId="{41A0B9EF-22E0-4929-B528-A23081C39F84}">
      <dgm:prSet/>
      <dgm:spPr/>
      <dgm:t>
        <a:bodyPr/>
        <a:lstStyle/>
        <a:p>
          <a:pPr>
            <a:lnSpc>
              <a:spcPct val="100000"/>
            </a:lnSpc>
          </a:pPr>
          <a:r>
            <a:rPr lang="en-US" noProof="0"/>
            <a:t>Device physical interfaces (firmware extraction, privilege escalation, reset to insecure state)</a:t>
          </a:r>
        </a:p>
      </dgm:t>
    </dgm:pt>
    <dgm:pt modelId="{E6A4BB78-DC39-4E11-A03D-ECA1C986C51E}" type="parTrans" cxnId="{243358F8-42D2-4918-B323-218D8334A38B}">
      <dgm:prSet/>
      <dgm:spPr/>
      <dgm:t>
        <a:bodyPr/>
        <a:lstStyle/>
        <a:p>
          <a:endParaRPr lang="en-US"/>
        </a:p>
      </dgm:t>
    </dgm:pt>
    <dgm:pt modelId="{6E7E5953-FC0E-42F5-BC78-A75FC002CBE6}" type="sibTrans" cxnId="{243358F8-42D2-4918-B323-218D8334A38B}">
      <dgm:prSet/>
      <dgm:spPr/>
      <dgm:t>
        <a:bodyPr/>
        <a:lstStyle/>
        <a:p>
          <a:endParaRPr lang="en-US"/>
        </a:p>
      </dgm:t>
    </dgm:pt>
    <dgm:pt modelId="{DBF73DCF-9169-4B9F-96F9-3DB7FD682C8F}">
      <dgm:prSet/>
      <dgm:spPr/>
      <dgm:t>
        <a:bodyPr/>
        <a:lstStyle/>
        <a:p>
          <a:pPr>
            <a:lnSpc>
              <a:spcPct val="100000"/>
            </a:lnSpc>
          </a:pPr>
          <a:r>
            <a:rPr lang="en-US" noProof="0"/>
            <a:t>Device web/admin/cloud web interface (SQL injection, XSS, account lockout, 2FA, etc.)</a:t>
          </a:r>
        </a:p>
      </dgm:t>
    </dgm:pt>
    <dgm:pt modelId="{9FDA0363-26B2-4108-9DC6-41B8BD368519}" type="parTrans" cxnId="{50AAE416-19E1-4570-B7C1-E41E34D1C6E3}">
      <dgm:prSet/>
      <dgm:spPr/>
      <dgm:t>
        <a:bodyPr/>
        <a:lstStyle/>
        <a:p>
          <a:endParaRPr lang="en-US"/>
        </a:p>
      </dgm:t>
    </dgm:pt>
    <dgm:pt modelId="{9D498AD2-48E4-441D-8318-9CFB5622E2ED}" type="sibTrans" cxnId="{50AAE416-19E1-4570-B7C1-E41E34D1C6E3}">
      <dgm:prSet/>
      <dgm:spPr/>
      <dgm:t>
        <a:bodyPr/>
        <a:lstStyle/>
        <a:p>
          <a:endParaRPr lang="en-US"/>
        </a:p>
      </dgm:t>
    </dgm:pt>
    <dgm:pt modelId="{2C41B2DD-A23B-4B46-A8E5-F46E93E324D7}">
      <dgm:prSet/>
      <dgm:spPr/>
      <dgm:t>
        <a:bodyPr/>
        <a:lstStyle/>
        <a:p>
          <a:pPr>
            <a:lnSpc>
              <a:spcPct val="100000"/>
            </a:lnSpc>
          </a:pPr>
          <a:r>
            <a:rPr lang="en-US" noProof="0"/>
            <a:t>Device firmware (hardcoded credentials, sensitive info disclosure)</a:t>
          </a:r>
        </a:p>
      </dgm:t>
    </dgm:pt>
    <dgm:pt modelId="{96DB9450-2C6D-47DC-91B5-82D9F4BE5779}" type="parTrans" cxnId="{A859BADB-A106-4B54-89F3-5848376D94A5}">
      <dgm:prSet/>
      <dgm:spPr/>
      <dgm:t>
        <a:bodyPr/>
        <a:lstStyle/>
        <a:p>
          <a:endParaRPr lang="en-GB"/>
        </a:p>
      </dgm:t>
    </dgm:pt>
    <dgm:pt modelId="{0CFFEE40-CFB3-40EC-AEE7-5C21B54D02B3}" type="sibTrans" cxnId="{A859BADB-A106-4B54-89F3-5848376D94A5}">
      <dgm:prSet/>
      <dgm:spPr/>
      <dgm:t>
        <a:bodyPr/>
        <a:lstStyle/>
        <a:p>
          <a:endParaRPr lang="en-GB"/>
        </a:p>
      </dgm:t>
    </dgm:pt>
    <dgm:pt modelId="{51A42870-6ABE-41D5-A53A-CFDEC634433A}">
      <dgm:prSet/>
      <dgm:spPr/>
      <dgm:t>
        <a:bodyPr/>
        <a:lstStyle/>
        <a:p>
          <a:pPr>
            <a:lnSpc>
              <a:spcPct val="100000"/>
            </a:lnSpc>
          </a:pPr>
          <a:r>
            <a:rPr lang="en-US" noProof="0"/>
            <a:t>Device network services (injection, DoS, poorly implemented encryption, buffer overflow, etc.)</a:t>
          </a:r>
        </a:p>
      </dgm:t>
    </dgm:pt>
    <dgm:pt modelId="{0CB456FE-C103-4D8B-AD19-B4CAEEE8FC1D}" type="parTrans" cxnId="{C3F3DD73-7644-4DAB-AB60-1DDC92B563F3}">
      <dgm:prSet/>
      <dgm:spPr/>
      <dgm:t>
        <a:bodyPr/>
        <a:lstStyle/>
        <a:p>
          <a:endParaRPr lang="en-GB"/>
        </a:p>
      </dgm:t>
    </dgm:pt>
    <dgm:pt modelId="{C84429A9-E352-4672-84FD-E240D93D36CE}" type="sibTrans" cxnId="{C3F3DD73-7644-4DAB-AB60-1DDC92B563F3}">
      <dgm:prSet/>
      <dgm:spPr/>
      <dgm:t>
        <a:bodyPr/>
        <a:lstStyle/>
        <a:p>
          <a:endParaRPr lang="en-GB"/>
        </a:p>
      </dgm:t>
    </dgm:pt>
    <dgm:pt modelId="{EFB8D0B0-DDBC-46B1-8BDC-067A8F2EC57F}" type="pres">
      <dgm:prSet presAssocID="{FD1B652B-1894-4058-95D9-FBA5B98F3F0C}" presName="root" presStyleCnt="0">
        <dgm:presLayoutVars>
          <dgm:dir/>
          <dgm:resizeHandles val="exact"/>
        </dgm:presLayoutVars>
      </dgm:prSet>
      <dgm:spPr/>
    </dgm:pt>
    <dgm:pt modelId="{A92E6FB8-5FEA-42E4-A098-676B31A23019}" type="pres">
      <dgm:prSet presAssocID="{45139C86-AA9E-4A9C-9833-E2E6D01B0064}" presName="compNode" presStyleCnt="0"/>
      <dgm:spPr/>
    </dgm:pt>
    <dgm:pt modelId="{4B2F10FC-9C4A-433A-A9A4-0D84928D4E86}" type="pres">
      <dgm:prSet presAssocID="{45139C86-AA9E-4A9C-9833-E2E6D01B0064}" presName="bgRect" presStyleLbl="bgShp" presStyleIdx="0" presStyleCnt="6"/>
      <dgm:spPr/>
    </dgm:pt>
    <dgm:pt modelId="{FCC8141E-9F80-4E1A-95C4-B915202A7198}" type="pres">
      <dgm:prSet presAssocID="{45139C86-AA9E-4A9C-9833-E2E6D01B006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8E3CAFD1-5C74-4A89-B6E3-3FC4493D995C}" type="pres">
      <dgm:prSet presAssocID="{45139C86-AA9E-4A9C-9833-E2E6D01B0064}" presName="spaceRect" presStyleCnt="0"/>
      <dgm:spPr/>
    </dgm:pt>
    <dgm:pt modelId="{F7FBCD78-D3BE-4DD7-B6B4-081C8F30CF41}" type="pres">
      <dgm:prSet presAssocID="{45139C86-AA9E-4A9C-9833-E2E6D01B0064}" presName="parTx" presStyleLbl="revTx" presStyleIdx="0" presStyleCnt="6">
        <dgm:presLayoutVars>
          <dgm:chMax val="0"/>
          <dgm:chPref val="0"/>
        </dgm:presLayoutVars>
      </dgm:prSet>
      <dgm:spPr/>
    </dgm:pt>
    <dgm:pt modelId="{CC93D6B0-3681-47E3-802C-1BFC47A4B6EA}" type="pres">
      <dgm:prSet presAssocID="{55008D9B-079E-4B41-8AA3-25C4FFC77622}" presName="sibTrans" presStyleCnt="0"/>
      <dgm:spPr/>
    </dgm:pt>
    <dgm:pt modelId="{092BDEA2-5283-45D2-9446-0AD4EBE6289F}" type="pres">
      <dgm:prSet presAssocID="{D44B8F9B-28C9-4FF4-89B7-88F069600DBF}" presName="compNode" presStyleCnt="0"/>
      <dgm:spPr/>
    </dgm:pt>
    <dgm:pt modelId="{3825FE12-E534-4928-8ABB-2AC8DA914DF1}" type="pres">
      <dgm:prSet presAssocID="{D44B8F9B-28C9-4FF4-89B7-88F069600DBF}" presName="bgRect" presStyleLbl="bgShp" presStyleIdx="1" presStyleCnt="6"/>
      <dgm:spPr/>
    </dgm:pt>
    <dgm:pt modelId="{36B5FA53-E5F3-4A20-B3E7-15E551BADC6A}" type="pres">
      <dgm:prSet presAssocID="{D44B8F9B-28C9-4FF4-89B7-88F069600DBF}"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tabase"/>
        </a:ext>
      </dgm:extLst>
    </dgm:pt>
    <dgm:pt modelId="{0594B462-390D-4853-A56F-0B86E8013AAD}" type="pres">
      <dgm:prSet presAssocID="{D44B8F9B-28C9-4FF4-89B7-88F069600DBF}" presName="spaceRect" presStyleCnt="0"/>
      <dgm:spPr/>
    </dgm:pt>
    <dgm:pt modelId="{40DB488A-4B6E-4B94-B817-048584EF8C20}" type="pres">
      <dgm:prSet presAssocID="{D44B8F9B-28C9-4FF4-89B7-88F069600DBF}" presName="parTx" presStyleLbl="revTx" presStyleIdx="1" presStyleCnt="6">
        <dgm:presLayoutVars>
          <dgm:chMax val="0"/>
          <dgm:chPref val="0"/>
        </dgm:presLayoutVars>
      </dgm:prSet>
      <dgm:spPr/>
    </dgm:pt>
    <dgm:pt modelId="{0FA683F7-AB94-44EA-B434-EA6C22C398CA}" type="pres">
      <dgm:prSet presAssocID="{92CE9344-6C52-4488-B23E-37EFE32FE5FB}" presName="sibTrans" presStyleCnt="0"/>
      <dgm:spPr/>
    </dgm:pt>
    <dgm:pt modelId="{1975C2E5-8610-4239-B761-8ADFC2705083}" type="pres">
      <dgm:prSet presAssocID="{41A0B9EF-22E0-4929-B528-A23081C39F84}" presName="compNode" presStyleCnt="0"/>
      <dgm:spPr/>
    </dgm:pt>
    <dgm:pt modelId="{DCEEDC13-871A-4F6E-AD17-F7D560550690}" type="pres">
      <dgm:prSet presAssocID="{41A0B9EF-22E0-4929-B528-A23081C39F84}" presName="bgRect" presStyleLbl="bgShp" presStyleIdx="2" presStyleCnt="6"/>
      <dgm:spPr/>
    </dgm:pt>
    <dgm:pt modelId="{298495B2-3E34-46D5-96E4-30D7623AA89F}" type="pres">
      <dgm:prSet presAssocID="{41A0B9EF-22E0-4929-B528-A23081C39F8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0CB4836C-020F-4FB2-B22A-5DC80B27F708}" type="pres">
      <dgm:prSet presAssocID="{41A0B9EF-22E0-4929-B528-A23081C39F84}" presName="spaceRect" presStyleCnt="0"/>
      <dgm:spPr/>
    </dgm:pt>
    <dgm:pt modelId="{CE3536DA-7CCD-4E18-B05C-C0D18BE66A44}" type="pres">
      <dgm:prSet presAssocID="{41A0B9EF-22E0-4929-B528-A23081C39F84}" presName="parTx" presStyleLbl="revTx" presStyleIdx="2" presStyleCnt="6">
        <dgm:presLayoutVars>
          <dgm:chMax val="0"/>
          <dgm:chPref val="0"/>
        </dgm:presLayoutVars>
      </dgm:prSet>
      <dgm:spPr/>
    </dgm:pt>
    <dgm:pt modelId="{B926EDF4-7B6B-4085-AEF0-CB65EFACBC92}" type="pres">
      <dgm:prSet presAssocID="{6E7E5953-FC0E-42F5-BC78-A75FC002CBE6}" presName="sibTrans" presStyleCnt="0"/>
      <dgm:spPr/>
    </dgm:pt>
    <dgm:pt modelId="{1D5F774E-1347-48F3-9485-F64CEB20A60E}" type="pres">
      <dgm:prSet presAssocID="{DBF73DCF-9169-4B9F-96F9-3DB7FD682C8F}" presName="compNode" presStyleCnt="0"/>
      <dgm:spPr/>
    </dgm:pt>
    <dgm:pt modelId="{89CD7931-86E1-47D3-B7C0-CD816DAE1C30}" type="pres">
      <dgm:prSet presAssocID="{DBF73DCF-9169-4B9F-96F9-3DB7FD682C8F}" presName="bgRect" presStyleLbl="bgShp" presStyleIdx="3" presStyleCnt="6"/>
      <dgm:spPr/>
    </dgm:pt>
    <dgm:pt modelId="{981FF2AD-D114-4447-B8D9-19B37F6FD5C2}" type="pres">
      <dgm:prSet presAssocID="{DBF73DCF-9169-4B9F-96F9-3DB7FD682C8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7495ED20-76C4-4C16-96C8-17168223A30B}" type="pres">
      <dgm:prSet presAssocID="{DBF73DCF-9169-4B9F-96F9-3DB7FD682C8F}" presName="spaceRect" presStyleCnt="0"/>
      <dgm:spPr/>
    </dgm:pt>
    <dgm:pt modelId="{3506E30D-F792-461F-AE82-4CD68D5B52EB}" type="pres">
      <dgm:prSet presAssocID="{DBF73DCF-9169-4B9F-96F9-3DB7FD682C8F}" presName="parTx" presStyleLbl="revTx" presStyleIdx="3" presStyleCnt="6">
        <dgm:presLayoutVars>
          <dgm:chMax val="0"/>
          <dgm:chPref val="0"/>
        </dgm:presLayoutVars>
      </dgm:prSet>
      <dgm:spPr/>
    </dgm:pt>
    <dgm:pt modelId="{E7CA249D-1373-44AC-90C4-0EE98AF4600C}" type="pres">
      <dgm:prSet presAssocID="{9D498AD2-48E4-441D-8318-9CFB5622E2ED}" presName="sibTrans" presStyleCnt="0"/>
      <dgm:spPr/>
    </dgm:pt>
    <dgm:pt modelId="{4AF6A503-DB16-4F2E-8021-DFAB3783E2AA}" type="pres">
      <dgm:prSet presAssocID="{2C41B2DD-A23B-4B46-A8E5-F46E93E324D7}" presName="compNode" presStyleCnt="0"/>
      <dgm:spPr/>
    </dgm:pt>
    <dgm:pt modelId="{8F5CF0E1-5338-4C92-A4B6-1A29CA3E48B4}" type="pres">
      <dgm:prSet presAssocID="{2C41B2DD-A23B-4B46-A8E5-F46E93E324D7}" presName="bgRect" presStyleLbl="bgShp" presStyleIdx="4" presStyleCnt="6"/>
      <dgm:spPr/>
    </dgm:pt>
    <dgm:pt modelId="{383EAB1D-34F3-4A97-AC4F-C1CE736B1B17}" type="pres">
      <dgm:prSet presAssocID="{2C41B2DD-A23B-4B46-A8E5-F46E93E324D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Gears"/>
        </a:ext>
      </dgm:extLst>
    </dgm:pt>
    <dgm:pt modelId="{28C47E5D-60AC-463F-A451-E4B238048946}" type="pres">
      <dgm:prSet presAssocID="{2C41B2DD-A23B-4B46-A8E5-F46E93E324D7}" presName="spaceRect" presStyleCnt="0"/>
      <dgm:spPr/>
    </dgm:pt>
    <dgm:pt modelId="{EAFFECB4-1EC0-4A68-98A5-3007831A4217}" type="pres">
      <dgm:prSet presAssocID="{2C41B2DD-A23B-4B46-A8E5-F46E93E324D7}" presName="parTx" presStyleLbl="revTx" presStyleIdx="4" presStyleCnt="6">
        <dgm:presLayoutVars>
          <dgm:chMax val="0"/>
          <dgm:chPref val="0"/>
        </dgm:presLayoutVars>
      </dgm:prSet>
      <dgm:spPr/>
    </dgm:pt>
    <dgm:pt modelId="{39AE4EBA-0EC6-45FF-ABD0-8565A22B28B4}" type="pres">
      <dgm:prSet presAssocID="{0CFFEE40-CFB3-40EC-AEE7-5C21B54D02B3}" presName="sibTrans" presStyleCnt="0"/>
      <dgm:spPr/>
    </dgm:pt>
    <dgm:pt modelId="{A9AA143D-B3A0-4D50-BADF-2235663EA334}" type="pres">
      <dgm:prSet presAssocID="{51A42870-6ABE-41D5-A53A-CFDEC634433A}" presName="compNode" presStyleCnt="0"/>
      <dgm:spPr/>
    </dgm:pt>
    <dgm:pt modelId="{9B1FEE5C-C194-4915-A541-5F90BBD05AA4}" type="pres">
      <dgm:prSet presAssocID="{51A42870-6ABE-41D5-A53A-CFDEC634433A}" presName="bgRect" presStyleLbl="bgShp" presStyleIdx="5" presStyleCnt="6"/>
      <dgm:spPr/>
    </dgm:pt>
    <dgm:pt modelId="{C472D17C-0B86-40C5-9CAC-B5714E1C6197}" type="pres">
      <dgm:prSet presAssocID="{51A42870-6ABE-41D5-A53A-CFDEC634433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Network"/>
        </a:ext>
      </dgm:extLst>
    </dgm:pt>
    <dgm:pt modelId="{D77BC415-B59F-4A81-8CD0-1ECAD7F7C999}" type="pres">
      <dgm:prSet presAssocID="{51A42870-6ABE-41D5-A53A-CFDEC634433A}" presName="spaceRect" presStyleCnt="0"/>
      <dgm:spPr/>
    </dgm:pt>
    <dgm:pt modelId="{2FCF96FD-65AF-4FA4-8EF5-94B1353AC128}" type="pres">
      <dgm:prSet presAssocID="{51A42870-6ABE-41D5-A53A-CFDEC634433A}" presName="parTx" presStyleLbl="revTx" presStyleIdx="5" presStyleCnt="6">
        <dgm:presLayoutVars>
          <dgm:chMax val="0"/>
          <dgm:chPref val="0"/>
        </dgm:presLayoutVars>
      </dgm:prSet>
      <dgm:spPr/>
    </dgm:pt>
  </dgm:ptLst>
  <dgm:cxnLst>
    <dgm:cxn modelId="{1CB7C709-5C65-4088-A571-A86DD65B6E5A}" type="presOf" srcId="{41A0B9EF-22E0-4929-B528-A23081C39F84}" destId="{CE3536DA-7CCD-4E18-B05C-C0D18BE66A44}" srcOrd="0" destOrd="0" presId="urn:microsoft.com/office/officeart/2018/2/layout/IconVerticalSolidList"/>
    <dgm:cxn modelId="{50AAE416-19E1-4570-B7C1-E41E34D1C6E3}" srcId="{FD1B652B-1894-4058-95D9-FBA5B98F3F0C}" destId="{DBF73DCF-9169-4B9F-96F9-3DB7FD682C8F}" srcOrd="3" destOrd="0" parTransId="{9FDA0363-26B2-4108-9DC6-41B8BD368519}" sibTransId="{9D498AD2-48E4-441D-8318-9CFB5622E2ED}"/>
    <dgm:cxn modelId="{5460403A-6DC2-4899-B241-C9CBE72A9D45}" type="presOf" srcId="{2C41B2DD-A23B-4B46-A8E5-F46E93E324D7}" destId="{EAFFECB4-1EC0-4A68-98A5-3007831A4217}" srcOrd="0" destOrd="0" presId="urn:microsoft.com/office/officeart/2018/2/layout/IconVerticalSolidList"/>
    <dgm:cxn modelId="{A42F2649-5677-4FE2-8074-AFA974A06098}" srcId="{FD1B652B-1894-4058-95D9-FBA5B98F3F0C}" destId="{45139C86-AA9E-4A9C-9833-E2E6D01B0064}" srcOrd="0" destOrd="0" parTransId="{2AA8F783-6174-43DC-BA41-858D33425905}" sibTransId="{55008D9B-079E-4B41-8AA3-25C4FFC77622}"/>
    <dgm:cxn modelId="{192A2272-97B7-40BF-9A67-8273F5C65261}" type="presOf" srcId="{45139C86-AA9E-4A9C-9833-E2E6D01B0064}" destId="{F7FBCD78-D3BE-4DD7-B6B4-081C8F30CF41}" srcOrd="0" destOrd="0" presId="urn:microsoft.com/office/officeart/2018/2/layout/IconVerticalSolidList"/>
    <dgm:cxn modelId="{C3F3DD73-7644-4DAB-AB60-1DDC92B563F3}" srcId="{FD1B652B-1894-4058-95D9-FBA5B98F3F0C}" destId="{51A42870-6ABE-41D5-A53A-CFDEC634433A}" srcOrd="5" destOrd="0" parTransId="{0CB456FE-C103-4D8B-AD19-B4CAEEE8FC1D}" sibTransId="{C84429A9-E352-4672-84FD-E240D93D36CE}"/>
    <dgm:cxn modelId="{510F8C7A-5139-464B-8AB7-EA7C61004B68}" srcId="{FD1B652B-1894-4058-95D9-FBA5B98F3F0C}" destId="{D44B8F9B-28C9-4FF4-89B7-88F069600DBF}" srcOrd="1" destOrd="0" parTransId="{24B6505C-EAF6-4D05-A372-32572F273035}" sibTransId="{92CE9344-6C52-4488-B23E-37EFE32FE5FB}"/>
    <dgm:cxn modelId="{C635918F-69FA-48B7-9496-3374FC7C7161}" type="presOf" srcId="{DBF73DCF-9169-4B9F-96F9-3DB7FD682C8F}" destId="{3506E30D-F792-461F-AE82-4CD68D5B52EB}" srcOrd="0" destOrd="0" presId="urn:microsoft.com/office/officeart/2018/2/layout/IconVerticalSolidList"/>
    <dgm:cxn modelId="{6D5F54B8-D86A-430E-AF16-1A6EF499C22C}" type="presOf" srcId="{51A42870-6ABE-41D5-A53A-CFDEC634433A}" destId="{2FCF96FD-65AF-4FA4-8EF5-94B1353AC128}" srcOrd="0" destOrd="0" presId="urn:microsoft.com/office/officeart/2018/2/layout/IconVerticalSolidList"/>
    <dgm:cxn modelId="{4E5AF6BC-55EC-4CCF-917D-27A6FBCA423A}" type="presOf" srcId="{D44B8F9B-28C9-4FF4-89B7-88F069600DBF}" destId="{40DB488A-4B6E-4B94-B817-048584EF8C20}" srcOrd="0" destOrd="0" presId="urn:microsoft.com/office/officeart/2018/2/layout/IconVerticalSolidList"/>
    <dgm:cxn modelId="{6E7BC6CC-597D-4C78-A39C-3B56D2D1C999}" type="presOf" srcId="{FD1B652B-1894-4058-95D9-FBA5B98F3F0C}" destId="{EFB8D0B0-DDBC-46B1-8BDC-067A8F2EC57F}" srcOrd="0" destOrd="0" presId="urn:microsoft.com/office/officeart/2018/2/layout/IconVerticalSolidList"/>
    <dgm:cxn modelId="{A859BADB-A106-4B54-89F3-5848376D94A5}" srcId="{FD1B652B-1894-4058-95D9-FBA5B98F3F0C}" destId="{2C41B2DD-A23B-4B46-A8E5-F46E93E324D7}" srcOrd="4" destOrd="0" parTransId="{96DB9450-2C6D-47DC-91B5-82D9F4BE5779}" sibTransId="{0CFFEE40-CFB3-40EC-AEE7-5C21B54D02B3}"/>
    <dgm:cxn modelId="{243358F8-42D2-4918-B323-218D8334A38B}" srcId="{FD1B652B-1894-4058-95D9-FBA5B98F3F0C}" destId="{41A0B9EF-22E0-4929-B528-A23081C39F84}" srcOrd="2" destOrd="0" parTransId="{E6A4BB78-DC39-4E11-A03D-ECA1C986C51E}" sibTransId="{6E7E5953-FC0E-42F5-BC78-A75FC002CBE6}"/>
    <dgm:cxn modelId="{570B4DAB-92D3-4F80-A096-65135B509466}" type="presParOf" srcId="{EFB8D0B0-DDBC-46B1-8BDC-067A8F2EC57F}" destId="{A92E6FB8-5FEA-42E4-A098-676B31A23019}" srcOrd="0" destOrd="0" presId="urn:microsoft.com/office/officeart/2018/2/layout/IconVerticalSolidList"/>
    <dgm:cxn modelId="{A8381298-497B-4400-B42D-7583CB2E03B3}" type="presParOf" srcId="{A92E6FB8-5FEA-42E4-A098-676B31A23019}" destId="{4B2F10FC-9C4A-433A-A9A4-0D84928D4E86}" srcOrd="0" destOrd="0" presId="urn:microsoft.com/office/officeart/2018/2/layout/IconVerticalSolidList"/>
    <dgm:cxn modelId="{5201357C-8B5D-4A51-A255-9ACBE89FDA0C}" type="presParOf" srcId="{A92E6FB8-5FEA-42E4-A098-676B31A23019}" destId="{FCC8141E-9F80-4E1A-95C4-B915202A7198}" srcOrd="1" destOrd="0" presId="urn:microsoft.com/office/officeart/2018/2/layout/IconVerticalSolidList"/>
    <dgm:cxn modelId="{D6EC29CF-3E5E-4937-8D69-A8EEEFFF320E}" type="presParOf" srcId="{A92E6FB8-5FEA-42E4-A098-676B31A23019}" destId="{8E3CAFD1-5C74-4A89-B6E3-3FC4493D995C}" srcOrd="2" destOrd="0" presId="urn:microsoft.com/office/officeart/2018/2/layout/IconVerticalSolidList"/>
    <dgm:cxn modelId="{AE9D54E8-1D3B-4EBB-8AA4-F7791FE5662A}" type="presParOf" srcId="{A92E6FB8-5FEA-42E4-A098-676B31A23019}" destId="{F7FBCD78-D3BE-4DD7-B6B4-081C8F30CF41}" srcOrd="3" destOrd="0" presId="urn:microsoft.com/office/officeart/2018/2/layout/IconVerticalSolidList"/>
    <dgm:cxn modelId="{36A4A37A-FD85-4A1E-88C2-FC7CE2215E88}" type="presParOf" srcId="{EFB8D0B0-DDBC-46B1-8BDC-067A8F2EC57F}" destId="{CC93D6B0-3681-47E3-802C-1BFC47A4B6EA}" srcOrd="1" destOrd="0" presId="urn:microsoft.com/office/officeart/2018/2/layout/IconVerticalSolidList"/>
    <dgm:cxn modelId="{9BB5E886-9C16-4D66-9959-62E3ECCACD32}" type="presParOf" srcId="{EFB8D0B0-DDBC-46B1-8BDC-067A8F2EC57F}" destId="{092BDEA2-5283-45D2-9446-0AD4EBE6289F}" srcOrd="2" destOrd="0" presId="urn:microsoft.com/office/officeart/2018/2/layout/IconVerticalSolidList"/>
    <dgm:cxn modelId="{AE8CEF97-D404-48D0-9891-594CCF04FB29}" type="presParOf" srcId="{092BDEA2-5283-45D2-9446-0AD4EBE6289F}" destId="{3825FE12-E534-4928-8ABB-2AC8DA914DF1}" srcOrd="0" destOrd="0" presId="urn:microsoft.com/office/officeart/2018/2/layout/IconVerticalSolidList"/>
    <dgm:cxn modelId="{12FA5A8A-6A34-43E4-947F-50DADE3694DB}" type="presParOf" srcId="{092BDEA2-5283-45D2-9446-0AD4EBE6289F}" destId="{36B5FA53-E5F3-4A20-B3E7-15E551BADC6A}" srcOrd="1" destOrd="0" presId="urn:microsoft.com/office/officeart/2018/2/layout/IconVerticalSolidList"/>
    <dgm:cxn modelId="{AFB9CE8B-B48C-45E9-A9F7-66B3DE459EE3}" type="presParOf" srcId="{092BDEA2-5283-45D2-9446-0AD4EBE6289F}" destId="{0594B462-390D-4853-A56F-0B86E8013AAD}" srcOrd="2" destOrd="0" presId="urn:microsoft.com/office/officeart/2018/2/layout/IconVerticalSolidList"/>
    <dgm:cxn modelId="{ED7AA786-0B99-44D3-954E-47490BE246B8}" type="presParOf" srcId="{092BDEA2-5283-45D2-9446-0AD4EBE6289F}" destId="{40DB488A-4B6E-4B94-B817-048584EF8C20}" srcOrd="3" destOrd="0" presId="urn:microsoft.com/office/officeart/2018/2/layout/IconVerticalSolidList"/>
    <dgm:cxn modelId="{870FD705-9680-40A5-94EC-59E54CE3B986}" type="presParOf" srcId="{EFB8D0B0-DDBC-46B1-8BDC-067A8F2EC57F}" destId="{0FA683F7-AB94-44EA-B434-EA6C22C398CA}" srcOrd="3" destOrd="0" presId="urn:microsoft.com/office/officeart/2018/2/layout/IconVerticalSolidList"/>
    <dgm:cxn modelId="{14EFACC7-4F46-4BB4-BE34-6D6F23113524}" type="presParOf" srcId="{EFB8D0B0-DDBC-46B1-8BDC-067A8F2EC57F}" destId="{1975C2E5-8610-4239-B761-8ADFC2705083}" srcOrd="4" destOrd="0" presId="urn:microsoft.com/office/officeart/2018/2/layout/IconVerticalSolidList"/>
    <dgm:cxn modelId="{7B359175-A0E1-4A52-8058-BC86DEFD4D10}" type="presParOf" srcId="{1975C2E5-8610-4239-B761-8ADFC2705083}" destId="{DCEEDC13-871A-4F6E-AD17-F7D560550690}" srcOrd="0" destOrd="0" presId="urn:microsoft.com/office/officeart/2018/2/layout/IconVerticalSolidList"/>
    <dgm:cxn modelId="{592CEDFE-58B9-490B-9CD8-38D267214FBC}" type="presParOf" srcId="{1975C2E5-8610-4239-B761-8ADFC2705083}" destId="{298495B2-3E34-46D5-96E4-30D7623AA89F}" srcOrd="1" destOrd="0" presId="urn:microsoft.com/office/officeart/2018/2/layout/IconVerticalSolidList"/>
    <dgm:cxn modelId="{E1B05912-7757-415E-81D4-AD15703556D3}" type="presParOf" srcId="{1975C2E5-8610-4239-B761-8ADFC2705083}" destId="{0CB4836C-020F-4FB2-B22A-5DC80B27F708}" srcOrd="2" destOrd="0" presId="urn:microsoft.com/office/officeart/2018/2/layout/IconVerticalSolidList"/>
    <dgm:cxn modelId="{34AA9426-6119-438A-9D46-64A6BDB0C434}" type="presParOf" srcId="{1975C2E5-8610-4239-B761-8ADFC2705083}" destId="{CE3536DA-7CCD-4E18-B05C-C0D18BE66A44}" srcOrd="3" destOrd="0" presId="urn:microsoft.com/office/officeart/2018/2/layout/IconVerticalSolidList"/>
    <dgm:cxn modelId="{A5EB9F51-1244-4E34-BFC5-D60CC1B8FEA3}" type="presParOf" srcId="{EFB8D0B0-DDBC-46B1-8BDC-067A8F2EC57F}" destId="{B926EDF4-7B6B-4085-AEF0-CB65EFACBC92}" srcOrd="5" destOrd="0" presId="urn:microsoft.com/office/officeart/2018/2/layout/IconVerticalSolidList"/>
    <dgm:cxn modelId="{7A8393DC-12AA-4F6E-8D31-C94CA5D1D640}" type="presParOf" srcId="{EFB8D0B0-DDBC-46B1-8BDC-067A8F2EC57F}" destId="{1D5F774E-1347-48F3-9485-F64CEB20A60E}" srcOrd="6" destOrd="0" presId="urn:microsoft.com/office/officeart/2018/2/layout/IconVerticalSolidList"/>
    <dgm:cxn modelId="{68270197-B49F-4D2E-8267-38BBA410A4AA}" type="presParOf" srcId="{1D5F774E-1347-48F3-9485-F64CEB20A60E}" destId="{89CD7931-86E1-47D3-B7C0-CD816DAE1C30}" srcOrd="0" destOrd="0" presId="urn:microsoft.com/office/officeart/2018/2/layout/IconVerticalSolidList"/>
    <dgm:cxn modelId="{DFD974B8-431E-4FEB-B8E6-4A53AAFE8193}" type="presParOf" srcId="{1D5F774E-1347-48F3-9485-F64CEB20A60E}" destId="{981FF2AD-D114-4447-B8D9-19B37F6FD5C2}" srcOrd="1" destOrd="0" presId="urn:microsoft.com/office/officeart/2018/2/layout/IconVerticalSolidList"/>
    <dgm:cxn modelId="{275DA0AA-12DA-4132-A002-F2CDA05FBB9F}" type="presParOf" srcId="{1D5F774E-1347-48F3-9485-F64CEB20A60E}" destId="{7495ED20-76C4-4C16-96C8-17168223A30B}" srcOrd="2" destOrd="0" presId="urn:microsoft.com/office/officeart/2018/2/layout/IconVerticalSolidList"/>
    <dgm:cxn modelId="{52843B42-CC32-4445-8DB4-567383B057B3}" type="presParOf" srcId="{1D5F774E-1347-48F3-9485-F64CEB20A60E}" destId="{3506E30D-F792-461F-AE82-4CD68D5B52EB}" srcOrd="3" destOrd="0" presId="urn:microsoft.com/office/officeart/2018/2/layout/IconVerticalSolidList"/>
    <dgm:cxn modelId="{88B4CAFC-0A77-4D64-9CE6-6804F0DE1689}" type="presParOf" srcId="{EFB8D0B0-DDBC-46B1-8BDC-067A8F2EC57F}" destId="{E7CA249D-1373-44AC-90C4-0EE98AF4600C}" srcOrd="7" destOrd="0" presId="urn:microsoft.com/office/officeart/2018/2/layout/IconVerticalSolidList"/>
    <dgm:cxn modelId="{AF1D7359-6379-43C6-848F-96B9DC15DB9D}" type="presParOf" srcId="{EFB8D0B0-DDBC-46B1-8BDC-067A8F2EC57F}" destId="{4AF6A503-DB16-4F2E-8021-DFAB3783E2AA}" srcOrd="8" destOrd="0" presId="urn:microsoft.com/office/officeart/2018/2/layout/IconVerticalSolidList"/>
    <dgm:cxn modelId="{88680155-EEF3-412F-AAC2-4226A7AF4E74}" type="presParOf" srcId="{4AF6A503-DB16-4F2E-8021-DFAB3783E2AA}" destId="{8F5CF0E1-5338-4C92-A4B6-1A29CA3E48B4}" srcOrd="0" destOrd="0" presId="urn:microsoft.com/office/officeart/2018/2/layout/IconVerticalSolidList"/>
    <dgm:cxn modelId="{C5F51857-238E-443D-9B2A-0F17056876DA}" type="presParOf" srcId="{4AF6A503-DB16-4F2E-8021-DFAB3783E2AA}" destId="{383EAB1D-34F3-4A97-AC4F-C1CE736B1B17}" srcOrd="1" destOrd="0" presId="urn:microsoft.com/office/officeart/2018/2/layout/IconVerticalSolidList"/>
    <dgm:cxn modelId="{71CBBA20-EA4F-4184-BB3F-48A1499361A0}" type="presParOf" srcId="{4AF6A503-DB16-4F2E-8021-DFAB3783E2AA}" destId="{28C47E5D-60AC-463F-A451-E4B238048946}" srcOrd="2" destOrd="0" presId="urn:microsoft.com/office/officeart/2018/2/layout/IconVerticalSolidList"/>
    <dgm:cxn modelId="{F5406406-E2D5-4FED-99B5-A5A6CB9535BA}" type="presParOf" srcId="{4AF6A503-DB16-4F2E-8021-DFAB3783E2AA}" destId="{EAFFECB4-1EC0-4A68-98A5-3007831A4217}" srcOrd="3" destOrd="0" presId="urn:microsoft.com/office/officeart/2018/2/layout/IconVerticalSolidList"/>
    <dgm:cxn modelId="{57D73C11-942A-4BB2-BBC2-9801F0A5A203}" type="presParOf" srcId="{EFB8D0B0-DDBC-46B1-8BDC-067A8F2EC57F}" destId="{39AE4EBA-0EC6-45FF-ABD0-8565A22B28B4}" srcOrd="9" destOrd="0" presId="urn:microsoft.com/office/officeart/2018/2/layout/IconVerticalSolidList"/>
    <dgm:cxn modelId="{48A1CB4B-D9D3-4A5B-95C0-B09B44E47350}" type="presParOf" srcId="{EFB8D0B0-DDBC-46B1-8BDC-067A8F2EC57F}" destId="{A9AA143D-B3A0-4D50-BADF-2235663EA334}" srcOrd="10" destOrd="0" presId="urn:microsoft.com/office/officeart/2018/2/layout/IconVerticalSolidList"/>
    <dgm:cxn modelId="{D1632839-B698-40E3-B4E8-0D1143948DAB}" type="presParOf" srcId="{A9AA143D-B3A0-4D50-BADF-2235663EA334}" destId="{9B1FEE5C-C194-4915-A541-5F90BBD05AA4}" srcOrd="0" destOrd="0" presId="urn:microsoft.com/office/officeart/2018/2/layout/IconVerticalSolidList"/>
    <dgm:cxn modelId="{64B5D191-ACD3-4A51-A6B6-43BF68BD34E1}" type="presParOf" srcId="{A9AA143D-B3A0-4D50-BADF-2235663EA334}" destId="{C472D17C-0B86-40C5-9CAC-B5714E1C6197}" srcOrd="1" destOrd="0" presId="urn:microsoft.com/office/officeart/2018/2/layout/IconVerticalSolidList"/>
    <dgm:cxn modelId="{0F762FC8-5D0D-4E0E-B625-64009C750D36}" type="presParOf" srcId="{A9AA143D-B3A0-4D50-BADF-2235663EA334}" destId="{D77BC415-B59F-4A81-8CD0-1ECAD7F7C999}" srcOrd="2" destOrd="0" presId="urn:microsoft.com/office/officeart/2018/2/layout/IconVerticalSolidList"/>
    <dgm:cxn modelId="{93DC2D32-0AF0-4891-A77F-3EAC2BB8ED99}" type="presParOf" srcId="{A9AA143D-B3A0-4D50-BADF-2235663EA334}" destId="{2FCF96FD-65AF-4FA4-8EF5-94B1353AC12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F27F8-86BD-4BA6-A7E8-2930A54633F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0560F3-3521-4021-854B-CF947B23D8A6}">
      <dgm:prSet/>
      <dgm:spPr/>
      <dgm:t>
        <a:bodyPr/>
        <a:lstStyle/>
        <a:p>
          <a:pPr>
            <a:lnSpc>
              <a:spcPct val="100000"/>
            </a:lnSpc>
          </a:pPr>
          <a:r>
            <a:rPr lang="en-US" noProof="0"/>
            <a:t>Local data storage (unencrypted data, lack of integrity checks)</a:t>
          </a:r>
        </a:p>
      </dgm:t>
    </dgm:pt>
    <dgm:pt modelId="{CE5567EC-410D-4497-9FBC-7D7889E98C57}" type="parTrans" cxnId="{0E23FB33-FE8B-466F-AF39-C483D22EAC66}">
      <dgm:prSet/>
      <dgm:spPr/>
      <dgm:t>
        <a:bodyPr/>
        <a:lstStyle/>
        <a:p>
          <a:endParaRPr lang="en-US"/>
        </a:p>
      </dgm:t>
    </dgm:pt>
    <dgm:pt modelId="{8351BCE8-3551-4092-B7AA-00608DD976B7}" type="sibTrans" cxnId="{0E23FB33-FE8B-466F-AF39-C483D22EAC66}">
      <dgm:prSet/>
      <dgm:spPr/>
      <dgm:t>
        <a:bodyPr/>
        <a:lstStyle/>
        <a:p>
          <a:endParaRPr lang="en-US"/>
        </a:p>
      </dgm:t>
    </dgm:pt>
    <dgm:pt modelId="{6A75CD23-8882-401D-B1BD-3964AE92A630}">
      <dgm:prSet/>
      <dgm:spPr/>
      <dgm:t>
        <a:bodyPr/>
        <a:lstStyle/>
        <a:p>
          <a:pPr>
            <a:lnSpc>
              <a:spcPct val="100000"/>
            </a:lnSpc>
          </a:pPr>
          <a:r>
            <a:rPr lang="en-US" noProof="0"/>
            <a:t>Update mechanism (updates encrypted/unsigned, update location writable, etc.)</a:t>
          </a:r>
        </a:p>
      </dgm:t>
    </dgm:pt>
    <dgm:pt modelId="{FF13639B-E541-4919-8808-14F17E3D4A16}" type="parTrans" cxnId="{28E6DA19-037E-4CEF-A2AD-2A0F46DB643A}">
      <dgm:prSet/>
      <dgm:spPr/>
      <dgm:t>
        <a:bodyPr/>
        <a:lstStyle/>
        <a:p>
          <a:endParaRPr lang="en-US"/>
        </a:p>
      </dgm:t>
    </dgm:pt>
    <dgm:pt modelId="{15E05A57-9A49-4806-B248-76909D2E2C62}" type="sibTrans" cxnId="{28E6DA19-037E-4CEF-A2AD-2A0F46DB643A}">
      <dgm:prSet/>
      <dgm:spPr/>
      <dgm:t>
        <a:bodyPr/>
        <a:lstStyle/>
        <a:p>
          <a:endParaRPr lang="en-US"/>
        </a:p>
      </dgm:t>
    </dgm:pt>
    <dgm:pt modelId="{C7ADCD48-7C43-41D1-BACD-740721C54932}">
      <dgm:prSet/>
      <dgm:spPr/>
      <dgm:t>
        <a:bodyPr/>
        <a:lstStyle/>
        <a:p>
          <a:pPr>
            <a:lnSpc>
              <a:spcPct val="100000"/>
            </a:lnSpc>
          </a:pPr>
          <a:r>
            <a:rPr lang="en-US" noProof="0"/>
            <a:t>Mobile application (implicitly trusted by cloud, user enumeration, transport encryption, etc.)</a:t>
          </a:r>
        </a:p>
      </dgm:t>
    </dgm:pt>
    <dgm:pt modelId="{CFF878FD-25BA-4054-9E9F-B33917E8E55E}" type="parTrans" cxnId="{83D174C3-1709-4D24-A2F7-FE53E7F2BCB3}">
      <dgm:prSet/>
      <dgm:spPr/>
      <dgm:t>
        <a:bodyPr/>
        <a:lstStyle/>
        <a:p>
          <a:endParaRPr lang="en-US"/>
        </a:p>
      </dgm:t>
    </dgm:pt>
    <dgm:pt modelId="{EA35D9A7-DE8B-4837-AE87-317397CBBE8C}" type="sibTrans" cxnId="{83D174C3-1709-4D24-A2F7-FE53E7F2BCB3}">
      <dgm:prSet/>
      <dgm:spPr/>
      <dgm:t>
        <a:bodyPr/>
        <a:lstStyle/>
        <a:p>
          <a:endParaRPr lang="en-US"/>
        </a:p>
      </dgm:t>
    </dgm:pt>
    <dgm:pt modelId="{55E8373A-6ADF-4502-94DE-74A7EFD57609}">
      <dgm:prSet/>
      <dgm:spPr/>
      <dgm:t>
        <a:bodyPr/>
        <a:lstStyle/>
        <a:p>
          <a:pPr>
            <a:lnSpc>
              <a:spcPct val="100000"/>
            </a:lnSpc>
          </a:pPr>
          <a:r>
            <a:rPr lang="en-US" noProof="0"/>
            <a:t>Third parties (device information/location leaked, unencrypted PII)</a:t>
          </a:r>
        </a:p>
      </dgm:t>
    </dgm:pt>
    <dgm:pt modelId="{D292D3AC-6A5A-4B2D-A5D6-FD32B422DB2E}" type="parTrans" cxnId="{E4B7F9DA-6A54-43CE-AF94-EEBF5923C3D6}">
      <dgm:prSet/>
      <dgm:spPr/>
      <dgm:t>
        <a:bodyPr/>
        <a:lstStyle/>
        <a:p>
          <a:endParaRPr lang="en-US"/>
        </a:p>
      </dgm:t>
    </dgm:pt>
    <dgm:pt modelId="{23C57112-4D01-4FD8-ABC7-4AF970663775}" type="sibTrans" cxnId="{E4B7F9DA-6A54-43CE-AF94-EEBF5923C3D6}">
      <dgm:prSet/>
      <dgm:spPr/>
      <dgm:t>
        <a:bodyPr/>
        <a:lstStyle/>
        <a:p>
          <a:endParaRPr lang="en-US"/>
        </a:p>
      </dgm:t>
    </dgm:pt>
    <dgm:pt modelId="{687CB132-F9D0-488B-9963-4A6C2625AF18}">
      <dgm:prSet/>
      <dgm:spPr/>
      <dgm:t>
        <a:bodyPr/>
        <a:lstStyle/>
        <a:p>
          <a:pPr>
            <a:lnSpc>
              <a:spcPct val="100000"/>
            </a:lnSpc>
          </a:pPr>
          <a:r>
            <a:rPr lang="en-US" noProof="0"/>
            <a:t>Backend APIs (inherent trust, weak authentication, weak access control)</a:t>
          </a:r>
        </a:p>
      </dgm:t>
    </dgm:pt>
    <dgm:pt modelId="{B48A1DF8-7503-4CCF-B531-8071BB213161}" type="parTrans" cxnId="{DC98D36C-7898-44A4-834B-589AAC0FE1B2}">
      <dgm:prSet/>
      <dgm:spPr/>
      <dgm:t>
        <a:bodyPr/>
        <a:lstStyle/>
        <a:p>
          <a:endParaRPr lang="en-GB"/>
        </a:p>
      </dgm:t>
    </dgm:pt>
    <dgm:pt modelId="{D9F8DA6D-1069-4A99-A8CB-D79B0EA39944}" type="sibTrans" cxnId="{DC98D36C-7898-44A4-834B-589AAC0FE1B2}">
      <dgm:prSet/>
      <dgm:spPr/>
      <dgm:t>
        <a:bodyPr/>
        <a:lstStyle/>
        <a:p>
          <a:endParaRPr lang="en-GB"/>
        </a:p>
      </dgm:t>
    </dgm:pt>
    <dgm:pt modelId="{52277800-43D4-4BC2-B956-1843B2D1B6F8}">
      <dgm:prSet/>
      <dgm:spPr/>
      <dgm:t>
        <a:bodyPr/>
        <a:lstStyle/>
        <a:p>
          <a:pPr>
            <a:lnSpc>
              <a:spcPct val="100000"/>
            </a:lnSpc>
          </a:pPr>
          <a:r>
            <a:rPr lang="en-US" noProof="0"/>
            <a:t>Ecosystem communication (health checks, heartbeats, deprovisioning)</a:t>
          </a:r>
        </a:p>
      </dgm:t>
    </dgm:pt>
    <dgm:pt modelId="{63F2ECFC-7AB6-4C8A-97D7-5E92D2E561F8}" type="parTrans" cxnId="{71391789-4137-4964-856B-EBFFBDB77AB8}">
      <dgm:prSet/>
      <dgm:spPr/>
      <dgm:t>
        <a:bodyPr/>
        <a:lstStyle/>
        <a:p>
          <a:endParaRPr lang="en-GB"/>
        </a:p>
      </dgm:t>
    </dgm:pt>
    <dgm:pt modelId="{9EEDDBBA-833E-4F67-BBC5-B518C3BCF4B0}" type="sibTrans" cxnId="{71391789-4137-4964-856B-EBFFBDB77AB8}">
      <dgm:prSet/>
      <dgm:spPr/>
      <dgm:t>
        <a:bodyPr/>
        <a:lstStyle/>
        <a:p>
          <a:endParaRPr lang="en-GB"/>
        </a:p>
      </dgm:t>
    </dgm:pt>
    <dgm:pt modelId="{48AC8C64-D257-4C1F-95C2-1163BE2DB23B}" type="pres">
      <dgm:prSet presAssocID="{CF5F27F8-86BD-4BA6-A7E8-2930A54633FF}" presName="root" presStyleCnt="0">
        <dgm:presLayoutVars>
          <dgm:dir/>
          <dgm:resizeHandles val="exact"/>
        </dgm:presLayoutVars>
      </dgm:prSet>
      <dgm:spPr/>
    </dgm:pt>
    <dgm:pt modelId="{B5D86E13-6695-4F03-852E-A3FD3482EBDC}" type="pres">
      <dgm:prSet presAssocID="{A50560F3-3521-4021-854B-CF947B23D8A6}" presName="compNode" presStyleCnt="0"/>
      <dgm:spPr/>
    </dgm:pt>
    <dgm:pt modelId="{C24A729A-ED21-44BF-AACB-8265998285DE}" type="pres">
      <dgm:prSet presAssocID="{A50560F3-3521-4021-854B-CF947B23D8A6}" presName="bgRect" presStyleLbl="bgShp" presStyleIdx="0" presStyleCnt="6"/>
      <dgm:spPr/>
    </dgm:pt>
    <dgm:pt modelId="{B5B4DDCF-1BD9-42D0-A24E-953233BE0D89}" type="pres">
      <dgm:prSet presAssocID="{A50560F3-3521-4021-854B-CF947B23D8A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FBED2A9F-D451-4086-98E6-D084AE0B86C5}" type="pres">
      <dgm:prSet presAssocID="{A50560F3-3521-4021-854B-CF947B23D8A6}" presName="spaceRect" presStyleCnt="0"/>
      <dgm:spPr/>
    </dgm:pt>
    <dgm:pt modelId="{B99DD830-EA4E-4BFE-8032-9375278CFA03}" type="pres">
      <dgm:prSet presAssocID="{A50560F3-3521-4021-854B-CF947B23D8A6}" presName="parTx" presStyleLbl="revTx" presStyleIdx="0" presStyleCnt="6">
        <dgm:presLayoutVars>
          <dgm:chMax val="0"/>
          <dgm:chPref val="0"/>
        </dgm:presLayoutVars>
      </dgm:prSet>
      <dgm:spPr/>
    </dgm:pt>
    <dgm:pt modelId="{DF8D7005-B25A-4330-BFE6-8A6DEF98EF0C}" type="pres">
      <dgm:prSet presAssocID="{8351BCE8-3551-4092-B7AA-00608DD976B7}" presName="sibTrans" presStyleCnt="0"/>
      <dgm:spPr/>
    </dgm:pt>
    <dgm:pt modelId="{D7B7EAE0-A45E-4337-A4AB-6882A2D3AB37}" type="pres">
      <dgm:prSet presAssocID="{6A75CD23-8882-401D-B1BD-3964AE92A630}" presName="compNode" presStyleCnt="0"/>
      <dgm:spPr/>
    </dgm:pt>
    <dgm:pt modelId="{C6B74195-4A36-488D-8303-0ADAA43589D9}" type="pres">
      <dgm:prSet presAssocID="{6A75CD23-8882-401D-B1BD-3964AE92A630}" presName="bgRect" presStyleLbl="bgShp" presStyleIdx="1" presStyleCnt="6"/>
      <dgm:spPr/>
    </dgm:pt>
    <dgm:pt modelId="{6300FAF3-79B0-4D04-9043-621410444F3B}" type="pres">
      <dgm:prSet presAssocID="{6A75CD23-8882-401D-B1BD-3964AE92A630}"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ey"/>
        </a:ext>
      </dgm:extLst>
    </dgm:pt>
    <dgm:pt modelId="{89DE942F-56A7-45B4-8FA6-CE6457B955BB}" type="pres">
      <dgm:prSet presAssocID="{6A75CD23-8882-401D-B1BD-3964AE92A630}" presName="spaceRect" presStyleCnt="0"/>
      <dgm:spPr/>
    </dgm:pt>
    <dgm:pt modelId="{076319E4-DC41-41A4-A178-9101885F68E5}" type="pres">
      <dgm:prSet presAssocID="{6A75CD23-8882-401D-B1BD-3964AE92A630}" presName="parTx" presStyleLbl="revTx" presStyleIdx="1" presStyleCnt="6">
        <dgm:presLayoutVars>
          <dgm:chMax val="0"/>
          <dgm:chPref val="0"/>
        </dgm:presLayoutVars>
      </dgm:prSet>
      <dgm:spPr/>
    </dgm:pt>
    <dgm:pt modelId="{06176F02-0636-4DE3-BF2C-9900B7AD261F}" type="pres">
      <dgm:prSet presAssocID="{15E05A57-9A49-4806-B248-76909D2E2C62}" presName="sibTrans" presStyleCnt="0"/>
      <dgm:spPr/>
    </dgm:pt>
    <dgm:pt modelId="{C9876BC6-6D32-4DC0-B927-90B7FF63360F}" type="pres">
      <dgm:prSet presAssocID="{C7ADCD48-7C43-41D1-BACD-740721C54932}" presName="compNode" presStyleCnt="0"/>
      <dgm:spPr/>
    </dgm:pt>
    <dgm:pt modelId="{FAA74072-24AD-4391-BDFD-DCE8888AA4E7}" type="pres">
      <dgm:prSet presAssocID="{C7ADCD48-7C43-41D1-BACD-740721C54932}" presName="bgRect" presStyleLbl="bgShp" presStyleIdx="2" presStyleCnt="6"/>
      <dgm:spPr/>
    </dgm:pt>
    <dgm:pt modelId="{0D669E0F-E1A6-407C-817D-D1A570DF65E7}" type="pres">
      <dgm:prSet presAssocID="{C7ADCD48-7C43-41D1-BACD-740721C5493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5BD1297B-E5A4-4E67-BD16-164B8FE4B295}" type="pres">
      <dgm:prSet presAssocID="{C7ADCD48-7C43-41D1-BACD-740721C54932}" presName="spaceRect" presStyleCnt="0"/>
      <dgm:spPr/>
    </dgm:pt>
    <dgm:pt modelId="{6B18552D-4EF3-4D28-8F50-A99F9D65F86C}" type="pres">
      <dgm:prSet presAssocID="{C7ADCD48-7C43-41D1-BACD-740721C54932}" presName="parTx" presStyleLbl="revTx" presStyleIdx="2" presStyleCnt="6">
        <dgm:presLayoutVars>
          <dgm:chMax val="0"/>
          <dgm:chPref val="0"/>
        </dgm:presLayoutVars>
      </dgm:prSet>
      <dgm:spPr/>
    </dgm:pt>
    <dgm:pt modelId="{46E51700-FB7E-43E5-9B34-D5A706B95E18}" type="pres">
      <dgm:prSet presAssocID="{EA35D9A7-DE8B-4837-AE87-317397CBBE8C}" presName="sibTrans" presStyleCnt="0"/>
      <dgm:spPr/>
    </dgm:pt>
    <dgm:pt modelId="{600A2E49-E1B1-4035-95FD-1BF62A736DF0}" type="pres">
      <dgm:prSet presAssocID="{55E8373A-6ADF-4502-94DE-74A7EFD57609}" presName="compNode" presStyleCnt="0"/>
      <dgm:spPr/>
    </dgm:pt>
    <dgm:pt modelId="{064F6088-3394-451F-931F-D42F7759845A}" type="pres">
      <dgm:prSet presAssocID="{55E8373A-6ADF-4502-94DE-74A7EFD57609}" presName="bgRect" presStyleLbl="bgShp" presStyleIdx="3" presStyleCnt="6"/>
      <dgm:spPr/>
    </dgm:pt>
    <dgm:pt modelId="{EBF2857D-67B1-4B3E-BD5E-0AD1928D4447}" type="pres">
      <dgm:prSet presAssocID="{55E8373A-6ADF-4502-94DE-74A7EFD5760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rver"/>
        </a:ext>
      </dgm:extLst>
    </dgm:pt>
    <dgm:pt modelId="{19DDA403-D75B-42C5-91F7-171BED4AF1B7}" type="pres">
      <dgm:prSet presAssocID="{55E8373A-6ADF-4502-94DE-74A7EFD57609}" presName="spaceRect" presStyleCnt="0"/>
      <dgm:spPr/>
    </dgm:pt>
    <dgm:pt modelId="{8CF6C674-0D7C-49BC-A537-53B69C300362}" type="pres">
      <dgm:prSet presAssocID="{55E8373A-6ADF-4502-94DE-74A7EFD57609}" presName="parTx" presStyleLbl="revTx" presStyleIdx="3" presStyleCnt="6">
        <dgm:presLayoutVars>
          <dgm:chMax val="0"/>
          <dgm:chPref val="0"/>
        </dgm:presLayoutVars>
      </dgm:prSet>
      <dgm:spPr/>
    </dgm:pt>
    <dgm:pt modelId="{E1835B42-D5B9-4754-94AA-8FFBDCE207D2}" type="pres">
      <dgm:prSet presAssocID="{23C57112-4D01-4FD8-ABC7-4AF970663775}" presName="sibTrans" presStyleCnt="0"/>
      <dgm:spPr/>
    </dgm:pt>
    <dgm:pt modelId="{BC2C64BB-3444-41AB-943B-D1F6112B281C}" type="pres">
      <dgm:prSet presAssocID="{687CB132-F9D0-488B-9963-4A6C2625AF18}" presName="compNode" presStyleCnt="0"/>
      <dgm:spPr/>
    </dgm:pt>
    <dgm:pt modelId="{7A3FC878-4C6D-4A2F-B6F8-F30A1AD225E3}" type="pres">
      <dgm:prSet presAssocID="{687CB132-F9D0-488B-9963-4A6C2625AF18}" presName="bgRect" presStyleLbl="bgShp" presStyleIdx="4" presStyleCnt="6"/>
      <dgm:spPr/>
    </dgm:pt>
    <dgm:pt modelId="{5C044EF7-27BC-4B36-B251-B528554418C0}" type="pres">
      <dgm:prSet presAssocID="{687CB132-F9D0-488B-9963-4A6C2625AF18}"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erver"/>
        </a:ext>
      </dgm:extLst>
    </dgm:pt>
    <dgm:pt modelId="{7F69B27F-047B-4808-B851-B3E297EABA6E}" type="pres">
      <dgm:prSet presAssocID="{687CB132-F9D0-488B-9963-4A6C2625AF18}" presName="spaceRect" presStyleCnt="0"/>
      <dgm:spPr/>
    </dgm:pt>
    <dgm:pt modelId="{ACF6399A-0E59-40E2-B99C-8C2E0F122023}" type="pres">
      <dgm:prSet presAssocID="{687CB132-F9D0-488B-9963-4A6C2625AF18}" presName="parTx" presStyleLbl="revTx" presStyleIdx="4" presStyleCnt="6">
        <dgm:presLayoutVars>
          <dgm:chMax val="0"/>
          <dgm:chPref val="0"/>
        </dgm:presLayoutVars>
      </dgm:prSet>
      <dgm:spPr/>
    </dgm:pt>
    <dgm:pt modelId="{B84DDF8B-EFF4-485C-A179-37F5B2BEB0AB}" type="pres">
      <dgm:prSet presAssocID="{D9F8DA6D-1069-4A99-A8CB-D79B0EA39944}" presName="sibTrans" presStyleCnt="0"/>
      <dgm:spPr/>
    </dgm:pt>
    <dgm:pt modelId="{CDC9D424-A699-4044-A0CC-254691E2465D}" type="pres">
      <dgm:prSet presAssocID="{52277800-43D4-4BC2-B956-1843B2D1B6F8}" presName="compNode" presStyleCnt="0"/>
      <dgm:spPr/>
    </dgm:pt>
    <dgm:pt modelId="{533DA897-2324-4166-AFBE-E124513FE104}" type="pres">
      <dgm:prSet presAssocID="{52277800-43D4-4BC2-B956-1843B2D1B6F8}" presName="bgRect" presStyleLbl="bgShp" presStyleIdx="5" presStyleCnt="6"/>
      <dgm:spPr/>
    </dgm:pt>
    <dgm:pt modelId="{F8FC0E42-6C4D-4C7D-89A2-6177B63E4A17}" type="pres">
      <dgm:prSet presAssocID="{52277800-43D4-4BC2-B956-1843B2D1B6F8}"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yncing cloud"/>
        </a:ext>
      </dgm:extLst>
    </dgm:pt>
    <dgm:pt modelId="{4B7596A7-EF8F-4754-ACF0-86A4C44096F1}" type="pres">
      <dgm:prSet presAssocID="{52277800-43D4-4BC2-B956-1843B2D1B6F8}" presName="spaceRect" presStyleCnt="0"/>
      <dgm:spPr/>
    </dgm:pt>
    <dgm:pt modelId="{B0D93C27-B576-4DDF-9797-4847E13F60FF}" type="pres">
      <dgm:prSet presAssocID="{52277800-43D4-4BC2-B956-1843B2D1B6F8}" presName="parTx" presStyleLbl="revTx" presStyleIdx="5" presStyleCnt="6">
        <dgm:presLayoutVars>
          <dgm:chMax val="0"/>
          <dgm:chPref val="0"/>
        </dgm:presLayoutVars>
      </dgm:prSet>
      <dgm:spPr/>
    </dgm:pt>
  </dgm:ptLst>
  <dgm:cxnLst>
    <dgm:cxn modelId="{99DFF400-8542-48C1-9911-0E550DF49A96}" type="presOf" srcId="{A50560F3-3521-4021-854B-CF947B23D8A6}" destId="{B99DD830-EA4E-4BFE-8032-9375278CFA03}" srcOrd="0" destOrd="0" presId="urn:microsoft.com/office/officeart/2018/2/layout/IconVerticalSolidList"/>
    <dgm:cxn modelId="{28E6DA19-037E-4CEF-A2AD-2A0F46DB643A}" srcId="{CF5F27F8-86BD-4BA6-A7E8-2930A54633FF}" destId="{6A75CD23-8882-401D-B1BD-3964AE92A630}" srcOrd="1" destOrd="0" parTransId="{FF13639B-E541-4919-8808-14F17E3D4A16}" sibTransId="{15E05A57-9A49-4806-B248-76909D2E2C62}"/>
    <dgm:cxn modelId="{C5FDEF1F-76E2-4A2A-A484-2ED4AC21A7F4}" type="presOf" srcId="{687CB132-F9D0-488B-9963-4A6C2625AF18}" destId="{ACF6399A-0E59-40E2-B99C-8C2E0F122023}" srcOrd="0" destOrd="0" presId="urn:microsoft.com/office/officeart/2018/2/layout/IconVerticalSolidList"/>
    <dgm:cxn modelId="{0E23FB33-FE8B-466F-AF39-C483D22EAC66}" srcId="{CF5F27F8-86BD-4BA6-A7E8-2930A54633FF}" destId="{A50560F3-3521-4021-854B-CF947B23D8A6}" srcOrd="0" destOrd="0" parTransId="{CE5567EC-410D-4497-9FBC-7D7889E98C57}" sibTransId="{8351BCE8-3551-4092-B7AA-00608DD976B7}"/>
    <dgm:cxn modelId="{BB4C6B4B-E455-4B2A-A30A-925A015BA528}" type="presOf" srcId="{6A75CD23-8882-401D-B1BD-3964AE92A630}" destId="{076319E4-DC41-41A4-A178-9101885F68E5}" srcOrd="0" destOrd="0" presId="urn:microsoft.com/office/officeart/2018/2/layout/IconVerticalSolidList"/>
    <dgm:cxn modelId="{DC98D36C-7898-44A4-834B-589AAC0FE1B2}" srcId="{CF5F27F8-86BD-4BA6-A7E8-2930A54633FF}" destId="{687CB132-F9D0-488B-9963-4A6C2625AF18}" srcOrd="4" destOrd="0" parTransId="{B48A1DF8-7503-4CCF-B531-8071BB213161}" sibTransId="{D9F8DA6D-1069-4A99-A8CB-D79B0EA39944}"/>
    <dgm:cxn modelId="{A759567E-F4DA-4C79-ACCE-382C28EE4368}" type="presOf" srcId="{55E8373A-6ADF-4502-94DE-74A7EFD57609}" destId="{8CF6C674-0D7C-49BC-A537-53B69C300362}" srcOrd="0" destOrd="0" presId="urn:microsoft.com/office/officeart/2018/2/layout/IconVerticalSolidList"/>
    <dgm:cxn modelId="{71391789-4137-4964-856B-EBFFBDB77AB8}" srcId="{CF5F27F8-86BD-4BA6-A7E8-2930A54633FF}" destId="{52277800-43D4-4BC2-B956-1843B2D1B6F8}" srcOrd="5" destOrd="0" parTransId="{63F2ECFC-7AB6-4C8A-97D7-5E92D2E561F8}" sibTransId="{9EEDDBBA-833E-4F67-BBC5-B518C3BCF4B0}"/>
    <dgm:cxn modelId="{E2AF289A-CAF5-4722-83ED-5F66D6794866}" type="presOf" srcId="{52277800-43D4-4BC2-B956-1843B2D1B6F8}" destId="{B0D93C27-B576-4DDF-9797-4847E13F60FF}" srcOrd="0" destOrd="0" presId="urn:microsoft.com/office/officeart/2018/2/layout/IconVerticalSolidList"/>
    <dgm:cxn modelId="{83D174C3-1709-4D24-A2F7-FE53E7F2BCB3}" srcId="{CF5F27F8-86BD-4BA6-A7E8-2930A54633FF}" destId="{C7ADCD48-7C43-41D1-BACD-740721C54932}" srcOrd="2" destOrd="0" parTransId="{CFF878FD-25BA-4054-9E9F-B33917E8E55E}" sibTransId="{EA35D9A7-DE8B-4837-AE87-317397CBBE8C}"/>
    <dgm:cxn modelId="{E4B7F9DA-6A54-43CE-AF94-EEBF5923C3D6}" srcId="{CF5F27F8-86BD-4BA6-A7E8-2930A54633FF}" destId="{55E8373A-6ADF-4502-94DE-74A7EFD57609}" srcOrd="3" destOrd="0" parTransId="{D292D3AC-6A5A-4B2D-A5D6-FD32B422DB2E}" sibTransId="{23C57112-4D01-4FD8-ABC7-4AF970663775}"/>
    <dgm:cxn modelId="{3F94CAF9-BE2D-4927-BF34-ED6DA45422D2}" type="presOf" srcId="{CF5F27F8-86BD-4BA6-A7E8-2930A54633FF}" destId="{48AC8C64-D257-4C1F-95C2-1163BE2DB23B}" srcOrd="0" destOrd="0" presId="urn:microsoft.com/office/officeart/2018/2/layout/IconVerticalSolidList"/>
    <dgm:cxn modelId="{B607B2FA-3555-4037-9194-6D04F9C9035D}" type="presOf" srcId="{C7ADCD48-7C43-41D1-BACD-740721C54932}" destId="{6B18552D-4EF3-4D28-8F50-A99F9D65F86C}" srcOrd="0" destOrd="0" presId="urn:microsoft.com/office/officeart/2018/2/layout/IconVerticalSolidList"/>
    <dgm:cxn modelId="{7B9927EF-6C4D-4144-9D54-74B2FA061D64}" type="presParOf" srcId="{48AC8C64-D257-4C1F-95C2-1163BE2DB23B}" destId="{B5D86E13-6695-4F03-852E-A3FD3482EBDC}" srcOrd="0" destOrd="0" presId="urn:microsoft.com/office/officeart/2018/2/layout/IconVerticalSolidList"/>
    <dgm:cxn modelId="{8A27148A-C463-44B4-8AC1-F25591386D6E}" type="presParOf" srcId="{B5D86E13-6695-4F03-852E-A3FD3482EBDC}" destId="{C24A729A-ED21-44BF-AACB-8265998285DE}" srcOrd="0" destOrd="0" presId="urn:microsoft.com/office/officeart/2018/2/layout/IconVerticalSolidList"/>
    <dgm:cxn modelId="{427326DA-4E51-43D2-99FC-74BCBAAB03D1}" type="presParOf" srcId="{B5D86E13-6695-4F03-852E-A3FD3482EBDC}" destId="{B5B4DDCF-1BD9-42D0-A24E-953233BE0D89}" srcOrd="1" destOrd="0" presId="urn:microsoft.com/office/officeart/2018/2/layout/IconVerticalSolidList"/>
    <dgm:cxn modelId="{2858EF9C-62B9-4192-A57B-667B607E33F9}" type="presParOf" srcId="{B5D86E13-6695-4F03-852E-A3FD3482EBDC}" destId="{FBED2A9F-D451-4086-98E6-D084AE0B86C5}" srcOrd="2" destOrd="0" presId="urn:microsoft.com/office/officeart/2018/2/layout/IconVerticalSolidList"/>
    <dgm:cxn modelId="{1C13111D-DABC-43DD-B243-FF709203FC1C}" type="presParOf" srcId="{B5D86E13-6695-4F03-852E-A3FD3482EBDC}" destId="{B99DD830-EA4E-4BFE-8032-9375278CFA03}" srcOrd="3" destOrd="0" presId="urn:microsoft.com/office/officeart/2018/2/layout/IconVerticalSolidList"/>
    <dgm:cxn modelId="{C6EC9C21-4107-4CFE-B1C3-897F300D920C}" type="presParOf" srcId="{48AC8C64-D257-4C1F-95C2-1163BE2DB23B}" destId="{DF8D7005-B25A-4330-BFE6-8A6DEF98EF0C}" srcOrd="1" destOrd="0" presId="urn:microsoft.com/office/officeart/2018/2/layout/IconVerticalSolidList"/>
    <dgm:cxn modelId="{D2336725-3ED5-4956-B812-87C834951396}" type="presParOf" srcId="{48AC8C64-D257-4C1F-95C2-1163BE2DB23B}" destId="{D7B7EAE0-A45E-4337-A4AB-6882A2D3AB37}" srcOrd="2" destOrd="0" presId="urn:microsoft.com/office/officeart/2018/2/layout/IconVerticalSolidList"/>
    <dgm:cxn modelId="{30D36BE2-ED1F-4C9A-BFA4-CCE3BB0E6D02}" type="presParOf" srcId="{D7B7EAE0-A45E-4337-A4AB-6882A2D3AB37}" destId="{C6B74195-4A36-488D-8303-0ADAA43589D9}" srcOrd="0" destOrd="0" presId="urn:microsoft.com/office/officeart/2018/2/layout/IconVerticalSolidList"/>
    <dgm:cxn modelId="{2FFEF3DA-CB24-4EDD-8AD5-E9BBCB4245BF}" type="presParOf" srcId="{D7B7EAE0-A45E-4337-A4AB-6882A2D3AB37}" destId="{6300FAF3-79B0-4D04-9043-621410444F3B}" srcOrd="1" destOrd="0" presId="urn:microsoft.com/office/officeart/2018/2/layout/IconVerticalSolidList"/>
    <dgm:cxn modelId="{BCCF1FD6-4F72-48D0-9F16-24BCEAC1BE9A}" type="presParOf" srcId="{D7B7EAE0-A45E-4337-A4AB-6882A2D3AB37}" destId="{89DE942F-56A7-45B4-8FA6-CE6457B955BB}" srcOrd="2" destOrd="0" presId="urn:microsoft.com/office/officeart/2018/2/layout/IconVerticalSolidList"/>
    <dgm:cxn modelId="{D295184C-B097-4842-9C56-74786DBE8C18}" type="presParOf" srcId="{D7B7EAE0-A45E-4337-A4AB-6882A2D3AB37}" destId="{076319E4-DC41-41A4-A178-9101885F68E5}" srcOrd="3" destOrd="0" presId="urn:microsoft.com/office/officeart/2018/2/layout/IconVerticalSolidList"/>
    <dgm:cxn modelId="{DBA0D3FF-05C0-40F9-BC3B-D918F856CE71}" type="presParOf" srcId="{48AC8C64-D257-4C1F-95C2-1163BE2DB23B}" destId="{06176F02-0636-4DE3-BF2C-9900B7AD261F}" srcOrd="3" destOrd="0" presId="urn:microsoft.com/office/officeart/2018/2/layout/IconVerticalSolidList"/>
    <dgm:cxn modelId="{EFB41D91-1FE3-4ED7-8C25-573059C6BCF2}" type="presParOf" srcId="{48AC8C64-D257-4C1F-95C2-1163BE2DB23B}" destId="{C9876BC6-6D32-4DC0-B927-90B7FF63360F}" srcOrd="4" destOrd="0" presId="urn:microsoft.com/office/officeart/2018/2/layout/IconVerticalSolidList"/>
    <dgm:cxn modelId="{6CD7CC40-A1FA-4825-B7DC-78AC042E9812}" type="presParOf" srcId="{C9876BC6-6D32-4DC0-B927-90B7FF63360F}" destId="{FAA74072-24AD-4391-BDFD-DCE8888AA4E7}" srcOrd="0" destOrd="0" presId="urn:microsoft.com/office/officeart/2018/2/layout/IconVerticalSolidList"/>
    <dgm:cxn modelId="{245D004A-DE27-405D-92C2-79B2D16E656A}" type="presParOf" srcId="{C9876BC6-6D32-4DC0-B927-90B7FF63360F}" destId="{0D669E0F-E1A6-407C-817D-D1A570DF65E7}" srcOrd="1" destOrd="0" presId="urn:microsoft.com/office/officeart/2018/2/layout/IconVerticalSolidList"/>
    <dgm:cxn modelId="{46FBFEEF-95C3-41A8-B7C4-F214ED11FC4E}" type="presParOf" srcId="{C9876BC6-6D32-4DC0-B927-90B7FF63360F}" destId="{5BD1297B-E5A4-4E67-BD16-164B8FE4B295}" srcOrd="2" destOrd="0" presId="urn:microsoft.com/office/officeart/2018/2/layout/IconVerticalSolidList"/>
    <dgm:cxn modelId="{2F8A7DBB-D0C6-4DFA-AF14-8741A79037E0}" type="presParOf" srcId="{C9876BC6-6D32-4DC0-B927-90B7FF63360F}" destId="{6B18552D-4EF3-4D28-8F50-A99F9D65F86C}" srcOrd="3" destOrd="0" presId="urn:microsoft.com/office/officeart/2018/2/layout/IconVerticalSolidList"/>
    <dgm:cxn modelId="{F1A01E7A-170B-4D84-BEA9-0B6C1762EDBF}" type="presParOf" srcId="{48AC8C64-D257-4C1F-95C2-1163BE2DB23B}" destId="{46E51700-FB7E-43E5-9B34-D5A706B95E18}" srcOrd="5" destOrd="0" presId="urn:microsoft.com/office/officeart/2018/2/layout/IconVerticalSolidList"/>
    <dgm:cxn modelId="{08639CFA-C001-459E-89C6-F7925A6468A1}" type="presParOf" srcId="{48AC8C64-D257-4C1F-95C2-1163BE2DB23B}" destId="{600A2E49-E1B1-4035-95FD-1BF62A736DF0}" srcOrd="6" destOrd="0" presId="urn:microsoft.com/office/officeart/2018/2/layout/IconVerticalSolidList"/>
    <dgm:cxn modelId="{FD829E55-09AA-42C0-A0E6-834550769AA1}" type="presParOf" srcId="{600A2E49-E1B1-4035-95FD-1BF62A736DF0}" destId="{064F6088-3394-451F-931F-D42F7759845A}" srcOrd="0" destOrd="0" presId="urn:microsoft.com/office/officeart/2018/2/layout/IconVerticalSolidList"/>
    <dgm:cxn modelId="{2DBEC591-53F4-470D-8252-67FB0D83E89A}" type="presParOf" srcId="{600A2E49-E1B1-4035-95FD-1BF62A736DF0}" destId="{EBF2857D-67B1-4B3E-BD5E-0AD1928D4447}" srcOrd="1" destOrd="0" presId="urn:microsoft.com/office/officeart/2018/2/layout/IconVerticalSolidList"/>
    <dgm:cxn modelId="{4A6A4F55-BE15-46E8-9AC5-D8CDCC5826A1}" type="presParOf" srcId="{600A2E49-E1B1-4035-95FD-1BF62A736DF0}" destId="{19DDA403-D75B-42C5-91F7-171BED4AF1B7}" srcOrd="2" destOrd="0" presId="urn:microsoft.com/office/officeart/2018/2/layout/IconVerticalSolidList"/>
    <dgm:cxn modelId="{707C8424-F24B-42B2-BA00-A72E6B70803B}" type="presParOf" srcId="{600A2E49-E1B1-4035-95FD-1BF62A736DF0}" destId="{8CF6C674-0D7C-49BC-A537-53B69C300362}" srcOrd="3" destOrd="0" presId="urn:microsoft.com/office/officeart/2018/2/layout/IconVerticalSolidList"/>
    <dgm:cxn modelId="{7F9826BF-DB84-4536-8A80-AE19E2C5E54C}" type="presParOf" srcId="{48AC8C64-D257-4C1F-95C2-1163BE2DB23B}" destId="{E1835B42-D5B9-4754-94AA-8FFBDCE207D2}" srcOrd="7" destOrd="0" presId="urn:microsoft.com/office/officeart/2018/2/layout/IconVerticalSolidList"/>
    <dgm:cxn modelId="{BF505C12-BC08-46F8-AA0C-533B618A8B71}" type="presParOf" srcId="{48AC8C64-D257-4C1F-95C2-1163BE2DB23B}" destId="{BC2C64BB-3444-41AB-943B-D1F6112B281C}" srcOrd="8" destOrd="0" presId="urn:microsoft.com/office/officeart/2018/2/layout/IconVerticalSolidList"/>
    <dgm:cxn modelId="{39B6BB6E-2814-44D8-8952-59EC47D44407}" type="presParOf" srcId="{BC2C64BB-3444-41AB-943B-D1F6112B281C}" destId="{7A3FC878-4C6D-4A2F-B6F8-F30A1AD225E3}" srcOrd="0" destOrd="0" presId="urn:microsoft.com/office/officeart/2018/2/layout/IconVerticalSolidList"/>
    <dgm:cxn modelId="{4C1734C9-2253-4B6D-BA79-271AE93A7C89}" type="presParOf" srcId="{BC2C64BB-3444-41AB-943B-D1F6112B281C}" destId="{5C044EF7-27BC-4B36-B251-B528554418C0}" srcOrd="1" destOrd="0" presId="urn:microsoft.com/office/officeart/2018/2/layout/IconVerticalSolidList"/>
    <dgm:cxn modelId="{9B3937EC-15A1-4724-9D1B-63F3C07D2342}" type="presParOf" srcId="{BC2C64BB-3444-41AB-943B-D1F6112B281C}" destId="{7F69B27F-047B-4808-B851-B3E297EABA6E}" srcOrd="2" destOrd="0" presId="urn:microsoft.com/office/officeart/2018/2/layout/IconVerticalSolidList"/>
    <dgm:cxn modelId="{8586232B-6EE5-4363-94B9-A932EFD3839C}" type="presParOf" srcId="{BC2C64BB-3444-41AB-943B-D1F6112B281C}" destId="{ACF6399A-0E59-40E2-B99C-8C2E0F122023}" srcOrd="3" destOrd="0" presId="urn:microsoft.com/office/officeart/2018/2/layout/IconVerticalSolidList"/>
    <dgm:cxn modelId="{66D75703-9071-4770-ADD5-4E9307DA3BBD}" type="presParOf" srcId="{48AC8C64-D257-4C1F-95C2-1163BE2DB23B}" destId="{B84DDF8B-EFF4-485C-A179-37F5B2BEB0AB}" srcOrd="9" destOrd="0" presId="urn:microsoft.com/office/officeart/2018/2/layout/IconVerticalSolidList"/>
    <dgm:cxn modelId="{0741D0EE-E57C-43E6-93FC-D74ABF456069}" type="presParOf" srcId="{48AC8C64-D257-4C1F-95C2-1163BE2DB23B}" destId="{CDC9D424-A699-4044-A0CC-254691E2465D}" srcOrd="10" destOrd="0" presId="urn:microsoft.com/office/officeart/2018/2/layout/IconVerticalSolidList"/>
    <dgm:cxn modelId="{2FE5A4CE-C34A-4900-9428-F089630AC3A8}" type="presParOf" srcId="{CDC9D424-A699-4044-A0CC-254691E2465D}" destId="{533DA897-2324-4166-AFBE-E124513FE104}" srcOrd="0" destOrd="0" presId="urn:microsoft.com/office/officeart/2018/2/layout/IconVerticalSolidList"/>
    <dgm:cxn modelId="{202B4329-A83B-4DD1-8D2F-1E1095466157}" type="presParOf" srcId="{CDC9D424-A699-4044-A0CC-254691E2465D}" destId="{F8FC0E42-6C4D-4C7D-89A2-6177B63E4A17}" srcOrd="1" destOrd="0" presId="urn:microsoft.com/office/officeart/2018/2/layout/IconVerticalSolidList"/>
    <dgm:cxn modelId="{B8E69CF6-CEB5-4154-8487-1C09A5B17732}" type="presParOf" srcId="{CDC9D424-A699-4044-A0CC-254691E2465D}" destId="{4B7596A7-EF8F-4754-ACF0-86A4C44096F1}" srcOrd="2" destOrd="0" presId="urn:microsoft.com/office/officeart/2018/2/layout/IconVerticalSolidList"/>
    <dgm:cxn modelId="{371D8B1D-C519-433B-8873-2B1A0188AD29}" type="presParOf" srcId="{CDC9D424-A699-4044-A0CC-254691E2465D}" destId="{B0D93C27-B576-4DDF-9797-4847E13F60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AFD40A-8E17-4DA2-A8A4-FB1E0C516EE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4FF9241-56DD-41AC-8EDC-3744D263927E}">
      <dgm:prSet custT="1"/>
      <dgm:spPr/>
      <dgm:t>
        <a:bodyPr/>
        <a:lstStyle/>
        <a:p>
          <a:r>
            <a:rPr lang="en-US" sz="1800" noProof="0"/>
            <a:t>Strengthen security across the entire end-to-end system</a:t>
          </a:r>
        </a:p>
      </dgm:t>
    </dgm:pt>
    <dgm:pt modelId="{C44E009A-9B52-41EA-89D8-DD13797F9BA5}" type="parTrans" cxnId="{10FD5B95-068E-4006-817B-76D5CDAA5B5D}">
      <dgm:prSet/>
      <dgm:spPr/>
      <dgm:t>
        <a:bodyPr/>
        <a:lstStyle/>
        <a:p>
          <a:endParaRPr lang="en-US" sz="2000"/>
        </a:p>
      </dgm:t>
    </dgm:pt>
    <dgm:pt modelId="{6300D01F-C6A6-4938-A749-7E3FABCB7F46}" type="sibTrans" cxnId="{10FD5B95-068E-4006-817B-76D5CDAA5B5D}">
      <dgm:prSet/>
      <dgm:spPr/>
      <dgm:t>
        <a:bodyPr/>
        <a:lstStyle/>
        <a:p>
          <a:endParaRPr lang="en-US" sz="2000"/>
        </a:p>
      </dgm:t>
    </dgm:pt>
    <dgm:pt modelId="{9BAA1723-C07D-433E-A1A5-CE9258CA038F}">
      <dgm:prSet custT="1"/>
      <dgm:spPr/>
      <dgm:t>
        <a:bodyPr/>
        <a:lstStyle/>
        <a:p>
          <a:r>
            <a:rPr lang="en-US" sz="1800" noProof="0"/>
            <a:t>Hardware (attackers should not be able to compromise device via direct physical access)</a:t>
          </a:r>
        </a:p>
      </dgm:t>
    </dgm:pt>
    <dgm:pt modelId="{CFF0FC11-0E18-4E38-AD45-669E5CDC5E1D}" type="parTrans" cxnId="{FF88BC09-13BF-465E-8931-67EA11D7FFAD}">
      <dgm:prSet/>
      <dgm:spPr/>
      <dgm:t>
        <a:bodyPr/>
        <a:lstStyle/>
        <a:p>
          <a:endParaRPr lang="en-US" sz="2000"/>
        </a:p>
      </dgm:t>
    </dgm:pt>
    <dgm:pt modelId="{BA3FEF8E-FF3E-45BE-8F3C-E4F7AE5ACAE7}" type="sibTrans" cxnId="{FF88BC09-13BF-465E-8931-67EA11D7FFAD}">
      <dgm:prSet/>
      <dgm:spPr/>
      <dgm:t>
        <a:bodyPr/>
        <a:lstStyle/>
        <a:p>
          <a:endParaRPr lang="en-US" sz="2000"/>
        </a:p>
      </dgm:t>
    </dgm:pt>
    <dgm:pt modelId="{12C63A3A-4DF8-43F0-A168-F9BCC019D9DF}">
      <dgm:prSet custT="1"/>
      <dgm:spPr/>
      <dgm:t>
        <a:bodyPr/>
        <a:lstStyle/>
        <a:p>
          <a:r>
            <a:rPr lang="en-US" sz="1800" noProof="0"/>
            <a:t>Code (signed and tested firmware/software, integrity checks)</a:t>
          </a:r>
        </a:p>
      </dgm:t>
    </dgm:pt>
    <dgm:pt modelId="{E409C2EF-C491-4FB0-8807-188C6A4F5989}" type="parTrans" cxnId="{8F330CF6-D882-42E2-81C9-8813D93334BE}">
      <dgm:prSet/>
      <dgm:spPr/>
      <dgm:t>
        <a:bodyPr/>
        <a:lstStyle/>
        <a:p>
          <a:endParaRPr lang="en-US" sz="2000"/>
        </a:p>
      </dgm:t>
    </dgm:pt>
    <dgm:pt modelId="{ED0EA6BA-70DB-44C2-985A-FA811927C7D0}" type="sibTrans" cxnId="{8F330CF6-D882-42E2-81C9-8813D93334BE}">
      <dgm:prSet/>
      <dgm:spPr/>
      <dgm:t>
        <a:bodyPr/>
        <a:lstStyle/>
        <a:p>
          <a:endParaRPr lang="en-US" sz="2000"/>
        </a:p>
      </dgm:t>
    </dgm:pt>
    <dgm:pt modelId="{D7256DA5-719C-4CE2-8C32-B73ED4FA14BD}">
      <dgm:prSet custT="1"/>
      <dgm:spPr/>
      <dgm:t>
        <a:bodyPr/>
        <a:lstStyle/>
        <a:p>
          <a:r>
            <a:rPr lang="en-US" sz="1800" noProof="0"/>
            <a:t>Encrypted channels (data never exchanged in plaintext)</a:t>
          </a:r>
        </a:p>
      </dgm:t>
    </dgm:pt>
    <dgm:pt modelId="{4274AA28-6264-4AEA-A882-BE7F143C7C3C}" type="parTrans" cxnId="{396B80FD-EEE8-4E6F-B014-4F8C7EC8F8C6}">
      <dgm:prSet/>
      <dgm:spPr/>
      <dgm:t>
        <a:bodyPr/>
        <a:lstStyle/>
        <a:p>
          <a:endParaRPr lang="en-US" sz="2000"/>
        </a:p>
      </dgm:t>
    </dgm:pt>
    <dgm:pt modelId="{88C1DAB3-750B-4D43-929F-90B22F48CFF8}" type="sibTrans" cxnId="{396B80FD-EEE8-4E6F-B014-4F8C7EC8F8C6}">
      <dgm:prSet/>
      <dgm:spPr/>
      <dgm:t>
        <a:bodyPr/>
        <a:lstStyle/>
        <a:p>
          <a:endParaRPr lang="en-US" sz="2000"/>
        </a:p>
      </dgm:t>
    </dgm:pt>
    <dgm:pt modelId="{E3F354AC-42D7-4EE5-A4F0-582CF5F74ADE}">
      <dgm:prSet custT="1"/>
      <dgm:spPr/>
      <dgm:t>
        <a:bodyPr/>
        <a:lstStyle/>
        <a:p>
          <a:r>
            <a:rPr lang="en-US" sz="1800" noProof="0"/>
            <a:t>Service semantics (communication robust to DoS, replay attacks, account hijacking, etc.)</a:t>
          </a:r>
        </a:p>
      </dgm:t>
    </dgm:pt>
    <dgm:pt modelId="{DD929A7B-449B-4BC5-84A2-00D5AD7EF225}" type="parTrans" cxnId="{F58A7CB5-29FE-40EA-A26C-A89072538375}">
      <dgm:prSet/>
      <dgm:spPr/>
      <dgm:t>
        <a:bodyPr/>
        <a:lstStyle/>
        <a:p>
          <a:endParaRPr lang="en-US" sz="2000"/>
        </a:p>
      </dgm:t>
    </dgm:pt>
    <dgm:pt modelId="{54254338-5C73-41F0-B53A-9DD411007853}" type="sibTrans" cxnId="{F58A7CB5-29FE-40EA-A26C-A89072538375}">
      <dgm:prSet/>
      <dgm:spPr/>
      <dgm:t>
        <a:bodyPr/>
        <a:lstStyle/>
        <a:p>
          <a:endParaRPr lang="en-US" sz="2000"/>
        </a:p>
      </dgm:t>
    </dgm:pt>
    <dgm:pt modelId="{DB5718AA-5D02-4466-8D4B-12E6529663BD}" type="pres">
      <dgm:prSet presAssocID="{1BAFD40A-8E17-4DA2-A8A4-FB1E0C516EEF}" presName="root" presStyleCnt="0">
        <dgm:presLayoutVars>
          <dgm:dir/>
          <dgm:resizeHandles val="exact"/>
        </dgm:presLayoutVars>
      </dgm:prSet>
      <dgm:spPr/>
    </dgm:pt>
    <dgm:pt modelId="{833329E0-6971-48A7-AF71-6F098B84ACFC}" type="pres">
      <dgm:prSet presAssocID="{1BAFD40A-8E17-4DA2-A8A4-FB1E0C516EEF}" presName="container" presStyleCnt="0">
        <dgm:presLayoutVars>
          <dgm:dir/>
          <dgm:resizeHandles val="exact"/>
        </dgm:presLayoutVars>
      </dgm:prSet>
      <dgm:spPr/>
    </dgm:pt>
    <dgm:pt modelId="{E1A1BC54-F834-4437-8F29-AE82A2050575}" type="pres">
      <dgm:prSet presAssocID="{B4FF9241-56DD-41AC-8EDC-3744D263927E}" presName="compNode" presStyleCnt="0"/>
      <dgm:spPr/>
    </dgm:pt>
    <dgm:pt modelId="{E0D38F42-42C0-431E-9EF9-92B28698C465}" type="pres">
      <dgm:prSet presAssocID="{B4FF9241-56DD-41AC-8EDC-3744D263927E}" presName="iconBgRect" presStyleLbl="bgShp" presStyleIdx="0" presStyleCnt="5"/>
      <dgm:spPr/>
    </dgm:pt>
    <dgm:pt modelId="{196EC8FB-AD48-4252-B65E-7644FD4F025C}" type="pres">
      <dgm:prSet presAssocID="{B4FF9241-56DD-41AC-8EDC-3744D263927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A8B22500-E792-4241-B56F-37E2C2AC882C}" type="pres">
      <dgm:prSet presAssocID="{B4FF9241-56DD-41AC-8EDC-3744D263927E}" presName="spaceRect" presStyleCnt="0"/>
      <dgm:spPr/>
    </dgm:pt>
    <dgm:pt modelId="{E5165541-BAD3-475E-952F-367DCBC6A808}" type="pres">
      <dgm:prSet presAssocID="{B4FF9241-56DD-41AC-8EDC-3744D263927E}" presName="textRect" presStyleLbl="revTx" presStyleIdx="0" presStyleCnt="5">
        <dgm:presLayoutVars>
          <dgm:chMax val="1"/>
          <dgm:chPref val="1"/>
        </dgm:presLayoutVars>
      </dgm:prSet>
      <dgm:spPr/>
    </dgm:pt>
    <dgm:pt modelId="{1B95AA9D-4845-42A4-9F07-5895BACBA721}" type="pres">
      <dgm:prSet presAssocID="{6300D01F-C6A6-4938-A749-7E3FABCB7F46}" presName="sibTrans" presStyleLbl="sibTrans2D1" presStyleIdx="0" presStyleCnt="0"/>
      <dgm:spPr/>
    </dgm:pt>
    <dgm:pt modelId="{F2EB646F-279B-41F5-A153-CD76403715A3}" type="pres">
      <dgm:prSet presAssocID="{9BAA1723-C07D-433E-A1A5-CE9258CA038F}" presName="compNode" presStyleCnt="0"/>
      <dgm:spPr/>
    </dgm:pt>
    <dgm:pt modelId="{F785E23D-CFF3-4E34-9641-0CDFCC80D8B7}" type="pres">
      <dgm:prSet presAssocID="{9BAA1723-C07D-433E-A1A5-CE9258CA038F}" presName="iconBgRect" presStyleLbl="bgShp" presStyleIdx="1" presStyleCnt="5"/>
      <dgm:spPr/>
    </dgm:pt>
    <dgm:pt modelId="{98B15B4F-C8B7-403F-AF90-A2122891BAD2}" type="pres">
      <dgm:prSet presAssocID="{9BAA1723-C07D-433E-A1A5-CE9258CA038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ocessor"/>
        </a:ext>
      </dgm:extLst>
    </dgm:pt>
    <dgm:pt modelId="{DC28381F-6473-4110-9B55-79F2C61FEFD2}" type="pres">
      <dgm:prSet presAssocID="{9BAA1723-C07D-433E-A1A5-CE9258CA038F}" presName="spaceRect" presStyleCnt="0"/>
      <dgm:spPr/>
    </dgm:pt>
    <dgm:pt modelId="{8278271A-6C8D-4597-BDCD-53CC89B37A78}" type="pres">
      <dgm:prSet presAssocID="{9BAA1723-C07D-433E-A1A5-CE9258CA038F}" presName="textRect" presStyleLbl="revTx" presStyleIdx="1" presStyleCnt="5">
        <dgm:presLayoutVars>
          <dgm:chMax val="1"/>
          <dgm:chPref val="1"/>
        </dgm:presLayoutVars>
      </dgm:prSet>
      <dgm:spPr/>
    </dgm:pt>
    <dgm:pt modelId="{A9CB384F-032B-4352-9693-A5BB2A6B02D6}" type="pres">
      <dgm:prSet presAssocID="{BA3FEF8E-FF3E-45BE-8F3C-E4F7AE5ACAE7}" presName="sibTrans" presStyleLbl="sibTrans2D1" presStyleIdx="0" presStyleCnt="0"/>
      <dgm:spPr/>
    </dgm:pt>
    <dgm:pt modelId="{60FBA1A6-3FC3-4E30-A8AE-991D9EF49F47}" type="pres">
      <dgm:prSet presAssocID="{12C63A3A-4DF8-43F0-A168-F9BCC019D9DF}" presName="compNode" presStyleCnt="0"/>
      <dgm:spPr/>
    </dgm:pt>
    <dgm:pt modelId="{5C2655C8-E3BA-471B-9F29-C7A07E7E60B2}" type="pres">
      <dgm:prSet presAssocID="{12C63A3A-4DF8-43F0-A168-F9BCC019D9DF}" presName="iconBgRect" presStyleLbl="bgShp" presStyleIdx="2" presStyleCnt="5"/>
      <dgm:spPr/>
    </dgm:pt>
    <dgm:pt modelId="{290A89B6-98BF-4663-814F-8375EF6D3F59}" type="pres">
      <dgm:prSet presAssocID="{12C63A3A-4DF8-43F0-A168-F9BCC019D9DF}"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encil"/>
        </a:ext>
      </dgm:extLst>
    </dgm:pt>
    <dgm:pt modelId="{CD20CE78-34D7-4AEF-BB9E-D79D1EC6EA30}" type="pres">
      <dgm:prSet presAssocID="{12C63A3A-4DF8-43F0-A168-F9BCC019D9DF}" presName="spaceRect" presStyleCnt="0"/>
      <dgm:spPr/>
    </dgm:pt>
    <dgm:pt modelId="{0AD5E42C-140D-4CCF-AA76-92B79971171D}" type="pres">
      <dgm:prSet presAssocID="{12C63A3A-4DF8-43F0-A168-F9BCC019D9DF}" presName="textRect" presStyleLbl="revTx" presStyleIdx="2" presStyleCnt="5">
        <dgm:presLayoutVars>
          <dgm:chMax val="1"/>
          <dgm:chPref val="1"/>
        </dgm:presLayoutVars>
      </dgm:prSet>
      <dgm:spPr/>
    </dgm:pt>
    <dgm:pt modelId="{81044E0A-442F-4C7B-80C4-F742176B6017}" type="pres">
      <dgm:prSet presAssocID="{ED0EA6BA-70DB-44C2-985A-FA811927C7D0}" presName="sibTrans" presStyleLbl="sibTrans2D1" presStyleIdx="0" presStyleCnt="0"/>
      <dgm:spPr/>
    </dgm:pt>
    <dgm:pt modelId="{E4ABC437-F432-4A61-ACBB-3278FCA77534}" type="pres">
      <dgm:prSet presAssocID="{D7256DA5-719C-4CE2-8C32-B73ED4FA14BD}" presName="compNode" presStyleCnt="0"/>
      <dgm:spPr/>
    </dgm:pt>
    <dgm:pt modelId="{218204D3-6C4F-40FA-AE97-F9C188DD30CB}" type="pres">
      <dgm:prSet presAssocID="{D7256DA5-719C-4CE2-8C32-B73ED4FA14BD}" presName="iconBgRect" presStyleLbl="bgShp" presStyleIdx="3" presStyleCnt="5" custLinFactX="87498" custLinFactNeighborX="100000" custLinFactNeighborY="2155"/>
      <dgm:spPr/>
    </dgm:pt>
    <dgm:pt modelId="{879E46E3-0031-48EB-968E-8BD86AD331C2}" type="pres">
      <dgm:prSet presAssocID="{D7256DA5-719C-4CE2-8C32-B73ED4FA14BD}" presName="iconRect" presStyleLbl="node1" presStyleIdx="3" presStyleCnt="5" custLinFactX="123273" custLinFactNeighborX="200000" custLinFactNeighborY="371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afe"/>
        </a:ext>
      </dgm:extLst>
    </dgm:pt>
    <dgm:pt modelId="{9E09F79C-9F43-4596-86A4-E264494B3347}" type="pres">
      <dgm:prSet presAssocID="{D7256DA5-719C-4CE2-8C32-B73ED4FA14BD}" presName="spaceRect" presStyleCnt="0"/>
      <dgm:spPr/>
    </dgm:pt>
    <dgm:pt modelId="{6A8452CB-67C9-4C08-A24D-09CB5DE4C2EA}" type="pres">
      <dgm:prSet presAssocID="{D7256DA5-719C-4CE2-8C32-B73ED4FA14BD}" presName="textRect" presStyleLbl="revTx" presStyleIdx="3" presStyleCnt="5" custLinFactNeighborX="79545" custLinFactNeighborY="2155">
        <dgm:presLayoutVars>
          <dgm:chMax val="1"/>
          <dgm:chPref val="1"/>
        </dgm:presLayoutVars>
      </dgm:prSet>
      <dgm:spPr/>
    </dgm:pt>
    <dgm:pt modelId="{5FDB5E70-CE9F-45C6-A73B-8B88C071FA3E}" type="pres">
      <dgm:prSet presAssocID="{88C1DAB3-750B-4D43-929F-90B22F48CFF8}" presName="sibTrans" presStyleLbl="sibTrans2D1" presStyleIdx="0" presStyleCnt="0"/>
      <dgm:spPr/>
    </dgm:pt>
    <dgm:pt modelId="{7A8F3D0B-9308-4605-838A-F9C1E1177831}" type="pres">
      <dgm:prSet presAssocID="{E3F354AC-42D7-4EE5-A4F0-582CF5F74ADE}" presName="compNode" presStyleCnt="0"/>
      <dgm:spPr/>
    </dgm:pt>
    <dgm:pt modelId="{0203A05E-6A6E-45AF-9655-4496059FF8E7}" type="pres">
      <dgm:prSet presAssocID="{E3F354AC-42D7-4EE5-A4F0-582CF5F74ADE}" presName="iconBgRect" presStyleLbl="bgShp" presStyleIdx="4" presStyleCnt="5" custLinFactX="87498" custLinFactNeighborX="100000" custLinFactNeighborY="2155"/>
      <dgm:spPr/>
    </dgm:pt>
    <dgm:pt modelId="{25A22262-4570-4C47-ADD0-FD5F3B509BB9}" type="pres">
      <dgm:prSet presAssocID="{E3F354AC-42D7-4EE5-A4F0-582CF5F74ADE}" presName="iconRect" presStyleLbl="node1" presStyleIdx="4" presStyleCnt="5" custLinFactX="123273" custLinFactNeighborX="200000" custLinFactNeighborY="371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onnected"/>
        </a:ext>
      </dgm:extLst>
    </dgm:pt>
    <dgm:pt modelId="{F33E7FFE-5CB0-43B8-A584-9ADB54ED6575}" type="pres">
      <dgm:prSet presAssocID="{E3F354AC-42D7-4EE5-A4F0-582CF5F74ADE}" presName="spaceRect" presStyleCnt="0"/>
      <dgm:spPr/>
    </dgm:pt>
    <dgm:pt modelId="{53C4DBFD-6A33-4401-A4E2-14160D1AE2D7}" type="pres">
      <dgm:prSet presAssocID="{E3F354AC-42D7-4EE5-A4F0-582CF5F74ADE}" presName="textRect" presStyleLbl="revTx" presStyleIdx="4" presStyleCnt="5" custLinFactNeighborX="79545" custLinFactNeighborY="2155">
        <dgm:presLayoutVars>
          <dgm:chMax val="1"/>
          <dgm:chPref val="1"/>
        </dgm:presLayoutVars>
      </dgm:prSet>
      <dgm:spPr/>
    </dgm:pt>
  </dgm:ptLst>
  <dgm:cxnLst>
    <dgm:cxn modelId="{FF88BC09-13BF-465E-8931-67EA11D7FFAD}" srcId="{1BAFD40A-8E17-4DA2-A8A4-FB1E0C516EEF}" destId="{9BAA1723-C07D-433E-A1A5-CE9258CA038F}" srcOrd="1" destOrd="0" parTransId="{CFF0FC11-0E18-4E38-AD45-669E5CDC5E1D}" sibTransId="{BA3FEF8E-FF3E-45BE-8F3C-E4F7AE5ACAE7}"/>
    <dgm:cxn modelId="{F1CEA80D-E513-49BA-BE91-CB406ADF7313}" type="presOf" srcId="{B4FF9241-56DD-41AC-8EDC-3744D263927E}" destId="{E5165541-BAD3-475E-952F-367DCBC6A808}" srcOrd="0" destOrd="0" presId="urn:microsoft.com/office/officeart/2018/2/layout/IconCircleList"/>
    <dgm:cxn modelId="{B1E1B41B-2C63-4BF6-ABB8-E3746950F91D}" type="presOf" srcId="{9BAA1723-C07D-433E-A1A5-CE9258CA038F}" destId="{8278271A-6C8D-4597-BDCD-53CC89B37A78}" srcOrd="0" destOrd="0" presId="urn:microsoft.com/office/officeart/2018/2/layout/IconCircleList"/>
    <dgm:cxn modelId="{B1172E24-B1EC-4A1E-A25E-B262208E1A13}" type="presOf" srcId="{ED0EA6BA-70DB-44C2-985A-FA811927C7D0}" destId="{81044E0A-442F-4C7B-80C4-F742176B6017}" srcOrd="0" destOrd="0" presId="urn:microsoft.com/office/officeart/2018/2/layout/IconCircleList"/>
    <dgm:cxn modelId="{5BF33A25-8C0E-477F-A04E-E2C358D7DE50}" type="presOf" srcId="{12C63A3A-4DF8-43F0-A168-F9BCC019D9DF}" destId="{0AD5E42C-140D-4CCF-AA76-92B79971171D}" srcOrd="0" destOrd="0" presId="urn:microsoft.com/office/officeart/2018/2/layout/IconCircleList"/>
    <dgm:cxn modelId="{3E5C6E35-7DE3-455B-8882-45CFBBDE3711}" type="presOf" srcId="{1BAFD40A-8E17-4DA2-A8A4-FB1E0C516EEF}" destId="{DB5718AA-5D02-4466-8D4B-12E6529663BD}" srcOrd="0" destOrd="0" presId="urn:microsoft.com/office/officeart/2018/2/layout/IconCircleList"/>
    <dgm:cxn modelId="{5626BD5D-8725-4AF4-A3CC-35DB978A9AC9}" type="presOf" srcId="{E3F354AC-42D7-4EE5-A4F0-582CF5F74ADE}" destId="{53C4DBFD-6A33-4401-A4E2-14160D1AE2D7}" srcOrd="0" destOrd="0" presId="urn:microsoft.com/office/officeart/2018/2/layout/IconCircleList"/>
    <dgm:cxn modelId="{9392C768-EC63-436F-A81F-2306BAF4526F}" type="presOf" srcId="{BA3FEF8E-FF3E-45BE-8F3C-E4F7AE5ACAE7}" destId="{A9CB384F-032B-4352-9693-A5BB2A6B02D6}" srcOrd="0" destOrd="0" presId="urn:microsoft.com/office/officeart/2018/2/layout/IconCircleList"/>
    <dgm:cxn modelId="{C334B578-E6CD-49F5-88A8-5887B6A32E0A}" type="presOf" srcId="{6300D01F-C6A6-4938-A749-7E3FABCB7F46}" destId="{1B95AA9D-4845-42A4-9F07-5895BACBA721}" srcOrd="0" destOrd="0" presId="urn:microsoft.com/office/officeart/2018/2/layout/IconCircleList"/>
    <dgm:cxn modelId="{CC186F93-A83D-439D-8FFB-D31AF8B1AAD5}" type="presOf" srcId="{D7256DA5-719C-4CE2-8C32-B73ED4FA14BD}" destId="{6A8452CB-67C9-4C08-A24D-09CB5DE4C2EA}" srcOrd="0" destOrd="0" presId="urn:microsoft.com/office/officeart/2018/2/layout/IconCircleList"/>
    <dgm:cxn modelId="{10FD5B95-068E-4006-817B-76D5CDAA5B5D}" srcId="{1BAFD40A-8E17-4DA2-A8A4-FB1E0C516EEF}" destId="{B4FF9241-56DD-41AC-8EDC-3744D263927E}" srcOrd="0" destOrd="0" parTransId="{C44E009A-9B52-41EA-89D8-DD13797F9BA5}" sibTransId="{6300D01F-C6A6-4938-A749-7E3FABCB7F46}"/>
    <dgm:cxn modelId="{F58A7CB5-29FE-40EA-A26C-A89072538375}" srcId="{1BAFD40A-8E17-4DA2-A8A4-FB1E0C516EEF}" destId="{E3F354AC-42D7-4EE5-A4F0-582CF5F74ADE}" srcOrd="4" destOrd="0" parTransId="{DD929A7B-449B-4BC5-84A2-00D5AD7EF225}" sibTransId="{54254338-5C73-41F0-B53A-9DD411007853}"/>
    <dgm:cxn modelId="{FB5B86D0-3EB3-4DDF-9750-E82E27558159}" type="presOf" srcId="{88C1DAB3-750B-4D43-929F-90B22F48CFF8}" destId="{5FDB5E70-CE9F-45C6-A73B-8B88C071FA3E}" srcOrd="0" destOrd="0" presId="urn:microsoft.com/office/officeart/2018/2/layout/IconCircleList"/>
    <dgm:cxn modelId="{8F330CF6-D882-42E2-81C9-8813D93334BE}" srcId="{1BAFD40A-8E17-4DA2-A8A4-FB1E0C516EEF}" destId="{12C63A3A-4DF8-43F0-A168-F9BCC019D9DF}" srcOrd="2" destOrd="0" parTransId="{E409C2EF-C491-4FB0-8807-188C6A4F5989}" sibTransId="{ED0EA6BA-70DB-44C2-985A-FA811927C7D0}"/>
    <dgm:cxn modelId="{396B80FD-EEE8-4E6F-B014-4F8C7EC8F8C6}" srcId="{1BAFD40A-8E17-4DA2-A8A4-FB1E0C516EEF}" destId="{D7256DA5-719C-4CE2-8C32-B73ED4FA14BD}" srcOrd="3" destOrd="0" parTransId="{4274AA28-6264-4AEA-A882-BE7F143C7C3C}" sibTransId="{88C1DAB3-750B-4D43-929F-90B22F48CFF8}"/>
    <dgm:cxn modelId="{34C4608A-14E9-4A10-935F-172349BFDCB6}" type="presParOf" srcId="{DB5718AA-5D02-4466-8D4B-12E6529663BD}" destId="{833329E0-6971-48A7-AF71-6F098B84ACFC}" srcOrd="0" destOrd="0" presId="urn:microsoft.com/office/officeart/2018/2/layout/IconCircleList"/>
    <dgm:cxn modelId="{1DA22FDF-C9BE-4839-A916-7215AF7BEECD}" type="presParOf" srcId="{833329E0-6971-48A7-AF71-6F098B84ACFC}" destId="{E1A1BC54-F834-4437-8F29-AE82A2050575}" srcOrd="0" destOrd="0" presId="urn:microsoft.com/office/officeart/2018/2/layout/IconCircleList"/>
    <dgm:cxn modelId="{BF0FED95-0D54-4626-B709-43FF83D3A9C0}" type="presParOf" srcId="{E1A1BC54-F834-4437-8F29-AE82A2050575}" destId="{E0D38F42-42C0-431E-9EF9-92B28698C465}" srcOrd="0" destOrd="0" presId="urn:microsoft.com/office/officeart/2018/2/layout/IconCircleList"/>
    <dgm:cxn modelId="{FB6EC936-27ED-46BE-BE96-10B0B02F71AA}" type="presParOf" srcId="{E1A1BC54-F834-4437-8F29-AE82A2050575}" destId="{196EC8FB-AD48-4252-B65E-7644FD4F025C}" srcOrd="1" destOrd="0" presId="urn:microsoft.com/office/officeart/2018/2/layout/IconCircleList"/>
    <dgm:cxn modelId="{BCA0A009-5F08-4831-828A-998A7E2D827A}" type="presParOf" srcId="{E1A1BC54-F834-4437-8F29-AE82A2050575}" destId="{A8B22500-E792-4241-B56F-37E2C2AC882C}" srcOrd="2" destOrd="0" presId="urn:microsoft.com/office/officeart/2018/2/layout/IconCircleList"/>
    <dgm:cxn modelId="{F3B5A02E-DD50-430E-9490-9EFE4C926A23}" type="presParOf" srcId="{E1A1BC54-F834-4437-8F29-AE82A2050575}" destId="{E5165541-BAD3-475E-952F-367DCBC6A808}" srcOrd="3" destOrd="0" presId="urn:microsoft.com/office/officeart/2018/2/layout/IconCircleList"/>
    <dgm:cxn modelId="{1B05B6A5-F43E-485C-BECE-30FA5D6D5A1F}" type="presParOf" srcId="{833329E0-6971-48A7-AF71-6F098B84ACFC}" destId="{1B95AA9D-4845-42A4-9F07-5895BACBA721}" srcOrd="1" destOrd="0" presId="urn:microsoft.com/office/officeart/2018/2/layout/IconCircleList"/>
    <dgm:cxn modelId="{647EED76-0B45-4E30-85AB-2005502DBFAB}" type="presParOf" srcId="{833329E0-6971-48A7-AF71-6F098B84ACFC}" destId="{F2EB646F-279B-41F5-A153-CD76403715A3}" srcOrd="2" destOrd="0" presId="urn:microsoft.com/office/officeart/2018/2/layout/IconCircleList"/>
    <dgm:cxn modelId="{74FF789C-E388-4676-BC91-C7A62BFB7C41}" type="presParOf" srcId="{F2EB646F-279B-41F5-A153-CD76403715A3}" destId="{F785E23D-CFF3-4E34-9641-0CDFCC80D8B7}" srcOrd="0" destOrd="0" presId="urn:microsoft.com/office/officeart/2018/2/layout/IconCircleList"/>
    <dgm:cxn modelId="{355C2A21-2AB2-4A2F-99F3-88D3D3C42198}" type="presParOf" srcId="{F2EB646F-279B-41F5-A153-CD76403715A3}" destId="{98B15B4F-C8B7-403F-AF90-A2122891BAD2}" srcOrd="1" destOrd="0" presId="urn:microsoft.com/office/officeart/2018/2/layout/IconCircleList"/>
    <dgm:cxn modelId="{FBBD29F3-EC34-4172-BC17-83C436829B7A}" type="presParOf" srcId="{F2EB646F-279B-41F5-A153-CD76403715A3}" destId="{DC28381F-6473-4110-9B55-79F2C61FEFD2}" srcOrd="2" destOrd="0" presId="urn:microsoft.com/office/officeart/2018/2/layout/IconCircleList"/>
    <dgm:cxn modelId="{0856290D-85AB-4E11-91C2-FF8A357BABC0}" type="presParOf" srcId="{F2EB646F-279B-41F5-A153-CD76403715A3}" destId="{8278271A-6C8D-4597-BDCD-53CC89B37A78}" srcOrd="3" destOrd="0" presId="urn:microsoft.com/office/officeart/2018/2/layout/IconCircleList"/>
    <dgm:cxn modelId="{976A222D-5C0A-4301-9024-3286F27DE847}" type="presParOf" srcId="{833329E0-6971-48A7-AF71-6F098B84ACFC}" destId="{A9CB384F-032B-4352-9693-A5BB2A6B02D6}" srcOrd="3" destOrd="0" presId="urn:microsoft.com/office/officeart/2018/2/layout/IconCircleList"/>
    <dgm:cxn modelId="{CCE2AA56-EC08-430A-84EE-62C03E59D8B5}" type="presParOf" srcId="{833329E0-6971-48A7-AF71-6F098B84ACFC}" destId="{60FBA1A6-3FC3-4E30-A8AE-991D9EF49F47}" srcOrd="4" destOrd="0" presId="urn:microsoft.com/office/officeart/2018/2/layout/IconCircleList"/>
    <dgm:cxn modelId="{03C3306E-47FE-41A7-82B1-C5CFB385FCFE}" type="presParOf" srcId="{60FBA1A6-3FC3-4E30-A8AE-991D9EF49F47}" destId="{5C2655C8-E3BA-471B-9F29-C7A07E7E60B2}" srcOrd="0" destOrd="0" presId="urn:microsoft.com/office/officeart/2018/2/layout/IconCircleList"/>
    <dgm:cxn modelId="{88D34205-4FDF-415A-882E-773D1BE8EFE5}" type="presParOf" srcId="{60FBA1A6-3FC3-4E30-A8AE-991D9EF49F47}" destId="{290A89B6-98BF-4663-814F-8375EF6D3F59}" srcOrd="1" destOrd="0" presId="urn:microsoft.com/office/officeart/2018/2/layout/IconCircleList"/>
    <dgm:cxn modelId="{DBE28C25-80B2-4439-8D56-68ABBA4F10B7}" type="presParOf" srcId="{60FBA1A6-3FC3-4E30-A8AE-991D9EF49F47}" destId="{CD20CE78-34D7-4AEF-BB9E-D79D1EC6EA30}" srcOrd="2" destOrd="0" presId="urn:microsoft.com/office/officeart/2018/2/layout/IconCircleList"/>
    <dgm:cxn modelId="{33A8E640-4572-4BC9-A493-80F9CDA9FE3A}" type="presParOf" srcId="{60FBA1A6-3FC3-4E30-A8AE-991D9EF49F47}" destId="{0AD5E42C-140D-4CCF-AA76-92B79971171D}" srcOrd="3" destOrd="0" presId="urn:microsoft.com/office/officeart/2018/2/layout/IconCircleList"/>
    <dgm:cxn modelId="{B09877FE-81A4-4EEB-A921-E99D66B8FC4E}" type="presParOf" srcId="{833329E0-6971-48A7-AF71-6F098B84ACFC}" destId="{81044E0A-442F-4C7B-80C4-F742176B6017}" srcOrd="5" destOrd="0" presId="urn:microsoft.com/office/officeart/2018/2/layout/IconCircleList"/>
    <dgm:cxn modelId="{1BCC4472-899D-4E74-B58C-F7007ABE78DB}" type="presParOf" srcId="{833329E0-6971-48A7-AF71-6F098B84ACFC}" destId="{E4ABC437-F432-4A61-ACBB-3278FCA77534}" srcOrd="6" destOrd="0" presId="urn:microsoft.com/office/officeart/2018/2/layout/IconCircleList"/>
    <dgm:cxn modelId="{73BAA7AF-694E-4B5B-8D2B-C9268CBD4214}" type="presParOf" srcId="{E4ABC437-F432-4A61-ACBB-3278FCA77534}" destId="{218204D3-6C4F-40FA-AE97-F9C188DD30CB}" srcOrd="0" destOrd="0" presId="urn:microsoft.com/office/officeart/2018/2/layout/IconCircleList"/>
    <dgm:cxn modelId="{2981577C-9EE7-4E94-AA4F-454B2DFF152B}" type="presParOf" srcId="{E4ABC437-F432-4A61-ACBB-3278FCA77534}" destId="{879E46E3-0031-48EB-968E-8BD86AD331C2}" srcOrd="1" destOrd="0" presId="urn:microsoft.com/office/officeart/2018/2/layout/IconCircleList"/>
    <dgm:cxn modelId="{0AF2ED83-F675-4AE9-8EEC-3C9146997CF1}" type="presParOf" srcId="{E4ABC437-F432-4A61-ACBB-3278FCA77534}" destId="{9E09F79C-9F43-4596-86A4-E264494B3347}" srcOrd="2" destOrd="0" presId="urn:microsoft.com/office/officeart/2018/2/layout/IconCircleList"/>
    <dgm:cxn modelId="{162F3620-90D4-425D-80CF-47E36D716ECA}" type="presParOf" srcId="{E4ABC437-F432-4A61-ACBB-3278FCA77534}" destId="{6A8452CB-67C9-4C08-A24D-09CB5DE4C2EA}" srcOrd="3" destOrd="0" presId="urn:microsoft.com/office/officeart/2018/2/layout/IconCircleList"/>
    <dgm:cxn modelId="{126AB9DF-3166-4C8F-8DD8-041ABB343F0C}" type="presParOf" srcId="{833329E0-6971-48A7-AF71-6F098B84ACFC}" destId="{5FDB5E70-CE9F-45C6-A73B-8B88C071FA3E}" srcOrd="7" destOrd="0" presId="urn:microsoft.com/office/officeart/2018/2/layout/IconCircleList"/>
    <dgm:cxn modelId="{91D28CAB-3B54-437D-BE0D-0E6C26B84292}" type="presParOf" srcId="{833329E0-6971-48A7-AF71-6F098B84ACFC}" destId="{7A8F3D0B-9308-4605-838A-F9C1E1177831}" srcOrd="8" destOrd="0" presId="urn:microsoft.com/office/officeart/2018/2/layout/IconCircleList"/>
    <dgm:cxn modelId="{A7ACAA69-1A47-4484-989A-3EE46012DDA8}" type="presParOf" srcId="{7A8F3D0B-9308-4605-838A-F9C1E1177831}" destId="{0203A05E-6A6E-45AF-9655-4496059FF8E7}" srcOrd="0" destOrd="0" presId="urn:microsoft.com/office/officeart/2018/2/layout/IconCircleList"/>
    <dgm:cxn modelId="{E9130494-C5EC-4046-8D3F-FBB79C8807EE}" type="presParOf" srcId="{7A8F3D0B-9308-4605-838A-F9C1E1177831}" destId="{25A22262-4570-4C47-ADD0-FD5F3B509BB9}" srcOrd="1" destOrd="0" presId="urn:microsoft.com/office/officeart/2018/2/layout/IconCircleList"/>
    <dgm:cxn modelId="{E052F03E-3BA7-4988-A78A-2D342A0AFCFE}" type="presParOf" srcId="{7A8F3D0B-9308-4605-838A-F9C1E1177831}" destId="{F33E7FFE-5CB0-43B8-A584-9ADB54ED6575}" srcOrd="2" destOrd="0" presId="urn:microsoft.com/office/officeart/2018/2/layout/IconCircleList"/>
    <dgm:cxn modelId="{37448A43-A121-44C9-8C69-E2233AD57AE7}" type="presParOf" srcId="{7A8F3D0B-9308-4605-838A-F9C1E1177831}" destId="{53C4DBFD-6A33-4401-A4E2-14160D1AE2D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D22A92-9623-4669-BD08-B9FF6C4AEB4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B045D1-BD07-4CA1-9024-1D3CE49E31CC}">
      <dgm:prSet/>
      <dgm:spPr/>
      <dgm:t>
        <a:bodyPr/>
        <a:lstStyle/>
        <a:p>
          <a:r>
            <a:rPr lang="en-US" noProof="0"/>
            <a:t>Length of encryption key directly influences level of secrecy</a:t>
          </a:r>
        </a:p>
      </dgm:t>
    </dgm:pt>
    <dgm:pt modelId="{CA272B94-1D7A-499B-BF66-CD7901C26A3C}" type="parTrans" cxnId="{175802E6-78EB-497A-A36C-60EBC150204F}">
      <dgm:prSet/>
      <dgm:spPr/>
      <dgm:t>
        <a:bodyPr/>
        <a:lstStyle/>
        <a:p>
          <a:endParaRPr lang="en-US"/>
        </a:p>
      </dgm:t>
    </dgm:pt>
    <dgm:pt modelId="{A6407085-4855-4E59-AE03-1E3F7AE82729}" type="sibTrans" cxnId="{175802E6-78EB-497A-A36C-60EBC150204F}">
      <dgm:prSet/>
      <dgm:spPr/>
      <dgm:t>
        <a:bodyPr/>
        <a:lstStyle/>
        <a:p>
          <a:endParaRPr lang="en-US"/>
        </a:p>
      </dgm:t>
    </dgm:pt>
    <dgm:pt modelId="{644A6B80-FCD4-45EB-AC6E-9F71B351EA3C}">
      <dgm:prSet/>
      <dgm:spPr/>
      <dgm:t>
        <a:bodyPr/>
        <a:lstStyle/>
        <a:p>
          <a:r>
            <a:rPr lang="en-US" noProof="0"/>
            <a:t>Key design is particularly critical, for e.g., only 100 combinations exist for 2-digit pad locks </a:t>
          </a:r>
          <a:r>
            <a:rPr lang="en-US" noProof="0">
              <a:latin typeface="Times New Roman" panose="02020603050405020304" pitchFamily="18" charset="0"/>
              <a:cs typeface="Times New Roman" panose="02020603050405020304" pitchFamily="18" charset="0"/>
            </a:rPr>
            <a:t>→</a:t>
          </a:r>
          <a:r>
            <a:rPr lang="en-US" noProof="0"/>
            <a:t> not so difficult to brute-force (exhaustive search)</a:t>
          </a:r>
        </a:p>
      </dgm:t>
    </dgm:pt>
    <dgm:pt modelId="{85076A43-A803-4D2B-86E7-068260C43563}" type="parTrans" cxnId="{5812A9AA-944A-48DC-BA73-0016F8920457}">
      <dgm:prSet/>
      <dgm:spPr/>
      <dgm:t>
        <a:bodyPr/>
        <a:lstStyle/>
        <a:p>
          <a:endParaRPr lang="en-US"/>
        </a:p>
      </dgm:t>
    </dgm:pt>
    <dgm:pt modelId="{A60847BB-3C8A-4B8C-9B81-6F4E4625016F}" type="sibTrans" cxnId="{5812A9AA-944A-48DC-BA73-0016F8920457}">
      <dgm:prSet/>
      <dgm:spPr/>
      <dgm:t>
        <a:bodyPr/>
        <a:lstStyle/>
        <a:p>
          <a:endParaRPr lang="en-US"/>
        </a:p>
      </dgm:t>
    </dgm:pt>
    <dgm:pt modelId="{C48E9592-7977-4F23-9F21-93E26B84B147}">
      <dgm:prSet/>
      <dgm:spPr/>
      <dgm:t>
        <a:bodyPr/>
        <a:lstStyle/>
        <a:p>
          <a:r>
            <a:rPr lang="en-US" b="1" noProof="0">
              <a:solidFill>
                <a:schemeClr val="accent1"/>
              </a:solidFill>
            </a:rPr>
            <a:t>Work factor:</a:t>
          </a:r>
          <a:r>
            <a:rPr lang="en-US" noProof="0"/>
            <a:t> Effort or time required by an attacker with given resources to infer an encryption key</a:t>
          </a:r>
        </a:p>
      </dgm:t>
    </dgm:pt>
    <dgm:pt modelId="{8A39F9D2-1B18-431E-9089-A0BFA93D5159}" type="parTrans" cxnId="{E6ED1860-A754-43F5-A4A8-20EF61BAA7BF}">
      <dgm:prSet/>
      <dgm:spPr/>
      <dgm:t>
        <a:bodyPr/>
        <a:lstStyle/>
        <a:p>
          <a:endParaRPr lang="en-US"/>
        </a:p>
      </dgm:t>
    </dgm:pt>
    <dgm:pt modelId="{DDAE663F-8CDD-42D2-8D4B-52B06C022BF3}" type="sibTrans" cxnId="{E6ED1860-A754-43F5-A4A8-20EF61BAA7BF}">
      <dgm:prSet/>
      <dgm:spPr/>
      <dgm:t>
        <a:bodyPr/>
        <a:lstStyle/>
        <a:p>
          <a:endParaRPr lang="en-US"/>
        </a:p>
      </dgm:t>
    </dgm:pt>
    <dgm:pt modelId="{F57C821E-882B-4856-8E36-FF7DDEE9F784}">
      <dgm:prSet/>
      <dgm:spPr/>
      <dgm:t>
        <a:bodyPr/>
        <a:lstStyle/>
        <a:p>
          <a:r>
            <a:rPr lang="en-US" noProof="0"/>
            <a:t>Work factor for breaking a key by exhaustive search is exponential in key length </a:t>
          </a:r>
          <a:br>
            <a:rPr lang="en-US" noProof="0"/>
          </a:br>
          <a:r>
            <a:rPr lang="en-US" noProof="0">
              <a:latin typeface="Times New Roman" panose="02020603050405020304" pitchFamily="18" charset="0"/>
              <a:cs typeface="Times New Roman" panose="02020603050405020304" pitchFamily="18" charset="0"/>
            </a:rPr>
            <a:t>→</a:t>
          </a:r>
          <a:r>
            <a:rPr lang="en-US" noProof="0"/>
            <a:t> the longer the key, the higher the work factor</a:t>
          </a:r>
        </a:p>
      </dgm:t>
    </dgm:pt>
    <dgm:pt modelId="{A6C730E0-C166-439E-9EB9-771450F74F3B}" type="parTrans" cxnId="{CED1DF14-50B1-4B2D-898F-4EB777BA51F2}">
      <dgm:prSet/>
      <dgm:spPr/>
      <dgm:t>
        <a:bodyPr/>
        <a:lstStyle/>
        <a:p>
          <a:endParaRPr lang="en-US"/>
        </a:p>
      </dgm:t>
    </dgm:pt>
    <dgm:pt modelId="{1ED8DC29-4B9E-4ACB-B90B-43159F2CF387}" type="sibTrans" cxnId="{CED1DF14-50B1-4B2D-898F-4EB777BA51F2}">
      <dgm:prSet/>
      <dgm:spPr/>
      <dgm:t>
        <a:bodyPr/>
        <a:lstStyle/>
        <a:p>
          <a:endParaRPr lang="en-US"/>
        </a:p>
      </dgm:t>
    </dgm:pt>
    <dgm:pt modelId="{0CA09117-2902-494F-8454-F359E933595E}" type="pres">
      <dgm:prSet presAssocID="{E0D22A92-9623-4669-BD08-B9FF6C4AEB48}" presName="root" presStyleCnt="0">
        <dgm:presLayoutVars>
          <dgm:dir/>
          <dgm:resizeHandles val="exact"/>
        </dgm:presLayoutVars>
      </dgm:prSet>
      <dgm:spPr/>
    </dgm:pt>
    <dgm:pt modelId="{E7E5A9D4-57DA-4D25-AD51-117F22FD8774}" type="pres">
      <dgm:prSet presAssocID="{74B045D1-BD07-4CA1-9024-1D3CE49E31CC}" presName="compNode" presStyleCnt="0"/>
      <dgm:spPr/>
    </dgm:pt>
    <dgm:pt modelId="{CD0815E5-D3A4-4AEE-AD98-0FFD14802F1B}" type="pres">
      <dgm:prSet presAssocID="{74B045D1-BD07-4CA1-9024-1D3CE49E31CC}" presName="bgRect" presStyleLbl="bgShp" presStyleIdx="0" presStyleCnt="4"/>
      <dgm:spPr/>
    </dgm:pt>
    <dgm:pt modelId="{9A239EED-5301-4C94-93B3-02E61A2E539C}" type="pres">
      <dgm:prSet presAssocID="{74B045D1-BD07-4CA1-9024-1D3CE49E31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0675DAB8-B7A0-49A7-8FF0-B6109C7B586C}" type="pres">
      <dgm:prSet presAssocID="{74B045D1-BD07-4CA1-9024-1D3CE49E31CC}" presName="spaceRect" presStyleCnt="0"/>
      <dgm:spPr/>
    </dgm:pt>
    <dgm:pt modelId="{D548C025-F706-458B-9A04-ECB39B25BF31}" type="pres">
      <dgm:prSet presAssocID="{74B045D1-BD07-4CA1-9024-1D3CE49E31CC}" presName="parTx" presStyleLbl="revTx" presStyleIdx="0" presStyleCnt="4">
        <dgm:presLayoutVars>
          <dgm:chMax val="0"/>
          <dgm:chPref val="0"/>
        </dgm:presLayoutVars>
      </dgm:prSet>
      <dgm:spPr/>
    </dgm:pt>
    <dgm:pt modelId="{609BC9AB-5BD8-4D98-816D-B16807874705}" type="pres">
      <dgm:prSet presAssocID="{A6407085-4855-4E59-AE03-1E3F7AE82729}" presName="sibTrans" presStyleCnt="0"/>
      <dgm:spPr/>
    </dgm:pt>
    <dgm:pt modelId="{6E667349-5626-4074-A826-2D8730AF9473}" type="pres">
      <dgm:prSet presAssocID="{644A6B80-FCD4-45EB-AC6E-9F71B351EA3C}" presName="compNode" presStyleCnt="0"/>
      <dgm:spPr/>
    </dgm:pt>
    <dgm:pt modelId="{1FF45F7F-2A84-42BF-84E6-3907721C75F5}" type="pres">
      <dgm:prSet presAssocID="{644A6B80-FCD4-45EB-AC6E-9F71B351EA3C}" presName="bgRect" presStyleLbl="bgShp" presStyleIdx="1" presStyleCnt="4"/>
      <dgm:spPr/>
    </dgm:pt>
    <dgm:pt modelId="{F513ADFE-9953-441B-B8D1-49D1CF4DEE2D}" type="pres">
      <dgm:prSet presAssocID="{644A6B80-FCD4-45EB-AC6E-9F71B351EA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nlock"/>
        </a:ext>
      </dgm:extLst>
    </dgm:pt>
    <dgm:pt modelId="{CA2533F6-F1ED-4905-8DAA-E3D82DD25BC4}" type="pres">
      <dgm:prSet presAssocID="{644A6B80-FCD4-45EB-AC6E-9F71B351EA3C}" presName="spaceRect" presStyleCnt="0"/>
      <dgm:spPr/>
    </dgm:pt>
    <dgm:pt modelId="{B8B37CDC-BFE4-4B21-8276-57B9EDBE246C}" type="pres">
      <dgm:prSet presAssocID="{644A6B80-FCD4-45EB-AC6E-9F71B351EA3C}" presName="parTx" presStyleLbl="revTx" presStyleIdx="1" presStyleCnt="4">
        <dgm:presLayoutVars>
          <dgm:chMax val="0"/>
          <dgm:chPref val="0"/>
        </dgm:presLayoutVars>
      </dgm:prSet>
      <dgm:spPr/>
    </dgm:pt>
    <dgm:pt modelId="{84A74865-7A4B-427D-83CD-295838480743}" type="pres">
      <dgm:prSet presAssocID="{A60847BB-3C8A-4B8C-9B81-6F4E4625016F}" presName="sibTrans" presStyleCnt="0"/>
      <dgm:spPr/>
    </dgm:pt>
    <dgm:pt modelId="{2AA0CFA9-4730-4006-9800-AA72EDC079EE}" type="pres">
      <dgm:prSet presAssocID="{C48E9592-7977-4F23-9F21-93E26B84B147}" presName="compNode" presStyleCnt="0"/>
      <dgm:spPr/>
    </dgm:pt>
    <dgm:pt modelId="{356DE7FC-7C25-4FFB-A239-68C2BD1EB4C2}" type="pres">
      <dgm:prSet presAssocID="{C48E9592-7977-4F23-9F21-93E26B84B147}" presName="bgRect" presStyleLbl="bgShp" presStyleIdx="2" presStyleCnt="4"/>
      <dgm:spPr/>
    </dgm:pt>
    <dgm:pt modelId="{D4F0FE6D-0940-44D1-A466-62A5E72635F4}" type="pres">
      <dgm:prSet presAssocID="{C48E9592-7977-4F23-9F21-93E26B84B1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9113F4DE-5731-4091-BE12-C00D0812F725}" type="pres">
      <dgm:prSet presAssocID="{C48E9592-7977-4F23-9F21-93E26B84B147}" presName="spaceRect" presStyleCnt="0"/>
      <dgm:spPr/>
    </dgm:pt>
    <dgm:pt modelId="{C6CE3021-D99C-40AC-A41A-1D758E009999}" type="pres">
      <dgm:prSet presAssocID="{C48E9592-7977-4F23-9F21-93E26B84B147}" presName="parTx" presStyleLbl="revTx" presStyleIdx="2" presStyleCnt="4">
        <dgm:presLayoutVars>
          <dgm:chMax val="0"/>
          <dgm:chPref val="0"/>
        </dgm:presLayoutVars>
      </dgm:prSet>
      <dgm:spPr/>
    </dgm:pt>
    <dgm:pt modelId="{CEAD95BA-AB8E-46F5-97D3-0E9D9DA3EDEE}" type="pres">
      <dgm:prSet presAssocID="{DDAE663F-8CDD-42D2-8D4B-52B06C022BF3}" presName="sibTrans" presStyleCnt="0"/>
      <dgm:spPr/>
    </dgm:pt>
    <dgm:pt modelId="{E1514C7E-BBC1-4549-9A4B-EC85E33EBC21}" type="pres">
      <dgm:prSet presAssocID="{F57C821E-882B-4856-8E36-FF7DDEE9F784}" presName="compNode" presStyleCnt="0"/>
      <dgm:spPr/>
    </dgm:pt>
    <dgm:pt modelId="{C5521979-EC13-4B13-9F5D-99B4B8453FB7}" type="pres">
      <dgm:prSet presAssocID="{F57C821E-882B-4856-8E36-FF7DDEE9F784}" presName="bgRect" presStyleLbl="bgShp" presStyleIdx="3" presStyleCnt="4"/>
      <dgm:spPr/>
    </dgm:pt>
    <dgm:pt modelId="{CEF964B0-3FAB-4629-98EA-7BD5CCAD2A2F}" type="pres">
      <dgm:prSet presAssocID="{F57C821E-882B-4856-8E36-FF7DDEE9F7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3FDB8445-9BF4-4FF3-87DB-41E47A9B2707}" type="pres">
      <dgm:prSet presAssocID="{F57C821E-882B-4856-8E36-FF7DDEE9F784}" presName="spaceRect" presStyleCnt="0"/>
      <dgm:spPr/>
    </dgm:pt>
    <dgm:pt modelId="{D9659F1E-2979-4F13-81D3-E8AD0F9BCC90}" type="pres">
      <dgm:prSet presAssocID="{F57C821E-882B-4856-8E36-FF7DDEE9F784}" presName="parTx" presStyleLbl="revTx" presStyleIdx="3" presStyleCnt="4">
        <dgm:presLayoutVars>
          <dgm:chMax val="0"/>
          <dgm:chPref val="0"/>
        </dgm:presLayoutVars>
      </dgm:prSet>
      <dgm:spPr/>
    </dgm:pt>
  </dgm:ptLst>
  <dgm:cxnLst>
    <dgm:cxn modelId="{CED1DF14-50B1-4B2D-898F-4EB777BA51F2}" srcId="{E0D22A92-9623-4669-BD08-B9FF6C4AEB48}" destId="{F57C821E-882B-4856-8E36-FF7DDEE9F784}" srcOrd="3" destOrd="0" parTransId="{A6C730E0-C166-439E-9EB9-771450F74F3B}" sibTransId="{1ED8DC29-4B9E-4ACB-B90B-43159F2CF387}"/>
    <dgm:cxn modelId="{41E7312C-E9E0-48A4-9D7E-11A188CDDA7A}" type="presOf" srcId="{C48E9592-7977-4F23-9F21-93E26B84B147}" destId="{C6CE3021-D99C-40AC-A41A-1D758E009999}" srcOrd="0" destOrd="0" presId="urn:microsoft.com/office/officeart/2018/2/layout/IconVerticalSolidList"/>
    <dgm:cxn modelId="{E6ED1860-A754-43F5-A4A8-20EF61BAA7BF}" srcId="{E0D22A92-9623-4669-BD08-B9FF6C4AEB48}" destId="{C48E9592-7977-4F23-9F21-93E26B84B147}" srcOrd="2" destOrd="0" parTransId="{8A39F9D2-1B18-431E-9089-A0BFA93D5159}" sibTransId="{DDAE663F-8CDD-42D2-8D4B-52B06C022BF3}"/>
    <dgm:cxn modelId="{024C404A-12ED-40AB-8322-39562880983F}" type="presOf" srcId="{F57C821E-882B-4856-8E36-FF7DDEE9F784}" destId="{D9659F1E-2979-4F13-81D3-E8AD0F9BCC90}" srcOrd="0" destOrd="0" presId="urn:microsoft.com/office/officeart/2018/2/layout/IconVerticalSolidList"/>
    <dgm:cxn modelId="{0E0DED75-04B0-4383-B3BA-9D7DCB75C40C}" type="presOf" srcId="{644A6B80-FCD4-45EB-AC6E-9F71B351EA3C}" destId="{B8B37CDC-BFE4-4B21-8276-57B9EDBE246C}" srcOrd="0" destOrd="0" presId="urn:microsoft.com/office/officeart/2018/2/layout/IconVerticalSolidList"/>
    <dgm:cxn modelId="{67639CAA-B370-4AD6-BEBE-A3A8F4212853}" type="presOf" srcId="{74B045D1-BD07-4CA1-9024-1D3CE49E31CC}" destId="{D548C025-F706-458B-9A04-ECB39B25BF31}" srcOrd="0" destOrd="0" presId="urn:microsoft.com/office/officeart/2018/2/layout/IconVerticalSolidList"/>
    <dgm:cxn modelId="{5812A9AA-944A-48DC-BA73-0016F8920457}" srcId="{E0D22A92-9623-4669-BD08-B9FF6C4AEB48}" destId="{644A6B80-FCD4-45EB-AC6E-9F71B351EA3C}" srcOrd="1" destOrd="0" parTransId="{85076A43-A803-4D2B-86E7-068260C43563}" sibTransId="{A60847BB-3C8A-4B8C-9B81-6F4E4625016F}"/>
    <dgm:cxn modelId="{4665CFDA-3BAD-4F66-A5B2-38F4C680A2F9}" type="presOf" srcId="{E0D22A92-9623-4669-BD08-B9FF6C4AEB48}" destId="{0CA09117-2902-494F-8454-F359E933595E}" srcOrd="0" destOrd="0" presId="urn:microsoft.com/office/officeart/2018/2/layout/IconVerticalSolidList"/>
    <dgm:cxn modelId="{175802E6-78EB-497A-A36C-60EBC150204F}" srcId="{E0D22A92-9623-4669-BD08-B9FF6C4AEB48}" destId="{74B045D1-BD07-4CA1-9024-1D3CE49E31CC}" srcOrd="0" destOrd="0" parTransId="{CA272B94-1D7A-499B-BF66-CD7901C26A3C}" sibTransId="{A6407085-4855-4E59-AE03-1E3F7AE82729}"/>
    <dgm:cxn modelId="{8A7C4DD3-0703-4946-AAB3-F58B0EA0B07A}" type="presParOf" srcId="{0CA09117-2902-494F-8454-F359E933595E}" destId="{E7E5A9D4-57DA-4D25-AD51-117F22FD8774}" srcOrd="0" destOrd="0" presId="urn:microsoft.com/office/officeart/2018/2/layout/IconVerticalSolidList"/>
    <dgm:cxn modelId="{0F5B4DE6-56E6-41FF-9AB3-226CB08B146E}" type="presParOf" srcId="{E7E5A9D4-57DA-4D25-AD51-117F22FD8774}" destId="{CD0815E5-D3A4-4AEE-AD98-0FFD14802F1B}" srcOrd="0" destOrd="0" presId="urn:microsoft.com/office/officeart/2018/2/layout/IconVerticalSolidList"/>
    <dgm:cxn modelId="{265E88DA-9901-4F80-9B61-A32B416C0099}" type="presParOf" srcId="{E7E5A9D4-57DA-4D25-AD51-117F22FD8774}" destId="{9A239EED-5301-4C94-93B3-02E61A2E539C}" srcOrd="1" destOrd="0" presId="urn:microsoft.com/office/officeart/2018/2/layout/IconVerticalSolidList"/>
    <dgm:cxn modelId="{689169EC-A325-44B0-AB68-E9E258A66A3D}" type="presParOf" srcId="{E7E5A9D4-57DA-4D25-AD51-117F22FD8774}" destId="{0675DAB8-B7A0-49A7-8FF0-B6109C7B586C}" srcOrd="2" destOrd="0" presId="urn:microsoft.com/office/officeart/2018/2/layout/IconVerticalSolidList"/>
    <dgm:cxn modelId="{639656EC-14B8-4D77-861C-2BF3529FBB8E}" type="presParOf" srcId="{E7E5A9D4-57DA-4D25-AD51-117F22FD8774}" destId="{D548C025-F706-458B-9A04-ECB39B25BF31}" srcOrd="3" destOrd="0" presId="urn:microsoft.com/office/officeart/2018/2/layout/IconVerticalSolidList"/>
    <dgm:cxn modelId="{FAD23465-E085-43BC-A21C-96AFF460A76F}" type="presParOf" srcId="{0CA09117-2902-494F-8454-F359E933595E}" destId="{609BC9AB-5BD8-4D98-816D-B16807874705}" srcOrd="1" destOrd="0" presId="urn:microsoft.com/office/officeart/2018/2/layout/IconVerticalSolidList"/>
    <dgm:cxn modelId="{D806E817-1870-4AB4-B111-47ACE6F3DD0F}" type="presParOf" srcId="{0CA09117-2902-494F-8454-F359E933595E}" destId="{6E667349-5626-4074-A826-2D8730AF9473}" srcOrd="2" destOrd="0" presId="urn:microsoft.com/office/officeart/2018/2/layout/IconVerticalSolidList"/>
    <dgm:cxn modelId="{F0F6D0BE-C9B7-43E4-A2BE-2C8D25D62837}" type="presParOf" srcId="{6E667349-5626-4074-A826-2D8730AF9473}" destId="{1FF45F7F-2A84-42BF-84E6-3907721C75F5}" srcOrd="0" destOrd="0" presId="urn:microsoft.com/office/officeart/2018/2/layout/IconVerticalSolidList"/>
    <dgm:cxn modelId="{93081D16-FDBC-439B-ADAC-75E0221ABB28}" type="presParOf" srcId="{6E667349-5626-4074-A826-2D8730AF9473}" destId="{F513ADFE-9953-441B-B8D1-49D1CF4DEE2D}" srcOrd="1" destOrd="0" presId="urn:microsoft.com/office/officeart/2018/2/layout/IconVerticalSolidList"/>
    <dgm:cxn modelId="{DCB0590D-A9C6-49B9-929F-69FBB91825AD}" type="presParOf" srcId="{6E667349-5626-4074-A826-2D8730AF9473}" destId="{CA2533F6-F1ED-4905-8DAA-E3D82DD25BC4}" srcOrd="2" destOrd="0" presId="urn:microsoft.com/office/officeart/2018/2/layout/IconVerticalSolidList"/>
    <dgm:cxn modelId="{B9A12693-D6A0-488B-B5FF-577C590EDB14}" type="presParOf" srcId="{6E667349-5626-4074-A826-2D8730AF9473}" destId="{B8B37CDC-BFE4-4B21-8276-57B9EDBE246C}" srcOrd="3" destOrd="0" presId="urn:microsoft.com/office/officeart/2018/2/layout/IconVerticalSolidList"/>
    <dgm:cxn modelId="{B7F399FD-1A69-4004-825A-2FD12ABCE054}" type="presParOf" srcId="{0CA09117-2902-494F-8454-F359E933595E}" destId="{84A74865-7A4B-427D-83CD-295838480743}" srcOrd="3" destOrd="0" presId="urn:microsoft.com/office/officeart/2018/2/layout/IconVerticalSolidList"/>
    <dgm:cxn modelId="{CE9D2C6D-CEB1-4C75-8F61-8765F277D790}" type="presParOf" srcId="{0CA09117-2902-494F-8454-F359E933595E}" destId="{2AA0CFA9-4730-4006-9800-AA72EDC079EE}" srcOrd="4" destOrd="0" presId="urn:microsoft.com/office/officeart/2018/2/layout/IconVerticalSolidList"/>
    <dgm:cxn modelId="{5244531E-6EA6-4E64-92A1-234883792183}" type="presParOf" srcId="{2AA0CFA9-4730-4006-9800-AA72EDC079EE}" destId="{356DE7FC-7C25-4FFB-A239-68C2BD1EB4C2}" srcOrd="0" destOrd="0" presId="urn:microsoft.com/office/officeart/2018/2/layout/IconVerticalSolidList"/>
    <dgm:cxn modelId="{229A302C-AC1E-4442-846F-C39BB8D5F96A}" type="presParOf" srcId="{2AA0CFA9-4730-4006-9800-AA72EDC079EE}" destId="{D4F0FE6D-0940-44D1-A466-62A5E72635F4}" srcOrd="1" destOrd="0" presId="urn:microsoft.com/office/officeart/2018/2/layout/IconVerticalSolidList"/>
    <dgm:cxn modelId="{3A5C79B1-70E7-46B3-914D-4D3EC884B29E}" type="presParOf" srcId="{2AA0CFA9-4730-4006-9800-AA72EDC079EE}" destId="{9113F4DE-5731-4091-BE12-C00D0812F725}" srcOrd="2" destOrd="0" presId="urn:microsoft.com/office/officeart/2018/2/layout/IconVerticalSolidList"/>
    <dgm:cxn modelId="{58DB103B-6F0A-427D-AA5E-D57EC59FBACF}" type="presParOf" srcId="{2AA0CFA9-4730-4006-9800-AA72EDC079EE}" destId="{C6CE3021-D99C-40AC-A41A-1D758E009999}" srcOrd="3" destOrd="0" presId="urn:microsoft.com/office/officeart/2018/2/layout/IconVerticalSolidList"/>
    <dgm:cxn modelId="{7A5745AA-5D72-406A-AA19-6D3E60CBEE12}" type="presParOf" srcId="{0CA09117-2902-494F-8454-F359E933595E}" destId="{CEAD95BA-AB8E-46F5-97D3-0E9D9DA3EDEE}" srcOrd="5" destOrd="0" presId="urn:microsoft.com/office/officeart/2018/2/layout/IconVerticalSolidList"/>
    <dgm:cxn modelId="{7E97D3C6-D1F5-452D-A539-EDB263C4BFAA}" type="presParOf" srcId="{0CA09117-2902-494F-8454-F359E933595E}" destId="{E1514C7E-BBC1-4549-9A4B-EC85E33EBC21}" srcOrd="6" destOrd="0" presId="urn:microsoft.com/office/officeart/2018/2/layout/IconVerticalSolidList"/>
    <dgm:cxn modelId="{79B5133D-8E3F-4DA3-A361-11DAE2B9EE76}" type="presParOf" srcId="{E1514C7E-BBC1-4549-9A4B-EC85E33EBC21}" destId="{C5521979-EC13-4B13-9F5D-99B4B8453FB7}" srcOrd="0" destOrd="0" presId="urn:microsoft.com/office/officeart/2018/2/layout/IconVerticalSolidList"/>
    <dgm:cxn modelId="{8F9E7ABE-F94E-4C35-A61C-AEFE6E4B09D7}" type="presParOf" srcId="{E1514C7E-BBC1-4549-9A4B-EC85E33EBC21}" destId="{CEF964B0-3FAB-4629-98EA-7BD5CCAD2A2F}" srcOrd="1" destOrd="0" presId="urn:microsoft.com/office/officeart/2018/2/layout/IconVerticalSolidList"/>
    <dgm:cxn modelId="{57DF46E4-A1BC-49A8-9913-0F8990FC63A3}" type="presParOf" srcId="{E1514C7E-BBC1-4549-9A4B-EC85E33EBC21}" destId="{3FDB8445-9BF4-4FF3-87DB-41E47A9B2707}" srcOrd="2" destOrd="0" presId="urn:microsoft.com/office/officeart/2018/2/layout/IconVerticalSolidList"/>
    <dgm:cxn modelId="{5E25D2FA-6B5B-4435-833E-E3935B8D4FC0}" type="presParOf" srcId="{E1514C7E-BBC1-4549-9A4B-EC85E33EBC21}" destId="{D9659F1E-2979-4F13-81D3-E8AD0F9BCC9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67B1D4-8653-4B81-B10F-992BDF11DA9E}"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F647C92-C1C6-4521-83B0-3E58669D1887}">
      <dgm:prSet custT="1"/>
      <dgm:spPr/>
      <dgm:t>
        <a:bodyPr/>
        <a:lstStyle/>
        <a:p>
          <a:r>
            <a:rPr lang="en-US" sz="1800" b="1" noProof="0"/>
            <a:t>Problem:</a:t>
          </a:r>
          <a:r>
            <a:rPr lang="en-US" sz="1800" noProof="0"/>
            <a:t> How to verify that a message was not already sent </a:t>
          </a:r>
          <a:br>
            <a:rPr lang="en-US" sz="1800" noProof="0"/>
          </a:br>
          <a:r>
            <a:rPr lang="en-US" sz="1800" noProof="0"/>
            <a:t>(replay attacks)</a:t>
          </a:r>
        </a:p>
      </dgm:t>
    </dgm:pt>
    <dgm:pt modelId="{5397428A-D42D-47FA-B28D-069E1679D4EF}" type="parTrans" cxnId="{1F215FB6-3D6F-4D5F-8594-26E5A94D8FEC}">
      <dgm:prSet/>
      <dgm:spPr/>
      <dgm:t>
        <a:bodyPr/>
        <a:lstStyle/>
        <a:p>
          <a:endParaRPr lang="en-US" sz="2800"/>
        </a:p>
      </dgm:t>
    </dgm:pt>
    <dgm:pt modelId="{9073269F-3EB0-466B-BCF0-B018AED5A5ED}" type="sibTrans" cxnId="{1F215FB6-3D6F-4D5F-8594-26E5A94D8FEC}">
      <dgm:prSet/>
      <dgm:spPr/>
      <dgm:t>
        <a:bodyPr/>
        <a:lstStyle/>
        <a:p>
          <a:endParaRPr lang="en-US" sz="2800"/>
        </a:p>
      </dgm:t>
    </dgm:pt>
    <dgm:pt modelId="{BD5D747D-34DA-42E9-A2A0-2BC6779532D0}">
      <dgm:prSet custT="1"/>
      <dgm:spPr/>
      <dgm:t>
        <a:bodyPr/>
        <a:lstStyle/>
        <a:p>
          <a:r>
            <a:rPr lang="en-US" sz="1800" b="1" noProof="0"/>
            <a:t>Possible solution:</a:t>
          </a:r>
          <a:r>
            <a:rPr lang="en-US" sz="1800" noProof="0"/>
            <a:t> Include a “token” in every message that is valid only for a limited duration T (e.g., 10 seconds)</a:t>
          </a:r>
        </a:p>
      </dgm:t>
    </dgm:pt>
    <dgm:pt modelId="{308B278A-A803-4831-AFAB-757ECE0E9BB2}" type="parTrans" cxnId="{95496110-83CA-48E3-B7A9-35949B160FCF}">
      <dgm:prSet/>
      <dgm:spPr/>
      <dgm:t>
        <a:bodyPr/>
        <a:lstStyle/>
        <a:p>
          <a:endParaRPr lang="en-US" sz="2800"/>
        </a:p>
      </dgm:t>
    </dgm:pt>
    <dgm:pt modelId="{9AC73853-A146-4E23-B228-7F65D61A3A12}" type="sibTrans" cxnId="{95496110-83CA-48E3-B7A9-35949B160FCF}">
      <dgm:prSet/>
      <dgm:spPr/>
      <dgm:t>
        <a:bodyPr/>
        <a:lstStyle/>
        <a:p>
          <a:endParaRPr lang="en-US" sz="2800"/>
        </a:p>
      </dgm:t>
    </dgm:pt>
    <dgm:pt modelId="{6CEDE950-9DFC-4C36-93F7-361A1B2D7C86}">
      <dgm:prSet custT="1"/>
      <dgm:spPr/>
      <dgm:t>
        <a:bodyPr/>
        <a:lstStyle/>
        <a:p>
          <a:r>
            <a:rPr lang="en-US" sz="1800" noProof="0"/>
            <a:t>Receiver keeps a message for T seconds, compares new messages to previous ones, and discards any duplicates</a:t>
          </a:r>
        </a:p>
      </dgm:t>
    </dgm:pt>
    <dgm:pt modelId="{32A5A076-DF8C-4F92-90B6-83C3E3533FDD}" type="parTrans" cxnId="{2DFF66D7-3F4B-4777-BB3C-C99ED69744FC}">
      <dgm:prSet/>
      <dgm:spPr/>
      <dgm:t>
        <a:bodyPr/>
        <a:lstStyle/>
        <a:p>
          <a:endParaRPr lang="en-US" sz="2800"/>
        </a:p>
      </dgm:t>
    </dgm:pt>
    <dgm:pt modelId="{0CDD3BB0-31D7-457E-9A05-5D6A400835CA}" type="sibTrans" cxnId="{2DFF66D7-3F4B-4777-BB3C-C99ED69744FC}">
      <dgm:prSet/>
      <dgm:spPr/>
      <dgm:t>
        <a:bodyPr/>
        <a:lstStyle/>
        <a:p>
          <a:endParaRPr lang="en-US" sz="2800"/>
        </a:p>
      </dgm:t>
    </dgm:pt>
    <dgm:pt modelId="{3ADC91EA-10C6-4589-B88E-66D40CBF959C}">
      <dgm:prSet custT="1"/>
      <dgm:spPr/>
      <dgm:t>
        <a:bodyPr/>
        <a:lstStyle/>
        <a:p>
          <a:r>
            <a:rPr lang="en-US" sz="1800" noProof="0"/>
            <a:t>Messages with a known token that are older than T seconds will be ignored</a:t>
          </a:r>
        </a:p>
      </dgm:t>
    </dgm:pt>
    <dgm:pt modelId="{8065BF27-AE1C-49D9-9FB7-4A966B85192C}" type="parTrans" cxnId="{5B357954-0006-4375-8A55-1A4943EE0635}">
      <dgm:prSet/>
      <dgm:spPr/>
      <dgm:t>
        <a:bodyPr/>
        <a:lstStyle/>
        <a:p>
          <a:endParaRPr lang="en-US" sz="2800"/>
        </a:p>
      </dgm:t>
    </dgm:pt>
    <dgm:pt modelId="{9E77ED9F-5208-4E27-B62A-531F5D2D8646}" type="sibTrans" cxnId="{5B357954-0006-4375-8A55-1A4943EE0635}">
      <dgm:prSet/>
      <dgm:spPr/>
      <dgm:t>
        <a:bodyPr/>
        <a:lstStyle/>
        <a:p>
          <a:endParaRPr lang="en-US" sz="2800"/>
        </a:p>
      </dgm:t>
    </dgm:pt>
    <dgm:pt modelId="{F687B6D4-072C-432B-BF29-B902A4F4B9FD}" type="pres">
      <dgm:prSet presAssocID="{E767B1D4-8653-4B81-B10F-992BDF11DA9E}" presName="root" presStyleCnt="0">
        <dgm:presLayoutVars>
          <dgm:dir/>
          <dgm:resizeHandles val="exact"/>
        </dgm:presLayoutVars>
      </dgm:prSet>
      <dgm:spPr/>
    </dgm:pt>
    <dgm:pt modelId="{004E5464-6F10-4E24-97CC-E6D5EEE25B10}" type="pres">
      <dgm:prSet presAssocID="{BF647C92-C1C6-4521-83B0-3E58669D1887}" presName="compNode" presStyleCnt="0"/>
      <dgm:spPr/>
    </dgm:pt>
    <dgm:pt modelId="{8665DC3E-A52D-40ED-B575-CBAC13B2BC4E}" type="pres">
      <dgm:prSet presAssocID="{BF647C92-C1C6-4521-83B0-3E58669D188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lp"/>
        </a:ext>
      </dgm:extLst>
    </dgm:pt>
    <dgm:pt modelId="{F3AD4845-A0CA-47A9-A224-90D63FBDB6C6}" type="pres">
      <dgm:prSet presAssocID="{BF647C92-C1C6-4521-83B0-3E58669D1887}" presName="spaceRect" presStyleCnt="0"/>
      <dgm:spPr/>
    </dgm:pt>
    <dgm:pt modelId="{B93A1867-52F1-484A-9B89-83C19B536C9A}" type="pres">
      <dgm:prSet presAssocID="{BF647C92-C1C6-4521-83B0-3E58669D1887}" presName="textRect" presStyleLbl="revTx" presStyleIdx="0" presStyleCnt="4">
        <dgm:presLayoutVars>
          <dgm:chMax val="1"/>
          <dgm:chPref val="1"/>
        </dgm:presLayoutVars>
      </dgm:prSet>
      <dgm:spPr/>
    </dgm:pt>
    <dgm:pt modelId="{4C3A2FDA-32D3-4525-B861-C24621D190E5}" type="pres">
      <dgm:prSet presAssocID="{9073269F-3EB0-466B-BCF0-B018AED5A5ED}" presName="sibTrans" presStyleCnt="0"/>
      <dgm:spPr/>
    </dgm:pt>
    <dgm:pt modelId="{241DE079-2E13-492A-8B73-B2AC5DC0FD06}" type="pres">
      <dgm:prSet presAssocID="{BD5D747D-34DA-42E9-A2A0-2BC6779532D0}" presName="compNode" presStyleCnt="0"/>
      <dgm:spPr/>
    </dgm:pt>
    <dgm:pt modelId="{3483813C-AE74-4C4B-9BBE-6ECFFBC7575F}" type="pres">
      <dgm:prSet presAssocID="{BD5D747D-34DA-42E9-A2A0-2BC6779532D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ag"/>
        </a:ext>
      </dgm:extLst>
    </dgm:pt>
    <dgm:pt modelId="{83A2587F-7F49-41C2-946B-0AB0DAA088EB}" type="pres">
      <dgm:prSet presAssocID="{BD5D747D-34DA-42E9-A2A0-2BC6779532D0}" presName="spaceRect" presStyleCnt="0"/>
      <dgm:spPr/>
    </dgm:pt>
    <dgm:pt modelId="{BCADE4D3-E809-40CF-8C6A-F5FA659D2801}" type="pres">
      <dgm:prSet presAssocID="{BD5D747D-34DA-42E9-A2A0-2BC6779532D0}" presName="textRect" presStyleLbl="revTx" presStyleIdx="1" presStyleCnt="4">
        <dgm:presLayoutVars>
          <dgm:chMax val="1"/>
          <dgm:chPref val="1"/>
        </dgm:presLayoutVars>
      </dgm:prSet>
      <dgm:spPr/>
    </dgm:pt>
    <dgm:pt modelId="{976AEA6D-5756-463D-BC3F-1C2E1667F734}" type="pres">
      <dgm:prSet presAssocID="{9AC73853-A146-4E23-B228-7F65D61A3A12}" presName="sibTrans" presStyleCnt="0"/>
      <dgm:spPr/>
    </dgm:pt>
    <dgm:pt modelId="{0033F419-0118-4E8F-A081-6FCF687EFE62}" type="pres">
      <dgm:prSet presAssocID="{6CEDE950-9DFC-4C36-93F7-361A1B2D7C86}" presName="compNode" presStyleCnt="0"/>
      <dgm:spPr/>
    </dgm:pt>
    <dgm:pt modelId="{016D3736-5011-4918-8E2C-AB4F6E9420F3}" type="pres">
      <dgm:prSet presAssocID="{6CEDE950-9DFC-4C36-93F7-361A1B2D7C8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rrow Rotate right"/>
        </a:ext>
      </dgm:extLst>
    </dgm:pt>
    <dgm:pt modelId="{9C81A79C-9540-4D46-AA3A-A67BE229C9A0}" type="pres">
      <dgm:prSet presAssocID="{6CEDE950-9DFC-4C36-93F7-361A1B2D7C86}" presName="spaceRect" presStyleCnt="0"/>
      <dgm:spPr/>
    </dgm:pt>
    <dgm:pt modelId="{5F9B7580-16E0-4CFD-8B9B-520075A4D391}" type="pres">
      <dgm:prSet presAssocID="{6CEDE950-9DFC-4C36-93F7-361A1B2D7C86}" presName="textRect" presStyleLbl="revTx" presStyleIdx="2" presStyleCnt="4">
        <dgm:presLayoutVars>
          <dgm:chMax val="1"/>
          <dgm:chPref val="1"/>
        </dgm:presLayoutVars>
      </dgm:prSet>
      <dgm:spPr/>
    </dgm:pt>
    <dgm:pt modelId="{76A9AD93-1E83-4DD5-A6D1-6A54FCCF55E5}" type="pres">
      <dgm:prSet presAssocID="{0CDD3BB0-31D7-457E-9A05-5D6A400835CA}" presName="sibTrans" presStyleCnt="0"/>
      <dgm:spPr/>
    </dgm:pt>
    <dgm:pt modelId="{573E66BA-EBF1-4CB0-82AF-0B97247866DE}" type="pres">
      <dgm:prSet presAssocID="{3ADC91EA-10C6-4589-B88E-66D40CBF959C}" presName="compNode" presStyleCnt="0"/>
      <dgm:spPr/>
    </dgm:pt>
    <dgm:pt modelId="{23140C4B-44F9-48AA-8BAB-EBB8F2836B90}" type="pres">
      <dgm:prSet presAssocID="{3ADC91EA-10C6-4589-B88E-66D40CBF95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watch"/>
        </a:ext>
      </dgm:extLst>
    </dgm:pt>
    <dgm:pt modelId="{B3AE7053-7D14-4AB5-9541-69E79E4F875F}" type="pres">
      <dgm:prSet presAssocID="{3ADC91EA-10C6-4589-B88E-66D40CBF959C}" presName="spaceRect" presStyleCnt="0"/>
      <dgm:spPr/>
    </dgm:pt>
    <dgm:pt modelId="{150648E2-45F2-4EBF-9F2C-0290DE16B984}" type="pres">
      <dgm:prSet presAssocID="{3ADC91EA-10C6-4589-B88E-66D40CBF959C}" presName="textRect" presStyleLbl="revTx" presStyleIdx="3" presStyleCnt="4">
        <dgm:presLayoutVars>
          <dgm:chMax val="1"/>
          <dgm:chPref val="1"/>
        </dgm:presLayoutVars>
      </dgm:prSet>
      <dgm:spPr/>
    </dgm:pt>
  </dgm:ptLst>
  <dgm:cxnLst>
    <dgm:cxn modelId="{95496110-83CA-48E3-B7A9-35949B160FCF}" srcId="{E767B1D4-8653-4B81-B10F-992BDF11DA9E}" destId="{BD5D747D-34DA-42E9-A2A0-2BC6779532D0}" srcOrd="1" destOrd="0" parTransId="{308B278A-A803-4831-AFAB-757ECE0E9BB2}" sibTransId="{9AC73853-A146-4E23-B228-7F65D61A3A12}"/>
    <dgm:cxn modelId="{5B357954-0006-4375-8A55-1A4943EE0635}" srcId="{E767B1D4-8653-4B81-B10F-992BDF11DA9E}" destId="{3ADC91EA-10C6-4589-B88E-66D40CBF959C}" srcOrd="3" destOrd="0" parTransId="{8065BF27-AE1C-49D9-9FB7-4A966B85192C}" sibTransId="{9E77ED9F-5208-4E27-B62A-531F5D2D8646}"/>
    <dgm:cxn modelId="{E660087A-832B-4EA0-8590-7BC14AC704C5}" type="presOf" srcId="{BF647C92-C1C6-4521-83B0-3E58669D1887}" destId="{B93A1867-52F1-484A-9B89-83C19B536C9A}" srcOrd="0" destOrd="0" presId="urn:microsoft.com/office/officeart/2018/2/layout/IconLabelList"/>
    <dgm:cxn modelId="{E151EB7E-4BD7-4F7B-8975-F82C1A22D7CC}" type="presOf" srcId="{3ADC91EA-10C6-4589-B88E-66D40CBF959C}" destId="{150648E2-45F2-4EBF-9F2C-0290DE16B984}" srcOrd="0" destOrd="0" presId="urn:microsoft.com/office/officeart/2018/2/layout/IconLabelList"/>
    <dgm:cxn modelId="{1E1E957F-374D-49B8-A7E4-7DEA4F6B3DE0}" type="presOf" srcId="{E767B1D4-8653-4B81-B10F-992BDF11DA9E}" destId="{F687B6D4-072C-432B-BF29-B902A4F4B9FD}" srcOrd="0" destOrd="0" presId="urn:microsoft.com/office/officeart/2018/2/layout/IconLabelList"/>
    <dgm:cxn modelId="{9DD1F598-DDF6-49C2-8F6C-1469FD94DA9C}" type="presOf" srcId="{BD5D747D-34DA-42E9-A2A0-2BC6779532D0}" destId="{BCADE4D3-E809-40CF-8C6A-F5FA659D2801}" srcOrd="0" destOrd="0" presId="urn:microsoft.com/office/officeart/2018/2/layout/IconLabelList"/>
    <dgm:cxn modelId="{2463FFA9-5D8D-4F1F-BD56-3C326B393419}" type="presOf" srcId="{6CEDE950-9DFC-4C36-93F7-361A1B2D7C86}" destId="{5F9B7580-16E0-4CFD-8B9B-520075A4D391}" srcOrd="0" destOrd="0" presId="urn:microsoft.com/office/officeart/2018/2/layout/IconLabelList"/>
    <dgm:cxn modelId="{1F215FB6-3D6F-4D5F-8594-26E5A94D8FEC}" srcId="{E767B1D4-8653-4B81-B10F-992BDF11DA9E}" destId="{BF647C92-C1C6-4521-83B0-3E58669D1887}" srcOrd="0" destOrd="0" parTransId="{5397428A-D42D-47FA-B28D-069E1679D4EF}" sibTransId="{9073269F-3EB0-466B-BCF0-B018AED5A5ED}"/>
    <dgm:cxn modelId="{2DFF66D7-3F4B-4777-BB3C-C99ED69744FC}" srcId="{E767B1D4-8653-4B81-B10F-992BDF11DA9E}" destId="{6CEDE950-9DFC-4C36-93F7-361A1B2D7C86}" srcOrd="2" destOrd="0" parTransId="{32A5A076-DF8C-4F92-90B6-83C3E3533FDD}" sibTransId="{0CDD3BB0-31D7-457E-9A05-5D6A400835CA}"/>
    <dgm:cxn modelId="{7E5467EB-948B-49BD-A730-E3ED67AA6FB1}" type="presParOf" srcId="{F687B6D4-072C-432B-BF29-B902A4F4B9FD}" destId="{004E5464-6F10-4E24-97CC-E6D5EEE25B10}" srcOrd="0" destOrd="0" presId="urn:microsoft.com/office/officeart/2018/2/layout/IconLabelList"/>
    <dgm:cxn modelId="{CDEA2FCD-4C8B-45D0-B761-CCD1FEE77E6E}" type="presParOf" srcId="{004E5464-6F10-4E24-97CC-E6D5EEE25B10}" destId="{8665DC3E-A52D-40ED-B575-CBAC13B2BC4E}" srcOrd="0" destOrd="0" presId="urn:microsoft.com/office/officeart/2018/2/layout/IconLabelList"/>
    <dgm:cxn modelId="{73F91CA8-FC25-4882-82F9-5334BD73865A}" type="presParOf" srcId="{004E5464-6F10-4E24-97CC-E6D5EEE25B10}" destId="{F3AD4845-A0CA-47A9-A224-90D63FBDB6C6}" srcOrd="1" destOrd="0" presId="urn:microsoft.com/office/officeart/2018/2/layout/IconLabelList"/>
    <dgm:cxn modelId="{8A168845-797D-4F49-BC76-DEE21E61EA9E}" type="presParOf" srcId="{004E5464-6F10-4E24-97CC-E6D5EEE25B10}" destId="{B93A1867-52F1-484A-9B89-83C19B536C9A}" srcOrd="2" destOrd="0" presId="urn:microsoft.com/office/officeart/2018/2/layout/IconLabelList"/>
    <dgm:cxn modelId="{3AFC3FC2-2C4C-4ABF-9E56-B230C1729551}" type="presParOf" srcId="{F687B6D4-072C-432B-BF29-B902A4F4B9FD}" destId="{4C3A2FDA-32D3-4525-B861-C24621D190E5}" srcOrd="1" destOrd="0" presId="urn:microsoft.com/office/officeart/2018/2/layout/IconLabelList"/>
    <dgm:cxn modelId="{9335A0B3-399A-427D-9DEB-7DA2DFCCC708}" type="presParOf" srcId="{F687B6D4-072C-432B-BF29-B902A4F4B9FD}" destId="{241DE079-2E13-492A-8B73-B2AC5DC0FD06}" srcOrd="2" destOrd="0" presId="urn:microsoft.com/office/officeart/2018/2/layout/IconLabelList"/>
    <dgm:cxn modelId="{D30A6842-C6ED-470D-A368-751DE3C9C9A8}" type="presParOf" srcId="{241DE079-2E13-492A-8B73-B2AC5DC0FD06}" destId="{3483813C-AE74-4C4B-9BBE-6ECFFBC7575F}" srcOrd="0" destOrd="0" presId="urn:microsoft.com/office/officeart/2018/2/layout/IconLabelList"/>
    <dgm:cxn modelId="{EF06221D-9DE1-4484-9161-76D0B7191611}" type="presParOf" srcId="{241DE079-2E13-492A-8B73-B2AC5DC0FD06}" destId="{83A2587F-7F49-41C2-946B-0AB0DAA088EB}" srcOrd="1" destOrd="0" presId="urn:microsoft.com/office/officeart/2018/2/layout/IconLabelList"/>
    <dgm:cxn modelId="{BB22B545-D5AB-4CF2-864A-3281A314A754}" type="presParOf" srcId="{241DE079-2E13-492A-8B73-B2AC5DC0FD06}" destId="{BCADE4D3-E809-40CF-8C6A-F5FA659D2801}" srcOrd="2" destOrd="0" presId="urn:microsoft.com/office/officeart/2018/2/layout/IconLabelList"/>
    <dgm:cxn modelId="{DCBAA5E6-F7D6-4CE4-B027-1623DAC6BED1}" type="presParOf" srcId="{F687B6D4-072C-432B-BF29-B902A4F4B9FD}" destId="{976AEA6D-5756-463D-BC3F-1C2E1667F734}" srcOrd="3" destOrd="0" presId="urn:microsoft.com/office/officeart/2018/2/layout/IconLabelList"/>
    <dgm:cxn modelId="{3FE1F043-D95D-417B-B206-395B4D53388F}" type="presParOf" srcId="{F687B6D4-072C-432B-BF29-B902A4F4B9FD}" destId="{0033F419-0118-4E8F-A081-6FCF687EFE62}" srcOrd="4" destOrd="0" presId="urn:microsoft.com/office/officeart/2018/2/layout/IconLabelList"/>
    <dgm:cxn modelId="{E629633C-CEF6-4F85-B8B4-C203DF87CD60}" type="presParOf" srcId="{0033F419-0118-4E8F-A081-6FCF687EFE62}" destId="{016D3736-5011-4918-8E2C-AB4F6E9420F3}" srcOrd="0" destOrd="0" presId="urn:microsoft.com/office/officeart/2018/2/layout/IconLabelList"/>
    <dgm:cxn modelId="{92D3976F-9523-4579-84A6-497F5EF732EC}" type="presParOf" srcId="{0033F419-0118-4E8F-A081-6FCF687EFE62}" destId="{9C81A79C-9540-4D46-AA3A-A67BE229C9A0}" srcOrd="1" destOrd="0" presId="urn:microsoft.com/office/officeart/2018/2/layout/IconLabelList"/>
    <dgm:cxn modelId="{7EAF4467-A935-47D2-B5D8-76428ACCCE25}" type="presParOf" srcId="{0033F419-0118-4E8F-A081-6FCF687EFE62}" destId="{5F9B7580-16E0-4CFD-8B9B-520075A4D391}" srcOrd="2" destOrd="0" presId="urn:microsoft.com/office/officeart/2018/2/layout/IconLabelList"/>
    <dgm:cxn modelId="{F5712F2B-6780-4704-99DE-D7E0217384EB}" type="presParOf" srcId="{F687B6D4-072C-432B-BF29-B902A4F4B9FD}" destId="{76A9AD93-1E83-4DD5-A6D1-6A54FCCF55E5}" srcOrd="5" destOrd="0" presId="urn:microsoft.com/office/officeart/2018/2/layout/IconLabelList"/>
    <dgm:cxn modelId="{CE189CB4-AA62-4676-925C-990FC87D5B4D}" type="presParOf" srcId="{F687B6D4-072C-432B-BF29-B902A4F4B9FD}" destId="{573E66BA-EBF1-4CB0-82AF-0B97247866DE}" srcOrd="6" destOrd="0" presId="urn:microsoft.com/office/officeart/2018/2/layout/IconLabelList"/>
    <dgm:cxn modelId="{035DE712-0D39-4C66-B725-A4A320071E9D}" type="presParOf" srcId="{573E66BA-EBF1-4CB0-82AF-0B97247866DE}" destId="{23140C4B-44F9-48AA-8BAB-EBB8F2836B90}" srcOrd="0" destOrd="0" presId="urn:microsoft.com/office/officeart/2018/2/layout/IconLabelList"/>
    <dgm:cxn modelId="{0C24F9D1-491D-41AA-A375-BF1A2ACA686B}" type="presParOf" srcId="{573E66BA-EBF1-4CB0-82AF-0B97247866DE}" destId="{B3AE7053-7D14-4AB5-9541-69E79E4F875F}" srcOrd="1" destOrd="0" presId="urn:microsoft.com/office/officeart/2018/2/layout/IconLabelList"/>
    <dgm:cxn modelId="{CD41BA69-BB99-4A33-AC56-135D81F14F1B}" type="presParOf" srcId="{573E66BA-EBF1-4CB0-82AF-0B97247866DE}" destId="{150648E2-45F2-4EBF-9F2C-0290DE16B98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592EBD-E317-4034-8689-02722984C43A}"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FBF017D-7548-4B88-A114-842551F7B350}">
      <dgm:prSet custT="1"/>
      <dgm:spPr/>
      <dgm:t>
        <a:bodyPr/>
        <a:lstStyle/>
        <a:p>
          <a:r>
            <a:rPr lang="en-US" sz="2000" noProof="0"/>
            <a:t>Use the same key for both encrypting and decrypting messages</a:t>
          </a:r>
        </a:p>
      </dgm:t>
    </dgm:pt>
    <dgm:pt modelId="{5B8E1DFD-9974-465B-B95F-F59B1ADD90AF}" type="parTrans" cxnId="{6F9EE283-24AA-4D8C-950B-CD06AC1E7EB2}">
      <dgm:prSet/>
      <dgm:spPr/>
      <dgm:t>
        <a:bodyPr/>
        <a:lstStyle/>
        <a:p>
          <a:endParaRPr lang="en-US" sz="2000"/>
        </a:p>
      </dgm:t>
    </dgm:pt>
    <dgm:pt modelId="{BFF3EEE2-0FD3-4E8F-8DCD-1FC7ACFD3CB4}" type="sibTrans" cxnId="{6F9EE283-24AA-4D8C-950B-CD06AC1E7EB2}">
      <dgm:prSet/>
      <dgm:spPr/>
      <dgm:t>
        <a:bodyPr/>
        <a:lstStyle/>
        <a:p>
          <a:endParaRPr lang="en-US" sz="2000"/>
        </a:p>
      </dgm:t>
    </dgm:pt>
    <dgm:pt modelId="{2A7B93E1-0A60-4DDE-A4EF-3F87D1FD3120}">
      <dgm:prSet custT="1"/>
      <dgm:spPr/>
      <dgm:t>
        <a:bodyPr/>
        <a:lstStyle/>
        <a:p>
          <a:r>
            <a:rPr lang="en-US" sz="2000" noProof="0"/>
            <a:t>Key provisioned at device manufacturing</a:t>
          </a:r>
        </a:p>
      </dgm:t>
    </dgm:pt>
    <dgm:pt modelId="{B324E9A7-A35E-4EC1-A782-00A64D975A61}" type="parTrans" cxnId="{45A4AEAD-8923-4220-AAD6-D920DF8719CA}">
      <dgm:prSet/>
      <dgm:spPr/>
      <dgm:t>
        <a:bodyPr/>
        <a:lstStyle/>
        <a:p>
          <a:endParaRPr lang="en-US" sz="2000"/>
        </a:p>
      </dgm:t>
    </dgm:pt>
    <dgm:pt modelId="{591A6ACE-D7D9-405A-9548-66267800FB18}" type="sibTrans" cxnId="{45A4AEAD-8923-4220-AAD6-D920DF8719CA}">
      <dgm:prSet/>
      <dgm:spPr/>
      <dgm:t>
        <a:bodyPr/>
        <a:lstStyle/>
        <a:p>
          <a:endParaRPr lang="en-US" sz="2000"/>
        </a:p>
      </dgm:t>
    </dgm:pt>
    <dgm:pt modelId="{404D909E-F4AA-421B-BCB5-B12E802810B4}">
      <dgm:prSet custT="1"/>
      <dgm:spPr/>
      <dgm:t>
        <a:bodyPr/>
        <a:lstStyle/>
        <a:p>
          <a:r>
            <a:rPr lang="en-US" sz="2000" noProof="0"/>
            <a:t>Common approach: </a:t>
          </a:r>
          <a:br>
            <a:rPr lang="en-US" sz="2000" noProof="0"/>
          </a:br>
          <a:r>
            <a:rPr lang="en-US" sz="2000" noProof="0"/>
            <a:t>Block ciphers (take n-bit blocks of plaintext and convert to n-bit blocks of ciphertext)</a:t>
          </a:r>
        </a:p>
      </dgm:t>
    </dgm:pt>
    <dgm:pt modelId="{8750E4B5-6534-48B0-827A-3C7F57F74244}" type="parTrans" cxnId="{EB027983-31BD-4F21-B8A6-93A75DE744E7}">
      <dgm:prSet/>
      <dgm:spPr/>
      <dgm:t>
        <a:bodyPr/>
        <a:lstStyle/>
        <a:p>
          <a:endParaRPr lang="en-US" sz="2000"/>
        </a:p>
      </dgm:t>
    </dgm:pt>
    <dgm:pt modelId="{5509C2E1-7648-42D7-94B0-37992C2DC78E}" type="sibTrans" cxnId="{EB027983-31BD-4F21-B8A6-93A75DE744E7}">
      <dgm:prSet/>
      <dgm:spPr/>
      <dgm:t>
        <a:bodyPr/>
        <a:lstStyle/>
        <a:p>
          <a:endParaRPr lang="en-US" sz="2000"/>
        </a:p>
      </dgm:t>
    </dgm:pt>
    <dgm:pt modelId="{CB680BFB-89B1-42CB-BC57-302E674D6C67}">
      <dgm:prSet custT="1"/>
      <dgm:spPr/>
      <dgm:t>
        <a:bodyPr/>
        <a:lstStyle/>
        <a:p>
          <a:r>
            <a:rPr lang="en-US" sz="2000" noProof="0"/>
            <a:t>Multiple stages divide input into groups and perform a set of operations </a:t>
          </a:r>
          <a:br>
            <a:rPr lang="en-US" sz="2000" noProof="0"/>
          </a:br>
          <a:r>
            <a:rPr lang="en-US" sz="2000" noProof="0"/>
            <a:t>   - Substitutions and permutations;</a:t>
          </a:r>
          <a:br>
            <a:rPr lang="en-US" sz="2000" noProof="0"/>
          </a:br>
          <a:r>
            <a:rPr lang="en-US" sz="2000" noProof="0"/>
            <a:t>   - Split, pass through round functions, XOR</a:t>
          </a:r>
        </a:p>
      </dgm:t>
    </dgm:pt>
    <dgm:pt modelId="{8C887F4D-04A7-48D5-80A7-FE85B96FFF80}" type="parTrans" cxnId="{E9C8DADC-E67C-4EC0-8C88-151E87D99ABD}">
      <dgm:prSet/>
      <dgm:spPr/>
      <dgm:t>
        <a:bodyPr/>
        <a:lstStyle/>
        <a:p>
          <a:endParaRPr lang="en-US" sz="2000"/>
        </a:p>
      </dgm:t>
    </dgm:pt>
    <dgm:pt modelId="{5F7A2D48-42B7-41B0-B336-C2E678F1E3E5}" type="sibTrans" cxnId="{E9C8DADC-E67C-4EC0-8C88-151E87D99ABD}">
      <dgm:prSet/>
      <dgm:spPr/>
      <dgm:t>
        <a:bodyPr/>
        <a:lstStyle/>
        <a:p>
          <a:endParaRPr lang="en-US" sz="2000"/>
        </a:p>
      </dgm:t>
    </dgm:pt>
    <dgm:pt modelId="{96A13B70-3A17-4DEB-A6AC-E31B426C69FB}" type="pres">
      <dgm:prSet presAssocID="{F9592EBD-E317-4034-8689-02722984C43A}" presName="root" presStyleCnt="0">
        <dgm:presLayoutVars>
          <dgm:dir/>
          <dgm:resizeHandles val="exact"/>
        </dgm:presLayoutVars>
      </dgm:prSet>
      <dgm:spPr/>
    </dgm:pt>
    <dgm:pt modelId="{B6AF3140-3E28-4034-A284-FA4242D82F04}" type="pres">
      <dgm:prSet presAssocID="{DFBF017D-7548-4B88-A114-842551F7B350}" presName="compNode" presStyleCnt="0"/>
      <dgm:spPr/>
    </dgm:pt>
    <dgm:pt modelId="{C91AFEE5-ECEE-4C3D-9CEB-F6E2968C850F}" type="pres">
      <dgm:prSet presAssocID="{DFBF017D-7548-4B88-A114-842551F7B350}" presName="bgRect" presStyleLbl="bgShp" presStyleIdx="0" presStyleCnt="4" custScaleY="159940"/>
      <dgm:spPr/>
    </dgm:pt>
    <dgm:pt modelId="{01D91792-88D9-4117-903A-D6B1331F1FC2}" type="pres">
      <dgm:prSet presAssocID="{DFBF017D-7548-4B88-A114-842551F7B3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B02E4D4E-045B-4C66-B26A-8ACE3CB7A535}" type="pres">
      <dgm:prSet presAssocID="{DFBF017D-7548-4B88-A114-842551F7B350}" presName="spaceRect" presStyleCnt="0"/>
      <dgm:spPr/>
    </dgm:pt>
    <dgm:pt modelId="{811472B4-5176-4B9B-BD83-9984CC532EEA}" type="pres">
      <dgm:prSet presAssocID="{DFBF017D-7548-4B88-A114-842551F7B350}" presName="parTx" presStyleLbl="revTx" presStyleIdx="0" presStyleCnt="4">
        <dgm:presLayoutVars>
          <dgm:chMax val="0"/>
          <dgm:chPref val="0"/>
        </dgm:presLayoutVars>
      </dgm:prSet>
      <dgm:spPr/>
    </dgm:pt>
    <dgm:pt modelId="{D8CFC1BA-1712-4DED-B390-95E9D6088546}" type="pres">
      <dgm:prSet presAssocID="{BFF3EEE2-0FD3-4E8F-8DCD-1FC7ACFD3CB4}" presName="sibTrans" presStyleCnt="0"/>
      <dgm:spPr/>
    </dgm:pt>
    <dgm:pt modelId="{AB7C294D-70AE-46F5-9C75-49766501E119}" type="pres">
      <dgm:prSet presAssocID="{2A7B93E1-0A60-4DDE-A4EF-3F87D1FD3120}" presName="compNode" presStyleCnt="0"/>
      <dgm:spPr/>
    </dgm:pt>
    <dgm:pt modelId="{6CEA6DFF-8C3B-42EB-A682-E633AF84F4B1}" type="pres">
      <dgm:prSet presAssocID="{2A7B93E1-0A60-4DDE-A4EF-3F87D1FD3120}" presName="bgRect" presStyleLbl="bgShp" presStyleIdx="1" presStyleCnt="4" custScaleY="159940"/>
      <dgm:spPr/>
    </dgm:pt>
    <dgm:pt modelId="{1EECDDFC-064F-464B-83F2-641085D78C08}" type="pres">
      <dgm:prSet presAssocID="{2A7B93E1-0A60-4DDE-A4EF-3F87D1FD312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ocessor"/>
        </a:ext>
      </dgm:extLst>
    </dgm:pt>
    <dgm:pt modelId="{5F9EA56F-644C-4074-940E-82FEC5F41F81}" type="pres">
      <dgm:prSet presAssocID="{2A7B93E1-0A60-4DDE-A4EF-3F87D1FD3120}" presName="spaceRect" presStyleCnt="0"/>
      <dgm:spPr/>
    </dgm:pt>
    <dgm:pt modelId="{6A53578E-2BFE-493F-93EF-1A6ED8B5F446}" type="pres">
      <dgm:prSet presAssocID="{2A7B93E1-0A60-4DDE-A4EF-3F87D1FD3120}" presName="parTx" presStyleLbl="revTx" presStyleIdx="1" presStyleCnt="4">
        <dgm:presLayoutVars>
          <dgm:chMax val="0"/>
          <dgm:chPref val="0"/>
        </dgm:presLayoutVars>
      </dgm:prSet>
      <dgm:spPr/>
    </dgm:pt>
    <dgm:pt modelId="{08140925-706D-451C-AF79-873A18FE3CA8}" type="pres">
      <dgm:prSet presAssocID="{591A6ACE-D7D9-405A-9548-66267800FB18}" presName="sibTrans" presStyleCnt="0"/>
      <dgm:spPr/>
    </dgm:pt>
    <dgm:pt modelId="{FC725B7A-0F97-4161-B31F-CF46A2866B8F}" type="pres">
      <dgm:prSet presAssocID="{404D909E-F4AA-421B-BCB5-B12E802810B4}" presName="compNode" presStyleCnt="0"/>
      <dgm:spPr/>
    </dgm:pt>
    <dgm:pt modelId="{72A53BEB-1605-417E-9028-8914A7FE2B5D}" type="pres">
      <dgm:prSet presAssocID="{404D909E-F4AA-421B-BCB5-B12E802810B4}" presName="bgRect" presStyleLbl="bgShp" presStyleIdx="2" presStyleCnt="4" custScaleY="159940"/>
      <dgm:spPr/>
    </dgm:pt>
    <dgm:pt modelId="{FA924AA0-7A89-4659-B9C4-B47D7F661B4A}" type="pres">
      <dgm:prSet presAssocID="{404D909E-F4AA-421B-BCB5-B12E802810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ock"/>
        </a:ext>
      </dgm:extLst>
    </dgm:pt>
    <dgm:pt modelId="{FA7FDF1C-DB07-4162-92FB-84146B432683}" type="pres">
      <dgm:prSet presAssocID="{404D909E-F4AA-421B-BCB5-B12E802810B4}" presName="spaceRect" presStyleCnt="0"/>
      <dgm:spPr/>
    </dgm:pt>
    <dgm:pt modelId="{77423A61-6AD7-480D-8D99-9C5724576C80}" type="pres">
      <dgm:prSet presAssocID="{404D909E-F4AA-421B-BCB5-B12E802810B4}" presName="parTx" presStyleLbl="revTx" presStyleIdx="2" presStyleCnt="4">
        <dgm:presLayoutVars>
          <dgm:chMax val="0"/>
          <dgm:chPref val="0"/>
        </dgm:presLayoutVars>
      </dgm:prSet>
      <dgm:spPr/>
    </dgm:pt>
    <dgm:pt modelId="{5FB1ED86-99F9-4173-B2C9-F50B10D4AD47}" type="pres">
      <dgm:prSet presAssocID="{5509C2E1-7648-42D7-94B0-37992C2DC78E}" presName="sibTrans" presStyleCnt="0"/>
      <dgm:spPr/>
    </dgm:pt>
    <dgm:pt modelId="{E610BF7F-B106-4E5D-8C97-5C95C9C08746}" type="pres">
      <dgm:prSet presAssocID="{CB680BFB-89B1-42CB-BC57-302E674D6C67}" presName="compNode" presStyleCnt="0"/>
      <dgm:spPr/>
    </dgm:pt>
    <dgm:pt modelId="{609F921F-0A0D-4F01-BA72-63B7B65E7584}" type="pres">
      <dgm:prSet presAssocID="{CB680BFB-89B1-42CB-BC57-302E674D6C67}" presName="bgRect" presStyleLbl="bgShp" presStyleIdx="3" presStyleCnt="4" custScaleY="159940"/>
      <dgm:spPr/>
    </dgm:pt>
    <dgm:pt modelId="{0DB94336-A707-415D-89FA-F5BEFB5A0492}" type="pres">
      <dgm:prSet presAssocID="{CB680BFB-89B1-42CB-BC57-302E674D6C6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ist"/>
        </a:ext>
      </dgm:extLst>
    </dgm:pt>
    <dgm:pt modelId="{9E69B336-F79D-434E-9200-076BD4BB6877}" type="pres">
      <dgm:prSet presAssocID="{CB680BFB-89B1-42CB-BC57-302E674D6C67}" presName="spaceRect" presStyleCnt="0"/>
      <dgm:spPr/>
    </dgm:pt>
    <dgm:pt modelId="{4B86678A-13B7-4198-8B81-F6794B79491D}" type="pres">
      <dgm:prSet presAssocID="{CB680BFB-89B1-42CB-BC57-302E674D6C67}" presName="parTx" presStyleLbl="revTx" presStyleIdx="3" presStyleCnt="4" custScaleX="99253">
        <dgm:presLayoutVars>
          <dgm:chMax val="0"/>
          <dgm:chPref val="0"/>
        </dgm:presLayoutVars>
      </dgm:prSet>
      <dgm:spPr/>
    </dgm:pt>
  </dgm:ptLst>
  <dgm:cxnLst>
    <dgm:cxn modelId="{DC2FD505-7F7F-480F-8E54-56EFC3A4EF60}" type="presOf" srcId="{2A7B93E1-0A60-4DDE-A4EF-3F87D1FD3120}" destId="{6A53578E-2BFE-493F-93EF-1A6ED8B5F446}" srcOrd="0" destOrd="0" presId="urn:microsoft.com/office/officeart/2018/2/layout/IconVerticalSolidList"/>
    <dgm:cxn modelId="{10453D32-4A00-49D9-B73C-8284103DE035}" type="presOf" srcId="{DFBF017D-7548-4B88-A114-842551F7B350}" destId="{811472B4-5176-4B9B-BD83-9984CC532EEA}" srcOrd="0" destOrd="0" presId="urn:microsoft.com/office/officeart/2018/2/layout/IconVerticalSolidList"/>
    <dgm:cxn modelId="{97186E53-06AC-4110-9EFF-E9E7A7BE5DC7}" type="presOf" srcId="{CB680BFB-89B1-42CB-BC57-302E674D6C67}" destId="{4B86678A-13B7-4198-8B81-F6794B79491D}" srcOrd="0" destOrd="0" presId="urn:microsoft.com/office/officeart/2018/2/layout/IconVerticalSolidList"/>
    <dgm:cxn modelId="{EB027983-31BD-4F21-B8A6-93A75DE744E7}" srcId="{F9592EBD-E317-4034-8689-02722984C43A}" destId="{404D909E-F4AA-421B-BCB5-B12E802810B4}" srcOrd="2" destOrd="0" parTransId="{8750E4B5-6534-48B0-827A-3C7F57F74244}" sibTransId="{5509C2E1-7648-42D7-94B0-37992C2DC78E}"/>
    <dgm:cxn modelId="{6F9EE283-24AA-4D8C-950B-CD06AC1E7EB2}" srcId="{F9592EBD-E317-4034-8689-02722984C43A}" destId="{DFBF017D-7548-4B88-A114-842551F7B350}" srcOrd="0" destOrd="0" parTransId="{5B8E1DFD-9974-465B-B95F-F59B1ADD90AF}" sibTransId="{BFF3EEE2-0FD3-4E8F-8DCD-1FC7ACFD3CB4}"/>
    <dgm:cxn modelId="{8686EB95-41F0-4253-A992-136C1169E850}" type="presOf" srcId="{404D909E-F4AA-421B-BCB5-B12E802810B4}" destId="{77423A61-6AD7-480D-8D99-9C5724576C80}" srcOrd="0" destOrd="0" presId="urn:microsoft.com/office/officeart/2018/2/layout/IconVerticalSolidList"/>
    <dgm:cxn modelId="{45A4AEAD-8923-4220-AAD6-D920DF8719CA}" srcId="{F9592EBD-E317-4034-8689-02722984C43A}" destId="{2A7B93E1-0A60-4DDE-A4EF-3F87D1FD3120}" srcOrd="1" destOrd="0" parTransId="{B324E9A7-A35E-4EC1-A782-00A64D975A61}" sibTransId="{591A6ACE-D7D9-405A-9548-66267800FB18}"/>
    <dgm:cxn modelId="{34D4C9C0-4F49-4B91-B460-113134024465}" type="presOf" srcId="{F9592EBD-E317-4034-8689-02722984C43A}" destId="{96A13B70-3A17-4DEB-A6AC-E31B426C69FB}" srcOrd="0" destOrd="0" presId="urn:microsoft.com/office/officeart/2018/2/layout/IconVerticalSolidList"/>
    <dgm:cxn modelId="{E9C8DADC-E67C-4EC0-8C88-151E87D99ABD}" srcId="{F9592EBD-E317-4034-8689-02722984C43A}" destId="{CB680BFB-89B1-42CB-BC57-302E674D6C67}" srcOrd="3" destOrd="0" parTransId="{8C887F4D-04A7-48D5-80A7-FE85B96FFF80}" sibTransId="{5F7A2D48-42B7-41B0-B336-C2E678F1E3E5}"/>
    <dgm:cxn modelId="{1FB5A333-5C2F-4A51-997B-90D4BCC578BB}" type="presParOf" srcId="{96A13B70-3A17-4DEB-A6AC-E31B426C69FB}" destId="{B6AF3140-3E28-4034-A284-FA4242D82F04}" srcOrd="0" destOrd="0" presId="urn:microsoft.com/office/officeart/2018/2/layout/IconVerticalSolidList"/>
    <dgm:cxn modelId="{B63DCF68-D4DD-4FA5-8146-5183315870F0}" type="presParOf" srcId="{B6AF3140-3E28-4034-A284-FA4242D82F04}" destId="{C91AFEE5-ECEE-4C3D-9CEB-F6E2968C850F}" srcOrd="0" destOrd="0" presId="urn:microsoft.com/office/officeart/2018/2/layout/IconVerticalSolidList"/>
    <dgm:cxn modelId="{6D075560-1C3C-43E1-8872-594767418E0E}" type="presParOf" srcId="{B6AF3140-3E28-4034-A284-FA4242D82F04}" destId="{01D91792-88D9-4117-903A-D6B1331F1FC2}" srcOrd="1" destOrd="0" presId="urn:microsoft.com/office/officeart/2018/2/layout/IconVerticalSolidList"/>
    <dgm:cxn modelId="{0E525CBE-A42C-4CE9-A14A-62FE53333CF1}" type="presParOf" srcId="{B6AF3140-3E28-4034-A284-FA4242D82F04}" destId="{B02E4D4E-045B-4C66-B26A-8ACE3CB7A535}" srcOrd="2" destOrd="0" presId="urn:microsoft.com/office/officeart/2018/2/layout/IconVerticalSolidList"/>
    <dgm:cxn modelId="{A2CB2C42-5557-4E92-B830-BFA873133D99}" type="presParOf" srcId="{B6AF3140-3E28-4034-A284-FA4242D82F04}" destId="{811472B4-5176-4B9B-BD83-9984CC532EEA}" srcOrd="3" destOrd="0" presId="urn:microsoft.com/office/officeart/2018/2/layout/IconVerticalSolidList"/>
    <dgm:cxn modelId="{B7616379-EE5F-411C-BA92-36444D16EFCC}" type="presParOf" srcId="{96A13B70-3A17-4DEB-A6AC-E31B426C69FB}" destId="{D8CFC1BA-1712-4DED-B390-95E9D6088546}" srcOrd="1" destOrd="0" presId="urn:microsoft.com/office/officeart/2018/2/layout/IconVerticalSolidList"/>
    <dgm:cxn modelId="{A6DAA33F-410C-46A1-8064-A1CE29738D70}" type="presParOf" srcId="{96A13B70-3A17-4DEB-A6AC-E31B426C69FB}" destId="{AB7C294D-70AE-46F5-9C75-49766501E119}" srcOrd="2" destOrd="0" presId="urn:microsoft.com/office/officeart/2018/2/layout/IconVerticalSolidList"/>
    <dgm:cxn modelId="{B8A7A008-2CA3-462F-817F-C7F15A23C1C1}" type="presParOf" srcId="{AB7C294D-70AE-46F5-9C75-49766501E119}" destId="{6CEA6DFF-8C3B-42EB-A682-E633AF84F4B1}" srcOrd="0" destOrd="0" presId="urn:microsoft.com/office/officeart/2018/2/layout/IconVerticalSolidList"/>
    <dgm:cxn modelId="{90B023EA-FDF0-44E9-A735-3B9C39DFABE4}" type="presParOf" srcId="{AB7C294D-70AE-46F5-9C75-49766501E119}" destId="{1EECDDFC-064F-464B-83F2-641085D78C08}" srcOrd="1" destOrd="0" presId="urn:microsoft.com/office/officeart/2018/2/layout/IconVerticalSolidList"/>
    <dgm:cxn modelId="{40F1E54B-2B5F-4AFE-91EE-13B9027C1CE6}" type="presParOf" srcId="{AB7C294D-70AE-46F5-9C75-49766501E119}" destId="{5F9EA56F-644C-4074-940E-82FEC5F41F81}" srcOrd="2" destOrd="0" presId="urn:microsoft.com/office/officeart/2018/2/layout/IconVerticalSolidList"/>
    <dgm:cxn modelId="{854C2D27-297C-42AE-A6EE-D6A73628467B}" type="presParOf" srcId="{AB7C294D-70AE-46F5-9C75-49766501E119}" destId="{6A53578E-2BFE-493F-93EF-1A6ED8B5F446}" srcOrd="3" destOrd="0" presId="urn:microsoft.com/office/officeart/2018/2/layout/IconVerticalSolidList"/>
    <dgm:cxn modelId="{B2F2F851-06C0-44FA-B482-A802A63A4566}" type="presParOf" srcId="{96A13B70-3A17-4DEB-A6AC-E31B426C69FB}" destId="{08140925-706D-451C-AF79-873A18FE3CA8}" srcOrd="3" destOrd="0" presId="urn:microsoft.com/office/officeart/2018/2/layout/IconVerticalSolidList"/>
    <dgm:cxn modelId="{BEA64209-54B5-46B3-B3A8-4D9CF417C558}" type="presParOf" srcId="{96A13B70-3A17-4DEB-A6AC-E31B426C69FB}" destId="{FC725B7A-0F97-4161-B31F-CF46A2866B8F}" srcOrd="4" destOrd="0" presId="urn:microsoft.com/office/officeart/2018/2/layout/IconVerticalSolidList"/>
    <dgm:cxn modelId="{5069AC88-F889-44FE-9422-7C6A07377DEF}" type="presParOf" srcId="{FC725B7A-0F97-4161-B31F-CF46A2866B8F}" destId="{72A53BEB-1605-417E-9028-8914A7FE2B5D}" srcOrd="0" destOrd="0" presId="urn:microsoft.com/office/officeart/2018/2/layout/IconVerticalSolidList"/>
    <dgm:cxn modelId="{20E1DBCE-A1C9-4A75-B051-8F180F564CCC}" type="presParOf" srcId="{FC725B7A-0F97-4161-B31F-CF46A2866B8F}" destId="{FA924AA0-7A89-4659-B9C4-B47D7F661B4A}" srcOrd="1" destOrd="0" presId="urn:microsoft.com/office/officeart/2018/2/layout/IconVerticalSolidList"/>
    <dgm:cxn modelId="{7E9F46E3-5E2D-464B-BEE4-C19CABF0B259}" type="presParOf" srcId="{FC725B7A-0F97-4161-B31F-CF46A2866B8F}" destId="{FA7FDF1C-DB07-4162-92FB-84146B432683}" srcOrd="2" destOrd="0" presId="urn:microsoft.com/office/officeart/2018/2/layout/IconVerticalSolidList"/>
    <dgm:cxn modelId="{D8D1D6D7-D8F6-402A-AF21-5964041503D7}" type="presParOf" srcId="{FC725B7A-0F97-4161-B31F-CF46A2866B8F}" destId="{77423A61-6AD7-480D-8D99-9C5724576C80}" srcOrd="3" destOrd="0" presId="urn:microsoft.com/office/officeart/2018/2/layout/IconVerticalSolidList"/>
    <dgm:cxn modelId="{E5E71078-123A-4CAC-AF59-5024F86663D9}" type="presParOf" srcId="{96A13B70-3A17-4DEB-A6AC-E31B426C69FB}" destId="{5FB1ED86-99F9-4173-B2C9-F50B10D4AD47}" srcOrd="5" destOrd="0" presId="urn:microsoft.com/office/officeart/2018/2/layout/IconVerticalSolidList"/>
    <dgm:cxn modelId="{0E61F286-1259-4ADD-9173-04C392B293A5}" type="presParOf" srcId="{96A13B70-3A17-4DEB-A6AC-E31B426C69FB}" destId="{E610BF7F-B106-4E5D-8C97-5C95C9C08746}" srcOrd="6" destOrd="0" presId="urn:microsoft.com/office/officeart/2018/2/layout/IconVerticalSolidList"/>
    <dgm:cxn modelId="{AABC1C68-7CDC-4C53-BE48-8BF853BDD7DC}" type="presParOf" srcId="{E610BF7F-B106-4E5D-8C97-5C95C9C08746}" destId="{609F921F-0A0D-4F01-BA72-63B7B65E7584}" srcOrd="0" destOrd="0" presId="urn:microsoft.com/office/officeart/2018/2/layout/IconVerticalSolidList"/>
    <dgm:cxn modelId="{94A46D11-D92F-46B3-B3E4-B3ECBAEC7F0A}" type="presParOf" srcId="{E610BF7F-B106-4E5D-8C97-5C95C9C08746}" destId="{0DB94336-A707-415D-89FA-F5BEFB5A0492}" srcOrd="1" destOrd="0" presId="urn:microsoft.com/office/officeart/2018/2/layout/IconVerticalSolidList"/>
    <dgm:cxn modelId="{85496021-06ED-4AB8-94F2-326F6C9B437F}" type="presParOf" srcId="{E610BF7F-B106-4E5D-8C97-5C95C9C08746}" destId="{9E69B336-F79D-434E-9200-076BD4BB6877}" srcOrd="2" destOrd="0" presId="urn:microsoft.com/office/officeart/2018/2/layout/IconVerticalSolidList"/>
    <dgm:cxn modelId="{EB696585-2DF9-46F9-8134-DC29D74E9F35}" type="presParOf" srcId="{E610BF7F-B106-4E5D-8C97-5C95C9C08746}" destId="{4B86678A-13B7-4198-8B81-F6794B7949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3B8FEA-C907-4CE7-82B8-D3673F8B705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55904D6-8673-4462-B95E-DEC4FAB83D4D}">
      <dgm:prSet/>
      <dgm:spPr/>
      <dgm:t>
        <a:bodyPr/>
        <a:lstStyle/>
        <a:p>
          <a:r>
            <a:rPr lang="en-US" noProof="0"/>
            <a:t>Based on Rijndael cipher (substitution-permutation network)</a:t>
          </a:r>
        </a:p>
      </dgm:t>
    </dgm:pt>
    <dgm:pt modelId="{40DDF811-882B-437D-8612-3D39B776A526}" type="parTrans" cxnId="{7E9A2398-7B87-4053-91E9-EF1CE7BA4FAA}">
      <dgm:prSet/>
      <dgm:spPr/>
      <dgm:t>
        <a:bodyPr/>
        <a:lstStyle/>
        <a:p>
          <a:endParaRPr lang="en-US"/>
        </a:p>
      </dgm:t>
    </dgm:pt>
    <dgm:pt modelId="{B00F3CB6-5969-47EB-B5A6-522A9D0BEC65}" type="sibTrans" cxnId="{7E9A2398-7B87-4053-91E9-EF1CE7BA4FAA}">
      <dgm:prSet/>
      <dgm:spPr/>
      <dgm:t>
        <a:bodyPr/>
        <a:lstStyle/>
        <a:p>
          <a:endParaRPr lang="en-US"/>
        </a:p>
      </dgm:t>
    </dgm:pt>
    <dgm:pt modelId="{18E941E4-A453-458F-9755-C98EBFA06A72}">
      <dgm:prSet/>
      <dgm:spPr/>
      <dgm:t>
        <a:bodyPr/>
        <a:lstStyle/>
        <a:p>
          <a:r>
            <a:rPr lang="en-US" noProof="0"/>
            <a:t>Works with 128-bit blocks arranged in 4x4 column-major order matrixes of bytes</a:t>
          </a:r>
        </a:p>
      </dgm:t>
    </dgm:pt>
    <dgm:pt modelId="{E154781D-785E-4D9E-9DAE-A13DA4D3D35B}" type="parTrans" cxnId="{28616451-0C18-4722-9CA8-F649760C41D4}">
      <dgm:prSet/>
      <dgm:spPr/>
      <dgm:t>
        <a:bodyPr/>
        <a:lstStyle/>
        <a:p>
          <a:endParaRPr lang="en-US"/>
        </a:p>
      </dgm:t>
    </dgm:pt>
    <dgm:pt modelId="{D33103EA-1BDF-451A-9436-9D1E5EA67869}" type="sibTrans" cxnId="{28616451-0C18-4722-9CA8-F649760C41D4}">
      <dgm:prSet/>
      <dgm:spPr/>
      <dgm:t>
        <a:bodyPr/>
        <a:lstStyle/>
        <a:p>
          <a:endParaRPr lang="en-US"/>
        </a:p>
      </dgm:t>
    </dgm:pt>
    <dgm:pt modelId="{CAAE0279-77AE-4609-AA31-42FCFA716B86}">
      <dgm:prSet/>
      <dgm:spPr/>
      <dgm:t>
        <a:bodyPr/>
        <a:lstStyle/>
        <a:p>
          <a:r>
            <a:rPr lang="en-US" noProof="0"/>
            <a:t>Multiple rounds, whose number is determined by key size</a:t>
          </a:r>
        </a:p>
      </dgm:t>
    </dgm:pt>
    <dgm:pt modelId="{ED97ACAC-5B3C-4165-AF2C-0E6A8F3C403E}" type="parTrans" cxnId="{A556BC25-24B9-420D-A489-AF2A13F3A73E}">
      <dgm:prSet/>
      <dgm:spPr/>
      <dgm:t>
        <a:bodyPr/>
        <a:lstStyle/>
        <a:p>
          <a:endParaRPr lang="en-US"/>
        </a:p>
      </dgm:t>
    </dgm:pt>
    <dgm:pt modelId="{3F1F4A29-6F58-4078-8B7B-5AA948B6D9E3}" type="sibTrans" cxnId="{A556BC25-24B9-420D-A489-AF2A13F3A73E}">
      <dgm:prSet/>
      <dgm:spPr/>
      <dgm:t>
        <a:bodyPr/>
        <a:lstStyle/>
        <a:p>
          <a:endParaRPr lang="en-US"/>
        </a:p>
      </dgm:t>
    </dgm:pt>
    <dgm:pt modelId="{EF344F51-EF83-45CE-A081-63B97F44C060}">
      <dgm:prSet/>
      <dgm:spPr/>
      <dgm:t>
        <a:bodyPr/>
        <a:lstStyle/>
        <a:p>
          <a:r>
            <a:rPr lang="en-US" noProof="0"/>
            <a:t>Key expanded into round keys through a Rijndael key schedule </a:t>
          </a:r>
          <a:br>
            <a:rPr lang="en-US" noProof="0"/>
          </a:br>
          <a:r>
            <a:rPr lang="en-US" noProof="0"/>
            <a:t>(byte rotation, exponentiation of 2 to user-specified value, S-box)</a:t>
          </a:r>
        </a:p>
      </dgm:t>
    </dgm:pt>
    <dgm:pt modelId="{CEF7514E-5E80-463D-AB3A-1D8E7C1668B2}" type="parTrans" cxnId="{8BEEB71D-1D57-4A71-A281-678DF5DBF685}">
      <dgm:prSet/>
      <dgm:spPr/>
      <dgm:t>
        <a:bodyPr/>
        <a:lstStyle/>
        <a:p>
          <a:endParaRPr lang="en-US"/>
        </a:p>
      </dgm:t>
    </dgm:pt>
    <dgm:pt modelId="{25CCD3C1-2A76-4AAF-BC97-65B128444265}" type="sibTrans" cxnId="{8BEEB71D-1D57-4A71-A281-678DF5DBF685}">
      <dgm:prSet/>
      <dgm:spPr/>
      <dgm:t>
        <a:bodyPr/>
        <a:lstStyle/>
        <a:p>
          <a:endParaRPr lang="en-US"/>
        </a:p>
      </dgm:t>
    </dgm:pt>
    <dgm:pt modelId="{7B71CF49-2BFB-4157-A37F-14F86EB83EDD}" type="pres">
      <dgm:prSet presAssocID="{DD3B8FEA-C907-4CE7-82B8-D3673F8B7051}" presName="root" presStyleCnt="0">
        <dgm:presLayoutVars>
          <dgm:dir/>
          <dgm:resizeHandles val="exact"/>
        </dgm:presLayoutVars>
      </dgm:prSet>
      <dgm:spPr/>
    </dgm:pt>
    <dgm:pt modelId="{8CF655A3-FDF1-44BD-9F61-C06EF0B89912}" type="pres">
      <dgm:prSet presAssocID="{055904D6-8673-4462-B95E-DEC4FAB83D4D}" presName="compNode" presStyleCnt="0"/>
      <dgm:spPr/>
    </dgm:pt>
    <dgm:pt modelId="{E25F4DA5-0E6C-4A46-A1A3-B47F30AFE5E8}" type="pres">
      <dgm:prSet presAssocID="{055904D6-8673-4462-B95E-DEC4FAB83D4D}" presName="bgRect" presStyleLbl="bgShp" presStyleIdx="0" presStyleCnt="4"/>
      <dgm:spPr/>
    </dgm:pt>
    <dgm:pt modelId="{4F216504-72DB-4D81-95EB-3930BBF2726B}" type="pres">
      <dgm:prSet presAssocID="{055904D6-8673-4462-B95E-DEC4FAB83D4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ock"/>
        </a:ext>
      </dgm:extLst>
    </dgm:pt>
    <dgm:pt modelId="{43B10086-C076-4422-9F3F-D4730FEB84BB}" type="pres">
      <dgm:prSet presAssocID="{055904D6-8673-4462-B95E-DEC4FAB83D4D}" presName="spaceRect" presStyleCnt="0"/>
      <dgm:spPr/>
    </dgm:pt>
    <dgm:pt modelId="{984C07EF-B705-4D7D-BF1D-CFE350279154}" type="pres">
      <dgm:prSet presAssocID="{055904D6-8673-4462-B95E-DEC4FAB83D4D}" presName="parTx" presStyleLbl="revTx" presStyleIdx="0" presStyleCnt="4">
        <dgm:presLayoutVars>
          <dgm:chMax val="0"/>
          <dgm:chPref val="0"/>
        </dgm:presLayoutVars>
      </dgm:prSet>
      <dgm:spPr/>
    </dgm:pt>
    <dgm:pt modelId="{F355181F-EBEF-4389-9914-9DC590523AAE}" type="pres">
      <dgm:prSet presAssocID="{B00F3CB6-5969-47EB-B5A6-522A9D0BEC65}" presName="sibTrans" presStyleCnt="0"/>
      <dgm:spPr/>
    </dgm:pt>
    <dgm:pt modelId="{016A0CF2-900E-4D22-8D84-199FCE3376DD}" type="pres">
      <dgm:prSet presAssocID="{18E941E4-A453-458F-9755-C98EBFA06A72}" presName="compNode" presStyleCnt="0"/>
      <dgm:spPr/>
    </dgm:pt>
    <dgm:pt modelId="{187C3A4D-8A2C-46C8-9DA3-1385F4DC3D3C}" type="pres">
      <dgm:prSet presAssocID="{18E941E4-A453-458F-9755-C98EBFA06A72}" presName="bgRect" presStyleLbl="bgShp" presStyleIdx="1" presStyleCnt="4"/>
      <dgm:spPr/>
    </dgm:pt>
    <dgm:pt modelId="{9D059162-5B69-411B-BC78-129F91CDDA59}" type="pres">
      <dgm:prSet presAssocID="{18E941E4-A453-458F-9755-C98EBFA06A7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able"/>
        </a:ext>
      </dgm:extLst>
    </dgm:pt>
    <dgm:pt modelId="{6CDC51BD-6579-4C28-BB82-C8BBD01CF6F3}" type="pres">
      <dgm:prSet presAssocID="{18E941E4-A453-458F-9755-C98EBFA06A72}" presName="spaceRect" presStyleCnt="0"/>
      <dgm:spPr/>
    </dgm:pt>
    <dgm:pt modelId="{C2103EAE-F286-4286-8EFB-EC5FFA906176}" type="pres">
      <dgm:prSet presAssocID="{18E941E4-A453-458F-9755-C98EBFA06A72}" presName="parTx" presStyleLbl="revTx" presStyleIdx="1" presStyleCnt="4">
        <dgm:presLayoutVars>
          <dgm:chMax val="0"/>
          <dgm:chPref val="0"/>
        </dgm:presLayoutVars>
      </dgm:prSet>
      <dgm:spPr/>
    </dgm:pt>
    <dgm:pt modelId="{8266235B-0D6D-4248-AC33-102CEF71A6DA}" type="pres">
      <dgm:prSet presAssocID="{D33103EA-1BDF-451A-9436-9D1E5EA67869}" presName="sibTrans" presStyleCnt="0"/>
      <dgm:spPr/>
    </dgm:pt>
    <dgm:pt modelId="{82636080-F222-4174-B926-FC9DFC72EF52}" type="pres">
      <dgm:prSet presAssocID="{CAAE0279-77AE-4609-AA31-42FCFA716B86}" presName="compNode" presStyleCnt="0"/>
      <dgm:spPr/>
    </dgm:pt>
    <dgm:pt modelId="{54962D4E-5CD5-4FE0-94BE-20EC21BEE2D4}" type="pres">
      <dgm:prSet presAssocID="{CAAE0279-77AE-4609-AA31-42FCFA716B86}" presName="bgRect" presStyleLbl="bgShp" presStyleIdx="2" presStyleCnt="4"/>
      <dgm:spPr/>
    </dgm:pt>
    <dgm:pt modelId="{1793E107-9054-46B8-A081-A174C037776E}" type="pres">
      <dgm:prSet presAssocID="{CAAE0279-77AE-4609-AA31-42FCFA716B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ey"/>
        </a:ext>
      </dgm:extLst>
    </dgm:pt>
    <dgm:pt modelId="{F31E4B9F-0514-42FE-AEB8-806493CF8DF6}" type="pres">
      <dgm:prSet presAssocID="{CAAE0279-77AE-4609-AA31-42FCFA716B86}" presName="spaceRect" presStyleCnt="0"/>
      <dgm:spPr/>
    </dgm:pt>
    <dgm:pt modelId="{040256E0-BB07-4572-8C03-74703EB3FBE3}" type="pres">
      <dgm:prSet presAssocID="{CAAE0279-77AE-4609-AA31-42FCFA716B86}" presName="parTx" presStyleLbl="revTx" presStyleIdx="2" presStyleCnt="4">
        <dgm:presLayoutVars>
          <dgm:chMax val="0"/>
          <dgm:chPref val="0"/>
        </dgm:presLayoutVars>
      </dgm:prSet>
      <dgm:spPr/>
    </dgm:pt>
    <dgm:pt modelId="{4C62399A-6A0D-49E1-A07F-6B93B918261A}" type="pres">
      <dgm:prSet presAssocID="{3F1F4A29-6F58-4078-8B7B-5AA948B6D9E3}" presName="sibTrans" presStyleCnt="0"/>
      <dgm:spPr/>
    </dgm:pt>
    <dgm:pt modelId="{0B8B2C92-5B78-456A-BCBA-5A8BED3129B8}" type="pres">
      <dgm:prSet presAssocID="{EF344F51-EF83-45CE-A081-63B97F44C060}" presName="compNode" presStyleCnt="0"/>
      <dgm:spPr/>
    </dgm:pt>
    <dgm:pt modelId="{C61B16DD-D53C-4B2D-BEDC-8F683D99467C}" type="pres">
      <dgm:prSet presAssocID="{EF344F51-EF83-45CE-A081-63B97F44C060}" presName="bgRect" presStyleLbl="bgShp" presStyleIdx="3" presStyleCnt="4"/>
      <dgm:spPr/>
    </dgm:pt>
    <dgm:pt modelId="{B177DDEF-B7D0-4DB3-9FC3-E249ABDF6857}" type="pres">
      <dgm:prSet presAssocID="{EF344F51-EF83-45CE-A081-63B97F44C06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ircles with lines"/>
        </a:ext>
      </dgm:extLst>
    </dgm:pt>
    <dgm:pt modelId="{3C5DB373-E0E2-4D77-BA70-8CD5B6346F3D}" type="pres">
      <dgm:prSet presAssocID="{EF344F51-EF83-45CE-A081-63B97F44C060}" presName="spaceRect" presStyleCnt="0"/>
      <dgm:spPr/>
    </dgm:pt>
    <dgm:pt modelId="{1B560366-5F26-44BC-A660-5B533D54B6DB}" type="pres">
      <dgm:prSet presAssocID="{EF344F51-EF83-45CE-A081-63B97F44C060}" presName="parTx" presStyleLbl="revTx" presStyleIdx="3" presStyleCnt="4">
        <dgm:presLayoutVars>
          <dgm:chMax val="0"/>
          <dgm:chPref val="0"/>
        </dgm:presLayoutVars>
      </dgm:prSet>
      <dgm:spPr/>
    </dgm:pt>
  </dgm:ptLst>
  <dgm:cxnLst>
    <dgm:cxn modelId="{8BEEB71D-1D57-4A71-A281-678DF5DBF685}" srcId="{DD3B8FEA-C907-4CE7-82B8-D3673F8B7051}" destId="{EF344F51-EF83-45CE-A081-63B97F44C060}" srcOrd="3" destOrd="0" parTransId="{CEF7514E-5E80-463D-AB3A-1D8E7C1668B2}" sibTransId="{25CCD3C1-2A76-4AAF-BC97-65B128444265}"/>
    <dgm:cxn modelId="{52BDFF21-D5C6-40D1-BA30-5C27378B6D4C}" type="presOf" srcId="{DD3B8FEA-C907-4CE7-82B8-D3673F8B7051}" destId="{7B71CF49-2BFB-4157-A37F-14F86EB83EDD}" srcOrd="0" destOrd="0" presId="urn:microsoft.com/office/officeart/2018/2/layout/IconVerticalSolidList"/>
    <dgm:cxn modelId="{06C1B125-0A1D-4A1E-A289-09B0F2D7AEE9}" type="presOf" srcId="{CAAE0279-77AE-4609-AA31-42FCFA716B86}" destId="{040256E0-BB07-4572-8C03-74703EB3FBE3}" srcOrd="0" destOrd="0" presId="urn:microsoft.com/office/officeart/2018/2/layout/IconVerticalSolidList"/>
    <dgm:cxn modelId="{A556BC25-24B9-420D-A489-AF2A13F3A73E}" srcId="{DD3B8FEA-C907-4CE7-82B8-D3673F8B7051}" destId="{CAAE0279-77AE-4609-AA31-42FCFA716B86}" srcOrd="2" destOrd="0" parTransId="{ED97ACAC-5B3C-4165-AF2C-0E6A8F3C403E}" sibTransId="{3F1F4A29-6F58-4078-8B7B-5AA948B6D9E3}"/>
    <dgm:cxn modelId="{28616451-0C18-4722-9CA8-F649760C41D4}" srcId="{DD3B8FEA-C907-4CE7-82B8-D3673F8B7051}" destId="{18E941E4-A453-458F-9755-C98EBFA06A72}" srcOrd="1" destOrd="0" parTransId="{E154781D-785E-4D9E-9DAE-A13DA4D3D35B}" sibTransId="{D33103EA-1BDF-451A-9436-9D1E5EA67869}"/>
    <dgm:cxn modelId="{FC524F95-BE28-47EA-84C7-BB7BA4050105}" type="presOf" srcId="{18E941E4-A453-458F-9755-C98EBFA06A72}" destId="{C2103EAE-F286-4286-8EFB-EC5FFA906176}" srcOrd="0" destOrd="0" presId="urn:microsoft.com/office/officeart/2018/2/layout/IconVerticalSolidList"/>
    <dgm:cxn modelId="{7E9A2398-7B87-4053-91E9-EF1CE7BA4FAA}" srcId="{DD3B8FEA-C907-4CE7-82B8-D3673F8B7051}" destId="{055904D6-8673-4462-B95E-DEC4FAB83D4D}" srcOrd="0" destOrd="0" parTransId="{40DDF811-882B-437D-8612-3D39B776A526}" sibTransId="{B00F3CB6-5969-47EB-B5A6-522A9D0BEC65}"/>
    <dgm:cxn modelId="{B25666BA-9C38-449F-B4AF-1C2C3A165388}" type="presOf" srcId="{EF344F51-EF83-45CE-A081-63B97F44C060}" destId="{1B560366-5F26-44BC-A660-5B533D54B6DB}" srcOrd="0" destOrd="0" presId="urn:microsoft.com/office/officeart/2018/2/layout/IconVerticalSolidList"/>
    <dgm:cxn modelId="{544628D8-72FD-43D7-9759-003EF7749880}" type="presOf" srcId="{055904D6-8673-4462-B95E-DEC4FAB83D4D}" destId="{984C07EF-B705-4D7D-BF1D-CFE350279154}" srcOrd="0" destOrd="0" presId="urn:microsoft.com/office/officeart/2018/2/layout/IconVerticalSolidList"/>
    <dgm:cxn modelId="{C32BAE41-FFCB-44C5-81E5-08C5C8648D2F}" type="presParOf" srcId="{7B71CF49-2BFB-4157-A37F-14F86EB83EDD}" destId="{8CF655A3-FDF1-44BD-9F61-C06EF0B89912}" srcOrd="0" destOrd="0" presId="urn:microsoft.com/office/officeart/2018/2/layout/IconVerticalSolidList"/>
    <dgm:cxn modelId="{0C045F66-E488-415D-9862-020A71BF3B0F}" type="presParOf" srcId="{8CF655A3-FDF1-44BD-9F61-C06EF0B89912}" destId="{E25F4DA5-0E6C-4A46-A1A3-B47F30AFE5E8}" srcOrd="0" destOrd="0" presId="urn:microsoft.com/office/officeart/2018/2/layout/IconVerticalSolidList"/>
    <dgm:cxn modelId="{E66CC39C-02B9-413B-9D71-B5887033D328}" type="presParOf" srcId="{8CF655A3-FDF1-44BD-9F61-C06EF0B89912}" destId="{4F216504-72DB-4D81-95EB-3930BBF2726B}" srcOrd="1" destOrd="0" presId="urn:microsoft.com/office/officeart/2018/2/layout/IconVerticalSolidList"/>
    <dgm:cxn modelId="{3B761C92-A744-4459-A452-8BDEAFBE50E4}" type="presParOf" srcId="{8CF655A3-FDF1-44BD-9F61-C06EF0B89912}" destId="{43B10086-C076-4422-9F3F-D4730FEB84BB}" srcOrd="2" destOrd="0" presId="urn:microsoft.com/office/officeart/2018/2/layout/IconVerticalSolidList"/>
    <dgm:cxn modelId="{9A4DB9DE-7A20-4B51-8E4B-27E22CE234AC}" type="presParOf" srcId="{8CF655A3-FDF1-44BD-9F61-C06EF0B89912}" destId="{984C07EF-B705-4D7D-BF1D-CFE350279154}" srcOrd="3" destOrd="0" presId="urn:microsoft.com/office/officeart/2018/2/layout/IconVerticalSolidList"/>
    <dgm:cxn modelId="{23D96EB2-C56F-47F0-9657-33546D918900}" type="presParOf" srcId="{7B71CF49-2BFB-4157-A37F-14F86EB83EDD}" destId="{F355181F-EBEF-4389-9914-9DC590523AAE}" srcOrd="1" destOrd="0" presId="urn:microsoft.com/office/officeart/2018/2/layout/IconVerticalSolidList"/>
    <dgm:cxn modelId="{0D4223AE-7368-4EF9-B555-89F4BEE8E8F5}" type="presParOf" srcId="{7B71CF49-2BFB-4157-A37F-14F86EB83EDD}" destId="{016A0CF2-900E-4D22-8D84-199FCE3376DD}" srcOrd="2" destOrd="0" presId="urn:microsoft.com/office/officeart/2018/2/layout/IconVerticalSolidList"/>
    <dgm:cxn modelId="{44B9CFC6-6BC2-409E-94A7-DA0DBF9CF7DE}" type="presParOf" srcId="{016A0CF2-900E-4D22-8D84-199FCE3376DD}" destId="{187C3A4D-8A2C-46C8-9DA3-1385F4DC3D3C}" srcOrd="0" destOrd="0" presId="urn:microsoft.com/office/officeart/2018/2/layout/IconVerticalSolidList"/>
    <dgm:cxn modelId="{82C8B696-E153-4035-BB4F-E283386F1A35}" type="presParOf" srcId="{016A0CF2-900E-4D22-8D84-199FCE3376DD}" destId="{9D059162-5B69-411B-BC78-129F91CDDA59}" srcOrd="1" destOrd="0" presId="urn:microsoft.com/office/officeart/2018/2/layout/IconVerticalSolidList"/>
    <dgm:cxn modelId="{08C557A4-2EF1-4940-B614-CCA4458536C4}" type="presParOf" srcId="{016A0CF2-900E-4D22-8D84-199FCE3376DD}" destId="{6CDC51BD-6579-4C28-BB82-C8BBD01CF6F3}" srcOrd="2" destOrd="0" presId="urn:microsoft.com/office/officeart/2018/2/layout/IconVerticalSolidList"/>
    <dgm:cxn modelId="{21534B59-9D0E-4762-951A-B6638381AFF7}" type="presParOf" srcId="{016A0CF2-900E-4D22-8D84-199FCE3376DD}" destId="{C2103EAE-F286-4286-8EFB-EC5FFA906176}" srcOrd="3" destOrd="0" presId="urn:microsoft.com/office/officeart/2018/2/layout/IconVerticalSolidList"/>
    <dgm:cxn modelId="{68375D5F-1FF1-4057-907E-7706001E7A51}" type="presParOf" srcId="{7B71CF49-2BFB-4157-A37F-14F86EB83EDD}" destId="{8266235B-0D6D-4248-AC33-102CEF71A6DA}" srcOrd="3" destOrd="0" presId="urn:microsoft.com/office/officeart/2018/2/layout/IconVerticalSolidList"/>
    <dgm:cxn modelId="{BB5C3243-D382-4F5C-8CA2-34B4F99FA424}" type="presParOf" srcId="{7B71CF49-2BFB-4157-A37F-14F86EB83EDD}" destId="{82636080-F222-4174-B926-FC9DFC72EF52}" srcOrd="4" destOrd="0" presId="urn:microsoft.com/office/officeart/2018/2/layout/IconVerticalSolidList"/>
    <dgm:cxn modelId="{11C8021D-24C6-468F-8F2F-A53D0EB21298}" type="presParOf" srcId="{82636080-F222-4174-B926-FC9DFC72EF52}" destId="{54962D4E-5CD5-4FE0-94BE-20EC21BEE2D4}" srcOrd="0" destOrd="0" presId="urn:microsoft.com/office/officeart/2018/2/layout/IconVerticalSolidList"/>
    <dgm:cxn modelId="{42155842-488A-4672-A6B3-A03794091A9F}" type="presParOf" srcId="{82636080-F222-4174-B926-FC9DFC72EF52}" destId="{1793E107-9054-46B8-A081-A174C037776E}" srcOrd="1" destOrd="0" presId="urn:microsoft.com/office/officeart/2018/2/layout/IconVerticalSolidList"/>
    <dgm:cxn modelId="{D5423C6F-CE5D-4DB7-BB93-985A09492B59}" type="presParOf" srcId="{82636080-F222-4174-B926-FC9DFC72EF52}" destId="{F31E4B9F-0514-42FE-AEB8-806493CF8DF6}" srcOrd="2" destOrd="0" presId="urn:microsoft.com/office/officeart/2018/2/layout/IconVerticalSolidList"/>
    <dgm:cxn modelId="{A15F6389-D11C-4FFF-9859-DD6B464086A3}" type="presParOf" srcId="{82636080-F222-4174-B926-FC9DFC72EF52}" destId="{040256E0-BB07-4572-8C03-74703EB3FBE3}" srcOrd="3" destOrd="0" presId="urn:microsoft.com/office/officeart/2018/2/layout/IconVerticalSolidList"/>
    <dgm:cxn modelId="{A610FFCD-8F6F-4E33-89BE-0093215B231B}" type="presParOf" srcId="{7B71CF49-2BFB-4157-A37F-14F86EB83EDD}" destId="{4C62399A-6A0D-49E1-A07F-6B93B918261A}" srcOrd="5" destOrd="0" presId="urn:microsoft.com/office/officeart/2018/2/layout/IconVerticalSolidList"/>
    <dgm:cxn modelId="{4D992872-870F-4868-850D-CC2150C884E1}" type="presParOf" srcId="{7B71CF49-2BFB-4157-A37F-14F86EB83EDD}" destId="{0B8B2C92-5B78-456A-BCBA-5A8BED3129B8}" srcOrd="6" destOrd="0" presId="urn:microsoft.com/office/officeart/2018/2/layout/IconVerticalSolidList"/>
    <dgm:cxn modelId="{CFD2836F-9AFB-445F-8031-5F95C1EF6949}" type="presParOf" srcId="{0B8B2C92-5B78-456A-BCBA-5A8BED3129B8}" destId="{C61B16DD-D53C-4B2D-BEDC-8F683D99467C}" srcOrd="0" destOrd="0" presId="urn:microsoft.com/office/officeart/2018/2/layout/IconVerticalSolidList"/>
    <dgm:cxn modelId="{2D4C3D7D-EF17-447F-9075-1EA956BC0D53}" type="presParOf" srcId="{0B8B2C92-5B78-456A-BCBA-5A8BED3129B8}" destId="{B177DDEF-B7D0-4DB3-9FC3-E249ABDF6857}" srcOrd="1" destOrd="0" presId="urn:microsoft.com/office/officeart/2018/2/layout/IconVerticalSolidList"/>
    <dgm:cxn modelId="{072C5DD2-5A7A-4AEB-8F8A-1E25E716B97C}" type="presParOf" srcId="{0B8B2C92-5B78-456A-BCBA-5A8BED3129B8}" destId="{3C5DB373-E0E2-4D77-BA70-8CD5B6346F3D}" srcOrd="2" destOrd="0" presId="urn:microsoft.com/office/officeart/2018/2/layout/IconVerticalSolidList"/>
    <dgm:cxn modelId="{60001CFA-F7C1-46EC-981D-9758D88E4FA6}" type="presParOf" srcId="{0B8B2C92-5B78-456A-BCBA-5A8BED3129B8}" destId="{1B560366-5F26-44BC-A660-5B533D54B6D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B3A6B3-8374-4731-A2D0-AE3E95C6D1E3}" type="doc">
      <dgm:prSet loTypeId="urn:microsoft.com/office/officeart/2016/7/layout/LinearBlockProcessNumbered" loCatId="process" qsTypeId="urn:microsoft.com/office/officeart/2005/8/quickstyle/simple1" qsCatId="simple" csTypeId="urn:microsoft.com/office/officeart/2005/8/colors/accent2_2" csCatId="accent2" phldr="1"/>
      <dgm:spPr/>
      <dgm:t>
        <a:bodyPr/>
        <a:lstStyle/>
        <a:p>
          <a:endParaRPr lang="en-US"/>
        </a:p>
      </dgm:t>
    </dgm:pt>
    <dgm:pt modelId="{890C347B-D116-4F59-936B-DB1284297C9C}">
      <dgm:prSet custT="1"/>
      <dgm:spPr/>
      <dgm:t>
        <a:bodyPr/>
        <a:lstStyle/>
        <a:p>
          <a:r>
            <a:rPr lang="en-US" sz="2100" noProof="0"/>
            <a:t>Two parties agree publicly on two prime numbers (generator </a:t>
          </a:r>
          <a:r>
            <a:rPr lang="en-US" sz="2100" i="1" noProof="0"/>
            <a:t>g,</a:t>
          </a:r>
          <a:r>
            <a:rPr lang="en-US" sz="2100" noProof="0"/>
            <a:t> and modulus </a:t>
          </a:r>
          <a:r>
            <a:rPr lang="en-US" sz="2100" i="1" noProof="0"/>
            <a:t>p</a:t>
          </a:r>
          <a:r>
            <a:rPr lang="en-US" sz="2100" noProof="0"/>
            <a:t>)</a:t>
          </a:r>
        </a:p>
      </dgm:t>
    </dgm:pt>
    <dgm:pt modelId="{D58171CE-5E04-453A-95DA-9395150CB09B}" type="parTrans" cxnId="{35C17B0A-58D4-4AEB-AABC-DC2CCA5BD062}">
      <dgm:prSet/>
      <dgm:spPr/>
      <dgm:t>
        <a:bodyPr/>
        <a:lstStyle/>
        <a:p>
          <a:endParaRPr lang="en-US"/>
        </a:p>
      </dgm:t>
    </dgm:pt>
    <dgm:pt modelId="{A2F871C1-BF34-4C55-BDD1-22F4DD050FB6}" type="sibTrans" cxnId="{35C17B0A-58D4-4AEB-AABC-DC2CCA5BD062}">
      <dgm:prSet phldrT="01" phldr="0"/>
      <dgm:spPr/>
      <dgm:t>
        <a:bodyPr/>
        <a:lstStyle/>
        <a:p>
          <a:r>
            <a:rPr lang="en-US"/>
            <a:t>01</a:t>
          </a:r>
        </a:p>
      </dgm:t>
    </dgm:pt>
    <dgm:pt modelId="{E95398C3-0F13-44EE-AE87-7433E3379F28}">
      <dgm:prSet custT="1"/>
      <dgm:spPr/>
      <dgm:t>
        <a:bodyPr/>
        <a:lstStyle/>
        <a:p>
          <a:r>
            <a:rPr lang="en-US" sz="2100" noProof="0"/>
            <a:t>First selects a secret prime number </a:t>
          </a:r>
          <a:r>
            <a:rPr lang="en-US" sz="2100" i="1" noProof="0"/>
            <a:t>a</a:t>
          </a:r>
          <a:r>
            <a:rPr lang="en-US" sz="2100" noProof="0"/>
            <a:t>, computes </a:t>
          </a:r>
          <a:br>
            <a:rPr lang="en-US" sz="2100" noProof="0"/>
          </a:br>
          <a:r>
            <a:rPr lang="en-US" sz="2100" noProof="0"/>
            <a:t>A = </a:t>
          </a:r>
          <a:r>
            <a:rPr lang="en-US" sz="2100" i="1" noProof="0"/>
            <a:t>g</a:t>
          </a:r>
          <a:r>
            <a:rPr lang="en-US" sz="2100" i="1" baseline="30000" noProof="0"/>
            <a:t>a</a:t>
          </a:r>
          <a:r>
            <a:rPr lang="en-US" sz="2100" noProof="0"/>
            <a:t> mod </a:t>
          </a:r>
          <a:r>
            <a:rPr lang="en-US" sz="2100" i="1" noProof="0"/>
            <a:t>p,</a:t>
          </a:r>
          <a:r>
            <a:rPr lang="en-US" sz="2100" noProof="0"/>
            <a:t> then sends </a:t>
          </a:r>
          <a:r>
            <a:rPr lang="en-US" sz="2100" i="1" noProof="0"/>
            <a:t>A</a:t>
          </a:r>
          <a:endParaRPr lang="en-US" sz="2100" noProof="0"/>
        </a:p>
      </dgm:t>
    </dgm:pt>
    <dgm:pt modelId="{CDBD3444-5CDE-4750-8E62-BAC6591BD7E6}" type="parTrans" cxnId="{C50AB501-49CD-444F-BB8E-212E0B71A266}">
      <dgm:prSet/>
      <dgm:spPr/>
      <dgm:t>
        <a:bodyPr/>
        <a:lstStyle/>
        <a:p>
          <a:endParaRPr lang="en-US"/>
        </a:p>
      </dgm:t>
    </dgm:pt>
    <dgm:pt modelId="{B975B08C-7B51-40EB-88B6-8AE970FC2A55}" type="sibTrans" cxnId="{C50AB501-49CD-444F-BB8E-212E0B71A266}">
      <dgm:prSet phldrT="02" phldr="0"/>
      <dgm:spPr/>
      <dgm:t>
        <a:bodyPr/>
        <a:lstStyle/>
        <a:p>
          <a:r>
            <a:rPr lang="en-US"/>
            <a:t>02</a:t>
          </a:r>
        </a:p>
      </dgm:t>
    </dgm:pt>
    <dgm:pt modelId="{CF363FCD-1A1F-4012-B2AF-17E60AD486C8}">
      <dgm:prSet custT="1"/>
      <dgm:spPr/>
      <dgm:t>
        <a:bodyPr/>
        <a:lstStyle/>
        <a:p>
          <a:r>
            <a:rPr lang="en-US" sz="2100" noProof="0"/>
            <a:t>Second picks a secret number </a:t>
          </a:r>
          <a:r>
            <a:rPr lang="en-US" sz="2100" i="1" noProof="0"/>
            <a:t>b</a:t>
          </a:r>
          <a:r>
            <a:rPr lang="en-US" sz="2100" noProof="0"/>
            <a:t>, computes </a:t>
          </a:r>
          <a:br>
            <a:rPr lang="en-US" sz="2100" noProof="0"/>
          </a:br>
          <a:r>
            <a:rPr lang="en-US" sz="2100" i="1" noProof="0"/>
            <a:t>B</a:t>
          </a:r>
          <a:r>
            <a:rPr lang="en-US" sz="2100" noProof="0"/>
            <a:t> = </a:t>
          </a:r>
          <a:r>
            <a:rPr lang="en-US" sz="2100" i="1" noProof="0"/>
            <a:t>g</a:t>
          </a:r>
          <a:r>
            <a:rPr lang="en-US" sz="2100" i="1" baseline="30000" noProof="0"/>
            <a:t>b</a:t>
          </a:r>
          <a:r>
            <a:rPr lang="en-US" sz="2100" noProof="0"/>
            <a:t> mod </a:t>
          </a:r>
          <a:r>
            <a:rPr lang="en-US" sz="2100" i="1" noProof="0"/>
            <a:t>p,</a:t>
          </a:r>
          <a:r>
            <a:rPr lang="en-US" sz="2100" noProof="0"/>
            <a:t> and sends B to first party</a:t>
          </a:r>
        </a:p>
      </dgm:t>
    </dgm:pt>
    <dgm:pt modelId="{0CE158EF-C5CF-4027-91EA-B245828C0B39}" type="parTrans" cxnId="{1CB959D8-81E4-4F79-8BFD-7B821D724560}">
      <dgm:prSet/>
      <dgm:spPr/>
      <dgm:t>
        <a:bodyPr/>
        <a:lstStyle/>
        <a:p>
          <a:endParaRPr lang="en-US"/>
        </a:p>
      </dgm:t>
    </dgm:pt>
    <dgm:pt modelId="{32E7AC45-904A-4554-9D78-B21745E16A6C}" type="sibTrans" cxnId="{1CB959D8-81E4-4F79-8BFD-7B821D724560}">
      <dgm:prSet phldrT="03" phldr="0"/>
      <dgm:spPr/>
      <dgm:t>
        <a:bodyPr/>
        <a:lstStyle/>
        <a:p>
          <a:r>
            <a:rPr lang="en-US"/>
            <a:t>03</a:t>
          </a:r>
        </a:p>
      </dgm:t>
    </dgm:pt>
    <dgm:pt modelId="{14FC60B5-C81B-48B1-BD8C-4CF235851643}">
      <dgm:prSet custT="1"/>
      <dgm:spPr/>
      <dgm:t>
        <a:bodyPr/>
        <a:lstStyle/>
        <a:p>
          <a:r>
            <a:rPr lang="en-US" sz="2100" noProof="0"/>
            <a:t>Second party computes A</a:t>
          </a:r>
          <a:r>
            <a:rPr lang="en-US" sz="2100" baseline="30000" noProof="0"/>
            <a:t>b </a:t>
          </a:r>
          <a:r>
            <a:rPr lang="en-US" sz="2100" noProof="0"/>
            <a:t>mod p, first party calculates </a:t>
          </a:r>
          <a:br>
            <a:rPr lang="en-US" sz="2100" noProof="0"/>
          </a:br>
          <a:r>
            <a:rPr lang="en-US" sz="2100" noProof="0"/>
            <a:t>B</a:t>
          </a:r>
          <a:r>
            <a:rPr lang="en-US" sz="2100" baseline="30000" noProof="0"/>
            <a:t>a </a:t>
          </a:r>
          <a:r>
            <a:rPr lang="en-US" sz="2100" noProof="0"/>
            <a:t>mod p.</a:t>
          </a:r>
        </a:p>
      </dgm:t>
    </dgm:pt>
    <dgm:pt modelId="{D58E5DE5-8C42-4CF8-AC93-D31C748C438E}" type="parTrans" cxnId="{08A38F2A-FD13-40BF-9435-78C38B955784}">
      <dgm:prSet/>
      <dgm:spPr/>
      <dgm:t>
        <a:bodyPr/>
        <a:lstStyle/>
        <a:p>
          <a:endParaRPr lang="en-US"/>
        </a:p>
      </dgm:t>
    </dgm:pt>
    <dgm:pt modelId="{2F95E0C8-CB0B-4DBC-9DFC-8501C1A98191}" type="sibTrans" cxnId="{08A38F2A-FD13-40BF-9435-78C38B955784}">
      <dgm:prSet phldrT="04" phldr="0"/>
      <dgm:spPr/>
      <dgm:t>
        <a:bodyPr/>
        <a:lstStyle/>
        <a:p>
          <a:r>
            <a:rPr lang="en-US"/>
            <a:t>04</a:t>
          </a:r>
        </a:p>
      </dgm:t>
    </dgm:pt>
    <dgm:pt modelId="{0FE447B7-700B-464D-BD28-0C5BCC4069F8}">
      <dgm:prSet custT="1"/>
      <dgm:spPr/>
      <dgm:t>
        <a:bodyPr/>
        <a:lstStyle/>
        <a:p>
          <a:r>
            <a:rPr lang="en-US" sz="2100" noProof="0"/>
            <a:t>Both results will be the same, i.e. </a:t>
          </a:r>
          <a:br>
            <a:rPr lang="en-US" sz="2100" noProof="0"/>
          </a:br>
          <a:r>
            <a:rPr lang="en-US" sz="2100" noProof="0"/>
            <a:t>g</a:t>
          </a:r>
          <a:r>
            <a:rPr lang="en-US" sz="2100" baseline="30000" noProof="0"/>
            <a:t>ab </a:t>
          </a:r>
          <a:r>
            <a:rPr lang="en-US" sz="2100" noProof="0"/>
            <a:t>mod p. </a:t>
          </a:r>
          <a:br>
            <a:rPr lang="en-US" sz="2100" noProof="0"/>
          </a:br>
          <a:r>
            <a:rPr lang="en-US" sz="2100" noProof="0"/>
            <a:t>This is the shared secret</a:t>
          </a:r>
        </a:p>
      </dgm:t>
    </dgm:pt>
    <dgm:pt modelId="{8D760990-ADFA-4783-9BD9-E23F5DCB5267}" type="parTrans" cxnId="{E41C662D-496C-45B5-9185-1E5350B1C2C5}">
      <dgm:prSet/>
      <dgm:spPr/>
      <dgm:t>
        <a:bodyPr/>
        <a:lstStyle/>
        <a:p>
          <a:endParaRPr lang="en-US"/>
        </a:p>
      </dgm:t>
    </dgm:pt>
    <dgm:pt modelId="{2C7916EE-9528-4052-94D0-82266C503370}" type="sibTrans" cxnId="{E41C662D-496C-45B5-9185-1E5350B1C2C5}">
      <dgm:prSet phldrT="05" phldr="0"/>
      <dgm:spPr/>
      <dgm:t>
        <a:bodyPr/>
        <a:lstStyle/>
        <a:p>
          <a:r>
            <a:rPr lang="en-US"/>
            <a:t>05</a:t>
          </a:r>
        </a:p>
      </dgm:t>
    </dgm:pt>
    <dgm:pt modelId="{92CEC596-4670-4FA1-BBAD-302A25E37425}" type="pres">
      <dgm:prSet presAssocID="{5CB3A6B3-8374-4731-A2D0-AE3E95C6D1E3}" presName="Name0" presStyleCnt="0">
        <dgm:presLayoutVars>
          <dgm:animLvl val="lvl"/>
          <dgm:resizeHandles val="exact"/>
        </dgm:presLayoutVars>
      </dgm:prSet>
      <dgm:spPr/>
    </dgm:pt>
    <dgm:pt modelId="{AB6C29F7-BE4F-4EC2-8043-338A13F0434C}" type="pres">
      <dgm:prSet presAssocID="{890C347B-D116-4F59-936B-DB1284297C9C}" presName="compositeNode" presStyleCnt="0">
        <dgm:presLayoutVars>
          <dgm:bulletEnabled val="1"/>
        </dgm:presLayoutVars>
      </dgm:prSet>
      <dgm:spPr/>
    </dgm:pt>
    <dgm:pt modelId="{0082778C-D0EB-480E-890D-179F3D17791E}" type="pres">
      <dgm:prSet presAssocID="{890C347B-D116-4F59-936B-DB1284297C9C}" presName="bgRect" presStyleLbl="alignNode1" presStyleIdx="0" presStyleCnt="5" custScaleY="164630"/>
      <dgm:spPr/>
    </dgm:pt>
    <dgm:pt modelId="{7060327D-DF37-4994-A1AA-45B40534C482}" type="pres">
      <dgm:prSet presAssocID="{A2F871C1-BF34-4C55-BDD1-22F4DD050FB6}" presName="sibTransNodeRect" presStyleLbl="alignNode1" presStyleIdx="0" presStyleCnt="5" custLinFactNeighborY="-19165">
        <dgm:presLayoutVars>
          <dgm:chMax val="0"/>
          <dgm:bulletEnabled val="1"/>
        </dgm:presLayoutVars>
      </dgm:prSet>
      <dgm:spPr/>
    </dgm:pt>
    <dgm:pt modelId="{E031645B-B8AD-4DB2-BAF4-3C5D94C30D16}" type="pres">
      <dgm:prSet presAssocID="{890C347B-D116-4F59-936B-DB1284297C9C}" presName="nodeRect" presStyleLbl="alignNode1" presStyleIdx="0" presStyleCnt="5">
        <dgm:presLayoutVars>
          <dgm:bulletEnabled val="1"/>
        </dgm:presLayoutVars>
      </dgm:prSet>
      <dgm:spPr/>
    </dgm:pt>
    <dgm:pt modelId="{642DE265-A1C3-416B-845B-F49C2AECF251}" type="pres">
      <dgm:prSet presAssocID="{A2F871C1-BF34-4C55-BDD1-22F4DD050FB6}" presName="sibTrans" presStyleCnt="0"/>
      <dgm:spPr/>
    </dgm:pt>
    <dgm:pt modelId="{26AE8AFF-BA13-4370-AE35-D8A23B968F75}" type="pres">
      <dgm:prSet presAssocID="{E95398C3-0F13-44EE-AE87-7433E3379F28}" presName="compositeNode" presStyleCnt="0">
        <dgm:presLayoutVars>
          <dgm:bulletEnabled val="1"/>
        </dgm:presLayoutVars>
      </dgm:prSet>
      <dgm:spPr/>
    </dgm:pt>
    <dgm:pt modelId="{654AC2CF-B1BB-4750-82BB-6ACDA23D0557}" type="pres">
      <dgm:prSet presAssocID="{E95398C3-0F13-44EE-AE87-7433E3379F28}" presName="bgRect" presStyleLbl="alignNode1" presStyleIdx="1" presStyleCnt="5" custScaleY="164630"/>
      <dgm:spPr/>
    </dgm:pt>
    <dgm:pt modelId="{5938EEA9-41E1-4319-A071-F50B794BAB96}" type="pres">
      <dgm:prSet presAssocID="{B975B08C-7B51-40EB-88B6-8AE970FC2A55}" presName="sibTransNodeRect" presStyleLbl="alignNode1" presStyleIdx="1" presStyleCnt="5" custLinFactNeighborY="-19165">
        <dgm:presLayoutVars>
          <dgm:chMax val="0"/>
          <dgm:bulletEnabled val="1"/>
        </dgm:presLayoutVars>
      </dgm:prSet>
      <dgm:spPr/>
    </dgm:pt>
    <dgm:pt modelId="{67BEC51A-D757-43F7-B392-90449F3EE4C3}" type="pres">
      <dgm:prSet presAssocID="{E95398C3-0F13-44EE-AE87-7433E3379F28}" presName="nodeRect" presStyleLbl="alignNode1" presStyleIdx="1" presStyleCnt="5">
        <dgm:presLayoutVars>
          <dgm:bulletEnabled val="1"/>
        </dgm:presLayoutVars>
      </dgm:prSet>
      <dgm:spPr/>
    </dgm:pt>
    <dgm:pt modelId="{5B953FEF-75D1-42C3-A580-4E7B0C8EE303}" type="pres">
      <dgm:prSet presAssocID="{B975B08C-7B51-40EB-88B6-8AE970FC2A55}" presName="sibTrans" presStyleCnt="0"/>
      <dgm:spPr/>
    </dgm:pt>
    <dgm:pt modelId="{B4785F4C-C5DC-4D69-A993-31F651BE7E6B}" type="pres">
      <dgm:prSet presAssocID="{CF363FCD-1A1F-4012-B2AF-17E60AD486C8}" presName="compositeNode" presStyleCnt="0">
        <dgm:presLayoutVars>
          <dgm:bulletEnabled val="1"/>
        </dgm:presLayoutVars>
      </dgm:prSet>
      <dgm:spPr/>
    </dgm:pt>
    <dgm:pt modelId="{9E573ED0-939C-4610-AFAF-78EFD4C30EC3}" type="pres">
      <dgm:prSet presAssocID="{CF363FCD-1A1F-4012-B2AF-17E60AD486C8}" presName="bgRect" presStyleLbl="alignNode1" presStyleIdx="2" presStyleCnt="5" custScaleY="164630"/>
      <dgm:spPr/>
    </dgm:pt>
    <dgm:pt modelId="{6ACA7A8A-F62E-4801-A3C2-30A03B725677}" type="pres">
      <dgm:prSet presAssocID="{32E7AC45-904A-4554-9D78-B21745E16A6C}" presName="sibTransNodeRect" presStyleLbl="alignNode1" presStyleIdx="2" presStyleCnt="5" custLinFactNeighborY="-19165">
        <dgm:presLayoutVars>
          <dgm:chMax val="0"/>
          <dgm:bulletEnabled val="1"/>
        </dgm:presLayoutVars>
      </dgm:prSet>
      <dgm:spPr/>
    </dgm:pt>
    <dgm:pt modelId="{83116B64-2C2F-492A-BFF7-E18B8BD82927}" type="pres">
      <dgm:prSet presAssocID="{CF363FCD-1A1F-4012-B2AF-17E60AD486C8}" presName="nodeRect" presStyleLbl="alignNode1" presStyleIdx="2" presStyleCnt="5">
        <dgm:presLayoutVars>
          <dgm:bulletEnabled val="1"/>
        </dgm:presLayoutVars>
      </dgm:prSet>
      <dgm:spPr/>
    </dgm:pt>
    <dgm:pt modelId="{5020E733-076A-4A7A-A5A3-43AF07574A62}" type="pres">
      <dgm:prSet presAssocID="{32E7AC45-904A-4554-9D78-B21745E16A6C}" presName="sibTrans" presStyleCnt="0"/>
      <dgm:spPr/>
    </dgm:pt>
    <dgm:pt modelId="{09788562-75E0-4EB0-AF48-1D7BFAD6B20F}" type="pres">
      <dgm:prSet presAssocID="{14FC60B5-C81B-48B1-BD8C-4CF235851643}" presName="compositeNode" presStyleCnt="0">
        <dgm:presLayoutVars>
          <dgm:bulletEnabled val="1"/>
        </dgm:presLayoutVars>
      </dgm:prSet>
      <dgm:spPr/>
    </dgm:pt>
    <dgm:pt modelId="{8BE2E021-5577-48D5-A181-82F1C4A0FB68}" type="pres">
      <dgm:prSet presAssocID="{14FC60B5-C81B-48B1-BD8C-4CF235851643}" presName="bgRect" presStyleLbl="alignNode1" presStyleIdx="3" presStyleCnt="5" custScaleY="164630"/>
      <dgm:spPr/>
    </dgm:pt>
    <dgm:pt modelId="{BBF97440-15A1-4DD8-8C43-966E70954082}" type="pres">
      <dgm:prSet presAssocID="{2F95E0C8-CB0B-4DBC-9DFC-8501C1A98191}" presName="sibTransNodeRect" presStyleLbl="alignNode1" presStyleIdx="3" presStyleCnt="5" custLinFactNeighborY="-19165">
        <dgm:presLayoutVars>
          <dgm:chMax val="0"/>
          <dgm:bulletEnabled val="1"/>
        </dgm:presLayoutVars>
      </dgm:prSet>
      <dgm:spPr/>
    </dgm:pt>
    <dgm:pt modelId="{9B3A08DA-373D-4184-A5EB-60DBA2C5236B}" type="pres">
      <dgm:prSet presAssocID="{14FC60B5-C81B-48B1-BD8C-4CF235851643}" presName="nodeRect" presStyleLbl="alignNode1" presStyleIdx="3" presStyleCnt="5">
        <dgm:presLayoutVars>
          <dgm:bulletEnabled val="1"/>
        </dgm:presLayoutVars>
      </dgm:prSet>
      <dgm:spPr/>
    </dgm:pt>
    <dgm:pt modelId="{1B98D13E-052B-4F88-A9D8-85E5A4D8B302}" type="pres">
      <dgm:prSet presAssocID="{2F95E0C8-CB0B-4DBC-9DFC-8501C1A98191}" presName="sibTrans" presStyleCnt="0"/>
      <dgm:spPr/>
    </dgm:pt>
    <dgm:pt modelId="{3E4403D7-B746-4C8A-A4F9-15A87BEE3B13}" type="pres">
      <dgm:prSet presAssocID="{0FE447B7-700B-464D-BD28-0C5BCC4069F8}" presName="compositeNode" presStyleCnt="0">
        <dgm:presLayoutVars>
          <dgm:bulletEnabled val="1"/>
        </dgm:presLayoutVars>
      </dgm:prSet>
      <dgm:spPr/>
    </dgm:pt>
    <dgm:pt modelId="{B1F7D917-E374-475E-A2B6-7F15AE21B19E}" type="pres">
      <dgm:prSet presAssocID="{0FE447B7-700B-464D-BD28-0C5BCC4069F8}" presName="bgRect" presStyleLbl="alignNode1" presStyleIdx="4" presStyleCnt="5" custScaleY="164630"/>
      <dgm:spPr/>
    </dgm:pt>
    <dgm:pt modelId="{42407B5C-38DF-4989-BC25-4CDED4BB93F5}" type="pres">
      <dgm:prSet presAssocID="{2C7916EE-9528-4052-94D0-82266C503370}" presName="sibTransNodeRect" presStyleLbl="alignNode1" presStyleIdx="4" presStyleCnt="5" custLinFactNeighborY="-19165">
        <dgm:presLayoutVars>
          <dgm:chMax val="0"/>
          <dgm:bulletEnabled val="1"/>
        </dgm:presLayoutVars>
      </dgm:prSet>
      <dgm:spPr/>
    </dgm:pt>
    <dgm:pt modelId="{069E5339-F41C-4FEE-B836-1F34FDE735B0}" type="pres">
      <dgm:prSet presAssocID="{0FE447B7-700B-464D-BD28-0C5BCC4069F8}" presName="nodeRect" presStyleLbl="alignNode1" presStyleIdx="4" presStyleCnt="5">
        <dgm:presLayoutVars>
          <dgm:bulletEnabled val="1"/>
        </dgm:presLayoutVars>
      </dgm:prSet>
      <dgm:spPr/>
    </dgm:pt>
  </dgm:ptLst>
  <dgm:cxnLst>
    <dgm:cxn modelId="{C50AB501-49CD-444F-BB8E-212E0B71A266}" srcId="{5CB3A6B3-8374-4731-A2D0-AE3E95C6D1E3}" destId="{E95398C3-0F13-44EE-AE87-7433E3379F28}" srcOrd="1" destOrd="0" parTransId="{CDBD3444-5CDE-4750-8E62-BAC6591BD7E6}" sibTransId="{B975B08C-7B51-40EB-88B6-8AE970FC2A55}"/>
    <dgm:cxn modelId="{56699D03-FC69-417D-B4FC-D7D5A4DA318F}" type="presOf" srcId="{14FC60B5-C81B-48B1-BD8C-4CF235851643}" destId="{9B3A08DA-373D-4184-A5EB-60DBA2C5236B}" srcOrd="1" destOrd="0" presId="urn:microsoft.com/office/officeart/2016/7/layout/LinearBlockProcessNumbered"/>
    <dgm:cxn modelId="{35C17B0A-58D4-4AEB-AABC-DC2CCA5BD062}" srcId="{5CB3A6B3-8374-4731-A2D0-AE3E95C6D1E3}" destId="{890C347B-D116-4F59-936B-DB1284297C9C}" srcOrd="0" destOrd="0" parTransId="{D58171CE-5E04-453A-95DA-9395150CB09B}" sibTransId="{A2F871C1-BF34-4C55-BDD1-22F4DD050FB6}"/>
    <dgm:cxn modelId="{32C53C12-7FBD-4158-AFEC-6CFB0B47924C}" type="presOf" srcId="{E95398C3-0F13-44EE-AE87-7433E3379F28}" destId="{654AC2CF-B1BB-4750-82BB-6ACDA23D0557}" srcOrd="0" destOrd="0" presId="urn:microsoft.com/office/officeart/2016/7/layout/LinearBlockProcessNumbered"/>
    <dgm:cxn modelId="{DB1D6A12-8303-43DC-8F02-65AF5DB9FDE2}" type="presOf" srcId="{CF363FCD-1A1F-4012-B2AF-17E60AD486C8}" destId="{83116B64-2C2F-492A-BFF7-E18B8BD82927}" srcOrd="1" destOrd="0" presId="urn:microsoft.com/office/officeart/2016/7/layout/LinearBlockProcessNumbered"/>
    <dgm:cxn modelId="{A880F71B-8C7A-45BA-AD8E-FDF011128D28}" type="presOf" srcId="{5CB3A6B3-8374-4731-A2D0-AE3E95C6D1E3}" destId="{92CEC596-4670-4FA1-BBAD-302A25E37425}" srcOrd="0" destOrd="0" presId="urn:microsoft.com/office/officeart/2016/7/layout/LinearBlockProcessNumbered"/>
    <dgm:cxn modelId="{08A38F2A-FD13-40BF-9435-78C38B955784}" srcId="{5CB3A6B3-8374-4731-A2D0-AE3E95C6D1E3}" destId="{14FC60B5-C81B-48B1-BD8C-4CF235851643}" srcOrd="3" destOrd="0" parTransId="{D58E5DE5-8C42-4CF8-AC93-D31C748C438E}" sibTransId="{2F95E0C8-CB0B-4DBC-9DFC-8501C1A98191}"/>
    <dgm:cxn modelId="{E41C662D-496C-45B5-9185-1E5350B1C2C5}" srcId="{5CB3A6B3-8374-4731-A2D0-AE3E95C6D1E3}" destId="{0FE447B7-700B-464D-BD28-0C5BCC4069F8}" srcOrd="4" destOrd="0" parTransId="{8D760990-ADFA-4783-9BD9-E23F5DCB5267}" sibTransId="{2C7916EE-9528-4052-94D0-82266C503370}"/>
    <dgm:cxn modelId="{F14D7A40-9F7A-410B-8AF6-8F580055F7C5}" type="presOf" srcId="{0FE447B7-700B-464D-BD28-0C5BCC4069F8}" destId="{B1F7D917-E374-475E-A2B6-7F15AE21B19E}" srcOrd="0" destOrd="0" presId="urn:microsoft.com/office/officeart/2016/7/layout/LinearBlockProcessNumbered"/>
    <dgm:cxn modelId="{214D4842-56F9-4543-BDEC-80EC92416AE8}" type="presOf" srcId="{890C347B-D116-4F59-936B-DB1284297C9C}" destId="{0082778C-D0EB-480E-890D-179F3D17791E}" srcOrd="0" destOrd="0" presId="urn:microsoft.com/office/officeart/2016/7/layout/LinearBlockProcessNumbered"/>
    <dgm:cxn modelId="{427D215A-0B0D-4FBD-91B0-415E5BFA6C0D}" type="presOf" srcId="{B975B08C-7B51-40EB-88B6-8AE970FC2A55}" destId="{5938EEA9-41E1-4319-A071-F50B794BAB96}" srcOrd="0" destOrd="0" presId="urn:microsoft.com/office/officeart/2016/7/layout/LinearBlockProcessNumbered"/>
    <dgm:cxn modelId="{7C574486-661C-4F8E-9670-0F791D5FB409}" type="presOf" srcId="{A2F871C1-BF34-4C55-BDD1-22F4DD050FB6}" destId="{7060327D-DF37-4994-A1AA-45B40534C482}" srcOrd="0" destOrd="0" presId="urn:microsoft.com/office/officeart/2016/7/layout/LinearBlockProcessNumbered"/>
    <dgm:cxn modelId="{38574F94-1DC3-4D0D-A026-3F05D579CE51}" type="presOf" srcId="{14FC60B5-C81B-48B1-BD8C-4CF235851643}" destId="{8BE2E021-5577-48D5-A181-82F1C4A0FB68}" srcOrd="0" destOrd="0" presId="urn:microsoft.com/office/officeart/2016/7/layout/LinearBlockProcessNumbered"/>
    <dgm:cxn modelId="{E641E899-88BF-47E6-9615-FB1EAC6EBDBA}" type="presOf" srcId="{2C7916EE-9528-4052-94D0-82266C503370}" destId="{42407B5C-38DF-4989-BC25-4CDED4BB93F5}" srcOrd="0" destOrd="0" presId="urn:microsoft.com/office/officeart/2016/7/layout/LinearBlockProcessNumbered"/>
    <dgm:cxn modelId="{FF18BEA8-DA25-406C-B512-29DDD787DE5B}" type="presOf" srcId="{890C347B-D116-4F59-936B-DB1284297C9C}" destId="{E031645B-B8AD-4DB2-BAF4-3C5D94C30D16}" srcOrd="1" destOrd="0" presId="urn:microsoft.com/office/officeart/2016/7/layout/LinearBlockProcessNumbered"/>
    <dgm:cxn modelId="{CFB9D9AE-3056-4CC5-B45B-A417F598981C}" type="presOf" srcId="{2F95E0C8-CB0B-4DBC-9DFC-8501C1A98191}" destId="{BBF97440-15A1-4DD8-8C43-966E70954082}" srcOrd="0" destOrd="0" presId="urn:microsoft.com/office/officeart/2016/7/layout/LinearBlockProcessNumbered"/>
    <dgm:cxn modelId="{BDDE4EB0-B97F-4B12-AB8D-A27B8268EF8C}" type="presOf" srcId="{CF363FCD-1A1F-4012-B2AF-17E60AD486C8}" destId="{9E573ED0-939C-4610-AFAF-78EFD4C30EC3}" srcOrd="0" destOrd="0" presId="urn:microsoft.com/office/officeart/2016/7/layout/LinearBlockProcessNumbered"/>
    <dgm:cxn modelId="{37B919C4-6541-4ACA-BCD1-AABD6B381429}" type="presOf" srcId="{32E7AC45-904A-4554-9D78-B21745E16A6C}" destId="{6ACA7A8A-F62E-4801-A3C2-30A03B725677}" srcOrd="0" destOrd="0" presId="urn:microsoft.com/office/officeart/2016/7/layout/LinearBlockProcessNumbered"/>
    <dgm:cxn modelId="{A00906D5-FC46-4A77-B577-DCF705B11ED2}" type="presOf" srcId="{E95398C3-0F13-44EE-AE87-7433E3379F28}" destId="{67BEC51A-D757-43F7-B392-90449F3EE4C3}" srcOrd="1" destOrd="0" presId="urn:microsoft.com/office/officeart/2016/7/layout/LinearBlockProcessNumbered"/>
    <dgm:cxn modelId="{1CB959D8-81E4-4F79-8BFD-7B821D724560}" srcId="{5CB3A6B3-8374-4731-A2D0-AE3E95C6D1E3}" destId="{CF363FCD-1A1F-4012-B2AF-17E60AD486C8}" srcOrd="2" destOrd="0" parTransId="{0CE158EF-C5CF-4027-91EA-B245828C0B39}" sibTransId="{32E7AC45-904A-4554-9D78-B21745E16A6C}"/>
    <dgm:cxn modelId="{8AA9A9F5-0F38-4B98-BE97-8416F783E74A}" type="presOf" srcId="{0FE447B7-700B-464D-BD28-0C5BCC4069F8}" destId="{069E5339-F41C-4FEE-B836-1F34FDE735B0}" srcOrd="1" destOrd="0" presId="urn:microsoft.com/office/officeart/2016/7/layout/LinearBlockProcessNumbered"/>
    <dgm:cxn modelId="{F4BA570A-0CE4-4BD3-B6B0-44923187492E}" type="presParOf" srcId="{92CEC596-4670-4FA1-BBAD-302A25E37425}" destId="{AB6C29F7-BE4F-4EC2-8043-338A13F0434C}" srcOrd="0" destOrd="0" presId="urn:microsoft.com/office/officeart/2016/7/layout/LinearBlockProcessNumbered"/>
    <dgm:cxn modelId="{42D23B74-32CF-4376-AEAC-FD3503ADC8E3}" type="presParOf" srcId="{AB6C29F7-BE4F-4EC2-8043-338A13F0434C}" destId="{0082778C-D0EB-480E-890D-179F3D17791E}" srcOrd="0" destOrd="0" presId="urn:microsoft.com/office/officeart/2016/7/layout/LinearBlockProcessNumbered"/>
    <dgm:cxn modelId="{02183298-35BA-41B1-A5C2-8695FCBE3FA9}" type="presParOf" srcId="{AB6C29F7-BE4F-4EC2-8043-338A13F0434C}" destId="{7060327D-DF37-4994-A1AA-45B40534C482}" srcOrd="1" destOrd="0" presId="urn:microsoft.com/office/officeart/2016/7/layout/LinearBlockProcessNumbered"/>
    <dgm:cxn modelId="{B29A0F02-6B91-45C5-9210-2D37C8A83B14}" type="presParOf" srcId="{AB6C29F7-BE4F-4EC2-8043-338A13F0434C}" destId="{E031645B-B8AD-4DB2-BAF4-3C5D94C30D16}" srcOrd="2" destOrd="0" presId="urn:microsoft.com/office/officeart/2016/7/layout/LinearBlockProcessNumbered"/>
    <dgm:cxn modelId="{11C5D9E4-6CE6-4D97-BF99-48208F2280AF}" type="presParOf" srcId="{92CEC596-4670-4FA1-BBAD-302A25E37425}" destId="{642DE265-A1C3-416B-845B-F49C2AECF251}" srcOrd="1" destOrd="0" presId="urn:microsoft.com/office/officeart/2016/7/layout/LinearBlockProcessNumbered"/>
    <dgm:cxn modelId="{80DE08BC-7DD3-442A-91D7-1F3624FD8425}" type="presParOf" srcId="{92CEC596-4670-4FA1-BBAD-302A25E37425}" destId="{26AE8AFF-BA13-4370-AE35-D8A23B968F75}" srcOrd="2" destOrd="0" presId="urn:microsoft.com/office/officeart/2016/7/layout/LinearBlockProcessNumbered"/>
    <dgm:cxn modelId="{FE9581B1-D05C-4D3A-BE0B-C1B8689043D0}" type="presParOf" srcId="{26AE8AFF-BA13-4370-AE35-D8A23B968F75}" destId="{654AC2CF-B1BB-4750-82BB-6ACDA23D0557}" srcOrd="0" destOrd="0" presId="urn:microsoft.com/office/officeart/2016/7/layout/LinearBlockProcessNumbered"/>
    <dgm:cxn modelId="{0D3061BF-BE3C-4C66-9E24-43916D50C320}" type="presParOf" srcId="{26AE8AFF-BA13-4370-AE35-D8A23B968F75}" destId="{5938EEA9-41E1-4319-A071-F50B794BAB96}" srcOrd="1" destOrd="0" presId="urn:microsoft.com/office/officeart/2016/7/layout/LinearBlockProcessNumbered"/>
    <dgm:cxn modelId="{85DB647C-C8E2-45BD-A41B-0F10BC3481C0}" type="presParOf" srcId="{26AE8AFF-BA13-4370-AE35-D8A23B968F75}" destId="{67BEC51A-D757-43F7-B392-90449F3EE4C3}" srcOrd="2" destOrd="0" presId="urn:microsoft.com/office/officeart/2016/7/layout/LinearBlockProcessNumbered"/>
    <dgm:cxn modelId="{D342F1D5-17BF-4E47-BEB1-159058FAB5A9}" type="presParOf" srcId="{92CEC596-4670-4FA1-BBAD-302A25E37425}" destId="{5B953FEF-75D1-42C3-A580-4E7B0C8EE303}" srcOrd="3" destOrd="0" presId="urn:microsoft.com/office/officeart/2016/7/layout/LinearBlockProcessNumbered"/>
    <dgm:cxn modelId="{017FF3C8-4005-45AA-8074-B92FB0E90A9C}" type="presParOf" srcId="{92CEC596-4670-4FA1-BBAD-302A25E37425}" destId="{B4785F4C-C5DC-4D69-A993-31F651BE7E6B}" srcOrd="4" destOrd="0" presId="urn:microsoft.com/office/officeart/2016/7/layout/LinearBlockProcessNumbered"/>
    <dgm:cxn modelId="{58C99454-8F5B-44B1-A9C4-15D4AC7C7762}" type="presParOf" srcId="{B4785F4C-C5DC-4D69-A993-31F651BE7E6B}" destId="{9E573ED0-939C-4610-AFAF-78EFD4C30EC3}" srcOrd="0" destOrd="0" presId="urn:microsoft.com/office/officeart/2016/7/layout/LinearBlockProcessNumbered"/>
    <dgm:cxn modelId="{5314A810-8A2A-41F2-BD25-4D3F1E8CE814}" type="presParOf" srcId="{B4785F4C-C5DC-4D69-A993-31F651BE7E6B}" destId="{6ACA7A8A-F62E-4801-A3C2-30A03B725677}" srcOrd="1" destOrd="0" presId="urn:microsoft.com/office/officeart/2016/7/layout/LinearBlockProcessNumbered"/>
    <dgm:cxn modelId="{98D3694A-41C8-46B5-ADB7-7C0BA78C9188}" type="presParOf" srcId="{B4785F4C-C5DC-4D69-A993-31F651BE7E6B}" destId="{83116B64-2C2F-492A-BFF7-E18B8BD82927}" srcOrd="2" destOrd="0" presId="urn:microsoft.com/office/officeart/2016/7/layout/LinearBlockProcessNumbered"/>
    <dgm:cxn modelId="{5B3777FA-1AB6-44B3-ABEC-694022CF7509}" type="presParOf" srcId="{92CEC596-4670-4FA1-BBAD-302A25E37425}" destId="{5020E733-076A-4A7A-A5A3-43AF07574A62}" srcOrd="5" destOrd="0" presId="urn:microsoft.com/office/officeart/2016/7/layout/LinearBlockProcessNumbered"/>
    <dgm:cxn modelId="{A5E897F4-9031-4E3C-BCAC-6FAB14BDF3A5}" type="presParOf" srcId="{92CEC596-4670-4FA1-BBAD-302A25E37425}" destId="{09788562-75E0-4EB0-AF48-1D7BFAD6B20F}" srcOrd="6" destOrd="0" presId="urn:microsoft.com/office/officeart/2016/7/layout/LinearBlockProcessNumbered"/>
    <dgm:cxn modelId="{B062C07D-9872-4EC3-A6B9-7BD40D724912}" type="presParOf" srcId="{09788562-75E0-4EB0-AF48-1D7BFAD6B20F}" destId="{8BE2E021-5577-48D5-A181-82F1C4A0FB68}" srcOrd="0" destOrd="0" presId="urn:microsoft.com/office/officeart/2016/7/layout/LinearBlockProcessNumbered"/>
    <dgm:cxn modelId="{91D41C3F-BAC6-419B-AC94-A1B12BA119D1}" type="presParOf" srcId="{09788562-75E0-4EB0-AF48-1D7BFAD6B20F}" destId="{BBF97440-15A1-4DD8-8C43-966E70954082}" srcOrd="1" destOrd="0" presId="urn:microsoft.com/office/officeart/2016/7/layout/LinearBlockProcessNumbered"/>
    <dgm:cxn modelId="{54A3F1B5-8216-418E-B684-55ECF32563F3}" type="presParOf" srcId="{09788562-75E0-4EB0-AF48-1D7BFAD6B20F}" destId="{9B3A08DA-373D-4184-A5EB-60DBA2C5236B}" srcOrd="2" destOrd="0" presId="urn:microsoft.com/office/officeart/2016/7/layout/LinearBlockProcessNumbered"/>
    <dgm:cxn modelId="{9C08EB9F-47A2-43FF-B882-A7ADC1568AE1}" type="presParOf" srcId="{92CEC596-4670-4FA1-BBAD-302A25E37425}" destId="{1B98D13E-052B-4F88-A9D8-85E5A4D8B302}" srcOrd="7" destOrd="0" presId="urn:microsoft.com/office/officeart/2016/7/layout/LinearBlockProcessNumbered"/>
    <dgm:cxn modelId="{390AEB27-8857-46C8-BBC0-BA34DD94749E}" type="presParOf" srcId="{92CEC596-4670-4FA1-BBAD-302A25E37425}" destId="{3E4403D7-B746-4C8A-A4F9-15A87BEE3B13}" srcOrd="8" destOrd="0" presId="urn:microsoft.com/office/officeart/2016/7/layout/LinearBlockProcessNumbered"/>
    <dgm:cxn modelId="{7223B1E3-16D6-4057-8B27-664B3F987268}" type="presParOf" srcId="{3E4403D7-B746-4C8A-A4F9-15A87BEE3B13}" destId="{B1F7D917-E374-475E-A2B6-7F15AE21B19E}" srcOrd="0" destOrd="0" presId="urn:microsoft.com/office/officeart/2016/7/layout/LinearBlockProcessNumbered"/>
    <dgm:cxn modelId="{C02EDD05-BB87-4CC4-A550-6557066BFFF9}" type="presParOf" srcId="{3E4403D7-B746-4C8A-A4F9-15A87BEE3B13}" destId="{42407B5C-38DF-4989-BC25-4CDED4BB93F5}" srcOrd="1" destOrd="0" presId="urn:microsoft.com/office/officeart/2016/7/layout/LinearBlockProcessNumbered"/>
    <dgm:cxn modelId="{80987DCC-776F-47DE-9A6B-6163B28BC17C}" type="presParOf" srcId="{3E4403D7-B746-4C8A-A4F9-15A87BEE3B13}" destId="{069E5339-F41C-4FEE-B836-1F34FDE735B0}"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BD21B-615C-4033-9F41-3208F8744931}">
      <dsp:nvSpPr>
        <dsp:cNvPr id="0" name=""/>
        <dsp:cNvSpPr/>
      </dsp:nvSpPr>
      <dsp:spPr>
        <a:xfrm>
          <a:off x="0" y="3717"/>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1F37C-7AD4-4E54-8D1E-5B3AE91967B4}">
      <dsp:nvSpPr>
        <dsp:cNvPr id="0" name=""/>
        <dsp:cNvSpPr/>
      </dsp:nvSpPr>
      <dsp:spPr>
        <a:xfrm>
          <a:off x="239530" y="181880"/>
          <a:ext cx="435509" cy="435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15614D-A3A2-451A-9DFB-94ED050EA2EC}">
      <dsp:nvSpPr>
        <dsp:cNvPr id="0" name=""/>
        <dsp:cNvSpPr/>
      </dsp:nvSpPr>
      <dsp:spPr>
        <a:xfrm>
          <a:off x="914570" y="3717"/>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100000"/>
            </a:lnSpc>
            <a:spcBef>
              <a:spcPct val="0"/>
            </a:spcBef>
            <a:spcAft>
              <a:spcPct val="35000"/>
            </a:spcAft>
            <a:buNone/>
          </a:pPr>
          <a:r>
            <a:rPr lang="en-US" sz="1900" kern="1200" noProof="0"/>
            <a:t>Gather detailed knowledge about end-to-end system architecture and the key building blocks</a:t>
          </a:r>
        </a:p>
      </dsp:txBody>
      <dsp:txXfrm>
        <a:off x="914570" y="3717"/>
        <a:ext cx="10318579" cy="791836"/>
      </dsp:txXfrm>
    </dsp:sp>
    <dsp:sp modelId="{010AAA3B-495F-4DD8-B369-0F1C606038C6}">
      <dsp:nvSpPr>
        <dsp:cNvPr id="0" name=""/>
        <dsp:cNvSpPr/>
      </dsp:nvSpPr>
      <dsp:spPr>
        <a:xfrm>
          <a:off x="0" y="993512"/>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5E440-9386-44AC-9D99-548E0B1EAE38}">
      <dsp:nvSpPr>
        <dsp:cNvPr id="0" name=""/>
        <dsp:cNvSpPr/>
      </dsp:nvSpPr>
      <dsp:spPr>
        <a:xfrm>
          <a:off x="239530" y="1171676"/>
          <a:ext cx="435509" cy="435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C303D5-C932-4462-913C-4FDD656ABE4C}">
      <dsp:nvSpPr>
        <dsp:cNvPr id="0" name=""/>
        <dsp:cNvSpPr/>
      </dsp:nvSpPr>
      <dsp:spPr>
        <a:xfrm>
          <a:off x="914570" y="993512"/>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100000"/>
            </a:lnSpc>
            <a:spcBef>
              <a:spcPct val="0"/>
            </a:spcBef>
            <a:spcAft>
              <a:spcPct val="35000"/>
            </a:spcAft>
            <a:buNone/>
          </a:pPr>
          <a:r>
            <a:rPr lang="en-US" sz="1900" kern="1200" noProof="0"/>
            <a:t>Understand how information flows between blocks, in what order, and based on what conditions</a:t>
          </a:r>
        </a:p>
      </dsp:txBody>
      <dsp:txXfrm>
        <a:off x="914570" y="993512"/>
        <a:ext cx="10318579" cy="791836"/>
      </dsp:txXfrm>
    </dsp:sp>
    <dsp:sp modelId="{43C810AC-291A-40FF-9947-9ACB8F5BD246}">
      <dsp:nvSpPr>
        <dsp:cNvPr id="0" name=""/>
        <dsp:cNvSpPr/>
      </dsp:nvSpPr>
      <dsp:spPr>
        <a:xfrm>
          <a:off x="0" y="1983308"/>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9035C-91BD-43E4-92F8-B38ECB375384}">
      <dsp:nvSpPr>
        <dsp:cNvPr id="0" name=""/>
        <dsp:cNvSpPr/>
      </dsp:nvSpPr>
      <dsp:spPr>
        <a:xfrm>
          <a:off x="239530" y="2161471"/>
          <a:ext cx="435509" cy="435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8AD851-CC4F-41F2-B3C2-62C32DD10688}">
      <dsp:nvSpPr>
        <dsp:cNvPr id="0" name=""/>
        <dsp:cNvSpPr/>
      </dsp:nvSpPr>
      <dsp:spPr>
        <a:xfrm>
          <a:off x="914570" y="1983308"/>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100000"/>
            </a:lnSpc>
            <a:spcBef>
              <a:spcPct val="0"/>
            </a:spcBef>
            <a:spcAft>
              <a:spcPct val="35000"/>
            </a:spcAft>
            <a:buNone/>
          </a:pPr>
          <a:r>
            <a:rPr lang="en-US" sz="1900" kern="1200" noProof="0"/>
            <a:t>Identify potential breaching points of each building block</a:t>
          </a:r>
        </a:p>
      </dsp:txBody>
      <dsp:txXfrm>
        <a:off x="914570" y="1983308"/>
        <a:ext cx="10318579" cy="791836"/>
      </dsp:txXfrm>
    </dsp:sp>
    <dsp:sp modelId="{BA5B2E6F-23E9-465A-974F-446DB28A23D4}">
      <dsp:nvSpPr>
        <dsp:cNvPr id="0" name=""/>
        <dsp:cNvSpPr/>
      </dsp:nvSpPr>
      <dsp:spPr>
        <a:xfrm>
          <a:off x="0" y="2973103"/>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DB1160-5E2E-4EA0-8187-F6AD514AFF44}">
      <dsp:nvSpPr>
        <dsp:cNvPr id="0" name=""/>
        <dsp:cNvSpPr/>
      </dsp:nvSpPr>
      <dsp:spPr>
        <a:xfrm>
          <a:off x="239530" y="3151266"/>
          <a:ext cx="435509" cy="435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19E858-C61A-4B2A-8013-087AB530ED92}">
      <dsp:nvSpPr>
        <dsp:cNvPr id="0" name=""/>
        <dsp:cNvSpPr/>
      </dsp:nvSpPr>
      <dsp:spPr>
        <a:xfrm>
          <a:off x="914570" y="2973103"/>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100000"/>
            </a:lnSpc>
            <a:spcBef>
              <a:spcPct val="0"/>
            </a:spcBef>
            <a:spcAft>
              <a:spcPct val="35000"/>
            </a:spcAft>
            <a:buNone/>
          </a:pPr>
          <a:r>
            <a:rPr lang="en-US" sz="1900" kern="1200" noProof="0"/>
            <a:t>Establish trust boundaries that is the component most likely to be compromised first</a:t>
          </a:r>
        </a:p>
      </dsp:txBody>
      <dsp:txXfrm>
        <a:off x="914570" y="2973103"/>
        <a:ext cx="10318579" cy="791836"/>
      </dsp:txXfrm>
    </dsp:sp>
    <dsp:sp modelId="{1EE6FCCC-8757-4B57-80C7-A129A98577C0}">
      <dsp:nvSpPr>
        <dsp:cNvPr id="0" name=""/>
        <dsp:cNvSpPr/>
      </dsp:nvSpPr>
      <dsp:spPr>
        <a:xfrm>
          <a:off x="0" y="3962899"/>
          <a:ext cx="11233150" cy="791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412BD-2052-4F36-9E5C-C023DE453676}">
      <dsp:nvSpPr>
        <dsp:cNvPr id="0" name=""/>
        <dsp:cNvSpPr/>
      </dsp:nvSpPr>
      <dsp:spPr>
        <a:xfrm>
          <a:off x="239530" y="4141062"/>
          <a:ext cx="435509" cy="4355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6DEA8C-AB1D-4AA4-B94E-5061222790D2}">
      <dsp:nvSpPr>
        <dsp:cNvPr id="0" name=""/>
        <dsp:cNvSpPr/>
      </dsp:nvSpPr>
      <dsp:spPr>
        <a:xfrm>
          <a:off x="914570" y="3962899"/>
          <a:ext cx="10318579" cy="79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03" tIns="83803" rIns="83803" bIns="83803" numCol="1" spcCol="1270" anchor="ctr" anchorCtr="0">
          <a:noAutofit/>
        </a:bodyPr>
        <a:lstStyle/>
        <a:p>
          <a:pPr marL="0" lvl="0" indent="0" algn="l" defTabSz="844550">
            <a:lnSpc>
              <a:spcPct val="100000"/>
            </a:lnSpc>
            <a:spcBef>
              <a:spcPct val="0"/>
            </a:spcBef>
            <a:spcAft>
              <a:spcPct val="35000"/>
            </a:spcAft>
            <a:buNone/>
          </a:pPr>
          <a:r>
            <a:rPr lang="en-US" sz="1900" kern="1200" noProof="0"/>
            <a:t>Reflect on plausible attack scenarios and incentives an attacker may have to tamper with a system</a:t>
          </a:r>
        </a:p>
      </dsp:txBody>
      <dsp:txXfrm>
        <a:off x="914570" y="3962899"/>
        <a:ext cx="10318579" cy="7918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27A70-81C2-4095-BC70-1D93E92970DB}">
      <dsp:nvSpPr>
        <dsp:cNvPr id="0" name=""/>
        <dsp:cNvSpPr/>
      </dsp:nvSpPr>
      <dsp:spPr>
        <a:xfrm>
          <a:off x="0" y="1974"/>
          <a:ext cx="11233150" cy="10009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A25BBD-AE9C-4E8F-945F-B3F95E73F071}">
      <dsp:nvSpPr>
        <dsp:cNvPr id="0" name=""/>
        <dsp:cNvSpPr/>
      </dsp:nvSpPr>
      <dsp:spPr>
        <a:xfrm>
          <a:off x="302786" y="227188"/>
          <a:ext cx="550521" cy="550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3252E1-7774-485E-9161-2237F1AA4D6E}">
      <dsp:nvSpPr>
        <dsp:cNvPr id="0" name=""/>
        <dsp:cNvSpPr/>
      </dsp:nvSpPr>
      <dsp:spPr>
        <a:xfrm>
          <a:off x="1156094" y="1974"/>
          <a:ext cx="10077055" cy="100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4" tIns="105934" rIns="105934" bIns="105934" numCol="1" spcCol="1270" anchor="ctr" anchorCtr="0">
          <a:noAutofit/>
        </a:bodyPr>
        <a:lstStyle/>
        <a:p>
          <a:pPr marL="0" lvl="0" indent="0" algn="l" defTabSz="933450">
            <a:lnSpc>
              <a:spcPct val="100000"/>
            </a:lnSpc>
            <a:spcBef>
              <a:spcPct val="0"/>
            </a:spcBef>
            <a:spcAft>
              <a:spcPct val="35000"/>
            </a:spcAft>
            <a:buNone/>
          </a:pPr>
          <a:r>
            <a:rPr lang="en-US" sz="2100" kern="1200" noProof="0"/>
            <a:t>Data confidentiality is particularly important in wireless communications, since the transmission medium is inherently broadcast (anyone can listen)</a:t>
          </a:r>
        </a:p>
      </dsp:txBody>
      <dsp:txXfrm>
        <a:off x="1156094" y="1974"/>
        <a:ext cx="10077055" cy="1000948"/>
      </dsp:txXfrm>
    </dsp:sp>
    <dsp:sp modelId="{7158EE67-D5AF-46A1-9FAD-FC51E3143C9F}">
      <dsp:nvSpPr>
        <dsp:cNvPr id="0" name=""/>
        <dsp:cNvSpPr/>
      </dsp:nvSpPr>
      <dsp:spPr>
        <a:xfrm>
          <a:off x="0" y="1253159"/>
          <a:ext cx="11233150" cy="10009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1AD60-56AC-4F63-A2CA-9C8293559D9C}">
      <dsp:nvSpPr>
        <dsp:cNvPr id="0" name=""/>
        <dsp:cNvSpPr/>
      </dsp:nvSpPr>
      <dsp:spPr>
        <a:xfrm>
          <a:off x="302786" y="1478373"/>
          <a:ext cx="550521" cy="5505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93978C-55B6-4E53-8649-654FCB18705D}">
      <dsp:nvSpPr>
        <dsp:cNvPr id="0" name=""/>
        <dsp:cNvSpPr/>
      </dsp:nvSpPr>
      <dsp:spPr>
        <a:xfrm>
          <a:off x="1156094" y="1253159"/>
          <a:ext cx="10077055" cy="100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4" tIns="105934" rIns="105934" bIns="105934" numCol="1" spcCol="1270" anchor="ctr" anchorCtr="0">
          <a:noAutofit/>
        </a:bodyPr>
        <a:lstStyle/>
        <a:p>
          <a:pPr marL="0" lvl="0" indent="0" algn="l" defTabSz="933450">
            <a:lnSpc>
              <a:spcPct val="100000"/>
            </a:lnSpc>
            <a:spcBef>
              <a:spcPct val="0"/>
            </a:spcBef>
            <a:spcAft>
              <a:spcPct val="35000"/>
            </a:spcAft>
            <a:buNone/>
          </a:pPr>
          <a:r>
            <a:rPr lang="en-US" sz="2100" kern="1200" noProof="0"/>
            <a:t>Wi-Fi is the most popular wireless technology and employed in a range of IoT scenarios.</a:t>
          </a:r>
        </a:p>
      </dsp:txBody>
      <dsp:txXfrm>
        <a:off x="1156094" y="1253159"/>
        <a:ext cx="10077055" cy="1000948"/>
      </dsp:txXfrm>
    </dsp:sp>
    <dsp:sp modelId="{3348726D-433A-4BA1-9525-8FAD428C04E5}">
      <dsp:nvSpPr>
        <dsp:cNvPr id="0" name=""/>
        <dsp:cNvSpPr/>
      </dsp:nvSpPr>
      <dsp:spPr>
        <a:xfrm>
          <a:off x="0" y="2504345"/>
          <a:ext cx="11233150" cy="10009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2A9A0-848C-479D-9221-E6E4FB438DB9}">
      <dsp:nvSpPr>
        <dsp:cNvPr id="0" name=""/>
        <dsp:cNvSpPr/>
      </dsp:nvSpPr>
      <dsp:spPr>
        <a:xfrm>
          <a:off x="302786" y="2729558"/>
          <a:ext cx="550521" cy="5505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D70615-F51F-4335-8D8B-ED8096535164}">
      <dsp:nvSpPr>
        <dsp:cNvPr id="0" name=""/>
        <dsp:cNvSpPr/>
      </dsp:nvSpPr>
      <dsp:spPr>
        <a:xfrm>
          <a:off x="1156094" y="2504345"/>
          <a:ext cx="10077055" cy="100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4" tIns="105934" rIns="105934" bIns="105934" numCol="1" spcCol="1270" anchor="ctr" anchorCtr="0">
          <a:noAutofit/>
        </a:bodyPr>
        <a:lstStyle/>
        <a:p>
          <a:pPr marL="0" lvl="0" indent="0" algn="l" defTabSz="933450">
            <a:lnSpc>
              <a:spcPct val="100000"/>
            </a:lnSpc>
            <a:spcBef>
              <a:spcPct val="0"/>
            </a:spcBef>
            <a:spcAft>
              <a:spcPct val="35000"/>
            </a:spcAft>
            <a:buNone/>
          </a:pPr>
          <a:r>
            <a:rPr lang="en-US" sz="2100" kern="1200" noProof="0"/>
            <a:t>Wired Equivalent Privacy (WEP) and Temporal Key Integrity Protocol (TKIP) used historically, but shown to have flaws and replaced with Wi-Fi Protected Access II (WPA2)</a:t>
          </a:r>
        </a:p>
      </dsp:txBody>
      <dsp:txXfrm>
        <a:off x="1156094" y="2504345"/>
        <a:ext cx="10077055" cy="1000948"/>
      </dsp:txXfrm>
    </dsp:sp>
    <dsp:sp modelId="{17E536E1-44CC-4E18-BEB1-BF33312010A6}">
      <dsp:nvSpPr>
        <dsp:cNvPr id="0" name=""/>
        <dsp:cNvSpPr/>
      </dsp:nvSpPr>
      <dsp:spPr>
        <a:xfrm>
          <a:off x="0" y="3755530"/>
          <a:ext cx="11233150" cy="10009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F92E0-7676-4F10-9C67-07CD71486A39}">
      <dsp:nvSpPr>
        <dsp:cNvPr id="0" name=""/>
        <dsp:cNvSpPr/>
      </dsp:nvSpPr>
      <dsp:spPr>
        <a:xfrm>
          <a:off x="302786" y="3980743"/>
          <a:ext cx="550521" cy="5505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E32A68-1E20-4C15-9605-B5491405F9CC}">
      <dsp:nvSpPr>
        <dsp:cNvPr id="0" name=""/>
        <dsp:cNvSpPr/>
      </dsp:nvSpPr>
      <dsp:spPr>
        <a:xfrm>
          <a:off x="1156094" y="3755530"/>
          <a:ext cx="10077055" cy="100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4" tIns="105934" rIns="105934" bIns="105934" numCol="1" spcCol="1270" anchor="ctr" anchorCtr="0">
          <a:noAutofit/>
        </a:bodyPr>
        <a:lstStyle/>
        <a:p>
          <a:pPr marL="0" lvl="0" indent="0" algn="l" defTabSz="933450">
            <a:lnSpc>
              <a:spcPct val="100000"/>
            </a:lnSpc>
            <a:spcBef>
              <a:spcPct val="0"/>
            </a:spcBef>
            <a:spcAft>
              <a:spcPct val="35000"/>
            </a:spcAft>
            <a:buNone/>
          </a:pPr>
          <a:r>
            <a:rPr lang="en-US" sz="2100" kern="1200"/>
            <a:t>The latest Bluetooth specification relies on an ECDH key agreement protocol and connections are subsequently secured with AES</a:t>
          </a:r>
        </a:p>
      </dsp:txBody>
      <dsp:txXfrm>
        <a:off x="1156094" y="3755530"/>
        <a:ext cx="10077055" cy="1000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F10FC-9C4A-433A-A9A4-0D84928D4E86}">
      <dsp:nvSpPr>
        <dsp:cNvPr id="0" name=""/>
        <dsp:cNvSpPr/>
      </dsp:nvSpPr>
      <dsp:spPr>
        <a:xfrm>
          <a:off x="0" y="1550"/>
          <a:ext cx="11233150" cy="660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8141E-9F80-4E1A-95C4-B915202A7198}">
      <dsp:nvSpPr>
        <dsp:cNvPr id="0" name=""/>
        <dsp:cNvSpPr/>
      </dsp:nvSpPr>
      <dsp:spPr>
        <a:xfrm>
          <a:off x="199820" y="150177"/>
          <a:ext cx="363310" cy="363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FBCD78-D3BE-4DD7-B6B4-081C8F30CF41}">
      <dsp:nvSpPr>
        <dsp:cNvPr id="0" name=""/>
        <dsp:cNvSpPr/>
      </dsp:nvSpPr>
      <dsp:spPr>
        <a:xfrm>
          <a:off x="762952" y="1550"/>
          <a:ext cx="10470197" cy="66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0" tIns="69910" rIns="69910" bIns="69910" numCol="1" spcCol="1270" anchor="ctr" anchorCtr="0">
          <a:noAutofit/>
        </a:bodyPr>
        <a:lstStyle/>
        <a:p>
          <a:pPr marL="0" lvl="0" indent="0" algn="l" defTabSz="844550">
            <a:lnSpc>
              <a:spcPct val="100000"/>
            </a:lnSpc>
            <a:spcBef>
              <a:spcPct val="0"/>
            </a:spcBef>
            <a:spcAft>
              <a:spcPct val="35000"/>
            </a:spcAft>
            <a:buNone/>
          </a:pPr>
          <a:r>
            <a:rPr lang="en-US" sz="1900" kern="1200" noProof="0"/>
            <a:t>Ecosystem Access Control (implicit trust, enrolment security, lost access procedures, etc.)</a:t>
          </a:r>
        </a:p>
      </dsp:txBody>
      <dsp:txXfrm>
        <a:off x="762952" y="1550"/>
        <a:ext cx="10470197" cy="660564"/>
      </dsp:txXfrm>
    </dsp:sp>
    <dsp:sp modelId="{3825FE12-E534-4928-8ABB-2AC8DA914DF1}">
      <dsp:nvSpPr>
        <dsp:cNvPr id="0" name=""/>
        <dsp:cNvSpPr/>
      </dsp:nvSpPr>
      <dsp:spPr>
        <a:xfrm>
          <a:off x="0" y="827256"/>
          <a:ext cx="11233150" cy="660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5FA53-E5F3-4A20-B3E7-15E551BADC6A}">
      <dsp:nvSpPr>
        <dsp:cNvPr id="0" name=""/>
        <dsp:cNvSpPr/>
      </dsp:nvSpPr>
      <dsp:spPr>
        <a:xfrm>
          <a:off x="199820" y="975883"/>
          <a:ext cx="363310" cy="36331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DB488A-4B6E-4B94-B817-048584EF8C20}">
      <dsp:nvSpPr>
        <dsp:cNvPr id="0" name=""/>
        <dsp:cNvSpPr/>
      </dsp:nvSpPr>
      <dsp:spPr>
        <a:xfrm>
          <a:off x="762952" y="827256"/>
          <a:ext cx="10470197" cy="66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0" tIns="69910" rIns="69910" bIns="69910" numCol="1" spcCol="1270" anchor="ctr" anchorCtr="0">
          <a:noAutofit/>
        </a:bodyPr>
        <a:lstStyle/>
        <a:p>
          <a:pPr marL="0" lvl="0" indent="0" algn="l" defTabSz="844550">
            <a:lnSpc>
              <a:spcPct val="100000"/>
            </a:lnSpc>
            <a:spcBef>
              <a:spcPct val="0"/>
            </a:spcBef>
            <a:spcAft>
              <a:spcPct val="35000"/>
            </a:spcAft>
            <a:buNone/>
          </a:pPr>
          <a:r>
            <a:rPr lang="en-US" sz="1900" kern="1200" noProof="0"/>
            <a:t>Device memory (cleartext usernames/passwords, encryption keys, etc.)</a:t>
          </a:r>
        </a:p>
      </dsp:txBody>
      <dsp:txXfrm>
        <a:off x="762952" y="827256"/>
        <a:ext cx="10470197" cy="660564"/>
      </dsp:txXfrm>
    </dsp:sp>
    <dsp:sp modelId="{DCEEDC13-871A-4F6E-AD17-F7D560550690}">
      <dsp:nvSpPr>
        <dsp:cNvPr id="0" name=""/>
        <dsp:cNvSpPr/>
      </dsp:nvSpPr>
      <dsp:spPr>
        <a:xfrm>
          <a:off x="0" y="1652962"/>
          <a:ext cx="11233150" cy="660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495B2-3E34-46D5-96E4-30D7623AA89F}">
      <dsp:nvSpPr>
        <dsp:cNvPr id="0" name=""/>
        <dsp:cNvSpPr/>
      </dsp:nvSpPr>
      <dsp:spPr>
        <a:xfrm>
          <a:off x="199820" y="1801589"/>
          <a:ext cx="363310" cy="363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3536DA-7CCD-4E18-B05C-C0D18BE66A44}">
      <dsp:nvSpPr>
        <dsp:cNvPr id="0" name=""/>
        <dsp:cNvSpPr/>
      </dsp:nvSpPr>
      <dsp:spPr>
        <a:xfrm>
          <a:off x="762952" y="1652962"/>
          <a:ext cx="10470197" cy="66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0" tIns="69910" rIns="69910" bIns="69910" numCol="1" spcCol="1270" anchor="ctr" anchorCtr="0">
          <a:noAutofit/>
        </a:bodyPr>
        <a:lstStyle/>
        <a:p>
          <a:pPr marL="0" lvl="0" indent="0" algn="l" defTabSz="844550">
            <a:lnSpc>
              <a:spcPct val="100000"/>
            </a:lnSpc>
            <a:spcBef>
              <a:spcPct val="0"/>
            </a:spcBef>
            <a:spcAft>
              <a:spcPct val="35000"/>
            </a:spcAft>
            <a:buNone/>
          </a:pPr>
          <a:r>
            <a:rPr lang="en-US" sz="1900" kern="1200" noProof="0"/>
            <a:t>Device physical interfaces (firmware extraction, privilege escalation, reset to insecure state)</a:t>
          </a:r>
        </a:p>
      </dsp:txBody>
      <dsp:txXfrm>
        <a:off x="762952" y="1652962"/>
        <a:ext cx="10470197" cy="660564"/>
      </dsp:txXfrm>
    </dsp:sp>
    <dsp:sp modelId="{89CD7931-86E1-47D3-B7C0-CD816DAE1C30}">
      <dsp:nvSpPr>
        <dsp:cNvPr id="0" name=""/>
        <dsp:cNvSpPr/>
      </dsp:nvSpPr>
      <dsp:spPr>
        <a:xfrm>
          <a:off x="0" y="2478668"/>
          <a:ext cx="11233150" cy="660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FF2AD-D114-4447-B8D9-19B37F6FD5C2}">
      <dsp:nvSpPr>
        <dsp:cNvPr id="0" name=""/>
        <dsp:cNvSpPr/>
      </dsp:nvSpPr>
      <dsp:spPr>
        <a:xfrm>
          <a:off x="199820" y="2627295"/>
          <a:ext cx="363310" cy="3633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06E30D-F792-461F-AE82-4CD68D5B52EB}">
      <dsp:nvSpPr>
        <dsp:cNvPr id="0" name=""/>
        <dsp:cNvSpPr/>
      </dsp:nvSpPr>
      <dsp:spPr>
        <a:xfrm>
          <a:off x="762952" y="2478668"/>
          <a:ext cx="10470197" cy="66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0" tIns="69910" rIns="69910" bIns="69910" numCol="1" spcCol="1270" anchor="ctr" anchorCtr="0">
          <a:noAutofit/>
        </a:bodyPr>
        <a:lstStyle/>
        <a:p>
          <a:pPr marL="0" lvl="0" indent="0" algn="l" defTabSz="844550">
            <a:lnSpc>
              <a:spcPct val="100000"/>
            </a:lnSpc>
            <a:spcBef>
              <a:spcPct val="0"/>
            </a:spcBef>
            <a:spcAft>
              <a:spcPct val="35000"/>
            </a:spcAft>
            <a:buNone/>
          </a:pPr>
          <a:r>
            <a:rPr lang="en-US" sz="1900" kern="1200" noProof="0"/>
            <a:t>Device web/admin/cloud web interface (SQL injection, XSS, account lockout, 2FA, etc.)</a:t>
          </a:r>
        </a:p>
      </dsp:txBody>
      <dsp:txXfrm>
        <a:off x="762952" y="2478668"/>
        <a:ext cx="10470197" cy="660564"/>
      </dsp:txXfrm>
    </dsp:sp>
    <dsp:sp modelId="{8F5CF0E1-5338-4C92-A4B6-1A29CA3E48B4}">
      <dsp:nvSpPr>
        <dsp:cNvPr id="0" name=""/>
        <dsp:cNvSpPr/>
      </dsp:nvSpPr>
      <dsp:spPr>
        <a:xfrm>
          <a:off x="0" y="3304374"/>
          <a:ext cx="11233150" cy="660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EAB1D-34F3-4A97-AC4F-C1CE736B1B17}">
      <dsp:nvSpPr>
        <dsp:cNvPr id="0" name=""/>
        <dsp:cNvSpPr/>
      </dsp:nvSpPr>
      <dsp:spPr>
        <a:xfrm>
          <a:off x="199820" y="3453001"/>
          <a:ext cx="363310" cy="3633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FECB4-1EC0-4A68-98A5-3007831A4217}">
      <dsp:nvSpPr>
        <dsp:cNvPr id="0" name=""/>
        <dsp:cNvSpPr/>
      </dsp:nvSpPr>
      <dsp:spPr>
        <a:xfrm>
          <a:off x="762952" y="3304374"/>
          <a:ext cx="10470197" cy="66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0" tIns="69910" rIns="69910" bIns="69910" numCol="1" spcCol="1270" anchor="ctr" anchorCtr="0">
          <a:noAutofit/>
        </a:bodyPr>
        <a:lstStyle/>
        <a:p>
          <a:pPr marL="0" lvl="0" indent="0" algn="l" defTabSz="844550">
            <a:lnSpc>
              <a:spcPct val="100000"/>
            </a:lnSpc>
            <a:spcBef>
              <a:spcPct val="0"/>
            </a:spcBef>
            <a:spcAft>
              <a:spcPct val="35000"/>
            </a:spcAft>
            <a:buNone/>
          </a:pPr>
          <a:r>
            <a:rPr lang="en-US" sz="1900" kern="1200" noProof="0"/>
            <a:t>Device firmware (hardcoded credentials, sensitive info disclosure)</a:t>
          </a:r>
        </a:p>
      </dsp:txBody>
      <dsp:txXfrm>
        <a:off x="762952" y="3304374"/>
        <a:ext cx="10470197" cy="660564"/>
      </dsp:txXfrm>
    </dsp:sp>
    <dsp:sp modelId="{9B1FEE5C-C194-4915-A541-5F90BBD05AA4}">
      <dsp:nvSpPr>
        <dsp:cNvPr id="0" name=""/>
        <dsp:cNvSpPr/>
      </dsp:nvSpPr>
      <dsp:spPr>
        <a:xfrm>
          <a:off x="0" y="4130080"/>
          <a:ext cx="11233150" cy="660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2D17C-0B86-40C5-9CAC-B5714E1C6197}">
      <dsp:nvSpPr>
        <dsp:cNvPr id="0" name=""/>
        <dsp:cNvSpPr/>
      </dsp:nvSpPr>
      <dsp:spPr>
        <a:xfrm>
          <a:off x="199820" y="4278707"/>
          <a:ext cx="363310" cy="3633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F96FD-65AF-4FA4-8EF5-94B1353AC128}">
      <dsp:nvSpPr>
        <dsp:cNvPr id="0" name=""/>
        <dsp:cNvSpPr/>
      </dsp:nvSpPr>
      <dsp:spPr>
        <a:xfrm>
          <a:off x="762952" y="4130080"/>
          <a:ext cx="10470197" cy="66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0" tIns="69910" rIns="69910" bIns="69910" numCol="1" spcCol="1270" anchor="ctr" anchorCtr="0">
          <a:noAutofit/>
        </a:bodyPr>
        <a:lstStyle/>
        <a:p>
          <a:pPr marL="0" lvl="0" indent="0" algn="l" defTabSz="844550">
            <a:lnSpc>
              <a:spcPct val="100000"/>
            </a:lnSpc>
            <a:spcBef>
              <a:spcPct val="0"/>
            </a:spcBef>
            <a:spcAft>
              <a:spcPct val="35000"/>
            </a:spcAft>
            <a:buNone/>
          </a:pPr>
          <a:r>
            <a:rPr lang="en-US" sz="1900" kern="1200" noProof="0"/>
            <a:t>Device network services (injection, DoS, poorly implemented encryption, buffer overflow, etc.)</a:t>
          </a:r>
        </a:p>
      </dsp:txBody>
      <dsp:txXfrm>
        <a:off x="762952" y="4130080"/>
        <a:ext cx="10470197" cy="660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A729A-ED21-44BF-AACB-8265998285DE}">
      <dsp:nvSpPr>
        <dsp:cNvPr id="0" name=""/>
        <dsp:cNvSpPr/>
      </dsp:nvSpPr>
      <dsp:spPr>
        <a:xfrm>
          <a:off x="0" y="1539"/>
          <a:ext cx="11233150" cy="6559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4DDCF-1BD9-42D0-A24E-953233BE0D89}">
      <dsp:nvSpPr>
        <dsp:cNvPr id="0" name=""/>
        <dsp:cNvSpPr/>
      </dsp:nvSpPr>
      <dsp:spPr>
        <a:xfrm>
          <a:off x="198413" y="149119"/>
          <a:ext cx="360752" cy="360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DD830-EA4E-4BFE-8032-9375278CFA03}">
      <dsp:nvSpPr>
        <dsp:cNvPr id="0" name=""/>
        <dsp:cNvSpPr/>
      </dsp:nvSpPr>
      <dsp:spPr>
        <a:xfrm>
          <a:off x="757580" y="1539"/>
          <a:ext cx="10475569" cy="6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8" tIns="69418" rIns="69418" bIns="69418" numCol="1" spcCol="1270" anchor="ctr" anchorCtr="0">
          <a:noAutofit/>
        </a:bodyPr>
        <a:lstStyle/>
        <a:p>
          <a:pPr marL="0" lvl="0" indent="0" algn="l" defTabSz="844550">
            <a:lnSpc>
              <a:spcPct val="100000"/>
            </a:lnSpc>
            <a:spcBef>
              <a:spcPct val="0"/>
            </a:spcBef>
            <a:spcAft>
              <a:spcPct val="35000"/>
            </a:spcAft>
            <a:buNone/>
          </a:pPr>
          <a:r>
            <a:rPr lang="en-US" sz="1900" kern="1200" noProof="0"/>
            <a:t>Local data storage (unencrypted data, lack of integrity checks)</a:t>
          </a:r>
        </a:p>
      </dsp:txBody>
      <dsp:txXfrm>
        <a:off x="757580" y="1539"/>
        <a:ext cx="10475569" cy="655913"/>
      </dsp:txXfrm>
    </dsp:sp>
    <dsp:sp modelId="{C6B74195-4A36-488D-8303-0ADAA43589D9}">
      <dsp:nvSpPr>
        <dsp:cNvPr id="0" name=""/>
        <dsp:cNvSpPr/>
      </dsp:nvSpPr>
      <dsp:spPr>
        <a:xfrm>
          <a:off x="0" y="821431"/>
          <a:ext cx="11233150" cy="6559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0FAF3-79B0-4D04-9043-621410444F3B}">
      <dsp:nvSpPr>
        <dsp:cNvPr id="0" name=""/>
        <dsp:cNvSpPr/>
      </dsp:nvSpPr>
      <dsp:spPr>
        <a:xfrm>
          <a:off x="198413" y="969012"/>
          <a:ext cx="360752" cy="36075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6319E4-DC41-41A4-A178-9101885F68E5}">
      <dsp:nvSpPr>
        <dsp:cNvPr id="0" name=""/>
        <dsp:cNvSpPr/>
      </dsp:nvSpPr>
      <dsp:spPr>
        <a:xfrm>
          <a:off x="757580" y="821431"/>
          <a:ext cx="10475569" cy="6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8" tIns="69418" rIns="69418" bIns="69418" numCol="1" spcCol="1270" anchor="ctr" anchorCtr="0">
          <a:noAutofit/>
        </a:bodyPr>
        <a:lstStyle/>
        <a:p>
          <a:pPr marL="0" lvl="0" indent="0" algn="l" defTabSz="844550">
            <a:lnSpc>
              <a:spcPct val="100000"/>
            </a:lnSpc>
            <a:spcBef>
              <a:spcPct val="0"/>
            </a:spcBef>
            <a:spcAft>
              <a:spcPct val="35000"/>
            </a:spcAft>
            <a:buNone/>
          </a:pPr>
          <a:r>
            <a:rPr lang="en-US" sz="1900" kern="1200" noProof="0"/>
            <a:t>Update mechanism (updates encrypted/unsigned, update location writable, etc.)</a:t>
          </a:r>
        </a:p>
      </dsp:txBody>
      <dsp:txXfrm>
        <a:off x="757580" y="821431"/>
        <a:ext cx="10475569" cy="655913"/>
      </dsp:txXfrm>
    </dsp:sp>
    <dsp:sp modelId="{FAA74072-24AD-4391-BDFD-DCE8888AA4E7}">
      <dsp:nvSpPr>
        <dsp:cNvPr id="0" name=""/>
        <dsp:cNvSpPr/>
      </dsp:nvSpPr>
      <dsp:spPr>
        <a:xfrm>
          <a:off x="0" y="1641323"/>
          <a:ext cx="11233150" cy="6559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69E0F-E1A6-407C-817D-D1A570DF65E7}">
      <dsp:nvSpPr>
        <dsp:cNvPr id="0" name=""/>
        <dsp:cNvSpPr/>
      </dsp:nvSpPr>
      <dsp:spPr>
        <a:xfrm>
          <a:off x="198413" y="1788904"/>
          <a:ext cx="360752" cy="360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18552D-4EF3-4D28-8F50-A99F9D65F86C}">
      <dsp:nvSpPr>
        <dsp:cNvPr id="0" name=""/>
        <dsp:cNvSpPr/>
      </dsp:nvSpPr>
      <dsp:spPr>
        <a:xfrm>
          <a:off x="757580" y="1641323"/>
          <a:ext cx="10475569" cy="6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8" tIns="69418" rIns="69418" bIns="69418" numCol="1" spcCol="1270" anchor="ctr" anchorCtr="0">
          <a:noAutofit/>
        </a:bodyPr>
        <a:lstStyle/>
        <a:p>
          <a:pPr marL="0" lvl="0" indent="0" algn="l" defTabSz="844550">
            <a:lnSpc>
              <a:spcPct val="100000"/>
            </a:lnSpc>
            <a:spcBef>
              <a:spcPct val="0"/>
            </a:spcBef>
            <a:spcAft>
              <a:spcPct val="35000"/>
            </a:spcAft>
            <a:buNone/>
          </a:pPr>
          <a:r>
            <a:rPr lang="en-US" sz="1900" kern="1200" noProof="0"/>
            <a:t>Mobile application (implicitly trusted by cloud, user enumeration, transport encryption, etc.)</a:t>
          </a:r>
        </a:p>
      </dsp:txBody>
      <dsp:txXfrm>
        <a:off x="757580" y="1641323"/>
        <a:ext cx="10475569" cy="655913"/>
      </dsp:txXfrm>
    </dsp:sp>
    <dsp:sp modelId="{064F6088-3394-451F-931F-D42F7759845A}">
      <dsp:nvSpPr>
        <dsp:cNvPr id="0" name=""/>
        <dsp:cNvSpPr/>
      </dsp:nvSpPr>
      <dsp:spPr>
        <a:xfrm>
          <a:off x="0" y="2461215"/>
          <a:ext cx="11233150" cy="6559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2857D-67B1-4B3E-BD5E-0AD1928D4447}">
      <dsp:nvSpPr>
        <dsp:cNvPr id="0" name=""/>
        <dsp:cNvSpPr/>
      </dsp:nvSpPr>
      <dsp:spPr>
        <a:xfrm>
          <a:off x="198413" y="2608796"/>
          <a:ext cx="360752" cy="3607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F6C674-0D7C-49BC-A537-53B69C300362}">
      <dsp:nvSpPr>
        <dsp:cNvPr id="0" name=""/>
        <dsp:cNvSpPr/>
      </dsp:nvSpPr>
      <dsp:spPr>
        <a:xfrm>
          <a:off x="757580" y="2461215"/>
          <a:ext cx="10475569" cy="6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8" tIns="69418" rIns="69418" bIns="69418" numCol="1" spcCol="1270" anchor="ctr" anchorCtr="0">
          <a:noAutofit/>
        </a:bodyPr>
        <a:lstStyle/>
        <a:p>
          <a:pPr marL="0" lvl="0" indent="0" algn="l" defTabSz="844550">
            <a:lnSpc>
              <a:spcPct val="100000"/>
            </a:lnSpc>
            <a:spcBef>
              <a:spcPct val="0"/>
            </a:spcBef>
            <a:spcAft>
              <a:spcPct val="35000"/>
            </a:spcAft>
            <a:buNone/>
          </a:pPr>
          <a:r>
            <a:rPr lang="en-US" sz="1900" kern="1200" noProof="0"/>
            <a:t>Third parties (device information/location leaked, unencrypted PII)</a:t>
          </a:r>
        </a:p>
      </dsp:txBody>
      <dsp:txXfrm>
        <a:off x="757580" y="2461215"/>
        <a:ext cx="10475569" cy="655913"/>
      </dsp:txXfrm>
    </dsp:sp>
    <dsp:sp modelId="{7A3FC878-4C6D-4A2F-B6F8-F30A1AD225E3}">
      <dsp:nvSpPr>
        <dsp:cNvPr id="0" name=""/>
        <dsp:cNvSpPr/>
      </dsp:nvSpPr>
      <dsp:spPr>
        <a:xfrm>
          <a:off x="0" y="3281107"/>
          <a:ext cx="11233150" cy="6559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44EF7-27BC-4B36-B251-B528554418C0}">
      <dsp:nvSpPr>
        <dsp:cNvPr id="0" name=""/>
        <dsp:cNvSpPr/>
      </dsp:nvSpPr>
      <dsp:spPr>
        <a:xfrm>
          <a:off x="198413" y="3428688"/>
          <a:ext cx="360752" cy="3607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F6399A-0E59-40E2-B99C-8C2E0F122023}">
      <dsp:nvSpPr>
        <dsp:cNvPr id="0" name=""/>
        <dsp:cNvSpPr/>
      </dsp:nvSpPr>
      <dsp:spPr>
        <a:xfrm>
          <a:off x="757580" y="3281107"/>
          <a:ext cx="10475569" cy="6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8" tIns="69418" rIns="69418" bIns="69418" numCol="1" spcCol="1270" anchor="ctr" anchorCtr="0">
          <a:noAutofit/>
        </a:bodyPr>
        <a:lstStyle/>
        <a:p>
          <a:pPr marL="0" lvl="0" indent="0" algn="l" defTabSz="844550">
            <a:lnSpc>
              <a:spcPct val="100000"/>
            </a:lnSpc>
            <a:spcBef>
              <a:spcPct val="0"/>
            </a:spcBef>
            <a:spcAft>
              <a:spcPct val="35000"/>
            </a:spcAft>
            <a:buNone/>
          </a:pPr>
          <a:r>
            <a:rPr lang="en-US" sz="1900" kern="1200" noProof="0"/>
            <a:t>Backend APIs (inherent trust, weak authentication, weak access control)</a:t>
          </a:r>
        </a:p>
      </dsp:txBody>
      <dsp:txXfrm>
        <a:off x="757580" y="3281107"/>
        <a:ext cx="10475569" cy="655913"/>
      </dsp:txXfrm>
    </dsp:sp>
    <dsp:sp modelId="{533DA897-2324-4166-AFBE-E124513FE104}">
      <dsp:nvSpPr>
        <dsp:cNvPr id="0" name=""/>
        <dsp:cNvSpPr/>
      </dsp:nvSpPr>
      <dsp:spPr>
        <a:xfrm>
          <a:off x="0" y="4100999"/>
          <a:ext cx="11233150" cy="6559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C0E42-6C4D-4C7D-89A2-6177B63E4A17}">
      <dsp:nvSpPr>
        <dsp:cNvPr id="0" name=""/>
        <dsp:cNvSpPr/>
      </dsp:nvSpPr>
      <dsp:spPr>
        <a:xfrm>
          <a:off x="198413" y="4248580"/>
          <a:ext cx="360752" cy="3607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93C27-B576-4DDF-9797-4847E13F60FF}">
      <dsp:nvSpPr>
        <dsp:cNvPr id="0" name=""/>
        <dsp:cNvSpPr/>
      </dsp:nvSpPr>
      <dsp:spPr>
        <a:xfrm>
          <a:off x="757580" y="4100999"/>
          <a:ext cx="10475569" cy="6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8" tIns="69418" rIns="69418" bIns="69418" numCol="1" spcCol="1270" anchor="ctr" anchorCtr="0">
          <a:noAutofit/>
        </a:bodyPr>
        <a:lstStyle/>
        <a:p>
          <a:pPr marL="0" lvl="0" indent="0" algn="l" defTabSz="844550">
            <a:lnSpc>
              <a:spcPct val="100000"/>
            </a:lnSpc>
            <a:spcBef>
              <a:spcPct val="0"/>
            </a:spcBef>
            <a:spcAft>
              <a:spcPct val="35000"/>
            </a:spcAft>
            <a:buNone/>
          </a:pPr>
          <a:r>
            <a:rPr lang="en-US" sz="1900" kern="1200" noProof="0"/>
            <a:t>Ecosystem communication (health checks, heartbeats, deprovisioning)</a:t>
          </a:r>
        </a:p>
      </dsp:txBody>
      <dsp:txXfrm>
        <a:off x="757580" y="4100999"/>
        <a:ext cx="10475569" cy="655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38F42-42C0-431E-9EF9-92B28698C465}">
      <dsp:nvSpPr>
        <dsp:cNvPr id="0" name=""/>
        <dsp:cNvSpPr/>
      </dsp:nvSpPr>
      <dsp:spPr>
        <a:xfrm>
          <a:off x="296532" y="932182"/>
          <a:ext cx="922360" cy="922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EC8FB-AD48-4252-B65E-7644FD4F025C}">
      <dsp:nvSpPr>
        <dsp:cNvPr id="0" name=""/>
        <dsp:cNvSpPr/>
      </dsp:nvSpPr>
      <dsp:spPr>
        <a:xfrm>
          <a:off x="490228" y="1125877"/>
          <a:ext cx="534968" cy="534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165541-BAD3-475E-952F-367DCBC6A808}">
      <dsp:nvSpPr>
        <dsp:cNvPr id="0" name=""/>
        <dsp:cNvSpPr/>
      </dsp:nvSpPr>
      <dsp:spPr>
        <a:xfrm>
          <a:off x="1416541" y="932182"/>
          <a:ext cx="2174134" cy="92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noProof="0"/>
            <a:t>Strengthen security across the entire end-to-end system</a:t>
          </a:r>
        </a:p>
      </dsp:txBody>
      <dsp:txXfrm>
        <a:off x="1416541" y="932182"/>
        <a:ext cx="2174134" cy="922360"/>
      </dsp:txXfrm>
    </dsp:sp>
    <dsp:sp modelId="{F785E23D-CFF3-4E34-9641-0CDFCC80D8B7}">
      <dsp:nvSpPr>
        <dsp:cNvPr id="0" name=""/>
        <dsp:cNvSpPr/>
      </dsp:nvSpPr>
      <dsp:spPr>
        <a:xfrm>
          <a:off x="3969503" y="932182"/>
          <a:ext cx="922360" cy="922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15B4F-C8B7-403F-AF90-A2122891BAD2}">
      <dsp:nvSpPr>
        <dsp:cNvPr id="0" name=""/>
        <dsp:cNvSpPr/>
      </dsp:nvSpPr>
      <dsp:spPr>
        <a:xfrm>
          <a:off x="4163198" y="1125877"/>
          <a:ext cx="534968" cy="534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8271A-6C8D-4597-BDCD-53CC89B37A78}">
      <dsp:nvSpPr>
        <dsp:cNvPr id="0" name=""/>
        <dsp:cNvSpPr/>
      </dsp:nvSpPr>
      <dsp:spPr>
        <a:xfrm>
          <a:off x="5089512" y="932182"/>
          <a:ext cx="2174134" cy="92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noProof="0"/>
            <a:t>Hardware (attackers should not be able to compromise device via direct physical access)</a:t>
          </a:r>
        </a:p>
      </dsp:txBody>
      <dsp:txXfrm>
        <a:off x="5089512" y="932182"/>
        <a:ext cx="2174134" cy="922360"/>
      </dsp:txXfrm>
    </dsp:sp>
    <dsp:sp modelId="{5C2655C8-E3BA-471B-9F29-C7A07E7E60B2}">
      <dsp:nvSpPr>
        <dsp:cNvPr id="0" name=""/>
        <dsp:cNvSpPr/>
      </dsp:nvSpPr>
      <dsp:spPr>
        <a:xfrm>
          <a:off x="7642473" y="932182"/>
          <a:ext cx="922360" cy="922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A89B6-98BF-4663-814F-8375EF6D3F59}">
      <dsp:nvSpPr>
        <dsp:cNvPr id="0" name=""/>
        <dsp:cNvSpPr/>
      </dsp:nvSpPr>
      <dsp:spPr>
        <a:xfrm>
          <a:off x="7836169" y="1125877"/>
          <a:ext cx="534968" cy="53496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D5E42C-140D-4CCF-AA76-92B79971171D}">
      <dsp:nvSpPr>
        <dsp:cNvPr id="0" name=""/>
        <dsp:cNvSpPr/>
      </dsp:nvSpPr>
      <dsp:spPr>
        <a:xfrm>
          <a:off x="8762482" y="932182"/>
          <a:ext cx="2174134" cy="92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noProof="0"/>
            <a:t>Code (signed and tested firmware/software, integrity checks)</a:t>
          </a:r>
        </a:p>
      </dsp:txBody>
      <dsp:txXfrm>
        <a:off x="8762482" y="932182"/>
        <a:ext cx="2174134" cy="922360"/>
      </dsp:txXfrm>
    </dsp:sp>
    <dsp:sp modelId="{218204D3-6C4F-40FA-AE97-F9C188DD30CB}">
      <dsp:nvSpPr>
        <dsp:cNvPr id="0" name=""/>
        <dsp:cNvSpPr/>
      </dsp:nvSpPr>
      <dsp:spPr>
        <a:xfrm>
          <a:off x="2025939" y="2634111"/>
          <a:ext cx="922360" cy="922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E46E3-0031-48EB-968E-8BD86AD331C2}">
      <dsp:nvSpPr>
        <dsp:cNvPr id="0" name=""/>
        <dsp:cNvSpPr/>
      </dsp:nvSpPr>
      <dsp:spPr>
        <a:xfrm>
          <a:off x="2219638" y="2827809"/>
          <a:ext cx="534968" cy="5349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8452CB-67C9-4C08-A24D-09CB5DE4C2EA}">
      <dsp:nvSpPr>
        <dsp:cNvPr id="0" name=""/>
        <dsp:cNvSpPr/>
      </dsp:nvSpPr>
      <dsp:spPr>
        <a:xfrm>
          <a:off x="3145957" y="2634111"/>
          <a:ext cx="2174134" cy="92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noProof="0"/>
            <a:t>Encrypted channels (data never exchanged in plaintext)</a:t>
          </a:r>
        </a:p>
      </dsp:txBody>
      <dsp:txXfrm>
        <a:off x="3145957" y="2634111"/>
        <a:ext cx="2174134" cy="922360"/>
      </dsp:txXfrm>
    </dsp:sp>
    <dsp:sp modelId="{0203A05E-6A6E-45AF-9655-4496059FF8E7}">
      <dsp:nvSpPr>
        <dsp:cNvPr id="0" name=""/>
        <dsp:cNvSpPr/>
      </dsp:nvSpPr>
      <dsp:spPr>
        <a:xfrm>
          <a:off x="5698910" y="2634111"/>
          <a:ext cx="922360" cy="922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A22262-4570-4C47-ADD0-FD5F3B509BB9}">
      <dsp:nvSpPr>
        <dsp:cNvPr id="0" name=""/>
        <dsp:cNvSpPr/>
      </dsp:nvSpPr>
      <dsp:spPr>
        <a:xfrm>
          <a:off x="5892608" y="2827809"/>
          <a:ext cx="534968" cy="5349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C4DBFD-6A33-4401-A4E2-14160D1AE2D7}">
      <dsp:nvSpPr>
        <dsp:cNvPr id="0" name=""/>
        <dsp:cNvSpPr/>
      </dsp:nvSpPr>
      <dsp:spPr>
        <a:xfrm>
          <a:off x="6818927" y="2634111"/>
          <a:ext cx="2174134" cy="92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noProof="0"/>
            <a:t>Service semantics (communication robust to DoS, replay attacks, account hijacking, etc.)</a:t>
          </a:r>
        </a:p>
      </dsp:txBody>
      <dsp:txXfrm>
        <a:off x="6818927" y="2634111"/>
        <a:ext cx="2174134" cy="922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15E5-D3A4-4AEE-AD98-0FFD14802F1B}">
      <dsp:nvSpPr>
        <dsp:cNvPr id="0" name=""/>
        <dsp:cNvSpPr/>
      </dsp:nvSpPr>
      <dsp:spPr>
        <a:xfrm>
          <a:off x="0" y="1789"/>
          <a:ext cx="11233150" cy="907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39EED-5301-4C94-93B3-02E61A2E539C}">
      <dsp:nvSpPr>
        <dsp:cNvPr id="0" name=""/>
        <dsp:cNvSpPr/>
      </dsp:nvSpPr>
      <dsp:spPr>
        <a:xfrm>
          <a:off x="274402" y="205890"/>
          <a:ext cx="498913" cy="498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48C025-F706-458B-9A04-ECB39B25BF31}">
      <dsp:nvSpPr>
        <dsp:cNvPr id="0" name=""/>
        <dsp:cNvSpPr/>
      </dsp:nvSpPr>
      <dsp:spPr>
        <a:xfrm>
          <a:off x="1047718" y="1789"/>
          <a:ext cx="10185431" cy="90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03" tIns="96003" rIns="96003" bIns="96003" numCol="1" spcCol="1270" anchor="ctr" anchorCtr="0">
          <a:noAutofit/>
        </a:bodyPr>
        <a:lstStyle/>
        <a:p>
          <a:pPr marL="0" lvl="0" indent="0" algn="l" defTabSz="977900">
            <a:lnSpc>
              <a:spcPct val="90000"/>
            </a:lnSpc>
            <a:spcBef>
              <a:spcPct val="0"/>
            </a:spcBef>
            <a:spcAft>
              <a:spcPct val="35000"/>
            </a:spcAft>
            <a:buNone/>
          </a:pPr>
          <a:r>
            <a:rPr lang="en-US" sz="2200" kern="1200" noProof="0"/>
            <a:t>Length of encryption key directly influences level of secrecy</a:t>
          </a:r>
        </a:p>
      </dsp:txBody>
      <dsp:txXfrm>
        <a:off x="1047718" y="1789"/>
        <a:ext cx="10185431" cy="907115"/>
      </dsp:txXfrm>
    </dsp:sp>
    <dsp:sp modelId="{1FF45F7F-2A84-42BF-84E6-3907721C75F5}">
      <dsp:nvSpPr>
        <dsp:cNvPr id="0" name=""/>
        <dsp:cNvSpPr/>
      </dsp:nvSpPr>
      <dsp:spPr>
        <a:xfrm>
          <a:off x="0" y="1135684"/>
          <a:ext cx="11233150" cy="907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13ADFE-9953-441B-B8D1-49D1CF4DEE2D}">
      <dsp:nvSpPr>
        <dsp:cNvPr id="0" name=""/>
        <dsp:cNvSpPr/>
      </dsp:nvSpPr>
      <dsp:spPr>
        <a:xfrm>
          <a:off x="274402" y="1339785"/>
          <a:ext cx="498913" cy="498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B37CDC-BFE4-4B21-8276-57B9EDBE246C}">
      <dsp:nvSpPr>
        <dsp:cNvPr id="0" name=""/>
        <dsp:cNvSpPr/>
      </dsp:nvSpPr>
      <dsp:spPr>
        <a:xfrm>
          <a:off x="1047718" y="1135684"/>
          <a:ext cx="10185431" cy="90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03" tIns="96003" rIns="96003" bIns="96003" numCol="1" spcCol="1270" anchor="ctr" anchorCtr="0">
          <a:noAutofit/>
        </a:bodyPr>
        <a:lstStyle/>
        <a:p>
          <a:pPr marL="0" lvl="0" indent="0" algn="l" defTabSz="977900">
            <a:lnSpc>
              <a:spcPct val="90000"/>
            </a:lnSpc>
            <a:spcBef>
              <a:spcPct val="0"/>
            </a:spcBef>
            <a:spcAft>
              <a:spcPct val="35000"/>
            </a:spcAft>
            <a:buNone/>
          </a:pPr>
          <a:r>
            <a:rPr lang="en-US" sz="2200" kern="1200" noProof="0"/>
            <a:t>Key design is particularly critical, for e.g., only 100 combinations exist for 2-digit pad locks </a:t>
          </a:r>
          <a:r>
            <a:rPr lang="en-US" sz="2200" kern="1200" noProof="0">
              <a:latin typeface="Times New Roman" panose="02020603050405020304" pitchFamily="18" charset="0"/>
              <a:cs typeface="Times New Roman" panose="02020603050405020304" pitchFamily="18" charset="0"/>
            </a:rPr>
            <a:t>→</a:t>
          </a:r>
          <a:r>
            <a:rPr lang="en-US" sz="2200" kern="1200" noProof="0"/>
            <a:t> not so difficult to brute-force (exhaustive search)</a:t>
          </a:r>
        </a:p>
      </dsp:txBody>
      <dsp:txXfrm>
        <a:off x="1047718" y="1135684"/>
        <a:ext cx="10185431" cy="907115"/>
      </dsp:txXfrm>
    </dsp:sp>
    <dsp:sp modelId="{356DE7FC-7C25-4FFB-A239-68C2BD1EB4C2}">
      <dsp:nvSpPr>
        <dsp:cNvPr id="0" name=""/>
        <dsp:cNvSpPr/>
      </dsp:nvSpPr>
      <dsp:spPr>
        <a:xfrm>
          <a:off x="0" y="2269578"/>
          <a:ext cx="11233150" cy="907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0FE6D-0940-44D1-A466-62A5E72635F4}">
      <dsp:nvSpPr>
        <dsp:cNvPr id="0" name=""/>
        <dsp:cNvSpPr/>
      </dsp:nvSpPr>
      <dsp:spPr>
        <a:xfrm>
          <a:off x="274402" y="2473679"/>
          <a:ext cx="498913" cy="498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CE3021-D99C-40AC-A41A-1D758E009999}">
      <dsp:nvSpPr>
        <dsp:cNvPr id="0" name=""/>
        <dsp:cNvSpPr/>
      </dsp:nvSpPr>
      <dsp:spPr>
        <a:xfrm>
          <a:off x="1047718" y="2269578"/>
          <a:ext cx="10185431" cy="90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03" tIns="96003" rIns="96003" bIns="96003" numCol="1" spcCol="1270" anchor="ctr" anchorCtr="0">
          <a:noAutofit/>
        </a:bodyPr>
        <a:lstStyle/>
        <a:p>
          <a:pPr marL="0" lvl="0" indent="0" algn="l" defTabSz="977900">
            <a:lnSpc>
              <a:spcPct val="90000"/>
            </a:lnSpc>
            <a:spcBef>
              <a:spcPct val="0"/>
            </a:spcBef>
            <a:spcAft>
              <a:spcPct val="35000"/>
            </a:spcAft>
            <a:buNone/>
          </a:pPr>
          <a:r>
            <a:rPr lang="en-US" sz="2200" b="1" kern="1200" noProof="0">
              <a:solidFill>
                <a:schemeClr val="accent1"/>
              </a:solidFill>
            </a:rPr>
            <a:t>Work factor:</a:t>
          </a:r>
          <a:r>
            <a:rPr lang="en-US" sz="2200" kern="1200" noProof="0"/>
            <a:t> Effort or time required by an attacker with given resources to infer an encryption key</a:t>
          </a:r>
        </a:p>
      </dsp:txBody>
      <dsp:txXfrm>
        <a:off x="1047718" y="2269578"/>
        <a:ext cx="10185431" cy="907115"/>
      </dsp:txXfrm>
    </dsp:sp>
    <dsp:sp modelId="{C5521979-EC13-4B13-9F5D-99B4B8453FB7}">
      <dsp:nvSpPr>
        <dsp:cNvPr id="0" name=""/>
        <dsp:cNvSpPr/>
      </dsp:nvSpPr>
      <dsp:spPr>
        <a:xfrm>
          <a:off x="0" y="3403473"/>
          <a:ext cx="11233150" cy="907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964B0-3FAB-4629-98EA-7BD5CCAD2A2F}">
      <dsp:nvSpPr>
        <dsp:cNvPr id="0" name=""/>
        <dsp:cNvSpPr/>
      </dsp:nvSpPr>
      <dsp:spPr>
        <a:xfrm>
          <a:off x="274402" y="3607574"/>
          <a:ext cx="498913" cy="498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659F1E-2979-4F13-81D3-E8AD0F9BCC90}">
      <dsp:nvSpPr>
        <dsp:cNvPr id="0" name=""/>
        <dsp:cNvSpPr/>
      </dsp:nvSpPr>
      <dsp:spPr>
        <a:xfrm>
          <a:off x="1047718" y="3403473"/>
          <a:ext cx="10185431" cy="90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03" tIns="96003" rIns="96003" bIns="96003" numCol="1" spcCol="1270" anchor="ctr" anchorCtr="0">
          <a:noAutofit/>
        </a:bodyPr>
        <a:lstStyle/>
        <a:p>
          <a:pPr marL="0" lvl="0" indent="0" algn="l" defTabSz="977900">
            <a:lnSpc>
              <a:spcPct val="90000"/>
            </a:lnSpc>
            <a:spcBef>
              <a:spcPct val="0"/>
            </a:spcBef>
            <a:spcAft>
              <a:spcPct val="35000"/>
            </a:spcAft>
            <a:buNone/>
          </a:pPr>
          <a:r>
            <a:rPr lang="en-US" sz="2200" kern="1200" noProof="0"/>
            <a:t>Work factor for breaking a key by exhaustive search is exponential in key length </a:t>
          </a:r>
          <a:br>
            <a:rPr lang="en-US" sz="2200" kern="1200" noProof="0"/>
          </a:br>
          <a:r>
            <a:rPr lang="en-US" sz="2200" kern="1200" noProof="0">
              <a:latin typeface="Times New Roman" panose="02020603050405020304" pitchFamily="18" charset="0"/>
              <a:cs typeface="Times New Roman" panose="02020603050405020304" pitchFamily="18" charset="0"/>
            </a:rPr>
            <a:t>→</a:t>
          </a:r>
          <a:r>
            <a:rPr lang="en-US" sz="2200" kern="1200" noProof="0"/>
            <a:t> the longer the key, the higher the work factor</a:t>
          </a:r>
        </a:p>
      </dsp:txBody>
      <dsp:txXfrm>
        <a:off x="1047718" y="3403473"/>
        <a:ext cx="10185431" cy="9071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5DC3E-A52D-40ED-B575-CBAC13B2BC4E}">
      <dsp:nvSpPr>
        <dsp:cNvPr id="0" name=""/>
        <dsp:cNvSpPr/>
      </dsp:nvSpPr>
      <dsp:spPr>
        <a:xfrm>
          <a:off x="867300" y="517447"/>
          <a:ext cx="1075307" cy="10753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3A1867-52F1-484A-9B89-83C19B536C9A}">
      <dsp:nvSpPr>
        <dsp:cNvPr id="0" name=""/>
        <dsp:cNvSpPr/>
      </dsp:nvSpPr>
      <dsp:spPr>
        <a:xfrm>
          <a:off x="210168" y="2050906"/>
          <a:ext cx="2389571" cy="15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noProof="0"/>
            <a:t>Problem:</a:t>
          </a:r>
          <a:r>
            <a:rPr lang="en-US" sz="1800" kern="1200" noProof="0"/>
            <a:t> How to verify that a message was not already sent </a:t>
          </a:r>
          <a:br>
            <a:rPr lang="en-US" sz="1800" kern="1200" noProof="0"/>
          </a:br>
          <a:r>
            <a:rPr lang="en-US" sz="1800" kern="1200" noProof="0"/>
            <a:t>(replay attacks)</a:t>
          </a:r>
        </a:p>
      </dsp:txBody>
      <dsp:txXfrm>
        <a:off x="210168" y="2050906"/>
        <a:ext cx="2389571" cy="1518750"/>
      </dsp:txXfrm>
    </dsp:sp>
    <dsp:sp modelId="{3483813C-AE74-4C4B-9BBE-6ECFFBC7575F}">
      <dsp:nvSpPr>
        <dsp:cNvPr id="0" name=""/>
        <dsp:cNvSpPr/>
      </dsp:nvSpPr>
      <dsp:spPr>
        <a:xfrm>
          <a:off x="3675047" y="517447"/>
          <a:ext cx="1075307" cy="107530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ADE4D3-E809-40CF-8C6A-F5FA659D2801}">
      <dsp:nvSpPr>
        <dsp:cNvPr id="0" name=""/>
        <dsp:cNvSpPr/>
      </dsp:nvSpPr>
      <dsp:spPr>
        <a:xfrm>
          <a:off x="3017915" y="2050906"/>
          <a:ext cx="2389571" cy="15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noProof="0"/>
            <a:t>Possible solution:</a:t>
          </a:r>
          <a:r>
            <a:rPr lang="en-US" sz="1800" kern="1200" noProof="0"/>
            <a:t> Include a “token” in every message that is valid only for a limited duration T (e.g., 10 seconds)</a:t>
          </a:r>
        </a:p>
      </dsp:txBody>
      <dsp:txXfrm>
        <a:off x="3017915" y="2050906"/>
        <a:ext cx="2389571" cy="1518750"/>
      </dsp:txXfrm>
    </dsp:sp>
    <dsp:sp modelId="{016D3736-5011-4918-8E2C-AB4F6E9420F3}">
      <dsp:nvSpPr>
        <dsp:cNvPr id="0" name=""/>
        <dsp:cNvSpPr/>
      </dsp:nvSpPr>
      <dsp:spPr>
        <a:xfrm>
          <a:off x="6482794" y="517447"/>
          <a:ext cx="1075307" cy="107530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9B7580-16E0-4CFD-8B9B-520075A4D391}">
      <dsp:nvSpPr>
        <dsp:cNvPr id="0" name=""/>
        <dsp:cNvSpPr/>
      </dsp:nvSpPr>
      <dsp:spPr>
        <a:xfrm>
          <a:off x="5825662" y="2050906"/>
          <a:ext cx="2389571" cy="15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noProof="0"/>
            <a:t>Receiver keeps a message for T seconds, compares new messages to previous ones, and discards any duplicates</a:t>
          </a:r>
        </a:p>
      </dsp:txBody>
      <dsp:txXfrm>
        <a:off x="5825662" y="2050906"/>
        <a:ext cx="2389571" cy="1518750"/>
      </dsp:txXfrm>
    </dsp:sp>
    <dsp:sp modelId="{23140C4B-44F9-48AA-8BAB-EBB8F2836B90}">
      <dsp:nvSpPr>
        <dsp:cNvPr id="0" name=""/>
        <dsp:cNvSpPr/>
      </dsp:nvSpPr>
      <dsp:spPr>
        <a:xfrm>
          <a:off x="9290541" y="517447"/>
          <a:ext cx="1075307" cy="10753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0648E2-45F2-4EBF-9F2C-0290DE16B984}">
      <dsp:nvSpPr>
        <dsp:cNvPr id="0" name=""/>
        <dsp:cNvSpPr/>
      </dsp:nvSpPr>
      <dsp:spPr>
        <a:xfrm>
          <a:off x="8633409" y="2050906"/>
          <a:ext cx="2389571" cy="15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noProof="0"/>
            <a:t>Messages with a known token that are older than T seconds will be ignored</a:t>
          </a:r>
        </a:p>
      </dsp:txBody>
      <dsp:txXfrm>
        <a:off x="8633409" y="2050906"/>
        <a:ext cx="2389571" cy="15187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AFEE5-ECEE-4C3D-9CEB-F6E2968C850F}">
      <dsp:nvSpPr>
        <dsp:cNvPr id="0" name=""/>
        <dsp:cNvSpPr/>
      </dsp:nvSpPr>
      <dsp:spPr>
        <a:xfrm>
          <a:off x="0" y="69761"/>
          <a:ext cx="11233150" cy="10733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D91792-88D9-4117-903A-D6B1331F1FC2}">
      <dsp:nvSpPr>
        <dsp:cNvPr id="0" name=""/>
        <dsp:cNvSpPr/>
      </dsp:nvSpPr>
      <dsp:spPr>
        <a:xfrm>
          <a:off x="203013" y="421896"/>
          <a:ext cx="369475" cy="3691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1472B4-5176-4B9B-BD83-9984CC532EEA}">
      <dsp:nvSpPr>
        <dsp:cNvPr id="0" name=""/>
        <dsp:cNvSpPr/>
      </dsp:nvSpPr>
      <dsp:spPr>
        <a:xfrm>
          <a:off x="775501" y="270895"/>
          <a:ext cx="10445705" cy="69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46" tIns="73246" rIns="73246" bIns="73246" numCol="1" spcCol="1270" anchor="ctr" anchorCtr="0">
          <a:noAutofit/>
        </a:bodyPr>
        <a:lstStyle/>
        <a:p>
          <a:pPr marL="0" lvl="0" indent="0" algn="l" defTabSz="889000">
            <a:lnSpc>
              <a:spcPct val="90000"/>
            </a:lnSpc>
            <a:spcBef>
              <a:spcPct val="0"/>
            </a:spcBef>
            <a:spcAft>
              <a:spcPct val="35000"/>
            </a:spcAft>
            <a:buNone/>
          </a:pPr>
          <a:r>
            <a:rPr lang="en-US" sz="2000" kern="1200" noProof="0"/>
            <a:t>Use the same key for both encrypting and decrypting messages</a:t>
          </a:r>
        </a:p>
      </dsp:txBody>
      <dsp:txXfrm>
        <a:off x="775501" y="270895"/>
        <a:ext cx="10445705" cy="692090"/>
      </dsp:txXfrm>
    </dsp:sp>
    <dsp:sp modelId="{6CEA6DFF-8C3B-42EB-A682-E633AF84F4B1}">
      <dsp:nvSpPr>
        <dsp:cNvPr id="0" name=""/>
        <dsp:cNvSpPr/>
      </dsp:nvSpPr>
      <dsp:spPr>
        <a:xfrm>
          <a:off x="0" y="1316169"/>
          <a:ext cx="11233150" cy="10733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CDDFC-064F-464B-83F2-641085D78C08}">
      <dsp:nvSpPr>
        <dsp:cNvPr id="0" name=""/>
        <dsp:cNvSpPr/>
      </dsp:nvSpPr>
      <dsp:spPr>
        <a:xfrm>
          <a:off x="203013" y="1668305"/>
          <a:ext cx="369475" cy="3691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53578E-2BFE-493F-93EF-1A6ED8B5F446}">
      <dsp:nvSpPr>
        <dsp:cNvPr id="0" name=""/>
        <dsp:cNvSpPr/>
      </dsp:nvSpPr>
      <dsp:spPr>
        <a:xfrm>
          <a:off x="775501" y="1517303"/>
          <a:ext cx="10445705" cy="69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46" tIns="73246" rIns="73246" bIns="73246" numCol="1" spcCol="1270" anchor="ctr" anchorCtr="0">
          <a:noAutofit/>
        </a:bodyPr>
        <a:lstStyle/>
        <a:p>
          <a:pPr marL="0" lvl="0" indent="0" algn="l" defTabSz="889000">
            <a:lnSpc>
              <a:spcPct val="90000"/>
            </a:lnSpc>
            <a:spcBef>
              <a:spcPct val="0"/>
            </a:spcBef>
            <a:spcAft>
              <a:spcPct val="35000"/>
            </a:spcAft>
            <a:buNone/>
          </a:pPr>
          <a:r>
            <a:rPr lang="en-US" sz="2000" kern="1200" noProof="0"/>
            <a:t>Key provisioned at device manufacturing</a:t>
          </a:r>
        </a:p>
      </dsp:txBody>
      <dsp:txXfrm>
        <a:off x="775501" y="1517303"/>
        <a:ext cx="10445705" cy="692090"/>
      </dsp:txXfrm>
    </dsp:sp>
    <dsp:sp modelId="{72A53BEB-1605-417E-9028-8914A7FE2B5D}">
      <dsp:nvSpPr>
        <dsp:cNvPr id="0" name=""/>
        <dsp:cNvSpPr/>
      </dsp:nvSpPr>
      <dsp:spPr>
        <a:xfrm>
          <a:off x="0" y="2562578"/>
          <a:ext cx="11233150" cy="10733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24AA0-7A89-4659-B9C4-B47D7F661B4A}">
      <dsp:nvSpPr>
        <dsp:cNvPr id="0" name=""/>
        <dsp:cNvSpPr/>
      </dsp:nvSpPr>
      <dsp:spPr>
        <a:xfrm>
          <a:off x="203013" y="2914713"/>
          <a:ext cx="369475" cy="3691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423A61-6AD7-480D-8D99-9C5724576C80}">
      <dsp:nvSpPr>
        <dsp:cNvPr id="0" name=""/>
        <dsp:cNvSpPr/>
      </dsp:nvSpPr>
      <dsp:spPr>
        <a:xfrm>
          <a:off x="775501" y="2763712"/>
          <a:ext cx="10445705" cy="69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46" tIns="73246" rIns="73246" bIns="73246" numCol="1" spcCol="1270" anchor="ctr" anchorCtr="0">
          <a:noAutofit/>
        </a:bodyPr>
        <a:lstStyle/>
        <a:p>
          <a:pPr marL="0" lvl="0" indent="0" algn="l" defTabSz="889000">
            <a:lnSpc>
              <a:spcPct val="90000"/>
            </a:lnSpc>
            <a:spcBef>
              <a:spcPct val="0"/>
            </a:spcBef>
            <a:spcAft>
              <a:spcPct val="35000"/>
            </a:spcAft>
            <a:buNone/>
          </a:pPr>
          <a:r>
            <a:rPr lang="en-US" sz="2000" kern="1200" noProof="0"/>
            <a:t>Common approach: </a:t>
          </a:r>
          <a:br>
            <a:rPr lang="en-US" sz="2000" kern="1200" noProof="0"/>
          </a:br>
          <a:r>
            <a:rPr lang="en-US" sz="2000" kern="1200" noProof="0"/>
            <a:t>Block ciphers (take n-bit blocks of plaintext and convert to n-bit blocks of ciphertext)</a:t>
          </a:r>
        </a:p>
      </dsp:txBody>
      <dsp:txXfrm>
        <a:off x="775501" y="2763712"/>
        <a:ext cx="10445705" cy="692090"/>
      </dsp:txXfrm>
    </dsp:sp>
    <dsp:sp modelId="{609F921F-0A0D-4F01-BA72-63B7B65E7584}">
      <dsp:nvSpPr>
        <dsp:cNvPr id="0" name=""/>
        <dsp:cNvSpPr/>
      </dsp:nvSpPr>
      <dsp:spPr>
        <a:xfrm>
          <a:off x="0" y="3808986"/>
          <a:ext cx="11233150" cy="10733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94336-A707-415D-89FA-F5BEFB5A0492}">
      <dsp:nvSpPr>
        <dsp:cNvPr id="0" name=""/>
        <dsp:cNvSpPr/>
      </dsp:nvSpPr>
      <dsp:spPr>
        <a:xfrm>
          <a:off x="203013" y="4161122"/>
          <a:ext cx="369475" cy="36911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86678A-13B7-4198-8B81-F6794B79491D}">
      <dsp:nvSpPr>
        <dsp:cNvPr id="0" name=""/>
        <dsp:cNvSpPr/>
      </dsp:nvSpPr>
      <dsp:spPr>
        <a:xfrm>
          <a:off x="814516" y="4010120"/>
          <a:ext cx="10367675" cy="69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46" tIns="73246" rIns="73246" bIns="73246" numCol="1" spcCol="1270" anchor="ctr" anchorCtr="0">
          <a:noAutofit/>
        </a:bodyPr>
        <a:lstStyle/>
        <a:p>
          <a:pPr marL="0" lvl="0" indent="0" algn="l" defTabSz="889000">
            <a:lnSpc>
              <a:spcPct val="90000"/>
            </a:lnSpc>
            <a:spcBef>
              <a:spcPct val="0"/>
            </a:spcBef>
            <a:spcAft>
              <a:spcPct val="35000"/>
            </a:spcAft>
            <a:buNone/>
          </a:pPr>
          <a:r>
            <a:rPr lang="en-US" sz="2000" kern="1200" noProof="0"/>
            <a:t>Multiple stages divide input into groups and perform a set of operations </a:t>
          </a:r>
          <a:br>
            <a:rPr lang="en-US" sz="2000" kern="1200" noProof="0"/>
          </a:br>
          <a:r>
            <a:rPr lang="en-US" sz="2000" kern="1200" noProof="0"/>
            <a:t>   - Substitutions and permutations;</a:t>
          </a:r>
          <a:br>
            <a:rPr lang="en-US" sz="2000" kern="1200" noProof="0"/>
          </a:br>
          <a:r>
            <a:rPr lang="en-US" sz="2000" kern="1200" noProof="0"/>
            <a:t>   - Split, pass through round functions, XOR</a:t>
          </a:r>
        </a:p>
      </dsp:txBody>
      <dsp:txXfrm>
        <a:off x="814516" y="4010120"/>
        <a:ext cx="10367675" cy="6920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F4DA5-0E6C-4A46-A1A3-B47F30AFE5E8}">
      <dsp:nvSpPr>
        <dsp:cNvPr id="0" name=""/>
        <dsp:cNvSpPr/>
      </dsp:nvSpPr>
      <dsp:spPr>
        <a:xfrm>
          <a:off x="0" y="1974"/>
          <a:ext cx="11233150" cy="10009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16504-72DB-4D81-95EB-3930BBF2726B}">
      <dsp:nvSpPr>
        <dsp:cNvPr id="0" name=""/>
        <dsp:cNvSpPr/>
      </dsp:nvSpPr>
      <dsp:spPr>
        <a:xfrm>
          <a:off x="302786" y="227188"/>
          <a:ext cx="550521" cy="55052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4C07EF-B705-4D7D-BF1D-CFE350279154}">
      <dsp:nvSpPr>
        <dsp:cNvPr id="0" name=""/>
        <dsp:cNvSpPr/>
      </dsp:nvSpPr>
      <dsp:spPr>
        <a:xfrm>
          <a:off x="1156094" y="1974"/>
          <a:ext cx="10077055" cy="100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4" tIns="105934" rIns="105934" bIns="105934" numCol="1" spcCol="1270" anchor="ctr" anchorCtr="0">
          <a:noAutofit/>
        </a:bodyPr>
        <a:lstStyle/>
        <a:p>
          <a:pPr marL="0" lvl="0" indent="0" algn="l" defTabSz="977900">
            <a:lnSpc>
              <a:spcPct val="90000"/>
            </a:lnSpc>
            <a:spcBef>
              <a:spcPct val="0"/>
            </a:spcBef>
            <a:spcAft>
              <a:spcPct val="35000"/>
            </a:spcAft>
            <a:buNone/>
          </a:pPr>
          <a:r>
            <a:rPr lang="en-US" sz="2200" kern="1200" noProof="0"/>
            <a:t>Based on Rijndael cipher (substitution-permutation network)</a:t>
          </a:r>
        </a:p>
      </dsp:txBody>
      <dsp:txXfrm>
        <a:off x="1156094" y="1974"/>
        <a:ext cx="10077055" cy="1000948"/>
      </dsp:txXfrm>
    </dsp:sp>
    <dsp:sp modelId="{187C3A4D-8A2C-46C8-9DA3-1385F4DC3D3C}">
      <dsp:nvSpPr>
        <dsp:cNvPr id="0" name=""/>
        <dsp:cNvSpPr/>
      </dsp:nvSpPr>
      <dsp:spPr>
        <a:xfrm>
          <a:off x="0" y="1253159"/>
          <a:ext cx="11233150" cy="10009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059162-5B69-411B-BC78-129F91CDDA59}">
      <dsp:nvSpPr>
        <dsp:cNvPr id="0" name=""/>
        <dsp:cNvSpPr/>
      </dsp:nvSpPr>
      <dsp:spPr>
        <a:xfrm>
          <a:off x="302786" y="1478373"/>
          <a:ext cx="550521" cy="55052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103EAE-F286-4286-8EFB-EC5FFA906176}">
      <dsp:nvSpPr>
        <dsp:cNvPr id="0" name=""/>
        <dsp:cNvSpPr/>
      </dsp:nvSpPr>
      <dsp:spPr>
        <a:xfrm>
          <a:off x="1156094" y="1253159"/>
          <a:ext cx="10077055" cy="100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4" tIns="105934" rIns="105934" bIns="105934" numCol="1" spcCol="1270" anchor="ctr" anchorCtr="0">
          <a:noAutofit/>
        </a:bodyPr>
        <a:lstStyle/>
        <a:p>
          <a:pPr marL="0" lvl="0" indent="0" algn="l" defTabSz="977900">
            <a:lnSpc>
              <a:spcPct val="90000"/>
            </a:lnSpc>
            <a:spcBef>
              <a:spcPct val="0"/>
            </a:spcBef>
            <a:spcAft>
              <a:spcPct val="35000"/>
            </a:spcAft>
            <a:buNone/>
          </a:pPr>
          <a:r>
            <a:rPr lang="en-US" sz="2200" kern="1200" noProof="0"/>
            <a:t>Works with 128-bit blocks arranged in 4x4 column-major order matrixes of bytes</a:t>
          </a:r>
        </a:p>
      </dsp:txBody>
      <dsp:txXfrm>
        <a:off x="1156094" y="1253159"/>
        <a:ext cx="10077055" cy="1000948"/>
      </dsp:txXfrm>
    </dsp:sp>
    <dsp:sp modelId="{54962D4E-5CD5-4FE0-94BE-20EC21BEE2D4}">
      <dsp:nvSpPr>
        <dsp:cNvPr id="0" name=""/>
        <dsp:cNvSpPr/>
      </dsp:nvSpPr>
      <dsp:spPr>
        <a:xfrm>
          <a:off x="0" y="2504345"/>
          <a:ext cx="11233150" cy="10009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3E107-9054-46B8-A081-A174C037776E}">
      <dsp:nvSpPr>
        <dsp:cNvPr id="0" name=""/>
        <dsp:cNvSpPr/>
      </dsp:nvSpPr>
      <dsp:spPr>
        <a:xfrm>
          <a:off x="302786" y="2729558"/>
          <a:ext cx="550521" cy="5505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0256E0-BB07-4572-8C03-74703EB3FBE3}">
      <dsp:nvSpPr>
        <dsp:cNvPr id="0" name=""/>
        <dsp:cNvSpPr/>
      </dsp:nvSpPr>
      <dsp:spPr>
        <a:xfrm>
          <a:off x="1156094" y="2504345"/>
          <a:ext cx="10077055" cy="100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4" tIns="105934" rIns="105934" bIns="105934" numCol="1" spcCol="1270" anchor="ctr" anchorCtr="0">
          <a:noAutofit/>
        </a:bodyPr>
        <a:lstStyle/>
        <a:p>
          <a:pPr marL="0" lvl="0" indent="0" algn="l" defTabSz="977900">
            <a:lnSpc>
              <a:spcPct val="90000"/>
            </a:lnSpc>
            <a:spcBef>
              <a:spcPct val="0"/>
            </a:spcBef>
            <a:spcAft>
              <a:spcPct val="35000"/>
            </a:spcAft>
            <a:buNone/>
          </a:pPr>
          <a:r>
            <a:rPr lang="en-US" sz="2200" kern="1200" noProof="0"/>
            <a:t>Multiple rounds, whose number is determined by key size</a:t>
          </a:r>
        </a:p>
      </dsp:txBody>
      <dsp:txXfrm>
        <a:off x="1156094" y="2504345"/>
        <a:ext cx="10077055" cy="1000948"/>
      </dsp:txXfrm>
    </dsp:sp>
    <dsp:sp modelId="{C61B16DD-D53C-4B2D-BEDC-8F683D99467C}">
      <dsp:nvSpPr>
        <dsp:cNvPr id="0" name=""/>
        <dsp:cNvSpPr/>
      </dsp:nvSpPr>
      <dsp:spPr>
        <a:xfrm>
          <a:off x="0" y="3755530"/>
          <a:ext cx="11233150" cy="10009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7DDEF-B7D0-4DB3-9FC3-E249ABDF6857}">
      <dsp:nvSpPr>
        <dsp:cNvPr id="0" name=""/>
        <dsp:cNvSpPr/>
      </dsp:nvSpPr>
      <dsp:spPr>
        <a:xfrm>
          <a:off x="302786" y="3980743"/>
          <a:ext cx="550521" cy="55052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560366-5F26-44BC-A660-5B533D54B6DB}">
      <dsp:nvSpPr>
        <dsp:cNvPr id="0" name=""/>
        <dsp:cNvSpPr/>
      </dsp:nvSpPr>
      <dsp:spPr>
        <a:xfrm>
          <a:off x="1156094" y="3755530"/>
          <a:ext cx="10077055" cy="100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4" tIns="105934" rIns="105934" bIns="105934" numCol="1" spcCol="1270" anchor="ctr" anchorCtr="0">
          <a:noAutofit/>
        </a:bodyPr>
        <a:lstStyle/>
        <a:p>
          <a:pPr marL="0" lvl="0" indent="0" algn="l" defTabSz="977900">
            <a:lnSpc>
              <a:spcPct val="90000"/>
            </a:lnSpc>
            <a:spcBef>
              <a:spcPct val="0"/>
            </a:spcBef>
            <a:spcAft>
              <a:spcPct val="35000"/>
            </a:spcAft>
            <a:buNone/>
          </a:pPr>
          <a:r>
            <a:rPr lang="en-US" sz="2200" kern="1200" noProof="0"/>
            <a:t>Key expanded into round keys through a Rijndael key schedule </a:t>
          </a:r>
          <a:br>
            <a:rPr lang="en-US" sz="2200" kern="1200" noProof="0"/>
          </a:br>
          <a:r>
            <a:rPr lang="en-US" sz="2200" kern="1200" noProof="0"/>
            <a:t>(byte rotation, exponentiation of 2 to user-specified value, S-box)</a:t>
          </a:r>
        </a:p>
      </dsp:txBody>
      <dsp:txXfrm>
        <a:off x="1156094" y="3755530"/>
        <a:ext cx="10077055" cy="1000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2778C-D0EB-480E-890D-179F3D17791E}">
      <dsp:nvSpPr>
        <dsp:cNvPr id="0" name=""/>
        <dsp:cNvSpPr/>
      </dsp:nvSpPr>
      <dsp:spPr>
        <a:xfrm>
          <a:off x="6746" y="146004"/>
          <a:ext cx="2108958" cy="416637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18" tIns="0" rIns="208318" bIns="330200" numCol="1" spcCol="1270" anchor="t" anchorCtr="0">
          <a:noAutofit/>
        </a:bodyPr>
        <a:lstStyle/>
        <a:p>
          <a:pPr marL="0" lvl="0" indent="0" algn="l" defTabSz="933450">
            <a:lnSpc>
              <a:spcPct val="90000"/>
            </a:lnSpc>
            <a:spcBef>
              <a:spcPct val="0"/>
            </a:spcBef>
            <a:spcAft>
              <a:spcPct val="35000"/>
            </a:spcAft>
            <a:buNone/>
          </a:pPr>
          <a:r>
            <a:rPr lang="en-US" sz="2100" kern="1200" noProof="0"/>
            <a:t>Two parties agree publicly on two prime numbers (generator </a:t>
          </a:r>
          <a:r>
            <a:rPr lang="en-US" sz="2100" i="1" kern="1200" noProof="0"/>
            <a:t>g,</a:t>
          </a:r>
          <a:r>
            <a:rPr lang="en-US" sz="2100" kern="1200" noProof="0"/>
            <a:t> and modulus </a:t>
          </a:r>
          <a:r>
            <a:rPr lang="en-US" sz="2100" i="1" kern="1200" noProof="0"/>
            <a:t>p</a:t>
          </a:r>
          <a:r>
            <a:rPr lang="en-US" sz="2100" kern="1200" noProof="0"/>
            <a:t>)</a:t>
          </a:r>
        </a:p>
      </dsp:txBody>
      <dsp:txXfrm>
        <a:off x="6746" y="1812554"/>
        <a:ext cx="2108958" cy="2499823"/>
      </dsp:txXfrm>
    </dsp:sp>
    <dsp:sp modelId="{7060327D-DF37-4994-A1AA-45B40534C482}">
      <dsp:nvSpPr>
        <dsp:cNvPr id="0" name=""/>
        <dsp:cNvSpPr/>
      </dsp:nvSpPr>
      <dsp:spPr>
        <a:xfrm>
          <a:off x="6746" y="769809"/>
          <a:ext cx="2108958" cy="10122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8318" tIns="165100" rIns="208318" bIns="165100" numCol="1" spcCol="1270" anchor="ctr" anchorCtr="0">
          <a:noAutofit/>
        </a:bodyPr>
        <a:lstStyle/>
        <a:p>
          <a:pPr marL="0" lvl="0" indent="0" algn="l" defTabSz="2133600">
            <a:lnSpc>
              <a:spcPct val="90000"/>
            </a:lnSpc>
            <a:spcBef>
              <a:spcPct val="0"/>
            </a:spcBef>
            <a:spcAft>
              <a:spcPct val="35000"/>
            </a:spcAft>
            <a:buNone/>
          </a:pPr>
          <a:r>
            <a:rPr lang="en-US" sz="4800" kern="1200"/>
            <a:t>01</a:t>
          </a:r>
        </a:p>
      </dsp:txBody>
      <dsp:txXfrm>
        <a:off x="6746" y="769809"/>
        <a:ext cx="2108958" cy="1012299"/>
      </dsp:txXfrm>
    </dsp:sp>
    <dsp:sp modelId="{654AC2CF-B1BB-4750-82BB-6ACDA23D0557}">
      <dsp:nvSpPr>
        <dsp:cNvPr id="0" name=""/>
        <dsp:cNvSpPr/>
      </dsp:nvSpPr>
      <dsp:spPr>
        <a:xfrm>
          <a:off x="2284421" y="146004"/>
          <a:ext cx="2108958" cy="416637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18" tIns="0" rIns="208318" bIns="330200" numCol="1" spcCol="1270" anchor="t" anchorCtr="0">
          <a:noAutofit/>
        </a:bodyPr>
        <a:lstStyle/>
        <a:p>
          <a:pPr marL="0" lvl="0" indent="0" algn="l" defTabSz="933450">
            <a:lnSpc>
              <a:spcPct val="90000"/>
            </a:lnSpc>
            <a:spcBef>
              <a:spcPct val="0"/>
            </a:spcBef>
            <a:spcAft>
              <a:spcPct val="35000"/>
            </a:spcAft>
            <a:buNone/>
          </a:pPr>
          <a:r>
            <a:rPr lang="en-US" sz="2100" kern="1200" noProof="0"/>
            <a:t>First selects a secret prime number </a:t>
          </a:r>
          <a:r>
            <a:rPr lang="en-US" sz="2100" i="1" kern="1200" noProof="0"/>
            <a:t>a</a:t>
          </a:r>
          <a:r>
            <a:rPr lang="en-US" sz="2100" kern="1200" noProof="0"/>
            <a:t>, computes </a:t>
          </a:r>
          <a:br>
            <a:rPr lang="en-US" sz="2100" kern="1200" noProof="0"/>
          </a:br>
          <a:r>
            <a:rPr lang="en-US" sz="2100" kern="1200" noProof="0"/>
            <a:t>A = </a:t>
          </a:r>
          <a:r>
            <a:rPr lang="en-US" sz="2100" i="1" kern="1200" noProof="0"/>
            <a:t>g</a:t>
          </a:r>
          <a:r>
            <a:rPr lang="en-US" sz="2100" i="1" kern="1200" baseline="30000" noProof="0"/>
            <a:t>a</a:t>
          </a:r>
          <a:r>
            <a:rPr lang="en-US" sz="2100" kern="1200" noProof="0"/>
            <a:t> mod </a:t>
          </a:r>
          <a:r>
            <a:rPr lang="en-US" sz="2100" i="1" kern="1200" noProof="0"/>
            <a:t>p,</a:t>
          </a:r>
          <a:r>
            <a:rPr lang="en-US" sz="2100" kern="1200" noProof="0"/>
            <a:t> then sends </a:t>
          </a:r>
          <a:r>
            <a:rPr lang="en-US" sz="2100" i="1" kern="1200" noProof="0"/>
            <a:t>A</a:t>
          </a:r>
          <a:endParaRPr lang="en-US" sz="2100" kern="1200" noProof="0"/>
        </a:p>
      </dsp:txBody>
      <dsp:txXfrm>
        <a:off x="2284421" y="1812554"/>
        <a:ext cx="2108958" cy="2499823"/>
      </dsp:txXfrm>
    </dsp:sp>
    <dsp:sp modelId="{5938EEA9-41E1-4319-A071-F50B794BAB96}">
      <dsp:nvSpPr>
        <dsp:cNvPr id="0" name=""/>
        <dsp:cNvSpPr/>
      </dsp:nvSpPr>
      <dsp:spPr>
        <a:xfrm>
          <a:off x="2284421" y="769809"/>
          <a:ext cx="2108958" cy="10122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8318" tIns="165100" rIns="208318" bIns="165100" numCol="1" spcCol="1270" anchor="ctr" anchorCtr="0">
          <a:noAutofit/>
        </a:bodyPr>
        <a:lstStyle/>
        <a:p>
          <a:pPr marL="0" lvl="0" indent="0" algn="l" defTabSz="2133600">
            <a:lnSpc>
              <a:spcPct val="90000"/>
            </a:lnSpc>
            <a:spcBef>
              <a:spcPct val="0"/>
            </a:spcBef>
            <a:spcAft>
              <a:spcPct val="35000"/>
            </a:spcAft>
            <a:buNone/>
          </a:pPr>
          <a:r>
            <a:rPr lang="en-US" sz="4800" kern="1200"/>
            <a:t>02</a:t>
          </a:r>
        </a:p>
      </dsp:txBody>
      <dsp:txXfrm>
        <a:off x="2284421" y="769809"/>
        <a:ext cx="2108958" cy="1012299"/>
      </dsp:txXfrm>
    </dsp:sp>
    <dsp:sp modelId="{9E573ED0-939C-4610-AFAF-78EFD4C30EC3}">
      <dsp:nvSpPr>
        <dsp:cNvPr id="0" name=""/>
        <dsp:cNvSpPr/>
      </dsp:nvSpPr>
      <dsp:spPr>
        <a:xfrm>
          <a:off x="4562095" y="146004"/>
          <a:ext cx="2108958" cy="416637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18" tIns="0" rIns="208318" bIns="330200" numCol="1" spcCol="1270" anchor="t" anchorCtr="0">
          <a:noAutofit/>
        </a:bodyPr>
        <a:lstStyle/>
        <a:p>
          <a:pPr marL="0" lvl="0" indent="0" algn="l" defTabSz="933450">
            <a:lnSpc>
              <a:spcPct val="90000"/>
            </a:lnSpc>
            <a:spcBef>
              <a:spcPct val="0"/>
            </a:spcBef>
            <a:spcAft>
              <a:spcPct val="35000"/>
            </a:spcAft>
            <a:buNone/>
          </a:pPr>
          <a:r>
            <a:rPr lang="en-US" sz="2100" kern="1200" noProof="0"/>
            <a:t>Second picks a secret number </a:t>
          </a:r>
          <a:r>
            <a:rPr lang="en-US" sz="2100" i="1" kern="1200" noProof="0"/>
            <a:t>b</a:t>
          </a:r>
          <a:r>
            <a:rPr lang="en-US" sz="2100" kern="1200" noProof="0"/>
            <a:t>, computes </a:t>
          </a:r>
          <a:br>
            <a:rPr lang="en-US" sz="2100" kern="1200" noProof="0"/>
          </a:br>
          <a:r>
            <a:rPr lang="en-US" sz="2100" i="1" kern="1200" noProof="0"/>
            <a:t>B</a:t>
          </a:r>
          <a:r>
            <a:rPr lang="en-US" sz="2100" kern="1200" noProof="0"/>
            <a:t> = </a:t>
          </a:r>
          <a:r>
            <a:rPr lang="en-US" sz="2100" i="1" kern="1200" noProof="0"/>
            <a:t>g</a:t>
          </a:r>
          <a:r>
            <a:rPr lang="en-US" sz="2100" i="1" kern="1200" baseline="30000" noProof="0"/>
            <a:t>b</a:t>
          </a:r>
          <a:r>
            <a:rPr lang="en-US" sz="2100" kern="1200" noProof="0"/>
            <a:t> mod </a:t>
          </a:r>
          <a:r>
            <a:rPr lang="en-US" sz="2100" i="1" kern="1200" noProof="0"/>
            <a:t>p,</a:t>
          </a:r>
          <a:r>
            <a:rPr lang="en-US" sz="2100" kern="1200" noProof="0"/>
            <a:t> and sends B to first party</a:t>
          </a:r>
        </a:p>
      </dsp:txBody>
      <dsp:txXfrm>
        <a:off x="4562095" y="1812554"/>
        <a:ext cx="2108958" cy="2499823"/>
      </dsp:txXfrm>
    </dsp:sp>
    <dsp:sp modelId="{6ACA7A8A-F62E-4801-A3C2-30A03B725677}">
      <dsp:nvSpPr>
        <dsp:cNvPr id="0" name=""/>
        <dsp:cNvSpPr/>
      </dsp:nvSpPr>
      <dsp:spPr>
        <a:xfrm>
          <a:off x="4562095" y="769809"/>
          <a:ext cx="2108958" cy="10122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8318" tIns="165100" rIns="208318" bIns="165100" numCol="1" spcCol="1270" anchor="ctr" anchorCtr="0">
          <a:noAutofit/>
        </a:bodyPr>
        <a:lstStyle/>
        <a:p>
          <a:pPr marL="0" lvl="0" indent="0" algn="l" defTabSz="2133600">
            <a:lnSpc>
              <a:spcPct val="90000"/>
            </a:lnSpc>
            <a:spcBef>
              <a:spcPct val="0"/>
            </a:spcBef>
            <a:spcAft>
              <a:spcPct val="35000"/>
            </a:spcAft>
            <a:buNone/>
          </a:pPr>
          <a:r>
            <a:rPr lang="en-US" sz="4800" kern="1200"/>
            <a:t>03</a:t>
          </a:r>
        </a:p>
      </dsp:txBody>
      <dsp:txXfrm>
        <a:off x="4562095" y="769809"/>
        <a:ext cx="2108958" cy="1012299"/>
      </dsp:txXfrm>
    </dsp:sp>
    <dsp:sp modelId="{8BE2E021-5577-48D5-A181-82F1C4A0FB68}">
      <dsp:nvSpPr>
        <dsp:cNvPr id="0" name=""/>
        <dsp:cNvSpPr/>
      </dsp:nvSpPr>
      <dsp:spPr>
        <a:xfrm>
          <a:off x="6839770" y="146004"/>
          <a:ext cx="2108958" cy="416637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18" tIns="0" rIns="208318" bIns="330200" numCol="1" spcCol="1270" anchor="t" anchorCtr="0">
          <a:noAutofit/>
        </a:bodyPr>
        <a:lstStyle/>
        <a:p>
          <a:pPr marL="0" lvl="0" indent="0" algn="l" defTabSz="933450">
            <a:lnSpc>
              <a:spcPct val="90000"/>
            </a:lnSpc>
            <a:spcBef>
              <a:spcPct val="0"/>
            </a:spcBef>
            <a:spcAft>
              <a:spcPct val="35000"/>
            </a:spcAft>
            <a:buNone/>
          </a:pPr>
          <a:r>
            <a:rPr lang="en-US" sz="2100" kern="1200" noProof="0"/>
            <a:t>Second party computes A</a:t>
          </a:r>
          <a:r>
            <a:rPr lang="en-US" sz="2100" kern="1200" baseline="30000" noProof="0"/>
            <a:t>b </a:t>
          </a:r>
          <a:r>
            <a:rPr lang="en-US" sz="2100" kern="1200" noProof="0"/>
            <a:t>mod p, first party calculates </a:t>
          </a:r>
          <a:br>
            <a:rPr lang="en-US" sz="2100" kern="1200" noProof="0"/>
          </a:br>
          <a:r>
            <a:rPr lang="en-US" sz="2100" kern="1200" noProof="0"/>
            <a:t>B</a:t>
          </a:r>
          <a:r>
            <a:rPr lang="en-US" sz="2100" kern="1200" baseline="30000" noProof="0"/>
            <a:t>a </a:t>
          </a:r>
          <a:r>
            <a:rPr lang="en-US" sz="2100" kern="1200" noProof="0"/>
            <a:t>mod p.</a:t>
          </a:r>
        </a:p>
      </dsp:txBody>
      <dsp:txXfrm>
        <a:off x="6839770" y="1812554"/>
        <a:ext cx="2108958" cy="2499823"/>
      </dsp:txXfrm>
    </dsp:sp>
    <dsp:sp modelId="{BBF97440-15A1-4DD8-8C43-966E70954082}">
      <dsp:nvSpPr>
        <dsp:cNvPr id="0" name=""/>
        <dsp:cNvSpPr/>
      </dsp:nvSpPr>
      <dsp:spPr>
        <a:xfrm>
          <a:off x="6839770" y="769809"/>
          <a:ext cx="2108958" cy="10122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8318" tIns="165100" rIns="208318" bIns="165100" numCol="1" spcCol="1270" anchor="ctr" anchorCtr="0">
          <a:noAutofit/>
        </a:bodyPr>
        <a:lstStyle/>
        <a:p>
          <a:pPr marL="0" lvl="0" indent="0" algn="l" defTabSz="2133600">
            <a:lnSpc>
              <a:spcPct val="90000"/>
            </a:lnSpc>
            <a:spcBef>
              <a:spcPct val="0"/>
            </a:spcBef>
            <a:spcAft>
              <a:spcPct val="35000"/>
            </a:spcAft>
            <a:buNone/>
          </a:pPr>
          <a:r>
            <a:rPr lang="en-US" sz="4800" kern="1200"/>
            <a:t>04</a:t>
          </a:r>
        </a:p>
      </dsp:txBody>
      <dsp:txXfrm>
        <a:off x="6839770" y="769809"/>
        <a:ext cx="2108958" cy="1012299"/>
      </dsp:txXfrm>
    </dsp:sp>
    <dsp:sp modelId="{B1F7D917-E374-475E-A2B6-7F15AE21B19E}">
      <dsp:nvSpPr>
        <dsp:cNvPr id="0" name=""/>
        <dsp:cNvSpPr/>
      </dsp:nvSpPr>
      <dsp:spPr>
        <a:xfrm>
          <a:off x="9117445" y="146004"/>
          <a:ext cx="2108958" cy="416637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18" tIns="0" rIns="208318" bIns="330200" numCol="1" spcCol="1270" anchor="t" anchorCtr="0">
          <a:noAutofit/>
        </a:bodyPr>
        <a:lstStyle/>
        <a:p>
          <a:pPr marL="0" lvl="0" indent="0" algn="l" defTabSz="933450">
            <a:lnSpc>
              <a:spcPct val="90000"/>
            </a:lnSpc>
            <a:spcBef>
              <a:spcPct val="0"/>
            </a:spcBef>
            <a:spcAft>
              <a:spcPct val="35000"/>
            </a:spcAft>
            <a:buNone/>
          </a:pPr>
          <a:r>
            <a:rPr lang="en-US" sz="2100" kern="1200" noProof="0"/>
            <a:t>Both results will be the same, i.e. </a:t>
          </a:r>
          <a:br>
            <a:rPr lang="en-US" sz="2100" kern="1200" noProof="0"/>
          </a:br>
          <a:r>
            <a:rPr lang="en-US" sz="2100" kern="1200" noProof="0"/>
            <a:t>g</a:t>
          </a:r>
          <a:r>
            <a:rPr lang="en-US" sz="2100" kern="1200" baseline="30000" noProof="0"/>
            <a:t>ab </a:t>
          </a:r>
          <a:r>
            <a:rPr lang="en-US" sz="2100" kern="1200" noProof="0"/>
            <a:t>mod p. </a:t>
          </a:r>
          <a:br>
            <a:rPr lang="en-US" sz="2100" kern="1200" noProof="0"/>
          </a:br>
          <a:r>
            <a:rPr lang="en-US" sz="2100" kern="1200" noProof="0"/>
            <a:t>This is the shared secret</a:t>
          </a:r>
        </a:p>
      </dsp:txBody>
      <dsp:txXfrm>
        <a:off x="9117445" y="1812554"/>
        <a:ext cx="2108958" cy="2499823"/>
      </dsp:txXfrm>
    </dsp:sp>
    <dsp:sp modelId="{42407B5C-38DF-4989-BC25-4CDED4BB93F5}">
      <dsp:nvSpPr>
        <dsp:cNvPr id="0" name=""/>
        <dsp:cNvSpPr/>
      </dsp:nvSpPr>
      <dsp:spPr>
        <a:xfrm>
          <a:off x="9117445" y="769809"/>
          <a:ext cx="2108958" cy="10122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8318" tIns="165100" rIns="208318" bIns="165100" numCol="1" spcCol="1270" anchor="ctr" anchorCtr="0">
          <a:noAutofit/>
        </a:bodyPr>
        <a:lstStyle/>
        <a:p>
          <a:pPr marL="0" lvl="0" indent="0" algn="l" defTabSz="2133600">
            <a:lnSpc>
              <a:spcPct val="90000"/>
            </a:lnSpc>
            <a:spcBef>
              <a:spcPct val="0"/>
            </a:spcBef>
            <a:spcAft>
              <a:spcPct val="35000"/>
            </a:spcAft>
            <a:buNone/>
          </a:pPr>
          <a:r>
            <a:rPr lang="en-US" sz="4800" kern="1200"/>
            <a:t>05</a:t>
          </a:r>
        </a:p>
      </dsp:txBody>
      <dsp:txXfrm>
        <a:off x="9117445" y="769809"/>
        <a:ext cx="2108958" cy="10122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6/23/2020</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6/23/2020</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This module covers security aspects relevant to IoT, including different types of attacks and technical solutions designed to mitigate these.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a:t>OWASP is a not-for-profit initiative, primarily focused on improving software security through community-led projects. One such project is the OWASP IoT project that was designed to help manufacturers, developers, and consumers understand the security issues associated with IoT ecosystems, and enable making sound security decisions when building, deploying, or assessing IoT technologies.</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a:t>The most recent effort is that of compiling a list of 10 most important things to be avoided from a security standpoint when designing and operating IoT systems. Unsurprisingly, this relate to threats of compromising credentials, communication secrecy, and access. Other aspects focus on the lifecycle of systems, including software updating, secure storage, and device management.</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a:p>
          <a:p>
            <a:endParaRPr lang="en-US" noProof="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842018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OWASP formally defines an extensive attack surface specific to IoT. Some of the attacks identified and listed here are self-explanatory, others require some clarification. In particular, </a:t>
            </a:r>
          </a:p>
          <a:p>
            <a:pPr marL="171450" indent="-171450">
              <a:buFontTx/>
              <a:buChar char="-"/>
            </a:pPr>
            <a:r>
              <a:rPr lang="en-US" noProof="0"/>
              <a:t>Cross-site scripting (XSS) refers to techniques whereby attacks inject client-side scripts into web pages, subsequently launching unauthorized code that can exfiltrate data, enable access to other components of a device, etc.</a:t>
            </a:r>
          </a:p>
          <a:p>
            <a:pPr marL="171450" indent="-171450">
              <a:buFontTx/>
              <a:buChar char="-"/>
            </a:pPr>
            <a:r>
              <a:rPr lang="en-US" noProof="0"/>
              <a:t>Two-factor authentication (2FA) is a method of confirming a user’s identity through two different channels, e.g., password and out-of-band number sent by authentication service (for instance via SMS)</a:t>
            </a:r>
          </a:p>
          <a:p>
            <a:pPr marL="171450" indent="-171450">
              <a:buFontTx/>
              <a:buChar char="-"/>
            </a:pPr>
            <a:r>
              <a:rPr lang="en-US" noProof="0"/>
              <a:t>DoS refers to Denial of Service attacks that may manifest in a multitude of ways, but ultimately all of them target compromising the availability of a system</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239994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Personally identifiable information (PII)</a:t>
            </a:r>
            <a:r>
              <a:rPr lang="en-GB" baseline="0"/>
              <a:t> </a:t>
            </a:r>
            <a:r>
              <a:rPr lang="en-GB"/>
              <a:t>is any data that could identify a person or help in deanonymizing a user.</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3939203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To exemplify how threat modeling can be applied in practice, let’s consider a fitness tracking ecosystem, whereby the IoT device (wristband) communicates with a smartphone via BLE that acts as a mediator between the device and the cloud logic. In this scenario, we assume the user mostly interacts with the device when connected to a Wi-Fi network.</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31592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An attacker may attempt to sniff the traffic between the device and smartphone (especially if knowing the BLE hopping system that is agreed upon at connection set up); or impersonate the user’s smartphone and attempt to inject code without authorization.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117107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Packet sniffing is much simple over Wi-Fi, since the channel frequency remains the same. An attacker may also seek to gain control to the wireless router, where sniffing would become much easier and man-in-the-middle attacks could be launched to seek to bypass encryption or reverse the communication protocol between IoT device and cloud.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3789649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ea typeface="ＭＳ Ｐゴシック"/>
                <a:cs typeface="Calibri"/>
              </a:rPr>
              <a:t>Another possible threat is that whereby an attacker impersonates the device and seeks to connect to the cloud and exfiltrate personal data associated with a victim’s account. At the same time, the users themselves can act maliciously and seek to forge data (e.g., fitness records) and present this to the cloud (e.g., for financial gains associated with third parties).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1342937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Nonetheless, an attacker that is able to impersonate the vendor’s cloud could potentially seek to mislead a device into flashing new firmware with malicious functionality (malware).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3258479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Fortunately, technical solutions exist to mitigate such risks, spanning the entire IoT ecosystem. For instance, it is possible to disable read/write pins after device testing, so that attackers with physical access to the hardware cannot inspect or modify the memory contents. For a device that permits over the air updating, the firmware code should be signed, and the device should perform integrity check prior to updating. </a:t>
            </a:r>
          </a:p>
          <a:p>
            <a:endParaRPr lang="en-US" noProof="0"/>
          </a:p>
          <a:p>
            <a:r>
              <a:rPr lang="en-US" noProof="0"/>
              <a:t>Clearly IoT devices often exchange sensitive data and thus encryption should be enforced end-to-end. The state machine of the protocols used for communication should be also strengthened against attacks, for e.g., unauthorized over the air commands or payloads that can cause buffer overflows and subsequently device reboot, escalation of privileges, and so 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183660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Code signing is a method that enables a device to verify the authenticity of a software artifact and its author. For this a hash function is used to map data of any size onto a fixed-size string. The signature then consists of the signed hash, along with the signer’s certificate and private key.</a:t>
            </a:r>
          </a:p>
          <a:p>
            <a:r>
              <a:rPr lang="en-US" noProof="0"/>
              <a:t> </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a:t>PKI binds public keys with the identities of entities (people, businesses) through registration with a certificate authority (CA) that issues a certificate. The X.509 standard for public key certificates is commonly used. The certificate includes a public key, digital signature, and information about the identity associated with the certificate and its issuing certificate authority (CA). Additional information includes a serial number, the certificate version, and the validity period. When an X.509 certificate is signed by a trusted CA, the certificate can be used by a third party to verify the identity of the entity that presents it. X.509 certificates are typically combined into chains for validation. The root CA certificate with its public key is included in the end user’s operating system. Certificates are also used to verify the ownership of a public key presented by a server to which a user/device connects. We will discuss this in more detail shortly.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a:p>
        </p:txBody>
      </p:sp>
    </p:spTree>
    <p:extLst>
      <p:ext uri="{BB962C8B-B14F-4D97-AF65-F5344CB8AC3E}">
        <p14:creationId xmlns:p14="http://schemas.microsoft.com/office/powerpoint/2010/main" val="401720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We will discuss the importance of security in the IoT domain, and examine different threat modeling methodologies and possible attacks against IoT ecosystems. We will then overview threat mitigation techniques and delve deeper into code signing, encryption algorithms, and implementation of security provisions over wireless communication links.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174255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Network communication security is typically implemented through encryption, i.e., a mathematical process by which plaintext messages are transformed into ciphertext by means of an algorithm and a “key.” The typical operations involved are relatively simple (permutations, substitutions, XOR), but difficult to reverse by an interceptor seeking to guess the key. We will discuss different algorithms that are commonly used to encrypt/decrypt messages.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a:p>
        </p:txBody>
      </p:sp>
    </p:spTree>
    <p:extLst>
      <p:ext uri="{BB962C8B-B14F-4D97-AF65-F5344CB8AC3E}">
        <p14:creationId xmlns:p14="http://schemas.microsoft.com/office/powerpoint/2010/main" val="3415248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There are three fundamental principles behind encryption: secrecy, redundancy, and freshness. Secrecy refers to how difficult it is to decipher an encrypted message and guess the encryption key. This type of effort is effort as work factor. The size of the encryption key plays a crucial role in guaranteeing secrecy. Intuitively, you can think about the difficulty of guessing the combination set on a padlock with 2 vs. 6 digits. The number of possible combinations are 10</a:t>
            </a:r>
            <a:r>
              <a:rPr lang="en-US" baseline="30000" noProof="0"/>
              <a:t>n</a:t>
            </a:r>
            <a:r>
              <a:rPr lang="en-US" baseline="0" noProof="0"/>
              <a:t>, where n is the number of digits. In this example we are looking at 100 vs. 1 million combinations.</a:t>
            </a:r>
            <a:endParaRPr lang="en-US" baseline="30000" noProof="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a:p>
        </p:txBody>
      </p:sp>
    </p:spTree>
    <p:extLst>
      <p:ext uri="{BB962C8B-B14F-4D97-AF65-F5344CB8AC3E}">
        <p14:creationId xmlns:p14="http://schemas.microsoft.com/office/powerpoint/2010/main" val="866273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Another important aspect, especially when the plaintext messages to be enciphered are small, is redundancy. In such cases, an attacker could attempt to generate many random messages until some of these prove valid. To avoid this, short messages are usually passed through a function that artificially inflates the length of the original useful message. Such functions could be as adding paddings derived from the original message, for instance via hashing.</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a:p>
        </p:txBody>
      </p:sp>
    </p:spTree>
    <p:extLst>
      <p:ext uri="{BB962C8B-B14F-4D97-AF65-F5344CB8AC3E}">
        <p14:creationId xmlns:p14="http://schemas.microsoft.com/office/powerpoint/2010/main" val="70731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Nonetheless, to avoid that an attacker intercepting a valid encrypted message replays that to tamper with the operation/logic at a receiver, we need a way to verify that a message is fresh. To avoid this, the messages could include a unique token that expires after a specified duration. This would enable the recipient to identify any messages that have an expired token (because of a potential replay attack) and ignore these to preserve the integrity of the system.</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a:p>
        </p:txBody>
      </p:sp>
    </p:spTree>
    <p:extLst>
      <p:ext uri="{BB962C8B-B14F-4D97-AF65-F5344CB8AC3E}">
        <p14:creationId xmlns:p14="http://schemas.microsoft.com/office/powerpoint/2010/main" val="3948538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There are two approaches to encryption: 1) symmetric, whereby the same key is used for enciphering and deciphering messages, and 2) asymmetric, in which each party keeps a private key and releases a public key that senders can use to encipher messages, but only the receiver can decrypt these with the private key.</a:t>
            </a:r>
          </a:p>
          <a:p>
            <a:endParaRPr lang="en-US" noProof="0"/>
          </a:p>
          <a:p>
            <a:r>
              <a:rPr lang="en-US" noProof="0"/>
              <a:t>In the former case, most of the time the key is provisioned at manufacturing. This has some limitations, for e.g., if a key becomes compromised and needs to be refreshed. Another approach is to use a key establishment protocol by which a shared secret key is generated by each party over an adversarial channel, without an interceptor being able to guess this key. We will discuss this approach shortly.</a:t>
            </a:r>
          </a:p>
          <a:p>
            <a:endParaRPr lang="en-US" noProof="0"/>
          </a:p>
          <a:p>
            <a:r>
              <a:rPr lang="en-US" noProof="0"/>
              <a:t>Given the same key exists at both communication end-points, different encryption algorithms can be used. The most popular ones are block ciphers, whereby a message is divided into blocks of fixed length and converted into ciphertext of the same length.</a:t>
            </a:r>
          </a:p>
          <a:p>
            <a:endParaRPr lang="en-US" noProof="0"/>
          </a:p>
          <a:p>
            <a:r>
              <a:rPr lang="en-US" noProof="0"/>
              <a:t>The conversion process involves a set of simple mathematical operations that are however difficult to reverse engineer. This includes substitutions and permutations, as well as manipulations through dedicated round functions where the key is applied to hide the manipulated blocks, and exclusive or operations that have the useful property (from the perspective of decryption) of restoring the original content of XOR twice with the same value (e.g., sub-key). </a:t>
            </a:r>
          </a:p>
          <a:p>
            <a:endParaRPr lang="en-US" noProof="0"/>
          </a:p>
          <a:p>
            <a:endParaRPr lang="en-US" noProof="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a:p>
        </p:txBody>
      </p:sp>
    </p:spTree>
    <p:extLst>
      <p:ext uri="{BB962C8B-B14F-4D97-AF65-F5344CB8AC3E}">
        <p14:creationId xmlns:p14="http://schemas.microsoft.com/office/powerpoint/2010/main" val="1789759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One example of block ciphers is the Feistel cipher that is used by a range of symmetric encryption schemes, for instance in the eXtended Tiny Encryption Algorithm (XTEA) that is suitable for very constrained devices. </a:t>
            </a:r>
          </a:p>
          <a:p>
            <a:endParaRPr lang="en-US" noProof="0"/>
          </a:p>
          <a:p>
            <a:r>
              <a:rPr lang="en-US" noProof="0"/>
              <a:t>The principle of Feistel structures is to process each block iteratively with a round function that operates on one half of each block and swaps the other half for the input to the next round. A round sub-key is used with the round function. </a:t>
            </a:r>
          </a:p>
          <a:p>
            <a:endParaRPr lang="en-US" noProof="0"/>
          </a:p>
          <a:p>
            <a:r>
              <a:rPr lang="en-US" noProof="0"/>
              <a:t>An advantage of this approach is that the same structure can be used for both encryption and decryption by only reversing the order of the sub-keys.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a:p>
        </p:txBody>
      </p:sp>
    </p:spTree>
    <p:extLst>
      <p:ext uri="{BB962C8B-B14F-4D97-AF65-F5344CB8AC3E}">
        <p14:creationId xmlns:p14="http://schemas.microsoft.com/office/powerpoint/2010/main" val="1278057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Above is an illustration of the encryption and decryption process in Feistel ciphers. At each round the left half of the output simply loads the right half resulting from the previous round. In contrast, the right half takes the left half of the previous round and XORs this with a function of the previous right half and the round key.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a:p>
        </p:txBody>
      </p:sp>
    </p:spTree>
    <p:extLst>
      <p:ext uri="{BB962C8B-B14F-4D97-AF65-F5344CB8AC3E}">
        <p14:creationId xmlns:p14="http://schemas.microsoft.com/office/powerpoint/2010/main" val="2207328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Here is an example where the round function involves an XOR between the round key and a left shifted version of the right half taken from the previous round.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a:p>
        </p:txBody>
      </p:sp>
    </p:spTree>
    <p:extLst>
      <p:ext uri="{BB962C8B-B14F-4D97-AF65-F5344CB8AC3E}">
        <p14:creationId xmlns:p14="http://schemas.microsoft.com/office/powerpoint/2010/main" val="4149278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A more robust symmetric encryption algorithm that is widely used in today’s devices, especially where the hardware provides cryptographic extensions (i.e., dedicated circuitry for crypto operations), is AES.</a:t>
            </a:r>
          </a:p>
          <a:p>
            <a:endParaRPr lang="en-US" noProof="0"/>
          </a:p>
          <a:p>
            <a:r>
              <a:rPr lang="en-US" noProof="0"/>
              <a:t>AES is based on a Rijndael cipher that is effectively a substitution and permutation network. More specifically, blocks of 128 bits are arranged in 4x4 matrices that store the bytes by first populating each column (column-major order). These matrices are then passed through multiple rounds of operations, the number of rounds being determined by the key size. The key itself is expanded into round keys, by performing byte rotation, power of 2 exponentiation, and substitutions based on look up tables.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a:p>
        </p:txBody>
      </p:sp>
    </p:spTree>
    <p:extLst>
      <p:ext uri="{BB962C8B-B14F-4D97-AF65-F5344CB8AC3E}">
        <p14:creationId xmlns:p14="http://schemas.microsoft.com/office/powerpoint/2010/main" val="3031860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At all rounds except the last one, AES splits each value in the matrix into two parts, each indicating the row and respective column in a substitution table, from where the corresponding value is taken to replace the current content of the original matrix cell. At the second step, the bytes of each row are rotated left with a number of positions indicated by the row number. Then each column is multiplied with a pre-defined invertible matrix. Lastly, the subkey for the next round is computed by XORing the state with the current round key. In the final round, the MixColumns and AddRoundKey are not executed.</a:t>
            </a:r>
          </a:p>
          <a:p>
            <a:endParaRPr lang="en-US" noProof="0"/>
          </a:p>
          <a:p>
            <a:endParaRPr lang="en-US" noProof="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a:p>
        </p:txBody>
      </p:sp>
    </p:spTree>
    <p:extLst>
      <p:ext uri="{BB962C8B-B14F-4D97-AF65-F5344CB8AC3E}">
        <p14:creationId xmlns:p14="http://schemas.microsoft.com/office/powerpoint/2010/main" val="420188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This IoT paradigm has huge potential to improve productivity across multiple sectors, including manufacturing and transportation, medical IoT, and smart homes. Unfortunately the potential comes at the cost of security and privacy risks. Cyber threats have been reported that affect connected cars, smart door locks, or home automation ecosystems. Personal data has been exfiltrated from fitness trackers and it’s been shown that the smart TVs may leak information about user habits.</a:t>
            </a:r>
          </a:p>
          <a:p>
            <a:endParaRPr lang="en-US" noProof="0"/>
          </a:p>
          <a:p>
            <a:r>
              <a:rPr lang="en-US" noProof="0"/>
              <a:t>Security threats stem from a combination of factors, including the heterogeneous nature of IoT ecosystems in terms of computation, communication, and sensing abilities; the often unstructured way in which they interact using a mix of protocols; the fact that IoT devices are continuously diversifying and software is evolving that brings new risks; and nonetheless, the fact that many devices continued to be online after their end-of-life, i.e., when the manufacturer either has discontinued support or filed for bankruptcy that in turn may lead to thousands of devices for which any new vulnerabilities discovered cannot be patched.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3970892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The Diffie-Hellman (DH) key agreement protocol circumvents the problem of provisioning keys at manufacturing. The goal is to establish a shared secret between two communicating parties, that can be used to encipher subsequent communication, for e.g., using AES. DH does this over a channel that can be insecure, exploiting the unique properties of prime numbers and modulo operations. In particular, two parties that wish to communicate agree on a generator and modulus number, both of which are prime. Each of them selects a secret prime number and raises the generator to the power of that number, modulo p. The result is sent over the air by both. Based on this, each raises the message received to the power of their private number. By this both obtain a shared secret g</a:t>
            </a:r>
            <a:r>
              <a:rPr lang="en-US" baseline="30000" noProof="0"/>
              <a:t>ab</a:t>
            </a:r>
            <a:r>
              <a:rPr lang="en-US" baseline="0" noProof="0"/>
              <a:t> mod p that they can use as key.</a:t>
            </a:r>
            <a:endParaRPr lang="en-US" noProof="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a:p>
        </p:txBody>
      </p:sp>
    </p:spTree>
    <p:extLst>
      <p:ext uri="{BB962C8B-B14F-4D97-AF65-F5344CB8AC3E}">
        <p14:creationId xmlns:p14="http://schemas.microsoft.com/office/powerpoint/2010/main" val="376981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Asymmetric encryption is also referred to as public key encryption because the public key of each party that wishes to receive enciphered messages is available to anyone. In particular, a sender will use the public key of the intended receiver to transmit an encrypted message, and the recipient uses a private key to decrypt the ciphertext. The public key is generated from the private key, but inferring the private key from the public key should be hard.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a:p>
        </p:txBody>
      </p:sp>
    </p:spTree>
    <p:extLst>
      <p:ext uri="{BB962C8B-B14F-4D97-AF65-F5344CB8AC3E}">
        <p14:creationId xmlns:p14="http://schemas.microsoft.com/office/powerpoint/2010/main" val="625935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One example of asymmetric encryption algorithm is RSA that is based on prime number factorization. The idea is to find a public encryption key </a:t>
            </a:r>
            <a:r>
              <a:rPr lang="en-US" i="1" noProof="0"/>
              <a:t>e</a:t>
            </a:r>
            <a:r>
              <a:rPr lang="en-US" noProof="0"/>
              <a:t> and a private decryption key </a:t>
            </a:r>
            <a:r>
              <a:rPr lang="en-US" i="1" noProof="0"/>
              <a:t>d</a:t>
            </a:r>
            <a:r>
              <a:rPr lang="en-US" noProof="0"/>
              <a:t> that satisfies the expression showed above, whilst it should be difficult for an attacker to derive </a:t>
            </a:r>
            <a:r>
              <a:rPr lang="en-US" i="1" noProof="0"/>
              <a:t>d</a:t>
            </a:r>
            <a:r>
              <a:rPr lang="en-US" noProof="0"/>
              <a:t> if </a:t>
            </a:r>
            <a:r>
              <a:rPr lang="en-US" i="1" noProof="0"/>
              <a:t>e</a:t>
            </a:r>
            <a:r>
              <a:rPr lang="en-US" noProof="0"/>
              <a:t> and the modulus </a:t>
            </a:r>
            <a:r>
              <a:rPr lang="en-US" i="1" noProof="0"/>
              <a:t>n</a:t>
            </a:r>
            <a:r>
              <a:rPr lang="en-US" noProof="0"/>
              <a:t> are known.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a:p>
        </p:txBody>
      </p:sp>
    </p:spTree>
    <p:extLst>
      <p:ext uri="{BB962C8B-B14F-4D97-AF65-F5344CB8AC3E}">
        <p14:creationId xmlns:p14="http://schemas.microsoft.com/office/powerpoint/2010/main" val="2274566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To design these keys, the following procedure is followed: two large prime numbers p and q are chosen and the modulus is computed as their product. The totient is computed as the product p - 1 and q - 1. Then e is chosen between 1 and the totient, such that it co-primes with both the totient and modulus, i.e., the </a:t>
            </a:r>
            <a:r>
              <a:rPr lang="en-US" noProof="0">
                <a:sym typeface="Symbol" panose="05050102010706020507" pitchFamily="18" charset="2"/>
              </a:rPr>
              <a:t>only positive factor that divides them is 1.</a:t>
            </a:r>
          </a:p>
          <a:p>
            <a:endParaRPr lang="en-US" noProof="0">
              <a:sym typeface="Symbol" panose="05050102010706020507" pitchFamily="18" charset="2"/>
            </a:endParaRPr>
          </a:p>
          <a:p>
            <a:r>
              <a:rPr lang="en-US" noProof="0">
                <a:sym typeface="Symbol" panose="05050102010706020507" pitchFamily="18" charset="2"/>
              </a:rPr>
              <a:t>Then d is selected such that the product of d and e modulo totient is 1.</a:t>
            </a:r>
            <a:endParaRPr lang="en-US" noProof="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a:p>
        </p:txBody>
      </p:sp>
    </p:spTree>
    <p:extLst>
      <p:ext uri="{BB962C8B-B14F-4D97-AF65-F5344CB8AC3E}">
        <p14:creationId xmlns:p14="http://schemas.microsoft.com/office/powerpoint/2010/main" val="2013402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Let’s take a simplified example, noting that in practice p and q must be substantially larger. In this case the only number between 1 and 6 that is co-prime with 6 and 14 is 5, hence the encryption key is (5,14). d = 11 is the smallest value that solves 5 x d (mod 6) = 1, hence will be used as the decryption key.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a:p>
        </p:txBody>
      </p:sp>
    </p:spTree>
    <p:extLst>
      <p:ext uri="{BB962C8B-B14F-4D97-AF65-F5344CB8AC3E}">
        <p14:creationId xmlns:p14="http://schemas.microsoft.com/office/powerpoint/2010/main" val="1427869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Another approach to encryption builds on the properties of elliptic curves defined over finite fields (i.e., Galois fields), where basic operations such as addition and multiplication are defined and satisfy certain rules. Elliptic curves can sustain similar level of secrecy as RSA, but require smaller keys.</a:t>
            </a:r>
          </a:p>
          <a:p>
            <a:endParaRPr lang="en-US" noProof="0"/>
          </a:p>
          <a:p>
            <a:endParaRPr lang="en-US" noProof="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a:p>
        </p:txBody>
      </p:sp>
    </p:spTree>
    <p:extLst>
      <p:ext uri="{BB962C8B-B14F-4D97-AF65-F5344CB8AC3E}">
        <p14:creationId xmlns:p14="http://schemas.microsoft.com/office/powerpoint/2010/main" val="3511292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ECC is mostly used for key agreement (in combination with the DH approach). The idea stems from the properties of scalar multiplication on elliptic curves. In particular, it is easy to compute the multiple of a number on a curve through multiple additions (tangent to the point and projection of the intersection point with the curve onto –y), but if the result of a multiplication is known, it is difficult to find the multiplying factor.</a:t>
            </a:r>
          </a:p>
          <a:p>
            <a:endParaRPr lang="en-US" noProof="0"/>
          </a:p>
          <a:p>
            <a:r>
              <a:rPr lang="en-US" noProof="0"/>
              <a:t>Several parameters define an EC to be used for encryption. The generator (or base point) generates a cyclic group, where each point in the group can be reached by repeated additions of the generator. The order of G, ord(G) = n, indicates the number of points that it generates. The order is also the smallest positive integer k, s.t. kG is the point at infinity. The co-factor is the ratio between the total number of points on the curve divided by the order of G. If the curve is appropriately designed, the co-factor </a:t>
            </a:r>
            <a:r>
              <a:rPr lang="en-US" noProof="0">
                <a:sym typeface="Symbol" panose="05050102010706020507" pitchFamily="18" charset="2"/>
              </a:rPr>
              <a:t>should be as close to 1 as possible.</a:t>
            </a:r>
            <a:endParaRPr lang="en-US" noProof="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a:p>
        </p:txBody>
      </p:sp>
    </p:spTree>
    <p:extLst>
      <p:ext uri="{BB962C8B-B14F-4D97-AF65-F5344CB8AC3E}">
        <p14:creationId xmlns:p14="http://schemas.microsoft.com/office/powerpoint/2010/main" val="3773719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ECDH works similar to classic DH, but points are picked randomly on the EC instead of taken as primes. The point chosen by each party is multiplied by the generator and the results sent in both directions. The parties then multiply the result received with their own secret random number initially chosen on the curve, and both obtain the same shared secret.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37</a:t>
            </a:fld>
            <a:endParaRPr lang="en-US" altLang="en-US"/>
          </a:p>
        </p:txBody>
      </p:sp>
    </p:spTree>
    <p:extLst>
      <p:ext uri="{BB962C8B-B14F-4D97-AF65-F5344CB8AC3E}">
        <p14:creationId xmlns:p14="http://schemas.microsoft.com/office/powerpoint/2010/main" val="2807992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a:t>Having studied different approaches to data encryption, let us now examine how wireless communication can be secured. This is particularly important given the broadcast nature of wireless channels that enables anyone within transmission range to overhear the messages exchanged between any pair of nodes. Security enhancements for Wi-Fi are specified in the IEEE 802.11i amendment.</a:t>
            </a:r>
          </a:p>
          <a:p>
            <a:endParaRPr lang="en-US" noProof="0"/>
          </a:p>
          <a:p>
            <a:r>
              <a:rPr lang="en-US" noProof="0"/>
              <a:t>We consider the Wi-Fi technology, where security provisions are specified in the IEEE 802.11i amendment. Historically WEP and TKIP (WPA) have been used, but due to their provably weak secrecy properties, WPA2 was adopted.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38</a:t>
            </a:fld>
            <a:endParaRPr lang="en-US" altLang="en-US"/>
          </a:p>
        </p:txBody>
      </p:sp>
    </p:spTree>
    <p:extLst>
      <p:ext uri="{BB962C8B-B14F-4D97-AF65-F5344CB8AC3E}">
        <p14:creationId xmlns:p14="http://schemas.microsoft.com/office/powerpoint/2010/main" val="1990037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WPA 2 works with an initial authentication phase that is followed by a generation of a shared secret key and derivation of a PTK that is used to encrypt the message payload with a robust flavor of AES. </a:t>
            </a:r>
          </a:p>
          <a:p>
            <a:endParaRPr lang="en-US" noProof="0"/>
          </a:p>
          <a:p>
            <a:r>
              <a:rPr lang="en-US" noProof="0"/>
              <a:t>Authentication is either based on a pre-share key (or Wi-Fi passphrase) in personal networks or in enterprise settings using an authentication server and the EAP protocol that supports different authentication options, such as transport layer security (TLS), or username/password and certificate-based inner authentication.</a:t>
            </a:r>
          </a:p>
          <a:p>
            <a:endParaRPr lang="en-US" noProof="0"/>
          </a:p>
          <a:p>
            <a:r>
              <a:rPr lang="en-US" noProof="0"/>
              <a:t>The PMK is generated by each party by hashing a password (either PSK or received following authentication with server).</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39</a:t>
            </a:fld>
            <a:endParaRPr lang="en-US" altLang="en-US"/>
          </a:p>
        </p:txBody>
      </p:sp>
    </p:spTree>
    <p:extLst>
      <p:ext uri="{BB962C8B-B14F-4D97-AF65-F5344CB8AC3E}">
        <p14:creationId xmlns:p14="http://schemas.microsoft.com/office/powerpoint/2010/main" val="236866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a:t>Several key steps should be followed to identify potential security vulnerabilities of an IoT system. To begin with, the complete architecture of the IoT system (including firmware, mobile app, cloud, and protocols) should be well understood. Although this may seem obvious, it is often the case that vendors outsource part of the development process and lose some control over the different building blocks.</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a:t>Provided that the system is well understood, it is essential to assess how information flows between different entities and what events can trigger certain message flows.</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a:t>With this knowledge base, a designer can start identifying the potential weaknesses of the different components (attack surface). At the same time, it is possible to establish trust boundaries. Given that components with more computational resources are easier to secure, the IoT device is typically considered the easiest to compromise. The trust boundary is often pushed, e.g., to the gateway, if string security guarantees can be provided there.</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a:p>
          <a:p>
            <a:pPr marL="0" marR="0" lvl="0" indent="0" algn="l" defTabSz="914400" rtl="0" eaLnBrk="0" fontAlgn="base" latinLnBrk="0" hangingPunct="0">
              <a:lnSpc>
                <a:spcPct val="100000"/>
              </a:lnSpc>
              <a:spcBef>
                <a:spcPts val="600"/>
              </a:spcBef>
              <a:spcAft>
                <a:spcPct val="0"/>
              </a:spcAft>
              <a:buClrTx/>
              <a:buSzTx/>
              <a:buFontTx/>
              <a:buNone/>
              <a:tabLst/>
              <a:defRPr/>
            </a:pPr>
            <a:r>
              <a:rPr lang="en-US"/>
              <a:t>Nonetheless, a security analysis must consider the most likely attack scenarios and appreciate the motives of an adversary to seek to compromise a component or entire system. For instance, </a:t>
            </a:r>
            <a:r>
              <a:rPr lang="en-US" noProof="0"/>
              <a:t>attackers can try multiple means to intercept, spoof, or disrupt messages sent from devices back to the server (communication); use different ways to try to observe the chip to gain information (physical); find ways to access restricted resources, e.g., via software bugs or call sequences that are open to exploits (software); and weaknesses that arise due to lack of maintenance or changes (lifecycle). </a:t>
            </a:r>
            <a:r>
              <a:rPr lang="en-US"/>
              <a:t>Such analysis </a:t>
            </a:r>
            <a:r>
              <a:rPr lang="en-US" noProof="0"/>
              <a:t>is often based on previous experience and curiosity, but formal threat modeling methodologies exist, which we will discuss next.</a:t>
            </a:r>
          </a:p>
          <a:p>
            <a:endParaRPr lang="en-GB"/>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706418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Different options can be used for shared secrete negotiation, but DH with an ephemeral key is increasingly used, i.e., this is periodically re-negotiated. </a:t>
            </a:r>
          </a:p>
          <a:p>
            <a:endParaRPr lang="en-US" noProof="0"/>
          </a:p>
          <a:p>
            <a:r>
              <a:rPr lang="en-US" noProof="0"/>
              <a:t>The cypher suite is a set of algorithms that specifies details for securing a particular session.</a:t>
            </a:r>
          </a:p>
          <a:p>
            <a:endParaRPr lang="en-US" noProof="0"/>
          </a:p>
          <a:p>
            <a:r>
              <a:rPr lang="en-US" noProof="0"/>
              <a:t>Session ID used to store previously negotiated parameters and reuses them following a shorter handshake.</a:t>
            </a:r>
          </a:p>
          <a:p>
            <a:endParaRPr lang="en-US" noProof="0"/>
          </a:p>
          <a:p>
            <a:r>
              <a:rPr lang="en-US" noProof="0"/>
              <a:t>The MAC algorithm is a one-way cryptographic hash function, where keys are negotiated by peers in advance. A MAC is generated and appended to each TLS message. The receiver verifies the sent MAC to ensure message integrity and authenticity.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40</a:t>
            </a:fld>
            <a:endParaRPr lang="en-US" altLang="en-US"/>
          </a:p>
        </p:txBody>
      </p:sp>
    </p:spTree>
    <p:extLst>
      <p:ext uri="{BB962C8B-B14F-4D97-AF65-F5344CB8AC3E}">
        <p14:creationId xmlns:p14="http://schemas.microsoft.com/office/powerpoint/2010/main" val="3390933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In the final module, we will look at current and future trends in the IoT domain.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41</a:t>
            </a:fld>
            <a:endParaRPr lang="en-US" altLang="en-US"/>
          </a:p>
        </p:txBody>
      </p:sp>
    </p:spTree>
    <p:extLst>
      <p:ext uri="{BB962C8B-B14F-4D97-AF65-F5344CB8AC3E}">
        <p14:creationId xmlns:p14="http://schemas.microsoft.com/office/powerpoint/2010/main" val="321202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Threat modeling refers to the process of analyzing the potential parts and behavior of a system that an attacker may seek to exploit or compromise. Identification of risks is only one facet of threat modeling. Other aspects to be considered are the actual implications of a potential attack and how likely is a specific attack to occur. This is naturally influenced by the complexity of the building block/interface that may be under threat and the level of expertise/tools required to mount the attack. </a:t>
            </a:r>
          </a:p>
          <a:p>
            <a:endParaRPr lang="en-US" noProof="0"/>
          </a:p>
          <a:p>
            <a:r>
              <a:rPr lang="en-US" noProof="0"/>
              <a:t>Threat modeling also deals with devising strategies for counteracting and preventing the security threats identified, and depending on the perceived severity, prioritizes the implementation of the solutions identified as necessary.</a:t>
            </a:r>
          </a:p>
          <a:p>
            <a:endParaRPr lang="en-US" noProof="0"/>
          </a:p>
          <a:p>
            <a:r>
              <a:rPr lang="en-US" noProof="0"/>
              <a:t>Different organizations have worked on defining threat modeling methodologies and threat taxonomies, some of which are listed on this slide. We will discuss several of them in what follows.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19543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The Open Threat Taxonomy project is a joint initiative by Enclave Security together with the SANS Institute and the Center for Internet Security on the Critical Security Controls. The project catalogs a range of known cyber security threats and groups them together into four categories: physical, resource, personnel, and technical. The severity of each individual threat within a group was rated between 1 and 5, in terms of likelihood.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90829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From a systems perspective, the technical threats are worth a closer look. All threats identified relate to the three pillars of information assurance, i.e., confidentiality, integrity, availability (CIA). The most important ones include credential discovery, abuse of privileges, cryptanalysis (the process of deciphering coded messages without knowing the key), denial of service, data manipulation, and application exploitation, each of these through different mechanisms/methods.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129663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The European Union Agency for Cybersecurity (ENISA) has also put together an IoT threat taxonomy, part of a security recommendation document released in 2017. This extends the ENISA threat taxonomy defined previously for general networked systems and considers seven main groups of threats: nefarious activity/abuse, outage, physical attacks, disasters, eavesdropping/interception, damage of IT assets, and failure/malfunctioning. Different specific threats are identified for each category, some of which may be due to deliberate adversarial actions, others due to external phenomena beyond human control, and others due to poor design/durability issues. The complete landscape is illustrated above.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2131979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ENISA also ranked the severity of the threats identified, based on interviews with experts. A scale between 0 and 5 was used. Severity values between 3 and 3.5 out of 5 correspond to medium-importance threats, values between 3.5 and 4 out of 5 represent high-importance threats, while values over 4 are attributed to threats with crucial importance. None of the threats considered were ranked below 3. The figure above illustrates the severity of the different threats considered in this methodology.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1036504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a:t>
            </a:r>
            <a:br>
              <a:rPr lang="en-US"/>
            </a:br>
            <a:r>
              <a:rPr lang="en-US"/>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a:t>
            </a:r>
            <a:br>
              <a:rPr lang="en-US"/>
            </a:br>
            <a:r>
              <a:rPr lang="en-US"/>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a:t>
            </a:r>
            <a:br>
              <a:rPr lang="en-US"/>
            </a:br>
            <a:r>
              <a:rPr lang="en-US"/>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edit Master text styles with Top Level Bullet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75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29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94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4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a:solidFill>
                  <a:schemeClr val="bg1"/>
                </a:solidFill>
              </a:rPr>
              <a:t>Thank You</a:t>
            </a:r>
          </a:p>
          <a:p>
            <a:pPr algn="r">
              <a:defRPr/>
            </a:pPr>
            <a:r>
              <a:rPr lang="en-US" altLang="en-US" sz="3000">
                <a:solidFill>
                  <a:schemeClr val="bg1"/>
                </a:solidFill>
              </a:rPr>
              <a:t>Danke</a:t>
            </a:r>
          </a:p>
          <a:p>
            <a:pPr algn="r">
              <a:defRPr/>
            </a:pPr>
            <a:r>
              <a:rPr lang="en-US" altLang="en-US" sz="3000">
                <a:solidFill>
                  <a:schemeClr val="bg1"/>
                </a:solidFill>
              </a:rPr>
              <a:t>Merci</a:t>
            </a:r>
          </a:p>
          <a:p>
            <a:pPr algn="r">
              <a:defRPr/>
            </a:pPr>
            <a:r>
              <a:rPr lang="en-US" altLang="en-US" sz="3000">
                <a:solidFill>
                  <a:schemeClr val="bg1"/>
                </a:solidFill>
              </a:rPr>
              <a:t>谢谢</a:t>
            </a:r>
          </a:p>
          <a:p>
            <a:pPr algn="r">
              <a:defRPr/>
            </a:pPr>
            <a:r>
              <a:rPr lang="en-US" altLang="en-US" sz="3000">
                <a:solidFill>
                  <a:schemeClr val="bg1"/>
                </a:solidFill>
              </a:rPr>
              <a:t>ありがとう</a:t>
            </a:r>
          </a:p>
          <a:p>
            <a:pPr algn="r">
              <a:defRPr/>
            </a:pPr>
            <a:r>
              <a:rPr lang="en-US" altLang="en-US" sz="3000">
                <a:solidFill>
                  <a:schemeClr val="bg1"/>
                </a:solidFill>
              </a:rPr>
              <a:t>Gracias</a:t>
            </a:r>
          </a:p>
          <a:p>
            <a:pPr algn="r">
              <a:defRPr/>
            </a:pPr>
            <a:r>
              <a:rPr lang="en-US" altLang="en-US" sz="3000">
                <a:solidFill>
                  <a:schemeClr val="bg1"/>
                </a:solidFill>
              </a:rPr>
              <a:t>Kiitos</a:t>
            </a:r>
          </a:p>
          <a:p>
            <a:pPr algn="r">
              <a:defRPr/>
            </a:pPr>
            <a:r>
              <a:rPr lang="en-US" altLang="en-US" sz="3000">
                <a:solidFill>
                  <a:schemeClr val="bg1"/>
                </a:solidFill>
              </a:rPr>
              <a:t>감사합니다</a:t>
            </a:r>
          </a:p>
          <a:p>
            <a:pPr algn="r">
              <a:defRPr/>
            </a:pPr>
            <a:r>
              <a:rPr lang="en-US" altLang="en-US" sz="3000">
                <a:solidFill>
                  <a:schemeClr val="bg1"/>
                </a:solidFill>
              </a:rPr>
              <a:t>धन्यवाद</a:t>
            </a:r>
          </a:p>
          <a:p>
            <a:pPr algn="r">
              <a:defRPr/>
            </a:pPr>
            <a:r>
              <a:rPr lang="ar-SA" sz="3200" kern="1200">
                <a:solidFill>
                  <a:schemeClr val="bg1"/>
                </a:solidFill>
                <a:latin typeface="Calibri" charset="0"/>
                <a:ea typeface="ＭＳ Ｐゴシック" charset="-128"/>
                <a:cs typeface="+mn-cs"/>
              </a:rPr>
              <a:t>شكرًا</a:t>
            </a:r>
            <a:r>
              <a:rPr lang="ar-AE" altLang="en-US" sz="3000">
                <a:solidFill>
                  <a:schemeClr val="bg1"/>
                </a:solidFill>
              </a:rPr>
              <a:t> </a:t>
            </a:r>
            <a:endParaRPr lang="en-US" altLang="en-US" sz="3000">
              <a:solidFill>
                <a:schemeClr val="bg1"/>
              </a:solidFill>
            </a:endParaRPr>
          </a:p>
          <a:p>
            <a:pPr algn="r">
              <a:defRPr/>
            </a:pPr>
            <a:r>
              <a:rPr lang="he-IL" altLang="en-US" sz="3000">
                <a:solidFill>
                  <a:schemeClr val="bg1"/>
                </a:solidFill>
              </a:rPr>
              <a:t>תודה</a:t>
            </a:r>
            <a:endParaRPr lang="en-US" altLang="en-US" sz="300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a:solidFill>
                  <a:schemeClr val="bg1"/>
                </a:solidFill>
              </a:rPr>
              <a:t>Thank You</a:t>
            </a:r>
          </a:p>
          <a:p>
            <a:pPr algn="r">
              <a:defRPr/>
            </a:pPr>
            <a:r>
              <a:rPr lang="en-US" altLang="en-US" sz="3000">
                <a:solidFill>
                  <a:schemeClr val="bg1"/>
                </a:solidFill>
              </a:rPr>
              <a:t>Danke</a:t>
            </a:r>
          </a:p>
          <a:p>
            <a:pPr algn="r">
              <a:defRPr/>
            </a:pPr>
            <a:r>
              <a:rPr lang="en-US" altLang="en-US" sz="3000">
                <a:solidFill>
                  <a:schemeClr val="bg1"/>
                </a:solidFill>
              </a:rPr>
              <a:t>Merci</a:t>
            </a:r>
          </a:p>
          <a:p>
            <a:pPr algn="r">
              <a:defRPr/>
            </a:pPr>
            <a:r>
              <a:rPr lang="en-US" altLang="en-US" sz="3000">
                <a:solidFill>
                  <a:schemeClr val="bg1"/>
                </a:solidFill>
              </a:rPr>
              <a:t>谢谢</a:t>
            </a:r>
          </a:p>
          <a:p>
            <a:pPr algn="r">
              <a:defRPr/>
            </a:pPr>
            <a:r>
              <a:rPr lang="en-US" altLang="en-US" sz="3000">
                <a:solidFill>
                  <a:schemeClr val="bg1"/>
                </a:solidFill>
              </a:rPr>
              <a:t>ありがとう</a:t>
            </a:r>
          </a:p>
          <a:p>
            <a:pPr algn="r">
              <a:defRPr/>
            </a:pPr>
            <a:r>
              <a:rPr lang="en-US" altLang="en-US" sz="3000">
                <a:solidFill>
                  <a:schemeClr val="bg1"/>
                </a:solidFill>
              </a:rPr>
              <a:t>Gracias</a:t>
            </a:r>
          </a:p>
          <a:p>
            <a:pPr algn="r">
              <a:defRPr/>
            </a:pPr>
            <a:r>
              <a:rPr lang="en-US" altLang="en-US" sz="3000">
                <a:solidFill>
                  <a:schemeClr val="bg1"/>
                </a:solidFill>
              </a:rPr>
              <a:t>Kiitos</a:t>
            </a:r>
          </a:p>
          <a:p>
            <a:pPr algn="r">
              <a:defRPr/>
            </a:pPr>
            <a:r>
              <a:rPr lang="en-US" altLang="en-US" sz="3000">
                <a:solidFill>
                  <a:schemeClr val="bg1"/>
                </a:solidFill>
              </a:rPr>
              <a:t>감사합니다</a:t>
            </a:r>
          </a:p>
          <a:p>
            <a:pPr algn="r">
              <a:defRPr/>
            </a:pPr>
            <a:r>
              <a:rPr lang="en-US" altLang="en-US" sz="3000">
                <a:solidFill>
                  <a:schemeClr val="bg1"/>
                </a:solidFill>
              </a:rPr>
              <a:t>धन्यवाद</a:t>
            </a:r>
          </a:p>
          <a:p>
            <a:pPr algn="r">
              <a:defRPr/>
            </a:pPr>
            <a:r>
              <a:rPr lang="ar-SA" sz="3200" kern="1200">
                <a:solidFill>
                  <a:schemeClr val="bg1"/>
                </a:solidFill>
                <a:latin typeface="Calibri" charset="0"/>
                <a:ea typeface="ＭＳ Ｐゴシック" charset="-128"/>
                <a:cs typeface="+mn-cs"/>
              </a:rPr>
              <a:t>شكرًا</a:t>
            </a:r>
            <a:r>
              <a:rPr lang="ar-AE" altLang="en-US" sz="3000">
                <a:solidFill>
                  <a:schemeClr val="bg1"/>
                </a:solidFill>
              </a:rPr>
              <a:t> </a:t>
            </a:r>
            <a:endParaRPr lang="en-US" altLang="en-US" sz="3000">
              <a:solidFill>
                <a:schemeClr val="bg1"/>
              </a:solidFill>
            </a:endParaRPr>
          </a:p>
          <a:p>
            <a:pPr algn="r">
              <a:defRPr/>
            </a:pPr>
            <a:r>
              <a:rPr lang="he-IL" altLang="en-US" sz="3000">
                <a:solidFill>
                  <a:schemeClr val="bg1"/>
                </a:solidFill>
              </a:rPr>
              <a:t>תודה</a:t>
            </a:r>
            <a:endParaRPr lang="en-US" altLang="en-US" sz="300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a:solidFill>
                  <a:schemeClr val="bg1"/>
                </a:solidFill>
              </a:rPr>
            </a:br>
            <a:r>
              <a:rPr lang="en-US" altLang="x-none" sz="120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a:solidFill>
                  <a:schemeClr val="bg1"/>
                </a:solidFill>
              </a:rPr>
            </a:br>
            <a:r>
              <a:rPr lang="en-US" altLang="x-none" sz="120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B9809C-EE6C-4AC7-B97A-B33FBAE78CAD}"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11E67D-2B29-446D-BB70-8911D9772B82}" type="slidenum">
              <a:rPr lang="en-GB" smtClean="0"/>
              <a:t>‹#›</a:t>
            </a:fld>
            <a:endParaRPr lang="en-GB"/>
          </a:p>
        </p:txBody>
      </p:sp>
    </p:spTree>
    <p:extLst>
      <p:ext uri="{BB962C8B-B14F-4D97-AF65-F5344CB8AC3E}">
        <p14:creationId xmlns:p14="http://schemas.microsoft.com/office/powerpoint/2010/main" val="407779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1">
                    <a:lumMod val="50000"/>
                  </a:schemeClr>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B9809C-EE6C-4AC7-B97A-B33FBAE78CAD}"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11E67D-2B29-446D-BB70-8911D9772B82}" type="slidenum">
              <a:rPr lang="en-GB" smtClean="0"/>
              <a:t>‹#›</a:t>
            </a:fld>
            <a:endParaRPr lang="en-GB"/>
          </a:p>
        </p:txBody>
      </p:sp>
    </p:spTree>
    <p:extLst>
      <p:ext uri="{BB962C8B-B14F-4D97-AF65-F5344CB8AC3E}">
        <p14:creationId xmlns:p14="http://schemas.microsoft.com/office/powerpoint/2010/main" val="1938136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9809C-EE6C-4AC7-B97A-B33FBAE78CAD}"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11E67D-2B29-446D-BB70-8911D9772B82}" type="slidenum">
              <a:rPr lang="en-GB" smtClean="0"/>
              <a:t>‹#›</a:t>
            </a:fld>
            <a:endParaRPr lang="en-GB"/>
          </a:p>
        </p:txBody>
      </p:sp>
    </p:spTree>
    <p:extLst>
      <p:ext uri="{BB962C8B-B14F-4D97-AF65-F5344CB8AC3E}">
        <p14:creationId xmlns:p14="http://schemas.microsoft.com/office/powerpoint/2010/main" val="269637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33"/>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10" r:id="rId11"/>
    <p:sldLayoutId id="2147485436" r:id="rId12"/>
    <p:sldLayoutId id="2147485438" r:id="rId13"/>
    <p:sldLayoutId id="2147485440" r:id="rId14"/>
    <p:sldLayoutId id="2147485441" r:id="rId15"/>
    <p:sldLayoutId id="2147485442" r:id="rId16"/>
    <p:sldLayoutId id="2147485443" r:id="rId17"/>
    <p:sldLayoutId id="2147485444" r:id="rId18"/>
    <p:sldLayoutId id="2147485445" r:id="rId19"/>
    <p:sldLayoutId id="2147485446" r:id="rId20"/>
    <p:sldLayoutId id="2147485447" r:id="rId21"/>
    <p:sldLayoutId id="2147485448" r:id="rId22"/>
    <p:sldLayoutId id="2147485449" r:id="rId23"/>
    <p:sldLayoutId id="2147485450" r:id="rId24"/>
    <p:sldLayoutId id="2147485452" r:id="rId25"/>
    <p:sldLayoutId id="2147485512" r:id="rId26"/>
    <p:sldLayoutId id="2147485453" r:id="rId27"/>
    <p:sldLayoutId id="2147485513" r:id="rId28"/>
    <p:sldLayoutId id="2147485527" r:id="rId29"/>
    <p:sldLayoutId id="2147485528" r:id="rId30"/>
    <p:sldLayoutId id="2147485529" r:id="rId3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122.jpeg"/></Relationships>
</file>

<file path=ppt/slides/_rels/slide36.xml.rels><?xml version="1.0" encoding="UTF-8" standalone="yes"?>
<Relationships xmlns="http://schemas.openxmlformats.org/package/2006/relationships"><Relationship Id="rId3" Type="http://schemas.openxmlformats.org/officeDocument/2006/relationships/image" Target="../media/image950.pn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970.png"/><Relationship Id="rId4" Type="http://schemas.openxmlformats.org/officeDocument/2006/relationships/image" Target="../media/image123.png"/></Relationships>
</file>

<file path=ppt/slides/_rels/slide37.xml.rels><?xml version="1.0" encoding="UTF-8" standalone="yes"?>
<Relationships xmlns="http://schemas.openxmlformats.org/package/2006/relationships"><Relationship Id="rId3" Type="http://schemas.openxmlformats.org/officeDocument/2006/relationships/image" Target="../media/image980.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279614" y="1909486"/>
            <a:ext cx="4929724" cy="1519514"/>
          </a:xfrm>
        </p:spPr>
        <p:txBody>
          <a:bodyPr/>
          <a:lstStyle/>
          <a:p>
            <a:r>
              <a:rPr lang="en-US" sz="5400"/>
              <a:t>IoT Security</a:t>
            </a:r>
            <a:endParaRPr lang="en-US"/>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OWASP Internet of Things</a:t>
            </a:r>
          </a:p>
        </p:txBody>
      </p:sp>
      <p:sp>
        <p:nvSpPr>
          <p:cNvPr id="4" name="Text Placeholder 3">
            <a:extLst>
              <a:ext uri="{FF2B5EF4-FFF2-40B4-BE49-F238E27FC236}">
                <a16:creationId xmlns:a16="http://schemas.microsoft.com/office/drawing/2014/main" id="{21811885-0D87-4B53-BE0A-7457E9048C8E}"/>
              </a:ext>
            </a:extLst>
          </p:cNvPr>
          <p:cNvSpPr>
            <a:spLocks noGrp="1"/>
          </p:cNvSpPr>
          <p:nvPr>
            <p:ph type="body" sz="quarter" idx="13"/>
          </p:nvPr>
        </p:nvSpPr>
        <p:spPr/>
        <p:txBody>
          <a:bodyPr/>
          <a:lstStyle/>
          <a:p>
            <a:r>
              <a:rPr lang="en-US"/>
              <a:t>OWASP – Open Web Application Security Project</a:t>
            </a:r>
          </a:p>
        </p:txBody>
      </p:sp>
      <p:sp>
        <p:nvSpPr>
          <p:cNvPr id="5" name="Text Placeholder 4">
            <a:extLst>
              <a:ext uri="{FF2B5EF4-FFF2-40B4-BE49-F238E27FC236}">
                <a16:creationId xmlns:a16="http://schemas.microsoft.com/office/drawing/2014/main" id="{A1D24380-85AD-4E60-ACBE-4E8F783B6BED}"/>
              </a:ext>
            </a:extLst>
          </p:cNvPr>
          <p:cNvSpPr>
            <a:spLocks noGrp="1"/>
          </p:cNvSpPr>
          <p:nvPr>
            <p:ph type="body" sz="quarter" idx="16"/>
          </p:nvPr>
        </p:nvSpPr>
        <p:spPr/>
        <p:txBody>
          <a:bodyPr/>
          <a:lstStyle/>
          <a:p>
            <a:r>
              <a:rPr lang="en-US"/>
              <a:t>Helping stakeholders understand security</a:t>
            </a:r>
          </a:p>
        </p:txBody>
      </p:sp>
      <p:sp>
        <p:nvSpPr>
          <p:cNvPr id="3" name="Content Placeholder 2"/>
          <p:cNvSpPr>
            <a:spLocks noGrp="1"/>
          </p:cNvSpPr>
          <p:nvPr>
            <p:ph sz="quarter" idx="19"/>
          </p:nvPr>
        </p:nvSpPr>
        <p:spPr/>
        <p:txBody>
          <a:bodyPr/>
          <a:lstStyle/>
          <a:p>
            <a:endParaRPr lang="en-US"/>
          </a:p>
          <a:p>
            <a:pPr algn="l"/>
            <a:r>
              <a:rPr lang="en-US"/>
              <a:t>OWASP IoT project groups different community-led initiatives to strengthen security into three categories: Seek &amp; Understand, Validate &amp; Test, and Governance. </a:t>
            </a:r>
          </a:p>
          <a:p>
            <a:pPr algn="l"/>
            <a:r>
              <a:rPr lang="en-US"/>
              <a:t>Identifies ten key things to </a:t>
            </a:r>
            <a:r>
              <a:rPr lang="en-US" b="1">
                <a:solidFill>
                  <a:schemeClr val="accent1"/>
                </a:solidFill>
              </a:rPr>
              <a:t>avoid</a:t>
            </a:r>
            <a:r>
              <a:rPr lang="en-US"/>
              <a:t> from a security perspective when building, deploying, or managing IoT systems.</a:t>
            </a:r>
          </a:p>
        </p:txBody>
      </p:sp>
      <p:sp>
        <p:nvSpPr>
          <p:cNvPr id="6" name="Text Placeholder 5">
            <a:extLst>
              <a:ext uri="{FF2B5EF4-FFF2-40B4-BE49-F238E27FC236}">
                <a16:creationId xmlns:a16="http://schemas.microsoft.com/office/drawing/2014/main" id="{8CEDF60D-A4D1-4D6A-81A9-38C88C1A567D}"/>
              </a:ext>
            </a:extLst>
          </p:cNvPr>
          <p:cNvSpPr>
            <a:spLocks noGrp="1"/>
          </p:cNvSpPr>
          <p:nvPr>
            <p:ph type="body" sz="quarter" idx="18"/>
          </p:nvPr>
        </p:nvSpPr>
        <p:spPr/>
        <p:txBody>
          <a:bodyPr/>
          <a:lstStyle/>
          <a:p>
            <a:r>
              <a:rPr lang="en-US"/>
              <a:t>Top 10 things to avoid</a:t>
            </a:r>
          </a:p>
        </p:txBody>
      </p:sp>
      <p:sp>
        <p:nvSpPr>
          <p:cNvPr id="7" name="Content Placeholder 6">
            <a:extLst>
              <a:ext uri="{FF2B5EF4-FFF2-40B4-BE49-F238E27FC236}">
                <a16:creationId xmlns:a16="http://schemas.microsoft.com/office/drawing/2014/main" id="{5FE26AC7-D4FF-49EA-8137-BE8D6530C74F}"/>
              </a:ext>
            </a:extLst>
          </p:cNvPr>
          <p:cNvSpPr>
            <a:spLocks noGrp="1"/>
          </p:cNvSpPr>
          <p:nvPr>
            <p:ph sz="quarter" idx="21"/>
          </p:nvPr>
        </p:nvSpPr>
        <p:spPr/>
        <p:txBody>
          <a:bodyPr/>
          <a:lstStyle/>
          <a:p>
            <a:pPr marL="633412" indent="-457200">
              <a:buFont typeface="+mj-lt"/>
              <a:buAutoNum type="arabicPeriod"/>
            </a:pPr>
            <a:r>
              <a:rPr lang="en-US"/>
              <a:t>Weak, guessable, or hardcoded passwords</a:t>
            </a:r>
          </a:p>
          <a:p>
            <a:pPr marL="633412" indent="-457200">
              <a:buFont typeface="+mj-lt"/>
              <a:buAutoNum type="arabicPeriod"/>
            </a:pPr>
            <a:r>
              <a:rPr lang="en-US"/>
              <a:t>Insecure network services</a:t>
            </a:r>
          </a:p>
          <a:p>
            <a:pPr marL="633412" indent="-457200">
              <a:buFont typeface="+mj-lt"/>
              <a:buAutoNum type="arabicPeriod"/>
            </a:pPr>
            <a:r>
              <a:rPr lang="en-US"/>
              <a:t>Insecure ecosystem interfaces</a:t>
            </a:r>
          </a:p>
          <a:p>
            <a:pPr marL="633412" indent="-457200">
              <a:buFont typeface="+mj-lt"/>
              <a:buAutoNum type="arabicPeriod"/>
            </a:pPr>
            <a:r>
              <a:rPr lang="en-US"/>
              <a:t>Lack of secure update mechanism</a:t>
            </a:r>
          </a:p>
          <a:p>
            <a:pPr marL="633412" indent="-457200">
              <a:buFont typeface="+mj-lt"/>
              <a:buAutoNum type="arabicPeriod"/>
            </a:pPr>
            <a:r>
              <a:rPr lang="en-US"/>
              <a:t>Use of insecure or outdated components</a:t>
            </a:r>
          </a:p>
          <a:p>
            <a:pPr marL="633412" indent="-457200">
              <a:buFont typeface="+mj-lt"/>
              <a:buAutoNum type="arabicPeriod"/>
            </a:pPr>
            <a:r>
              <a:rPr lang="en-US"/>
              <a:t>Insufficient privacy protection</a:t>
            </a:r>
          </a:p>
          <a:p>
            <a:pPr marL="633412" indent="-457200">
              <a:buFont typeface="+mj-lt"/>
              <a:buAutoNum type="arabicPeriod"/>
            </a:pPr>
            <a:r>
              <a:rPr lang="en-US"/>
              <a:t>Insecure data transfer or storage</a:t>
            </a:r>
          </a:p>
          <a:p>
            <a:pPr marL="633412" indent="-457200">
              <a:buFont typeface="+mj-lt"/>
              <a:buAutoNum type="arabicPeriod"/>
            </a:pPr>
            <a:r>
              <a:rPr lang="en-US"/>
              <a:t>Lack of device management</a:t>
            </a:r>
          </a:p>
          <a:p>
            <a:pPr marL="633412" indent="-457200">
              <a:buFont typeface="+mj-lt"/>
              <a:buAutoNum type="arabicPeriod"/>
            </a:pPr>
            <a:r>
              <a:rPr lang="en-US"/>
              <a:t>Insecure default settings</a:t>
            </a:r>
          </a:p>
          <a:p>
            <a:pPr marL="633412" indent="-457200">
              <a:buFont typeface="+mj-lt"/>
              <a:buAutoNum type="arabicPeriod"/>
            </a:pPr>
            <a:r>
              <a:rPr lang="en-US"/>
              <a:t>Lack of physical hardening.</a:t>
            </a:r>
          </a:p>
        </p:txBody>
      </p:sp>
    </p:spTree>
    <p:extLst>
      <p:ext uri="{BB962C8B-B14F-4D97-AF65-F5344CB8AC3E}">
        <p14:creationId xmlns:p14="http://schemas.microsoft.com/office/powerpoint/2010/main" val="84892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t">
            <a:normAutofit/>
          </a:bodyPr>
          <a:lstStyle/>
          <a:p>
            <a:r>
              <a:rPr lang="en-US"/>
              <a:t>OWASP IoT Attack Surface</a:t>
            </a:r>
          </a:p>
        </p:txBody>
      </p:sp>
      <p:graphicFrame>
        <p:nvGraphicFramePr>
          <p:cNvPr id="5" name="Content Placeholder 2">
            <a:extLst>
              <a:ext uri="{FF2B5EF4-FFF2-40B4-BE49-F238E27FC236}">
                <a16:creationId xmlns:a16="http://schemas.microsoft.com/office/drawing/2014/main" id="{034FB259-A5CA-4891-BCA0-F7357B3E1724}"/>
              </a:ext>
            </a:extLst>
          </p:cNvPr>
          <p:cNvGraphicFramePr>
            <a:graphicFrameLocks noGrp="1"/>
          </p:cNvGraphicFramePr>
          <p:nvPr>
            <p:ph idx="1"/>
            <p:extLst>
              <p:ext uri="{D42A27DB-BD31-4B8C-83A1-F6EECF244321}">
                <p14:modId xmlns:p14="http://schemas.microsoft.com/office/powerpoint/2010/main" val="3917759784"/>
              </p:ext>
            </p:extLst>
          </p:nvPr>
        </p:nvGraphicFramePr>
        <p:xfrm>
          <a:off x="479425" y="1171575"/>
          <a:ext cx="11233150" cy="4792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08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a:prstGeom prst="rect">
            <a:avLst/>
          </a:prstGeom>
        </p:spPr>
        <p:txBody>
          <a:bodyPr anchor="t">
            <a:normAutofit/>
          </a:bodyPr>
          <a:lstStyle/>
          <a:p>
            <a:r>
              <a:rPr lang="en-US"/>
              <a:t>OWASP IoT Attack Surface</a:t>
            </a:r>
          </a:p>
        </p:txBody>
      </p:sp>
      <p:graphicFrame>
        <p:nvGraphicFramePr>
          <p:cNvPr id="5" name="Content Placeholder 2">
            <a:extLst>
              <a:ext uri="{FF2B5EF4-FFF2-40B4-BE49-F238E27FC236}">
                <a16:creationId xmlns:a16="http://schemas.microsoft.com/office/drawing/2014/main" id="{72749580-9D01-476E-8EFF-C3E97D5B3612}"/>
              </a:ext>
            </a:extLst>
          </p:cNvPr>
          <p:cNvGraphicFramePr>
            <a:graphicFrameLocks noGrp="1"/>
          </p:cNvGraphicFramePr>
          <p:nvPr>
            <p:ph type="tbl" sz="quarter" idx="13"/>
            <p:extLst>
              <p:ext uri="{D42A27DB-BD31-4B8C-83A1-F6EECF244321}">
                <p14:modId xmlns:p14="http://schemas.microsoft.com/office/powerpoint/2010/main" val="2145127440"/>
              </p:ext>
            </p:extLst>
          </p:nvPr>
        </p:nvGraphicFramePr>
        <p:xfrm>
          <a:off x="479425" y="1259574"/>
          <a:ext cx="11233150" cy="475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82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Fitness tracking system</a:t>
            </a:r>
          </a:p>
        </p:txBody>
      </p:sp>
      <p:pic>
        <p:nvPicPr>
          <p:cNvPr id="19" name="Picture 18" descr="A picture containing screenshot&#10;&#10;Description automatically generated">
            <a:extLst>
              <a:ext uri="{FF2B5EF4-FFF2-40B4-BE49-F238E27FC236}">
                <a16:creationId xmlns:a16="http://schemas.microsoft.com/office/drawing/2014/main" id="{5C2C1AD1-BF29-4626-8714-FB820D343D9D}"/>
              </a:ext>
            </a:extLst>
          </p:cNvPr>
          <p:cNvPicPr>
            <a:picLocks noChangeAspect="1"/>
          </p:cNvPicPr>
          <p:nvPr/>
        </p:nvPicPr>
        <p:blipFill>
          <a:blip r:embed="rId3"/>
          <a:stretch>
            <a:fillRect/>
          </a:stretch>
        </p:blipFill>
        <p:spPr>
          <a:xfrm>
            <a:off x="1098000" y="1396800"/>
            <a:ext cx="9994912" cy="2508181"/>
          </a:xfrm>
          <a:prstGeom prst="rect">
            <a:avLst/>
          </a:prstGeom>
        </p:spPr>
      </p:pic>
    </p:spTree>
    <p:extLst>
      <p:ext uri="{BB962C8B-B14F-4D97-AF65-F5344CB8AC3E}">
        <p14:creationId xmlns:p14="http://schemas.microsoft.com/office/powerpoint/2010/main" val="1433349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Fitness tracking system</a:t>
            </a:r>
          </a:p>
        </p:txBody>
      </p:sp>
      <p:pic>
        <p:nvPicPr>
          <p:cNvPr id="19" name="Picture 18" descr="A picture containing screenshot&#10;&#10;Description automatically generated">
            <a:extLst>
              <a:ext uri="{FF2B5EF4-FFF2-40B4-BE49-F238E27FC236}">
                <a16:creationId xmlns:a16="http://schemas.microsoft.com/office/drawing/2014/main" id="{5C2C1AD1-BF29-4626-8714-FB820D343D9D}"/>
              </a:ext>
            </a:extLst>
          </p:cNvPr>
          <p:cNvPicPr>
            <a:picLocks noChangeAspect="1"/>
          </p:cNvPicPr>
          <p:nvPr/>
        </p:nvPicPr>
        <p:blipFill>
          <a:blip r:embed="rId3"/>
          <a:stretch>
            <a:fillRect/>
          </a:stretch>
        </p:blipFill>
        <p:spPr>
          <a:xfrm>
            <a:off x="1098544" y="1397693"/>
            <a:ext cx="9994912" cy="2508181"/>
          </a:xfrm>
          <a:prstGeom prst="rect">
            <a:avLst/>
          </a:prstGeom>
        </p:spPr>
      </p:pic>
      <p:pic>
        <p:nvPicPr>
          <p:cNvPr id="4" name="Picture 3">
            <a:extLst>
              <a:ext uri="{FF2B5EF4-FFF2-40B4-BE49-F238E27FC236}">
                <a16:creationId xmlns:a16="http://schemas.microsoft.com/office/drawing/2014/main" id="{46680697-73B1-4542-BF6D-3D93B9A7D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534" y="4735102"/>
            <a:ext cx="1143702" cy="1143702"/>
          </a:xfrm>
          <a:prstGeom prst="rect">
            <a:avLst/>
          </a:prstGeom>
        </p:spPr>
      </p:pic>
      <p:cxnSp>
        <p:nvCxnSpPr>
          <p:cNvPr id="5" name="Straight Arrow Connector 4">
            <a:extLst>
              <a:ext uri="{FF2B5EF4-FFF2-40B4-BE49-F238E27FC236}">
                <a16:creationId xmlns:a16="http://schemas.microsoft.com/office/drawing/2014/main" id="{E163A440-02DA-44A1-89D6-7E3E3BBC77F2}"/>
              </a:ext>
            </a:extLst>
          </p:cNvPr>
          <p:cNvCxnSpPr/>
          <p:nvPr/>
        </p:nvCxnSpPr>
        <p:spPr>
          <a:xfrm flipH="1" flipV="1">
            <a:off x="3341477" y="3271795"/>
            <a:ext cx="946080" cy="160793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F0A433-EC9D-4EF8-B535-C07F9AFF2C09}"/>
              </a:ext>
            </a:extLst>
          </p:cNvPr>
          <p:cNvSpPr txBox="1"/>
          <p:nvPr/>
        </p:nvSpPr>
        <p:spPr>
          <a:xfrm>
            <a:off x="1863843" y="4245649"/>
            <a:ext cx="2186304" cy="707886"/>
          </a:xfrm>
          <a:prstGeom prst="rect">
            <a:avLst/>
          </a:prstGeom>
          <a:noFill/>
        </p:spPr>
        <p:txBody>
          <a:bodyPr wrap="none" rtlCol="0">
            <a:spAutoFit/>
          </a:bodyPr>
          <a:lstStyle/>
          <a:p>
            <a:r>
              <a:rPr lang="en-US" sz="2000"/>
              <a:t>Packet sniffing, </a:t>
            </a:r>
          </a:p>
          <a:p>
            <a:r>
              <a:rPr lang="en-US" sz="2000"/>
              <a:t>DoS, code injection</a:t>
            </a:r>
            <a:endParaRPr lang="en-US"/>
          </a:p>
        </p:txBody>
      </p:sp>
    </p:spTree>
    <p:extLst>
      <p:ext uri="{BB962C8B-B14F-4D97-AF65-F5344CB8AC3E}">
        <p14:creationId xmlns:p14="http://schemas.microsoft.com/office/powerpoint/2010/main" val="112889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Fitness tracking system</a:t>
            </a:r>
          </a:p>
        </p:txBody>
      </p:sp>
      <p:pic>
        <p:nvPicPr>
          <p:cNvPr id="19" name="Picture 18" descr="A picture containing screenshot&#10;&#10;Description automatically generated">
            <a:extLst>
              <a:ext uri="{FF2B5EF4-FFF2-40B4-BE49-F238E27FC236}">
                <a16:creationId xmlns:a16="http://schemas.microsoft.com/office/drawing/2014/main" id="{5C2C1AD1-BF29-4626-8714-FB820D343D9D}"/>
              </a:ext>
            </a:extLst>
          </p:cNvPr>
          <p:cNvPicPr>
            <a:picLocks noChangeAspect="1"/>
          </p:cNvPicPr>
          <p:nvPr/>
        </p:nvPicPr>
        <p:blipFill>
          <a:blip r:embed="rId3"/>
          <a:stretch>
            <a:fillRect/>
          </a:stretch>
        </p:blipFill>
        <p:spPr>
          <a:xfrm>
            <a:off x="1098544" y="1397693"/>
            <a:ext cx="9994912" cy="2508181"/>
          </a:xfrm>
          <a:prstGeom prst="rect">
            <a:avLst/>
          </a:prstGeom>
        </p:spPr>
      </p:pic>
      <p:pic>
        <p:nvPicPr>
          <p:cNvPr id="4" name="Picture 3">
            <a:extLst>
              <a:ext uri="{FF2B5EF4-FFF2-40B4-BE49-F238E27FC236}">
                <a16:creationId xmlns:a16="http://schemas.microsoft.com/office/drawing/2014/main" id="{46680697-73B1-4542-BF6D-3D93B9A7D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534" y="4735102"/>
            <a:ext cx="1143702" cy="1143702"/>
          </a:xfrm>
          <a:prstGeom prst="rect">
            <a:avLst/>
          </a:prstGeom>
        </p:spPr>
      </p:pic>
      <p:cxnSp>
        <p:nvCxnSpPr>
          <p:cNvPr id="5" name="Straight Arrow Connector 4">
            <a:extLst>
              <a:ext uri="{FF2B5EF4-FFF2-40B4-BE49-F238E27FC236}">
                <a16:creationId xmlns:a16="http://schemas.microsoft.com/office/drawing/2014/main" id="{E163A440-02DA-44A1-89D6-7E3E3BBC77F2}"/>
              </a:ext>
            </a:extLst>
          </p:cNvPr>
          <p:cNvCxnSpPr/>
          <p:nvPr/>
        </p:nvCxnSpPr>
        <p:spPr>
          <a:xfrm flipH="1" flipV="1">
            <a:off x="3341477" y="3271795"/>
            <a:ext cx="946080" cy="160793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F0A433-EC9D-4EF8-B535-C07F9AFF2C09}"/>
              </a:ext>
            </a:extLst>
          </p:cNvPr>
          <p:cNvSpPr txBox="1"/>
          <p:nvPr/>
        </p:nvSpPr>
        <p:spPr>
          <a:xfrm>
            <a:off x="1863843" y="4245649"/>
            <a:ext cx="2186304" cy="707886"/>
          </a:xfrm>
          <a:prstGeom prst="rect">
            <a:avLst/>
          </a:prstGeom>
          <a:noFill/>
        </p:spPr>
        <p:txBody>
          <a:bodyPr wrap="none" rtlCol="0">
            <a:spAutoFit/>
          </a:bodyPr>
          <a:lstStyle/>
          <a:p>
            <a:r>
              <a:rPr lang="en-US" sz="2000"/>
              <a:t>Packet sniffing, </a:t>
            </a:r>
          </a:p>
          <a:p>
            <a:r>
              <a:rPr lang="en-US" sz="2000"/>
              <a:t>DoS, code injection</a:t>
            </a:r>
            <a:endParaRPr lang="en-US"/>
          </a:p>
        </p:txBody>
      </p:sp>
      <p:sp>
        <p:nvSpPr>
          <p:cNvPr id="7" name="TextBox 6">
            <a:extLst>
              <a:ext uri="{FF2B5EF4-FFF2-40B4-BE49-F238E27FC236}">
                <a16:creationId xmlns:a16="http://schemas.microsoft.com/office/drawing/2014/main" id="{71F3D7D9-1D8C-4383-B5DD-B5F55CBF12DB}"/>
              </a:ext>
            </a:extLst>
          </p:cNvPr>
          <p:cNvSpPr txBox="1"/>
          <p:nvPr/>
        </p:nvSpPr>
        <p:spPr>
          <a:xfrm>
            <a:off x="5373834" y="4172557"/>
            <a:ext cx="1943737" cy="1015663"/>
          </a:xfrm>
          <a:prstGeom prst="rect">
            <a:avLst/>
          </a:prstGeom>
          <a:noFill/>
        </p:spPr>
        <p:txBody>
          <a:bodyPr wrap="none" rtlCol="0">
            <a:spAutoFit/>
          </a:bodyPr>
          <a:lstStyle/>
          <a:p>
            <a:r>
              <a:rPr lang="en-US" sz="2000"/>
              <a:t>Packet sniffing, </a:t>
            </a:r>
          </a:p>
          <a:p>
            <a:r>
              <a:rPr lang="en-US" sz="2000"/>
              <a:t>protocol reverse </a:t>
            </a:r>
          </a:p>
          <a:p>
            <a:r>
              <a:rPr lang="en-US" sz="2000"/>
              <a:t>engineering</a:t>
            </a:r>
            <a:endParaRPr lang="en-US"/>
          </a:p>
        </p:txBody>
      </p:sp>
      <p:cxnSp>
        <p:nvCxnSpPr>
          <p:cNvPr id="8" name="Straight Arrow Connector 7">
            <a:extLst>
              <a:ext uri="{FF2B5EF4-FFF2-40B4-BE49-F238E27FC236}">
                <a16:creationId xmlns:a16="http://schemas.microsoft.com/office/drawing/2014/main" id="{76175109-283B-423D-836F-B56434595A09}"/>
              </a:ext>
            </a:extLst>
          </p:cNvPr>
          <p:cNvCxnSpPr/>
          <p:nvPr/>
        </p:nvCxnSpPr>
        <p:spPr>
          <a:xfrm flipV="1">
            <a:off x="4972353" y="3302478"/>
            <a:ext cx="401481" cy="138056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43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Fitness tracking system</a:t>
            </a:r>
          </a:p>
        </p:txBody>
      </p:sp>
      <p:pic>
        <p:nvPicPr>
          <p:cNvPr id="19" name="Picture 18" descr="A picture containing screenshot&#10;&#10;Description automatically generated">
            <a:extLst>
              <a:ext uri="{FF2B5EF4-FFF2-40B4-BE49-F238E27FC236}">
                <a16:creationId xmlns:a16="http://schemas.microsoft.com/office/drawing/2014/main" id="{5C2C1AD1-BF29-4626-8714-FB820D343D9D}"/>
              </a:ext>
            </a:extLst>
          </p:cNvPr>
          <p:cNvPicPr>
            <a:picLocks noChangeAspect="1"/>
          </p:cNvPicPr>
          <p:nvPr/>
        </p:nvPicPr>
        <p:blipFill>
          <a:blip r:embed="rId3"/>
          <a:stretch>
            <a:fillRect/>
          </a:stretch>
        </p:blipFill>
        <p:spPr>
          <a:xfrm>
            <a:off x="1098544" y="1397693"/>
            <a:ext cx="9994912" cy="2508181"/>
          </a:xfrm>
          <a:prstGeom prst="rect">
            <a:avLst/>
          </a:prstGeom>
        </p:spPr>
      </p:pic>
      <p:pic>
        <p:nvPicPr>
          <p:cNvPr id="4" name="Picture 3">
            <a:extLst>
              <a:ext uri="{FF2B5EF4-FFF2-40B4-BE49-F238E27FC236}">
                <a16:creationId xmlns:a16="http://schemas.microsoft.com/office/drawing/2014/main" id="{46680697-73B1-4542-BF6D-3D93B9A7D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534" y="4735102"/>
            <a:ext cx="1143702" cy="1143702"/>
          </a:xfrm>
          <a:prstGeom prst="rect">
            <a:avLst/>
          </a:prstGeom>
        </p:spPr>
      </p:pic>
      <p:cxnSp>
        <p:nvCxnSpPr>
          <p:cNvPr id="5" name="Straight Arrow Connector 4">
            <a:extLst>
              <a:ext uri="{FF2B5EF4-FFF2-40B4-BE49-F238E27FC236}">
                <a16:creationId xmlns:a16="http://schemas.microsoft.com/office/drawing/2014/main" id="{E163A440-02DA-44A1-89D6-7E3E3BBC77F2}"/>
              </a:ext>
            </a:extLst>
          </p:cNvPr>
          <p:cNvCxnSpPr/>
          <p:nvPr/>
        </p:nvCxnSpPr>
        <p:spPr>
          <a:xfrm flipH="1" flipV="1">
            <a:off x="3341477" y="3271795"/>
            <a:ext cx="946080" cy="160793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F0A433-EC9D-4EF8-B535-C07F9AFF2C09}"/>
              </a:ext>
            </a:extLst>
          </p:cNvPr>
          <p:cNvSpPr txBox="1"/>
          <p:nvPr/>
        </p:nvSpPr>
        <p:spPr>
          <a:xfrm>
            <a:off x="1863843" y="4245649"/>
            <a:ext cx="2186304" cy="707886"/>
          </a:xfrm>
          <a:prstGeom prst="rect">
            <a:avLst/>
          </a:prstGeom>
          <a:noFill/>
        </p:spPr>
        <p:txBody>
          <a:bodyPr wrap="none" rtlCol="0">
            <a:spAutoFit/>
          </a:bodyPr>
          <a:lstStyle/>
          <a:p>
            <a:r>
              <a:rPr lang="en-US" sz="2000"/>
              <a:t>Packet sniffing, </a:t>
            </a:r>
          </a:p>
          <a:p>
            <a:r>
              <a:rPr lang="en-US" sz="2000"/>
              <a:t>DoS, code injection</a:t>
            </a:r>
            <a:endParaRPr lang="en-US"/>
          </a:p>
        </p:txBody>
      </p:sp>
      <p:sp>
        <p:nvSpPr>
          <p:cNvPr id="7" name="TextBox 6">
            <a:extLst>
              <a:ext uri="{FF2B5EF4-FFF2-40B4-BE49-F238E27FC236}">
                <a16:creationId xmlns:a16="http://schemas.microsoft.com/office/drawing/2014/main" id="{71F3D7D9-1D8C-4383-B5DD-B5F55CBF12DB}"/>
              </a:ext>
            </a:extLst>
          </p:cNvPr>
          <p:cNvSpPr txBox="1"/>
          <p:nvPr/>
        </p:nvSpPr>
        <p:spPr>
          <a:xfrm>
            <a:off x="5373834" y="4172557"/>
            <a:ext cx="1943737" cy="1015663"/>
          </a:xfrm>
          <a:prstGeom prst="rect">
            <a:avLst/>
          </a:prstGeom>
          <a:noFill/>
        </p:spPr>
        <p:txBody>
          <a:bodyPr wrap="none" rtlCol="0">
            <a:spAutoFit/>
          </a:bodyPr>
          <a:lstStyle/>
          <a:p>
            <a:r>
              <a:rPr lang="en-US" sz="2000"/>
              <a:t>Packet sniffing, </a:t>
            </a:r>
          </a:p>
          <a:p>
            <a:r>
              <a:rPr lang="en-US" sz="2000"/>
              <a:t>protocol reverse </a:t>
            </a:r>
          </a:p>
          <a:p>
            <a:r>
              <a:rPr lang="en-US" sz="2000"/>
              <a:t>engineering</a:t>
            </a:r>
            <a:endParaRPr lang="en-US"/>
          </a:p>
        </p:txBody>
      </p:sp>
      <p:cxnSp>
        <p:nvCxnSpPr>
          <p:cNvPr id="8" name="Straight Arrow Connector 7">
            <a:extLst>
              <a:ext uri="{FF2B5EF4-FFF2-40B4-BE49-F238E27FC236}">
                <a16:creationId xmlns:a16="http://schemas.microsoft.com/office/drawing/2014/main" id="{76175109-283B-423D-836F-B56434595A09}"/>
              </a:ext>
            </a:extLst>
          </p:cNvPr>
          <p:cNvCxnSpPr/>
          <p:nvPr/>
        </p:nvCxnSpPr>
        <p:spPr>
          <a:xfrm flipV="1">
            <a:off x="4972353" y="3302478"/>
            <a:ext cx="401481" cy="138056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F4B3BD-9106-43DD-8D64-A41E567E09A9}"/>
              </a:ext>
            </a:extLst>
          </p:cNvPr>
          <p:cNvSpPr txBox="1"/>
          <p:nvPr/>
        </p:nvSpPr>
        <p:spPr>
          <a:xfrm>
            <a:off x="7469405" y="3740070"/>
            <a:ext cx="2937558" cy="1015663"/>
          </a:xfrm>
          <a:prstGeom prst="rect">
            <a:avLst/>
          </a:prstGeom>
          <a:noFill/>
        </p:spPr>
        <p:txBody>
          <a:bodyPr wrap="square" rtlCol="0">
            <a:spAutoFit/>
          </a:bodyPr>
          <a:lstStyle/>
          <a:p>
            <a:r>
              <a:rPr lang="en-US" sz="2000"/>
              <a:t>User impersonation,</a:t>
            </a:r>
            <a:r>
              <a:rPr lang="en-US"/>
              <a:t> </a:t>
            </a:r>
          </a:p>
          <a:p>
            <a:r>
              <a:rPr lang="en-US" sz="2000"/>
              <a:t>fake measurements injection, exfiltration</a:t>
            </a:r>
            <a:endParaRPr lang="en-US" sz="2400"/>
          </a:p>
        </p:txBody>
      </p:sp>
      <p:sp>
        <p:nvSpPr>
          <p:cNvPr id="11" name="Freeform: Shape 10">
            <a:extLst>
              <a:ext uri="{FF2B5EF4-FFF2-40B4-BE49-F238E27FC236}">
                <a16:creationId xmlns:a16="http://schemas.microsoft.com/office/drawing/2014/main" id="{80CA6EBA-48D3-4DB5-8C08-23B1632A525D}"/>
              </a:ext>
            </a:extLst>
          </p:cNvPr>
          <p:cNvSpPr/>
          <p:nvPr/>
        </p:nvSpPr>
        <p:spPr>
          <a:xfrm>
            <a:off x="5168348" y="3379304"/>
            <a:ext cx="4552122" cy="1371600"/>
          </a:xfrm>
          <a:custGeom>
            <a:avLst/>
            <a:gdLst>
              <a:gd name="connsiteX0" fmla="*/ 0 w 4552122"/>
              <a:gd name="connsiteY0" fmla="*/ 1371600 h 1371600"/>
              <a:gd name="connsiteX1" fmla="*/ 556591 w 4552122"/>
              <a:gd name="connsiteY1" fmla="*/ 278296 h 1371600"/>
              <a:gd name="connsiteX2" fmla="*/ 2226365 w 4552122"/>
              <a:gd name="connsiteY2" fmla="*/ 99392 h 1371600"/>
              <a:gd name="connsiteX3" fmla="*/ 4552122 w 4552122"/>
              <a:gd name="connsiteY3" fmla="*/ 0 h 1371600"/>
              <a:gd name="connsiteX4" fmla="*/ 4552122 w 4552122"/>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122" h="1371600">
                <a:moveTo>
                  <a:pt x="0" y="1371600"/>
                </a:moveTo>
                <a:cubicBezTo>
                  <a:pt x="92765" y="930965"/>
                  <a:pt x="185530" y="490331"/>
                  <a:pt x="556591" y="278296"/>
                </a:cubicBezTo>
                <a:cubicBezTo>
                  <a:pt x="927652" y="66261"/>
                  <a:pt x="1560443" y="145775"/>
                  <a:pt x="2226365" y="99392"/>
                </a:cubicBezTo>
                <a:cubicBezTo>
                  <a:pt x="2892287" y="53009"/>
                  <a:pt x="4552122" y="0"/>
                  <a:pt x="4552122" y="0"/>
                </a:cubicBezTo>
                <a:lnTo>
                  <a:pt x="4552122" y="0"/>
                </a:lnTo>
              </a:path>
            </a:pathLst>
          </a:custGeom>
          <a:noFill/>
          <a:ln w="190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016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Fitness tracking system</a:t>
            </a:r>
          </a:p>
        </p:txBody>
      </p:sp>
      <p:pic>
        <p:nvPicPr>
          <p:cNvPr id="19" name="Picture 18" descr="A picture containing screenshot&#10;&#10;Description automatically generated">
            <a:extLst>
              <a:ext uri="{FF2B5EF4-FFF2-40B4-BE49-F238E27FC236}">
                <a16:creationId xmlns:a16="http://schemas.microsoft.com/office/drawing/2014/main" id="{5C2C1AD1-BF29-4626-8714-FB820D343D9D}"/>
              </a:ext>
            </a:extLst>
          </p:cNvPr>
          <p:cNvPicPr>
            <a:picLocks noChangeAspect="1"/>
          </p:cNvPicPr>
          <p:nvPr/>
        </p:nvPicPr>
        <p:blipFill>
          <a:blip r:embed="rId3"/>
          <a:stretch>
            <a:fillRect/>
          </a:stretch>
        </p:blipFill>
        <p:spPr>
          <a:xfrm>
            <a:off x="1098544" y="1397693"/>
            <a:ext cx="9994912" cy="2508181"/>
          </a:xfrm>
          <a:prstGeom prst="rect">
            <a:avLst/>
          </a:prstGeom>
        </p:spPr>
      </p:pic>
      <p:pic>
        <p:nvPicPr>
          <p:cNvPr id="4" name="Picture 3">
            <a:extLst>
              <a:ext uri="{FF2B5EF4-FFF2-40B4-BE49-F238E27FC236}">
                <a16:creationId xmlns:a16="http://schemas.microsoft.com/office/drawing/2014/main" id="{46680697-73B1-4542-BF6D-3D93B9A7D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534" y="4735102"/>
            <a:ext cx="1143702" cy="1143702"/>
          </a:xfrm>
          <a:prstGeom prst="rect">
            <a:avLst/>
          </a:prstGeom>
        </p:spPr>
      </p:pic>
      <p:cxnSp>
        <p:nvCxnSpPr>
          <p:cNvPr id="5" name="Straight Arrow Connector 4">
            <a:extLst>
              <a:ext uri="{FF2B5EF4-FFF2-40B4-BE49-F238E27FC236}">
                <a16:creationId xmlns:a16="http://schemas.microsoft.com/office/drawing/2014/main" id="{E163A440-02DA-44A1-89D6-7E3E3BBC77F2}"/>
              </a:ext>
            </a:extLst>
          </p:cNvPr>
          <p:cNvCxnSpPr/>
          <p:nvPr/>
        </p:nvCxnSpPr>
        <p:spPr>
          <a:xfrm flipH="1" flipV="1">
            <a:off x="3341477" y="3271795"/>
            <a:ext cx="946080" cy="160793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F0A433-EC9D-4EF8-B535-C07F9AFF2C09}"/>
              </a:ext>
            </a:extLst>
          </p:cNvPr>
          <p:cNvSpPr txBox="1"/>
          <p:nvPr/>
        </p:nvSpPr>
        <p:spPr>
          <a:xfrm>
            <a:off x="1863843" y="4245649"/>
            <a:ext cx="2186304" cy="707886"/>
          </a:xfrm>
          <a:prstGeom prst="rect">
            <a:avLst/>
          </a:prstGeom>
          <a:noFill/>
        </p:spPr>
        <p:txBody>
          <a:bodyPr wrap="none" rtlCol="0">
            <a:spAutoFit/>
          </a:bodyPr>
          <a:lstStyle/>
          <a:p>
            <a:r>
              <a:rPr lang="en-US" sz="2000"/>
              <a:t>Packet sniffing, </a:t>
            </a:r>
          </a:p>
          <a:p>
            <a:r>
              <a:rPr lang="en-US" sz="2000"/>
              <a:t>DoS, code injection</a:t>
            </a:r>
            <a:endParaRPr lang="en-US"/>
          </a:p>
        </p:txBody>
      </p:sp>
      <p:sp>
        <p:nvSpPr>
          <p:cNvPr id="7" name="TextBox 6">
            <a:extLst>
              <a:ext uri="{FF2B5EF4-FFF2-40B4-BE49-F238E27FC236}">
                <a16:creationId xmlns:a16="http://schemas.microsoft.com/office/drawing/2014/main" id="{71F3D7D9-1D8C-4383-B5DD-B5F55CBF12DB}"/>
              </a:ext>
            </a:extLst>
          </p:cNvPr>
          <p:cNvSpPr txBox="1"/>
          <p:nvPr/>
        </p:nvSpPr>
        <p:spPr>
          <a:xfrm>
            <a:off x="5373834" y="4172557"/>
            <a:ext cx="1943737" cy="1015663"/>
          </a:xfrm>
          <a:prstGeom prst="rect">
            <a:avLst/>
          </a:prstGeom>
          <a:noFill/>
        </p:spPr>
        <p:txBody>
          <a:bodyPr wrap="none" rtlCol="0">
            <a:spAutoFit/>
          </a:bodyPr>
          <a:lstStyle/>
          <a:p>
            <a:r>
              <a:rPr lang="en-US" sz="2000"/>
              <a:t>Packet sniffing, </a:t>
            </a:r>
          </a:p>
          <a:p>
            <a:r>
              <a:rPr lang="en-US" sz="2000"/>
              <a:t>protocol reverse </a:t>
            </a:r>
          </a:p>
          <a:p>
            <a:r>
              <a:rPr lang="en-US" sz="2000"/>
              <a:t>engineering</a:t>
            </a:r>
            <a:endParaRPr lang="en-US"/>
          </a:p>
        </p:txBody>
      </p:sp>
      <p:cxnSp>
        <p:nvCxnSpPr>
          <p:cNvPr id="8" name="Straight Arrow Connector 7">
            <a:extLst>
              <a:ext uri="{FF2B5EF4-FFF2-40B4-BE49-F238E27FC236}">
                <a16:creationId xmlns:a16="http://schemas.microsoft.com/office/drawing/2014/main" id="{76175109-283B-423D-836F-B56434595A09}"/>
              </a:ext>
            </a:extLst>
          </p:cNvPr>
          <p:cNvCxnSpPr/>
          <p:nvPr/>
        </p:nvCxnSpPr>
        <p:spPr>
          <a:xfrm flipV="1">
            <a:off x="4972353" y="3302478"/>
            <a:ext cx="401481" cy="138056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F4B3BD-9106-43DD-8D64-A41E567E09A9}"/>
              </a:ext>
            </a:extLst>
          </p:cNvPr>
          <p:cNvSpPr txBox="1"/>
          <p:nvPr/>
        </p:nvSpPr>
        <p:spPr>
          <a:xfrm>
            <a:off x="7469405" y="3740070"/>
            <a:ext cx="2937558" cy="1015663"/>
          </a:xfrm>
          <a:prstGeom prst="rect">
            <a:avLst/>
          </a:prstGeom>
          <a:noFill/>
        </p:spPr>
        <p:txBody>
          <a:bodyPr wrap="square" rtlCol="0">
            <a:spAutoFit/>
          </a:bodyPr>
          <a:lstStyle/>
          <a:p>
            <a:r>
              <a:rPr lang="en-US" sz="2000"/>
              <a:t>User impersonation,</a:t>
            </a:r>
            <a:r>
              <a:rPr lang="en-US"/>
              <a:t> </a:t>
            </a:r>
          </a:p>
          <a:p>
            <a:r>
              <a:rPr lang="en-US" sz="2000"/>
              <a:t>fake measurements injection, exfiltration</a:t>
            </a:r>
            <a:endParaRPr lang="en-US" sz="2400"/>
          </a:p>
        </p:txBody>
      </p:sp>
      <p:sp>
        <p:nvSpPr>
          <p:cNvPr id="11" name="Freeform: Shape 10">
            <a:extLst>
              <a:ext uri="{FF2B5EF4-FFF2-40B4-BE49-F238E27FC236}">
                <a16:creationId xmlns:a16="http://schemas.microsoft.com/office/drawing/2014/main" id="{80CA6EBA-48D3-4DB5-8C08-23B1632A525D}"/>
              </a:ext>
            </a:extLst>
          </p:cNvPr>
          <p:cNvSpPr/>
          <p:nvPr/>
        </p:nvSpPr>
        <p:spPr>
          <a:xfrm>
            <a:off x="5168348" y="3379304"/>
            <a:ext cx="4552122" cy="1371600"/>
          </a:xfrm>
          <a:custGeom>
            <a:avLst/>
            <a:gdLst>
              <a:gd name="connsiteX0" fmla="*/ 0 w 4552122"/>
              <a:gd name="connsiteY0" fmla="*/ 1371600 h 1371600"/>
              <a:gd name="connsiteX1" fmla="*/ 556591 w 4552122"/>
              <a:gd name="connsiteY1" fmla="*/ 278296 h 1371600"/>
              <a:gd name="connsiteX2" fmla="*/ 2226365 w 4552122"/>
              <a:gd name="connsiteY2" fmla="*/ 99392 h 1371600"/>
              <a:gd name="connsiteX3" fmla="*/ 4552122 w 4552122"/>
              <a:gd name="connsiteY3" fmla="*/ 0 h 1371600"/>
              <a:gd name="connsiteX4" fmla="*/ 4552122 w 4552122"/>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122" h="1371600">
                <a:moveTo>
                  <a:pt x="0" y="1371600"/>
                </a:moveTo>
                <a:cubicBezTo>
                  <a:pt x="92765" y="930965"/>
                  <a:pt x="185530" y="490331"/>
                  <a:pt x="556591" y="278296"/>
                </a:cubicBezTo>
                <a:cubicBezTo>
                  <a:pt x="927652" y="66261"/>
                  <a:pt x="1560443" y="145775"/>
                  <a:pt x="2226365" y="99392"/>
                </a:cubicBezTo>
                <a:cubicBezTo>
                  <a:pt x="2892287" y="53009"/>
                  <a:pt x="4552122" y="0"/>
                  <a:pt x="4552122" y="0"/>
                </a:cubicBezTo>
                <a:lnTo>
                  <a:pt x="4552122" y="0"/>
                </a:lnTo>
              </a:path>
            </a:pathLst>
          </a:custGeom>
          <a:noFill/>
          <a:ln w="190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25">
            <a:extLst>
              <a:ext uri="{FF2B5EF4-FFF2-40B4-BE49-F238E27FC236}">
                <a16:creationId xmlns:a16="http://schemas.microsoft.com/office/drawing/2014/main" id="{78059D1B-A434-4279-8A34-7D171C17027F}"/>
              </a:ext>
            </a:extLst>
          </p:cNvPr>
          <p:cNvSpPr/>
          <p:nvPr/>
        </p:nvSpPr>
        <p:spPr>
          <a:xfrm>
            <a:off x="2471530" y="3453016"/>
            <a:ext cx="4943061" cy="1929733"/>
          </a:xfrm>
          <a:custGeom>
            <a:avLst/>
            <a:gdLst>
              <a:gd name="connsiteX0" fmla="*/ 2790825 w 5002716"/>
              <a:gd name="connsiteY0" fmla="*/ 2047875 h 2082133"/>
              <a:gd name="connsiteX1" fmla="*/ 4562475 w 5002716"/>
              <a:gd name="connsiteY1" fmla="*/ 1838325 h 2082133"/>
              <a:gd name="connsiteX2" fmla="*/ 4600575 w 5002716"/>
              <a:gd name="connsiteY2" fmla="*/ 228600 h 2082133"/>
              <a:gd name="connsiteX3" fmla="*/ 0 w 5002716"/>
              <a:gd name="connsiteY3" fmla="*/ 0 h 2082133"/>
            </a:gdLst>
            <a:ahLst/>
            <a:cxnLst>
              <a:cxn ang="0">
                <a:pos x="connsiteX0" y="connsiteY0"/>
              </a:cxn>
              <a:cxn ang="0">
                <a:pos x="connsiteX1" y="connsiteY1"/>
              </a:cxn>
              <a:cxn ang="0">
                <a:pos x="connsiteX2" y="connsiteY2"/>
              </a:cxn>
              <a:cxn ang="0">
                <a:pos x="connsiteX3" y="connsiteY3"/>
              </a:cxn>
            </a:cxnLst>
            <a:rect l="l" t="t" r="r" b="b"/>
            <a:pathLst>
              <a:path w="5002716" h="2082133">
                <a:moveTo>
                  <a:pt x="2790825" y="2047875"/>
                </a:moveTo>
                <a:cubicBezTo>
                  <a:pt x="3525837" y="2094706"/>
                  <a:pt x="4260850" y="2141537"/>
                  <a:pt x="4562475" y="1838325"/>
                </a:cubicBezTo>
                <a:cubicBezTo>
                  <a:pt x="4864100" y="1535113"/>
                  <a:pt x="5360987" y="534987"/>
                  <a:pt x="4600575" y="228600"/>
                </a:cubicBezTo>
                <a:cubicBezTo>
                  <a:pt x="3840163" y="-77787"/>
                  <a:pt x="769937" y="33337"/>
                  <a:pt x="0" y="0"/>
                </a:cubicBezTo>
              </a:path>
            </a:pathLst>
          </a:custGeom>
          <a:noFill/>
          <a:ln w="190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C8A1345-DB33-4E94-96F0-0DCE0B545FBC}"/>
              </a:ext>
            </a:extLst>
          </p:cNvPr>
          <p:cNvSpPr txBox="1"/>
          <p:nvPr/>
        </p:nvSpPr>
        <p:spPr>
          <a:xfrm>
            <a:off x="6068114" y="5473230"/>
            <a:ext cx="2644308" cy="707886"/>
          </a:xfrm>
          <a:prstGeom prst="rect">
            <a:avLst/>
          </a:prstGeom>
          <a:noFill/>
        </p:spPr>
        <p:txBody>
          <a:bodyPr wrap="square" rtlCol="0">
            <a:spAutoFit/>
          </a:bodyPr>
          <a:lstStyle/>
          <a:p>
            <a:r>
              <a:rPr lang="en-US" sz="2000"/>
              <a:t>Service impersonation,</a:t>
            </a:r>
            <a:r>
              <a:rPr lang="en-US"/>
              <a:t> </a:t>
            </a:r>
          </a:p>
          <a:p>
            <a:r>
              <a:rPr lang="en-US" sz="2000"/>
              <a:t>malware injection</a:t>
            </a:r>
          </a:p>
        </p:txBody>
      </p:sp>
    </p:spTree>
    <p:extLst>
      <p:ext uri="{BB962C8B-B14F-4D97-AF65-F5344CB8AC3E}">
        <p14:creationId xmlns:p14="http://schemas.microsoft.com/office/powerpoint/2010/main" val="1545044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2"/>
            <a:ext cx="11233150" cy="512830"/>
          </a:xfrm>
          <a:prstGeom prst="rect">
            <a:avLst/>
          </a:prstGeom>
        </p:spPr>
        <p:txBody>
          <a:bodyPr anchor="t">
            <a:normAutofit/>
          </a:bodyPr>
          <a:lstStyle/>
          <a:p>
            <a:r>
              <a:rPr lang="en-US"/>
              <a:t>Mitigating risks</a:t>
            </a:r>
          </a:p>
        </p:txBody>
      </p:sp>
      <p:graphicFrame>
        <p:nvGraphicFramePr>
          <p:cNvPr id="5" name="Content Placeholder 2">
            <a:extLst>
              <a:ext uri="{FF2B5EF4-FFF2-40B4-BE49-F238E27FC236}">
                <a16:creationId xmlns:a16="http://schemas.microsoft.com/office/drawing/2014/main" id="{9D9A559F-6DE6-4178-8CD4-D54C1178667E}"/>
              </a:ext>
            </a:extLst>
          </p:cNvPr>
          <p:cNvGraphicFramePr>
            <a:graphicFrameLocks noGrp="1"/>
          </p:cNvGraphicFramePr>
          <p:nvPr>
            <p:ph idx="1"/>
            <p:extLst>
              <p:ext uri="{D42A27DB-BD31-4B8C-83A1-F6EECF244321}">
                <p14:modId xmlns:p14="http://schemas.microsoft.com/office/powerpoint/2010/main" val="705764171"/>
              </p:ext>
            </p:extLst>
          </p:nvPr>
        </p:nvGraphicFramePr>
        <p:xfrm>
          <a:off x="479425" y="1172817"/>
          <a:ext cx="11233150" cy="4468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76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Code signing</a:t>
            </a:r>
          </a:p>
        </p:txBody>
      </p:sp>
      <p:sp>
        <p:nvSpPr>
          <p:cNvPr id="3" name="Content Placeholder 2"/>
          <p:cNvSpPr>
            <a:spLocks noGrp="1"/>
          </p:cNvSpPr>
          <p:nvPr>
            <p:ph idx="1"/>
          </p:nvPr>
        </p:nvSpPr>
        <p:spPr>
          <a:xfrm>
            <a:off x="479424" y="1629080"/>
            <a:ext cx="5616575" cy="4086426"/>
          </a:xfrm>
        </p:spPr>
        <p:txBody>
          <a:bodyPr/>
          <a:lstStyle/>
          <a:p>
            <a:r>
              <a:rPr lang="en-US"/>
              <a:t>Enables devices to verify whether, for e.g., a firmware update can be trusted</a:t>
            </a:r>
          </a:p>
          <a:p>
            <a:r>
              <a:rPr lang="en-US"/>
              <a:t>Cryptographic hash generated to confirm code authenticity and integrity</a:t>
            </a:r>
          </a:p>
          <a:p>
            <a:r>
              <a:rPr lang="en-US" b="1">
                <a:solidFill>
                  <a:schemeClr val="accent1"/>
                </a:solidFill>
              </a:rPr>
              <a:t>Key idea:</a:t>
            </a:r>
            <a:r>
              <a:rPr lang="en-US"/>
              <a:t> map data of any size to a fixed “digest,” using a one-way function (i.e., operation that is difficult to invert).</a:t>
            </a:r>
          </a:p>
          <a:p>
            <a:r>
              <a:rPr lang="en-US"/>
              <a:t>Public-key-infrastructure (PKI) used to provide assurance about who signed code. </a:t>
            </a:r>
          </a:p>
          <a:p>
            <a:r>
              <a:rPr lang="en-US"/>
              <a:t>Signature embeds a certificate issued by a certificate authority (CA). </a:t>
            </a:r>
          </a:p>
        </p:txBody>
      </p:sp>
      <p:pic>
        <p:nvPicPr>
          <p:cNvPr id="12" name="Picture Placeholder 11" descr="A screenshot of a cell phone&#10;&#10;Description automatically generated">
            <a:extLst>
              <a:ext uri="{FF2B5EF4-FFF2-40B4-BE49-F238E27FC236}">
                <a16:creationId xmlns:a16="http://schemas.microsoft.com/office/drawing/2014/main" id="{CB45F666-83F9-441C-8446-7C360743FB52}"/>
              </a:ext>
            </a:extLst>
          </p:cNvPr>
          <p:cNvPicPr>
            <a:picLocks noGrp="1" noChangeAspect="1"/>
          </p:cNvPicPr>
          <p:nvPr>
            <p:ph type="pic" sz="quarter" idx="17"/>
          </p:nvPr>
        </p:nvPicPr>
        <p:blipFill>
          <a:blip r:embed="rId3"/>
          <a:srcRect t="465" b="465"/>
          <a:stretch>
            <a:fillRect/>
          </a:stretch>
        </p:blipFill>
        <p:spPr/>
      </p:pic>
    </p:spTree>
    <p:extLst>
      <p:ext uri="{BB962C8B-B14F-4D97-AF65-F5344CB8AC3E}">
        <p14:creationId xmlns:p14="http://schemas.microsoft.com/office/powerpoint/2010/main" val="129417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a:t>Syllabus</a:t>
            </a:r>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a:t>This module will cover the following</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p:txBody>
          <a:bodyPr/>
          <a:lstStyle/>
          <a:p>
            <a:endParaRPr lang="en-US"/>
          </a:p>
          <a:p>
            <a:pPr>
              <a:buFont typeface="Arial" panose="020B0604020202020204" pitchFamily="34" charset="0"/>
              <a:buChar char="•"/>
            </a:pPr>
            <a:r>
              <a:rPr lang="en-US"/>
              <a:t>Importance of security in IoT</a:t>
            </a:r>
          </a:p>
          <a:p>
            <a:pPr>
              <a:buFont typeface="Arial" panose="020B0604020202020204" pitchFamily="34" charset="0"/>
              <a:buChar char="•"/>
            </a:pPr>
            <a:r>
              <a:rPr lang="en-US"/>
              <a:t>Threat modeling</a:t>
            </a:r>
          </a:p>
          <a:p>
            <a:pPr>
              <a:buFont typeface="Arial" panose="020B0604020202020204" pitchFamily="34" charset="0"/>
              <a:buChar char="•"/>
            </a:pPr>
            <a:r>
              <a:rPr lang="en-US"/>
              <a:t>Code signing</a:t>
            </a:r>
          </a:p>
          <a:p>
            <a:pPr>
              <a:buFont typeface="Arial" panose="020B0604020202020204" pitchFamily="34" charset="0"/>
              <a:buChar char="•"/>
            </a:pPr>
            <a:r>
              <a:rPr lang="en-US"/>
              <a:t>Encryption</a:t>
            </a:r>
          </a:p>
          <a:p>
            <a:pPr>
              <a:buFont typeface="Arial" panose="020B0604020202020204" pitchFamily="34" charset="0"/>
              <a:buChar char="•"/>
            </a:pPr>
            <a:r>
              <a:rPr lang="en-US"/>
              <a:t>Wireless security</a:t>
            </a:r>
          </a:p>
          <a:p>
            <a:pPr>
              <a:buFont typeface="Arial" panose="020B0604020202020204" pitchFamily="34" charset="0"/>
              <a:buChar char="•"/>
            </a:pPr>
            <a:endParaRPr lang="en-US"/>
          </a:p>
        </p:txBody>
      </p:sp>
    </p:spTree>
    <p:extLst>
      <p:ext uri="{BB962C8B-B14F-4D97-AF65-F5344CB8AC3E}">
        <p14:creationId xmlns:p14="http://schemas.microsoft.com/office/powerpoint/2010/main" val="299601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 security</a:t>
            </a:r>
          </a:p>
        </p:txBody>
      </p:sp>
      <p:sp>
        <p:nvSpPr>
          <p:cNvPr id="10" name="Text Placeholder 9">
            <a:extLst>
              <a:ext uri="{FF2B5EF4-FFF2-40B4-BE49-F238E27FC236}">
                <a16:creationId xmlns:a16="http://schemas.microsoft.com/office/drawing/2014/main" id="{E7834D2C-1C13-45A5-A4C7-8CE440324254}"/>
              </a:ext>
            </a:extLst>
          </p:cNvPr>
          <p:cNvSpPr>
            <a:spLocks noGrp="1"/>
          </p:cNvSpPr>
          <p:nvPr>
            <p:ph type="body" sz="quarter" idx="13"/>
          </p:nvPr>
        </p:nvSpPr>
        <p:spPr/>
        <p:txBody>
          <a:bodyPr/>
          <a:lstStyle/>
          <a:p>
            <a:r>
              <a:rPr lang="en-US"/>
              <a:t>Encryption</a:t>
            </a:r>
          </a:p>
        </p:txBody>
      </p:sp>
      <p:sp>
        <p:nvSpPr>
          <p:cNvPr id="3" name="Content Placeholder 2"/>
          <p:cNvSpPr>
            <a:spLocks noGrp="1"/>
          </p:cNvSpPr>
          <p:nvPr>
            <p:ph sz="quarter" idx="15"/>
          </p:nvPr>
        </p:nvSpPr>
        <p:spPr>
          <a:xfrm>
            <a:off x="9037637" y="1463337"/>
            <a:ext cx="2674937" cy="4086428"/>
          </a:xfrm>
        </p:spPr>
        <p:txBody>
          <a:bodyPr/>
          <a:lstStyle/>
          <a:p>
            <a:r>
              <a:rPr lang="en-US" sz="2000"/>
              <a:t>Encryption: Process of transforming plaintext message into cipher-text using a key and encryption algorithm</a:t>
            </a:r>
          </a:p>
          <a:p>
            <a:r>
              <a:rPr lang="en-US" sz="2000"/>
              <a:t>Algorithm involves a set of mathematical operations, permutations, substitutions, etc.</a:t>
            </a:r>
          </a:p>
          <a:p>
            <a:r>
              <a:rPr lang="en-US" sz="2000"/>
              <a:t>Difficult for an attacker intercepting messages to figure out the key</a:t>
            </a:r>
          </a:p>
        </p:txBody>
      </p:sp>
      <p:pic>
        <p:nvPicPr>
          <p:cNvPr id="4" name="Picture 3"/>
          <p:cNvPicPr>
            <a:picLocks noChangeAspect="1"/>
          </p:cNvPicPr>
          <p:nvPr/>
        </p:nvPicPr>
        <p:blipFill>
          <a:blip r:embed="rId3"/>
          <a:srcRect/>
          <a:stretch/>
        </p:blipFill>
        <p:spPr>
          <a:xfrm>
            <a:off x="479426" y="2192936"/>
            <a:ext cx="8005576" cy="3111479"/>
          </a:xfrm>
          <a:prstGeom prst="rect">
            <a:avLst/>
          </a:prstGeom>
        </p:spPr>
      </p:pic>
    </p:spTree>
    <p:extLst>
      <p:ext uri="{BB962C8B-B14F-4D97-AF65-F5344CB8AC3E}">
        <p14:creationId xmlns:p14="http://schemas.microsoft.com/office/powerpoint/2010/main" val="3614723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2"/>
            <a:ext cx="11233150" cy="512830"/>
          </a:xfrm>
          <a:prstGeom prst="rect">
            <a:avLst/>
          </a:prstGeom>
        </p:spPr>
        <p:txBody>
          <a:bodyPr anchor="t">
            <a:normAutofit/>
          </a:bodyPr>
          <a:lstStyle/>
          <a:p>
            <a:r>
              <a:rPr lang="en-US"/>
              <a:t>Encryption principles</a:t>
            </a:r>
          </a:p>
        </p:txBody>
      </p:sp>
      <p:sp>
        <p:nvSpPr>
          <p:cNvPr id="4" name="Text Placeholder 3">
            <a:extLst>
              <a:ext uri="{FF2B5EF4-FFF2-40B4-BE49-F238E27FC236}">
                <a16:creationId xmlns:a16="http://schemas.microsoft.com/office/drawing/2014/main" id="{7A944ABF-8799-49E3-98B4-23483007EBD4}"/>
              </a:ext>
            </a:extLst>
          </p:cNvPr>
          <p:cNvSpPr>
            <a:spLocks noGrp="1"/>
          </p:cNvSpPr>
          <p:nvPr>
            <p:ph type="body" sz="quarter" idx="13"/>
          </p:nvPr>
        </p:nvSpPr>
        <p:spPr>
          <a:xfrm>
            <a:off x="479425" y="991131"/>
            <a:ext cx="11233150" cy="344488"/>
          </a:xfrm>
          <a:prstGeom prst="rect">
            <a:avLst/>
          </a:prstGeom>
        </p:spPr>
        <p:txBody>
          <a:bodyPr>
            <a:normAutofit/>
          </a:bodyPr>
          <a:lstStyle/>
          <a:p>
            <a:pPr>
              <a:lnSpc>
                <a:spcPct val="90000"/>
              </a:lnSpc>
            </a:pPr>
            <a:r>
              <a:rPr lang="en-US"/>
              <a:t>Secrecy</a:t>
            </a:r>
          </a:p>
        </p:txBody>
      </p:sp>
      <p:graphicFrame>
        <p:nvGraphicFramePr>
          <p:cNvPr id="6" name="Content Placeholder 2">
            <a:extLst>
              <a:ext uri="{FF2B5EF4-FFF2-40B4-BE49-F238E27FC236}">
                <a16:creationId xmlns:a16="http://schemas.microsoft.com/office/drawing/2014/main" id="{A0F33998-E24C-4866-AB42-5E45C90B3A9A}"/>
              </a:ext>
            </a:extLst>
          </p:cNvPr>
          <p:cNvGraphicFramePr>
            <a:graphicFrameLocks noGrp="1"/>
          </p:cNvGraphicFramePr>
          <p:nvPr>
            <p:ph idx="1"/>
            <p:extLst>
              <p:ext uri="{D42A27DB-BD31-4B8C-83A1-F6EECF244321}">
                <p14:modId xmlns:p14="http://schemas.microsoft.com/office/powerpoint/2010/main" val="3651456308"/>
              </p:ext>
            </p:extLst>
          </p:nvPr>
        </p:nvGraphicFramePr>
        <p:xfrm>
          <a:off x="479425" y="1554489"/>
          <a:ext cx="11233150" cy="4312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64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Encryption principles</a:t>
            </a:r>
          </a:p>
        </p:txBody>
      </p:sp>
      <p:sp>
        <p:nvSpPr>
          <p:cNvPr id="4" name="Text Placeholder 3">
            <a:extLst>
              <a:ext uri="{FF2B5EF4-FFF2-40B4-BE49-F238E27FC236}">
                <a16:creationId xmlns:a16="http://schemas.microsoft.com/office/drawing/2014/main" id="{4BF370BB-3F41-4DCA-BAA8-8B8387A983D0}"/>
              </a:ext>
            </a:extLst>
          </p:cNvPr>
          <p:cNvSpPr>
            <a:spLocks noGrp="1"/>
          </p:cNvSpPr>
          <p:nvPr>
            <p:ph type="body" sz="quarter" idx="13"/>
          </p:nvPr>
        </p:nvSpPr>
        <p:spPr/>
        <p:txBody>
          <a:bodyPr/>
          <a:lstStyle/>
          <a:p>
            <a:r>
              <a:rPr lang="en-US"/>
              <a:t>Redundancy</a:t>
            </a:r>
          </a:p>
        </p:txBody>
      </p:sp>
      <p:sp>
        <p:nvSpPr>
          <p:cNvPr id="3" name="Content Placeholder 2"/>
          <p:cNvSpPr>
            <a:spLocks noGrp="1"/>
          </p:cNvSpPr>
          <p:nvPr>
            <p:ph idx="1"/>
          </p:nvPr>
        </p:nvSpPr>
        <p:spPr/>
        <p:txBody>
          <a:bodyPr/>
          <a:lstStyle/>
          <a:p>
            <a:r>
              <a:rPr lang="en-US" altLang="en-US" b="1">
                <a:solidFill>
                  <a:schemeClr val="accent1"/>
                </a:solidFill>
              </a:rPr>
              <a:t>Problem:</a:t>
            </a:r>
            <a:r>
              <a:rPr lang="en-US" altLang="en-US"/>
              <a:t> When the ciphertext is short, an attacker may generate random fake messages of the same length to figure out even a key that is long</a:t>
            </a:r>
          </a:p>
          <a:p>
            <a:r>
              <a:rPr lang="en-US" altLang="en-US" b="1">
                <a:solidFill>
                  <a:schemeClr val="accent1"/>
                </a:solidFill>
              </a:rPr>
              <a:t>Solution:</a:t>
            </a:r>
            <a:r>
              <a:rPr lang="en-US" altLang="en-US"/>
              <a:t> Add information to encrypted messages that is not needed to understand the original message</a:t>
            </a:r>
          </a:p>
          <a:p>
            <a:r>
              <a:rPr lang="en-US" altLang="en-US"/>
              <a:t>Redundancy may decrease the likelihood of generating a valid message</a:t>
            </a:r>
          </a:p>
          <a:p>
            <a:r>
              <a:rPr lang="en-US" altLang="en-US" b="1">
                <a:solidFill>
                  <a:schemeClr val="accent1"/>
                </a:solidFill>
              </a:rPr>
              <a:t>Possible approach:</a:t>
            </a:r>
            <a:r>
              <a:rPr lang="en-US" altLang="en-US"/>
              <a:t> Pad messages with data derived from messages, for e.g., a modified copy or hash of the original message</a:t>
            </a:r>
          </a:p>
          <a:p>
            <a:r>
              <a:rPr lang="en-US" altLang="en-US"/>
              <a:t>Hash functions map data of arbitrary size onto a fixed-size string (hash)</a:t>
            </a:r>
          </a:p>
        </p:txBody>
      </p:sp>
    </p:spTree>
    <p:extLst>
      <p:ext uri="{BB962C8B-B14F-4D97-AF65-F5344CB8AC3E}">
        <p14:creationId xmlns:p14="http://schemas.microsoft.com/office/powerpoint/2010/main" val="3684158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2"/>
            <a:ext cx="11233150" cy="512830"/>
          </a:xfrm>
          <a:prstGeom prst="rect">
            <a:avLst/>
          </a:prstGeom>
        </p:spPr>
        <p:txBody>
          <a:bodyPr anchor="t">
            <a:normAutofit/>
          </a:bodyPr>
          <a:lstStyle/>
          <a:p>
            <a:r>
              <a:rPr lang="en-US"/>
              <a:t>Encryption principles</a:t>
            </a:r>
          </a:p>
        </p:txBody>
      </p:sp>
      <p:sp>
        <p:nvSpPr>
          <p:cNvPr id="4" name="Text Placeholder 3">
            <a:extLst>
              <a:ext uri="{FF2B5EF4-FFF2-40B4-BE49-F238E27FC236}">
                <a16:creationId xmlns:a16="http://schemas.microsoft.com/office/drawing/2014/main" id="{E42DBF5E-46F3-47AC-A888-C37C4B9758D8}"/>
              </a:ext>
            </a:extLst>
          </p:cNvPr>
          <p:cNvSpPr>
            <a:spLocks noGrp="1"/>
          </p:cNvSpPr>
          <p:nvPr>
            <p:ph type="body" sz="quarter" idx="13"/>
          </p:nvPr>
        </p:nvSpPr>
        <p:spPr>
          <a:xfrm>
            <a:off x="479425" y="991131"/>
            <a:ext cx="11233150" cy="344488"/>
          </a:xfrm>
          <a:prstGeom prst="rect">
            <a:avLst/>
          </a:prstGeom>
        </p:spPr>
        <p:txBody>
          <a:bodyPr>
            <a:normAutofit/>
          </a:bodyPr>
          <a:lstStyle/>
          <a:p>
            <a:pPr>
              <a:lnSpc>
                <a:spcPct val="90000"/>
              </a:lnSpc>
            </a:pPr>
            <a:r>
              <a:rPr lang="en-US"/>
              <a:t>Freshness</a:t>
            </a:r>
          </a:p>
        </p:txBody>
      </p:sp>
      <p:graphicFrame>
        <p:nvGraphicFramePr>
          <p:cNvPr id="6" name="Content Placeholder 2">
            <a:extLst>
              <a:ext uri="{FF2B5EF4-FFF2-40B4-BE49-F238E27FC236}">
                <a16:creationId xmlns:a16="http://schemas.microsoft.com/office/drawing/2014/main" id="{21C607EA-1A01-4DCE-9CB2-12246E5FC948}"/>
              </a:ext>
            </a:extLst>
          </p:cNvPr>
          <p:cNvGraphicFramePr>
            <a:graphicFrameLocks noGrp="1"/>
          </p:cNvGraphicFramePr>
          <p:nvPr>
            <p:ph idx="1"/>
            <p:extLst>
              <p:ext uri="{D42A27DB-BD31-4B8C-83A1-F6EECF244321}">
                <p14:modId xmlns:p14="http://schemas.microsoft.com/office/powerpoint/2010/main" val="3179298602"/>
              </p:ext>
            </p:extLst>
          </p:nvPr>
        </p:nvGraphicFramePr>
        <p:xfrm>
          <a:off x="479425" y="1554490"/>
          <a:ext cx="11233150" cy="408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686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654760"/>
          </a:xfrm>
          <a:prstGeom prst="rect">
            <a:avLst/>
          </a:prstGeom>
        </p:spPr>
        <p:txBody>
          <a:bodyPr anchor="t">
            <a:normAutofit/>
          </a:bodyPr>
          <a:lstStyle/>
          <a:p>
            <a:r>
              <a:rPr lang="en-US"/>
              <a:t>Symmetric key encryption</a:t>
            </a:r>
          </a:p>
        </p:txBody>
      </p:sp>
      <p:graphicFrame>
        <p:nvGraphicFramePr>
          <p:cNvPr id="5" name="Content Placeholder 2">
            <a:extLst>
              <a:ext uri="{FF2B5EF4-FFF2-40B4-BE49-F238E27FC236}">
                <a16:creationId xmlns:a16="http://schemas.microsoft.com/office/drawing/2014/main" id="{2DC0660D-0DCA-465F-A719-824BAD7A55B3}"/>
              </a:ext>
            </a:extLst>
          </p:cNvPr>
          <p:cNvGraphicFramePr>
            <a:graphicFrameLocks noGrp="1"/>
          </p:cNvGraphicFramePr>
          <p:nvPr>
            <p:ph idx="1"/>
            <p:extLst>
              <p:ext uri="{D42A27DB-BD31-4B8C-83A1-F6EECF244321}">
                <p14:modId xmlns:p14="http://schemas.microsoft.com/office/powerpoint/2010/main" val="2431341326"/>
              </p:ext>
            </p:extLst>
          </p:nvPr>
        </p:nvGraphicFramePr>
        <p:xfrm>
          <a:off x="479425" y="1171575"/>
          <a:ext cx="11233150" cy="4952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89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Feistel ciphers</a:t>
            </a:r>
          </a:p>
        </p:txBody>
      </p:sp>
      <p:sp>
        <p:nvSpPr>
          <p:cNvPr id="3" name="Content Placeholder 2"/>
          <p:cNvSpPr>
            <a:spLocks noGrp="1"/>
          </p:cNvSpPr>
          <p:nvPr>
            <p:ph idx="1"/>
          </p:nvPr>
        </p:nvSpPr>
        <p:spPr>
          <a:xfrm>
            <a:off x="479425" y="1171111"/>
            <a:ext cx="11233150" cy="4370707"/>
          </a:xfrm>
        </p:spPr>
        <p:txBody>
          <a:bodyPr/>
          <a:lstStyle/>
          <a:p>
            <a:r>
              <a:rPr lang="en-US"/>
              <a:t>Same circuitry used for encryption and decryption</a:t>
            </a:r>
          </a:p>
          <a:p>
            <a:pPr lvl="1"/>
            <a:endParaRPr lang="en-US"/>
          </a:p>
          <a:p>
            <a:r>
              <a:rPr lang="en-US"/>
              <a:t>Messages split into blocks </a:t>
            </a:r>
          </a:p>
          <a:p>
            <a:r>
              <a:rPr lang="en-US"/>
              <a:t>Each block processed iteratively </a:t>
            </a:r>
          </a:p>
          <a:p>
            <a:pPr lvl="1"/>
            <a:r>
              <a:rPr lang="en-US"/>
              <a:t>A “round” function F operates on one half of a block and uses round sub-keys</a:t>
            </a:r>
          </a:p>
          <a:p>
            <a:pPr lvl="1"/>
            <a:r>
              <a:rPr lang="en-US"/>
              <a:t>Round function does not need to be invertible</a:t>
            </a:r>
          </a:p>
          <a:p>
            <a:pPr lvl="1"/>
            <a:r>
              <a:rPr lang="en-US"/>
              <a:t>The other half of the block is swapped at the input of the following round</a:t>
            </a:r>
          </a:p>
          <a:p>
            <a:pPr lvl="1"/>
            <a:endParaRPr lang="en-US"/>
          </a:p>
          <a:p>
            <a:r>
              <a:rPr lang="en-US"/>
              <a:t>Feistel ciphers used in multiple symmetric encryption schemes:</a:t>
            </a:r>
          </a:p>
          <a:p>
            <a:pPr lvl="1"/>
            <a:r>
              <a:rPr lang="en-US"/>
              <a:t>Data Encryption Standard (DES) and </a:t>
            </a:r>
          </a:p>
          <a:p>
            <a:pPr lvl="1"/>
            <a:r>
              <a:rPr lang="en-US"/>
              <a:t>eXtended Tiny Encryption Algorithm (XTEA)</a:t>
            </a:r>
          </a:p>
        </p:txBody>
      </p:sp>
    </p:spTree>
    <p:extLst>
      <p:ext uri="{BB962C8B-B14F-4D97-AF65-F5344CB8AC3E}">
        <p14:creationId xmlns:p14="http://schemas.microsoft.com/office/powerpoint/2010/main" val="437149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Feistel ciphers</a:t>
            </a:r>
          </a:p>
        </p:txBody>
      </p:sp>
      <p:sp>
        <p:nvSpPr>
          <p:cNvPr id="4" name="Text Placeholder 3">
            <a:extLst>
              <a:ext uri="{FF2B5EF4-FFF2-40B4-BE49-F238E27FC236}">
                <a16:creationId xmlns:a16="http://schemas.microsoft.com/office/drawing/2014/main" id="{B70FA3E6-7C4E-49A0-B2CF-ED91BF9E78EA}"/>
              </a:ext>
            </a:extLst>
          </p:cNvPr>
          <p:cNvSpPr>
            <a:spLocks noGrp="1"/>
          </p:cNvSpPr>
          <p:nvPr>
            <p:ph type="body" sz="quarter" idx="13"/>
          </p:nvPr>
        </p:nvSpPr>
        <p:spPr/>
        <p:txBody>
          <a:bodyPr/>
          <a:lstStyle/>
          <a:p>
            <a:r>
              <a:rPr lang="en-US"/>
              <a:t>Operation</a:t>
            </a:r>
          </a:p>
        </p:txBody>
      </p:sp>
      <p:sp>
        <p:nvSpPr>
          <p:cNvPr id="3" name="Content Placeholder 2"/>
          <p:cNvSpPr>
            <a:spLocks noGrp="1"/>
          </p:cNvSpPr>
          <p:nvPr>
            <p:ph idx="1"/>
          </p:nvPr>
        </p:nvSpPr>
        <p:spPr>
          <a:xfrm>
            <a:off x="479424" y="1629080"/>
            <a:ext cx="5616575" cy="4086426"/>
          </a:xfrm>
        </p:spPr>
        <p:txBody>
          <a:bodyPr>
            <a:normAutofit lnSpcReduction="10000"/>
          </a:bodyPr>
          <a:lstStyle/>
          <a:p>
            <a:pPr marL="457200" indent="-457200">
              <a:buFont typeface="+mj-lt"/>
              <a:buAutoNum type="arabicPeriod"/>
            </a:pPr>
            <a:r>
              <a:rPr lang="en-US"/>
              <a:t>Divide block into two parts of equal size (L</a:t>
            </a:r>
            <a:r>
              <a:rPr lang="en-US" baseline="-25000"/>
              <a:t>0</a:t>
            </a:r>
            <a:r>
              <a:rPr lang="en-US"/>
              <a:t>, R</a:t>
            </a:r>
            <a:r>
              <a:rPr lang="en-US" baseline="-25000"/>
              <a:t>0</a:t>
            </a:r>
            <a:r>
              <a:rPr lang="en-US"/>
              <a:t>)</a:t>
            </a:r>
          </a:p>
          <a:p>
            <a:pPr marL="457200" indent="-457200">
              <a:buFont typeface="+mj-lt"/>
              <a:buAutoNum type="arabicPeriod"/>
            </a:pPr>
            <a:r>
              <a:rPr lang="en-US"/>
              <a:t>At each round </a:t>
            </a:r>
            <a:r>
              <a:rPr lang="en-US" i="1"/>
              <a:t>i</a:t>
            </a:r>
          </a:p>
          <a:p>
            <a:pPr marL="449263" indent="0">
              <a:buNone/>
            </a:pPr>
            <a:r>
              <a:rPr lang="en-US"/>
              <a:t>L</a:t>
            </a:r>
            <a:r>
              <a:rPr lang="en-US" baseline="-25000"/>
              <a:t>i+1</a:t>
            </a:r>
            <a:r>
              <a:rPr lang="en-US"/>
              <a:t> = R</a:t>
            </a:r>
            <a:r>
              <a:rPr lang="en-US" baseline="-25000"/>
              <a:t>i</a:t>
            </a:r>
          </a:p>
          <a:p>
            <a:pPr marL="449263" indent="0">
              <a:buNone/>
            </a:pPr>
            <a:r>
              <a:rPr lang="en-US"/>
              <a:t>R</a:t>
            </a:r>
            <a:r>
              <a:rPr lang="en-US" baseline="-25000"/>
              <a:t>i+1</a:t>
            </a:r>
            <a:r>
              <a:rPr lang="en-US"/>
              <a:t> = L</a:t>
            </a:r>
            <a:r>
              <a:rPr lang="en-US" baseline="-25000"/>
              <a:t>i</a:t>
            </a:r>
            <a:r>
              <a:rPr lang="en-US"/>
              <a:t> </a:t>
            </a:r>
            <a:r>
              <a:rPr lang="en-US">
                <a:sym typeface="Symbol" panose="05050102010706020507" pitchFamily="18" charset="2"/>
              </a:rPr>
              <a:t> F(R</a:t>
            </a:r>
            <a:r>
              <a:rPr lang="en-US" baseline="-25000">
                <a:sym typeface="Symbol" panose="05050102010706020507" pitchFamily="18" charset="2"/>
              </a:rPr>
              <a:t>i</a:t>
            </a:r>
            <a:r>
              <a:rPr lang="en-US">
                <a:sym typeface="Symbol" panose="05050102010706020507" pitchFamily="18" charset="2"/>
              </a:rPr>
              <a:t>,K</a:t>
            </a:r>
            <a:r>
              <a:rPr lang="en-US" baseline="-25000">
                <a:sym typeface="Symbol" panose="05050102010706020507" pitchFamily="18" charset="2"/>
              </a:rPr>
              <a:t>i</a:t>
            </a:r>
            <a:r>
              <a:rPr lang="en-US">
                <a:sym typeface="Symbol" panose="05050102010706020507" pitchFamily="18" charset="2"/>
              </a:rPr>
              <a:t>)</a:t>
            </a:r>
          </a:p>
          <a:p>
            <a:pPr marL="457200" indent="-457200">
              <a:buFont typeface="+mj-lt"/>
              <a:buAutoNum type="arabicPeriod" startAt="3"/>
            </a:pPr>
            <a:r>
              <a:rPr lang="en-US">
                <a:sym typeface="Symbol" panose="05050102010706020507" pitchFamily="18" charset="2"/>
              </a:rPr>
              <a:t>Ciphertext is </a:t>
            </a:r>
          </a:p>
          <a:p>
            <a:pPr marL="442913" indent="0">
              <a:buNone/>
            </a:pPr>
            <a:r>
              <a:rPr lang="en-US"/>
              <a:t>(R</a:t>
            </a:r>
            <a:r>
              <a:rPr lang="en-US" baseline="-25000"/>
              <a:t>n+1</a:t>
            </a:r>
            <a:r>
              <a:rPr lang="en-US"/>
              <a:t>, L</a:t>
            </a:r>
            <a:r>
              <a:rPr lang="en-US" baseline="-25000"/>
              <a:t>n+1</a:t>
            </a:r>
            <a:r>
              <a:rPr lang="en-US"/>
              <a:t>)</a:t>
            </a:r>
          </a:p>
          <a:p>
            <a:pPr marL="0" indent="0">
              <a:buNone/>
            </a:pPr>
            <a:endParaRPr lang="en-US"/>
          </a:p>
          <a:p>
            <a:pPr marL="0" indent="0">
              <a:buNone/>
            </a:pPr>
            <a:r>
              <a:rPr lang="en-US"/>
              <a:t>Decryption process uses the same sub-keys, but in reverse order</a:t>
            </a:r>
          </a:p>
        </p:txBody>
      </p:sp>
      <p:sp>
        <p:nvSpPr>
          <p:cNvPr id="5" name="TextBox 4">
            <a:extLst>
              <a:ext uri="{FF2B5EF4-FFF2-40B4-BE49-F238E27FC236}">
                <a16:creationId xmlns:a16="http://schemas.microsoft.com/office/drawing/2014/main" id="{9D9922D2-BC0F-40FF-B627-673224160B66}"/>
              </a:ext>
            </a:extLst>
          </p:cNvPr>
          <p:cNvSpPr txBox="1"/>
          <p:nvPr/>
        </p:nvSpPr>
        <p:spPr>
          <a:xfrm>
            <a:off x="5667213" y="2606298"/>
            <a:ext cx="1322521" cy="2908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US" sz="2100" kern="1200">
              <a:solidFill>
                <a:schemeClr val="tx2"/>
              </a:solidFill>
              <a:latin typeface="+mn-lt"/>
              <a:ea typeface="+mn-ea"/>
              <a:cs typeface="Calibri"/>
            </a:endParaRPr>
          </a:p>
        </p:txBody>
      </p:sp>
      <p:sp>
        <p:nvSpPr>
          <p:cNvPr id="6" name="TextBox 5">
            <a:extLst>
              <a:ext uri="{FF2B5EF4-FFF2-40B4-BE49-F238E27FC236}">
                <a16:creationId xmlns:a16="http://schemas.microsoft.com/office/drawing/2014/main" id="{30E151D5-B77C-4DC6-97E6-F198A38CA320}"/>
              </a:ext>
            </a:extLst>
          </p:cNvPr>
          <p:cNvSpPr txBox="1"/>
          <p:nvPr/>
        </p:nvSpPr>
        <p:spPr>
          <a:xfrm>
            <a:off x="9904225" y="1444731"/>
            <a:ext cx="1335437" cy="277934"/>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US" sz="2100" kern="1200">
              <a:solidFill>
                <a:schemeClr val="tx2"/>
              </a:solidFill>
              <a:latin typeface="+mn-lt"/>
              <a:ea typeface="+mn-ea"/>
              <a:cs typeface="Calibri"/>
            </a:endParaRPr>
          </a:p>
        </p:txBody>
      </p:sp>
      <p:sp>
        <p:nvSpPr>
          <p:cNvPr id="7" name="TextBox 6">
            <a:extLst>
              <a:ext uri="{FF2B5EF4-FFF2-40B4-BE49-F238E27FC236}">
                <a16:creationId xmlns:a16="http://schemas.microsoft.com/office/drawing/2014/main" id="{69824D82-6DCB-422F-8B95-49EAEB7996B4}"/>
              </a:ext>
            </a:extLst>
          </p:cNvPr>
          <p:cNvSpPr txBox="1"/>
          <p:nvPr/>
        </p:nvSpPr>
        <p:spPr>
          <a:xfrm>
            <a:off x="8058150" y="6095030"/>
            <a:ext cx="1322522" cy="290849"/>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US" sz="2100" kern="1200">
              <a:solidFill>
                <a:schemeClr val="tx2"/>
              </a:solidFill>
              <a:latin typeface="+mn-lt"/>
              <a:ea typeface="+mn-ea"/>
              <a:cs typeface="Calibri"/>
            </a:endParaRPr>
          </a:p>
        </p:txBody>
      </p:sp>
      <p:pic>
        <p:nvPicPr>
          <p:cNvPr id="13" name="Picture 13" descr="A close up of a map&#10;&#10;Description generated with high confidence">
            <a:extLst>
              <a:ext uri="{FF2B5EF4-FFF2-40B4-BE49-F238E27FC236}">
                <a16:creationId xmlns:a16="http://schemas.microsoft.com/office/drawing/2014/main" id="{424FFB55-0298-4541-A904-F68CFD43DD3A}"/>
              </a:ext>
            </a:extLst>
          </p:cNvPr>
          <p:cNvPicPr>
            <a:picLocks noChangeAspect="1"/>
          </p:cNvPicPr>
          <p:nvPr/>
        </p:nvPicPr>
        <p:blipFill>
          <a:blip r:embed="rId3"/>
          <a:stretch>
            <a:fillRect/>
          </a:stretch>
        </p:blipFill>
        <p:spPr>
          <a:xfrm>
            <a:off x="7998175" y="1317517"/>
            <a:ext cx="3337785" cy="4545846"/>
          </a:xfrm>
          <a:prstGeom prst="rect">
            <a:avLst/>
          </a:prstGeom>
        </p:spPr>
      </p:pic>
    </p:spTree>
    <p:extLst>
      <p:ext uri="{BB962C8B-B14F-4D97-AF65-F5344CB8AC3E}">
        <p14:creationId xmlns:p14="http://schemas.microsoft.com/office/powerpoint/2010/main" val="154613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Example</a:t>
            </a:r>
          </a:p>
        </p:txBody>
      </p:sp>
      <p:sp>
        <p:nvSpPr>
          <p:cNvPr id="6" name="Content Placeholder 5"/>
          <p:cNvSpPr>
            <a:spLocks noGrp="1"/>
          </p:cNvSpPr>
          <p:nvPr>
            <p:ph sz="quarter" idx="19"/>
          </p:nvPr>
        </p:nvSpPr>
        <p:spPr>
          <a:xfrm>
            <a:off x="477587" y="1607127"/>
            <a:ext cx="5347480" cy="4528561"/>
          </a:xfrm>
        </p:spPr>
        <p:txBody>
          <a:bodyPr>
            <a:normAutofit/>
          </a:bodyPr>
          <a:lstStyle/>
          <a:p>
            <a:pPr marL="0" indent="0" algn="l">
              <a:buNone/>
            </a:pPr>
            <a:r>
              <a:rPr lang="en-US"/>
              <a:t>Plaintext: 0xFACCBF0D</a:t>
            </a:r>
          </a:p>
          <a:p>
            <a:pPr marL="0" indent="0" algn="l">
              <a:buNone/>
            </a:pPr>
            <a:r>
              <a:rPr lang="en-US"/>
              <a:t>Round function: F(R</a:t>
            </a:r>
            <a:r>
              <a:rPr lang="en-US" baseline="-25000"/>
              <a:t>i</a:t>
            </a:r>
            <a:r>
              <a:rPr lang="en-US"/>
              <a:t>,K</a:t>
            </a:r>
            <a:r>
              <a:rPr lang="en-US" baseline="-25000"/>
              <a:t>i</a:t>
            </a:r>
            <a:r>
              <a:rPr lang="en-US"/>
              <a:t>) = K</a:t>
            </a:r>
            <a:r>
              <a:rPr lang="en-US" baseline="-25000"/>
              <a:t>i</a:t>
            </a:r>
            <a:r>
              <a:rPr lang="en-US"/>
              <a:t> </a:t>
            </a:r>
            <a:r>
              <a:rPr lang="en-US">
                <a:sym typeface="Symbol" panose="05050102010706020507" pitchFamily="18" charset="2"/>
              </a:rPr>
              <a:t> (R</a:t>
            </a:r>
            <a:r>
              <a:rPr lang="en-US" baseline="-25000">
                <a:sym typeface="Symbol" panose="05050102010706020507" pitchFamily="18" charset="2"/>
              </a:rPr>
              <a:t>i</a:t>
            </a:r>
            <a:r>
              <a:rPr lang="en-US">
                <a:sym typeface="Symbol" panose="05050102010706020507" pitchFamily="18" charset="2"/>
              </a:rPr>
              <a:t> &lt;&lt; 4)</a:t>
            </a:r>
            <a:r>
              <a:rPr lang="en-US"/>
              <a:t> </a:t>
            </a:r>
          </a:p>
          <a:p>
            <a:pPr marL="0" indent="0" algn="l">
              <a:buNone/>
            </a:pPr>
            <a:r>
              <a:rPr lang="en-US">
                <a:sym typeface="Symbol" panose="05050102010706020507" pitchFamily="18" charset="2"/>
              </a:rPr>
              <a:t> is the exclusive OR operator </a:t>
            </a:r>
          </a:p>
          <a:p>
            <a:pPr marL="0" indent="0" algn="l">
              <a:buNone/>
            </a:pPr>
            <a:r>
              <a:rPr lang="en-US">
                <a:sym typeface="Symbol" panose="05050102010706020507" pitchFamily="18" charset="2"/>
              </a:rPr>
              <a:t>&lt;&lt; is the circular </a:t>
            </a:r>
            <a:r>
              <a:rPr lang="en-US"/>
              <a:t>shift left operator</a:t>
            </a:r>
          </a:p>
          <a:p>
            <a:pPr marL="0" indent="0" algn="l">
              <a:buNone/>
            </a:pPr>
            <a:r>
              <a:rPr lang="en-US"/>
              <a:t>16-bit key, sub-keys K</a:t>
            </a:r>
            <a:r>
              <a:rPr lang="en-US" baseline="-25000"/>
              <a:t>0</a:t>
            </a:r>
            <a:r>
              <a:rPr lang="en-US"/>
              <a:t> = 0x1010, K</a:t>
            </a:r>
            <a:r>
              <a:rPr lang="en-US" baseline="-25000"/>
              <a:t>1</a:t>
            </a:r>
            <a:r>
              <a:rPr lang="en-US"/>
              <a:t> = 0xAB2F, …</a:t>
            </a:r>
          </a:p>
          <a:p>
            <a:pPr marL="0" indent="0" algn="l">
              <a:buNone/>
            </a:pPr>
            <a:endParaRPr lang="en-US"/>
          </a:p>
          <a:p>
            <a:pPr marL="0" indent="0" algn="l">
              <a:buNone/>
            </a:pPr>
            <a:endParaRPr lang="en-US"/>
          </a:p>
        </p:txBody>
      </p:sp>
      <p:sp>
        <p:nvSpPr>
          <p:cNvPr id="7" name="Content Placeholder 6">
            <a:extLst>
              <a:ext uri="{FF2B5EF4-FFF2-40B4-BE49-F238E27FC236}">
                <a16:creationId xmlns:a16="http://schemas.microsoft.com/office/drawing/2014/main" id="{4CF02C84-E8F6-46BB-BDC0-A8F5A15FBC83}"/>
              </a:ext>
            </a:extLst>
          </p:cNvPr>
          <p:cNvSpPr>
            <a:spLocks noGrp="1"/>
          </p:cNvSpPr>
          <p:nvPr>
            <p:ph sz="quarter" idx="21"/>
          </p:nvPr>
        </p:nvSpPr>
        <p:spPr>
          <a:xfrm>
            <a:off x="6339947" y="1607127"/>
            <a:ext cx="5372628" cy="4528561"/>
          </a:xfrm>
        </p:spPr>
        <p:txBody>
          <a:bodyPr/>
          <a:lstStyle/>
          <a:p>
            <a:pPr marL="0" indent="0">
              <a:buNone/>
            </a:pPr>
            <a:r>
              <a:rPr lang="en-US"/>
              <a:t>L</a:t>
            </a:r>
            <a:r>
              <a:rPr lang="en-US" baseline="-25000"/>
              <a:t>0</a:t>
            </a:r>
            <a:r>
              <a:rPr lang="en-US"/>
              <a:t> = 0xFACC 	R</a:t>
            </a:r>
            <a:r>
              <a:rPr lang="en-US" baseline="-25000"/>
              <a:t>0 </a:t>
            </a:r>
            <a:r>
              <a:rPr lang="en-US"/>
              <a:t>= 0xBF0D</a:t>
            </a:r>
          </a:p>
          <a:p>
            <a:pPr marL="0" indent="0">
              <a:buNone/>
            </a:pPr>
            <a:r>
              <a:rPr lang="en-US"/>
              <a:t>L</a:t>
            </a:r>
            <a:r>
              <a:rPr lang="en-US" baseline="-25000"/>
              <a:t>1</a:t>
            </a:r>
            <a:r>
              <a:rPr lang="en-US"/>
              <a:t> = R</a:t>
            </a:r>
            <a:r>
              <a:rPr lang="en-US" baseline="-25000"/>
              <a:t>0</a:t>
            </a:r>
            <a:r>
              <a:rPr lang="en-US"/>
              <a:t>= 0xBF0D 	R</a:t>
            </a:r>
            <a:r>
              <a:rPr lang="en-US" baseline="-25000"/>
              <a:t>1 </a:t>
            </a:r>
            <a:r>
              <a:rPr lang="en-US"/>
              <a:t>= L</a:t>
            </a:r>
            <a:r>
              <a:rPr lang="en-US" baseline="-25000"/>
              <a:t>0 </a:t>
            </a:r>
            <a:r>
              <a:rPr lang="en-US">
                <a:sym typeface="Symbol" panose="05050102010706020507" pitchFamily="18" charset="2"/>
              </a:rPr>
              <a:t> (</a:t>
            </a:r>
            <a:r>
              <a:rPr lang="en-US"/>
              <a:t>K</a:t>
            </a:r>
            <a:r>
              <a:rPr lang="en-US" baseline="-25000"/>
              <a:t>0</a:t>
            </a:r>
            <a:r>
              <a:rPr lang="en-US"/>
              <a:t> </a:t>
            </a:r>
            <a:r>
              <a:rPr lang="en-US">
                <a:sym typeface="Symbol" panose="05050102010706020507" pitchFamily="18" charset="2"/>
              </a:rPr>
              <a:t> (R</a:t>
            </a:r>
            <a:r>
              <a:rPr lang="en-US" baseline="-25000">
                <a:sym typeface="Symbol" panose="05050102010706020507" pitchFamily="18" charset="2"/>
              </a:rPr>
              <a:t>0</a:t>
            </a:r>
            <a:r>
              <a:rPr lang="en-US">
                <a:sym typeface="Symbol" panose="05050102010706020507" pitchFamily="18" charset="2"/>
              </a:rPr>
              <a:t> &lt;&lt; 4)) </a:t>
            </a:r>
            <a:r>
              <a:rPr lang="en-US"/>
              <a:t>	</a:t>
            </a:r>
          </a:p>
          <a:p>
            <a:pPr marL="0" indent="0">
              <a:buNone/>
            </a:pPr>
            <a:r>
              <a:rPr lang="en-US"/>
              <a:t>		R</a:t>
            </a:r>
            <a:r>
              <a:rPr lang="en-US" baseline="-25000"/>
              <a:t>1 </a:t>
            </a:r>
            <a:r>
              <a:rPr lang="en-US"/>
              <a:t>= 0xFACC </a:t>
            </a:r>
            <a:r>
              <a:rPr lang="en-US">
                <a:sym typeface="Symbol" panose="05050102010706020507" pitchFamily="18" charset="2"/>
              </a:rPr>
              <a:t> (0x1010</a:t>
            </a:r>
            <a:r>
              <a:rPr lang="en-US" baseline="-25000"/>
              <a:t> </a:t>
            </a:r>
            <a:r>
              <a:rPr lang="en-US">
                <a:sym typeface="Symbol" panose="05050102010706020507" pitchFamily="18" charset="2"/>
              </a:rPr>
              <a:t> 0xF0DB)</a:t>
            </a:r>
          </a:p>
          <a:p>
            <a:pPr marL="0" indent="0">
              <a:buNone/>
            </a:pPr>
            <a:r>
              <a:rPr lang="en-US">
                <a:sym typeface="Symbol" panose="05050102010706020507" pitchFamily="18" charset="2"/>
              </a:rPr>
              <a:t>		R</a:t>
            </a:r>
            <a:r>
              <a:rPr lang="en-US" baseline="-25000">
                <a:sym typeface="Symbol" panose="05050102010706020507" pitchFamily="18" charset="2"/>
              </a:rPr>
              <a:t>1 </a:t>
            </a:r>
            <a:r>
              <a:rPr lang="en-US">
                <a:sym typeface="Symbol" panose="05050102010706020507" pitchFamily="18" charset="2"/>
              </a:rPr>
              <a:t>= </a:t>
            </a:r>
            <a:r>
              <a:rPr lang="en-US"/>
              <a:t>0xFACC </a:t>
            </a:r>
            <a:r>
              <a:rPr lang="en-US">
                <a:sym typeface="Symbol" panose="05050102010706020507" pitchFamily="18" charset="2"/>
              </a:rPr>
              <a:t> 0xAF1D = 0x55D1</a:t>
            </a:r>
          </a:p>
          <a:p>
            <a:pPr marL="0" indent="0">
              <a:buNone/>
            </a:pPr>
            <a:endParaRPr lang="en-US">
              <a:sym typeface="Symbol" panose="05050102010706020507" pitchFamily="18" charset="2"/>
            </a:endParaRPr>
          </a:p>
          <a:p>
            <a:pPr marL="0" indent="0">
              <a:buNone/>
            </a:pPr>
            <a:r>
              <a:rPr lang="en-US">
                <a:sym typeface="Symbol" panose="05050102010706020507" pitchFamily="18" charset="2"/>
              </a:rPr>
              <a:t>L</a:t>
            </a:r>
            <a:r>
              <a:rPr lang="en-US" baseline="-25000">
                <a:sym typeface="Symbol" panose="05050102010706020507" pitchFamily="18" charset="2"/>
              </a:rPr>
              <a:t>2</a:t>
            </a:r>
            <a:r>
              <a:rPr lang="en-US">
                <a:sym typeface="Symbol" panose="05050102010706020507" pitchFamily="18" charset="2"/>
              </a:rPr>
              <a:t> = R</a:t>
            </a:r>
            <a:r>
              <a:rPr lang="en-US" baseline="-25000">
                <a:sym typeface="Symbol" panose="05050102010706020507" pitchFamily="18" charset="2"/>
              </a:rPr>
              <a:t>1</a:t>
            </a:r>
            <a:r>
              <a:rPr lang="en-US">
                <a:sym typeface="Symbol" panose="05050102010706020507" pitchFamily="18" charset="2"/>
              </a:rPr>
              <a:t> = 0x55D1	R</a:t>
            </a:r>
            <a:r>
              <a:rPr lang="en-US" baseline="-25000">
                <a:sym typeface="Symbol" panose="05050102010706020507" pitchFamily="18" charset="2"/>
              </a:rPr>
              <a:t>2 </a:t>
            </a:r>
            <a:r>
              <a:rPr lang="en-US">
                <a:sym typeface="Symbol" panose="05050102010706020507" pitchFamily="18" charset="2"/>
              </a:rPr>
              <a:t>= </a:t>
            </a:r>
            <a:r>
              <a:rPr lang="en-US"/>
              <a:t>L</a:t>
            </a:r>
            <a:r>
              <a:rPr lang="en-US" baseline="-25000"/>
              <a:t>1 </a:t>
            </a:r>
            <a:r>
              <a:rPr lang="en-US">
                <a:sym typeface="Symbol" panose="05050102010706020507" pitchFamily="18" charset="2"/>
              </a:rPr>
              <a:t> (</a:t>
            </a:r>
            <a:r>
              <a:rPr lang="en-US"/>
              <a:t>K</a:t>
            </a:r>
            <a:r>
              <a:rPr lang="en-US" baseline="-25000"/>
              <a:t>1</a:t>
            </a:r>
            <a:r>
              <a:rPr lang="en-US"/>
              <a:t> </a:t>
            </a:r>
            <a:r>
              <a:rPr lang="en-US">
                <a:sym typeface="Symbol" panose="05050102010706020507" pitchFamily="18" charset="2"/>
              </a:rPr>
              <a:t> (R</a:t>
            </a:r>
            <a:r>
              <a:rPr lang="en-US" baseline="-25000">
                <a:sym typeface="Symbol" panose="05050102010706020507" pitchFamily="18" charset="2"/>
              </a:rPr>
              <a:t>1</a:t>
            </a:r>
            <a:r>
              <a:rPr lang="en-US">
                <a:sym typeface="Symbol" panose="05050102010706020507" pitchFamily="18" charset="2"/>
              </a:rPr>
              <a:t> &lt;&lt; 4)) </a:t>
            </a:r>
            <a:r>
              <a:rPr lang="en-US"/>
              <a:t>	</a:t>
            </a:r>
          </a:p>
          <a:p>
            <a:pPr marL="0" indent="0">
              <a:buNone/>
            </a:pPr>
            <a:r>
              <a:rPr lang="en-US"/>
              <a:t>		R</a:t>
            </a:r>
            <a:r>
              <a:rPr lang="en-US" baseline="-25000"/>
              <a:t>1 </a:t>
            </a:r>
            <a:r>
              <a:rPr lang="en-US"/>
              <a:t>= 0xBF0D </a:t>
            </a:r>
            <a:r>
              <a:rPr lang="en-US">
                <a:sym typeface="Symbol" panose="05050102010706020507" pitchFamily="18" charset="2"/>
              </a:rPr>
              <a:t> (0xAB2F</a:t>
            </a:r>
            <a:r>
              <a:rPr lang="en-US" baseline="-25000"/>
              <a:t> </a:t>
            </a:r>
            <a:r>
              <a:rPr lang="en-US">
                <a:sym typeface="Symbol" panose="05050102010706020507" pitchFamily="18" charset="2"/>
              </a:rPr>
              <a:t> 0x5D15)</a:t>
            </a:r>
          </a:p>
          <a:p>
            <a:pPr marL="0" indent="0">
              <a:buNone/>
            </a:pPr>
            <a:r>
              <a:rPr lang="en-US">
                <a:sym typeface="Symbol" panose="05050102010706020507" pitchFamily="18" charset="2"/>
              </a:rPr>
              <a:t>		R</a:t>
            </a:r>
            <a:r>
              <a:rPr lang="en-US" baseline="-25000">
                <a:sym typeface="Symbol" panose="05050102010706020507" pitchFamily="18" charset="2"/>
              </a:rPr>
              <a:t>1 </a:t>
            </a:r>
            <a:r>
              <a:rPr lang="en-US">
                <a:sym typeface="Symbol" panose="05050102010706020507" pitchFamily="18" charset="2"/>
              </a:rPr>
              <a:t>= </a:t>
            </a:r>
            <a:r>
              <a:rPr lang="en-US"/>
              <a:t>0xBF0D </a:t>
            </a:r>
            <a:r>
              <a:rPr lang="en-US">
                <a:sym typeface="Symbol" panose="05050102010706020507" pitchFamily="18" charset="2"/>
              </a:rPr>
              <a:t> 0xF63A = 0x4937</a:t>
            </a:r>
          </a:p>
          <a:p>
            <a:pPr marL="0" indent="0">
              <a:buNone/>
            </a:pPr>
            <a:r>
              <a:rPr lang="en-US"/>
              <a:t>…</a:t>
            </a:r>
          </a:p>
        </p:txBody>
      </p:sp>
    </p:spTree>
    <p:extLst>
      <p:ext uri="{BB962C8B-B14F-4D97-AF65-F5344CB8AC3E}">
        <p14:creationId xmlns:p14="http://schemas.microsoft.com/office/powerpoint/2010/main" val="311000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a:prstGeom prst="rect">
            <a:avLst/>
          </a:prstGeom>
        </p:spPr>
        <p:txBody>
          <a:bodyPr anchor="t">
            <a:normAutofit/>
          </a:bodyPr>
          <a:lstStyle/>
          <a:p>
            <a:r>
              <a:rPr lang="en-US"/>
              <a:t>Advanced Encryption Standard (AES)</a:t>
            </a:r>
          </a:p>
        </p:txBody>
      </p:sp>
      <p:graphicFrame>
        <p:nvGraphicFramePr>
          <p:cNvPr id="5" name="Content Placeholder 2">
            <a:extLst>
              <a:ext uri="{FF2B5EF4-FFF2-40B4-BE49-F238E27FC236}">
                <a16:creationId xmlns:a16="http://schemas.microsoft.com/office/drawing/2014/main" id="{1B6CF229-2757-4CED-BBB8-58C737DD290E}"/>
              </a:ext>
            </a:extLst>
          </p:cNvPr>
          <p:cNvGraphicFramePr>
            <a:graphicFrameLocks noGrp="1"/>
          </p:cNvGraphicFramePr>
          <p:nvPr>
            <p:ph type="tbl" sz="quarter" idx="13"/>
            <p:extLst>
              <p:ext uri="{D42A27DB-BD31-4B8C-83A1-F6EECF244321}">
                <p14:modId xmlns:p14="http://schemas.microsoft.com/office/powerpoint/2010/main" val="449101674"/>
              </p:ext>
            </p:extLst>
          </p:nvPr>
        </p:nvGraphicFramePr>
        <p:xfrm>
          <a:off x="479425" y="1259574"/>
          <a:ext cx="11233150" cy="475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973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AES operation</a:t>
            </a:r>
          </a:p>
        </p:txBody>
      </p:sp>
      <p:sp>
        <p:nvSpPr>
          <p:cNvPr id="3" name="Content Placeholder 2"/>
          <p:cNvSpPr>
            <a:spLocks noGrp="1"/>
          </p:cNvSpPr>
          <p:nvPr>
            <p:ph idx="1"/>
          </p:nvPr>
        </p:nvSpPr>
        <p:spPr>
          <a:xfrm>
            <a:off x="479425" y="1171111"/>
            <a:ext cx="11233150" cy="4786344"/>
          </a:xfrm>
        </p:spPr>
        <p:txBody>
          <a:bodyPr>
            <a:normAutofit/>
          </a:bodyPr>
          <a:lstStyle/>
          <a:p>
            <a:pPr marL="0" indent="0">
              <a:buNone/>
            </a:pPr>
            <a:r>
              <a:rPr lang="en-US"/>
              <a:t>At each round (except the last) perform the following:</a:t>
            </a:r>
          </a:p>
          <a:p>
            <a:pPr marL="0" indent="0">
              <a:buNone/>
            </a:pPr>
            <a:endParaRPr lang="en-US"/>
          </a:p>
          <a:p>
            <a:pPr marL="514350" indent="-514350">
              <a:buAutoNum type="arabicPeriod"/>
            </a:pPr>
            <a:r>
              <a:rPr lang="en-US"/>
              <a:t>SubBytes: Non-linear byte substitution using a lookup table (S-box) </a:t>
            </a:r>
          </a:p>
          <a:p>
            <a:pPr lvl="1"/>
            <a:r>
              <a:rPr lang="en-US"/>
              <a:t>First 4 bytes indicate row, </a:t>
            </a:r>
          </a:p>
          <a:p>
            <a:pPr lvl="1"/>
            <a:r>
              <a:rPr lang="en-US"/>
              <a:t>Last 4-bytes indicate column </a:t>
            </a:r>
          </a:p>
          <a:p>
            <a:pPr lvl="1"/>
            <a:r>
              <a:rPr lang="en-US"/>
              <a:t>Operations in Galois Field with 2</a:t>
            </a:r>
            <a:r>
              <a:rPr lang="en-US" baseline="30000"/>
              <a:t>8</a:t>
            </a:r>
            <a:r>
              <a:rPr lang="en-US" baseline="-25000"/>
              <a:t> </a:t>
            </a:r>
            <a:r>
              <a:rPr lang="en-US"/>
              <a:t>elements</a:t>
            </a:r>
          </a:p>
          <a:p>
            <a:pPr marL="514350" indent="-514350">
              <a:buAutoNum type="arabicPeriod"/>
            </a:pPr>
            <a:r>
              <a:rPr lang="en-US"/>
              <a:t>ShiftRows: Rotate left bytes on each row </a:t>
            </a:r>
            <a:r>
              <a:rPr lang="en-US" i="1"/>
              <a:t>i</a:t>
            </a:r>
            <a:r>
              <a:rPr lang="en-US"/>
              <a:t> with </a:t>
            </a:r>
            <a:r>
              <a:rPr lang="en-US" i="1"/>
              <a:t>i - 1</a:t>
            </a:r>
            <a:r>
              <a:rPr lang="en-US"/>
              <a:t> positions </a:t>
            </a:r>
          </a:p>
          <a:p>
            <a:pPr marL="514350" indent="-514350">
              <a:buAutoNum type="arabicPeriod"/>
            </a:pPr>
            <a:r>
              <a:rPr lang="en-US"/>
              <a:t>MixColumns: Multiply in GF(2</a:t>
            </a:r>
            <a:r>
              <a:rPr lang="en-US" baseline="30000"/>
              <a:t>8</a:t>
            </a:r>
            <a:r>
              <a:rPr lang="en-US"/>
              <a:t>) a matrix with each column </a:t>
            </a:r>
            <a:br>
              <a:rPr lang="en-US"/>
            </a:br>
            <a:r>
              <a:rPr lang="en-US"/>
              <a:t>(diffusion – obscure connection between key and ciphertext)</a:t>
            </a:r>
          </a:p>
          <a:p>
            <a:pPr marL="514350" indent="-514350">
              <a:buAutoNum type="arabicPeriod"/>
            </a:pPr>
            <a:r>
              <a:rPr lang="en-US"/>
              <a:t>AddRoundKey – XOR between source columns and columns of round key matrix </a:t>
            </a:r>
          </a:p>
          <a:p>
            <a:pPr marL="0" indent="0">
              <a:buNone/>
            </a:pPr>
            <a:endParaRPr lang="en-US"/>
          </a:p>
          <a:p>
            <a:pPr marL="0" indent="0">
              <a:buNone/>
            </a:pPr>
            <a:r>
              <a:rPr lang="en-US"/>
              <a:t>Columns not mixed at last round.</a:t>
            </a:r>
          </a:p>
        </p:txBody>
      </p:sp>
    </p:spTree>
    <p:extLst>
      <p:ext uri="{BB962C8B-B14F-4D97-AF65-F5344CB8AC3E}">
        <p14:creationId xmlns:p14="http://schemas.microsoft.com/office/powerpoint/2010/main" val="124616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security is critical in IoT</a:t>
            </a:r>
          </a:p>
        </p:txBody>
      </p:sp>
      <p:sp>
        <p:nvSpPr>
          <p:cNvPr id="3" name="Content Placeholder 2"/>
          <p:cNvSpPr>
            <a:spLocks noGrp="1"/>
          </p:cNvSpPr>
          <p:nvPr>
            <p:ph idx="1"/>
          </p:nvPr>
        </p:nvSpPr>
        <p:spPr/>
        <p:txBody>
          <a:bodyPr/>
          <a:lstStyle/>
          <a:p>
            <a:pPr marL="0" indent="0">
              <a:buNone/>
            </a:pPr>
            <a:r>
              <a:rPr lang="en-US" b="1">
                <a:solidFill>
                  <a:schemeClr val="accent1"/>
                </a:solidFill>
              </a:rPr>
              <a:t>Context:</a:t>
            </a:r>
          </a:p>
          <a:p>
            <a:r>
              <a:rPr lang="en-US"/>
              <a:t>Billions of connected devices already deployed, used increasingly more to collect personal information (medical IoT, wearables, smart homes) or serve critical services (automotive IoT, energy distribution)</a:t>
            </a:r>
          </a:p>
          <a:p>
            <a:pPr marL="0" indent="0">
              <a:buNone/>
            </a:pPr>
            <a:endParaRPr lang="en-US" b="1">
              <a:solidFill>
                <a:schemeClr val="accent1"/>
              </a:solidFill>
            </a:endParaRPr>
          </a:p>
          <a:p>
            <a:pPr marL="0" indent="0">
              <a:buNone/>
            </a:pPr>
            <a:r>
              <a:rPr lang="en-US" b="1">
                <a:solidFill>
                  <a:schemeClr val="accent1"/>
                </a:solidFill>
              </a:rPr>
              <a:t>Challenges:</a:t>
            </a:r>
            <a:r>
              <a:rPr lang="en-US"/>
              <a:t> </a:t>
            </a:r>
          </a:p>
          <a:p>
            <a:r>
              <a:rPr lang="en-US"/>
              <a:t>System heterogeneity (sensing, computation, communication), </a:t>
            </a:r>
          </a:p>
          <a:p>
            <a:r>
              <a:rPr lang="en-US"/>
              <a:t>Complex interactions (systems of systems)</a:t>
            </a:r>
          </a:p>
          <a:p>
            <a:r>
              <a:rPr lang="en-US"/>
              <a:t>Hundreds of new types of devices appear monthly</a:t>
            </a:r>
          </a:p>
          <a:p>
            <a:r>
              <a:rPr lang="en-US"/>
              <a:t>Software evolving continuously</a:t>
            </a:r>
          </a:p>
          <a:p>
            <a:r>
              <a:rPr lang="en-US"/>
              <a:t>Many device in use after vendors discontinued support/went into liquidation</a:t>
            </a:r>
          </a:p>
        </p:txBody>
      </p:sp>
    </p:spTree>
    <p:extLst>
      <p:ext uri="{BB962C8B-B14F-4D97-AF65-F5344CB8AC3E}">
        <p14:creationId xmlns:p14="http://schemas.microsoft.com/office/powerpoint/2010/main" val="2669878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2"/>
            <a:ext cx="11233150" cy="512830"/>
          </a:xfrm>
          <a:prstGeom prst="rect">
            <a:avLst/>
          </a:prstGeom>
        </p:spPr>
        <p:txBody>
          <a:bodyPr anchor="t">
            <a:normAutofit/>
          </a:bodyPr>
          <a:lstStyle/>
          <a:p>
            <a:r>
              <a:rPr lang="en-US"/>
              <a:t>Diffie-Hellman key agreement</a:t>
            </a:r>
          </a:p>
        </p:txBody>
      </p:sp>
      <p:sp>
        <p:nvSpPr>
          <p:cNvPr id="4" name="Text Placeholder 3">
            <a:extLst>
              <a:ext uri="{FF2B5EF4-FFF2-40B4-BE49-F238E27FC236}">
                <a16:creationId xmlns:a16="http://schemas.microsoft.com/office/drawing/2014/main" id="{33C7AABF-54E7-4C1E-90C0-F2A7141EAF70}"/>
              </a:ext>
            </a:extLst>
          </p:cNvPr>
          <p:cNvSpPr>
            <a:spLocks noGrp="1"/>
          </p:cNvSpPr>
          <p:nvPr>
            <p:ph type="body" sz="quarter" idx="13"/>
          </p:nvPr>
        </p:nvSpPr>
        <p:spPr>
          <a:xfrm>
            <a:off x="479425" y="991131"/>
            <a:ext cx="11233150" cy="344488"/>
          </a:xfrm>
          <a:prstGeom prst="rect">
            <a:avLst/>
          </a:prstGeom>
        </p:spPr>
        <p:txBody>
          <a:bodyPr>
            <a:normAutofit/>
          </a:bodyPr>
          <a:lstStyle/>
          <a:p>
            <a:pPr>
              <a:lnSpc>
                <a:spcPct val="90000"/>
              </a:lnSpc>
            </a:pPr>
            <a:r>
              <a:rPr lang="en-US"/>
              <a:t>Secure establishment of cryptographic key over an untrusted channel</a:t>
            </a:r>
          </a:p>
        </p:txBody>
      </p:sp>
      <p:graphicFrame>
        <p:nvGraphicFramePr>
          <p:cNvPr id="6" name="Content Placeholder 2">
            <a:extLst>
              <a:ext uri="{FF2B5EF4-FFF2-40B4-BE49-F238E27FC236}">
                <a16:creationId xmlns:a16="http://schemas.microsoft.com/office/drawing/2014/main" id="{B811F1AC-BDB2-4E5E-BF36-AC49D316BD72}"/>
              </a:ext>
            </a:extLst>
          </p:cNvPr>
          <p:cNvGraphicFramePr>
            <a:graphicFrameLocks noGrp="1"/>
          </p:cNvGraphicFramePr>
          <p:nvPr>
            <p:ph idx="1"/>
            <p:extLst>
              <p:ext uri="{D42A27DB-BD31-4B8C-83A1-F6EECF244321}">
                <p14:modId xmlns:p14="http://schemas.microsoft.com/office/powerpoint/2010/main" val="3166532267"/>
              </p:ext>
            </p:extLst>
          </p:nvPr>
        </p:nvGraphicFramePr>
        <p:xfrm>
          <a:off x="479425" y="1554489"/>
          <a:ext cx="11233150" cy="4458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742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512830"/>
          </a:xfrm>
          <a:prstGeom prst="rect">
            <a:avLst/>
          </a:prstGeom>
        </p:spPr>
        <p:txBody>
          <a:bodyPr anchor="t">
            <a:normAutofit/>
          </a:bodyPr>
          <a:lstStyle/>
          <a:p>
            <a:r>
              <a:rPr lang="en-US"/>
              <a:t>Asymmetric encryption</a:t>
            </a:r>
          </a:p>
        </p:txBody>
      </p:sp>
      <p:sp>
        <p:nvSpPr>
          <p:cNvPr id="4" name="Text Placeholder 3">
            <a:extLst>
              <a:ext uri="{FF2B5EF4-FFF2-40B4-BE49-F238E27FC236}">
                <a16:creationId xmlns:a16="http://schemas.microsoft.com/office/drawing/2014/main" id="{AF61D434-5C9D-4D9B-9891-8CCCB16C55FB}"/>
              </a:ext>
            </a:extLst>
          </p:cNvPr>
          <p:cNvSpPr>
            <a:spLocks noGrp="1"/>
          </p:cNvSpPr>
          <p:nvPr>
            <p:ph type="body" sz="quarter" idx="13"/>
          </p:nvPr>
        </p:nvSpPr>
        <p:spPr>
          <a:xfrm>
            <a:off x="479425" y="991131"/>
            <a:ext cx="11233150" cy="344488"/>
          </a:xfrm>
          <a:prstGeom prst="rect">
            <a:avLst/>
          </a:prstGeom>
        </p:spPr>
        <p:txBody>
          <a:bodyPr>
            <a:normAutofit/>
          </a:bodyPr>
          <a:lstStyle/>
          <a:p>
            <a:pPr>
              <a:lnSpc>
                <a:spcPct val="90000"/>
              </a:lnSpc>
            </a:pPr>
            <a:r>
              <a:rPr lang="en-US"/>
              <a:t>Also known as public key encryption</a:t>
            </a:r>
          </a:p>
        </p:txBody>
      </p:sp>
      <p:sp>
        <p:nvSpPr>
          <p:cNvPr id="3" name="Content Placeholder 2"/>
          <p:cNvSpPr>
            <a:spLocks noGrp="1"/>
          </p:cNvSpPr>
          <p:nvPr>
            <p:ph sz="quarter" idx="15"/>
          </p:nvPr>
        </p:nvSpPr>
        <p:spPr>
          <a:xfrm>
            <a:off x="9037637" y="1629597"/>
            <a:ext cx="2674937" cy="4237272"/>
          </a:xfrm>
          <a:prstGeom prst="rect">
            <a:avLst/>
          </a:prstGeom>
        </p:spPr>
        <p:txBody>
          <a:bodyPr>
            <a:normAutofit lnSpcReduction="10000"/>
          </a:bodyPr>
          <a:lstStyle/>
          <a:p>
            <a:pPr>
              <a:lnSpc>
                <a:spcPct val="90000"/>
              </a:lnSpc>
            </a:pPr>
            <a:r>
              <a:rPr lang="en-US" sz="2000"/>
              <a:t>Sender uses public key of recipient to encrypt messages</a:t>
            </a:r>
          </a:p>
          <a:p>
            <a:pPr>
              <a:lnSpc>
                <a:spcPct val="90000"/>
              </a:lnSpc>
            </a:pPr>
            <a:r>
              <a:rPr lang="en-US" sz="2000"/>
              <a:t>Recipient uses own secret private key to decipher messages </a:t>
            </a:r>
          </a:p>
          <a:p>
            <a:pPr>
              <a:lnSpc>
                <a:spcPct val="90000"/>
              </a:lnSpc>
            </a:pPr>
            <a:r>
              <a:rPr lang="en-US" sz="2000"/>
              <a:t>The approach addresses the challenges of key distribution</a:t>
            </a:r>
          </a:p>
          <a:p>
            <a:pPr>
              <a:lnSpc>
                <a:spcPct val="90000"/>
              </a:lnSpc>
            </a:pPr>
            <a:r>
              <a:rPr lang="en-US" sz="2000"/>
              <a:t>Easy to generate public key from private key</a:t>
            </a:r>
          </a:p>
          <a:p>
            <a:pPr>
              <a:lnSpc>
                <a:spcPct val="90000"/>
              </a:lnSpc>
            </a:pPr>
            <a:r>
              <a:rPr lang="en-US" sz="2000"/>
              <a:t>Extremely difficult to guess private key </a:t>
            </a:r>
          </a:p>
        </p:txBody>
      </p:sp>
      <p:pic>
        <p:nvPicPr>
          <p:cNvPr id="9" name="Content Placeholder 8" descr="A screenshot of a cell phone&#10;&#10;Description automatically generated">
            <a:extLst>
              <a:ext uri="{FF2B5EF4-FFF2-40B4-BE49-F238E27FC236}">
                <a16:creationId xmlns:a16="http://schemas.microsoft.com/office/drawing/2014/main" id="{C3101828-C776-421A-AF6B-FC176F124767}"/>
              </a:ext>
            </a:extLst>
          </p:cNvPr>
          <p:cNvPicPr>
            <a:picLocks noGrp="1" noChangeAspect="1"/>
          </p:cNvPicPr>
          <p:nvPr>
            <p:ph sz="quarter" idx="21"/>
          </p:nvPr>
        </p:nvPicPr>
        <p:blipFill>
          <a:blip r:embed="rId3"/>
          <a:stretch>
            <a:fillRect/>
          </a:stretch>
        </p:blipFill>
        <p:spPr>
          <a:xfrm>
            <a:off x="479425" y="1978420"/>
            <a:ext cx="8348664" cy="2901160"/>
          </a:xfrm>
          <a:prstGeom prst="rect">
            <a:avLst/>
          </a:prstGeom>
          <a:noFill/>
        </p:spPr>
      </p:pic>
    </p:spTree>
    <p:extLst>
      <p:ext uri="{BB962C8B-B14F-4D97-AF65-F5344CB8AC3E}">
        <p14:creationId xmlns:p14="http://schemas.microsoft.com/office/powerpoint/2010/main" val="4096873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Rivest–Shamir–Adleman (RSA)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9425" y="1171111"/>
                <a:ext cx="11233150" cy="4536962"/>
              </a:xfrm>
            </p:spPr>
            <p:txBody>
              <a:bodyPr>
                <a:normAutofit/>
              </a:bodyPr>
              <a:lstStyle/>
              <a:p>
                <a:endParaRPr lang="en-US"/>
              </a:p>
              <a:p>
                <a:r>
                  <a:rPr lang="en-US"/>
                  <a:t>Asymmetric encryption algorithm based on prime number factorization</a:t>
                </a:r>
              </a:p>
              <a:p>
                <a:r>
                  <a:rPr lang="en-US" b="1">
                    <a:solidFill>
                      <a:schemeClr val="accent1"/>
                    </a:solidFill>
                  </a:rPr>
                  <a:t>Principle: </a:t>
                </a:r>
                <a:r>
                  <a:rPr lang="en-US"/>
                  <a:t>Find three very large numbers </a:t>
                </a:r>
                <a:r>
                  <a:rPr lang="en-US" i="1"/>
                  <a:t>e, d, n </a:t>
                </a:r>
                <a:r>
                  <a:rPr lang="en-US"/>
                  <a:t>such that</a:t>
                </a:r>
              </a:p>
              <a:p>
                <a:pPr marL="0" indent="0">
                  <a:buNone/>
                </a:pPr>
                <a:endParaRPr lang="en-US" sz="1200" i="1"/>
              </a:p>
              <a:p>
                <a:pPr marL="0" indent="0" algn="ctr">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𝑚</m:t>
                              </m:r>
                            </m:e>
                            <m:sup>
                              <m:r>
                                <a:rPr lang="en-US" b="0" i="1" smtClean="0">
                                  <a:latin typeface="Cambria Math" panose="02040503050406030204" pitchFamily="18" charset="0"/>
                                </a:rPr>
                                <m:t>𝑒</m:t>
                              </m:r>
                            </m:sup>
                          </m:sSup>
                          <m:r>
                            <a:rPr lang="en-US" b="0" i="1" smtClean="0">
                              <a:latin typeface="Cambria Math" panose="02040503050406030204" pitchFamily="18" charset="0"/>
                            </a:rPr>
                            <m:t>)</m:t>
                          </m:r>
                        </m:e>
                        <m:sup>
                          <m:r>
                            <a:rPr lang="en-US" b="0" i="1" smtClean="0">
                              <a:latin typeface="Cambria Math" panose="02040503050406030204" pitchFamily="18" charset="0"/>
                            </a:rPr>
                            <m:t>𝑑</m:t>
                          </m:r>
                        </m:sup>
                      </m:sSup>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𝑛</m:t>
                          </m:r>
                        </m:e>
                      </m:d>
                    </m:oMath>
                  </m:oMathPara>
                </a14:m>
                <a:endParaRPr lang="en-US" b="0" i="1"/>
              </a:p>
              <a:p>
                <a:pPr marL="0" indent="0">
                  <a:buNone/>
                </a:pPr>
                <a:endParaRPr lang="en-US" sz="1200" i="1"/>
              </a:p>
              <a:p>
                <a:r>
                  <a:rPr lang="en-US"/>
                  <a:t>It should be difficult to find </a:t>
                </a:r>
                <a:r>
                  <a:rPr lang="en-US" i="1"/>
                  <a:t>d</a:t>
                </a:r>
                <a:r>
                  <a:rPr lang="en-US"/>
                  <a:t> if </a:t>
                </a:r>
                <a:r>
                  <a:rPr lang="en-US" i="1"/>
                  <a:t>e,</a:t>
                </a:r>
                <a:r>
                  <a:rPr lang="en-US"/>
                  <a:t> </a:t>
                </a:r>
                <a:r>
                  <a:rPr lang="en-US" i="1"/>
                  <a:t>n, </a:t>
                </a:r>
                <a:r>
                  <a:rPr lang="en-US"/>
                  <a:t>and ciphertext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𝑒</m:t>
                        </m:r>
                      </m:sup>
                    </m:sSup>
                    <m:r>
                      <m:rPr>
                        <m:sty m:val="p"/>
                      </m:rPr>
                      <a:rPr lang="en-US" b="0" i="1"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𝑛</m:t>
                    </m:r>
                  </m:oMath>
                </a14:m>
                <a:r>
                  <a:rPr lang="en-US"/>
                  <a:t> are known</a:t>
                </a:r>
              </a:p>
              <a:p>
                <a:r>
                  <a:rPr lang="en-US" i="1"/>
                  <a:t>m</a:t>
                </a:r>
                <a:r>
                  <a:rPr lang="en-US"/>
                  <a:t> is the original message</a:t>
                </a:r>
              </a:p>
              <a:p>
                <a:r>
                  <a:rPr lang="en-US"/>
                  <a:t>The pair (</a:t>
                </a:r>
                <a:r>
                  <a:rPr lang="en-US" i="1"/>
                  <a:t>e,</a:t>
                </a:r>
                <a:r>
                  <a:rPr lang="en-US"/>
                  <a:t> </a:t>
                </a:r>
                <a:r>
                  <a:rPr lang="en-US" i="1"/>
                  <a:t>n</a:t>
                </a:r>
                <a:r>
                  <a:rPr lang="en-US"/>
                  <a:t>) constitutes the public encryption key</a:t>
                </a:r>
              </a:p>
              <a:p>
                <a:r>
                  <a:rPr lang="en-US" i="1"/>
                  <a:t>d</a:t>
                </a:r>
                <a:r>
                  <a:rPr lang="en-US"/>
                  <a:t> is the decryption key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9425" y="1171111"/>
                <a:ext cx="11233150" cy="4536962"/>
              </a:xfrm>
              <a:blipFill>
                <a:blip r:embed="rId3"/>
                <a:stretch>
                  <a:fillRect l="-1574"/>
                </a:stretch>
              </a:blipFill>
            </p:spPr>
            <p:txBody>
              <a:bodyPr/>
              <a:lstStyle/>
              <a:p>
                <a:r>
                  <a:rPr lang="en-US">
                    <a:noFill/>
                  </a:rPr>
                  <a:t> </a:t>
                </a:r>
              </a:p>
            </p:txBody>
          </p:sp>
        </mc:Fallback>
      </mc:AlternateContent>
    </p:spTree>
    <p:extLst>
      <p:ext uri="{BB962C8B-B14F-4D97-AF65-F5344CB8AC3E}">
        <p14:creationId xmlns:p14="http://schemas.microsoft.com/office/powerpoint/2010/main" val="23481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RSA operation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9425" y="1171111"/>
                <a:ext cx="11233150" cy="4841762"/>
              </a:xfrm>
            </p:spPr>
            <p:txBody>
              <a:bodyPr>
                <a:normAutofit lnSpcReduction="10000"/>
              </a:bodyPr>
              <a:lstStyle/>
              <a:p>
                <a:pPr marL="514350" indent="-514350">
                  <a:buFont typeface="+mj-lt"/>
                  <a:buAutoNum type="arabicPeriod"/>
                </a:pPr>
                <a:r>
                  <a:rPr lang="en-GB"/>
                  <a:t>Randomly choose two large prime numbers </a:t>
                </a:r>
                <a14:m>
                  <m:oMath xmlns:m="http://schemas.openxmlformats.org/officeDocument/2006/math">
                    <m:r>
                      <a:rPr lang="en-GB" i="1" dirty="0" smtClean="0">
                        <a:latin typeface="Cambria Math" panose="02040503050406030204" pitchFamily="18" charset="0"/>
                      </a:rPr>
                      <m:t>𝑝</m:t>
                    </m:r>
                  </m:oMath>
                </a14:m>
                <a:r>
                  <a:rPr lang="en-GB"/>
                  <a:t> and </a:t>
                </a:r>
                <a14:m>
                  <m:oMath xmlns:m="http://schemas.openxmlformats.org/officeDocument/2006/math">
                    <m:r>
                      <a:rPr lang="en-GB" i="1" dirty="0" smtClean="0">
                        <a:latin typeface="Cambria Math" panose="02040503050406030204" pitchFamily="18" charset="0"/>
                      </a:rPr>
                      <m:t>𝑞</m:t>
                    </m:r>
                  </m:oMath>
                </a14:m>
                <a:endParaRPr lang="en-GB"/>
              </a:p>
              <a:p>
                <a:pPr marL="514350" indent="-514350">
                  <a:buFont typeface="+mj-lt"/>
                  <a:buAutoNum type="arabicPeriod"/>
                </a:pPr>
                <a:r>
                  <a:rPr lang="en-IE"/>
                  <a:t>Calculate the modulus</a:t>
                </a:r>
              </a:p>
              <a:p>
                <a:pPr marL="0" indent="0" algn="ctr">
                  <a:buNone/>
                </a:pPr>
                <a14:m>
                  <m:oMathPara xmlns:m="http://schemas.openxmlformats.org/officeDocument/2006/math">
                    <m:oMathParaPr>
                      <m:jc m:val="centerGroup"/>
                    </m:oMathParaPr>
                    <m:oMath xmlns:m="http://schemas.openxmlformats.org/officeDocument/2006/math">
                      <m:r>
                        <a:rPr lang="en-IE" i="1" dirty="0" smtClean="0">
                          <a:latin typeface="Cambria Math" panose="02040503050406030204" pitchFamily="18" charset="0"/>
                        </a:rPr>
                        <m:t>𝑛</m:t>
                      </m:r>
                      <m:r>
                        <a:rPr lang="en-IE" i="1" dirty="0" smtClean="0">
                          <a:latin typeface="Cambria Math" panose="02040503050406030204" pitchFamily="18" charset="0"/>
                        </a:rPr>
                        <m:t> = </m:t>
                      </m:r>
                      <m:r>
                        <a:rPr lang="en-IE" i="1" dirty="0">
                          <a:latin typeface="Cambria Math" panose="02040503050406030204" pitchFamily="18" charset="0"/>
                        </a:rPr>
                        <m:t>𝑝</m:t>
                      </m:r>
                      <m:r>
                        <a:rPr lang="en-IE" i="1" dirty="0">
                          <a:latin typeface="Cambria Math" panose="02040503050406030204" pitchFamily="18" charset="0"/>
                        </a:rPr>
                        <m:t> × </m:t>
                      </m:r>
                      <m:r>
                        <a:rPr lang="en-IE" i="1" dirty="0">
                          <a:latin typeface="Cambria Math" panose="02040503050406030204" pitchFamily="18" charset="0"/>
                        </a:rPr>
                        <m:t>𝑞</m:t>
                      </m:r>
                      <m:r>
                        <a:rPr lang="en-IE" i="1" dirty="0">
                          <a:latin typeface="Cambria Math" panose="02040503050406030204" pitchFamily="18" charset="0"/>
                        </a:rPr>
                        <m:t> </m:t>
                      </m:r>
                    </m:oMath>
                  </m:oMathPara>
                </a14:m>
                <a:endParaRPr lang="en-IE"/>
              </a:p>
              <a:p>
                <a:pPr marL="0" indent="0" algn="ctr">
                  <a:buNone/>
                </a:pPr>
                <a:endParaRPr lang="en-IE" sz="2000"/>
              </a:p>
              <a:p>
                <a:pPr marL="457200" indent="-457200">
                  <a:buFont typeface="+mj-lt"/>
                  <a:buAutoNum type="arabicPeriod" startAt="3"/>
                </a:pPr>
                <a:r>
                  <a:rPr lang="en-IE"/>
                  <a:t>Calculate totient</a:t>
                </a:r>
              </a:p>
              <a:p>
                <a:pPr marL="0" indent="0" algn="ctr">
                  <a:buNone/>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sym typeface="Symbol" panose="05050102010706020507" pitchFamily="18" charset="2"/>
                        </a:rPr>
                        <m:t>𝜙</m:t>
                      </m:r>
                      <m:r>
                        <a:rPr lang="en-IE" i="1" dirty="0">
                          <a:latin typeface="Cambria Math" panose="02040503050406030204" pitchFamily="18" charset="0"/>
                          <a:sym typeface="Symbol" panose="05050102010706020507" pitchFamily="18" charset="2"/>
                        </a:rPr>
                        <m:t>(</m:t>
                      </m:r>
                      <m:r>
                        <a:rPr lang="en-IE" i="1" dirty="0">
                          <a:latin typeface="Cambria Math" panose="02040503050406030204" pitchFamily="18" charset="0"/>
                          <a:sym typeface="Symbol" panose="05050102010706020507" pitchFamily="18" charset="2"/>
                        </a:rPr>
                        <m:t>𝑛</m:t>
                      </m:r>
                      <m:r>
                        <a:rPr lang="en-IE" i="1" dirty="0">
                          <a:latin typeface="Cambria Math" panose="02040503050406030204" pitchFamily="18" charset="0"/>
                          <a:sym typeface="Symbol" panose="05050102010706020507" pitchFamily="18" charset="2"/>
                        </a:rPr>
                        <m:t>) = (</m:t>
                      </m:r>
                      <m:r>
                        <a:rPr lang="en-IE" i="1" dirty="0">
                          <a:latin typeface="Cambria Math" panose="02040503050406030204" pitchFamily="18" charset="0"/>
                        </a:rPr>
                        <m:t>𝑝</m:t>
                      </m:r>
                      <m:r>
                        <a:rPr lang="en-IE" i="1" dirty="0">
                          <a:latin typeface="Cambria Math" panose="02040503050406030204" pitchFamily="18" charset="0"/>
                        </a:rPr>
                        <m:t> − 1) × (</m:t>
                      </m:r>
                      <m:r>
                        <a:rPr lang="en-IE" i="1" dirty="0">
                          <a:latin typeface="Cambria Math" panose="02040503050406030204" pitchFamily="18" charset="0"/>
                        </a:rPr>
                        <m:t>𝑞</m:t>
                      </m:r>
                      <m:r>
                        <a:rPr lang="en-IE" i="1" dirty="0">
                          <a:latin typeface="Cambria Math" panose="02040503050406030204" pitchFamily="18" charset="0"/>
                        </a:rPr>
                        <m:t> − 1)</m:t>
                      </m:r>
                    </m:oMath>
                  </m:oMathPara>
                </a14:m>
                <a:endParaRPr lang="en-IE"/>
              </a:p>
              <a:p>
                <a:pPr marL="0" indent="0" algn="ctr">
                  <a:buNone/>
                </a:pPr>
                <a:endParaRPr lang="en-IE" sz="2000"/>
              </a:p>
              <a:p>
                <a:pPr marL="514350" indent="-514350">
                  <a:buFont typeface="+mj-lt"/>
                  <a:buAutoNum type="arabicPeriod" startAt="4"/>
                </a:pPr>
                <a:r>
                  <a:rPr lang="en-IE"/>
                  <a:t>Choose a number </a:t>
                </a:r>
                <a14:m>
                  <m:oMath xmlns:m="http://schemas.openxmlformats.org/officeDocument/2006/math">
                    <m:r>
                      <a:rPr lang="en-IE" i="1" dirty="0" smtClean="0">
                        <a:latin typeface="Cambria Math" panose="02040503050406030204" pitchFamily="18" charset="0"/>
                      </a:rPr>
                      <m:t>𝑒</m:t>
                    </m:r>
                  </m:oMath>
                </a14:m>
                <a:r>
                  <a:rPr lang="en-IE"/>
                  <a:t>, such that </a:t>
                </a:r>
              </a:p>
              <a:p>
                <a:pPr marL="842963" lvl="1" indent="-303213"/>
                <a14:m>
                  <m:oMath xmlns:m="http://schemas.openxmlformats.org/officeDocument/2006/math">
                    <m:r>
                      <a:rPr lang="en-IE" sz="2200" i="1" dirty="0" smtClean="0">
                        <a:latin typeface="Cambria Math" panose="02040503050406030204" pitchFamily="18" charset="0"/>
                      </a:rPr>
                      <m:t>1</m:t>
                    </m:r>
                    <m:r>
                      <a:rPr lang="en-US" sz="2200" b="0" i="1" dirty="0" smtClean="0">
                        <a:latin typeface="Cambria Math"/>
                      </a:rPr>
                      <m:t> </m:t>
                    </m:r>
                    <m:r>
                      <a:rPr lang="en-IE" sz="2200" i="1" dirty="0">
                        <a:latin typeface="Cambria Math" panose="02040503050406030204" pitchFamily="18" charset="0"/>
                      </a:rPr>
                      <m:t>&lt;</m:t>
                    </m:r>
                    <m:r>
                      <a:rPr lang="en-US" sz="2200" b="0" i="1" dirty="0" smtClean="0">
                        <a:latin typeface="Cambria Math"/>
                      </a:rPr>
                      <m:t> </m:t>
                    </m:r>
                    <m:r>
                      <a:rPr lang="en-IE" sz="2200" i="1" dirty="0">
                        <a:latin typeface="Cambria Math" panose="02040503050406030204" pitchFamily="18" charset="0"/>
                      </a:rPr>
                      <m:t>𝑒</m:t>
                    </m:r>
                    <m:r>
                      <a:rPr lang="en-US" sz="2200" b="0" i="1" dirty="0" smtClean="0">
                        <a:latin typeface="Cambria Math"/>
                      </a:rPr>
                      <m:t> </m:t>
                    </m:r>
                    <m:r>
                      <a:rPr lang="en-IE" sz="2200" i="1" dirty="0">
                        <a:latin typeface="Cambria Math" panose="02040503050406030204" pitchFamily="18" charset="0"/>
                      </a:rPr>
                      <m:t>&lt;</m:t>
                    </m:r>
                    <m:r>
                      <a:rPr lang="en-US" sz="2200" b="0" i="1" dirty="0" smtClean="0">
                        <a:latin typeface="Cambria Math"/>
                      </a:rPr>
                      <m:t> </m:t>
                    </m:r>
                    <m:r>
                      <a:rPr lang="en-GB" sz="2200" b="0" i="1" dirty="0" smtClean="0">
                        <a:latin typeface="Cambria Math" panose="02040503050406030204" pitchFamily="18" charset="0"/>
                      </a:rPr>
                      <m:t>𝜙</m:t>
                    </m:r>
                    <m:r>
                      <a:rPr lang="en-IE" sz="2200" i="1" dirty="0">
                        <a:latin typeface="Cambria Math" panose="02040503050406030204" pitchFamily="18" charset="0"/>
                      </a:rPr>
                      <m:t>(</m:t>
                    </m:r>
                    <m:r>
                      <a:rPr lang="en-IE" sz="2200" i="1" dirty="0">
                        <a:latin typeface="Cambria Math" panose="02040503050406030204" pitchFamily="18" charset="0"/>
                        <a:sym typeface="Symbol" panose="05050102010706020507" pitchFamily="18" charset="2"/>
                      </a:rPr>
                      <m:t>𝑛</m:t>
                    </m:r>
                  </m:oMath>
                </a14:m>
                <a:r>
                  <a:rPr lang="en-IE" sz="2200">
                    <a:sym typeface="Symbol" panose="05050102010706020507" pitchFamily="18" charset="2"/>
                  </a:rPr>
                  <a:t>) </a:t>
                </a:r>
              </a:p>
              <a:p>
                <a:pPr marL="842963" lvl="1" indent="-303213"/>
                <a14:m>
                  <m:oMath xmlns:m="http://schemas.openxmlformats.org/officeDocument/2006/math">
                    <m:r>
                      <a:rPr lang="en-IE" sz="2200" i="1" dirty="0" smtClean="0">
                        <a:latin typeface="Cambria Math" panose="02040503050406030204" pitchFamily="18" charset="0"/>
                        <a:sym typeface="Symbol" panose="05050102010706020507" pitchFamily="18" charset="2"/>
                      </a:rPr>
                      <m:t>𝑒</m:t>
                    </m:r>
                  </m:oMath>
                </a14:m>
                <a:r>
                  <a:rPr lang="en-IE" sz="2200">
                    <a:sym typeface="Symbol" panose="05050102010706020507" pitchFamily="18" charset="2"/>
                  </a:rPr>
                  <a:t> is co-prime with </a:t>
                </a:r>
                <a14:m>
                  <m:oMath xmlns:m="http://schemas.openxmlformats.org/officeDocument/2006/math">
                    <m:r>
                      <a:rPr lang="en-GB" sz="2200" b="0" i="1" dirty="0" smtClean="0">
                        <a:latin typeface="Cambria Math" panose="02040503050406030204" pitchFamily="18" charset="0"/>
                        <a:sym typeface="Symbol" panose="05050102010706020507" pitchFamily="18" charset="2"/>
                      </a:rPr>
                      <m:t>𝜙</m:t>
                    </m:r>
                    <m:r>
                      <a:rPr lang="en-GB" sz="2200" b="0" i="1" dirty="0" smtClean="0">
                        <a:latin typeface="Cambria Math" panose="02040503050406030204" pitchFamily="18" charset="0"/>
                        <a:sym typeface="Symbol" panose="05050102010706020507" pitchFamily="18" charset="2"/>
                      </a:rPr>
                      <m:t>(</m:t>
                    </m:r>
                    <m:r>
                      <a:rPr lang="en-IE" sz="2200" i="1" dirty="0">
                        <a:latin typeface="Cambria Math" panose="02040503050406030204" pitchFamily="18" charset="0"/>
                        <a:sym typeface="Symbol" panose="05050102010706020507" pitchFamily="18" charset="2"/>
                      </a:rPr>
                      <m:t>𝑛</m:t>
                    </m:r>
                    <m:r>
                      <a:rPr lang="en-GB" sz="2200" b="0" i="1" dirty="0" smtClean="0">
                        <a:latin typeface="Cambria Math" panose="02040503050406030204" pitchFamily="18" charset="0"/>
                        <a:sym typeface="Symbol" panose="05050102010706020507" pitchFamily="18" charset="2"/>
                      </a:rPr>
                      <m:t>)</m:t>
                    </m:r>
                    <m:r>
                      <a:rPr lang="en-IE" sz="2200" i="1" dirty="0">
                        <a:latin typeface="Cambria Math" panose="02040503050406030204" pitchFamily="18" charset="0"/>
                        <a:sym typeface="Symbol" panose="05050102010706020507" pitchFamily="18" charset="2"/>
                      </a:rPr>
                      <m:t> </m:t>
                    </m:r>
                  </m:oMath>
                </a14:m>
                <a:r>
                  <a:rPr lang="en-IE" sz="2200">
                    <a:sym typeface="Symbol" panose="05050102010706020507" pitchFamily="18" charset="2"/>
                  </a:rPr>
                  <a:t>and </a:t>
                </a:r>
                <a14:m>
                  <m:oMath xmlns:m="http://schemas.openxmlformats.org/officeDocument/2006/math">
                    <m:r>
                      <a:rPr lang="en-IE" sz="2200" i="1" dirty="0" smtClean="0">
                        <a:latin typeface="Cambria Math" panose="02040503050406030204" pitchFamily="18" charset="0"/>
                        <a:sym typeface="Symbol" panose="05050102010706020507" pitchFamily="18" charset="2"/>
                      </a:rPr>
                      <m:t>𝑛</m:t>
                    </m:r>
                  </m:oMath>
                </a14:m>
                <a:endParaRPr lang="en-IE" sz="2200" i="1">
                  <a:sym typeface="Symbol" panose="05050102010706020507" pitchFamily="18" charset="2"/>
                </a:endParaRPr>
              </a:p>
              <a:p>
                <a:pPr marL="329883" lvl="1" indent="0">
                  <a:buNone/>
                </a:pPr>
                <a:endParaRPr lang="en-IE" i="1">
                  <a:sym typeface="Symbol" panose="05050102010706020507" pitchFamily="18" charset="2"/>
                </a:endParaRPr>
              </a:p>
              <a:p>
                <a:pPr marL="514350" indent="-514350">
                  <a:buFont typeface="+mj-lt"/>
                  <a:buAutoNum type="arabicPeriod" startAt="5"/>
                </a:pPr>
                <a:r>
                  <a:rPr lang="en-IE"/>
                  <a:t>Find </a:t>
                </a:r>
                <a14:m>
                  <m:oMath xmlns:m="http://schemas.openxmlformats.org/officeDocument/2006/math">
                    <m:r>
                      <a:rPr lang="en-IE" i="1" dirty="0" smtClean="0">
                        <a:latin typeface="Cambria Math" panose="02040503050406030204" pitchFamily="18" charset="0"/>
                      </a:rPr>
                      <m:t>𝑑</m:t>
                    </m:r>
                  </m:oMath>
                </a14:m>
                <a:r>
                  <a:rPr lang="en-IE"/>
                  <a:t>, such that </a:t>
                </a:r>
              </a:p>
              <a:p>
                <a:pPr marL="0" indent="0" algn="ctr">
                  <a:buNone/>
                </a:pPr>
                <a14:m>
                  <m:oMathPara xmlns:m="http://schemas.openxmlformats.org/officeDocument/2006/math">
                    <m:oMathParaPr>
                      <m:jc m:val="centerGroup"/>
                    </m:oMathParaPr>
                    <m:oMath xmlns:m="http://schemas.openxmlformats.org/officeDocument/2006/math">
                      <m:r>
                        <a:rPr lang="en-IE" i="1" dirty="0" smtClean="0">
                          <a:latin typeface="Cambria Math" panose="02040503050406030204" pitchFamily="18" charset="0"/>
                        </a:rPr>
                        <m:t>𝑑</m:t>
                      </m:r>
                      <m:r>
                        <a:rPr lang="en-IE" i="1" dirty="0" smtClean="0">
                          <a:latin typeface="Cambria Math" panose="02040503050406030204" pitchFamily="18" charset="0"/>
                        </a:rPr>
                        <m:t> × </m:t>
                      </m:r>
                      <m:r>
                        <a:rPr lang="en-IE" i="1" dirty="0" smtClean="0">
                          <a:latin typeface="Cambria Math" panose="02040503050406030204" pitchFamily="18" charset="0"/>
                        </a:rPr>
                        <m:t>𝑒</m:t>
                      </m:r>
                      <m:r>
                        <a:rPr lang="en-IE" i="1" dirty="0" smtClean="0">
                          <a:latin typeface="Cambria Math" panose="02040503050406030204" pitchFamily="18" charset="0"/>
                        </a:rPr>
                        <m:t> = 1 (</m:t>
                      </m:r>
                      <m:r>
                        <m:rPr>
                          <m:nor/>
                        </m:rPr>
                        <a:rPr lang="en-GB" b="0" i="0" dirty="0" smtClean="0">
                          <a:latin typeface="Cambria Math" panose="02040503050406030204" pitchFamily="18" charset="0"/>
                        </a:rPr>
                        <m:t>mod</m:t>
                      </m:r>
                      <m:r>
                        <a:rPr lang="en-GB" b="0" i="1" dirty="0" smtClean="0">
                          <a:latin typeface="Cambria Math" panose="02040503050406030204" pitchFamily="18" charset="0"/>
                        </a:rPr>
                        <m:t> </m:t>
                      </m:r>
                      <m:r>
                        <a:rPr lang="en-GB" b="0" i="1" dirty="0" smtClean="0">
                          <a:latin typeface="Cambria Math" panose="02040503050406030204" pitchFamily="18" charset="0"/>
                          <a:sym typeface="Symbol" panose="05050102010706020507" pitchFamily="18" charset="2"/>
                        </a:rPr>
                        <m:t>𝜙</m:t>
                      </m:r>
                      <m:r>
                        <a:rPr lang="en-IE" i="1" dirty="0" smtClean="0">
                          <a:latin typeface="Cambria Math" panose="02040503050406030204" pitchFamily="18" charset="0"/>
                          <a:sym typeface="Symbol" panose="05050102010706020507" pitchFamily="18" charset="2"/>
                        </a:rPr>
                        <m:t>(</m:t>
                      </m:r>
                      <m:r>
                        <a:rPr lang="en-IE" i="1" dirty="0" smtClean="0">
                          <a:latin typeface="Cambria Math" panose="02040503050406030204" pitchFamily="18" charset="0"/>
                          <a:sym typeface="Symbol" panose="05050102010706020507" pitchFamily="18" charset="2"/>
                        </a:rPr>
                        <m:t>𝑛</m:t>
                      </m:r>
                      <m:r>
                        <a:rPr lang="en-IE" i="1" dirty="0" smtClean="0">
                          <a:latin typeface="Cambria Math" panose="02040503050406030204" pitchFamily="18" charset="0"/>
                          <a:sym typeface="Symbol" panose="05050102010706020507" pitchFamily="18" charset="2"/>
                        </a:rPr>
                        <m:t>))</m:t>
                      </m:r>
                    </m:oMath>
                  </m:oMathPara>
                </a14:m>
                <a:endParaRPr lang="en-IE"/>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9425" y="1171111"/>
                <a:ext cx="11233150" cy="4841762"/>
              </a:xfrm>
              <a:blipFill>
                <a:blip r:embed="rId3"/>
                <a:stretch>
                  <a:fillRect l="-1683" t="-2897"/>
                </a:stretch>
              </a:blipFill>
            </p:spPr>
            <p:txBody>
              <a:bodyPr/>
              <a:lstStyle/>
              <a:p>
                <a:r>
                  <a:rPr lang="en-US">
                    <a:noFill/>
                  </a:rPr>
                  <a:t> </a:t>
                </a:r>
              </a:p>
            </p:txBody>
          </p:sp>
        </mc:Fallback>
      </mc:AlternateContent>
    </p:spTree>
    <p:extLst>
      <p:ext uri="{BB962C8B-B14F-4D97-AF65-F5344CB8AC3E}">
        <p14:creationId xmlns:p14="http://schemas.microsoft.com/office/powerpoint/2010/main" val="1866771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9425" y="1171111"/>
                <a:ext cx="11233150" cy="4509253"/>
              </a:xfrm>
            </p:spPr>
            <p:txBody>
              <a:bodyPr/>
              <a:lstStyle/>
              <a:p>
                <a:pPr marL="457200" indent="-457200">
                  <a:spcAft>
                    <a:spcPts val="600"/>
                  </a:spcAft>
                  <a:buFont typeface="+mj-lt"/>
                  <a:buAutoNum type="arabicPeriod"/>
                </a:pPr>
                <a:r>
                  <a:rPr lang="en-US"/>
                  <a:t> Pick </a:t>
                </a:r>
                <a14:m>
                  <m:oMath xmlns:m="http://schemas.openxmlformats.org/officeDocument/2006/math">
                    <m:r>
                      <a:rPr lang="en-US" i="1" smtClean="0">
                        <a:latin typeface="Cambria Math" panose="02040503050406030204" pitchFamily="18" charset="0"/>
                      </a:rPr>
                      <m:t>𝑝</m:t>
                    </m:r>
                    <m:r>
                      <a:rPr lang="en-US" i="1">
                        <a:latin typeface="Cambria Math" panose="02040503050406030204" pitchFamily="18" charset="0"/>
                      </a:rPr>
                      <m:t>=2</m:t>
                    </m:r>
                  </m:oMath>
                </a14:m>
                <a:r>
                  <a:rPr lang="en-US"/>
                  <a:t> and </a:t>
                </a:r>
                <a14:m>
                  <m:oMath xmlns:m="http://schemas.openxmlformats.org/officeDocument/2006/math">
                    <m:r>
                      <a:rPr lang="en-US" i="1" smtClean="0">
                        <a:latin typeface="Cambria Math" panose="02040503050406030204" pitchFamily="18" charset="0"/>
                      </a:rPr>
                      <m:t>𝑞</m:t>
                    </m:r>
                    <m:r>
                      <a:rPr lang="en-US" i="1" smtClean="0">
                        <a:latin typeface="Cambria Math" panose="02040503050406030204" pitchFamily="18" charset="0"/>
                      </a:rPr>
                      <m:t>=7</m:t>
                    </m:r>
                  </m:oMath>
                </a14:m>
                <a:r>
                  <a:rPr lang="en-US"/>
                  <a:t> (both prime numbers, but in practice these should be very large)</a:t>
                </a:r>
              </a:p>
              <a:p>
                <a:pPr marL="457200" indent="-457200">
                  <a:spcAft>
                    <a:spcPts val="600"/>
                  </a:spcAft>
                  <a:buFont typeface="+mj-lt"/>
                  <a:buAutoNum type="arabicPeriod"/>
                </a:pPr>
                <a:r>
                  <a:rPr lang="en-US"/>
                  <a:t> </a:t>
                </a:r>
                <a14:m>
                  <m:oMath xmlns:m="http://schemas.openxmlformats.org/officeDocument/2006/math">
                    <m:r>
                      <a:rPr lang="en-US" i="1" smtClean="0">
                        <a:latin typeface="Cambria Math" panose="02040503050406030204" pitchFamily="18" charset="0"/>
                      </a:rPr>
                      <m:t>𝑛</m:t>
                    </m:r>
                    <m:r>
                      <a:rPr lang="en-US" i="1" smtClean="0">
                        <a:latin typeface="Cambria Math" panose="02040503050406030204" pitchFamily="18" charset="0"/>
                      </a:rPr>
                      <m:t> = 14</m:t>
                    </m:r>
                  </m:oMath>
                </a14:m>
                <a:endParaRPr lang="en-US" i="1"/>
              </a:p>
              <a:p>
                <a:pPr marL="457200" indent="-457200">
                  <a:spcAft>
                    <a:spcPts val="600"/>
                  </a:spcAft>
                  <a:buFont typeface="+mj-lt"/>
                  <a:buAutoNum type="arabicPeriod"/>
                </a:pPr>
                <a:r>
                  <a:rPr lang="en-US">
                    <a:sym typeface="Symbol" panose="05050102010706020507" pitchFamily="18" charset="2"/>
                  </a:rPr>
                  <a:t> </a:t>
                </a:r>
                <a14:m>
                  <m:oMath xmlns:m="http://schemas.openxmlformats.org/officeDocument/2006/math">
                    <m:r>
                      <a:rPr lang="en-US" i="1" smtClean="0">
                        <a:latin typeface="Cambria Math" panose="02040503050406030204" pitchFamily="18" charset="0"/>
                        <a:sym typeface="Symbol" panose="05050102010706020507" pitchFamily="18" charset="2"/>
                      </a:rPr>
                      <m:t></m:t>
                    </m:r>
                    <m:d>
                      <m:dPr>
                        <m:ctrlPr>
                          <a:rPr lang="en-US" i="1" smtClean="0">
                            <a:latin typeface="Cambria Math" panose="02040503050406030204" pitchFamily="18" charset="0"/>
                            <a:sym typeface="Symbol" panose="05050102010706020507" pitchFamily="18" charset="2"/>
                          </a:rPr>
                        </m:ctrlPr>
                      </m:dPr>
                      <m:e>
                        <m:r>
                          <a:rPr lang="en-US" i="1" smtClean="0">
                            <a:latin typeface="Cambria Math" panose="02040503050406030204" pitchFamily="18" charset="0"/>
                            <a:sym typeface="Symbol" panose="05050102010706020507" pitchFamily="18" charset="2"/>
                          </a:rPr>
                          <m:t>𝑛</m:t>
                        </m:r>
                      </m:e>
                    </m:d>
                    <m:r>
                      <a:rPr lang="en-US" i="1" smtClean="0">
                        <a:latin typeface="Cambria Math" panose="02040503050406030204" pitchFamily="18" charset="0"/>
                        <a:sym typeface="Symbol" panose="05050102010706020507" pitchFamily="18" charset="2"/>
                      </a:rPr>
                      <m:t>= 1</m:t>
                    </m:r>
                    <m:r>
                      <a:rPr lang="en-US" b="0" i="1" smtClean="0">
                        <a:latin typeface="Cambria Math"/>
                        <a:sym typeface="Symbol" panose="05050102010706020507" pitchFamily="18" charset="2"/>
                      </a:rPr>
                      <m:t> </m:t>
                    </m:r>
                    <m:r>
                      <a:rPr lang="en-US" b="0"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 </m:t>
                    </m:r>
                    <m:r>
                      <a:rPr lang="en-US" i="1" smtClean="0">
                        <a:latin typeface="Cambria Math" panose="02040503050406030204" pitchFamily="18" charset="0"/>
                        <a:sym typeface="Symbol" panose="05050102010706020507" pitchFamily="18" charset="2"/>
                      </a:rPr>
                      <m:t>6 = 6</m:t>
                    </m:r>
                  </m:oMath>
                </a14:m>
                <a:endParaRPr lang="en-US">
                  <a:sym typeface="Symbol" panose="05050102010706020507" pitchFamily="18" charset="2"/>
                </a:endParaRPr>
              </a:p>
              <a:p>
                <a:pPr marL="457200" indent="-457200">
                  <a:spcAft>
                    <a:spcPts val="1200"/>
                  </a:spcAft>
                  <a:buFont typeface="+mj-lt"/>
                  <a:buAutoNum type="arabicPeriod"/>
                </a:pPr>
                <a:r>
                  <a:rPr lang="en-US">
                    <a:sym typeface="Symbol" panose="05050102010706020507" pitchFamily="18" charset="2"/>
                  </a:rPr>
                  <a:t> Choose </a:t>
                </a:r>
                <a14:m>
                  <m:oMath xmlns:m="http://schemas.openxmlformats.org/officeDocument/2006/math">
                    <m:r>
                      <a:rPr lang="en-US" i="1" smtClean="0">
                        <a:latin typeface="Cambria Math" panose="02040503050406030204" pitchFamily="18" charset="0"/>
                        <a:sym typeface="Symbol" panose="05050102010706020507" pitchFamily="18" charset="2"/>
                      </a:rPr>
                      <m:t>1</m:t>
                    </m:r>
                    <m:r>
                      <a:rPr lang="en-US" b="0" i="1" smtClean="0">
                        <a:latin typeface="Cambria Math"/>
                        <a:sym typeface="Symbol" panose="05050102010706020507" pitchFamily="18" charset="2"/>
                      </a:rPr>
                      <m:t> </m:t>
                    </m:r>
                    <m:r>
                      <a:rPr lang="en-US" i="1" smtClean="0">
                        <a:latin typeface="Cambria Math" panose="02040503050406030204" pitchFamily="18" charset="0"/>
                        <a:sym typeface="Symbol" panose="05050102010706020507" pitchFamily="18" charset="2"/>
                      </a:rPr>
                      <m:t>&lt;</m:t>
                    </m:r>
                    <m:r>
                      <a:rPr lang="en-US" b="0" i="1" smtClean="0">
                        <a:latin typeface="Cambria Math"/>
                        <a:sym typeface="Symbol" panose="05050102010706020507" pitchFamily="18" charset="2"/>
                      </a:rPr>
                      <m:t> </m:t>
                    </m:r>
                    <m:r>
                      <a:rPr lang="en-US" i="1" smtClean="0">
                        <a:latin typeface="Cambria Math" panose="02040503050406030204" pitchFamily="18" charset="0"/>
                        <a:sym typeface="Symbol" panose="05050102010706020507" pitchFamily="18" charset="2"/>
                      </a:rPr>
                      <m:t>𝑒</m:t>
                    </m:r>
                    <m:r>
                      <a:rPr lang="en-US" b="0" i="1" smtClean="0">
                        <a:latin typeface="Cambria Math"/>
                        <a:sym typeface="Symbol" panose="05050102010706020507" pitchFamily="18" charset="2"/>
                      </a:rPr>
                      <m:t> </m:t>
                    </m:r>
                    <m:r>
                      <a:rPr lang="en-US" i="1" smtClean="0">
                        <a:latin typeface="Cambria Math" panose="02040503050406030204" pitchFamily="18" charset="0"/>
                        <a:sym typeface="Symbol" panose="05050102010706020507" pitchFamily="18" charset="2"/>
                      </a:rPr>
                      <m:t>&lt;</m:t>
                    </m:r>
                    <m:r>
                      <a:rPr lang="en-US" b="0" i="1" smtClean="0">
                        <a:latin typeface="Cambria Math"/>
                        <a:sym typeface="Symbol" panose="05050102010706020507" pitchFamily="18" charset="2"/>
                      </a:rPr>
                      <m:t> </m:t>
                    </m:r>
                    <m:r>
                      <a:rPr lang="en-US" i="1" smtClean="0">
                        <a:latin typeface="Cambria Math" panose="02040503050406030204" pitchFamily="18" charset="0"/>
                        <a:sym typeface="Symbol" panose="05050102010706020507" pitchFamily="18" charset="2"/>
                      </a:rPr>
                      <m:t>6</m:t>
                    </m:r>
                  </m:oMath>
                </a14:m>
                <a:r>
                  <a:rPr lang="en-US">
                    <a:sym typeface="Symbol" panose="05050102010706020507" pitchFamily="18" charset="2"/>
                  </a:rPr>
                  <a:t> and </a:t>
                </a:r>
                <a14:m>
                  <m:oMath xmlns:m="http://schemas.openxmlformats.org/officeDocument/2006/math">
                    <m:r>
                      <a:rPr lang="en-US" i="1" smtClean="0">
                        <a:latin typeface="Cambria Math" panose="02040503050406030204" pitchFamily="18" charset="0"/>
                        <a:sym typeface="Symbol" panose="05050102010706020507" pitchFamily="18" charset="2"/>
                      </a:rPr>
                      <m:t>𝑒</m:t>
                    </m:r>
                  </m:oMath>
                </a14:m>
                <a:r>
                  <a:rPr lang="en-US" i="1">
                    <a:sym typeface="Symbol" panose="05050102010706020507" pitchFamily="18" charset="2"/>
                  </a:rPr>
                  <a:t> </a:t>
                </a:r>
                <a:r>
                  <a:rPr lang="en-US">
                    <a:sym typeface="Symbol" panose="05050102010706020507" pitchFamily="18" charset="2"/>
                  </a:rPr>
                  <a:t>co-prime with 6 and 14</a:t>
                </a:r>
                <a:br>
                  <a:rPr lang="en-US">
                    <a:sym typeface="Symbol" panose="05050102010706020507" pitchFamily="18" charset="2"/>
                  </a:rPr>
                </a:br>
                <a:r>
                  <a:rPr lang="en-US">
                    <a:sym typeface="Symbol" panose="05050102010706020507" pitchFamily="18" charset="2"/>
                  </a:rPr>
                  <a:t> </a:t>
                </a:r>
                <a14:m>
                  <m:oMath xmlns:m="http://schemas.openxmlformats.org/officeDocument/2006/math">
                    <m:r>
                      <a:rPr lang="en-US" i="1" smtClean="0">
                        <a:latin typeface="Cambria Math" panose="02040503050406030204" pitchFamily="18" charset="0"/>
                        <a:sym typeface="Symbol" panose="05050102010706020507" pitchFamily="18" charset="2"/>
                      </a:rPr>
                      <m:t>𝑒</m:t>
                    </m:r>
                    <m:r>
                      <a:rPr lang="en-US" i="1" smtClean="0">
                        <a:latin typeface="Cambria Math" panose="02040503050406030204" pitchFamily="18" charset="0"/>
                        <a:sym typeface="Symbol" panose="05050102010706020507" pitchFamily="18" charset="2"/>
                      </a:rPr>
                      <m:t> = 5</m:t>
                    </m:r>
                  </m:oMath>
                </a14:m>
                <a:r>
                  <a:rPr lang="en-US">
                    <a:sym typeface="Symbol" panose="05050102010706020507" pitchFamily="18" charset="2"/>
                  </a:rPr>
                  <a:t> is the only possible choice </a:t>
                </a:r>
                <a:r>
                  <a:rPr lang="en-US">
                    <a:latin typeface="Times New Roman" panose="02020603050405020304" pitchFamily="18" charset="0"/>
                    <a:cs typeface="Times New Roman" panose="02020603050405020304" pitchFamily="18" charset="0"/>
                    <a:sym typeface="Symbol" panose="05050102010706020507" pitchFamily="18" charset="2"/>
                  </a:rPr>
                  <a:t>→</a:t>
                </a:r>
                <a:r>
                  <a:rPr lang="en-US">
                    <a:sym typeface="Symbol" panose="05050102010706020507" pitchFamily="18" charset="2"/>
                  </a:rPr>
                  <a:t> public key is thus (5,14)</a:t>
                </a:r>
              </a:p>
              <a:p>
                <a:pPr marL="514350" indent="-514350">
                  <a:buFont typeface="+mj-lt"/>
                  <a:buAutoNum type="arabicPeriod"/>
                </a:pPr>
                <a:r>
                  <a:rPr lang="en-US">
                    <a:sym typeface="Symbol" panose="05050102010706020507" pitchFamily="18" charset="2"/>
                  </a:rPr>
                  <a:t>Find </a:t>
                </a:r>
                <a14:m>
                  <m:oMath xmlns:m="http://schemas.openxmlformats.org/officeDocument/2006/math">
                    <m:r>
                      <a:rPr lang="en-US" i="1" smtClean="0">
                        <a:latin typeface="Cambria Math" panose="02040503050406030204" pitchFamily="18" charset="0"/>
                        <a:sym typeface="Symbol" panose="05050102010706020507" pitchFamily="18" charset="2"/>
                      </a:rPr>
                      <m:t>𝑑</m:t>
                    </m:r>
                  </m:oMath>
                </a14:m>
                <a:r>
                  <a:rPr lang="en-US">
                    <a:sym typeface="Symbol" panose="05050102010706020507" pitchFamily="18" charset="2"/>
                  </a:rPr>
                  <a:t>, such that </a:t>
                </a:r>
                <a14:m>
                  <m:oMath xmlns:m="http://schemas.openxmlformats.org/officeDocument/2006/math">
                    <m:r>
                      <a:rPr lang="en-US" i="1" smtClean="0">
                        <a:latin typeface="Cambria Math" panose="02040503050406030204" pitchFamily="18" charset="0"/>
                        <a:sym typeface="Symbol" panose="05050102010706020507" pitchFamily="18" charset="2"/>
                      </a:rPr>
                      <m:t>5</m:t>
                    </m:r>
                    <m:r>
                      <a:rPr lang="en-US" b="0" i="1" smtClean="0">
                        <a:latin typeface="Cambria Math"/>
                        <a:sym typeface="Symbol" panose="05050102010706020507" pitchFamily="18" charset="2"/>
                      </a:rPr>
                      <m:t> </m:t>
                    </m:r>
                    <m:r>
                      <a:rPr lang="en-US" b="0"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 </m:t>
                    </m:r>
                    <m:r>
                      <a:rPr lang="en-US" i="1">
                        <a:latin typeface="Cambria Math" panose="02040503050406030204" pitchFamily="18" charset="0"/>
                        <a:sym typeface="Symbol" panose="05050102010706020507" pitchFamily="18" charset="2"/>
                      </a:rPr>
                      <m:t>𝑑</m:t>
                    </m:r>
                    <m:r>
                      <a:rPr lang="en-US" i="1">
                        <a:latin typeface="Cambria Math" panose="02040503050406030204" pitchFamily="18" charset="0"/>
                        <a:sym typeface="Symbol" panose="05050102010706020507" pitchFamily="18" charset="2"/>
                      </a:rPr>
                      <m:t> </m:t>
                    </m:r>
                    <m:d>
                      <m:dPr>
                        <m:ctrlPr>
                          <a:rPr lang="en-US" i="1">
                            <a:latin typeface="Cambria Math" panose="02040503050406030204" pitchFamily="18" charset="0"/>
                            <a:sym typeface="Symbol" panose="05050102010706020507" pitchFamily="18" charset="2"/>
                          </a:rPr>
                        </m:ctrlPr>
                      </m:dPr>
                      <m:e>
                        <m:r>
                          <m:rPr>
                            <m:nor/>
                          </m:rPr>
                          <a:rPr lang="en-US" i="0">
                            <a:latin typeface="Cambria Math" panose="02040503050406030204" pitchFamily="18" charset="0"/>
                            <a:sym typeface="Symbol" panose="05050102010706020507" pitchFamily="18" charset="2"/>
                          </a:rPr>
                          <m:t>mod</m:t>
                        </m:r>
                        <m:r>
                          <a:rPr lang="en-US" i="1">
                            <a:latin typeface="Cambria Math" panose="02040503050406030204" pitchFamily="18" charset="0"/>
                            <a:sym typeface="Symbol" panose="05050102010706020507" pitchFamily="18" charset="2"/>
                          </a:rPr>
                          <m:t> 6</m:t>
                        </m:r>
                      </m:e>
                    </m:d>
                    <m:r>
                      <a:rPr lang="en-US" b="0" i="1" smtClean="0">
                        <a:latin typeface="Cambria Math"/>
                        <a:sym typeface="Symbol" panose="05050102010706020507" pitchFamily="18" charset="2"/>
                      </a:rPr>
                      <m:t> </m:t>
                    </m:r>
                    <m:r>
                      <a:rPr lang="en-US" b="0"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 </m:t>
                    </m:r>
                    <m:r>
                      <a:rPr lang="en-US" b="0" i="1" smtClean="0">
                        <a:latin typeface="Cambria Math" panose="02040503050406030204" pitchFamily="18" charset="0"/>
                        <a:sym typeface="Symbol" panose="05050102010706020507" pitchFamily="18" charset="2"/>
                      </a:rPr>
                      <m:t>1;</m:t>
                    </m:r>
                    <m:r>
                      <a:rPr lang="en-US" b="0" i="1" smtClean="0">
                        <a:latin typeface="Cambria Math"/>
                        <a:sym typeface="Symbol" panose="05050102010706020507" pitchFamily="18" charset="2"/>
                      </a:rPr>
                      <m:t> </m:t>
                    </m:r>
                    <m:r>
                      <m:rPr>
                        <m:nor/>
                      </m:rPr>
                      <a:rPr lang="en-US" b="0" i="0" smtClean="0">
                        <a:latin typeface="Cambria Math" panose="02040503050406030204" pitchFamily="18" charset="0"/>
                        <a:sym typeface="Symbol" panose="05050102010706020507" pitchFamily="18" charset="2"/>
                      </a:rPr>
                      <m:t>then</m:t>
                    </m:r>
                    <m:r>
                      <a:rPr lang="en-US" b="0" i="1" smtClean="0">
                        <a:latin typeface="Cambria Math" panose="02040503050406030204" pitchFamily="18" charset="0"/>
                        <a:sym typeface="Symbol" panose="05050102010706020507" pitchFamily="18" charset="2"/>
                      </a:rPr>
                      <m:t> </m:t>
                    </m:r>
                    <m:r>
                      <a:rPr lang="en-US" b="0" i="1" smtClean="0">
                        <a:latin typeface="Cambria Math" panose="02040503050406030204" pitchFamily="18" charset="0"/>
                        <a:sym typeface="Symbol" panose="05050102010706020507" pitchFamily="18" charset="2"/>
                      </a:rPr>
                      <m:t>𝑑</m:t>
                    </m:r>
                    <m:r>
                      <a:rPr lang="en-US" b="0" i="1" smtClean="0">
                        <a:latin typeface="Cambria Math"/>
                        <a:sym typeface="Symbol" panose="05050102010706020507" pitchFamily="18" charset="2"/>
                      </a:rPr>
                      <m:t> </m:t>
                    </m:r>
                    <m:r>
                      <a:rPr lang="en-US" b="0"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 </m:t>
                    </m:r>
                    <m:r>
                      <a:rPr lang="en-US" b="0" i="1" smtClean="0">
                        <a:latin typeface="Cambria Math" panose="02040503050406030204" pitchFamily="18" charset="0"/>
                        <a:sym typeface="Symbol" panose="05050102010706020507" pitchFamily="18" charset="2"/>
                      </a:rPr>
                      <m:t>11</m:t>
                    </m:r>
                  </m:oMath>
                </a14:m>
                <a:endParaRPr lang="en-US">
                  <a:sym typeface="Symbol" panose="05050102010706020507" pitchFamily="18" charset="2"/>
                </a:endParaRPr>
              </a:p>
              <a:p>
                <a:pPr marL="0" indent="0">
                  <a:buNone/>
                </a:pPr>
                <a:endParaRPr lang="en-US" sz="1200">
                  <a:sym typeface="Symbol" panose="05050102010706020507" pitchFamily="18" charset="2"/>
                </a:endParaRPr>
              </a:p>
              <a:p>
                <a:pPr marL="0" indent="0">
                  <a:buNone/>
                </a:pPr>
                <a:r>
                  <a:rPr lang="en-US">
                    <a:sym typeface="Symbol" panose="05050102010706020507" pitchFamily="18" charset="2"/>
                  </a:rPr>
                  <a:t>				</a:t>
                </a:r>
                <a14:m>
                  <m:oMath xmlns:m="http://schemas.openxmlformats.org/officeDocument/2006/math">
                    <m:r>
                      <a:rPr lang="en-US" i="1" smtClean="0">
                        <a:latin typeface="Cambria Math" panose="02040503050406030204" pitchFamily="18" charset="0"/>
                        <a:sym typeface="Symbol" panose="05050102010706020507" pitchFamily="18" charset="2"/>
                      </a:rPr>
                      <m:t>𝑚</m:t>
                    </m:r>
                    <m:r>
                      <a:rPr lang="en-US" i="1" smtClean="0">
                        <a:latin typeface="Cambria Math" panose="02040503050406030204" pitchFamily="18" charset="0"/>
                        <a:sym typeface="Symbol" panose="05050102010706020507" pitchFamily="18" charset="2"/>
                      </a:rPr>
                      <m:t> = 2; </m:t>
                    </m:r>
                    <m:r>
                      <m:rPr>
                        <m:nor/>
                      </m:rPr>
                      <a:rPr lang="en-US" b="0" i="0" smtClean="0">
                        <a:latin typeface="Cambria Math" panose="02040503050406030204" pitchFamily="18" charset="0"/>
                        <a:sym typeface="Symbol" panose="05050102010706020507" pitchFamily="18" charset="2"/>
                      </a:rPr>
                      <m:t>then</m:t>
                    </m:r>
                    <m:r>
                      <a:rPr lang="en-US" b="0" i="1" smtClean="0">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𝑐</m:t>
                    </m:r>
                    <m:r>
                      <a:rPr lang="en-US" i="1">
                        <a:latin typeface="Cambria Math" panose="02040503050406030204" pitchFamily="18" charset="0"/>
                        <a:sym typeface="Symbol" panose="05050102010706020507" pitchFamily="18" charset="2"/>
                      </a:rPr>
                      <m:t> = 25 </m:t>
                    </m:r>
                    <m:d>
                      <m:dPr>
                        <m:ctrlPr>
                          <a:rPr lang="en-US" i="1">
                            <a:latin typeface="Cambria Math" panose="02040503050406030204" pitchFamily="18" charset="0"/>
                            <a:sym typeface="Symbol" panose="05050102010706020507" pitchFamily="18" charset="2"/>
                          </a:rPr>
                        </m:ctrlPr>
                      </m:dPr>
                      <m:e>
                        <m:r>
                          <m:rPr>
                            <m:nor/>
                          </m:rPr>
                          <a:rPr lang="en-US" i="0">
                            <a:latin typeface="Cambria Math" panose="02040503050406030204" pitchFamily="18" charset="0"/>
                            <a:sym typeface="Symbol" panose="05050102010706020507" pitchFamily="18" charset="2"/>
                          </a:rPr>
                          <m:t>mod</m:t>
                        </m:r>
                        <m:r>
                          <a:rPr lang="en-US" i="1">
                            <a:latin typeface="Cambria Math" panose="02040503050406030204" pitchFamily="18" charset="0"/>
                            <a:sym typeface="Symbol" panose="05050102010706020507" pitchFamily="18" charset="2"/>
                          </a:rPr>
                          <m:t> 14</m:t>
                        </m:r>
                      </m:e>
                    </m:d>
                    <m:r>
                      <a:rPr lang="en-US" b="0" i="1" smtClean="0">
                        <a:latin typeface="Cambria Math"/>
                        <a:sym typeface="Symbol" panose="05050102010706020507" pitchFamily="18" charset="2"/>
                      </a:rPr>
                      <m:t> </m:t>
                    </m:r>
                    <m:r>
                      <a:rPr lang="en-US" i="1">
                        <a:latin typeface="Cambria Math" panose="02040503050406030204" pitchFamily="18" charset="0"/>
                        <a:sym typeface="Symbol" panose="05050102010706020507" pitchFamily="18" charset="2"/>
                      </a:rPr>
                      <m:t>= 4; </m:t>
                    </m:r>
                  </m:oMath>
                </a14:m>
                <a:endParaRPr lang="en-US" i="1">
                  <a:latin typeface="Cambria Math" panose="02040503050406030204" pitchFamily="18" charset="0"/>
                  <a:sym typeface="Symbol" panose="05050102010706020507" pitchFamily="18" charset="2"/>
                </a:endParaRPr>
              </a:p>
              <a:p>
                <a:pPr marL="0" indent="0">
                  <a:buNone/>
                </a:pPr>
                <a:r>
                  <a:rPr lang="en-US">
                    <a:sym typeface="Symbol" panose="05050102010706020507" pitchFamily="18" charset="2"/>
                  </a:rPr>
                  <a:t>				</a:t>
                </a:r>
                <a14:m>
                  <m:oMath xmlns:m="http://schemas.openxmlformats.org/officeDocument/2006/math">
                    <m:r>
                      <a:rPr lang="en-US" i="1">
                        <a:latin typeface="Cambria Math" panose="02040503050406030204" pitchFamily="18" charset="0"/>
                        <a:sym typeface="Symbol" panose="05050102010706020507" pitchFamily="18" charset="2"/>
                      </a:rPr>
                      <m:t>𝑚</m:t>
                    </m:r>
                    <m:r>
                      <a:rPr lang="en-US" i="1">
                        <a:latin typeface="Cambria Math" panose="02040503050406030204" pitchFamily="18" charset="0"/>
                        <a:sym typeface="Symbol" panose="05050102010706020507" pitchFamily="18" charset="2"/>
                      </a:rPr>
                      <m:t>’ = 411 (</m:t>
                    </m:r>
                    <m:r>
                      <m:rPr>
                        <m:nor/>
                      </m:rPr>
                      <a:rPr lang="en-US" i="0">
                        <a:latin typeface="Cambria Math" panose="02040503050406030204" pitchFamily="18" charset="0"/>
                        <a:sym typeface="Symbol" panose="05050102010706020507" pitchFamily="18" charset="2"/>
                      </a:rPr>
                      <m:t>mod</m:t>
                    </m:r>
                    <m:r>
                      <a:rPr lang="en-US" i="1">
                        <a:latin typeface="Cambria Math" panose="02040503050406030204" pitchFamily="18" charset="0"/>
                        <a:sym typeface="Symbol" panose="05050102010706020507" pitchFamily="18" charset="2"/>
                      </a:rPr>
                      <m:t> 14) = 2</m:t>
                    </m:r>
                  </m:oMath>
                </a14:m>
                <a:endParaRPr lang="en-US" baseline="30000">
                  <a:sym typeface="Symbol" panose="05050102010706020507" pitchFamily="18" charset="2"/>
                </a:endParaRPr>
              </a:p>
              <a:p>
                <a:pPr marL="514350" indent="-514350">
                  <a:buFont typeface="+mj-lt"/>
                  <a:buAutoNum type="arabicPeriod"/>
                </a:pPr>
                <a:endParaRPr lang="en-US">
                  <a:sym typeface="Symbol" panose="05050102010706020507" pitchFamily="18" charset="2"/>
                </a:endParaRPr>
              </a:p>
              <a:p>
                <a:pPr marL="514350" indent="-514350">
                  <a:buFont typeface="+mj-lt"/>
                  <a:buAutoNum type="arabicPeriod"/>
                </a:pPr>
                <a:endParaRPr lang="en-US">
                  <a:sym typeface="Symbol" panose="05050102010706020507" pitchFamily="18"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9425" y="1171111"/>
                <a:ext cx="11233150" cy="4509253"/>
              </a:xfrm>
              <a:blipFill>
                <a:blip r:embed="rId3"/>
                <a:stretch>
                  <a:fillRect l="-1683" t="-2297" r="-1357"/>
                </a:stretch>
              </a:blipFill>
            </p:spPr>
            <p:txBody>
              <a:bodyPr/>
              <a:lstStyle/>
              <a:p>
                <a:r>
                  <a:rPr lang="en-US">
                    <a:noFill/>
                  </a:rPr>
                  <a:t> </a:t>
                </a:r>
              </a:p>
            </p:txBody>
          </p:sp>
        </mc:Fallback>
      </mc:AlternateContent>
    </p:spTree>
    <p:extLst>
      <p:ext uri="{BB962C8B-B14F-4D97-AF65-F5344CB8AC3E}">
        <p14:creationId xmlns:p14="http://schemas.microsoft.com/office/powerpoint/2010/main" val="2676703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Elliptic curve cryptography (ECC)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9425" y="1171110"/>
                <a:ext cx="11233150" cy="5077289"/>
              </a:xfrm>
            </p:spPr>
            <p:txBody>
              <a:bodyPr>
                <a:normAutofit/>
              </a:bodyPr>
              <a:lstStyle/>
              <a:p>
                <a:r>
                  <a:rPr lang="en-US" sz="2600"/>
                  <a:t>Based on the algebraic structure of elliptic curves (i.e., </a:t>
                </a:r>
                <a14:m>
                  <m:oMath xmlns:m="http://schemas.openxmlformats.org/officeDocument/2006/math">
                    <m:r>
                      <a:rPr lang="en-US" sz="2600" i="1" smtClean="0">
                        <a:latin typeface="Cambria Math" panose="02040503050406030204" pitchFamily="18" charset="0"/>
                      </a:rPr>
                      <m:t>𝑦</m:t>
                    </m:r>
                    <m:r>
                      <a:rPr lang="en-US" sz="2600" i="1" baseline="30000">
                        <a:latin typeface="Cambria Math" panose="02040503050406030204" pitchFamily="18" charset="0"/>
                      </a:rPr>
                      <m:t>2</m:t>
                    </m:r>
                    <m:r>
                      <a:rPr lang="en-US" sz="2600" b="0" i="1" baseline="30000" smtClean="0">
                        <a:latin typeface="Cambria Math"/>
                      </a:rPr>
                      <m:t> </m:t>
                    </m:r>
                    <m:r>
                      <a:rPr lang="en-US" sz="2600" i="1">
                        <a:latin typeface="Cambria Math" panose="02040503050406030204" pitchFamily="18" charset="0"/>
                      </a:rPr>
                      <m:t>=</m:t>
                    </m:r>
                    <m:r>
                      <a:rPr lang="en-US" sz="2600" b="0" i="1" smtClean="0">
                        <a:latin typeface="Cambria Math"/>
                      </a:rPr>
                      <m:t> </m:t>
                    </m:r>
                    <m:r>
                      <a:rPr lang="en-US" sz="2600" i="1">
                        <a:latin typeface="Cambria Math" panose="02040503050406030204" pitchFamily="18" charset="0"/>
                      </a:rPr>
                      <m:t>𝑥</m:t>
                    </m:r>
                    <m:r>
                      <a:rPr lang="en-US" sz="2600" i="1" baseline="30000">
                        <a:latin typeface="Cambria Math" panose="02040503050406030204" pitchFamily="18" charset="0"/>
                      </a:rPr>
                      <m:t>3</m:t>
                    </m:r>
                    <m:r>
                      <a:rPr lang="en-US" sz="2600" b="0" i="1" baseline="30000" smtClean="0">
                        <a:latin typeface="Cambria Math"/>
                      </a:rPr>
                      <m:t> </m:t>
                    </m:r>
                    <m:r>
                      <a:rPr lang="en-US" sz="2600" i="1">
                        <a:latin typeface="Cambria Math" panose="02040503050406030204" pitchFamily="18" charset="0"/>
                      </a:rPr>
                      <m:t>+</m:t>
                    </m:r>
                    <m:r>
                      <a:rPr lang="en-US" sz="2600" b="0" i="1" smtClean="0">
                        <a:latin typeface="Cambria Math"/>
                      </a:rPr>
                      <m:t> </m:t>
                    </m:r>
                    <m:r>
                      <a:rPr lang="en-US" sz="2600" i="1" smtClean="0">
                        <a:latin typeface="Cambria Math" panose="02040503050406030204" pitchFamily="18" charset="0"/>
                      </a:rPr>
                      <m:t>𝑎𝑥</m:t>
                    </m:r>
                    <m:r>
                      <a:rPr lang="en-US" sz="2600" b="0" i="1" smtClean="0">
                        <a:latin typeface="Cambria Math"/>
                      </a:rPr>
                      <m:t> </m:t>
                    </m:r>
                    <m:r>
                      <a:rPr lang="en-US" sz="2600" i="1" smtClean="0">
                        <a:latin typeface="Cambria Math" panose="02040503050406030204" pitchFamily="18" charset="0"/>
                      </a:rPr>
                      <m:t>+</m:t>
                    </m:r>
                    <m:r>
                      <a:rPr lang="en-US" sz="2600" b="0" i="1" smtClean="0">
                        <a:latin typeface="Cambria Math"/>
                      </a:rPr>
                      <m:t> </m:t>
                    </m:r>
                    <m:r>
                      <a:rPr lang="en-US" sz="2600" i="1">
                        <a:latin typeface="Cambria Math" panose="02040503050406030204" pitchFamily="18" charset="0"/>
                      </a:rPr>
                      <m:t>𝑏</m:t>
                    </m:r>
                  </m:oMath>
                </a14:m>
                <a:r>
                  <a:rPr lang="en-US" sz="2600"/>
                  <a:t>) over finite fields, on which group operations are performed</a:t>
                </a:r>
              </a:p>
              <a:p>
                <a:endParaRPr lang="en-US" sz="1600"/>
              </a:p>
              <a:p>
                <a:endParaRPr lang="en-US" sz="2600"/>
              </a:p>
              <a:p>
                <a:endParaRPr lang="en-US" sz="2600"/>
              </a:p>
              <a:p>
                <a:endParaRPr lang="en-US" sz="2600"/>
              </a:p>
              <a:p>
                <a:endParaRPr lang="en-US" sz="2600"/>
              </a:p>
              <a:p>
                <a:endParaRPr lang="en-US" sz="2600"/>
              </a:p>
              <a:p>
                <a:endParaRPr lang="en-US" sz="1200"/>
              </a:p>
              <a:p>
                <a:r>
                  <a:rPr lang="en-US" sz="2600"/>
                  <a:t>Main advantage: Can provide equivalent level of security as with RSA, but with much smaller key size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9425" y="1171110"/>
                <a:ext cx="11233150" cy="5077289"/>
              </a:xfrm>
              <a:blipFill>
                <a:blip r:embed="rId3"/>
                <a:stretch>
                  <a:fillRect l="-1683" t="-1921" r="-2280"/>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1259743" y="2311458"/>
            <a:ext cx="9672514" cy="2235083"/>
          </a:xfrm>
          <a:prstGeom prst="rect">
            <a:avLst/>
          </a:prstGeom>
        </p:spPr>
      </p:pic>
    </p:spTree>
    <p:extLst>
      <p:ext uri="{BB962C8B-B14F-4D97-AF65-F5344CB8AC3E}">
        <p14:creationId xmlns:p14="http://schemas.microsoft.com/office/powerpoint/2010/main" val="2141051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ECC key agreement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9"/>
              </p:nvPr>
            </p:nvSpPr>
            <p:spPr>
              <a:xfrm>
                <a:off x="477587" y="1620481"/>
                <a:ext cx="5347480" cy="4515207"/>
              </a:xfrm>
            </p:spPr>
            <p:txBody>
              <a:bodyPr>
                <a:normAutofit/>
              </a:bodyPr>
              <a:lstStyle/>
              <a:p>
                <a:pPr algn="l"/>
                <a:r>
                  <a:rPr lang="en-US" b="1">
                    <a:solidFill>
                      <a:schemeClr val="accent1"/>
                    </a:solidFill>
                  </a:rPr>
                  <a:t>Key idea:</a:t>
                </a:r>
                <a:r>
                  <a:rPr lang="en-US"/>
                  <a:t> Scalar multiplication is a one-way function, i.e. easy to compute </a:t>
                </a:r>
                <a14:m>
                  <m:oMath xmlns:m="http://schemas.openxmlformats.org/officeDocument/2006/math">
                    <m:r>
                      <a:rPr lang="en-US" i="1" smtClean="0">
                        <a:latin typeface="Cambria Math" panose="02040503050406030204" pitchFamily="18" charset="0"/>
                      </a:rPr>
                      <m:t>𝑄</m:t>
                    </m:r>
                    <m:r>
                      <a:rPr lang="en-US" b="0" i="1" smtClean="0">
                        <a:latin typeface="Cambria Math"/>
                      </a:rPr>
                      <m:t> </m:t>
                    </m:r>
                    <m:r>
                      <a:rPr lang="en-US" i="1" smtClean="0">
                        <a:latin typeface="Cambria Math" panose="02040503050406030204" pitchFamily="18" charset="0"/>
                      </a:rPr>
                      <m:t>= </m:t>
                    </m:r>
                    <m:r>
                      <a:rPr lang="en-US" i="1" smtClean="0">
                        <a:latin typeface="Cambria Math" panose="02040503050406030204" pitchFamily="18" charset="0"/>
                      </a:rPr>
                      <m:t>𝑘</m:t>
                    </m:r>
                    <m:r>
                      <a:rPr lang="en-US" b="0" i="1" smtClean="0">
                        <a:latin typeface="Cambria Math"/>
                      </a:rPr>
                      <m:t> </m:t>
                    </m:r>
                    <m:r>
                      <a:rPr lang="en-US" b="0" i="1" smtClean="0">
                        <a:latin typeface="Cambria Math" panose="02040503050406030204" pitchFamily="18" charset="0"/>
                      </a:rPr>
                      <m:t>×</m:t>
                    </m:r>
                    <m:r>
                      <a:rPr lang="en-US" b="0" i="1" smtClean="0">
                        <a:latin typeface="Cambria Math"/>
                      </a:rPr>
                      <m:t> </m:t>
                    </m:r>
                    <m:r>
                      <a:rPr lang="en-US" i="1" smtClean="0">
                        <a:latin typeface="Cambria Math" panose="02040503050406030204" pitchFamily="18" charset="0"/>
                      </a:rPr>
                      <m:t>𝑃</m:t>
                    </m:r>
                  </m:oMath>
                </a14:m>
                <a:r>
                  <a:rPr lang="en-US"/>
                  <a:t>, but very hard to find </a:t>
                </a:r>
                <a14:m>
                  <m:oMath xmlns:m="http://schemas.openxmlformats.org/officeDocument/2006/math">
                    <m:r>
                      <a:rPr lang="en-US" i="1" smtClean="0">
                        <a:latin typeface="Cambria Math" panose="02040503050406030204" pitchFamily="18" charset="0"/>
                      </a:rPr>
                      <m:t>𝑘</m:t>
                    </m:r>
                  </m:oMath>
                </a14:m>
                <a:r>
                  <a:rPr lang="en-US"/>
                  <a:t> when </a:t>
                </a:r>
                <a14:m>
                  <m:oMath xmlns:m="http://schemas.openxmlformats.org/officeDocument/2006/math">
                    <m:r>
                      <a:rPr lang="en-US" i="1" smtClean="0">
                        <a:latin typeface="Cambria Math" panose="02040503050406030204" pitchFamily="18" charset="0"/>
                      </a:rPr>
                      <m:t>𝑃</m:t>
                    </m:r>
                  </m:oMath>
                </a14:m>
                <a:r>
                  <a:rPr lang="en-US"/>
                  <a:t> and </a:t>
                </a:r>
                <a14:m>
                  <m:oMath xmlns:m="http://schemas.openxmlformats.org/officeDocument/2006/math">
                    <m:r>
                      <a:rPr lang="en-US" i="1" smtClean="0">
                        <a:latin typeface="Cambria Math" panose="02040503050406030204" pitchFamily="18" charset="0"/>
                      </a:rPr>
                      <m:t>𝑄</m:t>
                    </m:r>
                  </m:oMath>
                </a14:m>
                <a:r>
                  <a:rPr lang="en-US"/>
                  <a:t> are known</a:t>
                </a:r>
              </a:p>
            </p:txBody>
          </p:sp>
        </mc:Choice>
        <mc:Fallback xmlns="">
          <p:sp>
            <p:nvSpPr>
              <p:cNvPr id="3" name="Content Placeholder 2"/>
              <p:cNvSpPr>
                <a:spLocks noGrp="1" noRot="1" noChangeAspect="1" noMove="1" noResize="1" noEditPoints="1" noAdjustHandles="1" noChangeArrowheads="1" noChangeShapeType="1" noTextEdit="1"/>
              </p:cNvSpPr>
              <p:nvPr>
                <p:ph sz="quarter" idx="19"/>
              </p:nvPr>
            </p:nvSpPr>
            <p:spPr>
              <a:xfrm>
                <a:off x="477587" y="1620481"/>
                <a:ext cx="5347480" cy="4515207"/>
              </a:xfrm>
              <a:blipFill>
                <a:blip r:embed="rId3"/>
                <a:stretch>
                  <a:fillRect l="-2733" t="-1754" r="-2506"/>
                </a:stretch>
              </a:blipFill>
            </p:spPr>
            <p:txBody>
              <a:bodyPr/>
              <a:lstStyle/>
              <a:p>
                <a:r>
                  <a:rPr lang="en-US">
                    <a:noFill/>
                  </a:rPr>
                  <a:t> </a:t>
                </a:r>
              </a:p>
            </p:txBody>
          </p:sp>
        </mc:Fallback>
      </mc:AlternateContent>
      <p:pic>
        <p:nvPicPr>
          <p:cNvPr id="9" name="Content Placeholder 8" descr="A picture containing game&#10;&#10;Description automatically generated">
            <a:extLst>
              <a:ext uri="{FF2B5EF4-FFF2-40B4-BE49-F238E27FC236}">
                <a16:creationId xmlns:a16="http://schemas.microsoft.com/office/drawing/2014/main" id="{C5B6CBE4-B024-4961-8765-C926AD479D6E}"/>
              </a:ext>
            </a:extLst>
          </p:cNvPr>
          <p:cNvPicPr>
            <a:picLocks noGrp="1" noChangeAspect="1"/>
          </p:cNvPicPr>
          <p:nvPr>
            <p:ph sz="quarter" idx="21"/>
          </p:nvPr>
        </p:nvPicPr>
        <p:blipFill>
          <a:blip r:embed="rId4"/>
          <a:stretch>
            <a:fillRect/>
          </a:stretch>
        </p:blipFill>
        <p:spPr>
          <a:xfrm>
            <a:off x="1543178" y="2662790"/>
            <a:ext cx="3216297" cy="3065534"/>
          </a:xfrm>
        </p:spPr>
      </p:pic>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62415FB3-4DD1-44B7-99CC-21ADC03CB489}"/>
                  </a:ext>
                </a:extLst>
              </p:cNvPr>
              <p:cNvSpPr txBox="1">
                <a:spLocks/>
              </p:cNvSpPr>
              <p:nvPr/>
            </p:nvSpPr>
            <p:spPr>
              <a:xfrm>
                <a:off x="6365095" y="1620481"/>
                <a:ext cx="5347480" cy="4515207"/>
              </a:xfrm>
              <a:prstGeom prst="rect">
                <a:avLst/>
              </a:prstGeom>
            </p:spPr>
            <p:txBody>
              <a:bodyPr vert="horz" lIns="0" tIns="0" rIns="0" bIns="0" rtlCol="0">
                <a:normAutofit/>
              </a:bodyPr>
              <a:lstStyle>
                <a:lvl1pPr marL="342900" indent="-342900" algn="just" rtl="0" eaLnBrk="1" fontAlgn="base" hangingPunct="1">
                  <a:lnSpc>
                    <a:spcPct val="100000"/>
                  </a:lnSpc>
                  <a:spcBef>
                    <a:spcPts val="600"/>
                  </a:spcBef>
                  <a:spcAft>
                    <a:spcPts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Arial" charset="0"/>
                  <a:buChar char="•"/>
                  <a:defRPr kern="1200">
                    <a:solidFill>
                      <a:srgbClr val="383838"/>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algn="l"/>
                <a:r>
                  <a:rPr lang="en-US"/>
                  <a:t>Generator (</a:t>
                </a:r>
                <a14:m>
                  <m:oMath xmlns:m="http://schemas.openxmlformats.org/officeDocument/2006/math">
                    <m:r>
                      <a:rPr lang="en-US" i="1">
                        <a:latin typeface="Cambria Math" panose="02040503050406030204" pitchFamily="18" charset="0"/>
                      </a:rPr>
                      <m:t>𝐺</m:t>
                    </m:r>
                  </m:oMath>
                </a14:m>
                <a:r>
                  <a:rPr lang="en-US"/>
                  <a:t>): Point on the elliptic curve that generates a cycling group of </a:t>
                </a:r>
                <a14:m>
                  <m:oMath xmlns:m="http://schemas.openxmlformats.org/officeDocument/2006/math">
                    <m:r>
                      <a:rPr lang="en-US" i="1">
                        <a:latin typeface="Cambria Math" panose="02040503050406030204" pitchFamily="18" charset="0"/>
                      </a:rPr>
                      <m:t>𝑛</m:t>
                    </m:r>
                  </m:oMath>
                </a14:m>
                <a:r>
                  <a:rPr lang="en-US"/>
                  <a:t> points by repeated additions</a:t>
                </a:r>
              </a:p>
              <a:p>
                <a:pPr algn="l"/>
                <a:r>
                  <a:rPr lang="en-US"/>
                  <a:t>Ord(G) = n, but also the smallest positive integer </a:t>
                </a:r>
                <a14:m>
                  <m:oMath xmlns:m="http://schemas.openxmlformats.org/officeDocument/2006/math">
                    <m:r>
                      <a:rPr lang="en-US" i="1">
                        <a:latin typeface="Cambria Math" panose="02040503050406030204" pitchFamily="18" charset="0"/>
                      </a:rPr>
                      <m:t>𝑘</m:t>
                    </m:r>
                  </m:oMath>
                </a14:m>
                <a:r>
                  <a:rPr lang="en-US"/>
                  <a:t>, such that </a:t>
                </a:r>
                <a14:m>
                  <m:oMath xmlns:m="http://schemas.openxmlformats.org/officeDocument/2006/math">
                    <m:r>
                      <a:rPr lang="en-US" i="1">
                        <a:latin typeface="Cambria Math" panose="02040503050406030204" pitchFamily="18" charset="0"/>
                      </a:rPr>
                      <m:t>𝑘</m:t>
                    </m:r>
                    <m:r>
                      <a:rPr lang="en-US" b="0" i="1" smtClean="0">
                        <a:latin typeface="Cambria Math"/>
                      </a:rPr>
                      <m:t> </m:t>
                    </m:r>
                    <m:r>
                      <a:rPr lang="en-US" i="1">
                        <a:latin typeface="Cambria Math" panose="02040503050406030204" pitchFamily="18" charset="0"/>
                      </a:rPr>
                      <m:t>×</m:t>
                    </m:r>
                    <m:r>
                      <a:rPr lang="en-US" b="0" i="1" smtClean="0">
                        <a:latin typeface="Cambria Math"/>
                      </a:rPr>
                      <m:t> </m:t>
                    </m:r>
                    <m:r>
                      <a:rPr lang="en-US" i="1">
                        <a:latin typeface="Cambria Math" panose="02040503050406030204" pitchFamily="18" charset="0"/>
                      </a:rPr>
                      <m:t>𝐺</m:t>
                    </m:r>
                    <m:r>
                      <a:rPr lang="en-US" b="0" i="1" smtClean="0">
                        <a:latin typeface="Cambria Math"/>
                      </a:rPr>
                      <m:t> </m:t>
                    </m:r>
                    <m:r>
                      <a:rPr lang="en-US" i="1">
                        <a:latin typeface="Cambria Math" panose="02040503050406030204" pitchFamily="18" charset="0"/>
                      </a:rPr>
                      <m:t>=</m:t>
                    </m:r>
                    <m:r>
                      <a:rPr lang="en-US" b="0" i="1" smtClean="0">
                        <a:latin typeface="Cambria Math"/>
                      </a:rPr>
                      <m:t> </m:t>
                    </m:r>
                    <m:r>
                      <a:rPr lang="en-US" i="1">
                        <a:latin typeface="Cambria Math" panose="02040503050406030204" pitchFamily="18" charset="0"/>
                      </a:rPr>
                      <m:t>∞</m:t>
                    </m:r>
                  </m:oMath>
                </a14:m>
                <a:endParaRPr lang="en-US">
                  <a:sym typeface="Symbol" panose="05050102010706020507" pitchFamily="18" charset="2"/>
                </a:endParaRPr>
              </a:p>
              <a:p>
                <a:r>
                  <a:rPr lang="en-US">
                    <a:sym typeface="Symbol" panose="05050102010706020507" pitchFamily="18" charset="2"/>
                  </a:rPr>
                  <a:t>Co-factor </a:t>
                </a:r>
                <a:endParaRPr lang="en-US" i="1">
                  <a:latin typeface="Cambria Math" panose="02040503050406030204" pitchFamily="18" charset="0"/>
                  <a:sym typeface="Symbol" panose="05050102010706020507" pitchFamily="18" charset="2"/>
                </a:endParaRPr>
              </a:p>
              <a:p>
                <a:pPr marL="0" indent="0">
                  <a:buFont typeface="Arial" charse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sym typeface="Symbol" panose="05050102010706020507" pitchFamily="18" charset="2"/>
                        </a:rPr>
                        <m:t>h</m:t>
                      </m:r>
                      <m:r>
                        <a:rPr lang="en-US" i="1">
                          <a:latin typeface="Cambria Math" panose="02040503050406030204" pitchFamily="18" charset="0"/>
                          <a:sym typeface="Symbol" panose="05050102010706020507" pitchFamily="18" charset="2"/>
                        </a:rPr>
                        <m:t> = </m:t>
                      </m:r>
                      <m:f>
                        <m:fPr>
                          <m:ctrlPr>
                            <a:rPr lang="en-US" i="1">
                              <a:latin typeface="Cambria Math" panose="02040503050406030204" pitchFamily="18" charset="0"/>
                              <a:sym typeface="Symbol" panose="05050102010706020507" pitchFamily="18" charset="2"/>
                            </a:rPr>
                          </m:ctrlPr>
                        </m:fPr>
                        <m:num>
                          <m:r>
                            <a:rPr lang="en-US" i="1">
                              <a:latin typeface="Cambria Math" panose="02040503050406030204" pitchFamily="18" charset="0"/>
                              <a:sym typeface="Symbol" panose="05050102010706020507" pitchFamily="18" charset="2"/>
                            </a:rPr>
                            <m:t>𝑡𝑜𝑡𝑎𝑙</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𝑛𝑢𝑚𝑏𝑒𝑟</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𝑜𝑓</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𝑝𝑜𝑖𝑛𝑡𝑠</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𝑜𝑛</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𝑐𝑢𝑟𝑣𝑒</m:t>
                          </m:r>
                        </m:num>
                        <m:den>
                          <m:r>
                            <a:rPr lang="en-US" i="1">
                              <a:latin typeface="Cambria Math" panose="02040503050406030204" pitchFamily="18" charset="0"/>
                              <a:sym typeface="Symbol" panose="05050102010706020507" pitchFamily="18" charset="2"/>
                            </a:rPr>
                            <m:t>𝑛</m:t>
                          </m:r>
                        </m:den>
                      </m:f>
                      <m:r>
                        <a:rPr lang="en-US" b="0" i="1" smtClean="0">
                          <a:latin typeface="Cambria Math"/>
                          <a:sym typeface="Symbol" panose="05050102010706020507" pitchFamily="18" charset="2"/>
                        </a:rPr>
                        <m:t> </m:t>
                      </m:r>
                      <m:r>
                        <a:rPr lang="en-US" i="1">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 </m:t>
                      </m:r>
                      <m:r>
                        <a:rPr lang="en-US" i="1">
                          <a:latin typeface="Cambria Math" panose="02040503050406030204" pitchFamily="18" charset="0"/>
                          <a:sym typeface="Symbol" panose="05050102010706020507" pitchFamily="18" charset="2"/>
                        </a:rPr>
                        <m:t>1</m:t>
                      </m:r>
                    </m:oMath>
                  </m:oMathPara>
                </a14:m>
                <a:endParaRPr lang="en-US">
                  <a:sym typeface="Symbol" panose="05050102010706020507" pitchFamily="18" charset="2"/>
                </a:endParaRPr>
              </a:p>
              <a:p>
                <a:r>
                  <a:rPr lang="en-US">
                    <a:sym typeface="Symbol" panose="05050102010706020507" pitchFamily="18" charset="2"/>
                  </a:rPr>
                  <a:t>Domain parameters </a:t>
                </a:r>
                <a14:m>
                  <m:oMath xmlns:m="http://schemas.openxmlformats.org/officeDocument/2006/math">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𝑝</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𝑎</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𝑏</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𝐺</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𝑛</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h</m:t>
                    </m:r>
                    <m:r>
                      <a:rPr lang="en-US" i="1">
                        <a:latin typeface="Cambria Math" panose="02040503050406030204" pitchFamily="18" charset="0"/>
                        <a:sym typeface="Symbol" panose="05050102010706020507" pitchFamily="18" charset="2"/>
                      </a:rPr>
                      <m:t>}</m:t>
                    </m:r>
                  </m:oMath>
                </a14:m>
                <a:r>
                  <a:rPr lang="en-US"/>
                  <a:t> </a:t>
                </a:r>
              </a:p>
              <a:p>
                <a:pPr lvl="1"/>
                <a14:m>
                  <m:oMath xmlns:m="http://schemas.openxmlformats.org/officeDocument/2006/math">
                    <m:r>
                      <a:rPr lang="en-US" i="1">
                        <a:latin typeface="Cambria Math" panose="02040503050406030204" pitchFamily="18" charset="0"/>
                        <a:sym typeface="Symbol" panose="05050102010706020507" pitchFamily="18" charset="2"/>
                      </a:rPr>
                      <m:t>𝑝</m:t>
                    </m:r>
                  </m:oMath>
                </a14:m>
                <a:r>
                  <a:rPr lang="en-US">
                    <a:sym typeface="Symbol" panose="05050102010706020507" pitchFamily="18" charset="2"/>
                  </a:rPr>
                  <a:t>: field parameter (modulo)</a:t>
                </a:r>
              </a:p>
              <a:p>
                <a:pPr lvl="1"/>
                <a14:m>
                  <m:oMath xmlns:m="http://schemas.openxmlformats.org/officeDocument/2006/math">
                    <m:r>
                      <a:rPr lang="en-US" i="1">
                        <a:latin typeface="Cambria Math" panose="02040503050406030204" pitchFamily="18" charset="0"/>
                        <a:sym typeface="Symbol" panose="05050102010706020507" pitchFamily="18" charset="2"/>
                      </a:rPr>
                      <m:t>𝑎</m:t>
                    </m:r>
                    <m:r>
                      <a:rPr lang="en-US" i="1">
                        <a:latin typeface="Cambria Math" panose="02040503050406030204" pitchFamily="18" charset="0"/>
                        <a:sym typeface="Symbol" panose="05050102010706020507" pitchFamily="18" charset="2"/>
                      </a:rPr>
                      <m:t>, </m:t>
                    </m:r>
                    <m:r>
                      <a:rPr lang="en-US" i="1">
                        <a:latin typeface="Cambria Math" panose="02040503050406030204" pitchFamily="18" charset="0"/>
                        <a:sym typeface="Symbol" panose="05050102010706020507" pitchFamily="18" charset="2"/>
                      </a:rPr>
                      <m:t>𝑏</m:t>
                    </m:r>
                  </m:oMath>
                </a14:m>
                <a:r>
                  <a:rPr lang="en-US">
                    <a:sym typeface="Symbol" panose="05050102010706020507" pitchFamily="18" charset="2"/>
                  </a:rPr>
                  <a:t>: define the curve</a:t>
                </a:r>
              </a:p>
              <a:p>
                <a:pPr lvl="1"/>
                <a:r>
                  <a:rPr lang="en-US">
                    <a:sym typeface="Symbol" panose="05050102010706020507" pitchFamily="18" charset="2"/>
                  </a:rPr>
                  <a:t>All parameters known to communicating parties and potential eavesdroppers</a:t>
                </a:r>
              </a:p>
              <a:p>
                <a:pPr lvl="1"/>
                <a:endParaRPr lang="en-US"/>
              </a:p>
            </p:txBody>
          </p:sp>
        </mc:Choice>
        <mc:Fallback xmlns="">
          <p:sp>
            <p:nvSpPr>
              <p:cNvPr id="16" name="Content Placeholder 2">
                <a:extLst>
                  <a:ext uri="{FF2B5EF4-FFF2-40B4-BE49-F238E27FC236}">
                    <a16:creationId xmlns:a16="http://schemas.microsoft.com/office/drawing/2014/main" id="{62415FB3-4DD1-44B7-99CC-21ADC03CB489}"/>
                  </a:ext>
                </a:extLst>
              </p:cNvPr>
              <p:cNvSpPr txBox="1">
                <a:spLocks noRot="1" noChangeAspect="1" noMove="1" noResize="1" noEditPoints="1" noAdjustHandles="1" noChangeArrowheads="1" noChangeShapeType="1" noTextEdit="1"/>
              </p:cNvSpPr>
              <p:nvPr/>
            </p:nvSpPr>
            <p:spPr>
              <a:xfrm>
                <a:off x="6365095" y="1620481"/>
                <a:ext cx="5347480" cy="4515207"/>
              </a:xfrm>
              <a:prstGeom prst="rect">
                <a:avLst/>
              </a:prstGeom>
              <a:blipFill>
                <a:blip r:embed="rId5"/>
                <a:stretch>
                  <a:fillRect l="-2737" t="-1754" r="-3649"/>
                </a:stretch>
              </a:blipFill>
            </p:spPr>
            <p:txBody>
              <a:bodyPr/>
              <a:lstStyle/>
              <a:p>
                <a:r>
                  <a:rPr lang="en-US">
                    <a:noFill/>
                  </a:rPr>
                  <a:t> </a:t>
                </a:r>
              </a:p>
            </p:txBody>
          </p:sp>
        </mc:Fallback>
      </mc:AlternateContent>
    </p:spTree>
    <p:extLst>
      <p:ext uri="{BB962C8B-B14F-4D97-AF65-F5344CB8AC3E}">
        <p14:creationId xmlns:p14="http://schemas.microsoft.com/office/powerpoint/2010/main" val="2230155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Elliptic Curve Diffie-Hellman (ECDH) key establishment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a:p>
              <a:p>
                <a:r>
                  <a:rPr lang="en-US"/>
                  <a:t>Alice picks a random number </a:t>
                </a:r>
                <a14:m>
                  <m:oMath xmlns:m="http://schemas.openxmlformats.org/officeDocument/2006/math">
                    <m:r>
                      <a:rPr lang="en-US" b="0" i="1" smtClean="0">
                        <a:latin typeface="Cambria Math" panose="02040503050406030204" pitchFamily="18" charset="0"/>
                      </a:rPr>
                      <m:t>𝛼</m:t>
                    </m:r>
                  </m:oMath>
                </a14:m>
                <a:r>
                  <a:rPr lang="en-US"/>
                  <a:t> (private key), s.t. </a:t>
                </a:r>
                <a14:m>
                  <m:oMath xmlns:m="http://schemas.openxmlformats.org/officeDocument/2006/math">
                    <m:r>
                      <a:rPr lang="en-US" b="0" i="1" smtClean="0">
                        <a:latin typeface="Cambria Math" panose="02040503050406030204" pitchFamily="18" charset="0"/>
                      </a:rPr>
                      <m:t>1</m:t>
                    </m:r>
                    <m:r>
                      <a:rPr lang="en-US" b="0" i="1" smtClean="0">
                        <a:latin typeface="Cambria Math"/>
                      </a:rPr>
                      <m:t> </m:t>
                    </m:r>
                    <m:r>
                      <a:rPr lang="en-US" b="0" i="1" smtClean="0">
                        <a:latin typeface="Cambria Math" panose="02040503050406030204" pitchFamily="18" charset="0"/>
                      </a:rPr>
                      <m:t>&lt;</m:t>
                    </m:r>
                    <m:r>
                      <a:rPr lang="en-US" b="0" i="1" smtClean="0">
                        <a:latin typeface="Cambria Math"/>
                      </a:rPr>
                      <m:t> </m:t>
                    </m:r>
                    <m:r>
                      <a:rPr lang="en-US" b="0" i="1" smtClean="0">
                        <a:latin typeface="Cambria Math" panose="02040503050406030204" pitchFamily="18" charset="0"/>
                      </a:rPr>
                      <m:t>𝛼</m:t>
                    </m:r>
                    <m:r>
                      <a:rPr lang="en-US" b="0" i="1" smtClean="0">
                        <a:latin typeface="Cambria Math"/>
                      </a:rPr>
                      <m:t> </m:t>
                    </m:r>
                    <m:r>
                      <a:rPr lang="en-US" b="0" i="1" smtClean="0">
                        <a:latin typeface="Cambria Math" panose="02040503050406030204" pitchFamily="18" charset="0"/>
                      </a:rPr>
                      <m:t>&lt;</m:t>
                    </m:r>
                    <m:r>
                      <a:rPr lang="en-US" b="0" i="1" smtClean="0">
                        <a:latin typeface="Cambria Math"/>
                      </a:rPr>
                      <m:t> </m:t>
                    </m:r>
                    <m:r>
                      <a:rPr lang="en-US" b="0" i="1" smtClean="0">
                        <a:latin typeface="Cambria Math" panose="02040503050406030204" pitchFamily="18" charset="0"/>
                      </a:rPr>
                      <m:t>𝑛</m:t>
                    </m:r>
                    <m:r>
                      <a:rPr lang="en-US" b="0" i="1" smtClean="0">
                        <a:latin typeface="Cambria Math"/>
                      </a:rPr>
                      <m:t> </m:t>
                    </m:r>
                    <m:r>
                      <a:rPr lang="en-US" b="0" i="1" smtClean="0">
                        <a:latin typeface="Cambria Math" panose="02040503050406030204" pitchFamily="18" charset="0"/>
                      </a:rPr>
                      <m:t>−</m:t>
                    </m:r>
                    <m:r>
                      <a:rPr lang="en-US" b="0" i="1" smtClean="0">
                        <a:latin typeface="Cambria Math"/>
                      </a:rPr>
                      <m:t> </m:t>
                    </m:r>
                    <m:r>
                      <a:rPr lang="en-US" b="0" i="1" smtClean="0">
                        <a:latin typeface="Cambria Math" panose="02040503050406030204" pitchFamily="18" charset="0"/>
                      </a:rPr>
                      <m:t>1</m:t>
                    </m:r>
                    <m:r>
                      <a:rPr lang="en-US" b="0" i="0" smtClean="0">
                        <a:latin typeface="Cambria Math" panose="02040503050406030204" pitchFamily="18" charset="0"/>
                      </a:rPr>
                      <m:t>;</m:t>
                    </m:r>
                  </m:oMath>
                </a14:m>
                <a:r>
                  <a:rPr lang="en-US"/>
                  <a:t> sends </a:t>
                </a:r>
                <a14:m>
                  <m:oMath xmlns:m="http://schemas.openxmlformats.org/officeDocument/2006/math">
                    <m:r>
                      <a:rPr lang="en-US" i="1" smtClean="0">
                        <a:latin typeface="Cambria Math" panose="02040503050406030204" pitchFamily="18" charset="0"/>
                      </a:rPr>
                      <m:t>𝐴</m:t>
                    </m:r>
                    <m:r>
                      <a:rPr lang="en-US" b="0" i="1" smtClean="0">
                        <a:latin typeface="Cambria Math"/>
                      </a:rPr>
                      <m:t> </m:t>
                    </m:r>
                    <m:r>
                      <a:rPr lang="en-US" i="1" smtClean="0">
                        <a:latin typeface="Cambria Math" panose="02040503050406030204" pitchFamily="18" charset="0"/>
                      </a:rPr>
                      <m:t>=</m:t>
                    </m:r>
                    <m:r>
                      <a:rPr lang="en-US" b="0" i="1" smtClean="0">
                        <a:latin typeface="Cambria Math"/>
                      </a:rPr>
                      <m:t> </m:t>
                    </m:r>
                    <m:r>
                      <a:rPr lang="en-US" b="0" i="1" smtClean="0">
                        <a:latin typeface="Cambria Math" panose="02040503050406030204" pitchFamily="18" charset="0"/>
                      </a:rPr>
                      <m:t>𝛼</m:t>
                    </m:r>
                    <m:r>
                      <a:rPr lang="en-US" i="1" smtClean="0">
                        <a:latin typeface="Cambria Math" panose="02040503050406030204" pitchFamily="18" charset="0"/>
                        <a:sym typeface="Symbol" panose="05050102010706020507" pitchFamily="18" charset="2"/>
                      </a:rPr>
                      <m:t>𝐺</m:t>
                    </m:r>
                  </m:oMath>
                </a14:m>
                <a:r>
                  <a:rPr lang="en-US">
                    <a:sym typeface="Symbol" panose="05050102010706020507" pitchFamily="18" charset="2"/>
                  </a:rPr>
                  <a:t> </a:t>
                </a:r>
              </a:p>
              <a:p>
                <a:r>
                  <a:rPr lang="en-US">
                    <a:sym typeface="Symbol" panose="05050102010706020507" pitchFamily="18" charset="2"/>
                  </a:rPr>
                  <a:t>Bob </a:t>
                </a:r>
                <a:r>
                  <a:rPr lang="en-US"/>
                  <a:t>picks a random number </a:t>
                </a:r>
                <a14:m>
                  <m:oMath xmlns:m="http://schemas.openxmlformats.org/officeDocument/2006/math">
                    <m:r>
                      <a:rPr lang="en-US" b="0" i="1" smtClean="0">
                        <a:latin typeface="Cambria Math" panose="02040503050406030204" pitchFamily="18" charset="0"/>
                      </a:rPr>
                      <m:t>𝛽</m:t>
                    </m:r>
                  </m:oMath>
                </a14:m>
                <a:r>
                  <a:rPr lang="en-US"/>
                  <a:t> (private key), s.t. </a:t>
                </a:r>
                <a14:m>
                  <m:oMath xmlns:m="http://schemas.openxmlformats.org/officeDocument/2006/math">
                    <m:r>
                      <a:rPr lang="en-US" i="1">
                        <a:latin typeface="Cambria Math" panose="02040503050406030204" pitchFamily="18" charset="0"/>
                      </a:rPr>
                      <m:t>1</m:t>
                    </m:r>
                    <m:r>
                      <a:rPr lang="en-US" b="0" i="1" smtClean="0">
                        <a:latin typeface="Cambria Math"/>
                      </a:rPr>
                      <m:t> </m:t>
                    </m:r>
                    <m:r>
                      <a:rPr lang="en-US" i="1">
                        <a:latin typeface="Cambria Math" panose="02040503050406030204" pitchFamily="18" charset="0"/>
                      </a:rPr>
                      <m:t>&lt;</m:t>
                    </m:r>
                    <m:r>
                      <a:rPr lang="en-US" b="0" i="1" smtClean="0">
                        <a:latin typeface="Cambria Math"/>
                      </a:rPr>
                      <m:t> </m:t>
                    </m:r>
                    <m:r>
                      <a:rPr lang="en-US" b="0" i="1" smtClean="0">
                        <a:latin typeface="Cambria Math" panose="02040503050406030204" pitchFamily="18" charset="0"/>
                      </a:rPr>
                      <m:t>𝛽</m:t>
                    </m:r>
                    <m:r>
                      <a:rPr lang="en-US" b="0" i="1" smtClean="0">
                        <a:latin typeface="Cambria Math"/>
                      </a:rPr>
                      <m:t> </m:t>
                    </m:r>
                    <m:r>
                      <a:rPr lang="en-US" i="1">
                        <a:latin typeface="Cambria Math" panose="02040503050406030204" pitchFamily="18" charset="0"/>
                      </a:rPr>
                      <m:t>&lt;</m:t>
                    </m:r>
                    <m:r>
                      <a:rPr lang="en-US" b="0" i="1" smtClean="0">
                        <a:latin typeface="Cambria Math"/>
                      </a:rPr>
                      <m:t> </m:t>
                    </m:r>
                    <m:r>
                      <a:rPr lang="en-US" i="1">
                        <a:latin typeface="Cambria Math" panose="02040503050406030204" pitchFamily="18" charset="0"/>
                      </a:rPr>
                      <m:t>𝑛</m:t>
                    </m:r>
                    <m:r>
                      <a:rPr lang="en-US" b="0" i="1" smtClean="0">
                        <a:latin typeface="Cambria Math"/>
                      </a:rPr>
                      <m:t> </m:t>
                    </m:r>
                    <m:r>
                      <a:rPr lang="en-US" i="1">
                        <a:latin typeface="Cambria Math" panose="02040503050406030204" pitchFamily="18" charset="0"/>
                      </a:rPr>
                      <m:t>−</m:t>
                    </m:r>
                    <m:r>
                      <a:rPr lang="en-US" b="0" i="1" smtClean="0">
                        <a:latin typeface="Cambria Math"/>
                      </a:rPr>
                      <m:t> </m:t>
                    </m:r>
                    <m:r>
                      <a:rPr lang="en-US" i="1">
                        <a:latin typeface="Cambria Math" panose="02040503050406030204" pitchFamily="18" charset="0"/>
                      </a:rPr>
                      <m:t>1; </m:t>
                    </m:r>
                  </m:oMath>
                </a14:m>
                <a:r>
                  <a:rPr lang="en-US">
                    <a:sym typeface="Symbol" panose="05050102010706020507" pitchFamily="18" charset="2"/>
                  </a:rPr>
                  <a:t>sends </a:t>
                </a:r>
                <a14:m>
                  <m:oMath xmlns:m="http://schemas.openxmlformats.org/officeDocument/2006/math">
                    <m:r>
                      <a:rPr lang="en-US" i="1" smtClean="0">
                        <a:latin typeface="Cambria Math" panose="02040503050406030204" pitchFamily="18" charset="0"/>
                        <a:sym typeface="Symbol" panose="05050102010706020507" pitchFamily="18" charset="2"/>
                      </a:rPr>
                      <m:t>𝐵</m:t>
                    </m:r>
                    <m:r>
                      <a:rPr lang="en-US" b="0" i="1" smtClean="0">
                        <a:latin typeface="Cambria Math"/>
                        <a:sym typeface="Symbol" panose="05050102010706020507" pitchFamily="18" charset="2"/>
                      </a:rPr>
                      <m:t> </m:t>
                    </m:r>
                    <m:r>
                      <a:rPr lang="en-US"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 </m:t>
                    </m:r>
                    <m:r>
                      <a:rPr lang="en-US" b="0" i="1" smtClean="0">
                        <a:latin typeface="Cambria Math" panose="02040503050406030204" pitchFamily="18" charset="0"/>
                        <a:sym typeface="Symbol" panose="05050102010706020507" pitchFamily="18" charset="2"/>
                      </a:rPr>
                      <m:t>𝛽</m:t>
                    </m:r>
                    <m:r>
                      <a:rPr lang="en-US" i="1" smtClean="0">
                        <a:latin typeface="Cambria Math" panose="02040503050406030204" pitchFamily="18" charset="0"/>
                        <a:sym typeface="Symbol" panose="05050102010706020507" pitchFamily="18" charset="2"/>
                      </a:rPr>
                      <m:t>𝐺</m:t>
                    </m:r>
                  </m:oMath>
                </a14:m>
                <a:endParaRPr lang="en-US">
                  <a:sym typeface="Symbol" panose="05050102010706020507" pitchFamily="18" charset="2"/>
                </a:endParaRPr>
              </a:p>
              <a:p>
                <a:r>
                  <a:rPr lang="en-US">
                    <a:sym typeface="Symbol" panose="05050102010706020507" pitchFamily="18" charset="2"/>
                  </a:rPr>
                  <a:t>Alice computes </a:t>
                </a:r>
                <a14:m>
                  <m:oMath xmlns:m="http://schemas.openxmlformats.org/officeDocument/2006/math">
                    <m:r>
                      <a:rPr lang="en-US" b="0" i="1" smtClean="0">
                        <a:latin typeface="Cambria Math" panose="02040503050406030204" pitchFamily="18" charset="0"/>
                        <a:sym typeface="Symbol" panose="05050102010706020507" pitchFamily="18" charset="2"/>
                      </a:rPr>
                      <m:t>𝛼</m:t>
                    </m:r>
                    <m:r>
                      <a:rPr lang="en-US" i="1" smtClean="0">
                        <a:latin typeface="Cambria Math" panose="02040503050406030204" pitchFamily="18" charset="0"/>
                        <a:sym typeface="Symbol" panose="05050102010706020507" pitchFamily="18" charset="2"/>
                      </a:rPr>
                      <m:t>𝐵</m:t>
                    </m:r>
                  </m:oMath>
                </a14:m>
                <a:r>
                  <a:rPr lang="en-US">
                    <a:sym typeface="Symbol" panose="05050102010706020507" pitchFamily="18" charset="2"/>
                  </a:rPr>
                  <a:t>, Bob computes </a:t>
                </a:r>
                <a14:m>
                  <m:oMath xmlns:m="http://schemas.openxmlformats.org/officeDocument/2006/math">
                    <m:r>
                      <a:rPr lang="en-US" b="0" i="1" smtClean="0">
                        <a:latin typeface="Cambria Math" panose="02040503050406030204" pitchFamily="18" charset="0"/>
                        <a:sym typeface="Symbol" panose="05050102010706020507" pitchFamily="18" charset="2"/>
                      </a:rPr>
                      <m:t>𝛽</m:t>
                    </m:r>
                    <m:r>
                      <a:rPr lang="en-US" i="1" smtClean="0">
                        <a:latin typeface="Cambria Math" panose="02040503050406030204" pitchFamily="18" charset="0"/>
                        <a:sym typeface="Symbol" panose="05050102010706020507" pitchFamily="18" charset="2"/>
                      </a:rPr>
                      <m:t>𝐵</m:t>
                    </m:r>
                  </m:oMath>
                </a14:m>
                <a:endParaRPr lang="en-US">
                  <a:sym typeface="Symbol" panose="05050102010706020507" pitchFamily="18" charset="2"/>
                </a:endParaRPr>
              </a:p>
              <a:p>
                <a:r>
                  <a:rPr lang="en-US">
                    <a:sym typeface="Symbol" panose="05050102010706020507" pitchFamily="18" charset="2"/>
                  </a:rPr>
                  <a:t>Result obtained by both is the same: </a:t>
                </a:r>
                <a14:m>
                  <m:oMath xmlns:m="http://schemas.openxmlformats.org/officeDocument/2006/math">
                    <m:r>
                      <a:rPr lang="en-US" i="1" smtClean="0">
                        <a:latin typeface="Cambria Math" panose="02040503050406030204" pitchFamily="18" charset="0"/>
                        <a:sym typeface="Symbol" panose="05050102010706020507" pitchFamily="18" charset="2"/>
                      </a:rPr>
                      <m:t>𝑃</m:t>
                    </m:r>
                    <m:r>
                      <a:rPr lang="en-US"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𝛼𝛽</m:t>
                    </m:r>
                    <m:r>
                      <a:rPr lang="en-US" i="1">
                        <a:latin typeface="Cambria Math" panose="02040503050406030204" pitchFamily="18" charset="0"/>
                        <a:sym typeface="Symbol" panose="05050102010706020507" pitchFamily="18" charset="2"/>
                      </a:rPr>
                      <m:t>𝐺</m:t>
                    </m:r>
                  </m:oMath>
                </a14:m>
                <a:r>
                  <a:rPr lang="en-US">
                    <a:sym typeface="Symbol" panose="05050102010706020507" pitchFamily="18" charset="2"/>
                  </a:rPr>
                  <a:t> </a:t>
                </a:r>
                <a:r>
                  <a:rPr lang="en-US">
                    <a:latin typeface="Times New Roman" panose="02020603050405020304" pitchFamily="18" charset="0"/>
                    <a:cs typeface="Times New Roman" panose="02020603050405020304" pitchFamily="18" charset="0"/>
                    <a:sym typeface="Symbol" panose="05050102010706020507" pitchFamily="18" charset="2"/>
                  </a:rPr>
                  <a:t>→ </a:t>
                </a:r>
                <a:r>
                  <a:rPr lang="en-US">
                    <a:sym typeface="Symbol" panose="05050102010706020507" pitchFamily="18" charset="2"/>
                  </a:rPr>
                  <a:t>shared key established</a:t>
                </a:r>
              </a:p>
              <a:p>
                <a:r>
                  <a:rPr lang="en-US">
                    <a:sym typeface="Symbol" panose="05050102010706020507" pitchFamily="18" charset="2"/>
                  </a:rPr>
                  <a:t>An attacker has no way of computing </a:t>
                </a:r>
                <a14:m>
                  <m:oMath xmlns:m="http://schemas.openxmlformats.org/officeDocument/2006/math">
                    <m:r>
                      <a:rPr lang="en-US" i="1" smtClean="0">
                        <a:latin typeface="Cambria Math" panose="02040503050406030204" pitchFamily="18" charset="0"/>
                        <a:sym typeface="Symbol" panose="05050102010706020507" pitchFamily="18" charset="2"/>
                      </a:rPr>
                      <m:t>𝑃</m:t>
                    </m:r>
                  </m:oMath>
                </a14:m>
                <a:r>
                  <a:rPr lang="en-US">
                    <a:sym typeface="Symbol" panose="05050102010706020507" pitchFamily="18" charset="2"/>
                  </a:rPr>
                  <a:t>, unless they know </a:t>
                </a:r>
                <a14:m>
                  <m:oMath xmlns:m="http://schemas.openxmlformats.org/officeDocument/2006/math">
                    <m:r>
                      <a:rPr lang="en-US" b="0" i="1" smtClean="0">
                        <a:latin typeface="Cambria Math" panose="02040503050406030204" pitchFamily="18" charset="0"/>
                        <a:sym typeface="Symbol" panose="05050102010706020507" pitchFamily="18" charset="2"/>
                      </a:rPr>
                      <m:t>𝛼</m:t>
                    </m:r>
                  </m:oMath>
                </a14:m>
                <a:r>
                  <a:rPr lang="en-US">
                    <a:sym typeface="Symbol" panose="05050102010706020507" pitchFamily="18" charset="2"/>
                  </a:rPr>
                  <a:t> or </a:t>
                </a:r>
                <a14:m>
                  <m:oMath xmlns:m="http://schemas.openxmlformats.org/officeDocument/2006/math">
                    <m:r>
                      <a:rPr lang="en-US" b="0" i="1" smtClean="0">
                        <a:latin typeface="Cambria Math" panose="02040503050406030204" pitchFamily="18" charset="0"/>
                        <a:sym typeface="Symbol" panose="05050102010706020507" pitchFamily="18" charset="2"/>
                      </a:rPr>
                      <m:t>𝛽</m:t>
                    </m:r>
                  </m:oMath>
                </a14:m>
                <a:r>
                  <a:rPr lang="en-US">
                    <a:sym typeface="Symbol" panose="05050102010706020507" pitchFamily="18" charset="2"/>
                  </a:rPr>
                  <a:t>, or they solve the elliptic curve discrete logarithm problem that is hard</a:t>
                </a:r>
              </a:p>
              <a:p>
                <a:r>
                  <a:rPr lang="en-US">
                    <a:sym typeface="Symbol" panose="05050102010706020507" pitchFamily="18" charset="2"/>
                  </a:rPr>
                  <a:t>Curves worked by mathematicians and proven to be robust should be used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74"/>
                </a:stretch>
              </a:blipFill>
            </p:spPr>
            <p:txBody>
              <a:bodyPr/>
              <a:lstStyle/>
              <a:p>
                <a:r>
                  <a:rPr lang="en-US">
                    <a:noFill/>
                  </a:rPr>
                  <a:t> </a:t>
                </a:r>
              </a:p>
            </p:txBody>
          </p:sp>
        </mc:Fallback>
      </mc:AlternateContent>
    </p:spTree>
    <p:extLst>
      <p:ext uri="{BB962C8B-B14F-4D97-AF65-F5344CB8AC3E}">
        <p14:creationId xmlns:p14="http://schemas.microsoft.com/office/powerpoint/2010/main" val="3817859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a:prstGeom prst="rect">
            <a:avLst/>
          </a:prstGeom>
        </p:spPr>
        <p:txBody>
          <a:bodyPr anchor="t">
            <a:normAutofit/>
          </a:bodyPr>
          <a:lstStyle/>
          <a:p>
            <a:r>
              <a:rPr lang="en-US"/>
              <a:t>Securing wireless communications</a:t>
            </a:r>
          </a:p>
        </p:txBody>
      </p:sp>
      <p:graphicFrame>
        <p:nvGraphicFramePr>
          <p:cNvPr id="5" name="Content Placeholder 2">
            <a:extLst>
              <a:ext uri="{FF2B5EF4-FFF2-40B4-BE49-F238E27FC236}">
                <a16:creationId xmlns:a16="http://schemas.microsoft.com/office/drawing/2014/main" id="{0532539C-10AB-4A65-A9DF-EB8DFF098B2C}"/>
              </a:ext>
            </a:extLst>
          </p:cNvPr>
          <p:cNvGraphicFramePr>
            <a:graphicFrameLocks noGrp="1"/>
          </p:cNvGraphicFramePr>
          <p:nvPr>
            <p:ph type="tbl" sz="quarter" idx="13"/>
            <p:extLst>
              <p:ext uri="{D42A27DB-BD31-4B8C-83A1-F6EECF244321}">
                <p14:modId xmlns:p14="http://schemas.microsoft.com/office/powerpoint/2010/main" val="3315790677"/>
              </p:ext>
            </p:extLst>
          </p:nvPr>
        </p:nvGraphicFramePr>
        <p:xfrm>
          <a:off x="479425" y="1259574"/>
          <a:ext cx="11233150" cy="475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9447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WPA2</a:t>
            </a:r>
          </a:p>
        </p:txBody>
      </p:sp>
      <p:sp>
        <p:nvSpPr>
          <p:cNvPr id="3" name="Content Placeholder 2"/>
          <p:cNvSpPr>
            <a:spLocks noGrp="1"/>
          </p:cNvSpPr>
          <p:nvPr>
            <p:ph idx="1"/>
          </p:nvPr>
        </p:nvSpPr>
        <p:spPr/>
        <p:txBody>
          <a:bodyPr/>
          <a:lstStyle/>
          <a:p>
            <a:r>
              <a:rPr lang="en-US"/>
              <a:t>Two protocols defined for initial authentication:</a:t>
            </a:r>
          </a:p>
          <a:p>
            <a:pPr lvl="1"/>
            <a:r>
              <a:rPr lang="en-US"/>
              <a:t>Via Pre-shared key (PSK) or </a:t>
            </a:r>
          </a:p>
          <a:p>
            <a:pPr lvl="1"/>
            <a:r>
              <a:rPr lang="en-US"/>
              <a:t>Using an authentication server and the Extensible Authentication Protocol (EAP) with different authentication options (TLS, Protected EAP, etc.)</a:t>
            </a:r>
          </a:p>
          <a:p>
            <a:r>
              <a:rPr lang="en-US"/>
              <a:t>After authentication, a shared secret key, known as Pairwise Master Key (PMK) is generated that is derived from a password that is cryptographically hashed</a:t>
            </a:r>
          </a:p>
          <a:p>
            <a:r>
              <a:rPr lang="en-US"/>
              <a:t>In PSK mode, the PMK is the PSK</a:t>
            </a:r>
          </a:p>
          <a:p>
            <a:r>
              <a:rPr lang="en-US"/>
              <a:t>Four-way handshake used to </a:t>
            </a:r>
          </a:p>
          <a:p>
            <a:pPr lvl="1"/>
            <a:r>
              <a:rPr lang="en-US"/>
              <a:t>enable the access point and client to prove to each other that they know the PSK/PMK, without disclosing the key</a:t>
            </a:r>
          </a:p>
          <a:p>
            <a:pPr lvl="1"/>
            <a:r>
              <a:rPr lang="en-US"/>
              <a:t>establish a Pairwise Transient Key (PTK) that is used to encrypt the traffic</a:t>
            </a:r>
          </a:p>
          <a:p>
            <a:r>
              <a:rPr lang="en-US"/>
              <a:t>AES then used to encrypt payload</a:t>
            </a:r>
          </a:p>
          <a:p>
            <a:pPr lvl="1"/>
            <a:endParaRPr lang="en-US"/>
          </a:p>
        </p:txBody>
      </p:sp>
    </p:spTree>
    <p:extLst>
      <p:ext uri="{BB962C8B-B14F-4D97-AF65-F5344CB8AC3E}">
        <p14:creationId xmlns:p14="http://schemas.microsoft.com/office/powerpoint/2010/main" val="102928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a:prstGeom prst="rect">
            <a:avLst/>
          </a:prstGeom>
        </p:spPr>
        <p:txBody>
          <a:bodyPr anchor="t">
            <a:normAutofit/>
          </a:bodyPr>
          <a:lstStyle/>
          <a:p>
            <a:r>
              <a:rPr lang="en-US"/>
              <a:t>Identifying vulnerabilities</a:t>
            </a:r>
          </a:p>
        </p:txBody>
      </p:sp>
      <p:graphicFrame>
        <p:nvGraphicFramePr>
          <p:cNvPr id="5" name="Content Placeholder 2">
            <a:extLst>
              <a:ext uri="{FF2B5EF4-FFF2-40B4-BE49-F238E27FC236}">
                <a16:creationId xmlns:a16="http://schemas.microsoft.com/office/drawing/2014/main" id="{8E2A5587-3A6E-4015-826C-2DEEF86B67B1}"/>
              </a:ext>
            </a:extLst>
          </p:cNvPr>
          <p:cNvGraphicFramePr>
            <a:graphicFrameLocks noGrp="1"/>
          </p:cNvGraphicFramePr>
          <p:nvPr>
            <p:ph type="tbl" sz="quarter" idx="13"/>
            <p:extLst>
              <p:ext uri="{D42A27DB-BD31-4B8C-83A1-F6EECF244321}">
                <p14:modId xmlns:p14="http://schemas.microsoft.com/office/powerpoint/2010/main" val="3044741257"/>
              </p:ext>
            </p:extLst>
          </p:nvPr>
        </p:nvGraphicFramePr>
        <p:xfrm>
          <a:off x="479425" y="1259574"/>
          <a:ext cx="11233150" cy="475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6286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B758-65EE-45A6-889A-7F6F0DD4EC5B}"/>
              </a:ext>
            </a:extLst>
          </p:cNvPr>
          <p:cNvSpPr>
            <a:spLocks noGrp="1"/>
          </p:cNvSpPr>
          <p:nvPr>
            <p:ph type="title"/>
          </p:nvPr>
        </p:nvSpPr>
        <p:spPr/>
        <p:txBody>
          <a:bodyPr/>
          <a:lstStyle/>
          <a:p>
            <a:r>
              <a:rPr lang="en-US"/>
              <a:t>Transport layer security (TLS)</a:t>
            </a:r>
          </a:p>
        </p:txBody>
      </p:sp>
      <p:sp>
        <p:nvSpPr>
          <p:cNvPr id="4" name="Text Placeholder 3">
            <a:extLst>
              <a:ext uri="{FF2B5EF4-FFF2-40B4-BE49-F238E27FC236}">
                <a16:creationId xmlns:a16="http://schemas.microsoft.com/office/drawing/2014/main" id="{14AE6D69-9CAC-4C98-AEC3-486F246A6082}"/>
              </a:ext>
            </a:extLst>
          </p:cNvPr>
          <p:cNvSpPr>
            <a:spLocks noGrp="1"/>
          </p:cNvSpPr>
          <p:nvPr>
            <p:ph type="body" sz="quarter" idx="13"/>
          </p:nvPr>
        </p:nvSpPr>
        <p:spPr/>
        <p:txBody>
          <a:bodyPr/>
          <a:lstStyle/>
          <a:p>
            <a:r>
              <a:rPr lang="en-US"/>
              <a:t>Provides encryption, authentication, and data integrity to applications</a:t>
            </a:r>
          </a:p>
        </p:txBody>
      </p:sp>
      <p:sp>
        <p:nvSpPr>
          <p:cNvPr id="7" name="Content Placeholder 6">
            <a:extLst>
              <a:ext uri="{FF2B5EF4-FFF2-40B4-BE49-F238E27FC236}">
                <a16:creationId xmlns:a16="http://schemas.microsoft.com/office/drawing/2014/main" id="{24D96EC9-C009-44E1-AEEC-89C24F4D4213}"/>
              </a:ext>
            </a:extLst>
          </p:cNvPr>
          <p:cNvSpPr>
            <a:spLocks noGrp="1"/>
          </p:cNvSpPr>
          <p:nvPr>
            <p:ph sz="quarter" idx="19"/>
          </p:nvPr>
        </p:nvSpPr>
        <p:spPr>
          <a:xfrm>
            <a:off x="477587" y="1620481"/>
            <a:ext cx="5347480" cy="4515207"/>
          </a:xfrm>
        </p:spPr>
        <p:txBody>
          <a:bodyPr/>
          <a:lstStyle/>
          <a:p>
            <a:r>
              <a:rPr lang="en-US"/>
              <a:t>Shared secret negotiated between peers</a:t>
            </a:r>
          </a:p>
          <a:p>
            <a:pPr algn="l"/>
            <a:r>
              <a:rPr lang="en-US"/>
              <a:t>Peers agree on TLS protocol version and choose cipher suites via three-way handshake</a:t>
            </a:r>
          </a:p>
          <a:p>
            <a:pPr algn="l"/>
            <a:r>
              <a:rPr lang="en-US"/>
              <a:t>Both authenticate their identity based on established chain of trust</a:t>
            </a:r>
          </a:p>
          <a:p>
            <a:pPr algn="l"/>
            <a:r>
              <a:rPr lang="en-US"/>
              <a:t>32-byte session identifier sent as part of ServerHello message during TLS negotiation</a:t>
            </a:r>
          </a:p>
          <a:p>
            <a:pPr algn="l"/>
            <a:r>
              <a:rPr lang="en-US"/>
              <a:t>Chain of trust used to verify the identity of parties (via certificate authority)</a:t>
            </a:r>
          </a:p>
          <a:p>
            <a:pPr algn="l"/>
            <a:r>
              <a:rPr lang="en-US"/>
              <a:t>Once a shared secret is established, this is used as a symmetric key to encrypt all TLS records. </a:t>
            </a:r>
          </a:p>
          <a:p>
            <a:pPr algn="l"/>
            <a:r>
              <a:rPr lang="en-US"/>
              <a:t>Each message signed with a Message Authentication Code (MAC)</a:t>
            </a:r>
          </a:p>
        </p:txBody>
      </p:sp>
      <p:pic>
        <p:nvPicPr>
          <p:cNvPr id="10" name="Content Placeholder 9" descr="A screenshot of a cell phone&#10;&#10;Description automatically generated">
            <a:extLst>
              <a:ext uri="{FF2B5EF4-FFF2-40B4-BE49-F238E27FC236}">
                <a16:creationId xmlns:a16="http://schemas.microsoft.com/office/drawing/2014/main" id="{2CE95CF0-07F0-4670-931A-3131AA25BE63}"/>
              </a:ext>
            </a:extLst>
          </p:cNvPr>
          <p:cNvPicPr>
            <a:picLocks noGrp="1" noChangeAspect="1"/>
          </p:cNvPicPr>
          <p:nvPr>
            <p:ph sz="quarter" idx="21"/>
          </p:nvPr>
        </p:nvPicPr>
        <p:blipFill>
          <a:blip r:embed="rId3"/>
          <a:stretch>
            <a:fillRect/>
          </a:stretch>
        </p:blipFill>
        <p:spPr>
          <a:xfrm>
            <a:off x="6682443" y="1620838"/>
            <a:ext cx="4688164" cy="4514850"/>
          </a:xfrm>
        </p:spPr>
      </p:pic>
    </p:spTree>
    <p:extLst>
      <p:ext uri="{BB962C8B-B14F-4D97-AF65-F5344CB8AC3E}">
        <p14:creationId xmlns:p14="http://schemas.microsoft.com/office/powerpoint/2010/main" val="3015673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C3B4A-5DD6-421B-B324-2FB288BA8DC3}"/>
              </a:ext>
            </a:extLst>
          </p:cNvPr>
          <p:cNvSpPr>
            <a:spLocks noGrp="1"/>
          </p:cNvSpPr>
          <p:nvPr>
            <p:ph type="title"/>
          </p:nvPr>
        </p:nvSpPr>
        <p:spPr/>
        <p:txBody>
          <a:bodyPr/>
          <a:lstStyle/>
          <a:p>
            <a:r>
              <a:rPr lang="en-US"/>
              <a:t>Coming next</a:t>
            </a:r>
          </a:p>
        </p:txBody>
      </p:sp>
      <p:graphicFrame>
        <p:nvGraphicFramePr>
          <p:cNvPr id="10" name="Table 10">
            <a:extLst>
              <a:ext uri="{FF2B5EF4-FFF2-40B4-BE49-F238E27FC236}">
                <a16:creationId xmlns:a16="http://schemas.microsoft.com/office/drawing/2014/main" id="{629BCCE0-D758-4341-AECE-F8CDE2C62AC6}"/>
              </a:ext>
            </a:extLst>
          </p:cNvPr>
          <p:cNvGraphicFramePr>
            <a:graphicFrameLocks noGrp="1"/>
          </p:cNvGraphicFramePr>
          <p:nvPr>
            <p:ph type="tbl" sz="quarter" idx="13"/>
            <p:extLst>
              <p:ext uri="{D42A27DB-BD31-4B8C-83A1-F6EECF244321}">
                <p14:modId xmlns:p14="http://schemas.microsoft.com/office/powerpoint/2010/main" val="2413353098"/>
              </p:ext>
            </p:extLst>
          </p:nvPr>
        </p:nvGraphicFramePr>
        <p:xfrm>
          <a:off x="479424" y="1258888"/>
          <a:ext cx="9197976" cy="2011680"/>
        </p:xfrm>
        <a:graphic>
          <a:graphicData uri="http://schemas.openxmlformats.org/drawingml/2006/table">
            <a:tbl>
              <a:tblPr firstRow="1" bandRow="1">
                <a:tableStyleId>{69012ECD-51FC-41F1-AA8D-1B2483CD663E}</a:tableStyleId>
              </a:tblPr>
              <a:tblGrid>
                <a:gridCol w="3813176">
                  <a:extLst>
                    <a:ext uri="{9D8B030D-6E8A-4147-A177-3AD203B41FA5}">
                      <a16:colId xmlns:a16="http://schemas.microsoft.com/office/drawing/2014/main" val="1947611529"/>
                    </a:ext>
                  </a:extLst>
                </a:gridCol>
                <a:gridCol w="5384800">
                  <a:extLst>
                    <a:ext uri="{9D8B030D-6E8A-4147-A177-3AD203B41FA5}">
                      <a16:colId xmlns:a16="http://schemas.microsoft.com/office/drawing/2014/main" val="2208612124"/>
                    </a:ext>
                  </a:extLst>
                </a:gridCol>
              </a:tblGrid>
              <a:tr h="370840">
                <a:tc>
                  <a:txBody>
                    <a:bodyPr/>
                    <a:lstStyle/>
                    <a:p>
                      <a:r>
                        <a:rPr lang="en-US" sz="2400" noProof="0"/>
                        <a:t>Module</a:t>
                      </a:r>
                    </a:p>
                  </a:txBody>
                  <a:tcPr/>
                </a:tc>
                <a:tc>
                  <a:txBody>
                    <a:bodyPr/>
                    <a:lstStyle/>
                    <a:p>
                      <a:r>
                        <a:rPr lang="en-US" sz="2400" noProof="0"/>
                        <a:t>Contents</a:t>
                      </a:r>
                    </a:p>
                  </a:txBody>
                  <a:tcPr/>
                </a:tc>
                <a:extLst>
                  <a:ext uri="{0D108BD9-81ED-4DB2-BD59-A6C34878D82A}">
                    <a16:rowId xmlns:a16="http://schemas.microsoft.com/office/drawing/2014/main" val="1447108313"/>
                  </a:ext>
                </a:extLst>
              </a:tr>
              <a:tr h="370840">
                <a:tc>
                  <a:txBody>
                    <a:bodyPr/>
                    <a:lstStyle/>
                    <a:p>
                      <a:r>
                        <a:rPr lang="en-US" sz="2400" noProof="0"/>
                        <a:t>Current and Future IoT Trends</a:t>
                      </a:r>
                    </a:p>
                  </a:txBody>
                  <a:tcPr>
                    <a:solidFill>
                      <a:schemeClr val="bg2"/>
                    </a:solidFill>
                  </a:tcPr>
                </a:tc>
                <a:tc>
                  <a:txBody>
                    <a:bodyPr/>
                    <a:lstStyle/>
                    <a:p>
                      <a:pPr marL="342900" indent="-342900">
                        <a:buFont typeface="Arial" panose="020B0604020202020204" pitchFamily="34" charset="0"/>
                        <a:buChar char="•"/>
                      </a:pPr>
                      <a:r>
                        <a:rPr lang="en-US" sz="2400" noProof="0"/>
                        <a:t>Machine learning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noProof="0"/>
                        <a:t>Edge computing</a:t>
                      </a:r>
                    </a:p>
                    <a:p>
                      <a:pPr marL="342900" indent="-342900">
                        <a:buFont typeface="Arial" panose="020B0604020202020204" pitchFamily="34" charset="0"/>
                        <a:buChar char="•"/>
                      </a:pPr>
                      <a:r>
                        <a:rPr lang="en-US" sz="2400" noProof="0"/>
                        <a:t>Platform Security Architecture</a:t>
                      </a:r>
                    </a:p>
                    <a:p>
                      <a:pPr marL="342900" indent="-342900">
                        <a:buFont typeface="Arial" panose="020B0604020202020204" pitchFamily="34" charset="0"/>
                        <a:buChar char="•"/>
                      </a:pPr>
                      <a:r>
                        <a:rPr lang="en-US" sz="2400" noProof="0"/>
                        <a:t>Research topics</a:t>
                      </a:r>
                    </a:p>
                  </a:txBody>
                  <a:tcPr/>
                </a:tc>
                <a:extLst>
                  <a:ext uri="{0D108BD9-81ED-4DB2-BD59-A6C34878D82A}">
                    <a16:rowId xmlns:a16="http://schemas.microsoft.com/office/drawing/2014/main" val="1890717972"/>
                  </a:ext>
                </a:extLst>
              </a:tr>
            </a:tbl>
          </a:graphicData>
        </a:graphic>
      </p:graphicFrame>
    </p:spTree>
    <p:extLst>
      <p:ext uri="{BB962C8B-B14F-4D97-AF65-F5344CB8AC3E}">
        <p14:creationId xmlns:p14="http://schemas.microsoft.com/office/powerpoint/2010/main" val="351315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6BA468C-485E-4E2A-8BA0-A8631F0C28FA}"/>
              </a:ext>
            </a:extLst>
          </p:cNvPr>
          <p:cNvSpPr/>
          <p:nvPr/>
        </p:nvSpPr>
        <p:spPr>
          <a:xfrm>
            <a:off x="479425" y="1554490"/>
            <a:ext cx="11233150" cy="2083232"/>
          </a:xfrm>
          <a:prstGeom prst="roundRect">
            <a:avLst>
              <a:gd name="adj" fmla="val 99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sz="2000" b="1">
              <a:solidFill>
                <a:schemeClr val="accent3"/>
              </a:solidFill>
            </a:endParaRPr>
          </a:p>
          <a:p>
            <a:pPr marL="0" indent="0">
              <a:buNone/>
            </a:pPr>
            <a:r>
              <a:rPr lang="en-US" sz="2000" b="1">
                <a:solidFill>
                  <a:schemeClr val="accent3"/>
                </a:solidFill>
              </a:rPr>
              <a:t>Goals:</a:t>
            </a:r>
            <a:r>
              <a:rPr lang="en-US" sz="2000">
                <a:solidFill>
                  <a:schemeClr val="accent3"/>
                </a:solidFill>
              </a:rPr>
              <a:t> </a:t>
            </a:r>
          </a:p>
          <a:p>
            <a:pPr marL="800100" lvl="1" indent="-342900">
              <a:buClr>
                <a:schemeClr val="bg2"/>
              </a:buClr>
              <a:buFont typeface="Arial" panose="020B0604020202020204" pitchFamily="34" charset="0"/>
              <a:buChar char="•"/>
            </a:pPr>
            <a:r>
              <a:rPr lang="en-US" sz="2000"/>
              <a:t>Identify security risks </a:t>
            </a:r>
          </a:p>
          <a:p>
            <a:pPr marL="800100" lvl="1" indent="-342900">
              <a:buClr>
                <a:schemeClr val="bg2"/>
              </a:buClr>
              <a:buFont typeface="Arial" panose="020B0604020202020204" pitchFamily="34" charset="0"/>
              <a:buChar char="•"/>
            </a:pPr>
            <a:r>
              <a:rPr lang="en-US" sz="2000"/>
              <a:t>Quantify their severity</a:t>
            </a:r>
          </a:p>
          <a:p>
            <a:pPr marL="800100" lvl="1" indent="-342900">
              <a:buClr>
                <a:schemeClr val="bg2"/>
              </a:buClr>
              <a:buFont typeface="Arial" panose="020B0604020202020204" pitchFamily="34" charset="0"/>
              <a:buChar char="•"/>
            </a:pPr>
            <a:r>
              <a:rPr lang="en-US" sz="2000"/>
              <a:t>Estimate likelihood of occurrence</a:t>
            </a:r>
          </a:p>
          <a:p>
            <a:pPr marL="800100" lvl="1" indent="-342900">
              <a:buClr>
                <a:schemeClr val="bg2"/>
              </a:buClr>
              <a:buFont typeface="Arial" panose="020B0604020202020204" pitchFamily="34" charset="0"/>
              <a:buChar char="•"/>
            </a:pPr>
            <a:r>
              <a:rPr lang="en-US" sz="2000"/>
              <a:t>Reason for counteraction and prevention mechanisms</a:t>
            </a:r>
          </a:p>
          <a:p>
            <a:pPr marL="800100" lvl="1" indent="-342900">
              <a:buClr>
                <a:schemeClr val="bg2"/>
              </a:buClr>
              <a:buFont typeface="Arial" panose="020B0604020202020204" pitchFamily="34" charset="0"/>
              <a:buChar char="•"/>
            </a:pPr>
            <a:r>
              <a:rPr lang="en-US" sz="2000"/>
              <a:t>Prioritize implementation of such mechanisms</a:t>
            </a:r>
          </a:p>
          <a:p>
            <a:pPr algn="ctr"/>
            <a:endParaRPr lang="en-US" sz="2000"/>
          </a:p>
        </p:txBody>
      </p:sp>
      <p:sp>
        <p:nvSpPr>
          <p:cNvPr id="2" name="Title 1"/>
          <p:cNvSpPr>
            <a:spLocks noGrp="1"/>
          </p:cNvSpPr>
          <p:nvPr>
            <p:ph type="title"/>
          </p:nvPr>
        </p:nvSpPr>
        <p:spPr/>
        <p:txBody>
          <a:bodyPr/>
          <a:lstStyle/>
          <a:p>
            <a:r>
              <a:rPr lang="en-US"/>
              <a:t>Threat modeling</a:t>
            </a:r>
          </a:p>
        </p:txBody>
      </p:sp>
      <p:sp>
        <p:nvSpPr>
          <p:cNvPr id="8" name="Text Placeholder 7">
            <a:extLst>
              <a:ext uri="{FF2B5EF4-FFF2-40B4-BE49-F238E27FC236}">
                <a16:creationId xmlns:a16="http://schemas.microsoft.com/office/drawing/2014/main" id="{A98B972A-98E4-4D9C-9DD9-B8E1C5D32D51}"/>
              </a:ext>
            </a:extLst>
          </p:cNvPr>
          <p:cNvSpPr>
            <a:spLocks noGrp="1"/>
          </p:cNvSpPr>
          <p:nvPr>
            <p:ph type="body" sz="quarter" idx="13"/>
          </p:nvPr>
        </p:nvSpPr>
        <p:spPr/>
        <p:txBody>
          <a:bodyPr/>
          <a:lstStyle/>
          <a:p>
            <a:r>
              <a:rPr lang="en-US"/>
              <a:t>Structured analysis of a system’s vulnerabilities from an attacker’s perspective</a:t>
            </a:r>
          </a:p>
        </p:txBody>
      </p:sp>
      <p:sp>
        <p:nvSpPr>
          <p:cNvPr id="10" name="Rectangle: Rounded Corners 9">
            <a:extLst>
              <a:ext uri="{FF2B5EF4-FFF2-40B4-BE49-F238E27FC236}">
                <a16:creationId xmlns:a16="http://schemas.microsoft.com/office/drawing/2014/main" id="{1A96D1AC-409B-4608-B43F-9B9744416483}"/>
              </a:ext>
            </a:extLst>
          </p:cNvPr>
          <p:cNvSpPr/>
          <p:nvPr/>
        </p:nvSpPr>
        <p:spPr>
          <a:xfrm>
            <a:off x="479425" y="3933256"/>
            <a:ext cx="11233150" cy="2083232"/>
          </a:xfrm>
          <a:prstGeom prst="roundRect">
            <a:avLst>
              <a:gd name="adj" fmla="val 99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000" b="1">
                <a:solidFill>
                  <a:schemeClr val="accent3"/>
                </a:solidFill>
              </a:rPr>
              <a:t>Different threat modeling methodologies can be adopted:</a:t>
            </a:r>
          </a:p>
          <a:p>
            <a:pPr marL="800100" lvl="1" indent="-342900">
              <a:buClr>
                <a:schemeClr val="bg2"/>
              </a:buClr>
              <a:buFont typeface="Arial" panose="020B0604020202020204" pitchFamily="34" charset="0"/>
              <a:buChar char="•"/>
            </a:pPr>
            <a:r>
              <a:rPr lang="en-US" sz="2000"/>
              <a:t>Open Threat Taxonomy</a:t>
            </a:r>
          </a:p>
          <a:p>
            <a:pPr marL="800100" lvl="1" indent="-342900">
              <a:buClr>
                <a:schemeClr val="bg2"/>
              </a:buClr>
              <a:buFont typeface="Arial" panose="020B0604020202020204" pitchFamily="34" charset="0"/>
              <a:buChar char="•"/>
            </a:pPr>
            <a:r>
              <a:rPr lang="en-US" sz="2000"/>
              <a:t>ENISA IoT </a:t>
            </a:r>
          </a:p>
          <a:p>
            <a:pPr marL="800100" lvl="1" indent="-342900">
              <a:buClr>
                <a:schemeClr val="bg2"/>
              </a:buClr>
              <a:buFont typeface="Arial" panose="020B0604020202020204" pitchFamily="34" charset="0"/>
              <a:buChar char="•"/>
            </a:pPr>
            <a:r>
              <a:rPr lang="en-US" sz="2000"/>
              <a:t>OWASP IoT</a:t>
            </a:r>
          </a:p>
          <a:p>
            <a:pPr marL="800100" lvl="1" indent="-342900">
              <a:buClr>
                <a:schemeClr val="bg2"/>
              </a:buClr>
              <a:buFont typeface="Arial" panose="020B0604020202020204" pitchFamily="34" charset="0"/>
              <a:buChar char="•"/>
            </a:pPr>
            <a:r>
              <a:rPr lang="en-US" sz="2000"/>
              <a:t>ITU-T X.800</a:t>
            </a:r>
          </a:p>
          <a:p>
            <a:pPr marL="800100" lvl="1" indent="-342900">
              <a:buClr>
                <a:schemeClr val="bg2"/>
              </a:buClr>
              <a:buFont typeface="Arial" panose="020B0604020202020204" pitchFamily="34" charset="0"/>
              <a:buChar char="•"/>
            </a:pPr>
            <a:r>
              <a:rPr lang="en-US" sz="2000"/>
              <a:t>Others</a:t>
            </a:r>
          </a:p>
        </p:txBody>
      </p:sp>
    </p:spTree>
    <p:extLst>
      <p:ext uri="{BB962C8B-B14F-4D97-AF65-F5344CB8AC3E}">
        <p14:creationId xmlns:p14="http://schemas.microsoft.com/office/powerpoint/2010/main" val="371558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Open Threat Taxonomy</a:t>
            </a:r>
          </a:p>
        </p:txBody>
      </p:sp>
      <p:sp>
        <p:nvSpPr>
          <p:cNvPr id="8" name="Text Placeholder 7">
            <a:extLst>
              <a:ext uri="{FF2B5EF4-FFF2-40B4-BE49-F238E27FC236}">
                <a16:creationId xmlns:a16="http://schemas.microsoft.com/office/drawing/2014/main" id="{7257DD75-B0B8-4BFD-9059-F10F7C493414}"/>
              </a:ext>
            </a:extLst>
          </p:cNvPr>
          <p:cNvSpPr>
            <a:spLocks noGrp="1"/>
          </p:cNvSpPr>
          <p:nvPr>
            <p:ph type="body" sz="quarter" idx="13"/>
          </p:nvPr>
        </p:nvSpPr>
        <p:spPr/>
        <p:txBody>
          <a:bodyPr/>
          <a:lstStyle/>
          <a:p>
            <a:r>
              <a:rPr lang="en-US"/>
              <a:t>The confidentiality, integrity, availability (CIA) triad applied across different threat groups</a:t>
            </a:r>
          </a:p>
        </p:txBody>
      </p:sp>
      <p:sp>
        <p:nvSpPr>
          <p:cNvPr id="3" name="Content Placeholder 2"/>
          <p:cNvSpPr>
            <a:spLocks noGrp="1"/>
          </p:cNvSpPr>
          <p:nvPr>
            <p:ph idx="1"/>
          </p:nvPr>
        </p:nvSpPr>
        <p:spPr/>
        <p:txBody>
          <a:bodyPr/>
          <a:lstStyle/>
          <a:p>
            <a:pPr marL="457200" indent="-457200">
              <a:buFont typeface="+mj-lt"/>
              <a:buAutoNum type="arabicPeriod"/>
            </a:pPr>
            <a:r>
              <a:rPr lang="en-US"/>
              <a:t>Physical threats (incidents or actions that could lead to system damage, destruction, or theft – e.g., natural disaster, cooling/ventilation failure, vandalism)</a:t>
            </a:r>
          </a:p>
          <a:p>
            <a:pPr marL="457200" indent="-457200">
              <a:buFont typeface="+mj-lt"/>
              <a:buAutoNum type="arabicPeriod"/>
            </a:pPr>
            <a:r>
              <a:rPr lang="en-US"/>
              <a:t>Resource threats (failure of information system due to disruption of resources required for operation – e.g., communication services, external storage, power supply)</a:t>
            </a:r>
          </a:p>
          <a:p>
            <a:pPr marL="457200" indent="-457200">
              <a:buFont typeface="+mj-lt"/>
              <a:buAutoNum type="arabicPeriod"/>
            </a:pPr>
            <a:r>
              <a:rPr lang="en-US"/>
              <a:t>Personnel threats (deliberate or accidental actions of humans involved in the management/interactions with a system that may harm the system; damage as a result of social engineering that leads to system authentication compromise)</a:t>
            </a:r>
          </a:p>
          <a:p>
            <a:pPr marL="457200" indent="-457200">
              <a:buFont typeface="+mj-lt"/>
              <a:buAutoNum type="arabicPeriod"/>
            </a:pPr>
            <a:r>
              <a:rPr lang="en-US"/>
              <a:t>Technical threats (actions by an attacker that could harm the information system)</a:t>
            </a:r>
          </a:p>
          <a:p>
            <a:pPr marL="0" indent="0">
              <a:buNone/>
            </a:pPr>
            <a:endParaRPr lang="en-US"/>
          </a:p>
          <a:p>
            <a:pPr marL="0" indent="0">
              <a:buNone/>
            </a:pPr>
            <a:r>
              <a:rPr lang="en-US"/>
              <a:t>Multiple threats (each with their ID) can be classified in each of these groups, the severity of each being rated from 1 to 5 (the higher the rating, the more likely that threat).</a:t>
            </a:r>
          </a:p>
        </p:txBody>
      </p:sp>
    </p:spTree>
    <p:extLst>
      <p:ext uri="{BB962C8B-B14F-4D97-AF65-F5344CB8AC3E}">
        <p14:creationId xmlns:p14="http://schemas.microsoft.com/office/powerpoint/2010/main" val="283042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Open Threat Taxonomy</a:t>
            </a:r>
          </a:p>
        </p:txBody>
      </p:sp>
      <p:sp>
        <p:nvSpPr>
          <p:cNvPr id="8" name="Text Placeholder 7">
            <a:extLst>
              <a:ext uri="{FF2B5EF4-FFF2-40B4-BE49-F238E27FC236}">
                <a16:creationId xmlns:a16="http://schemas.microsoft.com/office/drawing/2014/main" id="{2AB0D5C2-B1D2-4941-B56C-C373E28186E3}"/>
              </a:ext>
            </a:extLst>
          </p:cNvPr>
          <p:cNvSpPr>
            <a:spLocks noGrp="1"/>
          </p:cNvSpPr>
          <p:nvPr>
            <p:ph type="body" sz="quarter" idx="13"/>
          </p:nvPr>
        </p:nvSpPr>
        <p:spPr/>
        <p:txBody>
          <a:bodyPr/>
          <a:lstStyle/>
          <a:p>
            <a:r>
              <a:rPr lang="en-US"/>
              <a:t>Technical threats</a:t>
            </a:r>
          </a:p>
        </p:txBody>
      </p:sp>
      <p:sp>
        <p:nvSpPr>
          <p:cNvPr id="3" name="Content Placeholder 2"/>
          <p:cNvSpPr>
            <a:spLocks noGrp="1"/>
          </p:cNvSpPr>
          <p:nvPr>
            <p:ph idx="1"/>
          </p:nvPr>
        </p:nvSpPr>
        <p:spPr/>
        <p:txBody>
          <a:bodyPr/>
          <a:lstStyle/>
          <a:p>
            <a:r>
              <a:rPr lang="en-US"/>
              <a:t>Credential discovery, e.g., via sniffing (TEC-007), brute force (TEC-008), pre-computational attacks (TEC-011)</a:t>
            </a:r>
          </a:p>
          <a:p>
            <a:r>
              <a:rPr lang="en-US"/>
              <a:t>Escalation (TEC-013) or abuse (TEC-014) of system privileges</a:t>
            </a:r>
          </a:p>
          <a:p>
            <a:r>
              <a:rPr lang="en-US"/>
              <a:t>Cryptanalysis (TEC-019)</a:t>
            </a:r>
          </a:p>
          <a:p>
            <a:r>
              <a:rPr lang="en-US"/>
              <a:t>Denial of Service (DoS) (TEC-021)</a:t>
            </a:r>
          </a:p>
          <a:p>
            <a:r>
              <a:rPr lang="en-US"/>
              <a:t>Manipulation of data in transit (TEC-023) or capture of data in transit via different methods (TEC-024 – TEC-026)</a:t>
            </a:r>
          </a:p>
          <a:p>
            <a:r>
              <a:rPr lang="en-US"/>
              <a:t>App exploitation via input manipulation (TEC-031), code injection (TEC-033), fuzzing (TEC-037), reverse engineering (TEC-038), etc.</a:t>
            </a:r>
          </a:p>
        </p:txBody>
      </p:sp>
    </p:spTree>
    <p:extLst>
      <p:ext uri="{BB962C8B-B14F-4D97-AF65-F5344CB8AC3E}">
        <p14:creationId xmlns:p14="http://schemas.microsoft.com/office/powerpoint/2010/main" val="85814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ENISA IoT threat taxonomy</a:t>
            </a:r>
          </a:p>
        </p:txBody>
      </p:sp>
      <p:sp>
        <p:nvSpPr>
          <p:cNvPr id="3" name="Content Placeholder 2"/>
          <p:cNvSpPr>
            <a:spLocks noGrp="1"/>
          </p:cNvSpPr>
          <p:nvPr>
            <p:ph idx="1"/>
          </p:nvPr>
        </p:nvSpPr>
        <p:spPr/>
        <p:txBody>
          <a:bodyPr/>
          <a:lstStyle/>
          <a:p>
            <a:r>
              <a:rPr lang="en-US" sz="2200"/>
              <a:t>Part of a broader Baseline Security Recommendations for IoT in the context of Critical Information Infrastructures</a:t>
            </a:r>
          </a:p>
          <a:p>
            <a:r>
              <a:rPr lang="en-US" sz="2200"/>
              <a:t>Aligned with the general ENISA threat taxonomy, but specifically focused on IoT</a:t>
            </a:r>
          </a:p>
        </p:txBody>
      </p:sp>
      <p:pic>
        <p:nvPicPr>
          <p:cNvPr id="8" name="Picture 7">
            <a:extLst>
              <a:ext uri="{FF2B5EF4-FFF2-40B4-BE49-F238E27FC236}">
                <a16:creationId xmlns:a16="http://schemas.microsoft.com/office/drawing/2014/main" id="{F57F52F8-44B3-4C14-95FF-1528700CC67A}"/>
              </a:ext>
            </a:extLst>
          </p:cNvPr>
          <p:cNvPicPr>
            <a:picLocks noChangeAspect="1"/>
          </p:cNvPicPr>
          <p:nvPr/>
        </p:nvPicPr>
        <p:blipFill>
          <a:blip r:embed="rId3"/>
          <a:srcRect/>
          <a:stretch/>
        </p:blipFill>
        <p:spPr>
          <a:xfrm>
            <a:off x="3616805" y="1204157"/>
            <a:ext cx="8095770" cy="5175542"/>
          </a:xfrm>
          <a:prstGeom prst="rect">
            <a:avLst/>
          </a:prstGeom>
        </p:spPr>
      </p:pic>
    </p:spTree>
    <p:extLst>
      <p:ext uri="{BB962C8B-B14F-4D97-AF65-F5344CB8AC3E}">
        <p14:creationId xmlns:p14="http://schemas.microsoft.com/office/powerpoint/2010/main" val="26400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2"/>
            <a:ext cx="11233150" cy="512829"/>
          </a:xfrm>
          <a:prstGeom prst="rect">
            <a:avLst/>
          </a:prstGeom>
        </p:spPr>
        <p:txBody>
          <a:bodyPr anchor="t">
            <a:normAutofit/>
          </a:bodyPr>
          <a:lstStyle/>
          <a:p>
            <a:r>
              <a:rPr lang="en-US"/>
              <a:t>Impact assessment of IoT threats</a:t>
            </a:r>
          </a:p>
        </p:txBody>
      </p:sp>
      <p:sp>
        <p:nvSpPr>
          <p:cNvPr id="11" name="Content Placeholder 3">
            <a:extLst>
              <a:ext uri="{FF2B5EF4-FFF2-40B4-BE49-F238E27FC236}">
                <a16:creationId xmlns:a16="http://schemas.microsoft.com/office/drawing/2014/main" id="{7B575CB4-EDAD-4A95-833B-41E001F103A7}"/>
              </a:ext>
            </a:extLst>
          </p:cNvPr>
          <p:cNvSpPr>
            <a:spLocks noGrp="1"/>
          </p:cNvSpPr>
          <p:nvPr>
            <p:ph idx="1"/>
          </p:nvPr>
        </p:nvSpPr>
        <p:spPr>
          <a:xfrm>
            <a:off x="479425" y="1629080"/>
            <a:ext cx="5259223" cy="4086426"/>
          </a:xfrm>
        </p:spPr>
        <p:txBody>
          <a:bodyPr/>
          <a:lstStyle/>
          <a:p>
            <a:endParaRPr lang="en-US"/>
          </a:p>
          <a:p>
            <a:r>
              <a:rPr lang="en-US"/>
              <a:t>The severity of different threats ranked as Medium, High, or Crucial, based on interviews with IoT experts</a:t>
            </a:r>
          </a:p>
          <a:p>
            <a:r>
              <a:rPr lang="en-US"/>
              <a:t>Weighted average of responses, based on a five-step scale (0 – no importance; 5 – crucial importance)</a:t>
            </a:r>
          </a:p>
          <a:p>
            <a:r>
              <a:rPr lang="en-US"/>
              <a:t>Impact may vary depending on the IoT use case scenario</a:t>
            </a:r>
          </a:p>
        </p:txBody>
      </p:sp>
      <p:pic>
        <p:nvPicPr>
          <p:cNvPr id="4" name="Content Placeholder 3"/>
          <p:cNvPicPr>
            <a:picLocks noGrp="1" noChangeAspect="1"/>
          </p:cNvPicPr>
          <p:nvPr>
            <p:ph type="pic" sz="quarter" idx="17"/>
          </p:nvPr>
        </p:nvPicPr>
        <p:blipFill>
          <a:blip r:embed="rId3"/>
          <a:srcRect/>
          <a:stretch/>
        </p:blipFill>
        <p:spPr>
          <a:xfrm>
            <a:off x="6447431" y="1219375"/>
            <a:ext cx="4977501" cy="4925290"/>
          </a:xfrm>
          <a:prstGeom prst="rect">
            <a:avLst/>
          </a:prstGeom>
          <a:noFill/>
        </p:spPr>
      </p:pic>
    </p:spTree>
    <p:extLst>
      <p:ext uri="{BB962C8B-B14F-4D97-AF65-F5344CB8AC3E}">
        <p14:creationId xmlns:p14="http://schemas.microsoft.com/office/powerpoint/2010/main" val="779972267"/>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BA80DA31481A4DA5275E3FE23881F9" ma:contentTypeVersion="4" ma:contentTypeDescription="Create a new document." ma:contentTypeScope="" ma:versionID="192edbcebe8121abff1221bc1c40c495">
  <xsd:schema xmlns:xsd="http://www.w3.org/2001/XMLSchema" xmlns:xs="http://www.w3.org/2001/XMLSchema" xmlns:p="http://schemas.microsoft.com/office/2006/metadata/properties" xmlns:ns2="9a0a0977-86e6-4cda-a829-8760642e3403" targetNamespace="http://schemas.microsoft.com/office/2006/metadata/properties" ma:root="true" ma:fieldsID="049be9206697e850e65dec1059c6b86a" ns2:_="">
    <xsd:import namespace="9a0a0977-86e6-4cda-a829-8760642e3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0977-86e6-4cda-a829-8760642e3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35E179-905A-4846-B2A8-88E7EB9397E3}">
  <ds:schemaRefs>
    <ds:schemaRef ds:uri="9a0a0977-86e6-4cda-a829-8760642e34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1D4E06-5D3F-4994-A4A7-4BA626FA722D}">
  <ds:schemaRefs>
    <ds:schemaRef ds:uri="c0950e01-db07-4e41-9c32-b7a8e9fccc9b"/>
    <ds:schemaRef ds:uri="f2ad5090-61a8-4b8c-ab70-68f4ff4d19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7228</Words>
  <Application>Microsoft Office PowerPoint</Application>
  <PresentationFormat>Widescreen</PresentationFormat>
  <Paragraphs>463</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 Math</vt:lpstr>
      <vt:lpstr>Times New Roman</vt:lpstr>
      <vt:lpstr>Wingdings</vt:lpstr>
      <vt:lpstr>Arm_PPT_Public</vt:lpstr>
      <vt:lpstr>IoT Security</vt:lpstr>
      <vt:lpstr>Syllabus</vt:lpstr>
      <vt:lpstr>Why security is critical in IoT</vt:lpstr>
      <vt:lpstr>Identifying vulnerabilities</vt:lpstr>
      <vt:lpstr>Threat modeling</vt:lpstr>
      <vt:lpstr>Open Threat Taxonomy</vt:lpstr>
      <vt:lpstr>Open Threat Taxonomy</vt:lpstr>
      <vt:lpstr>ENISA IoT threat taxonomy</vt:lpstr>
      <vt:lpstr>Impact assessment of IoT threats</vt:lpstr>
      <vt:lpstr>OWASP Internet of Things</vt:lpstr>
      <vt:lpstr>OWASP IoT Attack Surface</vt:lpstr>
      <vt:lpstr>OWASP IoT Attack Surface</vt:lpstr>
      <vt:lpstr>Example: Fitness tracking system</vt:lpstr>
      <vt:lpstr>Example: Fitness tracking system</vt:lpstr>
      <vt:lpstr>Example: Fitness tracking system</vt:lpstr>
      <vt:lpstr>Example: Fitness tracking system</vt:lpstr>
      <vt:lpstr>Example: Fitness tracking system</vt:lpstr>
      <vt:lpstr>Mitigating risks</vt:lpstr>
      <vt:lpstr>Code signing</vt:lpstr>
      <vt:lpstr>Network security</vt:lpstr>
      <vt:lpstr>Encryption principles</vt:lpstr>
      <vt:lpstr>Encryption principles</vt:lpstr>
      <vt:lpstr>Encryption principles</vt:lpstr>
      <vt:lpstr>Symmetric key encryption</vt:lpstr>
      <vt:lpstr>Feistel ciphers</vt:lpstr>
      <vt:lpstr>Feistel ciphers</vt:lpstr>
      <vt:lpstr>Example</vt:lpstr>
      <vt:lpstr>Advanced Encryption Standard (AES)</vt:lpstr>
      <vt:lpstr>AES operation</vt:lpstr>
      <vt:lpstr>Diffie-Hellman key agreement</vt:lpstr>
      <vt:lpstr>Asymmetric encryption</vt:lpstr>
      <vt:lpstr>The Rivest–Shamir–Adleman (RSA) algorithm</vt:lpstr>
      <vt:lpstr>RSA operation</vt:lpstr>
      <vt:lpstr>Example</vt:lpstr>
      <vt:lpstr>Elliptic curve cryptography (ECC)</vt:lpstr>
      <vt:lpstr>ECC key agreement</vt:lpstr>
      <vt:lpstr>Elliptic Curve Diffie-Hellman (ECDH) key establishment</vt:lpstr>
      <vt:lpstr>Securing wireless communications</vt:lpstr>
      <vt:lpstr>WPA2</vt:lpstr>
      <vt:lpstr>Transport layer security (TLS)</vt:lpstr>
      <vt:lpstr>Coming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 Security</dc:title>
  <dc:creator/>
  <cp:revision>1</cp:revision>
  <dcterms:created xsi:type="dcterms:W3CDTF">2020-03-11T22:04:07Z</dcterms:created>
  <dcterms:modified xsi:type="dcterms:W3CDTF">2020-06-23T11:13:17Z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0x010100D3BA80DA31481A4DA5275E3FE23881F9</vt:lpwstr>
  </property>
</Properties>
</file>