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5431" r:id="rId4"/>
  </p:sldMasterIdLst>
  <p:notesMasterIdLst>
    <p:notesMasterId r:id="rId32"/>
  </p:notesMasterIdLst>
  <p:handoutMasterIdLst>
    <p:handoutMasterId r:id="rId33"/>
  </p:handoutMasterIdLst>
  <p:sldIdLst>
    <p:sldId id="371" r:id="rId5"/>
    <p:sldId id="346" r:id="rId6"/>
    <p:sldId id="372" r:id="rId7"/>
    <p:sldId id="373" r:id="rId8"/>
    <p:sldId id="382" r:id="rId9"/>
    <p:sldId id="383" r:id="rId10"/>
    <p:sldId id="384" r:id="rId11"/>
    <p:sldId id="385" r:id="rId12"/>
    <p:sldId id="374" r:id="rId13"/>
    <p:sldId id="375" r:id="rId14"/>
    <p:sldId id="377" r:id="rId15"/>
    <p:sldId id="378" r:id="rId16"/>
    <p:sldId id="379" r:id="rId17"/>
    <p:sldId id="397" r:id="rId18"/>
    <p:sldId id="380" r:id="rId19"/>
    <p:sldId id="381" r:id="rId20"/>
    <p:sldId id="386" r:id="rId21"/>
    <p:sldId id="388" r:id="rId22"/>
    <p:sldId id="389" r:id="rId23"/>
    <p:sldId id="390" r:id="rId24"/>
    <p:sldId id="391" r:id="rId25"/>
    <p:sldId id="392" r:id="rId26"/>
    <p:sldId id="393" r:id="rId27"/>
    <p:sldId id="394" r:id="rId28"/>
    <p:sldId id="395" r:id="rId29"/>
    <p:sldId id="396" r:id="rId30"/>
    <p:sldId id="327" r:id="rId3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C1DE"/>
    <a:srgbClr val="E5ECEB"/>
    <a:srgbClr val="95D600"/>
    <a:srgbClr val="FF6B00"/>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AA1558-4C52-4240-90DD-7DE1694032CB}" v="29" dt="2020-06-18T13:11:46.251"/>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8" autoAdjust="0"/>
    <p:restoredTop sz="56680" autoAdjust="0"/>
  </p:normalViewPr>
  <p:slideViewPr>
    <p:cSldViewPr snapToGrid="0">
      <p:cViewPr>
        <p:scale>
          <a:sx n="51" d="100"/>
          <a:sy n="51" d="100"/>
        </p:scale>
        <p:origin x="1564" y="2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106" d="100"/>
          <a:sy n="106" d="100"/>
        </p:scale>
        <p:origin x="5076" y="8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_rels/data2.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s>
</file>

<file path=ppt/diagrams/_rels/data4.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svg"/><Relationship Id="rId1" Type="http://schemas.openxmlformats.org/officeDocument/2006/relationships/image" Target="../media/image52.png"/><Relationship Id="rId6" Type="http://schemas.openxmlformats.org/officeDocument/2006/relationships/image" Target="../media/image57.svg"/><Relationship Id="rId5" Type="http://schemas.openxmlformats.org/officeDocument/2006/relationships/image" Target="../media/image56.png"/><Relationship Id="rId10" Type="http://schemas.openxmlformats.org/officeDocument/2006/relationships/image" Target="../media/image61.svg"/><Relationship Id="rId4" Type="http://schemas.openxmlformats.org/officeDocument/2006/relationships/image" Target="../media/image55.svg"/><Relationship Id="rId9" Type="http://schemas.openxmlformats.org/officeDocument/2006/relationships/image" Target="../media/image6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_rels/drawing2.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s>
</file>

<file path=ppt/diagrams/_rels/drawing4.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svg"/><Relationship Id="rId1" Type="http://schemas.openxmlformats.org/officeDocument/2006/relationships/image" Target="../media/image52.png"/><Relationship Id="rId6" Type="http://schemas.openxmlformats.org/officeDocument/2006/relationships/image" Target="../media/image57.svg"/><Relationship Id="rId5" Type="http://schemas.openxmlformats.org/officeDocument/2006/relationships/image" Target="../media/image56.png"/><Relationship Id="rId10" Type="http://schemas.openxmlformats.org/officeDocument/2006/relationships/image" Target="../media/image61.svg"/><Relationship Id="rId4" Type="http://schemas.openxmlformats.org/officeDocument/2006/relationships/image" Target="../media/image55.svg"/><Relationship Id="rId9" Type="http://schemas.openxmlformats.org/officeDocument/2006/relationships/image" Target="../media/image60.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64B763-BDB0-427B-88D9-70DA6D0A1EA3}"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56BA3FFD-954E-43FE-B0AD-3F55A5A3076C}">
      <dgm:prSet/>
      <dgm:spPr/>
      <dgm:t>
        <a:bodyPr/>
        <a:lstStyle/>
        <a:p>
          <a:pPr>
            <a:lnSpc>
              <a:spcPct val="100000"/>
            </a:lnSpc>
          </a:pPr>
          <a:r>
            <a:rPr lang="en-US" noProof="0" dirty="0"/>
            <a:t>Neural network architecture resembles the brain perception process in a brain, with specific neurons activated depending on the input and leading to some inference</a:t>
          </a:r>
        </a:p>
      </dgm:t>
    </dgm:pt>
    <dgm:pt modelId="{255920FA-4664-4D87-9E0F-4418842D32EB}" type="parTrans" cxnId="{A5401A26-43CE-4DEF-91D5-D63AEEC12F14}">
      <dgm:prSet/>
      <dgm:spPr/>
      <dgm:t>
        <a:bodyPr/>
        <a:lstStyle/>
        <a:p>
          <a:endParaRPr lang="en-US"/>
        </a:p>
      </dgm:t>
    </dgm:pt>
    <dgm:pt modelId="{9F1F852E-0A6F-4A44-8DCA-A2C8C521DF2E}" type="sibTrans" cxnId="{A5401A26-43CE-4DEF-91D5-D63AEEC12F14}">
      <dgm:prSet/>
      <dgm:spPr/>
      <dgm:t>
        <a:bodyPr/>
        <a:lstStyle/>
        <a:p>
          <a:endParaRPr lang="en-US"/>
        </a:p>
      </dgm:t>
    </dgm:pt>
    <dgm:pt modelId="{9083E878-34D2-49D6-A127-A2F96077053F}">
      <dgm:prSet/>
      <dgm:spPr/>
      <dgm:t>
        <a:bodyPr/>
        <a:lstStyle/>
        <a:p>
          <a:pPr>
            <a:lnSpc>
              <a:spcPct val="100000"/>
            </a:lnSpc>
          </a:pPr>
          <a:r>
            <a:rPr lang="en-US" b="1" noProof="0" dirty="0">
              <a:solidFill>
                <a:schemeClr val="accent2"/>
              </a:solidFill>
            </a:rPr>
            <a:t>Goal:</a:t>
          </a:r>
          <a:r>
            <a:rPr lang="en-US" noProof="0" dirty="0"/>
            <a:t> Approximate complex functions through simple operations performed by layers of “neurons” (or units)</a:t>
          </a:r>
        </a:p>
      </dgm:t>
    </dgm:pt>
    <dgm:pt modelId="{8F3CB1DC-D6E0-48A3-BBCF-93AD68158DE4}" type="parTrans" cxnId="{6F23B936-9BC9-425A-BFBD-E3B23D3CEB41}">
      <dgm:prSet/>
      <dgm:spPr/>
      <dgm:t>
        <a:bodyPr/>
        <a:lstStyle/>
        <a:p>
          <a:endParaRPr lang="en-US"/>
        </a:p>
      </dgm:t>
    </dgm:pt>
    <dgm:pt modelId="{3C08893B-8B77-4A9A-BABC-407B9F9C635C}" type="sibTrans" cxnId="{6F23B936-9BC9-425A-BFBD-E3B23D3CEB41}">
      <dgm:prSet/>
      <dgm:spPr/>
      <dgm:t>
        <a:bodyPr/>
        <a:lstStyle/>
        <a:p>
          <a:endParaRPr lang="en-US"/>
        </a:p>
      </dgm:t>
    </dgm:pt>
    <dgm:pt modelId="{E8A6B41E-8D6E-413B-8A0D-1C2A1BF60A34}">
      <dgm:prSet/>
      <dgm:spPr/>
      <dgm:t>
        <a:bodyPr/>
        <a:lstStyle/>
        <a:p>
          <a:pPr>
            <a:lnSpc>
              <a:spcPct val="100000"/>
            </a:lnSpc>
          </a:pPr>
          <a:r>
            <a:rPr lang="en-US" b="1" noProof="0" dirty="0">
              <a:solidFill>
                <a:schemeClr val="accent2"/>
              </a:solidFill>
            </a:rPr>
            <a:t>Examples:</a:t>
          </a:r>
          <a:r>
            <a:rPr lang="en-US" noProof="0" dirty="0"/>
            <a:t> Classification (assigning labels to different input), regression (computing future time series values based on historical data), and control (board game moves)</a:t>
          </a:r>
        </a:p>
      </dgm:t>
    </dgm:pt>
    <dgm:pt modelId="{2B1E5BC1-1EFA-40BE-930E-223447722F8B}" type="parTrans" cxnId="{214ED004-E087-4F07-8370-A5CEE51199DE}">
      <dgm:prSet/>
      <dgm:spPr/>
      <dgm:t>
        <a:bodyPr/>
        <a:lstStyle/>
        <a:p>
          <a:endParaRPr lang="en-US"/>
        </a:p>
      </dgm:t>
    </dgm:pt>
    <dgm:pt modelId="{9CA438DB-677C-468E-BAFF-9F325D672B91}" type="sibTrans" cxnId="{214ED004-E087-4F07-8370-A5CEE51199DE}">
      <dgm:prSet/>
      <dgm:spPr/>
      <dgm:t>
        <a:bodyPr/>
        <a:lstStyle/>
        <a:p>
          <a:endParaRPr lang="en-US"/>
        </a:p>
      </dgm:t>
    </dgm:pt>
    <dgm:pt modelId="{3347FE8D-40E6-4E87-9661-6C2157407B93}">
      <dgm:prSet/>
      <dgm:spPr/>
      <dgm:t>
        <a:bodyPr/>
        <a:lstStyle/>
        <a:p>
          <a:pPr>
            <a:lnSpc>
              <a:spcPct val="100000"/>
            </a:lnSpc>
          </a:pPr>
          <a:r>
            <a:rPr lang="en-US" b="1" noProof="0" dirty="0">
              <a:solidFill>
                <a:schemeClr val="accent2"/>
              </a:solidFill>
            </a:rPr>
            <a:t>Operations:</a:t>
          </a:r>
          <a:r>
            <a:rPr lang="en-US" noProof="0" dirty="0"/>
            <a:t> Weighted combinations of groups of hidden units with a non-linear activation function</a:t>
          </a:r>
        </a:p>
      </dgm:t>
    </dgm:pt>
    <dgm:pt modelId="{9399259B-8987-41EC-84C8-1DB347B7E967}" type="parTrans" cxnId="{4220F6FB-F171-48CD-BCFC-E5B563FED055}">
      <dgm:prSet/>
      <dgm:spPr/>
      <dgm:t>
        <a:bodyPr/>
        <a:lstStyle/>
        <a:p>
          <a:endParaRPr lang="en-US"/>
        </a:p>
      </dgm:t>
    </dgm:pt>
    <dgm:pt modelId="{201E4F4C-E180-4BE3-8937-ED200B7E79C2}" type="sibTrans" cxnId="{4220F6FB-F171-48CD-BCFC-E5B563FED055}">
      <dgm:prSet/>
      <dgm:spPr/>
      <dgm:t>
        <a:bodyPr/>
        <a:lstStyle/>
        <a:p>
          <a:endParaRPr lang="en-US"/>
        </a:p>
      </dgm:t>
    </dgm:pt>
    <dgm:pt modelId="{BB3DE4E8-D364-4FB9-BE6C-27D0B09870D2}">
      <dgm:prSet/>
      <dgm:spPr/>
      <dgm:t>
        <a:bodyPr/>
        <a:lstStyle/>
        <a:p>
          <a:pPr>
            <a:lnSpc>
              <a:spcPct val="100000"/>
            </a:lnSpc>
          </a:pPr>
          <a:r>
            <a:rPr lang="en-US" dirty="0"/>
            <a:t>Model weights learned by minimizing a loss function, through back-propagation of its gradient</a:t>
          </a:r>
        </a:p>
      </dgm:t>
    </dgm:pt>
    <dgm:pt modelId="{BC5A5662-01E1-42DC-AB2D-198020116A5A}" type="parTrans" cxnId="{87464232-6EE9-42A4-A7B0-CDE610CC013F}">
      <dgm:prSet/>
      <dgm:spPr/>
      <dgm:t>
        <a:bodyPr/>
        <a:lstStyle/>
        <a:p>
          <a:endParaRPr lang="en-GB"/>
        </a:p>
      </dgm:t>
    </dgm:pt>
    <dgm:pt modelId="{DF89B822-3307-4BFB-86C4-23DF8018B4B9}" type="sibTrans" cxnId="{87464232-6EE9-42A4-A7B0-CDE610CC013F}">
      <dgm:prSet/>
      <dgm:spPr/>
      <dgm:t>
        <a:bodyPr/>
        <a:lstStyle/>
        <a:p>
          <a:endParaRPr lang="en-GB"/>
        </a:p>
      </dgm:t>
    </dgm:pt>
    <dgm:pt modelId="{FEE05910-675B-4671-AE85-23DFF1623A5F}" type="pres">
      <dgm:prSet presAssocID="{5D64B763-BDB0-427B-88D9-70DA6D0A1EA3}" presName="root" presStyleCnt="0">
        <dgm:presLayoutVars>
          <dgm:dir/>
          <dgm:resizeHandles val="exact"/>
        </dgm:presLayoutVars>
      </dgm:prSet>
      <dgm:spPr/>
    </dgm:pt>
    <dgm:pt modelId="{FDFF52DA-85E7-463A-8E90-B15AE11D7EF6}" type="pres">
      <dgm:prSet presAssocID="{56BA3FFD-954E-43FE-B0AD-3F55A5A3076C}" presName="compNode" presStyleCnt="0"/>
      <dgm:spPr/>
    </dgm:pt>
    <dgm:pt modelId="{8CF19F5C-8BF3-4669-9A47-D3F3E03B47CB}" type="pres">
      <dgm:prSet presAssocID="{56BA3FFD-954E-43FE-B0AD-3F55A5A3076C}" presName="bgRect" presStyleLbl="bgShp" presStyleIdx="0" presStyleCnt="5"/>
      <dgm:spPr/>
    </dgm:pt>
    <dgm:pt modelId="{F4950F5C-315B-4C44-9B3B-A600FDD6CA89}" type="pres">
      <dgm:prSet presAssocID="{56BA3FFD-954E-43FE-B0AD-3F55A5A3076C}"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a:ext>
      </dgm:extLst>
    </dgm:pt>
    <dgm:pt modelId="{5D2866BB-30B9-41C2-BA84-227D78DF2A86}" type="pres">
      <dgm:prSet presAssocID="{56BA3FFD-954E-43FE-B0AD-3F55A5A3076C}" presName="spaceRect" presStyleCnt="0"/>
      <dgm:spPr/>
    </dgm:pt>
    <dgm:pt modelId="{CD8887CE-960A-4666-AE87-9F4B9571D309}" type="pres">
      <dgm:prSet presAssocID="{56BA3FFD-954E-43FE-B0AD-3F55A5A3076C}" presName="parTx" presStyleLbl="revTx" presStyleIdx="0" presStyleCnt="5">
        <dgm:presLayoutVars>
          <dgm:chMax val="0"/>
          <dgm:chPref val="0"/>
        </dgm:presLayoutVars>
      </dgm:prSet>
      <dgm:spPr/>
    </dgm:pt>
    <dgm:pt modelId="{92E82FB9-8F89-481E-B459-515F95C3CA30}" type="pres">
      <dgm:prSet presAssocID="{9F1F852E-0A6F-4A44-8DCA-A2C8C521DF2E}" presName="sibTrans" presStyleCnt="0"/>
      <dgm:spPr/>
    </dgm:pt>
    <dgm:pt modelId="{0C5B7050-27DD-428D-B37F-CA0590C457BC}" type="pres">
      <dgm:prSet presAssocID="{9083E878-34D2-49D6-A127-A2F96077053F}" presName="compNode" presStyleCnt="0"/>
      <dgm:spPr/>
    </dgm:pt>
    <dgm:pt modelId="{F4796DC9-2BB4-4DA2-8E23-1C7143D0DD4A}" type="pres">
      <dgm:prSet presAssocID="{9083E878-34D2-49D6-A127-A2F96077053F}" presName="bgRect" presStyleLbl="bgShp" presStyleIdx="1" presStyleCnt="5"/>
      <dgm:spPr/>
    </dgm:pt>
    <dgm:pt modelId="{1FD75007-E135-4236-90E6-41CD598DAA24}" type="pres">
      <dgm:prSet presAssocID="{9083E878-34D2-49D6-A127-A2F96077053F}" presName="iconRect" presStyleLbl="node1" presStyleIdx="1" presStyleCnt="5"/>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pt>
    <dgm:pt modelId="{B6F5A296-66CF-4AB8-A55C-F11A07E3CA27}" type="pres">
      <dgm:prSet presAssocID="{9083E878-34D2-49D6-A127-A2F96077053F}" presName="spaceRect" presStyleCnt="0"/>
      <dgm:spPr/>
    </dgm:pt>
    <dgm:pt modelId="{1C700D9C-FA37-44E4-93BA-7ED6714D9F70}" type="pres">
      <dgm:prSet presAssocID="{9083E878-34D2-49D6-A127-A2F96077053F}" presName="parTx" presStyleLbl="revTx" presStyleIdx="1" presStyleCnt="5">
        <dgm:presLayoutVars>
          <dgm:chMax val="0"/>
          <dgm:chPref val="0"/>
        </dgm:presLayoutVars>
      </dgm:prSet>
      <dgm:spPr/>
    </dgm:pt>
    <dgm:pt modelId="{F9457255-FF0D-4C72-949A-55EBF2A497C0}" type="pres">
      <dgm:prSet presAssocID="{3C08893B-8B77-4A9A-BABC-407B9F9C635C}" presName="sibTrans" presStyleCnt="0"/>
      <dgm:spPr/>
    </dgm:pt>
    <dgm:pt modelId="{45F3D090-B103-44D4-B22F-C2A6D3B8FE3E}" type="pres">
      <dgm:prSet presAssocID="{E8A6B41E-8D6E-413B-8A0D-1C2A1BF60A34}" presName="compNode" presStyleCnt="0"/>
      <dgm:spPr/>
    </dgm:pt>
    <dgm:pt modelId="{84F9D2CE-B012-4A06-BDB7-CE77A9234106}" type="pres">
      <dgm:prSet presAssocID="{E8A6B41E-8D6E-413B-8A0D-1C2A1BF60A34}" presName="bgRect" presStyleLbl="bgShp" presStyleIdx="2" presStyleCnt="5"/>
      <dgm:spPr/>
    </dgm:pt>
    <dgm:pt modelId="{D4301A8A-C334-4F66-B0F0-16F75D56AE1C}" type="pres">
      <dgm:prSet presAssocID="{E8A6B41E-8D6E-413B-8A0D-1C2A1BF60A3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tation with Checklist"/>
        </a:ext>
      </dgm:extLst>
    </dgm:pt>
    <dgm:pt modelId="{635ACC23-5555-4BAF-99A6-A98A340226FC}" type="pres">
      <dgm:prSet presAssocID="{E8A6B41E-8D6E-413B-8A0D-1C2A1BF60A34}" presName="spaceRect" presStyleCnt="0"/>
      <dgm:spPr/>
    </dgm:pt>
    <dgm:pt modelId="{13CEAE61-51FD-4D71-A81F-3AF1F6E15D85}" type="pres">
      <dgm:prSet presAssocID="{E8A6B41E-8D6E-413B-8A0D-1C2A1BF60A34}" presName="parTx" presStyleLbl="revTx" presStyleIdx="2" presStyleCnt="5">
        <dgm:presLayoutVars>
          <dgm:chMax val="0"/>
          <dgm:chPref val="0"/>
        </dgm:presLayoutVars>
      </dgm:prSet>
      <dgm:spPr/>
    </dgm:pt>
    <dgm:pt modelId="{6174581F-5E6B-4665-9D5F-81B4922A83B6}" type="pres">
      <dgm:prSet presAssocID="{9CA438DB-677C-468E-BAFF-9F325D672B91}" presName="sibTrans" presStyleCnt="0"/>
      <dgm:spPr/>
    </dgm:pt>
    <dgm:pt modelId="{88559985-31BA-4B32-B1A1-FADAC705ECEA}" type="pres">
      <dgm:prSet presAssocID="{3347FE8D-40E6-4E87-9661-6C2157407B93}" presName="compNode" presStyleCnt="0"/>
      <dgm:spPr/>
    </dgm:pt>
    <dgm:pt modelId="{0E06A370-1CDD-4F7A-A312-09C2EB721993}" type="pres">
      <dgm:prSet presAssocID="{3347FE8D-40E6-4E87-9661-6C2157407B93}" presName="bgRect" presStyleLbl="bgShp" presStyleIdx="3" presStyleCnt="5"/>
      <dgm:spPr/>
    </dgm:pt>
    <dgm:pt modelId="{48BFD467-3E33-4665-937E-6E4981CCA08C}" type="pres">
      <dgm:prSet presAssocID="{3347FE8D-40E6-4E87-9661-6C2157407B93}" presName="iconRect" presStyleLbl="node1" presStyleIdx="3" presStyleCnt="5"/>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Network diagram"/>
        </a:ext>
      </dgm:extLst>
    </dgm:pt>
    <dgm:pt modelId="{726BB7D4-8DD0-4603-B33A-EF83CF2B4CED}" type="pres">
      <dgm:prSet presAssocID="{3347FE8D-40E6-4E87-9661-6C2157407B93}" presName="spaceRect" presStyleCnt="0"/>
      <dgm:spPr/>
    </dgm:pt>
    <dgm:pt modelId="{07077D93-C5A8-48E5-9082-2D15B145BFE1}" type="pres">
      <dgm:prSet presAssocID="{3347FE8D-40E6-4E87-9661-6C2157407B93}" presName="parTx" presStyleLbl="revTx" presStyleIdx="3" presStyleCnt="5">
        <dgm:presLayoutVars>
          <dgm:chMax val="0"/>
          <dgm:chPref val="0"/>
        </dgm:presLayoutVars>
      </dgm:prSet>
      <dgm:spPr/>
    </dgm:pt>
    <dgm:pt modelId="{01AB8AE9-AC4A-4430-8989-D337843E3DA3}" type="pres">
      <dgm:prSet presAssocID="{201E4F4C-E180-4BE3-8937-ED200B7E79C2}" presName="sibTrans" presStyleCnt="0"/>
      <dgm:spPr/>
    </dgm:pt>
    <dgm:pt modelId="{D00F5333-DAD7-4A13-B2C6-9C9AB46D5EF1}" type="pres">
      <dgm:prSet presAssocID="{BB3DE4E8-D364-4FB9-BE6C-27D0B09870D2}" presName="compNode" presStyleCnt="0"/>
      <dgm:spPr/>
    </dgm:pt>
    <dgm:pt modelId="{61DA4F4B-C7C9-4337-A344-D337E3A7E057}" type="pres">
      <dgm:prSet presAssocID="{BB3DE4E8-D364-4FB9-BE6C-27D0B09870D2}" presName="bgRect" presStyleLbl="bgShp" presStyleIdx="4" presStyleCnt="5"/>
      <dgm:spPr/>
    </dgm:pt>
    <dgm:pt modelId="{C737601B-FF9C-4132-B658-5ACF3836A2BA}" type="pres">
      <dgm:prSet presAssocID="{BB3DE4E8-D364-4FB9-BE6C-27D0B09870D2}" presName="iconRect" presStyleLbl="nod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Bar graph with downward trend"/>
        </a:ext>
      </dgm:extLst>
    </dgm:pt>
    <dgm:pt modelId="{4A892204-5D91-4736-974F-6315E97F2AC7}" type="pres">
      <dgm:prSet presAssocID="{BB3DE4E8-D364-4FB9-BE6C-27D0B09870D2}" presName="spaceRect" presStyleCnt="0"/>
      <dgm:spPr/>
    </dgm:pt>
    <dgm:pt modelId="{EF4FA414-FEC5-4B59-A5C7-56CF49DFF58A}" type="pres">
      <dgm:prSet presAssocID="{BB3DE4E8-D364-4FB9-BE6C-27D0B09870D2}" presName="parTx" presStyleLbl="revTx" presStyleIdx="4" presStyleCnt="5">
        <dgm:presLayoutVars>
          <dgm:chMax val="0"/>
          <dgm:chPref val="0"/>
        </dgm:presLayoutVars>
      </dgm:prSet>
      <dgm:spPr/>
    </dgm:pt>
  </dgm:ptLst>
  <dgm:cxnLst>
    <dgm:cxn modelId="{214ED004-E087-4F07-8370-A5CEE51199DE}" srcId="{5D64B763-BDB0-427B-88D9-70DA6D0A1EA3}" destId="{E8A6B41E-8D6E-413B-8A0D-1C2A1BF60A34}" srcOrd="2" destOrd="0" parTransId="{2B1E5BC1-1EFA-40BE-930E-223447722F8B}" sibTransId="{9CA438DB-677C-468E-BAFF-9F325D672B91}"/>
    <dgm:cxn modelId="{A5401A26-43CE-4DEF-91D5-D63AEEC12F14}" srcId="{5D64B763-BDB0-427B-88D9-70DA6D0A1EA3}" destId="{56BA3FFD-954E-43FE-B0AD-3F55A5A3076C}" srcOrd="0" destOrd="0" parTransId="{255920FA-4664-4D87-9E0F-4418842D32EB}" sibTransId="{9F1F852E-0A6F-4A44-8DCA-A2C8C521DF2E}"/>
    <dgm:cxn modelId="{2F9D6B2F-E3A9-456A-879E-53CF1D4C1959}" type="presOf" srcId="{3347FE8D-40E6-4E87-9661-6C2157407B93}" destId="{07077D93-C5A8-48E5-9082-2D15B145BFE1}" srcOrd="0" destOrd="0" presId="urn:microsoft.com/office/officeart/2018/2/layout/IconVerticalSolidList"/>
    <dgm:cxn modelId="{87464232-6EE9-42A4-A7B0-CDE610CC013F}" srcId="{5D64B763-BDB0-427B-88D9-70DA6D0A1EA3}" destId="{BB3DE4E8-D364-4FB9-BE6C-27D0B09870D2}" srcOrd="4" destOrd="0" parTransId="{BC5A5662-01E1-42DC-AB2D-198020116A5A}" sibTransId="{DF89B822-3307-4BFB-86C4-23DF8018B4B9}"/>
    <dgm:cxn modelId="{6F23B936-9BC9-425A-BFBD-E3B23D3CEB41}" srcId="{5D64B763-BDB0-427B-88D9-70DA6D0A1EA3}" destId="{9083E878-34D2-49D6-A127-A2F96077053F}" srcOrd="1" destOrd="0" parTransId="{8F3CB1DC-D6E0-48A3-BBCF-93AD68158DE4}" sibTransId="{3C08893B-8B77-4A9A-BABC-407B9F9C635C}"/>
    <dgm:cxn modelId="{887A4550-DA4E-40C9-A5D0-86BF73981D4B}" type="presOf" srcId="{E8A6B41E-8D6E-413B-8A0D-1C2A1BF60A34}" destId="{13CEAE61-51FD-4D71-A81F-3AF1F6E15D85}" srcOrd="0" destOrd="0" presId="urn:microsoft.com/office/officeart/2018/2/layout/IconVerticalSolidList"/>
    <dgm:cxn modelId="{F5F71579-D54E-4F11-8471-877000217927}" type="presOf" srcId="{BB3DE4E8-D364-4FB9-BE6C-27D0B09870D2}" destId="{EF4FA414-FEC5-4B59-A5C7-56CF49DFF58A}" srcOrd="0" destOrd="0" presId="urn:microsoft.com/office/officeart/2018/2/layout/IconVerticalSolidList"/>
    <dgm:cxn modelId="{7546889D-FB31-450F-B1CC-E7E797D7F2A6}" type="presOf" srcId="{56BA3FFD-954E-43FE-B0AD-3F55A5A3076C}" destId="{CD8887CE-960A-4666-AE87-9F4B9571D309}" srcOrd="0" destOrd="0" presId="urn:microsoft.com/office/officeart/2018/2/layout/IconVerticalSolidList"/>
    <dgm:cxn modelId="{D741F7B3-16F5-4988-883D-4120EA1EB010}" type="presOf" srcId="{5D64B763-BDB0-427B-88D9-70DA6D0A1EA3}" destId="{FEE05910-675B-4671-AE85-23DFF1623A5F}" srcOrd="0" destOrd="0" presId="urn:microsoft.com/office/officeart/2018/2/layout/IconVerticalSolidList"/>
    <dgm:cxn modelId="{F071EAD4-7EE5-4218-B92A-FCE1070760A5}" type="presOf" srcId="{9083E878-34D2-49D6-A127-A2F96077053F}" destId="{1C700D9C-FA37-44E4-93BA-7ED6714D9F70}" srcOrd="0" destOrd="0" presId="urn:microsoft.com/office/officeart/2018/2/layout/IconVerticalSolidList"/>
    <dgm:cxn modelId="{4220F6FB-F171-48CD-BCFC-E5B563FED055}" srcId="{5D64B763-BDB0-427B-88D9-70DA6D0A1EA3}" destId="{3347FE8D-40E6-4E87-9661-6C2157407B93}" srcOrd="3" destOrd="0" parTransId="{9399259B-8987-41EC-84C8-1DB347B7E967}" sibTransId="{201E4F4C-E180-4BE3-8937-ED200B7E79C2}"/>
    <dgm:cxn modelId="{9A1B8D29-E11F-4810-B9C1-9F89411AE0E4}" type="presParOf" srcId="{FEE05910-675B-4671-AE85-23DFF1623A5F}" destId="{FDFF52DA-85E7-463A-8E90-B15AE11D7EF6}" srcOrd="0" destOrd="0" presId="urn:microsoft.com/office/officeart/2018/2/layout/IconVerticalSolidList"/>
    <dgm:cxn modelId="{D9E82BFE-3EB6-429C-9EB5-210F9833D290}" type="presParOf" srcId="{FDFF52DA-85E7-463A-8E90-B15AE11D7EF6}" destId="{8CF19F5C-8BF3-4669-9A47-D3F3E03B47CB}" srcOrd="0" destOrd="0" presId="urn:microsoft.com/office/officeart/2018/2/layout/IconVerticalSolidList"/>
    <dgm:cxn modelId="{051E1F05-F419-40A3-B7C7-3422F0E4E14D}" type="presParOf" srcId="{FDFF52DA-85E7-463A-8E90-B15AE11D7EF6}" destId="{F4950F5C-315B-4C44-9B3B-A600FDD6CA89}" srcOrd="1" destOrd="0" presId="urn:microsoft.com/office/officeart/2018/2/layout/IconVerticalSolidList"/>
    <dgm:cxn modelId="{8245E554-CF83-4648-9E04-E5B3DB18AD15}" type="presParOf" srcId="{FDFF52DA-85E7-463A-8E90-B15AE11D7EF6}" destId="{5D2866BB-30B9-41C2-BA84-227D78DF2A86}" srcOrd="2" destOrd="0" presId="urn:microsoft.com/office/officeart/2018/2/layout/IconVerticalSolidList"/>
    <dgm:cxn modelId="{6550A224-FBF4-433A-8274-6D5E395F6E3C}" type="presParOf" srcId="{FDFF52DA-85E7-463A-8E90-B15AE11D7EF6}" destId="{CD8887CE-960A-4666-AE87-9F4B9571D309}" srcOrd="3" destOrd="0" presId="urn:microsoft.com/office/officeart/2018/2/layout/IconVerticalSolidList"/>
    <dgm:cxn modelId="{C659E850-F471-4EE5-9B36-AD9731A04ABD}" type="presParOf" srcId="{FEE05910-675B-4671-AE85-23DFF1623A5F}" destId="{92E82FB9-8F89-481E-B459-515F95C3CA30}" srcOrd="1" destOrd="0" presId="urn:microsoft.com/office/officeart/2018/2/layout/IconVerticalSolidList"/>
    <dgm:cxn modelId="{618A5A7E-3246-4B6D-92A8-7EF7B5F52D99}" type="presParOf" srcId="{FEE05910-675B-4671-AE85-23DFF1623A5F}" destId="{0C5B7050-27DD-428D-B37F-CA0590C457BC}" srcOrd="2" destOrd="0" presId="urn:microsoft.com/office/officeart/2018/2/layout/IconVerticalSolidList"/>
    <dgm:cxn modelId="{22B2BF6D-6190-408E-8E9E-0C704FF79843}" type="presParOf" srcId="{0C5B7050-27DD-428D-B37F-CA0590C457BC}" destId="{F4796DC9-2BB4-4DA2-8E23-1C7143D0DD4A}" srcOrd="0" destOrd="0" presId="urn:microsoft.com/office/officeart/2018/2/layout/IconVerticalSolidList"/>
    <dgm:cxn modelId="{D8254FAB-FA35-4021-BC92-E8836CDFA2C4}" type="presParOf" srcId="{0C5B7050-27DD-428D-B37F-CA0590C457BC}" destId="{1FD75007-E135-4236-90E6-41CD598DAA24}" srcOrd="1" destOrd="0" presId="urn:microsoft.com/office/officeart/2018/2/layout/IconVerticalSolidList"/>
    <dgm:cxn modelId="{C3A93625-35EE-42A3-AA84-9C057CD5C460}" type="presParOf" srcId="{0C5B7050-27DD-428D-B37F-CA0590C457BC}" destId="{B6F5A296-66CF-4AB8-A55C-F11A07E3CA27}" srcOrd="2" destOrd="0" presId="urn:microsoft.com/office/officeart/2018/2/layout/IconVerticalSolidList"/>
    <dgm:cxn modelId="{DBCFFD1A-456B-4335-B7A1-5A0ACD496682}" type="presParOf" srcId="{0C5B7050-27DD-428D-B37F-CA0590C457BC}" destId="{1C700D9C-FA37-44E4-93BA-7ED6714D9F70}" srcOrd="3" destOrd="0" presId="urn:microsoft.com/office/officeart/2018/2/layout/IconVerticalSolidList"/>
    <dgm:cxn modelId="{E1B473AD-EC23-472C-847D-22F1A2B4D2FC}" type="presParOf" srcId="{FEE05910-675B-4671-AE85-23DFF1623A5F}" destId="{F9457255-FF0D-4C72-949A-55EBF2A497C0}" srcOrd="3" destOrd="0" presId="urn:microsoft.com/office/officeart/2018/2/layout/IconVerticalSolidList"/>
    <dgm:cxn modelId="{631AE23F-A160-4909-B0C3-092B2CC10C8B}" type="presParOf" srcId="{FEE05910-675B-4671-AE85-23DFF1623A5F}" destId="{45F3D090-B103-44D4-B22F-C2A6D3B8FE3E}" srcOrd="4" destOrd="0" presId="urn:microsoft.com/office/officeart/2018/2/layout/IconVerticalSolidList"/>
    <dgm:cxn modelId="{1BB3641C-3298-4A7E-97E7-9BAC360A1E34}" type="presParOf" srcId="{45F3D090-B103-44D4-B22F-C2A6D3B8FE3E}" destId="{84F9D2CE-B012-4A06-BDB7-CE77A9234106}" srcOrd="0" destOrd="0" presId="urn:microsoft.com/office/officeart/2018/2/layout/IconVerticalSolidList"/>
    <dgm:cxn modelId="{2142F264-216A-4DFA-B87B-B952C4F2D5E6}" type="presParOf" srcId="{45F3D090-B103-44D4-B22F-C2A6D3B8FE3E}" destId="{D4301A8A-C334-4F66-B0F0-16F75D56AE1C}" srcOrd="1" destOrd="0" presId="urn:microsoft.com/office/officeart/2018/2/layout/IconVerticalSolidList"/>
    <dgm:cxn modelId="{C11E4C59-8AFB-4BB7-8072-07B9A3B71E57}" type="presParOf" srcId="{45F3D090-B103-44D4-B22F-C2A6D3B8FE3E}" destId="{635ACC23-5555-4BAF-99A6-A98A340226FC}" srcOrd="2" destOrd="0" presId="urn:microsoft.com/office/officeart/2018/2/layout/IconVerticalSolidList"/>
    <dgm:cxn modelId="{67018E8A-FB45-4B87-BBB8-EF2349162FA3}" type="presParOf" srcId="{45F3D090-B103-44D4-B22F-C2A6D3B8FE3E}" destId="{13CEAE61-51FD-4D71-A81F-3AF1F6E15D85}" srcOrd="3" destOrd="0" presId="urn:microsoft.com/office/officeart/2018/2/layout/IconVerticalSolidList"/>
    <dgm:cxn modelId="{FC863479-B68C-4D65-9D24-6E8F8745DAE7}" type="presParOf" srcId="{FEE05910-675B-4671-AE85-23DFF1623A5F}" destId="{6174581F-5E6B-4665-9D5F-81B4922A83B6}" srcOrd="5" destOrd="0" presId="urn:microsoft.com/office/officeart/2018/2/layout/IconVerticalSolidList"/>
    <dgm:cxn modelId="{50B069F2-B783-41E5-B714-FB5CEDC82A0F}" type="presParOf" srcId="{FEE05910-675B-4671-AE85-23DFF1623A5F}" destId="{88559985-31BA-4B32-B1A1-FADAC705ECEA}" srcOrd="6" destOrd="0" presId="urn:microsoft.com/office/officeart/2018/2/layout/IconVerticalSolidList"/>
    <dgm:cxn modelId="{F51AE985-DA69-4D51-BE26-EFA6C7BFFD9E}" type="presParOf" srcId="{88559985-31BA-4B32-B1A1-FADAC705ECEA}" destId="{0E06A370-1CDD-4F7A-A312-09C2EB721993}" srcOrd="0" destOrd="0" presId="urn:microsoft.com/office/officeart/2018/2/layout/IconVerticalSolidList"/>
    <dgm:cxn modelId="{6E54E2D4-AAF2-4D42-ACF1-2091D8613B7B}" type="presParOf" srcId="{88559985-31BA-4B32-B1A1-FADAC705ECEA}" destId="{48BFD467-3E33-4665-937E-6E4981CCA08C}" srcOrd="1" destOrd="0" presId="urn:microsoft.com/office/officeart/2018/2/layout/IconVerticalSolidList"/>
    <dgm:cxn modelId="{729D4119-F901-498F-9E02-0687F83A8D67}" type="presParOf" srcId="{88559985-31BA-4B32-B1A1-FADAC705ECEA}" destId="{726BB7D4-8DD0-4603-B33A-EF83CF2B4CED}" srcOrd="2" destOrd="0" presId="urn:microsoft.com/office/officeart/2018/2/layout/IconVerticalSolidList"/>
    <dgm:cxn modelId="{646773A4-C515-4745-B25E-007213765987}" type="presParOf" srcId="{88559985-31BA-4B32-B1A1-FADAC705ECEA}" destId="{07077D93-C5A8-48E5-9082-2D15B145BFE1}" srcOrd="3" destOrd="0" presId="urn:microsoft.com/office/officeart/2018/2/layout/IconVerticalSolidList"/>
    <dgm:cxn modelId="{5949D5B0-BAFA-4711-8A8D-36F8DE292840}" type="presParOf" srcId="{FEE05910-675B-4671-AE85-23DFF1623A5F}" destId="{01AB8AE9-AC4A-4430-8989-D337843E3DA3}" srcOrd="7" destOrd="0" presId="urn:microsoft.com/office/officeart/2018/2/layout/IconVerticalSolidList"/>
    <dgm:cxn modelId="{40AF8B04-52AD-4BEB-BB7F-5BD11E5AFA0E}" type="presParOf" srcId="{FEE05910-675B-4671-AE85-23DFF1623A5F}" destId="{D00F5333-DAD7-4A13-B2C6-9C9AB46D5EF1}" srcOrd="8" destOrd="0" presId="urn:microsoft.com/office/officeart/2018/2/layout/IconVerticalSolidList"/>
    <dgm:cxn modelId="{2A684911-7CBE-4D6F-A6DF-2A9F34DFA294}" type="presParOf" srcId="{D00F5333-DAD7-4A13-B2C6-9C9AB46D5EF1}" destId="{61DA4F4B-C7C9-4337-A344-D337E3A7E057}" srcOrd="0" destOrd="0" presId="urn:microsoft.com/office/officeart/2018/2/layout/IconVerticalSolidList"/>
    <dgm:cxn modelId="{7BD68C11-C3D7-45C8-804A-D7F8FA1FBC60}" type="presParOf" srcId="{D00F5333-DAD7-4A13-B2C6-9C9AB46D5EF1}" destId="{C737601B-FF9C-4132-B658-5ACF3836A2BA}" srcOrd="1" destOrd="0" presId="urn:microsoft.com/office/officeart/2018/2/layout/IconVerticalSolidList"/>
    <dgm:cxn modelId="{D446F977-CA27-48B6-B868-537250596CBC}" type="presParOf" srcId="{D00F5333-DAD7-4A13-B2C6-9C9AB46D5EF1}" destId="{4A892204-5D91-4736-974F-6315E97F2AC7}" srcOrd="2" destOrd="0" presId="urn:microsoft.com/office/officeart/2018/2/layout/IconVerticalSolidList"/>
    <dgm:cxn modelId="{8B6899CF-37AB-4DE3-88DC-B5472B789E95}" type="presParOf" srcId="{D00F5333-DAD7-4A13-B2C6-9C9AB46D5EF1}" destId="{EF4FA414-FEC5-4B59-A5C7-56CF49DFF58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F38CAD-0D88-419B-8382-1D506B7238C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007F66D-E381-4487-ADC0-DD8A353DB36E}">
      <dgm:prSet/>
      <dgm:spPr/>
      <dgm:t>
        <a:bodyPr/>
        <a:lstStyle/>
        <a:p>
          <a:r>
            <a:rPr lang="en-US" noProof="0" dirty="0"/>
            <a:t>Success of the IoT depends on the trust and security built into connected devices</a:t>
          </a:r>
        </a:p>
      </dgm:t>
    </dgm:pt>
    <dgm:pt modelId="{2FA5F998-1AD7-43E3-A679-6D629764FC34}" type="parTrans" cxnId="{25BF90BC-C5C8-4860-B40F-C0FF98B7D509}">
      <dgm:prSet/>
      <dgm:spPr/>
      <dgm:t>
        <a:bodyPr/>
        <a:lstStyle/>
        <a:p>
          <a:endParaRPr lang="en-US"/>
        </a:p>
      </dgm:t>
    </dgm:pt>
    <dgm:pt modelId="{C5D2109B-5DF4-4AC3-88B5-BDA1663FE9D6}" type="sibTrans" cxnId="{25BF90BC-C5C8-4860-B40F-C0FF98B7D509}">
      <dgm:prSet/>
      <dgm:spPr/>
      <dgm:t>
        <a:bodyPr/>
        <a:lstStyle/>
        <a:p>
          <a:endParaRPr lang="en-US"/>
        </a:p>
      </dgm:t>
    </dgm:pt>
    <dgm:pt modelId="{BC672981-95CC-4702-9816-0F9575342980}">
      <dgm:prSet/>
      <dgm:spPr/>
      <dgm:t>
        <a:bodyPr/>
        <a:lstStyle/>
        <a:p>
          <a:r>
            <a:rPr lang="en-US" noProof="0" dirty="0"/>
            <a:t>Security can be expensive to implement and there is a shortage of experts</a:t>
          </a:r>
        </a:p>
      </dgm:t>
    </dgm:pt>
    <dgm:pt modelId="{91DE3009-8B50-4D7E-9DEF-28E8E6B7B0E3}" type="parTrans" cxnId="{2DE3AD6E-789E-4B9B-BA72-2335C16BEEC0}">
      <dgm:prSet/>
      <dgm:spPr/>
      <dgm:t>
        <a:bodyPr/>
        <a:lstStyle/>
        <a:p>
          <a:endParaRPr lang="en-US"/>
        </a:p>
      </dgm:t>
    </dgm:pt>
    <dgm:pt modelId="{FD634BD8-7532-4197-B2F1-5C90E7EC57C8}" type="sibTrans" cxnId="{2DE3AD6E-789E-4B9B-BA72-2335C16BEEC0}">
      <dgm:prSet/>
      <dgm:spPr/>
      <dgm:t>
        <a:bodyPr/>
        <a:lstStyle/>
        <a:p>
          <a:endParaRPr lang="en-US"/>
        </a:p>
      </dgm:t>
    </dgm:pt>
    <dgm:pt modelId="{24EB6051-F3AE-41CE-9FB3-C0B31BDEFF24}">
      <dgm:prSet/>
      <dgm:spPr/>
      <dgm:t>
        <a:bodyPr/>
        <a:lstStyle/>
        <a:p>
          <a:r>
            <a:rPr lang="en-US" noProof="0" dirty="0"/>
            <a:t>Difficult to manage secure devices at scale</a:t>
          </a:r>
        </a:p>
      </dgm:t>
    </dgm:pt>
    <dgm:pt modelId="{B01E884F-69CC-448A-99AD-A34CEA77CDE6}" type="parTrans" cxnId="{9046E583-AA3C-45CC-A79E-96C2A6808244}">
      <dgm:prSet/>
      <dgm:spPr/>
      <dgm:t>
        <a:bodyPr/>
        <a:lstStyle/>
        <a:p>
          <a:endParaRPr lang="en-US"/>
        </a:p>
      </dgm:t>
    </dgm:pt>
    <dgm:pt modelId="{415053DF-1CCE-4FCC-869D-FAB9DF2029C0}" type="sibTrans" cxnId="{9046E583-AA3C-45CC-A79E-96C2A6808244}">
      <dgm:prSet/>
      <dgm:spPr/>
      <dgm:t>
        <a:bodyPr/>
        <a:lstStyle/>
        <a:p>
          <a:endParaRPr lang="en-US"/>
        </a:p>
      </dgm:t>
    </dgm:pt>
    <dgm:pt modelId="{90570726-498F-45F4-AA9E-CB438153F562}">
      <dgm:prSet/>
      <dgm:spPr/>
      <dgm:t>
        <a:bodyPr/>
        <a:lstStyle/>
        <a:p>
          <a:r>
            <a:rPr lang="en-US" noProof="0" dirty="0"/>
            <a:t>Lack of confidence in data to/from sensors/actuators</a:t>
          </a:r>
        </a:p>
      </dgm:t>
    </dgm:pt>
    <dgm:pt modelId="{C2A89D3F-D8AB-4F06-87F7-40D9DB3FEC50}" type="parTrans" cxnId="{D4A6FF7D-155C-4510-ABA6-90349E587E4C}">
      <dgm:prSet/>
      <dgm:spPr/>
      <dgm:t>
        <a:bodyPr/>
        <a:lstStyle/>
        <a:p>
          <a:endParaRPr lang="en-US"/>
        </a:p>
      </dgm:t>
    </dgm:pt>
    <dgm:pt modelId="{3253A8C3-12E8-480E-8E27-235B9EEC3191}" type="sibTrans" cxnId="{D4A6FF7D-155C-4510-ABA6-90349E587E4C}">
      <dgm:prSet/>
      <dgm:spPr/>
      <dgm:t>
        <a:bodyPr/>
        <a:lstStyle/>
        <a:p>
          <a:endParaRPr lang="en-US"/>
        </a:p>
      </dgm:t>
    </dgm:pt>
    <dgm:pt modelId="{25D3BDDC-220F-44DC-925C-A5C71D6E0BD5}">
      <dgm:prSet/>
      <dgm:spPr/>
      <dgm:t>
        <a:bodyPr/>
        <a:lstStyle/>
        <a:p>
          <a:r>
            <a:rPr lang="en-US" noProof="0" dirty="0"/>
            <a:t>New vulnerabilities appear all the time</a:t>
          </a:r>
        </a:p>
      </dgm:t>
    </dgm:pt>
    <dgm:pt modelId="{B4045576-FF95-423C-8FCC-5EE6761E465E}" type="parTrans" cxnId="{B32A5F0D-45BC-4CE9-845E-A6E22C61418A}">
      <dgm:prSet/>
      <dgm:spPr/>
      <dgm:t>
        <a:bodyPr/>
        <a:lstStyle/>
        <a:p>
          <a:endParaRPr lang="en-US"/>
        </a:p>
      </dgm:t>
    </dgm:pt>
    <dgm:pt modelId="{3C0836E6-A66B-4A4D-B89C-937E153CC281}" type="sibTrans" cxnId="{B32A5F0D-45BC-4CE9-845E-A6E22C61418A}">
      <dgm:prSet/>
      <dgm:spPr/>
      <dgm:t>
        <a:bodyPr/>
        <a:lstStyle/>
        <a:p>
          <a:endParaRPr lang="en-US"/>
        </a:p>
      </dgm:t>
    </dgm:pt>
    <dgm:pt modelId="{7480B9FE-8FB1-4E06-B5A2-9AEDB7C161F3}" type="pres">
      <dgm:prSet presAssocID="{B1F38CAD-0D88-419B-8382-1D506B7238CA}" presName="root" presStyleCnt="0">
        <dgm:presLayoutVars>
          <dgm:dir/>
          <dgm:resizeHandles val="exact"/>
        </dgm:presLayoutVars>
      </dgm:prSet>
      <dgm:spPr/>
    </dgm:pt>
    <dgm:pt modelId="{244E6538-6483-4C33-83F7-6200F5058236}" type="pres">
      <dgm:prSet presAssocID="{4007F66D-E381-4487-ADC0-DD8A353DB36E}" presName="compNode" presStyleCnt="0"/>
      <dgm:spPr/>
    </dgm:pt>
    <dgm:pt modelId="{66785599-B111-43DF-AB3F-95BE6F658F4B}" type="pres">
      <dgm:prSet presAssocID="{4007F66D-E381-4487-ADC0-DD8A353DB36E}" presName="bgRect" presStyleLbl="bgShp" presStyleIdx="0" presStyleCnt="5"/>
      <dgm:spPr/>
    </dgm:pt>
    <dgm:pt modelId="{AF206FCA-4021-4C5E-87A5-6B67F1241908}" type="pres">
      <dgm:prSet presAssocID="{4007F66D-E381-4487-ADC0-DD8A353DB36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ream"/>
        </a:ext>
      </dgm:extLst>
    </dgm:pt>
    <dgm:pt modelId="{4F634C7F-1AAC-4002-B40A-504A60874DF3}" type="pres">
      <dgm:prSet presAssocID="{4007F66D-E381-4487-ADC0-DD8A353DB36E}" presName="spaceRect" presStyleCnt="0"/>
      <dgm:spPr/>
    </dgm:pt>
    <dgm:pt modelId="{38014CC6-B72A-4817-8C04-390F21E3F2CF}" type="pres">
      <dgm:prSet presAssocID="{4007F66D-E381-4487-ADC0-DD8A353DB36E}" presName="parTx" presStyleLbl="revTx" presStyleIdx="0" presStyleCnt="5">
        <dgm:presLayoutVars>
          <dgm:chMax val="0"/>
          <dgm:chPref val="0"/>
        </dgm:presLayoutVars>
      </dgm:prSet>
      <dgm:spPr/>
    </dgm:pt>
    <dgm:pt modelId="{0E991C56-8724-4B70-8883-4BCA3A901B3E}" type="pres">
      <dgm:prSet presAssocID="{C5D2109B-5DF4-4AC3-88B5-BDA1663FE9D6}" presName="sibTrans" presStyleCnt="0"/>
      <dgm:spPr/>
    </dgm:pt>
    <dgm:pt modelId="{6C4BFFF0-0721-4625-A1FA-A744B7D50D70}" type="pres">
      <dgm:prSet presAssocID="{BC672981-95CC-4702-9816-0F9575342980}" presName="compNode" presStyleCnt="0"/>
      <dgm:spPr/>
    </dgm:pt>
    <dgm:pt modelId="{DAD8F0DF-9DD6-4D3F-8E4F-0589A2A3095B}" type="pres">
      <dgm:prSet presAssocID="{BC672981-95CC-4702-9816-0F9575342980}" presName="bgRect" presStyleLbl="bgShp" presStyleIdx="1" presStyleCnt="5"/>
      <dgm:spPr/>
    </dgm:pt>
    <dgm:pt modelId="{5F235FA9-1FF1-44BD-A552-963EB425A9E5}" type="pres">
      <dgm:prSet presAssocID="{BC672981-95CC-4702-9816-0F957534298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3EEA8572-018C-43D4-B354-94C1EDBE8F7C}" type="pres">
      <dgm:prSet presAssocID="{BC672981-95CC-4702-9816-0F9575342980}" presName="spaceRect" presStyleCnt="0"/>
      <dgm:spPr/>
    </dgm:pt>
    <dgm:pt modelId="{B293F0CF-C077-48D2-85EF-28B9D4ED5F20}" type="pres">
      <dgm:prSet presAssocID="{BC672981-95CC-4702-9816-0F9575342980}" presName="parTx" presStyleLbl="revTx" presStyleIdx="1" presStyleCnt="5">
        <dgm:presLayoutVars>
          <dgm:chMax val="0"/>
          <dgm:chPref val="0"/>
        </dgm:presLayoutVars>
      </dgm:prSet>
      <dgm:spPr/>
    </dgm:pt>
    <dgm:pt modelId="{1F5FB7FB-4AFA-4EB7-97D9-7BD456193E49}" type="pres">
      <dgm:prSet presAssocID="{FD634BD8-7532-4197-B2F1-5C90E7EC57C8}" presName="sibTrans" presStyleCnt="0"/>
      <dgm:spPr/>
    </dgm:pt>
    <dgm:pt modelId="{31EA2F34-D1F7-4746-A70E-0C313B22BF25}" type="pres">
      <dgm:prSet presAssocID="{24EB6051-F3AE-41CE-9FB3-C0B31BDEFF24}" presName="compNode" presStyleCnt="0"/>
      <dgm:spPr/>
    </dgm:pt>
    <dgm:pt modelId="{216608A3-E295-40D9-9EF3-5EF1AEC141EA}" type="pres">
      <dgm:prSet presAssocID="{24EB6051-F3AE-41CE-9FB3-C0B31BDEFF24}" presName="bgRect" presStyleLbl="bgShp" presStyleIdx="2" presStyleCnt="5"/>
      <dgm:spPr/>
    </dgm:pt>
    <dgm:pt modelId="{79AC6BAD-C630-4D2C-951C-4809E41A1884}" type="pres">
      <dgm:prSet presAssocID="{24EB6051-F3AE-41CE-9FB3-C0B31BDEFF2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ock"/>
        </a:ext>
      </dgm:extLst>
    </dgm:pt>
    <dgm:pt modelId="{7E05A123-2F64-48C3-A89C-4E1186855DA8}" type="pres">
      <dgm:prSet presAssocID="{24EB6051-F3AE-41CE-9FB3-C0B31BDEFF24}" presName="spaceRect" presStyleCnt="0"/>
      <dgm:spPr/>
    </dgm:pt>
    <dgm:pt modelId="{17E1110B-F748-4CBE-9D05-C900E67A53EC}" type="pres">
      <dgm:prSet presAssocID="{24EB6051-F3AE-41CE-9FB3-C0B31BDEFF24}" presName="parTx" presStyleLbl="revTx" presStyleIdx="2" presStyleCnt="5">
        <dgm:presLayoutVars>
          <dgm:chMax val="0"/>
          <dgm:chPref val="0"/>
        </dgm:presLayoutVars>
      </dgm:prSet>
      <dgm:spPr/>
    </dgm:pt>
    <dgm:pt modelId="{9E5F4760-8CFD-4459-BBD0-48964F1EFBD8}" type="pres">
      <dgm:prSet presAssocID="{415053DF-1CCE-4FCC-869D-FAB9DF2029C0}" presName="sibTrans" presStyleCnt="0"/>
      <dgm:spPr/>
    </dgm:pt>
    <dgm:pt modelId="{186343C0-BDAE-4D3F-9249-82E903668986}" type="pres">
      <dgm:prSet presAssocID="{90570726-498F-45F4-AA9E-CB438153F562}" presName="compNode" presStyleCnt="0"/>
      <dgm:spPr/>
    </dgm:pt>
    <dgm:pt modelId="{2CA861FE-3611-4B2D-884D-7A6648BE8433}" type="pres">
      <dgm:prSet presAssocID="{90570726-498F-45F4-AA9E-CB438153F562}" presName="bgRect" presStyleLbl="bgShp" presStyleIdx="3" presStyleCnt="5"/>
      <dgm:spPr/>
    </dgm:pt>
    <dgm:pt modelId="{02EE4C3F-6430-4B95-8A63-C0ADCE585197}" type="pres">
      <dgm:prSet presAssocID="{90570726-498F-45F4-AA9E-CB438153F562}"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ocessor"/>
        </a:ext>
      </dgm:extLst>
    </dgm:pt>
    <dgm:pt modelId="{4E329944-BCDB-44D1-A6AE-4EEB61127449}" type="pres">
      <dgm:prSet presAssocID="{90570726-498F-45F4-AA9E-CB438153F562}" presName="spaceRect" presStyleCnt="0"/>
      <dgm:spPr/>
    </dgm:pt>
    <dgm:pt modelId="{628E075B-BD81-47AF-A325-3E426A7E7A65}" type="pres">
      <dgm:prSet presAssocID="{90570726-498F-45F4-AA9E-CB438153F562}" presName="parTx" presStyleLbl="revTx" presStyleIdx="3" presStyleCnt="5">
        <dgm:presLayoutVars>
          <dgm:chMax val="0"/>
          <dgm:chPref val="0"/>
        </dgm:presLayoutVars>
      </dgm:prSet>
      <dgm:spPr/>
    </dgm:pt>
    <dgm:pt modelId="{8D523968-41A3-492E-9C05-3AD7879748D4}" type="pres">
      <dgm:prSet presAssocID="{3253A8C3-12E8-480E-8E27-235B9EEC3191}" presName="sibTrans" presStyleCnt="0"/>
      <dgm:spPr/>
    </dgm:pt>
    <dgm:pt modelId="{31FD9F08-474B-435E-901B-B485B5A02D16}" type="pres">
      <dgm:prSet presAssocID="{25D3BDDC-220F-44DC-925C-A5C71D6E0BD5}" presName="compNode" presStyleCnt="0"/>
      <dgm:spPr/>
    </dgm:pt>
    <dgm:pt modelId="{BE5B9254-C533-4096-937C-4A5BC2FBAB64}" type="pres">
      <dgm:prSet presAssocID="{25D3BDDC-220F-44DC-925C-A5C71D6E0BD5}" presName="bgRect" presStyleLbl="bgShp" presStyleIdx="4" presStyleCnt="5"/>
      <dgm:spPr/>
    </dgm:pt>
    <dgm:pt modelId="{9AECDD21-312E-4B28-BB0D-7AF60326FC6D}" type="pres">
      <dgm:prSet presAssocID="{25D3BDDC-220F-44DC-925C-A5C71D6E0BD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Warning"/>
        </a:ext>
      </dgm:extLst>
    </dgm:pt>
    <dgm:pt modelId="{DACDDF06-FE00-4B67-9486-E3470DEA009C}" type="pres">
      <dgm:prSet presAssocID="{25D3BDDC-220F-44DC-925C-A5C71D6E0BD5}" presName="spaceRect" presStyleCnt="0"/>
      <dgm:spPr/>
    </dgm:pt>
    <dgm:pt modelId="{8981C73E-36DF-474C-85D9-9F3D80A20F92}" type="pres">
      <dgm:prSet presAssocID="{25D3BDDC-220F-44DC-925C-A5C71D6E0BD5}" presName="parTx" presStyleLbl="revTx" presStyleIdx="4" presStyleCnt="5">
        <dgm:presLayoutVars>
          <dgm:chMax val="0"/>
          <dgm:chPref val="0"/>
        </dgm:presLayoutVars>
      </dgm:prSet>
      <dgm:spPr/>
    </dgm:pt>
  </dgm:ptLst>
  <dgm:cxnLst>
    <dgm:cxn modelId="{E8169B0C-1C3A-4596-850F-108531970B0B}" type="presOf" srcId="{4007F66D-E381-4487-ADC0-DD8A353DB36E}" destId="{38014CC6-B72A-4817-8C04-390F21E3F2CF}" srcOrd="0" destOrd="0" presId="urn:microsoft.com/office/officeart/2018/2/layout/IconVerticalSolidList"/>
    <dgm:cxn modelId="{B32A5F0D-45BC-4CE9-845E-A6E22C61418A}" srcId="{B1F38CAD-0D88-419B-8382-1D506B7238CA}" destId="{25D3BDDC-220F-44DC-925C-A5C71D6E0BD5}" srcOrd="4" destOrd="0" parTransId="{B4045576-FF95-423C-8FCC-5EE6761E465E}" sibTransId="{3C0836E6-A66B-4A4D-B89C-937E153CC281}"/>
    <dgm:cxn modelId="{A9D0B641-0A5C-4240-84CC-72E2D089A65A}" type="presOf" srcId="{B1F38CAD-0D88-419B-8382-1D506B7238CA}" destId="{7480B9FE-8FB1-4E06-B5A2-9AEDB7C161F3}" srcOrd="0" destOrd="0" presId="urn:microsoft.com/office/officeart/2018/2/layout/IconVerticalSolidList"/>
    <dgm:cxn modelId="{DB86006A-5D13-46BD-BC24-4F5D993EA33C}" type="presOf" srcId="{90570726-498F-45F4-AA9E-CB438153F562}" destId="{628E075B-BD81-47AF-A325-3E426A7E7A65}" srcOrd="0" destOrd="0" presId="urn:microsoft.com/office/officeart/2018/2/layout/IconVerticalSolidList"/>
    <dgm:cxn modelId="{2DE3AD6E-789E-4B9B-BA72-2335C16BEEC0}" srcId="{B1F38CAD-0D88-419B-8382-1D506B7238CA}" destId="{BC672981-95CC-4702-9816-0F9575342980}" srcOrd="1" destOrd="0" parTransId="{91DE3009-8B50-4D7E-9DEF-28E8E6B7B0E3}" sibTransId="{FD634BD8-7532-4197-B2F1-5C90E7EC57C8}"/>
    <dgm:cxn modelId="{D4A6FF7D-155C-4510-ABA6-90349E587E4C}" srcId="{B1F38CAD-0D88-419B-8382-1D506B7238CA}" destId="{90570726-498F-45F4-AA9E-CB438153F562}" srcOrd="3" destOrd="0" parTransId="{C2A89D3F-D8AB-4F06-87F7-40D9DB3FEC50}" sibTransId="{3253A8C3-12E8-480E-8E27-235B9EEC3191}"/>
    <dgm:cxn modelId="{9046E583-AA3C-45CC-A79E-96C2A6808244}" srcId="{B1F38CAD-0D88-419B-8382-1D506B7238CA}" destId="{24EB6051-F3AE-41CE-9FB3-C0B31BDEFF24}" srcOrd="2" destOrd="0" parTransId="{B01E884F-69CC-448A-99AD-A34CEA77CDE6}" sibTransId="{415053DF-1CCE-4FCC-869D-FAB9DF2029C0}"/>
    <dgm:cxn modelId="{22C9C8AB-5885-4C31-A725-23A61AC26549}" type="presOf" srcId="{25D3BDDC-220F-44DC-925C-A5C71D6E0BD5}" destId="{8981C73E-36DF-474C-85D9-9F3D80A20F92}" srcOrd="0" destOrd="0" presId="urn:microsoft.com/office/officeart/2018/2/layout/IconVerticalSolidList"/>
    <dgm:cxn modelId="{11ED97B3-D6CD-4270-9356-489E334EE062}" type="presOf" srcId="{24EB6051-F3AE-41CE-9FB3-C0B31BDEFF24}" destId="{17E1110B-F748-4CBE-9D05-C900E67A53EC}" srcOrd="0" destOrd="0" presId="urn:microsoft.com/office/officeart/2018/2/layout/IconVerticalSolidList"/>
    <dgm:cxn modelId="{BCBFC6B6-0B52-4FAE-97E3-E2E6F8DD438C}" type="presOf" srcId="{BC672981-95CC-4702-9816-0F9575342980}" destId="{B293F0CF-C077-48D2-85EF-28B9D4ED5F20}" srcOrd="0" destOrd="0" presId="urn:microsoft.com/office/officeart/2018/2/layout/IconVerticalSolidList"/>
    <dgm:cxn modelId="{25BF90BC-C5C8-4860-B40F-C0FF98B7D509}" srcId="{B1F38CAD-0D88-419B-8382-1D506B7238CA}" destId="{4007F66D-E381-4487-ADC0-DD8A353DB36E}" srcOrd="0" destOrd="0" parTransId="{2FA5F998-1AD7-43E3-A679-6D629764FC34}" sibTransId="{C5D2109B-5DF4-4AC3-88B5-BDA1663FE9D6}"/>
    <dgm:cxn modelId="{F476E61C-31A6-4C0A-A4FB-2A38DE40E2C5}" type="presParOf" srcId="{7480B9FE-8FB1-4E06-B5A2-9AEDB7C161F3}" destId="{244E6538-6483-4C33-83F7-6200F5058236}" srcOrd="0" destOrd="0" presId="urn:microsoft.com/office/officeart/2018/2/layout/IconVerticalSolidList"/>
    <dgm:cxn modelId="{8F6972A1-A741-4D92-9FEC-BAB4BA3F51BB}" type="presParOf" srcId="{244E6538-6483-4C33-83F7-6200F5058236}" destId="{66785599-B111-43DF-AB3F-95BE6F658F4B}" srcOrd="0" destOrd="0" presId="urn:microsoft.com/office/officeart/2018/2/layout/IconVerticalSolidList"/>
    <dgm:cxn modelId="{90587945-4E6C-4B6A-9028-B390FFC86F09}" type="presParOf" srcId="{244E6538-6483-4C33-83F7-6200F5058236}" destId="{AF206FCA-4021-4C5E-87A5-6B67F1241908}" srcOrd="1" destOrd="0" presId="urn:microsoft.com/office/officeart/2018/2/layout/IconVerticalSolidList"/>
    <dgm:cxn modelId="{8CBC8101-F90B-4C27-8522-8299D2503692}" type="presParOf" srcId="{244E6538-6483-4C33-83F7-6200F5058236}" destId="{4F634C7F-1AAC-4002-B40A-504A60874DF3}" srcOrd="2" destOrd="0" presId="urn:microsoft.com/office/officeart/2018/2/layout/IconVerticalSolidList"/>
    <dgm:cxn modelId="{A820290D-31CE-4ADA-BCDC-E6E07D0A76C1}" type="presParOf" srcId="{244E6538-6483-4C33-83F7-6200F5058236}" destId="{38014CC6-B72A-4817-8C04-390F21E3F2CF}" srcOrd="3" destOrd="0" presId="urn:microsoft.com/office/officeart/2018/2/layout/IconVerticalSolidList"/>
    <dgm:cxn modelId="{121DC104-6367-49AB-82EF-9DBDE6ECE835}" type="presParOf" srcId="{7480B9FE-8FB1-4E06-B5A2-9AEDB7C161F3}" destId="{0E991C56-8724-4B70-8883-4BCA3A901B3E}" srcOrd="1" destOrd="0" presId="urn:microsoft.com/office/officeart/2018/2/layout/IconVerticalSolidList"/>
    <dgm:cxn modelId="{9C5A5440-B2EA-422E-9B68-3C8EEA0059AB}" type="presParOf" srcId="{7480B9FE-8FB1-4E06-B5A2-9AEDB7C161F3}" destId="{6C4BFFF0-0721-4625-A1FA-A744B7D50D70}" srcOrd="2" destOrd="0" presId="urn:microsoft.com/office/officeart/2018/2/layout/IconVerticalSolidList"/>
    <dgm:cxn modelId="{A3C5FD33-EFC8-4EFC-BE62-D3C706DE3DF2}" type="presParOf" srcId="{6C4BFFF0-0721-4625-A1FA-A744B7D50D70}" destId="{DAD8F0DF-9DD6-4D3F-8E4F-0589A2A3095B}" srcOrd="0" destOrd="0" presId="urn:microsoft.com/office/officeart/2018/2/layout/IconVerticalSolidList"/>
    <dgm:cxn modelId="{99AD3257-6971-41C8-B6E4-5FA1E33ACC33}" type="presParOf" srcId="{6C4BFFF0-0721-4625-A1FA-A744B7D50D70}" destId="{5F235FA9-1FF1-44BD-A552-963EB425A9E5}" srcOrd="1" destOrd="0" presId="urn:microsoft.com/office/officeart/2018/2/layout/IconVerticalSolidList"/>
    <dgm:cxn modelId="{380D49B7-4FBF-42A8-B4BB-11450533290F}" type="presParOf" srcId="{6C4BFFF0-0721-4625-A1FA-A744B7D50D70}" destId="{3EEA8572-018C-43D4-B354-94C1EDBE8F7C}" srcOrd="2" destOrd="0" presId="urn:microsoft.com/office/officeart/2018/2/layout/IconVerticalSolidList"/>
    <dgm:cxn modelId="{1711EFC9-199B-4CD0-B9F4-068237C0C72F}" type="presParOf" srcId="{6C4BFFF0-0721-4625-A1FA-A744B7D50D70}" destId="{B293F0CF-C077-48D2-85EF-28B9D4ED5F20}" srcOrd="3" destOrd="0" presId="urn:microsoft.com/office/officeart/2018/2/layout/IconVerticalSolidList"/>
    <dgm:cxn modelId="{1E46F5D0-1967-4CFE-BC76-7FAA75BB6E71}" type="presParOf" srcId="{7480B9FE-8FB1-4E06-B5A2-9AEDB7C161F3}" destId="{1F5FB7FB-4AFA-4EB7-97D9-7BD456193E49}" srcOrd="3" destOrd="0" presId="urn:microsoft.com/office/officeart/2018/2/layout/IconVerticalSolidList"/>
    <dgm:cxn modelId="{D7184AE0-9E55-42AB-B54C-531D448928C6}" type="presParOf" srcId="{7480B9FE-8FB1-4E06-B5A2-9AEDB7C161F3}" destId="{31EA2F34-D1F7-4746-A70E-0C313B22BF25}" srcOrd="4" destOrd="0" presId="urn:microsoft.com/office/officeart/2018/2/layout/IconVerticalSolidList"/>
    <dgm:cxn modelId="{5584D68F-8B37-446E-8DF6-34BAE941F376}" type="presParOf" srcId="{31EA2F34-D1F7-4746-A70E-0C313B22BF25}" destId="{216608A3-E295-40D9-9EF3-5EF1AEC141EA}" srcOrd="0" destOrd="0" presId="urn:microsoft.com/office/officeart/2018/2/layout/IconVerticalSolidList"/>
    <dgm:cxn modelId="{506E5FA6-68C9-4A95-9055-E8EB7F98BF20}" type="presParOf" srcId="{31EA2F34-D1F7-4746-A70E-0C313B22BF25}" destId="{79AC6BAD-C630-4D2C-951C-4809E41A1884}" srcOrd="1" destOrd="0" presId="urn:microsoft.com/office/officeart/2018/2/layout/IconVerticalSolidList"/>
    <dgm:cxn modelId="{11A79B37-2537-4376-89FF-A6C6EE326928}" type="presParOf" srcId="{31EA2F34-D1F7-4746-A70E-0C313B22BF25}" destId="{7E05A123-2F64-48C3-A89C-4E1186855DA8}" srcOrd="2" destOrd="0" presId="urn:microsoft.com/office/officeart/2018/2/layout/IconVerticalSolidList"/>
    <dgm:cxn modelId="{D2FD1BD5-D9A2-4E19-AB1D-93017969B4D3}" type="presParOf" srcId="{31EA2F34-D1F7-4746-A70E-0C313B22BF25}" destId="{17E1110B-F748-4CBE-9D05-C900E67A53EC}" srcOrd="3" destOrd="0" presId="urn:microsoft.com/office/officeart/2018/2/layout/IconVerticalSolidList"/>
    <dgm:cxn modelId="{E8E9FF34-7187-40C4-91D1-D99E773386E8}" type="presParOf" srcId="{7480B9FE-8FB1-4E06-B5A2-9AEDB7C161F3}" destId="{9E5F4760-8CFD-4459-BBD0-48964F1EFBD8}" srcOrd="5" destOrd="0" presId="urn:microsoft.com/office/officeart/2018/2/layout/IconVerticalSolidList"/>
    <dgm:cxn modelId="{A62CE61C-95B2-4E67-BDF8-7BABB77C75E4}" type="presParOf" srcId="{7480B9FE-8FB1-4E06-B5A2-9AEDB7C161F3}" destId="{186343C0-BDAE-4D3F-9249-82E903668986}" srcOrd="6" destOrd="0" presId="urn:microsoft.com/office/officeart/2018/2/layout/IconVerticalSolidList"/>
    <dgm:cxn modelId="{1E0954A8-A50E-4FB3-B723-E22C12C28812}" type="presParOf" srcId="{186343C0-BDAE-4D3F-9249-82E903668986}" destId="{2CA861FE-3611-4B2D-884D-7A6648BE8433}" srcOrd="0" destOrd="0" presId="urn:microsoft.com/office/officeart/2018/2/layout/IconVerticalSolidList"/>
    <dgm:cxn modelId="{1D0ECE09-C540-471A-86C4-8017CB577AD2}" type="presParOf" srcId="{186343C0-BDAE-4D3F-9249-82E903668986}" destId="{02EE4C3F-6430-4B95-8A63-C0ADCE585197}" srcOrd="1" destOrd="0" presId="urn:microsoft.com/office/officeart/2018/2/layout/IconVerticalSolidList"/>
    <dgm:cxn modelId="{33AA733F-0D25-439C-8A48-D811AEA81839}" type="presParOf" srcId="{186343C0-BDAE-4D3F-9249-82E903668986}" destId="{4E329944-BCDB-44D1-A6AE-4EEB61127449}" srcOrd="2" destOrd="0" presId="urn:microsoft.com/office/officeart/2018/2/layout/IconVerticalSolidList"/>
    <dgm:cxn modelId="{1A60447C-92DA-4E68-8D6E-B0EFCCBB5D26}" type="presParOf" srcId="{186343C0-BDAE-4D3F-9249-82E903668986}" destId="{628E075B-BD81-47AF-A325-3E426A7E7A65}" srcOrd="3" destOrd="0" presId="urn:microsoft.com/office/officeart/2018/2/layout/IconVerticalSolidList"/>
    <dgm:cxn modelId="{39F1A8B6-A747-47B2-8AFE-0823BCBD7EA8}" type="presParOf" srcId="{7480B9FE-8FB1-4E06-B5A2-9AEDB7C161F3}" destId="{8D523968-41A3-492E-9C05-3AD7879748D4}" srcOrd="7" destOrd="0" presId="urn:microsoft.com/office/officeart/2018/2/layout/IconVerticalSolidList"/>
    <dgm:cxn modelId="{6CAB66A8-3935-4A71-81E9-91A879A5A368}" type="presParOf" srcId="{7480B9FE-8FB1-4E06-B5A2-9AEDB7C161F3}" destId="{31FD9F08-474B-435E-901B-B485B5A02D16}" srcOrd="8" destOrd="0" presId="urn:microsoft.com/office/officeart/2018/2/layout/IconVerticalSolidList"/>
    <dgm:cxn modelId="{3A464641-4216-46B6-B522-DEBB5313F99C}" type="presParOf" srcId="{31FD9F08-474B-435E-901B-B485B5A02D16}" destId="{BE5B9254-C533-4096-937C-4A5BC2FBAB64}" srcOrd="0" destOrd="0" presId="urn:microsoft.com/office/officeart/2018/2/layout/IconVerticalSolidList"/>
    <dgm:cxn modelId="{D6374AF3-F00D-4A81-8F9D-3A0639A200DD}" type="presParOf" srcId="{31FD9F08-474B-435E-901B-B485B5A02D16}" destId="{9AECDD21-312E-4B28-BB0D-7AF60326FC6D}" srcOrd="1" destOrd="0" presId="urn:microsoft.com/office/officeart/2018/2/layout/IconVerticalSolidList"/>
    <dgm:cxn modelId="{393793FE-9B81-4A6E-92B7-BE8C8E1F2857}" type="presParOf" srcId="{31FD9F08-474B-435E-901B-B485B5A02D16}" destId="{DACDDF06-FE00-4B67-9486-E3470DEA009C}" srcOrd="2" destOrd="0" presId="urn:microsoft.com/office/officeart/2018/2/layout/IconVerticalSolidList"/>
    <dgm:cxn modelId="{0DDE3F9E-8C29-4A69-AD06-CB43A59CBC5B}" type="presParOf" srcId="{31FD9F08-474B-435E-901B-B485B5A02D16}" destId="{8981C73E-36DF-474C-85D9-9F3D80A20F9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6F9E8C-8CB9-4DFD-8AD3-57B1E92939DD}"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1168591C-49EB-4FDE-9A2F-B9DE9F7B0EDC}">
      <dgm:prSet/>
      <dgm:spPr/>
      <dgm:t>
        <a:bodyPr/>
        <a:lstStyle/>
        <a:p>
          <a:r>
            <a:rPr lang="en-US" noProof="0" dirty="0"/>
            <a:t>Factory Initialization (PSA-FI) – Requirements for initial secure device programming and configuration</a:t>
          </a:r>
        </a:p>
      </dgm:t>
    </dgm:pt>
    <dgm:pt modelId="{16FEF2D4-0CB4-41BA-95CA-887C487DBB78}" type="parTrans" cxnId="{C5000AE7-9427-4648-BB92-4D8775A518AB}">
      <dgm:prSet/>
      <dgm:spPr/>
      <dgm:t>
        <a:bodyPr/>
        <a:lstStyle/>
        <a:p>
          <a:endParaRPr lang="en-US"/>
        </a:p>
      </dgm:t>
    </dgm:pt>
    <dgm:pt modelId="{D90F6F89-E2AC-4F90-AB54-3CBA9E61206D}" type="sibTrans" cxnId="{C5000AE7-9427-4648-BB92-4D8775A518AB}">
      <dgm:prSet/>
      <dgm:spPr/>
      <dgm:t>
        <a:bodyPr/>
        <a:lstStyle/>
        <a:p>
          <a:endParaRPr lang="en-US"/>
        </a:p>
      </dgm:t>
    </dgm:pt>
    <dgm:pt modelId="{AA614E66-D66F-4566-B3AE-F6750A2DFA2A}">
      <dgm:prSet/>
      <dgm:spPr/>
      <dgm:t>
        <a:bodyPr/>
        <a:lstStyle/>
        <a:p>
          <a:r>
            <a:rPr lang="en-US" noProof="0" dirty="0"/>
            <a:t>Trusted Base System Architecture (TBSA-M) – Hardware platform requirements </a:t>
          </a:r>
        </a:p>
      </dgm:t>
    </dgm:pt>
    <dgm:pt modelId="{AD2A140C-4E4A-4803-AD66-E1F43F6ED114}" type="parTrans" cxnId="{1AD5061A-D7D2-4643-BFF2-EE447CBEE117}">
      <dgm:prSet/>
      <dgm:spPr/>
      <dgm:t>
        <a:bodyPr/>
        <a:lstStyle/>
        <a:p>
          <a:endParaRPr lang="en-US"/>
        </a:p>
      </dgm:t>
    </dgm:pt>
    <dgm:pt modelId="{A70010DE-10D4-4C7C-BB48-9743585F5AB8}" type="sibTrans" cxnId="{1AD5061A-D7D2-4643-BFF2-EE447CBEE117}">
      <dgm:prSet/>
      <dgm:spPr/>
      <dgm:t>
        <a:bodyPr/>
        <a:lstStyle/>
        <a:p>
          <a:endParaRPr lang="en-US"/>
        </a:p>
      </dgm:t>
    </dgm:pt>
    <dgm:pt modelId="{EE3D9639-8D68-4792-A63F-F9967B719F3C}">
      <dgm:prSet/>
      <dgm:spPr/>
      <dgm:t>
        <a:bodyPr/>
        <a:lstStyle/>
        <a:p>
          <a:r>
            <a:rPr lang="en-US" noProof="0" dirty="0"/>
            <a:t>Trusted Boot and Firmware Update (TBFU) – System and FW technical requirements for ensuring MCU boot integrity</a:t>
          </a:r>
        </a:p>
      </dgm:t>
    </dgm:pt>
    <dgm:pt modelId="{4060D2A7-6D10-4013-96BC-7F819010530A}" type="parTrans" cxnId="{2DE2FAF2-DDBC-4F7B-873B-24B9240965C3}">
      <dgm:prSet/>
      <dgm:spPr/>
      <dgm:t>
        <a:bodyPr/>
        <a:lstStyle/>
        <a:p>
          <a:endParaRPr lang="en-US"/>
        </a:p>
      </dgm:t>
    </dgm:pt>
    <dgm:pt modelId="{9D471E47-C110-46CE-BB38-24714B5FAA23}" type="sibTrans" cxnId="{2DE2FAF2-DDBC-4F7B-873B-24B9240965C3}">
      <dgm:prSet/>
      <dgm:spPr/>
      <dgm:t>
        <a:bodyPr/>
        <a:lstStyle/>
        <a:p>
          <a:endParaRPr lang="en-US"/>
        </a:p>
      </dgm:t>
    </dgm:pt>
    <dgm:pt modelId="{0812E827-0C92-4566-93D4-F21A0941BC5C}">
      <dgm:prSet/>
      <dgm:spPr/>
      <dgm:t>
        <a:bodyPr/>
        <a:lstStyle/>
        <a:p>
          <a:r>
            <a:rPr lang="en-US" noProof="0" dirty="0"/>
            <a:t>Firmware Framework (PSA-FF) – Firmware interface definition of a Secure Processing Environment (SPE) for constrained IoT platforms, including PSA Root of Trust APIs</a:t>
          </a:r>
        </a:p>
      </dgm:t>
    </dgm:pt>
    <dgm:pt modelId="{54F634C4-AFAF-4883-9FEE-3EC2E64FA062}" type="parTrans" cxnId="{31454719-4600-4277-9DA7-104E212136B9}">
      <dgm:prSet/>
      <dgm:spPr/>
      <dgm:t>
        <a:bodyPr/>
        <a:lstStyle/>
        <a:p>
          <a:endParaRPr lang="en-US"/>
        </a:p>
      </dgm:t>
    </dgm:pt>
    <dgm:pt modelId="{AC940137-C446-42A1-87BF-6CE4A6D8BC47}" type="sibTrans" cxnId="{31454719-4600-4277-9DA7-104E212136B9}">
      <dgm:prSet/>
      <dgm:spPr/>
      <dgm:t>
        <a:bodyPr/>
        <a:lstStyle/>
        <a:p>
          <a:endParaRPr lang="en-US"/>
        </a:p>
      </dgm:t>
    </dgm:pt>
    <dgm:pt modelId="{D92F1098-0BE2-49CE-B5C6-91ACDEEA43E3}">
      <dgm:prSet/>
      <dgm:spPr/>
      <dgm:t>
        <a:bodyPr/>
        <a:lstStyle/>
        <a:p>
          <a:r>
            <a:rPr lang="en-US" noProof="0" dirty="0"/>
            <a:t>Developer APIs – Interfaces to security services for application developers</a:t>
          </a:r>
        </a:p>
      </dgm:t>
    </dgm:pt>
    <dgm:pt modelId="{85BDA38D-C4E3-4FC7-AA8C-C4EA06B0077C}" type="parTrans" cxnId="{75E0713D-C95C-4B9E-A5D4-4B8DB2FCF47E}">
      <dgm:prSet/>
      <dgm:spPr/>
      <dgm:t>
        <a:bodyPr/>
        <a:lstStyle/>
        <a:p>
          <a:endParaRPr lang="en-US"/>
        </a:p>
      </dgm:t>
    </dgm:pt>
    <dgm:pt modelId="{C6B75E38-9BD7-4E50-BC62-D7471722FD18}" type="sibTrans" cxnId="{75E0713D-C95C-4B9E-A5D4-4B8DB2FCF47E}">
      <dgm:prSet/>
      <dgm:spPr/>
      <dgm:t>
        <a:bodyPr/>
        <a:lstStyle/>
        <a:p>
          <a:endParaRPr lang="en-US"/>
        </a:p>
      </dgm:t>
    </dgm:pt>
    <dgm:pt modelId="{B173519A-D909-4D34-8DD8-AAEA9323323B}">
      <dgm:prSet/>
      <dgm:spPr/>
      <dgm:t>
        <a:bodyPr/>
        <a:lstStyle/>
        <a:p>
          <a:r>
            <a:rPr lang="en-US" noProof="0" dirty="0"/>
            <a:t>PSA Security Model (PSA-SM) – Foundational trust models and patterns</a:t>
          </a:r>
        </a:p>
      </dgm:t>
    </dgm:pt>
    <dgm:pt modelId="{3F16623D-B456-42DB-BFFC-C7F2987CD628}" type="sibTrans" cxnId="{580F8C9F-FA82-44BF-B338-A39DA2B992C8}">
      <dgm:prSet/>
      <dgm:spPr/>
      <dgm:t>
        <a:bodyPr/>
        <a:lstStyle/>
        <a:p>
          <a:endParaRPr lang="en-US"/>
        </a:p>
      </dgm:t>
    </dgm:pt>
    <dgm:pt modelId="{AE30447A-4872-436D-8349-5BE8C35467F5}" type="parTrans" cxnId="{580F8C9F-FA82-44BF-B338-A39DA2B992C8}">
      <dgm:prSet/>
      <dgm:spPr/>
      <dgm:t>
        <a:bodyPr/>
        <a:lstStyle/>
        <a:p>
          <a:endParaRPr lang="en-US"/>
        </a:p>
      </dgm:t>
    </dgm:pt>
    <dgm:pt modelId="{B86E5ED4-71E9-4E30-8D60-2F545FA47D14}" type="pres">
      <dgm:prSet presAssocID="{526F9E8C-8CB9-4DFD-8AD3-57B1E92939DD}" presName="linear" presStyleCnt="0">
        <dgm:presLayoutVars>
          <dgm:animLvl val="lvl"/>
          <dgm:resizeHandles val="exact"/>
        </dgm:presLayoutVars>
      </dgm:prSet>
      <dgm:spPr/>
    </dgm:pt>
    <dgm:pt modelId="{00287767-E8F0-4533-B221-64362179B2E0}" type="pres">
      <dgm:prSet presAssocID="{B173519A-D909-4D34-8DD8-AAEA9323323B}" presName="parentText" presStyleLbl="node1" presStyleIdx="0" presStyleCnt="6">
        <dgm:presLayoutVars>
          <dgm:chMax val="0"/>
          <dgm:bulletEnabled val="1"/>
        </dgm:presLayoutVars>
      </dgm:prSet>
      <dgm:spPr/>
    </dgm:pt>
    <dgm:pt modelId="{6CCAB5BF-68A9-4C77-ADD9-F6AD6DD5ED6D}" type="pres">
      <dgm:prSet presAssocID="{3F16623D-B456-42DB-BFFC-C7F2987CD628}" presName="spacer" presStyleCnt="0"/>
      <dgm:spPr/>
    </dgm:pt>
    <dgm:pt modelId="{FCF9567F-081A-4D2C-8676-2144B23295D1}" type="pres">
      <dgm:prSet presAssocID="{1168591C-49EB-4FDE-9A2F-B9DE9F7B0EDC}" presName="parentText" presStyleLbl="node1" presStyleIdx="1" presStyleCnt="6">
        <dgm:presLayoutVars>
          <dgm:chMax val="0"/>
          <dgm:bulletEnabled val="1"/>
        </dgm:presLayoutVars>
      </dgm:prSet>
      <dgm:spPr/>
    </dgm:pt>
    <dgm:pt modelId="{51FD1433-1C25-43E3-8BE8-5AF46704105E}" type="pres">
      <dgm:prSet presAssocID="{D90F6F89-E2AC-4F90-AB54-3CBA9E61206D}" presName="spacer" presStyleCnt="0"/>
      <dgm:spPr/>
    </dgm:pt>
    <dgm:pt modelId="{A37BAFF4-546F-4658-9D68-71407A5435DF}" type="pres">
      <dgm:prSet presAssocID="{AA614E66-D66F-4566-B3AE-F6750A2DFA2A}" presName="parentText" presStyleLbl="node1" presStyleIdx="2" presStyleCnt="6">
        <dgm:presLayoutVars>
          <dgm:chMax val="0"/>
          <dgm:bulletEnabled val="1"/>
        </dgm:presLayoutVars>
      </dgm:prSet>
      <dgm:spPr/>
    </dgm:pt>
    <dgm:pt modelId="{9F0DC37D-5B29-4299-B6A4-AE53A25AF127}" type="pres">
      <dgm:prSet presAssocID="{A70010DE-10D4-4C7C-BB48-9743585F5AB8}" presName="spacer" presStyleCnt="0"/>
      <dgm:spPr/>
    </dgm:pt>
    <dgm:pt modelId="{22ADA627-6F3D-4A7F-88BA-05CC33043E53}" type="pres">
      <dgm:prSet presAssocID="{EE3D9639-8D68-4792-A63F-F9967B719F3C}" presName="parentText" presStyleLbl="node1" presStyleIdx="3" presStyleCnt="6">
        <dgm:presLayoutVars>
          <dgm:chMax val="0"/>
          <dgm:bulletEnabled val="1"/>
        </dgm:presLayoutVars>
      </dgm:prSet>
      <dgm:spPr/>
    </dgm:pt>
    <dgm:pt modelId="{966A769C-7F97-4D06-A79E-73DF0706284B}" type="pres">
      <dgm:prSet presAssocID="{9D471E47-C110-46CE-BB38-24714B5FAA23}" presName="spacer" presStyleCnt="0"/>
      <dgm:spPr/>
    </dgm:pt>
    <dgm:pt modelId="{52E7B1DD-3380-4B54-A698-5381B4958B5A}" type="pres">
      <dgm:prSet presAssocID="{0812E827-0C92-4566-93D4-F21A0941BC5C}" presName="parentText" presStyleLbl="node1" presStyleIdx="4" presStyleCnt="6">
        <dgm:presLayoutVars>
          <dgm:chMax val="0"/>
          <dgm:bulletEnabled val="1"/>
        </dgm:presLayoutVars>
      </dgm:prSet>
      <dgm:spPr/>
    </dgm:pt>
    <dgm:pt modelId="{60BD953F-D5BB-425D-910B-A415F6714989}" type="pres">
      <dgm:prSet presAssocID="{AC940137-C446-42A1-87BF-6CE4A6D8BC47}" presName="spacer" presStyleCnt="0"/>
      <dgm:spPr/>
    </dgm:pt>
    <dgm:pt modelId="{3FBA1F8F-915F-4572-B519-6EE5D97F7035}" type="pres">
      <dgm:prSet presAssocID="{D92F1098-0BE2-49CE-B5C6-91ACDEEA43E3}" presName="parentText" presStyleLbl="node1" presStyleIdx="5" presStyleCnt="6">
        <dgm:presLayoutVars>
          <dgm:chMax val="0"/>
          <dgm:bulletEnabled val="1"/>
        </dgm:presLayoutVars>
      </dgm:prSet>
      <dgm:spPr/>
    </dgm:pt>
  </dgm:ptLst>
  <dgm:cxnLst>
    <dgm:cxn modelId="{65A5420E-1629-4496-ABD6-B84BD6EB5483}" type="presOf" srcId="{EE3D9639-8D68-4792-A63F-F9967B719F3C}" destId="{22ADA627-6F3D-4A7F-88BA-05CC33043E53}" srcOrd="0" destOrd="0" presId="urn:microsoft.com/office/officeart/2005/8/layout/vList2"/>
    <dgm:cxn modelId="{D06D9218-CB94-4B20-8E55-2C16CB63591A}" type="presOf" srcId="{B173519A-D909-4D34-8DD8-AAEA9323323B}" destId="{00287767-E8F0-4533-B221-64362179B2E0}" srcOrd="0" destOrd="0" presId="urn:microsoft.com/office/officeart/2005/8/layout/vList2"/>
    <dgm:cxn modelId="{31454719-4600-4277-9DA7-104E212136B9}" srcId="{526F9E8C-8CB9-4DFD-8AD3-57B1E92939DD}" destId="{0812E827-0C92-4566-93D4-F21A0941BC5C}" srcOrd="4" destOrd="0" parTransId="{54F634C4-AFAF-4883-9FEE-3EC2E64FA062}" sibTransId="{AC940137-C446-42A1-87BF-6CE4A6D8BC47}"/>
    <dgm:cxn modelId="{1AD5061A-D7D2-4643-BFF2-EE447CBEE117}" srcId="{526F9E8C-8CB9-4DFD-8AD3-57B1E92939DD}" destId="{AA614E66-D66F-4566-B3AE-F6750A2DFA2A}" srcOrd="2" destOrd="0" parTransId="{AD2A140C-4E4A-4803-AD66-E1F43F6ED114}" sibTransId="{A70010DE-10D4-4C7C-BB48-9743585F5AB8}"/>
    <dgm:cxn modelId="{75E0713D-C95C-4B9E-A5D4-4B8DB2FCF47E}" srcId="{526F9E8C-8CB9-4DFD-8AD3-57B1E92939DD}" destId="{D92F1098-0BE2-49CE-B5C6-91ACDEEA43E3}" srcOrd="5" destOrd="0" parTransId="{85BDA38D-C4E3-4FC7-AA8C-C4EA06B0077C}" sibTransId="{C6B75E38-9BD7-4E50-BC62-D7471722FD18}"/>
    <dgm:cxn modelId="{580F8C9F-FA82-44BF-B338-A39DA2B992C8}" srcId="{526F9E8C-8CB9-4DFD-8AD3-57B1E92939DD}" destId="{B173519A-D909-4D34-8DD8-AAEA9323323B}" srcOrd="0" destOrd="0" parTransId="{AE30447A-4872-436D-8349-5BE8C35467F5}" sibTransId="{3F16623D-B456-42DB-BFFC-C7F2987CD628}"/>
    <dgm:cxn modelId="{E9AA64B2-ED72-4BFC-9A84-75C7D3BA02F7}" type="presOf" srcId="{D92F1098-0BE2-49CE-B5C6-91ACDEEA43E3}" destId="{3FBA1F8F-915F-4572-B519-6EE5D97F7035}" srcOrd="0" destOrd="0" presId="urn:microsoft.com/office/officeart/2005/8/layout/vList2"/>
    <dgm:cxn modelId="{AAC7AFC5-B5E8-4AFB-9CC3-15D07B3DEDAE}" type="presOf" srcId="{526F9E8C-8CB9-4DFD-8AD3-57B1E92939DD}" destId="{B86E5ED4-71E9-4E30-8D60-2F545FA47D14}" srcOrd="0" destOrd="0" presId="urn:microsoft.com/office/officeart/2005/8/layout/vList2"/>
    <dgm:cxn modelId="{7D8704CC-47FF-4C2C-BD70-C16131326B5B}" type="presOf" srcId="{0812E827-0C92-4566-93D4-F21A0941BC5C}" destId="{52E7B1DD-3380-4B54-A698-5381B4958B5A}" srcOrd="0" destOrd="0" presId="urn:microsoft.com/office/officeart/2005/8/layout/vList2"/>
    <dgm:cxn modelId="{38E3B3E4-2074-4991-BE06-5CFF54718DCA}" type="presOf" srcId="{1168591C-49EB-4FDE-9A2F-B9DE9F7B0EDC}" destId="{FCF9567F-081A-4D2C-8676-2144B23295D1}" srcOrd="0" destOrd="0" presId="urn:microsoft.com/office/officeart/2005/8/layout/vList2"/>
    <dgm:cxn modelId="{C5000AE7-9427-4648-BB92-4D8775A518AB}" srcId="{526F9E8C-8CB9-4DFD-8AD3-57B1E92939DD}" destId="{1168591C-49EB-4FDE-9A2F-B9DE9F7B0EDC}" srcOrd="1" destOrd="0" parTransId="{16FEF2D4-0CB4-41BA-95CA-887C487DBB78}" sibTransId="{D90F6F89-E2AC-4F90-AB54-3CBA9E61206D}"/>
    <dgm:cxn modelId="{B3EAB6F0-B29B-408D-B4C6-24D3CD057F4F}" type="presOf" srcId="{AA614E66-D66F-4566-B3AE-F6750A2DFA2A}" destId="{A37BAFF4-546F-4658-9D68-71407A5435DF}" srcOrd="0" destOrd="0" presId="urn:microsoft.com/office/officeart/2005/8/layout/vList2"/>
    <dgm:cxn modelId="{2DE2FAF2-DDBC-4F7B-873B-24B9240965C3}" srcId="{526F9E8C-8CB9-4DFD-8AD3-57B1E92939DD}" destId="{EE3D9639-8D68-4792-A63F-F9967B719F3C}" srcOrd="3" destOrd="0" parTransId="{4060D2A7-6D10-4013-96BC-7F819010530A}" sibTransId="{9D471E47-C110-46CE-BB38-24714B5FAA23}"/>
    <dgm:cxn modelId="{40085C13-358D-49DD-BC96-9BA25D05D4C2}" type="presParOf" srcId="{B86E5ED4-71E9-4E30-8D60-2F545FA47D14}" destId="{00287767-E8F0-4533-B221-64362179B2E0}" srcOrd="0" destOrd="0" presId="urn:microsoft.com/office/officeart/2005/8/layout/vList2"/>
    <dgm:cxn modelId="{D7B0B6AF-A2C3-4F4E-A963-AC861C1FB26E}" type="presParOf" srcId="{B86E5ED4-71E9-4E30-8D60-2F545FA47D14}" destId="{6CCAB5BF-68A9-4C77-ADD9-F6AD6DD5ED6D}" srcOrd="1" destOrd="0" presId="urn:microsoft.com/office/officeart/2005/8/layout/vList2"/>
    <dgm:cxn modelId="{B1152EEE-34A6-45BF-9B2C-B737E3279674}" type="presParOf" srcId="{B86E5ED4-71E9-4E30-8D60-2F545FA47D14}" destId="{FCF9567F-081A-4D2C-8676-2144B23295D1}" srcOrd="2" destOrd="0" presId="urn:microsoft.com/office/officeart/2005/8/layout/vList2"/>
    <dgm:cxn modelId="{4950C632-CCED-43E7-9BA3-A67349EA6187}" type="presParOf" srcId="{B86E5ED4-71E9-4E30-8D60-2F545FA47D14}" destId="{51FD1433-1C25-43E3-8BE8-5AF46704105E}" srcOrd="3" destOrd="0" presId="urn:microsoft.com/office/officeart/2005/8/layout/vList2"/>
    <dgm:cxn modelId="{0017B261-2B8F-4054-AFFD-6DB8D6778AF5}" type="presParOf" srcId="{B86E5ED4-71E9-4E30-8D60-2F545FA47D14}" destId="{A37BAFF4-546F-4658-9D68-71407A5435DF}" srcOrd="4" destOrd="0" presId="urn:microsoft.com/office/officeart/2005/8/layout/vList2"/>
    <dgm:cxn modelId="{C72BE7CC-B1FE-46DE-B38D-5B4DC03752B7}" type="presParOf" srcId="{B86E5ED4-71E9-4E30-8D60-2F545FA47D14}" destId="{9F0DC37D-5B29-4299-B6A4-AE53A25AF127}" srcOrd="5" destOrd="0" presId="urn:microsoft.com/office/officeart/2005/8/layout/vList2"/>
    <dgm:cxn modelId="{AA04C8A0-2A63-4E85-9196-DD2501A5006F}" type="presParOf" srcId="{B86E5ED4-71E9-4E30-8D60-2F545FA47D14}" destId="{22ADA627-6F3D-4A7F-88BA-05CC33043E53}" srcOrd="6" destOrd="0" presId="urn:microsoft.com/office/officeart/2005/8/layout/vList2"/>
    <dgm:cxn modelId="{2401D1A9-C83E-46D8-AF43-0964EED04CF3}" type="presParOf" srcId="{B86E5ED4-71E9-4E30-8D60-2F545FA47D14}" destId="{966A769C-7F97-4D06-A79E-73DF0706284B}" srcOrd="7" destOrd="0" presId="urn:microsoft.com/office/officeart/2005/8/layout/vList2"/>
    <dgm:cxn modelId="{18DDE6CC-58FE-4A07-ABF5-DB5E6E6DDDAD}" type="presParOf" srcId="{B86E5ED4-71E9-4E30-8D60-2F545FA47D14}" destId="{52E7B1DD-3380-4B54-A698-5381B4958B5A}" srcOrd="8" destOrd="0" presId="urn:microsoft.com/office/officeart/2005/8/layout/vList2"/>
    <dgm:cxn modelId="{A5F78E6B-8388-4CC0-B625-78EC8D4B599A}" type="presParOf" srcId="{B86E5ED4-71E9-4E30-8D60-2F545FA47D14}" destId="{60BD953F-D5BB-425D-910B-A415F6714989}" srcOrd="9" destOrd="0" presId="urn:microsoft.com/office/officeart/2005/8/layout/vList2"/>
    <dgm:cxn modelId="{4405310F-D0E2-49B1-97C4-3F2D6683C8B7}" type="presParOf" srcId="{B86E5ED4-71E9-4E30-8D60-2F545FA47D14}" destId="{3FBA1F8F-915F-4572-B519-6EE5D97F7035}"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6878B1-1DE2-4BD5-A958-A185CD9E8DA5}"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9B6A2EDA-19FF-42D5-B5D8-46D0402DEBAC}">
      <dgm:prSet/>
      <dgm:spPr/>
      <dgm:t>
        <a:bodyPr/>
        <a:lstStyle/>
        <a:p>
          <a:r>
            <a:rPr lang="en-US" noProof="0" dirty="0"/>
            <a:t>How to reduce communication overhead between central server and edge devices?</a:t>
          </a:r>
        </a:p>
      </dgm:t>
    </dgm:pt>
    <dgm:pt modelId="{21E1804C-1DDD-41D2-8442-F7C9CF9BF776}" type="parTrans" cxnId="{C6F2D92E-CFB9-4677-91DD-6FBB2BB1CAD6}">
      <dgm:prSet/>
      <dgm:spPr/>
      <dgm:t>
        <a:bodyPr/>
        <a:lstStyle/>
        <a:p>
          <a:endParaRPr lang="en-US"/>
        </a:p>
      </dgm:t>
    </dgm:pt>
    <dgm:pt modelId="{14FB2F3B-7E8B-474F-A037-88887CB02CAD}" type="sibTrans" cxnId="{C6F2D92E-CFB9-4677-91DD-6FBB2BB1CAD6}">
      <dgm:prSet/>
      <dgm:spPr/>
      <dgm:t>
        <a:bodyPr/>
        <a:lstStyle/>
        <a:p>
          <a:endParaRPr lang="en-US"/>
        </a:p>
      </dgm:t>
    </dgm:pt>
    <dgm:pt modelId="{CCFC9AE4-B553-46E9-8A02-CD6A7282AA5F}">
      <dgm:prSet/>
      <dgm:spPr/>
      <dgm:t>
        <a:bodyPr/>
        <a:lstStyle/>
        <a:p>
          <a:r>
            <a:rPr lang="en-US" noProof="0" dirty="0"/>
            <a:t>How to handle conflicting parameter updates?</a:t>
          </a:r>
        </a:p>
      </dgm:t>
    </dgm:pt>
    <dgm:pt modelId="{06FEF0B7-1DDD-48EF-AE1D-C4D43A63ADE6}" type="parTrans" cxnId="{D1931234-66EB-479E-81D6-6C4CB2E08B62}">
      <dgm:prSet/>
      <dgm:spPr/>
      <dgm:t>
        <a:bodyPr/>
        <a:lstStyle/>
        <a:p>
          <a:endParaRPr lang="en-US"/>
        </a:p>
      </dgm:t>
    </dgm:pt>
    <dgm:pt modelId="{46CCBCAA-C4AB-437B-86E2-49B300F914C2}" type="sibTrans" cxnId="{D1931234-66EB-479E-81D6-6C4CB2E08B62}">
      <dgm:prSet/>
      <dgm:spPr/>
      <dgm:t>
        <a:bodyPr/>
        <a:lstStyle/>
        <a:p>
          <a:endParaRPr lang="en-US"/>
        </a:p>
      </dgm:t>
    </dgm:pt>
    <dgm:pt modelId="{528227BD-17A2-4F86-ADAF-BAB915B8F0B1}">
      <dgm:prSet/>
      <dgm:spPr/>
      <dgm:t>
        <a:bodyPr/>
        <a:lstStyle/>
        <a:p>
          <a:r>
            <a:rPr lang="en-US" noProof="0" dirty="0"/>
            <a:t>How to ensure model updating is robust to link failures?</a:t>
          </a:r>
        </a:p>
      </dgm:t>
    </dgm:pt>
    <dgm:pt modelId="{663FC712-39BD-4C19-A6F7-FD63BF8C41E7}" type="parTrans" cxnId="{77F2D446-AF75-4DA5-8D0B-F017E666C6DD}">
      <dgm:prSet/>
      <dgm:spPr/>
      <dgm:t>
        <a:bodyPr/>
        <a:lstStyle/>
        <a:p>
          <a:endParaRPr lang="en-US"/>
        </a:p>
      </dgm:t>
    </dgm:pt>
    <dgm:pt modelId="{B16A2086-5DD4-491B-B9EC-035D6D93E7C9}" type="sibTrans" cxnId="{77F2D446-AF75-4DA5-8D0B-F017E666C6DD}">
      <dgm:prSet/>
      <dgm:spPr/>
      <dgm:t>
        <a:bodyPr/>
        <a:lstStyle/>
        <a:p>
          <a:endParaRPr lang="en-US"/>
        </a:p>
      </dgm:t>
    </dgm:pt>
    <dgm:pt modelId="{BE7FB8FA-3EA8-4B51-979A-202877A9ACB0}">
      <dgm:prSet/>
      <dgm:spPr/>
      <dgm:t>
        <a:bodyPr/>
        <a:lstStyle/>
        <a:p>
          <a:r>
            <a:rPr lang="en-US" noProof="0" dirty="0"/>
            <a:t>How to ensure global model updates are not influenced by malicious updates?</a:t>
          </a:r>
        </a:p>
      </dgm:t>
    </dgm:pt>
    <dgm:pt modelId="{5D479FD1-D945-4426-BCF0-56A32FE1CA0D}" type="parTrans" cxnId="{7571A565-C06A-4A27-9EAB-9D77ACF33C8D}">
      <dgm:prSet/>
      <dgm:spPr/>
      <dgm:t>
        <a:bodyPr/>
        <a:lstStyle/>
        <a:p>
          <a:endParaRPr lang="en-US"/>
        </a:p>
      </dgm:t>
    </dgm:pt>
    <dgm:pt modelId="{5DB5D98A-A986-4160-81D6-30A5C536F678}" type="sibTrans" cxnId="{7571A565-C06A-4A27-9EAB-9D77ACF33C8D}">
      <dgm:prSet/>
      <dgm:spPr/>
      <dgm:t>
        <a:bodyPr/>
        <a:lstStyle/>
        <a:p>
          <a:endParaRPr lang="en-US"/>
        </a:p>
      </dgm:t>
    </dgm:pt>
    <dgm:pt modelId="{00A5CC8C-4FF4-4C5A-8C76-3BEEE9543B30}">
      <dgm:prSet/>
      <dgm:spPr/>
      <dgm:t>
        <a:bodyPr/>
        <a:lstStyle/>
        <a:p>
          <a:r>
            <a:rPr lang="en-US" noProof="0" dirty="0"/>
            <a:t>How to personalize model for location-specific inference?</a:t>
          </a:r>
        </a:p>
      </dgm:t>
    </dgm:pt>
    <dgm:pt modelId="{2945AF08-326C-4D1D-8704-B8B51D11244A}" type="parTrans" cxnId="{27A4ECB0-6580-4472-85D9-09DC9BF762FC}">
      <dgm:prSet/>
      <dgm:spPr/>
      <dgm:t>
        <a:bodyPr/>
        <a:lstStyle/>
        <a:p>
          <a:endParaRPr lang="en-US"/>
        </a:p>
      </dgm:t>
    </dgm:pt>
    <dgm:pt modelId="{52412FA1-04FB-418D-A7F3-EA2FC1C2E001}" type="sibTrans" cxnId="{27A4ECB0-6580-4472-85D9-09DC9BF762FC}">
      <dgm:prSet/>
      <dgm:spPr/>
      <dgm:t>
        <a:bodyPr/>
        <a:lstStyle/>
        <a:p>
          <a:endParaRPr lang="en-US"/>
        </a:p>
      </dgm:t>
    </dgm:pt>
    <dgm:pt modelId="{09196E65-0F2A-4ACD-8D7B-EFA5BE9575BB}" type="pres">
      <dgm:prSet presAssocID="{266878B1-1DE2-4BD5-A958-A185CD9E8DA5}" presName="root" presStyleCnt="0">
        <dgm:presLayoutVars>
          <dgm:dir/>
          <dgm:resizeHandles val="exact"/>
        </dgm:presLayoutVars>
      </dgm:prSet>
      <dgm:spPr/>
    </dgm:pt>
    <dgm:pt modelId="{D6509777-4B2D-42FA-8236-7467550B3C15}" type="pres">
      <dgm:prSet presAssocID="{9B6A2EDA-19FF-42D5-B5D8-46D0402DEBAC}" presName="compNode" presStyleCnt="0"/>
      <dgm:spPr/>
    </dgm:pt>
    <dgm:pt modelId="{6E8B75A4-C1B9-4853-B17E-B5D29DF71077}" type="pres">
      <dgm:prSet presAssocID="{9B6A2EDA-19FF-42D5-B5D8-46D0402DEBAC}" presName="bgRect" presStyleLbl="bgShp" presStyleIdx="0" presStyleCnt="5"/>
      <dgm:spPr/>
    </dgm:pt>
    <dgm:pt modelId="{0B57FDD1-C21E-43F0-B1C6-79FC858AD606}" type="pres">
      <dgm:prSet presAssocID="{9B6A2EDA-19FF-42D5-B5D8-46D0402DEBAC}"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ream"/>
        </a:ext>
      </dgm:extLst>
    </dgm:pt>
    <dgm:pt modelId="{F84118E9-A376-4707-8048-08D3E9D020A9}" type="pres">
      <dgm:prSet presAssocID="{9B6A2EDA-19FF-42D5-B5D8-46D0402DEBAC}" presName="spaceRect" presStyleCnt="0"/>
      <dgm:spPr/>
    </dgm:pt>
    <dgm:pt modelId="{118D57A5-ECFA-4D3B-8136-CC278CD5F717}" type="pres">
      <dgm:prSet presAssocID="{9B6A2EDA-19FF-42D5-B5D8-46D0402DEBAC}" presName="parTx" presStyleLbl="revTx" presStyleIdx="0" presStyleCnt="5">
        <dgm:presLayoutVars>
          <dgm:chMax val="0"/>
          <dgm:chPref val="0"/>
        </dgm:presLayoutVars>
      </dgm:prSet>
      <dgm:spPr/>
    </dgm:pt>
    <dgm:pt modelId="{92265A76-495F-4E08-9C18-4FCD82D00B5C}" type="pres">
      <dgm:prSet presAssocID="{14FB2F3B-7E8B-474F-A037-88887CB02CAD}" presName="sibTrans" presStyleCnt="0"/>
      <dgm:spPr/>
    </dgm:pt>
    <dgm:pt modelId="{5DD21EC6-4580-4A24-8E9A-C7D1D1570356}" type="pres">
      <dgm:prSet presAssocID="{CCFC9AE4-B553-46E9-8A02-CD6A7282AA5F}" presName="compNode" presStyleCnt="0"/>
      <dgm:spPr/>
    </dgm:pt>
    <dgm:pt modelId="{9038F9C0-890D-4B66-9AE8-6E9D663AB5B3}" type="pres">
      <dgm:prSet presAssocID="{CCFC9AE4-B553-46E9-8A02-CD6A7282AA5F}" presName="bgRect" presStyleLbl="bgShp" presStyleIdx="1" presStyleCnt="5"/>
      <dgm:spPr/>
    </dgm:pt>
    <dgm:pt modelId="{4A2B22EF-98A2-47BC-8E2F-E18DCC3861F0}" type="pres">
      <dgm:prSet presAssocID="{CCFC9AE4-B553-46E9-8A02-CD6A7282AA5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18A76D4C-A4A5-4F22-B561-95E079D2E097}" type="pres">
      <dgm:prSet presAssocID="{CCFC9AE4-B553-46E9-8A02-CD6A7282AA5F}" presName="spaceRect" presStyleCnt="0"/>
      <dgm:spPr/>
    </dgm:pt>
    <dgm:pt modelId="{4C10A733-D388-489F-B8C2-705D10DA36DB}" type="pres">
      <dgm:prSet presAssocID="{CCFC9AE4-B553-46E9-8A02-CD6A7282AA5F}" presName="parTx" presStyleLbl="revTx" presStyleIdx="1" presStyleCnt="5">
        <dgm:presLayoutVars>
          <dgm:chMax val="0"/>
          <dgm:chPref val="0"/>
        </dgm:presLayoutVars>
      </dgm:prSet>
      <dgm:spPr/>
    </dgm:pt>
    <dgm:pt modelId="{A6585597-48C6-401A-8CDF-D310DCFD50E6}" type="pres">
      <dgm:prSet presAssocID="{46CCBCAA-C4AB-437B-86E2-49B300F914C2}" presName="sibTrans" presStyleCnt="0"/>
      <dgm:spPr/>
    </dgm:pt>
    <dgm:pt modelId="{9C29B156-F1C0-4A45-8D0F-8EC2E4179FA6}" type="pres">
      <dgm:prSet presAssocID="{528227BD-17A2-4F86-ADAF-BAB915B8F0B1}" presName="compNode" presStyleCnt="0"/>
      <dgm:spPr/>
    </dgm:pt>
    <dgm:pt modelId="{72EEEF83-888F-438E-A807-4EBD0E135CBF}" type="pres">
      <dgm:prSet presAssocID="{528227BD-17A2-4F86-ADAF-BAB915B8F0B1}" presName="bgRect" presStyleLbl="bgShp" presStyleIdx="2" presStyleCnt="5"/>
      <dgm:spPr/>
    </dgm:pt>
    <dgm:pt modelId="{070B6D00-BDDD-4AD1-8230-C0773166FED5}" type="pres">
      <dgm:prSet presAssocID="{528227BD-17A2-4F86-ADAF-BAB915B8F0B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nk"/>
        </a:ext>
      </dgm:extLst>
    </dgm:pt>
    <dgm:pt modelId="{D7BBAFA1-3D34-44B8-BB26-1CBE6B2BA0BF}" type="pres">
      <dgm:prSet presAssocID="{528227BD-17A2-4F86-ADAF-BAB915B8F0B1}" presName="spaceRect" presStyleCnt="0"/>
      <dgm:spPr/>
    </dgm:pt>
    <dgm:pt modelId="{D7930BD5-4008-4E3D-88C8-BEBAC08BD14C}" type="pres">
      <dgm:prSet presAssocID="{528227BD-17A2-4F86-ADAF-BAB915B8F0B1}" presName="parTx" presStyleLbl="revTx" presStyleIdx="2" presStyleCnt="5">
        <dgm:presLayoutVars>
          <dgm:chMax val="0"/>
          <dgm:chPref val="0"/>
        </dgm:presLayoutVars>
      </dgm:prSet>
      <dgm:spPr/>
    </dgm:pt>
    <dgm:pt modelId="{41618804-BB0C-4DCA-B590-06EA60A4FF6F}" type="pres">
      <dgm:prSet presAssocID="{B16A2086-5DD4-491B-B9EC-035D6D93E7C9}" presName="sibTrans" presStyleCnt="0"/>
      <dgm:spPr/>
    </dgm:pt>
    <dgm:pt modelId="{B80D07EE-DD05-4B78-B904-4E7DAB9EAE8A}" type="pres">
      <dgm:prSet presAssocID="{BE7FB8FA-3EA8-4B51-979A-202877A9ACB0}" presName="compNode" presStyleCnt="0"/>
      <dgm:spPr/>
    </dgm:pt>
    <dgm:pt modelId="{7212780B-25CC-4146-B46D-C845E6E08C80}" type="pres">
      <dgm:prSet presAssocID="{BE7FB8FA-3EA8-4B51-979A-202877A9ACB0}" presName="bgRect" presStyleLbl="bgShp" presStyleIdx="3" presStyleCnt="5"/>
      <dgm:spPr/>
    </dgm:pt>
    <dgm:pt modelId="{6C007F06-98B0-4091-84DA-3E30D3850453}" type="pres">
      <dgm:prSet presAssocID="{BE7FB8FA-3EA8-4B51-979A-202877A9ACB0}" presName="iconRect" presStyleLbl="node1" presStyleIdx="3" presStyleCnt="5"/>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Danger"/>
        </a:ext>
      </dgm:extLst>
    </dgm:pt>
    <dgm:pt modelId="{8CD668F5-6845-48A1-B3AE-E65E6FF258C2}" type="pres">
      <dgm:prSet presAssocID="{BE7FB8FA-3EA8-4B51-979A-202877A9ACB0}" presName="spaceRect" presStyleCnt="0"/>
      <dgm:spPr/>
    </dgm:pt>
    <dgm:pt modelId="{900068DD-F2D4-490C-88F3-C840BB127A3B}" type="pres">
      <dgm:prSet presAssocID="{BE7FB8FA-3EA8-4B51-979A-202877A9ACB0}" presName="parTx" presStyleLbl="revTx" presStyleIdx="3" presStyleCnt="5">
        <dgm:presLayoutVars>
          <dgm:chMax val="0"/>
          <dgm:chPref val="0"/>
        </dgm:presLayoutVars>
      </dgm:prSet>
      <dgm:spPr/>
    </dgm:pt>
    <dgm:pt modelId="{46E47766-2888-488E-8100-586086284AA4}" type="pres">
      <dgm:prSet presAssocID="{5DB5D98A-A986-4160-81D6-30A5C536F678}" presName="sibTrans" presStyleCnt="0"/>
      <dgm:spPr/>
    </dgm:pt>
    <dgm:pt modelId="{EB14A48F-92CC-49BD-AD80-F4C4C42D4EF0}" type="pres">
      <dgm:prSet presAssocID="{00A5CC8C-4FF4-4C5A-8C76-3BEEE9543B30}" presName="compNode" presStyleCnt="0"/>
      <dgm:spPr/>
    </dgm:pt>
    <dgm:pt modelId="{E6631579-58E7-4AE7-8439-5E31662DEC21}" type="pres">
      <dgm:prSet presAssocID="{00A5CC8C-4FF4-4C5A-8C76-3BEEE9543B30}" presName="bgRect" presStyleLbl="bgShp" presStyleIdx="4" presStyleCnt="5"/>
      <dgm:spPr/>
    </dgm:pt>
    <dgm:pt modelId="{6B492208-7FEA-4503-B564-B061DC73189B}" type="pres">
      <dgm:prSet presAssocID="{00A5CC8C-4FF4-4C5A-8C76-3BEEE9543B3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rawingFigure"/>
        </a:ext>
      </dgm:extLst>
    </dgm:pt>
    <dgm:pt modelId="{3A06F049-E6E3-42D8-AA86-6C4D7AC69FC4}" type="pres">
      <dgm:prSet presAssocID="{00A5CC8C-4FF4-4C5A-8C76-3BEEE9543B30}" presName="spaceRect" presStyleCnt="0"/>
      <dgm:spPr/>
    </dgm:pt>
    <dgm:pt modelId="{A1BAE4C4-AD0B-4F15-ADB2-8894E7EA866A}" type="pres">
      <dgm:prSet presAssocID="{00A5CC8C-4FF4-4C5A-8C76-3BEEE9543B30}" presName="parTx" presStyleLbl="revTx" presStyleIdx="4" presStyleCnt="5">
        <dgm:presLayoutVars>
          <dgm:chMax val="0"/>
          <dgm:chPref val="0"/>
        </dgm:presLayoutVars>
      </dgm:prSet>
      <dgm:spPr/>
    </dgm:pt>
  </dgm:ptLst>
  <dgm:cxnLst>
    <dgm:cxn modelId="{122C6F07-6EEF-4EB5-B15D-1E88137B6974}" type="presOf" srcId="{9B6A2EDA-19FF-42D5-B5D8-46D0402DEBAC}" destId="{118D57A5-ECFA-4D3B-8136-CC278CD5F717}" srcOrd="0" destOrd="0" presId="urn:microsoft.com/office/officeart/2018/2/layout/IconVerticalSolidList"/>
    <dgm:cxn modelId="{1202552C-D237-4E92-83DD-E4E0C7D24A7A}" type="presOf" srcId="{00A5CC8C-4FF4-4C5A-8C76-3BEEE9543B30}" destId="{A1BAE4C4-AD0B-4F15-ADB2-8894E7EA866A}" srcOrd="0" destOrd="0" presId="urn:microsoft.com/office/officeart/2018/2/layout/IconVerticalSolidList"/>
    <dgm:cxn modelId="{C6F2D92E-CFB9-4677-91DD-6FBB2BB1CAD6}" srcId="{266878B1-1DE2-4BD5-A958-A185CD9E8DA5}" destId="{9B6A2EDA-19FF-42D5-B5D8-46D0402DEBAC}" srcOrd="0" destOrd="0" parTransId="{21E1804C-1DDD-41D2-8442-F7C9CF9BF776}" sibTransId="{14FB2F3B-7E8B-474F-A037-88887CB02CAD}"/>
    <dgm:cxn modelId="{11B9D630-6749-4616-83CD-F3B065473B19}" type="presOf" srcId="{BE7FB8FA-3EA8-4B51-979A-202877A9ACB0}" destId="{900068DD-F2D4-490C-88F3-C840BB127A3B}" srcOrd="0" destOrd="0" presId="urn:microsoft.com/office/officeart/2018/2/layout/IconVerticalSolidList"/>
    <dgm:cxn modelId="{D1931234-66EB-479E-81D6-6C4CB2E08B62}" srcId="{266878B1-1DE2-4BD5-A958-A185CD9E8DA5}" destId="{CCFC9AE4-B553-46E9-8A02-CD6A7282AA5F}" srcOrd="1" destOrd="0" parTransId="{06FEF0B7-1DDD-48EF-AE1D-C4D43A63ADE6}" sibTransId="{46CCBCAA-C4AB-437B-86E2-49B300F914C2}"/>
    <dgm:cxn modelId="{7571A565-C06A-4A27-9EAB-9D77ACF33C8D}" srcId="{266878B1-1DE2-4BD5-A958-A185CD9E8DA5}" destId="{BE7FB8FA-3EA8-4B51-979A-202877A9ACB0}" srcOrd="3" destOrd="0" parTransId="{5D479FD1-D945-4426-BCF0-56A32FE1CA0D}" sibTransId="{5DB5D98A-A986-4160-81D6-30A5C536F678}"/>
    <dgm:cxn modelId="{77F2D446-AF75-4DA5-8D0B-F017E666C6DD}" srcId="{266878B1-1DE2-4BD5-A958-A185CD9E8DA5}" destId="{528227BD-17A2-4F86-ADAF-BAB915B8F0B1}" srcOrd="2" destOrd="0" parTransId="{663FC712-39BD-4C19-A6F7-FD63BF8C41E7}" sibTransId="{B16A2086-5DD4-491B-B9EC-035D6D93E7C9}"/>
    <dgm:cxn modelId="{D7FADE49-49CD-4912-8D20-E8A7E45206CE}" type="presOf" srcId="{CCFC9AE4-B553-46E9-8A02-CD6A7282AA5F}" destId="{4C10A733-D388-489F-B8C2-705D10DA36DB}" srcOrd="0" destOrd="0" presId="urn:microsoft.com/office/officeart/2018/2/layout/IconVerticalSolidList"/>
    <dgm:cxn modelId="{972F894E-DDE9-4C30-AD5E-E4888AC02163}" type="presOf" srcId="{528227BD-17A2-4F86-ADAF-BAB915B8F0B1}" destId="{D7930BD5-4008-4E3D-88C8-BEBAC08BD14C}" srcOrd="0" destOrd="0" presId="urn:microsoft.com/office/officeart/2018/2/layout/IconVerticalSolidList"/>
    <dgm:cxn modelId="{B6840DAC-13CA-4029-8034-18EC768847B3}" type="presOf" srcId="{266878B1-1DE2-4BD5-A958-A185CD9E8DA5}" destId="{09196E65-0F2A-4ACD-8D7B-EFA5BE9575BB}" srcOrd="0" destOrd="0" presId="urn:microsoft.com/office/officeart/2018/2/layout/IconVerticalSolidList"/>
    <dgm:cxn modelId="{27A4ECB0-6580-4472-85D9-09DC9BF762FC}" srcId="{266878B1-1DE2-4BD5-A958-A185CD9E8DA5}" destId="{00A5CC8C-4FF4-4C5A-8C76-3BEEE9543B30}" srcOrd="4" destOrd="0" parTransId="{2945AF08-326C-4D1D-8704-B8B51D11244A}" sibTransId="{52412FA1-04FB-418D-A7F3-EA2FC1C2E001}"/>
    <dgm:cxn modelId="{5975A4F8-61E2-4289-B97A-AC7B1FE60B82}" type="presParOf" srcId="{09196E65-0F2A-4ACD-8D7B-EFA5BE9575BB}" destId="{D6509777-4B2D-42FA-8236-7467550B3C15}" srcOrd="0" destOrd="0" presId="urn:microsoft.com/office/officeart/2018/2/layout/IconVerticalSolidList"/>
    <dgm:cxn modelId="{34929275-93D9-4E30-9204-B725B15BC4D8}" type="presParOf" srcId="{D6509777-4B2D-42FA-8236-7467550B3C15}" destId="{6E8B75A4-C1B9-4853-B17E-B5D29DF71077}" srcOrd="0" destOrd="0" presId="urn:microsoft.com/office/officeart/2018/2/layout/IconVerticalSolidList"/>
    <dgm:cxn modelId="{3CFBB68C-B7FC-42EE-9B76-8D817DA8206F}" type="presParOf" srcId="{D6509777-4B2D-42FA-8236-7467550B3C15}" destId="{0B57FDD1-C21E-43F0-B1C6-79FC858AD606}" srcOrd="1" destOrd="0" presId="urn:microsoft.com/office/officeart/2018/2/layout/IconVerticalSolidList"/>
    <dgm:cxn modelId="{53E8F521-3507-4548-A13B-67F70D9F1F66}" type="presParOf" srcId="{D6509777-4B2D-42FA-8236-7467550B3C15}" destId="{F84118E9-A376-4707-8048-08D3E9D020A9}" srcOrd="2" destOrd="0" presId="urn:microsoft.com/office/officeart/2018/2/layout/IconVerticalSolidList"/>
    <dgm:cxn modelId="{7712AE2B-BFB3-46AD-8832-581D842E8DCC}" type="presParOf" srcId="{D6509777-4B2D-42FA-8236-7467550B3C15}" destId="{118D57A5-ECFA-4D3B-8136-CC278CD5F717}" srcOrd="3" destOrd="0" presId="urn:microsoft.com/office/officeart/2018/2/layout/IconVerticalSolidList"/>
    <dgm:cxn modelId="{08FDD3C9-EB34-469D-B67F-0F29E5AB57A8}" type="presParOf" srcId="{09196E65-0F2A-4ACD-8D7B-EFA5BE9575BB}" destId="{92265A76-495F-4E08-9C18-4FCD82D00B5C}" srcOrd="1" destOrd="0" presId="urn:microsoft.com/office/officeart/2018/2/layout/IconVerticalSolidList"/>
    <dgm:cxn modelId="{518DF6DC-C1ED-44C3-BD5D-9D6394CE65E2}" type="presParOf" srcId="{09196E65-0F2A-4ACD-8D7B-EFA5BE9575BB}" destId="{5DD21EC6-4580-4A24-8E9A-C7D1D1570356}" srcOrd="2" destOrd="0" presId="urn:microsoft.com/office/officeart/2018/2/layout/IconVerticalSolidList"/>
    <dgm:cxn modelId="{675AB95C-9491-418B-ABBA-DDEFAA823F06}" type="presParOf" srcId="{5DD21EC6-4580-4A24-8E9A-C7D1D1570356}" destId="{9038F9C0-890D-4B66-9AE8-6E9D663AB5B3}" srcOrd="0" destOrd="0" presId="urn:microsoft.com/office/officeart/2018/2/layout/IconVerticalSolidList"/>
    <dgm:cxn modelId="{4E7F7A1D-79AE-4808-8A53-E5F5DA47615F}" type="presParOf" srcId="{5DD21EC6-4580-4A24-8E9A-C7D1D1570356}" destId="{4A2B22EF-98A2-47BC-8E2F-E18DCC3861F0}" srcOrd="1" destOrd="0" presId="urn:microsoft.com/office/officeart/2018/2/layout/IconVerticalSolidList"/>
    <dgm:cxn modelId="{A315C016-44A2-4C47-8C1A-DCBAC59FDC00}" type="presParOf" srcId="{5DD21EC6-4580-4A24-8E9A-C7D1D1570356}" destId="{18A76D4C-A4A5-4F22-B561-95E079D2E097}" srcOrd="2" destOrd="0" presId="urn:microsoft.com/office/officeart/2018/2/layout/IconVerticalSolidList"/>
    <dgm:cxn modelId="{898C21D9-7D10-4463-BC42-F86D1705291A}" type="presParOf" srcId="{5DD21EC6-4580-4A24-8E9A-C7D1D1570356}" destId="{4C10A733-D388-489F-B8C2-705D10DA36DB}" srcOrd="3" destOrd="0" presId="urn:microsoft.com/office/officeart/2018/2/layout/IconVerticalSolidList"/>
    <dgm:cxn modelId="{9A7C485B-A4C8-4B9F-B198-53CB06ED3C07}" type="presParOf" srcId="{09196E65-0F2A-4ACD-8D7B-EFA5BE9575BB}" destId="{A6585597-48C6-401A-8CDF-D310DCFD50E6}" srcOrd="3" destOrd="0" presId="urn:microsoft.com/office/officeart/2018/2/layout/IconVerticalSolidList"/>
    <dgm:cxn modelId="{5F1D075F-BD56-407F-B455-EAEA6F045080}" type="presParOf" srcId="{09196E65-0F2A-4ACD-8D7B-EFA5BE9575BB}" destId="{9C29B156-F1C0-4A45-8D0F-8EC2E4179FA6}" srcOrd="4" destOrd="0" presId="urn:microsoft.com/office/officeart/2018/2/layout/IconVerticalSolidList"/>
    <dgm:cxn modelId="{65CDDD52-ABAD-4C86-839A-9B79822E5B37}" type="presParOf" srcId="{9C29B156-F1C0-4A45-8D0F-8EC2E4179FA6}" destId="{72EEEF83-888F-438E-A807-4EBD0E135CBF}" srcOrd="0" destOrd="0" presId="urn:microsoft.com/office/officeart/2018/2/layout/IconVerticalSolidList"/>
    <dgm:cxn modelId="{A55A900B-7AE4-476D-B4C4-5C7E931279ED}" type="presParOf" srcId="{9C29B156-F1C0-4A45-8D0F-8EC2E4179FA6}" destId="{070B6D00-BDDD-4AD1-8230-C0773166FED5}" srcOrd="1" destOrd="0" presId="urn:microsoft.com/office/officeart/2018/2/layout/IconVerticalSolidList"/>
    <dgm:cxn modelId="{9D2845DD-BBF0-4B27-9461-C9B4A2FDAC2B}" type="presParOf" srcId="{9C29B156-F1C0-4A45-8D0F-8EC2E4179FA6}" destId="{D7BBAFA1-3D34-44B8-BB26-1CBE6B2BA0BF}" srcOrd="2" destOrd="0" presId="urn:microsoft.com/office/officeart/2018/2/layout/IconVerticalSolidList"/>
    <dgm:cxn modelId="{B7BAD0F0-0744-463F-A48F-359DDF8CD9EB}" type="presParOf" srcId="{9C29B156-F1C0-4A45-8D0F-8EC2E4179FA6}" destId="{D7930BD5-4008-4E3D-88C8-BEBAC08BD14C}" srcOrd="3" destOrd="0" presId="urn:microsoft.com/office/officeart/2018/2/layout/IconVerticalSolidList"/>
    <dgm:cxn modelId="{E14316F8-B6E6-457F-9493-88A9318ABC6C}" type="presParOf" srcId="{09196E65-0F2A-4ACD-8D7B-EFA5BE9575BB}" destId="{41618804-BB0C-4DCA-B590-06EA60A4FF6F}" srcOrd="5" destOrd="0" presId="urn:microsoft.com/office/officeart/2018/2/layout/IconVerticalSolidList"/>
    <dgm:cxn modelId="{CC191A0E-67BB-46A9-8613-A260321C94E0}" type="presParOf" srcId="{09196E65-0F2A-4ACD-8D7B-EFA5BE9575BB}" destId="{B80D07EE-DD05-4B78-B904-4E7DAB9EAE8A}" srcOrd="6" destOrd="0" presId="urn:microsoft.com/office/officeart/2018/2/layout/IconVerticalSolidList"/>
    <dgm:cxn modelId="{B50ECCA8-E6BF-4D05-8E1A-77E0DA874209}" type="presParOf" srcId="{B80D07EE-DD05-4B78-B904-4E7DAB9EAE8A}" destId="{7212780B-25CC-4146-B46D-C845E6E08C80}" srcOrd="0" destOrd="0" presId="urn:microsoft.com/office/officeart/2018/2/layout/IconVerticalSolidList"/>
    <dgm:cxn modelId="{CA741F1F-0677-4A68-BCA4-D254CCB58F9A}" type="presParOf" srcId="{B80D07EE-DD05-4B78-B904-4E7DAB9EAE8A}" destId="{6C007F06-98B0-4091-84DA-3E30D3850453}" srcOrd="1" destOrd="0" presId="urn:microsoft.com/office/officeart/2018/2/layout/IconVerticalSolidList"/>
    <dgm:cxn modelId="{57B0E469-0A0A-4556-AFBE-E3A6AFC87175}" type="presParOf" srcId="{B80D07EE-DD05-4B78-B904-4E7DAB9EAE8A}" destId="{8CD668F5-6845-48A1-B3AE-E65E6FF258C2}" srcOrd="2" destOrd="0" presId="urn:microsoft.com/office/officeart/2018/2/layout/IconVerticalSolidList"/>
    <dgm:cxn modelId="{50A8D721-ACBF-496B-A518-97380BA499BD}" type="presParOf" srcId="{B80D07EE-DD05-4B78-B904-4E7DAB9EAE8A}" destId="{900068DD-F2D4-490C-88F3-C840BB127A3B}" srcOrd="3" destOrd="0" presId="urn:microsoft.com/office/officeart/2018/2/layout/IconVerticalSolidList"/>
    <dgm:cxn modelId="{EE074049-0B3A-4DEA-9248-D38AF4AB56F7}" type="presParOf" srcId="{09196E65-0F2A-4ACD-8D7B-EFA5BE9575BB}" destId="{46E47766-2888-488E-8100-586086284AA4}" srcOrd="7" destOrd="0" presId="urn:microsoft.com/office/officeart/2018/2/layout/IconVerticalSolidList"/>
    <dgm:cxn modelId="{6DCDE846-805E-4754-A00C-D8730AD81CD6}" type="presParOf" srcId="{09196E65-0F2A-4ACD-8D7B-EFA5BE9575BB}" destId="{EB14A48F-92CC-49BD-AD80-F4C4C42D4EF0}" srcOrd="8" destOrd="0" presId="urn:microsoft.com/office/officeart/2018/2/layout/IconVerticalSolidList"/>
    <dgm:cxn modelId="{185ABDFC-D2CB-4600-A13A-AB99304CC8F4}" type="presParOf" srcId="{EB14A48F-92CC-49BD-AD80-F4C4C42D4EF0}" destId="{E6631579-58E7-4AE7-8439-5E31662DEC21}" srcOrd="0" destOrd="0" presId="urn:microsoft.com/office/officeart/2018/2/layout/IconVerticalSolidList"/>
    <dgm:cxn modelId="{27506282-4872-4482-B9F6-05C793E6D32C}" type="presParOf" srcId="{EB14A48F-92CC-49BD-AD80-F4C4C42D4EF0}" destId="{6B492208-7FEA-4503-B564-B061DC73189B}" srcOrd="1" destOrd="0" presId="urn:microsoft.com/office/officeart/2018/2/layout/IconVerticalSolidList"/>
    <dgm:cxn modelId="{2B7C898B-BE24-4977-B9FF-5CCE6A02983D}" type="presParOf" srcId="{EB14A48F-92CC-49BD-AD80-F4C4C42D4EF0}" destId="{3A06F049-E6E3-42D8-AA86-6C4D7AC69FC4}" srcOrd="2" destOrd="0" presId="urn:microsoft.com/office/officeart/2018/2/layout/IconVerticalSolidList"/>
    <dgm:cxn modelId="{EB6E2C99-CC2B-4CA2-8FA6-451B2B7DFE93}" type="presParOf" srcId="{EB14A48F-92CC-49BD-AD80-F4C4C42D4EF0}" destId="{A1BAE4C4-AD0B-4F15-ADB2-8894E7EA866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F19F5C-8BF3-4669-9A47-D3F3E03B47CB}">
      <dsp:nvSpPr>
        <dsp:cNvPr id="0" name=""/>
        <dsp:cNvSpPr/>
      </dsp:nvSpPr>
      <dsp:spPr>
        <a:xfrm>
          <a:off x="0" y="3555"/>
          <a:ext cx="11233150" cy="75725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950F5C-315B-4C44-9B3B-A600FDD6CA89}">
      <dsp:nvSpPr>
        <dsp:cNvPr id="0" name=""/>
        <dsp:cNvSpPr/>
      </dsp:nvSpPr>
      <dsp:spPr>
        <a:xfrm>
          <a:off x="229068" y="173936"/>
          <a:ext cx="416487" cy="4164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8887CE-960A-4666-AE87-9F4B9571D309}">
      <dsp:nvSpPr>
        <dsp:cNvPr id="0" name=""/>
        <dsp:cNvSpPr/>
      </dsp:nvSpPr>
      <dsp:spPr>
        <a:xfrm>
          <a:off x="874624" y="3555"/>
          <a:ext cx="10358525" cy="757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142" tIns="80142" rIns="80142" bIns="80142" numCol="1" spcCol="1270" anchor="ctr" anchorCtr="0">
          <a:noAutofit/>
        </a:bodyPr>
        <a:lstStyle/>
        <a:p>
          <a:pPr marL="0" lvl="0" indent="0" algn="l" defTabSz="844550">
            <a:lnSpc>
              <a:spcPct val="100000"/>
            </a:lnSpc>
            <a:spcBef>
              <a:spcPct val="0"/>
            </a:spcBef>
            <a:spcAft>
              <a:spcPct val="35000"/>
            </a:spcAft>
            <a:buNone/>
          </a:pPr>
          <a:r>
            <a:rPr lang="en-US" sz="1900" kern="1200" noProof="0" dirty="0"/>
            <a:t>Neural network architecture resembles the brain perception process in a brain, with specific neurons activated depending on the input and leading to some inference</a:t>
          </a:r>
        </a:p>
      </dsp:txBody>
      <dsp:txXfrm>
        <a:off x="874624" y="3555"/>
        <a:ext cx="10358525" cy="757250"/>
      </dsp:txXfrm>
    </dsp:sp>
    <dsp:sp modelId="{F4796DC9-2BB4-4DA2-8E23-1C7143D0DD4A}">
      <dsp:nvSpPr>
        <dsp:cNvPr id="0" name=""/>
        <dsp:cNvSpPr/>
      </dsp:nvSpPr>
      <dsp:spPr>
        <a:xfrm>
          <a:off x="0" y="950118"/>
          <a:ext cx="11233150" cy="75725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D75007-E135-4236-90E6-41CD598DAA24}">
      <dsp:nvSpPr>
        <dsp:cNvPr id="0" name=""/>
        <dsp:cNvSpPr/>
      </dsp:nvSpPr>
      <dsp:spPr>
        <a:xfrm>
          <a:off x="229068" y="1120499"/>
          <a:ext cx="416487" cy="416487"/>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700D9C-FA37-44E4-93BA-7ED6714D9F70}">
      <dsp:nvSpPr>
        <dsp:cNvPr id="0" name=""/>
        <dsp:cNvSpPr/>
      </dsp:nvSpPr>
      <dsp:spPr>
        <a:xfrm>
          <a:off x="874624" y="950118"/>
          <a:ext cx="10358525" cy="757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142" tIns="80142" rIns="80142" bIns="80142" numCol="1" spcCol="1270" anchor="ctr" anchorCtr="0">
          <a:noAutofit/>
        </a:bodyPr>
        <a:lstStyle/>
        <a:p>
          <a:pPr marL="0" lvl="0" indent="0" algn="l" defTabSz="844550">
            <a:lnSpc>
              <a:spcPct val="100000"/>
            </a:lnSpc>
            <a:spcBef>
              <a:spcPct val="0"/>
            </a:spcBef>
            <a:spcAft>
              <a:spcPct val="35000"/>
            </a:spcAft>
            <a:buNone/>
          </a:pPr>
          <a:r>
            <a:rPr lang="en-US" sz="1900" b="1" kern="1200" noProof="0" dirty="0">
              <a:solidFill>
                <a:schemeClr val="accent2"/>
              </a:solidFill>
            </a:rPr>
            <a:t>Goal:</a:t>
          </a:r>
          <a:r>
            <a:rPr lang="en-US" sz="1900" kern="1200" noProof="0" dirty="0"/>
            <a:t> Approximate complex functions through simple operations performed by layers of “neurons” (or units)</a:t>
          </a:r>
        </a:p>
      </dsp:txBody>
      <dsp:txXfrm>
        <a:off x="874624" y="950118"/>
        <a:ext cx="10358525" cy="757250"/>
      </dsp:txXfrm>
    </dsp:sp>
    <dsp:sp modelId="{84F9D2CE-B012-4A06-BDB7-CE77A9234106}">
      <dsp:nvSpPr>
        <dsp:cNvPr id="0" name=""/>
        <dsp:cNvSpPr/>
      </dsp:nvSpPr>
      <dsp:spPr>
        <a:xfrm>
          <a:off x="0" y="1896681"/>
          <a:ext cx="11233150" cy="75725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301A8A-C334-4F66-B0F0-16F75D56AE1C}">
      <dsp:nvSpPr>
        <dsp:cNvPr id="0" name=""/>
        <dsp:cNvSpPr/>
      </dsp:nvSpPr>
      <dsp:spPr>
        <a:xfrm>
          <a:off x="229068" y="2067062"/>
          <a:ext cx="416487" cy="4164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CEAE61-51FD-4D71-A81F-3AF1F6E15D85}">
      <dsp:nvSpPr>
        <dsp:cNvPr id="0" name=""/>
        <dsp:cNvSpPr/>
      </dsp:nvSpPr>
      <dsp:spPr>
        <a:xfrm>
          <a:off x="874624" y="1896681"/>
          <a:ext cx="10358525" cy="757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142" tIns="80142" rIns="80142" bIns="80142" numCol="1" spcCol="1270" anchor="ctr" anchorCtr="0">
          <a:noAutofit/>
        </a:bodyPr>
        <a:lstStyle/>
        <a:p>
          <a:pPr marL="0" lvl="0" indent="0" algn="l" defTabSz="844550">
            <a:lnSpc>
              <a:spcPct val="100000"/>
            </a:lnSpc>
            <a:spcBef>
              <a:spcPct val="0"/>
            </a:spcBef>
            <a:spcAft>
              <a:spcPct val="35000"/>
            </a:spcAft>
            <a:buNone/>
          </a:pPr>
          <a:r>
            <a:rPr lang="en-US" sz="1900" b="1" kern="1200" noProof="0" dirty="0">
              <a:solidFill>
                <a:schemeClr val="accent2"/>
              </a:solidFill>
            </a:rPr>
            <a:t>Examples:</a:t>
          </a:r>
          <a:r>
            <a:rPr lang="en-US" sz="1900" kern="1200" noProof="0" dirty="0"/>
            <a:t> Classification (assigning labels to different input), regression (computing future time series values based on historical data), and control (board game moves)</a:t>
          </a:r>
        </a:p>
      </dsp:txBody>
      <dsp:txXfrm>
        <a:off x="874624" y="1896681"/>
        <a:ext cx="10358525" cy="757250"/>
      </dsp:txXfrm>
    </dsp:sp>
    <dsp:sp modelId="{0E06A370-1CDD-4F7A-A312-09C2EB721993}">
      <dsp:nvSpPr>
        <dsp:cNvPr id="0" name=""/>
        <dsp:cNvSpPr/>
      </dsp:nvSpPr>
      <dsp:spPr>
        <a:xfrm>
          <a:off x="0" y="2843244"/>
          <a:ext cx="11233150" cy="75725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BFD467-3E33-4665-937E-6E4981CCA08C}">
      <dsp:nvSpPr>
        <dsp:cNvPr id="0" name=""/>
        <dsp:cNvSpPr/>
      </dsp:nvSpPr>
      <dsp:spPr>
        <a:xfrm>
          <a:off x="229068" y="3013625"/>
          <a:ext cx="416487" cy="416487"/>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077D93-C5A8-48E5-9082-2D15B145BFE1}">
      <dsp:nvSpPr>
        <dsp:cNvPr id="0" name=""/>
        <dsp:cNvSpPr/>
      </dsp:nvSpPr>
      <dsp:spPr>
        <a:xfrm>
          <a:off x="874624" y="2843244"/>
          <a:ext cx="10358525" cy="757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142" tIns="80142" rIns="80142" bIns="80142" numCol="1" spcCol="1270" anchor="ctr" anchorCtr="0">
          <a:noAutofit/>
        </a:bodyPr>
        <a:lstStyle/>
        <a:p>
          <a:pPr marL="0" lvl="0" indent="0" algn="l" defTabSz="844550">
            <a:lnSpc>
              <a:spcPct val="100000"/>
            </a:lnSpc>
            <a:spcBef>
              <a:spcPct val="0"/>
            </a:spcBef>
            <a:spcAft>
              <a:spcPct val="35000"/>
            </a:spcAft>
            <a:buNone/>
          </a:pPr>
          <a:r>
            <a:rPr lang="en-US" sz="1900" b="1" kern="1200" noProof="0" dirty="0">
              <a:solidFill>
                <a:schemeClr val="accent2"/>
              </a:solidFill>
            </a:rPr>
            <a:t>Operations:</a:t>
          </a:r>
          <a:r>
            <a:rPr lang="en-US" sz="1900" kern="1200" noProof="0" dirty="0"/>
            <a:t> Weighted combinations of groups of hidden units with a non-linear activation function</a:t>
          </a:r>
        </a:p>
      </dsp:txBody>
      <dsp:txXfrm>
        <a:off x="874624" y="2843244"/>
        <a:ext cx="10358525" cy="757250"/>
      </dsp:txXfrm>
    </dsp:sp>
    <dsp:sp modelId="{61DA4F4B-C7C9-4337-A344-D337E3A7E057}">
      <dsp:nvSpPr>
        <dsp:cNvPr id="0" name=""/>
        <dsp:cNvSpPr/>
      </dsp:nvSpPr>
      <dsp:spPr>
        <a:xfrm>
          <a:off x="0" y="3789807"/>
          <a:ext cx="11233150" cy="75725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37601B-FF9C-4132-B658-5ACF3836A2BA}">
      <dsp:nvSpPr>
        <dsp:cNvPr id="0" name=""/>
        <dsp:cNvSpPr/>
      </dsp:nvSpPr>
      <dsp:spPr>
        <a:xfrm>
          <a:off x="229068" y="3960188"/>
          <a:ext cx="416487" cy="416487"/>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4FA414-FEC5-4B59-A5C7-56CF49DFF58A}">
      <dsp:nvSpPr>
        <dsp:cNvPr id="0" name=""/>
        <dsp:cNvSpPr/>
      </dsp:nvSpPr>
      <dsp:spPr>
        <a:xfrm>
          <a:off x="874624" y="3789807"/>
          <a:ext cx="10358525" cy="757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142" tIns="80142" rIns="80142" bIns="80142" numCol="1" spcCol="1270" anchor="ctr" anchorCtr="0">
          <a:noAutofit/>
        </a:bodyPr>
        <a:lstStyle/>
        <a:p>
          <a:pPr marL="0" lvl="0" indent="0" algn="l" defTabSz="844550">
            <a:lnSpc>
              <a:spcPct val="100000"/>
            </a:lnSpc>
            <a:spcBef>
              <a:spcPct val="0"/>
            </a:spcBef>
            <a:spcAft>
              <a:spcPct val="35000"/>
            </a:spcAft>
            <a:buNone/>
          </a:pPr>
          <a:r>
            <a:rPr lang="en-US" sz="1900" kern="1200" dirty="0"/>
            <a:t>Model weights learned by minimizing a loss function, through back-propagation of its gradient</a:t>
          </a:r>
        </a:p>
      </dsp:txBody>
      <dsp:txXfrm>
        <a:off x="874624" y="3789807"/>
        <a:ext cx="10358525" cy="7572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785599-B111-43DF-AB3F-95BE6F658F4B}">
      <dsp:nvSpPr>
        <dsp:cNvPr id="0" name=""/>
        <dsp:cNvSpPr/>
      </dsp:nvSpPr>
      <dsp:spPr>
        <a:xfrm>
          <a:off x="0" y="3193"/>
          <a:ext cx="11233150" cy="6802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206FCA-4021-4C5E-87A5-6B67F1241908}">
      <dsp:nvSpPr>
        <dsp:cNvPr id="0" name=""/>
        <dsp:cNvSpPr/>
      </dsp:nvSpPr>
      <dsp:spPr>
        <a:xfrm>
          <a:off x="205771" y="156247"/>
          <a:ext cx="374130" cy="3741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8014CC6-B72A-4817-8C04-390F21E3F2CF}">
      <dsp:nvSpPr>
        <dsp:cNvPr id="0" name=""/>
        <dsp:cNvSpPr/>
      </dsp:nvSpPr>
      <dsp:spPr>
        <a:xfrm>
          <a:off x="785674" y="3193"/>
          <a:ext cx="10447475" cy="680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992" tIns="71992" rIns="71992" bIns="71992" numCol="1" spcCol="1270" anchor="ctr" anchorCtr="0">
          <a:noAutofit/>
        </a:bodyPr>
        <a:lstStyle/>
        <a:p>
          <a:pPr marL="0" lvl="0" indent="0" algn="l" defTabSz="844550">
            <a:lnSpc>
              <a:spcPct val="90000"/>
            </a:lnSpc>
            <a:spcBef>
              <a:spcPct val="0"/>
            </a:spcBef>
            <a:spcAft>
              <a:spcPct val="35000"/>
            </a:spcAft>
            <a:buNone/>
          </a:pPr>
          <a:r>
            <a:rPr lang="en-US" sz="1900" kern="1200" noProof="0" dirty="0"/>
            <a:t>Success of the IoT depends on the trust and security built into connected devices</a:t>
          </a:r>
        </a:p>
      </dsp:txBody>
      <dsp:txXfrm>
        <a:off x="785674" y="3193"/>
        <a:ext cx="10447475" cy="680237"/>
      </dsp:txXfrm>
    </dsp:sp>
    <dsp:sp modelId="{DAD8F0DF-9DD6-4D3F-8E4F-0589A2A3095B}">
      <dsp:nvSpPr>
        <dsp:cNvPr id="0" name=""/>
        <dsp:cNvSpPr/>
      </dsp:nvSpPr>
      <dsp:spPr>
        <a:xfrm>
          <a:off x="0" y="853490"/>
          <a:ext cx="11233150" cy="6802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235FA9-1FF1-44BD-A552-963EB425A9E5}">
      <dsp:nvSpPr>
        <dsp:cNvPr id="0" name=""/>
        <dsp:cNvSpPr/>
      </dsp:nvSpPr>
      <dsp:spPr>
        <a:xfrm>
          <a:off x="205771" y="1006543"/>
          <a:ext cx="374130" cy="3741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93F0CF-C077-48D2-85EF-28B9D4ED5F20}">
      <dsp:nvSpPr>
        <dsp:cNvPr id="0" name=""/>
        <dsp:cNvSpPr/>
      </dsp:nvSpPr>
      <dsp:spPr>
        <a:xfrm>
          <a:off x="785674" y="853490"/>
          <a:ext cx="10447475" cy="680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992" tIns="71992" rIns="71992" bIns="71992" numCol="1" spcCol="1270" anchor="ctr" anchorCtr="0">
          <a:noAutofit/>
        </a:bodyPr>
        <a:lstStyle/>
        <a:p>
          <a:pPr marL="0" lvl="0" indent="0" algn="l" defTabSz="844550">
            <a:lnSpc>
              <a:spcPct val="90000"/>
            </a:lnSpc>
            <a:spcBef>
              <a:spcPct val="0"/>
            </a:spcBef>
            <a:spcAft>
              <a:spcPct val="35000"/>
            </a:spcAft>
            <a:buNone/>
          </a:pPr>
          <a:r>
            <a:rPr lang="en-US" sz="1900" kern="1200" noProof="0" dirty="0"/>
            <a:t>Security can be expensive to implement and there is a shortage of experts</a:t>
          </a:r>
        </a:p>
      </dsp:txBody>
      <dsp:txXfrm>
        <a:off x="785674" y="853490"/>
        <a:ext cx="10447475" cy="680237"/>
      </dsp:txXfrm>
    </dsp:sp>
    <dsp:sp modelId="{216608A3-E295-40D9-9EF3-5EF1AEC141EA}">
      <dsp:nvSpPr>
        <dsp:cNvPr id="0" name=""/>
        <dsp:cNvSpPr/>
      </dsp:nvSpPr>
      <dsp:spPr>
        <a:xfrm>
          <a:off x="0" y="1703787"/>
          <a:ext cx="11233150" cy="6802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AC6BAD-C630-4D2C-951C-4809E41A1884}">
      <dsp:nvSpPr>
        <dsp:cNvPr id="0" name=""/>
        <dsp:cNvSpPr/>
      </dsp:nvSpPr>
      <dsp:spPr>
        <a:xfrm>
          <a:off x="205771" y="1856840"/>
          <a:ext cx="374130" cy="3741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E1110B-F748-4CBE-9D05-C900E67A53EC}">
      <dsp:nvSpPr>
        <dsp:cNvPr id="0" name=""/>
        <dsp:cNvSpPr/>
      </dsp:nvSpPr>
      <dsp:spPr>
        <a:xfrm>
          <a:off x="785674" y="1703787"/>
          <a:ext cx="10447475" cy="680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992" tIns="71992" rIns="71992" bIns="71992" numCol="1" spcCol="1270" anchor="ctr" anchorCtr="0">
          <a:noAutofit/>
        </a:bodyPr>
        <a:lstStyle/>
        <a:p>
          <a:pPr marL="0" lvl="0" indent="0" algn="l" defTabSz="844550">
            <a:lnSpc>
              <a:spcPct val="90000"/>
            </a:lnSpc>
            <a:spcBef>
              <a:spcPct val="0"/>
            </a:spcBef>
            <a:spcAft>
              <a:spcPct val="35000"/>
            </a:spcAft>
            <a:buNone/>
          </a:pPr>
          <a:r>
            <a:rPr lang="en-US" sz="1900" kern="1200" noProof="0" dirty="0"/>
            <a:t>Difficult to manage secure devices at scale</a:t>
          </a:r>
        </a:p>
      </dsp:txBody>
      <dsp:txXfrm>
        <a:off x="785674" y="1703787"/>
        <a:ext cx="10447475" cy="680237"/>
      </dsp:txXfrm>
    </dsp:sp>
    <dsp:sp modelId="{2CA861FE-3611-4B2D-884D-7A6648BE8433}">
      <dsp:nvSpPr>
        <dsp:cNvPr id="0" name=""/>
        <dsp:cNvSpPr/>
      </dsp:nvSpPr>
      <dsp:spPr>
        <a:xfrm>
          <a:off x="0" y="2554084"/>
          <a:ext cx="11233150" cy="6802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EE4C3F-6430-4B95-8A63-C0ADCE585197}">
      <dsp:nvSpPr>
        <dsp:cNvPr id="0" name=""/>
        <dsp:cNvSpPr/>
      </dsp:nvSpPr>
      <dsp:spPr>
        <a:xfrm>
          <a:off x="205771" y="2707137"/>
          <a:ext cx="374130" cy="3741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28E075B-BD81-47AF-A325-3E426A7E7A65}">
      <dsp:nvSpPr>
        <dsp:cNvPr id="0" name=""/>
        <dsp:cNvSpPr/>
      </dsp:nvSpPr>
      <dsp:spPr>
        <a:xfrm>
          <a:off x="785674" y="2554084"/>
          <a:ext cx="10447475" cy="680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992" tIns="71992" rIns="71992" bIns="71992" numCol="1" spcCol="1270" anchor="ctr" anchorCtr="0">
          <a:noAutofit/>
        </a:bodyPr>
        <a:lstStyle/>
        <a:p>
          <a:pPr marL="0" lvl="0" indent="0" algn="l" defTabSz="844550">
            <a:lnSpc>
              <a:spcPct val="90000"/>
            </a:lnSpc>
            <a:spcBef>
              <a:spcPct val="0"/>
            </a:spcBef>
            <a:spcAft>
              <a:spcPct val="35000"/>
            </a:spcAft>
            <a:buNone/>
          </a:pPr>
          <a:r>
            <a:rPr lang="en-US" sz="1900" kern="1200" noProof="0" dirty="0"/>
            <a:t>Lack of confidence in data to/from sensors/actuators</a:t>
          </a:r>
        </a:p>
      </dsp:txBody>
      <dsp:txXfrm>
        <a:off x="785674" y="2554084"/>
        <a:ext cx="10447475" cy="680237"/>
      </dsp:txXfrm>
    </dsp:sp>
    <dsp:sp modelId="{BE5B9254-C533-4096-937C-4A5BC2FBAB64}">
      <dsp:nvSpPr>
        <dsp:cNvPr id="0" name=""/>
        <dsp:cNvSpPr/>
      </dsp:nvSpPr>
      <dsp:spPr>
        <a:xfrm>
          <a:off x="0" y="3404380"/>
          <a:ext cx="11233150" cy="6802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ECDD21-312E-4B28-BB0D-7AF60326FC6D}">
      <dsp:nvSpPr>
        <dsp:cNvPr id="0" name=""/>
        <dsp:cNvSpPr/>
      </dsp:nvSpPr>
      <dsp:spPr>
        <a:xfrm>
          <a:off x="205771" y="3557434"/>
          <a:ext cx="374130" cy="37413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981C73E-36DF-474C-85D9-9F3D80A20F92}">
      <dsp:nvSpPr>
        <dsp:cNvPr id="0" name=""/>
        <dsp:cNvSpPr/>
      </dsp:nvSpPr>
      <dsp:spPr>
        <a:xfrm>
          <a:off x="785674" y="3404380"/>
          <a:ext cx="10447475" cy="680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992" tIns="71992" rIns="71992" bIns="71992" numCol="1" spcCol="1270" anchor="ctr" anchorCtr="0">
          <a:noAutofit/>
        </a:bodyPr>
        <a:lstStyle/>
        <a:p>
          <a:pPr marL="0" lvl="0" indent="0" algn="l" defTabSz="844550">
            <a:lnSpc>
              <a:spcPct val="90000"/>
            </a:lnSpc>
            <a:spcBef>
              <a:spcPct val="0"/>
            </a:spcBef>
            <a:spcAft>
              <a:spcPct val="35000"/>
            </a:spcAft>
            <a:buNone/>
          </a:pPr>
          <a:r>
            <a:rPr lang="en-US" sz="1900" kern="1200" noProof="0" dirty="0"/>
            <a:t>New vulnerabilities appear all the time</a:t>
          </a:r>
        </a:p>
      </dsp:txBody>
      <dsp:txXfrm>
        <a:off x="785674" y="3404380"/>
        <a:ext cx="10447475" cy="6802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287767-E8F0-4533-B221-64362179B2E0}">
      <dsp:nvSpPr>
        <dsp:cNvPr id="0" name=""/>
        <dsp:cNvSpPr/>
      </dsp:nvSpPr>
      <dsp:spPr>
        <a:xfrm>
          <a:off x="0" y="61154"/>
          <a:ext cx="11233150" cy="71505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noProof="0" dirty="0"/>
            <a:t>PSA Security Model (PSA-SM) – Foundational trust models and patterns</a:t>
          </a:r>
        </a:p>
      </dsp:txBody>
      <dsp:txXfrm>
        <a:off x="34906" y="96060"/>
        <a:ext cx="11163338" cy="645240"/>
      </dsp:txXfrm>
    </dsp:sp>
    <dsp:sp modelId="{FCF9567F-081A-4D2C-8676-2144B23295D1}">
      <dsp:nvSpPr>
        <dsp:cNvPr id="0" name=""/>
        <dsp:cNvSpPr/>
      </dsp:nvSpPr>
      <dsp:spPr>
        <a:xfrm>
          <a:off x="0" y="828046"/>
          <a:ext cx="11233150" cy="71505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noProof="0" dirty="0"/>
            <a:t>Factory Initialization (PSA-FI) – Requirements for initial secure device programming and configuration</a:t>
          </a:r>
        </a:p>
      </dsp:txBody>
      <dsp:txXfrm>
        <a:off x="34906" y="862952"/>
        <a:ext cx="11163338" cy="645240"/>
      </dsp:txXfrm>
    </dsp:sp>
    <dsp:sp modelId="{A37BAFF4-546F-4658-9D68-71407A5435DF}">
      <dsp:nvSpPr>
        <dsp:cNvPr id="0" name=""/>
        <dsp:cNvSpPr/>
      </dsp:nvSpPr>
      <dsp:spPr>
        <a:xfrm>
          <a:off x="0" y="1594939"/>
          <a:ext cx="11233150" cy="71505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noProof="0" dirty="0"/>
            <a:t>Trusted Base System Architecture (TBSA-M) – Hardware platform requirements </a:t>
          </a:r>
        </a:p>
      </dsp:txBody>
      <dsp:txXfrm>
        <a:off x="34906" y="1629845"/>
        <a:ext cx="11163338" cy="645240"/>
      </dsp:txXfrm>
    </dsp:sp>
    <dsp:sp modelId="{22ADA627-6F3D-4A7F-88BA-05CC33043E53}">
      <dsp:nvSpPr>
        <dsp:cNvPr id="0" name=""/>
        <dsp:cNvSpPr/>
      </dsp:nvSpPr>
      <dsp:spPr>
        <a:xfrm>
          <a:off x="0" y="2361832"/>
          <a:ext cx="11233150" cy="71505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noProof="0" dirty="0"/>
            <a:t>Trusted Boot and Firmware Update (TBFU) – System and FW technical requirements for ensuring MCU boot integrity</a:t>
          </a:r>
        </a:p>
      </dsp:txBody>
      <dsp:txXfrm>
        <a:off x="34906" y="2396738"/>
        <a:ext cx="11163338" cy="645240"/>
      </dsp:txXfrm>
    </dsp:sp>
    <dsp:sp modelId="{52E7B1DD-3380-4B54-A698-5381B4958B5A}">
      <dsp:nvSpPr>
        <dsp:cNvPr id="0" name=""/>
        <dsp:cNvSpPr/>
      </dsp:nvSpPr>
      <dsp:spPr>
        <a:xfrm>
          <a:off x="0" y="3128725"/>
          <a:ext cx="11233150" cy="71505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noProof="0" dirty="0"/>
            <a:t>Firmware Framework (PSA-FF) – Firmware interface definition of a Secure Processing Environment (SPE) for constrained IoT platforms, including PSA Root of Trust APIs</a:t>
          </a:r>
        </a:p>
      </dsp:txBody>
      <dsp:txXfrm>
        <a:off x="34906" y="3163631"/>
        <a:ext cx="11163338" cy="645240"/>
      </dsp:txXfrm>
    </dsp:sp>
    <dsp:sp modelId="{3FBA1F8F-915F-4572-B519-6EE5D97F7035}">
      <dsp:nvSpPr>
        <dsp:cNvPr id="0" name=""/>
        <dsp:cNvSpPr/>
      </dsp:nvSpPr>
      <dsp:spPr>
        <a:xfrm>
          <a:off x="0" y="3895618"/>
          <a:ext cx="11233150" cy="71505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noProof="0" dirty="0"/>
            <a:t>Developer APIs – Interfaces to security services for application developers</a:t>
          </a:r>
        </a:p>
      </dsp:txBody>
      <dsp:txXfrm>
        <a:off x="34906" y="3930524"/>
        <a:ext cx="11163338" cy="6452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8B75A4-C1B9-4853-B17E-B5D29DF71077}">
      <dsp:nvSpPr>
        <dsp:cNvPr id="0" name=""/>
        <dsp:cNvSpPr/>
      </dsp:nvSpPr>
      <dsp:spPr>
        <a:xfrm>
          <a:off x="0" y="3193"/>
          <a:ext cx="11233150" cy="68023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57FDD1-C21E-43F0-B1C6-79FC858AD606}">
      <dsp:nvSpPr>
        <dsp:cNvPr id="0" name=""/>
        <dsp:cNvSpPr/>
      </dsp:nvSpPr>
      <dsp:spPr>
        <a:xfrm>
          <a:off x="205771" y="156247"/>
          <a:ext cx="374130" cy="3741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8D57A5-ECFA-4D3B-8136-CC278CD5F717}">
      <dsp:nvSpPr>
        <dsp:cNvPr id="0" name=""/>
        <dsp:cNvSpPr/>
      </dsp:nvSpPr>
      <dsp:spPr>
        <a:xfrm>
          <a:off x="785674" y="3193"/>
          <a:ext cx="10447475" cy="680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992" tIns="71992" rIns="71992" bIns="71992" numCol="1" spcCol="1270" anchor="ctr" anchorCtr="0">
          <a:noAutofit/>
        </a:bodyPr>
        <a:lstStyle/>
        <a:p>
          <a:pPr marL="0" lvl="0" indent="0" algn="l" defTabSz="844550">
            <a:lnSpc>
              <a:spcPct val="90000"/>
            </a:lnSpc>
            <a:spcBef>
              <a:spcPct val="0"/>
            </a:spcBef>
            <a:spcAft>
              <a:spcPct val="35000"/>
            </a:spcAft>
            <a:buNone/>
          </a:pPr>
          <a:r>
            <a:rPr lang="en-US" sz="1900" kern="1200" noProof="0" dirty="0"/>
            <a:t>How to reduce communication overhead between central server and edge devices?</a:t>
          </a:r>
        </a:p>
      </dsp:txBody>
      <dsp:txXfrm>
        <a:off x="785674" y="3193"/>
        <a:ext cx="10447475" cy="680237"/>
      </dsp:txXfrm>
    </dsp:sp>
    <dsp:sp modelId="{9038F9C0-890D-4B66-9AE8-6E9D663AB5B3}">
      <dsp:nvSpPr>
        <dsp:cNvPr id="0" name=""/>
        <dsp:cNvSpPr/>
      </dsp:nvSpPr>
      <dsp:spPr>
        <a:xfrm>
          <a:off x="0" y="853490"/>
          <a:ext cx="11233150" cy="68023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2B22EF-98A2-47BC-8E2F-E18DCC3861F0}">
      <dsp:nvSpPr>
        <dsp:cNvPr id="0" name=""/>
        <dsp:cNvSpPr/>
      </dsp:nvSpPr>
      <dsp:spPr>
        <a:xfrm>
          <a:off x="205771" y="1006543"/>
          <a:ext cx="374130" cy="3741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C10A733-D388-489F-B8C2-705D10DA36DB}">
      <dsp:nvSpPr>
        <dsp:cNvPr id="0" name=""/>
        <dsp:cNvSpPr/>
      </dsp:nvSpPr>
      <dsp:spPr>
        <a:xfrm>
          <a:off x="785674" y="853490"/>
          <a:ext cx="10447475" cy="680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992" tIns="71992" rIns="71992" bIns="71992" numCol="1" spcCol="1270" anchor="ctr" anchorCtr="0">
          <a:noAutofit/>
        </a:bodyPr>
        <a:lstStyle/>
        <a:p>
          <a:pPr marL="0" lvl="0" indent="0" algn="l" defTabSz="844550">
            <a:lnSpc>
              <a:spcPct val="90000"/>
            </a:lnSpc>
            <a:spcBef>
              <a:spcPct val="0"/>
            </a:spcBef>
            <a:spcAft>
              <a:spcPct val="35000"/>
            </a:spcAft>
            <a:buNone/>
          </a:pPr>
          <a:r>
            <a:rPr lang="en-US" sz="1900" kern="1200" noProof="0" dirty="0"/>
            <a:t>How to handle conflicting parameter updates?</a:t>
          </a:r>
        </a:p>
      </dsp:txBody>
      <dsp:txXfrm>
        <a:off x="785674" y="853490"/>
        <a:ext cx="10447475" cy="680237"/>
      </dsp:txXfrm>
    </dsp:sp>
    <dsp:sp modelId="{72EEEF83-888F-438E-A807-4EBD0E135CBF}">
      <dsp:nvSpPr>
        <dsp:cNvPr id="0" name=""/>
        <dsp:cNvSpPr/>
      </dsp:nvSpPr>
      <dsp:spPr>
        <a:xfrm>
          <a:off x="0" y="1703787"/>
          <a:ext cx="11233150" cy="68023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0B6D00-BDDD-4AD1-8230-C0773166FED5}">
      <dsp:nvSpPr>
        <dsp:cNvPr id="0" name=""/>
        <dsp:cNvSpPr/>
      </dsp:nvSpPr>
      <dsp:spPr>
        <a:xfrm>
          <a:off x="205771" y="1856840"/>
          <a:ext cx="374130" cy="3741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7930BD5-4008-4E3D-88C8-BEBAC08BD14C}">
      <dsp:nvSpPr>
        <dsp:cNvPr id="0" name=""/>
        <dsp:cNvSpPr/>
      </dsp:nvSpPr>
      <dsp:spPr>
        <a:xfrm>
          <a:off x="785674" y="1703787"/>
          <a:ext cx="10447475" cy="680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992" tIns="71992" rIns="71992" bIns="71992" numCol="1" spcCol="1270" anchor="ctr" anchorCtr="0">
          <a:noAutofit/>
        </a:bodyPr>
        <a:lstStyle/>
        <a:p>
          <a:pPr marL="0" lvl="0" indent="0" algn="l" defTabSz="844550">
            <a:lnSpc>
              <a:spcPct val="90000"/>
            </a:lnSpc>
            <a:spcBef>
              <a:spcPct val="0"/>
            </a:spcBef>
            <a:spcAft>
              <a:spcPct val="35000"/>
            </a:spcAft>
            <a:buNone/>
          </a:pPr>
          <a:r>
            <a:rPr lang="en-US" sz="1900" kern="1200" noProof="0" dirty="0"/>
            <a:t>How to ensure model updating is robust to link failures?</a:t>
          </a:r>
        </a:p>
      </dsp:txBody>
      <dsp:txXfrm>
        <a:off x="785674" y="1703787"/>
        <a:ext cx="10447475" cy="680237"/>
      </dsp:txXfrm>
    </dsp:sp>
    <dsp:sp modelId="{7212780B-25CC-4146-B46D-C845E6E08C80}">
      <dsp:nvSpPr>
        <dsp:cNvPr id="0" name=""/>
        <dsp:cNvSpPr/>
      </dsp:nvSpPr>
      <dsp:spPr>
        <a:xfrm>
          <a:off x="0" y="2554084"/>
          <a:ext cx="11233150" cy="68023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007F06-98B0-4091-84DA-3E30D3850453}">
      <dsp:nvSpPr>
        <dsp:cNvPr id="0" name=""/>
        <dsp:cNvSpPr/>
      </dsp:nvSpPr>
      <dsp:spPr>
        <a:xfrm>
          <a:off x="205771" y="2707137"/>
          <a:ext cx="374130" cy="374130"/>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0068DD-F2D4-490C-88F3-C840BB127A3B}">
      <dsp:nvSpPr>
        <dsp:cNvPr id="0" name=""/>
        <dsp:cNvSpPr/>
      </dsp:nvSpPr>
      <dsp:spPr>
        <a:xfrm>
          <a:off x="785674" y="2554084"/>
          <a:ext cx="10447475" cy="680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992" tIns="71992" rIns="71992" bIns="71992" numCol="1" spcCol="1270" anchor="ctr" anchorCtr="0">
          <a:noAutofit/>
        </a:bodyPr>
        <a:lstStyle/>
        <a:p>
          <a:pPr marL="0" lvl="0" indent="0" algn="l" defTabSz="844550">
            <a:lnSpc>
              <a:spcPct val="90000"/>
            </a:lnSpc>
            <a:spcBef>
              <a:spcPct val="0"/>
            </a:spcBef>
            <a:spcAft>
              <a:spcPct val="35000"/>
            </a:spcAft>
            <a:buNone/>
          </a:pPr>
          <a:r>
            <a:rPr lang="en-US" sz="1900" kern="1200" noProof="0" dirty="0"/>
            <a:t>How to ensure global model updates are not influenced by malicious updates?</a:t>
          </a:r>
        </a:p>
      </dsp:txBody>
      <dsp:txXfrm>
        <a:off x="785674" y="2554084"/>
        <a:ext cx="10447475" cy="680237"/>
      </dsp:txXfrm>
    </dsp:sp>
    <dsp:sp modelId="{E6631579-58E7-4AE7-8439-5E31662DEC21}">
      <dsp:nvSpPr>
        <dsp:cNvPr id="0" name=""/>
        <dsp:cNvSpPr/>
      </dsp:nvSpPr>
      <dsp:spPr>
        <a:xfrm>
          <a:off x="0" y="3404380"/>
          <a:ext cx="11233150" cy="68023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492208-7FEA-4503-B564-B061DC73189B}">
      <dsp:nvSpPr>
        <dsp:cNvPr id="0" name=""/>
        <dsp:cNvSpPr/>
      </dsp:nvSpPr>
      <dsp:spPr>
        <a:xfrm>
          <a:off x="205771" y="3557434"/>
          <a:ext cx="374130" cy="37413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1BAE4C4-AD0B-4F15-ADB2-8894E7EA866A}">
      <dsp:nvSpPr>
        <dsp:cNvPr id="0" name=""/>
        <dsp:cNvSpPr/>
      </dsp:nvSpPr>
      <dsp:spPr>
        <a:xfrm>
          <a:off x="785674" y="3404380"/>
          <a:ext cx="10447475" cy="680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992" tIns="71992" rIns="71992" bIns="71992" numCol="1" spcCol="1270" anchor="ctr" anchorCtr="0">
          <a:noAutofit/>
        </a:bodyPr>
        <a:lstStyle/>
        <a:p>
          <a:pPr marL="0" lvl="0" indent="0" algn="l" defTabSz="844550">
            <a:lnSpc>
              <a:spcPct val="90000"/>
            </a:lnSpc>
            <a:spcBef>
              <a:spcPct val="0"/>
            </a:spcBef>
            <a:spcAft>
              <a:spcPct val="35000"/>
            </a:spcAft>
            <a:buNone/>
          </a:pPr>
          <a:r>
            <a:rPr lang="en-US" sz="1900" kern="1200" noProof="0" dirty="0"/>
            <a:t>How to personalize model for location-specific inference?</a:t>
          </a:r>
        </a:p>
      </dsp:txBody>
      <dsp:txXfrm>
        <a:off x="785674" y="3404380"/>
        <a:ext cx="10447475" cy="68023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E6ABC0BB-F774-4303-9701-003B3E743AFE}"/>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EB52217F-109B-4561-ACE4-BE073A308A21}" type="datetimeFigureOut">
              <a:rPr lang="en-US" altLang="en-US"/>
              <a:pPr>
                <a:defRPr/>
              </a:pPr>
              <a:t>9/16/2020</a:t>
            </a:fld>
            <a:endParaRPr lang="en-US" altLang="en-US" dirty="0"/>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9C45C6D-DBFC-4B67-A8DE-9C2360ACC98E}" type="slidenum">
              <a:rPr lang="en-US" altLang="en-US"/>
              <a:pPr>
                <a:defRPr/>
              </a:pPr>
              <a:t>‹#›</a:t>
            </a:fld>
            <a:endParaRPr lang="en-US" altLang="en-US" dirty="0"/>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B25F150-DB0B-4758-AFA9-222A6E446235}" type="datetimeFigureOut">
              <a:rPr lang="en-US" altLang="en-US"/>
              <a:pPr>
                <a:defRPr/>
              </a:pPr>
              <a:t>9/16/2020</a:t>
            </a:fld>
            <a:endParaRPr lang="en-US" altLang="en-US" dirty="0"/>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16354E-6974-4833-AB87-3220A0835E84}" type="slidenum">
              <a:rPr lang="en-US" altLang="en-US"/>
              <a:pPr>
                <a:defRPr/>
              </a:pPr>
              <a:t>‹#›</a:t>
            </a:fld>
            <a:endParaRPr lang="en-US" altLang="en-US" dirty="0"/>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This final module discusses current and future trends in IoT, machine learning, and edge computing aspects that fuel the IoT growth.</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a:t>
            </a:fld>
            <a:endParaRPr lang="en-US" altLang="en-US" dirty="0"/>
          </a:p>
        </p:txBody>
      </p:sp>
    </p:spTree>
    <p:extLst>
      <p:ext uri="{BB962C8B-B14F-4D97-AF65-F5344CB8AC3E}">
        <p14:creationId xmlns:p14="http://schemas.microsoft.com/office/powerpoint/2010/main" val="15628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The Cortex-A55 implements the latest Armv8.2 architecture and builds on the success of its predecessor, Cortex-A53, achieving higher performance while maintaining the same levels of power consumption. The L2 cache has also been designed to run at the same frequency as the CPU. This, combined with the lower latency, offers a sizeable increase in performance across a wide range of benchmarks.</a:t>
            </a:r>
          </a:p>
          <a:p>
            <a:endParaRPr lang="en-US" noProof="0" dirty="0"/>
          </a:p>
          <a:p>
            <a:r>
              <a:rPr lang="en-US" noProof="0" dirty="0"/>
              <a:t>New L3 cache shared across all the Cortex-A55 CPUs within the cluster.</a:t>
            </a:r>
          </a:p>
          <a:p>
            <a:endParaRPr lang="en-US" noProof="0" dirty="0"/>
          </a:p>
          <a:p>
            <a:r>
              <a:rPr lang="en-US" noProof="0" dirty="0"/>
              <a:t>The improved NEON (advanced Single Instruction Multiple Data [SIMD] architecture extension – registers are considered as vectors of elements of the same data type, with instructions operating on multiple elements simultaneously) pipeline of the Cortex-A55 and the addition of the 8-bit integer architectural instructions can deliver significantly more ML performance in matrix multiplication operations.</a:t>
            </a:r>
          </a:p>
          <a:p>
            <a:endParaRPr lang="en-US" noProof="0" dirty="0"/>
          </a:p>
          <a:p>
            <a:r>
              <a:rPr lang="en-US" noProof="0" dirty="0"/>
              <a:t>ECC - Error Correct Codes</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10</a:t>
            </a:fld>
            <a:endParaRPr lang="en-US" altLang="en-US" dirty="0"/>
          </a:p>
        </p:txBody>
      </p:sp>
    </p:spTree>
    <p:extLst>
      <p:ext uri="{BB962C8B-B14F-4D97-AF65-F5344CB8AC3E}">
        <p14:creationId xmlns:p14="http://schemas.microsoft.com/office/powerpoint/2010/main" val="1135774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  The industry’s first microNPU designed to work with the Cortex-M, including the Cortex-M55, Cortex-M33, Cortex-M7, and Cortex-M4 processors.</a:t>
            </a:r>
          </a:p>
          <a:p>
            <a:pPr marL="171450" indent="-171450">
              <a:buFontTx/>
              <a:buChar char="-"/>
            </a:pPr>
            <a:r>
              <a:rPr lang="en-US" noProof="0" dirty="0"/>
              <a:t>Best paired with the Cortex-M55 processor, delivering up to a combined 480x uplift in ML performance over existing Cortex-M processors.</a:t>
            </a:r>
          </a:p>
          <a:p>
            <a:pPr marL="171450" indent="-171450">
              <a:buFontTx/>
              <a:buChar char="-"/>
            </a:pPr>
            <a:r>
              <a:rPr lang="en-US" noProof="0" dirty="0"/>
              <a:t>Provides an extra 32x uplift in performance over the Cortex-M55.</a:t>
            </a:r>
          </a:p>
          <a:p>
            <a:pPr marL="171450" indent="-171450">
              <a:buFontTx/>
              <a:buChar char="-"/>
            </a:pPr>
            <a:r>
              <a:rPr lang="en-US" noProof="0">
                <a:ea typeface="ＭＳ Ｐゴシック"/>
                <a:cs typeface="Calibri"/>
              </a:rPr>
              <a:t>Highly configurable, supporting implementations from </a:t>
            </a:r>
            <a:r>
              <a:rPr lang="en-US">
                <a:ea typeface="ＭＳ Ｐゴシック"/>
                <a:cs typeface="Calibri"/>
              </a:rPr>
              <a:t>32 to 256 </a:t>
            </a:r>
            <a:r>
              <a:rPr lang="en-US" noProof="0">
                <a:ea typeface="ＭＳ Ｐゴシック"/>
                <a:cs typeface="Calibri"/>
              </a:rPr>
              <a:t>Multiply-and-Accumulate units (MACs)</a:t>
            </a:r>
            <a:r>
              <a:rPr lang="en-US">
                <a:ea typeface="ＭＳ Ｐゴシック"/>
                <a:cs typeface="Calibri"/>
              </a:rPr>
              <a:t> </a:t>
            </a:r>
            <a:endParaRPr lang="en-US" noProof="0">
              <a:cs typeface="Calibri"/>
            </a:endParaRPr>
          </a:p>
          <a:p>
            <a:pPr marL="171450" indent="-171450">
              <a:buFontTx/>
              <a:buChar char="-"/>
            </a:pPr>
            <a:r>
              <a:rPr lang="en-US" noProof="0" dirty="0"/>
              <a:t>A single toolchain for Ethos-U55 and Cortex-M eases developer use and creation of AI applications.</a:t>
            </a:r>
          </a:p>
          <a:p>
            <a:endParaRPr lang="en-US" noProof="0"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11</a:t>
            </a:fld>
            <a:endParaRPr lang="en-US" altLang="en-US" dirty="0"/>
          </a:p>
        </p:txBody>
      </p:sp>
    </p:spTree>
    <p:extLst>
      <p:ext uri="{BB962C8B-B14F-4D97-AF65-F5344CB8AC3E}">
        <p14:creationId xmlns:p14="http://schemas.microsoft.com/office/powerpoint/2010/main" val="2852999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Recall that the Cortex Microcontroller Software Interface Standard (CMSIS) is a vendor independent hardware abstraction layer for microcontrollers that have different components. One of these is the CMSIS NN that </a:t>
            </a:r>
            <a:r>
              <a:rPr lang="en-US" dirty="0"/>
              <a:t>is a collection of efficient neural network kernels developed to maximize the performance and minimize the memory footprint of neural networks on Cortex-M processor cores. The library covers convolution, activation, fully-connected layer, pooling, and soft-max functions. In addition, it encompasses a set of NN support functions including utility functions for data conversion and activation function tables that can be used to construct LSTM and Gated Recurrent Unit (GRU) neural models.</a:t>
            </a:r>
          </a:p>
          <a:p>
            <a:endParaRPr lang="en-US" dirty="0"/>
          </a:p>
          <a:p>
            <a:r>
              <a:rPr lang="en-US" dirty="0"/>
              <a:t>Traditionally, NN models are trained using 32-bit floating point data representation. However, such high precision is generally not required during inference. Fixed-point quantization is thus adopted to avoid the costly floating-point computation and reduces the memory footprint for storing both weights and activations.</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12</a:t>
            </a:fld>
            <a:endParaRPr lang="en-US" altLang="en-US" dirty="0"/>
          </a:p>
        </p:txBody>
      </p:sp>
    </p:spTree>
    <p:extLst>
      <p:ext uri="{BB962C8B-B14F-4D97-AF65-F5344CB8AC3E}">
        <p14:creationId xmlns:p14="http://schemas.microsoft.com/office/powerpoint/2010/main" val="74487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One example of optimization implemented by CMSIS concerns the convolution operation. Typically, a CPU-based implementation is decomposed into input reordering and expanding (i.e., im2col, image-to-column) and matrix multiplication operations. im2col is a process of transforming the image-like input into columns that represent the data required by each convolution filter, as exemplified above. This typically has a considerable memory footprint. To mitigate this problem partial im2col is implemented, whereby the kernel only expands a limited number of columns.</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13</a:t>
            </a:fld>
            <a:endParaRPr lang="en-US" altLang="en-US" dirty="0"/>
          </a:p>
        </p:txBody>
      </p:sp>
    </p:spTree>
    <p:extLst>
      <p:ext uri="{BB962C8B-B14F-4D97-AF65-F5344CB8AC3E}">
        <p14:creationId xmlns:p14="http://schemas.microsoft.com/office/powerpoint/2010/main" val="714259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Tiny Machine Learning (</a:t>
            </a:r>
            <a:r>
              <a:rPr lang="en-GB" dirty="0" err="1"/>
              <a:t>TinyML</a:t>
            </a:r>
            <a:r>
              <a:rPr lang="en-GB" dirty="0"/>
              <a:t>) is a field of study that explores techniques for running machine learning algorithms on low-power embedded devices, </a:t>
            </a:r>
            <a:r>
              <a:rPr lang="en-GB" dirty="0" err="1"/>
              <a:t>i.e</a:t>
            </a:r>
            <a:r>
              <a:rPr lang="en-GB" dirty="0"/>
              <a:t>, microcontrollers. It was inspired by voice assistants on smartphones. Unlike traditional ML models, </a:t>
            </a:r>
            <a:r>
              <a:rPr lang="en-GB" dirty="0" err="1"/>
              <a:t>TinyML</a:t>
            </a:r>
            <a:r>
              <a:rPr lang="en-GB" dirty="0"/>
              <a:t> models consumes only a few kilobytes of memory in microcontroller. The major focus of </a:t>
            </a:r>
            <a:r>
              <a:rPr lang="en-GB" dirty="0" err="1"/>
              <a:t>TinyML</a:t>
            </a:r>
            <a:r>
              <a:rPr lang="en-GB" dirty="0"/>
              <a:t> is enabling inferencing at edge, i.e., to process raw sensor data, rather than training the model. Model training can be done at cloud-end or on a more powerful computer. It can be very useful in battery powered IoT applications that deals with messy sensor data.</a:t>
            </a:r>
          </a:p>
          <a:p>
            <a:r>
              <a:rPr lang="en-GB" dirty="0"/>
              <a:t>Some of the applications of </a:t>
            </a:r>
            <a:r>
              <a:rPr lang="en-GB" dirty="0" err="1"/>
              <a:t>TinyML</a:t>
            </a:r>
            <a:r>
              <a:rPr lang="en-GB" dirty="0"/>
              <a:t> are:</a:t>
            </a:r>
          </a:p>
          <a:p>
            <a:r>
              <a:rPr lang="en-GB" dirty="0"/>
              <a:t>Recognizing speech commands (for e.g. ‘yes and ‘no’)</a:t>
            </a:r>
          </a:p>
          <a:p>
            <a:r>
              <a:rPr lang="en-GB" dirty="0"/>
              <a:t>Detecting anomaly in vibration pattern (from accelerometer &amp; gyroscope sensor data)</a:t>
            </a:r>
          </a:p>
          <a:p>
            <a:r>
              <a:rPr lang="en-GB" dirty="0"/>
              <a:t>Gesture recognition (e.g. hand-waving)	</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14</a:t>
            </a:fld>
            <a:endParaRPr lang="en-US" altLang="en-US" dirty="0"/>
          </a:p>
        </p:txBody>
      </p:sp>
    </p:spTree>
    <p:extLst>
      <p:ext uri="{BB962C8B-B14F-4D97-AF65-F5344CB8AC3E}">
        <p14:creationId xmlns:p14="http://schemas.microsoft.com/office/powerpoint/2010/main" val="1448695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noProof="0" dirty="0"/>
              <a:t>The final piece of the puzzle that enables to deploy machine learning models on mobile and IoT devices is TensorFlow Lite Micro that has resulted from the merger between TF Lite and uTensor. TensorFlow Lite Micro doesn’t require operating system support, standard C or C++ libraries, or dynamic memory allocation. The core runtime fits in 16KB on a Cortex-M3 processor. It enables on-device machine learning inference with low latency and a small binary size.</a:t>
            </a:r>
          </a:p>
          <a:p>
            <a:endParaRPr lang="en-US" noProof="0" dirty="0"/>
          </a:p>
          <a:p>
            <a:r>
              <a:rPr lang="en-US" noProof="0" dirty="0"/>
              <a:t>The figure above illustrates the flow when using TensorFlow Lite Micro to deploy a model on an embedded platform with the Ethos-U55 microNPU. A neural model can be selected from an existing collection or a new one can be designed. Then the TF models is quantized by converting 32-bit floats to more efficient 8-bit integers and subsequently converted into a compressed flat buffer with the TensorFlow Lite Converter. The optimizer takes the model and generates a modified flat file that can be deployed on the MCU.</a:t>
            </a:r>
          </a:p>
          <a:p>
            <a:endParaRPr lang="en-US" noProof="0"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15</a:t>
            </a:fld>
            <a:endParaRPr lang="en-US" altLang="en-US" dirty="0"/>
          </a:p>
        </p:txBody>
      </p:sp>
    </p:spTree>
    <p:extLst>
      <p:ext uri="{BB962C8B-B14F-4D97-AF65-F5344CB8AC3E}">
        <p14:creationId xmlns:p14="http://schemas.microsoft.com/office/powerpoint/2010/main" val="1151415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After reading the flat file, the tool identifies the subgraphs that can execute on the Ethos-U55 microNPU and optimizes the scheduling of these subgraphs. </a:t>
            </a:r>
          </a:p>
          <a:p>
            <a:endParaRPr lang="en-US" noProof="0" dirty="0"/>
          </a:p>
          <a:p>
            <a:r>
              <a:rPr lang="en-US" noProof="0" dirty="0"/>
              <a:t>Several factors are taken into consideration for this optimization:</a:t>
            </a:r>
          </a:p>
          <a:p>
            <a:pPr marL="171450" indent="-171450">
              <a:buFontTx/>
              <a:buChar char="-"/>
            </a:pPr>
            <a:r>
              <a:rPr lang="en-US" noProof="0" dirty="0"/>
              <a:t>Fusing of multiple operators</a:t>
            </a:r>
          </a:p>
          <a:p>
            <a:pPr marL="171450" indent="-171450">
              <a:buFontTx/>
              <a:buChar char="-"/>
            </a:pPr>
            <a:r>
              <a:rPr lang="en-US" noProof="0" dirty="0"/>
              <a:t>Balancing available bandwidth vs. compute</a:t>
            </a:r>
          </a:p>
          <a:p>
            <a:pPr marL="171450" indent="-171450">
              <a:buFontTx/>
              <a:buChar char="-"/>
            </a:pPr>
            <a:r>
              <a:rPr lang="en-US" noProof="0" dirty="0"/>
              <a:t>Prefetching certain parameters from Flash</a:t>
            </a:r>
          </a:p>
          <a:p>
            <a:pPr marL="171450" indent="-171450">
              <a:buFontTx/>
              <a:buChar char="-"/>
            </a:pPr>
            <a:r>
              <a:rPr lang="en-US" noProof="0" dirty="0"/>
              <a:t>Scheduling across several layers to reduce SRAM footprint</a:t>
            </a:r>
          </a:p>
          <a:p>
            <a:pPr marL="171450" indent="-171450">
              <a:buFontTx/>
              <a:buChar char="-"/>
            </a:pPr>
            <a:endParaRPr lang="en-US" noProof="0" dirty="0"/>
          </a:p>
          <a:p>
            <a:pPr marL="0" indent="0">
              <a:buFontTx/>
              <a:buNone/>
            </a:pPr>
            <a:r>
              <a:rPr lang="en-US" noProof="0" dirty="0"/>
              <a:t>Next, the tool compresses the weights to reduce the SRAM and Flash footprint thereby improving the performance of the memory bandwidth bound layers. The compression is extremely important as it allows the execution of bigger networks that wouldn’t fit in the available memory before. Finally, a command stream is generated for the microNPU and the modified flat file is written.</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16</a:t>
            </a:fld>
            <a:endParaRPr lang="en-US" altLang="en-US" dirty="0"/>
          </a:p>
        </p:txBody>
      </p:sp>
    </p:spTree>
    <p:extLst>
      <p:ext uri="{BB962C8B-B14F-4D97-AF65-F5344CB8AC3E}">
        <p14:creationId xmlns:p14="http://schemas.microsoft.com/office/powerpoint/2010/main" val="3974089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As we discussed security is a major roadblock towards wider IoT adoption. Implementing secure systems can be expensive and the fact that the number of security experts is small further complicates this endeavor. In addition, managing secure devices at scale is not straightforward.</a:t>
            </a:r>
          </a:p>
          <a:p>
            <a:endParaRPr lang="en-US" noProof="0" dirty="0"/>
          </a:p>
          <a:p>
            <a:r>
              <a:rPr lang="en-US" noProof="0" dirty="0"/>
              <a:t>At the same time, the industry lacks confidence in the data being passed to and from sensors and actuators, and is therefore unable to realize the full economic benefits of the IoT. The security landscape is ever evolving, with new vulnerabilities emerging all the time.</a:t>
            </a:r>
          </a:p>
          <a:p>
            <a:endParaRPr lang="en-US" noProof="0" dirty="0"/>
          </a:p>
          <a:p>
            <a:r>
              <a:rPr lang="en-US" noProof="0" dirty="0"/>
              <a:t>The Platform Security Architecture (PSA) that we discuss next aims to tackle these challenges.</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17</a:t>
            </a:fld>
            <a:endParaRPr lang="en-US" altLang="en-US" dirty="0"/>
          </a:p>
        </p:txBody>
      </p:sp>
    </p:spTree>
    <p:extLst>
      <p:ext uri="{BB962C8B-B14F-4D97-AF65-F5344CB8AC3E}">
        <p14:creationId xmlns:p14="http://schemas.microsoft.com/office/powerpoint/2010/main" val="3172749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PSA is a framework for securing connected devices. It includes a holistic set of deliverables, including Threat Models and Security Analyses documentation, hardware and firmware architecture specifications, APIs and an API test suite, and an independent security evaluation and certification scheme – PSA Certified. It builds upon best practice from across the industry and is aimed at different entities throughout the supply chain, from chip designers and device developers to cloud and network infrastructure providers and software vendors. </a:t>
            </a:r>
          </a:p>
          <a:p>
            <a:endParaRPr lang="en-US" noProof="0" dirty="0"/>
          </a:p>
          <a:p>
            <a:r>
              <a:rPr lang="en-US" noProof="0" dirty="0"/>
              <a:t>Applying PSA consists of four key phases as listed above.</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18</a:t>
            </a:fld>
            <a:endParaRPr lang="en-US" altLang="en-US" dirty="0"/>
          </a:p>
        </p:txBody>
      </p:sp>
    </p:spTree>
    <p:extLst>
      <p:ext uri="{BB962C8B-B14F-4D97-AF65-F5344CB8AC3E}">
        <p14:creationId xmlns:p14="http://schemas.microsoft.com/office/powerpoint/2010/main" val="1914816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noProof="0" dirty="0"/>
              <a:t>Risk analysis and threat modeling are required to secure a system, including identifying assets that need protection, potential threats, their severity, and potential attack methods that may be used to exploit vulnerabilities. PSA has developed three example threat models based on IoT use cases.</a:t>
            </a:r>
          </a:p>
          <a:p>
            <a:pPr marL="0" indent="0">
              <a:buNone/>
            </a:pPr>
            <a:endParaRPr lang="en-US" noProof="0" dirty="0"/>
          </a:p>
          <a:p>
            <a:pPr marL="0" indent="0">
              <a:buNone/>
            </a:pPr>
            <a:r>
              <a:rPr lang="en-US" noProof="0" dirty="0"/>
              <a:t>The hardware and software security building blocks, as described in the PSA architecture specifications, provide the primitives needed to meet the security requirements, also highlighted in the threat modeling documentation.</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19</a:t>
            </a:fld>
            <a:endParaRPr lang="en-US" altLang="en-US" dirty="0"/>
          </a:p>
        </p:txBody>
      </p:sp>
    </p:spTree>
    <p:extLst>
      <p:ext uri="{BB962C8B-B14F-4D97-AF65-F5344CB8AC3E}">
        <p14:creationId xmlns:p14="http://schemas.microsoft.com/office/powerpoint/2010/main" val="559162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We will give an overview of the IoT landscape and highlight key factors that stimulate future advances in IoT. As data driven automation is increasingly important, we will present AI and machine learning concepts relevant to IoT and examine recent advances in edge computing including machine learning deployment on embedded devices. In light of the growing importance of security in IoT, we will investigate the Arm Platform Security Architecture (PSA) and finish with a couple of IoT research topics. </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a:t>
            </a:fld>
            <a:endParaRPr lang="en-US" altLang="en-US" dirty="0"/>
          </a:p>
        </p:txBody>
      </p:sp>
    </p:spTree>
    <p:extLst>
      <p:ext uri="{BB962C8B-B14F-4D97-AF65-F5344CB8AC3E}">
        <p14:creationId xmlns:p14="http://schemas.microsoft.com/office/powerpoint/2010/main" val="1742558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Following the analysis of a device, security recommendations are generated based on the value of the device assets and the list of potential attacks that threaten those assets. Phase two focuses on creating a system architecture that is capable of delivering the security requirements, and describes this architecture in the PSA specifications.</a:t>
            </a:r>
          </a:p>
          <a:p>
            <a:endParaRPr lang="en-US" noProof="0" dirty="0"/>
          </a:p>
          <a:p>
            <a:r>
              <a:rPr lang="en-US" noProof="0" dirty="0"/>
              <a:t>The security model covers cache coherence interconnect, generic interrupt controller, and system memory management unit.</a:t>
            </a:r>
          </a:p>
          <a:p>
            <a:endParaRPr lang="en-US" noProof="0" dirty="0"/>
          </a:p>
          <a:p>
            <a:r>
              <a:rPr lang="en-US" noProof="0" dirty="0"/>
              <a:t>Factory initialization – The security and Root of Trust (RoT) models are only effective if root secrets and device firmware are provisioned in the context of secure manufacturing processes. The manufacturing process extends into device management for robust distribution of device attributes and properties, firmware updates, etc.</a:t>
            </a:r>
          </a:p>
          <a:p>
            <a:endParaRPr lang="en-US" noProof="0" dirty="0"/>
          </a:p>
          <a:p>
            <a:r>
              <a:rPr lang="en-US" noProof="0" dirty="0"/>
              <a:t>Trusted Base System Architecture (TBSA) is a set of SoC hardware requirements for Cortex-M processing elements (Pes). Encapsulates a set of principles that support the design of a number of features rooted in the hardware (e.g., root of trust, protected keystore, secure firmware updates, isolation of trusted/untrusted components, crypto acceleration, etc.)</a:t>
            </a:r>
          </a:p>
          <a:p>
            <a:endParaRPr lang="en-US" noProof="0" dirty="0"/>
          </a:p>
          <a:p>
            <a:r>
              <a:rPr lang="en-US" noProof="0" dirty="0"/>
              <a:t>TBFU specification covers the authenticated boot process to establish secure runtime services; a secure firmware update agent; description of authentication and authorizing of firmware updates with cryptographic certificates and device keys; recommendations and best practice are described, to help make implementations robust. </a:t>
            </a:r>
          </a:p>
          <a:p>
            <a:endParaRPr lang="en-US" noProof="0" dirty="0"/>
          </a:p>
          <a:p>
            <a:r>
              <a:rPr lang="en-US" noProof="0" dirty="0"/>
              <a:t>PSA-FF provides architecture that describes isolated runtime environments (partitions) for trusted and untrusted firmware; a standard model for describing the functionality and resources in each partition; a secure IPC interface to request services from other partitions; and a model that describes how the partitions can interact with one another</a:t>
            </a:r>
          </a:p>
          <a:p>
            <a:endParaRPr lang="en-US" noProof="0" dirty="0"/>
          </a:p>
          <a:p>
            <a:endParaRPr lang="en-US" noProof="0"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20</a:t>
            </a:fld>
            <a:endParaRPr lang="en-US" altLang="en-US" dirty="0"/>
          </a:p>
        </p:txBody>
      </p:sp>
    </p:spTree>
    <p:extLst>
      <p:ext uri="{BB962C8B-B14F-4D97-AF65-F5344CB8AC3E}">
        <p14:creationId xmlns:p14="http://schemas.microsoft.com/office/powerpoint/2010/main" val="40163390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Trusted Firmware-M (TF-M) is a reference implementation of the PSA specifications for IoT devices based on M-Profile platforms. The TF-M aims to provide:</a:t>
            </a:r>
          </a:p>
          <a:p>
            <a:pPr marL="171450" indent="-171450">
              <a:buFontTx/>
              <a:buChar char="-"/>
            </a:pPr>
            <a:r>
              <a:rPr lang="en-US" noProof="0" dirty="0"/>
              <a:t>A bootloader for authenticated boot, for both secure and non-secure images, and secure upgrade of images.</a:t>
            </a:r>
          </a:p>
          <a:p>
            <a:pPr marL="171450" indent="-171450">
              <a:buFontTx/>
              <a:buChar char="-"/>
            </a:pPr>
            <a:r>
              <a:rPr lang="en-US" noProof="0" dirty="0"/>
              <a:t>Implementation of the PSA Firmware Framework specification, including the IPC framework used for communication between different isolated secure partitions, SPM to manage isolation between the partitions, and Secure Interrupt Handling.</a:t>
            </a:r>
          </a:p>
          <a:p>
            <a:pPr marL="171450" indent="-171450">
              <a:buFontTx/>
              <a:buChar char="-"/>
            </a:pPr>
            <a:r>
              <a:rPr lang="en-US" noProof="0" dirty="0"/>
              <a:t>Set of Secure Services that can be used by secure and non-secure applications, such as Secure Storage, Cryptography, Audit Logs, and Attestation </a:t>
            </a:r>
          </a:p>
          <a:p>
            <a:pPr marL="171450" indent="-171450">
              <a:buFontTx/>
              <a:buChar char="-"/>
            </a:pPr>
            <a:r>
              <a:rPr lang="en-US" noProof="0" dirty="0"/>
              <a:t>Implementation of the PSA Developer APIs to invoke Secure Services from non-secure applications</a:t>
            </a:r>
          </a:p>
          <a:p>
            <a:pPr marL="171450" indent="-171450">
              <a:buFontTx/>
              <a:buChar char="-"/>
            </a:pPr>
            <a:r>
              <a:rPr lang="en-US" noProof="0" dirty="0"/>
              <a:t>Easy to use infrastructure to create additional Secure Services</a:t>
            </a:r>
          </a:p>
          <a:p>
            <a:pPr marL="171450" indent="-171450">
              <a:buFontTx/>
              <a:buChar char="-"/>
            </a:pPr>
            <a:r>
              <a:rPr lang="en-US" noProof="0" dirty="0"/>
              <a:t>High configurability, ease of porting and integration </a:t>
            </a:r>
          </a:p>
          <a:p>
            <a:pPr marL="171450" indent="-171450">
              <a:buFontTx/>
              <a:buChar char="-"/>
            </a:pPr>
            <a:r>
              <a:rPr lang="en-US" noProof="0" dirty="0"/>
              <a:t>Multiple OS support: (Mbed OS 5.12, FreeRTOS, Zephyr support)</a:t>
            </a:r>
          </a:p>
          <a:p>
            <a:pPr marL="171450" indent="-171450">
              <a:buFontTx/>
              <a:buChar char="-"/>
            </a:pPr>
            <a:r>
              <a:rPr lang="en-US" noProof="0" dirty="0"/>
              <a:t>Guide on how to integrate TF-M with other hardware platforms and operating systems</a:t>
            </a:r>
          </a:p>
          <a:p>
            <a:pPr marL="171450" indent="-171450">
              <a:buFontTx/>
              <a:buChar char="-"/>
            </a:pPr>
            <a:r>
              <a:rPr lang="en-US" noProof="0" dirty="0"/>
              <a:t>Cross-platform build system based on CMake and GNU toolchain</a:t>
            </a:r>
          </a:p>
          <a:p>
            <a:pPr marL="171450" indent="-171450">
              <a:buFontTx/>
              <a:buChar char="-"/>
            </a:pPr>
            <a:r>
              <a:rPr lang="en-US" noProof="0" dirty="0"/>
              <a:t>GCC and ArmCLANG compiler and Keil MDK support</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21</a:t>
            </a:fld>
            <a:endParaRPr lang="en-US" altLang="en-US" dirty="0"/>
          </a:p>
        </p:txBody>
      </p:sp>
    </p:spTree>
    <p:extLst>
      <p:ext uri="{BB962C8B-B14F-4D97-AF65-F5344CB8AC3E}">
        <p14:creationId xmlns:p14="http://schemas.microsoft.com/office/powerpoint/2010/main" val="31564027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PSA Certified enables IoT chipsets and devices to be tested in laboratory conditions, to evaluate their level of security, and to help developers and customers trust that they can achieve the level of security they need. Working with leading test labs, PSA Certified provides multi-level assurance for devices, depending on the security requirements established through analysis of threats for a specific use case. There are two types of certification: Multi-level Security Certification and Functional API Certification. PSA Certified provides a multi-level assurance and robustness scheme, to meet the security needs of specific use cases. The certification scheme uses independent test labs to review the security requirements of the generic parts of IoT platforms and system-on-chips. </a:t>
            </a:r>
          </a:p>
          <a:p>
            <a:endParaRPr lang="en-US" noProof="0" dirty="0"/>
          </a:p>
          <a:p>
            <a:r>
              <a:rPr lang="en-US" noProof="0" dirty="0"/>
              <a:t>There are three progressive levels of security certification: </a:t>
            </a:r>
          </a:p>
          <a:p>
            <a:r>
              <a:rPr lang="en-US" noProof="0" dirty="0"/>
              <a:t>Level 1: The foundation of PSA Certified. Achieving the first level of PSA Certified requires completion of a critical security questionnaire, based on PSA security model goals and IoT threat models. There are different forms depending on if you are a chip maker, OS provider, or device maker and, once complete, the questionnaire is reviewed alongside a PSA Certified lab check of your product.</a:t>
            </a:r>
          </a:p>
          <a:p>
            <a:r>
              <a:rPr lang="en-US" noProof="0" dirty="0"/>
              <a:t>Level 2: Lab-based evaluation. This level is aimed at chip makers and includes a 25-day lab-based evaluation against the PSA Root of Trust (PSA-RoT) protection profile. This time-limited evaluation makes the scheme affordable and efficient, and tests for both software and light-weight hardware attacks.</a:t>
            </a:r>
          </a:p>
          <a:p>
            <a:r>
              <a:rPr lang="en-US" noProof="0" dirty="0"/>
              <a:t>Level 3: This is still under development and will support more extensive attacks, such as side channel and physical tamper.</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22</a:t>
            </a:fld>
            <a:endParaRPr lang="en-US" altLang="en-US" dirty="0"/>
          </a:p>
        </p:txBody>
      </p:sp>
    </p:spTree>
    <p:extLst>
      <p:ext uri="{BB962C8B-B14F-4D97-AF65-F5344CB8AC3E}">
        <p14:creationId xmlns:p14="http://schemas.microsoft.com/office/powerpoint/2010/main" val="10462122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We close this module by highlighting two research topics in the area of edge intelligence. One is the concept of federated learning, whereby the training of a neural model is shared among many edge devices. Specifically, a central server periodically distributes a neural network model to distributed devices, each of which perform training based on locally available data and return the computed parameters to the central server. This aggregates the updates, refines the model, and sends the new version to the edge devices. The process is repeated until training converges.</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23</a:t>
            </a:fld>
            <a:endParaRPr lang="en-US" altLang="en-US" dirty="0"/>
          </a:p>
        </p:txBody>
      </p:sp>
    </p:spTree>
    <p:extLst>
      <p:ext uri="{BB962C8B-B14F-4D97-AF65-F5344CB8AC3E}">
        <p14:creationId xmlns:p14="http://schemas.microsoft.com/office/powerpoint/2010/main" val="42090879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A number of challenges arise with the FL paradigm. These have to do with the communication overhead incurred by period model distribution and parameter updating and how the central node should handle any parameter updates that are grossly conflicting. In IoT settings where the links to wireless routers are subject to loss, another challenge that arises is how to perform model updates when some of the training results are lost. At the same time, the central node must be also robust to adversarial model updates, whereby a malicious device may try to compromise convergence. Nonetheless, the paradigm distributes the same model to all devices that in turn use the models also for making inferences. The challenge is how to permit modified versions of the model that can offer some degree of personalization depending on the context specific to each device.</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24</a:t>
            </a:fld>
            <a:endParaRPr lang="en-US" altLang="en-US" dirty="0"/>
          </a:p>
        </p:txBody>
      </p:sp>
    </p:spTree>
    <p:extLst>
      <p:ext uri="{BB962C8B-B14F-4D97-AF65-F5344CB8AC3E}">
        <p14:creationId xmlns:p14="http://schemas.microsoft.com/office/powerpoint/2010/main" val="34176783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In terms of inference, it is also vital that the models stored on embedded devices are compact to meet memory constructs, but also sufficiently precise. One approach to reconciling these two objectives is model compression. Model compression is achievable through a number of methods, including pruning, whereby parameters that are less useful to the inference process are discarded, or knowledge distillation that refers to the concept of training smaller models that work almost as good as a large neural network.</a:t>
            </a:r>
          </a:p>
          <a:p>
            <a:endParaRPr lang="en-US" noProof="0" dirty="0"/>
          </a:p>
          <a:p>
            <a:r>
              <a:rPr lang="en-US" noProof="0" dirty="0"/>
              <a:t>Another critical aspect is the inference time, especially for applications like automotive IoT and assisted-living robotics. This is bounded by the complexity of the operations involved that in many scenarios are matrix multiplications. One approach to improving runtime efficiency is to decompose convolutional kernels into products of smaller matrices (factorization).</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25</a:t>
            </a:fld>
            <a:endParaRPr lang="en-US" altLang="en-US" dirty="0"/>
          </a:p>
        </p:txBody>
      </p:sp>
    </p:spTree>
    <p:extLst>
      <p:ext uri="{BB962C8B-B14F-4D97-AF65-F5344CB8AC3E}">
        <p14:creationId xmlns:p14="http://schemas.microsoft.com/office/powerpoint/2010/main" val="3201617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Model pruning is already supported in hardware. The idea stems from the observation that many of the weights of a model are zero or have small values that indicates the connections between two neurons may have little importance to the output of a layer. Hence, a threshold-based approach can be taken to remove such synapses. If units without any input connections are removed after this process, these can be removed as well. </a:t>
            </a:r>
          </a:p>
          <a:p>
            <a:endParaRPr lang="en-US" noProof="0" dirty="0"/>
          </a:p>
          <a:p>
            <a:r>
              <a:rPr lang="en-US" noProof="0" dirty="0"/>
              <a:t>After such pruning, the model should be retrained; otherwise, the performance may be compromised.</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26</a:t>
            </a:fld>
            <a:endParaRPr lang="en-US" altLang="en-US" dirty="0"/>
          </a:p>
        </p:txBody>
      </p:sp>
    </p:spTree>
    <p:extLst>
      <p:ext uri="{BB962C8B-B14F-4D97-AF65-F5344CB8AC3E}">
        <p14:creationId xmlns:p14="http://schemas.microsoft.com/office/powerpoint/2010/main" val="32062092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27</a:t>
            </a:fld>
            <a:endParaRPr lang="en-US" altLang="en-US" dirty="0"/>
          </a:p>
        </p:txBody>
      </p:sp>
    </p:spTree>
    <p:extLst>
      <p:ext uri="{BB962C8B-B14F-4D97-AF65-F5344CB8AC3E}">
        <p14:creationId xmlns:p14="http://schemas.microsoft.com/office/powerpoint/2010/main" val="489621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At the end of 2019, the number of Internet-connected devices exceeded by 1 billion the number anticipated by industry forecasts two years before. This growth was fuelled by several key factors, including an explosion in the number of smart-home products, personal assistants such as Alexa becoming mainstream, the deployment of more M2M connections, and rapid IoT adoption in China.</a:t>
            </a:r>
          </a:p>
          <a:p>
            <a:endParaRPr lang="en-US" noProof="0" dirty="0"/>
          </a:p>
          <a:p>
            <a:r>
              <a:rPr lang="en-US" noProof="0" dirty="0"/>
              <a:t>From an industry perspective, most businesses, however, appear to start by considering the use of IoT with a focus on a single specific application. On one hand, this is to minimize risk and develop projects with clear immediate rate of investment. On the other hand, the potential of IoT to create higher value remains untapped with this approach.</a:t>
            </a:r>
          </a:p>
          <a:p>
            <a:endParaRPr lang="en-US" noProof="0" dirty="0"/>
          </a:p>
          <a:p>
            <a:r>
              <a:rPr lang="en-US" noProof="0" dirty="0"/>
              <a:t>Coupled with data analytics, IoT is now seeing strong adoption in the medical, industrial, and transportation domains. Investment of $158.1bn are expected in medical IoT by 2022 according to ICON and despite the slower development (due to more rigorous testing and certification), the Industry 4.0 market is expected to exceed $26.7bn by 2024, according to MarketWatch. </a:t>
            </a:r>
          </a:p>
          <a:p>
            <a:endParaRPr lang="en-US" noProof="0" dirty="0"/>
          </a:p>
          <a:p>
            <a:r>
              <a:rPr lang="en-US" noProof="0" dirty="0"/>
              <a:t>Unfortunately, security concerns still hamper IoT adoption. On the positive side, more and more companies are building internal expertise and resources required to ensure IoT security and user data privacy.</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a:t>
            </a:fld>
            <a:endParaRPr lang="en-US" altLang="en-US" dirty="0"/>
          </a:p>
        </p:txBody>
      </p:sp>
    </p:spTree>
    <p:extLst>
      <p:ext uri="{BB962C8B-B14F-4D97-AF65-F5344CB8AC3E}">
        <p14:creationId xmlns:p14="http://schemas.microsoft.com/office/powerpoint/2010/main" val="1338766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As IoT devices continue to diversify and their number is increasing sharply, the massive amounts of heterogeneous data they produce become valuable if mined appropriately. Up to now, sensor data has been largely used to monitor and optimize the performance of different processes or applications. With the rise of machine learning, additional value can be created if predictions are made based on patterns observed in historical measurements. For example, in the automotive IoT domain, a vendor could anticipate based on measurements collected by sensors when a particular component/sun-system might fail or need replacement and notify the user to bring the car for maintenance, outside of a fixed periodic maintenance schedule.</a:t>
            </a:r>
          </a:p>
          <a:p>
            <a:endParaRPr lang="en-US" noProof="0" dirty="0"/>
          </a:p>
          <a:p>
            <a:r>
              <a:rPr lang="en-US" noProof="0" dirty="0"/>
              <a:t>Further value can be created when the data collected from the operation of one system is fed into the optimization of another, e.g., manufacturers collecting data from delivery trucks, to anticipate any delays that may influence production.</a:t>
            </a:r>
          </a:p>
          <a:p>
            <a:endParaRPr lang="en-US" noProof="0" dirty="0"/>
          </a:p>
          <a:p>
            <a:r>
              <a:rPr lang="en-US" noProof="0" dirty="0"/>
              <a:t>While extracting value from data using AI and machine learning has been dealt with by powerful computing servers equipped with graphics processing units (GPU), the embedded hardware ecosystem has matured and current microcontrollers are now optimized to solve complex problems. Adapting and deploying machine learning to embedded devices and running inference at the edge becomes appealing.</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a:t>
            </a:fld>
            <a:endParaRPr lang="en-US" altLang="en-US" dirty="0"/>
          </a:p>
        </p:txBody>
      </p:sp>
    </p:spTree>
    <p:extLst>
      <p:ext uri="{BB962C8B-B14F-4D97-AF65-F5344CB8AC3E}">
        <p14:creationId xmlns:p14="http://schemas.microsoft.com/office/powerpoint/2010/main" val="1359246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ea typeface="ＭＳ Ｐゴシック"/>
                <a:cs typeface="Calibri"/>
              </a:rPr>
              <a:t>Since we mentioned AI and ML, it is worth to formalize these concepts and understand why these techniques are particularly well suited to handle big data. The AI paradigm refers to computing mechanisms that aim to reproduce the cognitive functions of humans. AI is a vast area that includes </a:t>
            </a:r>
            <a:r>
              <a:rPr lang="en-US" dirty="0">
                <a:ea typeface="ＭＳ Ｐゴシック"/>
                <a:cs typeface="Calibri"/>
              </a:rPr>
              <a:t>rule </a:t>
            </a:r>
            <a:r>
              <a:rPr lang="en-US" noProof="0" dirty="0">
                <a:ea typeface="ＭＳ Ｐゴシック"/>
                <a:cs typeface="Calibri"/>
              </a:rPr>
              <a:t>engines, expert systems, machine learning, etc. Among these, ML is particularly interesting in the context of processes that generate vast amounts of data, since this technique aims to solve problems by acquiring some knowledge from data instead of being explicitly programmed.</a:t>
            </a:r>
            <a:r>
              <a:rPr lang="en-US" dirty="0">
                <a:ea typeface="ＭＳ Ｐゴシック"/>
                <a:cs typeface="Calibri"/>
              </a:rPr>
              <a:t> </a:t>
            </a:r>
            <a:endParaRPr lang="en-US" noProof="0" dirty="0"/>
          </a:p>
          <a:p>
            <a:endParaRPr lang="en-US" noProof="0" dirty="0"/>
          </a:p>
          <a:p>
            <a:r>
              <a:rPr lang="en-US" noProof="0" dirty="0"/>
              <a:t>Machine learning algorithms are typically categorized into supervised, unsupervised, and reinforcement learning. Supervised learning requires substantial domain knowledge and quality labeled data for training that can take months or even years to produce. Unsupervised learning instead seeks to learn unique patterns without human expert control, for instance in clustering together data points with similar properties. In reinforcement learning an agent learns over time to take actions by interacting with an environment and seeking to maximize a long term reward.</a:t>
            </a:r>
          </a:p>
          <a:p>
            <a:endParaRPr lang="en-US" noProof="0" dirty="0"/>
          </a:p>
          <a:p>
            <a:r>
              <a:rPr lang="en-US" noProof="0" dirty="0"/>
              <a:t>Deep learning is a family of machine learning techniques that seek to replicate biological nervous systems and perform representation learning through multi-layer transformations. Deep learning algorithms can also be classified in the same way as traditional ML ones.</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5</a:t>
            </a:fld>
            <a:endParaRPr lang="en-US" altLang="en-US" dirty="0"/>
          </a:p>
        </p:txBody>
      </p:sp>
    </p:spTree>
    <p:extLst>
      <p:ext uri="{BB962C8B-B14F-4D97-AF65-F5344CB8AC3E}">
        <p14:creationId xmlns:p14="http://schemas.microsoft.com/office/powerpoint/2010/main" val="1794314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Deep learning is achieved through neural networks structures that approximate complex functions through a composition of simple and predefined operations of units (or neurons). Objective functions can be a mapping between images and their class labels (classification), computing future temperature values based on historical data (regression), and deciding the next move in a game of Go given the situation on the board (control). </a:t>
            </a:r>
          </a:p>
          <a:p>
            <a:endParaRPr lang="en-US" noProof="0" dirty="0"/>
          </a:p>
          <a:p>
            <a:r>
              <a:rPr lang="en-US" noProof="0" dirty="0"/>
              <a:t>The operations performed are usually defined by a weighted combination of a specific group of hidden units with a non-linear activation function. Such operations along with the output units are named “layers.” </a:t>
            </a:r>
          </a:p>
          <a:p>
            <a:endParaRPr lang="en-US" noProof="0" dirty="0"/>
          </a:p>
          <a:p>
            <a:r>
              <a:rPr lang="en-US" noProof="0" dirty="0"/>
              <a:t>The weights (or parameters) of the model can be learned by minimizing a loss function using gradient-based methods through back-propagation, following a chain rule.</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6</a:t>
            </a:fld>
            <a:endParaRPr lang="en-US" altLang="en-US" dirty="0"/>
          </a:p>
        </p:txBody>
      </p:sp>
    </p:spTree>
    <p:extLst>
      <p:ext uri="{BB962C8B-B14F-4D97-AF65-F5344CB8AC3E}">
        <p14:creationId xmlns:p14="http://schemas.microsoft.com/office/powerpoint/2010/main" val="3719628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The most basic deep learning model is the MLP. This is a fully-connected neural network. Because of this, the number of weights grows sharply with the number of units. </a:t>
            </a:r>
          </a:p>
          <a:p>
            <a:endParaRPr lang="en-US" noProof="0" dirty="0"/>
          </a:p>
          <a:p>
            <a:r>
              <a:rPr lang="en-US" noProof="0" dirty="0"/>
              <a:t>Given an input vector/matrix x, each layer of an MLP outputs a value of an activation function of the input to that layer, the weights of each input connection, and some bias values. </a:t>
            </a:r>
          </a:p>
          <a:p>
            <a:endParaRPr lang="en-US" noProof="0" dirty="0"/>
          </a:p>
          <a:p>
            <a:r>
              <a:rPr lang="en-US" noProof="0" dirty="0"/>
              <a:t>Typical activation functions used are the sigmoid and rectified linear unit, as shown above.</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7</a:t>
            </a:fld>
            <a:endParaRPr lang="en-US" altLang="en-US" dirty="0"/>
          </a:p>
        </p:txBody>
      </p:sp>
    </p:spTree>
    <p:extLst>
      <p:ext uri="{BB962C8B-B14F-4D97-AF65-F5344CB8AC3E}">
        <p14:creationId xmlns:p14="http://schemas.microsoft.com/office/powerpoint/2010/main" val="3975621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Another popular neural model, especially for imaging application tasks such as classification or object detection are the CNNs. CNNs have significantly fewer number of parameters as they replace dense connections typical to MLP with small filters (e.g., 3x3 matrices) that scan the input and share the same weights. In particular, the convolution operation computes feature maps as weighted sums of shifted positions in the receptive field (smaller area of the input). Convolution layers are often followed by pooling (sub-sampling) that reduces the feature dimensions. This can be done through averaging the values (pixel intensity) or keeping the maximum one and discarding the rest. Increasingly abstract features are extracted through multiple hidden layers. For instance in image recognition tasks, the first layer may discover different edges, the second one contours, the third objects, and so on. </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8</a:t>
            </a:fld>
            <a:endParaRPr lang="en-US" altLang="en-US" dirty="0"/>
          </a:p>
        </p:txBody>
      </p:sp>
    </p:spTree>
    <p:extLst>
      <p:ext uri="{BB962C8B-B14F-4D97-AF65-F5344CB8AC3E}">
        <p14:creationId xmlns:p14="http://schemas.microsoft.com/office/powerpoint/2010/main" val="1164139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noProof="0" dirty="0"/>
              <a:t>Edge computing refers to moving more intelligence closer to the point where data is produced (e.g., on the device), with the goals of reducing the latency introduced by device-cloud communication, cutting the networking costs associated with data transfers, releasing cloud resources to other applications, or enhancing user privacy as personal data is not required to leave the device. </a:t>
            </a:r>
          </a:p>
          <a:p>
            <a:pPr marL="0" marR="0" lvl="0" indent="0" algn="l" defTabSz="914400" rtl="0" eaLnBrk="0" fontAlgn="base" latinLnBrk="0" hangingPunct="0">
              <a:lnSpc>
                <a:spcPct val="100000"/>
              </a:lnSpc>
              <a:spcBef>
                <a:spcPts val="600"/>
              </a:spcBef>
              <a:spcAft>
                <a:spcPct val="0"/>
              </a:spcAft>
              <a:buClrTx/>
              <a:buSzTx/>
              <a:buFontTx/>
              <a:buNone/>
              <a:tabLst/>
              <a:defRPr/>
            </a:pPr>
            <a:endParaRPr lang="en-US" noProof="0" dirty="0"/>
          </a:p>
          <a:p>
            <a:pPr marL="0" marR="0" lvl="0" indent="0" algn="l" defTabSz="914400" rtl="0" eaLnBrk="0" fontAlgn="base" latinLnBrk="0" hangingPunct="0">
              <a:lnSpc>
                <a:spcPct val="100000"/>
              </a:lnSpc>
              <a:spcBef>
                <a:spcPts val="600"/>
              </a:spcBef>
              <a:spcAft>
                <a:spcPct val="0"/>
              </a:spcAft>
              <a:buClrTx/>
              <a:buSzTx/>
              <a:buFontTx/>
              <a:buNone/>
              <a:tabLst/>
              <a:defRPr/>
            </a:pPr>
            <a:r>
              <a:rPr lang="en-US" noProof="0" dirty="0"/>
              <a:t>Machine learning becomes a prime candidate for edge computing, especially due to dramatic hardware advances and emergence of software libraries that optimize complex algorithms to meet the constraints of embedded devices. In particular, new microprocessor designs that achieve high performance at a low power consumption cost have been developed and it is possible to perform parallel computations required for deep learning directly on constrained devices. Dedicated high efficiency ML inference processors, e.g., Arm Ethos-U55, further simplify such tasks, as we will discuss next. Nonetheless, hardware advances in terms of storage (nanoSSD) are also worth mentioning, as ML requires large amounts of data for training.</a:t>
            </a:r>
          </a:p>
          <a:p>
            <a:pPr marL="0" marR="0" lvl="0" indent="0" algn="l" defTabSz="914400" rtl="0" eaLnBrk="0" fontAlgn="base" latinLnBrk="0" hangingPunct="0">
              <a:lnSpc>
                <a:spcPct val="100000"/>
              </a:lnSpc>
              <a:spcBef>
                <a:spcPts val="600"/>
              </a:spcBef>
              <a:spcAft>
                <a:spcPct val="0"/>
              </a:spcAft>
              <a:buClrTx/>
              <a:buSzTx/>
              <a:buFontTx/>
              <a:buNone/>
              <a:tabLst/>
              <a:defRPr/>
            </a:pPr>
            <a:endParaRPr lang="en-US" noProof="0" dirty="0"/>
          </a:p>
          <a:p>
            <a:pPr marL="0" marR="0" lvl="0" indent="0" algn="l" defTabSz="914400" rtl="0" eaLnBrk="0" fontAlgn="base" latinLnBrk="0" hangingPunct="0">
              <a:lnSpc>
                <a:spcPct val="100000"/>
              </a:lnSpc>
              <a:spcBef>
                <a:spcPts val="600"/>
              </a:spcBef>
              <a:spcAft>
                <a:spcPct val="0"/>
              </a:spcAft>
              <a:buClrTx/>
              <a:buSzTx/>
              <a:buFontTx/>
              <a:buNone/>
              <a:tabLst/>
              <a:defRPr/>
            </a:pPr>
            <a:r>
              <a:rPr lang="en-US" noProof="0" dirty="0"/>
              <a:t>We will also overview software frameworks that reduce the effort required from developers to deploy intelligence at the edge.</a:t>
            </a:r>
          </a:p>
          <a:p>
            <a:endParaRPr lang="en-US" noProof="0"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9</a:t>
            </a:fld>
            <a:endParaRPr lang="en-US" altLang="en-US" dirty="0"/>
          </a:p>
        </p:txBody>
      </p:sp>
    </p:spTree>
    <p:extLst>
      <p:ext uri="{BB962C8B-B14F-4D97-AF65-F5344CB8AC3E}">
        <p14:creationId xmlns:p14="http://schemas.microsoft.com/office/powerpoint/2010/main" val="24131133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DE345E-C0B2-144E-821D-478353FD7BEA}"/>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l="5223" t="21298" r="4245" b="2359"/>
          <a:stretch/>
        </p:blipFill>
        <p:spPr>
          <a:xfrm>
            <a:off x="0" y="-1"/>
            <a:ext cx="12191999"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240949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EB7B32-132E-C34C-A290-44FDD641BA8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94" t="-2"/>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dirty="0">
              <a:solidFill>
                <a:srgbClr val="FFFFFF"/>
              </a:solidFill>
            </a:endParaRPr>
          </a:p>
        </p:txBody>
      </p:sp>
      <p:pic>
        <p:nvPicPr>
          <p:cNvPr id="17" name="Picture 16">
            <a:extLst>
              <a:ext uri="{FF2B5EF4-FFF2-40B4-BE49-F238E27FC236}">
                <a16:creationId xmlns:a16="http://schemas.microsoft.com/office/drawing/2014/main" id="{3D395BE9-4949-E244-ACF9-1A2EB57C1CF7}"/>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6" name="Title 1"/>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28" name="Text Placeholder 3"/>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1801157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80BE67C-B00B-7444-99B6-10A3997029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6" name="Title 1">
            <a:extLst>
              <a:ext uri="{FF2B5EF4-FFF2-40B4-BE49-F238E27FC236}">
                <a16:creationId xmlns:a16="http://schemas.microsoft.com/office/drawing/2014/main" id="{42EC3731-9F30-0D4B-A054-E13DBA0EEDFB}"/>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a:t>
            </a:r>
            <a:br>
              <a:rPr lang="en-US" dirty="0"/>
            </a:br>
            <a:r>
              <a:rPr lang="en-US" dirty="0"/>
              <a:t>Divider Page Title</a:t>
            </a:r>
          </a:p>
        </p:txBody>
      </p:sp>
      <p:sp>
        <p:nvSpPr>
          <p:cNvPr id="28" name="Subtitle 2">
            <a:extLst>
              <a:ext uri="{FF2B5EF4-FFF2-40B4-BE49-F238E27FC236}">
                <a16:creationId xmlns:a16="http://schemas.microsoft.com/office/drawing/2014/main" id="{1499DC14-57F4-EA4C-ABBC-0ECD735C407B}"/>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29" name="Picture 16">
            <a:extLst>
              <a:ext uri="{FF2B5EF4-FFF2-40B4-BE49-F238E27FC236}">
                <a16:creationId xmlns:a16="http://schemas.microsoft.com/office/drawing/2014/main" id="{0A94567B-B8A8-AB41-BF7F-41919C86BD20}"/>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3727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4E377C-10E8-4245-959B-762A975F9D8D}"/>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5" name="Title 1">
            <a:extLst>
              <a:ext uri="{FF2B5EF4-FFF2-40B4-BE49-F238E27FC236}">
                <a16:creationId xmlns:a16="http://schemas.microsoft.com/office/drawing/2014/main" id="{070E4E49-42EA-4646-806F-4543D65EF52F}"/>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a:t>
            </a:r>
            <a:br>
              <a:rPr lang="en-US" dirty="0"/>
            </a:br>
            <a:r>
              <a:rPr lang="en-US" dirty="0"/>
              <a:t>Divider Page Title</a:t>
            </a:r>
          </a:p>
        </p:txBody>
      </p:sp>
      <p:sp>
        <p:nvSpPr>
          <p:cNvPr id="17" name="Subtitle 2">
            <a:extLst>
              <a:ext uri="{FF2B5EF4-FFF2-40B4-BE49-F238E27FC236}">
                <a16:creationId xmlns:a16="http://schemas.microsoft.com/office/drawing/2014/main" id="{FC99A7BD-35E3-6C48-9932-949A94C6AB39}"/>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8" name="Picture 16">
            <a:extLst>
              <a:ext uri="{FF2B5EF4-FFF2-40B4-BE49-F238E27FC236}">
                <a16:creationId xmlns:a16="http://schemas.microsoft.com/office/drawing/2014/main" id="{07331875-D936-B748-9004-0EDA896B1797}"/>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8799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02548AC-BB94-2E4E-AE54-6CAE711F35D9}"/>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itle 1">
            <a:extLst>
              <a:ext uri="{FF2B5EF4-FFF2-40B4-BE49-F238E27FC236}">
                <a16:creationId xmlns:a16="http://schemas.microsoft.com/office/drawing/2014/main" id="{949AC842-3F8D-254D-90B4-AF304AFFF89D}"/>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a:t>
            </a:r>
            <a:br>
              <a:rPr lang="en-US" dirty="0"/>
            </a:br>
            <a:r>
              <a:rPr lang="en-US" dirty="0"/>
              <a:t>Divider Page Title</a:t>
            </a:r>
          </a:p>
        </p:txBody>
      </p:sp>
      <p:sp>
        <p:nvSpPr>
          <p:cNvPr id="18" name="Subtitle 2">
            <a:extLst>
              <a:ext uri="{FF2B5EF4-FFF2-40B4-BE49-F238E27FC236}">
                <a16:creationId xmlns:a16="http://schemas.microsoft.com/office/drawing/2014/main" id="{6F9C109C-BF81-F249-8D1F-C2696B6FECD7}"/>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9" name="Picture 16">
            <a:extLst>
              <a:ext uri="{FF2B5EF4-FFF2-40B4-BE49-F238E27FC236}">
                <a16:creationId xmlns:a16="http://schemas.microsoft.com/office/drawing/2014/main" id="{4913759B-8ABA-8F41-8F02-AABD53CFD1B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6041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lumn Slide with TOP level Bull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6250"/>
            <a:ext cx="11233150"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425" y="1171111"/>
            <a:ext cx="11233150" cy="408622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554490"/>
            <a:ext cx="11233150" cy="4087104"/>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7504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E00537-4172-4053-A616-87E429C679AC}"/>
              </a:ext>
            </a:extLst>
          </p:cNvPr>
          <p:cNvCxnSpPr>
            <a:cxnSpLocks/>
          </p:cNvCxnSpPr>
          <p:nvPr userDrawn="1"/>
        </p:nvCxnSpPr>
        <p:spPr>
          <a:xfrm>
            <a:off x="6096000" y="1620481"/>
            <a:ext cx="0" cy="45152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hasCustomPrompt="1"/>
          </p:nvPr>
        </p:nvSpPr>
        <p:spPr>
          <a:xfrm>
            <a:off x="479425" y="991131"/>
            <a:ext cx="11233150" cy="359204"/>
          </a:xfrm>
        </p:spPr>
        <p:txBody>
          <a:bodyPr anchor="t"/>
          <a:lstStyle>
            <a:lvl1pPr marL="0" indent="0">
              <a:spcAft>
                <a:spcPts val="0"/>
              </a:spcAft>
              <a:buNone/>
              <a:defRPr sz="2400">
                <a:solidFill>
                  <a:schemeClr val="accent6"/>
                </a:solidFill>
              </a:defRPr>
            </a:lvl1pPr>
          </a:lstStyle>
          <a:p>
            <a:pPr lvl="0"/>
            <a:r>
              <a:rPr lang="en-US" dirty="0"/>
              <a:t>Click to edit Master text styles</a:t>
            </a:r>
          </a:p>
        </p:txBody>
      </p:sp>
      <p:sp>
        <p:nvSpPr>
          <p:cNvPr id="9" name="Text Placeholder 131"/>
          <p:cNvSpPr>
            <a:spLocks noGrp="1"/>
          </p:cNvSpPr>
          <p:nvPr>
            <p:ph type="body" sz="quarter" idx="16" hasCustomPrompt="1"/>
          </p:nvPr>
        </p:nvSpPr>
        <p:spPr>
          <a:xfrm>
            <a:off x="479425" y="1620481"/>
            <a:ext cx="53456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 name="Content Placeholder 3"/>
          <p:cNvSpPr>
            <a:spLocks noGrp="1"/>
          </p:cNvSpPr>
          <p:nvPr>
            <p:ph sz="quarter" idx="19"/>
          </p:nvPr>
        </p:nvSpPr>
        <p:spPr>
          <a:xfrm>
            <a:off x="477587" y="2202443"/>
            <a:ext cx="5347480" cy="3933245"/>
          </a:xfrm>
        </p:spPr>
        <p:txBody>
          <a:bodyPr/>
          <a:lstStyle>
            <a:lvl1pPr marL="342900" indent="-342900" algn="just">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p:cNvSpPr>
            <a:spLocks noGrp="1"/>
          </p:cNvSpPr>
          <p:nvPr>
            <p:ph type="body" sz="quarter" idx="18" hasCustomPrompt="1"/>
          </p:nvPr>
        </p:nvSpPr>
        <p:spPr>
          <a:xfrm>
            <a:off x="6341534" y="1620481"/>
            <a:ext cx="53710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2" name="Content Placeholder 3"/>
          <p:cNvSpPr>
            <a:spLocks noGrp="1"/>
          </p:cNvSpPr>
          <p:nvPr>
            <p:ph sz="quarter" idx="21" hasCustomPrompt="1"/>
          </p:nvPr>
        </p:nvSpPr>
        <p:spPr>
          <a:xfrm>
            <a:off x="6339947" y="2202442"/>
            <a:ext cx="5372628" cy="3933246"/>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26211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795D2F-D322-4144-8DA8-55D6A2942740}"/>
              </a:ext>
            </a:extLst>
          </p:cNvPr>
          <p:cNvCxnSpPr>
            <a:cxnSpLocks/>
          </p:cNvCxnSpPr>
          <p:nvPr userDrawn="1"/>
        </p:nvCxnSpPr>
        <p:spPr bwMode="auto">
          <a:xfrm>
            <a:off x="4148138"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D2EAD-40A5-4C0B-900F-916EB19FF748}"/>
              </a:ext>
            </a:extLst>
          </p:cNvPr>
          <p:cNvCxnSpPr>
            <a:cxnSpLocks/>
          </p:cNvCxnSpPr>
          <p:nvPr userDrawn="1"/>
        </p:nvCxnSpPr>
        <p:spPr bwMode="auto">
          <a:xfrm>
            <a:off x="8051800"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userDrawn="1">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7" name="Text Placeholder 2"/>
          <p:cNvSpPr>
            <a:spLocks noGrp="1"/>
          </p:cNvSpPr>
          <p:nvPr userDrawn="1">
            <p:ph idx="1"/>
          </p:nvPr>
        </p:nvSpPr>
        <p:spPr>
          <a:xfrm>
            <a:off x="479425" y="2373786"/>
            <a:ext cx="3392553" cy="360594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Click to edit Master text styles</a:t>
            </a:r>
          </a:p>
          <a:p>
            <a:pPr lvl="1"/>
            <a:r>
              <a:rPr lang="en-US"/>
              <a:t>Second level</a:t>
            </a:r>
          </a:p>
        </p:txBody>
      </p:sp>
      <p:sp>
        <p:nvSpPr>
          <p:cNvPr id="100" name="Text Placeholder 131"/>
          <p:cNvSpPr>
            <a:spLocks noGrp="1"/>
          </p:cNvSpPr>
          <p:nvPr userDrawn="1">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3" name="Text Placeholder 2"/>
          <p:cNvSpPr>
            <a:spLocks noGrp="1"/>
          </p:cNvSpPr>
          <p:nvPr userDrawn="1">
            <p:ph idx="17"/>
          </p:nvPr>
        </p:nvSpPr>
        <p:spPr>
          <a:xfrm>
            <a:off x="4416359" y="2373786"/>
            <a:ext cx="3359281" cy="360594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lvl2pPr>
          </a:lstStyle>
          <a:p>
            <a:pPr lvl="0"/>
            <a:r>
              <a:rPr lang="en-US"/>
              <a:t>Click to edit Master text styles</a:t>
            </a:r>
          </a:p>
          <a:p>
            <a:pPr lvl="1"/>
            <a:r>
              <a:rPr lang="en-US"/>
              <a:t>Second level</a:t>
            </a:r>
          </a:p>
        </p:txBody>
      </p:sp>
      <p:sp>
        <p:nvSpPr>
          <p:cNvPr id="14" name="Text Placeholder 2"/>
          <p:cNvSpPr>
            <a:spLocks noGrp="1"/>
          </p:cNvSpPr>
          <p:nvPr userDrawn="1">
            <p:ph idx="18"/>
          </p:nvPr>
        </p:nvSpPr>
        <p:spPr>
          <a:xfrm>
            <a:off x="8300113" y="2373786"/>
            <a:ext cx="3412462" cy="360594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stStyle>
          <a:p>
            <a:pPr lvl="0"/>
            <a:r>
              <a:rPr lang="en-US"/>
              <a:t>Click to edit Master text styles</a:t>
            </a:r>
          </a:p>
          <a:p>
            <a:pPr lvl="1"/>
            <a:r>
              <a:rPr lang="en-US"/>
              <a:t>Second level</a:t>
            </a:r>
          </a:p>
        </p:txBody>
      </p:sp>
      <p:sp>
        <p:nvSpPr>
          <p:cNvPr id="15" name="Text Placeholder 131"/>
          <p:cNvSpPr>
            <a:spLocks noGrp="1"/>
          </p:cNvSpPr>
          <p:nvPr userDrawn="1">
            <p:ph type="body" sz="quarter" idx="19" hasCustomPrompt="1"/>
          </p:nvPr>
        </p:nvSpPr>
        <p:spPr>
          <a:xfrm>
            <a:off x="4419997"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6" name="Text Placeholder 131"/>
          <p:cNvSpPr>
            <a:spLocks noGrp="1"/>
          </p:cNvSpPr>
          <p:nvPr userDrawn="1">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200007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9" name="Content Placeholder 8"/>
          <p:cNvSpPr>
            <a:spLocks noGrp="1"/>
          </p:cNvSpPr>
          <p:nvPr>
            <p:ph sz="quarter" idx="21"/>
          </p:nvPr>
        </p:nvSpPr>
        <p:spPr>
          <a:xfrm>
            <a:off x="8299119" y="2372564"/>
            <a:ext cx="3413455" cy="3608387"/>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grpSp>
        <p:nvGrpSpPr>
          <p:cNvPr id="36" name="Group 6">
            <a:extLst>
              <a:ext uri="{FF2B5EF4-FFF2-40B4-BE49-F238E27FC236}">
                <a16:creationId xmlns:a16="http://schemas.microsoft.com/office/drawing/2014/main" id="{CCE81F77-7204-0241-970A-63C43B1D7B80}"/>
              </a:ext>
            </a:extLst>
          </p:cNvPr>
          <p:cNvGrpSpPr>
            <a:grpSpLocks/>
          </p:cNvGrpSpPr>
          <p:nvPr userDrawn="1"/>
        </p:nvGrpSpPr>
        <p:grpSpPr bwMode="auto">
          <a:xfrm>
            <a:off x="4148138" y="1611050"/>
            <a:ext cx="3903662" cy="4448438"/>
            <a:chOff x="3706307" y="1883391"/>
            <a:chExt cx="3803176" cy="4472959"/>
          </a:xfrm>
        </p:grpSpPr>
        <p:cxnSp>
          <p:nvCxnSpPr>
            <p:cNvPr id="37" name="Straight Connector 36">
              <a:extLst>
                <a:ext uri="{FF2B5EF4-FFF2-40B4-BE49-F238E27FC236}">
                  <a16:creationId xmlns:a16="http://schemas.microsoft.com/office/drawing/2014/main" id="{7266E339-1F3B-8E41-B64F-AA6A42EDF799}"/>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2B3030-62BD-3440-A850-5C6E7CCDD54A}"/>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ext Placeholder 131">
            <a:extLst>
              <a:ext uri="{FF2B5EF4-FFF2-40B4-BE49-F238E27FC236}">
                <a16:creationId xmlns:a16="http://schemas.microsoft.com/office/drawing/2014/main" id="{B54BFFD1-D378-D841-B5DD-88788B48D029}"/>
              </a:ext>
            </a:extLst>
          </p:cNvPr>
          <p:cNvSpPr>
            <a:spLocks noGrp="1"/>
          </p:cNvSpPr>
          <p:nvPr>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3" name="Text Placeholder 131">
            <a:extLst>
              <a:ext uri="{FF2B5EF4-FFF2-40B4-BE49-F238E27FC236}">
                <a16:creationId xmlns:a16="http://schemas.microsoft.com/office/drawing/2014/main" id="{E3125198-F65A-8049-9D3E-A6AF258DAEBF}"/>
              </a:ext>
            </a:extLst>
          </p:cNvPr>
          <p:cNvSpPr>
            <a:spLocks noGrp="1"/>
          </p:cNvSpPr>
          <p:nvPr>
            <p:ph type="body" sz="quarter" idx="19" hasCustomPrompt="1"/>
          </p:nvPr>
        </p:nvSpPr>
        <p:spPr>
          <a:xfrm>
            <a:off x="4416192"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5" name="Text Placeholder 131">
            <a:extLst>
              <a:ext uri="{FF2B5EF4-FFF2-40B4-BE49-F238E27FC236}">
                <a16:creationId xmlns:a16="http://schemas.microsoft.com/office/drawing/2014/main" id="{7C8008EA-19DB-814F-9284-A055A2AB89CD}"/>
              </a:ext>
            </a:extLst>
          </p:cNvPr>
          <p:cNvSpPr>
            <a:spLocks noGrp="1"/>
          </p:cNvSpPr>
          <p:nvPr>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6" name="Content Placeholder 8">
            <a:extLst>
              <a:ext uri="{FF2B5EF4-FFF2-40B4-BE49-F238E27FC236}">
                <a16:creationId xmlns:a16="http://schemas.microsoft.com/office/drawing/2014/main" id="{DD4BA2E6-FACA-5C45-B75F-9327959A672A}"/>
              </a:ext>
            </a:extLst>
          </p:cNvPr>
          <p:cNvSpPr>
            <a:spLocks noGrp="1"/>
          </p:cNvSpPr>
          <p:nvPr>
            <p:ph sz="quarter" idx="22"/>
          </p:nvPr>
        </p:nvSpPr>
        <p:spPr>
          <a:xfrm>
            <a:off x="4415863" y="2372564"/>
            <a:ext cx="3360274" cy="3608387"/>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sp>
        <p:nvSpPr>
          <p:cNvPr id="47" name="Content Placeholder 8">
            <a:extLst>
              <a:ext uri="{FF2B5EF4-FFF2-40B4-BE49-F238E27FC236}">
                <a16:creationId xmlns:a16="http://schemas.microsoft.com/office/drawing/2014/main" id="{5AB0A5A2-CEF5-6E44-BACF-2C0296FE306B}"/>
              </a:ext>
            </a:extLst>
          </p:cNvPr>
          <p:cNvSpPr>
            <a:spLocks noGrp="1"/>
          </p:cNvSpPr>
          <p:nvPr>
            <p:ph sz="quarter" idx="23"/>
          </p:nvPr>
        </p:nvSpPr>
        <p:spPr>
          <a:xfrm>
            <a:off x="479425" y="2372564"/>
            <a:ext cx="3360274" cy="3608387"/>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371875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05B7A5-C1F7-41D3-815C-A3728D81DBDD}"/>
              </a:ext>
            </a:extLst>
          </p:cNvPr>
          <p:cNvCxnSpPr>
            <a:cxnSpLocks/>
          </p:cNvCxnSpPr>
          <p:nvPr userDrawn="1"/>
        </p:nvCxnSpPr>
        <p:spPr>
          <a:xfrm>
            <a:off x="3255004" y="1631950"/>
            <a:ext cx="0" cy="408622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18" name="Text Placeholder 2"/>
          <p:cNvSpPr>
            <a:spLocks noGrp="1"/>
          </p:cNvSpPr>
          <p:nvPr>
            <p:ph idx="1"/>
          </p:nvPr>
        </p:nvSpPr>
        <p:spPr>
          <a:xfrm>
            <a:off x="479425" y="1631112"/>
            <a:ext cx="2619375" cy="4086426"/>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Click to edit Master text styles</a:t>
            </a:r>
          </a:p>
          <a:p>
            <a:pPr lvl="1"/>
            <a:r>
              <a:rPr lang="en-US"/>
              <a:t>Second level</a:t>
            </a:r>
          </a:p>
        </p:txBody>
      </p:sp>
      <p:sp>
        <p:nvSpPr>
          <p:cNvPr id="7" name="Content Placeholder 3"/>
          <p:cNvSpPr>
            <a:spLocks noGrp="1"/>
          </p:cNvSpPr>
          <p:nvPr>
            <p:ph sz="quarter" idx="21"/>
          </p:nvPr>
        </p:nvSpPr>
        <p:spPr>
          <a:xfrm>
            <a:off x="3416035" y="1631112"/>
            <a:ext cx="8296540" cy="4086426"/>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2999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BDB4B4-FCA0-E042-A960-9090E3A6B014}"/>
              </a:ext>
            </a:extLst>
          </p:cNvPr>
          <p:cNvPicPr>
            <a:picLocks noChangeAspect="1"/>
          </p:cNvPicPr>
          <p:nvPr userDrawn="1"/>
        </p:nvPicPr>
        <p:blipFill rotWithShape="1">
          <a:blip r:embed="rId2" cstate="screen">
            <a:alphaModFix amt="82000"/>
            <a:extLst>
              <a:ext uri="{28A0092B-C50C-407E-A947-70E740481C1C}">
                <a14:useLocalDpi xmlns:a14="http://schemas.microsoft.com/office/drawing/2010/main"/>
              </a:ext>
            </a:extLst>
          </a:blip>
          <a:srcRect t="3943" b="11564"/>
          <a:stretch/>
        </p:blipFill>
        <p:spPr>
          <a:xfrm>
            <a:off x="0" y="-1"/>
            <a:ext cx="12192000"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1581727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41881F-8B1A-4F78-926D-54E8F515C458}"/>
              </a:ext>
            </a:extLst>
          </p:cNvPr>
          <p:cNvCxnSpPr>
            <a:cxnSpLocks/>
          </p:cNvCxnSpPr>
          <p:nvPr userDrawn="1"/>
        </p:nvCxnSpPr>
        <p:spPr>
          <a:xfrm>
            <a:off x="8932863" y="1629287"/>
            <a:ext cx="0" cy="408622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Content Placeholder 5"/>
          <p:cNvSpPr>
            <a:spLocks noGrp="1"/>
          </p:cNvSpPr>
          <p:nvPr>
            <p:ph sz="quarter" idx="15"/>
          </p:nvPr>
        </p:nvSpPr>
        <p:spPr>
          <a:xfrm>
            <a:off x="9037637" y="1629597"/>
            <a:ext cx="2674937" cy="4086428"/>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Click to edit Master text styles</a:t>
            </a:r>
          </a:p>
          <a:p>
            <a:pPr lvl="1"/>
            <a:r>
              <a:rPr lang="en-US"/>
              <a:t>Second level</a:t>
            </a:r>
          </a:p>
        </p:txBody>
      </p:sp>
      <p:sp>
        <p:nvSpPr>
          <p:cNvPr id="8" name="Content Placeholder 3"/>
          <p:cNvSpPr>
            <a:spLocks noGrp="1"/>
          </p:cNvSpPr>
          <p:nvPr>
            <p:ph sz="quarter" idx="21"/>
          </p:nvPr>
        </p:nvSpPr>
        <p:spPr>
          <a:xfrm>
            <a:off x="479425" y="1629287"/>
            <a:ext cx="8348664" cy="4086225"/>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59496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Picture Placeholder 5"/>
          <p:cNvSpPr>
            <a:spLocks noGrp="1"/>
          </p:cNvSpPr>
          <p:nvPr>
            <p:ph type="pic" sz="quarter" idx="17"/>
          </p:nvPr>
        </p:nvSpPr>
        <p:spPr>
          <a:xfrm>
            <a:off x="3354388" y="1618445"/>
            <a:ext cx="2606675" cy="1953683"/>
          </a:xfrm>
        </p:spPr>
        <p:txBody>
          <a:bodyPr/>
          <a:lstStyle>
            <a:lvl1pPr marL="0" indent="0">
              <a:buClr>
                <a:schemeClr val="accent1"/>
              </a:buClr>
              <a:buNone/>
              <a:defRPr sz="2200"/>
            </a:lvl1pPr>
          </a:lstStyle>
          <a:p>
            <a:pPr lvl="0"/>
            <a:r>
              <a:rPr lang="en-US" noProof="0" dirty="0"/>
              <a:t>Click icon to add picture</a:t>
            </a:r>
          </a:p>
        </p:txBody>
      </p:sp>
      <p:sp>
        <p:nvSpPr>
          <p:cNvPr id="104" name="Picture Placeholder 5"/>
          <p:cNvSpPr>
            <a:spLocks noGrp="1"/>
          </p:cNvSpPr>
          <p:nvPr>
            <p:ph type="pic" sz="quarter" idx="18"/>
          </p:nvPr>
        </p:nvSpPr>
        <p:spPr>
          <a:xfrm>
            <a:off x="3354388" y="3755872"/>
            <a:ext cx="2606675" cy="1953683"/>
          </a:xfrm>
        </p:spPr>
        <p:txBody>
          <a:bodyPr/>
          <a:lstStyle>
            <a:lvl1pPr marL="0" indent="0">
              <a:buClr>
                <a:schemeClr val="accent1"/>
              </a:buClr>
              <a:buNone/>
              <a:defRPr sz="2200"/>
            </a:lvl1pPr>
          </a:lstStyle>
          <a:p>
            <a:pPr lvl="0"/>
            <a:r>
              <a:rPr lang="en-US" noProof="0" dirty="0"/>
              <a:t>Click icon to add picture</a:t>
            </a:r>
          </a:p>
        </p:txBody>
      </p:sp>
      <p:sp>
        <p:nvSpPr>
          <p:cNvPr id="105" name="Picture Placeholder 5"/>
          <p:cNvSpPr>
            <a:spLocks noGrp="1"/>
          </p:cNvSpPr>
          <p:nvPr>
            <p:ph type="pic" sz="quarter" idx="19"/>
          </p:nvPr>
        </p:nvSpPr>
        <p:spPr>
          <a:xfrm>
            <a:off x="9066213" y="1618445"/>
            <a:ext cx="2646362" cy="1953683"/>
          </a:xfrm>
        </p:spPr>
        <p:txBody>
          <a:bodyPr/>
          <a:lstStyle>
            <a:lvl1pPr marL="0" indent="0">
              <a:buClr>
                <a:schemeClr val="accent1"/>
              </a:buClr>
              <a:buNone/>
              <a:defRPr sz="2200"/>
            </a:lvl1pPr>
          </a:lstStyle>
          <a:p>
            <a:pPr lvl="0"/>
            <a:r>
              <a:rPr lang="en-US" noProof="0" dirty="0"/>
              <a:t>Click icon to add picture</a:t>
            </a:r>
          </a:p>
        </p:txBody>
      </p:sp>
      <p:sp>
        <p:nvSpPr>
          <p:cNvPr id="106" name="Picture Placeholder 5"/>
          <p:cNvSpPr>
            <a:spLocks noGrp="1"/>
          </p:cNvSpPr>
          <p:nvPr>
            <p:ph type="pic" sz="quarter" idx="20"/>
          </p:nvPr>
        </p:nvSpPr>
        <p:spPr>
          <a:xfrm>
            <a:off x="9066213" y="3755872"/>
            <a:ext cx="2646362" cy="1953683"/>
          </a:xfrm>
        </p:spPr>
        <p:txBody>
          <a:bodyPr/>
          <a:lstStyle>
            <a:lvl1pPr marL="0" indent="0">
              <a:buClr>
                <a:schemeClr val="accent1"/>
              </a:buClr>
              <a:buNone/>
              <a:defRPr sz="2200"/>
            </a:lvl1pPr>
          </a:lstStyle>
          <a:p>
            <a:pPr lvl="0"/>
            <a:r>
              <a:rPr lang="en-US" noProof="0" dirty="0"/>
              <a:t>Click icon to add picture</a:t>
            </a:r>
          </a:p>
        </p:txBody>
      </p:sp>
      <p:sp>
        <p:nvSpPr>
          <p:cNvPr id="14" name="Text Placeholder 7"/>
          <p:cNvSpPr>
            <a:spLocks noGrp="1"/>
          </p:cNvSpPr>
          <p:nvPr>
            <p:ph type="body" sz="quarter" idx="21"/>
          </p:nvPr>
        </p:nvSpPr>
        <p:spPr>
          <a:xfrm>
            <a:off x="479425" y="1618445"/>
            <a:ext cx="26193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83838"/>
                </a:solidFill>
              </a:defRPr>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p:cNvSpPr>
            <a:spLocks noGrp="1"/>
          </p:cNvSpPr>
          <p:nvPr>
            <p:ph type="body" sz="quarter" idx="22"/>
          </p:nvPr>
        </p:nvSpPr>
        <p:spPr>
          <a:xfrm>
            <a:off x="6220216" y="1618445"/>
            <a:ext cx="2606675" cy="4086225"/>
          </a:xfrm>
        </p:spPr>
        <p:txBody>
          <a:bodyPr/>
          <a:lstStyle>
            <a:lvl1pPr marL="342900" indent="-342900">
              <a:lnSpc>
                <a:spcPct val="100000"/>
              </a:lnSpc>
              <a:spcBef>
                <a:spcPts val="600"/>
              </a:spcBef>
              <a:spcAft>
                <a:spcPts val="0"/>
              </a:spcAft>
              <a:buClr>
                <a:schemeClr val="accent1"/>
              </a:buClr>
              <a:buFont typeface="Arial" charset="0"/>
              <a:buChar char="•"/>
              <a:defRPr sz="2000"/>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4441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29"/>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629080"/>
            <a:ext cx="5481108" cy="4086426"/>
          </a:xfrm>
          <a:prstGeom prst="rect">
            <a:avLst/>
          </a:prstGeom>
        </p:spPr>
        <p:txBody>
          <a:bodyPr/>
          <a:lstStyle>
            <a:lvl1pPr marL="342900" indent="-342900">
              <a:lnSpc>
                <a:spcPct val="100000"/>
              </a:lnSpc>
              <a:spcAft>
                <a:spcPts val="0"/>
              </a:spcAft>
              <a:buClr>
                <a:schemeClr val="accent1"/>
              </a:buClr>
              <a:buFont typeface="Arial" charset="0"/>
              <a:buChar char="•"/>
              <a:defRPr sz="2400"/>
            </a:lvl1pPr>
            <a:lvl2pPr>
              <a:lnSpc>
                <a:spcPct val="100000"/>
              </a:lnSpc>
              <a:spcBef>
                <a:spcPts val="0"/>
              </a:spcBef>
              <a:spcAft>
                <a:spcPts val="0"/>
              </a:spcAft>
              <a:buClr>
                <a:schemeClr val="accent1"/>
              </a:buClr>
              <a:defRPr sz="2000">
                <a:solidFill>
                  <a:srgbClr val="383838"/>
                </a:solidFill>
              </a:defRPr>
            </a:lvl2pPr>
            <a:lvl3pPr>
              <a:lnSpc>
                <a:spcPct val="100000"/>
              </a:lnSpc>
              <a:spcBef>
                <a:spcPts val="0"/>
              </a:spcBef>
              <a:spcAft>
                <a:spcPts val="0"/>
              </a:spcAft>
              <a:buClr>
                <a:schemeClr val="accent1"/>
              </a:buClr>
              <a:defRPr sz="1800">
                <a:solidFill>
                  <a:srgbClr val="383838"/>
                </a:solidFill>
              </a:defRPr>
            </a:lvl3pPr>
          </a:lstStyle>
          <a:p>
            <a:pPr lvl="0"/>
            <a:r>
              <a:rPr lang="en-US"/>
              <a:t>Click to 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50924" y="1629080"/>
            <a:ext cx="5461651" cy="4086427"/>
          </a:xfrm>
        </p:spPr>
        <p:txBody>
          <a:bodyPr/>
          <a:lstStyle>
            <a:lvl1pPr marL="0" indent="0">
              <a:buClr>
                <a:schemeClr val="accent1"/>
              </a:buClr>
              <a:buNone/>
              <a:defRPr sz="2200"/>
            </a:lvl1pPr>
          </a:lstStyle>
          <a:p>
            <a:pPr lvl="0"/>
            <a:r>
              <a:rPr lang="en-US" noProof="0" dirty="0"/>
              <a:t>Click icon to add picture</a:t>
            </a:r>
          </a:p>
        </p:txBody>
      </p:sp>
    </p:spTree>
    <p:extLst>
      <p:ext uri="{BB962C8B-B14F-4D97-AF65-F5344CB8AC3E}">
        <p14:creationId xmlns:p14="http://schemas.microsoft.com/office/powerpoint/2010/main" val="15842164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a:t>Click to Edit Master Title Style</a:t>
            </a:r>
          </a:p>
        </p:txBody>
      </p:sp>
      <p:sp>
        <p:nvSpPr>
          <p:cNvPr id="10" name="Table Placeholder 3"/>
          <p:cNvSpPr>
            <a:spLocks noGrp="1"/>
          </p:cNvSpPr>
          <p:nvPr>
            <p:ph type="tbl" sz="quarter" idx="13"/>
          </p:nvPr>
        </p:nvSpPr>
        <p:spPr>
          <a:xfrm>
            <a:off x="479425" y="1259574"/>
            <a:ext cx="11233150" cy="4758453"/>
          </a:xfrm>
        </p:spPr>
        <p:txBody>
          <a:bodyPr/>
          <a:lstStyle>
            <a:lvl1pPr marL="0" indent="0">
              <a:buNone/>
              <a:defRPr/>
            </a:lvl1pPr>
          </a:lstStyle>
          <a:p>
            <a:pPr lvl="0"/>
            <a:r>
              <a:rPr lang="en-US" noProof="0" dirty="0"/>
              <a:t>Click icon to add table</a:t>
            </a:r>
          </a:p>
        </p:txBody>
      </p:sp>
    </p:spTree>
    <p:extLst>
      <p:ext uri="{BB962C8B-B14F-4D97-AF65-F5344CB8AC3E}">
        <p14:creationId xmlns:p14="http://schemas.microsoft.com/office/powerpoint/2010/main" val="77512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5141880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a:solidFill>
                  <a:schemeClr val="bg1"/>
                </a:solidFill>
              </a:rPr>
              <a:t>Danke</a:t>
            </a:r>
          </a:p>
          <a:p>
            <a:pPr algn="r">
              <a:defRPr/>
            </a:pPr>
            <a:r>
              <a:rPr lang="en-US" altLang="en-US" sz="3000" dirty="0">
                <a:solidFill>
                  <a:schemeClr val="bg1"/>
                </a:solidFill>
              </a:rPr>
              <a:t>Merci</a:t>
            </a:r>
          </a:p>
          <a:p>
            <a:pPr algn="r">
              <a:defRPr/>
            </a:pPr>
            <a:r>
              <a:rPr lang="en-US" altLang="en-US" sz="3000" dirty="0">
                <a:solidFill>
                  <a:schemeClr val="bg1"/>
                </a:solidFill>
              </a:rPr>
              <a:t>谢谢</a:t>
            </a:r>
          </a:p>
          <a:p>
            <a:pPr algn="r">
              <a:defRPr/>
            </a:pPr>
            <a:r>
              <a:rPr lang="en-US" altLang="en-US" sz="3000" dirty="0">
                <a:solidFill>
                  <a:schemeClr val="bg1"/>
                </a:solidFill>
              </a:rPr>
              <a:t>ありがとう</a:t>
            </a:r>
          </a:p>
          <a:p>
            <a:pPr algn="r">
              <a:defRPr/>
            </a:pPr>
            <a:r>
              <a:rPr lang="en-US" altLang="en-US" sz="3000" dirty="0">
                <a:solidFill>
                  <a:schemeClr val="bg1"/>
                </a:solidFill>
              </a:rPr>
              <a:t>Gracias</a:t>
            </a:r>
          </a:p>
          <a:p>
            <a:pPr algn="r">
              <a:defRPr/>
            </a:pPr>
            <a:r>
              <a:rPr lang="en-US" altLang="en-US" sz="3000" dirty="0">
                <a:solidFill>
                  <a:schemeClr val="bg1"/>
                </a:solidFill>
              </a:rPr>
              <a:t>Kiitos</a:t>
            </a:r>
          </a:p>
          <a:p>
            <a:pPr algn="r">
              <a:defRPr/>
            </a:pPr>
            <a:r>
              <a:rPr lang="en-US" altLang="en-US" sz="3000" dirty="0">
                <a:solidFill>
                  <a:schemeClr val="bg1"/>
                </a:solidFill>
              </a:rPr>
              <a:t>감사합니다</a:t>
            </a:r>
          </a:p>
          <a:p>
            <a:pPr algn="r">
              <a:defRPr/>
            </a:pPr>
            <a:r>
              <a:rPr lang="en-US" altLang="en-US" sz="3000" dirty="0">
                <a:solidFill>
                  <a:schemeClr val="bg1"/>
                </a:solidFill>
              </a:rPr>
              <a:t>धन्यवाद</a:t>
            </a: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0">
            <a:extLst>
              <a:ext uri="{FF2B5EF4-FFF2-40B4-BE49-F238E27FC236}">
                <a16:creationId xmlns:a16="http://schemas.microsoft.com/office/drawing/2014/main" id="{F0B8120E-2A86-304C-807A-A4EF33DC694B}"/>
              </a:ext>
            </a:extLst>
          </p:cNvPr>
          <p:cNvSpPr txBox="1">
            <a:spLocks noChangeArrowheads="1"/>
          </p:cNvSpPr>
          <p:nvPr userDrawn="1"/>
        </p:nvSpPr>
        <p:spPr bwMode="auto">
          <a:xfrm>
            <a:off x="982663" y="6413179"/>
            <a:ext cx="1561617"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2019 Arm Limited </a:t>
            </a:r>
          </a:p>
        </p:txBody>
      </p:sp>
    </p:spTree>
    <p:extLst>
      <p:ext uri="{BB962C8B-B14F-4D97-AF65-F5344CB8AC3E}">
        <p14:creationId xmlns:p14="http://schemas.microsoft.com/office/powerpoint/2010/main" val="3116273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a:solidFill>
                  <a:schemeClr val="bg1"/>
                </a:solidFill>
              </a:rPr>
              <a:t>Danke</a:t>
            </a:r>
          </a:p>
          <a:p>
            <a:pPr algn="r">
              <a:defRPr/>
            </a:pPr>
            <a:r>
              <a:rPr lang="en-US" altLang="en-US" sz="3000" dirty="0">
                <a:solidFill>
                  <a:schemeClr val="bg1"/>
                </a:solidFill>
              </a:rPr>
              <a:t>Merci</a:t>
            </a:r>
          </a:p>
          <a:p>
            <a:pPr algn="r">
              <a:defRPr/>
            </a:pPr>
            <a:r>
              <a:rPr lang="en-US" altLang="en-US" sz="3000" dirty="0">
                <a:solidFill>
                  <a:schemeClr val="bg1"/>
                </a:solidFill>
              </a:rPr>
              <a:t>谢谢</a:t>
            </a:r>
          </a:p>
          <a:p>
            <a:pPr algn="r">
              <a:defRPr/>
            </a:pPr>
            <a:r>
              <a:rPr lang="en-US" altLang="en-US" sz="3000" dirty="0">
                <a:solidFill>
                  <a:schemeClr val="bg1"/>
                </a:solidFill>
              </a:rPr>
              <a:t>ありがとう</a:t>
            </a:r>
          </a:p>
          <a:p>
            <a:pPr algn="r">
              <a:defRPr/>
            </a:pPr>
            <a:r>
              <a:rPr lang="en-US" altLang="en-US" sz="3000" dirty="0">
                <a:solidFill>
                  <a:schemeClr val="bg1"/>
                </a:solidFill>
              </a:rPr>
              <a:t>Gracias</a:t>
            </a:r>
          </a:p>
          <a:p>
            <a:pPr algn="r">
              <a:defRPr/>
            </a:pPr>
            <a:r>
              <a:rPr lang="en-US" altLang="en-US" sz="3000" dirty="0">
                <a:solidFill>
                  <a:schemeClr val="bg1"/>
                </a:solidFill>
              </a:rPr>
              <a:t>Kiitos</a:t>
            </a:r>
          </a:p>
          <a:p>
            <a:pPr algn="r">
              <a:defRPr/>
            </a:pPr>
            <a:r>
              <a:rPr lang="en-US" altLang="en-US" sz="3000" dirty="0">
                <a:solidFill>
                  <a:schemeClr val="bg1"/>
                </a:solidFill>
              </a:rPr>
              <a:t>감사합니다</a:t>
            </a:r>
          </a:p>
          <a:p>
            <a:pPr algn="r">
              <a:defRPr/>
            </a:pPr>
            <a:r>
              <a:rPr lang="en-US" altLang="en-US" sz="3000" dirty="0">
                <a:solidFill>
                  <a:schemeClr val="bg1"/>
                </a:solidFill>
              </a:rPr>
              <a:t>धन्यवाद</a:t>
            </a: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0">
            <a:extLst>
              <a:ext uri="{FF2B5EF4-FFF2-40B4-BE49-F238E27FC236}">
                <a16:creationId xmlns:a16="http://schemas.microsoft.com/office/drawing/2014/main" id="{80E931A6-339D-464D-9104-DD510C212861}"/>
              </a:ext>
            </a:extLst>
          </p:cNvPr>
          <p:cNvSpPr txBox="1">
            <a:spLocks noChangeArrowheads="1"/>
          </p:cNvSpPr>
          <p:nvPr userDrawn="1"/>
        </p:nvSpPr>
        <p:spPr bwMode="auto">
          <a:xfrm>
            <a:off x="982663" y="6413179"/>
            <a:ext cx="1561617"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2019 Arm Limited </a:t>
            </a:r>
          </a:p>
        </p:txBody>
      </p:sp>
    </p:spTree>
    <p:extLst>
      <p:ext uri="{BB962C8B-B14F-4D97-AF65-F5344CB8AC3E}">
        <p14:creationId xmlns:p14="http://schemas.microsoft.com/office/powerpoint/2010/main" val="37694466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07161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4_Closing Slide">
    <p:bg>
      <p:bgPr>
        <a:solidFill>
          <a:schemeClr val="accent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50506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bg2">
                    <a:lumMod val="25000"/>
                  </a:schemeClr>
                </a:solidFill>
                <a:latin typeface="+mj-lt"/>
              </a:defRPr>
            </a:lvl1pPr>
            <a:lvl2pPr>
              <a:defRPr>
                <a:solidFill>
                  <a:schemeClr val="bg2">
                    <a:lumMod val="25000"/>
                  </a:schemeClr>
                </a:solidFill>
                <a:latin typeface="+mj-lt"/>
              </a:defRPr>
            </a:lvl2pPr>
            <a:lvl3pPr>
              <a:defRPr>
                <a:solidFill>
                  <a:schemeClr val="bg2">
                    <a:lumMod val="25000"/>
                  </a:schemeClr>
                </a:solidFill>
                <a:latin typeface="+mj-lt"/>
              </a:defRPr>
            </a:lvl3pPr>
            <a:lvl4pPr>
              <a:defRPr>
                <a:solidFill>
                  <a:schemeClr val="bg2">
                    <a:lumMod val="25000"/>
                  </a:schemeClr>
                </a:solidFill>
                <a:latin typeface="+mj-lt"/>
              </a:defRPr>
            </a:lvl4pPr>
            <a:lvl5pPr>
              <a:defRPr>
                <a:solidFill>
                  <a:schemeClr val="bg2">
                    <a:lumMod val="25000"/>
                  </a:schemeClr>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chemeClr val="bg2">
                    <a:lumMod val="25000"/>
                  </a:schemeClr>
                </a:solidFill>
                <a:latin typeface="+mj-lt"/>
              </a:defRPr>
            </a:lvl1pPr>
            <a:lvl2pPr>
              <a:defRPr>
                <a:solidFill>
                  <a:schemeClr val="bg2">
                    <a:lumMod val="25000"/>
                  </a:schemeClr>
                </a:solidFill>
                <a:latin typeface="+mj-lt"/>
              </a:defRPr>
            </a:lvl2pPr>
            <a:lvl3pPr>
              <a:defRPr>
                <a:solidFill>
                  <a:schemeClr val="bg2">
                    <a:lumMod val="25000"/>
                  </a:schemeClr>
                </a:solidFill>
                <a:latin typeface="+mj-lt"/>
              </a:defRPr>
            </a:lvl3pPr>
            <a:lvl4pPr>
              <a:defRPr>
                <a:solidFill>
                  <a:schemeClr val="bg2">
                    <a:lumMod val="25000"/>
                  </a:schemeClr>
                </a:solidFill>
                <a:latin typeface="+mj-lt"/>
              </a:defRPr>
            </a:lvl4pPr>
            <a:lvl5pPr>
              <a:defRPr>
                <a:solidFill>
                  <a:schemeClr val="bg2">
                    <a:lumMod val="25000"/>
                  </a:schemeClr>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AB9809C-EE6C-4AC7-B97A-B33FBAE78CAD}" type="datetimeFigureOut">
              <a:rPr lang="en-GB" smtClean="0"/>
              <a:t>16/09/2020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A11E67D-2B29-446D-BB70-8911D9772B82}" type="slidenum">
              <a:rPr lang="en-GB" smtClean="0"/>
              <a:t>‹#›</a:t>
            </a:fld>
            <a:endParaRPr lang="en-GB" dirty="0"/>
          </a:p>
        </p:txBody>
      </p:sp>
    </p:spTree>
    <p:extLst>
      <p:ext uri="{BB962C8B-B14F-4D97-AF65-F5344CB8AC3E}">
        <p14:creationId xmlns:p14="http://schemas.microsoft.com/office/powerpoint/2010/main" val="4077794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3A3907-DBF3-5343-B91B-35A57D83101E}"/>
              </a:ext>
            </a:extLst>
          </p:cNvPr>
          <p:cNvPicPr>
            <a:picLocks noChangeAspect="1"/>
          </p:cNvPicPr>
          <p:nvPr userDrawn="1"/>
        </p:nvPicPr>
        <p:blipFill rotWithShape="1">
          <a:blip r:embed="rId2" cstate="screen">
            <a:alphaModFix amt="77000"/>
            <a:extLst>
              <a:ext uri="{28A0092B-C50C-407E-A947-70E740481C1C}">
                <a14:useLocalDpi xmlns:a14="http://schemas.microsoft.com/office/drawing/2010/main"/>
              </a:ext>
            </a:extLst>
          </a:blip>
          <a:srcRect l="6269" t="14507" b="6407"/>
          <a:stretch/>
        </p:blipFill>
        <p:spPr>
          <a:xfrm>
            <a:off x="0" y="0"/>
            <a:ext cx="12192000"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userDrawn="1"/>
        </p:nvSpPr>
        <p:spPr>
          <a:xfrm rot="16200000">
            <a:off x="6025093" y="691093"/>
            <a:ext cx="6862654" cy="5471160"/>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12114023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1">
                    <a:lumMod val="50000"/>
                  </a:schemeClr>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AB9809C-EE6C-4AC7-B97A-B33FBAE78CAD}" type="datetimeFigureOut">
              <a:rPr lang="en-GB" smtClean="0"/>
              <a:t>16/09/2020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A11E67D-2B29-446D-BB70-8911D9772B82}" type="slidenum">
              <a:rPr lang="en-GB" smtClean="0"/>
              <a:t>‹#›</a:t>
            </a:fld>
            <a:endParaRPr lang="en-GB" dirty="0"/>
          </a:p>
        </p:txBody>
      </p:sp>
    </p:spTree>
    <p:extLst>
      <p:ext uri="{BB962C8B-B14F-4D97-AF65-F5344CB8AC3E}">
        <p14:creationId xmlns:p14="http://schemas.microsoft.com/office/powerpoint/2010/main" val="193813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D95416-8B48-B74A-8CC3-5494CCB06049}"/>
              </a:ext>
            </a:extLst>
          </p:cNvPr>
          <p:cNvPicPr>
            <a:picLocks noChangeAspect="1"/>
          </p:cNvPicPr>
          <p:nvPr userDrawn="1"/>
        </p:nvPicPr>
        <p:blipFill rotWithShape="1">
          <a:blip r:embed="rId2">
            <a:alphaModFix amt="91000"/>
          </a:blip>
          <a:srcRect b="15625"/>
          <a:stretch/>
        </p:blipFill>
        <p:spPr>
          <a:xfrm flipH="1">
            <a:off x="0" y="0"/>
            <a:ext cx="12192000" cy="6858000"/>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1280020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0C1A8E-651C-F144-B408-3DAE5F56BE95}"/>
              </a:ext>
            </a:extLst>
          </p:cNvPr>
          <p:cNvPicPr>
            <a:picLocks noChangeAspect="1"/>
          </p:cNvPicPr>
          <p:nvPr userDrawn="1"/>
        </p:nvPicPr>
        <p:blipFill rotWithShape="1">
          <a:blip r:embed="rId2" cstate="screen">
            <a:alphaModFix amt="91000"/>
            <a:extLst>
              <a:ext uri="{28A0092B-C50C-407E-A947-70E740481C1C}">
                <a14:useLocalDpi xmlns:a14="http://schemas.microsoft.com/office/drawing/2010/main"/>
              </a:ext>
            </a:extLst>
          </a:blip>
          <a:srcRect l="2210" t="19300" r="2210"/>
          <a:stretch/>
        </p:blipFill>
        <p:spPr>
          <a:xfrm>
            <a:off x="0" y="-4656"/>
            <a:ext cx="12192000"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59668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A827D4-DAD6-A14B-B977-75B840581C6B}"/>
              </a:ext>
            </a:extLst>
          </p:cNvPr>
          <p:cNvPicPr>
            <a:picLocks noChangeAspect="1"/>
          </p:cNvPicPr>
          <p:nvPr userDrawn="1"/>
        </p:nvPicPr>
        <p:blipFill rotWithShape="1">
          <a:blip r:embed="rId2" cstate="screen">
            <a:alphaModFix amt="93000"/>
            <a:extLst>
              <a:ext uri="{28A0092B-C50C-407E-A947-70E740481C1C}">
                <a14:useLocalDpi xmlns:a14="http://schemas.microsoft.com/office/drawing/2010/main"/>
              </a:ext>
            </a:extLst>
          </a:blip>
          <a:srcRect t="6405" b="9187"/>
          <a:stretch/>
        </p:blipFill>
        <p:spPr>
          <a:xfrm>
            <a:off x="0" y="0"/>
            <a:ext cx="12192000" cy="6858000"/>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130409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8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F56BAD-390B-1E42-966F-903A26340556}"/>
              </a:ext>
            </a:extLst>
          </p:cNvPr>
          <p:cNvPicPr>
            <a:picLocks noChangeAspect="1"/>
          </p:cNvPicPr>
          <p:nvPr userDrawn="1"/>
        </p:nvPicPr>
        <p:blipFill rotWithShape="1">
          <a:blip r:embed="rId2" cstate="screen">
            <a:alphaModFix amt="90000"/>
            <a:extLst>
              <a:ext uri="{28A0092B-C50C-407E-A947-70E740481C1C}">
                <a14:useLocalDpi xmlns:a14="http://schemas.microsoft.com/office/drawing/2010/main"/>
              </a:ext>
            </a:extLst>
          </a:blip>
          <a:srcRect t="12084" b="3501"/>
          <a:stretch/>
        </p:blipFill>
        <p:spPr>
          <a:xfrm>
            <a:off x="-2417" y="-4655"/>
            <a:ext cx="12194417"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4754732" y="-579271"/>
            <a:ext cx="6862654" cy="8011886"/>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5815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AB8576-5C78-C743-9CEC-5B21D439D863}"/>
              </a:ext>
            </a:extLst>
          </p:cNvPr>
          <p:cNvPicPr>
            <a:picLocks noChangeAspect="1"/>
          </p:cNvPicPr>
          <p:nvPr userDrawn="1"/>
        </p:nvPicPr>
        <p:blipFill rotWithShape="1">
          <a:blip r:embed="rId2" cstate="screen">
            <a:alphaModFix amt="83000"/>
            <a:extLst>
              <a:ext uri="{28A0092B-C50C-407E-A947-70E740481C1C}">
                <a14:useLocalDpi xmlns:a14="http://schemas.microsoft.com/office/drawing/2010/main"/>
              </a:ext>
            </a:extLst>
          </a:blip>
          <a:srcRect t="24825"/>
          <a:stretch/>
        </p:blipFill>
        <p:spPr>
          <a:xfrm>
            <a:off x="0" y="-1"/>
            <a:ext cx="12192000" cy="6858001"/>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172924" y="-161079"/>
            <a:ext cx="6862654" cy="7175502"/>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281753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CF5603F-EAC1-654C-B84B-7FC1F8B4C1D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2528"/>
            <a:ext cx="12192000" cy="6860528"/>
          </a:xfrm>
          <a:prstGeom prst="rect">
            <a:avLst/>
          </a:prstGeom>
        </p:spPr>
      </p:pic>
      <p:pic>
        <p:nvPicPr>
          <p:cNvPr id="19" name="Picture 18">
            <a:extLst>
              <a:ext uri="{FF2B5EF4-FFF2-40B4-BE49-F238E27FC236}">
                <a16:creationId xmlns:a16="http://schemas.microsoft.com/office/drawing/2014/main" id="{AB0FD2ED-33BC-584E-B579-C6E68F0AA83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6" name="Title 1"/>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28" name="Text Placeholder 3"/>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206183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userDrawn="1"/>
        </p:nvSpPr>
        <p:spPr bwMode="auto">
          <a:xfrm>
            <a:off x="492125" y="641064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43088" cy="460098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20"/>
          <p:cNvSpPr txBox="1">
            <a:spLocks noChangeArrowheads="1"/>
          </p:cNvSpPr>
          <p:nvPr userDrawn="1"/>
        </p:nvSpPr>
        <p:spPr bwMode="auto">
          <a:xfrm>
            <a:off x="982663" y="6413179"/>
            <a:ext cx="1561617"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rgbClr val="7F7F7F"/>
                </a:solidFill>
              </a:rPr>
              <a:t>© 2020 Arm Limited </a:t>
            </a:r>
          </a:p>
        </p:txBody>
      </p:sp>
      <p:pic>
        <p:nvPicPr>
          <p:cNvPr id="3" name="Picture 2">
            <a:extLst>
              <a:ext uri="{FF2B5EF4-FFF2-40B4-BE49-F238E27FC236}">
                <a16:creationId xmlns:a16="http://schemas.microsoft.com/office/drawing/2014/main" id="{9A012347-3565-314A-935A-F06376FE34D5}"/>
              </a:ext>
            </a:extLst>
          </p:cNvPr>
          <p:cNvPicPr>
            <a:picLocks noChangeAspect="1"/>
          </p:cNvPicPr>
          <p:nvPr userDrawn="1"/>
        </p:nvPicPr>
        <p:blipFill>
          <a:blip r:embed="rId32"/>
          <a:stretch>
            <a:fillRect/>
          </a:stretch>
        </p:blipFill>
        <p:spPr>
          <a:xfrm>
            <a:off x="10938720" y="6378893"/>
            <a:ext cx="774267" cy="236834"/>
          </a:xfrm>
          <a:prstGeom prst="rect">
            <a:avLst/>
          </a:prstGeom>
        </p:spPr>
      </p:pic>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4" r:id="rId1"/>
    <p:sldLayoutId id="2147485515" r:id="rId2"/>
    <p:sldLayoutId id="2147485516" r:id="rId3"/>
    <p:sldLayoutId id="2147485517" r:id="rId4"/>
    <p:sldLayoutId id="2147485520" r:id="rId5"/>
    <p:sldLayoutId id="2147485521" r:id="rId6"/>
    <p:sldLayoutId id="2147485524" r:id="rId7"/>
    <p:sldLayoutId id="2147485522" r:id="rId8"/>
    <p:sldLayoutId id="2147485507" r:id="rId9"/>
    <p:sldLayoutId id="2147485525" r:id="rId10"/>
    <p:sldLayoutId id="2147485510" r:id="rId11"/>
    <p:sldLayoutId id="2147485436" r:id="rId12"/>
    <p:sldLayoutId id="2147485438" r:id="rId13"/>
    <p:sldLayoutId id="2147485440" r:id="rId14"/>
    <p:sldLayoutId id="2147485441" r:id="rId15"/>
    <p:sldLayoutId id="2147485442" r:id="rId16"/>
    <p:sldLayoutId id="2147485443" r:id="rId17"/>
    <p:sldLayoutId id="2147485444" r:id="rId18"/>
    <p:sldLayoutId id="2147485445" r:id="rId19"/>
    <p:sldLayoutId id="2147485446" r:id="rId20"/>
    <p:sldLayoutId id="2147485447" r:id="rId21"/>
    <p:sldLayoutId id="2147485448" r:id="rId22"/>
    <p:sldLayoutId id="2147485449" r:id="rId23"/>
    <p:sldLayoutId id="2147485450" r:id="rId24"/>
    <p:sldLayoutId id="2147485452" r:id="rId25"/>
    <p:sldLayoutId id="2147485512" r:id="rId26"/>
    <p:sldLayoutId id="2147485453" r:id="rId27"/>
    <p:sldLayoutId id="2147485513" r:id="rId28"/>
    <p:sldLayoutId id="2147485527" r:id="rId29"/>
    <p:sldLayoutId id="2147485528" r:id="rId30"/>
  </p:sldLayoutIdLst>
  <p:hf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2.xml"/><Relationship Id="rId4" Type="http://schemas.openxmlformats.org/officeDocument/2006/relationships/image" Target="../media/image32.sv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1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2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B3BF-D272-0C49-B51F-7C78F467BCCC}"/>
              </a:ext>
            </a:extLst>
          </p:cNvPr>
          <p:cNvSpPr>
            <a:spLocks noGrp="1"/>
          </p:cNvSpPr>
          <p:nvPr>
            <p:ph type="title"/>
          </p:nvPr>
        </p:nvSpPr>
        <p:spPr>
          <a:xfrm>
            <a:off x="6279614" y="1909486"/>
            <a:ext cx="4929724" cy="1519514"/>
          </a:xfrm>
        </p:spPr>
        <p:txBody>
          <a:bodyPr/>
          <a:lstStyle/>
          <a:p>
            <a:r>
              <a:rPr lang="en-US" sz="5400" dirty="0"/>
              <a:t>Current and Future IoT Trends</a:t>
            </a:r>
            <a:endParaRPr lang="en-US" dirty="0"/>
          </a:p>
        </p:txBody>
      </p:sp>
    </p:spTree>
    <p:extLst>
      <p:ext uri="{BB962C8B-B14F-4D97-AF65-F5344CB8AC3E}">
        <p14:creationId xmlns:p14="http://schemas.microsoft.com/office/powerpoint/2010/main" val="812067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9F5870-956C-43E2-A275-BD1930E4924B}"/>
              </a:ext>
            </a:extLst>
          </p:cNvPr>
          <p:cNvSpPr>
            <a:spLocks noGrp="1"/>
          </p:cNvSpPr>
          <p:nvPr>
            <p:ph type="title"/>
          </p:nvPr>
        </p:nvSpPr>
        <p:spPr/>
        <p:txBody>
          <a:bodyPr/>
          <a:lstStyle/>
          <a:p>
            <a:r>
              <a:rPr lang="en-US" dirty="0"/>
              <a:t>Arm Cortex-A55</a:t>
            </a:r>
          </a:p>
        </p:txBody>
      </p:sp>
      <p:pic>
        <p:nvPicPr>
          <p:cNvPr id="15" name="Content Placeholder 14" descr="A screenshot of a cell phone&#10;&#10;Description automatically generated">
            <a:extLst>
              <a:ext uri="{FF2B5EF4-FFF2-40B4-BE49-F238E27FC236}">
                <a16:creationId xmlns:a16="http://schemas.microsoft.com/office/drawing/2014/main" id="{698506A5-9938-47D9-8D48-0A2BB8EC6A37}"/>
              </a:ext>
            </a:extLst>
          </p:cNvPr>
          <p:cNvPicPr>
            <a:picLocks noGrp="1" noChangeAspect="1"/>
          </p:cNvPicPr>
          <p:nvPr>
            <p:ph idx="1"/>
          </p:nvPr>
        </p:nvPicPr>
        <p:blipFill>
          <a:blip r:embed="rId3"/>
          <a:stretch>
            <a:fillRect/>
          </a:stretch>
        </p:blipFill>
        <p:spPr>
          <a:xfrm>
            <a:off x="7540487" y="1503960"/>
            <a:ext cx="4172088" cy="4686095"/>
          </a:xfrm>
        </p:spPr>
      </p:pic>
      <p:sp>
        <p:nvSpPr>
          <p:cNvPr id="16" name="Content Placeholder 4">
            <a:extLst>
              <a:ext uri="{FF2B5EF4-FFF2-40B4-BE49-F238E27FC236}">
                <a16:creationId xmlns:a16="http://schemas.microsoft.com/office/drawing/2014/main" id="{C7EDC0E0-28D3-407C-B51C-5D93AD07CFDE}"/>
              </a:ext>
            </a:extLst>
          </p:cNvPr>
          <p:cNvSpPr txBox="1">
            <a:spLocks/>
          </p:cNvSpPr>
          <p:nvPr/>
        </p:nvSpPr>
        <p:spPr>
          <a:xfrm>
            <a:off x="479425" y="1709530"/>
            <a:ext cx="6921914" cy="4194313"/>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r>
              <a:rPr lang="en-US" dirty="0"/>
              <a:t>Delivers best combination of power efficiency and performance in its class. </a:t>
            </a:r>
          </a:p>
          <a:p>
            <a:r>
              <a:rPr lang="en-US" dirty="0"/>
              <a:t>Part of the first generation of application CPUs based on DynamIQ technology (single cluster design with a mix of up to eight big.LITTLE processors)</a:t>
            </a:r>
          </a:p>
          <a:p>
            <a:r>
              <a:rPr lang="en-US" dirty="0"/>
              <a:t>Armv8-A architecture extensions, with dedicated machine learning instructions</a:t>
            </a:r>
          </a:p>
          <a:p>
            <a:r>
              <a:rPr lang="en-US" dirty="0"/>
              <a:t>Cryptography extensions</a:t>
            </a:r>
          </a:p>
          <a:p>
            <a:r>
              <a:rPr lang="en-US" dirty="0"/>
              <a:t>Target applications: Mobile augmented/virtual reality (AR/VR), automotive</a:t>
            </a:r>
          </a:p>
        </p:txBody>
      </p:sp>
    </p:spTree>
    <p:extLst>
      <p:ext uri="{BB962C8B-B14F-4D97-AF65-F5344CB8AC3E}">
        <p14:creationId xmlns:p14="http://schemas.microsoft.com/office/powerpoint/2010/main" val="3608268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a:extLst>
              <a:ext uri="{FF2B5EF4-FFF2-40B4-BE49-F238E27FC236}">
                <a16:creationId xmlns:a16="http://schemas.microsoft.com/office/drawing/2014/main" id="{698506A5-9938-47D9-8D48-0A2BB8EC6A37}"/>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rcRect/>
          <a:stretch/>
        </p:blipFill>
        <p:spPr>
          <a:xfrm>
            <a:off x="7540487" y="1670266"/>
            <a:ext cx="4172088" cy="4353483"/>
          </a:xfrm>
        </p:spPr>
      </p:pic>
      <p:sp>
        <p:nvSpPr>
          <p:cNvPr id="16" name="Content Placeholder 4">
            <a:extLst>
              <a:ext uri="{FF2B5EF4-FFF2-40B4-BE49-F238E27FC236}">
                <a16:creationId xmlns:a16="http://schemas.microsoft.com/office/drawing/2014/main" id="{C7EDC0E0-28D3-407C-B51C-5D93AD07CFDE}"/>
              </a:ext>
            </a:extLst>
          </p:cNvPr>
          <p:cNvSpPr txBox="1">
            <a:spLocks/>
          </p:cNvSpPr>
          <p:nvPr/>
        </p:nvSpPr>
        <p:spPr>
          <a:xfrm>
            <a:off x="479425" y="1709530"/>
            <a:ext cx="6921914" cy="4194313"/>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r>
              <a:rPr lang="en-US" dirty="0"/>
              <a:t>Integrates fully with a single Cortex-M toolchain</a:t>
            </a:r>
          </a:p>
          <a:p>
            <a:r>
              <a:rPr lang="en-US" dirty="0"/>
              <a:t>Allows acceleration of neural networks in an extremely low-area with 90% lower power consumption</a:t>
            </a:r>
          </a:p>
          <a:p>
            <a:r>
              <a:rPr lang="en-US" dirty="0"/>
              <a:t>Ideal for AI applications in cost-sensitive devices</a:t>
            </a:r>
          </a:p>
          <a:p>
            <a:r>
              <a:rPr lang="en-US" dirty="0"/>
              <a:t>In combination with Cortex-M55, delivers up to a 480x higher performance on ML workloads, compared to previous Cortex-M generations</a:t>
            </a:r>
          </a:p>
          <a:p>
            <a:r>
              <a:rPr lang="en-US" dirty="0"/>
              <a:t>MAC engine handles 16-bit Multiply-and-Accumulate instructions relevant to neural networks (e.g., convolution); up to 512 GOP/s</a:t>
            </a:r>
          </a:p>
        </p:txBody>
      </p:sp>
      <p:sp>
        <p:nvSpPr>
          <p:cNvPr id="7" name="Title 1">
            <a:extLst>
              <a:ext uri="{FF2B5EF4-FFF2-40B4-BE49-F238E27FC236}">
                <a16:creationId xmlns:a16="http://schemas.microsoft.com/office/drawing/2014/main" id="{51551F7F-D315-410D-9278-B7878157C8E3}"/>
              </a:ext>
            </a:extLst>
          </p:cNvPr>
          <p:cNvSpPr>
            <a:spLocks noGrp="1"/>
          </p:cNvSpPr>
          <p:nvPr>
            <p:ph type="title"/>
          </p:nvPr>
        </p:nvSpPr>
        <p:spPr>
          <a:xfrm>
            <a:off x="479425" y="478302"/>
            <a:ext cx="11233150" cy="512829"/>
          </a:xfrm>
        </p:spPr>
        <p:txBody>
          <a:bodyPr/>
          <a:lstStyle/>
          <a:p>
            <a:r>
              <a:rPr lang="en-US" dirty="0"/>
              <a:t>Ethos-U55 microNPU</a:t>
            </a:r>
          </a:p>
        </p:txBody>
      </p:sp>
      <p:sp>
        <p:nvSpPr>
          <p:cNvPr id="8" name="Text Placeholder 2">
            <a:extLst>
              <a:ext uri="{FF2B5EF4-FFF2-40B4-BE49-F238E27FC236}">
                <a16:creationId xmlns:a16="http://schemas.microsoft.com/office/drawing/2014/main" id="{A4EE0D62-6CC3-40D9-8A89-96696ADE2559}"/>
              </a:ext>
            </a:extLst>
          </p:cNvPr>
          <p:cNvSpPr>
            <a:spLocks noGrp="1"/>
          </p:cNvSpPr>
          <p:nvPr>
            <p:ph type="body" sz="quarter" idx="13"/>
          </p:nvPr>
        </p:nvSpPr>
        <p:spPr>
          <a:xfrm>
            <a:off x="479425" y="991131"/>
            <a:ext cx="11233150" cy="344488"/>
          </a:xfrm>
        </p:spPr>
        <p:txBody>
          <a:bodyPr/>
          <a:lstStyle/>
          <a:p>
            <a:r>
              <a:rPr lang="en-US" dirty="0"/>
              <a:t>32x ML performance boost</a:t>
            </a:r>
          </a:p>
        </p:txBody>
      </p:sp>
    </p:spTree>
    <p:extLst>
      <p:ext uri="{BB962C8B-B14F-4D97-AF65-F5344CB8AC3E}">
        <p14:creationId xmlns:p14="http://schemas.microsoft.com/office/powerpoint/2010/main" val="2769242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06097C8-5DE5-40B1-A5D2-FC0827881975}"/>
              </a:ext>
            </a:extLst>
          </p:cNvPr>
          <p:cNvSpPr>
            <a:spLocks noGrp="1"/>
          </p:cNvSpPr>
          <p:nvPr>
            <p:ph type="title"/>
          </p:nvPr>
        </p:nvSpPr>
        <p:spPr/>
        <p:txBody>
          <a:bodyPr/>
          <a:lstStyle/>
          <a:p>
            <a:r>
              <a:rPr lang="en-US" dirty="0"/>
              <a:t>CMSIS NN software library</a:t>
            </a:r>
          </a:p>
        </p:txBody>
      </p:sp>
      <p:sp>
        <p:nvSpPr>
          <p:cNvPr id="7" name="Text Placeholder 6">
            <a:extLst>
              <a:ext uri="{FF2B5EF4-FFF2-40B4-BE49-F238E27FC236}">
                <a16:creationId xmlns:a16="http://schemas.microsoft.com/office/drawing/2014/main" id="{96DA5C39-885E-42A9-BD5B-520FD3E9D301}"/>
              </a:ext>
            </a:extLst>
          </p:cNvPr>
          <p:cNvSpPr>
            <a:spLocks noGrp="1"/>
          </p:cNvSpPr>
          <p:nvPr>
            <p:ph type="body" sz="quarter" idx="13"/>
          </p:nvPr>
        </p:nvSpPr>
        <p:spPr/>
        <p:txBody>
          <a:bodyPr/>
          <a:lstStyle/>
          <a:p>
            <a:r>
              <a:rPr lang="en-US" dirty="0"/>
              <a:t>Neural network kernels optimized for Cortex-M cores</a:t>
            </a:r>
          </a:p>
        </p:txBody>
      </p:sp>
      <p:sp>
        <p:nvSpPr>
          <p:cNvPr id="8" name="Content Placeholder 7">
            <a:extLst>
              <a:ext uri="{FF2B5EF4-FFF2-40B4-BE49-F238E27FC236}">
                <a16:creationId xmlns:a16="http://schemas.microsoft.com/office/drawing/2014/main" id="{DC5E14F8-8CF7-40CE-B8D8-3F7640F4E48A}"/>
              </a:ext>
            </a:extLst>
          </p:cNvPr>
          <p:cNvSpPr>
            <a:spLocks noGrp="1"/>
          </p:cNvSpPr>
          <p:nvPr>
            <p:ph sz="quarter" idx="15"/>
          </p:nvPr>
        </p:nvSpPr>
        <p:spPr/>
        <p:txBody>
          <a:bodyPr/>
          <a:lstStyle/>
          <a:p>
            <a:r>
              <a:rPr lang="en-US" dirty="0"/>
              <a:t>Utility functions can be used to construct more complex neural structures, e.g., Long Short-Term Memory (LSTM)</a:t>
            </a:r>
          </a:p>
          <a:p>
            <a:r>
              <a:rPr lang="en-US" dirty="0"/>
              <a:t>Fixed-point quantization used to reduce memory footprint</a:t>
            </a:r>
          </a:p>
        </p:txBody>
      </p:sp>
      <p:pic>
        <p:nvPicPr>
          <p:cNvPr id="11" name="Content Placeholder 10" descr="A screenshot of a cell phone&#10;&#10;Description automatically generated">
            <a:extLst>
              <a:ext uri="{FF2B5EF4-FFF2-40B4-BE49-F238E27FC236}">
                <a16:creationId xmlns:a16="http://schemas.microsoft.com/office/drawing/2014/main" id="{AA155391-72C1-4893-B03D-B86776F42AB4}"/>
              </a:ext>
            </a:extLst>
          </p:cNvPr>
          <p:cNvPicPr>
            <a:picLocks noGrp="1" noChangeAspect="1"/>
          </p:cNvPicPr>
          <p:nvPr>
            <p:ph sz="quarter" idx="21"/>
          </p:nvPr>
        </p:nvPicPr>
        <p:blipFill>
          <a:blip r:embed="rId3"/>
          <a:stretch>
            <a:fillRect/>
          </a:stretch>
        </p:blipFill>
        <p:spPr>
          <a:xfrm>
            <a:off x="685800" y="2146532"/>
            <a:ext cx="7611624" cy="3312973"/>
          </a:xfrm>
        </p:spPr>
      </p:pic>
    </p:spTree>
    <p:extLst>
      <p:ext uri="{BB962C8B-B14F-4D97-AF65-F5344CB8AC3E}">
        <p14:creationId xmlns:p14="http://schemas.microsoft.com/office/powerpoint/2010/main" val="2441502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4FC3477-0EED-42C1-9E53-36ED628EC9EA}"/>
              </a:ext>
            </a:extLst>
          </p:cNvPr>
          <p:cNvSpPr>
            <a:spLocks noGrp="1"/>
          </p:cNvSpPr>
          <p:nvPr>
            <p:ph type="title"/>
          </p:nvPr>
        </p:nvSpPr>
        <p:spPr/>
        <p:txBody>
          <a:bodyPr/>
          <a:lstStyle/>
          <a:p>
            <a:r>
              <a:rPr lang="en-US" dirty="0"/>
              <a:t>CMSIS NN software library</a:t>
            </a:r>
          </a:p>
        </p:txBody>
      </p:sp>
      <p:sp>
        <p:nvSpPr>
          <p:cNvPr id="7" name="Text Placeholder 6">
            <a:extLst>
              <a:ext uri="{FF2B5EF4-FFF2-40B4-BE49-F238E27FC236}">
                <a16:creationId xmlns:a16="http://schemas.microsoft.com/office/drawing/2014/main" id="{54F9AD4D-8830-4477-A782-C74B7B3C75F6}"/>
              </a:ext>
            </a:extLst>
          </p:cNvPr>
          <p:cNvSpPr>
            <a:spLocks noGrp="1"/>
          </p:cNvSpPr>
          <p:nvPr>
            <p:ph type="body" sz="quarter" idx="13"/>
          </p:nvPr>
        </p:nvSpPr>
        <p:spPr/>
        <p:txBody>
          <a:bodyPr/>
          <a:lstStyle/>
          <a:p>
            <a:r>
              <a:rPr lang="en-US" dirty="0"/>
              <a:t>Convolution</a:t>
            </a:r>
          </a:p>
        </p:txBody>
      </p:sp>
      <p:sp>
        <p:nvSpPr>
          <p:cNvPr id="10" name="Content Placeholder 9">
            <a:extLst>
              <a:ext uri="{FF2B5EF4-FFF2-40B4-BE49-F238E27FC236}">
                <a16:creationId xmlns:a16="http://schemas.microsoft.com/office/drawing/2014/main" id="{EC257214-752C-4AF2-B435-439C1F930608}"/>
              </a:ext>
            </a:extLst>
          </p:cNvPr>
          <p:cNvSpPr>
            <a:spLocks noGrp="1"/>
          </p:cNvSpPr>
          <p:nvPr>
            <p:ph sz="quarter" idx="19"/>
          </p:nvPr>
        </p:nvSpPr>
        <p:spPr>
          <a:xfrm>
            <a:off x="477587" y="1620481"/>
            <a:ext cx="5347480" cy="4515207"/>
          </a:xfrm>
        </p:spPr>
        <p:txBody>
          <a:bodyPr/>
          <a:lstStyle/>
          <a:p>
            <a:pPr algn="l"/>
            <a:endParaRPr lang="en-US" dirty="0"/>
          </a:p>
          <a:p>
            <a:pPr algn="l"/>
            <a:r>
              <a:rPr lang="en-US" dirty="0"/>
              <a:t>In NNs, a convolution layer extracts a feature map by computing a dot product between filter weights and a small receptive field in the input</a:t>
            </a:r>
          </a:p>
          <a:p>
            <a:pPr algn="l"/>
            <a:endParaRPr lang="en-US" dirty="0"/>
          </a:p>
          <a:p>
            <a:pPr algn="l"/>
            <a:r>
              <a:rPr lang="en-US" dirty="0">
                <a:latin typeface="Courier New" panose="02070309020205020404" pitchFamily="49" charset="0"/>
                <a:cs typeface="Courier New" panose="02070309020205020404" pitchFamily="49" charset="0"/>
              </a:rPr>
              <a:t>im2col</a:t>
            </a:r>
            <a:r>
              <a:rPr lang="en-US" dirty="0"/>
              <a:t> transforms image-like input into data columns required by each filter</a:t>
            </a:r>
          </a:p>
          <a:p>
            <a:pPr algn="l"/>
            <a:endParaRPr lang="en-US" dirty="0"/>
          </a:p>
          <a:p>
            <a:pPr algn="l"/>
            <a:r>
              <a:rPr lang="en-US" dirty="0"/>
              <a:t>Partial </a:t>
            </a:r>
            <a:r>
              <a:rPr lang="en-US" dirty="0">
                <a:latin typeface="Courier New" panose="02070309020205020404" pitchFamily="49" charset="0"/>
                <a:cs typeface="Courier New" panose="02070309020205020404" pitchFamily="49" charset="0"/>
              </a:rPr>
              <a:t>im2col</a:t>
            </a:r>
            <a:r>
              <a:rPr lang="en-US" dirty="0"/>
              <a:t> used to expand only a limited number of columns (e.g. 2) to reduce memory footprint, while ensuring a performance boost</a:t>
            </a:r>
          </a:p>
        </p:txBody>
      </p:sp>
      <p:pic>
        <p:nvPicPr>
          <p:cNvPr id="17" name="Content Placeholder 16" descr="A screenshot of a cell phone&#10;&#10;Description automatically generated">
            <a:extLst>
              <a:ext uri="{FF2B5EF4-FFF2-40B4-BE49-F238E27FC236}">
                <a16:creationId xmlns:a16="http://schemas.microsoft.com/office/drawing/2014/main" id="{C9BF02DF-69E7-4E00-A08F-F315B9DD0272}"/>
              </a:ext>
            </a:extLst>
          </p:cNvPr>
          <p:cNvPicPr>
            <a:picLocks noGrp="1" noChangeAspect="1"/>
          </p:cNvPicPr>
          <p:nvPr>
            <p:ph sz="quarter" idx="21"/>
          </p:nvPr>
        </p:nvPicPr>
        <p:blipFill>
          <a:blip r:embed="rId3"/>
          <a:stretch>
            <a:fillRect/>
          </a:stretch>
        </p:blipFill>
        <p:spPr>
          <a:xfrm>
            <a:off x="6147024" y="2084936"/>
            <a:ext cx="5888094" cy="3233375"/>
          </a:xfrm>
        </p:spPr>
      </p:pic>
    </p:spTree>
    <p:extLst>
      <p:ext uri="{BB962C8B-B14F-4D97-AF65-F5344CB8AC3E}">
        <p14:creationId xmlns:p14="http://schemas.microsoft.com/office/powerpoint/2010/main" val="68281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55B43-FB6F-42E1-8C26-60B7C6001527}"/>
              </a:ext>
            </a:extLst>
          </p:cNvPr>
          <p:cNvSpPr>
            <a:spLocks noGrp="1"/>
          </p:cNvSpPr>
          <p:nvPr>
            <p:ph type="title"/>
          </p:nvPr>
        </p:nvSpPr>
        <p:spPr/>
        <p:txBody>
          <a:bodyPr/>
          <a:lstStyle/>
          <a:p>
            <a:r>
              <a:rPr lang="en-GB" dirty="0"/>
              <a:t>Tiny Machine Learning (</a:t>
            </a:r>
            <a:r>
              <a:rPr lang="en-GB" dirty="0" err="1"/>
              <a:t>TinyML</a:t>
            </a:r>
            <a:r>
              <a:rPr lang="en-GB" dirty="0"/>
              <a:t>)</a:t>
            </a:r>
          </a:p>
        </p:txBody>
      </p:sp>
      <p:sp>
        <p:nvSpPr>
          <p:cNvPr id="3" name="Text Placeholder 2">
            <a:extLst>
              <a:ext uri="{FF2B5EF4-FFF2-40B4-BE49-F238E27FC236}">
                <a16:creationId xmlns:a16="http://schemas.microsoft.com/office/drawing/2014/main" id="{48E8CA4E-13B6-4026-A3A3-F5D9B67D0496}"/>
              </a:ext>
            </a:extLst>
          </p:cNvPr>
          <p:cNvSpPr>
            <a:spLocks noGrp="1"/>
          </p:cNvSpPr>
          <p:nvPr>
            <p:ph type="body" sz="quarter" idx="13"/>
          </p:nvPr>
        </p:nvSpPr>
        <p:spPr/>
        <p:txBody>
          <a:bodyPr/>
          <a:lstStyle/>
          <a:p>
            <a:r>
              <a:rPr lang="en-GB" dirty="0"/>
              <a:t>Machine learning at the edge</a:t>
            </a:r>
          </a:p>
        </p:txBody>
      </p:sp>
      <p:sp>
        <p:nvSpPr>
          <p:cNvPr id="4" name="Content Placeholder 3">
            <a:extLst>
              <a:ext uri="{FF2B5EF4-FFF2-40B4-BE49-F238E27FC236}">
                <a16:creationId xmlns:a16="http://schemas.microsoft.com/office/drawing/2014/main" id="{17989CB7-147A-4639-A255-81F4D6833F78}"/>
              </a:ext>
            </a:extLst>
          </p:cNvPr>
          <p:cNvSpPr>
            <a:spLocks noGrp="1"/>
          </p:cNvSpPr>
          <p:nvPr>
            <p:ph idx="1"/>
          </p:nvPr>
        </p:nvSpPr>
        <p:spPr/>
        <p:txBody>
          <a:bodyPr/>
          <a:lstStyle/>
          <a:p>
            <a:r>
              <a:rPr lang="en-GB" dirty="0"/>
              <a:t>Running ML on low-power (</a:t>
            </a:r>
            <a:r>
              <a:rPr lang="en-GB" dirty="0" err="1"/>
              <a:t>mW</a:t>
            </a:r>
            <a:r>
              <a:rPr lang="en-GB" dirty="0"/>
              <a:t> range) embedded devices</a:t>
            </a:r>
          </a:p>
          <a:p>
            <a:r>
              <a:rPr lang="en-GB" dirty="0"/>
              <a:t>Requires only few kilobytes of memory to run the ML model on microcontrollers</a:t>
            </a:r>
          </a:p>
          <a:p>
            <a:r>
              <a:rPr lang="en-GB" dirty="0"/>
              <a:t>Focus on inferencing </a:t>
            </a:r>
          </a:p>
          <a:p>
            <a:r>
              <a:rPr lang="en-GB" dirty="0"/>
              <a:t>Processing raw sensor data at edge</a:t>
            </a:r>
          </a:p>
          <a:p>
            <a:r>
              <a:rPr lang="en-GB" dirty="0"/>
              <a:t>Useful in battery powered IoT applications</a:t>
            </a:r>
          </a:p>
          <a:p>
            <a:r>
              <a:rPr lang="en-GB" dirty="0"/>
              <a:t>Applications: Recognizing speech commands, detecting vibration pattern, gesture recognition</a:t>
            </a:r>
          </a:p>
          <a:p>
            <a:endParaRPr lang="en-GB" dirty="0"/>
          </a:p>
        </p:txBody>
      </p:sp>
    </p:spTree>
    <p:extLst>
      <p:ext uri="{BB962C8B-B14F-4D97-AF65-F5344CB8AC3E}">
        <p14:creationId xmlns:p14="http://schemas.microsoft.com/office/powerpoint/2010/main" val="1743302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976111B-150E-41F4-8F1B-C951BE56D839}"/>
              </a:ext>
            </a:extLst>
          </p:cNvPr>
          <p:cNvSpPr>
            <a:spLocks noGrp="1"/>
          </p:cNvSpPr>
          <p:nvPr>
            <p:ph type="title"/>
          </p:nvPr>
        </p:nvSpPr>
        <p:spPr/>
        <p:txBody>
          <a:bodyPr/>
          <a:lstStyle/>
          <a:p>
            <a:r>
              <a:rPr lang="en-US" dirty="0"/>
              <a:t>TensorFlow Lite Micro</a:t>
            </a:r>
          </a:p>
        </p:txBody>
      </p:sp>
      <p:sp>
        <p:nvSpPr>
          <p:cNvPr id="12" name="Text Placeholder 11">
            <a:extLst>
              <a:ext uri="{FF2B5EF4-FFF2-40B4-BE49-F238E27FC236}">
                <a16:creationId xmlns:a16="http://schemas.microsoft.com/office/drawing/2014/main" id="{829EE8FE-56A3-4633-BFF7-4EC46B7DBCFE}"/>
              </a:ext>
            </a:extLst>
          </p:cNvPr>
          <p:cNvSpPr>
            <a:spLocks noGrp="1"/>
          </p:cNvSpPr>
          <p:nvPr>
            <p:ph type="body" sz="quarter" idx="13"/>
          </p:nvPr>
        </p:nvSpPr>
        <p:spPr/>
        <p:txBody>
          <a:bodyPr/>
          <a:lstStyle/>
          <a:p>
            <a:r>
              <a:rPr lang="en-US" dirty="0"/>
              <a:t>Machine learning at the edge</a:t>
            </a:r>
          </a:p>
        </p:txBody>
      </p:sp>
      <p:sp>
        <p:nvSpPr>
          <p:cNvPr id="9" name="Content Placeholder 8">
            <a:extLst>
              <a:ext uri="{FF2B5EF4-FFF2-40B4-BE49-F238E27FC236}">
                <a16:creationId xmlns:a16="http://schemas.microsoft.com/office/drawing/2014/main" id="{44BB97EE-1E46-46E3-AFC8-1EA9FECCE433}"/>
              </a:ext>
            </a:extLst>
          </p:cNvPr>
          <p:cNvSpPr>
            <a:spLocks noGrp="1"/>
          </p:cNvSpPr>
          <p:nvPr>
            <p:ph idx="1"/>
          </p:nvPr>
        </p:nvSpPr>
        <p:spPr/>
        <p:txBody>
          <a:bodyPr/>
          <a:lstStyle/>
          <a:p>
            <a:r>
              <a:rPr lang="en-US" dirty="0"/>
              <a:t>Resulted from a merger of TensorFlow Lite and Arm microTensor</a:t>
            </a:r>
          </a:p>
          <a:p>
            <a:r>
              <a:rPr lang="en-US" dirty="0"/>
              <a:t>uTensor – One of the first open-source frameworks for converting ML models to self-contained C++ source files, to enable deployment on embedded devices</a:t>
            </a:r>
          </a:p>
          <a:p>
            <a:r>
              <a:rPr lang="en-US" dirty="0"/>
              <a:t>TensorFlow Lite – Open-source deep learning framework for on-device inference</a:t>
            </a:r>
          </a:p>
        </p:txBody>
      </p:sp>
      <p:pic>
        <p:nvPicPr>
          <p:cNvPr id="11" name="Picture 10" descr="A close up of a sign&#10;&#10;Description automatically generated">
            <a:extLst>
              <a:ext uri="{FF2B5EF4-FFF2-40B4-BE49-F238E27FC236}">
                <a16:creationId xmlns:a16="http://schemas.microsoft.com/office/drawing/2014/main" id="{7AE9F284-370E-4444-8F55-FCC54F82A682}"/>
              </a:ext>
            </a:extLst>
          </p:cNvPr>
          <p:cNvPicPr>
            <a:picLocks noChangeAspect="1"/>
          </p:cNvPicPr>
          <p:nvPr/>
        </p:nvPicPr>
        <p:blipFill>
          <a:blip r:embed="rId3"/>
          <a:stretch>
            <a:fillRect/>
          </a:stretch>
        </p:blipFill>
        <p:spPr>
          <a:xfrm>
            <a:off x="479425" y="3285830"/>
            <a:ext cx="11233150" cy="2915318"/>
          </a:xfrm>
          <a:prstGeom prst="rect">
            <a:avLst/>
          </a:prstGeom>
        </p:spPr>
      </p:pic>
    </p:spTree>
    <p:extLst>
      <p:ext uri="{BB962C8B-B14F-4D97-AF65-F5344CB8AC3E}">
        <p14:creationId xmlns:p14="http://schemas.microsoft.com/office/powerpoint/2010/main" val="1203375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AF744-1607-4019-8412-0B5D624BDE01}"/>
              </a:ext>
            </a:extLst>
          </p:cNvPr>
          <p:cNvSpPr>
            <a:spLocks noGrp="1"/>
          </p:cNvSpPr>
          <p:nvPr>
            <p:ph type="title"/>
          </p:nvPr>
        </p:nvSpPr>
        <p:spPr/>
        <p:txBody>
          <a:bodyPr/>
          <a:lstStyle/>
          <a:p>
            <a:r>
              <a:rPr lang="en-US" dirty="0"/>
              <a:t>NN optimizer</a:t>
            </a:r>
          </a:p>
        </p:txBody>
      </p:sp>
      <p:sp>
        <p:nvSpPr>
          <p:cNvPr id="4" name="Content Placeholder 3">
            <a:extLst>
              <a:ext uri="{FF2B5EF4-FFF2-40B4-BE49-F238E27FC236}">
                <a16:creationId xmlns:a16="http://schemas.microsoft.com/office/drawing/2014/main" id="{8DA1A2BF-ADAD-4ED4-87E0-DA79017E4132}"/>
              </a:ext>
            </a:extLst>
          </p:cNvPr>
          <p:cNvSpPr>
            <a:spLocks noGrp="1"/>
          </p:cNvSpPr>
          <p:nvPr>
            <p:ph idx="1"/>
          </p:nvPr>
        </p:nvSpPr>
        <p:spPr/>
        <p:txBody>
          <a:bodyPr/>
          <a:lstStyle/>
          <a:p>
            <a:r>
              <a:rPr lang="en-US" dirty="0"/>
              <a:t>Tool to format a neural network for the Ethos-U55 microNPU. </a:t>
            </a:r>
          </a:p>
          <a:p>
            <a:r>
              <a:rPr lang="en-US" dirty="0"/>
              <a:t>Takes trained NN in a TensorFlow Lite flat file as input and formats that to output a modified flat file deployable on target</a:t>
            </a:r>
          </a:p>
          <a:p>
            <a:r>
              <a:rPr lang="en-US" dirty="0"/>
              <a:t>Identifies subgraphs that can execute on the Ethos-U55 microNPU and optimizes the scheduling of these subgraphs</a:t>
            </a:r>
          </a:p>
          <a:p>
            <a:r>
              <a:rPr lang="en-US" dirty="0"/>
              <a:t>Compresses weights to reduce SRAM and Flash footprint</a:t>
            </a:r>
          </a:p>
        </p:txBody>
      </p:sp>
      <p:pic>
        <p:nvPicPr>
          <p:cNvPr id="8" name="Picture 7" descr="A close up of a sign&#10;&#10;Description automatically generated">
            <a:extLst>
              <a:ext uri="{FF2B5EF4-FFF2-40B4-BE49-F238E27FC236}">
                <a16:creationId xmlns:a16="http://schemas.microsoft.com/office/drawing/2014/main" id="{ABA526BE-8B48-4ED0-A9FC-527B6152698A}"/>
              </a:ext>
            </a:extLst>
          </p:cNvPr>
          <p:cNvPicPr>
            <a:picLocks noChangeAspect="1"/>
          </p:cNvPicPr>
          <p:nvPr/>
        </p:nvPicPr>
        <p:blipFill>
          <a:blip r:embed="rId3"/>
          <a:stretch>
            <a:fillRect/>
          </a:stretch>
        </p:blipFill>
        <p:spPr>
          <a:xfrm>
            <a:off x="6260587" y="1984001"/>
            <a:ext cx="5451988" cy="2889997"/>
          </a:xfrm>
          <a:prstGeom prst="rect">
            <a:avLst/>
          </a:prstGeom>
        </p:spPr>
      </p:pic>
    </p:spTree>
    <p:extLst>
      <p:ext uri="{BB962C8B-B14F-4D97-AF65-F5344CB8AC3E}">
        <p14:creationId xmlns:p14="http://schemas.microsoft.com/office/powerpoint/2010/main" val="2751440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DB594F4-F19B-461A-8139-9CD47DDDE716}"/>
              </a:ext>
            </a:extLst>
          </p:cNvPr>
          <p:cNvSpPr>
            <a:spLocks noGrp="1"/>
          </p:cNvSpPr>
          <p:nvPr>
            <p:ph type="title"/>
          </p:nvPr>
        </p:nvSpPr>
        <p:spPr/>
        <p:txBody>
          <a:bodyPr anchor="t">
            <a:normAutofit/>
          </a:bodyPr>
          <a:lstStyle/>
          <a:p>
            <a:r>
              <a:rPr lang="en-US" dirty="0"/>
              <a:t>Platform Security Architecture (PSA)</a:t>
            </a:r>
          </a:p>
        </p:txBody>
      </p:sp>
      <p:sp>
        <p:nvSpPr>
          <p:cNvPr id="8" name="Text Placeholder 7">
            <a:extLst>
              <a:ext uri="{FF2B5EF4-FFF2-40B4-BE49-F238E27FC236}">
                <a16:creationId xmlns:a16="http://schemas.microsoft.com/office/drawing/2014/main" id="{C5AB4870-3A6F-4EB7-BED2-20EAAEC8DD61}"/>
              </a:ext>
            </a:extLst>
          </p:cNvPr>
          <p:cNvSpPr>
            <a:spLocks noGrp="1"/>
          </p:cNvSpPr>
          <p:nvPr>
            <p:ph type="body" sz="quarter" idx="13"/>
          </p:nvPr>
        </p:nvSpPr>
        <p:spPr/>
        <p:txBody>
          <a:bodyPr>
            <a:normAutofit/>
          </a:bodyPr>
          <a:lstStyle/>
          <a:p>
            <a:pPr>
              <a:lnSpc>
                <a:spcPct val="90000"/>
              </a:lnSpc>
            </a:pPr>
            <a:r>
              <a:rPr lang="en-US" dirty="0"/>
              <a:t>Security challenges</a:t>
            </a:r>
          </a:p>
        </p:txBody>
      </p:sp>
      <p:graphicFrame>
        <p:nvGraphicFramePr>
          <p:cNvPr id="10" name="Content Placeholder 6">
            <a:extLst>
              <a:ext uri="{FF2B5EF4-FFF2-40B4-BE49-F238E27FC236}">
                <a16:creationId xmlns:a16="http://schemas.microsoft.com/office/drawing/2014/main" id="{C2F8B76B-92FE-4D9A-A998-31EE60376856}"/>
              </a:ext>
            </a:extLst>
          </p:cNvPr>
          <p:cNvGraphicFramePr>
            <a:graphicFrameLocks noGrp="1"/>
          </p:cNvGraphicFramePr>
          <p:nvPr>
            <p:ph idx="1"/>
            <p:extLst>
              <p:ext uri="{D42A27DB-BD31-4B8C-83A1-F6EECF244321}">
                <p14:modId xmlns:p14="http://schemas.microsoft.com/office/powerpoint/2010/main" val="2134359663"/>
              </p:ext>
            </p:extLst>
          </p:nvPr>
        </p:nvGraphicFramePr>
        <p:xfrm>
          <a:off x="479425" y="1554163"/>
          <a:ext cx="11233150" cy="4087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015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DB594F4-F19B-461A-8139-9CD47DDDE716}"/>
              </a:ext>
            </a:extLst>
          </p:cNvPr>
          <p:cNvSpPr>
            <a:spLocks noGrp="1"/>
          </p:cNvSpPr>
          <p:nvPr>
            <p:ph type="title"/>
          </p:nvPr>
        </p:nvSpPr>
        <p:spPr/>
        <p:txBody>
          <a:bodyPr anchor="t">
            <a:normAutofit/>
          </a:bodyPr>
          <a:lstStyle/>
          <a:p>
            <a:r>
              <a:rPr lang="en-US" dirty="0"/>
              <a:t>Platform Security Architecture (PSA)</a:t>
            </a:r>
          </a:p>
        </p:txBody>
      </p:sp>
      <p:sp>
        <p:nvSpPr>
          <p:cNvPr id="8" name="Text Placeholder 7">
            <a:extLst>
              <a:ext uri="{FF2B5EF4-FFF2-40B4-BE49-F238E27FC236}">
                <a16:creationId xmlns:a16="http://schemas.microsoft.com/office/drawing/2014/main" id="{C5AB4870-3A6F-4EB7-BED2-20EAAEC8DD61}"/>
              </a:ext>
            </a:extLst>
          </p:cNvPr>
          <p:cNvSpPr>
            <a:spLocks noGrp="1"/>
          </p:cNvSpPr>
          <p:nvPr>
            <p:ph type="body" sz="quarter" idx="13"/>
          </p:nvPr>
        </p:nvSpPr>
        <p:spPr/>
        <p:txBody>
          <a:bodyPr>
            <a:normAutofit/>
          </a:bodyPr>
          <a:lstStyle/>
          <a:p>
            <a:pPr>
              <a:lnSpc>
                <a:spcPct val="90000"/>
              </a:lnSpc>
            </a:pPr>
            <a:r>
              <a:rPr lang="en-US" dirty="0"/>
              <a:t>Framework for securing connected devices</a:t>
            </a:r>
          </a:p>
        </p:txBody>
      </p:sp>
      <p:sp>
        <p:nvSpPr>
          <p:cNvPr id="4" name="Content Placeholder 3">
            <a:extLst>
              <a:ext uri="{FF2B5EF4-FFF2-40B4-BE49-F238E27FC236}">
                <a16:creationId xmlns:a16="http://schemas.microsoft.com/office/drawing/2014/main" id="{04EF9411-9500-4C18-82C6-221C50FC2535}"/>
              </a:ext>
            </a:extLst>
          </p:cNvPr>
          <p:cNvSpPr>
            <a:spLocks noGrp="1"/>
          </p:cNvSpPr>
          <p:nvPr>
            <p:ph idx="1"/>
          </p:nvPr>
        </p:nvSpPr>
        <p:spPr/>
        <p:txBody>
          <a:bodyPr/>
          <a:lstStyle/>
          <a:p>
            <a:pPr marL="236538" indent="-236538" algn="l">
              <a:buFont typeface="+mj-lt"/>
              <a:buAutoNum type="arabicPeriod"/>
            </a:pPr>
            <a:r>
              <a:rPr lang="en-US" sz="2000" dirty="0"/>
              <a:t>Analyze: Threat Models and Security Analyses, derived from IoT use cases.</a:t>
            </a:r>
          </a:p>
          <a:p>
            <a:pPr marL="236538" indent="-236538" algn="l">
              <a:buFont typeface="+mj-lt"/>
              <a:buAutoNum type="arabicPeriod"/>
            </a:pPr>
            <a:r>
              <a:rPr lang="en-US" sz="2000" dirty="0"/>
              <a:t>Architect: Specifications for FW and HW.</a:t>
            </a:r>
          </a:p>
          <a:p>
            <a:pPr marL="236538" indent="-236538" algn="l">
              <a:buFont typeface="+mj-lt"/>
              <a:buAutoNum type="arabicPeriod"/>
            </a:pPr>
            <a:r>
              <a:rPr lang="en-US" sz="2000" dirty="0"/>
              <a:t>Implement: Open source reference implementation of FW architecture.</a:t>
            </a:r>
          </a:p>
          <a:p>
            <a:pPr marL="236538" indent="-236538" algn="l">
              <a:buFont typeface="+mj-lt"/>
              <a:buAutoNum type="arabicPeriod"/>
            </a:pPr>
            <a:r>
              <a:rPr lang="en-US" sz="2000" dirty="0"/>
              <a:t>Certify: PSA Certified scheme – independent evaluation</a:t>
            </a:r>
            <a:endParaRPr lang="en-US" sz="1800" dirty="0"/>
          </a:p>
        </p:txBody>
      </p:sp>
      <p:pic>
        <p:nvPicPr>
          <p:cNvPr id="9" name="Content Placeholder 8">
            <a:extLst>
              <a:ext uri="{FF2B5EF4-FFF2-40B4-BE49-F238E27FC236}">
                <a16:creationId xmlns:a16="http://schemas.microsoft.com/office/drawing/2014/main" id="{9863675E-A3B3-4878-8630-3D790A57BB4E}"/>
              </a:ext>
            </a:extLst>
          </p:cNvPr>
          <p:cNvPicPr>
            <a:picLocks noGrp="1" noChangeAspect="1"/>
          </p:cNvPicPr>
          <p:nvPr>
            <p:ph sz="quarter" idx="21"/>
          </p:nvPr>
        </p:nvPicPr>
        <p:blipFill>
          <a:blip r:embed="rId3"/>
          <a:stretch/>
        </p:blipFill>
        <p:spPr>
          <a:xfrm>
            <a:off x="3435969" y="1630363"/>
            <a:ext cx="8256936" cy="4087812"/>
          </a:xfrm>
        </p:spPr>
      </p:pic>
    </p:spTree>
    <p:extLst>
      <p:ext uri="{BB962C8B-B14F-4D97-AF65-F5344CB8AC3E}">
        <p14:creationId xmlns:p14="http://schemas.microsoft.com/office/powerpoint/2010/main" val="3757171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DB594F4-F19B-461A-8139-9CD47DDDE716}"/>
              </a:ext>
            </a:extLst>
          </p:cNvPr>
          <p:cNvSpPr>
            <a:spLocks noGrp="1"/>
          </p:cNvSpPr>
          <p:nvPr>
            <p:ph type="title"/>
          </p:nvPr>
        </p:nvSpPr>
        <p:spPr/>
        <p:txBody>
          <a:bodyPr anchor="t">
            <a:normAutofit/>
          </a:bodyPr>
          <a:lstStyle/>
          <a:p>
            <a:r>
              <a:rPr lang="en-US" dirty="0"/>
              <a:t>Platform Security Architecture (PSA)</a:t>
            </a:r>
          </a:p>
        </p:txBody>
      </p:sp>
      <p:sp>
        <p:nvSpPr>
          <p:cNvPr id="8" name="Text Placeholder 7">
            <a:extLst>
              <a:ext uri="{FF2B5EF4-FFF2-40B4-BE49-F238E27FC236}">
                <a16:creationId xmlns:a16="http://schemas.microsoft.com/office/drawing/2014/main" id="{C5AB4870-3A6F-4EB7-BED2-20EAAEC8DD61}"/>
              </a:ext>
            </a:extLst>
          </p:cNvPr>
          <p:cNvSpPr>
            <a:spLocks noGrp="1"/>
          </p:cNvSpPr>
          <p:nvPr>
            <p:ph type="body" sz="quarter" idx="13"/>
          </p:nvPr>
        </p:nvSpPr>
        <p:spPr/>
        <p:txBody>
          <a:bodyPr>
            <a:normAutofit/>
          </a:bodyPr>
          <a:lstStyle/>
          <a:p>
            <a:pPr>
              <a:lnSpc>
                <a:spcPct val="90000"/>
              </a:lnSpc>
            </a:pPr>
            <a:r>
              <a:rPr lang="en-US" dirty="0"/>
              <a:t>Phase 1: Analyze with threat models and security analyses</a:t>
            </a:r>
          </a:p>
        </p:txBody>
      </p:sp>
      <p:sp>
        <p:nvSpPr>
          <p:cNvPr id="4" name="Content Placeholder 3">
            <a:extLst>
              <a:ext uri="{FF2B5EF4-FFF2-40B4-BE49-F238E27FC236}">
                <a16:creationId xmlns:a16="http://schemas.microsoft.com/office/drawing/2014/main" id="{04EF9411-9500-4C18-82C6-221C50FC2535}"/>
              </a:ext>
            </a:extLst>
          </p:cNvPr>
          <p:cNvSpPr>
            <a:spLocks noGrp="1"/>
          </p:cNvSpPr>
          <p:nvPr>
            <p:ph sz="quarter" idx="19"/>
          </p:nvPr>
        </p:nvSpPr>
        <p:spPr>
          <a:xfrm>
            <a:off x="477586" y="1620481"/>
            <a:ext cx="5495701" cy="4515207"/>
          </a:xfrm>
        </p:spPr>
        <p:txBody>
          <a:bodyPr/>
          <a:lstStyle/>
          <a:p>
            <a:pPr algn="l"/>
            <a:endParaRPr lang="en-US" dirty="0"/>
          </a:p>
          <a:p>
            <a:pPr algn="l"/>
            <a:r>
              <a:rPr lang="en-US" dirty="0"/>
              <a:t>Three threat models created using an English Language Protection Profile-style approach, to establish a set of Security Functional Requirements (SFR) for Target of Evaluation (TOE) </a:t>
            </a:r>
          </a:p>
          <a:p>
            <a:pPr algn="l"/>
            <a:r>
              <a:rPr lang="en-US" dirty="0"/>
              <a:t>Each profile considers the functional description, the TOE, and the security requirements</a:t>
            </a:r>
          </a:p>
          <a:p>
            <a:pPr algn="l"/>
            <a:r>
              <a:rPr lang="en-US" dirty="0"/>
              <a:t>Documentation makes threat modeling more useable by engineers, regardless of prior security expertise.</a:t>
            </a:r>
            <a:endParaRPr lang="en-US" sz="1800" dirty="0"/>
          </a:p>
        </p:txBody>
      </p:sp>
      <p:sp>
        <p:nvSpPr>
          <p:cNvPr id="3" name="Text Placeholder 2">
            <a:extLst>
              <a:ext uri="{FF2B5EF4-FFF2-40B4-BE49-F238E27FC236}">
                <a16:creationId xmlns:a16="http://schemas.microsoft.com/office/drawing/2014/main" id="{E6FF37D8-6FEC-417B-A92A-8B670DFC5176}"/>
              </a:ext>
            </a:extLst>
          </p:cNvPr>
          <p:cNvSpPr>
            <a:spLocks noGrp="1"/>
          </p:cNvSpPr>
          <p:nvPr>
            <p:ph type="body" sz="quarter" idx="18"/>
          </p:nvPr>
        </p:nvSpPr>
        <p:spPr/>
        <p:txBody>
          <a:bodyPr/>
          <a:lstStyle/>
          <a:p>
            <a:r>
              <a:rPr lang="en-US" dirty="0"/>
              <a:t>Example: smart meter</a:t>
            </a:r>
          </a:p>
        </p:txBody>
      </p:sp>
      <p:pic>
        <p:nvPicPr>
          <p:cNvPr id="9" name="Content Placeholder 8">
            <a:extLst>
              <a:ext uri="{FF2B5EF4-FFF2-40B4-BE49-F238E27FC236}">
                <a16:creationId xmlns:a16="http://schemas.microsoft.com/office/drawing/2014/main" id="{9863675E-A3B3-4878-8630-3D790A57BB4E}"/>
              </a:ext>
            </a:extLst>
          </p:cNvPr>
          <p:cNvPicPr>
            <a:picLocks noGrp="1" noChangeAspect="1"/>
          </p:cNvPicPr>
          <p:nvPr>
            <p:ph sz="quarter" idx="21"/>
          </p:nvPr>
        </p:nvPicPr>
        <p:blipFill>
          <a:blip r:embed="rId3"/>
          <a:srcRect/>
          <a:stretch/>
        </p:blipFill>
        <p:spPr>
          <a:xfrm>
            <a:off x="6786043" y="2181177"/>
            <a:ext cx="4743222" cy="3954511"/>
          </a:xfrm>
        </p:spPr>
      </p:pic>
    </p:spTree>
    <p:extLst>
      <p:ext uri="{BB962C8B-B14F-4D97-AF65-F5344CB8AC3E}">
        <p14:creationId xmlns:p14="http://schemas.microsoft.com/office/powerpoint/2010/main" val="87599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22B26-188E-9245-AB7A-3FE62164D511}"/>
              </a:ext>
            </a:extLst>
          </p:cNvPr>
          <p:cNvSpPr>
            <a:spLocks noGrp="1"/>
          </p:cNvSpPr>
          <p:nvPr>
            <p:ph type="title"/>
          </p:nvPr>
        </p:nvSpPr>
        <p:spPr/>
        <p:txBody>
          <a:bodyPr/>
          <a:lstStyle/>
          <a:p>
            <a:r>
              <a:rPr lang="en-US" dirty="0"/>
              <a:t>Syllabus</a:t>
            </a:r>
          </a:p>
        </p:txBody>
      </p:sp>
      <p:sp>
        <p:nvSpPr>
          <p:cNvPr id="3" name="Text Placeholder 2">
            <a:extLst>
              <a:ext uri="{FF2B5EF4-FFF2-40B4-BE49-F238E27FC236}">
                <a16:creationId xmlns:a16="http://schemas.microsoft.com/office/drawing/2014/main" id="{DEE07DF9-1503-2C45-9B96-0DC82048771F}"/>
              </a:ext>
            </a:extLst>
          </p:cNvPr>
          <p:cNvSpPr>
            <a:spLocks noGrp="1"/>
          </p:cNvSpPr>
          <p:nvPr>
            <p:ph type="body" sz="quarter" idx="13"/>
          </p:nvPr>
        </p:nvSpPr>
        <p:spPr/>
        <p:txBody>
          <a:bodyPr/>
          <a:lstStyle/>
          <a:p>
            <a:r>
              <a:rPr lang="en-US" dirty="0"/>
              <a:t>This module will cover the following</a:t>
            </a:r>
          </a:p>
        </p:txBody>
      </p:sp>
      <p:sp>
        <p:nvSpPr>
          <p:cNvPr id="4" name="Content Placeholder 3">
            <a:extLst>
              <a:ext uri="{FF2B5EF4-FFF2-40B4-BE49-F238E27FC236}">
                <a16:creationId xmlns:a16="http://schemas.microsoft.com/office/drawing/2014/main" id="{004AE7B5-32B8-1044-A5B9-C68205F8DCC2}"/>
              </a:ext>
            </a:extLst>
          </p:cNvPr>
          <p:cNvSpPr>
            <a:spLocks noGrp="1"/>
          </p:cNvSpPr>
          <p:nvPr>
            <p:ph idx="1"/>
          </p:nvPr>
        </p:nvSpPr>
        <p:spPr/>
        <p:txBody>
          <a:bodyPr/>
          <a:lstStyle/>
          <a:p>
            <a:endParaRPr lang="en-US" dirty="0"/>
          </a:p>
          <a:p>
            <a:pPr>
              <a:buFont typeface="Arial" panose="020B0604020202020204" pitchFamily="34" charset="0"/>
              <a:buChar char="•"/>
            </a:pPr>
            <a:r>
              <a:rPr lang="en-US" dirty="0"/>
              <a:t>Current state of IoT landscape</a:t>
            </a:r>
          </a:p>
          <a:p>
            <a:pPr>
              <a:buFont typeface="Arial" panose="020B0604020202020204" pitchFamily="34" charset="0"/>
              <a:buChar char="•"/>
            </a:pPr>
            <a:r>
              <a:rPr lang="en-US" dirty="0"/>
              <a:t>Machine learning</a:t>
            </a:r>
          </a:p>
          <a:p>
            <a:pPr>
              <a:buFont typeface="Arial" panose="020B0604020202020204" pitchFamily="34" charset="0"/>
              <a:buChar char="•"/>
            </a:pPr>
            <a:r>
              <a:rPr lang="en-US" dirty="0"/>
              <a:t>Edge computing</a:t>
            </a:r>
          </a:p>
          <a:p>
            <a:pPr>
              <a:buFont typeface="Arial" panose="020B0604020202020204" pitchFamily="34" charset="0"/>
              <a:buChar char="•"/>
            </a:pPr>
            <a:r>
              <a:rPr lang="en-US" dirty="0"/>
              <a:t>Platform Security Architecture</a:t>
            </a:r>
          </a:p>
          <a:p>
            <a:pPr>
              <a:buFont typeface="Arial" panose="020B0604020202020204" pitchFamily="34" charset="0"/>
              <a:buChar char="•"/>
            </a:pPr>
            <a:r>
              <a:rPr lang="en-US" dirty="0"/>
              <a:t>Research topics</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2996017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DB594F4-F19B-461A-8139-9CD47DDDE716}"/>
              </a:ext>
            </a:extLst>
          </p:cNvPr>
          <p:cNvSpPr>
            <a:spLocks noGrp="1"/>
          </p:cNvSpPr>
          <p:nvPr>
            <p:ph type="title"/>
          </p:nvPr>
        </p:nvSpPr>
        <p:spPr/>
        <p:txBody>
          <a:bodyPr anchor="t">
            <a:normAutofit/>
          </a:bodyPr>
          <a:lstStyle/>
          <a:p>
            <a:r>
              <a:rPr lang="en-US" dirty="0"/>
              <a:t>Platform Security Architecture (PSA)</a:t>
            </a:r>
          </a:p>
        </p:txBody>
      </p:sp>
      <p:sp>
        <p:nvSpPr>
          <p:cNvPr id="11" name="Text Placeholder 10">
            <a:extLst>
              <a:ext uri="{FF2B5EF4-FFF2-40B4-BE49-F238E27FC236}">
                <a16:creationId xmlns:a16="http://schemas.microsoft.com/office/drawing/2014/main" id="{0A4AE399-4A8B-45D4-9C6A-62D2C0477984}"/>
              </a:ext>
            </a:extLst>
          </p:cNvPr>
          <p:cNvSpPr>
            <a:spLocks noGrp="1"/>
          </p:cNvSpPr>
          <p:nvPr>
            <p:ph type="body" sz="quarter" idx="13"/>
          </p:nvPr>
        </p:nvSpPr>
        <p:spPr/>
        <p:txBody>
          <a:bodyPr/>
          <a:lstStyle/>
          <a:p>
            <a:r>
              <a:rPr lang="en-US" dirty="0"/>
              <a:t>Phase 2: Architect with architecture specifications</a:t>
            </a:r>
          </a:p>
        </p:txBody>
      </p:sp>
      <p:graphicFrame>
        <p:nvGraphicFramePr>
          <p:cNvPr id="12" name="Content Placeholder 3">
            <a:extLst>
              <a:ext uri="{FF2B5EF4-FFF2-40B4-BE49-F238E27FC236}">
                <a16:creationId xmlns:a16="http://schemas.microsoft.com/office/drawing/2014/main" id="{B448285C-F7C5-4653-9FE7-10E2BC04B104}"/>
              </a:ext>
            </a:extLst>
          </p:cNvPr>
          <p:cNvGraphicFramePr>
            <a:graphicFrameLocks noGrp="1"/>
          </p:cNvGraphicFramePr>
          <p:nvPr>
            <p:ph idx="1"/>
            <p:extLst>
              <p:ext uri="{D42A27DB-BD31-4B8C-83A1-F6EECF244321}">
                <p14:modId xmlns:p14="http://schemas.microsoft.com/office/powerpoint/2010/main" val="1155736400"/>
              </p:ext>
            </p:extLst>
          </p:nvPr>
        </p:nvGraphicFramePr>
        <p:xfrm>
          <a:off x="479425" y="1554162"/>
          <a:ext cx="11233150" cy="4671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3649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DB594F4-F19B-461A-8139-9CD47DDDE716}"/>
              </a:ext>
            </a:extLst>
          </p:cNvPr>
          <p:cNvSpPr>
            <a:spLocks noGrp="1"/>
          </p:cNvSpPr>
          <p:nvPr>
            <p:ph type="title"/>
          </p:nvPr>
        </p:nvSpPr>
        <p:spPr/>
        <p:txBody>
          <a:bodyPr anchor="t">
            <a:normAutofit/>
          </a:bodyPr>
          <a:lstStyle/>
          <a:p>
            <a:r>
              <a:rPr lang="en-US" dirty="0"/>
              <a:t>Platform Security Architecture (PSA)</a:t>
            </a:r>
          </a:p>
        </p:txBody>
      </p:sp>
      <p:sp>
        <p:nvSpPr>
          <p:cNvPr id="11" name="Text Placeholder 10">
            <a:extLst>
              <a:ext uri="{FF2B5EF4-FFF2-40B4-BE49-F238E27FC236}">
                <a16:creationId xmlns:a16="http://schemas.microsoft.com/office/drawing/2014/main" id="{0A4AE399-4A8B-45D4-9C6A-62D2C0477984}"/>
              </a:ext>
            </a:extLst>
          </p:cNvPr>
          <p:cNvSpPr>
            <a:spLocks noGrp="1"/>
          </p:cNvSpPr>
          <p:nvPr>
            <p:ph type="body" sz="quarter" idx="13"/>
          </p:nvPr>
        </p:nvSpPr>
        <p:spPr/>
        <p:txBody>
          <a:bodyPr/>
          <a:lstStyle/>
          <a:p>
            <a:r>
              <a:rPr lang="en-US" dirty="0"/>
              <a:t>Phase 3: Implement with Trusted Firmware-M (TF-M)</a:t>
            </a:r>
          </a:p>
        </p:txBody>
      </p:sp>
      <p:pic>
        <p:nvPicPr>
          <p:cNvPr id="7" name="Content Placeholder 6" descr="A screenshot of a cell phone&#10;&#10;Description automatically generated">
            <a:extLst>
              <a:ext uri="{FF2B5EF4-FFF2-40B4-BE49-F238E27FC236}">
                <a16:creationId xmlns:a16="http://schemas.microsoft.com/office/drawing/2014/main" id="{F84BDA05-97A9-4526-A2E9-EBB022AB5B1A}"/>
              </a:ext>
            </a:extLst>
          </p:cNvPr>
          <p:cNvPicPr>
            <a:picLocks noGrp="1" noChangeAspect="1"/>
          </p:cNvPicPr>
          <p:nvPr>
            <p:ph sz="quarter" idx="21"/>
          </p:nvPr>
        </p:nvPicPr>
        <p:blipFill>
          <a:blip r:embed="rId3"/>
          <a:stretch>
            <a:fillRect/>
          </a:stretch>
        </p:blipFill>
        <p:spPr>
          <a:xfrm>
            <a:off x="479425" y="1995449"/>
            <a:ext cx="8348663" cy="3352876"/>
          </a:xfrm>
        </p:spPr>
      </p:pic>
      <p:sp>
        <p:nvSpPr>
          <p:cNvPr id="4" name="Content Placeholder 3">
            <a:extLst>
              <a:ext uri="{FF2B5EF4-FFF2-40B4-BE49-F238E27FC236}">
                <a16:creationId xmlns:a16="http://schemas.microsoft.com/office/drawing/2014/main" id="{D827CA2F-734B-4737-BEBB-2CCF2C1F8CC3}"/>
              </a:ext>
            </a:extLst>
          </p:cNvPr>
          <p:cNvSpPr>
            <a:spLocks noGrp="1"/>
          </p:cNvSpPr>
          <p:nvPr>
            <p:ph sz="quarter" idx="15"/>
          </p:nvPr>
        </p:nvSpPr>
        <p:spPr>
          <a:xfrm>
            <a:off x="9037637" y="1629597"/>
            <a:ext cx="2782328" cy="4086428"/>
          </a:xfrm>
        </p:spPr>
        <p:txBody>
          <a:bodyPr/>
          <a:lstStyle/>
          <a:p>
            <a:pPr marL="0" indent="0">
              <a:buNone/>
            </a:pPr>
            <a:r>
              <a:rPr lang="en-US" sz="2000" dirty="0"/>
              <a:t>TF-M is an open source, open governance project, providing:</a:t>
            </a:r>
          </a:p>
          <a:p>
            <a:r>
              <a:rPr lang="en-US" sz="2000" dirty="0"/>
              <a:t>Bootloader for authenticated boot</a:t>
            </a:r>
          </a:p>
          <a:p>
            <a:r>
              <a:rPr lang="en-US" sz="2000" dirty="0"/>
              <a:t>Implementation of PSA Firmware Framework</a:t>
            </a:r>
          </a:p>
          <a:p>
            <a:r>
              <a:rPr lang="en-US" sz="2000" dirty="0"/>
              <a:t>Secure Services for Storage, Crypto, Attestation, etc.</a:t>
            </a:r>
          </a:p>
          <a:p>
            <a:r>
              <a:rPr lang="en-US" sz="2000" dirty="0"/>
              <a:t>Multiple OS support</a:t>
            </a:r>
          </a:p>
          <a:p>
            <a:r>
              <a:rPr lang="en-US" sz="2000" dirty="0"/>
              <a:t>Integration guide</a:t>
            </a:r>
          </a:p>
        </p:txBody>
      </p:sp>
    </p:spTree>
    <p:extLst>
      <p:ext uri="{BB962C8B-B14F-4D97-AF65-F5344CB8AC3E}">
        <p14:creationId xmlns:p14="http://schemas.microsoft.com/office/powerpoint/2010/main" val="30044283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DB594F4-F19B-461A-8139-9CD47DDDE716}"/>
              </a:ext>
            </a:extLst>
          </p:cNvPr>
          <p:cNvSpPr>
            <a:spLocks noGrp="1"/>
          </p:cNvSpPr>
          <p:nvPr>
            <p:ph type="title"/>
          </p:nvPr>
        </p:nvSpPr>
        <p:spPr/>
        <p:txBody>
          <a:bodyPr anchor="t">
            <a:normAutofit/>
          </a:bodyPr>
          <a:lstStyle/>
          <a:p>
            <a:r>
              <a:rPr lang="en-GB" dirty="0"/>
              <a:t>Platform Security Architecture (PSA)</a:t>
            </a:r>
          </a:p>
        </p:txBody>
      </p:sp>
      <p:sp>
        <p:nvSpPr>
          <p:cNvPr id="11" name="Text Placeholder 10">
            <a:extLst>
              <a:ext uri="{FF2B5EF4-FFF2-40B4-BE49-F238E27FC236}">
                <a16:creationId xmlns:a16="http://schemas.microsoft.com/office/drawing/2014/main" id="{0A4AE399-4A8B-45D4-9C6A-62D2C0477984}"/>
              </a:ext>
            </a:extLst>
          </p:cNvPr>
          <p:cNvSpPr>
            <a:spLocks noGrp="1"/>
          </p:cNvSpPr>
          <p:nvPr>
            <p:ph type="body" sz="quarter" idx="13"/>
          </p:nvPr>
        </p:nvSpPr>
        <p:spPr/>
        <p:txBody>
          <a:bodyPr/>
          <a:lstStyle/>
          <a:p>
            <a:r>
              <a:rPr lang="en-US" dirty="0"/>
              <a:t>Phase 4: Certify with PSA Certified and PSA Functional API Certification</a:t>
            </a:r>
          </a:p>
        </p:txBody>
      </p:sp>
      <p:sp>
        <p:nvSpPr>
          <p:cNvPr id="4" name="Content Placeholder 3">
            <a:extLst>
              <a:ext uri="{FF2B5EF4-FFF2-40B4-BE49-F238E27FC236}">
                <a16:creationId xmlns:a16="http://schemas.microsoft.com/office/drawing/2014/main" id="{D827CA2F-734B-4737-BEBB-2CCF2C1F8CC3}"/>
              </a:ext>
            </a:extLst>
          </p:cNvPr>
          <p:cNvSpPr>
            <a:spLocks noGrp="1"/>
          </p:cNvSpPr>
          <p:nvPr>
            <p:ph sz="quarter" idx="19"/>
          </p:nvPr>
        </p:nvSpPr>
        <p:spPr>
          <a:xfrm>
            <a:off x="477587" y="1620481"/>
            <a:ext cx="5347480" cy="4515207"/>
          </a:xfrm>
        </p:spPr>
        <p:txBody>
          <a:bodyPr/>
          <a:lstStyle/>
          <a:p>
            <a:pPr algn="l"/>
            <a:endParaRPr lang="en-US" dirty="0"/>
          </a:p>
          <a:p>
            <a:pPr algn="l"/>
            <a:r>
              <a:rPr lang="en-US" dirty="0"/>
              <a:t>Enables testing IoT chipsets and devices to be tested in laboratory conditions, to evaluate their level of security</a:t>
            </a:r>
          </a:p>
          <a:p>
            <a:pPr algn="l"/>
            <a:r>
              <a:rPr lang="en-US" dirty="0"/>
              <a:t>Multi-level assurance for devices, depending on the security requirements established through analysis of threats for a specific use case.</a:t>
            </a:r>
          </a:p>
          <a:p>
            <a:pPr algn="l"/>
            <a:r>
              <a:rPr lang="en-US" dirty="0"/>
              <a:t>Three progressive levels of security certification: foundation, lab-based evaluation, and extensive attacks testing (under development)</a:t>
            </a:r>
          </a:p>
        </p:txBody>
      </p:sp>
      <p:pic>
        <p:nvPicPr>
          <p:cNvPr id="7" name="Content Placeholder 6">
            <a:extLst>
              <a:ext uri="{FF2B5EF4-FFF2-40B4-BE49-F238E27FC236}">
                <a16:creationId xmlns:a16="http://schemas.microsoft.com/office/drawing/2014/main" id="{F84BDA05-97A9-4526-A2E9-EBB022AB5B1A}"/>
              </a:ext>
            </a:extLst>
          </p:cNvPr>
          <p:cNvPicPr>
            <a:picLocks noGrp="1" noChangeAspect="1"/>
          </p:cNvPicPr>
          <p:nvPr>
            <p:ph sz="quarter" idx="21"/>
          </p:nvPr>
        </p:nvPicPr>
        <p:blipFill>
          <a:blip r:embed="rId3"/>
          <a:srcRect/>
          <a:stretch/>
        </p:blipFill>
        <p:spPr>
          <a:xfrm>
            <a:off x="6230936" y="2028887"/>
            <a:ext cx="5481639" cy="3480842"/>
          </a:xfrm>
        </p:spPr>
      </p:pic>
    </p:spTree>
    <p:extLst>
      <p:ext uri="{BB962C8B-B14F-4D97-AF65-F5344CB8AC3E}">
        <p14:creationId xmlns:p14="http://schemas.microsoft.com/office/powerpoint/2010/main" val="3980971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638E5D1-3866-4663-B02D-71699FA3B9D6}"/>
              </a:ext>
            </a:extLst>
          </p:cNvPr>
          <p:cNvSpPr>
            <a:spLocks noGrp="1"/>
          </p:cNvSpPr>
          <p:nvPr>
            <p:ph type="title"/>
          </p:nvPr>
        </p:nvSpPr>
        <p:spPr/>
        <p:txBody>
          <a:bodyPr/>
          <a:lstStyle/>
          <a:p>
            <a:r>
              <a:rPr lang="en-US" dirty="0"/>
              <a:t>Research topics: Federated learning</a:t>
            </a:r>
          </a:p>
        </p:txBody>
      </p:sp>
      <p:sp>
        <p:nvSpPr>
          <p:cNvPr id="10" name="Text Placeholder 9">
            <a:extLst>
              <a:ext uri="{FF2B5EF4-FFF2-40B4-BE49-F238E27FC236}">
                <a16:creationId xmlns:a16="http://schemas.microsoft.com/office/drawing/2014/main" id="{A5060590-1882-4FAB-BF03-07A3A902685A}"/>
              </a:ext>
            </a:extLst>
          </p:cNvPr>
          <p:cNvSpPr>
            <a:spLocks noGrp="1"/>
          </p:cNvSpPr>
          <p:nvPr>
            <p:ph type="body" sz="quarter" idx="13"/>
          </p:nvPr>
        </p:nvSpPr>
        <p:spPr/>
        <p:txBody>
          <a:bodyPr/>
          <a:lstStyle/>
          <a:p>
            <a:r>
              <a:rPr lang="en-US" dirty="0"/>
              <a:t>Training neural models across decentralized edge devices</a:t>
            </a:r>
          </a:p>
        </p:txBody>
      </p:sp>
      <p:sp>
        <p:nvSpPr>
          <p:cNvPr id="11" name="Content Placeholder 10">
            <a:extLst>
              <a:ext uri="{FF2B5EF4-FFF2-40B4-BE49-F238E27FC236}">
                <a16:creationId xmlns:a16="http://schemas.microsoft.com/office/drawing/2014/main" id="{B719D0C1-CF36-42C0-A8B5-D0A3E8F66B75}"/>
              </a:ext>
            </a:extLst>
          </p:cNvPr>
          <p:cNvSpPr>
            <a:spLocks noGrp="1"/>
          </p:cNvSpPr>
          <p:nvPr>
            <p:ph sz="quarter" idx="15"/>
          </p:nvPr>
        </p:nvSpPr>
        <p:spPr/>
        <p:txBody>
          <a:bodyPr/>
          <a:lstStyle/>
          <a:p>
            <a:r>
              <a:rPr lang="en-US" dirty="0"/>
              <a:t>Training global model on local data samples</a:t>
            </a:r>
          </a:p>
          <a:p>
            <a:r>
              <a:rPr lang="en-US" dirty="0"/>
              <a:t>Edge nodes exchanging parameter updates with central server</a:t>
            </a:r>
          </a:p>
          <a:p>
            <a:r>
              <a:rPr lang="en-US" dirty="0"/>
              <a:t>Server aggregates updates and refines model</a:t>
            </a:r>
          </a:p>
        </p:txBody>
      </p:sp>
      <p:pic>
        <p:nvPicPr>
          <p:cNvPr id="14" name="Content Placeholder 13" descr="A picture containing screenshot, sitting, computer&#10;&#10;Description automatically generated">
            <a:extLst>
              <a:ext uri="{FF2B5EF4-FFF2-40B4-BE49-F238E27FC236}">
                <a16:creationId xmlns:a16="http://schemas.microsoft.com/office/drawing/2014/main" id="{CBBF775E-ECDB-4CCD-BDF0-F93223A875DD}"/>
              </a:ext>
            </a:extLst>
          </p:cNvPr>
          <p:cNvPicPr>
            <a:picLocks noGrp="1" noChangeAspect="1"/>
          </p:cNvPicPr>
          <p:nvPr>
            <p:ph sz="quarter" idx="21"/>
          </p:nvPr>
        </p:nvPicPr>
        <p:blipFill>
          <a:blip r:embed="rId3"/>
          <a:stretch>
            <a:fillRect/>
          </a:stretch>
        </p:blipFill>
        <p:spPr>
          <a:xfrm>
            <a:off x="479425" y="1674414"/>
            <a:ext cx="8348663" cy="3994946"/>
          </a:xfrm>
        </p:spPr>
      </p:pic>
    </p:spTree>
    <p:extLst>
      <p:ext uri="{BB962C8B-B14F-4D97-AF65-F5344CB8AC3E}">
        <p14:creationId xmlns:p14="http://schemas.microsoft.com/office/powerpoint/2010/main" val="19018894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638E5D1-3866-4663-B02D-71699FA3B9D6}"/>
              </a:ext>
            </a:extLst>
          </p:cNvPr>
          <p:cNvSpPr>
            <a:spLocks noGrp="1"/>
          </p:cNvSpPr>
          <p:nvPr>
            <p:ph type="title"/>
          </p:nvPr>
        </p:nvSpPr>
        <p:spPr/>
        <p:txBody>
          <a:bodyPr anchor="t">
            <a:normAutofit/>
          </a:bodyPr>
          <a:lstStyle/>
          <a:p>
            <a:r>
              <a:rPr lang="en-US" dirty="0"/>
              <a:t>Research topics: Federated learning</a:t>
            </a:r>
          </a:p>
        </p:txBody>
      </p:sp>
      <p:sp>
        <p:nvSpPr>
          <p:cNvPr id="10" name="Text Placeholder 9">
            <a:extLst>
              <a:ext uri="{FF2B5EF4-FFF2-40B4-BE49-F238E27FC236}">
                <a16:creationId xmlns:a16="http://schemas.microsoft.com/office/drawing/2014/main" id="{A5060590-1882-4FAB-BF03-07A3A902685A}"/>
              </a:ext>
            </a:extLst>
          </p:cNvPr>
          <p:cNvSpPr>
            <a:spLocks noGrp="1"/>
          </p:cNvSpPr>
          <p:nvPr>
            <p:ph type="body" sz="quarter" idx="13"/>
          </p:nvPr>
        </p:nvSpPr>
        <p:spPr/>
        <p:txBody>
          <a:bodyPr>
            <a:normAutofit/>
          </a:bodyPr>
          <a:lstStyle/>
          <a:p>
            <a:pPr>
              <a:lnSpc>
                <a:spcPct val="90000"/>
              </a:lnSpc>
            </a:pPr>
            <a:r>
              <a:rPr lang="en-US" dirty="0"/>
              <a:t>Challenges</a:t>
            </a:r>
          </a:p>
        </p:txBody>
      </p:sp>
      <p:graphicFrame>
        <p:nvGraphicFramePr>
          <p:cNvPr id="12" name="Content Placeholder 5">
            <a:extLst>
              <a:ext uri="{FF2B5EF4-FFF2-40B4-BE49-F238E27FC236}">
                <a16:creationId xmlns:a16="http://schemas.microsoft.com/office/drawing/2014/main" id="{3A3CCB3D-7405-4CEE-B316-C5027890CA8C}"/>
              </a:ext>
            </a:extLst>
          </p:cNvPr>
          <p:cNvGraphicFramePr>
            <a:graphicFrameLocks noGrp="1"/>
          </p:cNvGraphicFramePr>
          <p:nvPr>
            <p:ph idx="1"/>
            <p:extLst>
              <p:ext uri="{D42A27DB-BD31-4B8C-83A1-F6EECF244321}">
                <p14:modId xmlns:p14="http://schemas.microsoft.com/office/powerpoint/2010/main" val="960820364"/>
              </p:ext>
            </p:extLst>
          </p:nvPr>
        </p:nvGraphicFramePr>
        <p:xfrm>
          <a:off x="479425" y="1554163"/>
          <a:ext cx="11233150" cy="4087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6119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622E8-18AF-41E3-8AEE-EEE4FC1DAE6A}"/>
              </a:ext>
            </a:extLst>
          </p:cNvPr>
          <p:cNvSpPr>
            <a:spLocks noGrp="1"/>
          </p:cNvSpPr>
          <p:nvPr>
            <p:ph type="title"/>
          </p:nvPr>
        </p:nvSpPr>
        <p:spPr/>
        <p:txBody>
          <a:bodyPr/>
          <a:lstStyle/>
          <a:p>
            <a:r>
              <a:rPr lang="en-US" dirty="0"/>
              <a:t>Neural model compression and acceleration</a:t>
            </a:r>
          </a:p>
        </p:txBody>
      </p:sp>
      <p:sp>
        <p:nvSpPr>
          <p:cNvPr id="5" name="Content Placeholder 4">
            <a:extLst>
              <a:ext uri="{FF2B5EF4-FFF2-40B4-BE49-F238E27FC236}">
                <a16:creationId xmlns:a16="http://schemas.microsoft.com/office/drawing/2014/main" id="{67A0AB66-7830-4DA1-B8AB-05505FA4A3A5}"/>
              </a:ext>
            </a:extLst>
          </p:cNvPr>
          <p:cNvSpPr>
            <a:spLocks noGrp="1"/>
          </p:cNvSpPr>
          <p:nvPr>
            <p:ph idx="1"/>
          </p:nvPr>
        </p:nvSpPr>
        <p:spPr/>
        <p:txBody>
          <a:bodyPr/>
          <a:lstStyle/>
          <a:p>
            <a:r>
              <a:rPr lang="en-US" dirty="0"/>
              <a:t>Inference performance tends to grow with neural model “depth” (number of layers) </a:t>
            </a:r>
          </a:p>
          <a:p>
            <a:r>
              <a:rPr lang="en-US" dirty="0"/>
              <a:t>This also increases memory requirements and poses challenges to deployment on IoT devices </a:t>
            </a:r>
            <a:r>
              <a:rPr lang="en-US" dirty="0">
                <a:latin typeface="Times New Roman" panose="02020603050405020304" pitchFamily="18" charset="0"/>
                <a:cs typeface="Times New Roman" panose="02020603050405020304" pitchFamily="18" charset="0"/>
              </a:rPr>
              <a:t>→ </a:t>
            </a:r>
            <a:r>
              <a:rPr lang="en-US" dirty="0"/>
              <a:t>model compression becomes necessary </a:t>
            </a:r>
          </a:p>
          <a:p>
            <a:r>
              <a:rPr lang="en-US" dirty="0"/>
              <a:t>Parameter pruning: Remove model parameters that are not critical to performance</a:t>
            </a:r>
          </a:p>
          <a:p>
            <a:r>
              <a:rPr lang="en-US" dirty="0"/>
              <a:t>Knowledge distillation: Train a compact model to behave like a large network (teacher)</a:t>
            </a:r>
          </a:p>
          <a:p>
            <a:r>
              <a:rPr lang="en-US" dirty="0"/>
              <a:t>Convolution operations are computationally expensive </a:t>
            </a:r>
            <a:r>
              <a:rPr lang="en-US" dirty="0">
                <a:latin typeface="Times New Roman" panose="02020603050405020304" pitchFamily="18" charset="0"/>
                <a:cs typeface="Times New Roman" panose="02020603050405020304" pitchFamily="18" charset="0"/>
              </a:rPr>
              <a:t>→ </a:t>
            </a:r>
            <a:r>
              <a:rPr lang="en-US" dirty="0"/>
              <a:t>certain applications (e.g., autonomous vehicles, robotics) require real-time recognition</a:t>
            </a:r>
          </a:p>
          <a:p>
            <a:r>
              <a:rPr lang="en-US" dirty="0"/>
              <a:t>Factorization of convolutional kernels: Decomposition of matrices into products of smaller ones to speed up inference</a:t>
            </a:r>
          </a:p>
        </p:txBody>
      </p:sp>
    </p:spTree>
    <p:extLst>
      <p:ext uri="{BB962C8B-B14F-4D97-AF65-F5344CB8AC3E}">
        <p14:creationId xmlns:p14="http://schemas.microsoft.com/office/powerpoint/2010/main" val="1630025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73194-F2D1-4725-9122-B91740C13723}"/>
              </a:ext>
            </a:extLst>
          </p:cNvPr>
          <p:cNvSpPr>
            <a:spLocks noGrp="1"/>
          </p:cNvSpPr>
          <p:nvPr>
            <p:ph type="title"/>
          </p:nvPr>
        </p:nvSpPr>
        <p:spPr/>
        <p:txBody>
          <a:bodyPr/>
          <a:lstStyle/>
          <a:p>
            <a:r>
              <a:rPr lang="en-US" dirty="0"/>
              <a:t>Model pruning</a:t>
            </a:r>
          </a:p>
        </p:txBody>
      </p:sp>
      <p:sp>
        <p:nvSpPr>
          <p:cNvPr id="11" name="Text Placeholder 10">
            <a:extLst>
              <a:ext uri="{FF2B5EF4-FFF2-40B4-BE49-F238E27FC236}">
                <a16:creationId xmlns:a16="http://schemas.microsoft.com/office/drawing/2014/main" id="{958122F0-845A-4C3C-9D4F-66117435ABC4}"/>
              </a:ext>
            </a:extLst>
          </p:cNvPr>
          <p:cNvSpPr>
            <a:spLocks noGrp="1"/>
          </p:cNvSpPr>
          <p:nvPr>
            <p:ph type="body" sz="quarter" idx="13"/>
          </p:nvPr>
        </p:nvSpPr>
        <p:spPr/>
        <p:txBody>
          <a:bodyPr/>
          <a:lstStyle/>
          <a:p>
            <a:r>
              <a:rPr lang="en-US" dirty="0"/>
              <a:t>Supported in hardware to improve efficiency</a:t>
            </a:r>
          </a:p>
        </p:txBody>
      </p:sp>
      <p:sp>
        <p:nvSpPr>
          <p:cNvPr id="13" name="Content Placeholder 12">
            <a:extLst>
              <a:ext uri="{FF2B5EF4-FFF2-40B4-BE49-F238E27FC236}">
                <a16:creationId xmlns:a16="http://schemas.microsoft.com/office/drawing/2014/main" id="{4F1EF75C-2366-4F94-A518-CD708992B2CD}"/>
              </a:ext>
            </a:extLst>
          </p:cNvPr>
          <p:cNvSpPr>
            <a:spLocks noGrp="1"/>
          </p:cNvSpPr>
          <p:nvPr>
            <p:ph idx="1"/>
          </p:nvPr>
        </p:nvSpPr>
        <p:spPr/>
        <p:txBody>
          <a:bodyPr/>
          <a:lstStyle/>
          <a:p>
            <a:endParaRPr lang="en-US" dirty="0"/>
          </a:p>
          <a:p>
            <a:r>
              <a:rPr lang="en-US" dirty="0"/>
              <a:t>Many weights have small values after training (low importance), hence can be removed (synapse pruning)</a:t>
            </a:r>
          </a:p>
          <a:p>
            <a:r>
              <a:rPr lang="en-US" dirty="0"/>
              <a:t>Hidden units with no input connections can be removed (neuron pruning)</a:t>
            </a:r>
          </a:p>
          <a:p>
            <a:r>
              <a:rPr lang="en-US" dirty="0"/>
              <a:t>Retraining necessary to preserve accuracy</a:t>
            </a:r>
          </a:p>
          <a:p>
            <a:r>
              <a:rPr lang="en-US" dirty="0"/>
              <a:t>Pruning usually an iterative process</a:t>
            </a:r>
          </a:p>
          <a:p>
            <a:endParaRPr lang="en-US" dirty="0"/>
          </a:p>
        </p:txBody>
      </p:sp>
      <p:pic>
        <p:nvPicPr>
          <p:cNvPr id="14" name="Content Placeholder 9" descr="A close up of a logo&#10;&#10;Description automatically generated">
            <a:extLst>
              <a:ext uri="{FF2B5EF4-FFF2-40B4-BE49-F238E27FC236}">
                <a16:creationId xmlns:a16="http://schemas.microsoft.com/office/drawing/2014/main" id="{F5696083-B638-4516-B633-84F5A290AE95}"/>
              </a:ext>
            </a:extLst>
          </p:cNvPr>
          <p:cNvPicPr>
            <a:picLocks noChangeAspect="1"/>
          </p:cNvPicPr>
          <p:nvPr/>
        </p:nvPicPr>
        <p:blipFill>
          <a:blip r:embed="rId3"/>
          <a:stretch>
            <a:fillRect/>
          </a:stretch>
        </p:blipFill>
        <p:spPr>
          <a:xfrm>
            <a:off x="6230937" y="2096177"/>
            <a:ext cx="5481638" cy="3152231"/>
          </a:xfrm>
          <a:prstGeom prst="rect">
            <a:avLst/>
          </a:prstGeom>
        </p:spPr>
      </p:pic>
    </p:spTree>
    <p:extLst>
      <p:ext uri="{BB962C8B-B14F-4D97-AF65-F5344CB8AC3E}">
        <p14:creationId xmlns:p14="http://schemas.microsoft.com/office/powerpoint/2010/main" val="39255501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2CE829-099F-41BD-8FA1-EF9F5834D76B}"/>
              </a:ext>
            </a:extLst>
          </p:cNvPr>
          <p:cNvSpPr>
            <a:spLocks noGrp="1"/>
          </p:cNvSpPr>
          <p:nvPr>
            <p:ph type="title"/>
          </p:nvPr>
        </p:nvSpPr>
        <p:spPr/>
        <p:txBody>
          <a:bodyPr/>
          <a:lstStyle/>
          <a:p>
            <a:r>
              <a:rPr lang="en-US" dirty="0"/>
              <a:t>Current state of IoT landscape</a:t>
            </a:r>
          </a:p>
        </p:txBody>
      </p:sp>
      <p:sp>
        <p:nvSpPr>
          <p:cNvPr id="6" name="Text Placeholder 5">
            <a:extLst>
              <a:ext uri="{FF2B5EF4-FFF2-40B4-BE49-F238E27FC236}">
                <a16:creationId xmlns:a16="http://schemas.microsoft.com/office/drawing/2014/main" id="{E7C39D72-B8E8-464F-B8D3-4B4219392D96}"/>
              </a:ext>
            </a:extLst>
          </p:cNvPr>
          <p:cNvSpPr>
            <a:spLocks noGrp="1"/>
          </p:cNvSpPr>
          <p:nvPr>
            <p:ph type="body" sz="quarter" idx="13"/>
          </p:nvPr>
        </p:nvSpPr>
        <p:spPr/>
        <p:txBody>
          <a:bodyPr/>
          <a:lstStyle/>
          <a:p>
            <a:r>
              <a:rPr lang="en-US" dirty="0"/>
              <a:t>Faster growth than previously anticipated</a:t>
            </a:r>
          </a:p>
        </p:txBody>
      </p:sp>
      <p:sp>
        <p:nvSpPr>
          <p:cNvPr id="8" name="Content Placeholder 7">
            <a:extLst>
              <a:ext uri="{FF2B5EF4-FFF2-40B4-BE49-F238E27FC236}">
                <a16:creationId xmlns:a16="http://schemas.microsoft.com/office/drawing/2014/main" id="{47CA0F93-67D1-4C1C-A2F0-2E8A1C44CCA8}"/>
              </a:ext>
            </a:extLst>
          </p:cNvPr>
          <p:cNvSpPr>
            <a:spLocks noGrp="1"/>
          </p:cNvSpPr>
          <p:nvPr>
            <p:ph sz="quarter" idx="21"/>
          </p:nvPr>
        </p:nvSpPr>
        <p:spPr/>
        <p:txBody>
          <a:bodyPr/>
          <a:lstStyle/>
          <a:p>
            <a:r>
              <a:rPr lang="en-US" dirty="0"/>
              <a:t>Growth driven by expansion of connected consumer market, fast penetration of voice-controlled personal assistants (e.g., Alexa), and increase in mobile machine-to-machine connections</a:t>
            </a:r>
          </a:p>
          <a:p>
            <a:r>
              <a:rPr lang="en-US" dirty="0"/>
              <a:t>Most businesses start with systems that serve a single application </a:t>
            </a:r>
            <a:r>
              <a:rPr lang="en-US" dirty="0">
                <a:latin typeface="Times New Roman" panose="02020603050405020304" pitchFamily="18" charset="0"/>
                <a:cs typeface="Times New Roman" panose="02020603050405020304" pitchFamily="18" charset="0"/>
              </a:rPr>
              <a:t>→ </a:t>
            </a:r>
            <a:r>
              <a:rPr lang="en-US" dirty="0"/>
              <a:t>rapid return of investment, but not maximizing full potential of IoT</a:t>
            </a:r>
          </a:p>
          <a:p>
            <a:r>
              <a:rPr lang="en-US" dirty="0"/>
              <a:t>More investment in medical IoT, industrial IoT, and intelligent transportation</a:t>
            </a:r>
          </a:p>
          <a:p>
            <a:r>
              <a:rPr lang="en-US" dirty="0"/>
              <a:t>Evidence of security vulnerabilities continue to affect consumer trust and limit adoption</a:t>
            </a:r>
          </a:p>
        </p:txBody>
      </p:sp>
      <p:grpSp>
        <p:nvGrpSpPr>
          <p:cNvPr id="9" name="Group 8">
            <a:extLst>
              <a:ext uri="{FF2B5EF4-FFF2-40B4-BE49-F238E27FC236}">
                <a16:creationId xmlns:a16="http://schemas.microsoft.com/office/drawing/2014/main" id="{2CFA32F1-F9E0-400E-A393-11DD01714653}"/>
              </a:ext>
            </a:extLst>
          </p:cNvPr>
          <p:cNvGrpSpPr/>
          <p:nvPr/>
        </p:nvGrpSpPr>
        <p:grpSpPr>
          <a:xfrm>
            <a:off x="9127380" y="2106365"/>
            <a:ext cx="2585195" cy="1404875"/>
            <a:chOff x="4949561" y="2301220"/>
            <a:chExt cx="2927766" cy="1591037"/>
          </a:xfrm>
        </p:grpSpPr>
        <p:sp>
          <p:nvSpPr>
            <p:cNvPr id="10" name="100 Shipped">
              <a:extLst>
                <a:ext uri="{FF2B5EF4-FFF2-40B4-BE49-F238E27FC236}">
                  <a16:creationId xmlns:a16="http://schemas.microsoft.com/office/drawing/2014/main" id="{97DBC24B-0381-4B36-918B-E07234595232}"/>
                </a:ext>
              </a:extLst>
            </p:cNvPr>
            <p:cNvSpPr/>
            <p:nvPr/>
          </p:nvSpPr>
          <p:spPr>
            <a:xfrm>
              <a:off x="5103866" y="3150433"/>
              <a:ext cx="2761419" cy="7418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defTabSz="455613">
                <a:defRPr>
                  <a:solidFill>
                    <a:schemeClr val="tx1"/>
                  </a:solidFill>
                  <a:latin typeface="Calibri" pitchFamily="34" charset="0"/>
                  <a:ea typeface="ＭＳ Ｐゴシック" pitchFamily="34" charset="-128"/>
                </a:defRPr>
              </a:lvl1pPr>
              <a:lvl2pPr marL="742950" indent="-285750" defTabSz="455613">
                <a:defRPr>
                  <a:solidFill>
                    <a:schemeClr val="tx1"/>
                  </a:solidFill>
                  <a:latin typeface="Calibri" pitchFamily="34" charset="0"/>
                  <a:ea typeface="ＭＳ Ｐゴシック" pitchFamily="34" charset="-128"/>
                </a:defRPr>
              </a:lvl2pPr>
              <a:lvl3pPr marL="1143000" indent="-228600" defTabSz="455613">
                <a:defRPr>
                  <a:solidFill>
                    <a:schemeClr val="tx1"/>
                  </a:solidFill>
                  <a:latin typeface="Calibri" pitchFamily="34" charset="0"/>
                  <a:ea typeface="ＭＳ Ｐゴシック" pitchFamily="34" charset="-128"/>
                </a:defRPr>
              </a:lvl3pPr>
              <a:lvl4pPr marL="1600200" indent="-228600" defTabSz="455613">
                <a:defRPr>
                  <a:solidFill>
                    <a:schemeClr val="tx1"/>
                  </a:solidFill>
                  <a:latin typeface="Calibri" pitchFamily="34" charset="0"/>
                  <a:ea typeface="ＭＳ Ｐゴシック" pitchFamily="34" charset="-128"/>
                </a:defRPr>
              </a:lvl4pPr>
              <a:lvl5pPr marL="2057400" indent="-228600" defTabSz="455613">
                <a:defRPr>
                  <a:solidFill>
                    <a:schemeClr val="tx1"/>
                  </a:solidFill>
                  <a:latin typeface="Calibri" pitchFamily="34" charset="0"/>
                  <a:ea typeface="ＭＳ Ｐゴシック" pitchFamily="34" charset="-128"/>
                </a:defRPr>
              </a:lvl5pPr>
              <a:lvl6pPr marL="2514600" indent="-228600" defTabSz="455613"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5613"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5613"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5613"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defRPr/>
              </a:pPr>
              <a:r>
                <a:rPr lang="en-US" altLang="en-US" sz="1400" dirty="0">
                  <a:solidFill>
                    <a:schemeClr val="accent1"/>
                  </a:solidFill>
                  <a:latin typeface="+mn-lt"/>
                </a:rPr>
                <a:t>Internet-connected devices at the end of 2019</a:t>
              </a:r>
            </a:p>
          </p:txBody>
        </p:sp>
        <p:sp>
          <p:nvSpPr>
            <p:cNvPr id="11" name="Freeform 43">
              <a:extLst>
                <a:ext uri="{FF2B5EF4-FFF2-40B4-BE49-F238E27FC236}">
                  <a16:creationId xmlns:a16="http://schemas.microsoft.com/office/drawing/2014/main" id="{90376ADF-C23D-4E45-A717-02B2A4F2F49D}"/>
                </a:ext>
              </a:extLst>
            </p:cNvPr>
            <p:cNvSpPr/>
            <p:nvPr/>
          </p:nvSpPr>
          <p:spPr>
            <a:xfrm>
              <a:off x="5009667" y="2371367"/>
              <a:ext cx="2867660" cy="1477282"/>
            </a:xfrm>
            <a:custGeom>
              <a:avLst/>
              <a:gdLst>
                <a:gd name="connsiteX0" fmla="*/ 178326 w 1430409"/>
                <a:gd name="connsiteY0" fmla="*/ 0 h 717102"/>
                <a:gd name="connsiteX1" fmla="*/ 1430409 w 1430409"/>
                <a:gd name="connsiteY1" fmla="*/ 0 h 717102"/>
                <a:gd name="connsiteX2" fmla="*/ 1430409 w 1430409"/>
                <a:gd name="connsiteY2" fmla="*/ 717102 h 717102"/>
                <a:gd name="connsiteX3" fmla="*/ 0 w 1430409"/>
                <a:gd name="connsiteY3" fmla="*/ 717102 h 717102"/>
                <a:gd name="connsiteX4" fmla="*/ 0 w 1430409"/>
                <a:gd name="connsiteY4" fmla="*/ 178327 h 717102"/>
                <a:gd name="connsiteX0" fmla="*/ 127526 w 1430409"/>
                <a:gd name="connsiteY0" fmla="*/ 0 h 717102"/>
                <a:gd name="connsiteX1" fmla="*/ 1430409 w 1430409"/>
                <a:gd name="connsiteY1" fmla="*/ 0 h 717102"/>
                <a:gd name="connsiteX2" fmla="*/ 1430409 w 1430409"/>
                <a:gd name="connsiteY2" fmla="*/ 717102 h 717102"/>
                <a:gd name="connsiteX3" fmla="*/ 0 w 1430409"/>
                <a:gd name="connsiteY3" fmla="*/ 717102 h 717102"/>
                <a:gd name="connsiteX4" fmla="*/ 0 w 1430409"/>
                <a:gd name="connsiteY4" fmla="*/ 178327 h 717102"/>
                <a:gd name="connsiteX0" fmla="*/ 127526 w 1430409"/>
                <a:gd name="connsiteY0" fmla="*/ 0 h 717102"/>
                <a:gd name="connsiteX1" fmla="*/ 1430409 w 1430409"/>
                <a:gd name="connsiteY1" fmla="*/ 0 h 717102"/>
                <a:gd name="connsiteX2" fmla="*/ 1430409 w 1430409"/>
                <a:gd name="connsiteY2" fmla="*/ 717102 h 717102"/>
                <a:gd name="connsiteX3" fmla="*/ 0 w 1430409"/>
                <a:gd name="connsiteY3" fmla="*/ 717102 h 717102"/>
                <a:gd name="connsiteX4" fmla="*/ 0 w 1430409"/>
                <a:gd name="connsiteY4" fmla="*/ 127527 h 717102"/>
                <a:gd name="connsiteX0" fmla="*/ 127526 w 1430409"/>
                <a:gd name="connsiteY0" fmla="*/ 0 h 717102"/>
                <a:gd name="connsiteX1" fmla="*/ 1430409 w 1430409"/>
                <a:gd name="connsiteY1" fmla="*/ 0 h 717102"/>
                <a:gd name="connsiteX2" fmla="*/ 1430409 w 1430409"/>
                <a:gd name="connsiteY2" fmla="*/ 717102 h 717102"/>
                <a:gd name="connsiteX3" fmla="*/ 0 w 1430409"/>
                <a:gd name="connsiteY3" fmla="*/ 717102 h 717102"/>
                <a:gd name="connsiteX4" fmla="*/ 0 w 1430409"/>
                <a:gd name="connsiteY4" fmla="*/ 168348 h 717102"/>
                <a:gd name="connsiteX0" fmla="*/ 127526 w 1430409"/>
                <a:gd name="connsiteY0" fmla="*/ 0 h 717102"/>
                <a:gd name="connsiteX1" fmla="*/ 1430409 w 1430409"/>
                <a:gd name="connsiteY1" fmla="*/ 0 h 717102"/>
                <a:gd name="connsiteX2" fmla="*/ 1430409 w 1430409"/>
                <a:gd name="connsiteY2" fmla="*/ 717102 h 717102"/>
                <a:gd name="connsiteX3" fmla="*/ 0 w 1430409"/>
                <a:gd name="connsiteY3" fmla="*/ 717102 h 717102"/>
                <a:gd name="connsiteX4" fmla="*/ 0 w 1430409"/>
                <a:gd name="connsiteY4" fmla="*/ 120259 h 717102"/>
                <a:gd name="connsiteX0" fmla="*/ 127526 w 1430409"/>
                <a:gd name="connsiteY0" fmla="*/ 0 h 717102"/>
                <a:gd name="connsiteX1" fmla="*/ 1430409 w 1430409"/>
                <a:gd name="connsiteY1" fmla="*/ 0 h 717102"/>
                <a:gd name="connsiteX2" fmla="*/ 1430409 w 1430409"/>
                <a:gd name="connsiteY2" fmla="*/ 717102 h 717102"/>
                <a:gd name="connsiteX3" fmla="*/ 0 w 1430409"/>
                <a:gd name="connsiteY3" fmla="*/ 717102 h 717102"/>
                <a:gd name="connsiteX4" fmla="*/ 0 w 1430409"/>
                <a:gd name="connsiteY4" fmla="*/ 142700 h 717102"/>
                <a:gd name="connsiteX0" fmla="*/ 127526 w 1430409"/>
                <a:gd name="connsiteY0" fmla="*/ 0 h 717102"/>
                <a:gd name="connsiteX1" fmla="*/ 1430409 w 1430409"/>
                <a:gd name="connsiteY1" fmla="*/ 0 h 717102"/>
                <a:gd name="connsiteX2" fmla="*/ 1430409 w 1430409"/>
                <a:gd name="connsiteY2" fmla="*/ 717102 h 717102"/>
                <a:gd name="connsiteX3" fmla="*/ 0 w 1430409"/>
                <a:gd name="connsiteY3" fmla="*/ 717102 h 717102"/>
                <a:gd name="connsiteX4" fmla="*/ 3329 w 1430409"/>
                <a:gd name="connsiteY4" fmla="*/ 113541 h 717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0409" h="717102">
                  <a:moveTo>
                    <a:pt x="127526" y="0"/>
                  </a:moveTo>
                  <a:lnTo>
                    <a:pt x="1430409" y="0"/>
                  </a:lnTo>
                  <a:lnTo>
                    <a:pt x="1430409" y="717102"/>
                  </a:lnTo>
                  <a:lnTo>
                    <a:pt x="0" y="717102"/>
                  </a:lnTo>
                  <a:cubicBezTo>
                    <a:pt x="0" y="525635"/>
                    <a:pt x="3329" y="305008"/>
                    <a:pt x="3329" y="113541"/>
                  </a:cubicBez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44">
              <a:extLst>
                <a:ext uri="{FF2B5EF4-FFF2-40B4-BE49-F238E27FC236}">
                  <a16:creationId xmlns:a16="http://schemas.microsoft.com/office/drawing/2014/main" id="{83B8BD13-6CA2-4F54-93C5-B5E7F8BB4349}"/>
                </a:ext>
              </a:extLst>
            </p:cNvPr>
            <p:cNvSpPr/>
            <p:nvPr/>
          </p:nvSpPr>
          <p:spPr>
            <a:xfrm rot="5400000" flipV="1">
              <a:off x="4949561" y="2301220"/>
              <a:ext cx="144953" cy="144953"/>
            </a:xfrm>
            <a:custGeom>
              <a:avLst/>
              <a:gdLst>
                <a:gd name="connsiteX0" fmla="*/ 1716375 w 4433572"/>
                <a:gd name="connsiteY0" fmla="*/ 1716373 h 4433570"/>
                <a:gd name="connsiteX1" fmla="*/ 1716375 w 4433572"/>
                <a:gd name="connsiteY1" fmla="*/ 0 h 4433570"/>
                <a:gd name="connsiteX2" fmla="*/ 2717199 w 4433572"/>
                <a:gd name="connsiteY2" fmla="*/ 0 h 4433570"/>
                <a:gd name="connsiteX3" fmla="*/ 2717199 w 4433572"/>
                <a:gd name="connsiteY3" fmla="*/ 1716373 h 4433570"/>
                <a:gd name="connsiteX4" fmla="*/ 4433572 w 4433572"/>
                <a:gd name="connsiteY4" fmla="*/ 1716373 h 4433570"/>
                <a:gd name="connsiteX5" fmla="*/ 4433572 w 4433572"/>
                <a:gd name="connsiteY5" fmla="*/ 2717197 h 4433570"/>
                <a:gd name="connsiteX6" fmla="*/ 2717199 w 4433572"/>
                <a:gd name="connsiteY6" fmla="*/ 2717197 h 4433570"/>
                <a:gd name="connsiteX7" fmla="*/ 2717199 w 4433572"/>
                <a:gd name="connsiteY7" fmla="*/ 1716373 h 4433570"/>
                <a:gd name="connsiteX8" fmla="*/ 1716374 w 4433572"/>
                <a:gd name="connsiteY8" fmla="*/ 4433570 h 4433570"/>
                <a:gd name="connsiteX9" fmla="*/ 1716374 w 4433572"/>
                <a:gd name="connsiteY9" fmla="*/ 2717197 h 4433570"/>
                <a:gd name="connsiteX10" fmla="*/ 2717198 w 4433572"/>
                <a:gd name="connsiteY10" fmla="*/ 2717197 h 4433570"/>
                <a:gd name="connsiteX11" fmla="*/ 2717198 w 4433572"/>
                <a:gd name="connsiteY11" fmla="*/ 4433570 h 4433570"/>
                <a:gd name="connsiteX12" fmla="*/ 0 w 4433572"/>
                <a:gd name="connsiteY12" fmla="*/ 2717197 h 4433570"/>
                <a:gd name="connsiteX13" fmla="*/ 0 w 4433572"/>
                <a:gd name="connsiteY13" fmla="*/ 1716373 h 4433570"/>
                <a:gd name="connsiteX14" fmla="*/ 1716373 w 4433572"/>
                <a:gd name="connsiteY14" fmla="*/ 1716373 h 4433570"/>
                <a:gd name="connsiteX15" fmla="*/ 1716373 w 4433572"/>
                <a:gd name="connsiteY15" fmla="*/ 2717197 h 443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33572" h="4433570">
                  <a:moveTo>
                    <a:pt x="1716375" y="1716373"/>
                  </a:moveTo>
                  <a:lnTo>
                    <a:pt x="1716375" y="0"/>
                  </a:lnTo>
                  <a:lnTo>
                    <a:pt x="2717199" y="0"/>
                  </a:lnTo>
                  <a:lnTo>
                    <a:pt x="2717199" y="1716373"/>
                  </a:lnTo>
                  <a:lnTo>
                    <a:pt x="4433572" y="1716373"/>
                  </a:lnTo>
                  <a:lnTo>
                    <a:pt x="4433572" y="2717197"/>
                  </a:lnTo>
                  <a:lnTo>
                    <a:pt x="2717199" y="2717197"/>
                  </a:lnTo>
                  <a:lnTo>
                    <a:pt x="2717199" y="1716373"/>
                  </a:lnTo>
                  <a:close/>
                  <a:moveTo>
                    <a:pt x="1716374" y="4433570"/>
                  </a:moveTo>
                  <a:lnTo>
                    <a:pt x="1716374" y="2717197"/>
                  </a:lnTo>
                  <a:lnTo>
                    <a:pt x="2717198" y="2717197"/>
                  </a:lnTo>
                  <a:lnTo>
                    <a:pt x="2717198" y="4433570"/>
                  </a:lnTo>
                  <a:close/>
                  <a:moveTo>
                    <a:pt x="0" y="2717197"/>
                  </a:moveTo>
                  <a:lnTo>
                    <a:pt x="0" y="1716373"/>
                  </a:lnTo>
                  <a:lnTo>
                    <a:pt x="1716373" y="1716373"/>
                  </a:lnTo>
                  <a:lnTo>
                    <a:pt x="1716373" y="271719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100 Shipped">
              <a:extLst>
                <a:ext uri="{FF2B5EF4-FFF2-40B4-BE49-F238E27FC236}">
                  <a16:creationId xmlns:a16="http://schemas.microsoft.com/office/drawing/2014/main" id="{9FD4DF10-8F32-4079-A1F4-02B48E4CA9D2}"/>
                </a:ext>
              </a:extLst>
            </p:cNvPr>
            <p:cNvSpPr/>
            <p:nvPr/>
          </p:nvSpPr>
          <p:spPr>
            <a:xfrm>
              <a:off x="5103866" y="2338463"/>
              <a:ext cx="2773461" cy="7418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defTabSz="455613">
                <a:defRPr>
                  <a:solidFill>
                    <a:schemeClr val="tx1"/>
                  </a:solidFill>
                  <a:latin typeface="Calibri" pitchFamily="34" charset="0"/>
                  <a:ea typeface="ＭＳ Ｐゴシック" pitchFamily="34" charset="-128"/>
                </a:defRPr>
              </a:lvl1pPr>
              <a:lvl2pPr marL="742950" indent="-285750" defTabSz="455613">
                <a:defRPr>
                  <a:solidFill>
                    <a:schemeClr val="tx1"/>
                  </a:solidFill>
                  <a:latin typeface="Calibri" pitchFamily="34" charset="0"/>
                  <a:ea typeface="ＭＳ Ｐゴシック" pitchFamily="34" charset="-128"/>
                </a:defRPr>
              </a:lvl2pPr>
              <a:lvl3pPr marL="1143000" indent="-228600" defTabSz="455613">
                <a:defRPr>
                  <a:solidFill>
                    <a:schemeClr val="tx1"/>
                  </a:solidFill>
                  <a:latin typeface="Calibri" pitchFamily="34" charset="0"/>
                  <a:ea typeface="ＭＳ Ｐゴシック" pitchFamily="34" charset="-128"/>
                </a:defRPr>
              </a:lvl3pPr>
              <a:lvl4pPr marL="1600200" indent="-228600" defTabSz="455613">
                <a:defRPr>
                  <a:solidFill>
                    <a:schemeClr val="tx1"/>
                  </a:solidFill>
                  <a:latin typeface="Calibri" pitchFamily="34" charset="0"/>
                  <a:ea typeface="ＭＳ Ｐゴシック" pitchFamily="34" charset="-128"/>
                </a:defRPr>
              </a:lvl4pPr>
              <a:lvl5pPr marL="2057400" indent="-228600" defTabSz="455613">
                <a:defRPr>
                  <a:solidFill>
                    <a:schemeClr val="tx1"/>
                  </a:solidFill>
                  <a:latin typeface="Calibri" pitchFamily="34" charset="0"/>
                  <a:ea typeface="ＭＳ Ｐゴシック" pitchFamily="34" charset="-128"/>
                </a:defRPr>
              </a:lvl5pPr>
              <a:lvl6pPr marL="2514600" indent="-228600" defTabSz="455613"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5613"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5613"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5613"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defRPr/>
              </a:pPr>
              <a:r>
                <a:rPr lang="en-US" sz="5400" b="1" dirty="0">
                  <a:solidFill>
                    <a:schemeClr val="accent1"/>
                  </a:solidFill>
                  <a:ea typeface="Calibri" charset="0"/>
                  <a:cs typeface="Calibri" charset="0"/>
                </a:rPr>
                <a:t>9.5bn</a:t>
              </a:r>
              <a:endParaRPr lang="en-US" altLang="en-US" sz="5000" dirty="0">
                <a:solidFill>
                  <a:schemeClr val="accent1"/>
                </a:solidFill>
                <a:latin typeface="+mn-lt"/>
              </a:endParaRPr>
            </a:p>
          </p:txBody>
        </p:sp>
      </p:grpSp>
    </p:spTree>
    <p:extLst>
      <p:ext uri="{BB962C8B-B14F-4D97-AF65-F5344CB8AC3E}">
        <p14:creationId xmlns:p14="http://schemas.microsoft.com/office/powerpoint/2010/main" val="1142932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EB41C-AB1E-4116-9E65-36582854C4F2}"/>
              </a:ext>
            </a:extLst>
          </p:cNvPr>
          <p:cNvSpPr>
            <a:spLocks noGrp="1"/>
          </p:cNvSpPr>
          <p:nvPr>
            <p:ph type="title"/>
          </p:nvPr>
        </p:nvSpPr>
        <p:spPr/>
        <p:txBody>
          <a:bodyPr/>
          <a:lstStyle/>
          <a:p>
            <a:r>
              <a:rPr lang="en-US" dirty="0"/>
              <a:t>More value created from data</a:t>
            </a:r>
          </a:p>
        </p:txBody>
      </p:sp>
      <p:sp>
        <p:nvSpPr>
          <p:cNvPr id="5" name="Content Placeholder 4">
            <a:extLst>
              <a:ext uri="{FF2B5EF4-FFF2-40B4-BE49-F238E27FC236}">
                <a16:creationId xmlns:a16="http://schemas.microsoft.com/office/drawing/2014/main" id="{4A680D55-2583-4FF5-8522-19E199CD8671}"/>
              </a:ext>
            </a:extLst>
          </p:cNvPr>
          <p:cNvSpPr>
            <a:spLocks noGrp="1"/>
          </p:cNvSpPr>
          <p:nvPr>
            <p:ph sz="quarter" idx="21"/>
          </p:nvPr>
        </p:nvSpPr>
        <p:spPr/>
        <p:txBody>
          <a:bodyPr/>
          <a:lstStyle/>
          <a:p>
            <a:r>
              <a:rPr lang="en-US" dirty="0"/>
              <a:t>Data still largely used for process monitoring and optimization</a:t>
            </a:r>
          </a:p>
          <a:p>
            <a:r>
              <a:rPr lang="en-US" dirty="0"/>
              <a:t>Additional value created from forecasts based on IoT data collected, e.g., in predictive maintenance (automotive IoT)</a:t>
            </a:r>
          </a:p>
          <a:p>
            <a:r>
              <a:rPr lang="en-US" dirty="0"/>
              <a:t>Feeding data into the operation of other systems, e.g., interconnecting distribution and manufacturing (value chain)</a:t>
            </a:r>
          </a:p>
          <a:p>
            <a:r>
              <a:rPr lang="en-US" dirty="0"/>
              <a:t>Increasing appetite to use machine learning (ML) and artificial intelligence (AI) to extract hidden knowledge from massive amounts of data collected by sensors</a:t>
            </a:r>
          </a:p>
          <a:p>
            <a:r>
              <a:rPr lang="en-US" dirty="0"/>
              <a:t>Hardware is mature </a:t>
            </a:r>
            <a:r>
              <a:rPr lang="en-US" dirty="0">
                <a:latin typeface="Times New Roman" panose="02020603050405020304" pitchFamily="18" charset="0"/>
                <a:cs typeface="Times New Roman" panose="02020603050405020304" pitchFamily="18" charset="0"/>
              </a:rPr>
              <a:t>→ </a:t>
            </a:r>
            <a:r>
              <a:rPr lang="en-US" dirty="0">
                <a:cs typeface="Times New Roman" panose="02020603050405020304" pitchFamily="18" charset="0"/>
              </a:rPr>
              <a:t>n</a:t>
            </a:r>
            <a:r>
              <a:rPr lang="en-US" dirty="0"/>
              <a:t>ew edge computing methods needed</a:t>
            </a:r>
          </a:p>
        </p:txBody>
      </p:sp>
      <p:grpSp>
        <p:nvGrpSpPr>
          <p:cNvPr id="7" name="Group 6">
            <a:extLst>
              <a:ext uri="{FF2B5EF4-FFF2-40B4-BE49-F238E27FC236}">
                <a16:creationId xmlns:a16="http://schemas.microsoft.com/office/drawing/2014/main" id="{EB118B01-F0EB-4AE2-918F-24B3D54C2D94}"/>
              </a:ext>
            </a:extLst>
          </p:cNvPr>
          <p:cNvGrpSpPr/>
          <p:nvPr/>
        </p:nvGrpSpPr>
        <p:grpSpPr>
          <a:xfrm>
            <a:off x="9228101" y="2041975"/>
            <a:ext cx="2484474" cy="3166129"/>
            <a:chOff x="6448423" y="5227576"/>
            <a:chExt cx="2152136" cy="1630424"/>
          </a:xfrm>
        </p:grpSpPr>
        <p:sp>
          <p:nvSpPr>
            <p:cNvPr id="9" name="Rectangle 8">
              <a:extLst>
                <a:ext uri="{FF2B5EF4-FFF2-40B4-BE49-F238E27FC236}">
                  <a16:creationId xmlns:a16="http://schemas.microsoft.com/office/drawing/2014/main" id="{D6BF2B78-9D78-4C53-9F72-AF8B591BD615}"/>
                </a:ext>
              </a:extLst>
            </p:cNvPr>
            <p:cNvSpPr/>
            <p:nvPr/>
          </p:nvSpPr>
          <p:spPr>
            <a:xfrm>
              <a:off x="6448425" y="5227576"/>
              <a:ext cx="2152134" cy="1630424"/>
            </a:xfrm>
            <a:prstGeom prst="rect">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421C0CF9-9F59-457A-88DE-FD0973686322}"/>
                </a:ext>
              </a:extLst>
            </p:cNvPr>
            <p:cNvSpPr/>
            <p:nvPr/>
          </p:nvSpPr>
          <p:spPr bwMode="auto">
            <a:xfrm>
              <a:off x="6448423" y="5582201"/>
              <a:ext cx="2152136" cy="921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defRPr/>
              </a:pPr>
              <a:r>
                <a:rPr lang="en-US" sz="2000" dirty="0">
                  <a:ea typeface="Calibri" charset="0"/>
                  <a:cs typeface="Calibri" charset="0"/>
                </a:rPr>
                <a:t>Essential to build AI capabilities to increase the value of the data gathered</a:t>
              </a:r>
            </a:p>
          </p:txBody>
        </p:sp>
      </p:grpSp>
      <p:sp>
        <p:nvSpPr>
          <p:cNvPr id="8" name="Freeform 53">
            <a:extLst>
              <a:ext uri="{FF2B5EF4-FFF2-40B4-BE49-F238E27FC236}">
                <a16:creationId xmlns:a16="http://schemas.microsoft.com/office/drawing/2014/main" id="{A90D2F2D-EA04-4BCC-A639-C9BF962DB7EB}"/>
              </a:ext>
            </a:extLst>
          </p:cNvPr>
          <p:cNvSpPr/>
          <p:nvPr/>
        </p:nvSpPr>
        <p:spPr>
          <a:xfrm rot="5400000">
            <a:off x="9317692" y="2128073"/>
            <a:ext cx="144175" cy="144953"/>
          </a:xfrm>
          <a:custGeom>
            <a:avLst/>
            <a:gdLst>
              <a:gd name="connsiteX0" fmla="*/ 1716375 w 4433572"/>
              <a:gd name="connsiteY0" fmla="*/ 1716373 h 4433570"/>
              <a:gd name="connsiteX1" fmla="*/ 1716375 w 4433572"/>
              <a:gd name="connsiteY1" fmla="*/ 0 h 4433570"/>
              <a:gd name="connsiteX2" fmla="*/ 2717199 w 4433572"/>
              <a:gd name="connsiteY2" fmla="*/ 0 h 4433570"/>
              <a:gd name="connsiteX3" fmla="*/ 2717199 w 4433572"/>
              <a:gd name="connsiteY3" fmla="*/ 1716373 h 4433570"/>
              <a:gd name="connsiteX4" fmla="*/ 4433572 w 4433572"/>
              <a:gd name="connsiteY4" fmla="*/ 1716373 h 4433570"/>
              <a:gd name="connsiteX5" fmla="*/ 4433572 w 4433572"/>
              <a:gd name="connsiteY5" fmla="*/ 2717197 h 4433570"/>
              <a:gd name="connsiteX6" fmla="*/ 2717199 w 4433572"/>
              <a:gd name="connsiteY6" fmla="*/ 2717197 h 4433570"/>
              <a:gd name="connsiteX7" fmla="*/ 2717199 w 4433572"/>
              <a:gd name="connsiteY7" fmla="*/ 1716373 h 4433570"/>
              <a:gd name="connsiteX8" fmla="*/ 1716374 w 4433572"/>
              <a:gd name="connsiteY8" fmla="*/ 4433570 h 4433570"/>
              <a:gd name="connsiteX9" fmla="*/ 1716374 w 4433572"/>
              <a:gd name="connsiteY9" fmla="*/ 2717197 h 4433570"/>
              <a:gd name="connsiteX10" fmla="*/ 2717198 w 4433572"/>
              <a:gd name="connsiteY10" fmla="*/ 2717197 h 4433570"/>
              <a:gd name="connsiteX11" fmla="*/ 2717198 w 4433572"/>
              <a:gd name="connsiteY11" fmla="*/ 4433570 h 4433570"/>
              <a:gd name="connsiteX12" fmla="*/ 0 w 4433572"/>
              <a:gd name="connsiteY12" fmla="*/ 2717197 h 4433570"/>
              <a:gd name="connsiteX13" fmla="*/ 0 w 4433572"/>
              <a:gd name="connsiteY13" fmla="*/ 1716373 h 4433570"/>
              <a:gd name="connsiteX14" fmla="*/ 1716373 w 4433572"/>
              <a:gd name="connsiteY14" fmla="*/ 1716373 h 4433570"/>
              <a:gd name="connsiteX15" fmla="*/ 1716373 w 4433572"/>
              <a:gd name="connsiteY15" fmla="*/ 2717197 h 443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33572" h="4433570">
                <a:moveTo>
                  <a:pt x="1716375" y="1716373"/>
                </a:moveTo>
                <a:lnTo>
                  <a:pt x="1716375" y="0"/>
                </a:lnTo>
                <a:lnTo>
                  <a:pt x="2717199" y="0"/>
                </a:lnTo>
                <a:lnTo>
                  <a:pt x="2717199" y="1716373"/>
                </a:lnTo>
                <a:lnTo>
                  <a:pt x="4433572" y="1716373"/>
                </a:lnTo>
                <a:lnTo>
                  <a:pt x="4433572" y="2717197"/>
                </a:lnTo>
                <a:lnTo>
                  <a:pt x="2717199" y="2717197"/>
                </a:lnTo>
                <a:lnTo>
                  <a:pt x="2717199" y="1716373"/>
                </a:lnTo>
                <a:close/>
                <a:moveTo>
                  <a:pt x="1716374" y="4433570"/>
                </a:moveTo>
                <a:lnTo>
                  <a:pt x="1716374" y="2717197"/>
                </a:lnTo>
                <a:lnTo>
                  <a:pt x="2717198" y="2717197"/>
                </a:lnTo>
                <a:lnTo>
                  <a:pt x="2717198" y="4433570"/>
                </a:lnTo>
                <a:close/>
                <a:moveTo>
                  <a:pt x="0" y="2717197"/>
                </a:moveTo>
                <a:lnTo>
                  <a:pt x="0" y="1716373"/>
                </a:lnTo>
                <a:lnTo>
                  <a:pt x="1716373" y="1716373"/>
                </a:lnTo>
                <a:lnTo>
                  <a:pt x="1716373" y="271719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33083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2287D5D-6879-4A66-A68E-DD5001B307D8}"/>
              </a:ext>
            </a:extLst>
          </p:cNvPr>
          <p:cNvSpPr>
            <a:spLocks noGrp="1"/>
          </p:cNvSpPr>
          <p:nvPr>
            <p:ph type="title"/>
          </p:nvPr>
        </p:nvSpPr>
        <p:spPr/>
        <p:txBody>
          <a:bodyPr/>
          <a:lstStyle/>
          <a:p>
            <a:r>
              <a:rPr lang="en-US" dirty="0"/>
              <a:t>AI and ML</a:t>
            </a:r>
          </a:p>
        </p:txBody>
      </p:sp>
      <p:sp>
        <p:nvSpPr>
          <p:cNvPr id="8" name="Text Placeholder 7">
            <a:extLst>
              <a:ext uri="{FF2B5EF4-FFF2-40B4-BE49-F238E27FC236}">
                <a16:creationId xmlns:a16="http://schemas.microsoft.com/office/drawing/2014/main" id="{EEA417ED-B621-4565-8068-F6BDA0E329A0}"/>
              </a:ext>
            </a:extLst>
          </p:cNvPr>
          <p:cNvSpPr>
            <a:spLocks noGrp="1"/>
          </p:cNvSpPr>
          <p:nvPr>
            <p:ph type="body" sz="quarter" idx="13"/>
          </p:nvPr>
        </p:nvSpPr>
        <p:spPr/>
        <p:txBody>
          <a:bodyPr/>
          <a:lstStyle/>
          <a:p>
            <a:r>
              <a:rPr lang="en-US" dirty="0"/>
              <a:t>Teaching computers to solve problems and learn like humans</a:t>
            </a:r>
          </a:p>
        </p:txBody>
      </p:sp>
      <p:pic>
        <p:nvPicPr>
          <p:cNvPr id="11" name="Content Placeholder 10" descr="Brain">
            <a:extLst>
              <a:ext uri="{FF2B5EF4-FFF2-40B4-BE49-F238E27FC236}">
                <a16:creationId xmlns:a16="http://schemas.microsoft.com/office/drawing/2014/main" id="{04C22854-4529-4803-A379-6BDA49F0B3C9}"/>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479425" y="2364582"/>
            <a:ext cx="2388953" cy="2388953"/>
          </a:xfrm>
        </p:spPr>
      </p:pic>
      <p:sp>
        <p:nvSpPr>
          <p:cNvPr id="9" name="Content Placeholder 8">
            <a:extLst>
              <a:ext uri="{FF2B5EF4-FFF2-40B4-BE49-F238E27FC236}">
                <a16:creationId xmlns:a16="http://schemas.microsoft.com/office/drawing/2014/main" id="{66AF5AAD-E02D-4E72-B007-2AB690A56890}"/>
              </a:ext>
            </a:extLst>
          </p:cNvPr>
          <p:cNvSpPr>
            <a:spLocks noGrp="1"/>
          </p:cNvSpPr>
          <p:nvPr>
            <p:ph sz="quarter" idx="21"/>
          </p:nvPr>
        </p:nvSpPr>
        <p:spPr/>
        <p:txBody>
          <a:bodyPr/>
          <a:lstStyle/>
          <a:p>
            <a:r>
              <a:rPr lang="en-US" dirty="0"/>
              <a:t>AI paradigm aims to develop computing capabilities that mimic human cognitive functions</a:t>
            </a:r>
          </a:p>
          <a:p>
            <a:r>
              <a:rPr lang="en-US" dirty="0"/>
              <a:t>Machine learning (ML) is a subset of AI by which artificial processes learn from data and make decisions without having been explicitly programmed</a:t>
            </a:r>
          </a:p>
          <a:p>
            <a:pPr lvl="1"/>
            <a:r>
              <a:rPr lang="en-US" dirty="0"/>
              <a:t>Supervised learning: relies on training examples</a:t>
            </a:r>
          </a:p>
          <a:p>
            <a:pPr lvl="1"/>
            <a:r>
              <a:rPr lang="en-US" dirty="0"/>
              <a:t>Unsupervised learning: discovers new patterns without human supervision</a:t>
            </a:r>
          </a:p>
          <a:p>
            <a:pPr lvl="1"/>
            <a:r>
              <a:rPr lang="en-US" dirty="0"/>
              <a:t>Reinforcement learning: agents learn actions in an environment to maximize some reward</a:t>
            </a:r>
          </a:p>
          <a:p>
            <a:r>
              <a:rPr lang="en-US" dirty="0"/>
              <a:t>Deep learning is a family of ML that seeks to mimic the biological nervous systems </a:t>
            </a:r>
          </a:p>
        </p:txBody>
      </p:sp>
    </p:spTree>
    <p:extLst>
      <p:ext uri="{BB962C8B-B14F-4D97-AF65-F5344CB8AC3E}">
        <p14:creationId xmlns:p14="http://schemas.microsoft.com/office/powerpoint/2010/main" val="3333771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30CDE-BD67-4960-9AF3-E2C56CF9742B}"/>
              </a:ext>
            </a:extLst>
          </p:cNvPr>
          <p:cNvSpPr>
            <a:spLocks noGrp="1"/>
          </p:cNvSpPr>
          <p:nvPr>
            <p:ph type="title"/>
          </p:nvPr>
        </p:nvSpPr>
        <p:spPr>
          <a:xfrm>
            <a:off x="479425" y="478301"/>
            <a:ext cx="11233150" cy="654760"/>
          </a:xfrm>
        </p:spPr>
        <p:txBody>
          <a:bodyPr anchor="t">
            <a:normAutofit/>
          </a:bodyPr>
          <a:lstStyle/>
          <a:p>
            <a:r>
              <a:rPr lang="en-US" dirty="0"/>
              <a:t>Deep learning</a:t>
            </a:r>
          </a:p>
        </p:txBody>
      </p:sp>
      <p:graphicFrame>
        <p:nvGraphicFramePr>
          <p:cNvPr id="8" name="Content Placeholder 5">
            <a:extLst>
              <a:ext uri="{FF2B5EF4-FFF2-40B4-BE49-F238E27FC236}">
                <a16:creationId xmlns:a16="http://schemas.microsoft.com/office/drawing/2014/main" id="{7E11A795-82FE-42AC-A133-65CF03124439}"/>
              </a:ext>
            </a:extLst>
          </p:cNvPr>
          <p:cNvGraphicFramePr>
            <a:graphicFrameLocks noGrp="1"/>
          </p:cNvGraphicFramePr>
          <p:nvPr>
            <p:ph idx="1"/>
            <p:extLst>
              <p:ext uri="{D42A27DB-BD31-4B8C-83A1-F6EECF244321}">
                <p14:modId xmlns:p14="http://schemas.microsoft.com/office/powerpoint/2010/main" val="2386420228"/>
              </p:ext>
            </p:extLst>
          </p:nvPr>
        </p:nvGraphicFramePr>
        <p:xfrm>
          <a:off x="479425" y="1171111"/>
          <a:ext cx="11233150" cy="4550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1360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A7906-DDDF-4C67-AC07-772EC794C24F}"/>
              </a:ext>
            </a:extLst>
          </p:cNvPr>
          <p:cNvSpPr>
            <a:spLocks noGrp="1"/>
          </p:cNvSpPr>
          <p:nvPr>
            <p:ph type="title"/>
          </p:nvPr>
        </p:nvSpPr>
        <p:spPr/>
        <p:txBody>
          <a:bodyPr/>
          <a:lstStyle/>
          <a:p>
            <a:r>
              <a:rPr lang="en-US" dirty="0"/>
              <a:t>Multi-layer Perceptron (MLP)</a:t>
            </a:r>
          </a:p>
        </p:txBody>
      </p:sp>
      <p:sp>
        <p:nvSpPr>
          <p:cNvPr id="4" name="Text Placeholder 3">
            <a:extLst>
              <a:ext uri="{FF2B5EF4-FFF2-40B4-BE49-F238E27FC236}">
                <a16:creationId xmlns:a16="http://schemas.microsoft.com/office/drawing/2014/main" id="{BA7AF88E-D5A8-4F89-905B-AB6506B291D9}"/>
              </a:ext>
            </a:extLst>
          </p:cNvPr>
          <p:cNvSpPr>
            <a:spLocks noGrp="1"/>
          </p:cNvSpPr>
          <p:nvPr>
            <p:ph type="body" sz="quarter" idx="13"/>
          </p:nvPr>
        </p:nvSpPr>
        <p:spPr/>
        <p:txBody>
          <a:bodyPr/>
          <a:lstStyle/>
          <a:p>
            <a:r>
              <a:rPr lang="en-US" dirty="0"/>
              <a:t>Densely connected layers</a:t>
            </a:r>
          </a:p>
        </p:txBody>
      </p:sp>
      <p:pic>
        <p:nvPicPr>
          <p:cNvPr id="10" name="Content Placeholder 9" descr="A close up of a logo&#10;&#10;Description automatically generated">
            <a:extLst>
              <a:ext uri="{FF2B5EF4-FFF2-40B4-BE49-F238E27FC236}">
                <a16:creationId xmlns:a16="http://schemas.microsoft.com/office/drawing/2014/main" id="{B2E79E98-2311-4837-B660-70D1DCB71D27}"/>
              </a:ext>
            </a:extLst>
          </p:cNvPr>
          <p:cNvPicPr>
            <a:picLocks noGrp="1" noChangeAspect="1"/>
          </p:cNvPicPr>
          <p:nvPr>
            <p:ph sz="quarter" idx="15"/>
          </p:nvPr>
        </p:nvPicPr>
        <p:blipFill>
          <a:blip r:embed="rId3"/>
          <a:stretch>
            <a:fillRect/>
          </a:stretch>
        </p:blipFill>
        <p:spPr>
          <a:xfrm>
            <a:off x="9250546" y="1937578"/>
            <a:ext cx="2462029" cy="2982843"/>
          </a:xfrm>
        </p:spPr>
      </p:pic>
      <mc:AlternateContent xmlns:mc="http://schemas.openxmlformats.org/markup-compatibility/2006" xmlns:a14="http://schemas.microsoft.com/office/drawing/2010/main">
        <mc:Choice Requires="a14">
          <p:sp>
            <p:nvSpPr>
              <p:cNvPr id="11" name="Content Placeholder 10">
                <a:extLst>
                  <a:ext uri="{FF2B5EF4-FFF2-40B4-BE49-F238E27FC236}">
                    <a16:creationId xmlns:a16="http://schemas.microsoft.com/office/drawing/2014/main" id="{4C8C847B-09E5-492F-9A02-8AF81F0746E4}"/>
                  </a:ext>
                </a:extLst>
              </p:cNvPr>
              <p:cNvSpPr>
                <a:spLocks noGrp="1"/>
              </p:cNvSpPr>
              <p:nvPr>
                <p:ph sz="quarter" idx="21"/>
              </p:nvPr>
            </p:nvSpPr>
            <p:spPr/>
            <p:txBody>
              <a:bodyPr/>
              <a:lstStyle/>
              <a:p>
                <a:r>
                  <a:rPr lang="en-US" dirty="0"/>
                  <a:t>Large number of weights</a:t>
                </a:r>
              </a:p>
              <a:p>
                <a:r>
                  <a:rPr lang="en-US" dirty="0"/>
                  <a:t>Given an input </a:t>
                </a:r>
                <a14:m>
                  <m:oMath xmlns:m="http://schemas.openxmlformats.org/officeDocument/2006/math">
                    <m:r>
                      <m:rPr>
                        <m:nor/>
                      </m:rPr>
                      <a:rPr lang="en-US" b="1" i="0" smtClean="0">
                        <a:latin typeface="Cambria Math" panose="02040503050406030204" pitchFamily="18" charset="0"/>
                      </a:rPr>
                      <m:t>x</m:t>
                    </m:r>
                  </m:oMath>
                </a14:m>
                <a:r>
                  <a:rPr lang="en-US" dirty="0"/>
                  <a:t>, a layer computes the following output:</a:t>
                </a:r>
              </a:p>
              <a:p>
                <a:pPr lvl="1"/>
                <a:endParaRPr lang="en-US" dirty="0"/>
              </a:p>
              <a:p>
                <a:pPr marL="0" indent="0">
                  <a:buNone/>
                </a:pPr>
                <a14:m>
                  <m:oMathPara xmlns:m="http://schemas.openxmlformats.org/officeDocument/2006/math">
                    <m:oMathParaPr>
                      <m:jc m:val="centerGroup"/>
                    </m:oMathParaPr>
                    <m:oMath xmlns:m="http://schemas.openxmlformats.org/officeDocument/2006/math">
                      <m:r>
                        <m:rPr>
                          <m:nor/>
                        </m:rPr>
                        <a:rPr lang="en-US" b="1" i="0" smtClean="0">
                          <a:latin typeface="Cambria Math" panose="02040503050406030204" pitchFamily="18" charset="0"/>
                        </a:rPr>
                        <m:t>y</m:t>
                      </m:r>
                      <m:r>
                        <m:rPr>
                          <m:nor/>
                        </m:rPr>
                        <a:rPr lang="en-US" b="1" i="0" smtClean="0">
                          <a:latin typeface="Cambria Math" panose="02040503050406030204" pitchFamily="18" charset="0"/>
                        </a:rPr>
                        <m:t> </m:t>
                      </m:r>
                      <m:r>
                        <a:rPr lang="en-US" b="0" i="1" smtClean="0">
                          <a:latin typeface="Cambria Math" panose="02040503050406030204" pitchFamily="18" charset="0"/>
                        </a:rPr>
                        <m:t>=</m:t>
                      </m:r>
                      <m:r>
                        <a:rPr lang="en-US" b="0" i="1" smtClean="0">
                          <a:latin typeface="Cambria Math"/>
                        </a:rPr>
                        <m:t> </m:t>
                      </m:r>
                      <m:r>
                        <a:rPr lang="en-US" b="0" i="1" smtClean="0">
                          <a:latin typeface="Cambria Math" panose="02040503050406030204" pitchFamily="18" charset="0"/>
                        </a:rPr>
                        <m:t>𝑎𝑐𝑡</m:t>
                      </m:r>
                      <m:d>
                        <m:dPr>
                          <m:ctrlPr>
                            <a:rPr lang="en-US" b="0" i="1" smtClean="0">
                              <a:latin typeface="Cambria Math" panose="02040503050406030204" pitchFamily="18" charset="0"/>
                            </a:rPr>
                          </m:ctrlPr>
                        </m:dPr>
                        <m:e>
                          <m:r>
                            <a:rPr lang="en-US" b="0" i="1" smtClean="0">
                              <a:latin typeface="Cambria Math" panose="02040503050406030204" pitchFamily="18" charset="0"/>
                            </a:rPr>
                            <m:t>𝑊</m:t>
                          </m:r>
                          <m:r>
                            <a:rPr lang="en-US" b="0" i="1" smtClean="0">
                              <a:latin typeface="Cambria Math"/>
                            </a:rPr>
                            <m:t> </m:t>
                          </m:r>
                          <m:r>
                            <a:rPr lang="en-US" b="0" i="1" smtClean="0">
                              <a:latin typeface="Cambria Math" panose="02040503050406030204" pitchFamily="18" charset="0"/>
                            </a:rPr>
                            <m:t>⋅</m:t>
                          </m:r>
                          <m:r>
                            <a:rPr lang="en-US" b="0" i="1" smtClean="0">
                              <a:latin typeface="Cambria Math"/>
                            </a:rPr>
                            <m:t> </m:t>
                          </m:r>
                          <m:r>
                            <m:rPr>
                              <m:nor/>
                            </m:rPr>
                            <a:rPr lang="en-US" b="1" i="0" smtClean="0">
                              <a:latin typeface="Cambria Math" panose="02040503050406030204" pitchFamily="18" charset="0"/>
                            </a:rPr>
                            <m:t>x</m:t>
                          </m:r>
                          <m:r>
                            <m:rPr>
                              <m:nor/>
                            </m:rPr>
                            <a:rPr lang="en-US" b="1" i="0" smtClean="0">
                              <a:latin typeface="Cambria Math" panose="02040503050406030204" pitchFamily="18" charset="0"/>
                            </a:rPr>
                            <m:t> </m:t>
                          </m:r>
                          <m:r>
                            <a:rPr lang="en-US" b="0" i="1" smtClean="0">
                              <a:latin typeface="Cambria Math" panose="02040503050406030204" pitchFamily="18" charset="0"/>
                            </a:rPr>
                            <m:t>+</m:t>
                          </m:r>
                          <m:r>
                            <a:rPr lang="en-US" b="0" i="1" smtClean="0">
                              <a:latin typeface="Cambria Math"/>
                            </a:rPr>
                            <m:t> </m:t>
                          </m:r>
                          <m:r>
                            <a:rPr lang="en-US" b="0" i="1" smtClean="0">
                              <a:latin typeface="Cambria Math" panose="02040503050406030204" pitchFamily="18" charset="0"/>
                            </a:rPr>
                            <m:t>𝑏</m:t>
                          </m:r>
                        </m:e>
                      </m:d>
                      <m:r>
                        <a:rPr lang="en-US" b="0" i="1" smtClean="0">
                          <a:latin typeface="Cambria Math" panose="02040503050406030204" pitchFamily="18" charset="0"/>
                        </a:rPr>
                        <m:t>,</m:t>
                      </m:r>
                    </m:oMath>
                  </m:oMathPara>
                </a14:m>
                <a:endParaRPr lang="en-US" b="0" dirty="0"/>
              </a:p>
              <a:p>
                <a:pPr marL="238443" lvl="1" indent="0">
                  <a:buNone/>
                </a:pPr>
                <a:endParaRPr lang="en-US" b="0" dirty="0"/>
              </a:p>
              <a:p>
                <a:pPr marL="0" indent="0">
                  <a:buNone/>
                </a:pPr>
                <a:r>
                  <a:rPr lang="en-US" dirty="0"/>
                  <a:t>where </a:t>
                </a:r>
                <a14:m>
                  <m:oMath xmlns:m="http://schemas.openxmlformats.org/officeDocument/2006/math">
                    <m:r>
                      <a:rPr lang="en-US" b="0" i="1" smtClean="0">
                        <a:latin typeface="Cambria Math" panose="02040503050406030204" pitchFamily="18" charset="0"/>
                      </a:rPr>
                      <m:t>𝑊</m:t>
                    </m:r>
                  </m:oMath>
                </a14:m>
                <a:r>
                  <a:rPr lang="en-US" dirty="0"/>
                  <a:t>are a set of weights and </a:t>
                </a:r>
                <a14:m>
                  <m:oMath xmlns:m="http://schemas.openxmlformats.org/officeDocument/2006/math">
                    <m:r>
                      <a:rPr lang="en-US" b="0" i="1" smtClean="0">
                        <a:latin typeface="Cambria Math" panose="02040503050406030204" pitchFamily="18" charset="0"/>
                      </a:rPr>
                      <m:t>𝑏</m:t>
                    </m:r>
                  </m:oMath>
                </a14:m>
                <a:r>
                  <a:rPr lang="en-US" dirty="0"/>
                  <a:t> are biases;</a:t>
                </a:r>
              </a:p>
              <a:p>
                <a:pPr marL="0" indent="0">
                  <a:buNone/>
                </a:pPr>
                <a14:m>
                  <m:oMath xmlns:m="http://schemas.openxmlformats.org/officeDocument/2006/math">
                    <m:r>
                      <a:rPr lang="en-US" b="0" i="1" smtClean="0">
                        <a:latin typeface="Cambria Math" panose="02040503050406030204" pitchFamily="18" charset="0"/>
                      </a:rPr>
                      <m:t>𝑎𝑐𝑡</m:t>
                    </m:r>
                    <m:r>
                      <a:rPr lang="en-US" b="0" i="1" smtClean="0">
                        <a:latin typeface="Cambria Math" panose="02040503050406030204" pitchFamily="18" charset="0"/>
                      </a:rPr>
                      <m:t>(⋅)</m:t>
                    </m:r>
                  </m:oMath>
                </a14:m>
                <a:r>
                  <a:rPr lang="en-US" dirty="0"/>
                  <a:t> is an activation function, e.g.,</a:t>
                </a:r>
              </a:p>
              <a:p>
                <a:pPr marL="238443" lvl="1" indent="0">
                  <a:buNone/>
                </a:pPr>
                <a:endParaRPr lang="en-US" dirty="0"/>
              </a:p>
              <a:p>
                <a:pPr lvl="1"/>
                <a:r>
                  <a:rPr lang="en-US" dirty="0"/>
                  <a:t>Sigmoid: </a:t>
                </a:r>
                <a14:m>
                  <m:oMath xmlns:m="http://schemas.openxmlformats.org/officeDocument/2006/math">
                    <m:r>
                      <a:rPr lang="en-US" b="0" i="1" smtClean="0">
                        <a:latin typeface="Cambria Math" panose="02040503050406030204" pitchFamily="18" charset="0"/>
                      </a:rPr>
                      <m:t>𝜎</m:t>
                    </m:r>
                    <m:d>
                      <m:dPr>
                        <m:ctrlPr>
                          <a:rPr lang="en-US" b="0" i="1" smtClean="0">
                            <a:latin typeface="Cambria Math" panose="02040503050406030204" pitchFamily="18" charset="0"/>
                          </a:rPr>
                        </m:ctrlPr>
                      </m:dPr>
                      <m:e>
                        <m:r>
                          <m:rPr>
                            <m:nor/>
                          </m:rPr>
                          <a:rPr lang="en-US" b="1" i="0" smtClean="0">
                            <a:latin typeface="Cambria Math" panose="02040503050406030204" pitchFamily="18" charset="0"/>
                          </a:rPr>
                          <m:t>x</m:t>
                        </m:r>
                      </m:e>
                    </m:d>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m:t>
                        </m:r>
                        <m:r>
                          <a:rPr lang="en-US" b="0" i="1" smtClean="0">
                            <a:latin typeface="Cambria Math"/>
                          </a:rPr>
                          <m:t> </m:t>
                        </m:r>
                        <m:r>
                          <a:rPr lang="en-US" b="0" i="1" smtClean="0">
                            <a:latin typeface="Cambria Math" panose="02040503050406030204" pitchFamily="18" charset="0"/>
                          </a:rPr>
                          <m:t>+</m:t>
                        </m:r>
                        <m:r>
                          <a:rPr lang="en-US" b="0" i="1" smtClean="0">
                            <a:latin typeface="Cambria Math"/>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m:rPr>
                                <m:nor/>
                              </m:rPr>
                              <a:rPr lang="en-US" b="1" i="0" smtClean="0">
                                <a:latin typeface="Cambria Math" panose="02040503050406030204" pitchFamily="18" charset="0"/>
                              </a:rPr>
                              <m:t>x</m:t>
                            </m:r>
                          </m:sup>
                        </m:sSup>
                      </m:den>
                    </m:f>
                  </m:oMath>
                </a14:m>
                <a:endParaRPr lang="en-US" dirty="0"/>
              </a:p>
              <a:p>
                <a:pPr lvl="1"/>
                <a:endParaRPr lang="en-US" dirty="0"/>
              </a:p>
              <a:p>
                <a:pPr lvl="1">
                  <a:tabLst>
                    <a:tab pos="6281738" algn="l"/>
                  </a:tabLst>
                </a:pPr>
                <a:r>
                  <a:rPr lang="en-US" dirty="0"/>
                  <a:t>Rectified linear unit: </a:t>
                </a:r>
                <a14:m>
                  <m:oMath xmlns:m="http://schemas.openxmlformats.org/officeDocument/2006/math">
                    <m:r>
                      <m:rPr>
                        <m:nor/>
                      </m:rPr>
                      <a:rPr lang="en-US" b="0" i="0" smtClean="0">
                        <a:latin typeface="Cambria Math" panose="02040503050406030204" pitchFamily="18" charset="0"/>
                      </a:rPr>
                      <m:t>ReLU</m:t>
                    </m:r>
                    <m:r>
                      <m:rPr>
                        <m:nor/>
                      </m:rPr>
                      <a:rPr lang="en-US" b="0" i="0" smtClean="0">
                        <a:latin typeface="Cambria Math" panose="02040503050406030204" pitchFamily="18" charset="0"/>
                      </a:rPr>
                      <m:t> </m:t>
                    </m:r>
                    <m:d>
                      <m:dPr>
                        <m:ctrlPr>
                          <a:rPr lang="en-US" b="0" i="1" smtClean="0">
                            <a:latin typeface="Cambria Math" panose="02040503050406030204" pitchFamily="18" charset="0"/>
                          </a:rPr>
                        </m:ctrlPr>
                      </m:dPr>
                      <m:e>
                        <m:r>
                          <m:rPr>
                            <m:nor/>
                          </m:rPr>
                          <a:rPr lang="en-US" b="1" i="0" smtClean="0">
                            <a:latin typeface="Cambria Math" panose="02040503050406030204" pitchFamily="18" charset="0"/>
                          </a:rPr>
                          <m:t>x</m:t>
                        </m:r>
                      </m:e>
                    </m:d>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max</m:t>
                        </m:r>
                      </m:fName>
                      <m:e>
                        <m:r>
                          <a:rPr lang="en-US" b="0" i="1" smtClean="0">
                            <a:latin typeface="Cambria Math" panose="02040503050406030204" pitchFamily="18" charset="0"/>
                          </a:rPr>
                          <m:t>(</m:t>
                        </m:r>
                        <m:r>
                          <m:rPr>
                            <m:nor/>
                          </m:rPr>
                          <a:rPr lang="en-US" b="1" i="0" smtClean="0">
                            <a:latin typeface="Cambria Math" panose="02040503050406030204" pitchFamily="18" charset="0"/>
                          </a:rPr>
                          <m:t>x</m:t>
                        </m:r>
                        <m:r>
                          <a:rPr lang="en-US" b="0" i="1" smtClean="0">
                            <a:latin typeface="Cambria Math" panose="02040503050406030204" pitchFamily="18" charset="0"/>
                          </a:rPr>
                          <m:t>,</m:t>
                        </m:r>
                        <m:r>
                          <a:rPr lang="en-US" b="0" i="1" smtClean="0">
                            <a:latin typeface="Cambria Math"/>
                          </a:rPr>
                          <m:t> </m:t>
                        </m:r>
                        <m:r>
                          <a:rPr lang="en-US" b="0" i="1" smtClean="0">
                            <a:latin typeface="Cambria Math" panose="02040503050406030204" pitchFamily="18" charset="0"/>
                          </a:rPr>
                          <m:t>0)</m:t>
                        </m:r>
                      </m:e>
                    </m:func>
                  </m:oMath>
                </a14:m>
                <a:endParaRPr lang="en-US" dirty="0"/>
              </a:p>
            </p:txBody>
          </p:sp>
        </mc:Choice>
        <mc:Fallback xmlns="">
          <p:sp>
            <p:nvSpPr>
              <p:cNvPr id="11" name="Content Placeholder 10">
                <a:extLst>
                  <a:ext uri="{FF2B5EF4-FFF2-40B4-BE49-F238E27FC236}">
                    <a16:creationId xmlns="" xmlns:a16="http://schemas.microsoft.com/office/drawing/2014/main" xmlns:a14="http://schemas.microsoft.com/office/drawing/2010/main" id="{4C8C847B-09E5-492F-9A02-8AF81F0746E4}"/>
                  </a:ext>
                </a:extLst>
              </p:cNvPr>
              <p:cNvSpPr>
                <a:spLocks noGrp="1" noRot="1" noChangeAspect="1" noMove="1" noResize="1" noEditPoints="1" noAdjustHandles="1" noChangeArrowheads="1" noChangeShapeType="1" noTextEdit="1"/>
              </p:cNvSpPr>
              <p:nvPr>
                <p:ph sz="quarter" idx="21"/>
              </p:nvPr>
            </p:nvSpPr>
            <p:spPr>
              <a:blipFill rotWithShape="1">
                <a:blip r:embed="rId4"/>
                <a:stretch>
                  <a:fillRect l="-2264" t="-2235" b="-2086"/>
                </a:stretch>
              </a:blipFill>
            </p:spPr>
            <p:txBody>
              <a:bodyPr/>
              <a:lstStyle/>
              <a:p>
                <a:r>
                  <a:rPr lang="en-US">
                    <a:noFill/>
                  </a:rPr>
                  <a:t> </a:t>
                </a:r>
              </a:p>
            </p:txBody>
          </p:sp>
        </mc:Fallback>
      </mc:AlternateContent>
    </p:spTree>
    <p:extLst>
      <p:ext uri="{BB962C8B-B14F-4D97-AF65-F5344CB8AC3E}">
        <p14:creationId xmlns:p14="http://schemas.microsoft.com/office/powerpoint/2010/main" val="387070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16FD4-E586-48A1-9A5E-5FB889EEB083}"/>
              </a:ext>
            </a:extLst>
          </p:cNvPr>
          <p:cNvSpPr>
            <a:spLocks noGrp="1"/>
          </p:cNvSpPr>
          <p:nvPr>
            <p:ph type="title"/>
          </p:nvPr>
        </p:nvSpPr>
        <p:spPr/>
        <p:txBody>
          <a:bodyPr/>
          <a:lstStyle/>
          <a:p>
            <a:r>
              <a:rPr lang="en-US" dirty="0"/>
              <a:t>Convolutional Neural Network (CNN)</a:t>
            </a:r>
          </a:p>
        </p:txBody>
      </p:sp>
      <p:sp>
        <p:nvSpPr>
          <p:cNvPr id="4" name="Text Placeholder 3">
            <a:extLst>
              <a:ext uri="{FF2B5EF4-FFF2-40B4-BE49-F238E27FC236}">
                <a16:creationId xmlns:a16="http://schemas.microsoft.com/office/drawing/2014/main" id="{D396F37C-A719-471B-B3BD-9E4C549E1CFB}"/>
              </a:ext>
            </a:extLst>
          </p:cNvPr>
          <p:cNvSpPr>
            <a:spLocks noGrp="1"/>
          </p:cNvSpPr>
          <p:nvPr>
            <p:ph type="body" sz="quarter" idx="13"/>
          </p:nvPr>
        </p:nvSpPr>
        <p:spPr/>
        <p:txBody>
          <a:bodyPr/>
          <a:lstStyle/>
          <a:p>
            <a:r>
              <a:rPr lang="en-US" dirty="0"/>
              <a:t>Powerful in (image) classification tasks</a:t>
            </a:r>
          </a:p>
        </p:txBody>
      </p:sp>
      <p:sp>
        <p:nvSpPr>
          <p:cNvPr id="5" name="Content Placeholder 4">
            <a:extLst>
              <a:ext uri="{FF2B5EF4-FFF2-40B4-BE49-F238E27FC236}">
                <a16:creationId xmlns:a16="http://schemas.microsoft.com/office/drawing/2014/main" id="{3D689ACF-1939-434D-BEFB-9A1CF5EA5BED}"/>
              </a:ext>
            </a:extLst>
          </p:cNvPr>
          <p:cNvSpPr>
            <a:spLocks noGrp="1"/>
          </p:cNvSpPr>
          <p:nvPr>
            <p:ph sz="quarter" idx="15"/>
          </p:nvPr>
        </p:nvSpPr>
        <p:spPr/>
        <p:txBody>
          <a:bodyPr/>
          <a:lstStyle/>
          <a:p>
            <a:r>
              <a:rPr lang="en-US" dirty="0"/>
              <a:t>Replace dense connections with filters (kernels) that share weights across small receptive fields</a:t>
            </a:r>
          </a:p>
          <a:p>
            <a:r>
              <a:rPr lang="en-US" dirty="0"/>
              <a:t>Pooling layers reduce the feature dimensions (avg/max of all values)</a:t>
            </a:r>
          </a:p>
          <a:p>
            <a:endParaRPr lang="en-US" dirty="0"/>
          </a:p>
        </p:txBody>
      </p:sp>
      <p:pic>
        <p:nvPicPr>
          <p:cNvPr id="8" name="Content Placeholder 7">
            <a:extLst>
              <a:ext uri="{FF2B5EF4-FFF2-40B4-BE49-F238E27FC236}">
                <a16:creationId xmlns:a16="http://schemas.microsoft.com/office/drawing/2014/main" id="{611D474D-B2E5-42DE-9EB9-FC1F7126BED2}"/>
              </a:ext>
            </a:extLst>
          </p:cNvPr>
          <p:cNvPicPr>
            <a:picLocks noGrp="1" noChangeAspect="1"/>
          </p:cNvPicPr>
          <p:nvPr>
            <p:ph sz="quarter" idx="21"/>
          </p:nvPr>
        </p:nvPicPr>
        <p:blipFill>
          <a:blip r:embed="rId3"/>
          <a:srcRect/>
          <a:stretch/>
        </p:blipFill>
        <p:spPr>
          <a:xfrm>
            <a:off x="479425" y="1629597"/>
            <a:ext cx="8222708" cy="2542548"/>
          </a:xfrm>
        </p:spPr>
      </p:pic>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4DB28A17-14E2-456A-8640-90C381A41FBF}"/>
                  </a:ext>
                </a:extLst>
              </p:cNvPr>
              <p:cNvSpPr/>
              <p:nvPr/>
            </p:nvSpPr>
            <p:spPr>
              <a:xfrm>
                <a:off x="479425" y="4525099"/>
                <a:ext cx="8099799" cy="1573636"/>
              </a:xfrm>
              <a:prstGeom prst="rect">
                <a:avLst/>
              </a:prstGeom>
            </p:spPr>
            <p:txBody>
              <a:bodyPr wrap="square">
                <a:spAutoFit/>
              </a:bodyPr>
              <a:lstStyle/>
              <a:p>
                <a:r>
                  <a:rPr lang="en-US" sz="2000" dirty="0"/>
                  <a:t>For each location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i="1">
                            <a:latin typeface="Cambria Math" panose="02040503050406030204" pitchFamily="18" charset="0"/>
                          </a:rPr>
                          <m:t>𝑦</m:t>
                        </m:r>
                        <m:r>
                          <a:rPr lang="en-US" sz="2000" i="1">
                            <a:latin typeface="Cambria Math" panose="02040503050406030204" pitchFamily="18" charset="0"/>
                          </a:rPr>
                          <m:t>, </m:t>
                        </m:r>
                      </m:sub>
                    </m:sSub>
                  </m:oMath>
                </a14:m>
                <a:r>
                  <a:rPr lang="en-US" sz="2000" dirty="0"/>
                  <a:t>convolution computes </a:t>
                </a:r>
              </a:p>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𝑦</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i="1">
                                  <a:latin typeface="Cambria Math" panose="02040503050406030204" pitchFamily="18" charset="0"/>
                                </a:rPr>
                                <m:t>𝑦</m:t>
                              </m:r>
                            </m:sub>
                          </m:sSub>
                        </m:e>
                      </m:d>
                      <m:r>
                        <a:rPr lang="en-US" sz="2000" i="1">
                          <a:latin typeface="Cambria Math" panose="02040503050406030204" pitchFamily="18" charset="0"/>
                        </a:rPr>
                        <m:t>=</m:t>
                      </m:r>
                      <m:nary>
                        <m:naryPr>
                          <m:chr m:val="∑"/>
                          <m:supHide m:val="on"/>
                          <m:ctrlPr>
                            <a:rPr lang="en-US" sz="2000" i="1">
                              <a:latin typeface="Cambria Math" panose="02040503050406030204" pitchFamily="18" charset="0"/>
                            </a:rPr>
                          </m:ctrlPr>
                        </m:naryPr>
                        <m:sub>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m:rPr>
                                  <m:brk m:alnAt="7"/>
                                </m:rPr>
                                <a:rPr lang="en-US" sz="2000" i="1">
                                  <a:latin typeface="Cambria Math" panose="02040503050406030204" pitchFamily="18" charset="0"/>
                                </a:rPr>
                                <m:t>𝑔</m:t>
                              </m:r>
                            </m:sub>
                          </m:sSub>
                          <m:r>
                            <m:rPr>
                              <m:brk m:alnAt="7"/>
                            </m:rP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𝐺</m:t>
                          </m:r>
                        </m:sub>
                        <m:sup/>
                        <m:e>
                          <m:r>
                            <a:rPr lang="en-US" sz="2000" i="1">
                              <a:latin typeface="Cambria Math" panose="02040503050406030204" pitchFamily="18" charset="0"/>
                            </a:rPr>
                            <m:t>𝑤</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i="1">
                                      <a:latin typeface="Cambria Math" panose="02040503050406030204" pitchFamily="18" charset="0"/>
                                    </a:rPr>
                                    <m:t>𝑔</m:t>
                                  </m:r>
                                </m:sub>
                              </m:sSub>
                            </m:e>
                          </m:d>
                          <m:r>
                            <a:rPr lang="en-US" sz="2000" b="0" i="1" smtClean="0">
                              <a:latin typeface="Cambria Math"/>
                            </a:rPr>
                            <m:t> </m:t>
                          </m:r>
                          <m:r>
                            <a:rPr lang="en-US" sz="2000" i="1">
                              <a:latin typeface="Cambria Math" panose="02040503050406030204" pitchFamily="18" charset="0"/>
                            </a:rPr>
                            <m:t>⋅</m:t>
                          </m:r>
                          <m:r>
                            <a:rPr lang="en-US" sz="2000" b="0" i="1" smtClean="0">
                              <a:latin typeface="Cambria Math"/>
                            </a:rPr>
                            <m:t> </m:t>
                          </m:r>
                          <m:r>
                            <a:rPr lang="en-US" sz="2000" i="1">
                              <a:latin typeface="Cambria Math" panose="02040503050406030204" pitchFamily="18" charset="0"/>
                            </a:rPr>
                            <m:t>𝑥</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i="1">
                                  <a:latin typeface="Cambria Math" panose="02040503050406030204" pitchFamily="18" charset="0"/>
                                </a:rPr>
                                <m:t>𝑦</m:t>
                              </m:r>
                            </m:sub>
                          </m:sSub>
                          <m:r>
                            <a:rPr lang="en-US" sz="2000" b="0" i="1" smtClean="0">
                              <a:latin typeface="Cambria Math"/>
                            </a:rPr>
                            <m:t> </m:t>
                          </m:r>
                          <m:r>
                            <a:rPr lang="en-US" sz="2000" i="1">
                              <a:latin typeface="Cambria Math" panose="02040503050406030204" pitchFamily="18" charset="0"/>
                            </a:rPr>
                            <m:t>+</m:t>
                          </m:r>
                          <m:r>
                            <a:rPr lang="en-US" sz="2000" b="0" i="1" smtClean="0">
                              <a:latin typeface="Cambria Math"/>
                            </a:rPr>
                            <m:t> </m:t>
                          </m:r>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b="0" i="1" smtClean="0">
                                  <a:latin typeface="Cambria Math" panose="02040503050406030204" pitchFamily="18" charset="0"/>
                                </a:rPr>
                                <m:t>𝑔</m:t>
                              </m:r>
                            </m:sub>
                          </m:sSub>
                          <m:r>
                            <a:rPr lang="en-US" sz="2000" i="1">
                              <a:latin typeface="Cambria Math" panose="02040503050406030204" pitchFamily="18" charset="0"/>
                            </a:rPr>
                            <m:t>)</m:t>
                          </m:r>
                        </m:e>
                      </m:nary>
                      <m:r>
                        <a:rPr lang="en-US" sz="2000" b="0" i="1" smtClean="0">
                          <a:latin typeface="Cambria Math" panose="02040503050406030204" pitchFamily="18" charset="0"/>
                        </a:rPr>
                        <m:t>,</m:t>
                      </m:r>
                    </m:oMath>
                  </m:oMathPara>
                </a14:m>
                <a:endParaRPr lang="en-US" sz="2000" dirty="0"/>
              </a:p>
              <a:p>
                <a:r>
                  <a:rPr lang="en-US" sz="2000" dirty="0"/>
                  <a:t>where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i="1">
                            <a:latin typeface="Cambria Math" panose="02040503050406030204" pitchFamily="18" charset="0"/>
                          </a:rPr>
                          <m:t>𝑔</m:t>
                        </m:r>
                      </m:sub>
                    </m:sSub>
                  </m:oMath>
                </a14:m>
                <a:r>
                  <a:rPr lang="en-US" sz="2000" dirty="0"/>
                  <a:t>are positions in the receptive field </a:t>
                </a:r>
                <a14:m>
                  <m:oMath xmlns:m="http://schemas.openxmlformats.org/officeDocument/2006/math">
                    <m:r>
                      <a:rPr lang="en-US" sz="2000" i="1" smtClean="0">
                        <a:latin typeface="Cambria Math" panose="02040503050406030204" pitchFamily="18" charset="0"/>
                      </a:rPr>
                      <m:t>𝐺</m:t>
                    </m:r>
                  </m:oMath>
                </a14:m>
                <a:r>
                  <a:rPr lang="en-US" sz="2000" dirty="0"/>
                  <a:t> and </a:t>
                </a:r>
                <a14:m>
                  <m:oMath xmlns:m="http://schemas.openxmlformats.org/officeDocument/2006/math">
                    <m:r>
                      <a:rPr lang="en-US" sz="2000" i="1" smtClean="0">
                        <a:latin typeface="Cambria Math" panose="02040503050406030204" pitchFamily="18" charset="0"/>
                      </a:rPr>
                      <m:t>𝑤</m:t>
                    </m:r>
                  </m:oMath>
                </a14:m>
                <a:r>
                  <a:rPr lang="en-US" sz="2000" dirty="0"/>
                  <a:t> the filter weights </a:t>
                </a:r>
              </a:p>
            </p:txBody>
          </p:sp>
        </mc:Choice>
        <mc:Fallback xmlns="">
          <p:sp>
            <p:nvSpPr>
              <p:cNvPr id="9" name="Rectangle 8">
                <a:extLst>
                  <a:ext uri="{FF2B5EF4-FFF2-40B4-BE49-F238E27FC236}">
                    <a16:creationId xmlns="" xmlns:a16="http://schemas.microsoft.com/office/drawing/2014/main" xmlns:a14="http://schemas.microsoft.com/office/drawing/2010/main" id="{4DB28A17-14E2-456A-8640-90C381A41FBF}"/>
                  </a:ext>
                </a:extLst>
              </p:cNvPr>
              <p:cNvSpPr>
                <a:spLocks noRot="1" noChangeAspect="1" noMove="1" noResize="1" noEditPoints="1" noAdjustHandles="1" noChangeArrowheads="1" noChangeShapeType="1" noTextEdit="1"/>
              </p:cNvSpPr>
              <p:nvPr/>
            </p:nvSpPr>
            <p:spPr>
              <a:xfrm>
                <a:off x="479425" y="4525099"/>
                <a:ext cx="8099799" cy="1573636"/>
              </a:xfrm>
              <a:prstGeom prst="rect">
                <a:avLst/>
              </a:prstGeom>
              <a:blipFill rotWithShape="1">
                <a:blip r:embed="rId4"/>
                <a:stretch>
                  <a:fillRect l="-828" t="-1550" b="-4651"/>
                </a:stretch>
              </a:blipFill>
            </p:spPr>
            <p:txBody>
              <a:bodyPr/>
              <a:lstStyle/>
              <a:p>
                <a:r>
                  <a:rPr lang="en-US">
                    <a:noFill/>
                  </a:rPr>
                  <a:t> </a:t>
                </a:r>
              </a:p>
            </p:txBody>
          </p:sp>
        </mc:Fallback>
      </mc:AlternateContent>
    </p:spTree>
    <p:extLst>
      <p:ext uri="{BB962C8B-B14F-4D97-AF65-F5344CB8AC3E}">
        <p14:creationId xmlns:p14="http://schemas.microsoft.com/office/powerpoint/2010/main" val="44155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F09E523-EF85-443F-BE72-B8E827035C8F}"/>
              </a:ext>
            </a:extLst>
          </p:cNvPr>
          <p:cNvSpPr>
            <a:spLocks noGrp="1"/>
          </p:cNvSpPr>
          <p:nvPr>
            <p:ph type="title"/>
          </p:nvPr>
        </p:nvSpPr>
        <p:spPr/>
        <p:txBody>
          <a:bodyPr/>
          <a:lstStyle/>
          <a:p>
            <a:r>
              <a:rPr lang="en-US" dirty="0"/>
              <a:t>The rise of edge computing</a:t>
            </a:r>
          </a:p>
        </p:txBody>
      </p:sp>
      <p:sp>
        <p:nvSpPr>
          <p:cNvPr id="8" name="Text Placeholder 7">
            <a:extLst>
              <a:ext uri="{FF2B5EF4-FFF2-40B4-BE49-F238E27FC236}">
                <a16:creationId xmlns:a16="http://schemas.microsoft.com/office/drawing/2014/main" id="{E17022F9-7C5D-482F-AA67-36566A0E19F9}"/>
              </a:ext>
            </a:extLst>
          </p:cNvPr>
          <p:cNvSpPr>
            <a:spLocks noGrp="1"/>
          </p:cNvSpPr>
          <p:nvPr>
            <p:ph type="body" sz="quarter" idx="13"/>
          </p:nvPr>
        </p:nvSpPr>
        <p:spPr/>
        <p:txBody>
          <a:bodyPr/>
          <a:lstStyle/>
          <a:p>
            <a:r>
              <a:rPr lang="en-US" dirty="0"/>
              <a:t>Deploying advanced computing, storage, and applications on devices</a:t>
            </a:r>
          </a:p>
        </p:txBody>
      </p:sp>
      <p:pic>
        <p:nvPicPr>
          <p:cNvPr id="11" name="Content Placeholder 10">
            <a:extLst>
              <a:ext uri="{FF2B5EF4-FFF2-40B4-BE49-F238E27FC236}">
                <a16:creationId xmlns:a16="http://schemas.microsoft.com/office/drawing/2014/main" id="{9A35396F-9F33-482B-A2D2-DC4FB9F45B81}"/>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479425" y="2134773"/>
            <a:ext cx="2588453" cy="2588453"/>
          </a:xfrm>
        </p:spPr>
      </p:pic>
      <p:sp>
        <p:nvSpPr>
          <p:cNvPr id="9" name="Content Placeholder 8">
            <a:extLst>
              <a:ext uri="{FF2B5EF4-FFF2-40B4-BE49-F238E27FC236}">
                <a16:creationId xmlns:a16="http://schemas.microsoft.com/office/drawing/2014/main" id="{E52E8F30-50DC-4C93-AA62-D9AD748BF223}"/>
              </a:ext>
            </a:extLst>
          </p:cNvPr>
          <p:cNvSpPr>
            <a:spLocks noGrp="1"/>
          </p:cNvSpPr>
          <p:nvPr>
            <p:ph sz="quarter" idx="21"/>
          </p:nvPr>
        </p:nvSpPr>
        <p:spPr/>
        <p:txBody>
          <a:bodyPr vert="horz" lIns="0" tIns="0" rIns="0" bIns="0" rtlCol="0" anchor="t">
            <a:noAutofit/>
          </a:bodyPr>
          <a:lstStyle/>
          <a:p>
            <a:r>
              <a:rPr lang="en-US" b="1" dirty="0">
                <a:solidFill>
                  <a:schemeClr val="accent1"/>
                </a:solidFill>
              </a:rPr>
              <a:t>Goals:</a:t>
            </a:r>
            <a:r>
              <a:rPr lang="en-US" dirty="0"/>
              <a:t> Reduce application latency, conserve bandwidth, offload cloud computation, and improve privacy</a:t>
            </a:r>
          </a:p>
          <a:p>
            <a:pPr marL="581025" lvl="1" indent="-166370"/>
            <a:endParaRPr lang="en-US" dirty="0">
              <a:cs typeface="Calibri"/>
            </a:endParaRPr>
          </a:p>
          <a:p>
            <a:r>
              <a:rPr lang="en-US" b="1" dirty="0">
                <a:solidFill>
                  <a:schemeClr val="accent1"/>
                </a:solidFill>
              </a:rPr>
              <a:t>Advances in hardware:</a:t>
            </a:r>
          </a:p>
          <a:p>
            <a:pPr marL="581025" lvl="1" indent="-166370"/>
            <a:r>
              <a:rPr lang="en-US" dirty="0"/>
              <a:t>High-performance and power-efficient processors, e.g., Arm Cortex-A55</a:t>
            </a:r>
            <a:endParaRPr lang="en-US" dirty="0">
              <a:cs typeface="Calibri"/>
            </a:endParaRPr>
          </a:p>
          <a:p>
            <a:pPr marL="581025" lvl="1" indent="-166370"/>
            <a:r>
              <a:rPr lang="en-US" dirty="0"/>
              <a:t>Embedded Graphics Processing Units (GPUs), e.g. Arm Mali-G77</a:t>
            </a:r>
            <a:endParaRPr lang="en-US" dirty="0">
              <a:cs typeface="Calibri"/>
            </a:endParaRPr>
          </a:p>
          <a:p>
            <a:pPr marL="581025" lvl="1" indent="-166370"/>
            <a:r>
              <a:rPr lang="en-US" dirty="0"/>
              <a:t>Micro Neural Processing Units (NPUs), e.g., Arm Ethos-U55</a:t>
            </a:r>
            <a:endParaRPr lang="en-US" dirty="0">
              <a:cs typeface="Calibri"/>
            </a:endParaRPr>
          </a:p>
          <a:p>
            <a:pPr marL="581025" lvl="1" indent="-166370"/>
            <a:r>
              <a:rPr lang="en-US" dirty="0"/>
              <a:t>Nano solid-state drives (gigabytes of storage per mm</a:t>
            </a:r>
            <a:r>
              <a:rPr lang="en-US" baseline="30000" dirty="0"/>
              <a:t>2</a:t>
            </a:r>
            <a:r>
              <a:rPr lang="en-US" dirty="0"/>
              <a:t>)</a:t>
            </a:r>
            <a:endParaRPr lang="en-US" dirty="0">
              <a:cs typeface="Calibri"/>
            </a:endParaRPr>
          </a:p>
          <a:p>
            <a:pPr marL="581025" lvl="1" indent="-166370"/>
            <a:endParaRPr lang="en-US" dirty="0">
              <a:cs typeface="Calibri"/>
            </a:endParaRPr>
          </a:p>
          <a:p>
            <a:r>
              <a:rPr lang="en-US" b="1" dirty="0">
                <a:solidFill>
                  <a:schemeClr val="accent1"/>
                </a:solidFill>
              </a:rPr>
              <a:t>Software libraries:</a:t>
            </a:r>
          </a:p>
          <a:p>
            <a:pPr marL="581025" lvl="1" indent="-166370"/>
            <a:r>
              <a:rPr lang="en-US" dirty="0">
                <a:ea typeface="ＭＳ Ｐゴシック"/>
              </a:rPr>
              <a:t>Neural network kernels optimized for constrained CPUs, e.g., Cortex Microcontroller Software Standard  Neural Network (CMSIS NN) </a:t>
            </a:r>
            <a:endParaRPr lang="en-US" dirty="0">
              <a:cs typeface="Calibri"/>
            </a:endParaRPr>
          </a:p>
          <a:p>
            <a:pPr marL="581025" lvl="1" indent="-166370"/>
            <a:r>
              <a:rPr lang="en-US" dirty="0"/>
              <a:t>Lightweight ML inference frameworks, e.g., TensorFlow Light Micro</a:t>
            </a:r>
            <a:endParaRPr lang="en-US" dirty="0">
              <a:cs typeface="Calibri"/>
            </a:endParaRPr>
          </a:p>
          <a:p>
            <a:endParaRPr lang="en-US" dirty="0"/>
          </a:p>
        </p:txBody>
      </p:sp>
    </p:spTree>
    <p:extLst>
      <p:ext uri="{BB962C8B-B14F-4D97-AF65-F5344CB8AC3E}">
        <p14:creationId xmlns:p14="http://schemas.microsoft.com/office/powerpoint/2010/main" val="3410443082"/>
      </p:ext>
    </p:extLst>
  </p:cSld>
  <p:clrMapOvr>
    <a:masterClrMapping/>
  </p:clrMapOvr>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Master_Arm_Limited_2019.potx  -  Read-Only" id="{D09A6074-4508-4365-A1DC-9585CABF9D5F}" vid="{3CD30893-EED7-4292-8C0A-ECC25221B6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BA80DA31481A4DA5275E3FE23881F9" ma:contentTypeVersion="4" ma:contentTypeDescription="Create a new document." ma:contentTypeScope="" ma:versionID="192edbcebe8121abff1221bc1c40c495">
  <xsd:schema xmlns:xsd="http://www.w3.org/2001/XMLSchema" xmlns:xs="http://www.w3.org/2001/XMLSchema" xmlns:p="http://schemas.microsoft.com/office/2006/metadata/properties" xmlns:ns2="9a0a0977-86e6-4cda-a829-8760642e3403" targetNamespace="http://schemas.microsoft.com/office/2006/metadata/properties" ma:root="true" ma:fieldsID="049be9206697e850e65dec1059c6b86a" ns2:_="">
    <xsd:import namespace="9a0a0977-86e6-4cda-a829-8760642e340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0a0977-86e6-4cda-a829-8760642e34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2328B6-1A3F-4EAB-9863-3AE859F36B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0a0977-86e6-4cda-a829-8760642e34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61D4E06-5D3F-4994-A4A7-4BA626FA722D}">
  <ds:schemaRefs>
    <ds:schemaRef ds:uri="http://purl.org/dc/dcmitype/"/>
    <ds:schemaRef ds:uri="http://schemas.microsoft.com/office/infopath/2007/PartnerControls"/>
    <ds:schemaRef ds:uri="c0950e01-db07-4e41-9c32-b7a8e9fccc9b"/>
    <ds:schemaRef ds:uri="http://schemas.microsoft.com/office/2006/documentManagement/types"/>
    <ds:schemaRef ds:uri="http://schemas.microsoft.com/office/2006/metadata/properties"/>
    <ds:schemaRef ds:uri="f2ad5090-61a8-4b8c-ab70-68f4ff4d1933"/>
    <ds:schemaRef ds:uri="http://schemas.microsoft.com/sharepoint/v3"/>
    <ds:schemaRef ds:uri="http://purl.org/dc/terms/"/>
    <ds:schemaRef ds:uri="http://schemas.openxmlformats.org/package/2006/metadata/core-properties"/>
    <ds:schemaRef ds:uri="http://schemas.microsoft.com/sharepoint/v3/fields"/>
    <ds:schemaRef ds:uri="http://www.w3.org/XML/1998/namespace"/>
    <ds:schemaRef ds:uri="http://purl.org/dc/elements/1.1/"/>
  </ds:schemaRefs>
</ds:datastoreItem>
</file>

<file path=customXml/itemProps3.xml><?xml version="1.0" encoding="utf-8"?>
<ds:datastoreItem xmlns:ds="http://schemas.openxmlformats.org/officeDocument/2006/customXml" ds:itemID="{82EFBBFE-5AFC-4CAD-AD38-1CB870BDB2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5666</Words>
  <Application>Microsoft Office PowerPoint</Application>
  <PresentationFormat>Widescreen</PresentationFormat>
  <Paragraphs>324</Paragraphs>
  <Slides>27</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Calibri Light</vt:lpstr>
      <vt:lpstr>Cambria Math</vt:lpstr>
      <vt:lpstr>Courier New</vt:lpstr>
      <vt:lpstr>Times New Roman</vt:lpstr>
      <vt:lpstr>Wingdings</vt:lpstr>
      <vt:lpstr>Arm_PPT_Public</vt:lpstr>
      <vt:lpstr>Current and Future IoT Trends</vt:lpstr>
      <vt:lpstr>Syllabus</vt:lpstr>
      <vt:lpstr>Current state of IoT landscape</vt:lpstr>
      <vt:lpstr>More value created from data</vt:lpstr>
      <vt:lpstr>AI and ML</vt:lpstr>
      <vt:lpstr>Deep learning</vt:lpstr>
      <vt:lpstr>Multi-layer Perceptron (MLP)</vt:lpstr>
      <vt:lpstr>Convolutional Neural Network (CNN)</vt:lpstr>
      <vt:lpstr>The rise of edge computing</vt:lpstr>
      <vt:lpstr>Arm Cortex-A55</vt:lpstr>
      <vt:lpstr>Ethos-U55 microNPU</vt:lpstr>
      <vt:lpstr>CMSIS NN software library</vt:lpstr>
      <vt:lpstr>CMSIS NN software library</vt:lpstr>
      <vt:lpstr>Tiny Machine Learning (TinyML)</vt:lpstr>
      <vt:lpstr>TensorFlow Lite Micro</vt:lpstr>
      <vt:lpstr>NN optimizer</vt:lpstr>
      <vt:lpstr>Platform Security Architecture (PSA)</vt:lpstr>
      <vt:lpstr>Platform Security Architecture (PSA)</vt:lpstr>
      <vt:lpstr>Platform Security Architecture (PSA)</vt:lpstr>
      <vt:lpstr>Platform Security Architecture (PSA)</vt:lpstr>
      <vt:lpstr>Platform Security Architecture (PSA)</vt:lpstr>
      <vt:lpstr>Platform Security Architecture (PSA)</vt:lpstr>
      <vt:lpstr>Research topics: Federated learning</vt:lpstr>
      <vt:lpstr>Research topics: Federated learning</vt:lpstr>
      <vt:lpstr>Neural model compression and acceleration</vt:lpstr>
      <vt:lpstr>Model pruning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and Future IoT Trends</dc:title>
  <dc:creator/>
  <cp:lastModifiedBy/>
  <cp:revision>24</cp:revision>
  <dcterms:created xsi:type="dcterms:W3CDTF">2020-03-14T23:38:44Z</dcterms:created>
  <dcterms:modified xsi:type="dcterms:W3CDTF">2020-09-16T10:04:14Z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0x010100D3BA80DA31481A4DA5275E3FE23881F9</vt:lpwstr>
  </property>
</Properties>
</file>