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5"/>
    <p:sldMasterId id="2147483773" r:id="rId6"/>
    <p:sldMasterId id="2147483816" r:id="rId7"/>
  </p:sldMasterIdLst>
  <p:notesMasterIdLst>
    <p:notesMasterId r:id="rId24"/>
  </p:notesMasterIdLst>
  <p:handoutMasterIdLst>
    <p:handoutMasterId r:id="rId25"/>
  </p:handoutMasterIdLst>
  <p:sldIdLst>
    <p:sldId id="257" r:id="rId8"/>
    <p:sldId id="258" r:id="rId9"/>
    <p:sldId id="272"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os="686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Jeff" initials="BRJ" lastIdx="2" clrIdx="0"/>
  <p:cmAuthor id="1" name="eploof" initials="ehp" lastIdx="68" clrIdx="1"/>
  <p:cmAuthor id="2" name="Stuart Waldron" initials="IH" lastIdx="0" clrIdx="2"/>
  <p:cmAuthor id="3" name="Stuart Waldron"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CAB"/>
    <a:srgbClr val="F2F2F2"/>
    <a:srgbClr val="FFFF66"/>
    <a:srgbClr val="FFC000"/>
    <a:srgbClr val="CCECFF"/>
    <a:srgbClr val="99CCFF"/>
    <a:srgbClr val="CCFF99"/>
    <a:srgbClr val="95B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654DF-3EEC-4E69-9F23-75978F3DDF62}" v="4" dt="2021-10-15T13:35:49.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3589" autoAdjust="0"/>
  </p:normalViewPr>
  <p:slideViewPr>
    <p:cSldViewPr snapToGrid="0">
      <p:cViewPr varScale="1">
        <p:scale>
          <a:sx n="95" d="100"/>
          <a:sy n="95" d="100"/>
        </p:scale>
        <p:origin x="1278" y="84"/>
      </p:cViewPr>
      <p:guideLst>
        <p:guide orient="horz"/>
        <p:guide pos="686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132" d="100"/>
          <a:sy n="132" d="100"/>
        </p:scale>
        <p:origin x="-33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ckenzie" userId="944de8d8-28df-4070-bad7-1e42c47c4ccc" providerId="ADAL" clId="{D65654DF-3EEC-4E69-9F23-75978F3DDF62}"/>
    <pc:docChg chg="custSel modSld">
      <pc:chgData name="David Mackenzie" userId="944de8d8-28df-4070-bad7-1e42c47c4ccc" providerId="ADAL" clId="{D65654DF-3EEC-4E69-9F23-75978F3DDF62}" dt="2021-10-15T13:35:49.493" v="19"/>
      <pc:docMkLst>
        <pc:docMk/>
      </pc:docMkLst>
      <pc:sldChg chg="addSp modSp mod modClrScheme chgLayout">
        <pc:chgData name="David Mackenzie" userId="944de8d8-28df-4070-bad7-1e42c47c4ccc" providerId="ADAL" clId="{D65654DF-3EEC-4E69-9F23-75978F3DDF62}" dt="2021-10-15T13:35:23.426" v="18" actId="700"/>
        <pc:sldMkLst>
          <pc:docMk/>
          <pc:sldMk cId="3184845282" sldId="257"/>
        </pc:sldMkLst>
        <pc:spChg chg="mod ord">
          <ac:chgData name="David Mackenzie" userId="944de8d8-28df-4070-bad7-1e42c47c4ccc" providerId="ADAL" clId="{D65654DF-3EEC-4E69-9F23-75978F3DDF62}" dt="2021-10-15T13:35:23.426" v="18" actId="700"/>
          <ac:spMkLst>
            <pc:docMk/>
            <pc:sldMk cId="3184845282" sldId="257"/>
            <ac:spMk id="2" creationId="{00000000-0000-0000-0000-000000000000}"/>
          </ac:spMkLst>
        </pc:spChg>
        <pc:spChg chg="add mod ord">
          <ac:chgData name="David Mackenzie" userId="944de8d8-28df-4070-bad7-1e42c47c4ccc" providerId="ADAL" clId="{D65654DF-3EEC-4E69-9F23-75978F3DDF62}" dt="2021-10-15T13:35:23.426" v="18" actId="700"/>
          <ac:spMkLst>
            <pc:docMk/>
            <pc:sldMk cId="3184845282" sldId="257"/>
            <ac:spMk id="3" creationId="{8FF2CEFD-BBDB-4C42-9DA7-0F323DE2B51E}"/>
          </ac:spMkLst>
        </pc:spChg>
        <pc:spChg chg="add mod ord">
          <ac:chgData name="David Mackenzie" userId="944de8d8-28df-4070-bad7-1e42c47c4ccc" providerId="ADAL" clId="{D65654DF-3EEC-4E69-9F23-75978F3DDF62}" dt="2021-10-15T13:35:23.426" v="18" actId="700"/>
          <ac:spMkLst>
            <pc:docMk/>
            <pc:sldMk cId="3184845282" sldId="257"/>
            <ac:spMk id="4" creationId="{47587869-0140-48FA-A541-CC50CF7BFF81}"/>
          </ac:spMkLst>
        </pc:spChg>
        <pc:spChg chg="add mod ord">
          <ac:chgData name="David Mackenzie" userId="944de8d8-28df-4070-bad7-1e42c47c4ccc" providerId="ADAL" clId="{D65654DF-3EEC-4E69-9F23-75978F3DDF62}" dt="2021-10-15T13:35:23.426" v="18" actId="700"/>
          <ac:spMkLst>
            <pc:docMk/>
            <pc:sldMk cId="3184845282" sldId="257"/>
            <ac:spMk id="5" creationId="{B6725FCE-3A56-4A12-B730-FD4163D8AFC6}"/>
          </ac:spMkLst>
        </pc:spChg>
        <pc:spChg chg="add mod ord">
          <ac:chgData name="David Mackenzie" userId="944de8d8-28df-4070-bad7-1e42c47c4ccc" providerId="ADAL" clId="{D65654DF-3EEC-4E69-9F23-75978F3DDF62}" dt="2021-10-15T13:35:23.426" v="18" actId="700"/>
          <ac:spMkLst>
            <pc:docMk/>
            <pc:sldMk cId="3184845282" sldId="257"/>
            <ac:spMk id="6" creationId="{0BAC8645-4FCF-4D4C-985C-8B7801F11A8C}"/>
          </ac:spMkLst>
        </pc:spChg>
      </pc:sldChg>
      <pc:sldChg chg="modSp mod">
        <pc:chgData name="David Mackenzie" userId="944de8d8-28df-4070-bad7-1e42c47c4ccc" providerId="ADAL" clId="{D65654DF-3EEC-4E69-9F23-75978F3DDF62}" dt="2021-10-15T13:34:47.474" v="17"/>
        <pc:sldMkLst>
          <pc:docMk/>
          <pc:sldMk cId="131285128" sldId="258"/>
        </pc:sldMkLst>
        <pc:spChg chg="mod">
          <ac:chgData name="David Mackenzie" userId="944de8d8-28df-4070-bad7-1e42c47c4ccc" providerId="ADAL" clId="{D65654DF-3EEC-4E69-9F23-75978F3DDF62}" dt="2021-10-15T13:34:47.474" v="17"/>
          <ac:spMkLst>
            <pc:docMk/>
            <pc:sldMk cId="131285128" sldId="258"/>
            <ac:spMk id="2" creationId="{00000000-0000-0000-0000-000000000000}"/>
          </ac:spMkLst>
        </pc:spChg>
        <pc:spChg chg="mod">
          <ac:chgData name="David Mackenzie" userId="944de8d8-28df-4070-bad7-1e42c47c4ccc" providerId="ADAL" clId="{D65654DF-3EEC-4E69-9F23-75978F3DDF62}" dt="2021-10-15T13:34:47.474" v="17"/>
          <ac:spMkLst>
            <pc:docMk/>
            <pc:sldMk cId="131285128" sldId="258"/>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1521320962" sldId="259"/>
        </pc:sldMkLst>
        <pc:spChg chg="mod">
          <ac:chgData name="David Mackenzie" userId="944de8d8-28df-4070-bad7-1e42c47c4ccc" providerId="ADAL" clId="{D65654DF-3EEC-4E69-9F23-75978F3DDF62}" dt="2021-10-15T13:34:47.474" v="17"/>
          <ac:spMkLst>
            <pc:docMk/>
            <pc:sldMk cId="1521320962" sldId="259"/>
            <ac:spMk id="2" creationId="{00000000-0000-0000-0000-000000000000}"/>
          </ac:spMkLst>
        </pc:spChg>
        <pc:spChg chg="mod">
          <ac:chgData name="David Mackenzie" userId="944de8d8-28df-4070-bad7-1e42c47c4ccc" providerId="ADAL" clId="{D65654DF-3EEC-4E69-9F23-75978F3DDF62}" dt="2021-10-15T13:34:47.474" v="17"/>
          <ac:spMkLst>
            <pc:docMk/>
            <pc:sldMk cId="1521320962" sldId="259"/>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3612348165" sldId="260"/>
        </pc:sldMkLst>
        <pc:spChg chg="mod">
          <ac:chgData name="David Mackenzie" userId="944de8d8-28df-4070-bad7-1e42c47c4ccc" providerId="ADAL" clId="{D65654DF-3EEC-4E69-9F23-75978F3DDF62}" dt="2021-10-15T13:34:47.474" v="17"/>
          <ac:spMkLst>
            <pc:docMk/>
            <pc:sldMk cId="3612348165" sldId="260"/>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3313294934" sldId="261"/>
        </pc:sldMkLst>
        <pc:spChg chg="mod">
          <ac:chgData name="David Mackenzie" userId="944de8d8-28df-4070-bad7-1e42c47c4ccc" providerId="ADAL" clId="{D65654DF-3EEC-4E69-9F23-75978F3DDF62}" dt="2021-10-15T13:34:47.474" v="17"/>
          <ac:spMkLst>
            <pc:docMk/>
            <pc:sldMk cId="3313294934" sldId="261"/>
            <ac:spMk id="2" creationId="{00000000-0000-0000-0000-000000000000}"/>
          </ac:spMkLst>
        </pc:spChg>
      </pc:sldChg>
      <pc:sldChg chg="modSp mod modNotes">
        <pc:chgData name="David Mackenzie" userId="944de8d8-28df-4070-bad7-1e42c47c4ccc" providerId="ADAL" clId="{D65654DF-3EEC-4E69-9F23-75978F3DDF62}" dt="2021-10-15T13:35:49.493" v="19"/>
        <pc:sldMkLst>
          <pc:docMk/>
          <pc:sldMk cId="2058580691" sldId="262"/>
        </pc:sldMkLst>
        <pc:spChg chg="mod">
          <ac:chgData name="David Mackenzie" userId="944de8d8-28df-4070-bad7-1e42c47c4ccc" providerId="ADAL" clId="{D65654DF-3EEC-4E69-9F23-75978F3DDF62}" dt="2021-10-15T13:35:49.493" v="19"/>
          <ac:spMkLst>
            <pc:docMk/>
            <pc:sldMk cId="2058580691" sldId="262"/>
            <ac:spMk id="2" creationId="{00000000-0000-0000-0000-000000000000}"/>
          </ac:spMkLst>
        </pc:spChg>
        <pc:spChg chg="mod">
          <ac:chgData name="David Mackenzie" userId="944de8d8-28df-4070-bad7-1e42c47c4ccc" providerId="ADAL" clId="{D65654DF-3EEC-4E69-9F23-75978F3DDF62}" dt="2021-10-15T13:34:47.474" v="17"/>
          <ac:spMkLst>
            <pc:docMk/>
            <pc:sldMk cId="2058580691" sldId="262"/>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4001673783" sldId="263"/>
        </pc:sldMkLst>
        <pc:spChg chg="mod">
          <ac:chgData name="David Mackenzie" userId="944de8d8-28df-4070-bad7-1e42c47c4ccc" providerId="ADAL" clId="{D65654DF-3EEC-4E69-9F23-75978F3DDF62}" dt="2021-10-15T13:34:47.474" v="17"/>
          <ac:spMkLst>
            <pc:docMk/>
            <pc:sldMk cId="4001673783" sldId="263"/>
            <ac:spMk id="3" creationId="{00000000-0000-0000-0000-000000000000}"/>
          </ac:spMkLst>
        </pc:spChg>
      </pc:sldChg>
      <pc:sldChg chg="modSp mod modNotes">
        <pc:chgData name="David Mackenzie" userId="944de8d8-28df-4070-bad7-1e42c47c4ccc" providerId="ADAL" clId="{D65654DF-3EEC-4E69-9F23-75978F3DDF62}" dt="2021-10-15T13:35:49.493" v="19"/>
        <pc:sldMkLst>
          <pc:docMk/>
          <pc:sldMk cId="3045052360" sldId="264"/>
        </pc:sldMkLst>
        <pc:spChg chg="mod">
          <ac:chgData name="David Mackenzie" userId="944de8d8-28df-4070-bad7-1e42c47c4ccc" providerId="ADAL" clId="{D65654DF-3EEC-4E69-9F23-75978F3DDF62}" dt="2021-10-15T13:35:49.493" v="19"/>
          <ac:spMkLst>
            <pc:docMk/>
            <pc:sldMk cId="3045052360" sldId="264"/>
            <ac:spMk id="2" creationId="{00000000-0000-0000-0000-000000000000}"/>
          </ac:spMkLst>
        </pc:spChg>
        <pc:spChg chg="mod">
          <ac:chgData name="David Mackenzie" userId="944de8d8-28df-4070-bad7-1e42c47c4ccc" providerId="ADAL" clId="{D65654DF-3EEC-4E69-9F23-75978F3DDF62}" dt="2021-10-15T13:34:47.474" v="17"/>
          <ac:spMkLst>
            <pc:docMk/>
            <pc:sldMk cId="3045052360" sldId="264"/>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2422898346" sldId="265"/>
        </pc:sldMkLst>
        <pc:spChg chg="mod">
          <ac:chgData name="David Mackenzie" userId="944de8d8-28df-4070-bad7-1e42c47c4ccc" providerId="ADAL" clId="{D65654DF-3EEC-4E69-9F23-75978F3DDF62}" dt="2021-10-15T13:34:47.474" v="17"/>
          <ac:spMkLst>
            <pc:docMk/>
            <pc:sldMk cId="2422898346" sldId="265"/>
            <ac:spMk id="2" creationId="{00000000-0000-0000-0000-000000000000}"/>
          </ac:spMkLst>
        </pc:spChg>
        <pc:spChg chg="mod">
          <ac:chgData name="David Mackenzie" userId="944de8d8-28df-4070-bad7-1e42c47c4ccc" providerId="ADAL" clId="{D65654DF-3EEC-4E69-9F23-75978F3DDF62}" dt="2021-10-15T13:34:47.474" v="17"/>
          <ac:spMkLst>
            <pc:docMk/>
            <pc:sldMk cId="2422898346" sldId="265"/>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1480142929" sldId="266"/>
        </pc:sldMkLst>
        <pc:spChg chg="mod">
          <ac:chgData name="David Mackenzie" userId="944de8d8-28df-4070-bad7-1e42c47c4ccc" providerId="ADAL" clId="{D65654DF-3EEC-4E69-9F23-75978F3DDF62}" dt="2021-10-15T13:34:47.474" v="17"/>
          <ac:spMkLst>
            <pc:docMk/>
            <pc:sldMk cId="1480142929" sldId="266"/>
            <ac:spMk id="3" creationId="{00000000-0000-0000-0000-000000000000}"/>
          </ac:spMkLst>
        </pc:spChg>
      </pc:sldChg>
      <pc:sldChg chg="modSp mod">
        <pc:chgData name="David Mackenzie" userId="944de8d8-28df-4070-bad7-1e42c47c4ccc" providerId="ADAL" clId="{D65654DF-3EEC-4E69-9F23-75978F3DDF62}" dt="2021-10-15T13:35:49.493" v="19"/>
        <pc:sldMkLst>
          <pc:docMk/>
          <pc:sldMk cId="2937765663" sldId="267"/>
        </pc:sldMkLst>
        <pc:spChg chg="mod">
          <ac:chgData name="David Mackenzie" userId="944de8d8-28df-4070-bad7-1e42c47c4ccc" providerId="ADAL" clId="{D65654DF-3EEC-4E69-9F23-75978F3DDF62}" dt="2021-10-15T13:35:49.493" v="19"/>
          <ac:spMkLst>
            <pc:docMk/>
            <pc:sldMk cId="2937765663" sldId="267"/>
            <ac:spMk id="2" creationId="{00000000-0000-0000-0000-000000000000}"/>
          </ac:spMkLst>
        </pc:spChg>
        <pc:spChg chg="mod">
          <ac:chgData name="David Mackenzie" userId="944de8d8-28df-4070-bad7-1e42c47c4ccc" providerId="ADAL" clId="{D65654DF-3EEC-4E69-9F23-75978F3DDF62}" dt="2021-10-15T13:34:47.474" v="17"/>
          <ac:spMkLst>
            <pc:docMk/>
            <pc:sldMk cId="2937765663" sldId="267"/>
            <ac:spMk id="3" creationId="{00000000-0000-0000-0000-000000000000}"/>
          </ac:spMkLst>
        </pc:spChg>
      </pc:sldChg>
      <pc:sldChg chg="modSp mod modNotes">
        <pc:chgData name="David Mackenzie" userId="944de8d8-28df-4070-bad7-1e42c47c4ccc" providerId="ADAL" clId="{D65654DF-3EEC-4E69-9F23-75978F3DDF62}" dt="2021-10-15T13:35:49.493" v="19"/>
        <pc:sldMkLst>
          <pc:docMk/>
          <pc:sldMk cId="3227603206" sldId="268"/>
        </pc:sldMkLst>
        <pc:spChg chg="mod">
          <ac:chgData name="David Mackenzie" userId="944de8d8-28df-4070-bad7-1e42c47c4ccc" providerId="ADAL" clId="{D65654DF-3EEC-4E69-9F23-75978F3DDF62}" dt="2021-10-15T13:35:49.493" v="19"/>
          <ac:spMkLst>
            <pc:docMk/>
            <pc:sldMk cId="3227603206" sldId="268"/>
            <ac:spMk id="2" creationId="{00000000-0000-0000-0000-000000000000}"/>
          </ac:spMkLst>
        </pc:spChg>
        <pc:spChg chg="mod">
          <ac:chgData name="David Mackenzie" userId="944de8d8-28df-4070-bad7-1e42c47c4ccc" providerId="ADAL" clId="{D65654DF-3EEC-4E69-9F23-75978F3DDF62}" dt="2021-10-15T13:34:47.474" v="17"/>
          <ac:spMkLst>
            <pc:docMk/>
            <pc:sldMk cId="3227603206" sldId="268"/>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2336659141" sldId="269"/>
        </pc:sldMkLst>
        <pc:spChg chg="mod">
          <ac:chgData name="David Mackenzie" userId="944de8d8-28df-4070-bad7-1e42c47c4ccc" providerId="ADAL" clId="{D65654DF-3EEC-4E69-9F23-75978F3DDF62}" dt="2021-10-15T13:34:47.474" v="17"/>
          <ac:spMkLst>
            <pc:docMk/>
            <pc:sldMk cId="2336659141" sldId="269"/>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671739417" sldId="270"/>
        </pc:sldMkLst>
        <pc:spChg chg="mod">
          <ac:chgData name="David Mackenzie" userId="944de8d8-28df-4070-bad7-1e42c47c4ccc" providerId="ADAL" clId="{D65654DF-3EEC-4E69-9F23-75978F3DDF62}" dt="2021-10-15T13:34:47.474" v="17"/>
          <ac:spMkLst>
            <pc:docMk/>
            <pc:sldMk cId="671739417" sldId="270"/>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3948904319" sldId="271"/>
        </pc:sldMkLst>
        <pc:spChg chg="mod">
          <ac:chgData name="David Mackenzie" userId="944de8d8-28df-4070-bad7-1e42c47c4ccc" providerId="ADAL" clId="{D65654DF-3EEC-4E69-9F23-75978F3DDF62}" dt="2021-10-15T13:34:47.474" v="17"/>
          <ac:spMkLst>
            <pc:docMk/>
            <pc:sldMk cId="3948904319" sldId="271"/>
            <ac:spMk id="2" creationId="{00000000-0000-0000-0000-000000000000}"/>
          </ac:spMkLst>
        </pc:spChg>
        <pc:spChg chg="mod">
          <ac:chgData name="David Mackenzie" userId="944de8d8-28df-4070-bad7-1e42c47c4ccc" providerId="ADAL" clId="{D65654DF-3EEC-4E69-9F23-75978F3DDF62}" dt="2021-10-15T13:34:47.474" v="17"/>
          <ac:spMkLst>
            <pc:docMk/>
            <pc:sldMk cId="3948904319" sldId="271"/>
            <ac:spMk id="3" creationId="{00000000-0000-0000-0000-000000000000}"/>
          </ac:spMkLst>
        </pc:spChg>
      </pc:sldChg>
      <pc:sldChg chg="modSp mod">
        <pc:chgData name="David Mackenzie" userId="944de8d8-28df-4070-bad7-1e42c47c4ccc" providerId="ADAL" clId="{D65654DF-3EEC-4E69-9F23-75978F3DDF62}" dt="2021-10-15T13:34:47.474" v="17"/>
        <pc:sldMkLst>
          <pc:docMk/>
          <pc:sldMk cId="3546497614" sldId="272"/>
        </pc:sldMkLst>
        <pc:spChg chg="mod">
          <ac:chgData name="David Mackenzie" userId="944de8d8-28df-4070-bad7-1e42c47c4ccc" providerId="ADAL" clId="{D65654DF-3EEC-4E69-9F23-75978F3DDF62}" dt="2021-10-15T13:34:47.474" v="17"/>
          <ac:spMkLst>
            <pc:docMk/>
            <pc:sldMk cId="3546497614" sldId="272"/>
            <ac:spMk id="2" creationId="{00000000-0000-0000-0000-000000000000}"/>
          </ac:spMkLst>
        </pc:spChg>
        <pc:spChg chg="mod">
          <ac:chgData name="David Mackenzie" userId="944de8d8-28df-4070-bad7-1e42c47c4ccc" providerId="ADAL" clId="{D65654DF-3EEC-4E69-9F23-75978F3DDF62}" dt="2021-10-15T13:34:47.474" v="17"/>
          <ac:spMkLst>
            <pc:docMk/>
            <pc:sldMk cId="3546497614" sldId="27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2D30EF-8F20-0B47-8B5D-39A8BC29E860}" type="datetimeFigureOut">
              <a:rPr lang="en-US" smtClean="0"/>
              <a:pPr/>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D7AEC5-6202-3E49-9724-6DF8556784EB}" type="slidenum">
              <a:rPr lang="en-US" smtClean="0"/>
              <a:pPr/>
              <a:t>‹#›</a:t>
            </a:fld>
            <a:endParaRPr lang="en-US"/>
          </a:p>
        </p:txBody>
      </p:sp>
    </p:spTree>
    <p:extLst>
      <p:ext uri="{BB962C8B-B14F-4D97-AF65-F5344CB8AC3E}">
        <p14:creationId xmlns:p14="http://schemas.microsoft.com/office/powerpoint/2010/main" val="10626863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DD36E-1E02-F241-9611-1F1D9EAAD326}" type="datetimeFigureOut">
              <a:rPr lang="en-US" smtClean="0"/>
              <a:pPr/>
              <a:t>10/15/2021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786E7-EDAB-724E-B5AE-1BDD6B8AC677}" type="slidenum">
              <a:rPr lang="en-US" smtClean="0"/>
              <a:pPr/>
              <a:t>‹#›</a:t>
            </a:fld>
            <a:endParaRPr lang="en-US"/>
          </a:p>
        </p:txBody>
      </p:sp>
    </p:spTree>
    <p:extLst>
      <p:ext uri="{BB962C8B-B14F-4D97-AF65-F5344CB8AC3E}">
        <p14:creationId xmlns:p14="http://schemas.microsoft.com/office/powerpoint/2010/main" val="13062683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a:t>
            </a:fld>
            <a:endParaRPr lang="en-US" dirty="0"/>
          </a:p>
        </p:txBody>
      </p:sp>
    </p:spTree>
    <p:extLst>
      <p:ext uri="{BB962C8B-B14F-4D97-AF65-F5344CB8AC3E}">
        <p14:creationId xmlns:p14="http://schemas.microsoft.com/office/powerpoint/2010/main" val="424813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RTL.h</a:t>
            </a:r>
            <a:r>
              <a:rPr lang="en-GB" dirty="0"/>
              <a:t> defines and supports the Cortex M CPUs with features like: Task management,</a:t>
            </a:r>
            <a:r>
              <a:rPr lang="en-GB" baseline="0" dirty="0"/>
              <a:t> time management, semaphore management etc. More features are listed on the slide.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10</a:t>
            </a:fld>
            <a:endParaRPr lang="en-US"/>
          </a:p>
        </p:txBody>
      </p:sp>
    </p:spTree>
    <p:extLst>
      <p:ext uri="{BB962C8B-B14F-4D97-AF65-F5344CB8AC3E}">
        <p14:creationId xmlns:p14="http://schemas.microsoft.com/office/powerpoint/2010/main" val="315893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RTX_Conf_CM.C</a:t>
            </a:r>
            <a:r>
              <a:rPr lang="en-US" baseline="0" dirty="0"/>
              <a:t> is a configuration wizard with an easy to use graphical user interface as shown in the slide.</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11</a:t>
            </a:fld>
            <a:endParaRPr lang="en-US"/>
          </a:p>
        </p:txBody>
      </p:sp>
    </p:spTree>
    <p:extLst>
      <p:ext uri="{BB962C8B-B14F-4D97-AF65-F5344CB8AC3E}">
        <p14:creationId xmlns:p14="http://schemas.microsoft.com/office/powerpoint/2010/main" val="3759085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typical “Project” folder </a:t>
            </a:r>
            <a:r>
              <a:rPr lang="en-GB" baseline="0" dirty="0"/>
              <a:t>is shown with RT kernel and </a:t>
            </a:r>
            <a:r>
              <a:rPr lang="en-GB" baseline="0" dirty="0" err="1"/>
              <a:t>config</a:t>
            </a:r>
            <a:r>
              <a:rPr lang="en-GB" baseline="0" dirty="0"/>
              <a:t> files.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12</a:t>
            </a:fld>
            <a:endParaRPr lang="en-US"/>
          </a:p>
        </p:txBody>
      </p:sp>
    </p:spTree>
    <p:extLst>
      <p:ext uri="{BB962C8B-B14F-4D97-AF65-F5344CB8AC3E}">
        <p14:creationId xmlns:p14="http://schemas.microsoft.com/office/powerpoint/2010/main" val="277659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 Cortex Microcontroller Software Interface Standard (CMSIS) provides</a:t>
            </a:r>
            <a:r>
              <a:rPr lang="en-US" baseline="0" dirty="0"/>
              <a:t> board independent hardware abstraction layer. The supported boards are Cortex M processor boards.</a:t>
            </a:r>
          </a:p>
          <a:p>
            <a:endParaRPr lang="en-US" baseline="0" dirty="0"/>
          </a:p>
          <a:p>
            <a:pPr>
              <a:spcBef>
                <a:spcPts val="1200"/>
              </a:spcBef>
            </a:pPr>
            <a:r>
              <a:rPr lang="en-GB" dirty="0"/>
              <a:t>The CMSIS-RTOS API– provides</a:t>
            </a:r>
            <a:r>
              <a:rPr lang="en-GB" baseline="0" dirty="0"/>
              <a:t> generic</a:t>
            </a:r>
            <a:r>
              <a:rPr lang="en-GB" dirty="0"/>
              <a:t> RTOS interfaces.</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13</a:t>
            </a:fld>
            <a:endParaRPr lang="en-US"/>
          </a:p>
        </p:txBody>
      </p:sp>
    </p:spTree>
    <p:extLst>
      <p:ext uri="{BB962C8B-B14F-4D97-AF65-F5344CB8AC3E}">
        <p14:creationId xmlns:p14="http://schemas.microsoft.com/office/powerpoint/2010/main" val="256325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pictorial representation</a:t>
            </a:r>
            <a:r>
              <a:rPr lang="en-GB" baseline="0" dirty="0"/>
              <a:t> of </a:t>
            </a:r>
            <a:r>
              <a:rPr lang="en-GB" dirty="0"/>
              <a:t>CMSIS and CMSIS-RTOS on the Cortex M CPU is shown in the slide.</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14</a:t>
            </a:fld>
            <a:endParaRPr lang="en-US"/>
          </a:p>
        </p:txBody>
      </p:sp>
    </p:spTree>
    <p:extLst>
      <p:ext uri="{BB962C8B-B14F-4D97-AF65-F5344CB8AC3E}">
        <p14:creationId xmlns:p14="http://schemas.microsoft.com/office/powerpoint/2010/main" val="3759809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CMSIS-RTOS API is</a:t>
            </a:r>
            <a:r>
              <a:rPr lang="en-GB" baseline="0" dirty="0"/>
              <a:t> </a:t>
            </a:r>
            <a:r>
              <a:rPr lang="en-GB" dirty="0"/>
              <a:t>an abstracted layer on top of RTX kernel or other 3</a:t>
            </a:r>
            <a:r>
              <a:rPr lang="en-GB" baseline="30000" dirty="0"/>
              <a:t>rd</a:t>
            </a:r>
            <a:r>
              <a:rPr lang="en-GB" dirty="0"/>
              <a:t> party RTOS kernels</a:t>
            </a:r>
          </a:p>
          <a:p>
            <a:endParaRPr lang="en-GB" dirty="0"/>
          </a:p>
          <a:p>
            <a:r>
              <a:rPr lang="en-GB" dirty="0"/>
              <a:t>Application programs can be easily ported to other 3</a:t>
            </a:r>
            <a:r>
              <a:rPr lang="en-GB" baseline="30000" dirty="0"/>
              <a:t>rd</a:t>
            </a:r>
            <a:r>
              <a:rPr lang="en-GB" dirty="0"/>
              <a:t> party RTOS kernels (such as </a:t>
            </a:r>
            <a:r>
              <a:rPr lang="en-GB" dirty="0" err="1"/>
              <a:t>FreeRTOS</a:t>
            </a:r>
            <a:r>
              <a:rPr lang="en-GB" dirty="0"/>
              <a:t>)</a:t>
            </a:r>
          </a:p>
          <a:p>
            <a:pPr lvl="1"/>
            <a:endParaRPr lang="en-GB" dirty="0"/>
          </a:p>
          <a:p>
            <a:r>
              <a:rPr lang="en-GB" dirty="0"/>
              <a:t>In this set of teaching materials, we will focus on the RTX kernel rather than the CMSIS-RTOS API.</a:t>
            </a:r>
          </a:p>
        </p:txBody>
      </p:sp>
      <p:sp>
        <p:nvSpPr>
          <p:cNvPr id="4" name="Slide Number Placeholder 3"/>
          <p:cNvSpPr>
            <a:spLocks noGrp="1"/>
          </p:cNvSpPr>
          <p:nvPr>
            <p:ph type="sldNum" sz="quarter" idx="10"/>
          </p:nvPr>
        </p:nvSpPr>
        <p:spPr/>
        <p:txBody>
          <a:bodyPr/>
          <a:lstStyle/>
          <a:p>
            <a:fld id="{579786E7-EDAB-724E-B5AE-1BDD6B8AC677}" type="slidenum">
              <a:rPr lang="en-US" smtClean="0"/>
              <a:pPr/>
              <a:t>15</a:t>
            </a:fld>
            <a:endParaRPr lang="en-US"/>
          </a:p>
        </p:txBody>
      </p:sp>
    </p:spTree>
    <p:extLst>
      <p:ext uri="{BB962C8B-B14F-4D97-AF65-F5344CB8AC3E}">
        <p14:creationId xmlns:p14="http://schemas.microsoft.com/office/powerpoint/2010/main" val="402634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inputs and environment conditions.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2</a:t>
            </a:fld>
            <a:endParaRPr lang="en-US"/>
          </a:p>
        </p:txBody>
      </p:sp>
    </p:spTree>
    <p:extLst>
      <p:ext uri="{BB962C8B-B14F-4D97-AF65-F5344CB8AC3E}">
        <p14:creationId xmlns:p14="http://schemas.microsoft.com/office/powerpoint/2010/main" val="91116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Real-time operating systems</a:t>
            </a:r>
            <a:r>
              <a:rPr lang="en-GB" baseline="0" dirty="0"/>
              <a:t> make sure that the tasks meet the timing requirements, i.e. finish execution before the dead line. The task can be hard real time – where the tasks need to finish before the deadline always. Example is an engine fuel to air ratio control is a hard real time task. The task can be a soft real time where the task may miss the deadline once in a while. Example is an automotive speed display on the dashboard. Examples can be found in robots, aircraft control etc. The real time system design requirements are determinism, speed to meet the deadlines, accuracy, fail safe operation, respond to various inputs and environment conditions.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3</a:t>
            </a:fld>
            <a:endParaRPr lang="en-US"/>
          </a:p>
        </p:txBody>
      </p:sp>
    </p:spTree>
    <p:extLst>
      <p:ext uri="{BB962C8B-B14F-4D97-AF65-F5344CB8AC3E}">
        <p14:creationId xmlns:p14="http://schemas.microsoft.com/office/powerpoint/2010/main" val="91116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can assign</a:t>
            </a:r>
            <a:r>
              <a:rPr lang="en-US" baseline="0" dirty="0"/>
              <a:t> one interrupt for each task and whenever there is an interrupt, execute the task with the interrupt service routine (ISR). The interrupt can be generated at periodic intervals or due to an external or internal condition.</a:t>
            </a:r>
          </a:p>
          <a:p>
            <a:endParaRPr lang="en-US" baseline="0" dirty="0"/>
          </a:p>
          <a:p>
            <a:r>
              <a:rPr lang="en-US" baseline="0" dirty="0"/>
              <a:t>If the system has too many interrupts, then predictably, problems can occur due to nested interrupt etc. may appear.</a:t>
            </a:r>
          </a:p>
          <a:p>
            <a:r>
              <a:rPr lang="en-US" baseline="0" dirty="0"/>
              <a:t>RTOS eliminates the above problem and provides a better program flow, better event response, provides good multitasking, predictable task scheduling, meet the dead lines of all the tasks and many more advantages.</a:t>
            </a:r>
            <a:endParaRPr lang="en-US"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4</a:t>
            </a:fld>
            <a:endParaRPr lang="en-US"/>
          </a:p>
        </p:txBody>
      </p:sp>
    </p:spTree>
    <p:extLst>
      <p:ext uri="{BB962C8B-B14F-4D97-AF65-F5344CB8AC3E}">
        <p14:creationId xmlns:p14="http://schemas.microsoft.com/office/powerpoint/2010/main" val="270536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An example real</a:t>
            </a:r>
            <a:r>
              <a:rPr lang="en-GB" baseline="0" dirty="0"/>
              <a:t>-time system is a speed camera alarm system which uses GPS information of the current location of the vehicle which is moving at a high speed and a map with camera locations around the current location of the vehicle.</a:t>
            </a:r>
          </a:p>
          <a:p>
            <a:r>
              <a:rPr lang="en-GB" baseline="0" dirty="0"/>
              <a:t> </a:t>
            </a:r>
          </a:p>
          <a:p>
            <a:r>
              <a:rPr lang="en-GB" baseline="0" dirty="0"/>
              <a:t>The tasks for achieving this are: </a:t>
            </a:r>
          </a:p>
          <a:p>
            <a:r>
              <a:rPr lang="en-GB" baseline="0" dirty="0"/>
              <a:t>Decode the GPS information to find the current location of the vehicle</a:t>
            </a:r>
          </a:p>
          <a:p>
            <a:r>
              <a:rPr lang="en-GB" baseline="0" dirty="0"/>
              <a:t>Check the locations of the camera around the current vehicle location</a:t>
            </a:r>
          </a:p>
          <a:p>
            <a:r>
              <a:rPr lang="en-GB" baseline="0" dirty="0"/>
              <a:t>Record: Log driver’s position in the flash</a:t>
            </a:r>
          </a:p>
          <a:p>
            <a:r>
              <a:rPr lang="en-GB" baseline="0" dirty="0"/>
              <a:t>Read user’s input settings or switches</a:t>
            </a:r>
          </a:p>
          <a:p>
            <a:r>
              <a:rPr lang="en-GB" baseline="0" dirty="0"/>
              <a:t>Sound an alarm if the vehicle is approaching a speed camera</a:t>
            </a:r>
          </a:p>
          <a:p>
            <a:endParaRPr lang="en-GB" baseline="0" dirty="0"/>
          </a:p>
          <a:p>
            <a:r>
              <a:rPr lang="en-GB" baseline="0" dirty="0"/>
              <a:t>All the above tasks can be in a super-loop in the same order or with interrupt service routine.</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5</a:t>
            </a:fld>
            <a:endParaRPr lang="en-US"/>
          </a:p>
        </p:txBody>
      </p:sp>
    </p:spTree>
    <p:extLst>
      <p:ext uri="{BB962C8B-B14F-4D97-AF65-F5344CB8AC3E}">
        <p14:creationId xmlns:p14="http://schemas.microsoft.com/office/powerpoint/2010/main" val="3574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super-loop</a:t>
            </a:r>
            <a:r>
              <a:rPr lang="en-US" baseline="0" dirty="0"/>
              <a:t> may execute each task in the same order and it can not respond to changing conditions in the input, recording time etc.</a:t>
            </a:r>
            <a:endParaRPr lang="en-US" dirty="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19FF0A5-3245-4834-A291-D0F4458FA3A1}" type="slidenum">
              <a:rPr lang="en-US" sz="1300"/>
              <a:pPr/>
              <a:t>6</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RTX is a real time operating</a:t>
            </a:r>
            <a:r>
              <a:rPr lang="en-GB" baseline="0" dirty="0"/>
              <a:t> system from </a:t>
            </a:r>
            <a:r>
              <a:rPr lang="en-GB" baseline="0" dirty="0" err="1"/>
              <a:t>Keil</a:t>
            </a:r>
            <a:r>
              <a:rPr lang="en-GB" baseline="0" dirty="0"/>
              <a:t> company. </a:t>
            </a:r>
            <a:r>
              <a:rPr lang="en-GB" dirty="0"/>
              <a:t>The Keil RTX is a royalty-free, deterministic real-time operating system designed for Arm and Cortex-M devices. It allows you to create programs that simultaneously perform multiple functions and helps to create applications which are better structured and more easily maintained.</a:t>
            </a:r>
          </a:p>
        </p:txBody>
      </p:sp>
      <p:sp>
        <p:nvSpPr>
          <p:cNvPr id="4" name="Slide Number Placeholder 3"/>
          <p:cNvSpPr>
            <a:spLocks noGrp="1"/>
          </p:cNvSpPr>
          <p:nvPr>
            <p:ph type="sldNum" sz="quarter" idx="10"/>
          </p:nvPr>
        </p:nvSpPr>
        <p:spPr/>
        <p:txBody>
          <a:bodyPr/>
          <a:lstStyle/>
          <a:p>
            <a:fld id="{579786E7-EDAB-724E-B5AE-1BDD6B8AC677}" type="slidenum">
              <a:rPr lang="en-US" smtClean="0"/>
              <a:pPr/>
              <a:t>7</a:t>
            </a:fld>
            <a:endParaRPr lang="en-US"/>
          </a:p>
        </p:txBody>
      </p:sp>
    </p:spTree>
    <p:extLst>
      <p:ext uri="{BB962C8B-B14F-4D97-AF65-F5344CB8AC3E}">
        <p14:creationId xmlns:p14="http://schemas.microsoft.com/office/powerpoint/2010/main" val="292685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Keil</a:t>
            </a:r>
            <a:r>
              <a:rPr lang="en-GB" baseline="0" dirty="0"/>
              <a:t> real-time library is on top of the RTX kernel and contains libraries for flash file system, TCP/IP, CAN interface, USB interface etc.</a:t>
            </a:r>
          </a:p>
          <a:p>
            <a:r>
              <a:rPr lang="en-GB" baseline="0" dirty="0"/>
              <a:t>The RTX kernel helps in scheduling tasks, it supports </a:t>
            </a:r>
            <a:r>
              <a:rPr lang="en-GB" baseline="0" dirty="0" err="1"/>
              <a:t>mutex</a:t>
            </a:r>
            <a:r>
              <a:rPr lang="en-GB" baseline="0" dirty="0"/>
              <a:t>, memory pool, mail box, timing functions and event/semaphores.</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8</a:t>
            </a:fld>
            <a:endParaRPr lang="en-US"/>
          </a:p>
        </p:txBody>
      </p:sp>
    </p:spTree>
    <p:extLst>
      <p:ext uri="{BB962C8B-B14F-4D97-AF65-F5344CB8AC3E}">
        <p14:creationId xmlns:p14="http://schemas.microsoft.com/office/powerpoint/2010/main" val="273818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RTX can be included in the project created</a:t>
            </a:r>
            <a:r>
              <a:rPr lang="en-GB" baseline="0" dirty="0"/>
              <a:t> using Keil MDK-Arm development environment.</a:t>
            </a:r>
            <a:endParaRPr lang="en-GB" dirty="0"/>
          </a:p>
        </p:txBody>
      </p:sp>
      <p:sp>
        <p:nvSpPr>
          <p:cNvPr id="4" name="Slide Number Placeholder 3"/>
          <p:cNvSpPr>
            <a:spLocks noGrp="1"/>
          </p:cNvSpPr>
          <p:nvPr>
            <p:ph type="sldNum" sz="quarter" idx="10"/>
          </p:nvPr>
        </p:nvSpPr>
        <p:spPr/>
        <p:txBody>
          <a:bodyPr/>
          <a:lstStyle/>
          <a:p>
            <a:fld id="{579786E7-EDAB-724E-B5AE-1BDD6B8AC677}" type="slidenum">
              <a:rPr lang="en-US" smtClean="0"/>
              <a:pPr/>
              <a:t>9</a:t>
            </a:fld>
            <a:endParaRPr lang="en-US"/>
          </a:p>
        </p:txBody>
      </p:sp>
    </p:spTree>
    <p:extLst>
      <p:ext uri="{BB962C8B-B14F-4D97-AF65-F5344CB8AC3E}">
        <p14:creationId xmlns:p14="http://schemas.microsoft.com/office/powerpoint/2010/main" val="2300317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9465422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sz="1799">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045690112"/>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8672177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72237972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26457256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8958024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5540265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26814544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5699949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9835236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22629314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403455398"/>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1344210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26835190"/>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42559206"/>
      </p:ext>
    </p:extLst>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98433014"/>
      </p:ext>
    </p:extLst>
  </p:cSld>
  <p:clrMapOvr>
    <a:masterClrMapping/>
  </p:clrMapOvr>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92224063"/>
      </p:ext>
    </p:extLst>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6324961"/>
      </p:ext>
    </p:extLst>
  </p:cSld>
  <p:clrMapOvr>
    <a:masterClrMapping/>
  </p:clrMapOvr>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3118711"/>
      </p:ext>
    </p:extLst>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772882212"/>
      </p:ext>
    </p:extLst>
  </p:cSld>
  <p:clrMapOvr>
    <a:masterClrMapping/>
  </p:clrMapOvr>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86695367"/>
      </p:ext>
    </p:extLst>
  </p:cSld>
  <p:clrMapOvr>
    <a:masterClrMapping/>
  </p:clrMapOvr>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556762"/>
      </p:ext>
    </p:extLst>
  </p:cSld>
  <p:clrMapOvr>
    <a:masterClrMapping/>
  </p:clrMapOvr>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83499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0155488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7036523"/>
      </p:ext>
    </p:extLst>
  </p:cSld>
  <p:clrMapOvr>
    <a:masterClrMapping/>
  </p:clrMapOvr>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812050079"/>
      </p:ext>
    </p:extLst>
  </p:cSld>
  <p:clrMapOvr>
    <a:masterClrMapping/>
  </p:clrMapOvr>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2752232380"/>
      </p:ext>
    </p:extLst>
  </p:cSld>
  <p:clrMapOvr>
    <a:masterClrMapping/>
  </p:clrMapOvr>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86259156"/>
      </p:ext>
    </p:extLst>
  </p:cSld>
  <p:clrMapOvr>
    <a:masterClrMapping/>
  </p:clrMapOvr>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482454394"/>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947533234"/>
      </p:ext>
    </p:extLst>
  </p:cSld>
  <p:clrMapOvr>
    <a:masterClrMapping/>
  </p:clrMapOvr>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998551560"/>
      </p:ext>
    </p:extLst>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86486956"/>
      </p:ext>
    </p:extLst>
  </p:cSld>
  <p:clrMapOvr>
    <a:masterClrMapping/>
  </p:clrMapOvr>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42695890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7693544"/>
      </p:ext>
    </p:extLst>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60297447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2565265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93630275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3994027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78072271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02889611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9590552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75413621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95258957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6806371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872333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158219263"/>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66434690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42689554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27497246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849849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218261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5974203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06489809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690842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474612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289258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094581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66683747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163288079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69702242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74095001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314814451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9309157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235422188"/>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20301051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11843114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0828523"/>
      </p:ext>
    </p:extLst>
  </p:cSld>
  <p:clrMapOvr>
    <a:masterClrMapping/>
  </p:clrMapOvr>
  <p:transition>
    <p:pull dir="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546" y="1440000"/>
            <a:ext cx="1115575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77" y="1197429"/>
            <a:ext cx="914400" cy="914400"/>
          </a:xfrm>
          <a:prstGeom prst="rect">
            <a:avLst/>
          </a:prstGeom>
        </p:spPr>
        <p:txBody>
          <a:bodyPr vert="horz" wrap="none" lIns="0" tIns="0" rIns="0" bIns="0" rtlCol="0" anchor="t">
            <a:normAutofit/>
          </a:bodyPr>
          <a:lstStyle/>
          <a:p>
            <a:endParaRPr lang="en-US" dirty="0"/>
          </a:p>
        </p:txBody>
      </p:sp>
    </p:spTree>
    <p:extLst>
      <p:ext uri="{BB962C8B-B14F-4D97-AF65-F5344CB8AC3E}">
        <p14:creationId xmlns:p14="http://schemas.microsoft.com/office/powerpoint/2010/main" val="177962789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990" y="2540000"/>
            <a:ext cx="9276208"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userDrawn="1"/>
        </p:nvSpPr>
        <p:spPr>
          <a:xfrm>
            <a:off x="3358542" y="4515556"/>
            <a:ext cx="914400"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846" y="4524558"/>
            <a:ext cx="4710991"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53137470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966983498"/>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04993213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852998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144681686"/>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056912012"/>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60995658"/>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045166452"/>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78071448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366100331"/>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89260406"/>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28963527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41960929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1786822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p:nvSpPr>
        <p:spPr>
          <a:xfrm>
            <a:off x="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42080492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4210636928"/>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p:nvSpPr>
        <p:spPr>
          <a:xfrm>
            <a:off x="0" y="-1"/>
            <a:ext cx="12188825"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40847071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p:nvSpPr>
        <p:spPr>
          <a:xfrm>
            <a:off x="-1200" y="-2"/>
            <a:ext cx="12189425"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50362554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p:nvSpPr>
        <p:spPr>
          <a:xfrm>
            <a:off x="3509202" y="2"/>
            <a:ext cx="8679622"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4990332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0" y="0"/>
            <a:ext cx="1220952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p:nvSpPr>
        <p:spPr>
          <a:xfrm>
            <a:off x="0" y="0"/>
            <a:ext cx="12199176"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964563754"/>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p:nvSpPr>
        <p:spPr>
          <a:xfrm>
            <a:off x="0" y="-1"/>
            <a:ext cx="12188825"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351133933"/>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p:nvSpPr>
        <p:spPr>
          <a:xfrm>
            <a:off x="-12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68716848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p:nvSpPr>
        <p:spPr>
          <a:xfrm>
            <a:off x="-600" y="-3"/>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1221770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0025"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p:nvSpPr>
        <p:spPr>
          <a:xfrm>
            <a:off x="-600" y="2"/>
            <a:ext cx="12189425"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28426799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526365281"/>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2365058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163518850"/>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76368104"/>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6250"/>
            <a:ext cx="11230225"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300" y="1171112"/>
            <a:ext cx="11230225" cy="4948335"/>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marL="672581">
              <a:lnSpc>
                <a:spcPct val="100000"/>
              </a:lnSpc>
              <a:spcAft>
                <a:spcPts val="0"/>
              </a:spcAft>
              <a:defRPr sz="1999">
                <a:solidFill>
                  <a:schemeClr val="tx2"/>
                </a:solidFill>
              </a:defRPr>
            </a:lvl2pPr>
            <a:lvl3pPr marL="946819">
              <a:lnSpc>
                <a:spcPct val="100000"/>
              </a:lnSpc>
              <a:spcAft>
                <a:spcPts val="0"/>
              </a:spcAft>
              <a:defRPr sz="1799">
                <a:solidFill>
                  <a:schemeClr val="tx2"/>
                </a:solidFill>
              </a:defRPr>
            </a:lvl3pPr>
            <a:lvl4pPr marL="1292790">
              <a:lnSpc>
                <a:spcPct val="100000"/>
              </a:lnSpc>
              <a:spcAft>
                <a:spcPts val="0"/>
              </a:spcAft>
              <a:defRPr sz="1799">
                <a:solidFill>
                  <a:schemeClr val="tx2"/>
                </a:solidFill>
              </a:defRPr>
            </a:lvl4pPr>
            <a:lvl5pPr marL="1518147">
              <a:lnSpc>
                <a:spcPct val="100000"/>
              </a:lnSpc>
              <a:spcAft>
                <a:spcPts val="0"/>
              </a:spcAft>
              <a:defRPr sz="1799">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838422228"/>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554490"/>
            <a:ext cx="11230225" cy="455323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chemeClr val="tx2"/>
                </a:solidFill>
              </a:defRPr>
            </a:lvl1pPr>
            <a:lvl2pPr>
              <a:lnSpc>
                <a:spcPct val="100000"/>
              </a:lnSpc>
              <a:spcAft>
                <a:spcPts val="0"/>
              </a:spcAft>
              <a:buClr>
                <a:schemeClr val="accent1"/>
              </a:buClr>
              <a:defRPr sz="1999">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8545544"/>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p:nvCxnSpPr>
        <p:spPr>
          <a:xfrm>
            <a:off x="6094413"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300" y="991131"/>
            <a:ext cx="11230225" cy="359204"/>
          </a:xfrm>
        </p:spPr>
        <p:txBody>
          <a:bodyPr anchor="t"/>
          <a:lstStyle>
            <a:lvl1pPr marL="0" indent="0">
              <a:spcAft>
                <a:spcPts val="0"/>
              </a:spcAft>
              <a:buNone/>
              <a:defRPr sz="2399">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300" y="1620481"/>
            <a:ext cx="534425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463" y="2202443"/>
            <a:ext cx="5346087" cy="3933245"/>
          </a:xfrm>
        </p:spPr>
        <p:txBody>
          <a:bodyPr/>
          <a:lstStyle>
            <a:lvl1pPr marL="342797" indent="-342797" algn="just">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39883" y="1620481"/>
            <a:ext cx="5369643"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8296" y="2202442"/>
            <a:ext cx="5371229" cy="3933246"/>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marL="946819">
              <a:lnSpc>
                <a:spcPct val="100000"/>
              </a:lnSpc>
              <a:spcAft>
                <a:spcPts val="0"/>
              </a:spcAft>
              <a:buClr>
                <a:schemeClr val="accent1"/>
              </a:buClr>
              <a:defRPr>
                <a:solidFill>
                  <a:srgbClr val="333E48"/>
                </a:solidFill>
              </a:defRPr>
            </a:lvl3pPr>
            <a:lvl4pPr marL="1292790" indent="-172986">
              <a:lnSpc>
                <a:spcPct val="100000"/>
              </a:lnSpc>
              <a:spcAft>
                <a:spcPts val="0"/>
              </a:spcAft>
              <a:buClr>
                <a:schemeClr val="accent1"/>
              </a:buClr>
              <a:buFont typeface="Arial" charset="0"/>
              <a:buChar char="•"/>
              <a:defRPr>
                <a:solidFill>
                  <a:srgbClr val="333E48"/>
                </a:solidFill>
              </a:defRPr>
            </a:lvl4pPr>
            <a:lvl5pPr marL="1518147">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6339012"/>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p:nvCxnSpPr>
        <p:spPr bwMode="auto">
          <a:xfrm>
            <a:off x="414705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p:nvCxnSpPr>
        <p:spPr bwMode="auto">
          <a:xfrm>
            <a:off x="8049703"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1" y="2373786"/>
            <a:ext cx="337176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p:ph idx="17"/>
          </p:nvPr>
        </p:nvSpPr>
        <p:spPr>
          <a:xfrm>
            <a:off x="4415210" y="2373786"/>
            <a:ext cx="3358406"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p:ph idx="18"/>
          </p:nvPr>
        </p:nvSpPr>
        <p:spPr>
          <a:xfrm>
            <a:off x="8297952" y="2373786"/>
            <a:ext cx="3411573" cy="3685702"/>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p:ph type="body" sz="quarter" idx="19" hasCustomPrompt="1"/>
          </p:nvPr>
        </p:nvSpPr>
        <p:spPr>
          <a:xfrm>
            <a:off x="4418846"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852791073"/>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6958" y="2372564"/>
            <a:ext cx="3412566"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p:nvGrpSpPr>
        <p:grpSpPr bwMode="auto">
          <a:xfrm>
            <a:off x="4147058" y="1611050"/>
            <a:ext cx="3902645"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301" y="1611050"/>
            <a:ext cx="337176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5042" y="1611050"/>
            <a:ext cx="3359070"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7288" y="1611050"/>
            <a:ext cx="3412237" cy="560696"/>
          </a:xfrm>
        </p:spPr>
        <p:txBody>
          <a:bodyPr anchor="t" anchorCtr="0"/>
          <a:lstStyle>
            <a:lvl1pPr marL="0" marR="0" indent="0" algn="l" defTabSz="914126"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4713"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300" y="2372564"/>
            <a:ext cx="3359399" cy="3686924"/>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marL="581169">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2240427"/>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p:nvCxnSpPr>
        <p:spPr>
          <a:xfrm>
            <a:off x="3254156"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301" y="1631112"/>
            <a:ext cx="2618693" cy="4440603"/>
          </a:xfrm>
          <a:prstGeom prst="rect">
            <a:avLst/>
          </a:prstGeo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5146" y="1631112"/>
            <a:ext cx="8294379" cy="4440603"/>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630144"/>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p:nvCxnSpPr>
        <p:spPr>
          <a:xfrm>
            <a:off x="8930537" y="1629288"/>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300" y="478301"/>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5284" y="1629597"/>
            <a:ext cx="2674240" cy="4443488"/>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300" y="1629288"/>
            <a:ext cx="8346490" cy="4443267"/>
          </a:xfrm>
        </p:spPr>
        <p:txBody>
          <a:bodyPr/>
          <a:lstStyle>
            <a:lvl1pPr marL="342797" indent="-342797">
              <a:lnSpc>
                <a:spcPct val="100000"/>
              </a:lnSpc>
              <a:spcBef>
                <a:spcPts val="600"/>
              </a:spcBef>
              <a:spcAft>
                <a:spcPts val="0"/>
              </a:spcAft>
              <a:buClr>
                <a:schemeClr val="accent1"/>
              </a:buClr>
              <a:buFont typeface="Arial" charset="0"/>
              <a:buChar char="•"/>
              <a:defRPr sz="2399">
                <a:solidFill>
                  <a:srgbClr val="333E48"/>
                </a:solidFill>
              </a:defRPr>
            </a:lvl1pPr>
            <a:lvl2pPr marL="581169">
              <a:lnSpc>
                <a:spcPct val="100000"/>
              </a:lnSpc>
              <a:spcAft>
                <a:spcPts val="0"/>
              </a:spcAft>
              <a:buClr>
                <a:schemeClr val="accent1"/>
              </a:buClr>
              <a:defRPr sz="1999">
                <a:solidFill>
                  <a:srgbClr val="333E48"/>
                </a:solidFill>
              </a:defRPr>
            </a:lvl2pPr>
            <a:lvl3pPr marL="946819">
              <a:lnSpc>
                <a:spcPct val="100000"/>
              </a:lnSpc>
              <a:spcAft>
                <a:spcPts val="0"/>
              </a:spcAft>
              <a:buClr>
                <a:schemeClr val="accent1"/>
              </a:buClr>
              <a:defRPr sz="1799">
                <a:solidFill>
                  <a:srgbClr val="333E48"/>
                </a:solidFill>
              </a:defRPr>
            </a:lvl3pPr>
            <a:lvl4pPr marL="1292790" indent="-172986">
              <a:lnSpc>
                <a:spcPct val="100000"/>
              </a:lnSpc>
              <a:spcAft>
                <a:spcPts val="0"/>
              </a:spcAft>
              <a:buClr>
                <a:schemeClr val="accent1"/>
              </a:buClr>
              <a:buFont typeface="Arial" charset="0"/>
              <a:buChar char="•"/>
              <a:defRPr sz="1799">
                <a:solidFill>
                  <a:srgbClr val="333E48"/>
                </a:solidFill>
              </a:defRPr>
            </a:lvl4pPr>
            <a:lvl5pPr marL="1518147">
              <a:lnSpc>
                <a:spcPct val="100000"/>
              </a:lnSpc>
              <a:spcAft>
                <a:spcPts val="0"/>
              </a:spcAft>
              <a:buClr>
                <a:schemeClr val="accent1"/>
              </a:buClr>
              <a:defRPr sz="1799">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9234966"/>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2"/>
            <a:ext cx="11230225"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3515" y="1618446"/>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3515" y="3755873"/>
            <a:ext cx="2605996"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3852" y="1618446"/>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3852" y="3755873"/>
            <a:ext cx="2645673" cy="1953683"/>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301" y="1618445"/>
            <a:ext cx="2618693"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18597" y="1618445"/>
            <a:ext cx="2605996" cy="4086225"/>
          </a:xfrm>
        </p:spPr>
        <p:txBody>
          <a:bodyPr/>
          <a:lstStyle>
            <a:lvl1pPr marL="342797" indent="-342797">
              <a:lnSpc>
                <a:spcPct val="100000"/>
              </a:lnSpc>
              <a:spcBef>
                <a:spcPts val="600"/>
              </a:spcBef>
              <a:spcAft>
                <a:spcPts val="0"/>
              </a:spcAft>
              <a:buClr>
                <a:schemeClr val="accent1"/>
              </a:buClr>
              <a:buFont typeface="Arial" charset="0"/>
              <a:buChar char="•"/>
              <a:defRPr sz="1999">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377" indent="-172986">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3259699"/>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300" y="478303"/>
            <a:ext cx="11230225"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300" y="991131"/>
            <a:ext cx="11230225" cy="344488"/>
          </a:xfrm>
        </p:spPr>
        <p:txBody>
          <a:bodyPr/>
          <a:lstStyle>
            <a:lvl1pPr marL="0" indent="0">
              <a:buNone/>
              <a:defRPr lang="en-US" sz="2399">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300" y="1629080"/>
            <a:ext cx="5479681" cy="4455197"/>
          </a:xfrm>
          <a:prstGeom prst="rect">
            <a:avLst/>
          </a:prstGeom>
        </p:spPr>
        <p:txBody>
          <a:bodyPr/>
          <a:lstStyle>
            <a:lvl1pPr marL="342797" indent="-342797">
              <a:lnSpc>
                <a:spcPct val="100000"/>
              </a:lnSpc>
              <a:spcAft>
                <a:spcPts val="0"/>
              </a:spcAft>
              <a:buClr>
                <a:schemeClr val="accent1"/>
              </a:buClr>
              <a:buFont typeface="Arial" charset="0"/>
              <a:buChar char="•"/>
              <a:defRPr sz="2399">
                <a:solidFill>
                  <a:srgbClr val="333E48"/>
                </a:solidFill>
              </a:defRPr>
            </a:lvl1pPr>
            <a:lvl2pPr>
              <a:lnSpc>
                <a:spcPct val="100000"/>
              </a:lnSpc>
              <a:spcBef>
                <a:spcPts val="0"/>
              </a:spcBef>
              <a:spcAft>
                <a:spcPts val="0"/>
              </a:spcAft>
              <a:buClr>
                <a:schemeClr val="accent1"/>
              </a:buClr>
              <a:defRPr sz="1999">
                <a:solidFill>
                  <a:srgbClr val="333E48"/>
                </a:solidFill>
              </a:defRPr>
            </a:lvl2pPr>
            <a:lvl3pPr>
              <a:lnSpc>
                <a:spcPct val="100000"/>
              </a:lnSpc>
              <a:spcBef>
                <a:spcPts val="0"/>
              </a:spcBef>
              <a:spcAft>
                <a:spcPts val="0"/>
              </a:spcAft>
              <a:buClr>
                <a:schemeClr val="accent1"/>
              </a:buClr>
              <a:defRPr sz="1799">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49297" y="1629080"/>
            <a:ext cx="5460229" cy="4455198"/>
          </a:xfrm>
        </p:spPr>
        <p:txBody>
          <a:bodyPr/>
          <a:lstStyle>
            <a:lvl1pPr marL="0" indent="0">
              <a:buClr>
                <a:schemeClr val="accent1"/>
              </a:buClr>
              <a:buNone/>
              <a:defRPr sz="2199">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24938692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50044792"/>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300" y="1259574"/>
            <a:ext cx="11230225"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4220073075"/>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499037992"/>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p:nvSpPr>
        <p:spPr>
          <a:xfrm>
            <a:off x="10681093" y="5937251"/>
            <a:ext cx="1095090"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120554329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p:nvSpPr>
        <p:spPr bwMode="auto">
          <a:xfrm>
            <a:off x="6668768" y="952143"/>
            <a:ext cx="4653974"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799" dirty="0">
                <a:solidFill>
                  <a:schemeClr val="bg1"/>
                </a:solidFill>
              </a:rPr>
              <a:t>Thank You</a:t>
            </a:r>
          </a:p>
          <a:p>
            <a:pPr algn="r">
              <a:defRPr/>
            </a:pPr>
            <a:r>
              <a:rPr lang="en-US" altLang="en-US" sz="2799" dirty="0" err="1">
                <a:solidFill>
                  <a:schemeClr val="bg1"/>
                </a:solidFill>
              </a:rPr>
              <a:t>Danke</a:t>
            </a:r>
            <a:endParaRPr lang="en-US" altLang="en-US" sz="2799" dirty="0">
              <a:solidFill>
                <a:schemeClr val="bg1"/>
              </a:solidFill>
            </a:endParaRPr>
          </a:p>
          <a:p>
            <a:pPr algn="r">
              <a:defRPr/>
            </a:pPr>
            <a:r>
              <a:rPr lang="en-US" altLang="en-US" sz="2799" dirty="0">
                <a:solidFill>
                  <a:schemeClr val="bg1"/>
                </a:solidFill>
              </a:rPr>
              <a:t>Gracias</a:t>
            </a:r>
          </a:p>
          <a:p>
            <a:pPr algn="r">
              <a:defRPr/>
            </a:pPr>
            <a:r>
              <a:rPr lang="en-US" altLang="en-US" sz="2799" dirty="0" err="1">
                <a:solidFill>
                  <a:schemeClr val="bg1"/>
                </a:solidFill>
              </a:rPr>
              <a:t>谢谢</a:t>
            </a:r>
            <a:endParaRPr lang="en-US" altLang="en-US" sz="2799" dirty="0">
              <a:solidFill>
                <a:schemeClr val="bg1"/>
              </a:solidFill>
            </a:endParaRPr>
          </a:p>
          <a:p>
            <a:pPr algn="r">
              <a:defRPr/>
            </a:pPr>
            <a:r>
              <a:rPr lang="en-US" altLang="en-US" sz="2799" dirty="0" err="1">
                <a:solidFill>
                  <a:schemeClr val="bg1"/>
                </a:solidFill>
              </a:rPr>
              <a:t>ありがとう</a:t>
            </a:r>
            <a:endParaRPr lang="en-US" altLang="en-US" sz="2799" dirty="0">
              <a:solidFill>
                <a:schemeClr val="bg1"/>
              </a:solidFill>
            </a:endParaRPr>
          </a:p>
          <a:p>
            <a:pPr algn="r">
              <a:defRPr/>
            </a:pPr>
            <a:r>
              <a:rPr lang="en-US" altLang="en-US" sz="2799" dirty="0">
                <a:solidFill>
                  <a:schemeClr val="bg1"/>
                </a:solidFill>
              </a:rPr>
              <a:t>Asante</a:t>
            </a:r>
          </a:p>
          <a:p>
            <a:pPr algn="r">
              <a:defRPr/>
            </a:pPr>
            <a:r>
              <a:rPr lang="en-US" altLang="en-US" sz="2799" dirty="0">
                <a:solidFill>
                  <a:schemeClr val="bg1"/>
                </a:solidFill>
              </a:rPr>
              <a:t>Merci</a:t>
            </a:r>
          </a:p>
          <a:p>
            <a:pPr algn="r">
              <a:defRPr/>
            </a:pPr>
            <a:r>
              <a:rPr lang="en-US" altLang="en-US" sz="2799" dirty="0" err="1">
                <a:solidFill>
                  <a:schemeClr val="bg1"/>
                </a:solidFill>
              </a:rPr>
              <a:t>감사합니다</a:t>
            </a:r>
            <a:endParaRPr lang="en-US" altLang="en-US" sz="2799" dirty="0">
              <a:solidFill>
                <a:schemeClr val="bg1"/>
              </a:solidFill>
            </a:endParaRPr>
          </a:p>
          <a:p>
            <a:pPr algn="r">
              <a:defRPr/>
            </a:pPr>
            <a:r>
              <a:rPr lang="en-US" altLang="en-US" sz="2799" dirty="0" err="1">
                <a:solidFill>
                  <a:schemeClr val="bg1"/>
                </a:solidFill>
              </a:rPr>
              <a:t>धन्यवाद</a:t>
            </a:r>
            <a:endParaRPr lang="en-US" altLang="en-US" sz="2799" dirty="0">
              <a:solidFill>
                <a:schemeClr val="bg1"/>
              </a:solidFill>
            </a:endParaRPr>
          </a:p>
          <a:p>
            <a:pPr marL="0" marR="0" lvl="0" indent="0" algn="r" defTabSz="914126" rtl="0" eaLnBrk="0" fontAlgn="base" latinLnBrk="0" hangingPunct="0">
              <a:lnSpc>
                <a:spcPct val="100000"/>
              </a:lnSpc>
              <a:spcBef>
                <a:spcPct val="0"/>
              </a:spcBef>
              <a:spcAft>
                <a:spcPct val="0"/>
              </a:spcAft>
              <a:buClrTx/>
              <a:buSzTx/>
              <a:buFontTx/>
              <a:buNone/>
              <a:tabLst/>
              <a:defRPr/>
            </a:pPr>
            <a:r>
              <a:rPr lang="en-US" altLang="en-US" sz="2799" dirty="0">
                <a:solidFill>
                  <a:schemeClr val="bg1"/>
                </a:solidFill>
              </a:rPr>
              <a:t>Kiitos</a:t>
            </a:r>
          </a:p>
          <a:p>
            <a:pPr algn="r">
              <a:defRPr/>
            </a:pPr>
            <a:r>
              <a:rPr lang="ar-SA" sz="2799" kern="1200" dirty="0">
                <a:solidFill>
                  <a:schemeClr val="bg1"/>
                </a:solidFill>
                <a:latin typeface="Calibri" charset="0"/>
                <a:ea typeface="ＭＳ Ｐゴシック" charset="-128"/>
                <a:cs typeface="+mn-cs"/>
              </a:rPr>
              <a:t>شكرًا</a:t>
            </a:r>
            <a:endParaRPr lang="en-GB" sz="2799" kern="1200" dirty="0">
              <a:solidFill>
                <a:schemeClr val="bg1"/>
              </a:solidFill>
              <a:latin typeface="Calibri" charset="0"/>
              <a:ea typeface="ＭＳ Ｐゴシック" charset="-128"/>
              <a:cs typeface="+mn-cs"/>
            </a:endParaRPr>
          </a:p>
          <a:p>
            <a:pPr algn="r">
              <a:defRPr/>
            </a:pPr>
            <a:r>
              <a:rPr lang="as-IN" altLang="en-US" sz="2799" dirty="0">
                <a:solidFill>
                  <a:schemeClr val="bg1"/>
                </a:solidFill>
              </a:rPr>
              <a:t>ধন্যবাদ</a:t>
            </a:r>
            <a:br>
              <a:rPr lang="en-US" altLang="en-US" sz="2799" dirty="0">
                <a:solidFill>
                  <a:schemeClr val="bg1"/>
                </a:solidFill>
              </a:rPr>
            </a:br>
            <a:r>
              <a:rPr lang="he-IL" altLang="en-US" sz="2799" dirty="0">
                <a:solidFill>
                  <a:schemeClr val="bg1"/>
                </a:solidFill>
              </a:rPr>
              <a:t>תודה</a:t>
            </a:r>
            <a:endParaRPr lang="en-US" altLang="en-US" sz="2799" dirty="0">
              <a:solidFill>
                <a:schemeClr val="bg1"/>
              </a:solidFill>
            </a:endParaRPr>
          </a:p>
        </p:txBody>
      </p:sp>
    </p:spTree>
    <p:extLst>
      <p:ext uri="{BB962C8B-B14F-4D97-AF65-F5344CB8AC3E}">
        <p14:creationId xmlns:p14="http://schemas.microsoft.com/office/powerpoint/2010/main" val="2079450745"/>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041933578"/>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6" name="Rectangle 5"/>
          <p:cNvSpPr>
            <a:spLocks noChangeArrowheads="1"/>
          </p:cNvSpPr>
          <p:nvPr/>
        </p:nvSpPr>
        <p:spPr bwMode="auto">
          <a:xfrm>
            <a:off x="7077098" y="1087379"/>
            <a:ext cx="423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43317489"/>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900000" y="1440000"/>
            <a:ext cx="11037125"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000" y="3600000"/>
            <a:ext cx="11037125"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40983244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9042261"/>
      </p:ext>
    </p:extLst>
  </p:cSld>
  <p:clrMapOvr>
    <a:masterClrMapping/>
  </p:clrMapOvr>
  <p:transition>
    <p:pull dir="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1"/>
            <a:ext cx="12190025"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p:nvSpPr>
        <p:spPr>
          <a:xfrm rot="5400000">
            <a:off x="2664813" y="-2666013"/>
            <a:ext cx="6858000" cy="12190025"/>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799806052"/>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
            <a:ext cx="12188152"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p:nvSpPr>
        <p:spPr>
          <a:xfrm rot="5400000">
            <a:off x="2664813" y="-2666013"/>
            <a:ext cx="6858000" cy="12190025"/>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97255884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187254057"/>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1" y="0"/>
            <a:ext cx="12189267"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p:nvSpPr>
        <p:spPr>
          <a:xfrm rot="16200000">
            <a:off x="6024538" y="693714"/>
            <a:ext cx="6858000" cy="5470575"/>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2"/>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905907610"/>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p:nvSpPr>
        <p:spPr>
          <a:xfrm>
            <a:off x="0" y="-1"/>
            <a:ext cx="12188825"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980201318"/>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2332" y="461507"/>
            <a:ext cx="6862654"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p:nvSpPr>
        <p:spPr>
          <a:xfrm>
            <a:off x="0" y="2"/>
            <a:ext cx="12188825"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770897000"/>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760" r="1770"/>
          <a:stretch/>
        </p:blipFill>
        <p:spPr>
          <a:xfrm>
            <a:off x="-600" y="1"/>
            <a:ext cx="12188825"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794658" y="463835"/>
            <a:ext cx="6858000" cy="5930332"/>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715503"/>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0025"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p:nvSpPr>
        <p:spPr>
          <a:xfrm>
            <a:off x="4497088" y="2"/>
            <a:ext cx="7691737"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343476519"/>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1"/>
            <a:ext cx="12190025"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p:nvSpPr>
        <p:spPr>
          <a:xfrm rot="16200000">
            <a:off x="5170683" y="-160145"/>
            <a:ext cx="6862654" cy="7173633"/>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993786246"/>
      </p:ext>
    </p:extLst>
  </p:cSld>
  <p:clrMapOvr>
    <a:masterClrMapping/>
  </p:clrMapOvr>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 y="2"/>
            <a:ext cx="12190025"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p:nvSpPr>
        <p:spPr>
          <a:xfrm>
            <a:off x="3848327" y="2"/>
            <a:ext cx="8340498"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6"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17334935"/>
      </p:ext>
    </p:extLst>
  </p:cSld>
  <p:clrMapOvr>
    <a:masterClrMapping/>
  </p:clrMapOvr>
  <p:hf sldNum="0"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7"/>
            <a:ext cx="12190025"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p:nvSpPr>
        <p:spPr>
          <a:xfrm>
            <a:off x="0" y="0"/>
            <a:ext cx="12188825"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bg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3683248654"/>
      </p:ext>
    </p:extLst>
  </p:cSld>
  <p:clrMapOvr>
    <a:masterClrMapping/>
  </p:clrMapOvr>
  <p:hf sldNum="0"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p:nvSpPr>
        <p:spPr>
          <a:xfrm>
            <a:off x="0" y="-1"/>
            <a:ext cx="12188825"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152473586"/>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0" y="0"/>
            <a:ext cx="12190025"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p:nvSpPr>
        <p:spPr bwMode="auto">
          <a:xfrm>
            <a:off x="5015193" y="1952626"/>
            <a:ext cx="6305496"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p:nvSpPr>
        <p:spPr>
          <a:xfrm>
            <a:off x="-1200" y="0"/>
            <a:ext cx="12190025"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88825" cy="6857999"/>
          </a:xfrm>
          <a:prstGeom prst="rect">
            <a:avLst/>
          </a:prstGeom>
        </p:spPr>
      </p:pic>
      <p:sp>
        <p:nvSpPr>
          <p:cNvPr id="21" name="Text Placeholder 28"/>
          <p:cNvSpPr>
            <a:spLocks noGrp="1"/>
          </p:cNvSpPr>
          <p:nvPr>
            <p:ph type="body" sz="quarter" idx="12" hasCustomPrompt="1"/>
          </p:nvPr>
        </p:nvSpPr>
        <p:spPr>
          <a:xfrm>
            <a:off x="6939323" y="5770762"/>
            <a:ext cx="4263162" cy="295077"/>
          </a:xfrm>
        </p:spPr>
        <p:txBody>
          <a:bodyPr anchor="t"/>
          <a:lstStyle>
            <a:lvl1pPr marL="0" indent="0" algn="r">
              <a:spcAft>
                <a:spcPts val="600"/>
              </a:spcAft>
              <a:buFontTx/>
              <a:buNone/>
              <a:defRPr sz="1999">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39323" y="6080642"/>
            <a:ext cx="4263162" cy="301109"/>
          </a:xfrm>
        </p:spPr>
        <p:txBody>
          <a:bodyPr anchor="t"/>
          <a:lstStyle>
            <a:lvl1pPr marL="0" indent="0" algn="r">
              <a:spcAft>
                <a:spcPts val="600"/>
              </a:spcAft>
              <a:buFontTx/>
              <a:buNone/>
              <a:defRPr sz="1999">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5193" y="788741"/>
            <a:ext cx="6191227" cy="289871"/>
          </a:xfrm>
        </p:spPr>
        <p:txBody>
          <a:bodyPr/>
          <a:lstStyle>
            <a:lvl1pPr marL="0" indent="0" algn="r">
              <a:buNone/>
              <a:defRPr sz="2399"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5193" y="1207042"/>
            <a:ext cx="6191227" cy="2574186"/>
          </a:xfrm>
        </p:spPr>
        <p:txBody>
          <a:bodyPr anchor="t" anchorCtr="0"/>
          <a:lstStyle>
            <a:lvl1pPr algn="r">
              <a:lnSpc>
                <a:spcPct val="85000"/>
              </a:lnSpc>
              <a:defRPr sz="4999"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5192" y="3973626"/>
            <a:ext cx="6191227" cy="702444"/>
          </a:xfrm>
        </p:spPr>
        <p:txBody>
          <a:bodyPr/>
          <a:lstStyle>
            <a:lvl1pPr marL="0"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2399">
                <a:solidFill>
                  <a:schemeClr val="tx1"/>
                </a:solidFill>
              </a:defRPr>
            </a:lvl1pPr>
            <a:lvl2pPr marL="457063" marR="0" indent="0" algn="r" defTabSz="914126"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057" y="1167639"/>
            <a:ext cx="1699770"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p:nvSpPr>
        <p:spPr bwMode="auto">
          <a:xfrm>
            <a:off x="12871273" y="2667001"/>
            <a:ext cx="65" cy="290721"/>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099">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64026761"/>
      </p:ext>
    </p:extLst>
  </p:cSld>
  <p:clrMapOvr>
    <a:overrideClrMapping bg1="dk1" tx1="lt1" bg2="dk2" tx2="lt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slideLayout" Target="../slideLayouts/slideLayout12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4" Type="http://schemas.openxmlformats.org/officeDocument/2006/relationships/image" Target="../media/image1.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35132368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28" r:id="rId43"/>
    <p:sldLayoutId id="2147483724" r:id="rId44"/>
    <p:sldLayoutId id="2147483725" r:id="rId45"/>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64871393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00" y="478301"/>
            <a:ext cx="11230225"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p:nvSpPr>
        <p:spPr bwMode="auto">
          <a:xfrm>
            <a:off x="491997" y="6410643"/>
            <a:ext cx="312657"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300" y="1133061"/>
            <a:ext cx="11240160"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p:nvPicPr>
        <p:blipFill>
          <a:blip r:embed="rId44" cstate="screen">
            <a:extLst>
              <a:ext uri="{28A0092B-C50C-407E-A947-70E740481C1C}">
                <a14:useLocalDpi xmlns:a14="http://schemas.microsoft.com/office/drawing/2010/main"/>
              </a:ext>
            </a:extLst>
          </a:blip>
          <a:stretch>
            <a:fillRect/>
          </a:stretch>
        </p:blipFill>
        <p:spPr>
          <a:xfrm>
            <a:off x="10833025" y="6384925"/>
            <a:ext cx="879675"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p:nvSpPr>
        <p:spPr bwMode="auto">
          <a:xfrm>
            <a:off x="982406" y="6413180"/>
            <a:ext cx="4635534"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397785797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 id="2147483837" r:id="rId21"/>
    <p:sldLayoutId id="2147483838" r:id="rId22"/>
    <p:sldLayoutId id="2147483839" r:id="rId23"/>
    <p:sldLayoutId id="2147483840" r:id="rId24"/>
    <p:sldLayoutId id="2147483841" r:id="rId25"/>
    <p:sldLayoutId id="2147483842" r:id="rId26"/>
    <p:sldLayoutId id="2147483843" r:id="rId27"/>
    <p:sldLayoutId id="2147483844" r:id="rId28"/>
    <p:sldLayoutId id="2147483845" r:id="rId29"/>
    <p:sldLayoutId id="2147483846" r:id="rId30"/>
    <p:sldLayoutId id="2147483847" r:id="rId31"/>
    <p:sldLayoutId id="2147483848" r:id="rId32"/>
    <p:sldLayoutId id="2147483849" r:id="rId33"/>
    <p:sldLayoutId id="2147483850" r:id="rId34"/>
    <p:sldLayoutId id="2147483851" r:id="rId35"/>
    <p:sldLayoutId id="2147483852" r:id="rId36"/>
    <p:sldLayoutId id="2147483853" r:id="rId37"/>
    <p:sldLayoutId id="2147483854" r:id="rId38"/>
    <p:sldLayoutId id="2147483855" r:id="rId39"/>
    <p:sldLayoutId id="2147483856" r:id="rId40"/>
    <p:sldLayoutId id="2147483857" r:id="rId41"/>
    <p:sldLayoutId id="2147483858" r:id="rId42"/>
  </p:sldLayoutIdLst>
  <p:hf sldNum="0" hdr="0" ftr="0" dt="0"/>
  <p:txStyles>
    <p:titleStyle>
      <a:lvl1pPr algn="l" rtl="0" eaLnBrk="1" fontAlgn="base" hangingPunct="1">
        <a:lnSpc>
          <a:spcPct val="85000"/>
        </a:lnSpc>
        <a:spcBef>
          <a:spcPct val="0"/>
        </a:spcBef>
        <a:spcAft>
          <a:spcPct val="0"/>
        </a:spcAft>
        <a:defRPr sz="3599"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599" b="1">
          <a:solidFill>
            <a:schemeClr val="accent1"/>
          </a:solidFill>
          <a:latin typeface="Calibri" charset="0"/>
          <a:ea typeface="ＭＳ Ｐゴシック" charset="0"/>
          <a:cs typeface="ＭＳ Ｐゴシック" charset="0"/>
        </a:defRPr>
      </a:lvl5pPr>
      <a:lvl6pPr marL="457063" algn="l" rtl="0" eaLnBrk="1" fontAlgn="base" hangingPunct="1">
        <a:lnSpc>
          <a:spcPct val="85000"/>
        </a:lnSpc>
        <a:spcBef>
          <a:spcPct val="0"/>
        </a:spcBef>
        <a:spcAft>
          <a:spcPct val="0"/>
        </a:spcAft>
        <a:defRPr sz="3599" b="1">
          <a:solidFill>
            <a:schemeClr val="accent1"/>
          </a:solidFill>
          <a:latin typeface="Calibri" charset="0"/>
        </a:defRPr>
      </a:lvl6pPr>
      <a:lvl7pPr marL="914126" algn="l" rtl="0" eaLnBrk="1" fontAlgn="base" hangingPunct="1">
        <a:lnSpc>
          <a:spcPct val="85000"/>
        </a:lnSpc>
        <a:spcBef>
          <a:spcPct val="0"/>
        </a:spcBef>
        <a:spcAft>
          <a:spcPct val="0"/>
        </a:spcAft>
        <a:defRPr sz="3599" b="1">
          <a:solidFill>
            <a:schemeClr val="accent1"/>
          </a:solidFill>
          <a:latin typeface="Calibri" charset="0"/>
        </a:defRPr>
      </a:lvl7pPr>
      <a:lvl8pPr marL="1371189" algn="l" rtl="0" eaLnBrk="1" fontAlgn="base" hangingPunct="1">
        <a:lnSpc>
          <a:spcPct val="85000"/>
        </a:lnSpc>
        <a:spcBef>
          <a:spcPct val="0"/>
        </a:spcBef>
        <a:spcAft>
          <a:spcPct val="0"/>
        </a:spcAft>
        <a:defRPr sz="3599" b="1">
          <a:solidFill>
            <a:schemeClr val="accent1"/>
          </a:solidFill>
          <a:latin typeface="Calibri" charset="0"/>
        </a:defRPr>
      </a:lvl8pPr>
      <a:lvl9pPr marL="1828251" algn="l" rtl="0" eaLnBrk="1" fontAlgn="base" hangingPunct="1">
        <a:lnSpc>
          <a:spcPct val="85000"/>
        </a:lnSpc>
        <a:spcBef>
          <a:spcPct val="0"/>
        </a:spcBef>
        <a:spcAft>
          <a:spcPct val="0"/>
        </a:spcAft>
        <a:defRPr sz="3599" b="1">
          <a:solidFill>
            <a:schemeClr val="accent1"/>
          </a:solidFill>
          <a:latin typeface="Calibri" charset="0"/>
        </a:defRPr>
      </a:lvl9pPr>
    </p:titleStyle>
    <p:bodyStyle>
      <a:lvl1pPr marL="342797" indent="-342797" algn="l" rtl="0" eaLnBrk="1" fontAlgn="base" hangingPunct="1">
        <a:lnSpc>
          <a:spcPct val="100000"/>
        </a:lnSpc>
        <a:spcBef>
          <a:spcPts val="600"/>
        </a:spcBef>
        <a:spcAft>
          <a:spcPts val="0"/>
        </a:spcAft>
        <a:buClr>
          <a:schemeClr val="accent1"/>
        </a:buClr>
        <a:buFont typeface="Arial" charset="0"/>
        <a:buChar char="•"/>
        <a:defRPr sz="2399" kern="1200">
          <a:solidFill>
            <a:srgbClr val="333E48"/>
          </a:solidFill>
          <a:latin typeface="+mn-lt"/>
          <a:ea typeface="ＭＳ Ｐゴシック" charset="0"/>
          <a:cs typeface="ＭＳ Ｐゴシック" charset="0"/>
        </a:defRPr>
      </a:lvl1pPr>
      <a:lvl2pPr marL="581169" indent="-166638" algn="l" rtl="0" eaLnBrk="1" fontAlgn="base" hangingPunct="1">
        <a:lnSpc>
          <a:spcPct val="100000"/>
        </a:lnSpc>
        <a:spcBef>
          <a:spcPts val="0"/>
        </a:spcBef>
        <a:spcAft>
          <a:spcPts val="0"/>
        </a:spcAft>
        <a:buClr>
          <a:schemeClr val="accent1"/>
        </a:buClr>
        <a:buSzPct val="80000"/>
        <a:buFont typeface="Arial" charset="0"/>
        <a:buChar char="•"/>
        <a:defRPr sz="1999" kern="1200">
          <a:solidFill>
            <a:srgbClr val="333E48"/>
          </a:solidFill>
          <a:latin typeface="+mn-lt"/>
          <a:ea typeface="ＭＳ Ｐゴシック" charset="0"/>
          <a:cs typeface="+mn-cs"/>
        </a:defRPr>
      </a:lvl2pPr>
      <a:lvl3pPr marL="855406" indent="-16663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377" indent="-172986"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6735" indent="-16822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4567"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099"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1630" indent="-164543" algn="l" defTabSz="914126"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162" indent="-164543" algn="l" defTabSz="914126"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9">
          <p15:clr>
            <a:srgbClr val="F26B43"/>
          </p15:clr>
        </p15:guide>
        <p15:guide id="4" orient="horz" pos="300">
          <p15:clr>
            <a:srgbClr val="F26B43"/>
          </p15:clr>
        </p15:guide>
        <p15:guide id="5" orient="horz" pos="4020">
          <p15:clr>
            <a:srgbClr val="F26B43"/>
          </p15:clr>
        </p15:guide>
        <p15:guide id="6" pos="7378">
          <p15:clr>
            <a:srgbClr val="F26B43"/>
          </p15:clr>
        </p15:guide>
        <p15:guide id="7" pos="302">
          <p15:clr>
            <a:srgbClr val="F26B43"/>
          </p15:clr>
        </p15:guide>
        <p15:guide id="8" pos="706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587869-0140-48FA-A541-CC50CF7BFF81}"/>
              </a:ext>
            </a:extLst>
          </p:cNvPr>
          <p:cNvSpPr>
            <a:spLocks noGrp="1"/>
          </p:cNvSpPr>
          <p:nvPr>
            <p:ph type="body" sz="quarter" idx="12"/>
          </p:nvPr>
        </p:nvSpPr>
        <p:spPr/>
        <p:txBody>
          <a:bodyPr/>
          <a:lstStyle/>
          <a:p>
            <a:endParaRPr lang="en-GB"/>
          </a:p>
        </p:txBody>
      </p:sp>
      <p:sp>
        <p:nvSpPr>
          <p:cNvPr id="5" name="Text Placeholder 4">
            <a:extLst>
              <a:ext uri="{FF2B5EF4-FFF2-40B4-BE49-F238E27FC236}">
                <a16:creationId xmlns:a16="http://schemas.microsoft.com/office/drawing/2014/main" id="{B6725FCE-3A56-4A12-B730-FD4163D8AFC6}"/>
              </a:ext>
            </a:extLst>
          </p:cNvPr>
          <p:cNvSpPr>
            <a:spLocks noGrp="1"/>
          </p:cNvSpPr>
          <p:nvPr>
            <p:ph type="body" sz="quarter" idx="13"/>
          </p:nvPr>
        </p:nvSpPr>
        <p:spPr/>
        <p:txBody>
          <a:bodyPr/>
          <a:lstStyle/>
          <a:p>
            <a:endParaRPr lang="en-GB"/>
          </a:p>
        </p:txBody>
      </p:sp>
      <p:sp>
        <p:nvSpPr>
          <p:cNvPr id="6" name="Text Placeholder 5">
            <a:extLst>
              <a:ext uri="{FF2B5EF4-FFF2-40B4-BE49-F238E27FC236}">
                <a16:creationId xmlns:a16="http://schemas.microsoft.com/office/drawing/2014/main" id="{0BAC8645-4FCF-4D4C-985C-8B7801F11A8C}"/>
              </a:ext>
            </a:extLst>
          </p:cNvPr>
          <p:cNvSpPr>
            <a:spLocks noGrp="1"/>
          </p:cNvSpPr>
          <p:nvPr>
            <p:ph type="body" sz="quarter" idx="14"/>
          </p:nvPr>
        </p:nvSpPr>
        <p:spPr/>
        <p:txBody>
          <a:bodyPr/>
          <a:lstStyle/>
          <a:p>
            <a:endParaRPr lang="en-GB"/>
          </a:p>
        </p:txBody>
      </p:sp>
      <p:sp>
        <p:nvSpPr>
          <p:cNvPr id="2" name="Title 1"/>
          <p:cNvSpPr>
            <a:spLocks noGrp="1"/>
          </p:cNvSpPr>
          <p:nvPr>
            <p:ph type="title"/>
          </p:nvPr>
        </p:nvSpPr>
        <p:spPr/>
        <p:txBody>
          <a:bodyPr>
            <a:normAutofit/>
          </a:bodyPr>
          <a:lstStyle/>
          <a:p>
            <a:r>
              <a:rPr lang="en-GB" dirty="0"/>
              <a:t>RTOS and RTX</a:t>
            </a:r>
            <a:br>
              <a:rPr lang="en-GB" dirty="0"/>
            </a:br>
            <a:endParaRPr lang="en-US" dirty="0"/>
          </a:p>
        </p:txBody>
      </p:sp>
      <p:sp>
        <p:nvSpPr>
          <p:cNvPr id="3" name="Subtitle 2">
            <a:extLst>
              <a:ext uri="{FF2B5EF4-FFF2-40B4-BE49-F238E27FC236}">
                <a16:creationId xmlns:a16="http://schemas.microsoft.com/office/drawing/2014/main" id="{8FF2CEFD-BBDB-4C42-9DA7-0F323DE2B51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84845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a:t>RTL.h</a:t>
            </a:r>
            <a:endParaRPr lang="en-US" dirty="0"/>
          </a:p>
        </p:txBody>
      </p:sp>
      <p:sp>
        <p:nvSpPr>
          <p:cNvPr id="2" name="Content Placeholder 1"/>
          <p:cNvSpPr>
            <a:spLocks noGrp="1"/>
          </p:cNvSpPr>
          <p:nvPr>
            <p:ph idx="1"/>
          </p:nvPr>
        </p:nvSpPr>
        <p:spPr/>
        <p:txBody>
          <a:bodyPr/>
          <a:lstStyle/>
          <a:p>
            <a:r>
              <a:rPr lang="en-GB" dirty="0"/>
              <a:t>Type defines</a:t>
            </a:r>
          </a:p>
          <a:p>
            <a:r>
              <a:rPr lang="en-GB" dirty="0"/>
              <a:t>Supports Cortex-M architecture, with the following features:</a:t>
            </a:r>
          </a:p>
          <a:p>
            <a:pPr lvl="1"/>
            <a:r>
              <a:rPr lang="en-GB" dirty="0"/>
              <a:t>Task management</a:t>
            </a:r>
          </a:p>
          <a:p>
            <a:pPr lvl="1"/>
            <a:r>
              <a:rPr lang="en-GB" dirty="0"/>
              <a:t>Event flag management</a:t>
            </a:r>
          </a:p>
          <a:p>
            <a:pPr lvl="1"/>
            <a:r>
              <a:rPr lang="en-GB" dirty="0"/>
              <a:t>Semaphore management</a:t>
            </a:r>
          </a:p>
          <a:p>
            <a:pPr lvl="1"/>
            <a:r>
              <a:rPr lang="en-GB" dirty="0"/>
              <a:t>Mailbox management</a:t>
            </a:r>
          </a:p>
          <a:p>
            <a:pPr lvl="1"/>
            <a:r>
              <a:rPr lang="en-GB" dirty="0"/>
              <a:t>Mutex management</a:t>
            </a:r>
          </a:p>
          <a:p>
            <a:pPr lvl="1"/>
            <a:r>
              <a:rPr lang="en-GB" dirty="0"/>
              <a:t>Time management </a:t>
            </a:r>
          </a:p>
          <a:p>
            <a:pPr lvl="1"/>
            <a:r>
              <a:rPr lang="en-GB" dirty="0"/>
              <a:t>User Timer management</a:t>
            </a:r>
          </a:p>
          <a:p>
            <a:pPr lvl="1"/>
            <a:r>
              <a:rPr lang="en-GB" dirty="0"/>
              <a:t>System functions</a:t>
            </a:r>
          </a:p>
          <a:p>
            <a:pPr lvl="1"/>
            <a:r>
              <a:rPr lang="en-GB" dirty="0"/>
              <a:t>Fixed memory block management functions</a:t>
            </a:r>
            <a:endParaRPr lang="en-US" dirty="0"/>
          </a:p>
        </p:txBody>
      </p:sp>
    </p:spTree>
    <p:extLst>
      <p:ext uri="{BB962C8B-B14F-4D97-AF65-F5344CB8AC3E}">
        <p14:creationId xmlns:p14="http://schemas.microsoft.com/office/powerpoint/2010/main" val="2422898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err="1"/>
              <a:t>RTX_Conf_CM.c</a:t>
            </a:r>
            <a:endParaRPr lang="en-US" dirty="0"/>
          </a:p>
        </p:txBody>
      </p:sp>
      <p:sp>
        <p:nvSpPr>
          <p:cNvPr id="2" name="Content Placeholder 1"/>
          <p:cNvSpPr>
            <a:spLocks noGrp="1"/>
          </p:cNvSpPr>
          <p:nvPr>
            <p:ph idx="1"/>
          </p:nvPr>
        </p:nvSpPr>
        <p:spPr>
          <a:xfrm>
            <a:off x="465222" y="1106905"/>
            <a:ext cx="4054823" cy="5054904"/>
          </a:xfrm>
        </p:spPr>
        <p:txBody>
          <a:bodyPr/>
          <a:lstStyle/>
          <a:p>
            <a:r>
              <a:rPr lang="en-GB" dirty="0"/>
              <a:t>“&lt;h&gt; &lt;o&gt; &lt;</a:t>
            </a:r>
            <a:r>
              <a:rPr lang="en-GB" dirty="0" err="1"/>
              <a:t>i</a:t>
            </a:r>
            <a:r>
              <a:rPr lang="en-GB" dirty="0"/>
              <a:t>&gt; &lt;q&gt;” are the annotations for Keil configuration wizard</a:t>
            </a:r>
          </a:p>
          <a:p>
            <a:endParaRPr lang="en-GB" dirty="0"/>
          </a:p>
          <a:p>
            <a:r>
              <a:rPr lang="en-GB" dirty="0"/>
              <a:t>Configuration wizard provides an easy-to-use GUI (see picture on the right)</a:t>
            </a:r>
          </a:p>
          <a:p>
            <a:endParaRPr lang="en-GB" dirty="0"/>
          </a:p>
          <a:p>
            <a:r>
              <a:rPr lang="en-GB" dirty="0"/>
              <a:t>Can also change the configuration by directly modifying the file</a:t>
            </a:r>
          </a:p>
        </p:txBody>
      </p:sp>
      <p:sp>
        <p:nvSpPr>
          <p:cNvPr id="4" name="TextBox 3"/>
          <p:cNvSpPr txBox="1"/>
          <p:nvPr/>
        </p:nvSpPr>
        <p:spPr>
          <a:xfrm>
            <a:off x="737755" y="6573929"/>
            <a:ext cx="5652654" cy="284069"/>
          </a:xfrm>
          <a:prstGeom prst="rect">
            <a:avLst/>
          </a:prstGeom>
        </p:spPr>
        <p:txBody>
          <a:bodyPr vert="horz" wrap="none" lIns="0" tIns="0" rIns="0" bIns="0" rtlCol="0" anchor="t">
            <a:normAutofit/>
          </a:bodyPr>
          <a:lstStyle/>
          <a:p>
            <a:pPr algn="ctr"/>
            <a:r>
              <a:rPr lang="en-GB" sz="1000" dirty="0"/>
              <a:t>More about the Keil configuration wizard: http://www.keil.com/support/man/docs/uv4/uv4_ut_configwizard.htm</a:t>
            </a:r>
            <a:endParaRPr lang="en-US"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054" y="944907"/>
            <a:ext cx="6266067" cy="500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172200" y="5683827"/>
            <a:ext cx="1402773" cy="269942"/>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14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Source code of RTX</a:t>
            </a:r>
            <a:endParaRPr lang="en-US" dirty="0"/>
          </a:p>
        </p:txBody>
      </p:sp>
      <p:sp>
        <p:nvSpPr>
          <p:cNvPr id="2" name="Content Placeholder 1"/>
          <p:cNvSpPr>
            <a:spLocks noGrp="1"/>
          </p:cNvSpPr>
          <p:nvPr>
            <p:ph idx="1"/>
          </p:nvPr>
        </p:nvSpPr>
        <p:spPr>
          <a:xfrm>
            <a:off x="481547" y="1439999"/>
            <a:ext cx="6419316" cy="4683709"/>
          </a:xfrm>
        </p:spPr>
        <p:txBody>
          <a:bodyPr/>
          <a:lstStyle/>
          <a:p>
            <a:r>
              <a:rPr lang="en-GB" dirty="0"/>
              <a:t>By default C:\Keil_v5\Arm\RL\RTX\SRC\CM (Keil </a:t>
            </a:r>
            <a:r>
              <a:rPr lang="en-GB" dirty="0" err="1"/>
              <a:t>uVision</a:t>
            </a:r>
            <a:r>
              <a:rPr lang="en-GB" dirty="0"/>
              <a:t> 5)</a:t>
            </a:r>
          </a:p>
          <a:p>
            <a:endParaRPr lang="en-GB" dirty="0"/>
          </a:p>
          <a:p>
            <a:r>
              <a:rPr lang="en-GB" dirty="0"/>
              <a:t>Or through the project file </a:t>
            </a:r>
            <a:r>
              <a:rPr lang="en-GB" dirty="0" err="1"/>
              <a:t>RTX_Lib_CM</a:t>
            </a:r>
            <a:r>
              <a:rPr lang="en-GB" dirty="0"/>
              <a:t> located in C:\Keil_v5\Arm\RL\RTX</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0770"/>
          <a:stretch/>
        </p:blipFill>
        <p:spPr bwMode="auto">
          <a:xfrm>
            <a:off x="7730974" y="1367702"/>
            <a:ext cx="3342509" cy="4404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76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CMSIS and CMSIS-RTOS</a:t>
            </a:r>
            <a:endParaRPr lang="en-US" dirty="0"/>
          </a:p>
        </p:txBody>
      </p:sp>
      <p:sp>
        <p:nvSpPr>
          <p:cNvPr id="2" name="Content Placeholder 1"/>
          <p:cNvSpPr>
            <a:spLocks noGrp="1"/>
          </p:cNvSpPr>
          <p:nvPr>
            <p:ph idx="1"/>
          </p:nvPr>
        </p:nvSpPr>
        <p:spPr>
          <a:xfrm>
            <a:off x="472310" y="1299290"/>
            <a:ext cx="11155753" cy="4680000"/>
          </a:xfrm>
        </p:spPr>
        <p:txBody>
          <a:bodyPr/>
          <a:lstStyle/>
          <a:p>
            <a:pPr>
              <a:spcBef>
                <a:spcPts val="1200"/>
              </a:spcBef>
            </a:pPr>
            <a:r>
              <a:rPr lang="en-US" dirty="0"/>
              <a:t>Arm Cortex Microcontroller Software Interface Standard (CMSIS) </a:t>
            </a:r>
          </a:p>
          <a:p>
            <a:pPr lvl="1">
              <a:spcBef>
                <a:spcPts val="1200"/>
              </a:spcBef>
            </a:pPr>
            <a:r>
              <a:rPr lang="en-US" dirty="0"/>
              <a:t>Vendor-independent hardware abstraction layer </a:t>
            </a:r>
          </a:p>
          <a:p>
            <a:pPr lvl="1">
              <a:spcBef>
                <a:spcPts val="1200"/>
              </a:spcBef>
            </a:pPr>
            <a:r>
              <a:rPr lang="en-US" dirty="0"/>
              <a:t>Used for Cortex-M processor series</a:t>
            </a:r>
          </a:p>
          <a:p>
            <a:pPr lvl="1">
              <a:spcBef>
                <a:spcPts val="1200"/>
              </a:spcBef>
            </a:pPr>
            <a:r>
              <a:rPr lang="en-US" dirty="0"/>
              <a:t>Specifies debugger interfaces</a:t>
            </a:r>
          </a:p>
          <a:p>
            <a:pPr>
              <a:spcBef>
                <a:spcPts val="1200"/>
              </a:spcBef>
            </a:pPr>
            <a:r>
              <a:rPr lang="en-GB" dirty="0"/>
              <a:t>The CMSIS-RTOS API</a:t>
            </a:r>
          </a:p>
          <a:p>
            <a:pPr lvl="1">
              <a:spcBef>
                <a:spcPts val="1200"/>
              </a:spcBef>
            </a:pPr>
            <a:r>
              <a:rPr lang="en-GB" dirty="0"/>
              <a:t>Generic RTOS interface for Cortex-M processor-based devices</a:t>
            </a:r>
          </a:p>
          <a:p>
            <a:pPr lvl="1">
              <a:spcBef>
                <a:spcPts val="1200"/>
              </a:spcBef>
            </a:pPr>
            <a:r>
              <a:rPr lang="en-GB" dirty="0"/>
              <a:t>Standardized API for software components that require RTOS functionality, gives serious benefits to the users and the software industry</a:t>
            </a:r>
            <a:endParaRPr lang="en-US" dirty="0"/>
          </a:p>
        </p:txBody>
      </p:sp>
    </p:spTree>
    <p:extLst>
      <p:ext uri="{BB962C8B-B14F-4D97-AF65-F5344CB8AC3E}">
        <p14:creationId xmlns:p14="http://schemas.microsoft.com/office/powerpoint/2010/main" val="3227603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CMSIS and CMSIS-RTOS</a:t>
            </a:r>
            <a:endParaRPr lang="en-US" dirty="0"/>
          </a:p>
        </p:txBody>
      </p:sp>
      <p:pic>
        <p:nvPicPr>
          <p:cNvPr id="2050" name="Picture 2" descr="CMSISv4 block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463" y="1071562"/>
            <a:ext cx="8761671" cy="5029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54458" y="2480395"/>
            <a:ext cx="1760392" cy="157725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659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CMSIS-RTOS and RTX</a:t>
            </a:r>
            <a:endParaRPr lang="en-US" dirty="0"/>
          </a:p>
        </p:txBody>
      </p:sp>
      <p:sp>
        <p:nvSpPr>
          <p:cNvPr id="2" name="Content Placeholder 1"/>
          <p:cNvSpPr>
            <a:spLocks noGrp="1"/>
          </p:cNvSpPr>
          <p:nvPr>
            <p:ph idx="1"/>
          </p:nvPr>
        </p:nvSpPr>
        <p:spPr>
          <a:xfrm>
            <a:off x="481547" y="1440000"/>
            <a:ext cx="7046090" cy="4859200"/>
          </a:xfrm>
        </p:spPr>
        <p:txBody>
          <a:bodyPr/>
          <a:lstStyle/>
          <a:p>
            <a:r>
              <a:rPr lang="en-GB" dirty="0"/>
              <a:t>CMSIS-RTOS API – an abstracted layer on top of RTX kernel or other 3</a:t>
            </a:r>
            <a:r>
              <a:rPr lang="en-GB" baseline="30000" dirty="0"/>
              <a:t>rd</a:t>
            </a:r>
            <a:r>
              <a:rPr lang="en-GB" dirty="0"/>
              <a:t> party RTOS kernels</a:t>
            </a:r>
          </a:p>
          <a:p>
            <a:endParaRPr lang="en-GB" dirty="0"/>
          </a:p>
          <a:p>
            <a:r>
              <a:rPr lang="en-GB" dirty="0"/>
              <a:t>Application programs can be easily ported to other 3</a:t>
            </a:r>
            <a:r>
              <a:rPr lang="en-GB" baseline="30000" dirty="0"/>
              <a:t>rd</a:t>
            </a:r>
            <a:r>
              <a:rPr lang="en-GB" dirty="0"/>
              <a:t> party RTOS kernels (such as </a:t>
            </a:r>
            <a:r>
              <a:rPr lang="en-GB" dirty="0" err="1"/>
              <a:t>FreeRTOS</a:t>
            </a:r>
            <a:r>
              <a:rPr lang="en-GB" dirty="0"/>
              <a:t>)</a:t>
            </a:r>
          </a:p>
          <a:p>
            <a:pPr lvl="1"/>
            <a:endParaRPr lang="en-GB" dirty="0"/>
          </a:p>
          <a:p>
            <a:r>
              <a:rPr lang="en-GB" dirty="0"/>
              <a:t>In this set of teaching materials, we will focus on the RTX kernel rather than the CMSIS-RTOS API</a:t>
            </a:r>
          </a:p>
          <a:p>
            <a:pPr lvl="1"/>
            <a:r>
              <a:rPr lang="en-GB" dirty="0"/>
              <a:t>Same concept</a:t>
            </a:r>
          </a:p>
          <a:p>
            <a:pPr lvl="1"/>
            <a:r>
              <a:rPr lang="en-GB" dirty="0"/>
              <a:t>More low-level details</a:t>
            </a:r>
          </a:p>
        </p:txBody>
      </p:sp>
      <p:pic>
        <p:nvPicPr>
          <p:cNvPr id="3074" name="Picture 2" descr="API_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319" y="1590386"/>
            <a:ext cx="4179719" cy="28878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9826178" y="4338059"/>
            <a:ext cx="0" cy="895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930681" y="5348286"/>
            <a:ext cx="2699343" cy="609602"/>
          </a:xfrm>
          <a:prstGeom prst="rect">
            <a:avLst/>
          </a:prstGeom>
        </p:spPr>
        <p:txBody>
          <a:bodyPr vert="horz" wrap="square" lIns="0" tIns="0" rIns="0" bIns="0" rtlCol="0" anchor="t">
            <a:normAutofit/>
          </a:bodyPr>
          <a:lstStyle/>
          <a:p>
            <a:r>
              <a:rPr lang="en-GB" dirty="0"/>
              <a:t>RTX or other 3</a:t>
            </a:r>
            <a:r>
              <a:rPr lang="en-GB" baseline="30000" dirty="0"/>
              <a:t>rd</a:t>
            </a:r>
            <a:r>
              <a:rPr lang="en-GB" dirty="0"/>
              <a:t> RTOS kernel</a:t>
            </a:r>
            <a:endParaRPr lang="en-US" dirty="0"/>
          </a:p>
        </p:txBody>
      </p:sp>
    </p:spTree>
    <p:extLst>
      <p:ext uri="{BB962C8B-B14F-4D97-AF65-F5344CB8AC3E}">
        <p14:creationId xmlns:p14="http://schemas.microsoft.com/office/powerpoint/2010/main" val="671739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To setup RTX</a:t>
            </a:r>
            <a:endParaRPr lang="en-US" dirty="0"/>
          </a:p>
        </p:txBody>
      </p:sp>
      <p:sp>
        <p:nvSpPr>
          <p:cNvPr id="2" name="Content Placeholder 1"/>
          <p:cNvSpPr>
            <a:spLocks noGrp="1"/>
          </p:cNvSpPr>
          <p:nvPr>
            <p:ph idx="1"/>
          </p:nvPr>
        </p:nvSpPr>
        <p:spPr/>
        <p:txBody>
          <a:bodyPr/>
          <a:lstStyle/>
          <a:p>
            <a:r>
              <a:rPr lang="en-GB" dirty="0"/>
              <a:t>In the main function</a:t>
            </a:r>
          </a:p>
          <a:p>
            <a:endParaRPr lang="en-GB" dirty="0"/>
          </a:p>
          <a:p>
            <a:pPr marL="0" indent="0">
              <a:buNone/>
            </a:pPr>
            <a:r>
              <a:rPr lang="en-US" i="1" dirty="0" err="1"/>
              <a:t>os_sys_init</a:t>
            </a:r>
            <a:r>
              <a:rPr lang="en-US" i="1" dirty="0"/>
              <a:t>(</a:t>
            </a:r>
            <a:r>
              <a:rPr lang="en-US" i="1" dirty="0" err="1"/>
              <a:t>first_task</a:t>
            </a:r>
            <a:r>
              <a:rPr lang="en-US" i="1" dirty="0"/>
              <a:t>);</a:t>
            </a:r>
          </a:p>
          <a:p>
            <a:pPr marL="0" indent="0">
              <a:buNone/>
            </a:pPr>
            <a:endParaRPr lang="en-GB" i="1" dirty="0"/>
          </a:p>
          <a:p>
            <a:r>
              <a:rPr lang="en-GB" dirty="0"/>
              <a:t>That’s it!</a:t>
            </a:r>
          </a:p>
        </p:txBody>
      </p:sp>
    </p:spTree>
    <p:extLst>
      <p:ext uri="{BB962C8B-B14F-4D97-AF65-F5344CB8AC3E}">
        <p14:creationId xmlns:p14="http://schemas.microsoft.com/office/powerpoint/2010/main" val="394890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Content of this Module</a:t>
            </a:r>
          </a:p>
        </p:txBody>
      </p:sp>
      <p:sp>
        <p:nvSpPr>
          <p:cNvPr id="2" name="Content Placeholder 1"/>
          <p:cNvSpPr>
            <a:spLocks noGrp="1"/>
          </p:cNvSpPr>
          <p:nvPr>
            <p:ph idx="1"/>
          </p:nvPr>
        </p:nvSpPr>
        <p:spPr/>
        <p:txBody>
          <a:bodyPr/>
          <a:lstStyle/>
          <a:p>
            <a:pPr marL="184150" lvl="5" indent="-182563"/>
            <a:r>
              <a:rPr lang="en-GB" dirty="0"/>
              <a:t>We cover the following topics in this module</a:t>
            </a:r>
          </a:p>
          <a:p>
            <a:pPr marL="184150" lvl="5" indent="-182563"/>
            <a:endParaRPr lang="en-GB" dirty="0"/>
          </a:p>
          <a:p>
            <a:pPr marL="990600" lvl="5" indent="-285750"/>
            <a:r>
              <a:rPr lang="en-GB" sz="3200" dirty="0"/>
              <a:t>Why RTOS</a:t>
            </a:r>
          </a:p>
          <a:p>
            <a:pPr marL="990600" lvl="5" indent="-285750"/>
            <a:r>
              <a:rPr lang="en-GB" sz="3200" dirty="0"/>
              <a:t>Compare with Super loop</a:t>
            </a:r>
          </a:p>
          <a:p>
            <a:pPr marL="990600" lvl="5" indent="-285750"/>
            <a:r>
              <a:rPr lang="en-GB" sz="3200" dirty="0"/>
              <a:t>RTX</a:t>
            </a:r>
          </a:p>
          <a:p>
            <a:pPr marL="990600" lvl="5" indent="-285750"/>
            <a:r>
              <a:rPr lang="en-GB" sz="3200" dirty="0"/>
              <a:t>CMSIS</a:t>
            </a:r>
          </a:p>
        </p:txBody>
      </p:sp>
    </p:spTree>
    <p:extLst>
      <p:ext uri="{BB962C8B-B14F-4D97-AF65-F5344CB8AC3E}">
        <p14:creationId xmlns:p14="http://schemas.microsoft.com/office/powerpoint/2010/main" val="13128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Real-Time Operating Systems </a:t>
            </a:r>
            <a:endParaRPr lang="en-US" dirty="0"/>
          </a:p>
        </p:txBody>
      </p:sp>
      <p:sp>
        <p:nvSpPr>
          <p:cNvPr id="2" name="Content Placeholder 1"/>
          <p:cNvSpPr>
            <a:spLocks noGrp="1"/>
          </p:cNvSpPr>
          <p:nvPr>
            <p:ph idx="1"/>
          </p:nvPr>
        </p:nvSpPr>
        <p:spPr/>
        <p:txBody>
          <a:bodyPr/>
          <a:lstStyle/>
          <a:p>
            <a:r>
              <a:rPr lang="en-GB" dirty="0"/>
              <a:t>Real-time operating systems (RTOS) are designed to meet harsh timing constraints</a:t>
            </a:r>
          </a:p>
          <a:p>
            <a:pPr lvl="1"/>
            <a:r>
              <a:rPr lang="en-GB" dirty="0"/>
              <a:t>Hard real-time – critical tasks which have to be completed on time </a:t>
            </a:r>
          </a:p>
          <a:p>
            <a:pPr lvl="1"/>
            <a:r>
              <a:rPr lang="en-GB" dirty="0"/>
              <a:t>Soft real-time – may continue finishing the task even missing the deadline</a:t>
            </a:r>
          </a:p>
          <a:p>
            <a:r>
              <a:rPr lang="en-GB" dirty="0"/>
              <a:t>Industrial applications: robots, aircraft control …</a:t>
            </a:r>
          </a:p>
          <a:p>
            <a:r>
              <a:rPr lang="en-GB" dirty="0"/>
              <a:t>Key design requirements:</a:t>
            </a:r>
          </a:p>
          <a:p>
            <a:pPr lvl="4">
              <a:buFont typeface="Wingdings" panose="05000000000000000000" pitchFamily="2" charset="2"/>
              <a:buChar char="§"/>
            </a:pPr>
            <a:r>
              <a:rPr lang="en-GB" dirty="0"/>
              <a:t>Predictability and determinism</a:t>
            </a:r>
            <a:endParaRPr lang="en-US" dirty="0"/>
          </a:p>
          <a:p>
            <a:pPr lvl="4">
              <a:buFont typeface="Wingdings" panose="05000000000000000000" pitchFamily="2" charset="2"/>
              <a:buChar char="§"/>
            </a:pPr>
            <a:r>
              <a:rPr lang="en-GB" dirty="0"/>
              <a:t>Speed – fast enough while keeping high predictability and determinism</a:t>
            </a:r>
          </a:p>
          <a:p>
            <a:pPr lvl="4">
              <a:buFont typeface="Wingdings" panose="05000000000000000000" pitchFamily="2" charset="2"/>
              <a:buChar char="§"/>
            </a:pPr>
            <a:r>
              <a:rPr lang="en-GB" dirty="0"/>
              <a:t>Responsive to user control</a:t>
            </a:r>
          </a:p>
          <a:p>
            <a:pPr lvl="4">
              <a:buFont typeface="Wingdings" panose="05000000000000000000" pitchFamily="2" charset="2"/>
              <a:buChar char="§"/>
            </a:pPr>
            <a:r>
              <a:rPr lang="en-GB" dirty="0"/>
              <a:t>Fail-safety</a:t>
            </a:r>
          </a:p>
          <a:p>
            <a:pPr lvl="3">
              <a:buFont typeface="Wingdings" panose="05000000000000000000" pitchFamily="2" charset="2"/>
              <a:buChar char="§"/>
            </a:pPr>
            <a:r>
              <a:rPr lang="en-GB" dirty="0"/>
              <a:t>Advanced scheduling and memory allocation</a:t>
            </a:r>
          </a:p>
          <a:p>
            <a:pPr lvl="5">
              <a:buFont typeface="Wingdings" panose="05000000000000000000" pitchFamily="2" charset="2"/>
              <a:buChar char="§"/>
            </a:pPr>
            <a:endParaRPr lang="en-GB" dirty="0"/>
          </a:p>
        </p:txBody>
      </p:sp>
    </p:spTree>
    <p:extLst>
      <p:ext uri="{BB962C8B-B14F-4D97-AF65-F5344CB8AC3E}">
        <p14:creationId xmlns:p14="http://schemas.microsoft.com/office/powerpoint/2010/main" val="354649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Why RTOS on embedded systems?</a:t>
            </a:r>
            <a:endParaRPr lang="en-US" dirty="0"/>
          </a:p>
        </p:txBody>
      </p:sp>
      <p:sp>
        <p:nvSpPr>
          <p:cNvPr id="2" name="Content Placeholder 1"/>
          <p:cNvSpPr>
            <a:spLocks noGrp="1"/>
          </p:cNvSpPr>
          <p:nvPr>
            <p:ph idx="1"/>
          </p:nvPr>
        </p:nvSpPr>
        <p:spPr/>
        <p:txBody>
          <a:bodyPr/>
          <a:lstStyle/>
          <a:p>
            <a:r>
              <a:rPr lang="en-GB" dirty="0"/>
              <a:t>Although it is possible to implement everything in a huge sequential loop…</a:t>
            </a:r>
          </a:p>
          <a:p>
            <a:pPr lvl="1"/>
            <a:r>
              <a:rPr lang="en-GB" dirty="0"/>
              <a:t>Uses lengthy interrupt service routine (ISR)</a:t>
            </a:r>
          </a:p>
          <a:p>
            <a:pPr lvl="1"/>
            <a:r>
              <a:rPr lang="en-GB" dirty="0"/>
              <a:t>Needs to keep synchronization between ISRs</a:t>
            </a:r>
          </a:p>
          <a:p>
            <a:pPr lvl="1"/>
            <a:r>
              <a:rPr lang="en-GB" dirty="0"/>
              <a:t>Poor predictability (nested ISRs) and extensibility</a:t>
            </a:r>
          </a:p>
          <a:p>
            <a:pPr lvl="1"/>
            <a:r>
              <a:rPr lang="en-GB" dirty="0"/>
              <a:t>Change of the ISR or the Super-Loop ripple through the entire system</a:t>
            </a:r>
          </a:p>
          <a:p>
            <a:r>
              <a:rPr lang="en-GB" dirty="0"/>
              <a:t>RTOS: all computation requests are encapsulated into tasks and scheduled on demand</a:t>
            </a:r>
          </a:p>
          <a:p>
            <a:pPr lvl="1"/>
            <a:r>
              <a:rPr lang="en-GB" dirty="0"/>
              <a:t>Better program flow and event response</a:t>
            </a:r>
          </a:p>
          <a:p>
            <a:pPr lvl="1"/>
            <a:r>
              <a:rPr lang="en-GB" dirty="0"/>
              <a:t>Multitasking</a:t>
            </a:r>
          </a:p>
          <a:p>
            <a:pPr lvl="1"/>
            <a:r>
              <a:rPr lang="en-GB" dirty="0"/>
              <a:t>Concise ISRs thus deterministic</a:t>
            </a:r>
          </a:p>
          <a:p>
            <a:pPr lvl="1"/>
            <a:r>
              <a:rPr lang="en-GB" dirty="0"/>
              <a:t>Better communication</a:t>
            </a:r>
          </a:p>
          <a:p>
            <a:pPr lvl="1"/>
            <a:r>
              <a:rPr lang="en-GB" dirty="0"/>
              <a:t>Better resource management</a:t>
            </a:r>
          </a:p>
          <a:p>
            <a:pPr lvl="1"/>
            <a:r>
              <a:rPr lang="en-GB" dirty="0"/>
              <a:t>Easier to develop applications</a:t>
            </a:r>
          </a:p>
          <a:p>
            <a:endParaRPr lang="en-US" dirty="0"/>
          </a:p>
          <a:p>
            <a:endParaRPr lang="en-GB" dirty="0"/>
          </a:p>
          <a:p>
            <a:endParaRPr lang="en-GB" dirty="0"/>
          </a:p>
          <a:p>
            <a:endParaRPr lang="en-US" dirty="0"/>
          </a:p>
        </p:txBody>
      </p:sp>
    </p:spTree>
    <p:extLst>
      <p:ext uri="{BB962C8B-B14F-4D97-AF65-F5344CB8AC3E}">
        <p14:creationId xmlns:p14="http://schemas.microsoft.com/office/powerpoint/2010/main" val="152132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A case in point</a:t>
            </a:r>
            <a:endParaRPr lang="en-US" dirty="0"/>
          </a:p>
        </p:txBody>
      </p:sp>
      <p:sp>
        <p:nvSpPr>
          <p:cNvPr id="2" name="Content Placeholder 1"/>
          <p:cNvSpPr>
            <a:spLocks noGrp="1"/>
          </p:cNvSpPr>
          <p:nvPr>
            <p:ph idx="1"/>
          </p:nvPr>
        </p:nvSpPr>
        <p:spPr>
          <a:xfrm>
            <a:off x="477544" y="914164"/>
            <a:ext cx="11181056" cy="5023399"/>
          </a:xfrm>
        </p:spPr>
        <p:txBody>
          <a:bodyPr/>
          <a:lstStyle/>
          <a:p>
            <a:r>
              <a:rPr lang="en-US" dirty="0"/>
              <a:t>GPS based Speed Camera Alarm and Moving Map</a:t>
            </a:r>
          </a:p>
          <a:p>
            <a:pPr lvl="1"/>
            <a:r>
              <a:rPr lang="en-US" dirty="0"/>
              <a:t>Sounds alarm when approaching a speed camera</a:t>
            </a:r>
          </a:p>
          <a:p>
            <a:pPr lvl="1"/>
            <a:r>
              <a:rPr lang="en-US" dirty="0"/>
              <a:t>Display’s vehicle position on LCD</a:t>
            </a:r>
          </a:p>
          <a:p>
            <a:pPr lvl="1"/>
            <a:r>
              <a:rPr lang="en-US" dirty="0"/>
              <a:t>Also logs driver’s position information</a:t>
            </a:r>
          </a:p>
          <a:p>
            <a:pPr lvl="1"/>
            <a:r>
              <a:rPr lang="en-US" dirty="0"/>
              <a:t>Hardware: GPS, user switches, speaker, LCD, flash memory</a:t>
            </a:r>
            <a:endParaRPr lang="en-GB" dirty="0"/>
          </a:p>
          <a:p>
            <a:r>
              <a:rPr lang="en-GB" dirty="0"/>
              <a:t>Tasks:</a:t>
            </a:r>
            <a:endParaRPr lang="en-US" dirty="0"/>
          </a:p>
          <a:p>
            <a:pPr lvl="1"/>
            <a:r>
              <a:rPr lang="en-US" dirty="0"/>
              <a:t>Dec: Decode GPS sentence to find current vehicle position.</a:t>
            </a:r>
          </a:p>
          <a:p>
            <a:pPr lvl="1"/>
            <a:r>
              <a:rPr lang="en-US" dirty="0"/>
              <a:t>Check: Check to see if approaching any speed camera locations. Takes longer as the number of cameras increases.</a:t>
            </a:r>
          </a:p>
          <a:p>
            <a:pPr lvl="1"/>
            <a:r>
              <a:rPr lang="en-US" dirty="0"/>
              <a:t>Rec: Record position to flash memory. Takes a long time if erasing a block.</a:t>
            </a:r>
          </a:p>
          <a:p>
            <a:pPr lvl="1"/>
            <a:r>
              <a:rPr lang="en-US" dirty="0" err="1"/>
              <a:t>Sw</a:t>
            </a:r>
            <a:r>
              <a:rPr lang="en-US" dirty="0"/>
              <a:t>: Read user input switches.</a:t>
            </a:r>
          </a:p>
          <a:p>
            <a:pPr lvl="1"/>
            <a:r>
              <a:rPr lang="en-US" dirty="0"/>
              <a:t>LCD: Update LCD with map.</a:t>
            </a:r>
          </a:p>
          <a:p>
            <a:r>
              <a:rPr lang="en-GB" dirty="0"/>
              <a:t>How to implement in a super loop?</a:t>
            </a:r>
          </a:p>
          <a:p>
            <a:pPr lvl="1"/>
            <a:r>
              <a:rPr lang="en-GB" dirty="0"/>
              <a:t>Run tasks in the same order every time?</a:t>
            </a:r>
          </a:p>
          <a:p>
            <a:pPr lvl="1"/>
            <a:r>
              <a:rPr lang="en-GB" dirty="0"/>
              <a:t>Allow preemption?</a:t>
            </a:r>
            <a:endParaRPr lang="en-US" dirty="0"/>
          </a:p>
          <a:p>
            <a:pPr marL="538162" lvl="1" indent="0">
              <a:buNone/>
            </a:pPr>
            <a:endParaRPr lang="en-US" dirty="0"/>
          </a:p>
          <a:p>
            <a:endParaRPr lang="en-US" dirty="0"/>
          </a:p>
        </p:txBody>
      </p:sp>
      <p:sp>
        <p:nvSpPr>
          <p:cNvPr id="5" name="TextBox 4"/>
          <p:cNvSpPr txBox="1"/>
          <p:nvPr/>
        </p:nvSpPr>
        <p:spPr>
          <a:xfrm>
            <a:off x="8557296" y="1023576"/>
            <a:ext cx="595313" cy="369888"/>
          </a:xfrm>
          <a:prstGeom prst="rect">
            <a:avLst/>
          </a:prstGeom>
          <a:solidFill>
            <a:schemeClr val="accent5">
              <a:lumMod val="90000"/>
            </a:schemeClr>
          </a:solidFill>
        </p:spPr>
        <p:txBody>
          <a:bodyPr wrap="none">
            <a:spAutoFit/>
          </a:bodyPr>
          <a:lstStyle/>
          <a:p>
            <a:pPr algn="ctr">
              <a:defRPr/>
            </a:pPr>
            <a:r>
              <a:rPr lang="en-US" sz="1800" dirty="0">
                <a:latin typeface="Arial" pitchFamily="34" charset="0"/>
                <a:cs typeface="Arial" pitchFamily="34" charset="0"/>
              </a:rPr>
              <a:t>Dec</a:t>
            </a:r>
          </a:p>
        </p:txBody>
      </p:sp>
      <p:sp>
        <p:nvSpPr>
          <p:cNvPr id="6" name="TextBox 5"/>
          <p:cNvSpPr txBox="1"/>
          <p:nvPr/>
        </p:nvSpPr>
        <p:spPr>
          <a:xfrm>
            <a:off x="8557296" y="1404576"/>
            <a:ext cx="2438400" cy="369888"/>
          </a:xfrm>
          <a:prstGeom prst="rect">
            <a:avLst/>
          </a:prstGeom>
          <a:solidFill>
            <a:schemeClr val="accent1">
              <a:lumMod val="40000"/>
              <a:lumOff val="60000"/>
            </a:schemeClr>
          </a:solidFill>
        </p:spPr>
        <p:txBody>
          <a:bodyPr>
            <a:spAutoFit/>
          </a:bodyPr>
          <a:lstStyle/>
          <a:p>
            <a:pPr algn="ctr">
              <a:defRPr/>
            </a:pPr>
            <a:r>
              <a:rPr lang="en-US" sz="1800" dirty="0">
                <a:latin typeface="Arial" pitchFamily="34" charset="0"/>
                <a:cs typeface="Arial" pitchFamily="34" charset="0"/>
              </a:rPr>
              <a:t>Check</a:t>
            </a:r>
          </a:p>
        </p:txBody>
      </p:sp>
      <p:sp>
        <p:nvSpPr>
          <p:cNvPr id="7" name="TextBox 5"/>
          <p:cNvSpPr txBox="1">
            <a:spLocks noChangeArrowheads="1"/>
          </p:cNvSpPr>
          <p:nvPr/>
        </p:nvSpPr>
        <p:spPr bwMode="auto">
          <a:xfrm>
            <a:off x="8557296" y="1774464"/>
            <a:ext cx="2971800"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a:latin typeface="Arial" charset="0"/>
                <a:cs typeface="Arial" charset="0"/>
              </a:rPr>
              <a:t>Rec</a:t>
            </a:r>
          </a:p>
        </p:txBody>
      </p:sp>
      <p:sp>
        <p:nvSpPr>
          <p:cNvPr id="8" name="TextBox 6"/>
          <p:cNvSpPr txBox="1">
            <a:spLocks noChangeArrowheads="1"/>
          </p:cNvSpPr>
          <p:nvPr/>
        </p:nvSpPr>
        <p:spPr bwMode="auto">
          <a:xfrm>
            <a:off x="8557296" y="2166576"/>
            <a:ext cx="504825" cy="369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a:latin typeface="Arial" charset="0"/>
                <a:cs typeface="Arial" charset="0"/>
              </a:rPr>
              <a:t>Sw</a:t>
            </a:r>
          </a:p>
        </p:txBody>
      </p:sp>
      <p:sp>
        <p:nvSpPr>
          <p:cNvPr id="9" name="TextBox 8"/>
          <p:cNvSpPr txBox="1"/>
          <p:nvPr/>
        </p:nvSpPr>
        <p:spPr>
          <a:xfrm>
            <a:off x="8557296" y="2547576"/>
            <a:ext cx="1143000" cy="369888"/>
          </a:xfrm>
          <a:prstGeom prst="rect">
            <a:avLst/>
          </a:prstGeom>
          <a:solidFill>
            <a:schemeClr val="accent2">
              <a:lumMod val="40000"/>
              <a:lumOff val="60000"/>
            </a:schemeClr>
          </a:solidFill>
        </p:spPr>
        <p:txBody>
          <a:bodyPr>
            <a:spAutoFit/>
          </a:bodyPr>
          <a:lstStyle/>
          <a:p>
            <a:pPr algn="ctr">
              <a:defRPr/>
            </a:pPr>
            <a:r>
              <a:rPr lang="en-US" sz="1800" dirty="0">
                <a:latin typeface="Arial" pitchFamily="34" charset="0"/>
                <a:cs typeface="Arial" pitchFamily="34" charset="0"/>
              </a:rPr>
              <a:t>LCD</a:t>
            </a:r>
          </a:p>
        </p:txBody>
      </p:sp>
      <p:cxnSp>
        <p:nvCxnSpPr>
          <p:cNvPr id="10" name="Straight Arrow Connector 9"/>
          <p:cNvCxnSpPr>
            <a:cxnSpLocks noChangeShapeType="1"/>
          </p:cNvCxnSpPr>
          <p:nvPr/>
        </p:nvCxnSpPr>
        <p:spPr bwMode="auto">
          <a:xfrm>
            <a:off x="8557296" y="3004776"/>
            <a:ext cx="23622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 name="TextBox 10"/>
          <p:cNvSpPr txBox="1">
            <a:spLocks noChangeArrowheads="1"/>
          </p:cNvSpPr>
          <p:nvPr/>
        </p:nvSpPr>
        <p:spPr bwMode="auto">
          <a:xfrm>
            <a:off x="9470902" y="3087727"/>
            <a:ext cx="611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a:t>Time</a:t>
            </a:r>
          </a:p>
        </p:txBody>
      </p:sp>
    </p:spTree>
    <p:extLst>
      <p:ext uri="{BB962C8B-B14F-4D97-AF65-F5344CB8AC3E}">
        <p14:creationId xmlns:p14="http://schemas.microsoft.com/office/powerpoint/2010/main" val="3612348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Super-loop</a:t>
            </a:r>
          </a:p>
        </p:txBody>
      </p:sp>
      <p:sp>
        <p:nvSpPr>
          <p:cNvPr id="12291" name="Content Placeholder 2"/>
          <p:cNvSpPr>
            <a:spLocks noGrp="1"/>
          </p:cNvSpPr>
          <p:nvPr>
            <p:ph idx="1"/>
          </p:nvPr>
        </p:nvSpPr>
        <p:spPr>
          <a:xfrm>
            <a:off x="304721" y="1828800"/>
            <a:ext cx="7110148" cy="5029200"/>
          </a:xfrm>
        </p:spPr>
        <p:txBody>
          <a:bodyPr/>
          <a:lstStyle/>
          <a:p>
            <a:r>
              <a:rPr lang="en-US" sz="2400" dirty="0"/>
              <a:t>Simple but…</a:t>
            </a:r>
          </a:p>
          <a:p>
            <a:pPr lvl="1"/>
            <a:r>
              <a:rPr lang="en-US" sz="2000" dirty="0"/>
              <a:t>Always run the same schedule, regardless of changing conditions and relative importance of tasks.</a:t>
            </a:r>
          </a:p>
          <a:p>
            <a:pPr lvl="1"/>
            <a:r>
              <a:rPr lang="en-US" sz="2000" dirty="0"/>
              <a:t>All tasks run at the same rate. Changing rates requires adding extra calls to the function.</a:t>
            </a:r>
          </a:p>
          <a:p>
            <a:pPr lvl="1"/>
            <a:r>
              <a:rPr lang="en-US" sz="2000" dirty="0"/>
              <a:t>Maximum delay is the sum of all task run times. Polling/execution rate is equal to 1/maximum delay.</a:t>
            </a:r>
          </a:p>
          <a:p>
            <a:r>
              <a:rPr lang="en-US" dirty="0"/>
              <a:t>What if we receive GPS position right after Rec starts running? </a:t>
            </a:r>
          </a:p>
          <a:p>
            <a:r>
              <a:rPr lang="en-US" dirty="0"/>
              <a:t>Delays</a:t>
            </a:r>
          </a:p>
          <a:p>
            <a:pPr lvl="1"/>
            <a:r>
              <a:rPr lang="en-US" dirty="0"/>
              <a:t>Have to wait for Rec, </a:t>
            </a:r>
            <a:r>
              <a:rPr lang="en-US" dirty="0" err="1"/>
              <a:t>Sw</a:t>
            </a:r>
            <a:r>
              <a:rPr lang="en-US" dirty="0"/>
              <a:t>, LCD before we start decoding position with Dec.</a:t>
            </a:r>
          </a:p>
          <a:p>
            <a:pPr lvl="1"/>
            <a:r>
              <a:rPr lang="en-US" dirty="0"/>
              <a:t>Have to wait for Rec, </a:t>
            </a:r>
            <a:r>
              <a:rPr lang="en-US" dirty="0" err="1"/>
              <a:t>Sw</a:t>
            </a:r>
            <a:r>
              <a:rPr lang="en-US" dirty="0"/>
              <a:t>, LCD, Dec, Check before we know if we are approaching a speed camera!</a:t>
            </a:r>
            <a:endParaRPr lang="en-US" sz="1600" dirty="0"/>
          </a:p>
          <a:p>
            <a:pPr lvl="1"/>
            <a:endParaRPr lang="en-US" sz="2000" dirty="0"/>
          </a:p>
          <a:p>
            <a:pPr lvl="1">
              <a:buFontTx/>
              <a:buNone/>
            </a:pPr>
            <a:endParaRPr lang="en-US" sz="2000" dirty="0"/>
          </a:p>
        </p:txBody>
      </p:sp>
      <p:sp>
        <p:nvSpPr>
          <p:cNvPr id="4" name="TextBox 3"/>
          <p:cNvSpPr txBox="1"/>
          <p:nvPr/>
        </p:nvSpPr>
        <p:spPr>
          <a:xfrm>
            <a:off x="623848" y="1066800"/>
            <a:ext cx="595035" cy="369332"/>
          </a:xfrm>
          <a:prstGeom prst="rect">
            <a:avLst/>
          </a:prstGeom>
          <a:solidFill>
            <a:schemeClr val="accent5">
              <a:lumMod val="90000"/>
            </a:schemeClr>
          </a:solidFill>
        </p:spPr>
        <p:txBody>
          <a:bodyPr wrap="none">
            <a:spAutoFit/>
          </a:bodyPr>
          <a:lstStyle/>
          <a:p>
            <a:pPr algn="ctr">
              <a:defRPr/>
            </a:pPr>
            <a:r>
              <a:rPr lang="en-US" sz="1800" dirty="0">
                <a:latin typeface="Arial" pitchFamily="34" charset="0"/>
                <a:cs typeface="Arial" pitchFamily="34" charset="0"/>
              </a:rPr>
              <a:t>Dec</a:t>
            </a:r>
          </a:p>
        </p:txBody>
      </p:sp>
      <p:sp>
        <p:nvSpPr>
          <p:cNvPr id="5" name="TextBox 4"/>
          <p:cNvSpPr txBox="1"/>
          <p:nvPr/>
        </p:nvSpPr>
        <p:spPr>
          <a:xfrm>
            <a:off x="1218883" y="1066800"/>
            <a:ext cx="3250353" cy="369888"/>
          </a:xfrm>
          <a:prstGeom prst="rect">
            <a:avLst/>
          </a:prstGeom>
          <a:solidFill>
            <a:schemeClr val="accent1">
              <a:lumMod val="40000"/>
              <a:lumOff val="60000"/>
            </a:schemeClr>
          </a:solidFill>
        </p:spPr>
        <p:txBody>
          <a:bodyPr>
            <a:spAutoFit/>
          </a:bodyPr>
          <a:lstStyle/>
          <a:p>
            <a:pPr algn="ctr">
              <a:defRPr/>
            </a:pPr>
            <a:r>
              <a:rPr lang="en-US" sz="1800" dirty="0">
                <a:latin typeface="Arial" pitchFamily="34" charset="0"/>
                <a:cs typeface="Arial" pitchFamily="34" charset="0"/>
              </a:rPr>
              <a:t>Check</a:t>
            </a:r>
          </a:p>
        </p:txBody>
      </p:sp>
      <p:sp>
        <p:nvSpPr>
          <p:cNvPr id="12294" name="TextBox 5"/>
          <p:cNvSpPr txBox="1">
            <a:spLocks noChangeArrowheads="1"/>
          </p:cNvSpPr>
          <p:nvPr/>
        </p:nvSpPr>
        <p:spPr bwMode="auto">
          <a:xfrm>
            <a:off x="4469236" y="1066800"/>
            <a:ext cx="3961368"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a:latin typeface="Arial" charset="0"/>
                <a:cs typeface="Arial" charset="0"/>
              </a:rPr>
              <a:t>Rec</a:t>
            </a:r>
          </a:p>
        </p:txBody>
      </p:sp>
      <p:sp>
        <p:nvSpPr>
          <p:cNvPr id="12295" name="TextBox 6"/>
          <p:cNvSpPr txBox="1">
            <a:spLocks noChangeArrowheads="1"/>
          </p:cNvSpPr>
          <p:nvPr/>
        </p:nvSpPr>
        <p:spPr bwMode="auto">
          <a:xfrm>
            <a:off x="8430604" y="1066800"/>
            <a:ext cx="505267" cy="36933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err="1">
                <a:latin typeface="Arial" charset="0"/>
                <a:cs typeface="Arial" charset="0"/>
              </a:rPr>
              <a:t>Sw</a:t>
            </a:r>
            <a:endParaRPr lang="en-US" sz="1800" dirty="0">
              <a:latin typeface="Arial" charset="0"/>
              <a:cs typeface="Arial" charset="0"/>
            </a:endParaRPr>
          </a:p>
        </p:txBody>
      </p:sp>
      <p:sp>
        <p:nvSpPr>
          <p:cNvPr id="8" name="TextBox 7"/>
          <p:cNvSpPr txBox="1"/>
          <p:nvPr/>
        </p:nvSpPr>
        <p:spPr>
          <a:xfrm>
            <a:off x="8935871" y="1066800"/>
            <a:ext cx="1523603" cy="369888"/>
          </a:xfrm>
          <a:prstGeom prst="rect">
            <a:avLst/>
          </a:prstGeom>
          <a:solidFill>
            <a:schemeClr val="accent2">
              <a:lumMod val="40000"/>
              <a:lumOff val="60000"/>
            </a:schemeClr>
          </a:solidFill>
        </p:spPr>
        <p:txBody>
          <a:bodyPr>
            <a:spAutoFit/>
          </a:bodyPr>
          <a:lstStyle/>
          <a:p>
            <a:pPr algn="ctr">
              <a:defRPr/>
            </a:pPr>
            <a:r>
              <a:rPr lang="en-US" sz="1800" dirty="0">
                <a:latin typeface="Arial" pitchFamily="34" charset="0"/>
                <a:cs typeface="Arial" pitchFamily="34" charset="0"/>
              </a:rPr>
              <a:t>LCD</a:t>
            </a:r>
          </a:p>
        </p:txBody>
      </p:sp>
      <p:sp>
        <p:nvSpPr>
          <p:cNvPr id="12297" name="Content Placeholder 2"/>
          <p:cNvSpPr txBox="1">
            <a:spLocks/>
          </p:cNvSpPr>
          <p:nvPr/>
        </p:nvSpPr>
        <p:spPr bwMode="auto">
          <a:xfrm>
            <a:off x="8024310" y="1828800"/>
            <a:ext cx="3656648" cy="291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i="1" dirty="0">
                <a:latin typeface="Courier New" pitchFamily="49" charset="0"/>
              </a:rPr>
              <a:t>while (1){</a:t>
            </a:r>
          </a:p>
          <a:p>
            <a:r>
              <a:rPr lang="en-US" b="1" i="1" dirty="0">
                <a:latin typeface="Courier New" pitchFamily="49" charset="0"/>
              </a:rPr>
              <a:t>	Dec();</a:t>
            </a:r>
          </a:p>
          <a:p>
            <a:r>
              <a:rPr lang="en-US" b="1" i="1" dirty="0">
                <a:latin typeface="Courier New" pitchFamily="49" charset="0"/>
              </a:rPr>
              <a:t>	Check();</a:t>
            </a:r>
          </a:p>
          <a:p>
            <a:r>
              <a:rPr lang="en-US" b="1" i="1" dirty="0">
                <a:latin typeface="Courier New" pitchFamily="49" charset="0"/>
              </a:rPr>
              <a:t>	Rec();</a:t>
            </a:r>
          </a:p>
          <a:p>
            <a:r>
              <a:rPr lang="en-US" b="1" i="1" dirty="0">
                <a:latin typeface="Courier New" pitchFamily="49" charset="0"/>
              </a:rPr>
              <a:t>	</a:t>
            </a:r>
            <a:r>
              <a:rPr lang="en-US" b="1" i="1" dirty="0" err="1">
                <a:latin typeface="Courier New" pitchFamily="49" charset="0"/>
              </a:rPr>
              <a:t>Sw</a:t>
            </a:r>
            <a:r>
              <a:rPr lang="en-US" b="1" i="1" dirty="0">
                <a:latin typeface="Courier New" pitchFamily="49" charset="0"/>
              </a:rPr>
              <a:t>();</a:t>
            </a:r>
          </a:p>
          <a:p>
            <a:r>
              <a:rPr lang="en-US" b="1" i="1" dirty="0">
                <a:latin typeface="Courier New" pitchFamily="49" charset="0"/>
              </a:rPr>
              <a:t>	LCD();</a:t>
            </a:r>
          </a:p>
          <a:p>
            <a:r>
              <a:rPr lang="en-US" b="1" i="1" dirty="0">
                <a:latin typeface="Courier New" pitchFamily="49" charset="0"/>
              </a:rPr>
              <a:t>}</a:t>
            </a:r>
          </a:p>
        </p:txBody>
      </p:sp>
      <p:sp>
        <p:nvSpPr>
          <p:cNvPr id="12298" name="Rounded Rectangle 10"/>
          <p:cNvSpPr>
            <a:spLocks noChangeArrowheads="1"/>
          </p:cNvSpPr>
          <p:nvPr/>
        </p:nvSpPr>
        <p:spPr bwMode="auto">
          <a:xfrm>
            <a:off x="623848" y="914400"/>
            <a:ext cx="9835626" cy="6858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9" name="Rounded Rectangle 11"/>
          <p:cNvSpPr>
            <a:spLocks noChangeArrowheads="1"/>
          </p:cNvSpPr>
          <p:nvPr/>
        </p:nvSpPr>
        <p:spPr bwMode="auto">
          <a:xfrm>
            <a:off x="10459474" y="914400"/>
            <a:ext cx="1729351" cy="6858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0" name="Rounded Rectangle 12"/>
          <p:cNvSpPr>
            <a:spLocks noChangeArrowheads="1"/>
          </p:cNvSpPr>
          <p:nvPr/>
        </p:nvSpPr>
        <p:spPr bwMode="auto">
          <a:xfrm>
            <a:off x="0" y="914400"/>
            <a:ext cx="623848" cy="685800"/>
          </a:xfrm>
          <a:prstGeom prst="roundRect">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TextBox 13"/>
          <p:cNvSpPr txBox="1"/>
          <p:nvPr/>
        </p:nvSpPr>
        <p:spPr>
          <a:xfrm>
            <a:off x="10459474" y="1066800"/>
            <a:ext cx="595035" cy="369332"/>
          </a:xfrm>
          <a:prstGeom prst="rect">
            <a:avLst/>
          </a:prstGeom>
          <a:solidFill>
            <a:schemeClr val="accent5">
              <a:lumMod val="90000"/>
            </a:schemeClr>
          </a:solidFill>
        </p:spPr>
        <p:txBody>
          <a:bodyPr wrap="none">
            <a:spAutoFit/>
          </a:bodyPr>
          <a:lstStyle/>
          <a:p>
            <a:pPr algn="ctr">
              <a:defRPr/>
            </a:pPr>
            <a:r>
              <a:rPr lang="en-US" sz="1800" dirty="0">
                <a:latin typeface="Arial" pitchFamily="34" charset="0"/>
                <a:cs typeface="Arial" pitchFamily="34" charset="0"/>
              </a:rPr>
              <a:t>Dec</a:t>
            </a:r>
          </a:p>
        </p:txBody>
      </p:sp>
      <p:sp>
        <p:nvSpPr>
          <p:cNvPr id="15" name="TextBox 14"/>
          <p:cNvSpPr txBox="1"/>
          <p:nvPr/>
        </p:nvSpPr>
        <p:spPr>
          <a:xfrm>
            <a:off x="11054509" y="1055688"/>
            <a:ext cx="812588" cy="381000"/>
          </a:xfrm>
          <a:prstGeom prst="rect">
            <a:avLst/>
          </a:prstGeom>
          <a:solidFill>
            <a:schemeClr val="accent1">
              <a:lumMod val="40000"/>
              <a:lumOff val="60000"/>
            </a:schemeClr>
          </a:solidFill>
        </p:spPr>
        <p:txBody>
          <a:bodyPr>
            <a:spAutoFit/>
          </a:bodyPr>
          <a:lstStyle/>
          <a:p>
            <a:pPr algn="ctr">
              <a:defRPr/>
            </a:pPr>
            <a:endParaRPr lang="en-US" sz="1800" dirty="0">
              <a:latin typeface="Arial" pitchFamily="34" charset="0"/>
              <a:cs typeface="Arial" pitchFamily="34" charset="0"/>
            </a:endParaRPr>
          </a:p>
        </p:txBody>
      </p:sp>
      <p:sp>
        <p:nvSpPr>
          <p:cNvPr id="16" name="TextBox 15"/>
          <p:cNvSpPr txBox="1"/>
          <p:nvPr/>
        </p:nvSpPr>
        <p:spPr>
          <a:xfrm>
            <a:off x="217554" y="1066800"/>
            <a:ext cx="406294" cy="381000"/>
          </a:xfrm>
          <a:prstGeom prst="rect">
            <a:avLst/>
          </a:prstGeom>
          <a:solidFill>
            <a:schemeClr val="accent2">
              <a:lumMod val="40000"/>
              <a:lumOff val="60000"/>
            </a:schemeClr>
          </a:solidFill>
        </p:spPr>
        <p:txBody>
          <a:bodyPr>
            <a:spAutoFit/>
          </a:bodyPr>
          <a:lstStyle/>
          <a:p>
            <a:pPr algn="ctr">
              <a:defRPr/>
            </a:pPr>
            <a:endParaRPr lang="en-US" sz="1800" dirty="0">
              <a:latin typeface="Arial" pitchFamily="34" charset="0"/>
              <a:cs typeface="Arial" pitchFamily="34" charset="0"/>
            </a:endParaRPr>
          </a:p>
        </p:txBody>
      </p:sp>
    </p:spTree>
    <p:extLst>
      <p:ext uri="{BB962C8B-B14F-4D97-AF65-F5344CB8AC3E}">
        <p14:creationId xmlns:p14="http://schemas.microsoft.com/office/powerpoint/2010/main" val="3313294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RTX</a:t>
            </a:r>
            <a:endParaRPr lang="en-US" dirty="0"/>
          </a:p>
        </p:txBody>
      </p:sp>
      <p:sp>
        <p:nvSpPr>
          <p:cNvPr id="2" name="Content Placeholder 1"/>
          <p:cNvSpPr>
            <a:spLocks noGrp="1"/>
          </p:cNvSpPr>
          <p:nvPr>
            <p:ph idx="1"/>
          </p:nvPr>
        </p:nvSpPr>
        <p:spPr/>
        <p:txBody>
          <a:bodyPr/>
          <a:lstStyle/>
          <a:p>
            <a:r>
              <a:rPr lang="en-GB" dirty="0"/>
              <a:t>Royalty-free, deterministic, open source RTOS</a:t>
            </a:r>
          </a:p>
          <a:p>
            <a:r>
              <a:rPr lang="en-GB" dirty="0"/>
              <a:t>High-Speed real-time operation with low interrupt latency</a:t>
            </a:r>
          </a:p>
          <a:p>
            <a:r>
              <a:rPr lang="en-GB" dirty="0"/>
              <a:t>Flexible Scheduling: round-robin, pre-emptive, and collaborative</a:t>
            </a:r>
          </a:p>
          <a:p>
            <a:r>
              <a:rPr lang="en-GB" dirty="0"/>
              <a:t>Small footprint for resource constrained systems</a:t>
            </a:r>
          </a:p>
          <a:p>
            <a:r>
              <a:rPr lang="en-GB" dirty="0"/>
              <a:t>Compatible with Arm cores (from Arm7, Arm9 to Cortex-M processors) and software tools (Keil MDK-Arm)</a:t>
            </a:r>
          </a:p>
          <a:p>
            <a:r>
              <a:rPr lang="en-GB" dirty="0"/>
              <a:t>Support for multithreading and thread-safe operation</a:t>
            </a:r>
          </a:p>
          <a:p>
            <a:r>
              <a:rPr lang="en-GB" dirty="0"/>
              <a:t>Kernel aware debug support in Keil MDK-Arm</a:t>
            </a:r>
          </a:p>
          <a:p>
            <a:r>
              <a:rPr lang="en-GB" dirty="0"/>
              <a:t>Dialog-based setup using µVision Configuration Wizard</a:t>
            </a:r>
          </a:p>
          <a:p>
            <a:pPr lvl="1"/>
            <a:endParaRPr lang="en-GB" dirty="0"/>
          </a:p>
        </p:txBody>
      </p:sp>
    </p:spTree>
    <p:extLst>
      <p:ext uri="{BB962C8B-B14F-4D97-AF65-F5344CB8AC3E}">
        <p14:creationId xmlns:p14="http://schemas.microsoft.com/office/powerpoint/2010/main" val="205858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RTX Structure</a:t>
            </a:r>
            <a:endParaRPr lang="en-US" dirty="0"/>
          </a:p>
        </p:txBody>
      </p:sp>
      <p:sp>
        <p:nvSpPr>
          <p:cNvPr id="2" name="Content Placeholder 1"/>
          <p:cNvSpPr>
            <a:spLocks noGrp="1"/>
          </p:cNvSpPr>
          <p:nvPr>
            <p:ph idx="1"/>
          </p:nvPr>
        </p:nvSpPr>
        <p:spPr>
          <a:xfrm>
            <a:off x="481547" y="1439999"/>
            <a:ext cx="6648926" cy="4758577"/>
          </a:xfrm>
        </p:spPr>
        <p:txBody>
          <a:bodyPr/>
          <a:lstStyle/>
          <a:p>
            <a:r>
              <a:rPr lang="en-GB" dirty="0"/>
              <a:t>Keil Real-Time Library (RTL)</a:t>
            </a:r>
          </a:p>
          <a:p>
            <a:pPr lvl="1"/>
            <a:r>
              <a:rPr lang="en-GB" dirty="0"/>
              <a:t>RTX Kernel</a:t>
            </a:r>
          </a:p>
          <a:p>
            <a:pPr lvl="1"/>
            <a:r>
              <a:rPr lang="en-GB" dirty="0"/>
              <a:t>Flash file system</a:t>
            </a:r>
          </a:p>
          <a:p>
            <a:pPr lvl="1"/>
            <a:r>
              <a:rPr lang="en-GB" dirty="0"/>
              <a:t>Networking</a:t>
            </a:r>
          </a:p>
          <a:p>
            <a:pPr lvl="1"/>
            <a:r>
              <a:rPr lang="en-GB" dirty="0"/>
              <a:t>CAN interface</a:t>
            </a:r>
          </a:p>
          <a:p>
            <a:pPr lvl="1"/>
            <a:r>
              <a:rPr lang="en-GB" dirty="0"/>
              <a:t>USB device interface</a:t>
            </a:r>
          </a:p>
          <a:p>
            <a:endParaRPr lang="en-GB" dirty="0"/>
          </a:p>
          <a:p>
            <a:r>
              <a:rPr lang="en-GB" dirty="0"/>
              <a:t>RTX Kernel</a:t>
            </a:r>
          </a:p>
          <a:p>
            <a:pPr lvl="1"/>
            <a:r>
              <a:rPr lang="en-GB" dirty="0"/>
              <a:t>Scheduler is the core of the RTX kernel</a:t>
            </a:r>
          </a:p>
          <a:p>
            <a:pPr lvl="1"/>
            <a:r>
              <a:rPr lang="en-GB" dirty="0"/>
              <a:t>Supports for </a:t>
            </a:r>
            <a:r>
              <a:rPr lang="en-GB" dirty="0" err="1"/>
              <a:t>mutex</a:t>
            </a:r>
            <a:r>
              <a:rPr lang="en-GB" dirty="0"/>
              <a:t>,  memory pool,  mailbox,  timing functions,  events and semaphores</a:t>
            </a:r>
            <a:endParaRPr lang="en-US" dirty="0"/>
          </a:p>
          <a:p>
            <a:endParaRPr lang="en-US" dirty="0"/>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331" y="1261996"/>
            <a:ext cx="3786276" cy="1527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331" y="3730214"/>
            <a:ext cx="4062654" cy="150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673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RTX Files</a:t>
            </a:r>
            <a:endParaRPr lang="en-US" dirty="0"/>
          </a:p>
        </p:txBody>
      </p:sp>
      <p:sp>
        <p:nvSpPr>
          <p:cNvPr id="2" name="Content Placeholder 1"/>
          <p:cNvSpPr>
            <a:spLocks noGrp="1"/>
          </p:cNvSpPr>
          <p:nvPr>
            <p:ph idx="1"/>
          </p:nvPr>
        </p:nvSpPr>
        <p:spPr/>
        <p:txBody>
          <a:bodyPr/>
          <a:lstStyle/>
          <a:p>
            <a:r>
              <a:rPr lang="en-GB" dirty="0"/>
              <a:t>Add RTX to your project</a:t>
            </a:r>
          </a:p>
          <a:p>
            <a:pPr lvl="1"/>
            <a:r>
              <a:rPr lang="en-GB" dirty="0"/>
              <a:t>Set RTX Kernel as OS</a:t>
            </a:r>
          </a:p>
          <a:p>
            <a:pPr lvl="1"/>
            <a:r>
              <a:rPr lang="en-GB" dirty="0"/>
              <a:t>Include &lt;</a:t>
            </a:r>
            <a:r>
              <a:rPr lang="en-GB" b="1" dirty="0" err="1"/>
              <a:t>RTL.h</a:t>
            </a:r>
            <a:r>
              <a:rPr lang="en-GB" dirty="0"/>
              <a:t>&gt;</a:t>
            </a:r>
          </a:p>
          <a:p>
            <a:pPr lvl="1"/>
            <a:r>
              <a:rPr lang="en-GB" dirty="0"/>
              <a:t>Add </a:t>
            </a:r>
            <a:r>
              <a:rPr lang="en-GB" b="1" dirty="0" err="1"/>
              <a:t>RTX_Conf_CM.c</a:t>
            </a:r>
            <a:r>
              <a:rPr lang="en-GB" dirty="0"/>
              <a:t> file (</a:t>
            </a:r>
            <a:r>
              <a:rPr lang="en-GB" dirty="0" err="1"/>
              <a:t>RTX_Conf_CM.c</a:t>
            </a:r>
            <a:r>
              <a:rPr lang="en-GB" dirty="0"/>
              <a:t> file will also include </a:t>
            </a:r>
            <a:r>
              <a:rPr lang="en-GB" b="1" dirty="0" err="1"/>
              <a:t>RTX_lib.c</a:t>
            </a:r>
            <a:r>
              <a:rPr lang="en-GB" b="1" dirty="0"/>
              <a:t>)</a:t>
            </a:r>
          </a:p>
          <a:p>
            <a:endParaRPr lang="en-GB" b="1" dirty="0"/>
          </a:p>
          <a:p>
            <a:r>
              <a:rPr lang="en-GB" dirty="0" err="1"/>
              <a:t>RTL.h</a:t>
            </a:r>
            <a:r>
              <a:rPr lang="en-GB" dirty="0"/>
              <a:t> – defines the basic types and kernel APIs</a:t>
            </a:r>
          </a:p>
          <a:p>
            <a:r>
              <a:rPr lang="en-GB" dirty="0" err="1"/>
              <a:t>RTX_Conf_CM.c</a:t>
            </a:r>
            <a:r>
              <a:rPr lang="en-GB" dirty="0"/>
              <a:t> – configures the RTX and support for the configuration wizard</a:t>
            </a:r>
          </a:p>
          <a:p>
            <a:r>
              <a:rPr lang="en-GB" dirty="0" err="1"/>
              <a:t>RTX_lib.c</a:t>
            </a:r>
            <a:r>
              <a:rPr lang="en-GB" dirty="0"/>
              <a:t> – the kernel system configuration, providing an in-code control of the kernel</a:t>
            </a:r>
          </a:p>
          <a:p>
            <a:endParaRPr lang="en-GB" dirty="0"/>
          </a:p>
          <a:p>
            <a:r>
              <a:rPr lang="en-GB" dirty="0"/>
              <a:t>Source code of the RTX kernel is precompiled and linked by Keil MDK-Arm</a:t>
            </a:r>
            <a:endParaRPr lang="en-US" dirty="0"/>
          </a:p>
        </p:txBody>
      </p:sp>
    </p:spTree>
    <p:extLst>
      <p:ext uri="{BB962C8B-B14F-4D97-AF65-F5344CB8AC3E}">
        <p14:creationId xmlns:p14="http://schemas.microsoft.com/office/powerpoint/2010/main" val="3045052360"/>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2.xml><?xml version="1.0" encoding="utf-8"?>
<a:theme xmlns:a="http://schemas.openxmlformats.org/drawingml/2006/main" name="1_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3.xml><?xml version="1.0" encoding="utf-8"?>
<a:theme xmlns:a="http://schemas.openxmlformats.org/drawingml/2006/main" name="2_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Presentation37" id="{BAEDCA4E-07D3-CF45-8582-069B713BBD79}" vid="{B429C1B6-4366-0543-9EF0-CA4016DA915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documentManagement>
    <AlternateThumbnailUrl xmlns="http://schemas.microsoft.com/sharepoint/v3">
      <Url xsi:nil="true"/>
      <Description xsi:nil="true"/>
    </AlternateThumbnailUrl>
    <ImageCreateDate xmlns="http://schemas.microsoft.com/sharepoint/v3" xsi:nil="true"/>
    <Description xmlns="http://schemas.microsoft.com/sharepoint/v3" xsi:nil="true"/>
    <_dlc_DocId xmlns="f2ad5090-61a8-4b8c-ab70-68f4ff4d1933">ARM-ECM-0151353</_dlc_DocId>
    <_dlc_DocIdUrl xmlns="f2ad5090-61a8-4b8c-ab70-68f4ff4d1933">
      <Url>http://teamsites.arm.com/sites/marketing/branding/_layouts/DocIdRedir.aspx?ID=ARM-ECM-0151353</Url>
      <Description>ARM-ECM-0151353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Picture" ma:contentTypeID="0x010102005A5C1BE65173D647975D08D04557E024" ma:contentTypeVersion="3" ma:contentTypeDescription="Upload an image or a photograph." ma:contentTypeScope="" ma:versionID="4e02033e9a8407b55ee482baa8e8773d">
  <xsd:schema xmlns:xsd="http://www.w3.org/2001/XMLSchema" xmlns:xs="http://www.w3.org/2001/XMLSchema" xmlns:p="http://schemas.microsoft.com/office/2006/metadata/properties" xmlns:ns1="http://schemas.microsoft.com/sharepoint/v3" xmlns:ns2="f2ad5090-61a8-4b8c-ab70-68f4ff4d1933" targetNamespace="http://schemas.microsoft.com/office/2006/metadata/properties" ma:root="true" ma:fieldsID="56baf7bb33d679821ced92383ddba583" ns1:_="" ns2:_="">
    <xsd:import namespace="http://schemas.microsoft.com/sharepoint/v3"/>
    <xsd:import namespace="f2ad5090-61a8-4b8c-ab70-68f4ff4d193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B23D7-89E5-42FF-A5EB-008A06AB37C7}">
  <ds:schemaRefs>
    <ds:schemaRef ds:uri="http://schemas.microsoft.com/sharepoint/events"/>
  </ds:schemaRefs>
</ds:datastoreItem>
</file>

<file path=customXml/itemProps2.xml><?xml version="1.0" encoding="utf-8"?>
<ds:datastoreItem xmlns:ds="http://schemas.openxmlformats.org/officeDocument/2006/customXml" ds:itemID="{AE6E82D6-7FB8-4D99-A7B6-3C5BB1D894B9}">
  <ds:schemaRefs>
    <ds:schemaRef ds:uri="http://schemas.microsoft.com/sharepoint/v3"/>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elements/1.1/"/>
    <ds:schemaRef ds:uri="http://purl.org/dc/terms/"/>
    <ds:schemaRef ds:uri="http://www.w3.org/XML/1998/namespace"/>
    <ds:schemaRef ds:uri="f2ad5090-61a8-4b8c-ab70-68f4ff4d1933"/>
    <ds:schemaRef ds:uri="http://schemas.microsoft.com/office/2006/metadata/properties"/>
  </ds:schemaRefs>
</ds:datastoreItem>
</file>

<file path=customXml/itemProps3.xml><?xml version="1.0" encoding="utf-8"?>
<ds:datastoreItem xmlns:ds="http://schemas.openxmlformats.org/officeDocument/2006/customXml" ds:itemID="{9C777C69-0744-4BF3-8514-FB149EBD2248}">
  <ds:schemaRefs>
    <ds:schemaRef ds:uri="http://schemas.microsoft.com/sharepoint/v3/contenttype/forms"/>
  </ds:schemaRefs>
</ds:datastoreItem>
</file>

<file path=customXml/itemProps4.xml><?xml version="1.0" encoding="utf-8"?>
<ds:datastoreItem xmlns:ds="http://schemas.openxmlformats.org/officeDocument/2006/customXml" ds:itemID="{E2FEA05E-38D0-44EA-8B8D-2375FC6AAF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Arm_2021</Template>
  <TotalTime>15012</TotalTime>
  <Words>1683</Words>
  <Application>Microsoft Office PowerPoint</Application>
  <PresentationFormat>Custom</PresentationFormat>
  <Paragraphs>203</Paragraphs>
  <Slides>16</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Courier New</vt:lpstr>
      <vt:lpstr>Times New Roman</vt:lpstr>
      <vt:lpstr>Wingdings</vt:lpstr>
      <vt:lpstr>Arm_PPT_Public</vt:lpstr>
      <vt:lpstr>1_Arm_PPT_Public</vt:lpstr>
      <vt:lpstr>2_Arm_PPT_Public</vt:lpstr>
      <vt:lpstr>RTOS and RTX </vt:lpstr>
      <vt:lpstr>Content of this Module</vt:lpstr>
      <vt:lpstr>Real-Time Operating Systems </vt:lpstr>
      <vt:lpstr>Why RTOS on embedded systems?</vt:lpstr>
      <vt:lpstr>A case in point</vt:lpstr>
      <vt:lpstr>Super-loop</vt:lpstr>
      <vt:lpstr>RTX</vt:lpstr>
      <vt:lpstr>RTX Structure</vt:lpstr>
      <vt:lpstr>RTX Files</vt:lpstr>
      <vt:lpstr>RTL.h</vt:lpstr>
      <vt:lpstr>RTX_Conf_CM.c</vt:lpstr>
      <vt:lpstr>Source code of RTX</vt:lpstr>
      <vt:lpstr>CMSIS and CMSIS-RTOS</vt:lpstr>
      <vt:lpstr>CMSIS and CMSIS-RTOS</vt:lpstr>
      <vt:lpstr>CMSIS-RTOS and RTX</vt:lpstr>
      <vt:lpstr>To setup RTX</vt:lpstr>
    </vt:vector>
  </TitlesOfParts>
  <Company>Arm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 Guan</dc:creator>
  <cp:lastModifiedBy>David Mackenzie</cp:lastModifiedBy>
  <cp:revision>482</cp:revision>
  <dcterms:created xsi:type="dcterms:W3CDTF">2014-05-28T16:14:06Z</dcterms:created>
  <dcterms:modified xsi:type="dcterms:W3CDTF">2021-10-15T13:36:07Z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0x010102005A5C1BE65173D647975D08D04557E024</vt:lpwstr>
  </property>
  <property fmtid="{D5CDD505-2E9C-101B-9397-08002B2CF9AE}" pid="3" name="_dlc_DocIdItemGuid">
    <vt:lpwstr>d0713a34-1062-48d0-aada-3b674e8d17e0</vt:lpwstr>
  </property>
  <property fmtid="{D5CDD505-2E9C-101B-9397-08002B2CF9AE}" pid="4" name="vti_description">
    <vt:lpwstr/>
  </property>
</Properties>
</file>