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5"/>
  </p:sldMasterIdLst>
  <p:notesMasterIdLst>
    <p:notesMasterId r:id="rId22"/>
  </p:notesMasterIdLst>
  <p:handoutMasterIdLst>
    <p:handoutMasterId r:id="rId23"/>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66"/>
    <a:srgbClr val="FFC000"/>
    <a:srgbClr val="CCECFF"/>
    <a:srgbClr val="99CCFF"/>
    <a:srgbClr val="CCFF99"/>
    <a:srgbClr val="95BACD"/>
    <a:srgbClr val="128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E7CEF-7CAB-4FAE-810E-43AD39A6B498}" v="1" dt="2021-10-15T13:56:20.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2" autoAdjust="0"/>
    <p:restoredTop sz="75200" autoAdjust="0"/>
  </p:normalViewPr>
  <p:slideViewPr>
    <p:cSldViewPr snapToGrid="0">
      <p:cViewPr varScale="1">
        <p:scale>
          <a:sx n="86" d="100"/>
          <a:sy n="86" d="100"/>
        </p:scale>
        <p:origin x="1614" y="78"/>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240E7CEF-7CAB-4FAE-810E-43AD39A6B498}"/>
    <pc:docChg chg="custSel modSld">
      <pc:chgData name="David Mackenzie" userId="944de8d8-28df-4070-bad7-1e42c47c4ccc" providerId="ADAL" clId="{240E7CEF-7CAB-4FAE-810E-43AD39A6B498}" dt="2021-10-15T13:56:49.313" v="50" actId="20577"/>
      <pc:docMkLst>
        <pc:docMk/>
      </pc:docMkLst>
      <pc:sldChg chg="addSp modSp mod modClrScheme chgLayout">
        <pc:chgData name="David Mackenzie" userId="944de8d8-28df-4070-bad7-1e42c47c4ccc" providerId="ADAL" clId="{240E7CEF-7CAB-4FAE-810E-43AD39A6B498}" dt="2021-10-15T13:56:27.982" v="16" actId="700"/>
        <pc:sldMkLst>
          <pc:docMk/>
          <pc:sldMk cId="1550112299" sldId="256"/>
        </pc:sldMkLst>
        <pc:spChg chg="mod ord">
          <ac:chgData name="David Mackenzie" userId="944de8d8-28df-4070-bad7-1e42c47c4ccc" providerId="ADAL" clId="{240E7CEF-7CAB-4FAE-810E-43AD39A6B498}" dt="2021-10-15T13:56:27.982" v="16" actId="700"/>
          <ac:spMkLst>
            <pc:docMk/>
            <pc:sldMk cId="1550112299" sldId="256"/>
            <ac:spMk id="2" creationId="{00000000-0000-0000-0000-000000000000}"/>
          </ac:spMkLst>
        </pc:spChg>
        <pc:spChg chg="mod ord">
          <ac:chgData name="David Mackenzie" userId="944de8d8-28df-4070-bad7-1e42c47c4ccc" providerId="ADAL" clId="{240E7CEF-7CAB-4FAE-810E-43AD39A6B498}" dt="2021-10-15T13:56:27.982" v="16" actId="700"/>
          <ac:spMkLst>
            <pc:docMk/>
            <pc:sldMk cId="1550112299" sldId="256"/>
            <ac:spMk id="3" creationId="{00000000-0000-0000-0000-000000000000}"/>
          </ac:spMkLst>
        </pc:spChg>
        <pc:spChg chg="add mod ord">
          <ac:chgData name="David Mackenzie" userId="944de8d8-28df-4070-bad7-1e42c47c4ccc" providerId="ADAL" clId="{240E7CEF-7CAB-4FAE-810E-43AD39A6B498}" dt="2021-10-15T13:56:27.982" v="16" actId="700"/>
          <ac:spMkLst>
            <pc:docMk/>
            <pc:sldMk cId="1550112299" sldId="256"/>
            <ac:spMk id="4" creationId="{59848B7E-6DEA-4192-B8AC-0050F0D68C47}"/>
          </ac:spMkLst>
        </pc:spChg>
        <pc:spChg chg="add mod ord">
          <ac:chgData name="David Mackenzie" userId="944de8d8-28df-4070-bad7-1e42c47c4ccc" providerId="ADAL" clId="{240E7CEF-7CAB-4FAE-810E-43AD39A6B498}" dt="2021-10-15T13:56:27.982" v="16" actId="700"/>
          <ac:spMkLst>
            <pc:docMk/>
            <pc:sldMk cId="1550112299" sldId="256"/>
            <ac:spMk id="5" creationId="{F896C494-25B6-4243-AADB-415FF299323D}"/>
          </ac:spMkLst>
        </pc:spChg>
        <pc:spChg chg="add mod ord">
          <ac:chgData name="David Mackenzie" userId="944de8d8-28df-4070-bad7-1e42c47c4ccc" providerId="ADAL" clId="{240E7CEF-7CAB-4FAE-810E-43AD39A6B498}" dt="2021-10-15T13:56:27.982" v="16" actId="700"/>
          <ac:spMkLst>
            <pc:docMk/>
            <pc:sldMk cId="1550112299" sldId="256"/>
            <ac:spMk id="6" creationId="{3E9589EF-F2F3-493B-9BD9-9439BDF8B9F3}"/>
          </ac:spMkLst>
        </pc:spChg>
      </pc:sldChg>
      <pc:sldChg chg="modSp mod">
        <pc:chgData name="David Mackenzie" userId="944de8d8-28df-4070-bad7-1e42c47c4ccc" providerId="ADAL" clId="{240E7CEF-7CAB-4FAE-810E-43AD39A6B498}" dt="2021-10-15T13:56:20.161" v="1" actId="27636"/>
        <pc:sldMkLst>
          <pc:docMk/>
          <pc:sldMk cId="445747141" sldId="259"/>
        </pc:sldMkLst>
        <pc:spChg chg="mod">
          <ac:chgData name="David Mackenzie" userId="944de8d8-28df-4070-bad7-1e42c47c4ccc" providerId="ADAL" clId="{240E7CEF-7CAB-4FAE-810E-43AD39A6B498}" dt="2021-10-15T13:56:20.161" v="1" actId="27636"/>
          <ac:spMkLst>
            <pc:docMk/>
            <pc:sldMk cId="445747141" sldId="259"/>
            <ac:spMk id="3" creationId="{00000000-0000-0000-0000-000000000000}"/>
          </ac:spMkLst>
        </pc:spChg>
      </pc:sldChg>
      <pc:sldChg chg="modSp mod">
        <pc:chgData name="David Mackenzie" userId="944de8d8-28df-4070-bad7-1e42c47c4ccc" providerId="ADAL" clId="{240E7CEF-7CAB-4FAE-810E-43AD39A6B498}" dt="2021-10-15T13:56:20.165" v="2" actId="27636"/>
        <pc:sldMkLst>
          <pc:docMk/>
          <pc:sldMk cId="363632825" sldId="260"/>
        </pc:sldMkLst>
        <pc:spChg chg="mod">
          <ac:chgData name="David Mackenzie" userId="944de8d8-28df-4070-bad7-1e42c47c4ccc" providerId="ADAL" clId="{240E7CEF-7CAB-4FAE-810E-43AD39A6B498}" dt="2021-10-15T13:56:20.027" v="0"/>
          <ac:spMkLst>
            <pc:docMk/>
            <pc:sldMk cId="363632825" sldId="260"/>
            <ac:spMk id="2" creationId="{00000000-0000-0000-0000-000000000000}"/>
          </ac:spMkLst>
        </pc:spChg>
        <pc:spChg chg="mod">
          <ac:chgData name="David Mackenzie" userId="944de8d8-28df-4070-bad7-1e42c47c4ccc" providerId="ADAL" clId="{240E7CEF-7CAB-4FAE-810E-43AD39A6B498}" dt="2021-10-15T13:56:20.165" v="2" actId="27636"/>
          <ac:spMkLst>
            <pc:docMk/>
            <pc:sldMk cId="363632825" sldId="260"/>
            <ac:spMk id="3" creationId="{00000000-0000-0000-0000-000000000000}"/>
          </ac:spMkLst>
        </pc:spChg>
      </pc:sldChg>
      <pc:sldChg chg="modSp mod">
        <pc:chgData name="David Mackenzie" userId="944de8d8-28df-4070-bad7-1e42c47c4ccc" providerId="ADAL" clId="{240E7CEF-7CAB-4FAE-810E-43AD39A6B498}" dt="2021-10-15T13:56:20.168" v="3" actId="27636"/>
        <pc:sldMkLst>
          <pc:docMk/>
          <pc:sldMk cId="2470365067" sldId="261"/>
        </pc:sldMkLst>
        <pc:spChg chg="mod">
          <ac:chgData name="David Mackenzie" userId="944de8d8-28df-4070-bad7-1e42c47c4ccc" providerId="ADAL" clId="{240E7CEF-7CAB-4FAE-810E-43AD39A6B498}" dt="2021-10-15T13:56:20.027" v="0"/>
          <ac:spMkLst>
            <pc:docMk/>
            <pc:sldMk cId="2470365067" sldId="261"/>
            <ac:spMk id="2" creationId="{00000000-0000-0000-0000-000000000000}"/>
          </ac:spMkLst>
        </pc:spChg>
        <pc:spChg chg="mod">
          <ac:chgData name="David Mackenzie" userId="944de8d8-28df-4070-bad7-1e42c47c4ccc" providerId="ADAL" clId="{240E7CEF-7CAB-4FAE-810E-43AD39A6B498}" dt="2021-10-15T13:56:20.168" v="3" actId="27636"/>
          <ac:spMkLst>
            <pc:docMk/>
            <pc:sldMk cId="2470365067" sldId="261"/>
            <ac:spMk id="3" creationId="{00000000-0000-0000-0000-000000000000}"/>
          </ac:spMkLst>
        </pc:spChg>
      </pc:sldChg>
      <pc:sldChg chg="modSp mod">
        <pc:chgData name="David Mackenzie" userId="944de8d8-28df-4070-bad7-1e42c47c4ccc" providerId="ADAL" clId="{240E7CEF-7CAB-4FAE-810E-43AD39A6B498}" dt="2021-10-15T13:56:20.170" v="4" actId="27636"/>
        <pc:sldMkLst>
          <pc:docMk/>
          <pc:sldMk cId="1719715949" sldId="262"/>
        </pc:sldMkLst>
        <pc:spChg chg="mod">
          <ac:chgData name="David Mackenzie" userId="944de8d8-28df-4070-bad7-1e42c47c4ccc" providerId="ADAL" clId="{240E7CEF-7CAB-4FAE-810E-43AD39A6B498}" dt="2021-10-15T13:56:20.027" v="0"/>
          <ac:spMkLst>
            <pc:docMk/>
            <pc:sldMk cId="1719715949" sldId="262"/>
            <ac:spMk id="2" creationId="{00000000-0000-0000-0000-000000000000}"/>
          </ac:spMkLst>
        </pc:spChg>
        <pc:spChg chg="mod">
          <ac:chgData name="David Mackenzie" userId="944de8d8-28df-4070-bad7-1e42c47c4ccc" providerId="ADAL" clId="{240E7CEF-7CAB-4FAE-810E-43AD39A6B498}" dt="2021-10-15T13:56:20.170" v="4" actId="27636"/>
          <ac:spMkLst>
            <pc:docMk/>
            <pc:sldMk cId="1719715949" sldId="262"/>
            <ac:spMk id="3" creationId="{00000000-0000-0000-0000-000000000000}"/>
          </ac:spMkLst>
        </pc:spChg>
      </pc:sldChg>
      <pc:sldChg chg="modSp mod">
        <pc:chgData name="David Mackenzie" userId="944de8d8-28df-4070-bad7-1e42c47c4ccc" providerId="ADAL" clId="{240E7CEF-7CAB-4FAE-810E-43AD39A6B498}" dt="2021-10-15T13:56:20.172" v="5" actId="27636"/>
        <pc:sldMkLst>
          <pc:docMk/>
          <pc:sldMk cId="1475416184" sldId="263"/>
        </pc:sldMkLst>
        <pc:spChg chg="mod">
          <ac:chgData name="David Mackenzie" userId="944de8d8-28df-4070-bad7-1e42c47c4ccc" providerId="ADAL" clId="{240E7CEF-7CAB-4FAE-810E-43AD39A6B498}" dt="2021-10-15T13:56:20.027" v="0"/>
          <ac:spMkLst>
            <pc:docMk/>
            <pc:sldMk cId="1475416184" sldId="263"/>
            <ac:spMk id="2" creationId="{00000000-0000-0000-0000-000000000000}"/>
          </ac:spMkLst>
        </pc:spChg>
        <pc:spChg chg="mod">
          <ac:chgData name="David Mackenzie" userId="944de8d8-28df-4070-bad7-1e42c47c4ccc" providerId="ADAL" clId="{240E7CEF-7CAB-4FAE-810E-43AD39A6B498}" dt="2021-10-15T13:56:20.172" v="5" actId="27636"/>
          <ac:spMkLst>
            <pc:docMk/>
            <pc:sldMk cId="1475416184" sldId="263"/>
            <ac:spMk id="3" creationId="{00000000-0000-0000-0000-000000000000}"/>
          </ac:spMkLst>
        </pc:spChg>
      </pc:sldChg>
      <pc:sldChg chg="modSp mod">
        <pc:chgData name="David Mackenzie" userId="944de8d8-28df-4070-bad7-1e42c47c4ccc" providerId="ADAL" clId="{240E7CEF-7CAB-4FAE-810E-43AD39A6B498}" dt="2021-10-15T13:56:20.174" v="6" actId="27636"/>
        <pc:sldMkLst>
          <pc:docMk/>
          <pc:sldMk cId="3837471443" sldId="264"/>
        </pc:sldMkLst>
        <pc:spChg chg="mod">
          <ac:chgData name="David Mackenzie" userId="944de8d8-28df-4070-bad7-1e42c47c4ccc" providerId="ADAL" clId="{240E7CEF-7CAB-4FAE-810E-43AD39A6B498}" dt="2021-10-15T13:56:20.174" v="6" actId="27636"/>
          <ac:spMkLst>
            <pc:docMk/>
            <pc:sldMk cId="3837471443" sldId="264"/>
            <ac:spMk id="3" creationId="{00000000-0000-0000-0000-000000000000}"/>
          </ac:spMkLst>
        </pc:spChg>
      </pc:sldChg>
      <pc:sldChg chg="modSp mod">
        <pc:chgData name="David Mackenzie" userId="944de8d8-28df-4070-bad7-1e42c47c4ccc" providerId="ADAL" clId="{240E7CEF-7CAB-4FAE-810E-43AD39A6B498}" dt="2021-10-15T13:56:20.182" v="7" actId="27636"/>
        <pc:sldMkLst>
          <pc:docMk/>
          <pc:sldMk cId="3819792159" sldId="265"/>
        </pc:sldMkLst>
        <pc:spChg chg="mod">
          <ac:chgData name="David Mackenzie" userId="944de8d8-28df-4070-bad7-1e42c47c4ccc" providerId="ADAL" clId="{240E7CEF-7CAB-4FAE-810E-43AD39A6B498}" dt="2021-10-15T13:56:20.182" v="7" actId="27636"/>
          <ac:spMkLst>
            <pc:docMk/>
            <pc:sldMk cId="3819792159" sldId="265"/>
            <ac:spMk id="3" creationId="{00000000-0000-0000-0000-000000000000}"/>
          </ac:spMkLst>
        </pc:spChg>
      </pc:sldChg>
      <pc:sldChg chg="modSp mod">
        <pc:chgData name="David Mackenzie" userId="944de8d8-28df-4070-bad7-1e42c47c4ccc" providerId="ADAL" clId="{240E7CEF-7CAB-4FAE-810E-43AD39A6B498}" dt="2021-10-15T13:56:20.184" v="8" actId="27636"/>
        <pc:sldMkLst>
          <pc:docMk/>
          <pc:sldMk cId="2294403907" sldId="266"/>
        </pc:sldMkLst>
        <pc:spChg chg="mod">
          <ac:chgData name="David Mackenzie" userId="944de8d8-28df-4070-bad7-1e42c47c4ccc" providerId="ADAL" clId="{240E7CEF-7CAB-4FAE-810E-43AD39A6B498}" dt="2021-10-15T13:56:20.027" v="0"/>
          <ac:spMkLst>
            <pc:docMk/>
            <pc:sldMk cId="2294403907" sldId="266"/>
            <ac:spMk id="2" creationId="{00000000-0000-0000-0000-000000000000}"/>
          </ac:spMkLst>
        </pc:spChg>
        <pc:spChg chg="mod">
          <ac:chgData name="David Mackenzie" userId="944de8d8-28df-4070-bad7-1e42c47c4ccc" providerId="ADAL" clId="{240E7CEF-7CAB-4FAE-810E-43AD39A6B498}" dt="2021-10-15T13:56:20.184" v="8" actId="27636"/>
          <ac:spMkLst>
            <pc:docMk/>
            <pc:sldMk cId="2294403907" sldId="266"/>
            <ac:spMk id="3" creationId="{00000000-0000-0000-0000-000000000000}"/>
          </ac:spMkLst>
        </pc:spChg>
      </pc:sldChg>
      <pc:sldChg chg="modSp mod modNotesTx">
        <pc:chgData name="David Mackenzie" userId="944de8d8-28df-4070-bad7-1e42c47c4ccc" providerId="ADAL" clId="{240E7CEF-7CAB-4FAE-810E-43AD39A6B498}" dt="2021-10-15T13:56:49.313" v="50" actId="20577"/>
        <pc:sldMkLst>
          <pc:docMk/>
          <pc:sldMk cId="3926227513" sldId="267"/>
        </pc:sldMkLst>
        <pc:spChg chg="mod">
          <ac:chgData name="David Mackenzie" userId="944de8d8-28df-4070-bad7-1e42c47c4ccc" providerId="ADAL" clId="{240E7CEF-7CAB-4FAE-810E-43AD39A6B498}" dt="2021-10-15T13:56:40.874" v="36" actId="20577"/>
          <ac:spMkLst>
            <pc:docMk/>
            <pc:sldMk cId="3926227513" sldId="267"/>
            <ac:spMk id="2" creationId="{00000000-0000-0000-0000-000000000000}"/>
          </ac:spMkLst>
        </pc:spChg>
        <pc:spChg chg="mod">
          <ac:chgData name="David Mackenzie" userId="944de8d8-28df-4070-bad7-1e42c47c4ccc" providerId="ADAL" clId="{240E7CEF-7CAB-4FAE-810E-43AD39A6B498}" dt="2021-10-15T13:56:20.186" v="9" actId="27636"/>
          <ac:spMkLst>
            <pc:docMk/>
            <pc:sldMk cId="3926227513" sldId="267"/>
            <ac:spMk id="3" creationId="{00000000-0000-0000-0000-000000000000}"/>
          </ac:spMkLst>
        </pc:spChg>
      </pc:sldChg>
      <pc:sldChg chg="modSp mod">
        <pc:chgData name="David Mackenzie" userId="944de8d8-28df-4070-bad7-1e42c47c4ccc" providerId="ADAL" clId="{240E7CEF-7CAB-4FAE-810E-43AD39A6B498}" dt="2021-10-15T13:56:20.189" v="10" actId="27636"/>
        <pc:sldMkLst>
          <pc:docMk/>
          <pc:sldMk cId="516602694" sldId="268"/>
        </pc:sldMkLst>
        <pc:spChg chg="mod">
          <ac:chgData name="David Mackenzie" userId="944de8d8-28df-4070-bad7-1e42c47c4ccc" providerId="ADAL" clId="{240E7CEF-7CAB-4FAE-810E-43AD39A6B498}" dt="2021-10-15T13:56:20.027" v="0"/>
          <ac:spMkLst>
            <pc:docMk/>
            <pc:sldMk cId="516602694" sldId="268"/>
            <ac:spMk id="2" creationId="{00000000-0000-0000-0000-000000000000}"/>
          </ac:spMkLst>
        </pc:spChg>
        <pc:spChg chg="mod">
          <ac:chgData name="David Mackenzie" userId="944de8d8-28df-4070-bad7-1e42c47c4ccc" providerId="ADAL" clId="{240E7CEF-7CAB-4FAE-810E-43AD39A6B498}" dt="2021-10-15T13:56:20.189" v="10" actId="27636"/>
          <ac:spMkLst>
            <pc:docMk/>
            <pc:sldMk cId="516602694" sldId="268"/>
            <ac:spMk id="3" creationId="{00000000-0000-0000-0000-000000000000}"/>
          </ac:spMkLst>
        </pc:spChg>
      </pc:sldChg>
      <pc:sldChg chg="modSp mod">
        <pc:chgData name="David Mackenzie" userId="944de8d8-28df-4070-bad7-1e42c47c4ccc" providerId="ADAL" clId="{240E7CEF-7CAB-4FAE-810E-43AD39A6B498}" dt="2021-10-15T13:56:20.192" v="11" actId="27636"/>
        <pc:sldMkLst>
          <pc:docMk/>
          <pc:sldMk cId="2053582025" sldId="269"/>
        </pc:sldMkLst>
        <pc:spChg chg="mod">
          <ac:chgData name="David Mackenzie" userId="944de8d8-28df-4070-bad7-1e42c47c4ccc" providerId="ADAL" clId="{240E7CEF-7CAB-4FAE-810E-43AD39A6B498}" dt="2021-10-15T13:56:20.027" v="0"/>
          <ac:spMkLst>
            <pc:docMk/>
            <pc:sldMk cId="2053582025" sldId="269"/>
            <ac:spMk id="2" creationId="{00000000-0000-0000-0000-000000000000}"/>
          </ac:spMkLst>
        </pc:spChg>
        <pc:spChg chg="mod">
          <ac:chgData name="David Mackenzie" userId="944de8d8-28df-4070-bad7-1e42c47c4ccc" providerId="ADAL" clId="{240E7CEF-7CAB-4FAE-810E-43AD39A6B498}" dt="2021-10-15T13:56:20.192" v="11" actId="27636"/>
          <ac:spMkLst>
            <pc:docMk/>
            <pc:sldMk cId="2053582025" sldId="269"/>
            <ac:spMk id="3" creationId="{00000000-0000-0000-0000-000000000000}"/>
          </ac:spMkLst>
        </pc:spChg>
      </pc:sldChg>
      <pc:sldChg chg="modSp mod">
        <pc:chgData name="David Mackenzie" userId="944de8d8-28df-4070-bad7-1e42c47c4ccc" providerId="ADAL" clId="{240E7CEF-7CAB-4FAE-810E-43AD39A6B498}" dt="2021-10-15T13:56:20.197" v="12" actId="27636"/>
        <pc:sldMkLst>
          <pc:docMk/>
          <pc:sldMk cId="2035071559" sldId="270"/>
        </pc:sldMkLst>
        <pc:spChg chg="mod">
          <ac:chgData name="David Mackenzie" userId="944de8d8-28df-4070-bad7-1e42c47c4ccc" providerId="ADAL" clId="{240E7CEF-7CAB-4FAE-810E-43AD39A6B498}" dt="2021-10-15T13:56:20.027" v="0"/>
          <ac:spMkLst>
            <pc:docMk/>
            <pc:sldMk cId="2035071559" sldId="270"/>
            <ac:spMk id="2" creationId="{00000000-0000-0000-0000-000000000000}"/>
          </ac:spMkLst>
        </pc:spChg>
        <pc:spChg chg="mod">
          <ac:chgData name="David Mackenzie" userId="944de8d8-28df-4070-bad7-1e42c47c4ccc" providerId="ADAL" clId="{240E7CEF-7CAB-4FAE-810E-43AD39A6B498}" dt="2021-10-15T13:56:20.197" v="12" actId="27636"/>
          <ac:spMkLst>
            <pc:docMk/>
            <pc:sldMk cId="2035071559" sldId="270"/>
            <ac:spMk id="3" creationId="{00000000-0000-0000-0000-000000000000}"/>
          </ac:spMkLst>
        </pc:spChg>
      </pc:sldChg>
      <pc:sldChg chg="modSp mod">
        <pc:chgData name="David Mackenzie" userId="944de8d8-28df-4070-bad7-1e42c47c4ccc" providerId="ADAL" clId="{240E7CEF-7CAB-4FAE-810E-43AD39A6B498}" dt="2021-10-15T13:56:20.200" v="13" actId="27636"/>
        <pc:sldMkLst>
          <pc:docMk/>
          <pc:sldMk cId="3321926281" sldId="271"/>
        </pc:sldMkLst>
        <pc:spChg chg="mod">
          <ac:chgData name="David Mackenzie" userId="944de8d8-28df-4070-bad7-1e42c47c4ccc" providerId="ADAL" clId="{240E7CEF-7CAB-4FAE-810E-43AD39A6B498}" dt="2021-10-15T13:56:20.027" v="0"/>
          <ac:spMkLst>
            <pc:docMk/>
            <pc:sldMk cId="3321926281" sldId="271"/>
            <ac:spMk id="2" creationId="{00000000-0000-0000-0000-000000000000}"/>
          </ac:spMkLst>
        </pc:spChg>
        <pc:spChg chg="mod">
          <ac:chgData name="David Mackenzie" userId="944de8d8-28df-4070-bad7-1e42c47c4ccc" providerId="ADAL" clId="{240E7CEF-7CAB-4FAE-810E-43AD39A6B498}" dt="2021-10-15T13:56:20.200" v="13" actId="27636"/>
          <ac:spMkLst>
            <pc:docMk/>
            <pc:sldMk cId="3321926281" sldId="271"/>
            <ac:spMk id="3" creationId="{00000000-0000-0000-0000-000000000000}"/>
          </ac:spMkLst>
        </pc:spChg>
      </pc:sldChg>
      <pc:sldChg chg="modSp mod">
        <pc:chgData name="David Mackenzie" userId="944de8d8-28df-4070-bad7-1e42c47c4ccc" providerId="ADAL" clId="{240E7CEF-7CAB-4FAE-810E-43AD39A6B498}" dt="2021-10-15T13:56:20.203" v="14" actId="27636"/>
        <pc:sldMkLst>
          <pc:docMk/>
          <pc:sldMk cId="2219203287" sldId="272"/>
        </pc:sldMkLst>
        <pc:spChg chg="mod">
          <ac:chgData name="David Mackenzie" userId="944de8d8-28df-4070-bad7-1e42c47c4ccc" providerId="ADAL" clId="{240E7CEF-7CAB-4FAE-810E-43AD39A6B498}" dt="2021-10-15T13:56:20.027" v="0"/>
          <ac:spMkLst>
            <pc:docMk/>
            <pc:sldMk cId="2219203287" sldId="272"/>
            <ac:spMk id="2" creationId="{00000000-0000-0000-0000-000000000000}"/>
          </ac:spMkLst>
        </pc:spChg>
        <pc:spChg chg="mod">
          <ac:chgData name="David Mackenzie" userId="944de8d8-28df-4070-bad7-1e42c47c4ccc" providerId="ADAL" clId="{240E7CEF-7CAB-4FAE-810E-43AD39A6B498}" dt="2021-10-15T13:56:20.203" v="14" actId="27636"/>
          <ac:spMkLst>
            <pc:docMk/>
            <pc:sldMk cId="2219203287" sldId="272"/>
            <ac:spMk id="4" creationId="{00000000-0000-0000-0000-000000000000}"/>
          </ac:spMkLst>
        </pc:spChg>
      </pc:sldChg>
      <pc:sldChg chg="modSp mod">
        <pc:chgData name="David Mackenzie" userId="944de8d8-28df-4070-bad7-1e42c47c4ccc" providerId="ADAL" clId="{240E7CEF-7CAB-4FAE-810E-43AD39A6B498}" dt="2021-10-15T13:56:20.206" v="15" actId="27636"/>
        <pc:sldMkLst>
          <pc:docMk/>
          <pc:sldMk cId="3655610945" sldId="273"/>
        </pc:sldMkLst>
        <pc:spChg chg="mod">
          <ac:chgData name="David Mackenzie" userId="944de8d8-28df-4070-bad7-1e42c47c4ccc" providerId="ADAL" clId="{240E7CEF-7CAB-4FAE-810E-43AD39A6B498}" dt="2021-10-15T13:56:20.027" v="0"/>
          <ac:spMkLst>
            <pc:docMk/>
            <pc:sldMk cId="3655610945" sldId="273"/>
            <ac:spMk id="2" creationId="{00000000-0000-0000-0000-000000000000}"/>
          </ac:spMkLst>
        </pc:spChg>
        <pc:spChg chg="mod">
          <ac:chgData name="David Mackenzie" userId="944de8d8-28df-4070-bad7-1e42c47c4ccc" providerId="ADAL" clId="{240E7CEF-7CAB-4FAE-810E-43AD39A6B498}" dt="2021-10-15T13:56:20.206" v="15" actId="27636"/>
          <ac:spMkLst>
            <pc:docMk/>
            <pc:sldMk cId="3655610945" sldId="27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course presents Operating Overview for Lab-in-a-Box</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a:p>
        </p:txBody>
      </p:sp>
    </p:spTree>
    <p:extLst>
      <p:ext uri="{BB962C8B-B14F-4D97-AF65-F5344CB8AC3E}">
        <p14:creationId xmlns:p14="http://schemas.microsoft.com/office/powerpoint/2010/main" val="343404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Types</a:t>
            </a:r>
            <a:r>
              <a:rPr lang="en-GB" sz="1200" kern="1200" baseline="0" dirty="0">
                <a:solidFill>
                  <a:schemeClr val="tx1"/>
                </a:solidFill>
                <a:effectLst/>
                <a:latin typeface="+mn-lt"/>
                <a:ea typeface="+mn-ea"/>
                <a:cs typeface="+mn-cs"/>
              </a:rPr>
              <a:t> of OS are: Network OS, Distributed OS, RTOS, Embedded OS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network operating system is for network devices such</a:t>
            </a:r>
            <a:r>
              <a:rPr lang="en-GB" sz="1200" kern="1200" baseline="0" dirty="0">
                <a:solidFill>
                  <a:schemeClr val="tx1"/>
                </a:solidFill>
                <a:effectLst/>
                <a:latin typeface="+mn-lt"/>
                <a:ea typeface="+mn-ea"/>
                <a:cs typeface="+mn-cs"/>
              </a:rPr>
              <a:t> as</a:t>
            </a:r>
            <a:r>
              <a:rPr lang="en-GB" sz="1200" kern="1200" dirty="0">
                <a:solidFill>
                  <a:schemeClr val="tx1"/>
                </a:solidFill>
                <a:effectLst/>
                <a:latin typeface="+mn-lt"/>
                <a:ea typeface="+mn-ea"/>
                <a:cs typeface="+mn-cs"/>
              </a:rPr>
              <a:t> switches, routers, or firewalls and it helps in sharing files between networked computers and printing. It provides security and sharing data between members in a group. This is good</a:t>
            </a:r>
            <a:r>
              <a:rPr lang="en-GB" sz="1200" kern="1200" baseline="0" dirty="0">
                <a:solidFill>
                  <a:schemeClr val="tx1"/>
                </a:solidFill>
                <a:effectLst/>
                <a:latin typeface="+mn-lt"/>
                <a:ea typeface="+mn-ea"/>
                <a:cs typeface="+mn-cs"/>
              </a:rPr>
              <a:t> for local area networks (LAN). It helps in communications using peer to peer or m</a:t>
            </a:r>
            <a:r>
              <a:rPr lang="en-GB" dirty="0"/>
              <a:t>anager</a:t>
            </a:r>
            <a:r>
              <a:rPr lang="en-GB" sz="1200" kern="1200" baseline="0" dirty="0">
                <a:solidFill>
                  <a:schemeClr val="tx1"/>
                </a:solidFill>
                <a:effectLst/>
                <a:latin typeface="+mn-lt"/>
                <a:ea typeface="+mn-ea"/>
                <a:cs typeface="+mn-cs"/>
              </a:rPr>
              <a:t> </a:t>
            </a:r>
            <a:r>
              <a:rPr lang="en-GB" sz="1200" kern="1200" baseline="0">
                <a:solidFill>
                  <a:schemeClr val="tx1"/>
                </a:solidFill>
                <a:effectLst/>
                <a:latin typeface="+mn-lt"/>
                <a:ea typeface="+mn-ea"/>
                <a:cs typeface="+mn-cs"/>
              </a:rPr>
              <a:t>and subordinate </a:t>
            </a:r>
            <a:r>
              <a:rPr lang="en-GB" sz="1200" kern="1200" baseline="0" dirty="0">
                <a:solidFill>
                  <a:schemeClr val="tx1"/>
                </a:solidFill>
                <a:effectLst/>
                <a:latin typeface="+mn-lt"/>
                <a:ea typeface="+mn-ea"/>
                <a:cs typeface="+mn-cs"/>
              </a:rPr>
              <a:t>concepts. </a:t>
            </a:r>
            <a:r>
              <a:rPr lang="en-GB" sz="1200" kern="1200" dirty="0">
                <a:solidFill>
                  <a:schemeClr val="tx1"/>
                </a:solidFill>
                <a:effectLst/>
                <a:latin typeface="+mn-lt"/>
                <a:ea typeface="+mn-ea"/>
                <a:cs typeface="+mn-cs"/>
              </a:rPr>
              <a:t>Current operating systems also provide these functions.</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698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Distributed operating systems run on multiple nodes in a computer network. Each node may run a microkernel with communication features. The distributed operating system works collectively to serve all the functions of an operating</a:t>
            </a:r>
            <a:r>
              <a:rPr lang="en-GB" sz="1200" kern="1200" baseline="0" dirty="0">
                <a:solidFill>
                  <a:schemeClr val="tx1"/>
                </a:solidFill>
                <a:effectLst/>
                <a:latin typeface="+mn-lt"/>
                <a:ea typeface="+mn-ea"/>
                <a:cs typeface="+mn-cs"/>
              </a:rPr>
              <a:t> system</a:t>
            </a:r>
            <a:r>
              <a:rPr lang="en-GB" sz="1200" kern="1200" dirty="0">
                <a:solidFill>
                  <a:schemeClr val="tx1"/>
                </a:solidFill>
                <a:effectLst/>
                <a:latin typeface="+mn-lt"/>
                <a:ea typeface="+mn-ea"/>
                <a:cs typeface="+mn-cs"/>
              </a:rPr>
              <a:t>. The user does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need</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know in which node his program is working or where the physical location of his file is. All these functions are handled by the OS.</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375000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task of real time</a:t>
            </a:r>
            <a:r>
              <a:rPr lang="en-GB" baseline="0" dirty="0"/>
              <a:t> operating system (</a:t>
            </a:r>
            <a:r>
              <a:rPr lang="en-GB" dirty="0"/>
              <a:t>RTOS), is to maintain the timing requirements</a:t>
            </a:r>
            <a:r>
              <a:rPr lang="en-GB" baseline="0" dirty="0"/>
              <a:t> of the application program. The application program may have many tasks to complete and compute within a specific time. Each task may have a different dead line to meet. RTOS makes sure that all the tasks are scheduled in the right order and time so that the dead lines are met for each task.</a:t>
            </a:r>
          </a:p>
          <a:p>
            <a:endParaRPr lang="en-GB" baseline="0" dirty="0"/>
          </a:p>
          <a:p>
            <a:r>
              <a:rPr lang="en-GB" baseline="0" dirty="0"/>
              <a:t>The tasks can have a “hard” real time dead line or “soft” real time deadline. A hard dead line means that the deadline should be met otherwise there will be catastrophic effect. Example: Controlling  air craft engine speed.</a:t>
            </a:r>
          </a:p>
          <a:p>
            <a:r>
              <a:rPr lang="en-GB" baseline="0" dirty="0"/>
              <a:t>A soft real time task allows for a few dead line misses. Even if the task does not meet the dead line, it is ok. Example: Getting data from internet.</a:t>
            </a:r>
          </a:p>
          <a:p>
            <a:endParaRPr lang="en-GB" baseline="0" dirty="0"/>
          </a:p>
          <a:p>
            <a:r>
              <a:rPr lang="en-GB" baseline="0" dirty="0"/>
              <a:t>RTOS’s key requirements are predictability and determinism. This means that the execution time of each hard real time task should be predictable and it should be exact. RTOS is simple so that the speed of execution is high. RTOS should respond to user control fast and it should be fail safe. RTOS provides advanced scheduling and memory allocation to meet the requirements of the system.</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108324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Embedded operating</a:t>
            </a:r>
            <a:r>
              <a:rPr lang="en-GB" baseline="0" dirty="0"/>
              <a:t> systems (EOS) are real time operating systems. EOS are a subset of RTOS to run on limited memory space and computing power of the embedded processor/board.  EOS must provide predictability and determinism, and meet the dead lines of tasks that are hard real time tasks. EOS should also be fast and sit on a real time kernel and device driver. A device driver is a program that can control a printer, display or input/output device, they are part of the EOS.  A graphical user interface for an EOS need not be done in real time or it may not be important depending on the application.</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2344551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Embedded</a:t>
            </a:r>
            <a:r>
              <a:rPr lang="en-GB" baseline="0" dirty="0"/>
              <a:t> systems can have an RTOS or a “Super Loop” programming environment. Super-loop involves straight forward programs with no OS. Here, the interrupt service routines (ISR) may be lengthy. Poor predictability of ISR and difficulty to extend or scale the ISR are characteristics of Super-loop.</a:t>
            </a:r>
          </a:p>
          <a:p>
            <a:endParaRPr lang="en-GB" baseline="0" dirty="0"/>
          </a:p>
          <a:p>
            <a:r>
              <a:rPr lang="en-GB" baseline="0" dirty="0"/>
              <a:t>RTOS provides a better program flow and event/task response. RTOS allows multitasking, deterministic ISR, better communication and better resource management for sharing between various tasks.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4082521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course we will look at two RTOSs, namely </a:t>
            </a:r>
            <a:r>
              <a:rPr lang="en-GB" dirty="0" err="1"/>
              <a:t>Keil</a:t>
            </a:r>
            <a:r>
              <a:rPr lang="en-GB" baseline="0" dirty="0"/>
              <a:t> RTX and CMSIS-RTOS-API.</a:t>
            </a:r>
          </a:p>
          <a:p>
            <a:endParaRPr lang="en-GB" baseline="0" dirty="0"/>
          </a:p>
          <a:p>
            <a:r>
              <a:rPr lang="en-GB" baseline="0" dirty="0" err="1"/>
              <a:t>Keil</a:t>
            </a:r>
            <a:r>
              <a:rPr lang="en-GB" baseline="0" dirty="0"/>
              <a:t> RTX is a </a:t>
            </a:r>
            <a:r>
              <a:rPr lang="en-GB" sz="1200" kern="1200" dirty="0">
                <a:solidFill>
                  <a:schemeClr val="tx1"/>
                </a:solidFill>
                <a:effectLst/>
                <a:latin typeface="+mn-lt"/>
                <a:ea typeface="+mn-ea"/>
                <a:cs typeface="+mn-cs"/>
              </a:rPr>
              <a:t>Real-Time Operating System</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ARM and the Cortex-M devices. </a:t>
            </a:r>
          </a:p>
          <a:p>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CMSIS-RTOS API is a generic RTOS interface for ARM® Cortex®-M processor-based systems.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provides RTOS functionality.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will see more details of</a:t>
            </a:r>
            <a:r>
              <a:rPr lang="en-GB" sz="1200" kern="1200" baseline="0" dirty="0">
                <a:solidFill>
                  <a:schemeClr val="tx1"/>
                </a:solidFill>
                <a:effectLst/>
                <a:latin typeface="+mn-lt"/>
                <a:ea typeface="+mn-ea"/>
                <a:cs typeface="+mn-cs"/>
              </a:rPr>
              <a:t> them in later modules.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58055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module is </a:t>
            </a:r>
            <a:r>
              <a:rPr lang="en-GB"/>
              <a:t>on processes.</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a:p>
        </p:txBody>
      </p:sp>
    </p:spTree>
    <p:extLst>
      <p:ext uri="{BB962C8B-B14F-4D97-AF65-F5344CB8AC3E}">
        <p14:creationId xmlns:p14="http://schemas.microsoft.com/office/powerpoint/2010/main" val="216226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OS components</a:t>
            </a:r>
            <a:r>
              <a:rPr lang="en-GB" baseline="0" dirty="0"/>
              <a:t> include: Process management, memory management, file system management, I/O management, networking, security and graphical user interface management.</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14281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Various activities or sub</a:t>
            </a:r>
            <a:r>
              <a:rPr lang="en-GB" baseline="0" dirty="0"/>
              <a:t> programs are called processes. The operating system’s processes include user and system applications. For each process, the OS maintains execution context. Multiple processes may be running the same library or sub program at the same time. Each process has independent memory space. The operating system creates and deletes the processes, it also schedules the processes depending on their deadline, priority, sequence etc. Furthermore, the operating system helps in maintaining communication and concurrency of processes.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95888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process needs memory</a:t>
            </a:r>
            <a:r>
              <a:rPr lang="en-GB" baseline="0" dirty="0"/>
              <a:t> space and it is the job of the operating system to organize the memory for each process. Virtual memory concepts hides limitations or size of the primary memory. The memory looks to be infinite for the applications.</a:t>
            </a:r>
          </a:p>
          <a:p>
            <a:endParaRPr lang="en-GB" baseline="0" dirty="0"/>
          </a:p>
          <a:p>
            <a:r>
              <a:rPr lang="en-GB" baseline="0" dirty="0"/>
              <a:t>The memory does organize the memory in a hierarchical way which consists of a cache, primary memory, and secondary memory.</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334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Operating systems control the actions on files</a:t>
            </a:r>
            <a:r>
              <a:rPr lang="en-GB" baseline="0" dirty="0"/>
              <a:t> which are in secondary memory and also the I/O operations.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304625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operating system</a:t>
            </a:r>
            <a:r>
              <a:rPr lang="en-GB" dirty="0"/>
              <a:t> manages</a:t>
            </a:r>
            <a:r>
              <a:rPr lang="en-GB" baseline="0" dirty="0"/>
              <a:t> the operations and interactions between various components and provides reliability, compatibility, extensibility, and portability.</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90873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monolithic</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kernel has a simple design,</a:t>
            </a:r>
            <a:r>
              <a:rPr lang="en-GB" sz="1200" kern="1200" baseline="0" dirty="0">
                <a:solidFill>
                  <a:schemeClr val="tx1"/>
                </a:solidFill>
                <a:effectLst/>
                <a:latin typeface="+mn-lt"/>
                <a:ea typeface="+mn-ea"/>
                <a:cs typeface="+mn-cs"/>
              </a:rPr>
              <a:t> it </a:t>
            </a:r>
            <a:r>
              <a:rPr lang="en-GB" sz="1200" kern="1200" dirty="0">
                <a:solidFill>
                  <a:schemeClr val="tx1"/>
                </a:solidFill>
                <a:effectLst/>
                <a:latin typeface="+mn-lt"/>
                <a:ea typeface="+mn-ea"/>
                <a:cs typeface="+mn-cs"/>
              </a:rPr>
              <a:t>runs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a single address space and is a large</a:t>
            </a:r>
            <a:r>
              <a:rPr lang="en-GB" sz="1200" kern="1200" baseline="0" dirty="0">
                <a:solidFill>
                  <a:schemeClr val="tx1"/>
                </a:solidFill>
                <a:effectLst/>
                <a:latin typeface="+mn-lt"/>
                <a:ea typeface="+mn-ea"/>
                <a:cs typeface="+mn-cs"/>
              </a:rPr>
              <a:t> process</a:t>
            </a:r>
            <a:r>
              <a:rPr lang="en-GB" sz="1200" kern="1200" dirty="0">
                <a:solidFill>
                  <a:schemeClr val="tx1"/>
                </a:solidFill>
                <a:effectLst/>
                <a:latin typeface="+mn-lt"/>
                <a:ea typeface="+mn-ea"/>
                <a:cs typeface="+mn-cs"/>
              </a:rPr>
              <a:t>. It is a single static binary file and all kernel services exist and execute in kernel address space. The kernel can invoke functions directly. Some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examples of monolithic kernel based OSs include Linux</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Unix.</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157259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Microkernels, the kernel design is simple and the kernel is broken down into separate processes, known as servers. These “server”</a:t>
            </a:r>
            <a:r>
              <a:rPr lang="en-GB" sz="1200" kern="1200" baseline="0" dirty="0">
                <a:solidFill>
                  <a:schemeClr val="tx1"/>
                </a:solidFill>
                <a:effectLst/>
                <a:latin typeface="+mn-lt"/>
                <a:ea typeface="+mn-ea"/>
                <a:cs typeface="+mn-cs"/>
              </a:rPr>
              <a:t> are</a:t>
            </a:r>
            <a:r>
              <a:rPr lang="en-GB" sz="1200" kern="1200" dirty="0">
                <a:solidFill>
                  <a:schemeClr val="tx1"/>
                </a:solidFill>
                <a:effectLst/>
                <a:latin typeface="+mn-lt"/>
                <a:ea typeface="+mn-ea"/>
                <a:cs typeface="+mn-cs"/>
              </a:rPr>
              <a:t> run in kernel space</a:t>
            </a:r>
            <a:r>
              <a:rPr lang="en-GB" sz="1200" kern="1200" baseline="0" dirty="0">
                <a:solidFill>
                  <a:schemeClr val="tx1"/>
                </a:solidFill>
                <a:effectLst/>
                <a:latin typeface="+mn-lt"/>
                <a:ea typeface="+mn-ea"/>
                <a:cs typeface="+mn-cs"/>
              </a:rPr>
              <a:t> or</a:t>
            </a:r>
            <a:r>
              <a:rPr lang="en-GB" sz="1200" kern="1200" dirty="0">
                <a:solidFill>
                  <a:schemeClr val="tx1"/>
                </a:solidFill>
                <a:effectLst/>
                <a:latin typeface="+mn-lt"/>
                <a:ea typeface="+mn-ea"/>
                <a:cs typeface="+mn-cs"/>
              </a:rPr>
              <a:t> in user-space. All servers are kept separate and they run in separate address spaces. Microkernels have</a:t>
            </a:r>
            <a:r>
              <a:rPr lang="en-GB" sz="1200" kern="1200" baseline="0" dirty="0">
                <a:solidFill>
                  <a:schemeClr val="tx1"/>
                </a:solidFill>
                <a:effectLst/>
                <a:latin typeface="+mn-lt"/>
                <a:ea typeface="+mn-ea"/>
                <a:cs typeface="+mn-cs"/>
              </a:rPr>
              <a:t> the ability to communicate by</a:t>
            </a:r>
            <a:r>
              <a:rPr lang="en-GB" sz="1200" kern="1200" dirty="0">
                <a:solidFill>
                  <a:schemeClr val="tx1"/>
                </a:solidFill>
                <a:effectLst/>
                <a:latin typeface="+mn-lt"/>
                <a:ea typeface="+mn-ea"/>
                <a:cs typeface="+mn-cs"/>
              </a:rPr>
              <a:t> message passing</a:t>
            </a:r>
            <a:r>
              <a:rPr lang="en-GB" sz="1200" kern="1200" baseline="0" dirty="0">
                <a:solidFill>
                  <a:schemeClr val="tx1"/>
                </a:solidFill>
                <a:effectLst/>
                <a:latin typeface="+mn-lt"/>
                <a:ea typeface="+mn-ea"/>
                <a:cs typeface="+mn-cs"/>
              </a:rPr>
              <a:t> while</a:t>
            </a:r>
            <a:r>
              <a:rPr lang="en-GB" sz="1200" kern="1200" dirty="0">
                <a:solidFill>
                  <a:schemeClr val="tx1"/>
                </a:solidFill>
                <a:effectLst/>
                <a:latin typeface="+mn-lt"/>
                <a:ea typeface="+mn-ea"/>
                <a:cs typeface="+mn-cs"/>
              </a:rPr>
              <a:t> the servers communicate through IPC (Inter-process Communication). Servers invoke "services" from each other by sending these messages, even</a:t>
            </a:r>
            <a:r>
              <a:rPr lang="en-GB" sz="1200" kern="1200" baseline="0" dirty="0">
                <a:solidFill>
                  <a:schemeClr val="tx1"/>
                </a:solidFill>
                <a:effectLst/>
                <a:latin typeface="+mn-lt"/>
                <a:ea typeface="+mn-ea"/>
                <a:cs typeface="+mn-cs"/>
              </a:rPr>
              <a:t> i</a:t>
            </a:r>
            <a:r>
              <a:rPr lang="en-GB" sz="1200" kern="1200" dirty="0">
                <a:solidFill>
                  <a:schemeClr val="tx1"/>
                </a:solidFill>
                <a:effectLst/>
                <a:latin typeface="+mn-lt"/>
                <a:ea typeface="+mn-ea"/>
                <a:cs typeface="+mn-cs"/>
              </a:rPr>
              <a:t>f one server fails another server can still work efficiently. Advantages are rapid</a:t>
            </a:r>
            <a:r>
              <a:rPr lang="en-GB" sz="1200" kern="1200" baseline="0" dirty="0">
                <a:solidFill>
                  <a:schemeClr val="tx1"/>
                </a:solidFill>
                <a:effectLst/>
                <a:latin typeface="+mn-lt"/>
                <a:ea typeface="+mn-ea"/>
                <a:cs typeface="+mn-cs"/>
              </a:rPr>
              <a:t> development and testing, also it is easy to maintain. However the downsides are that they occupy huge amounts of memory, require frequent context switches and inter-process communication. </a:t>
            </a:r>
            <a:r>
              <a:rPr lang="en-GB" sz="1200" kern="1200" dirty="0">
                <a:solidFill>
                  <a:schemeClr val="tx1"/>
                </a:solidFill>
                <a:effectLst/>
                <a:latin typeface="+mn-lt"/>
                <a:ea typeface="+mn-ea"/>
                <a:cs typeface="+mn-cs"/>
              </a:rPr>
              <a:t>The example of microkernel based OS are </a:t>
            </a:r>
            <a:r>
              <a:rPr lang="en-GB" dirty="0"/>
              <a:t>QNX, L4 and HURD.  Hybrid kernels are </a:t>
            </a:r>
            <a:r>
              <a:rPr lang="en-GB" sz="1200" kern="1200" dirty="0">
                <a:solidFill>
                  <a:schemeClr val="tx1"/>
                </a:solidFill>
                <a:effectLst/>
                <a:latin typeface="+mn-lt"/>
                <a:ea typeface="+mn-ea"/>
                <a:cs typeface="+mn-cs"/>
              </a:rPr>
              <a:t>Mac OS X and Windows.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a:p>
        </p:txBody>
      </p:sp>
    </p:spTree>
    <p:extLst>
      <p:ext uri="{BB962C8B-B14F-4D97-AF65-F5344CB8AC3E}">
        <p14:creationId xmlns:p14="http://schemas.microsoft.com/office/powerpoint/2010/main" val="199569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monolithic</a:t>
            </a:r>
            <a:r>
              <a:rPr lang="en-GB" baseline="0" dirty="0"/>
              <a:t> kernels are easy to design and faster but micro kernels are modular and scalable, however they are a bit slower than monolithic kernels.</a:t>
            </a:r>
          </a:p>
          <a:p>
            <a:r>
              <a:rPr lang="en-GB" baseline="0" dirty="0"/>
              <a:t>Mac OS and Windows use hybrid kernels. The</a:t>
            </a:r>
            <a:r>
              <a:rPr lang="en-GB" dirty="0"/>
              <a:t> </a:t>
            </a:r>
            <a:r>
              <a:rPr lang="en-GB" b="0" dirty="0"/>
              <a:t>hybrid kernel </a:t>
            </a:r>
            <a:r>
              <a:rPr lang="en-GB" dirty="0"/>
              <a:t>combines concepts of the microkernel and the monolithic </a:t>
            </a:r>
            <a:r>
              <a:rPr lang="en-GB" b="0" dirty="0"/>
              <a:t>kernel </a:t>
            </a:r>
            <a:r>
              <a:rPr lang="en-GB" dirty="0"/>
              <a:t>architecture.</a:t>
            </a:r>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756279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007390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0278027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2372717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56668314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77872712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1988751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53310415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1766072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996493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4042142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71471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8111689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09389167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7047183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35301997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5837282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80887146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11327066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3418869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927060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091994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6841688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28858892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706603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06014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348130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03466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46226414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20737219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1310556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70790488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105942746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886435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42071360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8654056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127387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6717101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25998731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582115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8249874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1027714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216216190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28" r:id="rId42"/>
    <p:sldLayoutId id="2147483724" r:id="rId43"/>
    <p:sldLayoutId id="2147483725" r:id="rId44"/>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848B7E-6DEA-4192-B8AC-0050F0D68C47}"/>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F896C494-25B6-4243-AADB-415FF299323D}"/>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3E9589EF-F2F3-493B-9BD9-9439BDF8B9F3}"/>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lstStyle/>
          <a:p>
            <a:r>
              <a:rPr lang="en-GB" dirty="0"/>
              <a:t>OS Overview</a:t>
            </a:r>
            <a:endParaRPr lang="en-US" dirty="0"/>
          </a:p>
        </p:txBody>
      </p:sp>
      <p:sp>
        <p:nvSpPr>
          <p:cNvPr id="3" name="Subtitle 2"/>
          <p:cNvSpPr>
            <a:spLocks noGrp="1"/>
          </p:cNvSpPr>
          <p:nvPr>
            <p:ph type="subTitle" idx="1"/>
          </p:nvPr>
        </p:nvSpPr>
        <p:spPr/>
        <p:txBody>
          <a:bodyPr/>
          <a:lstStyle/>
          <a:p>
            <a:r>
              <a:rPr lang="en-GB" dirty="0"/>
              <a:t>Operating System Lab-in-a-Box</a:t>
            </a:r>
            <a:endParaRPr lang="en-US" dirty="0"/>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Types of Operating Systems</a:t>
            </a:r>
            <a:endParaRPr lang="en-US" dirty="0"/>
          </a:p>
        </p:txBody>
      </p:sp>
      <p:sp>
        <p:nvSpPr>
          <p:cNvPr id="2" name="Content Placeholder 1"/>
          <p:cNvSpPr>
            <a:spLocks noGrp="1"/>
          </p:cNvSpPr>
          <p:nvPr>
            <p:ph idx="1"/>
          </p:nvPr>
        </p:nvSpPr>
        <p:spPr/>
        <p:txBody>
          <a:bodyPr/>
          <a:lstStyle/>
          <a:p>
            <a:r>
              <a:rPr lang="en-GB" dirty="0"/>
              <a:t>Network operating system</a:t>
            </a:r>
          </a:p>
          <a:p>
            <a:pPr lvl="1"/>
            <a:r>
              <a:rPr lang="en-GB" dirty="0"/>
              <a:t>OS for computer networks</a:t>
            </a:r>
          </a:p>
          <a:p>
            <a:pPr lvl="1"/>
            <a:r>
              <a:rPr lang="en-GB" dirty="0"/>
              <a:t>Allows and facilitates file sharing and hardware access</a:t>
            </a:r>
          </a:p>
          <a:p>
            <a:pPr lvl="1"/>
            <a:r>
              <a:rPr lang="en-GB" dirty="0"/>
              <a:t>For local area networks (commonly seen in enterprise environments)</a:t>
            </a:r>
          </a:p>
          <a:p>
            <a:pPr lvl="1"/>
            <a:r>
              <a:rPr lang="en-GB" dirty="0"/>
              <a:t>More features than the single computer OS: more communication</a:t>
            </a:r>
          </a:p>
          <a:p>
            <a:pPr lvl="1"/>
            <a:r>
              <a:rPr lang="en-GB" dirty="0"/>
              <a:t>Routers OS (Cisco IOS)</a:t>
            </a:r>
          </a:p>
          <a:p>
            <a:pPr lvl="1"/>
            <a:endParaRPr lang="en-GB" dirty="0"/>
          </a:p>
          <a:p>
            <a:pPr lvl="1"/>
            <a:r>
              <a:rPr lang="en-GB" dirty="0"/>
              <a:t>Peer-to-peer</a:t>
            </a:r>
          </a:p>
          <a:p>
            <a:pPr lvl="2"/>
            <a:r>
              <a:rPr lang="en-GB" dirty="0"/>
              <a:t>Manager and subordinate network</a:t>
            </a:r>
          </a:p>
          <a:p>
            <a:pPr lvl="2"/>
            <a:r>
              <a:rPr lang="en-GB" dirty="0"/>
              <a:t>Structure depends on the topology of the network</a:t>
            </a:r>
          </a:p>
          <a:p>
            <a:pPr lvl="2"/>
            <a:endParaRPr lang="en-US" dirty="0"/>
          </a:p>
        </p:txBody>
      </p:sp>
    </p:spTree>
    <p:extLst>
      <p:ext uri="{BB962C8B-B14F-4D97-AF65-F5344CB8AC3E}">
        <p14:creationId xmlns:p14="http://schemas.microsoft.com/office/powerpoint/2010/main" val="392622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Types of Operating Systems</a:t>
            </a:r>
            <a:endParaRPr lang="en-US" dirty="0"/>
          </a:p>
        </p:txBody>
      </p:sp>
      <p:sp>
        <p:nvSpPr>
          <p:cNvPr id="2" name="Content Placeholder 1"/>
          <p:cNvSpPr>
            <a:spLocks noGrp="1"/>
          </p:cNvSpPr>
          <p:nvPr>
            <p:ph idx="1"/>
          </p:nvPr>
        </p:nvSpPr>
        <p:spPr/>
        <p:txBody>
          <a:bodyPr/>
          <a:lstStyle/>
          <a:p>
            <a:r>
              <a:rPr lang="en-GB" dirty="0"/>
              <a:t>Distributed Operating Systems</a:t>
            </a:r>
          </a:p>
          <a:p>
            <a:pPr lvl="1"/>
            <a:r>
              <a:rPr lang="en-GB" dirty="0"/>
              <a:t>Each node carries a “</a:t>
            </a:r>
            <a:r>
              <a:rPr lang="en-US" dirty="0" err="1"/>
              <a:t>Horcrux</a:t>
            </a:r>
            <a:r>
              <a:rPr lang="en-US" dirty="0"/>
              <a:t> </a:t>
            </a:r>
            <a:r>
              <a:rPr lang="en-GB" dirty="0"/>
              <a:t>” – microkernel plus service components that coordinates with other nodes</a:t>
            </a:r>
          </a:p>
          <a:p>
            <a:pPr lvl="1"/>
            <a:r>
              <a:rPr lang="en-GB" dirty="0"/>
              <a:t>Work collectively to fulfil all functions of an OS</a:t>
            </a:r>
          </a:p>
          <a:p>
            <a:pPr lvl="1"/>
            <a:r>
              <a:rPr lang="en-GB" dirty="0"/>
              <a:t>Single node has full access to all system resources</a:t>
            </a:r>
          </a:p>
          <a:p>
            <a:pPr lvl="2"/>
            <a:r>
              <a:rPr lang="en-GB" dirty="0"/>
              <a:t>Complicated scheduling and parallelism</a:t>
            </a:r>
          </a:p>
          <a:p>
            <a:pPr lvl="2"/>
            <a:r>
              <a:rPr lang="en-GB" dirty="0"/>
              <a:t>User may not be aware of which specific node is executing the program or where the physical location of the file is – all automatically handled by the OS</a:t>
            </a:r>
          </a:p>
          <a:p>
            <a:pPr lvl="2"/>
            <a:endParaRPr lang="en-US" dirty="0"/>
          </a:p>
        </p:txBody>
      </p:sp>
    </p:spTree>
    <p:extLst>
      <p:ext uri="{BB962C8B-B14F-4D97-AF65-F5344CB8AC3E}">
        <p14:creationId xmlns:p14="http://schemas.microsoft.com/office/powerpoint/2010/main" val="51660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Types of Operating Systems</a:t>
            </a:r>
            <a:endParaRPr lang="en-US" dirty="0"/>
          </a:p>
        </p:txBody>
      </p:sp>
      <p:sp>
        <p:nvSpPr>
          <p:cNvPr id="2" name="Content Placeholder 1"/>
          <p:cNvSpPr>
            <a:spLocks noGrp="1"/>
          </p:cNvSpPr>
          <p:nvPr>
            <p:ph idx="1"/>
          </p:nvPr>
        </p:nvSpPr>
        <p:spPr/>
        <p:txBody>
          <a:bodyPr/>
          <a:lstStyle/>
          <a:p>
            <a:r>
              <a:rPr lang="en-GB" dirty="0"/>
              <a:t>RTOS</a:t>
            </a:r>
          </a:p>
          <a:p>
            <a:pPr lvl="1"/>
            <a:r>
              <a:rPr lang="en-GB" dirty="0"/>
              <a:t>Real-time operating system dedicated to meeting specific timing constraints</a:t>
            </a:r>
          </a:p>
          <a:p>
            <a:pPr lvl="1"/>
            <a:r>
              <a:rPr lang="en-GB" dirty="0"/>
              <a:t>Two types: hard real-time (ensures the critical tasks are to be completed on time) and soft real-time (if the deadline is not met, it is still worth finishing the task)</a:t>
            </a:r>
          </a:p>
          <a:p>
            <a:pPr lvl="1"/>
            <a:r>
              <a:rPr lang="en-GB" dirty="0"/>
              <a:t>Industrial applications: robots, aircraft control …</a:t>
            </a:r>
          </a:p>
          <a:p>
            <a:pPr lvl="1"/>
            <a:r>
              <a:rPr lang="en-GB" dirty="0"/>
              <a:t>Key design requirements:</a:t>
            </a:r>
          </a:p>
          <a:p>
            <a:pPr lvl="5">
              <a:buFont typeface="Wingdings" panose="05000000000000000000" pitchFamily="2" charset="2"/>
              <a:buChar char="§"/>
            </a:pPr>
            <a:r>
              <a:rPr lang="en-GB" dirty="0">
                <a:solidFill>
                  <a:srgbClr val="FF0000"/>
                </a:solidFill>
              </a:rPr>
              <a:t>Predictability and determinism</a:t>
            </a:r>
            <a:endParaRPr lang="en-US" dirty="0"/>
          </a:p>
          <a:p>
            <a:pPr lvl="5">
              <a:buFont typeface="Wingdings" panose="05000000000000000000" pitchFamily="2" charset="2"/>
              <a:buChar char="§"/>
            </a:pPr>
            <a:r>
              <a:rPr lang="en-GB" dirty="0"/>
              <a:t>Speed is practically important.  Usually achieved via a simplified OS design and sometimes traded off for predictability and determinism</a:t>
            </a:r>
          </a:p>
          <a:p>
            <a:pPr lvl="5">
              <a:buFont typeface="Wingdings" panose="05000000000000000000" pitchFamily="2" charset="2"/>
              <a:buChar char="§"/>
            </a:pPr>
            <a:r>
              <a:rPr lang="en-GB" dirty="0"/>
              <a:t>Responsiveness and user control: do the right thing fast enough and priorities can be dynamically adjusted by users</a:t>
            </a:r>
          </a:p>
          <a:p>
            <a:pPr lvl="5">
              <a:buFont typeface="Wingdings" panose="05000000000000000000" pitchFamily="2" charset="2"/>
              <a:buChar char="§"/>
            </a:pPr>
            <a:r>
              <a:rPr lang="en-GB" dirty="0"/>
              <a:t>Fail-safety:  sometimes simply shutting down everything may not be a good option</a:t>
            </a:r>
          </a:p>
          <a:p>
            <a:pPr lvl="4">
              <a:buFont typeface="Wingdings" panose="05000000000000000000" pitchFamily="2" charset="2"/>
              <a:buChar char="§"/>
            </a:pPr>
            <a:r>
              <a:rPr lang="en-GB" dirty="0"/>
              <a:t>Demands advanced scheduling and memory allocation</a:t>
            </a:r>
          </a:p>
          <a:p>
            <a:pPr lvl="5">
              <a:buFont typeface="Wingdings" panose="05000000000000000000" pitchFamily="2" charset="2"/>
              <a:buChar char="§"/>
            </a:pPr>
            <a:endParaRPr lang="en-GB" dirty="0"/>
          </a:p>
        </p:txBody>
      </p:sp>
    </p:spTree>
    <p:extLst>
      <p:ext uri="{BB962C8B-B14F-4D97-AF65-F5344CB8AC3E}">
        <p14:creationId xmlns:p14="http://schemas.microsoft.com/office/powerpoint/2010/main" val="205358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Embedded Operating Systems</a:t>
            </a:r>
            <a:endParaRPr lang="en-US" dirty="0"/>
          </a:p>
        </p:txBody>
      </p:sp>
      <p:sp>
        <p:nvSpPr>
          <p:cNvPr id="2" name="Content Placeholder 1"/>
          <p:cNvSpPr>
            <a:spLocks noGrp="1"/>
          </p:cNvSpPr>
          <p:nvPr>
            <p:ph idx="1"/>
          </p:nvPr>
        </p:nvSpPr>
        <p:spPr/>
        <p:txBody>
          <a:bodyPr/>
          <a:lstStyle/>
          <a:p>
            <a:r>
              <a:rPr lang="en-GB" dirty="0"/>
              <a:t>RTOS and EOS are not exactly the same thing, but most EOSs are RTOSs, and aim at meeting the same timing constrains, therefore interchangeable in this course</a:t>
            </a:r>
          </a:p>
          <a:p>
            <a:r>
              <a:rPr lang="en-GB" dirty="0"/>
              <a:t>Predictability and determinism again</a:t>
            </a:r>
          </a:p>
          <a:p>
            <a:pPr lvl="1"/>
            <a:r>
              <a:rPr lang="en-GB" dirty="0"/>
              <a:t>Major scheduling algorithms based on predicting the upper bound of the execution time</a:t>
            </a:r>
          </a:p>
          <a:p>
            <a:pPr lvl="1"/>
            <a:r>
              <a:rPr lang="en-GB" dirty="0"/>
              <a:t>Interrupts</a:t>
            </a:r>
          </a:p>
          <a:p>
            <a:r>
              <a:rPr lang="en-GB" dirty="0"/>
              <a:t>“Real-Time”</a:t>
            </a:r>
          </a:p>
          <a:p>
            <a:pPr lvl="1"/>
            <a:r>
              <a:rPr lang="en-GB" dirty="0"/>
              <a:t>Unified understanding of the deadline</a:t>
            </a:r>
            <a:endParaRPr lang="en-US" dirty="0"/>
          </a:p>
          <a:p>
            <a:pPr lvl="1"/>
            <a:r>
              <a:rPr lang="en-GB" dirty="0"/>
              <a:t>Precise time services: TAI, UTC</a:t>
            </a:r>
          </a:p>
          <a:p>
            <a:r>
              <a:rPr lang="en-GB" dirty="0"/>
              <a:t>Fast, everything sits on the real-time kernel, even device driver</a:t>
            </a:r>
          </a:p>
          <a:p>
            <a:r>
              <a:rPr lang="en-GB" dirty="0"/>
              <a:t>What might not be important?</a:t>
            </a:r>
          </a:p>
          <a:p>
            <a:pPr lvl="1"/>
            <a:r>
              <a:rPr lang="en-GB" dirty="0"/>
              <a:t>GUI? </a:t>
            </a:r>
          </a:p>
          <a:p>
            <a:pPr lvl="1"/>
            <a:r>
              <a:rPr lang="en-GB" dirty="0"/>
              <a:t>Security? Depends on the application</a:t>
            </a:r>
          </a:p>
        </p:txBody>
      </p:sp>
    </p:spTree>
    <p:extLst>
      <p:ext uri="{BB962C8B-B14F-4D97-AF65-F5344CB8AC3E}">
        <p14:creationId xmlns:p14="http://schemas.microsoft.com/office/powerpoint/2010/main" val="203507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RTOS on Embedded System vs. Super Loop</a:t>
            </a:r>
            <a:endParaRPr lang="en-US" dirty="0"/>
          </a:p>
        </p:txBody>
      </p:sp>
      <p:sp>
        <p:nvSpPr>
          <p:cNvPr id="2" name="Content Placeholder 1"/>
          <p:cNvSpPr>
            <a:spLocks noGrp="1"/>
          </p:cNvSpPr>
          <p:nvPr>
            <p:ph idx="1"/>
          </p:nvPr>
        </p:nvSpPr>
        <p:spPr/>
        <p:txBody>
          <a:bodyPr/>
          <a:lstStyle/>
          <a:p>
            <a:r>
              <a:rPr lang="en-GB" dirty="0"/>
              <a:t>Super-Loop is straightforward to implement and fits the computational model of ES</a:t>
            </a:r>
          </a:p>
          <a:p>
            <a:pPr lvl="1"/>
            <a:r>
              <a:rPr lang="en-GB" dirty="0"/>
              <a:t>Depends on lengthy interrupt service routine (ISR)</a:t>
            </a:r>
          </a:p>
          <a:p>
            <a:pPr lvl="1"/>
            <a:r>
              <a:rPr lang="en-GB" dirty="0"/>
              <a:t>Needs to keep the synchronization between ISRs</a:t>
            </a:r>
          </a:p>
          <a:p>
            <a:pPr lvl="1"/>
            <a:r>
              <a:rPr lang="en-GB" dirty="0"/>
              <a:t>Poor predictability (nested ISRs) and extensibility</a:t>
            </a:r>
          </a:p>
          <a:p>
            <a:pPr lvl="1"/>
            <a:r>
              <a:rPr lang="en-GB" dirty="0"/>
              <a:t>Change of the ISR or the Super-Loop ripples through entire system</a:t>
            </a:r>
          </a:p>
          <a:p>
            <a:r>
              <a:rPr lang="en-GB" dirty="0"/>
              <a:t>RTOS: all computation requests are encapsulated into tasks and scheduled based on the demand</a:t>
            </a:r>
          </a:p>
          <a:p>
            <a:pPr lvl="1"/>
            <a:r>
              <a:rPr lang="en-GB" dirty="0"/>
              <a:t>Better program flow and event response</a:t>
            </a:r>
          </a:p>
          <a:p>
            <a:pPr lvl="1"/>
            <a:r>
              <a:rPr lang="en-GB" dirty="0"/>
              <a:t>(Illusionary) multitasking</a:t>
            </a:r>
          </a:p>
          <a:p>
            <a:pPr lvl="1"/>
            <a:r>
              <a:rPr lang="en-GB" dirty="0"/>
              <a:t>Concise ISRs thus deterministic</a:t>
            </a:r>
          </a:p>
          <a:p>
            <a:pPr lvl="1"/>
            <a:r>
              <a:rPr lang="en-GB" dirty="0"/>
              <a:t>Better communication</a:t>
            </a:r>
          </a:p>
          <a:p>
            <a:pPr lvl="1"/>
            <a:r>
              <a:rPr lang="en-GB" dirty="0"/>
              <a:t>Better resource management</a:t>
            </a:r>
          </a:p>
          <a:p>
            <a:pPr lvl="1"/>
            <a:endParaRPr lang="en-GB" dirty="0"/>
          </a:p>
          <a:p>
            <a:endParaRPr lang="en-GB" dirty="0"/>
          </a:p>
          <a:p>
            <a:pPr lvl="1"/>
            <a:endParaRPr lang="en-US" dirty="0"/>
          </a:p>
        </p:txBody>
      </p:sp>
    </p:spTree>
    <p:extLst>
      <p:ext uri="{BB962C8B-B14F-4D97-AF65-F5344CB8AC3E}">
        <p14:creationId xmlns:p14="http://schemas.microsoft.com/office/powerpoint/2010/main" val="332192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RTOS for this Course</a:t>
            </a:r>
            <a:endParaRPr lang="en-US" dirty="0"/>
          </a:p>
        </p:txBody>
      </p:sp>
      <p:sp>
        <p:nvSpPr>
          <p:cNvPr id="2" name="Content Placeholder 1"/>
          <p:cNvSpPr>
            <a:spLocks noGrp="1"/>
          </p:cNvSpPr>
          <p:nvPr>
            <p:ph idx="1"/>
          </p:nvPr>
        </p:nvSpPr>
        <p:spPr/>
        <p:txBody>
          <a:bodyPr/>
          <a:lstStyle/>
          <a:p>
            <a:r>
              <a:rPr lang="en-GB" dirty="0"/>
              <a:t>Keil RTX</a:t>
            </a:r>
          </a:p>
          <a:p>
            <a:pPr lvl="1"/>
            <a:r>
              <a:rPr lang="en-GB" dirty="0"/>
              <a:t>Support ARM Cortex-M cores</a:t>
            </a:r>
          </a:p>
          <a:p>
            <a:pPr lvl="1"/>
            <a:r>
              <a:rPr lang="en-GB" dirty="0"/>
              <a:t>Well-rounded RTOS for ES</a:t>
            </a:r>
          </a:p>
          <a:p>
            <a:pPr lvl="1"/>
            <a:r>
              <a:rPr lang="en-GB" dirty="0"/>
              <a:t>Scheduler/ </a:t>
            </a:r>
            <a:r>
              <a:rPr lang="en-GB" dirty="0" err="1"/>
              <a:t>Mutex</a:t>
            </a:r>
            <a:r>
              <a:rPr lang="en-GB" dirty="0"/>
              <a:t>/ Event/ Semaphore/ Mailbox…</a:t>
            </a:r>
          </a:p>
          <a:p>
            <a:pPr marL="538162" lvl="1" indent="0">
              <a:buNone/>
            </a:pPr>
            <a:endParaRPr lang="en-GB" dirty="0"/>
          </a:p>
          <a:p>
            <a:pPr lvl="1"/>
            <a:endParaRPr lang="en-GB" dirty="0"/>
          </a:p>
          <a:p>
            <a:pPr marL="0" indent="0">
              <a:buNone/>
            </a:pPr>
            <a:endParaRPr lang="en-GB" dirty="0"/>
          </a:p>
          <a:p>
            <a:r>
              <a:rPr lang="en-GB" dirty="0"/>
              <a:t>CMSIS-RTOS API</a:t>
            </a:r>
          </a:p>
          <a:p>
            <a:pPr lvl="1"/>
            <a:r>
              <a:rPr lang="en-GB" dirty="0"/>
              <a:t>Generic RTOS interface</a:t>
            </a:r>
          </a:p>
          <a:p>
            <a:pPr lvl="1"/>
            <a:r>
              <a:rPr lang="en-GB" dirty="0"/>
              <a:t>CMSIS RTOS for ST is based on Keil RTX</a:t>
            </a:r>
          </a:p>
          <a:p>
            <a:pPr lvl="1"/>
            <a:r>
              <a:rPr lang="en-GB" dirty="0"/>
              <a:t>Utilise some Cortex-M instructions</a:t>
            </a:r>
          </a:p>
          <a:p>
            <a:pPr lvl="1"/>
            <a:endParaRPr lang="en-US" dirty="0"/>
          </a:p>
          <a:p>
            <a:pPr lvl="1"/>
            <a:endParaRPr lang="en-US" dirty="0"/>
          </a:p>
        </p:txBody>
      </p:sp>
      <p:pic>
        <p:nvPicPr>
          <p:cNvPr id="1026" name="Picture 2" descr="C:\Users\rangua01\Desktop\rtxmain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267" y="826418"/>
            <a:ext cx="4762500" cy="202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3295" y="2855243"/>
            <a:ext cx="4538444" cy="249062"/>
          </a:xfrm>
          <a:prstGeom prst="rect">
            <a:avLst/>
          </a:prstGeom>
        </p:spPr>
        <p:txBody>
          <a:bodyPr vert="horz" wrap="none" lIns="0" tIns="0" rIns="0" bIns="0" rtlCol="0" anchor="t">
            <a:normAutofit/>
          </a:bodyPr>
          <a:lstStyle/>
          <a:p>
            <a:pPr algn="ctr"/>
            <a:r>
              <a:rPr lang="en-GB" sz="1400" dirty="0"/>
              <a:t>RTX Structure</a:t>
            </a:r>
            <a:endParaRPr lang="en-US" sz="1400" dirty="0"/>
          </a:p>
        </p:txBody>
      </p:sp>
      <p:pic>
        <p:nvPicPr>
          <p:cNvPr id="1027" name="Picture 3" descr="C:\Users\rangua01\Desktop\API_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359" y="3461038"/>
            <a:ext cx="3388315" cy="23410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13294" y="5802056"/>
            <a:ext cx="4538444" cy="249062"/>
          </a:xfrm>
          <a:prstGeom prst="rect">
            <a:avLst/>
          </a:prstGeom>
        </p:spPr>
        <p:txBody>
          <a:bodyPr vert="horz" wrap="none" lIns="0" tIns="0" rIns="0" bIns="0" rtlCol="0" anchor="t">
            <a:normAutofit/>
          </a:bodyPr>
          <a:lstStyle/>
          <a:p>
            <a:pPr algn="ctr"/>
            <a:r>
              <a:rPr lang="en-GB" sz="1400" dirty="0"/>
              <a:t>CMSIS-RTOS API Structure</a:t>
            </a:r>
            <a:endParaRPr lang="en-US" sz="1400" dirty="0"/>
          </a:p>
        </p:txBody>
      </p:sp>
    </p:spTree>
    <p:extLst>
      <p:ext uri="{BB962C8B-B14F-4D97-AF65-F5344CB8AC3E}">
        <p14:creationId xmlns:p14="http://schemas.microsoft.com/office/powerpoint/2010/main" val="221920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dirty="0"/>
              <a:t>Processes</a:t>
            </a:r>
            <a:endParaRPr lang="en-US" dirty="0"/>
          </a:p>
        </p:txBody>
      </p:sp>
    </p:spTree>
    <p:extLst>
      <p:ext uri="{BB962C8B-B14F-4D97-AF65-F5344CB8AC3E}">
        <p14:creationId xmlns:p14="http://schemas.microsoft.com/office/powerpoint/2010/main" val="365561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t>OS Components</a:t>
            </a:r>
            <a:endParaRPr lang="en-US" dirty="0"/>
          </a:p>
        </p:txBody>
      </p:sp>
      <p:sp>
        <p:nvSpPr>
          <p:cNvPr id="2" name="Content Placeholder 1"/>
          <p:cNvSpPr>
            <a:spLocks noGrp="1"/>
          </p:cNvSpPr>
          <p:nvPr>
            <p:ph idx="1"/>
          </p:nvPr>
        </p:nvSpPr>
        <p:spPr>
          <a:xfrm>
            <a:off x="449463" y="974778"/>
            <a:ext cx="5173296" cy="5225495"/>
          </a:xfrm>
        </p:spPr>
        <p:txBody>
          <a:bodyPr/>
          <a:lstStyle/>
          <a:p>
            <a:r>
              <a:rPr lang="en-GB" dirty="0"/>
              <a:t>Process management</a:t>
            </a:r>
          </a:p>
          <a:p>
            <a:pPr lvl="1"/>
            <a:r>
              <a:rPr lang="en-GB" dirty="0"/>
              <a:t>How to run a program?</a:t>
            </a:r>
          </a:p>
          <a:p>
            <a:pPr lvl="1"/>
            <a:r>
              <a:rPr lang="en-GB" dirty="0"/>
              <a:t>How to allocate resources?</a:t>
            </a:r>
          </a:p>
          <a:p>
            <a:r>
              <a:rPr lang="en-GB" dirty="0"/>
              <a:t>Memory management</a:t>
            </a:r>
          </a:p>
          <a:p>
            <a:pPr lvl="1"/>
            <a:r>
              <a:rPr lang="en-GB" dirty="0"/>
              <a:t>Memory allocation</a:t>
            </a:r>
          </a:p>
          <a:p>
            <a:pPr lvl="1"/>
            <a:r>
              <a:rPr lang="en-GB" dirty="0"/>
              <a:t>Protection</a:t>
            </a:r>
          </a:p>
          <a:p>
            <a:pPr lvl="1"/>
            <a:r>
              <a:rPr lang="en-GB" dirty="0"/>
              <a:t>Virtual memory</a:t>
            </a:r>
          </a:p>
          <a:p>
            <a:r>
              <a:rPr lang="en-GB" dirty="0"/>
              <a:t>File systems</a:t>
            </a:r>
          </a:p>
          <a:p>
            <a:pPr lvl="1"/>
            <a:r>
              <a:rPr lang="en-GB" dirty="0"/>
              <a:t>Secondary storage</a:t>
            </a:r>
          </a:p>
          <a:p>
            <a:r>
              <a:rPr lang="en-GB" dirty="0"/>
              <a:t>I/O</a:t>
            </a:r>
          </a:p>
          <a:p>
            <a:pPr lvl="1"/>
            <a:r>
              <a:rPr lang="en-GB" dirty="0"/>
              <a:t>Device Drivers</a:t>
            </a:r>
          </a:p>
          <a:p>
            <a:r>
              <a:rPr lang="en-GB" dirty="0"/>
              <a:t>Network</a:t>
            </a:r>
          </a:p>
          <a:p>
            <a:r>
              <a:rPr lang="en-GB" dirty="0"/>
              <a:t>Security</a:t>
            </a:r>
          </a:p>
          <a:p>
            <a:r>
              <a:rPr lang="en-GB" dirty="0"/>
              <a:t>GUI</a:t>
            </a:r>
          </a:p>
          <a:p>
            <a:endParaRPr lang="en-GB" dirty="0"/>
          </a:p>
          <a:p>
            <a:endParaRPr lang="en-US" dirty="0"/>
          </a:p>
        </p:txBody>
      </p:sp>
    </p:spTree>
    <p:extLst>
      <p:ext uri="{BB962C8B-B14F-4D97-AF65-F5344CB8AC3E}">
        <p14:creationId xmlns:p14="http://schemas.microsoft.com/office/powerpoint/2010/main" val="44574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Process</a:t>
            </a:r>
            <a:endParaRPr lang="en-US" dirty="0"/>
          </a:p>
        </p:txBody>
      </p:sp>
      <p:sp>
        <p:nvSpPr>
          <p:cNvPr id="2" name="Content Placeholder 1"/>
          <p:cNvSpPr>
            <a:spLocks noGrp="1"/>
          </p:cNvSpPr>
          <p:nvPr>
            <p:ph idx="1"/>
          </p:nvPr>
        </p:nvSpPr>
        <p:spPr/>
        <p:txBody>
          <a:bodyPr/>
          <a:lstStyle/>
          <a:p>
            <a:r>
              <a:rPr lang="en-GB" dirty="0"/>
              <a:t>Operating system deals with various kind of activities – process</a:t>
            </a:r>
          </a:p>
          <a:p>
            <a:pPr lvl="1"/>
            <a:r>
              <a:rPr lang="en-GB" dirty="0"/>
              <a:t>User applications and system applications</a:t>
            </a:r>
          </a:p>
          <a:p>
            <a:pPr lvl="1"/>
            <a:r>
              <a:rPr lang="en-GB" dirty="0"/>
              <a:t>Abstracted as process - all the execution context</a:t>
            </a:r>
          </a:p>
          <a:p>
            <a:pPr lvl="1"/>
            <a:r>
              <a:rPr lang="en-GB" dirty="0"/>
              <a:t>An instance of a running program – possible to have multiple processes running the same program at the same time</a:t>
            </a:r>
          </a:p>
          <a:p>
            <a:pPr lvl="1"/>
            <a:r>
              <a:rPr lang="en-GB" dirty="0"/>
              <a:t>Independent memory space</a:t>
            </a:r>
          </a:p>
          <a:p>
            <a:pPr lvl="1"/>
            <a:r>
              <a:rPr lang="en-GB" dirty="0"/>
              <a:t>Creation and destruction</a:t>
            </a:r>
          </a:p>
          <a:p>
            <a:pPr lvl="1"/>
            <a:r>
              <a:rPr lang="en-GB" dirty="0"/>
              <a:t>Schedule</a:t>
            </a:r>
          </a:p>
          <a:p>
            <a:pPr lvl="1"/>
            <a:r>
              <a:rPr lang="en-GB" dirty="0"/>
              <a:t>Communication</a:t>
            </a:r>
          </a:p>
          <a:p>
            <a:pPr lvl="1"/>
            <a:r>
              <a:rPr lang="en-GB" dirty="0"/>
              <a:t>Concurrency</a:t>
            </a:r>
          </a:p>
        </p:txBody>
      </p:sp>
    </p:spTree>
    <p:extLst>
      <p:ext uri="{BB962C8B-B14F-4D97-AF65-F5344CB8AC3E}">
        <p14:creationId xmlns:p14="http://schemas.microsoft.com/office/powerpoint/2010/main" val="36363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Memory</a:t>
            </a:r>
            <a:endParaRPr lang="en-US" dirty="0"/>
          </a:p>
        </p:txBody>
      </p:sp>
      <p:sp>
        <p:nvSpPr>
          <p:cNvPr id="2" name="Content Placeholder 1"/>
          <p:cNvSpPr>
            <a:spLocks noGrp="1"/>
          </p:cNvSpPr>
          <p:nvPr>
            <p:ph idx="1"/>
          </p:nvPr>
        </p:nvSpPr>
        <p:spPr/>
        <p:txBody>
          <a:bodyPr/>
          <a:lstStyle/>
          <a:p>
            <a:r>
              <a:rPr lang="en-GB" dirty="0"/>
              <a:t>How to organize processes’ memory</a:t>
            </a:r>
          </a:p>
          <a:p>
            <a:pPr lvl="1"/>
            <a:r>
              <a:rPr lang="en-GB" dirty="0"/>
              <a:t>Programs are stored in memory as well as data</a:t>
            </a:r>
          </a:p>
          <a:p>
            <a:pPr lvl="1"/>
            <a:r>
              <a:rPr lang="en-GB" dirty="0"/>
              <a:t>Multiprogramming supports</a:t>
            </a:r>
          </a:p>
          <a:p>
            <a:pPr lvl="1"/>
            <a:r>
              <a:rPr lang="en-GB" dirty="0"/>
              <a:t>Sharing data between processes</a:t>
            </a:r>
          </a:p>
          <a:p>
            <a:pPr lvl="1"/>
            <a:r>
              <a:rPr lang="en-GB" dirty="0"/>
              <a:t>Pages</a:t>
            </a:r>
          </a:p>
          <a:p>
            <a:pPr lvl="1"/>
            <a:r>
              <a:rPr lang="en-GB" dirty="0"/>
              <a:t>Virtual memory – use the secondary memory, RAM as a cache</a:t>
            </a:r>
          </a:p>
          <a:p>
            <a:pPr lvl="1"/>
            <a:endParaRPr lang="en-US" dirty="0"/>
          </a:p>
        </p:txBody>
      </p:sp>
    </p:spTree>
    <p:extLst>
      <p:ext uri="{BB962C8B-B14F-4D97-AF65-F5344CB8AC3E}">
        <p14:creationId xmlns:p14="http://schemas.microsoft.com/office/powerpoint/2010/main" val="247036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Files and I/O</a:t>
            </a:r>
            <a:endParaRPr lang="en-US" dirty="0"/>
          </a:p>
        </p:txBody>
      </p:sp>
      <p:sp>
        <p:nvSpPr>
          <p:cNvPr id="2" name="Content Placeholder 1"/>
          <p:cNvSpPr>
            <a:spLocks noGrp="1"/>
          </p:cNvSpPr>
          <p:nvPr>
            <p:ph idx="1"/>
          </p:nvPr>
        </p:nvSpPr>
        <p:spPr/>
        <p:txBody>
          <a:bodyPr/>
          <a:lstStyle/>
          <a:p>
            <a:r>
              <a:rPr lang="en-GB" dirty="0"/>
              <a:t>File – an abstraction of a bulk of information</a:t>
            </a:r>
          </a:p>
          <a:p>
            <a:pPr lvl="1"/>
            <a:r>
              <a:rPr lang="en-GB" dirty="0"/>
              <a:t>Secondary storage</a:t>
            </a:r>
          </a:p>
          <a:p>
            <a:pPr lvl="1"/>
            <a:r>
              <a:rPr lang="en-GB" dirty="0"/>
              <a:t>Standard operations such as create, delete, copy and paste</a:t>
            </a:r>
          </a:p>
          <a:p>
            <a:pPr lvl="1"/>
            <a:r>
              <a:rPr lang="en-GB" dirty="0"/>
              <a:t>Advanced, searching, backup and so on</a:t>
            </a:r>
          </a:p>
          <a:p>
            <a:endParaRPr lang="en-GB" dirty="0"/>
          </a:p>
          <a:p>
            <a:r>
              <a:rPr lang="en-GB" dirty="0"/>
              <a:t>I/O</a:t>
            </a:r>
          </a:p>
          <a:p>
            <a:pPr lvl="1"/>
            <a:r>
              <a:rPr lang="en-GB" dirty="0"/>
              <a:t>As shown in the previous example</a:t>
            </a:r>
          </a:p>
          <a:p>
            <a:pPr lvl="1"/>
            <a:r>
              <a:rPr lang="en-GB" dirty="0"/>
              <a:t>Requires device-specific knowledge</a:t>
            </a:r>
          </a:p>
          <a:p>
            <a:pPr lvl="1"/>
            <a:r>
              <a:rPr lang="en-GB" dirty="0"/>
              <a:t>Device drivers and standard interface</a:t>
            </a:r>
            <a:endParaRPr lang="en-US" dirty="0"/>
          </a:p>
        </p:txBody>
      </p:sp>
    </p:spTree>
    <p:extLst>
      <p:ext uri="{BB962C8B-B14F-4D97-AF65-F5344CB8AC3E}">
        <p14:creationId xmlns:p14="http://schemas.microsoft.com/office/powerpoint/2010/main" val="171971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Operating System Structure</a:t>
            </a:r>
            <a:endParaRPr lang="en-US" dirty="0"/>
          </a:p>
        </p:txBody>
      </p:sp>
      <p:sp>
        <p:nvSpPr>
          <p:cNvPr id="2" name="Content Placeholder 1"/>
          <p:cNvSpPr>
            <a:spLocks noGrp="1"/>
          </p:cNvSpPr>
          <p:nvPr>
            <p:ph idx="1"/>
          </p:nvPr>
        </p:nvSpPr>
        <p:spPr/>
        <p:txBody>
          <a:bodyPr/>
          <a:lstStyle/>
          <a:p>
            <a:r>
              <a:rPr lang="en-GB" dirty="0"/>
              <a:t>Different components interact with each other</a:t>
            </a:r>
          </a:p>
          <a:p>
            <a:r>
              <a:rPr lang="en-GB" dirty="0"/>
              <a:t>Not so straightforward as to how to organize all the components</a:t>
            </a:r>
          </a:p>
          <a:p>
            <a:r>
              <a:rPr lang="en-GB" dirty="0"/>
              <a:t>A</a:t>
            </a:r>
            <a:r>
              <a:rPr lang="en-US" dirty="0"/>
              <a:t> challenging software engineering problem</a:t>
            </a:r>
          </a:p>
          <a:p>
            <a:pPr lvl="1"/>
            <a:r>
              <a:rPr lang="en-GB" dirty="0"/>
              <a:t>Reliability</a:t>
            </a:r>
          </a:p>
          <a:p>
            <a:pPr lvl="1"/>
            <a:r>
              <a:rPr lang="en-GB" dirty="0"/>
              <a:t>Backwards compatibility</a:t>
            </a:r>
          </a:p>
          <a:p>
            <a:pPr lvl="1"/>
            <a:r>
              <a:rPr lang="en-GB" dirty="0"/>
              <a:t>Extensibility</a:t>
            </a:r>
          </a:p>
          <a:p>
            <a:pPr lvl="1"/>
            <a:r>
              <a:rPr lang="en-GB" dirty="0"/>
              <a:t>Portability</a:t>
            </a:r>
          </a:p>
        </p:txBody>
      </p:sp>
    </p:spTree>
    <p:extLst>
      <p:ext uri="{BB962C8B-B14F-4D97-AF65-F5344CB8AC3E}">
        <p14:creationId xmlns:p14="http://schemas.microsoft.com/office/powerpoint/2010/main" val="147541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Monolithic</a:t>
            </a:r>
            <a:endParaRPr lang="en-US" dirty="0"/>
          </a:p>
        </p:txBody>
      </p:sp>
      <p:sp>
        <p:nvSpPr>
          <p:cNvPr id="2" name="Content Placeholder 1"/>
          <p:cNvSpPr>
            <a:spLocks noGrp="1"/>
          </p:cNvSpPr>
          <p:nvPr>
            <p:ph idx="1"/>
          </p:nvPr>
        </p:nvSpPr>
        <p:spPr>
          <a:xfrm>
            <a:off x="481547" y="1440000"/>
            <a:ext cx="5734769" cy="4680000"/>
          </a:xfrm>
        </p:spPr>
        <p:txBody>
          <a:bodyPr/>
          <a:lstStyle/>
          <a:p>
            <a:r>
              <a:rPr lang="en-GB" dirty="0"/>
              <a:t>Traditional OS structure</a:t>
            </a:r>
          </a:p>
          <a:p>
            <a:pPr lvl="1"/>
            <a:r>
              <a:rPr lang="en-GB" dirty="0"/>
              <a:t>Single program includes all kernel code and offers all OS services</a:t>
            </a:r>
          </a:p>
          <a:p>
            <a:pPr lvl="1"/>
            <a:r>
              <a:rPr lang="en-GB" dirty="0"/>
              <a:t>System calls</a:t>
            </a:r>
          </a:p>
          <a:p>
            <a:pPr lvl="1"/>
            <a:r>
              <a:rPr lang="en-GB" dirty="0"/>
              <a:t>Fast and efficient</a:t>
            </a:r>
          </a:p>
          <a:p>
            <a:pPr lvl="1"/>
            <a:endParaRPr lang="en-GB" dirty="0"/>
          </a:p>
          <a:p>
            <a:pPr lvl="1"/>
            <a:r>
              <a:rPr lang="en-GB" dirty="0"/>
              <a:t>Less portable and difficult to maintain</a:t>
            </a:r>
          </a:p>
          <a:p>
            <a:pPr lvl="1"/>
            <a:r>
              <a:rPr lang="en-GB" dirty="0"/>
              <a:t>Minor bugs can crash the entire system!</a:t>
            </a:r>
          </a:p>
          <a:p>
            <a:pPr lvl="1"/>
            <a:endParaRPr lang="en-GB" dirty="0"/>
          </a:p>
          <a:p>
            <a:pPr lvl="1"/>
            <a:r>
              <a:rPr lang="en-GB" dirty="0"/>
              <a:t>Unix and Unix-like OSs</a:t>
            </a:r>
          </a:p>
          <a:p>
            <a:pPr lvl="1"/>
            <a:r>
              <a:rPr lang="en-GB" dirty="0"/>
              <a:t>Linux with loadable modules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771" y="1616240"/>
            <a:ext cx="5781943" cy="396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47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Microkernel</a:t>
            </a:r>
            <a:endParaRPr lang="en-US" dirty="0"/>
          </a:p>
        </p:txBody>
      </p:sp>
      <p:sp>
        <p:nvSpPr>
          <p:cNvPr id="2" name="Content Placeholder 1"/>
          <p:cNvSpPr>
            <a:spLocks noGrp="1"/>
          </p:cNvSpPr>
          <p:nvPr>
            <p:ph idx="1"/>
          </p:nvPr>
        </p:nvSpPr>
        <p:spPr>
          <a:xfrm>
            <a:off x="481546" y="1440000"/>
            <a:ext cx="5574349" cy="4680000"/>
          </a:xfrm>
        </p:spPr>
        <p:txBody>
          <a:bodyPr/>
          <a:lstStyle/>
          <a:p>
            <a:r>
              <a:rPr lang="en-GB" dirty="0"/>
              <a:t>Minimal Kernel</a:t>
            </a:r>
          </a:p>
          <a:p>
            <a:pPr lvl="1"/>
            <a:r>
              <a:rPr lang="en-GB" dirty="0"/>
              <a:t>Kernel design is simplified (privilege modes only)</a:t>
            </a:r>
          </a:p>
          <a:p>
            <a:pPr lvl="1"/>
            <a:r>
              <a:rPr lang="en-GB" dirty="0"/>
              <a:t>User-space servers (may be privileged but usually unprivileged)</a:t>
            </a:r>
          </a:p>
          <a:p>
            <a:pPr lvl="1"/>
            <a:endParaRPr lang="en-GB" dirty="0"/>
          </a:p>
          <a:p>
            <a:pPr lvl="1"/>
            <a:r>
              <a:rPr lang="en-GB" dirty="0"/>
              <a:t>Rapid development, unit testing, easy maintenance</a:t>
            </a:r>
          </a:p>
          <a:p>
            <a:pPr lvl="1"/>
            <a:endParaRPr lang="en-GB" dirty="0"/>
          </a:p>
          <a:p>
            <a:pPr lvl="1"/>
            <a:r>
              <a:rPr lang="en-GB" dirty="0"/>
              <a:t>Huge memory footprint</a:t>
            </a:r>
          </a:p>
          <a:p>
            <a:pPr lvl="1"/>
            <a:r>
              <a:rPr lang="en-GB" dirty="0"/>
              <a:t>Frequent context switching and inter-process communication</a:t>
            </a:r>
          </a:p>
          <a:p>
            <a:pPr lvl="1"/>
            <a:r>
              <a:rPr lang="en-GB" dirty="0"/>
              <a:t>Not easy to implement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809" y="1557789"/>
            <a:ext cx="6076615" cy="399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79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Operating System Structure</a:t>
            </a:r>
            <a:endParaRPr lang="en-US" dirty="0"/>
          </a:p>
        </p:txBody>
      </p:sp>
      <p:sp>
        <p:nvSpPr>
          <p:cNvPr id="2" name="Content Placeholder 1"/>
          <p:cNvSpPr>
            <a:spLocks noGrp="1"/>
          </p:cNvSpPr>
          <p:nvPr>
            <p:ph idx="1"/>
          </p:nvPr>
        </p:nvSpPr>
        <p:spPr/>
        <p:txBody>
          <a:bodyPr/>
          <a:lstStyle/>
          <a:p>
            <a:r>
              <a:rPr lang="en-GB" dirty="0"/>
              <a:t>Monolithic has better performance in general</a:t>
            </a:r>
          </a:p>
          <a:p>
            <a:r>
              <a:rPr lang="en-GB" dirty="0"/>
              <a:t>Microkernels have better modularity and extensibility</a:t>
            </a:r>
          </a:p>
          <a:p>
            <a:pPr lvl="1"/>
            <a:r>
              <a:rPr lang="en-GB" dirty="0"/>
              <a:t>Price for switching between modes is high</a:t>
            </a:r>
          </a:p>
          <a:p>
            <a:endParaRPr lang="en-GB" dirty="0"/>
          </a:p>
          <a:p>
            <a:r>
              <a:rPr lang="en-GB" dirty="0"/>
              <a:t>Modern OSs (most commercial) adopt a hybrid approach</a:t>
            </a:r>
          </a:p>
          <a:p>
            <a:pPr lvl="1"/>
            <a:r>
              <a:rPr lang="en-GB" dirty="0"/>
              <a:t>The kernel is kept as small as possible</a:t>
            </a:r>
          </a:p>
          <a:p>
            <a:pPr lvl="1"/>
            <a:r>
              <a:rPr lang="en-GB" dirty="0"/>
              <a:t>But most servers are in the privileged kernel space</a:t>
            </a:r>
          </a:p>
          <a:p>
            <a:pPr lvl="1"/>
            <a:endParaRPr lang="en-GB" dirty="0"/>
          </a:p>
          <a:p>
            <a:pPr lvl="1"/>
            <a:r>
              <a:rPr lang="en-GB" dirty="0"/>
              <a:t>Windows NT</a:t>
            </a:r>
          </a:p>
          <a:p>
            <a:pPr lvl="1"/>
            <a:r>
              <a:rPr lang="en-GB" dirty="0"/>
              <a:t>XNU (OS X)</a:t>
            </a:r>
          </a:p>
          <a:p>
            <a:pPr lvl="1"/>
            <a:endParaRPr lang="en-GB" dirty="0"/>
          </a:p>
          <a:p>
            <a:pPr lvl="1"/>
            <a:endParaRPr lang="en-GB" dirty="0"/>
          </a:p>
          <a:p>
            <a:pPr lvl="1"/>
            <a:endParaRPr lang="en-US" dirty="0"/>
          </a:p>
        </p:txBody>
      </p:sp>
    </p:spTree>
    <p:extLst>
      <p:ext uri="{BB962C8B-B14F-4D97-AF65-F5344CB8AC3E}">
        <p14:creationId xmlns:p14="http://schemas.microsoft.com/office/powerpoint/2010/main" val="229440390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2.xml><?xml version="1.0" encoding="utf-8"?>
<ds:datastoreItem xmlns:ds="http://schemas.openxmlformats.org/officeDocument/2006/customXml" ds:itemID="{AE6E82D6-7FB8-4D99-A7B6-3C5BB1D894B9}">
  <ds:schemaRefs>
    <ds:schemaRef ds:uri="http://purl.org/dc/dcmitype/"/>
    <ds:schemaRef ds:uri="f2ad5090-61a8-4b8c-ab70-68f4ff4d1933"/>
    <ds:schemaRef ds:uri="http://schemas.microsoft.com/office/infopath/2007/PartnerControl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9C777C69-0744-4BF3-8514-FB149EBD2248}">
  <ds:schemaRefs>
    <ds:schemaRef ds:uri="http://schemas.microsoft.com/sharepoint/v3/contenttype/forms"/>
  </ds:schemaRefs>
</ds:datastoreItem>
</file>

<file path=customXml/itemProps4.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Arm_2021</Template>
  <TotalTime>2432</TotalTime>
  <Words>2008</Words>
  <Application>Microsoft Office PowerPoint</Application>
  <PresentationFormat>Custom</PresentationFormat>
  <Paragraphs>206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Arm_PPT_Public</vt:lpstr>
      <vt:lpstr>OS Overview</vt:lpstr>
      <vt:lpstr>OS Components</vt:lpstr>
      <vt:lpstr>Process</vt:lpstr>
      <vt:lpstr>Memory</vt:lpstr>
      <vt:lpstr>Files and I/O</vt:lpstr>
      <vt:lpstr>Operating System Structure</vt:lpstr>
      <vt:lpstr>Monolithic</vt:lpstr>
      <vt:lpstr>Microkernel</vt:lpstr>
      <vt:lpstr>Operating System Structure</vt:lpstr>
      <vt:lpstr>Types of Operating Systems</vt:lpstr>
      <vt:lpstr>Types of Operating Systems</vt:lpstr>
      <vt:lpstr>Types of Operating Systems</vt:lpstr>
      <vt:lpstr>Embedded Operating Systems</vt:lpstr>
      <vt:lpstr>RTOS on Embedded System vs. Super Loop</vt:lpstr>
      <vt:lpstr>RTOS for this Course</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110</cp:revision>
  <dcterms:created xsi:type="dcterms:W3CDTF">2014-05-28T16:14:06Z</dcterms:created>
  <dcterms:modified xsi:type="dcterms:W3CDTF">2021-10-15T13:56:57Z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