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5"/>
  </p:sldMasterIdLst>
  <p:notesMasterIdLst>
    <p:notesMasterId r:id="rId28"/>
  </p:notesMasterIdLst>
  <p:handoutMasterIdLst>
    <p:handoutMasterId r:id="rId29"/>
  </p:handoutMasterIdLst>
  <p:sldIdLst>
    <p:sldId id="256" r:id="rId6"/>
    <p:sldId id="276" r:id="rId7"/>
    <p:sldId id="381" r:id="rId8"/>
    <p:sldId id="362" r:id="rId9"/>
    <p:sldId id="363" r:id="rId10"/>
    <p:sldId id="368" r:id="rId11"/>
    <p:sldId id="371" r:id="rId12"/>
    <p:sldId id="364" r:id="rId13"/>
    <p:sldId id="365" r:id="rId14"/>
    <p:sldId id="366" r:id="rId15"/>
    <p:sldId id="374" r:id="rId16"/>
    <p:sldId id="367" r:id="rId17"/>
    <p:sldId id="370" r:id="rId18"/>
    <p:sldId id="372" r:id="rId19"/>
    <p:sldId id="373" r:id="rId20"/>
    <p:sldId id="375" r:id="rId21"/>
    <p:sldId id="376" r:id="rId22"/>
    <p:sldId id="379" r:id="rId23"/>
    <p:sldId id="377" r:id="rId24"/>
    <p:sldId id="378" r:id="rId25"/>
    <p:sldId id="380" r:id="rId26"/>
    <p:sldId id="320" r:id="rId27"/>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CAB"/>
    <a:srgbClr val="F2F2F2"/>
    <a:srgbClr val="FFFF66"/>
    <a:srgbClr val="FFC000"/>
    <a:srgbClr val="CCECFF"/>
    <a:srgbClr val="99CCFF"/>
    <a:srgbClr val="CCFF99"/>
    <a:srgbClr val="95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30362-B6EB-4E67-9F01-7B8FFDAE6341}" v="1" dt="2021-10-15T13:33:47.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2" autoAdjust="0"/>
    <p:restoredTop sz="73714" autoAdjust="0"/>
  </p:normalViewPr>
  <p:slideViewPr>
    <p:cSldViewPr snapToGrid="0">
      <p:cViewPr varScale="1">
        <p:scale>
          <a:sx n="84" d="100"/>
          <a:sy n="84" d="100"/>
        </p:scale>
        <p:origin x="936" y="84"/>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C4630362-B6EB-4E67-9F01-7B8FFDAE6341}"/>
    <pc:docChg chg="custSel modSld">
      <pc:chgData name="David Mackenzie" userId="944de8d8-28df-4070-bad7-1e42c47c4ccc" providerId="ADAL" clId="{C4630362-B6EB-4E67-9F01-7B8FFDAE6341}" dt="2021-10-15T13:33:53.130" v="22" actId="700"/>
      <pc:docMkLst>
        <pc:docMk/>
      </pc:docMkLst>
      <pc:sldChg chg="addSp modSp mod modClrScheme chgLayout">
        <pc:chgData name="David Mackenzie" userId="944de8d8-28df-4070-bad7-1e42c47c4ccc" providerId="ADAL" clId="{C4630362-B6EB-4E67-9F01-7B8FFDAE6341}" dt="2021-10-15T13:33:53.130" v="22" actId="700"/>
        <pc:sldMkLst>
          <pc:docMk/>
          <pc:sldMk cId="1550112299" sldId="256"/>
        </pc:sldMkLst>
        <pc:spChg chg="mod ord">
          <ac:chgData name="David Mackenzie" userId="944de8d8-28df-4070-bad7-1e42c47c4ccc" providerId="ADAL" clId="{C4630362-B6EB-4E67-9F01-7B8FFDAE6341}" dt="2021-10-15T13:33:53.130" v="22" actId="700"/>
          <ac:spMkLst>
            <pc:docMk/>
            <pc:sldMk cId="1550112299" sldId="256"/>
            <ac:spMk id="2" creationId="{00000000-0000-0000-0000-000000000000}"/>
          </ac:spMkLst>
        </pc:spChg>
        <pc:spChg chg="mod ord">
          <ac:chgData name="David Mackenzie" userId="944de8d8-28df-4070-bad7-1e42c47c4ccc" providerId="ADAL" clId="{C4630362-B6EB-4E67-9F01-7B8FFDAE6341}" dt="2021-10-15T13:33:53.130" v="22" actId="700"/>
          <ac:spMkLst>
            <pc:docMk/>
            <pc:sldMk cId="1550112299" sldId="256"/>
            <ac:spMk id="3" creationId="{00000000-0000-0000-0000-000000000000}"/>
          </ac:spMkLst>
        </pc:spChg>
        <pc:spChg chg="add mod ord">
          <ac:chgData name="David Mackenzie" userId="944de8d8-28df-4070-bad7-1e42c47c4ccc" providerId="ADAL" clId="{C4630362-B6EB-4E67-9F01-7B8FFDAE6341}" dt="2021-10-15T13:33:53.130" v="22" actId="700"/>
          <ac:spMkLst>
            <pc:docMk/>
            <pc:sldMk cId="1550112299" sldId="256"/>
            <ac:spMk id="4" creationId="{ABADF8DF-C85B-4B50-A8DB-B4084908E2FD}"/>
          </ac:spMkLst>
        </pc:spChg>
        <pc:spChg chg="add mod ord">
          <ac:chgData name="David Mackenzie" userId="944de8d8-28df-4070-bad7-1e42c47c4ccc" providerId="ADAL" clId="{C4630362-B6EB-4E67-9F01-7B8FFDAE6341}" dt="2021-10-15T13:33:53.130" v="22" actId="700"/>
          <ac:spMkLst>
            <pc:docMk/>
            <pc:sldMk cId="1550112299" sldId="256"/>
            <ac:spMk id="5" creationId="{2814D009-47A6-4F3C-BE48-9C22E0FB2E4B}"/>
          </ac:spMkLst>
        </pc:spChg>
        <pc:spChg chg="add mod ord">
          <ac:chgData name="David Mackenzie" userId="944de8d8-28df-4070-bad7-1e42c47c4ccc" providerId="ADAL" clId="{C4630362-B6EB-4E67-9F01-7B8FFDAE6341}" dt="2021-10-15T13:33:53.130" v="22" actId="700"/>
          <ac:spMkLst>
            <pc:docMk/>
            <pc:sldMk cId="1550112299" sldId="256"/>
            <ac:spMk id="6" creationId="{1C3A9627-8893-477C-8D74-F1C7D784DC38}"/>
          </ac:spMkLst>
        </pc:spChg>
      </pc:sldChg>
      <pc:sldChg chg="modSp mod">
        <pc:chgData name="David Mackenzie" userId="944de8d8-28df-4070-bad7-1e42c47c4ccc" providerId="ADAL" clId="{C4630362-B6EB-4E67-9F01-7B8FFDAE6341}" dt="2021-10-15T13:33:47.604" v="1" actId="27636"/>
        <pc:sldMkLst>
          <pc:docMk/>
          <pc:sldMk cId="4029775595" sldId="276"/>
        </pc:sldMkLst>
        <pc:spChg chg="mod">
          <ac:chgData name="David Mackenzie" userId="944de8d8-28df-4070-bad7-1e42c47c4ccc" providerId="ADAL" clId="{C4630362-B6EB-4E67-9F01-7B8FFDAE6341}" dt="2021-10-15T13:33:47.470" v="0"/>
          <ac:spMkLst>
            <pc:docMk/>
            <pc:sldMk cId="4029775595" sldId="276"/>
            <ac:spMk id="2" creationId="{00000000-0000-0000-0000-000000000000}"/>
          </ac:spMkLst>
        </pc:spChg>
        <pc:spChg chg="mod">
          <ac:chgData name="David Mackenzie" userId="944de8d8-28df-4070-bad7-1e42c47c4ccc" providerId="ADAL" clId="{C4630362-B6EB-4E67-9F01-7B8FFDAE6341}" dt="2021-10-15T13:33:47.604" v="1" actId="27636"/>
          <ac:spMkLst>
            <pc:docMk/>
            <pc:sldMk cId="4029775595" sldId="276"/>
            <ac:spMk id="3" creationId="{00000000-0000-0000-0000-000000000000}"/>
          </ac:spMkLst>
        </pc:spChg>
      </pc:sldChg>
      <pc:sldChg chg="modSp mod">
        <pc:chgData name="David Mackenzie" userId="944de8d8-28df-4070-bad7-1e42c47c4ccc" providerId="ADAL" clId="{C4630362-B6EB-4E67-9F01-7B8FFDAE6341}" dt="2021-10-15T13:33:47.681" v="21" actId="27636"/>
        <pc:sldMkLst>
          <pc:docMk/>
          <pc:sldMk cId="973886811" sldId="320"/>
        </pc:sldMkLst>
        <pc:spChg chg="mod">
          <ac:chgData name="David Mackenzie" userId="944de8d8-28df-4070-bad7-1e42c47c4ccc" providerId="ADAL" clId="{C4630362-B6EB-4E67-9F01-7B8FFDAE6341}" dt="2021-10-15T13:33:47.470" v="0"/>
          <ac:spMkLst>
            <pc:docMk/>
            <pc:sldMk cId="973886811" sldId="320"/>
            <ac:spMk id="2" creationId="{00000000-0000-0000-0000-000000000000}"/>
          </ac:spMkLst>
        </pc:spChg>
        <pc:spChg chg="mod">
          <ac:chgData name="David Mackenzie" userId="944de8d8-28df-4070-bad7-1e42c47c4ccc" providerId="ADAL" clId="{C4630362-B6EB-4E67-9F01-7B8FFDAE6341}" dt="2021-10-15T13:33:47.681" v="21" actId="27636"/>
          <ac:spMkLst>
            <pc:docMk/>
            <pc:sldMk cId="973886811" sldId="320"/>
            <ac:spMk id="3" creationId="{00000000-0000-0000-0000-000000000000}"/>
          </ac:spMkLst>
        </pc:spChg>
      </pc:sldChg>
      <pc:sldChg chg="modSp mod">
        <pc:chgData name="David Mackenzie" userId="944de8d8-28df-4070-bad7-1e42c47c4ccc" providerId="ADAL" clId="{C4630362-B6EB-4E67-9F01-7B8FFDAE6341}" dt="2021-10-15T13:33:47.610" v="3" actId="27636"/>
        <pc:sldMkLst>
          <pc:docMk/>
          <pc:sldMk cId="521030790" sldId="362"/>
        </pc:sldMkLst>
        <pc:spChg chg="mod">
          <ac:chgData name="David Mackenzie" userId="944de8d8-28df-4070-bad7-1e42c47c4ccc" providerId="ADAL" clId="{C4630362-B6EB-4E67-9F01-7B8FFDAE6341}" dt="2021-10-15T13:33:47.610" v="3" actId="27636"/>
          <ac:spMkLst>
            <pc:docMk/>
            <pc:sldMk cId="521030790" sldId="362"/>
            <ac:spMk id="3" creationId="{00000000-0000-0000-0000-000000000000}"/>
          </ac:spMkLst>
        </pc:spChg>
      </pc:sldChg>
      <pc:sldChg chg="modSp mod">
        <pc:chgData name="David Mackenzie" userId="944de8d8-28df-4070-bad7-1e42c47c4ccc" providerId="ADAL" clId="{C4630362-B6EB-4E67-9F01-7B8FFDAE6341}" dt="2021-10-15T13:33:47.613" v="4" actId="27636"/>
        <pc:sldMkLst>
          <pc:docMk/>
          <pc:sldMk cId="3596457177" sldId="363"/>
        </pc:sldMkLst>
        <pc:spChg chg="mod">
          <ac:chgData name="David Mackenzie" userId="944de8d8-28df-4070-bad7-1e42c47c4ccc" providerId="ADAL" clId="{C4630362-B6EB-4E67-9F01-7B8FFDAE6341}" dt="2021-10-15T13:33:47.613" v="4" actId="27636"/>
          <ac:spMkLst>
            <pc:docMk/>
            <pc:sldMk cId="3596457177" sldId="363"/>
            <ac:spMk id="3" creationId="{00000000-0000-0000-0000-000000000000}"/>
          </ac:spMkLst>
        </pc:spChg>
      </pc:sldChg>
      <pc:sldChg chg="modSp mod">
        <pc:chgData name="David Mackenzie" userId="944de8d8-28df-4070-bad7-1e42c47c4ccc" providerId="ADAL" clId="{C4630362-B6EB-4E67-9F01-7B8FFDAE6341}" dt="2021-10-15T13:33:47.622" v="7" actId="27636"/>
        <pc:sldMkLst>
          <pc:docMk/>
          <pc:sldMk cId="1510959986" sldId="364"/>
        </pc:sldMkLst>
        <pc:spChg chg="mod">
          <ac:chgData name="David Mackenzie" userId="944de8d8-28df-4070-bad7-1e42c47c4ccc" providerId="ADAL" clId="{C4630362-B6EB-4E67-9F01-7B8FFDAE6341}" dt="2021-10-15T13:33:47.622" v="7" actId="27636"/>
          <ac:spMkLst>
            <pc:docMk/>
            <pc:sldMk cId="1510959986" sldId="364"/>
            <ac:spMk id="3" creationId="{00000000-0000-0000-0000-000000000000}"/>
          </ac:spMkLst>
        </pc:spChg>
      </pc:sldChg>
      <pc:sldChg chg="modSp mod">
        <pc:chgData name="David Mackenzie" userId="944de8d8-28df-4070-bad7-1e42c47c4ccc" providerId="ADAL" clId="{C4630362-B6EB-4E67-9F01-7B8FFDAE6341}" dt="2021-10-15T13:33:47.625" v="8" actId="27636"/>
        <pc:sldMkLst>
          <pc:docMk/>
          <pc:sldMk cId="924686183" sldId="365"/>
        </pc:sldMkLst>
        <pc:spChg chg="mod">
          <ac:chgData name="David Mackenzie" userId="944de8d8-28df-4070-bad7-1e42c47c4ccc" providerId="ADAL" clId="{C4630362-B6EB-4E67-9F01-7B8FFDAE6341}" dt="2021-10-15T13:33:47.470" v="0"/>
          <ac:spMkLst>
            <pc:docMk/>
            <pc:sldMk cId="924686183" sldId="365"/>
            <ac:spMk id="2" creationId="{00000000-0000-0000-0000-000000000000}"/>
          </ac:spMkLst>
        </pc:spChg>
        <pc:spChg chg="mod">
          <ac:chgData name="David Mackenzie" userId="944de8d8-28df-4070-bad7-1e42c47c4ccc" providerId="ADAL" clId="{C4630362-B6EB-4E67-9F01-7B8FFDAE6341}" dt="2021-10-15T13:33:47.625" v="8" actId="27636"/>
          <ac:spMkLst>
            <pc:docMk/>
            <pc:sldMk cId="924686183" sldId="365"/>
            <ac:spMk id="3" creationId="{00000000-0000-0000-0000-000000000000}"/>
          </ac:spMkLst>
        </pc:spChg>
      </pc:sldChg>
      <pc:sldChg chg="modSp mod">
        <pc:chgData name="David Mackenzie" userId="944de8d8-28df-4070-bad7-1e42c47c4ccc" providerId="ADAL" clId="{C4630362-B6EB-4E67-9F01-7B8FFDAE6341}" dt="2021-10-15T13:33:47.627" v="9" actId="27636"/>
        <pc:sldMkLst>
          <pc:docMk/>
          <pc:sldMk cId="1113822650" sldId="366"/>
        </pc:sldMkLst>
        <pc:spChg chg="mod">
          <ac:chgData name="David Mackenzie" userId="944de8d8-28df-4070-bad7-1e42c47c4ccc" providerId="ADAL" clId="{C4630362-B6EB-4E67-9F01-7B8FFDAE6341}" dt="2021-10-15T13:33:47.470" v="0"/>
          <ac:spMkLst>
            <pc:docMk/>
            <pc:sldMk cId="1113822650" sldId="366"/>
            <ac:spMk id="2" creationId="{00000000-0000-0000-0000-000000000000}"/>
          </ac:spMkLst>
        </pc:spChg>
        <pc:spChg chg="mod">
          <ac:chgData name="David Mackenzie" userId="944de8d8-28df-4070-bad7-1e42c47c4ccc" providerId="ADAL" clId="{C4630362-B6EB-4E67-9F01-7B8FFDAE6341}" dt="2021-10-15T13:33:47.627" v="9" actId="27636"/>
          <ac:spMkLst>
            <pc:docMk/>
            <pc:sldMk cId="1113822650" sldId="366"/>
            <ac:spMk id="3" creationId="{00000000-0000-0000-0000-000000000000}"/>
          </ac:spMkLst>
        </pc:spChg>
      </pc:sldChg>
      <pc:sldChg chg="modSp mod">
        <pc:chgData name="David Mackenzie" userId="944de8d8-28df-4070-bad7-1e42c47c4ccc" providerId="ADAL" clId="{C4630362-B6EB-4E67-9F01-7B8FFDAE6341}" dt="2021-10-15T13:33:47.635" v="11" actId="27636"/>
        <pc:sldMkLst>
          <pc:docMk/>
          <pc:sldMk cId="1902393580" sldId="367"/>
        </pc:sldMkLst>
        <pc:spChg chg="mod">
          <ac:chgData name="David Mackenzie" userId="944de8d8-28df-4070-bad7-1e42c47c4ccc" providerId="ADAL" clId="{C4630362-B6EB-4E67-9F01-7B8FFDAE6341}" dt="2021-10-15T13:33:47.470" v="0"/>
          <ac:spMkLst>
            <pc:docMk/>
            <pc:sldMk cId="1902393580" sldId="367"/>
            <ac:spMk id="2" creationId="{00000000-0000-0000-0000-000000000000}"/>
          </ac:spMkLst>
        </pc:spChg>
        <pc:spChg chg="mod">
          <ac:chgData name="David Mackenzie" userId="944de8d8-28df-4070-bad7-1e42c47c4ccc" providerId="ADAL" clId="{C4630362-B6EB-4E67-9F01-7B8FFDAE6341}" dt="2021-10-15T13:33:47.635" v="11" actId="27636"/>
          <ac:spMkLst>
            <pc:docMk/>
            <pc:sldMk cId="1902393580" sldId="367"/>
            <ac:spMk id="3" creationId="{00000000-0000-0000-0000-000000000000}"/>
          </ac:spMkLst>
        </pc:spChg>
      </pc:sldChg>
      <pc:sldChg chg="modSp mod">
        <pc:chgData name="David Mackenzie" userId="944de8d8-28df-4070-bad7-1e42c47c4ccc" providerId="ADAL" clId="{C4630362-B6EB-4E67-9F01-7B8FFDAE6341}" dt="2021-10-15T13:33:47.616" v="5" actId="27636"/>
        <pc:sldMkLst>
          <pc:docMk/>
          <pc:sldMk cId="548144769" sldId="368"/>
        </pc:sldMkLst>
        <pc:spChg chg="mod">
          <ac:chgData name="David Mackenzie" userId="944de8d8-28df-4070-bad7-1e42c47c4ccc" providerId="ADAL" clId="{C4630362-B6EB-4E67-9F01-7B8FFDAE6341}" dt="2021-10-15T13:33:47.616" v="5" actId="27636"/>
          <ac:spMkLst>
            <pc:docMk/>
            <pc:sldMk cId="548144769" sldId="368"/>
            <ac:spMk id="3" creationId="{00000000-0000-0000-0000-000000000000}"/>
          </ac:spMkLst>
        </pc:spChg>
      </pc:sldChg>
      <pc:sldChg chg="modSp mod">
        <pc:chgData name="David Mackenzie" userId="944de8d8-28df-4070-bad7-1e42c47c4ccc" providerId="ADAL" clId="{C4630362-B6EB-4E67-9F01-7B8FFDAE6341}" dt="2021-10-15T13:33:47.640" v="12" actId="27636"/>
        <pc:sldMkLst>
          <pc:docMk/>
          <pc:sldMk cId="1207618479" sldId="370"/>
        </pc:sldMkLst>
        <pc:spChg chg="mod">
          <ac:chgData name="David Mackenzie" userId="944de8d8-28df-4070-bad7-1e42c47c4ccc" providerId="ADAL" clId="{C4630362-B6EB-4E67-9F01-7B8FFDAE6341}" dt="2021-10-15T13:33:47.640" v="12" actId="27636"/>
          <ac:spMkLst>
            <pc:docMk/>
            <pc:sldMk cId="1207618479" sldId="370"/>
            <ac:spMk id="3" creationId="{00000000-0000-0000-0000-000000000000}"/>
          </ac:spMkLst>
        </pc:spChg>
      </pc:sldChg>
      <pc:sldChg chg="modSp mod">
        <pc:chgData name="David Mackenzie" userId="944de8d8-28df-4070-bad7-1e42c47c4ccc" providerId="ADAL" clId="{C4630362-B6EB-4E67-9F01-7B8FFDAE6341}" dt="2021-10-15T13:33:47.620" v="6" actId="27636"/>
        <pc:sldMkLst>
          <pc:docMk/>
          <pc:sldMk cId="1619015719" sldId="371"/>
        </pc:sldMkLst>
        <pc:spChg chg="mod">
          <ac:chgData name="David Mackenzie" userId="944de8d8-28df-4070-bad7-1e42c47c4ccc" providerId="ADAL" clId="{C4630362-B6EB-4E67-9F01-7B8FFDAE6341}" dt="2021-10-15T13:33:47.620" v="6" actId="27636"/>
          <ac:spMkLst>
            <pc:docMk/>
            <pc:sldMk cId="1619015719" sldId="371"/>
            <ac:spMk id="3" creationId="{00000000-0000-0000-0000-000000000000}"/>
          </ac:spMkLst>
        </pc:spChg>
      </pc:sldChg>
      <pc:sldChg chg="modSp mod">
        <pc:chgData name="David Mackenzie" userId="944de8d8-28df-4070-bad7-1e42c47c4ccc" providerId="ADAL" clId="{C4630362-B6EB-4E67-9F01-7B8FFDAE6341}" dt="2021-10-15T13:33:47.644" v="13" actId="27636"/>
        <pc:sldMkLst>
          <pc:docMk/>
          <pc:sldMk cId="3056973667" sldId="372"/>
        </pc:sldMkLst>
        <pc:spChg chg="mod">
          <ac:chgData name="David Mackenzie" userId="944de8d8-28df-4070-bad7-1e42c47c4ccc" providerId="ADAL" clId="{C4630362-B6EB-4E67-9F01-7B8FFDAE6341}" dt="2021-10-15T13:33:47.644" v="13" actId="27636"/>
          <ac:spMkLst>
            <pc:docMk/>
            <pc:sldMk cId="3056973667" sldId="372"/>
            <ac:spMk id="3" creationId="{00000000-0000-0000-0000-000000000000}"/>
          </ac:spMkLst>
        </pc:spChg>
      </pc:sldChg>
      <pc:sldChg chg="modSp mod">
        <pc:chgData name="David Mackenzie" userId="944de8d8-28df-4070-bad7-1e42c47c4ccc" providerId="ADAL" clId="{C4630362-B6EB-4E67-9F01-7B8FFDAE6341}" dt="2021-10-15T13:33:47.647" v="14" actId="27636"/>
        <pc:sldMkLst>
          <pc:docMk/>
          <pc:sldMk cId="2831665813" sldId="373"/>
        </pc:sldMkLst>
        <pc:spChg chg="mod">
          <ac:chgData name="David Mackenzie" userId="944de8d8-28df-4070-bad7-1e42c47c4ccc" providerId="ADAL" clId="{C4630362-B6EB-4E67-9F01-7B8FFDAE6341}" dt="2021-10-15T13:33:47.647" v="14" actId="27636"/>
          <ac:spMkLst>
            <pc:docMk/>
            <pc:sldMk cId="2831665813" sldId="373"/>
            <ac:spMk id="3" creationId="{00000000-0000-0000-0000-000000000000}"/>
          </ac:spMkLst>
        </pc:spChg>
      </pc:sldChg>
      <pc:sldChg chg="modSp mod">
        <pc:chgData name="David Mackenzie" userId="944de8d8-28df-4070-bad7-1e42c47c4ccc" providerId="ADAL" clId="{C4630362-B6EB-4E67-9F01-7B8FFDAE6341}" dt="2021-10-15T13:33:47.631" v="10" actId="27636"/>
        <pc:sldMkLst>
          <pc:docMk/>
          <pc:sldMk cId="267721821" sldId="374"/>
        </pc:sldMkLst>
        <pc:spChg chg="mod">
          <ac:chgData name="David Mackenzie" userId="944de8d8-28df-4070-bad7-1e42c47c4ccc" providerId="ADAL" clId="{C4630362-B6EB-4E67-9F01-7B8FFDAE6341}" dt="2021-10-15T13:33:47.631" v="10" actId="27636"/>
          <ac:spMkLst>
            <pc:docMk/>
            <pc:sldMk cId="267721821" sldId="374"/>
            <ac:spMk id="3" creationId="{00000000-0000-0000-0000-000000000000}"/>
          </ac:spMkLst>
        </pc:spChg>
      </pc:sldChg>
      <pc:sldChg chg="modSp mod">
        <pc:chgData name="David Mackenzie" userId="944de8d8-28df-4070-bad7-1e42c47c4ccc" providerId="ADAL" clId="{C4630362-B6EB-4E67-9F01-7B8FFDAE6341}" dt="2021-10-15T13:33:47.652" v="15" actId="27636"/>
        <pc:sldMkLst>
          <pc:docMk/>
          <pc:sldMk cId="214944129" sldId="375"/>
        </pc:sldMkLst>
        <pc:spChg chg="mod">
          <ac:chgData name="David Mackenzie" userId="944de8d8-28df-4070-bad7-1e42c47c4ccc" providerId="ADAL" clId="{C4630362-B6EB-4E67-9F01-7B8FFDAE6341}" dt="2021-10-15T13:33:47.470" v="0"/>
          <ac:spMkLst>
            <pc:docMk/>
            <pc:sldMk cId="214944129" sldId="375"/>
            <ac:spMk id="2" creationId="{00000000-0000-0000-0000-000000000000}"/>
          </ac:spMkLst>
        </pc:spChg>
        <pc:spChg chg="mod">
          <ac:chgData name="David Mackenzie" userId="944de8d8-28df-4070-bad7-1e42c47c4ccc" providerId="ADAL" clId="{C4630362-B6EB-4E67-9F01-7B8FFDAE6341}" dt="2021-10-15T13:33:47.652" v="15" actId="27636"/>
          <ac:spMkLst>
            <pc:docMk/>
            <pc:sldMk cId="214944129" sldId="375"/>
            <ac:spMk id="3" creationId="{00000000-0000-0000-0000-000000000000}"/>
          </ac:spMkLst>
        </pc:spChg>
      </pc:sldChg>
      <pc:sldChg chg="modSp mod">
        <pc:chgData name="David Mackenzie" userId="944de8d8-28df-4070-bad7-1e42c47c4ccc" providerId="ADAL" clId="{C4630362-B6EB-4E67-9F01-7B8FFDAE6341}" dt="2021-10-15T13:33:47.657" v="16" actId="27636"/>
        <pc:sldMkLst>
          <pc:docMk/>
          <pc:sldMk cId="3426752534" sldId="376"/>
        </pc:sldMkLst>
        <pc:spChg chg="mod">
          <ac:chgData name="David Mackenzie" userId="944de8d8-28df-4070-bad7-1e42c47c4ccc" providerId="ADAL" clId="{C4630362-B6EB-4E67-9F01-7B8FFDAE6341}" dt="2021-10-15T13:33:47.657" v="16" actId="27636"/>
          <ac:spMkLst>
            <pc:docMk/>
            <pc:sldMk cId="3426752534" sldId="376"/>
            <ac:spMk id="3" creationId="{00000000-0000-0000-0000-000000000000}"/>
          </ac:spMkLst>
        </pc:spChg>
      </pc:sldChg>
      <pc:sldChg chg="modSp mod">
        <pc:chgData name="David Mackenzie" userId="944de8d8-28df-4070-bad7-1e42c47c4ccc" providerId="ADAL" clId="{C4630362-B6EB-4E67-9F01-7B8FFDAE6341}" dt="2021-10-15T13:33:47.667" v="18" actId="27636"/>
        <pc:sldMkLst>
          <pc:docMk/>
          <pc:sldMk cId="1722898288" sldId="377"/>
        </pc:sldMkLst>
        <pc:spChg chg="mod">
          <ac:chgData name="David Mackenzie" userId="944de8d8-28df-4070-bad7-1e42c47c4ccc" providerId="ADAL" clId="{C4630362-B6EB-4E67-9F01-7B8FFDAE6341}" dt="2021-10-15T13:33:47.667" v="18" actId="27636"/>
          <ac:spMkLst>
            <pc:docMk/>
            <pc:sldMk cId="1722898288" sldId="377"/>
            <ac:spMk id="3" creationId="{00000000-0000-0000-0000-000000000000}"/>
          </ac:spMkLst>
        </pc:spChg>
      </pc:sldChg>
      <pc:sldChg chg="modSp mod">
        <pc:chgData name="David Mackenzie" userId="944de8d8-28df-4070-bad7-1e42c47c4ccc" providerId="ADAL" clId="{C4630362-B6EB-4E67-9F01-7B8FFDAE6341}" dt="2021-10-15T13:33:47.672" v="19" actId="27636"/>
        <pc:sldMkLst>
          <pc:docMk/>
          <pc:sldMk cId="1435479438" sldId="378"/>
        </pc:sldMkLst>
        <pc:spChg chg="mod">
          <ac:chgData name="David Mackenzie" userId="944de8d8-28df-4070-bad7-1e42c47c4ccc" providerId="ADAL" clId="{C4630362-B6EB-4E67-9F01-7B8FFDAE6341}" dt="2021-10-15T13:33:47.672" v="19" actId="27636"/>
          <ac:spMkLst>
            <pc:docMk/>
            <pc:sldMk cId="1435479438" sldId="378"/>
            <ac:spMk id="3" creationId="{00000000-0000-0000-0000-000000000000}"/>
          </ac:spMkLst>
        </pc:spChg>
      </pc:sldChg>
      <pc:sldChg chg="modSp mod">
        <pc:chgData name="David Mackenzie" userId="944de8d8-28df-4070-bad7-1e42c47c4ccc" providerId="ADAL" clId="{C4630362-B6EB-4E67-9F01-7B8FFDAE6341}" dt="2021-10-15T13:33:47.662" v="17" actId="27636"/>
        <pc:sldMkLst>
          <pc:docMk/>
          <pc:sldMk cId="917419036" sldId="379"/>
        </pc:sldMkLst>
        <pc:spChg chg="mod">
          <ac:chgData name="David Mackenzie" userId="944de8d8-28df-4070-bad7-1e42c47c4ccc" providerId="ADAL" clId="{C4630362-B6EB-4E67-9F01-7B8FFDAE6341}" dt="2021-10-15T13:33:47.662" v="17" actId="27636"/>
          <ac:spMkLst>
            <pc:docMk/>
            <pc:sldMk cId="917419036" sldId="379"/>
            <ac:spMk id="3" creationId="{00000000-0000-0000-0000-000000000000}"/>
          </ac:spMkLst>
        </pc:spChg>
      </pc:sldChg>
      <pc:sldChg chg="modSp mod">
        <pc:chgData name="David Mackenzie" userId="944de8d8-28df-4070-bad7-1e42c47c4ccc" providerId="ADAL" clId="{C4630362-B6EB-4E67-9F01-7B8FFDAE6341}" dt="2021-10-15T13:33:47.677" v="20" actId="27636"/>
        <pc:sldMkLst>
          <pc:docMk/>
          <pc:sldMk cId="2114614056" sldId="380"/>
        </pc:sldMkLst>
        <pc:spChg chg="mod">
          <ac:chgData name="David Mackenzie" userId="944de8d8-28df-4070-bad7-1e42c47c4ccc" providerId="ADAL" clId="{C4630362-B6EB-4E67-9F01-7B8FFDAE6341}" dt="2021-10-15T13:33:47.470" v="0"/>
          <ac:spMkLst>
            <pc:docMk/>
            <pc:sldMk cId="2114614056" sldId="380"/>
            <ac:spMk id="2" creationId="{00000000-0000-0000-0000-000000000000}"/>
          </ac:spMkLst>
        </pc:spChg>
        <pc:spChg chg="mod">
          <ac:chgData name="David Mackenzie" userId="944de8d8-28df-4070-bad7-1e42c47c4ccc" providerId="ADAL" clId="{C4630362-B6EB-4E67-9F01-7B8FFDAE6341}" dt="2021-10-15T13:33:47.677" v="20" actId="27636"/>
          <ac:spMkLst>
            <pc:docMk/>
            <pc:sldMk cId="2114614056" sldId="380"/>
            <ac:spMk id="3" creationId="{00000000-0000-0000-0000-000000000000}"/>
          </ac:spMkLst>
        </pc:spChg>
      </pc:sldChg>
      <pc:sldChg chg="modSp mod">
        <pc:chgData name="David Mackenzie" userId="944de8d8-28df-4070-bad7-1e42c47c4ccc" providerId="ADAL" clId="{C4630362-B6EB-4E67-9F01-7B8FFDAE6341}" dt="2021-10-15T13:33:47.607" v="2" actId="27636"/>
        <pc:sldMkLst>
          <pc:docMk/>
          <pc:sldMk cId="3214631591" sldId="381"/>
        </pc:sldMkLst>
        <pc:spChg chg="mod">
          <ac:chgData name="David Mackenzie" userId="944de8d8-28df-4070-bad7-1e42c47c4ccc" providerId="ADAL" clId="{C4630362-B6EB-4E67-9F01-7B8FFDAE6341}" dt="2021-10-15T13:33:47.470" v="0"/>
          <ac:spMkLst>
            <pc:docMk/>
            <pc:sldMk cId="3214631591" sldId="381"/>
            <ac:spMk id="2" creationId="{00000000-0000-0000-0000-000000000000}"/>
          </ac:spMkLst>
        </pc:spChg>
        <pc:spChg chg="mod">
          <ac:chgData name="David Mackenzie" userId="944de8d8-28df-4070-bad7-1e42c47c4ccc" providerId="ADAL" clId="{C4630362-B6EB-4E67-9F01-7B8FFDAE6341}" dt="2021-10-15T13:33:47.607" v="2" actId="27636"/>
          <ac:spMkLst>
            <pc:docMk/>
            <pc:sldMk cId="3214631591" sldId="38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 learn about the file system</a:t>
            </a:r>
            <a:r>
              <a:rPr lang="en-US" baseline="0" dirty="0"/>
              <a:t> and input and output</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dirty="0"/>
          </a:p>
        </p:txBody>
      </p:sp>
    </p:spTree>
    <p:extLst>
      <p:ext uri="{BB962C8B-B14F-4D97-AF65-F5344CB8AC3E}">
        <p14:creationId xmlns:p14="http://schemas.microsoft.com/office/powerpoint/2010/main" val="42481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general, a file can be opened</a:t>
            </a:r>
            <a:r>
              <a:rPr lang="en-GB" baseline="0" dirty="0"/>
              <a:t> by more than one process. There will be two file tables – a public file table (maintained by the OS) and a process dependent table (one for each process)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a:p>
        </p:txBody>
      </p:sp>
    </p:spTree>
    <p:extLst>
      <p:ext uri="{BB962C8B-B14F-4D97-AF65-F5344CB8AC3E}">
        <p14:creationId xmlns:p14="http://schemas.microsoft.com/office/powerpoint/2010/main" val="211917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File allocation</a:t>
            </a:r>
            <a:r>
              <a:rPr lang="en-GB" baseline="0" dirty="0"/>
              <a:t> methods are:</a:t>
            </a:r>
          </a:p>
          <a:p>
            <a:pPr marL="171450" indent="-171450">
              <a:buFont typeface="Arial" panose="020B0604020202020204" pitchFamily="34" charset="0"/>
              <a:buChar char="•"/>
            </a:pPr>
            <a:r>
              <a:rPr lang="en-GB" baseline="0" dirty="0"/>
              <a:t>Contiguous</a:t>
            </a:r>
          </a:p>
          <a:p>
            <a:pPr marL="171450" indent="-171450">
              <a:buFont typeface="Arial" panose="020B0604020202020204" pitchFamily="34" charset="0"/>
              <a:buChar char="•"/>
            </a:pPr>
            <a:r>
              <a:rPr lang="en-GB" baseline="0" dirty="0"/>
              <a:t>Linked</a:t>
            </a:r>
          </a:p>
          <a:p>
            <a:pPr marL="171450" indent="-171450">
              <a:buFont typeface="Arial" panose="020B0604020202020204" pitchFamily="34" charset="0"/>
              <a:buChar char="•"/>
            </a:pPr>
            <a:r>
              <a:rPr lang="en-GB" baseline="0" dirty="0"/>
              <a:t>Indexed</a:t>
            </a:r>
          </a:p>
          <a:p>
            <a:pPr marL="171450" indent="-171450">
              <a:buFont typeface="Arial" panose="020B0604020202020204" pitchFamily="34" charset="0"/>
              <a:buChar char="•"/>
            </a:pPr>
            <a:r>
              <a:rPr lang="en-GB" baseline="0" dirty="0"/>
              <a:t>Bitmap</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Contiguous allocation is simple, it supports random access, but wastes space. Frequently modified files will have trouble with deleting and insertion.</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In linked allocation, the operating system maintains a linked list (current block points to the next) of the blocks in memory. It is highly flexible and saves memory,  however, one can only access data in the right sequence, i.e. must go from the start of the list to reach a block later on in it.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Indexed allocation is flexible, dynamic and supports variable size files and gives random access. A memory overhead is present since index information also needs to be stored.</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Bit map is also a popular method.</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a:p>
        </p:txBody>
      </p:sp>
    </p:spTree>
    <p:extLst>
      <p:ext uri="{BB962C8B-B14F-4D97-AF65-F5344CB8AC3E}">
        <p14:creationId xmlns:p14="http://schemas.microsoft.com/office/powerpoint/2010/main" val="2446747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Users</a:t>
            </a:r>
            <a:r>
              <a:rPr lang="en-GB" baseline="0" dirty="0"/>
              <a:t> will like to modify, append or search a file. The access methods for a file are: </a:t>
            </a:r>
          </a:p>
          <a:p>
            <a:pPr marL="171450" indent="-171450">
              <a:buFont typeface="Arial" panose="020B0604020202020204" pitchFamily="34" charset="0"/>
              <a:buChar char="•"/>
            </a:pPr>
            <a:r>
              <a:rPr lang="en-GB" baseline="0" dirty="0"/>
              <a:t>Sequential</a:t>
            </a:r>
          </a:p>
          <a:p>
            <a:pPr marL="171450" indent="-171450">
              <a:buFont typeface="Arial" panose="020B0604020202020204" pitchFamily="34" charset="0"/>
              <a:buChar char="•"/>
            </a:pPr>
            <a:r>
              <a:rPr lang="en-GB" baseline="0" dirty="0"/>
              <a:t>Direct/relative/random</a:t>
            </a:r>
          </a:p>
          <a:p>
            <a:pPr marL="171450" indent="-171450">
              <a:buFont typeface="Arial" panose="020B0604020202020204" pitchFamily="34" charset="0"/>
              <a:buChar char="•"/>
            </a:pPr>
            <a:r>
              <a:rPr lang="en-GB" baseline="0" dirty="0"/>
              <a:t>Index</a:t>
            </a: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a:p>
        </p:txBody>
      </p:sp>
    </p:spTree>
    <p:extLst>
      <p:ext uri="{BB962C8B-B14F-4D97-AF65-F5344CB8AC3E}">
        <p14:creationId xmlns:p14="http://schemas.microsoft.com/office/powerpoint/2010/main" val="390952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head is</a:t>
            </a:r>
            <a:r>
              <a:rPr lang="en-GB" baseline="0" dirty="0"/>
              <a:t> not drawn in the larger figure, but can be seen in the smaller disk icon.</a:t>
            </a:r>
          </a:p>
          <a:p>
            <a:endParaRPr lang="en-GB" baseline="0" dirty="0"/>
          </a:p>
          <a:p>
            <a:r>
              <a:rPr lang="en-GB" sz="1200" kern="1200" dirty="0">
                <a:solidFill>
                  <a:schemeClr val="tx1"/>
                </a:solidFill>
                <a:effectLst/>
                <a:latin typeface="+mn-lt"/>
                <a:ea typeface="+mn-ea"/>
                <a:cs typeface="+mn-cs"/>
              </a:rPr>
              <a:t>The hard disk consists of multiple platters, each of which is divided into </a:t>
            </a:r>
            <a:r>
              <a:rPr lang="en-GB" sz="1200" b="0" kern="1200" dirty="0">
                <a:solidFill>
                  <a:schemeClr val="tx1"/>
                </a:solidFill>
                <a:effectLst/>
                <a:latin typeface="+mn-lt"/>
                <a:ea typeface="+mn-ea"/>
                <a:cs typeface="+mn-cs"/>
              </a:rPr>
              <a:t>tracks</a:t>
            </a:r>
            <a:r>
              <a:rPr lang="en-GB" sz="1200" kern="1200" dirty="0">
                <a:solidFill>
                  <a:schemeClr val="tx1"/>
                </a:solidFill>
                <a:effectLst/>
                <a:latin typeface="+mn-lt"/>
                <a:ea typeface="+mn-ea"/>
                <a:cs typeface="+mn-cs"/>
              </a:rPr>
              <a:t>. There are nearly a thousand tracks on a 3.5 inch hard disk. The tracks are subdivided into </a:t>
            </a:r>
            <a:r>
              <a:rPr lang="en-GB" sz="1200" b="1" kern="1200" dirty="0">
                <a:solidFill>
                  <a:schemeClr val="tx1"/>
                </a:solidFill>
                <a:effectLst/>
                <a:latin typeface="+mn-lt"/>
                <a:ea typeface="+mn-ea"/>
                <a:cs typeface="+mn-cs"/>
              </a:rPr>
              <a:t>sectors</a:t>
            </a:r>
            <a:r>
              <a:rPr lang="en-GB" sz="1200" kern="1200" dirty="0">
                <a:solidFill>
                  <a:schemeClr val="tx1"/>
                </a:solidFill>
                <a:effectLst/>
                <a:latin typeface="+mn-lt"/>
                <a:ea typeface="+mn-ea"/>
                <a:cs typeface="+mn-cs"/>
              </a:rPr>
              <a:t> of size 512 bytes.</a:t>
            </a:r>
          </a:p>
          <a:p>
            <a:r>
              <a:rPr lang="en-GB" sz="1200" kern="1200" dirty="0">
                <a:solidFill>
                  <a:schemeClr val="tx1"/>
                </a:solidFill>
                <a:effectLst/>
                <a:latin typeface="+mn-lt"/>
                <a:ea typeface="+mn-ea"/>
                <a:cs typeface="+mn-cs"/>
              </a:rPr>
              <a:t>A group of tracks with the same track number, on different platters, is a </a:t>
            </a:r>
            <a:r>
              <a:rPr lang="en-GB" sz="1200" b="0" kern="1200" dirty="0">
                <a:solidFill>
                  <a:schemeClr val="tx1"/>
                </a:solidFill>
                <a:effectLst/>
                <a:latin typeface="+mn-lt"/>
                <a:ea typeface="+mn-ea"/>
                <a:cs typeface="+mn-cs"/>
              </a:rPr>
              <a:t>cylinder. </a:t>
            </a:r>
            <a:r>
              <a:rPr lang="en-GB" sz="1200" kern="1200" dirty="0">
                <a:solidFill>
                  <a:schemeClr val="tx1"/>
                </a:solidFill>
                <a:effectLst/>
                <a:latin typeface="+mn-lt"/>
                <a:ea typeface="+mn-ea"/>
                <a:cs typeface="+mn-cs"/>
              </a:rPr>
              <a:t>There are normally 1024 tracks on a hard disk. </a:t>
            </a:r>
          </a:p>
          <a:p>
            <a:r>
              <a:rPr lang="en-GB" sz="1200" kern="1200" dirty="0">
                <a:solidFill>
                  <a:schemeClr val="tx1"/>
                </a:solidFill>
                <a:effectLst/>
                <a:latin typeface="+mn-lt"/>
                <a:ea typeface="+mn-ea"/>
                <a:cs typeface="+mn-cs"/>
              </a:rPr>
              <a:t>Files are stored in a single contiguous area of disk space. </a:t>
            </a:r>
          </a:p>
          <a:p>
            <a:endParaRPr lang="en-US" dirty="0"/>
          </a:p>
          <a:p>
            <a:r>
              <a:rPr lang="en-US" dirty="0"/>
              <a:t>Logical files will be mapped</a:t>
            </a:r>
            <a:r>
              <a:rPr lang="en-US" baseline="0" dirty="0"/>
              <a:t> to a section in the disk, virtual cylinder-head-sector.</a:t>
            </a:r>
          </a:p>
          <a:p>
            <a:r>
              <a:rPr lang="en-US" baseline="0" dirty="0"/>
              <a:t>To find a target sector, mechanically move the head to the correct cylinder and rotate the spindle till the correct sector.</a:t>
            </a:r>
          </a:p>
          <a:p>
            <a:r>
              <a:rPr lang="en-US" baseline="0" dirty="0"/>
              <a:t>Disk scheduling is done to reduce latency and gives almost a random access. </a:t>
            </a:r>
            <a:r>
              <a:rPr lang="en-GB" b="0" dirty="0"/>
              <a:t>Disk scheduling a</a:t>
            </a:r>
            <a:r>
              <a:rPr lang="en-GB" dirty="0"/>
              <a:t>lgorithms are used to reduce the total seek time of any file/data.</a:t>
            </a:r>
            <a:endParaRPr lang="en-US" dirty="0"/>
          </a:p>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a:p>
        </p:txBody>
      </p:sp>
    </p:spTree>
    <p:extLst>
      <p:ext uri="{BB962C8B-B14F-4D97-AF65-F5344CB8AC3E}">
        <p14:creationId xmlns:p14="http://schemas.microsoft.com/office/powerpoint/2010/main" val="102756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Disk Scheduling </a:t>
            </a:r>
            <a:r>
              <a:rPr lang="en-GB" dirty="0"/>
              <a:t>Algorithms are used to reduce the total seek time of any file/data.</a:t>
            </a:r>
            <a:endParaRPr lang="en-US" dirty="0"/>
          </a:p>
          <a:p>
            <a:endParaRPr lang="en-US" dirty="0"/>
          </a:p>
          <a:p>
            <a:r>
              <a:rPr lang="en-GB" dirty="0"/>
              <a:t>Some of the algorithms are:</a:t>
            </a:r>
          </a:p>
          <a:p>
            <a:pPr marL="171450" indent="-171450">
              <a:buFont typeface="Arial" panose="020B0604020202020204" pitchFamily="34" charset="0"/>
              <a:buChar char="•"/>
            </a:pPr>
            <a:r>
              <a:rPr lang="en-GB" dirty="0"/>
              <a:t>RSS,  Random scheduling</a:t>
            </a:r>
          </a:p>
          <a:p>
            <a:pPr marL="171450" indent="-171450">
              <a:buFont typeface="Arial" panose="020B0604020202020204" pitchFamily="34" charset="0"/>
              <a:buChar char="•"/>
            </a:pPr>
            <a:r>
              <a:rPr lang="en-GB" dirty="0"/>
              <a:t>FIFO, First in First out scheduling</a:t>
            </a:r>
          </a:p>
          <a:p>
            <a:pPr marL="171450" indent="-171450">
              <a:buFont typeface="Arial" panose="020B0604020202020204" pitchFamily="34" charset="0"/>
              <a:buChar char="•"/>
            </a:pPr>
            <a:r>
              <a:rPr lang="en-GB" dirty="0"/>
              <a:t>LIFO, last in first out scheduling</a:t>
            </a:r>
          </a:p>
          <a:p>
            <a:pPr marL="171450" indent="-171450">
              <a:buFont typeface="Arial" panose="020B0604020202020204" pitchFamily="34" charset="0"/>
              <a:buChar char="•"/>
            </a:pPr>
            <a:r>
              <a:rPr lang="en-GB" dirty="0"/>
              <a:t>Shortest</a:t>
            </a:r>
            <a:r>
              <a:rPr lang="en-GB" baseline="0" dirty="0"/>
              <a:t> Seek first scheduling</a:t>
            </a:r>
          </a:p>
          <a:p>
            <a:pPr marL="171450" indent="-171450">
              <a:buFont typeface="Arial" panose="020B0604020202020204" pitchFamily="34" charset="0"/>
              <a:buChar char="•"/>
            </a:pPr>
            <a:r>
              <a:rPr lang="en-GB" baseline="0" dirty="0"/>
              <a:t>Elevator Algorithm (or SCAN)- move the head in one direction till the end (like an elevator)</a:t>
            </a:r>
          </a:p>
          <a:p>
            <a:pPr marL="171450" indent="-171450">
              <a:buFont typeface="Arial" panose="020B0604020202020204" pitchFamily="34" charset="0"/>
              <a:buChar char="•"/>
            </a:pPr>
            <a:r>
              <a:rPr lang="en-GB" baseline="0" dirty="0"/>
              <a:t>Circular SCAN– variation of the elevator algorithm</a:t>
            </a:r>
          </a:p>
          <a:p>
            <a:pPr marL="171450" indent="-171450">
              <a:buFont typeface="Arial" panose="020B0604020202020204" pitchFamily="34" charset="0"/>
              <a:buChar char="•"/>
            </a:pPr>
            <a:r>
              <a:rPr lang="en-GB" baseline="0" dirty="0"/>
              <a:t>N-Step-Scan scheduling</a:t>
            </a:r>
          </a:p>
          <a:p>
            <a:pPr marL="171450" indent="-171450">
              <a:buFont typeface="Arial" panose="020B0604020202020204" pitchFamily="34" charset="0"/>
              <a:buChar char="•"/>
            </a:pPr>
            <a:r>
              <a:rPr lang="en-GB" baseline="0" dirty="0"/>
              <a:t>FSCAN Scheduling</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a:p>
        </p:txBody>
      </p:sp>
    </p:spTree>
    <p:extLst>
      <p:ext uri="{BB962C8B-B14F-4D97-AF65-F5344CB8AC3E}">
        <p14:creationId xmlns:p14="http://schemas.microsoft.com/office/powerpoint/2010/main" val="518867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many </a:t>
            </a:r>
            <a:r>
              <a:rPr lang="en-GB" dirty="0" err="1"/>
              <a:t>Input/Output</a:t>
            </a:r>
            <a:r>
              <a:rPr lang="en-GB" dirty="0"/>
              <a:t> devices to</a:t>
            </a:r>
            <a:r>
              <a:rPr lang="en-GB" baseline="0" dirty="0"/>
              <a:t> computers. Input devices include: keyboard, mouse, touch pads, joy stick, etc. Output devices include monitors, printers, etc. Communication devices include network card, wireless card, etc.</a:t>
            </a:r>
          </a:p>
          <a:p>
            <a:endParaRPr lang="en-GB" baseline="0" dirty="0"/>
          </a:p>
          <a:p>
            <a:r>
              <a:rPr lang="en-GB" baseline="0" dirty="0"/>
              <a:t>Each of these I/O devices is a different type. They all behave slightly differently. We need specific device driver software to interface with them.</a:t>
            </a:r>
          </a:p>
          <a:p>
            <a:r>
              <a:rPr lang="en-GB" baseline="0" dirty="0"/>
              <a:t>There are four methods to handle I/O devices:</a:t>
            </a:r>
          </a:p>
          <a:p>
            <a:pPr marL="628650" lvl="1" indent="-171450">
              <a:buFont typeface="Arial" panose="020B0604020202020204" pitchFamily="34" charset="0"/>
              <a:buChar char="•"/>
            </a:pPr>
            <a:r>
              <a:rPr lang="en-GB" dirty="0"/>
              <a:t>Polled (direct control by the CPU)</a:t>
            </a:r>
          </a:p>
          <a:p>
            <a:pPr marL="628650" lvl="1" indent="-171450">
              <a:buFont typeface="Arial" panose="020B0604020202020204" pitchFamily="34" charset="0"/>
              <a:buChar char="•"/>
            </a:pPr>
            <a:r>
              <a:rPr lang="en-GB" dirty="0"/>
              <a:t>Interrupt</a:t>
            </a:r>
          </a:p>
          <a:p>
            <a:pPr marL="628650" lvl="1" indent="-171450">
              <a:buFont typeface="Arial" panose="020B0604020202020204" pitchFamily="34" charset="0"/>
              <a:buChar char="•"/>
            </a:pPr>
            <a:r>
              <a:rPr lang="en-GB" dirty="0"/>
              <a:t>DMA</a:t>
            </a:r>
          </a:p>
          <a:p>
            <a:pPr marL="628650" lvl="1" indent="-171450">
              <a:buFont typeface="Arial" panose="020B0604020202020204" pitchFamily="34" charset="0"/>
              <a:buChar char="•"/>
            </a:pPr>
            <a:r>
              <a:rPr lang="en-GB" dirty="0"/>
              <a:t>I/O channel</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a:p>
        </p:txBody>
      </p:sp>
    </p:spTree>
    <p:extLst>
      <p:ext uri="{BB962C8B-B14F-4D97-AF65-F5344CB8AC3E}">
        <p14:creationId xmlns:p14="http://schemas.microsoft.com/office/powerpoint/2010/main" val="190216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Polling is a popular method for I/O control.</a:t>
            </a:r>
          </a:p>
          <a:p>
            <a:r>
              <a:rPr lang="en-GB" dirty="0"/>
              <a:t>Here,</a:t>
            </a:r>
            <a:r>
              <a:rPr lang="en-GB" baseline="0" dirty="0"/>
              <a:t> the CPU </a:t>
            </a:r>
            <a:r>
              <a:rPr lang="en-GB" dirty="0"/>
              <a:t>waits for the</a:t>
            </a:r>
            <a:r>
              <a:rPr lang="en-GB" baseline="0" dirty="0"/>
              <a:t> I/O device </a:t>
            </a:r>
            <a:r>
              <a:rPr lang="en-GB" dirty="0"/>
              <a:t>to indicate that it is ready. It is a busy wait process. It is simple, but</a:t>
            </a:r>
            <a:r>
              <a:rPr lang="en-GB" baseline="0" dirty="0"/>
              <a:t> wastes CPU time.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16</a:t>
            </a:fld>
            <a:endParaRPr lang="en-US"/>
          </a:p>
        </p:txBody>
      </p:sp>
    </p:spTree>
    <p:extLst>
      <p:ext uri="{BB962C8B-B14F-4D97-AF65-F5344CB8AC3E}">
        <p14:creationId xmlns:p14="http://schemas.microsoft.com/office/powerpoint/2010/main" val="234985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assumed that students are somehow familiar with interrupts.</a:t>
            </a:r>
          </a:p>
          <a:p>
            <a:endParaRPr lang="en-GB" baseline="0" dirty="0"/>
          </a:p>
          <a:p>
            <a:r>
              <a:rPr lang="en-GB" baseline="0" dirty="0"/>
              <a:t>Interrupts are signals from the I/O device to notify the CPU to initiate actions related to the I/O device. The CPU stops the program it is running when interrupted, saves the current state in the stack, jumps to the interrupt service routine and executes the code (thus servicing the I/O device). If there are multiple interrupts, they can be handled based on the priority of the interrupt. </a:t>
            </a:r>
          </a:p>
          <a:p>
            <a:r>
              <a:rPr lang="en-GB" baseline="0" dirty="0"/>
              <a:t>Sometimes nested interrupts are allowed. Nested interrupt means one interrupt service routine gets interrupted in the middle and it enters the same interrupt service routine again for another operation.</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17</a:t>
            </a:fld>
            <a:endParaRPr lang="en-US"/>
          </a:p>
        </p:txBody>
      </p:sp>
    </p:spTree>
    <p:extLst>
      <p:ext uri="{BB962C8B-B14F-4D97-AF65-F5344CB8AC3E}">
        <p14:creationId xmlns:p14="http://schemas.microsoft.com/office/powerpoint/2010/main" val="4178343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assumed that students are somehow familiar with interrupts.</a:t>
            </a:r>
            <a:endParaRPr lang="en-US" baseline="0" dirty="0"/>
          </a:p>
          <a:p>
            <a:endParaRPr lang="en-US" baseline="0" dirty="0"/>
          </a:p>
          <a:p>
            <a:r>
              <a:rPr lang="en-US" dirty="0"/>
              <a:t>Interrupts provide</a:t>
            </a:r>
            <a:r>
              <a:rPr lang="en-US" baseline="0" dirty="0"/>
              <a:t> better I/O response times than</a:t>
            </a:r>
            <a:r>
              <a:rPr lang="en-US" dirty="0"/>
              <a:t> polling. However, the overhead of interrupts may scale up as the number of peripherals increases.</a:t>
            </a:r>
          </a:p>
          <a:p>
            <a:r>
              <a:rPr lang="en-GB" dirty="0"/>
              <a:t>Interruptions could also lead to unpredictable and unstable CPU states,</a:t>
            </a:r>
            <a:r>
              <a:rPr lang="en-GB" baseline="0" dirty="0"/>
              <a:t> (due to limited stack memory space and repeated nested interrupts). </a:t>
            </a:r>
          </a:p>
          <a:p>
            <a:endParaRPr lang="en-GB" baseline="0" dirty="0"/>
          </a:p>
          <a:p>
            <a:r>
              <a:rPr lang="en-GB" dirty="0"/>
              <a:t>Although RTX supports Cortex-M interrupts, interrupts are usually only used to set event flags.</a:t>
            </a:r>
            <a:endParaRPr lang="en-US" dirty="0"/>
          </a:p>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18</a:t>
            </a:fld>
            <a:endParaRPr lang="en-US"/>
          </a:p>
        </p:txBody>
      </p:sp>
    </p:spTree>
    <p:extLst>
      <p:ext uri="{BB962C8B-B14F-4D97-AF65-F5344CB8AC3E}">
        <p14:creationId xmlns:p14="http://schemas.microsoft.com/office/powerpoint/2010/main" val="4178343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t>
            </a:r>
            <a:r>
              <a:rPr lang="en-GB" baseline="0" dirty="0"/>
              <a:t> i</a:t>
            </a:r>
            <a:r>
              <a:rPr lang="en-GB" dirty="0"/>
              <a:t>nterrupt example is given in this slide.</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19</a:t>
            </a:fld>
            <a:endParaRPr lang="en-US"/>
          </a:p>
        </p:txBody>
      </p:sp>
    </p:spTree>
    <p:extLst>
      <p:ext uri="{BB962C8B-B14F-4D97-AF65-F5344CB8AC3E}">
        <p14:creationId xmlns:p14="http://schemas.microsoft.com/office/powerpoint/2010/main" val="78902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module we learnt about “Virtual memory”.</a:t>
            </a:r>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298631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 Memory Access is a hardware unit, which works in parallel with CPU</a:t>
            </a:r>
            <a:r>
              <a:rPr lang="en-GB" baseline="0" dirty="0"/>
              <a:t> and handles the I/O operations. The CPU configures the DMA chip and initiates the data transfer from peripheral to memory or vice versa.</a:t>
            </a:r>
          </a:p>
          <a:p>
            <a:r>
              <a:rPr lang="en-US" dirty="0"/>
              <a:t>Various configurable options:</a:t>
            </a:r>
          </a:p>
          <a:p>
            <a:pPr lvl="1"/>
            <a:r>
              <a:rPr lang="en-US" sz="1800" dirty="0"/>
              <a:t>Number of data items to copy</a:t>
            </a:r>
          </a:p>
          <a:p>
            <a:pPr lvl="1"/>
            <a:r>
              <a:rPr lang="en-US" sz="1800" dirty="0"/>
              <a:t>Source and destination addresses can </a:t>
            </a:r>
            <a:br>
              <a:rPr lang="en-US" sz="1800" dirty="0"/>
            </a:br>
            <a:r>
              <a:rPr lang="en-US" sz="1800" dirty="0"/>
              <a:t>be fixed or change (e.g. increment, </a:t>
            </a:r>
            <a:br>
              <a:rPr lang="en-US" sz="1800" dirty="0"/>
            </a:br>
            <a:r>
              <a:rPr lang="en-US" sz="1800" dirty="0"/>
              <a:t>decrement)</a:t>
            </a:r>
          </a:p>
          <a:p>
            <a:pPr lvl="1"/>
            <a:r>
              <a:rPr lang="en-US" sz="1800" dirty="0"/>
              <a:t>Size of data item</a:t>
            </a:r>
          </a:p>
          <a:p>
            <a:pPr lvl="1"/>
            <a:r>
              <a:rPr lang="en-US" sz="1800" dirty="0"/>
              <a:t>When transfer starts</a:t>
            </a:r>
          </a:p>
          <a:p>
            <a:r>
              <a:rPr lang="en-GB" dirty="0"/>
              <a:t>DMA can interrupt the CPU</a:t>
            </a:r>
            <a:r>
              <a:rPr lang="en-GB" baseline="0" dirty="0"/>
              <a:t> at the end of data transfer.</a:t>
            </a:r>
          </a:p>
          <a:p>
            <a:r>
              <a:rPr lang="en-GB" baseline="0" dirty="0"/>
              <a:t>CPU can do useful work when I/O data transfer is monitored by DMA.</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20</a:t>
            </a:fld>
            <a:endParaRPr lang="en-US"/>
          </a:p>
        </p:txBody>
      </p:sp>
    </p:spTree>
    <p:extLst>
      <p:ext uri="{BB962C8B-B14F-4D97-AF65-F5344CB8AC3E}">
        <p14:creationId xmlns:p14="http://schemas.microsoft.com/office/powerpoint/2010/main" val="2258222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I/O Channels or I/O processors can handle I/O operations and free the CPU. The I/O</a:t>
            </a:r>
            <a:r>
              <a:rPr lang="en-GB" baseline="0" dirty="0"/>
              <a:t> processor can share memory with the CPU but the CPU need not intervene with I/O processor for data transfer to I/O.</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21</a:t>
            </a:fld>
            <a:endParaRPr lang="en-US"/>
          </a:p>
        </p:txBody>
      </p:sp>
    </p:spTree>
    <p:extLst>
      <p:ext uri="{BB962C8B-B14F-4D97-AF65-F5344CB8AC3E}">
        <p14:creationId xmlns:p14="http://schemas.microsoft.com/office/powerpoint/2010/main" val="2891173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module</a:t>
            </a:r>
            <a:r>
              <a:rPr lang="en-US" baseline="0" dirty="0"/>
              <a:t> will cover RTX real time operating system.</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22</a:t>
            </a:fld>
            <a:endParaRPr lang="en-US"/>
          </a:p>
        </p:txBody>
      </p:sp>
    </p:spTree>
    <p:extLst>
      <p:ext uri="{BB962C8B-B14F-4D97-AF65-F5344CB8AC3E}">
        <p14:creationId xmlns:p14="http://schemas.microsoft.com/office/powerpoint/2010/main" val="38254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module we learnt about “Virtual memory”. In this module we learn the above topics mentioned in the slide.</a:t>
            </a:r>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298631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Technically, peripherals</a:t>
            </a:r>
            <a:r>
              <a:rPr lang="en-GB" baseline="0" dirty="0"/>
              <a:t> also include storage devices such as hard drives, flash drivers, etc. File systems and I/O devices look like a memory location most of the time and look like a part of memory hierarchy. Files are a group of data stored in contiguous logical address space (not necessarily contiguous physical address space). The operating system provides support for reading or writing into a file or an I/O device.</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270536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above picture shows, the file</a:t>
            </a:r>
            <a:r>
              <a:rPr lang="en-GB" baseline="0" dirty="0"/>
              <a:t> system is managed by the operating system so that a user can have easy access to it. </a:t>
            </a:r>
          </a:p>
          <a:p>
            <a:r>
              <a:rPr lang="en-GB" baseline="0" dirty="0"/>
              <a:t>What the user sees is the file system interface. The files are in the physical memory in locations managed by the OS.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a:p>
        </p:txBody>
      </p:sp>
    </p:spTree>
    <p:extLst>
      <p:ext uri="{BB962C8B-B14F-4D97-AF65-F5344CB8AC3E}">
        <p14:creationId xmlns:p14="http://schemas.microsoft.com/office/powerpoint/2010/main" val="211059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Files</a:t>
            </a:r>
            <a:r>
              <a:rPr lang="en-GB" baseline="0" dirty="0"/>
              <a:t> have multiple pages and there are multiple files per user. There can be multiple partitions on one disk or one partition on multiple disks. Data structures maintained by the operating system keep track of files and keep the files attributes in a directory; both directories and files are stored on the disk.</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a:p>
        </p:txBody>
      </p:sp>
    </p:spTree>
    <p:extLst>
      <p:ext uri="{BB962C8B-B14F-4D97-AF65-F5344CB8AC3E}">
        <p14:creationId xmlns:p14="http://schemas.microsoft.com/office/powerpoint/2010/main" val="427599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Directory structures</a:t>
            </a:r>
            <a:r>
              <a:rPr lang="en-GB" baseline="0" dirty="0"/>
              <a:t> can be single level, two-level or tree-structured.</a:t>
            </a:r>
          </a:p>
          <a:p>
            <a:r>
              <a:rPr lang="en-GB" baseline="0" dirty="0"/>
              <a:t>In a single level directory - all files are in one directory.</a:t>
            </a:r>
          </a:p>
          <a:p>
            <a:r>
              <a:rPr lang="en-GB" baseline="0" dirty="0"/>
              <a:t>In a two-level directory - there is a main directory and user directory. Each user has a directory as a single-level directory.</a:t>
            </a:r>
          </a:p>
          <a:p>
            <a:r>
              <a:rPr lang="en-GB" baseline="0" dirty="0"/>
              <a:t>In a tree-structured directory, the concepts of a path and working directory are present.</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422152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Files are data/program represented as a block in a</a:t>
            </a:r>
            <a:r>
              <a:rPr lang="en-GB" baseline="0" dirty="0"/>
              <a:t> contiguous logical address (not physical address). These files can be divided into records and fields.</a:t>
            </a:r>
          </a:p>
          <a:p>
            <a:endParaRPr lang="en-GB" baseline="0" dirty="0"/>
          </a:p>
          <a:p>
            <a:r>
              <a:rPr lang="en-GB" baseline="0" dirty="0"/>
              <a:t>There are two types of files: Non-structured and structured. Non-structured files are simply bytes of data and they are easy to handle, but difficult to search for a specific unit of data.</a:t>
            </a:r>
          </a:p>
          <a:p>
            <a:r>
              <a:rPr lang="en-GB" baseline="0" dirty="0"/>
              <a:t>A structured file has a logical organization. It is easy to modify, search and manage at the record level. However, it is complicated compared to a non-structured file.</a:t>
            </a:r>
          </a:p>
          <a:p>
            <a:r>
              <a:rPr lang="en-GB" baseline="0" dirty="0"/>
              <a:t>Both structured and non-structured files can exist and the operating system can support both.</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8</a:t>
            </a:fld>
            <a:endParaRPr lang="en-US"/>
          </a:p>
        </p:txBody>
      </p:sp>
    </p:spTree>
    <p:extLst>
      <p:ext uri="{BB962C8B-B14F-4D97-AF65-F5344CB8AC3E}">
        <p14:creationId xmlns:p14="http://schemas.microsoft.com/office/powerpoint/2010/main" val="240357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a:t>
            </a:r>
            <a:r>
              <a:rPr lang="en-GB" baseline="0" dirty="0"/>
              <a:t> modern embedded systems, even though equipped with file systems, do not support directories. These are “Flat” file structures. File attributes include: Name, ID, size, type, creation . Modified date, permission/protection, location and directory information. There will also be a file control block.</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a:p>
        </p:txBody>
      </p:sp>
    </p:spTree>
    <p:extLst>
      <p:ext uri="{BB962C8B-B14F-4D97-AF65-F5344CB8AC3E}">
        <p14:creationId xmlns:p14="http://schemas.microsoft.com/office/powerpoint/2010/main" val="4065864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7257803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8347177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6246153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1521422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04983255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27164397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6279336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2149836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73310727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1763186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8528132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7650505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6238787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49972494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36379567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05306148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21399298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90306653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082730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850823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290177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3676163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98000826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7631630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338851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938335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803197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90563118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16480539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538240757"/>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115011522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08378333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871912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412090002"/>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819462826"/>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738013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4541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6572039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0020148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1653605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8356606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21974466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28" r:id="rId42"/>
    <p:sldLayoutId id="2147483724" r:id="rId43"/>
    <p:sldLayoutId id="2147483725" r:id="rId44"/>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ADF8DF-C85B-4B50-A8DB-B4084908E2FD}"/>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2814D009-47A6-4F3C-BE48-9C22E0FB2E4B}"/>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1C3A9627-8893-477C-8D74-F1C7D784DC38}"/>
              </a:ext>
            </a:extLst>
          </p:cNvPr>
          <p:cNvSpPr>
            <a:spLocks noGrp="1"/>
          </p:cNvSpPr>
          <p:nvPr>
            <p:ph type="body" sz="quarter" idx="14"/>
          </p:nvPr>
        </p:nvSpPr>
        <p:spPr/>
        <p:txBody>
          <a:bodyPr/>
          <a:lstStyle/>
          <a:p>
            <a:endParaRPr lang="en-GB"/>
          </a:p>
        </p:txBody>
      </p:sp>
      <p:sp>
        <p:nvSpPr>
          <p:cNvPr id="2" name="Title 1"/>
          <p:cNvSpPr>
            <a:spLocks noGrp="1"/>
          </p:cNvSpPr>
          <p:nvPr>
            <p:ph type="title"/>
          </p:nvPr>
        </p:nvSpPr>
        <p:spPr/>
        <p:txBody>
          <a:bodyPr/>
          <a:lstStyle/>
          <a:p>
            <a:r>
              <a:rPr lang="en-GB" dirty="0"/>
              <a:t>File System and I/O</a:t>
            </a:r>
            <a:br>
              <a:rPr lang="en-GB" dirty="0"/>
            </a:br>
            <a:endParaRPr lang="en-US" dirty="0"/>
          </a:p>
        </p:txBody>
      </p:sp>
      <p:sp>
        <p:nvSpPr>
          <p:cNvPr id="3" name="Subtitle 2"/>
          <p:cNvSpPr>
            <a:spLocks noGrp="1"/>
          </p:cNvSpPr>
          <p:nvPr>
            <p:ph type="subTitle" idx="1"/>
          </p:nvPr>
        </p:nvSpPr>
        <p:spPr/>
        <p:txBody>
          <a:bodyPr/>
          <a:lstStyle/>
          <a:p>
            <a:r>
              <a:rPr lang="en-GB" dirty="0"/>
              <a:t>Operating System Lab-in-a-Box</a:t>
            </a:r>
            <a:endParaRPr lang="en-US" dirty="0"/>
          </a:p>
        </p:txBody>
      </p:sp>
    </p:spTree>
    <p:extLst>
      <p:ext uri="{BB962C8B-B14F-4D97-AF65-F5344CB8AC3E}">
        <p14:creationId xmlns:p14="http://schemas.microsoft.com/office/powerpoint/2010/main" val="155011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Open Files</a:t>
            </a:r>
            <a:endParaRPr lang="en-US" dirty="0"/>
          </a:p>
        </p:txBody>
      </p:sp>
      <p:sp>
        <p:nvSpPr>
          <p:cNvPr id="2" name="Content Placeholder 1"/>
          <p:cNvSpPr>
            <a:spLocks noGrp="1"/>
          </p:cNvSpPr>
          <p:nvPr>
            <p:ph idx="1"/>
          </p:nvPr>
        </p:nvSpPr>
        <p:spPr/>
        <p:txBody>
          <a:bodyPr/>
          <a:lstStyle/>
          <a:p>
            <a:r>
              <a:rPr lang="en-GB" dirty="0"/>
              <a:t>A file can usually be opened by multiple processes, unless otherwise specified by open file locking</a:t>
            </a:r>
          </a:p>
          <a:p>
            <a:r>
              <a:rPr lang="en-GB" dirty="0"/>
              <a:t>Two file tables</a:t>
            </a:r>
          </a:p>
          <a:p>
            <a:pPr lvl="1"/>
            <a:r>
              <a:rPr lang="en-GB" dirty="0"/>
              <a:t>Public file table maintained by OS and is independent of processes</a:t>
            </a:r>
          </a:p>
          <a:p>
            <a:pPr lvl="5"/>
            <a:r>
              <a:rPr lang="en-GB" dirty="0"/>
              <a:t>Location on the disk, access time, size and so on</a:t>
            </a:r>
          </a:p>
          <a:p>
            <a:pPr lvl="5"/>
            <a:r>
              <a:rPr lang="en-GB" dirty="0"/>
              <a:t>File open counter, if can be reopened, this is to count the number of times the file is opened</a:t>
            </a:r>
          </a:p>
          <a:p>
            <a:pPr lvl="5"/>
            <a:r>
              <a:rPr lang="en-GB" dirty="0"/>
              <a:t>Access rights</a:t>
            </a:r>
          </a:p>
          <a:p>
            <a:pPr lvl="5"/>
            <a:endParaRPr lang="en-GB" dirty="0"/>
          </a:p>
          <a:p>
            <a:pPr lvl="4"/>
            <a:r>
              <a:rPr lang="en-GB" dirty="0"/>
              <a:t>Process dependent table, unique to the process and keep tracks of all files that is currently accessed by the process.</a:t>
            </a:r>
          </a:p>
          <a:p>
            <a:pPr lvl="5"/>
            <a:r>
              <a:rPr lang="en-GB" dirty="0"/>
              <a:t>File pointer, points to recently read/write location</a:t>
            </a:r>
          </a:p>
          <a:p>
            <a:pPr lvl="5"/>
            <a:r>
              <a:rPr lang="en-GB" dirty="0"/>
              <a:t>Pointer to the entry in the public file table</a:t>
            </a:r>
          </a:p>
          <a:p>
            <a:pPr lvl="5"/>
            <a:endParaRPr lang="en-GB" dirty="0"/>
          </a:p>
        </p:txBody>
      </p:sp>
    </p:spTree>
    <p:extLst>
      <p:ext uri="{BB962C8B-B14F-4D97-AF65-F5344CB8AC3E}">
        <p14:creationId xmlns:p14="http://schemas.microsoft.com/office/powerpoint/2010/main" val="111382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Allocation Methods</a:t>
            </a:r>
            <a:endParaRPr lang="en-US" dirty="0"/>
          </a:p>
        </p:txBody>
      </p:sp>
      <p:sp>
        <p:nvSpPr>
          <p:cNvPr id="2" name="Content Placeholder 1"/>
          <p:cNvSpPr>
            <a:spLocks noGrp="1"/>
          </p:cNvSpPr>
          <p:nvPr>
            <p:ph idx="1"/>
          </p:nvPr>
        </p:nvSpPr>
        <p:spPr>
          <a:xfrm>
            <a:off x="475130" y="964871"/>
            <a:ext cx="11162170" cy="4808400"/>
          </a:xfrm>
        </p:spPr>
        <p:txBody>
          <a:bodyPr/>
          <a:lstStyle/>
          <a:p>
            <a:r>
              <a:rPr lang="en-GB" dirty="0"/>
              <a:t>Contiguous Allocation</a:t>
            </a:r>
          </a:p>
          <a:p>
            <a:pPr lvl="1"/>
            <a:r>
              <a:rPr lang="en-GB" dirty="0"/>
              <a:t>Simple to implement as only the start and size of the file are needed</a:t>
            </a:r>
          </a:p>
          <a:p>
            <a:pPr lvl="1"/>
            <a:r>
              <a:rPr lang="en-GB" dirty="0"/>
              <a:t>Support Random Access</a:t>
            </a:r>
          </a:p>
          <a:p>
            <a:pPr lvl="1"/>
            <a:r>
              <a:rPr lang="en-GB" dirty="0"/>
              <a:t>But waste space and cannot deal with variable size</a:t>
            </a:r>
          </a:p>
          <a:p>
            <a:pPr lvl="1"/>
            <a:r>
              <a:rPr lang="en-GB" dirty="0"/>
              <a:t>How to delete? Insert? – Frequently modified files will have troubles</a:t>
            </a:r>
          </a:p>
          <a:p>
            <a:r>
              <a:rPr lang="en-GB" dirty="0"/>
              <a:t>Linked Allocation</a:t>
            </a:r>
          </a:p>
          <a:p>
            <a:pPr lvl="1"/>
            <a:r>
              <a:rPr lang="en-GB" dirty="0"/>
              <a:t>Linked list, current block will points to the next block</a:t>
            </a:r>
          </a:p>
          <a:p>
            <a:pPr lvl="1"/>
            <a:r>
              <a:rPr lang="en-GB" dirty="0"/>
              <a:t>Highly flexible in terms of saving memory space</a:t>
            </a:r>
          </a:p>
          <a:p>
            <a:pPr lvl="1"/>
            <a:r>
              <a:rPr lang="en-GB" dirty="0"/>
              <a:t>However, can only access in the right sequence</a:t>
            </a:r>
          </a:p>
          <a:p>
            <a:r>
              <a:rPr lang="en-GB" dirty="0"/>
              <a:t>Indexed Allocation (Could also be multilevel)</a:t>
            </a:r>
          </a:p>
          <a:p>
            <a:pPr lvl="1"/>
            <a:r>
              <a:rPr lang="en-GB" dirty="0"/>
              <a:t>Flexible and dynamic, support variable size file and random access</a:t>
            </a:r>
          </a:p>
          <a:p>
            <a:pPr lvl="1"/>
            <a:r>
              <a:rPr lang="en-GB" dirty="0"/>
              <a:t>Memory overhead and have to access disk at least two times</a:t>
            </a:r>
          </a:p>
          <a:p>
            <a:pPr lvl="1"/>
            <a:r>
              <a:rPr lang="en-GB" dirty="0"/>
              <a:t>Cache some of the index table to improve performance</a:t>
            </a:r>
          </a:p>
          <a:p>
            <a:r>
              <a:rPr lang="en-GB" dirty="0"/>
              <a:t>Bitmap is also a generic method widely used to manage free spaces</a:t>
            </a:r>
          </a:p>
          <a:p>
            <a:pPr lvl="1"/>
            <a:endParaRPr lang="en-GB" dirty="0"/>
          </a:p>
        </p:txBody>
      </p:sp>
    </p:spTree>
    <p:extLst>
      <p:ext uri="{BB962C8B-B14F-4D97-AF65-F5344CB8AC3E}">
        <p14:creationId xmlns:p14="http://schemas.microsoft.com/office/powerpoint/2010/main" val="26772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Accessing A File</a:t>
            </a:r>
            <a:endParaRPr lang="en-US" dirty="0"/>
          </a:p>
        </p:txBody>
      </p:sp>
      <p:sp>
        <p:nvSpPr>
          <p:cNvPr id="2" name="Content Placeholder 1"/>
          <p:cNvSpPr>
            <a:spLocks noGrp="1"/>
          </p:cNvSpPr>
          <p:nvPr>
            <p:ph idx="1"/>
          </p:nvPr>
        </p:nvSpPr>
        <p:spPr/>
        <p:txBody>
          <a:bodyPr/>
          <a:lstStyle/>
          <a:p>
            <a:r>
              <a:rPr lang="en-GB" dirty="0"/>
              <a:t>Modify, append or search (inside the file) -  read/write </a:t>
            </a:r>
          </a:p>
          <a:p>
            <a:r>
              <a:rPr lang="en-GB" dirty="0"/>
              <a:t>Access methods</a:t>
            </a:r>
          </a:p>
          <a:p>
            <a:pPr lvl="1"/>
            <a:r>
              <a:rPr lang="en-GB" dirty="0"/>
              <a:t>Sequential – heritage of tape file system</a:t>
            </a:r>
          </a:p>
          <a:p>
            <a:pPr lvl="5"/>
            <a:r>
              <a:rPr lang="en-GB" dirty="0"/>
              <a:t>Read/write next</a:t>
            </a:r>
          </a:p>
          <a:p>
            <a:pPr lvl="5"/>
            <a:r>
              <a:rPr lang="en-GB" dirty="0"/>
              <a:t>Reset</a:t>
            </a:r>
          </a:p>
          <a:p>
            <a:pPr lvl="5"/>
            <a:r>
              <a:rPr lang="en-GB" dirty="0"/>
              <a:t>Skip forward/backward</a:t>
            </a:r>
          </a:p>
          <a:p>
            <a:pPr lvl="1"/>
            <a:r>
              <a:rPr lang="en-GB" dirty="0"/>
              <a:t>Direct/Relative/Random – more hard disk</a:t>
            </a:r>
          </a:p>
          <a:p>
            <a:pPr lvl="5"/>
            <a:r>
              <a:rPr lang="en-GB" dirty="0"/>
              <a:t>Read/Write </a:t>
            </a:r>
            <a:r>
              <a:rPr lang="en-GB" i="1" dirty="0"/>
              <a:t>n</a:t>
            </a:r>
          </a:p>
          <a:p>
            <a:pPr lvl="5"/>
            <a:endParaRPr lang="en-GB" i="1" dirty="0"/>
          </a:p>
          <a:p>
            <a:pPr lvl="4"/>
            <a:r>
              <a:rPr lang="en-GB" dirty="0"/>
              <a:t>Index – fast for search and database</a:t>
            </a:r>
            <a:endParaRPr lang="en-US" dirty="0"/>
          </a:p>
        </p:txBody>
      </p:sp>
    </p:spTree>
    <p:extLst>
      <p:ext uri="{BB962C8B-B14F-4D97-AF65-F5344CB8AC3E}">
        <p14:creationId xmlns:p14="http://schemas.microsoft.com/office/powerpoint/2010/main" val="190239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Disk</a:t>
            </a:r>
            <a:endParaRPr lang="en-US" dirty="0"/>
          </a:p>
        </p:txBody>
      </p:sp>
      <p:sp>
        <p:nvSpPr>
          <p:cNvPr id="2" name="Content Placeholder 1"/>
          <p:cNvSpPr>
            <a:spLocks noGrp="1"/>
          </p:cNvSpPr>
          <p:nvPr>
            <p:ph idx="1"/>
          </p:nvPr>
        </p:nvSpPr>
        <p:spPr>
          <a:xfrm>
            <a:off x="472582" y="1000727"/>
            <a:ext cx="6116477" cy="5543507"/>
          </a:xfrm>
        </p:spPr>
        <p:txBody>
          <a:bodyPr/>
          <a:lstStyle/>
          <a:p>
            <a:r>
              <a:rPr lang="en-GB" dirty="0"/>
              <a:t>Logical file will be eventually mapped to a section in the disk</a:t>
            </a:r>
          </a:p>
          <a:p>
            <a:r>
              <a:rPr lang="en-GB" dirty="0"/>
              <a:t>Virtual Cylinder-head-sector (CHS)</a:t>
            </a:r>
          </a:p>
          <a:p>
            <a:endParaRPr lang="en-GB" dirty="0"/>
          </a:p>
          <a:p>
            <a:r>
              <a:rPr lang="en-GB" dirty="0"/>
              <a:t>To find the target sector</a:t>
            </a:r>
          </a:p>
          <a:p>
            <a:pPr lvl="2"/>
            <a:r>
              <a:rPr lang="en-GB" dirty="0"/>
              <a:t>Mechanically move the head to the correct cylinder</a:t>
            </a:r>
          </a:p>
          <a:p>
            <a:pPr lvl="2"/>
            <a:r>
              <a:rPr lang="en-GB" dirty="0"/>
              <a:t>Rotate the spindle and wait until the correct sector</a:t>
            </a:r>
          </a:p>
          <a:p>
            <a:pPr lvl="2"/>
            <a:endParaRPr lang="en-GB" dirty="0"/>
          </a:p>
          <a:p>
            <a:r>
              <a:rPr lang="en-GB" dirty="0"/>
              <a:t>Disk Scheduling</a:t>
            </a:r>
          </a:p>
          <a:p>
            <a:pPr lvl="1"/>
            <a:r>
              <a:rPr lang="en-GB" dirty="0"/>
              <a:t>To reduce latency</a:t>
            </a:r>
          </a:p>
          <a:p>
            <a:pPr lvl="1"/>
            <a:r>
              <a:rPr lang="en-GB" dirty="0"/>
              <a:t>Assume random access</a:t>
            </a:r>
          </a:p>
          <a:p>
            <a:pPr lvl="2"/>
            <a:endParaRPr lang="en-GB" dirty="0"/>
          </a:p>
          <a:p>
            <a:endParaRPr lang="en-GB" dirty="0"/>
          </a:p>
          <a:p>
            <a:endParaRPr lang="en-GB"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767" y="1082963"/>
            <a:ext cx="5494058" cy="484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61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Disk Scheduling Or I/O Scheduling</a:t>
            </a:r>
            <a:endParaRPr lang="en-US" dirty="0"/>
          </a:p>
        </p:txBody>
      </p:sp>
      <p:sp>
        <p:nvSpPr>
          <p:cNvPr id="2" name="Content Placeholder 1"/>
          <p:cNvSpPr>
            <a:spLocks noGrp="1"/>
          </p:cNvSpPr>
          <p:nvPr>
            <p:ph idx="1"/>
          </p:nvPr>
        </p:nvSpPr>
        <p:spPr>
          <a:xfrm>
            <a:off x="454651" y="1000730"/>
            <a:ext cx="11155753" cy="4680000"/>
          </a:xfrm>
        </p:spPr>
        <p:txBody>
          <a:bodyPr/>
          <a:lstStyle/>
          <a:p>
            <a:r>
              <a:rPr lang="en-GB" dirty="0"/>
              <a:t>We have already introduced some scheduling techniques, possible to use them here</a:t>
            </a:r>
          </a:p>
          <a:p>
            <a:r>
              <a:rPr lang="en-GB" dirty="0"/>
              <a:t>Random Scheduling (RSS), FIFO, LIFO, shortest seek first</a:t>
            </a:r>
          </a:p>
          <a:p>
            <a:pPr marL="0" indent="0">
              <a:buNone/>
            </a:pPr>
            <a:endParaRPr lang="en-GB" dirty="0"/>
          </a:p>
          <a:p>
            <a:r>
              <a:rPr lang="en-GB" dirty="0"/>
              <a:t>Elevator algorithm: or SCAN, move the head in only one direction and stop if any request for the current cylinder (utilize locality?)</a:t>
            </a:r>
          </a:p>
          <a:p>
            <a:r>
              <a:rPr lang="en-GB" dirty="0"/>
              <a:t>Circular Scan: the circular variant of the elevator algorithm</a:t>
            </a:r>
          </a:p>
          <a:p>
            <a:r>
              <a:rPr lang="en-GB" dirty="0"/>
              <a:t>What if request of the current cylinder keep coming? – stiff arm (starvation)</a:t>
            </a:r>
          </a:p>
          <a:p>
            <a:endParaRPr lang="en-GB" dirty="0"/>
          </a:p>
          <a:p>
            <a:r>
              <a:rPr lang="en-GB" dirty="0"/>
              <a:t>N-Step-Scan: queues are consists of several sub-queues (elevator algorithm) of N request. New request won’t affect the head if the queue is already long enough</a:t>
            </a:r>
          </a:p>
          <a:p>
            <a:r>
              <a:rPr lang="en-GB" dirty="0"/>
              <a:t>FSCAN: two queues, during the current scan cycle, all new requests are pushed to the other queue.</a:t>
            </a:r>
          </a:p>
        </p:txBody>
      </p:sp>
    </p:spTree>
    <p:extLst>
      <p:ext uri="{BB962C8B-B14F-4D97-AF65-F5344CB8AC3E}">
        <p14:creationId xmlns:p14="http://schemas.microsoft.com/office/powerpoint/2010/main" val="305697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I/O</a:t>
            </a:r>
            <a:endParaRPr lang="en-US" dirty="0"/>
          </a:p>
        </p:txBody>
      </p:sp>
      <p:sp>
        <p:nvSpPr>
          <p:cNvPr id="2" name="Content Placeholder 1"/>
          <p:cNvSpPr>
            <a:spLocks noGrp="1"/>
          </p:cNvSpPr>
          <p:nvPr>
            <p:ph idx="1"/>
          </p:nvPr>
        </p:nvSpPr>
        <p:spPr>
          <a:xfrm>
            <a:off x="481546" y="1000729"/>
            <a:ext cx="11155753" cy="4680000"/>
          </a:xfrm>
        </p:spPr>
        <p:txBody>
          <a:bodyPr/>
          <a:lstStyle/>
          <a:p>
            <a:r>
              <a:rPr lang="en-GB" dirty="0"/>
              <a:t>A wide range of devices</a:t>
            </a:r>
            <a:r>
              <a:rPr lang="en-US" dirty="0"/>
              <a:t>. Unity is nowhere from achievable</a:t>
            </a:r>
          </a:p>
          <a:p>
            <a:r>
              <a:rPr lang="en-GB" dirty="0"/>
              <a:t>An example – Mouse</a:t>
            </a:r>
          </a:p>
          <a:p>
            <a:pPr lvl="1"/>
            <a:r>
              <a:rPr lang="en-GB" dirty="0"/>
              <a:t>How many buttons? Two plus a scroll wheel? (Check </a:t>
            </a:r>
            <a:r>
              <a:rPr lang="en-GB" dirty="0" err="1"/>
              <a:t>Razer</a:t>
            </a:r>
            <a:r>
              <a:rPr lang="en-GB" dirty="0"/>
              <a:t> mice)</a:t>
            </a:r>
          </a:p>
          <a:p>
            <a:pPr lvl="1"/>
            <a:r>
              <a:rPr lang="en-GB" dirty="0"/>
              <a:t>Communication protocols?</a:t>
            </a:r>
          </a:p>
          <a:p>
            <a:pPr lvl="5"/>
            <a:r>
              <a:rPr lang="en-GB" dirty="0"/>
              <a:t>PS/2</a:t>
            </a:r>
          </a:p>
          <a:p>
            <a:pPr lvl="5"/>
            <a:r>
              <a:rPr lang="en-GB" dirty="0"/>
              <a:t>USB</a:t>
            </a:r>
          </a:p>
          <a:p>
            <a:pPr lvl="5"/>
            <a:r>
              <a:rPr lang="en-GB" dirty="0"/>
              <a:t>Wireless</a:t>
            </a:r>
          </a:p>
          <a:p>
            <a:pPr lvl="5"/>
            <a:r>
              <a:rPr lang="en-GB" dirty="0"/>
              <a:t>…</a:t>
            </a:r>
          </a:p>
          <a:p>
            <a:pPr lvl="4"/>
            <a:r>
              <a:rPr lang="en-GB" dirty="0"/>
              <a:t>Drivers?</a:t>
            </a:r>
          </a:p>
          <a:p>
            <a:r>
              <a:rPr lang="en-GB" dirty="0"/>
              <a:t>There are four major approaches to handle I/O devices:</a:t>
            </a:r>
          </a:p>
          <a:p>
            <a:pPr lvl="1"/>
            <a:r>
              <a:rPr lang="en-GB" dirty="0"/>
              <a:t>Polled (direct control by the CPU)</a:t>
            </a:r>
          </a:p>
          <a:p>
            <a:pPr lvl="1"/>
            <a:r>
              <a:rPr lang="en-GB" dirty="0"/>
              <a:t>Interrupt</a:t>
            </a:r>
          </a:p>
          <a:p>
            <a:pPr lvl="1"/>
            <a:r>
              <a:rPr lang="en-GB" dirty="0"/>
              <a:t>DMA</a:t>
            </a:r>
          </a:p>
          <a:p>
            <a:pPr lvl="1"/>
            <a:r>
              <a:rPr lang="en-GB" dirty="0"/>
              <a:t>I/O channel</a:t>
            </a:r>
          </a:p>
          <a:p>
            <a:pPr lvl="1"/>
            <a:endParaRPr lang="en-GB" dirty="0"/>
          </a:p>
        </p:txBody>
      </p:sp>
    </p:spTree>
    <p:extLst>
      <p:ext uri="{BB962C8B-B14F-4D97-AF65-F5344CB8AC3E}">
        <p14:creationId xmlns:p14="http://schemas.microsoft.com/office/powerpoint/2010/main" val="2831665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Direct Control</a:t>
            </a:r>
            <a:endParaRPr lang="en-US" dirty="0"/>
          </a:p>
        </p:txBody>
      </p:sp>
      <p:sp>
        <p:nvSpPr>
          <p:cNvPr id="2" name="Content Placeholder 1"/>
          <p:cNvSpPr>
            <a:spLocks noGrp="1"/>
          </p:cNvSpPr>
          <p:nvPr>
            <p:ph idx="1"/>
          </p:nvPr>
        </p:nvSpPr>
        <p:spPr/>
        <p:txBody>
          <a:bodyPr/>
          <a:lstStyle/>
          <a:p>
            <a:r>
              <a:rPr lang="en-GB" dirty="0"/>
              <a:t>On-board peripherals – write/read configuration register is a standard practice</a:t>
            </a:r>
          </a:p>
          <a:p>
            <a:r>
              <a:rPr lang="en-GB" dirty="0"/>
              <a:t>Polling?</a:t>
            </a:r>
          </a:p>
          <a:p>
            <a:pPr marL="538162" lvl="1" indent="0">
              <a:buNone/>
            </a:pPr>
            <a:r>
              <a:rPr lang="en-GB" i="1" dirty="0"/>
              <a:t>	void main(){</a:t>
            </a:r>
          </a:p>
          <a:p>
            <a:pPr marL="538162" lvl="1" indent="0">
              <a:buNone/>
            </a:pPr>
            <a:r>
              <a:rPr lang="en-GB" i="1" dirty="0"/>
              <a:t>		while(</a:t>
            </a:r>
            <a:r>
              <a:rPr lang="en-GB" i="1" dirty="0" err="1"/>
              <a:t>check_IO_status</a:t>
            </a:r>
            <a:r>
              <a:rPr lang="en-GB" i="1" dirty="0"/>
              <a:t> ()){</a:t>
            </a:r>
          </a:p>
          <a:p>
            <a:pPr marL="538162" lvl="1" indent="0">
              <a:buNone/>
            </a:pPr>
            <a:r>
              <a:rPr lang="en-GB" i="1" dirty="0"/>
              <a:t>			…...</a:t>
            </a:r>
          </a:p>
          <a:p>
            <a:pPr marL="538162" lvl="1" indent="0">
              <a:buNone/>
            </a:pPr>
            <a:r>
              <a:rPr lang="en-GB" i="1" dirty="0"/>
              <a:t>		}</a:t>
            </a:r>
          </a:p>
          <a:p>
            <a:pPr marL="538162" lvl="1" indent="0">
              <a:buNone/>
            </a:pPr>
            <a:r>
              <a:rPr lang="en-GB" i="1" dirty="0"/>
              <a:t>	}</a:t>
            </a:r>
          </a:p>
          <a:p>
            <a:pPr lvl="1"/>
            <a:r>
              <a:rPr lang="en-GB" dirty="0"/>
              <a:t>Busy waiting until I/O finishes</a:t>
            </a:r>
          </a:p>
          <a:p>
            <a:pPr lvl="1"/>
            <a:r>
              <a:rPr lang="en-GB" dirty="0"/>
              <a:t>Simple but a wasteful of CPU</a:t>
            </a:r>
          </a:p>
        </p:txBody>
      </p:sp>
    </p:spTree>
    <p:extLst>
      <p:ext uri="{BB962C8B-B14F-4D97-AF65-F5344CB8AC3E}">
        <p14:creationId xmlns:p14="http://schemas.microsoft.com/office/powerpoint/2010/main" val="21494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Interrupt</a:t>
            </a:r>
            <a:endParaRPr lang="en-US" dirty="0"/>
          </a:p>
        </p:txBody>
      </p:sp>
      <p:sp>
        <p:nvSpPr>
          <p:cNvPr id="2" name="Content Placeholder 1"/>
          <p:cNvSpPr>
            <a:spLocks noGrp="1"/>
          </p:cNvSpPr>
          <p:nvPr>
            <p:ph idx="1"/>
          </p:nvPr>
        </p:nvSpPr>
        <p:spPr>
          <a:xfrm>
            <a:off x="466823" y="1097100"/>
            <a:ext cx="11155753" cy="4680000"/>
          </a:xfrm>
        </p:spPr>
        <p:txBody>
          <a:bodyPr/>
          <a:lstStyle/>
          <a:p>
            <a:r>
              <a:rPr lang="en-GB" dirty="0"/>
              <a:t>I/O will notify the CPU when its job is done. Then the interrupt service routine (ISR, or handler), a piece of (usually short) code is triggered to deal with the I/O.</a:t>
            </a:r>
          </a:p>
          <a:p>
            <a:r>
              <a:rPr lang="en-US" dirty="0"/>
              <a:t>Fundamental mechanism of microcontrollers</a:t>
            </a:r>
          </a:p>
          <a:p>
            <a:pPr lvl="1"/>
            <a:r>
              <a:rPr lang="en-US" sz="1800" dirty="0"/>
              <a:t>Provides efficient event-based processing rather than polling</a:t>
            </a:r>
          </a:p>
          <a:p>
            <a:pPr lvl="1"/>
            <a:r>
              <a:rPr lang="en-US" sz="1800" dirty="0"/>
              <a:t>Provides quick response to events regardless</a:t>
            </a:r>
            <a:r>
              <a:rPr lang="en-US" sz="1800" baseline="30000" dirty="0"/>
              <a:t>*</a:t>
            </a:r>
            <a:r>
              <a:rPr lang="en-US" sz="1800" dirty="0"/>
              <a:t> of program state, complexity, location</a:t>
            </a:r>
          </a:p>
          <a:p>
            <a:pPr lvl="1"/>
            <a:r>
              <a:rPr lang="en-US" sz="1800" dirty="0"/>
              <a:t>Allows many multithreaded embedded systems to be responsive without an operating system (specifically task scheduler)</a:t>
            </a:r>
          </a:p>
          <a:p>
            <a:endParaRPr lang="en-GB" dirty="0"/>
          </a:p>
          <a:p>
            <a:r>
              <a:rPr lang="en-GB" dirty="0"/>
              <a:t>Priorities</a:t>
            </a:r>
          </a:p>
          <a:p>
            <a:r>
              <a:rPr lang="en-GB" dirty="0"/>
              <a:t>Nested interrupts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615" y="3543342"/>
            <a:ext cx="5467961" cy="239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752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Interrupt</a:t>
            </a:r>
            <a:endParaRPr lang="en-US" dirty="0"/>
          </a:p>
        </p:txBody>
      </p:sp>
      <p:sp>
        <p:nvSpPr>
          <p:cNvPr id="2" name="Content Placeholder 1"/>
          <p:cNvSpPr>
            <a:spLocks noGrp="1"/>
          </p:cNvSpPr>
          <p:nvPr>
            <p:ph idx="1"/>
          </p:nvPr>
        </p:nvSpPr>
        <p:spPr>
          <a:xfrm>
            <a:off x="466823" y="1097100"/>
            <a:ext cx="11155753" cy="4680000"/>
          </a:xfrm>
        </p:spPr>
        <p:txBody>
          <a:bodyPr/>
          <a:lstStyle/>
          <a:p>
            <a:r>
              <a:rPr lang="en-US" dirty="0"/>
              <a:t>Interrupt improves the performance of the CPU in many ways compared to polling. However, the overhead of interrupt may scale up as the number of peripherals increases.</a:t>
            </a:r>
          </a:p>
          <a:p>
            <a:r>
              <a:rPr lang="en-GB" dirty="0"/>
              <a:t>Interruptions could also lead to unpredictable and unstable CPU states. Which is generally undesirable for real-time systems.</a:t>
            </a:r>
          </a:p>
          <a:p>
            <a:r>
              <a:rPr lang="en-GB" dirty="0"/>
              <a:t>Although RTX supports Cortex-M interrupts, interrupts are usually only used to set event flags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615" y="3543342"/>
            <a:ext cx="5467961" cy="239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41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Interrupt Example For Discovery</a:t>
            </a:r>
            <a:endParaRPr lang="en-US" dirty="0"/>
          </a:p>
        </p:txBody>
      </p:sp>
      <p:sp>
        <p:nvSpPr>
          <p:cNvPr id="2" name="Content Placeholder 1"/>
          <p:cNvSpPr>
            <a:spLocks noGrp="1"/>
          </p:cNvSpPr>
          <p:nvPr>
            <p:ph idx="1"/>
          </p:nvPr>
        </p:nvSpPr>
        <p:spPr>
          <a:xfrm>
            <a:off x="474786" y="1044345"/>
            <a:ext cx="11162514" cy="5145439"/>
          </a:xfrm>
        </p:spPr>
        <p:txBody>
          <a:bodyPr/>
          <a:lstStyle/>
          <a:p>
            <a:pPr marL="0" indent="0">
              <a:buNone/>
            </a:pPr>
            <a:r>
              <a:rPr lang="en-US" sz="1200" i="1" dirty="0">
                <a:latin typeface="Lucida Console" pitchFamily="49" charset="0"/>
              </a:rPr>
              <a:t>void </a:t>
            </a:r>
            <a:r>
              <a:rPr lang="en-US" sz="1200" i="1" dirty="0" err="1">
                <a:latin typeface="Lucida Console" pitchFamily="49" charset="0"/>
              </a:rPr>
              <a:t>Init_Switch</a:t>
            </a:r>
            <a:r>
              <a:rPr lang="en-US" sz="1200" i="1" dirty="0">
                <a:latin typeface="Lucida Console" pitchFamily="49" charset="0"/>
              </a:rPr>
              <a:t>(void){</a:t>
            </a:r>
          </a:p>
          <a:p>
            <a:pPr marL="0" indent="0">
              <a:buNone/>
            </a:pPr>
            <a:r>
              <a:rPr lang="en-US" sz="1200" i="1" dirty="0">
                <a:latin typeface="Lucida Console" pitchFamily="49" charset="0"/>
              </a:rPr>
              <a:t>		RCC-&gt;AHB1ENR|=RCC_AHB1ENR_GPIOAEN;</a:t>
            </a:r>
          </a:p>
          <a:p>
            <a:pPr marL="0" indent="0">
              <a:buNone/>
            </a:pPr>
            <a:r>
              <a:rPr lang="en-US" sz="1200" i="1" dirty="0">
                <a:latin typeface="Lucida Console" pitchFamily="49" charset="0"/>
              </a:rPr>
              <a:t>		GPIOA-&gt;PUPDR|=GPIO_PUPDR_PUPDR3_0;</a:t>
            </a:r>
          </a:p>
          <a:p>
            <a:pPr marL="0" indent="0">
              <a:buNone/>
            </a:pPr>
            <a:r>
              <a:rPr lang="en-GB" sz="1200" i="1" dirty="0">
                <a:latin typeface="Lucida Console" pitchFamily="49" charset="0"/>
              </a:rPr>
              <a:t>		//</a:t>
            </a:r>
            <a:r>
              <a:rPr lang="en-US" sz="1200" i="1" dirty="0">
                <a:latin typeface="Lucida Console" pitchFamily="49" charset="0"/>
              </a:rPr>
              <a:t>Connect the </a:t>
            </a:r>
            <a:r>
              <a:rPr lang="en-US" sz="1200" i="1" dirty="0" err="1">
                <a:latin typeface="Lucida Console" pitchFamily="49" charset="0"/>
              </a:rPr>
              <a:t>portA</a:t>
            </a:r>
            <a:r>
              <a:rPr lang="en-US" sz="1200" i="1" dirty="0">
                <a:latin typeface="Lucida Console" pitchFamily="49" charset="0"/>
              </a:rPr>
              <a:t> pin3 to external interrupt line3</a:t>
            </a:r>
          </a:p>
          <a:p>
            <a:pPr marL="0" indent="0">
              <a:buNone/>
            </a:pPr>
            <a:r>
              <a:rPr lang="en-US" sz="1200" i="1" dirty="0">
                <a:latin typeface="Lucida Console" pitchFamily="49" charset="0"/>
              </a:rPr>
              <a:t>		SYSCFG&gt;EXTICR[0]&amp;=SYSCFG_EXTICR1_EXTI3_PA;</a:t>
            </a:r>
          </a:p>
          <a:p>
            <a:pPr marL="0" indent="0">
              <a:buNone/>
            </a:pPr>
            <a:r>
              <a:rPr lang="en-US" sz="1200" i="1" dirty="0">
                <a:latin typeface="Lucida Console" pitchFamily="49" charset="0"/>
              </a:rPr>
              <a:t>		//Interrupt Mask</a:t>
            </a:r>
          </a:p>
          <a:p>
            <a:pPr marL="0" indent="0">
              <a:buNone/>
            </a:pPr>
            <a:r>
              <a:rPr lang="en-US" sz="1200" i="1" dirty="0">
                <a:latin typeface="Lucida Console" pitchFamily="49" charset="0"/>
              </a:rPr>
              <a:t>		EXTI-&gt;IMR |= (1&lt;&lt;3);</a:t>
            </a:r>
          </a:p>
          <a:p>
            <a:pPr marL="0" indent="0">
              <a:buNone/>
            </a:pPr>
            <a:r>
              <a:rPr lang="en-US" sz="1200" i="1" dirty="0">
                <a:latin typeface="Lucida Console" pitchFamily="49" charset="0"/>
              </a:rPr>
              <a:t>		//Falling trigger selection</a:t>
            </a:r>
          </a:p>
          <a:p>
            <a:pPr marL="0" indent="0">
              <a:buNone/>
            </a:pPr>
            <a:r>
              <a:rPr lang="en-US" sz="1200" i="1" dirty="0">
                <a:latin typeface="Lucida Console" pitchFamily="49" charset="0"/>
              </a:rPr>
              <a:t>		EXTI-&gt;FTSR|= (1&lt;&lt;3);</a:t>
            </a:r>
          </a:p>
          <a:p>
            <a:pPr marL="0" indent="0">
              <a:buNone/>
            </a:pPr>
            <a:r>
              <a:rPr lang="en-US" sz="1200" i="1" dirty="0">
                <a:latin typeface="Lucida Console" pitchFamily="49" charset="0"/>
              </a:rPr>
              <a:t>		</a:t>
            </a:r>
          </a:p>
          <a:p>
            <a:pPr marL="0" indent="0">
              <a:buNone/>
            </a:pPr>
            <a:r>
              <a:rPr lang="en-US" sz="1200" i="1" dirty="0">
                <a:latin typeface="Lucida Console" pitchFamily="49" charset="0"/>
              </a:rPr>
              <a:t>		__</a:t>
            </a:r>
            <a:r>
              <a:rPr lang="en-US" sz="1200" i="1" dirty="0" err="1">
                <a:latin typeface="Lucida Console" pitchFamily="49" charset="0"/>
              </a:rPr>
              <a:t>enable_irq</a:t>
            </a:r>
            <a:r>
              <a:rPr lang="en-US" sz="1200" i="1" dirty="0">
                <a:latin typeface="Lucida Console" pitchFamily="49" charset="0"/>
              </a:rPr>
              <a:t>();</a:t>
            </a:r>
          </a:p>
          <a:p>
            <a:pPr marL="0" indent="0">
              <a:buNone/>
            </a:pPr>
            <a:r>
              <a:rPr lang="en-US" sz="1200" i="1" dirty="0">
                <a:latin typeface="Lucida Console" pitchFamily="49" charset="0"/>
              </a:rPr>
              <a:t>		</a:t>
            </a:r>
            <a:r>
              <a:rPr lang="en-US" sz="1200" i="1" dirty="0" err="1">
                <a:latin typeface="Lucida Console" pitchFamily="49" charset="0"/>
              </a:rPr>
              <a:t>NVIC_SetPriority</a:t>
            </a:r>
            <a:r>
              <a:rPr lang="en-US" sz="1200" i="1" dirty="0">
                <a:latin typeface="Lucida Console" pitchFamily="49" charset="0"/>
              </a:rPr>
              <a:t>(EXTI3_IRQn,0);</a:t>
            </a:r>
          </a:p>
          <a:p>
            <a:pPr marL="0" indent="0">
              <a:buNone/>
            </a:pPr>
            <a:r>
              <a:rPr lang="en-US" sz="1200" i="1" dirty="0">
                <a:latin typeface="Lucida Console" pitchFamily="49" charset="0"/>
              </a:rPr>
              <a:t>		</a:t>
            </a:r>
            <a:r>
              <a:rPr lang="en-US" sz="1200" i="1" dirty="0" err="1">
                <a:latin typeface="Lucida Console" pitchFamily="49" charset="0"/>
              </a:rPr>
              <a:t>NVIC_ClearPendingIRQ</a:t>
            </a:r>
            <a:r>
              <a:rPr lang="en-US" sz="1200" i="1" dirty="0">
                <a:latin typeface="Lucida Console" pitchFamily="49" charset="0"/>
              </a:rPr>
              <a:t>(EXTI3_IRQn);</a:t>
            </a:r>
          </a:p>
          <a:p>
            <a:pPr marL="0" indent="0">
              <a:buNone/>
            </a:pPr>
            <a:r>
              <a:rPr lang="en-US" sz="1200" i="1" dirty="0">
                <a:latin typeface="Lucida Console" pitchFamily="49" charset="0"/>
              </a:rPr>
              <a:t>		</a:t>
            </a:r>
            <a:r>
              <a:rPr lang="en-US" sz="1200" i="1" dirty="0" err="1">
                <a:latin typeface="Lucida Console" pitchFamily="49" charset="0"/>
              </a:rPr>
              <a:t>NVIC_EnableIRQ</a:t>
            </a:r>
            <a:r>
              <a:rPr lang="en-US" sz="1200" i="1" dirty="0">
                <a:latin typeface="Lucida Console" pitchFamily="49" charset="0"/>
              </a:rPr>
              <a:t>(EXTI3_IRQn);</a:t>
            </a:r>
          </a:p>
          <a:p>
            <a:pPr marL="0" indent="0">
              <a:buNone/>
            </a:pPr>
            <a:r>
              <a:rPr lang="en-US" sz="1200" i="1" dirty="0">
                <a:latin typeface="Lucida Console" pitchFamily="49" charset="0"/>
              </a:rPr>
              <a:t>}</a:t>
            </a:r>
          </a:p>
          <a:p>
            <a:pPr marL="0" indent="0">
              <a:buNone/>
            </a:pPr>
            <a:endParaRPr lang="en-US" sz="1200" i="1" dirty="0">
              <a:latin typeface="Lucida Console" pitchFamily="49" charset="0"/>
            </a:endParaRPr>
          </a:p>
          <a:p>
            <a:pPr marL="0" indent="0">
              <a:buNone/>
            </a:pPr>
            <a:r>
              <a:rPr lang="en-US" sz="1200" i="1" dirty="0">
                <a:latin typeface="Lucida Console" pitchFamily="49" charset="0"/>
              </a:rPr>
              <a:t>void EXTI3_IRQHandler(void){	</a:t>
            </a:r>
          </a:p>
          <a:p>
            <a:pPr marL="0" indent="0">
              <a:buNone/>
            </a:pPr>
            <a:r>
              <a:rPr lang="en-US" sz="1200" i="1" dirty="0">
                <a:latin typeface="Lucida Console" pitchFamily="49" charset="0"/>
              </a:rPr>
              <a:t>	//Clear the EXTI pending bits</a:t>
            </a:r>
          </a:p>
          <a:p>
            <a:pPr marL="0" indent="0">
              <a:buNone/>
            </a:pPr>
            <a:r>
              <a:rPr lang="en-US" sz="1200" i="1" dirty="0">
                <a:latin typeface="Lucida Console" pitchFamily="49" charset="0"/>
              </a:rPr>
              <a:t>	EXTI-&gt;PR|=(1&lt;&lt;3);</a:t>
            </a:r>
          </a:p>
          <a:p>
            <a:pPr marL="0" indent="0">
              <a:buNone/>
            </a:pPr>
            <a:r>
              <a:rPr lang="en-US" sz="1200" i="1" dirty="0">
                <a:latin typeface="Lucida Console" pitchFamily="49" charset="0"/>
              </a:rPr>
              <a:t>	</a:t>
            </a:r>
            <a:r>
              <a:rPr lang="en-US" sz="1200" i="1" dirty="0" err="1">
                <a:latin typeface="Lucida Console" pitchFamily="49" charset="0"/>
              </a:rPr>
              <a:t>NVIC_ClearPendingIRQ</a:t>
            </a:r>
            <a:r>
              <a:rPr lang="en-US" sz="1200" i="1" dirty="0">
                <a:latin typeface="Lucida Console" pitchFamily="49" charset="0"/>
              </a:rPr>
              <a:t>(EXTI3_IRQn);</a:t>
            </a:r>
          </a:p>
          <a:p>
            <a:pPr marL="0" indent="0">
              <a:buNone/>
            </a:pPr>
            <a:r>
              <a:rPr lang="en-GB" sz="1200" i="1" dirty="0">
                <a:latin typeface="Lucida Console" pitchFamily="49" charset="0"/>
              </a:rPr>
              <a:t>	//…Handle the IO here</a:t>
            </a:r>
            <a:endParaRPr lang="en-US" sz="1200" i="1" dirty="0">
              <a:latin typeface="Lucida Console" pitchFamily="49" charset="0"/>
            </a:endParaRPr>
          </a:p>
          <a:p>
            <a:pPr marL="0" indent="0">
              <a:buNone/>
            </a:pPr>
            <a:r>
              <a:rPr lang="en-US" sz="1200" i="1" dirty="0">
                <a:latin typeface="Lucida Console" pitchFamily="49" charset="0"/>
              </a:rPr>
              <a:t>}</a:t>
            </a:r>
          </a:p>
          <a:p>
            <a:pPr marL="0" indent="0">
              <a:buNone/>
            </a:pPr>
            <a:endParaRPr lang="en-US" sz="1200" b="1" i="1" dirty="0"/>
          </a:p>
          <a:p>
            <a:endParaRPr lang="en-US" dirty="0"/>
          </a:p>
        </p:txBody>
      </p:sp>
    </p:spTree>
    <p:extLst>
      <p:ext uri="{BB962C8B-B14F-4D97-AF65-F5344CB8AC3E}">
        <p14:creationId xmlns:p14="http://schemas.microsoft.com/office/powerpoint/2010/main" val="172289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Previous</a:t>
            </a:r>
            <a:endParaRPr lang="en-US" dirty="0"/>
          </a:p>
        </p:txBody>
      </p:sp>
      <p:sp>
        <p:nvSpPr>
          <p:cNvPr id="2" name="Content Placeholder 1"/>
          <p:cNvSpPr>
            <a:spLocks noGrp="1"/>
          </p:cNvSpPr>
          <p:nvPr>
            <p:ph idx="1"/>
          </p:nvPr>
        </p:nvSpPr>
        <p:spPr/>
        <p:txBody>
          <a:bodyPr/>
          <a:lstStyle/>
          <a:p>
            <a:r>
              <a:rPr lang="en-GB" dirty="0"/>
              <a:t>Virtual Memory</a:t>
            </a:r>
          </a:p>
        </p:txBody>
      </p:sp>
    </p:spTree>
    <p:extLst>
      <p:ext uri="{BB962C8B-B14F-4D97-AF65-F5344CB8AC3E}">
        <p14:creationId xmlns:p14="http://schemas.microsoft.com/office/powerpoint/2010/main" val="4029775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DMA</a:t>
            </a:r>
            <a:endParaRPr lang="en-US" dirty="0"/>
          </a:p>
        </p:txBody>
      </p:sp>
      <p:sp>
        <p:nvSpPr>
          <p:cNvPr id="2" name="Content Placeholder 1"/>
          <p:cNvSpPr>
            <a:spLocks noGrp="1"/>
          </p:cNvSpPr>
          <p:nvPr>
            <p:ph idx="1"/>
          </p:nvPr>
        </p:nvSpPr>
        <p:spPr>
          <a:xfrm>
            <a:off x="457200" y="1009176"/>
            <a:ext cx="7420708" cy="5391624"/>
          </a:xfrm>
        </p:spPr>
        <p:txBody>
          <a:bodyPr/>
          <a:lstStyle/>
          <a:p>
            <a:r>
              <a:rPr lang="en-GB" dirty="0"/>
              <a:t>Direct Memory Access - </a:t>
            </a:r>
            <a:r>
              <a:rPr lang="en-US" dirty="0"/>
              <a:t>Special hardware to read data from a source and write it to a destination</a:t>
            </a:r>
          </a:p>
          <a:p>
            <a:r>
              <a:rPr lang="en-GB" dirty="0"/>
              <a:t>All the CPU needs to do is configure it correctly</a:t>
            </a:r>
          </a:p>
          <a:p>
            <a:r>
              <a:rPr lang="en-US" dirty="0"/>
              <a:t>Various configurable options</a:t>
            </a:r>
          </a:p>
          <a:p>
            <a:pPr lvl="1"/>
            <a:r>
              <a:rPr lang="en-US" sz="1800" dirty="0"/>
              <a:t>Number of data items to copy</a:t>
            </a:r>
          </a:p>
          <a:p>
            <a:pPr lvl="1"/>
            <a:r>
              <a:rPr lang="en-US" sz="1800" dirty="0"/>
              <a:t>Source and destination addresses can </a:t>
            </a:r>
            <a:br>
              <a:rPr lang="en-US" sz="1800" dirty="0"/>
            </a:br>
            <a:r>
              <a:rPr lang="en-US" sz="1800" dirty="0"/>
              <a:t>be fixed or change (e.g. increment, </a:t>
            </a:r>
            <a:br>
              <a:rPr lang="en-US" sz="1800" dirty="0"/>
            </a:br>
            <a:r>
              <a:rPr lang="en-US" sz="1800" dirty="0"/>
              <a:t>decrement)</a:t>
            </a:r>
          </a:p>
          <a:p>
            <a:pPr lvl="1"/>
            <a:r>
              <a:rPr lang="en-US" sz="1800" dirty="0"/>
              <a:t>Size of data item</a:t>
            </a:r>
          </a:p>
          <a:p>
            <a:pPr lvl="1"/>
            <a:r>
              <a:rPr lang="en-US" sz="1800" dirty="0"/>
              <a:t>When transfer starts</a:t>
            </a:r>
          </a:p>
          <a:p>
            <a:r>
              <a:rPr lang="en-GB" dirty="0"/>
              <a:t>Can also work with interrupts, e.g. interrupt CPU at the end of a transfer</a:t>
            </a:r>
          </a:p>
          <a:p>
            <a:r>
              <a:rPr lang="en-GB" dirty="0"/>
              <a:t>Exempt the CPU from busy-waiting and frequent interruptions.</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958" y="1380514"/>
            <a:ext cx="4170363"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479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I/O Channels</a:t>
            </a:r>
            <a:endParaRPr lang="en-US" dirty="0"/>
          </a:p>
        </p:txBody>
      </p:sp>
      <p:sp>
        <p:nvSpPr>
          <p:cNvPr id="2" name="Content Placeholder 1"/>
          <p:cNvSpPr>
            <a:spLocks noGrp="1"/>
          </p:cNvSpPr>
          <p:nvPr>
            <p:ph idx="1"/>
          </p:nvPr>
        </p:nvSpPr>
        <p:spPr/>
        <p:txBody>
          <a:bodyPr/>
          <a:lstStyle/>
          <a:p>
            <a:r>
              <a:rPr lang="en-GB" dirty="0"/>
              <a:t>A separate processor specialised for I/O control</a:t>
            </a:r>
          </a:p>
          <a:p>
            <a:r>
              <a:rPr lang="en-GB" dirty="0"/>
              <a:t>May have own specific instructions </a:t>
            </a:r>
          </a:p>
          <a:p>
            <a:r>
              <a:rPr lang="en-GB" dirty="0"/>
              <a:t>Share memory with CPU through bus (steal cycles)</a:t>
            </a:r>
          </a:p>
          <a:p>
            <a:r>
              <a:rPr lang="en-GB" dirty="0"/>
              <a:t>Individual programs on memory and could be dynamically generated</a:t>
            </a:r>
          </a:p>
          <a:p>
            <a:endParaRPr lang="en-GB" dirty="0"/>
          </a:p>
          <a:p>
            <a:r>
              <a:rPr lang="en-GB" dirty="0"/>
              <a:t>Further minimizes CPU intervention</a:t>
            </a:r>
            <a:endParaRPr lang="en-US" dirty="0"/>
          </a:p>
        </p:txBody>
      </p:sp>
    </p:spTree>
    <p:extLst>
      <p:ext uri="{BB962C8B-B14F-4D97-AF65-F5344CB8AC3E}">
        <p14:creationId xmlns:p14="http://schemas.microsoft.com/office/powerpoint/2010/main" val="211461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Next</a:t>
            </a:r>
            <a:endParaRPr lang="en-US" dirty="0"/>
          </a:p>
        </p:txBody>
      </p:sp>
      <p:sp>
        <p:nvSpPr>
          <p:cNvPr id="2" name="Content Placeholder 1"/>
          <p:cNvSpPr>
            <a:spLocks noGrp="1"/>
          </p:cNvSpPr>
          <p:nvPr>
            <p:ph idx="1"/>
          </p:nvPr>
        </p:nvSpPr>
        <p:spPr/>
        <p:txBody>
          <a:bodyPr/>
          <a:lstStyle/>
          <a:p>
            <a:r>
              <a:rPr lang="en-GB"/>
              <a:t>RTX Case Study</a:t>
            </a:r>
            <a:endParaRPr lang="en-US" dirty="0"/>
          </a:p>
        </p:txBody>
      </p:sp>
    </p:spTree>
    <p:extLst>
      <p:ext uri="{BB962C8B-B14F-4D97-AF65-F5344CB8AC3E}">
        <p14:creationId xmlns:p14="http://schemas.microsoft.com/office/powerpoint/2010/main" val="97388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Current Module</a:t>
            </a:r>
            <a:endParaRPr lang="en-US" dirty="0"/>
          </a:p>
        </p:txBody>
      </p:sp>
      <p:sp>
        <p:nvSpPr>
          <p:cNvPr id="2" name="Content Placeholder 1"/>
          <p:cNvSpPr>
            <a:spLocks noGrp="1"/>
          </p:cNvSpPr>
          <p:nvPr>
            <p:ph idx="1"/>
          </p:nvPr>
        </p:nvSpPr>
        <p:spPr/>
        <p:txBody>
          <a:bodyPr/>
          <a:lstStyle/>
          <a:p>
            <a:r>
              <a:rPr lang="en-GB" dirty="0"/>
              <a:t>Extended data Storage and File System</a:t>
            </a:r>
          </a:p>
          <a:p>
            <a:r>
              <a:rPr lang="en-GB" dirty="0"/>
              <a:t>File structure and directory structure</a:t>
            </a:r>
          </a:p>
          <a:p>
            <a:r>
              <a:rPr lang="en-GB" dirty="0"/>
              <a:t>File attributes</a:t>
            </a:r>
          </a:p>
          <a:p>
            <a:r>
              <a:rPr lang="en-GB" dirty="0"/>
              <a:t>Open Files</a:t>
            </a:r>
          </a:p>
          <a:p>
            <a:r>
              <a:rPr lang="en-GB" dirty="0"/>
              <a:t>Allocation methods</a:t>
            </a:r>
          </a:p>
          <a:p>
            <a:r>
              <a:rPr lang="en-GB" dirty="0"/>
              <a:t>Accessing a file, disk</a:t>
            </a:r>
          </a:p>
          <a:p>
            <a:r>
              <a:rPr lang="en-GB" dirty="0"/>
              <a:t>Disk and I/O scheduling</a:t>
            </a:r>
          </a:p>
          <a:p>
            <a:r>
              <a:rPr lang="en-GB" dirty="0"/>
              <a:t>I/O, Direct control</a:t>
            </a:r>
          </a:p>
          <a:p>
            <a:r>
              <a:rPr lang="en-GB" dirty="0"/>
              <a:t>Interrupt and </a:t>
            </a:r>
          </a:p>
          <a:p>
            <a:r>
              <a:rPr lang="en-GB" dirty="0"/>
              <a:t>DMA</a:t>
            </a:r>
          </a:p>
        </p:txBody>
      </p:sp>
    </p:spTree>
    <p:extLst>
      <p:ext uri="{BB962C8B-B14F-4D97-AF65-F5344CB8AC3E}">
        <p14:creationId xmlns:p14="http://schemas.microsoft.com/office/powerpoint/2010/main" val="321463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The Extended Data Storage</a:t>
            </a:r>
            <a:endParaRPr lang="en-US" dirty="0"/>
          </a:p>
        </p:txBody>
      </p:sp>
      <p:sp>
        <p:nvSpPr>
          <p:cNvPr id="2" name="Content Placeholder 1"/>
          <p:cNvSpPr>
            <a:spLocks noGrp="1"/>
          </p:cNvSpPr>
          <p:nvPr>
            <p:ph idx="1"/>
          </p:nvPr>
        </p:nvSpPr>
        <p:spPr>
          <a:xfrm>
            <a:off x="439616" y="1123476"/>
            <a:ext cx="11201400" cy="4512393"/>
          </a:xfrm>
        </p:spPr>
        <p:txBody>
          <a:bodyPr/>
          <a:lstStyle/>
          <a:p>
            <a:r>
              <a:rPr lang="en-GB" dirty="0"/>
              <a:t>File System and I/O can be both considered as extensions to the memory hierarchy</a:t>
            </a:r>
          </a:p>
          <a:p>
            <a:r>
              <a:rPr lang="en-GB" dirty="0"/>
              <a:t>In a users’ perspective, the most visible components</a:t>
            </a:r>
          </a:p>
          <a:p>
            <a:endParaRPr lang="en-GB" dirty="0"/>
          </a:p>
          <a:p>
            <a:r>
              <a:rPr lang="en-GB" dirty="0"/>
              <a:t>File - a chunk of relevant data, organized according to either users or applications, usually contiguous in logical address space.</a:t>
            </a:r>
          </a:p>
          <a:p>
            <a:r>
              <a:rPr lang="en-GB" dirty="0"/>
              <a:t>OS needs to manage files and provides interface to users so that they can read/write…</a:t>
            </a:r>
          </a:p>
          <a:p>
            <a:r>
              <a:rPr lang="en-GB" dirty="0"/>
              <a:t>Luxury to embedded applications, but nowadays not uncommon!</a:t>
            </a:r>
          </a:p>
          <a:p>
            <a:endParaRPr lang="en-GB" dirty="0"/>
          </a:p>
          <a:p>
            <a:r>
              <a:rPr lang="en-GB" dirty="0"/>
              <a:t>Input, output devices – peripherals. In embedded system, could be on-board or external</a:t>
            </a:r>
          </a:p>
          <a:p>
            <a:r>
              <a:rPr lang="en-GB" dirty="0"/>
              <a:t>OS has to unify data representation</a:t>
            </a:r>
          </a:p>
          <a:p>
            <a:r>
              <a:rPr lang="en-GB" dirty="0"/>
              <a:t>“Everything is a file.”</a:t>
            </a:r>
          </a:p>
          <a:p>
            <a:endParaRPr lang="en-GB" dirty="0"/>
          </a:p>
          <a:p>
            <a:endParaRPr lang="en-US" dirty="0"/>
          </a:p>
        </p:txBody>
      </p:sp>
    </p:spTree>
    <p:extLst>
      <p:ext uri="{BB962C8B-B14F-4D97-AF65-F5344CB8AC3E}">
        <p14:creationId xmlns:p14="http://schemas.microsoft.com/office/powerpoint/2010/main" val="52103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File System</a:t>
            </a:r>
            <a:endParaRPr lang="en-US" dirty="0"/>
          </a:p>
        </p:txBody>
      </p:sp>
      <p:sp>
        <p:nvSpPr>
          <p:cNvPr id="2" name="Content Placeholder 1"/>
          <p:cNvSpPr>
            <a:spLocks noGrp="1"/>
          </p:cNvSpPr>
          <p:nvPr>
            <p:ph idx="1"/>
          </p:nvPr>
        </p:nvSpPr>
        <p:spPr>
          <a:xfrm>
            <a:off x="481546" y="947631"/>
            <a:ext cx="11155753" cy="4680000"/>
          </a:xfrm>
        </p:spPr>
        <p:txBody>
          <a:bodyPr/>
          <a:lstStyle/>
          <a:p>
            <a:r>
              <a:rPr lang="en-GB" dirty="0"/>
              <a:t>The file system is all about how to organize and present data so that user can have easy access.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627" y="1673049"/>
            <a:ext cx="10363760" cy="463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45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File Structure</a:t>
            </a:r>
            <a:endParaRPr lang="en-US" dirty="0"/>
          </a:p>
        </p:txBody>
      </p:sp>
      <p:sp>
        <p:nvSpPr>
          <p:cNvPr id="2" name="Content Placeholder 1"/>
          <p:cNvSpPr>
            <a:spLocks noGrp="1"/>
          </p:cNvSpPr>
          <p:nvPr>
            <p:ph idx="1"/>
          </p:nvPr>
        </p:nvSpPr>
        <p:spPr>
          <a:xfrm>
            <a:off x="476672" y="1027624"/>
            <a:ext cx="6977088" cy="4691859"/>
          </a:xfrm>
        </p:spPr>
        <p:txBody>
          <a:bodyPr/>
          <a:lstStyle/>
          <a:p>
            <a:r>
              <a:rPr lang="en-GB" dirty="0"/>
              <a:t>Disk</a:t>
            </a:r>
          </a:p>
          <a:p>
            <a:endParaRPr lang="en-GB" dirty="0"/>
          </a:p>
          <a:p>
            <a:r>
              <a:rPr lang="en-GB" dirty="0"/>
              <a:t>Partition (C drive)</a:t>
            </a:r>
          </a:p>
          <a:p>
            <a:pPr lvl="1"/>
            <a:r>
              <a:rPr lang="en-GB" dirty="0"/>
              <a:t>Multiple partitions on one disk</a:t>
            </a:r>
          </a:p>
          <a:p>
            <a:pPr lvl="1"/>
            <a:r>
              <a:rPr lang="en-GB" dirty="0"/>
              <a:t>One partition on multiple disks</a:t>
            </a:r>
          </a:p>
          <a:p>
            <a:pPr lvl="1"/>
            <a:r>
              <a:rPr lang="en-GB" dirty="0"/>
              <a:t>A logical(virtual) hard disk</a:t>
            </a:r>
          </a:p>
          <a:p>
            <a:pPr lvl="1"/>
            <a:endParaRPr lang="en-GB" dirty="0"/>
          </a:p>
          <a:p>
            <a:r>
              <a:rPr lang="en-GB" dirty="0"/>
              <a:t>Directory</a:t>
            </a:r>
          </a:p>
          <a:p>
            <a:pPr lvl="1"/>
            <a:r>
              <a:rPr lang="en-GB" dirty="0"/>
              <a:t>Data structures maintained by the OS to keep track of files.</a:t>
            </a:r>
          </a:p>
          <a:p>
            <a:pPr lvl="1"/>
            <a:r>
              <a:rPr lang="en-GB" dirty="0"/>
              <a:t>Also keeps file attributes and metadata </a:t>
            </a:r>
          </a:p>
          <a:p>
            <a:pPr lvl="1"/>
            <a:r>
              <a:rPr lang="en-GB" dirty="0"/>
              <a:t>Both directories and files are stored on the disk</a:t>
            </a:r>
          </a:p>
          <a:p>
            <a:pPr lvl="1"/>
            <a:endParaRPr lang="en-GB" dirty="0"/>
          </a:p>
          <a:p>
            <a:r>
              <a:rPr lang="en-GB" dirty="0"/>
              <a:t>File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760" y="394447"/>
            <a:ext cx="4627489" cy="51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14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Directory Structure</a:t>
            </a:r>
            <a:endParaRPr lang="en-US" dirty="0"/>
          </a:p>
        </p:txBody>
      </p:sp>
      <p:sp>
        <p:nvSpPr>
          <p:cNvPr id="2" name="Content Placeholder 1"/>
          <p:cNvSpPr>
            <a:spLocks noGrp="1"/>
          </p:cNvSpPr>
          <p:nvPr>
            <p:ph idx="1"/>
          </p:nvPr>
        </p:nvSpPr>
        <p:spPr>
          <a:xfrm>
            <a:off x="427756" y="1215882"/>
            <a:ext cx="11155753" cy="4680000"/>
          </a:xfrm>
        </p:spPr>
        <p:txBody>
          <a:bodyPr/>
          <a:lstStyle/>
          <a:p>
            <a:r>
              <a:rPr lang="en-GB" dirty="0"/>
              <a:t>Single-Level Directory</a:t>
            </a:r>
          </a:p>
          <a:p>
            <a:pPr lvl="1"/>
            <a:r>
              <a:rPr lang="en-GB" dirty="0"/>
              <a:t>Ancient structure,  everything in the same directory and memory loads the directory to a fixed location to support file operations. </a:t>
            </a:r>
          </a:p>
          <a:p>
            <a:pPr lvl="1"/>
            <a:r>
              <a:rPr lang="en-GB" dirty="0"/>
              <a:t>No same name files allowed</a:t>
            </a:r>
          </a:p>
          <a:p>
            <a:pPr lvl="1"/>
            <a:r>
              <a:rPr lang="en-GB" dirty="0"/>
              <a:t>No path</a:t>
            </a:r>
          </a:p>
          <a:p>
            <a:pPr lvl="1"/>
            <a:endParaRPr lang="en-GB" dirty="0"/>
          </a:p>
          <a:p>
            <a:r>
              <a:rPr lang="en-GB" dirty="0"/>
              <a:t>Two-Level Directory</a:t>
            </a:r>
          </a:p>
          <a:p>
            <a:pPr lvl="1"/>
            <a:r>
              <a:rPr lang="en-GB" dirty="0"/>
              <a:t>Main file directory and user file directory</a:t>
            </a:r>
          </a:p>
          <a:p>
            <a:pPr lvl="1"/>
            <a:r>
              <a:rPr lang="en-GB" dirty="0"/>
              <a:t>To individual user, equivalent to single-level directory</a:t>
            </a:r>
          </a:p>
          <a:p>
            <a:pPr lvl="1"/>
            <a:endParaRPr lang="en-GB" dirty="0"/>
          </a:p>
          <a:p>
            <a:r>
              <a:rPr lang="en-GB" dirty="0"/>
              <a:t>Tree-Structured Directory</a:t>
            </a:r>
          </a:p>
          <a:p>
            <a:pPr lvl="1"/>
            <a:r>
              <a:rPr lang="en-GB" dirty="0"/>
              <a:t>The concept of (relative, absolute) path and working directory</a:t>
            </a:r>
          </a:p>
        </p:txBody>
      </p:sp>
    </p:spTree>
    <p:extLst>
      <p:ext uri="{BB962C8B-B14F-4D97-AF65-F5344CB8AC3E}">
        <p14:creationId xmlns:p14="http://schemas.microsoft.com/office/powerpoint/2010/main" val="161901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File</a:t>
            </a:r>
            <a:endParaRPr lang="en-US" dirty="0"/>
          </a:p>
        </p:txBody>
      </p:sp>
      <p:sp>
        <p:nvSpPr>
          <p:cNvPr id="2" name="Content Placeholder 1"/>
          <p:cNvSpPr>
            <a:spLocks noGrp="1"/>
          </p:cNvSpPr>
          <p:nvPr>
            <p:ph idx="1"/>
          </p:nvPr>
        </p:nvSpPr>
        <p:spPr>
          <a:xfrm>
            <a:off x="472754" y="1114685"/>
            <a:ext cx="11155753" cy="4680000"/>
          </a:xfrm>
        </p:spPr>
        <p:txBody>
          <a:bodyPr/>
          <a:lstStyle/>
          <a:p>
            <a:r>
              <a:rPr lang="en-GB" dirty="0"/>
              <a:t>Counterpart of a real document in a computer, thus the name (similarly for directory)</a:t>
            </a:r>
            <a:endParaRPr lang="en-US" dirty="0"/>
          </a:p>
          <a:p>
            <a:r>
              <a:rPr lang="en-GB" dirty="0"/>
              <a:t>In brief, a collection of related data (could also be program codes) represented as a block in a contiguous logical address space plus associative information</a:t>
            </a:r>
          </a:p>
          <a:p>
            <a:r>
              <a:rPr lang="en-GB" dirty="0"/>
              <a:t>Can be further divided into records and fields…</a:t>
            </a:r>
          </a:p>
          <a:p>
            <a:endParaRPr lang="en-GB" dirty="0"/>
          </a:p>
          <a:p>
            <a:r>
              <a:rPr lang="en-GB" dirty="0"/>
              <a:t>Two types:</a:t>
            </a:r>
          </a:p>
          <a:p>
            <a:pPr lvl="1"/>
            <a:r>
              <a:rPr lang="en-GB" dirty="0"/>
              <a:t>No structure: streams of bytes</a:t>
            </a:r>
          </a:p>
          <a:p>
            <a:pPr lvl="5"/>
            <a:r>
              <a:rPr lang="en-GB" dirty="0"/>
              <a:t>Easy to handle and modified</a:t>
            </a:r>
          </a:p>
          <a:p>
            <a:pPr lvl="5"/>
            <a:r>
              <a:rPr lang="en-GB" dirty="0"/>
              <a:t>But hard to search for specific unit</a:t>
            </a:r>
          </a:p>
          <a:p>
            <a:pPr lvl="5"/>
            <a:r>
              <a:rPr lang="en-GB" dirty="0"/>
              <a:t>Windows, Unix</a:t>
            </a:r>
          </a:p>
          <a:p>
            <a:pPr lvl="1"/>
            <a:r>
              <a:rPr lang="en-GB" dirty="0"/>
              <a:t>Structural: either records or formatted documents; could be variable length</a:t>
            </a:r>
          </a:p>
          <a:p>
            <a:pPr lvl="5"/>
            <a:r>
              <a:rPr lang="en-GB" dirty="0"/>
              <a:t>Clear logical organization, easy to modified, search and manage on the record level</a:t>
            </a:r>
          </a:p>
          <a:p>
            <a:pPr lvl="5"/>
            <a:r>
              <a:rPr lang="en-GB" dirty="0"/>
              <a:t>Complicated</a:t>
            </a:r>
          </a:p>
          <a:p>
            <a:pPr lvl="4"/>
            <a:r>
              <a:rPr lang="en-GB" dirty="0"/>
              <a:t>Not mutually exclusive, OS can support both</a:t>
            </a:r>
          </a:p>
          <a:p>
            <a:pPr lvl="1"/>
            <a:endParaRPr lang="en-GB" dirty="0"/>
          </a:p>
          <a:p>
            <a:endParaRPr lang="en-GB" dirty="0"/>
          </a:p>
          <a:p>
            <a:endParaRPr lang="en-GB" dirty="0"/>
          </a:p>
        </p:txBody>
      </p:sp>
    </p:spTree>
    <p:extLst>
      <p:ext uri="{BB962C8B-B14F-4D97-AF65-F5344CB8AC3E}">
        <p14:creationId xmlns:p14="http://schemas.microsoft.com/office/powerpoint/2010/main" val="151095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File Attributes</a:t>
            </a:r>
            <a:endParaRPr lang="en-US" dirty="0"/>
          </a:p>
        </p:txBody>
      </p:sp>
      <p:sp>
        <p:nvSpPr>
          <p:cNvPr id="2" name="Content Placeholder 1"/>
          <p:cNvSpPr>
            <a:spLocks noGrp="1"/>
          </p:cNvSpPr>
          <p:nvPr>
            <p:ph idx="1"/>
          </p:nvPr>
        </p:nvSpPr>
        <p:spPr/>
        <p:txBody>
          <a:bodyPr/>
          <a:lstStyle/>
          <a:p>
            <a:r>
              <a:rPr lang="en-GB" dirty="0"/>
              <a:t>The “associative information”</a:t>
            </a:r>
          </a:p>
          <a:p>
            <a:pPr lvl="1"/>
            <a:r>
              <a:rPr lang="en-GB" dirty="0"/>
              <a:t>Name</a:t>
            </a:r>
          </a:p>
          <a:p>
            <a:pPr lvl="1"/>
            <a:r>
              <a:rPr lang="en-GB" dirty="0"/>
              <a:t>ID</a:t>
            </a:r>
          </a:p>
          <a:p>
            <a:pPr lvl="1"/>
            <a:r>
              <a:rPr lang="en-GB" dirty="0"/>
              <a:t>Size</a:t>
            </a:r>
          </a:p>
          <a:p>
            <a:pPr lvl="1"/>
            <a:r>
              <a:rPr lang="en-GB" dirty="0"/>
              <a:t>Type</a:t>
            </a:r>
          </a:p>
          <a:p>
            <a:pPr lvl="1"/>
            <a:r>
              <a:rPr lang="en-GB" dirty="0"/>
              <a:t>Creation/Modified Date</a:t>
            </a:r>
          </a:p>
          <a:p>
            <a:pPr lvl="1"/>
            <a:r>
              <a:rPr lang="en-GB" dirty="0"/>
              <a:t>Permission/Protection – access control, which group of user can perform what operations?</a:t>
            </a:r>
          </a:p>
          <a:p>
            <a:pPr lvl="1"/>
            <a:r>
              <a:rPr lang="en-GB" dirty="0"/>
              <a:t>Location – where is it based in the hard disk?</a:t>
            </a:r>
          </a:p>
          <a:p>
            <a:pPr lvl="1"/>
            <a:r>
              <a:rPr lang="en-GB" dirty="0"/>
              <a:t>Directory information</a:t>
            </a:r>
          </a:p>
          <a:p>
            <a:r>
              <a:rPr lang="en-GB" dirty="0"/>
              <a:t>File Control Block (FCB)</a:t>
            </a:r>
          </a:p>
          <a:p>
            <a:pPr marL="538162" lvl="1" indent="0">
              <a:buNone/>
            </a:pPr>
            <a:endParaRPr lang="en-GB" dirty="0"/>
          </a:p>
          <a:p>
            <a:pPr lvl="1"/>
            <a:endParaRPr lang="en-GB" dirty="0"/>
          </a:p>
          <a:p>
            <a:pPr lvl="1"/>
            <a:endParaRPr lang="en-US" dirty="0"/>
          </a:p>
        </p:txBody>
      </p:sp>
    </p:spTree>
    <p:extLst>
      <p:ext uri="{BB962C8B-B14F-4D97-AF65-F5344CB8AC3E}">
        <p14:creationId xmlns:p14="http://schemas.microsoft.com/office/powerpoint/2010/main" val="924686183"/>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E82D6-7FB8-4D99-A7B6-3C5BB1D894B9}">
  <ds:schemaRefs>
    <ds:schemaRef ds:uri="http://schemas.microsoft.com/office/infopath/2007/PartnerControls"/>
    <ds:schemaRef ds:uri="http://purl.org/dc/elements/1.1/"/>
    <ds:schemaRef ds:uri="f2ad5090-61a8-4b8c-ab70-68f4ff4d1933"/>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3.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C777C69-0744-4BF3-8514-FB149EBD2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Arm_2021</Template>
  <TotalTime>13656</TotalTime>
  <Words>2993</Words>
  <Application>Microsoft Office PowerPoint</Application>
  <PresentationFormat>Custom</PresentationFormat>
  <Paragraphs>329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Lucida Console</vt:lpstr>
      <vt:lpstr>Wingdings</vt:lpstr>
      <vt:lpstr>Arm_PPT_Public</vt:lpstr>
      <vt:lpstr>File System and I/O </vt:lpstr>
      <vt:lpstr>Previous</vt:lpstr>
      <vt:lpstr>Current Module</vt:lpstr>
      <vt:lpstr>The Extended Data Storage</vt:lpstr>
      <vt:lpstr>File System</vt:lpstr>
      <vt:lpstr>File Structure</vt:lpstr>
      <vt:lpstr>Directory Structure</vt:lpstr>
      <vt:lpstr>File</vt:lpstr>
      <vt:lpstr>File Attributes</vt:lpstr>
      <vt:lpstr>Open Files</vt:lpstr>
      <vt:lpstr>Allocation Methods</vt:lpstr>
      <vt:lpstr>Accessing A File</vt:lpstr>
      <vt:lpstr>Disk</vt:lpstr>
      <vt:lpstr>Disk Scheduling Or I/O Scheduling</vt:lpstr>
      <vt:lpstr>I/O</vt:lpstr>
      <vt:lpstr>Direct Control</vt:lpstr>
      <vt:lpstr>Interrupt</vt:lpstr>
      <vt:lpstr>Interrupt</vt:lpstr>
      <vt:lpstr>Interrupt Example For Discovery</vt:lpstr>
      <vt:lpstr>DMA</vt:lpstr>
      <vt:lpstr>I/O Channels</vt:lpstr>
      <vt:lpstr>Next</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453</cp:revision>
  <dcterms:created xsi:type="dcterms:W3CDTF">2014-05-28T16:14:06Z</dcterms:created>
  <dcterms:modified xsi:type="dcterms:W3CDTF">2021-10-15T13:34:08Z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