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5"/>
  </p:sldMasterIdLst>
  <p:notesMasterIdLst>
    <p:notesMasterId r:id="rId32"/>
  </p:notesMasterIdLst>
  <p:handoutMasterIdLst>
    <p:handoutMasterId r:id="rId33"/>
  </p:handoutMasterIdLst>
  <p:sldIdLst>
    <p:sldId id="256" r:id="rId6"/>
    <p:sldId id="276" r:id="rId7"/>
    <p:sldId id="301" r:id="rId8"/>
    <p:sldId id="272" r:id="rId9"/>
    <p:sldId id="277" r:id="rId10"/>
    <p:sldId id="278" r:id="rId11"/>
    <p:sldId id="285" r:id="rId12"/>
    <p:sldId id="279" r:id="rId13"/>
    <p:sldId id="281" r:id="rId14"/>
    <p:sldId id="282" r:id="rId15"/>
    <p:sldId id="283" r:id="rId16"/>
    <p:sldId id="284" r:id="rId17"/>
    <p:sldId id="286" r:id="rId18"/>
    <p:sldId id="287" r:id="rId19"/>
    <p:sldId id="288" r:id="rId20"/>
    <p:sldId id="289" r:id="rId21"/>
    <p:sldId id="290" r:id="rId22"/>
    <p:sldId id="291" r:id="rId23"/>
    <p:sldId id="292" r:id="rId24"/>
    <p:sldId id="294" r:id="rId25"/>
    <p:sldId id="296" r:id="rId26"/>
    <p:sldId id="293" r:id="rId27"/>
    <p:sldId id="297" r:id="rId28"/>
    <p:sldId id="298" r:id="rId29"/>
    <p:sldId id="300" r:id="rId30"/>
    <p:sldId id="299" r:id="rId31"/>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68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Jeff" initials="BRJ" lastIdx="2" clrIdx="0"/>
  <p:cmAuthor id="1" name="eploof" initials="ehp" lastIdx="68" clrIdx="1"/>
  <p:cmAuthor id="2" name="Stuart Waldron" initials="IH" lastIdx="0" clrIdx="2"/>
  <p:cmAuthor id="3" name="Stuart Waldron"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CAB"/>
    <a:srgbClr val="F2F2F2"/>
    <a:srgbClr val="FFFF66"/>
    <a:srgbClr val="FFC000"/>
    <a:srgbClr val="CCECFF"/>
    <a:srgbClr val="99CCFF"/>
    <a:srgbClr val="CCFF99"/>
    <a:srgbClr val="95B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5C7E8-B511-4A87-9920-3D07424AE3F8}" v="1" dt="2021-10-15T12:54:30.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67287" autoAdjust="0"/>
  </p:normalViewPr>
  <p:slideViewPr>
    <p:cSldViewPr snapToGrid="0">
      <p:cViewPr varScale="1">
        <p:scale>
          <a:sx n="77" d="100"/>
          <a:sy n="77" d="100"/>
        </p:scale>
        <p:origin x="1560" y="78"/>
      </p:cViewPr>
      <p:guideLst>
        <p:guide orient="horz"/>
        <p:guide pos="68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32" d="100"/>
          <a:sy n="132" d="100"/>
        </p:scale>
        <p:origin x="-33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ckenzie" userId="944de8d8-28df-4070-bad7-1e42c47c4ccc" providerId="ADAL" clId="{E5B5C7E8-B511-4A87-9920-3D07424AE3F8}"/>
    <pc:docChg chg="custSel modSld">
      <pc:chgData name="David Mackenzie" userId="944de8d8-28df-4070-bad7-1e42c47c4ccc" providerId="ADAL" clId="{E5B5C7E8-B511-4A87-9920-3D07424AE3F8}" dt="2021-10-15T12:54:43.604" v="26" actId="700"/>
      <pc:docMkLst>
        <pc:docMk/>
      </pc:docMkLst>
      <pc:sldChg chg="addSp modSp mod modClrScheme chgLayout">
        <pc:chgData name="David Mackenzie" userId="944de8d8-28df-4070-bad7-1e42c47c4ccc" providerId="ADAL" clId="{E5B5C7E8-B511-4A87-9920-3D07424AE3F8}" dt="2021-10-15T12:54:43.604" v="26" actId="700"/>
        <pc:sldMkLst>
          <pc:docMk/>
          <pc:sldMk cId="1550112299" sldId="256"/>
        </pc:sldMkLst>
        <pc:spChg chg="mod ord">
          <ac:chgData name="David Mackenzie" userId="944de8d8-28df-4070-bad7-1e42c47c4ccc" providerId="ADAL" clId="{E5B5C7E8-B511-4A87-9920-3D07424AE3F8}" dt="2021-10-15T12:54:43.604" v="26" actId="700"/>
          <ac:spMkLst>
            <pc:docMk/>
            <pc:sldMk cId="1550112299" sldId="256"/>
            <ac:spMk id="2" creationId="{00000000-0000-0000-0000-000000000000}"/>
          </ac:spMkLst>
        </pc:spChg>
        <pc:spChg chg="add mod ord">
          <ac:chgData name="David Mackenzie" userId="944de8d8-28df-4070-bad7-1e42c47c4ccc" providerId="ADAL" clId="{E5B5C7E8-B511-4A87-9920-3D07424AE3F8}" dt="2021-10-15T12:54:43.604" v="26" actId="700"/>
          <ac:spMkLst>
            <pc:docMk/>
            <pc:sldMk cId="1550112299" sldId="256"/>
            <ac:spMk id="3" creationId="{24529147-BBAF-4605-9496-BE1D2DA25A53}"/>
          </ac:spMkLst>
        </pc:spChg>
        <pc:spChg chg="add mod ord">
          <ac:chgData name="David Mackenzie" userId="944de8d8-28df-4070-bad7-1e42c47c4ccc" providerId="ADAL" clId="{E5B5C7E8-B511-4A87-9920-3D07424AE3F8}" dt="2021-10-15T12:54:43.604" v="26" actId="700"/>
          <ac:spMkLst>
            <pc:docMk/>
            <pc:sldMk cId="1550112299" sldId="256"/>
            <ac:spMk id="4" creationId="{3FA49690-3932-4993-8618-4766CA3F15C0}"/>
          </ac:spMkLst>
        </pc:spChg>
        <pc:spChg chg="add mod ord">
          <ac:chgData name="David Mackenzie" userId="944de8d8-28df-4070-bad7-1e42c47c4ccc" providerId="ADAL" clId="{E5B5C7E8-B511-4A87-9920-3D07424AE3F8}" dt="2021-10-15T12:54:43.604" v="26" actId="700"/>
          <ac:spMkLst>
            <pc:docMk/>
            <pc:sldMk cId="1550112299" sldId="256"/>
            <ac:spMk id="5" creationId="{B7B19BB2-7348-4C71-8679-82D93F30D22E}"/>
          </ac:spMkLst>
        </pc:spChg>
        <pc:spChg chg="add mod ord">
          <ac:chgData name="David Mackenzie" userId="944de8d8-28df-4070-bad7-1e42c47c4ccc" providerId="ADAL" clId="{E5B5C7E8-B511-4A87-9920-3D07424AE3F8}" dt="2021-10-15T12:54:43.604" v="26" actId="700"/>
          <ac:spMkLst>
            <pc:docMk/>
            <pc:sldMk cId="1550112299" sldId="256"/>
            <ac:spMk id="6" creationId="{F903EA84-66D1-4F89-820F-F5523EB4157A}"/>
          </ac:spMkLst>
        </pc:spChg>
      </pc:sldChg>
      <pc:sldChg chg="modSp mod">
        <pc:chgData name="David Mackenzie" userId="944de8d8-28df-4070-bad7-1e42c47c4ccc" providerId="ADAL" clId="{E5B5C7E8-B511-4A87-9920-3D07424AE3F8}" dt="2021-10-15T12:54:30.808" v="3" actId="27636"/>
        <pc:sldMkLst>
          <pc:docMk/>
          <pc:sldMk cId="1226383209" sldId="272"/>
        </pc:sldMkLst>
        <pc:spChg chg="mod">
          <ac:chgData name="David Mackenzie" userId="944de8d8-28df-4070-bad7-1e42c47c4ccc" providerId="ADAL" clId="{E5B5C7E8-B511-4A87-9920-3D07424AE3F8}" dt="2021-10-15T12:54:30.808" v="3" actId="27636"/>
          <ac:spMkLst>
            <pc:docMk/>
            <pc:sldMk cId="1226383209" sldId="272"/>
            <ac:spMk id="3" creationId="{00000000-0000-0000-0000-000000000000}"/>
          </ac:spMkLst>
        </pc:spChg>
      </pc:sldChg>
      <pc:sldChg chg="modSp mod">
        <pc:chgData name="David Mackenzie" userId="944de8d8-28df-4070-bad7-1e42c47c4ccc" providerId="ADAL" clId="{E5B5C7E8-B511-4A87-9920-3D07424AE3F8}" dt="2021-10-15T12:54:30.803" v="1" actId="27636"/>
        <pc:sldMkLst>
          <pc:docMk/>
          <pc:sldMk cId="4029775595" sldId="276"/>
        </pc:sldMkLst>
        <pc:spChg chg="mod">
          <ac:chgData name="David Mackenzie" userId="944de8d8-28df-4070-bad7-1e42c47c4ccc" providerId="ADAL" clId="{E5B5C7E8-B511-4A87-9920-3D07424AE3F8}" dt="2021-10-15T12:54:30.657" v="0"/>
          <ac:spMkLst>
            <pc:docMk/>
            <pc:sldMk cId="4029775595" sldId="276"/>
            <ac:spMk id="2" creationId="{00000000-0000-0000-0000-000000000000}"/>
          </ac:spMkLst>
        </pc:spChg>
        <pc:spChg chg="mod">
          <ac:chgData name="David Mackenzie" userId="944de8d8-28df-4070-bad7-1e42c47c4ccc" providerId="ADAL" clId="{E5B5C7E8-B511-4A87-9920-3D07424AE3F8}" dt="2021-10-15T12:54:30.803" v="1" actId="27636"/>
          <ac:spMkLst>
            <pc:docMk/>
            <pc:sldMk cId="4029775595" sldId="276"/>
            <ac:spMk id="3" creationId="{00000000-0000-0000-0000-000000000000}"/>
          </ac:spMkLst>
        </pc:spChg>
      </pc:sldChg>
      <pc:sldChg chg="modSp mod">
        <pc:chgData name="David Mackenzie" userId="944de8d8-28df-4070-bad7-1e42c47c4ccc" providerId="ADAL" clId="{E5B5C7E8-B511-4A87-9920-3D07424AE3F8}" dt="2021-10-15T12:54:30.813" v="4" actId="27636"/>
        <pc:sldMkLst>
          <pc:docMk/>
          <pc:sldMk cId="3610872135" sldId="277"/>
        </pc:sldMkLst>
        <pc:spChg chg="mod">
          <ac:chgData name="David Mackenzie" userId="944de8d8-28df-4070-bad7-1e42c47c4ccc" providerId="ADAL" clId="{E5B5C7E8-B511-4A87-9920-3D07424AE3F8}" dt="2021-10-15T12:54:30.813" v="4" actId="27636"/>
          <ac:spMkLst>
            <pc:docMk/>
            <pc:sldMk cId="3610872135" sldId="277"/>
            <ac:spMk id="3" creationId="{00000000-0000-0000-0000-000000000000}"/>
          </ac:spMkLst>
        </pc:spChg>
      </pc:sldChg>
      <pc:sldChg chg="modSp mod">
        <pc:chgData name="David Mackenzie" userId="944de8d8-28df-4070-bad7-1e42c47c4ccc" providerId="ADAL" clId="{E5B5C7E8-B511-4A87-9920-3D07424AE3F8}" dt="2021-10-15T12:54:30.816" v="5" actId="27636"/>
        <pc:sldMkLst>
          <pc:docMk/>
          <pc:sldMk cId="4264560005" sldId="278"/>
        </pc:sldMkLst>
        <pc:spChg chg="mod">
          <ac:chgData name="David Mackenzie" userId="944de8d8-28df-4070-bad7-1e42c47c4ccc" providerId="ADAL" clId="{E5B5C7E8-B511-4A87-9920-3D07424AE3F8}" dt="2021-10-15T12:54:30.657" v="0"/>
          <ac:spMkLst>
            <pc:docMk/>
            <pc:sldMk cId="4264560005" sldId="278"/>
            <ac:spMk id="2" creationId="{00000000-0000-0000-0000-000000000000}"/>
          </ac:spMkLst>
        </pc:spChg>
        <pc:spChg chg="mod">
          <ac:chgData name="David Mackenzie" userId="944de8d8-28df-4070-bad7-1e42c47c4ccc" providerId="ADAL" clId="{E5B5C7E8-B511-4A87-9920-3D07424AE3F8}" dt="2021-10-15T12:54:30.816" v="5" actId="27636"/>
          <ac:spMkLst>
            <pc:docMk/>
            <pc:sldMk cId="4264560005" sldId="278"/>
            <ac:spMk id="3" creationId="{00000000-0000-0000-0000-000000000000}"/>
          </ac:spMkLst>
        </pc:spChg>
      </pc:sldChg>
      <pc:sldChg chg="modSp mod">
        <pc:chgData name="David Mackenzie" userId="944de8d8-28df-4070-bad7-1e42c47c4ccc" providerId="ADAL" clId="{E5B5C7E8-B511-4A87-9920-3D07424AE3F8}" dt="2021-10-15T12:54:30.822" v="7" actId="27636"/>
        <pc:sldMkLst>
          <pc:docMk/>
          <pc:sldMk cId="851949592" sldId="279"/>
        </pc:sldMkLst>
        <pc:spChg chg="mod">
          <ac:chgData name="David Mackenzie" userId="944de8d8-28df-4070-bad7-1e42c47c4ccc" providerId="ADAL" clId="{E5B5C7E8-B511-4A87-9920-3D07424AE3F8}" dt="2021-10-15T12:54:30.657" v="0"/>
          <ac:spMkLst>
            <pc:docMk/>
            <pc:sldMk cId="851949592" sldId="279"/>
            <ac:spMk id="2" creationId="{00000000-0000-0000-0000-000000000000}"/>
          </ac:spMkLst>
        </pc:spChg>
        <pc:spChg chg="mod">
          <ac:chgData name="David Mackenzie" userId="944de8d8-28df-4070-bad7-1e42c47c4ccc" providerId="ADAL" clId="{E5B5C7E8-B511-4A87-9920-3D07424AE3F8}" dt="2021-10-15T12:54:30.822" v="7" actId="27636"/>
          <ac:spMkLst>
            <pc:docMk/>
            <pc:sldMk cId="851949592" sldId="279"/>
            <ac:spMk id="3" creationId="{00000000-0000-0000-0000-000000000000}"/>
          </ac:spMkLst>
        </pc:spChg>
      </pc:sldChg>
      <pc:sldChg chg="modSp mod">
        <pc:chgData name="David Mackenzie" userId="944de8d8-28df-4070-bad7-1e42c47c4ccc" providerId="ADAL" clId="{E5B5C7E8-B511-4A87-9920-3D07424AE3F8}" dt="2021-10-15T12:54:30.824" v="8" actId="27636"/>
        <pc:sldMkLst>
          <pc:docMk/>
          <pc:sldMk cId="2204652834" sldId="281"/>
        </pc:sldMkLst>
        <pc:spChg chg="mod">
          <ac:chgData name="David Mackenzie" userId="944de8d8-28df-4070-bad7-1e42c47c4ccc" providerId="ADAL" clId="{E5B5C7E8-B511-4A87-9920-3D07424AE3F8}" dt="2021-10-15T12:54:30.657" v="0"/>
          <ac:spMkLst>
            <pc:docMk/>
            <pc:sldMk cId="2204652834" sldId="281"/>
            <ac:spMk id="2" creationId="{00000000-0000-0000-0000-000000000000}"/>
          </ac:spMkLst>
        </pc:spChg>
        <pc:spChg chg="mod">
          <ac:chgData name="David Mackenzie" userId="944de8d8-28df-4070-bad7-1e42c47c4ccc" providerId="ADAL" clId="{E5B5C7E8-B511-4A87-9920-3D07424AE3F8}" dt="2021-10-15T12:54:30.824" v="8" actId="27636"/>
          <ac:spMkLst>
            <pc:docMk/>
            <pc:sldMk cId="2204652834" sldId="281"/>
            <ac:spMk id="3" creationId="{00000000-0000-0000-0000-000000000000}"/>
          </ac:spMkLst>
        </pc:spChg>
      </pc:sldChg>
      <pc:sldChg chg="modSp">
        <pc:chgData name="David Mackenzie" userId="944de8d8-28df-4070-bad7-1e42c47c4ccc" providerId="ADAL" clId="{E5B5C7E8-B511-4A87-9920-3D07424AE3F8}" dt="2021-10-15T12:54:30.657" v="0"/>
        <pc:sldMkLst>
          <pc:docMk/>
          <pc:sldMk cId="4176693297" sldId="282"/>
        </pc:sldMkLst>
        <pc:spChg chg="mod">
          <ac:chgData name="David Mackenzie" userId="944de8d8-28df-4070-bad7-1e42c47c4ccc" providerId="ADAL" clId="{E5B5C7E8-B511-4A87-9920-3D07424AE3F8}" dt="2021-10-15T12:54:30.657" v="0"/>
          <ac:spMkLst>
            <pc:docMk/>
            <pc:sldMk cId="4176693297" sldId="282"/>
            <ac:spMk id="2" creationId="{00000000-0000-0000-0000-000000000000}"/>
          </ac:spMkLst>
        </pc:spChg>
        <pc:spChg chg="mod">
          <ac:chgData name="David Mackenzie" userId="944de8d8-28df-4070-bad7-1e42c47c4ccc" providerId="ADAL" clId="{E5B5C7E8-B511-4A87-9920-3D07424AE3F8}" dt="2021-10-15T12:54:30.657" v="0"/>
          <ac:spMkLst>
            <pc:docMk/>
            <pc:sldMk cId="4176693297" sldId="282"/>
            <ac:spMk id="3" creationId="{00000000-0000-0000-0000-000000000000}"/>
          </ac:spMkLst>
        </pc:spChg>
      </pc:sldChg>
      <pc:sldChg chg="modSp mod">
        <pc:chgData name="David Mackenzie" userId="944de8d8-28df-4070-bad7-1e42c47c4ccc" providerId="ADAL" clId="{E5B5C7E8-B511-4A87-9920-3D07424AE3F8}" dt="2021-10-15T12:54:30.829" v="9" actId="27636"/>
        <pc:sldMkLst>
          <pc:docMk/>
          <pc:sldMk cId="4123594447" sldId="283"/>
        </pc:sldMkLst>
        <pc:spChg chg="mod">
          <ac:chgData name="David Mackenzie" userId="944de8d8-28df-4070-bad7-1e42c47c4ccc" providerId="ADAL" clId="{E5B5C7E8-B511-4A87-9920-3D07424AE3F8}" dt="2021-10-15T12:54:30.829" v="9" actId="27636"/>
          <ac:spMkLst>
            <pc:docMk/>
            <pc:sldMk cId="4123594447" sldId="283"/>
            <ac:spMk id="3" creationId="{00000000-0000-0000-0000-000000000000}"/>
          </ac:spMkLst>
        </pc:spChg>
      </pc:sldChg>
      <pc:sldChg chg="modSp mod modNotes">
        <pc:chgData name="David Mackenzie" userId="944de8d8-28df-4070-bad7-1e42c47c4ccc" providerId="ADAL" clId="{E5B5C7E8-B511-4A87-9920-3D07424AE3F8}" dt="2021-10-15T12:54:30.950" v="25" actId="27636"/>
        <pc:sldMkLst>
          <pc:docMk/>
          <pc:sldMk cId="2087257284" sldId="284"/>
        </pc:sldMkLst>
        <pc:spChg chg="mod">
          <ac:chgData name="David Mackenzie" userId="944de8d8-28df-4070-bad7-1e42c47c4ccc" providerId="ADAL" clId="{E5B5C7E8-B511-4A87-9920-3D07424AE3F8}" dt="2021-10-15T12:54:30.657" v="0"/>
          <ac:spMkLst>
            <pc:docMk/>
            <pc:sldMk cId="2087257284" sldId="284"/>
            <ac:spMk id="2" creationId="{00000000-0000-0000-0000-000000000000}"/>
          </ac:spMkLst>
        </pc:spChg>
        <pc:spChg chg="mod">
          <ac:chgData name="David Mackenzie" userId="944de8d8-28df-4070-bad7-1e42c47c4ccc" providerId="ADAL" clId="{E5B5C7E8-B511-4A87-9920-3D07424AE3F8}" dt="2021-10-15T12:54:30.832" v="10" actId="27636"/>
          <ac:spMkLst>
            <pc:docMk/>
            <pc:sldMk cId="2087257284" sldId="284"/>
            <ac:spMk id="3" creationId="{00000000-0000-0000-0000-000000000000}"/>
          </ac:spMkLst>
        </pc:spChg>
      </pc:sldChg>
      <pc:sldChg chg="modSp mod">
        <pc:chgData name="David Mackenzie" userId="944de8d8-28df-4070-bad7-1e42c47c4ccc" providerId="ADAL" clId="{E5B5C7E8-B511-4A87-9920-3D07424AE3F8}" dt="2021-10-15T12:54:30.819" v="6" actId="27636"/>
        <pc:sldMkLst>
          <pc:docMk/>
          <pc:sldMk cId="1283614600" sldId="285"/>
        </pc:sldMkLst>
        <pc:spChg chg="mod">
          <ac:chgData name="David Mackenzie" userId="944de8d8-28df-4070-bad7-1e42c47c4ccc" providerId="ADAL" clId="{E5B5C7E8-B511-4A87-9920-3D07424AE3F8}" dt="2021-10-15T12:54:30.657" v="0"/>
          <ac:spMkLst>
            <pc:docMk/>
            <pc:sldMk cId="1283614600" sldId="285"/>
            <ac:spMk id="2" creationId="{00000000-0000-0000-0000-000000000000}"/>
          </ac:spMkLst>
        </pc:spChg>
        <pc:spChg chg="mod">
          <ac:chgData name="David Mackenzie" userId="944de8d8-28df-4070-bad7-1e42c47c4ccc" providerId="ADAL" clId="{E5B5C7E8-B511-4A87-9920-3D07424AE3F8}" dt="2021-10-15T12:54:30.819" v="6" actId="27636"/>
          <ac:spMkLst>
            <pc:docMk/>
            <pc:sldMk cId="1283614600" sldId="285"/>
            <ac:spMk id="3" creationId="{00000000-0000-0000-0000-000000000000}"/>
          </ac:spMkLst>
        </pc:spChg>
      </pc:sldChg>
      <pc:sldChg chg="modSp mod">
        <pc:chgData name="David Mackenzie" userId="944de8d8-28df-4070-bad7-1e42c47c4ccc" providerId="ADAL" clId="{E5B5C7E8-B511-4A87-9920-3D07424AE3F8}" dt="2021-10-15T12:54:30.836" v="11" actId="27636"/>
        <pc:sldMkLst>
          <pc:docMk/>
          <pc:sldMk cId="2499654215" sldId="286"/>
        </pc:sldMkLst>
        <pc:spChg chg="mod">
          <ac:chgData name="David Mackenzie" userId="944de8d8-28df-4070-bad7-1e42c47c4ccc" providerId="ADAL" clId="{E5B5C7E8-B511-4A87-9920-3D07424AE3F8}" dt="2021-10-15T12:54:30.657" v="0"/>
          <ac:spMkLst>
            <pc:docMk/>
            <pc:sldMk cId="2499654215" sldId="286"/>
            <ac:spMk id="2" creationId="{00000000-0000-0000-0000-000000000000}"/>
          </ac:spMkLst>
        </pc:spChg>
        <pc:spChg chg="mod">
          <ac:chgData name="David Mackenzie" userId="944de8d8-28df-4070-bad7-1e42c47c4ccc" providerId="ADAL" clId="{E5B5C7E8-B511-4A87-9920-3D07424AE3F8}" dt="2021-10-15T12:54:30.836" v="11" actId="27636"/>
          <ac:spMkLst>
            <pc:docMk/>
            <pc:sldMk cId="2499654215" sldId="286"/>
            <ac:spMk id="3" creationId="{00000000-0000-0000-0000-000000000000}"/>
          </ac:spMkLst>
        </pc:spChg>
      </pc:sldChg>
      <pc:sldChg chg="modSp mod">
        <pc:chgData name="David Mackenzie" userId="944de8d8-28df-4070-bad7-1e42c47c4ccc" providerId="ADAL" clId="{E5B5C7E8-B511-4A87-9920-3D07424AE3F8}" dt="2021-10-15T12:54:30.839" v="12" actId="27636"/>
        <pc:sldMkLst>
          <pc:docMk/>
          <pc:sldMk cId="1549213218" sldId="287"/>
        </pc:sldMkLst>
        <pc:spChg chg="mod">
          <ac:chgData name="David Mackenzie" userId="944de8d8-28df-4070-bad7-1e42c47c4ccc" providerId="ADAL" clId="{E5B5C7E8-B511-4A87-9920-3D07424AE3F8}" dt="2021-10-15T12:54:30.657" v="0"/>
          <ac:spMkLst>
            <pc:docMk/>
            <pc:sldMk cId="1549213218" sldId="287"/>
            <ac:spMk id="2" creationId="{00000000-0000-0000-0000-000000000000}"/>
          </ac:spMkLst>
        </pc:spChg>
        <pc:spChg chg="mod">
          <ac:chgData name="David Mackenzie" userId="944de8d8-28df-4070-bad7-1e42c47c4ccc" providerId="ADAL" clId="{E5B5C7E8-B511-4A87-9920-3D07424AE3F8}" dt="2021-10-15T12:54:30.839" v="12" actId="27636"/>
          <ac:spMkLst>
            <pc:docMk/>
            <pc:sldMk cId="1549213218" sldId="287"/>
            <ac:spMk id="3" creationId="{00000000-0000-0000-0000-000000000000}"/>
          </ac:spMkLst>
        </pc:spChg>
      </pc:sldChg>
      <pc:sldChg chg="modSp mod">
        <pc:chgData name="David Mackenzie" userId="944de8d8-28df-4070-bad7-1e42c47c4ccc" providerId="ADAL" clId="{E5B5C7E8-B511-4A87-9920-3D07424AE3F8}" dt="2021-10-15T12:54:30.842" v="13" actId="27636"/>
        <pc:sldMkLst>
          <pc:docMk/>
          <pc:sldMk cId="1902382358" sldId="288"/>
        </pc:sldMkLst>
        <pc:spChg chg="mod">
          <ac:chgData name="David Mackenzie" userId="944de8d8-28df-4070-bad7-1e42c47c4ccc" providerId="ADAL" clId="{E5B5C7E8-B511-4A87-9920-3D07424AE3F8}" dt="2021-10-15T12:54:30.657" v="0"/>
          <ac:spMkLst>
            <pc:docMk/>
            <pc:sldMk cId="1902382358" sldId="288"/>
            <ac:spMk id="2" creationId="{00000000-0000-0000-0000-000000000000}"/>
          </ac:spMkLst>
        </pc:spChg>
        <pc:spChg chg="mod">
          <ac:chgData name="David Mackenzie" userId="944de8d8-28df-4070-bad7-1e42c47c4ccc" providerId="ADAL" clId="{E5B5C7E8-B511-4A87-9920-3D07424AE3F8}" dt="2021-10-15T12:54:30.842" v="13" actId="27636"/>
          <ac:spMkLst>
            <pc:docMk/>
            <pc:sldMk cId="1902382358" sldId="288"/>
            <ac:spMk id="3" creationId="{00000000-0000-0000-0000-000000000000}"/>
          </ac:spMkLst>
        </pc:spChg>
      </pc:sldChg>
      <pc:sldChg chg="modSp mod">
        <pc:chgData name="David Mackenzie" userId="944de8d8-28df-4070-bad7-1e42c47c4ccc" providerId="ADAL" clId="{E5B5C7E8-B511-4A87-9920-3D07424AE3F8}" dt="2021-10-15T12:54:30.846" v="14" actId="27636"/>
        <pc:sldMkLst>
          <pc:docMk/>
          <pc:sldMk cId="845857500" sldId="289"/>
        </pc:sldMkLst>
        <pc:spChg chg="mod">
          <ac:chgData name="David Mackenzie" userId="944de8d8-28df-4070-bad7-1e42c47c4ccc" providerId="ADAL" clId="{E5B5C7E8-B511-4A87-9920-3D07424AE3F8}" dt="2021-10-15T12:54:30.657" v="0"/>
          <ac:spMkLst>
            <pc:docMk/>
            <pc:sldMk cId="845857500" sldId="289"/>
            <ac:spMk id="2" creationId="{00000000-0000-0000-0000-000000000000}"/>
          </ac:spMkLst>
        </pc:spChg>
        <pc:spChg chg="mod">
          <ac:chgData name="David Mackenzie" userId="944de8d8-28df-4070-bad7-1e42c47c4ccc" providerId="ADAL" clId="{E5B5C7E8-B511-4A87-9920-3D07424AE3F8}" dt="2021-10-15T12:54:30.846" v="14" actId="27636"/>
          <ac:spMkLst>
            <pc:docMk/>
            <pc:sldMk cId="845857500" sldId="289"/>
            <ac:spMk id="3" creationId="{00000000-0000-0000-0000-000000000000}"/>
          </ac:spMkLst>
        </pc:spChg>
      </pc:sldChg>
      <pc:sldChg chg="modSp mod">
        <pc:chgData name="David Mackenzie" userId="944de8d8-28df-4070-bad7-1e42c47c4ccc" providerId="ADAL" clId="{E5B5C7E8-B511-4A87-9920-3D07424AE3F8}" dt="2021-10-15T12:54:30.849" v="15" actId="27636"/>
        <pc:sldMkLst>
          <pc:docMk/>
          <pc:sldMk cId="3222010501" sldId="290"/>
        </pc:sldMkLst>
        <pc:spChg chg="mod">
          <ac:chgData name="David Mackenzie" userId="944de8d8-28df-4070-bad7-1e42c47c4ccc" providerId="ADAL" clId="{E5B5C7E8-B511-4A87-9920-3D07424AE3F8}" dt="2021-10-15T12:54:30.657" v="0"/>
          <ac:spMkLst>
            <pc:docMk/>
            <pc:sldMk cId="3222010501" sldId="290"/>
            <ac:spMk id="2" creationId="{00000000-0000-0000-0000-000000000000}"/>
          </ac:spMkLst>
        </pc:spChg>
        <pc:spChg chg="mod">
          <ac:chgData name="David Mackenzie" userId="944de8d8-28df-4070-bad7-1e42c47c4ccc" providerId="ADAL" clId="{E5B5C7E8-B511-4A87-9920-3D07424AE3F8}" dt="2021-10-15T12:54:30.849" v="15" actId="27636"/>
          <ac:spMkLst>
            <pc:docMk/>
            <pc:sldMk cId="3222010501" sldId="290"/>
            <ac:spMk id="3" creationId="{00000000-0000-0000-0000-000000000000}"/>
          </ac:spMkLst>
        </pc:spChg>
      </pc:sldChg>
      <pc:sldChg chg="modSp mod">
        <pc:chgData name="David Mackenzie" userId="944de8d8-28df-4070-bad7-1e42c47c4ccc" providerId="ADAL" clId="{E5B5C7E8-B511-4A87-9920-3D07424AE3F8}" dt="2021-10-15T12:54:30.852" v="16" actId="27636"/>
        <pc:sldMkLst>
          <pc:docMk/>
          <pc:sldMk cId="3362736086" sldId="291"/>
        </pc:sldMkLst>
        <pc:spChg chg="mod">
          <ac:chgData name="David Mackenzie" userId="944de8d8-28df-4070-bad7-1e42c47c4ccc" providerId="ADAL" clId="{E5B5C7E8-B511-4A87-9920-3D07424AE3F8}" dt="2021-10-15T12:54:30.657" v="0"/>
          <ac:spMkLst>
            <pc:docMk/>
            <pc:sldMk cId="3362736086" sldId="291"/>
            <ac:spMk id="2" creationId="{00000000-0000-0000-0000-000000000000}"/>
          </ac:spMkLst>
        </pc:spChg>
        <pc:spChg chg="mod">
          <ac:chgData name="David Mackenzie" userId="944de8d8-28df-4070-bad7-1e42c47c4ccc" providerId="ADAL" clId="{E5B5C7E8-B511-4A87-9920-3D07424AE3F8}" dt="2021-10-15T12:54:30.852" v="16" actId="27636"/>
          <ac:spMkLst>
            <pc:docMk/>
            <pc:sldMk cId="3362736086" sldId="291"/>
            <ac:spMk id="3" creationId="{00000000-0000-0000-0000-000000000000}"/>
          </ac:spMkLst>
        </pc:spChg>
      </pc:sldChg>
      <pc:sldChg chg="modSp mod">
        <pc:chgData name="David Mackenzie" userId="944de8d8-28df-4070-bad7-1e42c47c4ccc" providerId="ADAL" clId="{E5B5C7E8-B511-4A87-9920-3D07424AE3F8}" dt="2021-10-15T12:54:30.854" v="17" actId="27636"/>
        <pc:sldMkLst>
          <pc:docMk/>
          <pc:sldMk cId="1376309417" sldId="292"/>
        </pc:sldMkLst>
        <pc:spChg chg="mod">
          <ac:chgData name="David Mackenzie" userId="944de8d8-28df-4070-bad7-1e42c47c4ccc" providerId="ADAL" clId="{E5B5C7E8-B511-4A87-9920-3D07424AE3F8}" dt="2021-10-15T12:54:30.657" v="0"/>
          <ac:spMkLst>
            <pc:docMk/>
            <pc:sldMk cId="1376309417" sldId="292"/>
            <ac:spMk id="2" creationId="{00000000-0000-0000-0000-000000000000}"/>
          </ac:spMkLst>
        </pc:spChg>
        <pc:spChg chg="mod">
          <ac:chgData name="David Mackenzie" userId="944de8d8-28df-4070-bad7-1e42c47c4ccc" providerId="ADAL" clId="{E5B5C7E8-B511-4A87-9920-3D07424AE3F8}" dt="2021-10-15T12:54:30.854" v="17" actId="27636"/>
          <ac:spMkLst>
            <pc:docMk/>
            <pc:sldMk cId="1376309417" sldId="292"/>
            <ac:spMk id="3" creationId="{00000000-0000-0000-0000-000000000000}"/>
          </ac:spMkLst>
        </pc:spChg>
      </pc:sldChg>
      <pc:sldChg chg="modSp mod">
        <pc:chgData name="David Mackenzie" userId="944de8d8-28df-4070-bad7-1e42c47c4ccc" providerId="ADAL" clId="{E5B5C7E8-B511-4A87-9920-3D07424AE3F8}" dt="2021-10-15T12:54:30.863" v="20" actId="27636"/>
        <pc:sldMkLst>
          <pc:docMk/>
          <pc:sldMk cId="1124825983" sldId="293"/>
        </pc:sldMkLst>
        <pc:spChg chg="mod">
          <ac:chgData name="David Mackenzie" userId="944de8d8-28df-4070-bad7-1e42c47c4ccc" providerId="ADAL" clId="{E5B5C7E8-B511-4A87-9920-3D07424AE3F8}" dt="2021-10-15T12:54:30.657" v="0"/>
          <ac:spMkLst>
            <pc:docMk/>
            <pc:sldMk cId="1124825983" sldId="293"/>
            <ac:spMk id="2" creationId="{00000000-0000-0000-0000-000000000000}"/>
          </ac:spMkLst>
        </pc:spChg>
        <pc:spChg chg="mod">
          <ac:chgData name="David Mackenzie" userId="944de8d8-28df-4070-bad7-1e42c47c4ccc" providerId="ADAL" clId="{E5B5C7E8-B511-4A87-9920-3D07424AE3F8}" dt="2021-10-15T12:54:30.863" v="20" actId="27636"/>
          <ac:spMkLst>
            <pc:docMk/>
            <pc:sldMk cId="1124825983" sldId="293"/>
            <ac:spMk id="3" creationId="{00000000-0000-0000-0000-000000000000}"/>
          </ac:spMkLst>
        </pc:spChg>
      </pc:sldChg>
      <pc:sldChg chg="modSp mod">
        <pc:chgData name="David Mackenzie" userId="944de8d8-28df-4070-bad7-1e42c47c4ccc" providerId="ADAL" clId="{E5B5C7E8-B511-4A87-9920-3D07424AE3F8}" dt="2021-10-15T12:54:30.857" v="18" actId="27636"/>
        <pc:sldMkLst>
          <pc:docMk/>
          <pc:sldMk cId="2212124307" sldId="294"/>
        </pc:sldMkLst>
        <pc:spChg chg="mod">
          <ac:chgData name="David Mackenzie" userId="944de8d8-28df-4070-bad7-1e42c47c4ccc" providerId="ADAL" clId="{E5B5C7E8-B511-4A87-9920-3D07424AE3F8}" dt="2021-10-15T12:54:30.657" v="0"/>
          <ac:spMkLst>
            <pc:docMk/>
            <pc:sldMk cId="2212124307" sldId="294"/>
            <ac:spMk id="2" creationId="{00000000-0000-0000-0000-000000000000}"/>
          </ac:spMkLst>
        </pc:spChg>
        <pc:spChg chg="mod">
          <ac:chgData name="David Mackenzie" userId="944de8d8-28df-4070-bad7-1e42c47c4ccc" providerId="ADAL" clId="{E5B5C7E8-B511-4A87-9920-3D07424AE3F8}" dt="2021-10-15T12:54:30.857" v="18" actId="27636"/>
          <ac:spMkLst>
            <pc:docMk/>
            <pc:sldMk cId="2212124307" sldId="294"/>
            <ac:spMk id="3" creationId="{00000000-0000-0000-0000-000000000000}"/>
          </ac:spMkLst>
        </pc:spChg>
      </pc:sldChg>
      <pc:sldChg chg="modSp mod">
        <pc:chgData name="David Mackenzie" userId="944de8d8-28df-4070-bad7-1e42c47c4ccc" providerId="ADAL" clId="{E5B5C7E8-B511-4A87-9920-3D07424AE3F8}" dt="2021-10-15T12:54:30.860" v="19" actId="27636"/>
        <pc:sldMkLst>
          <pc:docMk/>
          <pc:sldMk cId="2777989024" sldId="296"/>
        </pc:sldMkLst>
        <pc:spChg chg="mod">
          <ac:chgData name="David Mackenzie" userId="944de8d8-28df-4070-bad7-1e42c47c4ccc" providerId="ADAL" clId="{E5B5C7E8-B511-4A87-9920-3D07424AE3F8}" dt="2021-10-15T12:54:30.657" v="0"/>
          <ac:spMkLst>
            <pc:docMk/>
            <pc:sldMk cId="2777989024" sldId="296"/>
            <ac:spMk id="2" creationId="{00000000-0000-0000-0000-000000000000}"/>
          </ac:spMkLst>
        </pc:spChg>
        <pc:spChg chg="mod">
          <ac:chgData name="David Mackenzie" userId="944de8d8-28df-4070-bad7-1e42c47c4ccc" providerId="ADAL" clId="{E5B5C7E8-B511-4A87-9920-3D07424AE3F8}" dt="2021-10-15T12:54:30.860" v="19" actId="27636"/>
          <ac:spMkLst>
            <pc:docMk/>
            <pc:sldMk cId="2777989024" sldId="296"/>
            <ac:spMk id="3" creationId="{00000000-0000-0000-0000-000000000000}"/>
          </ac:spMkLst>
        </pc:spChg>
      </pc:sldChg>
      <pc:sldChg chg="modSp mod">
        <pc:chgData name="David Mackenzie" userId="944de8d8-28df-4070-bad7-1e42c47c4ccc" providerId="ADAL" clId="{E5B5C7E8-B511-4A87-9920-3D07424AE3F8}" dt="2021-10-15T12:54:30.866" v="21" actId="27636"/>
        <pc:sldMkLst>
          <pc:docMk/>
          <pc:sldMk cId="2560588932" sldId="297"/>
        </pc:sldMkLst>
        <pc:spChg chg="mod">
          <ac:chgData name="David Mackenzie" userId="944de8d8-28df-4070-bad7-1e42c47c4ccc" providerId="ADAL" clId="{E5B5C7E8-B511-4A87-9920-3D07424AE3F8}" dt="2021-10-15T12:54:30.657" v="0"/>
          <ac:spMkLst>
            <pc:docMk/>
            <pc:sldMk cId="2560588932" sldId="297"/>
            <ac:spMk id="2" creationId="{00000000-0000-0000-0000-000000000000}"/>
          </ac:spMkLst>
        </pc:spChg>
        <pc:spChg chg="mod">
          <ac:chgData name="David Mackenzie" userId="944de8d8-28df-4070-bad7-1e42c47c4ccc" providerId="ADAL" clId="{E5B5C7E8-B511-4A87-9920-3D07424AE3F8}" dt="2021-10-15T12:54:30.866" v="21" actId="27636"/>
          <ac:spMkLst>
            <pc:docMk/>
            <pc:sldMk cId="2560588932" sldId="297"/>
            <ac:spMk id="3" creationId="{00000000-0000-0000-0000-000000000000}"/>
          </ac:spMkLst>
        </pc:spChg>
      </pc:sldChg>
      <pc:sldChg chg="modSp mod">
        <pc:chgData name="David Mackenzie" userId="944de8d8-28df-4070-bad7-1e42c47c4ccc" providerId="ADAL" clId="{E5B5C7E8-B511-4A87-9920-3D07424AE3F8}" dt="2021-10-15T12:54:30.868" v="22" actId="27636"/>
        <pc:sldMkLst>
          <pc:docMk/>
          <pc:sldMk cId="1516587770" sldId="298"/>
        </pc:sldMkLst>
        <pc:spChg chg="mod">
          <ac:chgData name="David Mackenzie" userId="944de8d8-28df-4070-bad7-1e42c47c4ccc" providerId="ADAL" clId="{E5B5C7E8-B511-4A87-9920-3D07424AE3F8}" dt="2021-10-15T12:54:30.868" v="22" actId="27636"/>
          <ac:spMkLst>
            <pc:docMk/>
            <pc:sldMk cId="1516587770" sldId="298"/>
            <ac:spMk id="3" creationId="{00000000-0000-0000-0000-000000000000}"/>
          </ac:spMkLst>
        </pc:spChg>
      </pc:sldChg>
      <pc:sldChg chg="modSp mod">
        <pc:chgData name="David Mackenzie" userId="944de8d8-28df-4070-bad7-1e42c47c4ccc" providerId="ADAL" clId="{E5B5C7E8-B511-4A87-9920-3D07424AE3F8}" dt="2021-10-15T12:54:30.875" v="24" actId="27636"/>
        <pc:sldMkLst>
          <pc:docMk/>
          <pc:sldMk cId="2793362175" sldId="299"/>
        </pc:sldMkLst>
        <pc:spChg chg="mod">
          <ac:chgData name="David Mackenzie" userId="944de8d8-28df-4070-bad7-1e42c47c4ccc" providerId="ADAL" clId="{E5B5C7E8-B511-4A87-9920-3D07424AE3F8}" dt="2021-10-15T12:54:30.657" v="0"/>
          <ac:spMkLst>
            <pc:docMk/>
            <pc:sldMk cId="2793362175" sldId="299"/>
            <ac:spMk id="2" creationId="{00000000-0000-0000-0000-000000000000}"/>
          </ac:spMkLst>
        </pc:spChg>
        <pc:spChg chg="mod">
          <ac:chgData name="David Mackenzie" userId="944de8d8-28df-4070-bad7-1e42c47c4ccc" providerId="ADAL" clId="{E5B5C7E8-B511-4A87-9920-3D07424AE3F8}" dt="2021-10-15T12:54:30.875" v="24" actId="27636"/>
          <ac:spMkLst>
            <pc:docMk/>
            <pc:sldMk cId="2793362175" sldId="299"/>
            <ac:spMk id="3" creationId="{00000000-0000-0000-0000-000000000000}"/>
          </ac:spMkLst>
        </pc:spChg>
      </pc:sldChg>
      <pc:sldChg chg="modSp mod">
        <pc:chgData name="David Mackenzie" userId="944de8d8-28df-4070-bad7-1e42c47c4ccc" providerId="ADAL" clId="{E5B5C7E8-B511-4A87-9920-3D07424AE3F8}" dt="2021-10-15T12:54:30.872" v="23" actId="27636"/>
        <pc:sldMkLst>
          <pc:docMk/>
          <pc:sldMk cId="2244975836" sldId="300"/>
        </pc:sldMkLst>
        <pc:spChg chg="mod">
          <ac:chgData name="David Mackenzie" userId="944de8d8-28df-4070-bad7-1e42c47c4ccc" providerId="ADAL" clId="{E5B5C7E8-B511-4A87-9920-3D07424AE3F8}" dt="2021-10-15T12:54:30.657" v="0"/>
          <ac:spMkLst>
            <pc:docMk/>
            <pc:sldMk cId="2244975836" sldId="300"/>
            <ac:spMk id="2" creationId="{00000000-0000-0000-0000-000000000000}"/>
          </ac:spMkLst>
        </pc:spChg>
        <pc:spChg chg="mod">
          <ac:chgData name="David Mackenzie" userId="944de8d8-28df-4070-bad7-1e42c47c4ccc" providerId="ADAL" clId="{E5B5C7E8-B511-4A87-9920-3D07424AE3F8}" dt="2021-10-15T12:54:30.872" v="23" actId="27636"/>
          <ac:spMkLst>
            <pc:docMk/>
            <pc:sldMk cId="2244975836" sldId="300"/>
            <ac:spMk id="3" creationId="{00000000-0000-0000-0000-000000000000}"/>
          </ac:spMkLst>
        </pc:spChg>
      </pc:sldChg>
      <pc:sldChg chg="modSp mod">
        <pc:chgData name="David Mackenzie" userId="944de8d8-28df-4070-bad7-1e42c47c4ccc" providerId="ADAL" clId="{E5B5C7E8-B511-4A87-9920-3D07424AE3F8}" dt="2021-10-15T12:54:30.806" v="2" actId="27636"/>
        <pc:sldMkLst>
          <pc:docMk/>
          <pc:sldMk cId="1385860402" sldId="301"/>
        </pc:sldMkLst>
        <pc:spChg chg="mod">
          <ac:chgData name="David Mackenzie" userId="944de8d8-28df-4070-bad7-1e42c47c4ccc" providerId="ADAL" clId="{E5B5C7E8-B511-4A87-9920-3D07424AE3F8}" dt="2021-10-15T12:54:30.657" v="0"/>
          <ac:spMkLst>
            <pc:docMk/>
            <pc:sldMk cId="1385860402" sldId="301"/>
            <ac:spMk id="2" creationId="{00000000-0000-0000-0000-000000000000}"/>
          </ac:spMkLst>
        </pc:spChg>
        <pc:spChg chg="mod">
          <ac:chgData name="David Mackenzie" userId="944de8d8-28df-4070-bad7-1e42c47c4ccc" providerId="ADAL" clId="{E5B5C7E8-B511-4A87-9920-3D07424AE3F8}" dt="2021-10-15T12:54:30.806" v="2" actId="27636"/>
          <ac:spMkLst>
            <pc:docMk/>
            <pc:sldMk cId="1385860402" sldId="30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D30EF-8F20-0B47-8B5D-39A8BC29E860}" type="datetimeFigureOut">
              <a:rPr lang="en-US" smtClean="0"/>
              <a:pPr/>
              <a:t>10/15/2021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7AEC5-6202-3E49-9724-6DF8556784EB}" type="slidenum">
              <a:rPr lang="en-US" smtClean="0"/>
              <a:pPr/>
              <a:t>‹#›</a:t>
            </a:fld>
            <a:endParaRPr lang="en-US"/>
          </a:p>
        </p:txBody>
      </p:sp>
    </p:spTree>
    <p:extLst>
      <p:ext uri="{BB962C8B-B14F-4D97-AF65-F5344CB8AC3E}">
        <p14:creationId xmlns:p14="http://schemas.microsoft.com/office/powerpoint/2010/main" val="1062686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DD36E-1E02-F241-9611-1F1D9EAAD326}" type="datetimeFigureOut">
              <a:rPr lang="en-US" smtClean="0"/>
              <a:pPr/>
              <a:t>10/15/2021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786E7-EDAB-724E-B5AE-1BDD6B8AC677}" type="slidenum">
              <a:rPr lang="en-US" smtClean="0"/>
              <a:pPr/>
              <a:t>‹#›</a:t>
            </a:fld>
            <a:endParaRPr lang="en-US"/>
          </a:p>
        </p:txBody>
      </p:sp>
    </p:spTree>
    <p:extLst>
      <p:ext uri="{BB962C8B-B14F-4D97-AF65-F5344CB8AC3E}">
        <p14:creationId xmlns:p14="http://schemas.microsoft.com/office/powerpoint/2010/main" val="13062683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set of lecture notes does not show many examples. Students are expected to find examples in the assignment.</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a:t>
            </a:fld>
            <a:endParaRPr lang="en-US"/>
          </a:p>
        </p:txBody>
      </p:sp>
    </p:spTree>
    <p:extLst>
      <p:ext uri="{BB962C8B-B14F-4D97-AF65-F5344CB8AC3E}">
        <p14:creationId xmlns:p14="http://schemas.microsoft.com/office/powerpoint/2010/main" val="424813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An “</a:t>
            </a:r>
            <a:r>
              <a:rPr lang="en-GB" b="0" dirty="0"/>
              <a:t>exponential moving average (EMA)”, or</a:t>
            </a:r>
            <a:r>
              <a:rPr lang="en-GB" b="0" baseline="0" dirty="0"/>
              <a:t> “</a:t>
            </a:r>
            <a:r>
              <a:rPr lang="en-GB" b="0" dirty="0"/>
              <a:t>exponentially weighted moving average (EWMA</a:t>
            </a:r>
            <a:r>
              <a:rPr lang="en-GB" dirty="0"/>
              <a:t>)”,</a:t>
            </a:r>
            <a:r>
              <a:rPr lang="en-GB" baseline="30000" dirty="0"/>
              <a:t> </a:t>
            </a:r>
            <a:r>
              <a:rPr lang="en-GB" dirty="0"/>
              <a:t>applies </a:t>
            </a:r>
            <a:r>
              <a:rPr lang="en-GB" b="0" dirty="0"/>
              <a:t>exponentially</a:t>
            </a:r>
            <a:r>
              <a:rPr lang="en-GB" b="0" baseline="0" dirty="0"/>
              <a:t> decreasing </a:t>
            </a:r>
            <a:r>
              <a:rPr lang="en-GB" dirty="0"/>
              <a:t>weighting factors. The </a:t>
            </a:r>
            <a:r>
              <a:rPr lang="en-GB" baseline="0" dirty="0"/>
              <a:t>execution times of the process are recorded. These values are summed with exponentially decreasing weights (mathematically averaged). By this action, </a:t>
            </a:r>
            <a:r>
              <a:rPr lang="en-GB" dirty="0"/>
              <a:t>the variations in the mean are aligned with the variations in the data.</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10</a:t>
            </a:fld>
            <a:endParaRPr lang="en-US"/>
          </a:p>
        </p:txBody>
      </p:sp>
    </p:spTree>
    <p:extLst>
      <p:ext uri="{BB962C8B-B14F-4D97-AF65-F5344CB8AC3E}">
        <p14:creationId xmlns:p14="http://schemas.microsoft.com/office/powerpoint/2010/main" val="388267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Now we will consider the</a:t>
            </a:r>
            <a:r>
              <a:rPr lang="en-GB" baseline="0" dirty="0"/>
              <a:t> preemptive</a:t>
            </a:r>
            <a:r>
              <a:rPr lang="en-GB" dirty="0"/>
              <a:t> type of algorithms.</a:t>
            </a:r>
            <a:r>
              <a:rPr lang="en-GB" baseline="0" dirty="0"/>
              <a:t> Preemptive p</a:t>
            </a:r>
            <a:r>
              <a:rPr lang="en-GB" dirty="0"/>
              <a:t>rocesses can be interrupted by either: processes with a higher priority or the task scheduler. Round Robin is a commonly used example of a preemptive</a:t>
            </a:r>
            <a:r>
              <a:rPr lang="en-GB" baseline="0" dirty="0"/>
              <a:t> algorithm. You keep a “Ready” queue of processes to run. First process is allowed to run for a fixed amount of time, then it is preempted (i.e. stopped, do context switch). The stopped process is kept in the end of the queue. The next process at the head of the “Ready” queue is allowed to run for a fixed amount of time. This is repeated. The “Ready queue” can be considered as a circular FCFS queue. This algorithm allows all the processes to get a chance to run. There is no starvation. The concept is time sharing of the CPU for all processes. However, the average waiting time increases with the number of processes in the queue and the context switching for each process causes more overhead delay.</a:t>
            </a:r>
            <a:endParaRPr lang="en-GB"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11</a:t>
            </a:fld>
            <a:endParaRPr lang="en-US"/>
          </a:p>
        </p:txBody>
      </p:sp>
    </p:spTree>
    <p:extLst>
      <p:ext uri="{BB962C8B-B14F-4D97-AF65-F5344CB8AC3E}">
        <p14:creationId xmlns:p14="http://schemas.microsoft.com/office/powerpoint/2010/main" val="33213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a:t>The round robin  is a preemptive algorithm</a:t>
            </a:r>
            <a:r>
              <a:rPr lang="en-GB" baseline="0" dirty="0"/>
              <a:t> that </a:t>
            </a:r>
            <a:r>
              <a:rPr lang="en-GB" dirty="0"/>
              <a:t>gives</a:t>
            </a:r>
            <a:r>
              <a:rPr lang="en-GB" baseline="0" dirty="0"/>
              <a:t> </a:t>
            </a:r>
            <a:r>
              <a:rPr lang="en-GB" dirty="0"/>
              <a:t>each job a time slot or “</a:t>
            </a:r>
            <a:r>
              <a:rPr lang="en-GB" i="1" dirty="0"/>
              <a:t>quantum”</a:t>
            </a:r>
            <a:r>
              <a:rPr lang="en-GB" dirty="0"/>
              <a:t>.</a:t>
            </a:r>
            <a:r>
              <a:rPr lang="en-GB" baseline="0" dirty="0"/>
              <a:t> T</a:t>
            </a:r>
            <a:r>
              <a:rPr lang="en-GB" dirty="0"/>
              <a:t>he scheduler forces the process out of the CPU after</a:t>
            </a:r>
            <a:r>
              <a:rPr lang="en-GB" baseline="0" dirty="0"/>
              <a:t> </a:t>
            </a:r>
            <a:r>
              <a:rPr lang="en-GB" dirty="0"/>
              <a:t>the allocated time expires.</a:t>
            </a:r>
          </a:p>
          <a:p>
            <a:endParaRPr lang="en-GB" dirty="0"/>
          </a:p>
          <a:p>
            <a:r>
              <a:rPr lang="en-GB" dirty="0"/>
              <a:t>For example, if the time slot is 10 milliseconds, and </a:t>
            </a:r>
            <a:r>
              <a:rPr lang="en-GB" i="1" dirty="0"/>
              <a:t>job1</a:t>
            </a:r>
            <a:r>
              <a:rPr lang="en-GB" dirty="0"/>
              <a:t> is given 10 ms, then job</a:t>
            </a:r>
            <a:r>
              <a:rPr lang="en-GB" baseline="0" dirty="0"/>
              <a:t> 2 is given 10 ms and so on. If job 1 </a:t>
            </a:r>
            <a:r>
              <a:rPr lang="en-GB" dirty="0"/>
              <a:t>takes a total time of 25 ms to complete, the round-robin scheduler will preempt job 1 after 10 ms and give job</a:t>
            </a:r>
            <a:r>
              <a:rPr lang="en-GB" baseline="0" dirty="0"/>
              <a:t> 2, 3 etc. 10 ms each</a:t>
            </a:r>
            <a:r>
              <a:rPr lang="en-GB" dirty="0"/>
              <a:t> on the CPU. After</a:t>
            </a:r>
            <a:r>
              <a:rPr lang="en-GB" baseline="0" dirty="0"/>
              <a:t> all the </a:t>
            </a:r>
            <a:r>
              <a:rPr lang="en-GB" dirty="0"/>
              <a:t>jobs had</a:t>
            </a:r>
            <a:r>
              <a:rPr lang="en-GB" baseline="0" dirty="0"/>
              <a:t> </a:t>
            </a:r>
            <a:r>
              <a:rPr lang="en-GB" dirty="0"/>
              <a:t>their equal share (10 ms each), </a:t>
            </a:r>
            <a:r>
              <a:rPr lang="en-GB" i="1" dirty="0"/>
              <a:t>job1</a:t>
            </a:r>
            <a:r>
              <a:rPr lang="en-GB" dirty="0"/>
              <a:t> will get another allocation of 10 ms CPU time and the cycle will repeat. This process continues until the job finishes and needs no more time on the CPU.</a:t>
            </a:r>
          </a:p>
          <a:p>
            <a:r>
              <a:rPr lang="en-GB" b="1" dirty="0"/>
              <a:t>Job1 = Total time to complete 25 ms (quantum 10 ms)</a:t>
            </a:r>
            <a:r>
              <a:rPr lang="en-GB" dirty="0"/>
              <a:t>.</a:t>
            </a:r>
          </a:p>
          <a:p>
            <a:r>
              <a:rPr lang="en-GB" dirty="0"/>
              <a:t>First allocation = 10 ms.</a:t>
            </a:r>
          </a:p>
          <a:p>
            <a:r>
              <a:rPr lang="en-GB" dirty="0"/>
              <a:t>Second allocation = 10 ms.</a:t>
            </a:r>
          </a:p>
          <a:p>
            <a:r>
              <a:rPr lang="en-GB" dirty="0"/>
              <a:t>Third allocation = 10ms but </a:t>
            </a:r>
            <a:r>
              <a:rPr lang="en-GB" i="1" dirty="0"/>
              <a:t>job1</a:t>
            </a:r>
            <a:r>
              <a:rPr lang="en-GB" dirty="0"/>
              <a:t> self-terminates after 5 ms.</a:t>
            </a:r>
          </a:p>
          <a:p>
            <a:r>
              <a:rPr lang="en-GB" dirty="0"/>
              <a:t>Total CPU time of </a:t>
            </a:r>
            <a:r>
              <a:rPr lang="en-GB" i="1" dirty="0"/>
              <a:t>job1</a:t>
            </a:r>
            <a:r>
              <a:rPr lang="en-GB" dirty="0"/>
              <a:t> = 25ms</a:t>
            </a:r>
          </a:p>
          <a:p>
            <a:endParaRPr lang="en-GB" dirty="0"/>
          </a:p>
          <a:p>
            <a:r>
              <a:rPr lang="en-GB" dirty="0"/>
              <a:t>Selection of quantum</a:t>
            </a:r>
            <a:r>
              <a:rPr lang="en-GB" baseline="0" dirty="0"/>
              <a:t> size (say 10 ms) is important. A large quantum size increases the waiting time to run for processes and it can starve small processes. Whereas if you have small quantum size, context switching will need to occur more often and it increases waiting due to overhead delay. We need to choose the Quantum size by checking how often the user (or process) interacts with the OS. The quantum size should provide good response times to the user’s input. The quantum size can be chosen by theoretical performance modelling and simulation or by experience. The rule of thumb is 80% of CPU bursts should be smaller than the quantum as this makes sure that the CPU bursts get executed fully, reducing the amount context switch. </a:t>
            </a:r>
          </a:p>
          <a:p>
            <a:endParaRPr lang="en-GB" baseline="0" dirty="0"/>
          </a:p>
          <a:p>
            <a:r>
              <a:rPr lang="en-GB" baseline="0" dirty="0"/>
              <a:t>Any program or process will have I/O burst and a CPU burst. </a:t>
            </a:r>
            <a:r>
              <a:rPr lang="en-GB" dirty="0"/>
              <a:t>Almost all processes alternate between two states:</a:t>
            </a:r>
            <a:r>
              <a:rPr lang="en-GB" baseline="0" dirty="0"/>
              <a:t> </a:t>
            </a:r>
            <a:r>
              <a:rPr lang="en-GB" dirty="0"/>
              <a:t>A CPU burst of performing calculations, and an I/O burst, waiting for data to</a:t>
            </a:r>
            <a:r>
              <a:rPr lang="en-GB" baseline="0" dirty="0"/>
              <a:t> </a:t>
            </a:r>
            <a:r>
              <a:rPr lang="en-GB" dirty="0"/>
              <a:t>transfer in or out of the system.</a:t>
            </a:r>
            <a:endParaRPr lang="en-GB" baseline="0" dirty="0"/>
          </a:p>
          <a:p>
            <a:r>
              <a:rPr lang="en-GB" dirty="0"/>
              <a:t>CPU bursts vary from process to process, and from program to program. </a:t>
            </a:r>
          </a:p>
          <a:p>
            <a:endParaRPr lang="en-GB" dirty="0"/>
          </a:p>
          <a:p>
            <a:r>
              <a:rPr lang="en-GB" dirty="0"/>
              <a:t>Reference http://www.cs.uic.edu/~jbell/CourseNotes/OperatingSystems/6_CPU_Scheduling.html</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12</a:t>
            </a:fld>
            <a:endParaRPr lang="en-US"/>
          </a:p>
        </p:txBody>
      </p:sp>
    </p:spTree>
    <p:extLst>
      <p:ext uri="{BB962C8B-B14F-4D97-AF65-F5344CB8AC3E}">
        <p14:creationId xmlns:p14="http://schemas.microsoft.com/office/powerpoint/2010/main" val="2131977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Shortest remaining time, or shortest remaining time first (SRTF), </a:t>
            </a:r>
            <a:r>
              <a:rPr lang="en-GB" dirty="0"/>
              <a:t>is a preemptive</a:t>
            </a:r>
            <a:r>
              <a:rPr lang="en-GB" baseline="0" dirty="0"/>
              <a:t> shortest-job-next </a:t>
            </a:r>
            <a:r>
              <a:rPr lang="en-GB" dirty="0"/>
              <a:t>scheduling. In this scheduling algorithm, the task</a:t>
            </a:r>
            <a:r>
              <a:rPr lang="en-GB" baseline="0" dirty="0"/>
              <a:t> </a:t>
            </a:r>
            <a:r>
              <a:rPr lang="en-GB" dirty="0"/>
              <a:t>with the smallest remaining time to complete</a:t>
            </a:r>
            <a:r>
              <a:rPr lang="en-GB" baseline="0" dirty="0"/>
              <a:t> </a:t>
            </a:r>
            <a:r>
              <a:rPr lang="en-GB" dirty="0"/>
              <a:t>is executed. The currently executing process is the one with the shortest</a:t>
            </a:r>
            <a:r>
              <a:rPr lang="en-GB" baseline="0" dirty="0"/>
              <a:t> </a:t>
            </a:r>
            <a:r>
              <a:rPr lang="en-GB" dirty="0"/>
              <a:t>time remaining</a:t>
            </a:r>
            <a:r>
              <a:rPr lang="en-GB" baseline="0" dirty="0"/>
              <a:t> and it will </a:t>
            </a:r>
            <a:r>
              <a:rPr lang="en-GB" dirty="0"/>
              <a:t>run until they complete or a new task</a:t>
            </a:r>
            <a:r>
              <a:rPr lang="en-GB" baseline="0" dirty="0"/>
              <a:t> with a shorter time remaining</a:t>
            </a:r>
            <a:r>
              <a:rPr lang="en-GB" dirty="0"/>
              <a:t> is added.</a:t>
            </a:r>
            <a:r>
              <a:rPr lang="en-GB" baseline="0" dirty="0"/>
              <a:t> S</a:t>
            </a:r>
            <a:r>
              <a:rPr lang="en-GB" dirty="0"/>
              <a:t>hort processes are handled very quickly in this algorithm. </a:t>
            </a:r>
          </a:p>
          <a:p>
            <a:endParaRPr lang="en-GB" dirty="0"/>
          </a:p>
          <a:p>
            <a:r>
              <a:rPr lang="en-GB" dirty="0"/>
              <a:t>Like shortest job first, it can</a:t>
            </a:r>
            <a:r>
              <a:rPr lang="en-GB" baseline="0" dirty="0"/>
              <a:t> lead to some process starvation as l</a:t>
            </a:r>
            <a:r>
              <a:rPr lang="en-GB" dirty="0"/>
              <a:t>ong processes may not be scheduled</a:t>
            </a:r>
            <a:r>
              <a:rPr lang="en-GB" baseline="0" dirty="0"/>
              <a:t> </a:t>
            </a:r>
            <a:r>
              <a:rPr lang="en-GB" dirty="0"/>
              <a:t>if short processes are continually added. </a:t>
            </a:r>
          </a:p>
          <a:p>
            <a:endParaRPr lang="en-GB" dirty="0"/>
          </a:p>
          <a:p>
            <a:r>
              <a:rPr lang="en-GB" dirty="0"/>
              <a:t>Shortest job next scheduling</a:t>
            </a:r>
            <a:r>
              <a:rPr lang="en-GB" baseline="0" dirty="0"/>
              <a:t> and </a:t>
            </a:r>
            <a:r>
              <a:rPr lang="en-GB" dirty="0"/>
              <a:t>shortest remaining time scheduling are used only in</a:t>
            </a:r>
            <a:r>
              <a:rPr lang="en-GB" baseline="0" dirty="0"/>
              <a:t> </a:t>
            </a:r>
            <a:r>
              <a:rPr lang="en-GB" dirty="0"/>
              <a:t>specialized environments since</a:t>
            </a:r>
            <a:r>
              <a:rPr lang="en-GB" baseline="0" dirty="0"/>
              <a:t> we need to have good </a:t>
            </a:r>
            <a:r>
              <a:rPr lang="en-GB" dirty="0"/>
              <a:t>estimations of the runtime of all processes that are waiting to execute.</a:t>
            </a:r>
          </a:p>
          <a:p>
            <a:r>
              <a:rPr lang="en-GB" dirty="0"/>
              <a:t>Reference: https://en.wikipedia.org/wiki/Shortest_remaining_time</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13</a:t>
            </a:fld>
            <a:endParaRPr lang="en-US"/>
          </a:p>
        </p:txBody>
      </p:sp>
    </p:spTree>
    <p:extLst>
      <p:ext uri="{BB962C8B-B14F-4D97-AF65-F5344CB8AC3E}">
        <p14:creationId xmlns:p14="http://schemas.microsoft.com/office/powerpoint/2010/main" val="118605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Scheduling</a:t>
            </a:r>
            <a:r>
              <a:rPr lang="en-GB" baseline="0" dirty="0"/>
              <a:t> a process can be done based on variety of techniques. Scheduling a shortest process first may not be good since some of the shortest processes may not be the most important ones. We can assign priority to every process (Static Priority at the start of the system). The static priority for a process does not change with time, one can assign priority to a process during run time based on various reasons, this is called dynamic priority.  Examples of dynamic priority are: Multiple queues with different priorities and within the queue use first-come, first-serve or round robin.  Second example is, in the round robin scheme, higher priority processes may be given higher quantum time.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14</a:t>
            </a:fld>
            <a:endParaRPr lang="en-US"/>
          </a:p>
        </p:txBody>
      </p:sp>
    </p:spTree>
    <p:extLst>
      <p:ext uri="{BB962C8B-B14F-4D97-AF65-F5344CB8AC3E}">
        <p14:creationId xmlns:p14="http://schemas.microsoft.com/office/powerpoint/2010/main" val="337583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5"/>
            <a:r>
              <a:rPr lang="en-GB" dirty="0"/>
              <a:t>Most modern operating systems use</a:t>
            </a:r>
            <a:r>
              <a:rPr lang="en-GB" baseline="0" dirty="0"/>
              <a:t> scheduling with dynamic priorities that are preemptive algorithms. For example, the OS can have multiple queues with different priorities. The user can configure: </a:t>
            </a:r>
            <a:r>
              <a:rPr lang="en-GB" dirty="0"/>
              <a:t>Number of queues and which queue the process belongs to.</a:t>
            </a:r>
          </a:p>
          <a:p>
            <a:pPr lvl="5"/>
            <a:endParaRPr lang="en-GB" dirty="0"/>
          </a:p>
          <a:p>
            <a:pPr lvl="5"/>
            <a:r>
              <a:rPr lang="en-GB" dirty="0"/>
              <a:t>A process can be upgraded to a queue with a higher priority or downgraded to a queue with a lower priority</a:t>
            </a:r>
            <a:r>
              <a:rPr lang="en-GB" baseline="0" dirty="0"/>
              <a:t> and each queue</a:t>
            </a:r>
            <a:r>
              <a:rPr lang="en-GB" dirty="0"/>
              <a:t> can</a:t>
            </a:r>
            <a:r>
              <a:rPr lang="en-GB" baseline="0" dirty="0"/>
              <a:t> have their own</a:t>
            </a:r>
            <a:r>
              <a:rPr lang="en-GB" dirty="0"/>
              <a:t> scheduling algorithm.</a:t>
            </a:r>
          </a:p>
          <a:p>
            <a:pPr lvl="5"/>
            <a:r>
              <a:rPr lang="en-GB" dirty="0"/>
              <a:t>There can be scheduling algorithms for choosing a queue, e.g. a priority round-robin, 3 time slices for the highest, 2 time slices for normal and 1 for the lowest queue each round.</a:t>
            </a:r>
          </a:p>
          <a:p>
            <a:pPr lvl="5"/>
            <a:endParaRPr lang="en-GB" dirty="0"/>
          </a:p>
          <a:p>
            <a:pPr lvl="5"/>
            <a:r>
              <a:rPr lang="en-GB" dirty="0"/>
              <a:t>The dynamic</a:t>
            </a:r>
            <a:r>
              <a:rPr lang="en-GB" baseline="0" dirty="0"/>
              <a:t> priorities provide flexibility in the scheduling of process.</a:t>
            </a:r>
            <a:endParaRPr lang="en-GB"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15</a:t>
            </a:fld>
            <a:endParaRPr lang="en-US"/>
          </a:p>
        </p:txBody>
      </p:sp>
    </p:spTree>
    <p:extLst>
      <p:ext uri="{BB962C8B-B14F-4D97-AF65-F5344CB8AC3E}">
        <p14:creationId xmlns:p14="http://schemas.microsoft.com/office/powerpoint/2010/main" val="1815311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a:t>
            </a:r>
            <a:r>
              <a:rPr lang="en-GB" baseline="0" dirty="0"/>
              <a:t> example of round robin scheduling with multiple queues is given here. There are multiple RR queues and each queue has different priority. </a:t>
            </a:r>
            <a:r>
              <a:rPr lang="en-GB" dirty="0"/>
              <a:t>Each time a process is preempted, it will be downgraded and join the end of the queue with the next lower priority (except the lowest queue). The</a:t>
            </a:r>
            <a:r>
              <a:rPr lang="en-GB" baseline="0" dirty="0"/>
              <a:t> s</a:t>
            </a:r>
            <a:r>
              <a:rPr lang="en-GB" dirty="0"/>
              <a:t>cheduler always dispatches the first process in the highest queue that is not empty. This is</a:t>
            </a:r>
            <a:r>
              <a:rPr lang="en-GB" baseline="0" dirty="0"/>
              <a:t> a good dynamic scheduling technique. But, this may cause starvation of processes in the lower priority queues. One can assign a longer quantum for lower priority queues, but it may not solve the problem since the lower priority process can be interrupted by higher priority process.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16</a:t>
            </a:fld>
            <a:endParaRPr lang="en-US"/>
          </a:p>
        </p:txBody>
      </p:sp>
    </p:spTree>
    <p:extLst>
      <p:ext uri="{BB962C8B-B14F-4D97-AF65-F5344CB8AC3E}">
        <p14:creationId xmlns:p14="http://schemas.microsoft.com/office/powerpoint/2010/main" val="348954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t>Evaluating the performance of any scheduling scheme is difficult. One can do theoretical analysis or do some empirical measurement</a:t>
            </a:r>
            <a:r>
              <a:rPr lang="en-GB" baseline="0" dirty="0"/>
              <a:t>s by simulation. </a:t>
            </a:r>
            <a:r>
              <a:rPr lang="en-GB" dirty="0"/>
              <a:t>Theoretical analysis</a:t>
            </a:r>
            <a:r>
              <a:rPr lang="en-GB" baseline="0" dirty="0"/>
              <a:t> involves:</a:t>
            </a:r>
            <a:r>
              <a:rPr lang="en-GB" dirty="0"/>
              <a:t> queuing network, stochastic petri net, process algebra or other modelling tools. </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17</a:t>
            </a:fld>
            <a:endParaRPr lang="en-US"/>
          </a:p>
        </p:txBody>
      </p:sp>
    </p:spTree>
    <p:extLst>
      <p:ext uri="{BB962C8B-B14F-4D97-AF65-F5344CB8AC3E}">
        <p14:creationId xmlns:p14="http://schemas.microsoft.com/office/powerpoint/2010/main" val="3918989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RTOS, real time operating system, meeting</a:t>
            </a:r>
            <a:r>
              <a:rPr lang="en-GB" baseline="0" dirty="0"/>
              <a:t> the dead line for each important process is essential. Meeting the deadline is more important than the number of processes completed per second or throughput. RTOS uses mostly preemptive scheduling algorithms. Preemption is needed to make sure that tasks that arrive late are able to meet their deadline. There are two types of tasks: Periodic and aperiodic (non–periodic). Tasks have priority, i.e. some tasks are more important or critical and hence have higher priority. </a:t>
            </a:r>
            <a:r>
              <a:rPr lang="en-GB" b="1" baseline="0" dirty="0"/>
              <a:t> </a:t>
            </a:r>
            <a:r>
              <a:rPr lang="en-GB" b="0" baseline="0" dirty="0"/>
              <a:t>C</a:t>
            </a:r>
            <a:r>
              <a:rPr lang="en-GB" b="0" dirty="0"/>
              <a:t>oncurrency</a:t>
            </a:r>
            <a:r>
              <a:rPr lang="en-GB" dirty="0"/>
              <a:t> of systems means</a:t>
            </a:r>
            <a:r>
              <a:rPr lang="en-GB" baseline="0" dirty="0"/>
              <a:t> that </a:t>
            </a:r>
            <a:r>
              <a:rPr lang="en-GB" dirty="0"/>
              <a:t>several tasks are executing simultaneously, (or time shared manner) and potentially interacting with each other. In the next set of slides we look at aperiodic tasks.</a:t>
            </a:r>
            <a:r>
              <a:rPr lang="en-GB" baseline="0" dirty="0"/>
              <a:t> We ignore the context switching time in the plots for an easier understanding.</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18</a:t>
            </a:fld>
            <a:endParaRPr lang="en-US"/>
          </a:p>
        </p:txBody>
      </p:sp>
    </p:spTree>
    <p:extLst>
      <p:ext uri="{BB962C8B-B14F-4D97-AF65-F5344CB8AC3E}">
        <p14:creationId xmlns:p14="http://schemas.microsoft.com/office/powerpoint/2010/main" val="991564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consider an example for “aperiodic</a:t>
            </a:r>
            <a:r>
              <a:rPr lang="en-GB" baseline="0" dirty="0"/>
              <a:t> real time non-pre-emptive scheduling when all tasks arrive at the same time.” Each task’s dead line and execution time are known. In the plot, there are tasks (red, green, and yellow). The execution time and dead line are shown in the first plot. Since the red task (task1) has an early dead line, schedule it first. No preemption is allowed. Then schedule the yellow (task 3) since its deadline is approaching. Then, finally, schedule the Green task (task 2) whose deadline is approaching. This example is chosen so that all the tasks are schedulable before the dead line with non-</a:t>
            </a:r>
            <a:r>
              <a:rPr lang="en-GB" baseline="0" dirty="0" err="1"/>
              <a:t>preemption</a:t>
            </a:r>
            <a:r>
              <a:rPr lang="en-GB" baseline="0" dirty="0"/>
              <a:t>.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19</a:t>
            </a:fld>
            <a:endParaRPr lang="en-US"/>
          </a:p>
        </p:txBody>
      </p:sp>
    </p:spTree>
    <p:extLst>
      <p:ext uri="{BB962C8B-B14F-4D97-AF65-F5344CB8AC3E}">
        <p14:creationId xmlns:p14="http://schemas.microsoft.com/office/powerpoint/2010/main" val="43730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previous module we learnt about</a:t>
            </a:r>
            <a:r>
              <a:rPr lang="en-GB" baseline="0" dirty="0"/>
              <a:t> processes. We also did a lab exercise to perform RTX basic task operations.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a:t>
            </a:fld>
            <a:endParaRPr lang="en-US"/>
          </a:p>
        </p:txBody>
      </p:sp>
    </p:spTree>
    <p:extLst>
      <p:ext uri="{BB962C8B-B14F-4D97-AF65-F5344CB8AC3E}">
        <p14:creationId xmlns:p14="http://schemas.microsoft.com/office/powerpoint/2010/main" val="33713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consider another example of “aperiodic real time preemptive scheduling</a:t>
            </a:r>
            <a:r>
              <a:rPr lang="en-GB" baseline="0" dirty="0"/>
              <a:t> of the tasks arriving at different times with EDF”, earliest dead line first algorithm. Since it is preemptive, the process with the earliest dead line, can interrupt any running process. Assume that there are 3 tasks arriving at different times with execution times as shown in the top plot. First schedule task 2. Then, when task 1 arrives, we find that task 1 has an earlier deadline, hence </a:t>
            </a:r>
            <a:r>
              <a:rPr lang="en-GB" baseline="0" dirty="0" err="1"/>
              <a:t>preeempt</a:t>
            </a:r>
            <a:r>
              <a:rPr lang="en-GB" baseline="0" dirty="0"/>
              <a:t> task 2 and schedule task 1. After task 1 started, task 3 arrives. But, task 3’s dead line is not near hence task 1 is allowed to run to completion. At the end of task 1, we need to decide which task to run , task 2 or task 3. Since task 2 has an earlier dead line, we run task 2 to completion. After the end of task 2, we finally run Task 3. Example is a sorting algorithm. This technique minimizes maximum lateness.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20</a:t>
            </a:fld>
            <a:endParaRPr lang="en-US"/>
          </a:p>
        </p:txBody>
      </p:sp>
    </p:spTree>
    <p:extLst>
      <p:ext uri="{BB962C8B-B14F-4D97-AF65-F5344CB8AC3E}">
        <p14:creationId xmlns:p14="http://schemas.microsoft.com/office/powerpoint/2010/main" val="3423405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Leas</a:t>
            </a:r>
            <a:r>
              <a:rPr lang="en-GB" baseline="0" dirty="0"/>
              <a:t>t Laxity (LL) is an aperiodic real time scheduling algorithm which is preemptive with dynamic priority and tasks arriving at different times. The laxity for the process is time to the dead line after the process arrives minus execution time. If the processor arrives later, its lax time reduces. The process with the shortest laxity time will be executed.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21</a:t>
            </a:fld>
            <a:endParaRPr lang="en-US"/>
          </a:p>
        </p:txBody>
      </p:sp>
    </p:spTree>
    <p:extLst>
      <p:ext uri="{BB962C8B-B14F-4D97-AF65-F5344CB8AC3E}">
        <p14:creationId xmlns:p14="http://schemas.microsoft.com/office/powerpoint/2010/main" val="2517852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with 3</a:t>
            </a:r>
            <a:r>
              <a:rPr lang="en-GB" baseline="0" dirty="0"/>
              <a:t> tasks with their starting time (arrival time), execution time and dead line.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22</a:t>
            </a:fld>
            <a:endParaRPr lang="en-US"/>
          </a:p>
        </p:txBody>
      </p:sp>
    </p:spTree>
    <p:extLst>
      <p:ext uri="{BB962C8B-B14F-4D97-AF65-F5344CB8AC3E}">
        <p14:creationId xmlns:p14="http://schemas.microsoft.com/office/powerpoint/2010/main" val="3607867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Laxity values are shown for the tasks as they arrive. </a:t>
            </a:r>
          </a:p>
        </p:txBody>
      </p:sp>
      <p:sp>
        <p:nvSpPr>
          <p:cNvPr id="4" name="Slide Number Placeholder 3"/>
          <p:cNvSpPr>
            <a:spLocks noGrp="1"/>
          </p:cNvSpPr>
          <p:nvPr>
            <p:ph type="sldNum" sz="quarter" idx="10"/>
          </p:nvPr>
        </p:nvSpPr>
        <p:spPr/>
        <p:txBody>
          <a:bodyPr/>
          <a:lstStyle/>
          <a:p>
            <a:fld id="{579786E7-EDAB-724E-B5AE-1BDD6B8AC677}" type="slidenum">
              <a:rPr lang="en-US" smtClean="0"/>
              <a:pPr/>
              <a:t>23</a:t>
            </a:fld>
            <a:endParaRPr lang="en-US"/>
          </a:p>
        </p:txBody>
      </p:sp>
    </p:spTree>
    <p:extLst>
      <p:ext uri="{BB962C8B-B14F-4D97-AF65-F5344CB8AC3E}">
        <p14:creationId xmlns:p14="http://schemas.microsoft.com/office/powerpoint/2010/main" val="2562353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each</a:t>
            </a:r>
            <a:r>
              <a:rPr lang="en-GB" baseline="0" dirty="0"/>
              <a:t> time unit, the laxity value of the task is written in the table. The task with the least lax time is allowed to run. At time unit 3, task 1 has the lowest laxity number and it is started. At time unit 9, task 1 has the lowest laxity and hence it </a:t>
            </a:r>
            <a:r>
              <a:rPr lang="en-GB" baseline="0" dirty="0" err="1"/>
              <a:t>preempts</a:t>
            </a:r>
            <a:r>
              <a:rPr lang="en-GB" baseline="0" dirty="0"/>
              <a:t> task 2 and starts executing. At time unit 10, task 2 has lowest laxity and it starts executing. At time unit 14, task 2 has completed and task 3 starts running.</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24</a:t>
            </a:fld>
            <a:endParaRPr lang="en-US"/>
          </a:p>
        </p:txBody>
      </p:sp>
    </p:spTree>
    <p:extLst>
      <p:ext uri="{BB962C8B-B14F-4D97-AF65-F5344CB8AC3E}">
        <p14:creationId xmlns:p14="http://schemas.microsoft.com/office/powerpoint/2010/main" val="766737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all the previous examples, we ignored context switching time during preemption.</a:t>
            </a:r>
            <a:r>
              <a:rPr lang="en-GB" baseline="0" dirty="0"/>
              <a:t> We assume that it runs on a single CPU. We assumed that we know the execution time (with no jitter) for the tasks. We also assumed that the processes are not periodic and the process do not depend or communicate with each other. In the real world these assumptions need to be relaxed.</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25</a:t>
            </a:fld>
            <a:endParaRPr lang="en-US"/>
          </a:p>
        </p:txBody>
      </p:sp>
    </p:spTree>
    <p:extLst>
      <p:ext uri="{BB962C8B-B14F-4D97-AF65-F5344CB8AC3E}">
        <p14:creationId xmlns:p14="http://schemas.microsoft.com/office/powerpoint/2010/main" val="2438178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will look at quantitative analysis and comparison of schedulers.</a:t>
            </a:r>
          </a:p>
        </p:txBody>
      </p:sp>
      <p:sp>
        <p:nvSpPr>
          <p:cNvPr id="4" name="Slide Number Placeholder 3"/>
          <p:cNvSpPr>
            <a:spLocks noGrp="1"/>
          </p:cNvSpPr>
          <p:nvPr>
            <p:ph type="sldNum" sz="quarter" idx="10"/>
          </p:nvPr>
        </p:nvSpPr>
        <p:spPr/>
        <p:txBody>
          <a:bodyPr/>
          <a:lstStyle/>
          <a:p>
            <a:fld id="{579786E7-EDAB-724E-B5AE-1BDD6B8AC677}" type="slidenum">
              <a:rPr lang="en-US" smtClean="0"/>
              <a:pPr/>
              <a:t>26</a:t>
            </a:fld>
            <a:endParaRPr lang="en-US"/>
          </a:p>
        </p:txBody>
      </p:sp>
    </p:spTree>
    <p:extLst>
      <p:ext uri="{BB962C8B-B14F-4D97-AF65-F5344CB8AC3E}">
        <p14:creationId xmlns:p14="http://schemas.microsoft.com/office/powerpoint/2010/main" val="225775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a:t>
            </a:r>
            <a:r>
              <a:rPr lang="en-GB" baseline="0" dirty="0"/>
              <a:t> module, we will cover the various levels of scheduling of tasks, scheduling algorithms which can be non-pre-emptive or pre-emptive. We will also describe Quantum size of task, priority of task and how to evaluate performance. Next, we will concentrate on Real Time Scheduling and aperiodic Real time scheduling.</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3</a:t>
            </a:fld>
            <a:endParaRPr lang="en-US"/>
          </a:p>
        </p:txBody>
      </p:sp>
    </p:spTree>
    <p:extLst>
      <p:ext uri="{BB962C8B-B14F-4D97-AF65-F5344CB8AC3E}">
        <p14:creationId xmlns:p14="http://schemas.microsoft.com/office/powerpoint/2010/main" val="3371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saw in the last module that a process can have five states ( New, Ready, Blocked, Running, Exit) and how the process is transitioned from one state to another due to triggers: Ready, event occurs, event wait, dispatch, time out, and release.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4</a:t>
            </a:fld>
            <a:endParaRPr lang="en-US"/>
          </a:p>
        </p:txBody>
      </p:sp>
    </p:spTree>
    <p:extLst>
      <p:ext uri="{BB962C8B-B14F-4D97-AF65-F5344CB8AC3E}">
        <p14:creationId xmlns:p14="http://schemas.microsoft.com/office/powerpoint/2010/main" val="183631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Scheduling</a:t>
            </a:r>
            <a:r>
              <a:rPr lang="en-GB" baseline="0" dirty="0"/>
              <a:t> can be classified as long term, medium term or short term depending on the time interval involved. Long term scheduling is normally by carried out by the operator, deciding to run which job at what time using a queue. </a:t>
            </a:r>
          </a:p>
          <a:p>
            <a:endParaRPr lang="en-GB" baseline="0" dirty="0"/>
          </a:p>
          <a:p>
            <a:r>
              <a:rPr lang="en-GB" baseline="0" dirty="0"/>
              <a:t>Medium term scheduling is by typically done by the operating system; the OS decides which task or process to interrupt and run another process. It moves processes from secondary memory to primary memory and schedules it, and may move the interrupted process from primary memory to secondary memory. This uses the 7 states model for the Process.</a:t>
            </a:r>
          </a:p>
          <a:p>
            <a:endParaRPr lang="en-GB" baseline="0" dirty="0"/>
          </a:p>
          <a:p>
            <a:r>
              <a:rPr lang="en-GB" baseline="0" dirty="0"/>
              <a:t>Short term scheduling is a real time scheduler. Depending on the type of scheduling algorithm, it swaps processes after doing context switching.</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5</a:t>
            </a:fld>
            <a:endParaRPr lang="en-US"/>
          </a:p>
        </p:txBody>
      </p:sp>
    </p:spTree>
    <p:extLst>
      <p:ext uri="{BB962C8B-B14F-4D97-AF65-F5344CB8AC3E}">
        <p14:creationId xmlns:p14="http://schemas.microsoft.com/office/powerpoint/2010/main" val="182509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good scheduling</a:t>
            </a:r>
            <a:r>
              <a:rPr lang="en-GB" baseline="0" dirty="0"/>
              <a:t> algorithm satisfies various criteria like utilisation, throughput, turn around time, response time, meeting the dead line for process, priority of processes, fairness in scheduling processes, and predictability of scheduling of processes. A good scheduling algorithm will also depend on the application and the number and nature of the processes. Good scheduling considers utilisation of CPUs, I/O, memory, network etc. in a balanced way. The algorithm should help obtaining good throughput, i.e. maximum completed processes per unit time, furthermore, the algorithm should give shortest turn around time, i.e. time between taking a new process and exiting the process to schedule the next process. Also, it should provide a good response time i.e. less delay between user’s request and the service is provided to the user. The dead line of a process to complete depends on its nature, i.e. whether it is soft real time process or hard real time process.  A soft real time process, need not meet the dead line for completion all the time. If it misses occasionally it is sufficient. Nothing drastic may happen if the dead line is missed a few times. But a hard real time process needs to meet the dead line for completion all the time. Otherwise there will be catastrophic effects (like brakes in automobile).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6</a:t>
            </a:fld>
            <a:endParaRPr lang="en-US"/>
          </a:p>
        </p:txBody>
      </p:sp>
    </p:spTree>
    <p:extLst>
      <p:ext uri="{BB962C8B-B14F-4D97-AF65-F5344CB8AC3E}">
        <p14:creationId xmlns:p14="http://schemas.microsoft.com/office/powerpoint/2010/main" val="423022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Processes</a:t>
            </a:r>
            <a:r>
              <a:rPr lang="en-GB" baseline="0" dirty="0"/>
              <a:t> can be of two types: it can be CPU bound, i.e. need more CPU use for computations than I/O interactions or it can be I/O bound, i.e. need more IO operations than CPU computations. There can be dependencies between processes. By knowing the nature of the processes, we can design an optimized scheduling algorithm for processes.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7</a:t>
            </a:fld>
            <a:endParaRPr lang="en-US"/>
          </a:p>
        </p:txBody>
      </p:sp>
    </p:spTree>
    <p:extLst>
      <p:ext uri="{BB962C8B-B14F-4D97-AF65-F5344CB8AC3E}">
        <p14:creationId xmlns:p14="http://schemas.microsoft.com/office/powerpoint/2010/main" val="287207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types of algorithm</a:t>
            </a:r>
            <a:r>
              <a:rPr lang="en-GB" baseline="0" dirty="0"/>
              <a:t> used is a “Non-pre-emptive” algorithm. For this type, the process is allowed to run as long as it needs to till the end. A running process is never interrupted to switch to run another process and once the current process completes, the next process is allowed to run. </a:t>
            </a:r>
          </a:p>
          <a:p>
            <a:endParaRPr lang="en-GB" baseline="0" dirty="0"/>
          </a:p>
          <a:p>
            <a:r>
              <a:rPr lang="en-GB" baseline="0" dirty="0"/>
              <a:t>One algorithm that falls into this category is the first-come, first-serve algorithm (FCFS or FIFO). It follows the old batch processing concept. It is not suitable for interactive systems because of poor response and it is not fair to all processes. We can not predict when a process will be scheduled since it depends on the running time of the running process. This algorithm gives more time to CPU bound processes and some short I/O bound processes may be delayed for a long time or be starved for a long time. This algorithm could be used as a sub-component in a queue of sub processes.</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8</a:t>
            </a:fld>
            <a:endParaRPr lang="en-US"/>
          </a:p>
        </p:txBody>
      </p:sp>
    </p:spTree>
    <p:extLst>
      <p:ext uri="{BB962C8B-B14F-4D97-AF65-F5344CB8AC3E}">
        <p14:creationId xmlns:p14="http://schemas.microsoft.com/office/powerpoint/2010/main" val="192954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Non-Pre-emptive algorithm is “shortest job first”</a:t>
            </a:r>
            <a:r>
              <a:rPr lang="en-GB" baseline="0" dirty="0"/>
              <a:t> (SJF); it is also known as “shortest process next” (SPN). For this algorithm, the process that has the shortest execution time is scheduled first. Since these processes use the CPU for a relatively short time, the other processes get a chance to run. Hence, the average waiting time is reduced. But, if the shortest job arrives very often, then it will get a chance to run more often and the processes with longer execution time may not find a chance to run, leading to starvation for long processes. Predicting the execution time of a process is done via intelligent guessing or estimating or by doing exponential weighted averaging. Exponential weighted averaging is explained in the next slide.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9</a:t>
            </a:fld>
            <a:endParaRPr lang="en-US"/>
          </a:p>
        </p:txBody>
      </p:sp>
    </p:spTree>
    <p:extLst>
      <p:ext uri="{BB962C8B-B14F-4D97-AF65-F5344CB8AC3E}">
        <p14:creationId xmlns:p14="http://schemas.microsoft.com/office/powerpoint/2010/main" val="923842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0774457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1799">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203987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09352495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9631276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41293142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33827756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0431272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8491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56029080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1691958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804841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11408447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20725990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23445896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20515793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22819685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98015928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93214486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7777761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363790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873790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8088010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90939689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7144866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897517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569936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0336933"/>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3151042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267061976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60770372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98192525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7084300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611768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1439148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99663908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172553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546" y="1440000"/>
            <a:ext cx="1115575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4" name="TextBox 13"/>
          <p:cNvSpPr txBox="1"/>
          <p:nvPr/>
        </p:nvSpPr>
        <p:spPr>
          <a:xfrm>
            <a:off x="302377" y="1197429"/>
            <a:ext cx="914400" cy="914400"/>
          </a:xfrm>
          <a:prstGeom prst="rect">
            <a:avLst/>
          </a:prstGeom>
        </p:spPr>
        <p:txBody>
          <a:bodyPr vert="horz" wrap="none" lIns="0" tIns="0" rIns="0" bIns="0" rtlCol="0" anchor="t">
            <a:normAutofit/>
          </a:bodyPr>
          <a:lstStyle/>
          <a:p>
            <a:endParaRPr lang="en-US" dirty="0"/>
          </a:p>
        </p:txBody>
      </p:sp>
    </p:spTree>
    <p:extLst>
      <p:ext uri="{BB962C8B-B14F-4D97-AF65-F5344CB8AC3E}">
        <p14:creationId xmlns:p14="http://schemas.microsoft.com/office/powerpoint/2010/main" val="177962789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990" y="2540000"/>
            <a:ext cx="9276208" cy="1479663"/>
          </a:xfrm>
        </p:spPr>
        <p:txBody>
          <a:bodyPr lIns="0" tIns="0" rIns="0" bIns="0">
            <a:noAutofit/>
          </a:bodyPr>
          <a:lstStyle>
            <a:lvl1pPr algn="l">
              <a:defRPr sz="3200" b="0" baseline="0">
                <a:solidFill>
                  <a:schemeClr val="accent1"/>
                </a:solidFill>
                <a:effectLst/>
              </a:defRPr>
            </a:lvl1pPr>
          </a:lstStyle>
          <a:p>
            <a:r>
              <a:rPr kumimoji="0" lang="en-GB" dirty="0"/>
              <a:t>Type or insert a quote into this box ensuring each line of text is as equal as possible.  There are three line to fill so please edit as required.  Character count </a:t>
            </a:r>
            <a:r>
              <a:rPr kumimoji="0" lang="en-GB" dirty="0" err="1"/>
              <a:t>approx</a:t>
            </a:r>
            <a:r>
              <a:rPr kumimoji="0" lang="en-GB" dirty="0"/>
              <a:t> 160</a:t>
            </a:r>
            <a:endParaRPr kumimoji="0" lang="en-US" dirty="0"/>
          </a:p>
        </p:txBody>
      </p:sp>
      <p:sp>
        <p:nvSpPr>
          <p:cNvPr id="12" name="TextBox 11"/>
          <p:cNvSpPr txBox="1"/>
          <p:nvPr userDrawn="1"/>
        </p:nvSpPr>
        <p:spPr>
          <a:xfrm>
            <a:off x="3358542" y="4515556"/>
            <a:ext cx="914400" cy="914400"/>
          </a:xfrm>
          <a:prstGeom prst="rect">
            <a:avLst/>
          </a:prstGeom>
        </p:spPr>
        <p:txBody>
          <a:bodyPr vert="horz" wrap="none" lIns="0" tIns="0" rIns="0" bIns="0" rtlCol="0" anchor="t">
            <a:normAutofit/>
          </a:bodyPr>
          <a:lstStyle/>
          <a:p>
            <a:endParaRPr lang="en-US" dirty="0"/>
          </a:p>
        </p:txBody>
      </p:sp>
      <p:sp>
        <p:nvSpPr>
          <p:cNvPr id="14" name="Text Placeholder 13"/>
          <p:cNvSpPr>
            <a:spLocks noGrp="1"/>
          </p:cNvSpPr>
          <p:nvPr>
            <p:ph type="body" sz="quarter" idx="11" hasCustomPrompt="1"/>
          </p:nvPr>
        </p:nvSpPr>
        <p:spPr>
          <a:xfrm>
            <a:off x="6180846" y="4524558"/>
            <a:ext cx="4710991"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a:t>Type acknowledgement or source of statement</a:t>
            </a:r>
            <a:endParaRPr lang="en-US" dirty="0"/>
          </a:p>
        </p:txBody>
      </p:sp>
    </p:spTree>
    <p:extLst>
      <p:ext uri="{BB962C8B-B14F-4D97-AF65-F5344CB8AC3E}">
        <p14:creationId xmlns:p14="http://schemas.microsoft.com/office/powerpoint/2010/main" val="14327134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6481060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2342795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1907362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6365507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4191931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41540250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28" r:id="rId42"/>
    <p:sldLayoutId id="2147483724" r:id="rId43"/>
    <p:sldLayoutId id="2147483725" r:id="rId44"/>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A49690-3932-4993-8618-4766CA3F15C0}"/>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B7B19BB2-7348-4C71-8679-82D93F30D22E}"/>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F903EA84-66D1-4F89-820F-F5523EB4157A}"/>
              </a:ext>
            </a:extLst>
          </p:cNvPr>
          <p:cNvSpPr>
            <a:spLocks noGrp="1"/>
          </p:cNvSpPr>
          <p:nvPr>
            <p:ph type="body" sz="quarter" idx="14"/>
          </p:nvPr>
        </p:nvSpPr>
        <p:spPr/>
        <p:txBody>
          <a:bodyPr/>
          <a:lstStyle/>
          <a:p>
            <a:endParaRPr lang="en-GB"/>
          </a:p>
        </p:txBody>
      </p:sp>
      <p:sp>
        <p:nvSpPr>
          <p:cNvPr id="2" name="Title 1"/>
          <p:cNvSpPr>
            <a:spLocks noGrp="1"/>
          </p:cNvSpPr>
          <p:nvPr>
            <p:ph type="title"/>
          </p:nvPr>
        </p:nvSpPr>
        <p:spPr/>
        <p:txBody>
          <a:bodyPr/>
          <a:lstStyle/>
          <a:p>
            <a:r>
              <a:rPr lang="en-GB" dirty="0"/>
              <a:t>Scheduling</a:t>
            </a:r>
            <a:endParaRPr lang="en-US" dirty="0"/>
          </a:p>
        </p:txBody>
      </p:sp>
      <p:sp>
        <p:nvSpPr>
          <p:cNvPr id="3" name="Subtitle 2">
            <a:extLst>
              <a:ext uri="{FF2B5EF4-FFF2-40B4-BE49-F238E27FC236}">
                <a16:creationId xmlns:a16="http://schemas.microsoft.com/office/drawing/2014/main" id="{24529147-BBAF-4605-9496-BE1D2DA25A5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5011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Exponentially Weighted Averaging</a:t>
            </a:r>
            <a:br>
              <a:rPr lang="en-US" dirty="0"/>
            </a:br>
            <a:endParaRPr lang="en-US" dirty="0"/>
          </a:p>
        </p:txBody>
      </p:sp>
      <p:sp>
        <p:nvSpPr>
          <p:cNvPr id="2" name="Content Placeholder 1"/>
          <p:cNvSpPr>
            <a:spLocks noGrp="1"/>
          </p:cNvSpPr>
          <p:nvPr>
            <p:ph idx="1"/>
          </p:nvPr>
        </p:nvSpPr>
        <p:spPr/>
        <p:txBody>
          <a:bodyPr/>
          <a:lstStyle/>
          <a:p>
            <a:r>
              <a:rPr lang="en-GB" dirty="0"/>
              <a:t>You need to estimate the execution time of the process for some algorithms</a:t>
            </a:r>
          </a:p>
          <a:p>
            <a:r>
              <a:rPr lang="en-GB" dirty="0"/>
              <a:t>An iterative approach:</a:t>
            </a:r>
          </a:p>
          <a:p>
            <a:pPr lvl="1"/>
            <a:r>
              <a:rPr lang="en-GB" altLang="en-US" dirty="0" err="1"/>
              <a:t>t</a:t>
            </a:r>
            <a:r>
              <a:rPr lang="en-GB" altLang="en-US" baseline="-25000" dirty="0" err="1"/>
              <a:t>n</a:t>
            </a:r>
            <a:r>
              <a:rPr lang="en-GB" dirty="0"/>
              <a:t>: measure the </a:t>
            </a:r>
            <a:r>
              <a:rPr lang="en-GB" altLang="en-US" dirty="0"/>
              <a:t>n</a:t>
            </a:r>
            <a:r>
              <a:rPr lang="en-GB" altLang="en-US" baseline="30000" dirty="0"/>
              <a:t>th</a:t>
            </a:r>
            <a:r>
              <a:rPr lang="en-GB" altLang="en-US" dirty="0"/>
              <a:t> execution time</a:t>
            </a:r>
          </a:p>
          <a:p>
            <a:pPr lvl="1"/>
            <a:r>
              <a:rPr lang="en-GB" altLang="en-US" dirty="0">
                <a:cs typeface="Times New Roman" pitchFamily="18" charset="0"/>
              </a:rPr>
              <a:t>e</a:t>
            </a:r>
            <a:r>
              <a:rPr lang="en-GB" altLang="en-US" baseline="-25000" dirty="0">
                <a:cs typeface="Times New Roman" pitchFamily="18" charset="0"/>
              </a:rPr>
              <a:t>n</a:t>
            </a:r>
            <a:r>
              <a:rPr lang="en-GB" altLang="en-US" dirty="0">
                <a:cs typeface="Times New Roman" pitchFamily="18" charset="0"/>
              </a:rPr>
              <a:t>: the estimate </a:t>
            </a:r>
            <a:r>
              <a:rPr lang="en-GB" altLang="en-US" dirty="0"/>
              <a:t>n</a:t>
            </a:r>
            <a:r>
              <a:rPr lang="en-GB" altLang="en-US" baseline="30000" dirty="0"/>
              <a:t>th</a:t>
            </a:r>
            <a:r>
              <a:rPr lang="en-GB" altLang="en-US" dirty="0"/>
              <a:t> execution time</a:t>
            </a:r>
          </a:p>
          <a:p>
            <a:pPr lvl="1"/>
            <a:r>
              <a:rPr lang="en-GB" dirty="0"/>
              <a:t>w: the exponential weight (0&lt;w&lt;1)</a:t>
            </a:r>
          </a:p>
          <a:p>
            <a:pPr lvl="1"/>
            <a:endParaRPr lang="en-GB" dirty="0"/>
          </a:p>
          <a:p>
            <a:pPr lvl="1"/>
            <a:r>
              <a:rPr lang="en-GB" altLang="en-US" dirty="0">
                <a:cs typeface="Times New Roman" pitchFamily="18" charset="0"/>
              </a:rPr>
              <a:t>e</a:t>
            </a:r>
            <a:r>
              <a:rPr lang="en-GB" altLang="en-US" baseline="-25000" dirty="0">
                <a:cs typeface="Times New Roman" pitchFamily="18" charset="0"/>
              </a:rPr>
              <a:t>n+1=</a:t>
            </a:r>
            <a:r>
              <a:rPr lang="en-GB" altLang="en-US" dirty="0">
                <a:cs typeface="Times New Roman" pitchFamily="18" charset="0"/>
              </a:rPr>
              <a:t> </a:t>
            </a:r>
            <a:r>
              <a:rPr lang="en-GB" altLang="en-US" dirty="0" err="1">
                <a:cs typeface="Times New Roman" pitchFamily="18" charset="0"/>
              </a:rPr>
              <a:t>w</a:t>
            </a:r>
            <a:r>
              <a:rPr lang="en-GB" altLang="en-US" dirty="0" err="1"/>
              <a:t>t</a:t>
            </a:r>
            <a:r>
              <a:rPr lang="en-GB" altLang="en-US" baseline="-25000" dirty="0" err="1"/>
              <a:t>n</a:t>
            </a:r>
            <a:r>
              <a:rPr lang="en-GB" altLang="en-US" baseline="-25000" dirty="0"/>
              <a:t> </a:t>
            </a:r>
            <a:r>
              <a:rPr lang="en-GB" altLang="en-US" dirty="0">
                <a:cs typeface="Times New Roman" pitchFamily="18" charset="0"/>
              </a:rPr>
              <a:t>+(1-w)e</a:t>
            </a:r>
            <a:r>
              <a:rPr lang="en-GB" altLang="en-US" baseline="-25000" dirty="0">
                <a:cs typeface="Times New Roman" pitchFamily="18" charset="0"/>
              </a:rPr>
              <a:t>n</a:t>
            </a:r>
          </a:p>
          <a:p>
            <a:pPr lvl="1"/>
            <a:r>
              <a:rPr lang="en-GB" altLang="en-US" dirty="0">
                <a:cs typeface="Times New Roman" pitchFamily="18" charset="0"/>
              </a:rPr>
              <a:t>e</a:t>
            </a:r>
            <a:r>
              <a:rPr lang="en-GB" altLang="en-US" baseline="-25000" dirty="0">
                <a:cs typeface="Times New Roman" pitchFamily="18" charset="0"/>
              </a:rPr>
              <a:t>n+1=</a:t>
            </a:r>
            <a:r>
              <a:rPr lang="en-GB" altLang="en-US" dirty="0">
                <a:cs typeface="Times New Roman" pitchFamily="18" charset="0"/>
              </a:rPr>
              <a:t> </a:t>
            </a:r>
            <a:r>
              <a:rPr lang="en-GB" altLang="en-US" dirty="0" err="1">
                <a:cs typeface="Times New Roman" pitchFamily="18" charset="0"/>
              </a:rPr>
              <a:t>w</a:t>
            </a:r>
            <a:r>
              <a:rPr lang="en-GB" altLang="en-US" dirty="0" err="1"/>
              <a:t>t</a:t>
            </a:r>
            <a:r>
              <a:rPr lang="en-GB" altLang="en-US" baseline="-25000" dirty="0" err="1"/>
              <a:t>n</a:t>
            </a:r>
            <a:r>
              <a:rPr lang="en-GB" altLang="en-US" baseline="-25000" dirty="0"/>
              <a:t> </a:t>
            </a:r>
            <a:r>
              <a:rPr lang="en-GB" altLang="en-US" dirty="0">
                <a:cs typeface="Times New Roman" pitchFamily="18" charset="0"/>
              </a:rPr>
              <a:t>+(1-w)wt</a:t>
            </a:r>
            <a:r>
              <a:rPr lang="en-GB" altLang="en-US" baseline="-25000" dirty="0">
                <a:cs typeface="Times New Roman" pitchFamily="18" charset="0"/>
              </a:rPr>
              <a:t>n-1</a:t>
            </a:r>
            <a:r>
              <a:rPr lang="en-GB" dirty="0"/>
              <a:t>+</a:t>
            </a:r>
            <a:r>
              <a:rPr lang="en-GB" altLang="en-US" dirty="0">
                <a:cs typeface="Times New Roman" pitchFamily="18" charset="0"/>
              </a:rPr>
              <a:t>(1-w)</a:t>
            </a:r>
            <a:r>
              <a:rPr lang="en-GB" altLang="en-US" baseline="30000" dirty="0">
                <a:cs typeface="Times New Roman" pitchFamily="18" charset="0"/>
              </a:rPr>
              <a:t>2</a:t>
            </a:r>
            <a:r>
              <a:rPr lang="en-GB" altLang="en-US" dirty="0">
                <a:cs typeface="Times New Roman" pitchFamily="18" charset="0"/>
              </a:rPr>
              <a:t>wt</a:t>
            </a:r>
            <a:r>
              <a:rPr lang="en-GB" altLang="en-US" baseline="-25000" dirty="0">
                <a:cs typeface="Times New Roman" pitchFamily="18" charset="0"/>
              </a:rPr>
              <a:t>n-2</a:t>
            </a:r>
            <a:r>
              <a:rPr lang="en-GB" altLang="en-US" dirty="0">
                <a:cs typeface="Times New Roman" pitchFamily="18" charset="0"/>
              </a:rPr>
              <a:t>+…(1-w)</a:t>
            </a:r>
            <a:r>
              <a:rPr lang="en-GB" altLang="en-US" baseline="30000" dirty="0" err="1">
                <a:cs typeface="Times New Roman" pitchFamily="18" charset="0"/>
              </a:rPr>
              <a:t>i</a:t>
            </a:r>
            <a:r>
              <a:rPr lang="en-GB" altLang="en-US" dirty="0" err="1">
                <a:cs typeface="Times New Roman" pitchFamily="18" charset="0"/>
              </a:rPr>
              <a:t>wt</a:t>
            </a:r>
            <a:r>
              <a:rPr lang="en-GB" altLang="en-US" baseline="-25000" dirty="0" err="1">
                <a:cs typeface="Times New Roman" pitchFamily="18" charset="0"/>
              </a:rPr>
              <a:t>n-i</a:t>
            </a:r>
            <a:r>
              <a:rPr lang="en-GB" altLang="en-US" dirty="0">
                <a:cs typeface="Times New Roman" pitchFamily="18" charset="0"/>
              </a:rPr>
              <a:t>…</a:t>
            </a:r>
            <a:r>
              <a:rPr lang="en-GB" dirty="0"/>
              <a:t> +</a:t>
            </a:r>
            <a:r>
              <a:rPr lang="en-GB" altLang="en-US" dirty="0">
                <a:cs typeface="Times New Roman" pitchFamily="18" charset="0"/>
              </a:rPr>
              <a:t>(1-w)</a:t>
            </a:r>
            <a:r>
              <a:rPr lang="en-GB" altLang="en-US" baseline="30000" dirty="0">
                <a:cs typeface="Times New Roman" pitchFamily="18" charset="0"/>
              </a:rPr>
              <a:t>n+1</a:t>
            </a:r>
            <a:r>
              <a:rPr lang="en-GB" altLang="en-US" dirty="0">
                <a:cs typeface="Times New Roman" pitchFamily="18" charset="0"/>
              </a:rPr>
              <a:t>e</a:t>
            </a:r>
            <a:r>
              <a:rPr lang="en-GB" altLang="en-US" baseline="-25000" dirty="0">
                <a:cs typeface="Times New Roman" pitchFamily="18" charset="0"/>
              </a:rPr>
              <a:t>0</a:t>
            </a:r>
          </a:p>
          <a:p>
            <a:pPr lvl="1"/>
            <a:endParaRPr lang="en-GB" baseline="-25000" dirty="0">
              <a:cs typeface="Times New Roman" pitchFamily="18" charset="0"/>
            </a:endParaRPr>
          </a:p>
          <a:p>
            <a:pPr lvl="1"/>
            <a:r>
              <a:rPr lang="en-GB" dirty="0"/>
              <a:t>To simplify the implementation,  take only the most recent n history executions into account</a:t>
            </a:r>
          </a:p>
          <a:p>
            <a:pPr lvl="1"/>
            <a:r>
              <a:rPr lang="en-GB" dirty="0"/>
              <a:t>Causes unpredictability</a:t>
            </a:r>
          </a:p>
          <a:p>
            <a:pPr lvl="1"/>
            <a:endParaRPr lang="en-GB" dirty="0"/>
          </a:p>
          <a:p>
            <a:pPr lvl="1"/>
            <a:endParaRPr lang="en-US" dirty="0"/>
          </a:p>
        </p:txBody>
      </p:sp>
    </p:spTree>
    <p:extLst>
      <p:ext uri="{BB962C8B-B14F-4D97-AF65-F5344CB8AC3E}">
        <p14:creationId xmlns:p14="http://schemas.microsoft.com/office/powerpoint/2010/main" val="417669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Preemptive Algorithms</a:t>
            </a:r>
            <a:endParaRPr lang="en-US" dirty="0"/>
          </a:p>
        </p:txBody>
      </p:sp>
      <p:sp>
        <p:nvSpPr>
          <p:cNvPr id="2" name="Content Placeholder 1"/>
          <p:cNvSpPr>
            <a:spLocks noGrp="1"/>
          </p:cNvSpPr>
          <p:nvPr>
            <p:ph idx="1"/>
          </p:nvPr>
        </p:nvSpPr>
        <p:spPr>
          <a:xfrm>
            <a:off x="472754" y="1521069"/>
            <a:ext cx="11155753" cy="4677507"/>
          </a:xfrm>
        </p:spPr>
        <p:txBody>
          <a:bodyPr/>
          <a:lstStyle/>
          <a:p>
            <a:pPr marL="0" indent="0">
              <a:buNone/>
            </a:pPr>
            <a:r>
              <a:rPr lang="en-GB" dirty="0"/>
              <a:t>Preemptive: processes can be interrupted by either processes with a higher priority or the task scheduler</a:t>
            </a:r>
          </a:p>
          <a:p>
            <a:r>
              <a:rPr lang="en-GB" b="1" dirty="0"/>
              <a:t>Round-robin (RR)</a:t>
            </a:r>
          </a:p>
          <a:p>
            <a:pPr lvl="1"/>
            <a:r>
              <a:rPr lang="en-GB" dirty="0"/>
              <a:t>A preemptive FCFS variant</a:t>
            </a:r>
          </a:p>
          <a:p>
            <a:pPr lvl="1"/>
            <a:r>
              <a:rPr lang="en-GB" dirty="0"/>
              <a:t>Needs to keep track of time</a:t>
            </a:r>
          </a:p>
          <a:p>
            <a:pPr lvl="1"/>
            <a:r>
              <a:rPr lang="en-GB" dirty="0"/>
              <a:t>Once a process runs out of its time slice (or quantum), put it to the end of the Ready queue and dispatch the head of the queue</a:t>
            </a:r>
          </a:p>
          <a:p>
            <a:pPr lvl="1"/>
            <a:r>
              <a:rPr lang="en-GB" dirty="0"/>
              <a:t>The Ready queue: a circular FCFS queue</a:t>
            </a:r>
          </a:p>
          <a:p>
            <a:pPr lvl="1"/>
            <a:r>
              <a:rPr lang="en-GB" dirty="0"/>
              <a:t>Starvation-free, time-sharing</a:t>
            </a:r>
          </a:p>
          <a:p>
            <a:pPr lvl="1"/>
            <a:r>
              <a:rPr lang="en-GB" dirty="0"/>
              <a:t>However, the average waiting time is increased, also frequent context switching results in higher overheads</a:t>
            </a:r>
          </a:p>
          <a:p>
            <a:pPr marL="0" indent="0">
              <a:buNone/>
            </a:pPr>
            <a:endParaRPr lang="en-GB" dirty="0"/>
          </a:p>
        </p:txBody>
      </p:sp>
    </p:spTree>
    <p:extLst>
      <p:ext uri="{BB962C8B-B14F-4D97-AF65-F5344CB8AC3E}">
        <p14:creationId xmlns:p14="http://schemas.microsoft.com/office/powerpoint/2010/main" val="412359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Quantum Size</a:t>
            </a:r>
            <a:endParaRPr lang="en-US" dirty="0"/>
          </a:p>
        </p:txBody>
      </p:sp>
      <p:sp>
        <p:nvSpPr>
          <p:cNvPr id="2" name="Content Placeholder 1"/>
          <p:cNvSpPr>
            <a:spLocks noGrp="1"/>
          </p:cNvSpPr>
          <p:nvPr>
            <p:ph idx="1"/>
          </p:nvPr>
        </p:nvSpPr>
        <p:spPr/>
        <p:txBody>
          <a:bodyPr/>
          <a:lstStyle/>
          <a:p>
            <a:r>
              <a:rPr lang="en-GB" dirty="0"/>
              <a:t>How to pick the quantum size?</a:t>
            </a:r>
          </a:p>
          <a:p>
            <a:pPr lvl="1"/>
            <a:r>
              <a:rPr lang="en-GB" dirty="0"/>
              <a:t>Large quantum size may starve small processes (degenerate to the FCFS)</a:t>
            </a:r>
          </a:p>
          <a:p>
            <a:pPr lvl="1"/>
            <a:r>
              <a:rPr lang="en-GB" dirty="0"/>
              <a:t>Small quantum size introduces heavy context switching overhead</a:t>
            </a:r>
          </a:p>
          <a:p>
            <a:pPr marL="0" indent="0">
              <a:buNone/>
            </a:pPr>
            <a:endParaRPr lang="en-GB" dirty="0"/>
          </a:p>
          <a:p>
            <a:r>
              <a:rPr lang="en-GB" dirty="0"/>
              <a:t>Choose the size based on the needs of interaction</a:t>
            </a:r>
          </a:p>
          <a:p>
            <a:pPr lvl="1"/>
            <a:r>
              <a:rPr lang="en-GB" dirty="0"/>
              <a:t>How frequently does the user interact with the OS?</a:t>
            </a:r>
          </a:p>
          <a:p>
            <a:pPr lvl="1"/>
            <a:r>
              <a:rPr lang="en-GB" dirty="0"/>
              <a:t>The quantum size should provide the OS with good responsiveness to the user input</a:t>
            </a:r>
          </a:p>
          <a:p>
            <a:pPr lvl="1"/>
            <a:endParaRPr lang="en-GB" dirty="0"/>
          </a:p>
          <a:p>
            <a:r>
              <a:rPr lang="en-GB" dirty="0"/>
              <a:t>Choose the size based on the performance (throughput)</a:t>
            </a:r>
          </a:p>
          <a:p>
            <a:pPr lvl="1"/>
            <a:r>
              <a:rPr lang="en-GB" dirty="0"/>
              <a:t>Theoretical performance modelling, simulation</a:t>
            </a:r>
          </a:p>
          <a:p>
            <a:pPr lvl="1"/>
            <a:r>
              <a:rPr lang="en-GB" dirty="0"/>
              <a:t>Practical experience</a:t>
            </a:r>
          </a:p>
          <a:p>
            <a:pPr lvl="1"/>
            <a:r>
              <a:rPr lang="en-GB" dirty="0"/>
              <a:t>A rule of thumb: 80% of CPU bursts should be smaller than the quantum</a:t>
            </a:r>
            <a:r>
              <a:rPr lang="en-GB" baseline="30000" dirty="0"/>
              <a:t>*</a:t>
            </a:r>
            <a:r>
              <a:rPr lang="en-GB" dirty="0"/>
              <a:t>. </a:t>
            </a:r>
          </a:p>
          <a:p>
            <a:pPr lvl="1"/>
            <a:endParaRPr lang="en-GB" dirty="0"/>
          </a:p>
          <a:p>
            <a:pPr lvl="1"/>
            <a:endParaRPr lang="en-US" dirty="0"/>
          </a:p>
        </p:txBody>
      </p:sp>
      <p:sp>
        <p:nvSpPr>
          <p:cNvPr id="4" name="TextBox 3"/>
          <p:cNvSpPr txBox="1"/>
          <p:nvPr/>
        </p:nvSpPr>
        <p:spPr>
          <a:xfrm>
            <a:off x="754659" y="6386945"/>
            <a:ext cx="6269596" cy="437805"/>
          </a:xfrm>
          <a:prstGeom prst="rect">
            <a:avLst/>
          </a:prstGeom>
        </p:spPr>
        <p:txBody>
          <a:bodyPr vert="horz" wrap="none" lIns="0" tIns="0" rIns="0" bIns="0" rtlCol="0" anchor="t">
            <a:normAutofit/>
          </a:bodyPr>
          <a:lstStyle/>
          <a:p>
            <a:pPr algn="ctr"/>
            <a:r>
              <a:rPr lang="en-US" sz="1000" dirty="0"/>
              <a:t>*Abraham </a:t>
            </a:r>
            <a:r>
              <a:rPr lang="en-US" sz="1000" dirty="0" err="1"/>
              <a:t>Silberschatz</a:t>
            </a:r>
            <a:r>
              <a:rPr lang="en-US" sz="1000" dirty="0"/>
              <a:t>, Greg Gagne, and Peter Baer Galvin, "Operating System Concepts, Ninth Edition ", Chapter 6 </a:t>
            </a:r>
          </a:p>
        </p:txBody>
      </p:sp>
    </p:spTree>
    <p:extLst>
      <p:ext uri="{BB962C8B-B14F-4D97-AF65-F5344CB8AC3E}">
        <p14:creationId xmlns:p14="http://schemas.microsoft.com/office/powerpoint/2010/main" val="208725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Preemptive Algorithms</a:t>
            </a:r>
            <a:endParaRPr lang="en-US" dirty="0"/>
          </a:p>
        </p:txBody>
      </p:sp>
      <p:sp>
        <p:nvSpPr>
          <p:cNvPr id="2" name="Content Placeholder 1"/>
          <p:cNvSpPr>
            <a:spLocks noGrp="1"/>
          </p:cNvSpPr>
          <p:nvPr>
            <p:ph idx="1"/>
          </p:nvPr>
        </p:nvSpPr>
        <p:spPr/>
        <p:txBody>
          <a:bodyPr/>
          <a:lstStyle/>
          <a:p>
            <a:r>
              <a:rPr lang="en-GB" b="1" dirty="0"/>
              <a:t>Shortest Remaining Time First (SRT)</a:t>
            </a:r>
          </a:p>
          <a:p>
            <a:pPr lvl="1"/>
            <a:r>
              <a:rPr lang="en-GB" dirty="0"/>
              <a:t>A preemptive SJF variant</a:t>
            </a:r>
          </a:p>
          <a:p>
            <a:pPr lvl="1"/>
            <a:r>
              <a:rPr lang="en-GB" dirty="0"/>
              <a:t>Dispatch the process with shortest execution time once the current running process is finished or if any new task with shorter execution time is ready</a:t>
            </a:r>
          </a:p>
          <a:p>
            <a:pPr lvl="1"/>
            <a:r>
              <a:rPr lang="en-GB" dirty="0"/>
              <a:t>You need to estimate the execution time as well</a:t>
            </a:r>
          </a:p>
          <a:p>
            <a:pPr lvl="1"/>
            <a:endParaRPr lang="en-GB" dirty="0"/>
          </a:p>
          <a:p>
            <a:pPr lvl="1"/>
            <a:endParaRPr lang="en-US" b="1" dirty="0"/>
          </a:p>
        </p:txBody>
      </p:sp>
    </p:spTree>
    <p:extLst>
      <p:ext uri="{BB962C8B-B14F-4D97-AF65-F5344CB8AC3E}">
        <p14:creationId xmlns:p14="http://schemas.microsoft.com/office/powerpoint/2010/main" val="249965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How does priority help?</a:t>
            </a:r>
            <a:endParaRPr lang="en-US" dirty="0"/>
          </a:p>
        </p:txBody>
      </p:sp>
      <p:sp>
        <p:nvSpPr>
          <p:cNvPr id="2" name="Content Placeholder 1"/>
          <p:cNvSpPr>
            <a:spLocks noGrp="1"/>
          </p:cNvSpPr>
          <p:nvPr>
            <p:ph idx="1"/>
          </p:nvPr>
        </p:nvSpPr>
        <p:spPr/>
        <p:txBody>
          <a:bodyPr/>
          <a:lstStyle/>
          <a:p>
            <a:r>
              <a:rPr lang="en-GB" dirty="0"/>
              <a:t>Is the shortest process always the most important?</a:t>
            </a:r>
          </a:p>
          <a:p>
            <a:pPr lvl="1"/>
            <a:r>
              <a:rPr lang="en-GB" dirty="0"/>
              <a:t>On the contrary, usually trivial one</a:t>
            </a:r>
          </a:p>
          <a:p>
            <a:pPr lvl="1"/>
            <a:r>
              <a:rPr lang="en-GB" dirty="0"/>
              <a:t>The user sets the importance of a process by assigning a priority to it</a:t>
            </a:r>
          </a:p>
          <a:p>
            <a:pPr lvl="1"/>
            <a:r>
              <a:rPr lang="en-GB" dirty="0"/>
              <a:t>Can also use various types of scheduling algorithms</a:t>
            </a:r>
          </a:p>
          <a:p>
            <a:pPr lvl="1"/>
            <a:r>
              <a:rPr lang="en-GB" dirty="0"/>
              <a:t>Static priority (remains unchanged throughout the lifecycle), dynamic priority(can be adjusted at runtime)</a:t>
            </a:r>
          </a:p>
          <a:p>
            <a:pPr lvl="1"/>
            <a:endParaRPr lang="en-GB" dirty="0"/>
          </a:p>
          <a:p>
            <a:pPr lvl="1"/>
            <a:r>
              <a:rPr lang="en-GB" dirty="0"/>
              <a:t>Examples:</a:t>
            </a:r>
          </a:p>
          <a:p>
            <a:pPr lvl="5"/>
            <a:r>
              <a:rPr lang="en-GB" dirty="0"/>
              <a:t>Multiple queues with different priorities, within the queue you may use FCFS or RR</a:t>
            </a:r>
          </a:p>
          <a:p>
            <a:pPr lvl="5"/>
            <a:r>
              <a:rPr lang="en-GB" dirty="0"/>
              <a:t>In RR, higher priority processes may have larger quantum</a:t>
            </a:r>
          </a:p>
          <a:p>
            <a:pPr lvl="1"/>
            <a:endParaRPr lang="en-GB" dirty="0"/>
          </a:p>
          <a:p>
            <a:pPr lvl="1"/>
            <a:endParaRPr lang="en-US" dirty="0"/>
          </a:p>
        </p:txBody>
      </p:sp>
    </p:spTree>
    <p:extLst>
      <p:ext uri="{BB962C8B-B14F-4D97-AF65-F5344CB8AC3E}">
        <p14:creationId xmlns:p14="http://schemas.microsoft.com/office/powerpoint/2010/main" val="154921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Preemptive Algorithms</a:t>
            </a:r>
            <a:endParaRPr lang="en-US" dirty="0"/>
          </a:p>
        </p:txBody>
      </p:sp>
      <p:sp>
        <p:nvSpPr>
          <p:cNvPr id="2" name="Content Placeholder 1"/>
          <p:cNvSpPr>
            <a:spLocks noGrp="1"/>
          </p:cNvSpPr>
          <p:nvPr>
            <p:ph idx="1"/>
          </p:nvPr>
        </p:nvSpPr>
        <p:spPr/>
        <p:txBody>
          <a:bodyPr/>
          <a:lstStyle/>
          <a:p>
            <a:r>
              <a:rPr lang="en-GB" dirty="0"/>
              <a:t>Feedback: dynamic priorities</a:t>
            </a:r>
          </a:p>
          <a:p>
            <a:pPr lvl="1"/>
            <a:r>
              <a:rPr lang="en-GB" dirty="0"/>
              <a:t>Most modern OSs use a variant of such algorithms</a:t>
            </a:r>
          </a:p>
          <a:p>
            <a:pPr lvl="1"/>
            <a:r>
              <a:rPr lang="en-GB" dirty="0"/>
              <a:t>For multiple queues (presumably with different priorities), user can configure the following:</a:t>
            </a:r>
          </a:p>
          <a:p>
            <a:pPr lvl="5"/>
            <a:r>
              <a:rPr lang="en-GB" dirty="0"/>
              <a:t>Number of queues</a:t>
            </a:r>
          </a:p>
          <a:p>
            <a:pPr lvl="5"/>
            <a:r>
              <a:rPr lang="en-GB" dirty="0"/>
              <a:t>Which queue the process belongs to</a:t>
            </a:r>
          </a:p>
          <a:p>
            <a:pPr lvl="5"/>
            <a:r>
              <a:rPr lang="en-GB" dirty="0"/>
              <a:t>When a process can be upgraded to a queue with a higher priority or downgraded to a queue with a lower priority</a:t>
            </a:r>
          </a:p>
          <a:p>
            <a:pPr lvl="5"/>
            <a:r>
              <a:rPr lang="en-GB" dirty="0"/>
              <a:t>Scheduling algorithms for each queue</a:t>
            </a:r>
          </a:p>
          <a:p>
            <a:pPr lvl="5"/>
            <a:r>
              <a:rPr lang="en-GB" dirty="0"/>
              <a:t>Scheduling algorithms for choosing a queue, e.g. a priority round-robin, 3 time slices for the highest, 2 time slices for normal and 1 for the lowest queue each round</a:t>
            </a:r>
          </a:p>
          <a:p>
            <a:pPr lvl="4"/>
            <a:r>
              <a:rPr lang="en-GB" dirty="0"/>
              <a:t>Flexible and dynamic</a:t>
            </a:r>
            <a:endParaRPr lang="en-US" dirty="0"/>
          </a:p>
        </p:txBody>
      </p:sp>
    </p:spTree>
    <p:extLst>
      <p:ext uri="{BB962C8B-B14F-4D97-AF65-F5344CB8AC3E}">
        <p14:creationId xmlns:p14="http://schemas.microsoft.com/office/powerpoint/2010/main" val="190238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 Feedback Example</a:t>
            </a:r>
            <a:endParaRPr lang="en-US" dirty="0"/>
          </a:p>
        </p:txBody>
      </p:sp>
      <p:sp>
        <p:nvSpPr>
          <p:cNvPr id="2" name="Content Placeholder 1"/>
          <p:cNvSpPr>
            <a:spLocks noGrp="1"/>
          </p:cNvSpPr>
          <p:nvPr>
            <p:ph idx="1"/>
          </p:nvPr>
        </p:nvSpPr>
        <p:spPr/>
        <p:txBody>
          <a:bodyPr/>
          <a:lstStyle/>
          <a:p>
            <a:r>
              <a:rPr lang="en-GB" dirty="0"/>
              <a:t>Multiple RR queues</a:t>
            </a:r>
          </a:p>
          <a:p>
            <a:r>
              <a:rPr lang="en-GB" dirty="0"/>
              <a:t>New processes join the queue with highest priority</a:t>
            </a:r>
          </a:p>
          <a:p>
            <a:r>
              <a:rPr lang="en-GB" dirty="0"/>
              <a:t>Each time a process is preempted, it will be downgraded and join the end of the queue with the next lower priority (except the lowest queue)</a:t>
            </a:r>
          </a:p>
          <a:p>
            <a:r>
              <a:rPr lang="en-GB" dirty="0"/>
              <a:t>Scheduler always dispatches the first process in the highest queue that is not empty.</a:t>
            </a:r>
          </a:p>
          <a:p>
            <a:endParaRPr lang="en-GB" dirty="0"/>
          </a:p>
          <a:p>
            <a:r>
              <a:rPr lang="en-GB" dirty="0"/>
              <a:t>Problems?</a:t>
            </a:r>
          </a:p>
          <a:p>
            <a:pPr lvl="1"/>
            <a:r>
              <a:rPr lang="en-GB" dirty="0"/>
              <a:t>Starvation in lower queues. </a:t>
            </a:r>
          </a:p>
          <a:p>
            <a:pPr lvl="5"/>
            <a:r>
              <a:rPr lang="en-GB" dirty="0"/>
              <a:t>Lower priority has longer quantum</a:t>
            </a:r>
          </a:p>
          <a:p>
            <a:pPr lvl="4"/>
            <a:endParaRPr lang="en-GB" dirty="0"/>
          </a:p>
          <a:p>
            <a:endParaRPr lang="en-US" dirty="0"/>
          </a:p>
        </p:txBody>
      </p:sp>
    </p:spTree>
    <p:extLst>
      <p:ext uri="{BB962C8B-B14F-4D97-AF65-F5344CB8AC3E}">
        <p14:creationId xmlns:p14="http://schemas.microsoft.com/office/powerpoint/2010/main" val="845857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 Practical Problem: How To Evaluate The Performance</a:t>
            </a:r>
            <a:endParaRPr lang="en-US" dirty="0"/>
          </a:p>
        </p:txBody>
      </p:sp>
      <p:sp>
        <p:nvSpPr>
          <p:cNvPr id="2" name="Content Placeholder 1"/>
          <p:cNvSpPr>
            <a:spLocks noGrp="1"/>
          </p:cNvSpPr>
          <p:nvPr>
            <p:ph idx="1"/>
          </p:nvPr>
        </p:nvSpPr>
        <p:spPr/>
        <p:txBody>
          <a:bodyPr/>
          <a:lstStyle/>
          <a:p>
            <a:r>
              <a:rPr lang="en-GB" dirty="0"/>
              <a:t>Impossible to make definite comparisons in reality</a:t>
            </a:r>
          </a:p>
          <a:p>
            <a:endParaRPr lang="en-GB" dirty="0"/>
          </a:p>
          <a:p>
            <a:r>
              <a:rPr lang="en-GB" dirty="0"/>
              <a:t>Either theoretical analysis or some empirical measurements</a:t>
            </a:r>
          </a:p>
          <a:p>
            <a:pPr lvl="1"/>
            <a:r>
              <a:rPr lang="en-GB" dirty="0"/>
              <a:t>Theoretical analysis – Queuing network, stochastic petri net, process algebra or other modelling tools</a:t>
            </a:r>
          </a:p>
          <a:p>
            <a:pPr lvl="1"/>
            <a:r>
              <a:rPr lang="en-GB" dirty="0"/>
              <a:t>Empirical measurements – Simulation </a:t>
            </a:r>
          </a:p>
        </p:txBody>
      </p:sp>
    </p:spTree>
    <p:extLst>
      <p:ext uri="{BB962C8B-B14F-4D97-AF65-F5344CB8AC3E}">
        <p14:creationId xmlns:p14="http://schemas.microsoft.com/office/powerpoint/2010/main" val="322201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Real-Time Scheduling</a:t>
            </a:r>
            <a:endParaRPr lang="en-US" dirty="0"/>
          </a:p>
        </p:txBody>
      </p:sp>
      <p:sp>
        <p:nvSpPr>
          <p:cNvPr id="2" name="Content Placeholder 1"/>
          <p:cNvSpPr>
            <a:spLocks noGrp="1"/>
          </p:cNvSpPr>
          <p:nvPr>
            <p:ph idx="1"/>
          </p:nvPr>
        </p:nvSpPr>
        <p:spPr/>
        <p:txBody>
          <a:bodyPr/>
          <a:lstStyle/>
          <a:p>
            <a:r>
              <a:rPr lang="en-GB" dirty="0"/>
              <a:t>In a RTOS, meeting the deadline is more important than throughput and turn-around time</a:t>
            </a:r>
          </a:p>
          <a:p>
            <a:r>
              <a:rPr lang="en-GB" dirty="0"/>
              <a:t>Deadline: the maximal computational time allowed</a:t>
            </a:r>
          </a:p>
          <a:p>
            <a:r>
              <a:rPr lang="en-GB" dirty="0"/>
              <a:t>Needs special scheduling algorithms</a:t>
            </a:r>
          </a:p>
          <a:p>
            <a:r>
              <a:rPr lang="en-GB" dirty="0"/>
              <a:t>Preemption is usually a standard in RTOS: otherwise scheduler will have to be idle from time to time in case it misses tasks with earlier deadlines that arrive late.</a:t>
            </a:r>
          </a:p>
          <a:p>
            <a:r>
              <a:rPr lang="en-GB" dirty="0"/>
              <a:t>Two basic categories: aperiodic and periodic</a:t>
            </a:r>
          </a:p>
          <a:p>
            <a:r>
              <a:rPr lang="en-GB" dirty="0"/>
              <a:t>Also involves the priority and concurrency problems</a:t>
            </a:r>
          </a:p>
          <a:p>
            <a:r>
              <a:rPr lang="en-GB" dirty="0"/>
              <a:t>Here we look at simple aperiodic cases first</a:t>
            </a:r>
          </a:p>
          <a:p>
            <a:r>
              <a:rPr lang="en-GB" dirty="0"/>
              <a:t>All the plots in the following sections ignore the context switching time</a:t>
            </a:r>
          </a:p>
          <a:p>
            <a:endParaRPr lang="en-GB" dirty="0"/>
          </a:p>
          <a:p>
            <a:pPr marL="0" indent="0">
              <a:buNone/>
            </a:pPr>
            <a:endParaRPr lang="en-GB" dirty="0"/>
          </a:p>
        </p:txBody>
      </p:sp>
    </p:spTree>
    <p:extLst>
      <p:ext uri="{BB962C8B-B14F-4D97-AF65-F5344CB8AC3E}">
        <p14:creationId xmlns:p14="http://schemas.microsoft.com/office/powerpoint/2010/main" val="336273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Aperiodic Real-Time Scheduling</a:t>
            </a:r>
            <a:endParaRPr lang="en-US" dirty="0"/>
          </a:p>
        </p:txBody>
      </p:sp>
      <p:sp>
        <p:nvSpPr>
          <p:cNvPr id="2" name="Content Placeholder 1"/>
          <p:cNvSpPr>
            <a:spLocks noGrp="1"/>
          </p:cNvSpPr>
          <p:nvPr>
            <p:ph idx="1"/>
          </p:nvPr>
        </p:nvSpPr>
        <p:spPr/>
        <p:txBody>
          <a:bodyPr/>
          <a:lstStyle/>
          <a:p>
            <a:r>
              <a:rPr lang="en-GB" b="1" dirty="0"/>
              <a:t>Earliest Due Date (EDD)</a:t>
            </a:r>
          </a:p>
          <a:p>
            <a:pPr lvl="1"/>
            <a:r>
              <a:rPr lang="en-GB" dirty="0"/>
              <a:t>All tasks arrive at the same time</a:t>
            </a:r>
          </a:p>
          <a:p>
            <a:pPr lvl="1"/>
            <a:r>
              <a:rPr lang="en-GB" dirty="0"/>
              <a:t>Known deadline and execution time for all tasks</a:t>
            </a:r>
          </a:p>
          <a:p>
            <a:pPr lvl="1"/>
            <a:r>
              <a:rPr lang="en-GB" dirty="0"/>
              <a:t>Start the task with the earliest due date</a:t>
            </a:r>
          </a:p>
          <a:p>
            <a:pPr lvl="1"/>
            <a:r>
              <a:rPr lang="en-GB" dirty="0"/>
              <a:t>Non-preemptive</a:t>
            </a:r>
          </a:p>
          <a:p>
            <a:pPr lvl="1"/>
            <a:r>
              <a:rPr lang="en-GB" dirty="0"/>
              <a:t>Sorting algorithms</a:t>
            </a:r>
          </a:p>
          <a:p>
            <a:pPr lvl="1"/>
            <a:r>
              <a:rPr lang="en-GB" dirty="0"/>
              <a:t>Optimal</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570"/>
          <a:stretch/>
        </p:blipFill>
        <p:spPr bwMode="auto">
          <a:xfrm>
            <a:off x="7390034" y="161561"/>
            <a:ext cx="3823676" cy="517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30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Previous</a:t>
            </a:r>
            <a:endParaRPr lang="en-US" dirty="0"/>
          </a:p>
        </p:txBody>
      </p:sp>
      <p:sp>
        <p:nvSpPr>
          <p:cNvPr id="2" name="Content Placeholder 1"/>
          <p:cNvSpPr>
            <a:spLocks noGrp="1"/>
          </p:cNvSpPr>
          <p:nvPr>
            <p:ph idx="1"/>
          </p:nvPr>
        </p:nvSpPr>
        <p:spPr/>
        <p:txBody>
          <a:bodyPr/>
          <a:lstStyle/>
          <a:p>
            <a:r>
              <a:rPr lang="en-GB" dirty="0"/>
              <a:t>Process</a:t>
            </a:r>
          </a:p>
          <a:p>
            <a:r>
              <a:rPr lang="en-GB" dirty="0"/>
              <a:t>Lab</a:t>
            </a:r>
          </a:p>
          <a:p>
            <a:pPr lvl="1"/>
            <a:r>
              <a:rPr lang="en-GB" dirty="0"/>
              <a:t>Getting started with hardware using C and assembly</a:t>
            </a:r>
          </a:p>
          <a:p>
            <a:pPr lvl="1"/>
            <a:r>
              <a:rPr lang="en-GB" dirty="0"/>
              <a:t>Context switching at assembly level</a:t>
            </a:r>
          </a:p>
          <a:p>
            <a:pPr lvl="1"/>
            <a:r>
              <a:rPr lang="en-GB" dirty="0"/>
              <a:t>Basic RTX task operations</a:t>
            </a:r>
          </a:p>
        </p:txBody>
      </p:sp>
    </p:spTree>
    <p:extLst>
      <p:ext uri="{BB962C8B-B14F-4D97-AF65-F5344CB8AC3E}">
        <p14:creationId xmlns:p14="http://schemas.microsoft.com/office/powerpoint/2010/main" val="4029775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Aperiodic Real-Time Scheduling</a:t>
            </a:r>
            <a:endParaRPr lang="en-US" dirty="0"/>
          </a:p>
        </p:txBody>
      </p:sp>
      <p:sp>
        <p:nvSpPr>
          <p:cNvPr id="2" name="Content Placeholder 1"/>
          <p:cNvSpPr>
            <a:spLocks noGrp="1"/>
          </p:cNvSpPr>
          <p:nvPr>
            <p:ph idx="1"/>
          </p:nvPr>
        </p:nvSpPr>
        <p:spPr/>
        <p:txBody>
          <a:bodyPr/>
          <a:lstStyle/>
          <a:p>
            <a:r>
              <a:rPr lang="en-GB" b="1" dirty="0"/>
              <a:t>Earliest Deadline First (EDF)</a:t>
            </a:r>
          </a:p>
          <a:p>
            <a:pPr lvl="1"/>
            <a:r>
              <a:rPr lang="en-GB" b="1" dirty="0"/>
              <a:t>Different arrival times</a:t>
            </a:r>
          </a:p>
          <a:p>
            <a:pPr lvl="1"/>
            <a:r>
              <a:rPr lang="en-GB" dirty="0"/>
              <a:t>Known deadline and execution time for all tasks</a:t>
            </a:r>
          </a:p>
          <a:p>
            <a:pPr lvl="1"/>
            <a:r>
              <a:rPr lang="en-GB" dirty="0"/>
              <a:t>Start the task with earliest deadline</a:t>
            </a:r>
          </a:p>
          <a:p>
            <a:pPr lvl="1"/>
            <a:r>
              <a:rPr lang="en-GB" dirty="0"/>
              <a:t>Preemptive (so overhead!)</a:t>
            </a:r>
          </a:p>
          <a:p>
            <a:pPr lvl="1"/>
            <a:r>
              <a:rPr lang="en-GB" dirty="0"/>
              <a:t>Sorting algorithms</a:t>
            </a:r>
          </a:p>
          <a:p>
            <a:pPr lvl="1"/>
            <a:r>
              <a:rPr lang="en-GB" dirty="0"/>
              <a:t>Optimal with respect to minimizing maximum lateness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5740"/>
          <a:stretch/>
        </p:blipFill>
        <p:spPr bwMode="auto">
          <a:xfrm>
            <a:off x="7982927" y="1063870"/>
            <a:ext cx="410918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124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Aperiodic Real-Time Scheduling</a:t>
            </a:r>
            <a:endParaRPr lang="en-US" dirty="0"/>
          </a:p>
        </p:txBody>
      </p:sp>
      <p:sp>
        <p:nvSpPr>
          <p:cNvPr id="2" name="Content Placeholder 1"/>
          <p:cNvSpPr>
            <a:spLocks noGrp="1"/>
          </p:cNvSpPr>
          <p:nvPr>
            <p:ph idx="1"/>
          </p:nvPr>
        </p:nvSpPr>
        <p:spPr/>
        <p:txBody>
          <a:bodyPr/>
          <a:lstStyle/>
          <a:p>
            <a:r>
              <a:rPr lang="en-GB" b="1" dirty="0"/>
              <a:t>Least Laxity (LL)</a:t>
            </a:r>
          </a:p>
          <a:p>
            <a:pPr lvl="1"/>
            <a:r>
              <a:rPr lang="en-GB" b="1" dirty="0"/>
              <a:t>Different arrival times</a:t>
            </a:r>
          </a:p>
          <a:p>
            <a:pPr lvl="1"/>
            <a:r>
              <a:rPr lang="en-GB" dirty="0"/>
              <a:t>Laxity/slack: time to deadline minus (remaining) execution time</a:t>
            </a:r>
          </a:p>
          <a:p>
            <a:pPr lvl="1"/>
            <a:r>
              <a:rPr lang="en-GB" dirty="0"/>
              <a:t>Known deadline and execution time for all tasks</a:t>
            </a:r>
          </a:p>
          <a:p>
            <a:pPr lvl="1"/>
            <a:r>
              <a:rPr lang="en-GB" dirty="0"/>
              <a:t>Start the task with least laxity</a:t>
            </a:r>
          </a:p>
          <a:p>
            <a:pPr lvl="1"/>
            <a:r>
              <a:rPr lang="en-GB" dirty="0"/>
              <a:t>Preemptive (more frequent)</a:t>
            </a:r>
          </a:p>
          <a:p>
            <a:pPr lvl="1"/>
            <a:r>
              <a:rPr lang="en-GB" dirty="0"/>
              <a:t>Sorting algorithms</a:t>
            </a:r>
          </a:p>
          <a:p>
            <a:pPr lvl="1"/>
            <a:r>
              <a:rPr lang="en-GB" dirty="0"/>
              <a:t>Dynamic priority: if not dispatched, then the priority will be raised; if it is executing, the priority maintains</a:t>
            </a:r>
          </a:p>
          <a:p>
            <a:pPr marL="538162" lvl="1" indent="0">
              <a:buNone/>
            </a:pPr>
            <a:endParaRPr lang="en-GB" dirty="0"/>
          </a:p>
        </p:txBody>
      </p:sp>
    </p:spTree>
    <p:extLst>
      <p:ext uri="{BB962C8B-B14F-4D97-AF65-F5344CB8AC3E}">
        <p14:creationId xmlns:p14="http://schemas.microsoft.com/office/powerpoint/2010/main" val="277798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Aperiodic Real-Time Scheduling</a:t>
            </a:r>
            <a:endParaRPr lang="en-US" dirty="0"/>
          </a:p>
        </p:txBody>
      </p:sp>
      <p:sp>
        <p:nvSpPr>
          <p:cNvPr id="2" name="Content Placeholder 1"/>
          <p:cNvSpPr>
            <a:spLocks noGrp="1"/>
          </p:cNvSpPr>
          <p:nvPr>
            <p:ph idx="1"/>
          </p:nvPr>
        </p:nvSpPr>
        <p:spPr/>
        <p:txBody>
          <a:bodyPr/>
          <a:lstStyle/>
          <a:p>
            <a:r>
              <a:rPr lang="en-GB" dirty="0"/>
              <a:t>An Example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1955177"/>
              </p:ext>
            </p:extLst>
          </p:nvPr>
        </p:nvGraphicFramePr>
        <p:xfrm>
          <a:off x="739002" y="1960685"/>
          <a:ext cx="8125884" cy="1478280"/>
        </p:xfrm>
        <a:graphic>
          <a:graphicData uri="http://schemas.openxmlformats.org/drawingml/2006/table">
            <a:tbl>
              <a:tblPr firstRow="1" firstCol="1" bandRow="1">
                <a:tableStyleId>{5C22544A-7EE6-4342-B048-85BDC9FD1C3A}</a:tableStyleId>
              </a:tblPr>
              <a:tblGrid>
                <a:gridCol w="2031471">
                  <a:extLst>
                    <a:ext uri="{9D8B030D-6E8A-4147-A177-3AD203B41FA5}">
                      <a16:colId xmlns:a16="http://schemas.microsoft.com/office/drawing/2014/main" val="20000"/>
                    </a:ext>
                  </a:extLst>
                </a:gridCol>
                <a:gridCol w="2031471">
                  <a:extLst>
                    <a:ext uri="{9D8B030D-6E8A-4147-A177-3AD203B41FA5}">
                      <a16:colId xmlns:a16="http://schemas.microsoft.com/office/drawing/2014/main" val="20001"/>
                    </a:ext>
                  </a:extLst>
                </a:gridCol>
                <a:gridCol w="2031471">
                  <a:extLst>
                    <a:ext uri="{9D8B030D-6E8A-4147-A177-3AD203B41FA5}">
                      <a16:colId xmlns:a16="http://schemas.microsoft.com/office/drawing/2014/main" val="20002"/>
                    </a:ext>
                  </a:extLst>
                </a:gridCol>
                <a:gridCol w="2031471">
                  <a:extLst>
                    <a:ext uri="{9D8B030D-6E8A-4147-A177-3AD203B41FA5}">
                      <a16:colId xmlns:a16="http://schemas.microsoft.com/office/drawing/2014/main" val="20003"/>
                    </a:ext>
                  </a:extLst>
                </a:gridCol>
              </a:tblGrid>
              <a:tr h="260253">
                <a:tc>
                  <a:txBody>
                    <a:bodyPr/>
                    <a:lstStyle/>
                    <a:p>
                      <a:pPr algn="ctr"/>
                      <a:r>
                        <a:rPr lang="en-GB" dirty="0"/>
                        <a:t>Task</a:t>
                      </a:r>
                      <a:endParaRPr lang="en-US" dirty="0"/>
                    </a:p>
                  </a:txBody>
                  <a:tcPr/>
                </a:tc>
                <a:tc>
                  <a:txBody>
                    <a:bodyPr/>
                    <a:lstStyle/>
                    <a:p>
                      <a:pPr algn="ctr"/>
                      <a:r>
                        <a:rPr lang="en-GB" dirty="0"/>
                        <a:t>Starting at</a:t>
                      </a:r>
                      <a:endParaRPr lang="en-US" dirty="0"/>
                    </a:p>
                  </a:txBody>
                  <a:tcPr/>
                </a:tc>
                <a:tc>
                  <a:txBody>
                    <a:bodyPr/>
                    <a:lstStyle/>
                    <a:p>
                      <a:pPr algn="ctr"/>
                      <a:r>
                        <a:rPr lang="en-GB" dirty="0"/>
                        <a:t>Execution Time</a:t>
                      </a:r>
                      <a:endParaRPr lang="en-US" dirty="0"/>
                    </a:p>
                  </a:txBody>
                  <a:tcPr/>
                </a:tc>
                <a:tc>
                  <a:txBody>
                    <a:bodyPr/>
                    <a:lstStyle/>
                    <a:p>
                      <a:pPr algn="ctr"/>
                      <a:r>
                        <a:rPr lang="en-GB" dirty="0"/>
                        <a:t>Deadline</a:t>
                      </a:r>
                      <a:endParaRPr lang="en-US" dirty="0"/>
                    </a:p>
                  </a:txBody>
                  <a:tcPr/>
                </a:tc>
                <a:extLst>
                  <a:ext uri="{0D108BD9-81ED-4DB2-BD59-A6C34878D82A}">
                    <a16:rowId xmlns:a16="http://schemas.microsoft.com/office/drawing/2014/main" val="10000"/>
                  </a:ext>
                </a:extLst>
              </a:tr>
              <a:tr h="370840">
                <a:tc>
                  <a:txBody>
                    <a:bodyPr/>
                    <a:lstStyle/>
                    <a:p>
                      <a:pPr algn="ctr"/>
                      <a:r>
                        <a:rPr lang="en-GB" dirty="0"/>
                        <a:t>1</a:t>
                      </a:r>
                      <a:endParaRPr lang="en-US" dirty="0"/>
                    </a:p>
                  </a:txBody>
                  <a:tcPr/>
                </a:tc>
                <a:tc>
                  <a:txBody>
                    <a:bodyPr/>
                    <a:lstStyle/>
                    <a:p>
                      <a:pPr algn="ctr"/>
                      <a:r>
                        <a:rPr lang="en-GB" dirty="0"/>
                        <a:t>3</a:t>
                      </a:r>
                      <a:endParaRPr lang="en-US" dirty="0"/>
                    </a:p>
                  </a:txBody>
                  <a:tcPr/>
                </a:tc>
                <a:tc>
                  <a:txBody>
                    <a:bodyPr/>
                    <a:lstStyle/>
                    <a:p>
                      <a:pPr algn="ctr"/>
                      <a:r>
                        <a:rPr lang="en-GB" dirty="0"/>
                        <a:t>5</a:t>
                      </a:r>
                      <a:endParaRPr lang="en-US" dirty="0"/>
                    </a:p>
                  </a:txBody>
                  <a:tcPr/>
                </a:tc>
                <a:tc>
                  <a:txBody>
                    <a:bodyPr/>
                    <a:lstStyle/>
                    <a:p>
                      <a:pPr algn="ctr"/>
                      <a:r>
                        <a:rPr lang="en-GB" dirty="0"/>
                        <a:t>12</a:t>
                      </a:r>
                      <a:endParaRPr lang="en-US" dirty="0"/>
                    </a:p>
                  </a:txBody>
                  <a:tcPr/>
                </a:tc>
                <a:extLst>
                  <a:ext uri="{0D108BD9-81ED-4DB2-BD59-A6C34878D82A}">
                    <a16:rowId xmlns:a16="http://schemas.microsoft.com/office/drawing/2014/main" val="10001"/>
                  </a:ext>
                </a:extLst>
              </a:tr>
              <a:tr h="370840">
                <a:tc>
                  <a:txBody>
                    <a:bodyPr/>
                    <a:lstStyle/>
                    <a:p>
                      <a:pPr algn="ctr"/>
                      <a:r>
                        <a:rPr lang="en-GB" dirty="0"/>
                        <a:t>2</a:t>
                      </a:r>
                      <a:endParaRPr lang="en-US" dirty="0"/>
                    </a:p>
                  </a:txBody>
                  <a:tcPr/>
                </a:tc>
                <a:tc>
                  <a:txBody>
                    <a:bodyPr/>
                    <a:lstStyle/>
                    <a:p>
                      <a:pPr algn="ctr"/>
                      <a:r>
                        <a:rPr lang="en-GB" dirty="0"/>
                        <a:t>0</a:t>
                      </a:r>
                      <a:endParaRPr lang="en-US" dirty="0"/>
                    </a:p>
                  </a:txBody>
                  <a:tcPr/>
                </a:tc>
                <a:tc>
                  <a:txBody>
                    <a:bodyPr/>
                    <a:lstStyle/>
                    <a:p>
                      <a:pPr algn="ctr"/>
                      <a:r>
                        <a:rPr lang="en-GB" dirty="0"/>
                        <a:t>9</a:t>
                      </a:r>
                      <a:endParaRPr lang="en-US" dirty="0"/>
                    </a:p>
                  </a:txBody>
                  <a:tcPr/>
                </a:tc>
                <a:tc>
                  <a:txBody>
                    <a:bodyPr/>
                    <a:lstStyle/>
                    <a:p>
                      <a:pPr algn="ctr"/>
                      <a:r>
                        <a:rPr lang="en-GB" dirty="0"/>
                        <a:t>16</a:t>
                      </a:r>
                      <a:endParaRPr lang="en-US" dirty="0"/>
                    </a:p>
                  </a:txBody>
                  <a:tcPr/>
                </a:tc>
                <a:extLst>
                  <a:ext uri="{0D108BD9-81ED-4DB2-BD59-A6C34878D82A}">
                    <a16:rowId xmlns:a16="http://schemas.microsoft.com/office/drawing/2014/main" val="10002"/>
                  </a:ext>
                </a:extLst>
              </a:tr>
              <a:tr h="370840">
                <a:tc>
                  <a:txBody>
                    <a:bodyPr/>
                    <a:lstStyle/>
                    <a:p>
                      <a:pPr algn="ctr"/>
                      <a:r>
                        <a:rPr lang="en-GB" dirty="0"/>
                        <a:t>3</a:t>
                      </a:r>
                      <a:endParaRPr lang="en-US" dirty="0"/>
                    </a:p>
                  </a:txBody>
                  <a:tcPr/>
                </a:tc>
                <a:tc>
                  <a:txBody>
                    <a:bodyPr/>
                    <a:lstStyle/>
                    <a:p>
                      <a:pPr algn="ctr"/>
                      <a:r>
                        <a:rPr lang="en-GB" dirty="0"/>
                        <a:t>6</a:t>
                      </a:r>
                      <a:endParaRPr lang="en-US" dirty="0"/>
                    </a:p>
                  </a:txBody>
                  <a:tcPr/>
                </a:tc>
                <a:tc>
                  <a:txBody>
                    <a:bodyPr/>
                    <a:lstStyle/>
                    <a:p>
                      <a:pPr algn="ctr"/>
                      <a:r>
                        <a:rPr lang="en-GB" dirty="0"/>
                        <a:t>3</a:t>
                      </a:r>
                      <a:endParaRPr lang="en-US" dirty="0"/>
                    </a:p>
                  </a:txBody>
                  <a:tcPr/>
                </a:tc>
                <a:tc>
                  <a:txBody>
                    <a:bodyPr/>
                    <a:lstStyle/>
                    <a:p>
                      <a:pPr algn="ctr"/>
                      <a:r>
                        <a:rPr lang="en-GB" dirty="0"/>
                        <a:t>19</a:t>
                      </a:r>
                      <a:endParaRPr lang="en-US" dirty="0"/>
                    </a:p>
                  </a:txBody>
                  <a:tcPr/>
                </a:tc>
                <a:extLst>
                  <a:ext uri="{0D108BD9-81ED-4DB2-BD59-A6C34878D82A}">
                    <a16:rowId xmlns:a16="http://schemas.microsoft.com/office/drawing/2014/main" val="10003"/>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56" y="3545498"/>
            <a:ext cx="376237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82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Aperiodic Real-Time Scheduling</a:t>
            </a:r>
            <a:endParaRPr lang="en-US" dirty="0"/>
          </a:p>
        </p:txBody>
      </p:sp>
      <p:sp>
        <p:nvSpPr>
          <p:cNvPr id="2" name="Content Placeholder 1"/>
          <p:cNvSpPr>
            <a:spLocks noGrp="1"/>
          </p:cNvSpPr>
          <p:nvPr>
            <p:ph idx="1"/>
          </p:nvPr>
        </p:nvSpPr>
        <p:spPr/>
        <p:txBody>
          <a:bodyPr/>
          <a:lstStyle/>
          <a:p>
            <a:r>
              <a:rPr lang="en-GB" dirty="0"/>
              <a:t>Try to fill in the laxity at each time step, dispatch the least </a:t>
            </a:r>
          </a:p>
          <a:p>
            <a:endParaRPr lang="en-GB"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21069775"/>
              </p:ext>
            </p:extLst>
          </p:nvPr>
        </p:nvGraphicFramePr>
        <p:xfrm>
          <a:off x="721416" y="1852283"/>
          <a:ext cx="7525771" cy="1512734"/>
        </p:xfrm>
        <a:graphic>
          <a:graphicData uri="http://schemas.openxmlformats.org/drawingml/2006/table">
            <a:tbl>
              <a:tblPr firstRow="1" firstCol="1" bandRow="1">
                <a:tableStyleId>{5C22544A-7EE6-4342-B048-85BDC9FD1C3A}</a:tableStyleId>
              </a:tblPr>
              <a:tblGrid>
                <a:gridCol w="684161">
                  <a:extLst>
                    <a:ext uri="{9D8B030D-6E8A-4147-A177-3AD203B41FA5}">
                      <a16:colId xmlns:a16="http://schemas.microsoft.com/office/drawing/2014/main" val="20000"/>
                    </a:ext>
                  </a:extLst>
                </a:gridCol>
                <a:gridCol w="684161">
                  <a:extLst>
                    <a:ext uri="{9D8B030D-6E8A-4147-A177-3AD203B41FA5}">
                      <a16:colId xmlns:a16="http://schemas.microsoft.com/office/drawing/2014/main" val="20001"/>
                    </a:ext>
                  </a:extLst>
                </a:gridCol>
                <a:gridCol w="684161">
                  <a:extLst>
                    <a:ext uri="{9D8B030D-6E8A-4147-A177-3AD203B41FA5}">
                      <a16:colId xmlns:a16="http://schemas.microsoft.com/office/drawing/2014/main" val="20002"/>
                    </a:ext>
                  </a:extLst>
                </a:gridCol>
                <a:gridCol w="684161">
                  <a:extLst>
                    <a:ext uri="{9D8B030D-6E8A-4147-A177-3AD203B41FA5}">
                      <a16:colId xmlns:a16="http://schemas.microsoft.com/office/drawing/2014/main" val="20003"/>
                    </a:ext>
                  </a:extLst>
                </a:gridCol>
                <a:gridCol w="684161">
                  <a:extLst>
                    <a:ext uri="{9D8B030D-6E8A-4147-A177-3AD203B41FA5}">
                      <a16:colId xmlns:a16="http://schemas.microsoft.com/office/drawing/2014/main" val="20004"/>
                    </a:ext>
                  </a:extLst>
                </a:gridCol>
                <a:gridCol w="684161">
                  <a:extLst>
                    <a:ext uri="{9D8B030D-6E8A-4147-A177-3AD203B41FA5}">
                      <a16:colId xmlns:a16="http://schemas.microsoft.com/office/drawing/2014/main" val="20005"/>
                    </a:ext>
                  </a:extLst>
                </a:gridCol>
                <a:gridCol w="684161">
                  <a:extLst>
                    <a:ext uri="{9D8B030D-6E8A-4147-A177-3AD203B41FA5}">
                      <a16:colId xmlns:a16="http://schemas.microsoft.com/office/drawing/2014/main" val="20006"/>
                    </a:ext>
                  </a:extLst>
                </a:gridCol>
                <a:gridCol w="684161">
                  <a:extLst>
                    <a:ext uri="{9D8B030D-6E8A-4147-A177-3AD203B41FA5}">
                      <a16:colId xmlns:a16="http://schemas.microsoft.com/office/drawing/2014/main" val="20007"/>
                    </a:ext>
                  </a:extLst>
                </a:gridCol>
                <a:gridCol w="684161">
                  <a:extLst>
                    <a:ext uri="{9D8B030D-6E8A-4147-A177-3AD203B41FA5}">
                      <a16:colId xmlns:a16="http://schemas.microsoft.com/office/drawing/2014/main" val="20008"/>
                    </a:ext>
                  </a:extLst>
                </a:gridCol>
                <a:gridCol w="684161">
                  <a:extLst>
                    <a:ext uri="{9D8B030D-6E8A-4147-A177-3AD203B41FA5}">
                      <a16:colId xmlns:a16="http://schemas.microsoft.com/office/drawing/2014/main" val="20009"/>
                    </a:ext>
                  </a:extLst>
                </a:gridCol>
                <a:gridCol w="684161">
                  <a:extLst>
                    <a:ext uri="{9D8B030D-6E8A-4147-A177-3AD203B41FA5}">
                      <a16:colId xmlns:a16="http://schemas.microsoft.com/office/drawing/2014/main" val="20010"/>
                    </a:ext>
                  </a:extLst>
                </a:gridCol>
              </a:tblGrid>
              <a:tr h="415454">
                <a:tc>
                  <a:txBody>
                    <a:bodyPr/>
                    <a:lstStyle/>
                    <a:p>
                      <a:pPr algn="ctr"/>
                      <a:endParaRPr lang="en-US" dirty="0"/>
                    </a:p>
                  </a:txBody>
                  <a:tcPr/>
                </a:tc>
                <a:tc>
                  <a:txBody>
                    <a:bodyPr/>
                    <a:lstStyle/>
                    <a:p>
                      <a:pPr algn="ctr"/>
                      <a:r>
                        <a:rPr lang="en-GB" dirty="0"/>
                        <a:t>0</a:t>
                      </a:r>
                      <a:endParaRPr lang="en-US" dirty="0"/>
                    </a:p>
                  </a:txBody>
                  <a:tcPr/>
                </a:tc>
                <a:tc>
                  <a:txBody>
                    <a:bodyPr/>
                    <a:lstStyle/>
                    <a:p>
                      <a:pPr algn="ctr"/>
                      <a:r>
                        <a:rPr lang="en-GB" dirty="0"/>
                        <a:t>1</a:t>
                      </a:r>
                      <a:endParaRPr lang="en-US" dirty="0"/>
                    </a:p>
                  </a:txBody>
                  <a:tcPr/>
                </a:tc>
                <a:tc>
                  <a:txBody>
                    <a:bodyPr/>
                    <a:lstStyle/>
                    <a:p>
                      <a:pPr algn="ctr"/>
                      <a:r>
                        <a:rPr lang="en-GB" dirty="0"/>
                        <a:t>2</a:t>
                      </a:r>
                      <a:endParaRPr lang="en-US" dirty="0"/>
                    </a:p>
                  </a:txBody>
                  <a:tcPr/>
                </a:tc>
                <a:tc>
                  <a:txBody>
                    <a:bodyPr/>
                    <a:lstStyle/>
                    <a:p>
                      <a:pPr algn="ctr"/>
                      <a:r>
                        <a:rPr lang="en-GB" dirty="0"/>
                        <a:t>3</a:t>
                      </a:r>
                      <a:endParaRPr lang="en-US" dirty="0"/>
                    </a:p>
                  </a:txBody>
                  <a:tcPr/>
                </a:tc>
                <a:tc>
                  <a:txBody>
                    <a:bodyPr/>
                    <a:lstStyle/>
                    <a:p>
                      <a:pPr algn="ctr"/>
                      <a:r>
                        <a:rPr lang="en-GB" dirty="0"/>
                        <a:t>4</a:t>
                      </a:r>
                      <a:endParaRPr lang="en-US" dirty="0"/>
                    </a:p>
                  </a:txBody>
                  <a:tcPr/>
                </a:tc>
                <a:tc>
                  <a:txBody>
                    <a:bodyPr/>
                    <a:lstStyle/>
                    <a:p>
                      <a:pPr algn="ctr"/>
                      <a:r>
                        <a:rPr lang="en-GB" dirty="0"/>
                        <a:t>5</a:t>
                      </a:r>
                      <a:endParaRPr lang="en-US" dirty="0"/>
                    </a:p>
                  </a:txBody>
                  <a:tcPr/>
                </a:tc>
                <a:tc>
                  <a:txBody>
                    <a:bodyPr/>
                    <a:lstStyle/>
                    <a:p>
                      <a:pPr algn="ctr"/>
                      <a:r>
                        <a:rPr lang="en-GB" dirty="0"/>
                        <a:t>6</a:t>
                      </a:r>
                      <a:endParaRPr lang="en-US" dirty="0"/>
                    </a:p>
                  </a:txBody>
                  <a:tcPr/>
                </a:tc>
                <a:tc>
                  <a:txBody>
                    <a:bodyPr/>
                    <a:lstStyle/>
                    <a:p>
                      <a:pPr algn="ctr"/>
                      <a:r>
                        <a:rPr lang="en-GB" dirty="0"/>
                        <a:t>7</a:t>
                      </a:r>
                      <a:endParaRPr lang="en-US" dirty="0"/>
                    </a:p>
                  </a:txBody>
                  <a:tcPr/>
                </a:tc>
                <a:tc>
                  <a:txBody>
                    <a:bodyPr/>
                    <a:lstStyle/>
                    <a:p>
                      <a:pPr algn="ctr"/>
                      <a:r>
                        <a:rPr lang="en-GB" dirty="0"/>
                        <a:t>8</a:t>
                      </a:r>
                      <a:endParaRPr lang="en-US" dirty="0"/>
                    </a:p>
                  </a:txBody>
                  <a:tcPr/>
                </a:tc>
                <a:tc>
                  <a:txBody>
                    <a:bodyPr/>
                    <a:lstStyle/>
                    <a:p>
                      <a:pPr algn="ctr"/>
                      <a:r>
                        <a:rPr lang="en-GB" dirty="0"/>
                        <a:t>9</a:t>
                      </a:r>
                      <a:endParaRPr lang="en-US" dirty="0"/>
                    </a:p>
                  </a:txBody>
                  <a:tcPr/>
                </a:tc>
                <a:extLst>
                  <a:ext uri="{0D108BD9-81ED-4DB2-BD59-A6C34878D82A}">
                    <a16:rowId xmlns:a16="http://schemas.microsoft.com/office/drawing/2014/main" val="10000"/>
                  </a:ext>
                </a:extLst>
              </a:tr>
              <a:tr h="363642">
                <a:tc>
                  <a:txBody>
                    <a:bodyPr/>
                    <a:lstStyle/>
                    <a:p>
                      <a:pPr algn="ctr"/>
                      <a:r>
                        <a:rPr lang="en-GB" dirty="0"/>
                        <a:t>1</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u="sng" dirty="0"/>
                        <a:t>4</a:t>
                      </a:r>
                      <a:endParaRPr lang="en-US" u="sng"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363642">
                <a:tc>
                  <a:txBody>
                    <a:bodyPr/>
                    <a:lstStyle/>
                    <a:p>
                      <a:pPr algn="ctr"/>
                      <a:r>
                        <a:rPr lang="en-GB" dirty="0"/>
                        <a:t>2</a:t>
                      </a:r>
                      <a:endParaRPr lang="en-US" dirty="0"/>
                    </a:p>
                  </a:txBody>
                  <a:tcPr/>
                </a:tc>
                <a:tc>
                  <a:txBody>
                    <a:bodyPr/>
                    <a:lstStyle/>
                    <a:p>
                      <a:pPr algn="ctr"/>
                      <a:r>
                        <a:rPr lang="en-GB" u="sng" dirty="0"/>
                        <a:t>7</a:t>
                      </a:r>
                      <a:endParaRPr lang="en-US" u="sng" dirty="0"/>
                    </a:p>
                  </a:txBody>
                  <a:tcPr/>
                </a:tc>
                <a:tc>
                  <a:txBody>
                    <a:bodyPr/>
                    <a:lstStyle/>
                    <a:p>
                      <a:pPr algn="ctr"/>
                      <a:r>
                        <a:rPr lang="en-GB" u="sng" dirty="0"/>
                        <a:t>7</a:t>
                      </a:r>
                      <a:endParaRPr lang="en-US" u="sng" dirty="0"/>
                    </a:p>
                  </a:txBody>
                  <a:tcPr/>
                </a:tc>
                <a:tc>
                  <a:txBody>
                    <a:bodyPr/>
                    <a:lstStyle/>
                    <a:p>
                      <a:pPr algn="ctr"/>
                      <a:r>
                        <a:rPr lang="en-GB" u="sng" dirty="0"/>
                        <a:t>7</a:t>
                      </a:r>
                      <a:endParaRPr lang="en-US" u="sng" dirty="0"/>
                    </a:p>
                  </a:txBody>
                  <a:tcPr/>
                </a:tc>
                <a:tc>
                  <a:txBody>
                    <a:bodyPr/>
                    <a:lstStyle/>
                    <a:p>
                      <a:pPr algn="ctr"/>
                      <a:r>
                        <a:rPr lang="en-GB" dirty="0"/>
                        <a:t>7</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63642">
                <a:tc>
                  <a:txBody>
                    <a:bodyPr/>
                    <a:lstStyle/>
                    <a:p>
                      <a:pPr algn="ctr"/>
                      <a:r>
                        <a:rPr lang="en-GB" dirty="0"/>
                        <a:t>3</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05828490"/>
              </p:ext>
            </p:extLst>
          </p:nvPr>
        </p:nvGraphicFramePr>
        <p:xfrm>
          <a:off x="706762" y="3437829"/>
          <a:ext cx="7525771" cy="1512734"/>
        </p:xfrm>
        <a:graphic>
          <a:graphicData uri="http://schemas.openxmlformats.org/drawingml/2006/table">
            <a:tbl>
              <a:tblPr firstRow="1" firstCol="1" bandRow="1">
                <a:tableStyleId>{5C22544A-7EE6-4342-B048-85BDC9FD1C3A}</a:tableStyleId>
              </a:tblPr>
              <a:tblGrid>
                <a:gridCol w="684161">
                  <a:extLst>
                    <a:ext uri="{9D8B030D-6E8A-4147-A177-3AD203B41FA5}">
                      <a16:colId xmlns:a16="http://schemas.microsoft.com/office/drawing/2014/main" val="20000"/>
                    </a:ext>
                  </a:extLst>
                </a:gridCol>
                <a:gridCol w="684161">
                  <a:extLst>
                    <a:ext uri="{9D8B030D-6E8A-4147-A177-3AD203B41FA5}">
                      <a16:colId xmlns:a16="http://schemas.microsoft.com/office/drawing/2014/main" val="20001"/>
                    </a:ext>
                  </a:extLst>
                </a:gridCol>
                <a:gridCol w="684161">
                  <a:extLst>
                    <a:ext uri="{9D8B030D-6E8A-4147-A177-3AD203B41FA5}">
                      <a16:colId xmlns:a16="http://schemas.microsoft.com/office/drawing/2014/main" val="20002"/>
                    </a:ext>
                  </a:extLst>
                </a:gridCol>
                <a:gridCol w="684161">
                  <a:extLst>
                    <a:ext uri="{9D8B030D-6E8A-4147-A177-3AD203B41FA5}">
                      <a16:colId xmlns:a16="http://schemas.microsoft.com/office/drawing/2014/main" val="20003"/>
                    </a:ext>
                  </a:extLst>
                </a:gridCol>
                <a:gridCol w="684161">
                  <a:extLst>
                    <a:ext uri="{9D8B030D-6E8A-4147-A177-3AD203B41FA5}">
                      <a16:colId xmlns:a16="http://schemas.microsoft.com/office/drawing/2014/main" val="20004"/>
                    </a:ext>
                  </a:extLst>
                </a:gridCol>
                <a:gridCol w="684161">
                  <a:extLst>
                    <a:ext uri="{9D8B030D-6E8A-4147-A177-3AD203B41FA5}">
                      <a16:colId xmlns:a16="http://schemas.microsoft.com/office/drawing/2014/main" val="20005"/>
                    </a:ext>
                  </a:extLst>
                </a:gridCol>
                <a:gridCol w="684161">
                  <a:extLst>
                    <a:ext uri="{9D8B030D-6E8A-4147-A177-3AD203B41FA5}">
                      <a16:colId xmlns:a16="http://schemas.microsoft.com/office/drawing/2014/main" val="20006"/>
                    </a:ext>
                  </a:extLst>
                </a:gridCol>
                <a:gridCol w="684161">
                  <a:extLst>
                    <a:ext uri="{9D8B030D-6E8A-4147-A177-3AD203B41FA5}">
                      <a16:colId xmlns:a16="http://schemas.microsoft.com/office/drawing/2014/main" val="20007"/>
                    </a:ext>
                  </a:extLst>
                </a:gridCol>
                <a:gridCol w="684161">
                  <a:extLst>
                    <a:ext uri="{9D8B030D-6E8A-4147-A177-3AD203B41FA5}">
                      <a16:colId xmlns:a16="http://schemas.microsoft.com/office/drawing/2014/main" val="20008"/>
                    </a:ext>
                  </a:extLst>
                </a:gridCol>
                <a:gridCol w="684161">
                  <a:extLst>
                    <a:ext uri="{9D8B030D-6E8A-4147-A177-3AD203B41FA5}">
                      <a16:colId xmlns:a16="http://schemas.microsoft.com/office/drawing/2014/main" val="20009"/>
                    </a:ext>
                  </a:extLst>
                </a:gridCol>
                <a:gridCol w="684161">
                  <a:extLst>
                    <a:ext uri="{9D8B030D-6E8A-4147-A177-3AD203B41FA5}">
                      <a16:colId xmlns:a16="http://schemas.microsoft.com/office/drawing/2014/main" val="20010"/>
                    </a:ext>
                  </a:extLst>
                </a:gridCol>
              </a:tblGrid>
              <a:tr h="415454">
                <a:tc>
                  <a:txBody>
                    <a:bodyPr/>
                    <a:lstStyle/>
                    <a:p>
                      <a:pPr algn="ctr"/>
                      <a:endParaRPr lang="en-US" dirty="0"/>
                    </a:p>
                  </a:txBody>
                  <a:tcPr/>
                </a:tc>
                <a:tc>
                  <a:txBody>
                    <a:bodyPr/>
                    <a:lstStyle/>
                    <a:p>
                      <a:pPr algn="ctr"/>
                      <a:r>
                        <a:rPr lang="en-GB" dirty="0"/>
                        <a:t>10</a:t>
                      </a:r>
                      <a:endParaRPr lang="en-US" dirty="0"/>
                    </a:p>
                  </a:txBody>
                  <a:tcPr/>
                </a:tc>
                <a:tc>
                  <a:txBody>
                    <a:bodyPr/>
                    <a:lstStyle/>
                    <a:p>
                      <a:pPr algn="ctr"/>
                      <a:r>
                        <a:rPr lang="en-GB" dirty="0"/>
                        <a:t>11</a:t>
                      </a:r>
                      <a:endParaRPr lang="en-US" dirty="0"/>
                    </a:p>
                  </a:txBody>
                  <a:tcPr/>
                </a:tc>
                <a:tc>
                  <a:txBody>
                    <a:bodyPr/>
                    <a:lstStyle/>
                    <a:p>
                      <a:pPr algn="ctr"/>
                      <a:r>
                        <a:rPr lang="en-GB" dirty="0"/>
                        <a:t>12</a:t>
                      </a:r>
                      <a:endParaRPr lang="en-US" dirty="0"/>
                    </a:p>
                  </a:txBody>
                  <a:tcPr/>
                </a:tc>
                <a:tc>
                  <a:txBody>
                    <a:bodyPr/>
                    <a:lstStyle/>
                    <a:p>
                      <a:pPr algn="ctr"/>
                      <a:r>
                        <a:rPr lang="en-GB" dirty="0"/>
                        <a:t>13</a:t>
                      </a:r>
                      <a:endParaRPr lang="en-US" dirty="0"/>
                    </a:p>
                  </a:txBody>
                  <a:tcPr/>
                </a:tc>
                <a:tc>
                  <a:txBody>
                    <a:bodyPr/>
                    <a:lstStyle/>
                    <a:p>
                      <a:pPr algn="ctr"/>
                      <a:r>
                        <a:rPr lang="en-GB" dirty="0"/>
                        <a:t>14</a:t>
                      </a:r>
                      <a:endParaRPr lang="en-US" dirty="0"/>
                    </a:p>
                  </a:txBody>
                  <a:tcPr/>
                </a:tc>
                <a:tc>
                  <a:txBody>
                    <a:bodyPr/>
                    <a:lstStyle/>
                    <a:p>
                      <a:pPr algn="ctr"/>
                      <a:r>
                        <a:rPr lang="en-GB" dirty="0"/>
                        <a:t>15</a:t>
                      </a:r>
                      <a:endParaRPr lang="en-US" dirty="0"/>
                    </a:p>
                  </a:txBody>
                  <a:tcPr/>
                </a:tc>
                <a:tc>
                  <a:txBody>
                    <a:bodyPr/>
                    <a:lstStyle/>
                    <a:p>
                      <a:pPr algn="ctr"/>
                      <a:r>
                        <a:rPr lang="en-GB" dirty="0"/>
                        <a:t>16</a:t>
                      </a:r>
                      <a:endParaRPr lang="en-US" dirty="0"/>
                    </a:p>
                  </a:txBody>
                  <a:tcPr/>
                </a:tc>
                <a:tc>
                  <a:txBody>
                    <a:bodyPr/>
                    <a:lstStyle/>
                    <a:p>
                      <a:pPr algn="ctr"/>
                      <a:r>
                        <a:rPr lang="en-GB" dirty="0"/>
                        <a:t>17</a:t>
                      </a:r>
                      <a:endParaRPr lang="en-US" dirty="0"/>
                    </a:p>
                  </a:txBody>
                  <a:tcPr/>
                </a:tc>
                <a:tc>
                  <a:txBody>
                    <a:bodyPr/>
                    <a:lstStyle/>
                    <a:p>
                      <a:pPr algn="ctr"/>
                      <a:r>
                        <a:rPr lang="en-GB" dirty="0"/>
                        <a:t>18</a:t>
                      </a:r>
                      <a:endParaRPr lang="en-US" dirty="0"/>
                    </a:p>
                  </a:txBody>
                  <a:tcPr/>
                </a:tc>
                <a:tc>
                  <a:txBody>
                    <a:bodyPr/>
                    <a:lstStyle/>
                    <a:p>
                      <a:pPr algn="ctr"/>
                      <a:r>
                        <a:rPr lang="en-GB" dirty="0"/>
                        <a:t>19</a:t>
                      </a:r>
                      <a:endParaRPr lang="en-US" dirty="0"/>
                    </a:p>
                  </a:txBody>
                  <a:tcPr/>
                </a:tc>
                <a:extLst>
                  <a:ext uri="{0D108BD9-81ED-4DB2-BD59-A6C34878D82A}">
                    <a16:rowId xmlns:a16="http://schemas.microsoft.com/office/drawing/2014/main" val="10000"/>
                  </a:ext>
                </a:extLst>
              </a:tr>
              <a:tr h="363642">
                <a:tc>
                  <a:txBody>
                    <a:bodyPr/>
                    <a:lstStyle/>
                    <a:p>
                      <a:pPr algn="ctr"/>
                      <a:r>
                        <a:rPr lang="en-GB" dirty="0"/>
                        <a:t>1</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363642">
                <a:tc>
                  <a:txBody>
                    <a:bodyPr/>
                    <a:lstStyle/>
                    <a:p>
                      <a:pPr algn="ctr"/>
                      <a:r>
                        <a:rPr lang="en-GB" dirty="0"/>
                        <a:t>2</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63642">
                <a:tc>
                  <a:txBody>
                    <a:bodyPr/>
                    <a:lstStyle/>
                    <a:p>
                      <a:pPr algn="ctr"/>
                      <a:r>
                        <a:rPr lang="en-GB" dirty="0"/>
                        <a:t>3</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063" y="644035"/>
            <a:ext cx="376237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588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Aperiodic Real-Time Scheduling</a:t>
            </a:r>
            <a:endParaRPr lang="en-US" dirty="0"/>
          </a:p>
        </p:txBody>
      </p:sp>
      <p:sp>
        <p:nvSpPr>
          <p:cNvPr id="2" name="Content Placeholder 1"/>
          <p:cNvSpPr>
            <a:spLocks noGrp="1"/>
          </p:cNvSpPr>
          <p:nvPr>
            <p:ph idx="1"/>
          </p:nvPr>
        </p:nvSpPr>
        <p:spPr>
          <a:xfrm>
            <a:off x="481547" y="1440000"/>
            <a:ext cx="7853562" cy="4680000"/>
          </a:xfrm>
        </p:spPr>
        <p:txBody>
          <a:bodyPr/>
          <a:lstStyle/>
          <a:p>
            <a:r>
              <a:rPr lang="en-GB" dirty="0"/>
              <a:t>Underscore indicates the least laxity process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Notice that at time step 7 and time step 9, </a:t>
            </a:r>
            <a:r>
              <a:rPr lang="en-GB" dirty="0" err="1"/>
              <a:t>preemptions</a:t>
            </a:r>
            <a:r>
              <a:rPr lang="en-GB" dirty="0"/>
              <a:t> happen due to change of priority (laxity)</a:t>
            </a:r>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27109736"/>
              </p:ext>
            </p:extLst>
          </p:nvPr>
        </p:nvGraphicFramePr>
        <p:xfrm>
          <a:off x="721416" y="1852283"/>
          <a:ext cx="7525771" cy="1512734"/>
        </p:xfrm>
        <a:graphic>
          <a:graphicData uri="http://schemas.openxmlformats.org/drawingml/2006/table">
            <a:tbl>
              <a:tblPr firstRow="1" firstCol="1" bandRow="1">
                <a:tableStyleId>{5C22544A-7EE6-4342-B048-85BDC9FD1C3A}</a:tableStyleId>
              </a:tblPr>
              <a:tblGrid>
                <a:gridCol w="684161">
                  <a:extLst>
                    <a:ext uri="{9D8B030D-6E8A-4147-A177-3AD203B41FA5}">
                      <a16:colId xmlns:a16="http://schemas.microsoft.com/office/drawing/2014/main" val="20000"/>
                    </a:ext>
                  </a:extLst>
                </a:gridCol>
                <a:gridCol w="684161">
                  <a:extLst>
                    <a:ext uri="{9D8B030D-6E8A-4147-A177-3AD203B41FA5}">
                      <a16:colId xmlns:a16="http://schemas.microsoft.com/office/drawing/2014/main" val="20001"/>
                    </a:ext>
                  </a:extLst>
                </a:gridCol>
                <a:gridCol w="684161">
                  <a:extLst>
                    <a:ext uri="{9D8B030D-6E8A-4147-A177-3AD203B41FA5}">
                      <a16:colId xmlns:a16="http://schemas.microsoft.com/office/drawing/2014/main" val="20002"/>
                    </a:ext>
                  </a:extLst>
                </a:gridCol>
                <a:gridCol w="684161">
                  <a:extLst>
                    <a:ext uri="{9D8B030D-6E8A-4147-A177-3AD203B41FA5}">
                      <a16:colId xmlns:a16="http://schemas.microsoft.com/office/drawing/2014/main" val="20003"/>
                    </a:ext>
                  </a:extLst>
                </a:gridCol>
                <a:gridCol w="684161">
                  <a:extLst>
                    <a:ext uri="{9D8B030D-6E8A-4147-A177-3AD203B41FA5}">
                      <a16:colId xmlns:a16="http://schemas.microsoft.com/office/drawing/2014/main" val="20004"/>
                    </a:ext>
                  </a:extLst>
                </a:gridCol>
                <a:gridCol w="684161">
                  <a:extLst>
                    <a:ext uri="{9D8B030D-6E8A-4147-A177-3AD203B41FA5}">
                      <a16:colId xmlns:a16="http://schemas.microsoft.com/office/drawing/2014/main" val="20005"/>
                    </a:ext>
                  </a:extLst>
                </a:gridCol>
                <a:gridCol w="684161">
                  <a:extLst>
                    <a:ext uri="{9D8B030D-6E8A-4147-A177-3AD203B41FA5}">
                      <a16:colId xmlns:a16="http://schemas.microsoft.com/office/drawing/2014/main" val="20006"/>
                    </a:ext>
                  </a:extLst>
                </a:gridCol>
                <a:gridCol w="684161">
                  <a:extLst>
                    <a:ext uri="{9D8B030D-6E8A-4147-A177-3AD203B41FA5}">
                      <a16:colId xmlns:a16="http://schemas.microsoft.com/office/drawing/2014/main" val="20007"/>
                    </a:ext>
                  </a:extLst>
                </a:gridCol>
                <a:gridCol w="684161">
                  <a:extLst>
                    <a:ext uri="{9D8B030D-6E8A-4147-A177-3AD203B41FA5}">
                      <a16:colId xmlns:a16="http://schemas.microsoft.com/office/drawing/2014/main" val="20008"/>
                    </a:ext>
                  </a:extLst>
                </a:gridCol>
                <a:gridCol w="684161">
                  <a:extLst>
                    <a:ext uri="{9D8B030D-6E8A-4147-A177-3AD203B41FA5}">
                      <a16:colId xmlns:a16="http://schemas.microsoft.com/office/drawing/2014/main" val="20009"/>
                    </a:ext>
                  </a:extLst>
                </a:gridCol>
                <a:gridCol w="684161">
                  <a:extLst>
                    <a:ext uri="{9D8B030D-6E8A-4147-A177-3AD203B41FA5}">
                      <a16:colId xmlns:a16="http://schemas.microsoft.com/office/drawing/2014/main" val="20010"/>
                    </a:ext>
                  </a:extLst>
                </a:gridCol>
              </a:tblGrid>
              <a:tr h="415454">
                <a:tc>
                  <a:txBody>
                    <a:bodyPr/>
                    <a:lstStyle/>
                    <a:p>
                      <a:pPr algn="ctr"/>
                      <a:endParaRPr lang="en-US" dirty="0"/>
                    </a:p>
                  </a:txBody>
                  <a:tcPr/>
                </a:tc>
                <a:tc>
                  <a:txBody>
                    <a:bodyPr/>
                    <a:lstStyle/>
                    <a:p>
                      <a:pPr algn="ctr"/>
                      <a:r>
                        <a:rPr lang="en-GB" dirty="0"/>
                        <a:t>0</a:t>
                      </a:r>
                      <a:endParaRPr lang="en-US" dirty="0"/>
                    </a:p>
                  </a:txBody>
                  <a:tcPr/>
                </a:tc>
                <a:tc>
                  <a:txBody>
                    <a:bodyPr/>
                    <a:lstStyle/>
                    <a:p>
                      <a:pPr algn="ctr"/>
                      <a:r>
                        <a:rPr lang="en-GB" dirty="0"/>
                        <a:t>1</a:t>
                      </a:r>
                      <a:endParaRPr lang="en-US" dirty="0"/>
                    </a:p>
                  </a:txBody>
                  <a:tcPr/>
                </a:tc>
                <a:tc>
                  <a:txBody>
                    <a:bodyPr/>
                    <a:lstStyle/>
                    <a:p>
                      <a:pPr algn="ctr"/>
                      <a:r>
                        <a:rPr lang="en-GB" dirty="0"/>
                        <a:t>2</a:t>
                      </a:r>
                      <a:endParaRPr lang="en-US" dirty="0"/>
                    </a:p>
                  </a:txBody>
                  <a:tcPr/>
                </a:tc>
                <a:tc>
                  <a:txBody>
                    <a:bodyPr/>
                    <a:lstStyle/>
                    <a:p>
                      <a:pPr algn="ctr"/>
                      <a:r>
                        <a:rPr lang="en-GB" dirty="0"/>
                        <a:t>3</a:t>
                      </a:r>
                      <a:endParaRPr lang="en-US" dirty="0"/>
                    </a:p>
                  </a:txBody>
                  <a:tcPr/>
                </a:tc>
                <a:tc>
                  <a:txBody>
                    <a:bodyPr/>
                    <a:lstStyle/>
                    <a:p>
                      <a:pPr algn="ctr"/>
                      <a:r>
                        <a:rPr lang="en-GB" dirty="0"/>
                        <a:t>4</a:t>
                      </a:r>
                      <a:endParaRPr lang="en-US" dirty="0"/>
                    </a:p>
                  </a:txBody>
                  <a:tcPr/>
                </a:tc>
                <a:tc>
                  <a:txBody>
                    <a:bodyPr/>
                    <a:lstStyle/>
                    <a:p>
                      <a:pPr algn="ctr"/>
                      <a:r>
                        <a:rPr lang="en-GB" dirty="0"/>
                        <a:t>5</a:t>
                      </a:r>
                      <a:endParaRPr lang="en-US" dirty="0"/>
                    </a:p>
                  </a:txBody>
                  <a:tcPr/>
                </a:tc>
                <a:tc>
                  <a:txBody>
                    <a:bodyPr/>
                    <a:lstStyle/>
                    <a:p>
                      <a:pPr algn="ctr"/>
                      <a:r>
                        <a:rPr lang="en-GB" dirty="0"/>
                        <a:t>6</a:t>
                      </a:r>
                      <a:endParaRPr lang="en-US" dirty="0"/>
                    </a:p>
                  </a:txBody>
                  <a:tcPr/>
                </a:tc>
                <a:tc>
                  <a:txBody>
                    <a:bodyPr/>
                    <a:lstStyle/>
                    <a:p>
                      <a:pPr algn="ctr"/>
                      <a:r>
                        <a:rPr lang="en-GB" dirty="0"/>
                        <a:t>7</a:t>
                      </a:r>
                      <a:endParaRPr lang="en-US" dirty="0"/>
                    </a:p>
                  </a:txBody>
                  <a:tcPr/>
                </a:tc>
                <a:tc>
                  <a:txBody>
                    <a:bodyPr/>
                    <a:lstStyle/>
                    <a:p>
                      <a:pPr algn="ctr"/>
                      <a:r>
                        <a:rPr lang="en-GB" dirty="0"/>
                        <a:t>8</a:t>
                      </a:r>
                      <a:endParaRPr lang="en-US" dirty="0"/>
                    </a:p>
                  </a:txBody>
                  <a:tcPr/>
                </a:tc>
                <a:tc>
                  <a:txBody>
                    <a:bodyPr/>
                    <a:lstStyle/>
                    <a:p>
                      <a:pPr algn="ctr"/>
                      <a:r>
                        <a:rPr lang="en-GB" dirty="0"/>
                        <a:t>9</a:t>
                      </a:r>
                      <a:endParaRPr lang="en-US" dirty="0"/>
                    </a:p>
                  </a:txBody>
                  <a:tcPr/>
                </a:tc>
                <a:extLst>
                  <a:ext uri="{0D108BD9-81ED-4DB2-BD59-A6C34878D82A}">
                    <a16:rowId xmlns:a16="http://schemas.microsoft.com/office/drawing/2014/main" val="10000"/>
                  </a:ext>
                </a:extLst>
              </a:tr>
              <a:tr h="363642">
                <a:tc>
                  <a:txBody>
                    <a:bodyPr/>
                    <a:lstStyle/>
                    <a:p>
                      <a:pPr algn="ctr"/>
                      <a:r>
                        <a:rPr lang="en-GB" dirty="0"/>
                        <a:t>1</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u="sng" dirty="0"/>
                        <a:t>4</a:t>
                      </a:r>
                      <a:endParaRPr lang="en-US" u="sng" dirty="0"/>
                    </a:p>
                  </a:txBody>
                  <a:tcPr/>
                </a:tc>
                <a:tc>
                  <a:txBody>
                    <a:bodyPr/>
                    <a:lstStyle/>
                    <a:p>
                      <a:pPr algn="ctr"/>
                      <a:r>
                        <a:rPr lang="en-GB" u="sng" dirty="0"/>
                        <a:t>4</a:t>
                      </a:r>
                      <a:endParaRPr lang="en-US" u="sng" dirty="0"/>
                    </a:p>
                  </a:txBody>
                  <a:tcPr/>
                </a:tc>
                <a:tc>
                  <a:txBody>
                    <a:bodyPr/>
                    <a:lstStyle/>
                    <a:p>
                      <a:pPr algn="ctr"/>
                      <a:r>
                        <a:rPr lang="en-GB" u="sng" dirty="0"/>
                        <a:t>4</a:t>
                      </a:r>
                      <a:endParaRPr lang="en-US" u="sng" dirty="0"/>
                    </a:p>
                  </a:txBody>
                  <a:tcPr/>
                </a:tc>
                <a:tc>
                  <a:txBody>
                    <a:bodyPr/>
                    <a:lstStyle/>
                    <a:p>
                      <a:pPr algn="ctr"/>
                      <a:r>
                        <a:rPr lang="en-GB" u="sng" dirty="0"/>
                        <a:t>4</a:t>
                      </a:r>
                      <a:endParaRPr lang="en-US" u="sng" dirty="0"/>
                    </a:p>
                  </a:txBody>
                  <a:tcPr/>
                </a:tc>
                <a:tc>
                  <a:txBody>
                    <a:bodyPr/>
                    <a:lstStyle/>
                    <a:p>
                      <a:pPr algn="ctr"/>
                      <a:r>
                        <a:rPr lang="en-GB" dirty="0"/>
                        <a:t>4</a:t>
                      </a:r>
                      <a:endParaRPr lang="en-US" dirty="0"/>
                    </a:p>
                  </a:txBody>
                  <a:tcPr/>
                </a:tc>
                <a:tc>
                  <a:txBody>
                    <a:bodyPr/>
                    <a:lstStyle/>
                    <a:p>
                      <a:pPr algn="ctr"/>
                      <a:r>
                        <a:rPr lang="en-GB" dirty="0"/>
                        <a:t>3</a:t>
                      </a:r>
                      <a:endParaRPr lang="en-US" dirty="0"/>
                    </a:p>
                  </a:txBody>
                  <a:tcPr/>
                </a:tc>
                <a:tc>
                  <a:txBody>
                    <a:bodyPr/>
                    <a:lstStyle/>
                    <a:p>
                      <a:pPr algn="ctr"/>
                      <a:r>
                        <a:rPr lang="en-GB" u="sng" dirty="0"/>
                        <a:t>2</a:t>
                      </a:r>
                      <a:endParaRPr lang="en-US" u="sng" dirty="0"/>
                    </a:p>
                  </a:txBody>
                  <a:tcPr/>
                </a:tc>
                <a:extLst>
                  <a:ext uri="{0D108BD9-81ED-4DB2-BD59-A6C34878D82A}">
                    <a16:rowId xmlns:a16="http://schemas.microsoft.com/office/drawing/2014/main" val="10001"/>
                  </a:ext>
                </a:extLst>
              </a:tr>
              <a:tr h="363642">
                <a:tc>
                  <a:txBody>
                    <a:bodyPr/>
                    <a:lstStyle/>
                    <a:p>
                      <a:pPr algn="ctr"/>
                      <a:r>
                        <a:rPr lang="en-GB" dirty="0"/>
                        <a:t>2</a:t>
                      </a:r>
                      <a:endParaRPr lang="en-US" dirty="0"/>
                    </a:p>
                  </a:txBody>
                  <a:tcPr/>
                </a:tc>
                <a:tc>
                  <a:txBody>
                    <a:bodyPr/>
                    <a:lstStyle/>
                    <a:p>
                      <a:pPr algn="ctr"/>
                      <a:r>
                        <a:rPr lang="en-GB" u="sng" dirty="0"/>
                        <a:t>7</a:t>
                      </a:r>
                      <a:endParaRPr lang="en-US" u="sng" dirty="0"/>
                    </a:p>
                  </a:txBody>
                  <a:tcPr/>
                </a:tc>
                <a:tc>
                  <a:txBody>
                    <a:bodyPr/>
                    <a:lstStyle/>
                    <a:p>
                      <a:pPr algn="ctr"/>
                      <a:r>
                        <a:rPr lang="en-GB" u="sng" dirty="0"/>
                        <a:t>7</a:t>
                      </a:r>
                      <a:endParaRPr lang="en-US" u="sng" dirty="0"/>
                    </a:p>
                  </a:txBody>
                  <a:tcPr/>
                </a:tc>
                <a:tc>
                  <a:txBody>
                    <a:bodyPr/>
                    <a:lstStyle/>
                    <a:p>
                      <a:pPr algn="ctr"/>
                      <a:r>
                        <a:rPr lang="en-GB" u="sng" dirty="0"/>
                        <a:t>7</a:t>
                      </a:r>
                      <a:endParaRPr lang="en-US" u="sng" dirty="0"/>
                    </a:p>
                  </a:txBody>
                  <a:tcPr/>
                </a:tc>
                <a:tc>
                  <a:txBody>
                    <a:bodyPr/>
                    <a:lstStyle/>
                    <a:p>
                      <a:pPr algn="ctr"/>
                      <a:r>
                        <a:rPr lang="en-GB" dirty="0"/>
                        <a:t>7</a:t>
                      </a:r>
                      <a:endParaRPr lang="en-US" dirty="0"/>
                    </a:p>
                  </a:txBody>
                  <a:tcPr/>
                </a:tc>
                <a:tc>
                  <a:txBody>
                    <a:bodyPr/>
                    <a:lstStyle/>
                    <a:p>
                      <a:pPr algn="ctr"/>
                      <a:r>
                        <a:rPr lang="en-GB" dirty="0"/>
                        <a:t>6</a:t>
                      </a:r>
                      <a:endParaRPr lang="en-US" dirty="0"/>
                    </a:p>
                  </a:txBody>
                  <a:tcPr/>
                </a:tc>
                <a:tc>
                  <a:txBody>
                    <a:bodyPr/>
                    <a:lstStyle/>
                    <a:p>
                      <a:pPr algn="ctr"/>
                      <a:r>
                        <a:rPr lang="en-GB" dirty="0"/>
                        <a:t>5</a:t>
                      </a:r>
                      <a:endParaRPr lang="en-US" dirty="0"/>
                    </a:p>
                  </a:txBody>
                  <a:tcPr/>
                </a:tc>
                <a:tc>
                  <a:txBody>
                    <a:bodyPr/>
                    <a:lstStyle/>
                    <a:p>
                      <a:pPr algn="ctr"/>
                      <a:r>
                        <a:rPr lang="en-GB" dirty="0"/>
                        <a:t>4</a:t>
                      </a:r>
                      <a:endParaRPr lang="en-US" dirty="0"/>
                    </a:p>
                  </a:txBody>
                  <a:tcPr/>
                </a:tc>
                <a:tc>
                  <a:txBody>
                    <a:bodyPr/>
                    <a:lstStyle/>
                    <a:p>
                      <a:pPr algn="ctr"/>
                      <a:r>
                        <a:rPr lang="en-GB" u="sng" dirty="0"/>
                        <a:t>3</a:t>
                      </a:r>
                      <a:endParaRPr lang="en-US" u="sng" dirty="0"/>
                    </a:p>
                  </a:txBody>
                  <a:tcPr/>
                </a:tc>
                <a:tc>
                  <a:txBody>
                    <a:bodyPr/>
                    <a:lstStyle/>
                    <a:p>
                      <a:pPr algn="ctr"/>
                      <a:r>
                        <a:rPr lang="en-GB" u="sng" dirty="0"/>
                        <a:t>3</a:t>
                      </a:r>
                      <a:endParaRPr lang="en-US" u="sng" dirty="0"/>
                    </a:p>
                  </a:txBody>
                  <a:tcPr/>
                </a:tc>
                <a:tc>
                  <a:txBody>
                    <a:bodyPr/>
                    <a:lstStyle/>
                    <a:p>
                      <a:pPr algn="ctr"/>
                      <a:r>
                        <a:rPr lang="en-GB" dirty="0"/>
                        <a:t>3</a:t>
                      </a:r>
                      <a:endParaRPr lang="en-US" dirty="0"/>
                    </a:p>
                  </a:txBody>
                  <a:tcPr/>
                </a:tc>
                <a:extLst>
                  <a:ext uri="{0D108BD9-81ED-4DB2-BD59-A6C34878D82A}">
                    <a16:rowId xmlns:a16="http://schemas.microsoft.com/office/drawing/2014/main" val="10002"/>
                  </a:ext>
                </a:extLst>
              </a:tr>
              <a:tr h="363642">
                <a:tc>
                  <a:txBody>
                    <a:bodyPr/>
                    <a:lstStyle/>
                    <a:p>
                      <a:pPr algn="ctr"/>
                      <a:r>
                        <a:rPr lang="en-GB" dirty="0"/>
                        <a:t>3</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10</a:t>
                      </a:r>
                      <a:endParaRPr lang="en-US" dirty="0"/>
                    </a:p>
                  </a:txBody>
                  <a:tcPr/>
                </a:tc>
                <a:tc>
                  <a:txBody>
                    <a:bodyPr/>
                    <a:lstStyle/>
                    <a:p>
                      <a:pPr algn="ctr"/>
                      <a:r>
                        <a:rPr lang="en-GB" dirty="0"/>
                        <a:t>9</a:t>
                      </a:r>
                      <a:endParaRPr lang="en-US" dirty="0"/>
                    </a:p>
                  </a:txBody>
                  <a:tcPr/>
                </a:tc>
                <a:tc>
                  <a:txBody>
                    <a:bodyPr/>
                    <a:lstStyle/>
                    <a:p>
                      <a:pPr algn="ctr"/>
                      <a:r>
                        <a:rPr lang="en-GB" dirty="0"/>
                        <a:t>8</a:t>
                      </a:r>
                      <a:endParaRPr lang="en-US" dirty="0"/>
                    </a:p>
                  </a:txBody>
                  <a:tcPr/>
                </a:tc>
                <a:tc>
                  <a:txBody>
                    <a:bodyPr/>
                    <a:lstStyle/>
                    <a:p>
                      <a:pPr algn="ctr"/>
                      <a:r>
                        <a:rPr lang="en-GB" dirty="0"/>
                        <a:t>7</a:t>
                      </a:r>
                      <a:endParaRPr lang="en-US" dirty="0"/>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32174128"/>
              </p:ext>
            </p:extLst>
          </p:nvPr>
        </p:nvGraphicFramePr>
        <p:xfrm>
          <a:off x="706762" y="3437829"/>
          <a:ext cx="7525771" cy="1512734"/>
        </p:xfrm>
        <a:graphic>
          <a:graphicData uri="http://schemas.openxmlformats.org/drawingml/2006/table">
            <a:tbl>
              <a:tblPr firstRow="1" firstCol="1" bandRow="1">
                <a:tableStyleId>{5C22544A-7EE6-4342-B048-85BDC9FD1C3A}</a:tableStyleId>
              </a:tblPr>
              <a:tblGrid>
                <a:gridCol w="684161">
                  <a:extLst>
                    <a:ext uri="{9D8B030D-6E8A-4147-A177-3AD203B41FA5}">
                      <a16:colId xmlns:a16="http://schemas.microsoft.com/office/drawing/2014/main" val="20000"/>
                    </a:ext>
                  </a:extLst>
                </a:gridCol>
                <a:gridCol w="684161">
                  <a:extLst>
                    <a:ext uri="{9D8B030D-6E8A-4147-A177-3AD203B41FA5}">
                      <a16:colId xmlns:a16="http://schemas.microsoft.com/office/drawing/2014/main" val="20001"/>
                    </a:ext>
                  </a:extLst>
                </a:gridCol>
                <a:gridCol w="684161">
                  <a:extLst>
                    <a:ext uri="{9D8B030D-6E8A-4147-A177-3AD203B41FA5}">
                      <a16:colId xmlns:a16="http://schemas.microsoft.com/office/drawing/2014/main" val="20002"/>
                    </a:ext>
                  </a:extLst>
                </a:gridCol>
                <a:gridCol w="684161">
                  <a:extLst>
                    <a:ext uri="{9D8B030D-6E8A-4147-A177-3AD203B41FA5}">
                      <a16:colId xmlns:a16="http://schemas.microsoft.com/office/drawing/2014/main" val="20003"/>
                    </a:ext>
                  </a:extLst>
                </a:gridCol>
                <a:gridCol w="684161">
                  <a:extLst>
                    <a:ext uri="{9D8B030D-6E8A-4147-A177-3AD203B41FA5}">
                      <a16:colId xmlns:a16="http://schemas.microsoft.com/office/drawing/2014/main" val="20004"/>
                    </a:ext>
                  </a:extLst>
                </a:gridCol>
                <a:gridCol w="684161">
                  <a:extLst>
                    <a:ext uri="{9D8B030D-6E8A-4147-A177-3AD203B41FA5}">
                      <a16:colId xmlns:a16="http://schemas.microsoft.com/office/drawing/2014/main" val="20005"/>
                    </a:ext>
                  </a:extLst>
                </a:gridCol>
                <a:gridCol w="684161">
                  <a:extLst>
                    <a:ext uri="{9D8B030D-6E8A-4147-A177-3AD203B41FA5}">
                      <a16:colId xmlns:a16="http://schemas.microsoft.com/office/drawing/2014/main" val="20006"/>
                    </a:ext>
                  </a:extLst>
                </a:gridCol>
                <a:gridCol w="684161">
                  <a:extLst>
                    <a:ext uri="{9D8B030D-6E8A-4147-A177-3AD203B41FA5}">
                      <a16:colId xmlns:a16="http://schemas.microsoft.com/office/drawing/2014/main" val="20007"/>
                    </a:ext>
                  </a:extLst>
                </a:gridCol>
                <a:gridCol w="684161">
                  <a:extLst>
                    <a:ext uri="{9D8B030D-6E8A-4147-A177-3AD203B41FA5}">
                      <a16:colId xmlns:a16="http://schemas.microsoft.com/office/drawing/2014/main" val="20008"/>
                    </a:ext>
                  </a:extLst>
                </a:gridCol>
                <a:gridCol w="684161">
                  <a:extLst>
                    <a:ext uri="{9D8B030D-6E8A-4147-A177-3AD203B41FA5}">
                      <a16:colId xmlns:a16="http://schemas.microsoft.com/office/drawing/2014/main" val="20009"/>
                    </a:ext>
                  </a:extLst>
                </a:gridCol>
                <a:gridCol w="684161">
                  <a:extLst>
                    <a:ext uri="{9D8B030D-6E8A-4147-A177-3AD203B41FA5}">
                      <a16:colId xmlns:a16="http://schemas.microsoft.com/office/drawing/2014/main" val="20010"/>
                    </a:ext>
                  </a:extLst>
                </a:gridCol>
              </a:tblGrid>
              <a:tr h="415454">
                <a:tc>
                  <a:txBody>
                    <a:bodyPr/>
                    <a:lstStyle/>
                    <a:p>
                      <a:pPr algn="ctr"/>
                      <a:endParaRPr lang="en-US" dirty="0"/>
                    </a:p>
                  </a:txBody>
                  <a:tcPr/>
                </a:tc>
                <a:tc>
                  <a:txBody>
                    <a:bodyPr/>
                    <a:lstStyle/>
                    <a:p>
                      <a:pPr algn="ctr"/>
                      <a:r>
                        <a:rPr lang="en-GB" dirty="0"/>
                        <a:t>10</a:t>
                      </a:r>
                      <a:endParaRPr lang="en-US" dirty="0"/>
                    </a:p>
                  </a:txBody>
                  <a:tcPr/>
                </a:tc>
                <a:tc>
                  <a:txBody>
                    <a:bodyPr/>
                    <a:lstStyle/>
                    <a:p>
                      <a:pPr algn="ctr"/>
                      <a:r>
                        <a:rPr lang="en-GB" dirty="0"/>
                        <a:t>11</a:t>
                      </a:r>
                      <a:endParaRPr lang="en-US" dirty="0"/>
                    </a:p>
                  </a:txBody>
                  <a:tcPr/>
                </a:tc>
                <a:tc>
                  <a:txBody>
                    <a:bodyPr/>
                    <a:lstStyle/>
                    <a:p>
                      <a:pPr algn="ctr"/>
                      <a:r>
                        <a:rPr lang="en-GB" dirty="0"/>
                        <a:t>12</a:t>
                      </a:r>
                      <a:endParaRPr lang="en-US" dirty="0"/>
                    </a:p>
                  </a:txBody>
                  <a:tcPr/>
                </a:tc>
                <a:tc>
                  <a:txBody>
                    <a:bodyPr/>
                    <a:lstStyle/>
                    <a:p>
                      <a:pPr algn="ctr"/>
                      <a:r>
                        <a:rPr lang="en-GB" dirty="0"/>
                        <a:t>13</a:t>
                      </a:r>
                      <a:endParaRPr lang="en-US" dirty="0"/>
                    </a:p>
                  </a:txBody>
                  <a:tcPr/>
                </a:tc>
                <a:tc>
                  <a:txBody>
                    <a:bodyPr/>
                    <a:lstStyle/>
                    <a:p>
                      <a:pPr algn="ctr"/>
                      <a:r>
                        <a:rPr lang="en-GB" dirty="0"/>
                        <a:t>14</a:t>
                      </a:r>
                      <a:endParaRPr lang="en-US" dirty="0"/>
                    </a:p>
                  </a:txBody>
                  <a:tcPr/>
                </a:tc>
                <a:tc>
                  <a:txBody>
                    <a:bodyPr/>
                    <a:lstStyle/>
                    <a:p>
                      <a:pPr algn="ctr"/>
                      <a:r>
                        <a:rPr lang="en-GB" dirty="0"/>
                        <a:t>15</a:t>
                      </a:r>
                      <a:endParaRPr lang="en-US" dirty="0"/>
                    </a:p>
                  </a:txBody>
                  <a:tcPr/>
                </a:tc>
                <a:tc>
                  <a:txBody>
                    <a:bodyPr/>
                    <a:lstStyle/>
                    <a:p>
                      <a:pPr algn="ctr"/>
                      <a:r>
                        <a:rPr lang="en-GB" dirty="0"/>
                        <a:t>16</a:t>
                      </a:r>
                      <a:endParaRPr lang="en-US" dirty="0"/>
                    </a:p>
                  </a:txBody>
                  <a:tcPr/>
                </a:tc>
                <a:tc>
                  <a:txBody>
                    <a:bodyPr/>
                    <a:lstStyle/>
                    <a:p>
                      <a:pPr algn="ctr"/>
                      <a:r>
                        <a:rPr lang="en-GB" dirty="0"/>
                        <a:t>17</a:t>
                      </a:r>
                      <a:endParaRPr lang="en-US" dirty="0"/>
                    </a:p>
                  </a:txBody>
                  <a:tcPr/>
                </a:tc>
                <a:tc>
                  <a:txBody>
                    <a:bodyPr/>
                    <a:lstStyle/>
                    <a:p>
                      <a:pPr algn="ctr"/>
                      <a:r>
                        <a:rPr lang="en-GB" dirty="0"/>
                        <a:t>18</a:t>
                      </a:r>
                      <a:endParaRPr lang="en-US" dirty="0"/>
                    </a:p>
                  </a:txBody>
                  <a:tcPr/>
                </a:tc>
                <a:tc>
                  <a:txBody>
                    <a:bodyPr/>
                    <a:lstStyle/>
                    <a:p>
                      <a:pPr algn="ctr"/>
                      <a:r>
                        <a:rPr lang="en-GB" dirty="0"/>
                        <a:t>19</a:t>
                      </a:r>
                      <a:endParaRPr lang="en-US" dirty="0"/>
                    </a:p>
                  </a:txBody>
                  <a:tcPr/>
                </a:tc>
                <a:extLst>
                  <a:ext uri="{0D108BD9-81ED-4DB2-BD59-A6C34878D82A}">
                    <a16:rowId xmlns:a16="http://schemas.microsoft.com/office/drawing/2014/main" val="10000"/>
                  </a:ext>
                </a:extLst>
              </a:tr>
              <a:tr h="363642">
                <a:tc>
                  <a:txBody>
                    <a:bodyPr/>
                    <a:lstStyle/>
                    <a:p>
                      <a:pPr algn="ctr"/>
                      <a:r>
                        <a:rPr lang="en-GB" dirty="0"/>
                        <a:t>1</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extLst>
                  <a:ext uri="{0D108BD9-81ED-4DB2-BD59-A6C34878D82A}">
                    <a16:rowId xmlns:a16="http://schemas.microsoft.com/office/drawing/2014/main" val="10001"/>
                  </a:ext>
                </a:extLst>
              </a:tr>
              <a:tr h="363642">
                <a:tc>
                  <a:txBody>
                    <a:bodyPr/>
                    <a:lstStyle/>
                    <a:p>
                      <a:pPr algn="ctr"/>
                      <a:r>
                        <a:rPr lang="en-GB" dirty="0"/>
                        <a:t>2</a:t>
                      </a:r>
                      <a:endParaRPr lang="en-US" dirty="0"/>
                    </a:p>
                  </a:txBody>
                  <a:tcPr/>
                </a:tc>
                <a:tc>
                  <a:txBody>
                    <a:bodyPr/>
                    <a:lstStyle/>
                    <a:p>
                      <a:pPr algn="ctr"/>
                      <a:r>
                        <a:rPr lang="en-GB" u="sng" dirty="0"/>
                        <a:t>2</a:t>
                      </a:r>
                      <a:endParaRPr lang="en-US" u="sng" dirty="0"/>
                    </a:p>
                  </a:txBody>
                  <a:tcPr/>
                </a:tc>
                <a:tc>
                  <a:txBody>
                    <a:bodyPr/>
                    <a:lstStyle/>
                    <a:p>
                      <a:pPr algn="ctr"/>
                      <a:r>
                        <a:rPr lang="en-GB" u="sng" dirty="0"/>
                        <a:t>2</a:t>
                      </a:r>
                      <a:endParaRPr lang="en-US" u="sng" dirty="0"/>
                    </a:p>
                  </a:txBody>
                  <a:tcPr/>
                </a:tc>
                <a:tc>
                  <a:txBody>
                    <a:bodyPr/>
                    <a:lstStyle/>
                    <a:p>
                      <a:pPr algn="ctr"/>
                      <a:r>
                        <a:rPr lang="en-GB" u="sng" dirty="0"/>
                        <a:t>2</a:t>
                      </a:r>
                      <a:endParaRPr lang="en-US" u="sng" dirty="0"/>
                    </a:p>
                  </a:txBody>
                  <a:tcPr/>
                </a:tc>
                <a:tc>
                  <a:txBody>
                    <a:bodyPr/>
                    <a:lstStyle/>
                    <a:p>
                      <a:pPr algn="ctr"/>
                      <a:r>
                        <a:rPr lang="en-GB" u="sng" dirty="0"/>
                        <a:t>2</a:t>
                      </a:r>
                      <a:endParaRPr lang="en-US" u="sng"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extLst>
                  <a:ext uri="{0D108BD9-81ED-4DB2-BD59-A6C34878D82A}">
                    <a16:rowId xmlns:a16="http://schemas.microsoft.com/office/drawing/2014/main" val="10002"/>
                  </a:ext>
                </a:extLst>
              </a:tr>
              <a:tr h="363642">
                <a:tc>
                  <a:txBody>
                    <a:bodyPr/>
                    <a:lstStyle/>
                    <a:p>
                      <a:pPr algn="ctr"/>
                      <a:r>
                        <a:rPr lang="en-GB" dirty="0"/>
                        <a:t>3</a:t>
                      </a:r>
                      <a:endParaRPr lang="en-US" dirty="0"/>
                    </a:p>
                  </a:txBody>
                  <a:tcPr/>
                </a:tc>
                <a:tc>
                  <a:txBody>
                    <a:bodyPr/>
                    <a:lstStyle/>
                    <a:p>
                      <a:pPr algn="ctr"/>
                      <a:r>
                        <a:rPr lang="en-GB" dirty="0"/>
                        <a:t>6</a:t>
                      </a:r>
                      <a:endParaRPr lang="en-US" dirty="0"/>
                    </a:p>
                  </a:txBody>
                  <a:tcPr/>
                </a:tc>
                <a:tc>
                  <a:txBody>
                    <a:bodyPr/>
                    <a:lstStyle/>
                    <a:p>
                      <a:pPr algn="ctr"/>
                      <a:r>
                        <a:rPr lang="en-GB" dirty="0"/>
                        <a:t>5</a:t>
                      </a:r>
                      <a:endParaRPr lang="en-US" dirty="0"/>
                    </a:p>
                  </a:txBody>
                  <a:tcPr/>
                </a:tc>
                <a:tc>
                  <a:txBody>
                    <a:bodyPr/>
                    <a:lstStyle/>
                    <a:p>
                      <a:pPr algn="ctr"/>
                      <a:r>
                        <a:rPr lang="en-GB" dirty="0"/>
                        <a:t>4</a:t>
                      </a:r>
                      <a:endParaRPr lang="en-US" dirty="0"/>
                    </a:p>
                  </a:txBody>
                  <a:tcPr/>
                </a:tc>
                <a:tc>
                  <a:txBody>
                    <a:bodyPr/>
                    <a:lstStyle/>
                    <a:p>
                      <a:pPr algn="ctr"/>
                      <a:r>
                        <a:rPr lang="en-GB" dirty="0"/>
                        <a:t>3</a:t>
                      </a:r>
                      <a:endParaRPr lang="en-US" dirty="0"/>
                    </a:p>
                  </a:txBody>
                  <a:tcPr/>
                </a:tc>
                <a:tc>
                  <a:txBody>
                    <a:bodyPr/>
                    <a:lstStyle/>
                    <a:p>
                      <a:pPr algn="ctr"/>
                      <a:r>
                        <a:rPr lang="en-GB" u="sng" dirty="0"/>
                        <a:t>2</a:t>
                      </a:r>
                      <a:endParaRPr lang="en-US" u="sng" dirty="0"/>
                    </a:p>
                  </a:txBody>
                  <a:tcPr/>
                </a:tc>
                <a:tc>
                  <a:txBody>
                    <a:bodyPr/>
                    <a:lstStyle/>
                    <a:p>
                      <a:pPr algn="ctr"/>
                      <a:r>
                        <a:rPr lang="en-GB" u="sng" dirty="0"/>
                        <a:t>2</a:t>
                      </a:r>
                      <a:endParaRPr lang="en-US" u="sng" dirty="0"/>
                    </a:p>
                  </a:txBody>
                  <a:tcPr/>
                </a:tc>
                <a:tc>
                  <a:txBody>
                    <a:bodyPr/>
                    <a:lstStyle/>
                    <a:p>
                      <a:pPr algn="ctr"/>
                      <a:r>
                        <a:rPr lang="en-GB" u="sng" dirty="0"/>
                        <a:t>2</a:t>
                      </a:r>
                      <a:endParaRPr lang="en-US" u="sng"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extLst>
                  <a:ext uri="{0D108BD9-81ED-4DB2-BD59-A6C34878D82A}">
                    <a16:rowId xmlns:a16="http://schemas.microsoft.com/office/drawing/2014/main" val="10003"/>
                  </a:ext>
                </a:extLst>
              </a:tr>
            </a:tbl>
          </a:graphicData>
        </a:graphic>
      </p:graphicFrame>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52" r="10038"/>
          <a:stretch/>
        </p:blipFill>
        <p:spPr bwMode="auto">
          <a:xfrm>
            <a:off x="8449407" y="579925"/>
            <a:ext cx="3587263"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58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All that we have discussed so far…</a:t>
            </a:r>
            <a:endParaRPr lang="en-US" dirty="0"/>
          </a:p>
        </p:txBody>
      </p:sp>
      <p:sp>
        <p:nvSpPr>
          <p:cNvPr id="2" name="Content Placeholder 1"/>
          <p:cNvSpPr>
            <a:spLocks noGrp="1"/>
          </p:cNvSpPr>
          <p:nvPr>
            <p:ph idx="1"/>
          </p:nvPr>
        </p:nvSpPr>
        <p:spPr/>
        <p:txBody>
          <a:bodyPr/>
          <a:lstStyle/>
          <a:p>
            <a:r>
              <a:rPr lang="en-GB" dirty="0"/>
              <a:t>All of the above is based on an ideal condition where:</a:t>
            </a:r>
          </a:p>
          <a:p>
            <a:pPr lvl="1"/>
            <a:r>
              <a:rPr lang="en-GB" dirty="0"/>
              <a:t>Context switching time ignored </a:t>
            </a:r>
          </a:p>
          <a:p>
            <a:pPr lvl="1"/>
            <a:r>
              <a:rPr lang="en-GB" dirty="0"/>
              <a:t>Single CPU: scheduling on multi-core is more challenging</a:t>
            </a:r>
          </a:p>
          <a:p>
            <a:pPr lvl="1"/>
            <a:r>
              <a:rPr lang="en-GB" dirty="0"/>
              <a:t>“Well-behaved” processes</a:t>
            </a:r>
          </a:p>
          <a:p>
            <a:pPr lvl="1"/>
            <a:r>
              <a:rPr lang="en-GB" dirty="0"/>
              <a:t>No dependency between processes</a:t>
            </a:r>
          </a:p>
          <a:p>
            <a:pPr lvl="1"/>
            <a:r>
              <a:rPr lang="en-GB" dirty="0"/>
              <a:t>No periodic processes</a:t>
            </a:r>
          </a:p>
          <a:p>
            <a:pPr lvl="1"/>
            <a:endParaRPr lang="en-GB" dirty="0"/>
          </a:p>
          <a:p>
            <a:endParaRPr lang="en-GB" dirty="0"/>
          </a:p>
          <a:p>
            <a:r>
              <a:rPr lang="en-GB" dirty="0"/>
              <a:t>Be aware of the real world…</a:t>
            </a:r>
            <a:endParaRPr lang="en-US" dirty="0"/>
          </a:p>
        </p:txBody>
      </p:sp>
    </p:spTree>
    <p:extLst>
      <p:ext uri="{BB962C8B-B14F-4D97-AF65-F5344CB8AC3E}">
        <p14:creationId xmlns:p14="http://schemas.microsoft.com/office/powerpoint/2010/main" val="2244975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Next</a:t>
            </a:r>
            <a:endParaRPr lang="en-US" dirty="0"/>
          </a:p>
        </p:txBody>
      </p:sp>
      <p:sp>
        <p:nvSpPr>
          <p:cNvPr id="2" name="Content Placeholder 1"/>
          <p:cNvSpPr>
            <a:spLocks noGrp="1"/>
          </p:cNvSpPr>
          <p:nvPr>
            <p:ph idx="1"/>
          </p:nvPr>
        </p:nvSpPr>
        <p:spPr/>
        <p:txBody>
          <a:bodyPr/>
          <a:lstStyle/>
          <a:p>
            <a:r>
              <a:rPr lang="en-GB" dirty="0"/>
              <a:t>Assignment</a:t>
            </a:r>
          </a:p>
          <a:p>
            <a:pPr lvl="1"/>
            <a:r>
              <a:rPr lang="en-GB" dirty="0"/>
              <a:t>Quantitative analysis and comparisons of various schedulers</a:t>
            </a:r>
          </a:p>
          <a:p>
            <a:r>
              <a:rPr lang="en-GB" dirty="0"/>
              <a:t>Concurrency</a:t>
            </a:r>
            <a:endParaRPr lang="en-US" dirty="0"/>
          </a:p>
        </p:txBody>
      </p:sp>
    </p:spTree>
    <p:extLst>
      <p:ext uri="{BB962C8B-B14F-4D97-AF65-F5344CB8AC3E}">
        <p14:creationId xmlns:p14="http://schemas.microsoft.com/office/powerpoint/2010/main" val="279336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Current Module</a:t>
            </a:r>
            <a:endParaRPr lang="en-US" dirty="0"/>
          </a:p>
        </p:txBody>
      </p:sp>
      <p:sp>
        <p:nvSpPr>
          <p:cNvPr id="2" name="Content Placeholder 1"/>
          <p:cNvSpPr>
            <a:spLocks noGrp="1"/>
          </p:cNvSpPr>
          <p:nvPr>
            <p:ph idx="1"/>
          </p:nvPr>
        </p:nvSpPr>
        <p:spPr/>
        <p:txBody>
          <a:bodyPr/>
          <a:lstStyle/>
          <a:p>
            <a:r>
              <a:rPr lang="en-GB" dirty="0"/>
              <a:t>Levels of Scheduling</a:t>
            </a:r>
          </a:p>
          <a:p>
            <a:r>
              <a:rPr lang="en-GB" dirty="0"/>
              <a:t>Scheduling Algorithms</a:t>
            </a:r>
          </a:p>
          <a:p>
            <a:pPr lvl="1"/>
            <a:r>
              <a:rPr lang="en-GB" dirty="0"/>
              <a:t>Non-pre-emptive</a:t>
            </a:r>
          </a:p>
          <a:p>
            <a:pPr lvl="1"/>
            <a:r>
              <a:rPr lang="en-GB" dirty="0"/>
              <a:t>Pre-emptive </a:t>
            </a:r>
          </a:p>
          <a:p>
            <a:pPr marL="431800" lvl="1" indent="-342900"/>
            <a:r>
              <a:rPr lang="en-GB" dirty="0"/>
              <a:t>Quantum Size</a:t>
            </a:r>
          </a:p>
          <a:p>
            <a:pPr marL="431800" lvl="1" indent="-342900"/>
            <a:r>
              <a:rPr lang="en-GB" dirty="0"/>
              <a:t>Priority</a:t>
            </a:r>
          </a:p>
          <a:p>
            <a:pPr marL="431800" lvl="1" indent="-342900"/>
            <a:r>
              <a:rPr lang="en-GB" dirty="0"/>
              <a:t>How to evaluate Performance</a:t>
            </a:r>
          </a:p>
          <a:p>
            <a:pPr marL="431800" lvl="1" indent="-342900"/>
            <a:r>
              <a:rPr lang="en-GB" dirty="0"/>
              <a:t>Real Time Scheduling</a:t>
            </a:r>
          </a:p>
          <a:p>
            <a:pPr marL="431800" lvl="1" indent="-342900"/>
            <a:r>
              <a:rPr lang="en-GB" dirty="0"/>
              <a:t>Aperiodic RT scheduling</a:t>
            </a:r>
          </a:p>
        </p:txBody>
      </p:sp>
    </p:spTree>
    <p:extLst>
      <p:ext uri="{BB962C8B-B14F-4D97-AF65-F5344CB8AC3E}">
        <p14:creationId xmlns:p14="http://schemas.microsoft.com/office/powerpoint/2010/main" val="138586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376" y="816020"/>
            <a:ext cx="9015625" cy="393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GB" dirty="0"/>
              <a:t>Process State Model</a:t>
            </a:r>
            <a:endParaRPr lang="en-US" dirty="0"/>
          </a:p>
        </p:txBody>
      </p:sp>
      <p:sp>
        <p:nvSpPr>
          <p:cNvPr id="4" name="Content Placeholder 3"/>
          <p:cNvSpPr>
            <a:spLocks noGrp="1"/>
          </p:cNvSpPr>
          <p:nvPr>
            <p:ph idx="1"/>
          </p:nvPr>
        </p:nvSpPr>
        <p:spPr>
          <a:xfrm>
            <a:off x="490339" y="4308231"/>
            <a:ext cx="11155753" cy="2127737"/>
          </a:xfrm>
        </p:spPr>
        <p:txBody>
          <a:bodyPr/>
          <a:lstStyle/>
          <a:p>
            <a:r>
              <a:rPr lang="en-GB" sz="1800" dirty="0"/>
              <a:t>New to Ready – </a:t>
            </a:r>
            <a:r>
              <a:rPr lang="en-GB" sz="1800" dirty="0" err="1"/>
              <a:t>os_tsk_</a:t>
            </a:r>
            <a:r>
              <a:rPr lang="en-GB" sz="1800" i="1" dirty="0" err="1"/>
              <a:t>create</a:t>
            </a:r>
            <a:r>
              <a:rPr lang="en-GB" sz="1800" i="1" dirty="0"/>
              <a:t>() </a:t>
            </a:r>
            <a:endParaRPr lang="en-GB" sz="1800" dirty="0"/>
          </a:p>
          <a:p>
            <a:r>
              <a:rPr lang="en-GB" sz="1800" dirty="0"/>
              <a:t>Running to Exit – </a:t>
            </a:r>
            <a:r>
              <a:rPr lang="en-GB" sz="1800" dirty="0" err="1"/>
              <a:t>os_tsk_</a:t>
            </a:r>
            <a:r>
              <a:rPr lang="en-GB" sz="1800" i="1" dirty="0" err="1"/>
              <a:t>delete</a:t>
            </a:r>
            <a:r>
              <a:rPr lang="en-GB" sz="1800" i="1" dirty="0"/>
              <a:t>()</a:t>
            </a:r>
            <a:endParaRPr lang="en-GB" sz="1800" dirty="0"/>
          </a:p>
          <a:p>
            <a:r>
              <a:rPr lang="en-GB" sz="1800" dirty="0"/>
              <a:t>Ready to Running – </a:t>
            </a:r>
            <a:r>
              <a:rPr lang="en-GB" sz="1800" i="1" dirty="0" err="1"/>
              <a:t>rt_dispatch</a:t>
            </a:r>
            <a:r>
              <a:rPr lang="en-GB" sz="1800" i="1" dirty="0"/>
              <a:t>()</a:t>
            </a:r>
            <a:endParaRPr lang="en-GB" sz="1800" dirty="0"/>
          </a:p>
          <a:p>
            <a:r>
              <a:rPr lang="en-GB" sz="1800" dirty="0"/>
              <a:t>Running to Ready – </a:t>
            </a:r>
            <a:r>
              <a:rPr lang="en-GB" sz="1800" i="1" dirty="0" err="1"/>
              <a:t>os_tsk_pass</a:t>
            </a:r>
            <a:r>
              <a:rPr lang="en-GB" sz="1800" i="1" dirty="0"/>
              <a:t>()</a:t>
            </a:r>
          </a:p>
          <a:p>
            <a:r>
              <a:rPr lang="en-GB" sz="1800" dirty="0"/>
              <a:t>When and How - the job of the scheduler</a:t>
            </a:r>
          </a:p>
          <a:p>
            <a:r>
              <a:rPr lang="en-GB" sz="1800" dirty="0"/>
              <a:t>To be practiced in lab session</a:t>
            </a:r>
          </a:p>
        </p:txBody>
      </p:sp>
    </p:spTree>
    <p:extLst>
      <p:ext uri="{BB962C8B-B14F-4D97-AF65-F5344CB8AC3E}">
        <p14:creationId xmlns:p14="http://schemas.microsoft.com/office/powerpoint/2010/main" val="122638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Levels of Scheduling</a:t>
            </a:r>
            <a:endParaRPr lang="en-US" dirty="0"/>
          </a:p>
        </p:txBody>
      </p:sp>
      <p:sp>
        <p:nvSpPr>
          <p:cNvPr id="2" name="Content Placeholder 1"/>
          <p:cNvSpPr>
            <a:spLocks noGrp="1"/>
          </p:cNvSpPr>
          <p:nvPr>
            <p:ph idx="1"/>
          </p:nvPr>
        </p:nvSpPr>
        <p:spPr>
          <a:xfrm>
            <a:off x="481546" y="938838"/>
            <a:ext cx="11155753" cy="5545089"/>
          </a:xfrm>
        </p:spPr>
        <p:txBody>
          <a:bodyPr/>
          <a:lstStyle/>
          <a:p>
            <a:r>
              <a:rPr lang="en-GB" sz="2000" dirty="0"/>
              <a:t>Long-term</a:t>
            </a:r>
          </a:p>
          <a:p>
            <a:pPr lvl="1"/>
            <a:r>
              <a:rPr lang="en-GB" sz="1800" dirty="0"/>
              <a:t>Which processes to add to the ready queue</a:t>
            </a:r>
          </a:p>
          <a:p>
            <a:pPr lvl="1"/>
            <a:r>
              <a:rPr lang="en-GB" sz="1800" dirty="0"/>
              <a:t>Historically the job of the operator</a:t>
            </a:r>
          </a:p>
          <a:p>
            <a:pPr lvl="1"/>
            <a:r>
              <a:rPr lang="en-GB" sz="1800" dirty="0"/>
              <a:t>This scheduling level is unfrequently invoked compared to others</a:t>
            </a:r>
          </a:p>
          <a:p>
            <a:pPr lvl="1"/>
            <a:r>
              <a:rPr lang="en-GB" sz="1800" dirty="0"/>
              <a:t>Establishes the degree of concurrency </a:t>
            </a:r>
          </a:p>
          <a:p>
            <a:pPr lvl="1"/>
            <a:r>
              <a:rPr lang="en-GB" sz="1800" dirty="0"/>
              <a:t>Large scale computing systems</a:t>
            </a:r>
          </a:p>
          <a:p>
            <a:r>
              <a:rPr lang="en-GB" sz="2000" dirty="0"/>
              <a:t>Medium-term</a:t>
            </a:r>
          </a:p>
          <a:p>
            <a:pPr lvl="1"/>
            <a:r>
              <a:rPr lang="en-GB" sz="1800" dirty="0"/>
              <a:t>Available for OSs that support swapping</a:t>
            </a:r>
          </a:p>
          <a:p>
            <a:pPr lvl="1"/>
            <a:r>
              <a:rPr lang="en-GB" sz="1800" dirty="0"/>
              <a:t>Decides which process to swap out or suspend.</a:t>
            </a:r>
          </a:p>
          <a:p>
            <a:pPr lvl="1"/>
            <a:r>
              <a:rPr lang="en-GB" sz="1800" dirty="0"/>
              <a:t>Moves tasks from the main memory to the secondary memory or vice versa</a:t>
            </a:r>
          </a:p>
          <a:p>
            <a:pPr lvl="1"/>
            <a:r>
              <a:rPr lang="en-GB" sz="1800" dirty="0"/>
              <a:t>Uses the seven states model</a:t>
            </a:r>
          </a:p>
          <a:p>
            <a:r>
              <a:rPr lang="en-GB" sz="2000" dirty="0"/>
              <a:t>Short-term</a:t>
            </a:r>
          </a:p>
          <a:p>
            <a:pPr lvl="1"/>
            <a:r>
              <a:rPr lang="en-GB" sz="1800" dirty="0"/>
              <a:t>Which ready process(</a:t>
            </a:r>
            <a:r>
              <a:rPr lang="en-GB" sz="1800" dirty="0" err="1"/>
              <a:t>es</a:t>
            </a:r>
            <a:r>
              <a:rPr lang="en-GB" sz="1800" dirty="0"/>
              <a:t>) to dispatch next</a:t>
            </a:r>
          </a:p>
          <a:p>
            <a:pPr lvl="1"/>
            <a:r>
              <a:rPr lang="en-GB" sz="1800" dirty="0"/>
              <a:t>Performs context switching</a:t>
            </a:r>
          </a:p>
          <a:p>
            <a:endParaRPr lang="en-GB" sz="900" dirty="0"/>
          </a:p>
          <a:p>
            <a:r>
              <a:rPr lang="en-GB" sz="2000" dirty="0"/>
              <a:t>In this set of material, we will focus on the short-term scheduling. Whenever the term scheduling is used, unless otherwise specified, it refers to short-term scheduling.</a:t>
            </a:r>
          </a:p>
        </p:txBody>
      </p:sp>
    </p:spTree>
    <p:extLst>
      <p:ext uri="{BB962C8B-B14F-4D97-AF65-F5344CB8AC3E}">
        <p14:creationId xmlns:p14="http://schemas.microsoft.com/office/powerpoint/2010/main" val="361087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What Makes a Good Scheduling Algorithm</a:t>
            </a:r>
            <a:endParaRPr lang="en-US" dirty="0"/>
          </a:p>
        </p:txBody>
      </p:sp>
      <p:sp>
        <p:nvSpPr>
          <p:cNvPr id="2" name="Content Placeholder 1"/>
          <p:cNvSpPr>
            <a:spLocks noGrp="1"/>
          </p:cNvSpPr>
          <p:nvPr>
            <p:ph idx="1"/>
          </p:nvPr>
        </p:nvSpPr>
        <p:spPr/>
        <p:txBody>
          <a:bodyPr/>
          <a:lstStyle/>
          <a:p>
            <a:r>
              <a:rPr lang="en-GB" dirty="0"/>
              <a:t>Scheduling criteria</a:t>
            </a:r>
          </a:p>
          <a:p>
            <a:pPr lvl="1"/>
            <a:r>
              <a:rPr lang="en-GB" dirty="0"/>
              <a:t>Utilisation: computing resources, I/O, network</a:t>
            </a:r>
          </a:p>
          <a:p>
            <a:pPr lvl="1"/>
            <a:r>
              <a:rPr lang="en-GB" dirty="0"/>
              <a:t>Throughput: completions of processes per time unit</a:t>
            </a:r>
          </a:p>
          <a:p>
            <a:pPr lvl="1"/>
            <a:r>
              <a:rPr lang="en-GB" dirty="0"/>
              <a:t>Turnaround: the time it takes from New to Exit</a:t>
            </a:r>
          </a:p>
          <a:p>
            <a:pPr lvl="1"/>
            <a:r>
              <a:rPr lang="en-GB" dirty="0"/>
              <a:t>Response: less delay in the interaction with users</a:t>
            </a:r>
          </a:p>
          <a:p>
            <a:pPr lvl="1"/>
            <a:r>
              <a:rPr lang="en-GB" dirty="0"/>
              <a:t>Deadline: soft or hard</a:t>
            </a:r>
          </a:p>
          <a:p>
            <a:pPr lvl="1"/>
            <a:r>
              <a:rPr lang="en-GB" dirty="0"/>
              <a:t>Priority: some processes are more important than the others</a:t>
            </a:r>
          </a:p>
          <a:p>
            <a:pPr lvl="1"/>
            <a:r>
              <a:rPr lang="en-GB" dirty="0"/>
              <a:t>Fairness: despite the existence of privilege</a:t>
            </a:r>
          </a:p>
          <a:p>
            <a:pPr lvl="1"/>
            <a:r>
              <a:rPr lang="en-GB" dirty="0"/>
              <a:t>Predictability: less variation in the performance</a:t>
            </a:r>
          </a:p>
          <a:p>
            <a:pPr lvl="1"/>
            <a:endParaRPr lang="en-GB" dirty="0"/>
          </a:p>
          <a:p>
            <a:r>
              <a:rPr lang="en-GB" dirty="0"/>
              <a:t>A good scheduling algorithm is also application-specific</a:t>
            </a:r>
          </a:p>
          <a:p>
            <a:pPr lvl="1"/>
            <a:endParaRPr lang="en-US" dirty="0"/>
          </a:p>
        </p:txBody>
      </p:sp>
    </p:spTree>
    <p:extLst>
      <p:ext uri="{BB962C8B-B14F-4D97-AF65-F5344CB8AC3E}">
        <p14:creationId xmlns:p14="http://schemas.microsoft.com/office/powerpoint/2010/main" val="426456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Behaviour Patterns of Processes</a:t>
            </a:r>
            <a:endParaRPr lang="en-US" dirty="0"/>
          </a:p>
        </p:txBody>
      </p:sp>
      <p:sp>
        <p:nvSpPr>
          <p:cNvPr id="2" name="Content Placeholder 1"/>
          <p:cNvSpPr>
            <a:spLocks noGrp="1"/>
          </p:cNvSpPr>
          <p:nvPr>
            <p:ph idx="1"/>
          </p:nvPr>
        </p:nvSpPr>
        <p:spPr/>
        <p:txBody>
          <a:bodyPr/>
          <a:lstStyle/>
          <a:p>
            <a:r>
              <a:rPr lang="en-GB" dirty="0"/>
              <a:t>Processes can be</a:t>
            </a:r>
          </a:p>
          <a:p>
            <a:pPr lvl="1"/>
            <a:r>
              <a:rPr lang="en-GB" dirty="0"/>
              <a:t>CPU bound -  more CPU computations than I/O interactions</a:t>
            </a:r>
          </a:p>
          <a:p>
            <a:pPr lvl="1"/>
            <a:r>
              <a:rPr lang="en-GB" dirty="0"/>
              <a:t>IO bound – more IO interactions than CPU computations</a:t>
            </a:r>
          </a:p>
          <a:p>
            <a:endParaRPr lang="en-GB" dirty="0"/>
          </a:p>
          <a:p>
            <a:r>
              <a:rPr lang="en-GB" dirty="0"/>
              <a:t>Dependency between processes</a:t>
            </a:r>
          </a:p>
          <a:p>
            <a:endParaRPr lang="en-GB" dirty="0"/>
          </a:p>
          <a:p>
            <a:r>
              <a:rPr lang="en-GB" dirty="0"/>
              <a:t>Understanding the nature of the processes helps designing an optimized scheduling algorithm</a:t>
            </a:r>
            <a:endParaRPr lang="en-US" dirty="0"/>
          </a:p>
        </p:txBody>
      </p:sp>
    </p:spTree>
    <p:extLst>
      <p:ext uri="{BB962C8B-B14F-4D97-AF65-F5344CB8AC3E}">
        <p14:creationId xmlns:p14="http://schemas.microsoft.com/office/powerpoint/2010/main" val="128361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Non-</a:t>
            </a:r>
            <a:r>
              <a:rPr lang="en-GB" dirty="0" err="1"/>
              <a:t>Preemptive</a:t>
            </a:r>
            <a:r>
              <a:rPr lang="en-GB" dirty="0"/>
              <a:t> Algorithms</a:t>
            </a:r>
            <a:endParaRPr lang="en-US" dirty="0"/>
          </a:p>
        </p:txBody>
      </p:sp>
      <p:sp>
        <p:nvSpPr>
          <p:cNvPr id="2" name="Content Placeholder 1"/>
          <p:cNvSpPr>
            <a:spLocks noGrp="1"/>
          </p:cNvSpPr>
          <p:nvPr>
            <p:ph idx="1"/>
          </p:nvPr>
        </p:nvSpPr>
        <p:spPr/>
        <p:txBody>
          <a:bodyPr/>
          <a:lstStyle/>
          <a:p>
            <a:pPr marL="0" indent="0">
              <a:buNone/>
            </a:pPr>
            <a:r>
              <a:rPr lang="en-GB" dirty="0"/>
              <a:t>Non-preemptive:  a process keeps running until it voluntarily gives up or blocks. </a:t>
            </a:r>
          </a:p>
          <a:p>
            <a:pPr marL="0" indent="0">
              <a:buNone/>
            </a:pPr>
            <a:r>
              <a:rPr lang="en-GB" dirty="0"/>
              <a:t>Let’s consider the single-CPU case</a:t>
            </a:r>
          </a:p>
          <a:p>
            <a:r>
              <a:rPr lang="en-GB" b="1" dirty="0"/>
              <a:t>First-come, first-served (FCFS)</a:t>
            </a:r>
          </a:p>
          <a:p>
            <a:pPr lvl="1"/>
            <a:r>
              <a:rPr lang="en-GB" dirty="0"/>
              <a:t>Also known as first-in-first-out (FIFO)</a:t>
            </a:r>
          </a:p>
          <a:p>
            <a:pPr lvl="1"/>
            <a:r>
              <a:rPr lang="en-GB" dirty="0"/>
              <a:t>Used for long-term scheduling by old batch systems </a:t>
            </a:r>
          </a:p>
          <a:p>
            <a:pPr lvl="1"/>
            <a:r>
              <a:rPr lang="en-GB" dirty="0"/>
              <a:t>The ready queue needs to keep track of the task order. </a:t>
            </a:r>
          </a:p>
          <a:p>
            <a:pPr lvl="5"/>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p_first</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p_CB</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p_lnk</a:t>
            </a:r>
            <a:r>
              <a:rPr lang="en-US" dirty="0">
                <a:latin typeface="Consolas" panose="020B0609020204030204" pitchFamily="49" charset="0"/>
                <a:cs typeface="Consolas" panose="020B0609020204030204" pitchFamily="49" charset="0"/>
              </a:rPr>
              <a:t>;</a:t>
            </a:r>
          </a:p>
          <a:p>
            <a:pPr lvl="5"/>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p_CB</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p_lnk</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p_first</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p_lnk</a:t>
            </a:r>
            <a:r>
              <a:rPr lang="en-US" dirty="0">
                <a:latin typeface="Consolas" panose="020B0609020204030204" pitchFamily="49" charset="0"/>
                <a:cs typeface="Consolas" panose="020B0609020204030204" pitchFamily="49" charset="0"/>
              </a:rPr>
              <a:t>;</a:t>
            </a:r>
          </a:p>
          <a:p>
            <a:pPr lvl="4"/>
            <a:r>
              <a:rPr lang="en-GB" dirty="0"/>
              <a:t>Not really suitable for interactive systems:</a:t>
            </a:r>
          </a:p>
          <a:p>
            <a:pPr lvl="5"/>
            <a:r>
              <a:rPr lang="en-GB" dirty="0"/>
              <a:t>Poor responsiveness and fairness</a:t>
            </a:r>
          </a:p>
          <a:p>
            <a:pPr lvl="5"/>
            <a:r>
              <a:rPr lang="en-GB" dirty="0"/>
              <a:t>Unpredictable</a:t>
            </a:r>
          </a:p>
          <a:p>
            <a:pPr lvl="5"/>
            <a:r>
              <a:rPr lang="en-GB" dirty="0"/>
              <a:t>Tends to starve short I/O-bound processes</a:t>
            </a:r>
          </a:p>
          <a:p>
            <a:pPr lvl="5"/>
            <a:r>
              <a:rPr lang="en-GB" dirty="0"/>
              <a:t>Convoy Effect</a:t>
            </a:r>
          </a:p>
          <a:p>
            <a:pPr lvl="4"/>
            <a:r>
              <a:rPr lang="en-GB" dirty="0"/>
              <a:t>Could be used as a sub-component in the queue</a:t>
            </a:r>
            <a:endParaRPr lang="en-US" dirty="0"/>
          </a:p>
        </p:txBody>
      </p:sp>
    </p:spTree>
    <p:extLst>
      <p:ext uri="{BB962C8B-B14F-4D97-AF65-F5344CB8AC3E}">
        <p14:creationId xmlns:p14="http://schemas.microsoft.com/office/powerpoint/2010/main" val="85194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Non-</a:t>
            </a:r>
            <a:r>
              <a:rPr lang="en-GB" dirty="0" err="1"/>
              <a:t>Preemptive</a:t>
            </a:r>
            <a:r>
              <a:rPr lang="en-GB" dirty="0"/>
              <a:t> Algorithms</a:t>
            </a:r>
            <a:endParaRPr lang="en-US" dirty="0"/>
          </a:p>
        </p:txBody>
      </p:sp>
      <p:sp>
        <p:nvSpPr>
          <p:cNvPr id="2" name="Content Placeholder 1"/>
          <p:cNvSpPr>
            <a:spLocks noGrp="1"/>
          </p:cNvSpPr>
          <p:nvPr>
            <p:ph idx="1"/>
          </p:nvPr>
        </p:nvSpPr>
        <p:spPr/>
        <p:txBody>
          <a:bodyPr/>
          <a:lstStyle/>
          <a:p>
            <a:r>
              <a:rPr lang="en-GB" b="1" dirty="0"/>
              <a:t>Shortest job first (SJF) </a:t>
            </a:r>
          </a:p>
          <a:p>
            <a:pPr lvl="1"/>
            <a:r>
              <a:rPr lang="en-GB" dirty="0"/>
              <a:t>Also known as shortest process next (SPN) or shortest job next (SJN)</a:t>
            </a:r>
          </a:p>
          <a:p>
            <a:pPr lvl="1"/>
            <a:r>
              <a:rPr lang="en-GB" dirty="0"/>
              <a:t>Dispatches process with shortest execution time</a:t>
            </a:r>
          </a:p>
          <a:p>
            <a:pPr lvl="1"/>
            <a:r>
              <a:rPr lang="en-GB" dirty="0"/>
              <a:t>To counteract the Convoy Effect, favours short processes</a:t>
            </a:r>
          </a:p>
          <a:p>
            <a:pPr lvl="1"/>
            <a:r>
              <a:rPr lang="en-GB" dirty="0"/>
              <a:t>Minimizes the average waiting time</a:t>
            </a:r>
          </a:p>
          <a:p>
            <a:pPr lvl="1"/>
            <a:r>
              <a:rPr lang="en-GB" dirty="0"/>
              <a:t>What if short processes keep coming?</a:t>
            </a:r>
          </a:p>
          <a:p>
            <a:pPr lvl="5"/>
            <a:r>
              <a:rPr lang="en-GB" sz="2000" dirty="0"/>
              <a:t>Starves long processes</a:t>
            </a:r>
          </a:p>
          <a:p>
            <a:pPr lvl="4"/>
            <a:r>
              <a:rPr lang="en-GB" dirty="0"/>
              <a:t>Also, how do you predict the execution time of the process?</a:t>
            </a:r>
          </a:p>
          <a:p>
            <a:pPr lvl="5"/>
            <a:r>
              <a:rPr lang="en-GB" sz="2000" dirty="0"/>
              <a:t>Usually you can’t, you can estimate</a:t>
            </a:r>
          </a:p>
          <a:p>
            <a:pPr lvl="5"/>
            <a:r>
              <a:rPr lang="en-GB" sz="2000" dirty="0"/>
              <a:t>Exponentially weighted averaging</a:t>
            </a:r>
          </a:p>
        </p:txBody>
      </p:sp>
    </p:spTree>
    <p:extLst>
      <p:ext uri="{BB962C8B-B14F-4D97-AF65-F5344CB8AC3E}">
        <p14:creationId xmlns:p14="http://schemas.microsoft.com/office/powerpoint/2010/main" val="2204652834"/>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5A5C1BE65173D647975D08D04557E024" ma:contentTypeVersion="3" ma:contentTypeDescription="Upload an image or a photograph." ma:contentTypeScope="" ma:versionID="4e02033e9a8407b55ee482baa8e8773d">
  <xsd:schema xmlns:xsd="http://www.w3.org/2001/XMLSchema" xmlns:xs="http://www.w3.org/2001/XMLSchema" xmlns:p="http://schemas.microsoft.com/office/2006/metadata/properties" xmlns:ns1="http://schemas.microsoft.com/sharepoint/v3" xmlns:ns2="f2ad5090-61a8-4b8c-ab70-68f4ff4d1933" targetNamespace="http://schemas.microsoft.com/office/2006/metadata/properties" ma:root="true" ma:fieldsID="56baf7bb33d679821ced92383ddba583" ns1:_="" ns2:_="">
    <xsd:import namespace="http://schemas.microsoft.com/sharepoint/v3"/>
    <xsd:import namespace="f2ad5090-61a8-4b8c-ab70-68f4ff4d193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AlternateThumbnailUrl xmlns="http://schemas.microsoft.com/sharepoint/v3">
      <Url xsi:nil="true"/>
      <Description xsi:nil="true"/>
    </AlternateThumbnailUrl>
    <ImageCreateDate xmlns="http://schemas.microsoft.com/sharepoint/v3" xsi:nil="true"/>
    <Description xmlns="http://schemas.microsoft.com/sharepoint/v3" xsi:nil="true"/>
    <_dlc_DocId xmlns="f2ad5090-61a8-4b8c-ab70-68f4ff4d1933">ARM-ECM-0151353</_dlc_DocId>
    <_dlc_DocIdUrl xmlns="f2ad5090-61a8-4b8c-ab70-68f4ff4d1933">
      <Url>http://teamsites.arm.com/sites/marketing/branding/_layouts/DocIdRedir.aspx?ID=ARM-ECM-0151353</Url>
      <Description>ARM-ECM-0151353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FEA05E-38D0-44EA-8B8D-2375FC6AA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CB23D7-89E5-42FF-A5EB-008A06AB37C7}">
  <ds:schemaRefs>
    <ds:schemaRef ds:uri="http://schemas.microsoft.com/sharepoint/events"/>
  </ds:schemaRefs>
</ds:datastoreItem>
</file>

<file path=customXml/itemProps3.xml><?xml version="1.0" encoding="utf-8"?>
<ds:datastoreItem xmlns:ds="http://schemas.openxmlformats.org/officeDocument/2006/customXml" ds:itemID="{AE6E82D6-7FB8-4D99-A7B6-3C5BB1D894B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dcmitype/"/>
    <ds:schemaRef ds:uri="http://schemas.microsoft.com/sharepoint/v3"/>
    <ds:schemaRef ds:uri="f2ad5090-61a8-4b8c-ab70-68f4ff4d1933"/>
    <ds:schemaRef ds:uri="http://schemas.openxmlformats.org/package/2006/metadata/core-properties"/>
    <ds:schemaRef ds:uri="http://www.w3.org/XML/1998/namespace"/>
    <ds:schemaRef ds:uri="http://purl.org/dc/terms/"/>
  </ds:schemaRefs>
</ds:datastoreItem>
</file>

<file path=customXml/itemProps4.xml><?xml version="1.0" encoding="utf-8"?>
<ds:datastoreItem xmlns:ds="http://schemas.openxmlformats.org/officeDocument/2006/customXml" ds:itemID="{9C777C69-0744-4BF3-8514-FB149EBD2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Arm_2021</Template>
  <TotalTime>6977</TotalTime>
  <Words>4625</Words>
  <Application>Microsoft Office PowerPoint</Application>
  <PresentationFormat>Custom</PresentationFormat>
  <Paragraphs>455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Consolas</vt:lpstr>
      <vt:lpstr>Wingdings</vt:lpstr>
      <vt:lpstr>Arm_PPT_Public</vt:lpstr>
      <vt:lpstr>Scheduling</vt:lpstr>
      <vt:lpstr>Previous</vt:lpstr>
      <vt:lpstr>Current Module</vt:lpstr>
      <vt:lpstr>Process State Model</vt:lpstr>
      <vt:lpstr>Levels of Scheduling</vt:lpstr>
      <vt:lpstr>What Makes a Good Scheduling Algorithm</vt:lpstr>
      <vt:lpstr>Behaviour Patterns of Processes</vt:lpstr>
      <vt:lpstr>Non-Preemptive Algorithms</vt:lpstr>
      <vt:lpstr>Non-Preemptive Algorithms</vt:lpstr>
      <vt:lpstr>Exponentially Weighted Averaging </vt:lpstr>
      <vt:lpstr>Preemptive Algorithms</vt:lpstr>
      <vt:lpstr>Quantum Size</vt:lpstr>
      <vt:lpstr>Preemptive Algorithms</vt:lpstr>
      <vt:lpstr>How does priority help?</vt:lpstr>
      <vt:lpstr>Preemptive Algorithms</vt:lpstr>
      <vt:lpstr>A Feedback Example</vt:lpstr>
      <vt:lpstr>A Practical Problem: How To Evaluate The Performance</vt:lpstr>
      <vt:lpstr>Real-Time Scheduling</vt:lpstr>
      <vt:lpstr>Aperiodic Real-Time Scheduling</vt:lpstr>
      <vt:lpstr>Aperiodic Real-Time Scheduling</vt:lpstr>
      <vt:lpstr>Aperiodic Real-Time Scheduling</vt:lpstr>
      <vt:lpstr>Aperiodic Real-Time Scheduling</vt:lpstr>
      <vt:lpstr>Aperiodic Real-Time Scheduling</vt:lpstr>
      <vt:lpstr>Aperiodic Real-Time Scheduling</vt:lpstr>
      <vt:lpstr>All that we have discussed so far…</vt:lpstr>
      <vt:lpstr>Next</vt:lpstr>
    </vt:vector>
  </TitlesOfParts>
  <Company>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 Guan</dc:creator>
  <cp:lastModifiedBy>David Mackenzie</cp:lastModifiedBy>
  <cp:revision>252</cp:revision>
  <dcterms:created xsi:type="dcterms:W3CDTF">2014-05-28T16:14:06Z</dcterms:created>
  <dcterms:modified xsi:type="dcterms:W3CDTF">2021-10-15T12:54:52Z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0x010102005A5C1BE65173D647975D08D04557E024</vt:lpwstr>
  </property>
  <property fmtid="{D5CDD505-2E9C-101B-9397-08002B2CF9AE}" pid="3" name="_dlc_DocIdItemGuid">
    <vt:lpwstr>d0713a34-1062-48d0-aada-3b674e8d17e0</vt:lpwstr>
  </property>
  <property fmtid="{D5CDD505-2E9C-101B-9397-08002B2CF9AE}" pid="4" name="vti_description">
    <vt:lpwstr/>
  </property>
</Properties>
</file>