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5"/>
  </p:sldMasterIdLst>
  <p:notesMasterIdLst>
    <p:notesMasterId r:id="rId29"/>
  </p:notesMasterIdLst>
  <p:handoutMasterIdLst>
    <p:handoutMasterId r:id="rId30"/>
  </p:handoutMasterIdLst>
  <p:sldIdLst>
    <p:sldId id="256" r:id="rId6"/>
    <p:sldId id="276" r:id="rId7"/>
    <p:sldId id="277" r:id="rId8"/>
    <p:sldId id="278" r:id="rId9"/>
    <p:sldId id="279" r:id="rId10"/>
    <p:sldId id="280" r:id="rId11"/>
    <p:sldId id="290" r:id="rId12"/>
    <p:sldId id="282" r:id="rId13"/>
    <p:sldId id="283" r:id="rId14"/>
    <p:sldId id="284" r:id="rId15"/>
    <p:sldId id="285" r:id="rId16"/>
    <p:sldId id="287" r:id="rId17"/>
    <p:sldId id="288" r:id="rId18"/>
    <p:sldId id="289" r:id="rId19"/>
    <p:sldId id="291" r:id="rId20"/>
    <p:sldId id="292" r:id="rId21"/>
    <p:sldId id="293" r:id="rId22"/>
    <p:sldId id="294" r:id="rId23"/>
    <p:sldId id="295" r:id="rId24"/>
    <p:sldId id="296" r:id="rId25"/>
    <p:sldId id="286" r:id="rId26"/>
    <p:sldId id="297" r:id="rId27"/>
    <p:sldId id="281" r:id="rId28"/>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os="686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Jeff" initials="BRJ" lastIdx="2" clrIdx="0"/>
  <p:cmAuthor id="1" name="eploof" initials="ehp" lastIdx="68" clrIdx="1"/>
  <p:cmAuthor id="2" name="Stuart Waldron" initials="IH" lastIdx="0" clrIdx="2"/>
  <p:cmAuthor id="3" name="Stuart Waldron" initial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CAB"/>
    <a:srgbClr val="F2F2F2"/>
    <a:srgbClr val="FFFF66"/>
    <a:srgbClr val="FFC000"/>
    <a:srgbClr val="CCECFF"/>
    <a:srgbClr val="99CCFF"/>
    <a:srgbClr val="CCFF99"/>
    <a:srgbClr val="95B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FECE14-86BA-47AB-8256-3A40150BF629}" v="2" dt="2021-10-15T13:40:10.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62" autoAdjust="0"/>
    <p:restoredTop sz="76071" autoAdjust="0"/>
  </p:normalViewPr>
  <p:slideViewPr>
    <p:cSldViewPr snapToGrid="0">
      <p:cViewPr varScale="1">
        <p:scale>
          <a:sx n="86" d="100"/>
          <a:sy n="86" d="100"/>
        </p:scale>
        <p:origin x="1614" y="96"/>
      </p:cViewPr>
      <p:guideLst>
        <p:guide orient="horz"/>
        <p:guide pos="686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132" d="100"/>
          <a:sy n="132" d="100"/>
        </p:scale>
        <p:origin x="-338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ckenzie" userId="944de8d8-28df-4070-bad7-1e42c47c4ccc" providerId="ADAL" clId="{6BFECE14-86BA-47AB-8256-3A40150BF629}"/>
    <pc:docChg chg="custSel modSld">
      <pc:chgData name="David Mackenzie" userId="944de8d8-28df-4070-bad7-1e42c47c4ccc" providerId="ADAL" clId="{6BFECE14-86BA-47AB-8256-3A40150BF629}" dt="2021-10-15T13:40:10.642" v="23"/>
      <pc:docMkLst>
        <pc:docMk/>
      </pc:docMkLst>
      <pc:sldChg chg="addSp modSp mod modClrScheme chgLayout">
        <pc:chgData name="David Mackenzie" userId="944de8d8-28df-4070-bad7-1e42c47c4ccc" providerId="ADAL" clId="{6BFECE14-86BA-47AB-8256-3A40150BF629}" dt="2021-10-15T13:39:55.624" v="22" actId="700"/>
        <pc:sldMkLst>
          <pc:docMk/>
          <pc:sldMk cId="1550112299" sldId="256"/>
        </pc:sldMkLst>
        <pc:spChg chg="mod ord">
          <ac:chgData name="David Mackenzie" userId="944de8d8-28df-4070-bad7-1e42c47c4ccc" providerId="ADAL" clId="{6BFECE14-86BA-47AB-8256-3A40150BF629}" dt="2021-10-15T13:39:55.624" v="22" actId="700"/>
          <ac:spMkLst>
            <pc:docMk/>
            <pc:sldMk cId="1550112299" sldId="256"/>
            <ac:spMk id="2" creationId="{00000000-0000-0000-0000-000000000000}"/>
          </ac:spMkLst>
        </pc:spChg>
        <pc:spChg chg="mod ord">
          <ac:chgData name="David Mackenzie" userId="944de8d8-28df-4070-bad7-1e42c47c4ccc" providerId="ADAL" clId="{6BFECE14-86BA-47AB-8256-3A40150BF629}" dt="2021-10-15T13:39:55.624" v="22" actId="700"/>
          <ac:spMkLst>
            <pc:docMk/>
            <pc:sldMk cId="1550112299" sldId="256"/>
            <ac:spMk id="3" creationId="{00000000-0000-0000-0000-000000000000}"/>
          </ac:spMkLst>
        </pc:spChg>
        <pc:spChg chg="add mod ord">
          <ac:chgData name="David Mackenzie" userId="944de8d8-28df-4070-bad7-1e42c47c4ccc" providerId="ADAL" clId="{6BFECE14-86BA-47AB-8256-3A40150BF629}" dt="2021-10-15T13:39:55.624" v="22" actId="700"/>
          <ac:spMkLst>
            <pc:docMk/>
            <pc:sldMk cId="1550112299" sldId="256"/>
            <ac:spMk id="4" creationId="{E7722DE2-4080-4CAD-8F44-414BFE9E8BDE}"/>
          </ac:spMkLst>
        </pc:spChg>
        <pc:spChg chg="add mod ord">
          <ac:chgData name="David Mackenzie" userId="944de8d8-28df-4070-bad7-1e42c47c4ccc" providerId="ADAL" clId="{6BFECE14-86BA-47AB-8256-3A40150BF629}" dt="2021-10-15T13:39:55.624" v="22" actId="700"/>
          <ac:spMkLst>
            <pc:docMk/>
            <pc:sldMk cId="1550112299" sldId="256"/>
            <ac:spMk id="5" creationId="{582C681F-465D-48BA-AA8D-048C3E6B4051}"/>
          </ac:spMkLst>
        </pc:spChg>
        <pc:spChg chg="add mod ord">
          <ac:chgData name="David Mackenzie" userId="944de8d8-28df-4070-bad7-1e42c47c4ccc" providerId="ADAL" clId="{6BFECE14-86BA-47AB-8256-3A40150BF629}" dt="2021-10-15T13:39:55.624" v="22" actId="700"/>
          <ac:spMkLst>
            <pc:docMk/>
            <pc:sldMk cId="1550112299" sldId="256"/>
            <ac:spMk id="6" creationId="{154DF255-CBE4-4F0D-ACE3-B8C1792B2ABC}"/>
          </ac:spMkLst>
        </pc:spChg>
      </pc:sldChg>
      <pc:sldChg chg="modSp mod">
        <pc:chgData name="David Mackenzie" userId="944de8d8-28df-4070-bad7-1e42c47c4ccc" providerId="ADAL" clId="{6BFECE14-86BA-47AB-8256-3A40150BF629}" dt="2021-10-15T13:39:50.823" v="1" actId="27636"/>
        <pc:sldMkLst>
          <pc:docMk/>
          <pc:sldMk cId="4029775595" sldId="276"/>
        </pc:sldMkLst>
        <pc:spChg chg="mod">
          <ac:chgData name="David Mackenzie" userId="944de8d8-28df-4070-bad7-1e42c47c4ccc" providerId="ADAL" clId="{6BFECE14-86BA-47AB-8256-3A40150BF629}" dt="2021-10-15T13:39:50.706" v="0"/>
          <ac:spMkLst>
            <pc:docMk/>
            <pc:sldMk cId="4029775595" sldId="276"/>
            <ac:spMk id="2" creationId="{00000000-0000-0000-0000-000000000000}"/>
          </ac:spMkLst>
        </pc:spChg>
        <pc:spChg chg="mod">
          <ac:chgData name="David Mackenzie" userId="944de8d8-28df-4070-bad7-1e42c47c4ccc" providerId="ADAL" clId="{6BFECE14-86BA-47AB-8256-3A40150BF629}" dt="2021-10-15T13:39:50.823" v="1" actId="27636"/>
          <ac:spMkLst>
            <pc:docMk/>
            <pc:sldMk cId="4029775595" sldId="276"/>
            <ac:spMk id="3" creationId="{00000000-0000-0000-0000-000000000000}"/>
          </ac:spMkLst>
        </pc:spChg>
      </pc:sldChg>
      <pc:sldChg chg="modSp mod">
        <pc:chgData name="David Mackenzie" userId="944de8d8-28df-4070-bad7-1e42c47c4ccc" providerId="ADAL" clId="{6BFECE14-86BA-47AB-8256-3A40150BF629}" dt="2021-10-15T13:39:50.825" v="2" actId="27636"/>
        <pc:sldMkLst>
          <pc:docMk/>
          <pc:sldMk cId="3531608902" sldId="277"/>
        </pc:sldMkLst>
        <pc:spChg chg="mod">
          <ac:chgData name="David Mackenzie" userId="944de8d8-28df-4070-bad7-1e42c47c4ccc" providerId="ADAL" clId="{6BFECE14-86BA-47AB-8256-3A40150BF629}" dt="2021-10-15T13:39:50.825" v="2" actId="27636"/>
          <ac:spMkLst>
            <pc:docMk/>
            <pc:sldMk cId="3531608902" sldId="277"/>
            <ac:spMk id="3" creationId="{00000000-0000-0000-0000-000000000000}"/>
          </ac:spMkLst>
        </pc:spChg>
      </pc:sldChg>
      <pc:sldChg chg="modSp mod">
        <pc:chgData name="David Mackenzie" userId="944de8d8-28df-4070-bad7-1e42c47c4ccc" providerId="ADAL" clId="{6BFECE14-86BA-47AB-8256-3A40150BF629}" dt="2021-10-15T13:39:50.826" v="3" actId="27636"/>
        <pc:sldMkLst>
          <pc:docMk/>
          <pc:sldMk cId="370948890" sldId="278"/>
        </pc:sldMkLst>
        <pc:spChg chg="mod">
          <ac:chgData name="David Mackenzie" userId="944de8d8-28df-4070-bad7-1e42c47c4ccc" providerId="ADAL" clId="{6BFECE14-86BA-47AB-8256-3A40150BF629}" dt="2021-10-15T13:39:50.826" v="3" actId="27636"/>
          <ac:spMkLst>
            <pc:docMk/>
            <pc:sldMk cId="370948890" sldId="278"/>
            <ac:spMk id="3" creationId="{00000000-0000-0000-0000-000000000000}"/>
          </ac:spMkLst>
        </pc:spChg>
      </pc:sldChg>
      <pc:sldChg chg="modSp mod">
        <pc:chgData name="David Mackenzie" userId="944de8d8-28df-4070-bad7-1e42c47c4ccc" providerId="ADAL" clId="{6BFECE14-86BA-47AB-8256-3A40150BF629}" dt="2021-10-15T13:39:50.829" v="4" actId="27636"/>
        <pc:sldMkLst>
          <pc:docMk/>
          <pc:sldMk cId="4050685004" sldId="279"/>
        </pc:sldMkLst>
        <pc:spChg chg="mod">
          <ac:chgData name="David Mackenzie" userId="944de8d8-28df-4070-bad7-1e42c47c4ccc" providerId="ADAL" clId="{6BFECE14-86BA-47AB-8256-3A40150BF629}" dt="2021-10-15T13:39:50.829" v="4" actId="27636"/>
          <ac:spMkLst>
            <pc:docMk/>
            <pc:sldMk cId="4050685004" sldId="279"/>
            <ac:spMk id="3" creationId="{00000000-0000-0000-0000-000000000000}"/>
          </ac:spMkLst>
        </pc:spChg>
      </pc:sldChg>
      <pc:sldChg chg="modSp mod">
        <pc:chgData name="David Mackenzie" userId="944de8d8-28df-4070-bad7-1e42c47c4ccc" providerId="ADAL" clId="{6BFECE14-86BA-47AB-8256-3A40150BF629}" dt="2021-10-15T13:39:50.831" v="5" actId="27636"/>
        <pc:sldMkLst>
          <pc:docMk/>
          <pc:sldMk cId="740393804" sldId="280"/>
        </pc:sldMkLst>
        <pc:spChg chg="mod">
          <ac:chgData name="David Mackenzie" userId="944de8d8-28df-4070-bad7-1e42c47c4ccc" providerId="ADAL" clId="{6BFECE14-86BA-47AB-8256-3A40150BF629}" dt="2021-10-15T13:39:50.831" v="5" actId="27636"/>
          <ac:spMkLst>
            <pc:docMk/>
            <pc:sldMk cId="740393804" sldId="280"/>
            <ac:spMk id="3" creationId="{00000000-0000-0000-0000-000000000000}"/>
          </ac:spMkLst>
        </pc:spChg>
      </pc:sldChg>
      <pc:sldChg chg="modSp mod">
        <pc:chgData name="David Mackenzie" userId="944de8d8-28df-4070-bad7-1e42c47c4ccc" providerId="ADAL" clId="{6BFECE14-86BA-47AB-8256-3A40150BF629}" dt="2021-10-15T13:39:50.875" v="21" actId="27636"/>
        <pc:sldMkLst>
          <pc:docMk/>
          <pc:sldMk cId="1884780135" sldId="281"/>
        </pc:sldMkLst>
        <pc:spChg chg="mod">
          <ac:chgData name="David Mackenzie" userId="944de8d8-28df-4070-bad7-1e42c47c4ccc" providerId="ADAL" clId="{6BFECE14-86BA-47AB-8256-3A40150BF629}" dt="2021-10-15T13:39:50.706" v="0"/>
          <ac:spMkLst>
            <pc:docMk/>
            <pc:sldMk cId="1884780135" sldId="281"/>
            <ac:spMk id="2" creationId="{00000000-0000-0000-0000-000000000000}"/>
          </ac:spMkLst>
        </pc:spChg>
        <pc:spChg chg="mod">
          <ac:chgData name="David Mackenzie" userId="944de8d8-28df-4070-bad7-1e42c47c4ccc" providerId="ADAL" clId="{6BFECE14-86BA-47AB-8256-3A40150BF629}" dt="2021-10-15T13:39:50.875" v="21" actId="27636"/>
          <ac:spMkLst>
            <pc:docMk/>
            <pc:sldMk cId="1884780135" sldId="281"/>
            <ac:spMk id="3" creationId="{00000000-0000-0000-0000-000000000000}"/>
          </ac:spMkLst>
        </pc:spChg>
      </pc:sldChg>
      <pc:sldChg chg="modSp mod">
        <pc:chgData name="David Mackenzie" userId="944de8d8-28df-4070-bad7-1e42c47c4ccc" providerId="ADAL" clId="{6BFECE14-86BA-47AB-8256-3A40150BF629}" dt="2021-10-15T13:39:50.839" v="7" actId="27636"/>
        <pc:sldMkLst>
          <pc:docMk/>
          <pc:sldMk cId="2806312087" sldId="282"/>
        </pc:sldMkLst>
        <pc:spChg chg="mod">
          <ac:chgData name="David Mackenzie" userId="944de8d8-28df-4070-bad7-1e42c47c4ccc" providerId="ADAL" clId="{6BFECE14-86BA-47AB-8256-3A40150BF629}" dt="2021-10-15T13:39:50.839" v="7" actId="27636"/>
          <ac:spMkLst>
            <pc:docMk/>
            <pc:sldMk cId="2806312087" sldId="282"/>
            <ac:spMk id="2" creationId="{00000000-0000-0000-0000-000000000000}"/>
          </ac:spMkLst>
        </pc:spChg>
        <pc:spChg chg="mod">
          <ac:chgData name="David Mackenzie" userId="944de8d8-28df-4070-bad7-1e42c47c4ccc" providerId="ADAL" clId="{6BFECE14-86BA-47AB-8256-3A40150BF629}" dt="2021-10-15T13:39:50.706" v="0"/>
          <ac:spMkLst>
            <pc:docMk/>
            <pc:sldMk cId="2806312087" sldId="282"/>
            <ac:spMk id="3" creationId="{00000000-0000-0000-0000-000000000000}"/>
          </ac:spMkLst>
        </pc:spChg>
      </pc:sldChg>
      <pc:sldChg chg="modSp mod">
        <pc:chgData name="David Mackenzie" userId="944de8d8-28df-4070-bad7-1e42c47c4ccc" providerId="ADAL" clId="{6BFECE14-86BA-47AB-8256-3A40150BF629}" dt="2021-10-15T13:39:50.841" v="8" actId="27636"/>
        <pc:sldMkLst>
          <pc:docMk/>
          <pc:sldMk cId="3287797134" sldId="283"/>
        </pc:sldMkLst>
        <pc:spChg chg="mod">
          <ac:chgData name="David Mackenzie" userId="944de8d8-28df-4070-bad7-1e42c47c4ccc" providerId="ADAL" clId="{6BFECE14-86BA-47AB-8256-3A40150BF629}" dt="2021-10-15T13:39:50.841" v="8" actId="27636"/>
          <ac:spMkLst>
            <pc:docMk/>
            <pc:sldMk cId="3287797134" sldId="283"/>
            <ac:spMk id="211970" creationId="{00000000-0000-0000-0000-000000000000}"/>
          </ac:spMkLst>
        </pc:spChg>
      </pc:sldChg>
      <pc:sldChg chg="modSp mod">
        <pc:chgData name="David Mackenzie" userId="944de8d8-28df-4070-bad7-1e42c47c4ccc" providerId="ADAL" clId="{6BFECE14-86BA-47AB-8256-3A40150BF629}" dt="2021-10-15T13:39:50.843" v="9" actId="27636"/>
        <pc:sldMkLst>
          <pc:docMk/>
          <pc:sldMk cId="3077986630" sldId="284"/>
        </pc:sldMkLst>
        <pc:spChg chg="mod">
          <ac:chgData name="David Mackenzie" userId="944de8d8-28df-4070-bad7-1e42c47c4ccc" providerId="ADAL" clId="{6BFECE14-86BA-47AB-8256-3A40150BF629}" dt="2021-10-15T13:39:50.843" v="9" actId="27636"/>
          <ac:spMkLst>
            <pc:docMk/>
            <pc:sldMk cId="3077986630" sldId="284"/>
            <ac:spMk id="214018" creationId="{00000000-0000-0000-0000-000000000000}"/>
          </ac:spMkLst>
        </pc:spChg>
      </pc:sldChg>
      <pc:sldChg chg="modSp mod">
        <pc:chgData name="David Mackenzie" userId="944de8d8-28df-4070-bad7-1e42c47c4ccc" providerId="ADAL" clId="{6BFECE14-86BA-47AB-8256-3A40150BF629}" dt="2021-10-15T13:39:50.845" v="10" actId="27636"/>
        <pc:sldMkLst>
          <pc:docMk/>
          <pc:sldMk cId="707303443" sldId="285"/>
        </pc:sldMkLst>
        <pc:spChg chg="mod">
          <ac:chgData name="David Mackenzie" userId="944de8d8-28df-4070-bad7-1e42c47c4ccc" providerId="ADAL" clId="{6BFECE14-86BA-47AB-8256-3A40150BF629}" dt="2021-10-15T13:39:50.845" v="10" actId="27636"/>
          <ac:spMkLst>
            <pc:docMk/>
            <pc:sldMk cId="707303443" sldId="285"/>
            <ac:spMk id="204802" creationId="{00000000-0000-0000-0000-000000000000}"/>
          </ac:spMkLst>
        </pc:spChg>
      </pc:sldChg>
      <pc:sldChg chg="modSp mod">
        <pc:chgData name="David Mackenzie" userId="944de8d8-28df-4070-bad7-1e42c47c4ccc" providerId="ADAL" clId="{6BFECE14-86BA-47AB-8256-3A40150BF629}" dt="2021-10-15T13:40:10.642" v="23"/>
        <pc:sldMkLst>
          <pc:docMk/>
          <pc:sldMk cId="688465966" sldId="286"/>
        </pc:sldMkLst>
        <pc:spChg chg="mod">
          <ac:chgData name="David Mackenzie" userId="944de8d8-28df-4070-bad7-1e42c47c4ccc" providerId="ADAL" clId="{6BFECE14-86BA-47AB-8256-3A40150BF629}" dt="2021-10-15T13:39:50.870" v="19" actId="27636"/>
          <ac:spMkLst>
            <pc:docMk/>
            <pc:sldMk cId="688465966" sldId="286"/>
            <ac:spMk id="2" creationId="{00000000-0000-0000-0000-000000000000}"/>
          </ac:spMkLst>
        </pc:spChg>
        <pc:spChg chg="mod">
          <ac:chgData name="David Mackenzie" userId="944de8d8-28df-4070-bad7-1e42c47c4ccc" providerId="ADAL" clId="{6BFECE14-86BA-47AB-8256-3A40150BF629}" dt="2021-10-15T13:40:10.642" v="23"/>
          <ac:spMkLst>
            <pc:docMk/>
            <pc:sldMk cId="688465966" sldId="286"/>
            <ac:spMk id="3" creationId="{00000000-0000-0000-0000-000000000000}"/>
          </ac:spMkLst>
        </pc:spChg>
      </pc:sldChg>
      <pc:sldChg chg="modSp mod modNotes">
        <pc:chgData name="David Mackenzie" userId="944de8d8-28df-4070-bad7-1e42c47c4ccc" providerId="ADAL" clId="{6BFECE14-86BA-47AB-8256-3A40150BF629}" dt="2021-10-15T13:39:50.848" v="11" actId="27636"/>
        <pc:sldMkLst>
          <pc:docMk/>
          <pc:sldMk cId="1289937961" sldId="287"/>
        </pc:sldMkLst>
        <pc:spChg chg="mod">
          <ac:chgData name="David Mackenzie" userId="944de8d8-28df-4070-bad7-1e42c47c4ccc" providerId="ADAL" clId="{6BFECE14-86BA-47AB-8256-3A40150BF629}" dt="2021-10-15T13:39:50.848" v="11" actId="27636"/>
          <ac:spMkLst>
            <pc:docMk/>
            <pc:sldMk cId="1289937961" sldId="287"/>
            <ac:spMk id="217090" creationId="{00000000-0000-0000-0000-000000000000}"/>
          </ac:spMkLst>
        </pc:spChg>
        <pc:spChg chg="mod">
          <ac:chgData name="David Mackenzie" userId="944de8d8-28df-4070-bad7-1e42c47c4ccc" providerId="ADAL" clId="{6BFECE14-86BA-47AB-8256-3A40150BF629}" dt="2021-10-15T13:39:50.706" v="0"/>
          <ac:spMkLst>
            <pc:docMk/>
            <pc:sldMk cId="1289937961" sldId="287"/>
            <ac:spMk id="217091" creationId="{00000000-0000-0000-0000-000000000000}"/>
          </ac:spMkLst>
        </pc:spChg>
      </pc:sldChg>
      <pc:sldChg chg="modSp mod">
        <pc:chgData name="David Mackenzie" userId="944de8d8-28df-4070-bad7-1e42c47c4ccc" providerId="ADAL" clId="{6BFECE14-86BA-47AB-8256-3A40150BF629}" dt="2021-10-15T13:39:50.850" v="12" actId="27636"/>
        <pc:sldMkLst>
          <pc:docMk/>
          <pc:sldMk cId="1227671906" sldId="288"/>
        </pc:sldMkLst>
        <pc:spChg chg="mod">
          <ac:chgData name="David Mackenzie" userId="944de8d8-28df-4070-bad7-1e42c47c4ccc" providerId="ADAL" clId="{6BFECE14-86BA-47AB-8256-3A40150BF629}" dt="2021-10-15T13:39:50.850" v="12" actId="27636"/>
          <ac:spMkLst>
            <pc:docMk/>
            <pc:sldMk cId="1227671906" sldId="288"/>
            <ac:spMk id="179202" creationId="{00000000-0000-0000-0000-000000000000}"/>
          </ac:spMkLst>
        </pc:spChg>
      </pc:sldChg>
      <pc:sldChg chg="modSp mod">
        <pc:chgData name="David Mackenzie" userId="944de8d8-28df-4070-bad7-1e42c47c4ccc" providerId="ADAL" clId="{6BFECE14-86BA-47AB-8256-3A40150BF629}" dt="2021-10-15T13:39:50.852" v="13" actId="27636"/>
        <pc:sldMkLst>
          <pc:docMk/>
          <pc:sldMk cId="4292080167" sldId="289"/>
        </pc:sldMkLst>
        <pc:spChg chg="mod">
          <ac:chgData name="David Mackenzie" userId="944de8d8-28df-4070-bad7-1e42c47c4ccc" providerId="ADAL" clId="{6BFECE14-86BA-47AB-8256-3A40150BF629}" dt="2021-10-15T13:39:50.852" v="13" actId="27636"/>
          <ac:spMkLst>
            <pc:docMk/>
            <pc:sldMk cId="4292080167" sldId="289"/>
            <ac:spMk id="223234" creationId="{00000000-0000-0000-0000-000000000000}"/>
          </ac:spMkLst>
        </pc:spChg>
      </pc:sldChg>
      <pc:sldChg chg="modSp mod">
        <pc:chgData name="David Mackenzie" userId="944de8d8-28df-4070-bad7-1e42c47c4ccc" providerId="ADAL" clId="{6BFECE14-86BA-47AB-8256-3A40150BF629}" dt="2021-10-15T13:39:50.836" v="6" actId="27636"/>
        <pc:sldMkLst>
          <pc:docMk/>
          <pc:sldMk cId="3515886237" sldId="290"/>
        </pc:sldMkLst>
        <pc:spChg chg="mod">
          <ac:chgData name="David Mackenzie" userId="944de8d8-28df-4070-bad7-1e42c47c4ccc" providerId="ADAL" clId="{6BFECE14-86BA-47AB-8256-3A40150BF629}" dt="2021-10-15T13:39:50.836" v="6" actId="27636"/>
          <ac:spMkLst>
            <pc:docMk/>
            <pc:sldMk cId="3515886237" sldId="290"/>
            <ac:spMk id="3" creationId="{00000000-0000-0000-0000-000000000000}"/>
          </ac:spMkLst>
        </pc:spChg>
      </pc:sldChg>
      <pc:sldChg chg="modSp mod">
        <pc:chgData name="David Mackenzie" userId="944de8d8-28df-4070-bad7-1e42c47c4ccc" providerId="ADAL" clId="{6BFECE14-86BA-47AB-8256-3A40150BF629}" dt="2021-10-15T13:39:50.855" v="14" actId="27636"/>
        <pc:sldMkLst>
          <pc:docMk/>
          <pc:sldMk cId="485157200" sldId="291"/>
        </pc:sldMkLst>
        <pc:spChg chg="mod">
          <ac:chgData name="David Mackenzie" userId="944de8d8-28df-4070-bad7-1e42c47c4ccc" providerId="ADAL" clId="{6BFECE14-86BA-47AB-8256-3A40150BF629}" dt="2021-10-15T13:39:50.855" v="14" actId="27636"/>
          <ac:spMkLst>
            <pc:docMk/>
            <pc:sldMk cId="485157200" sldId="291"/>
            <ac:spMk id="303106" creationId="{00000000-0000-0000-0000-000000000000}"/>
          </ac:spMkLst>
        </pc:spChg>
      </pc:sldChg>
      <pc:sldChg chg="modSp mod">
        <pc:chgData name="David Mackenzie" userId="944de8d8-28df-4070-bad7-1e42c47c4ccc" providerId="ADAL" clId="{6BFECE14-86BA-47AB-8256-3A40150BF629}" dt="2021-10-15T13:39:50.858" v="15" actId="27636"/>
        <pc:sldMkLst>
          <pc:docMk/>
          <pc:sldMk cId="1940923551" sldId="292"/>
        </pc:sldMkLst>
        <pc:spChg chg="mod">
          <ac:chgData name="David Mackenzie" userId="944de8d8-28df-4070-bad7-1e42c47c4ccc" providerId="ADAL" clId="{6BFECE14-86BA-47AB-8256-3A40150BF629}" dt="2021-10-15T13:39:50.858" v="15" actId="27636"/>
          <ac:spMkLst>
            <pc:docMk/>
            <pc:sldMk cId="1940923551" sldId="292"/>
            <ac:spMk id="340994" creationId="{00000000-0000-0000-0000-000000000000}"/>
          </ac:spMkLst>
        </pc:spChg>
      </pc:sldChg>
      <pc:sldChg chg="modSp mod">
        <pc:chgData name="David Mackenzie" userId="944de8d8-28df-4070-bad7-1e42c47c4ccc" providerId="ADAL" clId="{6BFECE14-86BA-47AB-8256-3A40150BF629}" dt="2021-10-15T13:39:50.860" v="16" actId="27636"/>
        <pc:sldMkLst>
          <pc:docMk/>
          <pc:sldMk cId="2254725441" sldId="293"/>
        </pc:sldMkLst>
        <pc:spChg chg="mod">
          <ac:chgData name="David Mackenzie" userId="944de8d8-28df-4070-bad7-1e42c47c4ccc" providerId="ADAL" clId="{6BFECE14-86BA-47AB-8256-3A40150BF629}" dt="2021-10-15T13:39:50.860" v="16" actId="27636"/>
          <ac:spMkLst>
            <pc:docMk/>
            <pc:sldMk cId="2254725441" sldId="293"/>
            <ac:spMk id="343042" creationId="{00000000-0000-0000-0000-000000000000}"/>
          </ac:spMkLst>
        </pc:spChg>
      </pc:sldChg>
      <pc:sldChg chg="modSp mod">
        <pc:chgData name="David Mackenzie" userId="944de8d8-28df-4070-bad7-1e42c47c4ccc" providerId="ADAL" clId="{6BFECE14-86BA-47AB-8256-3A40150BF629}" dt="2021-10-15T13:39:50.862" v="17" actId="27636"/>
        <pc:sldMkLst>
          <pc:docMk/>
          <pc:sldMk cId="546889151" sldId="294"/>
        </pc:sldMkLst>
        <pc:spChg chg="mod">
          <ac:chgData name="David Mackenzie" userId="944de8d8-28df-4070-bad7-1e42c47c4ccc" providerId="ADAL" clId="{6BFECE14-86BA-47AB-8256-3A40150BF629}" dt="2021-10-15T13:39:50.706" v="0"/>
          <ac:spMkLst>
            <pc:docMk/>
            <pc:sldMk cId="546889151" sldId="294"/>
            <ac:spMk id="17411" creationId="{00000000-0000-0000-0000-000000000000}"/>
          </ac:spMkLst>
        </pc:spChg>
        <pc:spChg chg="mod">
          <ac:chgData name="David Mackenzie" userId="944de8d8-28df-4070-bad7-1e42c47c4ccc" providerId="ADAL" clId="{6BFECE14-86BA-47AB-8256-3A40150BF629}" dt="2021-10-15T13:39:50.862" v="17" actId="27636"/>
          <ac:spMkLst>
            <pc:docMk/>
            <pc:sldMk cId="546889151" sldId="294"/>
            <ac:spMk id="348162" creationId="{00000000-0000-0000-0000-000000000000}"/>
          </ac:spMkLst>
        </pc:spChg>
      </pc:sldChg>
      <pc:sldChg chg="modSp">
        <pc:chgData name="David Mackenzie" userId="944de8d8-28df-4070-bad7-1e42c47c4ccc" providerId="ADAL" clId="{6BFECE14-86BA-47AB-8256-3A40150BF629}" dt="2021-10-15T13:39:50.706" v="0"/>
        <pc:sldMkLst>
          <pc:docMk/>
          <pc:sldMk cId="4116048853" sldId="295"/>
        </pc:sldMkLst>
        <pc:spChg chg="mod">
          <ac:chgData name="David Mackenzie" userId="944de8d8-28df-4070-bad7-1e42c47c4ccc" providerId="ADAL" clId="{6BFECE14-86BA-47AB-8256-3A40150BF629}" dt="2021-10-15T13:39:50.706" v="0"/>
          <ac:spMkLst>
            <pc:docMk/>
            <pc:sldMk cId="4116048853" sldId="295"/>
            <ac:spMk id="345090" creationId="{00000000-0000-0000-0000-000000000000}"/>
          </ac:spMkLst>
        </pc:spChg>
      </pc:sldChg>
      <pc:sldChg chg="modSp mod">
        <pc:chgData name="David Mackenzie" userId="944de8d8-28df-4070-bad7-1e42c47c4ccc" providerId="ADAL" clId="{6BFECE14-86BA-47AB-8256-3A40150BF629}" dt="2021-10-15T13:39:50.867" v="18" actId="27636"/>
        <pc:sldMkLst>
          <pc:docMk/>
          <pc:sldMk cId="2479092443" sldId="296"/>
        </pc:sldMkLst>
        <pc:spChg chg="mod">
          <ac:chgData name="David Mackenzie" userId="944de8d8-28df-4070-bad7-1e42c47c4ccc" providerId="ADAL" clId="{6BFECE14-86BA-47AB-8256-3A40150BF629}" dt="2021-10-15T13:39:50.867" v="18" actId="27636"/>
          <ac:spMkLst>
            <pc:docMk/>
            <pc:sldMk cId="2479092443" sldId="296"/>
            <ac:spMk id="4" creationId="{00000000-0000-0000-0000-000000000000}"/>
          </ac:spMkLst>
        </pc:spChg>
        <pc:spChg chg="mod">
          <ac:chgData name="David Mackenzie" userId="944de8d8-28df-4070-bad7-1e42c47c4ccc" providerId="ADAL" clId="{6BFECE14-86BA-47AB-8256-3A40150BF629}" dt="2021-10-15T13:39:50.706" v="0"/>
          <ac:spMkLst>
            <pc:docMk/>
            <pc:sldMk cId="2479092443" sldId="296"/>
            <ac:spMk id="5" creationId="{00000000-0000-0000-0000-000000000000}"/>
          </ac:spMkLst>
        </pc:spChg>
      </pc:sldChg>
      <pc:sldChg chg="modSp mod">
        <pc:chgData name="David Mackenzie" userId="944de8d8-28df-4070-bad7-1e42c47c4ccc" providerId="ADAL" clId="{6BFECE14-86BA-47AB-8256-3A40150BF629}" dt="2021-10-15T13:39:50.873" v="20" actId="27636"/>
        <pc:sldMkLst>
          <pc:docMk/>
          <pc:sldMk cId="1565668632" sldId="297"/>
        </pc:sldMkLst>
        <pc:spChg chg="mod">
          <ac:chgData name="David Mackenzie" userId="944de8d8-28df-4070-bad7-1e42c47c4ccc" providerId="ADAL" clId="{6BFECE14-86BA-47AB-8256-3A40150BF629}" dt="2021-10-15T13:39:50.873" v="20" actId="27636"/>
          <ac:spMkLst>
            <pc:docMk/>
            <pc:sldMk cId="1565668632" sldId="297"/>
            <ac:spMk id="4" creationId="{00000000-0000-0000-0000-000000000000}"/>
          </ac:spMkLst>
        </pc:spChg>
        <pc:spChg chg="mod">
          <ac:chgData name="David Mackenzie" userId="944de8d8-28df-4070-bad7-1e42c47c4ccc" providerId="ADAL" clId="{6BFECE14-86BA-47AB-8256-3A40150BF629}" dt="2021-10-15T13:39:50.706" v="0"/>
          <ac:spMkLst>
            <pc:docMk/>
            <pc:sldMk cId="1565668632" sldId="297"/>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2D30EF-8F20-0B47-8B5D-39A8BC29E860}" type="datetimeFigureOut">
              <a:rPr lang="en-US" smtClean="0"/>
              <a:pPr/>
              <a:t>10/15/2021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D7AEC5-6202-3E49-9724-6DF8556784EB}" type="slidenum">
              <a:rPr lang="en-US" smtClean="0"/>
              <a:pPr/>
              <a:t>‹#›</a:t>
            </a:fld>
            <a:endParaRPr lang="en-US"/>
          </a:p>
        </p:txBody>
      </p:sp>
    </p:spTree>
    <p:extLst>
      <p:ext uri="{BB962C8B-B14F-4D97-AF65-F5344CB8AC3E}">
        <p14:creationId xmlns:p14="http://schemas.microsoft.com/office/powerpoint/2010/main" val="1062686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DD36E-1E02-F241-9611-1F1D9EAAD326}" type="datetimeFigureOut">
              <a:rPr lang="en-US" smtClean="0"/>
              <a:pPr/>
              <a:t>10/15/2021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786E7-EDAB-724E-B5AE-1BDD6B8AC677}" type="slidenum">
              <a:rPr lang="en-US" smtClean="0"/>
              <a:pPr/>
              <a:t>‹#›</a:t>
            </a:fld>
            <a:endParaRPr lang="en-US"/>
          </a:p>
        </p:txBody>
      </p:sp>
    </p:spTree>
    <p:extLst>
      <p:ext uri="{BB962C8B-B14F-4D97-AF65-F5344CB8AC3E}">
        <p14:creationId xmlns:p14="http://schemas.microsoft.com/office/powerpoint/2010/main" val="13062683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module we learn about</a:t>
            </a:r>
            <a:r>
              <a:rPr lang="en-US" baseline="0" dirty="0"/>
              <a:t> performance evaluation and debugging a program created to run on the microcontroller with an operating system.</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a:t>
            </a:fld>
            <a:endParaRPr lang="en-US" dirty="0"/>
          </a:p>
        </p:txBody>
      </p:sp>
    </p:spTree>
    <p:extLst>
      <p:ext uri="{BB962C8B-B14F-4D97-AF65-F5344CB8AC3E}">
        <p14:creationId xmlns:p14="http://schemas.microsoft.com/office/powerpoint/2010/main" val="424813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A CFG consists of basic blocks (BB) and its edges. In BB, each instruction</a:t>
            </a:r>
            <a:r>
              <a:rPr lang="en-US" baseline="0" dirty="0"/>
              <a:t> is executed only once. If there is a jump/branch, the BB will be split into two. A subroutine call ends the basic block.</a:t>
            </a:r>
          </a:p>
          <a:p>
            <a:r>
              <a:rPr lang="en-US" baseline="0" dirty="0"/>
              <a:t>There can be relations with other BBs such as: Predecessors and Successors.</a:t>
            </a:r>
            <a:endParaRPr lang="en-US" dirty="0"/>
          </a:p>
        </p:txBody>
      </p:sp>
      <p:sp>
        <p:nvSpPr>
          <p:cNvPr id="4" name="Slide Number Placeholder 3"/>
          <p:cNvSpPr>
            <a:spLocks noGrp="1"/>
          </p:cNvSpPr>
          <p:nvPr>
            <p:ph type="sldNum" sz="quarter" idx="10"/>
          </p:nvPr>
        </p:nvSpPr>
        <p:spPr/>
        <p:txBody>
          <a:bodyPr/>
          <a:lstStyle/>
          <a:p>
            <a:fld id="{8DD7BB44-21F6-47B4-9C0F-22A4B2F4646F}" type="slidenum">
              <a:rPr lang="en-US" smtClean="0"/>
              <a:pPr/>
              <a:t>11</a:t>
            </a:fld>
            <a:endParaRPr lang="en-US"/>
          </a:p>
        </p:txBody>
      </p:sp>
    </p:spTree>
    <p:extLst>
      <p:ext uri="{BB962C8B-B14F-4D97-AF65-F5344CB8AC3E}">
        <p14:creationId xmlns:p14="http://schemas.microsoft.com/office/powerpoint/2010/main" val="2710597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Each subroutine</a:t>
            </a:r>
            <a:r>
              <a:rPr lang="en-US" baseline="0" dirty="0"/>
              <a:t> is represented by a node. A subroutine call from A to B is represented by an edge.</a:t>
            </a:r>
          </a:p>
          <a:p>
            <a:r>
              <a:rPr lang="en-US" baseline="0" dirty="0"/>
              <a:t>Each ISR is a node.</a:t>
            </a:r>
          </a:p>
          <a:p>
            <a:endParaRPr lang="en-US" dirty="0"/>
          </a:p>
        </p:txBody>
      </p:sp>
      <p:sp>
        <p:nvSpPr>
          <p:cNvPr id="4" name="Slide Number Placeholder 3"/>
          <p:cNvSpPr>
            <a:spLocks noGrp="1"/>
          </p:cNvSpPr>
          <p:nvPr>
            <p:ph type="sldNum" sz="quarter" idx="10"/>
          </p:nvPr>
        </p:nvSpPr>
        <p:spPr/>
        <p:txBody>
          <a:bodyPr/>
          <a:lstStyle/>
          <a:p>
            <a:fld id="{8DD7BB44-21F6-47B4-9C0F-22A4B2F4646F}" type="slidenum">
              <a:rPr lang="en-US" smtClean="0"/>
              <a:pPr/>
              <a:t>12</a:t>
            </a:fld>
            <a:endParaRPr lang="en-US"/>
          </a:p>
        </p:txBody>
      </p:sp>
    </p:spTree>
    <p:extLst>
      <p:ext uri="{BB962C8B-B14F-4D97-AF65-F5344CB8AC3E}">
        <p14:creationId xmlns:p14="http://schemas.microsoft.com/office/powerpoint/2010/main" val="183929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Static timing analysis procedure involves:</a:t>
            </a:r>
          </a:p>
          <a:p>
            <a:pPr marL="171450" indent="-171450">
              <a:buFont typeface="Arial"/>
              <a:buChar char="•"/>
            </a:pPr>
            <a:r>
              <a:rPr lang="en-US" dirty="0"/>
              <a:t>Examining the source code, assembly code</a:t>
            </a:r>
          </a:p>
          <a:p>
            <a:pPr marL="171450" indent="-171450">
              <a:buFont typeface="Arial"/>
              <a:buChar char="•"/>
            </a:pPr>
            <a:r>
              <a:rPr lang="en-US" dirty="0"/>
              <a:t>Forming BB and CFG graph with basic BB</a:t>
            </a:r>
          </a:p>
          <a:p>
            <a:pPr marL="171450" indent="-171450">
              <a:buFont typeface="Arial"/>
              <a:buChar char="•"/>
            </a:pPr>
            <a:r>
              <a:rPr lang="en-US" dirty="0"/>
              <a:t>Computing the timing for each BB by adding the</a:t>
            </a:r>
            <a:r>
              <a:rPr lang="en-US" baseline="0" dirty="0"/>
              <a:t> instruction cycle time.</a:t>
            </a:r>
          </a:p>
          <a:p>
            <a:pPr marL="171450" indent="-171450">
              <a:buFont typeface="Arial"/>
              <a:buChar char="•"/>
            </a:pPr>
            <a:r>
              <a:rPr lang="en-US" baseline="0" dirty="0"/>
              <a:t>Evaluate the various paths of execution to compute:</a:t>
            </a:r>
          </a:p>
          <a:p>
            <a:pPr lvl="1"/>
            <a:r>
              <a:rPr lang="en-US" dirty="0"/>
              <a:t>Best and worst-case times for function </a:t>
            </a:r>
          </a:p>
          <a:p>
            <a:pPr lvl="1"/>
            <a:r>
              <a:rPr lang="en-US" dirty="0"/>
              <a:t>Deal with control-flow complexity</a:t>
            </a:r>
          </a:p>
          <a:p>
            <a:pPr lvl="1"/>
            <a:r>
              <a:rPr lang="en-US" dirty="0"/>
              <a:t>For code in conditional region (if-then-else), </a:t>
            </a:r>
          </a:p>
          <a:p>
            <a:pPr lvl="3"/>
            <a:r>
              <a:rPr lang="en-US" dirty="0"/>
              <a:t>If control-flow path is known, calculate exact time for path</a:t>
            </a:r>
          </a:p>
          <a:p>
            <a:pPr lvl="3"/>
            <a:r>
              <a:rPr lang="en-US" dirty="0"/>
              <a:t>If control-flow path is unknown, </a:t>
            </a:r>
            <a:r>
              <a:rPr lang="en-US" i="1" dirty="0"/>
              <a:t>bound </a:t>
            </a:r>
            <a:r>
              <a:rPr lang="en-US" dirty="0"/>
              <a:t>the time: choose the larger time for WCET, the smaller for BCET</a:t>
            </a:r>
          </a:p>
          <a:p>
            <a:pPr lvl="2"/>
            <a:r>
              <a:rPr lang="en-US" dirty="0"/>
              <a:t>           For code in loop, use the exact number of iterations (if known) or else try to derive a bound (minimum and maximum)</a:t>
            </a:r>
          </a:p>
          <a:p>
            <a:pPr marL="628650" lvl="1" indent="-171450">
              <a:buFont typeface="Arial"/>
              <a:buChar char="•"/>
            </a:pPr>
            <a:endParaRPr lang="en-US" dirty="0"/>
          </a:p>
        </p:txBody>
      </p:sp>
      <p:sp>
        <p:nvSpPr>
          <p:cNvPr id="4" name="Slide Number Placeholder 3"/>
          <p:cNvSpPr>
            <a:spLocks noGrp="1"/>
          </p:cNvSpPr>
          <p:nvPr>
            <p:ph type="sldNum" sz="quarter" idx="10"/>
          </p:nvPr>
        </p:nvSpPr>
        <p:spPr/>
        <p:txBody>
          <a:bodyPr/>
          <a:lstStyle/>
          <a:p>
            <a:fld id="{8DD7BB44-21F6-47B4-9C0F-22A4B2F4646F}" type="slidenum">
              <a:rPr lang="en-US" smtClean="0"/>
              <a:pPr/>
              <a:t>13</a:t>
            </a:fld>
            <a:endParaRPr lang="en-US"/>
          </a:p>
        </p:txBody>
      </p:sp>
    </p:spTree>
    <p:extLst>
      <p:ext uri="{BB962C8B-B14F-4D97-AF65-F5344CB8AC3E}">
        <p14:creationId xmlns:p14="http://schemas.microsoft.com/office/powerpoint/2010/main" val="4099318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E7B54-77CC-4E90-AE85-4E3BF03E0F28}" type="slidenum">
              <a:rPr lang="en-US"/>
              <a:pPr/>
              <a:t>14</a:t>
            </a:fld>
            <a:endParaRPr lang="en-US"/>
          </a:p>
        </p:txBody>
      </p:sp>
      <p:sp>
        <p:nvSpPr>
          <p:cNvPr id="227330" name="Rectangle 2"/>
          <p:cNvSpPr>
            <a:spLocks noGrp="1" noRot="1" noChangeAspect="1" noChangeArrowheads="1" noTextEdit="1"/>
          </p:cNvSpPr>
          <p:nvPr>
            <p:ph type="sldImg"/>
          </p:nvPr>
        </p:nvSpPr>
        <p:spPr>
          <a:xfrm>
            <a:off x="382588" y="685800"/>
            <a:ext cx="6092825" cy="3429000"/>
          </a:xfrm>
          <a:ln/>
        </p:spPr>
      </p:sp>
      <p:sp>
        <p:nvSpPr>
          <p:cNvPr id="227331" name="Rectangle 3"/>
          <p:cNvSpPr>
            <a:spLocks noGrp="1" noChangeArrowheads="1"/>
          </p:cNvSpPr>
          <p:nvPr>
            <p:ph type="body" idx="1"/>
          </p:nvPr>
        </p:nvSpPr>
        <p:spPr/>
        <p:txBody>
          <a:bodyPr/>
          <a:lstStyle/>
          <a:p>
            <a:r>
              <a:rPr lang="en-US" dirty="0"/>
              <a:t>The technical</a:t>
            </a:r>
            <a:r>
              <a:rPr lang="en-US" baseline="0" dirty="0"/>
              <a:t> reference manual gives the instruction cycle time for the Cortex- M, most instructions take 1 cycle.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728F5058-BF21-440B-BBB4-2708E396262B}" type="slidenum">
              <a:rPr lang="en-US" sz="1100" baseline="0" smtClean="0"/>
              <a:pPr/>
              <a:t>15</a:t>
            </a:fld>
            <a:endParaRPr lang="en-US" sz="1100" baseline="0"/>
          </a:p>
        </p:txBody>
      </p:sp>
      <p:sp>
        <p:nvSpPr>
          <p:cNvPr id="35843" name="Rectangle 2"/>
          <p:cNvSpPr>
            <a:spLocks noGrp="1" noRot="1" noChangeAspect="1" noChangeArrowheads="1" noTextEdit="1"/>
          </p:cNvSpPr>
          <p:nvPr>
            <p:ph type="sldImg"/>
          </p:nvPr>
        </p:nvSpPr>
        <p:spPr>
          <a:xfrm>
            <a:off x="382588" y="685800"/>
            <a:ext cx="6092825" cy="342900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t>The Cortex-M series provides</a:t>
            </a:r>
            <a:r>
              <a:rPr lang="en-GB" baseline="0" dirty="0"/>
              <a:t> an internal timer </a:t>
            </a:r>
            <a:r>
              <a:rPr lang="en-GB" baseline="0" dirty="0" err="1"/>
              <a:t>SysTick</a:t>
            </a:r>
            <a:r>
              <a:rPr lang="en-GB" baseline="0" dirty="0"/>
              <a:t>, many experienced programmers will use this to measure the timing behaviour of the system. This is however incorrect if your programs are based on RTX as </a:t>
            </a:r>
            <a:r>
              <a:rPr lang="en-GB" baseline="0" dirty="0" err="1"/>
              <a:t>SysTick</a:t>
            </a:r>
            <a:r>
              <a:rPr lang="en-GB" baseline="0" dirty="0"/>
              <a:t> is used as the OS timer. Instead, use </a:t>
            </a:r>
            <a:r>
              <a:rPr lang="en-US" i="1" dirty="0"/>
              <a:t>U32 </a:t>
            </a:r>
            <a:r>
              <a:rPr lang="en-US" i="1" dirty="0" err="1"/>
              <a:t>os_time_get</a:t>
            </a:r>
            <a:r>
              <a:rPr lang="en-US" i="1" dirty="0"/>
              <a:t> (void);!</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i="0" dirty="0"/>
              <a:t>For simple programs, counting the instruction cycles</a:t>
            </a:r>
            <a:r>
              <a:rPr lang="en-US" i="0" baseline="0" dirty="0"/>
              <a:t> will be enough to compute total execution time.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i="0" baseline="0" dirty="0"/>
              <a:t>One can use external analysis tools like logic analyzer, oscilloscope, using GPIO pin to trigger output at the start and end.</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i="0" baseline="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i="0" baseline="0" dirty="0"/>
              <a:t>One can also use high resolution timer in the processor, except when the RTOS is using the counter/timer.</a:t>
            </a:r>
            <a:endParaRPr lang="en-US" i="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2CAC7BD9-0F43-4A84-8A3E-5886542E6EE1}" type="slidenum">
              <a:rPr lang="en-US" sz="1100" baseline="0" smtClean="0"/>
              <a:pPr/>
              <a:t>16</a:t>
            </a:fld>
            <a:endParaRPr lang="en-US" sz="1100" baseline="0"/>
          </a:p>
        </p:txBody>
      </p:sp>
      <p:sp>
        <p:nvSpPr>
          <p:cNvPr id="41987" name="Rectangle 2"/>
          <p:cNvSpPr>
            <a:spLocks noGrp="1" noRot="1" noChangeAspect="1" noChangeArrowheads="1" noTextEdit="1"/>
          </p:cNvSpPr>
          <p:nvPr>
            <p:ph type="sldImg"/>
          </p:nvPr>
        </p:nvSpPr>
        <p:spPr>
          <a:xfrm>
            <a:off x="382588" y="685800"/>
            <a:ext cx="6092825" cy="342900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An example program for measuring execution time is shown here.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D5B2579C-AAA5-489A-AE64-B33AD312BC5C}" type="slidenum">
              <a:rPr lang="en-US" sz="1100" baseline="0" smtClean="0"/>
              <a:pPr/>
              <a:t>17</a:t>
            </a:fld>
            <a:endParaRPr lang="en-US" sz="1100" baseline="0"/>
          </a:p>
        </p:txBody>
      </p:sp>
      <p:sp>
        <p:nvSpPr>
          <p:cNvPr id="43011" name="Rectangle 2"/>
          <p:cNvSpPr>
            <a:spLocks noGrp="1" noRot="1" noChangeAspect="1" noChangeArrowheads="1" noTextEdit="1"/>
          </p:cNvSpPr>
          <p:nvPr>
            <p:ph type="sldImg"/>
          </p:nvPr>
        </p:nvSpPr>
        <p:spPr>
          <a:xfrm>
            <a:off x="382588" y="685800"/>
            <a:ext cx="6092825" cy="342900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timing data can be analyzed for minimum, maximum and mean values.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382588" y="685800"/>
            <a:ext cx="6092825" cy="3429000"/>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One can also check the running time for various inputs.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2C4B38AF-6AEC-4173-9EE9-C9A37DA8D627}" type="slidenum">
              <a:rPr lang="en-US" sz="1100" baseline="0" smtClean="0"/>
              <a:pPr/>
              <a:t>18</a:t>
            </a:fld>
            <a:endParaRPr lang="en-US" sz="1100" baseline="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382588" y="685800"/>
            <a:ext cx="6092825" cy="342900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 histogram</a:t>
            </a:r>
            <a:r>
              <a:rPr lang="en-US" baseline="0" dirty="0"/>
              <a:t> can be drawn for execution time distribution.</a:t>
            </a:r>
            <a:endParaRPr 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DA9B5439-ED4C-4FCA-9200-60F21FF6FE56}" type="slidenum">
              <a:rPr lang="en-US" sz="1100" baseline="0" smtClean="0"/>
              <a:pPr/>
              <a:t>19</a:t>
            </a:fld>
            <a:endParaRPr lang="en-US" sz="1100" baseline="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There are 3 important types of critical paths:</a:t>
            </a:r>
          </a:p>
          <a:p>
            <a:pPr lvl="1"/>
            <a:r>
              <a:rPr lang="en-US" dirty="0"/>
              <a:t>From interrupt request to ISR running</a:t>
            </a:r>
          </a:p>
          <a:p>
            <a:pPr lvl="1"/>
            <a:r>
              <a:rPr lang="en-US" dirty="0"/>
              <a:t>From interrupt request to user task (</a:t>
            </a:r>
            <a:r>
              <a:rPr lang="en-US" dirty="0" err="1"/>
              <a:t>signalled</a:t>
            </a:r>
            <a:r>
              <a:rPr lang="en-US" dirty="0"/>
              <a:t> by ISR) running</a:t>
            </a:r>
          </a:p>
          <a:p>
            <a:pPr lvl="1"/>
            <a:r>
              <a:rPr lang="en-US" dirty="0"/>
              <a:t>From one user task to another user task (</a:t>
            </a:r>
            <a:r>
              <a:rPr lang="en-US" dirty="0" err="1"/>
              <a:t>signalled</a:t>
            </a:r>
            <a:r>
              <a:rPr lang="en-US" dirty="0"/>
              <a:t> by first task)</a:t>
            </a:r>
          </a:p>
          <a:p>
            <a:pPr lvl="1"/>
            <a:endParaRPr lang="en-US" dirty="0"/>
          </a:p>
          <a:p>
            <a:pPr lvl="1"/>
            <a:r>
              <a:rPr lang="en-US" dirty="0"/>
              <a:t>We can measure the critical path time by using the embedded</a:t>
            </a:r>
            <a:r>
              <a:rPr lang="en-US" baseline="0" dirty="0"/>
              <a:t> instruction </a:t>
            </a:r>
            <a:r>
              <a:rPr lang="en-US" dirty="0"/>
              <a:t>trace capability like,</a:t>
            </a:r>
            <a:r>
              <a:rPr lang="en-US" baseline="0" dirty="0"/>
              <a:t> ETM or MTB of the Cortex M processor.</a:t>
            </a:r>
            <a:endParaRPr lang="en-US" dirty="0"/>
          </a:p>
          <a:p>
            <a:pPr lvl="1"/>
            <a:endParaRPr lang="en-US" dirty="0"/>
          </a:p>
          <a:p>
            <a:pPr lvl="1" algn="l"/>
            <a:endParaRPr lang="en-US" dirty="0"/>
          </a:p>
        </p:txBody>
      </p:sp>
      <p:sp>
        <p:nvSpPr>
          <p:cNvPr id="4" name="Slide Number Placeholder 3"/>
          <p:cNvSpPr>
            <a:spLocks noGrp="1"/>
          </p:cNvSpPr>
          <p:nvPr>
            <p:ph type="sldNum" sz="quarter" idx="10"/>
          </p:nvPr>
        </p:nvSpPr>
        <p:spPr/>
        <p:txBody>
          <a:bodyPr/>
          <a:lstStyle/>
          <a:p>
            <a:fld id="{7CCAFB55-DF68-4E52-85AB-5270E25FAFAE}" type="slidenum">
              <a:rPr lang="en-US" smtClean="0"/>
              <a:pPr/>
              <a:t>20</a:t>
            </a:fld>
            <a:endParaRPr lang="en-US"/>
          </a:p>
        </p:txBody>
      </p:sp>
    </p:spTree>
    <p:extLst>
      <p:ext uri="{BB962C8B-B14F-4D97-AF65-F5344CB8AC3E}">
        <p14:creationId xmlns:p14="http://schemas.microsoft.com/office/powerpoint/2010/main" val="3847541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last module we learnt about sharing data in RTX.</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a:t>
            </a:fld>
            <a:endParaRPr lang="en-US"/>
          </a:p>
        </p:txBody>
      </p:sp>
    </p:spTree>
    <p:extLst>
      <p:ext uri="{BB962C8B-B14F-4D97-AF65-F5344CB8AC3E}">
        <p14:creationId xmlns:p14="http://schemas.microsoft.com/office/powerpoint/2010/main" val="2986313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Operating system aware debugging needs more information on the tasks. We can learn more from the lab.</a:t>
            </a:r>
          </a:p>
        </p:txBody>
      </p:sp>
      <p:sp>
        <p:nvSpPr>
          <p:cNvPr id="4" name="Slide Number Placeholder 3"/>
          <p:cNvSpPr>
            <a:spLocks noGrp="1"/>
          </p:cNvSpPr>
          <p:nvPr>
            <p:ph type="sldNum" sz="quarter" idx="10"/>
          </p:nvPr>
        </p:nvSpPr>
        <p:spPr/>
        <p:txBody>
          <a:bodyPr/>
          <a:lstStyle/>
          <a:p>
            <a:fld id="{579786E7-EDAB-724E-B5AE-1BDD6B8AC677}" type="slidenum">
              <a:rPr lang="en-US" smtClean="0"/>
              <a:pPr/>
              <a:t>21</a:t>
            </a:fld>
            <a:endParaRPr lang="en-US"/>
          </a:p>
        </p:txBody>
      </p:sp>
    </p:spTree>
    <p:extLst>
      <p:ext uri="{BB962C8B-B14F-4D97-AF65-F5344CB8AC3E}">
        <p14:creationId xmlns:p14="http://schemas.microsoft.com/office/powerpoint/2010/main" val="3278569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Optimization of interrupt context switching time, response time is necessary.</a:t>
            </a:r>
          </a:p>
          <a:p>
            <a:r>
              <a:rPr lang="en-US" dirty="0"/>
              <a:t>We</a:t>
            </a:r>
            <a:r>
              <a:rPr lang="en-US" baseline="0" dirty="0"/>
              <a:t> need to set the priorities correctly for critical tasks.</a:t>
            </a:r>
          </a:p>
          <a:p>
            <a:r>
              <a:rPr lang="en-US" baseline="0" dirty="0"/>
              <a:t>We also need to optimize the longest executing part of the program.</a:t>
            </a:r>
            <a:endParaRPr lang="en-US" dirty="0"/>
          </a:p>
        </p:txBody>
      </p:sp>
      <p:sp>
        <p:nvSpPr>
          <p:cNvPr id="4" name="Slide Number Placeholder 3"/>
          <p:cNvSpPr>
            <a:spLocks noGrp="1"/>
          </p:cNvSpPr>
          <p:nvPr>
            <p:ph type="sldNum" sz="quarter" idx="10"/>
          </p:nvPr>
        </p:nvSpPr>
        <p:spPr/>
        <p:txBody>
          <a:bodyPr/>
          <a:lstStyle/>
          <a:p>
            <a:fld id="{7CCAFB55-DF68-4E52-85AB-5270E25FAFAE}" type="slidenum">
              <a:rPr lang="en-US" smtClean="0"/>
              <a:pPr/>
              <a:t>22</a:t>
            </a:fld>
            <a:endParaRPr lang="en-US"/>
          </a:p>
        </p:txBody>
      </p:sp>
    </p:spTree>
    <p:extLst>
      <p:ext uri="{BB962C8B-B14F-4D97-AF65-F5344CB8AC3E}">
        <p14:creationId xmlns:p14="http://schemas.microsoft.com/office/powerpoint/2010/main" val="37495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we write the program to run</a:t>
            </a:r>
            <a:r>
              <a:rPr lang="en-US" baseline="0" dirty="0"/>
              <a:t> with RTOS, we need to make sure that the program is functionally correct, optimized, and has good performance. We need to tweak the operating system parameters to get optimal performance for our program. The program needs to be tested and debugged for functional correctness. Every program maps the inputs to outputs, just like a function. We need to debug so that the output matches the input as desired in our requirement.</a:t>
            </a:r>
          </a:p>
          <a:p>
            <a:endParaRPr lang="en-US" baseline="0" dirty="0"/>
          </a:p>
          <a:p>
            <a:r>
              <a:rPr lang="en-US" baseline="0" dirty="0"/>
              <a:t>We can debug in a number of ways:</a:t>
            </a:r>
          </a:p>
          <a:p>
            <a:pPr marL="171450" indent="-171450">
              <a:buFont typeface="Arial" panose="020B0604020202020204" pitchFamily="34" charset="0"/>
              <a:buChar char="•"/>
            </a:pPr>
            <a:r>
              <a:rPr lang="en-US" baseline="0" dirty="0"/>
              <a:t>debug the program for performance (speed of execution, accuracy, correctness, safe </a:t>
            </a:r>
            <a:r>
              <a:rPr lang="en-US" baseline="0" dirty="0" err="1"/>
              <a:t>etc</a:t>
            </a:r>
            <a:r>
              <a:rPr lang="en-US" baseline="0" dirty="0"/>
              <a:t>).</a:t>
            </a:r>
          </a:p>
          <a:p>
            <a:pPr marL="171450" indent="-171450">
              <a:buFont typeface="Arial" panose="020B0604020202020204" pitchFamily="34" charset="0"/>
              <a:buChar char="•"/>
            </a:pPr>
            <a:r>
              <a:rPr lang="en-US" baseline="0" dirty="0"/>
              <a:t>divide the program into modules and debug every module.</a:t>
            </a:r>
          </a:p>
          <a:p>
            <a:pPr marL="171450" indent="-171450">
              <a:buFont typeface="Arial" panose="020B0604020202020204" pitchFamily="34" charset="0"/>
              <a:buChar char="•"/>
            </a:pPr>
            <a:r>
              <a:rPr lang="en-US" baseline="0" dirty="0"/>
              <a:t>tracing and profiling can be used to debug a program.</a:t>
            </a:r>
          </a:p>
          <a:p>
            <a:pPr marL="171450" indent="-171450">
              <a:buFont typeface="Arial" panose="020B0604020202020204" pitchFamily="34" charset="0"/>
              <a:buChar char="•"/>
            </a:pPr>
            <a:endParaRPr lang="en-US" baseline="0" dirty="0"/>
          </a:p>
          <a:p>
            <a:r>
              <a:rPr lang="en-US" baseline="0" dirty="0"/>
              <a:t>All debugging techniques insert some code or steps in the original program and this may affect the performance of the program. </a:t>
            </a:r>
          </a:p>
          <a:p>
            <a:endParaRPr lang="en-US" baseline="0" dirty="0"/>
          </a:p>
          <a:p>
            <a:r>
              <a:rPr lang="en-US" baseline="0" dirty="0"/>
              <a:t>Watchdog monitors the program and makes sure that there is a recovery mechanism. For example, a watchdog timer can monitor the memory and if the memory does not respond within a certain time, instead of making the processor going into an infinite wait, retry the memory operation or enter a recovery routine.</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3</a:t>
            </a:fld>
            <a:endParaRPr lang="en-US"/>
          </a:p>
        </p:txBody>
      </p:sp>
    </p:spTree>
    <p:extLst>
      <p:ext uri="{BB962C8B-B14F-4D97-AF65-F5344CB8AC3E}">
        <p14:creationId xmlns:p14="http://schemas.microsoft.com/office/powerpoint/2010/main" val="50440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Functional</a:t>
            </a:r>
            <a:r>
              <a:rPr lang="en-US" baseline="0" dirty="0"/>
              <a:t> debugging involves checking the outputs for various expected inputs. To test we can do the following:</a:t>
            </a:r>
          </a:p>
          <a:p>
            <a:pPr marL="171450" indent="-171450">
              <a:buFont typeface="Arial"/>
              <a:buChar char="•"/>
            </a:pPr>
            <a:r>
              <a:rPr lang="en-GB" dirty="0"/>
              <a:t>Stepping through your program</a:t>
            </a:r>
            <a:r>
              <a:rPr lang="en-GB" baseline="0" dirty="0"/>
              <a:t> -</a:t>
            </a:r>
            <a:r>
              <a:rPr lang="en-GB" dirty="0"/>
              <a:t> Execute one instruction at a</a:t>
            </a:r>
            <a:r>
              <a:rPr lang="en-GB" baseline="0" dirty="0"/>
              <a:t> time and looking at the variable and register values.</a:t>
            </a:r>
            <a:endParaRPr lang="en-GB" dirty="0"/>
          </a:p>
          <a:p>
            <a:pPr marL="171450" indent="-171450">
              <a:buFont typeface="Arial"/>
              <a:buChar char="•"/>
            </a:pPr>
            <a:r>
              <a:rPr lang="en-GB" dirty="0"/>
              <a:t>Tracing</a:t>
            </a:r>
            <a:r>
              <a:rPr lang="en-GB" baseline="0" dirty="0"/>
              <a:t> - </a:t>
            </a:r>
            <a:r>
              <a:rPr lang="en-GB" dirty="0"/>
              <a:t>Tracing the program</a:t>
            </a:r>
            <a:r>
              <a:rPr lang="en-GB" baseline="0" dirty="0"/>
              <a:t> behaviour for a few instructions at a time</a:t>
            </a:r>
            <a:endParaRPr lang="en-GB" dirty="0"/>
          </a:p>
          <a:p>
            <a:pPr marL="171450" indent="-171450">
              <a:buFont typeface="Arial"/>
              <a:buChar char="•"/>
            </a:pPr>
            <a:r>
              <a:rPr lang="en-GB" dirty="0"/>
              <a:t>Breakpoints</a:t>
            </a:r>
            <a:r>
              <a:rPr lang="en-GB" baseline="0" dirty="0"/>
              <a:t> -</a:t>
            </a:r>
            <a:r>
              <a:rPr lang="en-GB" dirty="0"/>
              <a:t> Inserting</a:t>
            </a:r>
            <a:r>
              <a:rPr lang="en-GB" baseline="0" dirty="0"/>
              <a:t> break points at any place in the program and looking at the behaviour.</a:t>
            </a:r>
            <a:endParaRPr lang="en-GB" dirty="0"/>
          </a:p>
          <a:p>
            <a:pPr marL="171450" indent="-171450">
              <a:buFont typeface="Arial"/>
              <a:buChar char="•"/>
            </a:pPr>
            <a:r>
              <a:rPr lang="en-GB" dirty="0"/>
              <a:t>Print statements</a:t>
            </a:r>
            <a:r>
              <a:rPr lang="en-GB" baseline="0" dirty="0"/>
              <a:t> - I</a:t>
            </a:r>
            <a:r>
              <a:rPr lang="en-GB" dirty="0"/>
              <a:t>nserting</a:t>
            </a:r>
            <a:r>
              <a:rPr lang="en-GB" baseline="0" dirty="0"/>
              <a:t> print statements in different places in the program to print the values of variable or status.</a:t>
            </a:r>
            <a:endParaRPr lang="en-GB" dirty="0"/>
          </a:p>
          <a:p>
            <a:pPr marL="171450" indent="-171450">
              <a:buFont typeface="Arial"/>
              <a:buChar char="•"/>
            </a:pPr>
            <a:r>
              <a:rPr lang="en-GB" dirty="0"/>
              <a:t>LED heartbeat debugging– Insert at different places in the program LED blinking statement so that we can know that the program executed up to that point.</a:t>
            </a:r>
          </a:p>
          <a:p>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4</a:t>
            </a:fld>
            <a:endParaRPr lang="en-US"/>
          </a:p>
        </p:txBody>
      </p:sp>
    </p:spTree>
    <p:extLst>
      <p:ext uri="{BB962C8B-B14F-4D97-AF65-F5344CB8AC3E}">
        <p14:creationId xmlns:p14="http://schemas.microsoft.com/office/powerpoint/2010/main" val="153582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we will consider t</a:t>
            </a:r>
            <a:r>
              <a:rPr lang="en-US" dirty="0"/>
              <a:t>iming analysis.</a:t>
            </a:r>
          </a:p>
          <a:p>
            <a:endParaRPr lang="en-US" dirty="0"/>
          </a:p>
          <a:p>
            <a:r>
              <a:rPr lang="en-US" dirty="0"/>
              <a:t>Worst</a:t>
            </a:r>
            <a:r>
              <a:rPr lang="en-US" baseline="0" dirty="0"/>
              <a:t> case execution analysis refers to the maximum time taken by a program to execute under different conditions. For example, a program may execute a longer subroutine when the input value is the highest allowed. </a:t>
            </a:r>
          </a:p>
          <a:p>
            <a:r>
              <a:rPr lang="en-US" baseline="0" dirty="0"/>
              <a:t>This can be analyzed via simulation of the program or by examining the source code or state space exploration and modeling. </a:t>
            </a:r>
          </a:p>
          <a:p>
            <a:r>
              <a:rPr lang="en-US" baseline="0" dirty="0"/>
              <a:t>Another way is to measure the WCET by experiment – running the program through the longest execution routine path. This may require running the program with various input or intermediate values to check for the longest execution time.</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6</a:t>
            </a:fld>
            <a:endParaRPr lang="en-US"/>
          </a:p>
        </p:txBody>
      </p:sp>
    </p:spTree>
    <p:extLst>
      <p:ext uri="{BB962C8B-B14F-4D97-AF65-F5344CB8AC3E}">
        <p14:creationId xmlns:p14="http://schemas.microsoft.com/office/powerpoint/2010/main" val="489034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Prediction of execution time is difficult</a:t>
            </a:r>
            <a:r>
              <a:rPr lang="en-US" baseline="0" dirty="0"/>
              <a:t> and we may be interested depending on the application about:</a:t>
            </a:r>
          </a:p>
          <a:p>
            <a:pPr lvl="1"/>
            <a:r>
              <a:rPr lang="en-US" dirty="0"/>
              <a:t>Average – what’s the typical performance?</a:t>
            </a:r>
          </a:p>
          <a:p>
            <a:pPr lvl="1"/>
            <a:r>
              <a:rPr lang="en-US" dirty="0"/>
              <a:t>Worst-case – must meet deadlines</a:t>
            </a:r>
          </a:p>
          <a:p>
            <a:pPr lvl="1"/>
            <a:r>
              <a:rPr lang="en-US" dirty="0"/>
              <a:t>Best-case – too fast might cause race conditions or other problems</a:t>
            </a:r>
          </a:p>
          <a:p>
            <a:pPr lvl="1"/>
            <a:r>
              <a:rPr lang="en-US" dirty="0"/>
              <a:t>Distribution and variability</a:t>
            </a:r>
          </a:p>
          <a:p>
            <a:endParaRPr lang="en-US" dirty="0"/>
          </a:p>
          <a:p>
            <a:r>
              <a:rPr lang="en-US" dirty="0"/>
              <a:t>Prediction techniques are:</a:t>
            </a:r>
          </a:p>
          <a:p>
            <a:endParaRPr lang="en-US" dirty="0"/>
          </a:p>
          <a:p>
            <a:r>
              <a:rPr lang="en-US" dirty="0"/>
              <a:t>Manual – counting the code/instruction cycle and computing the timing</a:t>
            </a:r>
          </a:p>
          <a:p>
            <a:r>
              <a:rPr lang="en-US" dirty="0"/>
              <a:t>Simulation– using a processor simulator on a PC and running the code</a:t>
            </a:r>
            <a:r>
              <a:rPr lang="en-US" baseline="0" dirty="0"/>
              <a:t> on the simulated processor. It is not accurate, but gives an approximate value</a:t>
            </a:r>
          </a:p>
          <a:p>
            <a:r>
              <a:rPr lang="en-US" baseline="0" dirty="0"/>
              <a:t>Best thing is to run the program on the real board with RTOS. This is time consuming, but accurate.</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7</a:t>
            </a:fld>
            <a:endParaRPr lang="en-US"/>
          </a:p>
        </p:txBody>
      </p:sp>
    </p:spTree>
    <p:extLst>
      <p:ext uri="{BB962C8B-B14F-4D97-AF65-F5344CB8AC3E}">
        <p14:creationId xmlns:p14="http://schemas.microsoft.com/office/powerpoint/2010/main" val="275105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We need to compute WCET for all the tasks. For example a typical</a:t>
            </a:r>
            <a:r>
              <a:rPr lang="en-US" baseline="0" dirty="0"/>
              <a:t> real time controller may be executing 20 tasks. Each one of them may have different WCET. This computing needs the scheduling analysis of the tasks and the ISR routine running time.</a:t>
            </a:r>
          </a:p>
          <a:p>
            <a:endParaRPr lang="en-US" baseline="0" dirty="0"/>
          </a:p>
          <a:p>
            <a:r>
              <a:rPr lang="en-US" dirty="0"/>
              <a:t>Sources of execution time variations:</a:t>
            </a:r>
          </a:p>
          <a:p>
            <a:pPr lvl="1"/>
            <a:r>
              <a:rPr lang="en-US" dirty="0"/>
              <a:t>Software--  Different input data may trigger different control flow </a:t>
            </a:r>
            <a:r>
              <a:rPr lang="en-US" dirty="0" err="1"/>
              <a:t>behaviour</a:t>
            </a:r>
            <a:r>
              <a:rPr lang="en-US" dirty="0"/>
              <a:t>.</a:t>
            </a:r>
          </a:p>
          <a:p>
            <a:pPr lvl="1"/>
            <a:r>
              <a:rPr lang="en-US" dirty="0"/>
              <a:t>Hardware-- </a:t>
            </a:r>
          </a:p>
          <a:p>
            <a:pPr lvl="2"/>
            <a:r>
              <a:rPr lang="en-US" dirty="0"/>
              <a:t>Some instruction execution times may depend on input data</a:t>
            </a:r>
          </a:p>
          <a:p>
            <a:pPr lvl="2"/>
            <a:r>
              <a:rPr lang="en-US" dirty="0"/>
              <a:t>Pipelines may stall</a:t>
            </a:r>
          </a:p>
          <a:p>
            <a:pPr lvl="2"/>
            <a:r>
              <a:rPr lang="en-US" dirty="0"/>
              <a:t>Caches may miss</a:t>
            </a:r>
          </a:p>
          <a:p>
            <a:pPr lvl="2"/>
            <a:r>
              <a:rPr lang="en-US" dirty="0"/>
              <a:t>Branch target buffers may miss</a:t>
            </a:r>
          </a:p>
          <a:p>
            <a:pPr lvl="2"/>
            <a:r>
              <a:rPr lang="en-US" dirty="0"/>
              <a:t>DMA activity may slow or delay task execution</a:t>
            </a:r>
          </a:p>
          <a:p>
            <a:r>
              <a:rPr lang="en-US" dirty="0"/>
              <a:t>          and</a:t>
            </a:r>
            <a:r>
              <a:rPr lang="en-US" baseline="0" dirty="0"/>
              <a:t> combination of the above factors.</a:t>
            </a:r>
            <a:endParaRPr lang="en-US" dirty="0"/>
          </a:p>
        </p:txBody>
      </p:sp>
      <p:sp>
        <p:nvSpPr>
          <p:cNvPr id="4" name="Slide Number Placeholder 3"/>
          <p:cNvSpPr>
            <a:spLocks noGrp="1"/>
          </p:cNvSpPr>
          <p:nvPr>
            <p:ph type="sldNum" sz="quarter" idx="10"/>
          </p:nvPr>
        </p:nvSpPr>
        <p:spPr/>
        <p:txBody>
          <a:bodyPr/>
          <a:lstStyle/>
          <a:p>
            <a:fld id="{7CCAFB55-DF68-4E52-85AB-5270E25FAFAE}" type="slidenum">
              <a:rPr lang="en-US" smtClean="0"/>
              <a:pPr/>
              <a:t>8</a:t>
            </a:fld>
            <a:endParaRPr lang="en-US"/>
          </a:p>
        </p:txBody>
      </p:sp>
    </p:spTree>
    <p:extLst>
      <p:ext uri="{BB962C8B-B14F-4D97-AF65-F5344CB8AC3E}">
        <p14:creationId xmlns:p14="http://schemas.microsoft.com/office/powerpoint/2010/main" val="2969789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Programs written in C or C++ etc. hide the lower level details and timing analysis is</a:t>
            </a:r>
            <a:r>
              <a:rPr lang="en-US" baseline="0" dirty="0"/>
              <a:t> difficult at this level.</a:t>
            </a:r>
          </a:p>
          <a:p>
            <a:r>
              <a:rPr lang="en-US" baseline="0" dirty="0"/>
              <a:t>Some compilers and other tools found in the development platform allow timing analysis.  Example: Code Composer Studio is a development platform from Texas Instruments for DSP processors. This allows timing analysis at C level.</a:t>
            </a:r>
          </a:p>
          <a:p>
            <a:endParaRPr lang="en-US" baseline="0" dirty="0"/>
          </a:p>
          <a:p>
            <a:r>
              <a:rPr lang="en-US" baseline="0" dirty="0"/>
              <a:t>Examining the assembly code generated by the compiler will give a good timing analysis. Some compilers have optimizing capability, i.e. you can choose optimized compiling to generate optimized assembly code.</a:t>
            </a:r>
            <a:endParaRPr lang="en-US" dirty="0"/>
          </a:p>
        </p:txBody>
      </p:sp>
      <p:sp>
        <p:nvSpPr>
          <p:cNvPr id="4" name="Slide Number Placeholder 3"/>
          <p:cNvSpPr>
            <a:spLocks noGrp="1"/>
          </p:cNvSpPr>
          <p:nvPr>
            <p:ph type="sldNum" sz="quarter" idx="10"/>
          </p:nvPr>
        </p:nvSpPr>
        <p:spPr/>
        <p:txBody>
          <a:bodyPr/>
          <a:lstStyle/>
          <a:p>
            <a:fld id="{8DD7BB44-21F6-47B4-9C0F-22A4B2F4646F}" type="slidenum">
              <a:rPr lang="en-US" smtClean="0"/>
              <a:pPr/>
              <a:t>9</a:t>
            </a:fld>
            <a:endParaRPr lang="en-US"/>
          </a:p>
        </p:txBody>
      </p:sp>
    </p:spTree>
    <p:extLst>
      <p:ext uri="{BB962C8B-B14F-4D97-AF65-F5344CB8AC3E}">
        <p14:creationId xmlns:p14="http://schemas.microsoft.com/office/powerpoint/2010/main" val="1114597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Control Flow Graphs and Call Graphs</a:t>
            </a:r>
            <a:r>
              <a:rPr lang="en-US" baseline="0" dirty="0"/>
              <a:t> </a:t>
            </a:r>
            <a:r>
              <a:rPr lang="en-US" dirty="0"/>
              <a:t>as shown in the slide show the flow of the program. We need to create these graphs to analyze the timing.</a:t>
            </a:r>
          </a:p>
        </p:txBody>
      </p:sp>
      <p:sp>
        <p:nvSpPr>
          <p:cNvPr id="4" name="Slide Number Placeholder 3"/>
          <p:cNvSpPr>
            <a:spLocks noGrp="1"/>
          </p:cNvSpPr>
          <p:nvPr>
            <p:ph type="sldNum" sz="quarter" idx="10"/>
          </p:nvPr>
        </p:nvSpPr>
        <p:spPr/>
        <p:txBody>
          <a:bodyPr/>
          <a:lstStyle/>
          <a:p>
            <a:fld id="{8DD7BB44-21F6-47B4-9C0F-22A4B2F4646F}" type="slidenum">
              <a:rPr lang="en-US" smtClean="0"/>
              <a:pPr/>
              <a:t>10</a:t>
            </a:fld>
            <a:endParaRPr lang="en-US"/>
          </a:p>
        </p:txBody>
      </p:sp>
    </p:spTree>
    <p:extLst>
      <p:ext uri="{BB962C8B-B14F-4D97-AF65-F5344CB8AC3E}">
        <p14:creationId xmlns:p14="http://schemas.microsoft.com/office/powerpoint/2010/main" val="1562096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p:nvSpPr>
        <p:spPr>
          <a:xfrm rot="5400000">
            <a:off x="2664813" y="-2666013"/>
            <a:ext cx="6858000" cy="1219002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7711883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77"/>
            <a:ext cx="12190025"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p:nvSpPr>
        <p:spPr>
          <a:xfrm>
            <a:off x="0" y="0"/>
            <a:ext cx="12188825"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sz="1799">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471684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p:nvSpPr>
        <p:spPr>
          <a:xfrm>
            <a:off x="0" y="-1"/>
            <a:ext cx="12188825"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30144711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p:nvSpPr>
        <p:spPr>
          <a:xfrm>
            <a:off x="-1200" y="0"/>
            <a:ext cx="12190025"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9056170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28177619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3893870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p:nvSpPr>
        <p:spPr>
          <a:xfrm>
            <a:off x="0" y="-1"/>
            <a:ext cx="12188825"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6093578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p:nvSpPr>
        <p:spPr>
          <a:xfrm>
            <a:off x="-1200" y="-2"/>
            <a:ext cx="12189425"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6514638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p:nvSpPr>
        <p:spPr>
          <a:xfrm>
            <a:off x="3509202" y="2"/>
            <a:ext cx="8679622"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75633980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0" y="0"/>
            <a:ext cx="1220952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p:nvSpPr>
        <p:spPr>
          <a:xfrm>
            <a:off x="0" y="0"/>
            <a:ext cx="12199176"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8649419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p:nvSpPr>
        <p:spPr>
          <a:xfrm>
            <a:off x="0" y="-1"/>
            <a:ext cx="12188825"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8988138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
            <a:ext cx="12188152"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p:nvSpPr>
        <p:spPr>
          <a:xfrm rot="5400000">
            <a:off x="2664813" y="-2666013"/>
            <a:ext cx="6858000" cy="12190025"/>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10635136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p:nvSpPr>
        <p:spPr>
          <a:xfrm>
            <a:off x="-12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08083089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p:nvSpPr>
        <p:spPr>
          <a:xfrm>
            <a:off x="-6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2477546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0025"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p:nvSpPr>
        <p:spPr>
          <a:xfrm>
            <a:off x="-600" y="2"/>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28352305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004586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0573375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95251996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6250"/>
            <a:ext cx="11230225"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300" y="1171112"/>
            <a:ext cx="11230225" cy="4948335"/>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marL="672581">
              <a:lnSpc>
                <a:spcPct val="100000"/>
              </a:lnSpc>
              <a:spcAft>
                <a:spcPts val="0"/>
              </a:spcAft>
              <a:defRPr sz="1999">
                <a:solidFill>
                  <a:schemeClr val="tx2"/>
                </a:solidFill>
              </a:defRPr>
            </a:lvl2pPr>
            <a:lvl3pPr marL="946819">
              <a:lnSpc>
                <a:spcPct val="100000"/>
              </a:lnSpc>
              <a:spcAft>
                <a:spcPts val="0"/>
              </a:spcAft>
              <a:defRPr sz="1799">
                <a:solidFill>
                  <a:schemeClr val="tx2"/>
                </a:solidFill>
              </a:defRPr>
            </a:lvl3pPr>
            <a:lvl4pPr marL="1292790">
              <a:lnSpc>
                <a:spcPct val="100000"/>
              </a:lnSpc>
              <a:spcAft>
                <a:spcPts val="0"/>
              </a:spcAft>
              <a:defRPr sz="1799">
                <a:solidFill>
                  <a:schemeClr val="tx2"/>
                </a:solidFill>
              </a:defRPr>
            </a:lvl4pPr>
            <a:lvl5pPr marL="1518147">
              <a:lnSpc>
                <a:spcPct val="100000"/>
              </a:lnSpc>
              <a:spcAft>
                <a:spcPts val="0"/>
              </a:spcAft>
              <a:defRPr sz="1799">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11189870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554490"/>
            <a:ext cx="11230225" cy="455323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a:lnSpc>
                <a:spcPct val="100000"/>
              </a:lnSpc>
              <a:spcAft>
                <a:spcPts val="0"/>
              </a:spcAft>
              <a:buClr>
                <a:schemeClr val="accent1"/>
              </a:buClr>
              <a:defRPr sz="1999">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308298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p:nvCxnSpPr>
        <p:spPr>
          <a:xfrm>
            <a:off x="6094413"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300" y="991131"/>
            <a:ext cx="11230225" cy="359204"/>
          </a:xfrm>
        </p:spPr>
        <p:txBody>
          <a:bodyPr anchor="t"/>
          <a:lstStyle>
            <a:lvl1pPr marL="0" indent="0">
              <a:spcAft>
                <a:spcPts val="0"/>
              </a:spcAft>
              <a:buNone/>
              <a:defRPr sz="2399">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300" y="1620481"/>
            <a:ext cx="534425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463" y="2202443"/>
            <a:ext cx="5346087" cy="3933245"/>
          </a:xfrm>
        </p:spPr>
        <p:txBody>
          <a:bodyPr/>
          <a:lstStyle>
            <a:lvl1pPr marL="342797" indent="-342797" algn="just">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39883" y="1620481"/>
            <a:ext cx="5369643"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8296" y="2202442"/>
            <a:ext cx="5371229" cy="3933246"/>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55879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p:nvCxnSpPr>
        <p:spPr bwMode="auto">
          <a:xfrm>
            <a:off x="414705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p:nvCxnSpPr>
        <p:spPr bwMode="auto">
          <a:xfrm>
            <a:off x="8049703"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1" y="2373786"/>
            <a:ext cx="337176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p:ph idx="17"/>
          </p:nvPr>
        </p:nvSpPr>
        <p:spPr>
          <a:xfrm>
            <a:off x="4415210" y="2373786"/>
            <a:ext cx="335840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p:ph idx="18"/>
          </p:nvPr>
        </p:nvSpPr>
        <p:spPr>
          <a:xfrm>
            <a:off x="8297952" y="2373786"/>
            <a:ext cx="3411573"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p:ph type="body" sz="quarter" idx="19" hasCustomPrompt="1"/>
          </p:nvPr>
        </p:nvSpPr>
        <p:spPr>
          <a:xfrm>
            <a:off x="4418846"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00882596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1" y="0"/>
            <a:ext cx="12189267"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p:nvSpPr>
        <p:spPr>
          <a:xfrm rot="16200000">
            <a:off x="6024538" y="693714"/>
            <a:ext cx="6858000" cy="5470575"/>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26651468"/>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6958" y="2372564"/>
            <a:ext cx="3412566"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p:nvGrpSpPr>
        <p:grpSpPr bwMode="auto">
          <a:xfrm>
            <a:off x="4147058" y="1611050"/>
            <a:ext cx="3902645"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5042"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4713"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300"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89592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p:nvCxnSpPr>
        <p:spPr>
          <a:xfrm>
            <a:off x="3254156"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301" y="1631112"/>
            <a:ext cx="2618693" cy="444060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5146" y="1631112"/>
            <a:ext cx="8294379" cy="4440603"/>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072497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p:nvCxnSpPr>
        <p:spPr>
          <a:xfrm>
            <a:off x="8930537" y="1629288"/>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5284" y="1629597"/>
            <a:ext cx="2674240" cy="4443488"/>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300" y="1629288"/>
            <a:ext cx="8346490" cy="4443267"/>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1658268"/>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3515" y="1618446"/>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3515" y="3755873"/>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3852" y="1618446"/>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3852" y="3755873"/>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301" y="1618445"/>
            <a:ext cx="2618693"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18597" y="1618445"/>
            <a:ext cx="2605996"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833921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3"/>
            <a:ext cx="11230225"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629080"/>
            <a:ext cx="5479681" cy="4455197"/>
          </a:xfrm>
          <a:prstGeom prst="rect">
            <a:avLst/>
          </a:prstGeom>
        </p:spPr>
        <p:txBody>
          <a:bodyPr/>
          <a:lstStyle>
            <a:lvl1pPr marL="342797" indent="-342797">
              <a:lnSpc>
                <a:spcPct val="100000"/>
              </a:lnSpc>
              <a:spcAft>
                <a:spcPts val="0"/>
              </a:spcAft>
              <a:buClr>
                <a:schemeClr val="accent1"/>
              </a:buClr>
              <a:buFont typeface="Arial" charset="0"/>
              <a:buChar char="•"/>
              <a:defRPr sz="2399">
                <a:solidFill>
                  <a:srgbClr val="333E48"/>
                </a:solidFill>
              </a:defRPr>
            </a:lvl1pPr>
            <a:lvl2pPr>
              <a:lnSpc>
                <a:spcPct val="100000"/>
              </a:lnSpc>
              <a:spcBef>
                <a:spcPts val="0"/>
              </a:spcBef>
              <a:spcAft>
                <a:spcPts val="0"/>
              </a:spcAft>
              <a:buClr>
                <a:schemeClr val="accent1"/>
              </a:buClr>
              <a:defRPr sz="1999">
                <a:solidFill>
                  <a:srgbClr val="333E48"/>
                </a:solidFill>
              </a:defRPr>
            </a:lvl2pPr>
            <a:lvl3pPr>
              <a:lnSpc>
                <a:spcPct val="100000"/>
              </a:lnSpc>
              <a:spcBef>
                <a:spcPts val="0"/>
              </a:spcBef>
              <a:spcAft>
                <a:spcPts val="0"/>
              </a:spcAft>
              <a:buClr>
                <a:schemeClr val="accent1"/>
              </a:buClr>
              <a:defRPr sz="1799">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49297" y="1629080"/>
            <a:ext cx="5460229" cy="4455198"/>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265183289"/>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300" y="1259574"/>
            <a:ext cx="11230225"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2944837552"/>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020586623"/>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p:nvSpPr>
        <p:spPr>
          <a:xfrm>
            <a:off x="10681093" y="5937251"/>
            <a:ext cx="1095090"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341314627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460988529"/>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18037437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p:nvSpPr>
        <p:spPr>
          <a:xfrm>
            <a:off x="0" y="-1"/>
            <a:ext cx="12188825"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08382465"/>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94270156"/>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900000" y="1440000"/>
            <a:ext cx="11037125"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000" y="3600000"/>
            <a:ext cx="11037125"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1871276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9598204"/>
      </p:ext>
    </p:extLst>
  </p:cSld>
  <p:clrMapOvr>
    <a:masterClrMapping/>
  </p:clrMapOvr>
  <p:transition>
    <p:pull dir="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1 Column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1546" y="1440000"/>
            <a:ext cx="11155753"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9" name="Title 8"/>
          <p:cNvSpPr>
            <a:spLocks noGrp="1"/>
          </p:cNvSpPr>
          <p:nvPr>
            <p:ph type="title" hasCustomPrompt="1"/>
          </p:nvPr>
        </p:nvSpPr>
        <p:spPr/>
        <p:txBody>
          <a:bodyPr/>
          <a:lstStyle/>
          <a:p>
            <a:r>
              <a:rPr lang="en-GB" dirty="0"/>
              <a:t>Click to Edit Title</a:t>
            </a:r>
            <a:endParaRPr lang="en-US" dirty="0"/>
          </a:p>
        </p:txBody>
      </p:sp>
      <p:sp>
        <p:nvSpPr>
          <p:cNvPr id="14" name="TextBox 13"/>
          <p:cNvSpPr txBox="1"/>
          <p:nvPr/>
        </p:nvSpPr>
        <p:spPr>
          <a:xfrm>
            <a:off x="302377" y="1197429"/>
            <a:ext cx="914400" cy="914400"/>
          </a:xfrm>
          <a:prstGeom prst="rect">
            <a:avLst/>
          </a:prstGeom>
        </p:spPr>
        <p:txBody>
          <a:bodyPr vert="horz" wrap="none" lIns="0" tIns="0" rIns="0" bIns="0" rtlCol="0" anchor="t">
            <a:normAutofit/>
          </a:bodyPr>
          <a:lstStyle/>
          <a:p>
            <a:endParaRPr lang="en-US" dirty="0"/>
          </a:p>
        </p:txBody>
      </p:sp>
    </p:spTree>
    <p:extLst>
      <p:ext uri="{BB962C8B-B14F-4D97-AF65-F5344CB8AC3E}">
        <p14:creationId xmlns:p14="http://schemas.microsoft.com/office/powerpoint/2010/main" val="1779627897"/>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1534990" y="2540000"/>
            <a:ext cx="9276208" cy="1479663"/>
          </a:xfrm>
        </p:spPr>
        <p:txBody>
          <a:bodyPr lIns="0" tIns="0" rIns="0" bIns="0">
            <a:noAutofit/>
          </a:bodyPr>
          <a:lstStyle>
            <a:lvl1pPr algn="l">
              <a:defRPr sz="3200" b="0" baseline="0">
                <a:solidFill>
                  <a:schemeClr val="accent1"/>
                </a:solidFill>
                <a:effectLst/>
              </a:defRPr>
            </a:lvl1pPr>
          </a:lstStyle>
          <a:p>
            <a:r>
              <a:rPr kumimoji="0" lang="en-GB" dirty="0"/>
              <a:t>Type or insert a quote into this box ensuring each line of text is as equal as possible.  There are three line to fill so please edit as required.  Character count </a:t>
            </a:r>
            <a:r>
              <a:rPr kumimoji="0" lang="en-GB" dirty="0" err="1"/>
              <a:t>approx</a:t>
            </a:r>
            <a:r>
              <a:rPr kumimoji="0" lang="en-GB" dirty="0"/>
              <a:t> 160</a:t>
            </a:r>
            <a:endParaRPr kumimoji="0" lang="en-US" dirty="0"/>
          </a:p>
        </p:txBody>
      </p:sp>
      <p:sp>
        <p:nvSpPr>
          <p:cNvPr id="12" name="TextBox 11"/>
          <p:cNvSpPr txBox="1"/>
          <p:nvPr userDrawn="1"/>
        </p:nvSpPr>
        <p:spPr>
          <a:xfrm>
            <a:off x="3358542" y="4515556"/>
            <a:ext cx="914400" cy="914400"/>
          </a:xfrm>
          <a:prstGeom prst="rect">
            <a:avLst/>
          </a:prstGeom>
        </p:spPr>
        <p:txBody>
          <a:bodyPr vert="horz" wrap="none" lIns="0" tIns="0" rIns="0" bIns="0" rtlCol="0" anchor="t">
            <a:normAutofit/>
          </a:bodyPr>
          <a:lstStyle/>
          <a:p>
            <a:endParaRPr lang="en-US" dirty="0"/>
          </a:p>
        </p:txBody>
      </p:sp>
      <p:sp>
        <p:nvSpPr>
          <p:cNvPr id="14" name="Text Placeholder 13"/>
          <p:cNvSpPr>
            <a:spLocks noGrp="1"/>
          </p:cNvSpPr>
          <p:nvPr>
            <p:ph type="body" sz="quarter" idx="11" hasCustomPrompt="1"/>
          </p:nvPr>
        </p:nvSpPr>
        <p:spPr>
          <a:xfrm>
            <a:off x="6180846" y="4524558"/>
            <a:ext cx="4710991" cy="546041"/>
          </a:xfrm>
        </p:spPr>
        <p:txBody>
          <a:bodyPr/>
          <a:lstStyle>
            <a:lvl1pPr marL="0" indent="0" algn="r">
              <a:buNone/>
              <a:defRPr sz="1200">
                <a:solidFill>
                  <a:srgbClr val="7F7F7F"/>
                </a:solidFill>
              </a:defRPr>
            </a:lvl1pPr>
            <a:lvl2pPr marL="538162" indent="0">
              <a:buNone/>
              <a:defRPr sz="1200">
                <a:solidFill>
                  <a:srgbClr val="7F7F7F"/>
                </a:solidFill>
              </a:defRPr>
            </a:lvl2pPr>
            <a:lvl3pPr marL="538162" indent="0">
              <a:buNone/>
              <a:defRPr sz="1200">
                <a:solidFill>
                  <a:srgbClr val="7F7F7F"/>
                </a:solidFill>
              </a:defRPr>
            </a:lvl3pPr>
            <a:lvl4pPr marL="538162" indent="0">
              <a:buNone/>
              <a:defRPr sz="1200">
                <a:solidFill>
                  <a:srgbClr val="7F7F7F"/>
                </a:solidFill>
              </a:defRPr>
            </a:lvl4pPr>
            <a:lvl5pPr marL="538162" indent="0">
              <a:buNone/>
              <a:defRPr sz="1200">
                <a:solidFill>
                  <a:srgbClr val="7F7F7F"/>
                </a:solidFill>
              </a:defRPr>
            </a:lvl5pPr>
          </a:lstStyle>
          <a:p>
            <a:pPr lvl="0"/>
            <a:r>
              <a:rPr lang="en-GB" dirty="0"/>
              <a:t>Type acknowledgement or source of statement</a:t>
            </a:r>
            <a:endParaRPr lang="en-US" dirty="0"/>
          </a:p>
        </p:txBody>
      </p:sp>
    </p:spTree>
    <p:extLst>
      <p:ext uri="{BB962C8B-B14F-4D97-AF65-F5344CB8AC3E}">
        <p14:creationId xmlns:p14="http://schemas.microsoft.com/office/powerpoint/2010/main" val="1432713462"/>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2332" y="461507"/>
            <a:ext cx="6862654"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p:nvSpPr>
        <p:spPr>
          <a:xfrm>
            <a:off x="0" y="2"/>
            <a:ext cx="12188825"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2848466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60" r="1770"/>
          <a:stretch/>
        </p:blipFill>
        <p:spPr>
          <a:xfrm>
            <a:off x="-600" y="1"/>
            <a:ext cx="121888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4658" y="463835"/>
            <a:ext cx="6858000"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26102138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p:nvSpPr>
        <p:spPr>
          <a:xfrm>
            <a:off x="4497088" y="2"/>
            <a:ext cx="7691737"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4723608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170683" y="-160145"/>
            <a:ext cx="6862654" cy="7173633"/>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775578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p:nvSpPr>
        <p:spPr>
          <a:xfrm>
            <a:off x="3848327" y="2"/>
            <a:ext cx="8340498"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1783212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300" y="478301"/>
            <a:ext cx="11230225"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p:nvSpPr>
        <p:spPr bwMode="auto">
          <a:xfrm>
            <a:off x="491997" y="6410643"/>
            <a:ext cx="312657"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300" y="1133061"/>
            <a:ext cx="11240160"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10833025" y="6384925"/>
            <a:ext cx="879675"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300864925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 id="2147483771" r:id="rId41"/>
    <p:sldLayoutId id="2147483772" r:id="rId42"/>
    <p:sldLayoutId id="2147483728" r:id="rId43"/>
    <p:sldLayoutId id="2147483724" r:id="rId44"/>
    <p:sldLayoutId id="2147483725" r:id="rId45"/>
  </p:sldLayoutIdLst>
  <p:hf sldNum="0" hdr="0" ftr="0" dt="0"/>
  <p:txStyles>
    <p:titleStyle>
      <a:lvl1pPr algn="l" rtl="0" eaLnBrk="1" fontAlgn="base" hangingPunct="1">
        <a:lnSpc>
          <a:spcPct val="85000"/>
        </a:lnSpc>
        <a:spcBef>
          <a:spcPct val="0"/>
        </a:spcBef>
        <a:spcAft>
          <a:spcPct val="0"/>
        </a:spcAft>
        <a:defRPr sz="3599"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5pPr>
      <a:lvl6pPr marL="457063" algn="l" rtl="0" eaLnBrk="1" fontAlgn="base" hangingPunct="1">
        <a:lnSpc>
          <a:spcPct val="85000"/>
        </a:lnSpc>
        <a:spcBef>
          <a:spcPct val="0"/>
        </a:spcBef>
        <a:spcAft>
          <a:spcPct val="0"/>
        </a:spcAft>
        <a:defRPr sz="3599" b="1">
          <a:solidFill>
            <a:schemeClr val="accent1"/>
          </a:solidFill>
          <a:latin typeface="Calibri" charset="0"/>
        </a:defRPr>
      </a:lvl6pPr>
      <a:lvl7pPr marL="914126" algn="l" rtl="0" eaLnBrk="1" fontAlgn="base" hangingPunct="1">
        <a:lnSpc>
          <a:spcPct val="85000"/>
        </a:lnSpc>
        <a:spcBef>
          <a:spcPct val="0"/>
        </a:spcBef>
        <a:spcAft>
          <a:spcPct val="0"/>
        </a:spcAft>
        <a:defRPr sz="3599" b="1">
          <a:solidFill>
            <a:schemeClr val="accent1"/>
          </a:solidFill>
          <a:latin typeface="Calibri" charset="0"/>
        </a:defRPr>
      </a:lvl7pPr>
      <a:lvl8pPr marL="1371189" algn="l" rtl="0" eaLnBrk="1" fontAlgn="base" hangingPunct="1">
        <a:lnSpc>
          <a:spcPct val="85000"/>
        </a:lnSpc>
        <a:spcBef>
          <a:spcPct val="0"/>
        </a:spcBef>
        <a:spcAft>
          <a:spcPct val="0"/>
        </a:spcAft>
        <a:defRPr sz="3599" b="1">
          <a:solidFill>
            <a:schemeClr val="accent1"/>
          </a:solidFill>
          <a:latin typeface="Calibri" charset="0"/>
        </a:defRPr>
      </a:lvl8pPr>
      <a:lvl9pPr marL="1828251" algn="l" rtl="0" eaLnBrk="1" fontAlgn="base" hangingPunct="1">
        <a:lnSpc>
          <a:spcPct val="85000"/>
        </a:lnSpc>
        <a:spcBef>
          <a:spcPct val="0"/>
        </a:spcBef>
        <a:spcAft>
          <a:spcPct val="0"/>
        </a:spcAft>
        <a:defRPr sz="3599" b="1">
          <a:solidFill>
            <a:schemeClr val="accent1"/>
          </a:solidFill>
          <a:latin typeface="Calibri" charset="0"/>
        </a:defRPr>
      </a:lvl9pPr>
    </p:titleStyle>
    <p:bodyStyle>
      <a:lvl1pPr marL="342797" indent="-342797" algn="l" rtl="0" eaLnBrk="1" fontAlgn="base" hangingPunct="1">
        <a:lnSpc>
          <a:spcPct val="100000"/>
        </a:lnSpc>
        <a:spcBef>
          <a:spcPts val="600"/>
        </a:spcBef>
        <a:spcAft>
          <a:spcPts val="0"/>
        </a:spcAft>
        <a:buClr>
          <a:schemeClr val="accent1"/>
        </a:buClr>
        <a:buFont typeface="Arial" charset="0"/>
        <a:buChar char="•"/>
        <a:defRPr sz="2399" kern="1200">
          <a:solidFill>
            <a:srgbClr val="333E48"/>
          </a:solidFill>
          <a:latin typeface="+mn-lt"/>
          <a:ea typeface="ＭＳ Ｐゴシック" charset="0"/>
          <a:cs typeface="ＭＳ Ｐゴシック" charset="0"/>
        </a:defRPr>
      </a:lvl1pPr>
      <a:lvl2pPr marL="581169" indent="-166638" algn="l" rtl="0" eaLnBrk="1" fontAlgn="base" hangingPunct="1">
        <a:lnSpc>
          <a:spcPct val="100000"/>
        </a:lnSpc>
        <a:spcBef>
          <a:spcPts val="0"/>
        </a:spcBef>
        <a:spcAft>
          <a:spcPts val="0"/>
        </a:spcAft>
        <a:buClr>
          <a:schemeClr val="accent1"/>
        </a:buClr>
        <a:buSzPct val="80000"/>
        <a:buFont typeface="Arial" charset="0"/>
        <a:buChar char="•"/>
        <a:defRPr sz="1999" kern="1200">
          <a:solidFill>
            <a:srgbClr val="333E48"/>
          </a:solidFill>
          <a:latin typeface="+mn-lt"/>
          <a:ea typeface="ＭＳ Ｐゴシック" charset="0"/>
          <a:cs typeface="+mn-cs"/>
        </a:defRPr>
      </a:lvl2pPr>
      <a:lvl3pPr marL="855406" indent="-16663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377" indent="-172986"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6735" indent="-16822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4567"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099"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1630"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162"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9">
          <p15:clr>
            <a:srgbClr val="F26B43"/>
          </p15:clr>
        </p15:guide>
        <p15:guide id="4" orient="horz" pos="300">
          <p15:clr>
            <a:srgbClr val="F26B43"/>
          </p15:clr>
        </p15:guide>
        <p15:guide id="5" orient="horz" pos="4020">
          <p15:clr>
            <a:srgbClr val="F26B43"/>
          </p15:clr>
        </p15:guide>
        <p15:guide id="6" pos="7378">
          <p15:clr>
            <a:srgbClr val="F26B43"/>
          </p15:clr>
        </p15:guide>
        <p15:guide id="7" pos="302">
          <p15:clr>
            <a:srgbClr val="F26B43"/>
          </p15:clr>
        </p15:guide>
        <p15:guide id="8" pos="70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722DE2-4080-4CAD-8F44-414BFE9E8BDE}"/>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582C681F-465D-48BA-AA8D-048C3E6B4051}"/>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154DF255-CBE4-4F0D-ACE3-B8C1792B2ABC}"/>
              </a:ext>
            </a:extLst>
          </p:cNvPr>
          <p:cNvSpPr>
            <a:spLocks noGrp="1"/>
          </p:cNvSpPr>
          <p:nvPr>
            <p:ph type="body" sz="quarter" idx="14"/>
          </p:nvPr>
        </p:nvSpPr>
        <p:spPr/>
        <p:txBody>
          <a:bodyPr/>
          <a:lstStyle/>
          <a:p>
            <a:endParaRPr lang="en-GB"/>
          </a:p>
        </p:txBody>
      </p:sp>
      <p:sp>
        <p:nvSpPr>
          <p:cNvPr id="2" name="Title 1"/>
          <p:cNvSpPr>
            <a:spLocks noGrp="1"/>
          </p:cNvSpPr>
          <p:nvPr>
            <p:ph type="title"/>
          </p:nvPr>
        </p:nvSpPr>
        <p:spPr/>
        <p:txBody>
          <a:bodyPr>
            <a:normAutofit/>
          </a:bodyPr>
          <a:lstStyle/>
          <a:p>
            <a:r>
              <a:rPr lang="en-GB" dirty="0"/>
              <a:t>Performance Evaluation and OS-Aware Debugging</a:t>
            </a:r>
            <a:endParaRPr lang="en-US" dirty="0"/>
          </a:p>
        </p:txBody>
      </p:sp>
      <p:sp>
        <p:nvSpPr>
          <p:cNvPr id="3" name="Subtitle 2"/>
          <p:cNvSpPr>
            <a:spLocks noGrp="1"/>
          </p:cNvSpPr>
          <p:nvPr>
            <p:ph type="subTitle" idx="1"/>
          </p:nvPr>
        </p:nvSpPr>
        <p:spPr/>
        <p:txBody>
          <a:bodyPr/>
          <a:lstStyle/>
          <a:p>
            <a:r>
              <a:rPr lang="en-GB" dirty="0"/>
              <a:t>Operating System Lab-in-a-Box</a:t>
            </a:r>
            <a:endParaRPr lang="en-US" dirty="0"/>
          </a:p>
        </p:txBody>
      </p:sp>
    </p:spTree>
    <p:extLst>
      <p:ext uri="{BB962C8B-B14F-4D97-AF65-F5344CB8AC3E}">
        <p14:creationId xmlns:p14="http://schemas.microsoft.com/office/powerpoint/2010/main" val="155011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normAutofit/>
          </a:bodyPr>
          <a:lstStyle/>
          <a:p>
            <a:r>
              <a:rPr lang="en-US" dirty="0"/>
              <a:t>Control Flow Graphs and Call Graphs</a:t>
            </a:r>
          </a:p>
        </p:txBody>
      </p:sp>
      <p:sp>
        <p:nvSpPr>
          <p:cNvPr id="214019" name="Rectangle 3"/>
          <p:cNvSpPr>
            <a:spLocks noGrp="1" noChangeArrowheads="1"/>
          </p:cNvSpPr>
          <p:nvPr>
            <p:ph idx="1"/>
          </p:nvPr>
        </p:nvSpPr>
        <p:spPr>
          <a:xfrm>
            <a:off x="304721" y="990600"/>
            <a:ext cx="6195986" cy="5867400"/>
          </a:xfrm>
        </p:spPr>
        <p:txBody>
          <a:bodyPr/>
          <a:lstStyle/>
          <a:p>
            <a:pPr>
              <a:spcBef>
                <a:spcPct val="0"/>
              </a:spcBef>
            </a:pPr>
            <a:r>
              <a:rPr lang="en-US" dirty="0"/>
              <a:t>Control flow graph (CFG)</a:t>
            </a:r>
          </a:p>
          <a:p>
            <a:pPr lvl="1">
              <a:spcBef>
                <a:spcPct val="0"/>
              </a:spcBef>
            </a:pPr>
            <a:r>
              <a:rPr lang="en-US" sz="1600" dirty="0"/>
              <a:t>A flow chart which shows the execution sequence of the program</a:t>
            </a:r>
          </a:p>
          <a:p>
            <a:pPr lvl="1">
              <a:spcBef>
                <a:spcPct val="0"/>
              </a:spcBef>
            </a:pPr>
            <a:r>
              <a:rPr lang="en-US" sz="1600" dirty="0"/>
              <a:t>Each node is a basic block (sequence of instructions, potentially with conditional jump at end)</a:t>
            </a:r>
          </a:p>
          <a:p>
            <a:pPr lvl="1">
              <a:spcBef>
                <a:spcPct val="0"/>
              </a:spcBef>
            </a:pPr>
            <a:r>
              <a:rPr lang="en-US" sz="1600" dirty="0"/>
              <a:t>Create one CFG per </a:t>
            </a:r>
            <a:r>
              <a:rPr lang="en-US" sz="1600" b="1" dirty="0"/>
              <a:t>subroutine</a:t>
            </a:r>
            <a:r>
              <a:rPr lang="en-US" sz="1600" dirty="0"/>
              <a:t> or </a:t>
            </a:r>
            <a:r>
              <a:rPr lang="en-US" sz="1600" b="1" dirty="0"/>
              <a:t>interrupt service routine</a:t>
            </a:r>
          </a:p>
          <a:p>
            <a:pPr lvl="1">
              <a:spcBef>
                <a:spcPct val="0"/>
              </a:spcBef>
            </a:pPr>
            <a:endParaRPr lang="en-US" sz="1600" b="1" dirty="0"/>
          </a:p>
          <a:p>
            <a:pPr>
              <a:spcBef>
                <a:spcPct val="0"/>
              </a:spcBef>
            </a:pPr>
            <a:r>
              <a:rPr lang="en-US" dirty="0"/>
              <a:t>Call graph</a:t>
            </a:r>
          </a:p>
          <a:p>
            <a:pPr lvl="1">
              <a:spcBef>
                <a:spcPct val="0"/>
              </a:spcBef>
            </a:pPr>
            <a:r>
              <a:rPr lang="en-US" sz="1600" dirty="0"/>
              <a:t>A hierarchical (tree) form which shows the nesting of subroutine calls</a:t>
            </a:r>
          </a:p>
          <a:p>
            <a:pPr lvl="1">
              <a:spcBef>
                <a:spcPct val="0"/>
              </a:spcBef>
            </a:pPr>
            <a:r>
              <a:rPr lang="en-US" sz="1600" dirty="0"/>
              <a:t>Each node is a subroutine</a:t>
            </a:r>
          </a:p>
          <a:p>
            <a:pPr lvl="2">
              <a:spcBef>
                <a:spcPct val="0"/>
              </a:spcBef>
            </a:pPr>
            <a:r>
              <a:rPr lang="en-US" sz="1400" dirty="0"/>
              <a:t>Going down an arrow indicates calling a subroutine</a:t>
            </a:r>
          </a:p>
          <a:p>
            <a:pPr lvl="2">
              <a:spcBef>
                <a:spcPct val="0"/>
              </a:spcBef>
            </a:pPr>
            <a:r>
              <a:rPr lang="en-US" sz="1400" dirty="0"/>
              <a:t>Going up an arrow </a:t>
            </a:r>
            <a:br>
              <a:rPr lang="en-US" sz="1400" dirty="0"/>
            </a:br>
            <a:r>
              <a:rPr lang="en-US" sz="1400" dirty="0"/>
              <a:t>(backwards) indicates </a:t>
            </a:r>
            <a:br>
              <a:rPr lang="en-US" sz="1400" dirty="0"/>
            </a:br>
            <a:r>
              <a:rPr lang="en-US" sz="1400" dirty="0"/>
              <a:t>returning from that </a:t>
            </a:r>
            <a:br>
              <a:rPr lang="en-US" sz="1400" dirty="0"/>
            </a:br>
            <a:r>
              <a:rPr lang="en-US" sz="1400" dirty="0"/>
              <a:t>subroutine</a:t>
            </a:r>
          </a:p>
          <a:p>
            <a:pPr lvl="1">
              <a:spcBef>
                <a:spcPct val="0"/>
              </a:spcBef>
            </a:pPr>
            <a:r>
              <a:rPr lang="en-US" sz="1600" dirty="0"/>
              <a:t>Create one call graph </a:t>
            </a:r>
            <a:br>
              <a:rPr lang="en-US" sz="1600" dirty="0"/>
            </a:br>
            <a:r>
              <a:rPr lang="en-US" sz="1600" dirty="0"/>
              <a:t>per </a:t>
            </a:r>
            <a:r>
              <a:rPr lang="en-US" sz="1600" b="1" dirty="0"/>
              <a:t>program</a:t>
            </a:r>
          </a:p>
          <a:p>
            <a:pPr lvl="1">
              <a:spcBef>
                <a:spcPct val="0"/>
              </a:spcBef>
            </a:pPr>
            <a:endParaRPr lang="en-US" sz="1600" dirty="0"/>
          </a:p>
          <a:p>
            <a:pPr>
              <a:spcBef>
                <a:spcPct val="0"/>
              </a:spcBef>
            </a:pPr>
            <a:endParaRPr lang="en-US" dirty="0"/>
          </a:p>
        </p:txBody>
      </p:sp>
      <p:sp>
        <p:nvSpPr>
          <p:cNvPr id="214020" name="Text Box 4"/>
          <p:cNvSpPr txBox="1">
            <a:spLocks noChangeArrowheads="1"/>
          </p:cNvSpPr>
          <p:nvPr/>
        </p:nvSpPr>
        <p:spPr bwMode="auto">
          <a:xfrm>
            <a:off x="7979543" y="1219200"/>
            <a:ext cx="1579278" cy="369332"/>
          </a:xfrm>
          <a:prstGeom prst="rect">
            <a:avLst/>
          </a:prstGeom>
          <a:solidFill>
            <a:srgbClr val="CCE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chemeClr val="accent2"/>
                </a:solidFill>
                <a:latin typeface="Lucida Console" pitchFamily="49" charset="0"/>
              </a:rPr>
              <a:t>_timer_isr</a:t>
            </a:r>
          </a:p>
        </p:txBody>
      </p:sp>
      <p:sp>
        <p:nvSpPr>
          <p:cNvPr id="214021" name="Text Box 5"/>
          <p:cNvSpPr txBox="1">
            <a:spLocks noChangeArrowheads="1"/>
          </p:cNvSpPr>
          <p:nvPr/>
        </p:nvSpPr>
        <p:spPr bwMode="auto">
          <a:xfrm>
            <a:off x="7293113" y="1828800"/>
            <a:ext cx="463588" cy="369332"/>
          </a:xfrm>
          <a:prstGeom prst="rect">
            <a:avLst/>
          </a:prstGeom>
          <a:solidFill>
            <a:srgbClr val="CCE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chemeClr val="accent2"/>
                </a:solidFill>
                <a:latin typeface="Lucida Console" pitchFamily="49" charset="0"/>
              </a:rPr>
              <a:t>L0</a:t>
            </a:r>
          </a:p>
        </p:txBody>
      </p:sp>
      <p:sp>
        <p:nvSpPr>
          <p:cNvPr id="214022" name="Text Box 6"/>
          <p:cNvSpPr txBox="1">
            <a:spLocks noChangeArrowheads="1"/>
          </p:cNvSpPr>
          <p:nvPr/>
        </p:nvSpPr>
        <p:spPr bwMode="auto">
          <a:xfrm>
            <a:off x="8613569" y="2590800"/>
            <a:ext cx="463588" cy="369332"/>
          </a:xfrm>
          <a:prstGeom prst="rect">
            <a:avLst/>
          </a:prstGeom>
          <a:solidFill>
            <a:srgbClr val="CCE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chemeClr val="accent2"/>
                </a:solidFill>
                <a:latin typeface="Lucida Console" pitchFamily="49" charset="0"/>
              </a:rPr>
              <a:t>L1</a:t>
            </a:r>
          </a:p>
        </p:txBody>
      </p:sp>
      <p:sp>
        <p:nvSpPr>
          <p:cNvPr id="214023" name="Text Box 7"/>
          <p:cNvSpPr txBox="1">
            <a:spLocks noChangeArrowheads="1"/>
          </p:cNvSpPr>
          <p:nvPr/>
        </p:nvSpPr>
        <p:spPr bwMode="auto">
          <a:xfrm>
            <a:off x="9547788" y="1828800"/>
            <a:ext cx="1858201" cy="369332"/>
          </a:xfrm>
          <a:prstGeom prst="rect">
            <a:avLst/>
          </a:prstGeom>
          <a:solidFill>
            <a:srgbClr val="CCE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chemeClr val="accent2"/>
                </a:solidFill>
                <a:latin typeface="Lucida Console" pitchFamily="49" charset="0"/>
              </a:rPr>
              <a:t>_timer_isr_0</a:t>
            </a:r>
          </a:p>
        </p:txBody>
      </p:sp>
      <p:cxnSp>
        <p:nvCxnSpPr>
          <p:cNvPr id="214024" name="AutoShape 8"/>
          <p:cNvCxnSpPr>
            <a:cxnSpLocks noChangeShapeType="1"/>
            <a:stCxn id="214020" idx="2"/>
            <a:endCxn id="214021" idx="0"/>
          </p:cNvCxnSpPr>
          <p:nvPr/>
        </p:nvCxnSpPr>
        <p:spPr bwMode="auto">
          <a:xfrm flipH="1">
            <a:off x="7524907" y="1588532"/>
            <a:ext cx="1244275" cy="24026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25" name="AutoShape 9"/>
          <p:cNvCxnSpPr>
            <a:cxnSpLocks noChangeShapeType="1"/>
            <a:stCxn id="214020" idx="2"/>
            <a:endCxn id="214023" idx="0"/>
          </p:cNvCxnSpPr>
          <p:nvPr/>
        </p:nvCxnSpPr>
        <p:spPr bwMode="auto">
          <a:xfrm>
            <a:off x="8769182" y="1588532"/>
            <a:ext cx="1707707" cy="24026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26" name="AutoShape 10"/>
          <p:cNvCxnSpPr>
            <a:cxnSpLocks noChangeShapeType="1"/>
            <a:stCxn id="214021" idx="2"/>
            <a:endCxn id="214022" idx="0"/>
          </p:cNvCxnSpPr>
          <p:nvPr/>
        </p:nvCxnSpPr>
        <p:spPr bwMode="auto">
          <a:xfrm>
            <a:off x="7524907" y="2198132"/>
            <a:ext cx="1320456" cy="39266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27" name="AutoShape 11"/>
          <p:cNvCxnSpPr>
            <a:cxnSpLocks noChangeShapeType="1"/>
            <a:stCxn id="214023" idx="2"/>
            <a:endCxn id="214022" idx="0"/>
          </p:cNvCxnSpPr>
          <p:nvPr/>
        </p:nvCxnSpPr>
        <p:spPr bwMode="auto">
          <a:xfrm flipH="1">
            <a:off x="8845363" y="2198132"/>
            <a:ext cx="1631526" cy="39266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028" name="Text Box 12"/>
          <p:cNvSpPr txBox="1">
            <a:spLocks noChangeArrowheads="1"/>
          </p:cNvSpPr>
          <p:nvPr/>
        </p:nvSpPr>
        <p:spPr bwMode="auto">
          <a:xfrm>
            <a:off x="7155767" y="4085493"/>
            <a:ext cx="742511" cy="369332"/>
          </a:xfrm>
          <a:prstGeom prst="rect">
            <a:avLst/>
          </a:prstGeom>
          <a:solidFill>
            <a:srgbClr val="CCE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chemeClr val="accent2"/>
                </a:solidFill>
                <a:latin typeface="Lucida Console" pitchFamily="49" charset="0"/>
              </a:rPr>
              <a:t>main</a:t>
            </a:r>
          </a:p>
        </p:txBody>
      </p:sp>
      <p:sp>
        <p:nvSpPr>
          <p:cNvPr id="214029" name="Text Box 13"/>
          <p:cNvSpPr txBox="1">
            <a:spLocks noChangeArrowheads="1"/>
          </p:cNvSpPr>
          <p:nvPr/>
        </p:nvSpPr>
        <p:spPr bwMode="auto">
          <a:xfrm>
            <a:off x="4424268" y="4933221"/>
            <a:ext cx="1300356" cy="369332"/>
          </a:xfrm>
          <a:prstGeom prst="rect">
            <a:avLst/>
          </a:prstGeom>
          <a:solidFill>
            <a:srgbClr val="CCE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dirty="0" err="1">
                <a:solidFill>
                  <a:schemeClr val="accent2"/>
                </a:solidFill>
                <a:latin typeface="Lucida Console" pitchFamily="49" charset="0"/>
              </a:rPr>
              <a:t>Init_MCU</a:t>
            </a:r>
            <a:endParaRPr lang="en-US" sz="1800" dirty="0">
              <a:solidFill>
                <a:schemeClr val="accent2"/>
              </a:solidFill>
              <a:latin typeface="Lucida Console" pitchFamily="49" charset="0"/>
            </a:endParaRPr>
          </a:p>
        </p:txBody>
      </p:sp>
      <p:sp>
        <p:nvSpPr>
          <p:cNvPr id="214030" name="Text Box 14"/>
          <p:cNvSpPr txBox="1">
            <a:spLocks noChangeArrowheads="1"/>
          </p:cNvSpPr>
          <p:nvPr/>
        </p:nvSpPr>
        <p:spPr bwMode="auto">
          <a:xfrm>
            <a:off x="6411300" y="4923694"/>
            <a:ext cx="1300356" cy="646331"/>
          </a:xfrm>
          <a:prstGeom prst="rect">
            <a:avLst/>
          </a:prstGeom>
          <a:solidFill>
            <a:srgbClr val="CCE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chemeClr val="accent2"/>
                </a:solidFill>
                <a:latin typeface="Lucida Console" pitchFamily="49" charset="0"/>
              </a:rPr>
              <a:t>Read_</a:t>
            </a:r>
            <a:br>
              <a:rPr lang="en-US" sz="1800">
                <a:solidFill>
                  <a:schemeClr val="accent2"/>
                </a:solidFill>
                <a:latin typeface="Lucida Console" pitchFamily="49" charset="0"/>
              </a:rPr>
            </a:br>
            <a:r>
              <a:rPr lang="en-US" sz="1800">
                <a:solidFill>
                  <a:schemeClr val="accent2"/>
                </a:solidFill>
                <a:latin typeface="Lucida Console" pitchFamily="49" charset="0"/>
              </a:rPr>
              <a:t>Switches</a:t>
            </a:r>
          </a:p>
        </p:txBody>
      </p:sp>
      <p:sp>
        <p:nvSpPr>
          <p:cNvPr id="214031" name="Text Box 15"/>
          <p:cNvSpPr txBox="1">
            <a:spLocks noChangeArrowheads="1"/>
          </p:cNvSpPr>
          <p:nvPr/>
        </p:nvSpPr>
        <p:spPr bwMode="auto">
          <a:xfrm>
            <a:off x="8397173" y="4923693"/>
            <a:ext cx="1160894" cy="369332"/>
          </a:xfrm>
          <a:prstGeom prst="rect">
            <a:avLst/>
          </a:prstGeom>
          <a:solidFill>
            <a:srgbClr val="CCE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chemeClr val="accent2"/>
                </a:solidFill>
                <a:latin typeface="Lucida Console" pitchFamily="49" charset="0"/>
              </a:rPr>
              <a:t>Process</a:t>
            </a:r>
          </a:p>
        </p:txBody>
      </p:sp>
      <p:sp>
        <p:nvSpPr>
          <p:cNvPr id="214032" name="Text Box 16"/>
          <p:cNvSpPr txBox="1">
            <a:spLocks noChangeArrowheads="1"/>
          </p:cNvSpPr>
          <p:nvPr/>
        </p:nvSpPr>
        <p:spPr bwMode="auto">
          <a:xfrm>
            <a:off x="10266862" y="4923694"/>
            <a:ext cx="1300356" cy="646331"/>
          </a:xfrm>
          <a:prstGeom prst="rect">
            <a:avLst/>
          </a:prstGeom>
          <a:solidFill>
            <a:srgbClr val="CCE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chemeClr val="accent2"/>
                </a:solidFill>
                <a:latin typeface="Lucida Console" pitchFamily="49" charset="0"/>
              </a:rPr>
              <a:t>Refresh_</a:t>
            </a:r>
            <a:br>
              <a:rPr lang="en-US" sz="1800">
                <a:solidFill>
                  <a:schemeClr val="accent2"/>
                </a:solidFill>
                <a:latin typeface="Lucida Console" pitchFamily="49" charset="0"/>
              </a:rPr>
            </a:br>
            <a:r>
              <a:rPr lang="en-US" sz="1800">
                <a:solidFill>
                  <a:schemeClr val="accent2"/>
                </a:solidFill>
                <a:latin typeface="Lucida Console" pitchFamily="49" charset="0"/>
              </a:rPr>
              <a:t>Display</a:t>
            </a:r>
          </a:p>
        </p:txBody>
      </p:sp>
      <p:sp>
        <p:nvSpPr>
          <p:cNvPr id="214034" name="Text Box 18"/>
          <p:cNvSpPr txBox="1">
            <a:spLocks noChangeArrowheads="1"/>
          </p:cNvSpPr>
          <p:nvPr/>
        </p:nvSpPr>
        <p:spPr bwMode="auto">
          <a:xfrm>
            <a:off x="7447240" y="5842857"/>
            <a:ext cx="1439818" cy="369332"/>
          </a:xfrm>
          <a:prstGeom prst="rect">
            <a:avLst/>
          </a:prstGeom>
          <a:solidFill>
            <a:srgbClr val="CCE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chemeClr val="accent2"/>
                </a:solidFill>
                <a:latin typeface="Lucida Console" pitchFamily="49" charset="0"/>
              </a:rPr>
              <a:t>Linearize</a:t>
            </a:r>
          </a:p>
        </p:txBody>
      </p:sp>
      <p:sp>
        <p:nvSpPr>
          <p:cNvPr id="214035" name="Text Box 19"/>
          <p:cNvSpPr txBox="1">
            <a:spLocks noChangeArrowheads="1"/>
          </p:cNvSpPr>
          <p:nvPr/>
        </p:nvSpPr>
        <p:spPr bwMode="auto">
          <a:xfrm>
            <a:off x="9657421" y="5838093"/>
            <a:ext cx="1300356" cy="369332"/>
          </a:xfrm>
          <a:prstGeom prst="rect">
            <a:avLst/>
          </a:prstGeom>
          <a:solidFill>
            <a:srgbClr val="CCE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chemeClr val="accent2"/>
                </a:solidFill>
                <a:latin typeface="Lucida Console" pitchFamily="49" charset="0"/>
              </a:rPr>
              <a:t>Resample</a:t>
            </a:r>
          </a:p>
        </p:txBody>
      </p:sp>
      <p:cxnSp>
        <p:nvCxnSpPr>
          <p:cNvPr id="214036" name="AutoShape 20"/>
          <p:cNvCxnSpPr>
            <a:cxnSpLocks noChangeShapeType="1"/>
            <a:stCxn id="214028" idx="2"/>
          </p:cNvCxnSpPr>
          <p:nvPr/>
        </p:nvCxnSpPr>
        <p:spPr bwMode="auto">
          <a:xfrm flipH="1">
            <a:off x="5074446" y="4454825"/>
            <a:ext cx="2452577" cy="47363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37" name="AutoShape 21"/>
          <p:cNvCxnSpPr>
            <a:cxnSpLocks noChangeShapeType="1"/>
            <a:stCxn id="214028" idx="2"/>
            <a:endCxn id="214030" idx="0"/>
          </p:cNvCxnSpPr>
          <p:nvPr/>
        </p:nvCxnSpPr>
        <p:spPr bwMode="auto">
          <a:xfrm flipH="1">
            <a:off x="7061478" y="4454825"/>
            <a:ext cx="465545" cy="468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38" name="AutoShape 22"/>
          <p:cNvCxnSpPr>
            <a:cxnSpLocks noChangeShapeType="1"/>
            <a:stCxn id="214028" idx="2"/>
            <a:endCxn id="214031" idx="0"/>
          </p:cNvCxnSpPr>
          <p:nvPr/>
        </p:nvCxnSpPr>
        <p:spPr bwMode="auto">
          <a:xfrm>
            <a:off x="7527023" y="4454825"/>
            <a:ext cx="1450597" cy="46886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39" name="AutoShape 23"/>
          <p:cNvCxnSpPr>
            <a:cxnSpLocks noChangeShapeType="1"/>
            <a:stCxn id="214028" idx="2"/>
            <a:endCxn id="214032" idx="0"/>
          </p:cNvCxnSpPr>
          <p:nvPr/>
        </p:nvCxnSpPr>
        <p:spPr bwMode="auto">
          <a:xfrm>
            <a:off x="7527023" y="4454825"/>
            <a:ext cx="3390017" cy="468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40" name="AutoShape 24"/>
          <p:cNvCxnSpPr>
            <a:cxnSpLocks noChangeShapeType="1"/>
            <a:stCxn id="214031" idx="2"/>
            <a:endCxn id="214034" idx="0"/>
          </p:cNvCxnSpPr>
          <p:nvPr/>
        </p:nvCxnSpPr>
        <p:spPr bwMode="auto">
          <a:xfrm flipH="1">
            <a:off x="8167149" y="5293025"/>
            <a:ext cx="810471" cy="54983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41" name="AutoShape 25"/>
          <p:cNvCxnSpPr>
            <a:cxnSpLocks noChangeShapeType="1"/>
            <a:stCxn id="214031" idx="2"/>
            <a:endCxn id="214035" idx="0"/>
          </p:cNvCxnSpPr>
          <p:nvPr/>
        </p:nvCxnSpPr>
        <p:spPr bwMode="auto">
          <a:xfrm>
            <a:off x="8977620" y="5293025"/>
            <a:ext cx="1329979" cy="54506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77986630"/>
      </p:ext>
    </p:extLst>
  </p:cSld>
  <p:clrMapOvr>
    <a:masterClrMapping/>
  </p:clrMapOvr>
  <p:transition>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normAutofit/>
          </a:bodyPr>
          <a:lstStyle/>
          <a:p>
            <a:r>
              <a:rPr lang="en-US" dirty="0"/>
              <a:t>CFG Formation Rules</a:t>
            </a:r>
          </a:p>
        </p:txBody>
      </p:sp>
      <p:sp>
        <p:nvSpPr>
          <p:cNvPr id="204803" name="Rectangle 3"/>
          <p:cNvSpPr>
            <a:spLocks noGrp="1" noChangeArrowheads="1"/>
          </p:cNvSpPr>
          <p:nvPr>
            <p:ph idx="1"/>
          </p:nvPr>
        </p:nvSpPr>
        <p:spPr>
          <a:xfrm>
            <a:off x="254978" y="1005254"/>
            <a:ext cx="11390810" cy="5052645"/>
          </a:xfrm>
        </p:spPr>
        <p:txBody>
          <a:bodyPr/>
          <a:lstStyle/>
          <a:p>
            <a:pPr>
              <a:lnSpc>
                <a:spcPct val="95000"/>
              </a:lnSpc>
              <a:spcBef>
                <a:spcPct val="0"/>
              </a:spcBef>
            </a:pPr>
            <a:r>
              <a:rPr lang="en-US" dirty="0"/>
              <a:t>A CFG consists of </a:t>
            </a:r>
            <a:r>
              <a:rPr lang="en-US" b="1" dirty="0"/>
              <a:t>basic blocks (BB) </a:t>
            </a:r>
            <a:r>
              <a:rPr lang="en-US" dirty="0"/>
              <a:t>joined by edges</a:t>
            </a:r>
          </a:p>
          <a:p>
            <a:pPr>
              <a:lnSpc>
                <a:spcPct val="95000"/>
              </a:lnSpc>
              <a:spcBef>
                <a:spcPct val="0"/>
              </a:spcBef>
            </a:pPr>
            <a:r>
              <a:rPr lang="en-US" dirty="0"/>
              <a:t>Basic block: a sequence of consecutive instructions such that each instruction is executed </a:t>
            </a:r>
            <a:r>
              <a:rPr lang="en-US" b="1" dirty="0"/>
              <a:t>exactly once </a:t>
            </a:r>
            <a:r>
              <a:rPr lang="en-US" dirty="0"/>
              <a:t>if the basic block is executed. </a:t>
            </a:r>
          </a:p>
          <a:p>
            <a:pPr>
              <a:lnSpc>
                <a:spcPct val="95000"/>
              </a:lnSpc>
              <a:spcBef>
                <a:spcPct val="0"/>
              </a:spcBef>
            </a:pPr>
            <a:r>
              <a:rPr lang="en-US" dirty="0"/>
              <a:t>This implies</a:t>
            </a:r>
          </a:p>
          <a:p>
            <a:pPr lvl="1">
              <a:lnSpc>
                <a:spcPct val="95000"/>
              </a:lnSpc>
              <a:spcBef>
                <a:spcPct val="0"/>
              </a:spcBef>
            </a:pPr>
            <a:r>
              <a:rPr lang="en-US" sz="1600" dirty="0"/>
              <a:t>the flow of control begins at the entry and leaves at the exit </a:t>
            </a:r>
          </a:p>
          <a:p>
            <a:pPr lvl="1">
              <a:lnSpc>
                <a:spcPct val="95000"/>
              </a:lnSpc>
              <a:spcBef>
                <a:spcPct val="0"/>
              </a:spcBef>
            </a:pPr>
            <a:r>
              <a:rPr lang="en-US" sz="1600" dirty="0"/>
              <a:t>there is no conditional branching except potentially at the end.</a:t>
            </a:r>
          </a:p>
          <a:p>
            <a:pPr lvl="2">
              <a:lnSpc>
                <a:spcPct val="95000"/>
              </a:lnSpc>
              <a:spcBef>
                <a:spcPct val="0"/>
              </a:spcBef>
            </a:pPr>
            <a:r>
              <a:rPr lang="en-US" sz="1400" dirty="0"/>
              <a:t>no instructions can be skipped within a basic block</a:t>
            </a:r>
          </a:p>
          <a:p>
            <a:pPr lvl="1">
              <a:lnSpc>
                <a:spcPct val="95000"/>
              </a:lnSpc>
              <a:spcBef>
                <a:spcPct val="0"/>
              </a:spcBef>
            </a:pPr>
            <a:r>
              <a:rPr lang="en-US" sz="1600" dirty="0"/>
              <a:t>conditional branch (+skip) instruction effectively ends the basic block</a:t>
            </a:r>
          </a:p>
          <a:p>
            <a:pPr lvl="1">
              <a:lnSpc>
                <a:spcPct val="95000"/>
              </a:lnSpc>
              <a:spcBef>
                <a:spcPct val="0"/>
              </a:spcBef>
            </a:pPr>
            <a:r>
              <a:rPr lang="en-US" sz="1600" dirty="0"/>
              <a:t>a jump/branch into a BB will split it into two</a:t>
            </a:r>
          </a:p>
          <a:p>
            <a:pPr lvl="1">
              <a:lnSpc>
                <a:spcPct val="95000"/>
              </a:lnSpc>
              <a:spcBef>
                <a:spcPct val="0"/>
              </a:spcBef>
            </a:pPr>
            <a:r>
              <a:rPr lang="en-US" sz="1600" dirty="0"/>
              <a:t>a subroutine call ends the basic block</a:t>
            </a:r>
          </a:p>
          <a:p>
            <a:pPr>
              <a:lnSpc>
                <a:spcPct val="95000"/>
              </a:lnSpc>
              <a:spcBef>
                <a:spcPct val="0"/>
              </a:spcBef>
            </a:pPr>
            <a:r>
              <a:rPr lang="en-US" dirty="0"/>
              <a:t>Relationships with other BBs</a:t>
            </a:r>
          </a:p>
          <a:p>
            <a:pPr lvl="1">
              <a:lnSpc>
                <a:spcPct val="95000"/>
              </a:lnSpc>
              <a:spcBef>
                <a:spcPct val="0"/>
              </a:spcBef>
            </a:pPr>
            <a:r>
              <a:rPr lang="en-US" sz="1600" dirty="0"/>
              <a:t>Predecessors: all basic blocks which can execute immediately before the given basic block</a:t>
            </a:r>
          </a:p>
          <a:p>
            <a:pPr lvl="1">
              <a:lnSpc>
                <a:spcPct val="95000"/>
              </a:lnSpc>
              <a:spcBef>
                <a:spcPct val="0"/>
              </a:spcBef>
            </a:pPr>
            <a:r>
              <a:rPr lang="en-US" sz="1600" dirty="0"/>
              <a:t>Successors: all basic blocks which can execute immediately after the given basic block.</a:t>
            </a:r>
          </a:p>
          <a:p>
            <a:pPr>
              <a:lnSpc>
                <a:spcPct val="95000"/>
              </a:lnSpc>
              <a:spcBef>
                <a:spcPct val="0"/>
              </a:spcBef>
            </a:pPr>
            <a:r>
              <a:rPr lang="en-US" dirty="0"/>
              <a:t>For our purposes, a new label starts a new basic block (except in the case of consecutive labels, in which case the basic block is assigned the first label)</a:t>
            </a:r>
          </a:p>
        </p:txBody>
      </p:sp>
    </p:spTree>
    <p:extLst>
      <p:ext uri="{BB962C8B-B14F-4D97-AF65-F5344CB8AC3E}">
        <p14:creationId xmlns:p14="http://schemas.microsoft.com/office/powerpoint/2010/main" val="707303443"/>
      </p:ext>
    </p:extLst>
  </p:cSld>
  <p:clrMapOvr>
    <a:masterClrMapping/>
  </p:clrMapOvr>
  <p:transition>
    <p:pull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normAutofit/>
          </a:bodyPr>
          <a:lstStyle/>
          <a:p>
            <a:r>
              <a:rPr lang="en-US"/>
              <a:t>Call Graph Details</a:t>
            </a:r>
          </a:p>
        </p:txBody>
      </p:sp>
      <p:sp>
        <p:nvSpPr>
          <p:cNvPr id="217091" name="Rectangle 3"/>
          <p:cNvSpPr>
            <a:spLocks noGrp="1" noChangeArrowheads="1"/>
          </p:cNvSpPr>
          <p:nvPr>
            <p:ph idx="1"/>
          </p:nvPr>
        </p:nvSpPr>
        <p:spPr/>
        <p:txBody>
          <a:bodyPr/>
          <a:lstStyle/>
          <a:p>
            <a:r>
              <a:rPr lang="en-US" dirty="0"/>
              <a:t>Each subroutine is represented by a node</a:t>
            </a:r>
          </a:p>
          <a:p>
            <a:r>
              <a:rPr lang="en-US" dirty="0"/>
              <a:t>Each potential call from subroutine A to B is represented by a directed edge from A to B</a:t>
            </a:r>
          </a:p>
          <a:p>
            <a:r>
              <a:rPr lang="en-US" dirty="0"/>
              <a:t>Each ISR has a node, but it is not called by any other code (except if software interrupts are supported)</a:t>
            </a:r>
          </a:p>
          <a:p>
            <a:r>
              <a:rPr lang="en-US" dirty="0"/>
              <a:t>Operations not supported by ISA (e.g. modulo (%)) may be implemented with subroutine linked in from a C library, leading to a deeper call graph than expected</a:t>
            </a:r>
          </a:p>
        </p:txBody>
      </p:sp>
    </p:spTree>
    <p:extLst>
      <p:ext uri="{BB962C8B-B14F-4D97-AF65-F5344CB8AC3E}">
        <p14:creationId xmlns:p14="http://schemas.microsoft.com/office/powerpoint/2010/main" val="1289937961"/>
      </p:ext>
    </p:extLst>
  </p:cSld>
  <p:clrMapOvr>
    <a:masterClrMapping/>
  </p:clrMapOvr>
  <p:transition>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normAutofit/>
          </a:bodyPr>
          <a:lstStyle/>
          <a:p>
            <a:r>
              <a:rPr lang="en-US"/>
              <a:t>Static Timing Analysis Procedure</a:t>
            </a:r>
          </a:p>
        </p:txBody>
      </p:sp>
      <p:sp>
        <p:nvSpPr>
          <p:cNvPr id="179203" name="Rectangle 3"/>
          <p:cNvSpPr>
            <a:spLocks noGrp="1" noChangeArrowheads="1"/>
          </p:cNvSpPr>
          <p:nvPr>
            <p:ph idx="1"/>
          </p:nvPr>
        </p:nvSpPr>
        <p:spPr>
          <a:xfrm>
            <a:off x="479875" y="1105892"/>
            <a:ext cx="11157425" cy="4680000"/>
          </a:xfrm>
        </p:spPr>
        <p:txBody>
          <a:bodyPr/>
          <a:lstStyle/>
          <a:p>
            <a:r>
              <a:rPr lang="en-US" dirty="0"/>
              <a:t>Compile source code</a:t>
            </a:r>
          </a:p>
          <a:p>
            <a:r>
              <a:rPr lang="en-US" dirty="0"/>
              <a:t>Examine assembly code</a:t>
            </a:r>
          </a:p>
          <a:p>
            <a:r>
              <a:rPr lang="en-US" dirty="0"/>
              <a:t>Form basic blocks</a:t>
            </a:r>
          </a:p>
          <a:p>
            <a:r>
              <a:rPr lang="en-US" dirty="0"/>
              <a:t>Form control flow graph from basic blocks</a:t>
            </a:r>
          </a:p>
          <a:p>
            <a:r>
              <a:rPr lang="en-US" dirty="0"/>
              <a:t>Determine duration per basic block by adding instruction durations</a:t>
            </a:r>
          </a:p>
          <a:p>
            <a:r>
              <a:rPr lang="en-US" dirty="0"/>
              <a:t>Evaluate paths through function</a:t>
            </a:r>
          </a:p>
          <a:p>
            <a:pPr lvl="1"/>
            <a:r>
              <a:rPr lang="en-US" dirty="0"/>
              <a:t>Best and worst-case times for function </a:t>
            </a:r>
          </a:p>
          <a:p>
            <a:pPr lvl="1"/>
            <a:r>
              <a:rPr lang="en-US" dirty="0"/>
              <a:t>Deal with control-flow complexity</a:t>
            </a:r>
          </a:p>
          <a:p>
            <a:pPr lvl="2"/>
            <a:r>
              <a:rPr lang="en-US" dirty="0"/>
              <a:t>For code in conditional region (if-then-else), </a:t>
            </a:r>
          </a:p>
          <a:p>
            <a:pPr lvl="3"/>
            <a:r>
              <a:rPr lang="en-US" dirty="0"/>
              <a:t>If control-flow path is known, calculate exact time for path</a:t>
            </a:r>
          </a:p>
          <a:p>
            <a:pPr lvl="3"/>
            <a:r>
              <a:rPr lang="en-US" dirty="0"/>
              <a:t>If control-flow path is unknown, </a:t>
            </a:r>
            <a:r>
              <a:rPr lang="en-US" i="1" dirty="0"/>
              <a:t>bound </a:t>
            </a:r>
            <a:r>
              <a:rPr lang="en-US" dirty="0"/>
              <a:t>the time: choose the larger time for WCET, the smaller for BCET</a:t>
            </a:r>
          </a:p>
          <a:p>
            <a:pPr lvl="2"/>
            <a:r>
              <a:rPr lang="en-US" dirty="0"/>
              <a:t>For code in loop, use the exact number of iterations (if known) or else try to derive a bound (minimum and maximum)</a:t>
            </a:r>
          </a:p>
          <a:p>
            <a:pPr lvl="1"/>
            <a:endParaRPr lang="en-US" dirty="0"/>
          </a:p>
        </p:txBody>
      </p:sp>
    </p:spTree>
    <p:extLst>
      <p:ext uri="{BB962C8B-B14F-4D97-AF65-F5344CB8AC3E}">
        <p14:creationId xmlns:p14="http://schemas.microsoft.com/office/powerpoint/2010/main" val="1227671906"/>
      </p:ext>
    </p:extLst>
  </p:cSld>
  <p:clrMapOvr>
    <a:masterClrMapping/>
  </p:clrMapOvr>
  <p:transition>
    <p:pull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normAutofit/>
          </a:bodyPr>
          <a:lstStyle/>
          <a:p>
            <a:pPr>
              <a:spcBef>
                <a:spcPts val="600"/>
              </a:spcBef>
            </a:pPr>
            <a:r>
              <a:rPr lang="en-US" dirty="0"/>
              <a:t>How Long Does An Instruction Take?</a:t>
            </a:r>
          </a:p>
        </p:txBody>
      </p:sp>
      <p:sp>
        <p:nvSpPr>
          <p:cNvPr id="223235" name="Rectangle 3"/>
          <p:cNvSpPr>
            <a:spLocks noGrp="1" noChangeArrowheads="1"/>
          </p:cNvSpPr>
          <p:nvPr>
            <p:ph idx="1"/>
          </p:nvPr>
        </p:nvSpPr>
        <p:spPr>
          <a:xfrm>
            <a:off x="444706" y="921254"/>
            <a:ext cx="11157425" cy="4680000"/>
          </a:xfrm>
        </p:spPr>
        <p:txBody>
          <a:bodyPr/>
          <a:lstStyle/>
          <a:p>
            <a:pPr>
              <a:spcBef>
                <a:spcPts val="0"/>
              </a:spcBef>
            </a:pPr>
            <a:r>
              <a:rPr lang="en-GB" dirty="0"/>
              <a:t>As a guideline for Cortex-M cores:</a:t>
            </a:r>
            <a:endParaRPr lang="en-US" dirty="0"/>
          </a:p>
          <a:p>
            <a:pPr>
              <a:spcBef>
                <a:spcPts val="0"/>
              </a:spcBef>
            </a:pPr>
            <a:r>
              <a:rPr lang="en-US" dirty="0"/>
              <a:t>Most instructions</a:t>
            </a:r>
          </a:p>
          <a:p>
            <a:pPr lvl="1">
              <a:spcBef>
                <a:spcPts val="0"/>
              </a:spcBef>
            </a:pPr>
            <a:r>
              <a:rPr lang="en-US" sz="1600" dirty="0"/>
              <a:t>1 cycle</a:t>
            </a:r>
            <a:endParaRPr lang="en-US" sz="1800" dirty="0"/>
          </a:p>
          <a:p>
            <a:pPr>
              <a:spcBef>
                <a:spcPts val="0"/>
              </a:spcBef>
            </a:pPr>
            <a:r>
              <a:rPr lang="en-US" dirty="0"/>
              <a:t>Loads and stores</a:t>
            </a:r>
          </a:p>
          <a:p>
            <a:pPr lvl="1">
              <a:spcBef>
                <a:spcPts val="0"/>
              </a:spcBef>
            </a:pPr>
            <a:r>
              <a:rPr lang="en-US" sz="1800" dirty="0"/>
              <a:t>Usually 2 cycles: to AHB interface or SCS</a:t>
            </a:r>
          </a:p>
          <a:p>
            <a:pPr lvl="1">
              <a:spcBef>
                <a:spcPts val="0"/>
              </a:spcBef>
            </a:pPr>
            <a:r>
              <a:rPr lang="en-US" sz="1800" dirty="0"/>
              <a:t>1+N cycles: load multiple, store multiple, push, pop (N registers)</a:t>
            </a:r>
          </a:p>
          <a:p>
            <a:pPr>
              <a:spcBef>
                <a:spcPts val="0"/>
              </a:spcBef>
            </a:pPr>
            <a:r>
              <a:rPr lang="en-US" dirty="0"/>
              <a:t>Any instruction writing to PC</a:t>
            </a:r>
          </a:p>
          <a:p>
            <a:pPr lvl="1">
              <a:spcBef>
                <a:spcPts val="0"/>
              </a:spcBef>
            </a:pPr>
            <a:r>
              <a:rPr lang="en-US" sz="1800" dirty="0"/>
              <a:t>2 Cycles</a:t>
            </a:r>
          </a:p>
          <a:p>
            <a:pPr>
              <a:spcBef>
                <a:spcPts val="0"/>
              </a:spcBef>
            </a:pPr>
            <a:r>
              <a:rPr lang="en-US" dirty="0"/>
              <a:t>Conditional branch</a:t>
            </a:r>
          </a:p>
          <a:p>
            <a:pPr lvl="1">
              <a:spcBef>
                <a:spcPts val="0"/>
              </a:spcBef>
            </a:pPr>
            <a:r>
              <a:rPr lang="en-US" sz="1800" dirty="0"/>
              <a:t>Not taken: 1 cycle</a:t>
            </a:r>
          </a:p>
          <a:p>
            <a:pPr lvl="1">
              <a:spcBef>
                <a:spcPts val="0"/>
              </a:spcBef>
            </a:pPr>
            <a:r>
              <a:rPr lang="en-US" sz="1800" dirty="0"/>
              <a:t>Taken: 2 cycles</a:t>
            </a:r>
          </a:p>
          <a:p>
            <a:pPr>
              <a:spcBef>
                <a:spcPts val="0"/>
              </a:spcBef>
            </a:pPr>
            <a:r>
              <a:rPr lang="en-US" dirty="0"/>
              <a:t>Other branches</a:t>
            </a:r>
          </a:p>
          <a:p>
            <a:pPr lvl="1">
              <a:spcBef>
                <a:spcPts val="0"/>
              </a:spcBef>
            </a:pPr>
            <a:r>
              <a:rPr lang="en-US" sz="1800" dirty="0"/>
              <a:t>Unconditional, exchange, link &amp; exchange: 2 cycles</a:t>
            </a:r>
          </a:p>
          <a:p>
            <a:pPr lvl="1">
              <a:spcBef>
                <a:spcPts val="0"/>
              </a:spcBef>
            </a:pPr>
            <a:r>
              <a:rPr lang="en-US" sz="1800" dirty="0"/>
              <a:t>Link: 3 cycles</a:t>
            </a:r>
          </a:p>
          <a:p>
            <a:pPr lvl="1">
              <a:spcBef>
                <a:spcPts val="0"/>
              </a:spcBef>
            </a:pPr>
            <a:endParaRPr lang="en-GB" sz="1800" dirty="0"/>
          </a:p>
          <a:p>
            <a:pPr>
              <a:spcBef>
                <a:spcPts val="0"/>
              </a:spcBef>
            </a:pPr>
            <a:r>
              <a:rPr lang="en-GB" sz="2200" dirty="0"/>
              <a:t>See the Technical Reference Manual of your core for more details</a:t>
            </a:r>
            <a:endParaRPr lang="en-US" sz="2200" dirty="0"/>
          </a:p>
        </p:txBody>
      </p:sp>
    </p:spTree>
    <p:extLst>
      <p:ext uri="{BB962C8B-B14F-4D97-AF65-F5344CB8AC3E}">
        <p14:creationId xmlns:p14="http://schemas.microsoft.com/office/powerpoint/2010/main" val="4292080167"/>
      </p:ext>
    </p:extLst>
  </p:cSld>
  <p:clrMapOvr>
    <a:masterClrMapping/>
  </p:clrMapOvr>
  <p:transition>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normAutofit/>
          </a:bodyPr>
          <a:lstStyle/>
          <a:p>
            <a:pPr>
              <a:defRPr/>
            </a:pPr>
            <a:r>
              <a:rPr lang="en-US" dirty="0"/>
              <a:t>Measure a Real System</a:t>
            </a:r>
          </a:p>
        </p:txBody>
      </p:sp>
      <p:sp>
        <p:nvSpPr>
          <p:cNvPr id="9219" name="Rectangle 3"/>
          <p:cNvSpPr>
            <a:spLocks noGrp="1" noChangeArrowheads="1"/>
          </p:cNvSpPr>
          <p:nvPr>
            <p:ph idx="1"/>
          </p:nvPr>
        </p:nvSpPr>
        <p:spPr>
          <a:xfrm>
            <a:off x="501161" y="975945"/>
            <a:ext cx="11192608" cy="5081955"/>
          </a:xfrm>
        </p:spPr>
        <p:txBody>
          <a:bodyPr/>
          <a:lstStyle/>
          <a:p>
            <a:r>
              <a:rPr lang="en-GB" sz="2000" dirty="0"/>
              <a:t>If simple enough, can count instruction cycles. But not scalable as nowadays program flow and program inputs can easily spin out of control.</a:t>
            </a:r>
          </a:p>
          <a:p>
            <a:r>
              <a:rPr lang="en-GB" sz="2000" dirty="0"/>
              <a:t>In most cases, directly measure the timing behaviours of your system is more intuitive and direct</a:t>
            </a:r>
            <a:endParaRPr lang="en-US" sz="2000" dirty="0"/>
          </a:p>
          <a:p>
            <a:endParaRPr lang="en-GB" sz="2000" dirty="0"/>
          </a:p>
          <a:p>
            <a:endParaRPr lang="en-US" sz="2000" dirty="0"/>
          </a:p>
          <a:p>
            <a:r>
              <a:rPr lang="en-US" sz="2000" dirty="0"/>
              <a:t>Use external analysis tools</a:t>
            </a:r>
          </a:p>
          <a:p>
            <a:pPr lvl="1"/>
            <a:r>
              <a:rPr lang="en-US" sz="1800" dirty="0"/>
              <a:t>Logic analyzer looks for start and end addresses of routine in question</a:t>
            </a:r>
          </a:p>
          <a:p>
            <a:pPr lvl="1"/>
            <a:r>
              <a:rPr lang="en-US" sz="1800" dirty="0"/>
              <a:t>Oscilloscope looks for special events (e.g. on debug pins)</a:t>
            </a:r>
          </a:p>
          <a:p>
            <a:pPr lvl="2"/>
            <a:r>
              <a:rPr lang="en-US" sz="1800" dirty="0"/>
              <a:t>Set up GPIO port to set output bit upon entering routine, clear it upon exiting</a:t>
            </a:r>
          </a:p>
          <a:p>
            <a:endParaRPr lang="en-US" sz="2000" dirty="0"/>
          </a:p>
          <a:p>
            <a:r>
              <a:rPr lang="en-US" sz="2000" dirty="0"/>
              <a:t>Use a high-resolution timer in the circuit</a:t>
            </a:r>
          </a:p>
          <a:p>
            <a:pPr lvl="1"/>
            <a:r>
              <a:rPr lang="en-US" sz="1800" dirty="0"/>
              <a:t>Configure as cycle counter </a:t>
            </a:r>
          </a:p>
          <a:p>
            <a:pPr lvl="2"/>
            <a:r>
              <a:rPr lang="en-US" sz="1800" dirty="0"/>
              <a:t>Most MCUs have counter peripherals</a:t>
            </a:r>
          </a:p>
          <a:p>
            <a:pPr lvl="2"/>
            <a:r>
              <a:rPr lang="en-US" sz="1800" dirty="0"/>
              <a:t>Can select </a:t>
            </a:r>
            <a:r>
              <a:rPr lang="en-US" sz="1800" dirty="0" err="1"/>
              <a:t>prescaled</a:t>
            </a:r>
            <a:r>
              <a:rPr lang="en-US" sz="1800" dirty="0"/>
              <a:t> clock source if needed to increase time range</a:t>
            </a:r>
          </a:p>
          <a:p>
            <a:pPr lvl="2"/>
            <a:r>
              <a:rPr lang="en-US" sz="1800" dirty="0"/>
              <a:t>Make it increment a counter variable when it overflows</a:t>
            </a:r>
          </a:p>
        </p:txBody>
      </p:sp>
    </p:spTree>
    <p:extLst>
      <p:ext uri="{BB962C8B-B14F-4D97-AF65-F5344CB8AC3E}">
        <p14:creationId xmlns:p14="http://schemas.microsoft.com/office/powerpoint/2010/main" val="485157200"/>
      </p:ext>
    </p:extLst>
  </p:cSld>
  <p:clrMapOvr>
    <a:masterClrMapping/>
  </p:clrMapOvr>
  <p:transition>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custDataLst>
              <p:tags r:id="rId1"/>
            </p:custDataLst>
          </p:nvPr>
        </p:nvSpPr>
        <p:spPr/>
        <p:txBody>
          <a:bodyPr>
            <a:normAutofit/>
          </a:bodyPr>
          <a:lstStyle/>
          <a:p>
            <a:pPr>
              <a:defRPr/>
            </a:pPr>
            <a:r>
              <a:rPr lang="en-US"/>
              <a:t>Example – Measuring Execution Time</a:t>
            </a:r>
          </a:p>
        </p:txBody>
      </p:sp>
      <p:sp>
        <p:nvSpPr>
          <p:cNvPr id="15363" name="Rectangle 3"/>
          <p:cNvSpPr>
            <a:spLocks noGrp="1" noChangeArrowheads="1"/>
          </p:cNvSpPr>
          <p:nvPr>
            <p:ph idx="1"/>
            <p:custDataLst>
              <p:tags r:id="rId2"/>
            </p:custDataLst>
          </p:nvPr>
        </p:nvSpPr>
        <p:spPr>
          <a:xfrm>
            <a:off x="448408" y="982800"/>
            <a:ext cx="11162515" cy="5250946"/>
          </a:xfrm>
        </p:spPr>
        <p:txBody>
          <a:bodyPr/>
          <a:lstStyle/>
          <a:p>
            <a:pPr>
              <a:buFontTx/>
              <a:buNone/>
            </a:pPr>
            <a:r>
              <a:rPr lang="en-US" sz="1800" b="1" i="1" dirty="0">
                <a:latin typeface="Lucida Console" pitchFamily="49" charset="0"/>
              </a:rPr>
              <a:t>void </a:t>
            </a:r>
            <a:r>
              <a:rPr lang="en-US" sz="1800" b="1" i="1" dirty="0" err="1">
                <a:latin typeface="Lucida Console" pitchFamily="49" charset="0"/>
              </a:rPr>
              <a:t>clear_ticks</a:t>
            </a:r>
            <a:r>
              <a:rPr lang="en-US" sz="1800" b="1" i="1" dirty="0">
                <a:latin typeface="Lucida Console" pitchFamily="49" charset="0"/>
              </a:rPr>
              <a:t>(void) {</a:t>
            </a:r>
          </a:p>
          <a:p>
            <a:pPr>
              <a:buFontTx/>
              <a:buNone/>
            </a:pPr>
            <a:r>
              <a:rPr lang="en-US" sz="1800" b="1" i="1" dirty="0">
                <a:latin typeface="Lucida Console" pitchFamily="49" charset="0"/>
              </a:rPr>
              <a:t>  ta0s = 0; // stop counting</a:t>
            </a:r>
          </a:p>
          <a:p>
            <a:pPr>
              <a:buFontTx/>
              <a:buNone/>
            </a:pPr>
            <a:r>
              <a:rPr lang="en-US" sz="1800" b="1" i="1" dirty="0">
                <a:latin typeface="Lucida Console" pitchFamily="49" charset="0"/>
              </a:rPr>
              <a:t>  </a:t>
            </a:r>
            <a:r>
              <a:rPr lang="en-US" sz="1800" b="1" i="1" dirty="0" err="1">
                <a:latin typeface="Lucida Console" pitchFamily="49" charset="0"/>
              </a:rPr>
              <a:t>overflow_count</a:t>
            </a:r>
            <a:r>
              <a:rPr lang="en-US" sz="1800" b="1" i="1" dirty="0">
                <a:latin typeface="Lucida Console" pitchFamily="49" charset="0"/>
              </a:rPr>
              <a:t> = 0;</a:t>
            </a:r>
          </a:p>
          <a:p>
            <a:pPr>
              <a:buFontTx/>
              <a:buNone/>
            </a:pPr>
            <a:r>
              <a:rPr lang="en-US" sz="1800" b="1" i="1" dirty="0">
                <a:latin typeface="Lucida Console" pitchFamily="49" charset="0"/>
              </a:rPr>
              <a:t>  ta0 = 0xffff;</a:t>
            </a:r>
          </a:p>
          <a:p>
            <a:pPr>
              <a:buFontTx/>
              <a:buNone/>
            </a:pPr>
            <a:r>
              <a:rPr lang="en-US" sz="1800" b="1" i="1" dirty="0">
                <a:latin typeface="Lucida Console" pitchFamily="49" charset="0"/>
              </a:rPr>
              <a:t>  ta0s = 1; // restart counting</a:t>
            </a:r>
          </a:p>
          <a:p>
            <a:pPr>
              <a:buFontTx/>
              <a:buNone/>
            </a:pPr>
            <a:r>
              <a:rPr lang="en-US" sz="1800" b="1" i="1" dirty="0">
                <a:latin typeface="Lucida Console" pitchFamily="49" charset="0"/>
              </a:rPr>
              <a:t>}</a:t>
            </a:r>
          </a:p>
          <a:p>
            <a:pPr>
              <a:buFontTx/>
              <a:buNone/>
            </a:pPr>
            <a:endParaRPr lang="en-US" sz="1800" b="1" i="1" dirty="0">
              <a:latin typeface="Lucida Console" pitchFamily="49" charset="0"/>
            </a:endParaRPr>
          </a:p>
          <a:p>
            <a:pPr>
              <a:buFontTx/>
              <a:buNone/>
            </a:pPr>
            <a:r>
              <a:rPr lang="en-US" sz="1800" b="1" i="1" dirty="0">
                <a:latin typeface="Lucida Console" pitchFamily="49" charset="0"/>
              </a:rPr>
              <a:t>void main (void) {</a:t>
            </a:r>
          </a:p>
          <a:p>
            <a:pPr>
              <a:buFontTx/>
              <a:buNone/>
            </a:pPr>
            <a:r>
              <a:rPr lang="en-US" sz="1800" b="1" i="1" dirty="0">
                <a:latin typeface="Lucida Console" pitchFamily="49" charset="0"/>
              </a:rPr>
              <a:t>  unsigned long t; </a:t>
            </a:r>
          </a:p>
          <a:p>
            <a:pPr>
              <a:buFontTx/>
              <a:buNone/>
            </a:pPr>
            <a:r>
              <a:rPr lang="en-US" sz="1800" b="1" i="1" dirty="0">
                <a:latin typeface="Lucida Console" pitchFamily="49" charset="0"/>
              </a:rPr>
              <a:t>  </a:t>
            </a:r>
            <a:r>
              <a:rPr lang="en-US" sz="1800" b="1" i="1" dirty="0" err="1">
                <a:latin typeface="Lucida Console" pitchFamily="49" charset="0"/>
              </a:rPr>
              <a:t>mcu_init</a:t>
            </a:r>
            <a:r>
              <a:rPr lang="en-US" sz="1800" b="1" i="1" dirty="0">
                <a:latin typeface="Lucida Console" pitchFamily="49" charset="0"/>
              </a:rPr>
              <a:t>();</a:t>
            </a:r>
          </a:p>
          <a:p>
            <a:pPr>
              <a:buFontTx/>
              <a:buNone/>
            </a:pPr>
            <a:r>
              <a:rPr lang="en-US" sz="1800" b="1" i="1" dirty="0">
                <a:latin typeface="Lucida Console" pitchFamily="49" charset="0"/>
              </a:rPr>
              <a:t>  </a:t>
            </a:r>
            <a:r>
              <a:rPr lang="en-US" sz="1800" b="1" i="1" dirty="0" err="1">
                <a:latin typeface="Lucida Console" pitchFamily="49" charset="0"/>
              </a:rPr>
              <a:t>init</a:t>
            </a:r>
            <a:r>
              <a:rPr lang="en-US" sz="1800" b="1" i="1" dirty="0">
                <a:latin typeface="Lucida Console" pitchFamily="49" charset="0"/>
              </a:rPr>
              <a:t>();</a:t>
            </a:r>
          </a:p>
          <a:p>
            <a:pPr>
              <a:buFontTx/>
              <a:buNone/>
            </a:pPr>
            <a:r>
              <a:rPr lang="en-US" sz="1800" b="1" i="1" dirty="0">
                <a:solidFill>
                  <a:srgbClr val="FF0000"/>
                </a:solidFill>
                <a:latin typeface="Lucida Console" pitchFamily="49" charset="0"/>
              </a:rPr>
              <a:t>  </a:t>
            </a:r>
            <a:r>
              <a:rPr lang="en-US" sz="1800" b="1" i="1" dirty="0" err="1">
                <a:solidFill>
                  <a:srgbClr val="FF0000"/>
                </a:solidFill>
                <a:latin typeface="Lucida Console" pitchFamily="49" charset="0"/>
              </a:rPr>
              <a:t>clear_ticks</a:t>
            </a:r>
            <a:r>
              <a:rPr lang="en-US" sz="1800" b="1" i="1" dirty="0">
                <a:solidFill>
                  <a:srgbClr val="FF0000"/>
                </a:solidFill>
                <a:latin typeface="Lucida Console" pitchFamily="49" charset="0"/>
              </a:rPr>
              <a:t>();</a:t>
            </a:r>
          </a:p>
          <a:p>
            <a:pPr>
              <a:buFontTx/>
              <a:buNone/>
            </a:pPr>
            <a:r>
              <a:rPr lang="en-US" sz="1800" b="1" i="1" dirty="0">
                <a:solidFill>
                  <a:srgbClr val="FF0000"/>
                </a:solidFill>
                <a:latin typeface="Lucida Console" pitchFamily="49" charset="0"/>
              </a:rPr>
              <a:t>  // do processing to be timed</a:t>
            </a:r>
          </a:p>
          <a:p>
            <a:pPr>
              <a:buFontTx/>
              <a:buNone/>
            </a:pPr>
            <a:r>
              <a:rPr lang="en-US" sz="1800" b="1" i="1" dirty="0">
                <a:solidFill>
                  <a:srgbClr val="FF0000"/>
                </a:solidFill>
                <a:latin typeface="Lucida Console" pitchFamily="49" charset="0"/>
              </a:rPr>
              <a:t>  t = </a:t>
            </a:r>
            <a:r>
              <a:rPr lang="en-US" sz="1800" b="1" i="1" dirty="0" err="1">
                <a:solidFill>
                  <a:srgbClr val="FF0000"/>
                </a:solidFill>
                <a:latin typeface="Lucida Console" pitchFamily="49" charset="0"/>
              </a:rPr>
              <a:t>get_ticks</a:t>
            </a:r>
            <a:r>
              <a:rPr lang="en-US" sz="1800" b="1" i="1" dirty="0">
                <a:solidFill>
                  <a:srgbClr val="FF0000"/>
                </a:solidFill>
                <a:latin typeface="Lucida Console" pitchFamily="49" charset="0"/>
              </a:rPr>
              <a:t>();  </a:t>
            </a:r>
          </a:p>
          <a:p>
            <a:pPr>
              <a:buFontTx/>
              <a:buNone/>
            </a:pPr>
            <a:r>
              <a:rPr lang="en-US" sz="1800" b="1" i="1" dirty="0">
                <a:latin typeface="Lucida Console" pitchFamily="49" charset="0"/>
              </a:rPr>
              <a:t>  while (1);      </a:t>
            </a:r>
          </a:p>
          <a:p>
            <a:pPr>
              <a:buFontTx/>
              <a:buNone/>
            </a:pPr>
            <a:r>
              <a:rPr lang="en-US" sz="1800" b="1" i="1" dirty="0">
                <a:latin typeface="Lucida Console" pitchFamily="49" charset="0"/>
              </a:rPr>
              <a:t>}</a:t>
            </a:r>
          </a:p>
        </p:txBody>
      </p:sp>
    </p:spTree>
    <p:extLst>
      <p:ext uri="{BB962C8B-B14F-4D97-AF65-F5344CB8AC3E}">
        <p14:creationId xmlns:p14="http://schemas.microsoft.com/office/powerpoint/2010/main" val="1940923551"/>
      </p:ext>
    </p:extLst>
  </p:cSld>
  <p:clrMapOvr>
    <a:masterClrMapping/>
  </p:clrMapOvr>
  <p:transition>
    <p:pull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normAutofit/>
          </a:bodyPr>
          <a:lstStyle/>
          <a:p>
            <a:pPr>
              <a:defRPr/>
            </a:pPr>
            <a:r>
              <a:rPr lang="en-US"/>
              <a:t>Timing Data Analysis</a:t>
            </a:r>
          </a:p>
        </p:txBody>
      </p:sp>
      <p:sp>
        <p:nvSpPr>
          <p:cNvPr id="16387" name="Rectangle 3"/>
          <p:cNvSpPr>
            <a:spLocks noGrp="1" noChangeArrowheads="1"/>
          </p:cNvSpPr>
          <p:nvPr>
            <p:ph idx="1"/>
          </p:nvPr>
        </p:nvSpPr>
        <p:spPr>
          <a:xfrm>
            <a:off x="304721" y="838200"/>
            <a:ext cx="11782531" cy="5867400"/>
          </a:xfrm>
        </p:spPr>
        <p:txBody>
          <a:bodyPr/>
          <a:lstStyle/>
          <a:p>
            <a:r>
              <a:rPr lang="en-US" sz="2400" dirty="0"/>
              <a:t>Statistics are informative</a:t>
            </a:r>
          </a:p>
          <a:p>
            <a:pPr lvl="1"/>
            <a:r>
              <a:rPr lang="en-US" sz="2000" dirty="0"/>
              <a:t>Minimum, maximum</a:t>
            </a:r>
          </a:p>
          <a:p>
            <a:pPr lvl="1"/>
            <a:r>
              <a:rPr lang="en-US" sz="2000" dirty="0"/>
              <a:t>Mean: sum total time and divide by number of measurements</a:t>
            </a:r>
          </a:p>
        </p:txBody>
      </p:sp>
      <p:sp>
        <p:nvSpPr>
          <p:cNvPr id="16388" name="Rectangle 4"/>
          <p:cNvSpPr>
            <a:spLocks noChangeArrowheads="1"/>
          </p:cNvSpPr>
          <p:nvPr>
            <p:custDataLst>
              <p:tags r:id="rId1"/>
            </p:custDataLst>
          </p:nvPr>
        </p:nvSpPr>
        <p:spPr bwMode="auto">
          <a:xfrm>
            <a:off x="507868" y="2057400"/>
            <a:ext cx="11520009" cy="421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ts val="0"/>
              </a:spcBef>
            </a:pPr>
            <a:r>
              <a:rPr lang="en-US" sz="1800" b="1" i="1" baseline="0" dirty="0">
                <a:solidFill>
                  <a:srgbClr val="FF3300"/>
                </a:solidFill>
                <a:latin typeface="Lucida Console" pitchFamily="49" charset="0"/>
              </a:rPr>
              <a:t>#define MIN(</a:t>
            </a:r>
            <a:r>
              <a:rPr lang="en-US" sz="1800" b="1" i="1" baseline="0" dirty="0" err="1">
                <a:solidFill>
                  <a:srgbClr val="FF3300"/>
                </a:solidFill>
                <a:latin typeface="Lucida Console" pitchFamily="49" charset="0"/>
              </a:rPr>
              <a:t>a,b</a:t>
            </a:r>
            <a:r>
              <a:rPr lang="en-US" sz="1800" b="1" i="1" baseline="0" dirty="0">
                <a:solidFill>
                  <a:srgbClr val="FF3300"/>
                </a:solidFill>
                <a:latin typeface="Lucida Console" pitchFamily="49" charset="0"/>
              </a:rPr>
              <a:t>)    (((a)&lt;(b))? (a):(b))</a:t>
            </a:r>
          </a:p>
          <a:p>
            <a:pPr marL="342900" indent="-342900">
              <a:spcBef>
                <a:spcPts val="0"/>
              </a:spcBef>
            </a:pPr>
            <a:r>
              <a:rPr lang="en-US" sz="1800" b="1" i="1" baseline="0" dirty="0">
                <a:solidFill>
                  <a:srgbClr val="FF3300"/>
                </a:solidFill>
                <a:latin typeface="Lucida Console" pitchFamily="49" charset="0"/>
              </a:rPr>
              <a:t>#define MAX(</a:t>
            </a:r>
            <a:r>
              <a:rPr lang="en-US" sz="1800" b="1" i="1" baseline="0" dirty="0" err="1">
                <a:solidFill>
                  <a:srgbClr val="FF3300"/>
                </a:solidFill>
                <a:latin typeface="Lucida Console" pitchFamily="49" charset="0"/>
              </a:rPr>
              <a:t>a,b</a:t>
            </a:r>
            <a:r>
              <a:rPr lang="en-US" sz="1800" b="1" i="1" baseline="0" dirty="0">
                <a:solidFill>
                  <a:srgbClr val="FF3300"/>
                </a:solidFill>
                <a:latin typeface="Lucida Console" pitchFamily="49" charset="0"/>
              </a:rPr>
              <a:t>)    (((a)&gt;(b))? (a):(b))</a:t>
            </a:r>
          </a:p>
          <a:p>
            <a:pPr marL="342900" indent="-342900">
              <a:spcBef>
                <a:spcPts val="0"/>
              </a:spcBef>
            </a:pPr>
            <a:r>
              <a:rPr lang="en-US" sz="1800" b="1" i="1" baseline="0" dirty="0">
                <a:latin typeface="Lucida Console" pitchFamily="49" charset="0"/>
              </a:rPr>
              <a:t>#define NUM_TESTS   (300)</a:t>
            </a:r>
          </a:p>
          <a:p>
            <a:pPr marL="342900" indent="-342900">
              <a:spcBef>
                <a:spcPts val="0"/>
              </a:spcBef>
            </a:pPr>
            <a:r>
              <a:rPr lang="en-US" sz="1800" b="1" i="1" baseline="0" dirty="0">
                <a:latin typeface="Lucida Console" pitchFamily="49" charset="0"/>
              </a:rPr>
              <a:t>  unsigned long t=0, </a:t>
            </a:r>
            <a:r>
              <a:rPr lang="en-US" sz="1800" b="1" i="1" baseline="0" dirty="0">
                <a:solidFill>
                  <a:srgbClr val="FF3300"/>
                </a:solidFill>
                <a:latin typeface="Lucida Console" pitchFamily="49" charset="0"/>
              </a:rPr>
              <a:t>min, max;</a:t>
            </a:r>
          </a:p>
          <a:p>
            <a:pPr marL="342900" indent="-342900">
              <a:spcBef>
                <a:spcPts val="0"/>
              </a:spcBef>
            </a:pPr>
            <a:r>
              <a:rPr lang="en-US" sz="1800" b="1" i="1" baseline="0" dirty="0">
                <a:solidFill>
                  <a:srgbClr val="FF3300"/>
                </a:solidFill>
                <a:latin typeface="Lucida Console" pitchFamily="49" charset="0"/>
              </a:rPr>
              <a:t>  float sum=0.0;</a:t>
            </a:r>
          </a:p>
          <a:p>
            <a:pPr marL="342900" indent="-342900">
              <a:spcBef>
                <a:spcPts val="0"/>
              </a:spcBef>
            </a:pPr>
            <a:r>
              <a:rPr lang="en-US" sz="1800" b="1" i="1" baseline="0" dirty="0">
                <a:solidFill>
                  <a:srgbClr val="FF3300"/>
                </a:solidFill>
                <a:latin typeface="Lucida Console" pitchFamily="49" charset="0"/>
              </a:rPr>
              <a:t>  min = 0xffffffffl;</a:t>
            </a:r>
          </a:p>
          <a:p>
            <a:pPr marL="342900" indent="-342900">
              <a:spcBef>
                <a:spcPts val="0"/>
              </a:spcBef>
            </a:pPr>
            <a:r>
              <a:rPr lang="en-US" sz="1800" b="1" i="1" baseline="0" dirty="0">
                <a:solidFill>
                  <a:srgbClr val="FF3300"/>
                </a:solidFill>
                <a:latin typeface="Lucida Console" pitchFamily="49" charset="0"/>
              </a:rPr>
              <a:t>  max = 0;</a:t>
            </a:r>
          </a:p>
          <a:p>
            <a:pPr marL="342900" indent="-342900">
              <a:spcBef>
                <a:spcPts val="0"/>
              </a:spcBef>
            </a:pPr>
            <a:r>
              <a:rPr lang="en-US" sz="1800" b="1" i="1" baseline="0" dirty="0">
                <a:latin typeface="Lucida Console" pitchFamily="49" charset="0"/>
              </a:rPr>
              <a:t>  for (</a:t>
            </a:r>
            <a:r>
              <a:rPr lang="en-US" sz="1800" b="1" i="1" baseline="0" dirty="0" err="1">
                <a:latin typeface="Lucida Console" pitchFamily="49" charset="0"/>
              </a:rPr>
              <a:t>i</a:t>
            </a:r>
            <a:r>
              <a:rPr lang="en-US" sz="1800" b="1" i="1" baseline="0" dirty="0">
                <a:latin typeface="Lucida Console" pitchFamily="49" charset="0"/>
              </a:rPr>
              <a:t>=0; </a:t>
            </a:r>
            <a:r>
              <a:rPr lang="en-US" sz="1800" b="1" i="1" baseline="0" dirty="0" err="1">
                <a:latin typeface="Lucida Console" pitchFamily="49" charset="0"/>
              </a:rPr>
              <a:t>i</a:t>
            </a:r>
            <a:r>
              <a:rPr lang="en-US" sz="1800" b="1" i="1" baseline="0" dirty="0">
                <a:latin typeface="Lucida Console" pitchFamily="49" charset="0"/>
              </a:rPr>
              <a:t>&lt;NUM_TESTS; </a:t>
            </a:r>
            <a:r>
              <a:rPr lang="en-US" sz="1800" b="1" i="1" baseline="0" dirty="0" err="1">
                <a:latin typeface="Lucida Console" pitchFamily="49" charset="0"/>
              </a:rPr>
              <a:t>i</a:t>
            </a:r>
            <a:r>
              <a:rPr lang="en-US" sz="1800" b="1" i="1" baseline="0" dirty="0">
                <a:latin typeface="Lucida Console" pitchFamily="49" charset="0"/>
              </a:rPr>
              <a:t>++) {</a:t>
            </a:r>
          </a:p>
          <a:p>
            <a:pPr marL="342900" indent="-342900">
              <a:spcBef>
                <a:spcPts val="0"/>
              </a:spcBef>
            </a:pPr>
            <a:r>
              <a:rPr lang="en-US" sz="1800" b="1" i="1" baseline="0" dirty="0">
                <a:latin typeface="Lucida Console" pitchFamily="49" charset="0"/>
              </a:rPr>
              <a:t>    </a:t>
            </a:r>
            <a:r>
              <a:rPr lang="en-US" sz="1800" b="1" i="1" baseline="0" dirty="0" err="1">
                <a:latin typeface="Lucida Console" pitchFamily="49" charset="0"/>
              </a:rPr>
              <a:t>Clear_Ticks</a:t>
            </a:r>
            <a:r>
              <a:rPr lang="en-US" sz="1800" b="1" i="1" baseline="0" dirty="0">
                <a:latin typeface="Lucida Console" pitchFamily="49" charset="0"/>
              </a:rPr>
              <a:t>();</a:t>
            </a:r>
          </a:p>
          <a:p>
            <a:pPr marL="342900" indent="-342900">
              <a:spcBef>
                <a:spcPts val="0"/>
              </a:spcBef>
            </a:pPr>
            <a:r>
              <a:rPr lang="en-US" sz="1800" b="1" i="1" baseline="0" dirty="0">
                <a:latin typeface="Lucida Console" pitchFamily="49" charset="0"/>
              </a:rPr>
              <a:t>    f = </a:t>
            </a:r>
            <a:r>
              <a:rPr lang="en-US" sz="1800" b="1" i="1" baseline="0" dirty="0">
                <a:solidFill>
                  <a:srgbClr val="FF3300"/>
                </a:solidFill>
                <a:latin typeface="Lucida Console" pitchFamily="49" charset="0"/>
              </a:rPr>
              <a:t>tan(</a:t>
            </a:r>
            <a:r>
              <a:rPr lang="en-US" sz="1800" b="1" i="1" baseline="0" dirty="0" err="1">
                <a:solidFill>
                  <a:srgbClr val="FF3300"/>
                </a:solidFill>
                <a:latin typeface="Lucida Console" pitchFamily="49" charset="0"/>
              </a:rPr>
              <a:t>i</a:t>
            </a:r>
            <a:r>
              <a:rPr lang="en-US" sz="1800" b="1" i="1" baseline="0" dirty="0">
                <a:solidFill>
                  <a:srgbClr val="FF3300"/>
                </a:solidFill>
                <a:latin typeface="Lucida Console" pitchFamily="49" charset="0"/>
              </a:rPr>
              <a:t>/100.0);</a:t>
            </a:r>
          </a:p>
          <a:p>
            <a:pPr marL="342900" indent="-342900">
              <a:spcBef>
                <a:spcPts val="0"/>
              </a:spcBef>
            </a:pPr>
            <a:r>
              <a:rPr lang="en-US" sz="1800" b="1" i="1" baseline="0" dirty="0">
                <a:latin typeface="Lucida Console" pitchFamily="49" charset="0"/>
              </a:rPr>
              <a:t>    t = </a:t>
            </a:r>
            <a:r>
              <a:rPr lang="en-US" sz="1800" b="1" i="1" baseline="0" dirty="0" err="1">
                <a:latin typeface="Lucida Console" pitchFamily="49" charset="0"/>
              </a:rPr>
              <a:t>Get_Ticks</a:t>
            </a:r>
            <a:r>
              <a:rPr lang="en-US" sz="1800" b="1" i="1" baseline="0" dirty="0">
                <a:latin typeface="Lucida Console" pitchFamily="49" charset="0"/>
              </a:rPr>
              <a:t>();</a:t>
            </a:r>
          </a:p>
          <a:p>
            <a:pPr marL="342900" indent="-342900">
              <a:spcBef>
                <a:spcPts val="0"/>
              </a:spcBef>
            </a:pPr>
            <a:r>
              <a:rPr lang="en-US" sz="1800" b="1" i="1" baseline="0" dirty="0">
                <a:latin typeface="Lucida Console" pitchFamily="49" charset="0"/>
              </a:rPr>
              <a:t>    </a:t>
            </a:r>
            <a:r>
              <a:rPr lang="en-US" sz="1800" b="1" i="1" baseline="0" dirty="0">
                <a:solidFill>
                  <a:srgbClr val="FF3300"/>
                </a:solidFill>
                <a:latin typeface="Lucida Console" pitchFamily="49" charset="0"/>
              </a:rPr>
              <a:t>min = MIN(t, min);</a:t>
            </a:r>
          </a:p>
          <a:p>
            <a:pPr marL="342900" indent="-342900">
              <a:spcBef>
                <a:spcPts val="0"/>
              </a:spcBef>
            </a:pPr>
            <a:r>
              <a:rPr lang="en-US" sz="1800" b="1" i="1" baseline="0" dirty="0">
                <a:solidFill>
                  <a:srgbClr val="FF3300"/>
                </a:solidFill>
                <a:latin typeface="Lucida Console" pitchFamily="49" charset="0"/>
              </a:rPr>
              <a:t>    max = MAX(t, max);</a:t>
            </a:r>
          </a:p>
          <a:p>
            <a:pPr marL="342900" indent="-342900">
              <a:spcBef>
                <a:spcPts val="0"/>
              </a:spcBef>
            </a:pPr>
            <a:r>
              <a:rPr lang="en-US" sz="1800" b="1" i="1" baseline="0" dirty="0">
                <a:solidFill>
                  <a:srgbClr val="FF3300"/>
                </a:solidFill>
                <a:latin typeface="Lucida Console" pitchFamily="49" charset="0"/>
              </a:rPr>
              <a:t>    sum += t;</a:t>
            </a:r>
          </a:p>
          <a:p>
            <a:pPr marL="342900" indent="-342900">
              <a:spcBef>
                <a:spcPts val="0"/>
              </a:spcBef>
            </a:pPr>
            <a:r>
              <a:rPr lang="en-US" sz="1800" b="1" i="1" baseline="0" dirty="0">
                <a:latin typeface="Lucida Console" pitchFamily="49" charset="0"/>
              </a:rPr>
              <a:t>  }</a:t>
            </a:r>
          </a:p>
        </p:txBody>
      </p:sp>
    </p:spTree>
    <p:extLst>
      <p:ext uri="{BB962C8B-B14F-4D97-AF65-F5344CB8AC3E}">
        <p14:creationId xmlns:p14="http://schemas.microsoft.com/office/powerpoint/2010/main" val="2254725441"/>
      </p:ext>
    </p:extLst>
  </p:cSld>
  <p:clrMapOvr>
    <a:masterClrMapping/>
  </p:clrMapOvr>
  <p:transition>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normAutofit/>
          </a:bodyPr>
          <a:lstStyle/>
          <a:p>
            <a:pPr>
              <a:defRPr/>
            </a:pPr>
            <a:r>
              <a:rPr lang="en-US" dirty="0"/>
              <a:t>Repeatability</a:t>
            </a:r>
          </a:p>
        </p:txBody>
      </p:sp>
      <p:sp>
        <p:nvSpPr>
          <p:cNvPr id="17411" name="Rectangle 3"/>
          <p:cNvSpPr>
            <a:spLocks noGrp="1" noChangeArrowheads="1"/>
          </p:cNvSpPr>
          <p:nvPr>
            <p:ph idx="1"/>
          </p:nvPr>
        </p:nvSpPr>
        <p:spPr/>
        <p:txBody>
          <a:bodyPr/>
          <a:lstStyle/>
          <a:p>
            <a:r>
              <a:rPr lang="en-US" dirty="0"/>
              <a:t>Does the same input lead to the same output, or are other factors in the system affecting the computation?</a:t>
            </a:r>
          </a:p>
        </p:txBody>
      </p:sp>
      <p:sp>
        <p:nvSpPr>
          <p:cNvPr id="17412" name="Rectangle 4"/>
          <p:cNvSpPr>
            <a:spLocks noChangeArrowheads="1"/>
          </p:cNvSpPr>
          <p:nvPr>
            <p:custDataLst>
              <p:tags r:id="rId1"/>
            </p:custDataLst>
          </p:nvPr>
        </p:nvSpPr>
        <p:spPr bwMode="auto">
          <a:xfrm>
            <a:off x="507868" y="2286000"/>
            <a:ext cx="113762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pPr>
            <a:r>
              <a:rPr lang="en-US" sz="1800" b="1" baseline="0" dirty="0">
                <a:latin typeface="Lucida Console" pitchFamily="49" charset="0"/>
              </a:rPr>
              <a:t> </a:t>
            </a:r>
            <a:r>
              <a:rPr lang="en-US" sz="1800" b="1" i="1" baseline="0" dirty="0">
                <a:latin typeface="Lucida Console" pitchFamily="49" charset="0"/>
              </a:rPr>
              <a:t>min = 0xffffffffl;</a:t>
            </a:r>
          </a:p>
          <a:p>
            <a:pPr marL="342900" indent="-342900">
              <a:spcBef>
                <a:spcPct val="20000"/>
              </a:spcBef>
            </a:pPr>
            <a:r>
              <a:rPr lang="en-US" sz="1800" b="1" i="1" baseline="0" dirty="0">
                <a:latin typeface="Lucida Console" pitchFamily="49" charset="0"/>
              </a:rPr>
              <a:t> max = 0;</a:t>
            </a:r>
          </a:p>
          <a:p>
            <a:pPr marL="342900" indent="-342900">
              <a:spcBef>
                <a:spcPct val="20000"/>
              </a:spcBef>
            </a:pPr>
            <a:r>
              <a:rPr lang="en-US" sz="1800" b="1" i="1" baseline="0" dirty="0">
                <a:latin typeface="Lucida Console" pitchFamily="49" charset="0"/>
              </a:rPr>
              <a:t> for (</a:t>
            </a:r>
            <a:r>
              <a:rPr lang="en-US" sz="1800" b="1" i="1" baseline="0" dirty="0" err="1">
                <a:latin typeface="Lucida Console" pitchFamily="49" charset="0"/>
              </a:rPr>
              <a:t>i</a:t>
            </a:r>
            <a:r>
              <a:rPr lang="en-US" sz="1800" b="1" i="1" baseline="0" dirty="0">
                <a:latin typeface="Lucida Console" pitchFamily="49" charset="0"/>
              </a:rPr>
              <a:t>=0; </a:t>
            </a:r>
            <a:r>
              <a:rPr lang="en-US" sz="1800" b="1" i="1" baseline="0" dirty="0" err="1">
                <a:latin typeface="Lucida Console" pitchFamily="49" charset="0"/>
              </a:rPr>
              <a:t>i</a:t>
            </a:r>
            <a:r>
              <a:rPr lang="en-US" sz="1800" b="1" i="1" baseline="0" dirty="0">
                <a:latin typeface="Lucida Console" pitchFamily="49" charset="0"/>
              </a:rPr>
              <a:t>&lt;3000; </a:t>
            </a:r>
            <a:r>
              <a:rPr lang="en-US" sz="1800" b="1" i="1" baseline="0" dirty="0" err="1">
                <a:latin typeface="Lucida Console" pitchFamily="49" charset="0"/>
              </a:rPr>
              <a:t>i</a:t>
            </a:r>
            <a:r>
              <a:rPr lang="en-US" sz="1800" b="1" i="1" baseline="0" dirty="0">
                <a:latin typeface="Lucida Console" pitchFamily="49" charset="0"/>
              </a:rPr>
              <a:t>++) {</a:t>
            </a:r>
          </a:p>
          <a:p>
            <a:pPr marL="342900" indent="-342900">
              <a:spcBef>
                <a:spcPct val="20000"/>
              </a:spcBef>
            </a:pPr>
            <a:r>
              <a:rPr lang="en-US" sz="1800" b="1" i="1" baseline="0" dirty="0">
                <a:latin typeface="Lucida Console" pitchFamily="49" charset="0"/>
              </a:rPr>
              <a:t>    </a:t>
            </a:r>
            <a:r>
              <a:rPr lang="en-US" sz="1800" b="1" i="1" baseline="0" dirty="0" err="1">
                <a:latin typeface="Lucida Console" pitchFamily="49" charset="0"/>
              </a:rPr>
              <a:t>Clear_Ticks</a:t>
            </a:r>
            <a:r>
              <a:rPr lang="en-US" sz="1800" b="1" i="1" baseline="0" dirty="0">
                <a:latin typeface="Lucida Console" pitchFamily="49" charset="0"/>
              </a:rPr>
              <a:t>();</a:t>
            </a:r>
          </a:p>
          <a:p>
            <a:pPr marL="342900" indent="-342900">
              <a:spcBef>
                <a:spcPct val="20000"/>
              </a:spcBef>
            </a:pPr>
            <a:r>
              <a:rPr lang="en-US" sz="1800" b="1" i="1" baseline="0" dirty="0">
                <a:latin typeface="Lucida Console" pitchFamily="49" charset="0"/>
              </a:rPr>
              <a:t>    f = </a:t>
            </a:r>
            <a:r>
              <a:rPr lang="en-US" sz="1800" b="1" i="1" baseline="0" dirty="0" err="1">
                <a:solidFill>
                  <a:srgbClr val="FF3300"/>
                </a:solidFill>
                <a:latin typeface="Lucida Console" pitchFamily="49" charset="0"/>
              </a:rPr>
              <a:t>sqrt</a:t>
            </a:r>
            <a:r>
              <a:rPr lang="en-US" sz="1800" b="1" i="1" baseline="0" dirty="0">
                <a:solidFill>
                  <a:srgbClr val="FF3300"/>
                </a:solidFill>
                <a:latin typeface="Lucida Console" pitchFamily="49" charset="0"/>
              </a:rPr>
              <a:t>(37/100.0);</a:t>
            </a:r>
          </a:p>
          <a:p>
            <a:pPr marL="342900" indent="-342900">
              <a:spcBef>
                <a:spcPct val="20000"/>
              </a:spcBef>
            </a:pPr>
            <a:r>
              <a:rPr lang="en-US" sz="1800" b="1" i="1" baseline="0" dirty="0">
                <a:latin typeface="Lucida Console" pitchFamily="49" charset="0"/>
              </a:rPr>
              <a:t>    t = </a:t>
            </a:r>
            <a:r>
              <a:rPr lang="en-US" sz="1800" b="1" i="1" baseline="0" dirty="0" err="1">
                <a:latin typeface="Lucida Console" pitchFamily="49" charset="0"/>
              </a:rPr>
              <a:t>Get_Ticks</a:t>
            </a:r>
            <a:r>
              <a:rPr lang="en-US" sz="1800" b="1" i="1" baseline="0" dirty="0">
                <a:latin typeface="Lucida Console" pitchFamily="49" charset="0"/>
              </a:rPr>
              <a:t>();</a:t>
            </a:r>
          </a:p>
          <a:p>
            <a:pPr marL="342900" indent="-342900">
              <a:spcBef>
                <a:spcPct val="20000"/>
              </a:spcBef>
            </a:pPr>
            <a:r>
              <a:rPr lang="en-US" sz="1800" b="1" i="1" baseline="0" dirty="0">
                <a:latin typeface="Lucida Console" pitchFamily="49" charset="0"/>
              </a:rPr>
              <a:t>    min = MIN(t, min);</a:t>
            </a:r>
          </a:p>
          <a:p>
            <a:pPr marL="342900" indent="-342900">
              <a:spcBef>
                <a:spcPct val="20000"/>
              </a:spcBef>
            </a:pPr>
            <a:r>
              <a:rPr lang="en-US" sz="1800" b="1" i="1" baseline="0" dirty="0">
                <a:latin typeface="Lucida Console" pitchFamily="49" charset="0"/>
              </a:rPr>
              <a:t>    max = MAX(t, max);</a:t>
            </a:r>
          </a:p>
          <a:p>
            <a:pPr marL="342900" indent="-342900">
              <a:spcBef>
                <a:spcPct val="20000"/>
              </a:spcBef>
            </a:pPr>
            <a:r>
              <a:rPr lang="en-US" sz="1800" b="1" i="1" baseline="0" dirty="0">
                <a:latin typeface="Lucida Console" pitchFamily="49" charset="0"/>
              </a:rPr>
              <a:t>}</a:t>
            </a:r>
          </a:p>
        </p:txBody>
      </p:sp>
    </p:spTree>
    <p:extLst>
      <p:ext uri="{BB962C8B-B14F-4D97-AF65-F5344CB8AC3E}">
        <p14:creationId xmlns:p14="http://schemas.microsoft.com/office/powerpoint/2010/main" val="546889151"/>
      </p:ext>
    </p:extLst>
  </p:cSld>
  <p:clrMapOvr>
    <a:masterClrMapping/>
  </p:clrMapOvr>
  <p:transition>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normAutofit/>
          </a:bodyPr>
          <a:lstStyle/>
          <a:p>
            <a:pPr>
              <a:defRPr/>
            </a:pPr>
            <a:r>
              <a:rPr lang="en-US" sz="3400" dirty="0"/>
              <a:t>Histogram Showing Distribution of Execution Times</a:t>
            </a:r>
          </a:p>
        </p:txBody>
      </p:sp>
      <p:sp>
        <p:nvSpPr>
          <p:cNvPr id="18435" name="Rectangle 3"/>
          <p:cNvSpPr>
            <a:spLocks noGrp="1" noChangeArrowheads="1"/>
          </p:cNvSpPr>
          <p:nvPr>
            <p:ph idx="1"/>
          </p:nvPr>
        </p:nvSpPr>
        <p:spPr>
          <a:xfrm>
            <a:off x="304721" y="5410200"/>
            <a:ext cx="11782531" cy="1447800"/>
          </a:xfrm>
        </p:spPr>
        <p:txBody>
          <a:bodyPr/>
          <a:lstStyle/>
          <a:p>
            <a:r>
              <a:rPr lang="en-US" sz="2000" dirty="0"/>
              <a:t>Horizontal axis: range of values of measured variable (bins)</a:t>
            </a:r>
          </a:p>
          <a:p>
            <a:r>
              <a:rPr lang="en-US" sz="2000" dirty="0"/>
              <a:t>Vertical axis: number of times (frequency) variable had that value</a:t>
            </a:r>
          </a:p>
        </p:txBody>
      </p:sp>
      <p:sp>
        <p:nvSpPr>
          <p:cNvPr id="18436" name="Text Box 27"/>
          <p:cNvSpPr txBox="1">
            <a:spLocks noChangeArrowheads="1"/>
          </p:cNvSpPr>
          <p:nvPr/>
        </p:nvSpPr>
        <p:spPr bwMode="auto">
          <a:xfrm>
            <a:off x="8116350" y="4186535"/>
            <a:ext cx="2406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baseline="0" dirty="0">
                <a:latin typeface="Arial" charset="0"/>
                <a:cs typeface="Arial" charset="0"/>
              </a:rPr>
              <a:t>Measured Value</a:t>
            </a:r>
          </a:p>
        </p:txBody>
      </p:sp>
      <p:sp>
        <p:nvSpPr>
          <p:cNvPr id="18437" name="Text Box 28"/>
          <p:cNvSpPr txBox="1">
            <a:spLocks noChangeArrowheads="1"/>
          </p:cNvSpPr>
          <p:nvPr/>
        </p:nvSpPr>
        <p:spPr bwMode="auto">
          <a:xfrm rot="-5400000">
            <a:off x="6052575" y="2359967"/>
            <a:ext cx="1007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baseline="0" dirty="0">
                <a:latin typeface="Arial" charset="0"/>
                <a:cs typeface="Arial" charset="0"/>
              </a:rPr>
              <a:t>Count</a:t>
            </a:r>
          </a:p>
        </p:txBody>
      </p:sp>
      <p:grpSp>
        <p:nvGrpSpPr>
          <p:cNvPr id="18438" name="Group 119"/>
          <p:cNvGrpSpPr>
            <a:grpSpLocks/>
          </p:cNvGrpSpPr>
          <p:nvPr/>
        </p:nvGrpSpPr>
        <p:grpSpPr bwMode="auto">
          <a:xfrm>
            <a:off x="6805427" y="1066800"/>
            <a:ext cx="4672383" cy="3048000"/>
            <a:chOff x="1008" y="672"/>
            <a:chExt cx="4416" cy="1920"/>
          </a:xfrm>
        </p:grpSpPr>
        <p:sp>
          <p:nvSpPr>
            <p:cNvPr id="18440" name="Line 4"/>
            <p:cNvSpPr>
              <a:spLocks noChangeShapeType="1"/>
            </p:cNvSpPr>
            <p:nvPr/>
          </p:nvSpPr>
          <p:spPr bwMode="auto">
            <a:xfrm>
              <a:off x="1008" y="2592"/>
              <a:ext cx="441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1" name="Line 5"/>
            <p:cNvSpPr>
              <a:spLocks noChangeShapeType="1"/>
            </p:cNvSpPr>
            <p:nvPr/>
          </p:nvSpPr>
          <p:spPr bwMode="auto">
            <a:xfrm flipV="1">
              <a:off x="1008" y="672"/>
              <a:ext cx="0" cy="19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8442" name="Group 26"/>
            <p:cNvGrpSpPr>
              <a:grpSpLocks/>
            </p:cNvGrpSpPr>
            <p:nvPr/>
          </p:nvGrpSpPr>
          <p:grpSpPr bwMode="auto">
            <a:xfrm flipV="1">
              <a:off x="1008" y="2352"/>
              <a:ext cx="4224" cy="240"/>
              <a:chOff x="1008" y="2256"/>
              <a:chExt cx="4224" cy="336"/>
            </a:xfrm>
          </p:grpSpPr>
          <p:sp>
            <p:nvSpPr>
              <p:cNvPr id="18506" name="Rectangle 18"/>
              <p:cNvSpPr>
                <a:spLocks noChangeArrowheads="1"/>
              </p:cNvSpPr>
              <p:nvPr/>
            </p:nvSpPr>
            <p:spPr bwMode="auto">
              <a:xfrm>
                <a:off x="1008"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07" name="Rectangle 19"/>
              <p:cNvSpPr>
                <a:spLocks noChangeArrowheads="1"/>
              </p:cNvSpPr>
              <p:nvPr/>
            </p:nvSpPr>
            <p:spPr bwMode="auto">
              <a:xfrm>
                <a:off x="1536"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08" name="Rectangle 20"/>
              <p:cNvSpPr>
                <a:spLocks noChangeArrowheads="1"/>
              </p:cNvSpPr>
              <p:nvPr/>
            </p:nvSpPr>
            <p:spPr bwMode="auto">
              <a:xfrm>
                <a:off x="2064"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09" name="Rectangle 21"/>
              <p:cNvSpPr>
                <a:spLocks noChangeArrowheads="1"/>
              </p:cNvSpPr>
              <p:nvPr/>
            </p:nvSpPr>
            <p:spPr bwMode="auto">
              <a:xfrm>
                <a:off x="2592"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10" name="Rectangle 22"/>
              <p:cNvSpPr>
                <a:spLocks noChangeArrowheads="1"/>
              </p:cNvSpPr>
              <p:nvPr/>
            </p:nvSpPr>
            <p:spPr bwMode="auto">
              <a:xfrm>
                <a:off x="3120"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11" name="Rectangle 23"/>
              <p:cNvSpPr>
                <a:spLocks noChangeArrowheads="1"/>
              </p:cNvSpPr>
              <p:nvPr/>
            </p:nvSpPr>
            <p:spPr bwMode="auto">
              <a:xfrm>
                <a:off x="3648"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12" name="Rectangle 24"/>
              <p:cNvSpPr>
                <a:spLocks noChangeArrowheads="1"/>
              </p:cNvSpPr>
              <p:nvPr/>
            </p:nvSpPr>
            <p:spPr bwMode="auto">
              <a:xfrm>
                <a:off x="4176"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13" name="Rectangle 25"/>
              <p:cNvSpPr>
                <a:spLocks noChangeArrowheads="1"/>
              </p:cNvSpPr>
              <p:nvPr/>
            </p:nvSpPr>
            <p:spPr bwMode="auto">
              <a:xfrm>
                <a:off x="4704"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8443" name="Group 29"/>
            <p:cNvGrpSpPr>
              <a:grpSpLocks/>
            </p:cNvGrpSpPr>
            <p:nvPr/>
          </p:nvGrpSpPr>
          <p:grpSpPr bwMode="auto">
            <a:xfrm flipV="1">
              <a:off x="1008" y="2112"/>
              <a:ext cx="4224" cy="240"/>
              <a:chOff x="1008" y="2256"/>
              <a:chExt cx="4224" cy="336"/>
            </a:xfrm>
          </p:grpSpPr>
          <p:sp>
            <p:nvSpPr>
              <p:cNvPr id="18498" name="Rectangle 30"/>
              <p:cNvSpPr>
                <a:spLocks noChangeArrowheads="1"/>
              </p:cNvSpPr>
              <p:nvPr/>
            </p:nvSpPr>
            <p:spPr bwMode="auto">
              <a:xfrm>
                <a:off x="1008"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99" name="Rectangle 31"/>
              <p:cNvSpPr>
                <a:spLocks noChangeArrowheads="1"/>
              </p:cNvSpPr>
              <p:nvPr/>
            </p:nvSpPr>
            <p:spPr bwMode="auto">
              <a:xfrm>
                <a:off x="1536"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00" name="Rectangle 32"/>
              <p:cNvSpPr>
                <a:spLocks noChangeArrowheads="1"/>
              </p:cNvSpPr>
              <p:nvPr/>
            </p:nvSpPr>
            <p:spPr bwMode="auto">
              <a:xfrm>
                <a:off x="2064"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01" name="Rectangle 33"/>
              <p:cNvSpPr>
                <a:spLocks noChangeArrowheads="1"/>
              </p:cNvSpPr>
              <p:nvPr/>
            </p:nvSpPr>
            <p:spPr bwMode="auto">
              <a:xfrm>
                <a:off x="2592"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02" name="Rectangle 34"/>
              <p:cNvSpPr>
                <a:spLocks noChangeArrowheads="1"/>
              </p:cNvSpPr>
              <p:nvPr/>
            </p:nvSpPr>
            <p:spPr bwMode="auto">
              <a:xfrm>
                <a:off x="3120"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03" name="Rectangle 35"/>
              <p:cNvSpPr>
                <a:spLocks noChangeArrowheads="1"/>
              </p:cNvSpPr>
              <p:nvPr/>
            </p:nvSpPr>
            <p:spPr bwMode="auto">
              <a:xfrm>
                <a:off x="3648"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04" name="Rectangle 36"/>
              <p:cNvSpPr>
                <a:spLocks noChangeArrowheads="1"/>
              </p:cNvSpPr>
              <p:nvPr/>
            </p:nvSpPr>
            <p:spPr bwMode="auto">
              <a:xfrm>
                <a:off x="4176"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05" name="Rectangle 37"/>
              <p:cNvSpPr>
                <a:spLocks noChangeArrowheads="1"/>
              </p:cNvSpPr>
              <p:nvPr/>
            </p:nvSpPr>
            <p:spPr bwMode="auto">
              <a:xfrm>
                <a:off x="4704"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8444" name="Group 38"/>
            <p:cNvGrpSpPr>
              <a:grpSpLocks/>
            </p:cNvGrpSpPr>
            <p:nvPr/>
          </p:nvGrpSpPr>
          <p:grpSpPr bwMode="auto">
            <a:xfrm flipV="1">
              <a:off x="1008" y="1872"/>
              <a:ext cx="4224" cy="240"/>
              <a:chOff x="1008" y="2256"/>
              <a:chExt cx="4224" cy="336"/>
            </a:xfrm>
          </p:grpSpPr>
          <p:sp>
            <p:nvSpPr>
              <p:cNvPr id="18490" name="Rectangle 39"/>
              <p:cNvSpPr>
                <a:spLocks noChangeArrowheads="1"/>
              </p:cNvSpPr>
              <p:nvPr/>
            </p:nvSpPr>
            <p:spPr bwMode="auto">
              <a:xfrm>
                <a:off x="1008"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91" name="Rectangle 40"/>
              <p:cNvSpPr>
                <a:spLocks noChangeArrowheads="1"/>
              </p:cNvSpPr>
              <p:nvPr/>
            </p:nvSpPr>
            <p:spPr bwMode="auto">
              <a:xfrm>
                <a:off x="1536"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92" name="Rectangle 41"/>
              <p:cNvSpPr>
                <a:spLocks noChangeArrowheads="1"/>
              </p:cNvSpPr>
              <p:nvPr/>
            </p:nvSpPr>
            <p:spPr bwMode="auto">
              <a:xfrm>
                <a:off x="2064"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93" name="Rectangle 42"/>
              <p:cNvSpPr>
                <a:spLocks noChangeArrowheads="1"/>
              </p:cNvSpPr>
              <p:nvPr/>
            </p:nvSpPr>
            <p:spPr bwMode="auto">
              <a:xfrm>
                <a:off x="2592"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94" name="Rectangle 43"/>
              <p:cNvSpPr>
                <a:spLocks noChangeArrowheads="1"/>
              </p:cNvSpPr>
              <p:nvPr/>
            </p:nvSpPr>
            <p:spPr bwMode="auto">
              <a:xfrm>
                <a:off x="3120"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95" name="Rectangle 44"/>
              <p:cNvSpPr>
                <a:spLocks noChangeArrowheads="1"/>
              </p:cNvSpPr>
              <p:nvPr/>
            </p:nvSpPr>
            <p:spPr bwMode="auto">
              <a:xfrm>
                <a:off x="3648"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96" name="Rectangle 45"/>
              <p:cNvSpPr>
                <a:spLocks noChangeArrowheads="1"/>
              </p:cNvSpPr>
              <p:nvPr/>
            </p:nvSpPr>
            <p:spPr bwMode="auto">
              <a:xfrm>
                <a:off x="4176"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97" name="Rectangle 46"/>
              <p:cNvSpPr>
                <a:spLocks noChangeArrowheads="1"/>
              </p:cNvSpPr>
              <p:nvPr/>
            </p:nvSpPr>
            <p:spPr bwMode="auto">
              <a:xfrm>
                <a:off x="4704"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8445" name="Group 47"/>
            <p:cNvGrpSpPr>
              <a:grpSpLocks/>
            </p:cNvGrpSpPr>
            <p:nvPr/>
          </p:nvGrpSpPr>
          <p:grpSpPr bwMode="auto">
            <a:xfrm flipV="1">
              <a:off x="1008" y="1632"/>
              <a:ext cx="4224" cy="240"/>
              <a:chOff x="1008" y="2256"/>
              <a:chExt cx="4224" cy="336"/>
            </a:xfrm>
          </p:grpSpPr>
          <p:sp>
            <p:nvSpPr>
              <p:cNvPr id="18482" name="Rectangle 48"/>
              <p:cNvSpPr>
                <a:spLocks noChangeArrowheads="1"/>
              </p:cNvSpPr>
              <p:nvPr/>
            </p:nvSpPr>
            <p:spPr bwMode="auto">
              <a:xfrm>
                <a:off x="1008"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83" name="Rectangle 49"/>
              <p:cNvSpPr>
                <a:spLocks noChangeArrowheads="1"/>
              </p:cNvSpPr>
              <p:nvPr/>
            </p:nvSpPr>
            <p:spPr bwMode="auto">
              <a:xfrm>
                <a:off x="1536"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84" name="Rectangle 50"/>
              <p:cNvSpPr>
                <a:spLocks noChangeArrowheads="1"/>
              </p:cNvSpPr>
              <p:nvPr/>
            </p:nvSpPr>
            <p:spPr bwMode="auto">
              <a:xfrm>
                <a:off x="2064"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85" name="Rectangle 51"/>
              <p:cNvSpPr>
                <a:spLocks noChangeArrowheads="1"/>
              </p:cNvSpPr>
              <p:nvPr/>
            </p:nvSpPr>
            <p:spPr bwMode="auto">
              <a:xfrm>
                <a:off x="2592"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86" name="Rectangle 52"/>
              <p:cNvSpPr>
                <a:spLocks noChangeArrowheads="1"/>
              </p:cNvSpPr>
              <p:nvPr/>
            </p:nvSpPr>
            <p:spPr bwMode="auto">
              <a:xfrm>
                <a:off x="3120"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87" name="Rectangle 53"/>
              <p:cNvSpPr>
                <a:spLocks noChangeArrowheads="1"/>
              </p:cNvSpPr>
              <p:nvPr/>
            </p:nvSpPr>
            <p:spPr bwMode="auto">
              <a:xfrm>
                <a:off x="3648"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88" name="Rectangle 54"/>
              <p:cNvSpPr>
                <a:spLocks noChangeArrowheads="1"/>
              </p:cNvSpPr>
              <p:nvPr/>
            </p:nvSpPr>
            <p:spPr bwMode="auto">
              <a:xfrm>
                <a:off x="4176"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89" name="Rectangle 55"/>
              <p:cNvSpPr>
                <a:spLocks noChangeArrowheads="1"/>
              </p:cNvSpPr>
              <p:nvPr/>
            </p:nvSpPr>
            <p:spPr bwMode="auto">
              <a:xfrm>
                <a:off x="4704"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8446" name="Group 65"/>
            <p:cNvGrpSpPr>
              <a:grpSpLocks/>
            </p:cNvGrpSpPr>
            <p:nvPr/>
          </p:nvGrpSpPr>
          <p:grpSpPr bwMode="auto">
            <a:xfrm flipV="1">
              <a:off x="1008" y="1392"/>
              <a:ext cx="4224" cy="240"/>
              <a:chOff x="1008" y="2256"/>
              <a:chExt cx="4224" cy="336"/>
            </a:xfrm>
          </p:grpSpPr>
          <p:sp>
            <p:nvSpPr>
              <p:cNvPr id="18474" name="Rectangle 66"/>
              <p:cNvSpPr>
                <a:spLocks noChangeArrowheads="1"/>
              </p:cNvSpPr>
              <p:nvPr/>
            </p:nvSpPr>
            <p:spPr bwMode="auto">
              <a:xfrm>
                <a:off x="1008"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75" name="Rectangle 67"/>
              <p:cNvSpPr>
                <a:spLocks noChangeArrowheads="1"/>
              </p:cNvSpPr>
              <p:nvPr/>
            </p:nvSpPr>
            <p:spPr bwMode="auto">
              <a:xfrm>
                <a:off x="1536"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76" name="Rectangle 68"/>
              <p:cNvSpPr>
                <a:spLocks noChangeArrowheads="1"/>
              </p:cNvSpPr>
              <p:nvPr/>
            </p:nvSpPr>
            <p:spPr bwMode="auto">
              <a:xfrm>
                <a:off x="2064"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77" name="Rectangle 69"/>
              <p:cNvSpPr>
                <a:spLocks noChangeArrowheads="1"/>
              </p:cNvSpPr>
              <p:nvPr/>
            </p:nvSpPr>
            <p:spPr bwMode="auto">
              <a:xfrm>
                <a:off x="2592"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78" name="Rectangle 70"/>
              <p:cNvSpPr>
                <a:spLocks noChangeArrowheads="1"/>
              </p:cNvSpPr>
              <p:nvPr/>
            </p:nvSpPr>
            <p:spPr bwMode="auto">
              <a:xfrm>
                <a:off x="3120"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79" name="Rectangle 71"/>
              <p:cNvSpPr>
                <a:spLocks noChangeArrowheads="1"/>
              </p:cNvSpPr>
              <p:nvPr/>
            </p:nvSpPr>
            <p:spPr bwMode="auto">
              <a:xfrm>
                <a:off x="3648"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80" name="Rectangle 72"/>
              <p:cNvSpPr>
                <a:spLocks noChangeArrowheads="1"/>
              </p:cNvSpPr>
              <p:nvPr/>
            </p:nvSpPr>
            <p:spPr bwMode="auto">
              <a:xfrm>
                <a:off x="4176"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81" name="Rectangle 73"/>
              <p:cNvSpPr>
                <a:spLocks noChangeArrowheads="1"/>
              </p:cNvSpPr>
              <p:nvPr/>
            </p:nvSpPr>
            <p:spPr bwMode="auto">
              <a:xfrm>
                <a:off x="4704"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8447" name="Group 74"/>
            <p:cNvGrpSpPr>
              <a:grpSpLocks/>
            </p:cNvGrpSpPr>
            <p:nvPr/>
          </p:nvGrpSpPr>
          <p:grpSpPr bwMode="auto">
            <a:xfrm flipV="1">
              <a:off x="1008" y="1152"/>
              <a:ext cx="4224" cy="240"/>
              <a:chOff x="1008" y="2256"/>
              <a:chExt cx="4224" cy="336"/>
            </a:xfrm>
          </p:grpSpPr>
          <p:sp>
            <p:nvSpPr>
              <p:cNvPr id="18466" name="Rectangle 75"/>
              <p:cNvSpPr>
                <a:spLocks noChangeArrowheads="1"/>
              </p:cNvSpPr>
              <p:nvPr/>
            </p:nvSpPr>
            <p:spPr bwMode="auto">
              <a:xfrm>
                <a:off x="1008"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7" name="Rectangle 76"/>
              <p:cNvSpPr>
                <a:spLocks noChangeArrowheads="1"/>
              </p:cNvSpPr>
              <p:nvPr/>
            </p:nvSpPr>
            <p:spPr bwMode="auto">
              <a:xfrm>
                <a:off x="1536"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8" name="Rectangle 77"/>
              <p:cNvSpPr>
                <a:spLocks noChangeArrowheads="1"/>
              </p:cNvSpPr>
              <p:nvPr/>
            </p:nvSpPr>
            <p:spPr bwMode="auto">
              <a:xfrm>
                <a:off x="2064"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9" name="Rectangle 78"/>
              <p:cNvSpPr>
                <a:spLocks noChangeArrowheads="1"/>
              </p:cNvSpPr>
              <p:nvPr/>
            </p:nvSpPr>
            <p:spPr bwMode="auto">
              <a:xfrm>
                <a:off x="2592"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70" name="Rectangle 79"/>
              <p:cNvSpPr>
                <a:spLocks noChangeArrowheads="1"/>
              </p:cNvSpPr>
              <p:nvPr/>
            </p:nvSpPr>
            <p:spPr bwMode="auto">
              <a:xfrm>
                <a:off x="3120"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71" name="Rectangle 80"/>
              <p:cNvSpPr>
                <a:spLocks noChangeArrowheads="1"/>
              </p:cNvSpPr>
              <p:nvPr/>
            </p:nvSpPr>
            <p:spPr bwMode="auto">
              <a:xfrm>
                <a:off x="3648"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72" name="Rectangle 81"/>
              <p:cNvSpPr>
                <a:spLocks noChangeArrowheads="1"/>
              </p:cNvSpPr>
              <p:nvPr/>
            </p:nvSpPr>
            <p:spPr bwMode="auto">
              <a:xfrm>
                <a:off x="4176"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73" name="Rectangle 82"/>
              <p:cNvSpPr>
                <a:spLocks noChangeArrowheads="1"/>
              </p:cNvSpPr>
              <p:nvPr/>
            </p:nvSpPr>
            <p:spPr bwMode="auto">
              <a:xfrm>
                <a:off x="4704"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8448" name="Group 101"/>
            <p:cNvGrpSpPr>
              <a:grpSpLocks/>
            </p:cNvGrpSpPr>
            <p:nvPr/>
          </p:nvGrpSpPr>
          <p:grpSpPr bwMode="auto">
            <a:xfrm flipV="1">
              <a:off x="1008" y="912"/>
              <a:ext cx="4224" cy="240"/>
              <a:chOff x="1008" y="2256"/>
              <a:chExt cx="4224" cy="336"/>
            </a:xfrm>
          </p:grpSpPr>
          <p:sp>
            <p:nvSpPr>
              <p:cNvPr id="18458" name="Rectangle 102"/>
              <p:cNvSpPr>
                <a:spLocks noChangeArrowheads="1"/>
              </p:cNvSpPr>
              <p:nvPr/>
            </p:nvSpPr>
            <p:spPr bwMode="auto">
              <a:xfrm>
                <a:off x="1008"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9" name="Rectangle 103"/>
              <p:cNvSpPr>
                <a:spLocks noChangeArrowheads="1"/>
              </p:cNvSpPr>
              <p:nvPr/>
            </p:nvSpPr>
            <p:spPr bwMode="auto">
              <a:xfrm>
                <a:off x="1536"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0" name="Rectangle 104"/>
              <p:cNvSpPr>
                <a:spLocks noChangeArrowheads="1"/>
              </p:cNvSpPr>
              <p:nvPr/>
            </p:nvSpPr>
            <p:spPr bwMode="auto">
              <a:xfrm>
                <a:off x="2064"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1" name="Rectangle 105"/>
              <p:cNvSpPr>
                <a:spLocks noChangeArrowheads="1"/>
              </p:cNvSpPr>
              <p:nvPr/>
            </p:nvSpPr>
            <p:spPr bwMode="auto">
              <a:xfrm>
                <a:off x="2592"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2" name="Rectangle 106"/>
              <p:cNvSpPr>
                <a:spLocks noChangeArrowheads="1"/>
              </p:cNvSpPr>
              <p:nvPr/>
            </p:nvSpPr>
            <p:spPr bwMode="auto">
              <a:xfrm>
                <a:off x="3120"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3" name="Rectangle 107"/>
              <p:cNvSpPr>
                <a:spLocks noChangeArrowheads="1"/>
              </p:cNvSpPr>
              <p:nvPr/>
            </p:nvSpPr>
            <p:spPr bwMode="auto">
              <a:xfrm>
                <a:off x="3648"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4" name="Rectangle 108"/>
              <p:cNvSpPr>
                <a:spLocks noChangeArrowheads="1"/>
              </p:cNvSpPr>
              <p:nvPr/>
            </p:nvSpPr>
            <p:spPr bwMode="auto">
              <a:xfrm>
                <a:off x="4176"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5" name="Rectangle 109"/>
              <p:cNvSpPr>
                <a:spLocks noChangeArrowheads="1"/>
              </p:cNvSpPr>
              <p:nvPr/>
            </p:nvSpPr>
            <p:spPr bwMode="auto">
              <a:xfrm>
                <a:off x="4704"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8449" name="Group 110"/>
            <p:cNvGrpSpPr>
              <a:grpSpLocks/>
            </p:cNvGrpSpPr>
            <p:nvPr/>
          </p:nvGrpSpPr>
          <p:grpSpPr bwMode="auto">
            <a:xfrm flipV="1">
              <a:off x="1008" y="672"/>
              <a:ext cx="4224" cy="240"/>
              <a:chOff x="1008" y="2256"/>
              <a:chExt cx="4224" cy="336"/>
            </a:xfrm>
          </p:grpSpPr>
          <p:sp>
            <p:nvSpPr>
              <p:cNvPr id="18450" name="Rectangle 111"/>
              <p:cNvSpPr>
                <a:spLocks noChangeArrowheads="1"/>
              </p:cNvSpPr>
              <p:nvPr/>
            </p:nvSpPr>
            <p:spPr bwMode="auto">
              <a:xfrm>
                <a:off x="1008"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1" name="Rectangle 112"/>
              <p:cNvSpPr>
                <a:spLocks noChangeArrowheads="1"/>
              </p:cNvSpPr>
              <p:nvPr/>
            </p:nvSpPr>
            <p:spPr bwMode="auto">
              <a:xfrm>
                <a:off x="1536"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2" name="Rectangle 113"/>
              <p:cNvSpPr>
                <a:spLocks noChangeArrowheads="1"/>
              </p:cNvSpPr>
              <p:nvPr/>
            </p:nvSpPr>
            <p:spPr bwMode="auto">
              <a:xfrm>
                <a:off x="2064"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3" name="Rectangle 114"/>
              <p:cNvSpPr>
                <a:spLocks noChangeArrowheads="1"/>
              </p:cNvSpPr>
              <p:nvPr/>
            </p:nvSpPr>
            <p:spPr bwMode="auto">
              <a:xfrm>
                <a:off x="2592"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4" name="Rectangle 115"/>
              <p:cNvSpPr>
                <a:spLocks noChangeArrowheads="1"/>
              </p:cNvSpPr>
              <p:nvPr/>
            </p:nvSpPr>
            <p:spPr bwMode="auto">
              <a:xfrm>
                <a:off x="3120"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5" name="Rectangle 116"/>
              <p:cNvSpPr>
                <a:spLocks noChangeArrowheads="1"/>
              </p:cNvSpPr>
              <p:nvPr/>
            </p:nvSpPr>
            <p:spPr bwMode="auto">
              <a:xfrm>
                <a:off x="3648"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6" name="Rectangle 117"/>
              <p:cNvSpPr>
                <a:spLocks noChangeArrowheads="1"/>
              </p:cNvSpPr>
              <p:nvPr/>
            </p:nvSpPr>
            <p:spPr bwMode="auto">
              <a:xfrm>
                <a:off x="4176"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7" name="Rectangle 118"/>
              <p:cNvSpPr>
                <a:spLocks noChangeArrowheads="1"/>
              </p:cNvSpPr>
              <p:nvPr/>
            </p:nvSpPr>
            <p:spPr bwMode="auto">
              <a:xfrm>
                <a:off x="4704" y="2256"/>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8439" name="Rectangle 120"/>
          <p:cNvSpPr>
            <a:spLocks noChangeArrowheads="1"/>
          </p:cNvSpPr>
          <p:nvPr>
            <p:custDataLst>
              <p:tags r:id="rId1"/>
            </p:custDataLst>
          </p:nvPr>
        </p:nvSpPr>
        <p:spPr bwMode="auto">
          <a:xfrm>
            <a:off x="507868" y="914400"/>
            <a:ext cx="650070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pPr>
            <a:r>
              <a:rPr lang="en-US" sz="1800" b="1" i="1" baseline="0" dirty="0">
                <a:solidFill>
                  <a:srgbClr val="FF3300"/>
                </a:solidFill>
                <a:latin typeface="Lucida Console" pitchFamily="49" charset="0"/>
              </a:rPr>
              <a:t>#define HIST_SIZE 10</a:t>
            </a:r>
          </a:p>
          <a:p>
            <a:pPr marL="342900" indent="-342900">
              <a:spcBef>
                <a:spcPct val="20000"/>
              </a:spcBef>
            </a:pPr>
            <a:r>
              <a:rPr lang="en-US" sz="1800" b="1" i="1" baseline="0" dirty="0" err="1">
                <a:solidFill>
                  <a:srgbClr val="FF3300"/>
                </a:solidFill>
                <a:latin typeface="Lucida Console" pitchFamily="49" charset="0"/>
              </a:rPr>
              <a:t>int</a:t>
            </a:r>
            <a:r>
              <a:rPr lang="en-US" sz="1800" b="1" i="1" baseline="0" dirty="0">
                <a:solidFill>
                  <a:srgbClr val="FF3300"/>
                </a:solidFill>
                <a:latin typeface="Lucida Console" pitchFamily="49" charset="0"/>
              </a:rPr>
              <a:t> </a:t>
            </a:r>
            <a:r>
              <a:rPr lang="en-US" sz="1800" b="1" i="1" baseline="0" dirty="0" err="1">
                <a:solidFill>
                  <a:srgbClr val="FF3300"/>
                </a:solidFill>
                <a:latin typeface="Lucida Console" pitchFamily="49" charset="0"/>
              </a:rPr>
              <a:t>hist</a:t>
            </a:r>
            <a:r>
              <a:rPr lang="en-US" sz="1800" b="1" i="1" baseline="0" dirty="0">
                <a:solidFill>
                  <a:srgbClr val="FF3300"/>
                </a:solidFill>
                <a:latin typeface="Lucida Console" pitchFamily="49" charset="0"/>
              </a:rPr>
              <a:t>[HIST_SIZE];</a:t>
            </a:r>
          </a:p>
          <a:p>
            <a:pPr marL="342900" indent="-342900">
              <a:spcBef>
                <a:spcPct val="20000"/>
              </a:spcBef>
            </a:pPr>
            <a:r>
              <a:rPr lang="en-US" sz="1800" b="1" i="1" baseline="0" dirty="0">
                <a:solidFill>
                  <a:srgbClr val="FF3300"/>
                </a:solidFill>
                <a:latin typeface="Lucida Console" pitchFamily="49" charset="0"/>
              </a:rPr>
              <a:t>for (</a:t>
            </a:r>
            <a:r>
              <a:rPr lang="en-US" sz="1800" b="1" i="1" baseline="0" dirty="0" err="1">
                <a:solidFill>
                  <a:srgbClr val="FF3300"/>
                </a:solidFill>
                <a:latin typeface="Lucida Console" pitchFamily="49" charset="0"/>
              </a:rPr>
              <a:t>i</a:t>
            </a:r>
            <a:r>
              <a:rPr lang="en-US" sz="1800" b="1" i="1" baseline="0" dirty="0">
                <a:solidFill>
                  <a:srgbClr val="FF3300"/>
                </a:solidFill>
                <a:latin typeface="Lucida Console" pitchFamily="49" charset="0"/>
              </a:rPr>
              <a:t>=0; </a:t>
            </a:r>
            <a:r>
              <a:rPr lang="en-US" sz="1800" b="1" i="1" baseline="0" dirty="0" err="1">
                <a:solidFill>
                  <a:srgbClr val="FF3300"/>
                </a:solidFill>
                <a:latin typeface="Lucida Console" pitchFamily="49" charset="0"/>
              </a:rPr>
              <a:t>i</a:t>
            </a:r>
            <a:r>
              <a:rPr lang="en-US" sz="1800" b="1" i="1" baseline="0" dirty="0">
                <a:solidFill>
                  <a:srgbClr val="FF3300"/>
                </a:solidFill>
                <a:latin typeface="Lucida Console" pitchFamily="49" charset="0"/>
              </a:rPr>
              <a:t>&lt;HIST_SIZE; </a:t>
            </a:r>
            <a:r>
              <a:rPr lang="en-US" sz="1800" b="1" i="1" baseline="0" dirty="0" err="1">
                <a:solidFill>
                  <a:srgbClr val="FF3300"/>
                </a:solidFill>
                <a:latin typeface="Lucida Console" pitchFamily="49" charset="0"/>
              </a:rPr>
              <a:t>i</a:t>
            </a:r>
            <a:r>
              <a:rPr lang="en-US" sz="1800" b="1" i="1" baseline="0" dirty="0">
                <a:solidFill>
                  <a:srgbClr val="FF3300"/>
                </a:solidFill>
                <a:latin typeface="Lucida Console" pitchFamily="49" charset="0"/>
              </a:rPr>
              <a:t>++)</a:t>
            </a:r>
          </a:p>
          <a:p>
            <a:pPr marL="342900" indent="-342900">
              <a:spcBef>
                <a:spcPct val="20000"/>
              </a:spcBef>
            </a:pPr>
            <a:r>
              <a:rPr lang="en-US" sz="1800" b="1" i="1" baseline="0" dirty="0">
                <a:solidFill>
                  <a:srgbClr val="FF3300"/>
                </a:solidFill>
                <a:latin typeface="Lucida Console" pitchFamily="49" charset="0"/>
              </a:rPr>
              <a:t>    </a:t>
            </a:r>
            <a:r>
              <a:rPr lang="en-US" sz="1800" b="1" i="1" baseline="0" dirty="0" err="1">
                <a:solidFill>
                  <a:srgbClr val="FF3300"/>
                </a:solidFill>
                <a:latin typeface="Lucida Console" pitchFamily="49" charset="0"/>
              </a:rPr>
              <a:t>hist</a:t>
            </a:r>
            <a:r>
              <a:rPr lang="en-US" sz="1800" b="1" i="1" baseline="0" dirty="0">
                <a:solidFill>
                  <a:srgbClr val="FF3300"/>
                </a:solidFill>
                <a:latin typeface="Lucida Console" pitchFamily="49" charset="0"/>
              </a:rPr>
              <a:t>[</a:t>
            </a:r>
            <a:r>
              <a:rPr lang="en-US" sz="1800" b="1" i="1" baseline="0" dirty="0" err="1">
                <a:solidFill>
                  <a:srgbClr val="FF3300"/>
                </a:solidFill>
                <a:latin typeface="Lucida Console" pitchFamily="49" charset="0"/>
              </a:rPr>
              <a:t>i</a:t>
            </a:r>
            <a:r>
              <a:rPr lang="en-US" sz="1800" b="1" i="1" baseline="0" dirty="0">
                <a:solidFill>
                  <a:srgbClr val="FF3300"/>
                </a:solidFill>
                <a:latin typeface="Lucida Console" pitchFamily="49" charset="0"/>
              </a:rPr>
              <a:t>] = 0;</a:t>
            </a:r>
          </a:p>
          <a:p>
            <a:pPr marL="342900" indent="-342900">
              <a:spcBef>
                <a:spcPct val="20000"/>
              </a:spcBef>
            </a:pPr>
            <a:r>
              <a:rPr lang="en-US" sz="1800" b="1" i="1" baseline="0" dirty="0">
                <a:latin typeface="Lucida Console" pitchFamily="49" charset="0"/>
              </a:rPr>
              <a:t>for (</a:t>
            </a:r>
            <a:r>
              <a:rPr lang="en-US" sz="1800" b="1" i="1" baseline="0" dirty="0" err="1">
                <a:latin typeface="Lucida Console" pitchFamily="49" charset="0"/>
              </a:rPr>
              <a:t>i</a:t>
            </a:r>
            <a:r>
              <a:rPr lang="en-US" sz="1800" b="1" i="1" baseline="0" dirty="0">
                <a:latin typeface="Lucida Console" pitchFamily="49" charset="0"/>
              </a:rPr>
              <a:t>=0; </a:t>
            </a:r>
            <a:r>
              <a:rPr lang="en-US" sz="1800" b="1" i="1" baseline="0" dirty="0" err="1">
                <a:latin typeface="Lucida Console" pitchFamily="49" charset="0"/>
              </a:rPr>
              <a:t>i</a:t>
            </a:r>
            <a:r>
              <a:rPr lang="en-US" sz="1800" b="1" i="1" baseline="0" dirty="0">
                <a:latin typeface="Lucida Console" pitchFamily="49" charset="0"/>
              </a:rPr>
              <a:t>&lt;300; </a:t>
            </a:r>
            <a:r>
              <a:rPr lang="en-US" sz="1800" b="1" i="1" baseline="0" dirty="0" err="1">
                <a:latin typeface="Lucida Console" pitchFamily="49" charset="0"/>
              </a:rPr>
              <a:t>i</a:t>
            </a:r>
            <a:r>
              <a:rPr lang="en-US" sz="1800" b="1" i="1" baseline="0" dirty="0">
                <a:latin typeface="Lucida Console" pitchFamily="49" charset="0"/>
              </a:rPr>
              <a:t>++) {</a:t>
            </a:r>
          </a:p>
          <a:p>
            <a:pPr marL="342900" indent="-342900">
              <a:spcBef>
                <a:spcPct val="20000"/>
              </a:spcBef>
            </a:pPr>
            <a:r>
              <a:rPr lang="en-US" sz="1800" b="1" i="1" baseline="0" dirty="0">
                <a:latin typeface="Lucida Console" pitchFamily="49" charset="0"/>
              </a:rPr>
              <a:t>    </a:t>
            </a:r>
            <a:r>
              <a:rPr lang="en-US" sz="1800" b="1" i="1" baseline="0" dirty="0" err="1">
                <a:latin typeface="Lucida Console" pitchFamily="49" charset="0"/>
              </a:rPr>
              <a:t>Clear_Ticks</a:t>
            </a:r>
            <a:r>
              <a:rPr lang="en-US" sz="1800" b="1" i="1" baseline="0" dirty="0">
                <a:latin typeface="Lucida Console" pitchFamily="49" charset="0"/>
              </a:rPr>
              <a:t>();</a:t>
            </a:r>
          </a:p>
          <a:p>
            <a:pPr marL="342900" indent="-342900">
              <a:spcBef>
                <a:spcPct val="20000"/>
              </a:spcBef>
            </a:pPr>
            <a:r>
              <a:rPr lang="en-US" sz="1800" b="1" i="1" baseline="0" dirty="0">
                <a:latin typeface="Lucida Console" pitchFamily="49" charset="0"/>
              </a:rPr>
              <a:t>    f = </a:t>
            </a:r>
            <a:r>
              <a:rPr lang="en-US" sz="1800" b="1" i="1" baseline="0" dirty="0" err="1">
                <a:latin typeface="Lucida Console" pitchFamily="49" charset="0"/>
              </a:rPr>
              <a:t>sqrt</a:t>
            </a:r>
            <a:r>
              <a:rPr lang="en-US" sz="1800" b="1" i="1" baseline="0" dirty="0">
                <a:latin typeface="Lucida Console" pitchFamily="49" charset="0"/>
              </a:rPr>
              <a:t>(</a:t>
            </a:r>
            <a:r>
              <a:rPr lang="en-US" sz="1800" b="1" i="1" baseline="0" dirty="0" err="1">
                <a:latin typeface="Lucida Console" pitchFamily="49" charset="0"/>
              </a:rPr>
              <a:t>i</a:t>
            </a:r>
            <a:r>
              <a:rPr lang="en-US" sz="1800" b="1" i="1" baseline="0" dirty="0">
                <a:latin typeface="Lucida Console" pitchFamily="49" charset="0"/>
              </a:rPr>
              <a:t>/100.0);</a:t>
            </a:r>
          </a:p>
          <a:p>
            <a:pPr marL="342900" indent="-342900">
              <a:spcBef>
                <a:spcPct val="20000"/>
              </a:spcBef>
            </a:pPr>
            <a:r>
              <a:rPr lang="en-US" sz="1800" b="1" i="1" baseline="0" dirty="0">
                <a:latin typeface="Lucida Console" pitchFamily="49" charset="0"/>
              </a:rPr>
              <a:t>    t = </a:t>
            </a:r>
            <a:r>
              <a:rPr lang="en-US" sz="1800" b="1" i="1" baseline="0" dirty="0" err="1">
                <a:latin typeface="Lucida Console" pitchFamily="49" charset="0"/>
              </a:rPr>
              <a:t>Get_Ticks</a:t>
            </a:r>
            <a:r>
              <a:rPr lang="en-US" sz="1800" b="1" i="1" baseline="0" dirty="0">
                <a:latin typeface="Lucida Console" pitchFamily="49" charset="0"/>
              </a:rPr>
              <a:t>();</a:t>
            </a:r>
          </a:p>
          <a:p>
            <a:pPr marL="342900" indent="-342900">
              <a:spcBef>
                <a:spcPct val="20000"/>
              </a:spcBef>
            </a:pPr>
            <a:r>
              <a:rPr lang="en-US" sz="1800" b="1" i="1" baseline="0" dirty="0">
                <a:latin typeface="Lucida Console" pitchFamily="49" charset="0"/>
              </a:rPr>
              <a:t>    min = MIN(t, min);</a:t>
            </a:r>
          </a:p>
          <a:p>
            <a:pPr marL="342900" indent="-342900">
              <a:spcBef>
                <a:spcPct val="20000"/>
              </a:spcBef>
            </a:pPr>
            <a:r>
              <a:rPr lang="en-US" sz="1800" b="1" i="1" baseline="0" dirty="0">
                <a:latin typeface="Lucida Console" pitchFamily="49" charset="0"/>
              </a:rPr>
              <a:t>    max = MAX(t, max);</a:t>
            </a:r>
          </a:p>
          <a:p>
            <a:pPr marL="342900" indent="-342900">
              <a:spcBef>
                <a:spcPct val="20000"/>
              </a:spcBef>
            </a:pPr>
            <a:r>
              <a:rPr lang="en-US" sz="1800" b="1" i="1" baseline="0" dirty="0">
                <a:latin typeface="Lucida Console" pitchFamily="49" charset="0"/>
              </a:rPr>
              <a:t> </a:t>
            </a:r>
            <a:r>
              <a:rPr lang="en-US" sz="1800" b="1" i="1" baseline="0" dirty="0">
                <a:solidFill>
                  <a:srgbClr val="FF3300"/>
                </a:solidFill>
                <a:latin typeface="Lucida Console" pitchFamily="49" charset="0"/>
              </a:rPr>
              <a:t>   n = (unsigned) (t/250);</a:t>
            </a:r>
          </a:p>
          <a:p>
            <a:pPr marL="342900" indent="-342900">
              <a:spcBef>
                <a:spcPct val="20000"/>
              </a:spcBef>
            </a:pPr>
            <a:r>
              <a:rPr lang="en-US" sz="1800" b="1" i="1" baseline="0" dirty="0">
                <a:solidFill>
                  <a:srgbClr val="FF3300"/>
                </a:solidFill>
                <a:latin typeface="Lucida Console" pitchFamily="49" charset="0"/>
              </a:rPr>
              <a:t> </a:t>
            </a:r>
            <a:r>
              <a:rPr lang="en-US" sz="1800" b="1" i="1" baseline="0" dirty="0">
                <a:latin typeface="Lucida Console" pitchFamily="49" charset="0"/>
              </a:rPr>
              <a:t>   </a:t>
            </a:r>
            <a:r>
              <a:rPr lang="en-US" sz="1800" b="1" i="1" baseline="0" dirty="0" err="1">
                <a:solidFill>
                  <a:srgbClr val="FF3300"/>
                </a:solidFill>
                <a:latin typeface="Lucida Console" pitchFamily="49" charset="0"/>
              </a:rPr>
              <a:t>hist</a:t>
            </a:r>
            <a:r>
              <a:rPr lang="en-US" sz="1800" b="1" i="1" baseline="0" dirty="0">
                <a:solidFill>
                  <a:srgbClr val="FF3300"/>
                </a:solidFill>
                <a:latin typeface="Lucida Console" pitchFamily="49" charset="0"/>
              </a:rPr>
              <a:t>[min(n, HIST_SIZE-1)]++;</a:t>
            </a:r>
          </a:p>
          <a:p>
            <a:pPr marL="342900" indent="-342900">
              <a:spcBef>
                <a:spcPct val="20000"/>
              </a:spcBef>
            </a:pPr>
            <a:r>
              <a:rPr lang="en-US" sz="1800" b="1" i="1" baseline="0" dirty="0">
                <a:latin typeface="Lucida Console" pitchFamily="49" charset="0"/>
              </a:rPr>
              <a:t>}</a:t>
            </a:r>
          </a:p>
        </p:txBody>
      </p:sp>
      <p:sp>
        <p:nvSpPr>
          <p:cNvPr id="3" name="Freeform 2"/>
          <p:cNvSpPr/>
          <p:nvPr/>
        </p:nvSpPr>
        <p:spPr bwMode="auto">
          <a:xfrm>
            <a:off x="6787250" y="2593730"/>
            <a:ext cx="4554827" cy="1529861"/>
          </a:xfrm>
          <a:custGeom>
            <a:avLst/>
            <a:gdLst>
              <a:gd name="connsiteX0" fmla="*/ 0 w 3407343"/>
              <a:gd name="connsiteY0" fmla="*/ 1540042 h 1540042"/>
              <a:gd name="connsiteX1" fmla="*/ 0 w 3407343"/>
              <a:gd name="connsiteY1" fmla="*/ 1540042 h 1540042"/>
              <a:gd name="connsiteX2" fmla="*/ 442762 w 3407343"/>
              <a:gd name="connsiteY2" fmla="*/ 1540042 h 1540042"/>
              <a:gd name="connsiteX3" fmla="*/ 442762 w 3407343"/>
              <a:gd name="connsiteY3" fmla="*/ 394635 h 1540042"/>
              <a:gd name="connsiteX4" fmla="*/ 856649 w 3407343"/>
              <a:gd name="connsiteY4" fmla="*/ 394635 h 1540042"/>
              <a:gd name="connsiteX5" fmla="*/ 856649 w 3407343"/>
              <a:gd name="connsiteY5" fmla="*/ 0 h 1540042"/>
              <a:gd name="connsiteX6" fmla="*/ 1260910 w 3407343"/>
              <a:gd name="connsiteY6" fmla="*/ 0 h 1540042"/>
              <a:gd name="connsiteX7" fmla="*/ 1260910 w 3407343"/>
              <a:gd name="connsiteY7" fmla="*/ 413886 h 1540042"/>
              <a:gd name="connsiteX8" fmla="*/ 1703672 w 3407343"/>
              <a:gd name="connsiteY8" fmla="*/ 413886 h 1540042"/>
              <a:gd name="connsiteX9" fmla="*/ 1703672 w 3407343"/>
              <a:gd name="connsiteY9" fmla="*/ 1145406 h 1540042"/>
              <a:gd name="connsiteX10" fmla="*/ 2117558 w 3407343"/>
              <a:gd name="connsiteY10" fmla="*/ 1145406 h 1540042"/>
              <a:gd name="connsiteX11" fmla="*/ 2117558 w 3407343"/>
              <a:gd name="connsiteY11" fmla="*/ 1530416 h 1540042"/>
              <a:gd name="connsiteX12" fmla="*/ 2541070 w 3407343"/>
              <a:gd name="connsiteY12" fmla="*/ 1530416 h 1540042"/>
              <a:gd name="connsiteX13" fmla="*/ 2541070 w 3407343"/>
              <a:gd name="connsiteY13" fmla="*/ 1145406 h 1540042"/>
              <a:gd name="connsiteX14" fmla="*/ 2935705 w 3407343"/>
              <a:gd name="connsiteY14" fmla="*/ 1145406 h 1540042"/>
              <a:gd name="connsiteX15" fmla="*/ 2935705 w 3407343"/>
              <a:gd name="connsiteY15" fmla="*/ 1530416 h 1540042"/>
              <a:gd name="connsiteX16" fmla="*/ 3407343 w 3407343"/>
              <a:gd name="connsiteY16" fmla="*/ 1530416 h 154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07343" h="1540042">
                <a:moveTo>
                  <a:pt x="0" y="1540042"/>
                </a:moveTo>
                <a:lnTo>
                  <a:pt x="0" y="1540042"/>
                </a:lnTo>
                <a:lnTo>
                  <a:pt x="442762" y="1540042"/>
                </a:lnTo>
                <a:lnTo>
                  <a:pt x="442762" y="394635"/>
                </a:lnTo>
                <a:lnTo>
                  <a:pt x="856649" y="394635"/>
                </a:lnTo>
                <a:lnTo>
                  <a:pt x="856649" y="0"/>
                </a:lnTo>
                <a:lnTo>
                  <a:pt x="1260910" y="0"/>
                </a:lnTo>
                <a:lnTo>
                  <a:pt x="1260910" y="413886"/>
                </a:lnTo>
                <a:lnTo>
                  <a:pt x="1703672" y="413886"/>
                </a:lnTo>
                <a:lnTo>
                  <a:pt x="1703672" y="1145406"/>
                </a:lnTo>
                <a:lnTo>
                  <a:pt x="2117558" y="1145406"/>
                </a:lnTo>
                <a:lnTo>
                  <a:pt x="2117558" y="1530416"/>
                </a:lnTo>
                <a:lnTo>
                  <a:pt x="2541070" y="1530416"/>
                </a:lnTo>
                <a:lnTo>
                  <a:pt x="2541070" y="1145406"/>
                </a:lnTo>
                <a:lnTo>
                  <a:pt x="2935705" y="1145406"/>
                </a:lnTo>
                <a:lnTo>
                  <a:pt x="2935705" y="1530416"/>
                </a:lnTo>
                <a:lnTo>
                  <a:pt x="3407343" y="1530416"/>
                </a:lnTo>
              </a:path>
            </a:pathLst>
          </a:custGeom>
          <a:solidFill>
            <a:schemeClr val="accent1"/>
          </a:solidFill>
          <a:ln w="9525" cap="flat" cmpd="sng" algn="ctr">
            <a:solidFill>
              <a:srgbClr val="FF0000"/>
            </a:solidFill>
            <a:prstDash val="solid"/>
            <a:round/>
            <a:headEnd type="triangl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pPr>
            <a:endParaRPr kumimoji="0" lang="en-U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4116048853"/>
      </p:ext>
    </p:extLst>
  </p:cSld>
  <p:clrMapOvr>
    <a:masterClrMapping/>
  </p:clrMapOvr>
  <p:transition>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Previous</a:t>
            </a:r>
            <a:endParaRPr lang="en-US" dirty="0"/>
          </a:p>
        </p:txBody>
      </p:sp>
      <p:sp>
        <p:nvSpPr>
          <p:cNvPr id="2" name="Content Placeholder 1"/>
          <p:cNvSpPr>
            <a:spLocks noGrp="1"/>
          </p:cNvSpPr>
          <p:nvPr>
            <p:ph idx="1"/>
          </p:nvPr>
        </p:nvSpPr>
        <p:spPr/>
        <p:txBody>
          <a:bodyPr/>
          <a:lstStyle/>
          <a:p>
            <a:r>
              <a:rPr lang="en-GB" dirty="0"/>
              <a:t>Sharing Data in RTX</a:t>
            </a:r>
          </a:p>
          <a:p>
            <a:r>
              <a:rPr lang="en-GB" dirty="0"/>
              <a:t>Lab</a:t>
            </a:r>
          </a:p>
        </p:txBody>
      </p:sp>
    </p:spTree>
    <p:extLst>
      <p:ext uri="{BB962C8B-B14F-4D97-AF65-F5344CB8AC3E}">
        <p14:creationId xmlns:p14="http://schemas.microsoft.com/office/powerpoint/2010/main" val="4029775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Evaluating Responsiveness</a:t>
            </a:r>
            <a:endParaRPr lang="en-US" dirty="0"/>
          </a:p>
        </p:txBody>
      </p:sp>
      <p:sp>
        <p:nvSpPr>
          <p:cNvPr id="5" name="Content Placeholder 4"/>
          <p:cNvSpPr>
            <a:spLocks noGrp="1"/>
          </p:cNvSpPr>
          <p:nvPr>
            <p:ph idx="1"/>
          </p:nvPr>
        </p:nvSpPr>
        <p:spPr/>
        <p:txBody>
          <a:bodyPr/>
          <a:lstStyle/>
          <a:p>
            <a:r>
              <a:rPr lang="en-US" dirty="0"/>
              <a:t>Three important types of critical path</a:t>
            </a:r>
          </a:p>
          <a:p>
            <a:pPr lvl="1"/>
            <a:r>
              <a:rPr lang="en-US" dirty="0"/>
              <a:t>From interrupt request to ISR running</a:t>
            </a:r>
          </a:p>
          <a:p>
            <a:pPr lvl="1"/>
            <a:r>
              <a:rPr lang="en-US" dirty="0"/>
              <a:t>From interrupt request to user task (</a:t>
            </a:r>
            <a:r>
              <a:rPr lang="en-US" dirty="0" err="1"/>
              <a:t>signalled</a:t>
            </a:r>
            <a:r>
              <a:rPr lang="en-US" dirty="0"/>
              <a:t> by ISR) running</a:t>
            </a:r>
          </a:p>
          <a:p>
            <a:pPr lvl="1"/>
            <a:r>
              <a:rPr lang="en-US" dirty="0"/>
              <a:t>From one user task to another user task (</a:t>
            </a:r>
            <a:r>
              <a:rPr lang="en-US" dirty="0" err="1"/>
              <a:t>signalled</a:t>
            </a:r>
            <a:r>
              <a:rPr lang="en-US" dirty="0"/>
              <a:t> by first task)</a:t>
            </a:r>
          </a:p>
          <a:p>
            <a:pPr lvl="1"/>
            <a:endParaRPr lang="en-US" dirty="0"/>
          </a:p>
          <a:p>
            <a:r>
              <a:rPr lang="en-US" dirty="0"/>
              <a:t>First two most critical for RT embedded systems</a:t>
            </a:r>
          </a:p>
          <a:p>
            <a:endParaRPr lang="en-US" dirty="0"/>
          </a:p>
          <a:p>
            <a:r>
              <a:rPr lang="en-US" dirty="0"/>
              <a:t>How to measure?</a:t>
            </a:r>
          </a:p>
          <a:p>
            <a:pPr lvl="1"/>
            <a:r>
              <a:rPr lang="en-US" dirty="0"/>
              <a:t>Use embedded instruction trace capability – many Cortex M MCUs have ETM or MTB</a:t>
            </a:r>
          </a:p>
          <a:p>
            <a:pPr lvl="1"/>
            <a:r>
              <a:rPr lang="en-US" dirty="0"/>
              <a:t>Instrument program to send out trace information (e.g. debug signals) to view with oscilloscope or logic analyzer</a:t>
            </a:r>
          </a:p>
          <a:p>
            <a:endParaRPr lang="en-US" dirty="0"/>
          </a:p>
        </p:txBody>
      </p:sp>
    </p:spTree>
    <p:extLst>
      <p:ext uri="{BB962C8B-B14F-4D97-AF65-F5344CB8AC3E}">
        <p14:creationId xmlns:p14="http://schemas.microsoft.com/office/powerpoint/2010/main" val="2479092443"/>
      </p:ext>
    </p:extLst>
  </p:cSld>
  <p:clrMapOvr>
    <a:masterClrMapping/>
  </p:clrMapOvr>
  <p:transition>
    <p:pull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OS Aware Debugging</a:t>
            </a:r>
            <a:endParaRPr lang="en-US" dirty="0"/>
          </a:p>
        </p:txBody>
      </p:sp>
      <p:sp>
        <p:nvSpPr>
          <p:cNvPr id="3" name="Content Placeholder 2"/>
          <p:cNvSpPr>
            <a:spLocks noGrp="1"/>
          </p:cNvSpPr>
          <p:nvPr>
            <p:ph idx="1"/>
          </p:nvPr>
        </p:nvSpPr>
        <p:spPr>
          <a:xfrm>
            <a:off x="465993" y="1088307"/>
            <a:ext cx="11171308" cy="5057516"/>
          </a:xfrm>
        </p:spPr>
        <p:txBody>
          <a:bodyPr/>
          <a:lstStyle/>
          <a:p>
            <a:r>
              <a:rPr lang="en-GB" dirty="0"/>
              <a:t>Performance evaluation for OS can be slightly different:</a:t>
            </a:r>
          </a:p>
          <a:p>
            <a:pPr lvl="1"/>
            <a:r>
              <a:rPr lang="en-GB" dirty="0"/>
              <a:t>“Useful” tasks do not really terminate</a:t>
            </a:r>
          </a:p>
          <a:p>
            <a:pPr lvl="1"/>
            <a:r>
              <a:rPr lang="en-GB" dirty="0"/>
              <a:t>Either sleep for a while or wait for some events </a:t>
            </a:r>
          </a:p>
          <a:p>
            <a:pPr lvl="1"/>
            <a:endParaRPr lang="en-GB" dirty="0"/>
          </a:p>
          <a:p>
            <a:r>
              <a:rPr lang="en-GB" dirty="0"/>
              <a:t>Preemption and interrupts</a:t>
            </a:r>
          </a:p>
          <a:p>
            <a:r>
              <a:rPr lang="en-GB" dirty="0"/>
              <a:t>How can you detect deadlock</a:t>
            </a:r>
          </a:p>
          <a:p>
            <a:r>
              <a:rPr lang="en-GB" dirty="0"/>
              <a:t>You actually need to know more than just the timing</a:t>
            </a:r>
          </a:p>
          <a:p>
            <a:pPr lvl="1"/>
            <a:r>
              <a:rPr lang="en-GB" dirty="0"/>
              <a:t>Task states</a:t>
            </a:r>
          </a:p>
          <a:p>
            <a:pPr lvl="1"/>
            <a:r>
              <a:rPr lang="en-GB" dirty="0"/>
              <a:t>Priorities</a:t>
            </a:r>
          </a:p>
          <a:p>
            <a:pPr lvl="1"/>
            <a:r>
              <a:rPr lang="en-GB" dirty="0"/>
              <a:t>Visit times (profiler’s job)</a:t>
            </a:r>
          </a:p>
          <a:p>
            <a:pPr lvl="1"/>
            <a:r>
              <a:rPr lang="en-GB" dirty="0"/>
              <a:t>OS overhead</a:t>
            </a:r>
          </a:p>
          <a:p>
            <a:pPr lvl="1"/>
            <a:endParaRPr lang="en-GB" dirty="0"/>
          </a:p>
          <a:p>
            <a:r>
              <a:rPr lang="en-GB" dirty="0"/>
              <a:t>The lab session will introduce some OS aware debugging features of Arm MDK</a:t>
            </a:r>
            <a:endParaRPr lang="en-US" dirty="0"/>
          </a:p>
        </p:txBody>
      </p:sp>
    </p:spTree>
    <p:extLst>
      <p:ext uri="{BB962C8B-B14F-4D97-AF65-F5344CB8AC3E}">
        <p14:creationId xmlns:p14="http://schemas.microsoft.com/office/powerpoint/2010/main" val="688465966"/>
      </p:ext>
    </p:extLst>
  </p:cSld>
  <p:clrMapOvr>
    <a:masterClrMapping/>
  </p:clrMapOvr>
  <p:transition>
    <p:pull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Optimizations</a:t>
            </a:r>
          </a:p>
        </p:txBody>
      </p:sp>
      <p:sp>
        <p:nvSpPr>
          <p:cNvPr id="5" name="Content Placeholder 4"/>
          <p:cNvSpPr>
            <a:spLocks noGrp="1"/>
          </p:cNvSpPr>
          <p:nvPr>
            <p:ph idx="1"/>
          </p:nvPr>
        </p:nvSpPr>
        <p:spPr/>
        <p:txBody>
          <a:bodyPr/>
          <a:lstStyle/>
          <a:p>
            <a:r>
              <a:rPr lang="en-US" sz="2000" dirty="0"/>
              <a:t>Minimize interrupt lock-out time</a:t>
            </a:r>
          </a:p>
          <a:p>
            <a:pPr lvl="1"/>
            <a:r>
              <a:rPr lang="en-US" sz="1800" dirty="0"/>
              <a:t>Application</a:t>
            </a:r>
          </a:p>
          <a:p>
            <a:pPr lvl="1"/>
            <a:r>
              <a:rPr lang="en-US" sz="1800" dirty="0"/>
              <a:t>OS</a:t>
            </a:r>
          </a:p>
          <a:p>
            <a:endParaRPr lang="en-US" sz="2000" dirty="0"/>
          </a:p>
          <a:p>
            <a:r>
              <a:rPr lang="en-US" sz="2000" dirty="0"/>
              <a:t>If response time is more important than CPU utilization, then adjust task priorities accordingly</a:t>
            </a:r>
          </a:p>
          <a:p>
            <a:endParaRPr lang="en-US" sz="2000" dirty="0"/>
          </a:p>
          <a:p>
            <a:r>
              <a:rPr lang="en-US" sz="2000" dirty="0"/>
              <a:t>Which part of the code uses the most time?</a:t>
            </a:r>
          </a:p>
          <a:p>
            <a:pPr lvl="1"/>
            <a:r>
              <a:rPr lang="en-GB" sz="1500" dirty="0"/>
              <a:t>Profiler – sampling</a:t>
            </a:r>
          </a:p>
          <a:p>
            <a:pPr lvl="1"/>
            <a:r>
              <a:rPr lang="en-GB" sz="1500" dirty="0"/>
              <a:t>That’s the best place to start optimization for speed</a:t>
            </a:r>
            <a:endParaRPr lang="en-US" sz="1500" dirty="0"/>
          </a:p>
        </p:txBody>
      </p:sp>
    </p:spTree>
    <p:extLst>
      <p:ext uri="{BB962C8B-B14F-4D97-AF65-F5344CB8AC3E}">
        <p14:creationId xmlns:p14="http://schemas.microsoft.com/office/powerpoint/2010/main" val="1565668632"/>
      </p:ext>
    </p:extLst>
  </p:cSld>
  <p:clrMapOvr>
    <a:masterClrMapping/>
  </p:clrMapOvr>
  <p:transition>
    <p:pull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Next</a:t>
            </a:r>
            <a:endParaRPr lang="en-US" dirty="0"/>
          </a:p>
        </p:txBody>
      </p:sp>
      <p:sp>
        <p:nvSpPr>
          <p:cNvPr id="2" name="Content Placeholder 1"/>
          <p:cNvSpPr>
            <a:spLocks noGrp="1"/>
          </p:cNvSpPr>
          <p:nvPr>
            <p:ph idx="1"/>
          </p:nvPr>
        </p:nvSpPr>
        <p:spPr/>
        <p:txBody>
          <a:bodyPr/>
          <a:lstStyle/>
          <a:p>
            <a:r>
              <a:rPr lang="en-GB" dirty="0"/>
              <a:t>Lab</a:t>
            </a:r>
            <a:endParaRPr lang="en-US" dirty="0"/>
          </a:p>
        </p:txBody>
      </p:sp>
    </p:spTree>
    <p:extLst>
      <p:ext uri="{BB962C8B-B14F-4D97-AF65-F5344CB8AC3E}">
        <p14:creationId xmlns:p14="http://schemas.microsoft.com/office/powerpoint/2010/main" val="1884780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After you code…</a:t>
            </a:r>
            <a:endParaRPr lang="en-US" dirty="0"/>
          </a:p>
        </p:txBody>
      </p:sp>
      <p:sp>
        <p:nvSpPr>
          <p:cNvPr id="2" name="Content Placeholder 1"/>
          <p:cNvSpPr>
            <a:spLocks noGrp="1"/>
          </p:cNvSpPr>
          <p:nvPr>
            <p:ph idx="1"/>
          </p:nvPr>
        </p:nvSpPr>
        <p:spPr>
          <a:xfrm>
            <a:off x="481546" y="848872"/>
            <a:ext cx="11230163" cy="5228655"/>
          </a:xfrm>
        </p:spPr>
        <p:txBody>
          <a:bodyPr/>
          <a:lstStyle/>
          <a:p>
            <a:r>
              <a:rPr lang="en-GB" dirty="0"/>
              <a:t>Now you have built your MCU programs based on RTOS, what next?</a:t>
            </a:r>
          </a:p>
          <a:p>
            <a:r>
              <a:rPr lang="en-GB" dirty="0"/>
              <a:t>Assume it is functionally sound (no functional bugs)</a:t>
            </a:r>
          </a:p>
          <a:p>
            <a:pPr lvl="1"/>
            <a:r>
              <a:rPr lang="en-GB" dirty="0"/>
              <a:t>Optimize your program</a:t>
            </a:r>
          </a:p>
          <a:p>
            <a:pPr lvl="1"/>
            <a:r>
              <a:rPr lang="en-GB" dirty="0"/>
              <a:t>Based on its performance</a:t>
            </a:r>
          </a:p>
          <a:p>
            <a:pPr lvl="1"/>
            <a:r>
              <a:rPr lang="en-GB" dirty="0"/>
              <a:t>Tweak your program/configuration of the OS until optimal or you are satisfied</a:t>
            </a:r>
          </a:p>
          <a:p>
            <a:r>
              <a:rPr lang="en-GB" dirty="0"/>
              <a:t>Debugging terminology</a:t>
            </a:r>
          </a:p>
          <a:p>
            <a:pPr lvl="1"/>
            <a:r>
              <a:rPr lang="en-GB" dirty="0"/>
              <a:t>Functional debugging</a:t>
            </a:r>
          </a:p>
          <a:p>
            <a:pPr lvl="1"/>
            <a:r>
              <a:rPr lang="en-GB" dirty="0"/>
              <a:t>Performance debugging</a:t>
            </a:r>
          </a:p>
          <a:p>
            <a:pPr lvl="1"/>
            <a:r>
              <a:rPr lang="en-GB" dirty="0"/>
              <a:t>Modular debugging</a:t>
            </a:r>
          </a:p>
          <a:p>
            <a:pPr lvl="1"/>
            <a:r>
              <a:rPr lang="en-GB" dirty="0"/>
              <a:t>Tracing</a:t>
            </a:r>
          </a:p>
          <a:p>
            <a:pPr lvl="1"/>
            <a:r>
              <a:rPr lang="en-GB" dirty="0"/>
              <a:t>Profiling</a:t>
            </a:r>
          </a:p>
          <a:p>
            <a:pPr lvl="1"/>
            <a:r>
              <a:rPr lang="en-GB" dirty="0"/>
              <a:t>Terms are sometimes used interchangeably and mostly overlapping </a:t>
            </a:r>
          </a:p>
          <a:p>
            <a:r>
              <a:rPr lang="en-GB" dirty="0"/>
              <a:t>Intrusiveness – notice that almost all debugging techniques will affect performance</a:t>
            </a:r>
          </a:p>
          <a:p>
            <a:r>
              <a:rPr lang="en-GB" dirty="0"/>
              <a:t>Watchdog – commonly used recovery mechanism in embedded systems</a:t>
            </a:r>
            <a:endParaRPr lang="en-US" dirty="0"/>
          </a:p>
        </p:txBody>
      </p:sp>
    </p:spTree>
    <p:extLst>
      <p:ext uri="{BB962C8B-B14F-4D97-AF65-F5344CB8AC3E}">
        <p14:creationId xmlns:p14="http://schemas.microsoft.com/office/powerpoint/2010/main" val="353160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Functional Debugging</a:t>
            </a:r>
            <a:endParaRPr lang="en-US" dirty="0"/>
          </a:p>
        </p:txBody>
      </p:sp>
      <p:sp>
        <p:nvSpPr>
          <p:cNvPr id="2" name="Content Placeholder 1"/>
          <p:cNvSpPr>
            <a:spLocks noGrp="1"/>
          </p:cNvSpPr>
          <p:nvPr>
            <p:ph idx="1"/>
          </p:nvPr>
        </p:nvSpPr>
        <p:spPr>
          <a:xfrm>
            <a:off x="457200" y="1132268"/>
            <a:ext cx="11180099" cy="5224570"/>
          </a:xfrm>
        </p:spPr>
        <p:txBody>
          <a:bodyPr/>
          <a:lstStyle/>
          <a:p>
            <a:r>
              <a:rPr lang="en-GB" dirty="0"/>
              <a:t>Focus on the functional property of your program</a:t>
            </a:r>
          </a:p>
          <a:p>
            <a:r>
              <a:rPr lang="en-GB" dirty="0"/>
              <a:t>Does the result match your expectation?</a:t>
            </a:r>
          </a:p>
          <a:p>
            <a:endParaRPr lang="en-GB" dirty="0"/>
          </a:p>
          <a:p>
            <a:r>
              <a:rPr lang="en-GB" dirty="0"/>
              <a:t>Stepping through your program</a:t>
            </a:r>
          </a:p>
          <a:p>
            <a:r>
              <a:rPr lang="en-GB" dirty="0"/>
              <a:t>Tracing</a:t>
            </a:r>
          </a:p>
          <a:p>
            <a:r>
              <a:rPr lang="en-GB" dirty="0"/>
              <a:t>Breakpoints</a:t>
            </a:r>
          </a:p>
          <a:p>
            <a:r>
              <a:rPr lang="en-GB" dirty="0"/>
              <a:t>Print statements</a:t>
            </a:r>
          </a:p>
          <a:p>
            <a:r>
              <a:rPr lang="en-GB" dirty="0"/>
              <a:t>LED heartbeat debugging</a:t>
            </a:r>
          </a:p>
          <a:p>
            <a:endParaRPr lang="en-GB" dirty="0"/>
          </a:p>
          <a:p>
            <a:r>
              <a:rPr lang="en-GB" dirty="0"/>
              <a:t>Beware of some of the concurrency bugs – hard to identify and recover from:</a:t>
            </a:r>
          </a:p>
          <a:p>
            <a:pPr lvl="1"/>
            <a:r>
              <a:rPr lang="en-GB" dirty="0"/>
              <a:t>Deadlock</a:t>
            </a:r>
          </a:p>
          <a:p>
            <a:pPr lvl="1"/>
            <a:r>
              <a:rPr lang="en-GB" dirty="0"/>
              <a:t>Livelock</a:t>
            </a:r>
          </a:p>
          <a:p>
            <a:pPr lvl="1"/>
            <a:r>
              <a:rPr lang="en-GB" dirty="0"/>
              <a:t>Not releasing </a:t>
            </a:r>
            <a:r>
              <a:rPr lang="en-GB" dirty="0" err="1"/>
              <a:t>mutexes</a:t>
            </a:r>
            <a:endParaRPr lang="en-GB" dirty="0"/>
          </a:p>
        </p:txBody>
      </p:sp>
    </p:spTree>
    <p:extLst>
      <p:ext uri="{BB962C8B-B14F-4D97-AF65-F5344CB8AC3E}">
        <p14:creationId xmlns:p14="http://schemas.microsoft.com/office/powerpoint/2010/main" val="37094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Performance Evaluation</a:t>
            </a:r>
            <a:endParaRPr lang="en-US" dirty="0"/>
          </a:p>
        </p:txBody>
      </p:sp>
      <p:sp>
        <p:nvSpPr>
          <p:cNvPr id="2" name="Content Placeholder 1"/>
          <p:cNvSpPr>
            <a:spLocks noGrp="1"/>
          </p:cNvSpPr>
          <p:nvPr>
            <p:ph idx="1"/>
          </p:nvPr>
        </p:nvSpPr>
        <p:spPr>
          <a:xfrm>
            <a:off x="457200" y="815743"/>
            <a:ext cx="11201400" cy="5444379"/>
          </a:xfrm>
        </p:spPr>
        <p:txBody>
          <a:bodyPr/>
          <a:lstStyle/>
          <a:p>
            <a:r>
              <a:rPr lang="en-GB" dirty="0"/>
              <a:t>Or performance debugging</a:t>
            </a:r>
          </a:p>
          <a:p>
            <a:r>
              <a:rPr lang="en-GB" dirty="0"/>
              <a:t>What are the performance metrics for your application?</a:t>
            </a:r>
          </a:p>
          <a:p>
            <a:pPr lvl="1"/>
            <a:r>
              <a:rPr lang="en-GB" dirty="0"/>
              <a:t>Throughput:  number of tasks completed in a time unit</a:t>
            </a:r>
          </a:p>
          <a:p>
            <a:pPr lvl="1"/>
            <a:r>
              <a:rPr lang="en-GB" dirty="0"/>
              <a:t>Latency/response time: delay between request and the response to the request</a:t>
            </a:r>
          </a:p>
          <a:p>
            <a:pPr lvl="1"/>
            <a:r>
              <a:rPr lang="en-GB" dirty="0"/>
              <a:t>Turnaround time: delay between request and completion of the request</a:t>
            </a:r>
          </a:p>
          <a:p>
            <a:pPr lvl="1"/>
            <a:r>
              <a:rPr lang="en-GB" dirty="0"/>
              <a:t>CPU utilization</a:t>
            </a:r>
          </a:p>
          <a:p>
            <a:pPr lvl="1"/>
            <a:r>
              <a:rPr lang="en-GB" dirty="0"/>
              <a:t>Variation: does your program fluctuate a lot?</a:t>
            </a:r>
          </a:p>
          <a:p>
            <a:pPr lvl="1"/>
            <a:r>
              <a:rPr lang="en-GB" dirty="0"/>
              <a:t>Deadline</a:t>
            </a:r>
          </a:p>
          <a:p>
            <a:pPr lvl="1"/>
            <a:r>
              <a:rPr lang="en-GB" dirty="0"/>
              <a:t>Priority</a:t>
            </a:r>
          </a:p>
          <a:p>
            <a:pPr lvl="1"/>
            <a:r>
              <a:rPr lang="en-GB" dirty="0"/>
              <a:t>Memory: may not be obvious for this course as the board has plenty of ROM/RAM space and RTX is relatively lightweight</a:t>
            </a:r>
          </a:p>
          <a:p>
            <a:pPr lvl="1"/>
            <a:r>
              <a:rPr lang="en-GB" dirty="0"/>
              <a:t>Power: OS will induce power consumption overhead</a:t>
            </a:r>
          </a:p>
          <a:p>
            <a:r>
              <a:rPr lang="en-GB" dirty="0"/>
              <a:t>Really varies and affected by architecture, compilers, boards and applications.</a:t>
            </a:r>
          </a:p>
          <a:p>
            <a:r>
              <a:rPr lang="en-GB" dirty="0"/>
              <a:t>Trade-off: good design demands good compromises</a:t>
            </a:r>
          </a:p>
          <a:p>
            <a:r>
              <a:rPr lang="en-GB" dirty="0"/>
              <a:t>Tune your OS configuration</a:t>
            </a:r>
          </a:p>
          <a:p>
            <a:endParaRPr lang="en-US" dirty="0"/>
          </a:p>
        </p:txBody>
      </p:sp>
    </p:spTree>
    <p:extLst>
      <p:ext uri="{BB962C8B-B14F-4D97-AF65-F5344CB8AC3E}">
        <p14:creationId xmlns:p14="http://schemas.microsoft.com/office/powerpoint/2010/main" val="405068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Performance Evaluation</a:t>
            </a:r>
            <a:endParaRPr lang="en-US" dirty="0"/>
          </a:p>
        </p:txBody>
      </p:sp>
      <p:sp>
        <p:nvSpPr>
          <p:cNvPr id="2" name="Content Placeholder 1"/>
          <p:cNvSpPr>
            <a:spLocks noGrp="1"/>
          </p:cNvSpPr>
          <p:nvPr>
            <p:ph idx="1"/>
          </p:nvPr>
        </p:nvSpPr>
        <p:spPr>
          <a:xfrm>
            <a:off x="481546" y="1114685"/>
            <a:ext cx="11155753" cy="4680000"/>
          </a:xfrm>
        </p:spPr>
        <p:txBody>
          <a:bodyPr/>
          <a:lstStyle/>
          <a:p>
            <a:r>
              <a:rPr lang="en-GB" dirty="0"/>
              <a:t>We will mainly focus on the timing behaviour of our system</a:t>
            </a:r>
          </a:p>
          <a:p>
            <a:r>
              <a:rPr lang="en-GB" dirty="0"/>
              <a:t>Worst case execution time (WCET) analysis</a:t>
            </a:r>
          </a:p>
          <a:p>
            <a:r>
              <a:rPr lang="en-GB" dirty="0"/>
              <a:t>Simulation</a:t>
            </a:r>
          </a:p>
          <a:p>
            <a:pPr lvl="1"/>
            <a:r>
              <a:rPr lang="en-GB" dirty="0"/>
              <a:t>Difficult but sometimes necessary</a:t>
            </a:r>
          </a:p>
          <a:p>
            <a:r>
              <a:rPr lang="en-GB" dirty="0"/>
              <a:t>Static timing analysis </a:t>
            </a:r>
          </a:p>
          <a:p>
            <a:pPr lvl="1"/>
            <a:r>
              <a:rPr lang="en-GB" dirty="0"/>
              <a:t>Examine the source code</a:t>
            </a:r>
          </a:p>
          <a:p>
            <a:pPr lvl="1"/>
            <a:r>
              <a:rPr lang="en-GB" dirty="0"/>
              <a:t>State space exploration and modelling</a:t>
            </a:r>
          </a:p>
          <a:p>
            <a:r>
              <a:rPr lang="en-GB" dirty="0"/>
              <a:t>Measure directly</a:t>
            </a:r>
          </a:p>
          <a:p>
            <a:pPr lvl="1"/>
            <a:r>
              <a:rPr lang="en-GB" dirty="0"/>
              <a:t>Experimental and accurate</a:t>
            </a:r>
          </a:p>
          <a:p>
            <a:pPr lvl="1"/>
            <a:r>
              <a:rPr lang="en-GB" dirty="0"/>
              <a:t>Can be time consuming</a:t>
            </a:r>
            <a:endParaRPr lang="en-US" dirty="0"/>
          </a:p>
        </p:txBody>
      </p:sp>
      <p:sp>
        <p:nvSpPr>
          <p:cNvPr id="6" name="TextBox 5"/>
          <p:cNvSpPr txBox="1"/>
          <p:nvPr/>
        </p:nvSpPr>
        <p:spPr>
          <a:xfrm>
            <a:off x="592198" y="6571430"/>
            <a:ext cx="8845062" cy="142035"/>
          </a:xfrm>
          <a:prstGeom prst="rect">
            <a:avLst/>
          </a:prstGeom>
        </p:spPr>
        <p:txBody>
          <a:bodyPr vert="horz" wrap="none" lIns="0" tIns="0" rIns="0" bIns="0" rtlCol="0" anchor="t">
            <a:normAutofit lnSpcReduction="10000"/>
          </a:bodyPr>
          <a:lstStyle/>
          <a:p>
            <a:pPr algn="ctr"/>
            <a:r>
              <a:rPr lang="en-GB" sz="1000" dirty="0"/>
              <a:t>*Wilhelm, </a:t>
            </a:r>
            <a:r>
              <a:rPr lang="en-GB" sz="1000" dirty="0" err="1"/>
              <a:t>Reinhard</a:t>
            </a:r>
            <a:r>
              <a:rPr lang="en-GB" sz="1000" dirty="0"/>
              <a:t>, et al. "The worst-case execution-time problem—overview of methods and survey of tools." </a:t>
            </a:r>
            <a:r>
              <a:rPr lang="en-GB" sz="1000" i="1" dirty="0"/>
              <a:t>ACM Transactions on Embedded Computing Systems </a:t>
            </a:r>
            <a:r>
              <a:rPr lang="en-GB" sz="1000" dirty="0"/>
              <a:t>(2008).</a:t>
            </a:r>
            <a:endParaRPr lang="en-US" sz="1000" dirty="0"/>
          </a:p>
        </p:txBody>
      </p:sp>
    </p:spTree>
    <p:extLst>
      <p:ext uri="{BB962C8B-B14F-4D97-AF65-F5344CB8AC3E}">
        <p14:creationId xmlns:p14="http://schemas.microsoft.com/office/powerpoint/2010/main" val="740393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Prediction of Execution Time</a:t>
            </a:r>
          </a:p>
        </p:txBody>
      </p:sp>
      <p:sp>
        <p:nvSpPr>
          <p:cNvPr id="4" name="Rectangle 3"/>
          <p:cNvSpPr>
            <a:spLocks noGrp="1" noChangeArrowheads="1"/>
          </p:cNvSpPr>
          <p:nvPr>
            <p:ph idx="1"/>
          </p:nvPr>
        </p:nvSpPr>
        <p:spPr>
          <a:xfrm>
            <a:off x="474786" y="991592"/>
            <a:ext cx="11162514" cy="5013554"/>
          </a:xfrm>
        </p:spPr>
        <p:txBody>
          <a:bodyPr/>
          <a:lstStyle/>
          <a:p>
            <a:r>
              <a:rPr lang="en-US" dirty="0"/>
              <a:t>What aspects of execution time do we care about?</a:t>
            </a:r>
          </a:p>
          <a:p>
            <a:pPr lvl="1"/>
            <a:r>
              <a:rPr lang="en-US" dirty="0"/>
              <a:t>Average – what’s the typical performance?</a:t>
            </a:r>
          </a:p>
          <a:p>
            <a:pPr lvl="1"/>
            <a:r>
              <a:rPr lang="en-US" dirty="0"/>
              <a:t>Worst-case – must meet deadlines</a:t>
            </a:r>
          </a:p>
          <a:p>
            <a:pPr lvl="1"/>
            <a:r>
              <a:rPr lang="en-US" dirty="0"/>
              <a:t>Best-case – too fast might cause race conditions or other problems</a:t>
            </a:r>
          </a:p>
          <a:p>
            <a:pPr lvl="1"/>
            <a:r>
              <a:rPr lang="en-US" dirty="0"/>
              <a:t>Distribution and variability</a:t>
            </a:r>
          </a:p>
          <a:p>
            <a:pPr lvl="1"/>
            <a:endParaRPr lang="en-US" dirty="0"/>
          </a:p>
          <a:p>
            <a:r>
              <a:rPr lang="en-US" i="1" dirty="0"/>
              <a:t>"Prediction is extremely difficult. Especially about the future.” </a:t>
            </a:r>
            <a:br>
              <a:rPr lang="en-US" i="1" dirty="0"/>
            </a:br>
            <a:r>
              <a:rPr lang="en-US" i="1" dirty="0"/>
              <a:t>			</a:t>
            </a:r>
            <a:r>
              <a:rPr lang="en-US" dirty="0"/>
              <a:t>– </a:t>
            </a:r>
            <a:r>
              <a:rPr lang="en-US" dirty="0" err="1"/>
              <a:t>Niels</a:t>
            </a:r>
            <a:r>
              <a:rPr lang="en-US" dirty="0"/>
              <a:t> Bohr</a:t>
            </a:r>
          </a:p>
          <a:p>
            <a:endParaRPr lang="en-US" dirty="0"/>
          </a:p>
          <a:p>
            <a:r>
              <a:rPr lang="en-US" dirty="0"/>
              <a:t>Prediction Techniques</a:t>
            </a:r>
          </a:p>
          <a:p>
            <a:pPr lvl="1"/>
            <a:r>
              <a:rPr lang="en-US" dirty="0"/>
              <a:t>Manual estimate based on </a:t>
            </a:r>
            <a:r>
              <a:rPr lang="en-US" dirty="0" err="1"/>
              <a:t>databook</a:t>
            </a:r>
            <a:r>
              <a:rPr lang="en-US" dirty="0"/>
              <a:t> – shortcomings are obvious</a:t>
            </a:r>
          </a:p>
          <a:p>
            <a:pPr lvl="1"/>
            <a:r>
              <a:rPr lang="en-US" dirty="0"/>
              <a:t>Use a processor simulator</a:t>
            </a:r>
          </a:p>
          <a:p>
            <a:pPr lvl="1"/>
            <a:r>
              <a:rPr lang="en-US" dirty="0"/>
              <a:t>Measure a real system</a:t>
            </a:r>
          </a:p>
          <a:p>
            <a:endParaRPr lang="en-US" dirty="0"/>
          </a:p>
        </p:txBody>
      </p:sp>
    </p:spTree>
    <p:extLst>
      <p:ext uri="{BB962C8B-B14F-4D97-AF65-F5344CB8AC3E}">
        <p14:creationId xmlns:p14="http://schemas.microsoft.com/office/powerpoint/2010/main" val="351588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the WCET</a:t>
            </a:r>
          </a:p>
        </p:txBody>
      </p:sp>
      <p:sp>
        <p:nvSpPr>
          <p:cNvPr id="3" name="Content Placeholder 2"/>
          <p:cNvSpPr>
            <a:spLocks noGrp="1"/>
          </p:cNvSpPr>
          <p:nvPr>
            <p:ph idx="1"/>
          </p:nvPr>
        </p:nvSpPr>
        <p:spPr/>
        <p:txBody>
          <a:bodyPr/>
          <a:lstStyle/>
          <a:p>
            <a:r>
              <a:rPr lang="en-US" dirty="0"/>
              <a:t>Need WCET for all tasks and ISRs to perform scheduling analysis</a:t>
            </a:r>
          </a:p>
          <a:p>
            <a:pPr lvl="1"/>
            <a:endParaRPr lang="en-US" dirty="0"/>
          </a:p>
          <a:p>
            <a:r>
              <a:rPr lang="en-US" dirty="0"/>
              <a:t>Sources of execution time variations</a:t>
            </a:r>
          </a:p>
          <a:p>
            <a:pPr lvl="1"/>
            <a:r>
              <a:rPr lang="en-US" dirty="0"/>
              <a:t>Software</a:t>
            </a:r>
          </a:p>
          <a:p>
            <a:pPr lvl="2"/>
            <a:r>
              <a:rPr lang="en-US" dirty="0"/>
              <a:t>Different input data may trigger different control flow </a:t>
            </a:r>
            <a:r>
              <a:rPr lang="en-US" dirty="0" err="1"/>
              <a:t>behaviour</a:t>
            </a:r>
            <a:endParaRPr lang="en-US" dirty="0"/>
          </a:p>
          <a:p>
            <a:pPr lvl="1"/>
            <a:r>
              <a:rPr lang="en-US" dirty="0"/>
              <a:t>Hardware</a:t>
            </a:r>
          </a:p>
          <a:p>
            <a:pPr lvl="2"/>
            <a:r>
              <a:rPr lang="en-US" dirty="0"/>
              <a:t>Some instruction execution times may depend on input data</a:t>
            </a:r>
          </a:p>
          <a:p>
            <a:pPr lvl="2"/>
            <a:r>
              <a:rPr lang="en-US" dirty="0"/>
              <a:t>Pipelines may stall</a:t>
            </a:r>
          </a:p>
          <a:p>
            <a:pPr lvl="2"/>
            <a:r>
              <a:rPr lang="en-US" dirty="0"/>
              <a:t>Caches may miss</a:t>
            </a:r>
          </a:p>
          <a:p>
            <a:pPr lvl="2"/>
            <a:r>
              <a:rPr lang="en-US" dirty="0"/>
              <a:t>Branch target buffers may miss</a:t>
            </a:r>
          </a:p>
          <a:p>
            <a:pPr lvl="2"/>
            <a:r>
              <a:rPr lang="en-US" dirty="0"/>
              <a:t>DMA activity may slow or delay task execution</a:t>
            </a:r>
          </a:p>
        </p:txBody>
      </p:sp>
    </p:spTree>
    <p:extLst>
      <p:ext uri="{BB962C8B-B14F-4D97-AF65-F5344CB8AC3E}">
        <p14:creationId xmlns:p14="http://schemas.microsoft.com/office/powerpoint/2010/main" val="2806312087"/>
      </p:ext>
    </p:extLst>
  </p:cSld>
  <p:clrMapOvr>
    <a:masterClrMapping/>
  </p:clrMapOvr>
  <p:transition>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normAutofit/>
          </a:bodyPr>
          <a:lstStyle/>
          <a:p>
            <a:r>
              <a:rPr lang="en-US" dirty="0"/>
              <a:t>Examining Object Code</a:t>
            </a:r>
          </a:p>
        </p:txBody>
      </p:sp>
      <p:sp>
        <p:nvSpPr>
          <p:cNvPr id="211971" name="Rectangle 3"/>
          <p:cNvSpPr>
            <a:spLocks noGrp="1" noChangeArrowheads="1"/>
          </p:cNvSpPr>
          <p:nvPr>
            <p:ph idx="1"/>
          </p:nvPr>
        </p:nvSpPr>
        <p:spPr>
          <a:xfrm>
            <a:off x="542113" y="990600"/>
            <a:ext cx="11309917" cy="5867400"/>
          </a:xfrm>
        </p:spPr>
        <p:txBody>
          <a:bodyPr/>
          <a:lstStyle/>
          <a:p>
            <a:pPr>
              <a:spcBef>
                <a:spcPct val="0"/>
              </a:spcBef>
            </a:pPr>
            <a:r>
              <a:rPr lang="en-US" sz="2000" dirty="0"/>
              <a:t>C and other high-level languages hide implementation details and allow programming at a higher level</a:t>
            </a:r>
          </a:p>
          <a:p>
            <a:pPr>
              <a:spcBef>
                <a:spcPct val="0"/>
              </a:spcBef>
            </a:pPr>
            <a:endParaRPr lang="en-US" sz="2000" dirty="0"/>
          </a:p>
          <a:p>
            <a:pPr>
              <a:spcBef>
                <a:spcPct val="0"/>
              </a:spcBef>
            </a:pPr>
            <a:r>
              <a:rPr lang="en-US" sz="2000" dirty="0"/>
              <a:t>This abstraction means that it isn’t always obvious what assembly code will be generated for a C statement, and (for example) how long it will take to execute</a:t>
            </a:r>
          </a:p>
          <a:p>
            <a:pPr lvl="1">
              <a:spcBef>
                <a:spcPct val="0"/>
              </a:spcBef>
            </a:pPr>
            <a:r>
              <a:rPr lang="en-US" sz="1800" i="1" dirty="0"/>
              <a:t>a = b*c[</a:t>
            </a:r>
            <a:r>
              <a:rPr lang="en-US" sz="1800" i="1" dirty="0" err="1"/>
              <a:t>i+j</a:t>
            </a:r>
            <a:r>
              <a:rPr lang="en-US" sz="1800" i="1" dirty="0"/>
              <a:t>] </a:t>
            </a:r>
            <a:r>
              <a:rPr lang="en-US" sz="1800" dirty="0"/>
              <a:t>depends on:</a:t>
            </a:r>
          </a:p>
          <a:p>
            <a:pPr lvl="2">
              <a:spcBef>
                <a:spcPct val="0"/>
              </a:spcBef>
            </a:pPr>
            <a:r>
              <a:rPr lang="en-US" dirty="0"/>
              <a:t>data types of a, b, c, </a:t>
            </a:r>
            <a:r>
              <a:rPr lang="en-US" dirty="0" err="1"/>
              <a:t>i</a:t>
            </a:r>
            <a:r>
              <a:rPr lang="en-US" dirty="0"/>
              <a:t>, j: </a:t>
            </a:r>
            <a:r>
              <a:rPr lang="en-US" dirty="0" err="1"/>
              <a:t>int</a:t>
            </a:r>
            <a:r>
              <a:rPr lang="en-US" dirty="0"/>
              <a:t>? float? double? long?</a:t>
            </a:r>
          </a:p>
          <a:p>
            <a:pPr lvl="2">
              <a:spcBef>
                <a:spcPct val="0"/>
              </a:spcBef>
            </a:pPr>
            <a:r>
              <a:rPr lang="en-US" dirty="0"/>
              <a:t>Instruction Set Architecture (ISA) and MCU implementation</a:t>
            </a:r>
          </a:p>
          <a:p>
            <a:pPr lvl="5">
              <a:spcBef>
                <a:spcPct val="0"/>
              </a:spcBef>
            </a:pPr>
            <a:r>
              <a:rPr lang="en-GB" dirty="0"/>
              <a:t>Multiply instruction for the data type</a:t>
            </a:r>
          </a:p>
          <a:p>
            <a:pPr lvl="5">
              <a:spcBef>
                <a:spcPct val="0"/>
              </a:spcBef>
            </a:pPr>
            <a:r>
              <a:rPr lang="en-GB" dirty="0"/>
              <a:t>Advanced addressing modes suitable for array indexing</a:t>
            </a:r>
          </a:p>
          <a:p>
            <a:pPr lvl="5">
              <a:spcBef>
                <a:spcPct val="0"/>
              </a:spcBef>
            </a:pPr>
            <a:endParaRPr lang="en-US" dirty="0"/>
          </a:p>
          <a:p>
            <a:pPr>
              <a:spcBef>
                <a:spcPct val="0"/>
              </a:spcBef>
            </a:pPr>
            <a:r>
              <a:rPr lang="en-US" sz="2000" dirty="0"/>
              <a:t>Examining the object code generated by the compiler is the only way to get an accurate picture of what will happen</a:t>
            </a:r>
          </a:p>
          <a:p>
            <a:pPr lvl="1">
              <a:spcBef>
                <a:spcPct val="0"/>
              </a:spcBef>
            </a:pPr>
            <a:r>
              <a:rPr lang="en-US" sz="1800" dirty="0"/>
              <a:t>It gets ugly very quickly (“does not scale well”).</a:t>
            </a:r>
          </a:p>
          <a:p>
            <a:pPr lvl="1">
              <a:spcBef>
                <a:spcPct val="0"/>
              </a:spcBef>
            </a:pPr>
            <a:endParaRPr lang="en-US" sz="1800" dirty="0"/>
          </a:p>
          <a:p>
            <a:pPr>
              <a:spcBef>
                <a:spcPct val="0"/>
              </a:spcBef>
            </a:pPr>
            <a:r>
              <a:rPr lang="en-US" sz="2000" dirty="0"/>
              <a:t>We need representations which reflect the program’s structure in order to simplify the analysis</a:t>
            </a:r>
          </a:p>
          <a:p>
            <a:pPr>
              <a:spcBef>
                <a:spcPct val="0"/>
              </a:spcBef>
            </a:pPr>
            <a:endParaRPr lang="en-US" sz="2000" dirty="0"/>
          </a:p>
          <a:p>
            <a:pPr>
              <a:spcBef>
                <a:spcPct val="0"/>
              </a:spcBef>
            </a:pPr>
            <a:r>
              <a:rPr lang="en-US" sz="2000" dirty="0"/>
              <a:t>Also, compilers and other tools use these representations to analyze and optimize the code automatically</a:t>
            </a:r>
          </a:p>
        </p:txBody>
      </p:sp>
    </p:spTree>
    <p:extLst>
      <p:ext uri="{BB962C8B-B14F-4D97-AF65-F5344CB8AC3E}">
        <p14:creationId xmlns:p14="http://schemas.microsoft.com/office/powerpoint/2010/main" val="3287797134"/>
      </p:ext>
    </p:extLst>
  </p:cSld>
  <p:clrMapOvr>
    <a:masterClrMapping/>
  </p:clrMapOvr>
  <p:transition>
    <p:pull dir="ru"/>
  </p:transition>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icture" ma:contentTypeID="0x010102005A5C1BE65173D647975D08D04557E024" ma:contentTypeVersion="3" ma:contentTypeDescription="Upload an image or a photograph." ma:contentTypeScope="" ma:versionID="4e02033e9a8407b55ee482baa8e8773d">
  <xsd:schema xmlns:xsd="http://www.w3.org/2001/XMLSchema" xmlns:xs="http://www.w3.org/2001/XMLSchema" xmlns:p="http://schemas.microsoft.com/office/2006/metadata/properties" xmlns:ns1="http://schemas.microsoft.com/sharepoint/v3" xmlns:ns2="f2ad5090-61a8-4b8c-ab70-68f4ff4d1933" targetNamespace="http://schemas.microsoft.com/office/2006/metadata/properties" ma:root="true" ma:fieldsID="56baf7bb33d679821ced92383ddba583" ns1:_="" ns2:_="">
    <xsd:import namespace="http://schemas.microsoft.com/sharepoint/v3"/>
    <xsd:import namespace="f2ad5090-61a8-4b8c-ab70-68f4ff4d193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AlternateThumbnailUrl xmlns="http://schemas.microsoft.com/sharepoint/v3">
      <Url xsi:nil="true"/>
      <Description xsi:nil="true"/>
    </AlternateThumbnailUrl>
    <ImageCreateDate xmlns="http://schemas.microsoft.com/sharepoint/v3" xsi:nil="true"/>
    <Description xmlns="http://schemas.microsoft.com/sharepoint/v3" xsi:nil="true"/>
    <_dlc_DocId xmlns="f2ad5090-61a8-4b8c-ab70-68f4ff4d1933">ARM-ECM-0151353</_dlc_DocId>
    <_dlc_DocIdUrl xmlns="f2ad5090-61a8-4b8c-ab70-68f4ff4d1933">
      <Url>http://teamsites.arm.com/sites/marketing/branding/_layouts/DocIdRedir.aspx?ID=ARM-ECM-0151353</Url>
      <Description>ARM-ECM-0151353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FEA05E-38D0-44EA-8B8D-2375FC6AAF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CB23D7-89E5-42FF-A5EB-008A06AB37C7}">
  <ds:schemaRefs>
    <ds:schemaRef ds:uri="http://schemas.microsoft.com/sharepoint/events"/>
  </ds:schemaRefs>
</ds:datastoreItem>
</file>

<file path=customXml/itemProps3.xml><?xml version="1.0" encoding="utf-8"?>
<ds:datastoreItem xmlns:ds="http://schemas.openxmlformats.org/officeDocument/2006/customXml" ds:itemID="{AE6E82D6-7FB8-4D99-A7B6-3C5BB1D894B9}">
  <ds:schemaRefs>
    <ds:schemaRef ds:uri="http://schemas.openxmlformats.org/package/2006/metadata/core-properties"/>
    <ds:schemaRef ds:uri="http://purl.org/dc/dcmitype/"/>
    <ds:schemaRef ds:uri="f2ad5090-61a8-4b8c-ab70-68f4ff4d1933"/>
    <ds:schemaRef ds:uri="http://purl.org/dc/elements/1.1/"/>
    <ds:schemaRef ds:uri="http://www.w3.org/XML/1998/namespace"/>
    <ds:schemaRef ds:uri="http://schemas.microsoft.com/office/2006/documentManagement/types"/>
    <ds:schemaRef ds:uri="http://purl.org/dc/terms/"/>
    <ds:schemaRef ds:uri="http://schemas.microsoft.com/office/infopath/2007/PartnerControls"/>
    <ds:schemaRef ds:uri="http://schemas.microsoft.com/sharepoint/v3"/>
    <ds:schemaRef ds:uri="http://schemas.microsoft.com/office/2006/metadata/properties"/>
  </ds:schemaRefs>
</ds:datastoreItem>
</file>

<file path=customXml/itemProps4.xml><?xml version="1.0" encoding="utf-8"?>
<ds:datastoreItem xmlns:ds="http://schemas.openxmlformats.org/officeDocument/2006/customXml" ds:itemID="{9C777C69-0744-4BF3-8514-FB149EBD22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Arm_2021</Template>
  <TotalTime>17055</TotalTime>
  <Words>3379</Words>
  <Application>Microsoft Office PowerPoint</Application>
  <PresentationFormat>Custom</PresentationFormat>
  <Paragraphs>398</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Lucida Console</vt:lpstr>
      <vt:lpstr>Times New Roman</vt:lpstr>
      <vt:lpstr>Wingdings</vt:lpstr>
      <vt:lpstr>Arm_PPT_Public</vt:lpstr>
      <vt:lpstr>Performance Evaluation and OS-Aware Debugging</vt:lpstr>
      <vt:lpstr>Previous</vt:lpstr>
      <vt:lpstr>After you code…</vt:lpstr>
      <vt:lpstr>Functional Debugging</vt:lpstr>
      <vt:lpstr>Performance Evaluation</vt:lpstr>
      <vt:lpstr>Performance Evaluation</vt:lpstr>
      <vt:lpstr>Prediction of Execution Time</vt:lpstr>
      <vt:lpstr>Finding the WCET</vt:lpstr>
      <vt:lpstr>Examining Object Code</vt:lpstr>
      <vt:lpstr>Control Flow Graphs and Call Graphs</vt:lpstr>
      <vt:lpstr>CFG Formation Rules</vt:lpstr>
      <vt:lpstr>Call Graph Details</vt:lpstr>
      <vt:lpstr>Static Timing Analysis Procedure</vt:lpstr>
      <vt:lpstr>How Long Does An Instruction Take?</vt:lpstr>
      <vt:lpstr>Measure a Real System</vt:lpstr>
      <vt:lpstr>Example – Measuring Execution Time</vt:lpstr>
      <vt:lpstr>Timing Data Analysis</vt:lpstr>
      <vt:lpstr>Repeatability</vt:lpstr>
      <vt:lpstr>Histogram Showing Distribution of Execution Times</vt:lpstr>
      <vt:lpstr>Evaluating Responsiveness</vt:lpstr>
      <vt:lpstr>OS Aware Debugging</vt:lpstr>
      <vt:lpstr>Optimizations</vt:lpstr>
      <vt:lpstr>Next</vt:lpstr>
    </vt:vector>
  </TitlesOfParts>
  <Company>Arm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 Guan</dc:creator>
  <cp:lastModifiedBy>David Mackenzie</cp:lastModifiedBy>
  <cp:revision>598</cp:revision>
  <dcterms:created xsi:type="dcterms:W3CDTF">2014-05-28T16:14:06Z</dcterms:created>
  <dcterms:modified xsi:type="dcterms:W3CDTF">2021-10-15T13:40:13Z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0x010102005A5C1BE65173D647975D08D04557E024</vt:lpwstr>
  </property>
  <property fmtid="{D5CDD505-2E9C-101B-9397-08002B2CF9AE}" pid="3" name="_dlc_DocIdItemGuid">
    <vt:lpwstr>d0713a34-1062-48d0-aada-3b674e8d17e0</vt:lpwstr>
  </property>
  <property fmtid="{D5CDD505-2E9C-101B-9397-08002B2CF9AE}" pid="4" name="vti_description">
    <vt:lpwstr/>
  </property>
</Properties>
</file>