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5"/>
  </p:sldMasterIdLst>
  <p:notesMasterIdLst>
    <p:notesMasterId r:id="rId27"/>
  </p:notesMasterIdLst>
  <p:handoutMasterIdLst>
    <p:handoutMasterId r:id="rId28"/>
  </p:handoutMasterIdLst>
  <p:sldIdLst>
    <p:sldId id="256" r:id="rId6"/>
    <p:sldId id="276" r:id="rId7"/>
    <p:sldId id="362" r:id="rId8"/>
    <p:sldId id="321" r:id="rId9"/>
    <p:sldId id="322" r:id="rId10"/>
    <p:sldId id="345" r:id="rId11"/>
    <p:sldId id="346" r:id="rId12"/>
    <p:sldId id="344" r:id="rId13"/>
    <p:sldId id="348" r:id="rId14"/>
    <p:sldId id="349" r:id="rId15"/>
    <p:sldId id="350" r:id="rId16"/>
    <p:sldId id="351" r:id="rId17"/>
    <p:sldId id="352" r:id="rId18"/>
    <p:sldId id="353" r:id="rId19"/>
    <p:sldId id="355" r:id="rId20"/>
    <p:sldId id="356" r:id="rId21"/>
    <p:sldId id="360" r:id="rId22"/>
    <p:sldId id="357" r:id="rId23"/>
    <p:sldId id="358" r:id="rId24"/>
    <p:sldId id="361" r:id="rId25"/>
    <p:sldId id="320" r:id="rId26"/>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68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Jeff" initials="BRJ" lastIdx="2" clrIdx="0"/>
  <p:cmAuthor id="1" name="eploof" initials="ehp" lastIdx="68" clrIdx="1"/>
  <p:cmAuthor id="2" name="Stuart Waldron" initials="IH" lastIdx="0" clrIdx="2"/>
  <p:cmAuthor id="3" name="Stuart Waldron"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CAB"/>
    <a:srgbClr val="F2F2F2"/>
    <a:srgbClr val="FFFF66"/>
    <a:srgbClr val="FFC000"/>
    <a:srgbClr val="CCECFF"/>
    <a:srgbClr val="99CCFF"/>
    <a:srgbClr val="CCFF99"/>
    <a:srgbClr val="95B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9DB94-59D6-4112-A6F2-EE9EB1B23B48}" v="1" dt="2021-10-15T13:32:34.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3962" autoAdjust="0"/>
    <p:restoredTop sz="71771" autoAdjust="0"/>
  </p:normalViewPr>
  <p:slideViewPr>
    <p:cSldViewPr snapToGrid="0">
      <p:cViewPr varScale="1">
        <p:scale>
          <a:sx n="115" d="100"/>
          <a:sy n="115" d="100"/>
        </p:scale>
        <p:origin x="492" y="96"/>
      </p:cViewPr>
      <p:guideLst>
        <p:guide orient="horz"/>
        <p:guide pos="686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32" d="100"/>
          <a:sy n="132" d="100"/>
        </p:scale>
        <p:origin x="-33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ckenzie" userId="944de8d8-28df-4070-bad7-1e42c47c4ccc" providerId="ADAL" clId="{8149DB94-59D6-4112-A6F2-EE9EB1B23B48}"/>
    <pc:docChg chg="custSel modSld">
      <pc:chgData name="David Mackenzie" userId="944de8d8-28df-4070-bad7-1e42c47c4ccc" providerId="ADAL" clId="{8149DB94-59D6-4112-A6F2-EE9EB1B23B48}" dt="2021-10-15T13:32:46.526" v="21" actId="700"/>
      <pc:docMkLst>
        <pc:docMk/>
      </pc:docMkLst>
      <pc:sldChg chg="addSp modSp mod modClrScheme chgLayout">
        <pc:chgData name="David Mackenzie" userId="944de8d8-28df-4070-bad7-1e42c47c4ccc" providerId="ADAL" clId="{8149DB94-59D6-4112-A6F2-EE9EB1B23B48}" dt="2021-10-15T13:32:46.526" v="21" actId="700"/>
        <pc:sldMkLst>
          <pc:docMk/>
          <pc:sldMk cId="1550112299" sldId="256"/>
        </pc:sldMkLst>
        <pc:spChg chg="mod ord">
          <ac:chgData name="David Mackenzie" userId="944de8d8-28df-4070-bad7-1e42c47c4ccc" providerId="ADAL" clId="{8149DB94-59D6-4112-A6F2-EE9EB1B23B48}" dt="2021-10-15T13:32:46.526" v="21" actId="700"/>
          <ac:spMkLst>
            <pc:docMk/>
            <pc:sldMk cId="1550112299" sldId="256"/>
            <ac:spMk id="2" creationId="{00000000-0000-0000-0000-000000000000}"/>
          </ac:spMkLst>
        </pc:spChg>
        <pc:spChg chg="mod ord">
          <ac:chgData name="David Mackenzie" userId="944de8d8-28df-4070-bad7-1e42c47c4ccc" providerId="ADAL" clId="{8149DB94-59D6-4112-A6F2-EE9EB1B23B48}" dt="2021-10-15T13:32:46.526" v="21" actId="700"/>
          <ac:spMkLst>
            <pc:docMk/>
            <pc:sldMk cId="1550112299" sldId="256"/>
            <ac:spMk id="3" creationId="{00000000-0000-0000-0000-000000000000}"/>
          </ac:spMkLst>
        </pc:spChg>
        <pc:spChg chg="add mod ord">
          <ac:chgData name="David Mackenzie" userId="944de8d8-28df-4070-bad7-1e42c47c4ccc" providerId="ADAL" clId="{8149DB94-59D6-4112-A6F2-EE9EB1B23B48}" dt="2021-10-15T13:32:46.526" v="21" actId="700"/>
          <ac:spMkLst>
            <pc:docMk/>
            <pc:sldMk cId="1550112299" sldId="256"/>
            <ac:spMk id="4" creationId="{72AC83B8-D53C-4766-89F1-1DBD59B2AB83}"/>
          </ac:spMkLst>
        </pc:spChg>
        <pc:spChg chg="add mod ord">
          <ac:chgData name="David Mackenzie" userId="944de8d8-28df-4070-bad7-1e42c47c4ccc" providerId="ADAL" clId="{8149DB94-59D6-4112-A6F2-EE9EB1B23B48}" dt="2021-10-15T13:32:46.526" v="21" actId="700"/>
          <ac:spMkLst>
            <pc:docMk/>
            <pc:sldMk cId="1550112299" sldId="256"/>
            <ac:spMk id="5" creationId="{31B84C09-D38B-4902-B9BE-93143971948A}"/>
          </ac:spMkLst>
        </pc:spChg>
        <pc:spChg chg="add mod ord">
          <ac:chgData name="David Mackenzie" userId="944de8d8-28df-4070-bad7-1e42c47c4ccc" providerId="ADAL" clId="{8149DB94-59D6-4112-A6F2-EE9EB1B23B48}" dt="2021-10-15T13:32:46.526" v="21" actId="700"/>
          <ac:spMkLst>
            <pc:docMk/>
            <pc:sldMk cId="1550112299" sldId="256"/>
            <ac:spMk id="6" creationId="{F0ADF7DA-FF85-4A26-AC2E-CDB4E3EAB9B9}"/>
          </ac:spMkLst>
        </pc:spChg>
      </pc:sldChg>
      <pc:sldChg chg="modSp mod">
        <pc:chgData name="David Mackenzie" userId="944de8d8-28df-4070-bad7-1e42c47c4ccc" providerId="ADAL" clId="{8149DB94-59D6-4112-A6F2-EE9EB1B23B48}" dt="2021-10-15T13:32:34.479" v="1" actId="27636"/>
        <pc:sldMkLst>
          <pc:docMk/>
          <pc:sldMk cId="4029775595" sldId="276"/>
        </pc:sldMkLst>
        <pc:spChg chg="mod">
          <ac:chgData name="David Mackenzie" userId="944de8d8-28df-4070-bad7-1e42c47c4ccc" providerId="ADAL" clId="{8149DB94-59D6-4112-A6F2-EE9EB1B23B48}" dt="2021-10-15T13:32:34.343" v="0"/>
          <ac:spMkLst>
            <pc:docMk/>
            <pc:sldMk cId="4029775595" sldId="276"/>
            <ac:spMk id="2" creationId="{00000000-0000-0000-0000-000000000000}"/>
          </ac:spMkLst>
        </pc:spChg>
        <pc:spChg chg="mod">
          <ac:chgData name="David Mackenzie" userId="944de8d8-28df-4070-bad7-1e42c47c4ccc" providerId="ADAL" clId="{8149DB94-59D6-4112-A6F2-EE9EB1B23B48}" dt="2021-10-15T13:32:34.479" v="1" actId="27636"/>
          <ac:spMkLst>
            <pc:docMk/>
            <pc:sldMk cId="4029775595" sldId="276"/>
            <ac:spMk id="3" creationId="{00000000-0000-0000-0000-000000000000}"/>
          </ac:spMkLst>
        </pc:spChg>
      </pc:sldChg>
      <pc:sldChg chg="modSp mod">
        <pc:chgData name="David Mackenzie" userId="944de8d8-28df-4070-bad7-1e42c47c4ccc" providerId="ADAL" clId="{8149DB94-59D6-4112-A6F2-EE9EB1B23B48}" dt="2021-10-15T13:32:34.540" v="20" actId="27636"/>
        <pc:sldMkLst>
          <pc:docMk/>
          <pc:sldMk cId="973886811" sldId="320"/>
        </pc:sldMkLst>
        <pc:spChg chg="mod">
          <ac:chgData name="David Mackenzie" userId="944de8d8-28df-4070-bad7-1e42c47c4ccc" providerId="ADAL" clId="{8149DB94-59D6-4112-A6F2-EE9EB1B23B48}" dt="2021-10-15T13:32:34.343" v="0"/>
          <ac:spMkLst>
            <pc:docMk/>
            <pc:sldMk cId="973886811" sldId="320"/>
            <ac:spMk id="2" creationId="{00000000-0000-0000-0000-000000000000}"/>
          </ac:spMkLst>
        </pc:spChg>
        <pc:spChg chg="mod">
          <ac:chgData name="David Mackenzie" userId="944de8d8-28df-4070-bad7-1e42c47c4ccc" providerId="ADAL" clId="{8149DB94-59D6-4112-A6F2-EE9EB1B23B48}" dt="2021-10-15T13:32:34.540" v="20" actId="27636"/>
          <ac:spMkLst>
            <pc:docMk/>
            <pc:sldMk cId="973886811" sldId="320"/>
            <ac:spMk id="3" creationId="{00000000-0000-0000-0000-000000000000}"/>
          </ac:spMkLst>
        </pc:spChg>
      </pc:sldChg>
      <pc:sldChg chg="modSp mod">
        <pc:chgData name="David Mackenzie" userId="944de8d8-28df-4070-bad7-1e42c47c4ccc" providerId="ADAL" clId="{8149DB94-59D6-4112-A6F2-EE9EB1B23B48}" dt="2021-10-15T13:32:34.484" v="3" actId="27636"/>
        <pc:sldMkLst>
          <pc:docMk/>
          <pc:sldMk cId="1858129640" sldId="321"/>
        </pc:sldMkLst>
        <pc:spChg chg="mod">
          <ac:chgData name="David Mackenzie" userId="944de8d8-28df-4070-bad7-1e42c47c4ccc" providerId="ADAL" clId="{8149DB94-59D6-4112-A6F2-EE9EB1B23B48}" dt="2021-10-15T13:32:34.484" v="3" actId="27636"/>
          <ac:spMkLst>
            <pc:docMk/>
            <pc:sldMk cId="1858129640" sldId="321"/>
            <ac:spMk id="3" creationId="{00000000-0000-0000-0000-000000000000}"/>
          </ac:spMkLst>
        </pc:spChg>
      </pc:sldChg>
      <pc:sldChg chg="modSp mod">
        <pc:chgData name="David Mackenzie" userId="944de8d8-28df-4070-bad7-1e42c47c4ccc" providerId="ADAL" clId="{8149DB94-59D6-4112-A6F2-EE9EB1B23B48}" dt="2021-10-15T13:32:34.486" v="4" actId="27636"/>
        <pc:sldMkLst>
          <pc:docMk/>
          <pc:sldMk cId="3459971214" sldId="322"/>
        </pc:sldMkLst>
        <pc:spChg chg="mod">
          <ac:chgData name="David Mackenzie" userId="944de8d8-28df-4070-bad7-1e42c47c4ccc" providerId="ADAL" clId="{8149DB94-59D6-4112-A6F2-EE9EB1B23B48}" dt="2021-10-15T13:32:34.486" v="4" actId="27636"/>
          <ac:spMkLst>
            <pc:docMk/>
            <pc:sldMk cId="3459971214" sldId="322"/>
            <ac:spMk id="3" creationId="{00000000-0000-0000-0000-000000000000}"/>
          </ac:spMkLst>
        </pc:spChg>
      </pc:sldChg>
      <pc:sldChg chg="modSp mod">
        <pc:chgData name="David Mackenzie" userId="944de8d8-28df-4070-bad7-1e42c47c4ccc" providerId="ADAL" clId="{8149DB94-59D6-4112-A6F2-EE9EB1B23B48}" dt="2021-10-15T13:32:34.495" v="7" actId="27636"/>
        <pc:sldMkLst>
          <pc:docMk/>
          <pc:sldMk cId="1042397817" sldId="344"/>
        </pc:sldMkLst>
        <pc:spChg chg="mod">
          <ac:chgData name="David Mackenzie" userId="944de8d8-28df-4070-bad7-1e42c47c4ccc" providerId="ADAL" clId="{8149DB94-59D6-4112-A6F2-EE9EB1B23B48}" dt="2021-10-15T13:32:34.343" v="0"/>
          <ac:spMkLst>
            <pc:docMk/>
            <pc:sldMk cId="1042397817" sldId="344"/>
            <ac:spMk id="2" creationId="{00000000-0000-0000-0000-000000000000}"/>
          </ac:spMkLst>
        </pc:spChg>
        <pc:spChg chg="mod">
          <ac:chgData name="David Mackenzie" userId="944de8d8-28df-4070-bad7-1e42c47c4ccc" providerId="ADAL" clId="{8149DB94-59D6-4112-A6F2-EE9EB1B23B48}" dt="2021-10-15T13:32:34.495" v="7" actId="27636"/>
          <ac:spMkLst>
            <pc:docMk/>
            <pc:sldMk cId="1042397817" sldId="344"/>
            <ac:spMk id="3" creationId="{00000000-0000-0000-0000-000000000000}"/>
          </ac:spMkLst>
        </pc:spChg>
      </pc:sldChg>
      <pc:sldChg chg="modSp mod">
        <pc:chgData name="David Mackenzie" userId="944de8d8-28df-4070-bad7-1e42c47c4ccc" providerId="ADAL" clId="{8149DB94-59D6-4112-A6F2-EE9EB1B23B48}" dt="2021-10-15T13:32:34.490" v="5" actId="27636"/>
        <pc:sldMkLst>
          <pc:docMk/>
          <pc:sldMk cId="2095859103" sldId="345"/>
        </pc:sldMkLst>
        <pc:spChg chg="mod">
          <ac:chgData name="David Mackenzie" userId="944de8d8-28df-4070-bad7-1e42c47c4ccc" providerId="ADAL" clId="{8149DB94-59D6-4112-A6F2-EE9EB1B23B48}" dt="2021-10-15T13:32:34.490" v="5" actId="27636"/>
          <ac:spMkLst>
            <pc:docMk/>
            <pc:sldMk cId="2095859103" sldId="345"/>
            <ac:spMk id="3" creationId="{00000000-0000-0000-0000-000000000000}"/>
          </ac:spMkLst>
        </pc:spChg>
      </pc:sldChg>
      <pc:sldChg chg="modSp mod">
        <pc:chgData name="David Mackenzie" userId="944de8d8-28df-4070-bad7-1e42c47c4ccc" providerId="ADAL" clId="{8149DB94-59D6-4112-A6F2-EE9EB1B23B48}" dt="2021-10-15T13:32:34.492" v="6" actId="27636"/>
        <pc:sldMkLst>
          <pc:docMk/>
          <pc:sldMk cId="718679045" sldId="346"/>
        </pc:sldMkLst>
        <pc:spChg chg="mod">
          <ac:chgData name="David Mackenzie" userId="944de8d8-28df-4070-bad7-1e42c47c4ccc" providerId="ADAL" clId="{8149DB94-59D6-4112-A6F2-EE9EB1B23B48}" dt="2021-10-15T13:32:34.492" v="6" actId="27636"/>
          <ac:spMkLst>
            <pc:docMk/>
            <pc:sldMk cId="718679045" sldId="346"/>
            <ac:spMk id="3" creationId="{00000000-0000-0000-0000-000000000000}"/>
          </ac:spMkLst>
        </pc:spChg>
      </pc:sldChg>
      <pc:sldChg chg="modSp mod">
        <pc:chgData name="David Mackenzie" userId="944de8d8-28df-4070-bad7-1e42c47c4ccc" providerId="ADAL" clId="{8149DB94-59D6-4112-A6F2-EE9EB1B23B48}" dt="2021-10-15T13:32:34.498" v="8" actId="27636"/>
        <pc:sldMkLst>
          <pc:docMk/>
          <pc:sldMk cId="3246140544" sldId="348"/>
        </pc:sldMkLst>
        <pc:spChg chg="mod">
          <ac:chgData name="David Mackenzie" userId="944de8d8-28df-4070-bad7-1e42c47c4ccc" providerId="ADAL" clId="{8149DB94-59D6-4112-A6F2-EE9EB1B23B48}" dt="2021-10-15T13:32:34.498" v="8" actId="27636"/>
          <ac:spMkLst>
            <pc:docMk/>
            <pc:sldMk cId="3246140544" sldId="348"/>
            <ac:spMk id="3" creationId="{00000000-0000-0000-0000-000000000000}"/>
          </ac:spMkLst>
        </pc:spChg>
      </pc:sldChg>
      <pc:sldChg chg="modSp mod">
        <pc:chgData name="David Mackenzie" userId="944de8d8-28df-4070-bad7-1e42c47c4ccc" providerId="ADAL" clId="{8149DB94-59D6-4112-A6F2-EE9EB1B23B48}" dt="2021-10-15T13:32:34.501" v="9" actId="27636"/>
        <pc:sldMkLst>
          <pc:docMk/>
          <pc:sldMk cId="1012774878" sldId="349"/>
        </pc:sldMkLst>
        <pc:spChg chg="mod">
          <ac:chgData name="David Mackenzie" userId="944de8d8-28df-4070-bad7-1e42c47c4ccc" providerId="ADAL" clId="{8149DB94-59D6-4112-A6F2-EE9EB1B23B48}" dt="2021-10-15T13:32:34.343" v="0"/>
          <ac:spMkLst>
            <pc:docMk/>
            <pc:sldMk cId="1012774878" sldId="349"/>
            <ac:spMk id="2" creationId="{00000000-0000-0000-0000-000000000000}"/>
          </ac:spMkLst>
        </pc:spChg>
        <pc:spChg chg="mod">
          <ac:chgData name="David Mackenzie" userId="944de8d8-28df-4070-bad7-1e42c47c4ccc" providerId="ADAL" clId="{8149DB94-59D6-4112-A6F2-EE9EB1B23B48}" dt="2021-10-15T13:32:34.501" v="9" actId="27636"/>
          <ac:spMkLst>
            <pc:docMk/>
            <pc:sldMk cId="1012774878" sldId="349"/>
            <ac:spMk id="3" creationId="{00000000-0000-0000-0000-000000000000}"/>
          </ac:spMkLst>
        </pc:spChg>
      </pc:sldChg>
      <pc:sldChg chg="modSp mod">
        <pc:chgData name="David Mackenzie" userId="944de8d8-28df-4070-bad7-1e42c47c4ccc" providerId="ADAL" clId="{8149DB94-59D6-4112-A6F2-EE9EB1B23B48}" dt="2021-10-15T13:32:34.506" v="10" actId="27636"/>
        <pc:sldMkLst>
          <pc:docMk/>
          <pc:sldMk cId="3231878797" sldId="350"/>
        </pc:sldMkLst>
        <pc:spChg chg="mod">
          <ac:chgData name="David Mackenzie" userId="944de8d8-28df-4070-bad7-1e42c47c4ccc" providerId="ADAL" clId="{8149DB94-59D6-4112-A6F2-EE9EB1B23B48}" dt="2021-10-15T13:32:34.506" v="10" actId="27636"/>
          <ac:spMkLst>
            <pc:docMk/>
            <pc:sldMk cId="3231878797" sldId="350"/>
            <ac:spMk id="3" creationId="{00000000-0000-0000-0000-000000000000}"/>
          </ac:spMkLst>
        </pc:spChg>
      </pc:sldChg>
      <pc:sldChg chg="modSp mod">
        <pc:chgData name="David Mackenzie" userId="944de8d8-28df-4070-bad7-1e42c47c4ccc" providerId="ADAL" clId="{8149DB94-59D6-4112-A6F2-EE9EB1B23B48}" dt="2021-10-15T13:32:34.512" v="11" actId="27636"/>
        <pc:sldMkLst>
          <pc:docMk/>
          <pc:sldMk cId="3952828544" sldId="351"/>
        </pc:sldMkLst>
        <pc:spChg chg="mod">
          <ac:chgData name="David Mackenzie" userId="944de8d8-28df-4070-bad7-1e42c47c4ccc" providerId="ADAL" clId="{8149DB94-59D6-4112-A6F2-EE9EB1B23B48}" dt="2021-10-15T13:32:34.512" v="11" actId="27636"/>
          <ac:spMkLst>
            <pc:docMk/>
            <pc:sldMk cId="3952828544" sldId="351"/>
            <ac:spMk id="3" creationId="{00000000-0000-0000-0000-000000000000}"/>
          </ac:spMkLst>
        </pc:spChg>
      </pc:sldChg>
      <pc:sldChg chg="modSp mod">
        <pc:chgData name="David Mackenzie" userId="944de8d8-28df-4070-bad7-1e42c47c4ccc" providerId="ADAL" clId="{8149DB94-59D6-4112-A6F2-EE9EB1B23B48}" dt="2021-10-15T13:32:34.516" v="12" actId="27636"/>
        <pc:sldMkLst>
          <pc:docMk/>
          <pc:sldMk cId="2112315786" sldId="352"/>
        </pc:sldMkLst>
        <pc:spChg chg="mod">
          <ac:chgData name="David Mackenzie" userId="944de8d8-28df-4070-bad7-1e42c47c4ccc" providerId="ADAL" clId="{8149DB94-59D6-4112-A6F2-EE9EB1B23B48}" dt="2021-10-15T13:32:34.516" v="12" actId="27636"/>
          <ac:spMkLst>
            <pc:docMk/>
            <pc:sldMk cId="2112315786" sldId="352"/>
            <ac:spMk id="3" creationId="{00000000-0000-0000-0000-000000000000}"/>
          </ac:spMkLst>
        </pc:spChg>
      </pc:sldChg>
      <pc:sldChg chg="modSp mod">
        <pc:chgData name="David Mackenzie" userId="944de8d8-28df-4070-bad7-1e42c47c4ccc" providerId="ADAL" clId="{8149DB94-59D6-4112-A6F2-EE9EB1B23B48}" dt="2021-10-15T13:32:34.518" v="13" actId="27636"/>
        <pc:sldMkLst>
          <pc:docMk/>
          <pc:sldMk cId="3373069627" sldId="353"/>
        </pc:sldMkLst>
        <pc:spChg chg="mod">
          <ac:chgData name="David Mackenzie" userId="944de8d8-28df-4070-bad7-1e42c47c4ccc" providerId="ADAL" clId="{8149DB94-59D6-4112-A6F2-EE9EB1B23B48}" dt="2021-10-15T13:32:34.518" v="13" actId="27636"/>
          <ac:spMkLst>
            <pc:docMk/>
            <pc:sldMk cId="3373069627" sldId="353"/>
            <ac:spMk id="3" creationId="{00000000-0000-0000-0000-000000000000}"/>
          </ac:spMkLst>
        </pc:spChg>
      </pc:sldChg>
      <pc:sldChg chg="modSp mod">
        <pc:chgData name="David Mackenzie" userId="944de8d8-28df-4070-bad7-1e42c47c4ccc" providerId="ADAL" clId="{8149DB94-59D6-4112-A6F2-EE9EB1B23B48}" dt="2021-10-15T13:32:34.522" v="14" actId="27636"/>
        <pc:sldMkLst>
          <pc:docMk/>
          <pc:sldMk cId="3594661611" sldId="355"/>
        </pc:sldMkLst>
        <pc:spChg chg="mod">
          <ac:chgData name="David Mackenzie" userId="944de8d8-28df-4070-bad7-1e42c47c4ccc" providerId="ADAL" clId="{8149DB94-59D6-4112-A6F2-EE9EB1B23B48}" dt="2021-10-15T13:32:34.522" v="14" actId="27636"/>
          <ac:spMkLst>
            <pc:docMk/>
            <pc:sldMk cId="3594661611" sldId="355"/>
            <ac:spMk id="3" creationId="{00000000-0000-0000-0000-000000000000}"/>
          </ac:spMkLst>
        </pc:spChg>
      </pc:sldChg>
      <pc:sldChg chg="modSp mod">
        <pc:chgData name="David Mackenzie" userId="944de8d8-28df-4070-bad7-1e42c47c4ccc" providerId="ADAL" clId="{8149DB94-59D6-4112-A6F2-EE9EB1B23B48}" dt="2021-10-15T13:32:34.525" v="15" actId="27636"/>
        <pc:sldMkLst>
          <pc:docMk/>
          <pc:sldMk cId="2176349353" sldId="356"/>
        </pc:sldMkLst>
        <pc:spChg chg="mod">
          <ac:chgData name="David Mackenzie" userId="944de8d8-28df-4070-bad7-1e42c47c4ccc" providerId="ADAL" clId="{8149DB94-59D6-4112-A6F2-EE9EB1B23B48}" dt="2021-10-15T13:32:34.525" v="15" actId="27636"/>
          <ac:spMkLst>
            <pc:docMk/>
            <pc:sldMk cId="2176349353" sldId="356"/>
            <ac:spMk id="3" creationId="{00000000-0000-0000-0000-000000000000}"/>
          </ac:spMkLst>
        </pc:spChg>
      </pc:sldChg>
      <pc:sldChg chg="modSp mod">
        <pc:chgData name="David Mackenzie" userId="944de8d8-28df-4070-bad7-1e42c47c4ccc" providerId="ADAL" clId="{8149DB94-59D6-4112-A6F2-EE9EB1B23B48}" dt="2021-10-15T13:32:34.530" v="17" actId="27636"/>
        <pc:sldMkLst>
          <pc:docMk/>
          <pc:sldMk cId="2633171292" sldId="357"/>
        </pc:sldMkLst>
        <pc:spChg chg="mod">
          <ac:chgData name="David Mackenzie" userId="944de8d8-28df-4070-bad7-1e42c47c4ccc" providerId="ADAL" clId="{8149DB94-59D6-4112-A6F2-EE9EB1B23B48}" dt="2021-10-15T13:32:34.343" v="0"/>
          <ac:spMkLst>
            <pc:docMk/>
            <pc:sldMk cId="2633171292" sldId="357"/>
            <ac:spMk id="2" creationId="{00000000-0000-0000-0000-000000000000}"/>
          </ac:spMkLst>
        </pc:spChg>
        <pc:spChg chg="mod">
          <ac:chgData name="David Mackenzie" userId="944de8d8-28df-4070-bad7-1e42c47c4ccc" providerId="ADAL" clId="{8149DB94-59D6-4112-A6F2-EE9EB1B23B48}" dt="2021-10-15T13:32:34.530" v="17" actId="27636"/>
          <ac:spMkLst>
            <pc:docMk/>
            <pc:sldMk cId="2633171292" sldId="357"/>
            <ac:spMk id="3" creationId="{00000000-0000-0000-0000-000000000000}"/>
          </ac:spMkLst>
        </pc:spChg>
      </pc:sldChg>
      <pc:sldChg chg="modSp mod">
        <pc:chgData name="David Mackenzie" userId="944de8d8-28df-4070-bad7-1e42c47c4ccc" providerId="ADAL" clId="{8149DB94-59D6-4112-A6F2-EE9EB1B23B48}" dt="2021-10-15T13:32:34.533" v="18" actId="27636"/>
        <pc:sldMkLst>
          <pc:docMk/>
          <pc:sldMk cId="3637478152" sldId="358"/>
        </pc:sldMkLst>
        <pc:spChg chg="mod">
          <ac:chgData name="David Mackenzie" userId="944de8d8-28df-4070-bad7-1e42c47c4ccc" providerId="ADAL" clId="{8149DB94-59D6-4112-A6F2-EE9EB1B23B48}" dt="2021-10-15T13:32:34.533" v="18" actId="27636"/>
          <ac:spMkLst>
            <pc:docMk/>
            <pc:sldMk cId="3637478152" sldId="358"/>
            <ac:spMk id="3" creationId="{00000000-0000-0000-0000-000000000000}"/>
          </ac:spMkLst>
        </pc:spChg>
      </pc:sldChg>
      <pc:sldChg chg="modSp mod">
        <pc:chgData name="David Mackenzie" userId="944de8d8-28df-4070-bad7-1e42c47c4ccc" providerId="ADAL" clId="{8149DB94-59D6-4112-A6F2-EE9EB1B23B48}" dt="2021-10-15T13:32:34.528" v="16" actId="27636"/>
        <pc:sldMkLst>
          <pc:docMk/>
          <pc:sldMk cId="3076566914" sldId="360"/>
        </pc:sldMkLst>
        <pc:spChg chg="mod">
          <ac:chgData name="David Mackenzie" userId="944de8d8-28df-4070-bad7-1e42c47c4ccc" providerId="ADAL" clId="{8149DB94-59D6-4112-A6F2-EE9EB1B23B48}" dt="2021-10-15T13:32:34.528" v="16" actId="27636"/>
          <ac:spMkLst>
            <pc:docMk/>
            <pc:sldMk cId="3076566914" sldId="360"/>
            <ac:spMk id="3" creationId="{00000000-0000-0000-0000-000000000000}"/>
          </ac:spMkLst>
        </pc:spChg>
      </pc:sldChg>
      <pc:sldChg chg="modSp mod">
        <pc:chgData name="David Mackenzie" userId="944de8d8-28df-4070-bad7-1e42c47c4ccc" providerId="ADAL" clId="{8149DB94-59D6-4112-A6F2-EE9EB1B23B48}" dt="2021-10-15T13:32:34.537" v="19" actId="27636"/>
        <pc:sldMkLst>
          <pc:docMk/>
          <pc:sldMk cId="524580939" sldId="361"/>
        </pc:sldMkLst>
        <pc:spChg chg="mod">
          <ac:chgData name="David Mackenzie" userId="944de8d8-28df-4070-bad7-1e42c47c4ccc" providerId="ADAL" clId="{8149DB94-59D6-4112-A6F2-EE9EB1B23B48}" dt="2021-10-15T13:32:34.537" v="19" actId="27636"/>
          <ac:spMkLst>
            <pc:docMk/>
            <pc:sldMk cId="524580939" sldId="361"/>
            <ac:spMk id="2" creationId="{00000000-0000-0000-0000-000000000000}"/>
          </ac:spMkLst>
        </pc:spChg>
        <pc:spChg chg="mod">
          <ac:chgData name="David Mackenzie" userId="944de8d8-28df-4070-bad7-1e42c47c4ccc" providerId="ADAL" clId="{8149DB94-59D6-4112-A6F2-EE9EB1B23B48}" dt="2021-10-15T13:32:34.343" v="0"/>
          <ac:spMkLst>
            <pc:docMk/>
            <pc:sldMk cId="524580939" sldId="361"/>
            <ac:spMk id="3" creationId="{00000000-0000-0000-0000-000000000000}"/>
          </ac:spMkLst>
        </pc:spChg>
      </pc:sldChg>
      <pc:sldChg chg="modSp mod">
        <pc:chgData name="David Mackenzie" userId="944de8d8-28df-4070-bad7-1e42c47c4ccc" providerId="ADAL" clId="{8149DB94-59D6-4112-A6F2-EE9EB1B23B48}" dt="2021-10-15T13:32:34.481" v="2" actId="27636"/>
        <pc:sldMkLst>
          <pc:docMk/>
          <pc:sldMk cId="3498987980" sldId="362"/>
        </pc:sldMkLst>
        <pc:spChg chg="mod">
          <ac:chgData name="David Mackenzie" userId="944de8d8-28df-4070-bad7-1e42c47c4ccc" providerId="ADAL" clId="{8149DB94-59D6-4112-A6F2-EE9EB1B23B48}" dt="2021-10-15T13:32:34.343" v="0"/>
          <ac:spMkLst>
            <pc:docMk/>
            <pc:sldMk cId="3498987980" sldId="362"/>
            <ac:spMk id="2" creationId="{00000000-0000-0000-0000-000000000000}"/>
          </ac:spMkLst>
        </pc:spChg>
        <pc:spChg chg="mod">
          <ac:chgData name="David Mackenzie" userId="944de8d8-28df-4070-bad7-1e42c47c4ccc" providerId="ADAL" clId="{8149DB94-59D6-4112-A6F2-EE9EB1B23B48}" dt="2021-10-15T13:32:34.481" v="2" actId="27636"/>
          <ac:spMkLst>
            <pc:docMk/>
            <pc:sldMk cId="3498987980" sldId="36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D30EF-8F20-0B47-8B5D-39A8BC29E860}" type="datetimeFigureOut">
              <a:rPr lang="en-US" smtClean="0"/>
              <a:pPr/>
              <a:t>10/15/2021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7AEC5-6202-3E49-9724-6DF8556784EB}" type="slidenum">
              <a:rPr lang="en-US" smtClean="0"/>
              <a:pPr/>
              <a:t>‹#›</a:t>
            </a:fld>
            <a:endParaRPr lang="en-US"/>
          </a:p>
        </p:txBody>
      </p:sp>
    </p:spTree>
    <p:extLst>
      <p:ext uri="{BB962C8B-B14F-4D97-AF65-F5344CB8AC3E}">
        <p14:creationId xmlns:p14="http://schemas.microsoft.com/office/powerpoint/2010/main" val="1062686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DD36E-1E02-F241-9611-1F1D9EAAD326}" type="datetimeFigureOut">
              <a:rPr lang="en-US" smtClean="0"/>
              <a:pPr/>
              <a:t>10/15/2021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786E7-EDAB-724E-B5AE-1BDD6B8AC677}" type="slidenum">
              <a:rPr lang="en-US" smtClean="0"/>
              <a:pPr/>
              <a:t>‹#›</a:t>
            </a:fld>
            <a:endParaRPr lang="en-US"/>
          </a:p>
        </p:txBody>
      </p:sp>
    </p:spTree>
    <p:extLst>
      <p:ext uri="{BB962C8B-B14F-4D97-AF65-F5344CB8AC3E}">
        <p14:creationId xmlns:p14="http://schemas.microsoft.com/office/powerpoint/2010/main" val="13062683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a:t>
            </a:r>
            <a:r>
              <a:rPr lang="en-US" baseline="0" dirty="0"/>
              <a:t> we learn about “Virtual Memory” concepts.</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a:t>
            </a:fld>
            <a:endParaRPr lang="en-US" dirty="0"/>
          </a:p>
        </p:txBody>
      </p:sp>
    </p:spTree>
    <p:extLst>
      <p:ext uri="{BB962C8B-B14F-4D97-AF65-F5344CB8AC3E}">
        <p14:creationId xmlns:p14="http://schemas.microsoft.com/office/powerpoint/2010/main" val="424813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A required</a:t>
            </a:r>
            <a:r>
              <a:rPr lang="en-GB" baseline="0" dirty="0"/>
              <a:t> page (by the CPU) needs to be brought from main memory. One can also be retrieved from secondary memory, pre-fetch a group of pages around the needed page. </a:t>
            </a:r>
            <a:r>
              <a:rPr lang="en-GB" dirty="0"/>
              <a:t>Windows (</a:t>
            </a:r>
            <a:r>
              <a:rPr lang="en-GB" dirty="0" err="1"/>
              <a:t>prefetcher</a:t>
            </a:r>
            <a:r>
              <a:rPr lang="en-GB" dirty="0"/>
              <a:t>) and Linux have this feature.</a:t>
            </a:r>
            <a:r>
              <a:rPr lang="en-GB" baseline="0" dirty="0"/>
              <a:t> However, i</a:t>
            </a:r>
            <a:r>
              <a:rPr lang="en-GB" dirty="0"/>
              <a:t>t is not certain whether prefetching</a:t>
            </a:r>
            <a:r>
              <a:rPr lang="en-GB" baseline="0" dirty="0"/>
              <a:t> is effective.</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10</a:t>
            </a:fld>
            <a:endParaRPr lang="en-US"/>
          </a:p>
        </p:txBody>
      </p:sp>
    </p:spTree>
    <p:extLst>
      <p:ext uri="{BB962C8B-B14F-4D97-AF65-F5344CB8AC3E}">
        <p14:creationId xmlns:p14="http://schemas.microsoft.com/office/powerpoint/2010/main" val="66289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us now look at policies for replacing</a:t>
            </a:r>
            <a:r>
              <a:rPr lang="en-GB" baseline="0" dirty="0"/>
              <a:t> pages. </a:t>
            </a:r>
          </a:p>
          <a:p>
            <a:r>
              <a:rPr lang="en-GB" baseline="0" dirty="0"/>
              <a:t>Some of the practical policies are: random, FIFO, Least Recently Used (LRU), clock etc. </a:t>
            </a:r>
            <a:r>
              <a:rPr lang="en-GB" dirty="0"/>
              <a:t>Policies are usually evaluated and compared using the page faults/page accesses.</a:t>
            </a:r>
          </a:p>
          <a:p>
            <a:endParaRPr lang="en-GB" dirty="0"/>
          </a:p>
          <a:p>
            <a:r>
              <a:rPr lang="en-GB" dirty="0"/>
              <a:t>If we increase the number of frames,</a:t>
            </a:r>
            <a:r>
              <a:rPr lang="en-GB" baseline="0" dirty="0"/>
              <a:t> </a:t>
            </a:r>
            <a:r>
              <a:rPr lang="en-GB" dirty="0"/>
              <a:t>the page faults/page access drops towards zero. More Frames require larger</a:t>
            </a:r>
            <a:r>
              <a:rPr lang="en-GB" baseline="0" dirty="0"/>
              <a:t> main memory and this is not possible. </a:t>
            </a:r>
          </a:p>
          <a:p>
            <a:endParaRPr lang="en-GB" b="1" baseline="0" dirty="0"/>
          </a:p>
          <a:p>
            <a:r>
              <a:rPr lang="en-GB" b="1" dirty="0" err="1"/>
              <a:t>Bélády's</a:t>
            </a:r>
            <a:r>
              <a:rPr lang="en-GB" b="1" dirty="0"/>
              <a:t> anomaly</a:t>
            </a:r>
            <a:r>
              <a:rPr lang="en-GB" dirty="0"/>
              <a:t> is the observation</a:t>
            </a:r>
            <a:r>
              <a:rPr lang="en-GB" baseline="0" dirty="0"/>
              <a:t> </a:t>
            </a:r>
            <a:r>
              <a:rPr lang="en-GB" dirty="0"/>
              <a:t>where increasing the number of page frames results in an increase in the number of page faults. </a:t>
            </a:r>
          </a:p>
          <a:p>
            <a:r>
              <a:rPr lang="en-GB" dirty="0"/>
              <a:t>This effect is experienced when the First-in,</a:t>
            </a:r>
            <a:r>
              <a:rPr lang="en-GB" baseline="0" dirty="0"/>
              <a:t> </a:t>
            </a:r>
            <a:r>
              <a:rPr lang="en-GB" dirty="0"/>
              <a:t>First-Out (FIFO) page replacement algorithm</a:t>
            </a:r>
            <a:r>
              <a:rPr lang="en-GB" baseline="0" dirty="0"/>
              <a:t> is used. </a:t>
            </a:r>
          </a:p>
          <a:p>
            <a:r>
              <a:rPr lang="en-GB" baseline="0" dirty="0"/>
              <a:t>The p</a:t>
            </a:r>
            <a:r>
              <a:rPr lang="en-GB" dirty="0"/>
              <a:t>age fault may increase if the replacing policy violate the inclusion property which means: </a:t>
            </a:r>
          </a:p>
          <a:p>
            <a:r>
              <a:rPr lang="en-GB" dirty="0"/>
              <a:t>– if the algorithm maintains </a:t>
            </a:r>
            <a:r>
              <a:rPr lang="en-GB" i="1" dirty="0"/>
              <a:t>m</a:t>
            </a:r>
            <a:r>
              <a:rPr lang="en-GB" dirty="0"/>
              <a:t> pages in the </a:t>
            </a:r>
            <a:r>
              <a:rPr lang="en-GB" i="1" dirty="0"/>
              <a:t>m</a:t>
            </a:r>
            <a:r>
              <a:rPr lang="en-GB" dirty="0"/>
              <a:t> frame size memory, if we increase the size of memory to hold</a:t>
            </a:r>
            <a:r>
              <a:rPr lang="en-GB" baseline="0" dirty="0"/>
              <a:t> n Frames where n&gt;m, </a:t>
            </a:r>
            <a:r>
              <a:rPr lang="en-GB" dirty="0"/>
              <a:t>then the algorithm should need</a:t>
            </a:r>
            <a:r>
              <a:rPr lang="en-GB" baseline="0" dirty="0"/>
              <a:t> </a:t>
            </a:r>
            <a:r>
              <a:rPr lang="en-GB" dirty="0"/>
              <a:t>at least exactly the same </a:t>
            </a:r>
            <a:r>
              <a:rPr lang="en-GB" i="1" dirty="0"/>
              <a:t>m</a:t>
            </a:r>
            <a:r>
              <a:rPr lang="en-GB" dirty="0"/>
              <a:t> pages in that memory.</a:t>
            </a:r>
          </a:p>
        </p:txBody>
      </p:sp>
      <p:sp>
        <p:nvSpPr>
          <p:cNvPr id="4" name="Slide Number Placeholder 3"/>
          <p:cNvSpPr>
            <a:spLocks noGrp="1"/>
          </p:cNvSpPr>
          <p:nvPr>
            <p:ph type="sldNum" sz="quarter" idx="10"/>
          </p:nvPr>
        </p:nvSpPr>
        <p:spPr/>
        <p:txBody>
          <a:bodyPr/>
          <a:lstStyle/>
          <a:p>
            <a:fld id="{579786E7-EDAB-724E-B5AE-1BDD6B8AC677}" type="slidenum">
              <a:rPr lang="en-US" smtClean="0"/>
              <a:pPr/>
              <a:t>11</a:t>
            </a:fld>
            <a:endParaRPr lang="en-US"/>
          </a:p>
        </p:txBody>
      </p:sp>
    </p:spTree>
    <p:extLst>
      <p:ext uri="{BB962C8B-B14F-4D97-AF65-F5344CB8AC3E}">
        <p14:creationId xmlns:p14="http://schemas.microsoft.com/office/powerpoint/2010/main" val="99137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PF:</a:t>
            </a:r>
            <a:r>
              <a:rPr lang="en-GB" baseline="0" dirty="0"/>
              <a:t> page faults</a:t>
            </a:r>
          </a:p>
          <a:p>
            <a:r>
              <a:rPr lang="en-GB" baseline="0" dirty="0"/>
              <a:t>The red border indicates where the inclusion property is violated. In the figure: The first row indicates the request for the frame number.</a:t>
            </a:r>
          </a:p>
          <a:p>
            <a:r>
              <a:rPr lang="en-GB" baseline="0" dirty="0"/>
              <a:t>The column indicates a FIFO queue and shows the resident frames for size 3 and size 4 memory.</a:t>
            </a:r>
          </a:p>
          <a:p>
            <a:endParaRPr lang="en-GB" baseline="0" dirty="0"/>
          </a:p>
          <a:p>
            <a:r>
              <a:rPr lang="en-GB" baseline="0" dirty="0"/>
              <a:t>Consider the 4</a:t>
            </a:r>
            <a:r>
              <a:rPr lang="en-GB" baseline="30000" dirty="0"/>
              <a:t>th</a:t>
            </a:r>
            <a:r>
              <a:rPr lang="en-GB" baseline="0" dirty="0"/>
              <a:t> column, when frame 1 is needed, it is not found, hence the page fault, you replace as per FIFO policy, the green page. </a:t>
            </a:r>
          </a:p>
          <a:p>
            <a:r>
              <a:rPr lang="en-GB" baseline="0" dirty="0"/>
              <a:t>At the 5</a:t>
            </a:r>
            <a:r>
              <a:rPr lang="en-GB" baseline="30000" dirty="0"/>
              <a:t>th</a:t>
            </a:r>
            <a:r>
              <a:rPr lang="en-GB" baseline="0" dirty="0"/>
              <a:t> column, you need the green page again, you have a page fault, you replace the red and bring in the green…   </a:t>
            </a:r>
          </a:p>
          <a:p>
            <a:endParaRPr lang="en-GB" baseline="0" dirty="0"/>
          </a:p>
          <a:p>
            <a:r>
              <a:rPr lang="en-GB" baseline="0" dirty="0"/>
              <a:t>You also find that there are more faults when the size of the memory is increased to 4 frames. </a:t>
            </a:r>
          </a:p>
          <a:p>
            <a:r>
              <a:rPr lang="en-GB" baseline="0" dirty="0"/>
              <a:t>This is due to the inclusion property of </a:t>
            </a:r>
            <a:r>
              <a:rPr lang="en-GB" baseline="0" dirty="0" err="1"/>
              <a:t>Belady’s</a:t>
            </a:r>
            <a:r>
              <a:rPr lang="en-GB" baseline="0" dirty="0"/>
              <a:t> anomaly.</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12</a:t>
            </a:fld>
            <a:endParaRPr lang="en-US"/>
          </a:p>
        </p:txBody>
      </p:sp>
    </p:spTree>
    <p:extLst>
      <p:ext uri="{BB962C8B-B14F-4D97-AF65-F5344CB8AC3E}">
        <p14:creationId xmlns:p14="http://schemas.microsoft.com/office/powerpoint/2010/main" val="399543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Replace the Least Recently Used page (LRU). Temporal locality implies that it will be least likely to be reused soon.</a:t>
            </a:r>
          </a:p>
          <a:p>
            <a:r>
              <a:rPr lang="en-GB" dirty="0"/>
              <a:t>This</a:t>
            </a:r>
            <a:r>
              <a:rPr lang="en-GB" baseline="0" dirty="0"/>
              <a:t> m</a:t>
            </a:r>
            <a:r>
              <a:rPr lang="en-GB" dirty="0"/>
              <a:t>aintains the inclusion property</a:t>
            </a:r>
            <a:r>
              <a:rPr lang="en-US" baseline="0" dirty="0"/>
              <a:t> as</a:t>
            </a:r>
            <a:r>
              <a:rPr lang="en-US" dirty="0"/>
              <a:t> more frames will not increase the number of page faults.</a:t>
            </a:r>
          </a:p>
          <a:p>
            <a:r>
              <a:rPr lang="en-GB" dirty="0"/>
              <a:t>Theoretically close to optimal.</a:t>
            </a:r>
          </a:p>
          <a:p>
            <a:r>
              <a:rPr lang="en-GB" dirty="0"/>
              <a:t>Keeping</a:t>
            </a:r>
            <a:r>
              <a:rPr lang="en-GB" baseline="0" dirty="0"/>
              <a:t> track of the sequence is difficult.</a:t>
            </a:r>
          </a:p>
          <a:p>
            <a:endParaRPr lang="en-GB" baseline="0" dirty="0"/>
          </a:p>
          <a:p>
            <a:r>
              <a:rPr lang="en-GB" baseline="0" dirty="0"/>
              <a:t>Look at the colour blocks.</a:t>
            </a:r>
          </a:p>
          <a:p>
            <a:r>
              <a:rPr lang="en-GB" baseline="0" dirty="0"/>
              <a:t>First column: Request is for block 3. There is nothing in the memory. Page fault occurs. A green block (#3) is brought in.</a:t>
            </a:r>
          </a:p>
          <a:p>
            <a:r>
              <a:rPr lang="en-GB" baseline="0" dirty="0"/>
              <a:t>Second Column: Request is for block 2. Page fault occurs. Red block is brought in (#2). The blocks are moved in the LRU queue. Green is the least recently used.</a:t>
            </a:r>
          </a:p>
          <a:p>
            <a:r>
              <a:rPr lang="en-GB" baseline="0" dirty="0"/>
              <a:t>Fourth Column: Request is for block 0. Page fault occurs. The green block is replaced and the light blue block (#0) is brought in. The blocks are moved in the LRU queue. Read block is the least recently used.</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13</a:t>
            </a:fld>
            <a:endParaRPr lang="en-US"/>
          </a:p>
        </p:txBody>
      </p:sp>
    </p:spTree>
    <p:extLst>
      <p:ext uri="{BB962C8B-B14F-4D97-AF65-F5344CB8AC3E}">
        <p14:creationId xmlns:p14="http://schemas.microsoft.com/office/powerpoint/2010/main" val="3608817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“Clock” is a more efficient version of FIFO or approximate version of LRU.</a:t>
            </a:r>
            <a:r>
              <a:rPr lang="en-GB" baseline="0" dirty="0"/>
              <a:t> </a:t>
            </a:r>
            <a:r>
              <a:rPr lang="en-GB" dirty="0"/>
              <a:t> The clock algorithm keeps a circular list of pages in memory.</a:t>
            </a:r>
            <a:r>
              <a:rPr lang="en-GB" baseline="0" dirty="0"/>
              <a:t>  T</a:t>
            </a:r>
            <a:r>
              <a:rPr lang="en-GB" dirty="0"/>
              <a:t>he “Clock hand"  points to the last accessed page frame in the list. If</a:t>
            </a:r>
            <a:r>
              <a:rPr lang="en-GB" baseline="0" dirty="0"/>
              <a:t> there is </a:t>
            </a:r>
            <a:r>
              <a:rPr lang="en-GB" dirty="0"/>
              <a:t>a page fault and there is</a:t>
            </a:r>
            <a:r>
              <a:rPr lang="en-GB" baseline="0" dirty="0"/>
              <a:t> </a:t>
            </a:r>
            <a:r>
              <a:rPr lang="en-GB" dirty="0"/>
              <a:t>no empty frame, then the R (referenced) bit is inspected at the hand's location. If R is 0, the new incoming page is inserted at the page the "hand" points to, otherwise the R bit is cleared. Then, the clock hand is incremented and the process is repeated until a page is replaced.</a:t>
            </a:r>
          </a:p>
        </p:txBody>
      </p:sp>
      <p:sp>
        <p:nvSpPr>
          <p:cNvPr id="4" name="Slide Number Placeholder 3"/>
          <p:cNvSpPr>
            <a:spLocks noGrp="1"/>
          </p:cNvSpPr>
          <p:nvPr>
            <p:ph type="sldNum" sz="quarter" idx="10"/>
          </p:nvPr>
        </p:nvSpPr>
        <p:spPr/>
        <p:txBody>
          <a:bodyPr/>
          <a:lstStyle/>
          <a:p>
            <a:fld id="{579786E7-EDAB-724E-B5AE-1BDD6B8AC677}" type="slidenum">
              <a:rPr lang="en-US" smtClean="0"/>
              <a:pPr/>
              <a:t>14</a:t>
            </a:fld>
            <a:endParaRPr lang="en-US"/>
          </a:p>
        </p:txBody>
      </p:sp>
    </p:spTree>
    <p:extLst>
      <p:ext uri="{BB962C8B-B14F-4D97-AF65-F5344CB8AC3E}">
        <p14:creationId xmlns:p14="http://schemas.microsoft.com/office/powerpoint/2010/main" val="3290354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15</a:t>
            </a:fld>
            <a:endParaRPr lang="en-US"/>
          </a:p>
        </p:txBody>
      </p:sp>
    </p:spTree>
    <p:extLst>
      <p:ext uri="{BB962C8B-B14F-4D97-AF65-F5344CB8AC3E}">
        <p14:creationId xmlns:p14="http://schemas.microsoft.com/office/powerpoint/2010/main" val="1793065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Peter</a:t>
            </a:r>
            <a:r>
              <a:rPr lang="en-GB" baseline="0" dirty="0"/>
              <a:t> Denning defined related concepts in 1960s.</a:t>
            </a:r>
          </a:p>
          <a:p>
            <a:r>
              <a:rPr lang="en-GB" baseline="0" dirty="0"/>
              <a:t>For every process create a Working Set Size (WSS). It changes with time. Keep WSS size of pages in main memory.</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16</a:t>
            </a:fld>
            <a:endParaRPr lang="en-US"/>
          </a:p>
        </p:txBody>
      </p:sp>
    </p:spTree>
    <p:extLst>
      <p:ext uri="{BB962C8B-B14F-4D97-AF65-F5344CB8AC3E}">
        <p14:creationId xmlns:p14="http://schemas.microsoft.com/office/powerpoint/2010/main" val="3996442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in this</a:t>
            </a:r>
            <a:r>
              <a:rPr lang="en-US" baseline="0" dirty="0"/>
              <a:t> slide WSS settles down to a stable number after a period of time.</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17</a:t>
            </a:fld>
            <a:endParaRPr lang="en-US"/>
          </a:p>
        </p:txBody>
      </p:sp>
    </p:spTree>
    <p:extLst>
      <p:ext uri="{BB962C8B-B14F-4D97-AF65-F5344CB8AC3E}">
        <p14:creationId xmlns:p14="http://schemas.microsoft.com/office/powerpoint/2010/main" val="399644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If WSS</a:t>
                </a:r>
                <a:r>
                  <a:rPr lang="en-GB" baseline="0" dirty="0"/>
                  <a:t> number of pages are in the main memory, the page fault decreases. </a:t>
                </a:r>
                <a:r>
                  <a:rPr lang="en-GB" dirty="0"/>
                  <a:t>OS can manage to do that by:</a:t>
                </a:r>
              </a:p>
              <a:p>
                <a:pPr lvl="1"/>
                <a:r>
                  <a:rPr lang="en-GB" dirty="0"/>
                  <a:t>Keep track of the working set of all processes</a:t>
                </a:r>
              </a:p>
              <a:p>
                <a:pPr lvl="1"/>
                <a:r>
                  <a:rPr lang="en-GB" dirty="0"/>
                  <a:t>Allocate WSS frames to the process</a:t>
                </a:r>
              </a:p>
              <a:p>
                <a:pPr lvl="1"/>
                <a:r>
                  <a:rPr lang="en-GB" dirty="0"/>
                  <a:t>Swap an entire process out of memory is getting tight, e.g., </a:t>
                </a:r>
                <a14:m>
                  <m:oMath xmlns:m="http://schemas.openxmlformats.org/officeDocument/2006/math">
                    <m:nary>
                      <m:naryPr>
                        <m:chr m:val="∑"/>
                        <m:limLoc m:val="undOvr"/>
                        <m:subHide m:val="on"/>
                        <m:supHide m:val="on"/>
                        <m:ctrlPr>
                          <a:rPr lang="en-US" i="1">
                            <a:latin typeface="Cambria Math" panose="02040503050406030204" pitchFamily="18" charset="0"/>
                          </a:rPr>
                        </m:ctrlPr>
                      </m:naryPr>
                      <m:sub/>
                      <m:sup/>
                      <m:e>
                        <m:r>
                          <a:rPr lang="en-US">
                            <a:latin typeface="Cambria Math"/>
                          </a:rPr>
                          <m:t>𝑊𝑆𝑆</m:t>
                        </m:r>
                      </m:e>
                    </m:nary>
                  </m:oMath>
                </a14:m>
                <a:r>
                  <a:rPr lang="en-US" dirty="0"/>
                  <a:t>&gt;Number of all frames   i.e. Sum of all WSS of all processes is more than the number of Frames possible in a main memory.</a:t>
                </a:r>
              </a:p>
              <a:p>
                <a:pPr lvl="1"/>
                <a:r>
                  <a:rPr lang="en-GB" dirty="0"/>
                  <a:t>Remove stale pages if OS notice WSS is decreasing.</a:t>
                </a:r>
              </a:p>
              <a:p>
                <a:pPr lvl="1"/>
                <a:r>
                  <a:rPr lang="en-GB" dirty="0"/>
                  <a:t>Only accept new/suspended processes with the condition that </a:t>
                </a:r>
                <a14:m>
                  <m:oMath xmlns:m="http://schemas.openxmlformats.org/officeDocument/2006/math">
                    <m:nary>
                      <m:naryPr>
                        <m:chr m:val="∑"/>
                        <m:limLoc m:val="undOvr"/>
                        <m:subHide m:val="on"/>
                        <m:supHide m:val="on"/>
                        <m:ctrlPr>
                          <a:rPr lang="en-US" i="1">
                            <a:latin typeface="Cambria Math" panose="02040503050406030204" pitchFamily="18" charset="0"/>
                          </a:rPr>
                        </m:ctrlPr>
                      </m:naryPr>
                      <m:sub/>
                      <m:sup/>
                      <m:e>
                        <m:r>
                          <a:rPr lang="en-US">
                            <a:latin typeface="Cambria Math"/>
                          </a:rPr>
                          <m:t>𝑊𝑆𝑆</m:t>
                        </m:r>
                      </m:e>
                    </m:nary>
                    <m:r>
                      <a:rPr lang="en-GB">
                        <a:latin typeface="Cambria Math"/>
                      </a:rPr>
                      <m:t>&lt;</m:t>
                    </m:r>
                  </m:oMath>
                </a14:m>
                <a:r>
                  <a:rPr lang="en-US" dirty="0"/>
                  <a:t>Number of all frames.</a:t>
                </a:r>
              </a:p>
              <a:p>
                <a:pPr lvl="1"/>
                <a:endParaRPr lang="en-GB" dirty="0"/>
              </a:p>
              <a:p>
                <a:endParaRPr lang="en-GB" dirty="0"/>
              </a:p>
            </p:txBody>
          </p:sp>
        </mc:Choice>
        <mc:Fallback xmlns="">
          <p:sp>
            <p:nvSpPr>
              <p:cNvPr id="3" name="Notes Placeholder 2"/>
              <p:cNvSpPr>
                <a:spLocks noGrp="1"/>
              </p:cNvSpPr>
              <p:nvPr>
                <p:ph type="body" idx="1"/>
              </p:nvPr>
            </p:nvSpPr>
            <p:spPr/>
            <p:txBody>
              <a:bodyPr/>
              <a:lstStyle/>
              <a:p>
                <a:r>
                  <a:rPr lang="en-GB" dirty="0" smtClean="0"/>
                  <a:t>If WSS</a:t>
                </a:r>
                <a:r>
                  <a:rPr lang="en-GB" baseline="0" dirty="0" smtClean="0"/>
                  <a:t> number of pages are in the main memory, the page fault decreases. </a:t>
                </a:r>
                <a:r>
                  <a:rPr lang="en-GB" dirty="0" smtClean="0"/>
                  <a:t>OS can manage to do that by:</a:t>
                </a:r>
              </a:p>
              <a:p>
                <a:pPr lvl="1"/>
                <a:r>
                  <a:rPr lang="en-GB" dirty="0" smtClean="0"/>
                  <a:t>Keep track of the working set of all processes</a:t>
                </a:r>
              </a:p>
              <a:p>
                <a:pPr lvl="1"/>
                <a:r>
                  <a:rPr lang="en-GB" dirty="0" smtClean="0"/>
                  <a:t>Allocate WSS frames to the process</a:t>
                </a:r>
              </a:p>
              <a:p>
                <a:pPr lvl="1"/>
                <a:r>
                  <a:rPr lang="en-GB" dirty="0" smtClean="0"/>
                  <a:t>Swap </a:t>
                </a:r>
                <a:r>
                  <a:rPr lang="en-GB" dirty="0"/>
                  <a:t>an entire process out of memory is getting tight, e.g., </a:t>
                </a:r>
                <a:r>
                  <a:rPr lang="en-US" i="0">
                    <a:latin typeface="Cambria Math"/>
                  </a:rPr>
                  <a:t>∑1▒𝑊𝑆𝑆</a:t>
                </a:r>
                <a:r>
                  <a:rPr lang="en-US" dirty="0"/>
                  <a:t>&gt;Number of all </a:t>
                </a:r>
                <a:r>
                  <a:rPr lang="en-US" dirty="0" smtClean="0"/>
                  <a:t>frames   i.e. Sum of all WSS of all processes is more than the number of Frames possible in a main memory.</a:t>
                </a:r>
                <a:endParaRPr lang="en-US" dirty="0"/>
              </a:p>
              <a:p>
                <a:pPr lvl="1"/>
                <a:r>
                  <a:rPr lang="en-GB" dirty="0" smtClean="0"/>
                  <a:t>Remove stale pages if OS notice WSS is decreasing.</a:t>
                </a:r>
              </a:p>
              <a:p>
                <a:pPr lvl="1"/>
                <a:r>
                  <a:rPr lang="en-GB" dirty="0"/>
                  <a:t>Only accept </a:t>
                </a:r>
                <a:r>
                  <a:rPr lang="en-GB" dirty="0" smtClean="0"/>
                  <a:t>new/suspended processes </a:t>
                </a:r>
                <a:r>
                  <a:rPr lang="en-GB" dirty="0"/>
                  <a:t>with the condition that </a:t>
                </a:r>
                <a:r>
                  <a:rPr lang="en-US" i="0">
                    <a:latin typeface="Cambria Math"/>
                  </a:rPr>
                  <a:t>∑1▒𝑊𝑆𝑆</a:t>
                </a:r>
                <a:r>
                  <a:rPr lang="en-GB" i="0">
                    <a:latin typeface="Cambria Math"/>
                  </a:rPr>
                  <a:t>&lt;</a:t>
                </a:r>
                <a:r>
                  <a:rPr lang="en-US" dirty="0"/>
                  <a:t>Number of all </a:t>
                </a:r>
                <a:r>
                  <a:rPr lang="en-US" dirty="0" smtClean="0"/>
                  <a:t>frames.</a:t>
                </a:r>
              </a:p>
              <a:p>
                <a:pPr lvl="1"/>
                <a:endParaRPr lang="en-GB" dirty="0"/>
              </a:p>
              <a:p>
                <a:endParaRPr lang="en-GB" dirty="0"/>
              </a:p>
            </p:txBody>
          </p:sp>
        </mc:Fallback>
      </mc:AlternateContent>
      <p:sp>
        <p:nvSpPr>
          <p:cNvPr id="4" name="Slide Number Placeholder 3"/>
          <p:cNvSpPr>
            <a:spLocks noGrp="1"/>
          </p:cNvSpPr>
          <p:nvPr>
            <p:ph type="sldNum" sz="quarter" idx="10"/>
          </p:nvPr>
        </p:nvSpPr>
        <p:spPr/>
        <p:txBody>
          <a:bodyPr/>
          <a:lstStyle/>
          <a:p>
            <a:fld id="{579786E7-EDAB-724E-B5AE-1BDD6B8AC677}" type="slidenum">
              <a:rPr lang="en-US" smtClean="0"/>
              <a:pPr/>
              <a:t>18</a:t>
            </a:fld>
            <a:endParaRPr lang="en-US"/>
          </a:p>
        </p:txBody>
      </p:sp>
    </p:spTree>
    <p:extLst>
      <p:ext uri="{BB962C8B-B14F-4D97-AF65-F5344CB8AC3E}">
        <p14:creationId xmlns:p14="http://schemas.microsoft.com/office/powerpoint/2010/main" val="3658157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working</a:t>
            </a:r>
            <a:r>
              <a:rPr lang="en-GB" baseline="0" dirty="0"/>
              <a:t> set model. It is created by monitoring Fault Rate (r) </a:t>
            </a:r>
          </a:p>
          <a:p>
            <a:r>
              <a:rPr lang="en-GB" baseline="0" dirty="0"/>
              <a:t>If the fault rate is below a lower boundary, then reduce the size for WSS</a:t>
            </a:r>
          </a:p>
          <a:p>
            <a:r>
              <a:rPr lang="en-GB" baseline="0" dirty="0"/>
              <a:t>If the fault rate is more than a upper boundary, then increase size of WSS.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19</a:t>
            </a:fld>
            <a:endParaRPr lang="en-US"/>
          </a:p>
        </p:txBody>
      </p:sp>
    </p:spTree>
    <p:extLst>
      <p:ext uri="{BB962C8B-B14F-4D97-AF65-F5344CB8AC3E}">
        <p14:creationId xmlns:p14="http://schemas.microsoft.com/office/powerpoint/2010/main" val="383112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module we learnt about “Memory”.	</a:t>
            </a:r>
          </a:p>
        </p:txBody>
      </p:sp>
      <p:sp>
        <p:nvSpPr>
          <p:cNvPr id="4" name="Slide Number Placeholder 3"/>
          <p:cNvSpPr>
            <a:spLocks noGrp="1"/>
          </p:cNvSpPr>
          <p:nvPr>
            <p:ph type="sldNum" sz="quarter" idx="10"/>
          </p:nvPr>
        </p:nvSpPr>
        <p:spPr/>
        <p:txBody>
          <a:bodyPr/>
          <a:lstStyle/>
          <a:p>
            <a:fld id="{579786E7-EDAB-724E-B5AE-1BDD6B8AC677}" type="slidenum">
              <a:rPr lang="en-US" smtClean="0"/>
              <a:pPr/>
              <a:t>2</a:t>
            </a:fld>
            <a:endParaRPr lang="en-US"/>
          </a:p>
        </p:txBody>
      </p:sp>
    </p:spTree>
    <p:extLst>
      <p:ext uri="{BB962C8B-B14F-4D97-AF65-F5344CB8AC3E}">
        <p14:creationId xmlns:p14="http://schemas.microsoft.com/office/powerpoint/2010/main" val="298631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Virtual Memory concept provides an illusion that the users have an infinite space</a:t>
            </a:r>
            <a:r>
              <a:rPr lang="en-GB" baseline="0" dirty="0"/>
              <a:t> (or any amount of they reasonably need).</a:t>
            </a:r>
          </a:p>
          <a:p>
            <a:r>
              <a:rPr lang="en-GB" baseline="0" dirty="0"/>
              <a:t>Proper paging schemes with good replacement policies increases memory hit. Virtual memory supports multiprogramming by loading only the required pages of the program in the main memory at any time.</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20</a:t>
            </a:fld>
            <a:endParaRPr lang="en-US"/>
          </a:p>
        </p:txBody>
      </p:sp>
    </p:spTree>
    <p:extLst>
      <p:ext uri="{BB962C8B-B14F-4D97-AF65-F5344CB8AC3E}">
        <p14:creationId xmlns:p14="http://schemas.microsoft.com/office/powerpoint/2010/main" val="3990469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module</a:t>
            </a:r>
            <a:r>
              <a:rPr lang="en-US" baseline="0" dirty="0"/>
              <a:t> we will study “</a:t>
            </a:r>
            <a:r>
              <a:rPr lang="en-US" baseline="0"/>
              <a:t>Cache memory”. </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21</a:t>
            </a:fld>
            <a:endParaRPr lang="en-US"/>
          </a:p>
        </p:txBody>
      </p:sp>
    </p:spTree>
    <p:extLst>
      <p:ext uri="{BB962C8B-B14F-4D97-AF65-F5344CB8AC3E}">
        <p14:creationId xmlns:p14="http://schemas.microsoft.com/office/powerpoint/2010/main" val="38254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a:t>
            </a:r>
            <a:r>
              <a:rPr lang="en-US" baseline="0" dirty="0"/>
              <a:t> module, we learn about virtual memory, paging, and replacing.</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3</a:t>
            </a:fld>
            <a:endParaRPr lang="en-US"/>
          </a:p>
        </p:txBody>
      </p:sp>
    </p:spTree>
    <p:extLst>
      <p:ext uri="{BB962C8B-B14F-4D97-AF65-F5344CB8AC3E}">
        <p14:creationId xmlns:p14="http://schemas.microsoft.com/office/powerpoint/2010/main" val="298631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us just look</a:t>
            </a:r>
            <a:r>
              <a:rPr lang="en-GB" baseline="0" dirty="0"/>
              <a:t> back at some of</a:t>
            </a:r>
            <a:r>
              <a:rPr lang="en-GB" dirty="0"/>
              <a:t> the</a:t>
            </a:r>
            <a:r>
              <a:rPr lang="en-GB" baseline="0" dirty="0"/>
              <a:t> memory hierarchy concepts we saw earlier in the module. The CPU’s access to memory satisfies  “Temporal locality” and “ Spatial Locality”. Temporal locality indicates that the current value is used in the next few instructions while spatial locality indicates that a program needs data from consecutive memory locations. The data is stored hierarchically to get fast memory access time and in the order: Register, cache, main memory, secondary memory, and tertiary memory. </a:t>
            </a:r>
          </a:p>
          <a:p>
            <a:endParaRPr lang="en-GB" baseline="0" dirty="0"/>
          </a:p>
          <a:p>
            <a:r>
              <a:rPr lang="en-GB" baseline="0" dirty="0"/>
              <a:t>The registers have very fast access time of around a few </a:t>
            </a:r>
            <a:r>
              <a:rPr lang="en-GB" baseline="0" dirty="0" err="1"/>
              <a:t>nano</a:t>
            </a:r>
            <a:r>
              <a:rPr lang="en-GB" baseline="0" dirty="0"/>
              <a:t> seconds. As we move from registers towards tertiary memory, the size of the memory increases, the cost per bit comes down, and the access time increases. Cache memory has an access time of around 5 to 10 ns and stores cached data, TLB, and page cache information. It is normally a static random access memory. </a:t>
            </a:r>
          </a:p>
          <a:p>
            <a:endParaRPr lang="en-GB" baseline="0" dirty="0"/>
          </a:p>
          <a:p>
            <a:r>
              <a:rPr lang="en-GB" baseline="0" dirty="0"/>
              <a:t>The main memory has an access time from 100 ns to 200 ns, has random access and it can be dynamic RAM or static RAM. The main memory is volatile (data vanishes if the power is off).  </a:t>
            </a:r>
          </a:p>
          <a:p>
            <a:endParaRPr lang="en-GB" baseline="0" dirty="0"/>
          </a:p>
          <a:p>
            <a:r>
              <a:rPr lang="en-GB" baseline="0" dirty="0"/>
              <a:t>The secondary memory  is normally a semi-sequential access memory with access times of 0.5 </a:t>
            </a:r>
            <a:r>
              <a:rPr lang="en-GB" baseline="0" dirty="0" err="1"/>
              <a:t>ms</a:t>
            </a:r>
            <a:r>
              <a:rPr lang="en-GB" baseline="0" dirty="0"/>
              <a:t> to x </a:t>
            </a:r>
            <a:r>
              <a:rPr lang="en-GB" baseline="0" dirty="0" err="1"/>
              <a:t>ms</a:t>
            </a:r>
            <a:r>
              <a:rPr lang="en-GB" baseline="0" dirty="0"/>
              <a:t>. An example of this is a hard disk, this is non-volatile memory. The tertiary memory uses sequential access and an example is tape libraries and disks.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4</a:t>
            </a:fld>
            <a:endParaRPr lang="en-US"/>
          </a:p>
        </p:txBody>
      </p:sp>
    </p:spTree>
    <p:extLst>
      <p:ext uri="{BB962C8B-B14F-4D97-AF65-F5344CB8AC3E}">
        <p14:creationId xmlns:p14="http://schemas.microsoft.com/office/powerpoint/2010/main" val="238539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slide shows an example where we have a logical address of</a:t>
            </a:r>
            <a:r>
              <a:rPr lang="en-GB" baseline="0" dirty="0"/>
              <a:t> 4 pages and each page table has 4 entries. The number of frames in physical memory is 2, this is a typical case. Normally, logical addresses are bigger than physical addresses. The concept of locality states that the recently accessed page is more likely to be accessed again shortly (locality) and neighbouring pages of the recently accessed page are more likely to be accessed again shortly (spatial).</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5</a:t>
            </a:fld>
            <a:endParaRPr lang="en-US"/>
          </a:p>
        </p:txBody>
      </p:sp>
    </p:spTree>
    <p:extLst>
      <p:ext uri="{BB962C8B-B14F-4D97-AF65-F5344CB8AC3E}">
        <p14:creationId xmlns:p14="http://schemas.microsoft.com/office/powerpoint/2010/main" val="136211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memory acts</a:t>
            </a:r>
            <a:r>
              <a:rPr lang="en-US" baseline="0" dirty="0"/>
              <a:t> as an illusion to the user and makes it appear that main memory is very large. The virtual address (</a:t>
            </a:r>
            <a:r>
              <a:rPr lang="en-US" baseline="0" dirty="0" err="1"/>
              <a:t>i.e</a:t>
            </a:r>
            <a:r>
              <a:rPr lang="en-US" baseline="0" dirty="0"/>
              <a:t> the logical address from the CPU/program) is mapped to a physical address in the main memory. The data in main memory is a sub set of the data from secondary memory.  When the data is requested through the virtual address is not found in main memory, the right page/frame is loaded from secondary memory (swapped in) and if the main memory is full, one of the frames is swapped out and the incoming frame is loaded. The operating system handles translation (using memory management unit ) from logical addresses to physical addresses, and also the overhead if needed for swapping in and out.</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6</a:t>
            </a:fld>
            <a:endParaRPr lang="en-US"/>
          </a:p>
        </p:txBody>
      </p:sp>
    </p:spTree>
    <p:extLst>
      <p:ext uri="{BB962C8B-B14F-4D97-AF65-F5344CB8AC3E}">
        <p14:creationId xmlns:p14="http://schemas.microsoft.com/office/powerpoint/2010/main" val="243734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will mainly</a:t>
            </a:r>
            <a:r>
              <a:rPr lang="en-GB" baseline="0" dirty="0"/>
              <a:t> discuss how paging works within virtual memory. Although pure segment virtual memory does exist, it is rare and less powerful.</a:t>
            </a:r>
          </a:p>
          <a:p>
            <a:endParaRPr lang="en-GB" baseline="0" dirty="0"/>
          </a:p>
          <a:p>
            <a:r>
              <a:rPr lang="en-GB" baseline="0" dirty="0"/>
              <a:t>The page table is first initialized by the operating system or the memory management unit. If the page requested is present in main memory, then the page table shows that it is valid; it will then be obtained from main memory. If the page table shows that the page is invalid, then the page is retrieved from secondary memory and placed into main memory (swapped in). If there is no space/no free frame in main memory to swap into, then take one frame from main memory, invalidate the page table for this frame and place the incoming page into this space. If the page table shows that a the data of a page in main memory was modified (i.e. Dirty bit in PT is 1), then replace the removed page into the secondary memory. If the dirty bit is not set (indicating that the data in the frame is clean and not modified), then you need not replace it in the secondary memory when swapping out.</a:t>
            </a:r>
          </a:p>
          <a:p>
            <a:r>
              <a:rPr lang="en-GB" baseline="0" dirty="0"/>
              <a:t>There will be a coherency problem if the page table shows a valid dirty bit. Then the data in main memory is good; the value in the secondary memory is old. This means data is not coherent in both main memory and secondary memory.</a:t>
            </a:r>
          </a:p>
          <a:p>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7</a:t>
            </a:fld>
            <a:endParaRPr lang="en-US"/>
          </a:p>
        </p:txBody>
      </p:sp>
    </p:spTree>
    <p:extLst>
      <p:ext uri="{BB962C8B-B14F-4D97-AF65-F5344CB8AC3E}">
        <p14:creationId xmlns:p14="http://schemas.microsoft.com/office/powerpoint/2010/main" val="402328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Virtual memory management handles faults (like the page not existing</a:t>
            </a:r>
            <a:r>
              <a:rPr lang="en-GB" baseline="0" dirty="0"/>
              <a:t> in any memory), fetching page from secondary memory, decides which page to swap out, and decides how many pages per process can reside in main memory.  A good virtual memory management utilizes the locality of memory, minimizes the page faults and minimizes I/O activities.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8</a:t>
            </a:fld>
            <a:endParaRPr lang="en-US"/>
          </a:p>
        </p:txBody>
      </p:sp>
    </p:spTree>
    <p:extLst>
      <p:ext uri="{BB962C8B-B14F-4D97-AF65-F5344CB8AC3E}">
        <p14:creationId xmlns:p14="http://schemas.microsoft.com/office/powerpoint/2010/main" val="191862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page is usually backed up in the disk anyway, but this is not necessary. A page fault is handled in the following way: If there is a page fault (i.e. the page is not in the main memory), then block the requesting process,</a:t>
            </a:r>
          </a:p>
          <a:p>
            <a:r>
              <a:rPr lang="en-GB" baseline="0" dirty="0"/>
              <a:t>dispatch another process and then fetch and load the page from secondary memory to main memory into a free frame. Next, interrupt the operating system to indicate that the page is ready. The operating system updates the page table and unblocks the earlier process.</a:t>
            </a:r>
          </a:p>
          <a:p>
            <a:endParaRPr lang="en-GB" baseline="0" dirty="0"/>
          </a:p>
          <a:p>
            <a:r>
              <a:rPr lang="en-GB" baseline="0" dirty="0"/>
              <a:t>If there are no free frames in the main memory, then decide the frame to be swapped, invalidate the entry in the page table. If the dirty bit is one, write the frame back into secondary memory, if clean, just do nothing. Allocate this frame in main memory to the new request.</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9</a:t>
            </a:fld>
            <a:endParaRPr lang="en-US"/>
          </a:p>
        </p:txBody>
      </p:sp>
    </p:spTree>
    <p:extLst>
      <p:ext uri="{BB962C8B-B14F-4D97-AF65-F5344CB8AC3E}">
        <p14:creationId xmlns:p14="http://schemas.microsoft.com/office/powerpoint/2010/main" val="3928407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p:nvSpPr>
        <p:spPr>
          <a:xfrm rot="5400000">
            <a:off x="2664813" y="-2666013"/>
            <a:ext cx="6858000" cy="1219002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58798259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7"/>
            <a:ext cx="12190025"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p:nvSpPr>
        <p:spPr>
          <a:xfrm>
            <a:off x="0" y="0"/>
            <a:ext cx="12188825"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sz="1799">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3413787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p:nvSpPr>
        <p:spPr>
          <a:xfrm>
            <a:off x="0" y="-1"/>
            <a:ext cx="12188825"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3432125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p:nvSpPr>
        <p:spPr>
          <a:xfrm>
            <a:off x="-1200" y="0"/>
            <a:ext cx="12190025"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8962490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44947207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62427991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p:nvSpPr>
        <p:spPr>
          <a:xfrm>
            <a:off x="0" y="-1"/>
            <a:ext cx="12188825"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57004492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p:nvSpPr>
        <p:spPr>
          <a:xfrm>
            <a:off x="-1200" y="-2"/>
            <a:ext cx="12189425"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20912987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p:nvSpPr>
        <p:spPr>
          <a:xfrm>
            <a:off x="3509202" y="2"/>
            <a:ext cx="8679622"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5047598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0" y="0"/>
            <a:ext cx="1220952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p:nvSpPr>
        <p:spPr>
          <a:xfrm>
            <a:off x="0" y="0"/>
            <a:ext cx="12199176"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8365138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p:nvSpPr>
        <p:spPr>
          <a:xfrm>
            <a:off x="0" y="-1"/>
            <a:ext cx="12188825"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124743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
            <a:ext cx="12188152"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p:nvSpPr>
        <p:spPr>
          <a:xfrm rot="5400000">
            <a:off x="2664813" y="-2666013"/>
            <a:ext cx="6858000" cy="1219002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9542847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p:nvSpPr>
        <p:spPr>
          <a:xfrm>
            <a:off x="-12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413536068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p:nvSpPr>
        <p:spPr>
          <a:xfrm>
            <a:off x="-6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93568923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0025"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p:nvSpPr>
        <p:spPr>
          <a:xfrm>
            <a:off x="-600" y="2"/>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2696315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88100400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5763652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30527177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6250"/>
            <a:ext cx="11230225"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300" y="1171112"/>
            <a:ext cx="11230225" cy="4948335"/>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marL="672581">
              <a:lnSpc>
                <a:spcPct val="100000"/>
              </a:lnSpc>
              <a:spcAft>
                <a:spcPts val="0"/>
              </a:spcAft>
              <a:defRPr sz="1999">
                <a:solidFill>
                  <a:schemeClr val="tx2"/>
                </a:solidFill>
              </a:defRPr>
            </a:lvl2pPr>
            <a:lvl3pPr marL="946819">
              <a:lnSpc>
                <a:spcPct val="100000"/>
              </a:lnSpc>
              <a:spcAft>
                <a:spcPts val="0"/>
              </a:spcAft>
              <a:defRPr sz="1799">
                <a:solidFill>
                  <a:schemeClr val="tx2"/>
                </a:solidFill>
              </a:defRPr>
            </a:lvl3pPr>
            <a:lvl4pPr marL="1292790">
              <a:lnSpc>
                <a:spcPct val="100000"/>
              </a:lnSpc>
              <a:spcAft>
                <a:spcPts val="0"/>
              </a:spcAft>
              <a:defRPr sz="1799">
                <a:solidFill>
                  <a:schemeClr val="tx2"/>
                </a:solidFill>
              </a:defRPr>
            </a:lvl4pPr>
            <a:lvl5pPr marL="1518147">
              <a:lnSpc>
                <a:spcPct val="100000"/>
              </a:lnSpc>
              <a:spcAft>
                <a:spcPts val="0"/>
              </a:spcAft>
              <a:defRPr sz="1799">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45934201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554490"/>
            <a:ext cx="11230225" cy="455323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a:lnSpc>
                <a:spcPct val="100000"/>
              </a:lnSpc>
              <a:spcAft>
                <a:spcPts val="0"/>
              </a:spcAft>
              <a:buClr>
                <a:schemeClr val="accent1"/>
              </a:buClr>
              <a:defRPr sz="1999">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086695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p:nvCxnSpPr>
        <p:spPr>
          <a:xfrm>
            <a:off x="6094413"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300" y="991131"/>
            <a:ext cx="11230225" cy="359204"/>
          </a:xfrm>
        </p:spPr>
        <p:txBody>
          <a:bodyPr anchor="t"/>
          <a:lstStyle>
            <a:lvl1pPr marL="0" indent="0">
              <a:spcAft>
                <a:spcPts val="0"/>
              </a:spcAft>
              <a:buNone/>
              <a:defRPr sz="2399">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300" y="1620481"/>
            <a:ext cx="534425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463" y="2202443"/>
            <a:ext cx="5346087" cy="3933245"/>
          </a:xfrm>
        </p:spPr>
        <p:txBody>
          <a:bodyPr/>
          <a:lstStyle>
            <a:lvl1pPr marL="342797" indent="-342797" algn="just">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39883" y="1620481"/>
            <a:ext cx="5369643"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8296" y="2202442"/>
            <a:ext cx="5371229" cy="3933246"/>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061955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p:nvCxnSpPr>
        <p:spPr bwMode="auto">
          <a:xfrm>
            <a:off x="414705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p:nvCxnSpPr>
        <p:spPr bwMode="auto">
          <a:xfrm>
            <a:off x="8049703"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1" y="2373786"/>
            <a:ext cx="337176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p:ph idx="17"/>
          </p:nvPr>
        </p:nvSpPr>
        <p:spPr>
          <a:xfrm>
            <a:off x="4415210" y="2373786"/>
            <a:ext cx="335840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p:ph idx="18"/>
          </p:nvPr>
        </p:nvSpPr>
        <p:spPr>
          <a:xfrm>
            <a:off x="8297952" y="2373786"/>
            <a:ext cx="3411573"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p:ph type="body" sz="quarter" idx="19" hasCustomPrompt="1"/>
          </p:nvPr>
        </p:nvSpPr>
        <p:spPr>
          <a:xfrm>
            <a:off x="4418846"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8437059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 y="0"/>
            <a:ext cx="12189267"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p:nvSpPr>
        <p:spPr>
          <a:xfrm rot="16200000">
            <a:off x="6024538" y="693714"/>
            <a:ext cx="6858000" cy="5470575"/>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48606044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6958" y="2372564"/>
            <a:ext cx="3412566"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p:nvGrpSpPr>
        <p:grpSpPr bwMode="auto">
          <a:xfrm>
            <a:off x="4147058" y="1611050"/>
            <a:ext cx="3902645"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5042"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4713"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300"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8721291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p:nvCxnSpPr>
        <p:spPr>
          <a:xfrm>
            <a:off x="3254156"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301" y="1631112"/>
            <a:ext cx="2618693" cy="444060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5146" y="1631112"/>
            <a:ext cx="8294379" cy="4440603"/>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973551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p:nvCxnSpPr>
        <p:spPr>
          <a:xfrm>
            <a:off x="8930537" y="1629288"/>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5284" y="1629597"/>
            <a:ext cx="2674240" cy="4443488"/>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300" y="1629288"/>
            <a:ext cx="8346490" cy="4443267"/>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953773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3515" y="1618446"/>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3515" y="3755873"/>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3852" y="1618446"/>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3852" y="3755873"/>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301" y="1618445"/>
            <a:ext cx="2618693"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18597" y="1618445"/>
            <a:ext cx="2605996"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653161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3"/>
            <a:ext cx="11230225"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629080"/>
            <a:ext cx="5479681" cy="4455197"/>
          </a:xfrm>
          <a:prstGeom prst="rect">
            <a:avLst/>
          </a:prstGeom>
        </p:spPr>
        <p:txBody>
          <a:bodyPr/>
          <a:lstStyle>
            <a:lvl1pPr marL="342797" indent="-342797">
              <a:lnSpc>
                <a:spcPct val="100000"/>
              </a:lnSpc>
              <a:spcAft>
                <a:spcPts val="0"/>
              </a:spcAft>
              <a:buClr>
                <a:schemeClr val="accent1"/>
              </a:buClr>
              <a:buFont typeface="Arial" charset="0"/>
              <a:buChar char="•"/>
              <a:defRPr sz="2399">
                <a:solidFill>
                  <a:srgbClr val="333E48"/>
                </a:solidFill>
              </a:defRPr>
            </a:lvl1pPr>
            <a:lvl2pPr>
              <a:lnSpc>
                <a:spcPct val="100000"/>
              </a:lnSpc>
              <a:spcBef>
                <a:spcPts val="0"/>
              </a:spcBef>
              <a:spcAft>
                <a:spcPts val="0"/>
              </a:spcAft>
              <a:buClr>
                <a:schemeClr val="accent1"/>
              </a:buClr>
              <a:defRPr sz="1999">
                <a:solidFill>
                  <a:srgbClr val="333E48"/>
                </a:solidFill>
              </a:defRPr>
            </a:lvl2pPr>
            <a:lvl3pPr>
              <a:lnSpc>
                <a:spcPct val="100000"/>
              </a:lnSpc>
              <a:spcBef>
                <a:spcPts val="0"/>
              </a:spcBef>
              <a:spcAft>
                <a:spcPts val="0"/>
              </a:spcAft>
              <a:buClr>
                <a:schemeClr val="accent1"/>
              </a:buClr>
              <a:defRPr sz="1799">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49297" y="1629080"/>
            <a:ext cx="5460229" cy="4455198"/>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82976189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300" y="1259574"/>
            <a:ext cx="11230225"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193783680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50679097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p:nvSpPr>
        <p:spPr>
          <a:xfrm>
            <a:off x="10681093" y="5937251"/>
            <a:ext cx="1095090"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399230733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95057490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908089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p:nvSpPr>
        <p:spPr>
          <a:xfrm>
            <a:off x="0" y="-1"/>
            <a:ext cx="12188825"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73402121"/>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93262706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900000" y="1440000"/>
            <a:ext cx="11037125"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000" y="3600000"/>
            <a:ext cx="11037125"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1852896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4962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1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546" y="1440000"/>
            <a:ext cx="11155753"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9" name="Title 8"/>
          <p:cNvSpPr>
            <a:spLocks noGrp="1"/>
          </p:cNvSpPr>
          <p:nvPr>
            <p:ph type="title" hasCustomPrompt="1"/>
          </p:nvPr>
        </p:nvSpPr>
        <p:spPr/>
        <p:txBody>
          <a:bodyPr/>
          <a:lstStyle/>
          <a:p>
            <a:r>
              <a:rPr lang="en-GB" dirty="0"/>
              <a:t>Click to Edit Title</a:t>
            </a:r>
            <a:endParaRPr lang="en-US" dirty="0"/>
          </a:p>
        </p:txBody>
      </p:sp>
      <p:sp>
        <p:nvSpPr>
          <p:cNvPr id="14" name="TextBox 13"/>
          <p:cNvSpPr txBox="1"/>
          <p:nvPr/>
        </p:nvSpPr>
        <p:spPr>
          <a:xfrm>
            <a:off x="302377" y="1197429"/>
            <a:ext cx="914400" cy="914400"/>
          </a:xfrm>
          <a:prstGeom prst="rect">
            <a:avLst/>
          </a:prstGeom>
        </p:spPr>
        <p:txBody>
          <a:bodyPr vert="horz" wrap="none" lIns="0" tIns="0" rIns="0" bIns="0" rtlCol="0" anchor="t">
            <a:normAutofit/>
          </a:bodyPr>
          <a:lstStyle/>
          <a:p>
            <a:endParaRPr lang="en-US" dirty="0"/>
          </a:p>
        </p:txBody>
      </p:sp>
    </p:spTree>
    <p:extLst>
      <p:ext uri="{BB962C8B-B14F-4D97-AF65-F5344CB8AC3E}">
        <p14:creationId xmlns:p14="http://schemas.microsoft.com/office/powerpoint/2010/main" val="177962789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1534990" y="2540000"/>
            <a:ext cx="9276208" cy="1479663"/>
          </a:xfrm>
        </p:spPr>
        <p:txBody>
          <a:bodyPr lIns="0" tIns="0" rIns="0" bIns="0">
            <a:noAutofit/>
          </a:bodyPr>
          <a:lstStyle>
            <a:lvl1pPr algn="l">
              <a:defRPr sz="3200" b="0" baseline="0">
                <a:solidFill>
                  <a:schemeClr val="accent1"/>
                </a:solidFill>
                <a:effectLst/>
              </a:defRPr>
            </a:lvl1pPr>
          </a:lstStyle>
          <a:p>
            <a:r>
              <a:rPr kumimoji="0" lang="en-GB" dirty="0"/>
              <a:t>Type or insert a quote into this box ensuring each line of text is as equal as possible.  There are three line to fill so please edit as required.  Character count </a:t>
            </a:r>
            <a:r>
              <a:rPr kumimoji="0" lang="en-GB" dirty="0" err="1"/>
              <a:t>approx</a:t>
            </a:r>
            <a:r>
              <a:rPr kumimoji="0" lang="en-GB" dirty="0"/>
              <a:t> 160</a:t>
            </a:r>
            <a:endParaRPr kumimoji="0" lang="en-US" dirty="0"/>
          </a:p>
        </p:txBody>
      </p:sp>
      <p:sp>
        <p:nvSpPr>
          <p:cNvPr id="12" name="TextBox 11"/>
          <p:cNvSpPr txBox="1"/>
          <p:nvPr userDrawn="1"/>
        </p:nvSpPr>
        <p:spPr>
          <a:xfrm>
            <a:off x="3358542" y="4515556"/>
            <a:ext cx="914400" cy="914400"/>
          </a:xfrm>
          <a:prstGeom prst="rect">
            <a:avLst/>
          </a:prstGeom>
        </p:spPr>
        <p:txBody>
          <a:bodyPr vert="horz" wrap="none" lIns="0" tIns="0" rIns="0" bIns="0" rtlCol="0" anchor="t">
            <a:normAutofit/>
          </a:bodyPr>
          <a:lstStyle/>
          <a:p>
            <a:endParaRPr lang="en-US" dirty="0"/>
          </a:p>
        </p:txBody>
      </p:sp>
      <p:sp>
        <p:nvSpPr>
          <p:cNvPr id="14" name="Text Placeholder 13"/>
          <p:cNvSpPr>
            <a:spLocks noGrp="1"/>
          </p:cNvSpPr>
          <p:nvPr>
            <p:ph type="body" sz="quarter" idx="11" hasCustomPrompt="1"/>
          </p:nvPr>
        </p:nvSpPr>
        <p:spPr>
          <a:xfrm>
            <a:off x="6180846" y="4524558"/>
            <a:ext cx="4710991" cy="546041"/>
          </a:xfrm>
        </p:spPr>
        <p:txBody>
          <a:bodyPr/>
          <a:lstStyle>
            <a:lvl1pPr marL="0" indent="0" algn="r">
              <a:buNone/>
              <a:defRPr sz="1200">
                <a:solidFill>
                  <a:srgbClr val="7F7F7F"/>
                </a:solidFill>
              </a:defRPr>
            </a:lvl1pPr>
            <a:lvl2pPr marL="538162" indent="0">
              <a:buNone/>
              <a:defRPr sz="1200">
                <a:solidFill>
                  <a:srgbClr val="7F7F7F"/>
                </a:solidFill>
              </a:defRPr>
            </a:lvl2pPr>
            <a:lvl3pPr marL="538162" indent="0">
              <a:buNone/>
              <a:defRPr sz="1200">
                <a:solidFill>
                  <a:srgbClr val="7F7F7F"/>
                </a:solidFill>
              </a:defRPr>
            </a:lvl3pPr>
            <a:lvl4pPr marL="538162" indent="0">
              <a:buNone/>
              <a:defRPr sz="1200">
                <a:solidFill>
                  <a:srgbClr val="7F7F7F"/>
                </a:solidFill>
              </a:defRPr>
            </a:lvl4pPr>
            <a:lvl5pPr marL="538162" indent="0">
              <a:buNone/>
              <a:defRPr sz="1200">
                <a:solidFill>
                  <a:srgbClr val="7F7F7F"/>
                </a:solidFill>
              </a:defRPr>
            </a:lvl5pPr>
          </a:lstStyle>
          <a:p>
            <a:pPr lvl="0"/>
            <a:r>
              <a:rPr lang="en-GB" dirty="0"/>
              <a:t>Type acknowledgement or source of statement</a:t>
            </a:r>
            <a:endParaRPr lang="en-US" dirty="0"/>
          </a:p>
        </p:txBody>
      </p:sp>
    </p:spTree>
    <p:extLst>
      <p:ext uri="{BB962C8B-B14F-4D97-AF65-F5344CB8AC3E}">
        <p14:creationId xmlns:p14="http://schemas.microsoft.com/office/powerpoint/2010/main" val="1432713462"/>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2332" y="461507"/>
            <a:ext cx="6862654"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p:nvSpPr>
        <p:spPr>
          <a:xfrm>
            <a:off x="0" y="2"/>
            <a:ext cx="12188825"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3354747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0" r="1770"/>
          <a:stretch/>
        </p:blipFill>
        <p:spPr>
          <a:xfrm>
            <a:off x="-600" y="1"/>
            <a:ext cx="121888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4658" y="463835"/>
            <a:ext cx="6858000"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3263231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p:nvSpPr>
        <p:spPr>
          <a:xfrm>
            <a:off x="4497088" y="2"/>
            <a:ext cx="7691737"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033140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170683" y="-160145"/>
            <a:ext cx="6862654" cy="7173633"/>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5517184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p:nvSpPr>
        <p:spPr>
          <a:xfrm>
            <a:off x="3848327" y="2"/>
            <a:ext cx="8340498"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4893114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300" y="478301"/>
            <a:ext cx="11230225"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p:nvSpPr>
        <p:spPr bwMode="auto">
          <a:xfrm>
            <a:off x="491997" y="6410643"/>
            <a:ext cx="312657"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300" y="1133061"/>
            <a:ext cx="11240160"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10833025" y="6384925"/>
            <a:ext cx="879675"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3036641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28" r:id="rId43"/>
    <p:sldLayoutId id="2147483724" r:id="rId44"/>
    <p:sldLayoutId id="2147483725" r:id="rId45"/>
  </p:sldLayoutIdLst>
  <p:hf sldNum="0" hdr="0" ftr="0" dt="0"/>
  <p:txStyles>
    <p:titleStyle>
      <a:lvl1pPr algn="l" rtl="0" eaLnBrk="1" fontAlgn="base" hangingPunct="1">
        <a:lnSpc>
          <a:spcPct val="85000"/>
        </a:lnSpc>
        <a:spcBef>
          <a:spcPct val="0"/>
        </a:spcBef>
        <a:spcAft>
          <a:spcPct val="0"/>
        </a:spcAft>
        <a:defRPr sz="3599"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5pPr>
      <a:lvl6pPr marL="457063" algn="l" rtl="0" eaLnBrk="1" fontAlgn="base" hangingPunct="1">
        <a:lnSpc>
          <a:spcPct val="85000"/>
        </a:lnSpc>
        <a:spcBef>
          <a:spcPct val="0"/>
        </a:spcBef>
        <a:spcAft>
          <a:spcPct val="0"/>
        </a:spcAft>
        <a:defRPr sz="3599" b="1">
          <a:solidFill>
            <a:schemeClr val="accent1"/>
          </a:solidFill>
          <a:latin typeface="Calibri" charset="0"/>
        </a:defRPr>
      </a:lvl6pPr>
      <a:lvl7pPr marL="914126" algn="l" rtl="0" eaLnBrk="1" fontAlgn="base" hangingPunct="1">
        <a:lnSpc>
          <a:spcPct val="85000"/>
        </a:lnSpc>
        <a:spcBef>
          <a:spcPct val="0"/>
        </a:spcBef>
        <a:spcAft>
          <a:spcPct val="0"/>
        </a:spcAft>
        <a:defRPr sz="3599" b="1">
          <a:solidFill>
            <a:schemeClr val="accent1"/>
          </a:solidFill>
          <a:latin typeface="Calibri" charset="0"/>
        </a:defRPr>
      </a:lvl7pPr>
      <a:lvl8pPr marL="1371189" algn="l" rtl="0" eaLnBrk="1" fontAlgn="base" hangingPunct="1">
        <a:lnSpc>
          <a:spcPct val="85000"/>
        </a:lnSpc>
        <a:spcBef>
          <a:spcPct val="0"/>
        </a:spcBef>
        <a:spcAft>
          <a:spcPct val="0"/>
        </a:spcAft>
        <a:defRPr sz="3599" b="1">
          <a:solidFill>
            <a:schemeClr val="accent1"/>
          </a:solidFill>
          <a:latin typeface="Calibri" charset="0"/>
        </a:defRPr>
      </a:lvl8pPr>
      <a:lvl9pPr marL="1828251" algn="l" rtl="0" eaLnBrk="1" fontAlgn="base" hangingPunct="1">
        <a:lnSpc>
          <a:spcPct val="85000"/>
        </a:lnSpc>
        <a:spcBef>
          <a:spcPct val="0"/>
        </a:spcBef>
        <a:spcAft>
          <a:spcPct val="0"/>
        </a:spcAft>
        <a:defRPr sz="3599" b="1">
          <a:solidFill>
            <a:schemeClr val="accent1"/>
          </a:solidFill>
          <a:latin typeface="Calibri" charset="0"/>
        </a:defRPr>
      </a:lvl9pPr>
    </p:titleStyle>
    <p:bodyStyle>
      <a:lvl1pPr marL="342797" indent="-342797" algn="l" rtl="0" eaLnBrk="1" fontAlgn="base" hangingPunct="1">
        <a:lnSpc>
          <a:spcPct val="100000"/>
        </a:lnSpc>
        <a:spcBef>
          <a:spcPts val="600"/>
        </a:spcBef>
        <a:spcAft>
          <a:spcPts val="0"/>
        </a:spcAft>
        <a:buClr>
          <a:schemeClr val="accent1"/>
        </a:buClr>
        <a:buFont typeface="Arial" charset="0"/>
        <a:buChar char="•"/>
        <a:defRPr sz="2399" kern="1200">
          <a:solidFill>
            <a:srgbClr val="333E48"/>
          </a:solidFill>
          <a:latin typeface="+mn-lt"/>
          <a:ea typeface="ＭＳ Ｐゴシック" charset="0"/>
          <a:cs typeface="ＭＳ Ｐゴシック" charset="0"/>
        </a:defRPr>
      </a:lvl1pPr>
      <a:lvl2pPr marL="581169" indent="-166638" algn="l" rtl="0" eaLnBrk="1" fontAlgn="base" hangingPunct="1">
        <a:lnSpc>
          <a:spcPct val="100000"/>
        </a:lnSpc>
        <a:spcBef>
          <a:spcPts val="0"/>
        </a:spcBef>
        <a:spcAft>
          <a:spcPts val="0"/>
        </a:spcAft>
        <a:buClr>
          <a:schemeClr val="accent1"/>
        </a:buClr>
        <a:buSzPct val="80000"/>
        <a:buFont typeface="Arial" charset="0"/>
        <a:buChar char="•"/>
        <a:defRPr sz="1999" kern="1200">
          <a:solidFill>
            <a:srgbClr val="333E48"/>
          </a:solidFill>
          <a:latin typeface="+mn-lt"/>
          <a:ea typeface="ＭＳ Ｐゴシック" charset="0"/>
          <a:cs typeface="+mn-cs"/>
        </a:defRPr>
      </a:lvl2pPr>
      <a:lvl3pPr marL="855406" indent="-16663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377" indent="-172986"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6735" indent="-16822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4567"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099"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1630"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162"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AC83B8-D53C-4766-89F1-1DBD59B2AB83}"/>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31B84C09-D38B-4902-B9BE-93143971948A}"/>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F0ADF7DA-FF85-4A26-AC2E-CDB4E3EAB9B9}"/>
              </a:ext>
            </a:extLst>
          </p:cNvPr>
          <p:cNvSpPr>
            <a:spLocks noGrp="1"/>
          </p:cNvSpPr>
          <p:nvPr>
            <p:ph type="body" sz="quarter" idx="14"/>
          </p:nvPr>
        </p:nvSpPr>
        <p:spPr/>
        <p:txBody>
          <a:bodyPr/>
          <a:lstStyle/>
          <a:p>
            <a:endParaRPr lang="en-GB"/>
          </a:p>
        </p:txBody>
      </p:sp>
      <p:sp>
        <p:nvSpPr>
          <p:cNvPr id="2" name="Title 1"/>
          <p:cNvSpPr>
            <a:spLocks noGrp="1"/>
          </p:cNvSpPr>
          <p:nvPr>
            <p:ph type="title"/>
          </p:nvPr>
        </p:nvSpPr>
        <p:spPr/>
        <p:txBody>
          <a:bodyPr/>
          <a:lstStyle/>
          <a:p>
            <a:r>
              <a:rPr lang="en-GB" dirty="0"/>
              <a:t>Virtual Memory</a:t>
            </a:r>
            <a:br>
              <a:rPr lang="en-GB" dirty="0"/>
            </a:br>
            <a:endParaRPr lang="en-US" dirty="0"/>
          </a:p>
        </p:txBody>
      </p:sp>
      <p:sp>
        <p:nvSpPr>
          <p:cNvPr id="3" name="Subtitle 2"/>
          <p:cNvSpPr>
            <a:spLocks noGrp="1"/>
          </p:cNvSpPr>
          <p:nvPr>
            <p:ph type="subTitle" idx="1"/>
          </p:nvPr>
        </p:nvSpPr>
        <p:spPr/>
        <p:txBody>
          <a:bodyPr/>
          <a:lstStyle/>
          <a:p>
            <a:r>
              <a:rPr lang="en-GB" dirty="0"/>
              <a:t>Operating System Lab-in-a-Box</a:t>
            </a:r>
            <a:endParaRPr lang="en-US" dirty="0"/>
          </a:p>
        </p:txBody>
      </p:sp>
    </p:spTree>
    <p:extLst>
      <p:ext uri="{BB962C8B-B14F-4D97-AF65-F5344CB8AC3E}">
        <p14:creationId xmlns:p14="http://schemas.microsoft.com/office/powerpoint/2010/main" val="155011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Fetching and Prefetching Pages</a:t>
            </a:r>
            <a:endParaRPr lang="en-US" dirty="0"/>
          </a:p>
        </p:txBody>
      </p:sp>
      <p:sp>
        <p:nvSpPr>
          <p:cNvPr id="2" name="Content Placeholder 1"/>
          <p:cNvSpPr>
            <a:spLocks noGrp="1"/>
          </p:cNvSpPr>
          <p:nvPr>
            <p:ph idx="1"/>
          </p:nvPr>
        </p:nvSpPr>
        <p:spPr/>
        <p:txBody>
          <a:bodyPr/>
          <a:lstStyle/>
          <a:p>
            <a:r>
              <a:rPr lang="en-GB" dirty="0"/>
              <a:t>When?</a:t>
            </a:r>
          </a:p>
          <a:p>
            <a:pPr lvl="1"/>
            <a:r>
              <a:rPr lang="en-GB" dirty="0"/>
              <a:t>When a page is needed</a:t>
            </a:r>
          </a:p>
          <a:p>
            <a:r>
              <a:rPr lang="en-GB" dirty="0"/>
              <a:t>Which?</a:t>
            </a:r>
          </a:p>
          <a:p>
            <a:pPr lvl="1"/>
            <a:r>
              <a:rPr lang="en-GB" dirty="0"/>
              <a:t>The required page</a:t>
            </a:r>
          </a:p>
          <a:p>
            <a:r>
              <a:rPr lang="en-GB" dirty="0"/>
              <a:t>Not only on demand basis but can also </a:t>
            </a:r>
            <a:r>
              <a:rPr lang="en-GB" dirty="0" err="1"/>
              <a:t>prefetch</a:t>
            </a:r>
            <a:r>
              <a:rPr lang="en-GB" dirty="0"/>
              <a:t> some pages – </a:t>
            </a:r>
            <a:r>
              <a:rPr lang="en-GB" dirty="0" err="1"/>
              <a:t>prepaging</a:t>
            </a:r>
            <a:endParaRPr lang="en-GB" dirty="0"/>
          </a:p>
          <a:p>
            <a:pPr lvl="1"/>
            <a:r>
              <a:rPr lang="en-GB" dirty="0"/>
              <a:t>Predict which pages will be more likely to be referenced and bring them back in advance</a:t>
            </a:r>
          </a:p>
          <a:p>
            <a:pPr lvl="1"/>
            <a:r>
              <a:rPr lang="en-GB" dirty="0"/>
              <a:t>Or fetch a group of highly relevant pages including the needed page when swapping in</a:t>
            </a:r>
          </a:p>
          <a:p>
            <a:pPr lvl="1"/>
            <a:r>
              <a:rPr lang="en-GB" dirty="0"/>
              <a:t>Windows (</a:t>
            </a:r>
            <a:r>
              <a:rPr lang="en-GB" dirty="0" err="1"/>
              <a:t>prefetcher</a:t>
            </a:r>
            <a:r>
              <a:rPr lang="en-GB" dirty="0"/>
              <a:t>) and Linux have this feature</a:t>
            </a:r>
          </a:p>
          <a:p>
            <a:pPr lvl="1"/>
            <a:r>
              <a:rPr lang="en-GB" dirty="0"/>
              <a:t>But still arguable if effective </a:t>
            </a:r>
          </a:p>
        </p:txBody>
      </p:sp>
    </p:spTree>
    <p:extLst>
      <p:ext uri="{BB962C8B-B14F-4D97-AF65-F5344CB8AC3E}">
        <p14:creationId xmlns:p14="http://schemas.microsoft.com/office/powerpoint/2010/main" val="101277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Policies for Replacing Pages</a:t>
            </a:r>
            <a:endParaRPr lang="en-US" dirty="0"/>
          </a:p>
        </p:txBody>
      </p:sp>
      <p:sp>
        <p:nvSpPr>
          <p:cNvPr id="2" name="Content Placeholder 1"/>
          <p:cNvSpPr>
            <a:spLocks noGrp="1"/>
          </p:cNvSpPr>
          <p:nvPr>
            <p:ph idx="1"/>
          </p:nvPr>
        </p:nvSpPr>
        <p:spPr>
          <a:xfrm>
            <a:off x="465992" y="1090246"/>
            <a:ext cx="11171307" cy="5029754"/>
          </a:xfrm>
        </p:spPr>
        <p:txBody>
          <a:bodyPr/>
          <a:lstStyle/>
          <a:p>
            <a:r>
              <a:rPr lang="en-GB" dirty="0"/>
              <a:t>Swap out a local page or a global page? Global can seemingly avoid page faults</a:t>
            </a:r>
          </a:p>
          <a:p>
            <a:r>
              <a:rPr lang="en-GB" dirty="0"/>
              <a:t>Swap out those with the longest time until their next access will be probably optimal.</a:t>
            </a:r>
          </a:p>
          <a:p>
            <a:pPr lvl="1"/>
            <a:r>
              <a:rPr lang="en-GB" dirty="0"/>
              <a:t>Hard to predict and thus impractical</a:t>
            </a:r>
          </a:p>
          <a:p>
            <a:r>
              <a:rPr lang="en-GB" dirty="0"/>
              <a:t>Policies are usually evaluated and compared using the page faults/page accesses</a:t>
            </a:r>
          </a:p>
          <a:p>
            <a:r>
              <a:rPr lang="en-GB" dirty="0"/>
              <a:t>Generally,  growing the number of frames will drop the page faults/page access towards zero asymptotically</a:t>
            </a:r>
          </a:p>
          <a:p>
            <a:r>
              <a:rPr lang="en-GB" dirty="0"/>
              <a:t>Except the </a:t>
            </a:r>
            <a:r>
              <a:rPr lang="en-GB" dirty="0" err="1"/>
              <a:t>Bélády's</a:t>
            </a:r>
            <a:r>
              <a:rPr lang="en-GB" dirty="0"/>
              <a:t> anomaly – page fault may increase if the replacing policy violate the inclusion property</a:t>
            </a:r>
          </a:p>
          <a:p>
            <a:r>
              <a:rPr lang="en-GB" dirty="0"/>
              <a:t>Inclusion property – if the algorithm maintains </a:t>
            </a:r>
            <a:r>
              <a:rPr lang="en-GB" i="1" dirty="0"/>
              <a:t>m</a:t>
            </a:r>
            <a:r>
              <a:rPr lang="en-GB" dirty="0"/>
              <a:t> pages in the </a:t>
            </a:r>
            <a:r>
              <a:rPr lang="en-GB" i="1" dirty="0"/>
              <a:t>m</a:t>
            </a:r>
            <a:r>
              <a:rPr lang="en-GB" dirty="0"/>
              <a:t> frame size memory, then the algorithm should include at least exactly the same </a:t>
            </a:r>
            <a:r>
              <a:rPr lang="en-GB" i="1" dirty="0"/>
              <a:t>m</a:t>
            </a:r>
            <a:r>
              <a:rPr lang="en-GB" dirty="0"/>
              <a:t> pages in any memory that has </a:t>
            </a:r>
            <a:r>
              <a:rPr lang="en-GB" i="1" dirty="0"/>
              <a:t>n</a:t>
            </a:r>
            <a:r>
              <a:rPr lang="en-GB" dirty="0"/>
              <a:t> frames where </a:t>
            </a:r>
            <a:r>
              <a:rPr lang="en-GB" i="1" dirty="0"/>
              <a:t>n</a:t>
            </a:r>
            <a:r>
              <a:rPr lang="en-GB" dirty="0"/>
              <a:t> &gt; </a:t>
            </a:r>
            <a:r>
              <a:rPr lang="en-GB" i="1" dirty="0"/>
              <a:t>m</a:t>
            </a:r>
            <a:r>
              <a:rPr lang="en-GB" dirty="0"/>
              <a:t>.</a:t>
            </a:r>
          </a:p>
          <a:p>
            <a:endParaRPr lang="en-GB" sz="1200" dirty="0"/>
          </a:p>
          <a:p>
            <a:r>
              <a:rPr lang="en-GB" dirty="0"/>
              <a:t>Some practical policies: random, FIFO, LRU, clock </a:t>
            </a:r>
            <a:endParaRPr lang="en-US" dirty="0"/>
          </a:p>
        </p:txBody>
      </p:sp>
    </p:spTree>
    <p:extLst>
      <p:ext uri="{BB962C8B-B14F-4D97-AF65-F5344CB8AC3E}">
        <p14:creationId xmlns:p14="http://schemas.microsoft.com/office/powerpoint/2010/main" val="323187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FIFO Replacing</a:t>
            </a:r>
            <a:endParaRPr lang="en-US" dirty="0"/>
          </a:p>
        </p:txBody>
      </p:sp>
      <p:sp>
        <p:nvSpPr>
          <p:cNvPr id="2" name="Content Placeholder 1"/>
          <p:cNvSpPr>
            <a:spLocks noGrp="1"/>
          </p:cNvSpPr>
          <p:nvPr>
            <p:ph idx="1"/>
          </p:nvPr>
        </p:nvSpPr>
        <p:spPr>
          <a:xfrm>
            <a:off x="465993" y="1114685"/>
            <a:ext cx="11197684" cy="1646100"/>
          </a:xfrm>
        </p:spPr>
        <p:txBody>
          <a:bodyPr/>
          <a:lstStyle/>
          <a:p>
            <a:r>
              <a:rPr lang="en-GB" dirty="0"/>
              <a:t>Keep a first-in-first-out (FIFO) queue and swap out the oldest pages.</a:t>
            </a:r>
          </a:p>
          <a:p>
            <a:r>
              <a:rPr lang="en-GB" dirty="0"/>
              <a:t>Easy to implement and fair.</a:t>
            </a:r>
          </a:p>
          <a:p>
            <a:r>
              <a:rPr lang="en-GB" dirty="0"/>
              <a:t>But tends to swap out frequently used pages and violates the inclusion property.</a:t>
            </a:r>
          </a:p>
          <a:p>
            <a:r>
              <a:rPr lang="en-GB" dirty="0"/>
              <a:t>More frames could lead to more page faults! (</a:t>
            </a:r>
            <a:r>
              <a:rPr lang="en-GB" dirty="0" err="1"/>
              <a:t>Bélády's</a:t>
            </a:r>
            <a:r>
              <a:rPr lang="en-GB" dirty="0"/>
              <a:t> anomaly)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916" y="2800714"/>
            <a:ext cx="5152170" cy="330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a:off x="8724900" y="2981325"/>
            <a:ext cx="514350" cy="12573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Box 6"/>
          <p:cNvSpPr txBox="1"/>
          <p:nvPr/>
        </p:nvSpPr>
        <p:spPr>
          <a:xfrm>
            <a:off x="9686926" y="3295650"/>
            <a:ext cx="1047750" cy="676275"/>
          </a:xfrm>
          <a:prstGeom prst="rect">
            <a:avLst/>
          </a:prstGeom>
        </p:spPr>
        <p:txBody>
          <a:bodyPr vert="horz" wrap="square" lIns="0" tIns="0" rIns="0" bIns="0" rtlCol="0" anchor="t">
            <a:normAutofit/>
          </a:bodyPr>
          <a:lstStyle/>
          <a:p>
            <a:r>
              <a:rPr lang="en-GB" dirty="0"/>
              <a:t>3 Frames</a:t>
            </a:r>
          </a:p>
          <a:p>
            <a:r>
              <a:rPr lang="en-GB" dirty="0"/>
              <a:t>case</a:t>
            </a:r>
          </a:p>
        </p:txBody>
      </p:sp>
      <p:sp>
        <p:nvSpPr>
          <p:cNvPr id="8" name="Right Brace 7"/>
          <p:cNvSpPr/>
          <p:nvPr/>
        </p:nvSpPr>
        <p:spPr>
          <a:xfrm>
            <a:off x="8724900" y="4451842"/>
            <a:ext cx="609600" cy="156795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Box 8"/>
          <p:cNvSpPr txBox="1"/>
          <p:nvPr/>
        </p:nvSpPr>
        <p:spPr>
          <a:xfrm>
            <a:off x="9572625" y="5019675"/>
            <a:ext cx="1647825" cy="504825"/>
          </a:xfrm>
          <a:prstGeom prst="rect">
            <a:avLst/>
          </a:prstGeom>
        </p:spPr>
        <p:txBody>
          <a:bodyPr vert="horz" wrap="square" lIns="0" tIns="0" rIns="0" bIns="0" rtlCol="0" anchor="t">
            <a:normAutofit/>
          </a:bodyPr>
          <a:lstStyle/>
          <a:p>
            <a:r>
              <a:rPr lang="en-GB" dirty="0"/>
              <a:t>4 Frames Case</a:t>
            </a:r>
          </a:p>
        </p:txBody>
      </p:sp>
      <p:cxnSp>
        <p:nvCxnSpPr>
          <p:cNvPr id="11" name="Straight Arrow Connector 10"/>
          <p:cNvCxnSpPr/>
          <p:nvPr/>
        </p:nvCxnSpPr>
        <p:spPr>
          <a:xfrm flipH="1">
            <a:off x="1447801" y="4133850"/>
            <a:ext cx="19901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38225" y="4238625"/>
            <a:ext cx="1214133" cy="676275"/>
          </a:xfrm>
          <a:prstGeom prst="rect">
            <a:avLst/>
          </a:prstGeom>
        </p:spPr>
        <p:txBody>
          <a:bodyPr vert="horz" wrap="square" lIns="0" tIns="0" rIns="0" bIns="0" rtlCol="0" anchor="t">
            <a:normAutofit fontScale="77500" lnSpcReduction="20000"/>
          </a:bodyPr>
          <a:lstStyle/>
          <a:p>
            <a:r>
              <a:rPr lang="en-GB" dirty="0"/>
              <a:t>First Frame that came in. Has to be replaced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25" y="2829289"/>
            <a:ext cx="13636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85875" y="3088051"/>
            <a:ext cx="1724025" cy="521924"/>
          </a:xfrm>
          <a:prstGeom prst="rect">
            <a:avLst/>
          </a:prstGeom>
        </p:spPr>
        <p:txBody>
          <a:bodyPr vert="horz" wrap="square" lIns="0" tIns="0" rIns="0" bIns="0" rtlCol="0" anchor="t">
            <a:normAutofit lnSpcReduction="10000"/>
          </a:bodyPr>
          <a:lstStyle/>
          <a:p>
            <a:r>
              <a:rPr lang="en-GB" dirty="0"/>
              <a:t>Frame that comes in last</a:t>
            </a:r>
          </a:p>
        </p:txBody>
      </p:sp>
      <p:cxnSp>
        <p:nvCxnSpPr>
          <p:cNvPr id="16" name="Straight Arrow Connector 15"/>
          <p:cNvCxnSpPr/>
          <p:nvPr/>
        </p:nvCxnSpPr>
        <p:spPr>
          <a:xfrm flipH="1">
            <a:off x="9239251" y="4591049"/>
            <a:ext cx="7619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077450" y="4451842"/>
            <a:ext cx="1143000" cy="358283"/>
          </a:xfrm>
          <a:prstGeom prst="rect">
            <a:avLst/>
          </a:prstGeom>
        </p:spPr>
        <p:txBody>
          <a:bodyPr vert="horz" wrap="square" lIns="0" tIns="0" rIns="0" bIns="0" rtlCol="0" anchor="t">
            <a:normAutofit fontScale="77500" lnSpcReduction="20000"/>
          </a:bodyPr>
          <a:lstStyle/>
          <a:p>
            <a:r>
              <a:rPr lang="en-GB" dirty="0"/>
              <a:t>Shows more page Faults</a:t>
            </a:r>
          </a:p>
        </p:txBody>
      </p:sp>
    </p:spTree>
    <p:extLst>
      <p:ext uri="{BB962C8B-B14F-4D97-AF65-F5344CB8AC3E}">
        <p14:creationId xmlns:p14="http://schemas.microsoft.com/office/powerpoint/2010/main" val="395282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LRU Replacing</a:t>
            </a:r>
            <a:endParaRPr lang="en-US" dirty="0"/>
          </a:p>
        </p:txBody>
      </p:sp>
      <p:sp>
        <p:nvSpPr>
          <p:cNvPr id="2" name="Content Placeholder 1"/>
          <p:cNvSpPr>
            <a:spLocks noGrp="1"/>
          </p:cNvSpPr>
          <p:nvPr>
            <p:ph idx="1"/>
          </p:nvPr>
        </p:nvSpPr>
        <p:spPr>
          <a:xfrm>
            <a:off x="463961" y="859708"/>
            <a:ext cx="11155753" cy="4680000"/>
          </a:xfrm>
        </p:spPr>
        <p:txBody>
          <a:bodyPr/>
          <a:lstStyle/>
          <a:p>
            <a:r>
              <a:rPr lang="en-GB" dirty="0"/>
              <a:t>Replace the Least Recently Used page (LRU). Temporal locality implies that it will be least likely to be reused soon.</a:t>
            </a:r>
          </a:p>
          <a:p>
            <a:r>
              <a:rPr lang="en-GB" dirty="0"/>
              <a:t>Maintains inclusion property</a:t>
            </a:r>
            <a:r>
              <a:rPr lang="en-US" dirty="0"/>
              <a:t>. More frames will at least not increase page faults.</a:t>
            </a:r>
          </a:p>
          <a:p>
            <a:r>
              <a:rPr lang="en-GB" dirty="0"/>
              <a:t>Theoretically close to optimal.</a:t>
            </a:r>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r>
              <a:rPr lang="en-GB" dirty="0"/>
              <a:t>Keeping track of the sequence, is however difficult.</a:t>
            </a:r>
          </a:p>
        </p:txBody>
      </p:sp>
      <p:graphicFrame>
        <p:nvGraphicFramePr>
          <p:cNvPr id="4" name="Object 3"/>
          <p:cNvGraphicFramePr>
            <a:graphicFrameLocks noChangeAspect="1"/>
          </p:cNvGraphicFramePr>
          <p:nvPr>
            <p:extLst>
              <p:ext uri="{D42A27DB-BD31-4B8C-83A1-F6EECF244321}">
                <p14:modId xmlns:p14="http://schemas.microsoft.com/office/powerpoint/2010/main" val="4045068894"/>
              </p:ext>
            </p:extLst>
          </p:nvPr>
        </p:nvGraphicFramePr>
        <p:xfrm>
          <a:off x="3587463" y="2566843"/>
          <a:ext cx="4873048" cy="3115681"/>
        </p:xfrm>
        <a:graphic>
          <a:graphicData uri="http://schemas.openxmlformats.org/presentationml/2006/ole">
            <mc:AlternateContent xmlns:mc="http://schemas.openxmlformats.org/markup-compatibility/2006">
              <mc:Choice xmlns:v="urn:schemas-microsoft-com:vml" Requires="v">
                <p:oleObj name="Worksheet" r:id="rId3" imgW="6048277" imgH="3867210" progId="Excel.Sheet.12">
                  <p:embed/>
                </p:oleObj>
              </mc:Choice>
              <mc:Fallback>
                <p:oleObj name="Worksheet" r:id="rId3" imgW="6048277" imgH="3867210" progId="Excel.Sheet.12">
                  <p:embed/>
                  <p:pic>
                    <p:nvPicPr>
                      <p:cNvPr id="4" name="Object 3"/>
                      <p:cNvPicPr/>
                      <p:nvPr/>
                    </p:nvPicPr>
                    <p:blipFill>
                      <a:blip r:embed="rId4"/>
                      <a:stretch>
                        <a:fillRect/>
                      </a:stretch>
                    </p:blipFill>
                    <p:spPr>
                      <a:xfrm>
                        <a:off x="3587463" y="2566843"/>
                        <a:ext cx="4873048" cy="3115681"/>
                      </a:xfrm>
                      <a:prstGeom prst="rect">
                        <a:avLst/>
                      </a:prstGeom>
                    </p:spPr>
                  </p:pic>
                </p:oleObj>
              </mc:Fallback>
            </mc:AlternateContent>
          </a:graphicData>
        </a:graphic>
      </p:graphicFrame>
    </p:spTree>
    <p:extLst>
      <p:ext uri="{BB962C8B-B14F-4D97-AF65-F5344CB8AC3E}">
        <p14:creationId xmlns:p14="http://schemas.microsoft.com/office/powerpoint/2010/main" val="211231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Clock-like Replacing</a:t>
            </a:r>
            <a:endParaRPr lang="en-US" dirty="0"/>
          </a:p>
        </p:txBody>
      </p:sp>
      <p:sp>
        <p:nvSpPr>
          <p:cNvPr id="2" name="Content Placeholder 1"/>
          <p:cNvSpPr>
            <a:spLocks noGrp="1"/>
          </p:cNvSpPr>
          <p:nvPr>
            <p:ph idx="1"/>
          </p:nvPr>
        </p:nvSpPr>
        <p:spPr>
          <a:xfrm>
            <a:off x="463962" y="842122"/>
            <a:ext cx="7821078" cy="5409208"/>
          </a:xfrm>
        </p:spPr>
        <p:txBody>
          <a:bodyPr/>
          <a:lstStyle/>
          <a:p>
            <a:r>
              <a:rPr lang="en-GB" dirty="0"/>
              <a:t>Approximated version of LRU. Practical and commonly used.</a:t>
            </a:r>
          </a:p>
          <a:p>
            <a:r>
              <a:rPr lang="en-GB" dirty="0"/>
              <a:t>Use the dirty bit again. Also an additional use bit. Whenever a page is referenced to, set the use bit in the page table entry.</a:t>
            </a:r>
          </a:p>
          <a:p>
            <a:r>
              <a:rPr lang="en-GB" dirty="0"/>
              <a:t>OS keeps a circular FIFO queue and a clock hand pointer.</a:t>
            </a:r>
          </a:p>
          <a:p>
            <a:r>
              <a:rPr lang="en-GB" dirty="0"/>
              <a:t>Each time a page is accessed, the use bit of corresponding page table entry will be set, clock hand pointer will scan the next frame and clear its use bit.</a:t>
            </a:r>
          </a:p>
          <a:p>
            <a:r>
              <a:rPr lang="en-GB" dirty="0"/>
              <a:t>So in terms of an individual entry, its use bit will be cleared periodically.  If an entry is clear, then the page has not been used recently.</a:t>
            </a:r>
          </a:p>
          <a:p>
            <a:r>
              <a:rPr lang="en-GB" dirty="0"/>
              <a:t>When OS is looking for a page to be swapped out, clock hand pointer scans through the cycle until it finds the first:</a:t>
            </a:r>
          </a:p>
          <a:p>
            <a:pPr lvl="1"/>
            <a:r>
              <a:rPr lang="en-GB" dirty="0"/>
              <a:t>clean page, do not have to swap out and just drop the page or</a:t>
            </a:r>
          </a:p>
          <a:p>
            <a:pPr lvl="1"/>
            <a:r>
              <a:rPr lang="en-GB" dirty="0"/>
              <a:t>unused page, swap it out</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4" r="2009"/>
          <a:stretch/>
        </p:blipFill>
        <p:spPr bwMode="auto">
          <a:xfrm>
            <a:off x="8285040" y="1819768"/>
            <a:ext cx="3903785" cy="314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06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Clock-like Replacing</a:t>
            </a:r>
            <a:endParaRPr lang="en-US" dirty="0"/>
          </a:p>
        </p:txBody>
      </p:sp>
      <p:sp>
        <p:nvSpPr>
          <p:cNvPr id="6" name="Content Placeholder 5"/>
          <p:cNvSpPr>
            <a:spLocks noGrp="1"/>
          </p:cNvSpPr>
          <p:nvPr>
            <p:ph idx="1"/>
          </p:nvPr>
        </p:nvSpPr>
        <p:spPr>
          <a:xfrm>
            <a:off x="483903" y="5064368"/>
            <a:ext cx="11535182" cy="1503485"/>
          </a:xfrm>
        </p:spPr>
        <p:txBody>
          <a:bodyPr/>
          <a:lstStyle/>
          <a:p>
            <a:r>
              <a:rPr lang="en-GB" dirty="0"/>
              <a:t>An access to the page will result in a move of the clock hand pointer, if the next page is not the one requested, clear its use bit. (Frame 1)</a:t>
            </a:r>
          </a:p>
          <a:p>
            <a:r>
              <a:rPr lang="en-GB" dirty="0"/>
              <a:t>Page 4(red) will be selected if a free frame is needed as the pointer will scan through frame 2 and frame 3, finding them used.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760" y="885457"/>
            <a:ext cx="8331202" cy="409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953625" y="523875"/>
            <a:ext cx="1619250" cy="990600"/>
          </a:xfrm>
          <a:prstGeom prst="rect">
            <a:avLst/>
          </a:prstGeom>
        </p:spPr>
        <p:txBody>
          <a:bodyPr vert="horz" wrap="square" lIns="0" tIns="0" rIns="0" bIns="0" rtlCol="0" anchor="t">
            <a:normAutofit/>
          </a:bodyPr>
          <a:lstStyle/>
          <a:p>
            <a:endParaRPr lang="en-GB" dirty="0">
              <a:solidFill>
                <a:srgbClr val="FF0000"/>
              </a:solidFill>
            </a:endParaRPr>
          </a:p>
        </p:txBody>
      </p:sp>
    </p:spTree>
    <p:extLst>
      <p:ext uri="{BB962C8B-B14F-4D97-AF65-F5344CB8AC3E}">
        <p14:creationId xmlns:p14="http://schemas.microsoft.com/office/powerpoint/2010/main" val="359466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Dynamic Locality And Working Set </a:t>
            </a:r>
            <a:endParaRPr lang="en-US" dirty="0"/>
          </a:p>
        </p:txBody>
      </p:sp>
      <p:sp>
        <p:nvSpPr>
          <p:cNvPr id="2" name="Content Placeholder 1"/>
          <p:cNvSpPr>
            <a:spLocks noGrp="1"/>
          </p:cNvSpPr>
          <p:nvPr>
            <p:ph idx="1"/>
          </p:nvPr>
        </p:nvSpPr>
        <p:spPr>
          <a:xfrm>
            <a:off x="472753" y="1343283"/>
            <a:ext cx="11229808" cy="3958477"/>
          </a:xfrm>
        </p:spPr>
        <p:txBody>
          <a:bodyPr/>
          <a:lstStyle/>
          <a:p>
            <a:r>
              <a:rPr lang="en-GB" dirty="0"/>
              <a:t>How many pages can a process own?</a:t>
            </a:r>
            <a:r>
              <a:rPr lang="en-US" dirty="0"/>
              <a:t> This is a dynamic number. </a:t>
            </a:r>
          </a:p>
          <a:p>
            <a:r>
              <a:rPr lang="en-US" dirty="0"/>
              <a:t>A process maintains locality and at the same time could be dynamically changing in the long run. </a:t>
            </a:r>
          </a:p>
          <a:p>
            <a:r>
              <a:rPr lang="en-GB" dirty="0"/>
              <a:t>To capture the dynamic locality, the concept of the “working set” is proposed.</a:t>
            </a:r>
          </a:p>
          <a:p>
            <a:pPr lvl="1"/>
            <a:r>
              <a:rPr lang="en-GB" i="1" dirty="0"/>
              <a:t>W(∆, t) </a:t>
            </a:r>
            <a:r>
              <a:rPr lang="en-GB" dirty="0"/>
              <a:t>–</a:t>
            </a:r>
            <a:r>
              <a:rPr lang="en-GB" i="1" dirty="0"/>
              <a:t> </a:t>
            </a:r>
            <a:r>
              <a:rPr lang="en-GB" dirty="0"/>
              <a:t>Set of pages accessed by a process over the time interval[t- ∆, t].</a:t>
            </a:r>
          </a:p>
          <a:p>
            <a:pPr lvl="1"/>
            <a:r>
              <a:rPr lang="en-GB" dirty="0"/>
              <a:t>The working set size (WSS), generally grows with ∆.</a:t>
            </a:r>
          </a:p>
          <a:p>
            <a:pPr lvl="1"/>
            <a:r>
              <a:rPr lang="en-GB" dirty="0"/>
              <a:t>However it is possible to identify a small enough ∆’ after which the WSS does not grow too much.</a:t>
            </a:r>
          </a:p>
          <a:p>
            <a:r>
              <a:rPr lang="en-GB" dirty="0"/>
              <a:t>Working set will remain a specific locality for a while and then migrates to another locality. Proper ∆’ helps neglect the effect of the </a:t>
            </a:r>
            <a:r>
              <a:rPr lang="en-GB" dirty="0" err="1"/>
              <a:t>interlocality</a:t>
            </a:r>
            <a:r>
              <a:rPr lang="en-GB" dirty="0"/>
              <a:t> transitions and capture the WSS of the most recent locality.</a:t>
            </a:r>
          </a:p>
        </p:txBody>
      </p:sp>
    </p:spTree>
    <p:extLst>
      <p:ext uri="{BB962C8B-B14F-4D97-AF65-F5344CB8AC3E}">
        <p14:creationId xmlns:p14="http://schemas.microsoft.com/office/powerpoint/2010/main" val="2176349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Dynamic Locality And Working Set </a:t>
            </a:r>
            <a:endParaRPr lang="en-US" dirty="0"/>
          </a:p>
        </p:txBody>
      </p:sp>
      <p:sp>
        <p:nvSpPr>
          <p:cNvPr id="2" name="Content Placeholder 1"/>
          <p:cNvSpPr>
            <a:spLocks noGrp="1"/>
          </p:cNvSpPr>
          <p:nvPr>
            <p:ph idx="1"/>
          </p:nvPr>
        </p:nvSpPr>
        <p:spPr>
          <a:xfrm>
            <a:off x="439615" y="5025136"/>
            <a:ext cx="11236569" cy="1402040"/>
          </a:xfrm>
        </p:spPr>
        <p:txBody>
          <a:bodyPr/>
          <a:lstStyle/>
          <a:p>
            <a:r>
              <a:rPr lang="en-GB" dirty="0"/>
              <a:t>A process may have several distinctive working modes.</a:t>
            </a:r>
          </a:p>
          <a:p>
            <a:r>
              <a:rPr lang="en-GB" dirty="0"/>
              <a:t>For each working mode, the WSS will reach a stable state and settle for a while.</a:t>
            </a:r>
          </a:p>
          <a:p>
            <a:r>
              <a:rPr lang="en-GB" dirty="0"/>
              <a:t>Anything between the stable states is the transitions.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352" y="912728"/>
            <a:ext cx="8344762" cy="411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56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a:t>Working Set Model</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GB" dirty="0"/>
                  <a:t>Resident set, the pages in main memory,  is a subset of the working set.</a:t>
                </a:r>
              </a:p>
              <a:p>
                <a:r>
                  <a:rPr lang="en-GB" dirty="0"/>
                  <a:t>An ideal situation is two sets are identical, i.e., entire working set is available. Thus no page faults.</a:t>
                </a:r>
              </a:p>
              <a:p>
                <a:r>
                  <a:rPr lang="en-GB" dirty="0"/>
                  <a:t>OS can manage to do that by:</a:t>
                </a:r>
              </a:p>
              <a:p>
                <a:pPr lvl="1"/>
                <a:r>
                  <a:rPr lang="en-GB" dirty="0"/>
                  <a:t>Keep track of the working set of all processes</a:t>
                </a:r>
              </a:p>
              <a:p>
                <a:pPr lvl="1"/>
                <a:r>
                  <a:rPr lang="en-GB" dirty="0"/>
                  <a:t>Allocate WSS frames to the process</a:t>
                </a:r>
              </a:p>
              <a:p>
                <a:pPr lvl="1"/>
                <a:r>
                  <a:rPr lang="en-GB" dirty="0"/>
                  <a:t>Swap an entire process out of memory is getting tight, e.g., </a:t>
                </a:r>
                <a14:m>
                  <m:oMath xmlns:m="http://schemas.openxmlformats.org/officeDocument/2006/math">
                    <m:nary>
                      <m:naryPr>
                        <m:chr m:val="∑"/>
                        <m:limLoc m:val="undOvr"/>
                        <m:subHide m:val="on"/>
                        <m:supHide m:val="on"/>
                        <m:ctrlPr>
                          <a:rPr lang="en-US" i="1">
                            <a:latin typeface="Cambria Math" panose="02040503050406030204" pitchFamily="18" charset="0"/>
                          </a:rPr>
                        </m:ctrlPr>
                      </m:naryPr>
                      <m:sub/>
                      <m:sup/>
                      <m:e>
                        <m:r>
                          <a:rPr lang="en-US">
                            <a:latin typeface="Cambria Math"/>
                          </a:rPr>
                          <m:t>𝑊𝑆𝑆</m:t>
                        </m:r>
                      </m:e>
                    </m:nary>
                  </m:oMath>
                </a14:m>
                <a:r>
                  <a:rPr lang="en-US" dirty="0"/>
                  <a:t>&gt;Number of all frames</a:t>
                </a:r>
              </a:p>
              <a:p>
                <a:pPr lvl="1"/>
                <a:r>
                  <a:rPr lang="en-GB" dirty="0"/>
                  <a:t>Remove stale pages if OS notice WSS is decreasing.</a:t>
                </a:r>
              </a:p>
              <a:p>
                <a:pPr lvl="1"/>
                <a:r>
                  <a:rPr lang="en-GB" dirty="0"/>
                  <a:t>Only accept new/suspended processes with the condition that </a:t>
                </a:r>
                <a14:m>
                  <m:oMath xmlns:m="http://schemas.openxmlformats.org/officeDocument/2006/math">
                    <m:nary>
                      <m:naryPr>
                        <m:chr m:val="∑"/>
                        <m:limLoc m:val="undOvr"/>
                        <m:subHide m:val="on"/>
                        <m:supHide m:val="on"/>
                        <m:ctrlPr>
                          <a:rPr lang="en-US" i="1">
                            <a:latin typeface="Cambria Math" panose="02040503050406030204" pitchFamily="18" charset="0"/>
                          </a:rPr>
                        </m:ctrlPr>
                      </m:naryPr>
                      <m:sub/>
                      <m:sup/>
                      <m:e>
                        <m:r>
                          <a:rPr lang="en-US">
                            <a:latin typeface="Cambria Math"/>
                          </a:rPr>
                          <m:t>𝑊𝑆𝑆</m:t>
                        </m:r>
                      </m:e>
                    </m:nary>
                    <m:r>
                      <a:rPr lang="en-GB">
                        <a:latin typeface="Cambria Math"/>
                      </a:rPr>
                      <m:t>&lt;</m:t>
                    </m:r>
                  </m:oMath>
                </a14:m>
                <a:r>
                  <a:rPr lang="en-US" dirty="0"/>
                  <a:t>Number of all frames.</a:t>
                </a:r>
              </a:p>
              <a:p>
                <a:pPr lvl="1"/>
                <a:endParaRPr lang="en-GB" dirty="0"/>
              </a:p>
              <a:p>
                <a:r>
                  <a:rPr lang="en-GB" dirty="0"/>
                  <a:t>Practical?</a:t>
                </a:r>
              </a:p>
              <a:p>
                <a:pPr lvl="1"/>
                <a:r>
                  <a:rPr lang="en-GB" dirty="0"/>
                  <a:t>The price of recording WSS is high.</a:t>
                </a:r>
                <a:endParaRPr lang="en-US" dirty="0"/>
              </a:p>
              <a:p>
                <a:pPr lvl="1"/>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blipFill rotWithShape="1">
                <a:blip r:embed="rId3"/>
                <a:stretch>
                  <a:fillRect l="-1475" t="-1953"/>
                </a:stretch>
              </a:blipFill>
            </p:spPr>
            <p:txBody>
              <a:bodyPr/>
              <a:lstStyle/>
              <a:p>
                <a:r>
                  <a:rPr lang="en-GB">
                    <a:noFill/>
                  </a:rPr>
                  <a:t> </a:t>
                </a:r>
              </a:p>
            </p:txBody>
          </p:sp>
        </mc:Fallback>
      </mc:AlternateContent>
    </p:spTree>
    <p:extLst>
      <p:ext uri="{BB962C8B-B14F-4D97-AF65-F5344CB8AC3E}">
        <p14:creationId xmlns:p14="http://schemas.microsoft.com/office/powerpoint/2010/main" val="263317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Working Set Model</a:t>
            </a:r>
            <a:endParaRPr lang="en-US" dirty="0"/>
          </a:p>
        </p:txBody>
      </p:sp>
      <p:sp>
        <p:nvSpPr>
          <p:cNvPr id="2" name="Content Placeholder 1"/>
          <p:cNvSpPr>
            <a:spLocks noGrp="1"/>
          </p:cNvSpPr>
          <p:nvPr>
            <p:ph idx="1"/>
          </p:nvPr>
        </p:nvSpPr>
        <p:spPr>
          <a:xfrm>
            <a:off x="481546" y="1246569"/>
            <a:ext cx="11155753" cy="4680000"/>
          </a:xfrm>
        </p:spPr>
        <p:txBody>
          <a:bodyPr/>
          <a:lstStyle/>
          <a:p>
            <a:r>
              <a:rPr lang="en-GB" dirty="0"/>
              <a:t>Accept some page faults</a:t>
            </a:r>
          </a:p>
          <a:p>
            <a:r>
              <a:rPr lang="en-GB" dirty="0"/>
              <a:t>Approximated solution:</a:t>
            </a:r>
          </a:p>
          <a:p>
            <a:pPr lvl="1"/>
            <a:r>
              <a:rPr lang="en-GB" dirty="0"/>
              <a:t>Monitor page fault rate </a:t>
            </a:r>
            <a:r>
              <a:rPr lang="en-GB" i="1" dirty="0"/>
              <a:t>r</a:t>
            </a:r>
          </a:p>
          <a:p>
            <a:pPr lvl="1"/>
            <a:r>
              <a:rPr lang="en-GB" i="1" dirty="0"/>
              <a:t>r</a:t>
            </a:r>
            <a:r>
              <a:rPr lang="en-GB" dirty="0"/>
              <a:t> = 1/(recent page fault time – last page fault time)</a:t>
            </a:r>
          </a:p>
          <a:p>
            <a:pPr lvl="1"/>
            <a:r>
              <a:rPr lang="en-GB" dirty="0"/>
              <a:t>Set up an upper bound </a:t>
            </a:r>
            <a:r>
              <a:rPr lang="en-GB" i="1" dirty="0"/>
              <a:t>U</a:t>
            </a:r>
            <a:r>
              <a:rPr lang="en-GB" dirty="0"/>
              <a:t> and lower bound </a:t>
            </a:r>
            <a:r>
              <a:rPr lang="en-GB" i="1" dirty="0"/>
              <a:t>L</a:t>
            </a:r>
          </a:p>
          <a:p>
            <a:pPr lvl="1"/>
            <a:r>
              <a:rPr lang="en-GB" dirty="0"/>
              <a:t>If </a:t>
            </a:r>
            <a:r>
              <a:rPr lang="en-GB" i="1" dirty="0"/>
              <a:t>r</a:t>
            </a:r>
            <a:r>
              <a:rPr lang="en-GB" dirty="0"/>
              <a:t> &gt; </a:t>
            </a:r>
            <a:r>
              <a:rPr lang="en-GB" i="1" dirty="0"/>
              <a:t>U</a:t>
            </a:r>
            <a:r>
              <a:rPr lang="en-GB" dirty="0"/>
              <a:t>, add a page to WSS</a:t>
            </a:r>
          </a:p>
          <a:p>
            <a:pPr lvl="1"/>
            <a:r>
              <a:rPr lang="en-GB" dirty="0"/>
              <a:t>If </a:t>
            </a:r>
            <a:r>
              <a:rPr lang="en-GB" i="1" dirty="0"/>
              <a:t>r</a:t>
            </a:r>
            <a:r>
              <a:rPr lang="en-GB" dirty="0"/>
              <a:t> &lt; </a:t>
            </a:r>
            <a:r>
              <a:rPr lang="en-GB" i="1" dirty="0"/>
              <a:t>L</a:t>
            </a:r>
            <a:r>
              <a:rPr lang="en-GB" dirty="0"/>
              <a:t>, shrink WSS</a:t>
            </a:r>
          </a:p>
          <a:p>
            <a:pPr lvl="1"/>
            <a:r>
              <a:rPr lang="en-GB" dirty="0"/>
              <a:t>Swap the process out if </a:t>
            </a:r>
            <a:r>
              <a:rPr lang="en-GB" i="1" dirty="0"/>
              <a:t>r</a:t>
            </a:r>
            <a:r>
              <a:rPr lang="en-GB" dirty="0"/>
              <a:t> &gt; </a:t>
            </a:r>
            <a:r>
              <a:rPr lang="en-GB" i="1" dirty="0"/>
              <a:t>U</a:t>
            </a:r>
            <a:r>
              <a:rPr lang="en-GB" dirty="0"/>
              <a:t> and no free frames</a:t>
            </a:r>
          </a:p>
          <a:p>
            <a:pPr marL="1307592" lvl="5" indent="0">
              <a:buNone/>
            </a:pPr>
            <a:endParaRPr lang="en-GB" dirty="0"/>
          </a:p>
          <a:p>
            <a:pPr marL="538162" lvl="1" indent="0">
              <a:buNone/>
            </a:pPr>
            <a:endParaRPr lang="en-GB" dirty="0"/>
          </a:p>
          <a:p>
            <a:pPr lvl="1"/>
            <a:endParaRPr lang="en-US" dirty="0"/>
          </a:p>
        </p:txBody>
      </p:sp>
    </p:spTree>
    <p:extLst>
      <p:ext uri="{BB962C8B-B14F-4D97-AF65-F5344CB8AC3E}">
        <p14:creationId xmlns:p14="http://schemas.microsoft.com/office/powerpoint/2010/main" val="363747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Previous</a:t>
            </a:r>
            <a:endParaRPr lang="en-US" dirty="0"/>
          </a:p>
        </p:txBody>
      </p:sp>
      <p:sp>
        <p:nvSpPr>
          <p:cNvPr id="2" name="Content Placeholder 1"/>
          <p:cNvSpPr>
            <a:spLocks noGrp="1"/>
          </p:cNvSpPr>
          <p:nvPr>
            <p:ph idx="1"/>
          </p:nvPr>
        </p:nvSpPr>
        <p:spPr/>
        <p:txBody>
          <a:bodyPr/>
          <a:lstStyle/>
          <a:p>
            <a:r>
              <a:rPr lang="en-GB" dirty="0"/>
              <a:t>Memory</a:t>
            </a:r>
          </a:p>
        </p:txBody>
      </p:sp>
    </p:spTree>
    <p:extLst>
      <p:ext uri="{BB962C8B-B14F-4D97-AF65-F5344CB8AC3E}">
        <p14:creationId xmlns:p14="http://schemas.microsoft.com/office/powerpoint/2010/main" val="4029775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Virtual Memory And Multiprogramming</a:t>
            </a:r>
          </a:p>
        </p:txBody>
      </p:sp>
      <p:sp>
        <p:nvSpPr>
          <p:cNvPr id="3" name="Content Placeholder 2"/>
          <p:cNvSpPr>
            <a:spLocks noGrp="1"/>
          </p:cNvSpPr>
          <p:nvPr>
            <p:ph idx="1"/>
          </p:nvPr>
        </p:nvSpPr>
        <p:spPr/>
        <p:txBody>
          <a:bodyPr/>
          <a:lstStyle/>
          <a:p>
            <a:r>
              <a:rPr lang="en-GB" dirty="0"/>
              <a:t>Conceptually increase the memory space</a:t>
            </a:r>
          </a:p>
          <a:p>
            <a:r>
              <a:rPr lang="en-GB" dirty="0"/>
              <a:t>Increase the degree of multiprogramming as sometimes only part of the program is necessary to be loaded</a:t>
            </a:r>
          </a:p>
          <a:p>
            <a:r>
              <a:rPr lang="en-GB" dirty="0"/>
              <a:t>As an extension of ordinary paging scheme, virtual memory better facilitates page protection and sharing</a:t>
            </a:r>
          </a:p>
          <a:p>
            <a:endParaRPr lang="en-GB" dirty="0"/>
          </a:p>
          <a:p>
            <a:r>
              <a:rPr lang="en-GB" dirty="0"/>
              <a:t>However needs explicit support from both hardware and OS.</a:t>
            </a:r>
          </a:p>
          <a:p>
            <a:endParaRPr lang="en-GB" dirty="0"/>
          </a:p>
          <a:p>
            <a:r>
              <a:rPr lang="en-GB" dirty="0"/>
              <a:t>User’s mental model is not coherent with reality as OS conceals the low level details.</a:t>
            </a:r>
          </a:p>
        </p:txBody>
      </p:sp>
    </p:spTree>
    <p:extLst>
      <p:ext uri="{BB962C8B-B14F-4D97-AF65-F5344CB8AC3E}">
        <p14:creationId xmlns:p14="http://schemas.microsoft.com/office/powerpoint/2010/main" val="524580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Next</a:t>
            </a:r>
            <a:endParaRPr lang="en-US" dirty="0"/>
          </a:p>
        </p:txBody>
      </p:sp>
      <p:sp>
        <p:nvSpPr>
          <p:cNvPr id="2" name="Content Placeholder 1"/>
          <p:cNvSpPr>
            <a:spLocks noGrp="1"/>
          </p:cNvSpPr>
          <p:nvPr>
            <p:ph idx="1"/>
          </p:nvPr>
        </p:nvSpPr>
        <p:spPr/>
        <p:txBody>
          <a:bodyPr/>
          <a:lstStyle/>
          <a:p>
            <a:r>
              <a:rPr lang="en-GB" dirty="0"/>
              <a:t>Cache</a:t>
            </a:r>
          </a:p>
          <a:p>
            <a:endParaRPr lang="en-GB" dirty="0"/>
          </a:p>
          <a:p>
            <a:endParaRPr lang="en-GB" dirty="0"/>
          </a:p>
          <a:p>
            <a:endParaRPr lang="en-GB" dirty="0"/>
          </a:p>
        </p:txBody>
      </p:sp>
    </p:spTree>
    <p:extLst>
      <p:ext uri="{BB962C8B-B14F-4D97-AF65-F5344CB8AC3E}">
        <p14:creationId xmlns:p14="http://schemas.microsoft.com/office/powerpoint/2010/main" val="97388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Current Presentation</a:t>
            </a:r>
            <a:endParaRPr lang="en-US" dirty="0"/>
          </a:p>
        </p:txBody>
      </p:sp>
      <p:sp>
        <p:nvSpPr>
          <p:cNvPr id="2" name="Content Placeholder 1"/>
          <p:cNvSpPr>
            <a:spLocks noGrp="1"/>
          </p:cNvSpPr>
          <p:nvPr>
            <p:ph idx="1"/>
          </p:nvPr>
        </p:nvSpPr>
        <p:spPr/>
        <p:txBody>
          <a:bodyPr/>
          <a:lstStyle/>
          <a:p>
            <a:r>
              <a:rPr lang="en-GB" dirty="0"/>
              <a:t>Virtual Memory</a:t>
            </a:r>
          </a:p>
          <a:p>
            <a:r>
              <a:rPr lang="en-GB" dirty="0"/>
              <a:t>Paging and Handling Page Fault</a:t>
            </a:r>
          </a:p>
          <a:p>
            <a:r>
              <a:rPr lang="en-GB" dirty="0"/>
              <a:t>Fetching and replacing Pages</a:t>
            </a:r>
          </a:p>
          <a:p>
            <a:pPr lvl="1"/>
            <a:r>
              <a:rPr lang="en-GB" dirty="0"/>
              <a:t>FIFO replacing</a:t>
            </a:r>
          </a:p>
          <a:p>
            <a:pPr lvl="1"/>
            <a:r>
              <a:rPr lang="en-GB" dirty="0"/>
              <a:t>LRU Replacing</a:t>
            </a:r>
          </a:p>
          <a:p>
            <a:pPr lvl="1"/>
            <a:r>
              <a:rPr lang="en-GB" dirty="0"/>
              <a:t>Clock like Replacing</a:t>
            </a:r>
          </a:p>
          <a:p>
            <a:pPr lvl="1"/>
            <a:r>
              <a:rPr lang="en-GB" dirty="0"/>
              <a:t>Dynamic Locality and Working set</a:t>
            </a:r>
          </a:p>
          <a:p>
            <a:r>
              <a:rPr lang="en-GB" dirty="0"/>
              <a:t>Working Set Model</a:t>
            </a:r>
          </a:p>
          <a:p>
            <a:r>
              <a:rPr lang="en-GB" dirty="0"/>
              <a:t>Virtual Memory and multiprogramming</a:t>
            </a:r>
          </a:p>
        </p:txBody>
      </p:sp>
    </p:spTree>
    <p:extLst>
      <p:ext uri="{BB962C8B-B14F-4D97-AF65-F5344CB8AC3E}">
        <p14:creationId xmlns:p14="http://schemas.microsoft.com/office/powerpoint/2010/main" val="349898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Memory Hierarchy</a:t>
            </a:r>
            <a:endParaRPr lang="en-US" dirty="0"/>
          </a:p>
        </p:txBody>
      </p:sp>
      <p:sp>
        <p:nvSpPr>
          <p:cNvPr id="2" name="Content Placeholder 1"/>
          <p:cNvSpPr>
            <a:spLocks noGrp="1"/>
          </p:cNvSpPr>
          <p:nvPr>
            <p:ph idx="1"/>
          </p:nvPr>
        </p:nvSpPr>
        <p:spPr>
          <a:xfrm>
            <a:off x="490340" y="956423"/>
            <a:ext cx="11141884" cy="5242154"/>
          </a:xfrm>
        </p:spPr>
        <p:txBody>
          <a:bodyPr/>
          <a:lstStyle/>
          <a:p>
            <a:r>
              <a:rPr lang="en-GB" dirty="0"/>
              <a:t>Register: usually one CPU cycle to access</a:t>
            </a:r>
          </a:p>
          <a:p>
            <a:r>
              <a:rPr lang="en-GB" dirty="0"/>
              <a:t>Cache: CPU cache, TLB, Page cache</a:t>
            </a:r>
          </a:p>
          <a:p>
            <a:pPr lvl="1"/>
            <a:r>
              <a:rPr lang="en-GB" dirty="0"/>
              <a:t>Static RAM</a:t>
            </a:r>
          </a:p>
          <a:p>
            <a:r>
              <a:rPr lang="en-GB" dirty="0"/>
              <a:t>Main Memory: the “memory” memory</a:t>
            </a:r>
          </a:p>
          <a:p>
            <a:pPr lvl="1"/>
            <a:r>
              <a:rPr lang="en-GB" dirty="0"/>
              <a:t>Dynamic RAM </a:t>
            </a:r>
          </a:p>
          <a:p>
            <a:pPr lvl="1"/>
            <a:r>
              <a:rPr lang="en-GB" dirty="0"/>
              <a:t>Volatile</a:t>
            </a:r>
          </a:p>
          <a:p>
            <a:r>
              <a:rPr lang="en-GB" dirty="0"/>
              <a:t>Secondary Memory: Hard disk</a:t>
            </a:r>
          </a:p>
          <a:p>
            <a:r>
              <a:rPr lang="en-GB" dirty="0"/>
              <a:t>Tertiary Memory: Tape libraries</a:t>
            </a:r>
          </a:p>
          <a:p>
            <a:endParaRPr lang="en-GB" dirty="0"/>
          </a:p>
          <a:p>
            <a:r>
              <a:rPr lang="en-GB" dirty="0"/>
              <a:t>Temporal locality</a:t>
            </a:r>
          </a:p>
          <a:p>
            <a:r>
              <a:rPr lang="en-GB" dirty="0"/>
              <a:t>Spatial locality</a:t>
            </a:r>
          </a:p>
          <a:p>
            <a:endParaRPr lang="en-GB" dirty="0"/>
          </a:p>
          <a:p>
            <a:r>
              <a:rPr lang="en-GB" dirty="0"/>
              <a:t>Memory Hierarchy – to exploit the memory locality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107" y="1695833"/>
            <a:ext cx="6324718" cy="367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12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Pages&gt;Frames?</a:t>
            </a:r>
            <a:endParaRPr lang="en-US" dirty="0"/>
          </a:p>
        </p:txBody>
      </p:sp>
      <p:sp>
        <p:nvSpPr>
          <p:cNvPr id="2" name="Content Placeholder 1"/>
          <p:cNvSpPr>
            <a:spLocks noGrp="1"/>
          </p:cNvSpPr>
          <p:nvPr>
            <p:ph idx="1"/>
          </p:nvPr>
        </p:nvSpPr>
        <p:spPr>
          <a:xfrm>
            <a:off x="473525" y="918681"/>
            <a:ext cx="10604783" cy="3972822"/>
          </a:xfrm>
        </p:spPr>
        <p:txBody>
          <a:bodyPr/>
          <a:lstStyle/>
          <a:p>
            <a:r>
              <a:rPr lang="en-GB" dirty="0"/>
              <a:t>Programmers want more processes simultaneously and bigger memory for each</a:t>
            </a:r>
          </a:p>
          <a:p>
            <a:r>
              <a:rPr lang="en-GB" dirty="0"/>
              <a:t>What if the number of pages is larger than the number of frames in the memory?</a:t>
            </a:r>
          </a:p>
          <a:p>
            <a:r>
              <a:rPr lang="en-GB" dirty="0"/>
              <a:t>Locality:</a:t>
            </a:r>
          </a:p>
          <a:p>
            <a:pPr lvl="1"/>
            <a:r>
              <a:rPr lang="en-GB" dirty="0"/>
              <a:t>A recently accessed page is more likely to be accessed again shortly (temporal)</a:t>
            </a:r>
          </a:p>
          <a:p>
            <a:pPr lvl="1"/>
            <a:r>
              <a:rPr lang="en-GB" dirty="0"/>
              <a:t>Neighbour pages of the recently accessed page are more likely to be accessed again shortly (spatial)</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183" y="3010600"/>
            <a:ext cx="6530619" cy="346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97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421" y="3103684"/>
            <a:ext cx="7982800" cy="347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GB" dirty="0"/>
              <a:t>Virtual Memory</a:t>
            </a:r>
            <a:endParaRPr lang="en-US" dirty="0"/>
          </a:p>
        </p:txBody>
      </p:sp>
      <p:sp>
        <p:nvSpPr>
          <p:cNvPr id="2" name="Content Placeholder 1"/>
          <p:cNvSpPr>
            <a:spLocks noGrp="1"/>
          </p:cNvSpPr>
          <p:nvPr>
            <p:ph idx="1"/>
          </p:nvPr>
        </p:nvSpPr>
        <p:spPr>
          <a:xfrm>
            <a:off x="473524" y="1117924"/>
            <a:ext cx="11264207" cy="5019106"/>
          </a:xfrm>
        </p:spPr>
        <p:txBody>
          <a:bodyPr/>
          <a:lstStyle/>
          <a:p>
            <a:r>
              <a:rPr lang="en-GB" dirty="0"/>
              <a:t>To exploit  locality,  use the main memory as a “cache”</a:t>
            </a:r>
          </a:p>
          <a:p>
            <a:r>
              <a:rPr lang="en-GB" dirty="0"/>
              <a:t>Provided that the page being currently executed is in memory, it is possible to push the rest to secondary memory (swap out) and get them back when needed (swap in)</a:t>
            </a:r>
          </a:p>
          <a:p>
            <a:r>
              <a:rPr lang="en-GB" dirty="0"/>
              <a:t>Physical address space now includes both physical memory and secondary memory</a:t>
            </a:r>
          </a:p>
          <a:p>
            <a:r>
              <a:rPr lang="en-GB" dirty="0"/>
              <a:t>OS now has to handle all the translations and other related overheads</a:t>
            </a:r>
          </a:p>
        </p:txBody>
      </p:sp>
    </p:spTree>
    <p:extLst>
      <p:ext uri="{BB962C8B-B14F-4D97-AF65-F5344CB8AC3E}">
        <p14:creationId xmlns:p14="http://schemas.microsoft.com/office/powerpoint/2010/main" val="209585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Virtual Memory</a:t>
            </a:r>
            <a:endParaRPr lang="en-US" dirty="0"/>
          </a:p>
        </p:txBody>
      </p:sp>
      <p:sp>
        <p:nvSpPr>
          <p:cNvPr id="2" name="Content Placeholder 1"/>
          <p:cNvSpPr>
            <a:spLocks noGrp="1"/>
          </p:cNvSpPr>
          <p:nvPr>
            <p:ph idx="1"/>
          </p:nvPr>
        </p:nvSpPr>
        <p:spPr>
          <a:xfrm>
            <a:off x="463961" y="868500"/>
            <a:ext cx="11185847" cy="5250946"/>
          </a:xfrm>
        </p:spPr>
        <p:txBody>
          <a:bodyPr/>
          <a:lstStyle/>
          <a:p>
            <a:r>
              <a:rPr lang="en-GB" dirty="0"/>
              <a:t>How it works with paging:</a:t>
            </a:r>
          </a:p>
          <a:p>
            <a:pPr lvl="1"/>
            <a:r>
              <a:rPr lang="en-GB" dirty="0"/>
              <a:t>Initialize the page table by clearing the valid bits </a:t>
            </a:r>
          </a:p>
          <a:p>
            <a:pPr lvl="1"/>
            <a:r>
              <a:rPr lang="en-GB" dirty="0"/>
              <a:t>If a page is requested and is in main memory then proceed as usual</a:t>
            </a:r>
          </a:p>
          <a:p>
            <a:pPr lvl="1"/>
            <a:r>
              <a:rPr lang="en-GB" dirty="0"/>
              <a:t>If a page is requested and its entry in the page table is invalid</a:t>
            </a:r>
          </a:p>
          <a:p>
            <a:pPr lvl="5"/>
            <a:r>
              <a:rPr lang="en-GB" dirty="0"/>
              <a:t>Usually dealt with in the fault(exception)-handler way, meaning this will causes a fault and the OS has to solve it before doing anything else</a:t>
            </a:r>
          </a:p>
          <a:p>
            <a:pPr lvl="5"/>
            <a:r>
              <a:rPr lang="en-GB" dirty="0"/>
              <a:t>If it is on the disk, get the page from the disk otherwise allocate a new frame</a:t>
            </a:r>
          </a:p>
          <a:p>
            <a:pPr lvl="4"/>
            <a:r>
              <a:rPr lang="en-GB" dirty="0"/>
              <a:t>What if no sufficient frames?</a:t>
            </a:r>
          </a:p>
          <a:p>
            <a:pPr lvl="5"/>
            <a:r>
              <a:rPr lang="en-GB" dirty="0"/>
              <a:t>Also a fault</a:t>
            </a:r>
          </a:p>
          <a:p>
            <a:pPr lvl="5"/>
            <a:r>
              <a:rPr lang="en-GB" dirty="0"/>
              <a:t>Invalidate some entries in the page table, swap the corresponding pages to the main memory, and free the frames for use</a:t>
            </a:r>
          </a:p>
          <a:p>
            <a:r>
              <a:rPr lang="en-GB" dirty="0"/>
              <a:t>Poses challenges to hardware(MMU, PT) design</a:t>
            </a:r>
          </a:p>
          <a:p>
            <a:pPr lvl="1"/>
            <a:r>
              <a:rPr lang="en-GB" dirty="0"/>
              <a:t>Record control related information: modified(dirty bit)? In hard disk? Recently accessed?</a:t>
            </a:r>
          </a:p>
          <a:p>
            <a:pPr lvl="1"/>
            <a:r>
              <a:rPr lang="en-GB" dirty="0"/>
              <a:t>Store them on PT or in the real frame?</a:t>
            </a:r>
          </a:p>
          <a:p>
            <a:pPr lvl="1"/>
            <a:r>
              <a:rPr lang="en-GB" dirty="0"/>
              <a:t>Coherency problem</a:t>
            </a:r>
          </a:p>
        </p:txBody>
      </p:sp>
    </p:spTree>
    <p:extLst>
      <p:ext uri="{BB962C8B-B14F-4D97-AF65-F5344CB8AC3E}">
        <p14:creationId xmlns:p14="http://schemas.microsoft.com/office/powerpoint/2010/main" val="71867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What Does (Virtual) Memory Management Do</a:t>
            </a:r>
            <a:endParaRPr lang="en-US" dirty="0"/>
          </a:p>
        </p:txBody>
      </p:sp>
      <p:sp>
        <p:nvSpPr>
          <p:cNvPr id="2" name="Content Placeholder 1"/>
          <p:cNvSpPr>
            <a:spLocks noGrp="1"/>
          </p:cNvSpPr>
          <p:nvPr>
            <p:ph idx="1"/>
          </p:nvPr>
        </p:nvSpPr>
        <p:spPr/>
        <p:txBody>
          <a:bodyPr/>
          <a:lstStyle/>
          <a:p>
            <a:r>
              <a:rPr lang="en-GB" dirty="0"/>
              <a:t>Handle the fault</a:t>
            </a:r>
          </a:p>
          <a:p>
            <a:r>
              <a:rPr lang="en-GB" dirty="0"/>
              <a:t>Fetch – Decide when to fetch a page, which page to fetch – is it a problem?</a:t>
            </a:r>
          </a:p>
          <a:p>
            <a:r>
              <a:rPr lang="en-GB" dirty="0"/>
              <a:t>Replacement – Which page(s) to swap out? From the same process or not?</a:t>
            </a:r>
          </a:p>
          <a:p>
            <a:r>
              <a:rPr lang="en-GB" dirty="0"/>
              <a:t>Resident Set – How many pages can a process have at most? How many of them can be resident in the main memory? </a:t>
            </a:r>
          </a:p>
          <a:p>
            <a:endParaRPr lang="en-GB" dirty="0"/>
          </a:p>
          <a:p>
            <a:r>
              <a:rPr lang="en-GB" dirty="0"/>
              <a:t>Good designs:</a:t>
            </a:r>
          </a:p>
          <a:p>
            <a:pPr lvl="1"/>
            <a:r>
              <a:rPr lang="en-GB" dirty="0"/>
              <a:t>In general, utilize the locality of the memory</a:t>
            </a:r>
          </a:p>
          <a:p>
            <a:pPr lvl="1"/>
            <a:r>
              <a:rPr lang="en-GB" dirty="0"/>
              <a:t>Minimize page faults (avoid the trap by keeping more needed pages in the memory)</a:t>
            </a:r>
          </a:p>
          <a:p>
            <a:pPr lvl="1"/>
            <a:r>
              <a:rPr lang="en-GB" dirty="0"/>
              <a:t>Minimize I/O activities (simply drop a clean page when needed to be swapped out)</a:t>
            </a:r>
            <a:endParaRPr lang="en-US" dirty="0"/>
          </a:p>
        </p:txBody>
      </p:sp>
    </p:spTree>
    <p:extLst>
      <p:ext uri="{BB962C8B-B14F-4D97-AF65-F5344CB8AC3E}">
        <p14:creationId xmlns:p14="http://schemas.microsoft.com/office/powerpoint/2010/main" val="104239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Handling a page fault</a:t>
            </a:r>
            <a:endParaRPr lang="en-US" dirty="0"/>
          </a:p>
        </p:txBody>
      </p:sp>
      <p:sp>
        <p:nvSpPr>
          <p:cNvPr id="2" name="Content Placeholder 1"/>
          <p:cNvSpPr>
            <a:spLocks noGrp="1"/>
          </p:cNvSpPr>
          <p:nvPr>
            <p:ph idx="1"/>
          </p:nvPr>
        </p:nvSpPr>
        <p:spPr>
          <a:xfrm>
            <a:off x="463961" y="888022"/>
            <a:ext cx="11528748" cy="5539154"/>
          </a:xfrm>
        </p:spPr>
        <p:txBody>
          <a:bodyPr/>
          <a:lstStyle/>
          <a:p>
            <a:r>
              <a:rPr lang="en-GB" dirty="0"/>
              <a:t>Block the current process</a:t>
            </a:r>
          </a:p>
          <a:p>
            <a:r>
              <a:rPr lang="en-GB" dirty="0"/>
              <a:t>1. The frame is in the disk</a:t>
            </a:r>
          </a:p>
          <a:p>
            <a:pPr lvl="1"/>
            <a:r>
              <a:rPr lang="en-GB" dirty="0"/>
              <a:t>OS requests a disk read to fetch the frame into main memory</a:t>
            </a:r>
          </a:p>
          <a:p>
            <a:pPr lvl="1"/>
            <a:r>
              <a:rPr lang="en-GB" dirty="0"/>
              <a:t>Dispatch another process</a:t>
            </a:r>
          </a:p>
          <a:p>
            <a:pPr lvl="1"/>
            <a:r>
              <a:rPr lang="en-GB" dirty="0"/>
              <a:t>Locate and fetch the page into a free frame, and when ready interrupt the OS</a:t>
            </a:r>
          </a:p>
          <a:p>
            <a:pPr lvl="1"/>
            <a:r>
              <a:rPr lang="en-GB" dirty="0"/>
              <a:t>OS updates the page table</a:t>
            </a:r>
          </a:p>
          <a:p>
            <a:pPr lvl="1"/>
            <a:r>
              <a:rPr lang="en-GB" dirty="0"/>
              <a:t>Unblock related process</a:t>
            </a:r>
          </a:p>
          <a:p>
            <a:r>
              <a:rPr lang="en-GB" dirty="0"/>
              <a:t>2. If not in the disk/memory,  gets harder,  use the dirty bit that records if a frame is modified </a:t>
            </a:r>
          </a:p>
          <a:p>
            <a:pPr lvl="1"/>
            <a:r>
              <a:rPr lang="en-GB" dirty="0"/>
              <a:t>Decide a frame to be swapped out</a:t>
            </a:r>
          </a:p>
          <a:p>
            <a:pPr lvl="1"/>
            <a:r>
              <a:rPr lang="en-GB" dirty="0"/>
              <a:t>Invalid the entry in the page table</a:t>
            </a:r>
          </a:p>
          <a:p>
            <a:pPr lvl="1"/>
            <a:r>
              <a:rPr lang="en-GB" dirty="0"/>
              <a:t>If dirty, write the frame back to the disk</a:t>
            </a:r>
          </a:p>
          <a:p>
            <a:pPr lvl="1"/>
            <a:r>
              <a:rPr lang="en-GB" dirty="0"/>
              <a:t>If clean, drop the page (do nothing)</a:t>
            </a:r>
          </a:p>
          <a:p>
            <a:pPr lvl="1"/>
            <a:r>
              <a:rPr lang="en-GB" dirty="0"/>
              <a:t>Allocate free frame for the new request</a:t>
            </a:r>
          </a:p>
          <a:p>
            <a:pPr lvl="1"/>
            <a:r>
              <a:rPr lang="en-GB" dirty="0"/>
              <a:t>Update the page table</a:t>
            </a:r>
          </a:p>
          <a:p>
            <a:r>
              <a:rPr lang="en-GB" dirty="0"/>
              <a:t>Resume everything</a:t>
            </a:r>
          </a:p>
        </p:txBody>
      </p:sp>
    </p:spTree>
    <p:extLst>
      <p:ext uri="{BB962C8B-B14F-4D97-AF65-F5344CB8AC3E}">
        <p14:creationId xmlns:p14="http://schemas.microsoft.com/office/powerpoint/2010/main" val="3246140544"/>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AlternateThumbnailUrl xmlns="http://schemas.microsoft.com/sharepoint/v3">
      <Url xsi:nil="true"/>
      <Description xsi:nil="true"/>
    </AlternateThumbnailUrl>
    <ImageCreateDate xmlns="http://schemas.microsoft.com/sharepoint/v3" xsi:nil="true"/>
    <Description xmlns="http://schemas.microsoft.com/sharepoint/v3" xsi:nil="true"/>
    <_dlc_DocId xmlns="f2ad5090-61a8-4b8c-ab70-68f4ff4d1933">ARM-ECM-0151353</_dlc_DocId>
    <_dlc_DocIdUrl xmlns="f2ad5090-61a8-4b8c-ab70-68f4ff4d1933">
      <Url>http://teamsites.arm.com/sites/marketing/branding/_layouts/DocIdRedir.aspx?ID=ARM-ECM-0151353</Url>
      <Description>ARM-ECM-0151353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Picture" ma:contentTypeID="0x010102005A5C1BE65173D647975D08D04557E024" ma:contentTypeVersion="3" ma:contentTypeDescription="Upload an image or a photograph." ma:contentTypeScope="" ma:versionID="4e02033e9a8407b55ee482baa8e8773d">
  <xsd:schema xmlns:xsd="http://www.w3.org/2001/XMLSchema" xmlns:xs="http://www.w3.org/2001/XMLSchema" xmlns:p="http://schemas.microsoft.com/office/2006/metadata/properties" xmlns:ns1="http://schemas.microsoft.com/sharepoint/v3" xmlns:ns2="f2ad5090-61a8-4b8c-ab70-68f4ff4d1933" targetNamespace="http://schemas.microsoft.com/office/2006/metadata/properties" ma:root="true" ma:fieldsID="56baf7bb33d679821ced92383ddba583" ns1:_="" ns2:_="">
    <xsd:import namespace="http://schemas.microsoft.com/sharepoint/v3"/>
    <xsd:import namespace="f2ad5090-61a8-4b8c-ab70-68f4ff4d193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6E82D6-7FB8-4D99-A7B6-3C5BB1D894B9}">
  <ds:schemaRefs>
    <ds:schemaRef ds:uri="http://purl.org/dc/dcmitype/"/>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terms/"/>
    <ds:schemaRef ds:uri="http://schemas.microsoft.com/sharepoint/v3"/>
    <ds:schemaRef ds:uri="http://schemas.openxmlformats.org/package/2006/metadata/core-properties"/>
    <ds:schemaRef ds:uri="f2ad5090-61a8-4b8c-ab70-68f4ff4d1933"/>
    <ds:schemaRef ds:uri="http://purl.org/dc/elements/1.1/"/>
  </ds:schemaRefs>
</ds:datastoreItem>
</file>

<file path=customXml/itemProps2.xml><?xml version="1.0" encoding="utf-8"?>
<ds:datastoreItem xmlns:ds="http://schemas.openxmlformats.org/officeDocument/2006/customXml" ds:itemID="{C8CB23D7-89E5-42FF-A5EB-008A06AB37C7}">
  <ds:schemaRefs>
    <ds:schemaRef ds:uri="http://schemas.microsoft.com/sharepoint/events"/>
  </ds:schemaRefs>
</ds:datastoreItem>
</file>

<file path=customXml/itemProps3.xml><?xml version="1.0" encoding="utf-8"?>
<ds:datastoreItem xmlns:ds="http://schemas.openxmlformats.org/officeDocument/2006/customXml" ds:itemID="{E2FEA05E-38D0-44EA-8B8D-2375FC6AA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C777C69-0744-4BF3-8514-FB149EBD22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Arm_2021</Template>
  <TotalTime>12068</TotalTime>
  <Words>3644</Words>
  <Application>Microsoft Office PowerPoint</Application>
  <PresentationFormat>Custom</PresentationFormat>
  <Paragraphs>266</Paragraphs>
  <Slides>21</Slides>
  <Notes>21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Cambria Math</vt:lpstr>
      <vt:lpstr>Wingdings</vt:lpstr>
      <vt:lpstr>Arm_PPT_Public</vt:lpstr>
      <vt:lpstr>Worksheet</vt:lpstr>
      <vt:lpstr>Virtual Memory </vt:lpstr>
      <vt:lpstr>Previous</vt:lpstr>
      <vt:lpstr>Current Presentation</vt:lpstr>
      <vt:lpstr>Memory Hierarchy</vt:lpstr>
      <vt:lpstr>Pages&gt;Frames?</vt:lpstr>
      <vt:lpstr>Virtual Memory</vt:lpstr>
      <vt:lpstr>Virtual Memory</vt:lpstr>
      <vt:lpstr>What Does (Virtual) Memory Management Do</vt:lpstr>
      <vt:lpstr>Handling a page fault</vt:lpstr>
      <vt:lpstr>Fetching and Prefetching Pages</vt:lpstr>
      <vt:lpstr>Policies for Replacing Pages</vt:lpstr>
      <vt:lpstr>FIFO Replacing</vt:lpstr>
      <vt:lpstr>LRU Replacing</vt:lpstr>
      <vt:lpstr>Clock-like Replacing</vt:lpstr>
      <vt:lpstr>Clock-like Replacing</vt:lpstr>
      <vt:lpstr>Dynamic Locality And Working Set </vt:lpstr>
      <vt:lpstr>Dynamic Locality And Working Set </vt:lpstr>
      <vt:lpstr>Working Set Model</vt:lpstr>
      <vt:lpstr>Working Set Model</vt:lpstr>
      <vt:lpstr>Virtual Memory And Multiprogramming</vt:lpstr>
      <vt:lpstr>Next</vt:lpstr>
    </vt:vector>
  </TitlesOfParts>
  <Company>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 Guan</dc:creator>
  <cp:lastModifiedBy>David Mackenzie</cp:lastModifiedBy>
  <cp:revision>408</cp:revision>
  <dcterms:created xsi:type="dcterms:W3CDTF">2014-05-28T16:14:06Z</dcterms:created>
  <dcterms:modified xsi:type="dcterms:W3CDTF">2021-10-15T13:32:56Z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0x010102005A5C1BE65173D647975D08D04557E024</vt:lpwstr>
  </property>
  <property fmtid="{D5CDD505-2E9C-101B-9397-08002B2CF9AE}" pid="3" name="_dlc_DocIdItemGuid">
    <vt:lpwstr>d0713a34-1062-48d0-aada-3b674e8d17e0</vt:lpwstr>
  </property>
  <property fmtid="{D5CDD505-2E9C-101B-9397-08002B2CF9AE}" pid="4" name="vti_description">
    <vt:lpwstr/>
  </property>
</Properties>
</file>