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5"/>
  </p:sldMasterIdLst>
  <p:notesMasterIdLst>
    <p:notesMasterId r:id="rId32"/>
  </p:notesMasterIdLst>
  <p:handoutMasterIdLst>
    <p:handoutMasterId r:id="rId33"/>
  </p:handoutMasterIdLst>
  <p:sldIdLst>
    <p:sldId id="256" r:id="rId6"/>
    <p:sldId id="386" r:id="rId7"/>
    <p:sldId id="390" r:id="rId8"/>
    <p:sldId id="387" r:id="rId9"/>
    <p:sldId id="388" r:id="rId10"/>
    <p:sldId id="389" r:id="rId11"/>
    <p:sldId id="366" r:id="rId12"/>
    <p:sldId id="369" r:id="rId13"/>
    <p:sldId id="368" r:id="rId14"/>
    <p:sldId id="370" r:id="rId15"/>
    <p:sldId id="371" r:id="rId16"/>
    <p:sldId id="372" r:id="rId17"/>
    <p:sldId id="373" r:id="rId18"/>
    <p:sldId id="374" r:id="rId19"/>
    <p:sldId id="375" r:id="rId20"/>
    <p:sldId id="376" r:id="rId21"/>
    <p:sldId id="377" r:id="rId22"/>
    <p:sldId id="379" r:id="rId23"/>
    <p:sldId id="378" r:id="rId24"/>
    <p:sldId id="380" r:id="rId25"/>
    <p:sldId id="381" r:id="rId26"/>
    <p:sldId id="382" r:id="rId27"/>
    <p:sldId id="383" r:id="rId28"/>
    <p:sldId id="384" r:id="rId29"/>
    <p:sldId id="385" r:id="rId30"/>
    <p:sldId id="320" r:id="rId31"/>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EB2C2-BADB-44C5-8837-A9CDCA6F58D6}" v="1" dt="2021-10-15T13:37:09.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75492" autoAdjust="0"/>
  </p:normalViewPr>
  <p:slideViewPr>
    <p:cSldViewPr snapToGrid="0">
      <p:cViewPr varScale="1">
        <p:scale>
          <a:sx n="86" d="100"/>
          <a:sy n="86" d="100"/>
        </p:scale>
        <p:origin x="876" y="84"/>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08AEB2C2-BADB-44C5-8837-A9CDCA6F58D6}"/>
    <pc:docChg chg="custSel modSld">
      <pc:chgData name="David Mackenzie" userId="944de8d8-28df-4070-bad7-1e42c47c4ccc" providerId="ADAL" clId="{08AEB2C2-BADB-44C5-8837-A9CDCA6F58D6}" dt="2021-10-15T13:37:21.143" v="25" actId="700"/>
      <pc:docMkLst>
        <pc:docMk/>
      </pc:docMkLst>
      <pc:sldChg chg="addSp modSp mod modClrScheme chgLayout">
        <pc:chgData name="David Mackenzie" userId="944de8d8-28df-4070-bad7-1e42c47c4ccc" providerId="ADAL" clId="{08AEB2C2-BADB-44C5-8837-A9CDCA6F58D6}" dt="2021-10-15T13:37:21.143" v="25" actId="700"/>
        <pc:sldMkLst>
          <pc:docMk/>
          <pc:sldMk cId="1550112299" sldId="256"/>
        </pc:sldMkLst>
        <pc:spChg chg="mod ord">
          <ac:chgData name="David Mackenzie" userId="944de8d8-28df-4070-bad7-1e42c47c4ccc" providerId="ADAL" clId="{08AEB2C2-BADB-44C5-8837-A9CDCA6F58D6}" dt="2021-10-15T13:37:21.143" v="25" actId="700"/>
          <ac:spMkLst>
            <pc:docMk/>
            <pc:sldMk cId="1550112299" sldId="256"/>
            <ac:spMk id="2" creationId="{00000000-0000-0000-0000-000000000000}"/>
          </ac:spMkLst>
        </pc:spChg>
        <pc:spChg chg="add mod ord">
          <ac:chgData name="David Mackenzie" userId="944de8d8-28df-4070-bad7-1e42c47c4ccc" providerId="ADAL" clId="{08AEB2C2-BADB-44C5-8837-A9CDCA6F58D6}" dt="2021-10-15T13:37:21.143" v="25" actId="700"/>
          <ac:spMkLst>
            <pc:docMk/>
            <pc:sldMk cId="1550112299" sldId="256"/>
            <ac:spMk id="3" creationId="{1C1EC794-A57A-43D9-92A4-C3BC4755597B}"/>
          </ac:spMkLst>
        </pc:spChg>
        <pc:spChg chg="add mod ord">
          <ac:chgData name="David Mackenzie" userId="944de8d8-28df-4070-bad7-1e42c47c4ccc" providerId="ADAL" clId="{08AEB2C2-BADB-44C5-8837-A9CDCA6F58D6}" dt="2021-10-15T13:37:21.143" v="25" actId="700"/>
          <ac:spMkLst>
            <pc:docMk/>
            <pc:sldMk cId="1550112299" sldId="256"/>
            <ac:spMk id="4" creationId="{03CAC070-15A0-4354-8DFF-5E8AB7769C71}"/>
          </ac:spMkLst>
        </pc:spChg>
        <pc:spChg chg="add mod ord">
          <ac:chgData name="David Mackenzie" userId="944de8d8-28df-4070-bad7-1e42c47c4ccc" providerId="ADAL" clId="{08AEB2C2-BADB-44C5-8837-A9CDCA6F58D6}" dt="2021-10-15T13:37:21.143" v="25" actId="700"/>
          <ac:spMkLst>
            <pc:docMk/>
            <pc:sldMk cId="1550112299" sldId="256"/>
            <ac:spMk id="5" creationId="{89C34A8B-80CE-429A-A07D-166BCFEB638A}"/>
          </ac:spMkLst>
        </pc:spChg>
        <pc:spChg chg="add mod ord">
          <ac:chgData name="David Mackenzie" userId="944de8d8-28df-4070-bad7-1e42c47c4ccc" providerId="ADAL" clId="{08AEB2C2-BADB-44C5-8837-A9CDCA6F58D6}" dt="2021-10-15T13:37:21.143" v="25" actId="700"/>
          <ac:spMkLst>
            <pc:docMk/>
            <pc:sldMk cId="1550112299" sldId="256"/>
            <ac:spMk id="6" creationId="{C520159F-55D2-4802-AA88-153D3D96E31D}"/>
          </ac:spMkLst>
        </pc:spChg>
      </pc:sldChg>
      <pc:sldChg chg="modSp mod">
        <pc:chgData name="David Mackenzie" userId="944de8d8-28df-4070-bad7-1e42c47c4ccc" providerId="ADAL" clId="{08AEB2C2-BADB-44C5-8837-A9CDCA6F58D6}" dt="2021-10-15T13:37:09.261" v="24" actId="27636"/>
        <pc:sldMkLst>
          <pc:docMk/>
          <pc:sldMk cId="973886811" sldId="320"/>
        </pc:sldMkLst>
        <pc:spChg chg="mod">
          <ac:chgData name="David Mackenzie" userId="944de8d8-28df-4070-bad7-1e42c47c4ccc" providerId="ADAL" clId="{08AEB2C2-BADB-44C5-8837-A9CDCA6F58D6}" dt="2021-10-15T13:37:09.093" v="0"/>
          <ac:spMkLst>
            <pc:docMk/>
            <pc:sldMk cId="973886811" sldId="320"/>
            <ac:spMk id="2" creationId="{00000000-0000-0000-0000-000000000000}"/>
          </ac:spMkLst>
        </pc:spChg>
        <pc:spChg chg="mod">
          <ac:chgData name="David Mackenzie" userId="944de8d8-28df-4070-bad7-1e42c47c4ccc" providerId="ADAL" clId="{08AEB2C2-BADB-44C5-8837-A9CDCA6F58D6}" dt="2021-10-15T13:37:09.261" v="24" actId="27636"/>
          <ac:spMkLst>
            <pc:docMk/>
            <pc:sldMk cId="973886811" sldId="320"/>
            <ac:spMk id="3" creationId="{00000000-0000-0000-0000-000000000000}"/>
          </ac:spMkLst>
        </pc:spChg>
      </pc:sldChg>
      <pc:sldChg chg="modSp mod">
        <pc:chgData name="David Mackenzie" userId="944de8d8-28df-4070-bad7-1e42c47c4ccc" providerId="ADAL" clId="{08AEB2C2-BADB-44C5-8837-A9CDCA6F58D6}" dt="2021-10-15T13:37:09.215" v="6" actId="27636"/>
        <pc:sldMkLst>
          <pc:docMk/>
          <pc:sldMk cId="2721947503" sldId="366"/>
        </pc:sldMkLst>
        <pc:spChg chg="mod">
          <ac:chgData name="David Mackenzie" userId="944de8d8-28df-4070-bad7-1e42c47c4ccc" providerId="ADAL" clId="{08AEB2C2-BADB-44C5-8837-A9CDCA6F58D6}" dt="2021-10-15T13:37:09.093" v="0"/>
          <ac:spMkLst>
            <pc:docMk/>
            <pc:sldMk cId="2721947503" sldId="366"/>
            <ac:spMk id="2" creationId="{00000000-0000-0000-0000-000000000000}"/>
          </ac:spMkLst>
        </pc:spChg>
        <pc:spChg chg="mod">
          <ac:chgData name="David Mackenzie" userId="944de8d8-28df-4070-bad7-1e42c47c4ccc" providerId="ADAL" clId="{08AEB2C2-BADB-44C5-8837-A9CDCA6F58D6}" dt="2021-10-15T13:37:09.215" v="6" actId="27636"/>
          <ac:spMkLst>
            <pc:docMk/>
            <pc:sldMk cId="2721947503" sldId="366"/>
            <ac:spMk id="3" creationId="{00000000-0000-0000-0000-000000000000}"/>
          </ac:spMkLst>
        </pc:spChg>
      </pc:sldChg>
      <pc:sldChg chg="modSp mod">
        <pc:chgData name="David Mackenzie" userId="944de8d8-28df-4070-bad7-1e42c47c4ccc" providerId="ADAL" clId="{08AEB2C2-BADB-44C5-8837-A9CDCA6F58D6}" dt="2021-10-15T13:37:09.219" v="8" actId="27636"/>
        <pc:sldMkLst>
          <pc:docMk/>
          <pc:sldMk cId="1623477679" sldId="368"/>
        </pc:sldMkLst>
        <pc:spChg chg="mod">
          <ac:chgData name="David Mackenzie" userId="944de8d8-28df-4070-bad7-1e42c47c4ccc" providerId="ADAL" clId="{08AEB2C2-BADB-44C5-8837-A9CDCA6F58D6}" dt="2021-10-15T13:37:09.219" v="8" actId="27636"/>
          <ac:spMkLst>
            <pc:docMk/>
            <pc:sldMk cId="1623477679" sldId="368"/>
            <ac:spMk id="3" creationId="{00000000-0000-0000-0000-000000000000}"/>
          </ac:spMkLst>
        </pc:spChg>
      </pc:sldChg>
      <pc:sldChg chg="modSp mod">
        <pc:chgData name="David Mackenzie" userId="944de8d8-28df-4070-bad7-1e42c47c4ccc" providerId="ADAL" clId="{08AEB2C2-BADB-44C5-8837-A9CDCA6F58D6}" dt="2021-10-15T13:37:09.217" v="7" actId="27636"/>
        <pc:sldMkLst>
          <pc:docMk/>
          <pc:sldMk cId="2344931548" sldId="369"/>
        </pc:sldMkLst>
        <pc:spChg chg="mod">
          <ac:chgData name="David Mackenzie" userId="944de8d8-28df-4070-bad7-1e42c47c4ccc" providerId="ADAL" clId="{08AEB2C2-BADB-44C5-8837-A9CDCA6F58D6}" dt="2021-10-15T13:37:09.217" v="7" actId="27636"/>
          <ac:spMkLst>
            <pc:docMk/>
            <pc:sldMk cId="2344931548" sldId="369"/>
            <ac:spMk id="330754" creationId="{00000000-0000-0000-0000-000000000000}"/>
          </ac:spMkLst>
        </pc:spChg>
      </pc:sldChg>
      <pc:sldChg chg="modSp mod">
        <pc:chgData name="David Mackenzie" userId="944de8d8-28df-4070-bad7-1e42c47c4ccc" providerId="ADAL" clId="{08AEB2C2-BADB-44C5-8837-A9CDCA6F58D6}" dt="2021-10-15T13:37:09.222" v="9" actId="27636"/>
        <pc:sldMkLst>
          <pc:docMk/>
          <pc:sldMk cId="4132134304" sldId="370"/>
        </pc:sldMkLst>
        <pc:spChg chg="mod">
          <ac:chgData name="David Mackenzie" userId="944de8d8-28df-4070-bad7-1e42c47c4ccc" providerId="ADAL" clId="{08AEB2C2-BADB-44C5-8837-A9CDCA6F58D6}" dt="2021-10-15T13:37:09.093" v="0"/>
          <ac:spMkLst>
            <pc:docMk/>
            <pc:sldMk cId="4132134304" sldId="370"/>
            <ac:spMk id="2" creationId="{00000000-0000-0000-0000-000000000000}"/>
          </ac:spMkLst>
        </pc:spChg>
        <pc:spChg chg="mod">
          <ac:chgData name="David Mackenzie" userId="944de8d8-28df-4070-bad7-1e42c47c4ccc" providerId="ADAL" clId="{08AEB2C2-BADB-44C5-8837-A9CDCA6F58D6}" dt="2021-10-15T13:37:09.222" v="9" actId="27636"/>
          <ac:spMkLst>
            <pc:docMk/>
            <pc:sldMk cId="4132134304" sldId="370"/>
            <ac:spMk id="3" creationId="{00000000-0000-0000-0000-000000000000}"/>
          </ac:spMkLst>
        </pc:spChg>
      </pc:sldChg>
      <pc:sldChg chg="modSp mod">
        <pc:chgData name="David Mackenzie" userId="944de8d8-28df-4070-bad7-1e42c47c4ccc" providerId="ADAL" clId="{08AEB2C2-BADB-44C5-8837-A9CDCA6F58D6}" dt="2021-10-15T13:37:09.225" v="10" actId="27636"/>
        <pc:sldMkLst>
          <pc:docMk/>
          <pc:sldMk cId="1321990593" sldId="371"/>
        </pc:sldMkLst>
        <pc:spChg chg="mod">
          <ac:chgData name="David Mackenzie" userId="944de8d8-28df-4070-bad7-1e42c47c4ccc" providerId="ADAL" clId="{08AEB2C2-BADB-44C5-8837-A9CDCA6F58D6}" dt="2021-10-15T13:37:09.225" v="10" actId="27636"/>
          <ac:spMkLst>
            <pc:docMk/>
            <pc:sldMk cId="1321990593" sldId="371"/>
            <ac:spMk id="3" creationId="{00000000-0000-0000-0000-000000000000}"/>
          </ac:spMkLst>
        </pc:spChg>
      </pc:sldChg>
      <pc:sldChg chg="modSp">
        <pc:chgData name="David Mackenzie" userId="944de8d8-28df-4070-bad7-1e42c47c4ccc" providerId="ADAL" clId="{08AEB2C2-BADB-44C5-8837-A9CDCA6F58D6}" dt="2021-10-15T13:37:09.093" v="0"/>
        <pc:sldMkLst>
          <pc:docMk/>
          <pc:sldMk cId="840313384" sldId="372"/>
        </pc:sldMkLst>
        <pc:spChg chg="mod">
          <ac:chgData name="David Mackenzie" userId="944de8d8-28df-4070-bad7-1e42c47c4ccc" providerId="ADAL" clId="{08AEB2C2-BADB-44C5-8837-A9CDCA6F58D6}" dt="2021-10-15T13:37:09.093" v="0"/>
          <ac:spMkLst>
            <pc:docMk/>
            <pc:sldMk cId="840313384" sldId="372"/>
            <ac:spMk id="4" creationId="{00000000-0000-0000-0000-000000000000}"/>
          </ac:spMkLst>
        </pc:spChg>
        <pc:spChg chg="mod">
          <ac:chgData name="David Mackenzie" userId="944de8d8-28df-4070-bad7-1e42c47c4ccc" providerId="ADAL" clId="{08AEB2C2-BADB-44C5-8837-A9CDCA6F58D6}" dt="2021-10-15T13:37:09.093" v="0"/>
          <ac:spMkLst>
            <pc:docMk/>
            <pc:sldMk cId="840313384" sldId="372"/>
            <ac:spMk id="6" creationId="{00000000-0000-0000-0000-000000000000}"/>
          </ac:spMkLst>
        </pc:spChg>
      </pc:sldChg>
      <pc:sldChg chg="modSp mod">
        <pc:chgData name="David Mackenzie" userId="944de8d8-28df-4070-bad7-1e42c47c4ccc" providerId="ADAL" clId="{08AEB2C2-BADB-44C5-8837-A9CDCA6F58D6}" dt="2021-10-15T13:37:09.229" v="11" actId="27636"/>
        <pc:sldMkLst>
          <pc:docMk/>
          <pc:sldMk cId="2658247556" sldId="373"/>
        </pc:sldMkLst>
        <pc:spChg chg="mod">
          <ac:chgData name="David Mackenzie" userId="944de8d8-28df-4070-bad7-1e42c47c4ccc" providerId="ADAL" clId="{08AEB2C2-BADB-44C5-8837-A9CDCA6F58D6}" dt="2021-10-15T13:37:09.229" v="11" actId="27636"/>
          <ac:spMkLst>
            <pc:docMk/>
            <pc:sldMk cId="2658247556" sldId="373"/>
            <ac:spMk id="3" creationId="{00000000-0000-0000-0000-000000000000}"/>
          </ac:spMkLst>
        </pc:spChg>
      </pc:sldChg>
      <pc:sldChg chg="modSp mod">
        <pc:chgData name="David Mackenzie" userId="944de8d8-28df-4070-bad7-1e42c47c4ccc" providerId="ADAL" clId="{08AEB2C2-BADB-44C5-8837-A9CDCA6F58D6}" dt="2021-10-15T13:37:09.231" v="12" actId="27636"/>
        <pc:sldMkLst>
          <pc:docMk/>
          <pc:sldMk cId="3586383374" sldId="374"/>
        </pc:sldMkLst>
        <pc:spChg chg="mod">
          <ac:chgData name="David Mackenzie" userId="944de8d8-28df-4070-bad7-1e42c47c4ccc" providerId="ADAL" clId="{08AEB2C2-BADB-44C5-8837-A9CDCA6F58D6}" dt="2021-10-15T13:37:09.093" v="0"/>
          <ac:spMkLst>
            <pc:docMk/>
            <pc:sldMk cId="3586383374" sldId="374"/>
            <ac:spMk id="2" creationId="{00000000-0000-0000-0000-000000000000}"/>
          </ac:spMkLst>
        </pc:spChg>
        <pc:spChg chg="mod">
          <ac:chgData name="David Mackenzie" userId="944de8d8-28df-4070-bad7-1e42c47c4ccc" providerId="ADAL" clId="{08AEB2C2-BADB-44C5-8837-A9CDCA6F58D6}" dt="2021-10-15T13:37:09.231" v="12" actId="27636"/>
          <ac:spMkLst>
            <pc:docMk/>
            <pc:sldMk cId="3586383374" sldId="374"/>
            <ac:spMk id="3" creationId="{00000000-0000-0000-0000-000000000000}"/>
          </ac:spMkLst>
        </pc:spChg>
      </pc:sldChg>
      <pc:sldChg chg="modSp mod">
        <pc:chgData name="David Mackenzie" userId="944de8d8-28df-4070-bad7-1e42c47c4ccc" providerId="ADAL" clId="{08AEB2C2-BADB-44C5-8837-A9CDCA6F58D6}" dt="2021-10-15T13:37:09.233" v="13" actId="27636"/>
        <pc:sldMkLst>
          <pc:docMk/>
          <pc:sldMk cId="2247595860" sldId="375"/>
        </pc:sldMkLst>
        <pc:spChg chg="mod">
          <ac:chgData name="David Mackenzie" userId="944de8d8-28df-4070-bad7-1e42c47c4ccc" providerId="ADAL" clId="{08AEB2C2-BADB-44C5-8837-A9CDCA6F58D6}" dt="2021-10-15T13:37:09.233" v="13" actId="27636"/>
          <ac:spMkLst>
            <pc:docMk/>
            <pc:sldMk cId="2247595860" sldId="375"/>
            <ac:spMk id="3" creationId="{00000000-0000-0000-0000-000000000000}"/>
          </ac:spMkLst>
        </pc:spChg>
      </pc:sldChg>
      <pc:sldChg chg="modSp mod">
        <pc:chgData name="David Mackenzie" userId="944de8d8-28df-4070-bad7-1e42c47c4ccc" providerId="ADAL" clId="{08AEB2C2-BADB-44C5-8837-A9CDCA6F58D6}" dt="2021-10-15T13:37:09.235" v="14" actId="27636"/>
        <pc:sldMkLst>
          <pc:docMk/>
          <pc:sldMk cId="370836124" sldId="376"/>
        </pc:sldMkLst>
        <pc:spChg chg="mod">
          <ac:chgData name="David Mackenzie" userId="944de8d8-28df-4070-bad7-1e42c47c4ccc" providerId="ADAL" clId="{08AEB2C2-BADB-44C5-8837-A9CDCA6F58D6}" dt="2021-10-15T13:37:09.235" v="14" actId="27636"/>
          <ac:spMkLst>
            <pc:docMk/>
            <pc:sldMk cId="370836124" sldId="376"/>
            <ac:spMk id="3" creationId="{00000000-0000-0000-0000-000000000000}"/>
          </ac:spMkLst>
        </pc:spChg>
      </pc:sldChg>
      <pc:sldChg chg="modSp mod">
        <pc:chgData name="David Mackenzie" userId="944de8d8-28df-4070-bad7-1e42c47c4ccc" providerId="ADAL" clId="{08AEB2C2-BADB-44C5-8837-A9CDCA6F58D6}" dt="2021-10-15T13:37:09.240" v="15" actId="27636"/>
        <pc:sldMkLst>
          <pc:docMk/>
          <pc:sldMk cId="3907910732" sldId="377"/>
        </pc:sldMkLst>
        <pc:spChg chg="mod">
          <ac:chgData name="David Mackenzie" userId="944de8d8-28df-4070-bad7-1e42c47c4ccc" providerId="ADAL" clId="{08AEB2C2-BADB-44C5-8837-A9CDCA6F58D6}" dt="2021-10-15T13:37:09.240" v="15" actId="27636"/>
          <ac:spMkLst>
            <pc:docMk/>
            <pc:sldMk cId="3907910732" sldId="377"/>
            <ac:spMk id="3" creationId="{00000000-0000-0000-0000-000000000000}"/>
          </ac:spMkLst>
        </pc:spChg>
      </pc:sldChg>
      <pc:sldChg chg="modSp mod">
        <pc:chgData name="David Mackenzie" userId="944de8d8-28df-4070-bad7-1e42c47c4ccc" providerId="ADAL" clId="{08AEB2C2-BADB-44C5-8837-A9CDCA6F58D6}" dt="2021-10-15T13:37:09.245" v="17" actId="27636"/>
        <pc:sldMkLst>
          <pc:docMk/>
          <pc:sldMk cId="1018915602" sldId="378"/>
        </pc:sldMkLst>
        <pc:spChg chg="mod">
          <ac:chgData name="David Mackenzie" userId="944de8d8-28df-4070-bad7-1e42c47c4ccc" providerId="ADAL" clId="{08AEB2C2-BADB-44C5-8837-A9CDCA6F58D6}" dt="2021-10-15T13:37:09.245" v="17" actId="27636"/>
          <ac:spMkLst>
            <pc:docMk/>
            <pc:sldMk cId="1018915602" sldId="378"/>
            <ac:spMk id="3" creationId="{00000000-0000-0000-0000-000000000000}"/>
          </ac:spMkLst>
        </pc:spChg>
      </pc:sldChg>
      <pc:sldChg chg="modSp mod">
        <pc:chgData name="David Mackenzie" userId="944de8d8-28df-4070-bad7-1e42c47c4ccc" providerId="ADAL" clId="{08AEB2C2-BADB-44C5-8837-A9CDCA6F58D6}" dt="2021-10-15T13:37:09.243" v="16" actId="27636"/>
        <pc:sldMkLst>
          <pc:docMk/>
          <pc:sldMk cId="2718618911" sldId="379"/>
        </pc:sldMkLst>
        <pc:spChg chg="mod">
          <ac:chgData name="David Mackenzie" userId="944de8d8-28df-4070-bad7-1e42c47c4ccc" providerId="ADAL" clId="{08AEB2C2-BADB-44C5-8837-A9CDCA6F58D6}" dt="2021-10-15T13:37:09.243" v="16" actId="27636"/>
          <ac:spMkLst>
            <pc:docMk/>
            <pc:sldMk cId="2718618911" sldId="379"/>
            <ac:spMk id="3" creationId="{00000000-0000-0000-0000-000000000000}"/>
          </ac:spMkLst>
        </pc:spChg>
      </pc:sldChg>
      <pc:sldChg chg="modSp mod">
        <pc:chgData name="David Mackenzie" userId="944de8d8-28df-4070-bad7-1e42c47c4ccc" providerId="ADAL" clId="{08AEB2C2-BADB-44C5-8837-A9CDCA6F58D6}" dt="2021-10-15T13:37:09.247" v="18" actId="27636"/>
        <pc:sldMkLst>
          <pc:docMk/>
          <pc:sldMk cId="720744798" sldId="380"/>
        </pc:sldMkLst>
        <pc:spChg chg="mod">
          <ac:chgData name="David Mackenzie" userId="944de8d8-28df-4070-bad7-1e42c47c4ccc" providerId="ADAL" clId="{08AEB2C2-BADB-44C5-8837-A9CDCA6F58D6}" dt="2021-10-15T13:37:09.247" v="18" actId="27636"/>
          <ac:spMkLst>
            <pc:docMk/>
            <pc:sldMk cId="720744798" sldId="380"/>
            <ac:spMk id="3" creationId="{00000000-0000-0000-0000-000000000000}"/>
          </ac:spMkLst>
        </pc:spChg>
      </pc:sldChg>
      <pc:sldChg chg="modSp mod">
        <pc:chgData name="David Mackenzie" userId="944de8d8-28df-4070-bad7-1e42c47c4ccc" providerId="ADAL" clId="{08AEB2C2-BADB-44C5-8837-A9CDCA6F58D6}" dt="2021-10-15T13:37:09.249" v="19" actId="27636"/>
        <pc:sldMkLst>
          <pc:docMk/>
          <pc:sldMk cId="2429529697" sldId="381"/>
        </pc:sldMkLst>
        <pc:spChg chg="mod">
          <ac:chgData name="David Mackenzie" userId="944de8d8-28df-4070-bad7-1e42c47c4ccc" providerId="ADAL" clId="{08AEB2C2-BADB-44C5-8837-A9CDCA6F58D6}" dt="2021-10-15T13:37:09.249" v="19" actId="27636"/>
          <ac:spMkLst>
            <pc:docMk/>
            <pc:sldMk cId="2429529697" sldId="381"/>
            <ac:spMk id="3" creationId="{00000000-0000-0000-0000-000000000000}"/>
          </ac:spMkLst>
        </pc:spChg>
      </pc:sldChg>
      <pc:sldChg chg="modSp mod">
        <pc:chgData name="David Mackenzie" userId="944de8d8-28df-4070-bad7-1e42c47c4ccc" providerId="ADAL" clId="{08AEB2C2-BADB-44C5-8837-A9CDCA6F58D6}" dt="2021-10-15T13:37:09.251" v="20" actId="27636"/>
        <pc:sldMkLst>
          <pc:docMk/>
          <pc:sldMk cId="2050863138" sldId="382"/>
        </pc:sldMkLst>
        <pc:spChg chg="mod">
          <ac:chgData name="David Mackenzie" userId="944de8d8-28df-4070-bad7-1e42c47c4ccc" providerId="ADAL" clId="{08AEB2C2-BADB-44C5-8837-A9CDCA6F58D6}" dt="2021-10-15T13:37:09.251" v="20" actId="27636"/>
          <ac:spMkLst>
            <pc:docMk/>
            <pc:sldMk cId="2050863138" sldId="382"/>
            <ac:spMk id="3" creationId="{00000000-0000-0000-0000-000000000000}"/>
          </ac:spMkLst>
        </pc:spChg>
      </pc:sldChg>
      <pc:sldChg chg="modSp mod">
        <pc:chgData name="David Mackenzie" userId="944de8d8-28df-4070-bad7-1e42c47c4ccc" providerId="ADAL" clId="{08AEB2C2-BADB-44C5-8837-A9CDCA6F58D6}" dt="2021-10-15T13:37:09.254" v="21" actId="27636"/>
        <pc:sldMkLst>
          <pc:docMk/>
          <pc:sldMk cId="651128106" sldId="383"/>
        </pc:sldMkLst>
        <pc:spChg chg="mod">
          <ac:chgData name="David Mackenzie" userId="944de8d8-28df-4070-bad7-1e42c47c4ccc" providerId="ADAL" clId="{08AEB2C2-BADB-44C5-8837-A9CDCA6F58D6}" dt="2021-10-15T13:37:09.254" v="21" actId="27636"/>
          <ac:spMkLst>
            <pc:docMk/>
            <pc:sldMk cId="651128106" sldId="383"/>
            <ac:spMk id="3" creationId="{00000000-0000-0000-0000-000000000000}"/>
          </ac:spMkLst>
        </pc:spChg>
      </pc:sldChg>
      <pc:sldChg chg="modSp mod">
        <pc:chgData name="David Mackenzie" userId="944de8d8-28df-4070-bad7-1e42c47c4ccc" providerId="ADAL" clId="{08AEB2C2-BADB-44C5-8837-A9CDCA6F58D6}" dt="2021-10-15T13:37:09.257" v="22" actId="27636"/>
        <pc:sldMkLst>
          <pc:docMk/>
          <pc:sldMk cId="401110338" sldId="384"/>
        </pc:sldMkLst>
        <pc:spChg chg="mod">
          <ac:chgData name="David Mackenzie" userId="944de8d8-28df-4070-bad7-1e42c47c4ccc" providerId="ADAL" clId="{08AEB2C2-BADB-44C5-8837-A9CDCA6F58D6}" dt="2021-10-15T13:37:09.257" v="22" actId="27636"/>
          <ac:spMkLst>
            <pc:docMk/>
            <pc:sldMk cId="401110338" sldId="384"/>
            <ac:spMk id="3" creationId="{00000000-0000-0000-0000-000000000000}"/>
          </ac:spMkLst>
        </pc:spChg>
      </pc:sldChg>
      <pc:sldChg chg="modSp mod">
        <pc:chgData name="David Mackenzie" userId="944de8d8-28df-4070-bad7-1e42c47c4ccc" providerId="ADAL" clId="{08AEB2C2-BADB-44C5-8837-A9CDCA6F58D6}" dt="2021-10-15T13:37:09.259" v="23" actId="27636"/>
        <pc:sldMkLst>
          <pc:docMk/>
          <pc:sldMk cId="818116281" sldId="385"/>
        </pc:sldMkLst>
        <pc:spChg chg="mod">
          <ac:chgData name="David Mackenzie" userId="944de8d8-28df-4070-bad7-1e42c47c4ccc" providerId="ADAL" clId="{08AEB2C2-BADB-44C5-8837-A9CDCA6F58D6}" dt="2021-10-15T13:37:09.259" v="23" actId="27636"/>
          <ac:spMkLst>
            <pc:docMk/>
            <pc:sldMk cId="818116281" sldId="385"/>
            <ac:spMk id="3" creationId="{00000000-0000-0000-0000-000000000000}"/>
          </ac:spMkLst>
        </pc:spChg>
      </pc:sldChg>
      <pc:sldChg chg="modSp mod">
        <pc:chgData name="David Mackenzie" userId="944de8d8-28df-4070-bad7-1e42c47c4ccc" providerId="ADAL" clId="{08AEB2C2-BADB-44C5-8837-A9CDCA6F58D6}" dt="2021-10-15T13:37:09.202" v="1" actId="27636"/>
        <pc:sldMkLst>
          <pc:docMk/>
          <pc:sldMk cId="443227416" sldId="386"/>
        </pc:sldMkLst>
        <pc:spChg chg="mod">
          <ac:chgData name="David Mackenzie" userId="944de8d8-28df-4070-bad7-1e42c47c4ccc" providerId="ADAL" clId="{08AEB2C2-BADB-44C5-8837-A9CDCA6F58D6}" dt="2021-10-15T13:37:09.202" v="1" actId="27636"/>
          <ac:spMkLst>
            <pc:docMk/>
            <pc:sldMk cId="443227416" sldId="386"/>
            <ac:spMk id="3" creationId="{00000000-0000-0000-0000-000000000000}"/>
          </ac:spMkLst>
        </pc:spChg>
      </pc:sldChg>
      <pc:sldChg chg="modSp mod">
        <pc:chgData name="David Mackenzie" userId="944de8d8-28df-4070-bad7-1e42c47c4ccc" providerId="ADAL" clId="{08AEB2C2-BADB-44C5-8837-A9CDCA6F58D6}" dt="2021-10-15T13:37:09.209" v="3" actId="27636"/>
        <pc:sldMkLst>
          <pc:docMk/>
          <pc:sldMk cId="715506303" sldId="387"/>
        </pc:sldMkLst>
        <pc:spChg chg="mod">
          <ac:chgData name="David Mackenzie" userId="944de8d8-28df-4070-bad7-1e42c47c4ccc" providerId="ADAL" clId="{08AEB2C2-BADB-44C5-8837-A9CDCA6F58D6}" dt="2021-10-15T13:37:09.209" v="3" actId="27636"/>
          <ac:spMkLst>
            <pc:docMk/>
            <pc:sldMk cId="715506303" sldId="387"/>
            <ac:spMk id="3" creationId="{00000000-0000-0000-0000-000000000000}"/>
          </ac:spMkLst>
        </pc:spChg>
      </pc:sldChg>
      <pc:sldChg chg="modSp mod">
        <pc:chgData name="David Mackenzie" userId="944de8d8-28df-4070-bad7-1e42c47c4ccc" providerId="ADAL" clId="{08AEB2C2-BADB-44C5-8837-A9CDCA6F58D6}" dt="2021-10-15T13:37:09.211" v="4" actId="27636"/>
        <pc:sldMkLst>
          <pc:docMk/>
          <pc:sldMk cId="2087768024" sldId="388"/>
        </pc:sldMkLst>
        <pc:spChg chg="mod">
          <ac:chgData name="David Mackenzie" userId="944de8d8-28df-4070-bad7-1e42c47c4ccc" providerId="ADAL" clId="{08AEB2C2-BADB-44C5-8837-A9CDCA6F58D6}" dt="2021-10-15T13:37:09.211" v="4" actId="27636"/>
          <ac:spMkLst>
            <pc:docMk/>
            <pc:sldMk cId="2087768024" sldId="388"/>
            <ac:spMk id="3" creationId="{00000000-0000-0000-0000-000000000000}"/>
          </ac:spMkLst>
        </pc:spChg>
      </pc:sldChg>
      <pc:sldChg chg="modSp mod">
        <pc:chgData name="David Mackenzie" userId="944de8d8-28df-4070-bad7-1e42c47c4ccc" providerId="ADAL" clId="{08AEB2C2-BADB-44C5-8837-A9CDCA6F58D6}" dt="2021-10-15T13:37:09.213" v="5" actId="27636"/>
        <pc:sldMkLst>
          <pc:docMk/>
          <pc:sldMk cId="2967462557" sldId="389"/>
        </pc:sldMkLst>
        <pc:spChg chg="mod">
          <ac:chgData name="David Mackenzie" userId="944de8d8-28df-4070-bad7-1e42c47c4ccc" providerId="ADAL" clId="{08AEB2C2-BADB-44C5-8837-A9CDCA6F58D6}" dt="2021-10-15T13:37:09.213" v="5" actId="27636"/>
          <ac:spMkLst>
            <pc:docMk/>
            <pc:sldMk cId="2967462557" sldId="389"/>
            <ac:spMk id="3" creationId="{00000000-0000-0000-0000-000000000000}"/>
          </ac:spMkLst>
        </pc:spChg>
      </pc:sldChg>
      <pc:sldChg chg="modSp mod">
        <pc:chgData name="David Mackenzie" userId="944de8d8-28df-4070-bad7-1e42c47c4ccc" providerId="ADAL" clId="{08AEB2C2-BADB-44C5-8837-A9CDCA6F58D6}" dt="2021-10-15T13:37:09.205" v="2" actId="27636"/>
        <pc:sldMkLst>
          <pc:docMk/>
          <pc:sldMk cId="3484908722" sldId="390"/>
        </pc:sldMkLst>
        <pc:spChg chg="mod">
          <ac:chgData name="David Mackenzie" userId="944de8d8-28df-4070-bad7-1e42c47c4ccc" providerId="ADAL" clId="{08AEB2C2-BADB-44C5-8837-A9CDCA6F58D6}" dt="2021-10-15T13:37:09.205" v="2" actId="27636"/>
          <ac:spMkLst>
            <pc:docMk/>
            <pc:sldMk cId="3484908722" sldId="39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Earliest Deadline First (EDF)</a:t>
            </a:r>
            <a:r>
              <a:rPr lang="en-GB" baseline="0" dirty="0"/>
              <a:t> runs the task with the earliest deadline first. It is a dynamic approach and decided during the running of tasks.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230728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although</a:t>
            </a:r>
            <a:r>
              <a:rPr lang="en-GB" baseline="0" dirty="0"/>
              <a:t> the utilization is below 100%, P3 will miss the deadline in the second period!  </a:t>
            </a:r>
          </a:p>
          <a:p>
            <a:r>
              <a:rPr lang="en-GB" baseline="0" dirty="0"/>
              <a:t>But total utilization is equal to the sum (execution time/period). In this example: Total utilization = ( 1/8) + (1/9) + (9/12) = 0.986.  Utilization value is not below 0.7796 the U max for 3 tasks. Hence these 3 tasks are not RM schedulable.</a:t>
            </a:r>
          </a:p>
          <a:p>
            <a:r>
              <a:rPr lang="en-GB" baseline="0" dirty="0"/>
              <a:t>Deadline monotonic includes RM, dispatch the task with least </a:t>
            </a:r>
            <a:r>
              <a:rPr lang="en-US" sz="1200" dirty="0"/>
              <a:t>time from release to deadline.</a:t>
            </a:r>
            <a:endParaRPr lang="en-GB" baseline="0"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252393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RM and DM (Rate Monotonic</a:t>
            </a:r>
            <a:r>
              <a:rPr lang="en-GB" baseline="0" dirty="0"/>
              <a:t> and Dead Line Monotonic) are static priority algorithms. Tasks are given priority depending on some criteria (in RM: the task with shortest period has the highest priority).</a:t>
            </a:r>
          </a:p>
          <a:p>
            <a:r>
              <a:rPr lang="en-GB" dirty="0"/>
              <a:t>The total utilization</a:t>
            </a:r>
            <a:r>
              <a:rPr lang="en-GB" baseline="0" dirty="0"/>
              <a:t> of the processor under RM is limited for large number of tasks to 69%.</a:t>
            </a:r>
          </a:p>
          <a:p>
            <a:endParaRPr lang="en-GB" baseline="0" dirty="0"/>
          </a:p>
          <a:p>
            <a:r>
              <a:rPr lang="en-GB" baseline="0" dirty="0"/>
              <a:t>EDF – The Earliest Deadline First algorithm is a dynamic priority algorithm. Task’s priorities change when approaching the deadline. The total utilization of the processor for this scheme can be up-to 100%.</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86237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assumptions for RM and EDF algorithms</a:t>
            </a:r>
            <a:r>
              <a:rPr lang="en-GB" baseline="0" dirty="0"/>
              <a:t> are:</a:t>
            </a:r>
          </a:p>
          <a:p>
            <a:pPr marL="171450" indent="-171450">
              <a:buFont typeface="Arial" panose="020B0604020202020204" pitchFamily="34" charset="0"/>
              <a:buChar char="•"/>
            </a:pPr>
            <a:r>
              <a:rPr lang="en-GB" baseline="0" dirty="0"/>
              <a:t>Tasks are periodic</a:t>
            </a:r>
          </a:p>
          <a:p>
            <a:pPr marL="171450" indent="-171450">
              <a:buFont typeface="Arial" panose="020B0604020202020204" pitchFamily="34" charset="0"/>
              <a:buChar char="•"/>
            </a:pPr>
            <a:r>
              <a:rPr lang="en-GB" baseline="0" dirty="0"/>
              <a:t>Single CPU is available</a:t>
            </a:r>
          </a:p>
          <a:p>
            <a:pPr marL="171450" indent="-171450">
              <a:buFont typeface="Arial" panose="020B0604020202020204" pitchFamily="34" charset="0"/>
              <a:buChar char="•"/>
            </a:pPr>
            <a:r>
              <a:rPr lang="en-GB" baseline="0" dirty="0"/>
              <a:t>Context switching time is zero </a:t>
            </a:r>
          </a:p>
          <a:p>
            <a:pPr marL="171450" indent="-171450">
              <a:buFont typeface="Arial" panose="020B0604020202020204" pitchFamily="34" charset="0"/>
              <a:buChar char="•"/>
            </a:pPr>
            <a:endParaRPr lang="en-GB" baseline="0" dirty="0"/>
          </a:p>
          <a:p>
            <a:r>
              <a:rPr lang="en-GB" baseline="0" dirty="0"/>
              <a:t>The task execution time is known and it is fixed value. In reality, the execution time may vary between minimum and worst case value. If we assume the execution time is the Worst case time and assign the tasks as per RM, </a:t>
            </a:r>
          </a:p>
          <a:p>
            <a:r>
              <a:rPr lang="en-GB" baseline="0" dirty="0"/>
              <a:t>(if RM schedulable), all the tasks will meet the deadline. But, when the execution time is average or minimum, the processor will have more free time.</a:t>
            </a:r>
          </a:p>
          <a:p>
            <a:endParaRPr lang="en-GB" baseline="0" dirty="0"/>
          </a:p>
          <a:p>
            <a:r>
              <a:rPr lang="en-GB" baseline="0" dirty="0"/>
              <a:t>We assume also that the tasks are independent of each other. Results of one task are not needed for another task. (if this is the case, both the tasks can be made as one big single task and scheduling can be done).</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34910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Tasks</a:t>
            </a:r>
            <a:r>
              <a:rPr lang="en-GB" baseline="0" dirty="0"/>
              <a:t> may have a priority. A high priority task will pre-empt the low priority task. But if a low priority task is in a critical section, it may not be pre-empted. This can cause special handling.</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59987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r>
              <a:rPr lang="en-GB" baseline="0" dirty="0"/>
              <a:t> here apply mutex to guarantee exclusive access to a critical section.</a:t>
            </a:r>
          </a:p>
          <a:p>
            <a:r>
              <a:rPr lang="en-GB" baseline="0" dirty="0"/>
              <a:t>A low priority task can block a high priority task if it is executing a critical section. This is called Priority Inversion.</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135036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task is in a critical section, it can not be pre-empted. In the slide, task 3 and task 2 are blocked since task 1 is executing in the critical section.</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168746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RTOS including RTX, the priority of low priority task (if it blocks high priority task) is increased to the highest priority of tasks blocked by it.</a:t>
            </a:r>
          </a:p>
          <a:p>
            <a:r>
              <a:rPr lang="en-GB" dirty="0"/>
              <a:t>It</a:t>
            </a:r>
            <a:r>
              <a:rPr lang="en-GB" baseline="0" dirty="0"/>
              <a:t> then</a:t>
            </a:r>
            <a:r>
              <a:rPr lang="en-GB" dirty="0"/>
              <a:t> resumes its original priority when it exits the critical section. This is called Priority Inheritance.</a:t>
            </a:r>
            <a:endParaRPr lang="en-US"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276013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above figure, task 1 has a lower priority. Task 3 has the highest priority. But, if task 1 grabs the critical resource “A”, and if task 2 needs A, then it is blocked though it has higher priority. Since this happened, as per the priority inheritance principle, task 1 gets the priority of task 2. At present you can think that task 1 and 2 are in FIFO (because they both have the same priority. Since task 1 entered the FIFO queue, it will continue).</a:t>
            </a:r>
          </a:p>
          <a:p>
            <a:r>
              <a:rPr lang="en-GB" baseline="0" dirty="0"/>
              <a:t>After task 1 releases A,  its priority comes down to original value.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297862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are two critical</a:t>
            </a:r>
            <a:r>
              <a:rPr lang="en-GB" baseline="0" dirty="0"/>
              <a:t> shared resources, priority inheritance will not solve the problem, it will lead to a dead-lock problem.</a:t>
            </a:r>
          </a:p>
          <a:p>
            <a:r>
              <a:rPr lang="en-GB" baseline="0" dirty="0"/>
              <a:t>Task 1 has critical resource A and task 2 has critical resource B. Next, task 1 needs B and task 2 needs A. This is where dead-lock occurs.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a:p>
        </p:txBody>
      </p:sp>
    </p:spTree>
    <p:extLst>
      <p:ext uri="{BB962C8B-B14F-4D97-AF65-F5344CB8AC3E}">
        <p14:creationId xmlns:p14="http://schemas.microsoft.com/office/powerpoint/2010/main" val="394569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a:t>
            </a:r>
            <a:r>
              <a:rPr lang="en-US" baseline="0" dirty="0"/>
              <a:t> we will look at RTX Scheduling and Advanced Scheduling algorithms like EDF, RM.</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270536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task 2 requests</a:t>
            </a:r>
            <a:r>
              <a:rPr lang="en-GB" baseline="0" dirty="0"/>
              <a:t> B, it is rejected as task 1 is accessing A and PC(A) is max(T1,T2)=T2 and task 2 does not have a priority larger than its own priority. So task 1 continues (with priority of t2 as task 2 is blocked by it) and can request B as other tasks are not accessing any critical section (no priority ceiling). After task 1 releases A and B, its priority resumes and task 2 can carry on as all priority ceilings are removed. </a:t>
            </a:r>
          </a:p>
          <a:p>
            <a:endParaRPr lang="en-GB" baseline="0" dirty="0"/>
          </a:p>
          <a:p>
            <a:r>
              <a:rPr lang="en-GB" dirty="0"/>
              <a:t>Here</a:t>
            </a:r>
            <a:r>
              <a:rPr lang="en-GB" baseline="0" dirty="0"/>
              <a:t> </a:t>
            </a:r>
            <a:r>
              <a:rPr lang="en-GB" dirty="0"/>
              <a:t>each resource is assigned a priority ceiling, which is a priority equal to the highest priority of any task which may request</a:t>
            </a:r>
            <a:r>
              <a:rPr lang="en-GB" baseline="0" dirty="0"/>
              <a:t> </a:t>
            </a:r>
            <a:r>
              <a:rPr lang="en-GB" dirty="0"/>
              <a:t>the resource. </a:t>
            </a:r>
          </a:p>
          <a:p>
            <a:r>
              <a:rPr lang="en-GB" dirty="0"/>
              <a:t>This solves the deadlock</a:t>
            </a:r>
            <a:r>
              <a:rPr lang="en-GB" baseline="0" dirty="0"/>
              <a:t> and prevents circular wait. It is a</a:t>
            </a:r>
            <a:r>
              <a:rPr lang="en-GB" dirty="0"/>
              <a:t> dynamic priority scheduling</a:t>
            </a:r>
            <a:r>
              <a:rPr lang="en-GB" baseline="0" dirty="0"/>
              <a:t> technique, but this is not implemented in RTX.</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a:p>
        </p:txBody>
      </p:sp>
    </p:spTree>
    <p:extLst>
      <p:ext uri="{BB962C8B-B14F-4D97-AF65-F5344CB8AC3E}">
        <p14:creationId xmlns:p14="http://schemas.microsoft.com/office/powerpoint/2010/main" val="136152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RTX</a:t>
            </a:r>
            <a:r>
              <a:rPr lang="en-GB" baseline="0" dirty="0"/>
              <a:t> mutex will be introduced in the next module.</a:t>
            </a:r>
          </a:p>
          <a:p>
            <a:endParaRPr lang="en-US" dirty="0"/>
          </a:p>
          <a:p>
            <a:r>
              <a:rPr lang="en-GB" dirty="0"/>
              <a:t>RTX supports priority scheduling and applies priority inheritance policy with </a:t>
            </a:r>
            <a:r>
              <a:rPr lang="en-GB" dirty="0" err="1"/>
              <a:t>mutexes</a:t>
            </a:r>
            <a:r>
              <a:rPr lang="en-GB" dirty="0"/>
              <a:t>.</a:t>
            </a:r>
          </a:p>
          <a:p>
            <a:r>
              <a:rPr lang="en-GB" dirty="0"/>
              <a:t>Possible to alter the priority of a task after creation.</a:t>
            </a:r>
          </a:p>
          <a:p>
            <a:r>
              <a:rPr lang="en-GB" dirty="0"/>
              <a:t>Higher number, higher priority, from 0 to 255</a:t>
            </a:r>
          </a:p>
          <a:p>
            <a:pPr lvl="1"/>
            <a:r>
              <a:rPr lang="en-GB" dirty="0"/>
              <a:t>A FIFO queue for each priority</a:t>
            </a:r>
          </a:p>
          <a:p>
            <a:endParaRPr lang="en-US" dirty="0"/>
          </a:p>
          <a:p>
            <a:r>
              <a:rPr lang="en-US" dirty="0"/>
              <a:t>The figure in the</a:t>
            </a:r>
            <a:r>
              <a:rPr lang="en-US" baseline="0" dirty="0"/>
              <a:t> slide shows the priority. From priority low to high: Idle task, Round Robin Tasks, High Priority background task, IRQ (interrupt request tasks), </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223440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deadlines into consideration is always a challenge for</a:t>
            </a:r>
            <a:r>
              <a:rPr lang="en-GB" baseline="0" dirty="0"/>
              <a:t> operating system</a:t>
            </a:r>
            <a:r>
              <a:rPr lang="en-GB" dirty="0"/>
              <a:t> design.</a:t>
            </a:r>
          </a:p>
          <a:p>
            <a:endParaRPr lang="en-GB" dirty="0"/>
          </a:p>
          <a:p>
            <a:r>
              <a:rPr lang="en-GB" dirty="0"/>
              <a:t>RTX scheduling options:</a:t>
            </a:r>
          </a:p>
          <a:p>
            <a:pPr marL="171450" indent="-171450">
              <a:buFont typeface="Arial" panose="020B0604020202020204" pitchFamily="34" charset="0"/>
              <a:buChar char="•"/>
            </a:pPr>
            <a:r>
              <a:rPr lang="en-GB" dirty="0"/>
              <a:t>Pre-emptive scheduling with a different priority for each task.</a:t>
            </a:r>
            <a:r>
              <a:rPr lang="en-GB" baseline="0" dirty="0"/>
              <a:t> </a:t>
            </a:r>
            <a:r>
              <a:rPr lang="en-GB" dirty="0"/>
              <a:t>Sometimes the OS can pre-empt a</a:t>
            </a:r>
            <a:r>
              <a:rPr lang="en-GB" baseline="0" dirty="0"/>
              <a:t> task.</a:t>
            </a:r>
          </a:p>
          <a:p>
            <a:pPr marL="171450" indent="-171450">
              <a:buFont typeface="Arial" panose="020B0604020202020204" pitchFamily="34" charset="0"/>
              <a:buChar char="•"/>
            </a:pPr>
            <a:r>
              <a:rPr lang="en-GB" baseline="0" dirty="0"/>
              <a:t>Round robin scheduling: All tasks have the same priority. Each task will run for a short fixed period of time. This quantum can be fixed by RTX </a:t>
            </a:r>
            <a:r>
              <a:rPr lang="en-GB" baseline="0" dirty="0" err="1"/>
              <a:t>Conf</a:t>
            </a:r>
            <a:r>
              <a:rPr lang="en-GB" baseline="0" dirty="0"/>
              <a:t> </a:t>
            </a:r>
            <a:r>
              <a:rPr lang="en-GB" baseline="0" dirty="0" err="1"/>
              <a:t>CM.c</a:t>
            </a:r>
            <a:r>
              <a:rPr lang="en-GB" baseline="0" dirty="0"/>
              <a:t> command.  A round robin queue is maintained to make sure all the tasks get to execute.</a:t>
            </a:r>
          </a:p>
          <a:p>
            <a:pPr marL="171450" indent="-171450">
              <a:buFont typeface="Arial" panose="020B0604020202020204" pitchFamily="34" charset="0"/>
              <a:buChar char="•"/>
            </a:pPr>
            <a:r>
              <a:rPr lang="en-GB" baseline="0" dirty="0"/>
              <a:t>Co-operative Multi-tasking: here all tasks have the same priority. No round robin queue. Each task will run till there is a blocking OS call.</a:t>
            </a:r>
          </a:p>
          <a:p>
            <a:endParaRPr lang="en-GB" baseline="0" dirty="0"/>
          </a:p>
          <a:p>
            <a:r>
              <a:rPr lang="en-GB" dirty="0"/>
              <a:t>RTX allows only </a:t>
            </a:r>
            <a:r>
              <a:rPr lang="en-GB" b="1" dirty="0"/>
              <a:t>Round-Robin Pre-emptive</a:t>
            </a:r>
            <a:r>
              <a:rPr lang="en-GB" b="0" baseline="0" dirty="0"/>
              <a:t> ( or </a:t>
            </a:r>
            <a:r>
              <a:rPr lang="en-GB" dirty="0"/>
              <a:t>Prioritized Round</a:t>
            </a:r>
            <a:r>
              <a:rPr lang="en-GB" baseline="0" dirty="0"/>
              <a:t> Robin) scheduling. </a:t>
            </a:r>
            <a:endParaRPr lang="en-GB" dirty="0"/>
          </a:p>
          <a:p>
            <a:r>
              <a:rPr lang="en-GB" dirty="0"/>
              <a:t>RTX does not provide aperiodic or periodic deadline scheduling.</a:t>
            </a:r>
            <a:endParaRPr lang="en-GB" baseline="0"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22</a:t>
            </a:fld>
            <a:endParaRPr lang="en-US"/>
          </a:p>
        </p:txBody>
      </p:sp>
    </p:spTree>
    <p:extLst>
      <p:ext uri="{BB962C8B-B14F-4D97-AF65-F5344CB8AC3E}">
        <p14:creationId xmlns:p14="http://schemas.microsoft.com/office/powerpoint/2010/main" val="361027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RTX provides time management as:</a:t>
            </a:r>
            <a:r>
              <a:rPr lang="en-GB" baseline="0" dirty="0"/>
              <a:t> Get current time, simple delay and periodic task execution. The operating system decides the task execution periods based on the interval time set.</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23</a:t>
            </a:fld>
            <a:endParaRPr lang="en-US"/>
          </a:p>
        </p:txBody>
      </p:sp>
    </p:spTree>
    <p:extLst>
      <p:ext uri="{BB962C8B-B14F-4D97-AF65-F5344CB8AC3E}">
        <p14:creationId xmlns:p14="http://schemas.microsoft.com/office/powerpoint/2010/main" val="278339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possible to assign</a:t>
            </a:r>
            <a:r>
              <a:rPr lang="en-GB" baseline="0" dirty="0"/>
              <a:t> an </a:t>
            </a:r>
            <a:r>
              <a:rPr lang="en-GB" dirty="0"/>
              <a:t>ID to a timer and kill specific</a:t>
            </a:r>
            <a:r>
              <a:rPr lang="en-GB" baseline="0" dirty="0"/>
              <a:t> a timer.</a:t>
            </a:r>
          </a:p>
          <a:p>
            <a:endParaRPr lang="en-GB" baseline="0" dirty="0"/>
          </a:p>
          <a:p>
            <a:r>
              <a:rPr lang="en-GB" baseline="0" dirty="0"/>
              <a:t>RTX supports cooperate function and user time function.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Task calling a cooperate function will voluntarily give up its current possession of the CPU and allow the next ready task with same priority to run.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In the user timer function,</a:t>
            </a:r>
            <a:r>
              <a:rPr lang="en-GB" baseline="0" dirty="0"/>
              <a:t> the time is first set, when it reaches zero, the next task is called.</a:t>
            </a:r>
            <a:endParaRPr lang="en-GB"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24</a:t>
            </a:fld>
            <a:endParaRPr lang="en-US"/>
          </a:p>
        </p:txBody>
      </p:sp>
    </p:spTree>
    <p:extLst>
      <p:ext uri="{BB962C8B-B14F-4D97-AF65-F5344CB8AC3E}">
        <p14:creationId xmlns:p14="http://schemas.microsoft.com/office/powerpoint/2010/main" val="139343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RTX has two control functions: Scheduler</a:t>
            </a:r>
            <a:r>
              <a:rPr lang="en-GB" baseline="0" dirty="0"/>
              <a:t> Lock and Power Management.</a:t>
            </a:r>
          </a:p>
          <a:p>
            <a:r>
              <a:rPr lang="en-GB" baseline="0" dirty="0"/>
              <a:t>Scheduler lock prevents tasks switching (though, Interrupts can be allowed).</a:t>
            </a:r>
          </a:p>
          <a:p>
            <a:r>
              <a:rPr lang="en-GB" baseline="0" dirty="0"/>
              <a:t>Power management is used to make the CPU </a:t>
            </a:r>
            <a:r>
              <a:rPr lang="en-GB" baseline="0"/>
              <a:t>hibernate </a:t>
            </a:r>
            <a:r>
              <a:rPr lang="en-GB"/>
              <a:t>or </a:t>
            </a:r>
            <a:r>
              <a:rPr lang="en-GB" dirty="0"/>
              <a:t>sleep for a fixed time.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25</a:t>
            </a:fld>
            <a:endParaRPr lang="en-US"/>
          </a:p>
        </p:txBody>
      </p:sp>
    </p:spTree>
    <p:extLst>
      <p:ext uri="{BB962C8B-B14F-4D97-AF65-F5344CB8AC3E}">
        <p14:creationId xmlns:p14="http://schemas.microsoft.com/office/powerpoint/2010/main" val="3576509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26</a:t>
            </a:fld>
            <a:endParaRPr lang="en-US"/>
          </a:p>
        </p:txBody>
      </p:sp>
    </p:spTree>
    <p:extLst>
      <p:ext uri="{BB962C8B-B14F-4D97-AF65-F5344CB8AC3E}">
        <p14:creationId xmlns:p14="http://schemas.microsoft.com/office/powerpoint/2010/main" val="38254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a:t>
            </a:r>
            <a:r>
              <a:rPr lang="en-US" baseline="0" dirty="0"/>
              <a:t> is the term used to refer to a process in RTX.</a:t>
            </a:r>
          </a:p>
          <a:p>
            <a:endParaRPr lang="en-US" baseline="0" dirty="0"/>
          </a:p>
          <a:p>
            <a:r>
              <a:rPr lang="en-US" baseline="0" dirty="0"/>
              <a:t>There are many API (application programming interface) functions: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err="1"/>
              <a:t>O</a:t>
            </a:r>
            <a:r>
              <a:rPr lang="en-US" dirty="0" err="1"/>
              <a:t>os_tsk_create</a:t>
            </a:r>
            <a:r>
              <a:rPr lang="en-US" dirty="0"/>
              <a:t>(task, priority);  - Creates</a:t>
            </a:r>
            <a:r>
              <a:rPr lang="en-US" baseline="0" dirty="0"/>
              <a:t> a task with a particular priority.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err="1"/>
              <a:t>os_tsk_delete</a:t>
            </a:r>
            <a:r>
              <a:rPr lang="en-US" dirty="0"/>
              <a:t>(</a:t>
            </a:r>
            <a:r>
              <a:rPr lang="en-US" dirty="0" err="1"/>
              <a:t>taskID</a:t>
            </a:r>
            <a:r>
              <a:rPr lang="en-US" dirty="0"/>
              <a:t>); - Deletes a task.</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Some more</a:t>
            </a:r>
            <a:r>
              <a:rPr lang="en-US" baseline="0" dirty="0"/>
              <a:t> tasks are listed in the slide.</a:t>
            </a:r>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270536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states like Ready, Running, Blocked</a:t>
            </a:r>
            <a:r>
              <a:rPr lang="en-GB" baseline="0" dirty="0"/>
              <a:t> etc. can be defined by statements like:</a:t>
            </a:r>
          </a:p>
          <a:p>
            <a:r>
              <a:rPr lang="en-GB" baseline="0" dirty="0"/>
              <a:t>#define READY 1;</a:t>
            </a:r>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156412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creation</a:t>
            </a:r>
            <a:r>
              <a:rPr lang="en-GB" baseline="0" dirty="0"/>
              <a:t> can assign priority and define user stack size. Tasks also have the feature to be deleted if needed.</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68180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At</a:t>
            </a:r>
            <a:r>
              <a:rPr lang="en-GB" baseline="0" dirty="0"/>
              <a:t> t</a:t>
            </a:r>
            <a:r>
              <a:rPr lang="en-GB" dirty="0"/>
              <a:t>ask</a:t>
            </a:r>
            <a:r>
              <a:rPr lang="en-GB" baseline="0" dirty="0"/>
              <a:t> creation, </a:t>
            </a:r>
            <a:r>
              <a:rPr lang="en-GB" sz="1800" dirty="0"/>
              <a:t>RTX allows you to have multiple instances of the same task, passing parameters to a task at creation, for example, to specify GPIO pins.</a:t>
            </a:r>
          </a:p>
          <a:p>
            <a:pPr lvl="1"/>
            <a:r>
              <a:rPr lang="en-GB" sz="1800" dirty="0"/>
              <a:t>Tasks can be created</a:t>
            </a:r>
            <a:r>
              <a:rPr lang="en-GB" sz="1800" baseline="0" dirty="0"/>
              <a:t> and deleted by other tasks. </a:t>
            </a:r>
          </a:p>
          <a:p>
            <a:pPr lvl="1"/>
            <a:r>
              <a:rPr lang="en-GB" sz="1800" dirty="0"/>
              <a:t>The first task is commonly used for</a:t>
            </a:r>
          </a:p>
          <a:p>
            <a:pPr lvl="1"/>
            <a:r>
              <a:rPr lang="en-GB" sz="1800" baseline="0" dirty="0"/>
              <a:t>      </a:t>
            </a:r>
            <a:r>
              <a:rPr lang="en-GB" sz="1600" dirty="0"/>
              <a:t>Initialization of hardware</a:t>
            </a:r>
          </a:p>
          <a:p>
            <a:pPr lvl="1"/>
            <a:r>
              <a:rPr lang="en-GB" sz="1600" dirty="0"/>
              <a:t>      Creation of all other tasks </a:t>
            </a:r>
          </a:p>
          <a:p>
            <a:pPr lvl="1"/>
            <a:r>
              <a:rPr lang="en-GB" sz="1600" dirty="0"/>
              <a:t>      Then deletes itself</a:t>
            </a:r>
            <a:endParaRPr lang="en-US" sz="1600"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36451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 time scheduling can be used for aperiodic tasks or periodic</a:t>
            </a:r>
            <a:r>
              <a:rPr lang="en-GB" baseline="0" dirty="0"/>
              <a:t> tasks.</a:t>
            </a:r>
          </a:p>
          <a:p>
            <a:r>
              <a:rPr lang="en-GB" baseline="0" dirty="0"/>
              <a:t>EDD, EDF, and LL are some algorithms commonly used for aperiodic scheduling. Here, all the tasks are aperiodic and have the same priority and no inter-task dependency.</a:t>
            </a:r>
          </a:p>
          <a:p>
            <a:endParaRPr lang="en-GB" baseline="0" dirty="0"/>
          </a:p>
          <a:p>
            <a:r>
              <a:rPr lang="en-GB" baseline="0" dirty="0"/>
              <a:t>In the next few slides we will learn about periodic and prioritized tasks and their scheduling algorithms.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264969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A325C-8A4C-4F85-BE9B-DC9B9EBB7C18}" type="slidenum">
              <a:rPr lang="en-US"/>
              <a:pPr/>
              <a:t>8</a:t>
            </a:fld>
            <a:endParaRPr lang="en-US"/>
          </a:p>
        </p:txBody>
      </p:sp>
      <p:sp>
        <p:nvSpPr>
          <p:cNvPr id="398338" name="Rectangle 2"/>
          <p:cNvSpPr>
            <a:spLocks noGrp="1" noRot="1" noChangeAspect="1" noChangeArrowheads="1" noTextEdit="1"/>
          </p:cNvSpPr>
          <p:nvPr>
            <p:ph type="sldImg"/>
          </p:nvPr>
        </p:nvSpPr>
        <p:spPr>
          <a:xfrm>
            <a:off x="382588" y="685800"/>
            <a:ext cx="6092825" cy="3429000"/>
          </a:xfrm>
          <a:ln/>
        </p:spPr>
      </p:sp>
      <p:sp>
        <p:nvSpPr>
          <p:cNvPr id="398339" name="Rectangle 3"/>
          <p:cNvSpPr>
            <a:spLocks noGrp="1" noChangeArrowheads="1"/>
          </p:cNvSpPr>
          <p:nvPr>
            <p:ph type="body" idx="1"/>
          </p:nvPr>
        </p:nvSpPr>
        <p:spPr/>
        <p:txBody>
          <a:bodyPr/>
          <a:lstStyle/>
          <a:p>
            <a:r>
              <a:rPr lang="en-US" dirty="0"/>
              <a:t>For</a:t>
            </a:r>
            <a:r>
              <a:rPr lang="en-US" baseline="0" dirty="0"/>
              <a:t> every</a:t>
            </a:r>
            <a:r>
              <a:rPr lang="en-US" dirty="0"/>
              <a:t> periodic task, the</a:t>
            </a:r>
            <a:r>
              <a:rPr lang="en-US" baseline="0" dirty="0"/>
              <a:t> following parameters are specified: Execution time, period, dead line, and release time. </a:t>
            </a:r>
          </a:p>
          <a:p>
            <a:r>
              <a:rPr lang="en-US" baseline="0" dirty="0"/>
              <a:t>In the above figure, task P1 takes 1 unit to execute, the period is 4 units, and the deadline is 4. Release time can be within the period. </a:t>
            </a:r>
          </a:p>
          <a:p>
            <a:r>
              <a:rPr lang="en-US" baseline="0" dirty="0"/>
              <a:t>Some assumption is: The deadline and period are the same. The interval between two occurrences of task 1 may be more than period interval (4 units), but task 1 appears in every periodic interval (within every units period).</a:t>
            </a:r>
          </a:p>
          <a:p>
            <a:endParaRPr lang="en-US" baseline="0" dirty="0"/>
          </a:p>
          <a:p>
            <a:r>
              <a:rPr lang="en-US" baseline="0" dirty="0"/>
              <a:t>The release time of a task should be such that the task can be executed before the dead line. Example, task 1 has a dead line of 8, the execution time is 1 unit and it can not be released at time 7.5 unit. It can be released at any time between 4 and 8.</a:t>
            </a:r>
          </a:p>
          <a:p>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periodic scheduling our</a:t>
            </a:r>
            <a:r>
              <a:rPr lang="en-GB" baseline="0" dirty="0"/>
              <a:t> goals are to meet all the task deadlines and maximize processor utilization. The utilization of a processor is the sum of (execution time of task/period of task) for all tasks. The expression is given in the slide and we will see it again in the next slide.</a:t>
            </a:r>
          </a:p>
          <a:p>
            <a:r>
              <a:rPr lang="en-GB" baseline="0" dirty="0"/>
              <a:t>The scheduler needs to decide which task to run next. It can be based on the importance or priority of the task without starving any low priority task.</a:t>
            </a:r>
          </a:p>
          <a:p>
            <a:endParaRPr lang="en-GB" baseline="0" dirty="0"/>
          </a:p>
          <a:p>
            <a:r>
              <a:rPr lang="en-GB" baseline="0" dirty="0"/>
              <a:t>Some common algorithms are : </a:t>
            </a:r>
          </a:p>
          <a:p>
            <a:pPr lvl="2"/>
            <a:r>
              <a:rPr lang="en-GB" dirty="0"/>
              <a:t>Earliest deadline first (EDF)</a:t>
            </a:r>
          </a:p>
          <a:p>
            <a:pPr lvl="2"/>
            <a:r>
              <a:rPr lang="en-GB" dirty="0"/>
              <a:t>Rate monotonic (RM)</a:t>
            </a:r>
          </a:p>
          <a:p>
            <a:pPr lvl="2"/>
            <a:r>
              <a:rPr lang="en-GB" dirty="0"/>
              <a:t>Deadline monotonic (DM) (</a:t>
            </a:r>
            <a:r>
              <a:rPr lang="en-GB" i="1" dirty="0" err="1"/>
              <a:t>D</a:t>
            </a:r>
            <a:r>
              <a:rPr lang="en-GB" i="1" baseline="-25000" dirty="0" err="1"/>
              <a:t>i</a:t>
            </a:r>
            <a:r>
              <a:rPr lang="en-GB" dirty="0" err="1"/>
              <a:t>≤</a:t>
            </a:r>
            <a:r>
              <a:rPr lang="en-GB" i="1" dirty="0" err="1"/>
              <a:t>T</a:t>
            </a:r>
            <a:r>
              <a:rPr lang="en-GB" i="1" baseline="-25000" dirty="0" err="1"/>
              <a:t>i</a:t>
            </a:r>
            <a:r>
              <a:rPr lang="en-GB" dirty="0"/>
              <a:t>),</a:t>
            </a:r>
            <a:r>
              <a:rPr lang="en-GB" baseline="0" dirty="0"/>
              <a:t>  i.e. dead line is less than or equal to period</a:t>
            </a: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103036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700915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1537339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3887332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1618872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7185591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99931463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0146567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3873124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2630067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34375048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85014092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69896876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08758808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20613369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9576738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788852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14538416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002063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2578363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881992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554315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0966982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07997321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454436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021291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628834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91796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8380768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28460595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6082425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275977293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87324059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8619609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1507017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0707014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1651314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493665"/>
      </p:ext>
    </p:extLst>
  </p:cSld>
  <p:clrMapOvr>
    <a:masterClrMapping/>
  </p:clrMapOvr>
  <p:transition>
    <p:pull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9904370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9506859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003160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029780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8207182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329692120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28" r:id="rId43"/>
    <p:sldLayoutId id="2147483724" r:id="rId44"/>
    <p:sldLayoutId id="2147483725" r:id="rId45"/>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3" Type="http://schemas.openxmlformats.org/officeDocument/2006/relationships/hyperlink" Target="http://www.stallman.org/rms-icon.jp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AC070-15A0-4354-8DFF-5E8AB7769C71}"/>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89C34A8B-80CE-429A-A07D-166BCFEB638A}"/>
              </a:ext>
            </a:extLst>
          </p:cNvPr>
          <p:cNvSpPr>
            <a:spLocks noGrp="1"/>
          </p:cNvSpPr>
          <p:nvPr>
            <p:ph type="body" sz="quarter" idx="13"/>
          </p:nvPr>
        </p:nvSpPr>
        <p:spPr/>
        <p:txBody>
          <a:bodyPr/>
          <a:lstStyle/>
          <a:p>
            <a:endParaRPr lang="en-GB"/>
          </a:p>
        </p:txBody>
      </p:sp>
      <p:sp>
        <p:nvSpPr>
          <p:cNvPr id="2" name="Title 1"/>
          <p:cNvSpPr>
            <a:spLocks noGrp="1"/>
          </p:cNvSpPr>
          <p:nvPr>
            <p:ph type="title"/>
          </p:nvPr>
        </p:nvSpPr>
        <p:spPr/>
        <p:txBody>
          <a:bodyPr>
            <a:normAutofit/>
          </a:bodyPr>
          <a:lstStyle/>
          <a:p>
            <a:r>
              <a:rPr lang="en-GB" dirty="0"/>
              <a:t>RTX Task and Time Management</a:t>
            </a:r>
            <a:br>
              <a:rPr lang="en-GB" dirty="0"/>
            </a:br>
            <a:endParaRPr lang="en-US" dirty="0"/>
          </a:p>
        </p:txBody>
      </p:sp>
      <p:sp>
        <p:nvSpPr>
          <p:cNvPr id="6" name="Text Placeholder 5">
            <a:extLst>
              <a:ext uri="{FF2B5EF4-FFF2-40B4-BE49-F238E27FC236}">
                <a16:creationId xmlns:a16="http://schemas.microsoft.com/office/drawing/2014/main" id="{C520159F-55D2-4802-AA88-153D3D96E31D}"/>
              </a:ext>
            </a:extLst>
          </p:cNvPr>
          <p:cNvSpPr>
            <a:spLocks noGrp="1"/>
          </p:cNvSpPr>
          <p:nvPr>
            <p:ph type="body" sz="quarter" idx="14"/>
          </p:nvPr>
        </p:nvSpPr>
        <p:spPr/>
        <p:txBody>
          <a:bodyPr/>
          <a:lstStyle/>
          <a:p>
            <a:endParaRPr lang="en-GB"/>
          </a:p>
        </p:txBody>
      </p:sp>
      <p:sp>
        <p:nvSpPr>
          <p:cNvPr id="3" name="Subtitle 2">
            <a:extLst>
              <a:ext uri="{FF2B5EF4-FFF2-40B4-BE49-F238E27FC236}">
                <a16:creationId xmlns:a16="http://schemas.microsoft.com/office/drawing/2014/main" id="{1C1EC794-A57A-43D9-92A4-C3BC475559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Earliest Deadline First</a:t>
            </a:r>
            <a:endParaRPr lang="en-US" dirty="0"/>
          </a:p>
        </p:txBody>
      </p:sp>
      <p:sp>
        <p:nvSpPr>
          <p:cNvPr id="2" name="Content Placeholder 1"/>
          <p:cNvSpPr>
            <a:spLocks noGrp="1"/>
          </p:cNvSpPr>
          <p:nvPr>
            <p:ph idx="1"/>
          </p:nvPr>
        </p:nvSpPr>
        <p:spPr/>
        <p:txBody>
          <a:bodyPr/>
          <a:lstStyle/>
          <a:p>
            <a:r>
              <a:rPr lang="en-GB" dirty="0"/>
              <a:t>Run the job with the earliest deadline first</a:t>
            </a:r>
          </a:p>
          <a:p>
            <a:r>
              <a:rPr lang="en-US" dirty="0"/>
              <a:t>Utilization-based schedulability test depends on deadline constraints</a:t>
            </a:r>
          </a:p>
          <a:p>
            <a:pPr lvl="1"/>
            <a:r>
              <a:rPr lang="en-GB" dirty="0"/>
              <a:t>Di = Ti : Schedulable if utilization ≤ 100% </a:t>
            </a:r>
          </a:p>
          <a:p>
            <a:pPr lvl="1"/>
            <a:r>
              <a:rPr lang="en-GB" dirty="0"/>
              <a:t>Di &gt; Ti : Schedulable if utilization ≤ 100% </a:t>
            </a:r>
          </a:p>
          <a:p>
            <a:pPr lvl="1"/>
            <a:r>
              <a:rPr lang="en-GB" dirty="0"/>
              <a:t>Di &lt; Ti : Have to use a more complicated test</a:t>
            </a:r>
          </a:p>
          <a:p>
            <a:r>
              <a:rPr lang="en-GB" dirty="0"/>
              <a:t>Hard to implement such dynamic policy</a:t>
            </a:r>
            <a:endParaRPr lang="en-US" dirty="0"/>
          </a:p>
          <a:p>
            <a:pPr lvl="1"/>
            <a:r>
              <a:rPr lang="en-GB" dirty="0"/>
              <a:t>Run-time scheduler has to keep track of all deadlines, which also depends on tasks’ release time</a:t>
            </a:r>
          </a:p>
          <a:p>
            <a:pPr lvl="1"/>
            <a:r>
              <a:rPr lang="en-GB" dirty="0"/>
              <a:t>Sorting by deadline, time complexity: </a:t>
            </a:r>
            <a:r>
              <a:rPr lang="en-GB" i="1" dirty="0"/>
              <a:t>O(n)</a:t>
            </a:r>
            <a:endParaRPr lang="en-US" i="1" dirty="0"/>
          </a:p>
          <a:p>
            <a:r>
              <a:rPr lang="en-GB" dirty="0"/>
              <a:t>Periodic tasks only? Will repeat every hyper-period, the least common multiple of all task periods</a:t>
            </a:r>
          </a:p>
          <a:p>
            <a:endParaRPr lang="en-US" dirty="0"/>
          </a:p>
        </p:txBody>
      </p:sp>
    </p:spTree>
    <p:extLst>
      <p:ext uri="{BB962C8B-B14F-4D97-AF65-F5344CB8AC3E}">
        <p14:creationId xmlns:p14="http://schemas.microsoft.com/office/powerpoint/2010/main" val="413213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Rate Monotonic</a:t>
            </a:r>
            <a:endParaRPr lang="en-US" dirty="0"/>
          </a:p>
        </p:txBody>
      </p:sp>
      <p:sp>
        <p:nvSpPr>
          <p:cNvPr id="2" name="Content Placeholder 1"/>
          <p:cNvSpPr>
            <a:spLocks noGrp="1"/>
          </p:cNvSpPr>
          <p:nvPr>
            <p:ph idx="1"/>
          </p:nvPr>
        </p:nvSpPr>
        <p:spPr>
          <a:xfrm>
            <a:off x="465993" y="868501"/>
            <a:ext cx="11171306" cy="5268530"/>
          </a:xfrm>
        </p:spPr>
        <p:txBody>
          <a:bodyPr/>
          <a:lstStyle/>
          <a:p>
            <a:r>
              <a:rPr lang="en-GB" dirty="0"/>
              <a:t>Shortest period first, preemptive</a:t>
            </a:r>
          </a:p>
          <a:p>
            <a:r>
              <a:rPr lang="en-GB" dirty="0"/>
              <a:t>Optimal for workload where deadline = the end of period, i.e., </a:t>
            </a:r>
            <a:r>
              <a:rPr lang="en-GB" i="1" dirty="0"/>
              <a:t>D</a:t>
            </a:r>
            <a:r>
              <a:rPr lang="en-GB" i="1" baseline="-25000" dirty="0"/>
              <a:t>i</a:t>
            </a:r>
            <a:r>
              <a:rPr lang="en-GB" dirty="0"/>
              <a:t>=</a:t>
            </a:r>
            <a:r>
              <a:rPr lang="en-GB" i="1" dirty="0"/>
              <a:t>T</a:t>
            </a:r>
            <a:r>
              <a:rPr lang="en-GB" i="1" baseline="-25000" dirty="0"/>
              <a:t>i </a:t>
            </a:r>
            <a:r>
              <a:rPr lang="en-GB" dirty="0"/>
              <a:t>.</a:t>
            </a:r>
          </a:p>
          <a:p>
            <a:r>
              <a:rPr lang="en-GB" dirty="0"/>
              <a:t>Assume </a:t>
            </a:r>
            <a:r>
              <a:rPr lang="en-GB" i="1" dirty="0"/>
              <a:t>D</a:t>
            </a:r>
            <a:r>
              <a:rPr lang="en-GB" i="1" baseline="-25000" dirty="0"/>
              <a:t>i</a:t>
            </a:r>
            <a:r>
              <a:rPr lang="en-GB" dirty="0"/>
              <a:t>=</a:t>
            </a:r>
            <a:r>
              <a:rPr lang="en-GB" i="1" dirty="0"/>
              <a:t>T</a:t>
            </a:r>
            <a:r>
              <a:rPr lang="en-GB" i="1" baseline="-25000" dirty="0"/>
              <a:t>i </a:t>
            </a:r>
            <a:r>
              <a:rPr lang="en-GB" dirty="0"/>
              <a:t>, the utilization bound for RM: </a:t>
            </a:r>
            <a:r>
              <a:rPr lang="en-US" i="1" dirty="0" err="1"/>
              <a:t>U</a:t>
            </a:r>
            <a:r>
              <a:rPr lang="en-US" i="1" baseline="-25000" dirty="0" err="1"/>
              <a:t>max</a:t>
            </a:r>
            <a:r>
              <a:rPr lang="en-US" i="1" baseline="-25000" dirty="0"/>
              <a:t> </a:t>
            </a:r>
            <a:r>
              <a:rPr lang="en-US" dirty="0"/>
              <a:t> is* </a:t>
            </a:r>
          </a:p>
          <a:p>
            <a:pPr marL="0" indent="0">
              <a:buNone/>
            </a:pPr>
            <a:endParaRPr lang="en-GB" dirty="0"/>
          </a:p>
          <a:p>
            <a:pPr marL="0" indent="0">
              <a:buNone/>
            </a:pPr>
            <a:endParaRPr lang="en-GB" dirty="0"/>
          </a:p>
          <a:p>
            <a:r>
              <a:rPr lang="en-US" i="1" dirty="0" err="1"/>
              <a:t>U</a:t>
            </a:r>
            <a:r>
              <a:rPr lang="en-US" i="1" baseline="-25000" dirty="0" err="1"/>
              <a:t>max</a:t>
            </a:r>
            <a:r>
              <a:rPr lang="en-US" i="1" dirty="0"/>
              <a:t> </a:t>
            </a:r>
            <a:r>
              <a:rPr lang="en-US" dirty="0"/>
              <a:t>approaches ln2 (around 0.693) as n approaches positive infinity.</a:t>
            </a:r>
          </a:p>
          <a:p>
            <a:r>
              <a:rPr lang="en-GB" dirty="0"/>
              <a:t>If </a:t>
            </a:r>
            <a:r>
              <a:rPr lang="en-GB" i="1" dirty="0"/>
              <a:t>U</a:t>
            </a:r>
            <a:r>
              <a:rPr lang="en-GB" dirty="0"/>
              <a:t>&lt;</a:t>
            </a:r>
            <a:r>
              <a:rPr lang="en-US" i="1" dirty="0" err="1"/>
              <a:t>U</a:t>
            </a:r>
            <a:r>
              <a:rPr lang="en-US" i="1" baseline="-25000" dirty="0" err="1"/>
              <a:t>max</a:t>
            </a:r>
            <a:r>
              <a:rPr lang="en-US" i="1" baseline="-25000" dirty="0"/>
              <a:t> </a:t>
            </a:r>
            <a:r>
              <a:rPr lang="en-US" dirty="0"/>
              <a:t>, 100% schedulable, otherwise, maybe schedulable.  An example:</a:t>
            </a:r>
          </a:p>
          <a:p>
            <a:endParaRPr lang="en-GB" dirty="0"/>
          </a:p>
          <a:p>
            <a:endParaRPr lang="en-GB" dirty="0"/>
          </a:p>
          <a:p>
            <a:endParaRPr lang="en-GB" dirty="0"/>
          </a:p>
          <a:p>
            <a:endParaRPr lang="en-GB" dirty="0"/>
          </a:p>
          <a:p>
            <a:r>
              <a:rPr lang="en-GB" dirty="0"/>
              <a:t>A modified approach: harmonic RM – task period can be evenly divide every longer task period for example, periods of 10, 20, 40, 80… Bound is 100%</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79870541"/>
              </p:ext>
            </p:extLst>
          </p:nvPr>
        </p:nvGraphicFramePr>
        <p:xfrm>
          <a:off x="4607169" y="2168892"/>
          <a:ext cx="2998177" cy="696087"/>
        </p:xfrm>
        <a:graphic>
          <a:graphicData uri="http://schemas.openxmlformats.org/presentationml/2006/ole">
            <mc:AlternateContent xmlns:mc="http://schemas.openxmlformats.org/markup-compatibility/2006">
              <mc:Choice xmlns:v="urn:schemas-microsoft-com:vml" Requires="v">
                <p:oleObj name="Equation" r:id="rId3" imgW="1041120" imgH="241200" progId="Equation.3">
                  <p:embed/>
                </p:oleObj>
              </mc:Choice>
              <mc:Fallback>
                <p:oleObj name="Equation" r:id="rId3" imgW="1041120" imgH="241200" progId="Equation.3">
                  <p:embed/>
                  <p:pic>
                    <p:nvPicPr>
                      <p:cNvPr id="4" name="Object 3"/>
                      <p:cNvPicPr>
                        <a:picLocks noChangeAspect="1" noChangeArrowheads="1"/>
                      </p:cNvPicPr>
                      <p:nvPr/>
                    </p:nvPicPr>
                    <p:blipFill>
                      <a:blip r:embed="rId4"/>
                      <a:srcRect/>
                      <a:stretch>
                        <a:fillRect/>
                      </a:stretch>
                    </p:blipFill>
                    <p:spPr bwMode="auto">
                      <a:xfrm>
                        <a:off x="4607169" y="2168892"/>
                        <a:ext cx="2998177" cy="696087"/>
                      </a:xfrm>
                      <a:prstGeom prst="rect">
                        <a:avLst/>
                      </a:prstGeom>
                      <a:noFill/>
                      <a:ln>
                        <a:noFill/>
                      </a:ln>
                    </p:spPr>
                  </p:pic>
                </p:oleObj>
              </mc:Fallback>
            </mc:AlternateContent>
          </a:graphicData>
        </a:graphic>
      </p:graphicFrame>
      <p:sp>
        <p:nvSpPr>
          <p:cNvPr id="5" name="TextBox 4"/>
          <p:cNvSpPr txBox="1"/>
          <p:nvPr/>
        </p:nvSpPr>
        <p:spPr>
          <a:xfrm>
            <a:off x="685001" y="6573931"/>
            <a:ext cx="6920345" cy="284069"/>
          </a:xfrm>
          <a:prstGeom prst="rect">
            <a:avLst/>
          </a:prstGeom>
        </p:spPr>
        <p:txBody>
          <a:bodyPr vert="horz" wrap="none" lIns="0" tIns="0" rIns="0" bIns="0" rtlCol="0" anchor="t">
            <a:normAutofit/>
          </a:bodyPr>
          <a:lstStyle/>
          <a:p>
            <a:pPr algn="ctr"/>
            <a:r>
              <a:rPr lang="en-GB" sz="1000" dirty="0"/>
              <a:t>*Originally proved by </a:t>
            </a:r>
            <a:r>
              <a:rPr lang="en-US" sz="1000" dirty="0"/>
              <a:t>CL Liu and JW </a:t>
            </a:r>
            <a:r>
              <a:rPr lang="en-US" sz="1000" dirty="0" err="1"/>
              <a:t>Layland</a:t>
            </a:r>
            <a:r>
              <a:rPr lang="en-US" sz="1000" dirty="0"/>
              <a:t> in 1973. </a:t>
            </a:r>
            <a:r>
              <a:rPr lang="en-GB" sz="1000" dirty="0"/>
              <a:t>"Scheduling algorithms for multiprogramming in a hard-real-time environment."</a:t>
            </a:r>
            <a:endParaRPr lang="en-US" sz="1000" dirty="0"/>
          </a:p>
        </p:txBody>
      </p:sp>
      <p:graphicFrame>
        <p:nvGraphicFramePr>
          <p:cNvPr id="6" name="Group 4"/>
          <p:cNvGraphicFramePr>
            <a:graphicFrameLocks noGrp="1"/>
          </p:cNvGraphicFramePr>
          <p:nvPr>
            <p:extLst>
              <p:ext uri="{D42A27DB-BD31-4B8C-83A1-F6EECF244321}">
                <p14:modId xmlns:p14="http://schemas.microsoft.com/office/powerpoint/2010/main" val="18959792"/>
              </p:ext>
            </p:extLst>
          </p:nvPr>
        </p:nvGraphicFramePr>
        <p:xfrm>
          <a:off x="1113692" y="3877408"/>
          <a:ext cx="9815147" cy="1463040"/>
        </p:xfrm>
        <a:graphic>
          <a:graphicData uri="http://schemas.openxmlformats.org/drawingml/2006/table">
            <a:tbl>
              <a:tblPr>
                <a:tableStyleId>{BDBED569-4797-4DF1-A0F4-6AAB3CD982D8}</a:tableStyleId>
              </a:tblPr>
              <a:tblGrid>
                <a:gridCol w="2101623">
                  <a:extLst>
                    <a:ext uri="{9D8B030D-6E8A-4147-A177-3AD203B41FA5}">
                      <a16:colId xmlns:a16="http://schemas.microsoft.com/office/drawing/2014/main" val="20000"/>
                    </a:ext>
                  </a:extLst>
                </a:gridCol>
                <a:gridCol w="3392890">
                  <a:extLst>
                    <a:ext uri="{9D8B030D-6E8A-4147-A177-3AD203B41FA5}">
                      <a16:colId xmlns:a16="http://schemas.microsoft.com/office/drawing/2014/main" val="20001"/>
                    </a:ext>
                  </a:extLst>
                </a:gridCol>
                <a:gridCol w="2230371">
                  <a:extLst>
                    <a:ext uri="{9D8B030D-6E8A-4147-A177-3AD203B41FA5}">
                      <a16:colId xmlns:a16="http://schemas.microsoft.com/office/drawing/2014/main" val="20002"/>
                    </a:ext>
                  </a:extLst>
                </a:gridCol>
                <a:gridCol w="2090263">
                  <a:extLst>
                    <a:ext uri="{9D8B030D-6E8A-4147-A177-3AD203B41FA5}">
                      <a16:colId xmlns:a16="http://schemas.microsoft.com/office/drawing/2014/main" val="20003"/>
                    </a:ext>
                  </a:extLst>
                </a:gridCol>
              </a:tblGrid>
              <a:tr h="3311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Task</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Execution Time C</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Period T</a:t>
                      </a:r>
                      <a:endParaRPr kumimoji="0" lang="en-US" sz="1800" b="0" i="0" u="none" strike="noStrike" cap="none" normalizeH="0" baseline="0" dirty="0">
                        <a:ln>
                          <a:noFill/>
                        </a:ln>
                        <a:solidFill>
                          <a:schemeClr val="tx1"/>
                        </a:solidFill>
                        <a:effectLst/>
                        <a:latin typeface="Symbol" pitchFamily="18" charset="2"/>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RM Dispatch</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0"/>
                  </a:ext>
                </a:extLst>
              </a:tr>
              <a:tr h="294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P1</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1</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8</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First</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1"/>
                  </a:ext>
                </a:extLst>
              </a:tr>
              <a:tr h="294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P2</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1</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9</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Second</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2"/>
                  </a:ext>
                </a:extLst>
              </a:tr>
              <a:tr h="2940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P3</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9</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12</a:t>
                      </a:r>
                      <a:endParaRPr kumimoji="0" lang="en-US" sz="18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Third</a:t>
                      </a:r>
                      <a:endParaRPr kumimoji="0" lang="en-US" sz="1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199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r>
              <a:rPr lang="en-US" sz="3400" dirty="0"/>
              <a:t>System Performance During Transient Overload</a:t>
            </a:r>
          </a:p>
        </p:txBody>
      </p:sp>
      <p:sp>
        <p:nvSpPr>
          <p:cNvPr id="4" name="Rectangle 3"/>
          <p:cNvSpPr>
            <a:spLocks noGrp="1" noChangeArrowheads="1"/>
          </p:cNvSpPr>
          <p:nvPr>
            <p:ph idx="1"/>
          </p:nvPr>
        </p:nvSpPr>
        <p:spPr/>
        <p:txBody>
          <a:bodyPr/>
          <a:lstStyle/>
          <a:p>
            <a:r>
              <a:rPr lang="en-US" dirty="0"/>
              <a:t>RM, DM – Each task has fixed priority. </a:t>
            </a:r>
            <a:r>
              <a:rPr lang="en-US" i="1" dirty="0">
                <a:solidFill>
                  <a:schemeClr val="accent1"/>
                </a:solidFill>
              </a:rPr>
              <a:t>So?</a:t>
            </a:r>
            <a:r>
              <a:rPr lang="en-US" i="1" dirty="0">
                <a:solidFill>
                  <a:schemeClr val="accent1"/>
                </a:solidFill>
                <a:hlinkClick r:id="rId3"/>
              </a:rPr>
              <a:t> </a:t>
            </a:r>
            <a:endParaRPr lang="en-US" dirty="0"/>
          </a:p>
          <a:p>
            <a:pPr lvl="1"/>
            <a:r>
              <a:rPr lang="en-US" dirty="0"/>
              <a:t>This priority determines that tasks will be scheduled consistently</a:t>
            </a:r>
          </a:p>
          <a:p>
            <a:pPr lvl="2"/>
            <a:r>
              <a:rPr lang="en-US" dirty="0"/>
              <a:t>Task A will always preempt task B if needed</a:t>
            </a:r>
          </a:p>
          <a:p>
            <a:pPr lvl="2"/>
            <a:r>
              <a:rPr lang="en-US" dirty="0"/>
              <a:t>Task B will be forced to miss its deadline to help task A meet its deadline</a:t>
            </a:r>
          </a:p>
          <a:p>
            <a:endParaRPr lang="en-US" dirty="0"/>
          </a:p>
          <a:p>
            <a:r>
              <a:rPr lang="en-US" dirty="0"/>
              <a:t>EDF – Each task has varying priority. </a:t>
            </a:r>
            <a:r>
              <a:rPr lang="en-US" i="1" dirty="0">
                <a:solidFill>
                  <a:schemeClr val="accent1"/>
                </a:solidFill>
              </a:rPr>
              <a:t>So?</a:t>
            </a:r>
          </a:p>
          <a:p>
            <a:pPr lvl="1"/>
            <a:r>
              <a:rPr lang="en-US" dirty="0"/>
              <a:t>This priority depends upon when the task’s deadline is, and hence when the task becomes ready to run (</a:t>
            </a:r>
            <a:r>
              <a:rPr lang="en-US" i="1" dirty="0"/>
              <a:t>release time</a:t>
            </a:r>
            <a:r>
              <a:rPr lang="en-US" dirty="0"/>
              <a:t>)</a:t>
            </a:r>
          </a:p>
          <a:p>
            <a:pPr lvl="2"/>
            <a:r>
              <a:rPr lang="en-US" dirty="0"/>
              <a:t>Task B may have higher priority than A depending on release times</a:t>
            </a:r>
          </a:p>
          <a:p>
            <a:pPr lvl="2"/>
            <a:r>
              <a:rPr lang="en-US" dirty="0"/>
              <a:t>To determine whether task A or B will miss its deadline we need to know their release times</a:t>
            </a:r>
          </a:p>
          <a:p>
            <a:pPr lvl="2"/>
            <a:r>
              <a:rPr lang="en-GB" dirty="0"/>
              <a:t>Can theoretically harness up to 100% of the CPU performance</a:t>
            </a:r>
            <a:endParaRPr lang="en-US" dirty="0"/>
          </a:p>
        </p:txBody>
      </p:sp>
    </p:spTree>
    <p:extLst>
      <p:ext uri="{BB962C8B-B14F-4D97-AF65-F5344CB8AC3E}">
        <p14:creationId xmlns:p14="http://schemas.microsoft.com/office/powerpoint/2010/main" val="84031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Our Assumptions</a:t>
            </a:r>
            <a:endParaRPr lang="en-US" dirty="0"/>
          </a:p>
        </p:txBody>
      </p:sp>
      <p:sp>
        <p:nvSpPr>
          <p:cNvPr id="4" name="Rectangle 3"/>
          <p:cNvSpPr>
            <a:spLocks noGrp="1" noChangeArrowheads="1"/>
          </p:cNvSpPr>
          <p:nvPr>
            <p:ph idx="1"/>
          </p:nvPr>
        </p:nvSpPr>
        <p:spPr>
          <a:xfrm>
            <a:off x="474785" y="1026761"/>
            <a:ext cx="11162515" cy="4855293"/>
          </a:xfrm>
        </p:spPr>
        <p:txBody>
          <a:bodyPr/>
          <a:lstStyle/>
          <a:p>
            <a:pPr>
              <a:spcBef>
                <a:spcPts val="400"/>
              </a:spcBef>
            </a:pPr>
            <a:r>
              <a:rPr lang="en-US" sz="2000" dirty="0"/>
              <a:t>Tasks are periodic with period </a:t>
            </a:r>
            <a:r>
              <a:rPr lang="en-US" sz="2000" i="1" dirty="0">
                <a:latin typeface="Symbol" pitchFamily="18" charset="2"/>
              </a:rPr>
              <a:t>T</a:t>
            </a:r>
            <a:r>
              <a:rPr lang="en-US" sz="2000" i="1" baseline="-25000" dirty="0"/>
              <a:t>i</a:t>
            </a:r>
          </a:p>
          <a:p>
            <a:pPr lvl="1">
              <a:spcBef>
                <a:spcPts val="400"/>
              </a:spcBef>
            </a:pPr>
            <a:r>
              <a:rPr lang="en-US" sz="1800" dirty="0"/>
              <a:t>Extension 1: Support aperiodic tasks by setting </a:t>
            </a:r>
            <a:r>
              <a:rPr lang="en-US" sz="1800" i="1" dirty="0">
                <a:latin typeface="Symbol" pitchFamily="18" charset="2"/>
              </a:rPr>
              <a:t>T</a:t>
            </a:r>
            <a:r>
              <a:rPr lang="en-US" sz="1800" i="1" baseline="-25000" dirty="0"/>
              <a:t>i</a:t>
            </a:r>
            <a:r>
              <a:rPr lang="en-US" sz="1800" dirty="0"/>
              <a:t>  = </a:t>
            </a:r>
            <a:r>
              <a:rPr lang="en-US" sz="1800" i="1" dirty="0"/>
              <a:t>min(</a:t>
            </a:r>
            <a:r>
              <a:rPr lang="en-US" sz="1800" i="1" dirty="0" err="1">
                <a:latin typeface="Symbol" pitchFamily="18" charset="2"/>
              </a:rPr>
              <a:t>T</a:t>
            </a:r>
            <a:r>
              <a:rPr lang="en-US" sz="1800" i="1" baseline="-25000" dirty="0" err="1"/>
              <a:t>Interarrival</a:t>
            </a:r>
            <a:r>
              <a:rPr lang="en-US" sz="1800" i="1" baseline="-25000" dirty="0"/>
              <a:t> i</a:t>
            </a:r>
            <a:r>
              <a:rPr lang="en-US" sz="1800" i="1" dirty="0"/>
              <a:t>)</a:t>
            </a:r>
          </a:p>
          <a:p>
            <a:pPr>
              <a:spcBef>
                <a:spcPts val="400"/>
              </a:spcBef>
            </a:pPr>
            <a:r>
              <a:rPr lang="en-US" sz="2000" dirty="0"/>
              <a:t>Single CPU</a:t>
            </a:r>
          </a:p>
          <a:p>
            <a:pPr lvl="1">
              <a:spcBef>
                <a:spcPts val="400"/>
              </a:spcBef>
            </a:pPr>
            <a:r>
              <a:rPr lang="en-US" sz="1800" dirty="0"/>
              <a:t>OK for some systems, but not all</a:t>
            </a:r>
          </a:p>
          <a:p>
            <a:pPr>
              <a:spcBef>
                <a:spcPts val="400"/>
              </a:spcBef>
            </a:pPr>
            <a:r>
              <a:rPr lang="en-US" sz="2000" i="1" dirty="0" err="1"/>
              <a:t>C</a:t>
            </a:r>
            <a:r>
              <a:rPr lang="en-US" sz="2000" i="1" baseline="-25000" dirty="0" err="1"/>
              <a:t>ContextSwitch</a:t>
            </a:r>
            <a:r>
              <a:rPr lang="en-US" sz="2000" dirty="0"/>
              <a:t> = 0</a:t>
            </a:r>
          </a:p>
          <a:p>
            <a:pPr lvl="1">
              <a:spcBef>
                <a:spcPts val="400"/>
              </a:spcBef>
            </a:pPr>
            <a:r>
              <a:rPr lang="en-US" sz="1800" dirty="0"/>
              <a:t>Scheduler speed. EDF requires ordered list of ready tasks.</a:t>
            </a:r>
          </a:p>
          <a:p>
            <a:pPr lvl="1">
              <a:spcBef>
                <a:spcPts val="400"/>
              </a:spcBef>
            </a:pPr>
            <a:r>
              <a:rPr lang="en-US" sz="1800" dirty="0"/>
              <a:t>Task state information needs to be swapped</a:t>
            </a:r>
          </a:p>
          <a:p>
            <a:pPr>
              <a:spcBef>
                <a:spcPts val="400"/>
              </a:spcBef>
            </a:pPr>
            <a:r>
              <a:rPr lang="en-US" sz="2000" dirty="0"/>
              <a:t>Constant process execution time </a:t>
            </a:r>
            <a:r>
              <a:rPr lang="en-US" sz="2000" i="1" dirty="0" err="1"/>
              <a:t>C</a:t>
            </a:r>
            <a:r>
              <a:rPr lang="en-US" sz="2000" i="1" baseline="-25000" dirty="0" err="1"/>
              <a:t>i</a:t>
            </a:r>
            <a:endParaRPr lang="en-US" sz="2000" i="1" baseline="-25000" dirty="0"/>
          </a:p>
          <a:p>
            <a:pPr lvl="1">
              <a:spcBef>
                <a:spcPts val="400"/>
              </a:spcBef>
            </a:pPr>
            <a:r>
              <a:rPr lang="en-US" sz="1800" dirty="0"/>
              <a:t>What if the worst-case time is much slower than average?</a:t>
            </a:r>
          </a:p>
          <a:p>
            <a:pPr lvl="2">
              <a:spcBef>
                <a:spcPts val="400"/>
              </a:spcBef>
            </a:pPr>
            <a:r>
              <a:rPr lang="en-US" dirty="0"/>
              <a:t>Then need a processor fast enough to handle the worst case</a:t>
            </a:r>
          </a:p>
          <a:p>
            <a:pPr lvl="2">
              <a:spcBef>
                <a:spcPts val="400"/>
              </a:spcBef>
            </a:pPr>
            <a:r>
              <a:rPr lang="en-US" dirty="0"/>
              <a:t>Most of the time the processor will be wasting resources</a:t>
            </a:r>
          </a:p>
          <a:p>
            <a:pPr>
              <a:spcBef>
                <a:spcPts val="400"/>
              </a:spcBef>
            </a:pPr>
            <a:r>
              <a:rPr lang="en-US" sz="2000" dirty="0"/>
              <a:t>No data dependencies between tasks</a:t>
            </a:r>
          </a:p>
          <a:p>
            <a:pPr lvl="1">
              <a:spcBef>
                <a:spcPts val="400"/>
              </a:spcBef>
            </a:pPr>
            <a:r>
              <a:rPr lang="en-US" sz="1800" dirty="0"/>
              <a:t>Not all tasks are ready to run simultaneously</a:t>
            </a:r>
          </a:p>
          <a:p>
            <a:pPr lvl="1">
              <a:spcBef>
                <a:spcPts val="400"/>
              </a:spcBef>
            </a:pPr>
            <a:r>
              <a:rPr lang="en-US" sz="1800" dirty="0"/>
              <a:t>Some tasks block on other tasks</a:t>
            </a:r>
          </a:p>
        </p:txBody>
      </p:sp>
    </p:spTree>
    <p:extLst>
      <p:ext uri="{BB962C8B-B14F-4D97-AF65-F5344CB8AC3E}">
        <p14:creationId xmlns:p14="http://schemas.microsoft.com/office/powerpoint/2010/main" val="265824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Prioritized Scheduling</a:t>
            </a:r>
            <a:endParaRPr lang="en-US" dirty="0"/>
          </a:p>
        </p:txBody>
      </p:sp>
      <p:sp>
        <p:nvSpPr>
          <p:cNvPr id="2" name="Content Placeholder 1"/>
          <p:cNvSpPr>
            <a:spLocks noGrp="1"/>
          </p:cNvSpPr>
          <p:nvPr>
            <p:ph idx="1"/>
          </p:nvPr>
        </p:nvSpPr>
        <p:spPr/>
        <p:txBody>
          <a:bodyPr/>
          <a:lstStyle/>
          <a:p>
            <a:r>
              <a:rPr lang="en-US" i="1" dirty="0" err="1"/>
              <a:t>taskID</a:t>
            </a:r>
            <a:r>
              <a:rPr lang="en-US" i="1" dirty="0"/>
              <a:t> = </a:t>
            </a:r>
            <a:r>
              <a:rPr lang="en-US" i="1" dirty="0" err="1"/>
              <a:t>os_tsk_create</a:t>
            </a:r>
            <a:r>
              <a:rPr lang="en-US" i="1" dirty="0"/>
              <a:t>(</a:t>
            </a:r>
            <a:r>
              <a:rPr lang="en-US" i="1" dirty="0" err="1"/>
              <a:t>some_task</a:t>
            </a:r>
            <a:r>
              <a:rPr lang="en-US" i="1" dirty="0"/>
              <a:t>, priority);</a:t>
            </a:r>
          </a:p>
          <a:p>
            <a:r>
              <a:rPr lang="en-GB" dirty="0"/>
              <a:t>Prioritized Scheduling means that task with higher priority should be dispatched and can preempt lower priority tasks</a:t>
            </a:r>
          </a:p>
          <a:p>
            <a:r>
              <a:rPr lang="en-GB" dirty="0"/>
              <a:t>The problem is dependency. For instance, can a task in its critical section be preempted?</a:t>
            </a:r>
          </a:p>
          <a:p>
            <a:pPr lvl="1"/>
            <a:r>
              <a:rPr lang="en-GB" dirty="0"/>
              <a:t>If no, any problem?</a:t>
            </a:r>
          </a:p>
          <a:p>
            <a:pPr lvl="1"/>
            <a:r>
              <a:rPr lang="en-GB" dirty="0"/>
              <a:t>If yes, any problem?</a:t>
            </a:r>
          </a:p>
          <a:p>
            <a:pPr lvl="1"/>
            <a:r>
              <a:rPr lang="en-GB" dirty="0"/>
              <a:t>The point of prioritized scheduling is based on the emergency level of the task, instead of whether it’s in a critical section. But you have to pay extra attention to critical sections as otherwise they may cause conflict between tasks.</a:t>
            </a:r>
          </a:p>
          <a:p>
            <a:r>
              <a:rPr lang="en-GB" b="1" dirty="0"/>
              <a:t>Priority inversion</a:t>
            </a:r>
            <a:endParaRPr lang="en-GB" dirty="0"/>
          </a:p>
        </p:txBody>
      </p:sp>
    </p:spTree>
    <p:extLst>
      <p:ext uri="{BB962C8B-B14F-4D97-AF65-F5344CB8AC3E}">
        <p14:creationId xmlns:p14="http://schemas.microsoft.com/office/powerpoint/2010/main" val="358638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Preemptive Critical Section</a:t>
            </a:r>
            <a:endParaRPr lang="en-US" dirty="0"/>
          </a:p>
        </p:txBody>
      </p:sp>
      <p:sp>
        <p:nvSpPr>
          <p:cNvPr id="2" name="Content Placeholder 1"/>
          <p:cNvSpPr>
            <a:spLocks noGrp="1"/>
          </p:cNvSpPr>
          <p:nvPr>
            <p:ph idx="1"/>
          </p:nvPr>
        </p:nvSpPr>
        <p:spPr>
          <a:xfrm>
            <a:off x="481547" y="1162909"/>
            <a:ext cx="6187108" cy="5114962"/>
          </a:xfrm>
        </p:spPr>
        <p:txBody>
          <a:bodyPr/>
          <a:lstStyle/>
          <a:p>
            <a:r>
              <a:rPr lang="en-GB" dirty="0"/>
              <a:t>Priority(T</a:t>
            </a:r>
            <a:r>
              <a:rPr lang="en-GB" baseline="-25000" dirty="0"/>
              <a:t>N</a:t>
            </a:r>
            <a:r>
              <a:rPr lang="en-GB" dirty="0"/>
              <a:t>)&gt;Priority(T</a:t>
            </a:r>
            <a:r>
              <a:rPr lang="en-GB" baseline="-25000" dirty="0"/>
              <a:t>M</a:t>
            </a:r>
            <a:r>
              <a:rPr lang="en-GB" dirty="0"/>
              <a:t>),if N&gt;M</a:t>
            </a:r>
          </a:p>
          <a:p>
            <a:r>
              <a:rPr lang="en-GB" dirty="0"/>
              <a:t>Seems okay?</a:t>
            </a:r>
          </a:p>
          <a:p>
            <a:r>
              <a:rPr lang="en-GB" dirty="0"/>
              <a:t>But what if a higher priority task would like to enter the same critical section? P(R) blocks task 2 if task 1 has the </a:t>
            </a:r>
            <a:r>
              <a:rPr lang="en-GB" dirty="0" err="1"/>
              <a:t>mutex</a:t>
            </a:r>
            <a:r>
              <a:rPr lang="en-GB" dirty="0"/>
              <a:t> (recall the requirements for mutex). Still acceptable as contaminating CS may cause even worse disaster, better avoid that and let task 1 finish first.</a:t>
            </a:r>
          </a:p>
          <a:p>
            <a:r>
              <a:rPr lang="en-GB" dirty="0"/>
              <a:t>Blocking time seems to be bounded by the maximum length of critical section of lower priority tasks. But no. </a:t>
            </a:r>
            <a:r>
              <a:rPr lang="en-US" dirty="0"/>
              <a:t>See the second example.</a:t>
            </a:r>
          </a:p>
          <a:p>
            <a:r>
              <a:rPr lang="en-GB" dirty="0"/>
              <a:t>Priority inversion: even though task 2 is not requesting R, it blocks task 3!</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666"/>
          <a:stretch/>
        </p:blipFill>
        <p:spPr bwMode="auto">
          <a:xfrm>
            <a:off x="6954791" y="515649"/>
            <a:ext cx="5137052" cy="1976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737600" y="738908"/>
            <a:ext cx="184727" cy="1431637"/>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213273" y="738907"/>
            <a:ext cx="184727" cy="1431637"/>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217" y="2731151"/>
            <a:ext cx="4927928" cy="354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558266" y="2955635"/>
            <a:ext cx="1177011" cy="1288473"/>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59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Non-</a:t>
            </a:r>
            <a:r>
              <a:rPr lang="en-GB" dirty="0" err="1"/>
              <a:t>Preemptive</a:t>
            </a:r>
            <a:r>
              <a:rPr lang="en-GB" dirty="0"/>
              <a:t> Critical Section</a:t>
            </a:r>
            <a:endParaRPr lang="en-US" dirty="0"/>
          </a:p>
        </p:txBody>
      </p:sp>
      <p:sp>
        <p:nvSpPr>
          <p:cNvPr id="2" name="Content Placeholder 1"/>
          <p:cNvSpPr>
            <a:spLocks noGrp="1"/>
          </p:cNvSpPr>
          <p:nvPr>
            <p:ph idx="1"/>
          </p:nvPr>
        </p:nvSpPr>
        <p:spPr>
          <a:xfrm>
            <a:off x="481547" y="1440000"/>
            <a:ext cx="4302890" cy="4674473"/>
          </a:xfrm>
        </p:spPr>
        <p:txBody>
          <a:bodyPr/>
          <a:lstStyle/>
          <a:p>
            <a:r>
              <a:rPr lang="en-GB" dirty="0"/>
              <a:t>Plausible? Can solve previous problem. But…</a:t>
            </a:r>
          </a:p>
          <a:p>
            <a:r>
              <a:rPr lang="en-GB" dirty="0"/>
              <a:t>Task 3 and 2 are on fire!</a:t>
            </a:r>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37"/>
          <a:stretch/>
        </p:blipFill>
        <p:spPr bwMode="auto">
          <a:xfrm>
            <a:off x="6253018" y="1671782"/>
            <a:ext cx="5725968" cy="373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183417" y="1597891"/>
            <a:ext cx="2927927" cy="1570181"/>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3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108" y="3750186"/>
            <a:ext cx="5942590" cy="310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Priority Inheritance</a:t>
            </a:r>
            <a:endParaRPr lang="en-US" dirty="0"/>
          </a:p>
        </p:txBody>
      </p:sp>
      <p:sp>
        <p:nvSpPr>
          <p:cNvPr id="2" name="Content Placeholder 1"/>
          <p:cNvSpPr>
            <a:spLocks noGrp="1"/>
          </p:cNvSpPr>
          <p:nvPr>
            <p:ph idx="1"/>
          </p:nvPr>
        </p:nvSpPr>
        <p:spPr>
          <a:xfrm>
            <a:off x="481546" y="1440000"/>
            <a:ext cx="11239399" cy="2513164"/>
          </a:xfrm>
        </p:spPr>
        <p:txBody>
          <a:bodyPr/>
          <a:lstStyle/>
          <a:p>
            <a:r>
              <a:rPr lang="en-GB" dirty="0"/>
              <a:t>Applied in many RTOS including RTX.</a:t>
            </a:r>
          </a:p>
          <a:p>
            <a:r>
              <a:rPr lang="en-GB" dirty="0"/>
              <a:t>Blocking time is now bounded by the maximum (sum) length of critical section of lower priority tasks.</a:t>
            </a:r>
          </a:p>
          <a:p>
            <a:r>
              <a:rPr lang="en-GB" dirty="0"/>
              <a:t>The idea is to elevate the priority of low priority task (if it blocks high priority task) to the highest priority of tasks blocked by it.</a:t>
            </a:r>
          </a:p>
          <a:p>
            <a:r>
              <a:rPr lang="en-GB" dirty="0"/>
              <a:t>And resume its original priority when it exits the critical section.</a:t>
            </a:r>
            <a:endParaRPr lang="en-US" dirty="0"/>
          </a:p>
        </p:txBody>
      </p:sp>
      <p:sp>
        <p:nvSpPr>
          <p:cNvPr id="5" name="Rectangle 4"/>
          <p:cNvSpPr/>
          <p:nvPr/>
        </p:nvSpPr>
        <p:spPr>
          <a:xfrm>
            <a:off x="6105236" y="3990108"/>
            <a:ext cx="184727" cy="286789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435926" y="4701308"/>
            <a:ext cx="2669310" cy="157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81018" y="4417402"/>
            <a:ext cx="914400" cy="914400"/>
          </a:xfrm>
          <a:prstGeom prst="rect">
            <a:avLst/>
          </a:prstGeom>
        </p:spPr>
        <p:txBody>
          <a:bodyPr vert="horz" wrap="none" lIns="0" tIns="0" rIns="0" bIns="0" rtlCol="0" anchor="t">
            <a:normAutofit/>
          </a:bodyPr>
          <a:lstStyle/>
          <a:p>
            <a:endParaRPr lang="en-US" dirty="0"/>
          </a:p>
        </p:txBody>
      </p:sp>
      <p:sp>
        <p:nvSpPr>
          <p:cNvPr id="9" name="TextBox 8"/>
          <p:cNvSpPr txBox="1"/>
          <p:nvPr/>
        </p:nvSpPr>
        <p:spPr>
          <a:xfrm>
            <a:off x="1750290" y="4509654"/>
            <a:ext cx="914400" cy="914400"/>
          </a:xfrm>
          <a:prstGeom prst="rect">
            <a:avLst/>
          </a:prstGeom>
        </p:spPr>
        <p:txBody>
          <a:bodyPr vert="horz" wrap="none" lIns="0" tIns="0" rIns="0" bIns="0" rtlCol="0" anchor="t">
            <a:normAutofit/>
          </a:bodyPr>
          <a:lstStyle/>
          <a:p>
            <a:endParaRPr lang="en-US" dirty="0"/>
          </a:p>
        </p:txBody>
      </p:sp>
      <p:sp>
        <p:nvSpPr>
          <p:cNvPr id="10" name="TextBox 9"/>
          <p:cNvSpPr txBox="1"/>
          <p:nvPr/>
        </p:nvSpPr>
        <p:spPr>
          <a:xfrm>
            <a:off x="457197" y="4518890"/>
            <a:ext cx="2978729" cy="364837"/>
          </a:xfrm>
          <a:prstGeom prst="rect">
            <a:avLst/>
          </a:prstGeom>
        </p:spPr>
        <p:txBody>
          <a:bodyPr vert="horz" wrap="none" lIns="0" tIns="0" rIns="0" bIns="0" rtlCol="0" anchor="t">
            <a:normAutofit/>
          </a:bodyPr>
          <a:lstStyle/>
          <a:p>
            <a:r>
              <a:rPr lang="en-GB" dirty="0"/>
              <a:t>Task 1 </a:t>
            </a:r>
            <a:r>
              <a:rPr lang="en-GB" dirty="0" err="1"/>
              <a:t>inherents</a:t>
            </a:r>
            <a:r>
              <a:rPr lang="en-GB" dirty="0"/>
              <a:t> task 3’s priority </a:t>
            </a:r>
            <a:endParaRPr lang="en-US" dirty="0"/>
          </a:p>
        </p:txBody>
      </p:sp>
    </p:spTree>
    <p:extLst>
      <p:ext uri="{BB962C8B-B14F-4D97-AF65-F5344CB8AC3E}">
        <p14:creationId xmlns:p14="http://schemas.microsoft.com/office/powerpoint/2010/main" val="390791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Priority Inheritance</a:t>
            </a:r>
            <a:endParaRPr lang="en-US" dirty="0"/>
          </a:p>
        </p:txBody>
      </p:sp>
      <p:sp>
        <p:nvSpPr>
          <p:cNvPr id="2" name="Content Placeholder 1"/>
          <p:cNvSpPr>
            <a:spLocks noGrp="1"/>
          </p:cNvSpPr>
          <p:nvPr>
            <p:ph idx="1"/>
          </p:nvPr>
        </p:nvSpPr>
        <p:spPr>
          <a:xfrm>
            <a:off x="277091" y="836240"/>
            <a:ext cx="11911734" cy="5712341"/>
          </a:xfrm>
        </p:spPr>
        <p:txBody>
          <a:bodyPr/>
          <a:lstStyle/>
          <a:p>
            <a:r>
              <a:rPr lang="en-GB" dirty="0"/>
              <a:t>If same priority, then FIFO</a:t>
            </a:r>
          </a:p>
          <a:p>
            <a:r>
              <a:rPr lang="en-GB" dirty="0"/>
              <a:t>Another example:</a:t>
            </a:r>
          </a:p>
          <a:p>
            <a:endParaRPr lang="en-GB" dirty="0"/>
          </a:p>
          <a:p>
            <a:endParaRPr lang="en-GB" dirty="0"/>
          </a:p>
          <a:p>
            <a:endParaRPr lang="en-GB" dirty="0"/>
          </a:p>
          <a:p>
            <a:endParaRPr lang="en-GB" dirty="0"/>
          </a:p>
          <a:p>
            <a:endParaRPr lang="en-GB" dirty="0"/>
          </a:p>
          <a:p>
            <a:pPr marL="0" indent="0">
              <a:buNone/>
            </a:pPr>
            <a:endParaRPr lang="en-GB" dirty="0"/>
          </a:p>
          <a:p>
            <a:r>
              <a:rPr lang="en-GB" dirty="0"/>
              <a:t>Task 2 blocked by task 1, hence Priority(T</a:t>
            </a:r>
            <a:r>
              <a:rPr lang="en-GB" baseline="-25000" dirty="0"/>
              <a:t>1</a:t>
            </a:r>
            <a:r>
              <a:rPr lang="en-GB" dirty="0"/>
              <a:t>) = Priority(T</a:t>
            </a:r>
            <a:r>
              <a:rPr lang="en-GB" baseline="-25000" dirty="0"/>
              <a:t>2</a:t>
            </a:r>
            <a:r>
              <a:rPr lang="en-GB" dirty="0"/>
              <a:t>)</a:t>
            </a:r>
          </a:p>
          <a:p>
            <a:r>
              <a:rPr lang="en-GB" dirty="0"/>
              <a:t>Then, task 3 is blocked by task 1, hence Priority(T1) = Priority(T</a:t>
            </a:r>
            <a:r>
              <a:rPr lang="en-GB" baseline="-25000" dirty="0"/>
              <a:t>3</a:t>
            </a:r>
            <a:r>
              <a:rPr lang="en-GB" dirty="0"/>
              <a:t>), also Priority(T</a:t>
            </a:r>
            <a:r>
              <a:rPr lang="en-GB" baseline="-25000" dirty="0"/>
              <a:t>1</a:t>
            </a:r>
            <a:r>
              <a:rPr lang="en-GB" dirty="0"/>
              <a:t>)=Priority(T</a:t>
            </a:r>
            <a:r>
              <a:rPr lang="en-GB" baseline="-25000" dirty="0"/>
              <a:t>2</a:t>
            </a:r>
            <a:r>
              <a:rPr lang="en-GB" dirty="0"/>
              <a:t>)=Priority(T</a:t>
            </a:r>
            <a:r>
              <a:rPr lang="en-GB" baseline="-25000" dirty="0"/>
              <a:t>3</a:t>
            </a:r>
            <a:r>
              <a:rPr lang="en-GB" dirty="0"/>
              <a:t>) as task 2 is blocked by task 1. So Task 1 continues(FIFO)</a:t>
            </a:r>
          </a:p>
          <a:p>
            <a:r>
              <a:rPr lang="en-GB" dirty="0"/>
              <a:t>After task 1 releases A, its priority will be resumed. Task 2 continues.</a:t>
            </a:r>
          </a:p>
          <a:p>
            <a:r>
              <a:rPr lang="en-GB" dirty="0"/>
              <a:t>Similarly, after task 2 releases B, its priority will be downgraded and task 3 continues.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6" name="Group 5"/>
          <p:cNvGrpSpPr/>
          <p:nvPr/>
        </p:nvGrpSpPr>
        <p:grpSpPr>
          <a:xfrm>
            <a:off x="5082598" y="899983"/>
            <a:ext cx="6457318" cy="3266923"/>
            <a:chOff x="2652134" y="1902690"/>
            <a:chExt cx="6836210" cy="373279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134" y="2059709"/>
              <a:ext cx="6836210" cy="357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23345" y="3029526"/>
              <a:ext cx="452582" cy="2050474"/>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696365" y="1902690"/>
              <a:ext cx="369452" cy="3177311"/>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218217" y="4221018"/>
              <a:ext cx="369452" cy="858982"/>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183419" y="3061854"/>
              <a:ext cx="360220" cy="858982"/>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861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Deadlock Caused by Priority Inheritance</a:t>
            </a:r>
            <a:endParaRPr lang="en-US" dirty="0"/>
          </a:p>
        </p:txBody>
      </p:sp>
      <p:sp>
        <p:nvSpPr>
          <p:cNvPr id="2" name="Content Placeholder 1"/>
          <p:cNvSpPr>
            <a:spLocks noGrp="1"/>
          </p:cNvSpPr>
          <p:nvPr>
            <p:ph idx="1"/>
          </p:nvPr>
        </p:nvSpPr>
        <p:spPr>
          <a:xfrm>
            <a:off x="481546" y="1107490"/>
            <a:ext cx="11155753" cy="4680000"/>
          </a:xfrm>
        </p:spPr>
        <p:txBody>
          <a:bodyPr/>
          <a:lstStyle/>
          <a:p>
            <a:r>
              <a:rPr lang="en-GB" dirty="0"/>
              <a:t>Unfortunately, priority inheritance is not perfect. Consider the following example:</a:t>
            </a:r>
          </a:p>
          <a:p>
            <a:endParaRPr lang="en-GB" dirty="0"/>
          </a:p>
          <a:p>
            <a:endParaRPr lang="en-GB" dirty="0"/>
          </a:p>
          <a:p>
            <a:endParaRPr lang="en-GB" dirty="0"/>
          </a:p>
          <a:p>
            <a:endParaRPr lang="en-GB" dirty="0"/>
          </a:p>
          <a:p>
            <a:endParaRPr lang="en-GB" dirty="0"/>
          </a:p>
          <a:p>
            <a:endParaRPr lang="en-GB" dirty="0"/>
          </a:p>
          <a:p>
            <a:pPr marL="0" indent="0">
              <a:buNone/>
            </a:pPr>
            <a:endParaRPr lang="en-GB" dirty="0"/>
          </a:p>
          <a:p>
            <a:r>
              <a:rPr lang="en-GB" dirty="0"/>
              <a:t>Recall Coffman conditions for deadlock. Deadlock here!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6" y="1560225"/>
            <a:ext cx="7253720" cy="280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Content of this Module</a:t>
            </a:r>
            <a:endParaRPr lang="en-US" dirty="0"/>
          </a:p>
        </p:txBody>
      </p:sp>
      <p:sp>
        <p:nvSpPr>
          <p:cNvPr id="2" name="Content Placeholder 1"/>
          <p:cNvSpPr>
            <a:spLocks noGrp="1"/>
          </p:cNvSpPr>
          <p:nvPr>
            <p:ph idx="1"/>
          </p:nvPr>
        </p:nvSpPr>
        <p:spPr>
          <a:xfrm>
            <a:off x="439616" y="1123476"/>
            <a:ext cx="11201400" cy="4512393"/>
          </a:xfrm>
        </p:spPr>
        <p:txBody>
          <a:bodyPr/>
          <a:lstStyle/>
          <a:p>
            <a:endParaRPr lang="en-GB" dirty="0"/>
          </a:p>
          <a:p>
            <a:endParaRPr lang="en-GB" dirty="0"/>
          </a:p>
          <a:p>
            <a:endParaRPr lang="en-US" dirty="0"/>
          </a:p>
        </p:txBody>
      </p:sp>
      <p:sp>
        <p:nvSpPr>
          <p:cNvPr id="4" name="TextBox 3"/>
          <p:cNvSpPr txBox="1"/>
          <p:nvPr/>
        </p:nvSpPr>
        <p:spPr>
          <a:xfrm>
            <a:off x="866775" y="1343025"/>
            <a:ext cx="10210800" cy="4648200"/>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GB" dirty="0"/>
              <a:t>Tasks in RTX, Task States, Creation and Deletion</a:t>
            </a:r>
          </a:p>
          <a:p>
            <a:pPr marL="285750" indent="-285750">
              <a:buFont typeface="Arial" panose="020B0604020202020204" pitchFamily="34" charset="0"/>
              <a:buChar char="•"/>
            </a:pPr>
            <a:r>
              <a:rPr lang="en-GB" dirty="0"/>
              <a:t>Advanced Real Time Task Scheduling</a:t>
            </a:r>
          </a:p>
          <a:p>
            <a:pPr marL="742950" lvl="1" indent="-285750">
              <a:buFont typeface="Arial" panose="020B0604020202020204" pitchFamily="34" charset="0"/>
              <a:buChar char="•"/>
            </a:pPr>
            <a:r>
              <a:rPr lang="en-GB" dirty="0"/>
              <a:t>Periodic Task scheduling</a:t>
            </a:r>
          </a:p>
          <a:p>
            <a:pPr marL="742950" lvl="1" indent="-285750">
              <a:buFont typeface="Arial" panose="020B0604020202020204" pitchFamily="34" charset="0"/>
              <a:buChar char="•"/>
            </a:pPr>
            <a:r>
              <a:rPr lang="en-GB" dirty="0"/>
              <a:t>Earliest Dead Line First</a:t>
            </a:r>
          </a:p>
          <a:p>
            <a:pPr marL="742950" lvl="1" indent="-285750">
              <a:buFont typeface="Arial" panose="020B0604020202020204" pitchFamily="34" charset="0"/>
              <a:buChar char="•"/>
            </a:pPr>
            <a:r>
              <a:rPr lang="en-GB" dirty="0"/>
              <a:t>Rate Monotonic </a:t>
            </a:r>
          </a:p>
          <a:p>
            <a:pPr marL="742950" lvl="1" indent="-285750">
              <a:buFont typeface="Arial" panose="020B0604020202020204" pitchFamily="34" charset="0"/>
              <a:buChar char="•"/>
            </a:pPr>
            <a:r>
              <a:rPr lang="en-GB" dirty="0"/>
              <a:t>System performance and Assumptions</a:t>
            </a:r>
          </a:p>
          <a:p>
            <a:pPr marL="742950" lvl="1" indent="-285750">
              <a:buFont typeface="Arial" panose="020B0604020202020204" pitchFamily="34" charset="0"/>
              <a:buChar char="•"/>
            </a:pPr>
            <a:r>
              <a:rPr lang="en-GB" dirty="0"/>
              <a:t>Prioritized Scheduling</a:t>
            </a:r>
          </a:p>
          <a:p>
            <a:pPr marL="742950" lvl="1" indent="-285750">
              <a:buFont typeface="Arial" panose="020B0604020202020204" pitchFamily="34" charset="0"/>
              <a:buChar char="•"/>
            </a:pPr>
            <a:r>
              <a:rPr lang="en-GB" dirty="0"/>
              <a:t>Priority Inversion</a:t>
            </a:r>
          </a:p>
          <a:p>
            <a:pPr marL="742950" lvl="1" indent="-285750">
              <a:buFont typeface="Arial" panose="020B0604020202020204" pitchFamily="34" charset="0"/>
              <a:buChar char="•"/>
            </a:pPr>
            <a:r>
              <a:rPr lang="en-GB" dirty="0"/>
              <a:t>Priority Inheritance</a:t>
            </a:r>
          </a:p>
          <a:p>
            <a:pPr marL="742950" lvl="1" indent="-285750">
              <a:buFont typeface="Arial" panose="020B0604020202020204" pitchFamily="34" charset="0"/>
              <a:buChar char="•"/>
            </a:pPr>
            <a:r>
              <a:rPr lang="en-GB" dirty="0"/>
              <a:t>Dead Lock</a:t>
            </a:r>
          </a:p>
          <a:p>
            <a:pPr marL="742950" lvl="1" indent="-285750">
              <a:buFont typeface="Arial" panose="020B0604020202020204" pitchFamily="34" charset="0"/>
              <a:buChar char="•"/>
            </a:pPr>
            <a:r>
              <a:rPr lang="en-GB" dirty="0"/>
              <a:t>Priority Ceiling</a:t>
            </a:r>
          </a:p>
          <a:p>
            <a:pPr lvl="1"/>
            <a:endParaRPr lang="en-GB" dirty="0"/>
          </a:p>
          <a:p>
            <a:pPr marL="285750" lvl="1" indent="-285750">
              <a:buFont typeface="Arial" panose="020B0604020202020204" pitchFamily="34" charset="0"/>
              <a:buChar char="•"/>
            </a:pPr>
            <a:r>
              <a:rPr lang="en-GB" dirty="0"/>
              <a:t>Priority Scheme in RTX, Options</a:t>
            </a:r>
          </a:p>
          <a:p>
            <a:pPr marL="285750" lvl="1" indent="-285750">
              <a:buFont typeface="Arial" panose="020B0604020202020204" pitchFamily="34" charset="0"/>
              <a:buChar char="•"/>
            </a:pPr>
            <a:r>
              <a:rPr lang="en-GB" dirty="0"/>
              <a:t>Simple Time Management API</a:t>
            </a:r>
          </a:p>
          <a:p>
            <a:pPr marL="285750" lvl="1" indent="-285750">
              <a:buFont typeface="Arial" panose="020B0604020202020204" pitchFamily="34" charset="0"/>
              <a:buChar char="•"/>
            </a:pPr>
            <a:r>
              <a:rPr lang="en-GB" dirty="0"/>
              <a:t>RTX control functions</a:t>
            </a:r>
          </a:p>
        </p:txBody>
      </p:sp>
    </p:spTree>
    <p:extLst>
      <p:ext uri="{BB962C8B-B14F-4D97-AF65-F5344CB8AC3E}">
        <p14:creationId xmlns:p14="http://schemas.microsoft.com/office/powerpoint/2010/main" val="44322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Priority Ceiling</a:t>
            </a:r>
            <a:endParaRPr lang="en-US" dirty="0"/>
          </a:p>
        </p:txBody>
      </p:sp>
      <p:sp>
        <p:nvSpPr>
          <p:cNvPr id="2" name="Content Placeholder 1"/>
          <p:cNvSpPr>
            <a:spLocks noGrp="1"/>
          </p:cNvSpPr>
          <p:nvPr>
            <p:ph idx="1"/>
          </p:nvPr>
        </p:nvSpPr>
        <p:spPr>
          <a:xfrm>
            <a:off x="444600" y="839635"/>
            <a:ext cx="11202454" cy="3880146"/>
          </a:xfrm>
        </p:spPr>
        <p:txBody>
          <a:bodyPr/>
          <a:lstStyle/>
          <a:p>
            <a:r>
              <a:rPr lang="en-GB" dirty="0"/>
              <a:t>Improvement on priority inheritance. But </a:t>
            </a:r>
            <a:r>
              <a:rPr lang="en-GB" b="1" dirty="0"/>
              <a:t>not implemented in the RTX</a:t>
            </a:r>
            <a:r>
              <a:rPr lang="en-GB" dirty="0"/>
              <a:t>.</a:t>
            </a:r>
          </a:p>
          <a:p>
            <a:r>
              <a:rPr lang="en-GB" dirty="0"/>
              <a:t>Define the priority ceiling for a resource: PC(R) are the highest priority processes that may request mutual exclusive access to R</a:t>
            </a:r>
          </a:p>
          <a:p>
            <a:r>
              <a:rPr lang="en-GB" dirty="0"/>
              <a:t>Priority ceiling accepts requests to enter any critical section only if task A’s priority is </a:t>
            </a:r>
            <a:r>
              <a:rPr lang="en-GB" b="1" dirty="0"/>
              <a:t>larger</a:t>
            </a:r>
            <a:r>
              <a:rPr lang="en-GB" dirty="0"/>
              <a:t> than PC (all resources accessed by tasks other than A).  This solves deadlocks by preventing circular wait conditions</a:t>
            </a:r>
          </a:p>
          <a:p>
            <a:r>
              <a:rPr lang="en-GB" dirty="0"/>
              <a:t>If task A is blocked due to this, then the priority of task B which is blocking task A, will be elevated to A’s priority (if A is the highest) as the usual priority inheritance protocol. </a:t>
            </a:r>
          </a:p>
          <a:p>
            <a:r>
              <a:rPr lang="en-GB" dirty="0"/>
              <a:t>Another improvement is that it reduces the blocking time to at most the length of one critical section of a low priority task.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145" y="4753612"/>
            <a:ext cx="5436176" cy="201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74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Task Priority Scheme in RTX</a:t>
            </a:r>
            <a:endParaRPr lang="en-US" dirty="0"/>
          </a:p>
        </p:txBody>
      </p:sp>
      <p:sp>
        <p:nvSpPr>
          <p:cNvPr id="2" name="Content Placeholder 1"/>
          <p:cNvSpPr>
            <a:spLocks noGrp="1"/>
          </p:cNvSpPr>
          <p:nvPr>
            <p:ph idx="1"/>
          </p:nvPr>
        </p:nvSpPr>
        <p:spPr>
          <a:xfrm>
            <a:off x="481546" y="1009693"/>
            <a:ext cx="7335677" cy="5292495"/>
          </a:xfrm>
        </p:spPr>
        <p:txBody>
          <a:bodyPr/>
          <a:lstStyle/>
          <a:p>
            <a:r>
              <a:rPr lang="en-GB" dirty="0"/>
              <a:t>RTX supports priority scheduling and applies priority inheritance policy with mutex.</a:t>
            </a:r>
          </a:p>
          <a:p>
            <a:r>
              <a:rPr lang="en-GB" dirty="0"/>
              <a:t>Possible to alter the priority of a task after creation.</a:t>
            </a:r>
            <a:endParaRPr lang="en-US" dirty="0"/>
          </a:p>
          <a:p>
            <a:pPr marL="538162" lvl="1" indent="0">
              <a:buNone/>
            </a:pPr>
            <a:r>
              <a:rPr lang="en-US" i="1" dirty="0"/>
              <a:t>OS_RESULT </a:t>
            </a:r>
            <a:r>
              <a:rPr lang="en-US" i="1" dirty="0" err="1"/>
              <a:t>os_tsk_prio</a:t>
            </a:r>
            <a:r>
              <a:rPr lang="en-US" i="1" dirty="0"/>
              <a:t>(</a:t>
            </a:r>
            <a:r>
              <a:rPr lang="en-US" i="1" dirty="0" err="1"/>
              <a:t>taskID</a:t>
            </a:r>
            <a:r>
              <a:rPr lang="en-US" i="1" dirty="0"/>
              <a:t>, priority);</a:t>
            </a:r>
          </a:p>
          <a:p>
            <a:pPr marL="538162" lvl="1" indent="0">
              <a:buNone/>
            </a:pPr>
            <a:r>
              <a:rPr lang="en-US" i="1" dirty="0"/>
              <a:t>OS_RESULT </a:t>
            </a:r>
            <a:r>
              <a:rPr lang="en-US" i="1" dirty="0" err="1"/>
              <a:t>os_tsk_prio_self</a:t>
            </a:r>
            <a:r>
              <a:rPr lang="en-US" i="1" dirty="0"/>
              <a:t>(priority);</a:t>
            </a:r>
          </a:p>
          <a:p>
            <a:r>
              <a:rPr lang="en-GB" dirty="0"/>
              <a:t>Higher number, higher priority, from 0 to 255</a:t>
            </a:r>
          </a:p>
          <a:p>
            <a:pPr lvl="1"/>
            <a:r>
              <a:rPr lang="en-GB" dirty="0"/>
              <a:t>A FIFO queue for each priority</a:t>
            </a:r>
          </a:p>
          <a:p>
            <a:pPr lvl="1"/>
            <a:r>
              <a:rPr lang="en-GB" dirty="0"/>
              <a:t>Fast interrupt has the highest priority (handled by CM core instead of RTX)</a:t>
            </a:r>
          </a:p>
          <a:p>
            <a:pPr lvl="1"/>
            <a:r>
              <a:rPr lang="en-GB" dirty="0"/>
              <a:t>Then interrupts</a:t>
            </a:r>
          </a:p>
          <a:p>
            <a:pPr lvl="1"/>
            <a:r>
              <a:rPr lang="en-GB" dirty="0"/>
              <a:t>Then tasks with a priority larger than 1. RTX will not preempt tasks with priority larger than 1 so they must be self-blocking!</a:t>
            </a:r>
          </a:p>
          <a:p>
            <a:pPr lvl="1"/>
            <a:r>
              <a:rPr lang="en-GB" dirty="0"/>
              <a:t>Tasks in queue 0 will be put into queue 1 when there are no tasks running</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57"/>
          <a:stretch/>
        </p:blipFill>
        <p:spPr bwMode="auto">
          <a:xfrm>
            <a:off x="7738208" y="1719456"/>
            <a:ext cx="4450617"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52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 Scheduling Options</a:t>
            </a:r>
            <a:endParaRPr lang="en-US" dirty="0"/>
          </a:p>
        </p:txBody>
      </p:sp>
      <p:sp>
        <p:nvSpPr>
          <p:cNvPr id="2" name="Content Placeholder 1"/>
          <p:cNvSpPr>
            <a:spLocks noGrp="1"/>
          </p:cNvSpPr>
          <p:nvPr>
            <p:ph idx="1"/>
          </p:nvPr>
        </p:nvSpPr>
        <p:spPr>
          <a:xfrm>
            <a:off x="413238" y="824538"/>
            <a:ext cx="11192608" cy="5417999"/>
          </a:xfrm>
        </p:spPr>
        <p:txBody>
          <a:bodyPr/>
          <a:lstStyle/>
          <a:p>
            <a:r>
              <a:rPr lang="en-US" dirty="0"/>
              <a:t>Pre-emptive scheduling</a:t>
            </a:r>
          </a:p>
          <a:p>
            <a:pPr lvl="1"/>
            <a:r>
              <a:rPr lang="en-GB" dirty="0"/>
              <a:t>Each task has a </a:t>
            </a:r>
            <a:r>
              <a:rPr lang="en-GB" b="1" dirty="0"/>
              <a:t>different priority </a:t>
            </a:r>
            <a:r>
              <a:rPr lang="en-GB" dirty="0"/>
              <a:t>and will run until it is pre-empted or has reached a blocking OS </a:t>
            </a:r>
            <a:r>
              <a:rPr lang="en-US" dirty="0"/>
              <a:t>call.</a:t>
            </a:r>
          </a:p>
          <a:p>
            <a:r>
              <a:rPr lang="en-US" dirty="0"/>
              <a:t>Round-Robin scheduling</a:t>
            </a:r>
          </a:p>
          <a:p>
            <a:pPr lvl="1"/>
            <a:r>
              <a:rPr lang="en-GB" dirty="0"/>
              <a:t>Each task has the </a:t>
            </a:r>
            <a:r>
              <a:rPr lang="en-GB" b="1" dirty="0"/>
              <a:t>same priority </a:t>
            </a:r>
            <a:r>
              <a:rPr lang="en-GB" dirty="0"/>
              <a:t>and will run for a fixed period, or time slice, or until it has reached a </a:t>
            </a:r>
            <a:r>
              <a:rPr lang="en-US" dirty="0"/>
              <a:t>blocking OS call.</a:t>
            </a:r>
          </a:p>
          <a:p>
            <a:pPr lvl="1"/>
            <a:r>
              <a:rPr lang="en-GB" dirty="0"/>
              <a:t>Quantum is determined by the </a:t>
            </a:r>
            <a:r>
              <a:rPr lang="en-GB" b="1" dirty="0" err="1"/>
              <a:t>RTX_Conf_CM.c</a:t>
            </a:r>
            <a:r>
              <a:rPr lang="en-GB" b="1" dirty="0"/>
              <a:t> </a:t>
            </a:r>
            <a:r>
              <a:rPr lang="en-GB" dirty="0"/>
              <a:t>file: Round-Robin Timeout [ticks] </a:t>
            </a:r>
            <a:r>
              <a:rPr lang="en-US" dirty="0"/>
              <a:t>× Timer tick value. For example, by default, the time quantum is 10000µs ×5 = 50000µs=50ms.</a:t>
            </a:r>
          </a:p>
          <a:p>
            <a:pPr lvl="1"/>
            <a:r>
              <a:rPr lang="en-GB" dirty="0"/>
              <a:t>If quantum expired, state will be changed to READY.</a:t>
            </a:r>
            <a:endParaRPr lang="en-US" dirty="0"/>
          </a:p>
          <a:p>
            <a:r>
              <a:rPr lang="en-US" dirty="0"/>
              <a:t>Co-operative multi-tasking</a:t>
            </a:r>
          </a:p>
          <a:p>
            <a:pPr lvl="1"/>
            <a:r>
              <a:rPr lang="en-GB" dirty="0"/>
              <a:t>Each task has the </a:t>
            </a:r>
            <a:r>
              <a:rPr lang="en-GB" b="1" dirty="0"/>
              <a:t>same priority </a:t>
            </a:r>
            <a:r>
              <a:rPr lang="en-GB" dirty="0"/>
              <a:t>and the Round-Robin is disabled. Each task will run until it reached a blocking OS call or uses the </a:t>
            </a:r>
            <a:r>
              <a:rPr lang="en-GB" i="1" dirty="0" err="1"/>
              <a:t>os_tsk_pass</a:t>
            </a:r>
            <a:r>
              <a:rPr lang="en-GB" i="1" dirty="0"/>
              <a:t>() </a:t>
            </a:r>
            <a:r>
              <a:rPr lang="en-GB" dirty="0"/>
              <a:t>call.</a:t>
            </a:r>
          </a:p>
          <a:p>
            <a:pPr lvl="1"/>
            <a:endParaRPr lang="en-GB" dirty="0"/>
          </a:p>
          <a:p>
            <a:r>
              <a:rPr lang="en-GB" dirty="0"/>
              <a:t>The default scheduling option for RTX is </a:t>
            </a:r>
            <a:r>
              <a:rPr lang="en-GB" b="1" dirty="0"/>
              <a:t>Round-Robin Pre-emptive</a:t>
            </a:r>
            <a:r>
              <a:rPr lang="en-GB" dirty="0"/>
              <a:t>. Prioritized RR.</a:t>
            </a:r>
          </a:p>
          <a:p>
            <a:r>
              <a:rPr lang="en-GB" dirty="0"/>
              <a:t>RTX does not provide aperiodic or periodic deadline scheduling.  </a:t>
            </a:r>
            <a:endParaRPr lang="en-US" dirty="0"/>
          </a:p>
        </p:txBody>
      </p:sp>
    </p:spTree>
    <p:extLst>
      <p:ext uri="{BB962C8B-B14F-4D97-AF65-F5344CB8AC3E}">
        <p14:creationId xmlns:p14="http://schemas.microsoft.com/office/powerpoint/2010/main" val="205086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Simple Time Management APIs</a:t>
            </a:r>
            <a:endParaRPr lang="en-US" dirty="0"/>
          </a:p>
        </p:txBody>
      </p:sp>
      <p:sp>
        <p:nvSpPr>
          <p:cNvPr id="2" name="Content Placeholder 1"/>
          <p:cNvSpPr>
            <a:spLocks noGrp="1"/>
          </p:cNvSpPr>
          <p:nvPr>
            <p:ph idx="1"/>
          </p:nvPr>
        </p:nvSpPr>
        <p:spPr>
          <a:xfrm>
            <a:off x="465992" y="877292"/>
            <a:ext cx="11153722" cy="5567470"/>
          </a:xfrm>
        </p:spPr>
        <p:txBody>
          <a:bodyPr/>
          <a:lstStyle/>
          <a:p>
            <a:r>
              <a:rPr lang="en-GB" dirty="0"/>
              <a:t>Besides the scheduling options, RTX can also manage time through the following APIs:</a:t>
            </a:r>
          </a:p>
          <a:p>
            <a:r>
              <a:rPr lang="en-GB" dirty="0"/>
              <a:t>Get current time</a:t>
            </a:r>
          </a:p>
          <a:p>
            <a:pPr lvl="1"/>
            <a:r>
              <a:rPr lang="en-US" i="1" dirty="0"/>
              <a:t>U32 </a:t>
            </a:r>
            <a:r>
              <a:rPr lang="en-US" i="1" dirty="0" err="1"/>
              <a:t>os_time_get</a:t>
            </a:r>
            <a:r>
              <a:rPr lang="en-US" i="1" dirty="0"/>
              <a:t> (void);</a:t>
            </a:r>
          </a:p>
          <a:p>
            <a:pPr lvl="1"/>
            <a:r>
              <a:rPr lang="en-US" dirty="0"/>
              <a:t>Returns current OS time measured in ticks</a:t>
            </a:r>
            <a:endParaRPr lang="en-GB" dirty="0"/>
          </a:p>
          <a:p>
            <a:r>
              <a:rPr lang="en-GB" dirty="0"/>
              <a:t>Simple delay</a:t>
            </a:r>
          </a:p>
          <a:p>
            <a:pPr lvl="1"/>
            <a:r>
              <a:rPr lang="en-GB" i="1" dirty="0"/>
              <a:t>void </a:t>
            </a:r>
            <a:r>
              <a:rPr lang="en-GB" i="1" dirty="0" err="1"/>
              <a:t>os_dly_wait</a:t>
            </a:r>
            <a:r>
              <a:rPr lang="en-GB" i="1" dirty="0"/>
              <a:t> (unsigned short </a:t>
            </a:r>
            <a:r>
              <a:rPr lang="en-GB" i="1" dirty="0" err="1"/>
              <a:t>delay_time</a:t>
            </a:r>
            <a:r>
              <a:rPr lang="en-GB" i="1" dirty="0"/>
              <a:t>)</a:t>
            </a:r>
          </a:p>
          <a:p>
            <a:pPr lvl="1"/>
            <a:r>
              <a:rPr lang="en-GB" dirty="0"/>
              <a:t>Turn the state of calling task into </a:t>
            </a:r>
            <a:r>
              <a:rPr lang="en-US" dirty="0"/>
              <a:t>WAIT_DLY</a:t>
            </a:r>
          </a:p>
          <a:p>
            <a:pPr lvl="1"/>
            <a:r>
              <a:rPr lang="en-GB" dirty="0"/>
              <a:t>Actual delay time = </a:t>
            </a:r>
            <a:r>
              <a:rPr lang="en-GB" i="1" dirty="0" err="1"/>
              <a:t>delay_time</a:t>
            </a:r>
            <a:r>
              <a:rPr lang="en-GB" dirty="0"/>
              <a:t> </a:t>
            </a:r>
            <a:r>
              <a:rPr lang="en-US" dirty="0"/>
              <a:t>× timer tick value</a:t>
            </a:r>
          </a:p>
          <a:p>
            <a:pPr lvl="1"/>
            <a:r>
              <a:rPr lang="en-GB" dirty="0"/>
              <a:t>After the delay time, turn the state of the task back to READY</a:t>
            </a:r>
          </a:p>
          <a:p>
            <a:pPr lvl="1"/>
            <a:r>
              <a:rPr lang="en-GB" dirty="0"/>
              <a:t>Make sure you have the correct timer clock value</a:t>
            </a:r>
          </a:p>
          <a:p>
            <a:r>
              <a:rPr lang="en-GB" dirty="0"/>
              <a:t>Periodic task execution</a:t>
            </a:r>
          </a:p>
          <a:p>
            <a:pPr lvl="1"/>
            <a:r>
              <a:rPr lang="en-GB" dirty="0"/>
              <a:t>Set the interval within the task by calling</a:t>
            </a:r>
            <a:r>
              <a:rPr lang="en-GB" i="1" dirty="0"/>
              <a:t> void </a:t>
            </a:r>
            <a:r>
              <a:rPr lang="en-GB" i="1" dirty="0" err="1"/>
              <a:t>os_itv_set</a:t>
            </a:r>
            <a:r>
              <a:rPr lang="en-GB" i="1" dirty="0"/>
              <a:t> (unsigned short </a:t>
            </a:r>
            <a:r>
              <a:rPr lang="en-GB" i="1" dirty="0" err="1"/>
              <a:t>interval_time</a:t>
            </a:r>
            <a:r>
              <a:rPr lang="en-GB" i="1" dirty="0"/>
              <a:t>) </a:t>
            </a:r>
            <a:r>
              <a:rPr lang="en-GB" dirty="0"/>
              <a:t>first</a:t>
            </a:r>
          </a:p>
          <a:p>
            <a:pPr lvl="1"/>
            <a:r>
              <a:rPr lang="en-GB" dirty="0"/>
              <a:t>Actual delay time = </a:t>
            </a:r>
            <a:r>
              <a:rPr lang="en-GB" i="1" dirty="0" err="1"/>
              <a:t>interval_time</a:t>
            </a:r>
            <a:r>
              <a:rPr lang="en-GB" dirty="0"/>
              <a:t> </a:t>
            </a:r>
            <a:r>
              <a:rPr lang="en-US" dirty="0"/>
              <a:t>× timer tick value</a:t>
            </a:r>
            <a:endParaRPr lang="en-GB" dirty="0"/>
          </a:p>
          <a:p>
            <a:pPr lvl="1"/>
            <a:r>
              <a:rPr lang="en-GB" dirty="0"/>
              <a:t>Then change the to </a:t>
            </a:r>
            <a:r>
              <a:rPr lang="en-US" dirty="0"/>
              <a:t>WAIT_ITV by calling </a:t>
            </a:r>
            <a:r>
              <a:rPr lang="en-US" i="1" dirty="0"/>
              <a:t>void </a:t>
            </a:r>
            <a:r>
              <a:rPr lang="en-US" i="1" dirty="0" err="1"/>
              <a:t>os_itv_wait</a:t>
            </a:r>
            <a:r>
              <a:rPr lang="en-US" i="1" dirty="0"/>
              <a:t> (void) </a:t>
            </a:r>
            <a:r>
              <a:rPr lang="en-US" dirty="0"/>
              <a:t>inside the task</a:t>
            </a:r>
            <a:endParaRPr lang="en-GB" i="1" dirty="0"/>
          </a:p>
          <a:p>
            <a:pPr lvl="1"/>
            <a:endParaRPr lang="en-US" dirty="0"/>
          </a:p>
        </p:txBody>
      </p:sp>
    </p:spTree>
    <p:extLst>
      <p:ext uri="{BB962C8B-B14F-4D97-AF65-F5344CB8AC3E}">
        <p14:creationId xmlns:p14="http://schemas.microsoft.com/office/powerpoint/2010/main" val="65112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Simple Time Management APIs</a:t>
            </a:r>
            <a:endParaRPr lang="en-US" dirty="0"/>
          </a:p>
        </p:txBody>
      </p:sp>
      <p:sp>
        <p:nvSpPr>
          <p:cNvPr id="2" name="Content Placeholder 1"/>
          <p:cNvSpPr>
            <a:spLocks noGrp="1"/>
          </p:cNvSpPr>
          <p:nvPr>
            <p:ph idx="1"/>
          </p:nvPr>
        </p:nvSpPr>
        <p:spPr>
          <a:xfrm>
            <a:off x="463961" y="1079516"/>
            <a:ext cx="11155753" cy="4680000"/>
          </a:xfrm>
        </p:spPr>
        <p:txBody>
          <a:bodyPr/>
          <a:lstStyle/>
          <a:p>
            <a:r>
              <a:rPr lang="en-GB" dirty="0"/>
              <a:t>Cooperate function</a:t>
            </a:r>
          </a:p>
          <a:p>
            <a:pPr lvl="1"/>
            <a:r>
              <a:rPr lang="en-US" i="1" dirty="0"/>
              <a:t>void </a:t>
            </a:r>
            <a:r>
              <a:rPr lang="en-US" i="1" dirty="0" err="1"/>
              <a:t>os_tsk_pass</a:t>
            </a:r>
            <a:r>
              <a:rPr lang="en-US" i="1" dirty="0"/>
              <a:t> ();</a:t>
            </a:r>
          </a:p>
          <a:p>
            <a:pPr lvl="1"/>
            <a:r>
              <a:rPr lang="en-GB" dirty="0"/>
              <a:t>Task calling this function will voluntarily give up its current possession of CPU and allow next ready task with same priority to run.</a:t>
            </a:r>
          </a:p>
          <a:p>
            <a:pPr lvl="1"/>
            <a:r>
              <a:rPr lang="en-GB" dirty="0"/>
              <a:t>No task switch if the next ready task has a lower priority than the calling task.</a:t>
            </a:r>
          </a:p>
          <a:p>
            <a:pPr lvl="1"/>
            <a:endParaRPr lang="en-GB" dirty="0"/>
          </a:p>
          <a:p>
            <a:r>
              <a:rPr lang="en-GB" dirty="0"/>
              <a:t>User timer function</a:t>
            </a:r>
          </a:p>
          <a:p>
            <a:pPr lvl="1"/>
            <a:r>
              <a:rPr lang="en-GB" dirty="0"/>
              <a:t>Set the number of available user timer first.</a:t>
            </a:r>
          </a:p>
          <a:p>
            <a:pPr lvl="1"/>
            <a:r>
              <a:rPr lang="en-GB" dirty="0"/>
              <a:t>Set a single shot timer by calling</a:t>
            </a:r>
            <a:r>
              <a:rPr lang="en-GB" i="1" dirty="0"/>
              <a:t> OS_ID </a:t>
            </a:r>
            <a:r>
              <a:rPr lang="en-GB" i="1" dirty="0" err="1"/>
              <a:t>os_tmr_create</a:t>
            </a:r>
            <a:r>
              <a:rPr lang="en-GB" i="1" dirty="0"/>
              <a:t> (unsigned short </a:t>
            </a:r>
            <a:r>
              <a:rPr lang="en-GB" i="1" dirty="0" err="1"/>
              <a:t>tcnt</a:t>
            </a:r>
            <a:r>
              <a:rPr lang="en-GB" i="1" dirty="0"/>
              <a:t>, unsigned short info)</a:t>
            </a:r>
          </a:p>
          <a:p>
            <a:pPr lvl="1"/>
            <a:r>
              <a:rPr lang="en-GB" dirty="0"/>
              <a:t>Actual countdown time = </a:t>
            </a:r>
            <a:r>
              <a:rPr lang="en-GB" i="1" dirty="0" err="1"/>
              <a:t>tcnt</a:t>
            </a:r>
            <a:r>
              <a:rPr lang="en-GB" dirty="0"/>
              <a:t> </a:t>
            </a:r>
            <a:r>
              <a:rPr lang="en-US" dirty="0"/>
              <a:t>× timer tick value</a:t>
            </a:r>
          </a:p>
          <a:p>
            <a:pPr lvl="1"/>
            <a:r>
              <a:rPr lang="en-GB" dirty="0"/>
              <a:t>After it reaches zero, RTX runs the </a:t>
            </a:r>
            <a:r>
              <a:rPr lang="en-GB" dirty="0" err="1"/>
              <a:t>callback</a:t>
            </a:r>
            <a:r>
              <a:rPr lang="en-GB" dirty="0"/>
              <a:t> function </a:t>
            </a:r>
            <a:r>
              <a:rPr lang="en-GB" i="1" dirty="0"/>
              <a:t>void </a:t>
            </a:r>
            <a:r>
              <a:rPr lang="en-GB" i="1" dirty="0" err="1"/>
              <a:t>os_tmr_call</a:t>
            </a:r>
            <a:r>
              <a:rPr lang="en-GB" i="1" dirty="0"/>
              <a:t> (U16 info)</a:t>
            </a:r>
            <a:r>
              <a:rPr lang="en-GB" dirty="0"/>
              <a:t>. The prototype function can be found in </a:t>
            </a:r>
            <a:r>
              <a:rPr lang="en-GB" dirty="0" err="1"/>
              <a:t>RTX_Conf_CM.c</a:t>
            </a:r>
            <a:endParaRPr lang="en-GB" dirty="0"/>
          </a:p>
          <a:p>
            <a:pPr lvl="1"/>
            <a:r>
              <a:rPr lang="en-GB" i="1" dirty="0"/>
              <a:t>Info </a:t>
            </a:r>
            <a:r>
              <a:rPr lang="en-GB" dirty="0"/>
              <a:t>is the parameter passed to the </a:t>
            </a:r>
            <a:r>
              <a:rPr lang="en-GB" dirty="0" err="1"/>
              <a:t>callback</a:t>
            </a:r>
            <a:r>
              <a:rPr lang="en-GB" dirty="0"/>
              <a:t> function</a:t>
            </a:r>
            <a:endParaRPr lang="en-US" dirty="0"/>
          </a:p>
          <a:p>
            <a:pPr lvl="1"/>
            <a:endParaRPr lang="en-GB" i="1" dirty="0"/>
          </a:p>
          <a:p>
            <a:pPr lvl="1"/>
            <a:endParaRPr lang="en-GB" dirty="0"/>
          </a:p>
          <a:p>
            <a:endParaRPr lang="en-GB" dirty="0"/>
          </a:p>
          <a:p>
            <a:pPr lvl="1"/>
            <a:endParaRPr lang="en-GB" dirty="0"/>
          </a:p>
          <a:p>
            <a:endParaRPr lang="en-US" dirty="0"/>
          </a:p>
        </p:txBody>
      </p:sp>
    </p:spTree>
    <p:extLst>
      <p:ext uri="{BB962C8B-B14F-4D97-AF65-F5344CB8AC3E}">
        <p14:creationId xmlns:p14="http://schemas.microsoft.com/office/powerpoint/2010/main" val="40111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Other RTX Control Functions</a:t>
            </a:r>
            <a:endParaRPr lang="en-US" dirty="0"/>
          </a:p>
        </p:txBody>
      </p:sp>
      <p:sp>
        <p:nvSpPr>
          <p:cNvPr id="4" name="Content Placeholder 2"/>
          <p:cNvSpPr txBox="1">
            <a:spLocks/>
          </p:cNvSpPr>
          <p:nvPr/>
        </p:nvSpPr>
        <p:spPr>
          <a:xfrm>
            <a:off x="418001" y="810603"/>
            <a:ext cx="10792191" cy="5572611"/>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defTabSz="914400"/>
            <a:r>
              <a:rPr lang="en-US" dirty="0"/>
              <a:t>Scheduler lock – stops task switching, though ISRs can still execute</a:t>
            </a:r>
          </a:p>
          <a:p>
            <a:pPr lvl="1" defTabSz="914400"/>
            <a:r>
              <a:rPr lang="en-GB" dirty="0"/>
              <a:t>If you want your code to run as a contiguous block, (critical section for example), it is a good idea to temporally stop the scheduler.</a:t>
            </a:r>
            <a:endParaRPr lang="en-US" dirty="0"/>
          </a:p>
          <a:p>
            <a:pPr lvl="1" defTabSz="914400"/>
            <a:r>
              <a:rPr lang="en-US" i="1" dirty="0"/>
              <a:t>void </a:t>
            </a:r>
            <a:r>
              <a:rPr lang="en-US" i="1" dirty="0" err="1"/>
              <a:t>os_tsk_lock</a:t>
            </a:r>
            <a:r>
              <a:rPr lang="en-US" i="1" dirty="0"/>
              <a:t>();</a:t>
            </a:r>
          </a:p>
          <a:p>
            <a:pPr lvl="5" defTabSz="914400"/>
            <a:r>
              <a:rPr lang="en-US" dirty="0"/>
              <a:t>Disables kernel timer interrupts, stopping task switching</a:t>
            </a:r>
          </a:p>
          <a:p>
            <a:pPr lvl="1" defTabSz="914400"/>
            <a:r>
              <a:rPr lang="en-US" i="1" dirty="0"/>
              <a:t>void </a:t>
            </a:r>
            <a:r>
              <a:rPr lang="en-US" i="1" dirty="0" err="1"/>
              <a:t>os_tsk_unlock</a:t>
            </a:r>
            <a:r>
              <a:rPr lang="en-US" i="1" dirty="0"/>
              <a:t>();</a:t>
            </a:r>
          </a:p>
          <a:p>
            <a:pPr lvl="5" defTabSz="914400"/>
            <a:r>
              <a:rPr lang="en-US" dirty="0"/>
              <a:t>Enables kernel timer interrupts, allowing task switching</a:t>
            </a:r>
          </a:p>
          <a:p>
            <a:pPr defTabSz="914400"/>
            <a:r>
              <a:rPr lang="en-US" dirty="0"/>
              <a:t>Power management - used in low power RTX</a:t>
            </a:r>
          </a:p>
          <a:p>
            <a:pPr lvl="1" defTabSz="914400"/>
            <a:r>
              <a:rPr lang="en-GB" dirty="0"/>
              <a:t>Used with </a:t>
            </a:r>
            <a:r>
              <a:rPr lang="en-GB" i="1" dirty="0" err="1"/>
              <a:t>os_dly_wait</a:t>
            </a:r>
            <a:r>
              <a:rPr lang="en-GB" i="1" dirty="0"/>
              <a:t> </a:t>
            </a:r>
            <a:r>
              <a:rPr lang="en-GB" dirty="0"/>
              <a:t>or </a:t>
            </a:r>
            <a:r>
              <a:rPr lang="en-GB" i="1" dirty="0" err="1"/>
              <a:t>os_tmr_create</a:t>
            </a:r>
            <a:r>
              <a:rPr lang="en-GB" i="1" dirty="0"/>
              <a:t>. </a:t>
            </a:r>
            <a:r>
              <a:rPr lang="en-GB" dirty="0"/>
              <a:t>Hibernate the CPU until next activity.</a:t>
            </a:r>
            <a:endParaRPr lang="en-US" dirty="0"/>
          </a:p>
          <a:p>
            <a:pPr lvl="1" defTabSz="914400"/>
            <a:r>
              <a:rPr lang="en-US" i="1" dirty="0"/>
              <a:t>U32 </a:t>
            </a:r>
            <a:r>
              <a:rPr lang="en-US" i="1" dirty="0" err="1"/>
              <a:t>os_suspend</a:t>
            </a:r>
            <a:r>
              <a:rPr lang="en-US" i="1" dirty="0"/>
              <a:t>();</a:t>
            </a:r>
          </a:p>
          <a:p>
            <a:pPr lvl="5" defTabSz="914400"/>
            <a:r>
              <a:rPr lang="en-US" dirty="0"/>
              <a:t>Calculates for how many ticks the system can sleep </a:t>
            </a:r>
          </a:p>
          <a:p>
            <a:pPr lvl="5" defTabSz="914400"/>
            <a:r>
              <a:rPr lang="en-US" dirty="0"/>
              <a:t>Locks task scheduler</a:t>
            </a:r>
          </a:p>
          <a:p>
            <a:pPr lvl="5" defTabSz="914400"/>
            <a:r>
              <a:rPr lang="en-US" dirty="0"/>
              <a:t>Use this in </a:t>
            </a:r>
            <a:r>
              <a:rPr lang="en-US" dirty="0" err="1"/>
              <a:t>idle_task</a:t>
            </a:r>
            <a:r>
              <a:rPr lang="en-US" dirty="0"/>
              <a:t> to determine when to set wake-up timer before sleeping (</a:t>
            </a:r>
            <a:r>
              <a:rPr lang="en-US" dirty="0" err="1"/>
              <a:t>wfi</a:t>
            </a:r>
            <a:r>
              <a:rPr lang="en-US" dirty="0"/>
              <a:t> instruction)</a:t>
            </a:r>
          </a:p>
          <a:p>
            <a:pPr lvl="1" defTabSz="914400"/>
            <a:r>
              <a:rPr lang="en-US" i="1" dirty="0"/>
              <a:t>void </a:t>
            </a:r>
            <a:r>
              <a:rPr lang="en-US" i="1" dirty="0" err="1"/>
              <a:t>os_resume</a:t>
            </a:r>
            <a:r>
              <a:rPr lang="en-US" i="1" dirty="0"/>
              <a:t>(U32 </a:t>
            </a:r>
            <a:r>
              <a:rPr lang="en-US" i="1" dirty="0" err="1"/>
              <a:t>sleep_time</a:t>
            </a:r>
            <a:r>
              <a:rPr lang="en-US" i="1" dirty="0"/>
              <a:t>);</a:t>
            </a:r>
          </a:p>
          <a:p>
            <a:pPr lvl="5" defTabSz="914400"/>
            <a:r>
              <a:rPr lang="en-US" dirty="0"/>
              <a:t>Updates system timer with sleep duration (number of ticks) </a:t>
            </a:r>
          </a:p>
          <a:p>
            <a:pPr lvl="5" defTabSz="914400"/>
            <a:r>
              <a:rPr lang="en-US" dirty="0"/>
              <a:t>Unlocks task scheduler, allowing normal scheduling</a:t>
            </a:r>
          </a:p>
          <a:p>
            <a:pPr lvl="5" defTabSz="914400"/>
            <a:r>
              <a:rPr lang="en-US" dirty="0"/>
              <a:t>Use this in </a:t>
            </a:r>
            <a:r>
              <a:rPr lang="en-US" dirty="0" err="1"/>
              <a:t>idle_task</a:t>
            </a:r>
            <a:r>
              <a:rPr lang="en-US" dirty="0"/>
              <a:t> to resume</a:t>
            </a:r>
          </a:p>
        </p:txBody>
      </p:sp>
    </p:spTree>
    <p:extLst>
      <p:ext uri="{BB962C8B-B14F-4D97-AF65-F5344CB8AC3E}">
        <p14:creationId xmlns:p14="http://schemas.microsoft.com/office/powerpoint/2010/main" val="81811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Lab</a:t>
            </a:r>
          </a:p>
          <a:p>
            <a:r>
              <a:rPr lang="en-GB" dirty="0"/>
              <a:t>Sharing </a:t>
            </a:r>
            <a:r>
              <a:rPr lang="en-GB"/>
              <a:t>data in </a:t>
            </a:r>
            <a:r>
              <a:rPr lang="en-GB" dirty="0"/>
              <a:t>RTX</a:t>
            </a:r>
            <a:endParaRPr lang="en-US" dirty="0"/>
          </a:p>
        </p:txBody>
      </p:sp>
    </p:spTree>
    <p:extLst>
      <p:ext uri="{BB962C8B-B14F-4D97-AF65-F5344CB8AC3E}">
        <p14:creationId xmlns:p14="http://schemas.microsoft.com/office/powerpoint/2010/main" val="9738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Tasks in RTX</a:t>
            </a:r>
            <a:endParaRPr lang="en-US" dirty="0"/>
          </a:p>
        </p:txBody>
      </p:sp>
      <p:sp>
        <p:nvSpPr>
          <p:cNvPr id="2" name="Content Placeholder 1"/>
          <p:cNvSpPr>
            <a:spLocks noGrp="1"/>
          </p:cNvSpPr>
          <p:nvPr>
            <p:ph idx="1"/>
          </p:nvPr>
        </p:nvSpPr>
        <p:spPr>
          <a:xfrm>
            <a:off x="439616" y="1123476"/>
            <a:ext cx="11201400" cy="4512393"/>
          </a:xfrm>
        </p:spPr>
        <p:txBody>
          <a:bodyPr/>
          <a:lstStyle/>
          <a:p>
            <a:r>
              <a:rPr lang="en-GB" dirty="0"/>
              <a:t>Task is the term used to refer to a process in RTX</a:t>
            </a:r>
          </a:p>
          <a:p>
            <a:r>
              <a:rPr lang="en-GB" dirty="0"/>
              <a:t>C function with keyword __task preceding the function return type</a:t>
            </a:r>
          </a:p>
          <a:p>
            <a:endParaRPr lang="en-GB" dirty="0"/>
          </a:p>
          <a:p>
            <a:r>
              <a:rPr lang="en-GB" dirty="0"/>
              <a:t>Some basic API functions:</a:t>
            </a:r>
          </a:p>
          <a:p>
            <a:pPr lvl="1"/>
            <a:r>
              <a:rPr lang="en-US" dirty="0"/>
              <a:t>OS_TID </a:t>
            </a:r>
          </a:p>
          <a:p>
            <a:pPr lvl="1"/>
            <a:r>
              <a:rPr lang="en-US" dirty="0" err="1"/>
              <a:t>os_tsk_create</a:t>
            </a:r>
            <a:r>
              <a:rPr lang="en-US" dirty="0"/>
              <a:t>(task, priority);</a:t>
            </a:r>
          </a:p>
          <a:p>
            <a:pPr lvl="1"/>
            <a:r>
              <a:rPr lang="en-US" dirty="0" err="1"/>
              <a:t>os_tsk_create_user</a:t>
            </a:r>
            <a:r>
              <a:rPr lang="en-US" dirty="0"/>
              <a:t>(task, priority, &amp;stack, </a:t>
            </a:r>
            <a:r>
              <a:rPr lang="en-US" dirty="0" err="1"/>
              <a:t>sizeof</a:t>
            </a:r>
            <a:r>
              <a:rPr lang="en-US" dirty="0"/>
              <a:t>(stack));</a:t>
            </a:r>
          </a:p>
          <a:p>
            <a:pPr lvl="1"/>
            <a:r>
              <a:rPr lang="en-US" dirty="0" err="1"/>
              <a:t>os_tsk_create_ex</a:t>
            </a:r>
            <a:r>
              <a:rPr lang="en-US" dirty="0"/>
              <a:t>(task, priority, parameter); </a:t>
            </a:r>
          </a:p>
          <a:p>
            <a:pPr lvl="1"/>
            <a:r>
              <a:rPr lang="en-US" dirty="0" err="1"/>
              <a:t>os_sys_init</a:t>
            </a:r>
            <a:r>
              <a:rPr lang="en-US" dirty="0"/>
              <a:t>(task);</a:t>
            </a:r>
          </a:p>
          <a:p>
            <a:pPr lvl="1"/>
            <a:r>
              <a:rPr lang="en-US" dirty="0" err="1"/>
              <a:t>os_tsk_delete</a:t>
            </a:r>
            <a:r>
              <a:rPr lang="en-US" dirty="0"/>
              <a:t>(</a:t>
            </a:r>
            <a:r>
              <a:rPr lang="en-US" dirty="0" err="1"/>
              <a:t>taskID</a:t>
            </a:r>
            <a:r>
              <a:rPr lang="en-US" dirty="0"/>
              <a:t>);</a:t>
            </a:r>
          </a:p>
          <a:p>
            <a:pPr lvl="1"/>
            <a:r>
              <a:rPr lang="en-US" dirty="0" err="1"/>
              <a:t>os_tsk_delete_self</a:t>
            </a:r>
            <a:r>
              <a:rPr lang="en-US" dirty="0"/>
              <a:t>();</a:t>
            </a:r>
          </a:p>
          <a:p>
            <a:endParaRPr lang="en-GB" dirty="0"/>
          </a:p>
          <a:p>
            <a:endParaRPr lang="en-GB" dirty="0"/>
          </a:p>
          <a:p>
            <a:endParaRPr lang="en-US" dirty="0"/>
          </a:p>
        </p:txBody>
      </p:sp>
    </p:spTree>
    <p:extLst>
      <p:ext uri="{BB962C8B-B14F-4D97-AF65-F5344CB8AC3E}">
        <p14:creationId xmlns:p14="http://schemas.microsoft.com/office/powerpoint/2010/main" val="348490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8150"/>
            <a:ext cx="6245225" cy="307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Task State</a:t>
            </a:r>
            <a:endParaRPr lang="en-US" dirty="0"/>
          </a:p>
        </p:txBody>
      </p:sp>
      <p:sp>
        <p:nvSpPr>
          <p:cNvPr id="2" name="Content Placeholder 1"/>
          <p:cNvSpPr>
            <a:spLocks noGrp="1"/>
          </p:cNvSpPr>
          <p:nvPr>
            <p:ph idx="1"/>
          </p:nvPr>
        </p:nvSpPr>
        <p:spPr>
          <a:xfrm>
            <a:off x="481544" y="1733550"/>
            <a:ext cx="10218693" cy="4644277"/>
          </a:xfrm>
        </p:spPr>
        <p:txBody>
          <a:bodyPr/>
          <a:lstStyle/>
          <a:p>
            <a:r>
              <a:rPr lang="en-GB" sz="1800" dirty="0"/>
              <a:t>P_TCB-&gt;state</a:t>
            </a:r>
          </a:p>
          <a:p>
            <a:pPr lvl="1"/>
            <a:r>
              <a:rPr lang="en-GB" sz="1800" dirty="0" err="1"/>
              <a:t>rt_TypeDef.h</a:t>
            </a:r>
            <a:endParaRPr lang="en-GB" sz="1800" dirty="0"/>
          </a:p>
          <a:p>
            <a:endParaRPr lang="en-GB" dirty="0"/>
          </a:p>
          <a:p>
            <a:r>
              <a:rPr lang="en-US" sz="1800" dirty="0"/>
              <a:t>#define INACTIVE        0; - Related function: </a:t>
            </a:r>
            <a:r>
              <a:rPr lang="en-US" sz="1800" dirty="0" err="1"/>
              <a:t>os_tsk_delete</a:t>
            </a:r>
            <a:r>
              <a:rPr lang="en-US" sz="1800" dirty="0"/>
              <a:t>()</a:t>
            </a:r>
          </a:p>
          <a:p>
            <a:r>
              <a:rPr lang="en-US" sz="1800" dirty="0"/>
              <a:t>#define READY             1; - Related function: </a:t>
            </a:r>
            <a:r>
              <a:rPr lang="en-US" sz="1800" dirty="0" err="1"/>
              <a:t>os_tsk_create</a:t>
            </a:r>
            <a:r>
              <a:rPr lang="en-US" sz="1800" dirty="0"/>
              <a:t>()</a:t>
            </a:r>
          </a:p>
          <a:p>
            <a:r>
              <a:rPr lang="en-US" sz="1800" dirty="0"/>
              <a:t>#define RUNNING       2; - Related function: </a:t>
            </a:r>
            <a:r>
              <a:rPr lang="en-US" sz="1800" dirty="0" err="1"/>
              <a:t>os_tsk_self</a:t>
            </a:r>
            <a:r>
              <a:rPr lang="en-US" sz="1800" dirty="0"/>
              <a:t>() – only one running task, this returns its TID</a:t>
            </a:r>
          </a:p>
          <a:p>
            <a:r>
              <a:rPr lang="en-US" sz="1800" dirty="0"/>
              <a:t>#define WAIT_DLY       3; - Related function: </a:t>
            </a:r>
            <a:r>
              <a:rPr lang="en-US" sz="1800" dirty="0" err="1"/>
              <a:t>os_dly_wait</a:t>
            </a:r>
            <a:r>
              <a:rPr lang="en-US" sz="1800" dirty="0"/>
              <a:t>() – blocked for a certain time</a:t>
            </a:r>
          </a:p>
          <a:p>
            <a:r>
              <a:rPr lang="en-US" sz="1800" dirty="0"/>
              <a:t>#define WAIT_ITV        4; - Related function: </a:t>
            </a:r>
            <a:r>
              <a:rPr lang="en-US" sz="1800" dirty="0" err="1"/>
              <a:t>os_itv_set</a:t>
            </a:r>
            <a:r>
              <a:rPr lang="en-US" sz="1800" dirty="0"/>
              <a:t>() and </a:t>
            </a:r>
            <a:r>
              <a:rPr lang="en-US" sz="1800" dirty="0" err="1"/>
              <a:t>os_itv_wait</a:t>
            </a:r>
            <a:r>
              <a:rPr lang="en-US" sz="1800" dirty="0"/>
              <a:t>() – repeat the task periodically</a:t>
            </a:r>
          </a:p>
          <a:p>
            <a:r>
              <a:rPr lang="en-US" sz="1800" dirty="0"/>
              <a:t>#define WAIT_OR        5; - Related function: </a:t>
            </a:r>
            <a:r>
              <a:rPr lang="en-US" sz="1800" dirty="0" err="1"/>
              <a:t>os_evt_wait_or</a:t>
            </a:r>
            <a:r>
              <a:rPr lang="en-US" sz="1800" dirty="0"/>
              <a:t>() – wait for or-event</a:t>
            </a:r>
          </a:p>
          <a:p>
            <a:r>
              <a:rPr lang="en-US" sz="1800" dirty="0"/>
              <a:t>#define WAIT_AND     6; - Related function: </a:t>
            </a:r>
            <a:r>
              <a:rPr lang="en-US" sz="1800" dirty="0" err="1"/>
              <a:t>os_evt_wait_and</a:t>
            </a:r>
            <a:r>
              <a:rPr lang="en-US" sz="1800" dirty="0"/>
              <a:t>() – wait for and-event</a:t>
            </a:r>
          </a:p>
          <a:p>
            <a:r>
              <a:rPr lang="en-US" sz="1800" dirty="0"/>
              <a:t>#define WAIT_SEM       7; - Related function: </a:t>
            </a:r>
            <a:r>
              <a:rPr lang="en-US" sz="1800" dirty="0" err="1"/>
              <a:t>os_sem_wait</a:t>
            </a:r>
            <a:r>
              <a:rPr lang="en-US" sz="1800" dirty="0"/>
              <a:t>() – wait for </a:t>
            </a:r>
            <a:r>
              <a:rPr lang="en-US" sz="1800" dirty="0" err="1"/>
              <a:t>sempahore</a:t>
            </a:r>
            <a:endParaRPr lang="en-US" sz="1800" dirty="0"/>
          </a:p>
          <a:p>
            <a:r>
              <a:rPr lang="en-US" sz="1800" dirty="0"/>
              <a:t>#define WAIT_MBX      8; - Related function: </a:t>
            </a:r>
            <a:r>
              <a:rPr lang="en-US" sz="1800" dirty="0" err="1"/>
              <a:t>os_mbx_wait</a:t>
            </a:r>
            <a:r>
              <a:rPr lang="en-US" sz="1800" dirty="0"/>
              <a:t>() – wait for mailbox message</a:t>
            </a:r>
          </a:p>
          <a:p>
            <a:r>
              <a:rPr lang="en-US" sz="1800" dirty="0"/>
              <a:t>#define WAIT_MUT      9; - Related function: </a:t>
            </a:r>
            <a:r>
              <a:rPr lang="en-US" sz="1800" dirty="0" err="1"/>
              <a:t>os_mut_wait</a:t>
            </a:r>
            <a:r>
              <a:rPr lang="en-US" sz="1800" dirty="0"/>
              <a:t>() – wait for mutex</a:t>
            </a:r>
          </a:p>
          <a:p>
            <a:pPr lvl="1"/>
            <a:r>
              <a:rPr lang="en-GB" sz="1800" dirty="0" err="1"/>
              <a:t>rt_Task.h</a:t>
            </a:r>
            <a:endParaRPr lang="en-US" sz="1800" dirty="0"/>
          </a:p>
        </p:txBody>
      </p:sp>
      <p:sp>
        <p:nvSpPr>
          <p:cNvPr id="6" name="Right Brace 5"/>
          <p:cNvSpPr/>
          <p:nvPr/>
        </p:nvSpPr>
        <p:spPr>
          <a:xfrm>
            <a:off x="10407663" y="3854435"/>
            <a:ext cx="783988" cy="224203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11360891" y="4795210"/>
            <a:ext cx="835269" cy="290147"/>
          </a:xfrm>
          <a:prstGeom prst="rect">
            <a:avLst/>
          </a:prstGeom>
        </p:spPr>
        <p:txBody>
          <a:bodyPr vert="horz" wrap="square" lIns="0" tIns="0" rIns="0" bIns="0" rtlCol="0" anchor="t">
            <a:normAutofit/>
          </a:bodyPr>
          <a:lstStyle/>
          <a:p>
            <a:r>
              <a:rPr lang="en-GB" dirty="0"/>
              <a:t>Blocked</a:t>
            </a:r>
            <a:endParaRPr lang="en-US" dirty="0"/>
          </a:p>
        </p:txBody>
      </p:sp>
    </p:spTree>
    <p:extLst>
      <p:ext uri="{BB962C8B-B14F-4D97-AF65-F5344CB8AC3E}">
        <p14:creationId xmlns:p14="http://schemas.microsoft.com/office/powerpoint/2010/main" val="71550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967" y="916232"/>
            <a:ext cx="5069780" cy="316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dirty="0"/>
              <a:t>Task Creation and Deletion</a:t>
            </a:r>
            <a:endParaRPr lang="en-US" dirty="0"/>
          </a:p>
        </p:txBody>
      </p:sp>
      <p:sp>
        <p:nvSpPr>
          <p:cNvPr id="2" name="Content Placeholder 1"/>
          <p:cNvSpPr>
            <a:spLocks noGrp="1"/>
          </p:cNvSpPr>
          <p:nvPr>
            <p:ph idx="1"/>
          </p:nvPr>
        </p:nvSpPr>
        <p:spPr>
          <a:xfrm>
            <a:off x="463961" y="1123476"/>
            <a:ext cx="7222714" cy="5057518"/>
          </a:xfrm>
        </p:spPr>
        <p:txBody>
          <a:bodyPr/>
          <a:lstStyle/>
          <a:p>
            <a:r>
              <a:rPr lang="en-GB" dirty="0"/>
              <a:t>Related functions</a:t>
            </a:r>
            <a:endParaRPr lang="en-US" dirty="0"/>
          </a:p>
          <a:p>
            <a:pPr marL="538162" lvl="1" indent="0">
              <a:buNone/>
            </a:pPr>
            <a:r>
              <a:rPr lang="en-US" sz="1600" i="1" dirty="0"/>
              <a:t>Task creation:</a:t>
            </a:r>
          </a:p>
          <a:p>
            <a:pPr marL="1225359" lvl="5" indent="0">
              <a:buNone/>
            </a:pPr>
            <a:r>
              <a:rPr lang="en-US" sz="1600" i="1" dirty="0"/>
              <a:t>OS_TID - </a:t>
            </a:r>
            <a:r>
              <a:rPr lang="en-US" sz="1600" i="1" dirty="0" err="1"/>
              <a:t>taskID</a:t>
            </a:r>
            <a:r>
              <a:rPr lang="en-US" sz="1600" i="1" dirty="0"/>
              <a:t>;</a:t>
            </a:r>
            <a:endParaRPr lang="en-GB" sz="1600" i="1" dirty="0"/>
          </a:p>
          <a:p>
            <a:pPr marL="1225359" lvl="5" indent="0">
              <a:buNone/>
            </a:pPr>
            <a:r>
              <a:rPr lang="en-GB" sz="1600" i="1" dirty="0"/>
              <a:t>__task void </a:t>
            </a:r>
            <a:r>
              <a:rPr lang="en-GB" sz="1600" i="1" dirty="0" err="1"/>
              <a:t>some_task</a:t>
            </a:r>
            <a:r>
              <a:rPr lang="en-GB" sz="1600" i="1" dirty="0"/>
              <a:t>() {…}</a:t>
            </a:r>
            <a:endParaRPr lang="en-US" sz="1600" i="1" dirty="0"/>
          </a:p>
          <a:p>
            <a:pPr marL="1225359" lvl="5" indent="0">
              <a:buNone/>
            </a:pPr>
            <a:r>
              <a:rPr lang="en-US" sz="1600" i="1" dirty="0" err="1"/>
              <a:t>taskID</a:t>
            </a:r>
            <a:r>
              <a:rPr lang="en-US" sz="1600" i="1" dirty="0"/>
              <a:t> = </a:t>
            </a:r>
            <a:r>
              <a:rPr lang="en-US" sz="1600" i="1" dirty="0" err="1"/>
              <a:t>os_tsk_create</a:t>
            </a:r>
            <a:r>
              <a:rPr lang="en-US" sz="1600" i="1" dirty="0"/>
              <a:t> (</a:t>
            </a:r>
            <a:r>
              <a:rPr lang="en-US" sz="1600" i="1" dirty="0" err="1"/>
              <a:t>some_task</a:t>
            </a:r>
            <a:r>
              <a:rPr lang="en-US" sz="1600" i="1" dirty="0"/>
              <a:t>, priority);</a:t>
            </a:r>
          </a:p>
          <a:p>
            <a:pPr marL="1225359" lvl="5" indent="0">
              <a:buNone/>
            </a:pPr>
            <a:r>
              <a:rPr lang="en-GB" sz="1600" i="1" dirty="0" err="1"/>
              <a:t>taskID</a:t>
            </a:r>
            <a:r>
              <a:rPr lang="en-GB" sz="1600" i="1" dirty="0"/>
              <a:t> = </a:t>
            </a:r>
            <a:r>
              <a:rPr lang="en-GB" sz="1600" i="1" dirty="0" err="1"/>
              <a:t>os_tsk_create_user_ex</a:t>
            </a:r>
            <a:r>
              <a:rPr lang="en-GB" sz="1600" i="1" dirty="0"/>
              <a:t>(some_task,priority,&amp;</a:t>
            </a:r>
            <a:r>
              <a:rPr lang="en-GB" sz="1600" i="1" dirty="0" err="1"/>
              <a:t>stack,sizeof</a:t>
            </a:r>
            <a:r>
              <a:rPr lang="en-GB" sz="1600" i="1" dirty="0"/>
              <a:t>(stack),parameter)</a:t>
            </a:r>
            <a:endParaRPr lang="en-US" sz="1600" i="1" dirty="0"/>
          </a:p>
          <a:p>
            <a:pPr marL="538162" lvl="1" indent="0">
              <a:buNone/>
            </a:pPr>
            <a:r>
              <a:rPr lang="en-GB" sz="1600" i="1" dirty="0"/>
              <a:t>Task deletion:</a:t>
            </a:r>
          </a:p>
          <a:p>
            <a:pPr marL="1225359" lvl="5" indent="0">
              <a:buNone/>
            </a:pPr>
            <a:r>
              <a:rPr lang="en-GB" sz="1600" i="1" dirty="0" err="1"/>
              <a:t>os_tsk_delete</a:t>
            </a:r>
            <a:r>
              <a:rPr lang="en-GB" sz="1600" i="1" dirty="0"/>
              <a:t> (</a:t>
            </a:r>
            <a:r>
              <a:rPr lang="en-GB" sz="1600" i="1" dirty="0" err="1"/>
              <a:t>some_task</a:t>
            </a:r>
            <a:r>
              <a:rPr lang="en-GB" sz="1600" i="1" dirty="0"/>
              <a:t>); </a:t>
            </a:r>
          </a:p>
          <a:p>
            <a:r>
              <a:rPr lang="en-GB" dirty="0"/>
              <a:t>Priority</a:t>
            </a:r>
          </a:p>
          <a:p>
            <a:pPr lvl="1"/>
            <a:r>
              <a:rPr lang="en-GB" dirty="0"/>
              <a:t>U8 member in the TCB in </a:t>
            </a:r>
            <a:r>
              <a:rPr lang="en-GB" dirty="0" err="1"/>
              <a:t>rt_TypeDef.h</a:t>
            </a:r>
            <a:endParaRPr lang="en-GB" dirty="0"/>
          </a:p>
          <a:p>
            <a:pPr lvl="1"/>
            <a:r>
              <a:rPr lang="en-GB" dirty="0"/>
              <a:t>Larger number = higher priority</a:t>
            </a:r>
          </a:p>
          <a:p>
            <a:pPr lvl="1"/>
            <a:r>
              <a:rPr lang="en-GB" dirty="0"/>
              <a:t>‘0’ for an ideal task,  ‘1’ for a round-robin task</a:t>
            </a:r>
          </a:p>
          <a:p>
            <a:r>
              <a:rPr lang="en-GB" dirty="0"/>
              <a:t>User Stack (_user)</a:t>
            </a:r>
          </a:p>
          <a:p>
            <a:pPr lvl="1"/>
            <a:r>
              <a:rPr lang="en-GB" dirty="0"/>
              <a:t>You can set the default size in the configuration wizard</a:t>
            </a:r>
          </a:p>
          <a:p>
            <a:endParaRPr lang="en-US" dirty="0"/>
          </a:p>
        </p:txBody>
      </p:sp>
    </p:spTree>
    <p:extLst>
      <p:ext uri="{BB962C8B-B14F-4D97-AF65-F5344CB8AC3E}">
        <p14:creationId xmlns:p14="http://schemas.microsoft.com/office/powerpoint/2010/main" val="208776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Task Creation and Deletion</a:t>
            </a:r>
            <a:endParaRPr lang="en-US" dirty="0"/>
          </a:p>
        </p:txBody>
      </p:sp>
      <p:sp>
        <p:nvSpPr>
          <p:cNvPr id="2" name="Content Placeholder 1"/>
          <p:cNvSpPr>
            <a:spLocks noGrp="1"/>
          </p:cNvSpPr>
          <p:nvPr>
            <p:ph idx="1"/>
          </p:nvPr>
        </p:nvSpPr>
        <p:spPr>
          <a:xfrm>
            <a:off x="437586" y="1009175"/>
            <a:ext cx="6406559" cy="5658325"/>
          </a:xfrm>
        </p:spPr>
        <p:txBody>
          <a:bodyPr/>
          <a:lstStyle/>
          <a:p>
            <a:r>
              <a:rPr lang="en-GB" sz="2000" dirty="0"/>
              <a:t>Parameters (_ex)</a:t>
            </a:r>
          </a:p>
          <a:p>
            <a:pPr lvl="1"/>
            <a:r>
              <a:rPr lang="en-GB" sz="1800" dirty="0"/>
              <a:t>RTX allows you to have multiple instances of the same task</a:t>
            </a:r>
          </a:p>
          <a:p>
            <a:pPr lvl="1"/>
            <a:r>
              <a:rPr lang="en-GB" sz="1800" dirty="0"/>
              <a:t>Passing parameters to a task at creation, for example, to specify GPIO pins </a:t>
            </a:r>
          </a:p>
          <a:p>
            <a:pPr marL="538162" lvl="4" indent="0">
              <a:buNone/>
            </a:pPr>
            <a:r>
              <a:rPr lang="en-GB" sz="1800" i="1" dirty="0"/>
              <a:t>	</a:t>
            </a:r>
            <a:r>
              <a:rPr lang="en-GB" sz="1600" i="1" dirty="0" err="1"/>
              <a:t>taskID</a:t>
            </a:r>
            <a:r>
              <a:rPr lang="en-GB" sz="1600" i="1" dirty="0"/>
              <a:t> = </a:t>
            </a:r>
            <a:r>
              <a:rPr lang="en-GB" sz="1600" i="1" dirty="0" err="1"/>
              <a:t>os_tsk_create_ex</a:t>
            </a:r>
            <a:r>
              <a:rPr lang="en-GB" sz="1600" i="1" dirty="0"/>
              <a:t>(</a:t>
            </a:r>
            <a:r>
              <a:rPr lang="en-GB" sz="1600" i="1" dirty="0" err="1"/>
              <a:t>led_on_off</a:t>
            </a:r>
            <a:r>
              <a:rPr lang="en-GB" sz="1600" i="1" dirty="0"/>
              <a:t>, 0, led1)</a:t>
            </a:r>
          </a:p>
          <a:p>
            <a:pPr marL="538162" lvl="4" indent="0">
              <a:buNone/>
            </a:pPr>
            <a:r>
              <a:rPr lang="en-GB" sz="1600" i="1" dirty="0"/>
              <a:t>	</a:t>
            </a:r>
            <a:r>
              <a:rPr lang="en-GB" sz="1600" i="1" dirty="0" err="1"/>
              <a:t>taskID</a:t>
            </a:r>
            <a:r>
              <a:rPr lang="en-GB" sz="1600" i="1" dirty="0"/>
              <a:t> = </a:t>
            </a:r>
            <a:r>
              <a:rPr lang="en-GB" sz="1600" i="1" dirty="0" err="1"/>
              <a:t>os_tsk_create_ex</a:t>
            </a:r>
            <a:r>
              <a:rPr lang="en-GB" sz="1600" i="1" dirty="0"/>
              <a:t>(</a:t>
            </a:r>
            <a:r>
              <a:rPr lang="en-GB" sz="1600" i="1" dirty="0" err="1"/>
              <a:t>led_on_off</a:t>
            </a:r>
            <a:r>
              <a:rPr lang="en-GB" sz="1600" i="1" dirty="0"/>
              <a:t>, 0, led2)</a:t>
            </a:r>
          </a:p>
          <a:p>
            <a:r>
              <a:rPr lang="en-GB" sz="2000" dirty="0"/>
              <a:t>Tasks can be created and deleted by tasks</a:t>
            </a:r>
          </a:p>
          <a:p>
            <a:pPr lvl="1"/>
            <a:r>
              <a:rPr lang="en-GB" sz="1800" dirty="0"/>
              <a:t>Tasks can delete other tasks and themselves</a:t>
            </a:r>
          </a:p>
          <a:p>
            <a:pPr marL="538162" lvl="3" indent="0">
              <a:buNone/>
            </a:pPr>
            <a:r>
              <a:rPr lang="en-GB" sz="1800" i="1" dirty="0"/>
              <a:t>	</a:t>
            </a:r>
            <a:r>
              <a:rPr lang="en-GB" sz="1600" i="1" dirty="0" err="1"/>
              <a:t>os_tsk_delete</a:t>
            </a:r>
            <a:r>
              <a:rPr lang="en-GB" sz="1600" i="1" dirty="0"/>
              <a:t>(</a:t>
            </a:r>
            <a:r>
              <a:rPr lang="en-GB" sz="1600" i="1" dirty="0" err="1"/>
              <a:t>some_task</a:t>
            </a:r>
            <a:r>
              <a:rPr lang="en-GB" sz="1600" i="1" dirty="0"/>
              <a:t>); </a:t>
            </a:r>
            <a:endParaRPr lang="en-GB" sz="1600" dirty="0"/>
          </a:p>
          <a:p>
            <a:pPr lvl="1"/>
            <a:r>
              <a:rPr lang="en-GB" sz="1800" dirty="0"/>
              <a:t>Tasks can create other tasks (but cannot create themselves)</a:t>
            </a:r>
          </a:p>
          <a:p>
            <a:pPr lvl="1"/>
            <a:r>
              <a:rPr lang="en-GB" sz="1800" dirty="0"/>
              <a:t>The first task is created by:</a:t>
            </a:r>
          </a:p>
          <a:p>
            <a:pPr marL="538162" lvl="1" indent="0">
              <a:buNone/>
            </a:pPr>
            <a:r>
              <a:rPr lang="en-GB" sz="1800" i="1" dirty="0"/>
              <a:t>	</a:t>
            </a:r>
            <a:r>
              <a:rPr lang="en-GB" sz="1600" i="1" dirty="0" err="1"/>
              <a:t>os_sys_init</a:t>
            </a:r>
            <a:r>
              <a:rPr lang="en-GB" sz="1600" i="1" dirty="0"/>
              <a:t>(</a:t>
            </a:r>
            <a:r>
              <a:rPr lang="en-GB" sz="1600" i="1" dirty="0" err="1"/>
              <a:t>first_task</a:t>
            </a:r>
            <a:r>
              <a:rPr lang="en-GB" sz="1600" i="1" dirty="0"/>
              <a:t>);</a:t>
            </a:r>
          </a:p>
          <a:p>
            <a:pPr lvl="2"/>
            <a:r>
              <a:rPr lang="en-GB" sz="1800" dirty="0"/>
              <a:t>The first task is commonly used for</a:t>
            </a:r>
          </a:p>
          <a:p>
            <a:pPr lvl="5"/>
            <a:r>
              <a:rPr lang="en-GB" sz="1600" dirty="0"/>
              <a:t>Initialization of hardware</a:t>
            </a:r>
          </a:p>
          <a:p>
            <a:pPr lvl="5"/>
            <a:r>
              <a:rPr lang="en-GB" sz="1600" dirty="0"/>
              <a:t>Creation of all other tasks </a:t>
            </a:r>
          </a:p>
          <a:p>
            <a:pPr lvl="5"/>
            <a:r>
              <a:rPr lang="en-GB" sz="1600" dirty="0"/>
              <a:t>Then deletes itself</a:t>
            </a:r>
            <a:endParaRPr lang="en-US" sz="1600" dirty="0"/>
          </a:p>
          <a:p>
            <a:pPr lvl="1"/>
            <a:endParaRPr lang="en-US" sz="1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2021132"/>
            <a:ext cx="4808171" cy="300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46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Advanced Real-time Scheduling</a:t>
            </a:r>
            <a:endParaRPr lang="en-US" dirty="0"/>
          </a:p>
        </p:txBody>
      </p:sp>
      <p:sp>
        <p:nvSpPr>
          <p:cNvPr id="2" name="Content Placeholder 1"/>
          <p:cNvSpPr>
            <a:spLocks noGrp="1"/>
          </p:cNvSpPr>
          <p:nvPr>
            <p:ph idx="1"/>
          </p:nvPr>
        </p:nvSpPr>
        <p:spPr/>
        <p:txBody>
          <a:bodyPr/>
          <a:lstStyle/>
          <a:p>
            <a:r>
              <a:rPr lang="en-GB" dirty="0"/>
              <a:t>Recall the aperiodic real-time scheduling policies introduced previously</a:t>
            </a:r>
          </a:p>
          <a:p>
            <a:pPr lvl="1"/>
            <a:r>
              <a:rPr lang="en-GB" dirty="0"/>
              <a:t>EDD, EDF and LL</a:t>
            </a:r>
          </a:p>
          <a:p>
            <a:pPr lvl="1"/>
            <a:r>
              <a:rPr lang="en-GB" dirty="0"/>
              <a:t>Same priority</a:t>
            </a:r>
          </a:p>
          <a:p>
            <a:pPr lvl="1"/>
            <a:r>
              <a:rPr lang="en-GB" dirty="0"/>
              <a:t>No inter-task dependency</a:t>
            </a:r>
          </a:p>
          <a:p>
            <a:pPr lvl="1"/>
            <a:r>
              <a:rPr lang="en-GB" dirty="0"/>
              <a:t>Aperiodic</a:t>
            </a:r>
          </a:p>
          <a:p>
            <a:r>
              <a:rPr lang="en-GB" dirty="0"/>
              <a:t>Before introducing the RTX scheduler, we will discuss two more real-time scheduling scenarios</a:t>
            </a:r>
          </a:p>
          <a:p>
            <a:pPr lvl="1"/>
            <a:r>
              <a:rPr lang="en-GB" b="1" dirty="0"/>
              <a:t>Periodic</a:t>
            </a:r>
          </a:p>
          <a:p>
            <a:pPr lvl="1"/>
            <a:r>
              <a:rPr lang="en-GB" b="1" dirty="0"/>
              <a:t>Prioritized</a:t>
            </a:r>
          </a:p>
        </p:txBody>
      </p:sp>
    </p:spTree>
    <p:extLst>
      <p:ext uri="{BB962C8B-B14F-4D97-AF65-F5344CB8AC3E}">
        <p14:creationId xmlns:p14="http://schemas.microsoft.com/office/powerpoint/2010/main" val="272194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0"/>
          <p:cNvSpPr>
            <a:spLocks noChangeArrowheads="1"/>
          </p:cNvSpPr>
          <p:nvPr/>
        </p:nvSpPr>
        <p:spPr bwMode="auto">
          <a:xfrm>
            <a:off x="10292978" y="1042989"/>
            <a:ext cx="914162" cy="381000"/>
          </a:xfrm>
          <a:prstGeom prst="rect">
            <a:avLst/>
          </a:prstGeom>
          <a:solidFill>
            <a:schemeClr val="accent2"/>
          </a:solidFill>
          <a:ln w="9525">
            <a:solidFill>
              <a:schemeClr val="tx1"/>
            </a:solidFill>
            <a:miter lim="800000"/>
            <a:headEnd/>
            <a:tailEnd/>
          </a:ln>
          <a:effectLst/>
        </p:spPr>
        <p:txBody>
          <a:bodyPr wrap="none" anchor="ctr"/>
          <a:lstStyle/>
          <a:p>
            <a:pPr algn="ctr" eaLnBrk="1" hangingPunct="1"/>
            <a:r>
              <a:rPr lang="en-US" sz="2000" dirty="0">
                <a:solidFill>
                  <a:schemeClr val="bg1"/>
                </a:solidFill>
                <a:latin typeface="Arial" charset="0"/>
              </a:rPr>
              <a:t>P1</a:t>
            </a:r>
          </a:p>
        </p:txBody>
      </p:sp>
      <p:sp>
        <p:nvSpPr>
          <p:cNvPr id="65" name="Rectangle 33"/>
          <p:cNvSpPr>
            <a:spLocks noChangeArrowheads="1"/>
          </p:cNvSpPr>
          <p:nvPr/>
        </p:nvSpPr>
        <p:spPr bwMode="auto">
          <a:xfrm>
            <a:off x="10292978" y="1538289"/>
            <a:ext cx="1625177" cy="381000"/>
          </a:xfrm>
          <a:prstGeom prst="rect">
            <a:avLst/>
          </a:prstGeom>
          <a:solidFill>
            <a:srgbClr val="009999"/>
          </a:solidFill>
          <a:ln w="9525">
            <a:solidFill>
              <a:schemeClr val="tx1"/>
            </a:solidFill>
            <a:miter lim="800000"/>
            <a:headEnd/>
            <a:tailEnd/>
          </a:ln>
          <a:effectLst/>
        </p:spPr>
        <p:txBody>
          <a:bodyPr wrap="none" anchor="ctr"/>
          <a:lstStyle/>
          <a:p>
            <a:pPr algn="ctr" eaLnBrk="1" hangingPunct="1"/>
            <a:r>
              <a:rPr lang="en-US" sz="2000">
                <a:solidFill>
                  <a:schemeClr val="bg1"/>
                </a:solidFill>
                <a:latin typeface="Arial" charset="0"/>
              </a:rPr>
              <a:t>P2</a:t>
            </a:r>
          </a:p>
        </p:txBody>
      </p:sp>
      <p:sp>
        <p:nvSpPr>
          <p:cNvPr id="66" name="Rectangle 35"/>
          <p:cNvSpPr>
            <a:spLocks noChangeArrowheads="1"/>
          </p:cNvSpPr>
          <p:nvPr/>
        </p:nvSpPr>
        <p:spPr bwMode="auto">
          <a:xfrm>
            <a:off x="10292978" y="2099982"/>
            <a:ext cx="2539339" cy="381000"/>
          </a:xfrm>
          <a:prstGeom prst="rect">
            <a:avLst/>
          </a:prstGeom>
          <a:solidFill>
            <a:srgbClr val="FF9999"/>
          </a:solidFill>
          <a:ln w="9525">
            <a:solidFill>
              <a:schemeClr val="tx1"/>
            </a:solidFill>
            <a:miter lim="800000"/>
            <a:headEnd/>
            <a:tailEnd/>
          </a:ln>
          <a:effectLst/>
        </p:spPr>
        <p:txBody>
          <a:bodyPr wrap="none" anchor="ctr"/>
          <a:lstStyle/>
          <a:p>
            <a:pPr algn="ctr" eaLnBrk="1" hangingPunct="1"/>
            <a:r>
              <a:rPr lang="en-US" sz="2000">
                <a:solidFill>
                  <a:schemeClr val="bg1"/>
                </a:solidFill>
                <a:latin typeface="Arial" charset="0"/>
              </a:rPr>
              <a:t>P3</a:t>
            </a:r>
          </a:p>
        </p:txBody>
      </p:sp>
      <p:sp>
        <p:nvSpPr>
          <p:cNvPr id="330754" name="Rectangle 2"/>
          <p:cNvSpPr>
            <a:spLocks noGrp="1" noChangeArrowheads="1"/>
          </p:cNvSpPr>
          <p:nvPr>
            <p:ph type="title"/>
          </p:nvPr>
        </p:nvSpPr>
        <p:spPr/>
        <p:txBody>
          <a:bodyPr>
            <a:normAutofit/>
          </a:bodyPr>
          <a:lstStyle/>
          <a:p>
            <a:r>
              <a:rPr lang="en-US" dirty="0"/>
              <a:t>Periodic Task Model</a:t>
            </a:r>
          </a:p>
        </p:txBody>
      </p:sp>
      <p:graphicFrame>
        <p:nvGraphicFramePr>
          <p:cNvPr id="49" name="Group 32"/>
          <p:cNvGraphicFramePr>
            <a:graphicFrameLocks noGrp="1"/>
          </p:cNvGraphicFramePr>
          <p:nvPr>
            <p:ph idx="1"/>
            <p:extLst>
              <p:ext uri="{D42A27DB-BD31-4B8C-83A1-F6EECF244321}">
                <p14:modId xmlns:p14="http://schemas.microsoft.com/office/powerpoint/2010/main" val="2455451695"/>
              </p:ext>
            </p:extLst>
          </p:nvPr>
        </p:nvGraphicFramePr>
        <p:xfrm>
          <a:off x="6666372" y="3842385"/>
          <a:ext cx="5319305" cy="1764031"/>
        </p:xfrm>
        <a:graphic>
          <a:graphicData uri="http://schemas.openxmlformats.org/drawingml/2006/table">
            <a:tbl>
              <a:tblPr/>
              <a:tblGrid>
                <a:gridCol w="1122125">
                  <a:extLst>
                    <a:ext uri="{9D8B030D-6E8A-4147-A177-3AD203B41FA5}">
                      <a16:colId xmlns:a16="http://schemas.microsoft.com/office/drawing/2014/main" val="20000"/>
                    </a:ext>
                  </a:extLst>
                </a:gridCol>
                <a:gridCol w="1353122">
                  <a:extLst>
                    <a:ext uri="{9D8B030D-6E8A-4147-A177-3AD203B41FA5}">
                      <a16:colId xmlns:a16="http://schemas.microsoft.com/office/drawing/2014/main" val="20001"/>
                    </a:ext>
                  </a:extLst>
                </a:gridCol>
                <a:gridCol w="1320456">
                  <a:extLst>
                    <a:ext uri="{9D8B030D-6E8A-4147-A177-3AD203B41FA5}">
                      <a16:colId xmlns:a16="http://schemas.microsoft.com/office/drawing/2014/main" val="20002"/>
                    </a:ext>
                  </a:extLst>
                </a:gridCol>
                <a:gridCol w="1523602">
                  <a:extLst>
                    <a:ext uri="{9D8B030D-6E8A-4147-A177-3AD203B41FA5}">
                      <a16:colId xmlns:a16="http://schemas.microsoft.com/office/drawing/2014/main" val="20003"/>
                    </a:ext>
                  </a:extLst>
                </a:gridCol>
              </a:tblGrid>
              <a:tr h="400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Task</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Exec. Time </a:t>
                      </a:r>
                      <a:r>
                        <a:rPr kumimoji="0" lang="en-US" sz="1800" b="1" i="1" u="none" strike="noStrike" cap="none" normalizeH="0" baseline="0" dirty="0" err="1">
                          <a:ln>
                            <a:noFill/>
                          </a:ln>
                          <a:solidFill>
                            <a:schemeClr val="tx1"/>
                          </a:solidFill>
                          <a:effectLst/>
                          <a:latin typeface="+mn-lt"/>
                        </a:rPr>
                        <a:t>C</a:t>
                      </a:r>
                      <a:r>
                        <a:rPr kumimoji="0" lang="en-US" sz="1800" b="1" i="1" u="none" strike="noStrike" cap="none" normalizeH="0" baseline="-25000" dirty="0" err="1">
                          <a:ln>
                            <a:noFill/>
                          </a:ln>
                          <a:solidFill>
                            <a:schemeClr val="tx1"/>
                          </a:solidFill>
                          <a:effectLst/>
                          <a:latin typeface="+mn-lt"/>
                        </a:rPr>
                        <a:t>i</a:t>
                      </a:r>
                      <a:endParaRPr kumimoji="0" lang="en-US" sz="1800" b="1" i="1" u="none" strike="noStrike" cap="none" normalizeH="0" baseline="-25000" dirty="0">
                        <a:ln>
                          <a:noFill/>
                        </a:ln>
                        <a:solidFill>
                          <a:schemeClr val="tx1"/>
                        </a:solidFill>
                        <a:effectLst/>
                        <a:latin typeface="+mn-lt"/>
                      </a:endParaRP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Period </a:t>
                      </a:r>
                      <a:r>
                        <a:rPr kumimoji="0" lang="en-US" sz="1800" b="1" i="1" u="none" strike="noStrike" cap="none" normalizeH="0" baseline="0" dirty="0">
                          <a:ln>
                            <a:noFill/>
                          </a:ln>
                          <a:solidFill>
                            <a:schemeClr val="tx1"/>
                          </a:solidFill>
                          <a:effectLst/>
                          <a:latin typeface="+mn-lt"/>
                        </a:rPr>
                        <a:t>T</a:t>
                      </a:r>
                      <a:r>
                        <a:rPr kumimoji="0" lang="en-US" sz="1800" b="1" i="1" u="none" strike="noStrike" cap="none" normalizeH="0" baseline="-25000" dirty="0">
                          <a:ln>
                            <a:noFill/>
                          </a:ln>
                          <a:solidFill>
                            <a:schemeClr val="tx1"/>
                          </a:solidFill>
                          <a:effectLst/>
                          <a:latin typeface="+mn-lt"/>
                        </a:rPr>
                        <a:t>i</a:t>
                      </a:r>
                      <a:endParaRPr kumimoji="0" lang="en-US" sz="1800" b="1" i="0" u="none" strike="noStrike" cap="none" normalizeH="0" baseline="-25000" dirty="0">
                        <a:ln>
                          <a:noFill/>
                        </a:ln>
                        <a:solidFill>
                          <a:schemeClr val="tx1"/>
                        </a:solidFill>
                        <a:effectLst/>
                        <a:latin typeface="+mn-lt"/>
                      </a:endParaRP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Deadline </a:t>
                      </a:r>
                      <a:r>
                        <a:rPr kumimoji="0" lang="en-US" sz="1800" b="1" i="1" u="none" strike="noStrike" cap="none" normalizeH="0" baseline="0" dirty="0">
                          <a:ln>
                            <a:noFill/>
                          </a:ln>
                          <a:solidFill>
                            <a:schemeClr val="tx1"/>
                          </a:solidFill>
                          <a:effectLst/>
                          <a:latin typeface="+mn-lt"/>
                        </a:rPr>
                        <a:t>D</a:t>
                      </a:r>
                      <a:r>
                        <a:rPr kumimoji="0" lang="en-US" sz="1800" b="1" i="1" u="none" strike="noStrike" cap="none" normalizeH="0" baseline="-25000" dirty="0">
                          <a:ln>
                            <a:noFill/>
                          </a:ln>
                          <a:solidFill>
                            <a:schemeClr val="tx1"/>
                          </a:solidFill>
                          <a:effectLst/>
                          <a:latin typeface="+mn-lt"/>
                        </a:rPr>
                        <a:t>i</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P1</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1</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4</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4</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P2</a:t>
                      </a:r>
                      <a:endParaRPr kumimoji="0" lang="en-US" sz="1800" b="0" i="0" u="none" strike="noStrike" cap="none" normalizeH="0" baseline="0" dirty="0">
                        <a:ln>
                          <a:noFill/>
                        </a:ln>
                        <a:solidFill>
                          <a:schemeClr val="tx1"/>
                        </a:solidFill>
                        <a:effectLst/>
                        <a:latin typeface="+mn-lt"/>
                      </a:endParaRP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2</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6</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6</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P3</a:t>
                      </a:r>
                    </a:p>
                  </a:txBody>
                  <a:tcPr marL="121888" marR="1218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3</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12</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12</a:t>
                      </a:r>
                    </a:p>
                  </a:txBody>
                  <a:tcPr marL="121888" marR="1218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330755" name="Group 3"/>
          <p:cNvGrpSpPr>
            <a:grpSpLocks/>
          </p:cNvGrpSpPr>
          <p:nvPr/>
        </p:nvGrpSpPr>
        <p:grpSpPr bwMode="auto">
          <a:xfrm>
            <a:off x="12890" y="2582864"/>
            <a:ext cx="10925504" cy="795338"/>
            <a:chOff x="374" y="3561"/>
            <a:chExt cx="5163" cy="501"/>
          </a:xfrm>
        </p:grpSpPr>
        <p:grpSp>
          <p:nvGrpSpPr>
            <p:cNvPr id="330756" name="Group 4"/>
            <p:cNvGrpSpPr>
              <a:grpSpLocks/>
            </p:cNvGrpSpPr>
            <p:nvPr/>
          </p:nvGrpSpPr>
          <p:grpSpPr bwMode="auto">
            <a:xfrm>
              <a:off x="374" y="3561"/>
              <a:ext cx="5163" cy="330"/>
              <a:chOff x="374" y="3181"/>
              <a:chExt cx="5163" cy="330"/>
            </a:xfrm>
          </p:grpSpPr>
          <p:sp>
            <p:nvSpPr>
              <p:cNvPr id="330757" name="Line 5"/>
              <p:cNvSpPr>
                <a:spLocks noChangeShapeType="1"/>
              </p:cNvSpPr>
              <p:nvPr/>
            </p:nvSpPr>
            <p:spPr bwMode="auto">
              <a:xfrm>
                <a:off x="432" y="3216"/>
                <a:ext cx="4992" cy="0"/>
              </a:xfrm>
              <a:prstGeom prst="line">
                <a:avLst/>
              </a:prstGeom>
              <a:noFill/>
              <a:ln w="28575">
                <a:solidFill>
                  <a:schemeClr val="tx1"/>
                </a:solidFill>
                <a:round/>
                <a:headEnd/>
                <a:tailEnd/>
              </a:ln>
              <a:effectLst/>
            </p:spPr>
            <p:txBody>
              <a:bodyPr/>
              <a:lstStyle/>
              <a:p>
                <a:endParaRPr lang="en-US"/>
              </a:p>
            </p:txBody>
          </p:sp>
          <p:sp>
            <p:nvSpPr>
              <p:cNvPr id="330758" name="Text Box 6"/>
              <p:cNvSpPr txBox="1">
                <a:spLocks noChangeArrowheads="1"/>
              </p:cNvSpPr>
              <p:nvPr/>
            </p:nvSpPr>
            <p:spPr bwMode="auto">
              <a:xfrm>
                <a:off x="374" y="3181"/>
                <a:ext cx="5163" cy="330"/>
              </a:xfrm>
              <a:prstGeom prst="rect">
                <a:avLst/>
              </a:prstGeom>
              <a:noFill/>
              <a:ln w="9525">
                <a:noFill/>
                <a:miter lim="800000"/>
                <a:headEnd/>
                <a:tailEnd/>
              </a:ln>
              <a:effectLst/>
            </p:spPr>
            <p:txBody>
              <a:bodyPr wrap="none">
                <a:spAutoFit/>
              </a:bodyPr>
              <a:lstStyle/>
              <a:p>
                <a:pPr eaLnBrk="1" hangingPunct="1"/>
                <a:r>
                  <a:rPr lang="en-US" sz="2800" b="1" dirty="0">
                    <a:latin typeface="Courier New" pitchFamily="49" charset="0"/>
                  </a:rPr>
                  <a:t>0    1  2   3   4   5   6   7    8  9  10   11  12</a:t>
                </a:r>
              </a:p>
            </p:txBody>
          </p:sp>
        </p:grpSp>
        <p:sp>
          <p:nvSpPr>
            <p:cNvPr id="330759" name="Text Box 7"/>
            <p:cNvSpPr txBox="1">
              <a:spLocks noChangeArrowheads="1"/>
            </p:cNvSpPr>
            <p:nvPr/>
          </p:nvSpPr>
          <p:spPr bwMode="auto">
            <a:xfrm>
              <a:off x="2486" y="3752"/>
              <a:ext cx="436" cy="310"/>
            </a:xfrm>
            <a:prstGeom prst="rect">
              <a:avLst/>
            </a:prstGeom>
            <a:noFill/>
            <a:ln w="9525">
              <a:noFill/>
              <a:miter lim="800000"/>
              <a:headEnd/>
              <a:tailEnd/>
            </a:ln>
            <a:effectLst/>
          </p:spPr>
          <p:txBody>
            <a:bodyPr wrap="none">
              <a:spAutoFit/>
            </a:bodyPr>
            <a:lstStyle/>
            <a:p>
              <a:pPr eaLnBrk="1" hangingPunct="1"/>
              <a:r>
                <a:rPr lang="en-US" sz="2600" i="1" dirty="0">
                  <a:latin typeface="Arial" charset="0"/>
                </a:rPr>
                <a:t>Time</a:t>
              </a:r>
            </a:p>
          </p:txBody>
        </p:sp>
      </p:grpSp>
      <p:sp>
        <p:nvSpPr>
          <p:cNvPr id="330769" name="Line 17"/>
          <p:cNvSpPr>
            <a:spLocks noChangeShapeType="1"/>
          </p:cNvSpPr>
          <p:nvPr/>
        </p:nvSpPr>
        <p:spPr bwMode="auto">
          <a:xfrm>
            <a:off x="237197" y="906463"/>
            <a:ext cx="0" cy="1676400"/>
          </a:xfrm>
          <a:prstGeom prst="line">
            <a:avLst/>
          </a:prstGeom>
          <a:noFill/>
          <a:ln w="9525">
            <a:solidFill>
              <a:schemeClr val="folHlink"/>
            </a:solidFill>
            <a:round/>
            <a:headEnd/>
            <a:tailEnd/>
          </a:ln>
          <a:effectLst/>
        </p:spPr>
        <p:txBody>
          <a:bodyPr/>
          <a:lstStyle/>
          <a:p>
            <a:endParaRPr lang="en-US"/>
          </a:p>
        </p:txBody>
      </p:sp>
      <p:sp>
        <p:nvSpPr>
          <p:cNvPr id="330770" name="Line 18"/>
          <p:cNvSpPr>
            <a:spLocks noChangeShapeType="1"/>
          </p:cNvSpPr>
          <p:nvPr/>
        </p:nvSpPr>
        <p:spPr bwMode="auto">
          <a:xfrm>
            <a:off x="1151359" y="906463"/>
            <a:ext cx="0" cy="1676400"/>
          </a:xfrm>
          <a:prstGeom prst="line">
            <a:avLst/>
          </a:prstGeom>
          <a:noFill/>
          <a:ln w="9525">
            <a:solidFill>
              <a:schemeClr val="folHlink"/>
            </a:solidFill>
            <a:round/>
            <a:headEnd/>
            <a:tailEnd/>
          </a:ln>
          <a:effectLst/>
        </p:spPr>
        <p:txBody>
          <a:bodyPr/>
          <a:lstStyle/>
          <a:p>
            <a:endParaRPr lang="en-US"/>
          </a:p>
        </p:txBody>
      </p:sp>
      <p:sp>
        <p:nvSpPr>
          <p:cNvPr id="330771" name="Line 19"/>
          <p:cNvSpPr>
            <a:spLocks noChangeShapeType="1"/>
          </p:cNvSpPr>
          <p:nvPr/>
        </p:nvSpPr>
        <p:spPr bwMode="auto">
          <a:xfrm>
            <a:off x="1963948" y="906463"/>
            <a:ext cx="0" cy="1676400"/>
          </a:xfrm>
          <a:prstGeom prst="line">
            <a:avLst/>
          </a:prstGeom>
          <a:noFill/>
          <a:ln w="9525">
            <a:solidFill>
              <a:schemeClr val="folHlink"/>
            </a:solidFill>
            <a:round/>
            <a:headEnd/>
            <a:tailEnd/>
          </a:ln>
          <a:effectLst/>
        </p:spPr>
        <p:txBody>
          <a:bodyPr/>
          <a:lstStyle/>
          <a:p>
            <a:endParaRPr lang="en-US"/>
          </a:p>
        </p:txBody>
      </p:sp>
      <p:sp>
        <p:nvSpPr>
          <p:cNvPr id="330772" name="Line 20"/>
          <p:cNvSpPr>
            <a:spLocks noChangeShapeType="1"/>
          </p:cNvSpPr>
          <p:nvPr/>
        </p:nvSpPr>
        <p:spPr bwMode="auto">
          <a:xfrm>
            <a:off x="2776536" y="906463"/>
            <a:ext cx="0" cy="1676400"/>
          </a:xfrm>
          <a:prstGeom prst="line">
            <a:avLst/>
          </a:prstGeom>
          <a:noFill/>
          <a:ln w="9525">
            <a:solidFill>
              <a:schemeClr val="folHlink"/>
            </a:solidFill>
            <a:round/>
            <a:headEnd/>
            <a:tailEnd/>
          </a:ln>
          <a:effectLst/>
        </p:spPr>
        <p:txBody>
          <a:bodyPr/>
          <a:lstStyle/>
          <a:p>
            <a:endParaRPr lang="en-US"/>
          </a:p>
        </p:txBody>
      </p:sp>
      <p:sp>
        <p:nvSpPr>
          <p:cNvPr id="330773" name="Line 21"/>
          <p:cNvSpPr>
            <a:spLocks noChangeShapeType="1"/>
          </p:cNvSpPr>
          <p:nvPr/>
        </p:nvSpPr>
        <p:spPr bwMode="auto">
          <a:xfrm>
            <a:off x="3690698" y="906463"/>
            <a:ext cx="0" cy="1676400"/>
          </a:xfrm>
          <a:prstGeom prst="line">
            <a:avLst/>
          </a:prstGeom>
          <a:noFill/>
          <a:ln w="9525">
            <a:solidFill>
              <a:schemeClr val="folHlink"/>
            </a:solidFill>
            <a:round/>
            <a:headEnd/>
            <a:tailEnd/>
          </a:ln>
          <a:effectLst/>
        </p:spPr>
        <p:txBody>
          <a:bodyPr/>
          <a:lstStyle/>
          <a:p>
            <a:endParaRPr lang="en-US"/>
          </a:p>
        </p:txBody>
      </p:sp>
      <p:sp>
        <p:nvSpPr>
          <p:cNvPr id="330774" name="Line 22"/>
          <p:cNvSpPr>
            <a:spLocks noChangeShapeType="1"/>
          </p:cNvSpPr>
          <p:nvPr/>
        </p:nvSpPr>
        <p:spPr bwMode="auto">
          <a:xfrm>
            <a:off x="4503286" y="906463"/>
            <a:ext cx="0" cy="1676400"/>
          </a:xfrm>
          <a:prstGeom prst="line">
            <a:avLst/>
          </a:prstGeom>
          <a:noFill/>
          <a:ln w="9525">
            <a:solidFill>
              <a:schemeClr val="folHlink"/>
            </a:solidFill>
            <a:round/>
            <a:headEnd/>
            <a:tailEnd/>
          </a:ln>
          <a:effectLst/>
        </p:spPr>
        <p:txBody>
          <a:bodyPr/>
          <a:lstStyle/>
          <a:p>
            <a:endParaRPr lang="en-US"/>
          </a:p>
        </p:txBody>
      </p:sp>
      <p:sp>
        <p:nvSpPr>
          <p:cNvPr id="330775" name="Line 23"/>
          <p:cNvSpPr>
            <a:spLocks noChangeShapeType="1"/>
          </p:cNvSpPr>
          <p:nvPr/>
        </p:nvSpPr>
        <p:spPr bwMode="auto">
          <a:xfrm>
            <a:off x="5315875" y="906463"/>
            <a:ext cx="0" cy="1676400"/>
          </a:xfrm>
          <a:prstGeom prst="line">
            <a:avLst/>
          </a:prstGeom>
          <a:noFill/>
          <a:ln w="9525">
            <a:solidFill>
              <a:schemeClr val="folHlink"/>
            </a:solidFill>
            <a:round/>
            <a:headEnd/>
            <a:tailEnd/>
          </a:ln>
          <a:effectLst/>
        </p:spPr>
        <p:txBody>
          <a:bodyPr/>
          <a:lstStyle/>
          <a:p>
            <a:endParaRPr lang="en-US"/>
          </a:p>
        </p:txBody>
      </p:sp>
      <p:sp>
        <p:nvSpPr>
          <p:cNvPr id="330776" name="Line 24"/>
          <p:cNvSpPr>
            <a:spLocks noChangeShapeType="1"/>
          </p:cNvSpPr>
          <p:nvPr/>
        </p:nvSpPr>
        <p:spPr bwMode="auto">
          <a:xfrm>
            <a:off x="6230036" y="906463"/>
            <a:ext cx="0" cy="1676400"/>
          </a:xfrm>
          <a:prstGeom prst="line">
            <a:avLst/>
          </a:prstGeom>
          <a:noFill/>
          <a:ln w="9525">
            <a:solidFill>
              <a:schemeClr val="folHlink"/>
            </a:solidFill>
            <a:round/>
            <a:headEnd/>
            <a:tailEnd/>
          </a:ln>
          <a:effectLst/>
        </p:spPr>
        <p:txBody>
          <a:bodyPr/>
          <a:lstStyle/>
          <a:p>
            <a:endParaRPr lang="en-US"/>
          </a:p>
        </p:txBody>
      </p:sp>
      <p:sp>
        <p:nvSpPr>
          <p:cNvPr id="330777" name="Line 25"/>
          <p:cNvSpPr>
            <a:spLocks noChangeShapeType="1"/>
          </p:cNvSpPr>
          <p:nvPr/>
        </p:nvSpPr>
        <p:spPr bwMode="auto">
          <a:xfrm>
            <a:off x="7144198" y="906463"/>
            <a:ext cx="0" cy="1676400"/>
          </a:xfrm>
          <a:prstGeom prst="line">
            <a:avLst/>
          </a:prstGeom>
          <a:noFill/>
          <a:ln w="9525">
            <a:solidFill>
              <a:schemeClr val="folHlink"/>
            </a:solidFill>
            <a:round/>
            <a:headEnd/>
            <a:tailEnd/>
          </a:ln>
          <a:effectLst/>
        </p:spPr>
        <p:txBody>
          <a:bodyPr/>
          <a:lstStyle/>
          <a:p>
            <a:endParaRPr lang="en-US"/>
          </a:p>
        </p:txBody>
      </p:sp>
      <p:sp>
        <p:nvSpPr>
          <p:cNvPr id="330778" name="Line 26"/>
          <p:cNvSpPr>
            <a:spLocks noChangeShapeType="1"/>
          </p:cNvSpPr>
          <p:nvPr/>
        </p:nvSpPr>
        <p:spPr bwMode="auto">
          <a:xfrm>
            <a:off x="7855213" y="906463"/>
            <a:ext cx="0" cy="1676400"/>
          </a:xfrm>
          <a:prstGeom prst="line">
            <a:avLst/>
          </a:prstGeom>
          <a:noFill/>
          <a:ln w="9525">
            <a:solidFill>
              <a:schemeClr val="folHlink"/>
            </a:solidFill>
            <a:round/>
            <a:headEnd/>
            <a:tailEnd/>
          </a:ln>
          <a:effectLst/>
        </p:spPr>
        <p:txBody>
          <a:bodyPr/>
          <a:lstStyle/>
          <a:p>
            <a:endParaRPr lang="en-US"/>
          </a:p>
        </p:txBody>
      </p:sp>
      <p:sp>
        <p:nvSpPr>
          <p:cNvPr id="330779" name="Line 27"/>
          <p:cNvSpPr>
            <a:spLocks noChangeShapeType="1"/>
          </p:cNvSpPr>
          <p:nvPr/>
        </p:nvSpPr>
        <p:spPr bwMode="auto">
          <a:xfrm>
            <a:off x="8667801" y="906463"/>
            <a:ext cx="0" cy="1676400"/>
          </a:xfrm>
          <a:prstGeom prst="line">
            <a:avLst/>
          </a:prstGeom>
          <a:noFill/>
          <a:ln w="9525">
            <a:solidFill>
              <a:schemeClr val="folHlink"/>
            </a:solidFill>
            <a:round/>
            <a:headEnd/>
            <a:tailEnd/>
          </a:ln>
          <a:effectLst/>
        </p:spPr>
        <p:txBody>
          <a:bodyPr/>
          <a:lstStyle/>
          <a:p>
            <a:endParaRPr lang="en-US"/>
          </a:p>
        </p:txBody>
      </p:sp>
      <p:sp>
        <p:nvSpPr>
          <p:cNvPr id="330780" name="Line 28"/>
          <p:cNvSpPr>
            <a:spLocks noChangeShapeType="1"/>
          </p:cNvSpPr>
          <p:nvPr/>
        </p:nvSpPr>
        <p:spPr bwMode="auto">
          <a:xfrm>
            <a:off x="9480390" y="906463"/>
            <a:ext cx="0" cy="1676400"/>
          </a:xfrm>
          <a:prstGeom prst="line">
            <a:avLst/>
          </a:prstGeom>
          <a:noFill/>
          <a:ln w="9525">
            <a:solidFill>
              <a:schemeClr val="folHlink"/>
            </a:solidFill>
            <a:round/>
            <a:headEnd/>
            <a:tailEnd/>
          </a:ln>
          <a:effectLst/>
        </p:spPr>
        <p:txBody>
          <a:bodyPr/>
          <a:lstStyle/>
          <a:p>
            <a:endParaRPr lang="en-US"/>
          </a:p>
        </p:txBody>
      </p:sp>
      <p:sp>
        <p:nvSpPr>
          <p:cNvPr id="330781" name="Line 29"/>
          <p:cNvSpPr>
            <a:spLocks noChangeShapeType="1"/>
          </p:cNvSpPr>
          <p:nvPr/>
        </p:nvSpPr>
        <p:spPr bwMode="auto">
          <a:xfrm>
            <a:off x="10292978" y="860426"/>
            <a:ext cx="0" cy="1676400"/>
          </a:xfrm>
          <a:prstGeom prst="line">
            <a:avLst/>
          </a:prstGeom>
          <a:noFill/>
          <a:ln w="9525">
            <a:solidFill>
              <a:schemeClr val="folHlink"/>
            </a:solidFill>
            <a:round/>
            <a:headEnd/>
            <a:tailEnd/>
          </a:ln>
          <a:effectLst/>
        </p:spPr>
        <p:txBody>
          <a:bodyPr/>
          <a:lstStyle/>
          <a:p>
            <a:endParaRPr lang="en-US"/>
          </a:p>
        </p:txBody>
      </p:sp>
      <p:sp>
        <p:nvSpPr>
          <p:cNvPr id="330782" name="Rectangle 30"/>
          <p:cNvSpPr>
            <a:spLocks noChangeArrowheads="1"/>
          </p:cNvSpPr>
          <p:nvPr/>
        </p:nvSpPr>
        <p:spPr bwMode="auto">
          <a:xfrm>
            <a:off x="237197" y="1058863"/>
            <a:ext cx="914162" cy="381000"/>
          </a:xfrm>
          <a:prstGeom prst="rect">
            <a:avLst/>
          </a:prstGeom>
          <a:solidFill>
            <a:schemeClr val="accent2"/>
          </a:solidFill>
          <a:ln w="9525">
            <a:solidFill>
              <a:schemeClr val="tx1"/>
            </a:solidFill>
            <a:miter lim="800000"/>
            <a:headEnd/>
            <a:tailEnd/>
          </a:ln>
          <a:effectLst/>
        </p:spPr>
        <p:txBody>
          <a:bodyPr wrap="none" anchor="ctr"/>
          <a:lstStyle/>
          <a:p>
            <a:pPr algn="ctr" eaLnBrk="1" hangingPunct="1"/>
            <a:r>
              <a:rPr lang="en-US" sz="2000" dirty="0">
                <a:solidFill>
                  <a:schemeClr val="bg1"/>
                </a:solidFill>
                <a:latin typeface="Arial" charset="0"/>
              </a:rPr>
              <a:t>P1</a:t>
            </a:r>
          </a:p>
        </p:txBody>
      </p:sp>
      <p:sp>
        <p:nvSpPr>
          <p:cNvPr id="330783" name="Rectangle 31"/>
          <p:cNvSpPr>
            <a:spLocks noChangeArrowheads="1"/>
          </p:cNvSpPr>
          <p:nvPr/>
        </p:nvSpPr>
        <p:spPr bwMode="auto">
          <a:xfrm>
            <a:off x="3690698" y="1058863"/>
            <a:ext cx="812588" cy="381000"/>
          </a:xfrm>
          <a:prstGeom prst="rect">
            <a:avLst/>
          </a:prstGeom>
          <a:solidFill>
            <a:schemeClr val="accent2"/>
          </a:solidFill>
          <a:ln w="9525">
            <a:solidFill>
              <a:schemeClr val="tx1"/>
            </a:solidFill>
            <a:miter lim="800000"/>
            <a:headEnd/>
            <a:tailEnd/>
          </a:ln>
          <a:effectLst/>
        </p:spPr>
        <p:txBody>
          <a:bodyPr wrap="none" anchor="ctr"/>
          <a:lstStyle/>
          <a:p>
            <a:pPr algn="ctr" eaLnBrk="1" hangingPunct="1"/>
            <a:r>
              <a:rPr lang="en-US" sz="2000" dirty="0">
                <a:solidFill>
                  <a:schemeClr val="bg1"/>
                </a:solidFill>
                <a:latin typeface="Arial" charset="0"/>
              </a:rPr>
              <a:t>P1</a:t>
            </a:r>
          </a:p>
        </p:txBody>
      </p:sp>
      <p:sp>
        <p:nvSpPr>
          <p:cNvPr id="330784" name="Rectangle 32"/>
          <p:cNvSpPr>
            <a:spLocks noChangeArrowheads="1"/>
          </p:cNvSpPr>
          <p:nvPr/>
        </p:nvSpPr>
        <p:spPr bwMode="auto">
          <a:xfrm>
            <a:off x="7154356" y="1058863"/>
            <a:ext cx="812588" cy="381000"/>
          </a:xfrm>
          <a:prstGeom prst="rect">
            <a:avLst/>
          </a:prstGeom>
          <a:solidFill>
            <a:schemeClr val="accent2"/>
          </a:solidFill>
          <a:ln w="9525">
            <a:solidFill>
              <a:schemeClr val="tx1"/>
            </a:solidFill>
            <a:miter lim="800000"/>
            <a:headEnd/>
            <a:tailEnd/>
          </a:ln>
          <a:effectLst/>
        </p:spPr>
        <p:txBody>
          <a:bodyPr wrap="none" anchor="ctr"/>
          <a:lstStyle/>
          <a:p>
            <a:pPr algn="ctr" eaLnBrk="1" hangingPunct="1"/>
            <a:r>
              <a:rPr lang="en-US" sz="2000" dirty="0">
                <a:solidFill>
                  <a:schemeClr val="bg1"/>
                </a:solidFill>
                <a:latin typeface="Arial" charset="0"/>
              </a:rPr>
              <a:t>P1</a:t>
            </a:r>
          </a:p>
        </p:txBody>
      </p:sp>
      <p:sp>
        <p:nvSpPr>
          <p:cNvPr id="330785" name="Rectangle 33"/>
          <p:cNvSpPr>
            <a:spLocks noChangeArrowheads="1"/>
          </p:cNvSpPr>
          <p:nvPr/>
        </p:nvSpPr>
        <p:spPr bwMode="auto">
          <a:xfrm>
            <a:off x="237197" y="1554163"/>
            <a:ext cx="1625177" cy="381000"/>
          </a:xfrm>
          <a:prstGeom prst="rect">
            <a:avLst/>
          </a:prstGeom>
          <a:solidFill>
            <a:srgbClr val="009999"/>
          </a:solidFill>
          <a:ln w="9525">
            <a:solidFill>
              <a:schemeClr val="tx1"/>
            </a:solidFill>
            <a:miter lim="800000"/>
            <a:headEnd/>
            <a:tailEnd/>
          </a:ln>
          <a:effectLst/>
        </p:spPr>
        <p:txBody>
          <a:bodyPr wrap="none" anchor="ctr"/>
          <a:lstStyle/>
          <a:p>
            <a:pPr algn="ctr" eaLnBrk="1" hangingPunct="1"/>
            <a:r>
              <a:rPr lang="en-US" sz="2000">
                <a:solidFill>
                  <a:schemeClr val="bg1"/>
                </a:solidFill>
                <a:latin typeface="Arial" charset="0"/>
              </a:rPr>
              <a:t>P2</a:t>
            </a:r>
          </a:p>
        </p:txBody>
      </p:sp>
      <p:sp>
        <p:nvSpPr>
          <p:cNvPr id="330786" name="Rectangle 34"/>
          <p:cNvSpPr>
            <a:spLocks noChangeArrowheads="1"/>
          </p:cNvSpPr>
          <p:nvPr/>
        </p:nvSpPr>
        <p:spPr bwMode="auto">
          <a:xfrm>
            <a:off x="5315875" y="1516063"/>
            <a:ext cx="1726750" cy="381000"/>
          </a:xfrm>
          <a:prstGeom prst="rect">
            <a:avLst/>
          </a:prstGeom>
          <a:solidFill>
            <a:srgbClr val="009999"/>
          </a:solidFill>
          <a:ln w="9525">
            <a:solidFill>
              <a:schemeClr val="tx1"/>
            </a:solidFill>
            <a:miter lim="800000"/>
            <a:headEnd/>
            <a:tailEnd/>
          </a:ln>
          <a:effectLst/>
        </p:spPr>
        <p:txBody>
          <a:bodyPr wrap="none" anchor="ctr"/>
          <a:lstStyle/>
          <a:p>
            <a:pPr algn="ctr" eaLnBrk="1" hangingPunct="1"/>
            <a:r>
              <a:rPr lang="en-US" sz="2000">
                <a:solidFill>
                  <a:schemeClr val="bg1"/>
                </a:solidFill>
                <a:latin typeface="Arial" charset="0"/>
              </a:rPr>
              <a:t>P2</a:t>
            </a:r>
          </a:p>
        </p:txBody>
      </p:sp>
      <p:sp>
        <p:nvSpPr>
          <p:cNvPr id="330787" name="Rectangle 35"/>
          <p:cNvSpPr>
            <a:spLocks noChangeArrowheads="1"/>
          </p:cNvSpPr>
          <p:nvPr/>
        </p:nvSpPr>
        <p:spPr bwMode="auto">
          <a:xfrm>
            <a:off x="237197" y="2065338"/>
            <a:ext cx="2539339" cy="381000"/>
          </a:xfrm>
          <a:prstGeom prst="rect">
            <a:avLst/>
          </a:prstGeom>
          <a:solidFill>
            <a:srgbClr val="FF9999"/>
          </a:solidFill>
          <a:ln w="9525">
            <a:solidFill>
              <a:schemeClr val="tx1"/>
            </a:solidFill>
            <a:miter lim="800000"/>
            <a:headEnd/>
            <a:tailEnd/>
          </a:ln>
          <a:effectLst/>
        </p:spPr>
        <p:txBody>
          <a:bodyPr wrap="none" anchor="ctr"/>
          <a:lstStyle/>
          <a:p>
            <a:pPr algn="ctr" eaLnBrk="1" hangingPunct="1"/>
            <a:r>
              <a:rPr lang="en-US" sz="2000">
                <a:solidFill>
                  <a:schemeClr val="bg1"/>
                </a:solidFill>
                <a:latin typeface="Arial" charset="0"/>
              </a:rPr>
              <a:t>P3</a:t>
            </a:r>
          </a:p>
        </p:txBody>
      </p:sp>
      <p:cxnSp>
        <p:nvCxnSpPr>
          <p:cNvPr id="4" name="Straight Arrow Connector 3"/>
          <p:cNvCxnSpPr/>
          <p:nvPr/>
        </p:nvCxnSpPr>
        <p:spPr bwMode="auto">
          <a:xfrm flipV="1">
            <a:off x="237197" y="1089026"/>
            <a:ext cx="0" cy="381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flipV="1">
            <a:off x="237197" y="1546226"/>
            <a:ext cx="0" cy="381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V="1">
            <a:off x="237197" y="2079626"/>
            <a:ext cx="0" cy="381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flipV="1">
            <a:off x="10292978" y="2079626"/>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flipV="1">
            <a:off x="5315875" y="1546226"/>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flipV="1">
            <a:off x="7144198" y="1089026"/>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58" name="Straight Arrow Connector 57"/>
          <p:cNvCxnSpPr/>
          <p:nvPr/>
        </p:nvCxnSpPr>
        <p:spPr bwMode="auto">
          <a:xfrm flipV="1">
            <a:off x="3690698" y="1089026"/>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59" name="Straight Arrow Connector 58"/>
          <p:cNvCxnSpPr/>
          <p:nvPr/>
        </p:nvCxnSpPr>
        <p:spPr bwMode="auto">
          <a:xfrm flipV="1">
            <a:off x="10292978" y="1576389"/>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60" name="Straight Arrow Connector 59"/>
          <p:cNvCxnSpPr/>
          <p:nvPr/>
        </p:nvCxnSpPr>
        <p:spPr bwMode="auto">
          <a:xfrm flipV="1">
            <a:off x="10292978" y="1042989"/>
            <a:ext cx="0" cy="381000"/>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sp>
        <p:nvSpPr>
          <p:cNvPr id="63" name="Content Placeholder 1"/>
          <p:cNvSpPr txBox="1">
            <a:spLocks/>
          </p:cNvSpPr>
          <p:nvPr/>
        </p:nvSpPr>
        <p:spPr>
          <a:xfrm>
            <a:off x="286003" y="3476016"/>
            <a:ext cx="6114797" cy="2951162"/>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defTabSz="914400">
              <a:spcBef>
                <a:spcPct val="0"/>
              </a:spcBef>
            </a:pPr>
            <a:r>
              <a:rPr lang="en-US" sz="1800" kern="0" dirty="0"/>
              <a:t>Describes real-time computational requirements</a:t>
            </a:r>
          </a:p>
          <a:p>
            <a:pPr defTabSz="914400">
              <a:spcBef>
                <a:spcPct val="0"/>
              </a:spcBef>
            </a:pPr>
            <a:r>
              <a:rPr lang="en-US" sz="1800" kern="0" dirty="0"/>
              <a:t>Constant process execution time C</a:t>
            </a:r>
            <a:r>
              <a:rPr lang="en-US" sz="1800" kern="0" baseline="-25000" dirty="0"/>
              <a:t>i</a:t>
            </a:r>
          </a:p>
          <a:p>
            <a:pPr defTabSz="914400">
              <a:spcBef>
                <a:spcPct val="0"/>
              </a:spcBef>
            </a:pPr>
            <a:r>
              <a:rPr lang="en-US" sz="1800" kern="0" dirty="0"/>
              <a:t>Tasks are periodic with period T</a:t>
            </a:r>
            <a:r>
              <a:rPr lang="en-US" sz="1800" kern="0" baseline="-25000" dirty="0"/>
              <a:t>i</a:t>
            </a:r>
          </a:p>
          <a:p>
            <a:pPr defTabSz="914400">
              <a:spcBef>
                <a:spcPct val="0"/>
              </a:spcBef>
            </a:pPr>
            <a:r>
              <a:rPr lang="en-US" sz="1800" kern="0" dirty="0"/>
              <a:t>Release time </a:t>
            </a:r>
          </a:p>
          <a:p>
            <a:pPr lvl="1" defTabSz="914400">
              <a:spcBef>
                <a:spcPct val="0"/>
              </a:spcBef>
            </a:pPr>
            <a:r>
              <a:rPr lang="en-US" sz="1600" kern="0" dirty="0"/>
              <a:t>Task is released every T</a:t>
            </a:r>
            <a:r>
              <a:rPr lang="en-US" sz="1600" kern="0" baseline="-25000" dirty="0"/>
              <a:t>i</a:t>
            </a:r>
            <a:r>
              <a:rPr lang="en-US" sz="1600" kern="0" dirty="0"/>
              <a:t> time units</a:t>
            </a:r>
            <a:r>
              <a:rPr lang="en-US" sz="1600" kern="0" baseline="30000" dirty="0"/>
              <a:t> </a:t>
            </a:r>
            <a:r>
              <a:rPr lang="en-US" sz="1600" kern="0" dirty="0"/>
              <a:t>and is ready to run</a:t>
            </a:r>
            <a:endParaRPr lang="en-US" sz="1600" kern="0" baseline="-25000" dirty="0"/>
          </a:p>
          <a:p>
            <a:pPr defTabSz="914400">
              <a:spcBef>
                <a:spcPct val="0"/>
              </a:spcBef>
            </a:pPr>
            <a:r>
              <a:rPr lang="en-US" sz="1800" kern="0" dirty="0"/>
              <a:t>Deadline D</a:t>
            </a:r>
            <a:r>
              <a:rPr lang="en-US" sz="1800" kern="0" baseline="-25000" dirty="0"/>
              <a:t>i </a:t>
            </a:r>
            <a:r>
              <a:rPr lang="en-US" sz="1800" kern="0" dirty="0"/>
              <a:t>. </a:t>
            </a:r>
          </a:p>
          <a:p>
            <a:pPr lvl="1" defTabSz="914400">
              <a:spcBef>
                <a:spcPct val="0"/>
              </a:spcBef>
            </a:pPr>
            <a:r>
              <a:rPr lang="en-US" sz="1600" kern="0" dirty="0"/>
              <a:t>Might be related to period T</a:t>
            </a:r>
            <a:r>
              <a:rPr lang="en-US" sz="1600" kern="0" baseline="-25000" dirty="0"/>
              <a:t>i  </a:t>
            </a:r>
            <a:r>
              <a:rPr lang="en-US" sz="1600" kern="0" dirty="0"/>
              <a:t>making analysis easier</a:t>
            </a:r>
          </a:p>
          <a:p>
            <a:pPr lvl="1" defTabSz="914400">
              <a:spcBef>
                <a:spcPct val="0"/>
              </a:spcBef>
            </a:pPr>
            <a:r>
              <a:rPr lang="en-GB" sz="1600" kern="0" dirty="0"/>
              <a:t>Can also be earlier than the end of a period!</a:t>
            </a:r>
            <a:endParaRPr lang="en-US" sz="1600" kern="0" dirty="0"/>
          </a:p>
        </p:txBody>
      </p:sp>
    </p:spTree>
    <p:extLst>
      <p:ext uri="{BB962C8B-B14F-4D97-AF65-F5344CB8AC3E}">
        <p14:creationId xmlns:p14="http://schemas.microsoft.com/office/powerpoint/2010/main" val="234493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Periodic Scheduling</a:t>
            </a:r>
            <a:endParaRPr lang="en-US" dirty="0"/>
          </a:p>
        </p:txBody>
      </p:sp>
      <p:sp>
        <p:nvSpPr>
          <p:cNvPr id="2" name="Content Placeholder 1"/>
          <p:cNvSpPr>
            <a:spLocks noGrp="1"/>
          </p:cNvSpPr>
          <p:nvPr>
            <p:ph idx="1"/>
          </p:nvPr>
        </p:nvSpPr>
        <p:spPr>
          <a:xfrm>
            <a:off x="448408" y="1044345"/>
            <a:ext cx="11171307" cy="4943215"/>
          </a:xfrm>
        </p:spPr>
        <p:txBody>
          <a:bodyPr/>
          <a:lstStyle/>
          <a:p>
            <a:r>
              <a:rPr lang="en-GB" dirty="0"/>
              <a:t>Goals</a:t>
            </a:r>
          </a:p>
          <a:p>
            <a:pPr lvl="1"/>
            <a:r>
              <a:rPr lang="en-GB" dirty="0"/>
              <a:t>Meet all task deadlines!</a:t>
            </a:r>
          </a:p>
          <a:p>
            <a:pPr lvl="5"/>
            <a:r>
              <a:rPr lang="en-GB" dirty="0"/>
              <a:t>Not always </a:t>
            </a:r>
            <a:r>
              <a:rPr lang="en-GB" b="1" dirty="0"/>
              <a:t>schedulable</a:t>
            </a:r>
            <a:r>
              <a:rPr lang="en-GB" dirty="0"/>
              <a:t> to meet all deadlines!</a:t>
            </a:r>
          </a:p>
          <a:p>
            <a:pPr lvl="1"/>
            <a:r>
              <a:rPr lang="en-GB" dirty="0"/>
              <a:t>Maximize processor utilization </a:t>
            </a:r>
            <a:r>
              <a:rPr lang="en-GB" i="1" dirty="0"/>
              <a:t>(U)</a:t>
            </a:r>
          </a:p>
          <a:p>
            <a:pPr lvl="5"/>
            <a:r>
              <a:rPr lang="en-GB" dirty="0"/>
              <a:t>The fraction of time CPU performs useful work</a:t>
            </a:r>
          </a:p>
          <a:p>
            <a:pPr lvl="5"/>
            <a:r>
              <a:rPr lang="en-GB" dirty="0"/>
              <a:t>Limit scheduling overhead</a:t>
            </a:r>
          </a:p>
          <a:p>
            <a:pPr lvl="5"/>
            <a:r>
              <a:rPr lang="en-GB" dirty="0"/>
              <a:t>Limit context switching overhead</a:t>
            </a:r>
          </a:p>
          <a:p>
            <a:r>
              <a:rPr lang="en-GB" dirty="0"/>
              <a:t>Which ready task to run?</a:t>
            </a:r>
          </a:p>
          <a:p>
            <a:pPr lvl="1"/>
            <a:r>
              <a:rPr lang="en-GB" dirty="0"/>
              <a:t>Based only on task importance?</a:t>
            </a:r>
          </a:p>
          <a:p>
            <a:pPr lvl="2"/>
            <a:r>
              <a:rPr lang="en-GB" dirty="0"/>
              <a:t>Would starve consistently low priority task unnecessarily</a:t>
            </a:r>
          </a:p>
          <a:p>
            <a:r>
              <a:rPr lang="en-GB" dirty="0"/>
              <a:t>Some common approaches</a:t>
            </a:r>
          </a:p>
          <a:p>
            <a:pPr lvl="2"/>
            <a:r>
              <a:rPr lang="en-GB" dirty="0"/>
              <a:t>Earliest deadline first (EDF)</a:t>
            </a:r>
          </a:p>
          <a:p>
            <a:pPr lvl="2"/>
            <a:r>
              <a:rPr lang="en-GB" dirty="0"/>
              <a:t>Rate monotonic (RM)</a:t>
            </a:r>
          </a:p>
          <a:p>
            <a:pPr lvl="2"/>
            <a:r>
              <a:rPr lang="en-GB" dirty="0"/>
              <a:t>Deadline monotonic (DM) (</a:t>
            </a:r>
            <a:r>
              <a:rPr lang="en-GB" i="1" dirty="0" err="1"/>
              <a:t>D</a:t>
            </a:r>
            <a:r>
              <a:rPr lang="en-GB" i="1" baseline="-25000" dirty="0" err="1"/>
              <a:t>i</a:t>
            </a:r>
            <a:r>
              <a:rPr lang="en-GB" dirty="0" err="1"/>
              <a:t>≤</a:t>
            </a:r>
            <a:r>
              <a:rPr lang="en-GB" i="1" dirty="0" err="1"/>
              <a:t>T</a:t>
            </a:r>
            <a:r>
              <a:rPr lang="en-GB" i="1" baseline="-25000" dirty="0" err="1"/>
              <a:t>i</a:t>
            </a:r>
            <a:r>
              <a:rPr lang="en-GB"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3977965825"/>
              </p:ext>
            </p:extLst>
          </p:nvPr>
        </p:nvGraphicFramePr>
        <p:xfrm>
          <a:off x="8637833" y="1271953"/>
          <a:ext cx="2455862" cy="1654175"/>
        </p:xfrm>
        <a:graphic>
          <a:graphicData uri="http://schemas.openxmlformats.org/presentationml/2006/ole">
            <mc:AlternateContent xmlns:mc="http://schemas.openxmlformats.org/markup-compatibility/2006">
              <mc:Choice xmlns:v="urn:schemas-microsoft-com:vml" Requires="v">
                <p:oleObj name="Equation" r:id="rId3" imgW="660240" imgH="444240" progId="Equation.3">
                  <p:embed/>
                </p:oleObj>
              </mc:Choice>
              <mc:Fallback>
                <p:oleObj name="Equation" r:id="rId3" imgW="660240" imgH="44424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833" y="1271953"/>
                        <a:ext cx="24558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347767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E82D6-7FB8-4D99-A7B6-3C5BB1D894B9}">
  <ds:schemaRefs>
    <ds:schemaRef ds:uri="http://www.w3.org/XML/1998/namespace"/>
    <ds:schemaRef ds:uri="http://schemas.microsoft.com/office/2006/metadata/properties"/>
    <ds:schemaRef ds:uri="f2ad5090-61a8-4b8c-ab70-68f4ff4d1933"/>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16115</TotalTime>
  <Words>4528</Words>
  <Application>Microsoft Office PowerPoint</Application>
  <PresentationFormat>Custom</PresentationFormat>
  <Paragraphs>455</Paragraphs>
  <Slides>26</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Courier New</vt:lpstr>
      <vt:lpstr>Gill Sans MT</vt:lpstr>
      <vt:lpstr>Symbol</vt:lpstr>
      <vt:lpstr>Times New Roman</vt:lpstr>
      <vt:lpstr>Verdana</vt:lpstr>
      <vt:lpstr>Wingdings</vt:lpstr>
      <vt:lpstr>Arm_PPT_Public</vt:lpstr>
      <vt:lpstr>Equation</vt:lpstr>
      <vt:lpstr>RTX Task and Time Management </vt:lpstr>
      <vt:lpstr>Content of this Module</vt:lpstr>
      <vt:lpstr>Tasks in RTX</vt:lpstr>
      <vt:lpstr>Task State</vt:lpstr>
      <vt:lpstr>Task Creation and Deletion</vt:lpstr>
      <vt:lpstr>Task Creation and Deletion</vt:lpstr>
      <vt:lpstr>Advanced Real-time Scheduling</vt:lpstr>
      <vt:lpstr>Periodic Task Model</vt:lpstr>
      <vt:lpstr>Periodic Scheduling</vt:lpstr>
      <vt:lpstr>Earliest Deadline First</vt:lpstr>
      <vt:lpstr>Rate Monotonic</vt:lpstr>
      <vt:lpstr>System Performance During Transient Overload</vt:lpstr>
      <vt:lpstr>Our Assumptions</vt:lpstr>
      <vt:lpstr>Prioritized Scheduling</vt:lpstr>
      <vt:lpstr>Preemptive Critical Section</vt:lpstr>
      <vt:lpstr>Non-Preemptive Critical Section</vt:lpstr>
      <vt:lpstr>Priority Inheritance</vt:lpstr>
      <vt:lpstr>Priority Inheritance</vt:lpstr>
      <vt:lpstr>Deadlock Caused by Priority Inheritance</vt:lpstr>
      <vt:lpstr>Priority Ceiling</vt:lpstr>
      <vt:lpstr>Task Priority Scheme in RTX</vt:lpstr>
      <vt:lpstr>RTX Scheduling Options</vt:lpstr>
      <vt:lpstr>Simple Time Management APIs</vt:lpstr>
      <vt:lpstr>Simple Time Management APIs</vt:lpstr>
      <vt:lpstr>Other RTX Control Functions</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541</cp:revision>
  <dcterms:created xsi:type="dcterms:W3CDTF">2014-05-28T16:14:06Z</dcterms:created>
  <dcterms:modified xsi:type="dcterms:W3CDTF">2021-10-15T13:37:31Z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