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5"/>
  </p:sldMasterIdLst>
  <p:notesMasterIdLst>
    <p:notesMasterId r:id="rId33"/>
  </p:notesMasterIdLst>
  <p:handoutMasterIdLst>
    <p:handoutMasterId r:id="rId34"/>
  </p:handoutMasterIdLst>
  <p:sldIdLst>
    <p:sldId id="256" r:id="rId6"/>
    <p:sldId id="276" r:id="rId7"/>
    <p:sldId id="322" r:id="rId8"/>
    <p:sldId id="321" r:id="rId9"/>
    <p:sldId id="272" r:id="rId10"/>
    <p:sldId id="300" r:id="rId11"/>
    <p:sldId id="301" r:id="rId12"/>
    <p:sldId id="302" r:id="rId13"/>
    <p:sldId id="303" r:id="rId14"/>
    <p:sldId id="304" r:id="rId15"/>
    <p:sldId id="305" r:id="rId16"/>
    <p:sldId id="306" r:id="rId17"/>
    <p:sldId id="307" r:id="rId18"/>
    <p:sldId id="299"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Lst>
  <p:sldSz cx="12188825"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15:clr>
            <a:srgbClr val="A4A3A4"/>
          </p15:clr>
        </p15:guide>
        <p15:guide id="2" pos="686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Jeff" initials="BRJ" lastIdx="2" clrIdx="0"/>
  <p:cmAuthor id="1" name="eploof" initials="ehp" lastIdx="68" clrIdx="1"/>
  <p:cmAuthor id="2" name="Stuart Waldron" initials="IH" lastIdx="0" clrIdx="2"/>
  <p:cmAuthor id="3" name="Stuart Waldron" initials=""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8CAB"/>
    <a:srgbClr val="F2F2F2"/>
    <a:srgbClr val="FFFF66"/>
    <a:srgbClr val="FFC000"/>
    <a:srgbClr val="CCECFF"/>
    <a:srgbClr val="99CCFF"/>
    <a:srgbClr val="CCFF99"/>
    <a:srgbClr val="95BA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695480-C85D-4645-AA28-75DDB0C1EB49}" v="1" dt="2021-10-15T12:56:30.3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74286" autoAdjust="0"/>
  </p:normalViewPr>
  <p:slideViewPr>
    <p:cSldViewPr snapToGrid="0">
      <p:cViewPr varScale="1">
        <p:scale>
          <a:sx n="84" d="100"/>
          <a:sy n="84" d="100"/>
        </p:scale>
        <p:origin x="948" y="96"/>
      </p:cViewPr>
      <p:guideLst>
        <p:guide orient="horz"/>
        <p:guide pos="686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132" d="100"/>
          <a:sy n="132" d="100"/>
        </p:scale>
        <p:origin x="-338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Mackenzie" userId="944de8d8-28df-4070-bad7-1e42c47c4ccc" providerId="ADAL" clId="{DB695480-C85D-4645-AA28-75DDB0C1EB49}"/>
    <pc:docChg chg="custSel modSld">
      <pc:chgData name="David Mackenzie" userId="944de8d8-28df-4070-bad7-1e42c47c4ccc" providerId="ADAL" clId="{DB695480-C85D-4645-AA28-75DDB0C1EB49}" dt="2021-10-15T12:56:38.278" v="29" actId="700"/>
      <pc:docMkLst>
        <pc:docMk/>
      </pc:docMkLst>
      <pc:sldChg chg="addSp modSp mod modClrScheme chgLayout">
        <pc:chgData name="David Mackenzie" userId="944de8d8-28df-4070-bad7-1e42c47c4ccc" providerId="ADAL" clId="{DB695480-C85D-4645-AA28-75DDB0C1EB49}" dt="2021-10-15T12:56:38.278" v="29" actId="700"/>
        <pc:sldMkLst>
          <pc:docMk/>
          <pc:sldMk cId="1550112299" sldId="256"/>
        </pc:sldMkLst>
        <pc:spChg chg="mod ord">
          <ac:chgData name="David Mackenzie" userId="944de8d8-28df-4070-bad7-1e42c47c4ccc" providerId="ADAL" clId="{DB695480-C85D-4645-AA28-75DDB0C1EB49}" dt="2021-10-15T12:56:38.278" v="29" actId="700"/>
          <ac:spMkLst>
            <pc:docMk/>
            <pc:sldMk cId="1550112299" sldId="256"/>
            <ac:spMk id="2" creationId="{00000000-0000-0000-0000-000000000000}"/>
          </ac:spMkLst>
        </pc:spChg>
        <pc:spChg chg="mod ord">
          <ac:chgData name="David Mackenzie" userId="944de8d8-28df-4070-bad7-1e42c47c4ccc" providerId="ADAL" clId="{DB695480-C85D-4645-AA28-75DDB0C1EB49}" dt="2021-10-15T12:56:38.278" v="29" actId="700"/>
          <ac:spMkLst>
            <pc:docMk/>
            <pc:sldMk cId="1550112299" sldId="256"/>
            <ac:spMk id="3" creationId="{00000000-0000-0000-0000-000000000000}"/>
          </ac:spMkLst>
        </pc:spChg>
        <pc:spChg chg="add mod ord">
          <ac:chgData name="David Mackenzie" userId="944de8d8-28df-4070-bad7-1e42c47c4ccc" providerId="ADAL" clId="{DB695480-C85D-4645-AA28-75DDB0C1EB49}" dt="2021-10-15T12:56:38.278" v="29" actId="700"/>
          <ac:spMkLst>
            <pc:docMk/>
            <pc:sldMk cId="1550112299" sldId="256"/>
            <ac:spMk id="4" creationId="{ED4FF587-8EB6-4DAC-82AA-723495FCF204}"/>
          </ac:spMkLst>
        </pc:spChg>
        <pc:spChg chg="add mod ord">
          <ac:chgData name="David Mackenzie" userId="944de8d8-28df-4070-bad7-1e42c47c4ccc" providerId="ADAL" clId="{DB695480-C85D-4645-AA28-75DDB0C1EB49}" dt="2021-10-15T12:56:38.278" v="29" actId="700"/>
          <ac:spMkLst>
            <pc:docMk/>
            <pc:sldMk cId="1550112299" sldId="256"/>
            <ac:spMk id="5" creationId="{8EBB32E6-A41A-443B-BDBB-1F9DA09EAAF0}"/>
          </ac:spMkLst>
        </pc:spChg>
        <pc:spChg chg="add mod ord">
          <ac:chgData name="David Mackenzie" userId="944de8d8-28df-4070-bad7-1e42c47c4ccc" providerId="ADAL" clId="{DB695480-C85D-4645-AA28-75DDB0C1EB49}" dt="2021-10-15T12:56:38.278" v="29" actId="700"/>
          <ac:spMkLst>
            <pc:docMk/>
            <pc:sldMk cId="1550112299" sldId="256"/>
            <ac:spMk id="6" creationId="{F8E40473-DC13-414D-9462-6E1EE17CF894}"/>
          </ac:spMkLst>
        </pc:spChg>
      </pc:sldChg>
      <pc:sldChg chg="modSp">
        <pc:chgData name="David Mackenzie" userId="944de8d8-28df-4070-bad7-1e42c47c4ccc" providerId="ADAL" clId="{DB695480-C85D-4645-AA28-75DDB0C1EB49}" dt="2021-10-15T12:56:30.340" v="0"/>
        <pc:sldMkLst>
          <pc:docMk/>
          <pc:sldMk cId="1226383209" sldId="272"/>
        </pc:sldMkLst>
        <pc:spChg chg="mod">
          <ac:chgData name="David Mackenzie" userId="944de8d8-28df-4070-bad7-1e42c47c4ccc" providerId="ADAL" clId="{DB695480-C85D-4645-AA28-75DDB0C1EB49}" dt="2021-10-15T12:56:30.340" v="0"/>
          <ac:spMkLst>
            <pc:docMk/>
            <pc:sldMk cId="1226383209" sldId="272"/>
            <ac:spMk id="3" creationId="{00000000-0000-0000-0000-000000000000}"/>
          </ac:spMkLst>
        </pc:spChg>
      </pc:sldChg>
      <pc:sldChg chg="modSp mod">
        <pc:chgData name="David Mackenzie" userId="944de8d8-28df-4070-bad7-1e42c47c4ccc" providerId="ADAL" clId="{DB695480-C85D-4645-AA28-75DDB0C1EB49}" dt="2021-10-15T12:56:30.455" v="1" actId="27636"/>
        <pc:sldMkLst>
          <pc:docMk/>
          <pc:sldMk cId="4029775595" sldId="276"/>
        </pc:sldMkLst>
        <pc:spChg chg="mod">
          <ac:chgData name="David Mackenzie" userId="944de8d8-28df-4070-bad7-1e42c47c4ccc" providerId="ADAL" clId="{DB695480-C85D-4645-AA28-75DDB0C1EB49}" dt="2021-10-15T12:56:30.340" v="0"/>
          <ac:spMkLst>
            <pc:docMk/>
            <pc:sldMk cId="4029775595" sldId="276"/>
            <ac:spMk id="2" creationId="{00000000-0000-0000-0000-000000000000}"/>
          </ac:spMkLst>
        </pc:spChg>
        <pc:spChg chg="mod">
          <ac:chgData name="David Mackenzie" userId="944de8d8-28df-4070-bad7-1e42c47c4ccc" providerId="ADAL" clId="{DB695480-C85D-4645-AA28-75DDB0C1EB49}" dt="2021-10-15T12:56:30.455" v="1" actId="27636"/>
          <ac:spMkLst>
            <pc:docMk/>
            <pc:sldMk cId="4029775595" sldId="276"/>
            <ac:spMk id="3" creationId="{00000000-0000-0000-0000-000000000000}"/>
          </ac:spMkLst>
        </pc:spChg>
      </pc:sldChg>
      <pc:sldChg chg="modSp mod">
        <pc:chgData name="David Mackenzie" userId="944de8d8-28df-4070-bad7-1e42c47c4ccc" providerId="ADAL" clId="{DB695480-C85D-4645-AA28-75DDB0C1EB49}" dt="2021-10-15T12:56:30.481" v="10" actId="27636"/>
        <pc:sldMkLst>
          <pc:docMk/>
          <pc:sldMk cId="2793362175" sldId="299"/>
        </pc:sldMkLst>
        <pc:spChg chg="mod">
          <ac:chgData name="David Mackenzie" userId="944de8d8-28df-4070-bad7-1e42c47c4ccc" providerId="ADAL" clId="{DB695480-C85D-4645-AA28-75DDB0C1EB49}" dt="2021-10-15T12:56:30.481" v="10" actId="27636"/>
          <ac:spMkLst>
            <pc:docMk/>
            <pc:sldMk cId="2793362175" sldId="299"/>
            <ac:spMk id="3" creationId="{00000000-0000-0000-0000-000000000000}"/>
          </ac:spMkLst>
        </pc:spChg>
      </pc:sldChg>
      <pc:sldChg chg="modSp">
        <pc:chgData name="David Mackenzie" userId="944de8d8-28df-4070-bad7-1e42c47c4ccc" providerId="ADAL" clId="{DB695480-C85D-4645-AA28-75DDB0C1EB49}" dt="2021-10-15T12:56:30.340" v="0"/>
        <pc:sldMkLst>
          <pc:docMk/>
          <pc:sldMk cId="4243643196" sldId="300"/>
        </pc:sldMkLst>
        <pc:spChg chg="mod">
          <ac:chgData name="David Mackenzie" userId="944de8d8-28df-4070-bad7-1e42c47c4ccc" providerId="ADAL" clId="{DB695480-C85D-4645-AA28-75DDB0C1EB49}" dt="2021-10-15T12:56:30.340" v="0"/>
          <ac:spMkLst>
            <pc:docMk/>
            <pc:sldMk cId="4243643196" sldId="300"/>
            <ac:spMk id="2" creationId="{00000000-0000-0000-0000-000000000000}"/>
          </ac:spMkLst>
        </pc:spChg>
        <pc:spChg chg="mod">
          <ac:chgData name="David Mackenzie" userId="944de8d8-28df-4070-bad7-1e42c47c4ccc" providerId="ADAL" clId="{DB695480-C85D-4645-AA28-75DDB0C1EB49}" dt="2021-10-15T12:56:30.340" v="0"/>
          <ac:spMkLst>
            <pc:docMk/>
            <pc:sldMk cId="4243643196" sldId="300"/>
            <ac:spMk id="3" creationId="{00000000-0000-0000-0000-000000000000}"/>
          </ac:spMkLst>
        </pc:spChg>
      </pc:sldChg>
      <pc:sldChg chg="modSp mod">
        <pc:chgData name="David Mackenzie" userId="944de8d8-28df-4070-bad7-1e42c47c4ccc" providerId="ADAL" clId="{DB695480-C85D-4645-AA28-75DDB0C1EB49}" dt="2021-10-15T12:56:30.464" v="3" actId="27636"/>
        <pc:sldMkLst>
          <pc:docMk/>
          <pc:sldMk cId="1513647824" sldId="301"/>
        </pc:sldMkLst>
        <pc:spChg chg="mod">
          <ac:chgData name="David Mackenzie" userId="944de8d8-28df-4070-bad7-1e42c47c4ccc" providerId="ADAL" clId="{DB695480-C85D-4645-AA28-75DDB0C1EB49}" dt="2021-10-15T12:56:30.340" v="0"/>
          <ac:spMkLst>
            <pc:docMk/>
            <pc:sldMk cId="1513647824" sldId="301"/>
            <ac:spMk id="2" creationId="{00000000-0000-0000-0000-000000000000}"/>
          </ac:spMkLst>
        </pc:spChg>
        <pc:spChg chg="mod">
          <ac:chgData name="David Mackenzie" userId="944de8d8-28df-4070-bad7-1e42c47c4ccc" providerId="ADAL" clId="{DB695480-C85D-4645-AA28-75DDB0C1EB49}" dt="2021-10-15T12:56:30.464" v="3" actId="27636"/>
          <ac:spMkLst>
            <pc:docMk/>
            <pc:sldMk cId="1513647824" sldId="301"/>
            <ac:spMk id="3" creationId="{00000000-0000-0000-0000-000000000000}"/>
          </ac:spMkLst>
        </pc:spChg>
      </pc:sldChg>
      <pc:sldChg chg="modSp mod">
        <pc:chgData name="David Mackenzie" userId="944de8d8-28df-4070-bad7-1e42c47c4ccc" providerId="ADAL" clId="{DB695480-C85D-4645-AA28-75DDB0C1EB49}" dt="2021-10-15T12:56:30.467" v="4" actId="27636"/>
        <pc:sldMkLst>
          <pc:docMk/>
          <pc:sldMk cId="2126387240" sldId="302"/>
        </pc:sldMkLst>
        <pc:spChg chg="mod">
          <ac:chgData name="David Mackenzie" userId="944de8d8-28df-4070-bad7-1e42c47c4ccc" providerId="ADAL" clId="{DB695480-C85D-4645-AA28-75DDB0C1EB49}" dt="2021-10-15T12:56:30.340" v="0"/>
          <ac:spMkLst>
            <pc:docMk/>
            <pc:sldMk cId="2126387240" sldId="302"/>
            <ac:spMk id="2" creationId="{00000000-0000-0000-0000-000000000000}"/>
          </ac:spMkLst>
        </pc:spChg>
        <pc:spChg chg="mod">
          <ac:chgData name="David Mackenzie" userId="944de8d8-28df-4070-bad7-1e42c47c4ccc" providerId="ADAL" clId="{DB695480-C85D-4645-AA28-75DDB0C1EB49}" dt="2021-10-15T12:56:30.467" v="4" actId="27636"/>
          <ac:spMkLst>
            <pc:docMk/>
            <pc:sldMk cId="2126387240" sldId="302"/>
            <ac:spMk id="3" creationId="{00000000-0000-0000-0000-000000000000}"/>
          </ac:spMkLst>
        </pc:spChg>
      </pc:sldChg>
      <pc:sldChg chg="modSp mod">
        <pc:chgData name="David Mackenzie" userId="944de8d8-28df-4070-bad7-1e42c47c4ccc" providerId="ADAL" clId="{DB695480-C85D-4645-AA28-75DDB0C1EB49}" dt="2021-10-15T12:56:30.469" v="5" actId="27636"/>
        <pc:sldMkLst>
          <pc:docMk/>
          <pc:sldMk cId="4140367947" sldId="303"/>
        </pc:sldMkLst>
        <pc:spChg chg="mod">
          <ac:chgData name="David Mackenzie" userId="944de8d8-28df-4070-bad7-1e42c47c4ccc" providerId="ADAL" clId="{DB695480-C85D-4645-AA28-75DDB0C1EB49}" dt="2021-10-15T12:56:30.340" v="0"/>
          <ac:spMkLst>
            <pc:docMk/>
            <pc:sldMk cId="4140367947" sldId="303"/>
            <ac:spMk id="2" creationId="{00000000-0000-0000-0000-000000000000}"/>
          </ac:spMkLst>
        </pc:spChg>
        <pc:spChg chg="mod">
          <ac:chgData name="David Mackenzie" userId="944de8d8-28df-4070-bad7-1e42c47c4ccc" providerId="ADAL" clId="{DB695480-C85D-4645-AA28-75DDB0C1EB49}" dt="2021-10-15T12:56:30.469" v="5" actId="27636"/>
          <ac:spMkLst>
            <pc:docMk/>
            <pc:sldMk cId="4140367947" sldId="303"/>
            <ac:spMk id="3" creationId="{00000000-0000-0000-0000-000000000000}"/>
          </ac:spMkLst>
        </pc:spChg>
      </pc:sldChg>
      <pc:sldChg chg="modSp mod">
        <pc:chgData name="David Mackenzie" userId="944de8d8-28df-4070-bad7-1e42c47c4ccc" providerId="ADAL" clId="{DB695480-C85D-4645-AA28-75DDB0C1EB49}" dt="2021-10-15T12:56:30.472" v="6" actId="27636"/>
        <pc:sldMkLst>
          <pc:docMk/>
          <pc:sldMk cId="770878567" sldId="304"/>
        </pc:sldMkLst>
        <pc:spChg chg="mod">
          <ac:chgData name="David Mackenzie" userId="944de8d8-28df-4070-bad7-1e42c47c4ccc" providerId="ADAL" clId="{DB695480-C85D-4645-AA28-75DDB0C1EB49}" dt="2021-10-15T12:56:30.472" v="6" actId="27636"/>
          <ac:spMkLst>
            <pc:docMk/>
            <pc:sldMk cId="770878567" sldId="304"/>
            <ac:spMk id="3" creationId="{00000000-0000-0000-0000-000000000000}"/>
          </ac:spMkLst>
        </pc:spChg>
      </pc:sldChg>
      <pc:sldChg chg="modSp mod">
        <pc:chgData name="David Mackenzie" userId="944de8d8-28df-4070-bad7-1e42c47c4ccc" providerId="ADAL" clId="{DB695480-C85D-4645-AA28-75DDB0C1EB49}" dt="2021-10-15T12:56:30.474" v="7" actId="27636"/>
        <pc:sldMkLst>
          <pc:docMk/>
          <pc:sldMk cId="3247337025" sldId="305"/>
        </pc:sldMkLst>
        <pc:spChg chg="mod">
          <ac:chgData name="David Mackenzie" userId="944de8d8-28df-4070-bad7-1e42c47c4ccc" providerId="ADAL" clId="{DB695480-C85D-4645-AA28-75DDB0C1EB49}" dt="2021-10-15T12:56:30.340" v="0"/>
          <ac:spMkLst>
            <pc:docMk/>
            <pc:sldMk cId="3247337025" sldId="305"/>
            <ac:spMk id="2" creationId="{00000000-0000-0000-0000-000000000000}"/>
          </ac:spMkLst>
        </pc:spChg>
        <pc:spChg chg="mod">
          <ac:chgData name="David Mackenzie" userId="944de8d8-28df-4070-bad7-1e42c47c4ccc" providerId="ADAL" clId="{DB695480-C85D-4645-AA28-75DDB0C1EB49}" dt="2021-10-15T12:56:30.474" v="7" actId="27636"/>
          <ac:spMkLst>
            <pc:docMk/>
            <pc:sldMk cId="3247337025" sldId="305"/>
            <ac:spMk id="3" creationId="{00000000-0000-0000-0000-000000000000}"/>
          </ac:spMkLst>
        </pc:spChg>
      </pc:sldChg>
      <pc:sldChg chg="modSp mod">
        <pc:chgData name="David Mackenzie" userId="944de8d8-28df-4070-bad7-1e42c47c4ccc" providerId="ADAL" clId="{DB695480-C85D-4645-AA28-75DDB0C1EB49}" dt="2021-10-15T12:56:30.477" v="8" actId="27636"/>
        <pc:sldMkLst>
          <pc:docMk/>
          <pc:sldMk cId="1476554741" sldId="306"/>
        </pc:sldMkLst>
        <pc:spChg chg="mod">
          <ac:chgData name="David Mackenzie" userId="944de8d8-28df-4070-bad7-1e42c47c4ccc" providerId="ADAL" clId="{DB695480-C85D-4645-AA28-75DDB0C1EB49}" dt="2021-10-15T12:56:30.477" v="8" actId="27636"/>
          <ac:spMkLst>
            <pc:docMk/>
            <pc:sldMk cId="1476554741" sldId="306"/>
            <ac:spMk id="3" creationId="{00000000-0000-0000-0000-000000000000}"/>
          </ac:spMkLst>
        </pc:spChg>
      </pc:sldChg>
      <pc:sldChg chg="modSp mod">
        <pc:chgData name="David Mackenzie" userId="944de8d8-28df-4070-bad7-1e42c47c4ccc" providerId="ADAL" clId="{DB695480-C85D-4645-AA28-75DDB0C1EB49}" dt="2021-10-15T12:56:30.479" v="9" actId="27636"/>
        <pc:sldMkLst>
          <pc:docMk/>
          <pc:sldMk cId="1409748876" sldId="307"/>
        </pc:sldMkLst>
        <pc:spChg chg="mod">
          <ac:chgData name="David Mackenzie" userId="944de8d8-28df-4070-bad7-1e42c47c4ccc" providerId="ADAL" clId="{DB695480-C85D-4645-AA28-75DDB0C1EB49}" dt="2021-10-15T12:56:30.479" v="9" actId="27636"/>
          <ac:spMkLst>
            <pc:docMk/>
            <pc:sldMk cId="1409748876" sldId="307"/>
            <ac:spMk id="3" creationId="{00000000-0000-0000-0000-000000000000}"/>
          </ac:spMkLst>
        </pc:spChg>
      </pc:sldChg>
      <pc:sldChg chg="modSp mod">
        <pc:chgData name="David Mackenzie" userId="944de8d8-28df-4070-bad7-1e42c47c4ccc" providerId="ADAL" clId="{DB695480-C85D-4645-AA28-75DDB0C1EB49}" dt="2021-10-15T12:56:30.485" v="11" actId="27636"/>
        <pc:sldMkLst>
          <pc:docMk/>
          <pc:sldMk cId="2266072765" sldId="308"/>
        </pc:sldMkLst>
        <pc:spChg chg="mod">
          <ac:chgData name="David Mackenzie" userId="944de8d8-28df-4070-bad7-1e42c47c4ccc" providerId="ADAL" clId="{DB695480-C85D-4645-AA28-75DDB0C1EB49}" dt="2021-10-15T12:56:30.485" v="11" actId="27636"/>
          <ac:spMkLst>
            <pc:docMk/>
            <pc:sldMk cId="2266072765" sldId="308"/>
            <ac:spMk id="3" creationId="{00000000-0000-0000-0000-000000000000}"/>
          </ac:spMkLst>
        </pc:spChg>
      </pc:sldChg>
      <pc:sldChg chg="modSp mod">
        <pc:chgData name="David Mackenzie" userId="944de8d8-28df-4070-bad7-1e42c47c4ccc" providerId="ADAL" clId="{DB695480-C85D-4645-AA28-75DDB0C1EB49}" dt="2021-10-15T12:56:30.487" v="12" actId="27636"/>
        <pc:sldMkLst>
          <pc:docMk/>
          <pc:sldMk cId="677945424" sldId="309"/>
        </pc:sldMkLst>
        <pc:spChg chg="mod">
          <ac:chgData name="David Mackenzie" userId="944de8d8-28df-4070-bad7-1e42c47c4ccc" providerId="ADAL" clId="{DB695480-C85D-4645-AA28-75DDB0C1EB49}" dt="2021-10-15T12:56:30.487" v="12" actId="27636"/>
          <ac:spMkLst>
            <pc:docMk/>
            <pc:sldMk cId="677945424" sldId="309"/>
            <ac:spMk id="3" creationId="{00000000-0000-0000-0000-000000000000}"/>
          </ac:spMkLst>
        </pc:spChg>
      </pc:sldChg>
      <pc:sldChg chg="modSp mod">
        <pc:chgData name="David Mackenzie" userId="944de8d8-28df-4070-bad7-1e42c47c4ccc" providerId="ADAL" clId="{DB695480-C85D-4645-AA28-75DDB0C1EB49}" dt="2021-10-15T12:56:30.490" v="13" actId="27636"/>
        <pc:sldMkLst>
          <pc:docMk/>
          <pc:sldMk cId="1204682467" sldId="310"/>
        </pc:sldMkLst>
        <pc:spChg chg="mod">
          <ac:chgData name="David Mackenzie" userId="944de8d8-28df-4070-bad7-1e42c47c4ccc" providerId="ADAL" clId="{DB695480-C85D-4645-AA28-75DDB0C1EB49}" dt="2021-10-15T12:56:30.340" v="0"/>
          <ac:spMkLst>
            <pc:docMk/>
            <pc:sldMk cId="1204682467" sldId="310"/>
            <ac:spMk id="2" creationId="{00000000-0000-0000-0000-000000000000}"/>
          </ac:spMkLst>
        </pc:spChg>
        <pc:spChg chg="mod">
          <ac:chgData name="David Mackenzie" userId="944de8d8-28df-4070-bad7-1e42c47c4ccc" providerId="ADAL" clId="{DB695480-C85D-4645-AA28-75DDB0C1EB49}" dt="2021-10-15T12:56:30.490" v="13" actId="27636"/>
          <ac:spMkLst>
            <pc:docMk/>
            <pc:sldMk cId="1204682467" sldId="310"/>
            <ac:spMk id="3" creationId="{00000000-0000-0000-0000-000000000000}"/>
          </ac:spMkLst>
        </pc:spChg>
      </pc:sldChg>
      <pc:sldChg chg="modSp mod modNotes">
        <pc:chgData name="David Mackenzie" userId="944de8d8-28df-4070-bad7-1e42c47c4ccc" providerId="ADAL" clId="{DB695480-C85D-4645-AA28-75DDB0C1EB49}" dt="2021-10-15T12:56:30.585" v="24" actId="27636"/>
        <pc:sldMkLst>
          <pc:docMk/>
          <pc:sldMk cId="140172184" sldId="311"/>
        </pc:sldMkLst>
        <pc:spChg chg="mod">
          <ac:chgData name="David Mackenzie" userId="944de8d8-28df-4070-bad7-1e42c47c4ccc" providerId="ADAL" clId="{DB695480-C85D-4645-AA28-75DDB0C1EB49}" dt="2021-10-15T12:56:30.340" v="0"/>
          <ac:spMkLst>
            <pc:docMk/>
            <pc:sldMk cId="140172184" sldId="311"/>
            <ac:spMk id="2" creationId="{00000000-0000-0000-0000-000000000000}"/>
          </ac:spMkLst>
        </pc:spChg>
        <pc:spChg chg="mod">
          <ac:chgData name="David Mackenzie" userId="944de8d8-28df-4070-bad7-1e42c47c4ccc" providerId="ADAL" clId="{DB695480-C85D-4645-AA28-75DDB0C1EB49}" dt="2021-10-15T12:56:30.494" v="14" actId="27636"/>
          <ac:spMkLst>
            <pc:docMk/>
            <pc:sldMk cId="140172184" sldId="311"/>
            <ac:spMk id="3" creationId="{00000000-0000-0000-0000-000000000000}"/>
          </ac:spMkLst>
        </pc:spChg>
      </pc:sldChg>
      <pc:sldChg chg="modSp mod">
        <pc:chgData name="David Mackenzie" userId="944de8d8-28df-4070-bad7-1e42c47c4ccc" providerId="ADAL" clId="{DB695480-C85D-4645-AA28-75DDB0C1EB49}" dt="2021-10-15T12:56:30.498" v="15" actId="27636"/>
        <pc:sldMkLst>
          <pc:docMk/>
          <pc:sldMk cId="1956190557" sldId="312"/>
        </pc:sldMkLst>
        <pc:spChg chg="mod">
          <ac:chgData name="David Mackenzie" userId="944de8d8-28df-4070-bad7-1e42c47c4ccc" providerId="ADAL" clId="{DB695480-C85D-4645-AA28-75DDB0C1EB49}" dt="2021-10-15T12:56:30.340" v="0"/>
          <ac:spMkLst>
            <pc:docMk/>
            <pc:sldMk cId="1956190557" sldId="312"/>
            <ac:spMk id="2" creationId="{00000000-0000-0000-0000-000000000000}"/>
          </ac:spMkLst>
        </pc:spChg>
        <pc:spChg chg="mod">
          <ac:chgData name="David Mackenzie" userId="944de8d8-28df-4070-bad7-1e42c47c4ccc" providerId="ADAL" clId="{DB695480-C85D-4645-AA28-75DDB0C1EB49}" dt="2021-10-15T12:56:30.498" v="15" actId="27636"/>
          <ac:spMkLst>
            <pc:docMk/>
            <pc:sldMk cId="1956190557" sldId="312"/>
            <ac:spMk id="3" creationId="{00000000-0000-0000-0000-000000000000}"/>
          </ac:spMkLst>
        </pc:spChg>
      </pc:sldChg>
      <pc:sldChg chg="modSp mod">
        <pc:chgData name="David Mackenzie" userId="944de8d8-28df-4070-bad7-1e42c47c4ccc" providerId="ADAL" clId="{DB695480-C85D-4645-AA28-75DDB0C1EB49}" dt="2021-10-15T12:56:30.501" v="16" actId="27636"/>
        <pc:sldMkLst>
          <pc:docMk/>
          <pc:sldMk cId="156534432" sldId="313"/>
        </pc:sldMkLst>
        <pc:spChg chg="mod">
          <ac:chgData name="David Mackenzie" userId="944de8d8-28df-4070-bad7-1e42c47c4ccc" providerId="ADAL" clId="{DB695480-C85D-4645-AA28-75DDB0C1EB49}" dt="2021-10-15T12:56:30.501" v="16" actId="27636"/>
          <ac:spMkLst>
            <pc:docMk/>
            <pc:sldMk cId="156534432" sldId="313"/>
            <ac:spMk id="3" creationId="{00000000-0000-0000-0000-000000000000}"/>
          </ac:spMkLst>
        </pc:spChg>
      </pc:sldChg>
      <pc:sldChg chg="modSp mod">
        <pc:chgData name="David Mackenzie" userId="944de8d8-28df-4070-bad7-1e42c47c4ccc" providerId="ADAL" clId="{DB695480-C85D-4645-AA28-75DDB0C1EB49}" dt="2021-10-15T12:56:30.504" v="17" actId="27636"/>
        <pc:sldMkLst>
          <pc:docMk/>
          <pc:sldMk cId="3991594372" sldId="314"/>
        </pc:sldMkLst>
        <pc:spChg chg="mod">
          <ac:chgData name="David Mackenzie" userId="944de8d8-28df-4070-bad7-1e42c47c4ccc" providerId="ADAL" clId="{DB695480-C85D-4645-AA28-75DDB0C1EB49}" dt="2021-10-15T12:56:30.504" v="17" actId="27636"/>
          <ac:spMkLst>
            <pc:docMk/>
            <pc:sldMk cId="3991594372" sldId="314"/>
            <ac:spMk id="3" creationId="{00000000-0000-0000-0000-000000000000}"/>
          </ac:spMkLst>
        </pc:spChg>
      </pc:sldChg>
      <pc:sldChg chg="modSp mod modNotes">
        <pc:chgData name="David Mackenzie" userId="944de8d8-28df-4070-bad7-1e42c47c4ccc" providerId="ADAL" clId="{DB695480-C85D-4645-AA28-75DDB0C1EB49}" dt="2021-10-15T12:56:30.600" v="25" actId="27636"/>
        <pc:sldMkLst>
          <pc:docMk/>
          <pc:sldMk cId="694447107" sldId="315"/>
        </pc:sldMkLst>
        <pc:spChg chg="mod">
          <ac:chgData name="David Mackenzie" userId="944de8d8-28df-4070-bad7-1e42c47c4ccc" providerId="ADAL" clId="{DB695480-C85D-4645-AA28-75DDB0C1EB49}" dt="2021-10-15T12:56:30.340" v="0"/>
          <ac:spMkLst>
            <pc:docMk/>
            <pc:sldMk cId="694447107" sldId="315"/>
            <ac:spMk id="2" creationId="{00000000-0000-0000-0000-000000000000}"/>
          </ac:spMkLst>
        </pc:spChg>
        <pc:spChg chg="mod">
          <ac:chgData name="David Mackenzie" userId="944de8d8-28df-4070-bad7-1e42c47c4ccc" providerId="ADAL" clId="{DB695480-C85D-4645-AA28-75DDB0C1EB49}" dt="2021-10-15T12:56:30.516" v="18" actId="27636"/>
          <ac:spMkLst>
            <pc:docMk/>
            <pc:sldMk cId="694447107" sldId="315"/>
            <ac:spMk id="3" creationId="{00000000-0000-0000-0000-000000000000}"/>
          </ac:spMkLst>
        </pc:spChg>
      </pc:sldChg>
      <pc:sldChg chg="modSp mod modNotes">
        <pc:chgData name="David Mackenzie" userId="944de8d8-28df-4070-bad7-1e42c47c4ccc" providerId="ADAL" clId="{DB695480-C85D-4645-AA28-75DDB0C1EB49}" dt="2021-10-15T12:56:30.604" v="26" actId="27636"/>
        <pc:sldMkLst>
          <pc:docMk/>
          <pc:sldMk cId="2045064355" sldId="316"/>
        </pc:sldMkLst>
        <pc:spChg chg="mod">
          <ac:chgData name="David Mackenzie" userId="944de8d8-28df-4070-bad7-1e42c47c4ccc" providerId="ADAL" clId="{DB695480-C85D-4645-AA28-75DDB0C1EB49}" dt="2021-10-15T12:56:30.340" v="0"/>
          <ac:spMkLst>
            <pc:docMk/>
            <pc:sldMk cId="2045064355" sldId="316"/>
            <ac:spMk id="2" creationId="{00000000-0000-0000-0000-000000000000}"/>
          </ac:spMkLst>
        </pc:spChg>
        <pc:spChg chg="mod">
          <ac:chgData name="David Mackenzie" userId="944de8d8-28df-4070-bad7-1e42c47c4ccc" providerId="ADAL" clId="{DB695480-C85D-4645-AA28-75DDB0C1EB49}" dt="2021-10-15T12:56:30.518" v="19" actId="27636"/>
          <ac:spMkLst>
            <pc:docMk/>
            <pc:sldMk cId="2045064355" sldId="316"/>
            <ac:spMk id="3" creationId="{00000000-0000-0000-0000-000000000000}"/>
          </ac:spMkLst>
        </pc:spChg>
      </pc:sldChg>
      <pc:sldChg chg="modSp mod modNotes">
        <pc:chgData name="David Mackenzie" userId="944de8d8-28df-4070-bad7-1e42c47c4ccc" providerId="ADAL" clId="{DB695480-C85D-4645-AA28-75DDB0C1EB49}" dt="2021-10-15T12:56:30.618" v="27" actId="27636"/>
        <pc:sldMkLst>
          <pc:docMk/>
          <pc:sldMk cId="2923610341" sldId="317"/>
        </pc:sldMkLst>
        <pc:spChg chg="mod">
          <ac:chgData name="David Mackenzie" userId="944de8d8-28df-4070-bad7-1e42c47c4ccc" providerId="ADAL" clId="{DB695480-C85D-4645-AA28-75DDB0C1EB49}" dt="2021-10-15T12:56:30.340" v="0"/>
          <ac:spMkLst>
            <pc:docMk/>
            <pc:sldMk cId="2923610341" sldId="317"/>
            <ac:spMk id="2" creationId="{00000000-0000-0000-0000-000000000000}"/>
          </ac:spMkLst>
        </pc:spChg>
        <pc:spChg chg="mod">
          <ac:chgData name="David Mackenzie" userId="944de8d8-28df-4070-bad7-1e42c47c4ccc" providerId="ADAL" clId="{DB695480-C85D-4645-AA28-75DDB0C1EB49}" dt="2021-10-15T12:56:30.521" v="20" actId="27636"/>
          <ac:spMkLst>
            <pc:docMk/>
            <pc:sldMk cId="2923610341" sldId="317"/>
            <ac:spMk id="3" creationId="{00000000-0000-0000-0000-000000000000}"/>
          </ac:spMkLst>
        </pc:spChg>
      </pc:sldChg>
      <pc:sldChg chg="modSp mod modNotes">
        <pc:chgData name="David Mackenzie" userId="944de8d8-28df-4070-bad7-1e42c47c4ccc" providerId="ADAL" clId="{DB695480-C85D-4645-AA28-75DDB0C1EB49}" dt="2021-10-15T12:56:30.625" v="28" actId="27636"/>
        <pc:sldMkLst>
          <pc:docMk/>
          <pc:sldMk cId="2346265653" sldId="318"/>
        </pc:sldMkLst>
        <pc:spChg chg="mod">
          <ac:chgData name="David Mackenzie" userId="944de8d8-28df-4070-bad7-1e42c47c4ccc" providerId="ADAL" clId="{DB695480-C85D-4645-AA28-75DDB0C1EB49}" dt="2021-10-15T12:56:30.524" v="21" actId="27636"/>
          <ac:spMkLst>
            <pc:docMk/>
            <pc:sldMk cId="2346265653" sldId="318"/>
            <ac:spMk id="3" creationId="{00000000-0000-0000-0000-000000000000}"/>
          </ac:spMkLst>
        </pc:spChg>
      </pc:sldChg>
      <pc:sldChg chg="modSp mod">
        <pc:chgData name="David Mackenzie" userId="944de8d8-28df-4070-bad7-1e42c47c4ccc" providerId="ADAL" clId="{DB695480-C85D-4645-AA28-75DDB0C1EB49}" dt="2021-10-15T12:56:30.527" v="22" actId="27636"/>
        <pc:sldMkLst>
          <pc:docMk/>
          <pc:sldMk cId="999226976" sldId="319"/>
        </pc:sldMkLst>
        <pc:spChg chg="mod">
          <ac:chgData name="David Mackenzie" userId="944de8d8-28df-4070-bad7-1e42c47c4ccc" providerId="ADAL" clId="{DB695480-C85D-4645-AA28-75DDB0C1EB49}" dt="2021-10-15T12:56:30.340" v="0"/>
          <ac:spMkLst>
            <pc:docMk/>
            <pc:sldMk cId="999226976" sldId="319"/>
            <ac:spMk id="2" creationId="{00000000-0000-0000-0000-000000000000}"/>
          </ac:spMkLst>
        </pc:spChg>
        <pc:spChg chg="mod">
          <ac:chgData name="David Mackenzie" userId="944de8d8-28df-4070-bad7-1e42c47c4ccc" providerId="ADAL" clId="{DB695480-C85D-4645-AA28-75DDB0C1EB49}" dt="2021-10-15T12:56:30.527" v="22" actId="27636"/>
          <ac:spMkLst>
            <pc:docMk/>
            <pc:sldMk cId="999226976" sldId="319"/>
            <ac:spMk id="3" creationId="{00000000-0000-0000-0000-000000000000}"/>
          </ac:spMkLst>
        </pc:spChg>
      </pc:sldChg>
      <pc:sldChg chg="modSp mod">
        <pc:chgData name="David Mackenzie" userId="944de8d8-28df-4070-bad7-1e42c47c4ccc" providerId="ADAL" clId="{DB695480-C85D-4645-AA28-75DDB0C1EB49}" dt="2021-10-15T12:56:30.530" v="23" actId="27636"/>
        <pc:sldMkLst>
          <pc:docMk/>
          <pc:sldMk cId="973886811" sldId="320"/>
        </pc:sldMkLst>
        <pc:spChg chg="mod">
          <ac:chgData name="David Mackenzie" userId="944de8d8-28df-4070-bad7-1e42c47c4ccc" providerId="ADAL" clId="{DB695480-C85D-4645-AA28-75DDB0C1EB49}" dt="2021-10-15T12:56:30.340" v="0"/>
          <ac:spMkLst>
            <pc:docMk/>
            <pc:sldMk cId="973886811" sldId="320"/>
            <ac:spMk id="2" creationId="{00000000-0000-0000-0000-000000000000}"/>
          </ac:spMkLst>
        </pc:spChg>
        <pc:spChg chg="mod">
          <ac:chgData name="David Mackenzie" userId="944de8d8-28df-4070-bad7-1e42c47c4ccc" providerId="ADAL" clId="{DB695480-C85D-4645-AA28-75DDB0C1EB49}" dt="2021-10-15T12:56:30.530" v="23" actId="27636"/>
          <ac:spMkLst>
            <pc:docMk/>
            <pc:sldMk cId="973886811" sldId="320"/>
            <ac:spMk id="3" creationId="{00000000-0000-0000-0000-000000000000}"/>
          </ac:spMkLst>
        </pc:spChg>
      </pc:sldChg>
      <pc:sldChg chg="modSp">
        <pc:chgData name="David Mackenzie" userId="944de8d8-28df-4070-bad7-1e42c47c4ccc" providerId="ADAL" clId="{DB695480-C85D-4645-AA28-75DDB0C1EB49}" dt="2021-10-15T12:56:30.340" v="0"/>
        <pc:sldMkLst>
          <pc:docMk/>
          <pc:sldMk cId="2967744940" sldId="321"/>
        </pc:sldMkLst>
        <pc:spChg chg="mod">
          <ac:chgData name="David Mackenzie" userId="944de8d8-28df-4070-bad7-1e42c47c4ccc" providerId="ADAL" clId="{DB695480-C85D-4645-AA28-75DDB0C1EB49}" dt="2021-10-15T12:56:30.340" v="0"/>
          <ac:spMkLst>
            <pc:docMk/>
            <pc:sldMk cId="2967744940" sldId="321"/>
            <ac:spMk id="3" creationId="{00000000-0000-0000-0000-000000000000}"/>
          </ac:spMkLst>
        </pc:spChg>
      </pc:sldChg>
      <pc:sldChg chg="modSp mod">
        <pc:chgData name="David Mackenzie" userId="944de8d8-28df-4070-bad7-1e42c47c4ccc" providerId="ADAL" clId="{DB695480-C85D-4645-AA28-75DDB0C1EB49}" dt="2021-10-15T12:56:30.457" v="2" actId="27636"/>
        <pc:sldMkLst>
          <pc:docMk/>
          <pc:sldMk cId="1899532363" sldId="322"/>
        </pc:sldMkLst>
        <pc:spChg chg="mod">
          <ac:chgData name="David Mackenzie" userId="944de8d8-28df-4070-bad7-1e42c47c4ccc" providerId="ADAL" clId="{DB695480-C85D-4645-AA28-75DDB0C1EB49}" dt="2021-10-15T12:56:30.340" v="0"/>
          <ac:spMkLst>
            <pc:docMk/>
            <pc:sldMk cId="1899532363" sldId="322"/>
            <ac:spMk id="2" creationId="{00000000-0000-0000-0000-000000000000}"/>
          </ac:spMkLst>
        </pc:spChg>
        <pc:spChg chg="mod">
          <ac:chgData name="David Mackenzie" userId="944de8d8-28df-4070-bad7-1e42c47c4ccc" providerId="ADAL" clId="{DB695480-C85D-4645-AA28-75DDB0C1EB49}" dt="2021-10-15T12:56:30.457" v="2" actId="27636"/>
          <ac:spMkLst>
            <pc:docMk/>
            <pc:sldMk cId="1899532363" sldId="322"/>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2D30EF-8F20-0B47-8B5D-39A8BC29E860}" type="datetimeFigureOut">
              <a:rPr lang="en-US" smtClean="0"/>
              <a:pPr/>
              <a:t>10/15/2021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D7AEC5-6202-3E49-9724-6DF8556784EB}" type="slidenum">
              <a:rPr lang="en-US" smtClean="0"/>
              <a:pPr/>
              <a:t>‹#›</a:t>
            </a:fld>
            <a:endParaRPr lang="en-US"/>
          </a:p>
        </p:txBody>
      </p:sp>
    </p:spTree>
    <p:extLst>
      <p:ext uri="{BB962C8B-B14F-4D97-AF65-F5344CB8AC3E}">
        <p14:creationId xmlns:p14="http://schemas.microsoft.com/office/powerpoint/2010/main" val="10626863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DD36E-1E02-F241-9611-1F1D9EAAD326}" type="datetimeFigureOut">
              <a:rPr lang="en-US" smtClean="0"/>
              <a:pPr/>
              <a:t>10/15/2021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9786E7-EDAB-724E-B5AE-1BDD6B8AC677}" type="slidenum">
              <a:rPr lang="en-US" smtClean="0"/>
              <a:pPr/>
              <a:t>‹#›</a:t>
            </a:fld>
            <a:endParaRPr lang="en-US"/>
          </a:p>
        </p:txBody>
      </p:sp>
    </p:spTree>
    <p:extLst>
      <p:ext uri="{BB962C8B-B14F-4D97-AF65-F5344CB8AC3E}">
        <p14:creationId xmlns:p14="http://schemas.microsoft.com/office/powerpoint/2010/main" val="13062683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barrgroup.com/Embedded-Systems/How-To/RTOS-Mutex-Semaphor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MIM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we will</a:t>
            </a:r>
            <a:r>
              <a:rPr lang="en-US" baseline="0" dirty="0"/>
              <a:t> take a look at “Concurrency”</a:t>
            </a:r>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a:t>
            </a:fld>
            <a:endParaRPr lang="en-US" dirty="0"/>
          </a:p>
        </p:txBody>
      </p:sp>
    </p:spTree>
    <p:extLst>
      <p:ext uri="{BB962C8B-B14F-4D97-AF65-F5344CB8AC3E}">
        <p14:creationId xmlns:p14="http://schemas.microsoft.com/office/powerpoint/2010/main" val="4248134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Mutually exclusive resources such as shared variables and devices like printers, can be accessed by one process at a time with the help of concurrency control/mutual exclusion control (</a:t>
            </a:r>
            <a:r>
              <a:rPr lang="en-GB" sz="1200" kern="1200" dirty="0" err="1">
                <a:solidFill>
                  <a:schemeClr val="tx1"/>
                </a:solidFill>
                <a:effectLst/>
                <a:latin typeface="+mn-lt"/>
                <a:ea typeface="+mn-ea"/>
                <a:cs typeface="+mn-cs"/>
              </a:rPr>
              <a:t>Mutex</a:t>
            </a:r>
            <a:r>
              <a:rPr lang="en-GB" sz="1200" kern="1200" dirty="0">
                <a:solidFill>
                  <a:schemeClr val="tx1"/>
                </a:solidFill>
                <a:effectLst/>
                <a:latin typeface="+mn-lt"/>
                <a:ea typeface="+mn-ea"/>
                <a:cs typeface="+mn-cs"/>
              </a:rPr>
              <a:t>) techniques. A race condition is one where multiple processes are allowed access to a resource (or variable) and the results are unpredictable. By using </a:t>
            </a:r>
            <a:r>
              <a:rPr lang="en-GB" sz="1200" kern="1200" dirty="0" err="1">
                <a:solidFill>
                  <a:schemeClr val="tx1"/>
                </a:solidFill>
                <a:effectLst/>
                <a:latin typeface="+mn-lt"/>
                <a:ea typeface="+mn-ea"/>
                <a:cs typeface="+mn-cs"/>
              </a:rPr>
              <a:t>mutex</a:t>
            </a:r>
            <a:r>
              <a:rPr lang="en-GB" sz="1200" kern="1200" dirty="0">
                <a:solidFill>
                  <a:schemeClr val="tx1"/>
                </a:solidFill>
                <a:effectLst/>
                <a:latin typeface="+mn-lt"/>
                <a:ea typeface="+mn-ea"/>
                <a:cs typeface="+mn-cs"/>
              </a:rPr>
              <a:t> control, one can prevent race condition.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 critical section is the section of code or shared resource that needs to be run/used. A </a:t>
            </a:r>
            <a:r>
              <a:rPr lang="en-GB" sz="1200" kern="1200" dirty="0" err="1">
                <a:solidFill>
                  <a:schemeClr val="tx1"/>
                </a:solidFill>
                <a:effectLst/>
                <a:latin typeface="+mn-lt"/>
                <a:ea typeface="+mn-ea"/>
                <a:cs typeface="+mn-cs"/>
              </a:rPr>
              <a:t>mutex</a:t>
            </a:r>
            <a:r>
              <a:rPr lang="en-GB" sz="1200" kern="1200" dirty="0">
                <a:solidFill>
                  <a:schemeClr val="tx1"/>
                </a:solidFill>
                <a:effectLst/>
                <a:latin typeface="+mn-lt"/>
                <a:ea typeface="+mn-ea"/>
                <a:cs typeface="+mn-cs"/>
              </a:rPr>
              <a:t> enforces mutually exclusive access to the shared resource to only one process at a time. It also helps to avoid dead lock and starvation. Starvation is a state when one task gets access to the shared resource very rarely or not at all. Dead lock happens if there are multiple shared resources</a:t>
            </a:r>
            <a:r>
              <a:rPr lang="en-GB" sz="1200" kern="1200" baseline="0" dirty="0">
                <a:solidFill>
                  <a:schemeClr val="tx1"/>
                </a:solidFill>
                <a:effectLst/>
                <a:latin typeface="+mn-lt"/>
                <a:ea typeface="+mn-ea"/>
                <a:cs typeface="+mn-cs"/>
              </a:rPr>
              <a:t> while e</a:t>
            </a:r>
            <a:r>
              <a:rPr lang="en-GB" sz="1200" kern="1200" dirty="0">
                <a:solidFill>
                  <a:schemeClr val="tx1"/>
                </a:solidFill>
                <a:effectLst/>
                <a:latin typeface="+mn-lt"/>
                <a:ea typeface="+mn-ea"/>
                <a:cs typeface="+mn-cs"/>
              </a:rPr>
              <a:t>ach process or task has access to one of the resource and need access to another resource that is held by another task during deadlock, no task is executed and no progress is made. There are solutions to solve deadlock situations.</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10</a:t>
            </a:fld>
            <a:endParaRPr lang="en-US"/>
          </a:p>
        </p:txBody>
      </p:sp>
    </p:spTree>
    <p:extLst>
      <p:ext uri="{BB962C8B-B14F-4D97-AF65-F5344CB8AC3E}">
        <p14:creationId xmlns:p14="http://schemas.microsoft.com/office/powerpoint/2010/main" val="2443499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a:t>The solution for mutually exclusive access is provided by the operating</a:t>
            </a:r>
            <a:r>
              <a:rPr lang="en-GB" baseline="0" dirty="0"/>
              <a:t> system</a:t>
            </a:r>
            <a:r>
              <a:rPr lang="en-GB" dirty="0"/>
              <a:t> and it uses</a:t>
            </a:r>
            <a:r>
              <a:rPr lang="en-GB" baseline="0" dirty="0"/>
              <a:t> various methods for control, including “Semaphores”. The </a:t>
            </a:r>
            <a:r>
              <a:rPr lang="en-GB" baseline="0" dirty="0" err="1"/>
              <a:t>mutex</a:t>
            </a:r>
            <a:r>
              <a:rPr lang="en-GB" baseline="0" dirty="0"/>
              <a:t> can be implemented using hardware or software methods. </a:t>
            </a:r>
            <a:r>
              <a:rPr lang="en-GB" dirty="0"/>
              <a:t>Hardware solutions</a:t>
            </a:r>
            <a:r>
              <a:rPr lang="en-GB" baseline="0" dirty="0"/>
              <a:t> involve </a:t>
            </a:r>
            <a:r>
              <a:rPr lang="en-GB" dirty="0"/>
              <a:t>disabling further interrupts by other tasks when one</a:t>
            </a:r>
            <a:r>
              <a:rPr lang="en-GB" baseline="0" dirty="0"/>
              <a:t> task </a:t>
            </a:r>
            <a:r>
              <a:rPr lang="en-GB" dirty="0"/>
              <a:t>is using</a:t>
            </a:r>
            <a:r>
              <a:rPr lang="en-GB" baseline="0" dirty="0"/>
              <a:t> a shared resource. </a:t>
            </a:r>
            <a:r>
              <a:rPr lang="en-GB" dirty="0"/>
              <a:t>Software solutions</a:t>
            </a:r>
            <a:r>
              <a:rPr lang="en-GB" baseline="0" dirty="0"/>
              <a:t> with semaphores may create a problem called</a:t>
            </a:r>
            <a:r>
              <a:rPr lang="en-GB" dirty="0"/>
              <a:t> busy-waiting and</a:t>
            </a:r>
            <a:r>
              <a:rPr lang="en-GB" baseline="0" dirty="0"/>
              <a:t> </a:t>
            </a:r>
            <a:r>
              <a:rPr lang="en-GB" dirty="0"/>
              <a:t>also problems like deadlock and starvation,</a:t>
            </a:r>
            <a:r>
              <a:rPr lang="en-GB" baseline="0" dirty="0"/>
              <a:t> but</a:t>
            </a:r>
            <a:r>
              <a:rPr lang="en-GB" dirty="0"/>
              <a:t> there</a:t>
            </a:r>
            <a:r>
              <a:rPr lang="en-GB" baseline="0" dirty="0"/>
              <a:t> are solutions to overcome these problems. Operating system services include semaphores and message passing between processes.</a:t>
            </a:r>
            <a:endParaRPr lang="en-GB" dirty="0"/>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11</a:t>
            </a:fld>
            <a:endParaRPr lang="en-US"/>
          </a:p>
        </p:txBody>
      </p:sp>
    </p:spTree>
    <p:extLst>
      <p:ext uri="{BB962C8B-B14F-4D97-AF65-F5344CB8AC3E}">
        <p14:creationId xmlns:p14="http://schemas.microsoft.com/office/powerpoint/2010/main" val="11135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 uniproc</a:t>
            </a:r>
            <a:r>
              <a:rPr lang="en-GB" baseline="0" dirty="0"/>
              <a:t>essor environment, a hardware </a:t>
            </a:r>
            <a:r>
              <a:rPr lang="en-GB" baseline="0" dirty="0" err="1"/>
              <a:t>mutex</a:t>
            </a:r>
            <a:r>
              <a:rPr lang="en-GB" baseline="0" dirty="0"/>
              <a:t> involves disabling interrupts. But in a multiprocessor environment, it is not enough. In a multiprocessor environment, read-write on shared memory is atomic (only one task can do it at a time and it can not be interrupted). Atomic operations can be done using “test-and-set” and “compare and swap”.</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12</a:t>
            </a:fld>
            <a:endParaRPr lang="en-US"/>
          </a:p>
        </p:txBody>
      </p:sp>
    </p:spTree>
    <p:extLst>
      <p:ext uri="{BB962C8B-B14F-4D97-AF65-F5344CB8AC3E}">
        <p14:creationId xmlns:p14="http://schemas.microsoft.com/office/powerpoint/2010/main" val="556029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a:t>
            </a:r>
            <a:r>
              <a:rPr lang="en-GB" baseline="0" dirty="0"/>
              <a:t> will be asked to implement some of the algorithms in the lab session. You will do a lab exercise on the use of software </a:t>
            </a:r>
            <a:r>
              <a:rPr lang="en-GB" baseline="0" dirty="0" err="1"/>
              <a:t>mutexes</a:t>
            </a:r>
            <a:r>
              <a:rPr lang="en-GB" baseline="0" dirty="0"/>
              <a:t>, atomic instruction, Dekker’s algorithm and </a:t>
            </a:r>
            <a:r>
              <a:rPr lang="en-GB" baseline="0" dirty="0" err="1"/>
              <a:t>Lamport’s</a:t>
            </a:r>
            <a:r>
              <a:rPr lang="en-GB" baseline="0" dirty="0"/>
              <a:t> bakery algorithm.</a:t>
            </a:r>
          </a:p>
          <a:p>
            <a:endParaRPr lang="en-GB" baseline="0" dirty="0"/>
          </a:p>
          <a:p>
            <a:r>
              <a:rPr lang="en-GB" dirty="0"/>
              <a:t>Binary semaphores can be released by any task, even a task that did not originally acquire the semaphore. But </a:t>
            </a:r>
            <a:r>
              <a:rPr lang="en-GB" dirty="0" err="1"/>
              <a:t>mutexes</a:t>
            </a:r>
            <a:r>
              <a:rPr lang="en-GB" dirty="0"/>
              <a:t> have the task ownership property which allows only the task acquired to release it.</a:t>
            </a:r>
          </a:p>
          <a:p>
            <a:endParaRPr lang="en-US" dirty="0"/>
          </a:p>
          <a:p>
            <a:r>
              <a:rPr lang="en-US" dirty="0"/>
              <a:t>Software </a:t>
            </a:r>
            <a:r>
              <a:rPr lang="en-US" dirty="0" err="1"/>
              <a:t>mutexes</a:t>
            </a:r>
            <a:r>
              <a:rPr lang="en-US" baseline="0" dirty="0"/>
              <a:t> and flag bits in control registers can be used to detect the state of the resource. If the flag is set, the critical section is in use. Do busy waiting - repeatedly check the value of the flag bit.</a:t>
            </a:r>
          </a:p>
          <a:p>
            <a:r>
              <a:rPr lang="en-US" baseline="0" dirty="0"/>
              <a:t>The process using the shared resource will clear the flag while releasing the resource.</a:t>
            </a:r>
          </a:p>
          <a:p>
            <a:endParaRPr lang="en-US" baseline="0" dirty="0"/>
          </a:p>
          <a:p>
            <a:r>
              <a:rPr lang="en-US" baseline="0" dirty="0"/>
              <a:t>Some of the well known algorithms like Dekker’s algorithm and </a:t>
            </a:r>
            <a:r>
              <a:rPr lang="en-US" baseline="0" dirty="0" err="1"/>
              <a:t>Lamport’s</a:t>
            </a:r>
            <a:r>
              <a:rPr lang="en-US" baseline="0" dirty="0"/>
              <a:t> bakery algorithm provide solutions to the above problems.</a:t>
            </a:r>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13</a:t>
            </a:fld>
            <a:endParaRPr lang="en-US"/>
          </a:p>
        </p:txBody>
      </p:sp>
    </p:spTree>
    <p:extLst>
      <p:ext uri="{BB962C8B-B14F-4D97-AF65-F5344CB8AC3E}">
        <p14:creationId xmlns:p14="http://schemas.microsoft.com/office/powerpoint/2010/main" val="2190231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will be asked to implement this in the lab session.</a:t>
            </a:r>
          </a:p>
          <a:p>
            <a:r>
              <a:rPr lang="en-GB" dirty="0"/>
              <a:t>A more “readable” C version</a:t>
            </a:r>
            <a:r>
              <a:rPr lang="en-GB" baseline="0" dirty="0"/>
              <a:t> can be found in the solution project.</a:t>
            </a:r>
          </a:p>
          <a:p>
            <a:endParaRPr lang="en-GB" b="0" baseline="0" dirty="0"/>
          </a:p>
          <a:p>
            <a:r>
              <a:rPr lang="en-GB" b="0" dirty="0"/>
              <a:t>Dekker's algorithm </a:t>
            </a:r>
            <a:r>
              <a:rPr lang="en-GB" dirty="0"/>
              <a:t>is the first known correct solution to the mutual exclusion problem. Access to the critical section is given</a:t>
            </a:r>
            <a:r>
              <a:rPr lang="en-GB" baseline="0" dirty="0"/>
              <a:t> via</a:t>
            </a:r>
            <a:r>
              <a:rPr lang="en-GB" dirty="0"/>
              <a:t> the use of two flags, </a:t>
            </a:r>
            <a:r>
              <a:rPr lang="en-GB" sz="1200" kern="1200" dirty="0" err="1">
                <a:solidFill>
                  <a:schemeClr val="tx1"/>
                </a:solidFill>
                <a:effectLst/>
                <a:latin typeface="+mn-lt"/>
                <a:ea typeface="+mn-ea"/>
                <a:cs typeface="+mn-cs"/>
              </a:rPr>
              <a:t>wants_to_enter</a:t>
            </a:r>
            <a:r>
              <a:rPr lang="en-GB" sz="1200" kern="1200" dirty="0">
                <a:solidFill>
                  <a:schemeClr val="tx1"/>
                </a:solidFill>
                <a:effectLst/>
                <a:latin typeface="+mn-lt"/>
                <a:ea typeface="+mn-ea"/>
                <a:cs typeface="+mn-cs"/>
              </a:rPr>
              <a:t>[0</a:t>
            </a:r>
            <a:r>
              <a:rPr lang="en-GB" dirty="0"/>
              <a:t>] and </a:t>
            </a:r>
            <a:r>
              <a:rPr lang="en-GB" sz="1200" kern="1200" dirty="0" err="1">
                <a:solidFill>
                  <a:schemeClr val="tx1"/>
                </a:solidFill>
                <a:effectLst/>
                <a:latin typeface="+mn-lt"/>
                <a:ea typeface="+mn-ea"/>
                <a:cs typeface="+mn-cs"/>
              </a:rPr>
              <a:t>wants_to_enter</a:t>
            </a:r>
            <a:r>
              <a:rPr lang="en-GB" sz="1200" kern="1200" dirty="0">
                <a:solidFill>
                  <a:schemeClr val="tx1"/>
                </a:solidFill>
                <a:effectLst/>
                <a:latin typeface="+mn-lt"/>
                <a:ea typeface="+mn-ea"/>
                <a:cs typeface="+mn-cs"/>
              </a:rPr>
              <a:t>[1]</a:t>
            </a:r>
            <a:r>
              <a:rPr lang="en-GB" dirty="0"/>
              <a:t>, which indicate an intention to enter the critical section on the part of processes 0 and 1,  and a parameter “</a:t>
            </a:r>
            <a:r>
              <a:rPr lang="en-GB" sz="1200" kern="1200" dirty="0">
                <a:solidFill>
                  <a:schemeClr val="tx1"/>
                </a:solidFill>
                <a:effectLst/>
                <a:latin typeface="+mn-lt"/>
                <a:ea typeface="+mn-ea"/>
                <a:cs typeface="+mn-cs"/>
              </a:rPr>
              <a:t>turn”</a:t>
            </a:r>
            <a:r>
              <a:rPr lang="en-GB" dirty="0"/>
              <a:t> states which</a:t>
            </a:r>
            <a:r>
              <a:rPr lang="en-GB" baseline="0" dirty="0"/>
              <a:t> process has</a:t>
            </a:r>
            <a:r>
              <a:rPr lang="en-GB" dirty="0"/>
              <a:t> priority to use the critical</a:t>
            </a:r>
            <a:r>
              <a:rPr lang="en-GB" baseline="0" dirty="0"/>
              <a:t> section</a:t>
            </a:r>
            <a:r>
              <a:rPr lang="en-GB" dirty="0"/>
              <a:t>.</a:t>
            </a:r>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14</a:t>
            </a:fld>
            <a:endParaRPr lang="en-US"/>
          </a:p>
        </p:txBody>
      </p:sp>
    </p:spTree>
    <p:extLst>
      <p:ext uri="{BB962C8B-B14F-4D97-AF65-F5344CB8AC3E}">
        <p14:creationId xmlns:p14="http://schemas.microsoft.com/office/powerpoint/2010/main" val="613575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a:t>
            </a:r>
            <a:r>
              <a:rPr lang="en-GB" b="1" dirty="0"/>
              <a:t>semaphore</a:t>
            </a:r>
            <a:r>
              <a:rPr lang="en-GB" dirty="0"/>
              <a:t> is a variable to give access</a:t>
            </a:r>
            <a:r>
              <a:rPr lang="en-GB" baseline="0" dirty="0"/>
              <a:t> to a critical section.</a:t>
            </a:r>
          </a:p>
          <a:p>
            <a:endParaRPr lang="en-GB" dirty="0"/>
          </a:p>
          <a:p>
            <a:r>
              <a:rPr lang="en-GB" dirty="0"/>
              <a:t>Dijkstra</a:t>
            </a:r>
            <a:r>
              <a:rPr lang="en-GB" baseline="0" dirty="0"/>
              <a:t> in his paper explained the use of a semaphore for controlling access to a critical shared resource. Two operations that can modify the variable are: Wait and Signal. </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15</a:t>
            </a:fld>
            <a:endParaRPr lang="en-US"/>
          </a:p>
        </p:txBody>
      </p:sp>
    </p:spTree>
    <p:extLst>
      <p:ext uri="{BB962C8B-B14F-4D97-AF65-F5344CB8AC3E}">
        <p14:creationId xmlns:p14="http://schemas.microsoft.com/office/powerpoint/2010/main" val="4124907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Further discussion by Michael Barr at </a:t>
            </a:r>
            <a:r>
              <a:rPr lang="en-US" sz="1200" dirty="0">
                <a:hlinkClick r:id="rId3"/>
              </a:rPr>
              <a:t>http://www.barrgroup.com/Embedded-Systems/How-To/RTOS-Mutex-Semaphore</a:t>
            </a:r>
            <a:r>
              <a:rPr lang="en-US" sz="1200" dirty="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GB" dirty="0"/>
              <a:t>Here's how to use a </a:t>
            </a:r>
            <a:r>
              <a:rPr lang="en-GB" dirty="0" err="1"/>
              <a:t>mutex</a:t>
            </a:r>
            <a:r>
              <a:rPr lang="en-GB" dirty="0"/>
              <a:t>: </a:t>
            </a: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GB" dirty="0"/>
              <a:t>/* Task 1 */ </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a:t>    </a:t>
            </a:r>
            <a:r>
              <a:rPr lang="en-GB" dirty="0" err="1"/>
              <a:t>mutexWait</a:t>
            </a:r>
            <a:r>
              <a:rPr lang="en-GB" dirty="0"/>
              <a:t>(</a:t>
            </a:r>
            <a:r>
              <a:rPr lang="en-GB" dirty="0" err="1"/>
              <a:t>mutex_mens_room</a:t>
            </a:r>
            <a:r>
              <a:rPr lang="en-GB" dirty="0"/>
              <a:t>);    // Safely use shared resource </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a:t>     </a:t>
            </a:r>
            <a:r>
              <a:rPr lang="en-GB" dirty="0" err="1"/>
              <a:t>mutexRelease</a:t>
            </a:r>
            <a:r>
              <a:rPr lang="en-GB" dirty="0"/>
              <a:t>(</a:t>
            </a:r>
            <a:r>
              <a:rPr lang="en-GB" dirty="0" err="1"/>
              <a:t>mutex_mens_room</a:t>
            </a:r>
            <a:r>
              <a:rPr lang="en-GB" dirty="0"/>
              <a:t>);</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r>
              <a:rPr lang="en-GB" dirty="0"/>
              <a:t> /* Task 2 */ </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a:t>      </a:t>
            </a:r>
            <a:r>
              <a:rPr lang="en-GB" dirty="0" err="1"/>
              <a:t>mutexWait</a:t>
            </a:r>
            <a:r>
              <a:rPr lang="en-GB" dirty="0"/>
              <a:t>(</a:t>
            </a:r>
            <a:r>
              <a:rPr lang="en-GB" dirty="0" err="1"/>
              <a:t>mutex_mens_room</a:t>
            </a:r>
            <a:r>
              <a:rPr lang="en-GB" dirty="0"/>
              <a:t>);   // Safely use shared resource </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a:t>     </a:t>
            </a:r>
            <a:r>
              <a:rPr lang="en-GB" dirty="0" err="1"/>
              <a:t>mutexRelease</a:t>
            </a:r>
            <a:r>
              <a:rPr lang="en-GB" dirty="0"/>
              <a:t>(</a:t>
            </a:r>
            <a:r>
              <a:rPr lang="en-GB" dirty="0" err="1"/>
              <a:t>mutex_mens_room</a:t>
            </a:r>
            <a:r>
              <a:rPr lang="en-GB" dirty="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a:p>
          <a:p>
            <a:r>
              <a:rPr lang="en-GB" dirty="0"/>
              <a:t>By contrast, you should always use a semaphore like this: </a:t>
            </a:r>
          </a:p>
          <a:p>
            <a:endParaRPr lang="en-GB" dirty="0"/>
          </a:p>
          <a:p>
            <a:r>
              <a:rPr lang="en-GB" dirty="0"/>
              <a:t>/* Task 1 - Producer */ </a:t>
            </a:r>
          </a:p>
          <a:p>
            <a:r>
              <a:rPr lang="en-GB" dirty="0"/>
              <a:t>      </a:t>
            </a:r>
            <a:r>
              <a:rPr lang="en-GB" dirty="0" err="1"/>
              <a:t>semPost</a:t>
            </a:r>
            <a:r>
              <a:rPr lang="en-GB" dirty="0"/>
              <a:t>(</a:t>
            </a:r>
            <a:r>
              <a:rPr lang="en-GB" dirty="0" err="1"/>
              <a:t>sem_power_btn</a:t>
            </a:r>
            <a:r>
              <a:rPr lang="en-GB" dirty="0"/>
              <a:t>);              // Send the signal</a:t>
            </a:r>
          </a:p>
          <a:p>
            <a:endParaRPr lang="en-GB" dirty="0"/>
          </a:p>
          <a:p>
            <a:r>
              <a:rPr lang="en-GB" dirty="0"/>
              <a:t> /* Task 2 - Consumer */   </a:t>
            </a:r>
          </a:p>
          <a:p>
            <a:r>
              <a:rPr lang="en-GB" dirty="0"/>
              <a:t>      </a:t>
            </a:r>
            <a:r>
              <a:rPr lang="en-GB" dirty="0" err="1"/>
              <a:t>semPend</a:t>
            </a:r>
            <a:r>
              <a:rPr lang="en-GB" dirty="0"/>
              <a:t>(</a:t>
            </a:r>
            <a:r>
              <a:rPr lang="en-GB" dirty="0" err="1"/>
              <a:t>sem_power_btn</a:t>
            </a:r>
            <a:r>
              <a:rPr lang="en-GB" dirty="0"/>
              <a:t>);               // Wait for signal </a:t>
            </a:r>
            <a:endParaRPr lang="en-US" sz="1200"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16</a:t>
            </a:fld>
            <a:endParaRPr lang="en-US"/>
          </a:p>
        </p:txBody>
      </p:sp>
    </p:spTree>
    <p:extLst>
      <p:ext uri="{BB962C8B-B14F-4D97-AF65-F5344CB8AC3E}">
        <p14:creationId xmlns:p14="http://schemas.microsoft.com/office/powerpoint/2010/main" val="2463542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Semaphores do not keep track of the order of access – effectively treating all resources identically. A blocked process can be scheduled from the FCFS queue</a:t>
            </a:r>
            <a:r>
              <a:rPr lang="en-GB" baseline="0" dirty="0"/>
              <a:t> or randomly the next waiting process. </a:t>
            </a:r>
            <a:r>
              <a:rPr lang="en-GB" dirty="0"/>
              <a:t>The two most common kinds of semaphores </a:t>
            </a:r>
            <a:r>
              <a:rPr lang="en-GB" b="0" dirty="0"/>
              <a:t>are counting semaphores and binary semaphores</a:t>
            </a:r>
            <a:r>
              <a:rPr lang="en-GB" dirty="0"/>
              <a:t>. Counting semaphores can be used for multiple resources and multiple processes. A binary semaphore, represents 0 or 1; locked or unlocked. Semaphores were invented by the late </a:t>
            </a:r>
            <a:r>
              <a:rPr lang="en-GB" dirty="0" err="1"/>
              <a:t>Edsger</a:t>
            </a:r>
            <a:r>
              <a:rPr lang="en-GB" dirty="0"/>
              <a:t> </a:t>
            </a:r>
            <a:r>
              <a:rPr lang="en-GB" dirty="0" err="1"/>
              <a:t>Dijkstra</a:t>
            </a:r>
            <a:r>
              <a:rPr lang="en-GB" dirty="0"/>
              <a:t>.</a:t>
            </a:r>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17</a:t>
            </a:fld>
            <a:endParaRPr lang="en-US"/>
          </a:p>
        </p:txBody>
      </p:sp>
    </p:spTree>
    <p:extLst>
      <p:ext uri="{BB962C8B-B14F-4D97-AF65-F5344CB8AC3E}">
        <p14:creationId xmlns:p14="http://schemas.microsoft.com/office/powerpoint/2010/main" val="3853841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busy-waiting semaphore is sometimes referred to as a spinlock. They are</a:t>
            </a:r>
            <a:r>
              <a:rPr lang="en-GB" baseline="0" dirty="0"/>
              <a:t> useful </a:t>
            </a:r>
            <a:r>
              <a:rPr lang="en-GB" dirty="0"/>
              <a:t>in SMP. This</a:t>
            </a:r>
            <a:r>
              <a:rPr lang="en-GB" baseline="0" dirty="0"/>
              <a:t> a</a:t>
            </a:r>
            <a:r>
              <a:rPr lang="en-GB" dirty="0"/>
              <a:t>voids context switching if just waiting for short time.</a:t>
            </a:r>
          </a:p>
          <a:p>
            <a:endParaRPr lang="en-GB" dirty="0"/>
          </a:p>
          <a:p>
            <a:r>
              <a:rPr lang="en-GB" dirty="0"/>
              <a:t>A semaphore can only be accessed using the following operations: </a:t>
            </a:r>
            <a:r>
              <a:rPr lang="en-GB" b="1" dirty="0"/>
              <a:t>wait()</a:t>
            </a:r>
            <a:r>
              <a:rPr lang="en-GB" dirty="0"/>
              <a:t> and </a:t>
            </a:r>
            <a:r>
              <a:rPr lang="en-GB" b="1" dirty="0"/>
              <a:t>signal()</a:t>
            </a:r>
            <a:r>
              <a:rPr lang="en-GB" dirty="0"/>
              <a:t>. </a:t>
            </a:r>
          </a:p>
          <a:p>
            <a:r>
              <a:rPr lang="en-GB" b="1" dirty="0"/>
              <a:t>wait()</a:t>
            </a:r>
            <a:r>
              <a:rPr lang="en-GB" dirty="0"/>
              <a:t> is called when a process wants access to a resource.</a:t>
            </a:r>
          </a:p>
          <a:p>
            <a:r>
              <a:rPr lang="en-GB" b="1" dirty="0"/>
              <a:t>signal()</a:t>
            </a:r>
            <a:r>
              <a:rPr lang="en-GB" dirty="0"/>
              <a:t> is called when a process is done using a resource. </a:t>
            </a:r>
          </a:p>
          <a:p>
            <a:endParaRPr lang="en-GB" dirty="0"/>
          </a:p>
          <a:p>
            <a:r>
              <a:rPr lang="en-GB" sz="1200" kern="1200" dirty="0">
                <a:solidFill>
                  <a:schemeClr val="tx1"/>
                </a:solidFill>
                <a:effectLst/>
                <a:latin typeface="+mn-lt"/>
                <a:ea typeface="+mn-ea"/>
                <a:cs typeface="+mn-cs"/>
              </a:rPr>
              <a:t>Processes check the value of the semaphore repeatedly, this is busy waiting and wastes CPU time. The semaphore causing busy waiting is called a spinlock.</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prevent it, create a queue of processes waiting to use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semaphore/resource. A  </a:t>
            </a:r>
            <a:r>
              <a:rPr lang="en-GB" sz="1200" b="1" kern="1200" dirty="0">
                <a:solidFill>
                  <a:schemeClr val="tx1"/>
                </a:solidFill>
                <a:effectLst/>
                <a:latin typeface="+mn-lt"/>
                <a:ea typeface="+mn-ea"/>
                <a:cs typeface="+mn-cs"/>
              </a:rPr>
              <a:t>block()</a:t>
            </a:r>
            <a:r>
              <a:rPr lang="en-GB" sz="1200" kern="1200" dirty="0">
                <a:solidFill>
                  <a:schemeClr val="tx1"/>
                </a:solidFill>
                <a:effectLst/>
                <a:latin typeface="+mn-lt"/>
                <a:ea typeface="+mn-ea"/>
                <a:cs typeface="+mn-cs"/>
              </a:rPr>
              <a:t> system call suspends the process and the </a:t>
            </a:r>
            <a:r>
              <a:rPr lang="en-GB" sz="1200" b="1" kern="1200" dirty="0">
                <a:solidFill>
                  <a:schemeClr val="tx1"/>
                </a:solidFill>
                <a:effectLst/>
                <a:latin typeface="+mn-lt"/>
                <a:ea typeface="+mn-ea"/>
                <a:cs typeface="+mn-cs"/>
              </a:rPr>
              <a:t>wakeup(P &lt;Process&gt;)</a:t>
            </a:r>
            <a:r>
              <a:rPr lang="en-GB" sz="1200" kern="1200" dirty="0">
                <a:solidFill>
                  <a:schemeClr val="tx1"/>
                </a:solidFill>
                <a:effectLst/>
                <a:latin typeface="+mn-lt"/>
                <a:ea typeface="+mn-ea"/>
                <a:cs typeface="+mn-cs"/>
              </a:rPr>
              <a:t> system call resumes the execution of blocked process P.  On </a:t>
            </a:r>
            <a:r>
              <a:rPr lang="en-GB" sz="1200" b="1" kern="1200" dirty="0">
                <a:solidFill>
                  <a:schemeClr val="tx1"/>
                </a:solidFill>
                <a:effectLst/>
                <a:latin typeface="+mn-lt"/>
                <a:ea typeface="+mn-ea"/>
                <a:cs typeface="+mn-cs"/>
              </a:rPr>
              <a:t>wait()</a:t>
            </a:r>
            <a:r>
              <a:rPr lang="en-GB" sz="1200" kern="1200" dirty="0">
                <a:solidFill>
                  <a:schemeClr val="tx1"/>
                </a:solidFill>
                <a:effectLst/>
                <a:latin typeface="+mn-lt"/>
                <a:ea typeface="+mn-ea"/>
                <a:cs typeface="+mn-cs"/>
              </a:rPr>
              <a:t>  call from a process on a semaphore, the process is added to the semaphore’s queue and then blocked. The</a:t>
            </a:r>
            <a:r>
              <a:rPr lang="en-GB" sz="1200" kern="1200" baseline="0" dirty="0">
                <a:solidFill>
                  <a:schemeClr val="tx1"/>
                </a:solidFill>
                <a:effectLst/>
                <a:latin typeface="+mn-lt"/>
                <a:ea typeface="+mn-ea"/>
                <a:cs typeface="+mn-cs"/>
              </a:rPr>
              <a:t> p</a:t>
            </a:r>
            <a:r>
              <a:rPr lang="en-GB" sz="1200" kern="1200" dirty="0">
                <a:solidFill>
                  <a:schemeClr val="tx1"/>
                </a:solidFill>
                <a:effectLst/>
                <a:latin typeface="+mn-lt"/>
                <a:ea typeface="+mn-ea"/>
                <a:cs typeface="+mn-cs"/>
              </a:rPr>
              <a:t>rocess’s state is switched to the waiting state, and the CPU scheduler then allows another process to execute. When another process increments the semaphore by calling </a:t>
            </a:r>
            <a:r>
              <a:rPr lang="en-GB" sz="1200" b="1" kern="1200" dirty="0">
                <a:solidFill>
                  <a:schemeClr val="tx1"/>
                </a:solidFill>
                <a:effectLst/>
                <a:latin typeface="+mn-lt"/>
                <a:ea typeface="+mn-ea"/>
                <a:cs typeface="+mn-cs"/>
              </a:rPr>
              <a:t>signal()</a:t>
            </a:r>
            <a:r>
              <a:rPr lang="en-GB" sz="1200" kern="1200" dirty="0">
                <a:solidFill>
                  <a:schemeClr val="tx1"/>
                </a:solidFill>
                <a:effectLst/>
                <a:latin typeface="+mn-lt"/>
                <a:ea typeface="+mn-ea"/>
                <a:cs typeface="+mn-cs"/>
              </a:rPr>
              <a:t> and one task from the queue</a:t>
            </a:r>
            <a:r>
              <a:rPr lang="en-GB" sz="1200" kern="1200" baseline="0" dirty="0">
                <a:solidFill>
                  <a:schemeClr val="tx1"/>
                </a:solidFill>
                <a:effectLst/>
                <a:latin typeface="+mn-lt"/>
                <a:ea typeface="+mn-ea"/>
                <a:cs typeface="+mn-cs"/>
              </a:rPr>
              <a:t> is executed.</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18</a:t>
            </a:fld>
            <a:endParaRPr lang="en-US"/>
          </a:p>
        </p:txBody>
      </p:sp>
    </p:spTree>
    <p:extLst>
      <p:ext uri="{BB962C8B-B14F-4D97-AF65-F5344CB8AC3E}">
        <p14:creationId xmlns:p14="http://schemas.microsoft.com/office/powerpoint/2010/main" val="3353126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producer</a:t>
            </a:r>
            <a:r>
              <a:rPr lang="en-GB" sz="1200" kern="1200" dirty="0">
                <a:solidFill>
                  <a:schemeClr val="tx1"/>
                </a:solidFill>
                <a:effectLst/>
                <a:latin typeface="+mn-lt"/>
                <a:ea typeface="+mn-ea"/>
                <a:cs typeface="+mn-cs"/>
              </a:rPr>
              <a:t>–</a:t>
            </a:r>
            <a:r>
              <a:rPr lang="en-GB" sz="1200" b="1" kern="1200" dirty="0">
                <a:solidFill>
                  <a:schemeClr val="tx1"/>
                </a:solidFill>
                <a:effectLst/>
                <a:latin typeface="+mn-lt"/>
                <a:ea typeface="+mn-ea"/>
                <a:cs typeface="+mn-cs"/>
              </a:rPr>
              <a:t>consumer problem</a:t>
            </a:r>
            <a:r>
              <a:rPr lang="en-GB" sz="1200" kern="1200" dirty="0">
                <a:solidFill>
                  <a:schemeClr val="tx1"/>
                </a:solidFill>
                <a:effectLst/>
                <a:latin typeface="+mn-lt"/>
                <a:ea typeface="+mn-ea"/>
                <a:cs typeface="+mn-cs"/>
              </a:rPr>
              <a:t> (or bounded-buffer </a:t>
            </a:r>
            <a:r>
              <a:rPr lang="en-GB" sz="1200" b="1" kern="1200" dirty="0">
                <a:solidFill>
                  <a:schemeClr val="tx1"/>
                </a:solidFill>
                <a:effectLst/>
                <a:latin typeface="+mn-lt"/>
                <a:ea typeface="+mn-ea"/>
                <a:cs typeface="+mn-cs"/>
              </a:rPr>
              <a:t>problem</a:t>
            </a:r>
            <a:r>
              <a:rPr lang="en-GB" sz="1200" kern="1200" dirty="0">
                <a:solidFill>
                  <a:schemeClr val="tx1"/>
                </a:solidFill>
                <a:effectLst/>
                <a:latin typeface="+mn-lt"/>
                <a:ea typeface="+mn-ea"/>
                <a:cs typeface="+mn-cs"/>
              </a:rPr>
              <a:t>) is an example of multi-processes sharing a common, fixed-size buffer being used as a queue.</a:t>
            </a:r>
          </a:p>
          <a:p>
            <a:r>
              <a:rPr lang="en-GB" sz="1200" kern="1200" dirty="0">
                <a:solidFill>
                  <a:schemeClr val="tx1"/>
                </a:solidFill>
                <a:effectLst/>
                <a:latin typeface="+mn-lt"/>
                <a:ea typeface="+mn-ea"/>
                <a:cs typeface="+mn-cs"/>
              </a:rPr>
              <a:t>The producer inserts data into the buffer.  The consumer consumes the data. The</a:t>
            </a:r>
            <a:r>
              <a:rPr lang="en-GB" sz="1200" kern="1200" baseline="0" dirty="0">
                <a:solidFill>
                  <a:schemeClr val="tx1"/>
                </a:solidFill>
                <a:effectLst/>
                <a:latin typeface="+mn-lt"/>
                <a:ea typeface="+mn-ea"/>
                <a:cs typeface="+mn-cs"/>
              </a:rPr>
              <a:t> p</a:t>
            </a:r>
            <a:r>
              <a:rPr lang="en-GB" sz="1200" kern="1200" dirty="0">
                <a:solidFill>
                  <a:schemeClr val="tx1"/>
                </a:solidFill>
                <a:effectLst/>
                <a:latin typeface="+mn-lt"/>
                <a:ea typeface="+mn-ea"/>
                <a:cs typeface="+mn-cs"/>
              </a:rPr>
              <a:t>roducer should not add data into the buffer if it's full and the consumer should not try to remove data from an empty buffer.</a:t>
            </a:r>
          </a:p>
          <a:p>
            <a:endParaRPr lang="en-GB" dirty="0"/>
          </a:p>
          <a:p>
            <a:r>
              <a:rPr lang="en-GB" dirty="0"/>
              <a:t>The</a:t>
            </a:r>
            <a:r>
              <a:rPr lang="en-GB" baseline="0" dirty="0"/>
              <a:t> s</a:t>
            </a:r>
            <a:r>
              <a:rPr lang="en-GB" dirty="0"/>
              <a:t>olution can be reached using semaphores. Instead of one producer and</a:t>
            </a:r>
            <a:r>
              <a:rPr lang="en-GB" baseline="0" dirty="0"/>
              <a:t> one consumer, multiple producers and multiple consumers that share a single shared buffer can be analysed. </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19</a:t>
            </a:fld>
            <a:endParaRPr lang="en-US"/>
          </a:p>
        </p:txBody>
      </p:sp>
    </p:spTree>
    <p:extLst>
      <p:ext uri="{BB962C8B-B14F-4D97-AF65-F5344CB8AC3E}">
        <p14:creationId xmlns:p14="http://schemas.microsoft.com/office/powerpoint/2010/main" val="1413747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previous set of slides we had</a:t>
            </a:r>
            <a:r>
              <a:rPr lang="en-GB" baseline="0" dirty="0"/>
              <a:t> a look at</a:t>
            </a:r>
            <a:r>
              <a:rPr lang="en-GB" dirty="0"/>
              <a:t> a number of scheduling</a:t>
            </a:r>
            <a:r>
              <a:rPr lang="en-GB" baseline="0" dirty="0"/>
              <a:t> concepts.</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a:t>
            </a:fld>
            <a:endParaRPr lang="en-US"/>
          </a:p>
        </p:txBody>
      </p:sp>
    </p:spTree>
    <p:extLst>
      <p:ext uri="{BB962C8B-B14F-4D97-AF65-F5344CB8AC3E}">
        <p14:creationId xmlns:p14="http://schemas.microsoft.com/office/powerpoint/2010/main" val="3724129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https://en.wikipedia.org/wiki/Producer%E2%80%93consumer_problem</a:t>
            </a:r>
          </a:p>
          <a:p>
            <a:endParaRPr lang="en-US" dirty="0"/>
          </a:p>
          <a:p>
            <a:r>
              <a:rPr lang="en-US" dirty="0"/>
              <a:t>A simple example</a:t>
            </a:r>
            <a:r>
              <a:rPr lang="en-US" baseline="0" dirty="0"/>
              <a:t> solution for the producer and consumer problem with a semaphore is given.</a:t>
            </a:r>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20</a:t>
            </a:fld>
            <a:endParaRPr lang="en-US"/>
          </a:p>
        </p:txBody>
      </p:sp>
    </p:spTree>
    <p:extLst>
      <p:ext uri="{BB962C8B-B14F-4D97-AF65-F5344CB8AC3E}">
        <p14:creationId xmlns:p14="http://schemas.microsoft.com/office/powerpoint/2010/main" val="1689331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a:p>
            <a:r>
              <a:rPr lang="en-US" altLang="en-US" dirty="0"/>
              <a:t>Inter-Process </a:t>
            </a:r>
            <a:r>
              <a:rPr lang="en-US" altLang="en-US" b="1" dirty="0"/>
              <a:t>Message Passing</a:t>
            </a:r>
            <a:r>
              <a:rPr lang="en-US" altLang="en-US" dirty="0"/>
              <a:t> is useful for data transfer. It can also be used just for synchronization</a:t>
            </a:r>
            <a:r>
              <a:rPr lang="en-US" altLang="en-US" baseline="0" dirty="0"/>
              <a:t> and </a:t>
            </a:r>
            <a:r>
              <a:rPr lang="en-US" altLang="en-US" dirty="0"/>
              <a:t>it can co-exist with shared memory communication.</a:t>
            </a:r>
          </a:p>
          <a:p>
            <a:endParaRPr lang="en-US" altLang="en-US" dirty="0"/>
          </a:p>
          <a:p>
            <a:r>
              <a:rPr lang="en-US" altLang="en-US" dirty="0"/>
              <a:t>There</a:t>
            </a:r>
            <a:r>
              <a:rPr lang="en-US" altLang="en-US" baseline="0" dirty="0"/>
              <a:t> are t</a:t>
            </a:r>
            <a:r>
              <a:rPr lang="en-US" altLang="en-US" dirty="0"/>
              <a:t>wo basic operations for</a:t>
            </a:r>
            <a:r>
              <a:rPr lang="en-US" altLang="en-US" baseline="0" dirty="0"/>
              <a:t> message passing</a:t>
            </a:r>
            <a:r>
              <a:rPr lang="en-US" altLang="en-US" dirty="0"/>
              <a:t>: </a:t>
            </a:r>
            <a:r>
              <a:rPr lang="en-US" altLang="en-US" b="1" dirty="0"/>
              <a:t>send</a:t>
            </a:r>
            <a:r>
              <a:rPr lang="en-US" altLang="en-US" dirty="0"/>
              <a:t>(message) and </a:t>
            </a:r>
            <a:r>
              <a:rPr lang="en-US" altLang="en-US" b="1" dirty="0"/>
              <a:t>receive</a:t>
            </a:r>
            <a:r>
              <a:rPr lang="en-US" altLang="en-US" dirty="0"/>
              <a:t>(message).  </a:t>
            </a:r>
          </a:p>
          <a:p>
            <a:pPr lvl="1"/>
            <a:r>
              <a:rPr lang="en-US" altLang="en-US" dirty="0"/>
              <a:t>The passed message from each process</a:t>
            </a:r>
            <a:r>
              <a:rPr lang="en-US" altLang="en-US" baseline="0" dirty="0"/>
              <a:t> can </a:t>
            </a:r>
            <a:r>
              <a:rPr lang="en-US" altLang="en-US" dirty="0"/>
              <a:t>be data, remote procedure calls, executable code etc. The message</a:t>
            </a:r>
            <a:r>
              <a:rPr lang="en-US" altLang="en-US" baseline="0" dirty="0"/>
              <a:t> </a:t>
            </a:r>
            <a:r>
              <a:rPr lang="en-US" altLang="en-US" dirty="0"/>
              <a:t>usually contains standard fields, destination process ID, sending process ID for any reply, message length, data type, data etc. A token</a:t>
            </a:r>
            <a:r>
              <a:rPr lang="en-US" altLang="en-US" baseline="0" dirty="0"/>
              <a:t> message can be used for controlling access to a critical section.</a:t>
            </a:r>
            <a:endParaRPr lang="en-US" altLang="en-US" dirty="0"/>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21</a:t>
            </a:fld>
            <a:endParaRPr lang="en-US"/>
          </a:p>
        </p:txBody>
      </p:sp>
    </p:spTree>
    <p:extLst>
      <p:ext uri="{BB962C8B-B14F-4D97-AF65-F5344CB8AC3E}">
        <p14:creationId xmlns:p14="http://schemas.microsoft.com/office/powerpoint/2010/main" val="3233718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There are more challenging problems</a:t>
            </a:r>
            <a:r>
              <a:rPr lang="en-GB" sz="1200" kern="1200" baseline="0" dirty="0">
                <a:solidFill>
                  <a:schemeClr val="tx1"/>
                </a:solidFill>
                <a:effectLst/>
                <a:latin typeface="+mn-lt"/>
                <a:ea typeface="+mn-ea"/>
                <a:cs typeface="+mn-cs"/>
              </a:rPr>
              <a:t> such as the</a:t>
            </a:r>
            <a:r>
              <a:rPr lang="en-GB" sz="1200" kern="1200" dirty="0">
                <a:solidFill>
                  <a:schemeClr val="tx1"/>
                </a:solidFill>
                <a:effectLst/>
                <a:latin typeface="+mn-lt"/>
                <a:ea typeface="+mn-ea"/>
                <a:cs typeface="+mn-cs"/>
              </a:rPr>
              <a:t> Readers-Writers problem</a:t>
            </a:r>
            <a:r>
              <a:rPr lang="en-GB" sz="1200" kern="1200" baseline="0" dirty="0">
                <a:solidFill>
                  <a:schemeClr val="tx1"/>
                </a:solidFill>
                <a:effectLst/>
                <a:latin typeface="+mn-lt"/>
                <a:ea typeface="+mn-ea"/>
                <a:cs typeface="+mn-cs"/>
              </a:rPr>
              <a:t> and also the</a:t>
            </a:r>
            <a:r>
              <a:rPr lang="en-GB" sz="1200" kern="1200" dirty="0">
                <a:solidFill>
                  <a:schemeClr val="tx1"/>
                </a:solidFill>
                <a:effectLst/>
                <a:latin typeface="+mn-lt"/>
                <a:ea typeface="+mn-ea"/>
                <a:cs typeface="+mn-cs"/>
              </a:rPr>
              <a:t> Dining philosophers problem.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the dining philosophers problem, there are five </a:t>
            </a:r>
            <a:r>
              <a:rPr lang="en-GB" sz="1200" u="none" kern="1200" dirty="0">
                <a:solidFill>
                  <a:schemeClr val="tx1"/>
                </a:solidFill>
                <a:effectLst/>
                <a:latin typeface="+mn-lt"/>
                <a:ea typeface="+mn-ea"/>
                <a:cs typeface="+mn-cs"/>
              </a:rPr>
              <a:t>philosophers</a:t>
            </a:r>
            <a:r>
              <a:rPr lang="en-GB" sz="1200" u="none"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sitting around a table with bowls of spaghetti. Forks are placed between each pair of adjacent philosophers. A philosopher can only eat spaghetti when he has both a left and a right fork. After he finishes eating, he needs to put down both forks so they become available to others.</a:t>
            </a:r>
          </a:p>
          <a:p>
            <a:r>
              <a:rPr lang="en-GB" sz="1200" kern="1200" dirty="0">
                <a:solidFill>
                  <a:schemeClr val="tx1"/>
                </a:solidFill>
                <a:effectLst/>
                <a:latin typeface="+mn-lt"/>
                <a:ea typeface="+mn-ea"/>
                <a:cs typeface="+mn-cs"/>
              </a:rPr>
              <a:t>The problem is how to design a method such that no philosopher will starve.</a:t>
            </a:r>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22</a:t>
            </a:fld>
            <a:endParaRPr lang="en-US"/>
          </a:p>
        </p:txBody>
      </p:sp>
    </p:spTree>
    <p:extLst>
      <p:ext uri="{BB962C8B-B14F-4D97-AF65-F5344CB8AC3E}">
        <p14:creationId xmlns:p14="http://schemas.microsoft.com/office/powerpoint/2010/main" val="1696068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If each philosopher picks a fork on the left, and waits for the fork on the right, it will lead to dead lock.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can add a rule that the philosophers put down a fork after waiting ten minutes for the other fork to become available and wait a further ten minutes before making their next attempt. This scheme eliminates deadlock (but still suffers from the problem of </a:t>
            </a:r>
            <a:r>
              <a:rPr lang="en-GB" sz="1200" kern="1200" dirty="0" err="1">
                <a:solidFill>
                  <a:schemeClr val="tx1"/>
                </a:solidFill>
                <a:effectLst/>
                <a:latin typeface="+mn-lt"/>
                <a:ea typeface="+mn-ea"/>
                <a:cs typeface="+mn-cs"/>
              </a:rPr>
              <a:t>livelock</a:t>
            </a:r>
            <a:r>
              <a:rPr lang="en-GB" sz="1200" kern="1200" dirty="0">
                <a:solidFill>
                  <a:schemeClr val="tx1"/>
                </a:solidFill>
                <a:effectLst/>
                <a:latin typeface="+mn-lt"/>
                <a:ea typeface="+mn-ea"/>
                <a:cs typeface="+mn-cs"/>
              </a:rPr>
              <a:t> (All philosophers are waiting at the same time in a synchronized way).</a:t>
            </a:r>
          </a:p>
          <a:p>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Dijkstra’s</a:t>
            </a:r>
            <a:r>
              <a:rPr lang="en-GB" sz="1200" kern="1200" dirty="0">
                <a:solidFill>
                  <a:schemeClr val="tx1"/>
                </a:solidFill>
                <a:effectLst/>
                <a:latin typeface="+mn-lt"/>
                <a:ea typeface="+mn-ea"/>
                <a:cs typeface="+mn-cs"/>
              </a:rPr>
              <a:t> solution: The resources (forks) will be numbered 1 through 5 and each unit of work (philosopher) will always pick up the lower-numbered fork first, and then the higher-numbered fork, from among the two forks he plans to use. There are other solutions too.</a:t>
            </a:r>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23</a:t>
            </a:fld>
            <a:endParaRPr lang="en-US"/>
          </a:p>
        </p:txBody>
      </p:sp>
    </p:spTree>
    <p:extLst>
      <p:ext uri="{BB962C8B-B14F-4D97-AF65-F5344CB8AC3E}">
        <p14:creationId xmlns:p14="http://schemas.microsoft.com/office/powerpoint/2010/main" val="2358004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A deadlock (infinite wait) occurs when a process enters a wait state because a shared resource that was requested is being held by another waiting process, which in turn is waiting for another resource held by another waiting process.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Deadlock prevention works by preventing one of the four Coffman conditions from occurring:</a:t>
            </a:r>
          </a:p>
          <a:p>
            <a:r>
              <a:rPr lang="en-GB" sz="1200" kern="1200" dirty="0">
                <a:solidFill>
                  <a:schemeClr val="tx1"/>
                </a:solidFill>
                <a:effectLst/>
                <a:latin typeface="+mn-lt"/>
                <a:ea typeface="+mn-ea"/>
                <a:cs typeface="+mn-cs"/>
              </a:rPr>
              <a:t>Removing the </a:t>
            </a:r>
            <a:r>
              <a:rPr lang="en-GB" sz="1200" b="1" kern="1200" dirty="0">
                <a:solidFill>
                  <a:schemeClr val="tx1"/>
                </a:solidFill>
                <a:effectLst/>
                <a:latin typeface="+mn-lt"/>
                <a:ea typeface="+mn-ea"/>
                <a:cs typeface="+mn-cs"/>
              </a:rPr>
              <a:t>mutual exclusion</a:t>
            </a:r>
            <a:r>
              <a:rPr lang="en-GB" sz="1200" kern="1200" dirty="0">
                <a:solidFill>
                  <a:schemeClr val="tx1"/>
                </a:solidFill>
                <a:effectLst/>
                <a:latin typeface="+mn-lt"/>
                <a:ea typeface="+mn-ea"/>
                <a:cs typeface="+mn-cs"/>
              </a:rPr>
              <a:t> condition means that no process will have exclusive access to a resource (called non-blocking synchronization algorithms).</a:t>
            </a:r>
          </a:p>
          <a:p>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hold and wait</a:t>
            </a:r>
            <a:r>
              <a:rPr lang="en-GB" sz="1200" kern="1200" dirty="0">
                <a:solidFill>
                  <a:schemeClr val="tx1"/>
                </a:solidFill>
                <a:effectLst/>
                <a:latin typeface="+mn-lt"/>
                <a:ea typeface="+mn-ea"/>
                <a:cs typeface="+mn-cs"/>
              </a:rPr>
              <a:t> or </a:t>
            </a:r>
            <a:r>
              <a:rPr lang="en-GB" sz="1200" b="1" kern="1200" dirty="0">
                <a:solidFill>
                  <a:schemeClr val="tx1"/>
                </a:solidFill>
                <a:effectLst/>
                <a:latin typeface="+mn-lt"/>
                <a:ea typeface="+mn-ea"/>
                <a:cs typeface="+mn-cs"/>
              </a:rPr>
              <a:t>resource holding</a:t>
            </a:r>
            <a:r>
              <a:rPr lang="en-GB" sz="1200" kern="1200" dirty="0">
                <a:solidFill>
                  <a:schemeClr val="tx1"/>
                </a:solidFill>
                <a:effectLst/>
                <a:latin typeface="+mn-lt"/>
                <a:ea typeface="+mn-ea"/>
                <a:cs typeface="+mn-cs"/>
              </a:rPr>
              <a:t> conditions are changed by making processes ask for all the resources they will need before starting up, this is difficult. </a:t>
            </a:r>
          </a:p>
          <a:p>
            <a:r>
              <a:rPr lang="en-GB" sz="1200" kern="1200" dirty="0">
                <a:solidFill>
                  <a:schemeClr val="tx1"/>
                </a:solidFill>
                <a:effectLst/>
                <a:latin typeface="+mn-lt"/>
                <a:ea typeface="+mn-ea"/>
                <a:cs typeface="+mn-cs"/>
              </a:rPr>
              <a:t>Allowing the pre-emption</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condition will cause difficulty and the processing outcome may be inconsistent or thrashing may occur.</a:t>
            </a:r>
          </a:p>
          <a:p>
            <a:r>
              <a:rPr lang="en-GB" sz="1200" kern="1200" dirty="0">
                <a:solidFill>
                  <a:schemeClr val="tx1"/>
                </a:solidFill>
                <a:effectLst/>
                <a:latin typeface="+mn-lt"/>
                <a:ea typeface="+mn-ea"/>
                <a:cs typeface="+mn-cs"/>
              </a:rPr>
              <a:t>The final condition is the </a:t>
            </a:r>
            <a:r>
              <a:rPr lang="en-GB" sz="1200" b="1" kern="1200" dirty="0">
                <a:solidFill>
                  <a:schemeClr val="tx1"/>
                </a:solidFill>
                <a:effectLst/>
                <a:latin typeface="+mn-lt"/>
                <a:ea typeface="+mn-ea"/>
                <a:cs typeface="+mn-cs"/>
              </a:rPr>
              <a:t>circular wait</a:t>
            </a:r>
            <a:r>
              <a:rPr lang="en-GB" sz="1200" kern="1200" dirty="0">
                <a:solidFill>
                  <a:schemeClr val="tx1"/>
                </a:solidFill>
                <a:effectLst/>
                <a:latin typeface="+mn-lt"/>
                <a:ea typeface="+mn-ea"/>
                <a:cs typeface="+mn-cs"/>
              </a:rPr>
              <a:t> condition. Approaches that avoid circular waits include disabling interrupts during critical sections.</a:t>
            </a:r>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24</a:t>
            </a:fld>
            <a:endParaRPr lang="en-US"/>
          </a:p>
        </p:txBody>
      </p:sp>
    </p:spTree>
    <p:extLst>
      <p:ext uri="{BB962C8B-B14F-4D97-AF65-F5344CB8AC3E}">
        <p14:creationId xmlns:p14="http://schemas.microsoft.com/office/powerpoint/2010/main" val="1310741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Ostrich’s effect is defined as "to stick one's head in the sand and pretend there is no problem."</a:t>
            </a:r>
          </a:p>
          <a:p>
            <a:r>
              <a:rPr lang="en-GB" sz="1200" kern="1200" dirty="0">
                <a:solidFill>
                  <a:schemeClr val="tx1"/>
                </a:solidFill>
                <a:effectLst/>
                <a:latin typeface="+mn-lt"/>
                <a:ea typeface="+mn-ea"/>
                <a:cs typeface="+mn-cs"/>
              </a:rPr>
              <a:t>If a deadlock problem in an application occurs rarely, then it is ignored by using the Ostrich algorithm. </a:t>
            </a:r>
          </a:p>
          <a:p>
            <a:r>
              <a:rPr lang="en-GB" sz="1200" kern="1200" dirty="0">
                <a:solidFill>
                  <a:schemeClr val="tx1"/>
                </a:solidFill>
                <a:effectLst/>
                <a:latin typeface="+mn-lt"/>
                <a:ea typeface="+mn-ea"/>
                <a:cs typeface="+mn-cs"/>
              </a:rPr>
              <a:t>Deadlock can be avoided by: evaluating the chance for deadlock over a resource. Grant or deny access to the resource based on this information or similar to Banker’s algorithms. The bank does not run out of resources, because the bank would never allocate its money in such a way that it can no longer satisfy the needs of all its customers. In rare cases, when the bank has no money (deadlock), the customer must wait until some other customer deposits enough.</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Dead lock recovery includes:  </a:t>
            </a:r>
          </a:p>
          <a:p>
            <a:r>
              <a:rPr lang="en-GB" sz="1200" kern="1200" dirty="0">
                <a:solidFill>
                  <a:schemeClr val="tx1"/>
                </a:solidFill>
                <a:effectLst/>
                <a:latin typeface="+mn-lt"/>
                <a:ea typeface="+mn-ea"/>
                <a:cs typeface="+mn-cs"/>
              </a:rPr>
              <a:t>Kill </a:t>
            </a:r>
            <a:r>
              <a:rPr lang="en-GB" sz="1200" b="1" kern="1200" dirty="0">
                <a:solidFill>
                  <a:schemeClr val="tx1"/>
                </a:solidFill>
                <a:effectLst/>
                <a:latin typeface="+mn-lt"/>
                <a:ea typeface="+mn-ea"/>
                <a:cs typeface="+mn-cs"/>
              </a:rPr>
              <a:t>all</a:t>
            </a:r>
            <a:r>
              <a:rPr lang="en-GB" sz="1200" kern="1200" dirty="0">
                <a:solidFill>
                  <a:schemeClr val="tx1"/>
                </a:solidFill>
                <a:effectLst/>
                <a:latin typeface="+mn-lt"/>
                <a:ea typeface="+mn-ea"/>
                <a:cs typeface="+mn-cs"/>
              </a:rPr>
              <a:t> deadlocked processes (restart) </a:t>
            </a:r>
          </a:p>
          <a:p>
            <a:r>
              <a:rPr lang="en-GB" sz="1200" kern="1200" dirty="0">
                <a:solidFill>
                  <a:schemeClr val="tx1"/>
                </a:solidFill>
                <a:effectLst/>
                <a:latin typeface="+mn-lt"/>
                <a:ea typeface="+mn-ea"/>
                <a:cs typeface="+mn-cs"/>
              </a:rPr>
              <a:t>Kill </a:t>
            </a:r>
            <a:r>
              <a:rPr lang="en-GB" sz="1200" b="1" kern="1200" dirty="0">
                <a:solidFill>
                  <a:schemeClr val="tx1"/>
                </a:solidFill>
                <a:effectLst/>
                <a:latin typeface="+mn-lt"/>
                <a:ea typeface="+mn-ea"/>
                <a:cs typeface="+mn-cs"/>
              </a:rPr>
              <a:t>one</a:t>
            </a:r>
            <a:r>
              <a:rPr lang="en-GB" sz="1200" kern="1200" dirty="0">
                <a:solidFill>
                  <a:schemeClr val="tx1"/>
                </a:solidFill>
                <a:effectLst/>
                <a:latin typeface="+mn-lt"/>
                <a:ea typeface="+mn-ea"/>
                <a:cs typeface="+mn-cs"/>
              </a:rPr>
              <a:t> deadlocked process at a time and release its resources </a:t>
            </a:r>
          </a:p>
          <a:p>
            <a:r>
              <a:rPr lang="en-GB" sz="1200" kern="1200" dirty="0">
                <a:solidFill>
                  <a:schemeClr val="tx1"/>
                </a:solidFill>
                <a:effectLst/>
                <a:latin typeface="+mn-lt"/>
                <a:ea typeface="+mn-ea"/>
                <a:cs typeface="+mn-cs"/>
              </a:rPr>
              <a:t>Steal one resource at a time (Resource </a:t>
            </a:r>
            <a:r>
              <a:rPr lang="en-GB" sz="1200" kern="1200" dirty="0" err="1">
                <a:solidFill>
                  <a:schemeClr val="tx1"/>
                </a:solidFill>
                <a:effectLst/>
                <a:latin typeface="+mn-lt"/>
                <a:ea typeface="+mn-ea"/>
                <a:cs typeface="+mn-cs"/>
              </a:rPr>
              <a:t>Preemption</a:t>
            </a:r>
            <a:r>
              <a:rPr lang="en-GB" sz="1200" kern="1200" dirty="0">
                <a:solidFill>
                  <a:schemeClr val="tx1"/>
                </a:solidFill>
                <a:effectLst/>
                <a:latin typeface="+mn-lt"/>
                <a:ea typeface="+mn-ea"/>
                <a:cs typeface="+mn-cs"/>
              </a:rPr>
              <a:t>), Roll back all or one of the processes to a checkpoint that occurred before they requested any resources, then continue.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25</a:t>
            </a:fld>
            <a:endParaRPr lang="en-US"/>
          </a:p>
        </p:txBody>
      </p:sp>
    </p:spTree>
    <p:extLst>
      <p:ext uri="{BB962C8B-B14F-4D97-AF65-F5344CB8AC3E}">
        <p14:creationId xmlns:p14="http://schemas.microsoft.com/office/powerpoint/2010/main" val="751652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Banker’s algorithm was briefly explained</a:t>
            </a:r>
            <a:r>
              <a:rPr lang="en-GB" baseline="0" dirty="0"/>
              <a:t> in the last slide.</a:t>
            </a:r>
            <a:endParaRPr lang="en-GB" dirty="0"/>
          </a:p>
          <a:p>
            <a:r>
              <a:rPr lang="en-GB" dirty="0"/>
              <a:t>For the example problem in the slide find the process with the fewest currently needed resources</a:t>
            </a:r>
            <a:r>
              <a:rPr lang="en-GB" baseline="0" dirty="0"/>
              <a:t> and grant it. Follow this process. Check whether this gives a full solution.</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26</a:t>
            </a:fld>
            <a:endParaRPr lang="en-US"/>
          </a:p>
        </p:txBody>
      </p:sp>
    </p:spTree>
    <p:extLst>
      <p:ext uri="{BB962C8B-B14F-4D97-AF65-F5344CB8AC3E}">
        <p14:creationId xmlns:p14="http://schemas.microsoft.com/office/powerpoint/2010/main" val="1630368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next set of slides we will discuss “Memory”.</a:t>
            </a:r>
          </a:p>
        </p:txBody>
      </p:sp>
      <p:sp>
        <p:nvSpPr>
          <p:cNvPr id="4" name="Slide Number Placeholder 3"/>
          <p:cNvSpPr>
            <a:spLocks noGrp="1"/>
          </p:cNvSpPr>
          <p:nvPr>
            <p:ph type="sldNum" sz="quarter" idx="10"/>
          </p:nvPr>
        </p:nvSpPr>
        <p:spPr/>
        <p:txBody>
          <a:bodyPr/>
          <a:lstStyle/>
          <a:p>
            <a:fld id="{579786E7-EDAB-724E-B5AE-1BDD6B8AC677}" type="slidenum">
              <a:rPr lang="en-US" smtClean="0"/>
              <a:pPr/>
              <a:t>27</a:t>
            </a:fld>
            <a:endParaRPr lang="en-US"/>
          </a:p>
        </p:txBody>
      </p:sp>
    </p:spTree>
    <p:extLst>
      <p:ext uri="{BB962C8B-B14F-4D97-AF65-F5344CB8AC3E}">
        <p14:creationId xmlns:p14="http://schemas.microsoft.com/office/powerpoint/2010/main" val="872728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current module we will learn about concurrency</a:t>
            </a:r>
            <a:r>
              <a:rPr lang="en-GB" baseline="0" dirty="0"/>
              <a:t> scheduling, multiprocessing environment, read-write by multiple CPU, mutual exclusion by hardware and software </a:t>
            </a:r>
            <a:r>
              <a:rPr lang="en-GB" baseline="0" dirty="0" err="1"/>
              <a:t>mutex</a:t>
            </a:r>
            <a:r>
              <a:rPr lang="en-GB" baseline="0" dirty="0"/>
              <a:t>, Example: Dekker’s algorithm, use of semaphore, message passing and mail box communication, and about deadlock.</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3</a:t>
            </a:fld>
            <a:endParaRPr lang="en-US"/>
          </a:p>
        </p:txBody>
      </p:sp>
    </p:spTree>
    <p:extLst>
      <p:ext uri="{BB962C8B-B14F-4D97-AF65-F5344CB8AC3E}">
        <p14:creationId xmlns:p14="http://schemas.microsoft.com/office/powerpoint/2010/main" val="4027588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accent2"/>
                </a:solidFill>
              </a:rPr>
              <a:t>Make the arrow from the data pool bidirectional (the processing unit often</a:t>
            </a:r>
            <a:r>
              <a:rPr lang="en-US" b="1" baseline="0" dirty="0">
                <a:solidFill>
                  <a:schemeClr val="accent2"/>
                </a:solidFill>
              </a:rPr>
              <a:t> writes back result data</a:t>
            </a:r>
            <a:r>
              <a:rPr lang="en-US" b="1" dirty="0">
                <a:solidFill>
                  <a:schemeClr val="accent2"/>
                </a:solidFill>
              </a:rPr>
              <a:t>)</a:t>
            </a:r>
          </a:p>
          <a:p>
            <a:r>
              <a:rPr lang="en-GB" dirty="0"/>
              <a:t>In 1966, Flynn classified the computers</a:t>
            </a:r>
            <a:r>
              <a:rPr lang="en-GB" baseline="0" dirty="0"/>
              <a:t> </a:t>
            </a:r>
            <a:r>
              <a:rPr lang="en-GB" dirty="0"/>
              <a:t>based on the instruction stream and data stream. Descriptions of SISD and MISD</a:t>
            </a:r>
            <a:r>
              <a:rPr lang="en-GB" baseline="0" dirty="0"/>
              <a:t> are in the coming slides. </a:t>
            </a:r>
            <a:r>
              <a:rPr lang="en-GB" b="0" baseline="0" dirty="0">
                <a:solidFill>
                  <a:schemeClr val="accent2"/>
                </a:solidFill>
              </a:rPr>
              <a:t>The Uniprocessor machines like a PC are SISD machines. MISD machines are specially designed machines where high performance calculations are needed on every bit of data.</a:t>
            </a:r>
            <a:endParaRPr lang="en-US" b="0" dirty="0">
              <a:solidFill>
                <a:schemeClr val="accent2"/>
              </a:solidFill>
            </a:endParaRPr>
          </a:p>
        </p:txBody>
      </p:sp>
      <p:sp>
        <p:nvSpPr>
          <p:cNvPr id="4" name="Slide Number Placeholder 3"/>
          <p:cNvSpPr>
            <a:spLocks noGrp="1"/>
          </p:cNvSpPr>
          <p:nvPr>
            <p:ph type="sldNum" sz="quarter" idx="10"/>
          </p:nvPr>
        </p:nvSpPr>
        <p:spPr/>
        <p:txBody>
          <a:bodyPr/>
          <a:lstStyle/>
          <a:p>
            <a:fld id="{579786E7-EDAB-724E-B5AE-1BDD6B8AC677}" type="slidenum">
              <a:rPr lang="en-US" smtClean="0"/>
              <a:pPr/>
              <a:t>4</a:t>
            </a:fld>
            <a:endParaRPr lang="en-US"/>
          </a:p>
        </p:txBody>
      </p:sp>
    </p:spTree>
    <p:extLst>
      <p:ext uri="{BB962C8B-B14F-4D97-AF65-F5344CB8AC3E}">
        <p14:creationId xmlns:p14="http://schemas.microsoft.com/office/powerpoint/2010/main" val="3898162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Make the arrow from the data pool bidirectional (the processing unit often</a:t>
            </a:r>
            <a:r>
              <a:rPr lang="en-US" baseline="0" dirty="0"/>
              <a:t> writes back result data</a:t>
            </a:r>
            <a:r>
              <a:rPr lang="en-US" dirty="0"/>
              <a:t>)</a:t>
            </a:r>
          </a:p>
          <a:p>
            <a:r>
              <a:rPr lang="en-US" dirty="0"/>
              <a:t>SIMD and MIMD are described</a:t>
            </a:r>
            <a:r>
              <a:rPr lang="en-US" baseline="0" dirty="0"/>
              <a:t> more in the next slide.  SIMD machines are useful for image processing where every pixel in an image needs to be computed with the same instruction set. </a:t>
            </a:r>
          </a:p>
          <a:p>
            <a:r>
              <a:rPr lang="en-US" baseline="0" dirty="0"/>
              <a:t>MIMD machines are truly and fully parallel machine. Each CPU/core gets their own set of data and they compute different things on these data. The CPUs do not communicate much with each other. MIMD is useful for coarse grain parallel processing.</a:t>
            </a:r>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5</a:t>
            </a:fld>
            <a:endParaRPr lang="en-US"/>
          </a:p>
        </p:txBody>
      </p:sp>
    </p:spTree>
    <p:extLst>
      <p:ext uri="{BB962C8B-B14F-4D97-AF65-F5344CB8AC3E}">
        <p14:creationId xmlns:p14="http://schemas.microsoft.com/office/powerpoint/2010/main" val="389816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Flynn’s classification</a:t>
            </a:r>
            <a:r>
              <a:rPr lang="en-GB" baseline="0" dirty="0"/>
              <a:t> is based on the number of instruction streams and data streams.</a:t>
            </a:r>
            <a:endParaRPr lang="en-GB" dirty="0"/>
          </a:p>
          <a:p>
            <a:r>
              <a:rPr lang="en-GB" dirty="0"/>
              <a:t>Single Instruction</a:t>
            </a:r>
            <a:r>
              <a:rPr lang="en-GB" baseline="0" dirty="0"/>
              <a:t> and Single Data stream (SISD) is traditional in a single CPU </a:t>
            </a:r>
            <a:r>
              <a:rPr lang="en-GB" dirty="0"/>
              <a:t>computer with no parallelism in either the instruction or data streams. </a:t>
            </a:r>
          </a:p>
          <a:p>
            <a:endParaRPr lang="en-GB" dirty="0"/>
          </a:p>
          <a:p>
            <a:r>
              <a:rPr lang="en-GB" dirty="0"/>
              <a:t>Single Instruction and Multiple Data stream (SIMD) does</a:t>
            </a:r>
            <a:r>
              <a:rPr lang="en-GB" baseline="0" dirty="0"/>
              <a:t> parallel operations on multiple CPUs, while all the CPUs get the same instruction and each CPU gets a different set of data. SIMD is most useful for image processing type applications. If there are multiple pixels and we need to do same operation on each pixel, this can be done by using SIMD machine.</a:t>
            </a:r>
          </a:p>
          <a:p>
            <a:endParaRPr lang="en-GB" dirty="0"/>
          </a:p>
          <a:p>
            <a:r>
              <a:rPr lang="en-GB" dirty="0"/>
              <a:t>In a Multiple</a:t>
            </a:r>
            <a:r>
              <a:rPr lang="en-GB" baseline="0" dirty="0"/>
              <a:t> Instruction and Single Data stream </a:t>
            </a:r>
            <a:r>
              <a:rPr lang="en-GB" dirty="0"/>
              <a:t>(MISD) machine,</a:t>
            </a:r>
            <a:r>
              <a:rPr lang="en-GB" baseline="0" dirty="0"/>
              <a:t> m</a:t>
            </a:r>
            <a:r>
              <a:rPr lang="en-GB" dirty="0"/>
              <a:t>ultiple instructions execute on a single data stream, i.e. there are multiple CPUs. All of them get the same</a:t>
            </a:r>
            <a:r>
              <a:rPr lang="en-GB" baseline="0" dirty="0"/>
              <a:t> data set, but different instructions</a:t>
            </a:r>
            <a:r>
              <a:rPr lang="en-GB" dirty="0"/>
              <a:t>. </a:t>
            </a:r>
          </a:p>
          <a:p>
            <a:endParaRPr lang="en-GB" dirty="0">
              <a:hlinkClick r:id="rId3" tooltip="MIMD"/>
            </a:endParaRPr>
          </a:p>
          <a:p>
            <a:r>
              <a:rPr lang="en-GB" dirty="0"/>
              <a:t>In Multiple Instruction</a:t>
            </a:r>
            <a:r>
              <a:rPr lang="en-GB" baseline="0" dirty="0"/>
              <a:t> and</a:t>
            </a:r>
            <a:r>
              <a:rPr lang="en-GB" dirty="0"/>
              <a:t> Multiple Data</a:t>
            </a:r>
            <a:r>
              <a:rPr lang="en-GB" baseline="0" dirty="0"/>
              <a:t> stream machine </a:t>
            </a:r>
            <a:r>
              <a:rPr lang="en-GB" dirty="0"/>
              <a:t>(MIMD), multiple</a:t>
            </a:r>
            <a:r>
              <a:rPr lang="en-GB" baseline="0" dirty="0"/>
              <a:t> CPUs</a:t>
            </a:r>
            <a:r>
              <a:rPr lang="en-GB" dirty="0"/>
              <a:t> execute different instructions on different data. </a:t>
            </a:r>
          </a:p>
        </p:txBody>
      </p:sp>
      <p:sp>
        <p:nvSpPr>
          <p:cNvPr id="4" name="Slide Number Placeholder 3"/>
          <p:cNvSpPr>
            <a:spLocks noGrp="1"/>
          </p:cNvSpPr>
          <p:nvPr>
            <p:ph type="sldNum" sz="quarter" idx="10"/>
          </p:nvPr>
        </p:nvSpPr>
        <p:spPr/>
        <p:txBody>
          <a:bodyPr/>
          <a:lstStyle/>
          <a:p>
            <a:fld id="{579786E7-EDAB-724E-B5AE-1BDD6B8AC677}" type="slidenum">
              <a:rPr lang="en-US" smtClean="0"/>
              <a:pPr/>
              <a:t>6</a:t>
            </a:fld>
            <a:endParaRPr lang="en-US"/>
          </a:p>
        </p:txBody>
      </p:sp>
    </p:spTree>
    <p:extLst>
      <p:ext uri="{BB962C8B-B14F-4D97-AF65-F5344CB8AC3E}">
        <p14:creationId xmlns:p14="http://schemas.microsoft.com/office/powerpoint/2010/main" val="2205734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a:t>Operating systems</a:t>
            </a:r>
            <a:r>
              <a:rPr lang="en-GB" baseline="0" dirty="0"/>
              <a:t> on shared memory multiprocessors are different from operating systems on a single CPU (uniprocessor).</a:t>
            </a:r>
          </a:p>
          <a:p>
            <a:r>
              <a:rPr lang="en-GB" b="0" dirty="0"/>
              <a:t>Shared memory architecture (SMA</a:t>
            </a:r>
            <a:r>
              <a:rPr lang="en-GB" dirty="0"/>
              <a:t>) and</a:t>
            </a:r>
            <a:r>
              <a:rPr lang="en-GB" baseline="0" dirty="0"/>
              <a:t> Symmetric multiprocessing refers to multiple CPUs using a shared memory module using a common bus or other channels.</a:t>
            </a:r>
          </a:p>
          <a:p>
            <a:endParaRPr lang="en-GB" baseline="0" dirty="0"/>
          </a:p>
          <a:p>
            <a:r>
              <a:rPr lang="en-GB" dirty="0"/>
              <a:t>Shared memory architectures are</a:t>
            </a:r>
            <a:r>
              <a:rPr lang="en-GB" baseline="0" dirty="0"/>
              <a:t> further classified as:</a:t>
            </a:r>
            <a:endParaRPr lang="en-GB" dirty="0"/>
          </a:p>
          <a:p>
            <a:r>
              <a:rPr lang="en-GB" dirty="0"/>
              <a:t>Uniform</a:t>
            </a:r>
            <a:r>
              <a:rPr lang="en-GB" baseline="0" dirty="0"/>
              <a:t> memory architecture </a:t>
            </a:r>
            <a:r>
              <a:rPr lang="en-GB" dirty="0"/>
              <a:t>(UMA): all the CPUs</a:t>
            </a:r>
            <a:r>
              <a:rPr lang="en-GB" baseline="0" dirty="0"/>
              <a:t> can access the shared memory with uniform memory access time. Example: Shared bus multiprocessor system with shared memory.</a:t>
            </a:r>
            <a:endParaRPr lang="en-GB" dirty="0"/>
          </a:p>
          <a:p>
            <a:r>
              <a:rPr lang="en-GB" dirty="0"/>
              <a:t>Non Uniform memory architecture (NUMA): the shared</a:t>
            </a:r>
            <a:r>
              <a:rPr lang="en-GB" baseline="0" dirty="0"/>
              <a:t> memory may be distributed, some near to the CPU, some far away from the CPU. The </a:t>
            </a:r>
            <a:r>
              <a:rPr lang="en-GB" dirty="0"/>
              <a:t>memory access time depends on the memory location relative to the</a:t>
            </a:r>
            <a:r>
              <a:rPr lang="en-GB" baseline="0" dirty="0"/>
              <a:t> CPU.</a:t>
            </a:r>
            <a:endParaRPr lang="en-GB" dirty="0"/>
          </a:p>
          <a:p>
            <a:r>
              <a:rPr lang="en-GB" dirty="0"/>
              <a:t>Cache only memory architecture (COMA): the shared memory</a:t>
            </a:r>
            <a:r>
              <a:rPr lang="en-GB" baseline="0" dirty="0"/>
              <a:t> is near to the CPU and it is a</a:t>
            </a:r>
            <a:r>
              <a:rPr lang="en-GB" dirty="0"/>
              <a:t> cache</a:t>
            </a:r>
            <a:r>
              <a:rPr lang="en-GB" baseline="0" dirty="0"/>
              <a:t> and the cache is shared memory.</a:t>
            </a:r>
            <a:endParaRPr lang="en-GB" dirty="0"/>
          </a:p>
          <a:p>
            <a:endParaRPr lang="en-GB" dirty="0"/>
          </a:p>
          <a:p>
            <a:r>
              <a:rPr lang="en-GB" dirty="0"/>
              <a:t>The two key problems in an SMA system are:</a:t>
            </a:r>
          </a:p>
          <a:p>
            <a:r>
              <a:rPr lang="en-GB" dirty="0"/>
              <a:t>"contention" when several processors try to access the same memory location</a:t>
            </a:r>
            <a:r>
              <a:rPr lang="en-GB" baseline="0" dirty="0"/>
              <a:t> and </a:t>
            </a:r>
            <a:r>
              <a:rPr lang="en-GB" dirty="0"/>
              <a:t>lack of "coherence" in values in private</a:t>
            </a:r>
            <a:r>
              <a:rPr lang="en-GB" baseline="0" dirty="0"/>
              <a:t> </a:t>
            </a:r>
            <a:r>
              <a:rPr lang="en-GB" dirty="0"/>
              <a:t>cache</a:t>
            </a:r>
            <a:r>
              <a:rPr lang="en-GB" baseline="0" dirty="0"/>
              <a:t> and shared memory.</a:t>
            </a:r>
            <a:endParaRPr lang="en-GB" dirty="0"/>
          </a:p>
          <a:p>
            <a:endParaRPr lang="en-GB" baseline="0" dirty="0"/>
          </a:p>
          <a:p>
            <a:r>
              <a:rPr lang="en-GB" baseline="0" dirty="0"/>
              <a:t>Memory organization should be known before the scheduling can be considered. In a SMP environment, multiple processes will run on multiple CPUs. Scheduling can be handled at each CPU independently by independent OS or one OS can schedule all the processes on multiple CPUs.</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7</a:t>
            </a:fld>
            <a:endParaRPr lang="en-US"/>
          </a:p>
        </p:txBody>
      </p:sp>
    </p:spTree>
    <p:extLst>
      <p:ext uri="{BB962C8B-B14F-4D97-AF65-F5344CB8AC3E}">
        <p14:creationId xmlns:p14="http://schemas.microsoft.com/office/powerpoint/2010/main" val="2383466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Multiple processes can run concurrently on a uniprocessor with interleaved or time shared execution, or simultaneously on multiple processor systems. Resource management, for example, utilization of shared memory by multiple processes correctly without overwriting the values and writing in the correct sequence is tough, but doable with proper control.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8</a:t>
            </a:fld>
            <a:endParaRPr lang="en-US"/>
          </a:p>
        </p:txBody>
      </p:sp>
    </p:spTree>
    <p:extLst>
      <p:ext uri="{BB962C8B-B14F-4D97-AF65-F5344CB8AC3E}">
        <p14:creationId xmlns:p14="http://schemas.microsoft.com/office/powerpoint/2010/main" val="3408393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shows</a:t>
            </a:r>
            <a:r>
              <a:rPr lang="en-GB" baseline="0" dirty="0"/>
              <a:t> the problem caused by sharing a global variable. The variable 1 is incremented by both processes and the result can be 1,2 or 3 depending on the execution sequence.</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9</a:t>
            </a:fld>
            <a:endParaRPr lang="en-US"/>
          </a:p>
        </p:txBody>
      </p:sp>
    </p:spTree>
    <p:extLst>
      <p:ext uri="{BB962C8B-B14F-4D97-AF65-F5344CB8AC3E}">
        <p14:creationId xmlns:p14="http://schemas.microsoft.com/office/powerpoint/2010/main" val="810118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9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556DF-BE24-BB47-9FD2-350D67DC1C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1"/>
            <a:ext cx="12190025" cy="6858002"/>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4" name="Rectangle 3">
            <a:extLst>
              <a:ext uri="{FF2B5EF4-FFF2-40B4-BE49-F238E27FC236}">
                <a16:creationId xmlns:a16="http://schemas.microsoft.com/office/drawing/2014/main" id="{47DB56EA-EFE9-874F-97FF-66B32F665BC9}"/>
              </a:ext>
            </a:extLst>
          </p:cNvPr>
          <p:cNvSpPr>
            <a:spLocks/>
          </p:cNvSpPr>
          <p:nvPr/>
        </p:nvSpPr>
        <p:spPr>
          <a:xfrm rot="5400000">
            <a:off x="2664813" y="-2666013"/>
            <a:ext cx="6858000" cy="1219002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2" name="Picture 11">
            <a:extLst>
              <a:ext uri="{FF2B5EF4-FFF2-40B4-BE49-F238E27FC236}">
                <a16:creationId xmlns:a16="http://schemas.microsoft.com/office/drawing/2014/main" id="{FC834CFF-8E93-2347-9547-EC508DDB3038}"/>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DE2A1EC-11A7-6C45-AE97-813BACFCF8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3292D234-E25F-7F41-ABB8-C75FCF5CD524}"/>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15683264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4_Title Slide">
    <p:spTree>
      <p:nvGrpSpPr>
        <p:cNvPr id="1" name=""/>
        <p:cNvGrpSpPr/>
        <p:nvPr/>
      </p:nvGrpSpPr>
      <p:grpSpPr>
        <a:xfrm>
          <a:off x="0" y="0"/>
          <a:ext cx="0" cy="0"/>
          <a:chOff x="0" y="0"/>
          <a:chExt cx="0" cy="0"/>
        </a:xfrm>
      </p:grpSpPr>
      <p:pic>
        <p:nvPicPr>
          <p:cNvPr id="3" name="Picture 2" descr="A picture containing hydrozoan&#10;&#10;Description automatically generated">
            <a:extLst>
              <a:ext uri="{FF2B5EF4-FFF2-40B4-BE49-F238E27FC236}">
                <a16:creationId xmlns:a16="http://schemas.microsoft.com/office/drawing/2014/main" id="{74A8AC8F-8A23-E644-ABCA-8318EFE232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77"/>
            <a:ext cx="12190025" cy="6858675"/>
          </a:xfrm>
          <a:prstGeom prst="rect">
            <a:avLst/>
          </a:prstGeom>
        </p:spPr>
      </p:pic>
      <p:sp>
        <p:nvSpPr>
          <p:cNvPr id="15" name="Rectangle 14">
            <a:extLst>
              <a:ext uri="{FF2B5EF4-FFF2-40B4-BE49-F238E27FC236}">
                <a16:creationId xmlns:a16="http://schemas.microsoft.com/office/drawing/2014/main" id="{275CEC7D-A359-1740-9727-7D6F154D859C}"/>
              </a:ext>
            </a:extLst>
          </p:cNvPr>
          <p:cNvSpPr/>
          <p:nvPr/>
        </p:nvSpPr>
        <p:spPr>
          <a:xfrm>
            <a:off x="0" y="0"/>
            <a:ext cx="12188825"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sz="1799">
              <a:solidFill>
                <a:srgbClr val="FFFFFF"/>
              </a:solidFill>
            </a:endParaRPr>
          </a:p>
        </p:txBody>
      </p:sp>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3" name="Picture 22">
            <a:extLst>
              <a:ext uri="{FF2B5EF4-FFF2-40B4-BE49-F238E27FC236}">
                <a16:creationId xmlns:a16="http://schemas.microsoft.com/office/drawing/2014/main" id="{6C9308F2-C30B-4E4F-9DA5-A1A86F5F74F7}"/>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318CCECB-9B2C-4F40-93A1-3FF9264650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7" name="TextBox 20">
            <a:extLst>
              <a:ext uri="{FF2B5EF4-FFF2-40B4-BE49-F238E27FC236}">
                <a16:creationId xmlns:a16="http://schemas.microsoft.com/office/drawing/2014/main" id="{9DE32C43-10DC-6D45-AAC5-F6B8ED9985ED}"/>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56846191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6_Title Slide">
    <p:bg>
      <p:bgRef idx="1001">
        <a:schemeClr val="bg1"/>
      </p:bgRef>
    </p:bg>
    <p:spTree>
      <p:nvGrpSpPr>
        <p:cNvPr id="1" name=""/>
        <p:cNvGrpSpPr/>
        <p:nvPr/>
      </p:nvGrpSpPr>
      <p:grpSpPr>
        <a:xfrm>
          <a:off x="0" y="0"/>
          <a:ext cx="0" cy="0"/>
          <a:chOff x="0" y="0"/>
          <a:chExt cx="0" cy="0"/>
        </a:xfrm>
      </p:grpSpPr>
      <p:pic>
        <p:nvPicPr>
          <p:cNvPr id="4" name="Picture 3" descr="A picture containing outdoor, laser, light, scene&#10;&#10;Description automatically generated">
            <a:extLst>
              <a:ext uri="{FF2B5EF4-FFF2-40B4-BE49-F238E27FC236}">
                <a16:creationId xmlns:a16="http://schemas.microsoft.com/office/drawing/2014/main" id="{566CB7B2-10D4-7544-8B87-EFB12B4451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0"/>
            <a:ext cx="12190025" cy="6858000"/>
          </a:xfrm>
          <a:prstGeom prst="rect">
            <a:avLst/>
          </a:prstGeom>
        </p:spPr>
      </p:pic>
      <p:sp>
        <p:nvSpPr>
          <p:cNvPr id="2" name="Rectangle 1">
            <a:extLst>
              <a:ext uri="{FF2B5EF4-FFF2-40B4-BE49-F238E27FC236}">
                <a16:creationId xmlns:a16="http://schemas.microsoft.com/office/drawing/2014/main" id="{83D297C4-855A-9540-843B-CC587D9FD8C1}"/>
              </a:ext>
            </a:extLst>
          </p:cNvPr>
          <p:cNvSpPr/>
          <p:nvPr/>
        </p:nvSpPr>
        <p:spPr>
          <a:xfrm>
            <a:off x="0" y="-1"/>
            <a:ext cx="12188825" cy="685799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15D5131B-4C51-1F44-B7F4-6CA8B239F63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662131125"/>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7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sky, city, night&#10;&#10;Description automatically generated">
            <a:extLst>
              <a:ext uri="{FF2B5EF4-FFF2-40B4-BE49-F238E27FC236}">
                <a16:creationId xmlns:a16="http://schemas.microsoft.com/office/drawing/2014/main" id="{373ACAC4-F57F-F549-85F2-65FF12CC25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0"/>
            <a:ext cx="121900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5FB835CB-DD8C-F446-83CE-32ACFB0217A0}"/>
              </a:ext>
            </a:extLst>
          </p:cNvPr>
          <p:cNvSpPr/>
          <p:nvPr/>
        </p:nvSpPr>
        <p:spPr>
          <a:xfrm>
            <a:off x="-1200" y="0"/>
            <a:ext cx="12190025" cy="685799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E2E6ED93-C5DD-684E-B1BE-4080D175C89C}"/>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426811023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8_Title Slide">
    <p:bg>
      <p:bgRef idx="1001">
        <a:schemeClr val="bg1"/>
      </p:bgRef>
    </p:bg>
    <p:spTree>
      <p:nvGrpSpPr>
        <p:cNvPr id="1" name=""/>
        <p:cNvGrpSpPr/>
        <p:nvPr/>
      </p:nvGrpSpPr>
      <p:grpSpPr>
        <a:xfrm>
          <a:off x="0" y="0"/>
          <a:ext cx="0" cy="0"/>
          <a:chOff x="0" y="0"/>
          <a:chExt cx="0" cy="0"/>
        </a:xfrm>
      </p:grpSpPr>
      <p:pic>
        <p:nvPicPr>
          <p:cNvPr id="4" name="Picture 3" descr="A picture containing sky, outdoor&#10;&#10;Description automatically generated">
            <a:extLst>
              <a:ext uri="{FF2B5EF4-FFF2-40B4-BE49-F238E27FC236}">
                <a16:creationId xmlns:a16="http://schemas.microsoft.com/office/drawing/2014/main" id="{4782D4B3-E72D-F041-ABD0-1372C0EBFB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0"/>
            <a:ext cx="12190025" cy="6858000"/>
          </a:xfrm>
          <a:prstGeom prst="rect">
            <a:avLst/>
          </a:prstGeom>
        </p:spPr>
      </p:pic>
      <p:sp>
        <p:nvSpPr>
          <p:cNvPr id="2" name="Rectangle 1">
            <a:extLst>
              <a:ext uri="{FF2B5EF4-FFF2-40B4-BE49-F238E27FC236}">
                <a16:creationId xmlns:a16="http://schemas.microsoft.com/office/drawing/2014/main" id="{23CED656-9AD2-7747-9AF1-F75EAE25A4FC}"/>
              </a:ext>
            </a:extLst>
          </p:cNvPr>
          <p:cNvSpPr/>
          <p:nvPr/>
        </p:nvSpPr>
        <p:spPr>
          <a:xfrm>
            <a:off x="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3812FE35-0376-054E-A535-66C3377FC402}"/>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69602075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9_Title Slide">
    <p:bg>
      <p:bgRef idx="1001">
        <a:schemeClr val="bg1"/>
      </p:bgRef>
    </p:bg>
    <p:spTree>
      <p:nvGrpSpPr>
        <p:cNvPr id="1" name=""/>
        <p:cNvGrpSpPr/>
        <p:nvPr/>
      </p:nvGrpSpPr>
      <p:grpSpPr>
        <a:xfrm>
          <a:off x="0" y="0"/>
          <a:ext cx="0" cy="0"/>
          <a:chOff x="0" y="0"/>
          <a:chExt cx="0" cy="0"/>
        </a:xfrm>
      </p:grpSpPr>
      <p:pic>
        <p:nvPicPr>
          <p:cNvPr id="3" name="Picture 2" descr="A picture containing blur, light&#10;&#10;Description automatically generated">
            <a:extLst>
              <a:ext uri="{FF2B5EF4-FFF2-40B4-BE49-F238E27FC236}">
                <a16:creationId xmlns:a16="http://schemas.microsoft.com/office/drawing/2014/main" id="{2C9049B0-0B94-BD42-824D-B6D9FACBA8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1"/>
            <a:ext cx="12190025"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9" name="Rectangle 18">
            <a:extLst>
              <a:ext uri="{FF2B5EF4-FFF2-40B4-BE49-F238E27FC236}">
                <a16:creationId xmlns:a16="http://schemas.microsoft.com/office/drawing/2014/main" id="{0C9285AD-6427-0B46-A0F2-1DCB911CA9CC}"/>
              </a:ext>
            </a:extLst>
          </p:cNvPr>
          <p:cNvSpPr/>
          <p:nvPr/>
        </p:nvSpPr>
        <p:spPr>
          <a:xfrm>
            <a:off x="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BE181728-95E0-D942-934C-22837439CA1F}"/>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214214615"/>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0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F1BEC-2CAF-7649-A00C-2845946E67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1"/>
            <a:ext cx="12190025" cy="6858001"/>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39841289-60D1-7948-9778-C9FCBEABBE6A}"/>
              </a:ext>
            </a:extLst>
          </p:cNvPr>
          <p:cNvSpPr/>
          <p:nvPr/>
        </p:nvSpPr>
        <p:spPr>
          <a:xfrm>
            <a:off x="0" y="-1"/>
            <a:ext cx="12188825"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3437A559-6F71-E24B-8877-CF29E1842AA5}"/>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68820743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1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E12DA-8290-CF4B-976D-F9128AA4E4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1"/>
            <a:ext cx="121900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B9A7D91F-FDE8-064E-A3E9-D2C0020634A8}"/>
              </a:ext>
            </a:extLst>
          </p:cNvPr>
          <p:cNvSpPr/>
          <p:nvPr/>
        </p:nvSpPr>
        <p:spPr>
          <a:xfrm>
            <a:off x="-1200" y="-2"/>
            <a:ext cx="12189425" cy="6857999"/>
          </a:xfrm>
          <a:prstGeom prst="rect">
            <a:avLst/>
          </a:prstGeom>
          <a:gradFill flip="none" rotWithShape="1">
            <a:gsLst>
              <a:gs pos="0">
                <a:schemeClr val="bg1">
                  <a:alpha val="0"/>
                </a:schemeClr>
              </a:gs>
              <a:gs pos="100000">
                <a:schemeClr val="bg1">
                  <a:alpha val="43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DB13CEFF-559B-FB4C-A2FE-263C6B46C7C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4234483108"/>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2_Title Slide">
    <p:bg>
      <p:bgRef idx="1001">
        <a:schemeClr val="bg1"/>
      </p:bgRef>
    </p:bg>
    <p:spTree>
      <p:nvGrpSpPr>
        <p:cNvPr id="1" name=""/>
        <p:cNvGrpSpPr/>
        <p:nvPr/>
      </p:nvGrpSpPr>
      <p:grpSpPr>
        <a:xfrm>
          <a:off x="0" y="0"/>
          <a:ext cx="0" cy="0"/>
          <a:chOff x="0" y="0"/>
          <a:chExt cx="0" cy="0"/>
        </a:xfrm>
      </p:grpSpPr>
      <p:pic>
        <p:nvPicPr>
          <p:cNvPr id="4" name="Picture 3" descr="A picture containing invertebrate, ctenophore&#10;&#10;Description automatically generated">
            <a:extLst>
              <a:ext uri="{FF2B5EF4-FFF2-40B4-BE49-F238E27FC236}">
                <a16:creationId xmlns:a16="http://schemas.microsoft.com/office/drawing/2014/main" id="{58C025E6-8226-464D-867E-1C3F7CD526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888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BBE7B51-ECA1-FA4D-BCAA-2BAA2A4A3ED4}"/>
              </a:ext>
            </a:extLst>
          </p:cNvPr>
          <p:cNvSpPr/>
          <p:nvPr/>
        </p:nvSpPr>
        <p:spPr>
          <a:xfrm>
            <a:off x="3509202" y="2"/>
            <a:ext cx="8679622"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F4023BA9-1025-B342-8C96-782CC118DCF8}"/>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423211084"/>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23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D8F0C-28F2-8A42-9D40-7084C9FFD7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50" y="0"/>
            <a:ext cx="12209527"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426677CF-4019-3745-AE17-170FFE5A9470}"/>
              </a:ext>
            </a:extLst>
          </p:cNvPr>
          <p:cNvSpPr/>
          <p:nvPr/>
        </p:nvSpPr>
        <p:spPr>
          <a:xfrm>
            <a:off x="0" y="0"/>
            <a:ext cx="12199176"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97F8A816-849A-F64A-9212-F0A7C735F9D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77370189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24_Title Slide">
    <p:bg>
      <p:bgRef idx="1001">
        <a:schemeClr val="bg1"/>
      </p:bgRef>
    </p:bg>
    <p:spTree>
      <p:nvGrpSpPr>
        <p:cNvPr id="1" name=""/>
        <p:cNvGrpSpPr/>
        <p:nvPr/>
      </p:nvGrpSpPr>
      <p:grpSpPr>
        <a:xfrm>
          <a:off x="0" y="0"/>
          <a:ext cx="0" cy="0"/>
          <a:chOff x="0" y="0"/>
          <a:chExt cx="0" cy="0"/>
        </a:xfrm>
      </p:grpSpPr>
      <p:pic>
        <p:nvPicPr>
          <p:cNvPr id="4" name="Picture 3" descr="A picture containing circuit, electronics, night&#10;&#10;Description automatically generated">
            <a:extLst>
              <a:ext uri="{FF2B5EF4-FFF2-40B4-BE49-F238E27FC236}">
                <a16:creationId xmlns:a16="http://schemas.microsoft.com/office/drawing/2014/main" id="{0CFC14C8-0981-E345-B10D-84223FB4CE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1"/>
            <a:ext cx="12190025"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0542CAB4-5A61-4A44-9A1E-BC9746ED65BA}"/>
              </a:ext>
            </a:extLst>
          </p:cNvPr>
          <p:cNvSpPr/>
          <p:nvPr/>
        </p:nvSpPr>
        <p:spPr>
          <a:xfrm>
            <a:off x="0" y="-1"/>
            <a:ext cx="12188825" cy="685799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066775FA-2E3A-3B47-AC4A-682D27F2218D}"/>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70627424"/>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0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60B99-6BFE-2D40-895F-0F084FEC4E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1"/>
            <a:ext cx="12188152" cy="6858001"/>
          </a:xfrm>
          <a:prstGeom prst="rect">
            <a:avLst/>
          </a:prstGeom>
        </p:spPr>
      </p:pic>
      <p:sp>
        <p:nvSpPr>
          <p:cNvPr id="21" name="Rectangle 20">
            <a:extLst>
              <a:ext uri="{FF2B5EF4-FFF2-40B4-BE49-F238E27FC236}">
                <a16:creationId xmlns:a16="http://schemas.microsoft.com/office/drawing/2014/main" id="{05A56ACD-80AA-D441-B2FA-F252F126F050}"/>
              </a:ext>
            </a:extLst>
          </p:cNvPr>
          <p:cNvSpPr>
            <a:spLocks/>
          </p:cNvSpPr>
          <p:nvPr/>
        </p:nvSpPr>
        <p:spPr>
          <a:xfrm rot="5400000">
            <a:off x="2664813" y="-2666013"/>
            <a:ext cx="6858000" cy="12190025"/>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0" name="Picture 19">
            <a:extLst>
              <a:ext uri="{FF2B5EF4-FFF2-40B4-BE49-F238E27FC236}">
                <a16:creationId xmlns:a16="http://schemas.microsoft.com/office/drawing/2014/main" id="{EFB81D85-C6D9-464F-970F-8B449E6B3741}"/>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2"/>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6CAA01D4-228A-2D47-8D6D-23BE3048C2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A92CF2F3-D508-734C-A803-AEC0A192B100}"/>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70951244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25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object, blue, star, bright&#10;&#10;Description automatically generated">
            <a:extLst>
              <a:ext uri="{FF2B5EF4-FFF2-40B4-BE49-F238E27FC236}">
                <a16:creationId xmlns:a16="http://schemas.microsoft.com/office/drawing/2014/main" id="{FB37B42A-7042-E140-A580-6034CB5856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2"/>
            <a:ext cx="12190025"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6A9646DD-15B4-6F44-9224-549BD8C15001}"/>
              </a:ext>
            </a:extLst>
          </p:cNvPr>
          <p:cNvSpPr/>
          <p:nvPr/>
        </p:nvSpPr>
        <p:spPr>
          <a:xfrm>
            <a:off x="-120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F9FBE488-91F7-1942-A89D-FB17FE084C34}"/>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448499568"/>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26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EC0F4-29B3-1844-A206-E9978DDC95C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0"/>
            <a:ext cx="121900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A6BA66D4-F829-5348-B094-D86162A17157}"/>
              </a:ext>
            </a:extLst>
          </p:cNvPr>
          <p:cNvSpPr/>
          <p:nvPr/>
        </p:nvSpPr>
        <p:spPr>
          <a:xfrm>
            <a:off x="-60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BDDBD7D5-08A7-D64A-8871-2D7A78BACF86}"/>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9489536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27_Title Slide">
    <p:bg>
      <p:bgRef idx="1001">
        <a:schemeClr val="bg1"/>
      </p:bgRef>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0AFABCE9-6BC8-E741-B725-757DD8CDEF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0025" cy="6861157"/>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430656C-1B23-0749-AD6A-14502D71E9B2}"/>
              </a:ext>
            </a:extLst>
          </p:cNvPr>
          <p:cNvSpPr/>
          <p:nvPr/>
        </p:nvSpPr>
        <p:spPr>
          <a:xfrm>
            <a:off x="-600" y="2"/>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2"/>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6B5A3F7D-62C2-2F4F-A74E-62524C8DDF0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177714858"/>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0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223CC0-C7A1-BC40-9A1F-09EBC27A25E6}"/>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F51B5E8-1A64-CC4C-8297-18A3B49396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TextBox 20">
            <a:extLst>
              <a:ext uri="{FF2B5EF4-FFF2-40B4-BE49-F238E27FC236}">
                <a16:creationId xmlns:a16="http://schemas.microsoft.com/office/drawing/2014/main" id="{CF3F483E-C28F-8C43-8AF4-54DEBAF1D61F}"/>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26386812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5B06E-F6A0-3B43-AD64-568F71E24194}"/>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366692D-059F-E843-B530-FFE3E2135C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9" name="TextBox 20">
            <a:extLst>
              <a:ext uri="{FF2B5EF4-FFF2-40B4-BE49-F238E27FC236}">
                <a16:creationId xmlns:a16="http://schemas.microsoft.com/office/drawing/2014/main" id="{84D08BDA-0B34-A84B-B3A0-9DE0D5EB961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56554434"/>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353FD8-3FBF-E340-8B41-D553C61637D3}"/>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2C852A8C-3865-AA4E-82F7-750F6C6DD6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TextBox 20">
            <a:extLst>
              <a:ext uri="{FF2B5EF4-FFF2-40B4-BE49-F238E27FC236}">
                <a16:creationId xmlns:a16="http://schemas.microsoft.com/office/drawing/2014/main" id="{8F84B417-FBBD-D54C-B0DE-4D62AABBD4C4}"/>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5462492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6250"/>
            <a:ext cx="11230225"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300" y="1171112"/>
            <a:ext cx="11230225" cy="4948335"/>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2399">
                <a:solidFill>
                  <a:schemeClr val="tx2"/>
                </a:solidFill>
              </a:defRPr>
            </a:lvl1pPr>
            <a:lvl2pPr marL="672581">
              <a:lnSpc>
                <a:spcPct val="100000"/>
              </a:lnSpc>
              <a:spcAft>
                <a:spcPts val="0"/>
              </a:spcAft>
              <a:defRPr sz="1999">
                <a:solidFill>
                  <a:schemeClr val="tx2"/>
                </a:solidFill>
              </a:defRPr>
            </a:lvl2pPr>
            <a:lvl3pPr marL="946819">
              <a:lnSpc>
                <a:spcPct val="100000"/>
              </a:lnSpc>
              <a:spcAft>
                <a:spcPts val="0"/>
              </a:spcAft>
              <a:defRPr sz="1799">
                <a:solidFill>
                  <a:schemeClr val="tx2"/>
                </a:solidFill>
              </a:defRPr>
            </a:lvl3pPr>
            <a:lvl4pPr marL="1292790">
              <a:lnSpc>
                <a:spcPct val="100000"/>
              </a:lnSpc>
              <a:spcAft>
                <a:spcPts val="0"/>
              </a:spcAft>
              <a:defRPr sz="1799">
                <a:solidFill>
                  <a:schemeClr val="tx2"/>
                </a:solidFill>
              </a:defRPr>
            </a:lvl4pPr>
            <a:lvl5pPr marL="1518147">
              <a:lnSpc>
                <a:spcPct val="100000"/>
              </a:lnSpc>
              <a:spcAft>
                <a:spcPts val="0"/>
              </a:spcAft>
              <a:defRPr sz="1799">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355683480"/>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2"/>
            <a:ext cx="11230225"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300" y="1554490"/>
            <a:ext cx="11230225" cy="4553233"/>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2399">
                <a:solidFill>
                  <a:schemeClr val="tx2"/>
                </a:solidFill>
              </a:defRPr>
            </a:lvl1pPr>
            <a:lvl2pPr>
              <a:lnSpc>
                <a:spcPct val="100000"/>
              </a:lnSpc>
              <a:spcAft>
                <a:spcPts val="0"/>
              </a:spcAft>
              <a:buClr>
                <a:schemeClr val="accent1"/>
              </a:buClr>
              <a:defRPr sz="1999">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77134858"/>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p:nvCxnSpPr>
        <p:spPr>
          <a:xfrm>
            <a:off x="6094413"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300" y="991131"/>
            <a:ext cx="11230225" cy="359204"/>
          </a:xfrm>
        </p:spPr>
        <p:txBody>
          <a:bodyPr anchor="t"/>
          <a:lstStyle>
            <a:lvl1pPr marL="0" indent="0">
              <a:spcAft>
                <a:spcPts val="0"/>
              </a:spcAft>
              <a:buNone/>
              <a:defRPr sz="2399">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300" y="1620481"/>
            <a:ext cx="5344250"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463" y="2202443"/>
            <a:ext cx="5346087" cy="3933245"/>
          </a:xfrm>
        </p:spPr>
        <p:txBody>
          <a:bodyPr/>
          <a:lstStyle>
            <a:lvl1pPr marL="342797" indent="-342797" algn="just">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marL="946819">
              <a:lnSpc>
                <a:spcPct val="100000"/>
              </a:lnSpc>
              <a:spcAft>
                <a:spcPts val="0"/>
              </a:spcAft>
              <a:buClr>
                <a:schemeClr val="accent1"/>
              </a:buClr>
              <a:defRPr>
                <a:solidFill>
                  <a:srgbClr val="333E48"/>
                </a:solidFill>
              </a:defRPr>
            </a:lvl3pPr>
            <a:lvl4pPr marL="1292790" indent="-172986">
              <a:lnSpc>
                <a:spcPct val="100000"/>
              </a:lnSpc>
              <a:spcAft>
                <a:spcPts val="0"/>
              </a:spcAft>
              <a:buClr>
                <a:schemeClr val="accent1"/>
              </a:buClr>
              <a:buFont typeface="Arial" charset="0"/>
              <a:buChar char="•"/>
              <a:defRPr>
                <a:solidFill>
                  <a:srgbClr val="333E48"/>
                </a:solidFill>
              </a:defRPr>
            </a:lvl4pPr>
            <a:lvl5pPr marL="1518147">
              <a:lnSpc>
                <a:spcPct val="100000"/>
              </a:lnSpc>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39883" y="1620481"/>
            <a:ext cx="5369643"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8296" y="2202442"/>
            <a:ext cx="5371229" cy="3933246"/>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marL="946819">
              <a:lnSpc>
                <a:spcPct val="100000"/>
              </a:lnSpc>
              <a:spcAft>
                <a:spcPts val="0"/>
              </a:spcAft>
              <a:buClr>
                <a:schemeClr val="accent1"/>
              </a:buClr>
              <a:defRPr>
                <a:solidFill>
                  <a:srgbClr val="333E48"/>
                </a:solidFill>
              </a:defRPr>
            </a:lvl3pPr>
            <a:lvl4pPr marL="1292790" indent="-172986">
              <a:lnSpc>
                <a:spcPct val="100000"/>
              </a:lnSpc>
              <a:spcAft>
                <a:spcPts val="0"/>
              </a:spcAft>
              <a:buClr>
                <a:schemeClr val="accent1"/>
              </a:buClr>
              <a:buFont typeface="Arial" charset="0"/>
              <a:buChar char="•"/>
              <a:defRPr>
                <a:solidFill>
                  <a:srgbClr val="333E48"/>
                </a:solidFill>
              </a:defRPr>
            </a:lvl4pPr>
            <a:lvl5pPr marL="1518147">
              <a:lnSpc>
                <a:spcPct val="100000"/>
              </a:lnSpc>
              <a:spcAft>
                <a:spcPts val="0"/>
              </a:spcAft>
              <a:buClr>
                <a:schemeClr val="accent1"/>
              </a:buClr>
              <a:defRPr>
                <a:solidFill>
                  <a:srgbClr val="333E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088744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p:nvCxnSpPr>
        <p:spPr bwMode="auto">
          <a:xfrm>
            <a:off x="414705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p:nvCxnSpPr>
        <p:spPr bwMode="auto">
          <a:xfrm>
            <a:off x="8049703"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dirty="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301" y="2373786"/>
            <a:ext cx="3371766" cy="3685702"/>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p:ph type="body" sz="quarter" idx="16" hasCustomPrompt="1"/>
          </p:nvPr>
        </p:nvSpPr>
        <p:spPr>
          <a:xfrm>
            <a:off x="479301" y="1611050"/>
            <a:ext cx="337176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p:ph idx="17"/>
          </p:nvPr>
        </p:nvSpPr>
        <p:spPr>
          <a:xfrm>
            <a:off x="4415210" y="2373786"/>
            <a:ext cx="3358406" cy="3685702"/>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4" name="Text Placeholder 2"/>
          <p:cNvSpPr>
            <a:spLocks noGrp="1"/>
          </p:cNvSpPr>
          <p:nvPr>
            <p:ph idx="18"/>
          </p:nvPr>
        </p:nvSpPr>
        <p:spPr>
          <a:xfrm>
            <a:off x="8297952" y="2373786"/>
            <a:ext cx="3411573" cy="3685702"/>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5" name="Text Placeholder 131"/>
          <p:cNvSpPr>
            <a:spLocks noGrp="1"/>
          </p:cNvSpPr>
          <p:nvPr>
            <p:ph type="body" sz="quarter" idx="19" hasCustomPrompt="1"/>
          </p:nvPr>
        </p:nvSpPr>
        <p:spPr>
          <a:xfrm>
            <a:off x="4418846" y="1611050"/>
            <a:ext cx="3359070"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p:ph type="body" sz="quarter" idx="20" hasCustomPrompt="1"/>
          </p:nvPr>
        </p:nvSpPr>
        <p:spPr>
          <a:xfrm>
            <a:off x="8297288" y="1611050"/>
            <a:ext cx="341223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43159115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1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F1145-3FE1-6D42-AA8B-F8E06EB9FA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1" y="0"/>
            <a:ext cx="12189267"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p:nvSpPr>
        <p:spPr>
          <a:xfrm rot="16200000">
            <a:off x="6024538" y="693714"/>
            <a:ext cx="6858000" cy="5470575"/>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4" name="Picture 13">
            <a:extLst>
              <a:ext uri="{FF2B5EF4-FFF2-40B4-BE49-F238E27FC236}">
                <a16:creationId xmlns:a16="http://schemas.microsoft.com/office/drawing/2014/main" id="{8B406E79-E2B4-C342-8DB2-4D2D3C2FAA28}"/>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2"/>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E921999B-E167-3C4E-A8F5-820963AA11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70BF6488-6104-D74D-BDA7-9A5F46DE19C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02389653"/>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6958" y="2372564"/>
            <a:ext cx="3412566" cy="3686924"/>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p:nvGrpSpPr>
        <p:grpSpPr bwMode="auto">
          <a:xfrm>
            <a:off x="4147058" y="1611050"/>
            <a:ext cx="3902645"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301" y="1611050"/>
            <a:ext cx="337176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5042" y="1611050"/>
            <a:ext cx="3359070"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7288" y="1611050"/>
            <a:ext cx="341223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4713" y="2372564"/>
            <a:ext cx="3359399" cy="3686924"/>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300" y="2372564"/>
            <a:ext cx="3359399" cy="3686924"/>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58202387"/>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p:nvCxnSpPr>
        <p:spPr>
          <a:xfrm>
            <a:off x="3254156"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1"/>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301" y="1631112"/>
            <a:ext cx="2618693" cy="4440603"/>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5146" y="1631112"/>
            <a:ext cx="8294379" cy="4440603"/>
          </a:xfr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vl3pPr marL="946819">
              <a:lnSpc>
                <a:spcPct val="100000"/>
              </a:lnSpc>
              <a:spcAft>
                <a:spcPts val="0"/>
              </a:spcAft>
              <a:buClr>
                <a:schemeClr val="accent1"/>
              </a:buClr>
              <a:defRPr sz="1799">
                <a:solidFill>
                  <a:srgbClr val="333E48"/>
                </a:solidFill>
              </a:defRPr>
            </a:lvl3pPr>
            <a:lvl4pPr marL="1292790" indent="-172986">
              <a:lnSpc>
                <a:spcPct val="100000"/>
              </a:lnSpc>
              <a:spcAft>
                <a:spcPts val="0"/>
              </a:spcAft>
              <a:buClr>
                <a:schemeClr val="accent1"/>
              </a:buClr>
              <a:buFont typeface="Arial" charset="0"/>
              <a:buChar char="•"/>
              <a:defRPr sz="1799">
                <a:solidFill>
                  <a:srgbClr val="333E48"/>
                </a:solidFill>
              </a:defRPr>
            </a:lvl4pPr>
            <a:lvl5pPr marL="1518147">
              <a:lnSpc>
                <a:spcPct val="100000"/>
              </a:lnSpc>
              <a:spcAft>
                <a:spcPts val="0"/>
              </a:spcAft>
              <a:buClr>
                <a:schemeClr val="accent1"/>
              </a:buClr>
              <a:defRPr sz="1799">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332100"/>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p:nvCxnSpPr>
        <p:spPr>
          <a:xfrm>
            <a:off x="8930537" y="1629288"/>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1"/>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5284" y="1629597"/>
            <a:ext cx="2674240" cy="4443488"/>
          </a:xfr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300" y="1629288"/>
            <a:ext cx="8346490" cy="4443267"/>
          </a:xfr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vl3pPr marL="946819">
              <a:lnSpc>
                <a:spcPct val="100000"/>
              </a:lnSpc>
              <a:spcAft>
                <a:spcPts val="0"/>
              </a:spcAft>
              <a:buClr>
                <a:schemeClr val="accent1"/>
              </a:buClr>
              <a:defRPr sz="1799">
                <a:solidFill>
                  <a:srgbClr val="333E48"/>
                </a:solidFill>
              </a:defRPr>
            </a:lvl3pPr>
            <a:lvl4pPr marL="1292790" indent="-172986">
              <a:lnSpc>
                <a:spcPct val="100000"/>
              </a:lnSpc>
              <a:spcAft>
                <a:spcPts val="0"/>
              </a:spcAft>
              <a:buClr>
                <a:schemeClr val="accent1"/>
              </a:buClr>
              <a:buFont typeface="Arial" charset="0"/>
              <a:buChar char="•"/>
              <a:defRPr sz="1799">
                <a:solidFill>
                  <a:srgbClr val="333E48"/>
                </a:solidFill>
              </a:defRPr>
            </a:lvl4pPr>
            <a:lvl5pPr marL="1518147">
              <a:lnSpc>
                <a:spcPct val="100000"/>
              </a:lnSpc>
              <a:spcAft>
                <a:spcPts val="0"/>
              </a:spcAft>
              <a:buClr>
                <a:schemeClr val="accent1"/>
              </a:buClr>
              <a:defRPr sz="1799">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4231403"/>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3515" y="1618446"/>
            <a:ext cx="2605996"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3515" y="3755873"/>
            <a:ext cx="2605996"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3852" y="1618446"/>
            <a:ext cx="2645673"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3852" y="3755873"/>
            <a:ext cx="2645673"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301" y="1618445"/>
            <a:ext cx="2618693" cy="4086225"/>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377" indent="-172986">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18597" y="1618445"/>
            <a:ext cx="2605996" cy="4086225"/>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377" indent="-172986">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34470598"/>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3"/>
            <a:ext cx="11230225"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300" y="1629080"/>
            <a:ext cx="5479681" cy="4455197"/>
          </a:xfrm>
          <a:prstGeom prst="rect">
            <a:avLst/>
          </a:prstGeom>
        </p:spPr>
        <p:txBody>
          <a:bodyPr/>
          <a:lstStyle>
            <a:lvl1pPr marL="342797" indent="-342797">
              <a:lnSpc>
                <a:spcPct val="100000"/>
              </a:lnSpc>
              <a:spcAft>
                <a:spcPts val="0"/>
              </a:spcAft>
              <a:buClr>
                <a:schemeClr val="accent1"/>
              </a:buClr>
              <a:buFont typeface="Arial" charset="0"/>
              <a:buChar char="•"/>
              <a:defRPr sz="2399">
                <a:solidFill>
                  <a:srgbClr val="333E48"/>
                </a:solidFill>
              </a:defRPr>
            </a:lvl1pPr>
            <a:lvl2pPr>
              <a:lnSpc>
                <a:spcPct val="100000"/>
              </a:lnSpc>
              <a:spcBef>
                <a:spcPts val="0"/>
              </a:spcBef>
              <a:spcAft>
                <a:spcPts val="0"/>
              </a:spcAft>
              <a:buClr>
                <a:schemeClr val="accent1"/>
              </a:buClr>
              <a:defRPr sz="1999">
                <a:solidFill>
                  <a:srgbClr val="333E48"/>
                </a:solidFill>
              </a:defRPr>
            </a:lvl2pPr>
            <a:lvl3pPr>
              <a:lnSpc>
                <a:spcPct val="100000"/>
              </a:lnSpc>
              <a:spcBef>
                <a:spcPts val="0"/>
              </a:spcBef>
              <a:spcAft>
                <a:spcPts val="0"/>
              </a:spcAft>
              <a:buClr>
                <a:schemeClr val="accent1"/>
              </a:buClr>
              <a:defRPr sz="1799">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49297" y="1629080"/>
            <a:ext cx="5460229" cy="4455198"/>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715058518"/>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300" y="1259574"/>
            <a:ext cx="11230225"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2729305336"/>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019236331"/>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2_Closing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28AC5A-7EFB-CA43-8A9B-3B442C5C9A1B}"/>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p:nvSpPr>
        <p:spPr>
          <a:xfrm>
            <a:off x="10681093" y="5937251"/>
            <a:ext cx="1095090"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solidFill>
                <a:srgbClr val="FFFFFF"/>
              </a:solidFill>
              <a:ea typeface="ＭＳ Ｐゴシック" charset="0"/>
              <a:cs typeface="ＭＳ Ｐゴシック" charset="0"/>
            </a:endParaRPr>
          </a:p>
        </p:txBody>
      </p:sp>
      <p:pic>
        <p:nvPicPr>
          <p:cNvPr id="11" name="Picture 10" descr="A picture containing building, drawing&#10;&#10;Description automatically generated">
            <a:extLst>
              <a:ext uri="{FF2B5EF4-FFF2-40B4-BE49-F238E27FC236}">
                <a16:creationId xmlns:a16="http://schemas.microsoft.com/office/drawing/2014/main" id="{C1198ECC-03BB-F84C-8B27-CF6053626C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TextBox 20">
            <a:extLst>
              <a:ext uri="{FF2B5EF4-FFF2-40B4-BE49-F238E27FC236}">
                <a16:creationId xmlns:a16="http://schemas.microsoft.com/office/drawing/2014/main" id="{2EFD6F9F-6DEB-6F4D-BE5A-D3540160B34B}"/>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7" name="Rectangle 6">
            <a:extLst>
              <a:ext uri="{FF2B5EF4-FFF2-40B4-BE49-F238E27FC236}">
                <a16:creationId xmlns:a16="http://schemas.microsoft.com/office/drawing/2014/main" id="{45A82B8D-79F0-2840-A348-51E15B608C54}"/>
              </a:ext>
            </a:extLst>
          </p:cNvPr>
          <p:cNvSpPr>
            <a:spLocks noChangeArrowheads="1"/>
          </p:cNvSpPr>
          <p:nvPr/>
        </p:nvSpPr>
        <p:spPr bwMode="auto">
          <a:xfrm>
            <a:off x="6668768" y="952143"/>
            <a:ext cx="4653974"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799" dirty="0">
                <a:solidFill>
                  <a:schemeClr val="bg1"/>
                </a:solidFill>
              </a:rPr>
              <a:t>Thank You</a:t>
            </a:r>
          </a:p>
          <a:p>
            <a:pPr algn="r">
              <a:defRPr/>
            </a:pPr>
            <a:r>
              <a:rPr lang="en-US" altLang="en-US" sz="2799" dirty="0" err="1">
                <a:solidFill>
                  <a:schemeClr val="bg1"/>
                </a:solidFill>
              </a:rPr>
              <a:t>Danke</a:t>
            </a:r>
            <a:endParaRPr lang="en-US" altLang="en-US" sz="2799" dirty="0">
              <a:solidFill>
                <a:schemeClr val="bg1"/>
              </a:solidFill>
            </a:endParaRPr>
          </a:p>
          <a:p>
            <a:pPr algn="r">
              <a:defRPr/>
            </a:pPr>
            <a:r>
              <a:rPr lang="en-US" altLang="en-US" sz="2799" dirty="0">
                <a:solidFill>
                  <a:schemeClr val="bg1"/>
                </a:solidFill>
              </a:rPr>
              <a:t>Gracias</a:t>
            </a:r>
          </a:p>
          <a:p>
            <a:pPr algn="r">
              <a:defRPr/>
            </a:pPr>
            <a:r>
              <a:rPr lang="en-US" altLang="en-US" sz="2799" dirty="0" err="1">
                <a:solidFill>
                  <a:schemeClr val="bg1"/>
                </a:solidFill>
              </a:rPr>
              <a:t>谢谢</a:t>
            </a:r>
            <a:endParaRPr lang="en-US" altLang="en-US" sz="2799" dirty="0">
              <a:solidFill>
                <a:schemeClr val="bg1"/>
              </a:solidFill>
            </a:endParaRPr>
          </a:p>
          <a:p>
            <a:pPr algn="r">
              <a:defRPr/>
            </a:pPr>
            <a:r>
              <a:rPr lang="en-US" altLang="en-US" sz="2799" dirty="0" err="1">
                <a:solidFill>
                  <a:schemeClr val="bg1"/>
                </a:solidFill>
              </a:rPr>
              <a:t>ありがとう</a:t>
            </a:r>
            <a:endParaRPr lang="en-US" altLang="en-US" sz="2799" dirty="0">
              <a:solidFill>
                <a:schemeClr val="bg1"/>
              </a:solidFill>
            </a:endParaRPr>
          </a:p>
          <a:p>
            <a:pPr algn="r">
              <a:defRPr/>
            </a:pPr>
            <a:r>
              <a:rPr lang="en-US" altLang="en-US" sz="2799" dirty="0">
                <a:solidFill>
                  <a:schemeClr val="bg1"/>
                </a:solidFill>
              </a:rPr>
              <a:t>Asante</a:t>
            </a:r>
          </a:p>
          <a:p>
            <a:pPr algn="r">
              <a:defRPr/>
            </a:pPr>
            <a:r>
              <a:rPr lang="en-US" altLang="en-US" sz="2799" dirty="0">
                <a:solidFill>
                  <a:schemeClr val="bg1"/>
                </a:solidFill>
              </a:rPr>
              <a:t>Merci</a:t>
            </a:r>
          </a:p>
          <a:p>
            <a:pPr algn="r">
              <a:defRPr/>
            </a:pPr>
            <a:r>
              <a:rPr lang="en-US" altLang="en-US" sz="2799" dirty="0" err="1">
                <a:solidFill>
                  <a:schemeClr val="bg1"/>
                </a:solidFill>
              </a:rPr>
              <a:t>감사합니다</a:t>
            </a:r>
            <a:endParaRPr lang="en-US" altLang="en-US" sz="2799" dirty="0">
              <a:solidFill>
                <a:schemeClr val="bg1"/>
              </a:solidFill>
            </a:endParaRPr>
          </a:p>
          <a:p>
            <a:pPr algn="r">
              <a:defRPr/>
            </a:pPr>
            <a:r>
              <a:rPr lang="en-US" altLang="en-US" sz="2799" dirty="0" err="1">
                <a:solidFill>
                  <a:schemeClr val="bg1"/>
                </a:solidFill>
              </a:rPr>
              <a:t>धन्यवाद</a:t>
            </a:r>
            <a:endParaRPr lang="en-US" altLang="en-US" sz="2799" dirty="0">
              <a:solidFill>
                <a:schemeClr val="bg1"/>
              </a:solidFill>
            </a:endParaRPr>
          </a:p>
          <a:p>
            <a:pPr marL="0" marR="0" lvl="0" indent="0" algn="r" defTabSz="914126" rtl="0" eaLnBrk="0" fontAlgn="base" latinLnBrk="0" hangingPunct="0">
              <a:lnSpc>
                <a:spcPct val="100000"/>
              </a:lnSpc>
              <a:spcBef>
                <a:spcPct val="0"/>
              </a:spcBef>
              <a:spcAft>
                <a:spcPct val="0"/>
              </a:spcAft>
              <a:buClrTx/>
              <a:buSzTx/>
              <a:buFontTx/>
              <a:buNone/>
              <a:tabLst/>
              <a:defRPr/>
            </a:pPr>
            <a:r>
              <a:rPr lang="en-US" altLang="en-US" sz="2799" dirty="0">
                <a:solidFill>
                  <a:schemeClr val="bg1"/>
                </a:solidFill>
              </a:rPr>
              <a:t>Kiitos</a:t>
            </a:r>
          </a:p>
          <a:p>
            <a:pPr algn="r">
              <a:defRPr/>
            </a:pPr>
            <a:r>
              <a:rPr lang="ar-SA" sz="2799" kern="1200" dirty="0">
                <a:solidFill>
                  <a:schemeClr val="bg1"/>
                </a:solidFill>
                <a:latin typeface="Calibri" charset="0"/>
                <a:ea typeface="ＭＳ Ｐゴシック" charset="-128"/>
                <a:cs typeface="+mn-cs"/>
              </a:rPr>
              <a:t>شكرًا</a:t>
            </a:r>
            <a:endParaRPr lang="en-GB" sz="2799" kern="1200" dirty="0">
              <a:solidFill>
                <a:schemeClr val="bg1"/>
              </a:solidFill>
              <a:latin typeface="Calibri" charset="0"/>
              <a:ea typeface="ＭＳ Ｐゴシック" charset="-128"/>
              <a:cs typeface="+mn-cs"/>
            </a:endParaRPr>
          </a:p>
          <a:p>
            <a:pPr algn="r">
              <a:defRPr/>
            </a:pPr>
            <a:r>
              <a:rPr lang="as-IN" altLang="en-US" sz="2799" dirty="0">
                <a:solidFill>
                  <a:schemeClr val="bg1"/>
                </a:solidFill>
              </a:rPr>
              <a:t>ধন্যবাদ</a:t>
            </a:r>
            <a:br>
              <a:rPr lang="en-US" altLang="en-US" sz="2799" dirty="0">
                <a:solidFill>
                  <a:schemeClr val="bg1"/>
                </a:solidFill>
              </a:rPr>
            </a:br>
            <a:r>
              <a:rPr lang="he-IL" altLang="en-US" sz="2799" dirty="0">
                <a:solidFill>
                  <a:schemeClr val="bg1"/>
                </a:solidFill>
              </a:rPr>
              <a:t>תודה</a:t>
            </a:r>
            <a:endParaRPr lang="en-US" altLang="en-US" sz="2799" dirty="0">
              <a:solidFill>
                <a:schemeClr val="bg1"/>
              </a:solidFill>
            </a:endParaRPr>
          </a:p>
        </p:txBody>
      </p:sp>
    </p:spTree>
    <p:extLst>
      <p:ext uri="{BB962C8B-B14F-4D97-AF65-F5344CB8AC3E}">
        <p14:creationId xmlns:p14="http://schemas.microsoft.com/office/powerpoint/2010/main" val="699883698"/>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1E887-F2DD-9743-B321-E6625A63F4D3}"/>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pic>
        <p:nvPicPr>
          <p:cNvPr id="10" name="Picture 9" descr="A picture containing building, drawing&#10;&#10;Description automatically generated">
            <a:extLst>
              <a:ext uri="{FF2B5EF4-FFF2-40B4-BE49-F238E27FC236}">
                <a16:creationId xmlns:a16="http://schemas.microsoft.com/office/drawing/2014/main" id="{AF5F647F-3DD2-E04B-AC85-5BB3FF0999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9" name="TextBox 20">
            <a:extLst>
              <a:ext uri="{FF2B5EF4-FFF2-40B4-BE49-F238E27FC236}">
                <a16:creationId xmlns:a16="http://schemas.microsoft.com/office/drawing/2014/main" id="{1BE84E2F-085C-6E4E-8174-736F84DE3A17}"/>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6" name="Rectangle 5">
            <a:extLst>
              <a:ext uri="{FF2B5EF4-FFF2-40B4-BE49-F238E27FC236}">
                <a16:creationId xmlns:a16="http://schemas.microsoft.com/office/drawing/2014/main" id="{8630E328-7BED-1141-A027-0EEE09BB1F0B}"/>
              </a:ext>
            </a:extLst>
          </p:cNvPr>
          <p:cNvSpPr>
            <a:spLocks noChangeArrowheads="1"/>
          </p:cNvSpPr>
          <p:nvPr/>
        </p:nvSpPr>
        <p:spPr bwMode="auto">
          <a:xfrm>
            <a:off x="6668768" y="952143"/>
            <a:ext cx="4653974"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799" dirty="0">
                <a:solidFill>
                  <a:schemeClr val="bg1"/>
                </a:solidFill>
              </a:rPr>
              <a:t>Thank You</a:t>
            </a:r>
          </a:p>
          <a:p>
            <a:pPr algn="r">
              <a:defRPr/>
            </a:pPr>
            <a:r>
              <a:rPr lang="en-US" altLang="en-US" sz="2799" dirty="0" err="1">
                <a:solidFill>
                  <a:schemeClr val="bg1"/>
                </a:solidFill>
              </a:rPr>
              <a:t>Danke</a:t>
            </a:r>
            <a:endParaRPr lang="en-US" altLang="en-US" sz="2799" dirty="0">
              <a:solidFill>
                <a:schemeClr val="bg1"/>
              </a:solidFill>
            </a:endParaRPr>
          </a:p>
          <a:p>
            <a:pPr algn="r">
              <a:defRPr/>
            </a:pPr>
            <a:r>
              <a:rPr lang="en-US" altLang="en-US" sz="2799" dirty="0">
                <a:solidFill>
                  <a:schemeClr val="bg1"/>
                </a:solidFill>
              </a:rPr>
              <a:t>Gracias</a:t>
            </a:r>
          </a:p>
          <a:p>
            <a:pPr algn="r">
              <a:defRPr/>
            </a:pPr>
            <a:r>
              <a:rPr lang="en-US" altLang="en-US" sz="2799" dirty="0" err="1">
                <a:solidFill>
                  <a:schemeClr val="bg1"/>
                </a:solidFill>
              </a:rPr>
              <a:t>谢谢</a:t>
            </a:r>
            <a:endParaRPr lang="en-US" altLang="en-US" sz="2799" dirty="0">
              <a:solidFill>
                <a:schemeClr val="bg1"/>
              </a:solidFill>
            </a:endParaRPr>
          </a:p>
          <a:p>
            <a:pPr algn="r">
              <a:defRPr/>
            </a:pPr>
            <a:r>
              <a:rPr lang="en-US" altLang="en-US" sz="2799" dirty="0" err="1">
                <a:solidFill>
                  <a:schemeClr val="bg1"/>
                </a:solidFill>
              </a:rPr>
              <a:t>ありがとう</a:t>
            </a:r>
            <a:endParaRPr lang="en-US" altLang="en-US" sz="2799" dirty="0">
              <a:solidFill>
                <a:schemeClr val="bg1"/>
              </a:solidFill>
            </a:endParaRPr>
          </a:p>
          <a:p>
            <a:pPr algn="r">
              <a:defRPr/>
            </a:pPr>
            <a:r>
              <a:rPr lang="en-US" altLang="en-US" sz="2799" dirty="0">
                <a:solidFill>
                  <a:schemeClr val="bg1"/>
                </a:solidFill>
              </a:rPr>
              <a:t>Asante</a:t>
            </a:r>
          </a:p>
          <a:p>
            <a:pPr algn="r">
              <a:defRPr/>
            </a:pPr>
            <a:r>
              <a:rPr lang="en-US" altLang="en-US" sz="2799" dirty="0">
                <a:solidFill>
                  <a:schemeClr val="bg1"/>
                </a:solidFill>
              </a:rPr>
              <a:t>Merci</a:t>
            </a:r>
          </a:p>
          <a:p>
            <a:pPr algn="r">
              <a:defRPr/>
            </a:pPr>
            <a:r>
              <a:rPr lang="en-US" altLang="en-US" sz="2799" dirty="0" err="1">
                <a:solidFill>
                  <a:schemeClr val="bg1"/>
                </a:solidFill>
              </a:rPr>
              <a:t>감사합니다</a:t>
            </a:r>
            <a:endParaRPr lang="en-US" altLang="en-US" sz="2799" dirty="0">
              <a:solidFill>
                <a:schemeClr val="bg1"/>
              </a:solidFill>
            </a:endParaRPr>
          </a:p>
          <a:p>
            <a:pPr algn="r">
              <a:defRPr/>
            </a:pPr>
            <a:r>
              <a:rPr lang="en-US" altLang="en-US" sz="2799" dirty="0" err="1">
                <a:solidFill>
                  <a:schemeClr val="bg1"/>
                </a:solidFill>
              </a:rPr>
              <a:t>धन्यवाद</a:t>
            </a:r>
            <a:endParaRPr lang="en-US" altLang="en-US" sz="2799" dirty="0">
              <a:solidFill>
                <a:schemeClr val="bg1"/>
              </a:solidFill>
            </a:endParaRPr>
          </a:p>
          <a:p>
            <a:pPr marL="0" marR="0" lvl="0" indent="0" algn="r" defTabSz="914126" rtl="0" eaLnBrk="0" fontAlgn="base" latinLnBrk="0" hangingPunct="0">
              <a:lnSpc>
                <a:spcPct val="100000"/>
              </a:lnSpc>
              <a:spcBef>
                <a:spcPct val="0"/>
              </a:spcBef>
              <a:spcAft>
                <a:spcPct val="0"/>
              </a:spcAft>
              <a:buClrTx/>
              <a:buSzTx/>
              <a:buFontTx/>
              <a:buNone/>
              <a:tabLst/>
              <a:defRPr/>
            </a:pPr>
            <a:r>
              <a:rPr lang="en-US" altLang="en-US" sz="2799" dirty="0">
                <a:solidFill>
                  <a:schemeClr val="bg1"/>
                </a:solidFill>
              </a:rPr>
              <a:t>Kiitos</a:t>
            </a:r>
          </a:p>
          <a:p>
            <a:pPr algn="r">
              <a:defRPr/>
            </a:pPr>
            <a:r>
              <a:rPr lang="ar-SA" sz="2799" kern="1200" dirty="0">
                <a:solidFill>
                  <a:schemeClr val="bg1"/>
                </a:solidFill>
                <a:latin typeface="Calibri" charset="0"/>
                <a:ea typeface="ＭＳ Ｐゴシック" charset="-128"/>
                <a:cs typeface="+mn-cs"/>
              </a:rPr>
              <a:t>شكرًا</a:t>
            </a:r>
            <a:endParaRPr lang="en-GB" sz="2799" kern="1200" dirty="0">
              <a:solidFill>
                <a:schemeClr val="bg1"/>
              </a:solidFill>
              <a:latin typeface="Calibri" charset="0"/>
              <a:ea typeface="ＭＳ Ｐゴシック" charset="-128"/>
              <a:cs typeface="+mn-cs"/>
            </a:endParaRPr>
          </a:p>
          <a:p>
            <a:pPr algn="r">
              <a:defRPr/>
            </a:pPr>
            <a:r>
              <a:rPr lang="as-IN" altLang="en-US" sz="2799" dirty="0">
                <a:solidFill>
                  <a:schemeClr val="bg1"/>
                </a:solidFill>
              </a:rPr>
              <a:t>ধন্যবাদ</a:t>
            </a:r>
            <a:br>
              <a:rPr lang="en-US" altLang="en-US" sz="2799" dirty="0">
                <a:solidFill>
                  <a:schemeClr val="bg1"/>
                </a:solidFill>
              </a:rPr>
            </a:br>
            <a:r>
              <a:rPr lang="he-IL" altLang="en-US" sz="2799" dirty="0">
                <a:solidFill>
                  <a:schemeClr val="bg1"/>
                </a:solidFill>
              </a:rPr>
              <a:t>תודה</a:t>
            </a:r>
            <a:endParaRPr lang="en-US" altLang="en-US" sz="2799" dirty="0">
              <a:solidFill>
                <a:schemeClr val="bg1"/>
              </a:solidFill>
            </a:endParaRPr>
          </a:p>
        </p:txBody>
      </p:sp>
    </p:spTree>
    <p:extLst>
      <p:ext uri="{BB962C8B-B14F-4D97-AF65-F5344CB8AC3E}">
        <p14:creationId xmlns:p14="http://schemas.microsoft.com/office/powerpoint/2010/main" val="3935446335"/>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539DD-CEDA-3A48-A36A-6D3775392ACF}"/>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Rectangle 5"/>
          <p:cNvSpPr>
            <a:spLocks noChangeArrowheads="1"/>
          </p:cNvSpPr>
          <p:nvPr/>
        </p:nvSpPr>
        <p:spPr bwMode="auto">
          <a:xfrm>
            <a:off x="7077098" y="1087379"/>
            <a:ext cx="4232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5C774FB-6A72-C34E-AAAD-07547EC963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8" name="TextBox 20">
            <a:extLst>
              <a:ext uri="{FF2B5EF4-FFF2-40B4-BE49-F238E27FC236}">
                <a16:creationId xmlns:a16="http://schemas.microsoft.com/office/drawing/2014/main" id="{870DFC52-AE4C-654B-A714-C2006FAE0419}"/>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48354782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2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5CD4-06B7-E24D-8A2A-BE1E27E8BC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0025" cy="6858000"/>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D58F9D61-0E18-934E-80CB-8ABCE713AF08}"/>
              </a:ext>
            </a:extLst>
          </p:cNvPr>
          <p:cNvSpPr/>
          <p:nvPr/>
        </p:nvSpPr>
        <p:spPr>
          <a:xfrm>
            <a:off x="0" y="-1"/>
            <a:ext cx="12188825" cy="6857999"/>
          </a:xfrm>
          <a:prstGeom prst="rect">
            <a:avLst/>
          </a:prstGeom>
          <a:gradFill flip="none" rotWithShape="1">
            <a:gsLst>
              <a:gs pos="0">
                <a:schemeClr val="tx1">
                  <a:alpha val="0"/>
                </a:schemeClr>
              </a:gs>
              <a:gs pos="99000">
                <a:schemeClr val="tx1">
                  <a:alpha val="2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0" name="Picture 19">
            <a:extLst>
              <a:ext uri="{FF2B5EF4-FFF2-40B4-BE49-F238E27FC236}">
                <a16:creationId xmlns:a16="http://schemas.microsoft.com/office/drawing/2014/main" id="{8B5F76A5-92C3-DF4A-993D-C79C93E5316F}"/>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267C7E9E-E74C-0547-868F-423E4E2194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1652C07E-440A-CE41-9DBD-125723A40F1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660008018"/>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4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20845-44B5-8345-A55E-DF3DBAF7C289}"/>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Rectangle 5"/>
          <p:cNvSpPr>
            <a:spLocks noChangeArrowheads="1"/>
          </p:cNvSpPr>
          <p:nvPr/>
        </p:nvSpPr>
        <p:spPr bwMode="auto">
          <a:xfrm>
            <a:off x="7077098" y="1087379"/>
            <a:ext cx="4232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A3F307A-54EB-9747-ABE8-8A816CDDD8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8" name="TextBox 20">
            <a:extLst>
              <a:ext uri="{FF2B5EF4-FFF2-40B4-BE49-F238E27FC236}">
                <a16:creationId xmlns:a16="http://schemas.microsoft.com/office/drawing/2014/main" id="{EA133D04-5236-D641-B03F-0BE645CEB92A}"/>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414036114"/>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hasCustomPrompt="1"/>
          </p:nvPr>
        </p:nvSpPr>
        <p:spPr>
          <a:xfrm>
            <a:off x="900000" y="1440000"/>
            <a:ext cx="11037125" cy="1920000"/>
          </a:xfrm>
        </p:spPr>
        <p:txBody>
          <a:bodyPr lIns="0" tIns="0" rIns="0" bIns="0">
            <a:normAutofit/>
          </a:bodyPr>
          <a:lstStyle>
            <a:lvl1pPr algn="r">
              <a:defRPr sz="4800" b="0">
                <a:solidFill>
                  <a:schemeClr val="accent1"/>
                </a:solidFill>
                <a:effectLst/>
              </a:defRPr>
            </a:lvl1pPr>
          </a:lstStyle>
          <a:p>
            <a:r>
              <a:rPr kumimoji="0" lang="en-GB" dirty="0"/>
              <a:t>Click to Edit Title</a:t>
            </a:r>
            <a:endParaRPr kumimoji="0" lang="en-US" dirty="0"/>
          </a:p>
        </p:txBody>
      </p:sp>
      <p:sp>
        <p:nvSpPr>
          <p:cNvPr id="20" name="Subtitle 19"/>
          <p:cNvSpPr>
            <a:spLocks noGrp="1"/>
          </p:cNvSpPr>
          <p:nvPr>
            <p:ph type="subTitle" idx="1" hasCustomPrompt="1"/>
          </p:nvPr>
        </p:nvSpPr>
        <p:spPr>
          <a:xfrm>
            <a:off x="900000" y="3600000"/>
            <a:ext cx="11037125" cy="960000"/>
          </a:xfrm>
        </p:spPr>
        <p:txBody>
          <a:bodyPr lIns="0" tIns="0" rIns="0"/>
          <a:lstStyle>
            <a:lvl1pPr marL="36576" indent="0" algn="r">
              <a:spcBef>
                <a:spcPts val="0"/>
              </a:spcBef>
              <a:buNone/>
              <a:defRPr sz="32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dirty="0"/>
              <a:t>Click to edit subtitle</a:t>
            </a:r>
            <a:endParaRPr kumimoji="0" lang="en-US" dirty="0"/>
          </a:p>
        </p:txBody>
      </p:sp>
    </p:spTree>
    <p:extLst>
      <p:ext uri="{BB962C8B-B14F-4D97-AF65-F5344CB8AC3E}">
        <p14:creationId xmlns:p14="http://schemas.microsoft.com/office/powerpoint/2010/main" val="22603671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1 Column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81546" y="1440000"/>
            <a:ext cx="11155753" cy="4680000"/>
          </a:xfrm>
        </p:spPr>
        <p:txBody>
          <a:bodyPr/>
          <a:lstStyle>
            <a:lvl1pPr>
              <a:defRPr sz="2400"/>
            </a:lvl1pPr>
            <a:lvl2pPr>
              <a:defRPr sz="2000"/>
            </a:lvl2pPr>
            <a:lvl3pPr>
              <a:defRPr sz="2000"/>
            </a:lvl3pPr>
            <a:lvl4pPr>
              <a:defRPr sz="2000"/>
            </a:lvl4pPr>
            <a:lvl5pPr>
              <a:defRPr sz="2000"/>
            </a:lvl5pPr>
          </a:lstStyle>
          <a:p>
            <a:pPr lvl="0" eaLnBrk="1" latinLnBrk="0" hangingPunct="1"/>
            <a:r>
              <a:rPr lang="en-GB" dirty="0"/>
              <a:t>Click to edit text</a:t>
            </a:r>
          </a:p>
          <a:p>
            <a:pPr lvl="1" eaLnBrk="1" latinLnBrk="0" hangingPunct="1"/>
            <a:r>
              <a:rPr lang="en-GB" dirty="0"/>
              <a:t>Second level</a:t>
            </a:r>
          </a:p>
          <a:p>
            <a:pPr lvl="2" eaLnBrk="1" latinLnBrk="0" hangingPunct="1"/>
            <a:r>
              <a:rPr lang="en-GB" dirty="0"/>
              <a:t>Third level</a:t>
            </a:r>
          </a:p>
          <a:p>
            <a:pPr lvl="3" eaLnBrk="1" latinLnBrk="0" hangingPunct="1"/>
            <a:r>
              <a:rPr lang="en-GB" dirty="0"/>
              <a:t>Fourth level</a:t>
            </a:r>
          </a:p>
          <a:p>
            <a:pPr lvl="4" eaLnBrk="1" latinLnBrk="0" hangingPunct="1"/>
            <a:r>
              <a:rPr lang="en-GB" dirty="0"/>
              <a:t>Fifth level</a:t>
            </a:r>
            <a:endParaRPr kumimoji="0" lang="en-US" dirty="0"/>
          </a:p>
        </p:txBody>
      </p:sp>
      <p:sp>
        <p:nvSpPr>
          <p:cNvPr id="9" name="Title 8"/>
          <p:cNvSpPr>
            <a:spLocks noGrp="1"/>
          </p:cNvSpPr>
          <p:nvPr>
            <p:ph type="title" hasCustomPrompt="1"/>
          </p:nvPr>
        </p:nvSpPr>
        <p:spPr/>
        <p:txBody>
          <a:bodyPr/>
          <a:lstStyle/>
          <a:p>
            <a:r>
              <a:rPr lang="en-GB" dirty="0"/>
              <a:t>Click to Edit Title</a:t>
            </a:r>
            <a:endParaRPr lang="en-US" dirty="0"/>
          </a:p>
        </p:txBody>
      </p:sp>
      <p:sp>
        <p:nvSpPr>
          <p:cNvPr id="14" name="TextBox 13"/>
          <p:cNvSpPr txBox="1"/>
          <p:nvPr/>
        </p:nvSpPr>
        <p:spPr>
          <a:xfrm>
            <a:off x="302377" y="1197429"/>
            <a:ext cx="914400" cy="914400"/>
          </a:xfrm>
          <a:prstGeom prst="rect">
            <a:avLst/>
          </a:prstGeom>
        </p:spPr>
        <p:txBody>
          <a:bodyPr vert="horz" wrap="none" lIns="0" tIns="0" rIns="0" bIns="0" rtlCol="0" anchor="t">
            <a:normAutofit/>
          </a:bodyPr>
          <a:lstStyle/>
          <a:p>
            <a:endParaRPr lang="en-US" dirty="0"/>
          </a:p>
        </p:txBody>
      </p:sp>
    </p:spTree>
    <p:extLst>
      <p:ext uri="{BB962C8B-B14F-4D97-AF65-F5344CB8AC3E}">
        <p14:creationId xmlns:p14="http://schemas.microsoft.com/office/powerpoint/2010/main" val="1779627897"/>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ctrTitle" hasCustomPrompt="1"/>
          </p:nvPr>
        </p:nvSpPr>
        <p:spPr>
          <a:xfrm>
            <a:off x="1534990" y="2540000"/>
            <a:ext cx="9276208" cy="1479663"/>
          </a:xfrm>
        </p:spPr>
        <p:txBody>
          <a:bodyPr lIns="0" tIns="0" rIns="0" bIns="0">
            <a:noAutofit/>
          </a:bodyPr>
          <a:lstStyle>
            <a:lvl1pPr algn="l">
              <a:defRPr sz="3200" b="0" baseline="0">
                <a:solidFill>
                  <a:schemeClr val="accent1"/>
                </a:solidFill>
                <a:effectLst/>
              </a:defRPr>
            </a:lvl1pPr>
          </a:lstStyle>
          <a:p>
            <a:r>
              <a:rPr kumimoji="0" lang="en-GB" dirty="0"/>
              <a:t>Type or insert a quote into this box ensuring each line of text is as equal as possible.  There are three line to fill so please edit as required.  Character count </a:t>
            </a:r>
            <a:r>
              <a:rPr kumimoji="0" lang="en-GB" dirty="0" err="1"/>
              <a:t>approx</a:t>
            </a:r>
            <a:r>
              <a:rPr kumimoji="0" lang="en-GB" dirty="0"/>
              <a:t> 160</a:t>
            </a:r>
            <a:endParaRPr kumimoji="0" lang="en-US" dirty="0"/>
          </a:p>
        </p:txBody>
      </p:sp>
      <p:sp>
        <p:nvSpPr>
          <p:cNvPr id="12" name="TextBox 11"/>
          <p:cNvSpPr txBox="1"/>
          <p:nvPr userDrawn="1"/>
        </p:nvSpPr>
        <p:spPr>
          <a:xfrm>
            <a:off x="3358542" y="4515556"/>
            <a:ext cx="914400" cy="914400"/>
          </a:xfrm>
          <a:prstGeom prst="rect">
            <a:avLst/>
          </a:prstGeom>
        </p:spPr>
        <p:txBody>
          <a:bodyPr vert="horz" wrap="none" lIns="0" tIns="0" rIns="0" bIns="0" rtlCol="0" anchor="t">
            <a:normAutofit/>
          </a:bodyPr>
          <a:lstStyle/>
          <a:p>
            <a:endParaRPr lang="en-US" dirty="0"/>
          </a:p>
        </p:txBody>
      </p:sp>
      <p:sp>
        <p:nvSpPr>
          <p:cNvPr id="14" name="Text Placeholder 13"/>
          <p:cNvSpPr>
            <a:spLocks noGrp="1"/>
          </p:cNvSpPr>
          <p:nvPr>
            <p:ph type="body" sz="quarter" idx="11" hasCustomPrompt="1"/>
          </p:nvPr>
        </p:nvSpPr>
        <p:spPr>
          <a:xfrm>
            <a:off x="6180846" y="4524558"/>
            <a:ext cx="4710991" cy="546041"/>
          </a:xfrm>
        </p:spPr>
        <p:txBody>
          <a:bodyPr/>
          <a:lstStyle>
            <a:lvl1pPr marL="0" indent="0" algn="r">
              <a:buNone/>
              <a:defRPr sz="1200">
                <a:solidFill>
                  <a:srgbClr val="7F7F7F"/>
                </a:solidFill>
              </a:defRPr>
            </a:lvl1pPr>
            <a:lvl2pPr marL="538162" indent="0">
              <a:buNone/>
              <a:defRPr sz="1200">
                <a:solidFill>
                  <a:srgbClr val="7F7F7F"/>
                </a:solidFill>
              </a:defRPr>
            </a:lvl2pPr>
            <a:lvl3pPr marL="538162" indent="0">
              <a:buNone/>
              <a:defRPr sz="1200">
                <a:solidFill>
                  <a:srgbClr val="7F7F7F"/>
                </a:solidFill>
              </a:defRPr>
            </a:lvl3pPr>
            <a:lvl4pPr marL="538162" indent="0">
              <a:buNone/>
              <a:defRPr sz="1200">
                <a:solidFill>
                  <a:srgbClr val="7F7F7F"/>
                </a:solidFill>
              </a:defRPr>
            </a:lvl4pPr>
            <a:lvl5pPr marL="538162" indent="0">
              <a:buNone/>
              <a:defRPr sz="1200">
                <a:solidFill>
                  <a:srgbClr val="7F7F7F"/>
                </a:solidFill>
              </a:defRPr>
            </a:lvl5pPr>
          </a:lstStyle>
          <a:p>
            <a:pPr lvl="0"/>
            <a:r>
              <a:rPr lang="en-GB" dirty="0"/>
              <a:t>Type acknowledgement or source of statement</a:t>
            </a:r>
            <a:endParaRPr lang="en-US" dirty="0"/>
          </a:p>
        </p:txBody>
      </p:sp>
    </p:spTree>
    <p:extLst>
      <p:ext uri="{BB962C8B-B14F-4D97-AF65-F5344CB8AC3E}">
        <p14:creationId xmlns:p14="http://schemas.microsoft.com/office/powerpoint/2010/main" val="1432713462"/>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5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94321-DD87-0D4B-AEA1-CB80E36808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2"/>
            <a:ext cx="12190025"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p:nvSpPr>
        <p:spPr>
          <a:xfrm rot="16200000">
            <a:off x="5792332" y="461507"/>
            <a:ext cx="6862654" cy="5930332"/>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C68F4AA8-7F9E-7D41-BF94-4D811F55AC26}"/>
              </a:ext>
            </a:extLst>
          </p:cNvPr>
          <p:cNvSpPr/>
          <p:nvPr/>
        </p:nvSpPr>
        <p:spPr>
          <a:xfrm>
            <a:off x="0" y="2"/>
            <a:ext cx="12188825"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0" name="Picture 19">
            <a:extLst>
              <a:ext uri="{FF2B5EF4-FFF2-40B4-BE49-F238E27FC236}">
                <a16:creationId xmlns:a16="http://schemas.microsoft.com/office/drawing/2014/main" id="{73210143-1056-7048-ADC6-41884B602F87}"/>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8C8B782A-A9C9-CA41-A2FF-1BC8DE0346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22" name="TextBox 20">
            <a:extLst>
              <a:ext uri="{FF2B5EF4-FFF2-40B4-BE49-F238E27FC236}">
                <a16:creationId xmlns:a16="http://schemas.microsoft.com/office/drawing/2014/main" id="{FCEEB435-8B36-4144-8E92-92682FE106A7}"/>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46847054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6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AF51-EEA2-DE46-8B7D-7878323488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760" r="1770"/>
          <a:stretch/>
        </p:blipFill>
        <p:spPr>
          <a:xfrm>
            <a:off x="-600" y="1"/>
            <a:ext cx="12188825"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p:nvSpPr>
        <p:spPr>
          <a:xfrm rot="16200000">
            <a:off x="5794658" y="463835"/>
            <a:ext cx="6858000" cy="5930332"/>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8" name="Picture 17">
            <a:extLst>
              <a:ext uri="{FF2B5EF4-FFF2-40B4-BE49-F238E27FC236}">
                <a16:creationId xmlns:a16="http://schemas.microsoft.com/office/drawing/2014/main" id="{4C9E646E-904B-FE40-95AC-5DBD9EA1E95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4" name="Picture 13" descr="A picture containing building, drawing&#10;&#10;Description automatically generated">
            <a:extLst>
              <a:ext uri="{FF2B5EF4-FFF2-40B4-BE49-F238E27FC236}">
                <a16:creationId xmlns:a16="http://schemas.microsoft.com/office/drawing/2014/main" id="{B0F255FF-9877-7447-84E8-B54342514A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AEE727D9-9D95-154F-8EEF-D353686DEB98}"/>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44421988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8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6984C-0C60-D246-AE94-A2AE6368F1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0025" cy="6857998"/>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FF9BECDB-CC38-DF4D-907D-B3DFBF61DA05}"/>
              </a:ext>
            </a:extLst>
          </p:cNvPr>
          <p:cNvSpPr/>
          <p:nvPr/>
        </p:nvSpPr>
        <p:spPr>
          <a:xfrm>
            <a:off x="4497088" y="2"/>
            <a:ext cx="7691737"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0" name="Picture 19">
            <a:extLst>
              <a:ext uri="{FF2B5EF4-FFF2-40B4-BE49-F238E27FC236}">
                <a16:creationId xmlns:a16="http://schemas.microsoft.com/office/drawing/2014/main" id="{32AEACEA-CC36-0E44-8844-76898F890A76}"/>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17F1C36-0131-3143-8A0C-5B53D484B0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22" name="TextBox 20">
            <a:extLst>
              <a:ext uri="{FF2B5EF4-FFF2-40B4-BE49-F238E27FC236}">
                <a16:creationId xmlns:a16="http://schemas.microsoft.com/office/drawing/2014/main" id="{97C82C88-5520-304D-9044-627C10A67F0A}"/>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42529438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7_Section Divider slide">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B1347F1D-5F69-BB4F-AE1F-4C4F13186A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1"/>
            <a:ext cx="12190025" cy="6857998"/>
          </a:xfrm>
          <a:prstGeom prst="rect">
            <a:avLst/>
          </a:prstGeom>
        </p:spPr>
      </p:pic>
      <p:sp>
        <p:nvSpPr>
          <p:cNvPr id="5" name="Rectangle 4">
            <a:extLst>
              <a:ext uri="{FF2B5EF4-FFF2-40B4-BE49-F238E27FC236}">
                <a16:creationId xmlns:a16="http://schemas.microsoft.com/office/drawing/2014/main" id="{779C855E-7087-584A-BBB4-44CE2BD68C9E}"/>
              </a:ext>
            </a:extLst>
          </p:cNvPr>
          <p:cNvSpPr/>
          <p:nvPr/>
        </p:nvSpPr>
        <p:spPr>
          <a:xfrm rot="16200000">
            <a:off x="5170683" y="-160145"/>
            <a:ext cx="6862654" cy="7173633"/>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2" name="Picture 21">
            <a:extLst>
              <a:ext uri="{FF2B5EF4-FFF2-40B4-BE49-F238E27FC236}">
                <a16:creationId xmlns:a16="http://schemas.microsoft.com/office/drawing/2014/main" id="{9FCF4363-5E90-D047-9431-0DB690B3B27A}"/>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AF64EEF4-B1ED-2544-B548-9FFD93EA66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73FB50C7-839A-F84D-ADC0-26A88F1AF62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19290661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041E3-D124-8440-B6B0-06A51A3090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2"/>
            <a:ext cx="12190025"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5BFF0996-2F0F-5B4A-AE7F-01949B340BCF}"/>
              </a:ext>
            </a:extLst>
          </p:cNvPr>
          <p:cNvSpPr/>
          <p:nvPr/>
        </p:nvSpPr>
        <p:spPr>
          <a:xfrm>
            <a:off x="3848327" y="2"/>
            <a:ext cx="8340498" cy="6857999"/>
          </a:xfrm>
          <a:prstGeom prst="rect">
            <a:avLst/>
          </a:prstGeom>
          <a:gradFill flip="none" rotWithShape="1">
            <a:gsLst>
              <a:gs pos="0">
                <a:schemeClr val="tx1">
                  <a:alpha val="0"/>
                </a:schemeClr>
              </a:gs>
              <a:gs pos="45000">
                <a:srgbClr val="000000">
                  <a:alpha val="25000"/>
                </a:srgbClr>
              </a:gs>
              <a:gs pos="100000">
                <a:schemeClr val="tx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7" name="Picture 16">
            <a:extLst>
              <a:ext uri="{FF2B5EF4-FFF2-40B4-BE49-F238E27FC236}">
                <a16:creationId xmlns:a16="http://schemas.microsoft.com/office/drawing/2014/main" id="{86BE3C52-00EF-C04D-93F3-7480251F2708}"/>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0A33934D-C896-5B4A-B1D6-BDDDB11E03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605CEBE1-EDEA-1145-9184-E339DB2CD8E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58651764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300" y="478301"/>
            <a:ext cx="11230225"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p:nvSpPr>
        <p:spPr bwMode="auto">
          <a:xfrm>
            <a:off x="491997" y="6410643"/>
            <a:ext cx="312657"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300" y="1133061"/>
            <a:ext cx="11240160"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clock, meter&#10;&#10;Description automatically generated">
            <a:extLst>
              <a:ext uri="{FF2B5EF4-FFF2-40B4-BE49-F238E27FC236}">
                <a16:creationId xmlns:a16="http://schemas.microsoft.com/office/drawing/2014/main" id="{C88DC1F2-A377-A943-9ABE-BD7E2F2C1811}"/>
              </a:ext>
            </a:extLst>
          </p:cNvPr>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10833025" y="6384925"/>
            <a:ext cx="879675" cy="274619"/>
          </a:xfrm>
          <a:prstGeom prst="rect">
            <a:avLst/>
          </a:prstGeom>
        </p:spPr>
      </p:pic>
      <p:sp>
        <p:nvSpPr>
          <p:cNvPr id="9" name="TextBox 20">
            <a:extLst>
              <a:ext uri="{FF2B5EF4-FFF2-40B4-BE49-F238E27FC236}">
                <a16:creationId xmlns:a16="http://schemas.microsoft.com/office/drawing/2014/main" id="{27B344F3-4498-5A4F-9DA2-CB9437A25367}"/>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a:t>
            </a:r>
            <a:endParaRPr lang="en-US" altLang="en-US" sz="1000" dirty="0">
              <a:solidFill>
                <a:srgbClr val="7F7F7F"/>
              </a:solidFill>
            </a:endParaRPr>
          </a:p>
        </p:txBody>
      </p:sp>
    </p:spTree>
    <p:extLst>
      <p:ext uri="{BB962C8B-B14F-4D97-AF65-F5344CB8AC3E}">
        <p14:creationId xmlns:p14="http://schemas.microsoft.com/office/powerpoint/2010/main" val="102728309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 id="2147483757" r:id="rId28"/>
    <p:sldLayoutId id="2147483758" r:id="rId29"/>
    <p:sldLayoutId id="2147483759" r:id="rId30"/>
    <p:sldLayoutId id="2147483760" r:id="rId31"/>
    <p:sldLayoutId id="2147483761" r:id="rId32"/>
    <p:sldLayoutId id="2147483762" r:id="rId33"/>
    <p:sldLayoutId id="2147483763" r:id="rId34"/>
    <p:sldLayoutId id="2147483764" r:id="rId35"/>
    <p:sldLayoutId id="2147483765" r:id="rId36"/>
    <p:sldLayoutId id="2147483766" r:id="rId37"/>
    <p:sldLayoutId id="2147483767" r:id="rId38"/>
    <p:sldLayoutId id="2147483768" r:id="rId39"/>
    <p:sldLayoutId id="2147483769" r:id="rId40"/>
    <p:sldLayoutId id="2147483770" r:id="rId41"/>
    <p:sldLayoutId id="2147483728" r:id="rId42"/>
    <p:sldLayoutId id="2147483724" r:id="rId43"/>
    <p:sldLayoutId id="2147483725" r:id="rId44"/>
  </p:sldLayoutIdLst>
  <p:hf sldNum="0" hdr="0" ftr="0" dt="0"/>
  <p:txStyles>
    <p:titleStyle>
      <a:lvl1pPr algn="l" rtl="0" eaLnBrk="1" fontAlgn="base" hangingPunct="1">
        <a:lnSpc>
          <a:spcPct val="85000"/>
        </a:lnSpc>
        <a:spcBef>
          <a:spcPct val="0"/>
        </a:spcBef>
        <a:spcAft>
          <a:spcPct val="0"/>
        </a:spcAft>
        <a:defRPr sz="3599"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5pPr>
      <a:lvl6pPr marL="457063" algn="l" rtl="0" eaLnBrk="1" fontAlgn="base" hangingPunct="1">
        <a:lnSpc>
          <a:spcPct val="85000"/>
        </a:lnSpc>
        <a:spcBef>
          <a:spcPct val="0"/>
        </a:spcBef>
        <a:spcAft>
          <a:spcPct val="0"/>
        </a:spcAft>
        <a:defRPr sz="3599" b="1">
          <a:solidFill>
            <a:schemeClr val="accent1"/>
          </a:solidFill>
          <a:latin typeface="Calibri" charset="0"/>
        </a:defRPr>
      </a:lvl6pPr>
      <a:lvl7pPr marL="914126" algn="l" rtl="0" eaLnBrk="1" fontAlgn="base" hangingPunct="1">
        <a:lnSpc>
          <a:spcPct val="85000"/>
        </a:lnSpc>
        <a:spcBef>
          <a:spcPct val="0"/>
        </a:spcBef>
        <a:spcAft>
          <a:spcPct val="0"/>
        </a:spcAft>
        <a:defRPr sz="3599" b="1">
          <a:solidFill>
            <a:schemeClr val="accent1"/>
          </a:solidFill>
          <a:latin typeface="Calibri" charset="0"/>
        </a:defRPr>
      </a:lvl7pPr>
      <a:lvl8pPr marL="1371189" algn="l" rtl="0" eaLnBrk="1" fontAlgn="base" hangingPunct="1">
        <a:lnSpc>
          <a:spcPct val="85000"/>
        </a:lnSpc>
        <a:spcBef>
          <a:spcPct val="0"/>
        </a:spcBef>
        <a:spcAft>
          <a:spcPct val="0"/>
        </a:spcAft>
        <a:defRPr sz="3599" b="1">
          <a:solidFill>
            <a:schemeClr val="accent1"/>
          </a:solidFill>
          <a:latin typeface="Calibri" charset="0"/>
        </a:defRPr>
      </a:lvl8pPr>
      <a:lvl9pPr marL="1828251" algn="l" rtl="0" eaLnBrk="1" fontAlgn="base" hangingPunct="1">
        <a:lnSpc>
          <a:spcPct val="85000"/>
        </a:lnSpc>
        <a:spcBef>
          <a:spcPct val="0"/>
        </a:spcBef>
        <a:spcAft>
          <a:spcPct val="0"/>
        </a:spcAft>
        <a:defRPr sz="3599" b="1">
          <a:solidFill>
            <a:schemeClr val="accent1"/>
          </a:solidFill>
          <a:latin typeface="Calibri" charset="0"/>
        </a:defRPr>
      </a:lvl9pPr>
    </p:titleStyle>
    <p:bodyStyle>
      <a:lvl1pPr marL="342797" indent="-342797" algn="l" rtl="0" eaLnBrk="1" fontAlgn="base" hangingPunct="1">
        <a:lnSpc>
          <a:spcPct val="100000"/>
        </a:lnSpc>
        <a:spcBef>
          <a:spcPts val="600"/>
        </a:spcBef>
        <a:spcAft>
          <a:spcPts val="0"/>
        </a:spcAft>
        <a:buClr>
          <a:schemeClr val="accent1"/>
        </a:buClr>
        <a:buFont typeface="Arial" charset="0"/>
        <a:buChar char="•"/>
        <a:defRPr sz="2399" kern="1200">
          <a:solidFill>
            <a:srgbClr val="333E48"/>
          </a:solidFill>
          <a:latin typeface="+mn-lt"/>
          <a:ea typeface="ＭＳ Ｐゴシック" charset="0"/>
          <a:cs typeface="ＭＳ Ｐゴシック" charset="0"/>
        </a:defRPr>
      </a:lvl1pPr>
      <a:lvl2pPr marL="581169" indent="-166638" algn="l" rtl="0" eaLnBrk="1" fontAlgn="base" hangingPunct="1">
        <a:lnSpc>
          <a:spcPct val="100000"/>
        </a:lnSpc>
        <a:spcBef>
          <a:spcPts val="0"/>
        </a:spcBef>
        <a:spcAft>
          <a:spcPts val="0"/>
        </a:spcAft>
        <a:buClr>
          <a:schemeClr val="accent1"/>
        </a:buClr>
        <a:buSzPct val="80000"/>
        <a:buFont typeface="Arial" charset="0"/>
        <a:buChar char="•"/>
        <a:defRPr sz="1999" kern="1200">
          <a:solidFill>
            <a:srgbClr val="333E48"/>
          </a:solidFill>
          <a:latin typeface="+mn-lt"/>
          <a:ea typeface="ＭＳ Ｐゴシック" charset="0"/>
          <a:cs typeface="+mn-cs"/>
        </a:defRPr>
      </a:lvl2pPr>
      <a:lvl3pPr marL="855406" indent="-16663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377" indent="-172986"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6735" indent="-16822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4567" indent="-164543" algn="l" defTabSz="914126"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099" indent="-164543" algn="l" defTabSz="914126"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1630" indent="-164543" algn="l" defTabSz="914126"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162" indent="-164543" algn="l" defTabSz="914126"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19">
          <p15:clr>
            <a:srgbClr val="F26B43"/>
          </p15:clr>
        </p15:guide>
        <p15:guide id="4" orient="horz" pos="300">
          <p15:clr>
            <a:srgbClr val="F26B43"/>
          </p15:clr>
        </p15:guide>
        <p15:guide id="5" orient="horz" pos="4020">
          <p15:clr>
            <a:srgbClr val="F26B43"/>
          </p15:clr>
        </p15:guide>
        <p15:guide id="6" pos="7378">
          <p15:clr>
            <a:srgbClr val="F26B43"/>
          </p15:clr>
        </p15:guide>
        <p15:guide id="7" pos="302">
          <p15:clr>
            <a:srgbClr val="F26B43"/>
          </p15:clr>
        </p15:guide>
        <p15:guide id="8" pos="706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D4FF587-8EB6-4DAC-82AA-723495FCF204}"/>
              </a:ext>
            </a:extLst>
          </p:cNvPr>
          <p:cNvSpPr>
            <a:spLocks noGrp="1"/>
          </p:cNvSpPr>
          <p:nvPr>
            <p:ph type="body" sz="quarter" idx="12"/>
          </p:nvPr>
        </p:nvSpPr>
        <p:spPr/>
        <p:txBody>
          <a:bodyPr/>
          <a:lstStyle/>
          <a:p>
            <a:endParaRPr lang="en-GB"/>
          </a:p>
        </p:txBody>
      </p:sp>
      <p:sp>
        <p:nvSpPr>
          <p:cNvPr id="5" name="Text Placeholder 4">
            <a:extLst>
              <a:ext uri="{FF2B5EF4-FFF2-40B4-BE49-F238E27FC236}">
                <a16:creationId xmlns:a16="http://schemas.microsoft.com/office/drawing/2014/main" id="{8EBB32E6-A41A-443B-BDBB-1F9DA09EAAF0}"/>
              </a:ext>
            </a:extLst>
          </p:cNvPr>
          <p:cNvSpPr>
            <a:spLocks noGrp="1"/>
          </p:cNvSpPr>
          <p:nvPr>
            <p:ph type="body" sz="quarter" idx="13"/>
          </p:nvPr>
        </p:nvSpPr>
        <p:spPr/>
        <p:txBody>
          <a:bodyPr/>
          <a:lstStyle/>
          <a:p>
            <a:endParaRPr lang="en-GB"/>
          </a:p>
        </p:txBody>
      </p:sp>
      <p:sp>
        <p:nvSpPr>
          <p:cNvPr id="6" name="Text Placeholder 5">
            <a:extLst>
              <a:ext uri="{FF2B5EF4-FFF2-40B4-BE49-F238E27FC236}">
                <a16:creationId xmlns:a16="http://schemas.microsoft.com/office/drawing/2014/main" id="{F8E40473-DC13-414D-9462-6E1EE17CF894}"/>
              </a:ext>
            </a:extLst>
          </p:cNvPr>
          <p:cNvSpPr>
            <a:spLocks noGrp="1"/>
          </p:cNvSpPr>
          <p:nvPr>
            <p:ph type="body" sz="quarter" idx="14"/>
          </p:nvPr>
        </p:nvSpPr>
        <p:spPr/>
        <p:txBody>
          <a:bodyPr/>
          <a:lstStyle/>
          <a:p>
            <a:endParaRPr lang="en-GB"/>
          </a:p>
        </p:txBody>
      </p:sp>
      <p:sp>
        <p:nvSpPr>
          <p:cNvPr id="2" name="Title 1"/>
          <p:cNvSpPr>
            <a:spLocks noGrp="1"/>
          </p:cNvSpPr>
          <p:nvPr>
            <p:ph type="title"/>
          </p:nvPr>
        </p:nvSpPr>
        <p:spPr/>
        <p:txBody>
          <a:bodyPr/>
          <a:lstStyle/>
          <a:p>
            <a:r>
              <a:rPr lang="en-GB" dirty="0"/>
              <a:t>Concurrency</a:t>
            </a:r>
            <a:endParaRPr lang="en-US" dirty="0"/>
          </a:p>
        </p:txBody>
      </p:sp>
      <p:sp>
        <p:nvSpPr>
          <p:cNvPr id="3" name="Subtitle 2"/>
          <p:cNvSpPr>
            <a:spLocks noGrp="1"/>
          </p:cNvSpPr>
          <p:nvPr>
            <p:ph type="subTitle" idx="1"/>
          </p:nvPr>
        </p:nvSpPr>
        <p:spPr/>
        <p:txBody>
          <a:bodyPr/>
          <a:lstStyle/>
          <a:p>
            <a:r>
              <a:rPr lang="en-GB" dirty="0"/>
              <a:t>Operating System Lab-in-a-Box</a:t>
            </a:r>
            <a:endParaRPr lang="en-US" dirty="0"/>
          </a:p>
        </p:txBody>
      </p:sp>
    </p:spTree>
    <p:extLst>
      <p:ext uri="{BB962C8B-B14F-4D97-AF65-F5344CB8AC3E}">
        <p14:creationId xmlns:p14="http://schemas.microsoft.com/office/powerpoint/2010/main" val="1550112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Mutual Exclusion</a:t>
            </a:r>
            <a:endParaRPr lang="en-US" dirty="0"/>
          </a:p>
        </p:txBody>
      </p:sp>
      <p:sp>
        <p:nvSpPr>
          <p:cNvPr id="2" name="Content Placeholder 1"/>
          <p:cNvSpPr>
            <a:spLocks noGrp="1"/>
          </p:cNvSpPr>
          <p:nvPr>
            <p:ph idx="1"/>
          </p:nvPr>
        </p:nvSpPr>
        <p:spPr>
          <a:xfrm>
            <a:off x="481546" y="1439999"/>
            <a:ext cx="11155753" cy="5271885"/>
          </a:xfrm>
        </p:spPr>
        <p:txBody>
          <a:bodyPr/>
          <a:lstStyle/>
          <a:p>
            <a:r>
              <a:rPr lang="en-GB" dirty="0"/>
              <a:t>Mutually exclusive resources such as </a:t>
            </a:r>
            <a:r>
              <a:rPr lang="en-GB" i="1" dirty="0"/>
              <a:t>shared </a:t>
            </a:r>
            <a:r>
              <a:rPr lang="en-GB" dirty="0"/>
              <a:t>variables, or printers (a hardware device)</a:t>
            </a:r>
          </a:p>
          <a:p>
            <a:r>
              <a:rPr lang="en-GB" dirty="0"/>
              <a:t>Race condition – non-deterministic, depends on the execution sequence of processes</a:t>
            </a:r>
          </a:p>
          <a:p>
            <a:r>
              <a:rPr lang="en-GB" dirty="0"/>
              <a:t>Mutex controls access to </a:t>
            </a:r>
            <a:r>
              <a:rPr lang="en-GB" i="1" dirty="0"/>
              <a:t>shared</a:t>
            </a:r>
            <a:r>
              <a:rPr lang="en-GB" dirty="0"/>
              <a:t> resources, you get the expected value as if processed by a uniprocessor system</a:t>
            </a:r>
          </a:p>
          <a:p>
            <a:r>
              <a:rPr lang="en-GB" dirty="0"/>
              <a:t>Enforced to ensure only one thread of execution can have access at any time</a:t>
            </a:r>
          </a:p>
          <a:p>
            <a:r>
              <a:rPr lang="en-GB" dirty="0"/>
              <a:t>Critical Section – the code that accesses the mutually exclusive resource</a:t>
            </a:r>
          </a:p>
          <a:p>
            <a:r>
              <a:rPr lang="en-GB" dirty="0"/>
              <a:t>Requirements for good mutex:</a:t>
            </a:r>
          </a:p>
          <a:p>
            <a:pPr lvl="1"/>
            <a:r>
              <a:rPr lang="en-GB" dirty="0"/>
              <a:t>Enforced</a:t>
            </a:r>
          </a:p>
          <a:p>
            <a:pPr lvl="1"/>
            <a:r>
              <a:rPr lang="en-GB" dirty="0"/>
              <a:t>Mutual</a:t>
            </a:r>
          </a:p>
          <a:p>
            <a:pPr lvl="1"/>
            <a:r>
              <a:rPr lang="en-GB" dirty="0"/>
              <a:t>The only reason a request to a critical section is rejected/delayed is that another process is accessing already</a:t>
            </a:r>
          </a:p>
          <a:p>
            <a:pPr lvl="1"/>
            <a:r>
              <a:rPr lang="en-GB" dirty="0"/>
              <a:t>Process can only access the critical section for a finite time</a:t>
            </a:r>
          </a:p>
          <a:p>
            <a:pPr lvl="1"/>
            <a:r>
              <a:rPr lang="en-GB" dirty="0"/>
              <a:t>No </a:t>
            </a:r>
            <a:r>
              <a:rPr lang="en-GB" dirty="0">
                <a:solidFill>
                  <a:srgbClr val="FF0000"/>
                </a:solidFill>
              </a:rPr>
              <a:t>deadlock</a:t>
            </a:r>
            <a:r>
              <a:rPr lang="en-GB" dirty="0"/>
              <a:t> and </a:t>
            </a:r>
            <a:r>
              <a:rPr lang="en-GB" dirty="0">
                <a:solidFill>
                  <a:srgbClr val="FF0000"/>
                </a:solidFill>
              </a:rPr>
              <a:t>starvation</a:t>
            </a:r>
          </a:p>
          <a:p>
            <a:endParaRPr lang="en-GB" dirty="0"/>
          </a:p>
          <a:p>
            <a:endParaRPr lang="en-US" dirty="0"/>
          </a:p>
        </p:txBody>
      </p:sp>
    </p:spTree>
    <p:extLst>
      <p:ext uri="{BB962C8B-B14F-4D97-AF65-F5344CB8AC3E}">
        <p14:creationId xmlns:p14="http://schemas.microsoft.com/office/powerpoint/2010/main" val="770878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Solutions</a:t>
            </a:r>
            <a:endParaRPr lang="en-US" dirty="0"/>
          </a:p>
        </p:txBody>
      </p:sp>
      <p:sp>
        <p:nvSpPr>
          <p:cNvPr id="2" name="Content Placeholder 1"/>
          <p:cNvSpPr>
            <a:spLocks noGrp="1"/>
          </p:cNvSpPr>
          <p:nvPr>
            <p:ph idx="1"/>
          </p:nvPr>
        </p:nvSpPr>
        <p:spPr/>
        <p:txBody>
          <a:bodyPr/>
          <a:lstStyle/>
          <a:p>
            <a:r>
              <a:rPr lang="en-GB" dirty="0"/>
              <a:t>Competition for the resource(s)</a:t>
            </a:r>
          </a:p>
          <a:p>
            <a:r>
              <a:rPr lang="en-GB" dirty="0"/>
              <a:t>The operating system (or other form of intermediary) has to deal with the problem</a:t>
            </a:r>
          </a:p>
          <a:p>
            <a:endParaRPr lang="en-GB" dirty="0"/>
          </a:p>
          <a:p>
            <a:r>
              <a:rPr lang="en-GB" dirty="0"/>
              <a:t>A </a:t>
            </a:r>
            <a:r>
              <a:rPr lang="en-GB" dirty="0" err="1"/>
              <a:t>mutex</a:t>
            </a:r>
            <a:r>
              <a:rPr lang="en-GB" dirty="0"/>
              <a:t> can be implemented on both, the hardware level and the software level</a:t>
            </a:r>
          </a:p>
          <a:p>
            <a:pPr lvl="1"/>
            <a:r>
              <a:rPr lang="en-GB" dirty="0"/>
              <a:t>Hardware – when something is in the critical section, disable all possible interrupts</a:t>
            </a:r>
          </a:p>
          <a:p>
            <a:pPr lvl="1"/>
            <a:r>
              <a:rPr lang="en-GB" dirty="0"/>
              <a:t>Software – busy-waiting is the common problem, also deadlock and starvation</a:t>
            </a:r>
          </a:p>
          <a:p>
            <a:r>
              <a:rPr lang="en-GB" dirty="0"/>
              <a:t>Also OS services:</a:t>
            </a:r>
          </a:p>
          <a:p>
            <a:pPr lvl="4"/>
            <a:r>
              <a:rPr lang="en-GB" dirty="0"/>
              <a:t>Semaphores</a:t>
            </a:r>
          </a:p>
          <a:p>
            <a:pPr lvl="4"/>
            <a:r>
              <a:rPr lang="en-GB" dirty="0"/>
              <a:t>Message Passing</a:t>
            </a:r>
          </a:p>
        </p:txBody>
      </p:sp>
    </p:spTree>
    <p:extLst>
      <p:ext uri="{BB962C8B-B14F-4D97-AF65-F5344CB8AC3E}">
        <p14:creationId xmlns:p14="http://schemas.microsoft.com/office/powerpoint/2010/main" val="3247337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Hardware Mutex</a:t>
            </a:r>
            <a:endParaRPr lang="en-US" dirty="0"/>
          </a:p>
        </p:txBody>
      </p:sp>
      <p:sp>
        <p:nvSpPr>
          <p:cNvPr id="2" name="Content Placeholder 1"/>
          <p:cNvSpPr>
            <a:spLocks noGrp="1"/>
          </p:cNvSpPr>
          <p:nvPr>
            <p:ph idx="1"/>
          </p:nvPr>
        </p:nvSpPr>
        <p:spPr>
          <a:xfrm>
            <a:off x="472753" y="1000384"/>
            <a:ext cx="11155753" cy="5400415"/>
          </a:xfrm>
        </p:spPr>
        <p:txBody>
          <a:bodyPr/>
          <a:lstStyle/>
          <a:p>
            <a:r>
              <a:rPr lang="en-GB" dirty="0"/>
              <a:t>For a uniprocessor system, it is sufficient to just disable interrupts! Common technique used in embedded software</a:t>
            </a:r>
          </a:p>
          <a:p>
            <a:r>
              <a:rPr lang="en-GB" dirty="0"/>
              <a:t>What about multiprocessors? </a:t>
            </a:r>
          </a:p>
          <a:p>
            <a:pPr lvl="1"/>
            <a:r>
              <a:rPr lang="en-GB" dirty="0"/>
              <a:t>Atomic instructions – indivisible operations</a:t>
            </a:r>
          </a:p>
          <a:p>
            <a:pPr lvl="2"/>
            <a:r>
              <a:rPr lang="en-GB" dirty="0"/>
              <a:t>Read/write to memory is always atomic</a:t>
            </a:r>
          </a:p>
          <a:p>
            <a:pPr lvl="2"/>
            <a:r>
              <a:rPr lang="en-GB" dirty="0"/>
              <a:t>Based on testing the states of memory: test-and-set, compare-and-swap</a:t>
            </a:r>
          </a:p>
          <a:p>
            <a:pPr marL="538162" lvl="2" indent="0">
              <a:buNone/>
            </a:pPr>
            <a:endParaRPr lang="en-GB" dirty="0"/>
          </a:p>
          <a:p>
            <a:pPr lvl="2"/>
            <a:r>
              <a:rPr lang="en-GB" dirty="0"/>
              <a:t>Busy waiting</a:t>
            </a:r>
          </a:p>
          <a:p>
            <a:pPr lvl="2"/>
            <a:r>
              <a:rPr lang="en-GB" dirty="0"/>
              <a:t>Cannot prevent deadlock and starvation</a:t>
            </a:r>
          </a:p>
          <a:p>
            <a:pPr lvl="5"/>
            <a:r>
              <a:rPr lang="en-GB" dirty="0"/>
              <a:t>2 Locks and 2 processes</a:t>
            </a:r>
          </a:p>
          <a:p>
            <a:pPr lvl="5"/>
            <a:r>
              <a:rPr lang="en-GB" dirty="0"/>
              <a:t>More than 3 processes</a:t>
            </a:r>
          </a:p>
          <a:p>
            <a:pPr lvl="4"/>
            <a:r>
              <a:rPr lang="en-GB" dirty="0"/>
              <a:t>Hardware alone is clearly not enough</a:t>
            </a:r>
          </a:p>
          <a:p>
            <a:pPr lvl="4"/>
            <a:r>
              <a:rPr lang="en-GB" dirty="0"/>
              <a:t>Helpful and provides support for software approach</a:t>
            </a:r>
          </a:p>
        </p:txBody>
      </p:sp>
      <p:sp>
        <p:nvSpPr>
          <p:cNvPr id="4" name="TextBox 3"/>
          <p:cNvSpPr txBox="1"/>
          <p:nvPr/>
        </p:nvSpPr>
        <p:spPr>
          <a:xfrm>
            <a:off x="7605346" y="4149969"/>
            <a:ext cx="4149970" cy="1776046"/>
          </a:xfrm>
          <a:prstGeom prst="rect">
            <a:avLst/>
          </a:prstGeom>
        </p:spPr>
        <p:txBody>
          <a:bodyPr vert="horz" wrap="none" lIns="0" tIns="0" rIns="0" bIns="0" rtlCol="0" anchor="t">
            <a:noAutofit/>
          </a:bodyPr>
          <a:lstStyle/>
          <a:p>
            <a:pPr marL="80962" lvl="1"/>
            <a:r>
              <a:rPr lang="en-GB" i="1" dirty="0"/>
              <a:t>while(true){</a:t>
            </a:r>
          </a:p>
          <a:p>
            <a:pPr marL="80962" lvl="1"/>
            <a:r>
              <a:rPr lang="en-GB" i="1" dirty="0"/>
              <a:t>	while(</a:t>
            </a:r>
            <a:r>
              <a:rPr lang="en-GB" i="1" dirty="0" err="1"/>
              <a:t>compare_and_swap</a:t>
            </a:r>
            <a:r>
              <a:rPr lang="en-GB" i="1" dirty="0"/>
              <a:t>(lock,0,1)==1){</a:t>
            </a:r>
          </a:p>
          <a:p>
            <a:pPr marL="80962" lvl="1"/>
            <a:r>
              <a:rPr lang="en-GB" i="1" dirty="0"/>
              <a:t>	/* critical section*/;</a:t>
            </a:r>
          </a:p>
          <a:p>
            <a:pPr marL="80962" lvl="1"/>
            <a:r>
              <a:rPr lang="en-GB" i="1" dirty="0"/>
              <a:t>	lock=0;</a:t>
            </a:r>
          </a:p>
          <a:p>
            <a:pPr marL="80962" lvl="1"/>
            <a:r>
              <a:rPr lang="en-GB" i="1" dirty="0"/>
              <a:t>	}</a:t>
            </a:r>
          </a:p>
          <a:p>
            <a:pPr marL="80962"/>
            <a:r>
              <a:rPr lang="en-GB" i="1" dirty="0"/>
              <a:t>}</a:t>
            </a:r>
          </a:p>
        </p:txBody>
      </p:sp>
    </p:spTree>
    <p:extLst>
      <p:ext uri="{BB962C8B-B14F-4D97-AF65-F5344CB8AC3E}">
        <p14:creationId xmlns:p14="http://schemas.microsoft.com/office/powerpoint/2010/main" val="1476554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Software Mutex</a:t>
            </a:r>
            <a:endParaRPr lang="en-US" dirty="0"/>
          </a:p>
        </p:txBody>
      </p:sp>
      <p:sp>
        <p:nvSpPr>
          <p:cNvPr id="2" name="Content Placeholder 1"/>
          <p:cNvSpPr>
            <a:spLocks noGrp="1"/>
          </p:cNvSpPr>
          <p:nvPr>
            <p:ph idx="1"/>
          </p:nvPr>
        </p:nvSpPr>
        <p:spPr>
          <a:xfrm>
            <a:off x="457200" y="984738"/>
            <a:ext cx="11180099" cy="5135262"/>
          </a:xfrm>
        </p:spPr>
        <p:txBody>
          <a:bodyPr/>
          <a:lstStyle/>
          <a:p>
            <a:r>
              <a:rPr lang="en-GB" dirty="0"/>
              <a:t>How to detect the state of the resource? - flags</a:t>
            </a:r>
          </a:p>
          <a:p>
            <a:r>
              <a:rPr lang="en-GB" dirty="0"/>
              <a:t>Examine the flags before entering a critical section, if not met then wait</a:t>
            </a:r>
          </a:p>
          <a:p>
            <a:r>
              <a:rPr lang="en-GB" dirty="0"/>
              <a:t>Clear the flag before leaving</a:t>
            </a:r>
          </a:p>
          <a:p>
            <a:r>
              <a:rPr lang="en-GB" dirty="0"/>
              <a:t>The problem becomes what sort of flags to set and how to manage the flag</a:t>
            </a:r>
          </a:p>
          <a:p>
            <a:r>
              <a:rPr lang="en-GB" dirty="0"/>
              <a:t>Try yourself</a:t>
            </a:r>
          </a:p>
          <a:p>
            <a:pPr lvl="1"/>
            <a:r>
              <a:rPr lang="en-GB" dirty="0"/>
              <a:t>Without causing deadlock or starvation</a:t>
            </a:r>
          </a:p>
          <a:p>
            <a:r>
              <a:rPr lang="en-GB" dirty="0"/>
              <a:t>Needs hardware atomic instructions support</a:t>
            </a:r>
          </a:p>
          <a:p>
            <a:pPr lvl="1"/>
            <a:r>
              <a:rPr lang="en-GB" dirty="0"/>
              <a:t>Out-of-order execution</a:t>
            </a:r>
          </a:p>
          <a:p>
            <a:pPr lvl="1"/>
            <a:r>
              <a:rPr lang="en-GB" dirty="0"/>
              <a:t>Memory barrier instructions</a:t>
            </a:r>
          </a:p>
          <a:p>
            <a:pPr lvl="1"/>
            <a:endParaRPr lang="en-GB" dirty="0"/>
          </a:p>
          <a:p>
            <a:r>
              <a:rPr lang="en-GB" dirty="0"/>
              <a:t>Some well-known algorithms:</a:t>
            </a:r>
          </a:p>
          <a:p>
            <a:pPr lvl="1"/>
            <a:r>
              <a:rPr lang="en-GB" dirty="0"/>
              <a:t>Dekker’s algorithm – 1965 – First known correct solution to the mutex problem</a:t>
            </a:r>
          </a:p>
          <a:p>
            <a:pPr lvl="1"/>
            <a:r>
              <a:rPr lang="en-GB" dirty="0" err="1"/>
              <a:t>Lamport's</a:t>
            </a:r>
            <a:r>
              <a:rPr lang="en-GB" dirty="0"/>
              <a:t> bakery algorithm – 1974</a:t>
            </a:r>
          </a:p>
        </p:txBody>
      </p:sp>
    </p:spTree>
    <p:extLst>
      <p:ext uri="{BB962C8B-B14F-4D97-AF65-F5344CB8AC3E}">
        <p14:creationId xmlns:p14="http://schemas.microsoft.com/office/powerpoint/2010/main" val="1409748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Dekker’s algorithm</a:t>
            </a:r>
            <a:endParaRPr lang="en-US" dirty="0"/>
          </a:p>
        </p:txBody>
      </p:sp>
      <p:sp>
        <p:nvSpPr>
          <p:cNvPr id="2" name="Content Placeholder 1"/>
          <p:cNvSpPr>
            <a:spLocks noGrp="1"/>
          </p:cNvSpPr>
          <p:nvPr>
            <p:ph idx="1"/>
          </p:nvPr>
        </p:nvSpPr>
        <p:spPr>
          <a:xfrm>
            <a:off x="481546" y="993531"/>
            <a:ext cx="11349093" cy="5126469"/>
          </a:xfrm>
        </p:spPr>
        <p:txBody>
          <a:bodyPr numCol="2"/>
          <a:lstStyle/>
          <a:p>
            <a:pPr marL="0" indent="0">
              <a:buNone/>
            </a:pPr>
            <a:r>
              <a:rPr lang="en-GB" sz="2200" i="1" dirty="0"/>
              <a:t>begin integer c1, c2 turn;</a:t>
            </a:r>
            <a:br>
              <a:rPr lang="en-GB" sz="2200" i="1" dirty="0"/>
            </a:br>
            <a:r>
              <a:rPr lang="en-GB" sz="2200" i="1" dirty="0"/>
              <a:t>      c1:= 1; c2:= 1; turn = 1;</a:t>
            </a:r>
            <a:br>
              <a:rPr lang="en-GB" sz="2200" i="1" dirty="0"/>
            </a:br>
            <a:r>
              <a:rPr lang="en-GB" sz="2200" i="1" dirty="0"/>
              <a:t>      </a:t>
            </a:r>
            <a:r>
              <a:rPr lang="en-GB" sz="2200" i="1" dirty="0" err="1"/>
              <a:t>parbegin</a:t>
            </a:r>
            <a:br>
              <a:rPr lang="en-GB" sz="2200" i="1" dirty="0"/>
            </a:br>
            <a:r>
              <a:rPr lang="en-GB" sz="2200" i="1" dirty="0"/>
              <a:t>      process 1: begin A1: c1:= 0;</a:t>
            </a:r>
            <a:br>
              <a:rPr lang="en-GB" sz="2200" i="1" dirty="0"/>
            </a:br>
            <a:r>
              <a:rPr lang="en-GB" sz="2200" i="1" dirty="0"/>
              <a:t>                       L1: if c2 = 0 then</a:t>
            </a:r>
            <a:br>
              <a:rPr lang="en-GB" sz="2200" i="1" dirty="0"/>
            </a:br>
            <a:r>
              <a:rPr lang="en-GB" sz="2200" i="1" dirty="0"/>
              <a:t>                               begin if turn = 1 then </a:t>
            </a:r>
            <a:r>
              <a:rPr lang="en-GB" sz="2200" i="1" dirty="0" err="1"/>
              <a:t>goto</a:t>
            </a:r>
            <a:r>
              <a:rPr lang="en-GB" sz="2200" i="1" dirty="0"/>
              <a:t> L1;</a:t>
            </a:r>
            <a:br>
              <a:rPr lang="en-GB" sz="2200" i="1" dirty="0"/>
            </a:br>
            <a:r>
              <a:rPr lang="en-GB" sz="2200" i="1" dirty="0"/>
              <a:t>                                     c1:= 1;</a:t>
            </a:r>
            <a:br>
              <a:rPr lang="en-GB" sz="2200" i="1" dirty="0"/>
            </a:br>
            <a:r>
              <a:rPr lang="en-GB" sz="2200" i="1" dirty="0"/>
              <a:t>                                 B1: if turn = 2 then </a:t>
            </a:r>
            <a:r>
              <a:rPr lang="en-GB" sz="2200" i="1" dirty="0" err="1"/>
              <a:t>goto</a:t>
            </a:r>
            <a:r>
              <a:rPr lang="en-GB" sz="2200" i="1" dirty="0"/>
              <a:t> B1;</a:t>
            </a:r>
            <a:br>
              <a:rPr lang="en-GB" sz="2200" i="1" dirty="0"/>
            </a:br>
            <a:r>
              <a:rPr lang="en-GB" sz="2200" i="1" dirty="0"/>
              <a:t>                                     </a:t>
            </a:r>
            <a:r>
              <a:rPr lang="en-GB" sz="2200" i="1" dirty="0" err="1"/>
              <a:t>goto</a:t>
            </a:r>
            <a:r>
              <a:rPr lang="en-GB" sz="2200" i="1" dirty="0"/>
              <a:t> A1</a:t>
            </a:r>
            <a:br>
              <a:rPr lang="en-GB" sz="2200" i="1" dirty="0"/>
            </a:br>
            <a:r>
              <a:rPr lang="en-GB" sz="2200" i="1" dirty="0"/>
              <a:t>                               end;</a:t>
            </a:r>
            <a:br>
              <a:rPr lang="en-GB" sz="2200" i="1" dirty="0"/>
            </a:br>
            <a:r>
              <a:rPr lang="en-GB" sz="2200" i="1" dirty="0"/>
              <a:t>                           critical section 1;</a:t>
            </a:r>
            <a:br>
              <a:rPr lang="en-GB" sz="2200" i="1" dirty="0"/>
            </a:br>
            <a:r>
              <a:rPr lang="en-GB" sz="2200" i="1" dirty="0"/>
              <a:t>                           turn:= 2; c1:= 1;</a:t>
            </a:r>
            <a:br>
              <a:rPr lang="en-GB" sz="2200" i="1" dirty="0"/>
            </a:br>
            <a:r>
              <a:rPr lang="en-GB" sz="2200" i="1" dirty="0"/>
              <a:t>                           remainder of cycle 1; </a:t>
            </a:r>
            <a:r>
              <a:rPr lang="en-GB" sz="2200" i="1" dirty="0" err="1"/>
              <a:t>goto</a:t>
            </a:r>
            <a:r>
              <a:rPr lang="en-GB" sz="2200" i="1" dirty="0"/>
              <a:t> A1</a:t>
            </a:r>
            <a:br>
              <a:rPr lang="en-GB" sz="2200" i="1" dirty="0"/>
            </a:br>
            <a:r>
              <a:rPr lang="en-GB" sz="2200" i="1" dirty="0"/>
              <a:t>                 end;</a:t>
            </a:r>
            <a:br>
              <a:rPr lang="en-GB" sz="2200" i="1" dirty="0"/>
            </a:br>
            <a:r>
              <a:rPr lang="en-GB" sz="2200" i="1" dirty="0"/>
              <a:t>      </a:t>
            </a:r>
          </a:p>
          <a:p>
            <a:pPr marL="0" indent="0">
              <a:buNone/>
            </a:pPr>
            <a:r>
              <a:rPr lang="en-GB" sz="2200" i="1" dirty="0"/>
              <a:t>process 2: begin A2: c2:= 0;</a:t>
            </a:r>
            <a:br>
              <a:rPr lang="en-GB" sz="2200" i="1" dirty="0"/>
            </a:br>
            <a:r>
              <a:rPr lang="en-GB" sz="2200" i="1" dirty="0"/>
              <a:t>                       L2: if c1 = 0 then</a:t>
            </a:r>
            <a:br>
              <a:rPr lang="en-GB" sz="2200" i="1" dirty="0"/>
            </a:br>
            <a:r>
              <a:rPr lang="en-GB" sz="2200" i="1" dirty="0"/>
              <a:t>                              begin if turn = 2 then </a:t>
            </a:r>
            <a:r>
              <a:rPr lang="en-GB" sz="2200" i="1" dirty="0" err="1"/>
              <a:t>goto</a:t>
            </a:r>
            <a:r>
              <a:rPr lang="en-GB" sz="2200" i="1" dirty="0"/>
              <a:t> L2;</a:t>
            </a:r>
            <a:br>
              <a:rPr lang="en-GB" sz="2200" i="1" dirty="0"/>
            </a:br>
            <a:r>
              <a:rPr lang="en-GB" sz="2200" i="1" dirty="0"/>
              <a:t>                                    c2:= 1;</a:t>
            </a:r>
            <a:br>
              <a:rPr lang="en-GB" sz="2200" i="1" dirty="0"/>
            </a:br>
            <a:r>
              <a:rPr lang="en-GB" sz="2200" i="1" dirty="0"/>
              <a:t>                                B2: if turn = 1 then </a:t>
            </a:r>
            <a:r>
              <a:rPr lang="en-GB" sz="2200" i="1" dirty="0" err="1"/>
              <a:t>goto</a:t>
            </a:r>
            <a:r>
              <a:rPr lang="en-GB" sz="2200" i="1" dirty="0"/>
              <a:t> B2;</a:t>
            </a:r>
            <a:br>
              <a:rPr lang="en-GB" sz="2200" i="1" dirty="0"/>
            </a:br>
            <a:r>
              <a:rPr lang="en-GB" sz="2200" i="1" dirty="0"/>
              <a:t>                                    </a:t>
            </a:r>
            <a:r>
              <a:rPr lang="en-GB" sz="2200" i="1" dirty="0" err="1"/>
              <a:t>goto</a:t>
            </a:r>
            <a:r>
              <a:rPr lang="en-GB" sz="2200" i="1" dirty="0"/>
              <a:t> A2</a:t>
            </a:r>
            <a:br>
              <a:rPr lang="en-GB" sz="2200" i="1" dirty="0"/>
            </a:br>
            <a:r>
              <a:rPr lang="en-GB" sz="2200" i="1" dirty="0"/>
              <a:t>                              end;</a:t>
            </a:r>
            <a:br>
              <a:rPr lang="en-GB" sz="2200" i="1" dirty="0"/>
            </a:br>
            <a:r>
              <a:rPr lang="en-GB" sz="2200" i="1" dirty="0"/>
              <a:t>                           critical section 2;</a:t>
            </a:r>
            <a:br>
              <a:rPr lang="en-GB" sz="2200" i="1" dirty="0"/>
            </a:br>
            <a:r>
              <a:rPr lang="en-GB" sz="2200" i="1" dirty="0"/>
              <a:t>                           turn:= 1; c2:= 1;</a:t>
            </a:r>
            <a:br>
              <a:rPr lang="en-GB" sz="2200" i="1" dirty="0"/>
            </a:br>
            <a:r>
              <a:rPr lang="en-GB" sz="2200" i="1" dirty="0"/>
              <a:t>                           remainder of cycle 2; </a:t>
            </a:r>
            <a:r>
              <a:rPr lang="en-GB" sz="2200" i="1" dirty="0" err="1"/>
              <a:t>goto</a:t>
            </a:r>
            <a:r>
              <a:rPr lang="en-GB" sz="2200" i="1" dirty="0"/>
              <a:t> A2</a:t>
            </a:r>
            <a:br>
              <a:rPr lang="en-GB" sz="2200" i="1" dirty="0"/>
            </a:br>
            <a:r>
              <a:rPr lang="en-GB" sz="2200" i="1" dirty="0"/>
              <a:t>                 end</a:t>
            </a:r>
            <a:br>
              <a:rPr lang="en-GB" sz="2200" i="1" dirty="0"/>
            </a:br>
            <a:r>
              <a:rPr lang="en-GB" sz="2200" i="1" dirty="0"/>
              <a:t>      </a:t>
            </a:r>
            <a:r>
              <a:rPr lang="en-GB" sz="2200" i="1" dirty="0" err="1"/>
              <a:t>parend</a:t>
            </a:r>
            <a:br>
              <a:rPr lang="en-GB" sz="2200" i="1" dirty="0"/>
            </a:br>
            <a:r>
              <a:rPr lang="en-GB" sz="2200" i="1" dirty="0"/>
              <a:t>end .</a:t>
            </a:r>
            <a:endParaRPr lang="en-US" sz="2200" i="1" dirty="0"/>
          </a:p>
        </p:txBody>
      </p:sp>
      <p:sp>
        <p:nvSpPr>
          <p:cNvPr id="4" name="TextBox 3"/>
          <p:cNvSpPr txBox="1"/>
          <p:nvPr/>
        </p:nvSpPr>
        <p:spPr>
          <a:xfrm>
            <a:off x="754660" y="6575688"/>
            <a:ext cx="6797932" cy="249062"/>
          </a:xfrm>
          <a:prstGeom prst="rect">
            <a:avLst/>
          </a:prstGeom>
        </p:spPr>
        <p:txBody>
          <a:bodyPr vert="horz" wrap="none" lIns="0" tIns="0" rIns="0" bIns="0" rtlCol="0" anchor="t">
            <a:normAutofit/>
          </a:bodyPr>
          <a:lstStyle/>
          <a:p>
            <a:r>
              <a:rPr lang="en-US" sz="1000" dirty="0" err="1"/>
              <a:t>Dijkstra</a:t>
            </a:r>
            <a:r>
              <a:rPr lang="en-US" sz="1000" dirty="0"/>
              <a:t>, E. W. "Cooperating Sequential Processes, manuscript, 1965.“ – The original paper that introduces the Dekker’s algorithm</a:t>
            </a:r>
          </a:p>
        </p:txBody>
      </p:sp>
    </p:spTree>
    <p:extLst>
      <p:ext uri="{BB962C8B-B14F-4D97-AF65-F5344CB8AC3E}">
        <p14:creationId xmlns:p14="http://schemas.microsoft.com/office/powerpoint/2010/main" val="2793362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Semaphore</a:t>
            </a:r>
            <a:endParaRPr lang="en-US" dirty="0"/>
          </a:p>
        </p:txBody>
      </p:sp>
      <p:sp>
        <p:nvSpPr>
          <p:cNvPr id="2" name="Content Placeholder 1"/>
          <p:cNvSpPr>
            <a:spLocks noGrp="1"/>
          </p:cNvSpPr>
          <p:nvPr>
            <p:ph idx="1"/>
          </p:nvPr>
        </p:nvSpPr>
        <p:spPr>
          <a:xfrm>
            <a:off x="474785" y="1301262"/>
            <a:ext cx="11162515" cy="4818738"/>
          </a:xfrm>
        </p:spPr>
        <p:txBody>
          <a:bodyPr/>
          <a:lstStyle/>
          <a:p>
            <a:r>
              <a:rPr lang="en-GB" dirty="0"/>
              <a:t>In the same paper,  Dijkstra provided another approach that allows concurrency control over multiple identical exclusive resources – semaphore</a:t>
            </a:r>
          </a:p>
          <a:p>
            <a:r>
              <a:rPr lang="en-GB" dirty="0"/>
              <a:t>An integer variable </a:t>
            </a:r>
            <a:r>
              <a:rPr lang="en-GB" i="1" dirty="0"/>
              <a:t>s</a:t>
            </a:r>
            <a:r>
              <a:rPr lang="en-GB" dirty="0"/>
              <a:t> (or a structure) records the number of currently available resources</a:t>
            </a:r>
          </a:p>
          <a:p>
            <a:r>
              <a:rPr lang="en-GB" dirty="0"/>
              <a:t>The initial value of </a:t>
            </a:r>
            <a:r>
              <a:rPr lang="en-GB" i="1" dirty="0"/>
              <a:t>s – </a:t>
            </a:r>
            <a:r>
              <a:rPr lang="en-GB" dirty="0"/>
              <a:t>number of copies of the resource</a:t>
            </a:r>
          </a:p>
          <a:p>
            <a:endParaRPr lang="en-GB" dirty="0"/>
          </a:p>
          <a:p>
            <a:r>
              <a:rPr lang="en-GB" dirty="0"/>
              <a:t>Two operations can modify the variable</a:t>
            </a:r>
          </a:p>
          <a:p>
            <a:pPr lvl="1"/>
            <a:r>
              <a:rPr lang="en-GB" i="1" dirty="0"/>
              <a:t>wait(s)</a:t>
            </a:r>
            <a:r>
              <a:rPr lang="en-GB" dirty="0"/>
              <a:t> – originally </a:t>
            </a:r>
            <a:r>
              <a:rPr lang="en-GB" i="1" dirty="0"/>
              <a:t>P</a:t>
            </a:r>
            <a:r>
              <a:rPr lang="en-GB" dirty="0"/>
              <a:t> (</a:t>
            </a:r>
            <a:r>
              <a:rPr lang="en-GB" i="1" dirty="0" err="1"/>
              <a:t>proberen</a:t>
            </a:r>
            <a:r>
              <a:rPr lang="en-GB" dirty="0"/>
              <a:t>) by </a:t>
            </a:r>
            <a:r>
              <a:rPr lang="en-GB" dirty="0" err="1"/>
              <a:t>Dijkstra</a:t>
            </a:r>
            <a:r>
              <a:rPr lang="en-GB" dirty="0"/>
              <a:t>: request of resource, decrement </a:t>
            </a:r>
            <a:r>
              <a:rPr lang="en-GB" i="1" dirty="0"/>
              <a:t>s</a:t>
            </a:r>
            <a:r>
              <a:rPr lang="en-GB" dirty="0"/>
              <a:t> and only grant access if </a:t>
            </a:r>
            <a:r>
              <a:rPr lang="en-GB" i="1" dirty="0"/>
              <a:t>s</a:t>
            </a:r>
            <a:r>
              <a:rPr lang="en-GB" dirty="0"/>
              <a:t> is positive, otherwise blocked</a:t>
            </a:r>
          </a:p>
          <a:p>
            <a:pPr lvl="1"/>
            <a:r>
              <a:rPr lang="en-GB" i="1" dirty="0"/>
              <a:t>signal(s) </a:t>
            </a:r>
            <a:r>
              <a:rPr lang="en-GB" dirty="0"/>
              <a:t>– originally </a:t>
            </a:r>
            <a:r>
              <a:rPr lang="en-GB" i="1" dirty="0"/>
              <a:t>V</a:t>
            </a:r>
            <a:r>
              <a:rPr lang="en-GB" dirty="0"/>
              <a:t> (</a:t>
            </a:r>
            <a:r>
              <a:rPr lang="en-GB" i="1" dirty="0" err="1"/>
              <a:t>verhogen</a:t>
            </a:r>
            <a:r>
              <a:rPr lang="en-GB" dirty="0"/>
              <a:t>) by </a:t>
            </a:r>
            <a:r>
              <a:rPr lang="en-GB" dirty="0" err="1"/>
              <a:t>Dijkstra</a:t>
            </a:r>
            <a:r>
              <a:rPr lang="en-GB" dirty="0"/>
              <a:t>: release of resource, increment </a:t>
            </a:r>
            <a:r>
              <a:rPr lang="en-GB" i="1" dirty="0"/>
              <a:t>s</a:t>
            </a:r>
            <a:r>
              <a:rPr lang="en-GB" dirty="0"/>
              <a:t> and dispatch the next blocked process</a:t>
            </a:r>
          </a:p>
          <a:p>
            <a:pPr lvl="1"/>
            <a:endParaRPr lang="en-GB" i="1" dirty="0"/>
          </a:p>
        </p:txBody>
      </p:sp>
    </p:spTree>
    <p:extLst>
      <p:ext uri="{BB962C8B-B14F-4D97-AF65-F5344CB8AC3E}">
        <p14:creationId xmlns:p14="http://schemas.microsoft.com/office/powerpoint/2010/main" val="2266072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An Example</a:t>
            </a:r>
            <a:endParaRPr lang="en-US" dirty="0"/>
          </a:p>
        </p:txBody>
      </p:sp>
      <p:sp>
        <p:nvSpPr>
          <p:cNvPr id="2" name="Content Placeholder 1"/>
          <p:cNvSpPr>
            <a:spLocks noGrp="1"/>
          </p:cNvSpPr>
          <p:nvPr>
            <p:ph idx="1"/>
          </p:nvPr>
        </p:nvSpPr>
        <p:spPr>
          <a:xfrm>
            <a:off x="472754" y="1061930"/>
            <a:ext cx="11155753" cy="5330077"/>
          </a:xfrm>
        </p:spPr>
        <p:txBody>
          <a:bodyPr/>
          <a:lstStyle/>
          <a:p>
            <a:r>
              <a:rPr lang="en-GB" dirty="0"/>
              <a:t>Three public bikes are provided to students</a:t>
            </a:r>
          </a:p>
          <a:p>
            <a:pPr lvl="1"/>
            <a:r>
              <a:rPr lang="en-GB" dirty="0"/>
              <a:t>You need to ask for a key at the front desk</a:t>
            </a:r>
          </a:p>
          <a:p>
            <a:pPr lvl="1"/>
            <a:r>
              <a:rPr lang="en-GB" dirty="0"/>
              <a:t>After use, return the key and bike</a:t>
            </a:r>
          </a:p>
          <a:p>
            <a:r>
              <a:rPr lang="en-GB" dirty="0"/>
              <a:t>Can the front desk use a semaphore to manage the bikes?</a:t>
            </a:r>
          </a:p>
          <a:p>
            <a:pPr marL="538162" lvl="1" indent="0">
              <a:buNone/>
            </a:pPr>
            <a:r>
              <a:rPr lang="en-GB" sz="1800" i="1" dirty="0" err="1"/>
              <a:t>int</a:t>
            </a:r>
            <a:r>
              <a:rPr lang="en-GB" sz="1800" i="1" dirty="0"/>
              <a:t> key =3;</a:t>
            </a:r>
          </a:p>
          <a:p>
            <a:pPr marL="538162" lvl="1" indent="0">
              <a:buNone/>
            </a:pPr>
            <a:r>
              <a:rPr lang="en-GB" sz="1800" i="1" dirty="0"/>
              <a:t>……</a:t>
            </a:r>
          </a:p>
          <a:p>
            <a:pPr marL="538162" lvl="1" indent="0">
              <a:buNone/>
            </a:pPr>
            <a:r>
              <a:rPr lang="en-GB" sz="1800" i="1" dirty="0"/>
              <a:t>void student(){</a:t>
            </a:r>
          </a:p>
          <a:p>
            <a:pPr marL="538162" lvl="1" indent="0">
              <a:buNone/>
            </a:pPr>
            <a:r>
              <a:rPr lang="en-GB" sz="1800" i="1" dirty="0"/>
              <a:t>	wait(key);</a:t>
            </a:r>
          </a:p>
          <a:p>
            <a:pPr marL="538162" lvl="1" indent="0">
              <a:buNone/>
            </a:pPr>
            <a:r>
              <a:rPr lang="en-GB" sz="1800" i="1" dirty="0"/>
              <a:t>	/*critical section*/</a:t>
            </a:r>
          </a:p>
          <a:p>
            <a:pPr marL="538162" lvl="1" indent="0">
              <a:buNone/>
            </a:pPr>
            <a:r>
              <a:rPr lang="en-GB" sz="1800" i="1" dirty="0"/>
              <a:t>	signal(key);</a:t>
            </a:r>
          </a:p>
          <a:p>
            <a:pPr marL="538162" lvl="1" indent="0">
              <a:buNone/>
            </a:pPr>
            <a:r>
              <a:rPr lang="en-GB" sz="1800" i="1" dirty="0"/>
              <a:t>}</a:t>
            </a:r>
          </a:p>
          <a:p>
            <a:r>
              <a:rPr lang="en-GB" dirty="0"/>
              <a:t>Correct?</a:t>
            </a:r>
          </a:p>
          <a:p>
            <a:pPr lvl="1"/>
            <a:r>
              <a:rPr lang="en-GB" dirty="0"/>
              <a:t>Are the keys/bikes identical? </a:t>
            </a:r>
          </a:p>
          <a:p>
            <a:pPr lvl="1"/>
            <a:r>
              <a:rPr lang="en-GB" dirty="0"/>
              <a:t>Yes, then correct</a:t>
            </a:r>
          </a:p>
          <a:p>
            <a:pPr lvl="1"/>
            <a:r>
              <a:rPr lang="en-GB" dirty="0"/>
              <a:t>What if they’re not? Use mutex instead</a:t>
            </a:r>
          </a:p>
          <a:p>
            <a:pPr marL="538162" lvl="1" indent="0">
              <a:buNone/>
            </a:pPr>
            <a:endParaRPr lang="en-US" dirty="0"/>
          </a:p>
        </p:txBody>
      </p:sp>
    </p:spTree>
    <p:extLst>
      <p:ext uri="{BB962C8B-B14F-4D97-AF65-F5344CB8AC3E}">
        <p14:creationId xmlns:p14="http://schemas.microsoft.com/office/powerpoint/2010/main" val="677945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Semaphore</a:t>
            </a:r>
            <a:endParaRPr lang="en-US" dirty="0"/>
          </a:p>
        </p:txBody>
      </p:sp>
      <p:sp>
        <p:nvSpPr>
          <p:cNvPr id="2" name="Content Placeholder 1"/>
          <p:cNvSpPr>
            <a:spLocks noGrp="1"/>
          </p:cNvSpPr>
          <p:nvPr>
            <p:ph idx="1"/>
          </p:nvPr>
        </p:nvSpPr>
        <p:spPr/>
        <p:txBody>
          <a:bodyPr/>
          <a:lstStyle/>
          <a:p>
            <a:r>
              <a:rPr lang="en-GB" dirty="0"/>
              <a:t>Semaphore does not keep track of the order of access – effectively treating all resources identically</a:t>
            </a:r>
          </a:p>
          <a:p>
            <a:r>
              <a:rPr lang="en-GB" dirty="0"/>
              <a:t>How do we schedule the blocked processes?</a:t>
            </a:r>
          </a:p>
          <a:p>
            <a:pPr lvl="1"/>
            <a:r>
              <a:rPr lang="en-GB" dirty="0"/>
              <a:t>Strong semaphore: FCFS queue - </a:t>
            </a:r>
            <a:r>
              <a:rPr lang="en-GB" dirty="0" err="1"/>
              <a:t>Dijkstra</a:t>
            </a:r>
            <a:endParaRPr lang="en-GB" dirty="0"/>
          </a:p>
          <a:p>
            <a:pPr lvl="1"/>
            <a:r>
              <a:rPr lang="en-GB" dirty="0"/>
              <a:t>Weak semaphore: randomly decide the next waiting process – starvation!</a:t>
            </a:r>
          </a:p>
          <a:p>
            <a:r>
              <a:rPr lang="en-GB" dirty="0"/>
              <a:t>Binary semaphore:</a:t>
            </a:r>
            <a:r>
              <a:rPr lang="en-US" dirty="0"/>
              <a:t> </a:t>
            </a:r>
            <a:r>
              <a:rPr lang="en-US" i="1" dirty="0"/>
              <a:t>s</a:t>
            </a:r>
            <a:r>
              <a:rPr lang="en-US" dirty="0"/>
              <a:t> ∈ {0,1} </a:t>
            </a:r>
            <a:r>
              <a:rPr lang="en-GB" dirty="0"/>
              <a:t>or </a:t>
            </a:r>
            <a:r>
              <a:rPr lang="en-GB" dirty="0" err="1"/>
              <a:t>boolean</a:t>
            </a:r>
            <a:r>
              <a:rPr lang="en-GB" dirty="0"/>
              <a:t> type</a:t>
            </a:r>
          </a:p>
          <a:p>
            <a:pPr lvl="1"/>
            <a:r>
              <a:rPr lang="en-GB" dirty="0"/>
              <a:t>Possible to make a general semaphore by using a private integer variable and two binary semaphores</a:t>
            </a:r>
          </a:p>
          <a:p>
            <a:pPr lvl="1"/>
            <a:r>
              <a:rPr lang="en-GB" dirty="0"/>
              <a:t>The solution is also given in the original paper by </a:t>
            </a:r>
            <a:r>
              <a:rPr lang="en-GB" dirty="0" err="1"/>
              <a:t>Dijkstra</a:t>
            </a:r>
            <a:endParaRPr lang="en-GB" dirty="0"/>
          </a:p>
        </p:txBody>
      </p:sp>
    </p:spTree>
    <p:extLst>
      <p:ext uri="{BB962C8B-B14F-4D97-AF65-F5344CB8AC3E}">
        <p14:creationId xmlns:p14="http://schemas.microsoft.com/office/powerpoint/2010/main" val="1204682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How Do Semaphores Prevent Busy-Waiting</a:t>
            </a:r>
            <a:endParaRPr lang="en-US" dirty="0"/>
          </a:p>
        </p:txBody>
      </p:sp>
      <p:sp>
        <p:nvSpPr>
          <p:cNvPr id="2" name="Content Placeholder 1"/>
          <p:cNvSpPr>
            <a:spLocks noGrp="1"/>
          </p:cNvSpPr>
          <p:nvPr>
            <p:ph idx="1"/>
          </p:nvPr>
        </p:nvSpPr>
        <p:spPr/>
        <p:txBody>
          <a:bodyPr/>
          <a:lstStyle/>
          <a:p>
            <a:r>
              <a:rPr lang="en-GB" dirty="0"/>
              <a:t>The busy-waiting semaphore is sometimes referred to as a spinlock</a:t>
            </a:r>
          </a:p>
          <a:p>
            <a:pPr lvl="1"/>
            <a:r>
              <a:rPr lang="en-GB" dirty="0"/>
              <a:t>Sometimes useful in SMP</a:t>
            </a:r>
          </a:p>
          <a:p>
            <a:pPr lvl="1"/>
            <a:r>
              <a:rPr lang="en-GB" dirty="0"/>
              <a:t>Avoids context switching if just waiting for short time</a:t>
            </a:r>
          </a:p>
          <a:p>
            <a:r>
              <a:rPr lang="en-GB" dirty="0"/>
              <a:t>Or block the process if there is no available resource!</a:t>
            </a:r>
          </a:p>
          <a:p>
            <a:pPr lvl="1"/>
            <a:r>
              <a:rPr lang="en-GB" i="1" dirty="0"/>
              <a:t>Wait() </a:t>
            </a:r>
            <a:r>
              <a:rPr lang="en-GB" dirty="0"/>
              <a:t>– if </a:t>
            </a:r>
            <a:r>
              <a:rPr lang="en-GB" i="1" dirty="0"/>
              <a:t>s </a:t>
            </a:r>
            <a:r>
              <a:rPr lang="en-GB" dirty="0"/>
              <a:t>= 0 – Event Wait</a:t>
            </a:r>
          </a:p>
          <a:p>
            <a:pPr lvl="1"/>
            <a:r>
              <a:rPr lang="en-GB" i="1" dirty="0"/>
              <a:t>Signal() </a:t>
            </a:r>
            <a:r>
              <a:rPr lang="en-GB" dirty="0"/>
              <a:t>– Event Occurs</a:t>
            </a:r>
          </a:p>
          <a:p>
            <a:pPr lvl="1"/>
            <a:r>
              <a:rPr lang="en-GB" dirty="0"/>
              <a:t>Need a queue or a list</a:t>
            </a:r>
            <a:endParaRPr lang="en-US" dirty="0"/>
          </a:p>
        </p:txBody>
      </p:sp>
    </p:spTree>
    <p:extLst>
      <p:ext uri="{BB962C8B-B14F-4D97-AF65-F5344CB8AC3E}">
        <p14:creationId xmlns:p14="http://schemas.microsoft.com/office/powerpoint/2010/main" val="140172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Producer-Consumer Problem</a:t>
            </a:r>
            <a:endParaRPr lang="en-US" dirty="0"/>
          </a:p>
        </p:txBody>
      </p:sp>
      <p:sp>
        <p:nvSpPr>
          <p:cNvPr id="2" name="Content Placeholder 1"/>
          <p:cNvSpPr>
            <a:spLocks noGrp="1"/>
          </p:cNvSpPr>
          <p:nvPr>
            <p:ph idx="1"/>
          </p:nvPr>
        </p:nvSpPr>
        <p:spPr/>
        <p:txBody>
          <a:bodyPr/>
          <a:lstStyle/>
          <a:p>
            <a:r>
              <a:rPr lang="en-GB" dirty="0"/>
              <a:t>A common application for semaphores is discussed in the original paper by </a:t>
            </a:r>
            <a:r>
              <a:rPr lang="en-GB" dirty="0" err="1"/>
              <a:t>Dijkstra</a:t>
            </a:r>
            <a:r>
              <a:rPr lang="en-GB" dirty="0"/>
              <a:t>.</a:t>
            </a:r>
          </a:p>
          <a:p>
            <a:r>
              <a:rPr lang="en-GB" dirty="0"/>
              <a:t>Single buffer</a:t>
            </a:r>
          </a:p>
          <a:p>
            <a:pPr lvl="1"/>
            <a:r>
              <a:rPr lang="en-GB" dirty="0"/>
              <a:t>The implementation of the buffer does not matter</a:t>
            </a:r>
          </a:p>
          <a:p>
            <a:r>
              <a:rPr lang="en-GB" dirty="0"/>
              <a:t>Two cyclic processes (could be more than two):</a:t>
            </a:r>
          </a:p>
          <a:p>
            <a:pPr lvl="1"/>
            <a:r>
              <a:rPr lang="en-GB" dirty="0"/>
              <a:t>Producer produces a portion of information and adds (writes) that to the buffer</a:t>
            </a:r>
          </a:p>
          <a:p>
            <a:pPr lvl="1"/>
            <a:r>
              <a:rPr lang="en-GB" dirty="0"/>
              <a:t>Consumer takes (reads) a portion of information from the buffer and consumes it</a:t>
            </a:r>
          </a:p>
          <a:p>
            <a:r>
              <a:rPr lang="en-GB" dirty="0"/>
              <a:t>Two problems:</a:t>
            </a:r>
          </a:p>
          <a:p>
            <a:pPr lvl="1"/>
            <a:r>
              <a:rPr lang="en-GB" dirty="0"/>
              <a:t>Exclusive access to the buffer</a:t>
            </a:r>
          </a:p>
          <a:p>
            <a:pPr lvl="1"/>
            <a:r>
              <a:rPr lang="en-GB" dirty="0"/>
              <a:t>Buffer underflow or overflow (bounded buffer, also discussed in the paper)</a:t>
            </a:r>
            <a:endParaRPr lang="en-US" dirty="0"/>
          </a:p>
        </p:txBody>
      </p:sp>
    </p:spTree>
    <p:extLst>
      <p:ext uri="{BB962C8B-B14F-4D97-AF65-F5344CB8AC3E}">
        <p14:creationId xmlns:p14="http://schemas.microsoft.com/office/powerpoint/2010/main" val="1956190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Previous</a:t>
            </a:r>
            <a:endParaRPr lang="en-US" dirty="0"/>
          </a:p>
        </p:txBody>
      </p:sp>
      <p:sp>
        <p:nvSpPr>
          <p:cNvPr id="2" name="Content Placeholder 1"/>
          <p:cNvSpPr>
            <a:spLocks noGrp="1"/>
          </p:cNvSpPr>
          <p:nvPr>
            <p:ph idx="1"/>
          </p:nvPr>
        </p:nvSpPr>
        <p:spPr/>
        <p:txBody>
          <a:bodyPr/>
          <a:lstStyle/>
          <a:p>
            <a:r>
              <a:rPr lang="en-GB" dirty="0"/>
              <a:t>Scheduling</a:t>
            </a:r>
            <a:endParaRPr lang="en-US" dirty="0"/>
          </a:p>
          <a:p>
            <a:r>
              <a:rPr lang="en-GB" dirty="0"/>
              <a:t>Assignment</a:t>
            </a:r>
          </a:p>
          <a:p>
            <a:pPr lvl="1"/>
            <a:r>
              <a:rPr lang="en-GB" dirty="0"/>
              <a:t>Quantitative analysis and comparisons of various schedulers</a:t>
            </a:r>
          </a:p>
        </p:txBody>
      </p:sp>
    </p:spTree>
    <p:extLst>
      <p:ext uri="{BB962C8B-B14F-4D97-AF65-F5344CB8AC3E}">
        <p14:creationId xmlns:p14="http://schemas.microsoft.com/office/powerpoint/2010/main" val="4029775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Producer-Consumer Problem</a:t>
            </a:r>
            <a:endParaRPr lang="en-US" dirty="0"/>
          </a:p>
        </p:txBody>
      </p:sp>
      <p:sp>
        <p:nvSpPr>
          <p:cNvPr id="2" name="Content Placeholder 1"/>
          <p:cNvSpPr>
            <a:spLocks noGrp="1"/>
          </p:cNvSpPr>
          <p:nvPr>
            <p:ph idx="1"/>
          </p:nvPr>
        </p:nvSpPr>
        <p:spPr>
          <a:xfrm>
            <a:off x="481546" y="1440000"/>
            <a:ext cx="11462215" cy="4680000"/>
          </a:xfrm>
        </p:spPr>
        <p:txBody>
          <a:bodyPr numCol="2"/>
          <a:lstStyle/>
          <a:p>
            <a:pPr marL="0" indent="0">
              <a:buNone/>
            </a:pPr>
            <a:r>
              <a:rPr lang="en-US" i="1" u="sng" dirty="0"/>
              <a:t>begin</a:t>
            </a:r>
            <a:r>
              <a:rPr lang="en-US" i="1" dirty="0"/>
              <a:t> </a:t>
            </a:r>
            <a:r>
              <a:rPr lang="en-US" i="1" u="sng" dirty="0"/>
              <a:t>integer</a:t>
            </a:r>
            <a:r>
              <a:rPr lang="en-US" i="1" dirty="0"/>
              <a:t> number of queuing portions, buffer manipulation;</a:t>
            </a:r>
            <a:br>
              <a:rPr lang="en-US" i="1" dirty="0"/>
            </a:br>
            <a:r>
              <a:rPr lang="en-US" i="1" dirty="0"/>
              <a:t>      number of queuing portions:= 0;</a:t>
            </a:r>
            <a:br>
              <a:rPr lang="en-US" i="1" dirty="0"/>
            </a:br>
            <a:r>
              <a:rPr lang="en-US" i="1" dirty="0"/>
              <a:t>      buffer manipulation:= 1;</a:t>
            </a:r>
            <a:br>
              <a:rPr lang="en-US" i="1" dirty="0"/>
            </a:br>
            <a:r>
              <a:rPr lang="en-US" i="1" dirty="0"/>
              <a:t>      </a:t>
            </a:r>
            <a:r>
              <a:rPr lang="en-US" i="1" u="sng" dirty="0" err="1"/>
              <a:t>parbegin</a:t>
            </a:r>
            <a:br>
              <a:rPr lang="en-US" i="1" dirty="0"/>
            </a:br>
            <a:r>
              <a:rPr lang="en-US" i="1" dirty="0"/>
              <a:t>      producer: </a:t>
            </a:r>
            <a:r>
              <a:rPr lang="en-US" i="1" u="sng" dirty="0"/>
              <a:t>begin</a:t>
            </a:r>
            <a:br>
              <a:rPr lang="en-US" i="1" dirty="0"/>
            </a:br>
            <a:r>
              <a:rPr lang="en-US" i="1" dirty="0"/>
              <a:t>              again 1: produce next portion;</a:t>
            </a:r>
            <a:br>
              <a:rPr lang="en-US" i="1" dirty="0"/>
            </a:br>
            <a:r>
              <a:rPr lang="en-US" i="1" dirty="0"/>
              <a:t>                       P(buffer manipulation) ;</a:t>
            </a:r>
            <a:br>
              <a:rPr lang="en-US" i="1" dirty="0"/>
            </a:br>
            <a:r>
              <a:rPr lang="en-US" i="1" dirty="0"/>
              <a:t>                       add portion to buffer;</a:t>
            </a:r>
            <a:br>
              <a:rPr lang="en-US" i="1" dirty="0"/>
            </a:br>
            <a:r>
              <a:rPr lang="en-US" i="1" dirty="0"/>
              <a:t>                       V(buffer manipulation);</a:t>
            </a:r>
            <a:br>
              <a:rPr lang="en-US" i="1" dirty="0"/>
            </a:br>
            <a:r>
              <a:rPr lang="en-US" i="1" dirty="0"/>
              <a:t>                       V(number of queuing portions);</a:t>
            </a:r>
            <a:br>
              <a:rPr lang="en-US" i="1" dirty="0"/>
            </a:br>
            <a:r>
              <a:rPr lang="en-US" i="1" dirty="0"/>
              <a:t>                       </a:t>
            </a:r>
            <a:r>
              <a:rPr lang="en-US" i="1" u="sng" dirty="0" err="1"/>
              <a:t>goto</a:t>
            </a:r>
            <a:r>
              <a:rPr lang="en-US" i="1" dirty="0"/>
              <a:t> again 1</a:t>
            </a:r>
            <a:br>
              <a:rPr lang="en-US" i="1" dirty="0"/>
            </a:br>
            <a:r>
              <a:rPr lang="en-US" i="1" dirty="0"/>
              <a:t>               </a:t>
            </a:r>
            <a:r>
              <a:rPr lang="en-US" i="1" u="sng" dirty="0"/>
              <a:t>end</a:t>
            </a:r>
            <a:r>
              <a:rPr lang="en-US" i="1" dirty="0"/>
              <a:t>;</a:t>
            </a:r>
            <a:br>
              <a:rPr lang="en-US" i="1" dirty="0"/>
            </a:br>
            <a:r>
              <a:rPr lang="en-US" i="1" dirty="0"/>
              <a:t>      consumer: </a:t>
            </a:r>
            <a:r>
              <a:rPr lang="en-US" i="1" u="sng" dirty="0"/>
              <a:t>begin</a:t>
            </a:r>
            <a:br>
              <a:rPr lang="en-US" i="1" dirty="0"/>
            </a:br>
            <a:r>
              <a:rPr lang="en-US" i="1" dirty="0"/>
              <a:t>              again 2: P(number of queuing portions);</a:t>
            </a:r>
            <a:br>
              <a:rPr lang="en-US" i="1" dirty="0"/>
            </a:br>
            <a:r>
              <a:rPr lang="en-US" i="1" dirty="0"/>
              <a:t>                       P(buffer manipulation);</a:t>
            </a:r>
            <a:br>
              <a:rPr lang="en-US" i="1" dirty="0"/>
            </a:br>
            <a:r>
              <a:rPr lang="en-US" i="1" dirty="0"/>
              <a:t>                       take portion from buffer;</a:t>
            </a:r>
            <a:br>
              <a:rPr lang="en-US" i="1" dirty="0"/>
            </a:br>
            <a:r>
              <a:rPr lang="en-US" i="1" dirty="0"/>
              <a:t>                       V(buffer manipulation);</a:t>
            </a:r>
            <a:br>
              <a:rPr lang="en-US" i="1" dirty="0"/>
            </a:br>
            <a:r>
              <a:rPr lang="en-US" i="1" dirty="0"/>
              <a:t>                       process portion taken;</a:t>
            </a:r>
            <a:br>
              <a:rPr lang="en-US" i="1" dirty="0"/>
            </a:br>
            <a:r>
              <a:rPr lang="en-US" i="1" dirty="0"/>
              <a:t>                       </a:t>
            </a:r>
            <a:r>
              <a:rPr lang="en-US" i="1" u="sng" dirty="0" err="1"/>
              <a:t>goto</a:t>
            </a:r>
            <a:r>
              <a:rPr lang="en-US" i="1" dirty="0"/>
              <a:t> again 2</a:t>
            </a:r>
            <a:br>
              <a:rPr lang="en-US" i="1" dirty="0"/>
            </a:br>
            <a:r>
              <a:rPr lang="en-US" i="1" dirty="0"/>
              <a:t>               </a:t>
            </a:r>
            <a:r>
              <a:rPr lang="en-US" i="1" u="sng" dirty="0"/>
              <a:t>end</a:t>
            </a:r>
            <a:br>
              <a:rPr lang="en-US" i="1" dirty="0"/>
            </a:br>
            <a:r>
              <a:rPr lang="en-US" i="1" dirty="0"/>
              <a:t>      </a:t>
            </a:r>
            <a:r>
              <a:rPr lang="en-US" i="1" u="sng" dirty="0" err="1"/>
              <a:t>parend</a:t>
            </a:r>
            <a:br>
              <a:rPr lang="en-US" i="1" dirty="0"/>
            </a:br>
            <a:r>
              <a:rPr lang="en-US" i="1" u="sng" dirty="0"/>
              <a:t>end</a:t>
            </a:r>
            <a:endParaRPr lang="en-US" i="1" dirty="0"/>
          </a:p>
          <a:p>
            <a:endParaRPr lang="en-US" dirty="0"/>
          </a:p>
        </p:txBody>
      </p:sp>
      <p:sp>
        <p:nvSpPr>
          <p:cNvPr id="4" name="TextBox 3"/>
          <p:cNvSpPr txBox="1"/>
          <p:nvPr/>
        </p:nvSpPr>
        <p:spPr>
          <a:xfrm>
            <a:off x="754660" y="6575688"/>
            <a:ext cx="6797932" cy="249062"/>
          </a:xfrm>
          <a:prstGeom prst="rect">
            <a:avLst/>
          </a:prstGeom>
        </p:spPr>
        <p:txBody>
          <a:bodyPr vert="horz" wrap="none" lIns="0" tIns="0" rIns="0" bIns="0" rtlCol="0" anchor="t">
            <a:normAutofit/>
          </a:bodyPr>
          <a:lstStyle/>
          <a:p>
            <a:r>
              <a:rPr lang="en-US" sz="1000" dirty="0" err="1"/>
              <a:t>Dijkstra</a:t>
            </a:r>
            <a:r>
              <a:rPr lang="en-US" sz="1000" dirty="0"/>
              <a:t>, E. W. "Cooperating Sequential Processes, manuscript, 1965.“ – The original paper that introduces the Dekker’s algorithm</a:t>
            </a:r>
          </a:p>
        </p:txBody>
      </p:sp>
    </p:spTree>
    <p:extLst>
      <p:ext uri="{BB962C8B-B14F-4D97-AF65-F5344CB8AC3E}">
        <p14:creationId xmlns:p14="http://schemas.microsoft.com/office/powerpoint/2010/main" val="156534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Message-Passing/Mailbox</a:t>
            </a:r>
            <a:endParaRPr lang="en-US" dirty="0"/>
          </a:p>
        </p:txBody>
      </p:sp>
      <p:sp>
        <p:nvSpPr>
          <p:cNvPr id="2" name="Content Placeholder 1"/>
          <p:cNvSpPr>
            <a:spLocks noGrp="1"/>
          </p:cNvSpPr>
          <p:nvPr>
            <p:ph idx="1"/>
          </p:nvPr>
        </p:nvSpPr>
        <p:spPr>
          <a:xfrm>
            <a:off x="481546" y="967154"/>
            <a:ext cx="11168262" cy="5152846"/>
          </a:xfrm>
        </p:spPr>
        <p:txBody>
          <a:bodyPr/>
          <a:lstStyle/>
          <a:p>
            <a:r>
              <a:rPr lang="en-GB" dirty="0"/>
              <a:t>Alternatively,  the operating system provides the following primitives:</a:t>
            </a:r>
          </a:p>
          <a:p>
            <a:pPr marL="538162" lvl="1" indent="0">
              <a:buNone/>
            </a:pPr>
            <a:r>
              <a:rPr lang="en-US" i="1" dirty="0"/>
              <a:t>send (destination, message) </a:t>
            </a:r>
            <a:r>
              <a:rPr lang="en-US" dirty="0"/>
              <a:t>– usually </a:t>
            </a:r>
            <a:r>
              <a:rPr lang="en-US" dirty="0" err="1"/>
              <a:t>nonblocking</a:t>
            </a:r>
            <a:endParaRPr lang="en-US" dirty="0"/>
          </a:p>
          <a:p>
            <a:pPr marL="538162" lvl="1" indent="0">
              <a:buNone/>
            </a:pPr>
            <a:r>
              <a:rPr lang="en-US" i="1" dirty="0"/>
              <a:t>receive (source, message) </a:t>
            </a:r>
            <a:r>
              <a:rPr lang="en-US" dirty="0"/>
              <a:t>– usually blocking</a:t>
            </a:r>
          </a:p>
          <a:p>
            <a:r>
              <a:rPr lang="en-GB" dirty="0"/>
              <a:t>As an aid to exchange information,  they may be used in synchronisation and building mutex</a:t>
            </a:r>
          </a:p>
          <a:p>
            <a:r>
              <a:rPr lang="en-GB" dirty="0"/>
              <a:t>In addition to the shared memory case, also works on distributed systems </a:t>
            </a:r>
          </a:p>
          <a:p>
            <a:r>
              <a:rPr lang="en-GB" dirty="0"/>
              <a:t>Mutex:</a:t>
            </a:r>
          </a:p>
          <a:p>
            <a:pPr lvl="1"/>
            <a:r>
              <a:rPr lang="en-GB" dirty="0"/>
              <a:t>A token message, a process either has it or is waiting for it</a:t>
            </a:r>
          </a:p>
          <a:p>
            <a:pPr lvl="1"/>
            <a:r>
              <a:rPr lang="en-GB" dirty="0"/>
              <a:t>Who ever owns the token can access a critical section</a:t>
            </a:r>
          </a:p>
          <a:p>
            <a:pPr lvl="1"/>
            <a:r>
              <a:rPr lang="en-GB" dirty="0"/>
              <a:t>Return the token to the mailbox after use</a:t>
            </a:r>
            <a:endParaRPr lang="en-US" dirty="0"/>
          </a:p>
          <a:p>
            <a:r>
              <a:rPr lang="en-GB" dirty="0"/>
              <a:t>Producer-consumer problem:</a:t>
            </a:r>
          </a:p>
          <a:p>
            <a:pPr lvl="1"/>
            <a:r>
              <a:rPr lang="en-GB" dirty="0"/>
              <a:t>TCP</a:t>
            </a:r>
            <a:endParaRPr lang="en-US" dirty="0"/>
          </a:p>
        </p:txBody>
      </p:sp>
      <p:sp>
        <p:nvSpPr>
          <p:cNvPr id="4" name="TextBox 3"/>
          <p:cNvSpPr txBox="1"/>
          <p:nvPr/>
        </p:nvSpPr>
        <p:spPr>
          <a:xfrm>
            <a:off x="8150469" y="3006969"/>
            <a:ext cx="2435470" cy="1389186"/>
          </a:xfrm>
          <a:prstGeom prst="rect">
            <a:avLst/>
          </a:prstGeom>
        </p:spPr>
        <p:txBody>
          <a:bodyPr vert="horz" wrap="none" lIns="0" tIns="0" rIns="0" bIns="0" rtlCol="0" anchor="t">
            <a:normAutofit/>
          </a:bodyPr>
          <a:lstStyle/>
          <a:p>
            <a:r>
              <a:rPr lang="en-US" i="1" dirty="0"/>
              <a:t>while (1) {</a:t>
            </a:r>
          </a:p>
          <a:p>
            <a:r>
              <a:rPr lang="en-US" i="1" dirty="0"/>
              <a:t>	receive (mailbox, token);</a:t>
            </a:r>
          </a:p>
          <a:p>
            <a:r>
              <a:rPr lang="en-US" i="1" dirty="0"/>
              <a:t>	/* critical section */;</a:t>
            </a:r>
          </a:p>
          <a:p>
            <a:r>
              <a:rPr lang="en-US" i="1" dirty="0"/>
              <a:t>	send (mailbox, token);</a:t>
            </a:r>
          </a:p>
          <a:p>
            <a:r>
              <a:rPr lang="en-US" i="1" dirty="0"/>
              <a:t>}</a:t>
            </a:r>
          </a:p>
        </p:txBody>
      </p:sp>
    </p:spTree>
    <p:extLst>
      <p:ext uri="{BB962C8B-B14F-4D97-AF65-F5344CB8AC3E}">
        <p14:creationId xmlns:p14="http://schemas.microsoft.com/office/powerpoint/2010/main" val="3991594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More problems…</a:t>
            </a:r>
            <a:endParaRPr lang="en-US" dirty="0"/>
          </a:p>
        </p:txBody>
      </p:sp>
      <p:sp>
        <p:nvSpPr>
          <p:cNvPr id="2" name="Content Placeholder 1"/>
          <p:cNvSpPr>
            <a:spLocks noGrp="1"/>
          </p:cNvSpPr>
          <p:nvPr>
            <p:ph idx="1"/>
          </p:nvPr>
        </p:nvSpPr>
        <p:spPr/>
        <p:txBody>
          <a:bodyPr/>
          <a:lstStyle/>
          <a:p>
            <a:r>
              <a:rPr lang="en-GB" dirty="0"/>
              <a:t>Readers-writers problem</a:t>
            </a:r>
          </a:p>
          <a:p>
            <a:pPr lvl="1"/>
            <a:r>
              <a:rPr lang="en-GB" dirty="0"/>
              <a:t>Priority?</a:t>
            </a:r>
          </a:p>
          <a:p>
            <a:r>
              <a:rPr lang="en-GB" dirty="0"/>
              <a:t>Dining philosophers problem</a:t>
            </a:r>
          </a:p>
          <a:p>
            <a:pPr lvl="1"/>
            <a:r>
              <a:rPr lang="en-GB" dirty="0"/>
              <a:t>Cigarette smokers problem</a:t>
            </a:r>
          </a:p>
          <a:p>
            <a:endParaRPr lang="en-US" dirty="0"/>
          </a:p>
        </p:txBody>
      </p:sp>
    </p:spTree>
    <p:extLst>
      <p:ext uri="{BB962C8B-B14F-4D97-AF65-F5344CB8AC3E}">
        <p14:creationId xmlns:p14="http://schemas.microsoft.com/office/powerpoint/2010/main" val="694447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Deadlock</a:t>
            </a:r>
            <a:endParaRPr lang="en-US" dirty="0"/>
          </a:p>
        </p:txBody>
      </p:sp>
      <p:sp>
        <p:nvSpPr>
          <p:cNvPr id="2" name="Content Placeholder 1"/>
          <p:cNvSpPr>
            <a:spLocks noGrp="1"/>
          </p:cNvSpPr>
          <p:nvPr>
            <p:ph idx="1"/>
          </p:nvPr>
        </p:nvSpPr>
        <p:spPr/>
        <p:txBody>
          <a:bodyPr/>
          <a:lstStyle/>
          <a:p>
            <a:r>
              <a:rPr lang="en-GB" dirty="0"/>
              <a:t>Imagine all the philosophers pick their left-hand side fork at the same time. What would happen?</a:t>
            </a:r>
          </a:p>
          <a:p>
            <a:pPr lvl="1"/>
            <a:r>
              <a:rPr lang="en-GB" dirty="0"/>
              <a:t>Everyone waits for their right-hand side philosopher to release their fork</a:t>
            </a:r>
          </a:p>
          <a:p>
            <a:pPr lvl="1"/>
            <a:r>
              <a:rPr lang="en-GB" dirty="0"/>
              <a:t>While keeping their own fork</a:t>
            </a:r>
            <a:endParaRPr lang="en-US" dirty="0"/>
          </a:p>
          <a:p>
            <a:pPr lvl="1"/>
            <a:r>
              <a:rPr lang="en-GB" dirty="0"/>
              <a:t>Cold war on the dining table – deadlock</a:t>
            </a:r>
          </a:p>
          <a:p>
            <a:pPr lvl="1"/>
            <a:endParaRPr lang="en-GB" dirty="0"/>
          </a:p>
          <a:p>
            <a:r>
              <a:rPr lang="en-GB" dirty="0"/>
              <a:t>All processes are waiting for others to finish so that required resources will be released, while reluctant to give up the resources that are also required by others.  Thus nobody ever finishes.</a:t>
            </a:r>
          </a:p>
          <a:p>
            <a:endParaRPr lang="en-GB" dirty="0"/>
          </a:p>
          <a:p>
            <a:r>
              <a:rPr lang="en-GB" dirty="0"/>
              <a:t>Generally, no perfect solutions yet.</a:t>
            </a:r>
          </a:p>
        </p:txBody>
      </p:sp>
    </p:spTree>
    <p:extLst>
      <p:ext uri="{BB962C8B-B14F-4D97-AF65-F5344CB8AC3E}">
        <p14:creationId xmlns:p14="http://schemas.microsoft.com/office/powerpoint/2010/main" val="2045064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Coffman Conditions for Deadlock</a:t>
            </a:r>
            <a:endParaRPr lang="en-US" dirty="0"/>
          </a:p>
        </p:txBody>
      </p:sp>
      <p:sp>
        <p:nvSpPr>
          <p:cNvPr id="2" name="Content Placeholder 1"/>
          <p:cNvSpPr>
            <a:spLocks noGrp="1"/>
          </p:cNvSpPr>
          <p:nvPr>
            <p:ph idx="1"/>
          </p:nvPr>
        </p:nvSpPr>
        <p:spPr/>
        <p:txBody>
          <a:bodyPr/>
          <a:lstStyle/>
          <a:p>
            <a:r>
              <a:rPr lang="en-GB" dirty="0"/>
              <a:t>If the following conditions are all true, deadlock may occur:</a:t>
            </a:r>
          </a:p>
          <a:p>
            <a:pPr lvl="1"/>
            <a:r>
              <a:rPr lang="en-GB" dirty="0"/>
              <a:t>Mutex: exclusive resource, non-shareable</a:t>
            </a:r>
          </a:p>
          <a:p>
            <a:pPr lvl="1"/>
            <a:r>
              <a:rPr lang="en-GB" dirty="0"/>
              <a:t>Resource holding: request additional resources while holding one</a:t>
            </a:r>
          </a:p>
          <a:p>
            <a:pPr lvl="1"/>
            <a:r>
              <a:rPr lang="en-GB" dirty="0"/>
              <a:t>No preemption: resource can not be de-allocated or forcibly removed</a:t>
            </a:r>
          </a:p>
          <a:p>
            <a:pPr lvl="1"/>
            <a:r>
              <a:rPr lang="en-GB" dirty="0"/>
              <a:t>Circular wait: circular dependency or a closed chain of dependency</a:t>
            </a:r>
            <a:endParaRPr lang="en-US" dirty="0"/>
          </a:p>
        </p:txBody>
      </p:sp>
      <p:sp>
        <p:nvSpPr>
          <p:cNvPr id="4" name="Right Brace 3"/>
          <p:cNvSpPr/>
          <p:nvPr/>
        </p:nvSpPr>
        <p:spPr>
          <a:xfrm>
            <a:off x="8519747" y="1881555"/>
            <a:ext cx="427029" cy="86164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9425353" y="1969478"/>
            <a:ext cx="1899139" cy="685800"/>
          </a:xfrm>
          <a:prstGeom prst="rect">
            <a:avLst/>
          </a:prstGeom>
        </p:spPr>
        <p:txBody>
          <a:bodyPr vert="horz" wrap="none" lIns="0" tIns="0" rIns="0" bIns="0" rtlCol="0" anchor="t">
            <a:normAutofit/>
          </a:bodyPr>
          <a:lstStyle/>
          <a:p>
            <a:r>
              <a:rPr lang="en-GB" dirty="0"/>
              <a:t>necessary but not </a:t>
            </a:r>
          </a:p>
          <a:p>
            <a:r>
              <a:rPr lang="en-GB" dirty="0"/>
              <a:t>sufficient conditions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7246" y="3384594"/>
            <a:ext cx="3696074" cy="3001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3610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Dealing with Deadlock</a:t>
            </a:r>
            <a:endParaRPr lang="en-US" dirty="0"/>
          </a:p>
        </p:txBody>
      </p:sp>
      <p:sp>
        <p:nvSpPr>
          <p:cNvPr id="2" name="Content Placeholder 1"/>
          <p:cNvSpPr>
            <a:spLocks noGrp="1"/>
          </p:cNvSpPr>
          <p:nvPr>
            <p:ph idx="1"/>
          </p:nvPr>
        </p:nvSpPr>
        <p:spPr>
          <a:xfrm>
            <a:off x="463961" y="1017968"/>
            <a:ext cx="11177054" cy="5684490"/>
          </a:xfrm>
        </p:spPr>
        <p:txBody>
          <a:bodyPr/>
          <a:lstStyle/>
          <a:p>
            <a:r>
              <a:rPr lang="en-GB" dirty="0"/>
              <a:t>Ostrich algorithm</a:t>
            </a:r>
          </a:p>
          <a:p>
            <a:r>
              <a:rPr lang="en-GB" dirty="0"/>
              <a:t>Deadlock prevention: if any of the Coffman conditions are false</a:t>
            </a:r>
          </a:p>
          <a:p>
            <a:pPr lvl="1"/>
            <a:r>
              <a:rPr lang="en-GB" dirty="0"/>
              <a:t>Mutex is inevitable</a:t>
            </a:r>
          </a:p>
          <a:p>
            <a:pPr lvl="1"/>
            <a:r>
              <a:rPr lang="en-GB" dirty="0"/>
              <a:t>Request all resources at the beginning– either pick two forks at the same time or wait / all-or-none</a:t>
            </a:r>
          </a:p>
          <a:p>
            <a:pPr lvl="1"/>
            <a:r>
              <a:rPr lang="en-GB" dirty="0"/>
              <a:t>Preemption is inevitable</a:t>
            </a:r>
          </a:p>
          <a:p>
            <a:pPr lvl="1"/>
            <a:r>
              <a:rPr lang="en-GB" dirty="0"/>
              <a:t>Prevent circular wait condition: </a:t>
            </a:r>
            <a:r>
              <a:rPr lang="en-US" dirty="0"/>
              <a:t>Resource hierarchy solution again by </a:t>
            </a:r>
            <a:r>
              <a:rPr lang="en-US" dirty="0" err="1"/>
              <a:t>Dijkstra</a:t>
            </a:r>
            <a:endParaRPr lang="en-US" dirty="0"/>
          </a:p>
          <a:p>
            <a:pPr lvl="5"/>
            <a:r>
              <a:rPr lang="en-GB" dirty="0"/>
              <a:t>The only practically avoidable condition</a:t>
            </a:r>
          </a:p>
          <a:p>
            <a:r>
              <a:rPr lang="en-GB" dirty="0"/>
              <a:t>Deadlock avoidance</a:t>
            </a:r>
          </a:p>
          <a:p>
            <a:pPr lvl="1"/>
            <a:r>
              <a:rPr lang="en-GB" dirty="0"/>
              <a:t>Evaluate the chance of deadlock while allocating a resource. Grant or deny based on this information</a:t>
            </a:r>
          </a:p>
          <a:p>
            <a:pPr lvl="1"/>
            <a:r>
              <a:rPr lang="en-GB" dirty="0"/>
              <a:t>Banker’s algorithm</a:t>
            </a:r>
          </a:p>
          <a:p>
            <a:r>
              <a:rPr lang="en-GB" dirty="0"/>
              <a:t>Deadlock detection: what to do with the existing deadlock?</a:t>
            </a:r>
            <a:endParaRPr lang="en-US" dirty="0"/>
          </a:p>
          <a:p>
            <a:pPr lvl="1"/>
            <a:r>
              <a:rPr lang="en-GB" dirty="0"/>
              <a:t>Model checking</a:t>
            </a:r>
          </a:p>
          <a:p>
            <a:pPr lvl="1"/>
            <a:r>
              <a:rPr lang="en-GB" dirty="0"/>
              <a:t>Kill all or part of the deadlocked processes?</a:t>
            </a:r>
          </a:p>
          <a:p>
            <a:pPr lvl="1"/>
            <a:r>
              <a:rPr lang="en-GB" dirty="0"/>
              <a:t>Resource preemption?</a:t>
            </a:r>
          </a:p>
          <a:p>
            <a:pPr lvl="1"/>
            <a:r>
              <a:rPr lang="en-GB" dirty="0"/>
              <a:t>Restart? Watchdog for embedded system</a:t>
            </a:r>
            <a:endParaRPr lang="en-US" dirty="0"/>
          </a:p>
          <a:p>
            <a:pPr lvl="1"/>
            <a:endParaRPr lang="en-US" dirty="0"/>
          </a:p>
        </p:txBody>
      </p:sp>
    </p:spTree>
    <p:extLst>
      <p:ext uri="{BB962C8B-B14F-4D97-AF65-F5344CB8AC3E}">
        <p14:creationId xmlns:p14="http://schemas.microsoft.com/office/powerpoint/2010/main" val="2346265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Banker’s Algorithm</a:t>
            </a:r>
            <a:endParaRPr lang="en-US" dirty="0"/>
          </a:p>
        </p:txBody>
      </p:sp>
      <p:sp>
        <p:nvSpPr>
          <p:cNvPr id="2" name="Content Placeholder 1"/>
          <p:cNvSpPr>
            <a:spLocks noGrp="1"/>
          </p:cNvSpPr>
          <p:nvPr>
            <p:ph idx="1"/>
          </p:nvPr>
        </p:nvSpPr>
        <p:spPr/>
        <p:txBody>
          <a:bodyPr/>
          <a:lstStyle/>
          <a:p>
            <a:r>
              <a:rPr lang="en-GB" dirty="0"/>
              <a:t>Assume the following is known</a:t>
            </a:r>
          </a:p>
          <a:p>
            <a:pPr lvl="1"/>
            <a:r>
              <a:rPr lang="en-GB" dirty="0"/>
              <a:t>1.Max possible resources requested</a:t>
            </a:r>
          </a:p>
          <a:p>
            <a:pPr lvl="1"/>
            <a:r>
              <a:rPr lang="en-GB" dirty="0"/>
              <a:t>2.Resources allocated</a:t>
            </a:r>
          </a:p>
          <a:p>
            <a:pPr lvl="1"/>
            <a:r>
              <a:rPr lang="en-GB" dirty="0"/>
              <a:t>3.Resources still available</a:t>
            </a:r>
          </a:p>
          <a:p>
            <a:pPr lvl="1"/>
            <a:endParaRPr lang="en-GB" dirty="0"/>
          </a:p>
          <a:p>
            <a:pPr lvl="1"/>
            <a:endParaRPr lang="en-GB" dirty="0"/>
          </a:p>
          <a:p>
            <a:pPr lvl="1"/>
            <a:endParaRPr lang="en-GB" dirty="0"/>
          </a:p>
          <a:p>
            <a:pPr lvl="1"/>
            <a:endParaRPr lang="en-GB" dirty="0"/>
          </a:p>
          <a:p>
            <a:pPr lvl="1"/>
            <a:r>
              <a:rPr lang="en-GB" dirty="0"/>
              <a:t>Find the process with the fewest currently needed resources, which is also fewer than currently available resources</a:t>
            </a:r>
          </a:p>
          <a:p>
            <a:pPr lvl="1"/>
            <a:r>
              <a:rPr lang="en-GB" dirty="0"/>
              <a:t>Grant Process 2’s request, then Process 3’s and finally Process 1’s</a:t>
            </a:r>
          </a:p>
          <a:p>
            <a:pPr lvl="1"/>
            <a:r>
              <a:rPr lang="en-GB" dirty="0"/>
              <a:t>Possible to have no solutions!  (safe/unsafe)</a:t>
            </a:r>
          </a:p>
          <a:p>
            <a:pPr lvl="1"/>
            <a:r>
              <a:rPr lang="en-GB" dirty="0"/>
              <a:t>Practical? </a:t>
            </a:r>
          </a:p>
        </p:txBody>
      </p:sp>
      <p:graphicFrame>
        <p:nvGraphicFramePr>
          <p:cNvPr id="6" name="Table 5"/>
          <p:cNvGraphicFramePr>
            <a:graphicFrameLocks noGrp="1"/>
          </p:cNvGraphicFramePr>
          <p:nvPr>
            <p:extLst>
              <p:ext uri="{D42A27DB-BD31-4B8C-83A1-F6EECF244321}">
                <p14:modId xmlns:p14="http://schemas.microsoft.com/office/powerpoint/2010/main" val="2034773016"/>
              </p:ext>
            </p:extLst>
          </p:nvPr>
        </p:nvGraphicFramePr>
        <p:xfrm>
          <a:off x="1894620" y="3014663"/>
          <a:ext cx="7924800" cy="1285875"/>
        </p:xfrm>
        <a:graphic>
          <a:graphicData uri="http://schemas.openxmlformats.org/drawingml/2006/table">
            <a:tbl>
              <a:tblPr>
                <a:tableStyleId>{69CF1AB2-1976-4502-BF36-3FF5EA218861}</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gridCol w="609600">
                  <a:extLst>
                    <a:ext uri="{9D8B030D-6E8A-4147-A177-3AD203B41FA5}">
                      <a16:colId xmlns:a16="http://schemas.microsoft.com/office/drawing/2014/main" val="20010"/>
                    </a:ext>
                  </a:extLst>
                </a:gridCol>
                <a:gridCol w="609600">
                  <a:extLst>
                    <a:ext uri="{9D8B030D-6E8A-4147-A177-3AD203B41FA5}">
                      <a16:colId xmlns:a16="http://schemas.microsoft.com/office/drawing/2014/main" val="20011"/>
                    </a:ext>
                  </a:extLst>
                </a:gridCol>
                <a:gridCol w="609600">
                  <a:extLst>
                    <a:ext uri="{9D8B030D-6E8A-4147-A177-3AD203B41FA5}">
                      <a16:colId xmlns:a16="http://schemas.microsoft.com/office/drawing/2014/main" val="20012"/>
                    </a:ext>
                  </a:extLst>
                </a:gridCol>
              </a:tblGrid>
              <a:tr h="257175">
                <a:tc>
                  <a:txBody>
                    <a:bodyPr/>
                    <a:lstStyle/>
                    <a:p>
                      <a:pPr algn="ctr"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tc>
                <a:tc gridSpan="3">
                  <a:txBody>
                    <a:bodyPr/>
                    <a:lstStyle/>
                    <a:p>
                      <a:pPr algn="ctr" fontAlgn="b"/>
                      <a:r>
                        <a:rPr lang="en-US" sz="1100" u="none" strike="noStrike">
                          <a:effectLst/>
                        </a:rPr>
                        <a:t>Max</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gridSpan="3">
                  <a:txBody>
                    <a:bodyPr/>
                    <a:lstStyle/>
                    <a:p>
                      <a:pPr algn="ctr" fontAlgn="b"/>
                      <a:r>
                        <a:rPr lang="en-US" sz="1100" u="none" strike="noStrike">
                          <a:effectLst/>
                        </a:rPr>
                        <a:t>Allocated</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gridSpan="3">
                  <a:txBody>
                    <a:bodyPr/>
                    <a:lstStyle/>
                    <a:p>
                      <a:pPr algn="ctr" fontAlgn="b"/>
                      <a:r>
                        <a:rPr lang="en-US" sz="1100" u="none" strike="noStrike">
                          <a:effectLst/>
                        </a:rPr>
                        <a:t>Need</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gridSpan="3">
                  <a:txBody>
                    <a:bodyPr/>
                    <a:lstStyle/>
                    <a:p>
                      <a:pPr algn="ctr" fontAlgn="b"/>
                      <a:r>
                        <a:rPr lang="en-US" sz="1100" u="none" strike="noStrike">
                          <a:effectLst/>
                        </a:rPr>
                        <a:t>Avaliable</a:t>
                      </a:r>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7175">
                <a:tc>
                  <a:txBody>
                    <a:bodyPr/>
                    <a:lstStyle/>
                    <a:p>
                      <a:pPr algn="ctr"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dirty="0">
                          <a:effectLst/>
                        </a:rPr>
                        <a:t>A</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B</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C</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A</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B</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C</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A</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B</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C</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A</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B</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C</a:t>
                      </a:r>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257175">
                <a:tc>
                  <a:txBody>
                    <a:bodyPr/>
                    <a:lstStyle/>
                    <a:p>
                      <a:pPr algn="ctr" fontAlgn="b"/>
                      <a:r>
                        <a:rPr lang="en-US" sz="1100" u="none" strike="noStrike">
                          <a:effectLst/>
                        </a:rPr>
                        <a:t>Process1</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257175">
                <a:tc>
                  <a:txBody>
                    <a:bodyPr/>
                    <a:lstStyle/>
                    <a:p>
                      <a:pPr algn="ctr" fontAlgn="b"/>
                      <a:r>
                        <a:rPr lang="en-US" sz="1100" u="none" strike="noStrike">
                          <a:effectLst/>
                        </a:rPr>
                        <a:t>Process2</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a:endParaRPr>
                    </a:p>
                  </a:txBody>
                  <a:tcPr marL="9525" marR="9525" marT="9525" marB="0" anchor="b"/>
                </a:tc>
                <a:tc>
                  <a:txBody>
                    <a:bodyPr/>
                    <a:lstStyle/>
                    <a:p>
                      <a:pPr algn="ctr" fontAlgn="b"/>
                      <a:endParaRPr lang="en-US" sz="1100" b="0" i="0" u="none" strike="noStrike">
                        <a:solidFill>
                          <a:srgbClr val="000000"/>
                        </a:solidFill>
                        <a:effectLst/>
                        <a:latin typeface="Calibri"/>
                      </a:endParaRPr>
                    </a:p>
                  </a:txBody>
                  <a:tcPr marL="9525" marR="9525" marT="9525" marB="0" anchor="b"/>
                </a:tc>
                <a:tc>
                  <a:txBody>
                    <a:bodyPr/>
                    <a:lstStyle/>
                    <a:p>
                      <a:pPr algn="ctr" fontAlgn="b"/>
                      <a:endParaRPr lang="en-US" sz="1100" b="0" i="0" u="none" strike="noStrike">
                        <a:solidFill>
                          <a:srgbClr val="000000"/>
                        </a:solidFill>
                        <a:effectLst/>
                        <a:latin typeface="Calibri"/>
                      </a:endParaRPr>
                    </a:p>
                  </a:txBody>
                  <a:tcPr marL="9525" marR="9525" marT="9525" marB="0" anchor="b"/>
                </a:tc>
                <a:tc>
                  <a:txBody>
                    <a:bodyPr/>
                    <a:lstStyle/>
                    <a:p>
                      <a:pPr algn="ctr" fontAlgn="b"/>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257175">
                <a:tc>
                  <a:txBody>
                    <a:bodyPr/>
                    <a:lstStyle/>
                    <a:p>
                      <a:pPr algn="ctr" fontAlgn="b"/>
                      <a:r>
                        <a:rPr lang="en-US" sz="1100" u="none" strike="noStrike" dirty="0">
                          <a:effectLst/>
                        </a:rPr>
                        <a:t>Process3</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dirty="0">
                          <a:effectLst/>
                        </a:rPr>
                        <a:t>2</a:t>
                      </a:r>
                      <a:endParaRPr lang="en-US" sz="1100" b="0" i="0" u="none" strike="noStrike" dirty="0">
                        <a:solidFill>
                          <a:srgbClr val="000000"/>
                        </a:solidFill>
                        <a:effectLst/>
                        <a:latin typeface="Calibri"/>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a:endParaRPr>
                    </a:p>
                  </a:txBody>
                  <a:tcPr marL="9525" marR="9525" marT="9525" marB="0" anchor="b"/>
                </a:tc>
                <a:tc>
                  <a:txBody>
                    <a:bodyPr/>
                    <a:lstStyle/>
                    <a:p>
                      <a:pPr algn="ctr" fontAlgn="b"/>
                      <a:endParaRPr lang="en-US" sz="1100" b="0" i="0" u="none" strike="noStrike">
                        <a:solidFill>
                          <a:srgbClr val="000000"/>
                        </a:solidFill>
                        <a:effectLst/>
                        <a:latin typeface="Calibri"/>
                      </a:endParaRPr>
                    </a:p>
                  </a:txBody>
                  <a:tcPr marL="9525" marR="9525" marT="9525" marB="0" anchor="b"/>
                </a:tc>
                <a:tc>
                  <a:txBody>
                    <a:bodyPr/>
                    <a:lstStyle/>
                    <a:p>
                      <a:pPr algn="ctr" fontAlgn="b"/>
                      <a:endParaRPr lang="en-US" sz="1100" b="0" i="0" u="none" strike="noStrike">
                        <a:solidFill>
                          <a:srgbClr val="000000"/>
                        </a:solidFill>
                        <a:effectLst/>
                        <a:latin typeface="Calibri"/>
                      </a:endParaRPr>
                    </a:p>
                  </a:txBody>
                  <a:tcPr marL="9525" marR="9525" marT="9525" marB="0" anchor="b"/>
                </a:tc>
                <a:tc>
                  <a:txBody>
                    <a:bodyPr/>
                    <a:lstStyle/>
                    <a:p>
                      <a:pPr algn="ctr"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99226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Next</a:t>
            </a:r>
            <a:endParaRPr lang="en-US" dirty="0"/>
          </a:p>
        </p:txBody>
      </p:sp>
      <p:sp>
        <p:nvSpPr>
          <p:cNvPr id="2" name="Content Placeholder 1"/>
          <p:cNvSpPr>
            <a:spLocks noGrp="1"/>
          </p:cNvSpPr>
          <p:nvPr>
            <p:ph idx="1"/>
          </p:nvPr>
        </p:nvSpPr>
        <p:spPr/>
        <p:txBody>
          <a:bodyPr/>
          <a:lstStyle/>
          <a:p>
            <a:r>
              <a:rPr lang="en-GB" dirty="0"/>
              <a:t>Lab</a:t>
            </a:r>
          </a:p>
          <a:p>
            <a:r>
              <a:rPr lang="en-GB" dirty="0"/>
              <a:t>Memory</a:t>
            </a:r>
            <a:endParaRPr lang="en-US" dirty="0"/>
          </a:p>
        </p:txBody>
      </p:sp>
    </p:spTree>
    <p:extLst>
      <p:ext uri="{BB962C8B-B14F-4D97-AF65-F5344CB8AC3E}">
        <p14:creationId xmlns:p14="http://schemas.microsoft.com/office/powerpoint/2010/main" val="973886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Current Module</a:t>
            </a:r>
          </a:p>
        </p:txBody>
      </p:sp>
      <p:sp>
        <p:nvSpPr>
          <p:cNvPr id="2" name="Content Placeholder 1"/>
          <p:cNvSpPr>
            <a:spLocks noGrp="1"/>
          </p:cNvSpPr>
          <p:nvPr>
            <p:ph idx="1"/>
          </p:nvPr>
        </p:nvSpPr>
        <p:spPr/>
        <p:txBody>
          <a:bodyPr/>
          <a:lstStyle/>
          <a:p>
            <a:r>
              <a:rPr lang="en-GB" dirty="0"/>
              <a:t>Concurrency Scheduling</a:t>
            </a:r>
          </a:p>
          <a:p>
            <a:r>
              <a:rPr lang="en-GB" dirty="0"/>
              <a:t>Multiprocessing environment</a:t>
            </a:r>
          </a:p>
          <a:p>
            <a:r>
              <a:rPr lang="en-GB" dirty="0"/>
              <a:t>Read-write by multiple CPUs and consistency problem</a:t>
            </a:r>
          </a:p>
          <a:p>
            <a:r>
              <a:rPr lang="en-GB" dirty="0"/>
              <a:t>Solutions with Mutual Exclusion, Hardware </a:t>
            </a:r>
            <a:r>
              <a:rPr lang="en-GB" dirty="0" err="1"/>
              <a:t>Mutex</a:t>
            </a:r>
            <a:r>
              <a:rPr lang="en-GB" dirty="0"/>
              <a:t>, Software </a:t>
            </a:r>
            <a:r>
              <a:rPr lang="en-GB" dirty="0" err="1"/>
              <a:t>Mutex</a:t>
            </a:r>
            <a:endParaRPr lang="en-GB" dirty="0"/>
          </a:p>
          <a:p>
            <a:r>
              <a:rPr lang="en-GB" dirty="0"/>
              <a:t>Example: Dekker’s algorithm</a:t>
            </a:r>
          </a:p>
          <a:p>
            <a:r>
              <a:rPr lang="en-GB" dirty="0"/>
              <a:t>Use of Semaphore and preventing busy waiting</a:t>
            </a:r>
          </a:p>
          <a:p>
            <a:r>
              <a:rPr lang="en-GB" dirty="0"/>
              <a:t>Message passing and Mail box for communication</a:t>
            </a:r>
          </a:p>
          <a:p>
            <a:r>
              <a:rPr lang="en-GB" dirty="0"/>
              <a:t>Deadlock and Solution to avoid it. </a:t>
            </a:r>
          </a:p>
          <a:p>
            <a:endParaRPr lang="en-GB" dirty="0"/>
          </a:p>
          <a:p>
            <a:endParaRPr lang="en-US" dirty="0"/>
          </a:p>
        </p:txBody>
      </p:sp>
    </p:spTree>
    <p:extLst>
      <p:ext uri="{BB962C8B-B14F-4D97-AF65-F5344CB8AC3E}">
        <p14:creationId xmlns:p14="http://schemas.microsoft.com/office/powerpoint/2010/main" val="1899532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a:t>Multiprocessing and Flynn's Taxonomy</a:t>
            </a:r>
            <a:br>
              <a:rPr lang="en-US" b="1" dirty="0"/>
            </a:br>
            <a:endParaRPr lang="en-US" dirty="0"/>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904" t="2873" r="15147" b="14719"/>
          <a:stretch/>
        </p:blipFill>
        <p:spPr bwMode="auto">
          <a:xfrm>
            <a:off x="1311905" y="1172835"/>
            <a:ext cx="4501111" cy="4459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0127" t="5238" r="17304" b="2771"/>
          <a:stretch/>
        </p:blipFill>
        <p:spPr bwMode="auto">
          <a:xfrm>
            <a:off x="7110415" y="1172834"/>
            <a:ext cx="4476812" cy="4459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982467" y="4886885"/>
            <a:ext cx="3159985" cy="1018482"/>
          </a:xfrm>
          <a:prstGeom prst="rect">
            <a:avLst/>
          </a:prstGeom>
        </p:spPr>
        <p:txBody>
          <a:bodyPr vert="horz" wrap="square" lIns="0" tIns="0" rIns="0" bIns="0" rtlCol="0" anchor="t">
            <a:normAutofit/>
          </a:bodyPr>
          <a:lstStyle/>
          <a:p>
            <a:pPr algn="ctr"/>
            <a:r>
              <a:rPr lang="en-GB" dirty="0"/>
              <a:t>Single Instruction Single Data stream</a:t>
            </a:r>
            <a:endParaRPr lang="en-US" dirty="0"/>
          </a:p>
        </p:txBody>
      </p:sp>
      <p:sp>
        <p:nvSpPr>
          <p:cNvPr id="10" name="TextBox 9"/>
          <p:cNvSpPr txBox="1"/>
          <p:nvPr/>
        </p:nvSpPr>
        <p:spPr>
          <a:xfrm>
            <a:off x="7760035" y="4904469"/>
            <a:ext cx="3159985" cy="1018482"/>
          </a:xfrm>
          <a:prstGeom prst="rect">
            <a:avLst/>
          </a:prstGeom>
        </p:spPr>
        <p:txBody>
          <a:bodyPr vert="horz" wrap="square" lIns="0" tIns="0" rIns="0" bIns="0" rtlCol="0" anchor="t">
            <a:normAutofit/>
          </a:bodyPr>
          <a:lstStyle/>
          <a:p>
            <a:pPr algn="ctr"/>
            <a:r>
              <a:rPr lang="en-GB" dirty="0"/>
              <a:t>Multiple Instruction Single Data stream</a:t>
            </a:r>
            <a:endParaRPr lang="en-US" dirty="0"/>
          </a:p>
        </p:txBody>
      </p:sp>
    </p:spTree>
    <p:extLst>
      <p:ext uri="{BB962C8B-B14F-4D97-AF65-F5344CB8AC3E}">
        <p14:creationId xmlns:p14="http://schemas.microsoft.com/office/powerpoint/2010/main" val="2967744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a:t>Multiprocessing and Flynn's Taxonomy</a:t>
            </a:r>
            <a:br>
              <a:rPr lang="en-US" b="1" dirty="0"/>
            </a:br>
            <a:endParaRPr lang="en-US" dirty="0"/>
          </a:p>
        </p:txBody>
      </p:sp>
      <p:pic>
        <p:nvPicPr>
          <p:cNvPr id="1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22143" y="1119551"/>
            <a:ext cx="4539310" cy="4384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560" t="5250" r="4829"/>
          <a:stretch/>
        </p:blipFill>
        <p:spPr bwMode="auto">
          <a:xfrm>
            <a:off x="1313574" y="1286197"/>
            <a:ext cx="4459984" cy="4456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7568664" y="5303991"/>
            <a:ext cx="3159985" cy="1018482"/>
          </a:xfrm>
          <a:prstGeom prst="rect">
            <a:avLst/>
          </a:prstGeom>
        </p:spPr>
        <p:txBody>
          <a:bodyPr vert="horz" wrap="square" lIns="0" tIns="0" rIns="0" bIns="0" rtlCol="0" anchor="t">
            <a:normAutofit/>
          </a:bodyPr>
          <a:lstStyle/>
          <a:p>
            <a:pPr algn="ctr"/>
            <a:r>
              <a:rPr lang="en-GB" dirty="0"/>
              <a:t>Multiple Instruction Multiple Data streams</a:t>
            </a:r>
            <a:endParaRPr lang="en-US" dirty="0"/>
          </a:p>
        </p:txBody>
      </p:sp>
      <p:sp>
        <p:nvSpPr>
          <p:cNvPr id="16" name="TextBox 15"/>
          <p:cNvSpPr txBox="1"/>
          <p:nvPr/>
        </p:nvSpPr>
        <p:spPr>
          <a:xfrm>
            <a:off x="1900406" y="5277615"/>
            <a:ext cx="3159985" cy="1018482"/>
          </a:xfrm>
          <a:prstGeom prst="rect">
            <a:avLst/>
          </a:prstGeom>
        </p:spPr>
        <p:txBody>
          <a:bodyPr vert="horz" wrap="square" lIns="0" tIns="0" rIns="0" bIns="0" rtlCol="0" anchor="t">
            <a:normAutofit/>
          </a:bodyPr>
          <a:lstStyle/>
          <a:p>
            <a:pPr algn="ctr"/>
            <a:r>
              <a:rPr lang="en-GB" dirty="0"/>
              <a:t>Single Instruction Multiple Data streams</a:t>
            </a:r>
            <a:endParaRPr lang="en-US" dirty="0"/>
          </a:p>
        </p:txBody>
      </p:sp>
    </p:spTree>
    <p:extLst>
      <p:ext uri="{BB962C8B-B14F-4D97-AF65-F5344CB8AC3E}">
        <p14:creationId xmlns:p14="http://schemas.microsoft.com/office/powerpoint/2010/main" val="1226383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a:t>Multiprocessing and Flynn's Taxonomy</a:t>
            </a:r>
            <a:br>
              <a:rPr lang="en-US" b="1" dirty="0"/>
            </a:br>
            <a:endParaRPr lang="en-US" dirty="0"/>
          </a:p>
        </p:txBody>
      </p:sp>
      <p:sp>
        <p:nvSpPr>
          <p:cNvPr id="2" name="Content Placeholder 1"/>
          <p:cNvSpPr>
            <a:spLocks noGrp="1"/>
          </p:cNvSpPr>
          <p:nvPr>
            <p:ph idx="1"/>
          </p:nvPr>
        </p:nvSpPr>
        <p:spPr/>
        <p:txBody>
          <a:bodyPr/>
          <a:lstStyle/>
          <a:p>
            <a:r>
              <a:rPr lang="en-GB" dirty="0"/>
              <a:t>SISD</a:t>
            </a:r>
          </a:p>
          <a:p>
            <a:pPr lvl="1"/>
            <a:r>
              <a:rPr lang="en-GB" dirty="0"/>
              <a:t>Sequential without parallelism</a:t>
            </a:r>
          </a:p>
          <a:p>
            <a:pPr lvl="1"/>
            <a:r>
              <a:rPr lang="en-GB" dirty="0"/>
              <a:t>Concurrency at hardware level</a:t>
            </a:r>
          </a:p>
          <a:p>
            <a:r>
              <a:rPr lang="en-US" dirty="0"/>
              <a:t>SIMD</a:t>
            </a:r>
          </a:p>
          <a:p>
            <a:pPr lvl="1"/>
            <a:r>
              <a:rPr lang="en-US" dirty="0"/>
              <a:t>A single program on many processing units e.g. Graphics Processing Units (GPUs), </a:t>
            </a:r>
            <a:r>
              <a:rPr lang="en-GB" dirty="0"/>
              <a:t>vector processors</a:t>
            </a:r>
            <a:endParaRPr lang="en-US" dirty="0"/>
          </a:p>
          <a:p>
            <a:r>
              <a:rPr lang="en-GB" dirty="0"/>
              <a:t>MISD</a:t>
            </a:r>
          </a:p>
          <a:p>
            <a:pPr lvl="1"/>
            <a:r>
              <a:rPr lang="en-GB" dirty="0"/>
              <a:t>Rarely used</a:t>
            </a:r>
          </a:p>
          <a:p>
            <a:r>
              <a:rPr lang="en-GB" dirty="0"/>
              <a:t>MIMD</a:t>
            </a:r>
          </a:p>
          <a:p>
            <a:pPr lvl="1"/>
            <a:r>
              <a:rPr lang="en-GB" dirty="0"/>
              <a:t>Many processors executing different instructions on different data</a:t>
            </a:r>
          </a:p>
          <a:p>
            <a:pPr lvl="1"/>
            <a:r>
              <a:rPr lang="en-GB" dirty="0"/>
              <a:t>Distributed systems</a:t>
            </a:r>
          </a:p>
          <a:p>
            <a:pPr lvl="1"/>
            <a:r>
              <a:rPr lang="en-GB" dirty="0"/>
              <a:t>Shared memory</a:t>
            </a:r>
          </a:p>
        </p:txBody>
      </p:sp>
    </p:spTree>
    <p:extLst>
      <p:ext uri="{BB962C8B-B14F-4D97-AF65-F5344CB8AC3E}">
        <p14:creationId xmlns:p14="http://schemas.microsoft.com/office/powerpoint/2010/main" val="4243643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Operating Systems on Multiprocessors</a:t>
            </a:r>
            <a:endParaRPr lang="en-US" dirty="0"/>
          </a:p>
        </p:txBody>
      </p:sp>
      <p:sp>
        <p:nvSpPr>
          <p:cNvPr id="2" name="Content Placeholder 1"/>
          <p:cNvSpPr>
            <a:spLocks noGrp="1"/>
          </p:cNvSpPr>
          <p:nvPr>
            <p:ph idx="1"/>
          </p:nvPr>
        </p:nvSpPr>
        <p:spPr/>
        <p:txBody>
          <a:bodyPr/>
          <a:lstStyle/>
          <a:p>
            <a:r>
              <a:rPr lang="en-GB" dirty="0"/>
              <a:t>OSs on shared memory multiprocessors are different from those on uniprocessors</a:t>
            </a:r>
          </a:p>
          <a:p>
            <a:pPr lvl="1"/>
            <a:r>
              <a:rPr lang="en-GB" dirty="0"/>
              <a:t>Centralized or symmetric: symmetric multiprocessing (SMP)</a:t>
            </a:r>
          </a:p>
          <a:p>
            <a:pPr lvl="1"/>
            <a:r>
              <a:rPr lang="en-GB" dirty="0"/>
              <a:t>Cache organization: Shared or private L1? L2?</a:t>
            </a:r>
          </a:p>
          <a:p>
            <a:pPr lvl="1"/>
            <a:r>
              <a:rPr lang="en-GB" dirty="0"/>
              <a:t>Memory organization</a:t>
            </a:r>
          </a:p>
          <a:p>
            <a:pPr lvl="1"/>
            <a:r>
              <a:rPr lang="en-GB" dirty="0"/>
              <a:t>Scheduling – concurrency between processes, which processor, dynamic/static</a:t>
            </a:r>
          </a:p>
          <a:p>
            <a:pPr lvl="1"/>
            <a:r>
              <a:rPr lang="en-GB" dirty="0"/>
              <a:t>Scheduling – concurrency between threads, one process on multiple processors, load sharing or gang scheduling?</a:t>
            </a:r>
          </a:p>
          <a:p>
            <a:pPr lvl="1"/>
            <a:r>
              <a:rPr lang="en-GB" dirty="0"/>
              <a:t>Kernel and program: re-entrant?</a:t>
            </a:r>
            <a:endParaRPr lang="en-US" dirty="0"/>
          </a:p>
        </p:txBody>
      </p:sp>
    </p:spTree>
    <p:extLst>
      <p:ext uri="{BB962C8B-B14F-4D97-AF65-F5344CB8AC3E}">
        <p14:creationId xmlns:p14="http://schemas.microsoft.com/office/powerpoint/2010/main" val="1513647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Concurrency</a:t>
            </a:r>
            <a:endParaRPr lang="en-US" dirty="0"/>
          </a:p>
        </p:txBody>
      </p:sp>
      <p:sp>
        <p:nvSpPr>
          <p:cNvPr id="2" name="Content Placeholder 1"/>
          <p:cNvSpPr>
            <a:spLocks noGrp="1"/>
          </p:cNvSpPr>
          <p:nvPr>
            <p:ph idx="1"/>
          </p:nvPr>
        </p:nvSpPr>
        <p:spPr/>
        <p:txBody>
          <a:bodyPr/>
          <a:lstStyle/>
          <a:p>
            <a:r>
              <a:rPr lang="en-GB" dirty="0"/>
              <a:t>Uniprocessor – interleaved processes</a:t>
            </a:r>
          </a:p>
          <a:p>
            <a:r>
              <a:rPr lang="en-GB" dirty="0"/>
              <a:t>More problems as a result of multiple processes running simultaneously (overlapping)</a:t>
            </a:r>
          </a:p>
          <a:p>
            <a:pPr lvl="1"/>
            <a:r>
              <a:rPr lang="en-GB" dirty="0"/>
              <a:t>More sophisticated – same abstraction as uniprocessor?</a:t>
            </a:r>
          </a:p>
          <a:p>
            <a:pPr lvl="5"/>
            <a:r>
              <a:rPr lang="en-GB" dirty="0"/>
              <a:t>Can simple abstraction encapsulate all the features?</a:t>
            </a:r>
          </a:p>
          <a:p>
            <a:pPr lvl="5"/>
            <a:r>
              <a:rPr lang="en-GB" dirty="0"/>
              <a:t>How do programmers </a:t>
            </a:r>
            <a:r>
              <a:rPr lang="en-US" dirty="0"/>
              <a:t>modify their programs </a:t>
            </a:r>
            <a:r>
              <a:rPr lang="en-GB" dirty="0"/>
              <a:t>to accommodate the proper abstraction?</a:t>
            </a:r>
          </a:p>
          <a:p>
            <a:pPr lvl="2"/>
            <a:r>
              <a:rPr lang="en-GB" dirty="0"/>
              <a:t>Resource management – share resources in a safe and optimized way</a:t>
            </a:r>
          </a:p>
          <a:p>
            <a:pPr lvl="5"/>
            <a:r>
              <a:rPr lang="en-GB" dirty="0"/>
              <a:t>Can a resource always be shared? – mutex and deadlock</a:t>
            </a:r>
          </a:p>
          <a:p>
            <a:pPr lvl="5"/>
            <a:r>
              <a:rPr lang="en-GB" dirty="0"/>
              <a:t>Potential dependency</a:t>
            </a:r>
          </a:p>
          <a:p>
            <a:pPr lvl="5"/>
            <a:r>
              <a:rPr lang="en-GB" dirty="0"/>
              <a:t>How to share? </a:t>
            </a:r>
          </a:p>
          <a:p>
            <a:pPr lvl="5"/>
            <a:r>
              <a:rPr lang="en-GB" dirty="0"/>
              <a:t>Room for improvement and optimization?</a:t>
            </a:r>
          </a:p>
          <a:p>
            <a:pPr lvl="4"/>
            <a:r>
              <a:rPr lang="en-GB" dirty="0"/>
              <a:t>Evaluation and debugging – unpredictable behaviour</a:t>
            </a:r>
          </a:p>
          <a:p>
            <a:pPr lvl="5"/>
            <a:endParaRPr lang="en-GB" dirty="0"/>
          </a:p>
          <a:p>
            <a:r>
              <a:rPr lang="en-GB" dirty="0"/>
              <a:t>Are all these tasks for the OS only? Can hardware, application software and users help?</a:t>
            </a:r>
          </a:p>
        </p:txBody>
      </p:sp>
    </p:spTree>
    <p:extLst>
      <p:ext uri="{BB962C8B-B14F-4D97-AF65-F5344CB8AC3E}">
        <p14:creationId xmlns:p14="http://schemas.microsoft.com/office/powerpoint/2010/main" val="2126387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The Read-Write Problem Caused by Sharing</a:t>
            </a:r>
            <a:endParaRPr lang="en-US" dirty="0"/>
          </a:p>
        </p:txBody>
      </p:sp>
      <p:sp>
        <p:nvSpPr>
          <p:cNvPr id="2" name="Content Placeholder 1"/>
          <p:cNvSpPr>
            <a:spLocks noGrp="1"/>
          </p:cNvSpPr>
          <p:nvPr>
            <p:ph idx="1"/>
          </p:nvPr>
        </p:nvSpPr>
        <p:spPr/>
        <p:txBody>
          <a:bodyPr/>
          <a:lstStyle/>
          <a:p>
            <a:r>
              <a:rPr lang="en-GB" dirty="0"/>
              <a:t>Global variable </a:t>
            </a:r>
            <a:r>
              <a:rPr lang="en-GB" i="1" dirty="0"/>
              <a:t>shared = 0</a:t>
            </a:r>
            <a:r>
              <a:rPr lang="en-GB" dirty="0"/>
              <a:t> at the beginning</a:t>
            </a:r>
          </a:p>
          <a:p>
            <a:r>
              <a:rPr lang="en-GB" dirty="0"/>
              <a:t>Two processes in parallel:</a:t>
            </a:r>
          </a:p>
          <a:p>
            <a:pPr lvl="1"/>
            <a:r>
              <a:rPr lang="en-GB" i="1" dirty="0"/>
              <a:t>temp1=shared+1;</a:t>
            </a:r>
          </a:p>
          <a:p>
            <a:pPr marL="538162" lvl="1" indent="0">
              <a:buNone/>
            </a:pPr>
            <a:r>
              <a:rPr lang="en-GB" i="1" dirty="0"/>
              <a:t>    shared =temp1;</a:t>
            </a:r>
          </a:p>
          <a:p>
            <a:pPr lvl="1"/>
            <a:r>
              <a:rPr lang="en-GB" i="1" dirty="0"/>
              <a:t>temp2=shared+2;</a:t>
            </a:r>
          </a:p>
          <a:p>
            <a:pPr marL="538162" lvl="2" indent="0">
              <a:buNone/>
            </a:pPr>
            <a:r>
              <a:rPr lang="en-GB" i="1" dirty="0"/>
              <a:t>    shared=temp2;</a:t>
            </a:r>
          </a:p>
          <a:p>
            <a:r>
              <a:rPr lang="en-GB" dirty="0"/>
              <a:t>What is the value of </a:t>
            </a:r>
            <a:r>
              <a:rPr lang="en-GB" i="1" dirty="0"/>
              <a:t>shared </a:t>
            </a:r>
            <a:r>
              <a:rPr lang="en-GB" dirty="0"/>
              <a:t>at the end?</a:t>
            </a:r>
          </a:p>
          <a:p>
            <a:pPr lvl="1"/>
            <a:r>
              <a:rPr lang="en-GB" i="1" dirty="0"/>
              <a:t>1?</a:t>
            </a:r>
          </a:p>
          <a:p>
            <a:pPr lvl="1"/>
            <a:r>
              <a:rPr lang="en-GB" i="1" dirty="0"/>
              <a:t>2?</a:t>
            </a:r>
          </a:p>
          <a:p>
            <a:pPr lvl="1"/>
            <a:r>
              <a:rPr lang="en-GB" i="1" dirty="0"/>
              <a:t>3? </a:t>
            </a:r>
            <a:r>
              <a:rPr lang="en-GB" dirty="0"/>
              <a:t>(Sequential)</a:t>
            </a:r>
          </a:p>
          <a:p>
            <a:pPr lvl="1"/>
            <a:r>
              <a:rPr lang="en-GB" dirty="0"/>
              <a:t>What do you expect from running this sort of program?</a:t>
            </a:r>
          </a:p>
        </p:txBody>
      </p:sp>
    </p:spTree>
    <p:extLst>
      <p:ext uri="{BB962C8B-B14F-4D97-AF65-F5344CB8AC3E}">
        <p14:creationId xmlns:p14="http://schemas.microsoft.com/office/powerpoint/2010/main" val="4140367947"/>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Presentation37" id="{BAEDCA4E-07D3-CF45-8582-069B713BBD79}" vid="{B429C1B6-4366-0543-9EF0-CA4016DA91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icture" ma:contentTypeID="0x010102005A5C1BE65173D647975D08D04557E024" ma:contentTypeVersion="3" ma:contentTypeDescription="Upload an image or a photograph." ma:contentTypeScope="" ma:versionID="4e02033e9a8407b55ee482baa8e8773d">
  <xsd:schema xmlns:xsd="http://www.w3.org/2001/XMLSchema" xmlns:xs="http://www.w3.org/2001/XMLSchema" xmlns:p="http://schemas.microsoft.com/office/2006/metadata/properties" xmlns:ns1="http://schemas.microsoft.com/sharepoint/v3" xmlns:ns2="f2ad5090-61a8-4b8c-ab70-68f4ff4d1933" targetNamespace="http://schemas.microsoft.com/office/2006/metadata/properties" ma:root="true" ma:fieldsID="56baf7bb33d679821ced92383ddba583" ns1:_="" ns2:_="">
    <xsd:import namespace="http://schemas.microsoft.com/sharepoint/v3"/>
    <xsd:import namespace="f2ad5090-61a8-4b8c-ab70-68f4ff4d1933"/>
    <xsd:element name="properties">
      <xsd:complexType>
        <xsd:sequence>
          <xsd:element name="documentManagement">
            <xsd:complexType>
              <xsd:all>
                <xsd:element ref="ns1:ImageWidth" minOccurs="0"/>
                <xsd:element ref="ns1:ImageHeight" minOccurs="0"/>
                <xsd:element ref="ns1:ImageCreateDate" minOccurs="0"/>
                <xsd:element ref="ns1:Description" minOccurs="0"/>
                <xsd:element ref="ns1:ThumbnailExists" minOccurs="0"/>
                <xsd:element ref="ns1:PreviewExists" minOccurs="0"/>
                <xsd:element ref="ns1:AlternateThumbnailUrl"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element name="ImageCreateDate" ma:index="13" nillable="true" ma:displayName="Date Picture Take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_dlc_DocId" ma:index="26" nillable="true" ma:displayName="Document ID Value" ma:description="The value of the document ID assigned to this item." ma:internalName="_dlc_DocId" ma:readOnly="true">
      <xsd:simpleType>
        <xsd:restriction base="dms:Text"/>
      </xsd:simpleType>
    </xsd:element>
    <xsd:element name="_dlc_DocIdUrl" ma:index="2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documentManagement>
    <AlternateThumbnailUrl xmlns="http://schemas.microsoft.com/sharepoint/v3">
      <Url xsi:nil="true"/>
      <Description xsi:nil="true"/>
    </AlternateThumbnailUrl>
    <ImageCreateDate xmlns="http://schemas.microsoft.com/sharepoint/v3" xsi:nil="true"/>
    <Description xmlns="http://schemas.microsoft.com/sharepoint/v3" xsi:nil="true"/>
    <_dlc_DocId xmlns="f2ad5090-61a8-4b8c-ab70-68f4ff4d1933">ARM-ECM-0151353</_dlc_DocId>
    <_dlc_DocIdUrl xmlns="f2ad5090-61a8-4b8c-ab70-68f4ff4d1933">
      <Url>http://teamsites.arm.com/sites/marketing/branding/_layouts/DocIdRedir.aspx?ID=ARM-ECM-0151353</Url>
      <Description>ARM-ECM-0151353</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FEA05E-38D0-44EA-8B8D-2375FC6AAF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CB23D7-89E5-42FF-A5EB-008A06AB37C7}">
  <ds:schemaRefs>
    <ds:schemaRef ds:uri="http://schemas.microsoft.com/sharepoint/events"/>
  </ds:schemaRefs>
</ds:datastoreItem>
</file>

<file path=customXml/itemProps3.xml><?xml version="1.0" encoding="utf-8"?>
<ds:datastoreItem xmlns:ds="http://schemas.openxmlformats.org/officeDocument/2006/customXml" ds:itemID="{AE6E82D6-7FB8-4D99-A7B6-3C5BB1D894B9}">
  <ds:schemaRefs>
    <ds:schemaRef ds:uri="http://schemas.microsoft.com/office/2006/documentManagement/types"/>
    <ds:schemaRef ds:uri="http://www.w3.org/XML/1998/namespace"/>
    <ds:schemaRef ds:uri="f2ad5090-61a8-4b8c-ab70-68f4ff4d1933"/>
    <ds:schemaRef ds:uri="http://purl.org/dc/elements/1.1/"/>
    <ds:schemaRef ds:uri="http://schemas.microsoft.com/office/2006/metadata/properties"/>
    <ds:schemaRef ds:uri="http://purl.org/dc/terms/"/>
    <ds:schemaRef ds:uri="http://purl.org/dc/dcmitype/"/>
    <ds:schemaRef ds:uri="http://schemas.microsoft.com/office/infopath/2007/PartnerControls"/>
    <ds:schemaRef ds:uri="http://schemas.openxmlformats.org/package/2006/metadata/core-properties"/>
    <ds:schemaRef ds:uri="http://schemas.microsoft.com/sharepoint/v3"/>
  </ds:schemaRefs>
</ds:datastoreItem>
</file>

<file path=customXml/itemProps4.xml><?xml version="1.0" encoding="utf-8"?>
<ds:datastoreItem xmlns:ds="http://schemas.openxmlformats.org/officeDocument/2006/customXml" ds:itemID="{9C777C69-0744-4BF3-8514-FB149EBD22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Arm_2021</Template>
  <TotalTime>8238</TotalTime>
  <Words>4811</Words>
  <Application>Microsoft Office PowerPoint</Application>
  <PresentationFormat>Custom</PresentationFormat>
  <Paragraphs>447</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vt:lpstr>
      <vt:lpstr>Arm_PPT_Public</vt:lpstr>
      <vt:lpstr>Concurrency</vt:lpstr>
      <vt:lpstr>Previous</vt:lpstr>
      <vt:lpstr>Current Module</vt:lpstr>
      <vt:lpstr>Multiprocessing and Flynn's Taxonomy </vt:lpstr>
      <vt:lpstr>Multiprocessing and Flynn's Taxonomy </vt:lpstr>
      <vt:lpstr>Multiprocessing and Flynn's Taxonomy </vt:lpstr>
      <vt:lpstr>Operating Systems on Multiprocessors</vt:lpstr>
      <vt:lpstr>Concurrency</vt:lpstr>
      <vt:lpstr>The Read-Write Problem Caused by Sharing</vt:lpstr>
      <vt:lpstr>Mutual Exclusion</vt:lpstr>
      <vt:lpstr>Solutions</vt:lpstr>
      <vt:lpstr>Hardware Mutex</vt:lpstr>
      <vt:lpstr>Software Mutex</vt:lpstr>
      <vt:lpstr>Dekker’s algorithm</vt:lpstr>
      <vt:lpstr>Semaphore</vt:lpstr>
      <vt:lpstr>An Example</vt:lpstr>
      <vt:lpstr>Semaphore</vt:lpstr>
      <vt:lpstr>How Do Semaphores Prevent Busy-Waiting</vt:lpstr>
      <vt:lpstr>Producer-Consumer Problem</vt:lpstr>
      <vt:lpstr>Producer-Consumer Problem</vt:lpstr>
      <vt:lpstr>Message-Passing/Mailbox</vt:lpstr>
      <vt:lpstr>More problems…</vt:lpstr>
      <vt:lpstr>Deadlock</vt:lpstr>
      <vt:lpstr>Coffman Conditions for Deadlock</vt:lpstr>
      <vt:lpstr>Dealing with Deadlock</vt:lpstr>
      <vt:lpstr>Banker’s Algorithm</vt:lpstr>
      <vt:lpstr>Next</vt:lpstr>
    </vt:vector>
  </TitlesOfParts>
  <Company>Arm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 Guan</dc:creator>
  <cp:lastModifiedBy>David Mackenzie</cp:lastModifiedBy>
  <cp:revision>334</cp:revision>
  <dcterms:created xsi:type="dcterms:W3CDTF">2014-05-28T16:14:06Z</dcterms:created>
  <dcterms:modified xsi:type="dcterms:W3CDTF">2021-10-15T12:56:53Z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0x010102005A5C1BE65173D647975D08D04557E024</vt:lpwstr>
  </property>
  <property fmtid="{D5CDD505-2E9C-101B-9397-08002B2CF9AE}" pid="3" name="_dlc_DocIdItemGuid">
    <vt:lpwstr>d0713a34-1062-48d0-aada-3b674e8d17e0</vt:lpwstr>
  </property>
  <property fmtid="{D5CDD505-2E9C-101B-9397-08002B2CF9AE}" pid="4" name="vti_description">
    <vt:lpwstr/>
  </property>
</Properties>
</file>