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47" r:id="rId5"/>
    <p:sldId id="276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5" r:id="rId19"/>
    <p:sldId id="336" r:id="rId20"/>
    <p:sldId id="333" r:id="rId21"/>
    <p:sldId id="334" r:id="rId22"/>
    <p:sldId id="337" r:id="rId23"/>
    <p:sldId id="338" r:id="rId24"/>
    <p:sldId id="340" r:id="rId25"/>
    <p:sldId id="342" r:id="rId26"/>
    <p:sldId id="344" r:id="rId27"/>
    <p:sldId id="341" r:id="rId28"/>
    <p:sldId id="320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9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EB"/>
    <a:srgbClr val="95D600"/>
    <a:srgbClr val="FF6B00"/>
    <a:srgbClr val="00C1DE"/>
    <a:srgbClr val="FFC600"/>
    <a:srgbClr val="FF6900"/>
    <a:srgbClr val="93E5FF"/>
    <a:srgbClr val="7B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1" autoAdjust="0"/>
    <p:restoredTop sz="63357" autoAdjust="0"/>
  </p:normalViewPr>
  <p:slideViewPr>
    <p:cSldViewPr snapToGrid="0">
      <p:cViewPr varScale="1">
        <p:scale>
          <a:sx n="84" d="100"/>
          <a:sy n="84" d="100"/>
        </p:scale>
        <p:origin x="162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5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0836F7-A38A-461C-9E01-FBB0AD11CE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FF89DB-0163-4563-9377-E6085C3265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08166A3-E862-4E45-91F7-3D96E6F6C54F}" type="datetimeFigureOut">
              <a:rPr lang="en-US" altLang="en-US"/>
              <a:pPr>
                <a:defRPr/>
              </a:pPr>
              <a:t>10/11/2022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76F87-20DA-468D-B340-09EA2263E8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25CE1-DD78-4BE9-8679-5EA4FF45E7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E52C29F-6E8B-4FCF-B05C-39095F067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80DD0D-9D32-4C0D-AA04-3265FC750F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B6EE8-DCB8-41BD-A3C8-E3A1223160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B49F74-3831-4782-9926-36A1F1DC6259}" type="datetimeFigureOut">
              <a:rPr lang="en-US" altLang="en-US"/>
              <a:pPr>
                <a:defRPr/>
              </a:pPr>
              <a:t>10/11/2022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5744739-3539-48B5-A096-4DFD5EA77A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8A2211-D7FD-4E67-A6D9-583B43938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2F51B-BF74-49BC-83A1-C16F26379D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EDC91-3AC4-4F8D-BED3-4ED56913F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ED05C12-C9C4-4501-9C72-D2E25191FC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rgroup.com/Embedded-Systems/How-To/RTOS-Mutex-Semaphor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il.com/support/man/docs/rlarm/rlarm_os_evt_wait_and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keil.com/support/man/docs/rlarm/rlarm_os_evt_wait_or.ht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</a:t>
            </a:r>
            <a:r>
              <a:rPr lang="en-US" baseline="0" dirty="0"/>
              <a:t> previous module we learnt about RTX tasks and time management.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18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</a:t>
            </a:r>
            <a:r>
              <a:rPr lang="en-GB" baseline="0" dirty="0"/>
              <a:t> task</a:t>
            </a:r>
            <a:r>
              <a:rPr lang="en-GB" dirty="0"/>
              <a:t> can initialize the semaphore through </a:t>
            </a:r>
            <a:r>
              <a:rPr lang="en-US" i="1" dirty="0" err="1"/>
              <a:t>os_sem_init</a:t>
            </a:r>
            <a:r>
              <a:rPr lang="en-US" i="1" dirty="0"/>
              <a:t> (</a:t>
            </a:r>
            <a:r>
              <a:rPr lang="en-US" i="1" dirty="0" err="1"/>
              <a:t>semID</a:t>
            </a:r>
            <a:r>
              <a:rPr lang="en-US" i="1" dirty="0"/>
              <a:t>, unsigned </a:t>
            </a:r>
            <a:r>
              <a:rPr lang="en-US" i="1" dirty="0" err="1"/>
              <a:t>token_count</a:t>
            </a:r>
            <a:r>
              <a:rPr lang="en-US" i="1" dirty="0"/>
              <a:t>);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</a:t>
            </a:r>
            <a:r>
              <a:rPr lang="en-US" i="1" baseline="0" dirty="0"/>
              <a:t> task can </a:t>
            </a:r>
            <a:r>
              <a:rPr lang="en-GB" i="0" baseline="0" dirty="0"/>
              <a:t>g</a:t>
            </a:r>
            <a:r>
              <a:rPr lang="en-GB" dirty="0"/>
              <a:t>rab a token through </a:t>
            </a:r>
            <a:r>
              <a:rPr lang="en-US" i="1" dirty="0" err="1"/>
              <a:t>os_sem_wait</a:t>
            </a:r>
            <a:r>
              <a:rPr lang="en-US" i="1" dirty="0"/>
              <a:t> (</a:t>
            </a:r>
            <a:r>
              <a:rPr lang="en-GB" i="1" dirty="0" err="1"/>
              <a:t>semID</a:t>
            </a:r>
            <a:r>
              <a:rPr lang="en-GB" i="1" dirty="0"/>
              <a:t>, </a:t>
            </a:r>
            <a:r>
              <a:rPr lang="en-US" i="1" dirty="0"/>
              <a:t>timeout);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803275" marR="0" lvl="3" indent="-2651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1DB"/>
              </a:buClr>
              <a:buSzPct val="95000"/>
              <a:buFont typeface="Wingdings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Return values:</a:t>
            </a:r>
          </a:p>
          <a:p>
            <a:pPr marL="1490472" marR="0" lvl="5" indent="-18288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26CEAD">
                  <a:tint val="85000"/>
                  <a:satMod val="275000"/>
                </a:srgbClr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OS_R_SEM: has to wait until a semaphore is available, task is put to WAIT_SEM state and will be put back to READY if some task sends a semaphore. </a:t>
            </a:r>
          </a:p>
          <a:p>
            <a:pPr marL="1490472" marR="0" lvl="5" indent="-18288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26CEAD">
                  <a:tint val="85000"/>
                  <a:satMod val="275000"/>
                </a:srgbClr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OS_R_TMO: timeout</a:t>
            </a:r>
          </a:p>
          <a:p>
            <a:pPr marL="1490472" marR="0" lvl="5" indent="-18288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26CEAD">
                  <a:tint val="85000"/>
                  <a:satMod val="275000"/>
                </a:srgbClr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OS_R_OK: has the token and task can continue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r>
              <a:rPr lang="en-GB" dirty="0"/>
              <a:t>Return/create a token in the semaphore container through </a:t>
            </a:r>
            <a:r>
              <a:rPr lang="en-US" i="1" dirty="0" err="1"/>
              <a:t>os_sem_send</a:t>
            </a:r>
            <a:r>
              <a:rPr lang="en-US" i="1" dirty="0"/>
              <a:t> (</a:t>
            </a:r>
            <a:r>
              <a:rPr lang="en-US" i="1" dirty="0" err="1"/>
              <a:t>semID</a:t>
            </a:r>
            <a:r>
              <a:rPr lang="en-US" i="1" dirty="0"/>
              <a:t>);</a:t>
            </a:r>
          </a:p>
          <a:p>
            <a:endParaRPr lang="en-US" i="1" dirty="0"/>
          </a:p>
          <a:p>
            <a:r>
              <a:rPr lang="en-GB" dirty="0" err="1"/>
              <a:t>os_sem_wait</a:t>
            </a:r>
            <a:r>
              <a:rPr lang="en-GB" dirty="0"/>
              <a:t> (semaphore1, 0xffff); // equivalent to acquire.</a:t>
            </a:r>
          </a:p>
          <a:p>
            <a:r>
              <a:rPr lang="en-GB" dirty="0" err="1"/>
              <a:t>os_sem_send</a:t>
            </a:r>
            <a:r>
              <a:rPr lang="en-GB" dirty="0"/>
              <a:t> (semaphore1); // equivalent to release.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8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Further discussion by Michael Barr at </a:t>
            </a:r>
            <a:r>
              <a:rPr lang="en-US" sz="1200" dirty="0">
                <a:hlinkClick r:id="rId3"/>
              </a:rPr>
              <a:t>http://www.barrgroup.com/Embedded-Systems/How-To/RTOS-Mutex-Semaphore</a:t>
            </a:r>
            <a:r>
              <a:rPr lang="en-US" sz="1200" dirty="0"/>
              <a:t> </a:t>
            </a:r>
          </a:p>
          <a:p>
            <a:endParaRPr lang="en-US" dirty="0"/>
          </a:p>
          <a:p>
            <a:r>
              <a:rPr lang="en-US" dirty="0"/>
              <a:t>Semaphores</a:t>
            </a:r>
            <a:r>
              <a:rPr lang="en-US" baseline="0" dirty="0"/>
              <a:t> can count to more than 1. i.e. they can be used to share multiple common identical resources. A </a:t>
            </a:r>
            <a:r>
              <a:rPr lang="en-US" baseline="0" dirty="0" err="1"/>
              <a:t>mutex</a:t>
            </a:r>
            <a:r>
              <a:rPr lang="en-US" baseline="0" dirty="0"/>
              <a:t> is binary and it can be taken and released; they also give serial mutually exclusive access to a resource.</a:t>
            </a:r>
          </a:p>
          <a:p>
            <a:r>
              <a:rPr lang="en-US" baseline="0" dirty="0"/>
              <a:t>Multiple </a:t>
            </a:r>
            <a:r>
              <a:rPr lang="en-US" baseline="0" dirty="0" err="1"/>
              <a:t>mutexes</a:t>
            </a:r>
            <a:r>
              <a:rPr lang="en-US" baseline="0" dirty="0"/>
              <a:t> can be used to give access to multiple different type resources. Counting semaphores can only work on multiple identical resources.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50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the user</a:t>
            </a:r>
            <a:r>
              <a:rPr lang="en-GB" baseline="0" dirty="0"/>
              <a:t> has to both declare the mailbox and allocate memory for the data.</a:t>
            </a:r>
          </a:p>
          <a:p>
            <a:r>
              <a:rPr lang="en-GB" baseline="0" dirty="0"/>
              <a:t>The mailbox allows sharing data between tasks. It is a queue of user-defined length.</a:t>
            </a:r>
          </a:p>
          <a:p>
            <a:endParaRPr lang="en-GB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When passing larger objects, need to dynamically allocate memory per object, free when done processing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92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b="1" dirty="0" err="1"/>
              <a:t>os_mbx_declare</a:t>
            </a:r>
            <a:r>
              <a:rPr lang="en-GB" dirty="0"/>
              <a:t> macro defines a mailbox object. The argument </a:t>
            </a:r>
            <a:r>
              <a:rPr lang="en-GB" i="1" dirty="0"/>
              <a:t>name</a:t>
            </a:r>
            <a:r>
              <a:rPr lang="en-GB" dirty="0"/>
              <a:t> is the name of the mailbox object. The argument </a:t>
            </a:r>
            <a:r>
              <a:rPr lang="en-GB" i="1" dirty="0" err="1"/>
              <a:t>cnt</a:t>
            </a:r>
            <a:r>
              <a:rPr lang="en-GB" dirty="0"/>
              <a:t>  (or mail slot) is the number of messages that can be entered into the mailbox object. The </a:t>
            </a:r>
            <a:r>
              <a:rPr lang="en-GB" b="1" dirty="0" err="1"/>
              <a:t>os_mbx_declare</a:t>
            </a:r>
            <a:r>
              <a:rPr lang="en-GB" dirty="0"/>
              <a:t> macro is part of RL-RTX. </a:t>
            </a:r>
          </a:p>
          <a:p>
            <a:endParaRPr lang="en-GB" dirty="0"/>
          </a:p>
          <a:p>
            <a:r>
              <a:rPr lang="en-GB" dirty="0"/>
              <a:t>Example:</a:t>
            </a:r>
          </a:p>
          <a:p>
            <a:r>
              <a:rPr lang="en-GB" dirty="0"/>
              <a:t>#include &lt;</a:t>
            </a:r>
            <a:r>
              <a:rPr lang="en-GB" dirty="0" err="1"/>
              <a:t>rtl.h</a:t>
            </a:r>
            <a:r>
              <a:rPr lang="en-GB" dirty="0"/>
              <a:t>&gt; /* Declare a mailbox for 20 messages. */</a:t>
            </a:r>
          </a:p>
          <a:p>
            <a:r>
              <a:rPr lang="en-GB" dirty="0"/>
              <a:t> </a:t>
            </a:r>
            <a:r>
              <a:rPr lang="en-GB" dirty="0" err="1"/>
              <a:t>os_mbx_declare</a:t>
            </a:r>
            <a:r>
              <a:rPr lang="en-GB" dirty="0"/>
              <a:t> (mailbox1, 20);</a:t>
            </a:r>
          </a:p>
          <a:p>
            <a:r>
              <a:rPr lang="en-GB" dirty="0"/>
              <a:t> __task void task1 (void) </a:t>
            </a:r>
          </a:p>
          <a:p>
            <a:r>
              <a:rPr lang="en-GB" dirty="0"/>
              <a:t>{ </a:t>
            </a:r>
          </a:p>
          <a:p>
            <a:r>
              <a:rPr lang="en-GB" dirty="0"/>
              <a:t>.. </a:t>
            </a:r>
          </a:p>
          <a:p>
            <a:r>
              <a:rPr lang="en-GB" dirty="0" err="1"/>
              <a:t>os_mbx_init</a:t>
            </a:r>
            <a:r>
              <a:rPr lang="en-GB" dirty="0"/>
              <a:t> (&amp;mailbox1, </a:t>
            </a:r>
            <a:r>
              <a:rPr lang="en-GB" dirty="0" err="1"/>
              <a:t>sizeof</a:t>
            </a:r>
            <a:r>
              <a:rPr lang="en-GB" dirty="0"/>
              <a:t>(mailbox1));</a:t>
            </a:r>
          </a:p>
          <a:p>
            <a:r>
              <a:rPr lang="en-GB" dirty="0"/>
              <a:t> ..</a:t>
            </a:r>
          </a:p>
          <a:p>
            <a:r>
              <a:rPr lang="en-GB" dirty="0"/>
              <a:t> }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 err="1"/>
              <a:t>os_mbx_init</a:t>
            </a:r>
            <a:r>
              <a:rPr lang="en-GB" dirty="0"/>
              <a:t> function initializes the </a:t>
            </a:r>
            <a:r>
              <a:rPr lang="en-GB" i="1" dirty="0"/>
              <a:t>mailbox</a:t>
            </a:r>
            <a:r>
              <a:rPr lang="en-GB" dirty="0"/>
              <a:t> object identified by the function argument.</a:t>
            </a:r>
          </a:p>
          <a:p>
            <a:r>
              <a:rPr lang="en-GB" dirty="0"/>
              <a:t>The argument </a:t>
            </a:r>
            <a:r>
              <a:rPr lang="en-GB" i="1" dirty="0" err="1"/>
              <a:t>mbx_size</a:t>
            </a:r>
            <a:r>
              <a:rPr lang="en-GB" dirty="0"/>
              <a:t> specifies the size of the mailbox, in bytes. However, the number of message entries in the mailbox is defined by the </a:t>
            </a:r>
            <a:r>
              <a:rPr lang="en-GB" b="1" dirty="0" err="1"/>
              <a:t>os_mbx_declare</a:t>
            </a:r>
            <a:r>
              <a:rPr lang="en-GB" dirty="0"/>
              <a:t> macro.</a:t>
            </a:r>
          </a:p>
          <a:p>
            <a:r>
              <a:rPr lang="en-GB" dirty="0"/>
              <a:t>The </a:t>
            </a:r>
            <a:r>
              <a:rPr lang="en-GB" b="1" dirty="0" err="1"/>
              <a:t>os_mbx_init</a:t>
            </a:r>
            <a:r>
              <a:rPr lang="en-GB" dirty="0"/>
              <a:t> function is in the RL-RTX library. The prototype </a:t>
            </a:r>
            <a:r>
              <a:rPr lang="en-GB" dirty="0" err="1"/>
              <a:t>i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4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send messages, you send the pointer</a:t>
            </a:r>
            <a:r>
              <a:rPr lang="en-US" baseline="0" dirty="0"/>
              <a:t> to the data, to the task.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/>
              <a:t>os_mbx_send</a:t>
            </a:r>
            <a:r>
              <a:rPr lang="en-US" i="1" dirty="0"/>
              <a:t>(&amp;mailbox, </a:t>
            </a:r>
            <a:r>
              <a:rPr lang="en-US" i="1" dirty="0" err="1"/>
              <a:t>msg_ptr</a:t>
            </a:r>
            <a:r>
              <a:rPr lang="en-US" i="1" dirty="0"/>
              <a:t>, timeout)  -- </a:t>
            </a:r>
            <a:r>
              <a:rPr lang="en-GB" dirty="0"/>
              <a:t>This function puts the pointer to a message, </a:t>
            </a:r>
            <a:r>
              <a:rPr lang="en-GB" i="1" dirty="0" err="1"/>
              <a:t>message_ptr</a:t>
            </a:r>
            <a:r>
              <a:rPr lang="en-GB" dirty="0"/>
              <a:t>, in the </a:t>
            </a:r>
            <a:r>
              <a:rPr lang="en-GB" i="1" dirty="0"/>
              <a:t>mailbox</a:t>
            </a:r>
            <a:r>
              <a:rPr lang="en-GB" dirty="0"/>
              <a:t>, if the mailbox is not already full.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r>
              <a:rPr lang="en-GB" dirty="0"/>
              <a:t>The </a:t>
            </a:r>
            <a:r>
              <a:rPr lang="en-GB" b="1" dirty="0" err="1"/>
              <a:t>isr_mbx_send</a:t>
            </a:r>
            <a:r>
              <a:rPr lang="en-GB" dirty="0"/>
              <a:t> function puts the pointer to the message </a:t>
            </a:r>
            <a:r>
              <a:rPr lang="en-GB" i="1" dirty="0" err="1"/>
              <a:t>message_ptr</a:t>
            </a:r>
            <a:r>
              <a:rPr lang="en-GB" dirty="0"/>
              <a:t> in the </a:t>
            </a:r>
            <a:r>
              <a:rPr lang="en-GB" i="1" dirty="0"/>
              <a:t>mailbox</a:t>
            </a:r>
            <a:r>
              <a:rPr lang="en-GB" dirty="0"/>
              <a:t> if the mailbox is not already full. The </a:t>
            </a:r>
            <a:r>
              <a:rPr lang="en-GB" b="1" dirty="0" err="1"/>
              <a:t>isr_mbx_send</a:t>
            </a:r>
            <a:r>
              <a:rPr lang="en-GB" dirty="0"/>
              <a:t> function does not cause the current task to sleep even if there is no space in the mailbox to put the 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65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b="1" dirty="0" err="1"/>
              <a:t>os_mbx_wait</a:t>
            </a:r>
            <a:r>
              <a:rPr lang="en-GB" dirty="0"/>
              <a:t> function gets a pointer to a message from the </a:t>
            </a:r>
            <a:r>
              <a:rPr lang="en-GB" i="1" dirty="0"/>
              <a:t>mailbox</a:t>
            </a:r>
            <a:r>
              <a:rPr lang="en-GB" dirty="0"/>
              <a:t> if the mailbox is not empty. The function puts the message pointer from the mailbox into the location pointed by the </a:t>
            </a:r>
            <a:r>
              <a:rPr lang="en-GB" i="1" dirty="0"/>
              <a:t>message</a:t>
            </a:r>
            <a:r>
              <a:rPr lang="en-GB" dirty="0"/>
              <a:t> argument.</a:t>
            </a:r>
            <a:endParaRPr lang="en-US" dirty="0"/>
          </a:p>
          <a:p>
            <a:endParaRPr lang="en-US" dirty="0"/>
          </a:p>
          <a:p>
            <a:r>
              <a:rPr lang="en-GB" b="1" dirty="0"/>
              <a:t>OS_R_MBX</a:t>
            </a:r>
            <a:r>
              <a:rPr lang="en-GB" dirty="0"/>
              <a:t> The task has waited until a message was put in the mailbox. </a:t>
            </a:r>
          </a:p>
          <a:p>
            <a:r>
              <a:rPr lang="en-GB" dirty="0"/>
              <a:t>OS_R_TMO The timeout specified by timeout has expired before a message was available in the mailbox. </a:t>
            </a:r>
          </a:p>
          <a:p>
            <a:r>
              <a:rPr lang="en-GB" dirty="0"/>
              <a:t>OS_R_OK A message was available in the mailbox, and the task continues without waiting.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100" dirty="0"/>
              <a:t>Allocating and freeing different sizes of memory can cause fragmentation, so free space is distributed in fragments which are too small to use.</a:t>
            </a:r>
          </a:p>
          <a:p>
            <a:r>
              <a:rPr lang="en-US" sz="2100" dirty="0"/>
              <a:t>The</a:t>
            </a:r>
            <a:r>
              <a:rPr lang="en-US" sz="2100" baseline="0" dirty="0"/>
              <a:t> s</a:t>
            </a:r>
            <a:r>
              <a:rPr lang="en-US" sz="2100" dirty="0"/>
              <a:t>olution is to create a separate memory pool for each size of data to be allocated. i.e. For 32 byte requests keep a pool of memory. For 16 byte requests keep a pool of memory.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94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RTX has fixed memory block allocation routines</a:t>
            </a:r>
            <a:r>
              <a:rPr lang="en-US" baseline="0" dirty="0"/>
              <a:t> called BOX.</a:t>
            </a:r>
          </a:p>
          <a:p>
            <a:r>
              <a:rPr lang="en-GB" dirty="0"/>
              <a:t>The </a:t>
            </a:r>
            <a:r>
              <a:rPr lang="en-GB" b="1" dirty="0"/>
              <a:t>_declare_box8</a:t>
            </a:r>
            <a:r>
              <a:rPr lang="en-GB" dirty="0"/>
              <a:t> macro declares an array of bytes that can be used as a memory pool for allocation of fixed blocks with 8-byte alignment.</a:t>
            </a:r>
          </a:p>
          <a:p>
            <a:r>
              <a:rPr lang="en-GB" dirty="0"/>
              <a:t>_</a:t>
            </a:r>
            <a:r>
              <a:rPr lang="en-GB" dirty="0" err="1"/>
              <a:t>init_box</a:t>
            </a:r>
            <a:r>
              <a:rPr lang="en-GB" dirty="0"/>
              <a:t> initializes</a:t>
            </a:r>
            <a:r>
              <a:rPr lang="en-GB" baseline="0" dirty="0"/>
              <a:t> the box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_</a:t>
            </a:r>
            <a:r>
              <a:rPr lang="en-GB" baseline="0" dirty="0" err="1"/>
              <a:t>alloc_box</a:t>
            </a:r>
            <a:r>
              <a:rPr lang="en-GB" baseline="0" dirty="0"/>
              <a:t> – </a:t>
            </a:r>
            <a:r>
              <a:rPr lang="en-GB" dirty="0"/>
              <a:t>The </a:t>
            </a:r>
            <a:r>
              <a:rPr lang="en-GB" b="1" dirty="0"/>
              <a:t>_</a:t>
            </a:r>
            <a:r>
              <a:rPr lang="en-GB" b="1" dirty="0" err="1"/>
              <a:t>alloc_box</a:t>
            </a:r>
            <a:r>
              <a:rPr lang="en-GB" dirty="0"/>
              <a:t> function allocates a block of memory from the memory pool that begins at the address </a:t>
            </a:r>
            <a:r>
              <a:rPr lang="en-GB" i="1" dirty="0" err="1"/>
              <a:t>box_name</a:t>
            </a:r>
            <a:r>
              <a:rPr lang="en-GB" dirty="0"/>
              <a:t>.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</a:t>
            </a:r>
            <a:r>
              <a:rPr lang="en-GB" b="1" dirty="0"/>
              <a:t>_</a:t>
            </a:r>
            <a:r>
              <a:rPr lang="en-GB" b="1" dirty="0" err="1"/>
              <a:t>calloc_box</a:t>
            </a:r>
            <a:r>
              <a:rPr lang="en-GB" dirty="0"/>
              <a:t> function allocates a block of memory from the memory pool that begins at the address </a:t>
            </a:r>
            <a:r>
              <a:rPr lang="en-GB" i="1" dirty="0" err="1"/>
              <a:t>box_name</a:t>
            </a:r>
            <a:r>
              <a:rPr lang="en-GB" i="1" baseline="0" dirty="0"/>
              <a:t> </a:t>
            </a:r>
            <a:r>
              <a:rPr lang="en-GB" dirty="0"/>
              <a:t>and initializes the entire memory block to 0.</a:t>
            </a:r>
          </a:p>
          <a:p>
            <a:endParaRPr lang="en-US" dirty="0"/>
          </a:p>
          <a:p>
            <a:r>
              <a:rPr lang="en-GB" dirty="0"/>
              <a:t>The </a:t>
            </a:r>
            <a:r>
              <a:rPr lang="en-GB" b="1" dirty="0"/>
              <a:t>_</a:t>
            </a:r>
            <a:r>
              <a:rPr lang="en-GB" b="1" dirty="0" err="1"/>
              <a:t>init_box</a:t>
            </a:r>
            <a:r>
              <a:rPr lang="en-GB" dirty="0"/>
              <a:t> function initializes a fixed block size memory pool. When the memory pool is initialized, the RTX kernel handles memory requests by allocating a block of memory from the memory pool.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50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Modified from RL-ARM User’s Guide.</a:t>
            </a:r>
          </a:p>
          <a:p>
            <a:endParaRPr lang="en-GB" dirty="0"/>
          </a:p>
          <a:p>
            <a:r>
              <a:rPr lang="en-GB" dirty="0"/>
              <a:t>An</a:t>
            </a:r>
            <a:r>
              <a:rPr lang="en-GB" baseline="0" dirty="0"/>
              <a:t> example is shown in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38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data is shared by tasks, we</a:t>
            </a:r>
            <a:r>
              <a:rPr lang="en-GB" baseline="0" dirty="0"/>
              <a:t> need to make sure that they are not overwritten and corrupted.</a:t>
            </a:r>
          </a:p>
          <a:p>
            <a:endParaRPr lang="en-GB" baseline="0" dirty="0"/>
          </a:p>
          <a:p>
            <a:r>
              <a:rPr lang="en-GB" baseline="0" dirty="0"/>
              <a:t>If we allow pre-emption and interruption of tasks, then the overwriting of shared data can happen.</a:t>
            </a:r>
          </a:p>
          <a:p>
            <a:r>
              <a:rPr lang="en-GB" baseline="0" dirty="0"/>
              <a:t>Race condition – one task changing the variable in a wrong sequence can corrupt the data.</a:t>
            </a:r>
          </a:p>
          <a:p>
            <a:r>
              <a:rPr lang="en-GB" baseline="0" dirty="0"/>
              <a:t>Any access to shared data can be considered as a critical section of code.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2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Inter-</a:t>
            </a:r>
            <a:r>
              <a:rPr lang="en-GB" baseline="0" dirty="0"/>
              <a:t>task communication mechanisms in RTX are: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Events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err="1"/>
              <a:t>Mutex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Semaphore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Mailbox</a:t>
            </a:r>
          </a:p>
          <a:p>
            <a:r>
              <a:rPr lang="en-GB" dirty="0"/>
              <a:t>Events,</a:t>
            </a:r>
            <a:r>
              <a:rPr lang="en-GB" baseline="0" dirty="0"/>
              <a:t> </a:t>
            </a:r>
            <a:r>
              <a:rPr lang="en-GB" baseline="0" dirty="0" err="1"/>
              <a:t>mutex</a:t>
            </a:r>
            <a:r>
              <a:rPr lang="en-GB" baseline="0" dirty="0"/>
              <a:t> and semaphore provide synchronization of tasks.</a:t>
            </a:r>
          </a:p>
          <a:p>
            <a:r>
              <a:rPr lang="en-GB" baseline="0" dirty="0"/>
              <a:t>Mailbox provides data communication between tasks.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64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race can lead to wrong data. This can also be due to time stamp error.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65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ARM is a load/store architecture – variables can only be modified in registers, not in memory.</a:t>
            </a:r>
            <a:endParaRPr lang="en-US" sz="1100" dirty="0"/>
          </a:p>
          <a:p>
            <a:r>
              <a:rPr lang="en-US" dirty="0"/>
              <a:t>Any memory-resident variable must be accessed with at least three instructions: load, modify, store.</a:t>
            </a:r>
          </a:p>
          <a:p>
            <a:r>
              <a:rPr lang="en-US" dirty="0"/>
              <a:t>Tasks communicating with shared memory are vulnerable to </a:t>
            </a:r>
            <a:r>
              <a:rPr lang="en-US" b="1" dirty="0"/>
              <a:t>race conditions.</a:t>
            </a:r>
            <a:endParaRPr lang="en-US" dirty="0"/>
          </a:p>
          <a:p>
            <a:r>
              <a:rPr lang="en-US" dirty="0"/>
              <a:t>Any variables used in shared memory communication must be protected.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0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itoa</a:t>
            </a:r>
            <a:r>
              <a:rPr lang="en-US" dirty="0"/>
              <a:t> () function converts integer to a text</a:t>
            </a:r>
            <a:r>
              <a:rPr lang="en-US" baseline="0" dirty="0"/>
              <a:t> string.</a:t>
            </a:r>
          </a:p>
          <a:p>
            <a:r>
              <a:rPr lang="en-US" sz="1200" dirty="0"/>
              <a:t>Space for only one string is allocated, so </a:t>
            </a:r>
            <a:r>
              <a:rPr lang="en-US" sz="1200" dirty="0" err="1"/>
              <a:t>itoa</a:t>
            </a:r>
            <a:r>
              <a:rPr lang="en-US" sz="1200" dirty="0"/>
              <a:t>() is non-reentrant.</a:t>
            </a:r>
          </a:p>
          <a:p>
            <a:r>
              <a:rPr lang="en-US" sz="1200" dirty="0"/>
              <a:t>There are many solutions</a:t>
            </a:r>
            <a:r>
              <a:rPr lang="en-US" sz="1200" baseline="0" dirty="0"/>
              <a:t> to make it reentrant.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70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baseline="0" dirty="0"/>
              <a:t> m</a:t>
            </a:r>
            <a:r>
              <a:rPr lang="en-GB" dirty="0"/>
              <a:t>ailbox</a:t>
            </a:r>
            <a:r>
              <a:rPr lang="en-GB" baseline="0" dirty="0"/>
              <a:t> has certain disadvantages: handling the memory allocation is trivial; cannot deal with multiple readers easily.</a:t>
            </a:r>
          </a:p>
          <a:p>
            <a:endParaRPr lang="en-GB" baseline="0" dirty="0"/>
          </a:p>
          <a:p>
            <a:r>
              <a:rPr lang="en-GB" baseline="0" dirty="0"/>
              <a:t>There are solutions based on RTX. </a:t>
            </a:r>
          </a:p>
          <a:p>
            <a:endParaRPr lang="en-GB" baseline="0" dirty="0"/>
          </a:p>
          <a:p>
            <a:r>
              <a:rPr lang="en-GB" baseline="0" dirty="0"/>
              <a:t>Make the tasks re-entrant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92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0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Instead of busy waiting for a flag,</a:t>
            </a:r>
            <a:r>
              <a:rPr lang="en-GB" baseline="0" dirty="0"/>
              <a:t> “Events” can be used by tasks to signal to other tasks.</a:t>
            </a:r>
          </a:p>
          <a:p>
            <a:r>
              <a:rPr lang="en-GB" baseline="0" dirty="0"/>
              <a:t>Each task has 16 private event flags (stored in TCB register).</a:t>
            </a:r>
          </a:p>
          <a:p>
            <a:r>
              <a:rPr lang="en-GB" baseline="0" dirty="0"/>
              <a:t>Wait for events can be a WAIT_AND or WAIT_OR event.</a:t>
            </a:r>
          </a:p>
          <a:p>
            <a:r>
              <a:rPr lang="en-GB" dirty="0"/>
              <a:t>Once the required event flags are set, the task will be put back to the READY state and wait for the scheduler to dispatch it.</a:t>
            </a:r>
          </a:p>
          <a:p>
            <a:r>
              <a:rPr lang="en-GB" dirty="0"/>
              <a:t>Flags can also be cleared by other tasks.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4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WAIT_AND</a:t>
            </a:r>
            <a:r>
              <a:rPr lang="en-GB" dirty="0"/>
              <a:t> : </a:t>
            </a:r>
          </a:p>
          <a:p>
            <a:r>
              <a:rPr lang="en-GB" dirty="0"/>
              <a:t>Tasks which are waiting for all the set events to occur are in the </a:t>
            </a:r>
            <a:r>
              <a:rPr lang="en-GB" b="1" dirty="0"/>
              <a:t>WAIT_AND</a:t>
            </a:r>
            <a:r>
              <a:rPr lang="en-GB" dirty="0"/>
              <a:t> state. When all event flags are set, the task is switched to the </a:t>
            </a:r>
            <a:r>
              <a:rPr lang="en-GB" b="1" dirty="0"/>
              <a:t>READY</a:t>
            </a:r>
            <a:r>
              <a:rPr lang="en-GB" dirty="0"/>
              <a:t> state. The </a:t>
            </a:r>
            <a:r>
              <a:rPr lang="en-GB" b="1" dirty="0" err="1">
                <a:hlinkClick r:id="rId3"/>
              </a:rPr>
              <a:t>os_evt_wait_and</a:t>
            </a:r>
            <a:r>
              <a:rPr lang="en-GB" b="1" dirty="0">
                <a:hlinkClick r:id="rId3"/>
              </a:rPr>
              <a:t>()</a:t>
            </a:r>
            <a:r>
              <a:rPr lang="en-GB" dirty="0"/>
              <a:t> function is used to place a task in the </a:t>
            </a:r>
            <a:r>
              <a:rPr lang="en-GB" b="1" dirty="0"/>
              <a:t>WAIT_AND</a:t>
            </a:r>
            <a:r>
              <a:rPr lang="en-GB" dirty="0"/>
              <a:t> state.</a:t>
            </a:r>
          </a:p>
          <a:p>
            <a:endParaRPr lang="en-GB" dirty="0"/>
          </a:p>
          <a:p>
            <a:r>
              <a:rPr lang="en-GB" b="1" dirty="0"/>
              <a:t>WAIT_OR</a:t>
            </a:r>
            <a:r>
              <a:rPr lang="en-GB" dirty="0"/>
              <a:t> </a:t>
            </a:r>
          </a:p>
          <a:p>
            <a:r>
              <a:rPr lang="en-GB" dirty="0"/>
              <a:t>Tasks which are waiting for at least one event flag are in the </a:t>
            </a:r>
            <a:r>
              <a:rPr lang="en-GB" b="1" dirty="0"/>
              <a:t>WAIT_OR</a:t>
            </a:r>
            <a:r>
              <a:rPr lang="en-GB" dirty="0"/>
              <a:t> State. When the event occurs, the task is switched to the </a:t>
            </a:r>
            <a:r>
              <a:rPr lang="en-GB" b="1" dirty="0"/>
              <a:t>READY</a:t>
            </a:r>
            <a:r>
              <a:rPr lang="en-GB" dirty="0"/>
              <a:t> state. The </a:t>
            </a:r>
            <a:r>
              <a:rPr lang="en-GB" b="1" dirty="0" err="1">
                <a:hlinkClick r:id="rId4"/>
              </a:rPr>
              <a:t>os_evt_wait_or</a:t>
            </a:r>
            <a:r>
              <a:rPr lang="en-GB" b="1" dirty="0">
                <a:hlinkClick r:id="rId4"/>
              </a:rPr>
              <a:t>()</a:t>
            </a:r>
            <a:r>
              <a:rPr lang="en-GB" dirty="0"/>
              <a:t> function is used to place a task in the </a:t>
            </a:r>
            <a:r>
              <a:rPr lang="en-GB" b="1" dirty="0"/>
              <a:t>WAIT_OR</a:t>
            </a:r>
            <a:r>
              <a:rPr lang="en-GB" dirty="0"/>
              <a:t> state.</a:t>
            </a:r>
          </a:p>
          <a:p>
            <a:endParaRPr lang="en-GB" dirty="0"/>
          </a:p>
          <a:p>
            <a:r>
              <a:rPr lang="en-GB" b="1" dirty="0"/>
              <a:t>READY:</a:t>
            </a:r>
          </a:p>
          <a:p>
            <a:r>
              <a:rPr lang="en-GB" dirty="0"/>
              <a:t>Tasks which are ready to run are in the </a:t>
            </a:r>
            <a:r>
              <a:rPr lang="en-GB" b="1" dirty="0"/>
              <a:t>READY</a:t>
            </a:r>
            <a:r>
              <a:rPr lang="en-GB" dirty="0"/>
              <a:t> state. Once the running task has completed processing, RTX selects the next ready task with the </a:t>
            </a:r>
            <a:r>
              <a:rPr lang="en-GB" b="1" dirty="0"/>
              <a:t>highest priority</a:t>
            </a:r>
            <a:r>
              <a:rPr lang="en-GB" dirty="0"/>
              <a:t> and starts it.</a:t>
            </a:r>
          </a:p>
          <a:p>
            <a:endParaRPr lang="en-GB" dirty="0"/>
          </a:p>
          <a:p>
            <a:r>
              <a:rPr lang="en-GB" dirty="0"/>
              <a:t>A timeout setting</a:t>
            </a:r>
            <a:r>
              <a:rPr lang="en-GB" baseline="0" dirty="0"/>
              <a:t> can make the task to READY state after the time out. See an example in the next slide.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0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The </a:t>
            </a:r>
            <a:r>
              <a:rPr lang="en-GB" b="1" dirty="0" err="1"/>
              <a:t>os_evt_set</a:t>
            </a:r>
            <a:r>
              <a:rPr lang="en-GB" dirty="0"/>
              <a:t> function sets the event flags for the </a:t>
            </a:r>
            <a:r>
              <a:rPr lang="en-GB" i="1" dirty="0"/>
              <a:t>task</a:t>
            </a:r>
            <a:r>
              <a:rPr lang="en-GB" dirty="0"/>
              <a:t> identified by the function argument. The function only sets the event flags whose corresponding bit is set to 1 in the </a:t>
            </a:r>
            <a:r>
              <a:rPr lang="en-GB" i="1" dirty="0" err="1"/>
              <a:t>event_flags</a:t>
            </a:r>
            <a:r>
              <a:rPr lang="en-GB" dirty="0"/>
              <a:t> argument.</a:t>
            </a:r>
          </a:p>
          <a:p>
            <a:endParaRPr lang="en-GB" dirty="0"/>
          </a:p>
          <a:p>
            <a:r>
              <a:rPr lang="en-GB" dirty="0"/>
              <a:t>Here is another example event call</a:t>
            </a:r>
          </a:p>
          <a:p>
            <a:r>
              <a:rPr lang="en-GB" dirty="0"/>
              <a:t>#include &lt;</a:t>
            </a:r>
            <a:r>
              <a:rPr lang="en-GB" dirty="0" err="1"/>
              <a:t>rtl.h</a:t>
            </a:r>
            <a:r>
              <a:rPr lang="en-GB" dirty="0"/>
              <a:t>&gt; </a:t>
            </a:r>
          </a:p>
          <a:p>
            <a:r>
              <a:rPr lang="en-GB" dirty="0"/>
              <a:t>__task void task1 (void) </a:t>
            </a:r>
          </a:p>
          <a:p>
            <a:r>
              <a:rPr lang="en-GB" dirty="0"/>
              <a:t>   { </a:t>
            </a:r>
          </a:p>
          <a:p>
            <a:r>
              <a:rPr lang="en-GB" dirty="0"/>
              <a:t> OS_RESULT result; </a:t>
            </a:r>
          </a:p>
          <a:p>
            <a:r>
              <a:rPr lang="en-GB" dirty="0"/>
              <a:t>result = </a:t>
            </a:r>
            <a:r>
              <a:rPr lang="en-GB" dirty="0" err="1"/>
              <a:t>os_evt_wait_and</a:t>
            </a:r>
            <a:r>
              <a:rPr lang="en-GB" dirty="0"/>
              <a:t> (0x0003, 500); </a:t>
            </a:r>
          </a:p>
          <a:p>
            <a:r>
              <a:rPr lang="en-GB" dirty="0"/>
              <a:t>if (result == OS_R_TMO) </a:t>
            </a:r>
          </a:p>
          <a:p>
            <a:r>
              <a:rPr lang="en-GB" dirty="0"/>
              <a:t>    { </a:t>
            </a:r>
            <a:r>
              <a:rPr lang="en-GB" dirty="0" err="1"/>
              <a:t>printf</a:t>
            </a:r>
            <a:r>
              <a:rPr lang="en-GB" dirty="0"/>
              <a:t>("Event wait timeout.\n"); } </a:t>
            </a:r>
          </a:p>
          <a:p>
            <a:r>
              <a:rPr lang="en-GB" dirty="0"/>
              <a:t>else { </a:t>
            </a:r>
            <a:r>
              <a:rPr lang="en-GB" dirty="0" err="1"/>
              <a:t>printf</a:t>
            </a:r>
            <a:r>
              <a:rPr lang="en-GB" dirty="0"/>
              <a:t>("Event received.\n"); } </a:t>
            </a:r>
          </a:p>
          <a:p>
            <a:r>
              <a:rPr lang="en-GB" dirty="0"/>
              <a:t>.. }</a:t>
            </a:r>
          </a:p>
          <a:p>
            <a:endParaRPr lang="en-GB" dirty="0"/>
          </a:p>
          <a:p>
            <a:endParaRPr lang="en-GB" baseline="0" dirty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1DB"/>
              </a:buClr>
              <a:buSzPct val="95000"/>
              <a:buFont typeface="Wingdings" charset="2"/>
              <a:buChar char="§"/>
              <a:tabLst/>
              <a:defRPr/>
            </a:pPr>
            <a:r>
              <a:rPr lang="en-GB" baseline="0" dirty="0"/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If event is triggered,</a:t>
            </a:r>
          </a:p>
          <a:p>
            <a:pPr marL="803275" marR="0" lvl="1" indent="-2651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1DB"/>
              </a:buClr>
              <a:buSzPct val="95000"/>
              <a:buFont typeface="Wingdings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Specified flags will be cleared if set</a:t>
            </a:r>
          </a:p>
          <a:p>
            <a:pPr marL="803275" marR="0" lvl="1" indent="-2651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1DB"/>
              </a:buClr>
              <a:buSzPct val="95000"/>
              <a:buFont typeface="Wingdings" charset="2"/>
              <a:buChar char="§"/>
              <a:tabLst/>
              <a:defRPr/>
            </a:pP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evt_wait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returns the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OS_RESULT</a:t>
            </a:r>
          </a:p>
          <a:p>
            <a:pPr marL="1490472" marR="0" lvl="5" indent="-18288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26CEAD">
                  <a:tint val="85000"/>
                  <a:satMod val="275000"/>
                </a:srgbClr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GB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OS_R_EVT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, if the specified flags have been set</a:t>
            </a:r>
            <a:endParaRPr kumimoji="0" lang="en-GB" sz="17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1490472" marR="0" lvl="5" indent="-18288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26CEAD">
                  <a:tint val="85000"/>
                  <a:satMod val="275000"/>
                </a:srgbClr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GB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OS_R_TMO,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timeout</a:t>
            </a:r>
          </a:p>
          <a:p>
            <a:pPr marL="803275" marR="0" lvl="4" indent="-2651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1DB"/>
              </a:buClr>
              <a:buSzPct val="95000"/>
              <a:buFont typeface="Wingdings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For or event, you may need to know which exact flags have been set, do the following right after the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evt_wait_or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:</a:t>
            </a:r>
          </a:p>
          <a:p>
            <a:pPr marL="1490472" marR="0" lvl="5" indent="-18288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26CEAD">
                  <a:tint val="85000"/>
                  <a:satMod val="275000"/>
                </a:srgbClr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which_flag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= </a:t>
            </a:r>
            <a:r>
              <a:rPr kumimoji="0" lang="en-US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os_evt_get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();</a:t>
            </a:r>
          </a:p>
          <a:p>
            <a:pPr marL="1490472" marR="0" lvl="5" indent="-18288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26CEAD">
                  <a:tint val="85000"/>
                  <a:satMod val="275000"/>
                </a:srgbClr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Then take according steps based on the bit pattern of </a:t>
            </a:r>
            <a:r>
              <a:rPr kumimoji="0" lang="en-GB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which_flag</a:t>
            </a:r>
            <a:r>
              <a:rPr kumimoji="0" lang="en-GB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425133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1DB"/>
              </a:buClr>
              <a:buSzPct val="95000"/>
              <a:buFont typeface="Wingdings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Clear flags by calling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os_evt_clear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(0xABCD,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taskID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);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in another task before it triggers the blocked task.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8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ARM7/9 does not have good support for nested</a:t>
            </a:r>
            <a:r>
              <a:rPr lang="en-GB" baseline="0" dirty="0"/>
              <a:t> interrupts, but the Cortex-M does. Even so, it is still a better practice to write short ISR.</a:t>
            </a:r>
          </a:p>
          <a:p>
            <a:endParaRPr lang="en-GB" baseline="0" dirty="0"/>
          </a:p>
          <a:p>
            <a:r>
              <a:rPr lang="en-GB" baseline="0" dirty="0"/>
              <a:t>Interrupts will interrupt the OS if they are not handled properly.</a:t>
            </a:r>
          </a:p>
          <a:p>
            <a:r>
              <a:rPr lang="en-GB" dirty="0"/>
              <a:t>The processor has a 24-bit system timer, </a:t>
            </a:r>
            <a:r>
              <a:rPr lang="en-GB" dirty="0" err="1"/>
              <a:t>SysTick</a:t>
            </a:r>
            <a:r>
              <a:rPr lang="en-GB" dirty="0"/>
              <a:t>, that counts down from the reload value to zero, reloads, then it wraps to the value in the SYST_RVR register on the next clock edge, then counts down on subsequent clocks.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1DB"/>
              </a:buClr>
              <a:buSzPct val="95000"/>
              <a:buFont typeface="Wingdings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Rule of thumb:</a:t>
            </a:r>
          </a:p>
          <a:p>
            <a:pPr marL="803275" marR="0" lvl="1" indent="-2651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1DB"/>
              </a:buClr>
              <a:buSzPct val="95000"/>
              <a:buFont typeface="Wingdings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Use interrupt to set event flags </a:t>
            </a:r>
          </a:p>
          <a:p>
            <a:pPr marL="803275" marR="0" lvl="1" indent="-2651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1DB"/>
              </a:buClr>
              <a:buSzPct val="95000"/>
              <a:buFont typeface="Wingdings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Then do the lengthy job in a task!</a:t>
            </a:r>
          </a:p>
          <a:p>
            <a:pPr marL="803275" marR="0" lvl="1" indent="-2651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1DB"/>
              </a:buClr>
              <a:buSzPct val="95000"/>
              <a:buFont typeface="Wingdings" charset="2"/>
              <a:buChar char="§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void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</a:rPr>
              <a:t>isr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_evt_set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 (U16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event_flags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, OS_TID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task_id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);</a:t>
            </a:r>
          </a:p>
          <a:p>
            <a:pPr marL="803275" marR="0" lvl="1" indent="-2651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1DB"/>
              </a:buClr>
              <a:buSzPct val="95000"/>
              <a:buFont typeface="Wingdings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</a:rPr>
              <a:t>Of course, do not forget the IRQ routine stuff (clear interrupt bits for example)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31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mutex</a:t>
            </a:r>
            <a:r>
              <a:rPr lang="en-GB" dirty="0"/>
              <a:t> can</a:t>
            </a:r>
            <a:r>
              <a:rPr lang="en-GB" baseline="0" dirty="0"/>
              <a:t> be considered</a:t>
            </a:r>
            <a:r>
              <a:rPr lang="en-GB" dirty="0"/>
              <a:t> a binary semaphore and is used for the synchronization</a:t>
            </a:r>
            <a:r>
              <a:rPr lang="en-GB" baseline="0" dirty="0"/>
              <a:t> of tasks and for protection of shared variables or resources.</a:t>
            </a:r>
          </a:p>
          <a:p>
            <a:r>
              <a:rPr lang="en-GB" baseline="0" dirty="0"/>
              <a:t>In RTX, a </a:t>
            </a:r>
            <a:r>
              <a:rPr lang="en-GB" baseline="0" dirty="0" err="1"/>
              <a:t>mutex</a:t>
            </a:r>
            <a:r>
              <a:rPr lang="en-GB" baseline="0" dirty="0"/>
              <a:t> has the priority inheritance but not priority ceiling property. </a:t>
            </a:r>
          </a:p>
          <a:p>
            <a:r>
              <a:rPr lang="en-GB" baseline="0" dirty="0"/>
              <a:t>Since RTX will not release the </a:t>
            </a:r>
            <a:r>
              <a:rPr lang="en-GB" baseline="0" dirty="0" err="1"/>
              <a:t>mutex</a:t>
            </a:r>
            <a:r>
              <a:rPr lang="en-GB" baseline="0" dirty="0"/>
              <a:t> bit, it should be cleared after the use or end of the task by the program.</a:t>
            </a:r>
          </a:p>
          <a:p>
            <a:endParaRPr lang="en-GB" baseline="0" dirty="0"/>
          </a:p>
          <a:p>
            <a:r>
              <a:rPr lang="en-GB" baseline="0" dirty="0"/>
              <a:t>One can also use Lock and Unlock functions.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7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os_mut_release</a:t>
            </a:r>
            <a:r>
              <a:rPr lang="en-US" i="1" dirty="0"/>
              <a:t> (</a:t>
            </a:r>
            <a:r>
              <a:rPr lang="en-US" i="1" dirty="0" err="1"/>
              <a:t>mutexID</a:t>
            </a:r>
            <a:r>
              <a:rPr lang="en-US" i="1" dirty="0"/>
              <a:t>); </a:t>
            </a:r>
            <a:r>
              <a:rPr lang="en-US" i="0" dirty="0"/>
              <a:t>will</a:t>
            </a:r>
            <a:r>
              <a:rPr lang="en-US" i="0" baseline="0" dirty="0"/>
              <a:t> return OS_R_NOK as an error code and will not change the state of the mutex if the task is not the owner of the </a:t>
            </a:r>
            <a:r>
              <a:rPr lang="en-US" i="0" baseline="0" dirty="0" err="1"/>
              <a:t>mutex</a:t>
            </a:r>
            <a:r>
              <a:rPr lang="en-US" i="0" baseline="0" dirty="0"/>
              <a:t>.</a:t>
            </a:r>
          </a:p>
          <a:p>
            <a:endParaRPr lang="en-US" i="0" baseline="0" dirty="0"/>
          </a:p>
          <a:p>
            <a:r>
              <a:rPr lang="en-GB" dirty="0"/>
              <a:t>Declare a </a:t>
            </a:r>
            <a:r>
              <a:rPr lang="en-GB" dirty="0" err="1"/>
              <a:t>mutex</a:t>
            </a:r>
            <a:r>
              <a:rPr lang="en-GB" dirty="0"/>
              <a:t> object first: </a:t>
            </a:r>
            <a:r>
              <a:rPr lang="en-GB" i="1" dirty="0"/>
              <a:t>OS_MUT </a:t>
            </a:r>
            <a:r>
              <a:rPr lang="en-GB" i="1" dirty="0" err="1"/>
              <a:t>mutexID</a:t>
            </a:r>
            <a:r>
              <a:rPr lang="en-GB" i="1" dirty="0"/>
              <a:t>;</a:t>
            </a:r>
          </a:p>
          <a:p>
            <a:r>
              <a:rPr lang="en-GB" dirty="0"/>
              <a:t>Then initialize the </a:t>
            </a:r>
            <a:r>
              <a:rPr lang="en-GB" dirty="0" err="1"/>
              <a:t>mutex</a:t>
            </a:r>
            <a:r>
              <a:rPr lang="en-GB" dirty="0"/>
              <a:t> through: </a:t>
            </a:r>
            <a:r>
              <a:rPr lang="en-US" i="1" dirty="0" err="1"/>
              <a:t>os_mut_init</a:t>
            </a:r>
            <a:r>
              <a:rPr lang="en-US" i="1" dirty="0"/>
              <a:t> (</a:t>
            </a:r>
            <a:r>
              <a:rPr lang="en-US" i="1" dirty="0" err="1"/>
              <a:t>mutexID</a:t>
            </a:r>
            <a:r>
              <a:rPr lang="en-US" i="1" dirty="0"/>
              <a:t>);</a:t>
            </a:r>
          </a:p>
          <a:p>
            <a:r>
              <a:rPr lang="en-GB" dirty="0"/>
              <a:t>Grab the </a:t>
            </a:r>
            <a:r>
              <a:rPr lang="en-GB" dirty="0" err="1"/>
              <a:t>mutex</a:t>
            </a:r>
            <a:r>
              <a:rPr lang="en-GB" dirty="0"/>
              <a:t> through: </a:t>
            </a:r>
            <a:r>
              <a:rPr lang="en-US" i="1" dirty="0" err="1"/>
              <a:t>os_mut_wait</a:t>
            </a:r>
            <a:r>
              <a:rPr lang="en-US" i="1" dirty="0"/>
              <a:t> (</a:t>
            </a:r>
            <a:r>
              <a:rPr lang="en-GB" i="1" dirty="0" err="1"/>
              <a:t>mutexID</a:t>
            </a:r>
            <a:r>
              <a:rPr lang="en-GB" i="1" dirty="0"/>
              <a:t>, </a:t>
            </a:r>
            <a:r>
              <a:rPr lang="en-US" i="1" dirty="0"/>
              <a:t>timeout );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After the critical section, release the </a:t>
            </a:r>
            <a:r>
              <a:rPr lang="en-GB" dirty="0" err="1"/>
              <a:t>mutex</a:t>
            </a:r>
            <a:r>
              <a:rPr lang="en-GB" dirty="0"/>
              <a:t> through: </a:t>
            </a:r>
            <a:r>
              <a:rPr lang="en-US" i="1" dirty="0" err="1"/>
              <a:t>os_mut_release</a:t>
            </a:r>
            <a:r>
              <a:rPr lang="en-US" i="1" dirty="0"/>
              <a:t> (</a:t>
            </a:r>
            <a:r>
              <a:rPr lang="en-US" i="1" dirty="0" err="1"/>
              <a:t>mutexID</a:t>
            </a:r>
            <a:r>
              <a:rPr lang="en-US" i="1" dirty="0"/>
              <a:t>);</a:t>
            </a:r>
          </a:p>
          <a:p>
            <a:endParaRPr lang="en-US" i="0" baseline="0" dirty="0"/>
          </a:p>
          <a:p>
            <a:r>
              <a:rPr lang="en-US" i="0" baseline="0" dirty="0"/>
              <a:t>An example is given below</a:t>
            </a:r>
          </a:p>
          <a:p>
            <a:endParaRPr lang="en-US" i="0" baseline="0" dirty="0"/>
          </a:p>
          <a:p>
            <a:r>
              <a:rPr lang="en-GB" dirty="0"/>
              <a:t>#include &lt;</a:t>
            </a:r>
            <a:r>
              <a:rPr lang="en-GB" dirty="0" err="1"/>
              <a:t>rtl.h</a:t>
            </a:r>
            <a:r>
              <a:rPr lang="en-GB" dirty="0"/>
              <a:t>&gt;</a:t>
            </a:r>
          </a:p>
          <a:p>
            <a:r>
              <a:rPr lang="en-GB" dirty="0"/>
              <a:t> OS_MUT mutex1; </a:t>
            </a:r>
          </a:p>
          <a:p>
            <a:r>
              <a:rPr lang="en-GB" dirty="0"/>
              <a:t>void f1 (void) { </a:t>
            </a:r>
          </a:p>
          <a:p>
            <a:r>
              <a:rPr lang="en-GB" dirty="0" err="1"/>
              <a:t>os_mut_wait</a:t>
            </a:r>
            <a:r>
              <a:rPr lang="en-GB" dirty="0"/>
              <a:t> (&amp;mutex1, 0xffff); </a:t>
            </a:r>
          </a:p>
          <a:p>
            <a:r>
              <a:rPr lang="en-GB" dirty="0"/>
              <a:t>..</a:t>
            </a:r>
          </a:p>
          <a:p>
            <a:r>
              <a:rPr lang="en-GB" dirty="0"/>
              <a:t> /* Critical region 1 */</a:t>
            </a:r>
          </a:p>
          <a:p>
            <a:r>
              <a:rPr lang="en-GB" dirty="0"/>
              <a:t> ..</a:t>
            </a:r>
          </a:p>
          <a:p>
            <a:r>
              <a:rPr lang="en-GB" dirty="0"/>
              <a:t> /* f2() will not block the task. */</a:t>
            </a:r>
          </a:p>
          <a:p>
            <a:r>
              <a:rPr lang="en-GB" dirty="0"/>
              <a:t> f2 (); </a:t>
            </a:r>
          </a:p>
          <a:p>
            <a:r>
              <a:rPr lang="en-GB" dirty="0" err="1"/>
              <a:t>os_mut_release</a:t>
            </a:r>
            <a:r>
              <a:rPr lang="en-GB" dirty="0"/>
              <a:t> (&amp;mutex1);</a:t>
            </a:r>
          </a:p>
          <a:p>
            <a:r>
              <a:rPr lang="en-GB" dirty="0"/>
              <a:t> } </a:t>
            </a:r>
          </a:p>
          <a:p>
            <a:r>
              <a:rPr lang="en-GB" dirty="0"/>
              <a:t>void f2 (void) { </a:t>
            </a:r>
          </a:p>
          <a:p>
            <a:r>
              <a:rPr lang="en-GB" dirty="0" err="1"/>
              <a:t>os_mut_wait</a:t>
            </a:r>
            <a:r>
              <a:rPr lang="en-GB" dirty="0"/>
              <a:t> (&amp;mutex1, 0xffff); .. </a:t>
            </a:r>
          </a:p>
          <a:p>
            <a:r>
              <a:rPr lang="en-GB" dirty="0"/>
              <a:t>/* Critical region 2 */</a:t>
            </a:r>
          </a:p>
          <a:p>
            <a:r>
              <a:rPr lang="en-GB" dirty="0"/>
              <a:t> .. </a:t>
            </a:r>
          </a:p>
          <a:p>
            <a:r>
              <a:rPr lang="en-GB" dirty="0" err="1"/>
              <a:t>os_mut_release</a:t>
            </a:r>
            <a:r>
              <a:rPr lang="en-GB" dirty="0"/>
              <a:t> (&amp;mutex1); </a:t>
            </a:r>
          </a:p>
          <a:p>
            <a:r>
              <a:rPr lang="en-GB" dirty="0"/>
              <a:t>} </a:t>
            </a:r>
          </a:p>
          <a:p>
            <a:r>
              <a:rPr lang="en-GB" dirty="0"/>
              <a:t>__task void task1 (void) { </a:t>
            </a:r>
          </a:p>
          <a:p>
            <a:r>
              <a:rPr lang="en-GB" dirty="0"/>
              <a:t>.. </a:t>
            </a:r>
          </a:p>
          <a:p>
            <a:r>
              <a:rPr lang="en-GB" dirty="0" err="1"/>
              <a:t>os_mut_init</a:t>
            </a:r>
            <a:r>
              <a:rPr lang="en-GB" dirty="0"/>
              <a:t> (&amp;mutex1);</a:t>
            </a:r>
          </a:p>
          <a:p>
            <a:r>
              <a:rPr lang="en-GB" dirty="0"/>
              <a:t> f1 ();</a:t>
            </a:r>
          </a:p>
          <a:p>
            <a:r>
              <a:rPr lang="en-GB" dirty="0"/>
              <a:t> ..</a:t>
            </a:r>
          </a:p>
          <a:p>
            <a:r>
              <a:rPr lang="en-GB" dirty="0"/>
              <a:t> } </a:t>
            </a:r>
          </a:p>
          <a:p>
            <a:r>
              <a:rPr lang="en-GB" dirty="0"/>
              <a:t>__task void task2 (void) { </a:t>
            </a:r>
          </a:p>
          <a:p>
            <a:r>
              <a:rPr lang="en-GB" dirty="0"/>
              <a:t>..</a:t>
            </a:r>
          </a:p>
          <a:p>
            <a:r>
              <a:rPr lang="en-GB" dirty="0"/>
              <a:t> f2 ();</a:t>
            </a:r>
          </a:p>
          <a:p>
            <a:r>
              <a:rPr lang="en-GB" dirty="0"/>
              <a:t> ..</a:t>
            </a:r>
          </a:p>
          <a:p>
            <a:r>
              <a:rPr lang="en-GB" dirty="0"/>
              <a:t> 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51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baseline="0" dirty="0"/>
              <a:t> s</a:t>
            </a:r>
            <a:r>
              <a:rPr lang="en-GB" dirty="0"/>
              <a:t>emaphore</a:t>
            </a:r>
            <a:r>
              <a:rPr lang="en-GB" baseline="0" dirty="0"/>
              <a:t> is a variable/container of a number of tokens and counting semaphores have a value more than 1 (tokens). Semaphores are used to allocate a resource. Acquire a token from a semaphore to access a resource and then return the token after use of the resource.</a:t>
            </a:r>
          </a:p>
          <a:p>
            <a:endParaRPr lang="en-GB" baseline="0" dirty="0"/>
          </a:p>
          <a:p>
            <a:r>
              <a:rPr lang="en-GB" baseline="0" dirty="0"/>
              <a:t>Semaphores can be used for b</a:t>
            </a:r>
            <a:r>
              <a:rPr lang="en-GB" dirty="0"/>
              <a:t>oth mutually exclusive use of a resource and for the synchronization of tasks. Options for making the task which takes a DELETE_SAFE are provided by the </a:t>
            </a:r>
            <a:r>
              <a:rPr lang="en-GB" dirty="0" err="1"/>
              <a:t>mutex</a:t>
            </a:r>
            <a:r>
              <a:rPr lang="en-GB" dirty="0"/>
              <a:t>, which means the task deletion is not possible when holding the </a:t>
            </a:r>
            <a:r>
              <a:rPr lang="en-GB" dirty="0" err="1"/>
              <a:t>mutex</a:t>
            </a:r>
            <a:r>
              <a:rPr lang="en-GB" dirty="0"/>
              <a:t>. Whereas you</a:t>
            </a:r>
            <a:r>
              <a:rPr lang="en-GB" baseline="0" dirty="0"/>
              <a:t> may destroy a task with unreleased tokens.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2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DE345E-C0B2-144E-821D-478353FD7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68" t="18093" b="5564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DC87DCF-87C4-CE4F-9C7C-31ECAA7922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30795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EB7B32-132E-C34C-A290-44FDD641B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4" t="-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5CEC7D-A359-1740-9727-7D6F154D85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395BE9-4949-E244-ACF9-1A2EB57C1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 dirty="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75A4ED9-47E4-4F44-AAD7-16DA7F418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2732B47-45F3-C946-9945-2403B1618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5AD1A3C3-3C14-2B42-9074-E87275C219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36059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4A5F8-C720-354C-A6E2-C00E801C5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9" b="7799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674FB4-14BE-B54B-B389-3384C06E1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 dirty="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6AA3F778-80A5-3E45-999D-10AC550241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tx2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1771959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6F1061-B29E-429F-97EC-7DADC31D7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86ACCD9-F471-43BC-B77A-0C37A0363E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tx2"/>
              </a:solidFill>
              <a:cs typeface="ＭＳ Ｐゴシック" charset="0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5B1BEE8E-C9DD-4507-ABC1-BE5E4AA64E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2021 Arm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D085226-B7FC-4237-9307-87DDA9C6AC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06500"/>
            <a:ext cx="2239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94006" y="2057639"/>
            <a:ext cx="5045507" cy="1556425"/>
          </a:xfrm>
        </p:spPr>
        <p:txBody>
          <a:bodyPr anchor="ctr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298735" y="3671282"/>
            <a:ext cx="5040778" cy="73925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6294006" y="5562481"/>
            <a:ext cx="5041572" cy="239159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6294006" y="5872361"/>
            <a:ext cx="5041572" cy="239159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71306" y="1639338"/>
            <a:ext cx="4268207" cy="289871"/>
          </a:xfrm>
          <a:prstGeom prst="rect">
            <a:avLst/>
          </a:prstGeom>
        </p:spPr>
        <p:txBody>
          <a:bodyPr/>
          <a:lstStyle>
            <a:lvl1pPr algn="r"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54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4E377C-10E8-4245-959B-762A975F9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07331875-D936-B748-9004-0EDA896B17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3DAA08-2A8E-BC49-A908-D83D95CBF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18585A9-CBDE-FB4B-A656-FBBD0B0CA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ED7A184D-DF83-F84A-837C-3EBA03A2EA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3610345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2548AC-BB94-2E4E-AE54-6CAE711F35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4913759B-8ABA-8F41-8F02-AABD53CFD1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02B157-BA2E-444C-B53E-75E500564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C899D-8C55-104D-89CA-EA4FCE459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473DFF03-CE2E-F445-98FC-31F036C923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29940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92125" y="1479468"/>
            <a:ext cx="11180762" cy="408622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211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EC54C1-485F-40D2-B042-79849DAFE15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62113"/>
            <a:ext cx="0" cy="44735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31"/>
          <p:cNvSpPr>
            <a:spLocks noGrp="1"/>
          </p:cNvSpPr>
          <p:nvPr>
            <p:ph type="body" sz="quarter" idx="16"/>
          </p:nvPr>
        </p:nvSpPr>
        <p:spPr>
          <a:xfrm>
            <a:off x="492125" y="1620481"/>
            <a:ext cx="5332942" cy="560696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92125" y="2361952"/>
            <a:ext cx="5332941" cy="360574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31"/>
          <p:cNvSpPr>
            <a:spLocks noGrp="1"/>
          </p:cNvSpPr>
          <p:nvPr>
            <p:ph type="body" sz="quarter" idx="18"/>
          </p:nvPr>
        </p:nvSpPr>
        <p:spPr>
          <a:xfrm>
            <a:off x="6341534" y="1620481"/>
            <a:ext cx="5332942" cy="560696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0"/>
          </p:nvPr>
        </p:nvSpPr>
        <p:spPr>
          <a:xfrm>
            <a:off x="6341534" y="2362483"/>
            <a:ext cx="5331354" cy="360521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526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">
            <a:extLst>
              <a:ext uri="{FF2B5EF4-FFF2-40B4-BE49-F238E27FC236}">
                <a16:creationId xmlns:a16="http://schemas.microsoft.com/office/drawing/2014/main" id="{1ECD41E8-8F7A-4802-BD8A-6CACEC985F1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48138" y="1754188"/>
            <a:ext cx="3903662" cy="4305300"/>
            <a:chOff x="3706307" y="1883391"/>
            <a:chExt cx="3803176" cy="447295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4DA0A3-5394-4DD3-8DBF-449419EB9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6307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2575E8-95EA-447D-9561-5F51443D86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9483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92789" y="2373786"/>
            <a:ext cx="3359281" cy="360594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0" name="Text Placeholder 131"/>
          <p:cNvSpPr>
            <a:spLocks noGrp="1"/>
          </p:cNvSpPr>
          <p:nvPr>
            <p:ph type="body" sz="quarter" idx="16"/>
          </p:nvPr>
        </p:nvSpPr>
        <p:spPr>
          <a:xfrm>
            <a:off x="492125" y="1611050"/>
            <a:ext cx="3359945" cy="560696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7"/>
          </p:nvPr>
        </p:nvSpPr>
        <p:spPr>
          <a:xfrm>
            <a:off x="4444207" y="2373786"/>
            <a:ext cx="3359281" cy="360594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8"/>
          </p:nvPr>
        </p:nvSpPr>
        <p:spPr>
          <a:xfrm>
            <a:off x="8300113" y="2373786"/>
            <a:ext cx="3359281" cy="360594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>
              <a:defRPr>
                <a:solidFill>
                  <a:srgbClr val="383838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31"/>
          <p:cNvSpPr>
            <a:spLocks noGrp="1"/>
          </p:cNvSpPr>
          <p:nvPr>
            <p:ph type="body" sz="quarter" idx="19"/>
          </p:nvPr>
        </p:nvSpPr>
        <p:spPr>
          <a:xfrm>
            <a:off x="4419997" y="1611050"/>
            <a:ext cx="3359945" cy="560696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31"/>
          <p:cNvSpPr>
            <a:spLocks noGrp="1"/>
          </p:cNvSpPr>
          <p:nvPr>
            <p:ph type="body" sz="quarter" idx="20"/>
          </p:nvPr>
        </p:nvSpPr>
        <p:spPr>
          <a:xfrm>
            <a:off x="8299449" y="1611050"/>
            <a:ext cx="3359945" cy="560696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38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narrow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5E88F4-34BF-4FB5-900D-00FBACE9F35D}"/>
              </a:ext>
            </a:extLst>
          </p:cNvPr>
          <p:cNvCxnSpPr>
            <a:cxnSpLocks/>
          </p:cNvCxnSpPr>
          <p:nvPr userDrawn="1"/>
        </p:nvCxnSpPr>
        <p:spPr>
          <a:xfrm>
            <a:off x="3233738" y="1631950"/>
            <a:ext cx="0" cy="408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idx="14"/>
          </p:nvPr>
        </p:nvSpPr>
        <p:spPr>
          <a:xfrm>
            <a:off x="3369738" y="1631112"/>
            <a:ext cx="8303150" cy="408642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="0"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492789" y="1631112"/>
            <a:ext cx="2606011" cy="408642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>
              <a:defRPr>
                <a:solidFill>
                  <a:srgbClr val="383838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1634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CBF85B-6B38-418B-B229-63FD770EDEA7}"/>
              </a:ext>
            </a:extLst>
          </p:cNvPr>
          <p:cNvCxnSpPr>
            <a:cxnSpLocks/>
          </p:cNvCxnSpPr>
          <p:nvPr userDrawn="1"/>
        </p:nvCxnSpPr>
        <p:spPr>
          <a:xfrm>
            <a:off x="8932863" y="1746250"/>
            <a:ext cx="0" cy="408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2125" y="1746560"/>
            <a:ext cx="8305669" cy="408642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9037638" y="1746560"/>
            <a:ext cx="2635250" cy="408642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>
              <a:defRPr>
                <a:solidFill>
                  <a:srgbClr val="383838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196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BDB4B4-FCA0-E042-A960-9090E3A6B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3" b="1156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87E4BC-2B2B-B045-B01E-E0001545D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59F83AF-D8A4-3D48-9AAD-FC11BC3D9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3ABC2AA1-F23E-4741-8A87-A266E89756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3828552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">
            <a:extLst>
              <a:ext uri="{FF2B5EF4-FFF2-40B4-BE49-F238E27FC236}">
                <a16:creationId xmlns:a16="http://schemas.microsoft.com/office/drawing/2014/main" id="{114A2708-7A8B-4D20-8225-CD1C8C761AC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48138" y="1625600"/>
            <a:ext cx="3903662" cy="4305300"/>
            <a:chOff x="3706307" y="1883391"/>
            <a:chExt cx="3803176" cy="447295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B25F9CF-0B60-43CC-9056-F30880901E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6307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EA81E11-C818-456E-B39B-0D107A2FB4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9483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31"/>
          <p:cNvSpPr>
            <a:spLocks noGrp="1"/>
          </p:cNvSpPr>
          <p:nvPr>
            <p:ph type="body" sz="quarter" idx="16"/>
          </p:nvPr>
        </p:nvSpPr>
        <p:spPr>
          <a:xfrm>
            <a:off x="492125" y="1562924"/>
            <a:ext cx="3359945" cy="560696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31"/>
          <p:cNvSpPr>
            <a:spLocks noGrp="1"/>
          </p:cNvSpPr>
          <p:nvPr>
            <p:ph type="body" sz="quarter" idx="17"/>
          </p:nvPr>
        </p:nvSpPr>
        <p:spPr>
          <a:xfrm>
            <a:off x="4416027" y="1569937"/>
            <a:ext cx="3359945" cy="56069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en-US" sz="2400" b="0" kern="12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31"/>
          <p:cNvSpPr>
            <a:spLocks noGrp="1"/>
          </p:cNvSpPr>
          <p:nvPr>
            <p:ph type="body" sz="quarter" idx="18"/>
          </p:nvPr>
        </p:nvSpPr>
        <p:spPr>
          <a:xfrm>
            <a:off x="8306264" y="1569937"/>
            <a:ext cx="3359945" cy="56069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en-US" sz="2400" b="0" kern="12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92125" y="2323016"/>
            <a:ext cx="3359945" cy="36085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>
          <a:xfrm>
            <a:off x="4416027" y="2323016"/>
            <a:ext cx="3359548" cy="360838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>
          <a:xfrm>
            <a:off x="8306264" y="2323016"/>
            <a:ext cx="3360274" cy="360838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4970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354388" y="1671610"/>
            <a:ext cx="2606675" cy="1953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354388" y="3809037"/>
            <a:ext cx="2606675" cy="1953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066213" y="1671610"/>
            <a:ext cx="2606675" cy="1953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066213" y="3809037"/>
            <a:ext cx="2606675" cy="1953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92125" y="1671610"/>
            <a:ext cx="2606675" cy="408622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383838"/>
                </a:solidFill>
              </a:defRPr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220216" y="1671610"/>
            <a:ext cx="2606675" cy="408622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667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92789" y="1671612"/>
            <a:ext cx="5467744" cy="408642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11237" y="1671610"/>
            <a:ext cx="5461651" cy="4086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17060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492789" y="1536022"/>
            <a:ext cx="11180867" cy="4087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677621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92125" y="1745884"/>
            <a:ext cx="11180867" cy="408710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383838"/>
                </a:solidFill>
              </a:defRPr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731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000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665C31-5022-CB46-9BF3-40857C6D3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B5F482-A1DF-47CF-A799-587634BE9938}"/>
              </a:ext>
            </a:extLst>
          </p:cNvPr>
          <p:cNvSpPr/>
          <p:nvPr userDrawn="1"/>
        </p:nvSpPr>
        <p:spPr>
          <a:xfrm>
            <a:off x="10683875" y="5937250"/>
            <a:ext cx="1095375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63C45D27-5718-5E4E-A3E4-6B2E5A1E4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0">
            <a:extLst>
              <a:ext uri="{FF2B5EF4-FFF2-40B4-BE49-F238E27FC236}">
                <a16:creationId xmlns:a16="http://schemas.microsoft.com/office/drawing/2014/main" id="{F0B8120E-2A86-304C-807A-A4EF33DC69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413179"/>
            <a:ext cx="343139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2020 Arm Limited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1F59A-185D-6B4A-A6A2-7970867F11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1028343"/>
            <a:ext cx="4655186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Danke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谢谢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ありがとう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Kiitos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감사합니다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धन्यवाद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ar-SA" sz="28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8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800" dirty="0">
                <a:solidFill>
                  <a:schemeClr val="bg1"/>
                </a:solidFill>
              </a:rPr>
              <a:t>ধন্যবাদ</a:t>
            </a:r>
            <a:r>
              <a:rPr lang="ar-AE" altLang="en-US" sz="2800" dirty="0">
                <a:solidFill>
                  <a:schemeClr val="bg1"/>
                </a:solidFill>
              </a:rPr>
              <a:t> 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he-IL" altLang="en-US" sz="2800" dirty="0">
                <a:solidFill>
                  <a:schemeClr val="bg1"/>
                </a:solidFill>
              </a:rPr>
              <a:t>תודה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33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665C31-5022-CB46-9BF3-40857C6D3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D1C4A0-3EC9-9B47-94FD-E34E2C4FC2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1028343"/>
            <a:ext cx="465518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Danke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谢谢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ありがとう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감사합니다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धन्यवाद</a:t>
            </a:r>
          </a:p>
          <a:p>
            <a:pPr algn="r">
              <a:defRPr/>
            </a:pPr>
            <a:r>
              <a:rPr lang="ar-SA" sz="32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r>
              <a:rPr lang="ar-AE" altLang="en-US" sz="3000" dirty="0">
                <a:solidFill>
                  <a:schemeClr val="bg1"/>
                </a:solidFill>
              </a:rPr>
              <a:t>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he-IL" altLang="en-US" sz="3000" dirty="0">
                <a:solidFill>
                  <a:schemeClr val="bg1"/>
                </a:solidFill>
              </a:rPr>
              <a:t>תודה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63C45D27-5718-5E4E-A3E4-6B2E5A1E4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80E931A6-339D-464D-9104-DD510C2128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413179"/>
            <a:ext cx="362258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2795258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>
                <a:solidFill>
                  <a:schemeClr val="bg1"/>
                </a:solidFill>
              </a:rPr>
              <a:t>www.arm.com/company/policies/trademarks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D8F3CACD-986B-204A-99E9-82DBFDFB41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4018708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71E09E-E80A-4DB6-BC16-53731D379FC7}"/>
              </a:ext>
            </a:extLst>
          </p:cNvPr>
          <p:cNvSpPr/>
          <p:nvPr userDrawn="1"/>
        </p:nvSpPr>
        <p:spPr>
          <a:xfrm>
            <a:off x="0" y="0"/>
            <a:ext cx="12192000" cy="5967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9D7E58-0873-4139-BEC0-EB7B3BB161D2}"/>
              </a:ext>
            </a:extLst>
          </p:cNvPr>
          <p:cNvSpPr/>
          <p:nvPr userDrawn="1"/>
        </p:nvSpPr>
        <p:spPr>
          <a:xfrm>
            <a:off x="-15875" y="0"/>
            <a:ext cx="12192000" cy="5967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1610-CC17-4969-8433-050E55D94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2461" y="5720754"/>
            <a:ext cx="5800089" cy="1137247"/>
          </a:xfrm>
          <a:custGeom>
            <a:avLst/>
            <a:gdLst>
              <a:gd name="connsiteX0" fmla="*/ 1969769 w 5800089"/>
              <a:gd name="connsiteY0" fmla="*/ 0 h 1137247"/>
              <a:gd name="connsiteX1" fmla="*/ 5800089 w 5800089"/>
              <a:gd name="connsiteY1" fmla="*/ 0 h 1137247"/>
              <a:gd name="connsiteX2" fmla="*/ 3830319 w 5800089"/>
              <a:gd name="connsiteY2" fmla="*/ 1137247 h 1137247"/>
              <a:gd name="connsiteX3" fmla="*/ 0 w 5800089"/>
              <a:gd name="connsiteY3" fmla="*/ 1137247 h 113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0089" h="1137247">
                <a:moveTo>
                  <a:pt x="1969769" y="0"/>
                </a:moveTo>
                <a:lnTo>
                  <a:pt x="5800089" y="0"/>
                </a:lnTo>
                <a:lnTo>
                  <a:pt x="3830319" y="1137247"/>
                </a:lnTo>
                <a:lnTo>
                  <a:pt x="0" y="113724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90435" y="1666160"/>
            <a:ext cx="11180867" cy="361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93E5FF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8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A3907-DBF3-5343-B91B-35A57D83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9" t="14507" b="6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2F924C-135F-554D-93F0-AB47D68FAEB2}"/>
              </a:ext>
            </a:extLst>
          </p:cNvPr>
          <p:cNvSpPr/>
          <p:nvPr userDrawn="1"/>
        </p:nvSpPr>
        <p:spPr>
          <a:xfrm rot="16200000">
            <a:off x="6025093" y="691093"/>
            <a:ext cx="6862654" cy="54711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5"/>
            <a:ext cx="12192000" cy="6857999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8F18B9-825A-C643-BA5E-962035403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9634863-0C8B-5F4F-B35A-4D468E8EC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A0A056D2-AAAA-5446-A582-12D01B2A39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3081588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563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>
                <a:solidFill>
                  <a:schemeClr val="bg1"/>
                </a:solidFill>
              </a:rPr>
              <a:t>www.arm.com/company/policies/trademarks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AD19DB94-7B64-4157-B008-53465247F4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4274698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80BE67C-B00B-7444-99B6-10A399702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2EC3731-9F30-0D4B-A054-E13DBA0EE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7042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499DC14-57F4-EA4C-ABBC-0ECD735C4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26556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0A94567B-B8A8-AB41-BF7F-41919C86BD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1E0097B0-C80B-465E-B240-DC7A29DE9E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4012186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79435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D95416-8B48-B74A-8CC3-5494CCB06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2000"/>
          </a:blip>
          <a:srcRect b="15625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F45A70-6A1D-5943-8B02-201099588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1CCBE84-A3EE-DA41-BB17-C2EE027C0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44E78AC1-80BC-0B47-8368-509A24FBC0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355837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0C1A8E-651C-F144-B408-3DAE5F56B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0" t="19300" r="2210"/>
          <a:stretch/>
        </p:blipFill>
        <p:spPr>
          <a:xfrm>
            <a:off x="0" y="-4656"/>
            <a:ext cx="12192000" cy="6862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7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64FB5B-BAC3-AC46-8166-1B8CCBE24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8C4AE80-A942-A94D-9D03-1C89C2862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683A764A-AD34-5F44-8D31-1D002A3CBE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135703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827D4-DAD6-A14B-B977-75B840581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05" b="91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5"/>
            <a:ext cx="12192000" cy="6857999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C9BE8F-3B53-B24B-8202-E7DDC587B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B2024A-A0B8-5D48-B2AD-E9A66CF10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0E88969C-8D58-261E-1D9B-77B21723BB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1">
                    <a:lumMod val="95000"/>
                  </a:schemeClr>
                </a:solidFill>
              </a:rPr>
              <a:t>© 2021 Arm</a:t>
            </a:r>
          </a:p>
        </p:txBody>
      </p:sp>
    </p:spTree>
    <p:extLst>
      <p:ext uri="{BB962C8B-B14F-4D97-AF65-F5344CB8AC3E}">
        <p14:creationId xmlns:p14="http://schemas.microsoft.com/office/powerpoint/2010/main" val="396883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56BAD-390B-1E42-966F-903A26340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84" b="3501"/>
          <a:stretch/>
        </p:blipFill>
        <p:spPr>
          <a:xfrm>
            <a:off x="-2417" y="-4655"/>
            <a:ext cx="12194417" cy="6862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4754732" y="-579271"/>
            <a:ext cx="6862654" cy="801188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7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60D2D7-6351-ED48-8D39-DF4D3B06F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E0145AD-284C-9241-B886-C8320F329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DCF860B3-3479-8143-83A4-E9F53FBD37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48024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AB8576-5C78-C743-9CEC-5B21D439D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172924" y="-161079"/>
            <a:ext cx="6862654" cy="717550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4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D5555E-95A7-C641-8EB5-0619DE2A3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06C3B07-082E-DB42-B5EB-8FC5A1CED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F90D8C41-1611-904D-BE8D-E91140D6CE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399271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CF5603F-EAC1-654C-B84B-7FC1F8B4C1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28"/>
            <a:ext cx="12192000" cy="68605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0FD2ED-33BC-584E-B579-C6E68F0AA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 dirty="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  <a:prstGeom prst="rect">
            <a:avLst/>
          </a:prstGeo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5A9EDC-D6F8-D44D-A166-BF363AD0E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3120599-1266-FE46-AC08-C11A2D8A7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8A878557-4736-5B45-AE41-36C67FA0C8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2"/>
                </a:solidFill>
              </a:rPr>
              <a:t>© 2020 Arm Limited</a:t>
            </a:r>
          </a:p>
        </p:txBody>
      </p:sp>
    </p:spTree>
    <p:extLst>
      <p:ext uri="{BB962C8B-B14F-4D97-AF65-F5344CB8AC3E}">
        <p14:creationId xmlns:p14="http://schemas.microsoft.com/office/powerpoint/2010/main" val="268458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B0FB7-70CB-4D4F-9BFF-1D834100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95275"/>
            <a:ext cx="11180763" cy="666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0091BD"/>
                </a:solidFill>
                <a:effectLst/>
                <a:uLnTx/>
                <a:uFillTx/>
                <a:latin typeface="+mn-lt"/>
                <a:ea typeface="ＭＳ Ｐゴシック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C3B0A-FB0C-4FFC-A4A5-FC52A8963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125" y="1479550"/>
            <a:ext cx="11180763" cy="4086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28" name="TextBox 20">
            <a:extLst>
              <a:ext uri="{FF2B5EF4-FFF2-40B4-BE49-F238E27FC236}">
                <a16:creationId xmlns:a16="http://schemas.microsoft.com/office/drawing/2014/main" id="{8E97ECFD-1DCA-4409-BCAA-67793DDCA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rgbClr val="7F7F7F"/>
                </a:solidFill>
              </a:rPr>
              <a:t>© 2021 Arm</a:t>
            </a:r>
          </a:p>
        </p:txBody>
      </p:sp>
      <p:sp>
        <p:nvSpPr>
          <p:cNvPr id="1029" name="TextBox 26">
            <a:extLst>
              <a:ext uri="{FF2B5EF4-FFF2-40B4-BE49-F238E27FC236}">
                <a16:creationId xmlns:a16="http://schemas.microsoft.com/office/drawing/2014/main" id="{BF72FE98-121C-4E05-9B4E-5A9C4E4C70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2125" y="643096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89A935BB-B359-4CD8-988A-690185F8A591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DCABB85-C4DD-4C7F-92ED-6C057E9F55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75" y="6386513"/>
            <a:ext cx="77946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58" r:id="rId1"/>
    <p:sldLayoutId id="2147485359" r:id="rId2"/>
    <p:sldLayoutId id="2147485360" r:id="rId3"/>
    <p:sldLayoutId id="2147485361" r:id="rId4"/>
    <p:sldLayoutId id="2147485362" r:id="rId5"/>
    <p:sldLayoutId id="2147485363" r:id="rId6"/>
    <p:sldLayoutId id="2147485364" r:id="rId7"/>
    <p:sldLayoutId id="2147485365" r:id="rId8"/>
    <p:sldLayoutId id="2147485366" r:id="rId9"/>
    <p:sldLayoutId id="2147485367" r:id="rId10"/>
    <p:sldLayoutId id="2147485368" r:id="rId11"/>
    <p:sldLayoutId id="2147485343" r:id="rId12"/>
    <p:sldLayoutId id="2147485369" r:id="rId13"/>
    <p:sldLayoutId id="2147485370" r:id="rId14"/>
    <p:sldLayoutId id="2147485333" r:id="rId15"/>
    <p:sldLayoutId id="2147485348" r:id="rId16"/>
    <p:sldLayoutId id="2147485349" r:id="rId17"/>
    <p:sldLayoutId id="2147485350" r:id="rId18"/>
    <p:sldLayoutId id="2147485351" r:id="rId19"/>
    <p:sldLayoutId id="2147485352" r:id="rId20"/>
    <p:sldLayoutId id="2147485334" r:id="rId21"/>
    <p:sldLayoutId id="2147485335" r:id="rId22"/>
    <p:sldLayoutId id="2147485336" r:id="rId23"/>
    <p:sldLayoutId id="2147485337" r:id="rId24"/>
    <p:sldLayoutId id="2147485338" r:id="rId25"/>
    <p:sldLayoutId id="2147485376" r:id="rId26"/>
    <p:sldLayoutId id="2147485372" r:id="rId27"/>
    <p:sldLayoutId id="2147485374" r:id="rId28"/>
    <p:sldLayoutId id="2147485355" r:id="rId29"/>
    <p:sldLayoutId id="2147485339" r:id="rId30"/>
    <p:sldLayoutId id="2147485373" r:id="rId31"/>
    <p:sldLayoutId id="2147485375" r:id="rId32"/>
    <p:sldLayoutId id="2147485377" r:id="rId33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398463" indent="-166688" algn="l" rtl="0" eaLnBrk="1" fontAlgn="base" hangingPunct="1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8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8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8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8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2C9C299C-E7B8-5882-21AA-DE1AA0CF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499" y="1207042"/>
            <a:ext cx="6192840" cy="2574186"/>
          </a:xfrm>
        </p:spPr>
        <p:txBody>
          <a:bodyPr/>
          <a:lstStyle/>
          <a:p>
            <a:r>
              <a:rPr lang="en-GB" dirty="0"/>
              <a:t>Sharing Data in RTX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4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3136" y="1440000"/>
            <a:ext cx="7786967" cy="5022346"/>
          </a:xfrm>
        </p:spPr>
        <p:txBody>
          <a:bodyPr/>
          <a:lstStyle/>
          <a:p>
            <a:r>
              <a:rPr lang="en-GB" dirty="0"/>
              <a:t>Recall that a semaphore is a container of a number of tokens. </a:t>
            </a:r>
          </a:p>
          <a:p>
            <a:r>
              <a:rPr lang="en-GB" dirty="0"/>
              <a:t>Acquire a token first, then access a resource.</a:t>
            </a:r>
          </a:p>
          <a:p>
            <a:r>
              <a:rPr lang="en-GB" dirty="0"/>
              <a:t>To finish with the resource, return the token.</a:t>
            </a:r>
          </a:p>
          <a:p>
            <a:r>
              <a:rPr lang="en-GB" dirty="0"/>
              <a:t>Also used to synchronize tasks or protect variables and resources.</a:t>
            </a:r>
          </a:p>
          <a:p>
            <a:r>
              <a:rPr lang="en-GB" dirty="0"/>
              <a:t>Very sophisticated and comprehensive ways of using semaphores.</a:t>
            </a:r>
          </a:p>
          <a:p>
            <a:r>
              <a:rPr lang="en-GB" dirty="0"/>
              <a:t>Unlike </a:t>
            </a:r>
            <a:r>
              <a:rPr lang="en-GB" dirty="0" err="1"/>
              <a:t>mutex</a:t>
            </a:r>
            <a:r>
              <a:rPr lang="en-GB" dirty="0"/>
              <a:t>, you may destroy a task with unreleased tokens (depends on how you use your semaphore).</a:t>
            </a:r>
          </a:p>
          <a:p>
            <a:r>
              <a:rPr lang="en-GB" dirty="0"/>
              <a:t>Simple routine APIs, but frequently misused!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Semaphore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4" y="1685925"/>
            <a:ext cx="39338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05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81" y="894877"/>
            <a:ext cx="11180099" cy="5338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/>
              <a:t>Very similar to the </a:t>
            </a:r>
            <a:r>
              <a:rPr lang="en-GB" sz="2000" dirty="0" err="1"/>
              <a:t>mutex</a:t>
            </a:r>
            <a:r>
              <a:rPr lang="en-GB" sz="2000" dirty="0"/>
              <a:t>. Again, three related functions and one type only.</a:t>
            </a:r>
            <a:endParaRPr lang="en-US" sz="2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/>
              <a:t>Declare a semaphore container first: </a:t>
            </a:r>
            <a:r>
              <a:rPr lang="en-GB" sz="2000" i="1" dirty="0"/>
              <a:t>OS_SEM </a:t>
            </a:r>
            <a:r>
              <a:rPr lang="en-GB" sz="2000" i="1" dirty="0" err="1"/>
              <a:t>semID</a:t>
            </a:r>
            <a:r>
              <a:rPr lang="en-GB" sz="2000" i="1" dirty="0"/>
              <a:t>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/>
              <a:t>Then initialize the semaphore through </a:t>
            </a:r>
            <a:r>
              <a:rPr lang="en-US" sz="2000" i="1" dirty="0" err="1"/>
              <a:t>os_sem_init</a:t>
            </a:r>
            <a:r>
              <a:rPr lang="en-US" sz="2000" i="1" dirty="0"/>
              <a:t> (</a:t>
            </a:r>
            <a:r>
              <a:rPr lang="en-US" sz="2000" i="1" dirty="0" err="1"/>
              <a:t>semID</a:t>
            </a:r>
            <a:r>
              <a:rPr lang="en-US" sz="2000" i="1" dirty="0"/>
              <a:t>, unsigned </a:t>
            </a:r>
            <a:r>
              <a:rPr lang="en-US" sz="2000" i="1" dirty="0" err="1"/>
              <a:t>token_count</a:t>
            </a:r>
            <a:r>
              <a:rPr lang="en-US" sz="2000" i="1" dirty="0"/>
              <a:t>);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i="1" dirty="0" err="1"/>
              <a:t>token_count</a:t>
            </a:r>
            <a:r>
              <a:rPr lang="en-US" dirty="0"/>
              <a:t>, the initial number of tokens</a:t>
            </a:r>
            <a:endParaRPr lang="en-US" i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/>
              <a:t>Grab a token through </a:t>
            </a:r>
            <a:r>
              <a:rPr lang="en-US" sz="2000" i="1" dirty="0" err="1"/>
              <a:t>os_sem_wait</a:t>
            </a:r>
            <a:r>
              <a:rPr lang="en-US" sz="2000" i="1" dirty="0"/>
              <a:t> (</a:t>
            </a:r>
            <a:r>
              <a:rPr lang="en-GB" sz="2000" i="1" dirty="0" err="1"/>
              <a:t>semID</a:t>
            </a:r>
            <a:r>
              <a:rPr lang="en-GB" sz="2000" i="1" dirty="0"/>
              <a:t>, </a:t>
            </a:r>
            <a:r>
              <a:rPr lang="en-US" sz="2000" i="1" dirty="0"/>
              <a:t>timeout);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i="1" dirty="0"/>
              <a:t>timeout, </a:t>
            </a:r>
            <a:r>
              <a:rPr lang="en-GB" dirty="0"/>
              <a:t>as expected, just like </a:t>
            </a:r>
            <a:r>
              <a:rPr lang="en-GB" i="1" dirty="0" err="1"/>
              <a:t>mut_wait</a:t>
            </a:r>
            <a:r>
              <a:rPr lang="en-GB" dirty="0"/>
              <a:t> and </a:t>
            </a:r>
            <a:r>
              <a:rPr lang="en-GB" i="1" dirty="0" err="1"/>
              <a:t>evt_wait</a:t>
            </a:r>
            <a:r>
              <a:rPr lang="en-GB" dirty="0"/>
              <a:t>.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Return values:</a:t>
            </a:r>
          </a:p>
          <a:p>
            <a:pPr lvl="4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OS_R_SEM: has to wait until a semaphore is available, task is put to WAIT_SEM state and will be put back to READY if some task sends a semaphore. </a:t>
            </a:r>
          </a:p>
          <a:p>
            <a:pPr lvl="4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OS_R_TMO: timeout</a:t>
            </a:r>
          </a:p>
          <a:p>
            <a:pPr lvl="4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OS_R_OK: has the token and task can continue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/>
              <a:t>Return/create a token in the semaphore container through </a:t>
            </a:r>
            <a:r>
              <a:rPr lang="en-US" sz="2000" i="1" dirty="0" err="1"/>
              <a:t>os_sem_send</a:t>
            </a:r>
            <a:r>
              <a:rPr lang="en-US" sz="2000" i="1" dirty="0"/>
              <a:t> (</a:t>
            </a:r>
            <a:r>
              <a:rPr lang="en-US" sz="2000" i="1" dirty="0" err="1"/>
              <a:t>semID</a:t>
            </a:r>
            <a:r>
              <a:rPr lang="en-US" sz="2000" i="1" dirty="0"/>
              <a:t>);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Can a task return(create) a token even if it has no token?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Semaphore is not a </a:t>
            </a:r>
            <a:r>
              <a:rPr lang="en-GB" dirty="0" err="1"/>
              <a:t>mutex</a:t>
            </a:r>
            <a:r>
              <a:rPr lang="en-GB" dirty="0"/>
              <a:t>!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Its counterpart for ISR : </a:t>
            </a:r>
            <a:r>
              <a:rPr lang="en-GB" i="1" dirty="0" err="1"/>
              <a:t>isr_sem_send</a:t>
            </a:r>
            <a:r>
              <a:rPr lang="en-GB" i="1" dirty="0"/>
              <a:t>(</a:t>
            </a:r>
            <a:r>
              <a:rPr lang="en-GB" i="1" dirty="0" err="1"/>
              <a:t>semID</a:t>
            </a:r>
            <a:r>
              <a:rPr lang="en-GB" i="1" dirty="0"/>
              <a:t>);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Semaphore Routines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0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8789" y="1009176"/>
            <a:ext cx="11183815" cy="543558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Semaphore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Used for signaling from tasks or ISRs to waiting tasks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Can be initialized to 0, meaning “The event hasn’t happened yet”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05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Mutex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Used to ensure mutually exclusive access to a shared object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Is a binary semaphore with priority inheritance and some other changes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Is initialized to 1, meaning “The object isn’t being used now”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GB" sz="105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Common pitfall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Semaphore handles several copies of equivalent resources</a:t>
            </a:r>
            <a:r>
              <a:rPr lang="en-US" dirty="0"/>
              <a:t> whereas mutex handles one?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Semaphore does not keep track of the order of access – effectively treating all resources identically! If your multiple copies of equivalent resources are not identical,</a:t>
            </a:r>
          </a:p>
          <a:p>
            <a:pPr lvl="5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Access and release order matters</a:t>
            </a:r>
          </a:p>
          <a:p>
            <a:pPr lvl="5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Use multiple </a:t>
            </a:r>
            <a:r>
              <a:rPr lang="en-GB" dirty="0" err="1"/>
              <a:t>mutexes</a:t>
            </a:r>
            <a:r>
              <a:rPr lang="en-GB" dirty="0"/>
              <a:t> instead of semaphores!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Mutexes vs. Semaphore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1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47966" y="1448791"/>
            <a:ext cx="5673069" cy="4969594"/>
          </a:xfrm>
        </p:spPr>
        <p:txBody>
          <a:bodyPr/>
          <a:lstStyle/>
          <a:p>
            <a:r>
              <a:rPr lang="en-GB" dirty="0"/>
              <a:t>Sharing bigger chunks of information between tasks</a:t>
            </a:r>
          </a:p>
          <a:p>
            <a:r>
              <a:rPr lang="en-US" dirty="0"/>
              <a:t>A mailbox is a queue of user-defined length</a:t>
            </a:r>
          </a:p>
          <a:p>
            <a:r>
              <a:rPr lang="en-US" dirty="0"/>
              <a:t>Each queue element (message) is four bytes long, can be used in two ways</a:t>
            </a:r>
          </a:p>
          <a:p>
            <a:pPr lvl="2"/>
            <a:r>
              <a:rPr lang="en-US" sz="1900" dirty="0"/>
              <a:t>Can hold the data itself (up to 32 bits)</a:t>
            </a:r>
          </a:p>
          <a:p>
            <a:pPr lvl="2"/>
            <a:r>
              <a:rPr lang="en-US" sz="1900" dirty="0"/>
              <a:t>Can hold a pointer to larger objects</a:t>
            </a:r>
          </a:p>
          <a:p>
            <a:pPr lvl="1"/>
            <a:endParaRPr lang="en-US" sz="1900" dirty="0"/>
          </a:p>
          <a:p>
            <a:r>
              <a:rPr lang="en-US" sz="2000" dirty="0"/>
              <a:t>When passing larger objects, need to dynamically allocate memory per object, free when done processing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Mailboxes and Messages in RTX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6949" y="1685928"/>
            <a:ext cx="3187477" cy="438150"/>
            <a:chOff x="4952999" y="1371601"/>
            <a:chExt cx="3187477" cy="438150"/>
          </a:xfrm>
        </p:grpSpPr>
        <p:grpSp>
          <p:nvGrpSpPr>
            <p:cNvPr id="6" name="Group 5"/>
            <p:cNvGrpSpPr/>
            <p:nvPr/>
          </p:nvGrpSpPr>
          <p:grpSpPr>
            <a:xfrm rot="5400000">
              <a:off x="6327663" y="523100"/>
              <a:ext cx="438150" cy="2135151"/>
              <a:chOff x="1143000" y="1649355"/>
              <a:chExt cx="152400" cy="742661"/>
            </a:xfrm>
            <a:solidFill>
              <a:schemeClr val="bg1">
                <a:lumMod val="75000"/>
              </a:schemeClr>
            </a:solidFill>
          </p:grpSpPr>
          <p:sp>
            <p:nvSpPr>
              <p:cNvPr id="9" name="Rectangle 8"/>
              <p:cNvSpPr/>
              <p:nvPr/>
            </p:nvSpPr>
            <p:spPr bwMode="auto">
              <a:xfrm>
                <a:off x="1143000" y="1649355"/>
                <a:ext cx="152400" cy="1140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01688" fontAlgn="ctr">
                  <a:lnSpc>
                    <a:spcPct val="80000"/>
                  </a:lnSpc>
                  <a:spcBef>
                    <a:spcPct val="50000"/>
                  </a:spcBef>
                  <a:buClr>
                    <a:schemeClr val="bg2"/>
                  </a:buClr>
                  <a:buSzPct val="125000"/>
                </a:pP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143000" y="1820806"/>
                <a:ext cx="152400" cy="1140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01688" fontAlgn="ctr">
                  <a:lnSpc>
                    <a:spcPct val="80000"/>
                  </a:lnSpc>
                  <a:spcBef>
                    <a:spcPct val="50000"/>
                  </a:spcBef>
                  <a:buClr>
                    <a:schemeClr val="bg2"/>
                  </a:buClr>
                  <a:buSzPct val="125000"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1143000" y="1973206"/>
                <a:ext cx="152400" cy="1140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01688" fontAlgn="ctr">
                  <a:lnSpc>
                    <a:spcPct val="80000"/>
                  </a:lnSpc>
                  <a:spcBef>
                    <a:spcPct val="50000"/>
                  </a:spcBef>
                  <a:buClr>
                    <a:schemeClr val="bg2"/>
                  </a:buClr>
                  <a:buSzPct val="125000"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143000" y="2125605"/>
                <a:ext cx="152400" cy="11401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01688" fontAlgn="ctr">
                  <a:lnSpc>
                    <a:spcPct val="80000"/>
                  </a:lnSpc>
                  <a:spcBef>
                    <a:spcPct val="50000"/>
                  </a:spcBef>
                  <a:buClr>
                    <a:schemeClr val="bg2"/>
                  </a:buClr>
                  <a:buSzPct val="125000"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1143000" y="2278005"/>
                <a:ext cx="152400" cy="11401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01688" fontAlgn="ctr">
                  <a:lnSpc>
                    <a:spcPct val="80000"/>
                  </a:lnSpc>
                  <a:spcBef>
                    <a:spcPct val="50000"/>
                  </a:spcBef>
                  <a:buClr>
                    <a:schemeClr val="bg2"/>
                  </a:buClr>
                  <a:buSzPct val="125000"/>
                </a:pPr>
                <a:endParaRPr lang="en-US">
                  <a:latin typeface="Arial" pitchFamily="34" charset="0"/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 bwMode="auto">
            <a:xfrm>
              <a:off x="4952999" y="1600201"/>
              <a:ext cx="1374664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7696882" y="1600200"/>
              <a:ext cx="443594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 rot="5400000">
            <a:off x="8811612" y="2666228"/>
            <a:ext cx="438150" cy="2135151"/>
            <a:chOff x="1143000" y="1649355"/>
            <a:chExt cx="152400" cy="742661"/>
          </a:xfrm>
          <a:solidFill>
            <a:schemeClr val="bg1">
              <a:lumMod val="75000"/>
            </a:schemeClr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1143000" y="1649355"/>
              <a:ext cx="152400" cy="114011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68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143000" y="1820806"/>
              <a:ext cx="152400" cy="114011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68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143000" y="1973206"/>
              <a:ext cx="152400" cy="114011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68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143000" y="2125605"/>
              <a:ext cx="152400" cy="1140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68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143000" y="2278005"/>
              <a:ext cx="152400" cy="1140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68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</p:grpSp>
      <p:cxnSp>
        <p:nvCxnSpPr>
          <p:cNvPr id="20" name="Straight Arrow Connector 19"/>
          <p:cNvCxnSpPr>
            <a:endCxn id="18" idx="0"/>
          </p:cNvCxnSpPr>
          <p:nvPr/>
        </p:nvCxnSpPr>
        <p:spPr bwMode="auto">
          <a:xfrm>
            <a:off x="7436948" y="3733803"/>
            <a:ext cx="129209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0180831" y="3733802"/>
            <a:ext cx="44359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 rot="5400000">
            <a:off x="7857580" y="5160588"/>
            <a:ext cx="895349" cy="32778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cxnSp>
        <p:nvCxnSpPr>
          <p:cNvPr id="23" name="Straight Arrow Connector 22"/>
          <p:cNvCxnSpPr>
            <a:endCxn id="22" idx="1"/>
          </p:cNvCxnSpPr>
          <p:nvPr/>
        </p:nvCxnSpPr>
        <p:spPr bwMode="auto">
          <a:xfrm flipH="1">
            <a:off x="8305254" y="3733803"/>
            <a:ext cx="698048" cy="11430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 rot="5400000">
            <a:off x="9090389" y="5170112"/>
            <a:ext cx="895349" cy="32778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 bwMode="auto">
          <a:xfrm>
            <a:off x="9538063" y="3743327"/>
            <a:ext cx="1" cy="11430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 rot="5400000">
            <a:off x="10253627" y="5170112"/>
            <a:ext cx="895349" cy="32778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cxnSp>
        <p:nvCxnSpPr>
          <p:cNvPr id="27" name="Straight Arrow Connector 26"/>
          <p:cNvCxnSpPr>
            <a:endCxn id="26" idx="1"/>
          </p:cNvCxnSpPr>
          <p:nvPr/>
        </p:nvCxnSpPr>
        <p:spPr bwMode="auto">
          <a:xfrm>
            <a:off x="9962777" y="3733801"/>
            <a:ext cx="738525" cy="11525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124281" y="1228727"/>
            <a:ext cx="140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Pass the Data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89349" y="2981327"/>
            <a:ext cx="251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Pass a Pointer to the Data</a:t>
            </a:r>
          </a:p>
        </p:txBody>
      </p:sp>
    </p:spTree>
    <p:extLst>
      <p:ext uri="{BB962C8B-B14F-4D97-AF65-F5344CB8AC3E}">
        <p14:creationId xmlns:p14="http://schemas.microsoft.com/office/powerpoint/2010/main" val="409205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Create mailbox </a:t>
            </a:r>
          </a:p>
          <a:p>
            <a:pPr lvl="2"/>
            <a:r>
              <a:rPr lang="en-US" i="1" dirty="0" err="1"/>
              <a:t>os_mbx_declare</a:t>
            </a:r>
            <a:r>
              <a:rPr lang="en-US" i="1" dirty="0"/>
              <a:t>(</a:t>
            </a:r>
            <a:r>
              <a:rPr lang="en-US" i="1" dirty="0" err="1"/>
              <a:t>mailbox_name</a:t>
            </a:r>
            <a:r>
              <a:rPr lang="en-US" i="1" dirty="0"/>
              <a:t>, </a:t>
            </a:r>
            <a:r>
              <a:rPr lang="en-US" i="1" dirty="0" err="1"/>
              <a:t>mail_slots</a:t>
            </a:r>
            <a:r>
              <a:rPr lang="en-US" i="1" dirty="0"/>
              <a:t>) </a:t>
            </a:r>
          </a:p>
          <a:p>
            <a:pPr lvl="2"/>
            <a:r>
              <a:rPr lang="en-US" dirty="0"/>
              <a:t>Declares an array (</a:t>
            </a:r>
            <a:r>
              <a:rPr lang="en-US" i="1" dirty="0" err="1"/>
              <a:t>mailbox_name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of 32-bit unsigned </a:t>
            </a:r>
            <a:r>
              <a:rPr lang="en-US" dirty="0" err="1"/>
              <a:t>ints</a:t>
            </a:r>
            <a:endParaRPr lang="en-US" dirty="0"/>
          </a:p>
          <a:p>
            <a:pPr lvl="2"/>
            <a:r>
              <a:rPr lang="en-US" dirty="0"/>
              <a:t>One element per message (</a:t>
            </a:r>
            <a:r>
              <a:rPr lang="en-US" i="1" dirty="0" err="1"/>
              <a:t>mail_slots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Four extra elements for mailbox management</a:t>
            </a:r>
          </a:p>
          <a:p>
            <a:r>
              <a:rPr lang="en-US" dirty="0"/>
              <a:t>Initialize the mailbox</a:t>
            </a:r>
          </a:p>
          <a:p>
            <a:pPr lvl="2"/>
            <a:r>
              <a:rPr lang="en-US" i="1" dirty="0" err="1"/>
              <a:t>os_mbx_init</a:t>
            </a:r>
            <a:r>
              <a:rPr lang="en-US" i="1" dirty="0"/>
              <a:t>(&amp;</a:t>
            </a:r>
            <a:r>
              <a:rPr lang="en-US" i="1" dirty="0" err="1">
                <a:solidFill>
                  <a:srgbClr val="000000"/>
                </a:solidFill>
              </a:rPr>
              <a:t>mailbox_name</a:t>
            </a:r>
            <a:r>
              <a:rPr lang="en-US" i="1" dirty="0"/>
              <a:t>, </a:t>
            </a:r>
            <a:r>
              <a:rPr lang="en-US" i="1" dirty="0" err="1"/>
              <a:t>sizeof</a:t>
            </a:r>
            <a:r>
              <a:rPr lang="en-US" i="1" dirty="0"/>
              <a:t>(</a:t>
            </a:r>
            <a:r>
              <a:rPr lang="en-US" i="1" dirty="0" err="1">
                <a:solidFill>
                  <a:srgbClr val="000000"/>
                </a:solidFill>
              </a:rPr>
              <a:t>mailbox_name</a:t>
            </a:r>
            <a:r>
              <a:rPr lang="en-US" i="1" dirty="0"/>
              <a:t>))</a:t>
            </a:r>
          </a:p>
          <a:p>
            <a:pPr lvl="2"/>
            <a:r>
              <a:rPr lang="en-US" dirty="0"/>
              <a:t>Takes pointer to mailbox and size in </a:t>
            </a:r>
            <a:r>
              <a:rPr lang="en-US" i="1" dirty="0"/>
              <a:t>bytes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Creating Mailboxes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11877" y="1987062"/>
            <a:ext cx="4918319" cy="641837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In </a:t>
            </a:r>
            <a:r>
              <a:rPr lang="en-GB" dirty="0" err="1">
                <a:solidFill>
                  <a:schemeClr val="accent1"/>
                </a:solidFill>
              </a:rPr>
              <a:t>RTL.h</a:t>
            </a:r>
            <a:r>
              <a:rPr lang="en-GB" dirty="0">
                <a:solidFill>
                  <a:schemeClr val="accent1"/>
                </a:solidFill>
              </a:rPr>
              <a:t>: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i="1" dirty="0">
                <a:solidFill>
                  <a:schemeClr val="accent1"/>
                </a:solidFill>
              </a:rPr>
              <a:t>#define </a:t>
            </a:r>
            <a:r>
              <a:rPr lang="en-US" i="1" dirty="0" err="1">
                <a:solidFill>
                  <a:schemeClr val="accent1"/>
                </a:solidFill>
              </a:rPr>
              <a:t>os_mbx_declare</a:t>
            </a:r>
            <a:r>
              <a:rPr lang="en-US" i="1" dirty="0">
                <a:solidFill>
                  <a:schemeClr val="accent1"/>
                </a:solidFill>
              </a:rPr>
              <a:t>(</a:t>
            </a:r>
            <a:r>
              <a:rPr lang="en-US" i="1" dirty="0" err="1">
                <a:solidFill>
                  <a:schemeClr val="accent1"/>
                </a:solidFill>
              </a:rPr>
              <a:t>name,cnt</a:t>
            </a:r>
            <a:r>
              <a:rPr lang="en-US" i="1" dirty="0">
                <a:solidFill>
                  <a:schemeClr val="accent1"/>
                </a:solidFill>
              </a:rPr>
              <a:t>) U32 name [4 + </a:t>
            </a:r>
            <a:r>
              <a:rPr lang="en-US" i="1" dirty="0" err="1">
                <a:solidFill>
                  <a:schemeClr val="accent1"/>
                </a:solidFill>
              </a:rPr>
              <a:t>cnt</a:t>
            </a:r>
            <a:r>
              <a:rPr lang="en-US" i="1" dirty="0">
                <a:solidFill>
                  <a:schemeClr val="accent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1654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Sending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59" y="1245869"/>
            <a:ext cx="11409874" cy="500546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Prepare message if passing a pointer to the data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May need to allocate memory (if object doesn’t exist)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Send the message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i="1" dirty="0" err="1"/>
              <a:t>os_mbx_send</a:t>
            </a:r>
            <a:r>
              <a:rPr lang="en-US" sz="2000" i="1" dirty="0"/>
              <a:t>(&amp;mailbox, </a:t>
            </a:r>
            <a:r>
              <a:rPr lang="en-US" sz="2000" i="1" dirty="0" err="1"/>
              <a:t>msg_ptr</a:t>
            </a:r>
            <a:r>
              <a:rPr lang="en-US" sz="2000" i="1" dirty="0"/>
              <a:t>, timeout)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Send message pointed to by </a:t>
            </a:r>
            <a:r>
              <a:rPr lang="en-US" sz="1600" i="1" dirty="0" err="1"/>
              <a:t>msg_ptr</a:t>
            </a:r>
            <a:endParaRPr lang="en-US" sz="1600" i="1" dirty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What if mailbox is full?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1" dirty="0" err="1"/>
              <a:t>os_mbx_send</a:t>
            </a:r>
            <a:r>
              <a:rPr lang="en-US" sz="1600" dirty="0"/>
              <a:t> will block (task will sleep) until space becomes available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1" dirty="0"/>
              <a:t>timeout</a:t>
            </a:r>
            <a:r>
              <a:rPr lang="en-US" sz="1600" dirty="0"/>
              <a:t> again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sz="1600" dirty="0"/>
              <a:t>Return code: </a:t>
            </a:r>
            <a:r>
              <a:rPr lang="en-US" sz="1600" i="1" dirty="0"/>
              <a:t>OS_R_OK</a:t>
            </a:r>
            <a:r>
              <a:rPr lang="en-US" sz="1600" dirty="0"/>
              <a:t> and </a:t>
            </a:r>
            <a:r>
              <a:rPr lang="en-US" sz="1600" i="1" dirty="0"/>
              <a:t>OS_R_TMO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i="1" dirty="0" err="1"/>
              <a:t>isr_mbx_send</a:t>
            </a:r>
            <a:r>
              <a:rPr lang="en-US" sz="2000" i="1" dirty="0"/>
              <a:t>(&amp;mailbox, </a:t>
            </a:r>
            <a:r>
              <a:rPr lang="en-US" sz="2000" i="1" dirty="0" err="1"/>
              <a:t>msg_ptr</a:t>
            </a:r>
            <a:r>
              <a:rPr lang="en-US" sz="2000" i="1" dirty="0"/>
              <a:t>)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ISRs use this version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Use </a:t>
            </a:r>
            <a:r>
              <a:rPr lang="en-US" sz="1600" i="1" dirty="0" err="1"/>
              <a:t>isr_mbx_check</a:t>
            </a:r>
            <a:r>
              <a:rPr lang="en-US" sz="1600" i="1" dirty="0"/>
              <a:t>()</a:t>
            </a:r>
            <a:r>
              <a:rPr lang="en-US" sz="1600" dirty="0"/>
              <a:t> to find number of free message entries in mailbox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If mailbox is full, the message is discarded and </a:t>
            </a:r>
            <a:r>
              <a:rPr lang="en-US" sz="1600" i="1" dirty="0" err="1"/>
              <a:t>os_error</a:t>
            </a:r>
            <a:r>
              <a:rPr lang="en-US" sz="1600" i="1" dirty="0"/>
              <a:t>()</a:t>
            </a:r>
            <a:r>
              <a:rPr lang="en-US" sz="1600" dirty="0"/>
              <a:t> function is called, placing system in infinite loop by default</a:t>
            </a:r>
          </a:p>
        </p:txBody>
      </p:sp>
    </p:spTree>
    <p:extLst>
      <p:ext uri="{BB962C8B-B14F-4D97-AF65-F5344CB8AC3E}">
        <p14:creationId xmlns:p14="http://schemas.microsoft.com/office/powerpoint/2010/main" val="2106416060"/>
      </p:ext>
    </p:extLst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Receiving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74" y="1105893"/>
            <a:ext cx="11162515" cy="5171815"/>
          </a:xfrm>
        </p:spPr>
        <p:txBody>
          <a:bodyPr/>
          <a:lstStyle/>
          <a:p>
            <a:r>
              <a:rPr lang="en-US" sz="2000" i="1" dirty="0" err="1"/>
              <a:t>os_mbx_wait</a:t>
            </a:r>
            <a:r>
              <a:rPr lang="en-US" sz="2000" i="1" dirty="0"/>
              <a:t>(&amp;mailbox, &amp;</a:t>
            </a:r>
            <a:r>
              <a:rPr lang="en-US" sz="2000" i="1" dirty="0" err="1"/>
              <a:t>msg_ptr</a:t>
            </a:r>
            <a:r>
              <a:rPr lang="en-US" sz="2000" i="1" dirty="0"/>
              <a:t>, timeout)</a:t>
            </a:r>
          </a:p>
          <a:p>
            <a:pPr lvl="2"/>
            <a:r>
              <a:rPr lang="en-US" sz="1600" dirty="0"/>
              <a:t>Provides a pointer to the next message in the specified mailbox</a:t>
            </a:r>
          </a:p>
          <a:p>
            <a:pPr lvl="2"/>
            <a:r>
              <a:rPr lang="en-US" sz="1600" dirty="0"/>
              <a:t>Must free the message’s memory after using it</a:t>
            </a:r>
          </a:p>
          <a:p>
            <a:pPr lvl="2"/>
            <a:r>
              <a:rPr lang="en-US" sz="1600" dirty="0"/>
              <a:t>Will block if the mailbox has no message</a:t>
            </a:r>
          </a:p>
          <a:p>
            <a:pPr lvl="2"/>
            <a:r>
              <a:rPr lang="en-US" sz="1600" i="1" dirty="0"/>
              <a:t>timeout </a:t>
            </a:r>
            <a:r>
              <a:rPr lang="en-US" sz="1600" dirty="0"/>
              <a:t>again</a:t>
            </a:r>
          </a:p>
          <a:p>
            <a:pPr lvl="2"/>
            <a:r>
              <a:rPr lang="en-US" sz="1600" dirty="0"/>
              <a:t>Return code: </a:t>
            </a:r>
          </a:p>
          <a:p>
            <a:pPr lvl="5"/>
            <a:r>
              <a:rPr lang="en-US" sz="1600" i="1" dirty="0"/>
              <a:t>OS_R_MBX</a:t>
            </a:r>
            <a:r>
              <a:rPr lang="en-US" sz="1600" dirty="0"/>
              <a:t>: has to wait to get message</a:t>
            </a:r>
            <a:endParaRPr lang="en-US" sz="1600" i="1" dirty="0"/>
          </a:p>
          <a:p>
            <a:pPr lvl="5"/>
            <a:r>
              <a:rPr lang="en-US" sz="1600" i="1" dirty="0"/>
              <a:t>OS_R_OK</a:t>
            </a:r>
            <a:endParaRPr lang="en-US" sz="1600" dirty="0"/>
          </a:p>
          <a:p>
            <a:pPr lvl="5"/>
            <a:r>
              <a:rPr lang="en-US" sz="1600" i="1" dirty="0"/>
              <a:t>OS_R_TMO</a:t>
            </a:r>
            <a:endParaRPr lang="en-US" sz="1600" dirty="0"/>
          </a:p>
          <a:p>
            <a:r>
              <a:rPr lang="en-US" sz="2000" i="1" dirty="0" err="1"/>
              <a:t>isr_mbx_receive</a:t>
            </a:r>
            <a:r>
              <a:rPr lang="en-US" sz="2000" i="1" dirty="0"/>
              <a:t>(&amp;mailbox, &amp;</a:t>
            </a:r>
            <a:r>
              <a:rPr lang="en-US" sz="2000" i="1" dirty="0" err="1"/>
              <a:t>msg_ptr</a:t>
            </a:r>
            <a:r>
              <a:rPr lang="en-US" sz="2000" i="1" dirty="0"/>
              <a:t>)</a:t>
            </a:r>
          </a:p>
          <a:p>
            <a:pPr lvl="2"/>
            <a:r>
              <a:rPr lang="en-US" sz="1600" dirty="0"/>
              <a:t>Provides a pointer to next message </a:t>
            </a:r>
          </a:p>
          <a:p>
            <a:pPr lvl="2"/>
            <a:r>
              <a:rPr lang="en-US" sz="1600" dirty="0"/>
              <a:t>Return value indicates result</a:t>
            </a:r>
          </a:p>
          <a:p>
            <a:pPr lvl="5"/>
            <a:r>
              <a:rPr lang="en-US" sz="1600" i="1" dirty="0"/>
              <a:t>OS_R_MBX</a:t>
            </a:r>
            <a:r>
              <a:rPr lang="en-US" sz="1600" dirty="0"/>
              <a:t>: message was in mailbox and was read</a:t>
            </a:r>
          </a:p>
          <a:p>
            <a:pPr lvl="5"/>
            <a:r>
              <a:rPr lang="en-US" sz="1600" i="1" dirty="0"/>
              <a:t>OS_R_OK</a:t>
            </a:r>
            <a:endParaRPr lang="en-US" sz="16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12640"/>
      </p:ext>
    </p:extLst>
  </p:cSld>
  <p:clrMapOvr>
    <a:masterClrMapping/>
  </p:clrMapOvr>
  <p:transition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58" y="3962400"/>
            <a:ext cx="11369888" cy="2366962"/>
          </a:xfrm>
        </p:spPr>
        <p:txBody>
          <a:bodyPr/>
          <a:lstStyle/>
          <a:p>
            <a:r>
              <a:rPr lang="en-US" sz="2100" dirty="0"/>
              <a:t>Allocating and freeing different sizes of memory can cause fragmentation, so free space is distributed in fragments which are too small to use</a:t>
            </a:r>
          </a:p>
          <a:p>
            <a:r>
              <a:rPr lang="en-US" sz="2100" dirty="0"/>
              <a:t>Solution is to create a separate memory pool for each size of data to be allocated</a:t>
            </a:r>
          </a:p>
          <a:p>
            <a:pPr lvl="1"/>
            <a:endParaRPr 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7882" y="2312609"/>
            <a:ext cx="4875530" cy="3277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2604" y="2328484"/>
            <a:ext cx="711015" cy="3277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39354" y="2328484"/>
            <a:ext cx="711015" cy="3277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50369" y="2328484"/>
            <a:ext cx="304721" cy="3277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04682" y="2328484"/>
            <a:ext cx="304721" cy="3277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55089" y="2328484"/>
            <a:ext cx="304721" cy="3277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59810" y="2328484"/>
            <a:ext cx="304721" cy="3277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29913" y="2328484"/>
            <a:ext cx="304721" cy="3277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50167" y="1074359"/>
            <a:ext cx="711015" cy="3277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3588" y="1595736"/>
            <a:ext cx="31160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It doesn’t fit anywhere!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197576" y="2312609"/>
            <a:ext cx="2657461" cy="3277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197576" y="2331659"/>
            <a:ext cx="711015" cy="3277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144022" y="2331659"/>
            <a:ext cx="711015" cy="3277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041635" y="2312609"/>
            <a:ext cx="2104267" cy="346832"/>
            <a:chOff x="4883649" y="2960309"/>
            <a:chExt cx="1578611" cy="34683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4883650" y="2960309"/>
              <a:ext cx="1578610" cy="3277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68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106806" y="2979359"/>
              <a:ext cx="228600" cy="32778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68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791657" y="2979359"/>
              <a:ext cx="228600" cy="32778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68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335406" y="2979359"/>
              <a:ext cx="228600" cy="32778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68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233659" y="2979359"/>
              <a:ext cx="228600" cy="32778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68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883649" y="2979359"/>
              <a:ext cx="228600" cy="32778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688" fontAlgn="ctr">
                <a:lnSpc>
                  <a:spcPct val="80000"/>
                </a:lnSpc>
                <a:spcBef>
                  <a:spcPct val="50000"/>
                </a:spcBef>
                <a:buClr>
                  <a:schemeClr val="bg2"/>
                </a:buClr>
                <a:buSzPct val="125000"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7170797" y="2077659"/>
            <a:ext cx="711015" cy="3277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01688" font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</a:pPr>
            <a:endParaRPr lang="en-US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09395" y="1595736"/>
            <a:ext cx="9030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Here!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9973" y="2895601"/>
            <a:ext cx="389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Single pool handling all size requests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65475" y="2895601"/>
            <a:ext cx="256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Pool for 32-byte requests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08835" y="2895601"/>
            <a:ext cx="256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Pool for 16-byte requests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5791280" y="1066800"/>
            <a:ext cx="0" cy="2667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87135464"/>
      </p:ext>
    </p:extLst>
  </p:cSld>
  <p:clrMapOvr>
    <a:masterClrMapping/>
  </p:clrMapOvr>
  <p:transition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RTX Dynamic 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58" y="1210310"/>
            <a:ext cx="10995838" cy="5422900"/>
          </a:xfrm>
        </p:spPr>
        <p:txBody>
          <a:bodyPr/>
          <a:lstStyle/>
          <a:p>
            <a:r>
              <a:rPr lang="en-GB" sz="2000" dirty="0"/>
              <a:t>RTX has powerful fixed memory block memory allocation routines - box</a:t>
            </a:r>
            <a:endParaRPr lang="en-US" sz="2000" dirty="0"/>
          </a:p>
          <a:p>
            <a:r>
              <a:rPr lang="en-US" sz="2000" dirty="0"/>
              <a:t>“box” = memory pool of fixed-size blocks</a:t>
            </a:r>
          </a:p>
          <a:p>
            <a:r>
              <a:rPr lang="en-GB" sz="2000" dirty="0"/>
              <a:t>Thread safe and re-entrant</a:t>
            </a:r>
            <a:endParaRPr lang="en-US" sz="2000" dirty="0"/>
          </a:p>
          <a:p>
            <a:r>
              <a:rPr lang="en-US" sz="2000" dirty="0"/>
              <a:t>Functions</a:t>
            </a:r>
          </a:p>
          <a:p>
            <a:pPr lvl="2"/>
            <a:r>
              <a:rPr lang="en-US" sz="1600" i="1" dirty="0"/>
              <a:t>_</a:t>
            </a:r>
            <a:r>
              <a:rPr lang="en-US" sz="1600" i="1" dirty="0" err="1"/>
              <a:t>declare_box</a:t>
            </a:r>
            <a:r>
              <a:rPr lang="en-US" sz="1600" i="1" dirty="0"/>
              <a:t>(</a:t>
            </a:r>
            <a:r>
              <a:rPr lang="en-US" sz="1600" i="1" dirty="0" err="1"/>
              <a:t>box_name</a:t>
            </a:r>
            <a:r>
              <a:rPr lang="en-US" sz="1600" i="1" dirty="0"/>
              <a:t>, </a:t>
            </a:r>
            <a:r>
              <a:rPr lang="en-US" sz="1600" i="1" dirty="0" err="1"/>
              <a:t>block_size</a:t>
            </a:r>
            <a:r>
              <a:rPr lang="en-US" sz="1600" i="1" dirty="0"/>
              <a:t>, </a:t>
            </a:r>
            <a:r>
              <a:rPr lang="en-US" sz="1600" i="1" dirty="0" err="1"/>
              <a:t>block_count</a:t>
            </a:r>
            <a:r>
              <a:rPr lang="en-US" sz="1600" i="1" dirty="0"/>
              <a:t>) </a:t>
            </a:r>
            <a:r>
              <a:rPr lang="en-US" sz="1600" dirty="0"/>
              <a:t>allocates memory statically (declares an array called </a:t>
            </a:r>
            <a:r>
              <a:rPr lang="en-US" sz="1600" i="1" dirty="0" err="1"/>
              <a:t>box_name</a:t>
            </a:r>
            <a:r>
              <a:rPr lang="en-US" sz="1600" dirty="0"/>
              <a:t>)</a:t>
            </a:r>
          </a:p>
          <a:p>
            <a:pPr lvl="2"/>
            <a:r>
              <a:rPr lang="en-US" sz="1600" i="1" dirty="0"/>
              <a:t>_</a:t>
            </a:r>
            <a:r>
              <a:rPr lang="en-US" sz="1600" i="1" dirty="0" err="1"/>
              <a:t>init_box</a:t>
            </a:r>
            <a:r>
              <a:rPr lang="en-US" sz="1600" i="1" dirty="0"/>
              <a:t>(</a:t>
            </a:r>
            <a:r>
              <a:rPr lang="en-US" sz="1600" i="1" dirty="0" err="1"/>
              <a:t>box_name</a:t>
            </a:r>
            <a:r>
              <a:rPr lang="en-US" sz="1600" i="1" dirty="0"/>
              <a:t>, </a:t>
            </a:r>
            <a:r>
              <a:rPr lang="en-US" sz="1600" i="1" dirty="0" err="1"/>
              <a:t>box_size</a:t>
            </a:r>
            <a:r>
              <a:rPr lang="en-US" sz="1600" i="1" dirty="0"/>
              <a:t>, </a:t>
            </a:r>
            <a:r>
              <a:rPr lang="en-US" sz="1600" i="1" dirty="0" err="1"/>
              <a:t>block_size</a:t>
            </a:r>
            <a:r>
              <a:rPr lang="en-US" sz="1600" i="1" dirty="0"/>
              <a:t>) </a:t>
            </a:r>
            <a:r>
              <a:rPr lang="en-US" sz="1600" dirty="0"/>
              <a:t>initializes the box</a:t>
            </a:r>
          </a:p>
          <a:p>
            <a:pPr lvl="2"/>
            <a:r>
              <a:rPr lang="en-US" sz="1600" i="1" dirty="0"/>
              <a:t>_</a:t>
            </a:r>
            <a:r>
              <a:rPr lang="en-US" sz="1600" i="1" dirty="0" err="1"/>
              <a:t>alloc_box</a:t>
            </a:r>
            <a:r>
              <a:rPr lang="en-US" sz="1600" i="1" dirty="0"/>
              <a:t>(</a:t>
            </a:r>
            <a:r>
              <a:rPr lang="en-US" sz="1600" i="1" dirty="0" err="1"/>
              <a:t>box_name</a:t>
            </a:r>
            <a:r>
              <a:rPr lang="en-US" sz="1600" i="1" dirty="0"/>
              <a:t>)</a:t>
            </a:r>
            <a:r>
              <a:rPr lang="en-US" sz="1600" dirty="0"/>
              <a:t> returns a pointer to a memory block, or NULL on failure</a:t>
            </a:r>
          </a:p>
          <a:p>
            <a:pPr lvl="2"/>
            <a:r>
              <a:rPr lang="en-US" sz="1600" i="1" dirty="0"/>
              <a:t>_</a:t>
            </a:r>
            <a:r>
              <a:rPr lang="en-US" sz="1600" i="1" dirty="0" err="1"/>
              <a:t>calloc_box</a:t>
            </a:r>
            <a:r>
              <a:rPr lang="en-US" sz="1600" i="1" dirty="0"/>
              <a:t>(</a:t>
            </a:r>
            <a:r>
              <a:rPr lang="en-US" sz="1600" i="1" dirty="0" err="1"/>
              <a:t>box_name</a:t>
            </a:r>
            <a:r>
              <a:rPr lang="en-US" sz="1600" i="1" dirty="0"/>
              <a:t>)</a:t>
            </a:r>
            <a:r>
              <a:rPr lang="en-US" sz="1600" dirty="0"/>
              <a:t> returns a pointer to a memory block (initialized to 0), or NULL on failure</a:t>
            </a:r>
          </a:p>
          <a:p>
            <a:pPr lvl="2"/>
            <a:r>
              <a:rPr lang="en-US" sz="1600" i="1" dirty="0"/>
              <a:t>_</a:t>
            </a:r>
            <a:r>
              <a:rPr lang="en-US" sz="1600" i="1" dirty="0" err="1"/>
              <a:t>free_box</a:t>
            </a:r>
            <a:r>
              <a:rPr lang="en-US" sz="1600" i="1" dirty="0"/>
              <a:t>(</a:t>
            </a:r>
            <a:r>
              <a:rPr lang="en-US" sz="1600" i="1" dirty="0" err="1"/>
              <a:t>box_name</a:t>
            </a:r>
            <a:r>
              <a:rPr lang="en-US" sz="1600" i="1" dirty="0"/>
              <a:t>, block) </a:t>
            </a:r>
            <a:r>
              <a:rPr lang="en-US" sz="1600" dirty="0"/>
              <a:t>frees up the block in that pool</a:t>
            </a:r>
          </a:p>
          <a:p>
            <a:r>
              <a:rPr lang="en-GB" sz="2000" dirty="0"/>
              <a:t>Better to use these for fixed size messages</a:t>
            </a:r>
          </a:p>
          <a:p>
            <a:r>
              <a:rPr lang="en-GB" sz="2000" dirty="0"/>
              <a:t>Variable length memory allocation (</a:t>
            </a:r>
            <a:r>
              <a:rPr lang="en-GB" sz="2000" dirty="0" err="1"/>
              <a:t>malloc</a:t>
            </a:r>
            <a:r>
              <a:rPr lang="en-GB" sz="2000" dirty="0"/>
              <a:t>() and free() from </a:t>
            </a:r>
            <a:r>
              <a:rPr lang="en-GB" sz="2000" dirty="0" err="1"/>
              <a:t>stdlib.h</a:t>
            </a:r>
            <a:r>
              <a:rPr lang="en-GB" sz="2000" dirty="0"/>
              <a:t>) functions are not re-entrant! Use lock and unlock to disable context switch!</a:t>
            </a:r>
            <a:endParaRPr lang="en-US" sz="2000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785522"/>
      </p:ext>
    </p:extLst>
  </p:cSld>
  <p:clrMapOvr>
    <a:masterClrMapping/>
  </p:clrMapOvr>
  <p:transition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Working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64" y="1237776"/>
            <a:ext cx="11345779" cy="4904406"/>
          </a:xfrm>
        </p:spPr>
        <p:txBody>
          <a:bodyPr numCol="2"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os_mbx_declare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16); /* Declare an RTX mailbox */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U32 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mpool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[16*(2*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sizeof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(U32))/4 + 3]; /* Reserve a memory for 16 messages */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4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__task void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rec_task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(void);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4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__task void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send_task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(void) {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/* This task will send a message. */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U32 *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mptr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os_tsk_create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rec_task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, 0);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os_mbx_init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sizeof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mptr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_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alloc_box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mpool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/* Allocate a memory for the message */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mptr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[0] = 0x3215fedc; /* Set the message content. */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mptr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[1] = 0x00000015;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os_mbx_send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mptr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, 0xffff); /* Send a message to a '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' */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os_tsk_delete_self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();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__task void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rec_task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(void) {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/* This task will receive a message. */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U32 *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rptr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rec_val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[2];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os_mbx_wait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, (void**)&amp;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rptr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, 0xffff); /* Wait for the message to arrive. */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rec_val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[0] =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rptr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[0]; /* Store the content to '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rec_val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' */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rec_val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[1] =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rptr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[1];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_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free_box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mpool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rptr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/* Release the memory block */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os_tsk_delete_self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();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4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main (void) {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_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init_box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mpool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sizeof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mpool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  <a:r>
              <a:rPr lang="en-US" sz="1400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sizeof</a:t>
            </a:r>
            <a:r>
              <a:rPr lang="en-US" sz="1400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(U32));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os_sys_init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send_task</a:t>
            </a: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64596353"/>
      </p:ext>
    </p:extLst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RTX Task and Time 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Previous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25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158115"/>
            <a:ext cx="11180763" cy="666750"/>
          </a:xfrm>
        </p:spPr>
        <p:txBody>
          <a:bodyPr>
            <a:normAutofit/>
          </a:bodyPr>
          <a:lstStyle/>
          <a:p>
            <a:r>
              <a:rPr lang="en-GB" dirty="0"/>
              <a:t>Sharing Data Safely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7" y="842122"/>
            <a:ext cx="11245361" cy="5602641"/>
          </a:xfrm>
        </p:spPr>
        <p:txBody>
          <a:bodyPr/>
          <a:lstStyle/>
          <a:p>
            <a:r>
              <a:rPr lang="en-GB" sz="1800" dirty="0"/>
              <a:t>Preemption and interrupt could contaminate data:</a:t>
            </a:r>
          </a:p>
          <a:p>
            <a:pPr lvl="2"/>
            <a:r>
              <a:rPr lang="en-GB" sz="1400" dirty="0"/>
              <a:t>One writer and at least one reader scenario</a:t>
            </a:r>
          </a:p>
          <a:p>
            <a:pPr lvl="5"/>
            <a:r>
              <a:rPr lang="en-GB" sz="1400" dirty="0"/>
              <a:t>Data overwritten partway through being read - Writer and reader might interrupt each other</a:t>
            </a:r>
          </a:p>
          <a:p>
            <a:pPr lvl="2"/>
            <a:r>
              <a:rPr lang="en-GB" sz="1400" dirty="0"/>
              <a:t>More than one writer, at least one reader scenario</a:t>
            </a:r>
          </a:p>
          <a:p>
            <a:pPr lvl="5"/>
            <a:r>
              <a:rPr lang="en-GB" sz="1400" dirty="0"/>
              <a:t>Data overwritten partway through being read - Writer and reader might interrupt each other</a:t>
            </a:r>
          </a:p>
          <a:p>
            <a:pPr lvl="5"/>
            <a:r>
              <a:rPr lang="en-GB" sz="1400" dirty="0"/>
              <a:t>Data overwritten partway through being written - Writers interrupt each other</a:t>
            </a:r>
          </a:p>
          <a:p>
            <a:r>
              <a:rPr lang="en-GB" sz="1800" dirty="0"/>
              <a:t>Is the read/write operation indivisible/atomic?</a:t>
            </a:r>
          </a:p>
          <a:p>
            <a:pPr lvl="2"/>
            <a:r>
              <a:rPr lang="en-GB" sz="1400" dirty="0"/>
              <a:t>Yes, then problem solved – but what if not?</a:t>
            </a:r>
          </a:p>
          <a:p>
            <a:pPr marL="292100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Race condition</a:t>
            </a:r>
          </a:p>
          <a:p>
            <a:pPr marL="1098550" lvl="2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dirty="0"/>
              <a:t>Anomalous </a:t>
            </a:r>
            <a:r>
              <a:rPr lang="en-US" sz="1400" dirty="0" err="1"/>
              <a:t>behaviour</a:t>
            </a:r>
            <a:r>
              <a:rPr lang="en-US" sz="1400" dirty="0"/>
              <a:t> due to unexpected critical dependence on the relative timing of events</a:t>
            </a:r>
          </a:p>
          <a:p>
            <a:pPr marL="1098550" lvl="2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dirty="0"/>
              <a:t>Depends on the </a:t>
            </a:r>
            <a:r>
              <a:rPr lang="en-US" sz="1400" i="1" dirty="0"/>
              <a:t>relative timing </a:t>
            </a:r>
            <a:r>
              <a:rPr lang="en-US" sz="1400" dirty="0"/>
              <a:t>of the read and write operations</a:t>
            </a:r>
          </a:p>
          <a:p>
            <a:pPr marL="292100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Critical section</a:t>
            </a:r>
          </a:p>
          <a:p>
            <a:pPr marL="1098550" lvl="2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dirty="0"/>
              <a:t>A section of code which creates a possible race condition</a:t>
            </a:r>
          </a:p>
          <a:p>
            <a:pPr marL="1338263" lvl="3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200" dirty="0"/>
              <a:t>Any access to a shared data structure is a critical section of code</a:t>
            </a:r>
          </a:p>
          <a:p>
            <a:pPr marL="1098550" lvl="2" indent="-2921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dirty="0"/>
              <a:t>Some synchronization mechanism is required at the entry and exit of the critical section to ensure exclusive use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233493"/>
      </p:ext>
    </p:extLst>
  </p:cSld>
  <p:clrMapOvr>
    <a:masterClrMapping/>
  </p:clrMapOvr>
  <p:transition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200" dirty="0"/>
              <a:t>Data Race Bug: Timestamp Data Structure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06309" y="962024"/>
            <a:ext cx="11579384" cy="566737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System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/>
              <a:t>TimerVal</a:t>
            </a:r>
            <a:r>
              <a:rPr lang="en-US" sz="1600" dirty="0"/>
              <a:t> structure tracks time and </a:t>
            </a:r>
            <a:br>
              <a:rPr lang="en-US" sz="1600" dirty="0"/>
            </a:br>
            <a:r>
              <a:rPr lang="en-US" sz="1600" dirty="0"/>
              <a:t>days since some reference event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/>
              <a:t>TimerVal’s</a:t>
            </a:r>
            <a:r>
              <a:rPr lang="en-US" sz="1600" dirty="0"/>
              <a:t> fields are updated by </a:t>
            </a:r>
            <a:br>
              <a:rPr lang="en-US" sz="1600" dirty="0"/>
            </a:br>
            <a:r>
              <a:rPr lang="en-US" sz="1600" dirty="0"/>
              <a:t>periodic timer ISR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Problem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An interrupt at the wrong time will </a:t>
            </a:r>
            <a:br>
              <a:rPr lang="en-US" sz="1600" dirty="0"/>
            </a:br>
            <a:r>
              <a:rPr lang="en-US" sz="1600" dirty="0"/>
              <a:t>lead to wrong data in DT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Failure Example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/>
              <a:t>TimerVal</a:t>
            </a:r>
            <a:r>
              <a:rPr lang="en-US" sz="1600" dirty="0"/>
              <a:t> is {10, 23, 59, 59}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Task code calls </a:t>
            </a:r>
            <a:r>
              <a:rPr lang="en-US" sz="1600" dirty="0" err="1"/>
              <a:t>GetDateTime</a:t>
            </a:r>
            <a:r>
              <a:rPr lang="en-US" sz="1600" dirty="0"/>
              <a:t>(), which starts copying the </a:t>
            </a:r>
            <a:r>
              <a:rPr lang="en-US" sz="1600" dirty="0" err="1"/>
              <a:t>TimerVal</a:t>
            </a:r>
            <a:r>
              <a:rPr lang="en-US" sz="1600" dirty="0"/>
              <a:t> fields to DT: day = 00, hour = 23</a:t>
            </a:r>
            <a:endParaRPr lang="en-US" sz="1200" dirty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A timer interrupt occurs, which updates </a:t>
            </a:r>
            <a:r>
              <a:rPr lang="en-US" sz="1600" dirty="0" err="1"/>
              <a:t>TimerVal</a:t>
            </a:r>
            <a:r>
              <a:rPr lang="en-US" sz="1600" dirty="0"/>
              <a:t> to {11, 0, 0, 0}</a:t>
            </a:r>
            <a:endParaRPr lang="en-US" sz="1200" dirty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/>
              <a:t>GetDateTime</a:t>
            </a:r>
            <a:r>
              <a:rPr lang="en-US" sz="1600" dirty="0"/>
              <a:t>() resumes executing, copying  the remaining </a:t>
            </a:r>
            <a:r>
              <a:rPr lang="en-US" sz="1600" dirty="0" err="1"/>
              <a:t>TimerVal</a:t>
            </a:r>
            <a:r>
              <a:rPr lang="en-US" sz="1600" dirty="0"/>
              <a:t> fields to DT: minute = 0, second = 0</a:t>
            </a:r>
            <a:endParaRPr lang="en-US" sz="1200" dirty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DT now has a time stamp of {10, 23, 0, 0}. 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b="1" i="1" dirty="0"/>
              <a:t>The system thinks time just jumped backwards one hour!</a:t>
            </a:r>
            <a:endParaRPr lang="en-US" sz="1600" b="1" dirty="0"/>
          </a:p>
        </p:txBody>
      </p:sp>
      <p:sp>
        <p:nvSpPr>
          <p:cNvPr id="7331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03357" y="1046286"/>
            <a:ext cx="6195986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b="1" i="1" dirty="0">
                <a:latin typeface="Courier New" pitchFamily="49" charset="0"/>
              </a:rPr>
              <a:t>void </a:t>
            </a:r>
            <a:r>
              <a:rPr lang="en-US" b="1" i="1" dirty="0" err="1">
                <a:latin typeface="Courier New" pitchFamily="49" charset="0"/>
              </a:rPr>
              <a:t>GetDateTime</a:t>
            </a:r>
            <a:r>
              <a:rPr lang="en-US" b="1" i="1" dirty="0">
                <a:latin typeface="Courier New" pitchFamily="49" charset="0"/>
              </a:rPr>
              <a:t>(</a:t>
            </a:r>
            <a:r>
              <a:rPr lang="en-US" b="1" i="1" dirty="0" err="1">
                <a:latin typeface="Courier New" pitchFamily="49" charset="0"/>
              </a:rPr>
              <a:t>DateTimeType</a:t>
            </a:r>
            <a:r>
              <a:rPr lang="en-US" b="1" i="1" dirty="0">
                <a:latin typeface="Courier New" pitchFamily="49" charset="0"/>
              </a:rPr>
              <a:t> * DT){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b="1" i="1" dirty="0">
                <a:latin typeface="Courier New" pitchFamily="49" charset="0"/>
              </a:rPr>
              <a:t> DT-&gt;day = </a:t>
            </a:r>
            <a:r>
              <a:rPr lang="en-US" b="1" i="1" dirty="0" err="1">
                <a:latin typeface="Courier New" pitchFamily="49" charset="0"/>
              </a:rPr>
              <a:t>TimerVal.day</a:t>
            </a:r>
            <a:r>
              <a:rPr lang="en-US" b="1" i="1" dirty="0"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b="1" i="1" dirty="0">
                <a:latin typeface="Courier New" pitchFamily="49" charset="0"/>
              </a:rPr>
              <a:t> DT-&gt;hour = </a:t>
            </a:r>
            <a:r>
              <a:rPr lang="en-US" b="1" i="1" dirty="0" err="1">
                <a:latin typeface="Courier New" pitchFamily="49" charset="0"/>
              </a:rPr>
              <a:t>TimerVal.hour</a:t>
            </a:r>
            <a:r>
              <a:rPr lang="en-US" b="1" i="1" dirty="0"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</a:pPr>
            <a:r>
              <a:rPr lang="en-US" b="1" i="1" dirty="0">
                <a:latin typeface="Courier New" pitchFamily="49" charset="0"/>
              </a:rPr>
              <a:t> DT-&gt;minute = </a:t>
            </a:r>
            <a:r>
              <a:rPr lang="en-US" b="1" i="1" dirty="0" err="1">
                <a:latin typeface="Courier New" pitchFamily="49" charset="0"/>
              </a:rPr>
              <a:t>TimerVal.minute</a:t>
            </a:r>
            <a:r>
              <a:rPr lang="en-US" b="1" i="1" dirty="0"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</a:pPr>
            <a:r>
              <a:rPr lang="en-US" b="1" i="1" dirty="0">
                <a:latin typeface="Courier New" pitchFamily="49" charset="0"/>
              </a:rPr>
              <a:t> DT-&gt;second = </a:t>
            </a:r>
            <a:r>
              <a:rPr lang="en-US" b="1" i="1" dirty="0" err="1">
                <a:latin typeface="Courier New" pitchFamily="49" charset="0"/>
              </a:rPr>
              <a:t>TimerVal.second</a:t>
            </a:r>
            <a:r>
              <a:rPr lang="en-US" b="1" i="1" dirty="0"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</a:pPr>
            <a:r>
              <a:rPr lang="en-US" b="1" i="1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90816398"/>
      </p:ext>
    </p:extLst>
  </p:cSld>
  <p:clrMapOvr>
    <a:masterClrMapping/>
  </p:clrMapOvr>
  <p:transition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Atomicity, ARM ISA and Shared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 is a Load/Store architecture – variables can only be modified in registers, not in memory</a:t>
            </a:r>
            <a:endParaRPr lang="en-US" sz="2000" dirty="0"/>
          </a:p>
          <a:p>
            <a:r>
              <a:rPr lang="en-US" dirty="0"/>
              <a:t>Any memory-resident variable must be accessed with at least three instructions: load, modify, store.</a:t>
            </a:r>
          </a:p>
          <a:p>
            <a:pPr lvl="2"/>
            <a:r>
              <a:rPr lang="en-US" sz="1900" dirty="0"/>
              <a:t>This creates a </a:t>
            </a:r>
            <a:r>
              <a:rPr lang="en-US" sz="1900" b="1" dirty="0"/>
              <a:t>critical section </a:t>
            </a:r>
            <a:r>
              <a:rPr lang="en-US" sz="1900" dirty="0"/>
              <a:t>from the load instruction to the store instruction</a:t>
            </a:r>
            <a:r>
              <a:rPr lang="en-US" sz="1900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(inclusive)</a:t>
            </a:r>
          </a:p>
          <a:p>
            <a:pPr lvl="2"/>
            <a:r>
              <a:rPr lang="en-US" sz="1900" dirty="0"/>
              <a:t>It’s not just multi-element data structures –</a:t>
            </a:r>
            <a:r>
              <a:rPr lang="en-US" sz="1900" b="1" dirty="0"/>
              <a:t> ANYTHING </a:t>
            </a:r>
            <a:r>
              <a:rPr lang="en-US" sz="1900" dirty="0"/>
              <a:t>in memory (even bytes or words) is vulnerable</a:t>
            </a:r>
            <a:endParaRPr lang="en-US" sz="2000" dirty="0"/>
          </a:p>
          <a:p>
            <a:r>
              <a:rPr lang="en-US" dirty="0"/>
              <a:t>Tasks communicating with shared memory are vulnerable to </a:t>
            </a:r>
            <a:r>
              <a:rPr lang="en-US" b="1" dirty="0"/>
              <a:t>race conditions</a:t>
            </a:r>
            <a:endParaRPr lang="en-US" dirty="0"/>
          </a:p>
          <a:p>
            <a:r>
              <a:rPr lang="en-US" dirty="0"/>
              <a:t>Any variables used in shared memory communication must be protected</a:t>
            </a:r>
          </a:p>
        </p:txBody>
      </p:sp>
    </p:spTree>
    <p:extLst>
      <p:ext uri="{BB962C8B-B14F-4D97-AF65-F5344CB8AC3E}">
        <p14:creationId xmlns:p14="http://schemas.microsoft.com/office/powerpoint/2010/main" val="1082271538"/>
      </p:ext>
    </p:extLst>
  </p:cSld>
  <p:clrMapOvr>
    <a:masterClrMapping/>
  </p:clrMapOvr>
  <p:transition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Reentrancy and Data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78" y="974009"/>
            <a:ext cx="11583172" cy="55235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1600" dirty="0"/>
              <a:t>A naive implementation </a:t>
            </a:r>
            <a:r>
              <a:rPr lang="en-US" sz="1600" dirty="0" err="1"/>
              <a:t>itoa</a:t>
            </a:r>
            <a:r>
              <a:rPr lang="en-US" sz="1600" dirty="0"/>
              <a:t>() function 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en-US" sz="1400" dirty="0"/>
              <a:t>Converts an integer to a text string (char array)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en-US" sz="1400" dirty="0"/>
              <a:t>Space for only one string is allocated, so </a:t>
            </a:r>
            <a:r>
              <a:rPr lang="en-US" sz="1400" dirty="0" err="1"/>
              <a:t>itoa</a:t>
            </a:r>
            <a:r>
              <a:rPr lang="en-US" sz="1400" dirty="0"/>
              <a:t>() is non-reentrant. 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en-US" sz="1400" b="1" dirty="0"/>
              <a:t>Not ensuring mutually exclusive global resource use makes the function non-reentrant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1600" dirty="0"/>
              <a:t>Various fixes possible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en-US" sz="1400" dirty="0"/>
              <a:t>Could change </a:t>
            </a:r>
            <a:r>
              <a:rPr lang="en-US" sz="1400" dirty="0" err="1"/>
              <a:t>itoa</a:t>
            </a:r>
            <a:r>
              <a:rPr lang="en-US" sz="1400" dirty="0"/>
              <a:t>() so that the calling function must allocate space for string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en-US" sz="1400" dirty="0"/>
              <a:t>Could change </a:t>
            </a:r>
            <a:r>
              <a:rPr lang="en-US" sz="1400" dirty="0" err="1"/>
              <a:t>itoa</a:t>
            </a:r>
            <a:r>
              <a:rPr lang="en-US" sz="1400" dirty="0"/>
              <a:t>() to store the buffer locally 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en-US" sz="1400" dirty="0"/>
              <a:t>Could protect the array with a semaphore to ensure mutual exclusion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en-US" sz="1400" dirty="0"/>
              <a:t>Could prevent task switching (and maybe even interrupts) in critical sections for global data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1600" dirty="0" err="1"/>
              <a:t>itoa</a:t>
            </a:r>
            <a:r>
              <a:rPr lang="en-US" sz="1600" dirty="0"/>
              <a:t>() is called by multiple tasks and is representative of application library code (math libraries, error handlers, I/O drivers)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1600" b="1" dirty="0"/>
              <a:t>Observation: sometimes data sharing problems are hidden in non-reentrant shared functions</a:t>
            </a:r>
          </a:p>
          <a:p>
            <a:pPr marL="292100" indent="-292100">
              <a:lnSpc>
                <a:spcPct val="100000"/>
              </a:lnSpc>
              <a:spcAft>
                <a:spcPts val="10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/>
              <a:t>Write re-entrant code</a:t>
            </a:r>
          </a:p>
          <a:p>
            <a:pPr marL="1098550" lvl="2" indent="-292100">
              <a:lnSpc>
                <a:spcPct val="100000"/>
              </a:lnSpc>
              <a:spcAft>
                <a:spcPts val="10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400" dirty="0"/>
              <a:t>C</a:t>
            </a:r>
            <a:r>
              <a:rPr lang="en-US" sz="1400" dirty="0"/>
              <a:t>ode which can have multiple simultaneous, interleaved, or nested execution instances which will not interfere with each other</a:t>
            </a:r>
          </a:p>
          <a:p>
            <a:pPr marL="1098550" lvl="2" indent="-292100">
              <a:lnSpc>
                <a:spcPct val="100000"/>
              </a:lnSpc>
              <a:spcAft>
                <a:spcPts val="10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dirty="0"/>
              <a:t>This is important for multi-threaded code, recursive functions, and interrupt handling</a:t>
            </a:r>
            <a:endParaRPr lang="en-US" sz="1600" dirty="0"/>
          </a:p>
          <a:p>
            <a:pPr marL="400050">
              <a:lnSpc>
                <a:spcPct val="100000"/>
              </a:lnSpc>
              <a:spcAft>
                <a:spcPts val="10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/>
              <a:t>If each instance has its own data, the code is reentrant (e.g. using own stack frame and restoring all relevant processor state)</a:t>
            </a:r>
            <a:endParaRPr lang="en-GB" sz="1600" dirty="0"/>
          </a:p>
          <a:p>
            <a:pPr>
              <a:spcBef>
                <a:spcPct val="0"/>
              </a:spcBef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43320352"/>
      </p:ext>
    </p:extLst>
  </p:cSld>
  <p:clrMapOvr>
    <a:masterClrMapping/>
  </p:clrMapOvr>
  <p:transition>
    <p:pull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General Solutions Based on RTX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4" y="1385887"/>
            <a:ext cx="11180763" cy="4086225"/>
          </a:xfrm>
        </p:spPr>
        <p:txBody>
          <a:bodyPr/>
          <a:lstStyle/>
          <a:p>
            <a:r>
              <a:rPr lang="en-GB" dirty="0"/>
              <a:t>Use the primitives introduced to avoid data race</a:t>
            </a:r>
          </a:p>
          <a:p>
            <a:r>
              <a:rPr lang="en-GB" dirty="0"/>
              <a:t>Single Writer</a:t>
            </a:r>
          </a:p>
          <a:p>
            <a:r>
              <a:rPr lang="en-GB" dirty="0"/>
              <a:t>Buffer data so reader and writer don’t access the same copy</a:t>
            </a:r>
          </a:p>
          <a:p>
            <a:pPr lvl="2"/>
            <a:r>
              <a:rPr lang="en-US" dirty="0"/>
              <a:t>Do-it-yourself buffering </a:t>
            </a:r>
          </a:p>
          <a:p>
            <a:pPr lvl="2"/>
            <a:r>
              <a:rPr lang="en-GB" dirty="0"/>
              <a:t>Mailbox and message!</a:t>
            </a:r>
          </a:p>
          <a:p>
            <a:r>
              <a:rPr lang="en-GB" dirty="0"/>
              <a:t>Multiple writers</a:t>
            </a:r>
          </a:p>
          <a:p>
            <a:r>
              <a:rPr lang="en-GB" dirty="0"/>
              <a:t>Make sure only one writer accesses the shared variable</a:t>
            </a:r>
          </a:p>
          <a:p>
            <a:pPr lvl="2"/>
            <a:r>
              <a:rPr lang="en-GB" dirty="0"/>
              <a:t>Use </a:t>
            </a:r>
            <a:r>
              <a:rPr lang="en-GB" dirty="0" err="1"/>
              <a:t>Mutex</a:t>
            </a:r>
            <a:endParaRPr lang="en-GB" dirty="0"/>
          </a:p>
          <a:p>
            <a:pPr lvl="2"/>
            <a:r>
              <a:rPr lang="en-GB" dirty="0"/>
              <a:t>Or disable preemption/interrupt ( Disable Cortex-M interrupt or lock/unlock RTX) </a:t>
            </a:r>
          </a:p>
          <a:p>
            <a:r>
              <a:rPr lang="en-GB" dirty="0"/>
              <a:t>Also double check your tasks, better to make them re-entrant unless you have good reasons not to</a:t>
            </a:r>
          </a:p>
        </p:txBody>
      </p:sp>
    </p:spTree>
    <p:extLst>
      <p:ext uri="{BB962C8B-B14F-4D97-AF65-F5344CB8AC3E}">
        <p14:creationId xmlns:p14="http://schemas.microsoft.com/office/powerpoint/2010/main" val="3557099936"/>
      </p:ext>
    </p:extLst>
  </p:cSld>
  <p:clrMapOvr>
    <a:masterClrMapping/>
  </p:clrMapOvr>
  <p:transition>
    <p:pull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Lab</a:t>
            </a:r>
          </a:p>
          <a:p>
            <a:r>
              <a:rPr lang="en-GB"/>
              <a:t>Performance Evaluation and OS-Aware Debugging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0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Inter-task communication primitives are of crucial importance to OS design</a:t>
            </a:r>
          </a:p>
          <a:p>
            <a:r>
              <a:rPr lang="en-GB" dirty="0"/>
              <a:t>Several mechanisms or primitives are provided by RTX</a:t>
            </a:r>
          </a:p>
          <a:p>
            <a:pPr lvl="2"/>
            <a:r>
              <a:rPr lang="en-GB" dirty="0"/>
              <a:t>Events</a:t>
            </a:r>
          </a:p>
          <a:p>
            <a:pPr lvl="2"/>
            <a:r>
              <a:rPr lang="en-GB" dirty="0" err="1"/>
              <a:t>Mutex</a:t>
            </a:r>
            <a:endParaRPr lang="en-GB" dirty="0"/>
          </a:p>
          <a:p>
            <a:pPr lvl="2"/>
            <a:r>
              <a:rPr lang="en-GB" dirty="0"/>
              <a:t>Semaphore</a:t>
            </a:r>
          </a:p>
          <a:p>
            <a:pPr lvl="2"/>
            <a:r>
              <a:rPr lang="en-GB" dirty="0"/>
              <a:t>Mailbox</a:t>
            </a:r>
          </a:p>
          <a:p>
            <a:r>
              <a:rPr lang="en-GB" dirty="0"/>
              <a:t>The first three provide </a:t>
            </a:r>
            <a:r>
              <a:rPr lang="en-GB" b="1" dirty="0"/>
              <a:t>synchronization</a:t>
            </a:r>
          </a:p>
          <a:p>
            <a:r>
              <a:rPr lang="en-GB" dirty="0"/>
              <a:t>The last one provides </a:t>
            </a:r>
            <a:r>
              <a:rPr lang="en-GB" b="1" dirty="0"/>
              <a:t>data communication</a:t>
            </a:r>
          </a:p>
          <a:p>
            <a:r>
              <a:rPr lang="en-GB" dirty="0"/>
              <a:t>We will have a close look at each one of them one by one.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Inter-Task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An effective alternative to busy-waiting</a:t>
            </a:r>
          </a:p>
          <a:p>
            <a:r>
              <a:rPr lang="en-GB" dirty="0"/>
              <a:t>Trigger task A when event X happens (event flag set by other tasks)</a:t>
            </a:r>
          </a:p>
          <a:p>
            <a:r>
              <a:rPr lang="en-GB" dirty="0"/>
              <a:t>Each task has 16 private event flags, corresponding information is stored in the task’s TCB</a:t>
            </a:r>
          </a:p>
          <a:p>
            <a:r>
              <a:rPr lang="en-GB" dirty="0"/>
              <a:t>Ask the task to wait for events and its state will turn to </a:t>
            </a:r>
            <a:r>
              <a:rPr lang="en-US" dirty="0"/>
              <a:t>WAIT_AND or WAIT_OR, depending on the version of the event wait call.</a:t>
            </a:r>
          </a:p>
          <a:p>
            <a:r>
              <a:rPr lang="en-GB" dirty="0"/>
              <a:t>Once the required event flags are set, the task will be put back to the READY state and wait for the scheduler to dispatch it</a:t>
            </a:r>
          </a:p>
          <a:p>
            <a:r>
              <a:rPr lang="en-GB" dirty="0"/>
              <a:t>Flags can also be cleared by other tasks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8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5552" y="1044346"/>
            <a:ext cx="6965537" cy="5163024"/>
          </a:xfrm>
        </p:spPr>
        <p:txBody>
          <a:bodyPr/>
          <a:lstStyle/>
          <a:p>
            <a:r>
              <a:rPr lang="en-GB" dirty="0"/>
              <a:t>Self-explanatory function definitions</a:t>
            </a:r>
            <a:endParaRPr lang="en-GB" i="1" dirty="0"/>
          </a:p>
          <a:p>
            <a:pPr marL="538162" lvl="1" indent="0">
              <a:buNone/>
            </a:pPr>
            <a:r>
              <a:rPr lang="en-GB" i="1" dirty="0"/>
              <a:t>OS_RESULT </a:t>
            </a:r>
            <a:r>
              <a:rPr lang="en-GB" i="1" dirty="0" err="1"/>
              <a:t>os_evt_wait_and</a:t>
            </a:r>
            <a:r>
              <a:rPr lang="en-GB" i="1" dirty="0"/>
              <a:t> (U16 </a:t>
            </a:r>
            <a:r>
              <a:rPr lang="en-GB" i="1" dirty="0" err="1"/>
              <a:t>wait_flags</a:t>
            </a:r>
            <a:r>
              <a:rPr lang="en-GB" i="1" dirty="0"/>
              <a:t>, U16 timeout );</a:t>
            </a:r>
          </a:p>
          <a:p>
            <a:pPr marL="538162" lvl="1" indent="0">
              <a:buNone/>
            </a:pPr>
            <a:r>
              <a:rPr lang="en-GB" i="1" dirty="0"/>
              <a:t>OS_RESULT </a:t>
            </a:r>
            <a:r>
              <a:rPr lang="en-GB" i="1" dirty="0" err="1"/>
              <a:t>os_evt_wait_or</a:t>
            </a:r>
            <a:r>
              <a:rPr lang="en-GB" i="1" dirty="0"/>
              <a:t> (U16 </a:t>
            </a:r>
            <a:r>
              <a:rPr lang="en-GB" i="1" dirty="0" err="1"/>
              <a:t>wait_flags</a:t>
            </a:r>
            <a:r>
              <a:rPr lang="en-GB" i="1" dirty="0"/>
              <a:t>, U16 timeout );</a:t>
            </a:r>
            <a:endParaRPr lang="en-US" i="1" dirty="0"/>
          </a:p>
          <a:p>
            <a:r>
              <a:rPr lang="en-GB" dirty="0"/>
              <a:t>Task will only monitor the flags specified by </a:t>
            </a:r>
            <a:r>
              <a:rPr lang="en-GB" i="1" dirty="0" err="1"/>
              <a:t>wait_flags</a:t>
            </a:r>
            <a:endParaRPr lang="en-GB" dirty="0"/>
          </a:p>
          <a:p>
            <a:pPr lvl="2"/>
            <a:r>
              <a:rPr lang="en-GB" dirty="0"/>
              <a:t>Using the </a:t>
            </a:r>
            <a:r>
              <a:rPr lang="en-GB" i="1" dirty="0" err="1"/>
              <a:t>os_evt_wait_and</a:t>
            </a:r>
            <a:r>
              <a:rPr lang="en-GB" i="1" dirty="0"/>
              <a:t> </a:t>
            </a:r>
            <a:r>
              <a:rPr lang="en-GB" dirty="0"/>
              <a:t>function, all monitored flags must be set to trigger the task</a:t>
            </a:r>
          </a:p>
          <a:p>
            <a:pPr lvl="2"/>
            <a:r>
              <a:rPr lang="en-GB" dirty="0"/>
              <a:t>Using the </a:t>
            </a:r>
            <a:r>
              <a:rPr lang="en-GB" i="1" dirty="0" err="1"/>
              <a:t>os_evt_wait_or</a:t>
            </a:r>
            <a:r>
              <a:rPr lang="en-GB" i="1" dirty="0"/>
              <a:t> function</a:t>
            </a:r>
            <a:r>
              <a:rPr lang="en-GB" dirty="0"/>
              <a:t>, setting any monitored flag will trigger the task</a:t>
            </a:r>
            <a:endParaRPr lang="en-GB" i="1" dirty="0"/>
          </a:p>
          <a:p>
            <a:r>
              <a:rPr lang="en-GB" dirty="0"/>
              <a:t>You can set </a:t>
            </a:r>
            <a:r>
              <a:rPr lang="en-GB" i="1" dirty="0"/>
              <a:t>timeout</a:t>
            </a:r>
            <a:r>
              <a:rPr lang="en-GB" dirty="0"/>
              <a:t> as well, task will be put back to READY after timeout period even if flags are not set</a:t>
            </a:r>
          </a:p>
          <a:p>
            <a:pPr lvl="2"/>
            <a:r>
              <a:rPr lang="en-GB" dirty="0"/>
              <a:t>As usual, based on timer tick value</a:t>
            </a:r>
          </a:p>
          <a:p>
            <a:pPr lvl="2"/>
            <a:r>
              <a:rPr lang="en-GB" dirty="0"/>
              <a:t>0xFFFF means infinite timeout 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And &amp; Or Events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19" y="791308"/>
            <a:ext cx="4642478" cy="37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89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Set the event flags by calling </a:t>
            </a:r>
            <a:r>
              <a:rPr lang="en-US" i="1" dirty="0" err="1"/>
              <a:t>os_evt_set</a:t>
            </a:r>
            <a:r>
              <a:rPr lang="en-US" i="1" dirty="0"/>
              <a:t>(0xABCD, </a:t>
            </a:r>
            <a:r>
              <a:rPr lang="en-US" i="1" dirty="0" err="1"/>
              <a:t>taskID</a:t>
            </a:r>
            <a:r>
              <a:rPr lang="en-US" i="1" dirty="0"/>
              <a:t>); </a:t>
            </a:r>
            <a:r>
              <a:rPr lang="en-US" dirty="0"/>
              <a:t>in another task.</a:t>
            </a:r>
            <a:endParaRPr lang="en-GB" i="1" dirty="0"/>
          </a:p>
          <a:p>
            <a:r>
              <a:rPr lang="en-GB" dirty="0"/>
              <a:t>If event is triggered,</a:t>
            </a:r>
          </a:p>
          <a:p>
            <a:pPr lvl="1"/>
            <a:r>
              <a:rPr lang="en-GB" dirty="0"/>
              <a:t>Specified flags will be cleared if set</a:t>
            </a:r>
          </a:p>
          <a:p>
            <a:pPr lvl="1"/>
            <a:r>
              <a:rPr lang="en-GB" i="1" dirty="0" err="1"/>
              <a:t>evt_wait</a:t>
            </a:r>
            <a:r>
              <a:rPr lang="en-GB" i="1" dirty="0"/>
              <a:t> </a:t>
            </a:r>
            <a:r>
              <a:rPr lang="en-GB" dirty="0"/>
              <a:t>returns the </a:t>
            </a:r>
            <a:r>
              <a:rPr lang="en-GB" i="1" dirty="0"/>
              <a:t>OS_RESULT</a:t>
            </a:r>
          </a:p>
          <a:p>
            <a:pPr lvl="5"/>
            <a:r>
              <a:rPr lang="en-GB" i="1" dirty="0"/>
              <a:t>OS_R_EVT</a:t>
            </a:r>
            <a:r>
              <a:rPr lang="en-GB" dirty="0"/>
              <a:t>, if the specified flags have been set</a:t>
            </a:r>
            <a:endParaRPr lang="en-GB" i="1" dirty="0"/>
          </a:p>
          <a:p>
            <a:pPr lvl="5"/>
            <a:r>
              <a:rPr lang="en-GB" i="1" dirty="0"/>
              <a:t>OS_R_TMO,</a:t>
            </a:r>
            <a:r>
              <a:rPr lang="en-GB" dirty="0"/>
              <a:t> timeout</a:t>
            </a:r>
          </a:p>
          <a:p>
            <a:pPr lvl="3"/>
            <a:r>
              <a:rPr lang="en-GB" dirty="0"/>
              <a:t>For or event, you may need to know which exact flags have been set, do the following right after the </a:t>
            </a:r>
            <a:r>
              <a:rPr lang="en-GB" i="1" dirty="0" err="1"/>
              <a:t>evt_wait_or</a:t>
            </a:r>
            <a:r>
              <a:rPr lang="en-GB" dirty="0"/>
              <a:t>:</a:t>
            </a:r>
          </a:p>
          <a:p>
            <a:pPr lvl="5"/>
            <a:r>
              <a:rPr lang="en-US" i="1" dirty="0" err="1"/>
              <a:t>which_flag</a:t>
            </a:r>
            <a:r>
              <a:rPr lang="en-US" i="1" dirty="0"/>
              <a:t> = </a:t>
            </a:r>
            <a:r>
              <a:rPr lang="en-US" i="1" dirty="0" err="1"/>
              <a:t>os_evt_get</a:t>
            </a:r>
            <a:r>
              <a:rPr lang="en-US" i="1" dirty="0"/>
              <a:t>();</a:t>
            </a:r>
          </a:p>
          <a:p>
            <a:pPr lvl="5"/>
            <a:r>
              <a:rPr lang="en-GB" dirty="0"/>
              <a:t>Then take according steps based on the bit pattern of </a:t>
            </a:r>
            <a:r>
              <a:rPr lang="en-GB" i="1" dirty="0" err="1"/>
              <a:t>which_flag</a:t>
            </a:r>
            <a:r>
              <a:rPr lang="en-GB" i="1" dirty="0"/>
              <a:t> </a:t>
            </a:r>
            <a:endParaRPr lang="en-GB" dirty="0"/>
          </a:p>
          <a:p>
            <a:pPr marL="425133"/>
            <a:r>
              <a:rPr lang="en-GB" dirty="0"/>
              <a:t>Clear flags by calling </a:t>
            </a:r>
            <a:r>
              <a:rPr lang="en-US" i="1" dirty="0" err="1"/>
              <a:t>os_evt_clear</a:t>
            </a:r>
            <a:r>
              <a:rPr lang="en-US" i="1" dirty="0"/>
              <a:t>(0xABCD, </a:t>
            </a:r>
            <a:r>
              <a:rPr lang="en-US" i="1" dirty="0" err="1"/>
              <a:t>taskID</a:t>
            </a:r>
            <a:r>
              <a:rPr lang="en-US" i="1" dirty="0"/>
              <a:t>); </a:t>
            </a:r>
            <a:r>
              <a:rPr lang="en-US" dirty="0"/>
              <a:t>in another task before it triggers the blocked task.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After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8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3134" y="1440000"/>
            <a:ext cx="11282562" cy="4688238"/>
          </a:xfrm>
        </p:spPr>
        <p:txBody>
          <a:bodyPr/>
          <a:lstStyle/>
          <a:p>
            <a:r>
              <a:rPr lang="en-GB" dirty="0"/>
              <a:t>As mentioned before, interrupts will “interrupt” the OS if they are not handled properly. </a:t>
            </a:r>
          </a:p>
          <a:p>
            <a:r>
              <a:rPr lang="en-GB" i="1" dirty="0" err="1"/>
              <a:t>systick</a:t>
            </a:r>
            <a:r>
              <a:rPr lang="en-GB" dirty="0"/>
              <a:t> is also a form of interrupt, older architectures will disable interrupts while interrupted - less of an issue for Cortex-M.</a:t>
            </a:r>
          </a:p>
          <a:p>
            <a:r>
              <a:rPr lang="en-GB" dirty="0"/>
              <a:t>Rule of thumb:</a:t>
            </a:r>
          </a:p>
          <a:p>
            <a:pPr lvl="2"/>
            <a:r>
              <a:rPr lang="en-GB" dirty="0"/>
              <a:t>Use interrupt to set event flags </a:t>
            </a:r>
          </a:p>
          <a:p>
            <a:pPr lvl="2"/>
            <a:r>
              <a:rPr lang="en-GB" dirty="0"/>
              <a:t>Then do the lengthy job in a task!</a:t>
            </a:r>
          </a:p>
          <a:p>
            <a:pPr lvl="2"/>
            <a:r>
              <a:rPr lang="en-US" i="1" dirty="0"/>
              <a:t>void </a:t>
            </a:r>
            <a:r>
              <a:rPr lang="en-US" i="1" dirty="0" err="1">
                <a:solidFill>
                  <a:srgbClr val="FF0000"/>
                </a:solidFill>
              </a:rPr>
              <a:t>isr</a:t>
            </a:r>
            <a:r>
              <a:rPr lang="en-US" i="1" dirty="0" err="1"/>
              <a:t>_evt_set</a:t>
            </a:r>
            <a:r>
              <a:rPr lang="en-US" i="1" dirty="0"/>
              <a:t> (U16 </a:t>
            </a:r>
            <a:r>
              <a:rPr lang="en-US" i="1" dirty="0" err="1"/>
              <a:t>event_flags</a:t>
            </a:r>
            <a:r>
              <a:rPr lang="en-US" i="1" dirty="0"/>
              <a:t>, OS_TID </a:t>
            </a:r>
            <a:r>
              <a:rPr lang="en-US" i="1" dirty="0" err="1"/>
              <a:t>task_id</a:t>
            </a:r>
            <a:r>
              <a:rPr lang="en-US" i="1" dirty="0"/>
              <a:t>);</a:t>
            </a:r>
          </a:p>
          <a:p>
            <a:pPr lvl="2"/>
            <a:r>
              <a:rPr lang="en-GB" dirty="0"/>
              <a:t>Of course, do not forget the IRQ routine stuff (clear interrupt bits for example)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Interrupt and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2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/>
              <a:t>A </a:t>
            </a:r>
            <a:r>
              <a:rPr lang="en-GB" sz="2000" dirty="0" err="1"/>
              <a:t>mutex</a:t>
            </a:r>
            <a:r>
              <a:rPr lang="en-GB" sz="2000" dirty="0"/>
              <a:t>, in many ways, is a binary semaphore. </a:t>
            </a:r>
          </a:p>
          <a:p>
            <a:r>
              <a:rPr lang="en-GB" sz="2000" dirty="0"/>
              <a:t>Two major purposes in RTX:</a:t>
            </a:r>
          </a:p>
          <a:p>
            <a:pPr lvl="2"/>
            <a:r>
              <a:rPr lang="en-GB" dirty="0"/>
              <a:t>Synchronize tasks</a:t>
            </a:r>
          </a:p>
          <a:p>
            <a:pPr lvl="2"/>
            <a:r>
              <a:rPr lang="en-GB" dirty="0"/>
              <a:t>Protect shared variables or resources</a:t>
            </a:r>
          </a:p>
          <a:p>
            <a:r>
              <a:rPr lang="en-GB" sz="2000" dirty="0"/>
              <a:t>RTX </a:t>
            </a:r>
            <a:r>
              <a:rPr lang="en-GB" sz="2000" dirty="0" err="1"/>
              <a:t>mutex</a:t>
            </a:r>
            <a:r>
              <a:rPr lang="en-GB" sz="2000" dirty="0"/>
              <a:t> has the priority inheritance scheme built in but has no priority ceiling protocol, so be really careful if your task involves more than one </a:t>
            </a:r>
            <a:r>
              <a:rPr lang="en-GB" sz="2000" dirty="0" err="1"/>
              <a:t>mutex</a:t>
            </a:r>
            <a:r>
              <a:rPr lang="en-GB" sz="2000" dirty="0"/>
              <a:t>.</a:t>
            </a:r>
          </a:p>
          <a:p>
            <a:r>
              <a:rPr lang="en-GB" sz="2000" dirty="0"/>
              <a:t>Remember to release the </a:t>
            </a:r>
            <a:r>
              <a:rPr lang="en-GB" sz="2000" dirty="0" err="1"/>
              <a:t>mutex</a:t>
            </a:r>
            <a:r>
              <a:rPr lang="en-GB" sz="2000" dirty="0"/>
              <a:t> after use. RTX will not release the </a:t>
            </a:r>
            <a:r>
              <a:rPr lang="en-GB" sz="2000" dirty="0" err="1"/>
              <a:t>mutex</a:t>
            </a:r>
            <a:r>
              <a:rPr lang="en-GB" sz="2000" dirty="0"/>
              <a:t> on task deletion – other tasks will never be able to acquire it again!</a:t>
            </a:r>
          </a:p>
          <a:p>
            <a:r>
              <a:rPr lang="en-GB" sz="2000" dirty="0"/>
              <a:t>An alternative way: use the lock and unlock functions.</a:t>
            </a:r>
          </a:p>
          <a:p>
            <a:pPr lvl="2"/>
            <a:r>
              <a:rPr lang="en-GB" dirty="0"/>
              <a:t>Task acquired a </a:t>
            </a:r>
            <a:r>
              <a:rPr lang="en-GB" dirty="0" err="1"/>
              <a:t>mutex</a:t>
            </a:r>
            <a:r>
              <a:rPr lang="en-GB" dirty="0"/>
              <a:t> can still be interrupted and blocked</a:t>
            </a:r>
          </a:p>
          <a:p>
            <a:pPr lvl="2"/>
            <a:r>
              <a:rPr lang="en-GB" dirty="0"/>
              <a:t>Whereas a locked task will not be preempted by the OS (more control over everything)</a:t>
            </a:r>
          </a:p>
          <a:p>
            <a:pPr lvl="2"/>
            <a:r>
              <a:rPr lang="en-GB" dirty="0"/>
              <a:t>But in most cases, </a:t>
            </a:r>
            <a:r>
              <a:rPr lang="en-GB" dirty="0" err="1"/>
              <a:t>mutex</a:t>
            </a:r>
            <a:r>
              <a:rPr lang="en-GB" dirty="0"/>
              <a:t> is what you want.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Mutex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6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1927" y="1009177"/>
            <a:ext cx="11155753" cy="4680000"/>
          </a:xfrm>
        </p:spPr>
        <p:txBody>
          <a:bodyPr/>
          <a:lstStyle/>
          <a:p>
            <a:r>
              <a:rPr lang="en-GB" sz="2000" dirty="0"/>
              <a:t>Three related functions and one type only</a:t>
            </a:r>
            <a:endParaRPr lang="en-US" sz="2000" dirty="0"/>
          </a:p>
          <a:p>
            <a:r>
              <a:rPr lang="en-GB" sz="2000" dirty="0"/>
              <a:t>Declare a </a:t>
            </a:r>
            <a:r>
              <a:rPr lang="en-GB" sz="2000" dirty="0" err="1"/>
              <a:t>mutex</a:t>
            </a:r>
            <a:r>
              <a:rPr lang="en-GB" sz="2000" dirty="0"/>
              <a:t> object first: </a:t>
            </a:r>
            <a:r>
              <a:rPr lang="en-GB" sz="2000" i="1" dirty="0"/>
              <a:t>OS_MUT </a:t>
            </a:r>
            <a:r>
              <a:rPr lang="en-GB" sz="2000" i="1" dirty="0" err="1"/>
              <a:t>mutexID</a:t>
            </a:r>
            <a:r>
              <a:rPr lang="en-GB" sz="2000" i="1" dirty="0"/>
              <a:t>;</a:t>
            </a:r>
          </a:p>
          <a:p>
            <a:r>
              <a:rPr lang="en-GB" sz="2000" dirty="0"/>
              <a:t>Then initialize the </a:t>
            </a:r>
            <a:r>
              <a:rPr lang="en-GB" sz="2000" dirty="0" err="1"/>
              <a:t>mutex</a:t>
            </a:r>
            <a:r>
              <a:rPr lang="en-GB" sz="2000" dirty="0"/>
              <a:t> through </a:t>
            </a:r>
            <a:r>
              <a:rPr lang="en-US" sz="2000" i="1" dirty="0" err="1"/>
              <a:t>os_mut_init</a:t>
            </a:r>
            <a:r>
              <a:rPr lang="en-US" sz="2000" i="1" dirty="0"/>
              <a:t> (</a:t>
            </a:r>
            <a:r>
              <a:rPr lang="en-US" sz="2000" i="1" dirty="0" err="1"/>
              <a:t>mutexID</a:t>
            </a:r>
            <a:r>
              <a:rPr lang="en-US" sz="2000" i="1" dirty="0"/>
              <a:t>);</a:t>
            </a:r>
          </a:p>
          <a:p>
            <a:r>
              <a:rPr lang="en-GB" sz="2000" dirty="0"/>
              <a:t>Grab the </a:t>
            </a:r>
            <a:r>
              <a:rPr lang="en-GB" sz="2000" dirty="0" err="1"/>
              <a:t>mutex</a:t>
            </a:r>
            <a:r>
              <a:rPr lang="en-GB" sz="2000" dirty="0"/>
              <a:t> through </a:t>
            </a:r>
            <a:r>
              <a:rPr lang="en-US" sz="2000" i="1" dirty="0" err="1"/>
              <a:t>os_mut_wait</a:t>
            </a:r>
            <a:r>
              <a:rPr lang="en-US" sz="2000" i="1" dirty="0"/>
              <a:t> (</a:t>
            </a:r>
            <a:r>
              <a:rPr lang="en-GB" sz="2000" i="1" dirty="0" err="1"/>
              <a:t>mutexID</a:t>
            </a:r>
            <a:r>
              <a:rPr lang="en-GB" sz="2000" i="1" dirty="0"/>
              <a:t>, </a:t>
            </a:r>
            <a:r>
              <a:rPr lang="en-US" sz="2000" i="1" dirty="0"/>
              <a:t>timeout );</a:t>
            </a:r>
          </a:p>
          <a:p>
            <a:pPr lvl="2"/>
            <a:r>
              <a:rPr lang="en-GB" i="1" dirty="0"/>
              <a:t>timeout, </a:t>
            </a:r>
            <a:r>
              <a:rPr lang="en-GB" dirty="0"/>
              <a:t>yes, its usage is identical to that in </a:t>
            </a:r>
            <a:r>
              <a:rPr lang="en-GB" i="1" dirty="0" err="1"/>
              <a:t>evt_wait</a:t>
            </a:r>
            <a:endParaRPr lang="en-GB" i="1" dirty="0"/>
          </a:p>
          <a:p>
            <a:pPr lvl="2"/>
            <a:r>
              <a:rPr lang="en-GB" dirty="0"/>
              <a:t>Return values:</a:t>
            </a:r>
          </a:p>
          <a:p>
            <a:pPr lvl="5"/>
            <a:r>
              <a:rPr lang="en-GB" dirty="0"/>
              <a:t>OS_R_MUT: has to wait and task is put to WAIT_MUT state and will be put back to READY if the </a:t>
            </a:r>
            <a:r>
              <a:rPr lang="en-GB" dirty="0" err="1"/>
              <a:t>mutex</a:t>
            </a:r>
            <a:r>
              <a:rPr lang="en-GB" dirty="0"/>
              <a:t> is later on released</a:t>
            </a:r>
          </a:p>
          <a:p>
            <a:pPr lvl="5"/>
            <a:r>
              <a:rPr lang="en-GB" dirty="0"/>
              <a:t>OS_R_TMO: timeout</a:t>
            </a:r>
          </a:p>
          <a:p>
            <a:pPr lvl="5"/>
            <a:r>
              <a:rPr lang="en-GB" dirty="0"/>
              <a:t>OS_R_OK: has the </a:t>
            </a:r>
            <a:r>
              <a:rPr lang="en-GB" dirty="0" err="1"/>
              <a:t>mutex</a:t>
            </a:r>
            <a:r>
              <a:rPr lang="en-GB" dirty="0"/>
              <a:t> and task can continue</a:t>
            </a:r>
          </a:p>
          <a:p>
            <a:r>
              <a:rPr lang="en-GB" sz="2000" dirty="0"/>
              <a:t>After the critical section, release the </a:t>
            </a:r>
            <a:r>
              <a:rPr lang="en-GB" sz="2000" dirty="0" err="1"/>
              <a:t>mutex</a:t>
            </a:r>
            <a:r>
              <a:rPr lang="en-GB" sz="2000" dirty="0"/>
              <a:t> through </a:t>
            </a:r>
            <a:r>
              <a:rPr lang="en-US" sz="2000" i="1" dirty="0" err="1"/>
              <a:t>os_mut_release</a:t>
            </a:r>
            <a:r>
              <a:rPr lang="en-US" sz="2000" i="1" dirty="0"/>
              <a:t> (</a:t>
            </a:r>
            <a:r>
              <a:rPr lang="en-US" sz="2000" i="1" dirty="0" err="1"/>
              <a:t>mutexID</a:t>
            </a:r>
            <a:r>
              <a:rPr lang="en-US" sz="2000" i="1" dirty="0"/>
              <a:t>);</a:t>
            </a:r>
          </a:p>
          <a:p>
            <a:pPr lvl="2"/>
            <a:r>
              <a:rPr lang="en-GB" dirty="0"/>
              <a:t>What if the task does not have the </a:t>
            </a:r>
            <a:r>
              <a:rPr lang="en-GB" dirty="0" err="1"/>
              <a:t>mutex</a:t>
            </a:r>
            <a:r>
              <a:rPr lang="en-GB" dirty="0"/>
              <a:t>?</a:t>
            </a:r>
          </a:p>
          <a:p>
            <a:pPr lvl="2"/>
            <a:r>
              <a:rPr lang="en-GB" dirty="0" err="1"/>
              <a:t>Mutex</a:t>
            </a:r>
            <a:r>
              <a:rPr lang="en-GB" dirty="0"/>
              <a:t> is not semaphore!</a:t>
            </a:r>
            <a:endParaRPr lang="en-US" dirty="0"/>
          </a:p>
          <a:p>
            <a:pPr lvl="1"/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Mutex</a:t>
            </a:r>
            <a:r>
              <a:rPr lang="en-GB" dirty="0"/>
              <a:t> Routines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01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ARM PPT template 2017_Confidential">
  <a:themeElements>
    <a:clrScheme name="arm">
      <a:dk1>
        <a:sysClr val="windowText" lastClr="000000"/>
      </a:dk1>
      <a:lt1>
        <a:sysClr val="window" lastClr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m_PPT_2017_public.potx" id="{A3B643CE-0F79-4823-AA66-0CA4DE5EE3C5}" vid="{ED53B60E-37BF-4A33-8397-68515E403F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B4C7B3E1FC394489A73CF7D7E3C9BF" ma:contentTypeVersion="0" ma:contentTypeDescription="Create a new document." ma:contentTypeScope="" ma:versionID="45cafcb85e4a634abde564ce1863f0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6A7FD9-EB25-40DB-BD4D-0724701A0C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546F3D9-27DD-4F07-9983-380B33535F9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F4DB20-F02C-4139-BE14-4D908EF1BA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Arm_PPT_2017_public (1)</Template>
  <TotalTime>0</TotalTime>
  <Words>5173</Words>
  <Application>Microsoft Office PowerPoint</Application>
  <PresentationFormat>Widescreen</PresentationFormat>
  <Paragraphs>485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Consolas</vt:lpstr>
      <vt:lpstr>Courier New</vt:lpstr>
      <vt:lpstr>Gill Sans MT</vt:lpstr>
      <vt:lpstr>Verdana</vt:lpstr>
      <vt:lpstr>Wingdings</vt:lpstr>
      <vt:lpstr>ARM PPT template 2017_Confidential</vt:lpstr>
      <vt:lpstr>Sharing Data in RTX</vt:lpstr>
      <vt:lpstr>Previous</vt:lpstr>
      <vt:lpstr>Inter-Task Communication</vt:lpstr>
      <vt:lpstr>Events</vt:lpstr>
      <vt:lpstr>And &amp; Or Events</vt:lpstr>
      <vt:lpstr>After Event</vt:lpstr>
      <vt:lpstr>Interrupt and Event</vt:lpstr>
      <vt:lpstr>Mutex</vt:lpstr>
      <vt:lpstr>Mutex Routines</vt:lpstr>
      <vt:lpstr>Semaphore</vt:lpstr>
      <vt:lpstr>Semaphore Routines</vt:lpstr>
      <vt:lpstr>Mutexes vs. Semaphore</vt:lpstr>
      <vt:lpstr>Mailboxes and Messages in RTX</vt:lpstr>
      <vt:lpstr>Creating Mailboxes</vt:lpstr>
      <vt:lpstr>Sending Messages</vt:lpstr>
      <vt:lpstr>Receiving Messages</vt:lpstr>
      <vt:lpstr>Dynamic Memory Allocation</vt:lpstr>
      <vt:lpstr>RTX Dynamic Memory Allocation</vt:lpstr>
      <vt:lpstr>A Working Example</vt:lpstr>
      <vt:lpstr>Sharing Data Safely</vt:lpstr>
      <vt:lpstr>Data Race Bug: Timestamp Data Structure</vt:lpstr>
      <vt:lpstr>Atomicity, ARM ISA and Shared Memory</vt:lpstr>
      <vt:lpstr>Reentrancy and Data Sharing</vt:lpstr>
      <vt:lpstr>General Solutions Based on RTX</vt:lpstr>
      <vt:lpstr>Next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2017-09-28T16:46:04Z</dcterms:created>
  <dcterms:modified xsi:type="dcterms:W3CDTF">2022-10-11T15:40:25Z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vti_description">
    <vt:lpwstr/>
  </property>
  <property fmtid="{D5CDD505-2E9C-101B-9397-08002B2CF9AE}" pid="6" name="WorkflowChangePath">
    <vt:lpwstr>1069b4ef-e6f3-4ad7-8c8e-772136578697,10;</vt:lpwstr>
  </property>
  <property fmtid="{D5CDD505-2E9C-101B-9397-08002B2CF9AE}" pid="7" name="Confidentiality">
    <vt:lpwstr>1;#Confidential|28d1025d-1415-4984-b35e-5b79e7d32b5c</vt:lpwstr>
  </property>
  <property fmtid="{D5CDD505-2E9C-101B-9397-08002B2CF9AE}" pid="8" name="ContentTypeId">
    <vt:lpwstr>0x0101001AB4C7B3E1FC394489A73CF7D7E3C9BF</vt:lpwstr>
  </property>
  <property fmtid="{D5CDD505-2E9C-101B-9397-08002B2CF9AE}" pid="9" name="Calendar Year">
    <vt:lpwstr>7;#2017|58467e81-5d99-44a5-abb5-12a016b65e9e</vt:lpwstr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ItemRetentionFormula">
    <vt:lpwstr/>
  </property>
  <property fmtid="{D5CDD505-2E9C-101B-9397-08002B2CF9AE}" pid="13" name="_dlc_LastRun">
    <vt:lpwstr>08/15/2015 23:02:11</vt:lpwstr>
  </property>
  <property fmtid="{D5CDD505-2E9C-101B-9397-08002B2CF9AE}" pid="14" name="_dlc_DocIdItemGuid">
    <vt:lpwstr>4ff7fb8e-c1c6-4ffa-a6e2-9443f43164b5</vt:lpwstr>
  </property>
  <property fmtid="{D5CDD505-2E9C-101B-9397-08002B2CF9AE}" pid="15" name="_dlc_ItemStageId">
    <vt:lpwstr>1</vt:lpwstr>
  </property>
  <property fmtid="{D5CDD505-2E9C-101B-9397-08002B2CF9AE}" pid="16" name="j60c3ced31bb40378c6254d49035d966">
    <vt:lpwstr>2015|ee47c3e7-6a69-4f36-9adf-1007c8d399a4</vt:lpwstr>
  </property>
</Properties>
</file>