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1"/>
  </p:notesMasterIdLst>
  <p:handoutMasterIdLst>
    <p:handoutMasterId r:id="rId32"/>
  </p:handoutMasterIdLst>
  <p:sldIdLst>
    <p:sldId id="385" r:id="rId5"/>
    <p:sldId id="384" r:id="rId6"/>
    <p:sldId id="409"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5" autoAdjust="0"/>
    <p:restoredTop sz="72611" autoAdjust="0"/>
  </p:normalViewPr>
  <p:slideViewPr>
    <p:cSldViewPr snapToGrid="0">
      <p:cViewPr varScale="1">
        <p:scale>
          <a:sx n="56" d="100"/>
          <a:sy n="56" d="100"/>
        </p:scale>
        <p:origin x="102"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5/24/2021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5/24/2021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31419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it for signal classifications.</a:t>
            </a:r>
          </a:p>
          <a:p>
            <a:endParaRPr lang="en-GB" dirty="0"/>
          </a:p>
          <a:p>
            <a:r>
              <a:rPr lang="en-GB" dirty="0"/>
              <a:t>The following, starting with the delta function, are fundamentally important</a:t>
            </a:r>
            <a:r>
              <a:rPr lang="en-GB" baseline="0" dirty="0"/>
              <a:t> examples of signals.</a:t>
            </a:r>
          </a:p>
          <a:p>
            <a:endParaRPr lang="en-GB" baseline="0" dirty="0"/>
          </a:p>
          <a:p>
            <a:r>
              <a:rPr lang="en-GB" dirty="0"/>
              <a:t>Notice that the value of the continuous-time impulse at time t = 0 is undefined. The discrete-time delta function, or Kronecker delta sequence, is altogether easier to</a:t>
            </a:r>
            <a:r>
              <a:rPr lang="en-GB" baseline="0" dirty="0"/>
              <a:t> get your head around.</a:t>
            </a:r>
            <a:r>
              <a:rPr lang="en-GB" dirty="0"/>
              <a:t>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9807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unit step function is found by integrating (or summing) the unit</a:t>
            </a:r>
            <a:r>
              <a:rPr lang="en-GB" baseline="0" dirty="0"/>
              <a:t> impulse function.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7090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sin(</a:t>
            </a:r>
            <a:r>
              <a:rPr lang="el-GR" i="1"/>
              <a:t>ω</a:t>
            </a:r>
            <a:r>
              <a:rPr lang="en-GB" i="1" dirty="0"/>
              <a:t>t</a:t>
            </a:r>
            <a:r>
              <a:rPr lang="en-GB" dirty="0"/>
              <a:t>)</a:t>
            </a:r>
            <a:r>
              <a:rPr lang="en-GB" baseline="0" dirty="0"/>
              <a:t> is one example of a sinusoid. More generally, you might want to consider </a:t>
            </a:r>
            <a:r>
              <a:rPr lang="en-GB" dirty="0"/>
              <a:t>sin(</a:t>
            </a:r>
            <a:r>
              <a:rPr lang="el-GR" i="1"/>
              <a:t>ω</a:t>
            </a:r>
            <a:r>
              <a:rPr lang="en-GB" i="1" dirty="0"/>
              <a:t>t</a:t>
            </a:r>
            <a:r>
              <a:rPr lang="en-GB" i="0" dirty="0"/>
              <a:t>+</a:t>
            </a:r>
            <a:r>
              <a:rPr lang="el-GR" i="1"/>
              <a:t>φ</a:t>
            </a:r>
            <a:r>
              <a:rPr lang="en-GB" dirty="0"/>
              <a: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32487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Anticlockwise rotation of a phasor is associated with positive frequency.</a:t>
            </a:r>
          </a:p>
          <a:p>
            <a:r>
              <a:rPr lang="en-GB" dirty="0"/>
              <a:t>We will</a:t>
            </a:r>
            <a:r>
              <a:rPr lang="en-GB" baseline="0" dirty="0"/>
              <a:t> revisit complex exponentials later, in more detail.</a:t>
            </a:r>
          </a:p>
          <a:p>
            <a:r>
              <a:rPr lang="en-GB" baseline="0" dirty="0"/>
              <a:t>Contra-rotating phasors can combine to form real-valued sinusoidal signals – in other words, real-valued sinusoids may be decomposed into complex exponentials.</a:t>
            </a:r>
          </a:p>
          <a:p>
            <a:r>
              <a:rPr lang="en-GB" baseline="0" dirty="0"/>
              <a:t>These relationships are described by Euler’s formula.</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66348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Euler’s formula describes the relationship between</a:t>
            </a:r>
            <a:r>
              <a:rPr lang="en-GB" baseline="0" dirty="0"/>
              <a:t> complex exponentials and real-valued sinusoids.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871034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analogue to digital converter mentioned earlier is one part of a digital signal processing system (typically in engineering it is implied that we wish to apply DSP to continuous-time, physical,</a:t>
            </a:r>
            <a:r>
              <a:rPr lang="en-GB" baseline="0" dirty="0"/>
              <a:t> analogue quantities).</a:t>
            </a:r>
          </a:p>
          <a:p>
            <a:r>
              <a:rPr lang="en-GB" baseline="0" dirty="0"/>
              <a:t>After processing, discrete-time signals are converted back into continuous-time signals using a digital to analogue converter (DAC).</a:t>
            </a:r>
          </a:p>
          <a:p>
            <a:r>
              <a:rPr lang="en-GB" baseline="0" dirty="0"/>
              <a:t>In an electrical engineering sense, the role of the DAC is to convert sample values represented with digital electronic hardware into a continuous analogue voltage waveform.</a:t>
            </a:r>
          </a:p>
          <a:p>
            <a:r>
              <a:rPr lang="en-GB" baseline="0" dirty="0"/>
              <a:t>In signal processing terms, the role of the DAC is to “join the dots” or interpolate between discrete-time sample values.</a:t>
            </a:r>
          </a:p>
          <a:p>
            <a:r>
              <a:rPr lang="en-GB" baseline="0" dirty="0"/>
              <a:t>Can we recreate from discrete-time samples the continuous-time signal from which they were taken?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50147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Convolution of the ZOH impulse response with the sampled signal y(n) results in a continuous-time signal y(t).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010875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convolution integral and convolution sum, as presented here, are of fundamental importance to linear systems theory since the convolution sum describes what is going on in the block diagram in the first slide. Then,</a:t>
            </a:r>
            <a:r>
              <a:rPr lang="en-GB" baseline="0" dirty="0"/>
              <a:t> it presents the relationship between input signal x(t), system impulse response h(t), and output signal y(t).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27219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48311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187039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DSP LiB is all about discrete-time linear time</a:t>
            </a:r>
            <a:r>
              <a:rPr lang="en-US" baseline="0" dirty="0"/>
              <a:t>-invariant systems. Some prior knowledge of continuous-time linear time-invariant systems on the part of students is assumed. This might have been acquired through studying signals and systems theory or engineering mathematics.</a:t>
            </a:r>
          </a:p>
          <a:p>
            <a:r>
              <a:rPr lang="en-US" baseline="0" dirty="0"/>
              <a:t>That said, the slides in this lecture aim to </a:t>
            </a:r>
            <a:r>
              <a:rPr lang="en-US" b="0" baseline="0" dirty="0"/>
              <a:t>review</a:t>
            </a:r>
            <a:r>
              <a:rPr lang="en-US" baseline="0" dirty="0"/>
              <a:t> the most relevant and important pieces of continuous-time systems theory required.</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76409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Overall system output y(n) is found by summing the responses</a:t>
            </a:r>
            <a:r>
              <a:rPr lang="en-GB" baseline="0" dirty="0"/>
              <a:t> to each individual input sample.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2012187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65234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Conceptually, FIR filters implement convolution (of input signal and filter coefficients).</a:t>
            </a:r>
            <a:r>
              <a:rPr lang="en-GB" baseline="0" dirty="0"/>
              <a:t> However, </a:t>
            </a:r>
            <a:r>
              <a:rPr lang="en-GB" dirty="0"/>
              <a:t>the convolution sum of products is computationally expensive for a large number of filter coefficients. A</a:t>
            </a:r>
            <a:r>
              <a:rPr lang="en-GB" baseline="0" dirty="0"/>
              <a:t> more computationally efficient method of implementing large FIR filters is to transform signals into the frequency domain and carry out the filtering operation there before transforming the result back into the time domain. In other words, FIR filters may not necessarily be implemented using a sum of products computation.</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14700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convolution of</a:t>
            </a:r>
            <a:r>
              <a:rPr lang="en-GB" baseline="0" dirty="0"/>
              <a:t> “something” with a delta function is “something.”</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The convolution of</a:t>
            </a:r>
            <a:r>
              <a:rPr lang="en-GB" baseline="0" dirty="0"/>
              <a:t> “something” with a delayed delta function is a delayed “something.”</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The convolution of</a:t>
            </a:r>
            <a:r>
              <a:rPr lang="en-GB" baseline="0" dirty="0"/>
              <a:t> “something” with a weighted delta function is a weighted “something.”</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70208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1516128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Earlier it</a:t>
            </a:r>
            <a:r>
              <a:rPr lang="en-GB" baseline="0" dirty="0"/>
              <a:t> was mentioned that, in practice, FIR filters might be implemented in the frequency domain, rather than by convolution (sum of products) in the time domain.</a:t>
            </a:r>
          </a:p>
          <a:p>
            <a:r>
              <a:rPr lang="en-GB" baseline="0" dirty="0"/>
              <a:t>However,  t</a:t>
            </a:r>
            <a:r>
              <a:rPr lang="en-GB" dirty="0"/>
              <a:t>he DFT is computed by correlating (sum</a:t>
            </a:r>
            <a:r>
              <a:rPr lang="en-GB" baseline="0" dirty="0"/>
              <a:t> of products)</a:t>
            </a:r>
            <a:r>
              <a:rPr lang="en-GB" dirty="0"/>
              <a:t> a sequence</a:t>
            </a:r>
            <a:r>
              <a:rPr lang="en-GB" baseline="0" dirty="0"/>
              <a:t> of samples with a (finite) number of sequences representing individual frequency components.</a:t>
            </a:r>
          </a:p>
          <a:p>
            <a:r>
              <a:rPr lang="en-GB" baseline="0" dirty="0"/>
              <a:t>Did I mention that sum of products is a fundamental operation in DSP?</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621598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159306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a:t>
            </a:r>
            <a:r>
              <a:rPr lang="en-GB" b="0" baseline="0" dirty="0"/>
              <a:t> block in the diagram represents a system acting on an input signal to produce an output signal. Signals carry information between systems. Both signals and systems may be described in terms of mathematical equations. Often these mathematical equations will appear very similar whether they represent signals or systems. Commonly a system is described in terms of a signal (its impulse response). That signal is involved at the most fundamental level in the diagram shown here (the output signal is formed by convolving the input signal with the system’s impulse response) but does not appear in the diagram explicitly as a signal.</a:t>
            </a:r>
          </a:p>
          <a:p>
            <a:r>
              <a:rPr lang="en-GB" b="0" baseline="0" dirty="0"/>
              <a:t>This may all seem obvious, but as we progress to study digital signal processing concepts and theory, it will serve us well to have a firm understanding of the concept of a system acting on a signal – as represented here.</a:t>
            </a:r>
          </a:p>
          <a:p>
            <a:r>
              <a:rPr lang="en-GB" b="0" baseline="0" dirty="0"/>
              <a:t>This DSP course is concerned with discrete-time signals rather than with continuous-time signals. In the diagram, this is implied by the representation of signals as functions of n. Discrete-time signals are sequences of numbers.</a:t>
            </a:r>
          </a:p>
          <a:p>
            <a:r>
              <a:rPr lang="en-GB" b="0" baseline="0" dirty="0"/>
              <a:t>As mentioned already, linear time-invariant systems (LTIs) are described entirely by their impulse responses. If you know the impulse response of an LTI, you know everything there is to know about it. The same may be said of frequency responses and transfer functions. These may be derived from an impulse response (and vice versa). The impulse response of a discrete-time LTI is a sequence (a function of n). </a:t>
            </a:r>
          </a:p>
          <a:p>
            <a:endParaRPr lang="en-GB" b="1"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38515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binary</a:t>
            </a:r>
            <a:r>
              <a:rPr lang="en-GB" baseline="0" dirty="0"/>
              <a:t> classifications of signals are often used in digital signal processing (and in signals and systems theory).</a:t>
            </a:r>
          </a:p>
          <a:p>
            <a:r>
              <a:rPr lang="en-GB" baseline="0" dirty="0"/>
              <a:t>The first two classifications listed here are of particular relevance to Fourier analysis and the representation of signals and systems in the time and frequency domains.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40812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90650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represented here in the top diagram, the value of a discrete-time sample may be anywhere in the range of x. A widespread use of discrete-time signals is in digital electronic systems, and here signals must be quantized so as to belong to a finite set of possible values, e.g., integer values in the range -32768 to 32767.</a:t>
            </a:r>
          </a:p>
          <a:p>
            <a:r>
              <a:rPr lang="en-GB" baseline="0" dirty="0"/>
              <a:t>Analogue to digital converters typically combine sampling and quantizing functions.</a:t>
            </a:r>
          </a:p>
          <a:p>
            <a:r>
              <a:rPr lang="en-GB" baseline="0" dirty="0"/>
              <a:t>The process of quantization introduces (what may be regarded as) random noise to a signal. This is an important topic in signal processing. However, in these materials, we will not consider quantization noise explicitly. For our purposes, we will consider it to have been reduced to negligible levels by the use of a suitably high-resolution analogue to digital converter.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27028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89721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We can predict (determine) the value of a deterministic signal at a particular point in time (using an algebraic equation).</a:t>
            </a:r>
          </a:p>
          <a:p>
            <a:endParaRPr lang="en-GB" dirty="0"/>
          </a:p>
          <a:p>
            <a:r>
              <a:rPr lang="en-GB" b="0" dirty="0"/>
              <a:t>We cannot predict the value of a stochastic signal at a particular point in time. </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73803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956940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ducation@arm.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mailto:terms@arm.com"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6.wmf"/><Relationship Id="rId5" Type="http://schemas.openxmlformats.org/officeDocument/2006/relationships/oleObject" Target="../embeddings/oleObject12.bin"/><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8.wmf"/><Relationship Id="rId5" Type="http://schemas.openxmlformats.org/officeDocument/2006/relationships/oleObject" Target="../embeddings/oleObject14.bin"/><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2.wmf"/><Relationship Id="rId5" Type="http://schemas.openxmlformats.org/officeDocument/2006/relationships/oleObject" Target="../embeddings/oleObject18.bin"/><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1.wmf"/><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8.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6.bin"/><Relationship Id="rId1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43.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Disclaimer</a:t>
            </a:r>
            <a:endParaRPr lang="en-US" dirty="0"/>
          </a:p>
        </p:txBody>
      </p:sp>
      <p:sp>
        <p:nvSpPr>
          <p:cNvPr id="18" name="TextBox 17">
            <a:extLst>
              <a:ext uri="{FF2B5EF4-FFF2-40B4-BE49-F238E27FC236}">
                <a16:creationId xmlns:a16="http://schemas.microsoft.com/office/drawing/2014/main" id="{A13D941B-2889-430F-B9B4-EDA0BA815C52}"/>
              </a:ext>
            </a:extLst>
          </p:cNvPr>
          <p:cNvSpPr txBox="1"/>
          <p:nvPr/>
        </p:nvSpPr>
        <p:spPr>
          <a:xfrm>
            <a:off x="479425" y="1441565"/>
            <a:ext cx="11233150" cy="2800767"/>
          </a:xfrm>
          <a:prstGeom prst="rect">
            <a:avLst/>
          </a:prstGeom>
          <a:noFill/>
        </p:spPr>
        <p:txBody>
          <a:bodyPr wrap="square">
            <a:spAutoFit/>
          </a:bodyPr>
          <a:lstStyle/>
          <a:p>
            <a:r>
              <a:rPr lang="en-GB" sz="1800" i="1" dirty="0">
                <a:solidFill>
                  <a:srgbClr val="000000"/>
                </a:solidFill>
                <a:effectLst/>
                <a:latin typeface="Calibri" panose="020F0502020204030204" pitchFamily="34" charset="0"/>
                <a:ea typeface="DengXian" panose="03000509000000000000" pitchFamily="65" charset="-122"/>
              </a:rPr>
              <a:t>Arm is committed to making the language we use inclusive, meaningful, and respectful. Our goal is to remove and replace non-inclusive language from our vocabulary to reflect our values and represent our global ecosystem.</a:t>
            </a:r>
            <a:endParaRPr lang="en-GB" sz="1800" dirty="0">
              <a:effectLst/>
              <a:latin typeface="Calibri" panose="020F0502020204030204" pitchFamily="34" charset="0"/>
              <a:ea typeface="DengXian" panose="03000509000000000000" pitchFamily="65" charset="-122"/>
            </a:endParaRPr>
          </a:p>
          <a:p>
            <a:r>
              <a:rPr lang="en-GB" sz="1800" i="1" dirty="0">
                <a:solidFill>
                  <a:srgbClr val="000000"/>
                </a:solidFill>
                <a:effectLst/>
                <a:latin typeface="Calibri" panose="020F0502020204030204" pitchFamily="34" charset="0"/>
                <a:ea typeface="DengXian" panose="03000509000000000000" pitchFamily="65" charset="-122"/>
              </a:rPr>
              <a:t> </a:t>
            </a:r>
            <a:endParaRPr lang="en-GB" sz="1800" dirty="0">
              <a:effectLst/>
              <a:latin typeface="Calibri" panose="020F0502020204030204" pitchFamily="34" charset="0"/>
              <a:ea typeface="DengXian" panose="03000509000000000000" pitchFamily="65" charset="-122"/>
            </a:endParaRPr>
          </a:p>
          <a:p>
            <a:r>
              <a:rPr lang="en-GB" sz="1800" i="1" dirty="0">
                <a:solidFill>
                  <a:srgbClr val="000000"/>
                </a:solidFill>
                <a:effectLst/>
                <a:latin typeface="Calibri" panose="020F0502020204030204" pitchFamily="34" charset="0"/>
                <a:ea typeface="DengXian" panose="03000509000000000000" pitchFamily="65" charset="-122"/>
              </a:rPr>
              <a:t>Arm is working actively with our partners, standards bodies, and the wider ecosystem to adopt a consistent approach to the use of inclusive language and to eradicate and replace offensive terms. We recognise that this will take time. This course </a:t>
            </a:r>
            <a:r>
              <a:rPr lang="en-GB" i="1" dirty="0">
                <a:solidFill>
                  <a:srgbClr val="000000"/>
                </a:solidFill>
                <a:ea typeface="DengXian" panose="03000509000000000000" pitchFamily="65" charset="-122"/>
              </a:rPr>
              <a:t>may</a:t>
            </a:r>
            <a:r>
              <a:rPr lang="en-GB" sz="1800" i="1" dirty="0">
                <a:solidFill>
                  <a:srgbClr val="FF0000"/>
                </a:solidFill>
                <a:effectLst/>
                <a:latin typeface="Calibri" panose="020F0502020204030204" pitchFamily="34" charset="0"/>
                <a:ea typeface="DengXian" panose="03000509000000000000" pitchFamily="65" charset="-122"/>
              </a:rPr>
              <a:t> </a:t>
            </a:r>
            <a:r>
              <a:rPr lang="en-GB" sz="1800" i="1" dirty="0">
                <a:solidFill>
                  <a:srgbClr val="000000"/>
                </a:solidFill>
                <a:effectLst/>
                <a:latin typeface="Calibri" panose="020F0502020204030204" pitchFamily="34" charset="0"/>
                <a:ea typeface="DengXian" panose="03000509000000000000" pitchFamily="65" charset="-122"/>
              </a:rPr>
              <a:t>contain references to non-inclusive language; it will be updated with newer terms as those terms are agreed and ratified with the wider community. </a:t>
            </a:r>
            <a:endParaRPr lang="en-GB" sz="1800" dirty="0">
              <a:effectLst/>
              <a:latin typeface="Calibri" panose="020F0502020204030204" pitchFamily="34" charset="0"/>
              <a:ea typeface="DengXian" panose="03000509000000000000" pitchFamily="65" charset="-122"/>
            </a:endParaRPr>
          </a:p>
          <a:p>
            <a:r>
              <a:rPr lang="en-GB" sz="1400" i="1" dirty="0">
                <a:effectLst/>
                <a:latin typeface="Calibri" panose="020F0502020204030204" pitchFamily="34" charset="0"/>
                <a:ea typeface="DengXian" panose="03000509000000000000" pitchFamily="65" charset="-122"/>
              </a:rPr>
              <a:t> </a:t>
            </a:r>
            <a:endParaRPr lang="en-GB" sz="1800" dirty="0">
              <a:effectLst/>
              <a:latin typeface="Calibri" panose="020F0502020204030204" pitchFamily="34" charset="0"/>
              <a:ea typeface="DengXian" panose="03000509000000000000" pitchFamily="65" charset="-122"/>
            </a:endParaRPr>
          </a:p>
          <a:p>
            <a:r>
              <a:rPr lang="en-GB" sz="1800" i="1" dirty="0">
                <a:solidFill>
                  <a:srgbClr val="000000"/>
                </a:solidFill>
                <a:effectLst/>
                <a:latin typeface="Calibri" panose="020F0502020204030204" pitchFamily="34" charset="0"/>
                <a:ea typeface="DengXian" panose="03000509000000000000" pitchFamily="65" charset="-122"/>
              </a:rPr>
              <a:t>Contact us at </a:t>
            </a:r>
            <a:r>
              <a:rPr lang="en-GB" sz="1800" i="1" u="sng" dirty="0">
                <a:solidFill>
                  <a:srgbClr val="6888C9"/>
                </a:solidFill>
                <a:effectLst/>
                <a:latin typeface="Calibri" panose="020F0502020204030204" pitchFamily="34" charset="0"/>
                <a:ea typeface="DengXian" panose="03000509000000000000" pitchFamily="65" charset="-122"/>
                <a:hlinkClick r:id="rId3" tooltip="mailto:education@arm.com"/>
              </a:rPr>
              <a:t>education@arm.com</a:t>
            </a:r>
            <a:r>
              <a:rPr lang="en-GB" sz="1800" i="1" dirty="0">
                <a:effectLst/>
                <a:latin typeface="Calibri" panose="020F0502020204030204" pitchFamily="34" charset="0"/>
                <a:ea typeface="DengXian" panose="03000509000000000000" pitchFamily="65" charset="-122"/>
              </a:rPr>
              <a:t> with questions or comments about this course. You can also report non-inclusive and offensive terminology usage in Arm content at </a:t>
            </a:r>
            <a:r>
              <a:rPr lang="en-GB" sz="1800" i="1" u="sng" dirty="0">
                <a:solidFill>
                  <a:srgbClr val="0563C1"/>
                </a:solidFill>
                <a:effectLst/>
                <a:latin typeface="Calibri" panose="020F0502020204030204" pitchFamily="34" charset="0"/>
                <a:ea typeface="DengXian" panose="03000509000000000000" pitchFamily="65" charset="-122"/>
                <a:hlinkClick r:id="rId4"/>
              </a:rPr>
              <a:t>terms@arm.com</a:t>
            </a:r>
            <a:r>
              <a:rPr lang="en-GB" sz="1800" i="1" dirty="0">
                <a:solidFill>
                  <a:srgbClr val="000000"/>
                </a:solidFill>
                <a:effectLst/>
                <a:latin typeface="Calibri" panose="020F0502020204030204" pitchFamily="34" charset="0"/>
                <a:ea typeface="DengXian" panose="03000509000000000000" pitchFamily="65" charset="-122"/>
              </a:rPr>
              <a:t>.</a:t>
            </a:r>
            <a:endParaRPr lang="en-GB" sz="1800" dirty="0">
              <a:effectLst/>
              <a:latin typeface="Calibri" panose="020F0502020204030204" pitchFamily="34" charset="0"/>
              <a:ea typeface="DengXian" panose="03000509000000000000" pitchFamily="65" charset="-122"/>
            </a:endParaRPr>
          </a:p>
        </p:txBody>
      </p:sp>
    </p:spTree>
    <p:extLst>
      <p:ext uri="{BB962C8B-B14F-4D97-AF65-F5344CB8AC3E}">
        <p14:creationId xmlns:p14="http://schemas.microsoft.com/office/powerpoint/2010/main" val="375961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Impulse (Delta or Dirac) Function</a:t>
            </a:r>
            <a:endParaRPr lang="en-US" dirty="0"/>
          </a:p>
        </p:txBody>
      </p:sp>
      <p:sp>
        <p:nvSpPr>
          <p:cNvPr id="4" name="TextBox 3">
            <a:extLst>
              <a:ext uri="{FF2B5EF4-FFF2-40B4-BE49-F238E27FC236}">
                <a16:creationId xmlns:a16="http://schemas.microsoft.com/office/drawing/2014/main" id="{27F6BA85-F85C-40B2-A5E5-C151734FCB2B}"/>
              </a:ext>
            </a:extLst>
          </p:cNvPr>
          <p:cNvSpPr txBox="1"/>
          <p:nvPr/>
        </p:nvSpPr>
        <p:spPr>
          <a:xfrm>
            <a:off x="1742223" y="1315700"/>
            <a:ext cx="3552987" cy="2999750"/>
          </a:xfrm>
          <a:prstGeom prst="rect">
            <a:avLst/>
          </a:prstGeom>
        </p:spPr>
        <p:txBody>
          <a:bodyPr vert="horz" wrap="none" lIns="0" tIns="0" rIns="0" bIns="0" rtlCol="0" anchor="t">
            <a:noAutofit/>
          </a:bodyPr>
          <a:lstStyle/>
          <a:p>
            <a:pPr algn="l" defTabSz="914400"/>
            <a:r>
              <a:rPr lang="en-GB" sz="2400" dirty="0"/>
              <a:t>For continuous-time systems</a:t>
            </a:r>
          </a:p>
          <a:p>
            <a:pPr algn="l" defTabSz="914400"/>
            <a:endParaRPr lang="en-GB" sz="2400" dirty="0"/>
          </a:p>
          <a:p>
            <a:pPr algn="l" defTabSz="914400">
              <a:lnSpc>
                <a:spcPct val="150000"/>
              </a:lnSpc>
            </a:pPr>
            <a:endParaRPr lang="en-GB" sz="2400" dirty="0"/>
          </a:p>
          <a:p>
            <a:pPr algn="l" defTabSz="914400"/>
            <a:endParaRPr lang="en-GB" sz="2400" dirty="0"/>
          </a:p>
          <a:p>
            <a:pPr algn="l" defTabSz="914400"/>
            <a:endParaRPr lang="en-GB" sz="2400" dirty="0"/>
          </a:p>
          <a:p>
            <a:pPr algn="l" defTabSz="914400">
              <a:lnSpc>
                <a:spcPct val="150000"/>
              </a:lnSpc>
            </a:pPr>
            <a:endParaRPr lang="en-GB" sz="2400" dirty="0"/>
          </a:p>
          <a:p>
            <a:pPr algn="l" defTabSz="914400"/>
            <a:r>
              <a:rPr lang="en-GB" sz="2400" dirty="0"/>
              <a:t>For discrete-time systems</a:t>
            </a:r>
          </a:p>
        </p:txBody>
      </p:sp>
      <p:graphicFrame>
        <p:nvGraphicFramePr>
          <p:cNvPr id="5" name="Object 4">
            <a:extLst>
              <a:ext uri="{FF2B5EF4-FFF2-40B4-BE49-F238E27FC236}">
                <a16:creationId xmlns:a16="http://schemas.microsoft.com/office/drawing/2014/main" id="{596EEA59-E4C7-4F8F-BCDD-E21FD4BB51D7}"/>
              </a:ext>
            </a:extLst>
          </p:cNvPr>
          <p:cNvGraphicFramePr>
            <a:graphicFrameLocks noChangeAspect="1"/>
          </p:cNvGraphicFramePr>
          <p:nvPr>
            <p:extLst>
              <p:ext uri="{D42A27DB-BD31-4B8C-83A1-F6EECF244321}">
                <p14:modId xmlns:p14="http://schemas.microsoft.com/office/powerpoint/2010/main" val="3426882819"/>
              </p:ext>
            </p:extLst>
          </p:nvPr>
        </p:nvGraphicFramePr>
        <p:xfrm>
          <a:off x="4599976" y="2073639"/>
          <a:ext cx="1958217" cy="1373474"/>
        </p:xfrm>
        <a:graphic>
          <a:graphicData uri="http://schemas.openxmlformats.org/presentationml/2006/ole">
            <mc:AlternateContent xmlns:mc="http://schemas.openxmlformats.org/markup-compatibility/2006">
              <mc:Choice xmlns:v="urn:schemas-microsoft-com:vml" Requires="v">
                <p:oleObj name="Equation" r:id="rId3" imgW="977900" imgH="685800" progId="Equation.3">
                  <p:embed/>
                </p:oleObj>
              </mc:Choice>
              <mc:Fallback>
                <p:oleObj name="Equation" r:id="rId3" imgW="977900" imgH="685800" progId="Equation.3">
                  <p:embed/>
                  <p:pic>
                    <p:nvPicPr>
                      <p:cNvPr id="5" name="Object 4">
                        <a:extLst>
                          <a:ext uri="{FF2B5EF4-FFF2-40B4-BE49-F238E27FC236}">
                            <a16:creationId xmlns:a16="http://schemas.microsoft.com/office/drawing/2014/main" id="{596EEA59-E4C7-4F8F-BCDD-E21FD4BB5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976" y="2073639"/>
                        <a:ext cx="1958217" cy="1373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72A6EFBD-C20E-43E7-9EFB-5FF718AD3075}"/>
              </a:ext>
            </a:extLst>
          </p:cNvPr>
          <p:cNvGraphicFramePr>
            <a:graphicFrameLocks noChangeAspect="1"/>
          </p:cNvGraphicFramePr>
          <p:nvPr>
            <p:extLst>
              <p:ext uri="{D42A27DB-BD31-4B8C-83A1-F6EECF244321}">
                <p14:modId xmlns:p14="http://schemas.microsoft.com/office/powerpoint/2010/main" val="3972559556"/>
              </p:ext>
            </p:extLst>
          </p:nvPr>
        </p:nvGraphicFramePr>
        <p:xfrm>
          <a:off x="4616083" y="4477375"/>
          <a:ext cx="2094107" cy="1713584"/>
        </p:xfrm>
        <a:graphic>
          <a:graphicData uri="http://schemas.openxmlformats.org/presentationml/2006/ole">
            <mc:AlternateContent xmlns:mc="http://schemas.openxmlformats.org/markup-compatibility/2006">
              <mc:Choice xmlns:v="urn:schemas-microsoft-com:vml" Requires="v">
                <p:oleObj name="Equation" r:id="rId5" imgW="1117600" imgH="914400" progId="Equation.3">
                  <p:embed/>
                </p:oleObj>
              </mc:Choice>
              <mc:Fallback>
                <p:oleObj name="Equation" r:id="rId5" imgW="1117600" imgH="914400" progId="Equation.3">
                  <p:embed/>
                  <p:pic>
                    <p:nvPicPr>
                      <p:cNvPr id="6" name="Object 5">
                        <a:extLst>
                          <a:ext uri="{FF2B5EF4-FFF2-40B4-BE49-F238E27FC236}">
                            <a16:creationId xmlns:a16="http://schemas.microsoft.com/office/drawing/2014/main" id="{72A6EFBD-C20E-43E7-9EFB-5FF718AD30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083" y="4477375"/>
                        <a:ext cx="2094107" cy="1713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284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Unit Step Function</a:t>
            </a:r>
            <a:endParaRPr lang="en-US" dirty="0"/>
          </a:p>
        </p:txBody>
      </p:sp>
      <p:graphicFrame>
        <p:nvGraphicFramePr>
          <p:cNvPr id="4" name="Object 3">
            <a:extLst>
              <a:ext uri="{FF2B5EF4-FFF2-40B4-BE49-F238E27FC236}">
                <a16:creationId xmlns:a16="http://schemas.microsoft.com/office/drawing/2014/main" id="{8C8F60A1-5C58-457A-88D7-8C756A9B4BDD}"/>
              </a:ext>
            </a:extLst>
          </p:cNvPr>
          <p:cNvGraphicFramePr>
            <a:graphicFrameLocks noChangeAspect="1"/>
          </p:cNvGraphicFramePr>
          <p:nvPr>
            <p:extLst>
              <p:ext uri="{D42A27DB-BD31-4B8C-83A1-F6EECF244321}">
                <p14:modId xmlns:p14="http://schemas.microsoft.com/office/powerpoint/2010/main" val="3872496156"/>
              </p:ext>
            </p:extLst>
          </p:nvPr>
        </p:nvGraphicFramePr>
        <p:xfrm>
          <a:off x="4622198" y="1793875"/>
          <a:ext cx="2061895" cy="1931988"/>
        </p:xfrm>
        <a:graphic>
          <a:graphicData uri="http://schemas.openxmlformats.org/presentationml/2006/ole">
            <mc:AlternateContent xmlns:mc="http://schemas.openxmlformats.org/markup-compatibility/2006">
              <mc:Choice xmlns:v="urn:schemas-microsoft-com:vml" Requires="v">
                <p:oleObj name="Equation" r:id="rId3" imgW="1028700" imgH="965200" progId="Equation.3">
                  <p:embed/>
                </p:oleObj>
              </mc:Choice>
              <mc:Fallback>
                <p:oleObj name="Equation" r:id="rId3" imgW="1028700" imgH="965200" progId="Equation.3">
                  <p:embed/>
                  <p:pic>
                    <p:nvPicPr>
                      <p:cNvPr id="4" name="Object 3">
                        <a:extLst>
                          <a:ext uri="{FF2B5EF4-FFF2-40B4-BE49-F238E27FC236}">
                            <a16:creationId xmlns:a16="http://schemas.microsoft.com/office/drawing/2014/main" id="{8C8F60A1-5C58-457A-88D7-8C756A9B4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198" y="1793875"/>
                        <a:ext cx="2061895" cy="193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8CDF24F8-85EF-4E39-9F3C-7BD2D68337D9}"/>
              </a:ext>
            </a:extLst>
          </p:cNvPr>
          <p:cNvGraphicFramePr>
            <a:graphicFrameLocks noChangeAspect="1"/>
          </p:cNvGraphicFramePr>
          <p:nvPr>
            <p:extLst>
              <p:ext uri="{D42A27DB-BD31-4B8C-83A1-F6EECF244321}">
                <p14:modId xmlns:p14="http://schemas.microsoft.com/office/powerpoint/2010/main" val="423704596"/>
              </p:ext>
            </p:extLst>
          </p:nvPr>
        </p:nvGraphicFramePr>
        <p:xfrm>
          <a:off x="4611401" y="4517401"/>
          <a:ext cx="2046021" cy="1712913"/>
        </p:xfrm>
        <a:graphic>
          <a:graphicData uri="http://schemas.openxmlformats.org/presentationml/2006/ole">
            <mc:AlternateContent xmlns:mc="http://schemas.openxmlformats.org/markup-compatibility/2006">
              <mc:Choice xmlns:v="urn:schemas-microsoft-com:vml" Requires="v">
                <p:oleObj name="Equation" r:id="rId5" imgW="1092200" imgH="914400" progId="Equation.3">
                  <p:embed/>
                </p:oleObj>
              </mc:Choice>
              <mc:Fallback>
                <p:oleObj name="Equation" r:id="rId5" imgW="1092200" imgH="914400" progId="Equation.3">
                  <p:embed/>
                  <p:pic>
                    <p:nvPicPr>
                      <p:cNvPr id="5" name="Object 4">
                        <a:extLst>
                          <a:ext uri="{FF2B5EF4-FFF2-40B4-BE49-F238E27FC236}">
                            <a16:creationId xmlns:a16="http://schemas.microsoft.com/office/drawing/2014/main" id="{8CDF24F8-85EF-4E39-9F3C-7BD2D68337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401" y="4517401"/>
                        <a:ext cx="2046021" cy="171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DA93875D-7615-4298-9DA6-C4C049F02216}"/>
              </a:ext>
            </a:extLst>
          </p:cNvPr>
          <p:cNvSpPr txBox="1"/>
          <p:nvPr/>
        </p:nvSpPr>
        <p:spPr>
          <a:xfrm>
            <a:off x="1742223" y="1315700"/>
            <a:ext cx="3552987" cy="2999750"/>
          </a:xfrm>
          <a:prstGeom prst="rect">
            <a:avLst/>
          </a:prstGeom>
        </p:spPr>
        <p:txBody>
          <a:bodyPr vert="horz" wrap="none" lIns="0" tIns="0" rIns="0" bIns="0" rtlCol="0" anchor="t">
            <a:noAutofit/>
          </a:bodyPr>
          <a:lstStyle/>
          <a:p>
            <a:pPr algn="l" defTabSz="914400"/>
            <a:r>
              <a:rPr lang="en-GB" sz="2400" dirty="0"/>
              <a:t>For continuous-time systems</a:t>
            </a:r>
          </a:p>
          <a:p>
            <a:pPr algn="l" defTabSz="914400">
              <a:lnSpc>
                <a:spcPct val="150000"/>
              </a:lnSpc>
            </a:pPr>
            <a:endParaRPr lang="en-GB" sz="2400" dirty="0"/>
          </a:p>
          <a:p>
            <a:pPr algn="l" defTabSz="914400"/>
            <a:endParaRPr lang="en-GB" sz="2400" dirty="0"/>
          </a:p>
          <a:p>
            <a:pPr algn="l" defTabSz="914400"/>
            <a:endParaRPr lang="en-GB" sz="2400" dirty="0"/>
          </a:p>
          <a:p>
            <a:pPr algn="l" defTabSz="914400"/>
            <a:endParaRPr lang="en-GB" sz="2400" dirty="0"/>
          </a:p>
          <a:p>
            <a:pPr algn="l" defTabSz="914400">
              <a:lnSpc>
                <a:spcPct val="150000"/>
              </a:lnSpc>
            </a:pPr>
            <a:endParaRPr lang="en-GB" sz="2400" dirty="0"/>
          </a:p>
          <a:p>
            <a:pPr algn="l" defTabSz="914400"/>
            <a:r>
              <a:rPr lang="en-GB" sz="2400" dirty="0"/>
              <a:t>For discrete-time systems</a:t>
            </a:r>
          </a:p>
        </p:txBody>
      </p:sp>
    </p:spTree>
    <p:extLst>
      <p:ext uri="{BB962C8B-B14F-4D97-AF65-F5344CB8AC3E}">
        <p14:creationId xmlns:p14="http://schemas.microsoft.com/office/powerpoint/2010/main" val="21317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Sinusoid Function</a:t>
            </a:r>
            <a:endParaRPr lang="en-US" dirty="0"/>
          </a:p>
        </p:txBody>
      </p:sp>
      <p:graphicFrame>
        <p:nvGraphicFramePr>
          <p:cNvPr id="4" name="Object 3">
            <a:extLst>
              <a:ext uri="{FF2B5EF4-FFF2-40B4-BE49-F238E27FC236}">
                <a16:creationId xmlns:a16="http://schemas.microsoft.com/office/drawing/2014/main" id="{DF490372-76B7-4A1A-9FDF-BE6E31670D53}"/>
              </a:ext>
            </a:extLst>
          </p:cNvPr>
          <p:cNvGraphicFramePr>
            <a:graphicFrameLocks noChangeAspect="1"/>
          </p:cNvGraphicFramePr>
          <p:nvPr>
            <p:extLst>
              <p:ext uri="{D42A27DB-BD31-4B8C-83A1-F6EECF244321}">
                <p14:modId xmlns:p14="http://schemas.microsoft.com/office/powerpoint/2010/main" val="412424309"/>
              </p:ext>
            </p:extLst>
          </p:nvPr>
        </p:nvGraphicFramePr>
        <p:xfrm>
          <a:off x="4599976" y="2089150"/>
          <a:ext cx="1782531" cy="407988"/>
        </p:xfrm>
        <a:graphic>
          <a:graphicData uri="http://schemas.openxmlformats.org/presentationml/2006/ole">
            <mc:AlternateContent xmlns:mc="http://schemas.openxmlformats.org/markup-compatibility/2006">
              <mc:Choice xmlns:v="urn:schemas-microsoft-com:vml" Requires="v">
                <p:oleObj name="Equation" r:id="rId3" imgW="888614" imgH="203112" progId="Equation.3">
                  <p:embed/>
                </p:oleObj>
              </mc:Choice>
              <mc:Fallback>
                <p:oleObj name="Equation" r:id="rId3" imgW="888614" imgH="203112" progId="Equation.3">
                  <p:embed/>
                  <p:pic>
                    <p:nvPicPr>
                      <p:cNvPr id="4" name="Object 3">
                        <a:extLst>
                          <a:ext uri="{FF2B5EF4-FFF2-40B4-BE49-F238E27FC236}">
                            <a16:creationId xmlns:a16="http://schemas.microsoft.com/office/drawing/2014/main" id="{DF490372-76B7-4A1A-9FDF-BE6E31670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976" y="2089150"/>
                        <a:ext cx="1782531"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54731F58-4B11-4FF5-89B7-C528487D45B2}"/>
              </a:ext>
            </a:extLst>
          </p:cNvPr>
          <p:cNvGraphicFramePr>
            <a:graphicFrameLocks noChangeAspect="1"/>
          </p:cNvGraphicFramePr>
          <p:nvPr>
            <p:extLst>
              <p:ext uri="{D42A27DB-BD31-4B8C-83A1-F6EECF244321}">
                <p14:modId xmlns:p14="http://schemas.microsoft.com/office/powerpoint/2010/main" val="2388357564"/>
              </p:ext>
            </p:extLst>
          </p:nvPr>
        </p:nvGraphicFramePr>
        <p:xfrm>
          <a:off x="4598389" y="3840163"/>
          <a:ext cx="1974593" cy="381000"/>
        </p:xfrm>
        <a:graphic>
          <a:graphicData uri="http://schemas.openxmlformats.org/presentationml/2006/ole">
            <mc:AlternateContent xmlns:mc="http://schemas.openxmlformats.org/markup-compatibility/2006">
              <mc:Choice xmlns:v="urn:schemas-microsoft-com:vml" Requires="v">
                <p:oleObj name="Equation" r:id="rId5" imgW="1054100" imgH="203200" progId="Equation.3">
                  <p:embed/>
                </p:oleObj>
              </mc:Choice>
              <mc:Fallback>
                <p:oleObj name="Equation" r:id="rId5" imgW="1054100" imgH="203200" progId="Equation.3">
                  <p:embed/>
                  <p:pic>
                    <p:nvPicPr>
                      <p:cNvPr id="5" name="Object 4">
                        <a:extLst>
                          <a:ext uri="{FF2B5EF4-FFF2-40B4-BE49-F238E27FC236}">
                            <a16:creationId xmlns:a16="http://schemas.microsoft.com/office/drawing/2014/main" id="{54731F58-4B11-4FF5-89B7-C528487D4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389" y="3840163"/>
                        <a:ext cx="197459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DF8A7B59-65AA-4EB9-ABA7-6C208ED97A21}"/>
              </a:ext>
            </a:extLst>
          </p:cNvPr>
          <p:cNvSpPr txBox="1"/>
          <p:nvPr/>
        </p:nvSpPr>
        <p:spPr>
          <a:xfrm>
            <a:off x="1040431" y="4920365"/>
            <a:ext cx="10073797" cy="914400"/>
          </a:xfrm>
          <a:prstGeom prst="rect">
            <a:avLst/>
          </a:prstGeom>
        </p:spPr>
        <p:txBody>
          <a:bodyPr vert="horz" wrap="none" lIns="0" tIns="0" rIns="0" bIns="0" rtlCol="0" anchor="t">
            <a:noAutofit/>
          </a:bodyPr>
          <a:lstStyle/>
          <a:p>
            <a:pPr algn="l" defTabSz="914400"/>
            <a:r>
              <a:rPr lang="en-GB" sz="2400" dirty="0"/>
              <a:t>Sinusoidal signals pass through (any) linear time-invariant system with no change</a:t>
            </a:r>
          </a:p>
          <a:p>
            <a:pPr algn="l" defTabSz="914400"/>
            <a:r>
              <a:rPr lang="en-GB" sz="2400" dirty="0"/>
              <a:t>to their shape.</a:t>
            </a:r>
          </a:p>
        </p:txBody>
      </p:sp>
      <p:sp>
        <p:nvSpPr>
          <p:cNvPr id="7" name="TextBox 6">
            <a:extLst>
              <a:ext uri="{FF2B5EF4-FFF2-40B4-BE49-F238E27FC236}">
                <a16:creationId xmlns:a16="http://schemas.microsoft.com/office/drawing/2014/main" id="{4926E09E-F71B-4536-A662-D04D0B5F65E1}"/>
              </a:ext>
            </a:extLst>
          </p:cNvPr>
          <p:cNvSpPr txBox="1"/>
          <p:nvPr/>
        </p:nvSpPr>
        <p:spPr>
          <a:xfrm>
            <a:off x="1742223" y="1315700"/>
            <a:ext cx="3552987" cy="2999750"/>
          </a:xfrm>
          <a:prstGeom prst="rect">
            <a:avLst/>
          </a:prstGeom>
        </p:spPr>
        <p:txBody>
          <a:bodyPr vert="horz" wrap="none" lIns="0" tIns="0" rIns="0" bIns="0" rtlCol="0" anchor="t">
            <a:noAutofit/>
          </a:bodyPr>
          <a:lstStyle/>
          <a:p>
            <a:pPr algn="l" defTabSz="914400"/>
            <a:r>
              <a:rPr lang="en-GB" sz="2400" dirty="0"/>
              <a:t>For continuous-time systems</a:t>
            </a:r>
          </a:p>
          <a:p>
            <a:pPr algn="l" defTabSz="914400">
              <a:lnSpc>
                <a:spcPct val="150000"/>
              </a:lnSpc>
            </a:pPr>
            <a:endParaRPr lang="en-GB" sz="2400" dirty="0"/>
          </a:p>
          <a:p>
            <a:pPr algn="l" defTabSz="914400"/>
            <a:endParaRPr lang="en-GB" sz="2400" dirty="0"/>
          </a:p>
          <a:p>
            <a:pPr algn="l" defTabSz="914400"/>
            <a:endParaRPr lang="en-GB" sz="2400" dirty="0"/>
          </a:p>
          <a:p>
            <a:pPr algn="l" defTabSz="914400"/>
            <a:r>
              <a:rPr lang="en-GB" sz="2400" dirty="0"/>
              <a:t>For discrete-time systems</a:t>
            </a:r>
          </a:p>
        </p:txBody>
      </p:sp>
    </p:spTree>
    <p:extLst>
      <p:ext uri="{BB962C8B-B14F-4D97-AF65-F5344CB8AC3E}">
        <p14:creationId xmlns:p14="http://schemas.microsoft.com/office/powerpoint/2010/main" val="337240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Complex Exponential Function</a:t>
            </a:r>
            <a:endParaRPr lang="en-US" dirty="0"/>
          </a:p>
        </p:txBody>
      </p:sp>
      <p:graphicFrame>
        <p:nvGraphicFramePr>
          <p:cNvPr id="4" name="Object 3">
            <a:extLst>
              <a:ext uri="{FF2B5EF4-FFF2-40B4-BE49-F238E27FC236}">
                <a16:creationId xmlns:a16="http://schemas.microsoft.com/office/drawing/2014/main" id="{A075EDA0-675A-48A7-9350-9C1D2324D916}"/>
              </a:ext>
            </a:extLst>
          </p:cNvPr>
          <p:cNvGraphicFramePr>
            <a:graphicFrameLocks noChangeAspect="1"/>
          </p:cNvGraphicFramePr>
          <p:nvPr>
            <p:extLst>
              <p:ext uri="{D42A27DB-BD31-4B8C-83A1-F6EECF244321}">
                <p14:modId xmlns:p14="http://schemas.microsoft.com/office/powerpoint/2010/main" val="2218294352"/>
              </p:ext>
            </p:extLst>
          </p:nvPr>
        </p:nvGraphicFramePr>
        <p:xfrm>
          <a:off x="3869821" y="2101829"/>
          <a:ext cx="1653960" cy="496425"/>
        </p:xfrm>
        <a:graphic>
          <a:graphicData uri="http://schemas.openxmlformats.org/presentationml/2006/ole">
            <mc:AlternateContent xmlns:mc="http://schemas.openxmlformats.org/markup-compatibility/2006">
              <mc:Choice xmlns:v="urn:schemas-microsoft-com:vml" Requires="v">
                <p:oleObj name="Equation" r:id="rId3" imgW="761669" imgH="228501" progId="Equation.3">
                  <p:embed/>
                </p:oleObj>
              </mc:Choice>
              <mc:Fallback>
                <p:oleObj name="Equation" r:id="rId3" imgW="761669" imgH="228501" progId="Equation.3">
                  <p:embed/>
                  <p:pic>
                    <p:nvPicPr>
                      <p:cNvPr id="4" name="Object 3">
                        <a:extLst>
                          <a:ext uri="{FF2B5EF4-FFF2-40B4-BE49-F238E27FC236}">
                            <a16:creationId xmlns:a16="http://schemas.microsoft.com/office/drawing/2014/main" id="{A075EDA0-675A-48A7-9350-9C1D2324D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821" y="2101829"/>
                        <a:ext cx="1653960" cy="49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6273F79D-BB69-4DF2-91B8-0B2CC0115185}"/>
              </a:ext>
            </a:extLst>
          </p:cNvPr>
          <p:cNvGraphicFramePr>
            <a:graphicFrameLocks noChangeAspect="1"/>
          </p:cNvGraphicFramePr>
          <p:nvPr>
            <p:extLst>
              <p:ext uri="{D42A27DB-BD31-4B8C-83A1-F6EECF244321}">
                <p14:modId xmlns:p14="http://schemas.microsoft.com/office/powerpoint/2010/main" val="1826668553"/>
              </p:ext>
            </p:extLst>
          </p:nvPr>
        </p:nvGraphicFramePr>
        <p:xfrm>
          <a:off x="3873830" y="3691970"/>
          <a:ext cx="1770799" cy="468802"/>
        </p:xfrm>
        <a:graphic>
          <a:graphicData uri="http://schemas.openxmlformats.org/presentationml/2006/ole">
            <mc:AlternateContent xmlns:mc="http://schemas.openxmlformats.org/markup-compatibility/2006">
              <mc:Choice xmlns:v="urn:schemas-microsoft-com:vml" Requires="v">
                <p:oleObj name="Equation" r:id="rId5" imgW="863225" imgH="228501" progId="Equation.3">
                  <p:embed/>
                </p:oleObj>
              </mc:Choice>
              <mc:Fallback>
                <p:oleObj name="Equation" r:id="rId5" imgW="863225" imgH="228501" progId="Equation.3">
                  <p:embed/>
                  <p:pic>
                    <p:nvPicPr>
                      <p:cNvPr id="5" name="Object 4">
                        <a:extLst>
                          <a:ext uri="{FF2B5EF4-FFF2-40B4-BE49-F238E27FC236}">
                            <a16:creationId xmlns:a16="http://schemas.microsoft.com/office/drawing/2014/main" id="{6273F79D-BB69-4DF2-91B8-0B2CC01151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830" y="3691970"/>
                        <a:ext cx="1770799" cy="4688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74E996AF-10D3-45AF-9EF4-ECCAF2814B6F}"/>
              </a:ext>
            </a:extLst>
          </p:cNvPr>
          <p:cNvSpPr txBox="1"/>
          <p:nvPr/>
        </p:nvSpPr>
        <p:spPr>
          <a:xfrm>
            <a:off x="1066097" y="4466878"/>
            <a:ext cx="10171939" cy="1962497"/>
          </a:xfrm>
          <a:prstGeom prst="rect">
            <a:avLst/>
          </a:prstGeom>
        </p:spPr>
        <p:txBody>
          <a:bodyPr vert="horz" wrap="none" lIns="0" tIns="0" rIns="0" bIns="0" rtlCol="0" anchor="t">
            <a:noAutofit/>
          </a:bodyPr>
          <a:lstStyle/>
          <a:p>
            <a:pPr defTabSz="914400">
              <a:lnSpc>
                <a:spcPct val="150000"/>
              </a:lnSpc>
            </a:pPr>
            <a:r>
              <a:rPr lang="en-GB" sz="2200" dirty="0"/>
              <a:t>Rotating vector (phasor) in a complex plane</a:t>
            </a:r>
          </a:p>
          <a:p>
            <a:pPr algn="l" defTabSz="914400">
              <a:lnSpc>
                <a:spcPct val="150000"/>
              </a:lnSpc>
            </a:pPr>
            <a:r>
              <a:rPr lang="en-GB" sz="2200" dirty="0"/>
              <a:t>Closely related to sinusoidal signals.</a:t>
            </a:r>
          </a:p>
          <a:p>
            <a:pPr algn="l" defTabSz="914400">
              <a:lnSpc>
                <a:spcPct val="150000"/>
              </a:lnSpc>
            </a:pPr>
            <a:r>
              <a:rPr lang="en-GB" sz="2200" dirty="0"/>
              <a:t>Projections onto real and imaginary axes of complex plane are cosine and sine, respectively.</a:t>
            </a:r>
          </a:p>
        </p:txBody>
      </p:sp>
      <p:grpSp>
        <p:nvGrpSpPr>
          <p:cNvPr id="7" name="Group 6">
            <a:extLst>
              <a:ext uri="{FF2B5EF4-FFF2-40B4-BE49-F238E27FC236}">
                <a16:creationId xmlns:a16="http://schemas.microsoft.com/office/drawing/2014/main" id="{92AF5020-120B-425F-80B7-172E6B255491}"/>
              </a:ext>
            </a:extLst>
          </p:cNvPr>
          <p:cNvGrpSpPr/>
          <p:nvPr/>
        </p:nvGrpSpPr>
        <p:grpSpPr>
          <a:xfrm>
            <a:off x="6856132" y="1272022"/>
            <a:ext cx="4574856" cy="2748801"/>
            <a:chOff x="1171320" y="1946285"/>
            <a:chExt cx="4575452" cy="2748801"/>
          </a:xfrm>
        </p:grpSpPr>
        <p:grpSp>
          <p:nvGrpSpPr>
            <p:cNvPr id="8" name="Group 22">
              <a:extLst>
                <a:ext uri="{FF2B5EF4-FFF2-40B4-BE49-F238E27FC236}">
                  <a16:creationId xmlns:a16="http://schemas.microsoft.com/office/drawing/2014/main" id="{1C71B8FD-BEDA-4FEF-AF77-51D61F0D894A}"/>
                </a:ext>
              </a:extLst>
            </p:cNvPr>
            <p:cNvGrpSpPr/>
            <p:nvPr/>
          </p:nvGrpSpPr>
          <p:grpSpPr>
            <a:xfrm>
              <a:off x="1534414" y="1946285"/>
              <a:ext cx="4212358" cy="2748801"/>
              <a:chOff x="3990472" y="2039099"/>
              <a:chExt cx="4212358" cy="2748801"/>
            </a:xfrm>
          </p:grpSpPr>
          <p:cxnSp>
            <p:nvCxnSpPr>
              <p:cNvPr id="23" name="Straight Connector 22">
                <a:extLst>
                  <a:ext uri="{FF2B5EF4-FFF2-40B4-BE49-F238E27FC236}">
                    <a16:creationId xmlns:a16="http://schemas.microsoft.com/office/drawing/2014/main" id="{224EAE55-E1C1-45D1-9E4E-CE7124AAC1CE}"/>
                  </a:ext>
                </a:extLst>
              </p:cNvPr>
              <p:cNvCxnSpPr/>
              <p:nvPr/>
            </p:nvCxnSpPr>
            <p:spPr>
              <a:xfrm>
                <a:off x="5738414" y="2120663"/>
                <a:ext cx="0" cy="2667237"/>
              </a:xfrm>
              <a:prstGeom prst="line">
                <a:avLst/>
              </a:prstGeom>
              <a:ln w="381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EB5FD242-42FF-47BD-8E65-11C2DA924EFA}"/>
                  </a:ext>
                </a:extLst>
              </p:cNvPr>
              <p:cNvSpPr txBox="1"/>
              <p:nvPr/>
            </p:nvSpPr>
            <p:spPr>
              <a:xfrm>
                <a:off x="5316000" y="2039099"/>
                <a:ext cx="632898" cy="458444"/>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Im</a:t>
                </a:r>
                <a:endParaRPr lang="en-US" sz="2800" i="1" dirty="0">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5FF9922D-394F-48B4-9C29-C369DFF806B0}"/>
                  </a:ext>
                </a:extLst>
              </p:cNvPr>
              <p:cNvCxnSpPr/>
              <p:nvPr/>
            </p:nvCxnSpPr>
            <p:spPr>
              <a:xfrm flipH="1">
                <a:off x="3990472" y="3466862"/>
                <a:ext cx="3641002" cy="0"/>
              </a:xfrm>
              <a:prstGeom prst="line">
                <a:avLst/>
              </a:prstGeom>
              <a:ln w="381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E9DA281-86ED-43A9-AE04-98D48C49A20C}"/>
                  </a:ext>
                </a:extLst>
              </p:cNvPr>
              <p:cNvSpPr txBox="1"/>
              <p:nvPr/>
            </p:nvSpPr>
            <p:spPr>
              <a:xfrm>
                <a:off x="7569932" y="3452910"/>
                <a:ext cx="632898" cy="458444"/>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Re</a:t>
                </a:r>
                <a:endParaRPr lang="en-US" sz="2800" i="1" dirty="0">
                  <a:latin typeface="Times New Roman" panose="02020603050405020304" pitchFamily="18" charset="0"/>
                  <a:cs typeface="Times New Roman" panose="02020603050405020304" pitchFamily="18" charset="0"/>
                </a:endParaRPr>
              </a:p>
            </p:txBody>
          </p:sp>
        </p:grpSp>
        <p:cxnSp>
          <p:nvCxnSpPr>
            <p:cNvPr id="9" name="Straight Connector 8">
              <a:extLst>
                <a:ext uri="{FF2B5EF4-FFF2-40B4-BE49-F238E27FC236}">
                  <a16:creationId xmlns:a16="http://schemas.microsoft.com/office/drawing/2014/main" id="{7E04A7B9-9C3D-44C8-9FC3-2AAE63AF9F11}"/>
                </a:ext>
              </a:extLst>
            </p:cNvPr>
            <p:cNvCxnSpPr/>
            <p:nvPr/>
          </p:nvCxnSpPr>
          <p:spPr>
            <a:xfrm flipH="1">
              <a:off x="3282356" y="2647950"/>
              <a:ext cx="803869"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92A6DBC-0213-4889-AEE1-47B91B68FF5C}"/>
                </a:ext>
              </a:extLst>
            </p:cNvPr>
            <p:cNvCxnSpPr/>
            <p:nvPr/>
          </p:nvCxnSpPr>
          <p:spPr>
            <a:xfrm flipV="1">
              <a:off x="4074148" y="2657475"/>
              <a:ext cx="1" cy="703992"/>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4436A04-76D0-4F34-9DDE-D8289EBCCBEB}"/>
                </a:ext>
              </a:extLst>
            </p:cNvPr>
            <p:cNvCxnSpPr/>
            <p:nvPr/>
          </p:nvCxnSpPr>
          <p:spPr>
            <a:xfrm flipV="1">
              <a:off x="3282356" y="2628900"/>
              <a:ext cx="803869" cy="7451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ECBEA1C-BA48-44A1-8B9F-778F8E62DF04}"/>
                </a:ext>
              </a:extLst>
            </p:cNvPr>
            <p:cNvSpPr txBox="1"/>
            <p:nvPr/>
          </p:nvSpPr>
          <p:spPr>
            <a:xfrm rot="18755713">
              <a:off x="4540108" y="3832099"/>
              <a:ext cx="251398" cy="254513"/>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A</a:t>
              </a:r>
              <a:endParaRPr lang="en-US" sz="2000" i="1" dirty="0">
                <a:latin typeface="Times New Roman" panose="02020603050405020304" pitchFamily="18" charset="0"/>
                <a:cs typeface="Times New Roman" panose="02020603050405020304" pitchFamily="18" charset="0"/>
              </a:endParaRPr>
            </a:p>
          </p:txBody>
        </p:sp>
        <p:grpSp>
          <p:nvGrpSpPr>
            <p:cNvPr id="13" name="Group 9">
              <a:extLst>
                <a:ext uri="{FF2B5EF4-FFF2-40B4-BE49-F238E27FC236}">
                  <a16:creationId xmlns:a16="http://schemas.microsoft.com/office/drawing/2014/main" id="{75093C50-720D-45F1-AB27-6F17C02A49F5}"/>
                </a:ext>
              </a:extLst>
            </p:cNvPr>
            <p:cNvGrpSpPr/>
            <p:nvPr/>
          </p:nvGrpSpPr>
          <p:grpSpPr>
            <a:xfrm rot="8178238">
              <a:off x="3650542" y="2884375"/>
              <a:ext cx="1067730" cy="1306947"/>
              <a:chOff x="9320817" y="3968252"/>
              <a:chExt cx="515970" cy="431483"/>
            </a:xfrm>
          </p:grpSpPr>
          <p:cxnSp>
            <p:nvCxnSpPr>
              <p:cNvPr id="20" name="Straight Connector 19">
                <a:extLst>
                  <a:ext uri="{FF2B5EF4-FFF2-40B4-BE49-F238E27FC236}">
                    <a16:creationId xmlns:a16="http://schemas.microsoft.com/office/drawing/2014/main" id="{B5ADAA60-FF30-405D-984B-59D418A19ECB}"/>
                  </a:ext>
                </a:extLst>
              </p:cNvPr>
              <p:cNvCxnSpPr/>
              <p:nvPr/>
            </p:nvCxnSpPr>
            <p:spPr>
              <a:xfrm flipH="1" flipV="1">
                <a:off x="9325032" y="3968252"/>
                <a:ext cx="1" cy="427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AA6D230-F80E-4109-A24D-A713E77556DD}"/>
                  </a:ext>
                </a:extLst>
              </p:cNvPr>
              <p:cNvCxnSpPr/>
              <p:nvPr/>
            </p:nvCxnSpPr>
            <p:spPr>
              <a:xfrm flipH="1" flipV="1">
                <a:off x="9836786" y="3972322"/>
                <a:ext cx="1" cy="427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49FD32F-4CE9-4772-8456-B41447A5D0D9}"/>
                  </a:ext>
                </a:extLst>
              </p:cNvPr>
              <p:cNvCxnSpPr/>
              <p:nvPr/>
            </p:nvCxnSpPr>
            <p:spPr>
              <a:xfrm>
                <a:off x="9320817" y="4013557"/>
                <a:ext cx="511753" cy="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Arc 13">
              <a:extLst>
                <a:ext uri="{FF2B5EF4-FFF2-40B4-BE49-F238E27FC236}">
                  <a16:creationId xmlns:a16="http://schemas.microsoft.com/office/drawing/2014/main" id="{A62DFBDF-E6AA-4D0A-A7B3-00C95F9DADA5}"/>
                </a:ext>
              </a:extLst>
            </p:cNvPr>
            <p:cNvSpPr/>
            <p:nvPr/>
          </p:nvSpPr>
          <p:spPr>
            <a:xfrm>
              <a:off x="3206156" y="3049986"/>
              <a:ext cx="504175" cy="563069"/>
            </a:xfrm>
            <a:prstGeom prst="arc">
              <a:avLst>
                <a:gd name="adj1" fmla="val 18431124"/>
                <a:gd name="adj2" fmla="val 0"/>
              </a:avLst>
            </a:prstGeom>
            <a:ln w="19050">
              <a:solidFill>
                <a:schemeClr val="tx1"/>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FD6BB001-9585-44EA-A6FD-3CC381FEC7D9}"/>
                </a:ext>
              </a:extLst>
            </p:cNvPr>
            <p:cNvSpPr txBox="1"/>
            <p:nvPr/>
          </p:nvSpPr>
          <p:spPr>
            <a:xfrm>
              <a:off x="3738906" y="2956696"/>
              <a:ext cx="632898" cy="458444"/>
            </a:xfrm>
            <a:prstGeom prst="rect">
              <a:avLst/>
            </a:prstGeom>
          </p:spPr>
          <p:txBody>
            <a:bodyPr vert="horz" wrap="none" lIns="0" tIns="0" rIns="0" bIns="0" rtlCol="0" anchor="t">
              <a:noAutofit/>
            </a:bodyPr>
            <a:lstStyle/>
            <a:p>
              <a:pPr defTabSz="914400"/>
              <a:r>
                <a:rPr lang="el-GR" i="1">
                  <a:latin typeface="Times New Roman" panose="02020603050405020304" pitchFamily="18" charset="0"/>
                  <a:cs typeface="Times New Roman" panose="02020603050405020304" pitchFamily="18" charset="0"/>
                </a:rPr>
                <a:t>ω</a:t>
              </a:r>
              <a:r>
                <a:rPr lang="en-GB" i="1" dirty="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9A909D8-37A5-43E6-86E8-7143D864F24A}"/>
                </a:ext>
              </a:extLst>
            </p:cNvPr>
            <p:cNvSpPr txBox="1"/>
            <p:nvPr/>
          </p:nvSpPr>
          <p:spPr>
            <a:xfrm>
              <a:off x="2457768" y="2466800"/>
              <a:ext cx="632898" cy="458444"/>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sin(</a:t>
              </a:r>
              <a:r>
                <a:rPr lang="el-GR" i="1" dirty="0">
                  <a:latin typeface="Times New Roman" panose="02020603050405020304" pitchFamily="18" charset="0"/>
                  <a:cs typeface="Times New Roman" panose="02020603050405020304" pitchFamily="18" charset="0"/>
                </a:rPr>
                <a:t>ω</a:t>
              </a:r>
              <a:r>
                <a:rPr lang="en-GB" i="1"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6384099-C0AC-4FE4-8AF8-B231DE141724}"/>
                </a:ext>
              </a:extLst>
            </p:cNvPr>
            <p:cNvSpPr txBox="1"/>
            <p:nvPr/>
          </p:nvSpPr>
          <p:spPr>
            <a:xfrm>
              <a:off x="3804717" y="3393358"/>
              <a:ext cx="632898" cy="396859"/>
            </a:xfrm>
            <a:prstGeom prst="rect">
              <a:avLst/>
            </a:prstGeom>
          </p:spPr>
          <p:txBody>
            <a:bodyPr vert="horz" wrap="none" lIns="0" tIns="0" rIns="0" bIns="0" rtlCol="0" anchor="t">
              <a:noAutofit/>
            </a:bodyPr>
            <a:lstStyle/>
            <a:p>
              <a:pPr defTabSz="914400"/>
              <a:r>
                <a:rPr lang="en-GB" i="1" dirty="0">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cos(</a:t>
              </a:r>
              <a:r>
                <a:rPr lang="el-GR" i="1" dirty="0">
                  <a:latin typeface="Times New Roman" panose="02020603050405020304" pitchFamily="18" charset="0"/>
                  <a:cs typeface="Times New Roman" panose="02020603050405020304" pitchFamily="18" charset="0"/>
                </a:rPr>
                <a:t>ω</a:t>
              </a:r>
              <a:r>
                <a:rPr lang="en-GB" i="1"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D367ACE-BAF5-446E-9B8D-55B6BBF1142A}"/>
                </a:ext>
              </a:extLst>
            </p:cNvPr>
            <p:cNvSpPr txBox="1"/>
            <p:nvPr/>
          </p:nvSpPr>
          <p:spPr>
            <a:xfrm>
              <a:off x="1171320" y="2862059"/>
              <a:ext cx="1564224" cy="458444"/>
            </a:xfrm>
            <a:prstGeom prst="rect">
              <a:avLst/>
            </a:prstGeom>
          </p:spPr>
          <p:txBody>
            <a:bodyPr vert="horz" wrap="none" lIns="0" tIns="0" rIns="0" bIns="0" rtlCol="0" anchor="t">
              <a:noAutofit/>
            </a:bodyPr>
            <a:lstStyle/>
            <a:p>
              <a:pPr algn="l" defTabSz="914400"/>
              <a:r>
                <a:rPr lang="en-GB" dirty="0">
                  <a:latin typeface="Times New Roman" panose="02020603050405020304" pitchFamily="18" charset="0"/>
                  <a:cs typeface="Times New Roman" panose="02020603050405020304" pitchFamily="18" charset="0"/>
                </a:rPr>
                <a:t>Rotating vector</a:t>
              </a:r>
              <a:endParaRPr lang="en-US" sz="2400" dirty="0">
                <a:latin typeface="Times New Roman" panose="02020603050405020304" pitchFamily="18" charset="0"/>
                <a:cs typeface="Times New Roman" panose="02020603050405020304" pitchFamily="18" charset="0"/>
              </a:endParaRPr>
            </a:p>
          </p:txBody>
        </p:sp>
        <p:cxnSp>
          <p:nvCxnSpPr>
            <p:cNvPr id="19" name="Curved Connector 51">
              <a:extLst>
                <a:ext uri="{FF2B5EF4-FFF2-40B4-BE49-F238E27FC236}">
                  <a16:creationId xmlns:a16="http://schemas.microsoft.com/office/drawing/2014/main" id="{15E6F420-5827-4545-85E6-8738D5E3BFAD}"/>
                </a:ext>
              </a:extLst>
            </p:cNvPr>
            <p:cNvCxnSpPr/>
            <p:nvPr/>
          </p:nvCxnSpPr>
          <p:spPr>
            <a:xfrm flipV="1">
              <a:off x="2564759" y="2888070"/>
              <a:ext cx="1148106" cy="136396"/>
            </a:xfrm>
            <a:prstGeom prst="curved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7" name="TextBox 26">
            <a:extLst>
              <a:ext uri="{FF2B5EF4-FFF2-40B4-BE49-F238E27FC236}">
                <a16:creationId xmlns:a16="http://schemas.microsoft.com/office/drawing/2014/main" id="{941DAD43-E071-41EC-AB3E-FB660A007632}"/>
              </a:ext>
            </a:extLst>
          </p:cNvPr>
          <p:cNvSpPr txBox="1"/>
          <p:nvPr/>
        </p:nvSpPr>
        <p:spPr>
          <a:xfrm>
            <a:off x="1742223" y="1315700"/>
            <a:ext cx="3552987" cy="2999750"/>
          </a:xfrm>
          <a:prstGeom prst="rect">
            <a:avLst/>
          </a:prstGeom>
        </p:spPr>
        <p:txBody>
          <a:bodyPr vert="horz" wrap="none" lIns="0" tIns="0" rIns="0" bIns="0" rtlCol="0" anchor="t">
            <a:noAutofit/>
          </a:bodyPr>
          <a:lstStyle/>
          <a:p>
            <a:pPr algn="l" defTabSz="914400"/>
            <a:r>
              <a:rPr lang="en-GB" sz="2400" dirty="0"/>
              <a:t>For continuous-time systems</a:t>
            </a:r>
          </a:p>
          <a:p>
            <a:pPr algn="l" defTabSz="914400">
              <a:lnSpc>
                <a:spcPct val="150000"/>
              </a:lnSpc>
            </a:pPr>
            <a:endParaRPr lang="en-GB" sz="2400" dirty="0"/>
          </a:p>
          <a:p>
            <a:pPr algn="l" defTabSz="914400"/>
            <a:endParaRPr lang="en-GB" sz="2400" dirty="0"/>
          </a:p>
          <a:p>
            <a:pPr algn="l" defTabSz="914400"/>
            <a:endParaRPr lang="en-GB" sz="2400" dirty="0"/>
          </a:p>
          <a:p>
            <a:pPr algn="l" defTabSz="914400"/>
            <a:r>
              <a:rPr lang="en-GB" sz="2400" dirty="0"/>
              <a:t>For discrete-time systems</a:t>
            </a:r>
          </a:p>
        </p:txBody>
      </p:sp>
    </p:spTree>
    <p:extLst>
      <p:ext uri="{BB962C8B-B14F-4D97-AF65-F5344CB8AC3E}">
        <p14:creationId xmlns:p14="http://schemas.microsoft.com/office/powerpoint/2010/main" val="127542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Euler’s Formula</a:t>
            </a:r>
            <a:endParaRPr lang="en-US" dirty="0"/>
          </a:p>
        </p:txBody>
      </p:sp>
      <p:graphicFrame>
        <p:nvGraphicFramePr>
          <p:cNvPr id="4" name="Object 3">
            <a:extLst>
              <a:ext uri="{FF2B5EF4-FFF2-40B4-BE49-F238E27FC236}">
                <a16:creationId xmlns:a16="http://schemas.microsoft.com/office/drawing/2014/main" id="{7A211261-E0B8-42B8-8F4B-A918326C3914}"/>
              </a:ext>
            </a:extLst>
          </p:cNvPr>
          <p:cNvGraphicFramePr>
            <a:graphicFrameLocks noChangeAspect="1"/>
          </p:cNvGraphicFramePr>
          <p:nvPr>
            <p:extLst>
              <p:ext uri="{D42A27DB-BD31-4B8C-83A1-F6EECF244321}">
                <p14:modId xmlns:p14="http://schemas.microsoft.com/office/powerpoint/2010/main" val="2929482135"/>
              </p:ext>
            </p:extLst>
          </p:nvPr>
        </p:nvGraphicFramePr>
        <p:xfrm>
          <a:off x="3993630" y="3203575"/>
          <a:ext cx="4161883" cy="1079500"/>
        </p:xfrm>
        <a:graphic>
          <a:graphicData uri="http://schemas.openxmlformats.org/presentationml/2006/ole">
            <mc:AlternateContent xmlns:mc="http://schemas.openxmlformats.org/markup-compatibility/2006">
              <mc:Choice xmlns:v="urn:schemas-microsoft-com:vml" Requires="v">
                <p:oleObj name="Equation" r:id="rId3" imgW="1612800" imgH="419040" progId="Equation.3">
                  <p:embed/>
                </p:oleObj>
              </mc:Choice>
              <mc:Fallback>
                <p:oleObj name="Equation" r:id="rId3" imgW="1612800" imgH="419040" progId="Equation.3">
                  <p:embed/>
                  <p:pic>
                    <p:nvPicPr>
                      <p:cNvPr id="4" name="Object 3">
                        <a:extLst>
                          <a:ext uri="{FF2B5EF4-FFF2-40B4-BE49-F238E27FC236}">
                            <a16:creationId xmlns:a16="http://schemas.microsoft.com/office/drawing/2014/main" id="{7A211261-E0B8-42B8-8F4B-A918326C3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30" y="3203575"/>
                        <a:ext cx="4161883"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10178710-D66B-4ACA-9EDD-24407B892CA8}"/>
              </a:ext>
            </a:extLst>
          </p:cNvPr>
          <p:cNvGraphicFramePr>
            <a:graphicFrameLocks noChangeAspect="1"/>
          </p:cNvGraphicFramePr>
          <p:nvPr>
            <p:extLst>
              <p:ext uri="{D42A27DB-BD31-4B8C-83A1-F6EECF244321}">
                <p14:modId xmlns:p14="http://schemas.microsoft.com/office/powerpoint/2010/main" val="1534255087"/>
              </p:ext>
            </p:extLst>
          </p:nvPr>
        </p:nvGraphicFramePr>
        <p:xfrm>
          <a:off x="4047598" y="4714876"/>
          <a:ext cx="4128550" cy="588963"/>
        </p:xfrm>
        <a:graphic>
          <a:graphicData uri="http://schemas.openxmlformats.org/presentationml/2006/ole">
            <mc:AlternateContent xmlns:mc="http://schemas.openxmlformats.org/markup-compatibility/2006">
              <mc:Choice xmlns:v="urn:schemas-microsoft-com:vml" Requires="v">
                <p:oleObj name="Equation" r:id="rId5" imgW="1600200" imgH="228600" progId="Equation.3">
                  <p:embed/>
                </p:oleObj>
              </mc:Choice>
              <mc:Fallback>
                <p:oleObj name="Equation" r:id="rId5" imgW="1600200" imgH="228600" progId="Equation.3">
                  <p:embed/>
                  <p:pic>
                    <p:nvPicPr>
                      <p:cNvPr id="5" name="Object 4">
                        <a:extLst>
                          <a:ext uri="{FF2B5EF4-FFF2-40B4-BE49-F238E27FC236}">
                            <a16:creationId xmlns:a16="http://schemas.microsoft.com/office/drawing/2014/main" id="{10178710-D66B-4ACA-9EDD-24407B892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7598" y="4714876"/>
                        <a:ext cx="412855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6968857B-C2DD-4037-B0C8-C127200983C3}"/>
              </a:ext>
            </a:extLst>
          </p:cNvPr>
          <p:cNvGraphicFramePr>
            <a:graphicFrameLocks noChangeAspect="1"/>
          </p:cNvGraphicFramePr>
          <p:nvPr>
            <p:extLst>
              <p:ext uri="{D42A27DB-BD31-4B8C-83A1-F6EECF244321}">
                <p14:modId xmlns:p14="http://schemas.microsoft.com/office/powerpoint/2010/main" val="1947852362"/>
              </p:ext>
            </p:extLst>
          </p:nvPr>
        </p:nvGraphicFramePr>
        <p:xfrm>
          <a:off x="4068233" y="1857376"/>
          <a:ext cx="4031726" cy="1636713"/>
        </p:xfrm>
        <a:graphic>
          <a:graphicData uri="http://schemas.openxmlformats.org/presentationml/2006/ole">
            <mc:AlternateContent xmlns:mc="http://schemas.openxmlformats.org/markup-compatibility/2006">
              <mc:Choice xmlns:v="urn:schemas-microsoft-com:vml" Requires="v">
                <p:oleObj name="Equation" r:id="rId7" imgW="1562040" imgH="634680" progId="Equation.3">
                  <p:embed/>
                </p:oleObj>
              </mc:Choice>
              <mc:Fallback>
                <p:oleObj name="Equation" r:id="rId7" imgW="1562040" imgH="634680" progId="Equation.3">
                  <p:embed/>
                  <p:pic>
                    <p:nvPicPr>
                      <p:cNvPr id="6" name="Object 5">
                        <a:extLst>
                          <a:ext uri="{FF2B5EF4-FFF2-40B4-BE49-F238E27FC236}">
                            <a16:creationId xmlns:a16="http://schemas.microsoft.com/office/drawing/2014/main" id="{6968857B-C2DD-4037-B0C8-C12720098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8233" y="1857376"/>
                        <a:ext cx="4031726"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572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 and Reconstruction</a:t>
            </a:r>
            <a:endParaRPr lang="en-US" dirty="0"/>
          </a:p>
        </p:txBody>
      </p:sp>
      <p:sp>
        <p:nvSpPr>
          <p:cNvPr id="4" name="TextBox 3">
            <a:extLst>
              <a:ext uri="{FF2B5EF4-FFF2-40B4-BE49-F238E27FC236}">
                <a16:creationId xmlns:a16="http://schemas.microsoft.com/office/drawing/2014/main" id="{AFA35495-FDEC-4C7C-9887-5460CE4F2F4F}"/>
              </a:ext>
            </a:extLst>
          </p:cNvPr>
          <p:cNvSpPr txBox="1"/>
          <p:nvPr/>
        </p:nvSpPr>
        <p:spPr>
          <a:xfrm>
            <a:off x="1170859" y="3781078"/>
            <a:ext cx="914281" cy="914400"/>
          </a:xfrm>
          <a:prstGeom prst="rect">
            <a:avLst/>
          </a:prstGeom>
        </p:spPr>
        <p:txBody>
          <a:bodyPr vert="horz" wrap="none" lIns="0" tIns="0" rIns="0" bIns="0" rtlCol="0" anchor="t">
            <a:noAutofit/>
          </a:bodyPr>
          <a:lstStyle/>
          <a:p>
            <a:endParaRPr lang="en-GB" sz="2800" dirty="0">
              <a:solidFill>
                <a:schemeClr val="accent1"/>
              </a:solidFill>
            </a:endParaRPr>
          </a:p>
        </p:txBody>
      </p:sp>
      <p:sp>
        <p:nvSpPr>
          <p:cNvPr id="5" name="Rectangle 4">
            <a:extLst>
              <a:ext uri="{FF2B5EF4-FFF2-40B4-BE49-F238E27FC236}">
                <a16:creationId xmlns:a16="http://schemas.microsoft.com/office/drawing/2014/main" id="{FC0795B2-1132-470F-A0B8-BBF433E7FB2F}"/>
              </a:ext>
            </a:extLst>
          </p:cNvPr>
          <p:cNvSpPr/>
          <p:nvPr/>
        </p:nvSpPr>
        <p:spPr>
          <a:xfrm>
            <a:off x="1199430" y="2613283"/>
            <a:ext cx="9848133" cy="1384995"/>
          </a:xfrm>
          <a:prstGeom prst="rect">
            <a:avLst/>
          </a:prstGeom>
        </p:spPr>
        <p:txBody>
          <a:bodyPr wrap="square">
            <a:spAutoFit/>
          </a:bodyPr>
          <a:lstStyle/>
          <a:p>
            <a:pPr lvl="0" algn="ctr">
              <a:lnSpc>
                <a:spcPct val="150000"/>
              </a:lnSpc>
            </a:pPr>
            <a:r>
              <a:rPr lang="en-GB" sz="2800" dirty="0">
                <a:solidFill>
                  <a:srgbClr val="128CAB"/>
                </a:solidFill>
              </a:rPr>
              <a:t>Can we recreate from discrete-time samples the continuous-time signal from which they were taken?</a:t>
            </a:r>
          </a:p>
        </p:txBody>
      </p:sp>
    </p:spTree>
    <p:extLst>
      <p:ext uri="{BB962C8B-B14F-4D97-AF65-F5344CB8AC3E}">
        <p14:creationId xmlns:p14="http://schemas.microsoft.com/office/powerpoint/2010/main" val="101417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Digital to Analogue Conversion Using a Zero-Order Hold</a:t>
            </a:r>
            <a:endParaRPr lang="en-US" dirty="0"/>
          </a:p>
        </p:txBody>
      </p:sp>
      <p:grpSp>
        <p:nvGrpSpPr>
          <p:cNvPr id="4" name="Group 3">
            <a:extLst>
              <a:ext uri="{FF2B5EF4-FFF2-40B4-BE49-F238E27FC236}">
                <a16:creationId xmlns:a16="http://schemas.microsoft.com/office/drawing/2014/main" id="{E4B5C3B5-A309-4C00-928D-8AB08DDFF7D8}"/>
              </a:ext>
            </a:extLst>
          </p:cNvPr>
          <p:cNvGrpSpPr/>
          <p:nvPr/>
        </p:nvGrpSpPr>
        <p:grpSpPr>
          <a:xfrm>
            <a:off x="1653866" y="2058091"/>
            <a:ext cx="3075628" cy="1799362"/>
            <a:chOff x="2376489" y="2052637"/>
            <a:chExt cx="3076029" cy="1799362"/>
          </a:xfrm>
        </p:grpSpPr>
        <p:grpSp>
          <p:nvGrpSpPr>
            <p:cNvPr id="5" name="Group 15">
              <a:extLst>
                <a:ext uri="{FF2B5EF4-FFF2-40B4-BE49-F238E27FC236}">
                  <a16:creationId xmlns:a16="http://schemas.microsoft.com/office/drawing/2014/main" id="{AE9ED76C-4BC9-4E51-AAC0-F870CB548E87}"/>
                </a:ext>
              </a:extLst>
            </p:cNvPr>
            <p:cNvGrpSpPr/>
            <p:nvPr/>
          </p:nvGrpSpPr>
          <p:grpSpPr>
            <a:xfrm>
              <a:off x="2376489" y="2052637"/>
              <a:ext cx="2976563" cy="1799362"/>
              <a:chOff x="1253003" y="2576325"/>
              <a:chExt cx="1856297" cy="1122151"/>
            </a:xfrm>
          </p:grpSpPr>
          <p:cxnSp>
            <p:nvCxnSpPr>
              <p:cNvPr id="8" name="Straight Connector 7">
                <a:extLst>
                  <a:ext uri="{FF2B5EF4-FFF2-40B4-BE49-F238E27FC236}">
                    <a16:creationId xmlns:a16="http://schemas.microsoft.com/office/drawing/2014/main" id="{336ACB36-AE43-481E-A1F0-8DEEC55E8448}"/>
                  </a:ext>
                </a:extLst>
              </p:cNvPr>
              <p:cNvCxnSpPr/>
              <p:nvPr/>
            </p:nvCxnSpPr>
            <p:spPr>
              <a:xfrm flipH="1">
                <a:off x="1766601" y="2576325"/>
                <a:ext cx="2965" cy="867638"/>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89A2999-0DBE-4C21-8B10-1AF253FB3EDD}"/>
                  </a:ext>
                </a:extLst>
              </p:cNvPr>
              <p:cNvSpPr txBox="1"/>
              <p:nvPr/>
            </p:nvSpPr>
            <p:spPr>
              <a:xfrm>
                <a:off x="2440755" y="3443963"/>
                <a:ext cx="152400" cy="254513"/>
              </a:xfrm>
              <a:prstGeom prst="rect">
                <a:avLst/>
              </a:prstGeom>
            </p:spPr>
            <p:txBody>
              <a:bodyPr vert="horz" wrap="none" lIns="0" tIns="0" rIns="0" bIns="0" rtlCol="0" anchor="t">
                <a:noAutofit/>
              </a:bodyPr>
              <a:lstStyle/>
              <a:p>
                <a:pPr algn="l" defTabSz="914400"/>
                <a:r>
                  <a:rPr lang="en-GB" i="1" dirty="0">
                    <a:cs typeface="Times New Roman" panose="02020603050405020304" pitchFamily="18" charset="0"/>
                  </a:rPr>
                  <a:t>T</a:t>
                </a:r>
                <a:endParaRPr lang="en-US" i="1" dirty="0">
                  <a:cs typeface="Times New Roman" panose="02020603050405020304" pitchFamily="18" charset="0"/>
                </a:endParaRPr>
              </a:p>
            </p:txBody>
          </p:sp>
          <p:sp>
            <p:nvSpPr>
              <p:cNvPr id="10" name="TextBox 9">
                <a:extLst>
                  <a:ext uri="{FF2B5EF4-FFF2-40B4-BE49-F238E27FC236}">
                    <a16:creationId xmlns:a16="http://schemas.microsoft.com/office/drawing/2014/main" id="{10A1540B-B2ED-4500-BB71-ABEF6A321C81}"/>
                  </a:ext>
                </a:extLst>
              </p:cNvPr>
              <p:cNvSpPr txBox="1"/>
              <p:nvPr/>
            </p:nvSpPr>
            <p:spPr>
              <a:xfrm>
                <a:off x="1635948" y="2724882"/>
                <a:ext cx="251398" cy="254513"/>
              </a:xfrm>
              <a:prstGeom prst="rect">
                <a:avLst/>
              </a:prstGeom>
            </p:spPr>
            <p:txBody>
              <a:bodyPr vert="horz" wrap="none" lIns="0" tIns="0" rIns="0" bIns="0" rtlCol="0" anchor="t">
                <a:noAutofit/>
              </a:bodyPr>
              <a:lstStyle/>
              <a:p>
                <a:pPr algn="l" defTabSz="914400"/>
                <a:r>
                  <a:rPr lang="en-GB" dirty="0"/>
                  <a:t>1</a:t>
                </a:r>
                <a:endParaRPr lang="en-US" dirty="0"/>
              </a:p>
            </p:txBody>
          </p:sp>
          <p:cxnSp>
            <p:nvCxnSpPr>
              <p:cNvPr id="11" name="Straight Connector 10">
                <a:extLst>
                  <a:ext uri="{FF2B5EF4-FFF2-40B4-BE49-F238E27FC236}">
                    <a16:creationId xmlns:a16="http://schemas.microsoft.com/office/drawing/2014/main" id="{FC15D7F5-D65D-485F-A61E-AB95F36C1E89}"/>
                  </a:ext>
                </a:extLst>
              </p:cNvPr>
              <p:cNvCxnSpPr/>
              <p:nvPr/>
            </p:nvCxnSpPr>
            <p:spPr>
              <a:xfrm flipV="1">
                <a:off x="1766597" y="2787464"/>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D9016-FA26-4B9E-A949-E7B83EA095F1}"/>
                  </a:ext>
                </a:extLst>
              </p:cNvPr>
              <p:cNvCxnSpPr/>
              <p:nvPr/>
            </p:nvCxnSpPr>
            <p:spPr>
              <a:xfrm flipH="1">
                <a:off x="1766601" y="2798475"/>
                <a:ext cx="738473" cy="0"/>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A5A4DC0-C683-4E51-9A26-8B17BFB0D32F}"/>
                  </a:ext>
                </a:extLst>
              </p:cNvPr>
              <p:cNvCxnSpPr/>
              <p:nvPr/>
            </p:nvCxnSpPr>
            <p:spPr>
              <a:xfrm flipH="1">
                <a:off x="1253003" y="3420651"/>
                <a:ext cx="1856297" cy="0"/>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3E02B5D-11C6-42B5-9C4F-2B546621D5D4}"/>
                  </a:ext>
                </a:extLst>
              </p:cNvPr>
              <p:cNvCxnSpPr/>
              <p:nvPr/>
            </p:nvCxnSpPr>
            <p:spPr>
              <a:xfrm flipV="1">
                <a:off x="2495550" y="2800343"/>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AC9FA9-9076-45BD-B006-56A6968561EF}"/>
                  </a:ext>
                </a:extLst>
              </p:cNvPr>
              <p:cNvCxnSpPr/>
              <p:nvPr/>
            </p:nvCxnSpPr>
            <p:spPr>
              <a:xfrm flipH="1">
                <a:off x="2495550" y="3418703"/>
                <a:ext cx="36447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BABD11E-F55B-4BDF-BC49-E2B3853C8CE3}"/>
                  </a:ext>
                </a:extLst>
              </p:cNvPr>
              <p:cNvCxnSpPr/>
              <p:nvPr/>
            </p:nvCxnSpPr>
            <p:spPr>
              <a:xfrm flipH="1">
                <a:off x="1414008" y="3412762"/>
                <a:ext cx="364475"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A3444868-43BF-448A-B790-8A6C1E624138}"/>
                </a:ext>
              </a:extLst>
            </p:cNvPr>
            <p:cNvSpPr txBox="1"/>
            <p:nvPr/>
          </p:nvSpPr>
          <p:spPr>
            <a:xfrm>
              <a:off x="3138174" y="3423899"/>
              <a:ext cx="255479" cy="276559"/>
            </a:xfrm>
            <a:prstGeom prst="rect">
              <a:avLst/>
            </a:prstGeom>
          </p:spPr>
          <p:txBody>
            <a:bodyPr vert="horz" wrap="none" lIns="0" tIns="0" rIns="0" bIns="0" rtlCol="0" anchor="t">
              <a:noAutofit/>
            </a:bodyPr>
            <a:lstStyle/>
            <a:p>
              <a:pPr algn="l" defTabSz="914400"/>
              <a:r>
                <a:rPr lang="en-GB" dirty="0"/>
                <a:t>0</a:t>
              </a:r>
              <a:endParaRPr lang="en-US" dirty="0"/>
            </a:p>
          </p:txBody>
        </p:sp>
        <p:sp>
          <p:nvSpPr>
            <p:cNvPr id="7" name="TextBox 6">
              <a:extLst>
                <a:ext uri="{FF2B5EF4-FFF2-40B4-BE49-F238E27FC236}">
                  <a16:creationId xmlns:a16="http://schemas.microsoft.com/office/drawing/2014/main" id="{8ED67239-71D9-49F6-9B7F-70800EFE7804}"/>
                </a:ext>
              </a:extLst>
            </p:cNvPr>
            <p:cNvSpPr txBox="1"/>
            <p:nvPr/>
          </p:nvSpPr>
          <p:spPr>
            <a:xfrm>
              <a:off x="5208145" y="3419738"/>
              <a:ext cx="244373" cy="408110"/>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A93C92C4-E7AE-4C6F-877D-83514F97E395}"/>
              </a:ext>
            </a:extLst>
          </p:cNvPr>
          <p:cNvGrpSpPr/>
          <p:nvPr/>
        </p:nvGrpSpPr>
        <p:grpSpPr>
          <a:xfrm>
            <a:off x="1895460" y="3840824"/>
            <a:ext cx="8391485" cy="1924587"/>
            <a:chOff x="1714500" y="4003774"/>
            <a:chExt cx="8392578" cy="1924587"/>
          </a:xfrm>
        </p:grpSpPr>
        <p:grpSp>
          <p:nvGrpSpPr>
            <p:cNvPr id="18" name="Group 33">
              <a:extLst>
                <a:ext uri="{FF2B5EF4-FFF2-40B4-BE49-F238E27FC236}">
                  <a16:creationId xmlns:a16="http://schemas.microsoft.com/office/drawing/2014/main" id="{0BD184D2-5E84-45A7-AA93-F7FA3EC9272F}"/>
                </a:ext>
              </a:extLst>
            </p:cNvPr>
            <p:cNvGrpSpPr/>
            <p:nvPr/>
          </p:nvGrpSpPr>
          <p:grpSpPr>
            <a:xfrm>
              <a:off x="1714500" y="4632436"/>
              <a:ext cx="2603089" cy="1219121"/>
              <a:chOff x="6431280" y="2442773"/>
              <a:chExt cx="2603089" cy="1219121"/>
            </a:xfrm>
          </p:grpSpPr>
          <p:cxnSp>
            <p:nvCxnSpPr>
              <p:cNvPr id="55" name="Straight Connector 54">
                <a:extLst>
                  <a:ext uri="{FF2B5EF4-FFF2-40B4-BE49-F238E27FC236}">
                    <a16:creationId xmlns:a16="http://schemas.microsoft.com/office/drawing/2014/main" id="{BD13AFE0-5415-49A9-A7D6-4A35C65373E7}"/>
                  </a:ext>
                </a:extLst>
              </p:cNvPr>
              <p:cNvCxnSpPr/>
              <p:nvPr/>
            </p:nvCxnSpPr>
            <p:spPr>
              <a:xfrm>
                <a:off x="6431280" y="3052333"/>
                <a:ext cx="2522220" cy="0"/>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66CAF8A-380B-40D4-AA4F-0BA63CF031A1}"/>
                  </a:ext>
                </a:extLst>
              </p:cNvPr>
              <p:cNvSpPr txBox="1"/>
              <p:nvPr/>
            </p:nvSpPr>
            <p:spPr>
              <a:xfrm>
                <a:off x="8881969" y="3092984"/>
                <a:ext cx="152400"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sp>
            <p:nvSpPr>
              <p:cNvPr id="57" name="Freeform 56">
                <a:extLst>
                  <a:ext uri="{FF2B5EF4-FFF2-40B4-BE49-F238E27FC236}">
                    <a16:creationId xmlns:a16="http://schemas.microsoft.com/office/drawing/2014/main" id="{7FA7FD78-2447-4EA4-8FDE-16891C82E0C7}"/>
                  </a:ext>
                </a:extLst>
              </p:cNvPr>
              <p:cNvSpPr/>
              <p:nvPr/>
            </p:nvSpPr>
            <p:spPr>
              <a:xfrm>
                <a:off x="6486494" y="2442773"/>
                <a:ext cx="2547875" cy="121912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5"/>
                  <a:gd name="connsiteY0" fmla="*/ 414369 h 857290"/>
                  <a:gd name="connsiteX1" fmla="*/ 347663 w 2486025"/>
                  <a:gd name="connsiteY1" fmla="*/ 123857 h 857290"/>
                  <a:gd name="connsiteX2" fmla="*/ 681038 w 2486025"/>
                  <a:gd name="connsiteY2" fmla="*/ 32 h 857290"/>
                  <a:gd name="connsiteX3" fmla="*/ 1066800 w 2486025"/>
                  <a:gd name="connsiteY3" fmla="*/ 133382 h 857290"/>
                  <a:gd name="connsiteX4" fmla="*/ 1404938 w 2486025"/>
                  <a:gd name="connsiteY4" fmla="*/ 423894 h 857290"/>
                  <a:gd name="connsiteX5" fmla="*/ 1728788 w 2486025"/>
                  <a:gd name="connsiteY5" fmla="*/ 728694 h 857290"/>
                  <a:gd name="connsiteX6" fmla="*/ 2124075 w 2486025"/>
                  <a:gd name="connsiteY6" fmla="*/ 857282 h 857290"/>
                  <a:gd name="connsiteX7" fmla="*/ 2486025 w 2486025"/>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76412"/>
                  <a:gd name="connsiteY0" fmla="*/ 123857 h 857290"/>
                  <a:gd name="connsiteX1" fmla="*/ 333375 w 1776412"/>
                  <a:gd name="connsiteY1" fmla="*/ 32 h 857290"/>
                  <a:gd name="connsiteX2" fmla="*/ 719137 w 1776412"/>
                  <a:gd name="connsiteY2" fmla="*/ 133382 h 857290"/>
                  <a:gd name="connsiteX3" fmla="*/ 1057275 w 1776412"/>
                  <a:gd name="connsiteY3" fmla="*/ 423894 h 857290"/>
                  <a:gd name="connsiteX4" fmla="*/ 1381125 w 1776412"/>
                  <a:gd name="connsiteY4" fmla="*/ 728694 h 857290"/>
                  <a:gd name="connsiteX5" fmla="*/ 1776412 w 1776412"/>
                  <a:gd name="connsiteY5" fmla="*/ 85728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412" h="857290">
                    <a:moveTo>
                      <a:pt x="0" y="123857"/>
                    </a:moveTo>
                    <a:cubicBezTo>
                      <a:pt x="113506" y="54801"/>
                      <a:pt x="213519" y="-1555"/>
                      <a:pt x="333375" y="32"/>
                    </a:cubicBezTo>
                    <a:cubicBezTo>
                      <a:pt x="453231" y="1619"/>
                      <a:pt x="598487" y="62738"/>
                      <a:pt x="719137" y="133382"/>
                    </a:cubicBezTo>
                    <a:cubicBezTo>
                      <a:pt x="839787" y="204026"/>
                      <a:pt x="946944" y="324675"/>
                      <a:pt x="1057275" y="423894"/>
                    </a:cubicBezTo>
                    <a:cubicBezTo>
                      <a:pt x="1167606" y="523113"/>
                      <a:pt x="1261269" y="656463"/>
                      <a:pt x="1381125" y="728694"/>
                    </a:cubicBezTo>
                    <a:cubicBezTo>
                      <a:pt x="1500981" y="800925"/>
                      <a:pt x="1650206" y="858076"/>
                      <a:pt x="1776412" y="857282"/>
                    </a:cubicBezTo>
                  </a:path>
                </a:pathLst>
              </a:custGeom>
              <a:noFill/>
              <a:ln w="254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6F63E8A1-8E22-4B62-BB72-8169799513F9}"/>
                  </a:ext>
                </a:extLst>
              </p:cNvPr>
              <p:cNvCxnSpPr/>
              <p:nvPr/>
            </p:nvCxnSpPr>
            <p:spPr>
              <a:xfrm>
                <a:off x="7773772" y="2822561"/>
                <a:ext cx="0" cy="217298"/>
              </a:xfrm>
              <a:prstGeom prst="line">
                <a:avLst/>
              </a:prstGeom>
              <a:ln w="38100">
                <a:headEnd type="diamon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318849C-0030-40EA-9E58-D60788D8D98D}"/>
                  </a:ext>
                </a:extLst>
              </p:cNvPr>
              <p:cNvCxnSpPr/>
              <p:nvPr/>
            </p:nvCxnSpPr>
            <p:spPr>
              <a:xfrm>
                <a:off x="6762213" y="2483813"/>
                <a:ext cx="0" cy="554734"/>
              </a:xfrm>
              <a:prstGeom prst="line">
                <a:avLst/>
              </a:prstGeom>
              <a:ln w="38100">
                <a:headEnd type="diamond"/>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5A78809-5B17-4AA7-8D10-2EBEFE6FFB2B}"/>
                  </a:ext>
                </a:extLst>
              </p:cNvPr>
              <p:cNvCxnSpPr/>
              <p:nvPr/>
            </p:nvCxnSpPr>
            <p:spPr>
              <a:xfrm>
                <a:off x="7266969" y="2503797"/>
                <a:ext cx="8469" cy="533819"/>
              </a:xfrm>
              <a:prstGeom prst="line">
                <a:avLst/>
              </a:prstGeom>
              <a:ln w="38100">
                <a:headEnd type="diamon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834B950-F74C-4F1C-87BC-8BA2495FDAD3}"/>
                  </a:ext>
                </a:extLst>
              </p:cNvPr>
              <p:cNvCxnSpPr/>
              <p:nvPr/>
            </p:nvCxnSpPr>
            <p:spPr>
              <a:xfrm>
                <a:off x="8283634" y="3071247"/>
                <a:ext cx="0" cy="238222"/>
              </a:xfrm>
              <a:prstGeom prst="line">
                <a:avLst/>
              </a:prstGeom>
              <a:ln w="38100">
                <a:headEnd type="none"/>
                <a:tailEnd type="diamon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6635A4C-7A9F-41FF-A134-42F9104544D9}"/>
                  </a:ext>
                </a:extLst>
              </p:cNvPr>
              <p:cNvCxnSpPr/>
              <p:nvPr/>
            </p:nvCxnSpPr>
            <p:spPr>
              <a:xfrm flipH="1">
                <a:off x="8782087" y="3067989"/>
                <a:ext cx="2838" cy="554733"/>
              </a:xfrm>
              <a:prstGeom prst="line">
                <a:avLst/>
              </a:prstGeom>
              <a:ln w="38100">
                <a:headEnd type="none"/>
                <a:tailEnd type="diamond"/>
              </a:ln>
              <a:effectLst/>
            </p:spPr>
            <p:style>
              <a:lnRef idx="2">
                <a:schemeClr val="accent1"/>
              </a:lnRef>
              <a:fillRef idx="0">
                <a:schemeClr val="accent1"/>
              </a:fillRef>
              <a:effectRef idx="1">
                <a:schemeClr val="accent1"/>
              </a:effectRef>
              <a:fontRef idx="minor">
                <a:schemeClr val="tx1"/>
              </a:fontRef>
            </p:style>
          </p:cxnSp>
        </p:grpSp>
        <p:grpSp>
          <p:nvGrpSpPr>
            <p:cNvPr id="19" name="Group 49">
              <a:extLst>
                <a:ext uri="{FF2B5EF4-FFF2-40B4-BE49-F238E27FC236}">
                  <a16:creationId xmlns:a16="http://schemas.microsoft.com/office/drawing/2014/main" id="{F827874C-9110-4148-8FF3-61CB40BF54AE}"/>
                </a:ext>
              </a:extLst>
            </p:cNvPr>
            <p:cNvGrpSpPr/>
            <p:nvPr/>
          </p:nvGrpSpPr>
          <p:grpSpPr>
            <a:xfrm>
              <a:off x="4954713" y="4003774"/>
              <a:ext cx="1546858" cy="1924587"/>
              <a:chOff x="5486404" y="3980914"/>
              <a:chExt cx="1546858" cy="1924587"/>
            </a:xfrm>
          </p:grpSpPr>
          <p:grpSp>
            <p:nvGrpSpPr>
              <p:cNvPr id="40" name="Group 84">
                <a:extLst>
                  <a:ext uri="{FF2B5EF4-FFF2-40B4-BE49-F238E27FC236}">
                    <a16:creationId xmlns:a16="http://schemas.microsoft.com/office/drawing/2014/main" id="{816CE1FD-0CF2-4A53-B8E3-702EDDB031BC}"/>
                  </a:ext>
                </a:extLst>
              </p:cNvPr>
              <p:cNvGrpSpPr/>
              <p:nvPr/>
            </p:nvGrpSpPr>
            <p:grpSpPr>
              <a:xfrm>
                <a:off x="5486404" y="4308196"/>
                <a:ext cx="1493518" cy="1597305"/>
                <a:chOff x="1499778" y="2852138"/>
                <a:chExt cx="931414" cy="996141"/>
              </a:xfrm>
            </p:grpSpPr>
            <p:cxnSp>
              <p:nvCxnSpPr>
                <p:cNvPr id="49" name="Straight Connector 48">
                  <a:extLst>
                    <a:ext uri="{FF2B5EF4-FFF2-40B4-BE49-F238E27FC236}">
                      <a16:creationId xmlns:a16="http://schemas.microsoft.com/office/drawing/2014/main" id="{FB810E6F-6665-42D9-BE09-6D0C96987DD9}"/>
                    </a:ext>
                  </a:extLst>
                </p:cNvPr>
                <p:cNvCxnSpPr/>
                <p:nvPr/>
              </p:nvCxnSpPr>
              <p:spPr>
                <a:xfrm>
                  <a:off x="1766601" y="2852138"/>
                  <a:ext cx="0" cy="591825"/>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A10CFF11-F65B-4E34-88F5-39F2FA675E9A}"/>
                    </a:ext>
                  </a:extLst>
                </p:cNvPr>
                <p:cNvSpPr txBox="1"/>
                <p:nvPr/>
              </p:nvSpPr>
              <p:spPr>
                <a:xfrm>
                  <a:off x="1866445" y="3669333"/>
                  <a:ext cx="152400" cy="178946"/>
                </a:xfrm>
                <a:prstGeom prst="rect">
                  <a:avLst/>
                </a:prstGeom>
              </p:spPr>
              <p:txBody>
                <a:bodyPr vert="horz" wrap="none" lIns="0" tIns="0" rIns="0" bIns="0" rtlCol="0" anchor="t">
                  <a:noAutofit/>
                </a:bodyPr>
                <a:lstStyle/>
                <a:p>
                  <a:pPr algn="l" defTabSz="914400"/>
                  <a:r>
                    <a:rPr lang="en-GB" i="1" dirty="0">
                      <a:cs typeface="Times New Roman" panose="02020603050405020304" pitchFamily="18" charset="0"/>
                    </a:rPr>
                    <a:t>T</a:t>
                  </a:r>
                  <a:endParaRPr lang="en-US" i="1" dirty="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A36B123B-FE87-43C2-973C-AA0C619654ED}"/>
                    </a:ext>
                  </a:extLst>
                </p:cNvPr>
                <p:cNvCxnSpPr/>
                <p:nvPr/>
              </p:nvCxnSpPr>
              <p:spPr>
                <a:xfrm flipV="1">
                  <a:off x="1766597" y="3021819"/>
                  <a:ext cx="0" cy="391974"/>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0A756FD-09B9-4B0F-BF31-7BE345540674}"/>
                    </a:ext>
                  </a:extLst>
                </p:cNvPr>
                <p:cNvCxnSpPr/>
                <p:nvPr/>
              </p:nvCxnSpPr>
              <p:spPr>
                <a:xfrm flipH="1">
                  <a:off x="1766601" y="3031323"/>
                  <a:ext cx="273144" cy="0"/>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8F83E28-7886-4244-9466-764FDD0DBAF7}"/>
                    </a:ext>
                  </a:extLst>
                </p:cNvPr>
                <p:cNvCxnSpPr/>
                <p:nvPr/>
              </p:nvCxnSpPr>
              <p:spPr>
                <a:xfrm flipH="1">
                  <a:off x="1499778" y="3413794"/>
                  <a:ext cx="931414" cy="0"/>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4CECC87-4A4B-4075-85D0-190D71DFA5DA}"/>
                    </a:ext>
                  </a:extLst>
                </p:cNvPr>
                <p:cNvCxnSpPr/>
                <p:nvPr/>
              </p:nvCxnSpPr>
              <p:spPr>
                <a:xfrm flipH="1">
                  <a:off x="1596246" y="3412762"/>
                  <a:ext cx="182238" cy="1031"/>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sp>
            <p:nvSpPr>
              <p:cNvPr id="41" name="TextBox 40">
                <a:extLst>
                  <a:ext uri="{FF2B5EF4-FFF2-40B4-BE49-F238E27FC236}">
                    <a16:creationId xmlns:a16="http://schemas.microsoft.com/office/drawing/2014/main" id="{584DF649-0A54-4086-B889-A68378F1FE37}"/>
                  </a:ext>
                </a:extLst>
              </p:cNvPr>
              <p:cNvSpPr txBox="1"/>
              <p:nvPr/>
            </p:nvSpPr>
            <p:spPr>
              <a:xfrm>
                <a:off x="6788889" y="5173375"/>
                <a:ext cx="244373" cy="408110"/>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330E7064-59DE-499C-BF47-861DDBF20397}"/>
                  </a:ext>
                </a:extLst>
              </p:cNvPr>
              <p:cNvSpPr txBox="1"/>
              <p:nvPr/>
            </p:nvSpPr>
            <p:spPr>
              <a:xfrm>
                <a:off x="5827180" y="3980914"/>
                <a:ext cx="632898" cy="254513"/>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h</a:t>
                </a: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91745F97-898D-4216-A9BE-F2D92F61BCD4}"/>
                  </a:ext>
                </a:extLst>
              </p:cNvPr>
              <p:cNvCxnSpPr/>
              <p:nvPr/>
            </p:nvCxnSpPr>
            <p:spPr>
              <a:xfrm flipV="1">
                <a:off x="6337857" y="4572663"/>
                <a:ext cx="0" cy="628528"/>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6F64B68-F5BE-4B02-A8CD-6F7B6573144A}"/>
                  </a:ext>
                </a:extLst>
              </p:cNvPr>
              <p:cNvCxnSpPr/>
              <p:nvPr/>
            </p:nvCxnSpPr>
            <p:spPr>
              <a:xfrm flipH="1">
                <a:off x="6323743" y="5207158"/>
                <a:ext cx="292218" cy="1653"/>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nvGrpSpPr>
              <p:cNvPr id="45" name="Group 48">
                <a:extLst>
                  <a:ext uri="{FF2B5EF4-FFF2-40B4-BE49-F238E27FC236}">
                    <a16:creationId xmlns:a16="http://schemas.microsoft.com/office/drawing/2014/main" id="{7AF687C2-F80E-4F36-9860-359123ACD125}"/>
                  </a:ext>
                </a:extLst>
              </p:cNvPr>
              <p:cNvGrpSpPr/>
              <p:nvPr/>
            </p:nvGrpSpPr>
            <p:grpSpPr>
              <a:xfrm rot="10800000">
                <a:off x="5933307" y="5281173"/>
                <a:ext cx="404550" cy="373337"/>
                <a:chOff x="6381807" y="2370580"/>
                <a:chExt cx="511755" cy="431483"/>
              </a:xfrm>
            </p:grpSpPr>
            <p:cxnSp>
              <p:nvCxnSpPr>
                <p:cNvPr id="46" name="Straight Connector 45">
                  <a:extLst>
                    <a:ext uri="{FF2B5EF4-FFF2-40B4-BE49-F238E27FC236}">
                      <a16:creationId xmlns:a16="http://schemas.microsoft.com/office/drawing/2014/main" id="{FF8943C5-8D86-409D-A927-BA348A39959B}"/>
                    </a:ext>
                  </a:extLst>
                </p:cNvPr>
                <p:cNvCxnSpPr/>
                <p:nvPr/>
              </p:nvCxnSpPr>
              <p:spPr>
                <a:xfrm flipH="1" flipV="1">
                  <a:off x="6381807" y="2370580"/>
                  <a:ext cx="1" cy="427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17CEEE8-4BB7-4B12-9CD9-27C40AD90E9C}"/>
                    </a:ext>
                  </a:extLst>
                </p:cNvPr>
                <p:cNvCxnSpPr/>
                <p:nvPr/>
              </p:nvCxnSpPr>
              <p:spPr>
                <a:xfrm flipH="1" flipV="1">
                  <a:off x="6893561" y="2374650"/>
                  <a:ext cx="1" cy="427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7925F4D-7449-4E82-A7CC-065A34395C08}"/>
                    </a:ext>
                  </a:extLst>
                </p:cNvPr>
                <p:cNvCxnSpPr/>
                <p:nvPr/>
              </p:nvCxnSpPr>
              <p:spPr>
                <a:xfrm>
                  <a:off x="6381808" y="2444732"/>
                  <a:ext cx="511753" cy="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20" name="Right Arrow 18">
              <a:extLst>
                <a:ext uri="{FF2B5EF4-FFF2-40B4-BE49-F238E27FC236}">
                  <a16:creationId xmlns:a16="http://schemas.microsoft.com/office/drawing/2014/main" id="{BED609D2-B0F3-47D4-A3FE-564A1CA53A3C}"/>
                </a:ext>
              </a:extLst>
            </p:cNvPr>
            <p:cNvSpPr/>
            <p:nvPr/>
          </p:nvSpPr>
          <p:spPr>
            <a:xfrm>
              <a:off x="6690360" y="4874199"/>
              <a:ext cx="647700" cy="367797"/>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2">
              <a:extLst>
                <a:ext uri="{FF2B5EF4-FFF2-40B4-BE49-F238E27FC236}">
                  <a16:creationId xmlns:a16="http://schemas.microsoft.com/office/drawing/2014/main" id="{A5B6CC77-7672-41D7-A4A9-E1ABCA9D091A}"/>
                </a:ext>
              </a:extLst>
            </p:cNvPr>
            <p:cNvGrpSpPr/>
            <p:nvPr/>
          </p:nvGrpSpPr>
          <p:grpSpPr>
            <a:xfrm>
              <a:off x="7635240" y="5241996"/>
              <a:ext cx="2316397" cy="295164"/>
              <a:chOff x="6431280" y="3052333"/>
              <a:chExt cx="2603089" cy="295164"/>
            </a:xfrm>
          </p:grpSpPr>
          <p:cxnSp>
            <p:nvCxnSpPr>
              <p:cNvPr id="38" name="Straight Connector 37">
                <a:extLst>
                  <a:ext uri="{FF2B5EF4-FFF2-40B4-BE49-F238E27FC236}">
                    <a16:creationId xmlns:a16="http://schemas.microsoft.com/office/drawing/2014/main" id="{2C313B91-6917-4E1C-AAB4-D63751CEEAC8}"/>
                  </a:ext>
                </a:extLst>
              </p:cNvPr>
              <p:cNvCxnSpPr/>
              <p:nvPr/>
            </p:nvCxnSpPr>
            <p:spPr>
              <a:xfrm>
                <a:off x="6431280" y="3052333"/>
                <a:ext cx="2522220" cy="0"/>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C403DA8A-4FCF-418A-9CF1-381C409A0C85}"/>
                  </a:ext>
                </a:extLst>
              </p:cNvPr>
              <p:cNvSpPr txBox="1"/>
              <p:nvPr/>
            </p:nvSpPr>
            <p:spPr>
              <a:xfrm>
                <a:off x="8881969" y="3092984"/>
                <a:ext cx="152400"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grpSp>
        <p:grpSp>
          <p:nvGrpSpPr>
            <p:cNvPr id="22" name="Group 129">
              <a:extLst>
                <a:ext uri="{FF2B5EF4-FFF2-40B4-BE49-F238E27FC236}">
                  <a16:creationId xmlns:a16="http://schemas.microsoft.com/office/drawing/2014/main" id="{77596189-7C52-46DF-9C36-C77F713851C7}"/>
                </a:ext>
              </a:extLst>
            </p:cNvPr>
            <p:cNvGrpSpPr/>
            <p:nvPr/>
          </p:nvGrpSpPr>
          <p:grpSpPr>
            <a:xfrm>
              <a:off x="7531429" y="4662715"/>
              <a:ext cx="2575649" cy="1149670"/>
              <a:chOff x="7234249" y="4662715"/>
              <a:chExt cx="2575649" cy="1149670"/>
            </a:xfrm>
          </p:grpSpPr>
          <p:cxnSp>
            <p:nvCxnSpPr>
              <p:cNvPr id="25" name="Straight Connector 24">
                <a:extLst>
                  <a:ext uri="{FF2B5EF4-FFF2-40B4-BE49-F238E27FC236}">
                    <a16:creationId xmlns:a16="http://schemas.microsoft.com/office/drawing/2014/main" id="{E1317B49-FC39-41BE-A651-40C850ED38A3}"/>
                  </a:ext>
                </a:extLst>
              </p:cNvPr>
              <p:cNvCxnSpPr/>
              <p:nvPr/>
            </p:nvCxnSpPr>
            <p:spPr>
              <a:xfrm>
                <a:off x="7607629" y="4874199"/>
                <a:ext cx="330933"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D5A3756-3EAB-4AA2-BB5E-E32E340B57CD}"/>
                  </a:ext>
                </a:extLst>
              </p:cNvPr>
              <p:cNvCxnSpPr/>
              <p:nvPr/>
            </p:nvCxnSpPr>
            <p:spPr>
              <a:xfrm>
                <a:off x="7925495" y="4686115"/>
                <a:ext cx="38792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6621FED-D102-40CE-9F8B-CB5113F07BE8}"/>
                  </a:ext>
                </a:extLst>
              </p:cNvPr>
              <p:cNvCxnSpPr/>
              <p:nvPr/>
            </p:nvCxnSpPr>
            <p:spPr>
              <a:xfrm>
                <a:off x="8290560" y="4866579"/>
                <a:ext cx="38792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4528D8C-EADC-46A3-9799-27E7B125D548}"/>
                  </a:ext>
                </a:extLst>
              </p:cNvPr>
              <p:cNvCxnSpPr/>
              <p:nvPr/>
            </p:nvCxnSpPr>
            <p:spPr>
              <a:xfrm>
                <a:off x="8662999" y="5243069"/>
                <a:ext cx="38792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BF78178-29EE-4D2C-B8F0-FBAFDC255749}"/>
                  </a:ext>
                </a:extLst>
              </p:cNvPr>
              <p:cNvCxnSpPr/>
              <p:nvPr/>
            </p:nvCxnSpPr>
            <p:spPr>
              <a:xfrm>
                <a:off x="9041668" y="5604345"/>
                <a:ext cx="38792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033BB3C-8F1E-4FE2-972F-80118B5D55B3}"/>
                  </a:ext>
                </a:extLst>
              </p:cNvPr>
              <p:cNvCxnSpPr/>
              <p:nvPr/>
            </p:nvCxnSpPr>
            <p:spPr>
              <a:xfrm>
                <a:off x="9421973" y="5797551"/>
                <a:ext cx="38792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1470F45-04F8-41C4-9018-330685B88C13}"/>
                  </a:ext>
                </a:extLst>
              </p:cNvPr>
              <p:cNvCxnSpPr/>
              <p:nvPr/>
            </p:nvCxnSpPr>
            <p:spPr>
              <a:xfrm flipV="1">
                <a:off x="7923322" y="4662715"/>
                <a:ext cx="0" cy="2303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519F3A0-D745-4FAB-8635-34841310E191}"/>
                  </a:ext>
                </a:extLst>
              </p:cNvPr>
              <p:cNvCxnSpPr/>
              <p:nvPr/>
            </p:nvCxnSpPr>
            <p:spPr>
              <a:xfrm flipV="1">
                <a:off x="8298180" y="4665856"/>
                <a:ext cx="0" cy="2303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A4DFD63-761F-4B7C-9B65-729CF4D6507D}"/>
                  </a:ext>
                </a:extLst>
              </p:cNvPr>
              <p:cNvCxnSpPr/>
              <p:nvPr/>
            </p:nvCxnSpPr>
            <p:spPr>
              <a:xfrm flipV="1">
                <a:off x="8678485" y="4845197"/>
                <a:ext cx="0" cy="39787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215558C-C192-47A3-B836-13B9FEDB319B}"/>
                  </a:ext>
                </a:extLst>
              </p:cNvPr>
              <p:cNvCxnSpPr/>
              <p:nvPr/>
            </p:nvCxnSpPr>
            <p:spPr>
              <a:xfrm flipV="1">
                <a:off x="9050924" y="5222960"/>
                <a:ext cx="0" cy="39787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AFFDB14-ED31-46B3-803B-5C7D8EDDEDB0}"/>
                  </a:ext>
                </a:extLst>
              </p:cNvPr>
              <p:cNvCxnSpPr/>
              <p:nvPr/>
            </p:nvCxnSpPr>
            <p:spPr>
              <a:xfrm flipV="1">
                <a:off x="9429593" y="5582040"/>
                <a:ext cx="0" cy="2303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6EDB9AC-2409-4A22-8B1A-BBAFB1D0FC9A}"/>
                  </a:ext>
                </a:extLst>
              </p:cNvPr>
              <p:cNvCxnSpPr/>
              <p:nvPr/>
            </p:nvCxnSpPr>
            <p:spPr>
              <a:xfrm flipV="1">
                <a:off x="7622174" y="4859161"/>
                <a:ext cx="0" cy="39787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AF53013-7AE3-4A49-A2B4-24D7117955EB}"/>
                  </a:ext>
                </a:extLst>
              </p:cNvPr>
              <p:cNvCxnSpPr/>
              <p:nvPr/>
            </p:nvCxnSpPr>
            <p:spPr>
              <a:xfrm>
                <a:off x="7234249" y="5231671"/>
                <a:ext cx="387925" cy="0"/>
              </a:xfrm>
              <a:prstGeom prst="line">
                <a:avLst/>
              </a:prstGeom>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0FC5186C-CB4E-450F-835B-0F10FFAB49B0}"/>
                </a:ext>
              </a:extLst>
            </p:cNvPr>
            <p:cNvCxnSpPr/>
            <p:nvPr/>
          </p:nvCxnSpPr>
          <p:spPr>
            <a:xfrm flipV="1">
              <a:off x="7531429" y="4428852"/>
              <a:ext cx="0" cy="1499509"/>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61A286D-66EC-4F0C-8600-079CEBE14499}"/>
                </a:ext>
              </a:extLst>
            </p:cNvPr>
            <p:cNvSpPr txBox="1"/>
            <p:nvPr/>
          </p:nvSpPr>
          <p:spPr>
            <a:xfrm>
              <a:off x="7485166" y="4051399"/>
              <a:ext cx="632898" cy="254513"/>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y</a:t>
              </a: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a:t>
              </a: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 = y</a:t>
              </a: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nT</a:t>
              </a:r>
              <a:r>
                <a:rPr lang="en-GB" sz="2000" dirty="0">
                  <a:latin typeface="Times New Roman" panose="02020603050405020304" pitchFamily="18" charset="0"/>
                  <a:cs typeface="Times New Roman" panose="02020603050405020304" pitchFamily="18" charset="0"/>
                </a:rPr>
                <a:t>) * h(t)</a:t>
              </a:r>
              <a:endParaRPr lang="en-US" sz="2000" dirty="0">
                <a:latin typeface="Times New Roman" panose="02020603050405020304" pitchFamily="18" charset="0"/>
                <a:cs typeface="Times New Roman" panose="02020603050405020304" pitchFamily="18" charset="0"/>
              </a:endParaRPr>
            </a:p>
          </p:txBody>
        </p:sp>
      </p:grpSp>
      <p:sp>
        <p:nvSpPr>
          <p:cNvPr id="63" name="TextBox 62">
            <a:extLst>
              <a:ext uri="{FF2B5EF4-FFF2-40B4-BE49-F238E27FC236}">
                <a16:creationId xmlns:a16="http://schemas.microsoft.com/office/drawing/2014/main" id="{E6ADC711-1B7B-4DD9-AA26-CD74CC2EA083}"/>
              </a:ext>
            </a:extLst>
          </p:cNvPr>
          <p:cNvSpPr txBox="1"/>
          <p:nvPr/>
        </p:nvSpPr>
        <p:spPr>
          <a:xfrm>
            <a:off x="1046579" y="1458101"/>
            <a:ext cx="10073797" cy="914400"/>
          </a:xfrm>
          <a:prstGeom prst="rect">
            <a:avLst/>
          </a:prstGeom>
        </p:spPr>
        <p:txBody>
          <a:bodyPr vert="horz" wrap="none" lIns="0" tIns="0" rIns="0" bIns="0" rtlCol="0" anchor="t">
            <a:noAutofit/>
          </a:bodyPr>
          <a:lstStyle/>
          <a:p>
            <a:pPr algn="l" defTabSz="914400"/>
            <a:r>
              <a:rPr lang="en-GB" sz="2000" dirty="0"/>
              <a:t>A zero-order hold (ZOH) has the following impulse response.</a:t>
            </a:r>
          </a:p>
        </p:txBody>
      </p:sp>
      <p:sp>
        <p:nvSpPr>
          <p:cNvPr id="64" name="TextBox 63">
            <a:extLst>
              <a:ext uri="{FF2B5EF4-FFF2-40B4-BE49-F238E27FC236}">
                <a16:creationId xmlns:a16="http://schemas.microsoft.com/office/drawing/2014/main" id="{1A6D1ECB-945C-4B12-B847-C2662ECA5A7B}"/>
              </a:ext>
            </a:extLst>
          </p:cNvPr>
          <p:cNvSpPr txBox="1"/>
          <p:nvPr/>
        </p:nvSpPr>
        <p:spPr>
          <a:xfrm>
            <a:off x="5760472" y="2296301"/>
            <a:ext cx="10073797" cy="914400"/>
          </a:xfrm>
          <a:prstGeom prst="rect">
            <a:avLst/>
          </a:prstGeom>
        </p:spPr>
        <p:txBody>
          <a:bodyPr vert="horz" wrap="none" lIns="0" tIns="0" rIns="0" bIns="0" rtlCol="0" anchor="t">
            <a:noAutofit/>
          </a:bodyPr>
          <a:lstStyle/>
          <a:p>
            <a:pPr algn="l" defTabSz="914400"/>
            <a:r>
              <a:rPr lang="en-GB" sz="2000" i="1" dirty="0"/>
              <a:t>T</a:t>
            </a:r>
            <a:r>
              <a:rPr lang="en-GB" sz="2000" dirty="0"/>
              <a:t> is the sampling period.</a:t>
            </a:r>
          </a:p>
        </p:txBody>
      </p:sp>
      <p:graphicFrame>
        <p:nvGraphicFramePr>
          <p:cNvPr id="65" name="Object 64">
            <a:extLst>
              <a:ext uri="{FF2B5EF4-FFF2-40B4-BE49-F238E27FC236}">
                <a16:creationId xmlns:a16="http://schemas.microsoft.com/office/drawing/2014/main" id="{7323A0E6-7849-44CE-B24B-26F4A25EB218}"/>
              </a:ext>
            </a:extLst>
          </p:cNvPr>
          <p:cNvGraphicFramePr>
            <a:graphicFrameLocks noChangeAspect="1"/>
          </p:cNvGraphicFramePr>
          <p:nvPr>
            <p:extLst>
              <p:ext uri="{D42A27DB-BD31-4B8C-83A1-F6EECF244321}">
                <p14:modId xmlns:p14="http://schemas.microsoft.com/office/powerpoint/2010/main" val="835361643"/>
              </p:ext>
            </p:extLst>
          </p:nvPr>
        </p:nvGraphicFramePr>
        <p:xfrm>
          <a:off x="5873620" y="3000851"/>
          <a:ext cx="2279353" cy="407988"/>
        </p:xfrm>
        <a:graphic>
          <a:graphicData uri="http://schemas.openxmlformats.org/presentationml/2006/ole">
            <mc:AlternateContent xmlns:mc="http://schemas.openxmlformats.org/markup-compatibility/2006">
              <mc:Choice xmlns:v="urn:schemas-microsoft-com:vml" Requires="v">
                <p:oleObj name="Equation" r:id="rId3" imgW="850680" imgH="203040" progId="Equation.3">
                  <p:embed/>
                </p:oleObj>
              </mc:Choice>
              <mc:Fallback>
                <p:oleObj name="Equation" r:id="rId3" imgW="850680" imgH="203040" progId="Equation.3">
                  <p:embed/>
                  <p:pic>
                    <p:nvPicPr>
                      <p:cNvPr id="65" name="Object 64">
                        <a:extLst>
                          <a:ext uri="{FF2B5EF4-FFF2-40B4-BE49-F238E27FC236}">
                            <a16:creationId xmlns:a16="http://schemas.microsoft.com/office/drawing/2014/main" id="{7323A0E6-7849-44CE-B24B-26F4A25EB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620" y="3000851"/>
                        <a:ext cx="2279353"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Box 65">
            <a:extLst>
              <a:ext uri="{FF2B5EF4-FFF2-40B4-BE49-F238E27FC236}">
                <a16:creationId xmlns:a16="http://schemas.microsoft.com/office/drawing/2014/main" id="{C13FB011-6307-4300-9D05-929E33E3BECD}"/>
              </a:ext>
            </a:extLst>
          </p:cNvPr>
          <p:cNvSpPr txBox="1"/>
          <p:nvPr/>
        </p:nvSpPr>
        <p:spPr>
          <a:xfrm>
            <a:off x="3314600" y="6038850"/>
            <a:ext cx="5556332" cy="361950"/>
          </a:xfrm>
          <a:prstGeom prst="rect">
            <a:avLst/>
          </a:prstGeom>
        </p:spPr>
        <p:txBody>
          <a:bodyPr vert="horz" wrap="none" lIns="0" tIns="0" rIns="0" bIns="0" rtlCol="0" anchor="t">
            <a:noAutofit/>
          </a:bodyPr>
          <a:lstStyle/>
          <a:p>
            <a:pPr algn="l" defTabSz="914400"/>
            <a:r>
              <a:rPr lang="en-GB" sz="2000" dirty="0"/>
              <a:t>Digital to analogue conversion using a zero-order hold</a:t>
            </a:r>
          </a:p>
        </p:txBody>
      </p:sp>
      <p:sp>
        <p:nvSpPr>
          <p:cNvPr id="67" name="TextBox 66">
            <a:extLst>
              <a:ext uri="{FF2B5EF4-FFF2-40B4-BE49-F238E27FC236}">
                <a16:creationId xmlns:a16="http://schemas.microsoft.com/office/drawing/2014/main" id="{FA1B151B-3D32-4FE6-A68B-846428DE1180}"/>
              </a:ext>
            </a:extLst>
          </p:cNvPr>
          <p:cNvSpPr txBox="1"/>
          <p:nvPr/>
        </p:nvSpPr>
        <p:spPr>
          <a:xfrm>
            <a:off x="2037905" y="3850349"/>
            <a:ext cx="632816" cy="254513"/>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y</a:t>
            </a: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nT</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40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Impulse Response and Linear Systems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lnSpc>
                <a:spcPct val="150000"/>
              </a:lnSpc>
              <a:spcBef>
                <a:spcPts val="0"/>
              </a:spcBef>
            </a:pPr>
            <a:r>
              <a:rPr lang="en-GB" dirty="0"/>
              <a:t>A linear time invariant system is characterized by its impulse response </a:t>
            </a:r>
            <a:r>
              <a:rPr lang="en-GB" i="1" dirty="0"/>
              <a:t>h</a:t>
            </a:r>
            <a:r>
              <a:rPr lang="en-GB" dirty="0"/>
              <a:t>(</a:t>
            </a:r>
            <a:r>
              <a:rPr lang="en-GB" i="1" dirty="0"/>
              <a:t>t</a:t>
            </a:r>
            <a:r>
              <a:rPr lang="en-GB" dirty="0"/>
              <a:t>) or </a:t>
            </a:r>
            <a:r>
              <a:rPr lang="en-GB" i="1" dirty="0"/>
              <a:t>h</a:t>
            </a:r>
            <a:r>
              <a:rPr lang="en-GB" dirty="0"/>
              <a:t>(</a:t>
            </a:r>
            <a:r>
              <a:rPr lang="en-GB" i="1" dirty="0"/>
              <a:t>n</a:t>
            </a:r>
            <a:r>
              <a:rPr lang="en-GB" dirty="0"/>
              <a:t>).</a:t>
            </a:r>
          </a:p>
          <a:p>
            <a:pPr defTabSz="914400">
              <a:lnSpc>
                <a:spcPct val="150000"/>
              </a:lnSpc>
              <a:spcBef>
                <a:spcPts val="0"/>
              </a:spcBef>
            </a:pPr>
            <a:r>
              <a:rPr lang="en-GB" dirty="0"/>
              <a:t>Its output </a:t>
            </a:r>
            <a:r>
              <a:rPr lang="en-GB" i="1" dirty="0"/>
              <a:t>y</a:t>
            </a:r>
            <a:r>
              <a:rPr lang="en-GB" dirty="0"/>
              <a:t>(</a:t>
            </a:r>
            <a:r>
              <a:rPr lang="en-GB" i="1" dirty="0"/>
              <a:t>t</a:t>
            </a:r>
            <a:r>
              <a:rPr lang="en-GB" dirty="0"/>
              <a:t>) is formed by convolution of input signal </a:t>
            </a:r>
            <a:r>
              <a:rPr lang="en-GB" i="1" dirty="0"/>
              <a:t>x</a:t>
            </a:r>
            <a:r>
              <a:rPr lang="en-GB" dirty="0"/>
              <a:t>(</a:t>
            </a:r>
            <a:r>
              <a:rPr lang="en-GB" i="1" dirty="0"/>
              <a:t>t</a:t>
            </a:r>
            <a:r>
              <a:rPr lang="en-GB" dirty="0"/>
              <a:t>)  and system impulse</a:t>
            </a:r>
          </a:p>
          <a:p>
            <a:pPr marL="266700" indent="0" defTabSz="914400">
              <a:spcBef>
                <a:spcPts val="0"/>
              </a:spcBef>
              <a:buNone/>
            </a:pPr>
            <a:r>
              <a:rPr lang="en-GB" dirty="0"/>
              <a:t>response </a:t>
            </a:r>
            <a:r>
              <a:rPr lang="en-GB" i="1" dirty="0"/>
              <a:t>h</a:t>
            </a:r>
            <a:r>
              <a:rPr lang="en-GB" dirty="0"/>
              <a:t>(</a:t>
            </a:r>
            <a:r>
              <a:rPr lang="en-GB" i="1" dirty="0"/>
              <a:t>t</a:t>
            </a:r>
            <a:r>
              <a:rPr lang="en-GB" dirty="0"/>
              <a:t>).</a:t>
            </a:r>
            <a:endParaRPr lang="en-US" dirty="0"/>
          </a:p>
        </p:txBody>
      </p:sp>
      <p:graphicFrame>
        <p:nvGraphicFramePr>
          <p:cNvPr id="4" name="Object 3">
            <a:extLst>
              <a:ext uri="{FF2B5EF4-FFF2-40B4-BE49-F238E27FC236}">
                <a16:creationId xmlns:a16="http://schemas.microsoft.com/office/drawing/2014/main" id="{BEDD56F5-1167-47D1-9C47-A1CA451D3A28}"/>
              </a:ext>
            </a:extLst>
          </p:cNvPr>
          <p:cNvGraphicFramePr>
            <a:graphicFrameLocks noChangeAspect="1"/>
          </p:cNvGraphicFramePr>
          <p:nvPr>
            <p:extLst>
              <p:ext uri="{D42A27DB-BD31-4B8C-83A1-F6EECF244321}">
                <p14:modId xmlns:p14="http://schemas.microsoft.com/office/powerpoint/2010/main" val="2125023755"/>
              </p:ext>
            </p:extLst>
          </p:nvPr>
        </p:nvGraphicFramePr>
        <p:xfrm>
          <a:off x="1788991" y="4095749"/>
          <a:ext cx="3649076" cy="1194986"/>
        </p:xfrm>
        <a:graphic>
          <a:graphicData uri="http://schemas.openxmlformats.org/presentationml/2006/ole">
            <mc:AlternateContent xmlns:mc="http://schemas.openxmlformats.org/markup-compatibility/2006">
              <mc:Choice xmlns:v="urn:schemas-microsoft-com:vml" Requires="v">
                <p:oleObj name="Equation" r:id="rId3" imgW="1435100" imgH="469900" progId="Equation.3">
                  <p:embed/>
                </p:oleObj>
              </mc:Choice>
              <mc:Fallback>
                <p:oleObj name="Equation" r:id="rId3" imgW="1435100" imgH="469900" progId="Equation.3">
                  <p:embed/>
                  <p:pic>
                    <p:nvPicPr>
                      <p:cNvPr id="4" name="Object 3">
                        <a:extLst>
                          <a:ext uri="{FF2B5EF4-FFF2-40B4-BE49-F238E27FC236}">
                            <a16:creationId xmlns:a16="http://schemas.microsoft.com/office/drawing/2014/main" id="{BEDD56F5-1167-47D1-9C47-A1CA451D3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991" y="4095749"/>
                        <a:ext cx="3649076" cy="11949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B0F69206-D4D0-499C-9786-82C4DE974014}"/>
              </a:ext>
            </a:extLst>
          </p:cNvPr>
          <p:cNvGraphicFramePr>
            <a:graphicFrameLocks noChangeAspect="1"/>
          </p:cNvGraphicFramePr>
          <p:nvPr>
            <p:extLst>
              <p:ext uri="{D42A27DB-BD31-4B8C-83A1-F6EECF244321}">
                <p14:modId xmlns:p14="http://schemas.microsoft.com/office/powerpoint/2010/main" val="3575304393"/>
              </p:ext>
            </p:extLst>
          </p:nvPr>
        </p:nvGraphicFramePr>
        <p:xfrm>
          <a:off x="6722698" y="4152693"/>
          <a:ext cx="3543916" cy="1067006"/>
        </p:xfrm>
        <a:graphic>
          <a:graphicData uri="http://schemas.openxmlformats.org/presentationml/2006/ole">
            <mc:AlternateContent xmlns:mc="http://schemas.openxmlformats.org/markup-compatibility/2006">
              <mc:Choice xmlns:v="urn:schemas-microsoft-com:vml" Requires="v">
                <p:oleObj name="Equation" r:id="rId5" imgW="1435100" imgH="431800" progId="Equation.3">
                  <p:embed/>
                </p:oleObj>
              </mc:Choice>
              <mc:Fallback>
                <p:oleObj name="Equation" r:id="rId5" imgW="1435100" imgH="431800" progId="Equation.3">
                  <p:embed/>
                  <p:pic>
                    <p:nvPicPr>
                      <p:cNvPr id="5" name="Object 3">
                        <a:extLst>
                          <a:ext uri="{FF2B5EF4-FFF2-40B4-BE49-F238E27FC236}">
                            <a16:creationId xmlns:a16="http://schemas.microsoft.com/office/drawing/2014/main" id="{B0F69206-D4D0-499C-9786-82C4DE9740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698" y="4152693"/>
                        <a:ext cx="3543916" cy="1067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938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Discrete Time Convolution</a:t>
            </a:r>
            <a:endParaRPr lang="en-US" dirty="0"/>
          </a:p>
        </p:txBody>
      </p:sp>
      <p:sp>
        <p:nvSpPr>
          <p:cNvPr id="4" name="TextBox 3">
            <a:extLst>
              <a:ext uri="{FF2B5EF4-FFF2-40B4-BE49-F238E27FC236}">
                <a16:creationId xmlns:a16="http://schemas.microsoft.com/office/drawing/2014/main" id="{408B368B-8884-4DA8-A122-145EAEF9512A}"/>
              </a:ext>
            </a:extLst>
          </p:cNvPr>
          <p:cNvSpPr txBox="1"/>
          <p:nvPr/>
        </p:nvSpPr>
        <p:spPr>
          <a:xfrm>
            <a:off x="914280" y="1603948"/>
            <a:ext cx="9483572" cy="1853627"/>
          </a:xfrm>
          <a:prstGeom prst="rect">
            <a:avLst/>
          </a:prstGeom>
        </p:spPr>
        <p:txBody>
          <a:bodyPr vert="horz" wrap="none" lIns="0" tIns="0" rIns="0" bIns="0" rtlCol="0" anchor="t">
            <a:noAutofit/>
          </a:bodyPr>
          <a:lstStyle/>
          <a:p>
            <a:pPr algn="l" defTabSz="914400">
              <a:lnSpc>
                <a:spcPct val="150000"/>
              </a:lnSpc>
            </a:pPr>
            <a:r>
              <a:rPr lang="en-GB" sz="2400" dirty="0"/>
              <a:t>An arbitrary input signal </a:t>
            </a:r>
            <a:r>
              <a:rPr lang="en-GB" sz="2400" i="1" dirty="0"/>
              <a:t>y</a:t>
            </a:r>
            <a:r>
              <a:rPr lang="en-GB" sz="2400" dirty="0"/>
              <a:t>(</a:t>
            </a:r>
            <a:r>
              <a:rPr lang="en-GB" sz="2400" i="1" dirty="0"/>
              <a:t>n</a:t>
            </a:r>
            <a:r>
              <a:rPr lang="en-GB" sz="2400" dirty="0"/>
              <a:t>) may be decomposed into a sum of (delayed) </a:t>
            </a:r>
          </a:p>
          <a:p>
            <a:pPr algn="l" defTabSz="914400">
              <a:spcAft>
                <a:spcPts val="1200"/>
              </a:spcAft>
            </a:pPr>
            <a:r>
              <a:rPr lang="en-GB" sz="2400" dirty="0"/>
              <a:t>weighted impulses.</a:t>
            </a:r>
          </a:p>
          <a:p>
            <a:pPr algn="l" defTabSz="914400">
              <a:lnSpc>
                <a:spcPct val="150000"/>
              </a:lnSpc>
            </a:pPr>
            <a:r>
              <a:rPr lang="en-GB" sz="2400" dirty="0"/>
              <a:t>Corresponding output is formed by summing (delayed) weighted impulse responses.</a:t>
            </a:r>
          </a:p>
        </p:txBody>
      </p:sp>
      <p:sp>
        <p:nvSpPr>
          <p:cNvPr id="5" name="Rectangle 180">
            <a:extLst>
              <a:ext uri="{FF2B5EF4-FFF2-40B4-BE49-F238E27FC236}">
                <a16:creationId xmlns:a16="http://schemas.microsoft.com/office/drawing/2014/main" id="{B0C8F45E-FF53-4DDC-93FA-2E357A3767FD}"/>
              </a:ext>
            </a:extLst>
          </p:cNvPr>
          <p:cNvSpPr>
            <a:spLocks noChangeArrowheads="1"/>
          </p:cNvSpPr>
          <p:nvPr/>
        </p:nvSpPr>
        <p:spPr bwMode="auto">
          <a:xfrm>
            <a:off x="4481026" y="4657979"/>
            <a:ext cx="60155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d</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83">
            <a:extLst>
              <a:ext uri="{FF2B5EF4-FFF2-40B4-BE49-F238E27FC236}">
                <a16:creationId xmlns:a16="http://schemas.microsoft.com/office/drawing/2014/main" id="{AA7C4E1A-C1ED-4DD0-BF82-2A05350D5DAD}"/>
              </a:ext>
            </a:extLst>
          </p:cNvPr>
          <p:cNvSpPr>
            <a:spLocks noChangeArrowheads="1"/>
          </p:cNvSpPr>
          <p:nvPr/>
        </p:nvSpPr>
        <p:spPr bwMode="auto">
          <a:xfrm>
            <a:off x="1993187" y="5731517"/>
            <a:ext cx="1822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Delta sequence</a:t>
            </a:r>
            <a:endParaRPr kumimoji="0" lang="en-US" altLang="en-US" sz="2000" b="0" i="0" u="none" strike="noStrike" cap="none" normalizeH="0" baseline="0" dirty="0">
              <a:ln>
                <a:noFill/>
              </a:ln>
              <a:solidFill>
                <a:schemeClr val="tx1"/>
              </a:solidFill>
              <a:effectLst/>
              <a:latin typeface="+mn-lt"/>
              <a:cs typeface="Arial" pitchFamily="34" charset="0"/>
            </a:endParaRPr>
          </a:p>
        </p:txBody>
      </p:sp>
      <p:grpSp>
        <p:nvGrpSpPr>
          <p:cNvPr id="7" name="Group 6">
            <a:extLst>
              <a:ext uri="{FF2B5EF4-FFF2-40B4-BE49-F238E27FC236}">
                <a16:creationId xmlns:a16="http://schemas.microsoft.com/office/drawing/2014/main" id="{F3C6996A-F38E-4FA9-8154-A308FB4386F7}"/>
              </a:ext>
            </a:extLst>
          </p:cNvPr>
          <p:cNvGrpSpPr/>
          <p:nvPr/>
        </p:nvGrpSpPr>
        <p:grpSpPr>
          <a:xfrm>
            <a:off x="4478263" y="4677029"/>
            <a:ext cx="3004688" cy="739964"/>
            <a:chOff x="3011548" y="2379474"/>
            <a:chExt cx="3005079" cy="739964"/>
          </a:xfrm>
        </p:grpSpPr>
        <p:grpSp>
          <p:nvGrpSpPr>
            <p:cNvPr id="8" name="Group 14">
              <a:extLst>
                <a:ext uri="{FF2B5EF4-FFF2-40B4-BE49-F238E27FC236}">
                  <a16:creationId xmlns:a16="http://schemas.microsoft.com/office/drawing/2014/main" id="{32EADFEF-BBBF-44CE-9CA9-2D011283F726}"/>
                </a:ext>
              </a:extLst>
            </p:cNvPr>
            <p:cNvGrpSpPr>
              <a:grpSpLocks/>
            </p:cNvGrpSpPr>
            <p:nvPr/>
          </p:nvGrpSpPr>
          <p:grpSpPr bwMode="auto">
            <a:xfrm>
              <a:off x="5218154" y="2727695"/>
              <a:ext cx="798473" cy="80963"/>
              <a:chOff x="2650" y="1614"/>
              <a:chExt cx="503" cy="51"/>
            </a:xfrm>
          </p:grpSpPr>
          <p:sp>
            <p:nvSpPr>
              <p:cNvPr id="13" name="Freeform 12">
                <a:extLst>
                  <a:ext uri="{FF2B5EF4-FFF2-40B4-BE49-F238E27FC236}">
                    <a16:creationId xmlns:a16="http://schemas.microsoft.com/office/drawing/2014/main" id="{6C136A3E-CEDC-4E41-98FC-3D554EDBE08A}"/>
                  </a:ext>
                </a:extLst>
              </p:cNvPr>
              <p:cNvSpPr>
                <a:spLocks/>
              </p:cNvSpPr>
              <p:nvPr/>
            </p:nvSpPr>
            <p:spPr bwMode="auto">
              <a:xfrm>
                <a:off x="3059"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407D8331-4E2B-4BC0-A3FE-77223347AEAB}"/>
                  </a:ext>
                </a:extLst>
              </p:cNvPr>
              <p:cNvSpPr>
                <a:spLocks noChangeShapeType="1"/>
              </p:cNvSpPr>
              <p:nvPr/>
            </p:nvSpPr>
            <p:spPr bwMode="auto">
              <a:xfrm flipH="1">
                <a:off x="265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Rectangle 8">
              <a:extLst>
                <a:ext uri="{FF2B5EF4-FFF2-40B4-BE49-F238E27FC236}">
                  <a16:creationId xmlns:a16="http://schemas.microsoft.com/office/drawing/2014/main" id="{E80E05D7-25B5-4069-8203-EB66461E93B7}"/>
                </a:ext>
              </a:extLst>
            </p:cNvPr>
            <p:cNvSpPr>
              <a:spLocks noChangeArrowheads="1"/>
            </p:cNvSpPr>
            <p:nvPr/>
          </p:nvSpPr>
          <p:spPr bwMode="auto">
            <a:xfrm>
              <a:off x="3841750" y="2379474"/>
              <a:ext cx="1357354" cy="73996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2">
              <a:extLst>
                <a:ext uri="{FF2B5EF4-FFF2-40B4-BE49-F238E27FC236}">
                  <a16:creationId xmlns:a16="http://schemas.microsoft.com/office/drawing/2014/main" id="{28B5801F-D2C0-4825-80AC-5C27E32A2468}"/>
                </a:ext>
              </a:extLst>
            </p:cNvPr>
            <p:cNvSpPr>
              <a:spLocks noChangeArrowheads="1"/>
            </p:cNvSpPr>
            <p:nvPr/>
          </p:nvSpPr>
          <p:spPr bwMode="auto">
            <a:xfrm>
              <a:off x="4171177" y="2453057"/>
              <a:ext cx="674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LTI</a:t>
              </a: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900" dirty="0">
                  <a:solidFill>
                    <a:srgbClr val="000000"/>
                  </a:solidFill>
                  <a:latin typeface="Times New Roman" pitchFamily="18" charset="0"/>
                </a:rPr>
                <a:t>system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Freeform 12">
              <a:extLst>
                <a:ext uri="{FF2B5EF4-FFF2-40B4-BE49-F238E27FC236}">
                  <a16:creationId xmlns:a16="http://schemas.microsoft.com/office/drawing/2014/main" id="{F350D6F0-7833-4C46-B446-4036A8C36ED7}"/>
                </a:ext>
              </a:extLst>
            </p:cNvPr>
            <p:cNvSpPr>
              <a:spLocks/>
            </p:cNvSpPr>
            <p:nvPr/>
          </p:nvSpPr>
          <p:spPr bwMode="auto">
            <a:xfrm>
              <a:off x="3660803" y="2688377"/>
              <a:ext cx="149218"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13">
              <a:extLst>
                <a:ext uri="{FF2B5EF4-FFF2-40B4-BE49-F238E27FC236}">
                  <a16:creationId xmlns:a16="http://schemas.microsoft.com/office/drawing/2014/main" id="{7BB04E76-C0B0-4E68-8E62-806B53F500F6}"/>
                </a:ext>
              </a:extLst>
            </p:cNvPr>
            <p:cNvSpPr>
              <a:spLocks noChangeShapeType="1"/>
            </p:cNvSpPr>
            <p:nvPr/>
          </p:nvSpPr>
          <p:spPr bwMode="auto">
            <a:xfrm flipH="1">
              <a:off x="3011548" y="2728065"/>
              <a:ext cx="74450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80">
            <a:extLst>
              <a:ext uri="{FF2B5EF4-FFF2-40B4-BE49-F238E27FC236}">
                <a16:creationId xmlns:a16="http://schemas.microsoft.com/office/drawing/2014/main" id="{FA706C2E-0D11-42AC-A381-751D796EF735}"/>
              </a:ext>
            </a:extLst>
          </p:cNvPr>
          <p:cNvSpPr>
            <a:spLocks noChangeArrowheads="1"/>
          </p:cNvSpPr>
          <p:nvPr/>
        </p:nvSpPr>
        <p:spPr bwMode="auto">
          <a:xfrm>
            <a:off x="6965529" y="4677029"/>
            <a:ext cx="52694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y</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83">
            <a:extLst>
              <a:ext uri="{FF2B5EF4-FFF2-40B4-BE49-F238E27FC236}">
                <a16:creationId xmlns:a16="http://schemas.microsoft.com/office/drawing/2014/main" id="{47B73595-EB45-4FA8-8912-3CDDA73392BE}"/>
              </a:ext>
            </a:extLst>
          </p:cNvPr>
          <p:cNvSpPr>
            <a:spLocks noChangeArrowheads="1"/>
          </p:cNvSpPr>
          <p:nvPr/>
        </p:nvSpPr>
        <p:spPr bwMode="auto">
          <a:xfrm>
            <a:off x="8139237" y="5731516"/>
            <a:ext cx="19611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000" dirty="0">
                <a:solidFill>
                  <a:srgbClr val="000000"/>
                </a:solidFill>
                <a:latin typeface="+mn-lt"/>
              </a:rPr>
              <a:t>Impulse response</a:t>
            </a:r>
            <a:endParaRPr kumimoji="0" lang="en-US" altLang="en-US" sz="2000" b="0" i="0" u="none" strike="noStrike" cap="none" normalizeH="0" baseline="0" dirty="0">
              <a:ln>
                <a:noFill/>
              </a:ln>
              <a:solidFill>
                <a:schemeClr val="tx1"/>
              </a:solidFill>
              <a:effectLst/>
              <a:latin typeface="+mn-lt"/>
              <a:cs typeface="Arial" pitchFamily="34" charset="0"/>
            </a:endParaRPr>
          </a:p>
        </p:txBody>
      </p:sp>
      <p:grpSp>
        <p:nvGrpSpPr>
          <p:cNvPr id="17" name="Group 16">
            <a:extLst>
              <a:ext uri="{FF2B5EF4-FFF2-40B4-BE49-F238E27FC236}">
                <a16:creationId xmlns:a16="http://schemas.microsoft.com/office/drawing/2014/main" id="{A0806355-4B7F-4A2F-9B7D-3302FD00BFCA}"/>
              </a:ext>
            </a:extLst>
          </p:cNvPr>
          <p:cNvGrpSpPr/>
          <p:nvPr/>
        </p:nvGrpSpPr>
        <p:grpSpPr>
          <a:xfrm>
            <a:off x="7782209" y="4438300"/>
            <a:ext cx="2691834" cy="1257191"/>
            <a:chOff x="4710086" y="2704071"/>
            <a:chExt cx="1964696" cy="917470"/>
          </a:xfrm>
        </p:grpSpPr>
        <p:cxnSp>
          <p:nvCxnSpPr>
            <p:cNvPr id="18" name="Straight Connector 17">
              <a:extLst>
                <a:ext uri="{FF2B5EF4-FFF2-40B4-BE49-F238E27FC236}">
                  <a16:creationId xmlns:a16="http://schemas.microsoft.com/office/drawing/2014/main" id="{49B94A07-EC40-45DC-8051-D51D9817B9E0}"/>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9" name="Group 34">
              <a:extLst>
                <a:ext uri="{FF2B5EF4-FFF2-40B4-BE49-F238E27FC236}">
                  <a16:creationId xmlns:a16="http://schemas.microsoft.com/office/drawing/2014/main" id="{E75D7DF5-B2F2-47BA-BEA7-7B9E81E8125B}"/>
                </a:ext>
              </a:extLst>
            </p:cNvPr>
            <p:cNvGrpSpPr/>
            <p:nvPr/>
          </p:nvGrpSpPr>
          <p:grpSpPr>
            <a:xfrm>
              <a:off x="4710086" y="3332789"/>
              <a:ext cx="1953806" cy="88104"/>
              <a:chOff x="6910093" y="1755776"/>
              <a:chExt cx="1953806" cy="88104"/>
            </a:xfrm>
          </p:grpSpPr>
          <p:cxnSp>
            <p:nvCxnSpPr>
              <p:cNvPr id="24" name="Straight Connector 23">
                <a:extLst>
                  <a:ext uri="{FF2B5EF4-FFF2-40B4-BE49-F238E27FC236}">
                    <a16:creationId xmlns:a16="http://schemas.microsoft.com/office/drawing/2014/main" id="{637BF74D-FA98-462C-AAA2-8EAD5F75E05E}"/>
                  </a:ext>
                </a:extLst>
              </p:cNvPr>
              <p:cNvCxnSpPr/>
              <p:nvPr/>
            </p:nvCxnSpPr>
            <p:spPr>
              <a:xfrm flipV="1">
                <a:off x="6910093" y="1804193"/>
                <a:ext cx="1953806" cy="79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E69197D-DAB2-47FC-BF81-EF19A140376C}"/>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41C8B14-4444-4965-8C90-CD93C3CDD876}"/>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2E56E96-C043-4375-A333-B70F28AFA65B}"/>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6158B3E-2D66-44BD-9EA5-8DCDE101C5DF}"/>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A6476A9-46B1-4694-8158-C6120D1C0BFC}"/>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35">
              <a:extLst>
                <a:ext uri="{FF2B5EF4-FFF2-40B4-BE49-F238E27FC236}">
                  <a16:creationId xmlns:a16="http://schemas.microsoft.com/office/drawing/2014/main" id="{05C2F6B0-09C5-409B-8F2E-7788AE5A8D16}"/>
                </a:ext>
              </a:extLst>
            </p:cNvPr>
            <p:cNvGrpSpPr/>
            <p:nvPr/>
          </p:nvGrpSpPr>
          <p:grpSpPr>
            <a:xfrm>
              <a:off x="4878939" y="3433149"/>
              <a:ext cx="503611" cy="188392"/>
              <a:chOff x="7031321" y="1856136"/>
              <a:chExt cx="503611" cy="188392"/>
            </a:xfrm>
          </p:grpSpPr>
          <p:sp>
            <p:nvSpPr>
              <p:cNvPr id="22" name="TextBox 21">
                <a:extLst>
                  <a:ext uri="{FF2B5EF4-FFF2-40B4-BE49-F238E27FC236}">
                    <a16:creationId xmlns:a16="http://schemas.microsoft.com/office/drawing/2014/main" id="{80003FE8-20AF-4D5C-872B-13FA1C3E1F0F}"/>
                  </a:ext>
                </a:extLst>
              </p:cNvPr>
              <p:cNvSpPr txBox="1"/>
              <p:nvPr/>
            </p:nvSpPr>
            <p:spPr>
              <a:xfrm>
                <a:off x="7031321" y="1858790"/>
                <a:ext cx="183465" cy="185738"/>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23" name="TextBox 22">
                <a:extLst>
                  <a:ext uri="{FF2B5EF4-FFF2-40B4-BE49-F238E27FC236}">
                    <a16:creationId xmlns:a16="http://schemas.microsoft.com/office/drawing/2014/main" id="{0BBF78CF-3F2C-46DF-B11A-80D37C1D64C9}"/>
                  </a:ext>
                </a:extLst>
              </p:cNvPr>
              <p:cNvSpPr txBox="1"/>
              <p:nvPr/>
            </p:nvSpPr>
            <p:spPr>
              <a:xfrm>
                <a:off x="7421769" y="1856136"/>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grpSp>
        <p:sp>
          <p:nvSpPr>
            <p:cNvPr id="21" name="TextBox 20">
              <a:extLst>
                <a:ext uri="{FF2B5EF4-FFF2-40B4-BE49-F238E27FC236}">
                  <a16:creationId xmlns:a16="http://schemas.microsoft.com/office/drawing/2014/main" id="{1199691B-5EAB-41C0-B308-2E34E7EA1983}"/>
                </a:ext>
              </a:extLst>
            </p:cNvPr>
            <p:cNvSpPr txBox="1"/>
            <p:nvPr/>
          </p:nvSpPr>
          <p:spPr>
            <a:xfrm>
              <a:off x="6563564" y="3380007"/>
              <a:ext cx="111218" cy="185738"/>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n</a:t>
              </a:r>
              <a:endParaRPr lang="en-US" i="1" dirty="0">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04588FCE-C50E-44D5-B85A-AB053872846A}"/>
              </a:ext>
            </a:extLst>
          </p:cNvPr>
          <p:cNvSpPr txBox="1"/>
          <p:nvPr/>
        </p:nvSpPr>
        <p:spPr>
          <a:xfrm>
            <a:off x="9052343" y="5440977"/>
            <a:ext cx="251365"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31" name="TextBox 30">
            <a:extLst>
              <a:ext uri="{FF2B5EF4-FFF2-40B4-BE49-F238E27FC236}">
                <a16:creationId xmlns:a16="http://schemas.microsoft.com/office/drawing/2014/main" id="{3BC741C3-2EF5-4518-89B1-5A5839323762}"/>
              </a:ext>
            </a:extLst>
          </p:cNvPr>
          <p:cNvSpPr txBox="1"/>
          <p:nvPr/>
        </p:nvSpPr>
        <p:spPr>
          <a:xfrm>
            <a:off x="9557103" y="5440976"/>
            <a:ext cx="251365"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32" name="TextBox 31">
            <a:extLst>
              <a:ext uri="{FF2B5EF4-FFF2-40B4-BE49-F238E27FC236}">
                <a16:creationId xmlns:a16="http://schemas.microsoft.com/office/drawing/2014/main" id="{4C4EA2BD-956D-453B-8B4B-6BE05DEE6BC6}"/>
              </a:ext>
            </a:extLst>
          </p:cNvPr>
          <p:cNvSpPr txBox="1"/>
          <p:nvPr/>
        </p:nvSpPr>
        <p:spPr>
          <a:xfrm>
            <a:off x="10065197" y="5442578"/>
            <a:ext cx="251365" cy="232258"/>
          </a:xfrm>
          <a:prstGeom prst="rect">
            <a:avLst/>
          </a:prstGeom>
        </p:spPr>
        <p:txBody>
          <a:bodyPr vert="horz" wrap="none" lIns="0" tIns="0" rIns="0" bIns="0" rtlCol="0" anchor="t">
            <a:noAutofit/>
          </a:bodyPr>
          <a:lstStyle/>
          <a:p>
            <a:pPr algn="l" defTabSz="914400"/>
            <a:r>
              <a:rPr lang="en-GB" sz="1200" dirty="0"/>
              <a:t>3</a:t>
            </a:r>
          </a:p>
        </p:txBody>
      </p:sp>
      <p:sp>
        <p:nvSpPr>
          <p:cNvPr id="33" name="TextBox 32">
            <a:extLst>
              <a:ext uri="{FF2B5EF4-FFF2-40B4-BE49-F238E27FC236}">
                <a16:creationId xmlns:a16="http://schemas.microsoft.com/office/drawing/2014/main" id="{FCB4E1B9-92FC-4EDE-B5CA-550030719EC1}"/>
              </a:ext>
            </a:extLst>
          </p:cNvPr>
          <p:cNvSpPr txBox="1"/>
          <p:nvPr/>
        </p:nvSpPr>
        <p:spPr>
          <a:xfrm>
            <a:off x="7697146" y="4311042"/>
            <a:ext cx="632816" cy="254513"/>
          </a:xfrm>
          <a:prstGeom prst="rect">
            <a:avLst/>
          </a:prstGeom>
        </p:spPr>
        <p:txBody>
          <a:bodyPr vert="horz" wrap="none" lIns="0" tIns="0" rIns="0" bIns="0" rtlCol="0" anchor="t">
            <a:noAutofit/>
          </a:bodyPr>
          <a:lstStyle/>
          <a:p>
            <a:pPr algn="l" defTabSz="914400"/>
            <a:r>
              <a:rPr lang="en-GB" sz="1900" i="1" dirty="0">
                <a:latin typeface="Times New Roman" panose="02020603050405020304" pitchFamily="18" charset="0"/>
                <a:cs typeface="Times New Roman" panose="02020603050405020304" pitchFamily="18" charset="0"/>
              </a:rPr>
              <a:t>h</a:t>
            </a:r>
            <a:r>
              <a:rPr lang="en-GB" sz="1900" dirty="0">
                <a:latin typeface="Times New Roman" panose="02020603050405020304" pitchFamily="18" charset="0"/>
                <a:cs typeface="Times New Roman" panose="02020603050405020304" pitchFamily="18" charset="0"/>
              </a:rPr>
              <a:t>(</a:t>
            </a:r>
            <a:r>
              <a:rPr lang="en-GB" sz="1900" i="1" dirty="0">
                <a:latin typeface="Times New Roman" panose="02020603050405020304" pitchFamily="18" charset="0"/>
                <a:cs typeface="Times New Roman" panose="02020603050405020304" pitchFamily="18" charset="0"/>
              </a:rPr>
              <a:t>n</a:t>
            </a:r>
            <a:r>
              <a:rPr lang="en-GB"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7F47B826-5DDE-487B-B53F-EE06FE9EDADE}"/>
              </a:ext>
            </a:extLst>
          </p:cNvPr>
          <p:cNvCxnSpPr/>
          <p:nvPr/>
        </p:nvCxnSpPr>
        <p:spPr>
          <a:xfrm flipV="1">
            <a:off x="8595555" y="4721607"/>
            <a:ext cx="0" cy="626329"/>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AD2C201-20D2-4AAB-9693-20DE4B65D30A}"/>
              </a:ext>
            </a:extLst>
          </p:cNvPr>
          <p:cNvCxnSpPr/>
          <p:nvPr/>
        </p:nvCxnSpPr>
        <p:spPr>
          <a:xfrm flipV="1">
            <a:off x="9092312" y="4985933"/>
            <a:ext cx="1" cy="368491"/>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1DFB425-E565-454A-A910-A7EBC912C917}"/>
              </a:ext>
            </a:extLst>
          </p:cNvPr>
          <p:cNvCxnSpPr/>
          <p:nvPr/>
        </p:nvCxnSpPr>
        <p:spPr>
          <a:xfrm>
            <a:off x="9595166" y="5309615"/>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CDB4DEB-B85E-4399-939B-DD7C8CFBB385}"/>
              </a:ext>
            </a:extLst>
          </p:cNvPr>
          <p:cNvCxnSpPr/>
          <p:nvPr/>
        </p:nvCxnSpPr>
        <p:spPr>
          <a:xfrm flipV="1">
            <a:off x="8085964" y="5374122"/>
            <a:ext cx="0" cy="3307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7F8012F-2D37-4333-8FE3-E3D53C378134}"/>
              </a:ext>
            </a:extLst>
          </p:cNvPr>
          <p:cNvCxnSpPr/>
          <p:nvPr/>
        </p:nvCxnSpPr>
        <p:spPr>
          <a:xfrm flipV="1">
            <a:off x="9595624" y="5165909"/>
            <a:ext cx="179" cy="186504"/>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0A5BAD4-A59C-4F6E-BAAE-8F29C8822AD3}"/>
              </a:ext>
            </a:extLst>
          </p:cNvPr>
          <p:cNvCxnSpPr/>
          <p:nvPr/>
        </p:nvCxnSpPr>
        <p:spPr>
          <a:xfrm flipV="1">
            <a:off x="10100419" y="5284367"/>
            <a:ext cx="0" cy="70416"/>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23A66DD1-A0E7-4F15-AE1E-EE937DAA14E1}"/>
              </a:ext>
            </a:extLst>
          </p:cNvPr>
          <p:cNvGrpSpPr/>
          <p:nvPr/>
        </p:nvGrpSpPr>
        <p:grpSpPr>
          <a:xfrm>
            <a:off x="1628510" y="4304263"/>
            <a:ext cx="2691834" cy="1365980"/>
            <a:chOff x="2519364" y="4257129"/>
            <a:chExt cx="2692185" cy="1365980"/>
          </a:xfrm>
        </p:grpSpPr>
        <p:grpSp>
          <p:nvGrpSpPr>
            <p:cNvPr id="41" name="Group 60">
              <a:extLst>
                <a:ext uri="{FF2B5EF4-FFF2-40B4-BE49-F238E27FC236}">
                  <a16:creationId xmlns:a16="http://schemas.microsoft.com/office/drawing/2014/main" id="{3456B7D5-8C11-48C6-95E8-74EBD5B01AC2}"/>
                </a:ext>
              </a:extLst>
            </p:cNvPr>
            <p:cNvGrpSpPr/>
            <p:nvPr/>
          </p:nvGrpSpPr>
          <p:grpSpPr>
            <a:xfrm>
              <a:off x="2519364" y="4365918"/>
              <a:ext cx="2692185" cy="1257191"/>
              <a:chOff x="4710086" y="2704071"/>
              <a:chExt cx="1964696" cy="917470"/>
            </a:xfrm>
          </p:grpSpPr>
          <p:cxnSp>
            <p:nvCxnSpPr>
              <p:cNvPr id="52" name="Straight Connector 51">
                <a:extLst>
                  <a:ext uri="{FF2B5EF4-FFF2-40B4-BE49-F238E27FC236}">
                    <a16:creationId xmlns:a16="http://schemas.microsoft.com/office/drawing/2014/main" id="{06AA47CE-07CD-48B4-8B6B-F6499C2CF48F}"/>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53" name="Group 62">
                <a:extLst>
                  <a:ext uri="{FF2B5EF4-FFF2-40B4-BE49-F238E27FC236}">
                    <a16:creationId xmlns:a16="http://schemas.microsoft.com/office/drawing/2014/main" id="{D99B2DCA-369A-4128-A7AC-0AECF1E45449}"/>
                  </a:ext>
                </a:extLst>
              </p:cNvPr>
              <p:cNvGrpSpPr/>
              <p:nvPr/>
            </p:nvGrpSpPr>
            <p:grpSpPr>
              <a:xfrm>
                <a:off x="4710086" y="3332789"/>
                <a:ext cx="1953806" cy="88104"/>
                <a:chOff x="6910093" y="1755776"/>
                <a:chExt cx="1953806" cy="88104"/>
              </a:xfrm>
            </p:grpSpPr>
            <p:cxnSp>
              <p:nvCxnSpPr>
                <p:cNvPr id="58" name="Straight Connector 57">
                  <a:extLst>
                    <a:ext uri="{FF2B5EF4-FFF2-40B4-BE49-F238E27FC236}">
                      <a16:creationId xmlns:a16="http://schemas.microsoft.com/office/drawing/2014/main" id="{A8EC2406-1009-43FE-9389-E64BFE325226}"/>
                    </a:ext>
                  </a:extLst>
                </p:cNvPr>
                <p:cNvCxnSpPr/>
                <p:nvPr/>
              </p:nvCxnSpPr>
              <p:spPr>
                <a:xfrm flipV="1">
                  <a:off x="6910093" y="1804193"/>
                  <a:ext cx="1953806" cy="79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9386035-E60D-4DED-AC67-113DA10256D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6934F88-C912-4354-BF43-C2007A85A6A2}"/>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CAC93FE-83A7-4F93-8134-7E8D5564E6CA}"/>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074599E-2C5E-4903-9BF8-479AD9608088}"/>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BB1D7C0-1128-4096-B814-07E9EAAC4E55}"/>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63">
                <a:extLst>
                  <a:ext uri="{FF2B5EF4-FFF2-40B4-BE49-F238E27FC236}">
                    <a16:creationId xmlns:a16="http://schemas.microsoft.com/office/drawing/2014/main" id="{9180890E-79BD-468A-AE0C-37EE73431EB5}"/>
                  </a:ext>
                </a:extLst>
              </p:cNvPr>
              <p:cNvGrpSpPr/>
              <p:nvPr/>
            </p:nvGrpSpPr>
            <p:grpSpPr>
              <a:xfrm>
                <a:off x="4878939" y="3433149"/>
                <a:ext cx="503611" cy="188392"/>
                <a:chOff x="7031321" y="1856136"/>
                <a:chExt cx="503611" cy="188392"/>
              </a:xfrm>
            </p:grpSpPr>
            <p:sp>
              <p:nvSpPr>
                <p:cNvPr id="56" name="TextBox 55">
                  <a:extLst>
                    <a:ext uri="{FF2B5EF4-FFF2-40B4-BE49-F238E27FC236}">
                      <a16:creationId xmlns:a16="http://schemas.microsoft.com/office/drawing/2014/main" id="{ACFF5A84-6297-41D3-B2B3-D48A9BCE8221}"/>
                    </a:ext>
                  </a:extLst>
                </p:cNvPr>
                <p:cNvSpPr txBox="1"/>
                <p:nvPr/>
              </p:nvSpPr>
              <p:spPr>
                <a:xfrm>
                  <a:off x="7031321" y="1858790"/>
                  <a:ext cx="183465" cy="185738"/>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57" name="TextBox 56">
                  <a:extLst>
                    <a:ext uri="{FF2B5EF4-FFF2-40B4-BE49-F238E27FC236}">
                      <a16:creationId xmlns:a16="http://schemas.microsoft.com/office/drawing/2014/main" id="{AA0A48ED-FEFC-4512-A21D-CC3AE4B1BBF1}"/>
                    </a:ext>
                  </a:extLst>
                </p:cNvPr>
                <p:cNvSpPr txBox="1"/>
                <p:nvPr/>
              </p:nvSpPr>
              <p:spPr>
                <a:xfrm>
                  <a:off x="7421769" y="1856136"/>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grpSp>
          <p:sp>
            <p:nvSpPr>
              <p:cNvPr id="55" name="TextBox 54">
                <a:extLst>
                  <a:ext uri="{FF2B5EF4-FFF2-40B4-BE49-F238E27FC236}">
                    <a16:creationId xmlns:a16="http://schemas.microsoft.com/office/drawing/2014/main" id="{16C62363-C076-4FB4-ACD9-CCB0D257EB2E}"/>
                  </a:ext>
                </a:extLst>
              </p:cNvPr>
              <p:cNvSpPr txBox="1"/>
              <p:nvPr/>
            </p:nvSpPr>
            <p:spPr>
              <a:xfrm>
                <a:off x="6563564" y="3380007"/>
                <a:ext cx="111218" cy="185738"/>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n</a:t>
                </a:r>
                <a:endParaRPr lang="en-US" i="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3FE6E415-CB81-4CA8-8CF0-14B76323CB85}"/>
                </a:ext>
              </a:extLst>
            </p:cNvPr>
            <p:cNvSpPr txBox="1"/>
            <p:nvPr/>
          </p:nvSpPr>
          <p:spPr>
            <a:xfrm>
              <a:off x="3789664" y="5368595"/>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43" name="TextBox 42">
              <a:extLst>
                <a:ext uri="{FF2B5EF4-FFF2-40B4-BE49-F238E27FC236}">
                  <a16:creationId xmlns:a16="http://schemas.microsoft.com/office/drawing/2014/main" id="{B79B7E25-9AA4-4E56-9459-B11AA70E1CF9}"/>
                </a:ext>
              </a:extLst>
            </p:cNvPr>
            <p:cNvSpPr txBox="1"/>
            <p:nvPr/>
          </p:nvSpPr>
          <p:spPr>
            <a:xfrm>
              <a:off x="4294489" y="5368595"/>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44" name="TextBox 43">
              <a:extLst>
                <a:ext uri="{FF2B5EF4-FFF2-40B4-BE49-F238E27FC236}">
                  <a16:creationId xmlns:a16="http://schemas.microsoft.com/office/drawing/2014/main" id="{5A6AE2BC-C8F9-4672-97EA-B0D0D43BFE57}"/>
                </a:ext>
              </a:extLst>
            </p:cNvPr>
            <p:cNvSpPr txBox="1"/>
            <p:nvPr/>
          </p:nvSpPr>
          <p:spPr>
            <a:xfrm>
              <a:off x="4802650" y="5370197"/>
              <a:ext cx="251398" cy="232258"/>
            </a:xfrm>
            <a:prstGeom prst="rect">
              <a:avLst/>
            </a:prstGeom>
          </p:spPr>
          <p:txBody>
            <a:bodyPr vert="horz" wrap="none" lIns="0" tIns="0" rIns="0" bIns="0" rtlCol="0" anchor="t">
              <a:noAutofit/>
            </a:bodyPr>
            <a:lstStyle/>
            <a:p>
              <a:pPr algn="l" defTabSz="914400"/>
              <a:r>
                <a:rPr lang="en-GB" sz="1200" dirty="0"/>
                <a:t>3</a:t>
              </a:r>
            </a:p>
          </p:txBody>
        </p:sp>
        <p:sp>
          <p:nvSpPr>
            <p:cNvPr id="45" name="TextBox 44">
              <a:extLst>
                <a:ext uri="{FF2B5EF4-FFF2-40B4-BE49-F238E27FC236}">
                  <a16:creationId xmlns:a16="http://schemas.microsoft.com/office/drawing/2014/main" id="{F051755E-FF32-4F78-B5BA-AA4046598262}"/>
                </a:ext>
              </a:extLst>
            </p:cNvPr>
            <p:cNvSpPr txBox="1"/>
            <p:nvPr/>
          </p:nvSpPr>
          <p:spPr>
            <a:xfrm>
              <a:off x="2559990" y="4257129"/>
              <a:ext cx="632898" cy="254513"/>
            </a:xfrm>
            <a:prstGeom prst="rect">
              <a:avLst/>
            </a:prstGeom>
          </p:spPr>
          <p:txBody>
            <a:bodyPr vert="horz" wrap="none" lIns="0" tIns="0" rIns="0" bIns="0" rtlCol="0" anchor="t">
              <a:noAutofit/>
            </a:bodyPr>
            <a:lstStyle/>
            <a:p>
              <a:pPr algn="l" defTabSz="914400"/>
              <a:r>
                <a:rPr lang="en-GB" sz="1900" i="1" dirty="0">
                  <a:latin typeface="Times New Roman" panose="02020603050405020304" pitchFamily="18" charset="0"/>
                  <a:cs typeface="Times New Roman" panose="02020603050405020304" pitchFamily="18" charset="0"/>
                </a:rPr>
                <a:t>d</a:t>
              </a:r>
              <a:r>
                <a:rPr lang="en-GB" sz="1900" dirty="0">
                  <a:latin typeface="Times New Roman" panose="02020603050405020304" pitchFamily="18" charset="0"/>
                  <a:cs typeface="Times New Roman" panose="02020603050405020304" pitchFamily="18" charset="0"/>
                </a:rPr>
                <a:t>(</a:t>
              </a:r>
              <a:r>
                <a:rPr lang="en-GB" sz="1900" i="1" dirty="0">
                  <a:latin typeface="Times New Roman" panose="02020603050405020304" pitchFamily="18" charset="0"/>
                  <a:cs typeface="Times New Roman" panose="02020603050405020304" pitchFamily="18" charset="0"/>
                </a:rPr>
                <a:t>n</a:t>
              </a:r>
              <a:r>
                <a:rPr lang="en-GB"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8807C91C-80CA-4E75-8D0D-5F09A76DB35A}"/>
                </a:ext>
              </a:extLst>
            </p:cNvPr>
            <p:cNvCxnSpPr/>
            <p:nvPr/>
          </p:nvCxnSpPr>
          <p:spPr>
            <a:xfrm flipV="1">
              <a:off x="3342341" y="4658750"/>
              <a:ext cx="0" cy="626329"/>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EEDD160-078E-4531-929A-2732A06910DC}"/>
                </a:ext>
              </a:extLst>
            </p:cNvPr>
            <p:cNvCxnSpPr/>
            <p:nvPr/>
          </p:nvCxnSpPr>
          <p:spPr>
            <a:xfrm flipV="1">
              <a:off x="3829637" y="5285082"/>
              <a:ext cx="0" cy="39817"/>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80359E3-7496-4A15-96A5-E9F4FFC5DFD5}"/>
                </a:ext>
              </a:extLst>
            </p:cNvPr>
            <p:cNvCxnSpPr/>
            <p:nvPr/>
          </p:nvCxnSpPr>
          <p:spPr>
            <a:xfrm>
              <a:off x="4332557" y="5237233"/>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C74E432-4764-4B02-8C2D-0C489AE32705}"/>
                </a:ext>
              </a:extLst>
            </p:cNvPr>
            <p:cNvCxnSpPr/>
            <p:nvPr/>
          </p:nvCxnSpPr>
          <p:spPr>
            <a:xfrm flipV="1">
              <a:off x="2823159" y="5301741"/>
              <a:ext cx="0" cy="3307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2AB35D2-4D4D-4FAE-9664-11D2C5CDC69C}"/>
                </a:ext>
              </a:extLst>
            </p:cNvPr>
            <p:cNvCxnSpPr/>
            <p:nvPr/>
          </p:nvCxnSpPr>
          <p:spPr>
            <a:xfrm flipV="1">
              <a:off x="4333014" y="5292199"/>
              <a:ext cx="0" cy="3307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87A5150-97EA-439F-8A19-2EA603392224}"/>
                </a:ext>
              </a:extLst>
            </p:cNvPr>
            <p:cNvCxnSpPr/>
            <p:nvPr/>
          </p:nvCxnSpPr>
          <p:spPr>
            <a:xfrm flipV="1">
              <a:off x="4837876" y="5301709"/>
              <a:ext cx="0" cy="3307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7530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Convolution</a:t>
            </a:r>
            <a:endParaRPr lang="en-US" dirty="0"/>
          </a:p>
        </p:txBody>
      </p:sp>
      <p:sp>
        <p:nvSpPr>
          <p:cNvPr id="4" name="TextBox 3">
            <a:extLst>
              <a:ext uri="{FF2B5EF4-FFF2-40B4-BE49-F238E27FC236}">
                <a16:creationId xmlns:a16="http://schemas.microsoft.com/office/drawing/2014/main" id="{BD6AA76D-AB0F-4378-B85F-874F0900E294}"/>
              </a:ext>
            </a:extLst>
          </p:cNvPr>
          <p:cNvSpPr txBox="1"/>
          <p:nvPr/>
        </p:nvSpPr>
        <p:spPr>
          <a:xfrm>
            <a:off x="1017793" y="1618938"/>
            <a:ext cx="9905960" cy="4629462"/>
          </a:xfrm>
          <a:prstGeom prst="rect">
            <a:avLst/>
          </a:prstGeom>
        </p:spPr>
        <p:txBody>
          <a:bodyPr vert="horz" wrap="none" lIns="0" tIns="0" rIns="0" bIns="0" rtlCol="0" anchor="t">
            <a:noAutofit/>
          </a:bodyPr>
          <a:lstStyle/>
          <a:p>
            <a:pPr algn="l" defTabSz="914400"/>
            <a:r>
              <a:rPr lang="en-GB" sz="2400" dirty="0"/>
              <a:t>Consider convolution from the point of view of the input signal.</a:t>
            </a:r>
          </a:p>
          <a:p>
            <a:pPr algn="l" defTabSz="914400"/>
            <a:endParaRPr lang="en-GB" sz="2400" dirty="0"/>
          </a:p>
          <a:p>
            <a:pPr algn="l" defTabSz="914400"/>
            <a:endParaRPr lang="en-GB" sz="2400" dirty="0"/>
          </a:p>
          <a:p>
            <a:pPr algn="l" defTabSz="914400"/>
            <a:endParaRPr lang="en-GB" sz="2400" dirty="0"/>
          </a:p>
          <a:p>
            <a:pPr algn="l" defTabSz="914400"/>
            <a:endParaRPr lang="en-GB" sz="2400" dirty="0"/>
          </a:p>
          <a:p>
            <a:pPr algn="l" defTabSz="914400"/>
            <a:r>
              <a:rPr lang="en-GB" sz="2400" dirty="0"/>
              <a:t>Each weighted impulse at the system input results in a weighted impulse response</a:t>
            </a:r>
          </a:p>
          <a:p>
            <a:pPr algn="l" defTabSz="914400"/>
            <a:r>
              <a:rPr lang="en-GB" sz="2400" dirty="0"/>
              <a:t>at the system output.</a:t>
            </a:r>
          </a:p>
          <a:p>
            <a:pPr algn="l" defTabSz="914400"/>
            <a:endParaRPr lang="en-GB" sz="2400" dirty="0"/>
          </a:p>
          <a:p>
            <a:pPr algn="l" defTabSz="914400"/>
            <a:r>
              <a:rPr lang="en-GB" sz="2400" dirty="0"/>
              <a:t>Each input sample contributes to a number of output sample values.</a:t>
            </a:r>
          </a:p>
        </p:txBody>
      </p:sp>
      <p:graphicFrame>
        <p:nvGraphicFramePr>
          <p:cNvPr id="5" name="Object 4">
            <a:extLst>
              <a:ext uri="{FF2B5EF4-FFF2-40B4-BE49-F238E27FC236}">
                <a16:creationId xmlns:a16="http://schemas.microsoft.com/office/drawing/2014/main" id="{DF40AC30-3CCC-4074-AFE1-0D1D163633EF}"/>
              </a:ext>
            </a:extLst>
          </p:cNvPr>
          <p:cNvGraphicFramePr>
            <a:graphicFrameLocks noChangeAspect="1"/>
          </p:cNvGraphicFramePr>
          <p:nvPr>
            <p:extLst>
              <p:ext uri="{D42A27DB-BD31-4B8C-83A1-F6EECF244321}">
                <p14:modId xmlns:p14="http://schemas.microsoft.com/office/powerpoint/2010/main" val="317156282"/>
              </p:ext>
            </p:extLst>
          </p:nvPr>
        </p:nvGraphicFramePr>
        <p:xfrm>
          <a:off x="2345956" y="2476500"/>
          <a:ext cx="7463517" cy="432164"/>
        </p:xfrm>
        <a:graphic>
          <a:graphicData uri="http://schemas.openxmlformats.org/presentationml/2006/ole">
            <mc:AlternateContent xmlns:mc="http://schemas.openxmlformats.org/markup-compatibility/2006">
              <mc:Choice xmlns:v="urn:schemas-microsoft-com:vml" Requires="v">
                <p:oleObj name="Equation" r:id="rId3" imgW="2984500" imgH="203200" progId="Equation.3">
                  <p:embed/>
                </p:oleObj>
              </mc:Choice>
              <mc:Fallback>
                <p:oleObj name="Equation" r:id="rId3" imgW="2984500" imgH="203200" progId="Equation.3">
                  <p:embed/>
                  <p:pic>
                    <p:nvPicPr>
                      <p:cNvPr id="5" name="Object 4">
                        <a:extLst>
                          <a:ext uri="{FF2B5EF4-FFF2-40B4-BE49-F238E27FC236}">
                            <a16:creationId xmlns:a16="http://schemas.microsoft.com/office/drawing/2014/main" id="{DF40AC30-3CCC-4074-AFE1-0D1D16363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956" y="2476500"/>
                        <a:ext cx="7463517" cy="432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9627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Discrete-Time Signals and Systems </a:t>
            </a:r>
            <a:br>
              <a:rPr lang="en-US" dirty="0"/>
            </a:br>
            <a:r>
              <a:rPr lang="en-US" sz="3600" dirty="0"/>
              <a:t>Convolution and Correlation</a:t>
            </a:r>
          </a:p>
        </p:txBody>
      </p:sp>
    </p:spTree>
    <p:extLst>
      <p:ext uri="{BB962C8B-B14F-4D97-AF65-F5344CB8AC3E}">
        <p14:creationId xmlns:p14="http://schemas.microsoft.com/office/powerpoint/2010/main" val="221189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Convolution</a:t>
            </a:r>
            <a:endParaRPr lang="en-US" dirty="0"/>
          </a:p>
        </p:txBody>
      </p:sp>
      <p:grpSp>
        <p:nvGrpSpPr>
          <p:cNvPr id="4" name="Group 3">
            <a:extLst>
              <a:ext uri="{FF2B5EF4-FFF2-40B4-BE49-F238E27FC236}">
                <a16:creationId xmlns:a16="http://schemas.microsoft.com/office/drawing/2014/main" id="{0C7A65FF-6A8D-4829-987A-D0B86F564123}"/>
              </a:ext>
            </a:extLst>
          </p:cNvPr>
          <p:cNvGrpSpPr/>
          <p:nvPr/>
        </p:nvGrpSpPr>
        <p:grpSpPr>
          <a:xfrm>
            <a:off x="6964571" y="586877"/>
            <a:ext cx="4481143" cy="1243275"/>
            <a:chOff x="7314345" y="87554"/>
            <a:chExt cx="4481727" cy="1243275"/>
          </a:xfrm>
        </p:grpSpPr>
        <p:grpSp>
          <p:nvGrpSpPr>
            <p:cNvPr id="5" name="Group 254124">
              <a:extLst>
                <a:ext uri="{FF2B5EF4-FFF2-40B4-BE49-F238E27FC236}">
                  <a16:creationId xmlns:a16="http://schemas.microsoft.com/office/drawing/2014/main" id="{183FBDD6-09AB-4355-93CA-CFDF948ABF78}"/>
                </a:ext>
              </a:extLst>
            </p:cNvPr>
            <p:cNvGrpSpPr/>
            <p:nvPr/>
          </p:nvGrpSpPr>
          <p:grpSpPr>
            <a:xfrm>
              <a:off x="7314345" y="87554"/>
              <a:ext cx="4481727" cy="1243275"/>
              <a:chOff x="7314345" y="316154"/>
              <a:chExt cx="4481727" cy="1243275"/>
            </a:xfrm>
          </p:grpSpPr>
          <p:grpSp>
            <p:nvGrpSpPr>
              <p:cNvPr id="8" name="Group 85">
                <a:extLst>
                  <a:ext uri="{FF2B5EF4-FFF2-40B4-BE49-F238E27FC236}">
                    <a16:creationId xmlns:a16="http://schemas.microsoft.com/office/drawing/2014/main" id="{9A717CC2-ED8E-4F3D-B52C-91E62A141489}"/>
                  </a:ext>
                </a:extLst>
              </p:cNvPr>
              <p:cNvGrpSpPr/>
              <p:nvPr/>
            </p:nvGrpSpPr>
            <p:grpSpPr>
              <a:xfrm>
                <a:off x="7314345" y="316154"/>
                <a:ext cx="4481727" cy="1243275"/>
                <a:chOff x="6836496" y="2032535"/>
                <a:chExt cx="4990626" cy="1384449"/>
              </a:xfrm>
            </p:grpSpPr>
            <p:grpSp>
              <p:nvGrpSpPr>
                <p:cNvPr id="13" name="Group 87">
                  <a:extLst>
                    <a:ext uri="{FF2B5EF4-FFF2-40B4-BE49-F238E27FC236}">
                      <a16:creationId xmlns:a16="http://schemas.microsoft.com/office/drawing/2014/main" id="{994371F6-FEEF-4F0C-9125-4268ABD2A356}"/>
                    </a:ext>
                  </a:extLst>
                </p:cNvPr>
                <p:cNvGrpSpPr/>
                <p:nvPr/>
              </p:nvGrpSpPr>
              <p:grpSpPr>
                <a:xfrm>
                  <a:off x="8635262" y="2159793"/>
                  <a:ext cx="3191860" cy="1253554"/>
                  <a:chOff x="5233431" y="2704071"/>
                  <a:chExt cx="2329348" cy="914816"/>
                </a:xfrm>
              </p:grpSpPr>
              <p:cxnSp>
                <p:nvCxnSpPr>
                  <p:cNvPr id="22" name="Straight Connector 21">
                    <a:extLst>
                      <a:ext uri="{FF2B5EF4-FFF2-40B4-BE49-F238E27FC236}">
                        <a16:creationId xmlns:a16="http://schemas.microsoft.com/office/drawing/2014/main" id="{02DCF7EB-E704-4175-9290-0EE95DFBBD1D}"/>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23" name="Group 99">
                    <a:extLst>
                      <a:ext uri="{FF2B5EF4-FFF2-40B4-BE49-F238E27FC236}">
                        <a16:creationId xmlns:a16="http://schemas.microsoft.com/office/drawing/2014/main" id="{22846E09-C92C-49D2-9914-5665EA925315}"/>
                      </a:ext>
                    </a:extLst>
                  </p:cNvPr>
                  <p:cNvGrpSpPr/>
                  <p:nvPr/>
                </p:nvGrpSpPr>
                <p:grpSpPr>
                  <a:xfrm>
                    <a:off x="5233431" y="3334376"/>
                    <a:ext cx="2329348" cy="86517"/>
                    <a:chOff x="7433438" y="1757363"/>
                    <a:chExt cx="2329348" cy="86517"/>
                  </a:xfrm>
                </p:grpSpPr>
                <p:cxnSp>
                  <p:nvCxnSpPr>
                    <p:cNvPr id="26" name="Straight Connector 25">
                      <a:extLst>
                        <a:ext uri="{FF2B5EF4-FFF2-40B4-BE49-F238E27FC236}">
                          <a16:creationId xmlns:a16="http://schemas.microsoft.com/office/drawing/2014/main" id="{85FD9F09-49DB-403A-80D7-991BE8EADD28}"/>
                        </a:ext>
                      </a:extLst>
                    </p:cNvPr>
                    <p:cNvCxnSpPr/>
                    <p:nvPr/>
                  </p:nvCxnSpPr>
                  <p:spPr>
                    <a:xfrm flipV="1">
                      <a:off x="7433438" y="1800226"/>
                      <a:ext cx="2329348" cy="6223"/>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FC60624-1660-4CC1-980F-91C45CB8C94E}"/>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FF7FC1F-9B61-45E1-A00D-D55B006A0817}"/>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E6FD1BE-73F8-4597-8D6C-16B9D5F00E0B}"/>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04F35E8B-356F-463C-A446-7CEE03FC0EFB}"/>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5" name="TextBox 24">
                    <a:extLst>
                      <a:ext uri="{FF2B5EF4-FFF2-40B4-BE49-F238E27FC236}">
                        <a16:creationId xmlns:a16="http://schemas.microsoft.com/office/drawing/2014/main" id="{E1FC66AA-20BB-4B49-A97F-797925C78471}"/>
                      </a:ext>
                    </a:extLst>
                  </p:cNvPr>
                  <p:cNvSpPr txBox="1"/>
                  <p:nvPr/>
                </p:nvSpPr>
                <p:spPr>
                  <a:xfrm>
                    <a:off x="7415013" y="3356509"/>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C412813E-58A0-4E95-A7BA-0CBE507A5D81}"/>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15" name="TextBox 14">
                  <a:extLst>
                    <a:ext uri="{FF2B5EF4-FFF2-40B4-BE49-F238E27FC236}">
                      <a16:creationId xmlns:a16="http://schemas.microsoft.com/office/drawing/2014/main" id="{86EB9451-66B6-40A6-B3C1-9BB1D4B2814E}"/>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16" name="TextBox 15">
                  <a:extLst>
                    <a:ext uri="{FF2B5EF4-FFF2-40B4-BE49-F238E27FC236}">
                      <a16:creationId xmlns:a16="http://schemas.microsoft.com/office/drawing/2014/main" id="{146C15A7-490C-4A59-8BEB-2E1CC1B9C66D}"/>
                    </a:ext>
                  </a:extLst>
                </p:cNvPr>
                <p:cNvSpPr txBox="1"/>
                <p:nvPr/>
              </p:nvSpPr>
              <p:spPr>
                <a:xfrm>
                  <a:off x="10201420" y="3164073"/>
                  <a:ext cx="251398" cy="232258"/>
                </a:xfrm>
                <a:prstGeom prst="rect">
                  <a:avLst/>
                </a:prstGeom>
              </p:spPr>
              <p:txBody>
                <a:bodyPr vert="horz" wrap="none" lIns="0" tIns="0" rIns="0" bIns="0" rtlCol="0" anchor="t">
                  <a:noAutofit/>
                </a:bodyPr>
                <a:lstStyle/>
                <a:p>
                  <a:pPr algn="l" defTabSz="914400"/>
                  <a:r>
                    <a:rPr lang="en-GB" sz="1200" dirty="0"/>
                    <a:t>3</a:t>
                  </a:r>
                </a:p>
              </p:txBody>
            </p:sp>
            <p:sp>
              <p:nvSpPr>
                <p:cNvPr id="17" name="TextBox 16">
                  <a:extLst>
                    <a:ext uri="{FF2B5EF4-FFF2-40B4-BE49-F238E27FC236}">
                      <a16:creationId xmlns:a16="http://schemas.microsoft.com/office/drawing/2014/main" id="{24CA4176-880E-4852-98B7-6BDF07A5C0A6}"/>
                    </a:ext>
                  </a:extLst>
                </p:cNvPr>
                <p:cNvSpPr txBox="1"/>
                <p:nvPr/>
              </p:nvSpPr>
              <p:spPr>
                <a:xfrm>
                  <a:off x="6836496" y="2032535"/>
                  <a:ext cx="632898" cy="254513"/>
                </a:xfrm>
                <a:prstGeom prst="rect">
                  <a:avLst/>
                </a:prstGeom>
              </p:spPr>
              <p:txBody>
                <a:bodyPr vert="horz" wrap="none" lIns="0" tIns="0" rIns="0" bIns="0" rtlCol="0" anchor="t">
                  <a:noAutofit/>
                </a:bodyPr>
                <a:lstStyle/>
                <a:p>
                  <a:pPr algn="l" defTabSz="914400"/>
                  <a:r>
                    <a:rPr lang="en-GB" sz="2000" dirty="0">
                      <a:cs typeface="Times New Roman" panose="02020603050405020304" pitchFamily="18" charset="0"/>
                    </a:rPr>
                    <a:t>Response to </a:t>
                  </a:r>
                  <a:r>
                    <a:rPr lang="en-GB" sz="2000" i="1" dirty="0">
                      <a:cs typeface="Times New Roman" panose="02020603050405020304" pitchFamily="18" charset="0"/>
                    </a:rPr>
                    <a:t>x(</a:t>
                  </a:r>
                  <a:r>
                    <a:rPr lang="en-GB" sz="2000" dirty="0">
                      <a:cs typeface="Times New Roman" panose="02020603050405020304" pitchFamily="18" charset="0"/>
                    </a:rPr>
                    <a:t>0)</a:t>
                  </a:r>
                  <a:endParaRPr lang="en-US" sz="2000" dirty="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0E9F4F14-9CE1-453D-94F2-D296DF82C8F4}"/>
                    </a:ext>
                  </a:extLst>
                </p:cNvPr>
                <p:cNvCxnSpPr/>
                <p:nvPr/>
              </p:nvCxnSpPr>
              <p:spPr>
                <a:xfrm flipV="1">
                  <a:off x="8731588" y="3069431"/>
                  <a:ext cx="0" cy="59259"/>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6E18DB-75AF-4B30-ACCD-057490AA4585}"/>
                    </a:ext>
                  </a:extLst>
                </p:cNvPr>
                <p:cNvCxnSpPr/>
                <p:nvPr/>
              </p:nvCxnSpPr>
              <p:spPr>
                <a:xfrm flipV="1">
                  <a:off x="9228407" y="3069431"/>
                  <a:ext cx="0" cy="6488"/>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326BFF0-8E75-4393-939A-12F8D403078E}"/>
                    </a:ext>
                  </a:extLst>
                </p:cNvPr>
                <p:cNvCxnSpPr/>
                <p:nvPr/>
              </p:nvCxnSpPr>
              <p:spPr>
                <a:xfrm flipV="1">
                  <a:off x="9731785" y="3090641"/>
                  <a:ext cx="179" cy="4478"/>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173B9D4-A3FB-4B92-843A-86D4BF9126FE}"/>
                    </a:ext>
                  </a:extLst>
                </p:cNvPr>
                <p:cNvCxnSpPr/>
                <p:nvPr/>
              </p:nvCxnSpPr>
              <p:spPr>
                <a:xfrm flipH="1" flipV="1">
                  <a:off x="10230585" y="3071819"/>
                  <a:ext cx="6061" cy="2832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cxnSp>
            <p:nvCxnSpPr>
              <p:cNvPr id="9" name="Straight Connector 8">
                <a:extLst>
                  <a:ext uri="{FF2B5EF4-FFF2-40B4-BE49-F238E27FC236}">
                    <a16:creationId xmlns:a16="http://schemas.microsoft.com/office/drawing/2014/main" id="{426ADF2C-28F4-406B-8C50-C7BFE3CB4729}"/>
                  </a:ext>
                </a:extLst>
              </p:cNvPr>
              <p:cNvCxnSpPr/>
              <p:nvPr/>
            </p:nvCxnSpPr>
            <p:spPr>
              <a:xfrm>
                <a:off x="11275365" y="1218330"/>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70C177-7094-4DC0-8BBD-F25A7ED3BEF8}"/>
                  </a:ext>
                </a:extLst>
              </p:cNvPr>
              <p:cNvCxnSpPr/>
              <p:nvPr/>
            </p:nvCxnSpPr>
            <p:spPr>
              <a:xfrm>
                <a:off x="10818861" y="1227006"/>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85EF47-DA0D-4E9F-9E6F-B7360B3BF0A8}"/>
                  </a:ext>
                </a:extLst>
              </p:cNvPr>
              <p:cNvCxnSpPr/>
              <p:nvPr/>
            </p:nvCxnSpPr>
            <p:spPr>
              <a:xfrm flipH="1" flipV="1">
                <a:off x="10817730" y="1252132"/>
                <a:ext cx="1131" cy="14327"/>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6F147A8-DF87-4DB0-B335-AD03001F654A}"/>
                  </a:ext>
                </a:extLst>
              </p:cNvPr>
              <p:cNvCxnSpPr/>
              <p:nvPr/>
            </p:nvCxnSpPr>
            <p:spPr>
              <a:xfrm flipV="1">
                <a:off x="11275365" y="1261696"/>
                <a:ext cx="0" cy="1922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0627A1FD-A8A3-434B-B627-ADB01DFDF964}"/>
                </a:ext>
              </a:extLst>
            </p:cNvPr>
            <p:cNvSpPr txBox="1"/>
            <p:nvPr/>
          </p:nvSpPr>
          <p:spPr>
            <a:xfrm>
              <a:off x="10767828" y="1103830"/>
              <a:ext cx="225763" cy="208574"/>
            </a:xfrm>
            <a:prstGeom prst="rect">
              <a:avLst/>
            </a:prstGeom>
          </p:spPr>
          <p:txBody>
            <a:bodyPr vert="horz" wrap="none" lIns="0" tIns="0" rIns="0" bIns="0" rtlCol="0" anchor="t">
              <a:noAutofit/>
            </a:bodyPr>
            <a:lstStyle/>
            <a:p>
              <a:pPr algn="l" defTabSz="914400"/>
              <a:r>
                <a:rPr lang="en-GB" sz="1200" dirty="0"/>
                <a:t>4</a:t>
              </a:r>
            </a:p>
          </p:txBody>
        </p:sp>
        <p:sp>
          <p:nvSpPr>
            <p:cNvPr id="7" name="TextBox 6">
              <a:extLst>
                <a:ext uri="{FF2B5EF4-FFF2-40B4-BE49-F238E27FC236}">
                  <a16:creationId xmlns:a16="http://schemas.microsoft.com/office/drawing/2014/main" id="{BA7F5BBE-220D-4152-BAF0-54747D1B6B2F}"/>
                </a:ext>
              </a:extLst>
            </p:cNvPr>
            <p:cNvSpPr txBox="1"/>
            <p:nvPr/>
          </p:nvSpPr>
          <p:spPr>
            <a:xfrm>
              <a:off x="11231738" y="1103004"/>
              <a:ext cx="225763" cy="208574"/>
            </a:xfrm>
            <a:prstGeom prst="rect">
              <a:avLst/>
            </a:prstGeom>
          </p:spPr>
          <p:txBody>
            <a:bodyPr vert="horz" wrap="none" lIns="0" tIns="0" rIns="0" bIns="0" rtlCol="0" anchor="t">
              <a:noAutofit/>
            </a:bodyPr>
            <a:lstStyle/>
            <a:p>
              <a:pPr algn="l" defTabSz="914400"/>
              <a:r>
                <a:rPr lang="en-GB" sz="1200" dirty="0"/>
                <a:t>5</a:t>
              </a:r>
            </a:p>
          </p:txBody>
        </p:sp>
      </p:grpSp>
      <p:grpSp>
        <p:nvGrpSpPr>
          <p:cNvPr id="30" name="Group 29">
            <a:extLst>
              <a:ext uri="{FF2B5EF4-FFF2-40B4-BE49-F238E27FC236}">
                <a16:creationId xmlns:a16="http://schemas.microsoft.com/office/drawing/2014/main" id="{65E29E83-AAF5-41EC-BC5B-2F83E7BE41CA}"/>
              </a:ext>
            </a:extLst>
          </p:cNvPr>
          <p:cNvGrpSpPr/>
          <p:nvPr/>
        </p:nvGrpSpPr>
        <p:grpSpPr>
          <a:xfrm>
            <a:off x="8579703" y="702182"/>
            <a:ext cx="2866009" cy="1128994"/>
            <a:chOff x="6056606" y="551414"/>
            <a:chExt cx="2866382" cy="1128994"/>
          </a:xfrm>
        </p:grpSpPr>
        <p:grpSp>
          <p:nvGrpSpPr>
            <p:cNvPr id="31" name="Group 186">
              <a:extLst>
                <a:ext uri="{FF2B5EF4-FFF2-40B4-BE49-F238E27FC236}">
                  <a16:creationId xmlns:a16="http://schemas.microsoft.com/office/drawing/2014/main" id="{BB895D0F-0BF0-48A4-B05D-6338ECB3CD4C}"/>
                </a:ext>
              </a:extLst>
            </p:cNvPr>
            <p:cNvGrpSpPr/>
            <p:nvPr/>
          </p:nvGrpSpPr>
          <p:grpSpPr>
            <a:xfrm>
              <a:off x="6056606" y="551414"/>
              <a:ext cx="2866382" cy="1128994"/>
              <a:chOff x="8929687" y="201835"/>
              <a:chExt cx="2866382" cy="1128994"/>
            </a:xfrm>
          </p:grpSpPr>
          <p:grpSp>
            <p:nvGrpSpPr>
              <p:cNvPr id="33" name="Group 188">
                <a:extLst>
                  <a:ext uri="{FF2B5EF4-FFF2-40B4-BE49-F238E27FC236}">
                    <a16:creationId xmlns:a16="http://schemas.microsoft.com/office/drawing/2014/main" id="{A1C21900-9DCE-4DF9-ACE4-53004EBF1F0A}"/>
                  </a:ext>
                </a:extLst>
              </p:cNvPr>
              <p:cNvGrpSpPr/>
              <p:nvPr/>
            </p:nvGrpSpPr>
            <p:grpSpPr>
              <a:xfrm>
                <a:off x="8929687" y="201835"/>
                <a:ext cx="2866382" cy="1128994"/>
                <a:chOff x="8929687" y="430435"/>
                <a:chExt cx="2866382" cy="1128994"/>
              </a:xfrm>
            </p:grpSpPr>
            <p:grpSp>
              <p:nvGrpSpPr>
                <p:cNvPr id="36" name="Group 199">
                  <a:extLst>
                    <a:ext uri="{FF2B5EF4-FFF2-40B4-BE49-F238E27FC236}">
                      <a16:creationId xmlns:a16="http://schemas.microsoft.com/office/drawing/2014/main" id="{62019C4F-9EB9-478F-8817-A952A613CAAF}"/>
                    </a:ext>
                  </a:extLst>
                </p:cNvPr>
                <p:cNvGrpSpPr/>
                <p:nvPr/>
              </p:nvGrpSpPr>
              <p:grpSpPr>
                <a:xfrm>
                  <a:off x="8929687" y="430435"/>
                  <a:ext cx="2866382" cy="1128994"/>
                  <a:chOff x="8635262" y="2159793"/>
                  <a:chExt cx="3191860" cy="1257191"/>
                </a:xfrm>
              </p:grpSpPr>
              <p:grpSp>
                <p:nvGrpSpPr>
                  <p:cNvPr id="41" name="Group 204">
                    <a:extLst>
                      <a:ext uri="{FF2B5EF4-FFF2-40B4-BE49-F238E27FC236}">
                        <a16:creationId xmlns:a16="http://schemas.microsoft.com/office/drawing/2014/main" id="{ABBA3504-1910-4F48-B7F5-40E07348A79C}"/>
                      </a:ext>
                    </a:extLst>
                  </p:cNvPr>
                  <p:cNvGrpSpPr/>
                  <p:nvPr/>
                </p:nvGrpSpPr>
                <p:grpSpPr>
                  <a:xfrm>
                    <a:off x="8635262" y="2159793"/>
                    <a:ext cx="3191860" cy="1253554"/>
                    <a:chOff x="5233431" y="2704071"/>
                    <a:chExt cx="2329348" cy="914816"/>
                  </a:xfrm>
                </p:grpSpPr>
                <p:cxnSp>
                  <p:nvCxnSpPr>
                    <p:cNvPr id="50" name="Straight Connector 49">
                      <a:extLst>
                        <a:ext uri="{FF2B5EF4-FFF2-40B4-BE49-F238E27FC236}">
                          <a16:creationId xmlns:a16="http://schemas.microsoft.com/office/drawing/2014/main" id="{633CE3B8-76D1-46CD-9FE8-7ACCEC26CF2C}"/>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51" name="Group 215">
                      <a:extLst>
                        <a:ext uri="{FF2B5EF4-FFF2-40B4-BE49-F238E27FC236}">
                          <a16:creationId xmlns:a16="http://schemas.microsoft.com/office/drawing/2014/main" id="{C9279B31-489C-4718-8049-E0A79EA925DB}"/>
                        </a:ext>
                      </a:extLst>
                    </p:cNvPr>
                    <p:cNvGrpSpPr/>
                    <p:nvPr/>
                  </p:nvGrpSpPr>
                  <p:grpSpPr>
                    <a:xfrm>
                      <a:off x="5233431" y="3334376"/>
                      <a:ext cx="2329348" cy="86517"/>
                      <a:chOff x="7433438" y="1757363"/>
                      <a:chExt cx="2329348" cy="86517"/>
                    </a:xfrm>
                  </p:grpSpPr>
                  <p:cxnSp>
                    <p:nvCxnSpPr>
                      <p:cNvPr id="54" name="Straight Connector 53">
                        <a:extLst>
                          <a:ext uri="{FF2B5EF4-FFF2-40B4-BE49-F238E27FC236}">
                            <a16:creationId xmlns:a16="http://schemas.microsoft.com/office/drawing/2014/main" id="{FFF5B70A-8CD3-4055-8DD4-635D52E69119}"/>
                          </a:ext>
                        </a:extLst>
                      </p:cNvPr>
                      <p:cNvCxnSpPr/>
                      <p:nvPr/>
                    </p:nvCxnSpPr>
                    <p:spPr>
                      <a:xfrm flipV="1">
                        <a:off x="7433438" y="1800226"/>
                        <a:ext cx="2329348" cy="6223"/>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A304CEB-1DF5-4AB6-BDAD-216870321C74}"/>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AB94B5A-CF27-4BDD-9746-D2A5194475EA}"/>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EE54A40-43B9-41B3-B53F-E6C3831B2DE1}"/>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20019D5-933E-4472-BE12-B81A148F0B6C}"/>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 name="TextBox 51">
                      <a:extLst>
                        <a:ext uri="{FF2B5EF4-FFF2-40B4-BE49-F238E27FC236}">
                          <a16:creationId xmlns:a16="http://schemas.microsoft.com/office/drawing/2014/main" id="{A9CB6498-00EB-46EB-A567-A6152443C688}"/>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3" name="TextBox 52">
                      <a:extLst>
                        <a:ext uri="{FF2B5EF4-FFF2-40B4-BE49-F238E27FC236}">
                          <a16:creationId xmlns:a16="http://schemas.microsoft.com/office/drawing/2014/main" id="{17A14485-34EF-41C4-899C-C716CED4C72A}"/>
                        </a:ext>
                      </a:extLst>
                    </p:cNvPr>
                    <p:cNvSpPr txBox="1"/>
                    <p:nvPr/>
                  </p:nvSpPr>
                  <p:spPr>
                    <a:xfrm>
                      <a:off x="7415013" y="3356509"/>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6090B601-6771-4870-8B14-7876D452250B}"/>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43" name="TextBox 42">
                    <a:extLst>
                      <a:ext uri="{FF2B5EF4-FFF2-40B4-BE49-F238E27FC236}">
                        <a16:creationId xmlns:a16="http://schemas.microsoft.com/office/drawing/2014/main" id="{27A7420C-8E08-4090-B763-4F93AEFA53D2}"/>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44" name="TextBox 43">
                    <a:extLst>
                      <a:ext uri="{FF2B5EF4-FFF2-40B4-BE49-F238E27FC236}">
                        <a16:creationId xmlns:a16="http://schemas.microsoft.com/office/drawing/2014/main" id="{210E20A9-C191-48FF-8E98-559999C4C831}"/>
                      </a:ext>
                    </a:extLst>
                  </p:cNvPr>
                  <p:cNvSpPr txBox="1"/>
                  <p:nvPr/>
                </p:nvSpPr>
                <p:spPr>
                  <a:xfrm>
                    <a:off x="10201420" y="3164073"/>
                    <a:ext cx="251398" cy="232258"/>
                  </a:xfrm>
                  <a:prstGeom prst="rect">
                    <a:avLst/>
                  </a:prstGeom>
                </p:spPr>
                <p:txBody>
                  <a:bodyPr vert="horz" wrap="none" lIns="0" tIns="0" rIns="0" bIns="0" rtlCol="0" anchor="t">
                    <a:noAutofit/>
                  </a:bodyPr>
                  <a:lstStyle/>
                  <a:p>
                    <a:pPr algn="l" defTabSz="914400"/>
                    <a:r>
                      <a:rPr lang="en-GB" sz="1200" dirty="0"/>
                      <a:t>3</a:t>
                    </a:r>
                  </a:p>
                </p:txBody>
              </p:sp>
              <p:cxnSp>
                <p:nvCxnSpPr>
                  <p:cNvPr id="45" name="Straight Connector 44">
                    <a:extLst>
                      <a:ext uri="{FF2B5EF4-FFF2-40B4-BE49-F238E27FC236}">
                        <a16:creationId xmlns:a16="http://schemas.microsoft.com/office/drawing/2014/main" id="{D3D57848-A321-4A8F-8B13-2C207976A290}"/>
                      </a:ext>
                    </a:extLst>
                  </p:cNvPr>
                  <p:cNvCxnSpPr/>
                  <p:nvPr/>
                </p:nvCxnSpPr>
                <p:spPr>
                  <a:xfrm flipV="1">
                    <a:off x="8731589" y="3068845"/>
                    <a:ext cx="0" cy="44522"/>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4881724-DF30-4264-A04D-44A59E6F1029}"/>
                      </a:ext>
                    </a:extLst>
                  </p:cNvPr>
                  <p:cNvCxnSpPr/>
                  <p:nvPr/>
                </p:nvCxnSpPr>
                <p:spPr>
                  <a:xfrm flipV="1">
                    <a:off x="9228407" y="3064935"/>
                    <a:ext cx="0" cy="4874"/>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019F446-8292-4A00-B404-92DC543EBEE4}"/>
                      </a:ext>
                    </a:extLst>
                  </p:cNvPr>
                  <p:cNvCxnSpPr/>
                  <p:nvPr/>
                </p:nvCxnSpPr>
                <p:spPr>
                  <a:xfrm>
                    <a:off x="9731327" y="3031109"/>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885C6EF-5DBF-4AD4-918B-15A08492A02B}"/>
                      </a:ext>
                    </a:extLst>
                  </p:cNvPr>
                  <p:cNvCxnSpPr/>
                  <p:nvPr/>
                </p:nvCxnSpPr>
                <p:spPr>
                  <a:xfrm>
                    <a:off x="9731964" y="3069431"/>
                    <a:ext cx="0" cy="1"/>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F58E2A2-2F55-4C00-A849-E6C55E8A5242}"/>
                      </a:ext>
                    </a:extLst>
                  </p:cNvPr>
                  <p:cNvCxnSpPr/>
                  <p:nvPr/>
                </p:nvCxnSpPr>
                <p:spPr>
                  <a:xfrm flipH="1" flipV="1">
                    <a:off x="10231192" y="3069944"/>
                    <a:ext cx="5454" cy="49569"/>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a:extLst>
                    <a:ext uri="{FF2B5EF4-FFF2-40B4-BE49-F238E27FC236}">
                      <a16:creationId xmlns:a16="http://schemas.microsoft.com/office/drawing/2014/main" id="{3CB839A1-91A8-401C-9D26-C41EDF526A9E}"/>
                    </a:ext>
                  </a:extLst>
                </p:cNvPr>
                <p:cNvCxnSpPr/>
                <p:nvPr/>
              </p:nvCxnSpPr>
              <p:spPr>
                <a:xfrm>
                  <a:off x="11275365" y="1218330"/>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2451681-66FD-4C8B-B9F2-EB3EA206949F}"/>
                    </a:ext>
                  </a:extLst>
                </p:cNvPr>
                <p:cNvCxnSpPr/>
                <p:nvPr/>
              </p:nvCxnSpPr>
              <p:spPr>
                <a:xfrm>
                  <a:off x="10818861" y="1227006"/>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77BF685-974E-4767-903F-DB1B246BA67E}"/>
                    </a:ext>
                  </a:extLst>
                </p:cNvPr>
                <p:cNvCxnSpPr/>
                <p:nvPr/>
              </p:nvCxnSpPr>
              <p:spPr>
                <a:xfrm flipH="1" flipV="1">
                  <a:off x="10817730" y="1253914"/>
                  <a:ext cx="1132" cy="10765"/>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4E984C-9989-4C6E-B9DB-A7447A267FB9}"/>
                    </a:ext>
                  </a:extLst>
                </p:cNvPr>
                <p:cNvCxnSpPr/>
                <p:nvPr/>
              </p:nvCxnSpPr>
              <p:spPr>
                <a:xfrm flipV="1">
                  <a:off x="11275365" y="1264086"/>
                  <a:ext cx="0" cy="14442"/>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34" name="TextBox 33">
                <a:extLst>
                  <a:ext uri="{FF2B5EF4-FFF2-40B4-BE49-F238E27FC236}">
                    <a16:creationId xmlns:a16="http://schemas.microsoft.com/office/drawing/2014/main" id="{98B6256F-1067-47B4-B5B2-309AB5DBDA1B}"/>
                  </a:ext>
                </a:extLst>
              </p:cNvPr>
              <p:cNvSpPr txBox="1"/>
              <p:nvPr/>
            </p:nvSpPr>
            <p:spPr>
              <a:xfrm>
                <a:off x="10767828" y="1103830"/>
                <a:ext cx="225763" cy="208574"/>
              </a:xfrm>
              <a:prstGeom prst="rect">
                <a:avLst/>
              </a:prstGeom>
            </p:spPr>
            <p:txBody>
              <a:bodyPr vert="horz" wrap="none" lIns="0" tIns="0" rIns="0" bIns="0" rtlCol="0" anchor="t">
                <a:noAutofit/>
              </a:bodyPr>
              <a:lstStyle/>
              <a:p>
                <a:pPr algn="l" defTabSz="914400"/>
                <a:r>
                  <a:rPr lang="en-GB" sz="1200" dirty="0"/>
                  <a:t>4</a:t>
                </a:r>
              </a:p>
            </p:txBody>
          </p:sp>
          <p:sp>
            <p:nvSpPr>
              <p:cNvPr id="35" name="TextBox 34">
                <a:extLst>
                  <a:ext uri="{FF2B5EF4-FFF2-40B4-BE49-F238E27FC236}">
                    <a16:creationId xmlns:a16="http://schemas.microsoft.com/office/drawing/2014/main" id="{A6DFE336-69C3-4C0E-BB9B-1AD2A6060157}"/>
                  </a:ext>
                </a:extLst>
              </p:cNvPr>
              <p:cNvSpPr txBox="1"/>
              <p:nvPr/>
            </p:nvSpPr>
            <p:spPr>
              <a:xfrm>
                <a:off x="11231738" y="1103004"/>
                <a:ext cx="225763" cy="208574"/>
              </a:xfrm>
              <a:prstGeom prst="rect">
                <a:avLst/>
              </a:prstGeom>
            </p:spPr>
            <p:txBody>
              <a:bodyPr vert="horz" wrap="none" lIns="0" tIns="0" rIns="0" bIns="0" rtlCol="0" anchor="t">
                <a:noAutofit/>
              </a:bodyPr>
              <a:lstStyle/>
              <a:p>
                <a:pPr algn="l" defTabSz="914400"/>
                <a:r>
                  <a:rPr lang="en-GB" sz="1200" dirty="0"/>
                  <a:t>5</a:t>
                </a:r>
              </a:p>
            </p:txBody>
          </p:sp>
        </p:grpSp>
        <p:cxnSp>
          <p:nvCxnSpPr>
            <p:cNvPr id="32" name="Straight Connector 31">
              <a:extLst>
                <a:ext uri="{FF2B5EF4-FFF2-40B4-BE49-F238E27FC236}">
                  <a16:creationId xmlns:a16="http://schemas.microsoft.com/office/drawing/2014/main" id="{2D12B9B0-4AFB-4D60-9072-D7A2196D685A}"/>
                </a:ext>
              </a:extLst>
            </p:cNvPr>
            <p:cNvCxnSpPr/>
            <p:nvPr/>
          </p:nvCxnSpPr>
          <p:spPr>
            <a:xfrm>
              <a:off x="7041474" y="1355550"/>
              <a:ext cx="0" cy="30108"/>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2B4634FF-A7EE-4212-ABF6-82DDE77A6082}"/>
              </a:ext>
            </a:extLst>
          </p:cNvPr>
          <p:cNvGrpSpPr/>
          <p:nvPr/>
        </p:nvGrpSpPr>
        <p:grpSpPr>
          <a:xfrm>
            <a:off x="8585137" y="3559539"/>
            <a:ext cx="2862748" cy="1128994"/>
            <a:chOff x="8990297" y="3404369"/>
            <a:chExt cx="2863121" cy="1128994"/>
          </a:xfrm>
        </p:grpSpPr>
        <p:grpSp>
          <p:nvGrpSpPr>
            <p:cNvPr id="60" name="Group 292">
              <a:extLst>
                <a:ext uri="{FF2B5EF4-FFF2-40B4-BE49-F238E27FC236}">
                  <a16:creationId xmlns:a16="http://schemas.microsoft.com/office/drawing/2014/main" id="{B954CD2F-E471-4686-9C9C-A2B0D34E1D24}"/>
                </a:ext>
              </a:extLst>
            </p:cNvPr>
            <p:cNvGrpSpPr/>
            <p:nvPr/>
          </p:nvGrpSpPr>
          <p:grpSpPr>
            <a:xfrm>
              <a:off x="8990297" y="3404369"/>
              <a:ext cx="2863121" cy="1125727"/>
              <a:chOff x="5236081" y="2704071"/>
              <a:chExt cx="2326697" cy="914816"/>
            </a:xfrm>
          </p:grpSpPr>
          <p:cxnSp>
            <p:nvCxnSpPr>
              <p:cNvPr id="73" name="Straight Connector 72">
                <a:extLst>
                  <a:ext uri="{FF2B5EF4-FFF2-40B4-BE49-F238E27FC236}">
                    <a16:creationId xmlns:a16="http://schemas.microsoft.com/office/drawing/2014/main" id="{973ED23B-EA9C-4E56-9204-29B0F237EB4E}"/>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74" name="Group 307">
                <a:extLst>
                  <a:ext uri="{FF2B5EF4-FFF2-40B4-BE49-F238E27FC236}">
                    <a16:creationId xmlns:a16="http://schemas.microsoft.com/office/drawing/2014/main" id="{9E1DC788-46CD-4A35-85DC-09DB07F43248}"/>
                  </a:ext>
                </a:extLst>
              </p:cNvPr>
              <p:cNvGrpSpPr/>
              <p:nvPr/>
            </p:nvGrpSpPr>
            <p:grpSpPr>
              <a:xfrm>
                <a:off x="5236081" y="3334376"/>
                <a:ext cx="2326697" cy="86517"/>
                <a:chOff x="7436088" y="1757363"/>
                <a:chExt cx="2326697" cy="86517"/>
              </a:xfrm>
            </p:grpSpPr>
            <p:cxnSp>
              <p:nvCxnSpPr>
                <p:cNvPr id="77" name="Straight Connector 76">
                  <a:extLst>
                    <a:ext uri="{FF2B5EF4-FFF2-40B4-BE49-F238E27FC236}">
                      <a16:creationId xmlns:a16="http://schemas.microsoft.com/office/drawing/2014/main" id="{A2873AFE-93E6-4433-A082-27280E583C54}"/>
                    </a:ext>
                  </a:extLst>
                </p:cNvPr>
                <p:cNvCxnSpPr/>
                <p:nvPr/>
              </p:nvCxnSpPr>
              <p:spPr>
                <a:xfrm>
                  <a:off x="7436088" y="1795889"/>
                  <a:ext cx="2326697" cy="4336"/>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375ABFD-0030-497A-B70D-B41087810DD4}"/>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AB92694-8143-4243-85C5-A87B482E4A1A}"/>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2962D363-B45A-4D56-A3C8-BB46ED3BC726}"/>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A2BF6D49-7A5E-482A-B83F-08FCC49ADEA2}"/>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5" name="TextBox 74">
                <a:extLst>
                  <a:ext uri="{FF2B5EF4-FFF2-40B4-BE49-F238E27FC236}">
                    <a16:creationId xmlns:a16="http://schemas.microsoft.com/office/drawing/2014/main" id="{088DC611-A7B4-40D0-B59E-D4D08E4E3683}"/>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6" name="TextBox 75">
                <a:extLst>
                  <a:ext uri="{FF2B5EF4-FFF2-40B4-BE49-F238E27FC236}">
                    <a16:creationId xmlns:a16="http://schemas.microsoft.com/office/drawing/2014/main" id="{6E6D92C1-9B3F-4649-9B1D-4E7D0FE38ED1}"/>
                  </a:ext>
                </a:extLst>
              </p:cNvPr>
              <p:cNvSpPr txBox="1"/>
              <p:nvPr/>
            </p:nvSpPr>
            <p:spPr>
              <a:xfrm>
                <a:off x="7389475" y="3395211"/>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61" name="TextBox 60">
              <a:extLst>
                <a:ext uri="{FF2B5EF4-FFF2-40B4-BE49-F238E27FC236}">
                  <a16:creationId xmlns:a16="http://schemas.microsoft.com/office/drawing/2014/main" id="{9506CA43-786B-4D4D-9376-A4009A79A0E5}"/>
                </a:ext>
              </a:extLst>
            </p:cNvPr>
            <p:cNvSpPr txBox="1"/>
            <p:nvPr/>
          </p:nvSpPr>
          <p:spPr>
            <a:xfrm>
              <a:off x="9483800" y="4304803"/>
              <a:ext cx="225763" cy="228560"/>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62" name="TextBox 61">
              <a:extLst>
                <a:ext uri="{FF2B5EF4-FFF2-40B4-BE49-F238E27FC236}">
                  <a16:creationId xmlns:a16="http://schemas.microsoft.com/office/drawing/2014/main" id="{92F331BF-9DEB-4DB8-AA78-84CCDB69CBE5}"/>
                </a:ext>
              </a:extLst>
            </p:cNvPr>
            <p:cNvSpPr txBox="1"/>
            <p:nvPr/>
          </p:nvSpPr>
          <p:spPr>
            <a:xfrm>
              <a:off x="9937147" y="4304803"/>
              <a:ext cx="225763" cy="208574"/>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63" name="TextBox 62">
              <a:extLst>
                <a:ext uri="{FF2B5EF4-FFF2-40B4-BE49-F238E27FC236}">
                  <a16:creationId xmlns:a16="http://schemas.microsoft.com/office/drawing/2014/main" id="{B59B17BF-30CC-4D11-A095-F33846FE4D39}"/>
                </a:ext>
              </a:extLst>
            </p:cNvPr>
            <p:cNvSpPr txBox="1"/>
            <p:nvPr/>
          </p:nvSpPr>
          <p:spPr>
            <a:xfrm>
              <a:off x="10393491" y="4306242"/>
              <a:ext cx="225763" cy="208574"/>
            </a:xfrm>
            <a:prstGeom prst="rect">
              <a:avLst/>
            </a:prstGeom>
          </p:spPr>
          <p:txBody>
            <a:bodyPr vert="horz" wrap="none" lIns="0" tIns="0" rIns="0" bIns="0" rtlCol="0" anchor="t">
              <a:noAutofit/>
            </a:bodyPr>
            <a:lstStyle/>
            <a:p>
              <a:pPr algn="l" defTabSz="914400"/>
              <a:r>
                <a:rPr lang="en-GB" sz="1200" dirty="0"/>
                <a:t>3</a:t>
              </a:r>
            </a:p>
          </p:txBody>
        </p:sp>
        <p:cxnSp>
          <p:nvCxnSpPr>
            <p:cNvPr id="64" name="Straight Connector 63">
              <a:extLst>
                <a:ext uri="{FF2B5EF4-FFF2-40B4-BE49-F238E27FC236}">
                  <a16:creationId xmlns:a16="http://schemas.microsoft.com/office/drawing/2014/main" id="{AB4F2E58-C38A-420B-B66E-7711B3C8C79E}"/>
                </a:ext>
              </a:extLst>
            </p:cNvPr>
            <p:cNvCxnSpPr/>
            <p:nvPr/>
          </p:nvCxnSpPr>
          <p:spPr>
            <a:xfrm flipV="1">
              <a:off x="9975084" y="3668832"/>
              <a:ext cx="0" cy="562461"/>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A73CBDE-3B74-4D98-8F4E-5421AB105193}"/>
                </a:ext>
              </a:extLst>
            </p:cNvPr>
            <p:cNvCxnSpPr/>
            <p:nvPr/>
          </p:nvCxnSpPr>
          <p:spPr>
            <a:xfrm flipV="1">
              <a:off x="10427594" y="3895571"/>
              <a:ext cx="1" cy="330915"/>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51B9558-20BC-4396-B876-E21356EF6F0F}"/>
                </a:ext>
              </a:extLst>
            </p:cNvPr>
            <p:cNvCxnSpPr/>
            <p:nvPr/>
          </p:nvCxnSpPr>
          <p:spPr>
            <a:xfrm>
              <a:off x="9971334" y="4186836"/>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2B54643-BD8F-4AFB-B54B-BFFE48B133B7}"/>
                </a:ext>
              </a:extLst>
            </p:cNvPr>
            <p:cNvCxnSpPr/>
            <p:nvPr/>
          </p:nvCxnSpPr>
          <p:spPr>
            <a:xfrm flipV="1">
              <a:off x="10876467" y="4054021"/>
              <a:ext cx="161" cy="167486"/>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9E92E31-66DC-4CA8-9BDB-F014AE851F68}"/>
                </a:ext>
              </a:extLst>
            </p:cNvPr>
            <p:cNvCxnSpPr/>
            <p:nvPr/>
          </p:nvCxnSpPr>
          <p:spPr>
            <a:xfrm flipV="1">
              <a:off x="11333022" y="4163575"/>
              <a:ext cx="0" cy="63236"/>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C16A386-25F1-4E99-B1D2-73ED2AA7AE54}"/>
                </a:ext>
              </a:extLst>
            </p:cNvPr>
            <p:cNvCxnSpPr/>
            <p:nvPr/>
          </p:nvCxnSpPr>
          <p:spPr>
            <a:xfrm>
              <a:off x="11332713" y="4192265"/>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3C8D183-7C30-4C9D-A2ED-879C2D5E51E0}"/>
                </a:ext>
              </a:extLst>
            </p:cNvPr>
            <p:cNvCxnSpPr/>
            <p:nvPr/>
          </p:nvCxnSpPr>
          <p:spPr>
            <a:xfrm>
              <a:off x="10876209" y="4200941"/>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315E341-790A-4CD3-A1E7-799696190563}"/>
                </a:ext>
              </a:extLst>
            </p:cNvPr>
            <p:cNvCxnSpPr/>
            <p:nvPr/>
          </p:nvCxnSpPr>
          <p:spPr>
            <a:xfrm flipV="1">
              <a:off x="9519696" y="4223375"/>
              <a:ext cx="2" cy="20309"/>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AE136DA-0AC6-4D67-B95B-16904A20BDDD}"/>
                </a:ext>
              </a:extLst>
            </p:cNvPr>
            <p:cNvCxnSpPr/>
            <p:nvPr/>
          </p:nvCxnSpPr>
          <p:spPr>
            <a:xfrm flipV="1">
              <a:off x="9073536" y="4217244"/>
              <a:ext cx="2" cy="20309"/>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82" name="Rectangle 81">
            <a:extLst>
              <a:ext uri="{FF2B5EF4-FFF2-40B4-BE49-F238E27FC236}">
                <a16:creationId xmlns:a16="http://schemas.microsoft.com/office/drawing/2014/main" id="{99B8D7F4-811B-474C-949C-2DC381C5143A}"/>
              </a:ext>
            </a:extLst>
          </p:cNvPr>
          <p:cNvSpPr/>
          <p:nvPr/>
        </p:nvSpPr>
        <p:spPr bwMode="auto">
          <a:xfrm>
            <a:off x="756410" y="2025758"/>
            <a:ext cx="456266" cy="267991"/>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83" name="Rectangle 180">
            <a:extLst>
              <a:ext uri="{FF2B5EF4-FFF2-40B4-BE49-F238E27FC236}">
                <a16:creationId xmlns:a16="http://schemas.microsoft.com/office/drawing/2014/main" id="{AE1107FA-95D7-4BE3-A658-1E293164DE41}"/>
              </a:ext>
            </a:extLst>
          </p:cNvPr>
          <p:cNvSpPr>
            <a:spLocks noChangeArrowheads="1"/>
          </p:cNvSpPr>
          <p:nvPr/>
        </p:nvSpPr>
        <p:spPr bwMode="auto">
          <a:xfrm>
            <a:off x="4320684" y="2379474"/>
            <a:ext cx="60155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x</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4" name="Rectangle 183">
            <a:extLst>
              <a:ext uri="{FF2B5EF4-FFF2-40B4-BE49-F238E27FC236}">
                <a16:creationId xmlns:a16="http://schemas.microsoft.com/office/drawing/2014/main" id="{BB7B29C9-8805-4E18-A661-6D5562D0B9D1}"/>
              </a:ext>
            </a:extLst>
          </p:cNvPr>
          <p:cNvSpPr>
            <a:spLocks noChangeArrowheads="1"/>
          </p:cNvSpPr>
          <p:nvPr/>
        </p:nvSpPr>
        <p:spPr bwMode="auto">
          <a:xfrm>
            <a:off x="1542024" y="3728237"/>
            <a:ext cx="182233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Arbitrary input signal (sequence)</a:t>
            </a:r>
            <a:endParaRPr kumimoji="0" lang="en-US" altLang="en-US" sz="2000" b="0" i="0" u="none" strike="noStrike" cap="none" normalizeH="0" baseline="0" dirty="0">
              <a:ln>
                <a:noFill/>
              </a:ln>
              <a:solidFill>
                <a:schemeClr val="tx1"/>
              </a:solidFill>
              <a:effectLst/>
              <a:latin typeface="+mn-lt"/>
              <a:cs typeface="Arial" pitchFamily="34" charset="0"/>
            </a:endParaRPr>
          </a:p>
        </p:txBody>
      </p:sp>
      <p:grpSp>
        <p:nvGrpSpPr>
          <p:cNvPr id="85" name="Group 5">
            <a:extLst>
              <a:ext uri="{FF2B5EF4-FFF2-40B4-BE49-F238E27FC236}">
                <a16:creationId xmlns:a16="http://schemas.microsoft.com/office/drawing/2014/main" id="{06D84CF4-A57B-4131-B60A-EB089E0EDC8E}"/>
              </a:ext>
            </a:extLst>
          </p:cNvPr>
          <p:cNvGrpSpPr/>
          <p:nvPr/>
        </p:nvGrpSpPr>
        <p:grpSpPr>
          <a:xfrm>
            <a:off x="4317921" y="2398524"/>
            <a:ext cx="3004688" cy="739964"/>
            <a:chOff x="3011548" y="2379474"/>
            <a:chExt cx="3005079" cy="739964"/>
          </a:xfrm>
        </p:grpSpPr>
        <p:grpSp>
          <p:nvGrpSpPr>
            <p:cNvPr id="86" name="Group 14">
              <a:extLst>
                <a:ext uri="{FF2B5EF4-FFF2-40B4-BE49-F238E27FC236}">
                  <a16:creationId xmlns:a16="http://schemas.microsoft.com/office/drawing/2014/main" id="{492428BE-59D6-4396-981E-860DF2617CA4}"/>
                </a:ext>
              </a:extLst>
            </p:cNvPr>
            <p:cNvGrpSpPr>
              <a:grpSpLocks/>
            </p:cNvGrpSpPr>
            <p:nvPr/>
          </p:nvGrpSpPr>
          <p:grpSpPr bwMode="auto">
            <a:xfrm>
              <a:off x="5218154" y="2727695"/>
              <a:ext cx="798473" cy="80963"/>
              <a:chOff x="2650" y="1614"/>
              <a:chExt cx="503" cy="51"/>
            </a:xfrm>
          </p:grpSpPr>
          <p:sp>
            <p:nvSpPr>
              <p:cNvPr id="91" name="Freeform 12">
                <a:extLst>
                  <a:ext uri="{FF2B5EF4-FFF2-40B4-BE49-F238E27FC236}">
                    <a16:creationId xmlns:a16="http://schemas.microsoft.com/office/drawing/2014/main" id="{61389B0C-C63E-4D4C-A68B-6D51896747AD}"/>
                  </a:ext>
                </a:extLst>
              </p:cNvPr>
              <p:cNvSpPr>
                <a:spLocks/>
              </p:cNvSpPr>
              <p:nvPr/>
            </p:nvSpPr>
            <p:spPr bwMode="auto">
              <a:xfrm>
                <a:off x="3059"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13">
                <a:extLst>
                  <a:ext uri="{FF2B5EF4-FFF2-40B4-BE49-F238E27FC236}">
                    <a16:creationId xmlns:a16="http://schemas.microsoft.com/office/drawing/2014/main" id="{91458D02-0D17-464A-B236-064BE731935C}"/>
                  </a:ext>
                </a:extLst>
              </p:cNvPr>
              <p:cNvSpPr>
                <a:spLocks noChangeShapeType="1"/>
              </p:cNvSpPr>
              <p:nvPr/>
            </p:nvSpPr>
            <p:spPr bwMode="auto">
              <a:xfrm flipH="1">
                <a:off x="265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87" name="Rectangle 8">
              <a:extLst>
                <a:ext uri="{FF2B5EF4-FFF2-40B4-BE49-F238E27FC236}">
                  <a16:creationId xmlns:a16="http://schemas.microsoft.com/office/drawing/2014/main" id="{7EAEB203-1F93-40D2-B213-B254CD14DC00}"/>
                </a:ext>
              </a:extLst>
            </p:cNvPr>
            <p:cNvSpPr>
              <a:spLocks noChangeArrowheads="1"/>
            </p:cNvSpPr>
            <p:nvPr/>
          </p:nvSpPr>
          <p:spPr bwMode="auto">
            <a:xfrm>
              <a:off x="3841750" y="2379474"/>
              <a:ext cx="1357354" cy="73996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Rectangle 12">
              <a:extLst>
                <a:ext uri="{FF2B5EF4-FFF2-40B4-BE49-F238E27FC236}">
                  <a16:creationId xmlns:a16="http://schemas.microsoft.com/office/drawing/2014/main" id="{F8BF87D3-18E1-4C1C-9D45-E3B62FF98DC3}"/>
                </a:ext>
              </a:extLst>
            </p:cNvPr>
            <p:cNvSpPr>
              <a:spLocks noChangeArrowheads="1"/>
            </p:cNvSpPr>
            <p:nvPr/>
          </p:nvSpPr>
          <p:spPr bwMode="auto">
            <a:xfrm>
              <a:off x="4171177" y="2453057"/>
              <a:ext cx="674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LTI</a:t>
              </a: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900" dirty="0">
                  <a:solidFill>
                    <a:srgbClr val="000000"/>
                  </a:solidFill>
                  <a:latin typeface="Times New Roman" pitchFamily="18" charset="0"/>
                </a:rPr>
                <a:t>system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9" name="Freeform 12">
              <a:extLst>
                <a:ext uri="{FF2B5EF4-FFF2-40B4-BE49-F238E27FC236}">
                  <a16:creationId xmlns:a16="http://schemas.microsoft.com/office/drawing/2014/main" id="{77EE2CC9-F72C-4356-8DC1-EE1B19C352E4}"/>
                </a:ext>
              </a:extLst>
            </p:cNvPr>
            <p:cNvSpPr>
              <a:spLocks/>
            </p:cNvSpPr>
            <p:nvPr/>
          </p:nvSpPr>
          <p:spPr bwMode="auto">
            <a:xfrm>
              <a:off x="3660803" y="2688377"/>
              <a:ext cx="149218"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13">
              <a:extLst>
                <a:ext uri="{FF2B5EF4-FFF2-40B4-BE49-F238E27FC236}">
                  <a16:creationId xmlns:a16="http://schemas.microsoft.com/office/drawing/2014/main" id="{81D437C8-C6FC-4ABB-B863-3B3744C37951}"/>
                </a:ext>
              </a:extLst>
            </p:cNvPr>
            <p:cNvSpPr>
              <a:spLocks noChangeShapeType="1"/>
            </p:cNvSpPr>
            <p:nvPr/>
          </p:nvSpPr>
          <p:spPr bwMode="auto">
            <a:xfrm flipH="1">
              <a:off x="3011548" y="2728065"/>
              <a:ext cx="74450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3" name="Rectangle 180">
            <a:extLst>
              <a:ext uri="{FF2B5EF4-FFF2-40B4-BE49-F238E27FC236}">
                <a16:creationId xmlns:a16="http://schemas.microsoft.com/office/drawing/2014/main" id="{C858D764-2BD5-4021-9942-284F80846308}"/>
              </a:ext>
            </a:extLst>
          </p:cNvPr>
          <p:cNvSpPr>
            <a:spLocks noChangeArrowheads="1"/>
          </p:cNvSpPr>
          <p:nvPr/>
        </p:nvSpPr>
        <p:spPr bwMode="auto">
          <a:xfrm>
            <a:off x="6805187" y="2398524"/>
            <a:ext cx="52694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y</a:t>
            </a:r>
            <a:r>
              <a:rPr kumimoji="0" lang="en-US" altLang="en-US" sz="1900" b="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94" name="Group 2">
            <a:extLst>
              <a:ext uri="{FF2B5EF4-FFF2-40B4-BE49-F238E27FC236}">
                <a16:creationId xmlns:a16="http://schemas.microsoft.com/office/drawing/2014/main" id="{CCC8D046-AD3C-4612-B4A4-C83621673FB2}"/>
              </a:ext>
            </a:extLst>
          </p:cNvPr>
          <p:cNvGrpSpPr/>
          <p:nvPr/>
        </p:nvGrpSpPr>
        <p:grpSpPr>
          <a:xfrm>
            <a:off x="4645388" y="3479042"/>
            <a:ext cx="2493733" cy="1583403"/>
            <a:chOff x="7833061" y="2032536"/>
            <a:chExt cx="2777258" cy="1763199"/>
          </a:xfrm>
        </p:grpSpPr>
        <p:sp>
          <p:nvSpPr>
            <p:cNvPr id="95" name="Rectangle 183">
              <a:extLst>
                <a:ext uri="{FF2B5EF4-FFF2-40B4-BE49-F238E27FC236}">
                  <a16:creationId xmlns:a16="http://schemas.microsoft.com/office/drawing/2014/main" id="{B449286D-72FC-49E3-A783-41113B872D7B}"/>
                </a:ext>
              </a:extLst>
            </p:cNvPr>
            <p:cNvSpPr>
              <a:spLocks noChangeArrowheads="1"/>
            </p:cNvSpPr>
            <p:nvPr/>
          </p:nvSpPr>
          <p:spPr bwMode="auto">
            <a:xfrm>
              <a:off x="8275209" y="3453010"/>
              <a:ext cx="2177609" cy="3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000" dirty="0">
                  <a:solidFill>
                    <a:srgbClr val="000000"/>
                  </a:solidFill>
                  <a:latin typeface="+mn-lt"/>
                </a:rPr>
                <a:t>Impulse response</a:t>
              </a:r>
              <a:endParaRPr kumimoji="0" lang="en-US" altLang="en-US" sz="2000" b="0" i="0" u="none" strike="noStrike" cap="none" normalizeH="0" baseline="0" dirty="0">
                <a:ln>
                  <a:noFill/>
                </a:ln>
                <a:solidFill>
                  <a:schemeClr val="tx1"/>
                </a:solidFill>
                <a:effectLst/>
                <a:latin typeface="+mn-lt"/>
                <a:cs typeface="Arial" pitchFamily="34" charset="0"/>
              </a:endParaRPr>
            </a:p>
          </p:txBody>
        </p:sp>
        <p:grpSp>
          <p:nvGrpSpPr>
            <p:cNvPr id="96" name="Group 19">
              <a:extLst>
                <a:ext uri="{FF2B5EF4-FFF2-40B4-BE49-F238E27FC236}">
                  <a16:creationId xmlns:a16="http://schemas.microsoft.com/office/drawing/2014/main" id="{CC730A74-A05E-4B61-B525-D6E8044CD870}"/>
                </a:ext>
              </a:extLst>
            </p:cNvPr>
            <p:cNvGrpSpPr/>
            <p:nvPr/>
          </p:nvGrpSpPr>
          <p:grpSpPr>
            <a:xfrm>
              <a:off x="7918134" y="2159794"/>
              <a:ext cx="2692185" cy="1257191"/>
              <a:chOff x="4710086" y="2704071"/>
              <a:chExt cx="1964696" cy="917470"/>
            </a:xfrm>
          </p:grpSpPr>
          <p:cxnSp>
            <p:nvCxnSpPr>
              <p:cNvPr id="107" name="Straight Connector 33">
                <a:extLst>
                  <a:ext uri="{FF2B5EF4-FFF2-40B4-BE49-F238E27FC236}">
                    <a16:creationId xmlns:a16="http://schemas.microsoft.com/office/drawing/2014/main" id="{30C742F2-BEF7-425B-8DBE-CCD6262AD5A5}"/>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08" name="Group 34">
                <a:extLst>
                  <a:ext uri="{FF2B5EF4-FFF2-40B4-BE49-F238E27FC236}">
                    <a16:creationId xmlns:a16="http://schemas.microsoft.com/office/drawing/2014/main" id="{9BD7CCD9-6FB3-4C93-B59E-BAB75151F728}"/>
                  </a:ext>
                </a:extLst>
              </p:cNvPr>
              <p:cNvGrpSpPr/>
              <p:nvPr/>
            </p:nvGrpSpPr>
            <p:grpSpPr>
              <a:xfrm>
                <a:off x="4710086" y="3332789"/>
                <a:ext cx="1953806" cy="88104"/>
                <a:chOff x="6910093" y="1755776"/>
                <a:chExt cx="1953806" cy="88104"/>
              </a:xfrm>
            </p:grpSpPr>
            <p:cxnSp>
              <p:nvCxnSpPr>
                <p:cNvPr id="113" name="Straight Connector 112">
                  <a:extLst>
                    <a:ext uri="{FF2B5EF4-FFF2-40B4-BE49-F238E27FC236}">
                      <a16:creationId xmlns:a16="http://schemas.microsoft.com/office/drawing/2014/main" id="{2A3999ED-7A3F-431A-AC25-AE4391C5E5CA}"/>
                    </a:ext>
                  </a:extLst>
                </p:cNvPr>
                <p:cNvCxnSpPr/>
                <p:nvPr/>
              </p:nvCxnSpPr>
              <p:spPr>
                <a:xfrm flipV="1">
                  <a:off x="6910093" y="1804193"/>
                  <a:ext cx="1953806" cy="79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D3B5E61-B0E2-42CA-B0FD-B67AD1DA9FF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61BB1B1-2D5D-4356-9B6C-4538B1D70A0A}"/>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D6A2A37-CFBE-4D2D-AB82-8A6ED5E814A7}"/>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DFAFD10-5E62-4BBD-834B-2DA448165662}"/>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A884576D-FE5E-4BEA-9402-B2CEAB3B94E7}"/>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9" name="Group 35">
                <a:extLst>
                  <a:ext uri="{FF2B5EF4-FFF2-40B4-BE49-F238E27FC236}">
                    <a16:creationId xmlns:a16="http://schemas.microsoft.com/office/drawing/2014/main" id="{23ADB4CB-EAAA-4485-AE89-9208BD4BAA15}"/>
                  </a:ext>
                </a:extLst>
              </p:cNvPr>
              <p:cNvGrpSpPr/>
              <p:nvPr/>
            </p:nvGrpSpPr>
            <p:grpSpPr>
              <a:xfrm>
                <a:off x="4878939" y="3433149"/>
                <a:ext cx="503611" cy="188392"/>
                <a:chOff x="7031321" y="1856136"/>
                <a:chExt cx="503611" cy="188392"/>
              </a:xfrm>
            </p:grpSpPr>
            <p:sp>
              <p:nvSpPr>
                <p:cNvPr id="111" name="TextBox 110">
                  <a:extLst>
                    <a:ext uri="{FF2B5EF4-FFF2-40B4-BE49-F238E27FC236}">
                      <a16:creationId xmlns:a16="http://schemas.microsoft.com/office/drawing/2014/main" id="{1ABD4E1B-B682-4593-99EE-19359679A8E7}"/>
                    </a:ext>
                  </a:extLst>
                </p:cNvPr>
                <p:cNvSpPr txBox="1"/>
                <p:nvPr/>
              </p:nvSpPr>
              <p:spPr>
                <a:xfrm>
                  <a:off x="7031321" y="1858790"/>
                  <a:ext cx="183465" cy="185738"/>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112" name="TextBox 111">
                  <a:extLst>
                    <a:ext uri="{FF2B5EF4-FFF2-40B4-BE49-F238E27FC236}">
                      <a16:creationId xmlns:a16="http://schemas.microsoft.com/office/drawing/2014/main" id="{E025982F-2F61-41BA-B08F-2B54440612DE}"/>
                    </a:ext>
                  </a:extLst>
                </p:cNvPr>
                <p:cNvSpPr txBox="1"/>
                <p:nvPr/>
              </p:nvSpPr>
              <p:spPr>
                <a:xfrm>
                  <a:off x="7421769" y="1856136"/>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grpSp>
          <p:sp>
            <p:nvSpPr>
              <p:cNvPr id="110" name="TextBox 38">
                <a:extLst>
                  <a:ext uri="{FF2B5EF4-FFF2-40B4-BE49-F238E27FC236}">
                    <a16:creationId xmlns:a16="http://schemas.microsoft.com/office/drawing/2014/main" id="{E000CF46-E68C-4A6A-9DB7-5075571DCA72}"/>
                  </a:ext>
                </a:extLst>
              </p:cNvPr>
              <p:cNvSpPr txBox="1"/>
              <p:nvPr/>
            </p:nvSpPr>
            <p:spPr>
              <a:xfrm>
                <a:off x="6563564" y="3380007"/>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97" name="TextBox 96">
              <a:extLst>
                <a:ext uri="{FF2B5EF4-FFF2-40B4-BE49-F238E27FC236}">
                  <a16:creationId xmlns:a16="http://schemas.microsoft.com/office/drawing/2014/main" id="{061CB58B-C4A0-4FDB-9195-DE689328363B}"/>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98" name="TextBox 97">
              <a:extLst>
                <a:ext uri="{FF2B5EF4-FFF2-40B4-BE49-F238E27FC236}">
                  <a16:creationId xmlns:a16="http://schemas.microsoft.com/office/drawing/2014/main" id="{21F2750D-839B-41F4-90BA-BF18DEA13360}"/>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99" name="TextBox 98">
              <a:extLst>
                <a:ext uri="{FF2B5EF4-FFF2-40B4-BE49-F238E27FC236}">
                  <a16:creationId xmlns:a16="http://schemas.microsoft.com/office/drawing/2014/main" id="{C0B314E4-6C02-496F-B218-499F62A08F61}"/>
                </a:ext>
              </a:extLst>
            </p:cNvPr>
            <p:cNvSpPr txBox="1"/>
            <p:nvPr/>
          </p:nvSpPr>
          <p:spPr>
            <a:xfrm>
              <a:off x="10201420" y="3164073"/>
              <a:ext cx="251398" cy="232258"/>
            </a:xfrm>
            <a:prstGeom prst="rect">
              <a:avLst/>
            </a:prstGeom>
          </p:spPr>
          <p:txBody>
            <a:bodyPr vert="horz" wrap="none" lIns="0" tIns="0" rIns="0" bIns="0" rtlCol="0" anchor="t">
              <a:noAutofit/>
            </a:bodyPr>
            <a:lstStyle/>
            <a:p>
              <a:pPr algn="l" defTabSz="914400"/>
              <a:r>
                <a:rPr lang="en-GB" sz="1200" dirty="0"/>
                <a:t>3</a:t>
              </a:r>
            </a:p>
          </p:txBody>
        </p:sp>
        <p:sp>
          <p:nvSpPr>
            <p:cNvPr id="100" name="TextBox 28">
              <a:extLst>
                <a:ext uri="{FF2B5EF4-FFF2-40B4-BE49-F238E27FC236}">
                  <a16:creationId xmlns:a16="http://schemas.microsoft.com/office/drawing/2014/main" id="{92105A5F-68B2-493E-83F6-3B017369AC6F}"/>
                </a:ext>
              </a:extLst>
            </p:cNvPr>
            <p:cNvSpPr txBox="1"/>
            <p:nvPr/>
          </p:nvSpPr>
          <p:spPr>
            <a:xfrm>
              <a:off x="7833061" y="2032536"/>
              <a:ext cx="632898" cy="254513"/>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h</a:t>
              </a: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n</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AE56C467-804C-457C-A2E7-359410D89BB3}"/>
                </a:ext>
              </a:extLst>
            </p:cNvPr>
            <p:cNvCxnSpPr/>
            <p:nvPr/>
          </p:nvCxnSpPr>
          <p:spPr>
            <a:xfrm flipV="1">
              <a:off x="8731586" y="2443101"/>
              <a:ext cx="0" cy="626329"/>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2A0E922-8437-4A92-A990-906260284639}"/>
                </a:ext>
              </a:extLst>
            </p:cNvPr>
            <p:cNvCxnSpPr/>
            <p:nvPr/>
          </p:nvCxnSpPr>
          <p:spPr>
            <a:xfrm flipV="1">
              <a:off x="9228407" y="2707427"/>
              <a:ext cx="1" cy="368491"/>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9355AAA7-2385-4742-92D8-7A980F03277F}"/>
                </a:ext>
              </a:extLst>
            </p:cNvPr>
            <p:cNvCxnSpPr/>
            <p:nvPr/>
          </p:nvCxnSpPr>
          <p:spPr>
            <a:xfrm>
              <a:off x="9731327" y="3031109"/>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57">
              <a:extLst>
                <a:ext uri="{FF2B5EF4-FFF2-40B4-BE49-F238E27FC236}">
                  <a16:creationId xmlns:a16="http://schemas.microsoft.com/office/drawing/2014/main" id="{6B2C3EBF-B3EF-4B68-8B75-7C251DCA6114}"/>
                </a:ext>
              </a:extLst>
            </p:cNvPr>
            <p:cNvCxnSpPr/>
            <p:nvPr/>
          </p:nvCxnSpPr>
          <p:spPr>
            <a:xfrm flipV="1">
              <a:off x="8221929" y="3095617"/>
              <a:ext cx="0" cy="3307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C1EF2CC8-E804-4E37-ADD0-11E65E5EF5CC}"/>
                </a:ext>
              </a:extLst>
            </p:cNvPr>
            <p:cNvCxnSpPr/>
            <p:nvPr/>
          </p:nvCxnSpPr>
          <p:spPr>
            <a:xfrm flipV="1">
              <a:off x="9731785" y="2887404"/>
              <a:ext cx="179" cy="186504"/>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6EB0C92F-FB48-40B4-99A9-1FF17CD4E79F}"/>
                </a:ext>
              </a:extLst>
            </p:cNvPr>
            <p:cNvCxnSpPr/>
            <p:nvPr/>
          </p:nvCxnSpPr>
          <p:spPr>
            <a:xfrm flipV="1">
              <a:off x="10236646" y="3005862"/>
              <a:ext cx="0" cy="70416"/>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grpSp>
        <p:nvGrpSpPr>
          <p:cNvPr id="119" name="Group 10">
            <a:extLst>
              <a:ext uri="{FF2B5EF4-FFF2-40B4-BE49-F238E27FC236}">
                <a16:creationId xmlns:a16="http://schemas.microsoft.com/office/drawing/2014/main" id="{B2F467AF-7094-405A-B7EB-7011CBA7230C}"/>
              </a:ext>
            </a:extLst>
          </p:cNvPr>
          <p:cNvGrpSpPr/>
          <p:nvPr/>
        </p:nvGrpSpPr>
        <p:grpSpPr>
          <a:xfrm>
            <a:off x="756410" y="2025759"/>
            <a:ext cx="2996902" cy="1365979"/>
            <a:chOff x="2636190" y="4257129"/>
            <a:chExt cx="2997292" cy="1365979"/>
          </a:xfrm>
        </p:grpSpPr>
        <p:grpSp>
          <p:nvGrpSpPr>
            <p:cNvPr id="120" name="Group 60">
              <a:extLst>
                <a:ext uri="{FF2B5EF4-FFF2-40B4-BE49-F238E27FC236}">
                  <a16:creationId xmlns:a16="http://schemas.microsoft.com/office/drawing/2014/main" id="{64C98362-7E6E-48B7-8826-0E83E0350B7D}"/>
                </a:ext>
              </a:extLst>
            </p:cNvPr>
            <p:cNvGrpSpPr/>
            <p:nvPr/>
          </p:nvGrpSpPr>
          <p:grpSpPr>
            <a:xfrm>
              <a:off x="3285763" y="4365917"/>
              <a:ext cx="2347719" cy="1253554"/>
              <a:chOff x="5269387" y="2704071"/>
              <a:chExt cx="1713313" cy="914816"/>
            </a:xfrm>
          </p:grpSpPr>
          <p:cxnSp>
            <p:nvCxnSpPr>
              <p:cNvPr id="130" name="Straight Connector 129">
                <a:extLst>
                  <a:ext uri="{FF2B5EF4-FFF2-40B4-BE49-F238E27FC236}">
                    <a16:creationId xmlns:a16="http://schemas.microsoft.com/office/drawing/2014/main" id="{EE18B9F5-54B1-44D5-AC7D-EA1DEA4323A1}"/>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31" name="Group 62">
                <a:extLst>
                  <a:ext uri="{FF2B5EF4-FFF2-40B4-BE49-F238E27FC236}">
                    <a16:creationId xmlns:a16="http://schemas.microsoft.com/office/drawing/2014/main" id="{64CDF5DD-18C6-436E-A07D-CDE933FDEAA8}"/>
                  </a:ext>
                </a:extLst>
              </p:cNvPr>
              <p:cNvGrpSpPr/>
              <p:nvPr/>
            </p:nvGrpSpPr>
            <p:grpSpPr>
              <a:xfrm>
                <a:off x="5269387" y="3334376"/>
                <a:ext cx="1698714" cy="86517"/>
                <a:chOff x="7469394" y="1757363"/>
                <a:chExt cx="1698714" cy="86517"/>
              </a:xfrm>
            </p:grpSpPr>
            <p:cxnSp>
              <p:nvCxnSpPr>
                <p:cNvPr id="134" name="Straight Connector 133">
                  <a:extLst>
                    <a:ext uri="{FF2B5EF4-FFF2-40B4-BE49-F238E27FC236}">
                      <a16:creationId xmlns:a16="http://schemas.microsoft.com/office/drawing/2014/main" id="{4A4F4F95-4B4F-4E4F-ABCD-6083811DE2A3}"/>
                    </a:ext>
                  </a:extLst>
                </p:cNvPr>
                <p:cNvCxnSpPr/>
                <p:nvPr/>
              </p:nvCxnSpPr>
              <p:spPr>
                <a:xfrm flipV="1">
                  <a:off x="7469394" y="1807085"/>
                  <a:ext cx="1698714" cy="2892"/>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BEB9183F-D052-4CE6-A49A-2D21B3B82998}"/>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1190A37-E674-4ED1-91E8-7C1C2CDC5162}"/>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E546E376-7C85-460A-A26C-F700E96C6774}"/>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72">
                  <a:extLst>
                    <a:ext uri="{FF2B5EF4-FFF2-40B4-BE49-F238E27FC236}">
                      <a16:creationId xmlns:a16="http://schemas.microsoft.com/office/drawing/2014/main" id="{11047B7B-031B-4631-BFD8-852F67C2C5DA}"/>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2" name="TextBox 131">
                <a:extLst>
                  <a:ext uri="{FF2B5EF4-FFF2-40B4-BE49-F238E27FC236}">
                    <a16:creationId xmlns:a16="http://schemas.microsoft.com/office/drawing/2014/main" id="{50BC2150-2E22-4E1A-8A3C-DEE37D2F4622}"/>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33" name="TextBox 132">
                <a:extLst>
                  <a:ext uri="{FF2B5EF4-FFF2-40B4-BE49-F238E27FC236}">
                    <a16:creationId xmlns:a16="http://schemas.microsoft.com/office/drawing/2014/main" id="{15B6A4B8-DB4C-48DC-8851-946141151A0C}"/>
                  </a:ext>
                </a:extLst>
              </p:cNvPr>
              <p:cNvSpPr txBox="1"/>
              <p:nvPr/>
            </p:nvSpPr>
            <p:spPr>
              <a:xfrm>
                <a:off x="6871482" y="3379843"/>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121" name="TextBox 120">
              <a:extLst>
                <a:ext uri="{FF2B5EF4-FFF2-40B4-BE49-F238E27FC236}">
                  <a16:creationId xmlns:a16="http://schemas.microsoft.com/office/drawing/2014/main" id="{8196CDC9-D879-4373-ADF3-F0068DC47634}"/>
                </a:ext>
              </a:extLst>
            </p:cNvPr>
            <p:cNvSpPr txBox="1"/>
            <p:nvPr/>
          </p:nvSpPr>
          <p:spPr>
            <a:xfrm>
              <a:off x="3789664" y="5368595"/>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122" name="TextBox 121">
              <a:extLst>
                <a:ext uri="{FF2B5EF4-FFF2-40B4-BE49-F238E27FC236}">
                  <a16:creationId xmlns:a16="http://schemas.microsoft.com/office/drawing/2014/main" id="{B6916092-01E9-4956-89D2-4A610F165198}"/>
                </a:ext>
              </a:extLst>
            </p:cNvPr>
            <p:cNvSpPr txBox="1"/>
            <p:nvPr/>
          </p:nvSpPr>
          <p:spPr>
            <a:xfrm>
              <a:off x="4294489" y="5368595"/>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123" name="TextBox 122">
              <a:extLst>
                <a:ext uri="{FF2B5EF4-FFF2-40B4-BE49-F238E27FC236}">
                  <a16:creationId xmlns:a16="http://schemas.microsoft.com/office/drawing/2014/main" id="{EC40F6EB-38E2-425F-9DA4-1606F021E6BB}"/>
                </a:ext>
              </a:extLst>
            </p:cNvPr>
            <p:cNvSpPr txBox="1"/>
            <p:nvPr/>
          </p:nvSpPr>
          <p:spPr>
            <a:xfrm>
              <a:off x="4708297" y="5361764"/>
              <a:ext cx="251398" cy="232258"/>
            </a:xfrm>
            <a:prstGeom prst="rect">
              <a:avLst/>
            </a:prstGeom>
          </p:spPr>
          <p:txBody>
            <a:bodyPr vert="horz" wrap="none" lIns="0" tIns="0" rIns="0" bIns="0" rtlCol="0" anchor="t">
              <a:noAutofit/>
            </a:bodyPr>
            <a:lstStyle/>
            <a:p>
              <a:pPr algn="l" defTabSz="914400"/>
              <a:r>
                <a:rPr lang="en-GB" sz="1200" dirty="0"/>
                <a:t>3</a:t>
              </a:r>
            </a:p>
          </p:txBody>
        </p:sp>
        <p:sp>
          <p:nvSpPr>
            <p:cNvPr id="124" name="TextBox 123">
              <a:extLst>
                <a:ext uri="{FF2B5EF4-FFF2-40B4-BE49-F238E27FC236}">
                  <a16:creationId xmlns:a16="http://schemas.microsoft.com/office/drawing/2014/main" id="{A6EA751A-988A-41D6-8B65-513638811FA0}"/>
                </a:ext>
              </a:extLst>
            </p:cNvPr>
            <p:cNvSpPr txBox="1"/>
            <p:nvPr/>
          </p:nvSpPr>
          <p:spPr>
            <a:xfrm>
              <a:off x="2636190" y="4257129"/>
              <a:ext cx="632898"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n</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125" name="Straight Connector 124">
              <a:extLst>
                <a:ext uri="{FF2B5EF4-FFF2-40B4-BE49-F238E27FC236}">
                  <a16:creationId xmlns:a16="http://schemas.microsoft.com/office/drawing/2014/main" id="{DA5D61D4-F510-4744-9F4F-4D561FFA73C3}"/>
                </a:ext>
              </a:extLst>
            </p:cNvPr>
            <p:cNvCxnSpPr/>
            <p:nvPr/>
          </p:nvCxnSpPr>
          <p:spPr>
            <a:xfrm flipV="1">
              <a:off x="3332816" y="5284532"/>
              <a:ext cx="2" cy="33890"/>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C36EC9B5-4D4F-4DC8-989B-FC7A8F3E356C}"/>
                </a:ext>
              </a:extLst>
            </p:cNvPr>
            <p:cNvCxnSpPr/>
            <p:nvPr/>
          </p:nvCxnSpPr>
          <p:spPr>
            <a:xfrm flipV="1">
              <a:off x="3829637" y="5038517"/>
              <a:ext cx="0" cy="28162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9B3E359-6F0B-42CC-B0AB-294BDDB69DD2}"/>
                </a:ext>
              </a:extLst>
            </p:cNvPr>
            <p:cNvCxnSpPr/>
            <p:nvPr/>
          </p:nvCxnSpPr>
          <p:spPr>
            <a:xfrm>
              <a:off x="4332557" y="5237233"/>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845E6175-1795-40E1-8CE9-B040566AA5C7}"/>
                </a:ext>
              </a:extLst>
            </p:cNvPr>
            <p:cNvCxnSpPr/>
            <p:nvPr/>
          </p:nvCxnSpPr>
          <p:spPr>
            <a:xfrm flipV="1">
              <a:off x="4333014" y="4703478"/>
              <a:ext cx="180" cy="617031"/>
            </a:xfrm>
            <a:prstGeom prst="line">
              <a:avLst/>
            </a:prstGeom>
            <a:ln w="38100">
              <a:solidFill>
                <a:schemeClr val="accent1"/>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ACA37EDF-3CCD-49BC-982F-D13AEC4C2EF7}"/>
                </a:ext>
              </a:extLst>
            </p:cNvPr>
            <p:cNvCxnSpPr/>
            <p:nvPr/>
          </p:nvCxnSpPr>
          <p:spPr>
            <a:xfrm>
              <a:off x="4842639" y="5284532"/>
              <a:ext cx="0" cy="202934"/>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139" name="Rectangle 6">
            <a:extLst>
              <a:ext uri="{FF2B5EF4-FFF2-40B4-BE49-F238E27FC236}">
                <a16:creationId xmlns:a16="http://schemas.microsoft.com/office/drawing/2014/main" id="{13FA06DF-AA08-4D7B-BC21-3DE446A4E2F7}"/>
              </a:ext>
            </a:extLst>
          </p:cNvPr>
          <p:cNvSpPr/>
          <p:nvPr/>
        </p:nvSpPr>
        <p:spPr>
          <a:xfrm>
            <a:off x="4621461" y="3391738"/>
            <a:ext cx="2626549" cy="177081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0" name="Straight Connector 139">
            <a:extLst>
              <a:ext uri="{FF2B5EF4-FFF2-40B4-BE49-F238E27FC236}">
                <a16:creationId xmlns:a16="http://schemas.microsoft.com/office/drawing/2014/main" id="{5ACAE43F-448E-4E2C-B84A-91BC04B1B9D8}"/>
              </a:ext>
            </a:extLst>
          </p:cNvPr>
          <p:cNvCxnSpPr/>
          <p:nvPr/>
        </p:nvCxnSpPr>
        <p:spPr>
          <a:xfrm>
            <a:off x="3386226" y="3007486"/>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78F6D334-19F3-4DAD-8666-3BB48DD09828}"/>
              </a:ext>
            </a:extLst>
          </p:cNvPr>
          <p:cNvCxnSpPr/>
          <p:nvPr/>
        </p:nvCxnSpPr>
        <p:spPr>
          <a:xfrm flipV="1">
            <a:off x="3386226" y="2768507"/>
            <a:ext cx="0" cy="310857"/>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nvGrpSpPr>
          <p:cNvPr id="142" name="Group 141">
            <a:extLst>
              <a:ext uri="{FF2B5EF4-FFF2-40B4-BE49-F238E27FC236}">
                <a16:creationId xmlns:a16="http://schemas.microsoft.com/office/drawing/2014/main" id="{5D4ED771-2DBC-4BC5-A1DD-EF95E6664717}"/>
              </a:ext>
            </a:extLst>
          </p:cNvPr>
          <p:cNvGrpSpPr/>
          <p:nvPr/>
        </p:nvGrpSpPr>
        <p:grpSpPr>
          <a:xfrm>
            <a:off x="8583735" y="3558607"/>
            <a:ext cx="2862748" cy="1128994"/>
            <a:chOff x="8990297" y="3404369"/>
            <a:chExt cx="2863121" cy="1128994"/>
          </a:xfrm>
        </p:grpSpPr>
        <p:grpSp>
          <p:nvGrpSpPr>
            <p:cNvPr id="143" name="Group 173">
              <a:extLst>
                <a:ext uri="{FF2B5EF4-FFF2-40B4-BE49-F238E27FC236}">
                  <a16:creationId xmlns:a16="http://schemas.microsoft.com/office/drawing/2014/main" id="{DD962F71-F98E-4137-B616-E5862DEF6244}"/>
                </a:ext>
              </a:extLst>
            </p:cNvPr>
            <p:cNvGrpSpPr/>
            <p:nvPr/>
          </p:nvGrpSpPr>
          <p:grpSpPr>
            <a:xfrm>
              <a:off x="8990297" y="3404369"/>
              <a:ext cx="2863121" cy="1125727"/>
              <a:chOff x="5236081" y="2704071"/>
              <a:chExt cx="2326697" cy="914816"/>
            </a:xfrm>
          </p:grpSpPr>
          <p:cxnSp>
            <p:nvCxnSpPr>
              <p:cNvPr id="156" name="Straight Connector 155">
                <a:extLst>
                  <a:ext uri="{FF2B5EF4-FFF2-40B4-BE49-F238E27FC236}">
                    <a16:creationId xmlns:a16="http://schemas.microsoft.com/office/drawing/2014/main" id="{23CD5063-4CED-4900-B77F-2FC593BFA963}"/>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57" name="Group 185">
                <a:extLst>
                  <a:ext uri="{FF2B5EF4-FFF2-40B4-BE49-F238E27FC236}">
                    <a16:creationId xmlns:a16="http://schemas.microsoft.com/office/drawing/2014/main" id="{32C9BBB0-5145-4403-B3DC-C1AA49174891}"/>
                  </a:ext>
                </a:extLst>
              </p:cNvPr>
              <p:cNvGrpSpPr/>
              <p:nvPr/>
            </p:nvGrpSpPr>
            <p:grpSpPr>
              <a:xfrm>
                <a:off x="5236081" y="3334376"/>
                <a:ext cx="2326697" cy="86517"/>
                <a:chOff x="7436088" y="1757363"/>
                <a:chExt cx="2326697" cy="86517"/>
              </a:xfrm>
            </p:grpSpPr>
            <p:cxnSp>
              <p:nvCxnSpPr>
                <p:cNvPr id="160" name="Straight Connector 159">
                  <a:extLst>
                    <a:ext uri="{FF2B5EF4-FFF2-40B4-BE49-F238E27FC236}">
                      <a16:creationId xmlns:a16="http://schemas.microsoft.com/office/drawing/2014/main" id="{14FA76B6-3CBC-44E9-8C35-D5661A0138C6}"/>
                    </a:ext>
                  </a:extLst>
                </p:cNvPr>
                <p:cNvCxnSpPr/>
                <p:nvPr/>
              </p:nvCxnSpPr>
              <p:spPr>
                <a:xfrm>
                  <a:off x="7436088" y="1795889"/>
                  <a:ext cx="2326697" cy="4336"/>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062DB5DA-0B0B-43A6-90BD-B442FDE80947}"/>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885077D2-2924-4D03-84AF-14F2AFD64DA8}"/>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C5119750-ACA8-4117-BA45-8386FCBEF523}"/>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4C3D352B-BA09-4C51-8B53-63B4A95DA7DE}"/>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8" name="TextBox 157">
                <a:extLst>
                  <a:ext uri="{FF2B5EF4-FFF2-40B4-BE49-F238E27FC236}">
                    <a16:creationId xmlns:a16="http://schemas.microsoft.com/office/drawing/2014/main" id="{7CF943CE-1384-4422-BECF-6873853247ED}"/>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59" name="TextBox 158">
                <a:extLst>
                  <a:ext uri="{FF2B5EF4-FFF2-40B4-BE49-F238E27FC236}">
                    <a16:creationId xmlns:a16="http://schemas.microsoft.com/office/drawing/2014/main" id="{53F5C90A-1612-41BB-899A-650800918AF3}"/>
                  </a:ext>
                </a:extLst>
              </p:cNvPr>
              <p:cNvSpPr txBox="1"/>
              <p:nvPr/>
            </p:nvSpPr>
            <p:spPr>
              <a:xfrm>
                <a:off x="7389475" y="3395211"/>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144" name="TextBox 143">
              <a:extLst>
                <a:ext uri="{FF2B5EF4-FFF2-40B4-BE49-F238E27FC236}">
                  <a16:creationId xmlns:a16="http://schemas.microsoft.com/office/drawing/2014/main" id="{176DDEDE-A52E-4A56-AA7D-66957C42A546}"/>
                </a:ext>
              </a:extLst>
            </p:cNvPr>
            <p:cNvSpPr txBox="1"/>
            <p:nvPr/>
          </p:nvSpPr>
          <p:spPr>
            <a:xfrm>
              <a:off x="9483800" y="4304803"/>
              <a:ext cx="225763" cy="228560"/>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145" name="TextBox 144">
              <a:extLst>
                <a:ext uri="{FF2B5EF4-FFF2-40B4-BE49-F238E27FC236}">
                  <a16:creationId xmlns:a16="http://schemas.microsoft.com/office/drawing/2014/main" id="{433D6353-9FE6-46E4-849C-C14141190119}"/>
                </a:ext>
              </a:extLst>
            </p:cNvPr>
            <p:cNvSpPr txBox="1"/>
            <p:nvPr/>
          </p:nvSpPr>
          <p:spPr>
            <a:xfrm>
              <a:off x="9937147" y="4304803"/>
              <a:ext cx="225763" cy="208574"/>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146" name="TextBox 145">
              <a:extLst>
                <a:ext uri="{FF2B5EF4-FFF2-40B4-BE49-F238E27FC236}">
                  <a16:creationId xmlns:a16="http://schemas.microsoft.com/office/drawing/2014/main" id="{DA3630C3-559D-4731-8443-FC970E880668}"/>
                </a:ext>
              </a:extLst>
            </p:cNvPr>
            <p:cNvSpPr txBox="1"/>
            <p:nvPr/>
          </p:nvSpPr>
          <p:spPr>
            <a:xfrm>
              <a:off x="10393491" y="4306242"/>
              <a:ext cx="225763" cy="208574"/>
            </a:xfrm>
            <a:prstGeom prst="rect">
              <a:avLst/>
            </a:prstGeom>
          </p:spPr>
          <p:txBody>
            <a:bodyPr vert="horz" wrap="none" lIns="0" tIns="0" rIns="0" bIns="0" rtlCol="0" anchor="t">
              <a:noAutofit/>
            </a:bodyPr>
            <a:lstStyle/>
            <a:p>
              <a:pPr algn="l" defTabSz="914400"/>
              <a:r>
                <a:rPr lang="en-GB" sz="1200" dirty="0"/>
                <a:t>3</a:t>
              </a:r>
            </a:p>
          </p:txBody>
        </p:sp>
        <p:cxnSp>
          <p:nvCxnSpPr>
            <p:cNvPr id="147" name="Straight Connector 146">
              <a:extLst>
                <a:ext uri="{FF2B5EF4-FFF2-40B4-BE49-F238E27FC236}">
                  <a16:creationId xmlns:a16="http://schemas.microsoft.com/office/drawing/2014/main" id="{7EEE978F-8C23-4E7A-8DE4-BCE8AD97BEA5}"/>
                </a:ext>
              </a:extLst>
            </p:cNvPr>
            <p:cNvCxnSpPr/>
            <p:nvPr/>
          </p:nvCxnSpPr>
          <p:spPr>
            <a:xfrm flipV="1">
              <a:off x="9978259" y="3668832"/>
              <a:ext cx="0" cy="562461"/>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00F68779-5C85-4509-B29C-D996CC4F9DD9}"/>
                </a:ext>
              </a:extLst>
            </p:cNvPr>
            <p:cNvCxnSpPr/>
            <p:nvPr/>
          </p:nvCxnSpPr>
          <p:spPr>
            <a:xfrm flipV="1">
              <a:off x="10427620" y="3889389"/>
              <a:ext cx="1" cy="330915"/>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BD190869-3CB0-422F-BCEA-A97C1DEF46DB}"/>
                </a:ext>
              </a:extLst>
            </p:cNvPr>
            <p:cNvCxnSpPr/>
            <p:nvPr/>
          </p:nvCxnSpPr>
          <p:spPr>
            <a:xfrm>
              <a:off x="9971334" y="4186836"/>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84590608-48AF-405D-AE24-C7336211BF65}"/>
                </a:ext>
              </a:extLst>
            </p:cNvPr>
            <p:cNvCxnSpPr/>
            <p:nvPr/>
          </p:nvCxnSpPr>
          <p:spPr>
            <a:xfrm flipV="1">
              <a:off x="10876467" y="4054021"/>
              <a:ext cx="161" cy="167486"/>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0A2B761E-C54E-44F2-8BB8-9563D42E70FE}"/>
                </a:ext>
              </a:extLst>
            </p:cNvPr>
            <p:cNvCxnSpPr/>
            <p:nvPr/>
          </p:nvCxnSpPr>
          <p:spPr>
            <a:xfrm flipV="1">
              <a:off x="11333022" y="4163575"/>
              <a:ext cx="0" cy="63236"/>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8D7FF816-A662-4771-87F1-CB45820EBBED}"/>
                </a:ext>
              </a:extLst>
            </p:cNvPr>
            <p:cNvCxnSpPr/>
            <p:nvPr/>
          </p:nvCxnSpPr>
          <p:spPr>
            <a:xfrm>
              <a:off x="11332713" y="4192265"/>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538C8F24-542F-47F2-A60B-612842F142AC}"/>
                </a:ext>
              </a:extLst>
            </p:cNvPr>
            <p:cNvCxnSpPr/>
            <p:nvPr/>
          </p:nvCxnSpPr>
          <p:spPr>
            <a:xfrm>
              <a:off x="10876209" y="4200941"/>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44861BF8-8C44-4542-B977-91C99D4B6D7D}"/>
                </a:ext>
              </a:extLst>
            </p:cNvPr>
            <p:cNvCxnSpPr/>
            <p:nvPr/>
          </p:nvCxnSpPr>
          <p:spPr>
            <a:xfrm flipV="1">
              <a:off x="9519696" y="4223375"/>
              <a:ext cx="2" cy="20309"/>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83373361-E324-4D3F-A33E-4E4CA5197583}"/>
                </a:ext>
              </a:extLst>
            </p:cNvPr>
            <p:cNvCxnSpPr/>
            <p:nvPr/>
          </p:nvCxnSpPr>
          <p:spPr>
            <a:xfrm flipV="1">
              <a:off x="9073536" y="4217244"/>
              <a:ext cx="2" cy="20309"/>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165" name="TextBox 164">
            <a:extLst>
              <a:ext uri="{FF2B5EF4-FFF2-40B4-BE49-F238E27FC236}">
                <a16:creationId xmlns:a16="http://schemas.microsoft.com/office/drawing/2014/main" id="{1A0CFFE1-7745-4A37-A8E2-11F071535EE4}"/>
              </a:ext>
            </a:extLst>
          </p:cNvPr>
          <p:cNvSpPr txBox="1"/>
          <p:nvPr/>
        </p:nvSpPr>
        <p:spPr>
          <a:xfrm>
            <a:off x="3339929" y="3135711"/>
            <a:ext cx="251365" cy="232258"/>
          </a:xfrm>
          <a:prstGeom prst="rect">
            <a:avLst/>
          </a:prstGeom>
        </p:spPr>
        <p:txBody>
          <a:bodyPr vert="horz" wrap="none" lIns="0" tIns="0" rIns="0" bIns="0" rtlCol="0" anchor="t">
            <a:noAutofit/>
          </a:bodyPr>
          <a:lstStyle/>
          <a:p>
            <a:pPr algn="l" defTabSz="914400"/>
            <a:r>
              <a:rPr lang="en-GB" sz="1200" dirty="0"/>
              <a:t>4</a:t>
            </a:r>
          </a:p>
        </p:txBody>
      </p:sp>
      <p:grpSp>
        <p:nvGrpSpPr>
          <p:cNvPr id="166" name="Group 165">
            <a:extLst>
              <a:ext uri="{FF2B5EF4-FFF2-40B4-BE49-F238E27FC236}">
                <a16:creationId xmlns:a16="http://schemas.microsoft.com/office/drawing/2014/main" id="{4C3803F5-524D-46C6-8DC0-D9C2CE553751}"/>
              </a:ext>
            </a:extLst>
          </p:cNvPr>
          <p:cNvGrpSpPr/>
          <p:nvPr/>
        </p:nvGrpSpPr>
        <p:grpSpPr>
          <a:xfrm>
            <a:off x="8581194" y="2025201"/>
            <a:ext cx="2866008" cy="1128994"/>
            <a:chOff x="8929687" y="1823338"/>
            <a:chExt cx="2866381" cy="1128994"/>
          </a:xfrm>
        </p:grpSpPr>
        <p:grpSp>
          <p:nvGrpSpPr>
            <p:cNvPr id="167" name="Group 254125">
              <a:extLst>
                <a:ext uri="{FF2B5EF4-FFF2-40B4-BE49-F238E27FC236}">
                  <a16:creationId xmlns:a16="http://schemas.microsoft.com/office/drawing/2014/main" id="{7C5723C3-6204-4704-BB44-57A9D076D4D7}"/>
                </a:ext>
              </a:extLst>
            </p:cNvPr>
            <p:cNvGrpSpPr/>
            <p:nvPr/>
          </p:nvGrpSpPr>
          <p:grpSpPr>
            <a:xfrm>
              <a:off x="8929687" y="1823338"/>
              <a:ext cx="2866381" cy="1128994"/>
              <a:chOff x="8929687" y="2166238"/>
              <a:chExt cx="2866381" cy="1128994"/>
            </a:xfrm>
          </p:grpSpPr>
          <p:grpSp>
            <p:nvGrpSpPr>
              <p:cNvPr id="170" name="Group 142">
                <a:extLst>
                  <a:ext uri="{FF2B5EF4-FFF2-40B4-BE49-F238E27FC236}">
                    <a16:creationId xmlns:a16="http://schemas.microsoft.com/office/drawing/2014/main" id="{8F4B61BC-1CF2-47CB-849D-2E42095394EF}"/>
                  </a:ext>
                </a:extLst>
              </p:cNvPr>
              <p:cNvGrpSpPr/>
              <p:nvPr/>
            </p:nvGrpSpPr>
            <p:grpSpPr>
              <a:xfrm>
                <a:off x="8929687" y="2166238"/>
                <a:ext cx="2866381" cy="1128994"/>
                <a:chOff x="8635263" y="2159793"/>
                <a:chExt cx="3191859" cy="1257191"/>
              </a:xfrm>
            </p:grpSpPr>
            <p:grpSp>
              <p:nvGrpSpPr>
                <p:cNvPr id="175" name="Group 144">
                  <a:extLst>
                    <a:ext uri="{FF2B5EF4-FFF2-40B4-BE49-F238E27FC236}">
                      <a16:creationId xmlns:a16="http://schemas.microsoft.com/office/drawing/2014/main" id="{26A37B86-8880-49E7-9737-6CB0F213AB5B}"/>
                    </a:ext>
                  </a:extLst>
                </p:cNvPr>
                <p:cNvGrpSpPr/>
                <p:nvPr/>
              </p:nvGrpSpPr>
              <p:grpSpPr>
                <a:xfrm>
                  <a:off x="8635263" y="2159793"/>
                  <a:ext cx="3191859" cy="1253554"/>
                  <a:chOff x="5233431" y="2704071"/>
                  <a:chExt cx="2329347" cy="914816"/>
                </a:xfrm>
              </p:grpSpPr>
              <p:cxnSp>
                <p:nvCxnSpPr>
                  <p:cNvPr id="184" name="Straight Connector 183">
                    <a:extLst>
                      <a:ext uri="{FF2B5EF4-FFF2-40B4-BE49-F238E27FC236}">
                        <a16:creationId xmlns:a16="http://schemas.microsoft.com/office/drawing/2014/main" id="{6EEB091E-744D-42E6-88EE-F67C1EF95FB2}"/>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85" name="Group 156">
                    <a:extLst>
                      <a:ext uri="{FF2B5EF4-FFF2-40B4-BE49-F238E27FC236}">
                        <a16:creationId xmlns:a16="http://schemas.microsoft.com/office/drawing/2014/main" id="{D05ADC45-B817-4892-9B6A-750F6FFC3158}"/>
                      </a:ext>
                    </a:extLst>
                  </p:cNvPr>
                  <p:cNvGrpSpPr/>
                  <p:nvPr/>
                </p:nvGrpSpPr>
                <p:grpSpPr>
                  <a:xfrm>
                    <a:off x="5233431" y="3334376"/>
                    <a:ext cx="2329347" cy="86517"/>
                    <a:chOff x="7433438" y="1757363"/>
                    <a:chExt cx="2329347" cy="86517"/>
                  </a:xfrm>
                </p:grpSpPr>
                <p:cxnSp>
                  <p:nvCxnSpPr>
                    <p:cNvPr id="188" name="Straight Connector 187">
                      <a:extLst>
                        <a:ext uri="{FF2B5EF4-FFF2-40B4-BE49-F238E27FC236}">
                          <a16:creationId xmlns:a16="http://schemas.microsoft.com/office/drawing/2014/main" id="{EB9E2850-53ED-4E83-8D9B-6FB2091A097D}"/>
                        </a:ext>
                      </a:extLst>
                    </p:cNvPr>
                    <p:cNvCxnSpPr/>
                    <p:nvPr/>
                  </p:nvCxnSpPr>
                  <p:spPr>
                    <a:xfrm flipV="1">
                      <a:off x="7433438" y="1800226"/>
                      <a:ext cx="2329347" cy="914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67654090-D4CB-474C-AE74-9B3A23F09EDF}"/>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421F5A05-7F4F-45D1-B5C0-13B14FE1F2E6}"/>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9D4167DB-5C31-468D-8B16-2FCA68D89A65}"/>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66">
                      <a:extLst>
                        <a:ext uri="{FF2B5EF4-FFF2-40B4-BE49-F238E27FC236}">
                          <a16:creationId xmlns:a16="http://schemas.microsoft.com/office/drawing/2014/main" id="{1783A7A0-F72C-436B-AA6A-FC757BD756AC}"/>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6" name="TextBox 185">
                    <a:extLst>
                      <a:ext uri="{FF2B5EF4-FFF2-40B4-BE49-F238E27FC236}">
                        <a16:creationId xmlns:a16="http://schemas.microsoft.com/office/drawing/2014/main" id="{1FE768A0-F599-413F-B4D3-3F272FDF94EB}"/>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87" name="TextBox 186">
                    <a:extLst>
                      <a:ext uri="{FF2B5EF4-FFF2-40B4-BE49-F238E27FC236}">
                        <a16:creationId xmlns:a16="http://schemas.microsoft.com/office/drawing/2014/main" id="{CDA0060D-8C19-4FEF-96FA-4416740DEE1B}"/>
                      </a:ext>
                    </a:extLst>
                  </p:cNvPr>
                  <p:cNvSpPr txBox="1"/>
                  <p:nvPr/>
                </p:nvSpPr>
                <p:spPr>
                  <a:xfrm>
                    <a:off x="7407767" y="3364593"/>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176" name="TextBox 175">
                  <a:extLst>
                    <a:ext uri="{FF2B5EF4-FFF2-40B4-BE49-F238E27FC236}">
                      <a16:creationId xmlns:a16="http://schemas.microsoft.com/office/drawing/2014/main" id="{64FFDA81-048B-4C54-96B6-F0B1D0BEA356}"/>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177" name="TextBox 176">
                  <a:extLst>
                    <a:ext uri="{FF2B5EF4-FFF2-40B4-BE49-F238E27FC236}">
                      <a16:creationId xmlns:a16="http://schemas.microsoft.com/office/drawing/2014/main" id="{29D8BC32-E5B1-40E1-88B8-D5E506D6ECE3}"/>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178" name="TextBox 177">
                  <a:extLst>
                    <a:ext uri="{FF2B5EF4-FFF2-40B4-BE49-F238E27FC236}">
                      <a16:creationId xmlns:a16="http://schemas.microsoft.com/office/drawing/2014/main" id="{FA37891A-0D81-4D4B-9DDC-F4FEDFEF62F8}"/>
                    </a:ext>
                  </a:extLst>
                </p:cNvPr>
                <p:cNvSpPr txBox="1"/>
                <p:nvPr/>
              </p:nvSpPr>
              <p:spPr>
                <a:xfrm>
                  <a:off x="10201420" y="3164073"/>
                  <a:ext cx="251398" cy="232258"/>
                </a:xfrm>
                <a:prstGeom prst="rect">
                  <a:avLst/>
                </a:prstGeom>
              </p:spPr>
              <p:txBody>
                <a:bodyPr vert="horz" wrap="none" lIns="0" tIns="0" rIns="0" bIns="0" rtlCol="0" anchor="t">
                  <a:noAutofit/>
                </a:bodyPr>
                <a:lstStyle/>
                <a:p>
                  <a:pPr algn="l" defTabSz="914400"/>
                  <a:r>
                    <a:rPr lang="en-GB" sz="1200" dirty="0"/>
                    <a:t>3</a:t>
                  </a:r>
                </a:p>
              </p:txBody>
            </p:sp>
            <p:cxnSp>
              <p:nvCxnSpPr>
                <p:cNvPr id="179" name="Straight Connector 178">
                  <a:extLst>
                    <a:ext uri="{FF2B5EF4-FFF2-40B4-BE49-F238E27FC236}">
                      <a16:creationId xmlns:a16="http://schemas.microsoft.com/office/drawing/2014/main" id="{5EB04059-F48A-4B60-BFA5-348719D996EB}"/>
                    </a:ext>
                  </a:extLst>
                </p:cNvPr>
                <p:cNvCxnSpPr/>
                <p:nvPr/>
              </p:nvCxnSpPr>
              <p:spPr>
                <a:xfrm flipV="1">
                  <a:off x="8731586" y="3046816"/>
                  <a:ext cx="2" cy="22615"/>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C426597D-9B24-4439-86C5-5722F77FBB79}"/>
                    </a:ext>
                  </a:extLst>
                </p:cNvPr>
                <p:cNvCxnSpPr/>
                <p:nvPr/>
              </p:nvCxnSpPr>
              <p:spPr>
                <a:xfrm flipV="1">
                  <a:off x="9228407" y="2779079"/>
                  <a:ext cx="1" cy="296839"/>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3BCC6D18-B758-493E-A4BF-3425276F487B}"/>
                    </a:ext>
                  </a:extLst>
                </p:cNvPr>
                <p:cNvCxnSpPr/>
                <p:nvPr/>
              </p:nvCxnSpPr>
              <p:spPr>
                <a:xfrm>
                  <a:off x="9731327" y="3031109"/>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55ABBB9-25D1-498D-A724-36A0DD499B31}"/>
                    </a:ext>
                  </a:extLst>
                </p:cNvPr>
                <p:cNvCxnSpPr/>
                <p:nvPr/>
              </p:nvCxnSpPr>
              <p:spPr>
                <a:xfrm flipV="1">
                  <a:off x="9731785" y="2887404"/>
                  <a:ext cx="179" cy="186504"/>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27F60816-3C31-4AAC-B3E1-BBD7208B8DDB}"/>
                    </a:ext>
                  </a:extLst>
                </p:cNvPr>
                <p:cNvCxnSpPr/>
                <p:nvPr/>
              </p:nvCxnSpPr>
              <p:spPr>
                <a:xfrm flipV="1">
                  <a:off x="10236646" y="3005862"/>
                  <a:ext cx="0" cy="70416"/>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cxnSp>
            <p:nvCxnSpPr>
              <p:cNvPr id="171" name="Straight Connector 170">
                <a:extLst>
                  <a:ext uri="{FF2B5EF4-FFF2-40B4-BE49-F238E27FC236}">
                    <a16:creationId xmlns:a16="http://schemas.microsoft.com/office/drawing/2014/main" id="{AFE7F958-2B0E-40D0-9ADA-CB16B2E8AB74}"/>
                  </a:ext>
                </a:extLst>
              </p:cNvPr>
              <p:cNvCxnSpPr/>
              <p:nvPr/>
            </p:nvCxnSpPr>
            <p:spPr>
              <a:xfrm>
                <a:off x="11275365" y="2954133"/>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32EE150E-2E4A-4D71-8A0E-6365E1B69D82}"/>
                  </a:ext>
                </a:extLst>
              </p:cNvPr>
              <p:cNvCxnSpPr/>
              <p:nvPr/>
            </p:nvCxnSpPr>
            <p:spPr>
              <a:xfrm>
                <a:off x="10818861" y="2953284"/>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69">
                <a:extLst>
                  <a:ext uri="{FF2B5EF4-FFF2-40B4-BE49-F238E27FC236}">
                    <a16:creationId xmlns:a16="http://schemas.microsoft.com/office/drawing/2014/main" id="{CD7C12DD-0992-43EC-8960-921E856D436E}"/>
                  </a:ext>
                </a:extLst>
              </p:cNvPr>
              <p:cNvCxnSpPr/>
              <p:nvPr/>
            </p:nvCxnSpPr>
            <p:spPr>
              <a:xfrm flipH="1" flipV="1">
                <a:off x="10818861" y="2957650"/>
                <a:ext cx="1" cy="44613"/>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88102844-B86F-49AD-9C26-9926067F5D28}"/>
                  </a:ext>
                </a:extLst>
              </p:cNvPr>
              <p:cNvCxnSpPr/>
              <p:nvPr/>
            </p:nvCxnSpPr>
            <p:spPr>
              <a:xfrm flipV="1">
                <a:off x="11275365" y="2997499"/>
                <a:ext cx="0" cy="19222"/>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168" name="TextBox 167">
              <a:extLst>
                <a:ext uri="{FF2B5EF4-FFF2-40B4-BE49-F238E27FC236}">
                  <a16:creationId xmlns:a16="http://schemas.microsoft.com/office/drawing/2014/main" id="{945FD78C-5821-46AB-873C-D636898E3153}"/>
                </a:ext>
              </a:extLst>
            </p:cNvPr>
            <p:cNvSpPr txBox="1"/>
            <p:nvPr/>
          </p:nvSpPr>
          <p:spPr>
            <a:xfrm>
              <a:off x="10777446" y="2719183"/>
              <a:ext cx="225763" cy="208574"/>
            </a:xfrm>
            <a:prstGeom prst="rect">
              <a:avLst/>
            </a:prstGeom>
          </p:spPr>
          <p:txBody>
            <a:bodyPr vert="horz" wrap="none" lIns="0" tIns="0" rIns="0" bIns="0" rtlCol="0" anchor="t">
              <a:noAutofit/>
            </a:bodyPr>
            <a:lstStyle/>
            <a:p>
              <a:pPr algn="l" defTabSz="914400"/>
              <a:r>
                <a:rPr lang="en-GB" sz="1200" dirty="0"/>
                <a:t>4</a:t>
              </a:r>
            </a:p>
          </p:txBody>
        </p:sp>
        <p:sp>
          <p:nvSpPr>
            <p:cNvPr id="169" name="TextBox 168">
              <a:extLst>
                <a:ext uri="{FF2B5EF4-FFF2-40B4-BE49-F238E27FC236}">
                  <a16:creationId xmlns:a16="http://schemas.microsoft.com/office/drawing/2014/main" id="{5ED778E6-5BD4-4679-9301-7A219273E699}"/>
                </a:ext>
              </a:extLst>
            </p:cNvPr>
            <p:cNvSpPr txBox="1"/>
            <p:nvPr/>
          </p:nvSpPr>
          <p:spPr>
            <a:xfrm>
              <a:off x="11241356" y="2718357"/>
              <a:ext cx="225763" cy="208574"/>
            </a:xfrm>
            <a:prstGeom prst="rect">
              <a:avLst/>
            </a:prstGeom>
          </p:spPr>
          <p:txBody>
            <a:bodyPr vert="horz" wrap="none" lIns="0" tIns="0" rIns="0" bIns="0" rtlCol="0" anchor="t">
              <a:noAutofit/>
            </a:bodyPr>
            <a:lstStyle/>
            <a:p>
              <a:pPr algn="l" defTabSz="914400"/>
              <a:r>
                <a:rPr lang="en-GB" sz="1200" dirty="0"/>
                <a:t>5</a:t>
              </a:r>
            </a:p>
          </p:txBody>
        </p:sp>
      </p:grpSp>
      <p:sp>
        <p:nvSpPr>
          <p:cNvPr id="193" name="TextBox 192">
            <a:extLst>
              <a:ext uri="{FF2B5EF4-FFF2-40B4-BE49-F238E27FC236}">
                <a16:creationId xmlns:a16="http://schemas.microsoft.com/office/drawing/2014/main" id="{333AF37E-EACF-487E-9985-43C4012CDFA9}"/>
              </a:ext>
            </a:extLst>
          </p:cNvPr>
          <p:cNvSpPr txBox="1"/>
          <p:nvPr/>
        </p:nvSpPr>
        <p:spPr>
          <a:xfrm>
            <a:off x="10422692" y="4454475"/>
            <a:ext cx="225734" cy="208574"/>
          </a:xfrm>
          <a:prstGeom prst="rect">
            <a:avLst/>
          </a:prstGeom>
        </p:spPr>
        <p:txBody>
          <a:bodyPr vert="horz" wrap="none" lIns="0" tIns="0" rIns="0" bIns="0" rtlCol="0" anchor="t">
            <a:noAutofit/>
          </a:bodyPr>
          <a:lstStyle/>
          <a:p>
            <a:pPr algn="l" defTabSz="914400"/>
            <a:r>
              <a:rPr lang="en-GB" sz="1200" dirty="0"/>
              <a:t>4</a:t>
            </a:r>
          </a:p>
        </p:txBody>
      </p:sp>
      <p:sp>
        <p:nvSpPr>
          <p:cNvPr id="194" name="TextBox 193">
            <a:extLst>
              <a:ext uri="{FF2B5EF4-FFF2-40B4-BE49-F238E27FC236}">
                <a16:creationId xmlns:a16="http://schemas.microsoft.com/office/drawing/2014/main" id="{C1EA0FD1-203B-4676-94F3-851E9B92909E}"/>
              </a:ext>
            </a:extLst>
          </p:cNvPr>
          <p:cNvSpPr txBox="1"/>
          <p:nvPr/>
        </p:nvSpPr>
        <p:spPr>
          <a:xfrm>
            <a:off x="10886542" y="4453649"/>
            <a:ext cx="225734" cy="208574"/>
          </a:xfrm>
          <a:prstGeom prst="rect">
            <a:avLst/>
          </a:prstGeom>
        </p:spPr>
        <p:txBody>
          <a:bodyPr vert="horz" wrap="none" lIns="0" tIns="0" rIns="0" bIns="0" rtlCol="0" anchor="t">
            <a:noAutofit/>
          </a:bodyPr>
          <a:lstStyle/>
          <a:p>
            <a:pPr algn="l" defTabSz="914400"/>
            <a:r>
              <a:rPr lang="en-GB" sz="1200" dirty="0"/>
              <a:t>5</a:t>
            </a:r>
          </a:p>
        </p:txBody>
      </p:sp>
      <p:sp>
        <p:nvSpPr>
          <p:cNvPr id="195" name="Rectangle 183">
            <a:extLst>
              <a:ext uri="{FF2B5EF4-FFF2-40B4-BE49-F238E27FC236}">
                <a16:creationId xmlns:a16="http://schemas.microsoft.com/office/drawing/2014/main" id="{FF2CAF2A-614D-4ABD-87F3-6292B2A785D5}"/>
              </a:ext>
            </a:extLst>
          </p:cNvPr>
          <p:cNvSpPr>
            <a:spLocks noChangeArrowheads="1"/>
          </p:cNvSpPr>
          <p:nvPr/>
        </p:nvSpPr>
        <p:spPr bwMode="auto">
          <a:xfrm>
            <a:off x="8600541" y="272376"/>
            <a:ext cx="31392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solidFill>
                  <a:srgbClr val="000000"/>
                </a:solidFill>
                <a:latin typeface="+mn-lt"/>
              </a:rPr>
              <a:t>Output signal  </a:t>
            </a:r>
            <a:r>
              <a:rPr lang="en-GB" altLang="en-US" sz="2000" i="1" dirty="0">
                <a:solidFill>
                  <a:srgbClr val="000000"/>
                </a:solidFill>
                <a:latin typeface="+mn-lt"/>
              </a:rPr>
              <a:t>y</a:t>
            </a:r>
            <a:r>
              <a:rPr lang="en-GB" altLang="en-US" sz="2000" dirty="0">
                <a:solidFill>
                  <a:srgbClr val="000000"/>
                </a:solidFill>
                <a:latin typeface="+mn-lt"/>
              </a:rPr>
              <a:t>(</a:t>
            </a:r>
            <a:r>
              <a:rPr lang="en-GB" altLang="en-US" sz="2000" i="1" dirty="0">
                <a:solidFill>
                  <a:srgbClr val="000000"/>
                </a:solidFill>
                <a:latin typeface="+mn-lt"/>
              </a:rPr>
              <a:t>n</a:t>
            </a:r>
            <a:r>
              <a:rPr lang="en-GB" altLang="en-US" sz="2000" dirty="0">
                <a:solidFill>
                  <a:srgbClr val="000000"/>
                </a:solidFill>
                <a:latin typeface="+mn-lt"/>
              </a:rPr>
              <a:t>) comprises</a:t>
            </a: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solidFill>
                  <a:srgbClr val="000000"/>
                </a:solidFill>
                <a:latin typeface="+mn-lt"/>
              </a:rPr>
              <a:t>sum of  responses</a:t>
            </a:r>
            <a:endParaRPr kumimoji="0" lang="en-US" altLang="en-US" sz="2000" b="0" i="0" u="none" strike="noStrike" cap="none" normalizeH="0" baseline="0" dirty="0">
              <a:ln>
                <a:noFill/>
              </a:ln>
              <a:solidFill>
                <a:schemeClr val="tx1"/>
              </a:solidFill>
              <a:effectLst/>
              <a:latin typeface="+mn-lt"/>
              <a:cs typeface="Arial" pitchFamily="34" charset="0"/>
            </a:endParaRPr>
          </a:p>
        </p:txBody>
      </p:sp>
      <p:grpSp>
        <p:nvGrpSpPr>
          <p:cNvPr id="196" name="Group 14">
            <a:extLst>
              <a:ext uri="{FF2B5EF4-FFF2-40B4-BE49-F238E27FC236}">
                <a16:creationId xmlns:a16="http://schemas.microsoft.com/office/drawing/2014/main" id="{978E3346-7E80-4F95-B4B3-A6586BF85923}"/>
              </a:ext>
            </a:extLst>
          </p:cNvPr>
          <p:cNvGrpSpPr/>
          <p:nvPr/>
        </p:nvGrpSpPr>
        <p:grpSpPr>
          <a:xfrm>
            <a:off x="8580810" y="4955672"/>
            <a:ext cx="2866008" cy="1128994"/>
            <a:chOff x="8877202" y="4955672"/>
            <a:chExt cx="2866381" cy="1128994"/>
          </a:xfrm>
        </p:grpSpPr>
        <p:grpSp>
          <p:nvGrpSpPr>
            <p:cNvPr id="197" name="Group 254135">
              <a:extLst>
                <a:ext uri="{FF2B5EF4-FFF2-40B4-BE49-F238E27FC236}">
                  <a16:creationId xmlns:a16="http://schemas.microsoft.com/office/drawing/2014/main" id="{2A946B0C-530F-49D0-A439-B08D472FED57}"/>
                </a:ext>
              </a:extLst>
            </p:cNvPr>
            <p:cNvGrpSpPr/>
            <p:nvPr/>
          </p:nvGrpSpPr>
          <p:grpSpPr>
            <a:xfrm>
              <a:off x="8877202" y="4955672"/>
              <a:ext cx="2866381" cy="1128994"/>
              <a:chOff x="8921270" y="4955672"/>
              <a:chExt cx="2866381" cy="1128994"/>
            </a:xfrm>
          </p:grpSpPr>
          <p:grpSp>
            <p:nvGrpSpPr>
              <p:cNvPr id="200" name="Group 219">
                <a:extLst>
                  <a:ext uri="{FF2B5EF4-FFF2-40B4-BE49-F238E27FC236}">
                    <a16:creationId xmlns:a16="http://schemas.microsoft.com/office/drawing/2014/main" id="{21C09FD2-3535-47E2-885B-963464296F2E}"/>
                  </a:ext>
                </a:extLst>
              </p:cNvPr>
              <p:cNvGrpSpPr/>
              <p:nvPr/>
            </p:nvGrpSpPr>
            <p:grpSpPr>
              <a:xfrm>
                <a:off x="8921270" y="4955672"/>
                <a:ext cx="2866381" cy="1128994"/>
                <a:chOff x="8929687" y="2166238"/>
                <a:chExt cx="2866381" cy="1128994"/>
              </a:xfrm>
            </p:grpSpPr>
            <p:grpSp>
              <p:nvGrpSpPr>
                <p:cNvPr id="203" name="Group 220">
                  <a:extLst>
                    <a:ext uri="{FF2B5EF4-FFF2-40B4-BE49-F238E27FC236}">
                      <a16:creationId xmlns:a16="http://schemas.microsoft.com/office/drawing/2014/main" id="{0B70C12D-F4F9-40EC-B483-53927FED657A}"/>
                    </a:ext>
                  </a:extLst>
                </p:cNvPr>
                <p:cNvGrpSpPr/>
                <p:nvPr/>
              </p:nvGrpSpPr>
              <p:grpSpPr>
                <a:xfrm>
                  <a:off x="8929687" y="2166238"/>
                  <a:ext cx="2866381" cy="1128994"/>
                  <a:chOff x="8635263" y="2159793"/>
                  <a:chExt cx="3191859" cy="1257191"/>
                </a:xfrm>
              </p:grpSpPr>
              <p:grpSp>
                <p:nvGrpSpPr>
                  <p:cNvPr id="206" name="Group 226">
                    <a:extLst>
                      <a:ext uri="{FF2B5EF4-FFF2-40B4-BE49-F238E27FC236}">
                        <a16:creationId xmlns:a16="http://schemas.microsoft.com/office/drawing/2014/main" id="{ACA26F70-3148-4330-B9AB-64DBBA97CCB4}"/>
                      </a:ext>
                    </a:extLst>
                  </p:cNvPr>
                  <p:cNvGrpSpPr/>
                  <p:nvPr/>
                </p:nvGrpSpPr>
                <p:grpSpPr>
                  <a:xfrm>
                    <a:off x="8635263" y="2159793"/>
                    <a:ext cx="3191859" cy="1253554"/>
                    <a:chOff x="5233431" y="2704071"/>
                    <a:chExt cx="2329347" cy="914816"/>
                  </a:xfrm>
                </p:grpSpPr>
                <p:cxnSp>
                  <p:nvCxnSpPr>
                    <p:cNvPr id="215" name="Straight Connector 214">
                      <a:extLst>
                        <a:ext uri="{FF2B5EF4-FFF2-40B4-BE49-F238E27FC236}">
                          <a16:creationId xmlns:a16="http://schemas.microsoft.com/office/drawing/2014/main" id="{65EE36E9-F969-4C8A-BE0C-B0A838F4DD7D}"/>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216" name="Group 237">
                      <a:extLst>
                        <a:ext uri="{FF2B5EF4-FFF2-40B4-BE49-F238E27FC236}">
                          <a16:creationId xmlns:a16="http://schemas.microsoft.com/office/drawing/2014/main" id="{766B2055-86A1-4064-A401-D2B4A8BF86FD}"/>
                        </a:ext>
                      </a:extLst>
                    </p:cNvPr>
                    <p:cNvGrpSpPr/>
                    <p:nvPr/>
                  </p:nvGrpSpPr>
                  <p:grpSpPr>
                    <a:xfrm>
                      <a:off x="5233431" y="3334376"/>
                      <a:ext cx="2329347" cy="86517"/>
                      <a:chOff x="7433438" y="1757363"/>
                      <a:chExt cx="2329347" cy="86517"/>
                    </a:xfrm>
                  </p:grpSpPr>
                  <p:cxnSp>
                    <p:nvCxnSpPr>
                      <p:cNvPr id="219" name="Straight Connector 218">
                        <a:extLst>
                          <a:ext uri="{FF2B5EF4-FFF2-40B4-BE49-F238E27FC236}">
                            <a16:creationId xmlns:a16="http://schemas.microsoft.com/office/drawing/2014/main" id="{7AE62D6C-2063-4455-A049-032F448F8948}"/>
                          </a:ext>
                        </a:extLst>
                      </p:cNvPr>
                      <p:cNvCxnSpPr/>
                      <p:nvPr/>
                    </p:nvCxnSpPr>
                    <p:spPr>
                      <a:xfrm flipV="1">
                        <a:off x="7433438" y="1800226"/>
                        <a:ext cx="2329347" cy="914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2FBAEEF9-FB0F-4F62-B0A8-23EE36816461}"/>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03612E52-B85C-4182-99CC-CD5B44F66A87}"/>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153AE72B-97D2-42DA-AA38-406CB6B8429D}"/>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7" name="TextBox 216">
                      <a:extLst>
                        <a:ext uri="{FF2B5EF4-FFF2-40B4-BE49-F238E27FC236}">
                          <a16:creationId xmlns:a16="http://schemas.microsoft.com/office/drawing/2014/main" id="{9C60881C-3E2C-4B98-B372-ED95C7109C82}"/>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18" name="TextBox 217">
                      <a:extLst>
                        <a:ext uri="{FF2B5EF4-FFF2-40B4-BE49-F238E27FC236}">
                          <a16:creationId xmlns:a16="http://schemas.microsoft.com/office/drawing/2014/main" id="{487F6564-CCCE-4852-BAD6-EC9DA011F2BC}"/>
                        </a:ext>
                      </a:extLst>
                    </p:cNvPr>
                    <p:cNvSpPr txBox="1"/>
                    <p:nvPr/>
                  </p:nvSpPr>
                  <p:spPr>
                    <a:xfrm>
                      <a:off x="7407767" y="3364593"/>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207" name="TextBox 206">
                    <a:extLst>
                      <a:ext uri="{FF2B5EF4-FFF2-40B4-BE49-F238E27FC236}">
                        <a16:creationId xmlns:a16="http://schemas.microsoft.com/office/drawing/2014/main" id="{C4244399-4A5D-4E5D-B69D-E87B5C0CF1CF}"/>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208" name="TextBox 207">
                    <a:extLst>
                      <a:ext uri="{FF2B5EF4-FFF2-40B4-BE49-F238E27FC236}">
                        <a16:creationId xmlns:a16="http://schemas.microsoft.com/office/drawing/2014/main" id="{BD073A35-37FE-417A-AC42-7B68CD655776}"/>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209" name="TextBox 208">
                    <a:extLst>
                      <a:ext uri="{FF2B5EF4-FFF2-40B4-BE49-F238E27FC236}">
                        <a16:creationId xmlns:a16="http://schemas.microsoft.com/office/drawing/2014/main" id="{E50236E0-F123-491A-8805-CF506C246FE3}"/>
                      </a:ext>
                    </a:extLst>
                  </p:cNvPr>
                  <p:cNvSpPr txBox="1"/>
                  <p:nvPr/>
                </p:nvSpPr>
                <p:spPr>
                  <a:xfrm>
                    <a:off x="10103653" y="3166900"/>
                    <a:ext cx="251398" cy="232258"/>
                  </a:xfrm>
                  <a:prstGeom prst="rect">
                    <a:avLst/>
                  </a:prstGeom>
                </p:spPr>
                <p:txBody>
                  <a:bodyPr vert="horz" wrap="none" lIns="0" tIns="0" rIns="0" bIns="0" rtlCol="0" anchor="t">
                    <a:noAutofit/>
                  </a:bodyPr>
                  <a:lstStyle/>
                  <a:p>
                    <a:pPr algn="l" defTabSz="914400"/>
                    <a:r>
                      <a:rPr lang="en-GB" sz="1200" dirty="0"/>
                      <a:t>3</a:t>
                    </a:r>
                  </a:p>
                </p:txBody>
              </p:sp>
              <p:cxnSp>
                <p:nvCxnSpPr>
                  <p:cNvPr id="210" name="Straight Connector 209">
                    <a:extLst>
                      <a:ext uri="{FF2B5EF4-FFF2-40B4-BE49-F238E27FC236}">
                        <a16:creationId xmlns:a16="http://schemas.microsoft.com/office/drawing/2014/main" id="{022DAAB3-A42E-43B6-A154-F504F9CECAAC}"/>
                      </a:ext>
                    </a:extLst>
                  </p:cNvPr>
                  <p:cNvCxnSpPr/>
                  <p:nvPr/>
                </p:nvCxnSpPr>
                <p:spPr>
                  <a:xfrm flipV="1">
                    <a:off x="8731586" y="3094541"/>
                    <a:ext cx="2" cy="22615"/>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C627D830-BE3A-446B-A070-508737E341EE}"/>
                      </a:ext>
                    </a:extLst>
                  </p:cNvPr>
                  <p:cNvCxnSpPr/>
                  <p:nvPr/>
                </p:nvCxnSpPr>
                <p:spPr>
                  <a:xfrm>
                    <a:off x="10234821" y="3106172"/>
                    <a:ext cx="0" cy="288557"/>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DE0BC7AB-D291-4C2C-9452-ACA6DC6944BF}"/>
                      </a:ext>
                    </a:extLst>
                  </p:cNvPr>
                  <p:cNvCxnSpPr/>
                  <p:nvPr/>
                </p:nvCxnSpPr>
                <p:spPr>
                  <a:xfrm>
                    <a:off x="9731327" y="3031109"/>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59830808-439B-4E56-A9D4-CA750A407C90}"/>
                      </a:ext>
                    </a:extLst>
                  </p:cNvPr>
                  <p:cNvCxnSpPr/>
                  <p:nvPr/>
                </p:nvCxnSpPr>
                <p:spPr>
                  <a:xfrm>
                    <a:off x="10740605" y="3105918"/>
                    <a:ext cx="0" cy="141036"/>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BACB4D03-ED54-4D34-865D-CFFD76BAA88C}"/>
                      </a:ext>
                    </a:extLst>
                  </p:cNvPr>
                  <p:cNvCxnSpPr/>
                  <p:nvPr/>
                </p:nvCxnSpPr>
                <p:spPr>
                  <a:xfrm flipH="1">
                    <a:off x="11246056" y="3107619"/>
                    <a:ext cx="5192" cy="70294"/>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cxnSp>
              <p:nvCxnSpPr>
                <p:cNvPr id="204" name="Straight Connector 203">
                  <a:extLst>
                    <a:ext uri="{FF2B5EF4-FFF2-40B4-BE49-F238E27FC236}">
                      <a16:creationId xmlns:a16="http://schemas.microsoft.com/office/drawing/2014/main" id="{84C95783-69A9-459A-8F9A-26C3D113105B}"/>
                    </a:ext>
                  </a:extLst>
                </p:cNvPr>
                <p:cNvCxnSpPr/>
                <p:nvPr/>
              </p:nvCxnSpPr>
              <p:spPr>
                <a:xfrm>
                  <a:off x="11275365" y="2954133"/>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C026D5DF-BFA2-4E4B-815D-0AFC0EC3ECBA}"/>
                    </a:ext>
                  </a:extLst>
                </p:cNvPr>
                <p:cNvCxnSpPr/>
                <p:nvPr/>
              </p:nvCxnSpPr>
              <p:spPr>
                <a:xfrm>
                  <a:off x="10818861" y="2953284"/>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1" name="TextBox 200">
                <a:extLst>
                  <a:ext uri="{FF2B5EF4-FFF2-40B4-BE49-F238E27FC236}">
                    <a16:creationId xmlns:a16="http://schemas.microsoft.com/office/drawing/2014/main" id="{A25A9A21-8F28-4B7B-AD66-5324692E1868}"/>
                  </a:ext>
                </a:extLst>
              </p:cNvPr>
              <p:cNvSpPr txBox="1"/>
              <p:nvPr/>
            </p:nvSpPr>
            <p:spPr>
              <a:xfrm>
                <a:off x="10681047" y="5856226"/>
                <a:ext cx="225763" cy="208574"/>
              </a:xfrm>
              <a:prstGeom prst="rect">
                <a:avLst/>
              </a:prstGeom>
            </p:spPr>
            <p:txBody>
              <a:bodyPr vert="horz" wrap="none" lIns="0" tIns="0" rIns="0" bIns="0" rtlCol="0" anchor="t">
                <a:noAutofit/>
              </a:bodyPr>
              <a:lstStyle/>
              <a:p>
                <a:pPr algn="l" defTabSz="914400"/>
                <a:r>
                  <a:rPr lang="en-GB" sz="1200" dirty="0"/>
                  <a:t>4</a:t>
                </a:r>
              </a:p>
            </p:txBody>
          </p:sp>
          <p:sp>
            <p:nvSpPr>
              <p:cNvPr id="202" name="TextBox 201">
                <a:extLst>
                  <a:ext uri="{FF2B5EF4-FFF2-40B4-BE49-F238E27FC236}">
                    <a16:creationId xmlns:a16="http://schemas.microsoft.com/office/drawing/2014/main" id="{AE5A5CF9-1F52-41EA-9ADC-852C546A15A9}"/>
                  </a:ext>
                </a:extLst>
              </p:cNvPr>
              <p:cNvSpPr txBox="1"/>
              <p:nvPr/>
            </p:nvSpPr>
            <p:spPr>
              <a:xfrm>
                <a:off x="11144957" y="5855400"/>
                <a:ext cx="225763" cy="208574"/>
              </a:xfrm>
              <a:prstGeom prst="rect">
                <a:avLst/>
              </a:prstGeom>
            </p:spPr>
            <p:txBody>
              <a:bodyPr vert="horz" wrap="none" lIns="0" tIns="0" rIns="0" bIns="0" rtlCol="0" anchor="t">
                <a:noAutofit/>
              </a:bodyPr>
              <a:lstStyle/>
              <a:p>
                <a:pPr algn="l" defTabSz="914400"/>
                <a:r>
                  <a:rPr lang="en-GB" sz="1200" dirty="0"/>
                  <a:t>5</a:t>
                </a:r>
              </a:p>
            </p:txBody>
          </p:sp>
        </p:grpSp>
        <p:cxnSp>
          <p:nvCxnSpPr>
            <p:cNvPr id="198" name="Straight Connector 197">
              <a:extLst>
                <a:ext uri="{FF2B5EF4-FFF2-40B4-BE49-F238E27FC236}">
                  <a16:creationId xmlns:a16="http://schemas.microsoft.com/office/drawing/2014/main" id="{CE40264E-0942-4186-9C72-2233626F069D}"/>
                </a:ext>
              </a:extLst>
            </p:cNvPr>
            <p:cNvCxnSpPr/>
            <p:nvPr/>
          </p:nvCxnSpPr>
          <p:spPr>
            <a:xfrm flipV="1">
              <a:off x="9407823" y="5786618"/>
              <a:ext cx="2" cy="43263"/>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E8B672AA-7A94-4572-8EC4-8EB3A9066B70}"/>
                </a:ext>
              </a:extLst>
            </p:cNvPr>
            <p:cNvCxnSpPr/>
            <p:nvPr/>
          </p:nvCxnSpPr>
          <p:spPr>
            <a:xfrm flipV="1">
              <a:off x="9863049" y="5791563"/>
              <a:ext cx="2" cy="43263"/>
            </a:xfrm>
            <a:prstGeom prst="line">
              <a:avLst/>
            </a:prstGeom>
            <a:ln w="38100">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grpSp>
        <p:nvGrpSpPr>
          <p:cNvPr id="223" name="Group 222">
            <a:extLst>
              <a:ext uri="{FF2B5EF4-FFF2-40B4-BE49-F238E27FC236}">
                <a16:creationId xmlns:a16="http://schemas.microsoft.com/office/drawing/2014/main" id="{146D7440-53BC-485A-9273-18E44624F94F}"/>
              </a:ext>
            </a:extLst>
          </p:cNvPr>
          <p:cNvGrpSpPr/>
          <p:nvPr/>
        </p:nvGrpSpPr>
        <p:grpSpPr>
          <a:xfrm>
            <a:off x="8582350" y="4953794"/>
            <a:ext cx="2866008" cy="1128994"/>
            <a:chOff x="8877202" y="4955672"/>
            <a:chExt cx="2866381" cy="1128994"/>
          </a:xfrm>
        </p:grpSpPr>
        <p:grpSp>
          <p:nvGrpSpPr>
            <p:cNvPr id="224" name="Group 262">
              <a:extLst>
                <a:ext uri="{FF2B5EF4-FFF2-40B4-BE49-F238E27FC236}">
                  <a16:creationId xmlns:a16="http://schemas.microsoft.com/office/drawing/2014/main" id="{3932C64D-4761-45E8-A0BF-6E5C8810B5FE}"/>
                </a:ext>
              </a:extLst>
            </p:cNvPr>
            <p:cNvGrpSpPr/>
            <p:nvPr/>
          </p:nvGrpSpPr>
          <p:grpSpPr>
            <a:xfrm>
              <a:off x="8877202" y="4955672"/>
              <a:ext cx="2866381" cy="1128994"/>
              <a:chOff x="8921270" y="4955672"/>
              <a:chExt cx="2866381" cy="1128994"/>
            </a:xfrm>
          </p:grpSpPr>
          <p:grpSp>
            <p:nvGrpSpPr>
              <p:cNvPr id="227" name="Group 267">
                <a:extLst>
                  <a:ext uri="{FF2B5EF4-FFF2-40B4-BE49-F238E27FC236}">
                    <a16:creationId xmlns:a16="http://schemas.microsoft.com/office/drawing/2014/main" id="{F3A1345A-1E48-4648-B928-3E91EE6F72E7}"/>
                  </a:ext>
                </a:extLst>
              </p:cNvPr>
              <p:cNvGrpSpPr/>
              <p:nvPr/>
            </p:nvGrpSpPr>
            <p:grpSpPr>
              <a:xfrm>
                <a:off x="8921270" y="4955672"/>
                <a:ext cx="2866381" cy="1128994"/>
                <a:chOff x="8929687" y="2166238"/>
                <a:chExt cx="2866381" cy="1128994"/>
              </a:xfrm>
            </p:grpSpPr>
            <p:grpSp>
              <p:nvGrpSpPr>
                <p:cNvPr id="230" name="Group 270">
                  <a:extLst>
                    <a:ext uri="{FF2B5EF4-FFF2-40B4-BE49-F238E27FC236}">
                      <a16:creationId xmlns:a16="http://schemas.microsoft.com/office/drawing/2014/main" id="{EC38A08E-D121-4351-A35D-863C1114BA19}"/>
                    </a:ext>
                  </a:extLst>
                </p:cNvPr>
                <p:cNvGrpSpPr/>
                <p:nvPr/>
              </p:nvGrpSpPr>
              <p:grpSpPr>
                <a:xfrm>
                  <a:off x="8929687" y="2166238"/>
                  <a:ext cx="2866381" cy="1128994"/>
                  <a:chOff x="8635263" y="2159793"/>
                  <a:chExt cx="3191859" cy="1257191"/>
                </a:xfrm>
              </p:grpSpPr>
              <p:grpSp>
                <p:nvGrpSpPr>
                  <p:cNvPr id="233" name="Group 273">
                    <a:extLst>
                      <a:ext uri="{FF2B5EF4-FFF2-40B4-BE49-F238E27FC236}">
                        <a16:creationId xmlns:a16="http://schemas.microsoft.com/office/drawing/2014/main" id="{8897A3E1-39BC-4961-AD70-84D007151C2B}"/>
                      </a:ext>
                    </a:extLst>
                  </p:cNvPr>
                  <p:cNvGrpSpPr/>
                  <p:nvPr/>
                </p:nvGrpSpPr>
                <p:grpSpPr>
                  <a:xfrm>
                    <a:off x="8635263" y="2159793"/>
                    <a:ext cx="3191859" cy="1253554"/>
                    <a:chOff x="5233431" y="2704071"/>
                    <a:chExt cx="2329347" cy="914816"/>
                  </a:xfrm>
                </p:grpSpPr>
                <p:cxnSp>
                  <p:nvCxnSpPr>
                    <p:cNvPr id="242" name="Straight Connector 241">
                      <a:extLst>
                        <a:ext uri="{FF2B5EF4-FFF2-40B4-BE49-F238E27FC236}">
                          <a16:creationId xmlns:a16="http://schemas.microsoft.com/office/drawing/2014/main" id="{83FCBCB6-1486-4F5C-B01F-667D39A47070}"/>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243" name="Group 284">
                      <a:extLst>
                        <a:ext uri="{FF2B5EF4-FFF2-40B4-BE49-F238E27FC236}">
                          <a16:creationId xmlns:a16="http://schemas.microsoft.com/office/drawing/2014/main" id="{84FF6AD2-B936-4391-B9E0-76BCCC8864DA}"/>
                        </a:ext>
                      </a:extLst>
                    </p:cNvPr>
                    <p:cNvGrpSpPr/>
                    <p:nvPr/>
                  </p:nvGrpSpPr>
                  <p:grpSpPr>
                    <a:xfrm>
                      <a:off x="5233431" y="3334376"/>
                      <a:ext cx="2329347" cy="86517"/>
                      <a:chOff x="7433438" y="1757363"/>
                      <a:chExt cx="2329347" cy="86517"/>
                    </a:xfrm>
                  </p:grpSpPr>
                  <p:cxnSp>
                    <p:nvCxnSpPr>
                      <p:cNvPr id="246" name="Straight Connector 245">
                        <a:extLst>
                          <a:ext uri="{FF2B5EF4-FFF2-40B4-BE49-F238E27FC236}">
                            <a16:creationId xmlns:a16="http://schemas.microsoft.com/office/drawing/2014/main" id="{688333A4-AEC6-48C2-9B30-78F07092B1AA}"/>
                          </a:ext>
                        </a:extLst>
                      </p:cNvPr>
                      <p:cNvCxnSpPr/>
                      <p:nvPr/>
                    </p:nvCxnSpPr>
                    <p:spPr>
                      <a:xfrm flipV="1">
                        <a:off x="7433438" y="1800226"/>
                        <a:ext cx="2329347" cy="914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017FCFCA-90D6-447E-9E54-7BA62B1E0240}"/>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0E600EE5-5E0F-4617-8DED-5F82D1370F9C}"/>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E5BE9D57-31A4-49A4-A361-3B1997C7D33E}"/>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4" name="TextBox 243">
                      <a:extLst>
                        <a:ext uri="{FF2B5EF4-FFF2-40B4-BE49-F238E27FC236}">
                          <a16:creationId xmlns:a16="http://schemas.microsoft.com/office/drawing/2014/main" id="{45067E12-E2F6-498B-9F39-E555C63FBFB2}"/>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45" name="TextBox 244">
                      <a:extLst>
                        <a:ext uri="{FF2B5EF4-FFF2-40B4-BE49-F238E27FC236}">
                          <a16:creationId xmlns:a16="http://schemas.microsoft.com/office/drawing/2014/main" id="{2B8500B2-FEC5-4984-9F6C-173BCC19B9E0}"/>
                        </a:ext>
                      </a:extLst>
                    </p:cNvPr>
                    <p:cNvSpPr txBox="1"/>
                    <p:nvPr/>
                  </p:nvSpPr>
                  <p:spPr>
                    <a:xfrm>
                      <a:off x="7407767" y="3364593"/>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234" name="TextBox 233">
                    <a:extLst>
                      <a:ext uri="{FF2B5EF4-FFF2-40B4-BE49-F238E27FC236}">
                        <a16:creationId xmlns:a16="http://schemas.microsoft.com/office/drawing/2014/main" id="{BA92ED0D-6451-4503-A001-3F54A60C7A60}"/>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235" name="TextBox 234">
                    <a:extLst>
                      <a:ext uri="{FF2B5EF4-FFF2-40B4-BE49-F238E27FC236}">
                        <a16:creationId xmlns:a16="http://schemas.microsoft.com/office/drawing/2014/main" id="{C9FCF6B3-E1CA-4A20-86AF-D92F79EA863D}"/>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236" name="TextBox 235">
                    <a:extLst>
                      <a:ext uri="{FF2B5EF4-FFF2-40B4-BE49-F238E27FC236}">
                        <a16:creationId xmlns:a16="http://schemas.microsoft.com/office/drawing/2014/main" id="{6B222519-ABA1-4410-BA14-2A382F3E2600}"/>
                      </a:ext>
                    </a:extLst>
                  </p:cNvPr>
                  <p:cNvSpPr txBox="1"/>
                  <p:nvPr/>
                </p:nvSpPr>
                <p:spPr>
                  <a:xfrm>
                    <a:off x="10103653" y="3166900"/>
                    <a:ext cx="251398" cy="232258"/>
                  </a:xfrm>
                  <a:prstGeom prst="rect">
                    <a:avLst/>
                  </a:prstGeom>
                </p:spPr>
                <p:txBody>
                  <a:bodyPr vert="horz" wrap="none" lIns="0" tIns="0" rIns="0" bIns="0" rtlCol="0" anchor="t">
                    <a:noAutofit/>
                  </a:bodyPr>
                  <a:lstStyle/>
                  <a:p>
                    <a:pPr algn="l" defTabSz="914400"/>
                    <a:r>
                      <a:rPr lang="en-GB" sz="1200" dirty="0"/>
                      <a:t>3</a:t>
                    </a:r>
                  </a:p>
                </p:txBody>
              </p:sp>
              <p:cxnSp>
                <p:nvCxnSpPr>
                  <p:cNvPr id="237" name="Straight Connector 236">
                    <a:extLst>
                      <a:ext uri="{FF2B5EF4-FFF2-40B4-BE49-F238E27FC236}">
                        <a16:creationId xmlns:a16="http://schemas.microsoft.com/office/drawing/2014/main" id="{C9ED404F-C381-4D9F-8BE6-9346E043BC4D}"/>
                      </a:ext>
                    </a:extLst>
                  </p:cNvPr>
                  <p:cNvCxnSpPr/>
                  <p:nvPr/>
                </p:nvCxnSpPr>
                <p:spPr>
                  <a:xfrm flipV="1">
                    <a:off x="8731586" y="3094541"/>
                    <a:ext cx="2" cy="22615"/>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849856C1-3933-4EA1-8389-71DABFA40274}"/>
                      </a:ext>
                    </a:extLst>
                  </p:cNvPr>
                  <p:cNvCxnSpPr/>
                  <p:nvPr/>
                </p:nvCxnSpPr>
                <p:spPr>
                  <a:xfrm>
                    <a:off x="10234821" y="3106172"/>
                    <a:ext cx="0" cy="288557"/>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AA0FB3A0-1C86-4C08-9B59-8D71549E0949}"/>
                      </a:ext>
                    </a:extLst>
                  </p:cNvPr>
                  <p:cNvCxnSpPr/>
                  <p:nvPr/>
                </p:nvCxnSpPr>
                <p:spPr>
                  <a:xfrm>
                    <a:off x="9731327" y="3031109"/>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374FC1AC-9813-4E7A-9726-BF8325A29961}"/>
                      </a:ext>
                    </a:extLst>
                  </p:cNvPr>
                  <p:cNvCxnSpPr/>
                  <p:nvPr/>
                </p:nvCxnSpPr>
                <p:spPr>
                  <a:xfrm>
                    <a:off x="10740605" y="3105918"/>
                    <a:ext cx="0" cy="141036"/>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E3A50B1B-0537-499B-823C-5A3FDBAFA648}"/>
                      </a:ext>
                    </a:extLst>
                  </p:cNvPr>
                  <p:cNvCxnSpPr/>
                  <p:nvPr/>
                </p:nvCxnSpPr>
                <p:spPr>
                  <a:xfrm flipH="1">
                    <a:off x="11246056" y="3107619"/>
                    <a:ext cx="5192" cy="70294"/>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cxnSp>
              <p:nvCxnSpPr>
                <p:cNvPr id="231" name="Straight Connector 230">
                  <a:extLst>
                    <a:ext uri="{FF2B5EF4-FFF2-40B4-BE49-F238E27FC236}">
                      <a16:creationId xmlns:a16="http://schemas.microsoft.com/office/drawing/2014/main" id="{1BCEA75C-2300-45AD-8C0F-33E77D5343F4}"/>
                    </a:ext>
                  </a:extLst>
                </p:cNvPr>
                <p:cNvCxnSpPr/>
                <p:nvPr/>
              </p:nvCxnSpPr>
              <p:spPr>
                <a:xfrm>
                  <a:off x="11275365" y="2954133"/>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888A1E1E-5F5B-4700-9E47-C25CD3ABFE48}"/>
                    </a:ext>
                  </a:extLst>
                </p:cNvPr>
                <p:cNvCxnSpPr/>
                <p:nvPr/>
              </p:nvCxnSpPr>
              <p:spPr>
                <a:xfrm>
                  <a:off x="10818861" y="2953284"/>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8" name="TextBox 227">
                <a:extLst>
                  <a:ext uri="{FF2B5EF4-FFF2-40B4-BE49-F238E27FC236}">
                    <a16:creationId xmlns:a16="http://schemas.microsoft.com/office/drawing/2014/main" id="{CD5C20F1-DC47-4F6D-BF76-F10EC807FA76}"/>
                  </a:ext>
                </a:extLst>
              </p:cNvPr>
              <p:cNvSpPr txBox="1"/>
              <p:nvPr/>
            </p:nvSpPr>
            <p:spPr>
              <a:xfrm>
                <a:off x="10681047" y="5856226"/>
                <a:ext cx="225763" cy="208574"/>
              </a:xfrm>
              <a:prstGeom prst="rect">
                <a:avLst/>
              </a:prstGeom>
            </p:spPr>
            <p:txBody>
              <a:bodyPr vert="horz" wrap="none" lIns="0" tIns="0" rIns="0" bIns="0" rtlCol="0" anchor="t">
                <a:noAutofit/>
              </a:bodyPr>
              <a:lstStyle/>
              <a:p>
                <a:pPr algn="l" defTabSz="914400"/>
                <a:r>
                  <a:rPr lang="en-GB" sz="1200" dirty="0"/>
                  <a:t>4</a:t>
                </a:r>
              </a:p>
            </p:txBody>
          </p:sp>
          <p:sp>
            <p:nvSpPr>
              <p:cNvPr id="229" name="TextBox 228">
                <a:extLst>
                  <a:ext uri="{FF2B5EF4-FFF2-40B4-BE49-F238E27FC236}">
                    <a16:creationId xmlns:a16="http://schemas.microsoft.com/office/drawing/2014/main" id="{F6C8DCAB-117E-4CB0-BD51-9264AA71716E}"/>
                  </a:ext>
                </a:extLst>
              </p:cNvPr>
              <p:cNvSpPr txBox="1"/>
              <p:nvPr/>
            </p:nvSpPr>
            <p:spPr>
              <a:xfrm>
                <a:off x="11144957" y="5855400"/>
                <a:ext cx="225763" cy="208574"/>
              </a:xfrm>
              <a:prstGeom prst="rect">
                <a:avLst/>
              </a:prstGeom>
            </p:spPr>
            <p:txBody>
              <a:bodyPr vert="horz" wrap="none" lIns="0" tIns="0" rIns="0" bIns="0" rtlCol="0" anchor="t">
                <a:noAutofit/>
              </a:bodyPr>
              <a:lstStyle/>
              <a:p>
                <a:pPr algn="l" defTabSz="914400"/>
                <a:r>
                  <a:rPr lang="en-GB" sz="1200" dirty="0"/>
                  <a:t>5</a:t>
                </a:r>
              </a:p>
            </p:txBody>
          </p:sp>
        </p:grpSp>
        <p:cxnSp>
          <p:nvCxnSpPr>
            <p:cNvPr id="225" name="Straight Connector 224">
              <a:extLst>
                <a:ext uri="{FF2B5EF4-FFF2-40B4-BE49-F238E27FC236}">
                  <a16:creationId xmlns:a16="http://schemas.microsoft.com/office/drawing/2014/main" id="{DAE81156-E928-40FF-A886-34331D79E76B}"/>
                </a:ext>
              </a:extLst>
            </p:cNvPr>
            <p:cNvCxnSpPr/>
            <p:nvPr/>
          </p:nvCxnSpPr>
          <p:spPr>
            <a:xfrm flipV="1">
              <a:off x="9407823" y="5786618"/>
              <a:ext cx="2" cy="43263"/>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6EFAC05F-FEF5-4C2D-BC99-28EFD6841B85}"/>
                </a:ext>
              </a:extLst>
            </p:cNvPr>
            <p:cNvCxnSpPr/>
            <p:nvPr/>
          </p:nvCxnSpPr>
          <p:spPr>
            <a:xfrm flipV="1">
              <a:off x="9863049" y="5791563"/>
              <a:ext cx="2" cy="43263"/>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grpSp>
        <p:nvGrpSpPr>
          <p:cNvPr id="250" name="Group 249">
            <a:extLst>
              <a:ext uri="{FF2B5EF4-FFF2-40B4-BE49-F238E27FC236}">
                <a16:creationId xmlns:a16="http://schemas.microsoft.com/office/drawing/2014/main" id="{46732AD4-B001-4FCE-BD6F-5EA1A01440D9}"/>
              </a:ext>
            </a:extLst>
          </p:cNvPr>
          <p:cNvGrpSpPr/>
          <p:nvPr/>
        </p:nvGrpSpPr>
        <p:grpSpPr>
          <a:xfrm>
            <a:off x="8581860" y="2024902"/>
            <a:ext cx="2866008" cy="1128994"/>
            <a:chOff x="8929687" y="1823338"/>
            <a:chExt cx="2866381" cy="1128994"/>
          </a:xfrm>
        </p:grpSpPr>
        <p:grpSp>
          <p:nvGrpSpPr>
            <p:cNvPr id="251" name="Group 316">
              <a:extLst>
                <a:ext uri="{FF2B5EF4-FFF2-40B4-BE49-F238E27FC236}">
                  <a16:creationId xmlns:a16="http://schemas.microsoft.com/office/drawing/2014/main" id="{C3725284-D446-4C9A-8213-794D7467F5D9}"/>
                </a:ext>
              </a:extLst>
            </p:cNvPr>
            <p:cNvGrpSpPr/>
            <p:nvPr/>
          </p:nvGrpSpPr>
          <p:grpSpPr>
            <a:xfrm>
              <a:off x="8929687" y="1823338"/>
              <a:ext cx="2866381" cy="1128994"/>
              <a:chOff x="8929687" y="2166238"/>
              <a:chExt cx="2866381" cy="1128994"/>
            </a:xfrm>
          </p:grpSpPr>
          <p:grpSp>
            <p:nvGrpSpPr>
              <p:cNvPr id="254" name="Group 319">
                <a:extLst>
                  <a:ext uri="{FF2B5EF4-FFF2-40B4-BE49-F238E27FC236}">
                    <a16:creationId xmlns:a16="http://schemas.microsoft.com/office/drawing/2014/main" id="{50833696-A9F0-45C8-B0AC-7945ACDC6C06}"/>
                  </a:ext>
                </a:extLst>
              </p:cNvPr>
              <p:cNvGrpSpPr/>
              <p:nvPr/>
            </p:nvGrpSpPr>
            <p:grpSpPr>
              <a:xfrm>
                <a:off x="8929687" y="2166238"/>
                <a:ext cx="2866381" cy="1128994"/>
                <a:chOff x="8635263" y="2159793"/>
                <a:chExt cx="3191859" cy="1257191"/>
              </a:xfrm>
            </p:grpSpPr>
            <p:grpSp>
              <p:nvGrpSpPr>
                <p:cNvPr id="259" name="Group 324">
                  <a:extLst>
                    <a:ext uri="{FF2B5EF4-FFF2-40B4-BE49-F238E27FC236}">
                      <a16:creationId xmlns:a16="http://schemas.microsoft.com/office/drawing/2014/main" id="{877BD008-9077-47AA-97F3-3AA2A5531B1D}"/>
                    </a:ext>
                  </a:extLst>
                </p:cNvPr>
                <p:cNvGrpSpPr/>
                <p:nvPr/>
              </p:nvGrpSpPr>
              <p:grpSpPr>
                <a:xfrm>
                  <a:off x="8635263" y="2159793"/>
                  <a:ext cx="3191859" cy="1253554"/>
                  <a:chOff x="5233431" y="2704071"/>
                  <a:chExt cx="2329347" cy="914816"/>
                </a:xfrm>
              </p:grpSpPr>
              <p:cxnSp>
                <p:nvCxnSpPr>
                  <p:cNvPr id="268" name="Straight Connector 267">
                    <a:extLst>
                      <a:ext uri="{FF2B5EF4-FFF2-40B4-BE49-F238E27FC236}">
                        <a16:creationId xmlns:a16="http://schemas.microsoft.com/office/drawing/2014/main" id="{D4B5C6AC-0A89-414D-B8E7-9F1A377483AC}"/>
                      </a:ext>
                    </a:extLst>
                  </p:cNvPr>
                  <p:cNvCxnSpPr/>
                  <p:nvPr/>
                </p:nvCxnSpPr>
                <p:spPr>
                  <a:xfrm>
                    <a:off x="5303726" y="2704071"/>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269" name="Group 335">
                    <a:extLst>
                      <a:ext uri="{FF2B5EF4-FFF2-40B4-BE49-F238E27FC236}">
                        <a16:creationId xmlns:a16="http://schemas.microsoft.com/office/drawing/2014/main" id="{52C7906F-56DA-4D40-B663-CFFFEE568CF8}"/>
                      </a:ext>
                    </a:extLst>
                  </p:cNvPr>
                  <p:cNvGrpSpPr/>
                  <p:nvPr/>
                </p:nvGrpSpPr>
                <p:grpSpPr>
                  <a:xfrm>
                    <a:off x="5233431" y="3334376"/>
                    <a:ext cx="2329347" cy="86517"/>
                    <a:chOff x="7433438" y="1757363"/>
                    <a:chExt cx="2329347" cy="86517"/>
                  </a:xfrm>
                </p:grpSpPr>
                <p:cxnSp>
                  <p:nvCxnSpPr>
                    <p:cNvPr id="272" name="Straight Connector 271">
                      <a:extLst>
                        <a:ext uri="{FF2B5EF4-FFF2-40B4-BE49-F238E27FC236}">
                          <a16:creationId xmlns:a16="http://schemas.microsoft.com/office/drawing/2014/main" id="{6BDA91B2-DE3F-4EEA-B527-4EB25F71DE14}"/>
                        </a:ext>
                      </a:extLst>
                    </p:cNvPr>
                    <p:cNvCxnSpPr/>
                    <p:nvPr/>
                  </p:nvCxnSpPr>
                  <p:spPr>
                    <a:xfrm flipV="1">
                      <a:off x="7433438" y="1800226"/>
                      <a:ext cx="2329347" cy="9148"/>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ABC83BD6-FAE5-4AC9-9CDB-9EE1652F5C7A}"/>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36E08507-2FBD-4681-A905-1CB2A6368412}"/>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82B01475-EC8E-411A-8E74-8B0C4CB43FEB}"/>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3059536-55D8-49C8-BA10-D09C30315F0C}"/>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0" name="TextBox 269">
                    <a:extLst>
                      <a:ext uri="{FF2B5EF4-FFF2-40B4-BE49-F238E27FC236}">
                        <a16:creationId xmlns:a16="http://schemas.microsoft.com/office/drawing/2014/main" id="{719DC9F8-FE65-460F-A938-874BEF42E28A}"/>
                      </a:ext>
                    </a:extLst>
                  </p:cNvPr>
                  <p:cNvSpPr txBox="1"/>
                  <p:nvPr/>
                </p:nvSpPr>
                <p:spPr>
                  <a:xfrm>
                    <a:off x="5269387" y="3433149"/>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71" name="TextBox 270">
                    <a:extLst>
                      <a:ext uri="{FF2B5EF4-FFF2-40B4-BE49-F238E27FC236}">
                        <a16:creationId xmlns:a16="http://schemas.microsoft.com/office/drawing/2014/main" id="{AEE4FE5F-07CA-489B-97E0-F61215044491}"/>
                      </a:ext>
                    </a:extLst>
                  </p:cNvPr>
                  <p:cNvSpPr txBox="1"/>
                  <p:nvPr/>
                </p:nvSpPr>
                <p:spPr>
                  <a:xfrm>
                    <a:off x="7407767" y="3364593"/>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n</a:t>
                    </a:r>
                    <a:endParaRPr lang="en-US" sz="1600" i="1" dirty="0">
                      <a:latin typeface="Times New Roman" panose="02020603050405020304" pitchFamily="18" charset="0"/>
                      <a:cs typeface="Times New Roman" panose="02020603050405020304" pitchFamily="18" charset="0"/>
                    </a:endParaRPr>
                  </a:p>
                </p:txBody>
              </p:sp>
            </p:grpSp>
            <p:sp>
              <p:nvSpPr>
                <p:cNvPr id="260" name="TextBox 259">
                  <a:extLst>
                    <a:ext uri="{FF2B5EF4-FFF2-40B4-BE49-F238E27FC236}">
                      <a16:creationId xmlns:a16="http://schemas.microsoft.com/office/drawing/2014/main" id="{1B5A6043-A7C0-4227-95BE-0A9F4A4F0B19}"/>
                    </a:ext>
                  </a:extLst>
                </p:cNvPr>
                <p:cNvSpPr txBox="1"/>
                <p:nvPr/>
              </p:nvSpPr>
              <p:spPr>
                <a:xfrm>
                  <a:off x="9188434" y="3162471"/>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261" name="TextBox 260">
                  <a:extLst>
                    <a:ext uri="{FF2B5EF4-FFF2-40B4-BE49-F238E27FC236}">
                      <a16:creationId xmlns:a16="http://schemas.microsoft.com/office/drawing/2014/main" id="{D185649B-71F9-4F70-B9BA-056BCE4B3EDE}"/>
                    </a:ext>
                  </a:extLst>
                </p:cNvPr>
                <p:cNvSpPr txBox="1"/>
                <p:nvPr/>
              </p:nvSpPr>
              <p:spPr>
                <a:xfrm>
                  <a:off x="9693259" y="3162471"/>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262" name="TextBox 261">
                  <a:extLst>
                    <a:ext uri="{FF2B5EF4-FFF2-40B4-BE49-F238E27FC236}">
                      <a16:creationId xmlns:a16="http://schemas.microsoft.com/office/drawing/2014/main" id="{C413B3EF-59B7-4802-B608-D558E68B75D7}"/>
                    </a:ext>
                  </a:extLst>
                </p:cNvPr>
                <p:cNvSpPr txBox="1"/>
                <p:nvPr/>
              </p:nvSpPr>
              <p:spPr>
                <a:xfrm>
                  <a:off x="10201420" y="3164073"/>
                  <a:ext cx="251398" cy="232258"/>
                </a:xfrm>
                <a:prstGeom prst="rect">
                  <a:avLst/>
                </a:prstGeom>
              </p:spPr>
              <p:txBody>
                <a:bodyPr vert="horz" wrap="none" lIns="0" tIns="0" rIns="0" bIns="0" rtlCol="0" anchor="t">
                  <a:noAutofit/>
                </a:bodyPr>
                <a:lstStyle/>
                <a:p>
                  <a:pPr algn="l" defTabSz="914400"/>
                  <a:r>
                    <a:rPr lang="en-GB" sz="1200" dirty="0"/>
                    <a:t>3</a:t>
                  </a:r>
                </a:p>
              </p:txBody>
            </p:sp>
            <p:cxnSp>
              <p:nvCxnSpPr>
                <p:cNvPr id="263" name="Straight Connector 262">
                  <a:extLst>
                    <a:ext uri="{FF2B5EF4-FFF2-40B4-BE49-F238E27FC236}">
                      <a16:creationId xmlns:a16="http://schemas.microsoft.com/office/drawing/2014/main" id="{9419B3D1-8493-4172-B809-0D9FB58C2945}"/>
                    </a:ext>
                  </a:extLst>
                </p:cNvPr>
                <p:cNvCxnSpPr/>
                <p:nvPr/>
              </p:nvCxnSpPr>
              <p:spPr>
                <a:xfrm flipV="1">
                  <a:off x="8731586" y="3046816"/>
                  <a:ext cx="2" cy="22615"/>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BF506256-1827-4C39-9A13-A7EBA1C58FE8}"/>
                    </a:ext>
                  </a:extLst>
                </p:cNvPr>
                <p:cNvCxnSpPr/>
                <p:nvPr/>
              </p:nvCxnSpPr>
              <p:spPr>
                <a:xfrm flipV="1">
                  <a:off x="9228407" y="2786150"/>
                  <a:ext cx="1" cy="296839"/>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46F9B46E-FB4C-44B6-8FE3-94FB8360B88B}"/>
                    </a:ext>
                  </a:extLst>
                </p:cNvPr>
                <p:cNvCxnSpPr/>
                <p:nvPr/>
              </p:nvCxnSpPr>
              <p:spPr>
                <a:xfrm>
                  <a:off x="9731327" y="3031109"/>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8434401E-5434-455A-8C15-B4A455662C1C}"/>
                    </a:ext>
                  </a:extLst>
                </p:cNvPr>
                <p:cNvCxnSpPr/>
                <p:nvPr/>
              </p:nvCxnSpPr>
              <p:spPr>
                <a:xfrm flipV="1">
                  <a:off x="9731785" y="2887404"/>
                  <a:ext cx="179" cy="186504"/>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9EA53B29-07C5-4148-B895-13F10719B52D}"/>
                    </a:ext>
                  </a:extLst>
                </p:cNvPr>
                <p:cNvCxnSpPr/>
                <p:nvPr/>
              </p:nvCxnSpPr>
              <p:spPr>
                <a:xfrm flipV="1">
                  <a:off x="10236646" y="3005862"/>
                  <a:ext cx="0" cy="70416"/>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cxnSp>
            <p:nvCxnSpPr>
              <p:cNvPr id="255" name="Straight Connector 254">
                <a:extLst>
                  <a:ext uri="{FF2B5EF4-FFF2-40B4-BE49-F238E27FC236}">
                    <a16:creationId xmlns:a16="http://schemas.microsoft.com/office/drawing/2014/main" id="{DDA8A5C8-DCE6-4350-8335-8ED2A47B9EA9}"/>
                  </a:ext>
                </a:extLst>
              </p:cNvPr>
              <p:cNvCxnSpPr/>
              <p:nvPr/>
            </p:nvCxnSpPr>
            <p:spPr>
              <a:xfrm>
                <a:off x="11275365" y="2954133"/>
                <a:ext cx="0" cy="1035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16890646-8DCD-48E8-9B45-9B50361184E2}"/>
                  </a:ext>
                </a:extLst>
              </p:cNvPr>
              <p:cNvCxnSpPr/>
              <p:nvPr/>
            </p:nvCxnSpPr>
            <p:spPr>
              <a:xfrm>
                <a:off x="10818861" y="2953284"/>
                <a:ext cx="0" cy="1035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4E2CA611-0CF2-494A-99E0-ADA9C49E906E}"/>
                  </a:ext>
                </a:extLst>
              </p:cNvPr>
              <p:cNvCxnSpPr/>
              <p:nvPr/>
            </p:nvCxnSpPr>
            <p:spPr>
              <a:xfrm flipH="1" flipV="1">
                <a:off x="10818861" y="2957650"/>
                <a:ext cx="1" cy="44613"/>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2CA42E01-5223-4AC9-876B-51ACB058E695}"/>
                  </a:ext>
                </a:extLst>
              </p:cNvPr>
              <p:cNvCxnSpPr/>
              <p:nvPr/>
            </p:nvCxnSpPr>
            <p:spPr>
              <a:xfrm flipV="1">
                <a:off x="11275365" y="2997499"/>
                <a:ext cx="0" cy="19222"/>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grpSp>
        <p:sp>
          <p:nvSpPr>
            <p:cNvPr id="252" name="TextBox 251">
              <a:extLst>
                <a:ext uri="{FF2B5EF4-FFF2-40B4-BE49-F238E27FC236}">
                  <a16:creationId xmlns:a16="http://schemas.microsoft.com/office/drawing/2014/main" id="{D784CA12-57B9-4B64-9F1E-9A7876844EE6}"/>
                </a:ext>
              </a:extLst>
            </p:cNvPr>
            <p:cNvSpPr txBox="1"/>
            <p:nvPr/>
          </p:nvSpPr>
          <p:spPr>
            <a:xfrm>
              <a:off x="10777446" y="2719183"/>
              <a:ext cx="225763" cy="208574"/>
            </a:xfrm>
            <a:prstGeom prst="rect">
              <a:avLst/>
            </a:prstGeom>
          </p:spPr>
          <p:txBody>
            <a:bodyPr vert="horz" wrap="none" lIns="0" tIns="0" rIns="0" bIns="0" rtlCol="0" anchor="t">
              <a:noAutofit/>
            </a:bodyPr>
            <a:lstStyle/>
            <a:p>
              <a:pPr algn="l" defTabSz="914400"/>
              <a:r>
                <a:rPr lang="en-GB" sz="1200" dirty="0"/>
                <a:t>4</a:t>
              </a:r>
            </a:p>
          </p:txBody>
        </p:sp>
        <p:sp>
          <p:nvSpPr>
            <p:cNvPr id="253" name="TextBox 252">
              <a:extLst>
                <a:ext uri="{FF2B5EF4-FFF2-40B4-BE49-F238E27FC236}">
                  <a16:creationId xmlns:a16="http://schemas.microsoft.com/office/drawing/2014/main" id="{5D4219DF-220C-4786-9CB2-B3664AFF1C92}"/>
                </a:ext>
              </a:extLst>
            </p:cNvPr>
            <p:cNvSpPr txBox="1"/>
            <p:nvPr/>
          </p:nvSpPr>
          <p:spPr>
            <a:xfrm>
              <a:off x="11241356" y="2718357"/>
              <a:ext cx="225763" cy="208574"/>
            </a:xfrm>
            <a:prstGeom prst="rect">
              <a:avLst/>
            </a:prstGeom>
          </p:spPr>
          <p:txBody>
            <a:bodyPr vert="horz" wrap="none" lIns="0" tIns="0" rIns="0" bIns="0" rtlCol="0" anchor="t">
              <a:noAutofit/>
            </a:bodyPr>
            <a:lstStyle/>
            <a:p>
              <a:pPr algn="l" defTabSz="914400"/>
              <a:r>
                <a:rPr lang="en-GB" sz="1200" dirty="0"/>
                <a:t>5</a:t>
              </a:r>
            </a:p>
          </p:txBody>
        </p:sp>
      </p:grpSp>
      <p:cxnSp>
        <p:nvCxnSpPr>
          <p:cNvPr id="277" name="Straight Connector 276">
            <a:extLst>
              <a:ext uri="{FF2B5EF4-FFF2-40B4-BE49-F238E27FC236}">
                <a16:creationId xmlns:a16="http://schemas.microsoft.com/office/drawing/2014/main" id="{EB613C92-9C56-4A3E-8611-4D4B8400681E}"/>
              </a:ext>
            </a:extLst>
          </p:cNvPr>
          <p:cNvCxnSpPr/>
          <p:nvPr/>
        </p:nvCxnSpPr>
        <p:spPr>
          <a:xfrm flipV="1">
            <a:off x="1453769" y="3053042"/>
            <a:ext cx="2" cy="33890"/>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EBD8E6B-3282-4E86-B288-1AB472E0816E}"/>
              </a:ext>
            </a:extLst>
          </p:cNvPr>
          <p:cNvCxnSpPr/>
          <p:nvPr/>
        </p:nvCxnSpPr>
        <p:spPr>
          <a:xfrm flipV="1">
            <a:off x="1950208" y="2807146"/>
            <a:ext cx="0" cy="281622"/>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92DBB2A4-8670-46DA-8EB0-0A0741A6DFCC}"/>
              </a:ext>
            </a:extLst>
          </p:cNvPr>
          <p:cNvCxnSpPr/>
          <p:nvPr/>
        </p:nvCxnSpPr>
        <p:spPr>
          <a:xfrm flipV="1">
            <a:off x="2453203" y="2470831"/>
            <a:ext cx="180" cy="617031"/>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435D7224-3C1A-42C5-AA48-DD098259AD2E}"/>
              </a:ext>
            </a:extLst>
          </p:cNvPr>
          <p:cNvCxnSpPr/>
          <p:nvPr/>
        </p:nvCxnSpPr>
        <p:spPr>
          <a:xfrm>
            <a:off x="2963255" y="3055654"/>
            <a:ext cx="0" cy="202934"/>
          </a:xfrm>
          <a:prstGeom prst="line">
            <a:avLst/>
          </a:prstGeom>
          <a:ln w="38100">
            <a:solidFill>
              <a:srgbClr val="FF0000"/>
            </a:solidFill>
            <a:headEnd type="none"/>
            <a:tailEnd type="diamond" w="med" len="med"/>
          </a:ln>
          <a:effectLst/>
        </p:spPr>
        <p:style>
          <a:lnRef idx="2">
            <a:schemeClr val="accent1"/>
          </a:lnRef>
          <a:fillRef idx="0">
            <a:schemeClr val="accent1"/>
          </a:fillRef>
          <a:effectRef idx="1">
            <a:schemeClr val="accent1"/>
          </a:effectRef>
          <a:fontRef idx="minor">
            <a:schemeClr val="tx1"/>
          </a:fontRef>
        </p:style>
      </p:cxnSp>
      <p:sp>
        <p:nvSpPr>
          <p:cNvPr id="281" name="TextBox 280">
            <a:extLst>
              <a:ext uri="{FF2B5EF4-FFF2-40B4-BE49-F238E27FC236}">
                <a16:creationId xmlns:a16="http://schemas.microsoft.com/office/drawing/2014/main" id="{413A9A30-717A-4E64-9F1B-19C38FC22673}"/>
              </a:ext>
            </a:extLst>
          </p:cNvPr>
          <p:cNvSpPr txBox="1"/>
          <p:nvPr/>
        </p:nvSpPr>
        <p:spPr>
          <a:xfrm>
            <a:off x="6962544" y="1913182"/>
            <a:ext cx="568287" cy="228560"/>
          </a:xfrm>
          <a:prstGeom prst="rect">
            <a:avLst/>
          </a:prstGeom>
        </p:spPr>
        <p:txBody>
          <a:bodyPr vert="horz" wrap="none" lIns="0" tIns="0" rIns="0" bIns="0" rtlCol="0" anchor="t">
            <a:noAutofit/>
          </a:bodyPr>
          <a:lstStyle/>
          <a:p>
            <a:pPr algn="l" defTabSz="914400"/>
            <a:r>
              <a:rPr lang="en-GB" sz="2000" dirty="0">
                <a:cs typeface="Times New Roman" panose="02020603050405020304" pitchFamily="18" charset="0"/>
              </a:rPr>
              <a:t>Response to </a:t>
            </a:r>
            <a:r>
              <a:rPr lang="en-GB" sz="2000" i="1" dirty="0">
                <a:cs typeface="Times New Roman" panose="02020603050405020304" pitchFamily="18" charset="0"/>
              </a:rPr>
              <a:t>x(</a:t>
            </a:r>
            <a:r>
              <a:rPr lang="en-GB" sz="2000" dirty="0">
                <a:cs typeface="Times New Roman" panose="02020603050405020304" pitchFamily="18" charset="0"/>
              </a:rPr>
              <a:t>1)</a:t>
            </a:r>
            <a:endParaRPr lang="en-US" sz="2000" dirty="0">
              <a:cs typeface="Times New Roman" panose="02020603050405020304" pitchFamily="18" charset="0"/>
            </a:endParaRPr>
          </a:p>
        </p:txBody>
      </p:sp>
      <p:sp>
        <p:nvSpPr>
          <p:cNvPr id="282" name="TextBox 281">
            <a:extLst>
              <a:ext uri="{FF2B5EF4-FFF2-40B4-BE49-F238E27FC236}">
                <a16:creationId xmlns:a16="http://schemas.microsoft.com/office/drawing/2014/main" id="{B5BD8092-6701-45C5-9B0C-793A83C7D3C3}"/>
              </a:ext>
            </a:extLst>
          </p:cNvPr>
          <p:cNvSpPr txBox="1"/>
          <p:nvPr/>
        </p:nvSpPr>
        <p:spPr>
          <a:xfrm>
            <a:off x="6974093" y="4863601"/>
            <a:ext cx="568287" cy="228560"/>
          </a:xfrm>
          <a:prstGeom prst="rect">
            <a:avLst/>
          </a:prstGeom>
        </p:spPr>
        <p:txBody>
          <a:bodyPr vert="horz" wrap="none" lIns="0" tIns="0" rIns="0" bIns="0" rtlCol="0" anchor="t">
            <a:noAutofit/>
          </a:bodyPr>
          <a:lstStyle/>
          <a:p>
            <a:pPr algn="l" defTabSz="914400"/>
            <a:r>
              <a:rPr lang="en-GB" sz="2000" dirty="0">
                <a:cs typeface="Times New Roman" panose="02020603050405020304" pitchFamily="18" charset="0"/>
              </a:rPr>
              <a:t>Response to </a:t>
            </a:r>
            <a:r>
              <a:rPr lang="en-GB" sz="2000" i="1" dirty="0">
                <a:cs typeface="Times New Roman" panose="02020603050405020304" pitchFamily="18" charset="0"/>
              </a:rPr>
              <a:t>x(</a:t>
            </a:r>
            <a:r>
              <a:rPr lang="en-GB" sz="2000" dirty="0">
                <a:cs typeface="Times New Roman" panose="02020603050405020304" pitchFamily="18" charset="0"/>
              </a:rPr>
              <a:t>3)</a:t>
            </a:r>
            <a:endParaRPr lang="en-US" sz="2000" dirty="0">
              <a:cs typeface="Times New Roman" panose="02020603050405020304" pitchFamily="18" charset="0"/>
            </a:endParaRPr>
          </a:p>
        </p:txBody>
      </p:sp>
      <p:sp>
        <p:nvSpPr>
          <p:cNvPr id="283" name="TextBox 282">
            <a:extLst>
              <a:ext uri="{FF2B5EF4-FFF2-40B4-BE49-F238E27FC236}">
                <a16:creationId xmlns:a16="http://schemas.microsoft.com/office/drawing/2014/main" id="{E9AC48B2-74B4-41CF-8153-DEF8C683615C}"/>
              </a:ext>
            </a:extLst>
          </p:cNvPr>
          <p:cNvSpPr txBox="1"/>
          <p:nvPr/>
        </p:nvSpPr>
        <p:spPr>
          <a:xfrm>
            <a:off x="6955046" y="3458663"/>
            <a:ext cx="568287" cy="228560"/>
          </a:xfrm>
          <a:prstGeom prst="rect">
            <a:avLst/>
          </a:prstGeom>
        </p:spPr>
        <p:txBody>
          <a:bodyPr vert="horz" wrap="none" lIns="0" tIns="0" rIns="0" bIns="0" rtlCol="0" anchor="t">
            <a:noAutofit/>
          </a:bodyPr>
          <a:lstStyle/>
          <a:p>
            <a:pPr algn="l" defTabSz="914400"/>
            <a:r>
              <a:rPr lang="en-GB" sz="2000" dirty="0">
                <a:cs typeface="Times New Roman" panose="02020603050405020304" pitchFamily="18" charset="0"/>
              </a:rPr>
              <a:t>Response to </a:t>
            </a:r>
            <a:r>
              <a:rPr lang="en-GB" sz="2000" i="1" dirty="0">
                <a:cs typeface="Times New Roman" panose="02020603050405020304" pitchFamily="18" charset="0"/>
              </a:rPr>
              <a:t>x(</a:t>
            </a:r>
            <a:r>
              <a:rPr lang="en-GB" sz="2000" dirty="0">
                <a:cs typeface="Times New Roman" panose="02020603050405020304" pitchFamily="18" charset="0"/>
              </a:rPr>
              <a:t>2)</a:t>
            </a:r>
            <a:endParaRPr lang="en-US" sz="2000" dirty="0">
              <a:cs typeface="Times New Roman" panose="02020603050405020304" pitchFamily="18" charset="0"/>
            </a:endParaRPr>
          </a:p>
        </p:txBody>
      </p:sp>
    </p:spTree>
    <p:extLst>
      <p:ext uri="{BB962C8B-B14F-4D97-AF65-F5344CB8AC3E}">
        <p14:creationId xmlns:p14="http://schemas.microsoft.com/office/powerpoint/2010/main" val="80176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4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7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Convolution</a:t>
            </a:r>
            <a:endParaRPr lang="en-US" dirty="0"/>
          </a:p>
        </p:txBody>
      </p:sp>
      <p:sp>
        <p:nvSpPr>
          <p:cNvPr id="4" name="TextBox 3">
            <a:extLst>
              <a:ext uri="{FF2B5EF4-FFF2-40B4-BE49-F238E27FC236}">
                <a16:creationId xmlns:a16="http://schemas.microsoft.com/office/drawing/2014/main" id="{275A4396-3492-45CD-8ABF-DAC4582627CB}"/>
              </a:ext>
            </a:extLst>
          </p:cNvPr>
          <p:cNvSpPr txBox="1"/>
          <p:nvPr/>
        </p:nvSpPr>
        <p:spPr>
          <a:xfrm>
            <a:off x="989222" y="1266513"/>
            <a:ext cx="9877388" cy="914400"/>
          </a:xfrm>
          <a:prstGeom prst="rect">
            <a:avLst/>
          </a:prstGeom>
        </p:spPr>
        <p:txBody>
          <a:bodyPr vert="horz" wrap="none" lIns="0" tIns="0" rIns="0" bIns="0" rtlCol="0" anchor="t">
            <a:noAutofit/>
          </a:bodyPr>
          <a:lstStyle/>
          <a:p>
            <a:pPr algn="l" defTabSz="914400"/>
            <a:r>
              <a:rPr lang="en-GB" sz="2400" dirty="0"/>
              <a:t>A more practical and useful approach is to consider convolution from the point of </a:t>
            </a:r>
          </a:p>
          <a:p>
            <a:pPr algn="l" defTabSz="914400"/>
            <a:r>
              <a:rPr lang="en-GB" sz="2400" dirty="0"/>
              <a:t>view of the output signal.</a:t>
            </a:r>
          </a:p>
          <a:p>
            <a:pPr algn="l" defTabSz="914400"/>
            <a:endParaRPr lang="en-GB" sz="2400" dirty="0"/>
          </a:p>
          <a:p>
            <a:pPr algn="l" defTabSz="914400"/>
            <a:endParaRPr lang="en-GB" sz="2400" dirty="0"/>
          </a:p>
          <a:p>
            <a:pPr algn="l" defTabSz="914400"/>
            <a:endParaRPr lang="en-GB" sz="2400" dirty="0"/>
          </a:p>
          <a:p>
            <a:pPr algn="l" defTabSz="914400"/>
            <a:r>
              <a:rPr lang="en-GB" sz="2400" dirty="0"/>
              <a:t>Each output sample value can be computed based on a number of input </a:t>
            </a:r>
          </a:p>
          <a:p>
            <a:pPr algn="l" defTabSz="914400"/>
            <a:r>
              <a:rPr lang="en-GB" sz="2400" dirty="0"/>
              <a:t>sample values.</a:t>
            </a:r>
          </a:p>
          <a:p>
            <a:pPr algn="l" defTabSz="914400"/>
            <a:endParaRPr lang="en-GB" sz="2400" dirty="0"/>
          </a:p>
          <a:p>
            <a:pPr algn="l" defTabSz="914400"/>
            <a:r>
              <a:rPr lang="en-GB" sz="2400" dirty="0"/>
              <a:t>If impulse response is finite</a:t>
            </a:r>
          </a:p>
        </p:txBody>
      </p:sp>
      <p:graphicFrame>
        <p:nvGraphicFramePr>
          <p:cNvPr id="5" name="Object 4">
            <a:extLst>
              <a:ext uri="{FF2B5EF4-FFF2-40B4-BE49-F238E27FC236}">
                <a16:creationId xmlns:a16="http://schemas.microsoft.com/office/drawing/2014/main" id="{DBB085BD-7E8E-4BFB-A36D-9BDDDE965778}"/>
              </a:ext>
            </a:extLst>
          </p:cNvPr>
          <p:cNvGraphicFramePr>
            <a:graphicFrameLocks noChangeAspect="1"/>
          </p:cNvGraphicFramePr>
          <p:nvPr>
            <p:extLst>
              <p:ext uri="{D42A27DB-BD31-4B8C-83A1-F6EECF244321}">
                <p14:modId xmlns:p14="http://schemas.microsoft.com/office/powerpoint/2010/main" val="1489752319"/>
              </p:ext>
            </p:extLst>
          </p:nvPr>
        </p:nvGraphicFramePr>
        <p:xfrm>
          <a:off x="2641256" y="2351089"/>
          <a:ext cx="6895202" cy="471487"/>
        </p:xfrm>
        <a:graphic>
          <a:graphicData uri="http://schemas.openxmlformats.org/presentationml/2006/ole">
            <mc:AlternateContent xmlns:mc="http://schemas.openxmlformats.org/markup-compatibility/2006">
              <mc:Choice xmlns:v="urn:schemas-microsoft-com:vml" Requires="v">
                <p:oleObj name="Equation" r:id="rId3" imgW="2971800" imgH="203040" progId="Equation.3">
                  <p:embed/>
                </p:oleObj>
              </mc:Choice>
              <mc:Fallback>
                <p:oleObj name="Equation" r:id="rId3" imgW="2971800" imgH="203040" progId="Equation.3">
                  <p:embed/>
                  <p:pic>
                    <p:nvPicPr>
                      <p:cNvPr id="5" name="Object 4">
                        <a:extLst>
                          <a:ext uri="{FF2B5EF4-FFF2-40B4-BE49-F238E27FC236}">
                            <a16:creationId xmlns:a16="http://schemas.microsoft.com/office/drawing/2014/main" id="{DBB085BD-7E8E-4BFB-A36D-9BDDDE965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56" y="2351089"/>
                        <a:ext cx="6895202"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29D70D67-458C-45AF-85EA-7F842C6FE7D3}"/>
              </a:ext>
            </a:extLst>
          </p:cNvPr>
          <p:cNvGraphicFramePr>
            <a:graphicFrameLocks noChangeAspect="1"/>
          </p:cNvGraphicFramePr>
          <p:nvPr>
            <p:extLst>
              <p:ext uri="{D42A27DB-BD31-4B8C-83A1-F6EECF244321}">
                <p14:modId xmlns:p14="http://schemas.microsoft.com/office/powerpoint/2010/main" val="2528080491"/>
              </p:ext>
            </p:extLst>
          </p:nvPr>
        </p:nvGraphicFramePr>
        <p:xfrm>
          <a:off x="4753029" y="4200041"/>
          <a:ext cx="2959625" cy="415440"/>
        </p:xfrm>
        <a:graphic>
          <a:graphicData uri="http://schemas.openxmlformats.org/presentationml/2006/ole">
            <mc:AlternateContent xmlns:mc="http://schemas.openxmlformats.org/markup-compatibility/2006">
              <mc:Choice xmlns:v="urn:schemas-microsoft-com:vml" Requires="v">
                <p:oleObj name="Equation" r:id="rId5" imgW="1447172" imgH="203112" progId="Equation.3">
                  <p:embed/>
                </p:oleObj>
              </mc:Choice>
              <mc:Fallback>
                <p:oleObj name="Equation" r:id="rId5" imgW="1447172" imgH="203112" progId="Equation.3">
                  <p:embed/>
                  <p:pic>
                    <p:nvPicPr>
                      <p:cNvPr id="6" name="Object 5">
                        <a:extLst>
                          <a:ext uri="{FF2B5EF4-FFF2-40B4-BE49-F238E27FC236}">
                            <a16:creationId xmlns:a16="http://schemas.microsoft.com/office/drawing/2014/main" id="{29D70D67-458C-45AF-85EA-7F842C6FE7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029" y="4200041"/>
                        <a:ext cx="2959625" cy="415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a:extLst>
              <a:ext uri="{FF2B5EF4-FFF2-40B4-BE49-F238E27FC236}">
                <a16:creationId xmlns:a16="http://schemas.microsoft.com/office/drawing/2014/main" id="{0410535B-12DB-4330-96EE-49FB09B76C38}"/>
              </a:ext>
            </a:extLst>
          </p:cNvPr>
          <p:cNvGraphicFramePr>
            <a:graphicFrameLocks noChangeAspect="1"/>
          </p:cNvGraphicFramePr>
          <p:nvPr>
            <p:extLst>
              <p:ext uri="{D42A27DB-BD31-4B8C-83A1-F6EECF244321}">
                <p14:modId xmlns:p14="http://schemas.microsoft.com/office/powerpoint/2010/main" val="2837397867"/>
              </p:ext>
            </p:extLst>
          </p:nvPr>
        </p:nvGraphicFramePr>
        <p:xfrm>
          <a:off x="4326338" y="4865755"/>
          <a:ext cx="3502194" cy="1073083"/>
        </p:xfrm>
        <a:graphic>
          <a:graphicData uri="http://schemas.openxmlformats.org/presentationml/2006/ole">
            <mc:AlternateContent xmlns:mc="http://schemas.openxmlformats.org/markup-compatibility/2006">
              <mc:Choice xmlns:v="urn:schemas-microsoft-com:vml" Requires="v">
                <p:oleObj name="Equation" r:id="rId7" imgW="1409088" imgH="431613" progId="Equation.3">
                  <p:embed/>
                </p:oleObj>
              </mc:Choice>
              <mc:Fallback>
                <p:oleObj name="Equation" r:id="rId7" imgW="1409088" imgH="431613" progId="Equation.3">
                  <p:embed/>
                  <p:pic>
                    <p:nvPicPr>
                      <p:cNvPr id="7" name="Object 4">
                        <a:extLst>
                          <a:ext uri="{FF2B5EF4-FFF2-40B4-BE49-F238E27FC236}">
                            <a16:creationId xmlns:a16="http://schemas.microsoft.com/office/drawing/2014/main" id="{0410535B-12DB-4330-96EE-49FB09B76C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6338" y="4865755"/>
                        <a:ext cx="3502194" cy="1073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930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Convolution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r>
              <a:rPr lang="en-GB" dirty="0"/>
              <a:t>Convolution is a fundamental and important building block in digital signal</a:t>
            </a:r>
          </a:p>
          <a:p>
            <a:pPr marL="266700" indent="0" defTabSz="914400">
              <a:buNone/>
            </a:pPr>
            <a:r>
              <a:rPr lang="en-GB" dirty="0"/>
              <a:t>processing.</a:t>
            </a:r>
          </a:p>
          <a:p>
            <a:pPr defTabSz="914400"/>
            <a:r>
              <a:rPr lang="en-GB" dirty="0"/>
              <a:t>Its implementation is a sum of products.</a:t>
            </a:r>
          </a:p>
          <a:p>
            <a:pPr defTabSz="914400"/>
            <a:r>
              <a:rPr lang="en-GB" dirty="0"/>
              <a:t>Single-cycle MAC and Harvard architecture are suited to its efficient computation.</a:t>
            </a:r>
            <a:endParaRPr lang="en-US" dirty="0"/>
          </a:p>
        </p:txBody>
      </p:sp>
    </p:spTree>
    <p:extLst>
      <p:ext uri="{BB962C8B-B14F-4D97-AF65-F5344CB8AC3E}">
        <p14:creationId xmlns:p14="http://schemas.microsoft.com/office/powerpoint/2010/main" val="74351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Convolution</a:t>
            </a:r>
            <a:endParaRPr lang="en-US" dirty="0"/>
          </a:p>
        </p:txBody>
      </p:sp>
      <p:sp>
        <p:nvSpPr>
          <p:cNvPr id="4" name="TextBox 3">
            <a:extLst>
              <a:ext uri="{FF2B5EF4-FFF2-40B4-BE49-F238E27FC236}">
                <a16:creationId xmlns:a16="http://schemas.microsoft.com/office/drawing/2014/main" id="{ADDDCB9D-0118-44D2-9D9F-39DFC62BDB68}"/>
              </a:ext>
            </a:extLst>
          </p:cNvPr>
          <p:cNvSpPr txBox="1"/>
          <p:nvPr/>
        </p:nvSpPr>
        <p:spPr>
          <a:xfrm>
            <a:off x="1756743" y="1418912"/>
            <a:ext cx="10509859" cy="4334189"/>
          </a:xfrm>
          <a:prstGeom prst="rect">
            <a:avLst/>
          </a:prstGeom>
        </p:spPr>
        <p:txBody>
          <a:bodyPr vert="horz" wrap="none" lIns="0" tIns="0" rIns="0" bIns="0" rtlCol="0" anchor="t">
            <a:noAutofit/>
          </a:bodyPr>
          <a:lstStyle/>
          <a:p>
            <a:pPr algn="l" defTabSz="914400"/>
            <a:r>
              <a:rPr lang="en-GB" sz="2400" dirty="0"/>
              <a:t>Convolution involving the delta sequence is particularly straightforward.</a:t>
            </a:r>
          </a:p>
          <a:p>
            <a:pPr algn="l" defTabSz="914400"/>
            <a:endParaRPr lang="en-GB" sz="2400" dirty="0"/>
          </a:p>
          <a:p>
            <a:pPr algn="l" defTabSz="914400"/>
            <a:endParaRPr lang="en-GB" sz="2400" dirty="0"/>
          </a:p>
          <a:p>
            <a:pPr algn="l" defTabSz="914400"/>
            <a:endParaRPr lang="en-GB" sz="2400" dirty="0"/>
          </a:p>
          <a:p>
            <a:pPr algn="l" defTabSz="914400">
              <a:lnSpc>
                <a:spcPct val="150000"/>
              </a:lnSpc>
            </a:pPr>
            <a:endParaRPr lang="en-GB" sz="2400" dirty="0"/>
          </a:p>
          <a:p>
            <a:pPr algn="l" defTabSz="914400"/>
            <a:r>
              <a:rPr lang="en-GB" sz="2400" dirty="0"/>
              <a:t>Commutative property</a:t>
            </a:r>
          </a:p>
          <a:p>
            <a:pPr algn="l" defTabSz="914400">
              <a:lnSpc>
                <a:spcPct val="150000"/>
              </a:lnSpc>
            </a:pPr>
            <a:endParaRPr lang="en-GB" sz="2400" dirty="0"/>
          </a:p>
          <a:p>
            <a:pPr algn="l" defTabSz="914400"/>
            <a:r>
              <a:rPr lang="en-GB" sz="2400" dirty="0"/>
              <a:t>Associative property</a:t>
            </a:r>
          </a:p>
          <a:p>
            <a:pPr algn="l" defTabSz="914400">
              <a:lnSpc>
                <a:spcPct val="150000"/>
              </a:lnSpc>
            </a:pPr>
            <a:endParaRPr lang="en-GB" sz="2400" dirty="0"/>
          </a:p>
          <a:p>
            <a:pPr algn="l" defTabSz="914400"/>
            <a:r>
              <a:rPr lang="en-GB" sz="2400" dirty="0"/>
              <a:t>Distributive property</a:t>
            </a:r>
          </a:p>
          <a:p>
            <a:pPr algn="l" defTabSz="914400"/>
            <a:endParaRPr lang="en-GB" sz="2400" dirty="0"/>
          </a:p>
        </p:txBody>
      </p:sp>
      <p:graphicFrame>
        <p:nvGraphicFramePr>
          <p:cNvPr id="5" name="Object 4">
            <a:extLst>
              <a:ext uri="{FF2B5EF4-FFF2-40B4-BE49-F238E27FC236}">
                <a16:creationId xmlns:a16="http://schemas.microsoft.com/office/drawing/2014/main" id="{B8B4CC0E-0E13-4196-9078-77BFEB7F184A}"/>
              </a:ext>
            </a:extLst>
          </p:cNvPr>
          <p:cNvGraphicFramePr>
            <a:graphicFrameLocks noChangeAspect="1"/>
          </p:cNvGraphicFramePr>
          <p:nvPr>
            <p:extLst>
              <p:ext uri="{D42A27DB-BD31-4B8C-83A1-F6EECF244321}">
                <p14:modId xmlns:p14="http://schemas.microsoft.com/office/powerpoint/2010/main" val="1728683069"/>
              </p:ext>
            </p:extLst>
          </p:nvPr>
        </p:nvGraphicFramePr>
        <p:xfrm>
          <a:off x="4585691" y="1943100"/>
          <a:ext cx="2995222" cy="407988"/>
        </p:xfrm>
        <a:graphic>
          <a:graphicData uri="http://schemas.openxmlformats.org/presentationml/2006/ole">
            <mc:AlternateContent xmlns:mc="http://schemas.openxmlformats.org/markup-compatibility/2006">
              <mc:Choice xmlns:v="urn:schemas-microsoft-com:vml" Requires="v">
                <p:oleObj name="Equation" r:id="rId3" imgW="1117440" imgH="203040" progId="Equation.3">
                  <p:embed/>
                </p:oleObj>
              </mc:Choice>
              <mc:Fallback>
                <p:oleObj name="Equation" r:id="rId3" imgW="1117440" imgH="203040" progId="Equation.3">
                  <p:embed/>
                  <p:pic>
                    <p:nvPicPr>
                      <p:cNvPr id="5" name="Object 4">
                        <a:extLst>
                          <a:ext uri="{FF2B5EF4-FFF2-40B4-BE49-F238E27FC236}">
                            <a16:creationId xmlns:a16="http://schemas.microsoft.com/office/drawing/2014/main" id="{B8B4CC0E-0E13-4196-9078-77BFEB7F1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691" y="1943100"/>
                        <a:ext cx="2995222"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9902D4E9-7B29-4F2F-8AE1-8A4E98793437}"/>
              </a:ext>
            </a:extLst>
          </p:cNvPr>
          <p:cNvGraphicFramePr>
            <a:graphicFrameLocks noChangeAspect="1"/>
          </p:cNvGraphicFramePr>
          <p:nvPr>
            <p:extLst>
              <p:ext uri="{D42A27DB-BD31-4B8C-83A1-F6EECF244321}">
                <p14:modId xmlns:p14="http://schemas.microsoft.com/office/powerpoint/2010/main" val="2934648508"/>
              </p:ext>
            </p:extLst>
          </p:nvPr>
        </p:nvGraphicFramePr>
        <p:xfrm>
          <a:off x="4050773" y="2438400"/>
          <a:ext cx="4084106" cy="407988"/>
        </p:xfrm>
        <a:graphic>
          <a:graphicData uri="http://schemas.openxmlformats.org/presentationml/2006/ole">
            <mc:AlternateContent xmlns:mc="http://schemas.openxmlformats.org/markup-compatibility/2006">
              <mc:Choice xmlns:v="urn:schemas-microsoft-com:vml" Requires="v">
                <p:oleObj name="Equation" r:id="rId5" imgW="1523880" imgH="203040" progId="Equation.3">
                  <p:embed/>
                </p:oleObj>
              </mc:Choice>
              <mc:Fallback>
                <p:oleObj name="Equation" r:id="rId5" imgW="1523880" imgH="203040" progId="Equation.3">
                  <p:embed/>
                  <p:pic>
                    <p:nvPicPr>
                      <p:cNvPr id="6" name="Object 5">
                        <a:extLst>
                          <a:ext uri="{FF2B5EF4-FFF2-40B4-BE49-F238E27FC236}">
                            <a16:creationId xmlns:a16="http://schemas.microsoft.com/office/drawing/2014/main" id="{9902D4E9-7B29-4F2F-8AE1-8A4E98793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773" y="2438400"/>
                        <a:ext cx="4084106"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AD335375-E4A3-47BA-AA6A-60DD23EB099C}"/>
              </a:ext>
            </a:extLst>
          </p:cNvPr>
          <p:cNvGraphicFramePr>
            <a:graphicFrameLocks noChangeAspect="1"/>
          </p:cNvGraphicFramePr>
          <p:nvPr>
            <p:extLst>
              <p:ext uri="{D42A27DB-BD31-4B8C-83A1-F6EECF244321}">
                <p14:modId xmlns:p14="http://schemas.microsoft.com/office/powerpoint/2010/main" val="3042179721"/>
              </p:ext>
            </p:extLst>
          </p:nvPr>
        </p:nvGraphicFramePr>
        <p:xfrm>
          <a:off x="4303153" y="2962275"/>
          <a:ext cx="3539664" cy="407988"/>
        </p:xfrm>
        <a:graphic>
          <a:graphicData uri="http://schemas.openxmlformats.org/presentationml/2006/ole">
            <mc:AlternateContent xmlns:mc="http://schemas.openxmlformats.org/markup-compatibility/2006">
              <mc:Choice xmlns:v="urn:schemas-microsoft-com:vml" Requires="v">
                <p:oleObj name="Equation" r:id="rId7" imgW="1320480" imgH="203040" progId="Equation.3">
                  <p:embed/>
                </p:oleObj>
              </mc:Choice>
              <mc:Fallback>
                <p:oleObj name="Equation" r:id="rId7" imgW="1320480" imgH="203040" progId="Equation.3">
                  <p:embed/>
                  <p:pic>
                    <p:nvPicPr>
                      <p:cNvPr id="7" name="Object 6">
                        <a:extLst>
                          <a:ext uri="{FF2B5EF4-FFF2-40B4-BE49-F238E27FC236}">
                            <a16:creationId xmlns:a16="http://schemas.microsoft.com/office/drawing/2014/main" id="{AD335375-E4A3-47BA-AA6A-60DD23EB09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3153" y="2962275"/>
                        <a:ext cx="3539664"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9BA6D999-4470-462D-A235-9A90C2E86FF5}"/>
              </a:ext>
            </a:extLst>
          </p:cNvPr>
          <p:cNvGraphicFramePr>
            <a:graphicFrameLocks noChangeAspect="1"/>
          </p:cNvGraphicFramePr>
          <p:nvPr>
            <p:extLst>
              <p:ext uri="{D42A27DB-BD31-4B8C-83A1-F6EECF244321}">
                <p14:modId xmlns:p14="http://schemas.microsoft.com/office/powerpoint/2010/main" val="3137635140"/>
              </p:ext>
            </p:extLst>
          </p:nvPr>
        </p:nvGraphicFramePr>
        <p:xfrm>
          <a:off x="4134900" y="3867150"/>
          <a:ext cx="3914265" cy="407988"/>
        </p:xfrm>
        <a:graphic>
          <a:graphicData uri="http://schemas.openxmlformats.org/presentationml/2006/ole">
            <mc:AlternateContent xmlns:mc="http://schemas.openxmlformats.org/markup-compatibility/2006">
              <mc:Choice xmlns:v="urn:schemas-microsoft-com:vml" Requires="v">
                <p:oleObj name="Equation" r:id="rId9" imgW="1460160" imgH="203040" progId="Equation.3">
                  <p:embed/>
                </p:oleObj>
              </mc:Choice>
              <mc:Fallback>
                <p:oleObj name="Equation" r:id="rId9" imgW="1460160" imgH="203040" progId="Equation.3">
                  <p:embed/>
                  <p:pic>
                    <p:nvPicPr>
                      <p:cNvPr id="8" name="Object 7">
                        <a:extLst>
                          <a:ext uri="{FF2B5EF4-FFF2-40B4-BE49-F238E27FC236}">
                            <a16:creationId xmlns:a16="http://schemas.microsoft.com/office/drawing/2014/main" id="{9BA6D999-4470-462D-A235-9A90C2E86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4900" y="3867150"/>
                        <a:ext cx="3914265"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CE1D9AFE-1D23-46EE-BC22-FC0534D33B0F}"/>
              </a:ext>
            </a:extLst>
          </p:cNvPr>
          <p:cNvGraphicFramePr>
            <a:graphicFrameLocks noChangeAspect="1"/>
          </p:cNvGraphicFramePr>
          <p:nvPr>
            <p:extLst>
              <p:ext uri="{D42A27DB-BD31-4B8C-83A1-F6EECF244321}">
                <p14:modId xmlns:p14="http://schemas.microsoft.com/office/powerpoint/2010/main" val="2372523957"/>
              </p:ext>
            </p:extLst>
          </p:nvPr>
        </p:nvGraphicFramePr>
        <p:xfrm>
          <a:off x="2876176" y="4838700"/>
          <a:ext cx="6433300" cy="407988"/>
        </p:xfrm>
        <a:graphic>
          <a:graphicData uri="http://schemas.openxmlformats.org/presentationml/2006/ole">
            <mc:AlternateContent xmlns:mc="http://schemas.openxmlformats.org/markup-compatibility/2006">
              <mc:Choice xmlns:v="urn:schemas-microsoft-com:vml" Requires="v">
                <p:oleObj name="Equation" r:id="rId11" imgW="2400120" imgH="203040" progId="Equation.3">
                  <p:embed/>
                </p:oleObj>
              </mc:Choice>
              <mc:Fallback>
                <p:oleObj name="Equation" r:id="rId11" imgW="2400120" imgH="203040" progId="Equation.3">
                  <p:embed/>
                  <p:pic>
                    <p:nvPicPr>
                      <p:cNvPr id="9" name="Object 8">
                        <a:extLst>
                          <a:ext uri="{FF2B5EF4-FFF2-40B4-BE49-F238E27FC236}">
                            <a16:creationId xmlns:a16="http://schemas.microsoft.com/office/drawing/2014/main" id="{CE1D9AFE-1D23-46EE-BC22-FC0534D33B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6176" y="4838700"/>
                        <a:ext cx="64333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6FC6E5AD-EE97-432D-989B-533FE95D2016}"/>
              </a:ext>
            </a:extLst>
          </p:cNvPr>
          <p:cNvGraphicFramePr>
            <a:graphicFrameLocks noChangeAspect="1"/>
          </p:cNvGraphicFramePr>
          <p:nvPr>
            <p:extLst>
              <p:ext uri="{D42A27DB-BD31-4B8C-83A1-F6EECF244321}">
                <p14:modId xmlns:p14="http://schemas.microsoft.com/office/powerpoint/2010/main" val="3007021101"/>
              </p:ext>
            </p:extLst>
          </p:nvPr>
        </p:nvGraphicFramePr>
        <p:xfrm>
          <a:off x="2365067" y="5753100"/>
          <a:ext cx="7455517" cy="407988"/>
        </p:xfrm>
        <a:graphic>
          <a:graphicData uri="http://schemas.openxmlformats.org/presentationml/2006/ole">
            <mc:AlternateContent xmlns:mc="http://schemas.openxmlformats.org/markup-compatibility/2006">
              <mc:Choice xmlns:v="urn:schemas-microsoft-com:vml" Requires="v">
                <p:oleObj name="Equation" r:id="rId13" imgW="2781000" imgH="203040" progId="Equation.3">
                  <p:embed/>
                </p:oleObj>
              </mc:Choice>
              <mc:Fallback>
                <p:oleObj name="Equation" r:id="rId13" imgW="2781000" imgH="203040" progId="Equation.3">
                  <p:embed/>
                  <p:pic>
                    <p:nvPicPr>
                      <p:cNvPr id="10" name="Object 9">
                        <a:extLst>
                          <a:ext uri="{FF2B5EF4-FFF2-40B4-BE49-F238E27FC236}">
                            <a16:creationId xmlns:a16="http://schemas.microsoft.com/office/drawing/2014/main" id="{6FC6E5AD-EE97-432D-989B-533FE95D20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5067" y="5753100"/>
                        <a:ext cx="7455517"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0540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Correlation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r>
              <a:rPr lang="en-GB" dirty="0"/>
              <a:t>Correlation is concerned with determining the degree of similarity between </a:t>
            </a:r>
          </a:p>
          <a:p>
            <a:pPr marL="266700" indent="0" defTabSz="914400">
              <a:buNone/>
            </a:pPr>
            <a:r>
              <a:rPr lang="en-GB" dirty="0"/>
              <a:t>two signals.</a:t>
            </a:r>
          </a:p>
          <a:p>
            <a:pPr defTabSz="914400"/>
            <a:r>
              <a:rPr lang="en-GB" dirty="0"/>
              <a:t>Computationally, it bears a resemblance to convolution.</a:t>
            </a:r>
            <a:endParaRPr lang="en-US" dirty="0"/>
          </a:p>
        </p:txBody>
      </p:sp>
      <p:graphicFrame>
        <p:nvGraphicFramePr>
          <p:cNvPr id="4" name="Object 2">
            <a:extLst>
              <a:ext uri="{FF2B5EF4-FFF2-40B4-BE49-F238E27FC236}">
                <a16:creationId xmlns:a16="http://schemas.microsoft.com/office/drawing/2014/main" id="{82D03A45-0991-45FC-AF7C-3B86171CB679}"/>
              </a:ext>
            </a:extLst>
          </p:cNvPr>
          <p:cNvGraphicFramePr>
            <a:graphicFrameLocks noChangeAspect="1"/>
          </p:cNvGraphicFramePr>
          <p:nvPr>
            <p:extLst>
              <p:ext uri="{D42A27DB-BD31-4B8C-83A1-F6EECF244321}">
                <p14:modId xmlns:p14="http://schemas.microsoft.com/office/powerpoint/2010/main" val="3816269112"/>
              </p:ext>
            </p:extLst>
          </p:nvPr>
        </p:nvGraphicFramePr>
        <p:xfrm>
          <a:off x="2790462" y="4155823"/>
          <a:ext cx="6609489" cy="1060702"/>
        </p:xfrm>
        <a:graphic>
          <a:graphicData uri="http://schemas.openxmlformats.org/presentationml/2006/ole">
            <mc:AlternateContent xmlns:mc="http://schemas.openxmlformats.org/markup-compatibility/2006">
              <mc:Choice xmlns:v="urn:schemas-microsoft-com:vml" Requires="v">
                <p:oleObj name="Equation" r:id="rId3" imgW="2692400" imgH="431800" progId="Equation.3">
                  <p:embed/>
                </p:oleObj>
              </mc:Choice>
              <mc:Fallback>
                <p:oleObj name="Equation" r:id="rId3" imgW="2692400" imgH="431800" progId="Equation.3">
                  <p:embed/>
                  <p:pic>
                    <p:nvPicPr>
                      <p:cNvPr id="4" name="Object 2">
                        <a:extLst>
                          <a:ext uri="{FF2B5EF4-FFF2-40B4-BE49-F238E27FC236}">
                            <a16:creationId xmlns:a16="http://schemas.microsoft.com/office/drawing/2014/main" id="{82D03A45-0991-45FC-AF7C-3B86171CB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462" y="4155823"/>
                        <a:ext cx="6609489" cy="1060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747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Correlation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r>
              <a:rPr lang="en-GB" dirty="0"/>
              <a:t>Sum of products</a:t>
            </a:r>
          </a:p>
          <a:p>
            <a:pPr defTabSz="914400"/>
            <a:r>
              <a:rPr lang="en-GB" dirty="0"/>
              <a:t>At the heart of the discrete Fourier transform (DFT)</a:t>
            </a:r>
            <a:endParaRPr lang="en-US" dirty="0"/>
          </a:p>
        </p:txBody>
      </p:sp>
      <p:graphicFrame>
        <p:nvGraphicFramePr>
          <p:cNvPr id="4" name="Object 2">
            <a:extLst>
              <a:ext uri="{FF2B5EF4-FFF2-40B4-BE49-F238E27FC236}">
                <a16:creationId xmlns:a16="http://schemas.microsoft.com/office/drawing/2014/main" id="{A0ED129C-CE41-45BC-A167-BFDC7F736A09}"/>
              </a:ext>
            </a:extLst>
          </p:cNvPr>
          <p:cNvGraphicFramePr>
            <a:graphicFrameLocks noChangeAspect="1"/>
          </p:cNvGraphicFramePr>
          <p:nvPr>
            <p:extLst>
              <p:ext uri="{D42A27DB-BD31-4B8C-83A1-F6EECF244321}">
                <p14:modId xmlns:p14="http://schemas.microsoft.com/office/powerpoint/2010/main" val="3937205620"/>
              </p:ext>
            </p:extLst>
          </p:nvPr>
        </p:nvGraphicFramePr>
        <p:xfrm>
          <a:off x="2790462" y="4155823"/>
          <a:ext cx="6609489" cy="1060702"/>
        </p:xfrm>
        <a:graphic>
          <a:graphicData uri="http://schemas.openxmlformats.org/presentationml/2006/ole">
            <mc:AlternateContent xmlns:mc="http://schemas.openxmlformats.org/markup-compatibility/2006">
              <mc:Choice xmlns:v="urn:schemas-microsoft-com:vml" Requires="v">
                <p:oleObj name="Equation" r:id="rId3" imgW="2692400" imgH="431800" progId="Equation.3">
                  <p:embed/>
                </p:oleObj>
              </mc:Choice>
              <mc:Fallback>
                <p:oleObj name="Equation" r:id="rId3" imgW="2692400" imgH="431800" progId="Equation.3">
                  <p:embed/>
                  <p:pic>
                    <p:nvPicPr>
                      <p:cNvPr id="4" name="Object 2">
                        <a:extLst>
                          <a:ext uri="{FF2B5EF4-FFF2-40B4-BE49-F238E27FC236}">
                            <a16:creationId xmlns:a16="http://schemas.microsoft.com/office/drawing/2014/main" id="{A0ED129C-CE41-45BC-A167-BFDC7F736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462" y="4155823"/>
                        <a:ext cx="6609489" cy="1060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575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Correlation vs. Convolution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r>
              <a:rPr lang="en-GB" dirty="0"/>
              <a:t>The similarities between the computations involved in convolution and correlation</a:t>
            </a:r>
          </a:p>
          <a:p>
            <a:pPr marL="266700" indent="0" defTabSz="914400">
              <a:buNone/>
            </a:pPr>
            <a:r>
              <a:rPr lang="en-GB" dirty="0"/>
              <a:t>are coincidental.</a:t>
            </a:r>
          </a:p>
          <a:p>
            <a:pPr defTabSz="914400"/>
            <a:r>
              <a:rPr lang="en-GB" dirty="0"/>
              <a:t>Convolution describes the relationships between input signal, output signal, and</a:t>
            </a:r>
          </a:p>
          <a:p>
            <a:pPr marL="266700" indent="0" defTabSz="914400">
              <a:buNone/>
            </a:pPr>
            <a:r>
              <a:rPr lang="en-GB" dirty="0"/>
              <a:t>impulse response in an LTI system.</a:t>
            </a:r>
          </a:p>
          <a:p>
            <a:pPr defTabSz="914400"/>
            <a:r>
              <a:rPr lang="en-GB" dirty="0"/>
              <a:t>Correlation is a method of determining the degree of similarity between two signals.</a:t>
            </a:r>
            <a:endParaRPr lang="en-US" dirty="0"/>
          </a:p>
        </p:txBody>
      </p:sp>
    </p:spTree>
    <p:extLst>
      <p:ext uri="{BB962C8B-B14F-4D97-AF65-F5344CB8AC3E}">
        <p14:creationId xmlns:p14="http://schemas.microsoft.com/office/powerpoint/2010/main" val="160408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Discrete-Time Linear Time-Invariant System</a:t>
            </a:r>
            <a:endParaRPr lang="en-US" dirty="0"/>
          </a:p>
        </p:txBody>
      </p:sp>
      <p:sp>
        <p:nvSpPr>
          <p:cNvPr id="4" name="Rectangle 180">
            <a:extLst>
              <a:ext uri="{FF2B5EF4-FFF2-40B4-BE49-F238E27FC236}">
                <a16:creationId xmlns:a16="http://schemas.microsoft.com/office/drawing/2014/main" id="{E5CB83D3-D67A-426B-A891-8BBEFC8EE2E2}"/>
              </a:ext>
            </a:extLst>
          </p:cNvPr>
          <p:cNvSpPr>
            <a:spLocks noChangeArrowheads="1"/>
          </p:cNvSpPr>
          <p:nvPr/>
        </p:nvSpPr>
        <p:spPr bwMode="auto">
          <a:xfrm>
            <a:off x="4432222" y="2302835"/>
            <a:ext cx="7199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x</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183">
            <a:extLst>
              <a:ext uri="{FF2B5EF4-FFF2-40B4-BE49-F238E27FC236}">
                <a16:creationId xmlns:a16="http://schemas.microsoft.com/office/drawing/2014/main" id="{BBB265A6-23ED-4D0C-B12B-E6638000C237}"/>
              </a:ext>
            </a:extLst>
          </p:cNvPr>
          <p:cNvSpPr>
            <a:spLocks noChangeArrowheads="1"/>
          </p:cNvSpPr>
          <p:nvPr/>
        </p:nvSpPr>
        <p:spPr bwMode="auto">
          <a:xfrm>
            <a:off x="3790187" y="3431483"/>
            <a:ext cx="1195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a:solidFill>
                  <a:srgbClr val="000000"/>
                </a:solidFill>
                <a:latin typeface="+mn-lt"/>
              </a:rPr>
              <a:t>i</a:t>
            </a:r>
            <a:r>
              <a:rPr kumimoji="0" lang="en-US" altLang="en-US" b="0" i="0" u="none" strike="noStrike" cap="none" normalizeH="0" baseline="0" dirty="0">
                <a:ln>
                  <a:noFill/>
                </a:ln>
                <a:solidFill>
                  <a:srgbClr val="000000"/>
                </a:solidFill>
                <a:effectLst/>
                <a:latin typeface="+mn-lt"/>
                <a:cs typeface="Arial" pitchFamily="34" charset="0"/>
              </a:rPr>
              <a:t>nput signal</a:t>
            </a:r>
            <a:endParaRPr kumimoji="0" lang="en-US" altLang="en-US" b="0" i="0" u="none" strike="noStrike" cap="none" normalizeH="0" baseline="0" dirty="0">
              <a:ln>
                <a:noFill/>
              </a:ln>
              <a:solidFill>
                <a:schemeClr val="tx1"/>
              </a:solidFill>
              <a:effectLst/>
              <a:latin typeface="+mn-lt"/>
              <a:cs typeface="Arial" pitchFamily="34" charset="0"/>
            </a:endParaRPr>
          </a:p>
        </p:txBody>
      </p:sp>
      <p:grpSp>
        <p:nvGrpSpPr>
          <p:cNvPr id="6" name="Group 5">
            <a:extLst>
              <a:ext uri="{FF2B5EF4-FFF2-40B4-BE49-F238E27FC236}">
                <a16:creationId xmlns:a16="http://schemas.microsoft.com/office/drawing/2014/main" id="{92BF3091-5270-41B4-ACAC-F64A790A0441}"/>
              </a:ext>
            </a:extLst>
          </p:cNvPr>
          <p:cNvGrpSpPr/>
          <p:nvPr/>
        </p:nvGrpSpPr>
        <p:grpSpPr>
          <a:xfrm>
            <a:off x="4285950" y="2146434"/>
            <a:ext cx="3664492" cy="992054"/>
            <a:chOff x="3011548" y="2379474"/>
            <a:chExt cx="3062213" cy="739964"/>
          </a:xfrm>
        </p:grpSpPr>
        <p:grpSp>
          <p:nvGrpSpPr>
            <p:cNvPr id="7" name="Group 14">
              <a:extLst>
                <a:ext uri="{FF2B5EF4-FFF2-40B4-BE49-F238E27FC236}">
                  <a16:creationId xmlns:a16="http://schemas.microsoft.com/office/drawing/2014/main" id="{BA839E5A-74D1-4F7A-9DA7-B304BF36C56C}"/>
                </a:ext>
              </a:extLst>
            </p:cNvPr>
            <p:cNvGrpSpPr>
              <a:grpSpLocks/>
            </p:cNvGrpSpPr>
            <p:nvPr/>
          </p:nvGrpSpPr>
          <p:grpSpPr bwMode="auto">
            <a:xfrm>
              <a:off x="5234018" y="2727695"/>
              <a:ext cx="839743" cy="80963"/>
              <a:chOff x="2660" y="1614"/>
              <a:chExt cx="529" cy="51"/>
            </a:xfrm>
          </p:grpSpPr>
          <p:sp>
            <p:nvSpPr>
              <p:cNvPr id="12" name="Freeform 12">
                <a:extLst>
                  <a:ext uri="{FF2B5EF4-FFF2-40B4-BE49-F238E27FC236}">
                    <a16:creationId xmlns:a16="http://schemas.microsoft.com/office/drawing/2014/main" id="{E6598BEF-BFCC-487D-AF0C-1942C51B91E4}"/>
                  </a:ext>
                </a:extLst>
              </p:cNvPr>
              <p:cNvSpPr>
                <a:spLocks/>
              </p:cNvSpPr>
              <p:nvPr/>
            </p:nvSpPr>
            <p:spPr bwMode="auto">
              <a:xfrm>
                <a:off x="3095"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13">
                <a:extLst>
                  <a:ext uri="{FF2B5EF4-FFF2-40B4-BE49-F238E27FC236}">
                    <a16:creationId xmlns:a16="http://schemas.microsoft.com/office/drawing/2014/main" id="{F5E27B9E-06D0-4A29-B98D-43DE2F010442}"/>
                  </a:ext>
                </a:extLst>
              </p:cNvPr>
              <p:cNvSpPr>
                <a:spLocks noChangeShapeType="1"/>
              </p:cNvSpPr>
              <p:nvPr/>
            </p:nvSpPr>
            <p:spPr bwMode="auto">
              <a:xfrm flipH="1">
                <a:off x="266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Rectangle 8">
              <a:extLst>
                <a:ext uri="{FF2B5EF4-FFF2-40B4-BE49-F238E27FC236}">
                  <a16:creationId xmlns:a16="http://schemas.microsoft.com/office/drawing/2014/main" id="{4BE3880D-C245-457A-BC91-2625BC948236}"/>
                </a:ext>
              </a:extLst>
            </p:cNvPr>
            <p:cNvSpPr>
              <a:spLocks noChangeArrowheads="1"/>
            </p:cNvSpPr>
            <p:nvPr/>
          </p:nvSpPr>
          <p:spPr bwMode="auto">
            <a:xfrm>
              <a:off x="3841750" y="2379474"/>
              <a:ext cx="1357354" cy="73996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2">
              <a:extLst>
                <a:ext uri="{FF2B5EF4-FFF2-40B4-BE49-F238E27FC236}">
                  <a16:creationId xmlns:a16="http://schemas.microsoft.com/office/drawing/2014/main" id="{8753858D-7ACC-4471-B220-74A79AA3A0CD}"/>
                </a:ext>
              </a:extLst>
            </p:cNvPr>
            <p:cNvSpPr>
              <a:spLocks noChangeArrowheads="1"/>
            </p:cNvSpPr>
            <p:nvPr/>
          </p:nvSpPr>
          <p:spPr bwMode="auto">
            <a:xfrm>
              <a:off x="3956051" y="2481475"/>
              <a:ext cx="1105122" cy="43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Discrete-time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LTI </a:t>
              </a:r>
              <a:r>
                <a:rPr lang="en-GB" altLang="en-US" sz="1900" dirty="0">
                  <a:solidFill>
                    <a:srgbClr val="000000"/>
                  </a:solidFill>
                  <a:latin typeface="Times New Roman" pitchFamily="18" charset="0"/>
                </a:rPr>
                <a:t>system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reeform 12">
              <a:extLst>
                <a:ext uri="{FF2B5EF4-FFF2-40B4-BE49-F238E27FC236}">
                  <a16:creationId xmlns:a16="http://schemas.microsoft.com/office/drawing/2014/main" id="{CB1A2733-8470-425F-A191-99DA5A74945A}"/>
                </a:ext>
              </a:extLst>
            </p:cNvPr>
            <p:cNvSpPr>
              <a:spLocks/>
            </p:cNvSpPr>
            <p:nvPr/>
          </p:nvSpPr>
          <p:spPr bwMode="auto">
            <a:xfrm>
              <a:off x="3660803" y="2688377"/>
              <a:ext cx="149218"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13">
              <a:extLst>
                <a:ext uri="{FF2B5EF4-FFF2-40B4-BE49-F238E27FC236}">
                  <a16:creationId xmlns:a16="http://schemas.microsoft.com/office/drawing/2014/main" id="{A6E649AD-8128-44BE-8CC0-9E8D92DAFAF5}"/>
                </a:ext>
              </a:extLst>
            </p:cNvPr>
            <p:cNvSpPr>
              <a:spLocks noChangeShapeType="1"/>
            </p:cNvSpPr>
            <p:nvPr/>
          </p:nvSpPr>
          <p:spPr bwMode="auto">
            <a:xfrm flipH="1">
              <a:off x="3011548" y="2728065"/>
              <a:ext cx="74450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80">
            <a:extLst>
              <a:ext uri="{FF2B5EF4-FFF2-40B4-BE49-F238E27FC236}">
                <a16:creationId xmlns:a16="http://schemas.microsoft.com/office/drawing/2014/main" id="{1DCAF616-DDF9-4889-B292-71DA21E02581}"/>
              </a:ext>
            </a:extLst>
          </p:cNvPr>
          <p:cNvSpPr>
            <a:spLocks noChangeArrowheads="1"/>
          </p:cNvSpPr>
          <p:nvPr/>
        </p:nvSpPr>
        <p:spPr bwMode="auto">
          <a:xfrm>
            <a:off x="7111336" y="2318262"/>
            <a:ext cx="6306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y</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83">
            <a:extLst>
              <a:ext uri="{FF2B5EF4-FFF2-40B4-BE49-F238E27FC236}">
                <a16:creationId xmlns:a16="http://schemas.microsoft.com/office/drawing/2014/main" id="{C0B93D86-70BF-4543-954C-F822665A3990}"/>
              </a:ext>
            </a:extLst>
          </p:cNvPr>
          <p:cNvSpPr>
            <a:spLocks noChangeArrowheads="1"/>
          </p:cNvSpPr>
          <p:nvPr/>
        </p:nvSpPr>
        <p:spPr bwMode="auto">
          <a:xfrm>
            <a:off x="7105127" y="3431483"/>
            <a:ext cx="1391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itchFamily="34" charset="0"/>
              </a:rPr>
              <a:t>output signal</a:t>
            </a:r>
            <a:endParaRPr kumimoji="0" lang="en-US" altLang="en-US" b="0" i="0" u="none" strike="noStrike" cap="none" normalizeH="0" baseline="0" dirty="0">
              <a:ln>
                <a:noFill/>
              </a:ln>
              <a:solidFill>
                <a:schemeClr val="tx1"/>
              </a:solidFill>
              <a:effectLst/>
              <a:latin typeface="+mn-lt"/>
              <a:cs typeface="Arial" pitchFamily="34" charset="0"/>
            </a:endParaRPr>
          </a:p>
        </p:txBody>
      </p:sp>
      <p:sp>
        <p:nvSpPr>
          <p:cNvPr id="16" name="Rectangle 183">
            <a:extLst>
              <a:ext uri="{FF2B5EF4-FFF2-40B4-BE49-F238E27FC236}">
                <a16:creationId xmlns:a16="http://schemas.microsoft.com/office/drawing/2014/main" id="{FB131E5D-E5EB-4F28-A06C-F9DF99F71A2A}"/>
              </a:ext>
            </a:extLst>
          </p:cNvPr>
          <p:cNvSpPr>
            <a:spLocks noChangeArrowheads="1"/>
          </p:cNvSpPr>
          <p:nvPr/>
        </p:nvSpPr>
        <p:spPr bwMode="auto">
          <a:xfrm>
            <a:off x="3691122" y="3057902"/>
            <a:ext cx="1396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itchFamily="34" charset="0"/>
              </a:rPr>
              <a:t>{time-varying}</a:t>
            </a:r>
            <a:endParaRPr kumimoji="0" lang="en-US" altLang="en-US" b="0" i="0" u="none" strike="noStrike" cap="none" normalizeH="0" baseline="0" dirty="0">
              <a:ln>
                <a:noFill/>
              </a:ln>
              <a:solidFill>
                <a:schemeClr val="tx1"/>
              </a:solidFill>
              <a:effectLst/>
              <a:latin typeface="+mn-lt"/>
              <a:cs typeface="Arial" pitchFamily="34" charset="0"/>
            </a:endParaRPr>
          </a:p>
        </p:txBody>
      </p:sp>
      <p:sp>
        <p:nvSpPr>
          <p:cNvPr id="17" name="Rectangle 183">
            <a:extLst>
              <a:ext uri="{FF2B5EF4-FFF2-40B4-BE49-F238E27FC236}">
                <a16:creationId xmlns:a16="http://schemas.microsoft.com/office/drawing/2014/main" id="{2FDA83D2-7D04-40B1-8E68-0F637A47FA11}"/>
              </a:ext>
            </a:extLst>
          </p:cNvPr>
          <p:cNvSpPr>
            <a:spLocks noChangeArrowheads="1"/>
          </p:cNvSpPr>
          <p:nvPr/>
        </p:nvSpPr>
        <p:spPr bwMode="auto">
          <a:xfrm>
            <a:off x="7100423" y="3097977"/>
            <a:ext cx="1396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itchFamily="34" charset="0"/>
              </a:rPr>
              <a:t>{time-varying}</a:t>
            </a:r>
            <a:endParaRPr kumimoji="0" lang="en-US" altLang="en-US"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6373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Classification of Signals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Continuous-time vs. discrete-time</a:t>
            </a:r>
          </a:p>
          <a:p>
            <a:r>
              <a:rPr lang="en-GB" dirty="0"/>
              <a:t>Periodic vs. aperiodic</a:t>
            </a:r>
          </a:p>
          <a:p>
            <a:r>
              <a:rPr lang="en-GB" dirty="0"/>
              <a:t>Deterministic vs. random</a:t>
            </a:r>
          </a:p>
          <a:p>
            <a:r>
              <a:rPr lang="en-GB" dirty="0"/>
              <a:t>Energy vs. power</a:t>
            </a:r>
            <a:endParaRPr lang="en-US" dirty="0"/>
          </a:p>
        </p:txBody>
      </p:sp>
    </p:spTree>
    <p:extLst>
      <p:ext uri="{BB962C8B-B14F-4D97-AF65-F5344CB8AC3E}">
        <p14:creationId xmlns:p14="http://schemas.microsoft.com/office/powerpoint/2010/main" val="287764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Continuous-Time vs. Discrete-Time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lnSpc>
                <a:spcPct val="150000"/>
              </a:lnSpc>
            </a:pPr>
            <a:r>
              <a:rPr lang="en-GB" dirty="0"/>
              <a:t>A continuous-time signal </a:t>
            </a:r>
            <a:r>
              <a:rPr lang="en-GB" i="1" dirty="0"/>
              <a:t>x</a:t>
            </a:r>
            <a:r>
              <a:rPr lang="en-GB" dirty="0"/>
              <a:t>(</a:t>
            </a:r>
            <a:r>
              <a:rPr lang="en-GB" i="1" dirty="0"/>
              <a:t>t</a:t>
            </a:r>
            <a:r>
              <a:rPr lang="en-GB" dirty="0"/>
              <a:t>) is defined for all values of time </a:t>
            </a:r>
            <a:r>
              <a:rPr lang="en-GB" i="1" dirty="0"/>
              <a:t>t.</a:t>
            </a:r>
          </a:p>
          <a:p>
            <a:pPr defTabSz="914400">
              <a:lnSpc>
                <a:spcPct val="150000"/>
              </a:lnSpc>
            </a:pPr>
            <a:r>
              <a:rPr lang="en-GB" i="1" dirty="0"/>
              <a:t>x</a:t>
            </a:r>
            <a:r>
              <a:rPr lang="en-GB" dirty="0"/>
              <a:t>(</a:t>
            </a:r>
            <a:r>
              <a:rPr lang="en-GB" i="1" dirty="0"/>
              <a:t>t</a:t>
            </a:r>
            <a:r>
              <a:rPr lang="en-GB" dirty="0"/>
              <a:t>) need not be a continuous function of time, e.g., unit step.</a:t>
            </a:r>
          </a:p>
          <a:p>
            <a:pPr defTabSz="914400">
              <a:lnSpc>
                <a:spcPct val="150000"/>
              </a:lnSpc>
            </a:pPr>
            <a:r>
              <a:rPr lang="en-GB" dirty="0"/>
              <a:t>A discrete-time signal </a:t>
            </a:r>
            <a:r>
              <a:rPr lang="en-GB" i="1" dirty="0"/>
              <a:t>x</a:t>
            </a:r>
            <a:r>
              <a:rPr lang="en-GB" dirty="0"/>
              <a:t>(</a:t>
            </a:r>
            <a:r>
              <a:rPr lang="en-GB" i="1" dirty="0"/>
              <a:t>n</a:t>
            </a:r>
            <a:r>
              <a:rPr lang="en-GB" dirty="0"/>
              <a:t>) = </a:t>
            </a:r>
            <a:r>
              <a:rPr lang="en-GB" i="1" dirty="0"/>
              <a:t>x</a:t>
            </a:r>
            <a:r>
              <a:rPr lang="en-GB" dirty="0"/>
              <a:t>(</a:t>
            </a:r>
            <a:r>
              <a:rPr lang="en-GB" i="1" dirty="0"/>
              <a:t>nT</a:t>
            </a:r>
            <a:r>
              <a:rPr lang="en-GB" dirty="0"/>
              <a:t>) is defined only at discrete values of time </a:t>
            </a:r>
            <a:r>
              <a:rPr lang="en-GB" i="1" dirty="0"/>
              <a:t>t</a:t>
            </a:r>
            <a:r>
              <a:rPr lang="en-GB" dirty="0"/>
              <a:t>=</a:t>
            </a:r>
            <a:r>
              <a:rPr lang="en-GB" i="1" dirty="0" err="1"/>
              <a:t>nT</a:t>
            </a:r>
            <a:r>
              <a:rPr lang="en-GB" dirty="0" err="1"/>
              <a:t>.</a:t>
            </a:r>
            <a:endParaRPr lang="en-US" dirty="0"/>
          </a:p>
        </p:txBody>
      </p:sp>
      <p:grpSp>
        <p:nvGrpSpPr>
          <p:cNvPr id="4" name="Group 3">
            <a:extLst>
              <a:ext uri="{FF2B5EF4-FFF2-40B4-BE49-F238E27FC236}">
                <a16:creationId xmlns:a16="http://schemas.microsoft.com/office/drawing/2014/main" id="{3661BC3B-4EB0-48FD-88BC-02D727C61A86}"/>
              </a:ext>
            </a:extLst>
          </p:cNvPr>
          <p:cNvGrpSpPr/>
          <p:nvPr/>
        </p:nvGrpSpPr>
        <p:grpSpPr>
          <a:xfrm>
            <a:off x="3624186" y="4109782"/>
            <a:ext cx="3936977" cy="1394655"/>
            <a:chOff x="1374288" y="2357331"/>
            <a:chExt cx="3937490" cy="1394655"/>
          </a:xfrm>
        </p:grpSpPr>
        <p:grpSp>
          <p:nvGrpSpPr>
            <p:cNvPr id="5" name="Group 6">
              <a:extLst>
                <a:ext uri="{FF2B5EF4-FFF2-40B4-BE49-F238E27FC236}">
                  <a16:creationId xmlns:a16="http://schemas.microsoft.com/office/drawing/2014/main" id="{D28ED59E-9C93-4604-9315-D0AA3EB9E2FF}"/>
                </a:ext>
              </a:extLst>
            </p:cNvPr>
            <p:cNvGrpSpPr/>
            <p:nvPr/>
          </p:nvGrpSpPr>
          <p:grpSpPr>
            <a:xfrm>
              <a:off x="1817227" y="2542744"/>
              <a:ext cx="3494551" cy="1209242"/>
              <a:chOff x="4191268" y="2739063"/>
              <a:chExt cx="2550246" cy="882478"/>
            </a:xfrm>
          </p:grpSpPr>
          <p:cxnSp>
            <p:nvCxnSpPr>
              <p:cNvPr id="17" name="Straight Connector 16">
                <a:extLst>
                  <a:ext uri="{FF2B5EF4-FFF2-40B4-BE49-F238E27FC236}">
                    <a16:creationId xmlns:a16="http://schemas.microsoft.com/office/drawing/2014/main" id="{E0176AA4-964F-4BA9-AD54-45CB4BF21766}"/>
                  </a:ext>
                </a:extLst>
              </p:cNvPr>
              <p:cNvCxnSpPr/>
              <p:nvPr/>
            </p:nvCxnSpPr>
            <p:spPr>
              <a:xfrm>
                <a:off x="4238893" y="2739063"/>
                <a:ext cx="0" cy="68421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8" name="Group 23">
                <a:extLst>
                  <a:ext uri="{FF2B5EF4-FFF2-40B4-BE49-F238E27FC236}">
                    <a16:creationId xmlns:a16="http://schemas.microsoft.com/office/drawing/2014/main" id="{37F522A1-BA7A-4B52-8CE2-34387F6B5C1A}"/>
                  </a:ext>
                </a:extLst>
              </p:cNvPr>
              <p:cNvGrpSpPr/>
              <p:nvPr/>
            </p:nvGrpSpPr>
            <p:grpSpPr>
              <a:xfrm>
                <a:off x="4191268" y="3332789"/>
                <a:ext cx="2472624" cy="90485"/>
                <a:chOff x="6391275" y="1755776"/>
                <a:chExt cx="2472624" cy="90485"/>
              </a:xfrm>
            </p:grpSpPr>
            <p:cxnSp>
              <p:nvCxnSpPr>
                <p:cNvPr id="23" name="Straight Connector 22">
                  <a:extLst>
                    <a:ext uri="{FF2B5EF4-FFF2-40B4-BE49-F238E27FC236}">
                      <a16:creationId xmlns:a16="http://schemas.microsoft.com/office/drawing/2014/main" id="{F9C2DCAF-EB5D-47B6-9D2A-676EFE0C510E}"/>
                    </a:ext>
                  </a:extLst>
                </p:cNvPr>
                <p:cNvCxnSpPr/>
                <p:nvPr/>
              </p:nvCxnSpPr>
              <p:spPr>
                <a:xfrm>
                  <a:off x="6391275" y="1802606"/>
                  <a:ext cx="2472624" cy="1587"/>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7536F79-36EB-4086-8443-54452CD95729}"/>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FCB6FD6-8D1C-4B8A-A213-15B1B89AE75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79FC898-8E8E-4F1F-A811-80EFA6F4D175}"/>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989F94F-6460-4358-96F9-2059993CFD6A}"/>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6B14EE4-EE28-4253-BC32-6B0D8C5F0754}"/>
                    </a:ext>
                  </a:extLst>
                </p:cNvPr>
                <p:cNvCxnSpPr/>
                <p:nvPr/>
              </p:nvCxnSpPr>
              <p:spPr>
                <a:xfrm>
                  <a:off x="8233785"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BFA71-6AD7-4A43-ADB3-38F745737629}"/>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26">
                <a:extLst>
                  <a:ext uri="{FF2B5EF4-FFF2-40B4-BE49-F238E27FC236}">
                    <a16:creationId xmlns:a16="http://schemas.microsoft.com/office/drawing/2014/main" id="{E9F879A1-4A4B-49D2-AD46-2B7D853CE0E4}"/>
                  </a:ext>
                </a:extLst>
              </p:cNvPr>
              <p:cNvGrpSpPr/>
              <p:nvPr/>
            </p:nvGrpSpPr>
            <p:grpSpPr>
              <a:xfrm>
                <a:off x="4878939" y="3433149"/>
                <a:ext cx="503611" cy="188392"/>
                <a:chOff x="7031321" y="1856136"/>
                <a:chExt cx="503611" cy="188392"/>
              </a:xfrm>
            </p:grpSpPr>
            <p:sp>
              <p:nvSpPr>
                <p:cNvPr id="21" name="TextBox 20">
                  <a:extLst>
                    <a:ext uri="{FF2B5EF4-FFF2-40B4-BE49-F238E27FC236}">
                      <a16:creationId xmlns:a16="http://schemas.microsoft.com/office/drawing/2014/main" id="{1D56982B-57A0-46CB-A756-C3092CE6EB06}"/>
                    </a:ext>
                  </a:extLst>
                </p:cNvPr>
                <p:cNvSpPr txBox="1"/>
                <p:nvPr/>
              </p:nvSpPr>
              <p:spPr>
                <a:xfrm>
                  <a:off x="7031321" y="1858790"/>
                  <a:ext cx="183465" cy="185738"/>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22" name="TextBox 21">
                  <a:extLst>
                    <a:ext uri="{FF2B5EF4-FFF2-40B4-BE49-F238E27FC236}">
                      <a16:creationId xmlns:a16="http://schemas.microsoft.com/office/drawing/2014/main" id="{BEA5FCCF-3C7A-4B59-BD19-DE8E411FDE48}"/>
                    </a:ext>
                  </a:extLst>
                </p:cNvPr>
                <p:cNvSpPr txBox="1"/>
                <p:nvPr/>
              </p:nvSpPr>
              <p:spPr>
                <a:xfrm>
                  <a:off x="7421769" y="1856136"/>
                  <a:ext cx="113163"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grpSp>
          <p:sp>
            <p:nvSpPr>
              <p:cNvPr id="20" name="TextBox 19">
                <a:extLst>
                  <a:ext uri="{FF2B5EF4-FFF2-40B4-BE49-F238E27FC236}">
                    <a16:creationId xmlns:a16="http://schemas.microsoft.com/office/drawing/2014/main" id="{83F87129-D706-416C-AB9B-1B83F7434535}"/>
                  </a:ext>
                </a:extLst>
              </p:cNvPr>
              <p:cNvSpPr txBox="1"/>
              <p:nvPr/>
            </p:nvSpPr>
            <p:spPr>
              <a:xfrm>
                <a:off x="6630296" y="3380007"/>
                <a:ext cx="111218" cy="185738"/>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t</a:t>
                </a:r>
                <a:endParaRPr lang="en-US" sz="1600" i="1"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283D25F4-7A20-4B5E-B18C-BB58F842ED2D}"/>
                </a:ext>
              </a:extLst>
            </p:cNvPr>
            <p:cNvSpPr txBox="1"/>
            <p:nvPr/>
          </p:nvSpPr>
          <p:spPr>
            <a:xfrm>
              <a:off x="2251179" y="3493838"/>
              <a:ext cx="251398" cy="254513"/>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7" name="TextBox 6">
              <a:extLst>
                <a:ext uri="{FF2B5EF4-FFF2-40B4-BE49-F238E27FC236}">
                  <a16:creationId xmlns:a16="http://schemas.microsoft.com/office/drawing/2014/main" id="{8716017B-B8BA-4A30-A14C-F891F74D440A}"/>
                </a:ext>
              </a:extLst>
            </p:cNvPr>
            <p:cNvSpPr txBox="1"/>
            <p:nvPr/>
          </p:nvSpPr>
          <p:spPr>
            <a:xfrm>
              <a:off x="3798454" y="3497473"/>
              <a:ext cx="251398"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8" name="TextBox 7">
              <a:extLst>
                <a:ext uri="{FF2B5EF4-FFF2-40B4-BE49-F238E27FC236}">
                  <a16:creationId xmlns:a16="http://schemas.microsoft.com/office/drawing/2014/main" id="{6D116AAA-2FA9-4540-9D2C-9081894796A1}"/>
                </a:ext>
              </a:extLst>
            </p:cNvPr>
            <p:cNvSpPr txBox="1"/>
            <p:nvPr/>
          </p:nvSpPr>
          <p:spPr>
            <a:xfrm>
              <a:off x="4303279" y="3497473"/>
              <a:ext cx="251398" cy="232258"/>
            </a:xfrm>
            <a:prstGeom prst="rect">
              <a:avLst/>
            </a:prstGeom>
          </p:spPr>
          <p:txBody>
            <a:bodyPr vert="horz" wrap="none" lIns="0" tIns="0" rIns="0" bIns="0" rtlCol="0" anchor="t">
              <a:noAutofit/>
            </a:bodyPr>
            <a:lstStyle/>
            <a:p>
              <a:pPr algn="l" defTabSz="914400"/>
              <a:r>
                <a:rPr lang="en-GB" sz="1200" dirty="0"/>
                <a:t>2</a:t>
              </a:r>
              <a:endParaRPr lang="en-US" sz="1200" dirty="0"/>
            </a:p>
          </p:txBody>
        </p:sp>
        <p:sp>
          <p:nvSpPr>
            <p:cNvPr id="9" name="TextBox 8">
              <a:extLst>
                <a:ext uri="{FF2B5EF4-FFF2-40B4-BE49-F238E27FC236}">
                  <a16:creationId xmlns:a16="http://schemas.microsoft.com/office/drawing/2014/main" id="{D75AADF1-9D37-411A-848D-ECA1735A69EA}"/>
                </a:ext>
              </a:extLst>
            </p:cNvPr>
            <p:cNvSpPr txBox="1"/>
            <p:nvPr/>
          </p:nvSpPr>
          <p:spPr>
            <a:xfrm>
              <a:off x="4811440" y="3499075"/>
              <a:ext cx="251398" cy="232258"/>
            </a:xfrm>
            <a:prstGeom prst="rect">
              <a:avLst/>
            </a:prstGeom>
          </p:spPr>
          <p:txBody>
            <a:bodyPr vert="horz" wrap="none" lIns="0" tIns="0" rIns="0" bIns="0" rtlCol="0" anchor="t">
              <a:noAutofit/>
            </a:bodyPr>
            <a:lstStyle/>
            <a:p>
              <a:pPr algn="l" defTabSz="914400"/>
              <a:r>
                <a:rPr lang="en-GB" sz="1200" dirty="0"/>
                <a:t>3</a:t>
              </a:r>
            </a:p>
          </p:txBody>
        </p:sp>
        <p:sp>
          <p:nvSpPr>
            <p:cNvPr id="10" name="TextBox 9">
              <a:extLst>
                <a:ext uri="{FF2B5EF4-FFF2-40B4-BE49-F238E27FC236}">
                  <a16:creationId xmlns:a16="http://schemas.microsoft.com/office/drawing/2014/main" id="{E1AE9559-538A-474D-A150-99EB412B4BDE}"/>
                </a:ext>
              </a:extLst>
            </p:cNvPr>
            <p:cNvSpPr txBox="1"/>
            <p:nvPr/>
          </p:nvSpPr>
          <p:spPr>
            <a:xfrm>
              <a:off x="1690737" y="3263397"/>
              <a:ext cx="155065" cy="254513"/>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1" name="TextBox 10">
              <a:extLst>
                <a:ext uri="{FF2B5EF4-FFF2-40B4-BE49-F238E27FC236}">
                  <a16:creationId xmlns:a16="http://schemas.microsoft.com/office/drawing/2014/main" id="{76A3A469-0A3E-4234-B81D-651363880C02}"/>
                </a:ext>
              </a:extLst>
            </p:cNvPr>
            <p:cNvSpPr txBox="1"/>
            <p:nvPr/>
          </p:nvSpPr>
          <p:spPr>
            <a:xfrm>
              <a:off x="1690737" y="2683689"/>
              <a:ext cx="155065" cy="254513"/>
            </a:xfrm>
            <a:prstGeom prst="rect">
              <a:avLst/>
            </a:prstGeom>
          </p:spPr>
          <p:txBody>
            <a:bodyPr vert="horz" wrap="none" lIns="0" tIns="0" rIns="0" bIns="0" rtlCol="0" anchor="t">
              <a:noAutofit/>
            </a:bodyPr>
            <a:lstStyle/>
            <a:p>
              <a:pPr algn="l" defTabSz="914400"/>
              <a:r>
                <a:rPr lang="en-GB" sz="1200" dirty="0"/>
                <a:t>1</a:t>
              </a:r>
              <a:endParaRPr lang="en-US" sz="1200" dirty="0"/>
            </a:p>
          </p:txBody>
        </p:sp>
        <p:sp>
          <p:nvSpPr>
            <p:cNvPr id="12" name="TextBox 11">
              <a:extLst>
                <a:ext uri="{FF2B5EF4-FFF2-40B4-BE49-F238E27FC236}">
                  <a16:creationId xmlns:a16="http://schemas.microsoft.com/office/drawing/2014/main" id="{83294921-6D8E-498D-AC39-6CA2C8B95EC6}"/>
                </a:ext>
              </a:extLst>
            </p:cNvPr>
            <p:cNvSpPr txBox="1"/>
            <p:nvPr/>
          </p:nvSpPr>
          <p:spPr>
            <a:xfrm>
              <a:off x="1374288" y="2357331"/>
              <a:ext cx="632898"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u</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5866D397-0980-474F-808A-B7E277B5AF42}"/>
                </a:ext>
              </a:extLst>
            </p:cNvPr>
            <p:cNvCxnSpPr/>
            <p:nvPr/>
          </p:nvCxnSpPr>
          <p:spPr>
            <a:xfrm flipH="1">
              <a:off x="1811439" y="2787629"/>
              <a:ext cx="14248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1474E9A-3465-4FEA-AFB4-929F1518D066}"/>
                </a:ext>
              </a:extLst>
            </p:cNvPr>
            <p:cNvCxnSpPr/>
            <p:nvPr/>
          </p:nvCxnSpPr>
          <p:spPr>
            <a:xfrm flipV="1">
              <a:off x="1953926" y="2778103"/>
              <a:ext cx="3046699" cy="9526"/>
            </a:xfrm>
            <a:prstGeom prst="line">
              <a:avLst/>
            </a:prstGeom>
            <a:ln w="9525">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92083A9-3E2E-44A3-AB81-ED80B9046606}"/>
                </a:ext>
              </a:extLst>
            </p:cNvPr>
            <p:cNvCxnSpPr/>
            <p:nvPr/>
          </p:nvCxnSpPr>
          <p:spPr>
            <a:xfrm flipV="1">
              <a:off x="3333986" y="2778103"/>
              <a:ext cx="0" cy="62632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F30AD30-177F-44A7-AF35-3DF73CCE6E21}"/>
                </a:ext>
              </a:extLst>
            </p:cNvPr>
            <p:cNvCxnSpPr/>
            <p:nvPr/>
          </p:nvCxnSpPr>
          <p:spPr>
            <a:xfrm flipH="1">
              <a:off x="3333986" y="2782866"/>
              <a:ext cx="1720595"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83CC55B7-95CF-4EB3-B128-802CAA87172E}"/>
              </a:ext>
            </a:extLst>
          </p:cNvPr>
          <p:cNvSpPr txBox="1"/>
          <p:nvPr/>
        </p:nvSpPr>
        <p:spPr>
          <a:xfrm>
            <a:off x="8452019" y="4450080"/>
            <a:ext cx="914281" cy="914400"/>
          </a:xfrm>
          <a:prstGeom prst="rect">
            <a:avLst/>
          </a:prstGeom>
        </p:spPr>
        <p:txBody>
          <a:bodyPr vert="horz" wrap="none" lIns="0" tIns="0" rIns="0" bIns="0" rtlCol="0" anchor="t">
            <a:noAutofit/>
          </a:bodyPr>
          <a:lstStyle/>
          <a:p>
            <a:pPr algn="l" defTabSz="914400"/>
            <a:r>
              <a:rPr lang="en-GB" sz="2000" dirty="0">
                <a:solidFill>
                  <a:schemeClr val="accent1"/>
                </a:solidFill>
              </a:rPr>
              <a:t>The unit step function </a:t>
            </a:r>
            <a:r>
              <a:rPr lang="en-GB" sz="2000" i="1" dirty="0">
                <a:solidFill>
                  <a:schemeClr val="accent1"/>
                </a:solidFill>
              </a:rPr>
              <a:t>u</a:t>
            </a:r>
            <a:r>
              <a:rPr lang="en-GB" sz="2000" dirty="0">
                <a:solidFill>
                  <a:schemeClr val="accent1"/>
                </a:solidFill>
              </a:rPr>
              <a:t>(</a:t>
            </a:r>
            <a:r>
              <a:rPr lang="en-GB" sz="2000" i="1" dirty="0">
                <a:solidFill>
                  <a:schemeClr val="accent1"/>
                </a:solidFill>
              </a:rPr>
              <a:t>t</a:t>
            </a:r>
            <a:r>
              <a:rPr lang="en-GB" sz="2000" dirty="0">
                <a:solidFill>
                  <a:schemeClr val="accent1"/>
                </a:solidFill>
              </a:rPr>
              <a:t>) is an</a:t>
            </a:r>
          </a:p>
          <a:p>
            <a:pPr algn="l" defTabSz="914400"/>
            <a:r>
              <a:rPr lang="en-GB" sz="2000" dirty="0">
                <a:solidFill>
                  <a:schemeClr val="accent1"/>
                </a:solidFill>
              </a:rPr>
              <a:t>example of a continuous-time</a:t>
            </a:r>
          </a:p>
          <a:p>
            <a:pPr algn="l" defTabSz="914400"/>
            <a:r>
              <a:rPr lang="en-GB" sz="2000" dirty="0">
                <a:solidFill>
                  <a:schemeClr val="accent1"/>
                </a:solidFill>
              </a:rPr>
              <a:t>signal containing a discontinuity.</a:t>
            </a:r>
          </a:p>
        </p:txBody>
      </p:sp>
    </p:spTree>
    <p:extLst>
      <p:ext uri="{BB962C8B-B14F-4D97-AF65-F5344CB8AC3E}">
        <p14:creationId xmlns:p14="http://schemas.microsoft.com/office/powerpoint/2010/main" val="38597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Converting from Continuous to Discrete Time</a:t>
            </a:r>
            <a:endParaRPr lang="en-US" dirty="0"/>
          </a:p>
        </p:txBody>
      </p:sp>
      <p:sp>
        <p:nvSpPr>
          <p:cNvPr id="4" name="TextBox 3">
            <a:extLst>
              <a:ext uri="{FF2B5EF4-FFF2-40B4-BE49-F238E27FC236}">
                <a16:creationId xmlns:a16="http://schemas.microsoft.com/office/drawing/2014/main" id="{5A2E4512-26BA-4D0B-8153-A8B198EDA924}"/>
              </a:ext>
            </a:extLst>
          </p:cNvPr>
          <p:cNvSpPr txBox="1"/>
          <p:nvPr/>
        </p:nvSpPr>
        <p:spPr>
          <a:xfrm>
            <a:off x="1887508" y="1096411"/>
            <a:ext cx="8052846" cy="400110"/>
          </a:xfrm>
          <a:prstGeom prst="rect">
            <a:avLst/>
          </a:prstGeom>
          <a:noFill/>
        </p:spPr>
        <p:txBody>
          <a:bodyPr wrap="none" rtlCol="0">
            <a:spAutoFit/>
          </a:bodyPr>
          <a:lstStyle/>
          <a:p>
            <a:r>
              <a:rPr lang="en-GB" sz="2000" dirty="0"/>
              <a:t>A</a:t>
            </a:r>
            <a:r>
              <a:rPr lang="en-GB" sz="2000" b="0" dirty="0"/>
              <a:t> discrete-time signal </a:t>
            </a:r>
            <a:r>
              <a:rPr lang="en-GB" sz="2000" dirty="0"/>
              <a:t>may be</a:t>
            </a:r>
            <a:r>
              <a:rPr lang="en-GB" sz="2000" b="0" dirty="0"/>
              <a:t> formed by sampling a continuous-time signal.</a:t>
            </a:r>
          </a:p>
        </p:txBody>
      </p:sp>
      <p:grpSp>
        <p:nvGrpSpPr>
          <p:cNvPr id="5" name="Group 3">
            <a:extLst>
              <a:ext uri="{FF2B5EF4-FFF2-40B4-BE49-F238E27FC236}">
                <a16:creationId xmlns:a16="http://schemas.microsoft.com/office/drawing/2014/main" id="{5E09629C-DEE0-4AFD-8C2C-362EECC1A833}"/>
              </a:ext>
            </a:extLst>
          </p:cNvPr>
          <p:cNvGrpSpPr/>
          <p:nvPr/>
        </p:nvGrpSpPr>
        <p:grpSpPr>
          <a:xfrm>
            <a:off x="3820073" y="1727335"/>
            <a:ext cx="4542945" cy="1801342"/>
            <a:chOff x="3572920" y="1727335"/>
            <a:chExt cx="4543537" cy="1801342"/>
          </a:xfrm>
        </p:grpSpPr>
        <p:grpSp>
          <p:nvGrpSpPr>
            <p:cNvPr id="6" name="Group 5">
              <a:extLst>
                <a:ext uri="{FF2B5EF4-FFF2-40B4-BE49-F238E27FC236}">
                  <a16:creationId xmlns:a16="http://schemas.microsoft.com/office/drawing/2014/main" id="{9A76F5B6-A0AC-4C7A-B8EC-D1905D0BC5C8}"/>
                </a:ext>
              </a:extLst>
            </p:cNvPr>
            <p:cNvGrpSpPr/>
            <p:nvPr/>
          </p:nvGrpSpPr>
          <p:grpSpPr>
            <a:xfrm>
              <a:off x="3572920" y="1866150"/>
              <a:ext cx="4543537" cy="1548227"/>
              <a:chOff x="3842960" y="4257711"/>
              <a:chExt cx="4543537" cy="1548227"/>
            </a:xfrm>
          </p:grpSpPr>
          <p:grpSp>
            <p:nvGrpSpPr>
              <p:cNvPr id="26" name="Group 35">
                <a:extLst>
                  <a:ext uri="{FF2B5EF4-FFF2-40B4-BE49-F238E27FC236}">
                    <a16:creationId xmlns:a16="http://schemas.microsoft.com/office/drawing/2014/main" id="{6C7C6F48-26E8-4F39-8F24-A9FB495E3CFD}"/>
                  </a:ext>
                </a:extLst>
              </p:cNvPr>
              <p:cNvGrpSpPr/>
              <p:nvPr/>
            </p:nvGrpSpPr>
            <p:grpSpPr>
              <a:xfrm>
                <a:off x="4127093" y="4432916"/>
                <a:ext cx="4259404" cy="1373022"/>
                <a:chOff x="4191268" y="2739063"/>
                <a:chExt cx="3108420" cy="1002001"/>
              </a:xfrm>
            </p:grpSpPr>
            <p:cxnSp>
              <p:nvCxnSpPr>
                <p:cNvPr id="31" name="Straight Connector 30">
                  <a:extLst>
                    <a:ext uri="{FF2B5EF4-FFF2-40B4-BE49-F238E27FC236}">
                      <a16:creationId xmlns:a16="http://schemas.microsoft.com/office/drawing/2014/main" id="{1805B203-A6BB-479A-8139-03814690E8D0}"/>
                    </a:ext>
                  </a:extLst>
                </p:cNvPr>
                <p:cNvCxnSpPr/>
                <p:nvPr/>
              </p:nvCxnSpPr>
              <p:spPr>
                <a:xfrm flipH="1">
                  <a:off x="4238872" y="2739063"/>
                  <a:ext cx="22" cy="1002001"/>
                </a:xfrm>
                <a:prstGeom prst="line">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32" name="Group 37">
                  <a:extLst>
                    <a:ext uri="{FF2B5EF4-FFF2-40B4-BE49-F238E27FC236}">
                      <a16:creationId xmlns:a16="http://schemas.microsoft.com/office/drawing/2014/main" id="{B3B65852-F4F0-4A68-B4B6-2EBD1D821170}"/>
                    </a:ext>
                  </a:extLst>
                </p:cNvPr>
                <p:cNvGrpSpPr/>
                <p:nvPr/>
              </p:nvGrpSpPr>
              <p:grpSpPr>
                <a:xfrm>
                  <a:off x="4191268" y="3332789"/>
                  <a:ext cx="3077333" cy="90485"/>
                  <a:chOff x="6391275" y="1755776"/>
                  <a:chExt cx="3077333" cy="90485"/>
                </a:xfrm>
              </p:grpSpPr>
              <p:cxnSp>
                <p:nvCxnSpPr>
                  <p:cNvPr id="34" name="Straight Connector 33">
                    <a:extLst>
                      <a:ext uri="{FF2B5EF4-FFF2-40B4-BE49-F238E27FC236}">
                        <a16:creationId xmlns:a16="http://schemas.microsoft.com/office/drawing/2014/main" id="{4CB6817A-2B89-4E52-BBBE-A553C922B7E0}"/>
                      </a:ext>
                    </a:extLst>
                  </p:cNvPr>
                  <p:cNvCxnSpPr/>
                  <p:nvPr/>
                </p:nvCxnSpPr>
                <p:spPr>
                  <a:xfrm flipV="1">
                    <a:off x="6391275" y="1801812"/>
                    <a:ext cx="3077333" cy="793"/>
                  </a:xfrm>
                  <a:prstGeom prst="line">
                    <a:avLst/>
                  </a:prstGeom>
                  <a:ln w="317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FF309BC-D4B6-449A-BCBF-765C1C1C13E8}"/>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DA6974D-2932-42EC-8AD0-4AF0C8B2874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A3B7922-DF7B-4194-82CE-8E83864E60D8}"/>
                      </a:ext>
                    </a:extLst>
                  </p:cNvPr>
                  <p:cNvCxnSpPr/>
                  <p:nvPr/>
                </p:nvCxnSpPr>
                <p:spPr>
                  <a:xfrm>
                    <a:off x="749817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4E38BEC-EA67-4B55-8957-1FF0F33043AE}"/>
                      </a:ext>
                    </a:extLst>
                  </p:cNvPr>
                  <p:cNvCxnSpPr/>
                  <p:nvPr/>
                </p:nvCxnSpPr>
                <p:spPr>
                  <a:xfrm>
                    <a:off x="786630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755FC79-AB06-4452-9B05-C3B0298C4056}"/>
                      </a:ext>
                    </a:extLst>
                  </p:cNvPr>
                  <p:cNvCxnSpPr/>
                  <p:nvPr/>
                </p:nvCxnSpPr>
                <p:spPr>
                  <a:xfrm>
                    <a:off x="8233785" y="1758158"/>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E76643C-72A8-43EC-ACCD-3B832BC44369}"/>
                      </a:ext>
                    </a:extLst>
                  </p:cNvPr>
                  <p:cNvCxnSpPr/>
                  <p:nvPr/>
                </p:nvCxnSpPr>
                <p:spPr>
                  <a:xfrm>
                    <a:off x="8604296"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5FCF8FCB-BA93-485E-A339-FB7905862398}"/>
                    </a:ext>
                  </a:extLst>
                </p:cNvPr>
                <p:cNvSpPr txBox="1"/>
                <p:nvPr/>
              </p:nvSpPr>
              <p:spPr>
                <a:xfrm>
                  <a:off x="7188470" y="3398335"/>
                  <a:ext cx="111218" cy="185738"/>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20F5869A-A60B-4F4B-97E1-6585A8F00378}"/>
                  </a:ext>
                </a:extLst>
              </p:cNvPr>
              <p:cNvSpPr txBox="1"/>
              <p:nvPr/>
            </p:nvSpPr>
            <p:spPr>
              <a:xfrm>
                <a:off x="4000603" y="5153569"/>
                <a:ext cx="155065" cy="254513"/>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8" name="TextBox 27">
                <a:extLst>
                  <a:ext uri="{FF2B5EF4-FFF2-40B4-BE49-F238E27FC236}">
                    <a16:creationId xmlns:a16="http://schemas.microsoft.com/office/drawing/2014/main" id="{5DDAACCC-3436-4AEA-9E1A-D06D9155DB06}"/>
                  </a:ext>
                </a:extLst>
              </p:cNvPr>
              <p:cNvSpPr txBox="1"/>
              <p:nvPr/>
            </p:nvSpPr>
            <p:spPr>
              <a:xfrm>
                <a:off x="4000603" y="4573861"/>
                <a:ext cx="155065" cy="254513"/>
              </a:xfrm>
              <a:prstGeom prst="rect">
                <a:avLst/>
              </a:prstGeom>
            </p:spPr>
            <p:txBody>
              <a:bodyPr vert="horz" wrap="none" lIns="0" tIns="0" rIns="0" bIns="0" rtlCol="0" anchor="t">
                <a:noAutofit/>
              </a:bodyPr>
              <a:lstStyle/>
              <a:p>
                <a:pPr algn="l" defTabSz="914400"/>
                <a:endParaRPr lang="en-US" sz="1200" dirty="0"/>
              </a:p>
            </p:txBody>
          </p:sp>
          <p:sp>
            <p:nvSpPr>
              <p:cNvPr id="29" name="TextBox 28">
                <a:extLst>
                  <a:ext uri="{FF2B5EF4-FFF2-40B4-BE49-F238E27FC236}">
                    <a16:creationId xmlns:a16="http://schemas.microsoft.com/office/drawing/2014/main" id="{4E0F7FA1-149E-4BA5-9088-0EC27E9D0BAC}"/>
                  </a:ext>
                </a:extLst>
              </p:cNvPr>
              <p:cNvSpPr txBox="1"/>
              <p:nvPr/>
            </p:nvSpPr>
            <p:spPr>
              <a:xfrm>
                <a:off x="3842960" y="4257711"/>
                <a:ext cx="632898"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47C5A3B7-F3A5-4186-A182-EE38623A45DA}"/>
                  </a:ext>
                </a:extLst>
              </p:cNvPr>
              <p:cNvCxnSpPr/>
              <p:nvPr/>
            </p:nvCxnSpPr>
            <p:spPr>
              <a:xfrm>
                <a:off x="7669009" y="5257364"/>
                <a:ext cx="0" cy="11528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Freeform 5">
              <a:extLst>
                <a:ext uri="{FF2B5EF4-FFF2-40B4-BE49-F238E27FC236}">
                  <a16:creationId xmlns:a16="http://schemas.microsoft.com/office/drawing/2014/main" id="{BB82028A-7536-45B0-A3FA-14377754744C}"/>
                </a:ext>
              </a:extLst>
            </p:cNvPr>
            <p:cNvSpPr/>
            <p:nvPr/>
          </p:nvSpPr>
          <p:spPr>
            <a:xfrm>
              <a:off x="3587568" y="2309556"/>
              <a:ext cx="4105291" cy="121912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254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12422C7-4567-4ABC-A1D5-1FBC661A1233}"/>
                </a:ext>
              </a:extLst>
            </p:cNvPr>
            <p:cNvCxnSpPr/>
            <p:nvPr/>
          </p:nvCxnSpPr>
          <p:spPr>
            <a:xfrm>
              <a:off x="5373493" y="2689344"/>
              <a:ext cx="0" cy="217298"/>
            </a:xfrm>
            <a:prstGeom prst="line">
              <a:avLst/>
            </a:prstGeom>
            <a:ln w="38100">
              <a:headEnd type="diamon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2FE8A96-C506-4EBC-B9BD-667D509C2792}"/>
                </a:ext>
              </a:extLst>
            </p:cNvPr>
            <p:cNvCxnSpPr/>
            <p:nvPr/>
          </p:nvCxnSpPr>
          <p:spPr>
            <a:xfrm>
              <a:off x="4361934" y="2350596"/>
              <a:ext cx="0" cy="554734"/>
            </a:xfrm>
            <a:prstGeom prst="line">
              <a:avLst/>
            </a:prstGeom>
            <a:ln w="38100">
              <a:headEnd type="diamond"/>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2F770DD-C588-4A5F-BDA3-294106DC85F1}"/>
                </a:ext>
              </a:extLst>
            </p:cNvPr>
            <p:cNvCxnSpPr/>
            <p:nvPr/>
          </p:nvCxnSpPr>
          <p:spPr>
            <a:xfrm>
              <a:off x="4866690" y="2370580"/>
              <a:ext cx="8469" cy="533819"/>
            </a:xfrm>
            <a:prstGeom prst="line">
              <a:avLst/>
            </a:prstGeom>
            <a:ln w="38100">
              <a:headEnd type="diamo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CCED562-460B-4810-85DE-52C45CD4F99E}"/>
                </a:ext>
              </a:extLst>
            </p:cNvPr>
            <p:cNvCxnSpPr/>
            <p:nvPr/>
          </p:nvCxnSpPr>
          <p:spPr>
            <a:xfrm>
              <a:off x="5883355" y="2938030"/>
              <a:ext cx="0" cy="238222"/>
            </a:xfrm>
            <a:prstGeom prst="line">
              <a:avLst/>
            </a:prstGeom>
            <a:ln w="38100">
              <a:headEnd type="none"/>
              <a:tailEnd type="diamo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2D1118-3CF8-47FD-8EB6-7292EB6BA593}"/>
                </a:ext>
              </a:extLst>
            </p:cNvPr>
            <p:cNvCxnSpPr/>
            <p:nvPr/>
          </p:nvCxnSpPr>
          <p:spPr>
            <a:xfrm flipH="1">
              <a:off x="6381808" y="2934772"/>
              <a:ext cx="2838" cy="554733"/>
            </a:xfrm>
            <a:prstGeom prst="line">
              <a:avLst/>
            </a:prstGeom>
            <a:ln w="38100">
              <a:headEnd type="none"/>
              <a:tailEnd type="diamon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510153-A296-4B39-BA5E-1D570C719E9A}"/>
                </a:ext>
              </a:extLst>
            </p:cNvPr>
            <p:cNvCxnSpPr/>
            <p:nvPr/>
          </p:nvCxnSpPr>
          <p:spPr>
            <a:xfrm>
              <a:off x="6894274" y="2939245"/>
              <a:ext cx="0" cy="540736"/>
            </a:xfrm>
            <a:prstGeom prst="line">
              <a:avLst/>
            </a:prstGeom>
            <a:ln w="38100">
              <a:tailEnd type="diamo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2AC7F65-9392-4FE3-91A2-FD686EF2E518}"/>
                </a:ext>
              </a:extLst>
            </p:cNvPr>
            <p:cNvCxnSpPr/>
            <p:nvPr/>
          </p:nvCxnSpPr>
          <p:spPr>
            <a:xfrm>
              <a:off x="7405114" y="2935305"/>
              <a:ext cx="0" cy="227734"/>
            </a:xfrm>
            <a:prstGeom prst="line">
              <a:avLst/>
            </a:prstGeom>
            <a:ln w="38100">
              <a:tailEnd type="diamon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F559005-1B02-4426-B8C1-305D4EB6231B}"/>
                </a:ext>
              </a:extLst>
            </p:cNvPr>
            <p:cNvSpPr txBox="1"/>
            <p:nvPr/>
          </p:nvSpPr>
          <p:spPr>
            <a:xfrm>
              <a:off x="4212954" y="2992547"/>
              <a:ext cx="251398" cy="254513"/>
            </a:xfrm>
            <a:prstGeom prst="rect">
              <a:avLst/>
            </a:prstGeom>
          </p:spPr>
          <p:txBody>
            <a:bodyPr vert="horz" wrap="none" lIns="0" tIns="0" rIns="0" bIns="0" rtlCol="0" anchor="t">
              <a:noAutofit/>
            </a:bodyPr>
            <a:lstStyle/>
            <a:p>
              <a:pPr algn="l" defTabSz="914400"/>
              <a:r>
                <a:rPr lang="en-GB" sz="1600" i="1" dirty="0">
                  <a:latin typeface="Times New Roman" panose="02020603050405020304" pitchFamily="18" charset="0"/>
                  <a:cs typeface="Times New Roman" panose="02020603050405020304" pitchFamily="18" charset="0"/>
                </a:rPr>
                <a:t>kT</a:t>
              </a:r>
              <a:endParaRPr lang="en-US" sz="1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99ED689-77BA-45E0-A27E-77390F8994B7}"/>
                </a:ext>
              </a:extLst>
            </p:cNvPr>
            <p:cNvSpPr txBox="1"/>
            <p:nvPr/>
          </p:nvSpPr>
          <p:spPr>
            <a:xfrm>
              <a:off x="4571485" y="3003565"/>
              <a:ext cx="580098" cy="243496"/>
            </a:xfrm>
            <a:prstGeom prst="rect">
              <a:avLst/>
            </a:prstGeom>
          </p:spPr>
          <p:txBody>
            <a:bodyPr vert="horz" wrap="none" lIns="0" tIns="0" rIns="0" bIns="0" rtlCol="0" anchor="t">
              <a:noAutofit/>
            </a:bodyPr>
            <a:lstStyle/>
            <a:p>
              <a:pPr algn="l" defTabSz="914400"/>
              <a:r>
                <a:rPr lang="en-GB"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k</a:t>
              </a:r>
              <a:r>
                <a:rPr lang="en-GB" sz="1600" dirty="0">
                  <a:latin typeface="Times New Roman" panose="02020603050405020304" pitchFamily="18" charset="0"/>
                  <a:cs typeface="Times New Roman" panose="02020603050405020304" pitchFamily="18" charset="0"/>
                </a:rPr>
                <a:t>+1)</a:t>
              </a:r>
              <a:r>
                <a:rPr lang="en-GB" sz="1600" i="1" dirty="0">
                  <a:latin typeface="Times New Roman" panose="02020603050405020304" pitchFamily="18" charset="0"/>
                  <a:cs typeface="Times New Roman" panose="02020603050405020304" pitchFamily="18" charset="0"/>
                </a:rPr>
                <a:t>T</a:t>
              </a:r>
              <a:endParaRPr lang="en-US" sz="1600"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2B88D6B-FCDF-4AE3-9CE4-B57DF191F71D}"/>
                </a:ext>
              </a:extLst>
            </p:cNvPr>
            <p:cNvSpPr txBox="1"/>
            <p:nvPr/>
          </p:nvSpPr>
          <p:spPr>
            <a:xfrm>
              <a:off x="5194727" y="2999675"/>
              <a:ext cx="614340" cy="247386"/>
            </a:xfrm>
            <a:prstGeom prst="rect">
              <a:avLst/>
            </a:prstGeom>
          </p:spPr>
          <p:txBody>
            <a:bodyPr vert="horz" wrap="none" lIns="0" tIns="0" rIns="0" bIns="0" rtlCol="0" anchor="t">
              <a:noAutofit/>
            </a:bodyPr>
            <a:lstStyle/>
            <a:p>
              <a:pPr algn="l" defTabSz="914400"/>
              <a:r>
                <a:rPr lang="en-GB"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k</a:t>
              </a:r>
              <a:r>
                <a:rPr lang="en-GB" sz="1600" dirty="0">
                  <a:latin typeface="Times New Roman" panose="02020603050405020304" pitchFamily="18" charset="0"/>
                  <a:cs typeface="Times New Roman" panose="02020603050405020304" pitchFamily="18" charset="0"/>
                </a:rPr>
                <a:t>+2)</a:t>
              </a:r>
              <a:r>
                <a:rPr lang="en-GB" sz="1600" i="1" dirty="0">
                  <a:latin typeface="Times New Roman" panose="02020603050405020304" pitchFamily="18" charset="0"/>
                  <a:cs typeface="Times New Roman" panose="02020603050405020304" pitchFamily="18" charset="0"/>
                </a:rPr>
                <a:t>T</a:t>
              </a:r>
              <a:endParaRPr lang="en-US" sz="16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10F8367-B69C-4506-B8AD-44C01CA72119}"/>
                </a:ext>
              </a:extLst>
            </p:cNvPr>
            <p:cNvSpPr txBox="1"/>
            <p:nvPr/>
          </p:nvSpPr>
          <p:spPr>
            <a:xfrm>
              <a:off x="6555920" y="2202086"/>
              <a:ext cx="251398" cy="254513"/>
            </a:xfrm>
            <a:prstGeom prst="rect">
              <a:avLst/>
            </a:prstGeom>
          </p:spPr>
          <p:txBody>
            <a:bodyPr vert="horz" wrap="none" lIns="0" tIns="0" rIns="0" bIns="0" rtlCol="0" anchor="t">
              <a:noAutofit/>
            </a:bodyPr>
            <a:lstStyle/>
            <a:p>
              <a:pPr algn="l" defTabSz="914400"/>
              <a:r>
                <a:rPr lang="en-GB" dirty="0">
                  <a:latin typeface="Times New Roman" panose="02020603050405020304" pitchFamily="18" charset="0"/>
                  <a:cs typeface="Times New Roman" panose="02020603050405020304" pitchFamily="18" charset="0"/>
                </a:rPr>
                <a:t>T</a:t>
              </a:r>
              <a:endParaRPr lang="en-US" dirty="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5D37C2C9-B129-4C2F-A786-8501DD2E081E}"/>
                </a:ext>
              </a:extLst>
            </p:cNvPr>
            <p:cNvCxnSpPr/>
            <p:nvPr/>
          </p:nvCxnSpPr>
          <p:spPr>
            <a:xfrm flipH="1" flipV="1">
              <a:off x="6381807" y="2370580"/>
              <a:ext cx="1" cy="427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624A3A7-541D-4B3F-8EDF-C88656B7A392}"/>
                </a:ext>
              </a:extLst>
            </p:cNvPr>
            <p:cNvCxnSpPr/>
            <p:nvPr/>
          </p:nvCxnSpPr>
          <p:spPr>
            <a:xfrm flipH="1" flipV="1">
              <a:off x="6893561" y="2374650"/>
              <a:ext cx="1" cy="427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A8477EB-E210-49CF-861C-98C0A096382B}"/>
                </a:ext>
              </a:extLst>
            </p:cNvPr>
            <p:cNvCxnSpPr/>
            <p:nvPr/>
          </p:nvCxnSpPr>
          <p:spPr>
            <a:xfrm>
              <a:off x="6381808" y="2444732"/>
              <a:ext cx="511753" cy="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0830CAB-C7D2-438D-98EC-18FD3BAE4367}"/>
                </a:ext>
              </a:extLst>
            </p:cNvPr>
            <p:cNvSpPr txBox="1"/>
            <p:nvPr/>
          </p:nvSpPr>
          <p:spPr>
            <a:xfrm>
              <a:off x="5790911" y="1953273"/>
              <a:ext cx="428914"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23" name="Curved Connector 22">
              <a:extLst>
                <a:ext uri="{FF2B5EF4-FFF2-40B4-BE49-F238E27FC236}">
                  <a16:creationId xmlns:a16="http://schemas.microsoft.com/office/drawing/2014/main" id="{D43533D5-BABE-4FB0-96B3-9D1C64255C6A}"/>
                </a:ext>
              </a:extLst>
            </p:cNvPr>
            <p:cNvCxnSpPr/>
            <p:nvPr/>
          </p:nvCxnSpPr>
          <p:spPr>
            <a:xfrm rot="10800000" flipV="1">
              <a:off x="5173617" y="2101612"/>
              <a:ext cx="567843" cy="383563"/>
            </a:xfrm>
            <a:prstGeom prst="curved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urved Connector 23">
              <a:extLst>
                <a:ext uri="{FF2B5EF4-FFF2-40B4-BE49-F238E27FC236}">
                  <a16:creationId xmlns:a16="http://schemas.microsoft.com/office/drawing/2014/main" id="{14D67B7F-5EA1-4A31-A6F4-1EB1BFB026C8}"/>
                </a:ext>
              </a:extLst>
            </p:cNvPr>
            <p:cNvCxnSpPr/>
            <p:nvPr/>
          </p:nvCxnSpPr>
          <p:spPr>
            <a:xfrm rot="5400000">
              <a:off x="4795751" y="2073871"/>
              <a:ext cx="309631" cy="148701"/>
            </a:xfrm>
            <a:prstGeom prst="curvedConnector3">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DDF16BB-B351-4D94-B6F5-2360872F3FD3}"/>
                </a:ext>
              </a:extLst>
            </p:cNvPr>
            <p:cNvSpPr txBox="1"/>
            <p:nvPr/>
          </p:nvSpPr>
          <p:spPr>
            <a:xfrm>
              <a:off x="4959160" y="1727335"/>
              <a:ext cx="428914" cy="254513"/>
            </a:xfrm>
            <a:prstGeom prst="rect">
              <a:avLst/>
            </a:prstGeom>
          </p:spPr>
          <p:txBody>
            <a:bodyPr vert="horz" wrap="none" lIns="0" tIns="0" rIns="0" bIns="0" rtlCol="0" anchor="t">
              <a:noAutofit/>
            </a:bodyPr>
            <a:lstStyle/>
            <a:p>
              <a:pPr algn="l" defTabSz="914400"/>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nT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00E8C56F-0D4F-4D28-9387-28D1A55DEFE7}"/>
              </a:ext>
            </a:extLst>
          </p:cNvPr>
          <p:cNvGrpSpPr/>
          <p:nvPr/>
        </p:nvGrpSpPr>
        <p:grpSpPr>
          <a:xfrm>
            <a:off x="1896134" y="4229371"/>
            <a:ext cx="8390807" cy="1494904"/>
            <a:chOff x="1648731" y="4610371"/>
            <a:chExt cx="8391900" cy="1494904"/>
          </a:xfrm>
        </p:grpSpPr>
        <p:sp>
          <p:nvSpPr>
            <p:cNvPr id="42" name="Freeform 41">
              <a:extLst>
                <a:ext uri="{FF2B5EF4-FFF2-40B4-BE49-F238E27FC236}">
                  <a16:creationId xmlns:a16="http://schemas.microsoft.com/office/drawing/2014/main" id="{9083CD0A-C8C0-4BEB-8320-BEA6E4BE26BB}"/>
                </a:ext>
              </a:extLst>
            </p:cNvPr>
            <p:cNvSpPr/>
            <p:nvPr/>
          </p:nvSpPr>
          <p:spPr>
            <a:xfrm>
              <a:off x="1648731" y="4812030"/>
              <a:ext cx="1925444" cy="826270"/>
            </a:xfrm>
            <a:custGeom>
              <a:avLst/>
              <a:gdLst>
                <a:gd name="connsiteX0" fmla="*/ 0 w 3100388"/>
                <a:gd name="connsiteY0" fmla="*/ 109587 h 719523"/>
                <a:gd name="connsiteX1" fmla="*/ 76200 w 3100388"/>
                <a:gd name="connsiteY1" fmla="*/ 23862 h 719523"/>
                <a:gd name="connsiteX2" fmla="*/ 123825 w 3100388"/>
                <a:gd name="connsiteY2" fmla="*/ 50 h 719523"/>
                <a:gd name="connsiteX3" fmla="*/ 190500 w 3100388"/>
                <a:gd name="connsiteY3" fmla="*/ 19100 h 719523"/>
                <a:gd name="connsiteX4" fmla="*/ 233363 w 3100388"/>
                <a:gd name="connsiteY4" fmla="*/ 66725 h 719523"/>
                <a:gd name="connsiteX5" fmla="*/ 266700 w 3100388"/>
                <a:gd name="connsiteY5" fmla="*/ 142925 h 719523"/>
                <a:gd name="connsiteX6" fmla="*/ 300038 w 3100388"/>
                <a:gd name="connsiteY6" fmla="*/ 209600 h 719523"/>
                <a:gd name="connsiteX7" fmla="*/ 338138 w 3100388"/>
                <a:gd name="connsiteY7" fmla="*/ 261987 h 719523"/>
                <a:gd name="connsiteX8" fmla="*/ 400050 w 3100388"/>
                <a:gd name="connsiteY8" fmla="*/ 281037 h 719523"/>
                <a:gd name="connsiteX9" fmla="*/ 457200 w 3100388"/>
                <a:gd name="connsiteY9" fmla="*/ 252462 h 719523"/>
                <a:gd name="connsiteX10" fmla="*/ 519113 w 3100388"/>
                <a:gd name="connsiteY10" fmla="*/ 195312 h 719523"/>
                <a:gd name="connsiteX11" fmla="*/ 590550 w 3100388"/>
                <a:gd name="connsiteY11" fmla="*/ 138162 h 719523"/>
                <a:gd name="connsiteX12" fmla="*/ 633413 w 3100388"/>
                <a:gd name="connsiteY12" fmla="*/ 114350 h 719523"/>
                <a:gd name="connsiteX13" fmla="*/ 700088 w 3100388"/>
                <a:gd name="connsiteY13" fmla="*/ 119112 h 719523"/>
                <a:gd name="connsiteX14" fmla="*/ 742950 w 3100388"/>
                <a:gd name="connsiteY14" fmla="*/ 190550 h 719523"/>
                <a:gd name="connsiteX15" fmla="*/ 766763 w 3100388"/>
                <a:gd name="connsiteY15" fmla="*/ 242937 h 719523"/>
                <a:gd name="connsiteX16" fmla="*/ 790575 w 3100388"/>
                <a:gd name="connsiteY16" fmla="*/ 290562 h 719523"/>
                <a:gd name="connsiteX17" fmla="*/ 819150 w 3100388"/>
                <a:gd name="connsiteY17" fmla="*/ 338187 h 719523"/>
                <a:gd name="connsiteX18" fmla="*/ 852488 w 3100388"/>
                <a:gd name="connsiteY18" fmla="*/ 390575 h 719523"/>
                <a:gd name="connsiteX19" fmla="*/ 895350 w 3100388"/>
                <a:gd name="connsiteY19" fmla="*/ 462012 h 719523"/>
                <a:gd name="connsiteX20" fmla="*/ 942975 w 3100388"/>
                <a:gd name="connsiteY20" fmla="*/ 528687 h 719523"/>
                <a:gd name="connsiteX21" fmla="*/ 985838 w 3100388"/>
                <a:gd name="connsiteY21" fmla="*/ 547737 h 719523"/>
                <a:gd name="connsiteX22" fmla="*/ 1028700 w 3100388"/>
                <a:gd name="connsiteY22" fmla="*/ 533450 h 719523"/>
                <a:gd name="connsiteX23" fmla="*/ 1066800 w 3100388"/>
                <a:gd name="connsiteY23" fmla="*/ 423912 h 719523"/>
                <a:gd name="connsiteX24" fmla="*/ 1143000 w 3100388"/>
                <a:gd name="connsiteY24" fmla="*/ 171500 h 719523"/>
                <a:gd name="connsiteX25" fmla="*/ 1171575 w 3100388"/>
                <a:gd name="connsiteY25" fmla="*/ 109587 h 719523"/>
                <a:gd name="connsiteX26" fmla="*/ 1228725 w 3100388"/>
                <a:gd name="connsiteY26" fmla="*/ 76250 h 719523"/>
                <a:gd name="connsiteX27" fmla="*/ 1285875 w 3100388"/>
                <a:gd name="connsiteY27" fmla="*/ 85775 h 719523"/>
                <a:gd name="connsiteX28" fmla="*/ 1328738 w 3100388"/>
                <a:gd name="connsiteY28" fmla="*/ 128637 h 719523"/>
                <a:gd name="connsiteX29" fmla="*/ 1381125 w 3100388"/>
                <a:gd name="connsiteY29" fmla="*/ 214362 h 719523"/>
                <a:gd name="connsiteX30" fmla="*/ 1438275 w 3100388"/>
                <a:gd name="connsiteY30" fmla="*/ 271512 h 719523"/>
                <a:gd name="connsiteX31" fmla="*/ 1485900 w 3100388"/>
                <a:gd name="connsiteY31" fmla="*/ 295325 h 719523"/>
                <a:gd name="connsiteX32" fmla="*/ 1543050 w 3100388"/>
                <a:gd name="connsiteY32" fmla="*/ 266750 h 719523"/>
                <a:gd name="connsiteX33" fmla="*/ 1600200 w 3100388"/>
                <a:gd name="connsiteY33" fmla="*/ 204837 h 719523"/>
                <a:gd name="connsiteX34" fmla="*/ 1638300 w 3100388"/>
                <a:gd name="connsiteY34" fmla="*/ 157212 h 719523"/>
                <a:gd name="connsiteX35" fmla="*/ 1724025 w 3100388"/>
                <a:gd name="connsiteY35" fmla="*/ 157212 h 719523"/>
                <a:gd name="connsiteX36" fmla="*/ 1776413 w 3100388"/>
                <a:gd name="connsiteY36" fmla="*/ 200075 h 719523"/>
                <a:gd name="connsiteX37" fmla="*/ 1819275 w 3100388"/>
                <a:gd name="connsiteY37" fmla="*/ 257225 h 719523"/>
                <a:gd name="connsiteX38" fmla="*/ 2000250 w 3100388"/>
                <a:gd name="connsiteY38" fmla="*/ 562025 h 719523"/>
                <a:gd name="connsiteX39" fmla="*/ 2066925 w 3100388"/>
                <a:gd name="connsiteY39" fmla="*/ 666800 h 719523"/>
                <a:gd name="connsiteX40" fmla="*/ 2124075 w 3100388"/>
                <a:gd name="connsiteY40" fmla="*/ 714425 h 719523"/>
                <a:gd name="connsiteX41" fmla="*/ 2195513 w 3100388"/>
                <a:gd name="connsiteY41" fmla="*/ 714425 h 719523"/>
                <a:gd name="connsiteX42" fmla="*/ 2252663 w 3100388"/>
                <a:gd name="connsiteY42" fmla="*/ 681087 h 719523"/>
                <a:gd name="connsiteX43" fmla="*/ 2290763 w 3100388"/>
                <a:gd name="connsiteY43" fmla="*/ 604887 h 719523"/>
                <a:gd name="connsiteX44" fmla="*/ 2347913 w 3100388"/>
                <a:gd name="connsiteY44" fmla="*/ 490587 h 719523"/>
                <a:gd name="connsiteX45" fmla="*/ 2495550 w 3100388"/>
                <a:gd name="connsiteY45" fmla="*/ 166737 h 719523"/>
                <a:gd name="connsiteX46" fmla="*/ 2538413 w 3100388"/>
                <a:gd name="connsiteY46" fmla="*/ 100062 h 719523"/>
                <a:gd name="connsiteX47" fmla="*/ 2590800 w 3100388"/>
                <a:gd name="connsiteY47" fmla="*/ 81012 h 719523"/>
                <a:gd name="connsiteX48" fmla="*/ 2662238 w 3100388"/>
                <a:gd name="connsiteY48" fmla="*/ 85775 h 719523"/>
                <a:gd name="connsiteX49" fmla="*/ 2714625 w 3100388"/>
                <a:gd name="connsiteY49" fmla="*/ 123875 h 719523"/>
                <a:gd name="connsiteX50" fmla="*/ 2833688 w 3100388"/>
                <a:gd name="connsiteY50" fmla="*/ 204837 h 719523"/>
                <a:gd name="connsiteX51" fmla="*/ 2900363 w 3100388"/>
                <a:gd name="connsiteY51" fmla="*/ 223887 h 719523"/>
                <a:gd name="connsiteX52" fmla="*/ 2967038 w 3100388"/>
                <a:gd name="connsiteY52" fmla="*/ 214362 h 719523"/>
                <a:gd name="connsiteX53" fmla="*/ 3038475 w 3100388"/>
                <a:gd name="connsiteY53" fmla="*/ 157212 h 719523"/>
                <a:gd name="connsiteX54" fmla="*/ 3100388 w 3100388"/>
                <a:gd name="connsiteY54" fmla="*/ 104825 h 719523"/>
                <a:gd name="connsiteX0" fmla="*/ 0 w 3100388"/>
                <a:gd name="connsiteY0" fmla="*/ 109587 h 714643"/>
                <a:gd name="connsiteX1" fmla="*/ 76200 w 3100388"/>
                <a:gd name="connsiteY1" fmla="*/ 23862 h 714643"/>
                <a:gd name="connsiteX2" fmla="*/ 123825 w 3100388"/>
                <a:gd name="connsiteY2" fmla="*/ 50 h 714643"/>
                <a:gd name="connsiteX3" fmla="*/ 190500 w 3100388"/>
                <a:gd name="connsiteY3" fmla="*/ 19100 h 714643"/>
                <a:gd name="connsiteX4" fmla="*/ 233363 w 3100388"/>
                <a:gd name="connsiteY4" fmla="*/ 66725 h 714643"/>
                <a:gd name="connsiteX5" fmla="*/ 266700 w 3100388"/>
                <a:gd name="connsiteY5" fmla="*/ 142925 h 714643"/>
                <a:gd name="connsiteX6" fmla="*/ 300038 w 3100388"/>
                <a:gd name="connsiteY6" fmla="*/ 209600 h 714643"/>
                <a:gd name="connsiteX7" fmla="*/ 338138 w 3100388"/>
                <a:gd name="connsiteY7" fmla="*/ 261987 h 714643"/>
                <a:gd name="connsiteX8" fmla="*/ 400050 w 3100388"/>
                <a:gd name="connsiteY8" fmla="*/ 281037 h 714643"/>
                <a:gd name="connsiteX9" fmla="*/ 457200 w 3100388"/>
                <a:gd name="connsiteY9" fmla="*/ 252462 h 714643"/>
                <a:gd name="connsiteX10" fmla="*/ 519113 w 3100388"/>
                <a:gd name="connsiteY10" fmla="*/ 195312 h 714643"/>
                <a:gd name="connsiteX11" fmla="*/ 590550 w 3100388"/>
                <a:gd name="connsiteY11" fmla="*/ 138162 h 714643"/>
                <a:gd name="connsiteX12" fmla="*/ 633413 w 3100388"/>
                <a:gd name="connsiteY12" fmla="*/ 114350 h 714643"/>
                <a:gd name="connsiteX13" fmla="*/ 700088 w 3100388"/>
                <a:gd name="connsiteY13" fmla="*/ 119112 h 714643"/>
                <a:gd name="connsiteX14" fmla="*/ 742950 w 3100388"/>
                <a:gd name="connsiteY14" fmla="*/ 190550 h 714643"/>
                <a:gd name="connsiteX15" fmla="*/ 766763 w 3100388"/>
                <a:gd name="connsiteY15" fmla="*/ 242937 h 714643"/>
                <a:gd name="connsiteX16" fmla="*/ 790575 w 3100388"/>
                <a:gd name="connsiteY16" fmla="*/ 290562 h 714643"/>
                <a:gd name="connsiteX17" fmla="*/ 819150 w 3100388"/>
                <a:gd name="connsiteY17" fmla="*/ 338187 h 714643"/>
                <a:gd name="connsiteX18" fmla="*/ 852488 w 3100388"/>
                <a:gd name="connsiteY18" fmla="*/ 390575 h 714643"/>
                <a:gd name="connsiteX19" fmla="*/ 895350 w 3100388"/>
                <a:gd name="connsiteY19" fmla="*/ 462012 h 714643"/>
                <a:gd name="connsiteX20" fmla="*/ 942975 w 3100388"/>
                <a:gd name="connsiteY20" fmla="*/ 528687 h 714643"/>
                <a:gd name="connsiteX21" fmla="*/ 985838 w 3100388"/>
                <a:gd name="connsiteY21" fmla="*/ 547737 h 714643"/>
                <a:gd name="connsiteX22" fmla="*/ 1028700 w 3100388"/>
                <a:gd name="connsiteY22" fmla="*/ 533450 h 714643"/>
                <a:gd name="connsiteX23" fmla="*/ 1066800 w 3100388"/>
                <a:gd name="connsiteY23" fmla="*/ 423912 h 714643"/>
                <a:gd name="connsiteX24" fmla="*/ 1143000 w 3100388"/>
                <a:gd name="connsiteY24" fmla="*/ 171500 h 714643"/>
                <a:gd name="connsiteX25" fmla="*/ 1171575 w 3100388"/>
                <a:gd name="connsiteY25" fmla="*/ 109587 h 714643"/>
                <a:gd name="connsiteX26" fmla="*/ 1228725 w 3100388"/>
                <a:gd name="connsiteY26" fmla="*/ 76250 h 714643"/>
                <a:gd name="connsiteX27" fmla="*/ 1285875 w 3100388"/>
                <a:gd name="connsiteY27" fmla="*/ 85775 h 714643"/>
                <a:gd name="connsiteX28" fmla="*/ 1328738 w 3100388"/>
                <a:gd name="connsiteY28" fmla="*/ 128637 h 714643"/>
                <a:gd name="connsiteX29" fmla="*/ 1381125 w 3100388"/>
                <a:gd name="connsiteY29" fmla="*/ 214362 h 714643"/>
                <a:gd name="connsiteX30" fmla="*/ 1438275 w 3100388"/>
                <a:gd name="connsiteY30" fmla="*/ 271512 h 714643"/>
                <a:gd name="connsiteX31" fmla="*/ 1485900 w 3100388"/>
                <a:gd name="connsiteY31" fmla="*/ 295325 h 714643"/>
                <a:gd name="connsiteX32" fmla="*/ 1543050 w 3100388"/>
                <a:gd name="connsiteY32" fmla="*/ 266750 h 714643"/>
                <a:gd name="connsiteX33" fmla="*/ 1600200 w 3100388"/>
                <a:gd name="connsiteY33" fmla="*/ 204837 h 714643"/>
                <a:gd name="connsiteX34" fmla="*/ 1638300 w 3100388"/>
                <a:gd name="connsiteY34" fmla="*/ 157212 h 714643"/>
                <a:gd name="connsiteX35" fmla="*/ 1724025 w 3100388"/>
                <a:gd name="connsiteY35" fmla="*/ 157212 h 714643"/>
                <a:gd name="connsiteX36" fmla="*/ 1776413 w 3100388"/>
                <a:gd name="connsiteY36" fmla="*/ 200075 h 714643"/>
                <a:gd name="connsiteX37" fmla="*/ 1819275 w 3100388"/>
                <a:gd name="connsiteY37" fmla="*/ 257225 h 714643"/>
                <a:gd name="connsiteX38" fmla="*/ 2000250 w 3100388"/>
                <a:gd name="connsiteY38" fmla="*/ 562025 h 714643"/>
                <a:gd name="connsiteX39" fmla="*/ 2066925 w 3100388"/>
                <a:gd name="connsiteY39" fmla="*/ 666800 h 714643"/>
                <a:gd name="connsiteX40" fmla="*/ 2195513 w 3100388"/>
                <a:gd name="connsiteY40" fmla="*/ 714425 h 714643"/>
                <a:gd name="connsiteX41" fmla="*/ 2252663 w 3100388"/>
                <a:gd name="connsiteY41" fmla="*/ 681087 h 714643"/>
                <a:gd name="connsiteX42" fmla="*/ 2290763 w 3100388"/>
                <a:gd name="connsiteY42" fmla="*/ 604887 h 714643"/>
                <a:gd name="connsiteX43" fmla="*/ 2347913 w 3100388"/>
                <a:gd name="connsiteY43" fmla="*/ 490587 h 714643"/>
                <a:gd name="connsiteX44" fmla="*/ 2495550 w 3100388"/>
                <a:gd name="connsiteY44" fmla="*/ 166737 h 714643"/>
                <a:gd name="connsiteX45" fmla="*/ 2538413 w 3100388"/>
                <a:gd name="connsiteY45" fmla="*/ 100062 h 714643"/>
                <a:gd name="connsiteX46" fmla="*/ 2590800 w 3100388"/>
                <a:gd name="connsiteY46" fmla="*/ 81012 h 714643"/>
                <a:gd name="connsiteX47" fmla="*/ 2662238 w 3100388"/>
                <a:gd name="connsiteY47" fmla="*/ 85775 h 714643"/>
                <a:gd name="connsiteX48" fmla="*/ 2714625 w 3100388"/>
                <a:gd name="connsiteY48" fmla="*/ 123875 h 714643"/>
                <a:gd name="connsiteX49" fmla="*/ 2833688 w 3100388"/>
                <a:gd name="connsiteY49" fmla="*/ 204837 h 714643"/>
                <a:gd name="connsiteX50" fmla="*/ 2900363 w 3100388"/>
                <a:gd name="connsiteY50" fmla="*/ 223887 h 714643"/>
                <a:gd name="connsiteX51" fmla="*/ 2967038 w 3100388"/>
                <a:gd name="connsiteY51" fmla="*/ 214362 h 714643"/>
                <a:gd name="connsiteX52" fmla="*/ 3038475 w 3100388"/>
                <a:gd name="connsiteY52" fmla="*/ 157212 h 714643"/>
                <a:gd name="connsiteX53" fmla="*/ 3100388 w 3100388"/>
                <a:gd name="connsiteY53" fmla="*/ 104825 h 714643"/>
                <a:gd name="connsiteX0" fmla="*/ 0 w 3100388"/>
                <a:gd name="connsiteY0" fmla="*/ 109587 h 686382"/>
                <a:gd name="connsiteX1" fmla="*/ 76200 w 3100388"/>
                <a:gd name="connsiteY1" fmla="*/ 23862 h 686382"/>
                <a:gd name="connsiteX2" fmla="*/ 123825 w 3100388"/>
                <a:gd name="connsiteY2" fmla="*/ 50 h 686382"/>
                <a:gd name="connsiteX3" fmla="*/ 190500 w 3100388"/>
                <a:gd name="connsiteY3" fmla="*/ 19100 h 686382"/>
                <a:gd name="connsiteX4" fmla="*/ 233363 w 3100388"/>
                <a:gd name="connsiteY4" fmla="*/ 66725 h 686382"/>
                <a:gd name="connsiteX5" fmla="*/ 266700 w 3100388"/>
                <a:gd name="connsiteY5" fmla="*/ 142925 h 686382"/>
                <a:gd name="connsiteX6" fmla="*/ 300038 w 3100388"/>
                <a:gd name="connsiteY6" fmla="*/ 209600 h 686382"/>
                <a:gd name="connsiteX7" fmla="*/ 338138 w 3100388"/>
                <a:gd name="connsiteY7" fmla="*/ 261987 h 686382"/>
                <a:gd name="connsiteX8" fmla="*/ 400050 w 3100388"/>
                <a:gd name="connsiteY8" fmla="*/ 281037 h 686382"/>
                <a:gd name="connsiteX9" fmla="*/ 457200 w 3100388"/>
                <a:gd name="connsiteY9" fmla="*/ 252462 h 686382"/>
                <a:gd name="connsiteX10" fmla="*/ 519113 w 3100388"/>
                <a:gd name="connsiteY10" fmla="*/ 195312 h 686382"/>
                <a:gd name="connsiteX11" fmla="*/ 590550 w 3100388"/>
                <a:gd name="connsiteY11" fmla="*/ 138162 h 686382"/>
                <a:gd name="connsiteX12" fmla="*/ 633413 w 3100388"/>
                <a:gd name="connsiteY12" fmla="*/ 114350 h 686382"/>
                <a:gd name="connsiteX13" fmla="*/ 700088 w 3100388"/>
                <a:gd name="connsiteY13" fmla="*/ 119112 h 686382"/>
                <a:gd name="connsiteX14" fmla="*/ 742950 w 3100388"/>
                <a:gd name="connsiteY14" fmla="*/ 190550 h 686382"/>
                <a:gd name="connsiteX15" fmla="*/ 766763 w 3100388"/>
                <a:gd name="connsiteY15" fmla="*/ 242937 h 686382"/>
                <a:gd name="connsiteX16" fmla="*/ 790575 w 3100388"/>
                <a:gd name="connsiteY16" fmla="*/ 290562 h 686382"/>
                <a:gd name="connsiteX17" fmla="*/ 819150 w 3100388"/>
                <a:gd name="connsiteY17" fmla="*/ 338187 h 686382"/>
                <a:gd name="connsiteX18" fmla="*/ 852488 w 3100388"/>
                <a:gd name="connsiteY18" fmla="*/ 390575 h 686382"/>
                <a:gd name="connsiteX19" fmla="*/ 895350 w 3100388"/>
                <a:gd name="connsiteY19" fmla="*/ 462012 h 686382"/>
                <a:gd name="connsiteX20" fmla="*/ 942975 w 3100388"/>
                <a:gd name="connsiteY20" fmla="*/ 528687 h 686382"/>
                <a:gd name="connsiteX21" fmla="*/ 985838 w 3100388"/>
                <a:gd name="connsiteY21" fmla="*/ 547737 h 686382"/>
                <a:gd name="connsiteX22" fmla="*/ 1028700 w 3100388"/>
                <a:gd name="connsiteY22" fmla="*/ 533450 h 686382"/>
                <a:gd name="connsiteX23" fmla="*/ 1066800 w 3100388"/>
                <a:gd name="connsiteY23" fmla="*/ 423912 h 686382"/>
                <a:gd name="connsiteX24" fmla="*/ 1143000 w 3100388"/>
                <a:gd name="connsiteY24" fmla="*/ 171500 h 686382"/>
                <a:gd name="connsiteX25" fmla="*/ 1171575 w 3100388"/>
                <a:gd name="connsiteY25" fmla="*/ 109587 h 686382"/>
                <a:gd name="connsiteX26" fmla="*/ 1228725 w 3100388"/>
                <a:gd name="connsiteY26" fmla="*/ 76250 h 686382"/>
                <a:gd name="connsiteX27" fmla="*/ 1285875 w 3100388"/>
                <a:gd name="connsiteY27" fmla="*/ 85775 h 686382"/>
                <a:gd name="connsiteX28" fmla="*/ 1328738 w 3100388"/>
                <a:gd name="connsiteY28" fmla="*/ 128637 h 686382"/>
                <a:gd name="connsiteX29" fmla="*/ 1381125 w 3100388"/>
                <a:gd name="connsiteY29" fmla="*/ 214362 h 686382"/>
                <a:gd name="connsiteX30" fmla="*/ 1438275 w 3100388"/>
                <a:gd name="connsiteY30" fmla="*/ 271512 h 686382"/>
                <a:gd name="connsiteX31" fmla="*/ 1485900 w 3100388"/>
                <a:gd name="connsiteY31" fmla="*/ 295325 h 686382"/>
                <a:gd name="connsiteX32" fmla="*/ 1543050 w 3100388"/>
                <a:gd name="connsiteY32" fmla="*/ 266750 h 686382"/>
                <a:gd name="connsiteX33" fmla="*/ 1600200 w 3100388"/>
                <a:gd name="connsiteY33" fmla="*/ 204837 h 686382"/>
                <a:gd name="connsiteX34" fmla="*/ 1638300 w 3100388"/>
                <a:gd name="connsiteY34" fmla="*/ 157212 h 686382"/>
                <a:gd name="connsiteX35" fmla="*/ 1724025 w 3100388"/>
                <a:gd name="connsiteY35" fmla="*/ 157212 h 686382"/>
                <a:gd name="connsiteX36" fmla="*/ 1776413 w 3100388"/>
                <a:gd name="connsiteY36" fmla="*/ 200075 h 686382"/>
                <a:gd name="connsiteX37" fmla="*/ 1819275 w 3100388"/>
                <a:gd name="connsiteY37" fmla="*/ 257225 h 686382"/>
                <a:gd name="connsiteX38" fmla="*/ 2000250 w 3100388"/>
                <a:gd name="connsiteY38" fmla="*/ 562025 h 686382"/>
                <a:gd name="connsiteX39" fmla="*/ 2066925 w 3100388"/>
                <a:gd name="connsiteY39" fmla="*/ 666800 h 686382"/>
                <a:gd name="connsiteX40" fmla="*/ 2252663 w 3100388"/>
                <a:gd name="connsiteY40" fmla="*/ 681087 h 686382"/>
                <a:gd name="connsiteX41" fmla="*/ 2290763 w 3100388"/>
                <a:gd name="connsiteY41" fmla="*/ 604887 h 686382"/>
                <a:gd name="connsiteX42" fmla="*/ 2347913 w 3100388"/>
                <a:gd name="connsiteY42" fmla="*/ 490587 h 686382"/>
                <a:gd name="connsiteX43" fmla="*/ 2495550 w 3100388"/>
                <a:gd name="connsiteY43" fmla="*/ 166737 h 686382"/>
                <a:gd name="connsiteX44" fmla="*/ 2538413 w 3100388"/>
                <a:gd name="connsiteY44" fmla="*/ 100062 h 686382"/>
                <a:gd name="connsiteX45" fmla="*/ 2590800 w 3100388"/>
                <a:gd name="connsiteY45" fmla="*/ 81012 h 686382"/>
                <a:gd name="connsiteX46" fmla="*/ 2662238 w 3100388"/>
                <a:gd name="connsiteY46" fmla="*/ 85775 h 686382"/>
                <a:gd name="connsiteX47" fmla="*/ 2714625 w 3100388"/>
                <a:gd name="connsiteY47" fmla="*/ 123875 h 686382"/>
                <a:gd name="connsiteX48" fmla="*/ 2833688 w 3100388"/>
                <a:gd name="connsiteY48" fmla="*/ 204837 h 686382"/>
                <a:gd name="connsiteX49" fmla="*/ 2900363 w 3100388"/>
                <a:gd name="connsiteY49" fmla="*/ 223887 h 686382"/>
                <a:gd name="connsiteX50" fmla="*/ 2967038 w 3100388"/>
                <a:gd name="connsiteY50" fmla="*/ 214362 h 686382"/>
                <a:gd name="connsiteX51" fmla="*/ 3038475 w 3100388"/>
                <a:gd name="connsiteY51" fmla="*/ 157212 h 686382"/>
                <a:gd name="connsiteX52" fmla="*/ 3100388 w 3100388"/>
                <a:gd name="connsiteY52" fmla="*/ 104825 h 686382"/>
                <a:gd name="connsiteX0" fmla="*/ 0 w 3100388"/>
                <a:gd name="connsiteY0" fmla="*/ 109587 h 667644"/>
                <a:gd name="connsiteX1" fmla="*/ 76200 w 3100388"/>
                <a:gd name="connsiteY1" fmla="*/ 23862 h 667644"/>
                <a:gd name="connsiteX2" fmla="*/ 123825 w 3100388"/>
                <a:gd name="connsiteY2" fmla="*/ 50 h 667644"/>
                <a:gd name="connsiteX3" fmla="*/ 190500 w 3100388"/>
                <a:gd name="connsiteY3" fmla="*/ 19100 h 667644"/>
                <a:gd name="connsiteX4" fmla="*/ 233363 w 3100388"/>
                <a:gd name="connsiteY4" fmla="*/ 66725 h 667644"/>
                <a:gd name="connsiteX5" fmla="*/ 266700 w 3100388"/>
                <a:gd name="connsiteY5" fmla="*/ 142925 h 667644"/>
                <a:gd name="connsiteX6" fmla="*/ 300038 w 3100388"/>
                <a:gd name="connsiteY6" fmla="*/ 209600 h 667644"/>
                <a:gd name="connsiteX7" fmla="*/ 338138 w 3100388"/>
                <a:gd name="connsiteY7" fmla="*/ 261987 h 667644"/>
                <a:gd name="connsiteX8" fmla="*/ 400050 w 3100388"/>
                <a:gd name="connsiteY8" fmla="*/ 281037 h 667644"/>
                <a:gd name="connsiteX9" fmla="*/ 457200 w 3100388"/>
                <a:gd name="connsiteY9" fmla="*/ 252462 h 667644"/>
                <a:gd name="connsiteX10" fmla="*/ 519113 w 3100388"/>
                <a:gd name="connsiteY10" fmla="*/ 195312 h 667644"/>
                <a:gd name="connsiteX11" fmla="*/ 590550 w 3100388"/>
                <a:gd name="connsiteY11" fmla="*/ 138162 h 667644"/>
                <a:gd name="connsiteX12" fmla="*/ 633413 w 3100388"/>
                <a:gd name="connsiteY12" fmla="*/ 114350 h 667644"/>
                <a:gd name="connsiteX13" fmla="*/ 700088 w 3100388"/>
                <a:gd name="connsiteY13" fmla="*/ 119112 h 667644"/>
                <a:gd name="connsiteX14" fmla="*/ 742950 w 3100388"/>
                <a:gd name="connsiteY14" fmla="*/ 190550 h 667644"/>
                <a:gd name="connsiteX15" fmla="*/ 766763 w 3100388"/>
                <a:gd name="connsiteY15" fmla="*/ 242937 h 667644"/>
                <a:gd name="connsiteX16" fmla="*/ 790575 w 3100388"/>
                <a:gd name="connsiteY16" fmla="*/ 290562 h 667644"/>
                <a:gd name="connsiteX17" fmla="*/ 819150 w 3100388"/>
                <a:gd name="connsiteY17" fmla="*/ 338187 h 667644"/>
                <a:gd name="connsiteX18" fmla="*/ 852488 w 3100388"/>
                <a:gd name="connsiteY18" fmla="*/ 390575 h 667644"/>
                <a:gd name="connsiteX19" fmla="*/ 895350 w 3100388"/>
                <a:gd name="connsiteY19" fmla="*/ 462012 h 667644"/>
                <a:gd name="connsiteX20" fmla="*/ 942975 w 3100388"/>
                <a:gd name="connsiteY20" fmla="*/ 528687 h 667644"/>
                <a:gd name="connsiteX21" fmla="*/ 985838 w 3100388"/>
                <a:gd name="connsiteY21" fmla="*/ 547737 h 667644"/>
                <a:gd name="connsiteX22" fmla="*/ 1028700 w 3100388"/>
                <a:gd name="connsiteY22" fmla="*/ 533450 h 667644"/>
                <a:gd name="connsiteX23" fmla="*/ 1066800 w 3100388"/>
                <a:gd name="connsiteY23" fmla="*/ 423912 h 667644"/>
                <a:gd name="connsiteX24" fmla="*/ 1143000 w 3100388"/>
                <a:gd name="connsiteY24" fmla="*/ 171500 h 667644"/>
                <a:gd name="connsiteX25" fmla="*/ 1171575 w 3100388"/>
                <a:gd name="connsiteY25" fmla="*/ 109587 h 667644"/>
                <a:gd name="connsiteX26" fmla="*/ 1228725 w 3100388"/>
                <a:gd name="connsiteY26" fmla="*/ 76250 h 667644"/>
                <a:gd name="connsiteX27" fmla="*/ 1285875 w 3100388"/>
                <a:gd name="connsiteY27" fmla="*/ 85775 h 667644"/>
                <a:gd name="connsiteX28" fmla="*/ 1328738 w 3100388"/>
                <a:gd name="connsiteY28" fmla="*/ 128637 h 667644"/>
                <a:gd name="connsiteX29" fmla="*/ 1381125 w 3100388"/>
                <a:gd name="connsiteY29" fmla="*/ 214362 h 667644"/>
                <a:gd name="connsiteX30" fmla="*/ 1438275 w 3100388"/>
                <a:gd name="connsiteY30" fmla="*/ 271512 h 667644"/>
                <a:gd name="connsiteX31" fmla="*/ 1485900 w 3100388"/>
                <a:gd name="connsiteY31" fmla="*/ 295325 h 667644"/>
                <a:gd name="connsiteX32" fmla="*/ 1543050 w 3100388"/>
                <a:gd name="connsiteY32" fmla="*/ 266750 h 667644"/>
                <a:gd name="connsiteX33" fmla="*/ 1600200 w 3100388"/>
                <a:gd name="connsiteY33" fmla="*/ 204837 h 667644"/>
                <a:gd name="connsiteX34" fmla="*/ 1638300 w 3100388"/>
                <a:gd name="connsiteY34" fmla="*/ 157212 h 667644"/>
                <a:gd name="connsiteX35" fmla="*/ 1724025 w 3100388"/>
                <a:gd name="connsiteY35" fmla="*/ 157212 h 667644"/>
                <a:gd name="connsiteX36" fmla="*/ 1776413 w 3100388"/>
                <a:gd name="connsiteY36" fmla="*/ 200075 h 667644"/>
                <a:gd name="connsiteX37" fmla="*/ 1819275 w 3100388"/>
                <a:gd name="connsiteY37" fmla="*/ 257225 h 667644"/>
                <a:gd name="connsiteX38" fmla="*/ 2000250 w 3100388"/>
                <a:gd name="connsiteY38" fmla="*/ 562025 h 667644"/>
                <a:gd name="connsiteX39" fmla="*/ 2066925 w 3100388"/>
                <a:gd name="connsiteY39" fmla="*/ 666800 h 667644"/>
                <a:gd name="connsiteX40" fmla="*/ 2290763 w 3100388"/>
                <a:gd name="connsiteY40" fmla="*/ 604887 h 667644"/>
                <a:gd name="connsiteX41" fmla="*/ 2347913 w 3100388"/>
                <a:gd name="connsiteY41" fmla="*/ 490587 h 667644"/>
                <a:gd name="connsiteX42" fmla="*/ 2495550 w 3100388"/>
                <a:gd name="connsiteY42" fmla="*/ 166737 h 667644"/>
                <a:gd name="connsiteX43" fmla="*/ 2538413 w 3100388"/>
                <a:gd name="connsiteY43" fmla="*/ 100062 h 667644"/>
                <a:gd name="connsiteX44" fmla="*/ 2590800 w 3100388"/>
                <a:gd name="connsiteY44" fmla="*/ 81012 h 667644"/>
                <a:gd name="connsiteX45" fmla="*/ 2662238 w 3100388"/>
                <a:gd name="connsiteY45" fmla="*/ 85775 h 667644"/>
                <a:gd name="connsiteX46" fmla="*/ 2714625 w 3100388"/>
                <a:gd name="connsiteY46" fmla="*/ 123875 h 667644"/>
                <a:gd name="connsiteX47" fmla="*/ 2833688 w 3100388"/>
                <a:gd name="connsiteY47" fmla="*/ 204837 h 667644"/>
                <a:gd name="connsiteX48" fmla="*/ 2900363 w 3100388"/>
                <a:gd name="connsiteY48" fmla="*/ 223887 h 667644"/>
                <a:gd name="connsiteX49" fmla="*/ 2967038 w 3100388"/>
                <a:gd name="connsiteY49" fmla="*/ 214362 h 667644"/>
                <a:gd name="connsiteX50" fmla="*/ 3038475 w 3100388"/>
                <a:gd name="connsiteY50" fmla="*/ 157212 h 667644"/>
                <a:gd name="connsiteX51" fmla="*/ 3100388 w 3100388"/>
                <a:gd name="connsiteY51" fmla="*/ 104825 h 667644"/>
                <a:gd name="connsiteX0" fmla="*/ 0 w 3100388"/>
                <a:gd name="connsiteY0" fmla="*/ 109587 h 668603"/>
                <a:gd name="connsiteX1" fmla="*/ 76200 w 3100388"/>
                <a:gd name="connsiteY1" fmla="*/ 23862 h 668603"/>
                <a:gd name="connsiteX2" fmla="*/ 123825 w 3100388"/>
                <a:gd name="connsiteY2" fmla="*/ 50 h 668603"/>
                <a:gd name="connsiteX3" fmla="*/ 190500 w 3100388"/>
                <a:gd name="connsiteY3" fmla="*/ 19100 h 668603"/>
                <a:gd name="connsiteX4" fmla="*/ 233363 w 3100388"/>
                <a:gd name="connsiteY4" fmla="*/ 66725 h 668603"/>
                <a:gd name="connsiteX5" fmla="*/ 266700 w 3100388"/>
                <a:gd name="connsiteY5" fmla="*/ 142925 h 668603"/>
                <a:gd name="connsiteX6" fmla="*/ 300038 w 3100388"/>
                <a:gd name="connsiteY6" fmla="*/ 209600 h 668603"/>
                <a:gd name="connsiteX7" fmla="*/ 338138 w 3100388"/>
                <a:gd name="connsiteY7" fmla="*/ 261987 h 668603"/>
                <a:gd name="connsiteX8" fmla="*/ 400050 w 3100388"/>
                <a:gd name="connsiteY8" fmla="*/ 281037 h 668603"/>
                <a:gd name="connsiteX9" fmla="*/ 457200 w 3100388"/>
                <a:gd name="connsiteY9" fmla="*/ 252462 h 668603"/>
                <a:gd name="connsiteX10" fmla="*/ 519113 w 3100388"/>
                <a:gd name="connsiteY10" fmla="*/ 195312 h 668603"/>
                <a:gd name="connsiteX11" fmla="*/ 590550 w 3100388"/>
                <a:gd name="connsiteY11" fmla="*/ 138162 h 668603"/>
                <a:gd name="connsiteX12" fmla="*/ 633413 w 3100388"/>
                <a:gd name="connsiteY12" fmla="*/ 114350 h 668603"/>
                <a:gd name="connsiteX13" fmla="*/ 700088 w 3100388"/>
                <a:gd name="connsiteY13" fmla="*/ 119112 h 668603"/>
                <a:gd name="connsiteX14" fmla="*/ 742950 w 3100388"/>
                <a:gd name="connsiteY14" fmla="*/ 190550 h 668603"/>
                <a:gd name="connsiteX15" fmla="*/ 766763 w 3100388"/>
                <a:gd name="connsiteY15" fmla="*/ 242937 h 668603"/>
                <a:gd name="connsiteX16" fmla="*/ 790575 w 3100388"/>
                <a:gd name="connsiteY16" fmla="*/ 290562 h 668603"/>
                <a:gd name="connsiteX17" fmla="*/ 819150 w 3100388"/>
                <a:gd name="connsiteY17" fmla="*/ 338187 h 668603"/>
                <a:gd name="connsiteX18" fmla="*/ 852488 w 3100388"/>
                <a:gd name="connsiteY18" fmla="*/ 390575 h 668603"/>
                <a:gd name="connsiteX19" fmla="*/ 895350 w 3100388"/>
                <a:gd name="connsiteY19" fmla="*/ 462012 h 668603"/>
                <a:gd name="connsiteX20" fmla="*/ 942975 w 3100388"/>
                <a:gd name="connsiteY20" fmla="*/ 528687 h 668603"/>
                <a:gd name="connsiteX21" fmla="*/ 985838 w 3100388"/>
                <a:gd name="connsiteY21" fmla="*/ 547737 h 668603"/>
                <a:gd name="connsiteX22" fmla="*/ 1028700 w 3100388"/>
                <a:gd name="connsiteY22" fmla="*/ 533450 h 668603"/>
                <a:gd name="connsiteX23" fmla="*/ 1066800 w 3100388"/>
                <a:gd name="connsiteY23" fmla="*/ 423912 h 668603"/>
                <a:gd name="connsiteX24" fmla="*/ 1143000 w 3100388"/>
                <a:gd name="connsiteY24" fmla="*/ 171500 h 668603"/>
                <a:gd name="connsiteX25" fmla="*/ 1171575 w 3100388"/>
                <a:gd name="connsiteY25" fmla="*/ 109587 h 668603"/>
                <a:gd name="connsiteX26" fmla="*/ 1228725 w 3100388"/>
                <a:gd name="connsiteY26" fmla="*/ 76250 h 668603"/>
                <a:gd name="connsiteX27" fmla="*/ 1285875 w 3100388"/>
                <a:gd name="connsiteY27" fmla="*/ 85775 h 668603"/>
                <a:gd name="connsiteX28" fmla="*/ 1328738 w 3100388"/>
                <a:gd name="connsiteY28" fmla="*/ 128637 h 668603"/>
                <a:gd name="connsiteX29" fmla="*/ 1381125 w 3100388"/>
                <a:gd name="connsiteY29" fmla="*/ 214362 h 668603"/>
                <a:gd name="connsiteX30" fmla="*/ 1438275 w 3100388"/>
                <a:gd name="connsiteY30" fmla="*/ 271512 h 668603"/>
                <a:gd name="connsiteX31" fmla="*/ 1485900 w 3100388"/>
                <a:gd name="connsiteY31" fmla="*/ 295325 h 668603"/>
                <a:gd name="connsiteX32" fmla="*/ 1543050 w 3100388"/>
                <a:gd name="connsiteY32" fmla="*/ 266750 h 668603"/>
                <a:gd name="connsiteX33" fmla="*/ 1600200 w 3100388"/>
                <a:gd name="connsiteY33" fmla="*/ 204837 h 668603"/>
                <a:gd name="connsiteX34" fmla="*/ 1638300 w 3100388"/>
                <a:gd name="connsiteY34" fmla="*/ 157212 h 668603"/>
                <a:gd name="connsiteX35" fmla="*/ 1724025 w 3100388"/>
                <a:gd name="connsiteY35" fmla="*/ 157212 h 668603"/>
                <a:gd name="connsiteX36" fmla="*/ 1776413 w 3100388"/>
                <a:gd name="connsiteY36" fmla="*/ 200075 h 668603"/>
                <a:gd name="connsiteX37" fmla="*/ 1819275 w 3100388"/>
                <a:gd name="connsiteY37" fmla="*/ 257225 h 668603"/>
                <a:gd name="connsiteX38" fmla="*/ 2000250 w 3100388"/>
                <a:gd name="connsiteY38" fmla="*/ 562025 h 668603"/>
                <a:gd name="connsiteX39" fmla="*/ 2066925 w 3100388"/>
                <a:gd name="connsiteY39" fmla="*/ 666800 h 668603"/>
                <a:gd name="connsiteX40" fmla="*/ 2347913 w 3100388"/>
                <a:gd name="connsiteY40" fmla="*/ 490587 h 668603"/>
                <a:gd name="connsiteX41" fmla="*/ 2495550 w 3100388"/>
                <a:gd name="connsiteY41" fmla="*/ 166737 h 668603"/>
                <a:gd name="connsiteX42" fmla="*/ 2538413 w 3100388"/>
                <a:gd name="connsiteY42" fmla="*/ 100062 h 668603"/>
                <a:gd name="connsiteX43" fmla="*/ 2590800 w 3100388"/>
                <a:gd name="connsiteY43" fmla="*/ 81012 h 668603"/>
                <a:gd name="connsiteX44" fmla="*/ 2662238 w 3100388"/>
                <a:gd name="connsiteY44" fmla="*/ 85775 h 668603"/>
                <a:gd name="connsiteX45" fmla="*/ 2714625 w 3100388"/>
                <a:gd name="connsiteY45" fmla="*/ 123875 h 668603"/>
                <a:gd name="connsiteX46" fmla="*/ 2833688 w 3100388"/>
                <a:gd name="connsiteY46" fmla="*/ 204837 h 668603"/>
                <a:gd name="connsiteX47" fmla="*/ 2900363 w 3100388"/>
                <a:gd name="connsiteY47" fmla="*/ 223887 h 668603"/>
                <a:gd name="connsiteX48" fmla="*/ 2967038 w 3100388"/>
                <a:gd name="connsiteY48" fmla="*/ 214362 h 668603"/>
                <a:gd name="connsiteX49" fmla="*/ 3038475 w 3100388"/>
                <a:gd name="connsiteY49" fmla="*/ 157212 h 668603"/>
                <a:gd name="connsiteX50" fmla="*/ 3100388 w 3100388"/>
                <a:gd name="connsiteY50" fmla="*/ 104825 h 668603"/>
                <a:gd name="connsiteX0" fmla="*/ 0 w 3100388"/>
                <a:gd name="connsiteY0" fmla="*/ 109587 h 688019"/>
                <a:gd name="connsiteX1" fmla="*/ 76200 w 3100388"/>
                <a:gd name="connsiteY1" fmla="*/ 23862 h 688019"/>
                <a:gd name="connsiteX2" fmla="*/ 123825 w 3100388"/>
                <a:gd name="connsiteY2" fmla="*/ 50 h 688019"/>
                <a:gd name="connsiteX3" fmla="*/ 190500 w 3100388"/>
                <a:gd name="connsiteY3" fmla="*/ 19100 h 688019"/>
                <a:gd name="connsiteX4" fmla="*/ 233363 w 3100388"/>
                <a:gd name="connsiteY4" fmla="*/ 66725 h 688019"/>
                <a:gd name="connsiteX5" fmla="*/ 266700 w 3100388"/>
                <a:gd name="connsiteY5" fmla="*/ 142925 h 688019"/>
                <a:gd name="connsiteX6" fmla="*/ 300038 w 3100388"/>
                <a:gd name="connsiteY6" fmla="*/ 209600 h 688019"/>
                <a:gd name="connsiteX7" fmla="*/ 338138 w 3100388"/>
                <a:gd name="connsiteY7" fmla="*/ 261987 h 688019"/>
                <a:gd name="connsiteX8" fmla="*/ 400050 w 3100388"/>
                <a:gd name="connsiteY8" fmla="*/ 281037 h 688019"/>
                <a:gd name="connsiteX9" fmla="*/ 457200 w 3100388"/>
                <a:gd name="connsiteY9" fmla="*/ 252462 h 688019"/>
                <a:gd name="connsiteX10" fmla="*/ 519113 w 3100388"/>
                <a:gd name="connsiteY10" fmla="*/ 195312 h 688019"/>
                <a:gd name="connsiteX11" fmla="*/ 590550 w 3100388"/>
                <a:gd name="connsiteY11" fmla="*/ 138162 h 688019"/>
                <a:gd name="connsiteX12" fmla="*/ 633413 w 3100388"/>
                <a:gd name="connsiteY12" fmla="*/ 114350 h 688019"/>
                <a:gd name="connsiteX13" fmla="*/ 700088 w 3100388"/>
                <a:gd name="connsiteY13" fmla="*/ 119112 h 688019"/>
                <a:gd name="connsiteX14" fmla="*/ 742950 w 3100388"/>
                <a:gd name="connsiteY14" fmla="*/ 190550 h 688019"/>
                <a:gd name="connsiteX15" fmla="*/ 766763 w 3100388"/>
                <a:gd name="connsiteY15" fmla="*/ 242937 h 688019"/>
                <a:gd name="connsiteX16" fmla="*/ 790575 w 3100388"/>
                <a:gd name="connsiteY16" fmla="*/ 290562 h 688019"/>
                <a:gd name="connsiteX17" fmla="*/ 819150 w 3100388"/>
                <a:gd name="connsiteY17" fmla="*/ 338187 h 688019"/>
                <a:gd name="connsiteX18" fmla="*/ 852488 w 3100388"/>
                <a:gd name="connsiteY18" fmla="*/ 390575 h 688019"/>
                <a:gd name="connsiteX19" fmla="*/ 895350 w 3100388"/>
                <a:gd name="connsiteY19" fmla="*/ 462012 h 688019"/>
                <a:gd name="connsiteX20" fmla="*/ 942975 w 3100388"/>
                <a:gd name="connsiteY20" fmla="*/ 528687 h 688019"/>
                <a:gd name="connsiteX21" fmla="*/ 985838 w 3100388"/>
                <a:gd name="connsiteY21" fmla="*/ 547737 h 688019"/>
                <a:gd name="connsiteX22" fmla="*/ 1028700 w 3100388"/>
                <a:gd name="connsiteY22" fmla="*/ 533450 h 688019"/>
                <a:gd name="connsiteX23" fmla="*/ 1066800 w 3100388"/>
                <a:gd name="connsiteY23" fmla="*/ 423912 h 688019"/>
                <a:gd name="connsiteX24" fmla="*/ 1143000 w 3100388"/>
                <a:gd name="connsiteY24" fmla="*/ 171500 h 688019"/>
                <a:gd name="connsiteX25" fmla="*/ 1171575 w 3100388"/>
                <a:gd name="connsiteY25" fmla="*/ 109587 h 688019"/>
                <a:gd name="connsiteX26" fmla="*/ 1228725 w 3100388"/>
                <a:gd name="connsiteY26" fmla="*/ 76250 h 688019"/>
                <a:gd name="connsiteX27" fmla="*/ 1285875 w 3100388"/>
                <a:gd name="connsiteY27" fmla="*/ 85775 h 688019"/>
                <a:gd name="connsiteX28" fmla="*/ 1328738 w 3100388"/>
                <a:gd name="connsiteY28" fmla="*/ 128637 h 688019"/>
                <a:gd name="connsiteX29" fmla="*/ 1381125 w 3100388"/>
                <a:gd name="connsiteY29" fmla="*/ 214362 h 688019"/>
                <a:gd name="connsiteX30" fmla="*/ 1438275 w 3100388"/>
                <a:gd name="connsiteY30" fmla="*/ 271512 h 688019"/>
                <a:gd name="connsiteX31" fmla="*/ 1485900 w 3100388"/>
                <a:gd name="connsiteY31" fmla="*/ 295325 h 688019"/>
                <a:gd name="connsiteX32" fmla="*/ 1543050 w 3100388"/>
                <a:gd name="connsiteY32" fmla="*/ 266750 h 688019"/>
                <a:gd name="connsiteX33" fmla="*/ 1600200 w 3100388"/>
                <a:gd name="connsiteY33" fmla="*/ 204837 h 688019"/>
                <a:gd name="connsiteX34" fmla="*/ 1638300 w 3100388"/>
                <a:gd name="connsiteY34" fmla="*/ 157212 h 688019"/>
                <a:gd name="connsiteX35" fmla="*/ 1724025 w 3100388"/>
                <a:gd name="connsiteY35" fmla="*/ 157212 h 688019"/>
                <a:gd name="connsiteX36" fmla="*/ 1776413 w 3100388"/>
                <a:gd name="connsiteY36" fmla="*/ 200075 h 688019"/>
                <a:gd name="connsiteX37" fmla="*/ 1819275 w 3100388"/>
                <a:gd name="connsiteY37" fmla="*/ 257225 h 688019"/>
                <a:gd name="connsiteX38" fmla="*/ 2000250 w 3100388"/>
                <a:gd name="connsiteY38" fmla="*/ 562025 h 688019"/>
                <a:gd name="connsiteX39" fmla="*/ 2066925 w 3100388"/>
                <a:gd name="connsiteY39" fmla="*/ 666800 h 688019"/>
                <a:gd name="connsiteX40" fmla="*/ 2495550 w 3100388"/>
                <a:gd name="connsiteY40" fmla="*/ 166737 h 688019"/>
                <a:gd name="connsiteX41" fmla="*/ 2538413 w 3100388"/>
                <a:gd name="connsiteY41" fmla="*/ 100062 h 688019"/>
                <a:gd name="connsiteX42" fmla="*/ 2590800 w 3100388"/>
                <a:gd name="connsiteY42" fmla="*/ 81012 h 688019"/>
                <a:gd name="connsiteX43" fmla="*/ 2662238 w 3100388"/>
                <a:gd name="connsiteY43" fmla="*/ 85775 h 688019"/>
                <a:gd name="connsiteX44" fmla="*/ 2714625 w 3100388"/>
                <a:gd name="connsiteY44" fmla="*/ 123875 h 688019"/>
                <a:gd name="connsiteX45" fmla="*/ 2833688 w 3100388"/>
                <a:gd name="connsiteY45" fmla="*/ 204837 h 688019"/>
                <a:gd name="connsiteX46" fmla="*/ 2900363 w 3100388"/>
                <a:gd name="connsiteY46" fmla="*/ 223887 h 688019"/>
                <a:gd name="connsiteX47" fmla="*/ 2967038 w 3100388"/>
                <a:gd name="connsiteY47" fmla="*/ 214362 h 688019"/>
                <a:gd name="connsiteX48" fmla="*/ 3038475 w 3100388"/>
                <a:gd name="connsiteY48" fmla="*/ 157212 h 688019"/>
                <a:gd name="connsiteX49" fmla="*/ 3100388 w 3100388"/>
                <a:gd name="connsiteY49" fmla="*/ 104825 h 688019"/>
                <a:gd name="connsiteX0" fmla="*/ 0 w 3100388"/>
                <a:gd name="connsiteY0" fmla="*/ 109587 h 692580"/>
                <a:gd name="connsiteX1" fmla="*/ 76200 w 3100388"/>
                <a:gd name="connsiteY1" fmla="*/ 23862 h 692580"/>
                <a:gd name="connsiteX2" fmla="*/ 123825 w 3100388"/>
                <a:gd name="connsiteY2" fmla="*/ 50 h 692580"/>
                <a:gd name="connsiteX3" fmla="*/ 190500 w 3100388"/>
                <a:gd name="connsiteY3" fmla="*/ 19100 h 692580"/>
                <a:gd name="connsiteX4" fmla="*/ 233363 w 3100388"/>
                <a:gd name="connsiteY4" fmla="*/ 66725 h 692580"/>
                <a:gd name="connsiteX5" fmla="*/ 266700 w 3100388"/>
                <a:gd name="connsiteY5" fmla="*/ 142925 h 692580"/>
                <a:gd name="connsiteX6" fmla="*/ 300038 w 3100388"/>
                <a:gd name="connsiteY6" fmla="*/ 209600 h 692580"/>
                <a:gd name="connsiteX7" fmla="*/ 338138 w 3100388"/>
                <a:gd name="connsiteY7" fmla="*/ 261987 h 692580"/>
                <a:gd name="connsiteX8" fmla="*/ 400050 w 3100388"/>
                <a:gd name="connsiteY8" fmla="*/ 281037 h 692580"/>
                <a:gd name="connsiteX9" fmla="*/ 457200 w 3100388"/>
                <a:gd name="connsiteY9" fmla="*/ 252462 h 692580"/>
                <a:gd name="connsiteX10" fmla="*/ 519113 w 3100388"/>
                <a:gd name="connsiteY10" fmla="*/ 195312 h 692580"/>
                <a:gd name="connsiteX11" fmla="*/ 590550 w 3100388"/>
                <a:gd name="connsiteY11" fmla="*/ 138162 h 692580"/>
                <a:gd name="connsiteX12" fmla="*/ 633413 w 3100388"/>
                <a:gd name="connsiteY12" fmla="*/ 114350 h 692580"/>
                <a:gd name="connsiteX13" fmla="*/ 700088 w 3100388"/>
                <a:gd name="connsiteY13" fmla="*/ 119112 h 692580"/>
                <a:gd name="connsiteX14" fmla="*/ 742950 w 3100388"/>
                <a:gd name="connsiteY14" fmla="*/ 190550 h 692580"/>
                <a:gd name="connsiteX15" fmla="*/ 766763 w 3100388"/>
                <a:gd name="connsiteY15" fmla="*/ 242937 h 692580"/>
                <a:gd name="connsiteX16" fmla="*/ 790575 w 3100388"/>
                <a:gd name="connsiteY16" fmla="*/ 290562 h 692580"/>
                <a:gd name="connsiteX17" fmla="*/ 819150 w 3100388"/>
                <a:gd name="connsiteY17" fmla="*/ 338187 h 692580"/>
                <a:gd name="connsiteX18" fmla="*/ 852488 w 3100388"/>
                <a:gd name="connsiteY18" fmla="*/ 390575 h 692580"/>
                <a:gd name="connsiteX19" fmla="*/ 895350 w 3100388"/>
                <a:gd name="connsiteY19" fmla="*/ 462012 h 692580"/>
                <a:gd name="connsiteX20" fmla="*/ 942975 w 3100388"/>
                <a:gd name="connsiteY20" fmla="*/ 528687 h 692580"/>
                <a:gd name="connsiteX21" fmla="*/ 985838 w 3100388"/>
                <a:gd name="connsiteY21" fmla="*/ 547737 h 692580"/>
                <a:gd name="connsiteX22" fmla="*/ 1028700 w 3100388"/>
                <a:gd name="connsiteY22" fmla="*/ 533450 h 692580"/>
                <a:gd name="connsiteX23" fmla="*/ 1066800 w 3100388"/>
                <a:gd name="connsiteY23" fmla="*/ 423912 h 692580"/>
                <a:gd name="connsiteX24" fmla="*/ 1143000 w 3100388"/>
                <a:gd name="connsiteY24" fmla="*/ 171500 h 692580"/>
                <a:gd name="connsiteX25" fmla="*/ 1171575 w 3100388"/>
                <a:gd name="connsiteY25" fmla="*/ 109587 h 692580"/>
                <a:gd name="connsiteX26" fmla="*/ 1228725 w 3100388"/>
                <a:gd name="connsiteY26" fmla="*/ 76250 h 692580"/>
                <a:gd name="connsiteX27" fmla="*/ 1285875 w 3100388"/>
                <a:gd name="connsiteY27" fmla="*/ 85775 h 692580"/>
                <a:gd name="connsiteX28" fmla="*/ 1328738 w 3100388"/>
                <a:gd name="connsiteY28" fmla="*/ 128637 h 692580"/>
                <a:gd name="connsiteX29" fmla="*/ 1381125 w 3100388"/>
                <a:gd name="connsiteY29" fmla="*/ 214362 h 692580"/>
                <a:gd name="connsiteX30" fmla="*/ 1438275 w 3100388"/>
                <a:gd name="connsiteY30" fmla="*/ 271512 h 692580"/>
                <a:gd name="connsiteX31" fmla="*/ 1485900 w 3100388"/>
                <a:gd name="connsiteY31" fmla="*/ 295325 h 692580"/>
                <a:gd name="connsiteX32" fmla="*/ 1543050 w 3100388"/>
                <a:gd name="connsiteY32" fmla="*/ 266750 h 692580"/>
                <a:gd name="connsiteX33" fmla="*/ 1600200 w 3100388"/>
                <a:gd name="connsiteY33" fmla="*/ 204837 h 692580"/>
                <a:gd name="connsiteX34" fmla="*/ 1638300 w 3100388"/>
                <a:gd name="connsiteY34" fmla="*/ 157212 h 692580"/>
                <a:gd name="connsiteX35" fmla="*/ 1724025 w 3100388"/>
                <a:gd name="connsiteY35" fmla="*/ 157212 h 692580"/>
                <a:gd name="connsiteX36" fmla="*/ 1776413 w 3100388"/>
                <a:gd name="connsiteY36" fmla="*/ 200075 h 692580"/>
                <a:gd name="connsiteX37" fmla="*/ 1819275 w 3100388"/>
                <a:gd name="connsiteY37" fmla="*/ 257225 h 692580"/>
                <a:gd name="connsiteX38" fmla="*/ 2000250 w 3100388"/>
                <a:gd name="connsiteY38" fmla="*/ 562025 h 692580"/>
                <a:gd name="connsiteX39" fmla="*/ 2066925 w 3100388"/>
                <a:gd name="connsiteY39" fmla="*/ 666800 h 692580"/>
                <a:gd name="connsiteX40" fmla="*/ 2538413 w 3100388"/>
                <a:gd name="connsiteY40" fmla="*/ 100062 h 692580"/>
                <a:gd name="connsiteX41" fmla="*/ 2590800 w 3100388"/>
                <a:gd name="connsiteY41" fmla="*/ 81012 h 692580"/>
                <a:gd name="connsiteX42" fmla="*/ 2662238 w 3100388"/>
                <a:gd name="connsiteY42" fmla="*/ 85775 h 692580"/>
                <a:gd name="connsiteX43" fmla="*/ 2714625 w 3100388"/>
                <a:gd name="connsiteY43" fmla="*/ 123875 h 692580"/>
                <a:gd name="connsiteX44" fmla="*/ 2833688 w 3100388"/>
                <a:gd name="connsiteY44" fmla="*/ 204837 h 692580"/>
                <a:gd name="connsiteX45" fmla="*/ 2900363 w 3100388"/>
                <a:gd name="connsiteY45" fmla="*/ 223887 h 692580"/>
                <a:gd name="connsiteX46" fmla="*/ 2967038 w 3100388"/>
                <a:gd name="connsiteY46" fmla="*/ 214362 h 692580"/>
                <a:gd name="connsiteX47" fmla="*/ 3038475 w 3100388"/>
                <a:gd name="connsiteY47" fmla="*/ 157212 h 692580"/>
                <a:gd name="connsiteX48" fmla="*/ 3100388 w 3100388"/>
                <a:gd name="connsiteY48" fmla="*/ 104825 h 692580"/>
                <a:gd name="connsiteX0" fmla="*/ 0 w 3100388"/>
                <a:gd name="connsiteY0" fmla="*/ 109587 h 693896"/>
                <a:gd name="connsiteX1" fmla="*/ 76200 w 3100388"/>
                <a:gd name="connsiteY1" fmla="*/ 23862 h 693896"/>
                <a:gd name="connsiteX2" fmla="*/ 123825 w 3100388"/>
                <a:gd name="connsiteY2" fmla="*/ 50 h 693896"/>
                <a:gd name="connsiteX3" fmla="*/ 190500 w 3100388"/>
                <a:gd name="connsiteY3" fmla="*/ 19100 h 693896"/>
                <a:gd name="connsiteX4" fmla="*/ 233363 w 3100388"/>
                <a:gd name="connsiteY4" fmla="*/ 66725 h 693896"/>
                <a:gd name="connsiteX5" fmla="*/ 266700 w 3100388"/>
                <a:gd name="connsiteY5" fmla="*/ 142925 h 693896"/>
                <a:gd name="connsiteX6" fmla="*/ 300038 w 3100388"/>
                <a:gd name="connsiteY6" fmla="*/ 209600 h 693896"/>
                <a:gd name="connsiteX7" fmla="*/ 338138 w 3100388"/>
                <a:gd name="connsiteY7" fmla="*/ 261987 h 693896"/>
                <a:gd name="connsiteX8" fmla="*/ 400050 w 3100388"/>
                <a:gd name="connsiteY8" fmla="*/ 281037 h 693896"/>
                <a:gd name="connsiteX9" fmla="*/ 457200 w 3100388"/>
                <a:gd name="connsiteY9" fmla="*/ 252462 h 693896"/>
                <a:gd name="connsiteX10" fmla="*/ 519113 w 3100388"/>
                <a:gd name="connsiteY10" fmla="*/ 195312 h 693896"/>
                <a:gd name="connsiteX11" fmla="*/ 590550 w 3100388"/>
                <a:gd name="connsiteY11" fmla="*/ 138162 h 693896"/>
                <a:gd name="connsiteX12" fmla="*/ 633413 w 3100388"/>
                <a:gd name="connsiteY12" fmla="*/ 114350 h 693896"/>
                <a:gd name="connsiteX13" fmla="*/ 700088 w 3100388"/>
                <a:gd name="connsiteY13" fmla="*/ 119112 h 693896"/>
                <a:gd name="connsiteX14" fmla="*/ 742950 w 3100388"/>
                <a:gd name="connsiteY14" fmla="*/ 190550 h 693896"/>
                <a:gd name="connsiteX15" fmla="*/ 766763 w 3100388"/>
                <a:gd name="connsiteY15" fmla="*/ 242937 h 693896"/>
                <a:gd name="connsiteX16" fmla="*/ 790575 w 3100388"/>
                <a:gd name="connsiteY16" fmla="*/ 290562 h 693896"/>
                <a:gd name="connsiteX17" fmla="*/ 819150 w 3100388"/>
                <a:gd name="connsiteY17" fmla="*/ 338187 h 693896"/>
                <a:gd name="connsiteX18" fmla="*/ 852488 w 3100388"/>
                <a:gd name="connsiteY18" fmla="*/ 390575 h 693896"/>
                <a:gd name="connsiteX19" fmla="*/ 895350 w 3100388"/>
                <a:gd name="connsiteY19" fmla="*/ 462012 h 693896"/>
                <a:gd name="connsiteX20" fmla="*/ 942975 w 3100388"/>
                <a:gd name="connsiteY20" fmla="*/ 528687 h 693896"/>
                <a:gd name="connsiteX21" fmla="*/ 985838 w 3100388"/>
                <a:gd name="connsiteY21" fmla="*/ 547737 h 693896"/>
                <a:gd name="connsiteX22" fmla="*/ 1028700 w 3100388"/>
                <a:gd name="connsiteY22" fmla="*/ 533450 h 693896"/>
                <a:gd name="connsiteX23" fmla="*/ 1066800 w 3100388"/>
                <a:gd name="connsiteY23" fmla="*/ 423912 h 693896"/>
                <a:gd name="connsiteX24" fmla="*/ 1143000 w 3100388"/>
                <a:gd name="connsiteY24" fmla="*/ 171500 h 693896"/>
                <a:gd name="connsiteX25" fmla="*/ 1171575 w 3100388"/>
                <a:gd name="connsiteY25" fmla="*/ 109587 h 693896"/>
                <a:gd name="connsiteX26" fmla="*/ 1228725 w 3100388"/>
                <a:gd name="connsiteY26" fmla="*/ 76250 h 693896"/>
                <a:gd name="connsiteX27" fmla="*/ 1285875 w 3100388"/>
                <a:gd name="connsiteY27" fmla="*/ 85775 h 693896"/>
                <a:gd name="connsiteX28" fmla="*/ 1328738 w 3100388"/>
                <a:gd name="connsiteY28" fmla="*/ 128637 h 693896"/>
                <a:gd name="connsiteX29" fmla="*/ 1381125 w 3100388"/>
                <a:gd name="connsiteY29" fmla="*/ 214362 h 693896"/>
                <a:gd name="connsiteX30" fmla="*/ 1438275 w 3100388"/>
                <a:gd name="connsiteY30" fmla="*/ 271512 h 693896"/>
                <a:gd name="connsiteX31" fmla="*/ 1485900 w 3100388"/>
                <a:gd name="connsiteY31" fmla="*/ 295325 h 693896"/>
                <a:gd name="connsiteX32" fmla="*/ 1543050 w 3100388"/>
                <a:gd name="connsiteY32" fmla="*/ 266750 h 693896"/>
                <a:gd name="connsiteX33" fmla="*/ 1600200 w 3100388"/>
                <a:gd name="connsiteY33" fmla="*/ 204837 h 693896"/>
                <a:gd name="connsiteX34" fmla="*/ 1638300 w 3100388"/>
                <a:gd name="connsiteY34" fmla="*/ 157212 h 693896"/>
                <a:gd name="connsiteX35" fmla="*/ 1724025 w 3100388"/>
                <a:gd name="connsiteY35" fmla="*/ 157212 h 693896"/>
                <a:gd name="connsiteX36" fmla="*/ 1776413 w 3100388"/>
                <a:gd name="connsiteY36" fmla="*/ 200075 h 693896"/>
                <a:gd name="connsiteX37" fmla="*/ 1819275 w 3100388"/>
                <a:gd name="connsiteY37" fmla="*/ 257225 h 693896"/>
                <a:gd name="connsiteX38" fmla="*/ 2000250 w 3100388"/>
                <a:gd name="connsiteY38" fmla="*/ 562025 h 693896"/>
                <a:gd name="connsiteX39" fmla="*/ 2066925 w 3100388"/>
                <a:gd name="connsiteY39" fmla="*/ 666800 h 693896"/>
                <a:gd name="connsiteX40" fmla="*/ 2590800 w 3100388"/>
                <a:gd name="connsiteY40" fmla="*/ 81012 h 693896"/>
                <a:gd name="connsiteX41" fmla="*/ 2662238 w 3100388"/>
                <a:gd name="connsiteY41" fmla="*/ 85775 h 693896"/>
                <a:gd name="connsiteX42" fmla="*/ 2714625 w 3100388"/>
                <a:gd name="connsiteY42" fmla="*/ 123875 h 693896"/>
                <a:gd name="connsiteX43" fmla="*/ 2833688 w 3100388"/>
                <a:gd name="connsiteY43" fmla="*/ 204837 h 693896"/>
                <a:gd name="connsiteX44" fmla="*/ 2900363 w 3100388"/>
                <a:gd name="connsiteY44" fmla="*/ 223887 h 693896"/>
                <a:gd name="connsiteX45" fmla="*/ 2967038 w 3100388"/>
                <a:gd name="connsiteY45" fmla="*/ 214362 h 693896"/>
                <a:gd name="connsiteX46" fmla="*/ 3038475 w 3100388"/>
                <a:gd name="connsiteY46" fmla="*/ 157212 h 693896"/>
                <a:gd name="connsiteX47" fmla="*/ 3100388 w 3100388"/>
                <a:gd name="connsiteY47" fmla="*/ 104825 h 693896"/>
                <a:gd name="connsiteX0" fmla="*/ 0 w 3100388"/>
                <a:gd name="connsiteY0" fmla="*/ 109587 h 693567"/>
                <a:gd name="connsiteX1" fmla="*/ 76200 w 3100388"/>
                <a:gd name="connsiteY1" fmla="*/ 23862 h 693567"/>
                <a:gd name="connsiteX2" fmla="*/ 123825 w 3100388"/>
                <a:gd name="connsiteY2" fmla="*/ 50 h 693567"/>
                <a:gd name="connsiteX3" fmla="*/ 190500 w 3100388"/>
                <a:gd name="connsiteY3" fmla="*/ 19100 h 693567"/>
                <a:gd name="connsiteX4" fmla="*/ 233363 w 3100388"/>
                <a:gd name="connsiteY4" fmla="*/ 66725 h 693567"/>
                <a:gd name="connsiteX5" fmla="*/ 266700 w 3100388"/>
                <a:gd name="connsiteY5" fmla="*/ 142925 h 693567"/>
                <a:gd name="connsiteX6" fmla="*/ 300038 w 3100388"/>
                <a:gd name="connsiteY6" fmla="*/ 209600 h 693567"/>
                <a:gd name="connsiteX7" fmla="*/ 338138 w 3100388"/>
                <a:gd name="connsiteY7" fmla="*/ 261987 h 693567"/>
                <a:gd name="connsiteX8" fmla="*/ 400050 w 3100388"/>
                <a:gd name="connsiteY8" fmla="*/ 281037 h 693567"/>
                <a:gd name="connsiteX9" fmla="*/ 457200 w 3100388"/>
                <a:gd name="connsiteY9" fmla="*/ 252462 h 693567"/>
                <a:gd name="connsiteX10" fmla="*/ 519113 w 3100388"/>
                <a:gd name="connsiteY10" fmla="*/ 195312 h 693567"/>
                <a:gd name="connsiteX11" fmla="*/ 590550 w 3100388"/>
                <a:gd name="connsiteY11" fmla="*/ 138162 h 693567"/>
                <a:gd name="connsiteX12" fmla="*/ 633413 w 3100388"/>
                <a:gd name="connsiteY12" fmla="*/ 114350 h 693567"/>
                <a:gd name="connsiteX13" fmla="*/ 700088 w 3100388"/>
                <a:gd name="connsiteY13" fmla="*/ 119112 h 693567"/>
                <a:gd name="connsiteX14" fmla="*/ 742950 w 3100388"/>
                <a:gd name="connsiteY14" fmla="*/ 190550 h 693567"/>
                <a:gd name="connsiteX15" fmla="*/ 766763 w 3100388"/>
                <a:gd name="connsiteY15" fmla="*/ 242937 h 693567"/>
                <a:gd name="connsiteX16" fmla="*/ 790575 w 3100388"/>
                <a:gd name="connsiteY16" fmla="*/ 290562 h 693567"/>
                <a:gd name="connsiteX17" fmla="*/ 819150 w 3100388"/>
                <a:gd name="connsiteY17" fmla="*/ 338187 h 693567"/>
                <a:gd name="connsiteX18" fmla="*/ 852488 w 3100388"/>
                <a:gd name="connsiteY18" fmla="*/ 390575 h 693567"/>
                <a:gd name="connsiteX19" fmla="*/ 895350 w 3100388"/>
                <a:gd name="connsiteY19" fmla="*/ 462012 h 693567"/>
                <a:gd name="connsiteX20" fmla="*/ 942975 w 3100388"/>
                <a:gd name="connsiteY20" fmla="*/ 528687 h 693567"/>
                <a:gd name="connsiteX21" fmla="*/ 985838 w 3100388"/>
                <a:gd name="connsiteY21" fmla="*/ 547737 h 693567"/>
                <a:gd name="connsiteX22" fmla="*/ 1028700 w 3100388"/>
                <a:gd name="connsiteY22" fmla="*/ 533450 h 693567"/>
                <a:gd name="connsiteX23" fmla="*/ 1066800 w 3100388"/>
                <a:gd name="connsiteY23" fmla="*/ 423912 h 693567"/>
                <a:gd name="connsiteX24" fmla="*/ 1143000 w 3100388"/>
                <a:gd name="connsiteY24" fmla="*/ 171500 h 693567"/>
                <a:gd name="connsiteX25" fmla="*/ 1171575 w 3100388"/>
                <a:gd name="connsiteY25" fmla="*/ 109587 h 693567"/>
                <a:gd name="connsiteX26" fmla="*/ 1228725 w 3100388"/>
                <a:gd name="connsiteY26" fmla="*/ 76250 h 693567"/>
                <a:gd name="connsiteX27" fmla="*/ 1285875 w 3100388"/>
                <a:gd name="connsiteY27" fmla="*/ 85775 h 693567"/>
                <a:gd name="connsiteX28" fmla="*/ 1328738 w 3100388"/>
                <a:gd name="connsiteY28" fmla="*/ 128637 h 693567"/>
                <a:gd name="connsiteX29" fmla="*/ 1381125 w 3100388"/>
                <a:gd name="connsiteY29" fmla="*/ 214362 h 693567"/>
                <a:gd name="connsiteX30" fmla="*/ 1438275 w 3100388"/>
                <a:gd name="connsiteY30" fmla="*/ 271512 h 693567"/>
                <a:gd name="connsiteX31" fmla="*/ 1485900 w 3100388"/>
                <a:gd name="connsiteY31" fmla="*/ 295325 h 693567"/>
                <a:gd name="connsiteX32" fmla="*/ 1543050 w 3100388"/>
                <a:gd name="connsiteY32" fmla="*/ 266750 h 693567"/>
                <a:gd name="connsiteX33" fmla="*/ 1600200 w 3100388"/>
                <a:gd name="connsiteY33" fmla="*/ 204837 h 693567"/>
                <a:gd name="connsiteX34" fmla="*/ 1638300 w 3100388"/>
                <a:gd name="connsiteY34" fmla="*/ 157212 h 693567"/>
                <a:gd name="connsiteX35" fmla="*/ 1724025 w 3100388"/>
                <a:gd name="connsiteY35" fmla="*/ 157212 h 693567"/>
                <a:gd name="connsiteX36" fmla="*/ 1776413 w 3100388"/>
                <a:gd name="connsiteY36" fmla="*/ 200075 h 693567"/>
                <a:gd name="connsiteX37" fmla="*/ 1819275 w 3100388"/>
                <a:gd name="connsiteY37" fmla="*/ 257225 h 693567"/>
                <a:gd name="connsiteX38" fmla="*/ 2000250 w 3100388"/>
                <a:gd name="connsiteY38" fmla="*/ 562025 h 693567"/>
                <a:gd name="connsiteX39" fmla="*/ 2066925 w 3100388"/>
                <a:gd name="connsiteY39" fmla="*/ 666800 h 693567"/>
                <a:gd name="connsiteX40" fmla="*/ 2662238 w 3100388"/>
                <a:gd name="connsiteY40" fmla="*/ 85775 h 693567"/>
                <a:gd name="connsiteX41" fmla="*/ 2714625 w 3100388"/>
                <a:gd name="connsiteY41" fmla="*/ 123875 h 693567"/>
                <a:gd name="connsiteX42" fmla="*/ 2833688 w 3100388"/>
                <a:gd name="connsiteY42" fmla="*/ 204837 h 693567"/>
                <a:gd name="connsiteX43" fmla="*/ 2900363 w 3100388"/>
                <a:gd name="connsiteY43" fmla="*/ 223887 h 693567"/>
                <a:gd name="connsiteX44" fmla="*/ 2967038 w 3100388"/>
                <a:gd name="connsiteY44" fmla="*/ 214362 h 693567"/>
                <a:gd name="connsiteX45" fmla="*/ 3038475 w 3100388"/>
                <a:gd name="connsiteY45" fmla="*/ 157212 h 693567"/>
                <a:gd name="connsiteX46" fmla="*/ 3100388 w 3100388"/>
                <a:gd name="connsiteY46" fmla="*/ 104825 h 693567"/>
                <a:gd name="connsiteX0" fmla="*/ 0 w 3100388"/>
                <a:gd name="connsiteY0" fmla="*/ 109587 h 690942"/>
                <a:gd name="connsiteX1" fmla="*/ 76200 w 3100388"/>
                <a:gd name="connsiteY1" fmla="*/ 23862 h 690942"/>
                <a:gd name="connsiteX2" fmla="*/ 123825 w 3100388"/>
                <a:gd name="connsiteY2" fmla="*/ 50 h 690942"/>
                <a:gd name="connsiteX3" fmla="*/ 190500 w 3100388"/>
                <a:gd name="connsiteY3" fmla="*/ 19100 h 690942"/>
                <a:gd name="connsiteX4" fmla="*/ 233363 w 3100388"/>
                <a:gd name="connsiteY4" fmla="*/ 66725 h 690942"/>
                <a:gd name="connsiteX5" fmla="*/ 266700 w 3100388"/>
                <a:gd name="connsiteY5" fmla="*/ 142925 h 690942"/>
                <a:gd name="connsiteX6" fmla="*/ 300038 w 3100388"/>
                <a:gd name="connsiteY6" fmla="*/ 209600 h 690942"/>
                <a:gd name="connsiteX7" fmla="*/ 338138 w 3100388"/>
                <a:gd name="connsiteY7" fmla="*/ 261987 h 690942"/>
                <a:gd name="connsiteX8" fmla="*/ 400050 w 3100388"/>
                <a:gd name="connsiteY8" fmla="*/ 281037 h 690942"/>
                <a:gd name="connsiteX9" fmla="*/ 457200 w 3100388"/>
                <a:gd name="connsiteY9" fmla="*/ 252462 h 690942"/>
                <a:gd name="connsiteX10" fmla="*/ 519113 w 3100388"/>
                <a:gd name="connsiteY10" fmla="*/ 195312 h 690942"/>
                <a:gd name="connsiteX11" fmla="*/ 590550 w 3100388"/>
                <a:gd name="connsiteY11" fmla="*/ 138162 h 690942"/>
                <a:gd name="connsiteX12" fmla="*/ 633413 w 3100388"/>
                <a:gd name="connsiteY12" fmla="*/ 114350 h 690942"/>
                <a:gd name="connsiteX13" fmla="*/ 700088 w 3100388"/>
                <a:gd name="connsiteY13" fmla="*/ 119112 h 690942"/>
                <a:gd name="connsiteX14" fmla="*/ 742950 w 3100388"/>
                <a:gd name="connsiteY14" fmla="*/ 190550 h 690942"/>
                <a:gd name="connsiteX15" fmla="*/ 766763 w 3100388"/>
                <a:gd name="connsiteY15" fmla="*/ 242937 h 690942"/>
                <a:gd name="connsiteX16" fmla="*/ 790575 w 3100388"/>
                <a:gd name="connsiteY16" fmla="*/ 290562 h 690942"/>
                <a:gd name="connsiteX17" fmla="*/ 819150 w 3100388"/>
                <a:gd name="connsiteY17" fmla="*/ 338187 h 690942"/>
                <a:gd name="connsiteX18" fmla="*/ 852488 w 3100388"/>
                <a:gd name="connsiteY18" fmla="*/ 390575 h 690942"/>
                <a:gd name="connsiteX19" fmla="*/ 895350 w 3100388"/>
                <a:gd name="connsiteY19" fmla="*/ 462012 h 690942"/>
                <a:gd name="connsiteX20" fmla="*/ 942975 w 3100388"/>
                <a:gd name="connsiteY20" fmla="*/ 528687 h 690942"/>
                <a:gd name="connsiteX21" fmla="*/ 985838 w 3100388"/>
                <a:gd name="connsiteY21" fmla="*/ 547737 h 690942"/>
                <a:gd name="connsiteX22" fmla="*/ 1028700 w 3100388"/>
                <a:gd name="connsiteY22" fmla="*/ 533450 h 690942"/>
                <a:gd name="connsiteX23" fmla="*/ 1066800 w 3100388"/>
                <a:gd name="connsiteY23" fmla="*/ 423912 h 690942"/>
                <a:gd name="connsiteX24" fmla="*/ 1143000 w 3100388"/>
                <a:gd name="connsiteY24" fmla="*/ 171500 h 690942"/>
                <a:gd name="connsiteX25" fmla="*/ 1171575 w 3100388"/>
                <a:gd name="connsiteY25" fmla="*/ 109587 h 690942"/>
                <a:gd name="connsiteX26" fmla="*/ 1228725 w 3100388"/>
                <a:gd name="connsiteY26" fmla="*/ 76250 h 690942"/>
                <a:gd name="connsiteX27" fmla="*/ 1285875 w 3100388"/>
                <a:gd name="connsiteY27" fmla="*/ 85775 h 690942"/>
                <a:gd name="connsiteX28" fmla="*/ 1328738 w 3100388"/>
                <a:gd name="connsiteY28" fmla="*/ 128637 h 690942"/>
                <a:gd name="connsiteX29" fmla="*/ 1381125 w 3100388"/>
                <a:gd name="connsiteY29" fmla="*/ 214362 h 690942"/>
                <a:gd name="connsiteX30" fmla="*/ 1438275 w 3100388"/>
                <a:gd name="connsiteY30" fmla="*/ 271512 h 690942"/>
                <a:gd name="connsiteX31" fmla="*/ 1485900 w 3100388"/>
                <a:gd name="connsiteY31" fmla="*/ 295325 h 690942"/>
                <a:gd name="connsiteX32" fmla="*/ 1543050 w 3100388"/>
                <a:gd name="connsiteY32" fmla="*/ 266750 h 690942"/>
                <a:gd name="connsiteX33" fmla="*/ 1600200 w 3100388"/>
                <a:gd name="connsiteY33" fmla="*/ 204837 h 690942"/>
                <a:gd name="connsiteX34" fmla="*/ 1638300 w 3100388"/>
                <a:gd name="connsiteY34" fmla="*/ 157212 h 690942"/>
                <a:gd name="connsiteX35" fmla="*/ 1724025 w 3100388"/>
                <a:gd name="connsiteY35" fmla="*/ 157212 h 690942"/>
                <a:gd name="connsiteX36" fmla="*/ 1776413 w 3100388"/>
                <a:gd name="connsiteY36" fmla="*/ 200075 h 690942"/>
                <a:gd name="connsiteX37" fmla="*/ 1819275 w 3100388"/>
                <a:gd name="connsiteY37" fmla="*/ 257225 h 690942"/>
                <a:gd name="connsiteX38" fmla="*/ 2000250 w 3100388"/>
                <a:gd name="connsiteY38" fmla="*/ 562025 h 690942"/>
                <a:gd name="connsiteX39" fmla="*/ 2066925 w 3100388"/>
                <a:gd name="connsiteY39" fmla="*/ 666800 h 690942"/>
                <a:gd name="connsiteX40" fmla="*/ 2714625 w 3100388"/>
                <a:gd name="connsiteY40" fmla="*/ 123875 h 690942"/>
                <a:gd name="connsiteX41" fmla="*/ 2833688 w 3100388"/>
                <a:gd name="connsiteY41" fmla="*/ 204837 h 690942"/>
                <a:gd name="connsiteX42" fmla="*/ 2900363 w 3100388"/>
                <a:gd name="connsiteY42" fmla="*/ 223887 h 690942"/>
                <a:gd name="connsiteX43" fmla="*/ 2967038 w 3100388"/>
                <a:gd name="connsiteY43" fmla="*/ 214362 h 690942"/>
                <a:gd name="connsiteX44" fmla="*/ 3038475 w 3100388"/>
                <a:gd name="connsiteY44" fmla="*/ 157212 h 690942"/>
                <a:gd name="connsiteX45" fmla="*/ 3100388 w 3100388"/>
                <a:gd name="connsiteY45" fmla="*/ 104825 h 690942"/>
                <a:gd name="connsiteX0" fmla="*/ 0 w 3100388"/>
                <a:gd name="connsiteY0" fmla="*/ 109587 h 685453"/>
                <a:gd name="connsiteX1" fmla="*/ 76200 w 3100388"/>
                <a:gd name="connsiteY1" fmla="*/ 23862 h 685453"/>
                <a:gd name="connsiteX2" fmla="*/ 123825 w 3100388"/>
                <a:gd name="connsiteY2" fmla="*/ 50 h 685453"/>
                <a:gd name="connsiteX3" fmla="*/ 190500 w 3100388"/>
                <a:gd name="connsiteY3" fmla="*/ 19100 h 685453"/>
                <a:gd name="connsiteX4" fmla="*/ 233363 w 3100388"/>
                <a:gd name="connsiteY4" fmla="*/ 66725 h 685453"/>
                <a:gd name="connsiteX5" fmla="*/ 266700 w 3100388"/>
                <a:gd name="connsiteY5" fmla="*/ 142925 h 685453"/>
                <a:gd name="connsiteX6" fmla="*/ 300038 w 3100388"/>
                <a:gd name="connsiteY6" fmla="*/ 209600 h 685453"/>
                <a:gd name="connsiteX7" fmla="*/ 338138 w 3100388"/>
                <a:gd name="connsiteY7" fmla="*/ 261987 h 685453"/>
                <a:gd name="connsiteX8" fmla="*/ 400050 w 3100388"/>
                <a:gd name="connsiteY8" fmla="*/ 281037 h 685453"/>
                <a:gd name="connsiteX9" fmla="*/ 457200 w 3100388"/>
                <a:gd name="connsiteY9" fmla="*/ 252462 h 685453"/>
                <a:gd name="connsiteX10" fmla="*/ 519113 w 3100388"/>
                <a:gd name="connsiteY10" fmla="*/ 195312 h 685453"/>
                <a:gd name="connsiteX11" fmla="*/ 590550 w 3100388"/>
                <a:gd name="connsiteY11" fmla="*/ 138162 h 685453"/>
                <a:gd name="connsiteX12" fmla="*/ 633413 w 3100388"/>
                <a:gd name="connsiteY12" fmla="*/ 114350 h 685453"/>
                <a:gd name="connsiteX13" fmla="*/ 700088 w 3100388"/>
                <a:gd name="connsiteY13" fmla="*/ 119112 h 685453"/>
                <a:gd name="connsiteX14" fmla="*/ 742950 w 3100388"/>
                <a:gd name="connsiteY14" fmla="*/ 190550 h 685453"/>
                <a:gd name="connsiteX15" fmla="*/ 766763 w 3100388"/>
                <a:gd name="connsiteY15" fmla="*/ 242937 h 685453"/>
                <a:gd name="connsiteX16" fmla="*/ 790575 w 3100388"/>
                <a:gd name="connsiteY16" fmla="*/ 290562 h 685453"/>
                <a:gd name="connsiteX17" fmla="*/ 819150 w 3100388"/>
                <a:gd name="connsiteY17" fmla="*/ 338187 h 685453"/>
                <a:gd name="connsiteX18" fmla="*/ 852488 w 3100388"/>
                <a:gd name="connsiteY18" fmla="*/ 390575 h 685453"/>
                <a:gd name="connsiteX19" fmla="*/ 895350 w 3100388"/>
                <a:gd name="connsiteY19" fmla="*/ 462012 h 685453"/>
                <a:gd name="connsiteX20" fmla="*/ 942975 w 3100388"/>
                <a:gd name="connsiteY20" fmla="*/ 528687 h 685453"/>
                <a:gd name="connsiteX21" fmla="*/ 985838 w 3100388"/>
                <a:gd name="connsiteY21" fmla="*/ 547737 h 685453"/>
                <a:gd name="connsiteX22" fmla="*/ 1028700 w 3100388"/>
                <a:gd name="connsiteY22" fmla="*/ 533450 h 685453"/>
                <a:gd name="connsiteX23" fmla="*/ 1066800 w 3100388"/>
                <a:gd name="connsiteY23" fmla="*/ 423912 h 685453"/>
                <a:gd name="connsiteX24" fmla="*/ 1143000 w 3100388"/>
                <a:gd name="connsiteY24" fmla="*/ 171500 h 685453"/>
                <a:gd name="connsiteX25" fmla="*/ 1171575 w 3100388"/>
                <a:gd name="connsiteY25" fmla="*/ 109587 h 685453"/>
                <a:gd name="connsiteX26" fmla="*/ 1228725 w 3100388"/>
                <a:gd name="connsiteY26" fmla="*/ 76250 h 685453"/>
                <a:gd name="connsiteX27" fmla="*/ 1285875 w 3100388"/>
                <a:gd name="connsiteY27" fmla="*/ 85775 h 685453"/>
                <a:gd name="connsiteX28" fmla="*/ 1328738 w 3100388"/>
                <a:gd name="connsiteY28" fmla="*/ 128637 h 685453"/>
                <a:gd name="connsiteX29" fmla="*/ 1381125 w 3100388"/>
                <a:gd name="connsiteY29" fmla="*/ 214362 h 685453"/>
                <a:gd name="connsiteX30" fmla="*/ 1438275 w 3100388"/>
                <a:gd name="connsiteY30" fmla="*/ 271512 h 685453"/>
                <a:gd name="connsiteX31" fmla="*/ 1485900 w 3100388"/>
                <a:gd name="connsiteY31" fmla="*/ 295325 h 685453"/>
                <a:gd name="connsiteX32" fmla="*/ 1543050 w 3100388"/>
                <a:gd name="connsiteY32" fmla="*/ 266750 h 685453"/>
                <a:gd name="connsiteX33" fmla="*/ 1600200 w 3100388"/>
                <a:gd name="connsiteY33" fmla="*/ 204837 h 685453"/>
                <a:gd name="connsiteX34" fmla="*/ 1638300 w 3100388"/>
                <a:gd name="connsiteY34" fmla="*/ 157212 h 685453"/>
                <a:gd name="connsiteX35" fmla="*/ 1724025 w 3100388"/>
                <a:gd name="connsiteY35" fmla="*/ 157212 h 685453"/>
                <a:gd name="connsiteX36" fmla="*/ 1776413 w 3100388"/>
                <a:gd name="connsiteY36" fmla="*/ 200075 h 685453"/>
                <a:gd name="connsiteX37" fmla="*/ 1819275 w 3100388"/>
                <a:gd name="connsiteY37" fmla="*/ 257225 h 685453"/>
                <a:gd name="connsiteX38" fmla="*/ 2000250 w 3100388"/>
                <a:gd name="connsiteY38" fmla="*/ 562025 h 685453"/>
                <a:gd name="connsiteX39" fmla="*/ 2066925 w 3100388"/>
                <a:gd name="connsiteY39" fmla="*/ 666800 h 685453"/>
                <a:gd name="connsiteX40" fmla="*/ 2833688 w 3100388"/>
                <a:gd name="connsiteY40" fmla="*/ 204837 h 685453"/>
                <a:gd name="connsiteX41" fmla="*/ 2900363 w 3100388"/>
                <a:gd name="connsiteY41" fmla="*/ 223887 h 685453"/>
                <a:gd name="connsiteX42" fmla="*/ 2967038 w 3100388"/>
                <a:gd name="connsiteY42" fmla="*/ 214362 h 685453"/>
                <a:gd name="connsiteX43" fmla="*/ 3038475 w 3100388"/>
                <a:gd name="connsiteY43" fmla="*/ 157212 h 685453"/>
                <a:gd name="connsiteX44" fmla="*/ 3100388 w 3100388"/>
                <a:gd name="connsiteY44" fmla="*/ 104825 h 685453"/>
                <a:gd name="connsiteX0" fmla="*/ 0 w 3100388"/>
                <a:gd name="connsiteY0" fmla="*/ 109587 h 684183"/>
                <a:gd name="connsiteX1" fmla="*/ 76200 w 3100388"/>
                <a:gd name="connsiteY1" fmla="*/ 23862 h 684183"/>
                <a:gd name="connsiteX2" fmla="*/ 123825 w 3100388"/>
                <a:gd name="connsiteY2" fmla="*/ 50 h 684183"/>
                <a:gd name="connsiteX3" fmla="*/ 190500 w 3100388"/>
                <a:gd name="connsiteY3" fmla="*/ 19100 h 684183"/>
                <a:gd name="connsiteX4" fmla="*/ 233363 w 3100388"/>
                <a:gd name="connsiteY4" fmla="*/ 66725 h 684183"/>
                <a:gd name="connsiteX5" fmla="*/ 266700 w 3100388"/>
                <a:gd name="connsiteY5" fmla="*/ 142925 h 684183"/>
                <a:gd name="connsiteX6" fmla="*/ 300038 w 3100388"/>
                <a:gd name="connsiteY6" fmla="*/ 209600 h 684183"/>
                <a:gd name="connsiteX7" fmla="*/ 338138 w 3100388"/>
                <a:gd name="connsiteY7" fmla="*/ 261987 h 684183"/>
                <a:gd name="connsiteX8" fmla="*/ 400050 w 3100388"/>
                <a:gd name="connsiteY8" fmla="*/ 281037 h 684183"/>
                <a:gd name="connsiteX9" fmla="*/ 457200 w 3100388"/>
                <a:gd name="connsiteY9" fmla="*/ 252462 h 684183"/>
                <a:gd name="connsiteX10" fmla="*/ 519113 w 3100388"/>
                <a:gd name="connsiteY10" fmla="*/ 195312 h 684183"/>
                <a:gd name="connsiteX11" fmla="*/ 590550 w 3100388"/>
                <a:gd name="connsiteY11" fmla="*/ 138162 h 684183"/>
                <a:gd name="connsiteX12" fmla="*/ 633413 w 3100388"/>
                <a:gd name="connsiteY12" fmla="*/ 114350 h 684183"/>
                <a:gd name="connsiteX13" fmla="*/ 700088 w 3100388"/>
                <a:gd name="connsiteY13" fmla="*/ 119112 h 684183"/>
                <a:gd name="connsiteX14" fmla="*/ 742950 w 3100388"/>
                <a:gd name="connsiteY14" fmla="*/ 190550 h 684183"/>
                <a:gd name="connsiteX15" fmla="*/ 766763 w 3100388"/>
                <a:gd name="connsiteY15" fmla="*/ 242937 h 684183"/>
                <a:gd name="connsiteX16" fmla="*/ 790575 w 3100388"/>
                <a:gd name="connsiteY16" fmla="*/ 290562 h 684183"/>
                <a:gd name="connsiteX17" fmla="*/ 819150 w 3100388"/>
                <a:gd name="connsiteY17" fmla="*/ 338187 h 684183"/>
                <a:gd name="connsiteX18" fmla="*/ 852488 w 3100388"/>
                <a:gd name="connsiteY18" fmla="*/ 390575 h 684183"/>
                <a:gd name="connsiteX19" fmla="*/ 895350 w 3100388"/>
                <a:gd name="connsiteY19" fmla="*/ 462012 h 684183"/>
                <a:gd name="connsiteX20" fmla="*/ 942975 w 3100388"/>
                <a:gd name="connsiteY20" fmla="*/ 528687 h 684183"/>
                <a:gd name="connsiteX21" fmla="*/ 985838 w 3100388"/>
                <a:gd name="connsiteY21" fmla="*/ 547737 h 684183"/>
                <a:gd name="connsiteX22" fmla="*/ 1028700 w 3100388"/>
                <a:gd name="connsiteY22" fmla="*/ 533450 h 684183"/>
                <a:gd name="connsiteX23" fmla="*/ 1066800 w 3100388"/>
                <a:gd name="connsiteY23" fmla="*/ 423912 h 684183"/>
                <a:gd name="connsiteX24" fmla="*/ 1143000 w 3100388"/>
                <a:gd name="connsiteY24" fmla="*/ 171500 h 684183"/>
                <a:gd name="connsiteX25" fmla="*/ 1171575 w 3100388"/>
                <a:gd name="connsiteY25" fmla="*/ 109587 h 684183"/>
                <a:gd name="connsiteX26" fmla="*/ 1228725 w 3100388"/>
                <a:gd name="connsiteY26" fmla="*/ 76250 h 684183"/>
                <a:gd name="connsiteX27" fmla="*/ 1285875 w 3100388"/>
                <a:gd name="connsiteY27" fmla="*/ 85775 h 684183"/>
                <a:gd name="connsiteX28" fmla="*/ 1328738 w 3100388"/>
                <a:gd name="connsiteY28" fmla="*/ 128637 h 684183"/>
                <a:gd name="connsiteX29" fmla="*/ 1381125 w 3100388"/>
                <a:gd name="connsiteY29" fmla="*/ 214362 h 684183"/>
                <a:gd name="connsiteX30" fmla="*/ 1438275 w 3100388"/>
                <a:gd name="connsiteY30" fmla="*/ 271512 h 684183"/>
                <a:gd name="connsiteX31" fmla="*/ 1485900 w 3100388"/>
                <a:gd name="connsiteY31" fmla="*/ 295325 h 684183"/>
                <a:gd name="connsiteX32" fmla="*/ 1543050 w 3100388"/>
                <a:gd name="connsiteY32" fmla="*/ 266750 h 684183"/>
                <a:gd name="connsiteX33" fmla="*/ 1600200 w 3100388"/>
                <a:gd name="connsiteY33" fmla="*/ 204837 h 684183"/>
                <a:gd name="connsiteX34" fmla="*/ 1638300 w 3100388"/>
                <a:gd name="connsiteY34" fmla="*/ 157212 h 684183"/>
                <a:gd name="connsiteX35" fmla="*/ 1724025 w 3100388"/>
                <a:gd name="connsiteY35" fmla="*/ 157212 h 684183"/>
                <a:gd name="connsiteX36" fmla="*/ 1776413 w 3100388"/>
                <a:gd name="connsiteY36" fmla="*/ 200075 h 684183"/>
                <a:gd name="connsiteX37" fmla="*/ 1819275 w 3100388"/>
                <a:gd name="connsiteY37" fmla="*/ 257225 h 684183"/>
                <a:gd name="connsiteX38" fmla="*/ 2000250 w 3100388"/>
                <a:gd name="connsiteY38" fmla="*/ 562025 h 684183"/>
                <a:gd name="connsiteX39" fmla="*/ 2066925 w 3100388"/>
                <a:gd name="connsiteY39" fmla="*/ 666800 h 684183"/>
                <a:gd name="connsiteX40" fmla="*/ 2900363 w 3100388"/>
                <a:gd name="connsiteY40" fmla="*/ 223887 h 684183"/>
                <a:gd name="connsiteX41" fmla="*/ 2967038 w 3100388"/>
                <a:gd name="connsiteY41" fmla="*/ 214362 h 684183"/>
                <a:gd name="connsiteX42" fmla="*/ 3038475 w 3100388"/>
                <a:gd name="connsiteY42" fmla="*/ 157212 h 684183"/>
                <a:gd name="connsiteX43" fmla="*/ 3100388 w 3100388"/>
                <a:gd name="connsiteY43" fmla="*/ 104825 h 684183"/>
                <a:gd name="connsiteX0" fmla="*/ 0 w 3100388"/>
                <a:gd name="connsiteY0" fmla="*/ 109587 h 684817"/>
                <a:gd name="connsiteX1" fmla="*/ 76200 w 3100388"/>
                <a:gd name="connsiteY1" fmla="*/ 23862 h 684817"/>
                <a:gd name="connsiteX2" fmla="*/ 123825 w 3100388"/>
                <a:gd name="connsiteY2" fmla="*/ 50 h 684817"/>
                <a:gd name="connsiteX3" fmla="*/ 190500 w 3100388"/>
                <a:gd name="connsiteY3" fmla="*/ 19100 h 684817"/>
                <a:gd name="connsiteX4" fmla="*/ 233363 w 3100388"/>
                <a:gd name="connsiteY4" fmla="*/ 66725 h 684817"/>
                <a:gd name="connsiteX5" fmla="*/ 266700 w 3100388"/>
                <a:gd name="connsiteY5" fmla="*/ 142925 h 684817"/>
                <a:gd name="connsiteX6" fmla="*/ 300038 w 3100388"/>
                <a:gd name="connsiteY6" fmla="*/ 209600 h 684817"/>
                <a:gd name="connsiteX7" fmla="*/ 338138 w 3100388"/>
                <a:gd name="connsiteY7" fmla="*/ 261987 h 684817"/>
                <a:gd name="connsiteX8" fmla="*/ 400050 w 3100388"/>
                <a:gd name="connsiteY8" fmla="*/ 281037 h 684817"/>
                <a:gd name="connsiteX9" fmla="*/ 457200 w 3100388"/>
                <a:gd name="connsiteY9" fmla="*/ 252462 h 684817"/>
                <a:gd name="connsiteX10" fmla="*/ 519113 w 3100388"/>
                <a:gd name="connsiteY10" fmla="*/ 195312 h 684817"/>
                <a:gd name="connsiteX11" fmla="*/ 590550 w 3100388"/>
                <a:gd name="connsiteY11" fmla="*/ 138162 h 684817"/>
                <a:gd name="connsiteX12" fmla="*/ 633413 w 3100388"/>
                <a:gd name="connsiteY12" fmla="*/ 114350 h 684817"/>
                <a:gd name="connsiteX13" fmla="*/ 700088 w 3100388"/>
                <a:gd name="connsiteY13" fmla="*/ 119112 h 684817"/>
                <a:gd name="connsiteX14" fmla="*/ 742950 w 3100388"/>
                <a:gd name="connsiteY14" fmla="*/ 190550 h 684817"/>
                <a:gd name="connsiteX15" fmla="*/ 766763 w 3100388"/>
                <a:gd name="connsiteY15" fmla="*/ 242937 h 684817"/>
                <a:gd name="connsiteX16" fmla="*/ 790575 w 3100388"/>
                <a:gd name="connsiteY16" fmla="*/ 290562 h 684817"/>
                <a:gd name="connsiteX17" fmla="*/ 819150 w 3100388"/>
                <a:gd name="connsiteY17" fmla="*/ 338187 h 684817"/>
                <a:gd name="connsiteX18" fmla="*/ 852488 w 3100388"/>
                <a:gd name="connsiteY18" fmla="*/ 390575 h 684817"/>
                <a:gd name="connsiteX19" fmla="*/ 895350 w 3100388"/>
                <a:gd name="connsiteY19" fmla="*/ 462012 h 684817"/>
                <a:gd name="connsiteX20" fmla="*/ 942975 w 3100388"/>
                <a:gd name="connsiteY20" fmla="*/ 528687 h 684817"/>
                <a:gd name="connsiteX21" fmla="*/ 985838 w 3100388"/>
                <a:gd name="connsiteY21" fmla="*/ 547737 h 684817"/>
                <a:gd name="connsiteX22" fmla="*/ 1028700 w 3100388"/>
                <a:gd name="connsiteY22" fmla="*/ 533450 h 684817"/>
                <a:gd name="connsiteX23" fmla="*/ 1066800 w 3100388"/>
                <a:gd name="connsiteY23" fmla="*/ 423912 h 684817"/>
                <a:gd name="connsiteX24" fmla="*/ 1143000 w 3100388"/>
                <a:gd name="connsiteY24" fmla="*/ 171500 h 684817"/>
                <a:gd name="connsiteX25" fmla="*/ 1171575 w 3100388"/>
                <a:gd name="connsiteY25" fmla="*/ 109587 h 684817"/>
                <a:gd name="connsiteX26" fmla="*/ 1228725 w 3100388"/>
                <a:gd name="connsiteY26" fmla="*/ 76250 h 684817"/>
                <a:gd name="connsiteX27" fmla="*/ 1285875 w 3100388"/>
                <a:gd name="connsiteY27" fmla="*/ 85775 h 684817"/>
                <a:gd name="connsiteX28" fmla="*/ 1328738 w 3100388"/>
                <a:gd name="connsiteY28" fmla="*/ 128637 h 684817"/>
                <a:gd name="connsiteX29" fmla="*/ 1381125 w 3100388"/>
                <a:gd name="connsiteY29" fmla="*/ 214362 h 684817"/>
                <a:gd name="connsiteX30" fmla="*/ 1438275 w 3100388"/>
                <a:gd name="connsiteY30" fmla="*/ 271512 h 684817"/>
                <a:gd name="connsiteX31" fmla="*/ 1485900 w 3100388"/>
                <a:gd name="connsiteY31" fmla="*/ 295325 h 684817"/>
                <a:gd name="connsiteX32" fmla="*/ 1543050 w 3100388"/>
                <a:gd name="connsiteY32" fmla="*/ 266750 h 684817"/>
                <a:gd name="connsiteX33" fmla="*/ 1600200 w 3100388"/>
                <a:gd name="connsiteY33" fmla="*/ 204837 h 684817"/>
                <a:gd name="connsiteX34" fmla="*/ 1638300 w 3100388"/>
                <a:gd name="connsiteY34" fmla="*/ 157212 h 684817"/>
                <a:gd name="connsiteX35" fmla="*/ 1724025 w 3100388"/>
                <a:gd name="connsiteY35" fmla="*/ 157212 h 684817"/>
                <a:gd name="connsiteX36" fmla="*/ 1776413 w 3100388"/>
                <a:gd name="connsiteY36" fmla="*/ 200075 h 684817"/>
                <a:gd name="connsiteX37" fmla="*/ 1819275 w 3100388"/>
                <a:gd name="connsiteY37" fmla="*/ 257225 h 684817"/>
                <a:gd name="connsiteX38" fmla="*/ 2000250 w 3100388"/>
                <a:gd name="connsiteY38" fmla="*/ 562025 h 684817"/>
                <a:gd name="connsiteX39" fmla="*/ 2066925 w 3100388"/>
                <a:gd name="connsiteY39" fmla="*/ 666800 h 684817"/>
                <a:gd name="connsiteX40" fmla="*/ 2967038 w 3100388"/>
                <a:gd name="connsiteY40" fmla="*/ 214362 h 684817"/>
                <a:gd name="connsiteX41" fmla="*/ 3038475 w 3100388"/>
                <a:gd name="connsiteY41" fmla="*/ 157212 h 684817"/>
                <a:gd name="connsiteX42" fmla="*/ 3100388 w 3100388"/>
                <a:gd name="connsiteY42" fmla="*/ 104825 h 684817"/>
                <a:gd name="connsiteX0" fmla="*/ 0 w 3100388"/>
                <a:gd name="connsiteY0" fmla="*/ 109587 h 688666"/>
                <a:gd name="connsiteX1" fmla="*/ 76200 w 3100388"/>
                <a:gd name="connsiteY1" fmla="*/ 23862 h 688666"/>
                <a:gd name="connsiteX2" fmla="*/ 123825 w 3100388"/>
                <a:gd name="connsiteY2" fmla="*/ 50 h 688666"/>
                <a:gd name="connsiteX3" fmla="*/ 190500 w 3100388"/>
                <a:gd name="connsiteY3" fmla="*/ 19100 h 688666"/>
                <a:gd name="connsiteX4" fmla="*/ 233363 w 3100388"/>
                <a:gd name="connsiteY4" fmla="*/ 66725 h 688666"/>
                <a:gd name="connsiteX5" fmla="*/ 266700 w 3100388"/>
                <a:gd name="connsiteY5" fmla="*/ 142925 h 688666"/>
                <a:gd name="connsiteX6" fmla="*/ 300038 w 3100388"/>
                <a:gd name="connsiteY6" fmla="*/ 209600 h 688666"/>
                <a:gd name="connsiteX7" fmla="*/ 338138 w 3100388"/>
                <a:gd name="connsiteY7" fmla="*/ 261987 h 688666"/>
                <a:gd name="connsiteX8" fmla="*/ 400050 w 3100388"/>
                <a:gd name="connsiteY8" fmla="*/ 281037 h 688666"/>
                <a:gd name="connsiteX9" fmla="*/ 457200 w 3100388"/>
                <a:gd name="connsiteY9" fmla="*/ 252462 h 688666"/>
                <a:gd name="connsiteX10" fmla="*/ 519113 w 3100388"/>
                <a:gd name="connsiteY10" fmla="*/ 195312 h 688666"/>
                <a:gd name="connsiteX11" fmla="*/ 590550 w 3100388"/>
                <a:gd name="connsiteY11" fmla="*/ 138162 h 688666"/>
                <a:gd name="connsiteX12" fmla="*/ 633413 w 3100388"/>
                <a:gd name="connsiteY12" fmla="*/ 114350 h 688666"/>
                <a:gd name="connsiteX13" fmla="*/ 700088 w 3100388"/>
                <a:gd name="connsiteY13" fmla="*/ 119112 h 688666"/>
                <a:gd name="connsiteX14" fmla="*/ 742950 w 3100388"/>
                <a:gd name="connsiteY14" fmla="*/ 190550 h 688666"/>
                <a:gd name="connsiteX15" fmla="*/ 766763 w 3100388"/>
                <a:gd name="connsiteY15" fmla="*/ 242937 h 688666"/>
                <a:gd name="connsiteX16" fmla="*/ 790575 w 3100388"/>
                <a:gd name="connsiteY16" fmla="*/ 290562 h 688666"/>
                <a:gd name="connsiteX17" fmla="*/ 819150 w 3100388"/>
                <a:gd name="connsiteY17" fmla="*/ 338187 h 688666"/>
                <a:gd name="connsiteX18" fmla="*/ 852488 w 3100388"/>
                <a:gd name="connsiteY18" fmla="*/ 390575 h 688666"/>
                <a:gd name="connsiteX19" fmla="*/ 895350 w 3100388"/>
                <a:gd name="connsiteY19" fmla="*/ 462012 h 688666"/>
                <a:gd name="connsiteX20" fmla="*/ 942975 w 3100388"/>
                <a:gd name="connsiteY20" fmla="*/ 528687 h 688666"/>
                <a:gd name="connsiteX21" fmla="*/ 985838 w 3100388"/>
                <a:gd name="connsiteY21" fmla="*/ 547737 h 688666"/>
                <a:gd name="connsiteX22" fmla="*/ 1028700 w 3100388"/>
                <a:gd name="connsiteY22" fmla="*/ 533450 h 688666"/>
                <a:gd name="connsiteX23" fmla="*/ 1066800 w 3100388"/>
                <a:gd name="connsiteY23" fmla="*/ 423912 h 688666"/>
                <a:gd name="connsiteX24" fmla="*/ 1143000 w 3100388"/>
                <a:gd name="connsiteY24" fmla="*/ 171500 h 688666"/>
                <a:gd name="connsiteX25" fmla="*/ 1171575 w 3100388"/>
                <a:gd name="connsiteY25" fmla="*/ 109587 h 688666"/>
                <a:gd name="connsiteX26" fmla="*/ 1228725 w 3100388"/>
                <a:gd name="connsiteY26" fmla="*/ 76250 h 688666"/>
                <a:gd name="connsiteX27" fmla="*/ 1285875 w 3100388"/>
                <a:gd name="connsiteY27" fmla="*/ 85775 h 688666"/>
                <a:gd name="connsiteX28" fmla="*/ 1328738 w 3100388"/>
                <a:gd name="connsiteY28" fmla="*/ 128637 h 688666"/>
                <a:gd name="connsiteX29" fmla="*/ 1381125 w 3100388"/>
                <a:gd name="connsiteY29" fmla="*/ 214362 h 688666"/>
                <a:gd name="connsiteX30" fmla="*/ 1438275 w 3100388"/>
                <a:gd name="connsiteY30" fmla="*/ 271512 h 688666"/>
                <a:gd name="connsiteX31" fmla="*/ 1485900 w 3100388"/>
                <a:gd name="connsiteY31" fmla="*/ 295325 h 688666"/>
                <a:gd name="connsiteX32" fmla="*/ 1543050 w 3100388"/>
                <a:gd name="connsiteY32" fmla="*/ 266750 h 688666"/>
                <a:gd name="connsiteX33" fmla="*/ 1600200 w 3100388"/>
                <a:gd name="connsiteY33" fmla="*/ 204837 h 688666"/>
                <a:gd name="connsiteX34" fmla="*/ 1638300 w 3100388"/>
                <a:gd name="connsiteY34" fmla="*/ 157212 h 688666"/>
                <a:gd name="connsiteX35" fmla="*/ 1724025 w 3100388"/>
                <a:gd name="connsiteY35" fmla="*/ 157212 h 688666"/>
                <a:gd name="connsiteX36" fmla="*/ 1776413 w 3100388"/>
                <a:gd name="connsiteY36" fmla="*/ 200075 h 688666"/>
                <a:gd name="connsiteX37" fmla="*/ 1819275 w 3100388"/>
                <a:gd name="connsiteY37" fmla="*/ 257225 h 688666"/>
                <a:gd name="connsiteX38" fmla="*/ 2000250 w 3100388"/>
                <a:gd name="connsiteY38" fmla="*/ 562025 h 688666"/>
                <a:gd name="connsiteX39" fmla="*/ 2066925 w 3100388"/>
                <a:gd name="connsiteY39" fmla="*/ 666800 h 688666"/>
                <a:gd name="connsiteX40" fmla="*/ 3038475 w 3100388"/>
                <a:gd name="connsiteY40" fmla="*/ 157212 h 688666"/>
                <a:gd name="connsiteX41" fmla="*/ 3100388 w 3100388"/>
                <a:gd name="connsiteY41" fmla="*/ 104825 h 688666"/>
                <a:gd name="connsiteX0" fmla="*/ 0 w 3100388"/>
                <a:gd name="connsiteY0" fmla="*/ 109587 h 692252"/>
                <a:gd name="connsiteX1" fmla="*/ 76200 w 3100388"/>
                <a:gd name="connsiteY1" fmla="*/ 23862 h 692252"/>
                <a:gd name="connsiteX2" fmla="*/ 123825 w 3100388"/>
                <a:gd name="connsiteY2" fmla="*/ 50 h 692252"/>
                <a:gd name="connsiteX3" fmla="*/ 190500 w 3100388"/>
                <a:gd name="connsiteY3" fmla="*/ 19100 h 692252"/>
                <a:gd name="connsiteX4" fmla="*/ 233363 w 3100388"/>
                <a:gd name="connsiteY4" fmla="*/ 66725 h 692252"/>
                <a:gd name="connsiteX5" fmla="*/ 266700 w 3100388"/>
                <a:gd name="connsiteY5" fmla="*/ 142925 h 692252"/>
                <a:gd name="connsiteX6" fmla="*/ 300038 w 3100388"/>
                <a:gd name="connsiteY6" fmla="*/ 209600 h 692252"/>
                <a:gd name="connsiteX7" fmla="*/ 338138 w 3100388"/>
                <a:gd name="connsiteY7" fmla="*/ 261987 h 692252"/>
                <a:gd name="connsiteX8" fmla="*/ 400050 w 3100388"/>
                <a:gd name="connsiteY8" fmla="*/ 281037 h 692252"/>
                <a:gd name="connsiteX9" fmla="*/ 457200 w 3100388"/>
                <a:gd name="connsiteY9" fmla="*/ 252462 h 692252"/>
                <a:gd name="connsiteX10" fmla="*/ 519113 w 3100388"/>
                <a:gd name="connsiteY10" fmla="*/ 195312 h 692252"/>
                <a:gd name="connsiteX11" fmla="*/ 590550 w 3100388"/>
                <a:gd name="connsiteY11" fmla="*/ 138162 h 692252"/>
                <a:gd name="connsiteX12" fmla="*/ 633413 w 3100388"/>
                <a:gd name="connsiteY12" fmla="*/ 114350 h 692252"/>
                <a:gd name="connsiteX13" fmla="*/ 700088 w 3100388"/>
                <a:gd name="connsiteY13" fmla="*/ 119112 h 692252"/>
                <a:gd name="connsiteX14" fmla="*/ 742950 w 3100388"/>
                <a:gd name="connsiteY14" fmla="*/ 190550 h 692252"/>
                <a:gd name="connsiteX15" fmla="*/ 766763 w 3100388"/>
                <a:gd name="connsiteY15" fmla="*/ 242937 h 692252"/>
                <a:gd name="connsiteX16" fmla="*/ 790575 w 3100388"/>
                <a:gd name="connsiteY16" fmla="*/ 290562 h 692252"/>
                <a:gd name="connsiteX17" fmla="*/ 819150 w 3100388"/>
                <a:gd name="connsiteY17" fmla="*/ 338187 h 692252"/>
                <a:gd name="connsiteX18" fmla="*/ 852488 w 3100388"/>
                <a:gd name="connsiteY18" fmla="*/ 390575 h 692252"/>
                <a:gd name="connsiteX19" fmla="*/ 895350 w 3100388"/>
                <a:gd name="connsiteY19" fmla="*/ 462012 h 692252"/>
                <a:gd name="connsiteX20" fmla="*/ 942975 w 3100388"/>
                <a:gd name="connsiteY20" fmla="*/ 528687 h 692252"/>
                <a:gd name="connsiteX21" fmla="*/ 985838 w 3100388"/>
                <a:gd name="connsiteY21" fmla="*/ 547737 h 692252"/>
                <a:gd name="connsiteX22" fmla="*/ 1028700 w 3100388"/>
                <a:gd name="connsiteY22" fmla="*/ 533450 h 692252"/>
                <a:gd name="connsiteX23" fmla="*/ 1066800 w 3100388"/>
                <a:gd name="connsiteY23" fmla="*/ 423912 h 692252"/>
                <a:gd name="connsiteX24" fmla="*/ 1143000 w 3100388"/>
                <a:gd name="connsiteY24" fmla="*/ 171500 h 692252"/>
                <a:gd name="connsiteX25" fmla="*/ 1171575 w 3100388"/>
                <a:gd name="connsiteY25" fmla="*/ 109587 h 692252"/>
                <a:gd name="connsiteX26" fmla="*/ 1228725 w 3100388"/>
                <a:gd name="connsiteY26" fmla="*/ 76250 h 692252"/>
                <a:gd name="connsiteX27" fmla="*/ 1285875 w 3100388"/>
                <a:gd name="connsiteY27" fmla="*/ 85775 h 692252"/>
                <a:gd name="connsiteX28" fmla="*/ 1328738 w 3100388"/>
                <a:gd name="connsiteY28" fmla="*/ 128637 h 692252"/>
                <a:gd name="connsiteX29" fmla="*/ 1381125 w 3100388"/>
                <a:gd name="connsiteY29" fmla="*/ 214362 h 692252"/>
                <a:gd name="connsiteX30" fmla="*/ 1438275 w 3100388"/>
                <a:gd name="connsiteY30" fmla="*/ 271512 h 692252"/>
                <a:gd name="connsiteX31" fmla="*/ 1485900 w 3100388"/>
                <a:gd name="connsiteY31" fmla="*/ 295325 h 692252"/>
                <a:gd name="connsiteX32" fmla="*/ 1543050 w 3100388"/>
                <a:gd name="connsiteY32" fmla="*/ 266750 h 692252"/>
                <a:gd name="connsiteX33" fmla="*/ 1600200 w 3100388"/>
                <a:gd name="connsiteY33" fmla="*/ 204837 h 692252"/>
                <a:gd name="connsiteX34" fmla="*/ 1638300 w 3100388"/>
                <a:gd name="connsiteY34" fmla="*/ 157212 h 692252"/>
                <a:gd name="connsiteX35" fmla="*/ 1724025 w 3100388"/>
                <a:gd name="connsiteY35" fmla="*/ 157212 h 692252"/>
                <a:gd name="connsiteX36" fmla="*/ 1776413 w 3100388"/>
                <a:gd name="connsiteY36" fmla="*/ 200075 h 692252"/>
                <a:gd name="connsiteX37" fmla="*/ 1819275 w 3100388"/>
                <a:gd name="connsiteY37" fmla="*/ 257225 h 692252"/>
                <a:gd name="connsiteX38" fmla="*/ 2000250 w 3100388"/>
                <a:gd name="connsiteY38" fmla="*/ 562025 h 692252"/>
                <a:gd name="connsiteX39" fmla="*/ 2066925 w 3100388"/>
                <a:gd name="connsiteY39" fmla="*/ 666800 h 692252"/>
                <a:gd name="connsiteX40" fmla="*/ 3100388 w 3100388"/>
                <a:gd name="connsiteY40" fmla="*/ 104825 h 692252"/>
                <a:gd name="connsiteX0" fmla="*/ 0 w 2066925"/>
                <a:gd name="connsiteY0" fmla="*/ 109587 h 692252"/>
                <a:gd name="connsiteX1" fmla="*/ 76200 w 2066925"/>
                <a:gd name="connsiteY1" fmla="*/ 23862 h 692252"/>
                <a:gd name="connsiteX2" fmla="*/ 123825 w 2066925"/>
                <a:gd name="connsiteY2" fmla="*/ 50 h 692252"/>
                <a:gd name="connsiteX3" fmla="*/ 190500 w 2066925"/>
                <a:gd name="connsiteY3" fmla="*/ 19100 h 692252"/>
                <a:gd name="connsiteX4" fmla="*/ 233363 w 2066925"/>
                <a:gd name="connsiteY4" fmla="*/ 66725 h 692252"/>
                <a:gd name="connsiteX5" fmla="*/ 266700 w 2066925"/>
                <a:gd name="connsiteY5" fmla="*/ 142925 h 692252"/>
                <a:gd name="connsiteX6" fmla="*/ 300038 w 2066925"/>
                <a:gd name="connsiteY6" fmla="*/ 209600 h 692252"/>
                <a:gd name="connsiteX7" fmla="*/ 338138 w 2066925"/>
                <a:gd name="connsiteY7" fmla="*/ 261987 h 692252"/>
                <a:gd name="connsiteX8" fmla="*/ 400050 w 2066925"/>
                <a:gd name="connsiteY8" fmla="*/ 281037 h 692252"/>
                <a:gd name="connsiteX9" fmla="*/ 457200 w 2066925"/>
                <a:gd name="connsiteY9" fmla="*/ 252462 h 692252"/>
                <a:gd name="connsiteX10" fmla="*/ 519113 w 2066925"/>
                <a:gd name="connsiteY10" fmla="*/ 195312 h 692252"/>
                <a:gd name="connsiteX11" fmla="*/ 590550 w 2066925"/>
                <a:gd name="connsiteY11" fmla="*/ 138162 h 692252"/>
                <a:gd name="connsiteX12" fmla="*/ 633413 w 2066925"/>
                <a:gd name="connsiteY12" fmla="*/ 114350 h 692252"/>
                <a:gd name="connsiteX13" fmla="*/ 700088 w 2066925"/>
                <a:gd name="connsiteY13" fmla="*/ 119112 h 692252"/>
                <a:gd name="connsiteX14" fmla="*/ 742950 w 2066925"/>
                <a:gd name="connsiteY14" fmla="*/ 190550 h 692252"/>
                <a:gd name="connsiteX15" fmla="*/ 766763 w 2066925"/>
                <a:gd name="connsiteY15" fmla="*/ 242937 h 692252"/>
                <a:gd name="connsiteX16" fmla="*/ 790575 w 2066925"/>
                <a:gd name="connsiteY16" fmla="*/ 290562 h 692252"/>
                <a:gd name="connsiteX17" fmla="*/ 819150 w 2066925"/>
                <a:gd name="connsiteY17" fmla="*/ 338187 h 692252"/>
                <a:gd name="connsiteX18" fmla="*/ 852488 w 2066925"/>
                <a:gd name="connsiteY18" fmla="*/ 390575 h 692252"/>
                <a:gd name="connsiteX19" fmla="*/ 895350 w 2066925"/>
                <a:gd name="connsiteY19" fmla="*/ 462012 h 692252"/>
                <a:gd name="connsiteX20" fmla="*/ 942975 w 2066925"/>
                <a:gd name="connsiteY20" fmla="*/ 528687 h 692252"/>
                <a:gd name="connsiteX21" fmla="*/ 985838 w 2066925"/>
                <a:gd name="connsiteY21" fmla="*/ 547737 h 692252"/>
                <a:gd name="connsiteX22" fmla="*/ 1028700 w 2066925"/>
                <a:gd name="connsiteY22" fmla="*/ 533450 h 692252"/>
                <a:gd name="connsiteX23" fmla="*/ 1066800 w 2066925"/>
                <a:gd name="connsiteY23" fmla="*/ 423912 h 692252"/>
                <a:gd name="connsiteX24" fmla="*/ 1143000 w 2066925"/>
                <a:gd name="connsiteY24" fmla="*/ 171500 h 692252"/>
                <a:gd name="connsiteX25" fmla="*/ 1171575 w 2066925"/>
                <a:gd name="connsiteY25" fmla="*/ 109587 h 692252"/>
                <a:gd name="connsiteX26" fmla="*/ 1228725 w 2066925"/>
                <a:gd name="connsiteY26" fmla="*/ 76250 h 692252"/>
                <a:gd name="connsiteX27" fmla="*/ 1285875 w 2066925"/>
                <a:gd name="connsiteY27" fmla="*/ 85775 h 692252"/>
                <a:gd name="connsiteX28" fmla="*/ 1328738 w 2066925"/>
                <a:gd name="connsiteY28" fmla="*/ 128637 h 692252"/>
                <a:gd name="connsiteX29" fmla="*/ 1381125 w 2066925"/>
                <a:gd name="connsiteY29" fmla="*/ 214362 h 692252"/>
                <a:gd name="connsiteX30" fmla="*/ 1438275 w 2066925"/>
                <a:gd name="connsiteY30" fmla="*/ 271512 h 692252"/>
                <a:gd name="connsiteX31" fmla="*/ 1485900 w 2066925"/>
                <a:gd name="connsiteY31" fmla="*/ 295325 h 692252"/>
                <a:gd name="connsiteX32" fmla="*/ 1543050 w 2066925"/>
                <a:gd name="connsiteY32" fmla="*/ 266750 h 692252"/>
                <a:gd name="connsiteX33" fmla="*/ 1600200 w 2066925"/>
                <a:gd name="connsiteY33" fmla="*/ 204837 h 692252"/>
                <a:gd name="connsiteX34" fmla="*/ 1638300 w 2066925"/>
                <a:gd name="connsiteY34" fmla="*/ 157212 h 692252"/>
                <a:gd name="connsiteX35" fmla="*/ 1724025 w 2066925"/>
                <a:gd name="connsiteY35" fmla="*/ 157212 h 692252"/>
                <a:gd name="connsiteX36" fmla="*/ 1776413 w 2066925"/>
                <a:gd name="connsiteY36" fmla="*/ 200075 h 692252"/>
                <a:gd name="connsiteX37" fmla="*/ 1819275 w 2066925"/>
                <a:gd name="connsiteY37" fmla="*/ 257225 h 692252"/>
                <a:gd name="connsiteX38" fmla="*/ 2000250 w 2066925"/>
                <a:gd name="connsiteY38" fmla="*/ 562025 h 692252"/>
                <a:gd name="connsiteX39" fmla="*/ 2066925 w 2066925"/>
                <a:gd name="connsiteY39" fmla="*/ 666800 h 692252"/>
                <a:gd name="connsiteX0" fmla="*/ 0 w 2000250"/>
                <a:gd name="connsiteY0" fmla="*/ 109587 h 562025"/>
                <a:gd name="connsiteX1" fmla="*/ 76200 w 2000250"/>
                <a:gd name="connsiteY1" fmla="*/ 23862 h 562025"/>
                <a:gd name="connsiteX2" fmla="*/ 123825 w 2000250"/>
                <a:gd name="connsiteY2" fmla="*/ 50 h 562025"/>
                <a:gd name="connsiteX3" fmla="*/ 190500 w 2000250"/>
                <a:gd name="connsiteY3" fmla="*/ 19100 h 562025"/>
                <a:gd name="connsiteX4" fmla="*/ 233363 w 2000250"/>
                <a:gd name="connsiteY4" fmla="*/ 66725 h 562025"/>
                <a:gd name="connsiteX5" fmla="*/ 266700 w 2000250"/>
                <a:gd name="connsiteY5" fmla="*/ 142925 h 562025"/>
                <a:gd name="connsiteX6" fmla="*/ 300038 w 2000250"/>
                <a:gd name="connsiteY6" fmla="*/ 209600 h 562025"/>
                <a:gd name="connsiteX7" fmla="*/ 338138 w 2000250"/>
                <a:gd name="connsiteY7" fmla="*/ 261987 h 562025"/>
                <a:gd name="connsiteX8" fmla="*/ 400050 w 2000250"/>
                <a:gd name="connsiteY8" fmla="*/ 281037 h 562025"/>
                <a:gd name="connsiteX9" fmla="*/ 457200 w 2000250"/>
                <a:gd name="connsiteY9" fmla="*/ 252462 h 562025"/>
                <a:gd name="connsiteX10" fmla="*/ 519113 w 2000250"/>
                <a:gd name="connsiteY10" fmla="*/ 195312 h 562025"/>
                <a:gd name="connsiteX11" fmla="*/ 590550 w 2000250"/>
                <a:gd name="connsiteY11" fmla="*/ 138162 h 562025"/>
                <a:gd name="connsiteX12" fmla="*/ 633413 w 2000250"/>
                <a:gd name="connsiteY12" fmla="*/ 114350 h 562025"/>
                <a:gd name="connsiteX13" fmla="*/ 700088 w 2000250"/>
                <a:gd name="connsiteY13" fmla="*/ 119112 h 562025"/>
                <a:gd name="connsiteX14" fmla="*/ 742950 w 2000250"/>
                <a:gd name="connsiteY14" fmla="*/ 190550 h 562025"/>
                <a:gd name="connsiteX15" fmla="*/ 766763 w 2000250"/>
                <a:gd name="connsiteY15" fmla="*/ 242937 h 562025"/>
                <a:gd name="connsiteX16" fmla="*/ 790575 w 2000250"/>
                <a:gd name="connsiteY16" fmla="*/ 290562 h 562025"/>
                <a:gd name="connsiteX17" fmla="*/ 819150 w 2000250"/>
                <a:gd name="connsiteY17" fmla="*/ 338187 h 562025"/>
                <a:gd name="connsiteX18" fmla="*/ 852488 w 2000250"/>
                <a:gd name="connsiteY18" fmla="*/ 390575 h 562025"/>
                <a:gd name="connsiteX19" fmla="*/ 895350 w 2000250"/>
                <a:gd name="connsiteY19" fmla="*/ 462012 h 562025"/>
                <a:gd name="connsiteX20" fmla="*/ 942975 w 2000250"/>
                <a:gd name="connsiteY20" fmla="*/ 528687 h 562025"/>
                <a:gd name="connsiteX21" fmla="*/ 985838 w 2000250"/>
                <a:gd name="connsiteY21" fmla="*/ 547737 h 562025"/>
                <a:gd name="connsiteX22" fmla="*/ 1028700 w 2000250"/>
                <a:gd name="connsiteY22" fmla="*/ 533450 h 562025"/>
                <a:gd name="connsiteX23" fmla="*/ 1066800 w 2000250"/>
                <a:gd name="connsiteY23" fmla="*/ 423912 h 562025"/>
                <a:gd name="connsiteX24" fmla="*/ 1143000 w 2000250"/>
                <a:gd name="connsiteY24" fmla="*/ 171500 h 562025"/>
                <a:gd name="connsiteX25" fmla="*/ 1171575 w 2000250"/>
                <a:gd name="connsiteY25" fmla="*/ 109587 h 562025"/>
                <a:gd name="connsiteX26" fmla="*/ 1228725 w 2000250"/>
                <a:gd name="connsiteY26" fmla="*/ 76250 h 562025"/>
                <a:gd name="connsiteX27" fmla="*/ 1285875 w 2000250"/>
                <a:gd name="connsiteY27" fmla="*/ 85775 h 562025"/>
                <a:gd name="connsiteX28" fmla="*/ 1328738 w 2000250"/>
                <a:gd name="connsiteY28" fmla="*/ 128637 h 562025"/>
                <a:gd name="connsiteX29" fmla="*/ 1381125 w 2000250"/>
                <a:gd name="connsiteY29" fmla="*/ 214362 h 562025"/>
                <a:gd name="connsiteX30" fmla="*/ 1438275 w 2000250"/>
                <a:gd name="connsiteY30" fmla="*/ 271512 h 562025"/>
                <a:gd name="connsiteX31" fmla="*/ 1485900 w 2000250"/>
                <a:gd name="connsiteY31" fmla="*/ 295325 h 562025"/>
                <a:gd name="connsiteX32" fmla="*/ 1543050 w 2000250"/>
                <a:gd name="connsiteY32" fmla="*/ 266750 h 562025"/>
                <a:gd name="connsiteX33" fmla="*/ 1600200 w 2000250"/>
                <a:gd name="connsiteY33" fmla="*/ 204837 h 562025"/>
                <a:gd name="connsiteX34" fmla="*/ 1638300 w 2000250"/>
                <a:gd name="connsiteY34" fmla="*/ 157212 h 562025"/>
                <a:gd name="connsiteX35" fmla="*/ 1724025 w 2000250"/>
                <a:gd name="connsiteY35" fmla="*/ 157212 h 562025"/>
                <a:gd name="connsiteX36" fmla="*/ 1776413 w 2000250"/>
                <a:gd name="connsiteY36" fmla="*/ 200075 h 562025"/>
                <a:gd name="connsiteX37" fmla="*/ 1819275 w 2000250"/>
                <a:gd name="connsiteY37" fmla="*/ 257225 h 562025"/>
                <a:gd name="connsiteX38" fmla="*/ 2000250 w 2000250"/>
                <a:gd name="connsiteY38" fmla="*/ 562025 h 562025"/>
                <a:gd name="connsiteX0" fmla="*/ 0 w 2000250"/>
                <a:gd name="connsiteY0" fmla="*/ 109587 h 562025"/>
                <a:gd name="connsiteX1" fmla="*/ 76200 w 2000250"/>
                <a:gd name="connsiteY1" fmla="*/ 23862 h 562025"/>
                <a:gd name="connsiteX2" fmla="*/ 123825 w 2000250"/>
                <a:gd name="connsiteY2" fmla="*/ 50 h 562025"/>
                <a:gd name="connsiteX3" fmla="*/ 190500 w 2000250"/>
                <a:gd name="connsiteY3" fmla="*/ 19100 h 562025"/>
                <a:gd name="connsiteX4" fmla="*/ 233363 w 2000250"/>
                <a:gd name="connsiteY4" fmla="*/ 66725 h 562025"/>
                <a:gd name="connsiteX5" fmla="*/ 266700 w 2000250"/>
                <a:gd name="connsiteY5" fmla="*/ 142925 h 562025"/>
                <a:gd name="connsiteX6" fmla="*/ 300038 w 2000250"/>
                <a:gd name="connsiteY6" fmla="*/ 209600 h 562025"/>
                <a:gd name="connsiteX7" fmla="*/ 338138 w 2000250"/>
                <a:gd name="connsiteY7" fmla="*/ 261987 h 562025"/>
                <a:gd name="connsiteX8" fmla="*/ 400050 w 2000250"/>
                <a:gd name="connsiteY8" fmla="*/ 281037 h 562025"/>
                <a:gd name="connsiteX9" fmla="*/ 457200 w 2000250"/>
                <a:gd name="connsiteY9" fmla="*/ 252462 h 562025"/>
                <a:gd name="connsiteX10" fmla="*/ 519113 w 2000250"/>
                <a:gd name="connsiteY10" fmla="*/ 195312 h 562025"/>
                <a:gd name="connsiteX11" fmla="*/ 590550 w 2000250"/>
                <a:gd name="connsiteY11" fmla="*/ 138162 h 562025"/>
                <a:gd name="connsiteX12" fmla="*/ 633413 w 2000250"/>
                <a:gd name="connsiteY12" fmla="*/ 114350 h 562025"/>
                <a:gd name="connsiteX13" fmla="*/ 700088 w 2000250"/>
                <a:gd name="connsiteY13" fmla="*/ 119112 h 562025"/>
                <a:gd name="connsiteX14" fmla="*/ 742950 w 2000250"/>
                <a:gd name="connsiteY14" fmla="*/ 190550 h 562025"/>
                <a:gd name="connsiteX15" fmla="*/ 766763 w 2000250"/>
                <a:gd name="connsiteY15" fmla="*/ 242937 h 562025"/>
                <a:gd name="connsiteX16" fmla="*/ 790575 w 2000250"/>
                <a:gd name="connsiteY16" fmla="*/ 290562 h 562025"/>
                <a:gd name="connsiteX17" fmla="*/ 819150 w 2000250"/>
                <a:gd name="connsiteY17" fmla="*/ 338187 h 562025"/>
                <a:gd name="connsiteX18" fmla="*/ 852488 w 2000250"/>
                <a:gd name="connsiteY18" fmla="*/ 390575 h 562025"/>
                <a:gd name="connsiteX19" fmla="*/ 895350 w 2000250"/>
                <a:gd name="connsiteY19" fmla="*/ 462012 h 562025"/>
                <a:gd name="connsiteX20" fmla="*/ 942975 w 2000250"/>
                <a:gd name="connsiteY20" fmla="*/ 528687 h 562025"/>
                <a:gd name="connsiteX21" fmla="*/ 985838 w 2000250"/>
                <a:gd name="connsiteY21" fmla="*/ 547737 h 562025"/>
                <a:gd name="connsiteX22" fmla="*/ 1028700 w 2000250"/>
                <a:gd name="connsiteY22" fmla="*/ 533450 h 562025"/>
                <a:gd name="connsiteX23" fmla="*/ 1066800 w 2000250"/>
                <a:gd name="connsiteY23" fmla="*/ 423912 h 562025"/>
                <a:gd name="connsiteX24" fmla="*/ 1143000 w 2000250"/>
                <a:gd name="connsiteY24" fmla="*/ 171500 h 562025"/>
                <a:gd name="connsiteX25" fmla="*/ 1171575 w 2000250"/>
                <a:gd name="connsiteY25" fmla="*/ 109587 h 562025"/>
                <a:gd name="connsiteX26" fmla="*/ 1228725 w 2000250"/>
                <a:gd name="connsiteY26" fmla="*/ 76250 h 562025"/>
                <a:gd name="connsiteX27" fmla="*/ 1285875 w 2000250"/>
                <a:gd name="connsiteY27" fmla="*/ 85775 h 562025"/>
                <a:gd name="connsiteX28" fmla="*/ 1328738 w 2000250"/>
                <a:gd name="connsiteY28" fmla="*/ 128637 h 562025"/>
                <a:gd name="connsiteX29" fmla="*/ 1381125 w 2000250"/>
                <a:gd name="connsiteY29" fmla="*/ 214362 h 562025"/>
                <a:gd name="connsiteX30" fmla="*/ 1438275 w 2000250"/>
                <a:gd name="connsiteY30" fmla="*/ 271512 h 562025"/>
                <a:gd name="connsiteX31" fmla="*/ 1485900 w 2000250"/>
                <a:gd name="connsiteY31" fmla="*/ 295325 h 562025"/>
                <a:gd name="connsiteX32" fmla="*/ 1543050 w 2000250"/>
                <a:gd name="connsiteY32" fmla="*/ 266750 h 562025"/>
                <a:gd name="connsiteX33" fmla="*/ 1600200 w 2000250"/>
                <a:gd name="connsiteY33" fmla="*/ 204837 h 562025"/>
                <a:gd name="connsiteX34" fmla="*/ 1638300 w 2000250"/>
                <a:gd name="connsiteY34" fmla="*/ 157212 h 562025"/>
                <a:gd name="connsiteX35" fmla="*/ 1724025 w 2000250"/>
                <a:gd name="connsiteY35" fmla="*/ 157212 h 562025"/>
                <a:gd name="connsiteX36" fmla="*/ 1776413 w 2000250"/>
                <a:gd name="connsiteY36" fmla="*/ 200075 h 562025"/>
                <a:gd name="connsiteX37" fmla="*/ 1819275 w 2000250"/>
                <a:gd name="connsiteY37" fmla="*/ 257225 h 562025"/>
                <a:gd name="connsiteX38" fmla="*/ 1913450 w 2000250"/>
                <a:gd name="connsiteY38" fmla="*/ 466775 h 562025"/>
                <a:gd name="connsiteX39" fmla="*/ 2000250 w 2000250"/>
                <a:gd name="connsiteY39" fmla="*/ 562025 h 562025"/>
                <a:gd name="connsiteX0" fmla="*/ 0 w 2000250"/>
                <a:gd name="connsiteY0" fmla="*/ 109587 h 562025"/>
                <a:gd name="connsiteX1" fmla="*/ 76200 w 2000250"/>
                <a:gd name="connsiteY1" fmla="*/ 23862 h 562025"/>
                <a:gd name="connsiteX2" fmla="*/ 123825 w 2000250"/>
                <a:gd name="connsiteY2" fmla="*/ 50 h 562025"/>
                <a:gd name="connsiteX3" fmla="*/ 190500 w 2000250"/>
                <a:gd name="connsiteY3" fmla="*/ 19100 h 562025"/>
                <a:gd name="connsiteX4" fmla="*/ 233363 w 2000250"/>
                <a:gd name="connsiteY4" fmla="*/ 66725 h 562025"/>
                <a:gd name="connsiteX5" fmla="*/ 266700 w 2000250"/>
                <a:gd name="connsiteY5" fmla="*/ 142925 h 562025"/>
                <a:gd name="connsiteX6" fmla="*/ 300038 w 2000250"/>
                <a:gd name="connsiteY6" fmla="*/ 209600 h 562025"/>
                <a:gd name="connsiteX7" fmla="*/ 338138 w 2000250"/>
                <a:gd name="connsiteY7" fmla="*/ 261987 h 562025"/>
                <a:gd name="connsiteX8" fmla="*/ 400050 w 2000250"/>
                <a:gd name="connsiteY8" fmla="*/ 281037 h 562025"/>
                <a:gd name="connsiteX9" fmla="*/ 457200 w 2000250"/>
                <a:gd name="connsiteY9" fmla="*/ 252462 h 562025"/>
                <a:gd name="connsiteX10" fmla="*/ 519113 w 2000250"/>
                <a:gd name="connsiteY10" fmla="*/ 195312 h 562025"/>
                <a:gd name="connsiteX11" fmla="*/ 590550 w 2000250"/>
                <a:gd name="connsiteY11" fmla="*/ 138162 h 562025"/>
                <a:gd name="connsiteX12" fmla="*/ 633413 w 2000250"/>
                <a:gd name="connsiteY12" fmla="*/ 114350 h 562025"/>
                <a:gd name="connsiteX13" fmla="*/ 700088 w 2000250"/>
                <a:gd name="connsiteY13" fmla="*/ 119112 h 562025"/>
                <a:gd name="connsiteX14" fmla="*/ 742950 w 2000250"/>
                <a:gd name="connsiteY14" fmla="*/ 190550 h 562025"/>
                <a:gd name="connsiteX15" fmla="*/ 766763 w 2000250"/>
                <a:gd name="connsiteY15" fmla="*/ 242937 h 562025"/>
                <a:gd name="connsiteX16" fmla="*/ 790575 w 2000250"/>
                <a:gd name="connsiteY16" fmla="*/ 290562 h 562025"/>
                <a:gd name="connsiteX17" fmla="*/ 819150 w 2000250"/>
                <a:gd name="connsiteY17" fmla="*/ 338187 h 562025"/>
                <a:gd name="connsiteX18" fmla="*/ 852488 w 2000250"/>
                <a:gd name="connsiteY18" fmla="*/ 390575 h 562025"/>
                <a:gd name="connsiteX19" fmla="*/ 895350 w 2000250"/>
                <a:gd name="connsiteY19" fmla="*/ 462012 h 562025"/>
                <a:gd name="connsiteX20" fmla="*/ 942975 w 2000250"/>
                <a:gd name="connsiteY20" fmla="*/ 528687 h 562025"/>
                <a:gd name="connsiteX21" fmla="*/ 985838 w 2000250"/>
                <a:gd name="connsiteY21" fmla="*/ 547737 h 562025"/>
                <a:gd name="connsiteX22" fmla="*/ 1028700 w 2000250"/>
                <a:gd name="connsiteY22" fmla="*/ 533450 h 562025"/>
                <a:gd name="connsiteX23" fmla="*/ 1066800 w 2000250"/>
                <a:gd name="connsiteY23" fmla="*/ 423912 h 562025"/>
                <a:gd name="connsiteX24" fmla="*/ 1143000 w 2000250"/>
                <a:gd name="connsiteY24" fmla="*/ 171500 h 562025"/>
                <a:gd name="connsiteX25" fmla="*/ 1171575 w 2000250"/>
                <a:gd name="connsiteY25" fmla="*/ 109587 h 562025"/>
                <a:gd name="connsiteX26" fmla="*/ 1228725 w 2000250"/>
                <a:gd name="connsiteY26" fmla="*/ 76250 h 562025"/>
                <a:gd name="connsiteX27" fmla="*/ 1285875 w 2000250"/>
                <a:gd name="connsiteY27" fmla="*/ 85775 h 562025"/>
                <a:gd name="connsiteX28" fmla="*/ 1328738 w 2000250"/>
                <a:gd name="connsiteY28" fmla="*/ 128637 h 562025"/>
                <a:gd name="connsiteX29" fmla="*/ 1381125 w 2000250"/>
                <a:gd name="connsiteY29" fmla="*/ 214362 h 562025"/>
                <a:gd name="connsiteX30" fmla="*/ 1438275 w 2000250"/>
                <a:gd name="connsiteY30" fmla="*/ 271512 h 562025"/>
                <a:gd name="connsiteX31" fmla="*/ 1485900 w 2000250"/>
                <a:gd name="connsiteY31" fmla="*/ 295325 h 562025"/>
                <a:gd name="connsiteX32" fmla="*/ 1543050 w 2000250"/>
                <a:gd name="connsiteY32" fmla="*/ 266750 h 562025"/>
                <a:gd name="connsiteX33" fmla="*/ 1600200 w 2000250"/>
                <a:gd name="connsiteY33" fmla="*/ 204837 h 562025"/>
                <a:gd name="connsiteX34" fmla="*/ 1652947 w 2000250"/>
                <a:gd name="connsiteY34" fmla="*/ 166737 h 562025"/>
                <a:gd name="connsiteX35" fmla="*/ 1724025 w 2000250"/>
                <a:gd name="connsiteY35" fmla="*/ 157212 h 562025"/>
                <a:gd name="connsiteX36" fmla="*/ 1776413 w 2000250"/>
                <a:gd name="connsiteY36" fmla="*/ 200075 h 562025"/>
                <a:gd name="connsiteX37" fmla="*/ 1819275 w 2000250"/>
                <a:gd name="connsiteY37" fmla="*/ 257225 h 562025"/>
                <a:gd name="connsiteX38" fmla="*/ 1913450 w 2000250"/>
                <a:gd name="connsiteY38" fmla="*/ 466775 h 562025"/>
                <a:gd name="connsiteX39" fmla="*/ 2000250 w 2000250"/>
                <a:gd name="connsiteY39"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514350 w 1924050"/>
                <a:gd name="connsiteY10" fmla="*/ 138162 h 562025"/>
                <a:gd name="connsiteX11" fmla="*/ 557213 w 1924050"/>
                <a:gd name="connsiteY11" fmla="*/ 114350 h 562025"/>
                <a:gd name="connsiteX12" fmla="*/ 623888 w 1924050"/>
                <a:gd name="connsiteY12" fmla="*/ 119112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62075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19112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62075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62075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47288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47288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9086 w 1924050"/>
                <a:gd name="connsiteY35" fmla="*/ 195313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47288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9086 w 1924050"/>
                <a:gd name="connsiteY35" fmla="*/ 195313 h 562025"/>
                <a:gd name="connsiteX36" fmla="*/ 1743075 w 1924050"/>
                <a:gd name="connsiteY36" fmla="*/ 257225 h 562025"/>
                <a:gd name="connsiteX37" fmla="*/ 1773222 w 1924050"/>
                <a:gd name="connsiteY37" fmla="*/ 354856 h 562025"/>
                <a:gd name="connsiteX38" fmla="*/ 1837250 w 1924050"/>
                <a:gd name="connsiteY38" fmla="*/ 466775 h 562025"/>
                <a:gd name="connsiteX39" fmla="*/ 1924050 w 1924050"/>
                <a:gd name="connsiteY39" fmla="*/ 562025 h 5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24050" h="562025">
                  <a:moveTo>
                    <a:pt x="0" y="23862"/>
                  </a:moveTo>
                  <a:cubicBezTo>
                    <a:pt x="20637" y="5606"/>
                    <a:pt x="28575" y="844"/>
                    <a:pt x="47625" y="50"/>
                  </a:cubicBezTo>
                  <a:cubicBezTo>
                    <a:pt x="66675" y="-744"/>
                    <a:pt x="96044" y="7987"/>
                    <a:pt x="114300" y="19100"/>
                  </a:cubicBezTo>
                  <a:cubicBezTo>
                    <a:pt x="132556" y="30212"/>
                    <a:pt x="144463" y="46088"/>
                    <a:pt x="157163" y="66725"/>
                  </a:cubicBezTo>
                  <a:cubicBezTo>
                    <a:pt x="169863" y="87362"/>
                    <a:pt x="179388" y="119113"/>
                    <a:pt x="190500" y="142925"/>
                  </a:cubicBezTo>
                  <a:cubicBezTo>
                    <a:pt x="201613" y="166738"/>
                    <a:pt x="211932" y="189756"/>
                    <a:pt x="223838" y="209600"/>
                  </a:cubicBezTo>
                  <a:cubicBezTo>
                    <a:pt x="235744" y="229444"/>
                    <a:pt x="245269" y="250081"/>
                    <a:pt x="261938" y="261987"/>
                  </a:cubicBezTo>
                  <a:cubicBezTo>
                    <a:pt x="278607" y="273893"/>
                    <a:pt x="304006" y="282625"/>
                    <a:pt x="323850" y="281037"/>
                  </a:cubicBezTo>
                  <a:cubicBezTo>
                    <a:pt x="343694" y="279450"/>
                    <a:pt x="361156" y="266749"/>
                    <a:pt x="381000" y="252462"/>
                  </a:cubicBezTo>
                  <a:cubicBezTo>
                    <a:pt x="400844" y="238175"/>
                    <a:pt x="423645" y="213568"/>
                    <a:pt x="442913" y="195312"/>
                  </a:cubicBezTo>
                  <a:cubicBezTo>
                    <a:pt x="462181" y="177056"/>
                    <a:pt x="477556" y="156418"/>
                    <a:pt x="496606" y="142924"/>
                  </a:cubicBezTo>
                  <a:cubicBezTo>
                    <a:pt x="515656" y="129430"/>
                    <a:pt x="535999" y="116334"/>
                    <a:pt x="557213" y="114350"/>
                  </a:cubicBezTo>
                  <a:cubicBezTo>
                    <a:pt x="578427" y="112366"/>
                    <a:pt x="605632" y="118319"/>
                    <a:pt x="623888" y="131019"/>
                  </a:cubicBezTo>
                  <a:cubicBezTo>
                    <a:pt x="642144" y="143719"/>
                    <a:pt x="655638" y="171897"/>
                    <a:pt x="666750" y="190550"/>
                  </a:cubicBezTo>
                  <a:cubicBezTo>
                    <a:pt x="677862" y="209203"/>
                    <a:pt x="682626" y="226268"/>
                    <a:pt x="690563" y="242937"/>
                  </a:cubicBezTo>
                  <a:cubicBezTo>
                    <a:pt x="698500" y="259606"/>
                    <a:pt x="705644" y="274687"/>
                    <a:pt x="714375" y="290562"/>
                  </a:cubicBezTo>
                  <a:cubicBezTo>
                    <a:pt x="723106" y="306437"/>
                    <a:pt x="732631" y="321518"/>
                    <a:pt x="742950" y="338187"/>
                  </a:cubicBezTo>
                  <a:cubicBezTo>
                    <a:pt x="753269" y="354856"/>
                    <a:pt x="763588" y="369938"/>
                    <a:pt x="776288" y="390575"/>
                  </a:cubicBezTo>
                  <a:cubicBezTo>
                    <a:pt x="788988" y="411212"/>
                    <a:pt x="804069" y="438993"/>
                    <a:pt x="819150" y="462012"/>
                  </a:cubicBezTo>
                  <a:cubicBezTo>
                    <a:pt x="834231" y="485031"/>
                    <a:pt x="851694" y="514400"/>
                    <a:pt x="866775" y="528687"/>
                  </a:cubicBezTo>
                  <a:cubicBezTo>
                    <a:pt x="881856" y="542975"/>
                    <a:pt x="895351" y="546943"/>
                    <a:pt x="909638" y="547737"/>
                  </a:cubicBezTo>
                  <a:cubicBezTo>
                    <a:pt x="923925" y="548531"/>
                    <a:pt x="939006" y="554087"/>
                    <a:pt x="952500" y="533450"/>
                  </a:cubicBezTo>
                  <a:cubicBezTo>
                    <a:pt x="965994" y="512813"/>
                    <a:pt x="971550" y="484237"/>
                    <a:pt x="990600" y="423912"/>
                  </a:cubicBezTo>
                  <a:cubicBezTo>
                    <a:pt x="1009650" y="363587"/>
                    <a:pt x="1049338" y="223887"/>
                    <a:pt x="1066800" y="171500"/>
                  </a:cubicBezTo>
                  <a:cubicBezTo>
                    <a:pt x="1084262" y="119113"/>
                    <a:pt x="1081088" y="125462"/>
                    <a:pt x="1095375" y="109587"/>
                  </a:cubicBezTo>
                  <a:cubicBezTo>
                    <a:pt x="1109663" y="93712"/>
                    <a:pt x="1133475" y="80219"/>
                    <a:pt x="1152525" y="76250"/>
                  </a:cubicBezTo>
                  <a:cubicBezTo>
                    <a:pt x="1171575" y="72281"/>
                    <a:pt x="1193006" y="77044"/>
                    <a:pt x="1209675" y="85775"/>
                  </a:cubicBezTo>
                  <a:cubicBezTo>
                    <a:pt x="1226344" y="94506"/>
                    <a:pt x="1236663" y="107206"/>
                    <a:pt x="1252538" y="128637"/>
                  </a:cubicBezTo>
                  <a:cubicBezTo>
                    <a:pt x="1268413" y="150068"/>
                    <a:pt x="1289133" y="190550"/>
                    <a:pt x="1304925" y="214362"/>
                  </a:cubicBezTo>
                  <a:cubicBezTo>
                    <a:pt x="1320717" y="238175"/>
                    <a:pt x="1329826" y="258018"/>
                    <a:pt x="1347288" y="271512"/>
                  </a:cubicBezTo>
                  <a:cubicBezTo>
                    <a:pt x="1364750" y="285006"/>
                    <a:pt x="1389773" y="296119"/>
                    <a:pt x="1409700" y="295325"/>
                  </a:cubicBezTo>
                  <a:cubicBezTo>
                    <a:pt x="1429627" y="294531"/>
                    <a:pt x="1447800" y="281831"/>
                    <a:pt x="1466850" y="266750"/>
                  </a:cubicBezTo>
                  <a:cubicBezTo>
                    <a:pt x="1485900" y="251669"/>
                    <a:pt x="1505684" y="221506"/>
                    <a:pt x="1524000" y="204837"/>
                  </a:cubicBezTo>
                  <a:cubicBezTo>
                    <a:pt x="1542316" y="188168"/>
                    <a:pt x="1556110" y="174675"/>
                    <a:pt x="1576747" y="166737"/>
                  </a:cubicBezTo>
                  <a:cubicBezTo>
                    <a:pt x="1597385" y="158800"/>
                    <a:pt x="1625769" y="152449"/>
                    <a:pt x="1647825" y="157212"/>
                  </a:cubicBezTo>
                  <a:cubicBezTo>
                    <a:pt x="1669881" y="161975"/>
                    <a:pt x="1693211" y="178644"/>
                    <a:pt x="1709086" y="195313"/>
                  </a:cubicBezTo>
                  <a:cubicBezTo>
                    <a:pt x="1724961" y="211982"/>
                    <a:pt x="1732386" y="230635"/>
                    <a:pt x="1743075" y="257225"/>
                  </a:cubicBezTo>
                  <a:cubicBezTo>
                    <a:pt x="1753764" y="283815"/>
                    <a:pt x="1757526" y="319931"/>
                    <a:pt x="1773222" y="354856"/>
                  </a:cubicBezTo>
                  <a:cubicBezTo>
                    <a:pt x="1788918" y="389781"/>
                    <a:pt x="1812605" y="430660"/>
                    <a:pt x="1837250" y="466775"/>
                  </a:cubicBezTo>
                  <a:cubicBezTo>
                    <a:pt x="1867412" y="517575"/>
                    <a:pt x="1915280" y="546150"/>
                    <a:pt x="1924050" y="562025"/>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FD52D75E-2CD0-4BE6-937D-5E765E573601}"/>
                </a:ext>
              </a:extLst>
            </p:cNvPr>
            <p:cNvCxnSpPr/>
            <p:nvPr/>
          </p:nvCxnSpPr>
          <p:spPr>
            <a:xfrm>
              <a:off x="1648731" y="5343500"/>
              <a:ext cx="2076574" cy="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Rectangle 183">
              <a:extLst>
                <a:ext uri="{FF2B5EF4-FFF2-40B4-BE49-F238E27FC236}">
                  <a16:creationId xmlns:a16="http://schemas.microsoft.com/office/drawing/2014/main" id="{8BC9182D-F8C1-46A2-9C38-1C348809E920}"/>
                </a:ext>
              </a:extLst>
            </p:cNvPr>
            <p:cNvSpPr>
              <a:spLocks noChangeArrowheads="1"/>
            </p:cNvSpPr>
            <p:nvPr/>
          </p:nvSpPr>
          <p:spPr bwMode="auto">
            <a:xfrm>
              <a:off x="4040401" y="5782060"/>
              <a:ext cx="119532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Times New Roman" panose="02020603050405020304" pitchFamily="18" charset="0"/>
                </a:rPr>
                <a:t>Sample</a:t>
              </a:r>
              <a:r>
                <a:rPr kumimoji="0" lang="en-US" altLang="en-US" sz="2000" b="0" i="0" u="none" strike="noStrike" cap="none" normalizeH="0" baseline="0" dirty="0">
                  <a:ln>
                    <a:noFill/>
                  </a:ln>
                  <a:solidFill>
                    <a:srgbClr val="000000"/>
                  </a:solidFill>
                  <a:effectLst/>
                  <a:latin typeface="+mn-lt"/>
                </a:rPr>
                <a:t>r</a:t>
              </a:r>
              <a:endParaRPr kumimoji="0" lang="en-US" altLang="en-US" sz="2000" b="0" i="0" u="none" strike="noStrike" cap="none" normalizeH="0" baseline="0" dirty="0">
                <a:ln>
                  <a:noFill/>
                </a:ln>
                <a:solidFill>
                  <a:schemeClr val="tx1"/>
                </a:solidFill>
                <a:effectLst/>
                <a:latin typeface="+mn-lt"/>
              </a:endParaRPr>
            </a:p>
          </p:txBody>
        </p:sp>
        <p:cxnSp>
          <p:nvCxnSpPr>
            <p:cNvPr id="45" name="Straight Connector 44">
              <a:extLst>
                <a:ext uri="{FF2B5EF4-FFF2-40B4-BE49-F238E27FC236}">
                  <a16:creationId xmlns:a16="http://schemas.microsoft.com/office/drawing/2014/main" id="{0D3A27C9-6945-4DD8-B44A-D6A6B5157904}"/>
                </a:ext>
              </a:extLst>
            </p:cNvPr>
            <p:cNvCxnSpPr/>
            <p:nvPr/>
          </p:nvCxnSpPr>
          <p:spPr>
            <a:xfrm>
              <a:off x="3957911" y="5345380"/>
              <a:ext cx="49978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88540CEB-B71A-4C43-9660-301D741DA55D}"/>
                </a:ext>
              </a:extLst>
            </p:cNvPr>
            <p:cNvSpPr/>
            <p:nvPr/>
          </p:nvSpPr>
          <p:spPr>
            <a:xfrm>
              <a:off x="4464773" y="5288280"/>
              <a:ext cx="112332" cy="110440"/>
            </a:xfrm>
            <a:prstGeom prst="ellipse">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71044370-29DD-486C-ADA0-795AF6EDE155}"/>
                </a:ext>
              </a:extLst>
            </p:cNvPr>
            <p:cNvCxnSpPr/>
            <p:nvPr/>
          </p:nvCxnSpPr>
          <p:spPr>
            <a:xfrm>
              <a:off x="4911200" y="5333900"/>
              <a:ext cx="729013" cy="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B987512-E67C-4F29-97D1-A8DB8201C638}"/>
                </a:ext>
              </a:extLst>
            </p:cNvPr>
            <p:cNvCxnSpPr/>
            <p:nvPr/>
          </p:nvCxnSpPr>
          <p:spPr>
            <a:xfrm flipV="1">
              <a:off x="4569485" y="5052060"/>
              <a:ext cx="297205" cy="24374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180">
              <a:extLst>
                <a:ext uri="{FF2B5EF4-FFF2-40B4-BE49-F238E27FC236}">
                  <a16:creationId xmlns:a16="http://schemas.microsoft.com/office/drawing/2014/main" id="{E399F6DA-56B3-4D1D-93E1-BE85D38729B8}"/>
                </a:ext>
              </a:extLst>
            </p:cNvPr>
            <p:cNvSpPr>
              <a:spLocks noChangeArrowheads="1"/>
            </p:cNvSpPr>
            <p:nvPr/>
          </p:nvSpPr>
          <p:spPr bwMode="auto">
            <a:xfrm>
              <a:off x="2348674" y="4610659"/>
              <a:ext cx="424069"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x</a:t>
              </a:r>
              <a:r>
                <a:rPr lang="en-US" altLang="en-US" sz="1900" dirty="0">
                  <a:solidFill>
                    <a:srgbClr val="000000"/>
                  </a:solidFill>
                  <a:latin typeface="Times New Roman" panose="02020603050405020304" pitchFamily="18" charset="0"/>
                  <a:cs typeface="Times New Roman" panose="02020603050405020304" pitchFamily="18" charset="0"/>
                </a:rPr>
                <a:t>(</a:t>
              </a:r>
              <a:r>
                <a:rPr lang="en-US" altLang="en-US" sz="1900" i="1" dirty="0">
                  <a:solidFill>
                    <a:srgbClr val="000000"/>
                  </a:solidFill>
                  <a:latin typeface="Times New Roman" panose="02020603050405020304" pitchFamily="18" charset="0"/>
                  <a:cs typeface="Times New Roman" panose="02020603050405020304" pitchFamily="18" charset="0"/>
                </a:rPr>
                <a:t>t</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0" name="Rectangle 180">
              <a:extLst>
                <a:ext uri="{FF2B5EF4-FFF2-40B4-BE49-F238E27FC236}">
                  <a16:creationId xmlns:a16="http://schemas.microsoft.com/office/drawing/2014/main" id="{AA68AAA8-56C6-4150-85A4-61E3834CE452}"/>
                </a:ext>
              </a:extLst>
            </p:cNvPr>
            <p:cNvSpPr>
              <a:spLocks noChangeArrowheads="1"/>
            </p:cNvSpPr>
            <p:nvPr/>
          </p:nvSpPr>
          <p:spPr bwMode="auto">
            <a:xfrm>
              <a:off x="4487131" y="4618279"/>
              <a:ext cx="4240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nT</a:t>
              </a:r>
              <a:endParaRPr kumimoji="0" lang="en-US" altLang="en-US"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8">
              <a:extLst>
                <a:ext uri="{FF2B5EF4-FFF2-40B4-BE49-F238E27FC236}">
                  <a16:creationId xmlns:a16="http://schemas.microsoft.com/office/drawing/2014/main" id="{07444E73-2D68-4AAF-825F-A41109C998FD}"/>
                </a:ext>
              </a:extLst>
            </p:cNvPr>
            <p:cNvSpPr>
              <a:spLocks noChangeArrowheads="1"/>
            </p:cNvSpPr>
            <p:nvPr/>
          </p:nvSpPr>
          <p:spPr bwMode="auto">
            <a:xfrm>
              <a:off x="5714711" y="4902759"/>
              <a:ext cx="1234729" cy="85644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Rectangle 183">
              <a:extLst>
                <a:ext uri="{FF2B5EF4-FFF2-40B4-BE49-F238E27FC236}">
                  <a16:creationId xmlns:a16="http://schemas.microsoft.com/office/drawing/2014/main" id="{6BBFE44A-EB08-4F4C-AAB4-4557DE0DCC5E}"/>
                </a:ext>
              </a:extLst>
            </p:cNvPr>
            <p:cNvSpPr>
              <a:spLocks noChangeArrowheads="1"/>
            </p:cNvSpPr>
            <p:nvPr/>
          </p:nvSpPr>
          <p:spPr bwMode="auto">
            <a:xfrm>
              <a:off x="5831101" y="5797300"/>
              <a:ext cx="119532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Times New Roman" panose="02020603050405020304" pitchFamily="18" charset="0"/>
                </a:rPr>
                <a:t>Quantizer</a:t>
              </a:r>
              <a:endParaRPr kumimoji="0" lang="en-US" altLang="en-US" sz="2000" b="0" i="0" u="none" strike="noStrike" cap="none" normalizeH="0" baseline="0" dirty="0">
                <a:ln>
                  <a:noFill/>
                </a:ln>
                <a:solidFill>
                  <a:schemeClr val="tx1"/>
                </a:solidFill>
                <a:effectLst/>
                <a:latin typeface="+mn-lt"/>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B8D5F6C1-ED31-4E64-A9D1-7FD09ED38EAD}"/>
                </a:ext>
              </a:extLst>
            </p:cNvPr>
            <p:cNvCxnSpPr/>
            <p:nvPr/>
          </p:nvCxnSpPr>
          <p:spPr>
            <a:xfrm>
              <a:off x="5785797" y="5345280"/>
              <a:ext cx="108744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E31463D-1007-4A38-8EF6-AA8E8CA6588A}"/>
                </a:ext>
              </a:extLst>
            </p:cNvPr>
            <p:cNvCxnSpPr/>
            <p:nvPr/>
          </p:nvCxnSpPr>
          <p:spPr>
            <a:xfrm flipV="1">
              <a:off x="6342593" y="4974590"/>
              <a:ext cx="0" cy="71603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92D1939-8E1D-48A1-8751-B76949B17A59}"/>
                </a:ext>
              </a:extLst>
            </p:cNvPr>
            <p:cNvCxnSpPr/>
            <p:nvPr/>
          </p:nvCxnSpPr>
          <p:spPr>
            <a:xfrm>
              <a:off x="7059435" y="5337760"/>
              <a:ext cx="729013" cy="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Freeform 55">
              <a:extLst>
                <a:ext uri="{FF2B5EF4-FFF2-40B4-BE49-F238E27FC236}">
                  <a16:creationId xmlns:a16="http://schemas.microsoft.com/office/drawing/2014/main" id="{62DA9188-539A-44C1-9948-5D0E5A928127}"/>
                </a:ext>
              </a:extLst>
            </p:cNvPr>
            <p:cNvSpPr/>
            <p:nvPr/>
          </p:nvSpPr>
          <p:spPr>
            <a:xfrm>
              <a:off x="7964057" y="4806290"/>
              <a:ext cx="1925444" cy="826270"/>
            </a:xfrm>
            <a:custGeom>
              <a:avLst/>
              <a:gdLst>
                <a:gd name="connsiteX0" fmla="*/ 0 w 3100388"/>
                <a:gd name="connsiteY0" fmla="*/ 109587 h 719523"/>
                <a:gd name="connsiteX1" fmla="*/ 76200 w 3100388"/>
                <a:gd name="connsiteY1" fmla="*/ 23862 h 719523"/>
                <a:gd name="connsiteX2" fmla="*/ 123825 w 3100388"/>
                <a:gd name="connsiteY2" fmla="*/ 50 h 719523"/>
                <a:gd name="connsiteX3" fmla="*/ 190500 w 3100388"/>
                <a:gd name="connsiteY3" fmla="*/ 19100 h 719523"/>
                <a:gd name="connsiteX4" fmla="*/ 233363 w 3100388"/>
                <a:gd name="connsiteY4" fmla="*/ 66725 h 719523"/>
                <a:gd name="connsiteX5" fmla="*/ 266700 w 3100388"/>
                <a:gd name="connsiteY5" fmla="*/ 142925 h 719523"/>
                <a:gd name="connsiteX6" fmla="*/ 300038 w 3100388"/>
                <a:gd name="connsiteY6" fmla="*/ 209600 h 719523"/>
                <a:gd name="connsiteX7" fmla="*/ 338138 w 3100388"/>
                <a:gd name="connsiteY7" fmla="*/ 261987 h 719523"/>
                <a:gd name="connsiteX8" fmla="*/ 400050 w 3100388"/>
                <a:gd name="connsiteY8" fmla="*/ 281037 h 719523"/>
                <a:gd name="connsiteX9" fmla="*/ 457200 w 3100388"/>
                <a:gd name="connsiteY9" fmla="*/ 252462 h 719523"/>
                <a:gd name="connsiteX10" fmla="*/ 519113 w 3100388"/>
                <a:gd name="connsiteY10" fmla="*/ 195312 h 719523"/>
                <a:gd name="connsiteX11" fmla="*/ 590550 w 3100388"/>
                <a:gd name="connsiteY11" fmla="*/ 138162 h 719523"/>
                <a:gd name="connsiteX12" fmla="*/ 633413 w 3100388"/>
                <a:gd name="connsiteY12" fmla="*/ 114350 h 719523"/>
                <a:gd name="connsiteX13" fmla="*/ 700088 w 3100388"/>
                <a:gd name="connsiteY13" fmla="*/ 119112 h 719523"/>
                <a:gd name="connsiteX14" fmla="*/ 742950 w 3100388"/>
                <a:gd name="connsiteY14" fmla="*/ 190550 h 719523"/>
                <a:gd name="connsiteX15" fmla="*/ 766763 w 3100388"/>
                <a:gd name="connsiteY15" fmla="*/ 242937 h 719523"/>
                <a:gd name="connsiteX16" fmla="*/ 790575 w 3100388"/>
                <a:gd name="connsiteY16" fmla="*/ 290562 h 719523"/>
                <a:gd name="connsiteX17" fmla="*/ 819150 w 3100388"/>
                <a:gd name="connsiteY17" fmla="*/ 338187 h 719523"/>
                <a:gd name="connsiteX18" fmla="*/ 852488 w 3100388"/>
                <a:gd name="connsiteY18" fmla="*/ 390575 h 719523"/>
                <a:gd name="connsiteX19" fmla="*/ 895350 w 3100388"/>
                <a:gd name="connsiteY19" fmla="*/ 462012 h 719523"/>
                <a:gd name="connsiteX20" fmla="*/ 942975 w 3100388"/>
                <a:gd name="connsiteY20" fmla="*/ 528687 h 719523"/>
                <a:gd name="connsiteX21" fmla="*/ 985838 w 3100388"/>
                <a:gd name="connsiteY21" fmla="*/ 547737 h 719523"/>
                <a:gd name="connsiteX22" fmla="*/ 1028700 w 3100388"/>
                <a:gd name="connsiteY22" fmla="*/ 533450 h 719523"/>
                <a:gd name="connsiteX23" fmla="*/ 1066800 w 3100388"/>
                <a:gd name="connsiteY23" fmla="*/ 423912 h 719523"/>
                <a:gd name="connsiteX24" fmla="*/ 1143000 w 3100388"/>
                <a:gd name="connsiteY24" fmla="*/ 171500 h 719523"/>
                <a:gd name="connsiteX25" fmla="*/ 1171575 w 3100388"/>
                <a:gd name="connsiteY25" fmla="*/ 109587 h 719523"/>
                <a:gd name="connsiteX26" fmla="*/ 1228725 w 3100388"/>
                <a:gd name="connsiteY26" fmla="*/ 76250 h 719523"/>
                <a:gd name="connsiteX27" fmla="*/ 1285875 w 3100388"/>
                <a:gd name="connsiteY27" fmla="*/ 85775 h 719523"/>
                <a:gd name="connsiteX28" fmla="*/ 1328738 w 3100388"/>
                <a:gd name="connsiteY28" fmla="*/ 128637 h 719523"/>
                <a:gd name="connsiteX29" fmla="*/ 1381125 w 3100388"/>
                <a:gd name="connsiteY29" fmla="*/ 214362 h 719523"/>
                <a:gd name="connsiteX30" fmla="*/ 1438275 w 3100388"/>
                <a:gd name="connsiteY30" fmla="*/ 271512 h 719523"/>
                <a:gd name="connsiteX31" fmla="*/ 1485900 w 3100388"/>
                <a:gd name="connsiteY31" fmla="*/ 295325 h 719523"/>
                <a:gd name="connsiteX32" fmla="*/ 1543050 w 3100388"/>
                <a:gd name="connsiteY32" fmla="*/ 266750 h 719523"/>
                <a:gd name="connsiteX33" fmla="*/ 1600200 w 3100388"/>
                <a:gd name="connsiteY33" fmla="*/ 204837 h 719523"/>
                <a:gd name="connsiteX34" fmla="*/ 1638300 w 3100388"/>
                <a:gd name="connsiteY34" fmla="*/ 157212 h 719523"/>
                <a:gd name="connsiteX35" fmla="*/ 1724025 w 3100388"/>
                <a:gd name="connsiteY35" fmla="*/ 157212 h 719523"/>
                <a:gd name="connsiteX36" fmla="*/ 1776413 w 3100388"/>
                <a:gd name="connsiteY36" fmla="*/ 200075 h 719523"/>
                <a:gd name="connsiteX37" fmla="*/ 1819275 w 3100388"/>
                <a:gd name="connsiteY37" fmla="*/ 257225 h 719523"/>
                <a:gd name="connsiteX38" fmla="*/ 2000250 w 3100388"/>
                <a:gd name="connsiteY38" fmla="*/ 562025 h 719523"/>
                <a:gd name="connsiteX39" fmla="*/ 2066925 w 3100388"/>
                <a:gd name="connsiteY39" fmla="*/ 666800 h 719523"/>
                <a:gd name="connsiteX40" fmla="*/ 2124075 w 3100388"/>
                <a:gd name="connsiteY40" fmla="*/ 714425 h 719523"/>
                <a:gd name="connsiteX41" fmla="*/ 2195513 w 3100388"/>
                <a:gd name="connsiteY41" fmla="*/ 714425 h 719523"/>
                <a:gd name="connsiteX42" fmla="*/ 2252663 w 3100388"/>
                <a:gd name="connsiteY42" fmla="*/ 681087 h 719523"/>
                <a:gd name="connsiteX43" fmla="*/ 2290763 w 3100388"/>
                <a:gd name="connsiteY43" fmla="*/ 604887 h 719523"/>
                <a:gd name="connsiteX44" fmla="*/ 2347913 w 3100388"/>
                <a:gd name="connsiteY44" fmla="*/ 490587 h 719523"/>
                <a:gd name="connsiteX45" fmla="*/ 2495550 w 3100388"/>
                <a:gd name="connsiteY45" fmla="*/ 166737 h 719523"/>
                <a:gd name="connsiteX46" fmla="*/ 2538413 w 3100388"/>
                <a:gd name="connsiteY46" fmla="*/ 100062 h 719523"/>
                <a:gd name="connsiteX47" fmla="*/ 2590800 w 3100388"/>
                <a:gd name="connsiteY47" fmla="*/ 81012 h 719523"/>
                <a:gd name="connsiteX48" fmla="*/ 2662238 w 3100388"/>
                <a:gd name="connsiteY48" fmla="*/ 85775 h 719523"/>
                <a:gd name="connsiteX49" fmla="*/ 2714625 w 3100388"/>
                <a:gd name="connsiteY49" fmla="*/ 123875 h 719523"/>
                <a:gd name="connsiteX50" fmla="*/ 2833688 w 3100388"/>
                <a:gd name="connsiteY50" fmla="*/ 204837 h 719523"/>
                <a:gd name="connsiteX51" fmla="*/ 2900363 w 3100388"/>
                <a:gd name="connsiteY51" fmla="*/ 223887 h 719523"/>
                <a:gd name="connsiteX52" fmla="*/ 2967038 w 3100388"/>
                <a:gd name="connsiteY52" fmla="*/ 214362 h 719523"/>
                <a:gd name="connsiteX53" fmla="*/ 3038475 w 3100388"/>
                <a:gd name="connsiteY53" fmla="*/ 157212 h 719523"/>
                <a:gd name="connsiteX54" fmla="*/ 3100388 w 3100388"/>
                <a:gd name="connsiteY54" fmla="*/ 104825 h 719523"/>
                <a:gd name="connsiteX0" fmla="*/ 0 w 3100388"/>
                <a:gd name="connsiteY0" fmla="*/ 109587 h 714643"/>
                <a:gd name="connsiteX1" fmla="*/ 76200 w 3100388"/>
                <a:gd name="connsiteY1" fmla="*/ 23862 h 714643"/>
                <a:gd name="connsiteX2" fmla="*/ 123825 w 3100388"/>
                <a:gd name="connsiteY2" fmla="*/ 50 h 714643"/>
                <a:gd name="connsiteX3" fmla="*/ 190500 w 3100388"/>
                <a:gd name="connsiteY3" fmla="*/ 19100 h 714643"/>
                <a:gd name="connsiteX4" fmla="*/ 233363 w 3100388"/>
                <a:gd name="connsiteY4" fmla="*/ 66725 h 714643"/>
                <a:gd name="connsiteX5" fmla="*/ 266700 w 3100388"/>
                <a:gd name="connsiteY5" fmla="*/ 142925 h 714643"/>
                <a:gd name="connsiteX6" fmla="*/ 300038 w 3100388"/>
                <a:gd name="connsiteY6" fmla="*/ 209600 h 714643"/>
                <a:gd name="connsiteX7" fmla="*/ 338138 w 3100388"/>
                <a:gd name="connsiteY7" fmla="*/ 261987 h 714643"/>
                <a:gd name="connsiteX8" fmla="*/ 400050 w 3100388"/>
                <a:gd name="connsiteY8" fmla="*/ 281037 h 714643"/>
                <a:gd name="connsiteX9" fmla="*/ 457200 w 3100388"/>
                <a:gd name="connsiteY9" fmla="*/ 252462 h 714643"/>
                <a:gd name="connsiteX10" fmla="*/ 519113 w 3100388"/>
                <a:gd name="connsiteY10" fmla="*/ 195312 h 714643"/>
                <a:gd name="connsiteX11" fmla="*/ 590550 w 3100388"/>
                <a:gd name="connsiteY11" fmla="*/ 138162 h 714643"/>
                <a:gd name="connsiteX12" fmla="*/ 633413 w 3100388"/>
                <a:gd name="connsiteY12" fmla="*/ 114350 h 714643"/>
                <a:gd name="connsiteX13" fmla="*/ 700088 w 3100388"/>
                <a:gd name="connsiteY13" fmla="*/ 119112 h 714643"/>
                <a:gd name="connsiteX14" fmla="*/ 742950 w 3100388"/>
                <a:gd name="connsiteY14" fmla="*/ 190550 h 714643"/>
                <a:gd name="connsiteX15" fmla="*/ 766763 w 3100388"/>
                <a:gd name="connsiteY15" fmla="*/ 242937 h 714643"/>
                <a:gd name="connsiteX16" fmla="*/ 790575 w 3100388"/>
                <a:gd name="connsiteY16" fmla="*/ 290562 h 714643"/>
                <a:gd name="connsiteX17" fmla="*/ 819150 w 3100388"/>
                <a:gd name="connsiteY17" fmla="*/ 338187 h 714643"/>
                <a:gd name="connsiteX18" fmla="*/ 852488 w 3100388"/>
                <a:gd name="connsiteY18" fmla="*/ 390575 h 714643"/>
                <a:gd name="connsiteX19" fmla="*/ 895350 w 3100388"/>
                <a:gd name="connsiteY19" fmla="*/ 462012 h 714643"/>
                <a:gd name="connsiteX20" fmla="*/ 942975 w 3100388"/>
                <a:gd name="connsiteY20" fmla="*/ 528687 h 714643"/>
                <a:gd name="connsiteX21" fmla="*/ 985838 w 3100388"/>
                <a:gd name="connsiteY21" fmla="*/ 547737 h 714643"/>
                <a:gd name="connsiteX22" fmla="*/ 1028700 w 3100388"/>
                <a:gd name="connsiteY22" fmla="*/ 533450 h 714643"/>
                <a:gd name="connsiteX23" fmla="*/ 1066800 w 3100388"/>
                <a:gd name="connsiteY23" fmla="*/ 423912 h 714643"/>
                <a:gd name="connsiteX24" fmla="*/ 1143000 w 3100388"/>
                <a:gd name="connsiteY24" fmla="*/ 171500 h 714643"/>
                <a:gd name="connsiteX25" fmla="*/ 1171575 w 3100388"/>
                <a:gd name="connsiteY25" fmla="*/ 109587 h 714643"/>
                <a:gd name="connsiteX26" fmla="*/ 1228725 w 3100388"/>
                <a:gd name="connsiteY26" fmla="*/ 76250 h 714643"/>
                <a:gd name="connsiteX27" fmla="*/ 1285875 w 3100388"/>
                <a:gd name="connsiteY27" fmla="*/ 85775 h 714643"/>
                <a:gd name="connsiteX28" fmla="*/ 1328738 w 3100388"/>
                <a:gd name="connsiteY28" fmla="*/ 128637 h 714643"/>
                <a:gd name="connsiteX29" fmla="*/ 1381125 w 3100388"/>
                <a:gd name="connsiteY29" fmla="*/ 214362 h 714643"/>
                <a:gd name="connsiteX30" fmla="*/ 1438275 w 3100388"/>
                <a:gd name="connsiteY30" fmla="*/ 271512 h 714643"/>
                <a:gd name="connsiteX31" fmla="*/ 1485900 w 3100388"/>
                <a:gd name="connsiteY31" fmla="*/ 295325 h 714643"/>
                <a:gd name="connsiteX32" fmla="*/ 1543050 w 3100388"/>
                <a:gd name="connsiteY32" fmla="*/ 266750 h 714643"/>
                <a:gd name="connsiteX33" fmla="*/ 1600200 w 3100388"/>
                <a:gd name="connsiteY33" fmla="*/ 204837 h 714643"/>
                <a:gd name="connsiteX34" fmla="*/ 1638300 w 3100388"/>
                <a:gd name="connsiteY34" fmla="*/ 157212 h 714643"/>
                <a:gd name="connsiteX35" fmla="*/ 1724025 w 3100388"/>
                <a:gd name="connsiteY35" fmla="*/ 157212 h 714643"/>
                <a:gd name="connsiteX36" fmla="*/ 1776413 w 3100388"/>
                <a:gd name="connsiteY36" fmla="*/ 200075 h 714643"/>
                <a:gd name="connsiteX37" fmla="*/ 1819275 w 3100388"/>
                <a:gd name="connsiteY37" fmla="*/ 257225 h 714643"/>
                <a:gd name="connsiteX38" fmla="*/ 2000250 w 3100388"/>
                <a:gd name="connsiteY38" fmla="*/ 562025 h 714643"/>
                <a:gd name="connsiteX39" fmla="*/ 2066925 w 3100388"/>
                <a:gd name="connsiteY39" fmla="*/ 666800 h 714643"/>
                <a:gd name="connsiteX40" fmla="*/ 2195513 w 3100388"/>
                <a:gd name="connsiteY40" fmla="*/ 714425 h 714643"/>
                <a:gd name="connsiteX41" fmla="*/ 2252663 w 3100388"/>
                <a:gd name="connsiteY41" fmla="*/ 681087 h 714643"/>
                <a:gd name="connsiteX42" fmla="*/ 2290763 w 3100388"/>
                <a:gd name="connsiteY42" fmla="*/ 604887 h 714643"/>
                <a:gd name="connsiteX43" fmla="*/ 2347913 w 3100388"/>
                <a:gd name="connsiteY43" fmla="*/ 490587 h 714643"/>
                <a:gd name="connsiteX44" fmla="*/ 2495550 w 3100388"/>
                <a:gd name="connsiteY44" fmla="*/ 166737 h 714643"/>
                <a:gd name="connsiteX45" fmla="*/ 2538413 w 3100388"/>
                <a:gd name="connsiteY45" fmla="*/ 100062 h 714643"/>
                <a:gd name="connsiteX46" fmla="*/ 2590800 w 3100388"/>
                <a:gd name="connsiteY46" fmla="*/ 81012 h 714643"/>
                <a:gd name="connsiteX47" fmla="*/ 2662238 w 3100388"/>
                <a:gd name="connsiteY47" fmla="*/ 85775 h 714643"/>
                <a:gd name="connsiteX48" fmla="*/ 2714625 w 3100388"/>
                <a:gd name="connsiteY48" fmla="*/ 123875 h 714643"/>
                <a:gd name="connsiteX49" fmla="*/ 2833688 w 3100388"/>
                <a:gd name="connsiteY49" fmla="*/ 204837 h 714643"/>
                <a:gd name="connsiteX50" fmla="*/ 2900363 w 3100388"/>
                <a:gd name="connsiteY50" fmla="*/ 223887 h 714643"/>
                <a:gd name="connsiteX51" fmla="*/ 2967038 w 3100388"/>
                <a:gd name="connsiteY51" fmla="*/ 214362 h 714643"/>
                <a:gd name="connsiteX52" fmla="*/ 3038475 w 3100388"/>
                <a:gd name="connsiteY52" fmla="*/ 157212 h 714643"/>
                <a:gd name="connsiteX53" fmla="*/ 3100388 w 3100388"/>
                <a:gd name="connsiteY53" fmla="*/ 104825 h 714643"/>
                <a:gd name="connsiteX0" fmla="*/ 0 w 3100388"/>
                <a:gd name="connsiteY0" fmla="*/ 109587 h 686382"/>
                <a:gd name="connsiteX1" fmla="*/ 76200 w 3100388"/>
                <a:gd name="connsiteY1" fmla="*/ 23862 h 686382"/>
                <a:gd name="connsiteX2" fmla="*/ 123825 w 3100388"/>
                <a:gd name="connsiteY2" fmla="*/ 50 h 686382"/>
                <a:gd name="connsiteX3" fmla="*/ 190500 w 3100388"/>
                <a:gd name="connsiteY3" fmla="*/ 19100 h 686382"/>
                <a:gd name="connsiteX4" fmla="*/ 233363 w 3100388"/>
                <a:gd name="connsiteY4" fmla="*/ 66725 h 686382"/>
                <a:gd name="connsiteX5" fmla="*/ 266700 w 3100388"/>
                <a:gd name="connsiteY5" fmla="*/ 142925 h 686382"/>
                <a:gd name="connsiteX6" fmla="*/ 300038 w 3100388"/>
                <a:gd name="connsiteY6" fmla="*/ 209600 h 686382"/>
                <a:gd name="connsiteX7" fmla="*/ 338138 w 3100388"/>
                <a:gd name="connsiteY7" fmla="*/ 261987 h 686382"/>
                <a:gd name="connsiteX8" fmla="*/ 400050 w 3100388"/>
                <a:gd name="connsiteY8" fmla="*/ 281037 h 686382"/>
                <a:gd name="connsiteX9" fmla="*/ 457200 w 3100388"/>
                <a:gd name="connsiteY9" fmla="*/ 252462 h 686382"/>
                <a:gd name="connsiteX10" fmla="*/ 519113 w 3100388"/>
                <a:gd name="connsiteY10" fmla="*/ 195312 h 686382"/>
                <a:gd name="connsiteX11" fmla="*/ 590550 w 3100388"/>
                <a:gd name="connsiteY11" fmla="*/ 138162 h 686382"/>
                <a:gd name="connsiteX12" fmla="*/ 633413 w 3100388"/>
                <a:gd name="connsiteY12" fmla="*/ 114350 h 686382"/>
                <a:gd name="connsiteX13" fmla="*/ 700088 w 3100388"/>
                <a:gd name="connsiteY13" fmla="*/ 119112 h 686382"/>
                <a:gd name="connsiteX14" fmla="*/ 742950 w 3100388"/>
                <a:gd name="connsiteY14" fmla="*/ 190550 h 686382"/>
                <a:gd name="connsiteX15" fmla="*/ 766763 w 3100388"/>
                <a:gd name="connsiteY15" fmla="*/ 242937 h 686382"/>
                <a:gd name="connsiteX16" fmla="*/ 790575 w 3100388"/>
                <a:gd name="connsiteY16" fmla="*/ 290562 h 686382"/>
                <a:gd name="connsiteX17" fmla="*/ 819150 w 3100388"/>
                <a:gd name="connsiteY17" fmla="*/ 338187 h 686382"/>
                <a:gd name="connsiteX18" fmla="*/ 852488 w 3100388"/>
                <a:gd name="connsiteY18" fmla="*/ 390575 h 686382"/>
                <a:gd name="connsiteX19" fmla="*/ 895350 w 3100388"/>
                <a:gd name="connsiteY19" fmla="*/ 462012 h 686382"/>
                <a:gd name="connsiteX20" fmla="*/ 942975 w 3100388"/>
                <a:gd name="connsiteY20" fmla="*/ 528687 h 686382"/>
                <a:gd name="connsiteX21" fmla="*/ 985838 w 3100388"/>
                <a:gd name="connsiteY21" fmla="*/ 547737 h 686382"/>
                <a:gd name="connsiteX22" fmla="*/ 1028700 w 3100388"/>
                <a:gd name="connsiteY22" fmla="*/ 533450 h 686382"/>
                <a:gd name="connsiteX23" fmla="*/ 1066800 w 3100388"/>
                <a:gd name="connsiteY23" fmla="*/ 423912 h 686382"/>
                <a:gd name="connsiteX24" fmla="*/ 1143000 w 3100388"/>
                <a:gd name="connsiteY24" fmla="*/ 171500 h 686382"/>
                <a:gd name="connsiteX25" fmla="*/ 1171575 w 3100388"/>
                <a:gd name="connsiteY25" fmla="*/ 109587 h 686382"/>
                <a:gd name="connsiteX26" fmla="*/ 1228725 w 3100388"/>
                <a:gd name="connsiteY26" fmla="*/ 76250 h 686382"/>
                <a:gd name="connsiteX27" fmla="*/ 1285875 w 3100388"/>
                <a:gd name="connsiteY27" fmla="*/ 85775 h 686382"/>
                <a:gd name="connsiteX28" fmla="*/ 1328738 w 3100388"/>
                <a:gd name="connsiteY28" fmla="*/ 128637 h 686382"/>
                <a:gd name="connsiteX29" fmla="*/ 1381125 w 3100388"/>
                <a:gd name="connsiteY29" fmla="*/ 214362 h 686382"/>
                <a:gd name="connsiteX30" fmla="*/ 1438275 w 3100388"/>
                <a:gd name="connsiteY30" fmla="*/ 271512 h 686382"/>
                <a:gd name="connsiteX31" fmla="*/ 1485900 w 3100388"/>
                <a:gd name="connsiteY31" fmla="*/ 295325 h 686382"/>
                <a:gd name="connsiteX32" fmla="*/ 1543050 w 3100388"/>
                <a:gd name="connsiteY32" fmla="*/ 266750 h 686382"/>
                <a:gd name="connsiteX33" fmla="*/ 1600200 w 3100388"/>
                <a:gd name="connsiteY33" fmla="*/ 204837 h 686382"/>
                <a:gd name="connsiteX34" fmla="*/ 1638300 w 3100388"/>
                <a:gd name="connsiteY34" fmla="*/ 157212 h 686382"/>
                <a:gd name="connsiteX35" fmla="*/ 1724025 w 3100388"/>
                <a:gd name="connsiteY35" fmla="*/ 157212 h 686382"/>
                <a:gd name="connsiteX36" fmla="*/ 1776413 w 3100388"/>
                <a:gd name="connsiteY36" fmla="*/ 200075 h 686382"/>
                <a:gd name="connsiteX37" fmla="*/ 1819275 w 3100388"/>
                <a:gd name="connsiteY37" fmla="*/ 257225 h 686382"/>
                <a:gd name="connsiteX38" fmla="*/ 2000250 w 3100388"/>
                <a:gd name="connsiteY38" fmla="*/ 562025 h 686382"/>
                <a:gd name="connsiteX39" fmla="*/ 2066925 w 3100388"/>
                <a:gd name="connsiteY39" fmla="*/ 666800 h 686382"/>
                <a:gd name="connsiteX40" fmla="*/ 2252663 w 3100388"/>
                <a:gd name="connsiteY40" fmla="*/ 681087 h 686382"/>
                <a:gd name="connsiteX41" fmla="*/ 2290763 w 3100388"/>
                <a:gd name="connsiteY41" fmla="*/ 604887 h 686382"/>
                <a:gd name="connsiteX42" fmla="*/ 2347913 w 3100388"/>
                <a:gd name="connsiteY42" fmla="*/ 490587 h 686382"/>
                <a:gd name="connsiteX43" fmla="*/ 2495550 w 3100388"/>
                <a:gd name="connsiteY43" fmla="*/ 166737 h 686382"/>
                <a:gd name="connsiteX44" fmla="*/ 2538413 w 3100388"/>
                <a:gd name="connsiteY44" fmla="*/ 100062 h 686382"/>
                <a:gd name="connsiteX45" fmla="*/ 2590800 w 3100388"/>
                <a:gd name="connsiteY45" fmla="*/ 81012 h 686382"/>
                <a:gd name="connsiteX46" fmla="*/ 2662238 w 3100388"/>
                <a:gd name="connsiteY46" fmla="*/ 85775 h 686382"/>
                <a:gd name="connsiteX47" fmla="*/ 2714625 w 3100388"/>
                <a:gd name="connsiteY47" fmla="*/ 123875 h 686382"/>
                <a:gd name="connsiteX48" fmla="*/ 2833688 w 3100388"/>
                <a:gd name="connsiteY48" fmla="*/ 204837 h 686382"/>
                <a:gd name="connsiteX49" fmla="*/ 2900363 w 3100388"/>
                <a:gd name="connsiteY49" fmla="*/ 223887 h 686382"/>
                <a:gd name="connsiteX50" fmla="*/ 2967038 w 3100388"/>
                <a:gd name="connsiteY50" fmla="*/ 214362 h 686382"/>
                <a:gd name="connsiteX51" fmla="*/ 3038475 w 3100388"/>
                <a:gd name="connsiteY51" fmla="*/ 157212 h 686382"/>
                <a:gd name="connsiteX52" fmla="*/ 3100388 w 3100388"/>
                <a:gd name="connsiteY52" fmla="*/ 104825 h 686382"/>
                <a:gd name="connsiteX0" fmla="*/ 0 w 3100388"/>
                <a:gd name="connsiteY0" fmla="*/ 109587 h 667644"/>
                <a:gd name="connsiteX1" fmla="*/ 76200 w 3100388"/>
                <a:gd name="connsiteY1" fmla="*/ 23862 h 667644"/>
                <a:gd name="connsiteX2" fmla="*/ 123825 w 3100388"/>
                <a:gd name="connsiteY2" fmla="*/ 50 h 667644"/>
                <a:gd name="connsiteX3" fmla="*/ 190500 w 3100388"/>
                <a:gd name="connsiteY3" fmla="*/ 19100 h 667644"/>
                <a:gd name="connsiteX4" fmla="*/ 233363 w 3100388"/>
                <a:gd name="connsiteY4" fmla="*/ 66725 h 667644"/>
                <a:gd name="connsiteX5" fmla="*/ 266700 w 3100388"/>
                <a:gd name="connsiteY5" fmla="*/ 142925 h 667644"/>
                <a:gd name="connsiteX6" fmla="*/ 300038 w 3100388"/>
                <a:gd name="connsiteY6" fmla="*/ 209600 h 667644"/>
                <a:gd name="connsiteX7" fmla="*/ 338138 w 3100388"/>
                <a:gd name="connsiteY7" fmla="*/ 261987 h 667644"/>
                <a:gd name="connsiteX8" fmla="*/ 400050 w 3100388"/>
                <a:gd name="connsiteY8" fmla="*/ 281037 h 667644"/>
                <a:gd name="connsiteX9" fmla="*/ 457200 w 3100388"/>
                <a:gd name="connsiteY9" fmla="*/ 252462 h 667644"/>
                <a:gd name="connsiteX10" fmla="*/ 519113 w 3100388"/>
                <a:gd name="connsiteY10" fmla="*/ 195312 h 667644"/>
                <a:gd name="connsiteX11" fmla="*/ 590550 w 3100388"/>
                <a:gd name="connsiteY11" fmla="*/ 138162 h 667644"/>
                <a:gd name="connsiteX12" fmla="*/ 633413 w 3100388"/>
                <a:gd name="connsiteY12" fmla="*/ 114350 h 667644"/>
                <a:gd name="connsiteX13" fmla="*/ 700088 w 3100388"/>
                <a:gd name="connsiteY13" fmla="*/ 119112 h 667644"/>
                <a:gd name="connsiteX14" fmla="*/ 742950 w 3100388"/>
                <a:gd name="connsiteY14" fmla="*/ 190550 h 667644"/>
                <a:gd name="connsiteX15" fmla="*/ 766763 w 3100388"/>
                <a:gd name="connsiteY15" fmla="*/ 242937 h 667644"/>
                <a:gd name="connsiteX16" fmla="*/ 790575 w 3100388"/>
                <a:gd name="connsiteY16" fmla="*/ 290562 h 667644"/>
                <a:gd name="connsiteX17" fmla="*/ 819150 w 3100388"/>
                <a:gd name="connsiteY17" fmla="*/ 338187 h 667644"/>
                <a:gd name="connsiteX18" fmla="*/ 852488 w 3100388"/>
                <a:gd name="connsiteY18" fmla="*/ 390575 h 667644"/>
                <a:gd name="connsiteX19" fmla="*/ 895350 w 3100388"/>
                <a:gd name="connsiteY19" fmla="*/ 462012 h 667644"/>
                <a:gd name="connsiteX20" fmla="*/ 942975 w 3100388"/>
                <a:gd name="connsiteY20" fmla="*/ 528687 h 667644"/>
                <a:gd name="connsiteX21" fmla="*/ 985838 w 3100388"/>
                <a:gd name="connsiteY21" fmla="*/ 547737 h 667644"/>
                <a:gd name="connsiteX22" fmla="*/ 1028700 w 3100388"/>
                <a:gd name="connsiteY22" fmla="*/ 533450 h 667644"/>
                <a:gd name="connsiteX23" fmla="*/ 1066800 w 3100388"/>
                <a:gd name="connsiteY23" fmla="*/ 423912 h 667644"/>
                <a:gd name="connsiteX24" fmla="*/ 1143000 w 3100388"/>
                <a:gd name="connsiteY24" fmla="*/ 171500 h 667644"/>
                <a:gd name="connsiteX25" fmla="*/ 1171575 w 3100388"/>
                <a:gd name="connsiteY25" fmla="*/ 109587 h 667644"/>
                <a:gd name="connsiteX26" fmla="*/ 1228725 w 3100388"/>
                <a:gd name="connsiteY26" fmla="*/ 76250 h 667644"/>
                <a:gd name="connsiteX27" fmla="*/ 1285875 w 3100388"/>
                <a:gd name="connsiteY27" fmla="*/ 85775 h 667644"/>
                <a:gd name="connsiteX28" fmla="*/ 1328738 w 3100388"/>
                <a:gd name="connsiteY28" fmla="*/ 128637 h 667644"/>
                <a:gd name="connsiteX29" fmla="*/ 1381125 w 3100388"/>
                <a:gd name="connsiteY29" fmla="*/ 214362 h 667644"/>
                <a:gd name="connsiteX30" fmla="*/ 1438275 w 3100388"/>
                <a:gd name="connsiteY30" fmla="*/ 271512 h 667644"/>
                <a:gd name="connsiteX31" fmla="*/ 1485900 w 3100388"/>
                <a:gd name="connsiteY31" fmla="*/ 295325 h 667644"/>
                <a:gd name="connsiteX32" fmla="*/ 1543050 w 3100388"/>
                <a:gd name="connsiteY32" fmla="*/ 266750 h 667644"/>
                <a:gd name="connsiteX33" fmla="*/ 1600200 w 3100388"/>
                <a:gd name="connsiteY33" fmla="*/ 204837 h 667644"/>
                <a:gd name="connsiteX34" fmla="*/ 1638300 w 3100388"/>
                <a:gd name="connsiteY34" fmla="*/ 157212 h 667644"/>
                <a:gd name="connsiteX35" fmla="*/ 1724025 w 3100388"/>
                <a:gd name="connsiteY35" fmla="*/ 157212 h 667644"/>
                <a:gd name="connsiteX36" fmla="*/ 1776413 w 3100388"/>
                <a:gd name="connsiteY36" fmla="*/ 200075 h 667644"/>
                <a:gd name="connsiteX37" fmla="*/ 1819275 w 3100388"/>
                <a:gd name="connsiteY37" fmla="*/ 257225 h 667644"/>
                <a:gd name="connsiteX38" fmla="*/ 2000250 w 3100388"/>
                <a:gd name="connsiteY38" fmla="*/ 562025 h 667644"/>
                <a:gd name="connsiteX39" fmla="*/ 2066925 w 3100388"/>
                <a:gd name="connsiteY39" fmla="*/ 666800 h 667644"/>
                <a:gd name="connsiteX40" fmla="*/ 2290763 w 3100388"/>
                <a:gd name="connsiteY40" fmla="*/ 604887 h 667644"/>
                <a:gd name="connsiteX41" fmla="*/ 2347913 w 3100388"/>
                <a:gd name="connsiteY41" fmla="*/ 490587 h 667644"/>
                <a:gd name="connsiteX42" fmla="*/ 2495550 w 3100388"/>
                <a:gd name="connsiteY42" fmla="*/ 166737 h 667644"/>
                <a:gd name="connsiteX43" fmla="*/ 2538413 w 3100388"/>
                <a:gd name="connsiteY43" fmla="*/ 100062 h 667644"/>
                <a:gd name="connsiteX44" fmla="*/ 2590800 w 3100388"/>
                <a:gd name="connsiteY44" fmla="*/ 81012 h 667644"/>
                <a:gd name="connsiteX45" fmla="*/ 2662238 w 3100388"/>
                <a:gd name="connsiteY45" fmla="*/ 85775 h 667644"/>
                <a:gd name="connsiteX46" fmla="*/ 2714625 w 3100388"/>
                <a:gd name="connsiteY46" fmla="*/ 123875 h 667644"/>
                <a:gd name="connsiteX47" fmla="*/ 2833688 w 3100388"/>
                <a:gd name="connsiteY47" fmla="*/ 204837 h 667644"/>
                <a:gd name="connsiteX48" fmla="*/ 2900363 w 3100388"/>
                <a:gd name="connsiteY48" fmla="*/ 223887 h 667644"/>
                <a:gd name="connsiteX49" fmla="*/ 2967038 w 3100388"/>
                <a:gd name="connsiteY49" fmla="*/ 214362 h 667644"/>
                <a:gd name="connsiteX50" fmla="*/ 3038475 w 3100388"/>
                <a:gd name="connsiteY50" fmla="*/ 157212 h 667644"/>
                <a:gd name="connsiteX51" fmla="*/ 3100388 w 3100388"/>
                <a:gd name="connsiteY51" fmla="*/ 104825 h 667644"/>
                <a:gd name="connsiteX0" fmla="*/ 0 w 3100388"/>
                <a:gd name="connsiteY0" fmla="*/ 109587 h 668603"/>
                <a:gd name="connsiteX1" fmla="*/ 76200 w 3100388"/>
                <a:gd name="connsiteY1" fmla="*/ 23862 h 668603"/>
                <a:gd name="connsiteX2" fmla="*/ 123825 w 3100388"/>
                <a:gd name="connsiteY2" fmla="*/ 50 h 668603"/>
                <a:gd name="connsiteX3" fmla="*/ 190500 w 3100388"/>
                <a:gd name="connsiteY3" fmla="*/ 19100 h 668603"/>
                <a:gd name="connsiteX4" fmla="*/ 233363 w 3100388"/>
                <a:gd name="connsiteY4" fmla="*/ 66725 h 668603"/>
                <a:gd name="connsiteX5" fmla="*/ 266700 w 3100388"/>
                <a:gd name="connsiteY5" fmla="*/ 142925 h 668603"/>
                <a:gd name="connsiteX6" fmla="*/ 300038 w 3100388"/>
                <a:gd name="connsiteY6" fmla="*/ 209600 h 668603"/>
                <a:gd name="connsiteX7" fmla="*/ 338138 w 3100388"/>
                <a:gd name="connsiteY7" fmla="*/ 261987 h 668603"/>
                <a:gd name="connsiteX8" fmla="*/ 400050 w 3100388"/>
                <a:gd name="connsiteY8" fmla="*/ 281037 h 668603"/>
                <a:gd name="connsiteX9" fmla="*/ 457200 w 3100388"/>
                <a:gd name="connsiteY9" fmla="*/ 252462 h 668603"/>
                <a:gd name="connsiteX10" fmla="*/ 519113 w 3100388"/>
                <a:gd name="connsiteY10" fmla="*/ 195312 h 668603"/>
                <a:gd name="connsiteX11" fmla="*/ 590550 w 3100388"/>
                <a:gd name="connsiteY11" fmla="*/ 138162 h 668603"/>
                <a:gd name="connsiteX12" fmla="*/ 633413 w 3100388"/>
                <a:gd name="connsiteY12" fmla="*/ 114350 h 668603"/>
                <a:gd name="connsiteX13" fmla="*/ 700088 w 3100388"/>
                <a:gd name="connsiteY13" fmla="*/ 119112 h 668603"/>
                <a:gd name="connsiteX14" fmla="*/ 742950 w 3100388"/>
                <a:gd name="connsiteY14" fmla="*/ 190550 h 668603"/>
                <a:gd name="connsiteX15" fmla="*/ 766763 w 3100388"/>
                <a:gd name="connsiteY15" fmla="*/ 242937 h 668603"/>
                <a:gd name="connsiteX16" fmla="*/ 790575 w 3100388"/>
                <a:gd name="connsiteY16" fmla="*/ 290562 h 668603"/>
                <a:gd name="connsiteX17" fmla="*/ 819150 w 3100388"/>
                <a:gd name="connsiteY17" fmla="*/ 338187 h 668603"/>
                <a:gd name="connsiteX18" fmla="*/ 852488 w 3100388"/>
                <a:gd name="connsiteY18" fmla="*/ 390575 h 668603"/>
                <a:gd name="connsiteX19" fmla="*/ 895350 w 3100388"/>
                <a:gd name="connsiteY19" fmla="*/ 462012 h 668603"/>
                <a:gd name="connsiteX20" fmla="*/ 942975 w 3100388"/>
                <a:gd name="connsiteY20" fmla="*/ 528687 h 668603"/>
                <a:gd name="connsiteX21" fmla="*/ 985838 w 3100388"/>
                <a:gd name="connsiteY21" fmla="*/ 547737 h 668603"/>
                <a:gd name="connsiteX22" fmla="*/ 1028700 w 3100388"/>
                <a:gd name="connsiteY22" fmla="*/ 533450 h 668603"/>
                <a:gd name="connsiteX23" fmla="*/ 1066800 w 3100388"/>
                <a:gd name="connsiteY23" fmla="*/ 423912 h 668603"/>
                <a:gd name="connsiteX24" fmla="*/ 1143000 w 3100388"/>
                <a:gd name="connsiteY24" fmla="*/ 171500 h 668603"/>
                <a:gd name="connsiteX25" fmla="*/ 1171575 w 3100388"/>
                <a:gd name="connsiteY25" fmla="*/ 109587 h 668603"/>
                <a:gd name="connsiteX26" fmla="*/ 1228725 w 3100388"/>
                <a:gd name="connsiteY26" fmla="*/ 76250 h 668603"/>
                <a:gd name="connsiteX27" fmla="*/ 1285875 w 3100388"/>
                <a:gd name="connsiteY27" fmla="*/ 85775 h 668603"/>
                <a:gd name="connsiteX28" fmla="*/ 1328738 w 3100388"/>
                <a:gd name="connsiteY28" fmla="*/ 128637 h 668603"/>
                <a:gd name="connsiteX29" fmla="*/ 1381125 w 3100388"/>
                <a:gd name="connsiteY29" fmla="*/ 214362 h 668603"/>
                <a:gd name="connsiteX30" fmla="*/ 1438275 w 3100388"/>
                <a:gd name="connsiteY30" fmla="*/ 271512 h 668603"/>
                <a:gd name="connsiteX31" fmla="*/ 1485900 w 3100388"/>
                <a:gd name="connsiteY31" fmla="*/ 295325 h 668603"/>
                <a:gd name="connsiteX32" fmla="*/ 1543050 w 3100388"/>
                <a:gd name="connsiteY32" fmla="*/ 266750 h 668603"/>
                <a:gd name="connsiteX33" fmla="*/ 1600200 w 3100388"/>
                <a:gd name="connsiteY33" fmla="*/ 204837 h 668603"/>
                <a:gd name="connsiteX34" fmla="*/ 1638300 w 3100388"/>
                <a:gd name="connsiteY34" fmla="*/ 157212 h 668603"/>
                <a:gd name="connsiteX35" fmla="*/ 1724025 w 3100388"/>
                <a:gd name="connsiteY35" fmla="*/ 157212 h 668603"/>
                <a:gd name="connsiteX36" fmla="*/ 1776413 w 3100388"/>
                <a:gd name="connsiteY36" fmla="*/ 200075 h 668603"/>
                <a:gd name="connsiteX37" fmla="*/ 1819275 w 3100388"/>
                <a:gd name="connsiteY37" fmla="*/ 257225 h 668603"/>
                <a:gd name="connsiteX38" fmla="*/ 2000250 w 3100388"/>
                <a:gd name="connsiteY38" fmla="*/ 562025 h 668603"/>
                <a:gd name="connsiteX39" fmla="*/ 2066925 w 3100388"/>
                <a:gd name="connsiteY39" fmla="*/ 666800 h 668603"/>
                <a:gd name="connsiteX40" fmla="*/ 2347913 w 3100388"/>
                <a:gd name="connsiteY40" fmla="*/ 490587 h 668603"/>
                <a:gd name="connsiteX41" fmla="*/ 2495550 w 3100388"/>
                <a:gd name="connsiteY41" fmla="*/ 166737 h 668603"/>
                <a:gd name="connsiteX42" fmla="*/ 2538413 w 3100388"/>
                <a:gd name="connsiteY42" fmla="*/ 100062 h 668603"/>
                <a:gd name="connsiteX43" fmla="*/ 2590800 w 3100388"/>
                <a:gd name="connsiteY43" fmla="*/ 81012 h 668603"/>
                <a:gd name="connsiteX44" fmla="*/ 2662238 w 3100388"/>
                <a:gd name="connsiteY44" fmla="*/ 85775 h 668603"/>
                <a:gd name="connsiteX45" fmla="*/ 2714625 w 3100388"/>
                <a:gd name="connsiteY45" fmla="*/ 123875 h 668603"/>
                <a:gd name="connsiteX46" fmla="*/ 2833688 w 3100388"/>
                <a:gd name="connsiteY46" fmla="*/ 204837 h 668603"/>
                <a:gd name="connsiteX47" fmla="*/ 2900363 w 3100388"/>
                <a:gd name="connsiteY47" fmla="*/ 223887 h 668603"/>
                <a:gd name="connsiteX48" fmla="*/ 2967038 w 3100388"/>
                <a:gd name="connsiteY48" fmla="*/ 214362 h 668603"/>
                <a:gd name="connsiteX49" fmla="*/ 3038475 w 3100388"/>
                <a:gd name="connsiteY49" fmla="*/ 157212 h 668603"/>
                <a:gd name="connsiteX50" fmla="*/ 3100388 w 3100388"/>
                <a:gd name="connsiteY50" fmla="*/ 104825 h 668603"/>
                <a:gd name="connsiteX0" fmla="*/ 0 w 3100388"/>
                <a:gd name="connsiteY0" fmla="*/ 109587 h 688019"/>
                <a:gd name="connsiteX1" fmla="*/ 76200 w 3100388"/>
                <a:gd name="connsiteY1" fmla="*/ 23862 h 688019"/>
                <a:gd name="connsiteX2" fmla="*/ 123825 w 3100388"/>
                <a:gd name="connsiteY2" fmla="*/ 50 h 688019"/>
                <a:gd name="connsiteX3" fmla="*/ 190500 w 3100388"/>
                <a:gd name="connsiteY3" fmla="*/ 19100 h 688019"/>
                <a:gd name="connsiteX4" fmla="*/ 233363 w 3100388"/>
                <a:gd name="connsiteY4" fmla="*/ 66725 h 688019"/>
                <a:gd name="connsiteX5" fmla="*/ 266700 w 3100388"/>
                <a:gd name="connsiteY5" fmla="*/ 142925 h 688019"/>
                <a:gd name="connsiteX6" fmla="*/ 300038 w 3100388"/>
                <a:gd name="connsiteY6" fmla="*/ 209600 h 688019"/>
                <a:gd name="connsiteX7" fmla="*/ 338138 w 3100388"/>
                <a:gd name="connsiteY7" fmla="*/ 261987 h 688019"/>
                <a:gd name="connsiteX8" fmla="*/ 400050 w 3100388"/>
                <a:gd name="connsiteY8" fmla="*/ 281037 h 688019"/>
                <a:gd name="connsiteX9" fmla="*/ 457200 w 3100388"/>
                <a:gd name="connsiteY9" fmla="*/ 252462 h 688019"/>
                <a:gd name="connsiteX10" fmla="*/ 519113 w 3100388"/>
                <a:gd name="connsiteY10" fmla="*/ 195312 h 688019"/>
                <a:gd name="connsiteX11" fmla="*/ 590550 w 3100388"/>
                <a:gd name="connsiteY11" fmla="*/ 138162 h 688019"/>
                <a:gd name="connsiteX12" fmla="*/ 633413 w 3100388"/>
                <a:gd name="connsiteY12" fmla="*/ 114350 h 688019"/>
                <a:gd name="connsiteX13" fmla="*/ 700088 w 3100388"/>
                <a:gd name="connsiteY13" fmla="*/ 119112 h 688019"/>
                <a:gd name="connsiteX14" fmla="*/ 742950 w 3100388"/>
                <a:gd name="connsiteY14" fmla="*/ 190550 h 688019"/>
                <a:gd name="connsiteX15" fmla="*/ 766763 w 3100388"/>
                <a:gd name="connsiteY15" fmla="*/ 242937 h 688019"/>
                <a:gd name="connsiteX16" fmla="*/ 790575 w 3100388"/>
                <a:gd name="connsiteY16" fmla="*/ 290562 h 688019"/>
                <a:gd name="connsiteX17" fmla="*/ 819150 w 3100388"/>
                <a:gd name="connsiteY17" fmla="*/ 338187 h 688019"/>
                <a:gd name="connsiteX18" fmla="*/ 852488 w 3100388"/>
                <a:gd name="connsiteY18" fmla="*/ 390575 h 688019"/>
                <a:gd name="connsiteX19" fmla="*/ 895350 w 3100388"/>
                <a:gd name="connsiteY19" fmla="*/ 462012 h 688019"/>
                <a:gd name="connsiteX20" fmla="*/ 942975 w 3100388"/>
                <a:gd name="connsiteY20" fmla="*/ 528687 h 688019"/>
                <a:gd name="connsiteX21" fmla="*/ 985838 w 3100388"/>
                <a:gd name="connsiteY21" fmla="*/ 547737 h 688019"/>
                <a:gd name="connsiteX22" fmla="*/ 1028700 w 3100388"/>
                <a:gd name="connsiteY22" fmla="*/ 533450 h 688019"/>
                <a:gd name="connsiteX23" fmla="*/ 1066800 w 3100388"/>
                <a:gd name="connsiteY23" fmla="*/ 423912 h 688019"/>
                <a:gd name="connsiteX24" fmla="*/ 1143000 w 3100388"/>
                <a:gd name="connsiteY24" fmla="*/ 171500 h 688019"/>
                <a:gd name="connsiteX25" fmla="*/ 1171575 w 3100388"/>
                <a:gd name="connsiteY25" fmla="*/ 109587 h 688019"/>
                <a:gd name="connsiteX26" fmla="*/ 1228725 w 3100388"/>
                <a:gd name="connsiteY26" fmla="*/ 76250 h 688019"/>
                <a:gd name="connsiteX27" fmla="*/ 1285875 w 3100388"/>
                <a:gd name="connsiteY27" fmla="*/ 85775 h 688019"/>
                <a:gd name="connsiteX28" fmla="*/ 1328738 w 3100388"/>
                <a:gd name="connsiteY28" fmla="*/ 128637 h 688019"/>
                <a:gd name="connsiteX29" fmla="*/ 1381125 w 3100388"/>
                <a:gd name="connsiteY29" fmla="*/ 214362 h 688019"/>
                <a:gd name="connsiteX30" fmla="*/ 1438275 w 3100388"/>
                <a:gd name="connsiteY30" fmla="*/ 271512 h 688019"/>
                <a:gd name="connsiteX31" fmla="*/ 1485900 w 3100388"/>
                <a:gd name="connsiteY31" fmla="*/ 295325 h 688019"/>
                <a:gd name="connsiteX32" fmla="*/ 1543050 w 3100388"/>
                <a:gd name="connsiteY32" fmla="*/ 266750 h 688019"/>
                <a:gd name="connsiteX33" fmla="*/ 1600200 w 3100388"/>
                <a:gd name="connsiteY33" fmla="*/ 204837 h 688019"/>
                <a:gd name="connsiteX34" fmla="*/ 1638300 w 3100388"/>
                <a:gd name="connsiteY34" fmla="*/ 157212 h 688019"/>
                <a:gd name="connsiteX35" fmla="*/ 1724025 w 3100388"/>
                <a:gd name="connsiteY35" fmla="*/ 157212 h 688019"/>
                <a:gd name="connsiteX36" fmla="*/ 1776413 w 3100388"/>
                <a:gd name="connsiteY36" fmla="*/ 200075 h 688019"/>
                <a:gd name="connsiteX37" fmla="*/ 1819275 w 3100388"/>
                <a:gd name="connsiteY37" fmla="*/ 257225 h 688019"/>
                <a:gd name="connsiteX38" fmla="*/ 2000250 w 3100388"/>
                <a:gd name="connsiteY38" fmla="*/ 562025 h 688019"/>
                <a:gd name="connsiteX39" fmla="*/ 2066925 w 3100388"/>
                <a:gd name="connsiteY39" fmla="*/ 666800 h 688019"/>
                <a:gd name="connsiteX40" fmla="*/ 2495550 w 3100388"/>
                <a:gd name="connsiteY40" fmla="*/ 166737 h 688019"/>
                <a:gd name="connsiteX41" fmla="*/ 2538413 w 3100388"/>
                <a:gd name="connsiteY41" fmla="*/ 100062 h 688019"/>
                <a:gd name="connsiteX42" fmla="*/ 2590800 w 3100388"/>
                <a:gd name="connsiteY42" fmla="*/ 81012 h 688019"/>
                <a:gd name="connsiteX43" fmla="*/ 2662238 w 3100388"/>
                <a:gd name="connsiteY43" fmla="*/ 85775 h 688019"/>
                <a:gd name="connsiteX44" fmla="*/ 2714625 w 3100388"/>
                <a:gd name="connsiteY44" fmla="*/ 123875 h 688019"/>
                <a:gd name="connsiteX45" fmla="*/ 2833688 w 3100388"/>
                <a:gd name="connsiteY45" fmla="*/ 204837 h 688019"/>
                <a:gd name="connsiteX46" fmla="*/ 2900363 w 3100388"/>
                <a:gd name="connsiteY46" fmla="*/ 223887 h 688019"/>
                <a:gd name="connsiteX47" fmla="*/ 2967038 w 3100388"/>
                <a:gd name="connsiteY47" fmla="*/ 214362 h 688019"/>
                <a:gd name="connsiteX48" fmla="*/ 3038475 w 3100388"/>
                <a:gd name="connsiteY48" fmla="*/ 157212 h 688019"/>
                <a:gd name="connsiteX49" fmla="*/ 3100388 w 3100388"/>
                <a:gd name="connsiteY49" fmla="*/ 104825 h 688019"/>
                <a:gd name="connsiteX0" fmla="*/ 0 w 3100388"/>
                <a:gd name="connsiteY0" fmla="*/ 109587 h 692580"/>
                <a:gd name="connsiteX1" fmla="*/ 76200 w 3100388"/>
                <a:gd name="connsiteY1" fmla="*/ 23862 h 692580"/>
                <a:gd name="connsiteX2" fmla="*/ 123825 w 3100388"/>
                <a:gd name="connsiteY2" fmla="*/ 50 h 692580"/>
                <a:gd name="connsiteX3" fmla="*/ 190500 w 3100388"/>
                <a:gd name="connsiteY3" fmla="*/ 19100 h 692580"/>
                <a:gd name="connsiteX4" fmla="*/ 233363 w 3100388"/>
                <a:gd name="connsiteY4" fmla="*/ 66725 h 692580"/>
                <a:gd name="connsiteX5" fmla="*/ 266700 w 3100388"/>
                <a:gd name="connsiteY5" fmla="*/ 142925 h 692580"/>
                <a:gd name="connsiteX6" fmla="*/ 300038 w 3100388"/>
                <a:gd name="connsiteY6" fmla="*/ 209600 h 692580"/>
                <a:gd name="connsiteX7" fmla="*/ 338138 w 3100388"/>
                <a:gd name="connsiteY7" fmla="*/ 261987 h 692580"/>
                <a:gd name="connsiteX8" fmla="*/ 400050 w 3100388"/>
                <a:gd name="connsiteY8" fmla="*/ 281037 h 692580"/>
                <a:gd name="connsiteX9" fmla="*/ 457200 w 3100388"/>
                <a:gd name="connsiteY9" fmla="*/ 252462 h 692580"/>
                <a:gd name="connsiteX10" fmla="*/ 519113 w 3100388"/>
                <a:gd name="connsiteY10" fmla="*/ 195312 h 692580"/>
                <a:gd name="connsiteX11" fmla="*/ 590550 w 3100388"/>
                <a:gd name="connsiteY11" fmla="*/ 138162 h 692580"/>
                <a:gd name="connsiteX12" fmla="*/ 633413 w 3100388"/>
                <a:gd name="connsiteY12" fmla="*/ 114350 h 692580"/>
                <a:gd name="connsiteX13" fmla="*/ 700088 w 3100388"/>
                <a:gd name="connsiteY13" fmla="*/ 119112 h 692580"/>
                <a:gd name="connsiteX14" fmla="*/ 742950 w 3100388"/>
                <a:gd name="connsiteY14" fmla="*/ 190550 h 692580"/>
                <a:gd name="connsiteX15" fmla="*/ 766763 w 3100388"/>
                <a:gd name="connsiteY15" fmla="*/ 242937 h 692580"/>
                <a:gd name="connsiteX16" fmla="*/ 790575 w 3100388"/>
                <a:gd name="connsiteY16" fmla="*/ 290562 h 692580"/>
                <a:gd name="connsiteX17" fmla="*/ 819150 w 3100388"/>
                <a:gd name="connsiteY17" fmla="*/ 338187 h 692580"/>
                <a:gd name="connsiteX18" fmla="*/ 852488 w 3100388"/>
                <a:gd name="connsiteY18" fmla="*/ 390575 h 692580"/>
                <a:gd name="connsiteX19" fmla="*/ 895350 w 3100388"/>
                <a:gd name="connsiteY19" fmla="*/ 462012 h 692580"/>
                <a:gd name="connsiteX20" fmla="*/ 942975 w 3100388"/>
                <a:gd name="connsiteY20" fmla="*/ 528687 h 692580"/>
                <a:gd name="connsiteX21" fmla="*/ 985838 w 3100388"/>
                <a:gd name="connsiteY21" fmla="*/ 547737 h 692580"/>
                <a:gd name="connsiteX22" fmla="*/ 1028700 w 3100388"/>
                <a:gd name="connsiteY22" fmla="*/ 533450 h 692580"/>
                <a:gd name="connsiteX23" fmla="*/ 1066800 w 3100388"/>
                <a:gd name="connsiteY23" fmla="*/ 423912 h 692580"/>
                <a:gd name="connsiteX24" fmla="*/ 1143000 w 3100388"/>
                <a:gd name="connsiteY24" fmla="*/ 171500 h 692580"/>
                <a:gd name="connsiteX25" fmla="*/ 1171575 w 3100388"/>
                <a:gd name="connsiteY25" fmla="*/ 109587 h 692580"/>
                <a:gd name="connsiteX26" fmla="*/ 1228725 w 3100388"/>
                <a:gd name="connsiteY26" fmla="*/ 76250 h 692580"/>
                <a:gd name="connsiteX27" fmla="*/ 1285875 w 3100388"/>
                <a:gd name="connsiteY27" fmla="*/ 85775 h 692580"/>
                <a:gd name="connsiteX28" fmla="*/ 1328738 w 3100388"/>
                <a:gd name="connsiteY28" fmla="*/ 128637 h 692580"/>
                <a:gd name="connsiteX29" fmla="*/ 1381125 w 3100388"/>
                <a:gd name="connsiteY29" fmla="*/ 214362 h 692580"/>
                <a:gd name="connsiteX30" fmla="*/ 1438275 w 3100388"/>
                <a:gd name="connsiteY30" fmla="*/ 271512 h 692580"/>
                <a:gd name="connsiteX31" fmla="*/ 1485900 w 3100388"/>
                <a:gd name="connsiteY31" fmla="*/ 295325 h 692580"/>
                <a:gd name="connsiteX32" fmla="*/ 1543050 w 3100388"/>
                <a:gd name="connsiteY32" fmla="*/ 266750 h 692580"/>
                <a:gd name="connsiteX33" fmla="*/ 1600200 w 3100388"/>
                <a:gd name="connsiteY33" fmla="*/ 204837 h 692580"/>
                <a:gd name="connsiteX34" fmla="*/ 1638300 w 3100388"/>
                <a:gd name="connsiteY34" fmla="*/ 157212 h 692580"/>
                <a:gd name="connsiteX35" fmla="*/ 1724025 w 3100388"/>
                <a:gd name="connsiteY35" fmla="*/ 157212 h 692580"/>
                <a:gd name="connsiteX36" fmla="*/ 1776413 w 3100388"/>
                <a:gd name="connsiteY36" fmla="*/ 200075 h 692580"/>
                <a:gd name="connsiteX37" fmla="*/ 1819275 w 3100388"/>
                <a:gd name="connsiteY37" fmla="*/ 257225 h 692580"/>
                <a:gd name="connsiteX38" fmla="*/ 2000250 w 3100388"/>
                <a:gd name="connsiteY38" fmla="*/ 562025 h 692580"/>
                <a:gd name="connsiteX39" fmla="*/ 2066925 w 3100388"/>
                <a:gd name="connsiteY39" fmla="*/ 666800 h 692580"/>
                <a:gd name="connsiteX40" fmla="*/ 2538413 w 3100388"/>
                <a:gd name="connsiteY40" fmla="*/ 100062 h 692580"/>
                <a:gd name="connsiteX41" fmla="*/ 2590800 w 3100388"/>
                <a:gd name="connsiteY41" fmla="*/ 81012 h 692580"/>
                <a:gd name="connsiteX42" fmla="*/ 2662238 w 3100388"/>
                <a:gd name="connsiteY42" fmla="*/ 85775 h 692580"/>
                <a:gd name="connsiteX43" fmla="*/ 2714625 w 3100388"/>
                <a:gd name="connsiteY43" fmla="*/ 123875 h 692580"/>
                <a:gd name="connsiteX44" fmla="*/ 2833688 w 3100388"/>
                <a:gd name="connsiteY44" fmla="*/ 204837 h 692580"/>
                <a:gd name="connsiteX45" fmla="*/ 2900363 w 3100388"/>
                <a:gd name="connsiteY45" fmla="*/ 223887 h 692580"/>
                <a:gd name="connsiteX46" fmla="*/ 2967038 w 3100388"/>
                <a:gd name="connsiteY46" fmla="*/ 214362 h 692580"/>
                <a:gd name="connsiteX47" fmla="*/ 3038475 w 3100388"/>
                <a:gd name="connsiteY47" fmla="*/ 157212 h 692580"/>
                <a:gd name="connsiteX48" fmla="*/ 3100388 w 3100388"/>
                <a:gd name="connsiteY48" fmla="*/ 104825 h 692580"/>
                <a:gd name="connsiteX0" fmla="*/ 0 w 3100388"/>
                <a:gd name="connsiteY0" fmla="*/ 109587 h 693896"/>
                <a:gd name="connsiteX1" fmla="*/ 76200 w 3100388"/>
                <a:gd name="connsiteY1" fmla="*/ 23862 h 693896"/>
                <a:gd name="connsiteX2" fmla="*/ 123825 w 3100388"/>
                <a:gd name="connsiteY2" fmla="*/ 50 h 693896"/>
                <a:gd name="connsiteX3" fmla="*/ 190500 w 3100388"/>
                <a:gd name="connsiteY3" fmla="*/ 19100 h 693896"/>
                <a:gd name="connsiteX4" fmla="*/ 233363 w 3100388"/>
                <a:gd name="connsiteY4" fmla="*/ 66725 h 693896"/>
                <a:gd name="connsiteX5" fmla="*/ 266700 w 3100388"/>
                <a:gd name="connsiteY5" fmla="*/ 142925 h 693896"/>
                <a:gd name="connsiteX6" fmla="*/ 300038 w 3100388"/>
                <a:gd name="connsiteY6" fmla="*/ 209600 h 693896"/>
                <a:gd name="connsiteX7" fmla="*/ 338138 w 3100388"/>
                <a:gd name="connsiteY7" fmla="*/ 261987 h 693896"/>
                <a:gd name="connsiteX8" fmla="*/ 400050 w 3100388"/>
                <a:gd name="connsiteY8" fmla="*/ 281037 h 693896"/>
                <a:gd name="connsiteX9" fmla="*/ 457200 w 3100388"/>
                <a:gd name="connsiteY9" fmla="*/ 252462 h 693896"/>
                <a:gd name="connsiteX10" fmla="*/ 519113 w 3100388"/>
                <a:gd name="connsiteY10" fmla="*/ 195312 h 693896"/>
                <a:gd name="connsiteX11" fmla="*/ 590550 w 3100388"/>
                <a:gd name="connsiteY11" fmla="*/ 138162 h 693896"/>
                <a:gd name="connsiteX12" fmla="*/ 633413 w 3100388"/>
                <a:gd name="connsiteY12" fmla="*/ 114350 h 693896"/>
                <a:gd name="connsiteX13" fmla="*/ 700088 w 3100388"/>
                <a:gd name="connsiteY13" fmla="*/ 119112 h 693896"/>
                <a:gd name="connsiteX14" fmla="*/ 742950 w 3100388"/>
                <a:gd name="connsiteY14" fmla="*/ 190550 h 693896"/>
                <a:gd name="connsiteX15" fmla="*/ 766763 w 3100388"/>
                <a:gd name="connsiteY15" fmla="*/ 242937 h 693896"/>
                <a:gd name="connsiteX16" fmla="*/ 790575 w 3100388"/>
                <a:gd name="connsiteY16" fmla="*/ 290562 h 693896"/>
                <a:gd name="connsiteX17" fmla="*/ 819150 w 3100388"/>
                <a:gd name="connsiteY17" fmla="*/ 338187 h 693896"/>
                <a:gd name="connsiteX18" fmla="*/ 852488 w 3100388"/>
                <a:gd name="connsiteY18" fmla="*/ 390575 h 693896"/>
                <a:gd name="connsiteX19" fmla="*/ 895350 w 3100388"/>
                <a:gd name="connsiteY19" fmla="*/ 462012 h 693896"/>
                <a:gd name="connsiteX20" fmla="*/ 942975 w 3100388"/>
                <a:gd name="connsiteY20" fmla="*/ 528687 h 693896"/>
                <a:gd name="connsiteX21" fmla="*/ 985838 w 3100388"/>
                <a:gd name="connsiteY21" fmla="*/ 547737 h 693896"/>
                <a:gd name="connsiteX22" fmla="*/ 1028700 w 3100388"/>
                <a:gd name="connsiteY22" fmla="*/ 533450 h 693896"/>
                <a:gd name="connsiteX23" fmla="*/ 1066800 w 3100388"/>
                <a:gd name="connsiteY23" fmla="*/ 423912 h 693896"/>
                <a:gd name="connsiteX24" fmla="*/ 1143000 w 3100388"/>
                <a:gd name="connsiteY24" fmla="*/ 171500 h 693896"/>
                <a:gd name="connsiteX25" fmla="*/ 1171575 w 3100388"/>
                <a:gd name="connsiteY25" fmla="*/ 109587 h 693896"/>
                <a:gd name="connsiteX26" fmla="*/ 1228725 w 3100388"/>
                <a:gd name="connsiteY26" fmla="*/ 76250 h 693896"/>
                <a:gd name="connsiteX27" fmla="*/ 1285875 w 3100388"/>
                <a:gd name="connsiteY27" fmla="*/ 85775 h 693896"/>
                <a:gd name="connsiteX28" fmla="*/ 1328738 w 3100388"/>
                <a:gd name="connsiteY28" fmla="*/ 128637 h 693896"/>
                <a:gd name="connsiteX29" fmla="*/ 1381125 w 3100388"/>
                <a:gd name="connsiteY29" fmla="*/ 214362 h 693896"/>
                <a:gd name="connsiteX30" fmla="*/ 1438275 w 3100388"/>
                <a:gd name="connsiteY30" fmla="*/ 271512 h 693896"/>
                <a:gd name="connsiteX31" fmla="*/ 1485900 w 3100388"/>
                <a:gd name="connsiteY31" fmla="*/ 295325 h 693896"/>
                <a:gd name="connsiteX32" fmla="*/ 1543050 w 3100388"/>
                <a:gd name="connsiteY32" fmla="*/ 266750 h 693896"/>
                <a:gd name="connsiteX33" fmla="*/ 1600200 w 3100388"/>
                <a:gd name="connsiteY33" fmla="*/ 204837 h 693896"/>
                <a:gd name="connsiteX34" fmla="*/ 1638300 w 3100388"/>
                <a:gd name="connsiteY34" fmla="*/ 157212 h 693896"/>
                <a:gd name="connsiteX35" fmla="*/ 1724025 w 3100388"/>
                <a:gd name="connsiteY35" fmla="*/ 157212 h 693896"/>
                <a:gd name="connsiteX36" fmla="*/ 1776413 w 3100388"/>
                <a:gd name="connsiteY36" fmla="*/ 200075 h 693896"/>
                <a:gd name="connsiteX37" fmla="*/ 1819275 w 3100388"/>
                <a:gd name="connsiteY37" fmla="*/ 257225 h 693896"/>
                <a:gd name="connsiteX38" fmla="*/ 2000250 w 3100388"/>
                <a:gd name="connsiteY38" fmla="*/ 562025 h 693896"/>
                <a:gd name="connsiteX39" fmla="*/ 2066925 w 3100388"/>
                <a:gd name="connsiteY39" fmla="*/ 666800 h 693896"/>
                <a:gd name="connsiteX40" fmla="*/ 2590800 w 3100388"/>
                <a:gd name="connsiteY40" fmla="*/ 81012 h 693896"/>
                <a:gd name="connsiteX41" fmla="*/ 2662238 w 3100388"/>
                <a:gd name="connsiteY41" fmla="*/ 85775 h 693896"/>
                <a:gd name="connsiteX42" fmla="*/ 2714625 w 3100388"/>
                <a:gd name="connsiteY42" fmla="*/ 123875 h 693896"/>
                <a:gd name="connsiteX43" fmla="*/ 2833688 w 3100388"/>
                <a:gd name="connsiteY43" fmla="*/ 204837 h 693896"/>
                <a:gd name="connsiteX44" fmla="*/ 2900363 w 3100388"/>
                <a:gd name="connsiteY44" fmla="*/ 223887 h 693896"/>
                <a:gd name="connsiteX45" fmla="*/ 2967038 w 3100388"/>
                <a:gd name="connsiteY45" fmla="*/ 214362 h 693896"/>
                <a:gd name="connsiteX46" fmla="*/ 3038475 w 3100388"/>
                <a:gd name="connsiteY46" fmla="*/ 157212 h 693896"/>
                <a:gd name="connsiteX47" fmla="*/ 3100388 w 3100388"/>
                <a:gd name="connsiteY47" fmla="*/ 104825 h 693896"/>
                <a:gd name="connsiteX0" fmla="*/ 0 w 3100388"/>
                <a:gd name="connsiteY0" fmla="*/ 109587 h 693567"/>
                <a:gd name="connsiteX1" fmla="*/ 76200 w 3100388"/>
                <a:gd name="connsiteY1" fmla="*/ 23862 h 693567"/>
                <a:gd name="connsiteX2" fmla="*/ 123825 w 3100388"/>
                <a:gd name="connsiteY2" fmla="*/ 50 h 693567"/>
                <a:gd name="connsiteX3" fmla="*/ 190500 w 3100388"/>
                <a:gd name="connsiteY3" fmla="*/ 19100 h 693567"/>
                <a:gd name="connsiteX4" fmla="*/ 233363 w 3100388"/>
                <a:gd name="connsiteY4" fmla="*/ 66725 h 693567"/>
                <a:gd name="connsiteX5" fmla="*/ 266700 w 3100388"/>
                <a:gd name="connsiteY5" fmla="*/ 142925 h 693567"/>
                <a:gd name="connsiteX6" fmla="*/ 300038 w 3100388"/>
                <a:gd name="connsiteY6" fmla="*/ 209600 h 693567"/>
                <a:gd name="connsiteX7" fmla="*/ 338138 w 3100388"/>
                <a:gd name="connsiteY7" fmla="*/ 261987 h 693567"/>
                <a:gd name="connsiteX8" fmla="*/ 400050 w 3100388"/>
                <a:gd name="connsiteY8" fmla="*/ 281037 h 693567"/>
                <a:gd name="connsiteX9" fmla="*/ 457200 w 3100388"/>
                <a:gd name="connsiteY9" fmla="*/ 252462 h 693567"/>
                <a:gd name="connsiteX10" fmla="*/ 519113 w 3100388"/>
                <a:gd name="connsiteY10" fmla="*/ 195312 h 693567"/>
                <a:gd name="connsiteX11" fmla="*/ 590550 w 3100388"/>
                <a:gd name="connsiteY11" fmla="*/ 138162 h 693567"/>
                <a:gd name="connsiteX12" fmla="*/ 633413 w 3100388"/>
                <a:gd name="connsiteY12" fmla="*/ 114350 h 693567"/>
                <a:gd name="connsiteX13" fmla="*/ 700088 w 3100388"/>
                <a:gd name="connsiteY13" fmla="*/ 119112 h 693567"/>
                <a:gd name="connsiteX14" fmla="*/ 742950 w 3100388"/>
                <a:gd name="connsiteY14" fmla="*/ 190550 h 693567"/>
                <a:gd name="connsiteX15" fmla="*/ 766763 w 3100388"/>
                <a:gd name="connsiteY15" fmla="*/ 242937 h 693567"/>
                <a:gd name="connsiteX16" fmla="*/ 790575 w 3100388"/>
                <a:gd name="connsiteY16" fmla="*/ 290562 h 693567"/>
                <a:gd name="connsiteX17" fmla="*/ 819150 w 3100388"/>
                <a:gd name="connsiteY17" fmla="*/ 338187 h 693567"/>
                <a:gd name="connsiteX18" fmla="*/ 852488 w 3100388"/>
                <a:gd name="connsiteY18" fmla="*/ 390575 h 693567"/>
                <a:gd name="connsiteX19" fmla="*/ 895350 w 3100388"/>
                <a:gd name="connsiteY19" fmla="*/ 462012 h 693567"/>
                <a:gd name="connsiteX20" fmla="*/ 942975 w 3100388"/>
                <a:gd name="connsiteY20" fmla="*/ 528687 h 693567"/>
                <a:gd name="connsiteX21" fmla="*/ 985838 w 3100388"/>
                <a:gd name="connsiteY21" fmla="*/ 547737 h 693567"/>
                <a:gd name="connsiteX22" fmla="*/ 1028700 w 3100388"/>
                <a:gd name="connsiteY22" fmla="*/ 533450 h 693567"/>
                <a:gd name="connsiteX23" fmla="*/ 1066800 w 3100388"/>
                <a:gd name="connsiteY23" fmla="*/ 423912 h 693567"/>
                <a:gd name="connsiteX24" fmla="*/ 1143000 w 3100388"/>
                <a:gd name="connsiteY24" fmla="*/ 171500 h 693567"/>
                <a:gd name="connsiteX25" fmla="*/ 1171575 w 3100388"/>
                <a:gd name="connsiteY25" fmla="*/ 109587 h 693567"/>
                <a:gd name="connsiteX26" fmla="*/ 1228725 w 3100388"/>
                <a:gd name="connsiteY26" fmla="*/ 76250 h 693567"/>
                <a:gd name="connsiteX27" fmla="*/ 1285875 w 3100388"/>
                <a:gd name="connsiteY27" fmla="*/ 85775 h 693567"/>
                <a:gd name="connsiteX28" fmla="*/ 1328738 w 3100388"/>
                <a:gd name="connsiteY28" fmla="*/ 128637 h 693567"/>
                <a:gd name="connsiteX29" fmla="*/ 1381125 w 3100388"/>
                <a:gd name="connsiteY29" fmla="*/ 214362 h 693567"/>
                <a:gd name="connsiteX30" fmla="*/ 1438275 w 3100388"/>
                <a:gd name="connsiteY30" fmla="*/ 271512 h 693567"/>
                <a:gd name="connsiteX31" fmla="*/ 1485900 w 3100388"/>
                <a:gd name="connsiteY31" fmla="*/ 295325 h 693567"/>
                <a:gd name="connsiteX32" fmla="*/ 1543050 w 3100388"/>
                <a:gd name="connsiteY32" fmla="*/ 266750 h 693567"/>
                <a:gd name="connsiteX33" fmla="*/ 1600200 w 3100388"/>
                <a:gd name="connsiteY33" fmla="*/ 204837 h 693567"/>
                <a:gd name="connsiteX34" fmla="*/ 1638300 w 3100388"/>
                <a:gd name="connsiteY34" fmla="*/ 157212 h 693567"/>
                <a:gd name="connsiteX35" fmla="*/ 1724025 w 3100388"/>
                <a:gd name="connsiteY35" fmla="*/ 157212 h 693567"/>
                <a:gd name="connsiteX36" fmla="*/ 1776413 w 3100388"/>
                <a:gd name="connsiteY36" fmla="*/ 200075 h 693567"/>
                <a:gd name="connsiteX37" fmla="*/ 1819275 w 3100388"/>
                <a:gd name="connsiteY37" fmla="*/ 257225 h 693567"/>
                <a:gd name="connsiteX38" fmla="*/ 2000250 w 3100388"/>
                <a:gd name="connsiteY38" fmla="*/ 562025 h 693567"/>
                <a:gd name="connsiteX39" fmla="*/ 2066925 w 3100388"/>
                <a:gd name="connsiteY39" fmla="*/ 666800 h 693567"/>
                <a:gd name="connsiteX40" fmla="*/ 2662238 w 3100388"/>
                <a:gd name="connsiteY40" fmla="*/ 85775 h 693567"/>
                <a:gd name="connsiteX41" fmla="*/ 2714625 w 3100388"/>
                <a:gd name="connsiteY41" fmla="*/ 123875 h 693567"/>
                <a:gd name="connsiteX42" fmla="*/ 2833688 w 3100388"/>
                <a:gd name="connsiteY42" fmla="*/ 204837 h 693567"/>
                <a:gd name="connsiteX43" fmla="*/ 2900363 w 3100388"/>
                <a:gd name="connsiteY43" fmla="*/ 223887 h 693567"/>
                <a:gd name="connsiteX44" fmla="*/ 2967038 w 3100388"/>
                <a:gd name="connsiteY44" fmla="*/ 214362 h 693567"/>
                <a:gd name="connsiteX45" fmla="*/ 3038475 w 3100388"/>
                <a:gd name="connsiteY45" fmla="*/ 157212 h 693567"/>
                <a:gd name="connsiteX46" fmla="*/ 3100388 w 3100388"/>
                <a:gd name="connsiteY46" fmla="*/ 104825 h 693567"/>
                <a:gd name="connsiteX0" fmla="*/ 0 w 3100388"/>
                <a:gd name="connsiteY0" fmla="*/ 109587 h 690942"/>
                <a:gd name="connsiteX1" fmla="*/ 76200 w 3100388"/>
                <a:gd name="connsiteY1" fmla="*/ 23862 h 690942"/>
                <a:gd name="connsiteX2" fmla="*/ 123825 w 3100388"/>
                <a:gd name="connsiteY2" fmla="*/ 50 h 690942"/>
                <a:gd name="connsiteX3" fmla="*/ 190500 w 3100388"/>
                <a:gd name="connsiteY3" fmla="*/ 19100 h 690942"/>
                <a:gd name="connsiteX4" fmla="*/ 233363 w 3100388"/>
                <a:gd name="connsiteY4" fmla="*/ 66725 h 690942"/>
                <a:gd name="connsiteX5" fmla="*/ 266700 w 3100388"/>
                <a:gd name="connsiteY5" fmla="*/ 142925 h 690942"/>
                <a:gd name="connsiteX6" fmla="*/ 300038 w 3100388"/>
                <a:gd name="connsiteY6" fmla="*/ 209600 h 690942"/>
                <a:gd name="connsiteX7" fmla="*/ 338138 w 3100388"/>
                <a:gd name="connsiteY7" fmla="*/ 261987 h 690942"/>
                <a:gd name="connsiteX8" fmla="*/ 400050 w 3100388"/>
                <a:gd name="connsiteY8" fmla="*/ 281037 h 690942"/>
                <a:gd name="connsiteX9" fmla="*/ 457200 w 3100388"/>
                <a:gd name="connsiteY9" fmla="*/ 252462 h 690942"/>
                <a:gd name="connsiteX10" fmla="*/ 519113 w 3100388"/>
                <a:gd name="connsiteY10" fmla="*/ 195312 h 690942"/>
                <a:gd name="connsiteX11" fmla="*/ 590550 w 3100388"/>
                <a:gd name="connsiteY11" fmla="*/ 138162 h 690942"/>
                <a:gd name="connsiteX12" fmla="*/ 633413 w 3100388"/>
                <a:gd name="connsiteY12" fmla="*/ 114350 h 690942"/>
                <a:gd name="connsiteX13" fmla="*/ 700088 w 3100388"/>
                <a:gd name="connsiteY13" fmla="*/ 119112 h 690942"/>
                <a:gd name="connsiteX14" fmla="*/ 742950 w 3100388"/>
                <a:gd name="connsiteY14" fmla="*/ 190550 h 690942"/>
                <a:gd name="connsiteX15" fmla="*/ 766763 w 3100388"/>
                <a:gd name="connsiteY15" fmla="*/ 242937 h 690942"/>
                <a:gd name="connsiteX16" fmla="*/ 790575 w 3100388"/>
                <a:gd name="connsiteY16" fmla="*/ 290562 h 690942"/>
                <a:gd name="connsiteX17" fmla="*/ 819150 w 3100388"/>
                <a:gd name="connsiteY17" fmla="*/ 338187 h 690942"/>
                <a:gd name="connsiteX18" fmla="*/ 852488 w 3100388"/>
                <a:gd name="connsiteY18" fmla="*/ 390575 h 690942"/>
                <a:gd name="connsiteX19" fmla="*/ 895350 w 3100388"/>
                <a:gd name="connsiteY19" fmla="*/ 462012 h 690942"/>
                <a:gd name="connsiteX20" fmla="*/ 942975 w 3100388"/>
                <a:gd name="connsiteY20" fmla="*/ 528687 h 690942"/>
                <a:gd name="connsiteX21" fmla="*/ 985838 w 3100388"/>
                <a:gd name="connsiteY21" fmla="*/ 547737 h 690942"/>
                <a:gd name="connsiteX22" fmla="*/ 1028700 w 3100388"/>
                <a:gd name="connsiteY22" fmla="*/ 533450 h 690942"/>
                <a:gd name="connsiteX23" fmla="*/ 1066800 w 3100388"/>
                <a:gd name="connsiteY23" fmla="*/ 423912 h 690942"/>
                <a:gd name="connsiteX24" fmla="*/ 1143000 w 3100388"/>
                <a:gd name="connsiteY24" fmla="*/ 171500 h 690942"/>
                <a:gd name="connsiteX25" fmla="*/ 1171575 w 3100388"/>
                <a:gd name="connsiteY25" fmla="*/ 109587 h 690942"/>
                <a:gd name="connsiteX26" fmla="*/ 1228725 w 3100388"/>
                <a:gd name="connsiteY26" fmla="*/ 76250 h 690942"/>
                <a:gd name="connsiteX27" fmla="*/ 1285875 w 3100388"/>
                <a:gd name="connsiteY27" fmla="*/ 85775 h 690942"/>
                <a:gd name="connsiteX28" fmla="*/ 1328738 w 3100388"/>
                <a:gd name="connsiteY28" fmla="*/ 128637 h 690942"/>
                <a:gd name="connsiteX29" fmla="*/ 1381125 w 3100388"/>
                <a:gd name="connsiteY29" fmla="*/ 214362 h 690942"/>
                <a:gd name="connsiteX30" fmla="*/ 1438275 w 3100388"/>
                <a:gd name="connsiteY30" fmla="*/ 271512 h 690942"/>
                <a:gd name="connsiteX31" fmla="*/ 1485900 w 3100388"/>
                <a:gd name="connsiteY31" fmla="*/ 295325 h 690942"/>
                <a:gd name="connsiteX32" fmla="*/ 1543050 w 3100388"/>
                <a:gd name="connsiteY32" fmla="*/ 266750 h 690942"/>
                <a:gd name="connsiteX33" fmla="*/ 1600200 w 3100388"/>
                <a:gd name="connsiteY33" fmla="*/ 204837 h 690942"/>
                <a:gd name="connsiteX34" fmla="*/ 1638300 w 3100388"/>
                <a:gd name="connsiteY34" fmla="*/ 157212 h 690942"/>
                <a:gd name="connsiteX35" fmla="*/ 1724025 w 3100388"/>
                <a:gd name="connsiteY35" fmla="*/ 157212 h 690942"/>
                <a:gd name="connsiteX36" fmla="*/ 1776413 w 3100388"/>
                <a:gd name="connsiteY36" fmla="*/ 200075 h 690942"/>
                <a:gd name="connsiteX37" fmla="*/ 1819275 w 3100388"/>
                <a:gd name="connsiteY37" fmla="*/ 257225 h 690942"/>
                <a:gd name="connsiteX38" fmla="*/ 2000250 w 3100388"/>
                <a:gd name="connsiteY38" fmla="*/ 562025 h 690942"/>
                <a:gd name="connsiteX39" fmla="*/ 2066925 w 3100388"/>
                <a:gd name="connsiteY39" fmla="*/ 666800 h 690942"/>
                <a:gd name="connsiteX40" fmla="*/ 2714625 w 3100388"/>
                <a:gd name="connsiteY40" fmla="*/ 123875 h 690942"/>
                <a:gd name="connsiteX41" fmla="*/ 2833688 w 3100388"/>
                <a:gd name="connsiteY41" fmla="*/ 204837 h 690942"/>
                <a:gd name="connsiteX42" fmla="*/ 2900363 w 3100388"/>
                <a:gd name="connsiteY42" fmla="*/ 223887 h 690942"/>
                <a:gd name="connsiteX43" fmla="*/ 2967038 w 3100388"/>
                <a:gd name="connsiteY43" fmla="*/ 214362 h 690942"/>
                <a:gd name="connsiteX44" fmla="*/ 3038475 w 3100388"/>
                <a:gd name="connsiteY44" fmla="*/ 157212 h 690942"/>
                <a:gd name="connsiteX45" fmla="*/ 3100388 w 3100388"/>
                <a:gd name="connsiteY45" fmla="*/ 104825 h 690942"/>
                <a:gd name="connsiteX0" fmla="*/ 0 w 3100388"/>
                <a:gd name="connsiteY0" fmla="*/ 109587 h 685453"/>
                <a:gd name="connsiteX1" fmla="*/ 76200 w 3100388"/>
                <a:gd name="connsiteY1" fmla="*/ 23862 h 685453"/>
                <a:gd name="connsiteX2" fmla="*/ 123825 w 3100388"/>
                <a:gd name="connsiteY2" fmla="*/ 50 h 685453"/>
                <a:gd name="connsiteX3" fmla="*/ 190500 w 3100388"/>
                <a:gd name="connsiteY3" fmla="*/ 19100 h 685453"/>
                <a:gd name="connsiteX4" fmla="*/ 233363 w 3100388"/>
                <a:gd name="connsiteY4" fmla="*/ 66725 h 685453"/>
                <a:gd name="connsiteX5" fmla="*/ 266700 w 3100388"/>
                <a:gd name="connsiteY5" fmla="*/ 142925 h 685453"/>
                <a:gd name="connsiteX6" fmla="*/ 300038 w 3100388"/>
                <a:gd name="connsiteY6" fmla="*/ 209600 h 685453"/>
                <a:gd name="connsiteX7" fmla="*/ 338138 w 3100388"/>
                <a:gd name="connsiteY7" fmla="*/ 261987 h 685453"/>
                <a:gd name="connsiteX8" fmla="*/ 400050 w 3100388"/>
                <a:gd name="connsiteY8" fmla="*/ 281037 h 685453"/>
                <a:gd name="connsiteX9" fmla="*/ 457200 w 3100388"/>
                <a:gd name="connsiteY9" fmla="*/ 252462 h 685453"/>
                <a:gd name="connsiteX10" fmla="*/ 519113 w 3100388"/>
                <a:gd name="connsiteY10" fmla="*/ 195312 h 685453"/>
                <a:gd name="connsiteX11" fmla="*/ 590550 w 3100388"/>
                <a:gd name="connsiteY11" fmla="*/ 138162 h 685453"/>
                <a:gd name="connsiteX12" fmla="*/ 633413 w 3100388"/>
                <a:gd name="connsiteY12" fmla="*/ 114350 h 685453"/>
                <a:gd name="connsiteX13" fmla="*/ 700088 w 3100388"/>
                <a:gd name="connsiteY13" fmla="*/ 119112 h 685453"/>
                <a:gd name="connsiteX14" fmla="*/ 742950 w 3100388"/>
                <a:gd name="connsiteY14" fmla="*/ 190550 h 685453"/>
                <a:gd name="connsiteX15" fmla="*/ 766763 w 3100388"/>
                <a:gd name="connsiteY15" fmla="*/ 242937 h 685453"/>
                <a:gd name="connsiteX16" fmla="*/ 790575 w 3100388"/>
                <a:gd name="connsiteY16" fmla="*/ 290562 h 685453"/>
                <a:gd name="connsiteX17" fmla="*/ 819150 w 3100388"/>
                <a:gd name="connsiteY17" fmla="*/ 338187 h 685453"/>
                <a:gd name="connsiteX18" fmla="*/ 852488 w 3100388"/>
                <a:gd name="connsiteY18" fmla="*/ 390575 h 685453"/>
                <a:gd name="connsiteX19" fmla="*/ 895350 w 3100388"/>
                <a:gd name="connsiteY19" fmla="*/ 462012 h 685453"/>
                <a:gd name="connsiteX20" fmla="*/ 942975 w 3100388"/>
                <a:gd name="connsiteY20" fmla="*/ 528687 h 685453"/>
                <a:gd name="connsiteX21" fmla="*/ 985838 w 3100388"/>
                <a:gd name="connsiteY21" fmla="*/ 547737 h 685453"/>
                <a:gd name="connsiteX22" fmla="*/ 1028700 w 3100388"/>
                <a:gd name="connsiteY22" fmla="*/ 533450 h 685453"/>
                <a:gd name="connsiteX23" fmla="*/ 1066800 w 3100388"/>
                <a:gd name="connsiteY23" fmla="*/ 423912 h 685453"/>
                <a:gd name="connsiteX24" fmla="*/ 1143000 w 3100388"/>
                <a:gd name="connsiteY24" fmla="*/ 171500 h 685453"/>
                <a:gd name="connsiteX25" fmla="*/ 1171575 w 3100388"/>
                <a:gd name="connsiteY25" fmla="*/ 109587 h 685453"/>
                <a:gd name="connsiteX26" fmla="*/ 1228725 w 3100388"/>
                <a:gd name="connsiteY26" fmla="*/ 76250 h 685453"/>
                <a:gd name="connsiteX27" fmla="*/ 1285875 w 3100388"/>
                <a:gd name="connsiteY27" fmla="*/ 85775 h 685453"/>
                <a:gd name="connsiteX28" fmla="*/ 1328738 w 3100388"/>
                <a:gd name="connsiteY28" fmla="*/ 128637 h 685453"/>
                <a:gd name="connsiteX29" fmla="*/ 1381125 w 3100388"/>
                <a:gd name="connsiteY29" fmla="*/ 214362 h 685453"/>
                <a:gd name="connsiteX30" fmla="*/ 1438275 w 3100388"/>
                <a:gd name="connsiteY30" fmla="*/ 271512 h 685453"/>
                <a:gd name="connsiteX31" fmla="*/ 1485900 w 3100388"/>
                <a:gd name="connsiteY31" fmla="*/ 295325 h 685453"/>
                <a:gd name="connsiteX32" fmla="*/ 1543050 w 3100388"/>
                <a:gd name="connsiteY32" fmla="*/ 266750 h 685453"/>
                <a:gd name="connsiteX33" fmla="*/ 1600200 w 3100388"/>
                <a:gd name="connsiteY33" fmla="*/ 204837 h 685453"/>
                <a:gd name="connsiteX34" fmla="*/ 1638300 w 3100388"/>
                <a:gd name="connsiteY34" fmla="*/ 157212 h 685453"/>
                <a:gd name="connsiteX35" fmla="*/ 1724025 w 3100388"/>
                <a:gd name="connsiteY35" fmla="*/ 157212 h 685453"/>
                <a:gd name="connsiteX36" fmla="*/ 1776413 w 3100388"/>
                <a:gd name="connsiteY36" fmla="*/ 200075 h 685453"/>
                <a:gd name="connsiteX37" fmla="*/ 1819275 w 3100388"/>
                <a:gd name="connsiteY37" fmla="*/ 257225 h 685453"/>
                <a:gd name="connsiteX38" fmla="*/ 2000250 w 3100388"/>
                <a:gd name="connsiteY38" fmla="*/ 562025 h 685453"/>
                <a:gd name="connsiteX39" fmla="*/ 2066925 w 3100388"/>
                <a:gd name="connsiteY39" fmla="*/ 666800 h 685453"/>
                <a:gd name="connsiteX40" fmla="*/ 2833688 w 3100388"/>
                <a:gd name="connsiteY40" fmla="*/ 204837 h 685453"/>
                <a:gd name="connsiteX41" fmla="*/ 2900363 w 3100388"/>
                <a:gd name="connsiteY41" fmla="*/ 223887 h 685453"/>
                <a:gd name="connsiteX42" fmla="*/ 2967038 w 3100388"/>
                <a:gd name="connsiteY42" fmla="*/ 214362 h 685453"/>
                <a:gd name="connsiteX43" fmla="*/ 3038475 w 3100388"/>
                <a:gd name="connsiteY43" fmla="*/ 157212 h 685453"/>
                <a:gd name="connsiteX44" fmla="*/ 3100388 w 3100388"/>
                <a:gd name="connsiteY44" fmla="*/ 104825 h 685453"/>
                <a:gd name="connsiteX0" fmla="*/ 0 w 3100388"/>
                <a:gd name="connsiteY0" fmla="*/ 109587 h 684183"/>
                <a:gd name="connsiteX1" fmla="*/ 76200 w 3100388"/>
                <a:gd name="connsiteY1" fmla="*/ 23862 h 684183"/>
                <a:gd name="connsiteX2" fmla="*/ 123825 w 3100388"/>
                <a:gd name="connsiteY2" fmla="*/ 50 h 684183"/>
                <a:gd name="connsiteX3" fmla="*/ 190500 w 3100388"/>
                <a:gd name="connsiteY3" fmla="*/ 19100 h 684183"/>
                <a:gd name="connsiteX4" fmla="*/ 233363 w 3100388"/>
                <a:gd name="connsiteY4" fmla="*/ 66725 h 684183"/>
                <a:gd name="connsiteX5" fmla="*/ 266700 w 3100388"/>
                <a:gd name="connsiteY5" fmla="*/ 142925 h 684183"/>
                <a:gd name="connsiteX6" fmla="*/ 300038 w 3100388"/>
                <a:gd name="connsiteY6" fmla="*/ 209600 h 684183"/>
                <a:gd name="connsiteX7" fmla="*/ 338138 w 3100388"/>
                <a:gd name="connsiteY7" fmla="*/ 261987 h 684183"/>
                <a:gd name="connsiteX8" fmla="*/ 400050 w 3100388"/>
                <a:gd name="connsiteY8" fmla="*/ 281037 h 684183"/>
                <a:gd name="connsiteX9" fmla="*/ 457200 w 3100388"/>
                <a:gd name="connsiteY9" fmla="*/ 252462 h 684183"/>
                <a:gd name="connsiteX10" fmla="*/ 519113 w 3100388"/>
                <a:gd name="connsiteY10" fmla="*/ 195312 h 684183"/>
                <a:gd name="connsiteX11" fmla="*/ 590550 w 3100388"/>
                <a:gd name="connsiteY11" fmla="*/ 138162 h 684183"/>
                <a:gd name="connsiteX12" fmla="*/ 633413 w 3100388"/>
                <a:gd name="connsiteY12" fmla="*/ 114350 h 684183"/>
                <a:gd name="connsiteX13" fmla="*/ 700088 w 3100388"/>
                <a:gd name="connsiteY13" fmla="*/ 119112 h 684183"/>
                <a:gd name="connsiteX14" fmla="*/ 742950 w 3100388"/>
                <a:gd name="connsiteY14" fmla="*/ 190550 h 684183"/>
                <a:gd name="connsiteX15" fmla="*/ 766763 w 3100388"/>
                <a:gd name="connsiteY15" fmla="*/ 242937 h 684183"/>
                <a:gd name="connsiteX16" fmla="*/ 790575 w 3100388"/>
                <a:gd name="connsiteY16" fmla="*/ 290562 h 684183"/>
                <a:gd name="connsiteX17" fmla="*/ 819150 w 3100388"/>
                <a:gd name="connsiteY17" fmla="*/ 338187 h 684183"/>
                <a:gd name="connsiteX18" fmla="*/ 852488 w 3100388"/>
                <a:gd name="connsiteY18" fmla="*/ 390575 h 684183"/>
                <a:gd name="connsiteX19" fmla="*/ 895350 w 3100388"/>
                <a:gd name="connsiteY19" fmla="*/ 462012 h 684183"/>
                <a:gd name="connsiteX20" fmla="*/ 942975 w 3100388"/>
                <a:gd name="connsiteY20" fmla="*/ 528687 h 684183"/>
                <a:gd name="connsiteX21" fmla="*/ 985838 w 3100388"/>
                <a:gd name="connsiteY21" fmla="*/ 547737 h 684183"/>
                <a:gd name="connsiteX22" fmla="*/ 1028700 w 3100388"/>
                <a:gd name="connsiteY22" fmla="*/ 533450 h 684183"/>
                <a:gd name="connsiteX23" fmla="*/ 1066800 w 3100388"/>
                <a:gd name="connsiteY23" fmla="*/ 423912 h 684183"/>
                <a:gd name="connsiteX24" fmla="*/ 1143000 w 3100388"/>
                <a:gd name="connsiteY24" fmla="*/ 171500 h 684183"/>
                <a:gd name="connsiteX25" fmla="*/ 1171575 w 3100388"/>
                <a:gd name="connsiteY25" fmla="*/ 109587 h 684183"/>
                <a:gd name="connsiteX26" fmla="*/ 1228725 w 3100388"/>
                <a:gd name="connsiteY26" fmla="*/ 76250 h 684183"/>
                <a:gd name="connsiteX27" fmla="*/ 1285875 w 3100388"/>
                <a:gd name="connsiteY27" fmla="*/ 85775 h 684183"/>
                <a:gd name="connsiteX28" fmla="*/ 1328738 w 3100388"/>
                <a:gd name="connsiteY28" fmla="*/ 128637 h 684183"/>
                <a:gd name="connsiteX29" fmla="*/ 1381125 w 3100388"/>
                <a:gd name="connsiteY29" fmla="*/ 214362 h 684183"/>
                <a:gd name="connsiteX30" fmla="*/ 1438275 w 3100388"/>
                <a:gd name="connsiteY30" fmla="*/ 271512 h 684183"/>
                <a:gd name="connsiteX31" fmla="*/ 1485900 w 3100388"/>
                <a:gd name="connsiteY31" fmla="*/ 295325 h 684183"/>
                <a:gd name="connsiteX32" fmla="*/ 1543050 w 3100388"/>
                <a:gd name="connsiteY32" fmla="*/ 266750 h 684183"/>
                <a:gd name="connsiteX33" fmla="*/ 1600200 w 3100388"/>
                <a:gd name="connsiteY33" fmla="*/ 204837 h 684183"/>
                <a:gd name="connsiteX34" fmla="*/ 1638300 w 3100388"/>
                <a:gd name="connsiteY34" fmla="*/ 157212 h 684183"/>
                <a:gd name="connsiteX35" fmla="*/ 1724025 w 3100388"/>
                <a:gd name="connsiteY35" fmla="*/ 157212 h 684183"/>
                <a:gd name="connsiteX36" fmla="*/ 1776413 w 3100388"/>
                <a:gd name="connsiteY36" fmla="*/ 200075 h 684183"/>
                <a:gd name="connsiteX37" fmla="*/ 1819275 w 3100388"/>
                <a:gd name="connsiteY37" fmla="*/ 257225 h 684183"/>
                <a:gd name="connsiteX38" fmla="*/ 2000250 w 3100388"/>
                <a:gd name="connsiteY38" fmla="*/ 562025 h 684183"/>
                <a:gd name="connsiteX39" fmla="*/ 2066925 w 3100388"/>
                <a:gd name="connsiteY39" fmla="*/ 666800 h 684183"/>
                <a:gd name="connsiteX40" fmla="*/ 2900363 w 3100388"/>
                <a:gd name="connsiteY40" fmla="*/ 223887 h 684183"/>
                <a:gd name="connsiteX41" fmla="*/ 2967038 w 3100388"/>
                <a:gd name="connsiteY41" fmla="*/ 214362 h 684183"/>
                <a:gd name="connsiteX42" fmla="*/ 3038475 w 3100388"/>
                <a:gd name="connsiteY42" fmla="*/ 157212 h 684183"/>
                <a:gd name="connsiteX43" fmla="*/ 3100388 w 3100388"/>
                <a:gd name="connsiteY43" fmla="*/ 104825 h 684183"/>
                <a:gd name="connsiteX0" fmla="*/ 0 w 3100388"/>
                <a:gd name="connsiteY0" fmla="*/ 109587 h 684817"/>
                <a:gd name="connsiteX1" fmla="*/ 76200 w 3100388"/>
                <a:gd name="connsiteY1" fmla="*/ 23862 h 684817"/>
                <a:gd name="connsiteX2" fmla="*/ 123825 w 3100388"/>
                <a:gd name="connsiteY2" fmla="*/ 50 h 684817"/>
                <a:gd name="connsiteX3" fmla="*/ 190500 w 3100388"/>
                <a:gd name="connsiteY3" fmla="*/ 19100 h 684817"/>
                <a:gd name="connsiteX4" fmla="*/ 233363 w 3100388"/>
                <a:gd name="connsiteY4" fmla="*/ 66725 h 684817"/>
                <a:gd name="connsiteX5" fmla="*/ 266700 w 3100388"/>
                <a:gd name="connsiteY5" fmla="*/ 142925 h 684817"/>
                <a:gd name="connsiteX6" fmla="*/ 300038 w 3100388"/>
                <a:gd name="connsiteY6" fmla="*/ 209600 h 684817"/>
                <a:gd name="connsiteX7" fmla="*/ 338138 w 3100388"/>
                <a:gd name="connsiteY7" fmla="*/ 261987 h 684817"/>
                <a:gd name="connsiteX8" fmla="*/ 400050 w 3100388"/>
                <a:gd name="connsiteY8" fmla="*/ 281037 h 684817"/>
                <a:gd name="connsiteX9" fmla="*/ 457200 w 3100388"/>
                <a:gd name="connsiteY9" fmla="*/ 252462 h 684817"/>
                <a:gd name="connsiteX10" fmla="*/ 519113 w 3100388"/>
                <a:gd name="connsiteY10" fmla="*/ 195312 h 684817"/>
                <a:gd name="connsiteX11" fmla="*/ 590550 w 3100388"/>
                <a:gd name="connsiteY11" fmla="*/ 138162 h 684817"/>
                <a:gd name="connsiteX12" fmla="*/ 633413 w 3100388"/>
                <a:gd name="connsiteY12" fmla="*/ 114350 h 684817"/>
                <a:gd name="connsiteX13" fmla="*/ 700088 w 3100388"/>
                <a:gd name="connsiteY13" fmla="*/ 119112 h 684817"/>
                <a:gd name="connsiteX14" fmla="*/ 742950 w 3100388"/>
                <a:gd name="connsiteY14" fmla="*/ 190550 h 684817"/>
                <a:gd name="connsiteX15" fmla="*/ 766763 w 3100388"/>
                <a:gd name="connsiteY15" fmla="*/ 242937 h 684817"/>
                <a:gd name="connsiteX16" fmla="*/ 790575 w 3100388"/>
                <a:gd name="connsiteY16" fmla="*/ 290562 h 684817"/>
                <a:gd name="connsiteX17" fmla="*/ 819150 w 3100388"/>
                <a:gd name="connsiteY17" fmla="*/ 338187 h 684817"/>
                <a:gd name="connsiteX18" fmla="*/ 852488 w 3100388"/>
                <a:gd name="connsiteY18" fmla="*/ 390575 h 684817"/>
                <a:gd name="connsiteX19" fmla="*/ 895350 w 3100388"/>
                <a:gd name="connsiteY19" fmla="*/ 462012 h 684817"/>
                <a:gd name="connsiteX20" fmla="*/ 942975 w 3100388"/>
                <a:gd name="connsiteY20" fmla="*/ 528687 h 684817"/>
                <a:gd name="connsiteX21" fmla="*/ 985838 w 3100388"/>
                <a:gd name="connsiteY21" fmla="*/ 547737 h 684817"/>
                <a:gd name="connsiteX22" fmla="*/ 1028700 w 3100388"/>
                <a:gd name="connsiteY22" fmla="*/ 533450 h 684817"/>
                <a:gd name="connsiteX23" fmla="*/ 1066800 w 3100388"/>
                <a:gd name="connsiteY23" fmla="*/ 423912 h 684817"/>
                <a:gd name="connsiteX24" fmla="*/ 1143000 w 3100388"/>
                <a:gd name="connsiteY24" fmla="*/ 171500 h 684817"/>
                <a:gd name="connsiteX25" fmla="*/ 1171575 w 3100388"/>
                <a:gd name="connsiteY25" fmla="*/ 109587 h 684817"/>
                <a:gd name="connsiteX26" fmla="*/ 1228725 w 3100388"/>
                <a:gd name="connsiteY26" fmla="*/ 76250 h 684817"/>
                <a:gd name="connsiteX27" fmla="*/ 1285875 w 3100388"/>
                <a:gd name="connsiteY27" fmla="*/ 85775 h 684817"/>
                <a:gd name="connsiteX28" fmla="*/ 1328738 w 3100388"/>
                <a:gd name="connsiteY28" fmla="*/ 128637 h 684817"/>
                <a:gd name="connsiteX29" fmla="*/ 1381125 w 3100388"/>
                <a:gd name="connsiteY29" fmla="*/ 214362 h 684817"/>
                <a:gd name="connsiteX30" fmla="*/ 1438275 w 3100388"/>
                <a:gd name="connsiteY30" fmla="*/ 271512 h 684817"/>
                <a:gd name="connsiteX31" fmla="*/ 1485900 w 3100388"/>
                <a:gd name="connsiteY31" fmla="*/ 295325 h 684817"/>
                <a:gd name="connsiteX32" fmla="*/ 1543050 w 3100388"/>
                <a:gd name="connsiteY32" fmla="*/ 266750 h 684817"/>
                <a:gd name="connsiteX33" fmla="*/ 1600200 w 3100388"/>
                <a:gd name="connsiteY33" fmla="*/ 204837 h 684817"/>
                <a:gd name="connsiteX34" fmla="*/ 1638300 w 3100388"/>
                <a:gd name="connsiteY34" fmla="*/ 157212 h 684817"/>
                <a:gd name="connsiteX35" fmla="*/ 1724025 w 3100388"/>
                <a:gd name="connsiteY35" fmla="*/ 157212 h 684817"/>
                <a:gd name="connsiteX36" fmla="*/ 1776413 w 3100388"/>
                <a:gd name="connsiteY36" fmla="*/ 200075 h 684817"/>
                <a:gd name="connsiteX37" fmla="*/ 1819275 w 3100388"/>
                <a:gd name="connsiteY37" fmla="*/ 257225 h 684817"/>
                <a:gd name="connsiteX38" fmla="*/ 2000250 w 3100388"/>
                <a:gd name="connsiteY38" fmla="*/ 562025 h 684817"/>
                <a:gd name="connsiteX39" fmla="*/ 2066925 w 3100388"/>
                <a:gd name="connsiteY39" fmla="*/ 666800 h 684817"/>
                <a:gd name="connsiteX40" fmla="*/ 2967038 w 3100388"/>
                <a:gd name="connsiteY40" fmla="*/ 214362 h 684817"/>
                <a:gd name="connsiteX41" fmla="*/ 3038475 w 3100388"/>
                <a:gd name="connsiteY41" fmla="*/ 157212 h 684817"/>
                <a:gd name="connsiteX42" fmla="*/ 3100388 w 3100388"/>
                <a:gd name="connsiteY42" fmla="*/ 104825 h 684817"/>
                <a:gd name="connsiteX0" fmla="*/ 0 w 3100388"/>
                <a:gd name="connsiteY0" fmla="*/ 109587 h 688666"/>
                <a:gd name="connsiteX1" fmla="*/ 76200 w 3100388"/>
                <a:gd name="connsiteY1" fmla="*/ 23862 h 688666"/>
                <a:gd name="connsiteX2" fmla="*/ 123825 w 3100388"/>
                <a:gd name="connsiteY2" fmla="*/ 50 h 688666"/>
                <a:gd name="connsiteX3" fmla="*/ 190500 w 3100388"/>
                <a:gd name="connsiteY3" fmla="*/ 19100 h 688666"/>
                <a:gd name="connsiteX4" fmla="*/ 233363 w 3100388"/>
                <a:gd name="connsiteY4" fmla="*/ 66725 h 688666"/>
                <a:gd name="connsiteX5" fmla="*/ 266700 w 3100388"/>
                <a:gd name="connsiteY5" fmla="*/ 142925 h 688666"/>
                <a:gd name="connsiteX6" fmla="*/ 300038 w 3100388"/>
                <a:gd name="connsiteY6" fmla="*/ 209600 h 688666"/>
                <a:gd name="connsiteX7" fmla="*/ 338138 w 3100388"/>
                <a:gd name="connsiteY7" fmla="*/ 261987 h 688666"/>
                <a:gd name="connsiteX8" fmla="*/ 400050 w 3100388"/>
                <a:gd name="connsiteY8" fmla="*/ 281037 h 688666"/>
                <a:gd name="connsiteX9" fmla="*/ 457200 w 3100388"/>
                <a:gd name="connsiteY9" fmla="*/ 252462 h 688666"/>
                <a:gd name="connsiteX10" fmla="*/ 519113 w 3100388"/>
                <a:gd name="connsiteY10" fmla="*/ 195312 h 688666"/>
                <a:gd name="connsiteX11" fmla="*/ 590550 w 3100388"/>
                <a:gd name="connsiteY11" fmla="*/ 138162 h 688666"/>
                <a:gd name="connsiteX12" fmla="*/ 633413 w 3100388"/>
                <a:gd name="connsiteY12" fmla="*/ 114350 h 688666"/>
                <a:gd name="connsiteX13" fmla="*/ 700088 w 3100388"/>
                <a:gd name="connsiteY13" fmla="*/ 119112 h 688666"/>
                <a:gd name="connsiteX14" fmla="*/ 742950 w 3100388"/>
                <a:gd name="connsiteY14" fmla="*/ 190550 h 688666"/>
                <a:gd name="connsiteX15" fmla="*/ 766763 w 3100388"/>
                <a:gd name="connsiteY15" fmla="*/ 242937 h 688666"/>
                <a:gd name="connsiteX16" fmla="*/ 790575 w 3100388"/>
                <a:gd name="connsiteY16" fmla="*/ 290562 h 688666"/>
                <a:gd name="connsiteX17" fmla="*/ 819150 w 3100388"/>
                <a:gd name="connsiteY17" fmla="*/ 338187 h 688666"/>
                <a:gd name="connsiteX18" fmla="*/ 852488 w 3100388"/>
                <a:gd name="connsiteY18" fmla="*/ 390575 h 688666"/>
                <a:gd name="connsiteX19" fmla="*/ 895350 w 3100388"/>
                <a:gd name="connsiteY19" fmla="*/ 462012 h 688666"/>
                <a:gd name="connsiteX20" fmla="*/ 942975 w 3100388"/>
                <a:gd name="connsiteY20" fmla="*/ 528687 h 688666"/>
                <a:gd name="connsiteX21" fmla="*/ 985838 w 3100388"/>
                <a:gd name="connsiteY21" fmla="*/ 547737 h 688666"/>
                <a:gd name="connsiteX22" fmla="*/ 1028700 w 3100388"/>
                <a:gd name="connsiteY22" fmla="*/ 533450 h 688666"/>
                <a:gd name="connsiteX23" fmla="*/ 1066800 w 3100388"/>
                <a:gd name="connsiteY23" fmla="*/ 423912 h 688666"/>
                <a:gd name="connsiteX24" fmla="*/ 1143000 w 3100388"/>
                <a:gd name="connsiteY24" fmla="*/ 171500 h 688666"/>
                <a:gd name="connsiteX25" fmla="*/ 1171575 w 3100388"/>
                <a:gd name="connsiteY25" fmla="*/ 109587 h 688666"/>
                <a:gd name="connsiteX26" fmla="*/ 1228725 w 3100388"/>
                <a:gd name="connsiteY26" fmla="*/ 76250 h 688666"/>
                <a:gd name="connsiteX27" fmla="*/ 1285875 w 3100388"/>
                <a:gd name="connsiteY27" fmla="*/ 85775 h 688666"/>
                <a:gd name="connsiteX28" fmla="*/ 1328738 w 3100388"/>
                <a:gd name="connsiteY28" fmla="*/ 128637 h 688666"/>
                <a:gd name="connsiteX29" fmla="*/ 1381125 w 3100388"/>
                <a:gd name="connsiteY29" fmla="*/ 214362 h 688666"/>
                <a:gd name="connsiteX30" fmla="*/ 1438275 w 3100388"/>
                <a:gd name="connsiteY30" fmla="*/ 271512 h 688666"/>
                <a:gd name="connsiteX31" fmla="*/ 1485900 w 3100388"/>
                <a:gd name="connsiteY31" fmla="*/ 295325 h 688666"/>
                <a:gd name="connsiteX32" fmla="*/ 1543050 w 3100388"/>
                <a:gd name="connsiteY32" fmla="*/ 266750 h 688666"/>
                <a:gd name="connsiteX33" fmla="*/ 1600200 w 3100388"/>
                <a:gd name="connsiteY33" fmla="*/ 204837 h 688666"/>
                <a:gd name="connsiteX34" fmla="*/ 1638300 w 3100388"/>
                <a:gd name="connsiteY34" fmla="*/ 157212 h 688666"/>
                <a:gd name="connsiteX35" fmla="*/ 1724025 w 3100388"/>
                <a:gd name="connsiteY35" fmla="*/ 157212 h 688666"/>
                <a:gd name="connsiteX36" fmla="*/ 1776413 w 3100388"/>
                <a:gd name="connsiteY36" fmla="*/ 200075 h 688666"/>
                <a:gd name="connsiteX37" fmla="*/ 1819275 w 3100388"/>
                <a:gd name="connsiteY37" fmla="*/ 257225 h 688666"/>
                <a:gd name="connsiteX38" fmla="*/ 2000250 w 3100388"/>
                <a:gd name="connsiteY38" fmla="*/ 562025 h 688666"/>
                <a:gd name="connsiteX39" fmla="*/ 2066925 w 3100388"/>
                <a:gd name="connsiteY39" fmla="*/ 666800 h 688666"/>
                <a:gd name="connsiteX40" fmla="*/ 3038475 w 3100388"/>
                <a:gd name="connsiteY40" fmla="*/ 157212 h 688666"/>
                <a:gd name="connsiteX41" fmla="*/ 3100388 w 3100388"/>
                <a:gd name="connsiteY41" fmla="*/ 104825 h 688666"/>
                <a:gd name="connsiteX0" fmla="*/ 0 w 3100388"/>
                <a:gd name="connsiteY0" fmla="*/ 109587 h 692252"/>
                <a:gd name="connsiteX1" fmla="*/ 76200 w 3100388"/>
                <a:gd name="connsiteY1" fmla="*/ 23862 h 692252"/>
                <a:gd name="connsiteX2" fmla="*/ 123825 w 3100388"/>
                <a:gd name="connsiteY2" fmla="*/ 50 h 692252"/>
                <a:gd name="connsiteX3" fmla="*/ 190500 w 3100388"/>
                <a:gd name="connsiteY3" fmla="*/ 19100 h 692252"/>
                <a:gd name="connsiteX4" fmla="*/ 233363 w 3100388"/>
                <a:gd name="connsiteY4" fmla="*/ 66725 h 692252"/>
                <a:gd name="connsiteX5" fmla="*/ 266700 w 3100388"/>
                <a:gd name="connsiteY5" fmla="*/ 142925 h 692252"/>
                <a:gd name="connsiteX6" fmla="*/ 300038 w 3100388"/>
                <a:gd name="connsiteY6" fmla="*/ 209600 h 692252"/>
                <a:gd name="connsiteX7" fmla="*/ 338138 w 3100388"/>
                <a:gd name="connsiteY7" fmla="*/ 261987 h 692252"/>
                <a:gd name="connsiteX8" fmla="*/ 400050 w 3100388"/>
                <a:gd name="connsiteY8" fmla="*/ 281037 h 692252"/>
                <a:gd name="connsiteX9" fmla="*/ 457200 w 3100388"/>
                <a:gd name="connsiteY9" fmla="*/ 252462 h 692252"/>
                <a:gd name="connsiteX10" fmla="*/ 519113 w 3100388"/>
                <a:gd name="connsiteY10" fmla="*/ 195312 h 692252"/>
                <a:gd name="connsiteX11" fmla="*/ 590550 w 3100388"/>
                <a:gd name="connsiteY11" fmla="*/ 138162 h 692252"/>
                <a:gd name="connsiteX12" fmla="*/ 633413 w 3100388"/>
                <a:gd name="connsiteY12" fmla="*/ 114350 h 692252"/>
                <a:gd name="connsiteX13" fmla="*/ 700088 w 3100388"/>
                <a:gd name="connsiteY13" fmla="*/ 119112 h 692252"/>
                <a:gd name="connsiteX14" fmla="*/ 742950 w 3100388"/>
                <a:gd name="connsiteY14" fmla="*/ 190550 h 692252"/>
                <a:gd name="connsiteX15" fmla="*/ 766763 w 3100388"/>
                <a:gd name="connsiteY15" fmla="*/ 242937 h 692252"/>
                <a:gd name="connsiteX16" fmla="*/ 790575 w 3100388"/>
                <a:gd name="connsiteY16" fmla="*/ 290562 h 692252"/>
                <a:gd name="connsiteX17" fmla="*/ 819150 w 3100388"/>
                <a:gd name="connsiteY17" fmla="*/ 338187 h 692252"/>
                <a:gd name="connsiteX18" fmla="*/ 852488 w 3100388"/>
                <a:gd name="connsiteY18" fmla="*/ 390575 h 692252"/>
                <a:gd name="connsiteX19" fmla="*/ 895350 w 3100388"/>
                <a:gd name="connsiteY19" fmla="*/ 462012 h 692252"/>
                <a:gd name="connsiteX20" fmla="*/ 942975 w 3100388"/>
                <a:gd name="connsiteY20" fmla="*/ 528687 h 692252"/>
                <a:gd name="connsiteX21" fmla="*/ 985838 w 3100388"/>
                <a:gd name="connsiteY21" fmla="*/ 547737 h 692252"/>
                <a:gd name="connsiteX22" fmla="*/ 1028700 w 3100388"/>
                <a:gd name="connsiteY22" fmla="*/ 533450 h 692252"/>
                <a:gd name="connsiteX23" fmla="*/ 1066800 w 3100388"/>
                <a:gd name="connsiteY23" fmla="*/ 423912 h 692252"/>
                <a:gd name="connsiteX24" fmla="*/ 1143000 w 3100388"/>
                <a:gd name="connsiteY24" fmla="*/ 171500 h 692252"/>
                <a:gd name="connsiteX25" fmla="*/ 1171575 w 3100388"/>
                <a:gd name="connsiteY25" fmla="*/ 109587 h 692252"/>
                <a:gd name="connsiteX26" fmla="*/ 1228725 w 3100388"/>
                <a:gd name="connsiteY26" fmla="*/ 76250 h 692252"/>
                <a:gd name="connsiteX27" fmla="*/ 1285875 w 3100388"/>
                <a:gd name="connsiteY27" fmla="*/ 85775 h 692252"/>
                <a:gd name="connsiteX28" fmla="*/ 1328738 w 3100388"/>
                <a:gd name="connsiteY28" fmla="*/ 128637 h 692252"/>
                <a:gd name="connsiteX29" fmla="*/ 1381125 w 3100388"/>
                <a:gd name="connsiteY29" fmla="*/ 214362 h 692252"/>
                <a:gd name="connsiteX30" fmla="*/ 1438275 w 3100388"/>
                <a:gd name="connsiteY30" fmla="*/ 271512 h 692252"/>
                <a:gd name="connsiteX31" fmla="*/ 1485900 w 3100388"/>
                <a:gd name="connsiteY31" fmla="*/ 295325 h 692252"/>
                <a:gd name="connsiteX32" fmla="*/ 1543050 w 3100388"/>
                <a:gd name="connsiteY32" fmla="*/ 266750 h 692252"/>
                <a:gd name="connsiteX33" fmla="*/ 1600200 w 3100388"/>
                <a:gd name="connsiteY33" fmla="*/ 204837 h 692252"/>
                <a:gd name="connsiteX34" fmla="*/ 1638300 w 3100388"/>
                <a:gd name="connsiteY34" fmla="*/ 157212 h 692252"/>
                <a:gd name="connsiteX35" fmla="*/ 1724025 w 3100388"/>
                <a:gd name="connsiteY35" fmla="*/ 157212 h 692252"/>
                <a:gd name="connsiteX36" fmla="*/ 1776413 w 3100388"/>
                <a:gd name="connsiteY36" fmla="*/ 200075 h 692252"/>
                <a:gd name="connsiteX37" fmla="*/ 1819275 w 3100388"/>
                <a:gd name="connsiteY37" fmla="*/ 257225 h 692252"/>
                <a:gd name="connsiteX38" fmla="*/ 2000250 w 3100388"/>
                <a:gd name="connsiteY38" fmla="*/ 562025 h 692252"/>
                <a:gd name="connsiteX39" fmla="*/ 2066925 w 3100388"/>
                <a:gd name="connsiteY39" fmla="*/ 666800 h 692252"/>
                <a:gd name="connsiteX40" fmla="*/ 3100388 w 3100388"/>
                <a:gd name="connsiteY40" fmla="*/ 104825 h 692252"/>
                <a:gd name="connsiteX0" fmla="*/ 0 w 2066925"/>
                <a:gd name="connsiteY0" fmla="*/ 109587 h 692252"/>
                <a:gd name="connsiteX1" fmla="*/ 76200 w 2066925"/>
                <a:gd name="connsiteY1" fmla="*/ 23862 h 692252"/>
                <a:gd name="connsiteX2" fmla="*/ 123825 w 2066925"/>
                <a:gd name="connsiteY2" fmla="*/ 50 h 692252"/>
                <a:gd name="connsiteX3" fmla="*/ 190500 w 2066925"/>
                <a:gd name="connsiteY3" fmla="*/ 19100 h 692252"/>
                <a:gd name="connsiteX4" fmla="*/ 233363 w 2066925"/>
                <a:gd name="connsiteY4" fmla="*/ 66725 h 692252"/>
                <a:gd name="connsiteX5" fmla="*/ 266700 w 2066925"/>
                <a:gd name="connsiteY5" fmla="*/ 142925 h 692252"/>
                <a:gd name="connsiteX6" fmla="*/ 300038 w 2066925"/>
                <a:gd name="connsiteY6" fmla="*/ 209600 h 692252"/>
                <a:gd name="connsiteX7" fmla="*/ 338138 w 2066925"/>
                <a:gd name="connsiteY7" fmla="*/ 261987 h 692252"/>
                <a:gd name="connsiteX8" fmla="*/ 400050 w 2066925"/>
                <a:gd name="connsiteY8" fmla="*/ 281037 h 692252"/>
                <a:gd name="connsiteX9" fmla="*/ 457200 w 2066925"/>
                <a:gd name="connsiteY9" fmla="*/ 252462 h 692252"/>
                <a:gd name="connsiteX10" fmla="*/ 519113 w 2066925"/>
                <a:gd name="connsiteY10" fmla="*/ 195312 h 692252"/>
                <a:gd name="connsiteX11" fmla="*/ 590550 w 2066925"/>
                <a:gd name="connsiteY11" fmla="*/ 138162 h 692252"/>
                <a:gd name="connsiteX12" fmla="*/ 633413 w 2066925"/>
                <a:gd name="connsiteY12" fmla="*/ 114350 h 692252"/>
                <a:gd name="connsiteX13" fmla="*/ 700088 w 2066925"/>
                <a:gd name="connsiteY13" fmla="*/ 119112 h 692252"/>
                <a:gd name="connsiteX14" fmla="*/ 742950 w 2066925"/>
                <a:gd name="connsiteY14" fmla="*/ 190550 h 692252"/>
                <a:gd name="connsiteX15" fmla="*/ 766763 w 2066925"/>
                <a:gd name="connsiteY15" fmla="*/ 242937 h 692252"/>
                <a:gd name="connsiteX16" fmla="*/ 790575 w 2066925"/>
                <a:gd name="connsiteY16" fmla="*/ 290562 h 692252"/>
                <a:gd name="connsiteX17" fmla="*/ 819150 w 2066925"/>
                <a:gd name="connsiteY17" fmla="*/ 338187 h 692252"/>
                <a:gd name="connsiteX18" fmla="*/ 852488 w 2066925"/>
                <a:gd name="connsiteY18" fmla="*/ 390575 h 692252"/>
                <a:gd name="connsiteX19" fmla="*/ 895350 w 2066925"/>
                <a:gd name="connsiteY19" fmla="*/ 462012 h 692252"/>
                <a:gd name="connsiteX20" fmla="*/ 942975 w 2066925"/>
                <a:gd name="connsiteY20" fmla="*/ 528687 h 692252"/>
                <a:gd name="connsiteX21" fmla="*/ 985838 w 2066925"/>
                <a:gd name="connsiteY21" fmla="*/ 547737 h 692252"/>
                <a:gd name="connsiteX22" fmla="*/ 1028700 w 2066925"/>
                <a:gd name="connsiteY22" fmla="*/ 533450 h 692252"/>
                <a:gd name="connsiteX23" fmla="*/ 1066800 w 2066925"/>
                <a:gd name="connsiteY23" fmla="*/ 423912 h 692252"/>
                <a:gd name="connsiteX24" fmla="*/ 1143000 w 2066925"/>
                <a:gd name="connsiteY24" fmla="*/ 171500 h 692252"/>
                <a:gd name="connsiteX25" fmla="*/ 1171575 w 2066925"/>
                <a:gd name="connsiteY25" fmla="*/ 109587 h 692252"/>
                <a:gd name="connsiteX26" fmla="*/ 1228725 w 2066925"/>
                <a:gd name="connsiteY26" fmla="*/ 76250 h 692252"/>
                <a:gd name="connsiteX27" fmla="*/ 1285875 w 2066925"/>
                <a:gd name="connsiteY27" fmla="*/ 85775 h 692252"/>
                <a:gd name="connsiteX28" fmla="*/ 1328738 w 2066925"/>
                <a:gd name="connsiteY28" fmla="*/ 128637 h 692252"/>
                <a:gd name="connsiteX29" fmla="*/ 1381125 w 2066925"/>
                <a:gd name="connsiteY29" fmla="*/ 214362 h 692252"/>
                <a:gd name="connsiteX30" fmla="*/ 1438275 w 2066925"/>
                <a:gd name="connsiteY30" fmla="*/ 271512 h 692252"/>
                <a:gd name="connsiteX31" fmla="*/ 1485900 w 2066925"/>
                <a:gd name="connsiteY31" fmla="*/ 295325 h 692252"/>
                <a:gd name="connsiteX32" fmla="*/ 1543050 w 2066925"/>
                <a:gd name="connsiteY32" fmla="*/ 266750 h 692252"/>
                <a:gd name="connsiteX33" fmla="*/ 1600200 w 2066925"/>
                <a:gd name="connsiteY33" fmla="*/ 204837 h 692252"/>
                <a:gd name="connsiteX34" fmla="*/ 1638300 w 2066925"/>
                <a:gd name="connsiteY34" fmla="*/ 157212 h 692252"/>
                <a:gd name="connsiteX35" fmla="*/ 1724025 w 2066925"/>
                <a:gd name="connsiteY35" fmla="*/ 157212 h 692252"/>
                <a:gd name="connsiteX36" fmla="*/ 1776413 w 2066925"/>
                <a:gd name="connsiteY36" fmla="*/ 200075 h 692252"/>
                <a:gd name="connsiteX37" fmla="*/ 1819275 w 2066925"/>
                <a:gd name="connsiteY37" fmla="*/ 257225 h 692252"/>
                <a:gd name="connsiteX38" fmla="*/ 2000250 w 2066925"/>
                <a:gd name="connsiteY38" fmla="*/ 562025 h 692252"/>
                <a:gd name="connsiteX39" fmla="*/ 2066925 w 2066925"/>
                <a:gd name="connsiteY39" fmla="*/ 666800 h 692252"/>
                <a:gd name="connsiteX0" fmla="*/ 0 w 2000250"/>
                <a:gd name="connsiteY0" fmla="*/ 109587 h 562025"/>
                <a:gd name="connsiteX1" fmla="*/ 76200 w 2000250"/>
                <a:gd name="connsiteY1" fmla="*/ 23862 h 562025"/>
                <a:gd name="connsiteX2" fmla="*/ 123825 w 2000250"/>
                <a:gd name="connsiteY2" fmla="*/ 50 h 562025"/>
                <a:gd name="connsiteX3" fmla="*/ 190500 w 2000250"/>
                <a:gd name="connsiteY3" fmla="*/ 19100 h 562025"/>
                <a:gd name="connsiteX4" fmla="*/ 233363 w 2000250"/>
                <a:gd name="connsiteY4" fmla="*/ 66725 h 562025"/>
                <a:gd name="connsiteX5" fmla="*/ 266700 w 2000250"/>
                <a:gd name="connsiteY5" fmla="*/ 142925 h 562025"/>
                <a:gd name="connsiteX6" fmla="*/ 300038 w 2000250"/>
                <a:gd name="connsiteY6" fmla="*/ 209600 h 562025"/>
                <a:gd name="connsiteX7" fmla="*/ 338138 w 2000250"/>
                <a:gd name="connsiteY7" fmla="*/ 261987 h 562025"/>
                <a:gd name="connsiteX8" fmla="*/ 400050 w 2000250"/>
                <a:gd name="connsiteY8" fmla="*/ 281037 h 562025"/>
                <a:gd name="connsiteX9" fmla="*/ 457200 w 2000250"/>
                <a:gd name="connsiteY9" fmla="*/ 252462 h 562025"/>
                <a:gd name="connsiteX10" fmla="*/ 519113 w 2000250"/>
                <a:gd name="connsiteY10" fmla="*/ 195312 h 562025"/>
                <a:gd name="connsiteX11" fmla="*/ 590550 w 2000250"/>
                <a:gd name="connsiteY11" fmla="*/ 138162 h 562025"/>
                <a:gd name="connsiteX12" fmla="*/ 633413 w 2000250"/>
                <a:gd name="connsiteY12" fmla="*/ 114350 h 562025"/>
                <a:gd name="connsiteX13" fmla="*/ 700088 w 2000250"/>
                <a:gd name="connsiteY13" fmla="*/ 119112 h 562025"/>
                <a:gd name="connsiteX14" fmla="*/ 742950 w 2000250"/>
                <a:gd name="connsiteY14" fmla="*/ 190550 h 562025"/>
                <a:gd name="connsiteX15" fmla="*/ 766763 w 2000250"/>
                <a:gd name="connsiteY15" fmla="*/ 242937 h 562025"/>
                <a:gd name="connsiteX16" fmla="*/ 790575 w 2000250"/>
                <a:gd name="connsiteY16" fmla="*/ 290562 h 562025"/>
                <a:gd name="connsiteX17" fmla="*/ 819150 w 2000250"/>
                <a:gd name="connsiteY17" fmla="*/ 338187 h 562025"/>
                <a:gd name="connsiteX18" fmla="*/ 852488 w 2000250"/>
                <a:gd name="connsiteY18" fmla="*/ 390575 h 562025"/>
                <a:gd name="connsiteX19" fmla="*/ 895350 w 2000250"/>
                <a:gd name="connsiteY19" fmla="*/ 462012 h 562025"/>
                <a:gd name="connsiteX20" fmla="*/ 942975 w 2000250"/>
                <a:gd name="connsiteY20" fmla="*/ 528687 h 562025"/>
                <a:gd name="connsiteX21" fmla="*/ 985838 w 2000250"/>
                <a:gd name="connsiteY21" fmla="*/ 547737 h 562025"/>
                <a:gd name="connsiteX22" fmla="*/ 1028700 w 2000250"/>
                <a:gd name="connsiteY22" fmla="*/ 533450 h 562025"/>
                <a:gd name="connsiteX23" fmla="*/ 1066800 w 2000250"/>
                <a:gd name="connsiteY23" fmla="*/ 423912 h 562025"/>
                <a:gd name="connsiteX24" fmla="*/ 1143000 w 2000250"/>
                <a:gd name="connsiteY24" fmla="*/ 171500 h 562025"/>
                <a:gd name="connsiteX25" fmla="*/ 1171575 w 2000250"/>
                <a:gd name="connsiteY25" fmla="*/ 109587 h 562025"/>
                <a:gd name="connsiteX26" fmla="*/ 1228725 w 2000250"/>
                <a:gd name="connsiteY26" fmla="*/ 76250 h 562025"/>
                <a:gd name="connsiteX27" fmla="*/ 1285875 w 2000250"/>
                <a:gd name="connsiteY27" fmla="*/ 85775 h 562025"/>
                <a:gd name="connsiteX28" fmla="*/ 1328738 w 2000250"/>
                <a:gd name="connsiteY28" fmla="*/ 128637 h 562025"/>
                <a:gd name="connsiteX29" fmla="*/ 1381125 w 2000250"/>
                <a:gd name="connsiteY29" fmla="*/ 214362 h 562025"/>
                <a:gd name="connsiteX30" fmla="*/ 1438275 w 2000250"/>
                <a:gd name="connsiteY30" fmla="*/ 271512 h 562025"/>
                <a:gd name="connsiteX31" fmla="*/ 1485900 w 2000250"/>
                <a:gd name="connsiteY31" fmla="*/ 295325 h 562025"/>
                <a:gd name="connsiteX32" fmla="*/ 1543050 w 2000250"/>
                <a:gd name="connsiteY32" fmla="*/ 266750 h 562025"/>
                <a:gd name="connsiteX33" fmla="*/ 1600200 w 2000250"/>
                <a:gd name="connsiteY33" fmla="*/ 204837 h 562025"/>
                <a:gd name="connsiteX34" fmla="*/ 1638300 w 2000250"/>
                <a:gd name="connsiteY34" fmla="*/ 157212 h 562025"/>
                <a:gd name="connsiteX35" fmla="*/ 1724025 w 2000250"/>
                <a:gd name="connsiteY35" fmla="*/ 157212 h 562025"/>
                <a:gd name="connsiteX36" fmla="*/ 1776413 w 2000250"/>
                <a:gd name="connsiteY36" fmla="*/ 200075 h 562025"/>
                <a:gd name="connsiteX37" fmla="*/ 1819275 w 2000250"/>
                <a:gd name="connsiteY37" fmla="*/ 257225 h 562025"/>
                <a:gd name="connsiteX38" fmla="*/ 2000250 w 2000250"/>
                <a:gd name="connsiteY38" fmla="*/ 562025 h 562025"/>
                <a:gd name="connsiteX0" fmla="*/ 0 w 2000250"/>
                <a:gd name="connsiteY0" fmla="*/ 109587 h 562025"/>
                <a:gd name="connsiteX1" fmla="*/ 76200 w 2000250"/>
                <a:gd name="connsiteY1" fmla="*/ 23862 h 562025"/>
                <a:gd name="connsiteX2" fmla="*/ 123825 w 2000250"/>
                <a:gd name="connsiteY2" fmla="*/ 50 h 562025"/>
                <a:gd name="connsiteX3" fmla="*/ 190500 w 2000250"/>
                <a:gd name="connsiteY3" fmla="*/ 19100 h 562025"/>
                <a:gd name="connsiteX4" fmla="*/ 233363 w 2000250"/>
                <a:gd name="connsiteY4" fmla="*/ 66725 h 562025"/>
                <a:gd name="connsiteX5" fmla="*/ 266700 w 2000250"/>
                <a:gd name="connsiteY5" fmla="*/ 142925 h 562025"/>
                <a:gd name="connsiteX6" fmla="*/ 300038 w 2000250"/>
                <a:gd name="connsiteY6" fmla="*/ 209600 h 562025"/>
                <a:gd name="connsiteX7" fmla="*/ 338138 w 2000250"/>
                <a:gd name="connsiteY7" fmla="*/ 261987 h 562025"/>
                <a:gd name="connsiteX8" fmla="*/ 400050 w 2000250"/>
                <a:gd name="connsiteY8" fmla="*/ 281037 h 562025"/>
                <a:gd name="connsiteX9" fmla="*/ 457200 w 2000250"/>
                <a:gd name="connsiteY9" fmla="*/ 252462 h 562025"/>
                <a:gd name="connsiteX10" fmla="*/ 519113 w 2000250"/>
                <a:gd name="connsiteY10" fmla="*/ 195312 h 562025"/>
                <a:gd name="connsiteX11" fmla="*/ 590550 w 2000250"/>
                <a:gd name="connsiteY11" fmla="*/ 138162 h 562025"/>
                <a:gd name="connsiteX12" fmla="*/ 633413 w 2000250"/>
                <a:gd name="connsiteY12" fmla="*/ 114350 h 562025"/>
                <a:gd name="connsiteX13" fmla="*/ 700088 w 2000250"/>
                <a:gd name="connsiteY13" fmla="*/ 119112 h 562025"/>
                <a:gd name="connsiteX14" fmla="*/ 742950 w 2000250"/>
                <a:gd name="connsiteY14" fmla="*/ 190550 h 562025"/>
                <a:gd name="connsiteX15" fmla="*/ 766763 w 2000250"/>
                <a:gd name="connsiteY15" fmla="*/ 242937 h 562025"/>
                <a:gd name="connsiteX16" fmla="*/ 790575 w 2000250"/>
                <a:gd name="connsiteY16" fmla="*/ 290562 h 562025"/>
                <a:gd name="connsiteX17" fmla="*/ 819150 w 2000250"/>
                <a:gd name="connsiteY17" fmla="*/ 338187 h 562025"/>
                <a:gd name="connsiteX18" fmla="*/ 852488 w 2000250"/>
                <a:gd name="connsiteY18" fmla="*/ 390575 h 562025"/>
                <a:gd name="connsiteX19" fmla="*/ 895350 w 2000250"/>
                <a:gd name="connsiteY19" fmla="*/ 462012 h 562025"/>
                <a:gd name="connsiteX20" fmla="*/ 942975 w 2000250"/>
                <a:gd name="connsiteY20" fmla="*/ 528687 h 562025"/>
                <a:gd name="connsiteX21" fmla="*/ 985838 w 2000250"/>
                <a:gd name="connsiteY21" fmla="*/ 547737 h 562025"/>
                <a:gd name="connsiteX22" fmla="*/ 1028700 w 2000250"/>
                <a:gd name="connsiteY22" fmla="*/ 533450 h 562025"/>
                <a:gd name="connsiteX23" fmla="*/ 1066800 w 2000250"/>
                <a:gd name="connsiteY23" fmla="*/ 423912 h 562025"/>
                <a:gd name="connsiteX24" fmla="*/ 1143000 w 2000250"/>
                <a:gd name="connsiteY24" fmla="*/ 171500 h 562025"/>
                <a:gd name="connsiteX25" fmla="*/ 1171575 w 2000250"/>
                <a:gd name="connsiteY25" fmla="*/ 109587 h 562025"/>
                <a:gd name="connsiteX26" fmla="*/ 1228725 w 2000250"/>
                <a:gd name="connsiteY26" fmla="*/ 76250 h 562025"/>
                <a:gd name="connsiteX27" fmla="*/ 1285875 w 2000250"/>
                <a:gd name="connsiteY27" fmla="*/ 85775 h 562025"/>
                <a:gd name="connsiteX28" fmla="*/ 1328738 w 2000250"/>
                <a:gd name="connsiteY28" fmla="*/ 128637 h 562025"/>
                <a:gd name="connsiteX29" fmla="*/ 1381125 w 2000250"/>
                <a:gd name="connsiteY29" fmla="*/ 214362 h 562025"/>
                <a:gd name="connsiteX30" fmla="*/ 1438275 w 2000250"/>
                <a:gd name="connsiteY30" fmla="*/ 271512 h 562025"/>
                <a:gd name="connsiteX31" fmla="*/ 1485900 w 2000250"/>
                <a:gd name="connsiteY31" fmla="*/ 295325 h 562025"/>
                <a:gd name="connsiteX32" fmla="*/ 1543050 w 2000250"/>
                <a:gd name="connsiteY32" fmla="*/ 266750 h 562025"/>
                <a:gd name="connsiteX33" fmla="*/ 1600200 w 2000250"/>
                <a:gd name="connsiteY33" fmla="*/ 204837 h 562025"/>
                <a:gd name="connsiteX34" fmla="*/ 1638300 w 2000250"/>
                <a:gd name="connsiteY34" fmla="*/ 157212 h 562025"/>
                <a:gd name="connsiteX35" fmla="*/ 1724025 w 2000250"/>
                <a:gd name="connsiteY35" fmla="*/ 157212 h 562025"/>
                <a:gd name="connsiteX36" fmla="*/ 1776413 w 2000250"/>
                <a:gd name="connsiteY36" fmla="*/ 200075 h 562025"/>
                <a:gd name="connsiteX37" fmla="*/ 1819275 w 2000250"/>
                <a:gd name="connsiteY37" fmla="*/ 257225 h 562025"/>
                <a:gd name="connsiteX38" fmla="*/ 1913450 w 2000250"/>
                <a:gd name="connsiteY38" fmla="*/ 466775 h 562025"/>
                <a:gd name="connsiteX39" fmla="*/ 2000250 w 2000250"/>
                <a:gd name="connsiteY39" fmla="*/ 562025 h 562025"/>
                <a:gd name="connsiteX0" fmla="*/ 0 w 2000250"/>
                <a:gd name="connsiteY0" fmla="*/ 109587 h 562025"/>
                <a:gd name="connsiteX1" fmla="*/ 76200 w 2000250"/>
                <a:gd name="connsiteY1" fmla="*/ 23862 h 562025"/>
                <a:gd name="connsiteX2" fmla="*/ 123825 w 2000250"/>
                <a:gd name="connsiteY2" fmla="*/ 50 h 562025"/>
                <a:gd name="connsiteX3" fmla="*/ 190500 w 2000250"/>
                <a:gd name="connsiteY3" fmla="*/ 19100 h 562025"/>
                <a:gd name="connsiteX4" fmla="*/ 233363 w 2000250"/>
                <a:gd name="connsiteY4" fmla="*/ 66725 h 562025"/>
                <a:gd name="connsiteX5" fmla="*/ 266700 w 2000250"/>
                <a:gd name="connsiteY5" fmla="*/ 142925 h 562025"/>
                <a:gd name="connsiteX6" fmla="*/ 300038 w 2000250"/>
                <a:gd name="connsiteY6" fmla="*/ 209600 h 562025"/>
                <a:gd name="connsiteX7" fmla="*/ 338138 w 2000250"/>
                <a:gd name="connsiteY7" fmla="*/ 261987 h 562025"/>
                <a:gd name="connsiteX8" fmla="*/ 400050 w 2000250"/>
                <a:gd name="connsiteY8" fmla="*/ 281037 h 562025"/>
                <a:gd name="connsiteX9" fmla="*/ 457200 w 2000250"/>
                <a:gd name="connsiteY9" fmla="*/ 252462 h 562025"/>
                <a:gd name="connsiteX10" fmla="*/ 519113 w 2000250"/>
                <a:gd name="connsiteY10" fmla="*/ 195312 h 562025"/>
                <a:gd name="connsiteX11" fmla="*/ 590550 w 2000250"/>
                <a:gd name="connsiteY11" fmla="*/ 138162 h 562025"/>
                <a:gd name="connsiteX12" fmla="*/ 633413 w 2000250"/>
                <a:gd name="connsiteY12" fmla="*/ 114350 h 562025"/>
                <a:gd name="connsiteX13" fmla="*/ 700088 w 2000250"/>
                <a:gd name="connsiteY13" fmla="*/ 119112 h 562025"/>
                <a:gd name="connsiteX14" fmla="*/ 742950 w 2000250"/>
                <a:gd name="connsiteY14" fmla="*/ 190550 h 562025"/>
                <a:gd name="connsiteX15" fmla="*/ 766763 w 2000250"/>
                <a:gd name="connsiteY15" fmla="*/ 242937 h 562025"/>
                <a:gd name="connsiteX16" fmla="*/ 790575 w 2000250"/>
                <a:gd name="connsiteY16" fmla="*/ 290562 h 562025"/>
                <a:gd name="connsiteX17" fmla="*/ 819150 w 2000250"/>
                <a:gd name="connsiteY17" fmla="*/ 338187 h 562025"/>
                <a:gd name="connsiteX18" fmla="*/ 852488 w 2000250"/>
                <a:gd name="connsiteY18" fmla="*/ 390575 h 562025"/>
                <a:gd name="connsiteX19" fmla="*/ 895350 w 2000250"/>
                <a:gd name="connsiteY19" fmla="*/ 462012 h 562025"/>
                <a:gd name="connsiteX20" fmla="*/ 942975 w 2000250"/>
                <a:gd name="connsiteY20" fmla="*/ 528687 h 562025"/>
                <a:gd name="connsiteX21" fmla="*/ 985838 w 2000250"/>
                <a:gd name="connsiteY21" fmla="*/ 547737 h 562025"/>
                <a:gd name="connsiteX22" fmla="*/ 1028700 w 2000250"/>
                <a:gd name="connsiteY22" fmla="*/ 533450 h 562025"/>
                <a:gd name="connsiteX23" fmla="*/ 1066800 w 2000250"/>
                <a:gd name="connsiteY23" fmla="*/ 423912 h 562025"/>
                <a:gd name="connsiteX24" fmla="*/ 1143000 w 2000250"/>
                <a:gd name="connsiteY24" fmla="*/ 171500 h 562025"/>
                <a:gd name="connsiteX25" fmla="*/ 1171575 w 2000250"/>
                <a:gd name="connsiteY25" fmla="*/ 109587 h 562025"/>
                <a:gd name="connsiteX26" fmla="*/ 1228725 w 2000250"/>
                <a:gd name="connsiteY26" fmla="*/ 76250 h 562025"/>
                <a:gd name="connsiteX27" fmla="*/ 1285875 w 2000250"/>
                <a:gd name="connsiteY27" fmla="*/ 85775 h 562025"/>
                <a:gd name="connsiteX28" fmla="*/ 1328738 w 2000250"/>
                <a:gd name="connsiteY28" fmla="*/ 128637 h 562025"/>
                <a:gd name="connsiteX29" fmla="*/ 1381125 w 2000250"/>
                <a:gd name="connsiteY29" fmla="*/ 214362 h 562025"/>
                <a:gd name="connsiteX30" fmla="*/ 1438275 w 2000250"/>
                <a:gd name="connsiteY30" fmla="*/ 271512 h 562025"/>
                <a:gd name="connsiteX31" fmla="*/ 1485900 w 2000250"/>
                <a:gd name="connsiteY31" fmla="*/ 295325 h 562025"/>
                <a:gd name="connsiteX32" fmla="*/ 1543050 w 2000250"/>
                <a:gd name="connsiteY32" fmla="*/ 266750 h 562025"/>
                <a:gd name="connsiteX33" fmla="*/ 1600200 w 2000250"/>
                <a:gd name="connsiteY33" fmla="*/ 204837 h 562025"/>
                <a:gd name="connsiteX34" fmla="*/ 1652947 w 2000250"/>
                <a:gd name="connsiteY34" fmla="*/ 166737 h 562025"/>
                <a:gd name="connsiteX35" fmla="*/ 1724025 w 2000250"/>
                <a:gd name="connsiteY35" fmla="*/ 157212 h 562025"/>
                <a:gd name="connsiteX36" fmla="*/ 1776413 w 2000250"/>
                <a:gd name="connsiteY36" fmla="*/ 200075 h 562025"/>
                <a:gd name="connsiteX37" fmla="*/ 1819275 w 2000250"/>
                <a:gd name="connsiteY37" fmla="*/ 257225 h 562025"/>
                <a:gd name="connsiteX38" fmla="*/ 1913450 w 2000250"/>
                <a:gd name="connsiteY38" fmla="*/ 466775 h 562025"/>
                <a:gd name="connsiteX39" fmla="*/ 2000250 w 2000250"/>
                <a:gd name="connsiteY39"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514350 w 1924050"/>
                <a:gd name="connsiteY10" fmla="*/ 138162 h 562025"/>
                <a:gd name="connsiteX11" fmla="*/ 557213 w 1924050"/>
                <a:gd name="connsiteY11" fmla="*/ 114350 h 562025"/>
                <a:gd name="connsiteX12" fmla="*/ 623888 w 1924050"/>
                <a:gd name="connsiteY12" fmla="*/ 119112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62075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19112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62075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62075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47288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0213 w 1924050"/>
                <a:gd name="connsiteY35" fmla="*/ 200075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47288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9086 w 1924050"/>
                <a:gd name="connsiteY35" fmla="*/ 195313 h 562025"/>
                <a:gd name="connsiteX36" fmla="*/ 1743075 w 1924050"/>
                <a:gd name="connsiteY36" fmla="*/ 257225 h 562025"/>
                <a:gd name="connsiteX37" fmla="*/ 1837250 w 1924050"/>
                <a:gd name="connsiteY37" fmla="*/ 466775 h 562025"/>
                <a:gd name="connsiteX38" fmla="*/ 1924050 w 1924050"/>
                <a:gd name="connsiteY38" fmla="*/ 562025 h 562025"/>
                <a:gd name="connsiteX0" fmla="*/ 0 w 1924050"/>
                <a:gd name="connsiteY0" fmla="*/ 23862 h 562025"/>
                <a:gd name="connsiteX1" fmla="*/ 47625 w 1924050"/>
                <a:gd name="connsiteY1" fmla="*/ 50 h 562025"/>
                <a:gd name="connsiteX2" fmla="*/ 114300 w 1924050"/>
                <a:gd name="connsiteY2" fmla="*/ 19100 h 562025"/>
                <a:gd name="connsiteX3" fmla="*/ 157163 w 1924050"/>
                <a:gd name="connsiteY3" fmla="*/ 66725 h 562025"/>
                <a:gd name="connsiteX4" fmla="*/ 190500 w 1924050"/>
                <a:gd name="connsiteY4" fmla="*/ 142925 h 562025"/>
                <a:gd name="connsiteX5" fmla="*/ 223838 w 1924050"/>
                <a:gd name="connsiteY5" fmla="*/ 209600 h 562025"/>
                <a:gd name="connsiteX6" fmla="*/ 261938 w 1924050"/>
                <a:gd name="connsiteY6" fmla="*/ 261987 h 562025"/>
                <a:gd name="connsiteX7" fmla="*/ 323850 w 1924050"/>
                <a:gd name="connsiteY7" fmla="*/ 281037 h 562025"/>
                <a:gd name="connsiteX8" fmla="*/ 381000 w 1924050"/>
                <a:gd name="connsiteY8" fmla="*/ 252462 h 562025"/>
                <a:gd name="connsiteX9" fmla="*/ 442913 w 1924050"/>
                <a:gd name="connsiteY9" fmla="*/ 195312 h 562025"/>
                <a:gd name="connsiteX10" fmla="*/ 496606 w 1924050"/>
                <a:gd name="connsiteY10" fmla="*/ 142924 h 562025"/>
                <a:gd name="connsiteX11" fmla="*/ 557213 w 1924050"/>
                <a:gd name="connsiteY11" fmla="*/ 114350 h 562025"/>
                <a:gd name="connsiteX12" fmla="*/ 623888 w 1924050"/>
                <a:gd name="connsiteY12" fmla="*/ 131019 h 562025"/>
                <a:gd name="connsiteX13" fmla="*/ 666750 w 1924050"/>
                <a:gd name="connsiteY13" fmla="*/ 190550 h 562025"/>
                <a:gd name="connsiteX14" fmla="*/ 690563 w 1924050"/>
                <a:gd name="connsiteY14" fmla="*/ 242937 h 562025"/>
                <a:gd name="connsiteX15" fmla="*/ 714375 w 1924050"/>
                <a:gd name="connsiteY15" fmla="*/ 290562 h 562025"/>
                <a:gd name="connsiteX16" fmla="*/ 742950 w 1924050"/>
                <a:gd name="connsiteY16" fmla="*/ 338187 h 562025"/>
                <a:gd name="connsiteX17" fmla="*/ 776288 w 1924050"/>
                <a:gd name="connsiteY17" fmla="*/ 390575 h 562025"/>
                <a:gd name="connsiteX18" fmla="*/ 819150 w 1924050"/>
                <a:gd name="connsiteY18" fmla="*/ 462012 h 562025"/>
                <a:gd name="connsiteX19" fmla="*/ 866775 w 1924050"/>
                <a:gd name="connsiteY19" fmla="*/ 528687 h 562025"/>
                <a:gd name="connsiteX20" fmla="*/ 909638 w 1924050"/>
                <a:gd name="connsiteY20" fmla="*/ 547737 h 562025"/>
                <a:gd name="connsiteX21" fmla="*/ 952500 w 1924050"/>
                <a:gd name="connsiteY21" fmla="*/ 533450 h 562025"/>
                <a:gd name="connsiteX22" fmla="*/ 990600 w 1924050"/>
                <a:gd name="connsiteY22" fmla="*/ 423912 h 562025"/>
                <a:gd name="connsiteX23" fmla="*/ 1066800 w 1924050"/>
                <a:gd name="connsiteY23" fmla="*/ 171500 h 562025"/>
                <a:gd name="connsiteX24" fmla="*/ 1095375 w 1924050"/>
                <a:gd name="connsiteY24" fmla="*/ 109587 h 562025"/>
                <a:gd name="connsiteX25" fmla="*/ 1152525 w 1924050"/>
                <a:gd name="connsiteY25" fmla="*/ 76250 h 562025"/>
                <a:gd name="connsiteX26" fmla="*/ 1209675 w 1924050"/>
                <a:gd name="connsiteY26" fmla="*/ 85775 h 562025"/>
                <a:gd name="connsiteX27" fmla="*/ 1252538 w 1924050"/>
                <a:gd name="connsiteY27" fmla="*/ 128637 h 562025"/>
                <a:gd name="connsiteX28" fmla="*/ 1304925 w 1924050"/>
                <a:gd name="connsiteY28" fmla="*/ 214362 h 562025"/>
                <a:gd name="connsiteX29" fmla="*/ 1347288 w 1924050"/>
                <a:gd name="connsiteY29" fmla="*/ 271512 h 562025"/>
                <a:gd name="connsiteX30" fmla="*/ 1409700 w 1924050"/>
                <a:gd name="connsiteY30" fmla="*/ 295325 h 562025"/>
                <a:gd name="connsiteX31" fmla="*/ 1466850 w 1924050"/>
                <a:gd name="connsiteY31" fmla="*/ 266750 h 562025"/>
                <a:gd name="connsiteX32" fmla="*/ 1524000 w 1924050"/>
                <a:gd name="connsiteY32" fmla="*/ 204837 h 562025"/>
                <a:gd name="connsiteX33" fmla="*/ 1576747 w 1924050"/>
                <a:gd name="connsiteY33" fmla="*/ 166737 h 562025"/>
                <a:gd name="connsiteX34" fmla="*/ 1647825 w 1924050"/>
                <a:gd name="connsiteY34" fmla="*/ 157212 h 562025"/>
                <a:gd name="connsiteX35" fmla="*/ 1709086 w 1924050"/>
                <a:gd name="connsiteY35" fmla="*/ 195313 h 562025"/>
                <a:gd name="connsiteX36" fmla="*/ 1743075 w 1924050"/>
                <a:gd name="connsiteY36" fmla="*/ 257225 h 562025"/>
                <a:gd name="connsiteX37" fmla="*/ 1773222 w 1924050"/>
                <a:gd name="connsiteY37" fmla="*/ 354856 h 562025"/>
                <a:gd name="connsiteX38" fmla="*/ 1837250 w 1924050"/>
                <a:gd name="connsiteY38" fmla="*/ 466775 h 562025"/>
                <a:gd name="connsiteX39" fmla="*/ 1924050 w 1924050"/>
                <a:gd name="connsiteY39" fmla="*/ 562025 h 5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24050" h="562025">
                  <a:moveTo>
                    <a:pt x="0" y="23862"/>
                  </a:moveTo>
                  <a:cubicBezTo>
                    <a:pt x="20637" y="5606"/>
                    <a:pt x="28575" y="844"/>
                    <a:pt x="47625" y="50"/>
                  </a:cubicBezTo>
                  <a:cubicBezTo>
                    <a:pt x="66675" y="-744"/>
                    <a:pt x="96044" y="7987"/>
                    <a:pt x="114300" y="19100"/>
                  </a:cubicBezTo>
                  <a:cubicBezTo>
                    <a:pt x="132556" y="30212"/>
                    <a:pt x="144463" y="46088"/>
                    <a:pt x="157163" y="66725"/>
                  </a:cubicBezTo>
                  <a:cubicBezTo>
                    <a:pt x="169863" y="87362"/>
                    <a:pt x="179388" y="119113"/>
                    <a:pt x="190500" y="142925"/>
                  </a:cubicBezTo>
                  <a:cubicBezTo>
                    <a:pt x="201613" y="166738"/>
                    <a:pt x="211932" y="189756"/>
                    <a:pt x="223838" y="209600"/>
                  </a:cubicBezTo>
                  <a:cubicBezTo>
                    <a:pt x="235744" y="229444"/>
                    <a:pt x="245269" y="250081"/>
                    <a:pt x="261938" y="261987"/>
                  </a:cubicBezTo>
                  <a:cubicBezTo>
                    <a:pt x="278607" y="273893"/>
                    <a:pt x="304006" y="282625"/>
                    <a:pt x="323850" y="281037"/>
                  </a:cubicBezTo>
                  <a:cubicBezTo>
                    <a:pt x="343694" y="279450"/>
                    <a:pt x="361156" y="266749"/>
                    <a:pt x="381000" y="252462"/>
                  </a:cubicBezTo>
                  <a:cubicBezTo>
                    <a:pt x="400844" y="238175"/>
                    <a:pt x="423645" y="213568"/>
                    <a:pt x="442913" y="195312"/>
                  </a:cubicBezTo>
                  <a:cubicBezTo>
                    <a:pt x="462181" y="177056"/>
                    <a:pt x="477556" y="156418"/>
                    <a:pt x="496606" y="142924"/>
                  </a:cubicBezTo>
                  <a:cubicBezTo>
                    <a:pt x="515656" y="129430"/>
                    <a:pt x="535999" y="116334"/>
                    <a:pt x="557213" y="114350"/>
                  </a:cubicBezTo>
                  <a:cubicBezTo>
                    <a:pt x="578427" y="112366"/>
                    <a:pt x="605632" y="118319"/>
                    <a:pt x="623888" y="131019"/>
                  </a:cubicBezTo>
                  <a:cubicBezTo>
                    <a:pt x="642144" y="143719"/>
                    <a:pt x="655638" y="171897"/>
                    <a:pt x="666750" y="190550"/>
                  </a:cubicBezTo>
                  <a:cubicBezTo>
                    <a:pt x="677862" y="209203"/>
                    <a:pt x="682626" y="226268"/>
                    <a:pt x="690563" y="242937"/>
                  </a:cubicBezTo>
                  <a:cubicBezTo>
                    <a:pt x="698500" y="259606"/>
                    <a:pt x="705644" y="274687"/>
                    <a:pt x="714375" y="290562"/>
                  </a:cubicBezTo>
                  <a:cubicBezTo>
                    <a:pt x="723106" y="306437"/>
                    <a:pt x="732631" y="321518"/>
                    <a:pt x="742950" y="338187"/>
                  </a:cubicBezTo>
                  <a:cubicBezTo>
                    <a:pt x="753269" y="354856"/>
                    <a:pt x="763588" y="369938"/>
                    <a:pt x="776288" y="390575"/>
                  </a:cubicBezTo>
                  <a:cubicBezTo>
                    <a:pt x="788988" y="411212"/>
                    <a:pt x="804069" y="438993"/>
                    <a:pt x="819150" y="462012"/>
                  </a:cubicBezTo>
                  <a:cubicBezTo>
                    <a:pt x="834231" y="485031"/>
                    <a:pt x="851694" y="514400"/>
                    <a:pt x="866775" y="528687"/>
                  </a:cubicBezTo>
                  <a:cubicBezTo>
                    <a:pt x="881856" y="542975"/>
                    <a:pt x="895351" y="546943"/>
                    <a:pt x="909638" y="547737"/>
                  </a:cubicBezTo>
                  <a:cubicBezTo>
                    <a:pt x="923925" y="548531"/>
                    <a:pt x="939006" y="554087"/>
                    <a:pt x="952500" y="533450"/>
                  </a:cubicBezTo>
                  <a:cubicBezTo>
                    <a:pt x="965994" y="512813"/>
                    <a:pt x="971550" y="484237"/>
                    <a:pt x="990600" y="423912"/>
                  </a:cubicBezTo>
                  <a:cubicBezTo>
                    <a:pt x="1009650" y="363587"/>
                    <a:pt x="1049338" y="223887"/>
                    <a:pt x="1066800" y="171500"/>
                  </a:cubicBezTo>
                  <a:cubicBezTo>
                    <a:pt x="1084262" y="119113"/>
                    <a:pt x="1081088" y="125462"/>
                    <a:pt x="1095375" y="109587"/>
                  </a:cubicBezTo>
                  <a:cubicBezTo>
                    <a:pt x="1109663" y="93712"/>
                    <a:pt x="1133475" y="80219"/>
                    <a:pt x="1152525" y="76250"/>
                  </a:cubicBezTo>
                  <a:cubicBezTo>
                    <a:pt x="1171575" y="72281"/>
                    <a:pt x="1193006" y="77044"/>
                    <a:pt x="1209675" y="85775"/>
                  </a:cubicBezTo>
                  <a:cubicBezTo>
                    <a:pt x="1226344" y="94506"/>
                    <a:pt x="1236663" y="107206"/>
                    <a:pt x="1252538" y="128637"/>
                  </a:cubicBezTo>
                  <a:cubicBezTo>
                    <a:pt x="1268413" y="150068"/>
                    <a:pt x="1289133" y="190550"/>
                    <a:pt x="1304925" y="214362"/>
                  </a:cubicBezTo>
                  <a:cubicBezTo>
                    <a:pt x="1320717" y="238175"/>
                    <a:pt x="1329826" y="258018"/>
                    <a:pt x="1347288" y="271512"/>
                  </a:cubicBezTo>
                  <a:cubicBezTo>
                    <a:pt x="1364750" y="285006"/>
                    <a:pt x="1389773" y="296119"/>
                    <a:pt x="1409700" y="295325"/>
                  </a:cubicBezTo>
                  <a:cubicBezTo>
                    <a:pt x="1429627" y="294531"/>
                    <a:pt x="1447800" y="281831"/>
                    <a:pt x="1466850" y="266750"/>
                  </a:cubicBezTo>
                  <a:cubicBezTo>
                    <a:pt x="1485900" y="251669"/>
                    <a:pt x="1505684" y="221506"/>
                    <a:pt x="1524000" y="204837"/>
                  </a:cubicBezTo>
                  <a:cubicBezTo>
                    <a:pt x="1542316" y="188168"/>
                    <a:pt x="1556110" y="174675"/>
                    <a:pt x="1576747" y="166737"/>
                  </a:cubicBezTo>
                  <a:cubicBezTo>
                    <a:pt x="1597385" y="158800"/>
                    <a:pt x="1625769" y="152449"/>
                    <a:pt x="1647825" y="157212"/>
                  </a:cubicBezTo>
                  <a:cubicBezTo>
                    <a:pt x="1669881" y="161975"/>
                    <a:pt x="1693211" y="178644"/>
                    <a:pt x="1709086" y="195313"/>
                  </a:cubicBezTo>
                  <a:cubicBezTo>
                    <a:pt x="1724961" y="211982"/>
                    <a:pt x="1732386" y="230635"/>
                    <a:pt x="1743075" y="257225"/>
                  </a:cubicBezTo>
                  <a:cubicBezTo>
                    <a:pt x="1753764" y="283815"/>
                    <a:pt x="1757526" y="319931"/>
                    <a:pt x="1773222" y="354856"/>
                  </a:cubicBezTo>
                  <a:cubicBezTo>
                    <a:pt x="1788918" y="389781"/>
                    <a:pt x="1812605" y="430660"/>
                    <a:pt x="1837250" y="466775"/>
                  </a:cubicBezTo>
                  <a:cubicBezTo>
                    <a:pt x="1867412" y="517575"/>
                    <a:pt x="1915280" y="546150"/>
                    <a:pt x="1924050" y="562025"/>
                  </a:cubicBezTo>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1331FE98-876A-40BF-B088-2AF5C910042F}"/>
                </a:ext>
              </a:extLst>
            </p:cNvPr>
            <p:cNvCxnSpPr/>
            <p:nvPr/>
          </p:nvCxnSpPr>
          <p:spPr>
            <a:xfrm>
              <a:off x="7964057" y="5337760"/>
              <a:ext cx="2076574" cy="0"/>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180">
              <a:extLst>
                <a:ext uri="{FF2B5EF4-FFF2-40B4-BE49-F238E27FC236}">
                  <a16:creationId xmlns:a16="http://schemas.microsoft.com/office/drawing/2014/main" id="{2133BEF7-93D6-4E07-82DB-DC5F525B3107}"/>
                </a:ext>
              </a:extLst>
            </p:cNvPr>
            <p:cNvSpPr>
              <a:spLocks noChangeArrowheads="1"/>
            </p:cNvSpPr>
            <p:nvPr/>
          </p:nvSpPr>
          <p:spPr bwMode="auto">
            <a:xfrm>
              <a:off x="8608702" y="4610371"/>
              <a:ext cx="4240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x</a:t>
              </a:r>
              <a:r>
                <a:rPr lang="en-US" altLang="en-US" sz="1900" dirty="0">
                  <a:solidFill>
                    <a:srgbClr val="000000"/>
                  </a:solidFill>
                  <a:latin typeface="Times New Roman" panose="02020603050405020304" pitchFamily="18" charset="0"/>
                  <a:cs typeface="Times New Roman" panose="02020603050405020304" pitchFamily="18" charset="0"/>
                </a:rPr>
                <a:t>(</a:t>
              </a:r>
              <a:r>
                <a:rPr lang="en-US" altLang="en-US" sz="1900" i="1" dirty="0">
                  <a:solidFill>
                    <a:srgbClr val="000000"/>
                  </a:solidFill>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Freeform 58">
              <a:extLst>
                <a:ext uri="{FF2B5EF4-FFF2-40B4-BE49-F238E27FC236}">
                  <a16:creationId xmlns:a16="http://schemas.microsoft.com/office/drawing/2014/main" id="{24C959B2-A4C1-4C2B-B3E7-B82F0EA506AF}"/>
                </a:ext>
              </a:extLst>
            </p:cNvPr>
            <p:cNvSpPr/>
            <p:nvPr/>
          </p:nvSpPr>
          <p:spPr>
            <a:xfrm flipH="1" flipV="1">
              <a:off x="5908734" y="5013955"/>
              <a:ext cx="865449" cy="658977"/>
            </a:xfrm>
            <a:custGeom>
              <a:avLst/>
              <a:gdLst>
                <a:gd name="connsiteX0" fmla="*/ 0 w 776287"/>
                <a:gd name="connsiteY0" fmla="*/ 600075 h 600075"/>
                <a:gd name="connsiteX1" fmla="*/ 142875 w 776287"/>
                <a:gd name="connsiteY1" fmla="*/ 600075 h 600075"/>
                <a:gd name="connsiteX2" fmla="*/ 142875 w 776287"/>
                <a:gd name="connsiteY2" fmla="*/ 490538 h 600075"/>
                <a:gd name="connsiteX3" fmla="*/ 266700 w 776287"/>
                <a:gd name="connsiteY3" fmla="*/ 490538 h 600075"/>
                <a:gd name="connsiteX4" fmla="*/ 266700 w 776287"/>
                <a:gd name="connsiteY4" fmla="*/ 371475 h 600075"/>
                <a:gd name="connsiteX5" fmla="*/ 390525 w 776287"/>
                <a:gd name="connsiteY5" fmla="*/ 371475 h 600075"/>
                <a:gd name="connsiteX6" fmla="*/ 390525 w 776287"/>
                <a:gd name="connsiteY6" fmla="*/ 247650 h 600075"/>
                <a:gd name="connsiteX7" fmla="*/ 519112 w 776287"/>
                <a:gd name="connsiteY7" fmla="*/ 247650 h 600075"/>
                <a:gd name="connsiteX8" fmla="*/ 519112 w 776287"/>
                <a:gd name="connsiteY8" fmla="*/ 123825 h 600075"/>
                <a:gd name="connsiteX9" fmla="*/ 661987 w 776287"/>
                <a:gd name="connsiteY9" fmla="*/ 123825 h 600075"/>
                <a:gd name="connsiteX10" fmla="*/ 661987 w 776287"/>
                <a:gd name="connsiteY10" fmla="*/ 4763 h 600075"/>
                <a:gd name="connsiteX11" fmla="*/ 776287 w 776287"/>
                <a:gd name="connsiteY11" fmla="*/ 4763 h 600075"/>
                <a:gd name="connsiteX12" fmla="*/ 776287 w 776287"/>
                <a:gd name="connsiteY12" fmla="*/ 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287" h="600075">
                  <a:moveTo>
                    <a:pt x="0" y="600075"/>
                  </a:moveTo>
                  <a:lnTo>
                    <a:pt x="142875" y="600075"/>
                  </a:lnTo>
                  <a:lnTo>
                    <a:pt x="142875" y="490538"/>
                  </a:lnTo>
                  <a:lnTo>
                    <a:pt x="266700" y="490538"/>
                  </a:lnTo>
                  <a:lnTo>
                    <a:pt x="266700" y="371475"/>
                  </a:lnTo>
                  <a:lnTo>
                    <a:pt x="390525" y="371475"/>
                  </a:lnTo>
                  <a:lnTo>
                    <a:pt x="390525" y="247650"/>
                  </a:lnTo>
                  <a:lnTo>
                    <a:pt x="519112" y="247650"/>
                  </a:lnTo>
                  <a:lnTo>
                    <a:pt x="519112" y="123825"/>
                  </a:lnTo>
                  <a:lnTo>
                    <a:pt x="661987" y="123825"/>
                  </a:lnTo>
                  <a:lnTo>
                    <a:pt x="661987" y="4763"/>
                  </a:lnTo>
                  <a:lnTo>
                    <a:pt x="776287" y="4763"/>
                  </a:lnTo>
                  <a:lnTo>
                    <a:pt x="776287"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B1667263-72D9-408A-AF97-C6A8E3789400}"/>
                </a:ext>
              </a:extLst>
            </p:cNvPr>
            <p:cNvCxnSpPr/>
            <p:nvPr/>
          </p:nvCxnSpPr>
          <p:spPr>
            <a:xfrm>
              <a:off x="8017361" y="4826794"/>
              <a:ext cx="0" cy="497044"/>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03740F6-93AB-4E90-9613-90CEDCA6D068}"/>
                </a:ext>
              </a:extLst>
            </p:cNvPr>
            <p:cNvCxnSpPr/>
            <p:nvPr/>
          </p:nvCxnSpPr>
          <p:spPr>
            <a:xfrm>
              <a:off x="8137578" y="5033963"/>
              <a:ext cx="0" cy="289875"/>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FBC7B11-7E91-483B-B342-B5517D2B8214}"/>
                </a:ext>
              </a:extLst>
            </p:cNvPr>
            <p:cNvCxnSpPr/>
            <p:nvPr/>
          </p:nvCxnSpPr>
          <p:spPr>
            <a:xfrm>
              <a:off x="8256645" y="5243513"/>
              <a:ext cx="0" cy="80325"/>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17AC733-5C51-44B0-8AF3-1876975E68FE}"/>
                </a:ext>
              </a:extLst>
            </p:cNvPr>
            <p:cNvCxnSpPr/>
            <p:nvPr/>
          </p:nvCxnSpPr>
          <p:spPr>
            <a:xfrm>
              <a:off x="8373323" y="5178900"/>
              <a:ext cx="0" cy="144937"/>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7293F25-BFBE-48CC-A6D8-DB0EC7C6A496}"/>
                </a:ext>
              </a:extLst>
            </p:cNvPr>
            <p:cNvCxnSpPr/>
            <p:nvPr/>
          </p:nvCxnSpPr>
          <p:spPr>
            <a:xfrm>
              <a:off x="8492386" y="5013955"/>
              <a:ext cx="0" cy="309881"/>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82CBA64-A786-40BC-8087-8FDA87D126AE}"/>
                </a:ext>
              </a:extLst>
            </p:cNvPr>
            <p:cNvCxnSpPr/>
            <p:nvPr/>
          </p:nvCxnSpPr>
          <p:spPr>
            <a:xfrm>
              <a:off x="8609068" y="5105400"/>
              <a:ext cx="0" cy="218438"/>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F0B8F15-0156-459E-818E-985144CAD94E}"/>
                </a:ext>
              </a:extLst>
            </p:cNvPr>
            <p:cNvCxnSpPr/>
            <p:nvPr/>
          </p:nvCxnSpPr>
          <p:spPr>
            <a:xfrm>
              <a:off x="8844812" y="5354789"/>
              <a:ext cx="0" cy="207811"/>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D5275DD-16BB-420A-B599-0903370E191F}"/>
                </a:ext>
              </a:extLst>
            </p:cNvPr>
            <p:cNvCxnSpPr/>
            <p:nvPr/>
          </p:nvCxnSpPr>
          <p:spPr>
            <a:xfrm flipH="1">
              <a:off x="8942284" y="5352181"/>
              <a:ext cx="1" cy="51953"/>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F90A2CB-C01C-4187-A0CF-1E884B399BED}"/>
                </a:ext>
              </a:extLst>
            </p:cNvPr>
            <p:cNvCxnSpPr/>
            <p:nvPr/>
          </p:nvCxnSpPr>
          <p:spPr>
            <a:xfrm>
              <a:off x="9058966" y="5075316"/>
              <a:ext cx="1" cy="248520"/>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75F30B6-8C25-4030-9D70-AEE5328ED13F}"/>
                </a:ext>
              </a:extLst>
            </p:cNvPr>
            <p:cNvCxnSpPr/>
            <p:nvPr/>
          </p:nvCxnSpPr>
          <p:spPr>
            <a:xfrm>
              <a:off x="9168502" y="4953000"/>
              <a:ext cx="1" cy="370838"/>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5FD3F7A-F74E-43D3-8B9E-4A6FFADCBBE3}"/>
                </a:ext>
              </a:extLst>
            </p:cNvPr>
            <p:cNvCxnSpPr/>
            <p:nvPr/>
          </p:nvCxnSpPr>
          <p:spPr>
            <a:xfrm>
              <a:off x="9289945" y="5199576"/>
              <a:ext cx="1" cy="124262"/>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B4AB89B-A328-4061-91A3-E908D79103C4}"/>
                </a:ext>
              </a:extLst>
            </p:cNvPr>
            <p:cNvCxnSpPr/>
            <p:nvPr/>
          </p:nvCxnSpPr>
          <p:spPr>
            <a:xfrm>
              <a:off x="9416151" y="5251368"/>
              <a:ext cx="1" cy="72468"/>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EB3511F-EB4C-4160-9C2D-3A7B7413ED96}"/>
                </a:ext>
              </a:extLst>
            </p:cNvPr>
            <p:cNvCxnSpPr/>
            <p:nvPr/>
          </p:nvCxnSpPr>
          <p:spPr>
            <a:xfrm>
              <a:off x="9535214" y="5075316"/>
              <a:ext cx="1" cy="248520"/>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E2A07F0-9A87-4748-A7D0-F0750D225B49}"/>
                </a:ext>
              </a:extLst>
            </p:cNvPr>
            <p:cNvCxnSpPr/>
            <p:nvPr/>
          </p:nvCxnSpPr>
          <p:spPr>
            <a:xfrm>
              <a:off x="9656658" y="5105400"/>
              <a:ext cx="1" cy="218438"/>
            </a:xfrm>
            <a:prstGeom prst="line">
              <a:avLst/>
            </a:prstGeom>
            <a:ln w="28575">
              <a:headEnd type="none"/>
            </a:ln>
            <a:effectLst/>
          </p:spPr>
          <p:style>
            <a:lnRef idx="2">
              <a:schemeClr val="accent1"/>
            </a:lnRef>
            <a:fillRef idx="0">
              <a:schemeClr val="accent1"/>
            </a:fillRef>
            <a:effectRef idx="1">
              <a:schemeClr val="accent1"/>
            </a:effectRef>
            <a:fontRef idx="minor">
              <a:schemeClr val="tx1"/>
            </a:fontRef>
          </p:style>
        </p:cxnSp>
      </p:grpSp>
      <p:cxnSp>
        <p:nvCxnSpPr>
          <p:cNvPr id="74" name="Straight Arrow Connector 73">
            <a:extLst>
              <a:ext uri="{FF2B5EF4-FFF2-40B4-BE49-F238E27FC236}">
                <a16:creationId xmlns:a16="http://schemas.microsoft.com/office/drawing/2014/main" id="{159DD21F-2D83-4174-8C0B-2737BE68D1C6}"/>
              </a:ext>
            </a:extLst>
          </p:cNvPr>
          <p:cNvCxnSpPr/>
          <p:nvPr/>
        </p:nvCxnSpPr>
        <p:spPr>
          <a:xfrm>
            <a:off x="4801165" y="4647840"/>
            <a:ext cx="290011" cy="30012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18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Periodic vs.  Aperiodic Signals</a:t>
            </a:r>
            <a:endParaRPr lang="en-US" dirty="0"/>
          </a:p>
        </p:txBody>
      </p:sp>
      <p:sp>
        <p:nvSpPr>
          <p:cNvPr id="4" name="TextBox 3">
            <a:extLst>
              <a:ext uri="{FF2B5EF4-FFF2-40B4-BE49-F238E27FC236}">
                <a16:creationId xmlns:a16="http://schemas.microsoft.com/office/drawing/2014/main" id="{C7BC1772-9785-4ADD-A737-C0619B4FE796}"/>
              </a:ext>
            </a:extLst>
          </p:cNvPr>
          <p:cNvSpPr txBox="1"/>
          <p:nvPr/>
        </p:nvSpPr>
        <p:spPr>
          <a:xfrm>
            <a:off x="1201798" y="1084225"/>
            <a:ext cx="8759975" cy="4708981"/>
          </a:xfrm>
          <a:prstGeom prst="rect">
            <a:avLst/>
          </a:prstGeom>
          <a:noFill/>
        </p:spPr>
        <p:txBody>
          <a:bodyPr wrap="none" rtlCol="0">
            <a:spAutoFit/>
          </a:bodyPr>
          <a:lstStyle/>
          <a:p>
            <a:r>
              <a:rPr lang="en-GB" sz="2000" dirty="0"/>
              <a:t>A continuous-time signal </a:t>
            </a:r>
            <a:r>
              <a:rPr lang="en-GB" sz="2000" i="1" dirty="0"/>
              <a:t>x</a:t>
            </a:r>
            <a:r>
              <a:rPr lang="en-GB" sz="2000" dirty="0"/>
              <a:t>(</a:t>
            </a:r>
            <a:r>
              <a:rPr lang="en-GB" sz="2000" i="1" dirty="0"/>
              <a:t>t</a:t>
            </a:r>
            <a:r>
              <a:rPr lang="en-GB" sz="2000" dirty="0"/>
              <a:t>) is periodic if and only if</a:t>
            </a:r>
          </a:p>
          <a:p>
            <a:endParaRPr lang="en-GB" sz="2000" b="0" dirty="0"/>
          </a:p>
          <a:p>
            <a:endParaRPr lang="en-GB" sz="2000" dirty="0"/>
          </a:p>
          <a:p>
            <a:endParaRPr lang="en-GB" sz="2000" dirty="0"/>
          </a:p>
          <a:p>
            <a:endParaRPr lang="en-GB" sz="2000" b="0" dirty="0"/>
          </a:p>
          <a:p>
            <a:r>
              <a:rPr lang="en-GB" sz="2000" b="0" dirty="0"/>
              <a:t>The smallest positive value of </a:t>
            </a:r>
            <a:r>
              <a:rPr lang="en-GB" sz="2000" b="0" i="1" dirty="0"/>
              <a:t>T</a:t>
            </a:r>
            <a:r>
              <a:rPr lang="en-GB" sz="2000" b="0" dirty="0"/>
              <a:t> for which this is the case is the period of the signal.</a:t>
            </a:r>
          </a:p>
          <a:p>
            <a:endParaRPr lang="en-GB" sz="2000" dirty="0"/>
          </a:p>
          <a:p>
            <a:endParaRPr lang="en-GB" sz="2000" dirty="0"/>
          </a:p>
          <a:p>
            <a:r>
              <a:rPr lang="en-GB" sz="2000" b="0" dirty="0"/>
              <a:t>A discrete-time signal </a:t>
            </a:r>
            <a:r>
              <a:rPr lang="en-GB" sz="2000" b="0" i="1" dirty="0"/>
              <a:t>x</a:t>
            </a:r>
            <a:r>
              <a:rPr lang="en-GB" sz="2000" b="0" dirty="0"/>
              <a:t>(</a:t>
            </a:r>
            <a:r>
              <a:rPr lang="en-GB" sz="2000" b="0" i="1" dirty="0"/>
              <a:t>n</a:t>
            </a:r>
            <a:r>
              <a:rPr lang="en-GB" sz="2000" b="0" dirty="0"/>
              <a:t>) is periodic if and only if</a:t>
            </a:r>
          </a:p>
          <a:p>
            <a:endParaRPr lang="en-GB" sz="2000" dirty="0"/>
          </a:p>
          <a:p>
            <a:endParaRPr lang="en-GB" sz="2000" b="0" dirty="0"/>
          </a:p>
          <a:p>
            <a:endParaRPr lang="en-GB" sz="2000" b="0" dirty="0"/>
          </a:p>
          <a:p>
            <a:endParaRPr lang="en-GB" sz="2000" b="0" dirty="0"/>
          </a:p>
          <a:p>
            <a:endParaRPr lang="en-GB" sz="2000" b="0" dirty="0"/>
          </a:p>
          <a:p>
            <a:r>
              <a:rPr lang="en-GB" sz="2000" dirty="0"/>
              <a:t>Any signal that is not periodic is aperiodic.</a:t>
            </a:r>
            <a:endParaRPr lang="en-GB" sz="2000" b="0" dirty="0"/>
          </a:p>
        </p:txBody>
      </p:sp>
      <p:graphicFrame>
        <p:nvGraphicFramePr>
          <p:cNvPr id="5" name="Object 3">
            <a:extLst>
              <a:ext uri="{FF2B5EF4-FFF2-40B4-BE49-F238E27FC236}">
                <a16:creationId xmlns:a16="http://schemas.microsoft.com/office/drawing/2014/main" id="{48A5254D-0EBE-4136-A5E1-D65C657768FD}"/>
              </a:ext>
            </a:extLst>
          </p:cNvPr>
          <p:cNvGraphicFramePr>
            <a:graphicFrameLocks noChangeAspect="1"/>
          </p:cNvGraphicFramePr>
          <p:nvPr>
            <p:extLst>
              <p:ext uri="{D42A27DB-BD31-4B8C-83A1-F6EECF244321}">
                <p14:modId xmlns:p14="http://schemas.microsoft.com/office/powerpoint/2010/main" val="2017775216"/>
              </p:ext>
            </p:extLst>
          </p:nvPr>
        </p:nvGraphicFramePr>
        <p:xfrm>
          <a:off x="4884102" y="1828800"/>
          <a:ext cx="2415459" cy="407989"/>
        </p:xfrm>
        <a:graphic>
          <a:graphicData uri="http://schemas.openxmlformats.org/presentationml/2006/ole">
            <mc:AlternateContent xmlns:mc="http://schemas.openxmlformats.org/markup-compatibility/2006">
              <mc:Choice xmlns:v="urn:schemas-microsoft-com:vml" Requires="v">
                <p:oleObj name="Equation" r:id="rId3" imgW="901309" imgH="203112" progId="Equation.3">
                  <p:embed/>
                </p:oleObj>
              </mc:Choice>
              <mc:Fallback>
                <p:oleObj name="Equation" r:id="rId3" imgW="901309" imgH="203112" progId="Equation.3">
                  <p:embed/>
                  <p:pic>
                    <p:nvPicPr>
                      <p:cNvPr id="5" name="Object 3">
                        <a:extLst>
                          <a:ext uri="{FF2B5EF4-FFF2-40B4-BE49-F238E27FC236}">
                            <a16:creationId xmlns:a16="http://schemas.microsoft.com/office/drawing/2014/main" id="{48A5254D-0EBE-4136-A5E1-D65C65776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102" y="1828800"/>
                        <a:ext cx="2415459" cy="4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4C83E7F1-FE25-4653-9D4B-0B25344A78D6}"/>
              </a:ext>
            </a:extLst>
          </p:cNvPr>
          <p:cNvGraphicFramePr>
            <a:graphicFrameLocks noChangeAspect="1"/>
          </p:cNvGraphicFramePr>
          <p:nvPr>
            <p:extLst>
              <p:ext uri="{D42A27DB-BD31-4B8C-83A1-F6EECF244321}">
                <p14:modId xmlns:p14="http://schemas.microsoft.com/office/powerpoint/2010/main" val="1412345180"/>
              </p:ext>
            </p:extLst>
          </p:nvPr>
        </p:nvGraphicFramePr>
        <p:xfrm>
          <a:off x="4746007" y="4314825"/>
          <a:ext cx="2653954" cy="407988"/>
        </p:xfrm>
        <a:graphic>
          <a:graphicData uri="http://schemas.openxmlformats.org/presentationml/2006/ole">
            <mc:AlternateContent xmlns:mc="http://schemas.openxmlformats.org/markup-compatibility/2006">
              <mc:Choice xmlns:v="urn:schemas-microsoft-com:vml" Requires="v">
                <p:oleObj name="Equation" r:id="rId5" imgW="990360" imgH="203040" progId="Equation.3">
                  <p:embed/>
                </p:oleObj>
              </mc:Choice>
              <mc:Fallback>
                <p:oleObj name="Equation" r:id="rId5" imgW="990360" imgH="203040" progId="Equation.3">
                  <p:embed/>
                  <p:pic>
                    <p:nvPicPr>
                      <p:cNvPr id="6" name="Object 5">
                        <a:extLst>
                          <a:ext uri="{FF2B5EF4-FFF2-40B4-BE49-F238E27FC236}">
                            <a16:creationId xmlns:a16="http://schemas.microsoft.com/office/drawing/2014/main" id="{4C83E7F1-FE25-4653-9D4B-0B25344A7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007" y="4314825"/>
                        <a:ext cx="2653954"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a:extLst>
              <a:ext uri="{FF2B5EF4-FFF2-40B4-BE49-F238E27FC236}">
                <a16:creationId xmlns:a16="http://schemas.microsoft.com/office/drawing/2014/main" id="{43ECB367-9BC4-4930-B7A4-3CE591C572B7}"/>
              </a:ext>
            </a:extLst>
          </p:cNvPr>
          <p:cNvSpPr/>
          <p:nvPr/>
        </p:nvSpPr>
        <p:spPr>
          <a:xfrm>
            <a:off x="7464743" y="1844159"/>
            <a:ext cx="914875" cy="369332"/>
          </a:xfrm>
          <a:prstGeom prst="rect">
            <a:avLst/>
          </a:prstGeom>
        </p:spPr>
        <p:txBody>
          <a:bodyPr wrap="none">
            <a:spAutoFit/>
          </a:bodyPr>
          <a:lstStyle/>
          <a:p>
            <a:r>
              <a:rPr lang="en-GB" dirty="0"/>
              <a:t>for all </a:t>
            </a:r>
            <a:r>
              <a:rPr lang="en-GB" i="1" dirty="0"/>
              <a:t>t</a:t>
            </a:r>
            <a:r>
              <a:rPr lang="en-GB" dirty="0"/>
              <a:t>.</a:t>
            </a:r>
          </a:p>
        </p:txBody>
      </p:sp>
      <p:sp>
        <p:nvSpPr>
          <p:cNvPr id="8" name="Rectangle 7">
            <a:extLst>
              <a:ext uri="{FF2B5EF4-FFF2-40B4-BE49-F238E27FC236}">
                <a16:creationId xmlns:a16="http://schemas.microsoft.com/office/drawing/2014/main" id="{610AC0AD-F9F9-46DE-B85F-C6B01543E1B1}"/>
              </a:ext>
            </a:extLst>
          </p:cNvPr>
          <p:cNvSpPr/>
          <p:nvPr/>
        </p:nvSpPr>
        <p:spPr>
          <a:xfrm>
            <a:off x="7464743" y="4320659"/>
            <a:ext cx="1026814" cy="400110"/>
          </a:xfrm>
          <a:prstGeom prst="rect">
            <a:avLst/>
          </a:prstGeom>
        </p:spPr>
        <p:txBody>
          <a:bodyPr wrap="none">
            <a:spAutoFit/>
          </a:bodyPr>
          <a:lstStyle/>
          <a:p>
            <a:r>
              <a:rPr lang="en-GB" sz="2000" dirty="0"/>
              <a:t>for all </a:t>
            </a:r>
            <a:r>
              <a:rPr lang="en-GB" sz="2000" i="1" dirty="0"/>
              <a:t>n</a:t>
            </a:r>
            <a:r>
              <a:rPr lang="en-GB" sz="2000" dirty="0"/>
              <a:t>.</a:t>
            </a:r>
          </a:p>
        </p:txBody>
      </p:sp>
    </p:spTree>
    <p:extLst>
      <p:ext uri="{BB962C8B-B14F-4D97-AF65-F5344CB8AC3E}">
        <p14:creationId xmlns:p14="http://schemas.microsoft.com/office/powerpoint/2010/main" val="186313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Deterministic vs. Random Signals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defTabSz="914400"/>
            <a:r>
              <a:rPr lang="en-GB" dirty="0"/>
              <a:t>Deterministic signals are described as algebraic functions of time.</a:t>
            </a:r>
          </a:p>
          <a:p>
            <a:pPr defTabSz="914400"/>
            <a:r>
              <a:rPr lang="en-GB" dirty="0"/>
              <a:t>Random (stochastic) signals are described in terms of their statistical properties.</a:t>
            </a:r>
            <a:endParaRPr lang="en-US" dirty="0"/>
          </a:p>
        </p:txBody>
      </p:sp>
    </p:spTree>
    <p:extLst>
      <p:ext uri="{BB962C8B-B14F-4D97-AF65-F5344CB8AC3E}">
        <p14:creationId xmlns:p14="http://schemas.microsoft.com/office/powerpoint/2010/main" val="387641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Power vs. Energy Signals</a:t>
            </a:r>
            <a:endParaRPr lang="en-US" dirty="0"/>
          </a:p>
        </p:txBody>
      </p:sp>
      <p:sp>
        <p:nvSpPr>
          <p:cNvPr id="4" name="TextBox 3">
            <a:extLst>
              <a:ext uri="{FF2B5EF4-FFF2-40B4-BE49-F238E27FC236}">
                <a16:creationId xmlns:a16="http://schemas.microsoft.com/office/drawing/2014/main" id="{FA7EC87A-10BC-4D45-836B-20A5CBEB590A}"/>
              </a:ext>
            </a:extLst>
          </p:cNvPr>
          <p:cNvSpPr txBox="1"/>
          <p:nvPr/>
        </p:nvSpPr>
        <p:spPr>
          <a:xfrm>
            <a:off x="928176" y="1140345"/>
            <a:ext cx="3547991" cy="914400"/>
          </a:xfrm>
          <a:prstGeom prst="rect">
            <a:avLst/>
          </a:prstGeom>
        </p:spPr>
        <p:txBody>
          <a:bodyPr vert="horz" wrap="none" lIns="0" tIns="0" rIns="0" bIns="0" rtlCol="0" anchor="t">
            <a:noAutofit/>
          </a:bodyPr>
          <a:lstStyle/>
          <a:p>
            <a:pPr algn="l" defTabSz="914400"/>
            <a:r>
              <a:rPr lang="en-GB" sz="2400" dirty="0"/>
              <a:t>The energy in signal </a:t>
            </a:r>
            <a:r>
              <a:rPr lang="en-GB" sz="2400" i="1" dirty="0"/>
              <a:t>x</a:t>
            </a:r>
            <a:r>
              <a:rPr lang="en-GB" sz="2400" dirty="0"/>
              <a:t>(</a:t>
            </a:r>
            <a:r>
              <a:rPr lang="en-GB" sz="2400" i="1" dirty="0"/>
              <a:t>t</a:t>
            </a:r>
            <a:r>
              <a:rPr lang="en-GB" sz="2400" dirty="0"/>
              <a:t>)</a:t>
            </a:r>
          </a:p>
          <a:p>
            <a:pPr algn="l" defTabSz="914400"/>
            <a:endParaRPr lang="en-GB" sz="2400" dirty="0"/>
          </a:p>
          <a:p>
            <a:pPr algn="l" defTabSz="914400">
              <a:lnSpc>
                <a:spcPct val="150000"/>
              </a:lnSpc>
            </a:pPr>
            <a:endParaRPr lang="en-GB" sz="2400" dirty="0"/>
          </a:p>
          <a:p>
            <a:pPr algn="l" defTabSz="914400">
              <a:lnSpc>
                <a:spcPct val="150000"/>
              </a:lnSpc>
            </a:pPr>
            <a:endParaRPr lang="en-GB" sz="2000" dirty="0"/>
          </a:p>
          <a:p>
            <a:pPr algn="l" defTabSz="914400"/>
            <a:r>
              <a:rPr lang="en-GB" sz="2400" dirty="0"/>
              <a:t>The average power in signal </a:t>
            </a:r>
            <a:r>
              <a:rPr lang="en-GB" sz="2400" i="1" dirty="0"/>
              <a:t>x</a:t>
            </a:r>
            <a:r>
              <a:rPr lang="en-GB" sz="2400" dirty="0"/>
              <a:t>(</a:t>
            </a:r>
            <a:r>
              <a:rPr lang="en-GB" sz="2400" i="1" dirty="0"/>
              <a:t>t</a:t>
            </a:r>
            <a:r>
              <a:rPr lang="en-GB" sz="2400" dirty="0"/>
              <a:t>)</a:t>
            </a:r>
          </a:p>
        </p:txBody>
      </p:sp>
      <p:sp>
        <p:nvSpPr>
          <p:cNvPr id="5" name="TextBox 4">
            <a:extLst>
              <a:ext uri="{FF2B5EF4-FFF2-40B4-BE49-F238E27FC236}">
                <a16:creationId xmlns:a16="http://schemas.microsoft.com/office/drawing/2014/main" id="{4A05765F-3026-44E1-A6A0-39A2744CACE0}"/>
              </a:ext>
            </a:extLst>
          </p:cNvPr>
          <p:cNvSpPr txBox="1"/>
          <p:nvPr/>
        </p:nvSpPr>
        <p:spPr>
          <a:xfrm>
            <a:off x="6115346" y="1140346"/>
            <a:ext cx="5427450" cy="3150589"/>
          </a:xfrm>
          <a:prstGeom prst="rect">
            <a:avLst/>
          </a:prstGeom>
        </p:spPr>
        <p:txBody>
          <a:bodyPr vert="horz" wrap="none" lIns="0" tIns="0" rIns="0" bIns="0" rtlCol="0" anchor="t">
            <a:noAutofit/>
          </a:bodyPr>
          <a:lstStyle/>
          <a:p>
            <a:pPr defTabSz="914400">
              <a:lnSpc>
                <a:spcPct val="150000"/>
              </a:lnSpc>
            </a:pPr>
            <a:r>
              <a:rPr lang="en-GB" sz="2200" dirty="0"/>
              <a:t>If </a:t>
            </a:r>
            <a:r>
              <a:rPr lang="en-GB" sz="2200" i="1" dirty="0"/>
              <a:t>x</a:t>
            </a:r>
            <a:r>
              <a:rPr lang="en-GB" sz="2200" dirty="0"/>
              <a:t>(</a:t>
            </a:r>
            <a:r>
              <a:rPr lang="en-GB" sz="2200" i="1" dirty="0"/>
              <a:t>t</a:t>
            </a:r>
            <a:r>
              <a:rPr lang="en-GB" sz="2200" dirty="0"/>
              <a:t>) is the current (measured in amps) flowing</a:t>
            </a:r>
          </a:p>
          <a:p>
            <a:pPr defTabSz="914400">
              <a:lnSpc>
                <a:spcPct val="150000"/>
              </a:lnSpc>
            </a:pPr>
            <a:r>
              <a:rPr lang="en-GB" sz="2200" dirty="0"/>
              <a:t>in a resistor of value 1 ohm, then </a:t>
            </a:r>
            <a:r>
              <a:rPr lang="en-GB" sz="2200" i="1" dirty="0"/>
              <a:t>E</a:t>
            </a:r>
            <a:r>
              <a:rPr lang="en-GB" sz="2200" dirty="0"/>
              <a:t> is the total </a:t>
            </a:r>
          </a:p>
          <a:p>
            <a:pPr defTabSz="914400">
              <a:lnSpc>
                <a:spcPct val="150000"/>
              </a:lnSpc>
            </a:pPr>
            <a:r>
              <a:rPr lang="en-GB" sz="2200" dirty="0"/>
              <a:t>energy (measured in joules) dissipated in that </a:t>
            </a:r>
          </a:p>
          <a:p>
            <a:pPr defTabSz="914400">
              <a:lnSpc>
                <a:spcPct val="150000"/>
              </a:lnSpc>
            </a:pPr>
            <a:r>
              <a:rPr lang="en-GB" sz="2200" dirty="0"/>
              <a:t>resistor (over all time) and </a:t>
            </a:r>
            <a:r>
              <a:rPr lang="en-GB" sz="2200" i="1" dirty="0"/>
              <a:t>P</a:t>
            </a:r>
            <a:r>
              <a:rPr lang="en-GB" sz="2200" dirty="0"/>
              <a:t> is the average</a:t>
            </a:r>
          </a:p>
          <a:p>
            <a:pPr defTabSz="914400">
              <a:lnSpc>
                <a:spcPct val="150000"/>
              </a:lnSpc>
            </a:pPr>
            <a:r>
              <a:rPr lang="en-GB" sz="2200" dirty="0"/>
              <a:t>power (measured in watts).</a:t>
            </a:r>
          </a:p>
        </p:txBody>
      </p:sp>
      <p:sp>
        <p:nvSpPr>
          <p:cNvPr id="6" name="TextBox 5">
            <a:extLst>
              <a:ext uri="{FF2B5EF4-FFF2-40B4-BE49-F238E27FC236}">
                <a16:creationId xmlns:a16="http://schemas.microsoft.com/office/drawing/2014/main" id="{924585EE-BB23-480D-B74B-27731E6E0B52}"/>
              </a:ext>
            </a:extLst>
          </p:cNvPr>
          <p:cNvSpPr txBox="1"/>
          <p:nvPr/>
        </p:nvSpPr>
        <p:spPr>
          <a:xfrm>
            <a:off x="928175" y="4762186"/>
            <a:ext cx="9490818" cy="914400"/>
          </a:xfrm>
          <a:prstGeom prst="rect">
            <a:avLst/>
          </a:prstGeom>
        </p:spPr>
        <p:txBody>
          <a:bodyPr vert="horz" wrap="none" lIns="0" tIns="0" rIns="0" bIns="0" rtlCol="0" anchor="t">
            <a:noAutofit/>
          </a:bodyPr>
          <a:lstStyle/>
          <a:p>
            <a:pPr algn="l" defTabSz="914400"/>
            <a:r>
              <a:rPr lang="en-GB" sz="2200" dirty="0"/>
              <a:t>If average power </a:t>
            </a:r>
            <a:r>
              <a:rPr lang="en-GB" sz="2200" i="1" dirty="0"/>
              <a:t>P</a:t>
            </a:r>
            <a:r>
              <a:rPr lang="en-GB" sz="2200" dirty="0"/>
              <a:t> is finite and non-zero, then </a:t>
            </a:r>
            <a:r>
              <a:rPr lang="en-GB" sz="2200" i="1" dirty="0"/>
              <a:t>E</a:t>
            </a:r>
            <a:r>
              <a:rPr lang="en-GB" sz="2200" dirty="0"/>
              <a:t> will be infinite and </a:t>
            </a:r>
            <a:r>
              <a:rPr lang="en-GB" sz="2200" i="1" dirty="0"/>
              <a:t>x</a:t>
            </a:r>
            <a:r>
              <a:rPr lang="en-GB" sz="2200" dirty="0"/>
              <a:t>(</a:t>
            </a:r>
            <a:r>
              <a:rPr lang="en-GB" sz="2200" i="1" dirty="0"/>
              <a:t>t</a:t>
            </a:r>
            <a:r>
              <a:rPr lang="en-GB" sz="2200" dirty="0"/>
              <a:t>) is described</a:t>
            </a:r>
          </a:p>
          <a:p>
            <a:pPr algn="l" defTabSz="914400"/>
            <a:r>
              <a:rPr lang="en-GB" sz="2200" dirty="0"/>
              <a:t> as a power signal.</a:t>
            </a:r>
          </a:p>
          <a:p>
            <a:pPr algn="l" defTabSz="914400"/>
            <a:endParaRPr lang="en-GB" sz="2200" dirty="0"/>
          </a:p>
          <a:p>
            <a:pPr algn="l" defTabSz="914400"/>
            <a:r>
              <a:rPr lang="en-GB" sz="2200" dirty="0"/>
              <a:t>If </a:t>
            </a:r>
            <a:r>
              <a:rPr lang="en-GB" sz="2200" i="1" dirty="0"/>
              <a:t>E</a:t>
            </a:r>
            <a:r>
              <a:rPr lang="en-GB" sz="2200" dirty="0"/>
              <a:t> is finite, then </a:t>
            </a:r>
            <a:r>
              <a:rPr lang="en-GB" sz="2200" i="1" dirty="0"/>
              <a:t>x</a:t>
            </a:r>
            <a:r>
              <a:rPr lang="en-GB" sz="2200" dirty="0"/>
              <a:t>(</a:t>
            </a:r>
            <a:r>
              <a:rPr lang="en-GB" sz="2200" i="1" dirty="0"/>
              <a:t>t</a:t>
            </a:r>
            <a:r>
              <a:rPr lang="en-GB" sz="2200" dirty="0"/>
              <a:t>) is described as an energy signal.</a:t>
            </a:r>
          </a:p>
        </p:txBody>
      </p:sp>
      <p:graphicFrame>
        <p:nvGraphicFramePr>
          <p:cNvPr id="7" name="Object 6">
            <a:extLst>
              <a:ext uri="{FF2B5EF4-FFF2-40B4-BE49-F238E27FC236}">
                <a16:creationId xmlns:a16="http://schemas.microsoft.com/office/drawing/2014/main" id="{D21F8379-B26C-4058-AB25-BDE5570B896C}"/>
              </a:ext>
            </a:extLst>
          </p:cNvPr>
          <p:cNvGraphicFramePr>
            <a:graphicFrameLocks noChangeAspect="1"/>
          </p:cNvGraphicFramePr>
          <p:nvPr>
            <p:extLst>
              <p:ext uri="{D42A27DB-BD31-4B8C-83A1-F6EECF244321}">
                <p14:modId xmlns:p14="http://schemas.microsoft.com/office/powerpoint/2010/main" val="719591037"/>
              </p:ext>
            </p:extLst>
          </p:nvPr>
        </p:nvGraphicFramePr>
        <p:xfrm>
          <a:off x="1906340" y="1639605"/>
          <a:ext cx="2065068" cy="868380"/>
        </p:xfrm>
        <a:graphic>
          <a:graphicData uri="http://schemas.openxmlformats.org/presentationml/2006/ole">
            <mc:AlternateContent xmlns:mc="http://schemas.openxmlformats.org/markup-compatibility/2006">
              <mc:Choice xmlns:v="urn:schemas-microsoft-com:vml" Requires="v">
                <p:oleObj name="Equation" r:id="rId3" imgW="1117600" imgH="469900" progId="Equation.3">
                  <p:embed/>
                </p:oleObj>
              </mc:Choice>
              <mc:Fallback>
                <p:oleObj name="Equation" r:id="rId3" imgW="1117600" imgH="469900" progId="Equation.3">
                  <p:embed/>
                  <p:pic>
                    <p:nvPicPr>
                      <p:cNvPr id="7" name="Object 6">
                        <a:extLst>
                          <a:ext uri="{FF2B5EF4-FFF2-40B4-BE49-F238E27FC236}">
                            <a16:creationId xmlns:a16="http://schemas.microsoft.com/office/drawing/2014/main" id="{D21F8379-B26C-4058-AB25-BDE5570B8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340" y="1639605"/>
                        <a:ext cx="2065068" cy="868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EEA7594C-608C-47BB-8E65-5243AF6C495D}"/>
              </a:ext>
            </a:extLst>
          </p:cNvPr>
          <p:cNvGraphicFramePr>
            <a:graphicFrameLocks noChangeAspect="1"/>
          </p:cNvGraphicFramePr>
          <p:nvPr>
            <p:extLst>
              <p:ext uri="{D42A27DB-BD31-4B8C-83A1-F6EECF244321}">
                <p14:modId xmlns:p14="http://schemas.microsoft.com/office/powerpoint/2010/main" val="3734750216"/>
              </p:ext>
            </p:extLst>
          </p:nvPr>
        </p:nvGraphicFramePr>
        <p:xfrm>
          <a:off x="1742849" y="3454692"/>
          <a:ext cx="2580939" cy="909945"/>
        </p:xfrm>
        <a:graphic>
          <a:graphicData uri="http://schemas.openxmlformats.org/presentationml/2006/ole">
            <mc:AlternateContent xmlns:mc="http://schemas.openxmlformats.org/markup-compatibility/2006">
              <mc:Choice xmlns:v="urn:schemas-microsoft-com:vml" Requires="v">
                <p:oleObj name="Equation" r:id="rId5" imgW="1333500" imgH="469900" progId="Equation.3">
                  <p:embed/>
                </p:oleObj>
              </mc:Choice>
              <mc:Fallback>
                <p:oleObj name="Equation" r:id="rId5" imgW="1333500" imgH="469900" progId="Equation.3">
                  <p:embed/>
                  <p:pic>
                    <p:nvPicPr>
                      <p:cNvPr id="8" name="Object 3">
                        <a:extLst>
                          <a:ext uri="{FF2B5EF4-FFF2-40B4-BE49-F238E27FC236}">
                            <a16:creationId xmlns:a16="http://schemas.microsoft.com/office/drawing/2014/main" id="{EEA7594C-608C-47BB-8E65-5243AF6C4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2849" y="3454692"/>
                        <a:ext cx="2580939" cy="909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3545746"/>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2435</Words>
  <Application>Microsoft Office PowerPoint</Application>
  <PresentationFormat>Widescreen</PresentationFormat>
  <Paragraphs>374</Paragraphs>
  <Slides>26</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Times New Roman</vt:lpstr>
      <vt:lpstr>Wingdings</vt:lpstr>
      <vt:lpstr>Arm_PPT_Public</vt:lpstr>
      <vt:lpstr>Equation</vt:lpstr>
      <vt:lpstr>Disclaimer</vt:lpstr>
      <vt:lpstr>Discrete-Time Signals and Systems  Convolution and Correlation</vt:lpstr>
      <vt:lpstr>Discrete-Time Linear Time-Invariant System</vt:lpstr>
      <vt:lpstr>Classification of Signals</vt:lpstr>
      <vt:lpstr>Continuous-Time vs. Discrete-Time</vt:lpstr>
      <vt:lpstr>Converting from Continuous to Discrete Time</vt:lpstr>
      <vt:lpstr>Periodic vs.  Aperiodic Signals</vt:lpstr>
      <vt:lpstr>Deterministic vs. Random Signals</vt:lpstr>
      <vt:lpstr>Power vs. Energy Signals</vt:lpstr>
      <vt:lpstr>Impulse (Delta or Dirac) Function</vt:lpstr>
      <vt:lpstr>Unit Step Function</vt:lpstr>
      <vt:lpstr>Sinusoid Function</vt:lpstr>
      <vt:lpstr>Complex Exponential Function</vt:lpstr>
      <vt:lpstr>Euler’s Formula</vt:lpstr>
      <vt:lpstr>Sampling and Reconstruction</vt:lpstr>
      <vt:lpstr>Digital to Analogue Conversion Using a Zero-Order Hold</vt:lpstr>
      <vt:lpstr>Impulse Response and Linear Systems</vt:lpstr>
      <vt:lpstr>Discrete Time Convolution</vt:lpstr>
      <vt:lpstr>Convolution</vt:lpstr>
      <vt:lpstr>Convolution</vt:lpstr>
      <vt:lpstr>Convolution</vt:lpstr>
      <vt:lpstr>Convolution</vt:lpstr>
      <vt:lpstr>Properties of Convolution</vt:lpstr>
      <vt:lpstr>Correlation</vt:lpstr>
      <vt:lpstr>Correlation</vt:lpstr>
      <vt:lpstr>Correlation vs. Convolution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2021-05-24T10:10:40Z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