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33"/>
  </p:notesMasterIdLst>
  <p:handoutMasterIdLst>
    <p:handoutMasterId r:id="rId34"/>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411"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C1549E-75FB-4EFE-828F-46CA5870ECCD}" v="2" dt="2020-01-21T15:40:53.590"/>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80626" autoAdjust="0"/>
  </p:normalViewPr>
  <p:slideViewPr>
    <p:cSldViewPr snapToGrid="0">
      <p:cViewPr varScale="1">
        <p:scale>
          <a:sx n="102" d="100"/>
          <a:sy n="102" d="100"/>
        </p:scale>
        <p:origin x="111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46.wmf"/><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2.wmf"/><Relationship Id="rId7" Type="http://schemas.openxmlformats.org/officeDocument/2006/relationships/image" Target="../media/image66.wmf"/><Relationship Id="rId12" Type="http://schemas.openxmlformats.org/officeDocument/2006/relationships/image" Target="../media/image71.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11" Type="http://schemas.openxmlformats.org/officeDocument/2006/relationships/image" Target="../media/image70.wmf"/><Relationship Id="rId5" Type="http://schemas.openxmlformats.org/officeDocument/2006/relationships/image" Target="../media/image64.wmf"/><Relationship Id="rId10" Type="http://schemas.openxmlformats.org/officeDocument/2006/relationships/image" Target="../media/image69.wmf"/><Relationship Id="rId4" Type="http://schemas.openxmlformats.org/officeDocument/2006/relationships/image" Target="../media/image63.wmf"/><Relationship Id="rId9"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33.wmf"/><Relationship Id="rId2" Type="http://schemas.openxmlformats.org/officeDocument/2006/relationships/image" Target="../media/image27.wmf"/><Relationship Id="rId1" Type="http://schemas.openxmlformats.org/officeDocument/2006/relationships/image" Target="../media/image29.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0.wmf"/><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1/21/2020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1/21/2020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674375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first sight, you might wonder about the significance of this apparently esoteric sequence.</a:t>
            </a:r>
          </a:p>
          <a:p>
            <a:r>
              <a:rPr lang="en-GB" dirty="0"/>
              <a:t>Don’t worry about that for now.</a:t>
            </a:r>
          </a:p>
          <a:p>
            <a:r>
              <a:rPr lang="en-GB" dirty="0"/>
              <a:t>Just follow the derivation (of its z-transform) and then observe that the resulting expression for x(z) is identical to that in the previous example.</a:t>
            </a:r>
          </a:p>
          <a:p>
            <a:r>
              <a:rPr lang="en-GB" dirty="0"/>
              <a:t>However, the constraint on the values of z for which it holds is different.</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31701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region of convergence is an integral part of a z-transform (the representation of a sequence in the z-domain), and good tables of z-transforms should include these.</a:t>
            </a:r>
          </a:p>
          <a:p>
            <a:r>
              <a:rPr lang="en-GB" dirty="0"/>
              <a:t>Regions of convergence have some interesting and useful (in terms of our being able to inverse transform) properties. These are tied up intimately with two more  things – poles and zeros (of a z-transform) and the relationship between the z-transform and the (discrete-time) Fourier transform. </a:t>
            </a:r>
          </a:p>
          <a:p>
            <a:r>
              <a:rPr lang="en-GB" dirty="0"/>
              <a:t>We’ll describe these two next – apologies for seeming to introduce more and more  arbitrary concepts. They will all be tied together shortly.</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2262324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Students</a:t>
            </a:r>
            <a:r>
              <a:rPr lang="en-GB" baseline="0" dirty="0"/>
              <a:t> are assumed to be familiar with the concept of p</a:t>
            </a:r>
            <a:r>
              <a:rPr lang="en-GB" dirty="0"/>
              <a:t>oles</a:t>
            </a:r>
            <a:r>
              <a:rPr lang="en-GB" baseline="0" dirty="0"/>
              <a:t> and zeros applied to continuous-time LTI (Linear Time Invariant) systems.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764420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mentioned ROCs a few slides back.</a:t>
            </a:r>
            <a:r>
              <a:rPr lang="en-GB" baseline="0" dirty="0"/>
              <a:t> The first point on this slide s</a:t>
            </a:r>
            <a:r>
              <a:rPr lang="en-GB" dirty="0"/>
              <a:t>ummarizes</a:t>
            </a:r>
            <a:r>
              <a:rPr lang="en-GB" baseline="0" dirty="0"/>
              <a:t> the definition of a ROC.</a:t>
            </a:r>
          </a:p>
          <a:p>
            <a:r>
              <a:rPr lang="en-GB" baseline="0" dirty="0"/>
              <a:t>The values of the complex variable z (that make up the ROC) might be plotted in the z-plane. In the next few slides, we will see that these values make up an area or region of the z-plane with simple geometrical properties.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100040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Poles of x(z) are values of z for which X(z) equals, or tends</a:t>
            </a:r>
            <a:r>
              <a:rPr lang="en-GB" baseline="0" dirty="0"/>
              <a:t> to</a:t>
            </a:r>
            <a:r>
              <a:rPr lang="en-GB" dirty="0"/>
              <a:t>, infinity.</a:t>
            </a:r>
          </a:p>
          <a:p>
            <a:r>
              <a:rPr lang="en-GB" dirty="0"/>
              <a:t>ROC  describes values of z for which |X(z)| is less than infinity. Hence, poles</a:t>
            </a:r>
            <a:r>
              <a:rPr lang="en-GB" baseline="0" dirty="0"/>
              <a:t> and ROCs are incompatible.</a:t>
            </a:r>
          </a:p>
          <a:p>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Recall the two (exponential function)</a:t>
            </a:r>
            <a:r>
              <a:rPr lang="en-GB" baseline="0" dirty="0"/>
              <a:t> </a:t>
            </a:r>
            <a:r>
              <a:rPr lang="en-GB" dirty="0"/>
              <a:t>examples given earlier.</a:t>
            </a:r>
            <a:r>
              <a:rPr lang="en-GB" baseline="0" dirty="0"/>
              <a:t> The Taylor series simplifications of X(z) were contingent upon the value of |z|.</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The DTFT</a:t>
            </a:r>
            <a:r>
              <a:rPr lang="en-GB" baseline="0" dirty="0"/>
              <a:t> is a special case of the z-transform when |z| is equal to one, i.e., the unit circle in the z-plane. Frequency domain considerations apply to stable systems.</a:t>
            </a: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3640032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Consider a system having two poles as shown in this diagram. Three</a:t>
            </a:r>
            <a:r>
              <a:rPr lang="en-GB" baseline="0" dirty="0"/>
              <a:t> different ROCs satisfy, or possess, the aforementioned properties. We could turn the statements on these three slides on their heads and state, for example, that if we consider a ROC that extends outward </a:t>
            </a:r>
            <a:r>
              <a:rPr lang="en-GB" dirty="0"/>
              <a:t>from a circle containing the outermost pole of </a:t>
            </a:r>
            <a:r>
              <a:rPr lang="en-GB" i="1" dirty="0"/>
              <a:t>X</a:t>
            </a:r>
            <a:r>
              <a:rPr lang="en-GB" dirty="0"/>
              <a:t>(</a:t>
            </a:r>
            <a:r>
              <a:rPr lang="en-GB" i="1" dirty="0"/>
              <a:t>z</a:t>
            </a:r>
            <a:r>
              <a:rPr lang="en-GB" dirty="0"/>
              <a:t>),</a:t>
            </a:r>
            <a:r>
              <a:rPr lang="en-GB" baseline="0" dirty="0"/>
              <a:t> then the corresponding x(n) will be right-sided.  Causal systems have right-sided impulse responses...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3726015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As</a:t>
            </a:r>
            <a:r>
              <a:rPr lang="en-GB" baseline="0" dirty="0"/>
              <a:t> stated earlier, the same X(z) with the same poles and zeros may be associated with more than one valid region of convergence. If we consider a ROC that extends inward </a:t>
            </a:r>
            <a:r>
              <a:rPr lang="en-GB" dirty="0"/>
              <a:t>from a circle inside the innermost pole of </a:t>
            </a:r>
            <a:r>
              <a:rPr lang="en-GB" i="1" dirty="0"/>
              <a:t>X</a:t>
            </a:r>
            <a:r>
              <a:rPr lang="en-GB" dirty="0"/>
              <a:t>(</a:t>
            </a:r>
            <a:r>
              <a:rPr lang="en-GB" i="1" dirty="0"/>
              <a:t>z</a:t>
            </a:r>
            <a:r>
              <a:rPr lang="en-GB" dirty="0"/>
              <a:t>),</a:t>
            </a:r>
            <a:r>
              <a:rPr lang="en-GB" baseline="0" dirty="0"/>
              <a:t> then the corresponding x(n) will be left-sided, i.e., non-causal.</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3325967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baseline="0" dirty="0"/>
              <a:t>If we consider a ROC such as this, the corresponding x(n) will be two-sided, i.e., non-causal.</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2944923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same z-transfer function X(z) may correspond to a number of different impulse responses.</a:t>
            </a:r>
          </a:p>
          <a:p>
            <a:r>
              <a:rPr lang="en-GB" dirty="0"/>
              <a:t>Huh? We are familiar with the concept that a linear time invariant system is described completely by its</a:t>
            </a:r>
            <a:r>
              <a:rPr lang="en-GB" baseline="0" dirty="0"/>
              <a:t> impulse response, and in broad terms, we understand the z-transfer function X(z) to be an equivalent/alternative system representation.</a:t>
            </a:r>
          </a:p>
          <a:p>
            <a:r>
              <a:rPr lang="en-GB" baseline="0" dirty="0"/>
              <a:t>What we are seeing is that, strictly (correctly) speaking, </a:t>
            </a:r>
            <a:r>
              <a:rPr lang="en-GB" dirty="0"/>
              <a:t>a linear time invariant system is described completely by its z-transfer function (algebraic</a:t>
            </a:r>
            <a:r>
              <a:rPr lang="en-GB" baseline="0" dirty="0"/>
              <a:t> expression in z) </a:t>
            </a:r>
            <a:r>
              <a:rPr lang="en-GB" b="1" baseline="0" dirty="0"/>
              <a:t>and</a:t>
            </a:r>
            <a:r>
              <a:rPr lang="en-GB" baseline="0" dirty="0"/>
              <a:t> a region of convergence.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2792376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Recall that if the ROC includes the unit circle, then the</a:t>
            </a:r>
            <a:r>
              <a:rPr lang="en-GB" baseline="0" dirty="0"/>
              <a:t> corresponding sequence x(n) is stable. In the following three examples, causal or right-sided sequences are considered – these correspond to ROCs that extend outward from a circle containing the outermost pole of X(z). Here, the sequence x(n) is referred to as an impulse response, implying that X(z) is considered to be the z-transfer function of a system, and causality and stability properties are attributed to that system. In more general terms, X(n) and X(z) are simply signals.</a:t>
            </a:r>
          </a:p>
          <a:p>
            <a:r>
              <a:rPr lang="en-GB" baseline="0" dirty="0"/>
              <a:t>Systems encountered in the physical world are casual – that includes systems (filters) implemented by us – and hence are of most interest.</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130081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4270584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In this case, the outermost pole of X(z) lies outside the</a:t>
            </a:r>
            <a:r>
              <a:rPr lang="en-GB" baseline="0" dirty="0"/>
              <a:t> unit circle, and the causal system described is unstable.</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3675253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 this case, the outermost pole of X(z) lies on the</a:t>
            </a:r>
            <a:r>
              <a:rPr lang="en-GB" baseline="0" dirty="0"/>
              <a:t> unit circle, and the causal system described is unstable.</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The conclusion that may be drawn from these three examples is that for right-sided x(n), all poles must lie inside (and not on) the unit circle for stability.</a:t>
            </a:r>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1358384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506301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was mentioned (much) earlier that the complex variable z may be considered as a</a:t>
            </a:r>
            <a:r>
              <a:rPr lang="en-GB" sz="1200" b="0" dirty="0">
                <a:latin typeface="Times New Roman" pitchFamily="18" charset="0"/>
                <a:cs typeface="Times New Roman" pitchFamily="18" charset="0"/>
              </a:rPr>
              <a:t>n operator representing a shift of one sample in a sequence.</a:t>
            </a:r>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974919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Taking the z-transform of a convolution sum, and re-arranging it, takes a fair amount of algebraic manipulation (for a lecture slide) but yields a very important result.</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1570820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724540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This </a:t>
            </a:r>
            <a:r>
              <a:rPr lang="en-GB" b="1" dirty="0"/>
              <a:t>important result</a:t>
            </a:r>
            <a:r>
              <a:rPr lang="en-GB" dirty="0"/>
              <a:t> is often referred to by stating that “convolution in the time-domain is equivalent to multiplication in the z- ( or frequency-)</a:t>
            </a:r>
            <a:r>
              <a:rPr lang="en-GB" baseline="0" dirty="0"/>
              <a:t> domain” and is well worth committing to memory.</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2616275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solidFill>
                  <a:srgbClr val="FF0000"/>
                </a:solidFill>
              </a:rPr>
              <a:t>A z-transfer function (the z-domain characterization of a system) is the z-transform of a discrete impulse response (the time-domain characterization of a system). Don’t forget that strictly the z-domain characterization of a system comprises z-transfer function and ROC.</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3849282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Here is</a:t>
            </a:r>
            <a:r>
              <a:rPr lang="en-GB" baseline="0" dirty="0"/>
              <a:t> a (very small) selection of z-transform pairs (examples that we have considered earlier) as they would appear in a table of z-transforms. The table is of particular use in finding inverse z-transforms, i.e., given X(z), what is x(n)? As discussed earlier, for the example X(z) = z/(z-a), different regions of convergence corresponding to different forms of sequence x(n) are possible.</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dirty="0"/>
          </a:p>
        </p:txBody>
      </p:sp>
    </p:spTree>
    <p:extLst>
      <p:ext uri="{BB962C8B-B14F-4D97-AF65-F5344CB8AC3E}">
        <p14:creationId xmlns:p14="http://schemas.microsoft.com/office/powerpoint/2010/main" val="390729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Familiarity, on the part of  the students, with continuous-time linear signals and systems theory and the Laplace transform is assumed.</a:t>
            </a:r>
          </a:p>
          <a:p>
            <a:r>
              <a:rPr lang="en-US" dirty="0"/>
              <a:t>While a recurrent theme in this course is the representation of signals and systems in both time and frequency domains and great emphasis is given to the transformation, or mapping, between those two domains using Fourier analysis, the introduction of the z-transform completes the picture (so to speak) of discrete- as well as continuous-time  linear time-invariant systems.</a:t>
            </a:r>
          </a:p>
          <a:p>
            <a:r>
              <a:rPr lang="en-US" dirty="0"/>
              <a:t>Discrete-time filters (systems) are very often described in terms of z-transfer functions.</a:t>
            </a:r>
          </a:p>
          <a:p>
            <a:r>
              <a:rPr lang="en-US" dirty="0"/>
              <a:t>We will see how these relate to alternative descriptions of discrete-time filters using difference equations or impulse responses.</a:t>
            </a:r>
          </a:p>
          <a:p>
            <a:r>
              <a:rPr lang="en-US" dirty="0"/>
              <a:t>The point made in this slide is that both Laplace and z-transforms are linked to Fourier analysis.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4370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As</a:t>
            </a:r>
            <a:r>
              <a:rPr lang="en-GB" baseline="0" dirty="0"/>
              <a:t> mentioned previously, some familiarity with continuous-time linear time-invariant system theory is assumed. The contents of this slide are a concise review of the use of Laplace transforms in that context.</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130716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Here, a parallel is made between the application of the Laplace transform to</a:t>
            </a:r>
            <a:r>
              <a:rPr lang="en-GB" baseline="0" dirty="0"/>
              <a:t> continuous-time LTIs and the application of the z-transform to discrete-time LTIs.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317196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definition is the most general definition of the z-transform, sometimes referred to as the two-sided or bilateral z-transform (the summation limits are +/- infinity).</a:t>
            </a:r>
          </a:p>
          <a:p>
            <a:r>
              <a:rPr lang="en-GB" dirty="0"/>
              <a:t>The z-transform of a discrete sequence x(n) is a polynomial expression in the complex variable z containing as many terms as the discrete sequence x(n).</a:t>
            </a:r>
          </a:p>
          <a:p>
            <a:r>
              <a:rPr lang="en-GB" dirty="0"/>
              <a:t>In the context of digital signal processing, the discrete sequence x(n) will often represent a discrete-time sequence where n is interchangeable with t=nT.</a:t>
            </a:r>
          </a:p>
          <a:p>
            <a:r>
              <a:rPr lang="en-GB" dirty="0"/>
              <a:t>The sequence x(n) may therefore be viewed as a  discrete-time </a:t>
            </a:r>
            <a:r>
              <a:rPr lang="en-GB" b="1" dirty="0"/>
              <a:t>signal</a:t>
            </a:r>
            <a:r>
              <a:rPr lang="en-GB" dirty="0"/>
              <a:t>.</a:t>
            </a:r>
          </a:p>
          <a:p>
            <a:r>
              <a:rPr lang="en-GB" dirty="0"/>
              <a:t>We will shortly see how the z-transform may be applied and interpreted if that discrete-time signal x(n) is considered to be the impulse response h(n) of a discrete-time system (and therefore characterizes or represents a system).</a:t>
            </a:r>
          </a:p>
          <a:p>
            <a:r>
              <a:rPr lang="en-GB" dirty="0"/>
              <a:t>In the context of “real-world,” physically realizable, systems, impulse response h(n) is likely to be right-sided (causal), and hence</a:t>
            </a:r>
            <a:r>
              <a:rPr lang="en-GB" baseline="0" dirty="0"/>
              <a:t> </a:t>
            </a:r>
            <a:r>
              <a:rPr lang="en-GB" dirty="0"/>
              <a:t>the use of a corresponding one-sided, or unilateral, z-transform (summation limits zero to infinity) is widespread.</a:t>
            </a:r>
          </a:p>
          <a:p>
            <a:r>
              <a:rPr lang="en-GB" dirty="0"/>
              <a:t>We’ll see this in the following simple examples of deriving algebraic expressions for the z-transforms of different sequences.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204845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As stated earlier, the</a:t>
            </a:r>
            <a:r>
              <a:rPr lang="en-GB" baseline="0" dirty="0"/>
              <a:t> z-transform is a generalization of the discrete-time Fourier transform. The expressions defining the z-transform and the DTFT are very similar.</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2129368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Looked at from another perspective, the DTFT is a special case of the z-transform. It applies when the magnitude of the complex variable z is equal to one.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176505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most, if not all, textbook treatments of the z-transform, this is the first example presented.</a:t>
            </a:r>
          </a:p>
          <a:p>
            <a:r>
              <a:rPr lang="en-GB" dirty="0"/>
              <a:t>Multiplying the exponential sequence by the unit step function u(n) creates a right-sided causal sequence and may be represented by changing the summation limits from +/- infinity to zero to infinity.</a:t>
            </a:r>
          </a:p>
          <a:p>
            <a:r>
              <a:rPr lang="en-GB" dirty="0"/>
              <a:t>The resultant summation is of the same form as that appearing in the Taylor series expression on the left hand side.</a:t>
            </a:r>
          </a:p>
          <a:p>
            <a:r>
              <a:rPr lang="en-GB" dirty="0"/>
              <a:t>Consequently, we can substitute a/z for p in the right hand side of the Taylor series expression.</a:t>
            </a:r>
          </a:p>
          <a:p>
            <a:r>
              <a:rPr lang="en-GB" dirty="0"/>
              <a:t>It’s important to note that the Taylor series expression is true only for p, or (a/z), less than 1.</a:t>
            </a:r>
          </a:p>
          <a:p>
            <a:r>
              <a:rPr lang="en-GB" dirty="0"/>
              <a:t>In  creating a simple algebraic expression, rather than an infinite series of terms in decreasing powers of z, we have had to introduce a condition on  (the magnitude of) z.</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198465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0.xml"/><Relationship Id="rId7" Type="http://schemas.openxmlformats.org/officeDocument/2006/relationships/image" Target="../media/image27.w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30.png"/><Relationship Id="rId5" Type="http://schemas.openxmlformats.org/officeDocument/2006/relationships/image" Target="../media/image26.wmf"/><Relationship Id="rId10" Type="http://schemas.openxmlformats.org/officeDocument/2006/relationships/image" Target="../media/image29.png"/><Relationship Id="rId4" Type="http://schemas.openxmlformats.org/officeDocument/2006/relationships/oleObject" Target="../embeddings/oleObject12.bin"/><Relationship Id="rId9" Type="http://schemas.openxmlformats.org/officeDocument/2006/relationships/image" Target="../media/image28.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31.wmf"/><Relationship Id="rId18" Type="http://schemas.openxmlformats.org/officeDocument/2006/relationships/oleObject" Target="../embeddings/oleObject22.bin"/><Relationship Id="rId3" Type="http://schemas.openxmlformats.org/officeDocument/2006/relationships/notesSlide" Target="../notesSlides/notesSlide11.xml"/><Relationship Id="rId7" Type="http://schemas.openxmlformats.org/officeDocument/2006/relationships/image" Target="../media/image27.wmf"/><Relationship Id="rId12" Type="http://schemas.openxmlformats.org/officeDocument/2006/relationships/oleObject" Target="../embeddings/oleObject19.bin"/><Relationship Id="rId17" Type="http://schemas.openxmlformats.org/officeDocument/2006/relationships/image" Target="../media/image33.wmf"/><Relationship Id="rId2" Type="http://schemas.openxmlformats.org/officeDocument/2006/relationships/slideLayout" Target="../slideLayouts/slideLayout15.xml"/><Relationship Id="rId16" Type="http://schemas.openxmlformats.org/officeDocument/2006/relationships/oleObject" Target="../embeddings/oleObject21.bin"/><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30.wmf"/><Relationship Id="rId5" Type="http://schemas.openxmlformats.org/officeDocument/2006/relationships/image" Target="../media/image29.wmf"/><Relationship Id="rId15" Type="http://schemas.openxmlformats.org/officeDocument/2006/relationships/image" Target="../media/image32.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19.wmf"/><Relationship Id="rId1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5.wmf"/><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oleObject" Target="../embeddings/oleObject24.bin"/><Relationship Id="rId5" Type="http://schemas.openxmlformats.org/officeDocument/2006/relationships/image" Target="../media/image34.wmf"/><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9.xml"/><Relationship Id="rId7" Type="http://schemas.openxmlformats.org/officeDocument/2006/relationships/image" Target="../media/image38.wmf"/><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oleObject" Target="../embeddings/oleObject25.bin"/><Relationship Id="rId11" Type="http://schemas.openxmlformats.org/officeDocument/2006/relationships/image" Target="../media/image40.wmf"/><Relationship Id="rId5" Type="http://schemas.openxmlformats.org/officeDocument/2006/relationships/image" Target="../media/image42.wmf"/><Relationship Id="rId10" Type="http://schemas.openxmlformats.org/officeDocument/2006/relationships/oleObject" Target="../embeddings/oleObject27.bin"/><Relationship Id="rId4" Type="http://schemas.openxmlformats.org/officeDocument/2006/relationships/image" Target="../media/image41.wmf"/><Relationship Id="rId9" Type="http://schemas.openxmlformats.org/officeDocument/2006/relationships/image" Target="../media/image3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20.xml"/><Relationship Id="rId7" Type="http://schemas.openxmlformats.org/officeDocument/2006/relationships/image" Target="../media/image38.wmf"/><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oleObject" Target="../embeddings/oleObject28.bin"/><Relationship Id="rId11" Type="http://schemas.openxmlformats.org/officeDocument/2006/relationships/image" Target="../media/image43.wmf"/><Relationship Id="rId5" Type="http://schemas.openxmlformats.org/officeDocument/2006/relationships/image" Target="../media/image45.wmf"/><Relationship Id="rId10" Type="http://schemas.openxmlformats.org/officeDocument/2006/relationships/oleObject" Target="../embeddings/oleObject30.bin"/><Relationship Id="rId4" Type="http://schemas.openxmlformats.org/officeDocument/2006/relationships/image" Target="../media/image44.wmf"/><Relationship Id="rId9" Type="http://schemas.openxmlformats.org/officeDocument/2006/relationships/image" Target="../media/image40.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1.xml"/><Relationship Id="rId7" Type="http://schemas.openxmlformats.org/officeDocument/2006/relationships/image" Target="../media/image38.wmf"/><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oleObject" Target="../embeddings/oleObject31.bin"/><Relationship Id="rId11" Type="http://schemas.openxmlformats.org/officeDocument/2006/relationships/image" Target="../media/image40.wmf"/><Relationship Id="rId5" Type="http://schemas.openxmlformats.org/officeDocument/2006/relationships/image" Target="../media/image48.wmf"/><Relationship Id="rId10" Type="http://schemas.openxmlformats.org/officeDocument/2006/relationships/oleObject" Target="../embeddings/oleObject33.bin"/><Relationship Id="rId4" Type="http://schemas.openxmlformats.org/officeDocument/2006/relationships/image" Target="../media/image47.wmf"/><Relationship Id="rId9" Type="http://schemas.openxmlformats.org/officeDocument/2006/relationships/image" Target="../media/image46.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22.xml"/><Relationship Id="rId7" Type="http://schemas.openxmlformats.org/officeDocument/2006/relationships/image" Target="../media/image50.wmf"/><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oleObject" Target="../embeddings/oleObject35.bin"/><Relationship Id="rId5" Type="http://schemas.openxmlformats.org/officeDocument/2006/relationships/image" Target="../media/image49.wmf"/><Relationship Id="rId4" Type="http://schemas.openxmlformats.org/officeDocument/2006/relationships/oleObject" Target="../embeddings/oleObject34.bin"/><Relationship Id="rId9" Type="http://schemas.openxmlformats.org/officeDocument/2006/relationships/image" Target="../media/image51.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3.wmf"/><Relationship Id="rId2" Type="http://schemas.openxmlformats.org/officeDocument/2006/relationships/slideLayout" Target="../slideLayouts/slideLayout15.xml"/><Relationship Id="rId1" Type="http://schemas.openxmlformats.org/officeDocument/2006/relationships/vmlDrawing" Target="../drawings/vmlDrawing12.vml"/><Relationship Id="rId6" Type="http://schemas.openxmlformats.org/officeDocument/2006/relationships/oleObject" Target="../embeddings/oleObject38.bin"/><Relationship Id="rId5" Type="http://schemas.openxmlformats.org/officeDocument/2006/relationships/image" Target="../media/image52.wmf"/><Relationship Id="rId4" Type="http://schemas.openxmlformats.org/officeDocument/2006/relationships/oleObject" Target="../embeddings/oleObject3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5.wmf"/><Relationship Id="rId2" Type="http://schemas.openxmlformats.org/officeDocument/2006/relationships/slideLayout" Target="../slideLayouts/slideLayout15.xml"/><Relationship Id="rId1" Type="http://schemas.openxmlformats.org/officeDocument/2006/relationships/vmlDrawing" Target="../drawings/vmlDrawing13.vml"/><Relationship Id="rId6" Type="http://schemas.openxmlformats.org/officeDocument/2006/relationships/oleObject" Target="../embeddings/oleObject40.bin"/><Relationship Id="rId5" Type="http://schemas.openxmlformats.org/officeDocument/2006/relationships/image" Target="../media/image54.wmf"/><Relationship Id="rId4" Type="http://schemas.openxmlformats.org/officeDocument/2006/relationships/oleObject" Target="../embeddings/oleObject3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7.wmf"/><Relationship Id="rId2" Type="http://schemas.openxmlformats.org/officeDocument/2006/relationships/slideLayout" Target="../slideLayouts/slideLayout15.xml"/><Relationship Id="rId1" Type="http://schemas.openxmlformats.org/officeDocument/2006/relationships/vmlDrawing" Target="../drawings/vmlDrawing14.vml"/><Relationship Id="rId6" Type="http://schemas.openxmlformats.org/officeDocument/2006/relationships/oleObject" Target="../embeddings/oleObject42.bin"/><Relationship Id="rId5" Type="http://schemas.openxmlformats.org/officeDocument/2006/relationships/image" Target="../media/image56.wmf"/><Relationship Id="rId4" Type="http://schemas.openxmlformats.org/officeDocument/2006/relationships/oleObject" Target="../embeddings/oleObject4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vmlDrawing" Target="../drawings/vmlDrawing15.vml"/><Relationship Id="rId5" Type="http://schemas.openxmlformats.org/officeDocument/2006/relationships/image" Target="../media/image58.wmf"/><Relationship Id="rId4" Type="http://schemas.openxmlformats.org/officeDocument/2006/relationships/oleObject" Target="../embeddings/oleObject43.bin"/></Relationships>
</file>

<file path=ppt/slides/_rels/slide27.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64.wmf"/><Relationship Id="rId18" Type="http://schemas.openxmlformats.org/officeDocument/2006/relationships/oleObject" Target="../embeddings/oleObject51.bin"/><Relationship Id="rId26" Type="http://schemas.openxmlformats.org/officeDocument/2006/relationships/oleObject" Target="../embeddings/oleObject55.bin"/><Relationship Id="rId3" Type="http://schemas.openxmlformats.org/officeDocument/2006/relationships/notesSlide" Target="../notesSlides/notesSlide28.xml"/><Relationship Id="rId21" Type="http://schemas.openxmlformats.org/officeDocument/2006/relationships/image" Target="../media/image68.wmf"/><Relationship Id="rId7" Type="http://schemas.openxmlformats.org/officeDocument/2006/relationships/image" Target="../media/image61.wmf"/><Relationship Id="rId12" Type="http://schemas.openxmlformats.org/officeDocument/2006/relationships/oleObject" Target="../embeddings/oleObject48.bin"/><Relationship Id="rId17" Type="http://schemas.openxmlformats.org/officeDocument/2006/relationships/image" Target="../media/image66.wmf"/><Relationship Id="rId25" Type="http://schemas.openxmlformats.org/officeDocument/2006/relationships/image" Target="../media/image70.wmf"/><Relationship Id="rId2" Type="http://schemas.openxmlformats.org/officeDocument/2006/relationships/slideLayout" Target="../slideLayouts/slideLayout15.xml"/><Relationship Id="rId16" Type="http://schemas.openxmlformats.org/officeDocument/2006/relationships/oleObject" Target="../embeddings/oleObject50.bin"/><Relationship Id="rId20" Type="http://schemas.openxmlformats.org/officeDocument/2006/relationships/oleObject" Target="../embeddings/oleObject52.bin"/><Relationship Id="rId1" Type="http://schemas.openxmlformats.org/officeDocument/2006/relationships/vmlDrawing" Target="../drawings/vmlDrawing16.vml"/><Relationship Id="rId6" Type="http://schemas.openxmlformats.org/officeDocument/2006/relationships/oleObject" Target="../embeddings/oleObject45.bin"/><Relationship Id="rId11" Type="http://schemas.openxmlformats.org/officeDocument/2006/relationships/image" Target="../media/image63.wmf"/><Relationship Id="rId24" Type="http://schemas.openxmlformats.org/officeDocument/2006/relationships/oleObject" Target="../embeddings/oleObject54.bin"/><Relationship Id="rId5" Type="http://schemas.openxmlformats.org/officeDocument/2006/relationships/image" Target="../media/image60.wmf"/><Relationship Id="rId15" Type="http://schemas.openxmlformats.org/officeDocument/2006/relationships/image" Target="../media/image65.wmf"/><Relationship Id="rId23" Type="http://schemas.openxmlformats.org/officeDocument/2006/relationships/image" Target="../media/image69.wmf"/><Relationship Id="rId10" Type="http://schemas.openxmlformats.org/officeDocument/2006/relationships/oleObject" Target="../embeddings/oleObject47.bin"/><Relationship Id="rId19" Type="http://schemas.openxmlformats.org/officeDocument/2006/relationships/image" Target="../media/image67.wmf"/><Relationship Id="rId4" Type="http://schemas.openxmlformats.org/officeDocument/2006/relationships/oleObject" Target="../embeddings/oleObject44.bin"/><Relationship Id="rId9" Type="http://schemas.openxmlformats.org/officeDocument/2006/relationships/image" Target="../media/image62.wmf"/><Relationship Id="rId14" Type="http://schemas.openxmlformats.org/officeDocument/2006/relationships/oleObject" Target="../embeddings/oleObject49.bin"/><Relationship Id="rId22" Type="http://schemas.openxmlformats.org/officeDocument/2006/relationships/oleObject" Target="../embeddings/oleObject53.bin"/><Relationship Id="rId27" Type="http://schemas.openxmlformats.org/officeDocument/2006/relationships/image" Target="../media/image71.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wmf"/><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7.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3.wmf"/><Relationship Id="rId3" Type="http://schemas.openxmlformats.org/officeDocument/2006/relationships/notesSlide" Target="../notesSlides/notesSlide9.xml"/><Relationship Id="rId7" Type="http://schemas.openxmlformats.org/officeDocument/2006/relationships/image" Target="../media/image20.wmf"/><Relationship Id="rId12" Type="http://schemas.openxmlformats.org/officeDocument/2006/relationships/oleObject" Target="../embeddings/oleObject9.bin"/><Relationship Id="rId17" Type="http://schemas.openxmlformats.org/officeDocument/2006/relationships/image" Target="../media/image25.wmf"/><Relationship Id="rId2" Type="http://schemas.openxmlformats.org/officeDocument/2006/relationships/slideLayout" Target="../slideLayouts/slideLayout15.xml"/><Relationship Id="rId16" Type="http://schemas.openxmlformats.org/officeDocument/2006/relationships/oleObject" Target="../embeddings/oleObject11.bin"/><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24.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1.wmf"/><Relationship Id="rId1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a:xfrm>
            <a:off x="2679405" y="1207042"/>
            <a:ext cx="8529934" cy="2574186"/>
          </a:xfrm>
        </p:spPr>
        <p:txBody>
          <a:bodyPr/>
          <a:lstStyle/>
          <a:p>
            <a:r>
              <a:rPr lang="en-GB" dirty="0"/>
              <a:t>Time and Frequency Domains</a:t>
            </a:r>
            <a:br>
              <a:rPr lang="en-GB" dirty="0"/>
            </a:br>
            <a:r>
              <a:rPr lang="en-GB" sz="4000" i="1" dirty="0"/>
              <a:t>z</a:t>
            </a:r>
            <a:r>
              <a:rPr lang="en-GB" sz="4000" dirty="0"/>
              <a:t>-transform</a:t>
            </a:r>
            <a:endParaRPr lang="en-US"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i="1" dirty="0"/>
              <a:t>z</a:t>
            </a:r>
            <a:r>
              <a:rPr lang="en-GB" dirty="0"/>
              <a:t>-Transform of an Exponential Function</a:t>
            </a:r>
            <a:endParaRPr lang="en-US" dirty="0"/>
          </a:p>
        </p:txBody>
      </p:sp>
      <p:graphicFrame>
        <p:nvGraphicFramePr>
          <p:cNvPr id="4" name="Content Placeholder 3">
            <a:extLst>
              <a:ext uri="{FF2B5EF4-FFF2-40B4-BE49-F238E27FC236}">
                <a16:creationId xmlns:a16="http://schemas.microsoft.com/office/drawing/2014/main" id="{60A13E9C-9275-4F7E-9E18-DE386F52B71C}"/>
              </a:ext>
            </a:extLst>
          </p:cNvPr>
          <p:cNvGraphicFramePr>
            <a:graphicFrameLocks noGrp="1" noChangeAspect="1"/>
          </p:cNvGraphicFramePr>
          <p:nvPr>
            <p:ph idx="1"/>
            <p:extLst>
              <p:ext uri="{D42A27DB-BD31-4B8C-83A1-F6EECF244321}">
                <p14:modId xmlns:p14="http://schemas.microsoft.com/office/powerpoint/2010/main" val="2108622856"/>
              </p:ext>
            </p:extLst>
          </p:nvPr>
        </p:nvGraphicFramePr>
        <p:xfrm>
          <a:off x="4319633" y="1146338"/>
          <a:ext cx="3280327" cy="457038"/>
        </p:xfrm>
        <a:graphic>
          <a:graphicData uri="http://schemas.openxmlformats.org/presentationml/2006/ole">
            <mc:AlternateContent xmlns:mc="http://schemas.openxmlformats.org/markup-compatibility/2006">
              <mc:Choice xmlns:v="urn:schemas-microsoft-com:vml" Requires="v">
                <p:oleObj spid="_x0000_s5122" name="Equation" r:id="rId4" imgW="1231366" imgH="228501" progId="Equation.3">
                  <p:embed/>
                </p:oleObj>
              </mc:Choice>
              <mc:Fallback>
                <p:oleObj name="Equation" r:id="rId4" imgW="1231366" imgH="228501" progId="Equation.3">
                  <p:embed/>
                  <p:pic>
                    <p:nvPicPr>
                      <p:cNvPr id="4" name="Content Placeholder 3">
                        <a:extLst>
                          <a:ext uri="{FF2B5EF4-FFF2-40B4-BE49-F238E27FC236}">
                            <a16:creationId xmlns:a16="http://schemas.microsoft.com/office/drawing/2014/main" id="{60A13E9C-9275-4F7E-9E18-DE386F52B71C}"/>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633" y="1146338"/>
                        <a:ext cx="3280327" cy="45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8DD61AB2-904B-4A30-9483-D2EB3E06118B}"/>
              </a:ext>
            </a:extLst>
          </p:cNvPr>
          <p:cNvSpPr txBox="1"/>
          <p:nvPr/>
        </p:nvSpPr>
        <p:spPr>
          <a:xfrm>
            <a:off x="1639006" y="1784869"/>
            <a:ext cx="4563284" cy="430887"/>
          </a:xfrm>
          <a:prstGeom prst="rect">
            <a:avLst/>
          </a:prstGeom>
          <a:noFill/>
        </p:spPr>
        <p:txBody>
          <a:bodyPr wrap="none" rtlCol="0">
            <a:spAutoFit/>
          </a:bodyPr>
          <a:lstStyle/>
          <a:p>
            <a:pPr defTabSz="457200"/>
            <a:r>
              <a:rPr lang="en-GB" sz="2200" dirty="0">
                <a:solidFill>
                  <a:srgbClr val="000000"/>
                </a:solidFill>
              </a:rPr>
              <a:t>From the definition of the z-transform</a:t>
            </a:r>
          </a:p>
        </p:txBody>
      </p:sp>
      <p:sp>
        <p:nvSpPr>
          <p:cNvPr id="7" name="TextBox 6">
            <a:extLst>
              <a:ext uri="{FF2B5EF4-FFF2-40B4-BE49-F238E27FC236}">
                <a16:creationId xmlns:a16="http://schemas.microsoft.com/office/drawing/2014/main" id="{A082B6C4-F61C-4F8E-BAD1-4F512A4CD511}"/>
              </a:ext>
            </a:extLst>
          </p:cNvPr>
          <p:cNvSpPr txBox="1"/>
          <p:nvPr/>
        </p:nvSpPr>
        <p:spPr>
          <a:xfrm>
            <a:off x="1724444" y="3457576"/>
            <a:ext cx="827363" cy="369332"/>
          </a:xfrm>
          <a:prstGeom prst="rect">
            <a:avLst/>
          </a:prstGeom>
          <a:noFill/>
        </p:spPr>
        <p:txBody>
          <a:bodyPr wrap="none" rtlCol="0">
            <a:spAutoFit/>
          </a:bodyPr>
          <a:lstStyle/>
          <a:p>
            <a:pPr defTabSz="457200"/>
            <a:r>
              <a:rPr lang="en-GB" dirty="0">
                <a:solidFill>
                  <a:srgbClr val="000000"/>
                </a:solidFill>
              </a:rPr>
              <a:t>Letting</a:t>
            </a:r>
          </a:p>
        </p:txBody>
      </p:sp>
      <p:sp>
        <p:nvSpPr>
          <p:cNvPr id="8" name="TextBox 7">
            <a:extLst>
              <a:ext uri="{FF2B5EF4-FFF2-40B4-BE49-F238E27FC236}">
                <a16:creationId xmlns:a16="http://schemas.microsoft.com/office/drawing/2014/main" id="{8EA0566F-9E1C-480A-925A-E04E7E08CF7D}"/>
              </a:ext>
            </a:extLst>
          </p:cNvPr>
          <p:cNvSpPr txBox="1"/>
          <p:nvPr/>
        </p:nvSpPr>
        <p:spPr>
          <a:xfrm>
            <a:off x="1369995" y="5328167"/>
            <a:ext cx="458079" cy="369332"/>
          </a:xfrm>
          <a:prstGeom prst="rect">
            <a:avLst/>
          </a:prstGeom>
          <a:noFill/>
        </p:spPr>
        <p:txBody>
          <a:bodyPr wrap="none" rtlCol="0">
            <a:spAutoFit/>
          </a:bodyPr>
          <a:lstStyle/>
          <a:p>
            <a:pPr defTabSz="457200"/>
            <a:r>
              <a:rPr lang="en-GB" dirty="0">
                <a:solidFill>
                  <a:srgbClr val="000000"/>
                </a:solidFill>
              </a:rPr>
              <a:t>for</a:t>
            </a:r>
          </a:p>
        </p:txBody>
      </p:sp>
      <p:graphicFrame>
        <p:nvGraphicFramePr>
          <p:cNvPr id="9" name="Object 8">
            <a:extLst>
              <a:ext uri="{FF2B5EF4-FFF2-40B4-BE49-F238E27FC236}">
                <a16:creationId xmlns:a16="http://schemas.microsoft.com/office/drawing/2014/main" id="{936D5385-A396-491D-81B8-0378CB1B4966}"/>
              </a:ext>
            </a:extLst>
          </p:cNvPr>
          <p:cNvGraphicFramePr>
            <a:graphicFrameLocks noChangeAspect="1"/>
          </p:cNvGraphicFramePr>
          <p:nvPr>
            <p:extLst>
              <p:ext uri="{D42A27DB-BD31-4B8C-83A1-F6EECF244321}">
                <p14:modId xmlns:p14="http://schemas.microsoft.com/office/powerpoint/2010/main" val="3036061794"/>
              </p:ext>
            </p:extLst>
          </p:nvPr>
        </p:nvGraphicFramePr>
        <p:xfrm>
          <a:off x="1818549" y="5310415"/>
          <a:ext cx="960445" cy="423891"/>
        </p:xfrm>
        <a:graphic>
          <a:graphicData uri="http://schemas.openxmlformats.org/presentationml/2006/ole">
            <mc:AlternateContent xmlns:mc="http://schemas.openxmlformats.org/markup-compatibility/2006">
              <mc:Choice xmlns:v="urn:schemas-microsoft-com:vml" Requires="v">
                <p:oleObj spid="_x0000_s5123" name="Equation" r:id="rId6" imgW="431613" imgH="253890" progId="Equation.3">
                  <p:embed/>
                </p:oleObj>
              </mc:Choice>
              <mc:Fallback>
                <p:oleObj name="Equation" r:id="rId6" imgW="431613" imgH="253890" progId="Equation.3">
                  <p:embed/>
                  <p:pic>
                    <p:nvPicPr>
                      <p:cNvPr id="9" name="Object 8">
                        <a:extLst>
                          <a:ext uri="{FF2B5EF4-FFF2-40B4-BE49-F238E27FC236}">
                            <a16:creationId xmlns:a16="http://schemas.microsoft.com/office/drawing/2014/main" id="{936D5385-A396-491D-81B8-0378CB1B49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8549" y="5310415"/>
                        <a:ext cx="960445" cy="4238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FEB1245B-6719-4418-BF2D-9766D4B4A85E}"/>
              </a:ext>
            </a:extLst>
          </p:cNvPr>
          <p:cNvGraphicFramePr>
            <a:graphicFrameLocks noChangeAspect="1"/>
          </p:cNvGraphicFramePr>
          <p:nvPr>
            <p:extLst>
              <p:ext uri="{D42A27DB-BD31-4B8C-83A1-F6EECF244321}">
                <p14:modId xmlns:p14="http://schemas.microsoft.com/office/powerpoint/2010/main" val="744284102"/>
              </p:ext>
            </p:extLst>
          </p:nvPr>
        </p:nvGraphicFramePr>
        <p:xfrm>
          <a:off x="2570855" y="3539064"/>
          <a:ext cx="1349795" cy="293162"/>
        </p:xfrm>
        <a:graphic>
          <a:graphicData uri="http://schemas.openxmlformats.org/presentationml/2006/ole">
            <mc:AlternateContent xmlns:mc="http://schemas.openxmlformats.org/markup-compatibility/2006">
              <mc:Choice xmlns:v="urn:schemas-microsoft-com:vml" Requires="v">
                <p:oleObj spid="_x0000_s5124" name="Equation" r:id="rId8" imgW="482391" imgH="139639" progId="Equation.3">
                  <p:embed/>
                </p:oleObj>
              </mc:Choice>
              <mc:Fallback>
                <p:oleObj name="Equation" r:id="rId8" imgW="482391" imgH="139639" progId="Equation.3">
                  <p:embed/>
                  <p:pic>
                    <p:nvPicPr>
                      <p:cNvPr id="10" name="Object 9">
                        <a:extLst>
                          <a:ext uri="{FF2B5EF4-FFF2-40B4-BE49-F238E27FC236}">
                            <a16:creationId xmlns:a16="http://schemas.microsoft.com/office/drawing/2014/main" id="{FEB1245B-6719-4418-BF2D-9766D4B4A8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0855" y="3539064"/>
                        <a:ext cx="1349795" cy="293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54E6AD2-B011-45AA-B07E-7790DADB3AEB}"/>
                  </a:ext>
                </a:extLst>
              </p:cNvPr>
              <p:cNvSpPr txBox="1"/>
              <p:nvPr/>
            </p:nvSpPr>
            <p:spPr>
              <a:xfrm>
                <a:off x="2438400" y="2420245"/>
                <a:ext cx="7315200" cy="955551"/>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𝑋</m:t>
                      </m:r>
                      <m:d>
                        <m:dPr>
                          <m:ctrlPr>
                            <a:rPr lang="en-GB" i="1">
                              <a:latin typeface="Cambria Math" panose="02040503050406030204" pitchFamily="18" charset="0"/>
                            </a:rPr>
                          </m:ctrlPr>
                        </m:dPr>
                        <m:e>
                          <m:r>
                            <a:rPr lang="en-GB" i="1">
                              <a:latin typeface="Cambria Math" panose="02040503050406030204" pitchFamily="18" charset="0"/>
                            </a:rPr>
                            <m:t>𝑧</m:t>
                          </m:r>
                        </m:e>
                      </m:d>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𝑛</m:t>
                          </m:r>
                          <m:r>
                            <a:rPr lang="en-GB" i="1">
                              <a:latin typeface="Cambria Math" panose="02040503050406030204" pitchFamily="18" charset="0"/>
                            </a:rPr>
                            <m:t>=−∞</m:t>
                          </m:r>
                        </m:sub>
                        <m:sup>
                          <m:r>
                            <a:rPr lang="en-GB" i="1">
                              <a:latin typeface="Cambria Math" panose="02040503050406030204" pitchFamily="18" charset="0"/>
                              <a:ea typeface="Cambria Math" panose="02040503050406030204" pitchFamily="18" charset="0"/>
                            </a:rPr>
                            <m:t>∞</m:t>
                          </m:r>
                        </m:sup>
                        <m:e>
                          <m:sSup>
                            <m:sSupPr>
                              <m:ctrlPr>
                                <a:rPr lang="en-GB" i="1">
                                  <a:latin typeface="Cambria Math" panose="02040503050406030204" pitchFamily="18" charset="0"/>
                                </a:rPr>
                              </m:ctrlPr>
                            </m:sSupPr>
                            <m:e>
                              <m:r>
                                <a:rPr lang="en-GB" i="1">
                                  <a:latin typeface="Cambria Math" panose="02040503050406030204" pitchFamily="18" charset="0"/>
                                </a:rPr>
                                <m:t>𝑎</m:t>
                              </m:r>
                            </m:e>
                            <m:sup>
                              <m:r>
                                <a:rPr lang="en-GB" i="1">
                                  <a:latin typeface="Cambria Math" panose="02040503050406030204" pitchFamily="18" charset="0"/>
                                </a:rPr>
                                <m:t>𝑛</m:t>
                              </m:r>
                            </m:sup>
                          </m:sSup>
                          <m:r>
                            <a:rPr lang="en-GB" i="1">
                              <a:latin typeface="Cambria Math" panose="02040503050406030204" pitchFamily="18" charset="0"/>
                            </a:rPr>
                            <m:t>𝑢</m:t>
                          </m:r>
                          <m:d>
                            <m:dPr>
                              <m:ctrlPr>
                                <a:rPr lang="en-GB" i="1">
                                  <a:latin typeface="Cambria Math" panose="02040503050406030204" pitchFamily="18" charset="0"/>
                                </a:rPr>
                              </m:ctrlPr>
                            </m:dPr>
                            <m:e>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−1</m:t>
                              </m:r>
                            </m:e>
                          </m:d>
                          <m:sSup>
                            <m:sSupPr>
                              <m:ctrlPr>
                                <a:rPr lang="en-GB" i="1">
                                  <a:latin typeface="Cambria Math" panose="02040503050406030204" pitchFamily="18" charset="0"/>
                                </a:rPr>
                              </m:ctrlPr>
                            </m:sSupPr>
                            <m:e>
                              <m:r>
                                <a:rPr lang="en-GB" i="1">
                                  <a:latin typeface="Cambria Math" panose="02040503050406030204" pitchFamily="18" charset="0"/>
                                </a:rPr>
                                <m:t>𝑧</m:t>
                              </m:r>
                            </m:e>
                            <m:sup>
                              <m:r>
                                <a:rPr lang="en-GB" i="1">
                                  <a:latin typeface="Cambria Math" panose="02040503050406030204" pitchFamily="18" charset="0"/>
                                </a:rPr>
                                <m:t>−</m:t>
                              </m:r>
                              <m:r>
                                <a:rPr lang="en-GB" i="1">
                                  <a:latin typeface="Cambria Math" panose="02040503050406030204" pitchFamily="18" charset="0"/>
                                </a:rPr>
                                <m:t>𝑛</m:t>
                              </m:r>
                            </m:sup>
                          </m:sSup>
                        </m:e>
                      </m:nary>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𝑛</m:t>
                          </m:r>
                          <m:r>
                            <a:rPr lang="en-GB" i="1">
                              <a:latin typeface="Cambria Math" panose="02040503050406030204" pitchFamily="18" charset="0"/>
                            </a:rPr>
                            <m:t>=−∞</m:t>
                          </m:r>
                        </m:sub>
                        <m:sup>
                          <m:r>
                            <a:rPr lang="en-GB" i="1">
                              <a:latin typeface="Cambria Math" panose="02040503050406030204" pitchFamily="18" charset="0"/>
                            </a:rPr>
                            <m:t>−1</m:t>
                          </m:r>
                        </m:sup>
                        <m:e>
                          <m:sSup>
                            <m:sSupPr>
                              <m:ctrlPr>
                                <a:rPr lang="en-GB" i="1">
                                  <a:latin typeface="Cambria Math" panose="02040503050406030204" pitchFamily="18" charset="0"/>
                                </a:rPr>
                              </m:ctrlPr>
                            </m:sSupPr>
                            <m:e>
                              <m:r>
                                <a:rPr lang="en-GB" i="1">
                                  <a:latin typeface="Cambria Math" panose="02040503050406030204" pitchFamily="18" charset="0"/>
                                </a:rPr>
                                <m:t>(</m:t>
                              </m:r>
                              <m:r>
                                <a:rPr lang="en-GB" i="1">
                                  <a:latin typeface="Cambria Math" panose="02040503050406030204" pitchFamily="18" charset="0"/>
                                </a:rPr>
                                <m:t>𝑎</m:t>
                              </m:r>
                              <m:sSup>
                                <m:sSupPr>
                                  <m:ctrlPr>
                                    <a:rPr lang="en-GB" i="1">
                                      <a:latin typeface="Cambria Math" panose="02040503050406030204" pitchFamily="18" charset="0"/>
                                    </a:rPr>
                                  </m:ctrlPr>
                                </m:sSupPr>
                                <m:e>
                                  <m:r>
                                    <a:rPr lang="en-GB" i="1">
                                      <a:latin typeface="Cambria Math" panose="02040503050406030204" pitchFamily="18" charset="0"/>
                                    </a:rPr>
                                    <m:t>𝑧</m:t>
                                  </m:r>
                                </m:e>
                                <m:sup>
                                  <m:r>
                                    <a:rPr lang="en-GB" i="1">
                                      <a:latin typeface="Cambria Math" panose="02040503050406030204" pitchFamily="18" charset="0"/>
                                    </a:rPr>
                                    <m:t>−1</m:t>
                                  </m:r>
                                </m:sup>
                              </m:sSup>
                              <m:r>
                                <a:rPr lang="en-GB" i="1">
                                  <a:latin typeface="Cambria Math" panose="02040503050406030204" pitchFamily="18" charset="0"/>
                                </a:rPr>
                                <m:t>)</m:t>
                              </m:r>
                            </m:e>
                            <m:sup>
                              <m:r>
                                <a:rPr lang="en-GB" i="1">
                                  <a:latin typeface="Cambria Math" panose="02040503050406030204" pitchFamily="18" charset="0"/>
                                </a:rPr>
                                <m:t>𝑛</m:t>
                              </m:r>
                            </m:sup>
                          </m:sSup>
                        </m:e>
                      </m:nary>
                    </m:oMath>
                  </m:oMathPara>
                </a14:m>
                <a:endParaRPr lang="en-GB" dirty="0"/>
              </a:p>
            </p:txBody>
          </p:sp>
        </mc:Choice>
        <mc:Fallback xmlns="">
          <p:sp>
            <p:nvSpPr>
              <p:cNvPr id="12" name="TextBox 11">
                <a:extLst>
                  <a:ext uri="{FF2B5EF4-FFF2-40B4-BE49-F238E27FC236}">
                    <a16:creationId xmlns:a16="http://schemas.microsoft.com/office/drawing/2014/main" id="{254E6AD2-B011-45AA-B07E-7790DADB3AEB}"/>
                  </a:ext>
                </a:extLst>
              </p:cNvPr>
              <p:cNvSpPr txBox="1">
                <a:spLocks noRot="1" noChangeAspect="1" noMove="1" noResize="1" noEditPoints="1" noAdjustHandles="1" noChangeArrowheads="1" noChangeShapeType="1" noTextEdit="1"/>
              </p:cNvSpPr>
              <p:nvPr/>
            </p:nvSpPr>
            <p:spPr>
              <a:xfrm>
                <a:off x="2438400" y="2420245"/>
                <a:ext cx="7315200" cy="955551"/>
              </a:xfrm>
              <a:prstGeom prst="rect">
                <a:avLst/>
              </a:prstGeom>
              <a:blipFill>
                <a:blip r:embed="rId10"/>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B75A63B-BE14-4548-B62F-946B94FF724E}"/>
                  </a:ext>
                </a:extLst>
              </p:cNvPr>
              <p:cNvSpPr txBox="1"/>
              <p:nvPr/>
            </p:nvSpPr>
            <p:spPr>
              <a:xfrm>
                <a:off x="2544690" y="4150375"/>
                <a:ext cx="7315200" cy="955551"/>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𝑋</m:t>
                      </m:r>
                      <m:d>
                        <m:dPr>
                          <m:ctrlPr>
                            <a:rPr lang="en-GB" i="1">
                              <a:latin typeface="Cambria Math" panose="02040503050406030204" pitchFamily="18" charset="0"/>
                            </a:rPr>
                          </m:ctrlPr>
                        </m:dPr>
                        <m:e>
                          <m:r>
                            <a:rPr lang="en-GB" i="1">
                              <a:latin typeface="Cambria Math" panose="02040503050406030204" pitchFamily="18" charset="0"/>
                            </a:rPr>
                            <m:t>𝑧</m:t>
                          </m:r>
                        </m:e>
                      </m:d>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𝑚</m:t>
                          </m:r>
                          <m:r>
                            <a:rPr lang="en-GB" i="1">
                              <a:latin typeface="Cambria Math" panose="02040503050406030204" pitchFamily="18" charset="0"/>
                            </a:rPr>
                            <m:t>=1</m:t>
                          </m:r>
                        </m:sub>
                        <m:sup>
                          <m:r>
                            <a:rPr lang="en-GB" i="1">
                              <a:latin typeface="Cambria Math" panose="02040503050406030204" pitchFamily="18" charset="0"/>
                              <a:ea typeface="Cambria Math" panose="02040503050406030204" pitchFamily="18" charset="0"/>
                            </a:rPr>
                            <m:t>∞</m:t>
                          </m:r>
                        </m:sup>
                        <m:e>
                          <m:sSup>
                            <m:sSupPr>
                              <m:ctrlPr>
                                <a:rPr lang="en-GB" i="1">
                                  <a:latin typeface="Cambria Math" panose="02040503050406030204" pitchFamily="18" charset="0"/>
                                </a:rPr>
                              </m:ctrlPr>
                            </m:sSupPr>
                            <m:e>
                              <m:r>
                                <a:rPr lang="en-GB" i="1">
                                  <a:latin typeface="Cambria Math" panose="02040503050406030204" pitchFamily="18" charset="0"/>
                                </a:rPr>
                                <m:t>𝑎</m:t>
                              </m:r>
                            </m:e>
                            <m:sup>
                              <m:r>
                                <a:rPr lang="en-GB" i="1">
                                  <a:latin typeface="Cambria Math" panose="02040503050406030204" pitchFamily="18" charset="0"/>
                                </a:rPr>
                                <m:t>−</m:t>
                              </m:r>
                              <m:r>
                                <a:rPr lang="en-GB" i="1">
                                  <a:latin typeface="Cambria Math" panose="02040503050406030204" pitchFamily="18" charset="0"/>
                                </a:rPr>
                                <m:t>𝑚</m:t>
                              </m:r>
                            </m:sup>
                          </m:sSup>
                          <m:sSup>
                            <m:sSupPr>
                              <m:ctrlPr>
                                <a:rPr lang="en-GB" i="1">
                                  <a:latin typeface="Cambria Math" panose="02040503050406030204" pitchFamily="18" charset="0"/>
                                </a:rPr>
                              </m:ctrlPr>
                            </m:sSupPr>
                            <m:e>
                              <m:r>
                                <a:rPr lang="en-GB" i="1">
                                  <a:latin typeface="Cambria Math" panose="02040503050406030204" pitchFamily="18" charset="0"/>
                                </a:rPr>
                                <m:t>𝑧</m:t>
                              </m:r>
                            </m:e>
                            <m:sup>
                              <m:r>
                                <a:rPr lang="en-GB" i="1">
                                  <a:latin typeface="Cambria Math" panose="02040503050406030204" pitchFamily="18" charset="0"/>
                                </a:rPr>
                                <m:t>𝑚</m:t>
                              </m:r>
                            </m:sup>
                          </m:sSup>
                        </m:e>
                      </m:nary>
                      <m:r>
                        <a:rPr lang="en-GB" i="1">
                          <a:latin typeface="Cambria Math" panose="02040503050406030204" pitchFamily="18" charset="0"/>
                        </a:rPr>
                        <m:t>=1−</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𝑚</m:t>
                          </m:r>
                          <m:r>
                            <a:rPr lang="en-GB" i="1">
                              <a:latin typeface="Cambria Math" panose="02040503050406030204" pitchFamily="18" charset="0"/>
                            </a:rPr>
                            <m:t>=0</m:t>
                          </m:r>
                        </m:sub>
                        <m:sup>
                          <m:r>
                            <a:rPr lang="en-GB" i="1">
                              <a:latin typeface="Cambria Math" panose="02040503050406030204" pitchFamily="18" charset="0"/>
                              <a:ea typeface="Cambria Math" panose="02040503050406030204" pitchFamily="18" charset="0"/>
                            </a:rPr>
                            <m:t>∞</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𝑧</m:t>
                                  </m:r>
                                  <m:sSup>
                                    <m:sSupPr>
                                      <m:ctrlPr>
                                        <a:rPr lang="en-GB" i="1">
                                          <a:latin typeface="Cambria Math" panose="02040503050406030204" pitchFamily="18" charset="0"/>
                                        </a:rPr>
                                      </m:ctrlPr>
                                    </m:sSupPr>
                                    <m:e>
                                      <m:r>
                                        <a:rPr lang="en-GB" i="1">
                                          <a:latin typeface="Cambria Math" panose="02040503050406030204" pitchFamily="18" charset="0"/>
                                        </a:rPr>
                                        <m:t>𝑎</m:t>
                                      </m:r>
                                    </m:e>
                                    <m:sup>
                                      <m:r>
                                        <a:rPr lang="en-GB" i="1">
                                          <a:latin typeface="Cambria Math" panose="02040503050406030204" pitchFamily="18" charset="0"/>
                                        </a:rPr>
                                        <m:t>−1</m:t>
                                      </m:r>
                                    </m:sup>
                                  </m:sSup>
                                </m:e>
                              </m:d>
                            </m:e>
                            <m:sup>
                              <m:r>
                                <a:rPr lang="en-GB" i="1">
                                  <a:latin typeface="Cambria Math" panose="02040503050406030204" pitchFamily="18" charset="0"/>
                                </a:rPr>
                                <m:t>𝑚</m:t>
                              </m:r>
                            </m:sup>
                          </m:sSup>
                        </m:e>
                      </m:nary>
                      <m:r>
                        <a:rPr lang="en-GB" i="1">
                          <a:latin typeface="Cambria Math" panose="02040503050406030204" pitchFamily="18" charset="0"/>
                        </a:rPr>
                        <m:t>=1−</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1−</m:t>
                          </m:r>
                          <m:sSup>
                            <m:sSupPr>
                              <m:ctrlPr>
                                <a:rPr lang="en-GB" i="1">
                                  <a:latin typeface="Cambria Math" panose="02040503050406030204" pitchFamily="18" charset="0"/>
                                </a:rPr>
                              </m:ctrlPr>
                            </m:sSupPr>
                            <m:e>
                              <m:r>
                                <a:rPr lang="en-GB" i="1">
                                  <a:latin typeface="Cambria Math" panose="02040503050406030204" pitchFamily="18" charset="0"/>
                                </a:rPr>
                                <m:t>𝑎</m:t>
                              </m:r>
                            </m:e>
                            <m:sup>
                              <m:r>
                                <a:rPr lang="en-GB" i="1">
                                  <a:latin typeface="Cambria Math" panose="02040503050406030204" pitchFamily="18" charset="0"/>
                                </a:rPr>
                                <m:t>−1</m:t>
                              </m:r>
                            </m:sup>
                          </m:sSup>
                          <m:r>
                            <a:rPr lang="en-GB" i="1">
                              <a:latin typeface="Cambria Math" panose="02040503050406030204" pitchFamily="18" charset="0"/>
                            </a:rPr>
                            <m:t>𝑧</m:t>
                          </m:r>
                        </m:den>
                      </m:f>
                      <m:r>
                        <a:rPr lang="en-GB">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𝑧</m:t>
                          </m:r>
                        </m:num>
                        <m:den>
                          <m:r>
                            <a:rPr lang="en-GB" i="1">
                              <a:latin typeface="Cambria Math" panose="02040503050406030204" pitchFamily="18" charset="0"/>
                            </a:rPr>
                            <m:t>𝑧</m:t>
                          </m:r>
                          <m:r>
                            <a:rPr lang="en-GB" i="1">
                              <a:latin typeface="Cambria Math" panose="02040503050406030204" pitchFamily="18" charset="0"/>
                            </a:rPr>
                            <m:t>−</m:t>
                          </m:r>
                          <m:r>
                            <a:rPr lang="en-GB" i="1">
                              <a:latin typeface="Cambria Math" panose="02040503050406030204" pitchFamily="18" charset="0"/>
                            </a:rPr>
                            <m:t>𝑎</m:t>
                          </m:r>
                        </m:den>
                      </m:f>
                    </m:oMath>
                  </m:oMathPara>
                </a14:m>
                <a:endParaRPr lang="en-GB" dirty="0"/>
              </a:p>
            </p:txBody>
          </p:sp>
        </mc:Choice>
        <mc:Fallback xmlns="">
          <p:sp>
            <p:nvSpPr>
              <p:cNvPr id="13" name="TextBox 12">
                <a:extLst>
                  <a:ext uri="{FF2B5EF4-FFF2-40B4-BE49-F238E27FC236}">
                    <a16:creationId xmlns:a16="http://schemas.microsoft.com/office/drawing/2014/main" id="{4B75A63B-BE14-4548-B62F-946B94FF724E}"/>
                  </a:ext>
                </a:extLst>
              </p:cNvPr>
              <p:cNvSpPr txBox="1">
                <a:spLocks noRot="1" noChangeAspect="1" noMove="1" noResize="1" noEditPoints="1" noAdjustHandles="1" noChangeArrowheads="1" noChangeShapeType="1" noTextEdit="1"/>
              </p:cNvSpPr>
              <p:nvPr/>
            </p:nvSpPr>
            <p:spPr>
              <a:xfrm>
                <a:off x="2544690" y="4150375"/>
                <a:ext cx="7315200" cy="955551"/>
              </a:xfrm>
              <a:prstGeom prst="rect">
                <a:avLst/>
              </a:prstGeom>
              <a:blipFill>
                <a:blip r:embed="rId11"/>
                <a:stretch>
                  <a:fillRect/>
                </a:stretch>
              </a:blipFill>
            </p:spPr>
            <p:txBody>
              <a:bodyPr/>
              <a:lstStyle/>
              <a:p>
                <a:r>
                  <a:rPr lang="LID4096">
                    <a:noFill/>
                  </a:rPr>
                  <a:t> </a:t>
                </a:r>
              </a:p>
            </p:txBody>
          </p:sp>
        </mc:Fallback>
      </mc:AlternateContent>
    </p:spTree>
    <p:extLst>
      <p:ext uri="{BB962C8B-B14F-4D97-AF65-F5344CB8AC3E}">
        <p14:creationId xmlns:p14="http://schemas.microsoft.com/office/powerpoint/2010/main" val="8530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i="1" dirty="0"/>
              <a:t>z</a:t>
            </a:r>
            <a:r>
              <a:rPr lang="en-GB" dirty="0"/>
              <a:t>-Transform of an Exponential Function</a:t>
            </a:r>
            <a:endParaRPr lang="en-US" dirty="0"/>
          </a:p>
        </p:txBody>
      </p:sp>
      <p:graphicFrame>
        <p:nvGraphicFramePr>
          <p:cNvPr id="4" name="Content Placeholder 3">
            <a:extLst>
              <a:ext uri="{FF2B5EF4-FFF2-40B4-BE49-F238E27FC236}">
                <a16:creationId xmlns:a16="http://schemas.microsoft.com/office/drawing/2014/main" id="{FC2F4554-277E-47C2-83A8-4C8BC6F02A85}"/>
              </a:ext>
            </a:extLst>
          </p:cNvPr>
          <p:cNvGraphicFramePr>
            <a:graphicFrameLocks noGrp="1" noChangeAspect="1"/>
          </p:cNvGraphicFramePr>
          <p:nvPr>
            <p:ph idx="1"/>
            <p:extLst>
              <p:ext uri="{D42A27DB-BD31-4B8C-83A1-F6EECF244321}">
                <p14:modId xmlns:p14="http://schemas.microsoft.com/office/powerpoint/2010/main" val="3020608509"/>
              </p:ext>
            </p:extLst>
          </p:nvPr>
        </p:nvGraphicFramePr>
        <p:xfrm>
          <a:off x="1079069" y="1992796"/>
          <a:ext cx="4067672" cy="566737"/>
        </p:xfrm>
        <a:graphic>
          <a:graphicData uri="http://schemas.openxmlformats.org/presentationml/2006/ole">
            <mc:AlternateContent xmlns:mc="http://schemas.openxmlformats.org/markup-compatibility/2006">
              <mc:Choice xmlns:v="urn:schemas-microsoft-com:vml" Requires="v">
                <p:oleObj spid="_x0000_s6146" name="Equation" r:id="rId4" imgW="1231366" imgH="228501" progId="Equation.3">
                  <p:embed/>
                </p:oleObj>
              </mc:Choice>
              <mc:Fallback>
                <p:oleObj name="Equation" r:id="rId4" imgW="1231366" imgH="228501" progId="Equation.3">
                  <p:embed/>
                  <p:pic>
                    <p:nvPicPr>
                      <p:cNvPr id="4" name="Content Placeholder 3">
                        <a:extLst>
                          <a:ext uri="{FF2B5EF4-FFF2-40B4-BE49-F238E27FC236}">
                            <a16:creationId xmlns:a16="http://schemas.microsoft.com/office/drawing/2014/main" id="{FC2F4554-277E-47C2-83A8-4C8BC6F02A85}"/>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069" y="1992796"/>
                        <a:ext cx="4067672" cy="56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5D8F8D4D-0062-4E42-9F39-6975B2B20143}"/>
              </a:ext>
            </a:extLst>
          </p:cNvPr>
          <p:cNvSpPr txBox="1"/>
          <p:nvPr/>
        </p:nvSpPr>
        <p:spPr>
          <a:xfrm>
            <a:off x="9152058" y="2068993"/>
            <a:ext cx="458079" cy="369332"/>
          </a:xfrm>
          <a:prstGeom prst="rect">
            <a:avLst/>
          </a:prstGeom>
          <a:noFill/>
        </p:spPr>
        <p:txBody>
          <a:bodyPr wrap="none" rtlCol="0">
            <a:spAutoFit/>
          </a:bodyPr>
          <a:lstStyle/>
          <a:p>
            <a:pPr defTabSz="457200"/>
            <a:r>
              <a:rPr lang="en-GB" dirty="0">
                <a:solidFill>
                  <a:srgbClr val="000000"/>
                </a:solidFill>
              </a:rPr>
              <a:t>for</a:t>
            </a:r>
          </a:p>
        </p:txBody>
      </p:sp>
      <p:graphicFrame>
        <p:nvGraphicFramePr>
          <p:cNvPr id="6" name="Object 5">
            <a:extLst>
              <a:ext uri="{FF2B5EF4-FFF2-40B4-BE49-F238E27FC236}">
                <a16:creationId xmlns:a16="http://schemas.microsoft.com/office/drawing/2014/main" id="{5A507904-7897-4103-9FB6-1F4E9B4769C9}"/>
              </a:ext>
            </a:extLst>
          </p:cNvPr>
          <p:cNvGraphicFramePr>
            <a:graphicFrameLocks noChangeAspect="1"/>
          </p:cNvGraphicFramePr>
          <p:nvPr>
            <p:extLst>
              <p:ext uri="{D42A27DB-BD31-4B8C-83A1-F6EECF244321}">
                <p14:modId xmlns:p14="http://schemas.microsoft.com/office/powerpoint/2010/main" val="466243450"/>
              </p:ext>
            </p:extLst>
          </p:nvPr>
        </p:nvGraphicFramePr>
        <p:xfrm>
          <a:off x="9917859" y="1984718"/>
          <a:ext cx="1218724" cy="537882"/>
        </p:xfrm>
        <a:graphic>
          <a:graphicData uri="http://schemas.openxmlformats.org/presentationml/2006/ole">
            <mc:AlternateContent xmlns:mc="http://schemas.openxmlformats.org/markup-compatibility/2006">
              <mc:Choice xmlns:v="urn:schemas-microsoft-com:vml" Requires="v">
                <p:oleObj spid="_x0000_s6147" name="Equation" r:id="rId6" imgW="431613" imgH="253890" progId="Equation.3">
                  <p:embed/>
                </p:oleObj>
              </mc:Choice>
              <mc:Fallback>
                <p:oleObj name="Equation" r:id="rId6" imgW="431613" imgH="253890" progId="Equation.3">
                  <p:embed/>
                  <p:pic>
                    <p:nvPicPr>
                      <p:cNvPr id="6" name="Object 5">
                        <a:extLst>
                          <a:ext uri="{FF2B5EF4-FFF2-40B4-BE49-F238E27FC236}">
                            <a16:creationId xmlns:a16="http://schemas.microsoft.com/office/drawing/2014/main" id="{5A507904-7897-4103-9FB6-1F4E9B4769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17859" y="1984718"/>
                        <a:ext cx="1218724" cy="5378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89F1D51B-C167-48C2-A224-06198D085547}"/>
              </a:ext>
            </a:extLst>
          </p:cNvPr>
          <p:cNvSpPr txBox="1"/>
          <p:nvPr/>
        </p:nvSpPr>
        <p:spPr>
          <a:xfrm>
            <a:off x="723660" y="1104901"/>
            <a:ext cx="10638358" cy="430887"/>
          </a:xfrm>
          <a:prstGeom prst="rect">
            <a:avLst/>
          </a:prstGeom>
          <a:noFill/>
        </p:spPr>
        <p:txBody>
          <a:bodyPr wrap="square" rtlCol="0">
            <a:spAutoFit/>
          </a:bodyPr>
          <a:lstStyle/>
          <a:p>
            <a:pPr defTabSz="457200"/>
            <a:r>
              <a:rPr lang="en-GB" sz="2200" dirty="0">
                <a:solidFill>
                  <a:srgbClr val="000000"/>
                </a:solidFill>
              </a:rPr>
              <a:t>Two different sequences have exactly the same algebraic expression for their z-transform.</a:t>
            </a:r>
          </a:p>
        </p:txBody>
      </p:sp>
      <p:sp>
        <p:nvSpPr>
          <p:cNvPr id="8" name="TextBox 7">
            <a:extLst>
              <a:ext uri="{FF2B5EF4-FFF2-40B4-BE49-F238E27FC236}">
                <a16:creationId xmlns:a16="http://schemas.microsoft.com/office/drawing/2014/main" id="{EAC49292-E586-4254-9B56-9C8CAF32ECAF}"/>
              </a:ext>
            </a:extLst>
          </p:cNvPr>
          <p:cNvSpPr txBox="1"/>
          <p:nvPr/>
        </p:nvSpPr>
        <p:spPr>
          <a:xfrm>
            <a:off x="723661" y="3905252"/>
            <a:ext cx="9942951" cy="1815882"/>
          </a:xfrm>
          <a:prstGeom prst="rect">
            <a:avLst/>
          </a:prstGeom>
          <a:noFill/>
        </p:spPr>
        <p:txBody>
          <a:bodyPr wrap="square" rtlCol="0">
            <a:spAutoFit/>
          </a:bodyPr>
          <a:lstStyle/>
          <a:p>
            <a:pPr defTabSz="457200"/>
            <a:r>
              <a:rPr lang="en-GB" sz="2200" dirty="0">
                <a:solidFill>
                  <a:srgbClr val="000000"/>
                </a:solidFill>
              </a:rPr>
              <a:t>The algebraic expression for a </a:t>
            </a:r>
            <a:r>
              <a:rPr lang="en-GB" sz="2200" i="1" dirty="0">
                <a:solidFill>
                  <a:srgbClr val="000000"/>
                </a:solidFill>
              </a:rPr>
              <a:t>z</a:t>
            </a:r>
            <a:r>
              <a:rPr lang="en-GB" sz="2200" dirty="0">
                <a:solidFill>
                  <a:srgbClr val="000000"/>
                </a:solidFill>
              </a:rPr>
              <a:t>-transform alone does not specify a unique sequence.  The condition part of the </a:t>
            </a:r>
            <a:r>
              <a:rPr lang="en-GB" sz="2200" i="1" dirty="0">
                <a:solidFill>
                  <a:srgbClr val="000000"/>
                </a:solidFill>
              </a:rPr>
              <a:t>z</a:t>
            </a:r>
            <a:r>
              <a:rPr lang="en-GB" sz="2200" dirty="0">
                <a:solidFill>
                  <a:srgbClr val="000000"/>
                </a:solidFill>
              </a:rPr>
              <a:t>-transform must be taken into account.</a:t>
            </a:r>
          </a:p>
          <a:p>
            <a:pPr defTabSz="457200"/>
            <a:endParaRPr lang="en-GB" sz="2200" dirty="0">
              <a:solidFill>
                <a:srgbClr val="000000"/>
              </a:solidFill>
            </a:endParaRPr>
          </a:p>
          <a:p>
            <a:pPr defTabSz="457200"/>
            <a:r>
              <a:rPr lang="en-GB" sz="2400" dirty="0">
                <a:solidFill>
                  <a:srgbClr val="128CAB"/>
                </a:solidFill>
              </a:rPr>
              <a:t>The conditions on the values of </a:t>
            </a:r>
            <a:r>
              <a:rPr lang="en-GB" sz="2400" i="1" dirty="0">
                <a:solidFill>
                  <a:srgbClr val="128CAB"/>
                </a:solidFill>
              </a:rPr>
              <a:t>z</a:t>
            </a:r>
            <a:r>
              <a:rPr lang="en-GB" sz="2400" dirty="0">
                <a:solidFill>
                  <a:srgbClr val="128CAB"/>
                </a:solidFill>
              </a:rPr>
              <a:t> define regions of convergence (</a:t>
            </a:r>
            <a:r>
              <a:rPr lang="en-GB" sz="2400" dirty="0" err="1">
                <a:solidFill>
                  <a:srgbClr val="128CAB"/>
                </a:solidFill>
              </a:rPr>
              <a:t>ROCs</a:t>
            </a:r>
            <a:r>
              <a:rPr lang="en-GB" sz="2400" dirty="0">
                <a:solidFill>
                  <a:srgbClr val="128CAB"/>
                </a:solidFill>
              </a:rPr>
              <a:t>).</a:t>
            </a:r>
          </a:p>
          <a:p>
            <a:pPr defTabSz="457200"/>
            <a:endParaRPr lang="en-GB" sz="2200" dirty="0">
              <a:solidFill>
                <a:srgbClr val="000000"/>
              </a:solidFill>
            </a:endParaRPr>
          </a:p>
        </p:txBody>
      </p:sp>
      <p:graphicFrame>
        <p:nvGraphicFramePr>
          <p:cNvPr id="9" name="Content Placeholder 3">
            <a:extLst>
              <a:ext uri="{FF2B5EF4-FFF2-40B4-BE49-F238E27FC236}">
                <a16:creationId xmlns:a16="http://schemas.microsoft.com/office/drawing/2014/main" id="{07641F1C-F625-47AD-B8E5-E4C7BA557305}"/>
              </a:ext>
            </a:extLst>
          </p:cNvPr>
          <p:cNvGraphicFramePr>
            <a:graphicFrameLocks noChangeAspect="1"/>
          </p:cNvGraphicFramePr>
          <p:nvPr>
            <p:extLst>
              <p:ext uri="{D42A27DB-BD31-4B8C-83A1-F6EECF244321}">
                <p14:modId xmlns:p14="http://schemas.microsoft.com/office/powerpoint/2010/main" val="1225980353"/>
              </p:ext>
            </p:extLst>
          </p:nvPr>
        </p:nvGraphicFramePr>
        <p:xfrm>
          <a:off x="1180629" y="2659542"/>
          <a:ext cx="3136676" cy="622300"/>
        </p:xfrm>
        <a:graphic>
          <a:graphicData uri="http://schemas.openxmlformats.org/presentationml/2006/ole">
            <mc:AlternateContent xmlns:mc="http://schemas.openxmlformats.org/markup-compatibility/2006">
              <mc:Choice xmlns:v="urn:schemas-microsoft-com:vml" Requires="v">
                <p:oleObj spid="_x0000_s6148" name="Equation" r:id="rId8" imgW="863225" imgH="228501" progId="Equation.3">
                  <p:embed/>
                </p:oleObj>
              </mc:Choice>
              <mc:Fallback>
                <p:oleObj name="Equation" r:id="rId8" imgW="863225" imgH="228501" progId="Equation.3">
                  <p:embed/>
                  <p:pic>
                    <p:nvPicPr>
                      <p:cNvPr id="9" name="Content Placeholder 3">
                        <a:extLst>
                          <a:ext uri="{FF2B5EF4-FFF2-40B4-BE49-F238E27FC236}">
                            <a16:creationId xmlns:a16="http://schemas.microsoft.com/office/drawing/2014/main" id="{07641F1C-F625-47AD-B8E5-E4C7BA5573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0629" y="2659542"/>
                        <a:ext cx="3136676"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id="{FB4CF9B4-584F-403E-905B-E0825C72CDAB}"/>
              </a:ext>
            </a:extLst>
          </p:cNvPr>
          <p:cNvSpPr txBox="1"/>
          <p:nvPr/>
        </p:nvSpPr>
        <p:spPr>
          <a:xfrm>
            <a:off x="9152057" y="2790751"/>
            <a:ext cx="458079" cy="369332"/>
          </a:xfrm>
          <a:prstGeom prst="rect">
            <a:avLst/>
          </a:prstGeom>
          <a:noFill/>
        </p:spPr>
        <p:txBody>
          <a:bodyPr wrap="none" rtlCol="0">
            <a:spAutoFit/>
          </a:bodyPr>
          <a:lstStyle/>
          <a:p>
            <a:pPr defTabSz="457200"/>
            <a:r>
              <a:rPr lang="en-GB" dirty="0">
                <a:solidFill>
                  <a:srgbClr val="000000"/>
                </a:solidFill>
              </a:rPr>
              <a:t>for</a:t>
            </a:r>
          </a:p>
        </p:txBody>
      </p:sp>
      <p:graphicFrame>
        <p:nvGraphicFramePr>
          <p:cNvPr id="11" name="Object 7">
            <a:extLst>
              <a:ext uri="{FF2B5EF4-FFF2-40B4-BE49-F238E27FC236}">
                <a16:creationId xmlns:a16="http://schemas.microsoft.com/office/drawing/2014/main" id="{28E70AA3-967D-4F09-8111-99FBEBD5B9E4}"/>
              </a:ext>
            </a:extLst>
          </p:cNvPr>
          <p:cNvGraphicFramePr>
            <a:graphicFrameLocks noChangeAspect="1"/>
          </p:cNvGraphicFramePr>
          <p:nvPr>
            <p:extLst>
              <p:ext uri="{D42A27DB-BD31-4B8C-83A1-F6EECF244321}">
                <p14:modId xmlns:p14="http://schemas.microsoft.com/office/powerpoint/2010/main" val="195096307"/>
              </p:ext>
            </p:extLst>
          </p:nvPr>
        </p:nvGraphicFramePr>
        <p:xfrm>
          <a:off x="9919981" y="2708480"/>
          <a:ext cx="1254694" cy="538163"/>
        </p:xfrm>
        <a:graphic>
          <a:graphicData uri="http://schemas.openxmlformats.org/presentationml/2006/ole">
            <mc:AlternateContent xmlns:mc="http://schemas.openxmlformats.org/markup-compatibility/2006">
              <mc:Choice xmlns:v="urn:schemas-microsoft-com:vml" Requires="v">
                <p:oleObj spid="_x0000_s6149" name="Equation" r:id="rId10" imgW="444114" imgH="253780" progId="Equation.3">
                  <p:embed/>
                </p:oleObj>
              </mc:Choice>
              <mc:Fallback>
                <p:oleObj name="Equation" r:id="rId10" imgW="444114" imgH="253780" progId="Equation.3">
                  <p:embed/>
                  <p:pic>
                    <p:nvPicPr>
                      <p:cNvPr id="11" name="Object 7">
                        <a:extLst>
                          <a:ext uri="{FF2B5EF4-FFF2-40B4-BE49-F238E27FC236}">
                            <a16:creationId xmlns:a16="http://schemas.microsoft.com/office/drawing/2014/main" id="{28E70AA3-967D-4F09-8111-99FBEBD5B9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19981" y="2708480"/>
                        <a:ext cx="1254694" cy="538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a:extLst>
              <a:ext uri="{FF2B5EF4-FFF2-40B4-BE49-F238E27FC236}">
                <a16:creationId xmlns:a16="http://schemas.microsoft.com/office/drawing/2014/main" id="{22A24769-93E9-491A-9E29-FD14470F6E77}"/>
              </a:ext>
            </a:extLst>
          </p:cNvPr>
          <p:cNvGraphicFramePr>
            <a:graphicFrameLocks noChangeAspect="1"/>
          </p:cNvGraphicFramePr>
          <p:nvPr>
            <p:extLst>
              <p:ext uri="{D42A27DB-BD31-4B8C-83A1-F6EECF244321}">
                <p14:modId xmlns:p14="http://schemas.microsoft.com/office/powerpoint/2010/main" val="2547030140"/>
              </p:ext>
            </p:extLst>
          </p:nvPr>
        </p:nvGraphicFramePr>
        <p:xfrm>
          <a:off x="6664886" y="1840392"/>
          <a:ext cx="2164982" cy="774700"/>
        </p:xfrm>
        <a:graphic>
          <a:graphicData uri="http://schemas.openxmlformats.org/presentationml/2006/ole">
            <mc:AlternateContent xmlns:mc="http://schemas.openxmlformats.org/markup-compatibility/2006">
              <mc:Choice xmlns:v="urn:schemas-microsoft-com:vml" Requires="v">
                <p:oleObj spid="_x0000_s6150" name="Equation" r:id="rId12" imgW="825500" imgH="393700" progId="Equation.3">
                  <p:embed/>
                </p:oleObj>
              </mc:Choice>
              <mc:Fallback>
                <p:oleObj name="Equation" r:id="rId12" imgW="825500" imgH="393700" progId="Equation.3">
                  <p:embed/>
                  <p:pic>
                    <p:nvPicPr>
                      <p:cNvPr id="12" name="Object 11">
                        <a:extLst>
                          <a:ext uri="{FF2B5EF4-FFF2-40B4-BE49-F238E27FC236}">
                            <a16:creationId xmlns:a16="http://schemas.microsoft.com/office/drawing/2014/main" id="{22A24769-93E9-491A-9E29-FD14470F6E7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64886" y="1840392"/>
                        <a:ext cx="2164982"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
            <a:extLst>
              <a:ext uri="{FF2B5EF4-FFF2-40B4-BE49-F238E27FC236}">
                <a16:creationId xmlns:a16="http://schemas.microsoft.com/office/drawing/2014/main" id="{E728E802-30E2-4C8B-8BAD-523F1F492491}"/>
              </a:ext>
            </a:extLst>
          </p:cNvPr>
          <p:cNvGraphicFramePr>
            <a:graphicFrameLocks noChangeAspect="1"/>
          </p:cNvGraphicFramePr>
          <p:nvPr>
            <p:extLst>
              <p:ext uri="{D42A27DB-BD31-4B8C-83A1-F6EECF244321}">
                <p14:modId xmlns:p14="http://schemas.microsoft.com/office/powerpoint/2010/main" val="382914976"/>
              </p:ext>
            </p:extLst>
          </p:nvPr>
        </p:nvGraphicFramePr>
        <p:xfrm>
          <a:off x="6868008" y="2678592"/>
          <a:ext cx="1952187" cy="698500"/>
        </p:xfrm>
        <a:graphic>
          <a:graphicData uri="http://schemas.openxmlformats.org/presentationml/2006/ole">
            <mc:AlternateContent xmlns:mc="http://schemas.openxmlformats.org/markup-compatibility/2006">
              <mc:Choice xmlns:v="urn:schemas-microsoft-com:vml" Requires="v">
                <p:oleObj spid="_x0000_s6151" name="Equation" r:id="rId14" imgW="825500" imgH="393700" progId="Equation.3">
                  <p:embed/>
                </p:oleObj>
              </mc:Choice>
              <mc:Fallback>
                <p:oleObj name="Equation" r:id="rId14" imgW="825500" imgH="393700" progId="Equation.3">
                  <p:embed/>
                  <p:pic>
                    <p:nvPicPr>
                      <p:cNvPr id="13" name="Object 10">
                        <a:extLst>
                          <a:ext uri="{FF2B5EF4-FFF2-40B4-BE49-F238E27FC236}">
                            <a16:creationId xmlns:a16="http://schemas.microsoft.com/office/drawing/2014/main" id="{E728E802-30E2-4C8B-8BAD-523F1F49249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68008" y="2678592"/>
                        <a:ext cx="1952187"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a:extLst>
              <a:ext uri="{FF2B5EF4-FFF2-40B4-BE49-F238E27FC236}">
                <a16:creationId xmlns:a16="http://schemas.microsoft.com/office/drawing/2014/main" id="{48A21FEA-BE58-4542-9422-E2223ED18468}"/>
              </a:ext>
            </a:extLst>
          </p:cNvPr>
          <p:cNvGraphicFramePr>
            <a:graphicFrameLocks noChangeAspect="1"/>
          </p:cNvGraphicFramePr>
          <p:nvPr>
            <p:extLst>
              <p:ext uri="{D42A27DB-BD31-4B8C-83A1-F6EECF244321}">
                <p14:modId xmlns:p14="http://schemas.microsoft.com/office/powerpoint/2010/main" val="3019887318"/>
              </p:ext>
            </p:extLst>
          </p:nvPr>
        </p:nvGraphicFramePr>
        <p:xfrm>
          <a:off x="5446162" y="2145192"/>
          <a:ext cx="634752" cy="381000"/>
        </p:xfrm>
        <a:graphic>
          <a:graphicData uri="http://schemas.openxmlformats.org/presentationml/2006/ole">
            <mc:AlternateContent xmlns:mc="http://schemas.openxmlformats.org/markup-compatibility/2006">
              <mc:Choice xmlns:v="urn:schemas-microsoft-com:vml" Requires="v">
                <p:oleObj spid="_x0000_s6152" name="Equation" r:id="rId16" imgW="190417" imgH="152334" progId="Equation.3">
                  <p:embed/>
                </p:oleObj>
              </mc:Choice>
              <mc:Fallback>
                <p:oleObj name="Equation" r:id="rId16" imgW="190417" imgH="152334" progId="Equation.3">
                  <p:embed/>
                  <p:pic>
                    <p:nvPicPr>
                      <p:cNvPr id="14" name="Object 13">
                        <a:extLst>
                          <a:ext uri="{FF2B5EF4-FFF2-40B4-BE49-F238E27FC236}">
                            <a16:creationId xmlns:a16="http://schemas.microsoft.com/office/drawing/2014/main" id="{48A21FEA-BE58-4542-9422-E2223ED1846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46162" y="2145192"/>
                        <a:ext cx="63475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2">
            <a:extLst>
              <a:ext uri="{FF2B5EF4-FFF2-40B4-BE49-F238E27FC236}">
                <a16:creationId xmlns:a16="http://schemas.microsoft.com/office/drawing/2014/main" id="{D98DD3DB-8BE4-4440-BE7E-B75771B53A81}"/>
              </a:ext>
            </a:extLst>
          </p:cNvPr>
          <p:cNvGraphicFramePr>
            <a:graphicFrameLocks noChangeAspect="1"/>
          </p:cNvGraphicFramePr>
          <p:nvPr>
            <p:extLst>
              <p:ext uri="{D42A27DB-BD31-4B8C-83A1-F6EECF244321}">
                <p14:modId xmlns:p14="http://schemas.microsoft.com/office/powerpoint/2010/main" val="1547115115"/>
              </p:ext>
            </p:extLst>
          </p:nvPr>
        </p:nvGraphicFramePr>
        <p:xfrm>
          <a:off x="5446162" y="2830992"/>
          <a:ext cx="634752" cy="381000"/>
        </p:xfrm>
        <a:graphic>
          <a:graphicData uri="http://schemas.openxmlformats.org/presentationml/2006/ole">
            <mc:AlternateContent xmlns:mc="http://schemas.openxmlformats.org/markup-compatibility/2006">
              <mc:Choice xmlns:v="urn:schemas-microsoft-com:vml" Requires="v">
                <p:oleObj spid="_x0000_s6153" name="Equation" r:id="rId18" imgW="190417" imgH="152334" progId="Equation.3">
                  <p:embed/>
                </p:oleObj>
              </mc:Choice>
              <mc:Fallback>
                <p:oleObj name="Equation" r:id="rId18" imgW="190417" imgH="152334" progId="Equation.3">
                  <p:embed/>
                  <p:pic>
                    <p:nvPicPr>
                      <p:cNvPr id="15" name="Object 12">
                        <a:extLst>
                          <a:ext uri="{FF2B5EF4-FFF2-40B4-BE49-F238E27FC236}">
                            <a16:creationId xmlns:a16="http://schemas.microsoft.com/office/drawing/2014/main" id="{D98DD3DB-8BE4-4440-BE7E-B75771B53A8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46162" y="2830992"/>
                        <a:ext cx="63475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91914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Poles and Zeros of a </a:t>
            </a:r>
            <a:r>
              <a:rPr lang="en-GB" i="1" dirty="0"/>
              <a:t>z</a:t>
            </a:r>
            <a:r>
              <a:rPr lang="en-GB" dirty="0"/>
              <a:t>-Transform</a:t>
            </a:r>
            <a:endParaRPr lang="en-US" dirty="0"/>
          </a:p>
        </p:txBody>
      </p:sp>
      <p:sp>
        <p:nvSpPr>
          <p:cNvPr id="4" name="TextBox 3">
            <a:extLst>
              <a:ext uri="{FF2B5EF4-FFF2-40B4-BE49-F238E27FC236}">
                <a16:creationId xmlns:a16="http://schemas.microsoft.com/office/drawing/2014/main" id="{D49CD1DE-5B5A-47E6-983E-D9DB425B9A1E}"/>
              </a:ext>
            </a:extLst>
          </p:cNvPr>
          <p:cNvSpPr txBox="1"/>
          <p:nvPr/>
        </p:nvSpPr>
        <p:spPr>
          <a:xfrm>
            <a:off x="1828086" y="1447804"/>
            <a:ext cx="6658392" cy="430887"/>
          </a:xfrm>
          <a:prstGeom prst="rect">
            <a:avLst/>
          </a:prstGeom>
          <a:noFill/>
        </p:spPr>
        <p:txBody>
          <a:bodyPr wrap="none" rtlCol="0">
            <a:spAutoFit/>
          </a:bodyPr>
          <a:lstStyle/>
          <a:p>
            <a:pPr defTabSz="457200"/>
            <a:r>
              <a:rPr lang="en-GB" sz="2200" dirty="0">
                <a:solidFill>
                  <a:srgbClr val="000000"/>
                </a:solidFill>
              </a:rPr>
              <a:t>The poles of a </a:t>
            </a:r>
            <a:r>
              <a:rPr lang="en-GB" sz="2200" i="1" dirty="0">
                <a:solidFill>
                  <a:srgbClr val="000000"/>
                </a:solidFill>
              </a:rPr>
              <a:t>z</a:t>
            </a:r>
            <a:r>
              <a:rPr lang="en-GB" sz="2200" dirty="0">
                <a:solidFill>
                  <a:srgbClr val="000000"/>
                </a:solidFill>
              </a:rPr>
              <a:t>-transform are the values of </a:t>
            </a:r>
            <a:r>
              <a:rPr lang="en-GB" sz="2200" i="1" dirty="0">
                <a:solidFill>
                  <a:srgbClr val="000000"/>
                </a:solidFill>
              </a:rPr>
              <a:t>z</a:t>
            </a:r>
            <a:r>
              <a:rPr lang="en-GB" sz="2200" dirty="0">
                <a:solidFill>
                  <a:srgbClr val="000000"/>
                </a:solidFill>
              </a:rPr>
              <a:t> for which </a:t>
            </a:r>
          </a:p>
        </p:txBody>
      </p:sp>
      <p:graphicFrame>
        <p:nvGraphicFramePr>
          <p:cNvPr id="5" name="Object 4">
            <a:extLst>
              <a:ext uri="{FF2B5EF4-FFF2-40B4-BE49-F238E27FC236}">
                <a16:creationId xmlns:a16="http://schemas.microsoft.com/office/drawing/2014/main" id="{C5D8F22F-4453-41A3-97FF-81C00F51FB39}"/>
              </a:ext>
            </a:extLst>
          </p:cNvPr>
          <p:cNvGraphicFramePr>
            <a:graphicFrameLocks noChangeAspect="1"/>
          </p:cNvGraphicFramePr>
          <p:nvPr>
            <p:extLst>
              <p:ext uri="{D42A27DB-BD31-4B8C-83A1-F6EECF244321}">
                <p14:modId xmlns:p14="http://schemas.microsoft.com/office/powerpoint/2010/main" val="3196150783"/>
              </p:ext>
            </p:extLst>
          </p:nvPr>
        </p:nvGraphicFramePr>
        <p:xfrm>
          <a:off x="4898915" y="1999869"/>
          <a:ext cx="2343955" cy="521083"/>
        </p:xfrm>
        <a:graphic>
          <a:graphicData uri="http://schemas.openxmlformats.org/presentationml/2006/ole">
            <mc:AlternateContent xmlns:mc="http://schemas.openxmlformats.org/markup-compatibility/2006">
              <mc:Choice xmlns:v="urn:schemas-microsoft-com:vml" Requires="v">
                <p:oleObj spid="_x0000_s7170" name="Equation" r:id="rId4" imgW="685800" imgH="203200" progId="Equation.3">
                  <p:embed/>
                </p:oleObj>
              </mc:Choice>
              <mc:Fallback>
                <p:oleObj name="Equation" r:id="rId4" imgW="685800" imgH="203200" progId="Equation.3">
                  <p:embed/>
                  <p:pic>
                    <p:nvPicPr>
                      <p:cNvPr id="5" name="Object 4">
                        <a:extLst>
                          <a:ext uri="{FF2B5EF4-FFF2-40B4-BE49-F238E27FC236}">
                            <a16:creationId xmlns:a16="http://schemas.microsoft.com/office/drawing/2014/main" id="{C5D8F22F-4453-41A3-97FF-81C00F51F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8915" y="1999869"/>
                        <a:ext cx="2343955" cy="5210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0F5157CB-8A00-4180-98B7-8EE8BA52F228}"/>
              </a:ext>
            </a:extLst>
          </p:cNvPr>
          <p:cNvSpPr txBox="1"/>
          <p:nvPr/>
        </p:nvSpPr>
        <p:spPr>
          <a:xfrm>
            <a:off x="1828087" y="2743204"/>
            <a:ext cx="6676985" cy="430887"/>
          </a:xfrm>
          <a:prstGeom prst="rect">
            <a:avLst/>
          </a:prstGeom>
          <a:noFill/>
        </p:spPr>
        <p:txBody>
          <a:bodyPr wrap="none" rtlCol="0">
            <a:spAutoFit/>
          </a:bodyPr>
          <a:lstStyle/>
          <a:p>
            <a:pPr defTabSz="457200"/>
            <a:r>
              <a:rPr lang="en-GB" sz="2200" dirty="0">
                <a:solidFill>
                  <a:srgbClr val="000000"/>
                </a:solidFill>
              </a:rPr>
              <a:t>The zeros of a </a:t>
            </a:r>
            <a:r>
              <a:rPr lang="en-GB" sz="2200" i="1" dirty="0">
                <a:solidFill>
                  <a:srgbClr val="000000"/>
                </a:solidFill>
              </a:rPr>
              <a:t>z</a:t>
            </a:r>
            <a:r>
              <a:rPr lang="en-GB" sz="2200" dirty="0">
                <a:solidFill>
                  <a:srgbClr val="000000"/>
                </a:solidFill>
              </a:rPr>
              <a:t>-transform are the values of </a:t>
            </a:r>
            <a:r>
              <a:rPr lang="en-GB" sz="2200" i="1" dirty="0">
                <a:solidFill>
                  <a:srgbClr val="000000"/>
                </a:solidFill>
              </a:rPr>
              <a:t>z</a:t>
            </a:r>
            <a:r>
              <a:rPr lang="en-GB" sz="2200" dirty="0">
                <a:solidFill>
                  <a:srgbClr val="000000"/>
                </a:solidFill>
              </a:rPr>
              <a:t> for which </a:t>
            </a:r>
          </a:p>
        </p:txBody>
      </p:sp>
      <p:graphicFrame>
        <p:nvGraphicFramePr>
          <p:cNvPr id="7" name="Object 3">
            <a:extLst>
              <a:ext uri="{FF2B5EF4-FFF2-40B4-BE49-F238E27FC236}">
                <a16:creationId xmlns:a16="http://schemas.microsoft.com/office/drawing/2014/main" id="{13C3E4D7-EB0F-4EE9-A130-9A43C432DC03}"/>
              </a:ext>
            </a:extLst>
          </p:cNvPr>
          <p:cNvGraphicFramePr>
            <a:graphicFrameLocks noChangeAspect="1"/>
          </p:cNvGraphicFramePr>
          <p:nvPr>
            <p:extLst>
              <p:ext uri="{D42A27DB-BD31-4B8C-83A1-F6EECF244321}">
                <p14:modId xmlns:p14="http://schemas.microsoft.com/office/powerpoint/2010/main" val="3340266165"/>
              </p:ext>
            </p:extLst>
          </p:nvPr>
        </p:nvGraphicFramePr>
        <p:xfrm>
          <a:off x="4899305" y="3383689"/>
          <a:ext cx="1986373" cy="518387"/>
        </p:xfrm>
        <a:graphic>
          <a:graphicData uri="http://schemas.openxmlformats.org/presentationml/2006/ole">
            <mc:AlternateContent xmlns:mc="http://schemas.openxmlformats.org/markup-compatibility/2006">
              <mc:Choice xmlns:v="urn:schemas-microsoft-com:vml" Requires="v">
                <p:oleObj spid="_x0000_s7171" name="Equation" r:id="rId6" imgW="583947" imgH="203112" progId="Equation.3">
                  <p:embed/>
                </p:oleObj>
              </mc:Choice>
              <mc:Fallback>
                <p:oleObj name="Equation" r:id="rId6" imgW="583947" imgH="203112" progId="Equation.3">
                  <p:embed/>
                  <p:pic>
                    <p:nvPicPr>
                      <p:cNvPr id="7" name="Object 3">
                        <a:extLst>
                          <a:ext uri="{FF2B5EF4-FFF2-40B4-BE49-F238E27FC236}">
                            <a16:creationId xmlns:a16="http://schemas.microsoft.com/office/drawing/2014/main" id="{13C3E4D7-EB0F-4EE9-A130-9A43C432DC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9305" y="3383689"/>
                        <a:ext cx="1986373" cy="518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a:extLst>
              <a:ext uri="{FF2B5EF4-FFF2-40B4-BE49-F238E27FC236}">
                <a16:creationId xmlns:a16="http://schemas.microsoft.com/office/drawing/2014/main" id="{0509C719-58C0-4BCE-B119-F81A78142E4B}"/>
              </a:ext>
            </a:extLst>
          </p:cNvPr>
          <p:cNvSpPr txBox="1"/>
          <p:nvPr/>
        </p:nvSpPr>
        <p:spPr>
          <a:xfrm>
            <a:off x="1828086" y="4528071"/>
            <a:ext cx="9133762" cy="769441"/>
          </a:xfrm>
          <a:prstGeom prst="rect">
            <a:avLst/>
          </a:prstGeom>
          <a:noFill/>
        </p:spPr>
        <p:txBody>
          <a:bodyPr wrap="square" rtlCol="0">
            <a:spAutoFit/>
          </a:bodyPr>
          <a:lstStyle/>
          <a:p>
            <a:pPr defTabSz="457200"/>
            <a:r>
              <a:rPr lang="en-GB" sz="2200" dirty="0">
                <a:solidFill>
                  <a:srgbClr val="000000"/>
                </a:solidFill>
              </a:rPr>
              <a:t>For rational </a:t>
            </a:r>
            <a:r>
              <a:rPr lang="en-GB" sz="2200" i="1" dirty="0">
                <a:solidFill>
                  <a:srgbClr val="000000"/>
                </a:solidFill>
              </a:rPr>
              <a:t>X(z)</a:t>
            </a:r>
            <a:r>
              <a:rPr lang="en-GB" sz="2200" dirty="0">
                <a:solidFill>
                  <a:srgbClr val="000000"/>
                </a:solidFill>
              </a:rPr>
              <a:t>, i.e., when </a:t>
            </a:r>
            <a:r>
              <a:rPr lang="en-GB" sz="2200" i="1" dirty="0">
                <a:solidFill>
                  <a:srgbClr val="000000"/>
                </a:solidFill>
              </a:rPr>
              <a:t>X(z)</a:t>
            </a:r>
            <a:r>
              <a:rPr lang="en-GB" sz="2200" dirty="0">
                <a:solidFill>
                  <a:srgbClr val="000000"/>
                </a:solidFill>
              </a:rPr>
              <a:t> is a ratio of polynomials in </a:t>
            </a:r>
            <a:r>
              <a:rPr lang="en-GB" sz="2200" i="1" dirty="0">
                <a:solidFill>
                  <a:srgbClr val="000000"/>
                </a:solidFill>
              </a:rPr>
              <a:t>z</a:t>
            </a:r>
            <a:r>
              <a:rPr lang="en-GB" sz="2200" dirty="0">
                <a:solidFill>
                  <a:srgbClr val="000000"/>
                </a:solidFill>
              </a:rPr>
              <a:t>, you can find/plot poles and zeros.</a:t>
            </a:r>
          </a:p>
        </p:txBody>
      </p:sp>
    </p:spTree>
    <p:extLst>
      <p:ext uri="{BB962C8B-B14F-4D97-AF65-F5344CB8AC3E}">
        <p14:creationId xmlns:p14="http://schemas.microsoft.com/office/powerpoint/2010/main" val="184969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Regions of Convergence</a:t>
            </a:r>
            <a:endParaRPr lang="en-US" dirty="0"/>
          </a:p>
        </p:txBody>
      </p:sp>
      <p:sp>
        <p:nvSpPr>
          <p:cNvPr id="4" name="TextBox 3">
            <a:extLst>
              <a:ext uri="{FF2B5EF4-FFF2-40B4-BE49-F238E27FC236}">
                <a16:creationId xmlns:a16="http://schemas.microsoft.com/office/drawing/2014/main" id="{7A7549F0-25F8-4ED5-A81A-8E3AF6492F01}"/>
              </a:ext>
            </a:extLst>
          </p:cNvPr>
          <p:cNvSpPr txBox="1"/>
          <p:nvPr/>
        </p:nvSpPr>
        <p:spPr>
          <a:xfrm>
            <a:off x="1701156" y="1695451"/>
            <a:ext cx="8124825" cy="1785104"/>
          </a:xfrm>
          <a:prstGeom prst="rect">
            <a:avLst/>
          </a:prstGeom>
          <a:noFill/>
        </p:spPr>
        <p:txBody>
          <a:bodyPr wrap="square" rtlCol="0">
            <a:spAutoFit/>
          </a:bodyPr>
          <a:lstStyle/>
          <a:p>
            <a:pPr defTabSz="457200"/>
            <a:r>
              <a:rPr lang="en-GB" sz="2200" dirty="0">
                <a:solidFill>
                  <a:srgbClr val="000000"/>
                </a:solidFill>
              </a:rPr>
              <a:t>A region of convergence (ROC) specifies the values of the complex variable </a:t>
            </a:r>
            <a:r>
              <a:rPr lang="en-GB" sz="2200" i="1" dirty="0">
                <a:solidFill>
                  <a:srgbClr val="000000"/>
                </a:solidFill>
              </a:rPr>
              <a:t>z</a:t>
            </a:r>
            <a:r>
              <a:rPr lang="en-GB" sz="2200" dirty="0">
                <a:solidFill>
                  <a:srgbClr val="000000"/>
                </a:solidFill>
              </a:rPr>
              <a:t> for which |</a:t>
            </a:r>
            <a:r>
              <a:rPr lang="en-GB" sz="2200" i="1" dirty="0">
                <a:solidFill>
                  <a:srgbClr val="000000"/>
                </a:solidFill>
              </a:rPr>
              <a:t>X</a:t>
            </a:r>
            <a:r>
              <a:rPr lang="en-GB" sz="2200" dirty="0">
                <a:solidFill>
                  <a:srgbClr val="000000"/>
                </a:solidFill>
              </a:rPr>
              <a:t>(z)| &lt; ∞.</a:t>
            </a:r>
          </a:p>
          <a:p>
            <a:pPr defTabSz="457200"/>
            <a:endParaRPr lang="en-GB" sz="2200" dirty="0">
              <a:solidFill>
                <a:srgbClr val="000000"/>
              </a:solidFill>
            </a:endParaRPr>
          </a:p>
          <a:p>
            <a:pPr defTabSz="457200"/>
            <a:r>
              <a:rPr lang="en-GB" sz="2200" dirty="0">
                <a:solidFill>
                  <a:srgbClr val="000000"/>
                </a:solidFill>
              </a:rPr>
              <a:t>Its graphical interpretation is as an area in the (complex) </a:t>
            </a:r>
            <a:r>
              <a:rPr lang="en-GB" sz="2200" i="1" dirty="0">
                <a:solidFill>
                  <a:srgbClr val="000000"/>
                </a:solidFill>
              </a:rPr>
              <a:t>z</a:t>
            </a:r>
            <a:r>
              <a:rPr lang="en-GB" sz="2200" dirty="0">
                <a:solidFill>
                  <a:srgbClr val="000000"/>
                </a:solidFill>
              </a:rPr>
              <a:t>-plane.</a:t>
            </a:r>
          </a:p>
          <a:p>
            <a:pPr defTabSz="457200"/>
            <a:endParaRPr lang="en-GB" sz="2200" dirty="0">
              <a:solidFill>
                <a:srgbClr val="000000"/>
              </a:solidFill>
            </a:endParaRPr>
          </a:p>
        </p:txBody>
      </p:sp>
    </p:spTree>
    <p:extLst>
      <p:ext uri="{BB962C8B-B14F-4D97-AF65-F5344CB8AC3E}">
        <p14:creationId xmlns:p14="http://schemas.microsoft.com/office/powerpoint/2010/main" val="270276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ROC Properties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The ROC of </a:t>
            </a:r>
            <a:r>
              <a:rPr lang="en-GB" i="1" dirty="0"/>
              <a:t>X</a:t>
            </a:r>
            <a:r>
              <a:rPr lang="en-GB" dirty="0"/>
              <a:t>(</a:t>
            </a:r>
            <a:r>
              <a:rPr lang="en-GB" i="1" dirty="0"/>
              <a:t>z</a:t>
            </a:r>
            <a:r>
              <a:rPr lang="en-GB" dirty="0"/>
              <a:t>) does not contain any poles of </a:t>
            </a:r>
            <a:r>
              <a:rPr lang="en-GB" i="1" dirty="0"/>
              <a:t>X</a:t>
            </a:r>
            <a:r>
              <a:rPr lang="en-GB" dirty="0"/>
              <a:t>(</a:t>
            </a:r>
            <a:r>
              <a:rPr lang="en-GB" i="1" dirty="0"/>
              <a:t>z</a:t>
            </a:r>
            <a:r>
              <a:rPr lang="en-GB" dirty="0"/>
              <a:t>).</a:t>
            </a:r>
          </a:p>
          <a:p>
            <a:r>
              <a:rPr lang="en-GB" dirty="0"/>
              <a:t>ROC boundaries depend on |</a:t>
            </a:r>
            <a:r>
              <a:rPr lang="en-GB" i="1" dirty="0"/>
              <a:t>z</a:t>
            </a:r>
            <a:r>
              <a:rPr lang="en-GB" dirty="0"/>
              <a:t>|, and hence are circles in the </a:t>
            </a:r>
            <a:r>
              <a:rPr lang="en-GB" i="1" dirty="0"/>
              <a:t>z</a:t>
            </a:r>
            <a:r>
              <a:rPr lang="en-GB" dirty="0"/>
              <a:t>-plane (</a:t>
            </a:r>
            <a:r>
              <a:rPr lang="en-US" dirty="0"/>
              <a:t>centered</a:t>
            </a:r>
            <a:r>
              <a:rPr lang="en-GB" dirty="0"/>
              <a:t> on the origin).</a:t>
            </a:r>
          </a:p>
          <a:p>
            <a:r>
              <a:rPr lang="en-GB" dirty="0"/>
              <a:t>A ROC is a single connected region in the </a:t>
            </a:r>
            <a:r>
              <a:rPr lang="en-GB" i="1" dirty="0"/>
              <a:t>z</a:t>
            </a:r>
            <a:r>
              <a:rPr lang="en-GB" dirty="0"/>
              <a:t>-plane.</a:t>
            </a:r>
          </a:p>
          <a:p>
            <a:r>
              <a:rPr lang="en-GB" dirty="0"/>
              <a:t>If </a:t>
            </a:r>
            <a:r>
              <a:rPr lang="en-GB" i="1" dirty="0"/>
              <a:t>x</a:t>
            </a:r>
            <a:r>
              <a:rPr lang="en-GB" dirty="0"/>
              <a:t>(</a:t>
            </a:r>
            <a:r>
              <a:rPr lang="en-GB" i="1" dirty="0"/>
              <a:t>n</a:t>
            </a:r>
            <a:r>
              <a:rPr lang="en-GB" dirty="0"/>
              <a:t>) is finite, then the ROC is the entire </a:t>
            </a:r>
            <a:r>
              <a:rPr lang="en-GB" i="1" dirty="0"/>
              <a:t>z</a:t>
            </a:r>
            <a:r>
              <a:rPr lang="en-GB" dirty="0"/>
              <a:t>-plane except, possibly, for 0 or infinity.</a:t>
            </a:r>
          </a:p>
          <a:p>
            <a:r>
              <a:rPr lang="en-GB" dirty="0"/>
              <a:t>Stable systems (for which a discrete-time Fourier transform exists) have ROCs that contain the unit circle.</a:t>
            </a:r>
            <a:endParaRPr lang="en-US" dirty="0"/>
          </a:p>
        </p:txBody>
      </p:sp>
    </p:spTree>
    <p:extLst>
      <p:ext uri="{BB962C8B-B14F-4D97-AF65-F5344CB8AC3E}">
        <p14:creationId xmlns:p14="http://schemas.microsoft.com/office/powerpoint/2010/main" val="3933657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ROC Properties</a:t>
            </a:r>
            <a:endParaRPr lang="en-US" dirty="0"/>
          </a:p>
        </p:txBody>
      </p:sp>
      <p:pic>
        <p:nvPicPr>
          <p:cNvPr id="4" name="Picture 1">
            <a:extLst>
              <a:ext uri="{FF2B5EF4-FFF2-40B4-BE49-F238E27FC236}">
                <a16:creationId xmlns:a16="http://schemas.microsoft.com/office/drawing/2014/main" id="{406562C4-DCB6-4285-BC11-A75F656D8CA9}"/>
              </a:ext>
            </a:extLst>
          </p:cNvPr>
          <p:cNvPicPr>
            <a:picLocks noChangeAspect="1" noChangeArrowheads="1"/>
          </p:cNvPicPr>
          <p:nvPr/>
        </p:nvPicPr>
        <p:blipFill>
          <a:blip r:embed="rId3" cstate="print"/>
          <a:srcRect/>
          <a:stretch>
            <a:fillRect/>
          </a:stretch>
        </p:blipFill>
        <p:spPr bwMode="auto">
          <a:xfrm>
            <a:off x="4292044" y="2527303"/>
            <a:ext cx="3920614" cy="2936875"/>
          </a:xfrm>
          <a:prstGeom prst="rect">
            <a:avLst/>
          </a:prstGeom>
          <a:noFill/>
          <a:ln w="9525">
            <a:noFill/>
            <a:miter lim="800000"/>
            <a:headEnd/>
            <a:tailEnd/>
          </a:ln>
        </p:spPr>
      </p:pic>
      <p:sp>
        <p:nvSpPr>
          <p:cNvPr id="5" name="TextBox 4">
            <a:extLst>
              <a:ext uri="{FF2B5EF4-FFF2-40B4-BE49-F238E27FC236}">
                <a16:creationId xmlns:a16="http://schemas.microsoft.com/office/drawing/2014/main" id="{DE996132-992F-4EE7-AC8F-F68EB2FCB017}"/>
              </a:ext>
            </a:extLst>
          </p:cNvPr>
          <p:cNvSpPr txBox="1"/>
          <p:nvPr/>
        </p:nvSpPr>
        <p:spPr>
          <a:xfrm>
            <a:off x="710924" y="1117601"/>
            <a:ext cx="11070074" cy="1046440"/>
          </a:xfrm>
          <a:prstGeom prst="rect">
            <a:avLst/>
          </a:prstGeom>
          <a:noFill/>
        </p:spPr>
        <p:txBody>
          <a:bodyPr wrap="square" rtlCol="0">
            <a:spAutoFit/>
          </a:bodyPr>
          <a:lstStyle/>
          <a:p>
            <a:pPr defTabSz="457200"/>
            <a:r>
              <a:rPr lang="en-GB" sz="2200" dirty="0">
                <a:solidFill>
                  <a:srgbClr val="000000"/>
                </a:solidFill>
              </a:rPr>
              <a:t>If </a:t>
            </a:r>
            <a:r>
              <a:rPr lang="en-GB" sz="2200" i="1" dirty="0">
                <a:solidFill>
                  <a:srgbClr val="000000"/>
                </a:solidFill>
              </a:rPr>
              <a:t>x</a:t>
            </a:r>
            <a:r>
              <a:rPr lang="en-GB" sz="2200" dirty="0">
                <a:solidFill>
                  <a:srgbClr val="000000"/>
                </a:solidFill>
              </a:rPr>
              <a:t>(</a:t>
            </a:r>
            <a:r>
              <a:rPr lang="en-GB" sz="2200" i="1" dirty="0">
                <a:solidFill>
                  <a:srgbClr val="000000"/>
                </a:solidFill>
              </a:rPr>
              <a:t>n</a:t>
            </a:r>
            <a:r>
              <a:rPr lang="en-GB" sz="2200" dirty="0">
                <a:solidFill>
                  <a:srgbClr val="000000"/>
                </a:solidFill>
              </a:rPr>
              <a:t>) is right-sided, then the ROC extends outward from a circle containing the outermost pole of </a:t>
            </a:r>
            <a:r>
              <a:rPr lang="en-GB" sz="2200" i="1" dirty="0">
                <a:solidFill>
                  <a:srgbClr val="000000"/>
                </a:solidFill>
              </a:rPr>
              <a:t>X</a:t>
            </a:r>
            <a:r>
              <a:rPr lang="en-GB" sz="2200" dirty="0">
                <a:solidFill>
                  <a:srgbClr val="000000"/>
                </a:solidFill>
              </a:rPr>
              <a:t>(</a:t>
            </a:r>
            <a:r>
              <a:rPr lang="en-GB" sz="2200" i="1" dirty="0">
                <a:solidFill>
                  <a:srgbClr val="000000"/>
                </a:solidFill>
              </a:rPr>
              <a:t>z</a:t>
            </a:r>
            <a:r>
              <a:rPr lang="en-GB" sz="2200" dirty="0">
                <a:solidFill>
                  <a:srgbClr val="000000"/>
                </a:solidFill>
              </a:rPr>
              <a:t>).</a:t>
            </a:r>
          </a:p>
          <a:p>
            <a:pPr defTabSz="457200"/>
            <a:endParaRPr lang="en-GB" dirty="0">
              <a:solidFill>
                <a:srgbClr val="000000"/>
              </a:solidFill>
            </a:endParaRPr>
          </a:p>
        </p:txBody>
      </p:sp>
    </p:spTree>
    <p:extLst>
      <p:ext uri="{BB962C8B-B14F-4D97-AF65-F5344CB8AC3E}">
        <p14:creationId xmlns:p14="http://schemas.microsoft.com/office/powerpoint/2010/main" val="4115913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ROC Properties</a:t>
            </a:r>
            <a:endParaRPr lang="en-US" dirty="0"/>
          </a:p>
        </p:txBody>
      </p:sp>
      <p:sp>
        <p:nvSpPr>
          <p:cNvPr id="4" name="TextBox 3">
            <a:extLst>
              <a:ext uri="{FF2B5EF4-FFF2-40B4-BE49-F238E27FC236}">
                <a16:creationId xmlns:a16="http://schemas.microsoft.com/office/drawing/2014/main" id="{225F5189-2BD8-4311-B176-CE4201008A69}"/>
              </a:ext>
            </a:extLst>
          </p:cNvPr>
          <p:cNvSpPr txBox="1"/>
          <p:nvPr/>
        </p:nvSpPr>
        <p:spPr>
          <a:xfrm>
            <a:off x="710975" y="1117601"/>
            <a:ext cx="9930239" cy="1107996"/>
          </a:xfrm>
          <a:prstGeom prst="rect">
            <a:avLst/>
          </a:prstGeom>
          <a:noFill/>
        </p:spPr>
        <p:txBody>
          <a:bodyPr wrap="square" rtlCol="0">
            <a:spAutoFit/>
          </a:bodyPr>
          <a:lstStyle/>
          <a:p>
            <a:pPr defTabSz="457200"/>
            <a:r>
              <a:rPr lang="en-GB" sz="2200" dirty="0">
                <a:solidFill>
                  <a:srgbClr val="000000"/>
                </a:solidFill>
              </a:rPr>
              <a:t>If </a:t>
            </a:r>
            <a:r>
              <a:rPr lang="en-GB" sz="2200" i="1" dirty="0">
                <a:solidFill>
                  <a:srgbClr val="000000"/>
                </a:solidFill>
              </a:rPr>
              <a:t>x</a:t>
            </a:r>
            <a:r>
              <a:rPr lang="en-GB" sz="2200" dirty="0">
                <a:solidFill>
                  <a:srgbClr val="000000"/>
                </a:solidFill>
              </a:rPr>
              <a:t>(</a:t>
            </a:r>
            <a:r>
              <a:rPr lang="en-GB" sz="2200" i="1" dirty="0">
                <a:solidFill>
                  <a:srgbClr val="000000"/>
                </a:solidFill>
              </a:rPr>
              <a:t>n</a:t>
            </a:r>
            <a:r>
              <a:rPr lang="en-GB" sz="2200" dirty="0">
                <a:solidFill>
                  <a:srgbClr val="000000"/>
                </a:solidFill>
              </a:rPr>
              <a:t>) is left-sided, then the ROC is inside a circle that does not contain the innermost pole of </a:t>
            </a:r>
            <a:r>
              <a:rPr lang="en-GB" sz="2200" i="1" dirty="0">
                <a:solidFill>
                  <a:srgbClr val="000000"/>
                </a:solidFill>
              </a:rPr>
              <a:t>X</a:t>
            </a:r>
            <a:r>
              <a:rPr lang="en-GB" sz="2200" dirty="0">
                <a:solidFill>
                  <a:srgbClr val="000000"/>
                </a:solidFill>
              </a:rPr>
              <a:t>(</a:t>
            </a:r>
            <a:r>
              <a:rPr lang="en-GB" sz="2200" i="1" dirty="0">
                <a:solidFill>
                  <a:srgbClr val="000000"/>
                </a:solidFill>
              </a:rPr>
              <a:t>z</a:t>
            </a:r>
            <a:r>
              <a:rPr lang="en-GB" sz="2200" dirty="0">
                <a:solidFill>
                  <a:srgbClr val="000000"/>
                </a:solidFill>
              </a:rPr>
              <a:t>).</a:t>
            </a:r>
          </a:p>
          <a:p>
            <a:pPr defTabSz="457200"/>
            <a:endParaRPr lang="en-GB" sz="2200" dirty="0">
              <a:solidFill>
                <a:srgbClr val="000000"/>
              </a:solidFill>
            </a:endParaRPr>
          </a:p>
        </p:txBody>
      </p:sp>
      <p:grpSp>
        <p:nvGrpSpPr>
          <p:cNvPr id="5" name="Group 4">
            <a:extLst>
              <a:ext uri="{FF2B5EF4-FFF2-40B4-BE49-F238E27FC236}">
                <a16:creationId xmlns:a16="http://schemas.microsoft.com/office/drawing/2014/main" id="{2D418F29-2616-4B7D-94ED-CE231FDAC66D}"/>
              </a:ext>
            </a:extLst>
          </p:cNvPr>
          <p:cNvGrpSpPr>
            <a:grpSpLocks noChangeAspect="1"/>
          </p:cNvGrpSpPr>
          <p:nvPr/>
        </p:nvGrpSpPr>
        <p:grpSpPr bwMode="auto">
          <a:xfrm>
            <a:off x="3844426" y="2408238"/>
            <a:ext cx="4917435" cy="3128962"/>
            <a:chOff x="2238" y="1293"/>
            <a:chExt cx="3490" cy="1971"/>
          </a:xfrm>
        </p:grpSpPr>
        <p:sp>
          <p:nvSpPr>
            <p:cNvPr id="6" name="AutoShape 3">
              <a:extLst>
                <a:ext uri="{FF2B5EF4-FFF2-40B4-BE49-F238E27FC236}">
                  <a16:creationId xmlns:a16="http://schemas.microsoft.com/office/drawing/2014/main" id="{8D944A1B-9067-4606-AF6D-29818327637F}"/>
                </a:ext>
              </a:extLst>
            </p:cNvPr>
            <p:cNvSpPr>
              <a:spLocks noChangeAspect="1" noChangeArrowheads="1" noTextEdit="1"/>
            </p:cNvSpPr>
            <p:nvPr/>
          </p:nvSpPr>
          <p:spPr bwMode="auto">
            <a:xfrm>
              <a:off x="2238" y="1303"/>
              <a:ext cx="3490" cy="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7" name="Rectangle 5">
              <a:extLst>
                <a:ext uri="{FF2B5EF4-FFF2-40B4-BE49-F238E27FC236}">
                  <a16:creationId xmlns:a16="http://schemas.microsoft.com/office/drawing/2014/main" id="{22AF1EE1-2031-457F-A589-3EAD0350BC01}"/>
                </a:ext>
              </a:extLst>
            </p:cNvPr>
            <p:cNvSpPr>
              <a:spLocks noChangeArrowheads="1"/>
            </p:cNvSpPr>
            <p:nvPr/>
          </p:nvSpPr>
          <p:spPr bwMode="auto">
            <a:xfrm>
              <a:off x="5264" y="2395"/>
              <a:ext cx="18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Re</a:t>
              </a:r>
              <a:endParaRPr lang="en-US" altLang="en-US" dirty="0">
                <a:solidFill>
                  <a:srgbClr val="000000"/>
                </a:solidFill>
              </a:endParaRPr>
            </a:p>
          </p:txBody>
        </p:sp>
        <p:sp>
          <p:nvSpPr>
            <p:cNvPr id="8" name="Rectangle 6">
              <a:extLst>
                <a:ext uri="{FF2B5EF4-FFF2-40B4-BE49-F238E27FC236}">
                  <a16:creationId xmlns:a16="http://schemas.microsoft.com/office/drawing/2014/main" id="{97E032DD-9F8C-4673-9F9C-388A70841A3F}"/>
                </a:ext>
              </a:extLst>
            </p:cNvPr>
            <p:cNvSpPr>
              <a:spLocks noChangeArrowheads="1"/>
            </p:cNvSpPr>
            <p:nvPr/>
          </p:nvSpPr>
          <p:spPr bwMode="auto">
            <a:xfrm>
              <a:off x="3877" y="1381"/>
              <a:ext cx="16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Im</a:t>
              </a:r>
              <a:endParaRPr lang="en-US" altLang="en-US" dirty="0">
                <a:solidFill>
                  <a:srgbClr val="000000"/>
                </a:solidFill>
              </a:endParaRPr>
            </a:p>
          </p:txBody>
        </p:sp>
        <p:sp>
          <p:nvSpPr>
            <p:cNvPr id="9" name="Rectangle 7">
              <a:extLst>
                <a:ext uri="{FF2B5EF4-FFF2-40B4-BE49-F238E27FC236}">
                  <a16:creationId xmlns:a16="http://schemas.microsoft.com/office/drawing/2014/main" id="{04352080-EBAB-4D2C-8404-2C5227853D32}"/>
                </a:ext>
              </a:extLst>
            </p:cNvPr>
            <p:cNvSpPr>
              <a:spLocks noChangeArrowheads="1"/>
            </p:cNvSpPr>
            <p:nvPr/>
          </p:nvSpPr>
          <p:spPr bwMode="auto">
            <a:xfrm>
              <a:off x="2280" y="1293"/>
              <a:ext cx="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i="1" dirty="0">
                  <a:solidFill>
                    <a:srgbClr val="000000"/>
                  </a:solidFill>
                </a:rPr>
                <a:t>z</a:t>
              </a:r>
              <a:endParaRPr lang="en-US" altLang="en-US" dirty="0">
                <a:solidFill>
                  <a:srgbClr val="000000"/>
                </a:solidFill>
              </a:endParaRPr>
            </a:p>
          </p:txBody>
        </p:sp>
        <p:sp>
          <p:nvSpPr>
            <p:cNvPr id="10" name="Rectangle 8">
              <a:extLst>
                <a:ext uri="{FF2B5EF4-FFF2-40B4-BE49-F238E27FC236}">
                  <a16:creationId xmlns:a16="http://schemas.microsoft.com/office/drawing/2014/main" id="{EEF8357A-0FA8-4FBA-86A2-5D4C39CD0D70}"/>
                </a:ext>
              </a:extLst>
            </p:cNvPr>
            <p:cNvSpPr>
              <a:spLocks noChangeArrowheads="1"/>
            </p:cNvSpPr>
            <p:nvPr/>
          </p:nvSpPr>
          <p:spPr bwMode="auto">
            <a:xfrm>
              <a:off x="2379" y="1293"/>
              <a:ext cx="4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-plane</a:t>
              </a:r>
              <a:endParaRPr lang="en-US" altLang="en-US" dirty="0">
                <a:solidFill>
                  <a:srgbClr val="000000"/>
                </a:solidFill>
              </a:endParaRPr>
            </a:p>
          </p:txBody>
        </p:sp>
        <p:sp>
          <p:nvSpPr>
            <p:cNvPr id="11" name="Line 9">
              <a:extLst>
                <a:ext uri="{FF2B5EF4-FFF2-40B4-BE49-F238E27FC236}">
                  <a16:creationId xmlns:a16="http://schemas.microsoft.com/office/drawing/2014/main" id="{52EEE6EC-8C3E-48A0-8222-657A7A59AA57}"/>
                </a:ext>
              </a:extLst>
            </p:cNvPr>
            <p:cNvSpPr>
              <a:spLocks noChangeShapeType="1"/>
            </p:cNvSpPr>
            <p:nvPr/>
          </p:nvSpPr>
          <p:spPr bwMode="auto">
            <a:xfrm flipH="1">
              <a:off x="4555" y="2352"/>
              <a:ext cx="85" cy="53"/>
            </a:xfrm>
            <a:prstGeom prst="line">
              <a:avLst/>
            </a:prstGeom>
            <a:noFill/>
            <a:ln w="444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2" name="Line 10">
              <a:extLst>
                <a:ext uri="{FF2B5EF4-FFF2-40B4-BE49-F238E27FC236}">
                  <a16:creationId xmlns:a16="http://schemas.microsoft.com/office/drawing/2014/main" id="{C280F795-3F52-4DC0-ADA7-74D2E1BBB271}"/>
                </a:ext>
              </a:extLst>
            </p:cNvPr>
            <p:cNvSpPr>
              <a:spLocks noChangeShapeType="1"/>
            </p:cNvSpPr>
            <p:nvPr/>
          </p:nvSpPr>
          <p:spPr bwMode="auto">
            <a:xfrm>
              <a:off x="4555" y="2352"/>
              <a:ext cx="85" cy="53"/>
            </a:xfrm>
            <a:prstGeom prst="line">
              <a:avLst/>
            </a:prstGeom>
            <a:noFill/>
            <a:ln w="444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3" name="Oval 11">
              <a:extLst>
                <a:ext uri="{FF2B5EF4-FFF2-40B4-BE49-F238E27FC236}">
                  <a16:creationId xmlns:a16="http://schemas.microsoft.com/office/drawing/2014/main" id="{52EBA6AA-4A7A-44F8-AABC-2DA1D5F53E5E}"/>
                </a:ext>
              </a:extLst>
            </p:cNvPr>
            <p:cNvSpPr>
              <a:spLocks noChangeArrowheads="1"/>
            </p:cNvSpPr>
            <p:nvPr/>
          </p:nvSpPr>
          <p:spPr bwMode="auto">
            <a:xfrm>
              <a:off x="3397" y="1981"/>
              <a:ext cx="890" cy="771"/>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4" name="Line 12">
              <a:extLst>
                <a:ext uri="{FF2B5EF4-FFF2-40B4-BE49-F238E27FC236}">
                  <a16:creationId xmlns:a16="http://schemas.microsoft.com/office/drawing/2014/main" id="{A1007DF9-FE6A-4B80-B620-197B3E4142BE}"/>
                </a:ext>
              </a:extLst>
            </p:cNvPr>
            <p:cNvSpPr>
              <a:spLocks noChangeShapeType="1"/>
            </p:cNvSpPr>
            <p:nvPr/>
          </p:nvSpPr>
          <p:spPr bwMode="auto">
            <a:xfrm>
              <a:off x="4244" y="2352"/>
              <a:ext cx="71" cy="53"/>
            </a:xfrm>
            <a:prstGeom prst="line">
              <a:avLst/>
            </a:prstGeom>
            <a:noFill/>
            <a:ln w="444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5" name="Line 13">
              <a:extLst>
                <a:ext uri="{FF2B5EF4-FFF2-40B4-BE49-F238E27FC236}">
                  <a16:creationId xmlns:a16="http://schemas.microsoft.com/office/drawing/2014/main" id="{2830F333-A3D7-431E-9938-B938A7661683}"/>
                </a:ext>
              </a:extLst>
            </p:cNvPr>
            <p:cNvSpPr>
              <a:spLocks noChangeShapeType="1"/>
            </p:cNvSpPr>
            <p:nvPr/>
          </p:nvSpPr>
          <p:spPr bwMode="auto">
            <a:xfrm flipH="1">
              <a:off x="4244" y="2352"/>
              <a:ext cx="71" cy="53"/>
            </a:xfrm>
            <a:prstGeom prst="line">
              <a:avLst/>
            </a:prstGeom>
            <a:noFill/>
            <a:ln w="444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6" name="Line 14">
              <a:extLst>
                <a:ext uri="{FF2B5EF4-FFF2-40B4-BE49-F238E27FC236}">
                  <a16:creationId xmlns:a16="http://schemas.microsoft.com/office/drawing/2014/main" id="{F0465FE5-50B6-4E1E-9560-D0E3DD7CBE9F}"/>
                </a:ext>
              </a:extLst>
            </p:cNvPr>
            <p:cNvSpPr>
              <a:spLocks noChangeShapeType="1"/>
            </p:cNvSpPr>
            <p:nvPr/>
          </p:nvSpPr>
          <p:spPr bwMode="auto">
            <a:xfrm flipH="1">
              <a:off x="2238" y="2384"/>
              <a:ext cx="3207"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7" name="Line 15">
              <a:extLst>
                <a:ext uri="{FF2B5EF4-FFF2-40B4-BE49-F238E27FC236}">
                  <a16:creationId xmlns:a16="http://schemas.microsoft.com/office/drawing/2014/main" id="{60EA0CC4-C60D-4EC2-89D2-1A1FC1702A01}"/>
                </a:ext>
              </a:extLst>
            </p:cNvPr>
            <p:cNvSpPr>
              <a:spLocks noChangeShapeType="1"/>
            </p:cNvSpPr>
            <p:nvPr/>
          </p:nvSpPr>
          <p:spPr bwMode="auto">
            <a:xfrm>
              <a:off x="3835" y="1451"/>
              <a:ext cx="0" cy="1802"/>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8" name="Rectangle 16">
              <a:extLst>
                <a:ext uri="{FF2B5EF4-FFF2-40B4-BE49-F238E27FC236}">
                  <a16:creationId xmlns:a16="http://schemas.microsoft.com/office/drawing/2014/main" id="{A4676E35-F558-4B8E-9FB6-59925BA79441}"/>
                </a:ext>
              </a:extLst>
            </p:cNvPr>
            <p:cNvSpPr>
              <a:spLocks noChangeArrowheads="1"/>
            </p:cNvSpPr>
            <p:nvPr/>
          </p:nvSpPr>
          <p:spPr bwMode="auto">
            <a:xfrm>
              <a:off x="3487" y="2167"/>
              <a:ext cx="3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ROC</a:t>
              </a:r>
              <a:endParaRPr lang="en-US" altLang="en-US" dirty="0">
                <a:solidFill>
                  <a:srgbClr val="000000"/>
                </a:solidFill>
              </a:endParaRPr>
            </a:p>
          </p:txBody>
        </p:sp>
      </p:grpSp>
    </p:spTree>
    <p:extLst>
      <p:ext uri="{BB962C8B-B14F-4D97-AF65-F5344CB8AC3E}">
        <p14:creationId xmlns:p14="http://schemas.microsoft.com/office/powerpoint/2010/main" val="2037805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ROC Properties</a:t>
            </a:r>
            <a:endParaRPr lang="en-US" dirty="0"/>
          </a:p>
        </p:txBody>
      </p:sp>
      <p:sp>
        <p:nvSpPr>
          <p:cNvPr id="4" name="TextBox 3">
            <a:extLst>
              <a:ext uri="{FF2B5EF4-FFF2-40B4-BE49-F238E27FC236}">
                <a16:creationId xmlns:a16="http://schemas.microsoft.com/office/drawing/2014/main" id="{AEF9D380-A778-47FB-9BE0-92A87ADFFA6C}"/>
              </a:ext>
            </a:extLst>
          </p:cNvPr>
          <p:cNvSpPr txBox="1"/>
          <p:nvPr/>
        </p:nvSpPr>
        <p:spPr>
          <a:xfrm>
            <a:off x="710923" y="1117600"/>
            <a:ext cx="10463622" cy="1107996"/>
          </a:xfrm>
          <a:prstGeom prst="rect">
            <a:avLst/>
          </a:prstGeom>
          <a:noFill/>
        </p:spPr>
        <p:txBody>
          <a:bodyPr wrap="square" rtlCol="0">
            <a:spAutoFit/>
          </a:bodyPr>
          <a:lstStyle/>
          <a:p>
            <a:pPr defTabSz="457200"/>
            <a:r>
              <a:rPr lang="en-GB" sz="2200" dirty="0">
                <a:solidFill>
                  <a:srgbClr val="000000"/>
                </a:solidFill>
              </a:rPr>
              <a:t>If </a:t>
            </a:r>
            <a:r>
              <a:rPr lang="en-GB" sz="2200" i="1" dirty="0">
                <a:solidFill>
                  <a:srgbClr val="000000"/>
                </a:solidFill>
              </a:rPr>
              <a:t>x</a:t>
            </a:r>
            <a:r>
              <a:rPr lang="en-GB" sz="2200" dirty="0">
                <a:solidFill>
                  <a:srgbClr val="000000"/>
                </a:solidFill>
              </a:rPr>
              <a:t>(</a:t>
            </a:r>
            <a:r>
              <a:rPr lang="en-GB" sz="2200" i="1" dirty="0">
                <a:solidFill>
                  <a:srgbClr val="000000"/>
                </a:solidFill>
              </a:rPr>
              <a:t>n</a:t>
            </a:r>
            <a:r>
              <a:rPr lang="en-GB" sz="2200" dirty="0">
                <a:solidFill>
                  <a:srgbClr val="000000"/>
                </a:solidFill>
              </a:rPr>
              <a:t>) is two-sided, then the ROC is a ring bounded by circles inside the outermost pole of </a:t>
            </a:r>
            <a:r>
              <a:rPr lang="en-GB" sz="2200" i="1" dirty="0">
                <a:solidFill>
                  <a:srgbClr val="000000"/>
                </a:solidFill>
              </a:rPr>
              <a:t>X</a:t>
            </a:r>
            <a:r>
              <a:rPr lang="en-GB" sz="2200" dirty="0">
                <a:solidFill>
                  <a:srgbClr val="000000"/>
                </a:solidFill>
              </a:rPr>
              <a:t>(</a:t>
            </a:r>
            <a:r>
              <a:rPr lang="en-GB" sz="2200" i="1" dirty="0">
                <a:solidFill>
                  <a:srgbClr val="000000"/>
                </a:solidFill>
              </a:rPr>
              <a:t>z</a:t>
            </a:r>
            <a:r>
              <a:rPr lang="en-GB" sz="2200" dirty="0">
                <a:solidFill>
                  <a:srgbClr val="000000"/>
                </a:solidFill>
              </a:rPr>
              <a:t>) and outside the innermost pole of </a:t>
            </a:r>
            <a:r>
              <a:rPr lang="en-GB" sz="2200" i="1" dirty="0">
                <a:solidFill>
                  <a:srgbClr val="000000"/>
                </a:solidFill>
              </a:rPr>
              <a:t>X</a:t>
            </a:r>
            <a:r>
              <a:rPr lang="en-GB" sz="2200" dirty="0">
                <a:solidFill>
                  <a:srgbClr val="000000"/>
                </a:solidFill>
              </a:rPr>
              <a:t>(</a:t>
            </a:r>
            <a:r>
              <a:rPr lang="en-GB" sz="2200" i="1" dirty="0">
                <a:solidFill>
                  <a:srgbClr val="000000"/>
                </a:solidFill>
              </a:rPr>
              <a:t>z</a:t>
            </a:r>
            <a:r>
              <a:rPr lang="en-GB" sz="2200" dirty="0">
                <a:solidFill>
                  <a:srgbClr val="000000"/>
                </a:solidFill>
              </a:rPr>
              <a:t>).</a:t>
            </a:r>
          </a:p>
          <a:p>
            <a:pPr defTabSz="457200"/>
            <a:endParaRPr lang="en-GB" sz="2200" dirty="0">
              <a:solidFill>
                <a:srgbClr val="000000"/>
              </a:solidFill>
            </a:endParaRPr>
          </a:p>
        </p:txBody>
      </p:sp>
      <p:grpSp>
        <p:nvGrpSpPr>
          <p:cNvPr id="5" name="Group 4">
            <a:extLst>
              <a:ext uri="{FF2B5EF4-FFF2-40B4-BE49-F238E27FC236}">
                <a16:creationId xmlns:a16="http://schemas.microsoft.com/office/drawing/2014/main" id="{1EB3D50D-D000-43EF-946F-6D8D3E1272C7}"/>
              </a:ext>
            </a:extLst>
          </p:cNvPr>
          <p:cNvGrpSpPr>
            <a:grpSpLocks noChangeAspect="1"/>
          </p:cNvGrpSpPr>
          <p:nvPr/>
        </p:nvGrpSpPr>
        <p:grpSpPr bwMode="auto">
          <a:xfrm>
            <a:off x="4022203" y="2367716"/>
            <a:ext cx="4498389" cy="3232984"/>
            <a:chOff x="2254" y="1181"/>
            <a:chExt cx="3467" cy="2163"/>
          </a:xfrm>
        </p:grpSpPr>
        <p:sp>
          <p:nvSpPr>
            <p:cNvPr id="6" name="AutoShape 3">
              <a:extLst>
                <a:ext uri="{FF2B5EF4-FFF2-40B4-BE49-F238E27FC236}">
                  <a16:creationId xmlns:a16="http://schemas.microsoft.com/office/drawing/2014/main" id="{60BCEEF2-2C78-4DF1-A182-A4A325B99BAA}"/>
                </a:ext>
              </a:extLst>
            </p:cNvPr>
            <p:cNvSpPr>
              <a:spLocks noChangeAspect="1" noChangeArrowheads="1" noTextEdit="1"/>
            </p:cNvSpPr>
            <p:nvPr/>
          </p:nvSpPr>
          <p:spPr bwMode="auto">
            <a:xfrm>
              <a:off x="2254" y="1181"/>
              <a:ext cx="3467" cy="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7" name="Oval 5">
              <a:extLst>
                <a:ext uri="{FF2B5EF4-FFF2-40B4-BE49-F238E27FC236}">
                  <a16:creationId xmlns:a16="http://schemas.microsoft.com/office/drawing/2014/main" id="{FBD7454E-40BC-488C-B439-054CC051CC38}"/>
                </a:ext>
              </a:extLst>
            </p:cNvPr>
            <p:cNvSpPr>
              <a:spLocks noChangeArrowheads="1"/>
            </p:cNvSpPr>
            <p:nvPr/>
          </p:nvSpPr>
          <p:spPr bwMode="auto">
            <a:xfrm>
              <a:off x="3103" y="1749"/>
              <a:ext cx="1488" cy="1237"/>
            </a:xfrm>
            <a:prstGeom prst="ellipse">
              <a:avLst/>
            </a:prstGeom>
            <a:blipFill dpi="0" rotWithShape="0">
              <a:blip r:embed="rId3"/>
              <a:srcRect/>
              <a:tile tx="0" ty="0" sx="100000" sy="100000" flip="none" algn="tl"/>
            </a:blipFill>
            <a:ln w="2222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8" name="Rectangle 10">
              <a:extLst>
                <a:ext uri="{FF2B5EF4-FFF2-40B4-BE49-F238E27FC236}">
                  <a16:creationId xmlns:a16="http://schemas.microsoft.com/office/drawing/2014/main" id="{7688BDED-8DC1-489A-8D4F-F2F2E7A0F4D7}"/>
                </a:ext>
              </a:extLst>
            </p:cNvPr>
            <p:cNvSpPr>
              <a:spLocks noChangeArrowheads="1"/>
            </p:cNvSpPr>
            <p:nvPr/>
          </p:nvSpPr>
          <p:spPr bwMode="auto">
            <a:xfrm>
              <a:off x="3882" y="1824"/>
              <a:ext cx="395"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ROC</a:t>
              </a:r>
            </a:p>
          </p:txBody>
        </p:sp>
        <p:sp>
          <p:nvSpPr>
            <p:cNvPr id="9" name="Line 11">
              <a:extLst>
                <a:ext uri="{FF2B5EF4-FFF2-40B4-BE49-F238E27FC236}">
                  <a16:creationId xmlns:a16="http://schemas.microsoft.com/office/drawing/2014/main" id="{3B709AC7-2979-4DCA-97D9-A0F814F8E709}"/>
                </a:ext>
              </a:extLst>
            </p:cNvPr>
            <p:cNvSpPr>
              <a:spLocks noChangeShapeType="1"/>
            </p:cNvSpPr>
            <p:nvPr/>
          </p:nvSpPr>
          <p:spPr bwMode="auto">
            <a:xfrm flipH="1">
              <a:off x="4556" y="2338"/>
              <a:ext cx="84" cy="59"/>
            </a:xfrm>
            <a:prstGeom prst="line">
              <a:avLst/>
            </a:prstGeom>
            <a:noFill/>
            <a:ln w="444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0" name="Line 12">
              <a:extLst>
                <a:ext uri="{FF2B5EF4-FFF2-40B4-BE49-F238E27FC236}">
                  <a16:creationId xmlns:a16="http://schemas.microsoft.com/office/drawing/2014/main" id="{BB95DF90-B3E2-4AD6-9BDE-F17F49F4EBBD}"/>
                </a:ext>
              </a:extLst>
            </p:cNvPr>
            <p:cNvSpPr>
              <a:spLocks noChangeShapeType="1"/>
            </p:cNvSpPr>
            <p:nvPr/>
          </p:nvSpPr>
          <p:spPr bwMode="auto">
            <a:xfrm>
              <a:off x="4556" y="2338"/>
              <a:ext cx="84" cy="59"/>
            </a:xfrm>
            <a:prstGeom prst="line">
              <a:avLst/>
            </a:prstGeom>
            <a:noFill/>
            <a:ln w="444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1" name="Oval 13">
              <a:extLst>
                <a:ext uri="{FF2B5EF4-FFF2-40B4-BE49-F238E27FC236}">
                  <a16:creationId xmlns:a16="http://schemas.microsoft.com/office/drawing/2014/main" id="{F258C80D-9F1C-49F5-A851-7149AD14E40C}"/>
                </a:ext>
              </a:extLst>
            </p:cNvPr>
            <p:cNvSpPr>
              <a:spLocks noChangeArrowheads="1"/>
            </p:cNvSpPr>
            <p:nvPr/>
          </p:nvSpPr>
          <p:spPr bwMode="auto">
            <a:xfrm>
              <a:off x="3405" y="1999"/>
              <a:ext cx="884" cy="7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2" name="Line 14">
              <a:extLst>
                <a:ext uri="{FF2B5EF4-FFF2-40B4-BE49-F238E27FC236}">
                  <a16:creationId xmlns:a16="http://schemas.microsoft.com/office/drawing/2014/main" id="{3C05434D-1233-45D9-950B-BB5CAFCA2929}"/>
                </a:ext>
              </a:extLst>
            </p:cNvPr>
            <p:cNvSpPr>
              <a:spLocks noChangeShapeType="1"/>
            </p:cNvSpPr>
            <p:nvPr/>
          </p:nvSpPr>
          <p:spPr bwMode="auto">
            <a:xfrm>
              <a:off x="4247" y="2338"/>
              <a:ext cx="70" cy="59"/>
            </a:xfrm>
            <a:prstGeom prst="line">
              <a:avLst/>
            </a:prstGeom>
            <a:noFill/>
            <a:ln w="444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3" name="Line 15">
              <a:extLst>
                <a:ext uri="{FF2B5EF4-FFF2-40B4-BE49-F238E27FC236}">
                  <a16:creationId xmlns:a16="http://schemas.microsoft.com/office/drawing/2014/main" id="{DDEE28FC-D2BF-442A-AE2B-773421F0E455}"/>
                </a:ext>
              </a:extLst>
            </p:cNvPr>
            <p:cNvSpPr>
              <a:spLocks noChangeShapeType="1"/>
            </p:cNvSpPr>
            <p:nvPr/>
          </p:nvSpPr>
          <p:spPr bwMode="auto">
            <a:xfrm flipH="1">
              <a:off x="4247" y="2338"/>
              <a:ext cx="70" cy="59"/>
            </a:xfrm>
            <a:prstGeom prst="line">
              <a:avLst/>
            </a:prstGeom>
            <a:noFill/>
            <a:ln w="444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4" name="Line 16">
              <a:extLst>
                <a:ext uri="{FF2B5EF4-FFF2-40B4-BE49-F238E27FC236}">
                  <a16:creationId xmlns:a16="http://schemas.microsoft.com/office/drawing/2014/main" id="{A46DC8D2-2B61-49B9-A77B-DC0096B1219C}"/>
                </a:ext>
              </a:extLst>
            </p:cNvPr>
            <p:cNvSpPr>
              <a:spLocks noChangeShapeType="1"/>
            </p:cNvSpPr>
            <p:nvPr/>
          </p:nvSpPr>
          <p:spPr bwMode="auto">
            <a:xfrm flipH="1">
              <a:off x="2254" y="2374"/>
              <a:ext cx="3186"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5" name="Line 17">
              <a:extLst>
                <a:ext uri="{FF2B5EF4-FFF2-40B4-BE49-F238E27FC236}">
                  <a16:creationId xmlns:a16="http://schemas.microsoft.com/office/drawing/2014/main" id="{02BC6F05-2987-4067-B933-5289CC78EEBC}"/>
                </a:ext>
              </a:extLst>
            </p:cNvPr>
            <p:cNvSpPr>
              <a:spLocks noChangeShapeType="1"/>
            </p:cNvSpPr>
            <p:nvPr/>
          </p:nvSpPr>
          <p:spPr bwMode="auto">
            <a:xfrm>
              <a:off x="3840" y="1345"/>
              <a:ext cx="0" cy="1987"/>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grpSp>
      <p:sp>
        <p:nvSpPr>
          <p:cNvPr id="16" name="Rectangle 5">
            <a:extLst>
              <a:ext uri="{FF2B5EF4-FFF2-40B4-BE49-F238E27FC236}">
                <a16:creationId xmlns:a16="http://schemas.microsoft.com/office/drawing/2014/main" id="{E0ED8D53-C1B7-4545-AF09-9C6D9E37A285}"/>
              </a:ext>
            </a:extLst>
          </p:cNvPr>
          <p:cNvSpPr>
            <a:spLocks noChangeArrowheads="1"/>
          </p:cNvSpPr>
          <p:nvPr/>
        </p:nvSpPr>
        <p:spPr bwMode="auto">
          <a:xfrm>
            <a:off x="8063450" y="3840163"/>
            <a:ext cx="2612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Re</a:t>
            </a:r>
            <a:endParaRPr lang="en-US" altLang="en-US" dirty="0">
              <a:solidFill>
                <a:srgbClr val="000000"/>
              </a:solidFill>
            </a:endParaRPr>
          </a:p>
        </p:txBody>
      </p:sp>
      <p:sp>
        <p:nvSpPr>
          <p:cNvPr id="17" name="Rectangle 6">
            <a:extLst>
              <a:ext uri="{FF2B5EF4-FFF2-40B4-BE49-F238E27FC236}">
                <a16:creationId xmlns:a16="http://schemas.microsoft.com/office/drawing/2014/main" id="{22B93AA2-246C-4130-809A-8605C28A5A31}"/>
              </a:ext>
            </a:extLst>
          </p:cNvPr>
          <p:cNvSpPr>
            <a:spLocks noChangeArrowheads="1"/>
          </p:cNvSpPr>
          <p:nvPr/>
        </p:nvSpPr>
        <p:spPr bwMode="auto">
          <a:xfrm>
            <a:off x="6221397" y="2363790"/>
            <a:ext cx="2292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Im</a:t>
            </a:r>
            <a:endParaRPr lang="en-US" altLang="en-US" dirty="0">
              <a:solidFill>
                <a:srgbClr val="000000"/>
              </a:solidFill>
            </a:endParaRPr>
          </a:p>
        </p:txBody>
      </p:sp>
      <p:sp>
        <p:nvSpPr>
          <p:cNvPr id="18" name="Rectangle 8">
            <a:extLst>
              <a:ext uri="{FF2B5EF4-FFF2-40B4-BE49-F238E27FC236}">
                <a16:creationId xmlns:a16="http://schemas.microsoft.com/office/drawing/2014/main" id="{69BD6FE8-3B8C-4912-9585-5149944D6694}"/>
              </a:ext>
            </a:extLst>
          </p:cNvPr>
          <p:cNvSpPr>
            <a:spLocks noChangeArrowheads="1"/>
          </p:cNvSpPr>
          <p:nvPr/>
        </p:nvSpPr>
        <p:spPr bwMode="auto">
          <a:xfrm>
            <a:off x="3895218" y="2355852"/>
            <a:ext cx="6715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z-plane</a:t>
            </a:r>
            <a:endParaRPr lang="en-US" altLang="en-US" dirty="0">
              <a:solidFill>
                <a:srgbClr val="000000"/>
              </a:solidFill>
            </a:endParaRPr>
          </a:p>
        </p:txBody>
      </p:sp>
    </p:spTree>
    <p:extLst>
      <p:ext uri="{BB962C8B-B14F-4D97-AF65-F5344CB8AC3E}">
        <p14:creationId xmlns:p14="http://schemas.microsoft.com/office/powerpoint/2010/main" val="3617526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ROCs and Poles and Zeros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ROCs may be deduced from poles and zeros of </a:t>
            </a:r>
            <a:r>
              <a:rPr lang="en-GB" i="1" dirty="0"/>
              <a:t>X</a:t>
            </a:r>
            <a:r>
              <a:rPr lang="en-GB" dirty="0"/>
              <a:t>(</a:t>
            </a:r>
            <a:r>
              <a:rPr lang="en-GB" i="1" dirty="0"/>
              <a:t>z</a:t>
            </a:r>
            <a:r>
              <a:rPr lang="en-GB" dirty="0"/>
              <a:t>).</a:t>
            </a:r>
          </a:p>
          <a:p>
            <a:r>
              <a:rPr lang="en-GB" dirty="0"/>
              <a:t>More than one ROC may be compatible with a particular set of poles and zeros.</a:t>
            </a:r>
          </a:p>
          <a:p>
            <a:r>
              <a:rPr lang="en-GB" dirty="0"/>
              <a:t>Different ROCs correspond to different (impulse) response sequences </a:t>
            </a:r>
            <a:r>
              <a:rPr lang="en-GB" i="1" dirty="0"/>
              <a:t>x</a:t>
            </a:r>
            <a:r>
              <a:rPr lang="en-GB" dirty="0"/>
              <a:t>(</a:t>
            </a:r>
            <a:r>
              <a:rPr lang="en-GB" i="1" dirty="0"/>
              <a:t>n</a:t>
            </a:r>
            <a:r>
              <a:rPr lang="en-GB" dirty="0"/>
              <a:t>) with different causality and stability characteristics.</a:t>
            </a:r>
          </a:p>
          <a:p>
            <a:r>
              <a:rPr lang="en-GB" dirty="0"/>
              <a:t>If ROC extends outward to infinity, then the system is causal.</a:t>
            </a:r>
          </a:p>
          <a:p>
            <a:r>
              <a:rPr lang="en-GB" dirty="0"/>
              <a:t>Since most physical systems, including the digital filters we will implement, are causal, we will be concerned mainly with such ROCs and with right-sided sequences (signals) starting at </a:t>
            </a:r>
            <a:r>
              <a:rPr lang="en-GB" i="1" dirty="0"/>
              <a:t>n</a:t>
            </a:r>
            <a:r>
              <a:rPr lang="en-GB" dirty="0"/>
              <a:t>=0 and for which the one-sided or unilateral </a:t>
            </a:r>
            <a:r>
              <a:rPr lang="en-GB" i="1" dirty="0"/>
              <a:t>z</a:t>
            </a:r>
            <a:r>
              <a:rPr lang="en-GB" dirty="0"/>
              <a:t>-transform may be used.</a:t>
            </a:r>
            <a:endParaRPr lang="en-US" dirty="0"/>
          </a:p>
        </p:txBody>
      </p:sp>
    </p:spTree>
    <p:extLst>
      <p:ext uri="{BB962C8B-B14F-4D97-AF65-F5344CB8AC3E}">
        <p14:creationId xmlns:p14="http://schemas.microsoft.com/office/powerpoint/2010/main" val="479520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ROC and the Unit Circle</a:t>
            </a:r>
            <a:endParaRPr lang="en-US" dirty="0"/>
          </a:p>
        </p:txBody>
      </p:sp>
      <p:pic>
        <p:nvPicPr>
          <p:cNvPr id="4" name="Picture 2">
            <a:extLst>
              <a:ext uri="{FF2B5EF4-FFF2-40B4-BE49-F238E27FC236}">
                <a16:creationId xmlns:a16="http://schemas.microsoft.com/office/drawing/2014/main" id="{194FE6D4-ABA2-4185-B539-01EB7852FD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616" y="2413000"/>
            <a:ext cx="419906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C862849-9188-4316-A489-7DA7D59D83E5}"/>
              </a:ext>
            </a:extLst>
          </p:cNvPr>
          <p:cNvSpPr txBox="1"/>
          <p:nvPr/>
        </p:nvSpPr>
        <p:spPr>
          <a:xfrm>
            <a:off x="6841340" y="5131083"/>
            <a:ext cx="4192412" cy="769441"/>
          </a:xfrm>
          <a:prstGeom prst="rect">
            <a:avLst/>
          </a:prstGeom>
          <a:noFill/>
        </p:spPr>
        <p:txBody>
          <a:bodyPr wrap="square" rtlCol="0">
            <a:spAutoFit/>
          </a:bodyPr>
          <a:lstStyle/>
          <a:p>
            <a:pPr defTabSz="457200"/>
            <a:r>
              <a:rPr lang="en-GB" sz="2200" dirty="0">
                <a:solidFill>
                  <a:srgbClr val="000000"/>
                </a:solidFill>
              </a:rPr>
              <a:t>Causal and stable impulse response</a:t>
            </a:r>
          </a:p>
        </p:txBody>
      </p:sp>
      <p:pic>
        <p:nvPicPr>
          <p:cNvPr id="6" name="Picture 2">
            <a:extLst>
              <a:ext uri="{FF2B5EF4-FFF2-40B4-BE49-F238E27FC236}">
                <a16:creationId xmlns:a16="http://schemas.microsoft.com/office/drawing/2014/main" id="{A0717407-C9AD-4DF1-9834-1348E062E4DB}"/>
              </a:ext>
            </a:extLst>
          </p:cNvPr>
          <p:cNvPicPr>
            <a:picLocks noChangeAspect="1" noChangeArrowheads="1"/>
          </p:cNvPicPr>
          <p:nvPr/>
        </p:nvPicPr>
        <p:blipFill>
          <a:blip r:embed="rId5" cstate="print"/>
          <a:srcRect/>
          <a:stretch>
            <a:fillRect/>
          </a:stretch>
        </p:blipFill>
        <p:spPr bwMode="auto">
          <a:xfrm>
            <a:off x="1599596" y="2011750"/>
            <a:ext cx="3505141" cy="2560250"/>
          </a:xfrm>
          <a:prstGeom prst="rect">
            <a:avLst/>
          </a:prstGeom>
          <a:noFill/>
          <a:ln w="9525">
            <a:noFill/>
            <a:miter lim="800000"/>
            <a:headEnd/>
            <a:tailEnd/>
          </a:ln>
        </p:spPr>
      </p:pic>
      <p:graphicFrame>
        <p:nvGraphicFramePr>
          <p:cNvPr id="7" name="Object 6">
            <a:extLst>
              <a:ext uri="{FF2B5EF4-FFF2-40B4-BE49-F238E27FC236}">
                <a16:creationId xmlns:a16="http://schemas.microsoft.com/office/drawing/2014/main" id="{B8A8636E-9D38-4198-85DB-044012567372}"/>
              </a:ext>
            </a:extLst>
          </p:cNvPr>
          <p:cNvGraphicFramePr>
            <a:graphicFrameLocks noChangeAspect="1"/>
          </p:cNvGraphicFramePr>
          <p:nvPr/>
        </p:nvGraphicFramePr>
        <p:xfrm>
          <a:off x="2427453" y="5026444"/>
          <a:ext cx="1543028" cy="736002"/>
        </p:xfrm>
        <a:graphic>
          <a:graphicData uri="http://schemas.openxmlformats.org/presentationml/2006/ole">
            <mc:AlternateContent xmlns:mc="http://schemas.openxmlformats.org/markup-compatibility/2006">
              <mc:Choice xmlns:v="urn:schemas-microsoft-com:vml" Requires="v">
                <p:oleObj spid="_x0000_s8194" name="Equation" r:id="rId6" imgW="825480" imgH="393480" progId="Equation.3">
                  <p:embed/>
                </p:oleObj>
              </mc:Choice>
              <mc:Fallback>
                <p:oleObj name="Equation" r:id="rId6" imgW="825480" imgH="393480" progId="Equation.3">
                  <p:embed/>
                  <p:pic>
                    <p:nvPicPr>
                      <p:cNvPr id="7" name="Object 6">
                        <a:extLst>
                          <a:ext uri="{FF2B5EF4-FFF2-40B4-BE49-F238E27FC236}">
                            <a16:creationId xmlns:a16="http://schemas.microsoft.com/office/drawing/2014/main" id="{B8A8636E-9D38-4198-85DB-0440125673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7453" y="5026444"/>
                        <a:ext cx="1543028" cy="7360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9527F3F1-13B1-4BC0-A5BA-CF47AEA9CD10}"/>
              </a:ext>
            </a:extLst>
          </p:cNvPr>
          <p:cNvGraphicFramePr>
            <a:graphicFrameLocks noChangeAspect="1"/>
          </p:cNvGraphicFramePr>
          <p:nvPr/>
        </p:nvGraphicFramePr>
        <p:xfrm>
          <a:off x="5997545" y="1925370"/>
          <a:ext cx="717713" cy="386511"/>
        </p:xfrm>
        <a:graphic>
          <a:graphicData uri="http://schemas.openxmlformats.org/presentationml/2006/ole">
            <mc:AlternateContent xmlns:mc="http://schemas.openxmlformats.org/markup-compatibility/2006">
              <mc:Choice xmlns:v="urn:schemas-microsoft-com:vml" Requires="v">
                <p:oleObj spid="_x0000_s8195" name="Equation" r:id="rId8" imgW="330120" imgH="177480" progId="Equation.3">
                  <p:embed/>
                </p:oleObj>
              </mc:Choice>
              <mc:Fallback>
                <p:oleObj name="Equation" r:id="rId8" imgW="330120" imgH="177480" progId="Equation.3">
                  <p:embed/>
                  <p:pic>
                    <p:nvPicPr>
                      <p:cNvPr id="8" name="Object 7">
                        <a:extLst>
                          <a:ext uri="{FF2B5EF4-FFF2-40B4-BE49-F238E27FC236}">
                            <a16:creationId xmlns:a16="http://schemas.microsoft.com/office/drawing/2014/main" id="{9527F3F1-13B1-4BC0-A5BA-CF47AEA9CD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7545" y="1925370"/>
                        <a:ext cx="717713" cy="3865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5DC9D897-D08C-4370-85EB-35EC278F0E6D}"/>
              </a:ext>
            </a:extLst>
          </p:cNvPr>
          <p:cNvGraphicFramePr>
            <a:graphicFrameLocks noChangeAspect="1"/>
          </p:cNvGraphicFramePr>
          <p:nvPr/>
        </p:nvGraphicFramePr>
        <p:xfrm>
          <a:off x="7666300" y="4280858"/>
          <a:ext cx="1946918" cy="515428"/>
        </p:xfrm>
        <a:graphic>
          <a:graphicData uri="http://schemas.openxmlformats.org/presentationml/2006/ole">
            <mc:AlternateContent xmlns:mc="http://schemas.openxmlformats.org/markup-compatibility/2006">
              <mc:Choice xmlns:v="urn:schemas-microsoft-com:vml" Requires="v">
                <p:oleObj spid="_x0000_s8196" name="Equation" r:id="rId10" imgW="863280" imgH="228600" progId="Equation.3">
                  <p:embed/>
                </p:oleObj>
              </mc:Choice>
              <mc:Fallback>
                <p:oleObj name="Equation" r:id="rId10" imgW="863280" imgH="228600" progId="Equation.3">
                  <p:embed/>
                  <p:pic>
                    <p:nvPicPr>
                      <p:cNvPr id="9" name="Object 8">
                        <a:extLst>
                          <a:ext uri="{FF2B5EF4-FFF2-40B4-BE49-F238E27FC236}">
                            <a16:creationId xmlns:a16="http://schemas.microsoft.com/office/drawing/2014/main" id="{5DC9D897-D08C-4370-85EB-35EC278F0E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6300" y="4280858"/>
                        <a:ext cx="1946918" cy="5154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2385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Why Introduce the </a:t>
            </a:r>
            <a:r>
              <a:rPr lang="en-GB" i="1" dirty="0"/>
              <a:t>z</a:t>
            </a:r>
            <a:r>
              <a:rPr lang="en-GB" dirty="0"/>
              <a:t>-Transform?</a:t>
            </a:r>
            <a:endParaRPr lang="en-US" dirty="0"/>
          </a:p>
        </p:txBody>
      </p:sp>
      <p:sp>
        <p:nvSpPr>
          <p:cNvPr id="4" name="TextBox 3">
            <a:extLst>
              <a:ext uri="{FF2B5EF4-FFF2-40B4-BE49-F238E27FC236}">
                <a16:creationId xmlns:a16="http://schemas.microsoft.com/office/drawing/2014/main" id="{932F82CD-7CEB-4F8B-8568-3DBEE89C4B8A}"/>
              </a:ext>
            </a:extLst>
          </p:cNvPr>
          <p:cNvSpPr txBox="1"/>
          <p:nvPr/>
        </p:nvSpPr>
        <p:spPr>
          <a:xfrm>
            <a:off x="1028567" y="1676399"/>
            <a:ext cx="10123757" cy="430887"/>
          </a:xfrm>
          <a:prstGeom prst="rect">
            <a:avLst/>
          </a:prstGeom>
          <a:noFill/>
        </p:spPr>
        <p:txBody>
          <a:bodyPr wrap="square" rtlCol="0">
            <a:spAutoFit/>
          </a:bodyPr>
          <a:lstStyle/>
          <a:p>
            <a:pPr defTabSz="457200"/>
            <a:r>
              <a:rPr lang="en-GB" sz="2200" dirty="0">
                <a:solidFill>
                  <a:srgbClr val="000000"/>
                </a:solidFill>
              </a:rPr>
              <a:t>The design and analysis of digital filters is aided by an understanding of the </a:t>
            </a:r>
            <a:r>
              <a:rPr lang="en-GB" sz="2200" i="1" dirty="0">
                <a:solidFill>
                  <a:srgbClr val="000000"/>
                </a:solidFill>
              </a:rPr>
              <a:t>z</a:t>
            </a:r>
            <a:r>
              <a:rPr lang="en-GB" sz="2200" dirty="0">
                <a:solidFill>
                  <a:srgbClr val="000000"/>
                </a:solidFill>
              </a:rPr>
              <a:t>-transform.</a:t>
            </a:r>
          </a:p>
        </p:txBody>
      </p:sp>
    </p:spTree>
    <p:extLst>
      <p:ext uri="{BB962C8B-B14F-4D97-AF65-F5344CB8AC3E}">
        <p14:creationId xmlns:p14="http://schemas.microsoft.com/office/powerpoint/2010/main" val="375961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ROC and the Unit Circle</a:t>
            </a:r>
            <a:endParaRPr lang="en-US" dirty="0"/>
          </a:p>
        </p:txBody>
      </p:sp>
      <p:pic>
        <p:nvPicPr>
          <p:cNvPr id="4" name="Picture 3">
            <a:extLst>
              <a:ext uri="{FF2B5EF4-FFF2-40B4-BE49-F238E27FC236}">
                <a16:creationId xmlns:a16="http://schemas.microsoft.com/office/drawing/2014/main" id="{73102EEE-F238-4485-B0DE-B3A3516AF4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3273" y="2384594"/>
            <a:ext cx="4262506" cy="167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BFDE13C0-DB9C-4764-AEA0-CBC85FCFB85D}"/>
              </a:ext>
            </a:extLst>
          </p:cNvPr>
          <p:cNvPicPr>
            <a:picLocks noChangeAspect="1" noChangeArrowheads="1"/>
          </p:cNvPicPr>
          <p:nvPr/>
        </p:nvPicPr>
        <p:blipFill>
          <a:blip r:embed="rId5" cstate="print"/>
          <a:srcRect/>
          <a:stretch>
            <a:fillRect/>
          </a:stretch>
        </p:blipFill>
        <p:spPr bwMode="auto">
          <a:xfrm>
            <a:off x="1599596" y="2022964"/>
            <a:ext cx="3486433" cy="2523639"/>
          </a:xfrm>
          <a:prstGeom prst="rect">
            <a:avLst/>
          </a:prstGeom>
          <a:noFill/>
          <a:ln w="9525">
            <a:noFill/>
            <a:miter lim="800000"/>
            <a:headEnd/>
            <a:tailEnd/>
          </a:ln>
        </p:spPr>
      </p:pic>
      <p:sp>
        <p:nvSpPr>
          <p:cNvPr id="6" name="TextBox 5">
            <a:extLst>
              <a:ext uri="{FF2B5EF4-FFF2-40B4-BE49-F238E27FC236}">
                <a16:creationId xmlns:a16="http://schemas.microsoft.com/office/drawing/2014/main" id="{12457A29-4A14-4E9F-BC7C-E726DD40E6D6}"/>
              </a:ext>
            </a:extLst>
          </p:cNvPr>
          <p:cNvSpPr txBox="1"/>
          <p:nvPr/>
        </p:nvSpPr>
        <p:spPr>
          <a:xfrm>
            <a:off x="6727056" y="5131083"/>
            <a:ext cx="4460188" cy="769441"/>
          </a:xfrm>
          <a:prstGeom prst="rect">
            <a:avLst/>
          </a:prstGeom>
          <a:noFill/>
        </p:spPr>
        <p:txBody>
          <a:bodyPr wrap="square" rtlCol="0">
            <a:spAutoFit/>
          </a:bodyPr>
          <a:lstStyle/>
          <a:p>
            <a:pPr defTabSz="457200"/>
            <a:r>
              <a:rPr lang="en-GB" sz="2200" dirty="0">
                <a:solidFill>
                  <a:srgbClr val="000000"/>
                </a:solidFill>
              </a:rPr>
              <a:t>Causal and unstable impulse response</a:t>
            </a:r>
          </a:p>
        </p:txBody>
      </p:sp>
      <p:graphicFrame>
        <p:nvGraphicFramePr>
          <p:cNvPr id="7" name="Object 1">
            <a:extLst>
              <a:ext uri="{FF2B5EF4-FFF2-40B4-BE49-F238E27FC236}">
                <a16:creationId xmlns:a16="http://schemas.microsoft.com/office/drawing/2014/main" id="{F34D5A6B-229F-4466-854E-7F2752F06A8F}"/>
              </a:ext>
            </a:extLst>
          </p:cNvPr>
          <p:cNvGraphicFramePr>
            <a:graphicFrameLocks noChangeAspect="1"/>
          </p:cNvGraphicFramePr>
          <p:nvPr/>
        </p:nvGraphicFramePr>
        <p:xfrm>
          <a:off x="2426972" y="5026025"/>
          <a:ext cx="1542849" cy="736600"/>
        </p:xfrm>
        <a:graphic>
          <a:graphicData uri="http://schemas.openxmlformats.org/presentationml/2006/ole">
            <mc:AlternateContent xmlns:mc="http://schemas.openxmlformats.org/markup-compatibility/2006">
              <mc:Choice xmlns:v="urn:schemas-microsoft-com:vml" Requires="v">
                <p:oleObj spid="_x0000_s9218" name="Equation" r:id="rId6" imgW="825480" imgH="393480" progId="Equation.3">
                  <p:embed/>
                </p:oleObj>
              </mc:Choice>
              <mc:Fallback>
                <p:oleObj name="Equation" r:id="rId6" imgW="825480" imgH="393480" progId="Equation.3">
                  <p:embed/>
                  <p:pic>
                    <p:nvPicPr>
                      <p:cNvPr id="7" name="Object 1">
                        <a:extLst>
                          <a:ext uri="{FF2B5EF4-FFF2-40B4-BE49-F238E27FC236}">
                            <a16:creationId xmlns:a16="http://schemas.microsoft.com/office/drawing/2014/main" id="{F34D5A6B-229F-4466-854E-7F2752F06A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6972" y="5026025"/>
                        <a:ext cx="1542849"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a:extLst>
              <a:ext uri="{FF2B5EF4-FFF2-40B4-BE49-F238E27FC236}">
                <a16:creationId xmlns:a16="http://schemas.microsoft.com/office/drawing/2014/main" id="{C7577D9E-6923-45AE-94EE-E4D5756635FF}"/>
              </a:ext>
            </a:extLst>
          </p:cNvPr>
          <p:cNvGraphicFramePr>
            <a:graphicFrameLocks noChangeAspect="1"/>
          </p:cNvGraphicFramePr>
          <p:nvPr/>
        </p:nvGraphicFramePr>
        <p:xfrm>
          <a:off x="7666628" y="4281488"/>
          <a:ext cx="1946022" cy="514350"/>
        </p:xfrm>
        <a:graphic>
          <a:graphicData uri="http://schemas.openxmlformats.org/presentationml/2006/ole">
            <mc:AlternateContent xmlns:mc="http://schemas.openxmlformats.org/markup-compatibility/2006">
              <mc:Choice xmlns:v="urn:schemas-microsoft-com:vml" Requires="v">
                <p:oleObj spid="_x0000_s9219" name="Equation" r:id="rId8" imgW="863280" imgH="228600" progId="Equation.3">
                  <p:embed/>
                </p:oleObj>
              </mc:Choice>
              <mc:Fallback>
                <p:oleObj name="Equation" r:id="rId8" imgW="863280" imgH="228600" progId="Equation.3">
                  <p:embed/>
                  <p:pic>
                    <p:nvPicPr>
                      <p:cNvPr id="8" name="Object 2">
                        <a:extLst>
                          <a:ext uri="{FF2B5EF4-FFF2-40B4-BE49-F238E27FC236}">
                            <a16:creationId xmlns:a16="http://schemas.microsoft.com/office/drawing/2014/main" id="{C7577D9E-6923-45AE-94EE-E4D5756635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6628" y="4281488"/>
                        <a:ext cx="1946022"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
            <a:extLst>
              <a:ext uri="{FF2B5EF4-FFF2-40B4-BE49-F238E27FC236}">
                <a16:creationId xmlns:a16="http://schemas.microsoft.com/office/drawing/2014/main" id="{032E7CB5-8182-4253-879D-D178693EB596}"/>
              </a:ext>
            </a:extLst>
          </p:cNvPr>
          <p:cNvGraphicFramePr>
            <a:graphicFrameLocks noChangeAspect="1"/>
          </p:cNvGraphicFramePr>
          <p:nvPr/>
        </p:nvGraphicFramePr>
        <p:xfrm>
          <a:off x="5996794" y="1925638"/>
          <a:ext cx="719044" cy="385762"/>
        </p:xfrm>
        <a:graphic>
          <a:graphicData uri="http://schemas.openxmlformats.org/presentationml/2006/ole">
            <mc:AlternateContent xmlns:mc="http://schemas.openxmlformats.org/markup-compatibility/2006">
              <mc:Choice xmlns:v="urn:schemas-microsoft-com:vml" Requires="v">
                <p:oleObj spid="_x0000_s9220" name="Equation" r:id="rId10" imgW="330120" imgH="177480" progId="Equation.3">
                  <p:embed/>
                </p:oleObj>
              </mc:Choice>
              <mc:Fallback>
                <p:oleObj name="Equation" r:id="rId10" imgW="330120" imgH="177480" progId="Equation.3">
                  <p:embed/>
                  <p:pic>
                    <p:nvPicPr>
                      <p:cNvPr id="9" name="Object 3">
                        <a:extLst>
                          <a:ext uri="{FF2B5EF4-FFF2-40B4-BE49-F238E27FC236}">
                            <a16:creationId xmlns:a16="http://schemas.microsoft.com/office/drawing/2014/main" id="{032E7CB5-8182-4253-879D-D178693EB5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96794" y="1925638"/>
                        <a:ext cx="719044"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31031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ROC and the Unit Circle</a:t>
            </a:r>
            <a:endParaRPr lang="en-US" dirty="0"/>
          </a:p>
        </p:txBody>
      </p:sp>
      <p:pic>
        <p:nvPicPr>
          <p:cNvPr id="4" name="Picture 4">
            <a:extLst>
              <a:ext uri="{FF2B5EF4-FFF2-40B4-BE49-F238E27FC236}">
                <a16:creationId xmlns:a16="http://schemas.microsoft.com/office/drawing/2014/main" id="{F907CE84-2C97-4334-8A2B-6FC92969E6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9807" y="2374900"/>
            <a:ext cx="4328269"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B81968C7-A2CD-42CF-BF04-3E641D0BC3ED}"/>
              </a:ext>
            </a:extLst>
          </p:cNvPr>
          <p:cNvPicPr>
            <a:picLocks noChangeAspect="1" noChangeArrowheads="1"/>
          </p:cNvPicPr>
          <p:nvPr/>
        </p:nvPicPr>
        <p:blipFill>
          <a:blip r:embed="rId5" cstate="print"/>
          <a:srcRect/>
          <a:stretch>
            <a:fillRect/>
          </a:stretch>
        </p:blipFill>
        <p:spPr bwMode="auto">
          <a:xfrm>
            <a:off x="1625020" y="1980912"/>
            <a:ext cx="3428923" cy="2591091"/>
          </a:xfrm>
          <a:prstGeom prst="rect">
            <a:avLst/>
          </a:prstGeom>
          <a:noFill/>
          <a:ln w="9525">
            <a:noFill/>
            <a:miter lim="800000"/>
            <a:headEnd/>
            <a:tailEnd/>
          </a:ln>
        </p:spPr>
      </p:pic>
      <p:sp>
        <p:nvSpPr>
          <p:cNvPr id="6" name="TextBox 5">
            <a:extLst>
              <a:ext uri="{FF2B5EF4-FFF2-40B4-BE49-F238E27FC236}">
                <a16:creationId xmlns:a16="http://schemas.microsoft.com/office/drawing/2014/main" id="{A8B8D411-1F86-4CA1-A694-F35C9861423C}"/>
              </a:ext>
            </a:extLst>
          </p:cNvPr>
          <p:cNvSpPr txBox="1"/>
          <p:nvPr/>
        </p:nvSpPr>
        <p:spPr>
          <a:xfrm>
            <a:off x="6727056" y="5131083"/>
            <a:ext cx="4460188" cy="769441"/>
          </a:xfrm>
          <a:prstGeom prst="rect">
            <a:avLst/>
          </a:prstGeom>
          <a:noFill/>
        </p:spPr>
        <p:txBody>
          <a:bodyPr wrap="square" rtlCol="0">
            <a:spAutoFit/>
          </a:bodyPr>
          <a:lstStyle/>
          <a:p>
            <a:pPr defTabSz="457200"/>
            <a:r>
              <a:rPr lang="en-GB" sz="2200" dirty="0">
                <a:solidFill>
                  <a:srgbClr val="000000"/>
                </a:solidFill>
              </a:rPr>
              <a:t>Causal and unstable impulse response</a:t>
            </a:r>
          </a:p>
        </p:txBody>
      </p:sp>
      <p:graphicFrame>
        <p:nvGraphicFramePr>
          <p:cNvPr id="7" name="Object 1">
            <a:extLst>
              <a:ext uri="{FF2B5EF4-FFF2-40B4-BE49-F238E27FC236}">
                <a16:creationId xmlns:a16="http://schemas.microsoft.com/office/drawing/2014/main" id="{BE708CCE-7FB0-4A39-98C4-AC88ECE942CC}"/>
              </a:ext>
            </a:extLst>
          </p:cNvPr>
          <p:cNvGraphicFramePr>
            <a:graphicFrameLocks noChangeAspect="1"/>
          </p:cNvGraphicFramePr>
          <p:nvPr/>
        </p:nvGraphicFramePr>
        <p:xfrm>
          <a:off x="2426972" y="5026025"/>
          <a:ext cx="1542849" cy="736600"/>
        </p:xfrm>
        <a:graphic>
          <a:graphicData uri="http://schemas.openxmlformats.org/presentationml/2006/ole">
            <mc:AlternateContent xmlns:mc="http://schemas.openxmlformats.org/markup-compatibility/2006">
              <mc:Choice xmlns:v="urn:schemas-microsoft-com:vml" Requires="v">
                <p:oleObj spid="_x0000_s10242" name="Equation" r:id="rId6" imgW="825480" imgH="393480" progId="Equation.3">
                  <p:embed/>
                </p:oleObj>
              </mc:Choice>
              <mc:Fallback>
                <p:oleObj name="Equation" r:id="rId6" imgW="825480" imgH="393480" progId="Equation.3">
                  <p:embed/>
                  <p:pic>
                    <p:nvPicPr>
                      <p:cNvPr id="7" name="Object 1">
                        <a:extLst>
                          <a:ext uri="{FF2B5EF4-FFF2-40B4-BE49-F238E27FC236}">
                            <a16:creationId xmlns:a16="http://schemas.microsoft.com/office/drawing/2014/main" id="{BE708CCE-7FB0-4A39-98C4-AC88ECE942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6972" y="5026025"/>
                        <a:ext cx="1542849"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a:extLst>
              <a:ext uri="{FF2B5EF4-FFF2-40B4-BE49-F238E27FC236}">
                <a16:creationId xmlns:a16="http://schemas.microsoft.com/office/drawing/2014/main" id="{90B9E7BA-F019-4476-B523-DAC179E001A2}"/>
              </a:ext>
            </a:extLst>
          </p:cNvPr>
          <p:cNvGraphicFramePr>
            <a:graphicFrameLocks noChangeAspect="1"/>
          </p:cNvGraphicFramePr>
          <p:nvPr/>
        </p:nvGraphicFramePr>
        <p:xfrm>
          <a:off x="5996794" y="1925638"/>
          <a:ext cx="719044" cy="385762"/>
        </p:xfrm>
        <a:graphic>
          <a:graphicData uri="http://schemas.openxmlformats.org/presentationml/2006/ole">
            <mc:AlternateContent xmlns:mc="http://schemas.openxmlformats.org/markup-compatibility/2006">
              <mc:Choice xmlns:v="urn:schemas-microsoft-com:vml" Requires="v">
                <p:oleObj spid="_x0000_s10243" name="Equation" r:id="rId8" imgW="330120" imgH="177480" progId="Equation.3">
                  <p:embed/>
                </p:oleObj>
              </mc:Choice>
              <mc:Fallback>
                <p:oleObj name="Equation" r:id="rId8" imgW="330120" imgH="177480" progId="Equation.3">
                  <p:embed/>
                  <p:pic>
                    <p:nvPicPr>
                      <p:cNvPr id="8" name="Object 2">
                        <a:extLst>
                          <a:ext uri="{FF2B5EF4-FFF2-40B4-BE49-F238E27FC236}">
                            <a16:creationId xmlns:a16="http://schemas.microsoft.com/office/drawing/2014/main" id="{90B9E7BA-F019-4476-B523-DAC179E001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6794" y="1925638"/>
                        <a:ext cx="719044"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
            <a:extLst>
              <a:ext uri="{FF2B5EF4-FFF2-40B4-BE49-F238E27FC236}">
                <a16:creationId xmlns:a16="http://schemas.microsoft.com/office/drawing/2014/main" id="{287AA45C-EE6B-40A4-BB0E-4B2BBB72F6C9}"/>
              </a:ext>
            </a:extLst>
          </p:cNvPr>
          <p:cNvGraphicFramePr>
            <a:graphicFrameLocks noChangeAspect="1"/>
          </p:cNvGraphicFramePr>
          <p:nvPr/>
        </p:nvGraphicFramePr>
        <p:xfrm>
          <a:off x="7666628" y="4281488"/>
          <a:ext cx="1946022" cy="514350"/>
        </p:xfrm>
        <a:graphic>
          <a:graphicData uri="http://schemas.openxmlformats.org/presentationml/2006/ole">
            <mc:AlternateContent xmlns:mc="http://schemas.openxmlformats.org/markup-compatibility/2006">
              <mc:Choice xmlns:v="urn:schemas-microsoft-com:vml" Requires="v">
                <p:oleObj spid="_x0000_s10244" name="Equation" r:id="rId10" imgW="863280" imgH="228600" progId="Equation.3">
                  <p:embed/>
                </p:oleObj>
              </mc:Choice>
              <mc:Fallback>
                <p:oleObj name="Equation" r:id="rId10" imgW="863280" imgH="228600" progId="Equation.3">
                  <p:embed/>
                  <p:pic>
                    <p:nvPicPr>
                      <p:cNvPr id="9" name="Object 3">
                        <a:extLst>
                          <a:ext uri="{FF2B5EF4-FFF2-40B4-BE49-F238E27FC236}">
                            <a16:creationId xmlns:a16="http://schemas.microsoft.com/office/drawing/2014/main" id="{287AA45C-EE6B-40A4-BB0E-4B2BBB72F6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6628" y="4281488"/>
                        <a:ext cx="1946022"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9578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Properties of the </a:t>
            </a:r>
            <a:r>
              <a:rPr lang="en-GB" i="1" dirty="0"/>
              <a:t>z</a:t>
            </a:r>
            <a:r>
              <a:rPr lang="en-GB" dirty="0"/>
              <a:t>-Transform</a:t>
            </a:r>
            <a:endParaRPr lang="en-US" dirty="0"/>
          </a:p>
        </p:txBody>
      </p:sp>
      <p:sp>
        <p:nvSpPr>
          <p:cNvPr id="4" name="TextBox 3">
            <a:extLst>
              <a:ext uri="{FF2B5EF4-FFF2-40B4-BE49-F238E27FC236}">
                <a16:creationId xmlns:a16="http://schemas.microsoft.com/office/drawing/2014/main" id="{269A492D-44A5-4ABC-872A-3B6F6EDEE7BE}"/>
              </a:ext>
            </a:extLst>
          </p:cNvPr>
          <p:cNvSpPr txBox="1"/>
          <p:nvPr/>
        </p:nvSpPr>
        <p:spPr>
          <a:xfrm>
            <a:off x="2031207" y="1295401"/>
            <a:ext cx="1173566" cy="1107996"/>
          </a:xfrm>
          <a:prstGeom prst="rect">
            <a:avLst/>
          </a:prstGeom>
          <a:noFill/>
        </p:spPr>
        <p:txBody>
          <a:bodyPr wrap="none" rtlCol="0">
            <a:spAutoFit/>
          </a:bodyPr>
          <a:lstStyle/>
          <a:p>
            <a:pPr defTabSz="457200"/>
            <a:r>
              <a:rPr lang="en-GB" sz="2200" dirty="0">
                <a:solidFill>
                  <a:srgbClr val="000000"/>
                </a:solidFill>
              </a:rPr>
              <a:t>Linearity</a:t>
            </a:r>
          </a:p>
          <a:p>
            <a:pPr defTabSz="457200"/>
            <a:endParaRPr lang="en-GB" sz="2200" dirty="0">
              <a:solidFill>
                <a:srgbClr val="000000"/>
              </a:solidFill>
            </a:endParaRPr>
          </a:p>
          <a:p>
            <a:pPr defTabSz="457200"/>
            <a:r>
              <a:rPr lang="en-GB" sz="2200" dirty="0">
                <a:solidFill>
                  <a:srgbClr val="000000"/>
                </a:solidFill>
              </a:rPr>
              <a:t>If </a:t>
            </a:r>
          </a:p>
        </p:txBody>
      </p:sp>
      <p:graphicFrame>
        <p:nvGraphicFramePr>
          <p:cNvPr id="5" name="Object 4">
            <a:extLst>
              <a:ext uri="{FF2B5EF4-FFF2-40B4-BE49-F238E27FC236}">
                <a16:creationId xmlns:a16="http://schemas.microsoft.com/office/drawing/2014/main" id="{2A550E41-20E9-4AD4-A06E-64289B4DD35C}"/>
              </a:ext>
            </a:extLst>
          </p:cNvPr>
          <p:cNvGraphicFramePr>
            <a:graphicFrameLocks noChangeAspect="1"/>
          </p:cNvGraphicFramePr>
          <p:nvPr>
            <p:extLst>
              <p:ext uri="{D42A27DB-BD31-4B8C-83A1-F6EECF244321}">
                <p14:modId xmlns:p14="http://schemas.microsoft.com/office/powerpoint/2010/main" val="361367451"/>
              </p:ext>
            </p:extLst>
          </p:nvPr>
        </p:nvGraphicFramePr>
        <p:xfrm>
          <a:off x="2780197" y="1963700"/>
          <a:ext cx="2895964" cy="486026"/>
        </p:xfrm>
        <a:graphic>
          <a:graphicData uri="http://schemas.openxmlformats.org/presentationml/2006/ole">
            <mc:AlternateContent xmlns:mc="http://schemas.openxmlformats.org/markup-compatibility/2006">
              <mc:Choice xmlns:v="urn:schemas-microsoft-com:vml" Requires="v">
                <p:oleObj spid="_x0000_s11266" name="Equation" r:id="rId4" imgW="964781" imgH="215806" progId="Equation.3">
                  <p:embed/>
                </p:oleObj>
              </mc:Choice>
              <mc:Fallback>
                <p:oleObj name="Equation" r:id="rId4" imgW="964781" imgH="215806" progId="Equation.3">
                  <p:embed/>
                  <p:pic>
                    <p:nvPicPr>
                      <p:cNvPr id="5" name="Object 4">
                        <a:extLst>
                          <a:ext uri="{FF2B5EF4-FFF2-40B4-BE49-F238E27FC236}">
                            <a16:creationId xmlns:a16="http://schemas.microsoft.com/office/drawing/2014/main" id="{2A550E41-20E9-4AD4-A06E-64289B4DD3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0197" y="1963700"/>
                        <a:ext cx="2895964" cy="486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608A33DE-4D72-497B-9D4C-890E63E93E31}"/>
              </a:ext>
            </a:extLst>
          </p:cNvPr>
          <p:cNvSpPr txBox="1"/>
          <p:nvPr/>
        </p:nvSpPr>
        <p:spPr>
          <a:xfrm>
            <a:off x="5823942" y="1972513"/>
            <a:ext cx="590149" cy="430887"/>
          </a:xfrm>
          <a:prstGeom prst="rect">
            <a:avLst/>
          </a:prstGeom>
          <a:noFill/>
        </p:spPr>
        <p:txBody>
          <a:bodyPr wrap="none" rtlCol="0">
            <a:spAutoFit/>
          </a:bodyPr>
          <a:lstStyle/>
          <a:p>
            <a:pPr defTabSz="457200"/>
            <a:r>
              <a:rPr lang="en-GB" sz="2200" dirty="0">
                <a:solidFill>
                  <a:srgbClr val="000000"/>
                </a:solidFill>
              </a:rPr>
              <a:t>and</a:t>
            </a:r>
          </a:p>
        </p:txBody>
      </p:sp>
      <p:graphicFrame>
        <p:nvGraphicFramePr>
          <p:cNvPr id="7" name="Object 6">
            <a:extLst>
              <a:ext uri="{FF2B5EF4-FFF2-40B4-BE49-F238E27FC236}">
                <a16:creationId xmlns:a16="http://schemas.microsoft.com/office/drawing/2014/main" id="{6D1320B8-75D6-4C98-8D99-F120F2468FDA}"/>
              </a:ext>
            </a:extLst>
          </p:cNvPr>
          <p:cNvGraphicFramePr>
            <a:graphicFrameLocks noChangeAspect="1"/>
          </p:cNvGraphicFramePr>
          <p:nvPr>
            <p:extLst>
              <p:ext uri="{D42A27DB-BD31-4B8C-83A1-F6EECF244321}">
                <p14:modId xmlns:p14="http://schemas.microsoft.com/office/powerpoint/2010/main" val="2034648419"/>
              </p:ext>
            </p:extLst>
          </p:nvPr>
        </p:nvGraphicFramePr>
        <p:xfrm>
          <a:off x="6563088" y="1972510"/>
          <a:ext cx="2781904" cy="479502"/>
        </p:xfrm>
        <a:graphic>
          <a:graphicData uri="http://schemas.openxmlformats.org/presentationml/2006/ole">
            <mc:AlternateContent xmlns:mc="http://schemas.openxmlformats.org/markup-compatibility/2006">
              <mc:Choice xmlns:v="urn:schemas-microsoft-com:vml" Requires="v">
                <p:oleObj spid="_x0000_s11267" name="Equation" r:id="rId6" imgW="939392" imgH="215806" progId="Equation.3">
                  <p:embed/>
                </p:oleObj>
              </mc:Choice>
              <mc:Fallback>
                <p:oleObj name="Equation" r:id="rId6" imgW="939392" imgH="215806" progId="Equation.3">
                  <p:embed/>
                  <p:pic>
                    <p:nvPicPr>
                      <p:cNvPr id="7" name="Object 6">
                        <a:extLst>
                          <a:ext uri="{FF2B5EF4-FFF2-40B4-BE49-F238E27FC236}">
                            <a16:creationId xmlns:a16="http://schemas.microsoft.com/office/drawing/2014/main" id="{6D1320B8-75D6-4C98-8D99-F120F2468F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3088" y="1972510"/>
                        <a:ext cx="2781904" cy="4795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a:extLst>
              <a:ext uri="{FF2B5EF4-FFF2-40B4-BE49-F238E27FC236}">
                <a16:creationId xmlns:a16="http://schemas.microsoft.com/office/drawing/2014/main" id="{1897BC5A-59EB-44FA-8C82-4B4593C776D6}"/>
              </a:ext>
            </a:extLst>
          </p:cNvPr>
          <p:cNvSpPr txBox="1"/>
          <p:nvPr/>
        </p:nvSpPr>
        <p:spPr>
          <a:xfrm>
            <a:off x="2031207" y="3378203"/>
            <a:ext cx="774470" cy="430887"/>
          </a:xfrm>
          <a:prstGeom prst="rect">
            <a:avLst/>
          </a:prstGeom>
          <a:noFill/>
        </p:spPr>
        <p:txBody>
          <a:bodyPr wrap="none" rtlCol="0">
            <a:spAutoFit/>
          </a:bodyPr>
          <a:lstStyle/>
          <a:p>
            <a:pPr defTabSz="457200"/>
            <a:r>
              <a:rPr lang="en-GB" sz="2200" dirty="0">
                <a:solidFill>
                  <a:srgbClr val="000000"/>
                </a:solidFill>
              </a:rPr>
              <a:t>then </a:t>
            </a:r>
          </a:p>
        </p:txBody>
      </p:sp>
      <p:graphicFrame>
        <p:nvGraphicFramePr>
          <p:cNvPr id="9" name="Object 8">
            <a:extLst>
              <a:ext uri="{FF2B5EF4-FFF2-40B4-BE49-F238E27FC236}">
                <a16:creationId xmlns:a16="http://schemas.microsoft.com/office/drawing/2014/main" id="{7F0E5929-2639-454C-AA05-74481FCF9652}"/>
              </a:ext>
            </a:extLst>
          </p:cNvPr>
          <p:cNvGraphicFramePr>
            <a:graphicFrameLocks noChangeAspect="1"/>
          </p:cNvGraphicFramePr>
          <p:nvPr>
            <p:extLst>
              <p:ext uri="{D42A27DB-BD31-4B8C-83A1-F6EECF244321}">
                <p14:modId xmlns:p14="http://schemas.microsoft.com/office/powerpoint/2010/main" val="3417895856"/>
              </p:ext>
            </p:extLst>
          </p:nvPr>
        </p:nvGraphicFramePr>
        <p:xfrm>
          <a:off x="2836990" y="3368934"/>
          <a:ext cx="6216691" cy="489468"/>
        </p:xfrm>
        <a:graphic>
          <a:graphicData uri="http://schemas.openxmlformats.org/presentationml/2006/ole">
            <mc:AlternateContent xmlns:mc="http://schemas.openxmlformats.org/markup-compatibility/2006">
              <mc:Choice xmlns:v="urn:schemas-microsoft-com:vml" Requires="v">
                <p:oleObj spid="_x0000_s11268" name="Equation" r:id="rId8" imgW="2057400" imgH="215900" progId="Equation.3">
                  <p:embed/>
                </p:oleObj>
              </mc:Choice>
              <mc:Fallback>
                <p:oleObj name="Equation" r:id="rId8" imgW="2057400" imgH="215900" progId="Equation.3">
                  <p:embed/>
                  <p:pic>
                    <p:nvPicPr>
                      <p:cNvPr id="9" name="Object 8">
                        <a:extLst>
                          <a:ext uri="{FF2B5EF4-FFF2-40B4-BE49-F238E27FC236}">
                            <a16:creationId xmlns:a16="http://schemas.microsoft.com/office/drawing/2014/main" id="{7F0E5929-2639-454C-AA05-74481FCF96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6990" y="3368934"/>
                        <a:ext cx="6216691" cy="4894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71978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Properties of the </a:t>
            </a:r>
            <a:r>
              <a:rPr lang="en-GB" i="1" dirty="0"/>
              <a:t>z</a:t>
            </a:r>
            <a:r>
              <a:rPr lang="en-GB" dirty="0"/>
              <a:t>-Transform</a:t>
            </a:r>
            <a:endParaRPr lang="en-US" dirty="0"/>
          </a:p>
        </p:txBody>
      </p:sp>
      <p:sp>
        <p:nvSpPr>
          <p:cNvPr id="4" name="TextBox 3">
            <a:extLst>
              <a:ext uri="{FF2B5EF4-FFF2-40B4-BE49-F238E27FC236}">
                <a16:creationId xmlns:a16="http://schemas.microsoft.com/office/drawing/2014/main" id="{1137FC24-5B1A-4227-88C9-B619ED79B9A5}"/>
              </a:ext>
            </a:extLst>
          </p:cNvPr>
          <p:cNvSpPr txBox="1"/>
          <p:nvPr/>
        </p:nvSpPr>
        <p:spPr>
          <a:xfrm>
            <a:off x="2031208" y="1295401"/>
            <a:ext cx="8025883" cy="4154984"/>
          </a:xfrm>
          <a:prstGeom prst="rect">
            <a:avLst/>
          </a:prstGeom>
          <a:noFill/>
        </p:spPr>
        <p:txBody>
          <a:bodyPr wrap="square" rtlCol="0">
            <a:spAutoFit/>
          </a:bodyPr>
          <a:lstStyle/>
          <a:p>
            <a:pPr defTabSz="457200"/>
            <a:r>
              <a:rPr lang="en-GB" sz="2200" dirty="0">
                <a:solidFill>
                  <a:srgbClr val="000000"/>
                </a:solidFill>
              </a:rPr>
              <a:t>Time Delay or Shift</a:t>
            </a:r>
          </a:p>
          <a:p>
            <a:pPr defTabSz="457200"/>
            <a:endParaRPr lang="en-GB" sz="2200" dirty="0">
              <a:solidFill>
                <a:srgbClr val="000000"/>
              </a:solidFill>
            </a:endParaRPr>
          </a:p>
          <a:p>
            <a:pPr defTabSz="457200"/>
            <a:r>
              <a:rPr lang="en-GB" sz="2200" dirty="0">
                <a:solidFill>
                  <a:srgbClr val="000000"/>
                </a:solidFill>
              </a:rPr>
              <a:t>If</a:t>
            </a:r>
          </a:p>
          <a:p>
            <a:pPr defTabSz="457200"/>
            <a:endParaRPr lang="en-GB" sz="2200" dirty="0">
              <a:solidFill>
                <a:srgbClr val="000000"/>
              </a:solidFill>
            </a:endParaRPr>
          </a:p>
          <a:p>
            <a:pPr defTabSz="457200"/>
            <a:endParaRPr lang="en-GB" sz="2200" dirty="0">
              <a:solidFill>
                <a:srgbClr val="000000"/>
              </a:solidFill>
            </a:endParaRPr>
          </a:p>
          <a:p>
            <a:pPr defTabSz="457200"/>
            <a:r>
              <a:rPr lang="en-GB" sz="2200" dirty="0">
                <a:solidFill>
                  <a:srgbClr val="000000"/>
                </a:solidFill>
              </a:rPr>
              <a:t>then</a:t>
            </a:r>
          </a:p>
          <a:p>
            <a:pPr defTabSz="457200"/>
            <a:endParaRPr lang="en-GB" sz="2200" dirty="0">
              <a:solidFill>
                <a:srgbClr val="000000"/>
              </a:solidFill>
            </a:endParaRPr>
          </a:p>
          <a:p>
            <a:pPr defTabSz="457200"/>
            <a:endParaRPr lang="en-GB" sz="2200" dirty="0">
              <a:solidFill>
                <a:srgbClr val="000000"/>
              </a:solidFill>
            </a:endParaRPr>
          </a:p>
          <a:p>
            <a:pPr defTabSz="457200"/>
            <a:endParaRPr lang="en-GB" sz="2200" dirty="0">
              <a:solidFill>
                <a:srgbClr val="000000"/>
              </a:solidFill>
            </a:endParaRPr>
          </a:p>
          <a:p>
            <a:pPr defTabSz="457200"/>
            <a:endParaRPr lang="en-GB" sz="2200" dirty="0">
              <a:solidFill>
                <a:srgbClr val="000000"/>
              </a:solidFill>
            </a:endParaRPr>
          </a:p>
          <a:p>
            <a:pPr defTabSz="457200"/>
            <a:r>
              <a:rPr lang="en-GB" sz="2200" dirty="0">
                <a:solidFill>
                  <a:srgbClr val="000000"/>
                </a:solidFill>
              </a:rPr>
              <a:t>Quantity </a:t>
            </a:r>
            <a:r>
              <a:rPr lang="en-GB" sz="2200" i="1" dirty="0">
                <a:solidFill>
                  <a:srgbClr val="000000"/>
                </a:solidFill>
              </a:rPr>
              <a:t>z</a:t>
            </a:r>
            <a:r>
              <a:rPr lang="en-GB" sz="2200" baseline="30000" dirty="0">
                <a:solidFill>
                  <a:srgbClr val="000000"/>
                </a:solidFill>
              </a:rPr>
              <a:t>-</a:t>
            </a:r>
            <a:r>
              <a:rPr lang="en-GB" sz="2200" i="1" baseline="30000" dirty="0">
                <a:solidFill>
                  <a:srgbClr val="000000"/>
                </a:solidFill>
              </a:rPr>
              <a:t>m</a:t>
            </a:r>
            <a:r>
              <a:rPr lang="en-GB" sz="2200" dirty="0">
                <a:solidFill>
                  <a:srgbClr val="000000"/>
                </a:solidFill>
              </a:rPr>
              <a:t> in the </a:t>
            </a:r>
            <a:r>
              <a:rPr lang="en-GB" sz="2200" i="1" dirty="0">
                <a:solidFill>
                  <a:srgbClr val="000000"/>
                </a:solidFill>
              </a:rPr>
              <a:t>z</a:t>
            </a:r>
            <a:r>
              <a:rPr lang="en-GB" sz="2200" dirty="0">
                <a:solidFill>
                  <a:srgbClr val="000000"/>
                </a:solidFill>
              </a:rPr>
              <a:t>-domain corresponds to a shift of </a:t>
            </a:r>
            <a:r>
              <a:rPr lang="en-GB" sz="2200" i="1" dirty="0">
                <a:solidFill>
                  <a:srgbClr val="000000"/>
                </a:solidFill>
              </a:rPr>
              <a:t>m s</a:t>
            </a:r>
            <a:r>
              <a:rPr lang="en-GB" sz="2200" dirty="0">
                <a:solidFill>
                  <a:srgbClr val="000000"/>
                </a:solidFill>
              </a:rPr>
              <a:t>ampling instants in the time domain.</a:t>
            </a:r>
          </a:p>
        </p:txBody>
      </p:sp>
      <p:graphicFrame>
        <p:nvGraphicFramePr>
          <p:cNvPr id="5" name="Object 4">
            <a:extLst>
              <a:ext uri="{FF2B5EF4-FFF2-40B4-BE49-F238E27FC236}">
                <a16:creationId xmlns:a16="http://schemas.microsoft.com/office/drawing/2014/main" id="{16A8C687-BD86-4DD9-BBE0-DDB643663613}"/>
              </a:ext>
            </a:extLst>
          </p:cNvPr>
          <p:cNvGraphicFramePr>
            <a:graphicFrameLocks noChangeAspect="1"/>
          </p:cNvGraphicFramePr>
          <p:nvPr>
            <p:extLst>
              <p:ext uri="{D42A27DB-BD31-4B8C-83A1-F6EECF244321}">
                <p14:modId xmlns:p14="http://schemas.microsoft.com/office/powerpoint/2010/main" val="2398135378"/>
              </p:ext>
            </p:extLst>
          </p:nvPr>
        </p:nvGraphicFramePr>
        <p:xfrm>
          <a:off x="3148928" y="2014541"/>
          <a:ext cx="2895223" cy="485775"/>
        </p:xfrm>
        <a:graphic>
          <a:graphicData uri="http://schemas.openxmlformats.org/presentationml/2006/ole">
            <mc:AlternateContent xmlns:mc="http://schemas.openxmlformats.org/markup-compatibility/2006">
              <mc:Choice xmlns:v="urn:schemas-microsoft-com:vml" Requires="v">
                <p:oleObj spid="_x0000_s12290" name="Equation" r:id="rId4" imgW="965160" imgH="215640" progId="Equation.3">
                  <p:embed/>
                </p:oleObj>
              </mc:Choice>
              <mc:Fallback>
                <p:oleObj name="Equation" r:id="rId4" imgW="965160" imgH="215640" progId="Equation.3">
                  <p:embed/>
                  <p:pic>
                    <p:nvPicPr>
                      <p:cNvPr id="5" name="Object 4">
                        <a:extLst>
                          <a:ext uri="{FF2B5EF4-FFF2-40B4-BE49-F238E27FC236}">
                            <a16:creationId xmlns:a16="http://schemas.microsoft.com/office/drawing/2014/main" id="{16A8C687-BD86-4DD9-BBE0-DDB6436636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928" y="2014541"/>
                        <a:ext cx="2895223"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B39D7219-8626-479B-A887-CBF30FFE40E1}"/>
              </a:ext>
            </a:extLst>
          </p:cNvPr>
          <p:cNvGraphicFramePr>
            <a:graphicFrameLocks noChangeAspect="1"/>
          </p:cNvGraphicFramePr>
          <p:nvPr>
            <p:extLst>
              <p:ext uri="{D42A27DB-BD31-4B8C-83A1-F6EECF244321}">
                <p14:modId xmlns:p14="http://schemas.microsoft.com/office/powerpoint/2010/main" val="3591712332"/>
              </p:ext>
            </p:extLst>
          </p:nvPr>
        </p:nvGraphicFramePr>
        <p:xfrm>
          <a:off x="3122208" y="3110164"/>
          <a:ext cx="4357120" cy="525463"/>
        </p:xfrm>
        <a:graphic>
          <a:graphicData uri="http://schemas.openxmlformats.org/presentationml/2006/ole">
            <mc:AlternateContent xmlns:mc="http://schemas.openxmlformats.org/markup-compatibility/2006">
              <mc:Choice xmlns:v="urn:schemas-microsoft-com:vml" Requires="v">
                <p:oleObj spid="_x0000_s12291" name="Equation" r:id="rId6" imgW="1422400" imgH="228600" progId="Equation.3">
                  <p:embed/>
                </p:oleObj>
              </mc:Choice>
              <mc:Fallback>
                <p:oleObj name="Equation" r:id="rId6" imgW="1422400" imgH="228600" progId="Equation.3">
                  <p:embed/>
                  <p:pic>
                    <p:nvPicPr>
                      <p:cNvPr id="6" name="Object 5">
                        <a:extLst>
                          <a:ext uri="{FF2B5EF4-FFF2-40B4-BE49-F238E27FC236}">
                            <a16:creationId xmlns:a16="http://schemas.microsoft.com/office/drawing/2014/main" id="{B39D7219-8626-479B-A887-CBF30FFE40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2208" y="3110164"/>
                        <a:ext cx="4357120"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21528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Properties of the </a:t>
            </a:r>
            <a:r>
              <a:rPr lang="en-GB" i="1" dirty="0"/>
              <a:t>z</a:t>
            </a:r>
            <a:r>
              <a:rPr lang="en-GB" dirty="0"/>
              <a:t>-Transform</a:t>
            </a:r>
            <a:endParaRPr lang="en-US" dirty="0"/>
          </a:p>
        </p:txBody>
      </p:sp>
      <p:sp>
        <p:nvSpPr>
          <p:cNvPr id="4" name="TextBox 3">
            <a:extLst>
              <a:ext uri="{FF2B5EF4-FFF2-40B4-BE49-F238E27FC236}">
                <a16:creationId xmlns:a16="http://schemas.microsoft.com/office/drawing/2014/main" id="{A12C8C17-06BE-4213-8A89-25055687A654}"/>
              </a:ext>
            </a:extLst>
          </p:cNvPr>
          <p:cNvSpPr txBox="1"/>
          <p:nvPr/>
        </p:nvSpPr>
        <p:spPr>
          <a:xfrm>
            <a:off x="812591" y="1257303"/>
            <a:ext cx="10552431" cy="1723549"/>
          </a:xfrm>
          <a:prstGeom prst="rect">
            <a:avLst/>
          </a:prstGeom>
          <a:noFill/>
        </p:spPr>
        <p:txBody>
          <a:bodyPr wrap="square" rtlCol="0">
            <a:spAutoFit/>
          </a:bodyPr>
          <a:lstStyle/>
          <a:p>
            <a:pPr defTabSz="457200"/>
            <a:r>
              <a:rPr lang="en-GB" sz="2200" dirty="0">
                <a:solidFill>
                  <a:srgbClr val="000000"/>
                </a:solidFill>
              </a:rPr>
              <a:t>Convolution</a:t>
            </a:r>
          </a:p>
          <a:p>
            <a:pPr defTabSz="457200"/>
            <a:endParaRPr lang="en-GB" sz="2200" dirty="0">
              <a:solidFill>
                <a:srgbClr val="000000"/>
              </a:solidFill>
            </a:endParaRPr>
          </a:p>
          <a:p>
            <a:pPr defTabSz="457200"/>
            <a:r>
              <a:rPr lang="en-GB" sz="2200" dirty="0">
                <a:solidFill>
                  <a:srgbClr val="000000"/>
                </a:solidFill>
              </a:rPr>
              <a:t>The forced output </a:t>
            </a:r>
            <a:r>
              <a:rPr lang="en-GB" sz="2200" i="1" dirty="0">
                <a:solidFill>
                  <a:srgbClr val="000000"/>
                </a:solidFill>
              </a:rPr>
              <a:t>y</a:t>
            </a:r>
            <a:r>
              <a:rPr lang="en-GB" sz="2200" dirty="0">
                <a:solidFill>
                  <a:srgbClr val="000000"/>
                </a:solidFill>
              </a:rPr>
              <a:t>(</a:t>
            </a:r>
            <a:r>
              <a:rPr lang="en-GB" sz="2200" i="1" dirty="0">
                <a:solidFill>
                  <a:srgbClr val="000000"/>
                </a:solidFill>
              </a:rPr>
              <a:t>n</a:t>
            </a:r>
            <a:r>
              <a:rPr lang="en-GB" sz="2200" dirty="0">
                <a:solidFill>
                  <a:srgbClr val="000000"/>
                </a:solidFill>
              </a:rPr>
              <a:t>) of an LTI system having impulse response </a:t>
            </a:r>
            <a:r>
              <a:rPr lang="en-GB" sz="2200" i="1" dirty="0">
                <a:solidFill>
                  <a:srgbClr val="000000"/>
                </a:solidFill>
              </a:rPr>
              <a:t>h</a:t>
            </a:r>
            <a:r>
              <a:rPr lang="en-GB" sz="2200" dirty="0">
                <a:solidFill>
                  <a:srgbClr val="000000"/>
                </a:solidFill>
              </a:rPr>
              <a:t>(</a:t>
            </a:r>
            <a:r>
              <a:rPr lang="en-GB" sz="2200" i="1" dirty="0">
                <a:solidFill>
                  <a:srgbClr val="000000"/>
                </a:solidFill>
              </a:rPr>
              <a:t>n</a:t>
            </a:r>
            <a:r>
              <a:rPr lang="en-GB" sz="2200" dirty="0">
                <a:solidFill>
                  <a:srgbClr val="000000"/>
                </a:solidFill>
              </a:rPr>
              <a:t>) and input </a:t>
            </a:r>
            <a:r>
              <a:rPr lang="en-GB" sz="2200" i="1" dirty="0">
                <a:solidFill>
                  <a:srgbClr val="000000"/>
                </a:solidFill>
              </a:rPr>
              <a:t>x</a:t>
            </a:r>
            <a:r>
              <a:rPr lang="en-GB" sz="2200" dirty="0">
                <a:solidFill>
                  <a:srgbClr val="000000"/>
                </a:solidFill>
              </a:rPr>
              <a:t>(</a:t>
            </a:r>
            <a:r>
              <a:rPr lang="en-GB" sz="2200" i="1" dirty="0">
                <a:solidFill>
                  <a:srgbClr val="000000"/>
                </a:solidFill>
              </a:rPr>
              <a:t>n</a:t>
            </a:r>
            <a:r>
              <a:rPr lang="en-GB" sz="2200" dirty="0">
                <a:solidFill>
                  <a:srgbClr val="000000"/>
                </a:solidFill>
              </a:rPr>
              <a:t>) is given by the convolution sum</a:t>
            </a:r>
          </a:p>
          <a:p>
            <a:pPr defTabSz="457200"/>
            <a:endParaRPr lang="en-GB" dirty="0">
              <a:solidFill>
                <a:srgbClr val="000000"/>
              </a:solidFill>
            </a:endParaRPr>
          </a:p>
        </p:txBody>
      </p:sp>
      <p:sp>
        <p:nvSpPr>
          <p:cNvPr id="5" name="TextBox 4">
            <a:extLst>
              <a:ext uri="{FF2B5EF4-FFF2-40B4-BE49-F238E27FC236}">
                <a16:creationId xmlns:a16="http://schemas.microsoft.com/office/drawing/2014/main" id="{4417A362-2EFC-4D84-9B27-856DED8D444C}"/>
              </a:ext>
            </a:extLst>
          </p:cNvPr>
          <p:cNvSpPr txBox="1"/>
          <p:nvPr/>
        </p:nvSpPr>
        <p:spPr>
          <a:xfrm>
            <a:off x="812590" y="3664471"/>
            <a:ext cx="3566987" cy="430887"/>
          </a:xfrm>
          <a:prstGeom prst="rect">
            <a:avLst/>
          </a:prstGeom>
          <a:noFill/>
        </p:spPr>
        <p:txBody>
          <a:bodyPr wrap="none" rtlCol="0">
            <a:spAutoFit/>
          </a:bodyPr>
          <a:lstStyle/>
          <a:p>
            <a:pPr defTabSz="457200"/>
            <a:r>
              <a:rPr lang="en-GB" sz="2200" dirty="0">
                <a:solidFill>
                  <a:srgbClr val="000000"/>
                </a:solidFill>
              </a:rPr>
              <a:t>Taking the </a:t>
            </a:r>
            <a:r>
              <a:rPr lang="en-GB" sz="2200" i="1" dirty="0">
                <a:solidFill>
                  <a:srgbClr val="000000"/>
                </a:solidFill>
              </a:rPr>
              <a:t>z</a:t>
            </a:r>
            <a:r>
              <a:rPr lang="en-GB" sz="2200" dirty="0">
                <a:solidFill>
                  <a:srgbClr val="000000"/>
                </a:solidFill>
              </a:rPr>
              <a:t>-transform of this</a:t>
            </a:r>
          </a:p>
        </p:txBody>
      </p:sp>
      <p:graphicFrame>
        <p:nvGraphicFramePr>
          <p:cNvPr id="6" name="Object 5">
            <a:extLst>
              <a:ext uri="{FF2B5EF4-FFF2-40B4-BE49-F238E27FC236}">
                <a16:creationId xmlns:a16="http://schemas.microsoft.com/office/drawing/2014/main" id="{247823B8-72C1-499D-9513-1FFF858323F3}"/>
              </a:ext>
            </a:extLst>
          </p:cNvPr>
          <p:cNvGraphicFramePr>
            <a:graphicFrameLocks noChangeAspect="1"/>
          </p:cNvGraphicFramePr>
          <p:nvPr>
            <p:extLst>
              <p:ext uri="{D42A27DB-BD31-4B8C-83A1-F6EECF244321}">
                <p14:modId xmlns:p14="http://schemas.microsoft.com/office/powerpoint/2010/main" val="1203040317"/>
              </p:ext>
            </p:extLst>
          </p:nvPr>
        </p:nvGraphicFramePr>
        <p:xfrm>
          <a:off x="4024238" y="2667003"/>
          <a:ext cx="4102704" cy="902239"/>
        </p:xfrm>
        <a:graphic>
          <a:graphicData uri="http://schemas.openxmlformats.org/presentationml/2006/ole">
            <mc:AlternateContent xmlns:mc="http://schemas.openxmlformats.org/markup-compatibility/2006">
              <mc:Choice xmlns:v="urn:schemas-microsoft-com:vml" Requires="v">
                <p:oleObj spid="_x0000_s13314" name="Equation" r:id="rId4" imgW="1473200" imgH="431800" progId="Equation.3">
                  <p:embed/>
                </p:oleObj>
              </mc:Choice>
              <mc:Fallback>
                <p:oleObj name="Equation" r:id="rId4" imgW="1473200" imgH="431800" progId="Equation.3">
                  <p:embed/>
                  <p:pic>
                    <p:nvPicPr>
                      <p:cNvPr id="6" name="Object 5">
                        <a:extLst>
                          <a:ext uri="{FF2B5EF4-FFF2-40B4-BE49-F238E27FC236}">
                            <a16:creationId xmlns:a16="http://schemas.microsoft.com/office/drawing/2014/main" id="{247823B8-72C1-499D-9513-1FFF858323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238" y="2667003"/>
                        <a:ext cx="4102704" cy="9022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a:extLst>
              <a:ext uri="{FF2B5EF4-FFF2-40B4-BE49-F238E27FC236}">
                <a16:creationId xmlns:a16="http://schemas.microsoft.com/office/drawing/2014/main" id="{3F6A4479-FABB-442F-B7AB-139AF4B9FCC5}"/>
              </a:ext>
            </a:extLst>
          </p:cNvPr>
          <p:cNvGraphicFramePr>
            <a:graphicFrameLocks noChangeAspect="1"/>
          </p:cNvGraphicFramePr>
          <p:nvPr>
            <p:extLst>
              <p:ext uri="{D42A27DB-BD31-4B8C-83A1-F6EECF244321}">
                <p14:modId xmlns:p14="http://schemas.microsoft.com/office/powerpoint/2010/main" val="2953124891"/>
              </p:ext>
            </p:extLst>
          </p:nvPr>
        </p:nvGraphicFramePr>
        <p:xfrm>
          <a:off x="3364899" y="4235971"/>
          <a:ext cx="5422414" cy="1904999"/>
        </p:xfrm>
        <a:graphic>
          <a:graphicData uri="http://schemas.openxmlformats.org/presentationml/2006/ole">
            <mc:AlternateContent xmlns:mc="http://schemas.openxmlformats.org/markup-compatibility/2006">
              <mc:Choice xmlns:v="urn:schemas-microsoft-com:vml" Requires="v">
                <p:oleObj spid="_x0000_s13315" name="Equation" r:id="rId6" imgW="2006600" imgH="939800" progId="Equation.3">
                  <p:embed/>
                </p:oleObj>
              </mc:Choice>
              <mc:Fallback>
                <p:oleObj name="Equation" r:id="rId6" imgW="2006600" imgH="939800" progId="Equation.3">
                  <p:embed/>
                  <p:pic>
                    <p:nvPicPr>
                      <p:cNvPr id="7" name="Object 6">
                        <a:extLst>
                          <a:ext uri="{FF2B5EF4-FFF2-40B4-BE49-F238E27FC236}">
                            <a16:creationId xmlns:a16="http://schemas.microsoft.com/office/drawing/2014/main" id="{3F6A4479-FABB-442F-B7AB-139AF4B9FC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4899" y="4235971"/>
                        <a:ext cx="5422414" cy="19049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89490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Properties of the </a:t>
            </a:r>
            <a:r>
              <a:rPr lang="en-GB" i="1" dirty="0"/>
              <a:t>z</a:t>
            </a:r>
            <a:r>
              <a:rPr lang="en-GB" dirty="0"/>
              <a:t>-Transform</a:t>
            </a:r>
            <a:endParaRPr lang="en-US" dirty="0"/>
          </a:p>
        </p:txBody>
      </p:sp>
      <p:sp>
        <p:nvSpPr>
          <p:cNvPr id="4" name="TextBox 3">
            <a:extLst>
              <a:ext uri="{FF2B5EF4-FFF2-40B4-BE49-F238E27FC236}">
                <a16:creationId xmlns:a16="http://schemas.microsoft.com/office/drawing/2014/main" id="{ECD67D9F-F55A-491C-86EB-4D6E741A4F63}"/>
              </a:ext>
            </a:extLst>
          </p:cNvPr>
          <p:cNvSpPr txBox="1"/>
          <p:nvPr/>
        </p:nvSpPr>
        <p:spPr>
          <a:xfrm>
            <a:off x="913753" y="1219204"/>
            <a:ext cx="4055903" cy="430887"/>
          </a:xfrm>
          <a:prstGeom prst="rect">
            <a:avLst/>
          </a:prstGeom>
          <a:noFill/>
        </p:spPr>
        <p:txBody>
          <a:bodyPr wrap="none" rtlCol="0">
            <a:spAutoFit/>
          </a:bodyPr>
          <a:lstStyle/>
          <a:p>
            <a:pPr defTabSz="457200"/>
            <a:r>
              <a:rPr lang="en-GB" sz="2200" dirty="0">
                <a:solidFill>
                  <a:srgbClr val="000000"/>
                </a:solidFill>
              </a:rPr>
              <a:t>Changing the order of summation</a:t>
            </a:r>
          </a:p>
        </p:txBody>
      </p:sp>
      <p:sp>
        <p:nvSpPr>
          <p:cNvPr id="5" name="TextBox 4">
            <a:extLst>
              <a:ext uri="{FF2B5EF4-FFF2-40B4-BE49-F238E27FC236}">
                <a16:creationId xmlns:a16="http://schemas.microsoft.com/office/drawing/2014/main" id="{AA608794-4B50-46F9-9C44-014095F578A1}"/>
              </a:ext>
            </a:extLst>
          </p:cNvPr>
          <p:cNvSpPr txBox="1"/>
          <p:nvPr/>
        </p:nvSpPr>
        <p:spPr>
          <a:xfrm>
            <a:off x="913752" y="4155423"/>
            <a:ext cx="1856356" cy="430887"/>
          </a:xfrm>
          <a:prstGeom prst="rect">
            <a:avLst/>
          </a:prstGeom>
          <a:noFill/>
        </p:spPr>
        <p:txBody>
          <a:bodyPr wrap="none" rtlCol="0">
            <a:spAutoFit/>
          </a:bodyPr>
          <a:lstStyle/>
          <a:p>
            <a:pPr defTabSz="457200"/>
            <a:r>
              <a:rPr lang="en-GB" sz="2200" dirty="0">
                <a:solidFill>
                  <a:srgbClr val="000000"/>
                </a:solidFill>
              </a:rPr>
              <a:t>Letting </a:t>
            </a:r>
            <a:r>
              <a:rPr lang="en-GB" sz="2200" i="1" dirty="0">
                <a:solidFill>
                  <a:srgbClr val="000000"/>
                </a:solidFill>
              </a:rPr>
              <a:t>l </a:t>
            </a:r>
            <a:r>
              <a:rPr lang="en-GB" sz="2200" dirty="0">
                <a:solidFill>
                  <a:srgbClr val="000000"/>
                </a:solidFill>
              </a:rPr>
              <a:t>= </a:t>
            </a:r>
            <a:r>
              <a:rPr lang="en-GB" sz="2200" i="1" dirty="0">
                <a:solidFill>
                  <a:srgbClr val="000000"/>
                </a:solidFill>
              </a:rPr>
              <a:t>n</a:t>
            </a:r>
            <a:r>
              <a:rPr lang="en-GB" sz="2200" dirty="0">
                <a:solidFill>
                  <a:srgbClr val="000000"/>
                </a:solidFill>
              </a:rPr>
              <a:t>-</a:t>
            </a:r>
            <a:r>
              <a:rPr lang="en-GB" sz="2200" i="1" dirty="0">
                <a:solidFill>
                  <a:srgbClr val="000000"/>
                </a:solidFill>
              </a:rPr>
              <a:t>m</a:t>
            </a:r>
          </a:p>
        </p:txBody>
      </p:sp>
      <p:graphicFrame>
        <p:nvGraphicFramePr>
          <p:cNvPr id="6" name="Object 5">
            <a:extLst>
              <a:ext uri="{FF2B5EF4-FFF2-40B4-BE49-F238E27FC236}">
                <a16:creationId xmlns:a16="http://schemas.microsoft.com/office/drawing/2014/main" id="{02873717-F13A-4E77-9079-AF536D6D33B3}"/>
              </a:ext>
            </a:extLst>
          </p:cNvPr>
          <p:cNvGraphicFramePr>
            <a:graphicFrameLocks noChangeAspect="1"/>
          </p:cNvGraphicFramePr>
          <p:nvPr>
            <p:extLst>
              <p:ext uri="{D42A27DB-BD31-4B8C-83A1-F6EECF244321}">
                <p14:modId xmlns:p14="http://schemas.microsoft.com/office/powerpoint/2010/main" val="2567055923"/>
              </p:ext>
            </p:extLst>
          </p:nvPr>
        </p:nvGraphicFramePr>
        <p:xfrm>
          <a:off x="3112603" y="1727204"/>
          <a:ext cx="5514257" cy="1937265"/>
        </p:xfrm>
        <a:graphic>
          <a:graphicData uri="http://schemas.openxmlformats.org/presentationml/2006/ole">
            <mc:AlternateContent xmlns:mc="http://schemas.openxmlformats.org/markup-compatibility/2006">
              <mc:Choice xmlns:v="urn:schemas-microsoft-com:vml" Requires="v">
                <p:oleObj spid="_x0000_s14338" name="Equation" r:id="rId4" imgW="2006600" imgH="939800" progId="Equation.3">
                  <p:embed/>
                </p:oleObj>
              </mc:Choice>
              <mc:Fallback>
                <p:oleObj name="Equation" r:id="rId4" imgW="2006600" imgH="939800" progId="Equation.3">
                  <p:embed/>
                  <p:pic>
                    <p:nvPicPr>
                      <p:cNvPr id="6" name="Object 5">
                        <a:extLst>
                          <a:ext uri="{FF2B5EF4-FFF2-40B4-BE49-F238E27FC236}">
                            <a16:creationId xmlns:a16="http://schemas.microsoft.com/office/drawing/2014/main" id="{02873717-F13A-4E77-9079-AF536D6D33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2603" y="1727204"/>
                        <a:ext cx="5514257" cy="19372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a:extLst>
              <a:ext uri="{FF2B5EF4-FFF2-40B4-BE49-F238E27FC236}">
                <a16:creationId xmlns:a16="http://schemas.microsoft.com/office/drawing/2014/main" id="{14296FA5-BE9D-45DA-B81C-68C7A4A8529A}"/>
              </a:ext>
            </a:extLst>
          </p:cNvPr>
          <p:cNvGraphicFramePr>
            <a:graphicFrameLocks noChangeAspect="1"/>
          </p:cNvGraphicFramePr>
          <p:nvPr>
            <p:extLst>
              <p:ext uri="{D42A27DB-BD31-4B8C-83A1-F6EECF244321}">
                <p14:modId xmlns:p14="http://schemas.microsoft.com/office/powerpoint/2010/main" val="2794166556"/>
              </p:ext>
            </p:extLst>
          </p:nvPr>
        </p:nvGraphicFramePr>
        <p:xfrm>
          <a:off x="3189155" y="3989410"/>
          <a:ext cx="4763549" cy="2235199"/>
        </p:xfrm>
        <a:graphic>
          <a:graphicData uri="http://schemas.openxmlformats.org/presentationml/2006/ole">
            <mc:AlternateContent xmlns:mc="http://schemas.openxmlformats.org/markup-compatibility/2006">
              <mc:Choice xmlns:v="urn:schemas-microsoft-com:vml" Requires="v">
                <p:oleObj spid="_x0000_s14339" name="Equation" r:id="rId6" imgW="1765300" imgH="1104900" progId="Equation.3">
                  <p:embed/>
                </p:oleObj>
              </mc:Choice>
              <mc:Fallback>
                <p:oleObj name="Equation" r:id="rId6" imgW="1765300" imgH="1104900" progId="Equation.3">
                  <p:embed/>
                  <p:pic>
                    <p:nvPicPr>
                      <p:cNvPr id="7" name="Object 5">
                        <a:extLst>
                          <a:ext uri="{FF2B5EF4-FFF2-40B4-BE49-F238E27FC236}">
                            <a16:creationId xmlns:a16="http://schemas.microsoft.com/office/drawing/2014/main" id="{14296FA5-BE9D-45DA-B81C-68C7A4A852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9155" y="3989410"/>
                        <a:ext cx="4763549" cy="2235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83153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Properties of the </a:t>
            </a:r>
            <a:r>
              <a:rPr lang="en-GB" i="1" dirty="0"/>
              <a:t>z</a:t>
            </a:r>
            <a:r>
              <a:rPr lang="en-GB" dirty="0"/>
              <a:t>-Transform</a:t>
            </a:r>
            <a:endParaRPr lang="en-US" dirty="0"/>
          </a:p>
        </p:txBody>
      </p:sp>
      <p:sp>
        <p:nvSpPr>
          <p:cNvPr id="4" name="TextBox 3">
            <a:extLst>
              <a:ext uri="{FF2B5EF4-FFF2-40B4-BE49-F238E27FC236}">
                <a16:creationId xmlns:a16="http://schemas.microsoft.com/office/drawing/2014/main" id="{C8F23907-F4AB-4C60-B071-EA8E1FA64C26}"/>
              </a:ext>
            </a:extLst>
          </p:cNvPr>
          <p:cNvSpPr txBox="1"/>
          <p:nvPr/>
        </p:nvSpPr>
        <p:spPr>
          <a:xfrm>
            <a:off x="571321" y="1295404"/>
            <a:ext cx="1905723" cy="430887"/>
          </a:xfrm>
          <a:prstGeom prst="rect">
            <a:avLst/>
          </a:prstGeom>
          <a:noFill/>
        </p:spPr>
        <p:txBody>
          <a:bodyPr wrap="none" rtlCol="0">
            <a:spAutoFit/>
          </a:bodyPr>
          <a:lstStyle/>
          <a:p>
            <a:pPr defTabSz="457200"/>
            <a:r>
              <a:rPr lang="en-GB" sz="2200" dirty="0">
                <a:solidFill>
                  <a:srgbClr val="000000"/>
                </a:solidFill>
              </a:rPr>
              <a:t>In other words</a:t>
            </a:r>
          </a:p>
        </p:txBody>
      </p:sp>
      <p:sp>
        <p:nvSpPr>
          <p:cNvPr id="5" name="TextBox 4">
            <a:extLst>
              <a:ext uri="{FF2B5EF4-FFF2-40B4-BE49-F238E27FC236}">
                <a16:creationId xmlns:a16="http://schemas.microsoft.com/office/drawing/2014/main" id="{2275D0C8-C947-44BA-9F12-41EDBCBD16DE}"/>
              </a:ext>
            </a:extLst>
          </p:cNvPr>
          <p:cNvSpPr txBox="1"/>
          <p:nvPr/>
        </p:nvSpPr>
        <p:spPr>
          <a:xfrm>
            <a:off x="571319" y="3263901"/>
            <a:ext cx="11022271" cy="1107996"/>
          </a:xfrm>
          <a:prstGeom prst="rect">
            <a:avLst/>
          </a:prstGeom>
          <a:noFill/>
        </p:spPr>
        <p:txBody>
          <a:bodyPr wrap="square" rtlCol="0">
            <a:spAutoFit/>
          </a:bodyPr>
          <a:lstStyle/>
          <a:p>
            <a:pPr defTabSz="457200">
              <a:lnSpc>
                <a:spcPct val="150000"/>
              </a:lnSpc>
            </a:pPr>
            <a:r>
              <a:rPr lang="en-GB" sz="2200" dirty="0">
                <a:solidFill>
                  <a:srgbClr val="000000"/>
                </a:solidFill>
              </a:rPr>
              <a:t>The </a:t>
            </a:r>
            <a:r>
              <a:rPr lang="en-GB" sz="2200" i="1" dirty="0">
                <a:solidFill>
                  <a:srgbClr val="000000"/>
                </a:solidFill>
              </a:rPr>
              <a:t>z</a:t>
            </a:r>
            <a:r>
              <a:rPr lang="en-GB" sz="2200" dirty="0">
                <a:solidFill>
                  <a:srgbClr val="000000"/>
                </a:solidFill>
              </a:rPr>
              <a:t>-transform of the linear convolution of sequences </a:t>
            </a:r>
            <a:r>
              <a:rPr lang="en-GB" sz="2200" i="1" dirty="0">
                <a:solidFill>
                  <a:srgbClr val="000000"/>
                </a:solidFill>
              </a:rPr>
              <a:t>h</a:t>
            </a:r>
            <a:r>
              <a:rPr lang="en-GB" sz="2200" dirty="0">
                <a:solidFill>
                  <a:srgbClr val="000000"/>
                </a:solidFill>
              </a:rPr>
              <a:t>(</a:t>
            </a:r>
            <a:r>
              <a:rPr lang="en-GB" sz="2200" i="1" dirty="0">
                <a:solidFill>
                  <a:srgbClr val="000000"/>
                </a:solidFill>
              </a:rPr>
              <a:t>n</a:t>
            </a:r>
            <a:r>
              <a:rPr lang="en-GB" sz="2200" dirty="0">
                <a:solidFill>
                  <a:srgbClr val="000000"/>
                </a:solidFill>
              </a:rPr>
              <a:t>) and </a:t>
            </a:r>
            <a:r>
              <a:rPr lang="en-GB" sz="2200" i="1" dirty="0">
                <a:solidFill>
                  <a:srgbClr val="000000"/>
                </a:solidFill>
              </a:rPr>
              <a:t>x</a:t>
            </a:r>
            <a:r>
              <a:rPr lang="en-GB" sz="2200" dirty="0">
                <a:solidFill>
                  <a:srgbClr val="000000"/>
                </a:solidFill>
              </a:rPr>
              <a:t>(</a:t>
            </a:r>
            <a:r>
              <a:rPr lang="en-GB" sz="2200" i="1" dirty="0">
                <a:solidFill>
                  <a:srgbClr val="000000"/>
                </a:solidFill>
              </a:rPr>
              <a:t>n</a:t>
            </a:r>
            <a:r>
              <a:rPr lang="en-GB" sz="2200" dirty="0">
                <a:solidFill>
                  <a:srgbClr val="000000"/>
                </a:solidFill>
              </a:rPr>
              <a:t>) is equal to the product of their </a:t>
            </a:r>
            <a:r>
              <a:rPr lang="en-GB" sz="2200" i="1" dirty="0">
                <a:solidFill>
                  <a:srgbClr val="000000"/>
                </a:solidFill>
              </a:rPr>
              <a:t>z</a:t>
            </a:r>
            <a:r>
              <a:rPr lang="en-GB" sz="2200" dirty="0">
                <a:solidFill>
                  <a:srgbClr val="000000"/>
                </a:solidFill>
              </a:rPr>
              <a:t>-transforms </a:t>
            </a:r>
            <a:r>
              <a:rPr lang="en-GB" sz="2200" i="1" dirty="0">
                <a:solidFill>
                  <a:srgbClr val="000000"/>
                </a:solidFill>
              </a:rPr>
              <a:t>H</a:t>
            </a:r>
            <a:r>
              <a:rPr lang="en-GB" sz="2200" dirty="0">
                <a:solidFill>
                  <a:srgbClr val="000000"/>
                </a:solidFill>
              </a:rPr>
              <a:t>(</a:t>
            </a:r>
            <a:r>
              <a:rPr lang="en-GB" sz="2200" i="1" dirty="0">
                <a:solidFill>
                  <a:srgbClr val="000000"/>
                </a:solidFill>
              </a:rPr>
              <a:t>z</a:t>
            </a:r>
            <a:r>
              <a:rPr lang="en-GB" sz="2200" dirty="0">
                <a:solidFill>
                  <a:srgbClr val="000000"/>
                </a:solidFill>
              </a:rPr>
              <a:t>) and </a:t>
            </a:r>
            <a:r>
              <a:rPr lang="en-GB" sz="2200" i="1" dirty="0">
                <a:solidFill>
                  <a:srgbClr val="000000"/>
                </a:solidFill>
              </a:rPr>
              <a:t>X</a:t>
            </a:r>
            <a:r>
              <a:rPr lang="en-GB" sz="2200" dirty="0">
                <a:solidFill>
                  <a:srgbClr val="000000"/>
                </a:solidFill>
              </a:rPr>
              <a:t>(</a:t>
            </a:r>
            <a:r>
              <a:rPr lang="en-GB" sz="2200" i="1" dirty="0">
                <a:solidFill>
                  <a:srgbClr val="000000"/>
                </a:solidFill>
              </a:rPr>
              <a:t>z</a:t>
            </a:r>
            <a:r>
              <a:rPr lang="en-GB" sz="2200" dirty="0">
                <a:solidFill>
                  <a:srgbClr val="000000"/>
                </a:solidFill>
              </a:rPr>
              <a:t>).</a:t>
            </a:r>
          </a:p>
        </p:txBody>
      </p:sp>
      <p:graphicFrame>
        <p:nvGraphicFramePr>
          <p:cNvPr id="6" name="Object 5">
            <a:extLst>
              <a:ext uri="{FF2B5EF4-FFF2-40B4-BE49-F238E27FC236}">
                <a16:creationId xmlns:a16="http://schemas.microsoft.com/office/drawing/2014/main" id="{64D8CECA-B45C-43EA-AC0F-0680DE865E94}"/>
              </a:ext>
            </a:extLst>
          </p:cNvPr>
          <p:cNvGraphicFramePr>
            <a:graphicFrameLocks noChangeAspect="1"/>
          </p:cNvGraphicFramePr>
          <p:nvPr>
            <p:extLst>
              <p:ext uri="{D42A27DB-BD31-4B8C-83A1-F6EECF244321}">
                <p14:modId xmlns:p14="http://schemas.microsoft.com/office/powerpoint/2010/main" val="2963364685"/>
              </p:ext>
            </p:extLst>
          </p:nvPr>
        </p:nvGraphicFramePr>
        <p:xfrm>
          <a:off x="3525200" y="2077409"/>
          <a:ext cx="5096979" cy="495931"/>
        </p:xfrm>
        <a:graphic>
          <a:graphicData uri="http://schemas.openxmlformats.org/presentationml/2006/ole">
            <mc:AlternateContent xmlns:mc="http://schemas.openxmlformats.org/markup-compatibility/2006">
              <mc:Choice xmlns:v="urn:schemas-microsoft-com:vml" Requires="v">
                <p:oleObj spid="_x0000_s15362" name="Equation" r:id="rId4" imgW="1663700" imgH="215900" progId="Equation.3">
                  <p:embed/>
                </p:oleObj>
              </mc:Choice>
              <mc:Fallback>
                <p:oleObj name="Equation" r:id="rId4" imgW="1663700" imgH="215900" progId="Equation.3">
                  <p:embed/>
                  <p:pic>
                    <p:nvPicPr>
                      <p:cNvPr id="6" name="Object 5">
                        <a:extLst>
                          <a:ext uri="{FF2B5EF4-FFF2-40B4-BE49-F238E27FC236}">
                            <a16:creationId xmlns:a16="http://schemas.microsoft.com/office/drawing/2014/main" id="{64D8CECA-B45C-43EA-AC0F-0680DE865E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5200" y="2077409"/>
                        <a:ext cx="5096979" cy="4959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a:extLst>
              <a:ext uri="{FF2B5EF4-FFF2-40B4-BE49-F238E27FC236}">
                <a16:creationId xmlns:a16="http://schemas.microsoft.com/office/drawing/2014/main" id="{3AE5A8A6-3334-45D0-BF49-09735FA9CD79}"/>
              </a:ext>
            </a:extLst>
          </p:cNvPr>
          <p:cNvSpPr/>
          <p:nvPr/>
        </p:nvSpPr>
        <p:spPr>
          <a:xfrm>
            <a:off x="479425" y="3263901"/>
            <a:ext cx="11022271" cy="11079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511666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Properties of the </a:t>
            </a:r>
            <a:r>
              <a:rPr lang="en-GB" i="1" dirty="0"/>
              <a:t>z</a:t>
            </a:r>
            <a:r>
              <a:rPr lang="en-GB" dirty="0"/>
              <a:t>-Transform</a:t>
            </a:r>
            <a:endParaRPr lang="en-US" dirty="0"/>
          </a:p>
        </p:txBody>
      </p:sp>
      <p:sp>
        <p:nvSpPr>
          <p:cNvPr id="4" name="TextBox 3">
            <a:extLst>
              <a:ext uri="{FF2B5EF4-FFF2-40B4-BE49-F238E27FC236}">
                <a16:creationId xmlns:a16="http://schemas.microsoft.com/office/drawing/2014/main" id="{9FF62C3E-A00B-45CD-9732-86A8AC5B9DE1}"/>
              </a:ext>
            </a:extLst>
          </p:cNvPr>
          <p:cNvSpPr txBox="1"/>
          <p:nvPr/>
        </p:nvSpPr>
        <p:spPr>
          <a:xfrm>
            <a:off x="914018" y="1447802"/>
            <a:ext cx="10463701" cy="1107996"/>
          </a:xfrm>
          <a:prstGeom prst="rect">
            <a:avLst/>
          </a:prstGeom>
          <a:noFill/>
        </p:spPr>
        <p:txBody>
          <a:bodyPr wrap="square" rtlCol="0">
            <a:spAutoFit/>
          </a:bodyPr>
          <a:lstStyle/>
          <a:p>
            <a:pPr defTabSz="457200">
              <a:lnSpc>
                <a:spcPct val="150000"/>
              </a:lnSpc>
            </a:pPr>
            <a:r>
              <a:rPr lang="en-GB" sz="2200" dirty="0">
                <a:solidFill>
                  <a:srgbClr val="000000"/>
                </a:solidFill>
              </a:rPr>
              <a:t>The convolution property leads to the concept of the </a:t>
            </a:r>
            <a:r>
              <a:rPr lang="en-GB" sz="2200" i="1" dirty="0">
                <a:solidFill>
                  <a:srgbClr val="000000"/>
                </a:solidFill>
              </a:rPr>
              <a:t>z</a:t>
            </a:r>
            <a:r>
              <a:rPr lang="en-GB" sz="2200" dirty="0">
                <a:solidFill>
                  <a:srgbClr val="000000"/>
                </a:solidFill>
              </a:rPr>
              <a:t>-transfer function where </a:t>
            </a:r>
            <a:r>
              <a:rPr lang="en-GB" sz="2200" i="1" dirty="0">
                <a:solidFill>
                  <a:srgbClr val="000000"/>
                </a:solidFill>
              </a:rPr>
              <a:t>h</a:t>
            </a:r>
            <a:r>
              <a:rPr lang="en-GB" sz="2200" dirty="0">
                <a:solidFill>
                  <a:srgbClr val="000000"/>
                </a:solidFill>
              </a:rPr>
              <a:t>(</a:t>
            </a:r>
            <a:r>
              <a:rPr lang="en-GB" sz="2200" i="1" dirty="0">
                <a:solidFill>
                  <a:srgbClr val="000000"/>
                </a:solidFill>
              </a:rPr>
              <a:t>n</a:t>
            </a:r>
            <a:r>
              <a:rPr lang="en-GB" sz="2200" dirty="0">
                <a:solidFill>
                  <a:srgbClr val="000000"/>
                </a:solidFill>
              </a:rPr>
              <a:t>) is the impulse response of a system.</a:t>
            </a:r>
          </a:p>
        </p:txBody>
      </p:sp>
      <p:pic>
        <p:nvPicPr>
          <p:cNvPr id="5" name="Picture 1">
            <a:extLst>
              <a:ext uri="{FF2B5EF4-FFF2-40B4-BE49-F238E27FC236}">
                <a16:creationId xmlns:a16="http://schemas.microsoft.com/office/drawing/2014/main" id="{6C53F1DE-C463-46B0-AFC9-1166AAD17764}"/>
              </a:ext>
            </a:extLst>
          </p:cNvPr>
          <p:cNvPicPr>
            <a:picLocks noChangeAspect="1" noChangeArrowheads="1"/>
          </p:cNvPicPr>
          <p:nvPr/>
        </p:nvPicPr>
        <p:blipFill>
          <a:blip r:embed="rId3" cstate="print"/>
          <a:srcRect/>
          <a:stretch>
            <a:fillRect/>
          </a:stretch>
        </p:blipFill>
        <p:spPr bwMode="auto">
          <a:xfrm>
            <a:off x="3483781" y="2971800"/>
            <a:ext cx="5222591" cy="2146300"/>
          </a:xfrm>
          <a:prstGeom prst="rect">
            <a:avLst/>
          </a:prstGeom>
          <a:noFill/>
          <a:ln w="9525">
            <a:noFill/>
            <a:miter lim="800000"/>
            <a:headEnd/>
            <a:tailEnd/>
          </a:ln>
        </p:spPr>
      </p:pic>
    </p:spTree>
    <p:extLst>
      <p:ext uri="{BB962C8B-B14F-4D97-AF65-F5344CB8AC3E}">
        <p14:creationId xmlns:p14="http://schemas.microsoft.com/office/powerpoint/2010/main" val="4079874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Inverse </a:t>
            </a:r>
            <a:r>
              <a:rPr lang="en-GB" i="1" dirty="0"/>
              <a:t>z</a:t>
            </a:r>
            <a:r>
              <a:rPr lang="en-GB" dirty="0"/>
              <a:t>-Transform</a:t>
            </a:r>
            <a:endParaRPr lang="en-US" dirty="0"/>
          </a:p>
        </p:txBody>
      </p:sp>
      <p:sp>
        <p:nvSpPr>
          <p:cNvPr id="4" name="TextBox 3">
            <a:extLst>
              <a:ext uri="{FF2B5EF4-FFF2-40B4-BE49-F238E27FC236}">
                <a16:creationId xmlns:a16="http://schemas.microsoft.com/office/drawing/2014/main" id="{8DA00FEE-DA43-4085-902D-8DC43C8E5004}"/>
              </a:ext>
            </a:extLst>
          </p:cNvPr>
          <p:cNvSpPr txBox="1"/>
          <p:nvPr/>
        </p:nvSpPr>
        <p:spPr>
          <a:xfrm>
            <a:off x="1523405" y="1143000"/>
            <a:ext cx="9333682" cy="1563377"/>
          </a:xfrm>
          <a:prstGeom prst="rect">
            <a:avLst/>
          </a:prstGeom>
          <a:noFill/>
        </p:spPr>
        <p:txBody>
          <a:bodyPr wrap="square" rtlCol="0">
            <a:spAutoFit/>
          </a:bodyPr>
          <a:lstStyle/>
          <a:p>
            <a:pPr defTabSz="457200">
              <a:lnSpc>
                <a:spcPct val="150000"/>
              </a:lnSpc>
            </a:pPr>
            <a:r>
              <a:rPr lang="en-GB" sz="2200" dirty="0">
                <a:solidFill>
                  <a:srgbClr val="000000"/>
                </a:solidFill>
              </a:rPr>
              <a:t>In theory, the inverse </a:t>
            </a:r>
            <a:r>
              <a:rPr lang="en-GB" sz="2200" i="1" dirty="0">
                <a:solidFill>
                  <a:srgbClr val="000000"/>
                </a:solidFill>
              </a:rPr>
              <a:t>z</a:t>
            </a:r>
            <a:r>
              <a:rPr lang="en-GB" sz="2200" dirty="0">
                <a:solidFill>
                  <a:srgbClr val="000000"/>
                </a:solidFill>
              </a:rPr>
              <a:t>-transform is found by contour integration but, in practice, usually found by partial fraction expansion and the use of </a:t>
            </a:r>
            <a:r>
              <a:rPr lang="en-GB" sz="2200" i="1" dirty="0">
                <a:solidFill>
                  <a:srgbClr val="000000"/>
                </a:solidFill>
              </a:rPr>
              <a:t>z</a:t>
            </a:r>
            <a:r>
              <a:rPr lang="en-GB" sz="2200" dirty="0">
                <a:solidFill>
                  <a:srgbClr val="000000"/>
                </a:solidFill>
              </a:rPr>
              <a:t>-transform tables.</a:t>
            </a:r>
          </a:p>
        </p:txBody>
      </p:sp>
      <p:graphicFrame>
        <p:nvGraphicFramePr>
          <p:cNvPr id="5" name="Object 4">
            <a:extLst>
              <a:ext uri="{FF2B5EF4-FFF2-40B4-BE49-F238E27FC236}">
                <a16:creationId xmlns:a16="http://schemas.microsoft.com/office/drawing/2014/main" id="{26AE6DEF-70AD-46EC-BE39-7BDBF91B1975}"/>
              </a:ext>
            </a:extLst>
          </p:cNvPr>
          <p:cNvGraphicFramePr>
            <a:graphicFrameLocks noChangeAspect="1"/>
          </p:cNvGraphicFramePr>
          <p:nvPr>
            <p:extLst>
              <p:ext uri="{D42A27DB-BD31-4B8C-83A1-F6EECF244321}">
                <p14:modId xmlns:p14="http://schemas.microsoft.com/office/powerpoint/2010/main" val="1882174697"/>
              </p:ext>
            </p:extLst>
          </p:nvPr>
        </p:nvGraphicFramePr>
        <p:xfrm>
          <a:off x="2767632" y="3009900"/>
          <a:ext cx="662259" cy="304800"/>
        </p:xfrm>
        <a:graphic>
          <a:graphicData uri="http://schemas.openxmlformats.org/presentationml/2006/ole">
            <mc:AlternateContent xmlns:mc="http://schemas.openxmlformats.org/markup-compatibility/2006">
              <mc:Choice xmlns:v="urn:schemas-microsoft-com:vml" Requires="v">
                <p:oleObj spid="_x0000_s16386" name="Equation" r:id="rId4" imgW="330057" imgH="203112" progId="Equation.3">
                  <p:embed/>
                </p:oleObj>
              </mc:Choice>
              <mc:Fallback>
                <p:oleObj name="Equation" r:id="rId4" imgW="330057" imgH="203112" progId="Equation.3">
                  <p:embed/>
                  <p:pic>
                    <p:nvPicPr>
                      <p:cNvPr id="5" name="Object 4">
                        <a:extLst>
                          <a:ext uri="{FF2B5EF4-FFF2-40B4-BE49-F238E27FC236}">
                            <a16:creationId xmlns:a16="http://schemas.microsoft.com/office/drawing/2014/main" id="{26AE6DEF-70AD-46EC-BE39-7BDBF91B19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7632" y="3009900"/>
                        <a:ext cx="662259"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7442993D-72F9-4FDF-90AE-C75A2690D8C2}"/>
              </a:ext>
            </a:extLst>
          </p:cNvPr>
          <p:cNvGraphicFramePr>
            <a:graphicFrameLocks noChangeAspect="1"/>
          </p:cNvGraphicFramePr>
          <p:nvPr>
            <p:extLst>
              <p:ext uri="{D42A27DB-BD31-4B8C-83A1-F6EECF244321}">
                <p14:modId xmlns:p14="http://schemas.microsoft.com/office/powerpoint/2010/main" val="2502475016"/>
              </p:ext>
            </p:extLst>
          </p:nvPr>
        </p:nvGraphicFramePr>
        <p:xfrm>
          <a:off x="2780304" y="2552700"/>
          <a:ext cx="638984" cy="306388"/>
        </p:xfrm>
        <a:graphic>
          <a:graphicData uri="http://schemas.openxmlformats.org/presentationml/2006/ole">
            <mc:AlternateContent xmlns:mc="http://schemas.openxmlformats.org/markup-compatibility/2006">
              <mc:Choice xmlns:v="urn:schemas-microsoft-com:vml" Requires="v">
                <p:oleObj spid="_x0000_s16387" name="Equation" r:id="rId6" imgW="317225" imgH="203024" progId="Equation.3">
                  <p:embed/>
                </p:oleObj>
              </mc:Choice>
              <mc:Fallback>
                <p:oleObj name="Equation" r:id="rId6" imgW="317225" imgH="203024" progId="Equation.3">
                  <p:embed/>
                  <p:pic>
                    <p:nvPicPr>
                      <p:cNvPr id="6" name="Object 5">
                        <a:extLst>
                          <a:ext uri="{FF2B5EF4-FFF2-40B4-BE49-F238E27FC236}">
                            <a16:creationId xmlns:a16="http://schemas.microsoft.com/office/drawing/2014/main" id="{7442993D-72F9-4FDF-90AE-C75A2690D8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0304" y="2552700"/>
                        <a:ext cx="638984"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a:extLst>
              <a:ext uri="{FF2B5EF4-FFF2-40B4-BE49-F238E27FC236}">
                <a16:creationId xmlns:a16="http://schemas.microsoft.com/office/drawing/2014/main" id="{FE434E22-E917-4501-84A0-A4818A60A040}"/>
              </a:ext>
            </a:extLst>
          </p:cNvPr>
          <p:cNvGraphicFramePr>
            <a:graphicFrameLocks noChangeAspect="1"/>
          </p:cNvGraphicFramePr>
          <p:nvPr>
            <p:extLst>
              <p:ext uri="{D42A27DB-BD31-4B8C-83A1-F6EECF244321}">
                <p14:modId xmlns:p14="http://schemas.microsoft.com/office/powerpoint/2010/main" val="3132167963"/>
              </p:ext>
            </p:extLst>
          </p:nvPr>
        </p:nvGraphicFramePr>
        <p:xfrm>
          <a:off x="5522433" y="2552700"/>
          <a:ext cx="571277" cy="306388"/>
        </p:xfrm>
        <a:graphic>
          <a:graphicData uri="http://schemas.openxmlformats.org/presentationml/2006/ole">
            <mc:AlternateContent xmlns:mc="http://schemas.openxmlformats.org/markup-compatibility/2006">
              <mc:Choice xmlns:v="urn:schemas-microsoft-com:vml" Requires="v">
                <p:oleObj spid="_x0000_s16388" name="Equation" r:id="rId8" imgW="355292" imgH="203024" progId="Equation.3">
                  <p:embed/>
                </p:oleObj>
              </mc:Choice>
              <mc:Fallback>
                <p:oleObj name="Equation" r:id="rId8" imgW="355292" imgH="203024" progId="Equation.3">
                  <p:embed/>
                  <p:pic>
                    <p:nvPicPr>
                      <p:cNvPr id="7" name="Object 6">
                        <a:extLst>
                          <a:ext uri="{FF2B5EF4-FFF2-40B4-BE49-F238E27FC236}">
                            <a16:creationId xmlns:a16="http://schemas.microsoft.com/office/drawing/2014/main" id="{FE434E22-E917-4501-84A0-A4818A60A0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22433" y="2552700"/>
                        <a:ext cx="571277"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71BDD62B-3405-42E9-98BA-0C7B86BD3902}"/>
              </a:ext>
            </a:extLst>
          </p:cNvPr>
          <p:cNvGraphicFramePr>
            <a:graphicFrameLocks noChangeAspect="1"/>
          </p:cNvGraphicFramePr>
          <p:nvPr>
            <p:extLst>
              <p:ext uri="{D42A27DB-BD31-4B8C-83A1-F6EECF244321}">
                <p14:modId xmlns:p14="http://schemas.microsoft.com/office/powerpoint/2010/main" val="600677117"/>
              </p:ext>
            </p:extLst>
          </p:nvPr>
        </p:nvGraphicFramePr>
        <p:xfrm>
          <a:off x="8061441" y="2552700"/>
          <a:ext cx="710922" cy="266700"/>
        </p:xfrm>
        <a:graphic>
          <a:graphicData uri="http://schemas.openxmlformats.org/presentationml/2006/ole">
            <mc:AlternateContent xmlns:mc="http://schemas.openxmlformats.org/markup-compatibility/2006">
              <mc:Choice xmlns:v="urn:schemas-microsoft-com:vml" Requires="v">
                <p:oleObj spid="_x0000_s16389" name="Equation" r:id="rId10" imgW="355138" imgH="177569" progId="Equation.3">
                  <p:embed/>
                </p:oleObj>
              </mc:Choice>
              <mc:Fallback>
                <p:oleObj name="Equation" r:id="rId10" imgW="355138" imgH="177569" progId="Equation.3">
                  <p:embed/>
                  <p:pic>
                    <p:nvPicPr>
                      <p:cNvPr id="8" name="Object 7">
                        <a:extLst>
                          <a:ext uri="{FF2B5EF4-FFF2-40B4-BE49-F238E27FC236}">
                            <a16:creationId xmlns:a16="http://schemas.microsoft.com/office/drawing/2014/main" id="{71BDD62B-3405-42E9-98BA-0C7B86BD39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61441" y="2552700"/>
                        <a:ext cx="710922"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FABBBB99-E057-4696-995C-A3E379978BCE}"/>
              </a:ext>
            </a:extLst>
          </p:cNvPr>
          <p:cNvGraphicFramePr>
            <a:graphicFrameLocks noChangeAspect="1"/>
          </p:cNvGraphicFramePr>
          <p:nvPr>
            <p:extLst>
              <p:ext uri="{D42A27DB-BD31-4B8C-83A1-F6EECF244321}">
                <p14:modId xmlns:p14="http://schemas.microsoft.com/office/powerpoint/2010/main" val="2079522353"/>
              </p:ext>
            </p:extLst>
          </p:nvPr>
        </p:nvGraphicFramePr>
        <p:xfrm>
          <a:off x="5662088" y="3035304"/>
          <a:ext cx="239091" cy="246063"/>
        </p:xfrm>
        <a:graphic>
          <a:graphicData uri="http://schemas.openxmlformats.org/presentationml/2006/ole">
            <mc:AlternateContent xmlns:mc="http://schemas.openxmlformats.org/markup-compatibility/2006">
              <mc:Choice xmlns:v="urn:schemas-microsoft-com:vml" Requires="v">
                <p:oleObj spid="_x0000_s16390" name="Equation" r:id="rId12" imgW="88707" imgH="164742" progId="Equation.3">
                  <p:embed/>
                </p:oleObj>
              </mc:Choice>
              <mc:Fallback>
                <p:oleObj name="Equation" r:id="rId12" imgW="88707" imgH="164742" progId="Equation.3">
                  <p:embed/>
                  <p:pic>
                    <p:nvPicPr>
                      <p:cNvPr id="9" name="Object 8">
                        <a:extLst>
                          <a:ext uri="{FF2B5EF4-FFF2-40B4-BE49-F238E27FC236}">
                            <a16:creationId xmlns:a16="http://schemas.microsoft.com/office/drawing/2014/main" id="{FABBBB99-E057-4696-995C-A3E379978B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62088" y="3035304"/>
                        <a:ext cx="239091" cy="24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FDF90817-813F-40E5-98CA-08E69DD8F8C3}"/>
              </a:ext>
            </a:extLst>
          </p:cNvPr>
          <p:cNvGraphicFramePr>
            <a:graphicFrameLocks noChangeAspect="1"/>
          </p:cNvGraphicFramePr>
          <p:nvPr>
            <p:extLst>
              <p:ext uri="{D42A27DB-BD31-4B8C-83A1-F6EECF244321}">
                <p14:modId xmlns:p14="http://schemas.microsoft.com/office/powerpoint/2010/main" val="1887458952"/>
              </p:ext>
            </p:extLst>
          </p:nvPr>
        </p:nvGraphicFramePr>
        <p:xfrm>
          <a:off x="8074139" y="3022600"/>
          <a:ext cx="586089" cy="268288"/>
        </p:xfrm>
        <a:graphic>
          <a:graphicData uri="http://schemas.openxmlformats.org/presentationml/2006/ole">
            <mc:AlternateContent xmlns:mc="http://schemas.openxmlformats.org/markup-compatibility/2006">
              <mc:Choice xmlns:v="urn:schemas-microsoft-com:vml" Requires="v">
                <p:oleObj spid="_x0000_s16391" name="Equation" r:id="rId14" imgW="291847" imgH="177646" progId="Equation.3">
                  <p:embed/>
                </p:oleObj>
              </mc:Choice>
              <mc:Fallback>
                <p:oleObj name="Equation" r:id="rId14" imgW="291847" imgH="177646" progId="Equation.3">
                  <p:embed/>
                  <p:pic>
                    <p:nvPicPr>
                      <p:cNvPr id="10" name="Object 9">
                        <a:extLst>
                          <a:ext uri="{FF2B5EF4-FFF2-40B4-BE49-F238E27FC236}">
                            <a16:creationId xmlns:a16="http://schemas.microsoft.com/office/drawing/2014/main" id="{FDF90817-813F-40E5-98CA-08E69DD8F8C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74139" y="3022600"/>
                        <a:ext cx="586089" cy="26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a:extLst>
              <a:ext uri="{FF2B5EF4-FFF2-40B4-BE49-F238E27FC236}">
                <a16:creationId xmlns:a16="http://schemas.microsoft.com/office/drawing/2014/main" id="{7A61A94A-ABDA-4C8B-ACB8-FF70DD2A6E8A}"/>
              </a:ext>
            </a:extLst>
          </p:cNvPr>
          <p:cNvGraphicFramePr>
            <a:graphicFrameLocks noChangeAspect="1"/>
          </p:cNvGraphicFramePr>
          <p:nvPr>
            <p:extLst>
              <p:ext uri="{D42A27DB-BD31-4B8C-83A1-F6EECF244321}">
                <p14:modId xmlns:p14="http://schemas.microsoft.com/office/powerpoint/2010/main" val="3359957313"/>
              </p:ext>
            </p:extLst>
          </p:nvPr>
        </p:nvGraphicFramePr>
        <p:xfrm>
          <a:off x="5374288" y="3606800"/>
          <a:ext cx="710922" cy="590550"/>
        </p:xfrm>
        <a:graphic>
          <a:graphicData uri="http://schemas.openxmlformats.org/presentationml/2006/ole">
            <mc:AlternateContent xmlns:mc="http://schemas.openxmlformats.org/markup-compatibility/2006">
              <mc:Choice xmlns:v="urn:schemas-microsoft-com:vml" Requires="v">
                <p:oleObj spid="_x0000_s16392" name="Equation" r:id="rId16" imgW="355292" imgH="393359" progId="Equation.3">
                  <p:embed/>
                </p:oleObj>
              </mc:Choice>
              <mc:Fallback>
                <p:oleObj name="Equation" r:id="rId16" imgW="355292" imgH="393359" progId="Equation.3">
                  <p:embed/>
                  <p:pic>
                    <p:nvPicPr>
                      <p:cNvPr id="11" name="Object 10">
                        <a:extLst>
                          <a:ext uri="{FF2B5EF4-FFF2-40B4-BE49-F238E27FC236}">
                            <a16:creationId xmlns:a16="http://schemas.microsoft.com/office/drawing/2014/main" id="{7A61A94A-ABDA-4C8B-ACB8-FF70DD2A6E8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74288" y="3606800"/>
                        <a:ext cx="710922"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8">
            <a:extLst>
              <a:ext uri="{FF2B5EF4-FFF2-40B4-BE49-F238E27FC236}">
                <a16:creationId xmlns:a16="http://schemas.microsoft.com/office/drawing/2014/main" id="{F163AE98-7C8F-462D-BEF1-FD4FE2C6F58D}"/>
              </a:ext>
            </a:extLst>
          </p:cNvPr>
          <p:cNvGraphicFramePr>
            <a:graphicFrameLocks noChangeAspect="1"/>
          </p:cNvGraphicFramePr>
          <p:nvPr>
            <p:extLst>
              <p:ext uri="{D42A27DB-BD31-4B8C-83A1-F6EECF244321}">
                <p14:modId xmlns:p14="http://schemas.microsoft.com/office/powerpoint/2010/main" val="4059211843"/>
              </p:ext>
            </p:extLst>
          </p:nvPr>
        </p:nvGraphicFramePr>
        <p:xfrm>
          <a:off x="5348864" y="4356100"/>
          <a:ext cx="710922" cy="590550"/>
        </p:xfrm>
        <a:graphic>
          <a:graphicData uri="http://schemas.openxmlformats.org/presentationml/2006/ole">
            <mc:AlternateContent xmlns:mc="http://schemas.openxmlformats.org/markup-compatibility/2006">
              <mc:Choice xmlns:v="urn:schemas-microsoft-com:vml" Requires="v">
                <p:oleObj spid="_x0000_s16393" name="Equation" r:id="rId18" imgW="355292" imgH="393359" progId="Equation.3">
                  <p:embed/>
                </p:oleObj>
              </mc:Choice>
              <mc:Fallback>
                <p:oleObj name="Equation" r:id="rId18" imgW="355292" imgH="393359" progId="Equation.3">
                  <p:embed/>
                  <p:pic>
                    <p:nvPicPr>
                      <p:cNvPr id="12" name="Object 8">
                        <a:extLst>
                          <a:ext uri="{FF2B5EF4-FFF2-40B4-BE49-F238E27FC236}">
                            <a16:creationId xmlns:a16="http://schemas.microsoft.com/office/drawing/2014/main" id="{F163AE98-7C8F-462D-BEF1-FD4FE2C6F58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48864" y="4356100"/>
                        <a:ext cx="710922"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a:extLst>
              <a:ext uri="{FF2B5EF4-FFF2-40B4-BE49-F238E27FC236}">
                <a16:creationId xmlns:a16="http://schemas.microsoft.com/office/drawing/2014/main" id="{E548A7BC-061A-426A-9583-DF3011D68E9B}"/>
              </a:ext>
            </a:extLst>
          </p:cNvPr>
          <p:cNvGraphicFramePr>
            <a:graphicFrameLocks noChangeAspect="1"/>
          </p:cNvGraphicFramePr>
          <p:nvPr>
            <p:extLst>
              <p:ext uri="{D42A27DB-BD31-4B8C-83A1-F6EECF244321}">
                <p14:modId xmlns:p14="http://schemas.microsoft.com/office/powerpoint/2010/main" val="1081359891"/>
              </p:ext>
            </p:extLst>
          </p:nvPr>
        </p:nvGraphicFramePr>
        <p:xfrm>
          <a:off x="7921786" y="3784600"/>
          <a:ext cx="892885" cy="382588"/>
        </p:xfrm>
        <a:graphic>
          <a:graphicData uri="http://schemas.openxmlformats.org/presentationml/2006/ole">
            <mc:AlternateContent xmlns:mc="http://schemas.openxmlformats.org/markup-compatibility/2006">
              <mc:Choice xmlns:v="urn:schemas-microsoft-com:vml" Requires="v">
                <p:oleObj spid="_x0000_s16394" name="Equation" r:id="rId20" imgW="444114" imgH="253780" progId="Equation.3">
                  <p:embed/>
                </p:oleObj>
              </mc:Choice>
              <mc:Fallback>
                <p:oleObj name="Equation" r:id="rId20" imgW="444114" imgH="253780" progId="Equation.3">
                  <p:embed/>
                  <p:pic>
                    <p:nvPicPr>
                      <p:cNvPr id="13" name="Object 12">
                        <a:extLst>
                          <a:ext uri="{FF2B5EF4-FFF2-40B4-BE49-F238E27FC236}">
                            <a16:creationId xmlns:a16="http://schemas.microsoft.com/office/drawing/2014/main" id="{E548A7BC-061A-426A-9583-DF3011D68E9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21786" y="3784600"/>
                        <a:ext cx="892885"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a:extLst>
              <a:ext uri="{FF2B5EF4-FFF2-40B4-BE49-F238E27FC236}">
                <a16:creationId xmlns:a16="http://schemas.microsoft.com/office/drawing/2014/main" id="{F2D464B5-4F74-4EA7-89D5-DCA71C9B3B61}"/>
              </a:ext>
            </a:extLst>
          </p:cNvPr>
          <p:cNvGraphicFramePr>
            <a:graphicFrameLocks noChangeAspect="1"/>
          </p:cNvGraphicFramePr>
          <p:nvPr>
            <p:extLst>
              <p:ext uri="{D42A27DB-BD31-4B8C-83A1-F6EECF244321}">
                <p14:modId xmlns:p14="http://schemas.microsoft.com/office/powerpoint/2010/main" val="2649291302"/>
              </p:ext>
            </p:extLst>
          </p:nvPr>
        </p:nvGraphicFramePr>
        <p:xfrm>
          <a:off x="7921759" y="4495800"/>
          <a:ext cx="863263" cy="381000"/>
        </p:xfrm>
        <a:graphic>
          <a:graphicData uri="http://schemas.openxmlformats.org/presentationml/2006/ole">
            <mc:AlternateContent xmlns:mc="http://schemas.openxmlformats.org/markup-compatibility/2006">
              <mc:Choice xmlns:v="urn:schemas-microsoft-com:vml" Requires="v">
                <p:oleObj spid="_x0000_s16395" name="Equation" r:id="rId22" imgW="431613" imgH="253890" progId="Equation.3">
                  <p:embed/>
                </p:oleObj>
              </mc:Choice>
              <mc:Fallback>
                <p:oleObj name="Equation" r:id="rId22" imgW="431613" imgH="253890" progId="Equation.3">
                  <p:embed/>
                  <p:pic>
                    <p:nvPicPr>
                      <p:cNvPr id="14" name="Object 13">
                        <a:extLst>
                          <a:ext uri="{FF2B5EF4-FFF2-40B4-BE49-F238E27FC236}">
                            <a16:creationId xmlns:a16="http://schemas.microsoft.com/office/drawing/2014/main" id="{F2D464B5-4F74-4EA7-89D5-DCA71C9B3B6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921759" y="4495800"/>
                        <a:ext cx="86326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a:extLst>
              <a:ext uri="{FF2B5EF4-FFF2-40B4-BE49-F238E27FC236}">
                <a16:creationId xmlns:a16="http://schemas.microsoft.com/office/drawing/2014/main" id="{DE8A2E1B-A09F-41F0-B1C9-FD8E864AC3CE}"/>
              </a:ext>
            </a:extLst>
          </p:cNvPr>
          <p:cNvGraphicFramePr>
            <a:graphicFrameLocks noChangeAspect="1"/>
          </p:cNvGraphicFramePr>
          <p:nvPr>
            <p:extLst>
              <p:ext uri="{D42A27DB-BD31-4B8C-83A1-F6EECF244321}">
                <p14:modId xmlns:p14="http://schemas.microsoft.com/office/powerpoint/2010/main" val="741339988"/>
              </p:ext>
            </p:extLst>
          </p:nvPr>
        </p:nvGraphicFramePr>
        <p:xfrm>
          <a:off x="2653322" y="3759200"/>
          <a:ext cx="911927" cy="342900"/>
        </p:xfrm>
        <a:graphic>
          <a:graphicData uri="http://schemas.openxmlformats.org/presentationml/2006/ole">
            <mc:AlternateContent xmlns:mc="http://schemas.openxmlformats.org/markup-compatibility/2006">
              <mc:Choice xmlns:v="urn:schemas-microsoft-com:vml" Requires="v">
                <p:oleObj spid="_x0000_s16396" name="Equation" r:id="rId24" imgW="457200" imgH="228600" progId="Equation.3">
                  <p:embed/>
                </p:oleObj>
              </mc:Choice>
              <mc:Fallback>
                <p:oleObj name="Equation" r:id="rId24" imgW="457200" imgH="228600" progId="Equation.3">
                  <p:embed/>
                  <p:pic>
                    <p:nvPicPr>
                      <p:cNvPr id="15" name="Object 14">
                        <a:extLst>
                          <a:ext uri="{FF2B5EF4-FFF2-40B4-BE49-F238E27FC236}">
                            <a16:creationId xmlns:a16="http://schemas.microsoft.com/office/drawing/2014/main" id="{DE8A2E1B-A09F-41F0-B1C9-FD8E864AC3C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53322" y="3759200"/>
                        <a:ext cx="911927"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a:extLst>
              <a:ext uri="{FF2B5EF4-FFF2-40B4-BE49-F238E27FC236}">
                <a16:creationId xmlns:a16="http://schemas.microsoft.com/office/drawing/2014/main" id="{B01E004E-6813-436A-B9CD-5F20F82309A1}"/>
              </a:ext>
            </a:extLst>
          </p:cNvPr>
          <p:cNvGraphicFramePr>
            <a:graphicFrameLocks noChangeAspect="1"/>
          </p:cNvGraphicFramePr>
          <p:nvPr>
            <p:extLst>
              <p:ext uri="{D42A27DB-BD31-4B8C-83A1-F6EECF244321}">
                <p14:modId xmlns:p14="http://schemas.microsoft.com/office/powerpoint/2010/main" val="4075583506"/>
              </p:ext>
            </p:extLst>
          </p:nvPr>
        </p:nvGraphicFramePr>
        <p:xfrm>
          <a:off x="2259777" y="4495800"/>
          <a:ext cx="1646124" cy="342900"/>
        </p:xfrm>
        <a:graphic>
          <a:graphicData uri="http://schemas.openxmlformats.org/presentationml/2006/ole">
            <mc:AlternateContent xmlns:mc="http://schemas.openxmlformats.org/markup-compatibility/2006">
              <mc:Choice xmlns:v="urn:schemas-microsoft-com:vml" Requires="v">
                <p:oleObj spid="_x0000_s16397" name="Equation" r:id="rId26" imgW="825500" imgH="228600" progId="Equation.3">
                  <p:embed/>
                </p:oleObj>
              </mc:Choice>
              <mc:Fallback>
                <p:oleObj name="Equation" r:id="rId26" imgW="825500" imgH="228600" progId="Equation.3">
                  <p:embed/>
                  <p:pic>
                    <p:nvPicPr>
                      <p:cNvPr id="16" name="Object 15">
                        <a:extLst>
                          <a:ext uri="{FF2B5EF4-FFF2-40B4-BE49-F238E27FC236}">
                            <a16:creationId xmlns:a16="http://schemas.microsoft.com/office/drawing/2014/main" id="{B01E004E-6813-436A-B9CD-5F20F82309A1}"/>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259777" y="4495800"/>
                        <a:ext cx="1646124"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a:extLst>
              <a:ext uri="{FF2B5EF4-FFF2-40B4-BE49-F238E27FC236}">
                <a16:creationId xmlns:a16="http://schemas.microsoft.com/office/drawing/2014/main" id="{6B59A840-C9B2-4850-8969-AF039E0D1EDE}"/>
              </a:ext>
            </a:extLst>
          </p:cNvPr>
          <p:cNvSpPr txBox="1"/>
          <p:nvPr/>
        </p:nvSpPr>
        <p:spPr>
          <a:xfrm>
            <a:off x="1866261" y="5499561"/>
            <a:ext cx="4769787" cy="430887"/>
          </a:xfrm>
          <a:prstGeom prst="rect">
            <a:avLst/>
          </a:prstGeom>
          <a:noFill/>
        </p:spPr>
        <p:txBody>
          <a:bodyPr wrap="none" rtlCol="0">
            <a:spAutoFit/>
          </a:bodyPr>
          <a:lstStyle/>
          <a:p>
            <a:pPr defTabSz="457200"/>
            <a:r>
              <a:rPr lang="en-GB" sz="2200" i="1" dirty="0">
                <a:solidFill>
                  <a:srgbClr val="000000"/>
                </a:solidFill>
              </a:rPr>
              <a:t>z</a:t>
            </a:r>
            <a:r>
              <a:rPr lang="en-GB" sz="2200" dirty="0">
                <a:solidFill>
                  <a:srgbClr val="000000"/>
                </a:solidFill>
              </a:rPr>
              <a:t>-transform tables should include </a:t>
            </a:r>
            <a:r>
              <a:rPr lang="en-GB" sz="2200" dirty="0" err="1">
                <a:solidFill>
                  <a:srgbClr val="000000"/>
                </a:solidFill>
              </a:rPr>
              <a:t>ROCs</a:t>
            </a:r>
            <a:r>
              <a:rPr lang="en-GB" sz="2200" dirty="0">
                <a:solidFill>
                  <a:srgbClr val="000000"/>
                </a:solidFill>
              </a:rPr>
              <a:t>.</a:t>
            </a:r>
          </a:p>
        </p:txBody>
      </p:sp>
      <p:cxnSp>
        <p:nvCxnSpPr>
          <p:cNvPr id="18" name="Straight Connector 17">
            <a:extLst>
              <a:ext uri="{FF2B5EF4-FFF2-40B4-BE49-F238E27FC236}">
                <a16:creationId xmlns:a16="http://schemas.microsoft.com/office/drawing/2014/main" id="{EED77953-A77A-49EB-97D3-215898E5FE1E}"/>
              </a:ext>
            </a:extLst>
          </p:cNvPr>
          <p:cNvCxnSpPr/>
          <p:nvPr/>
        </p:nvCxnSpPr>
        <p:spPr bwMode="auto">
          <a:xfrm>
            <a:off x="1866260" y="2921000"/>
            <a:ext cx="8023265" cy="0"/>
          </a:xfrm>
          <a:prstGeom prst="line">
            <a:avLst/>
          </a:prstGeom>
          <a:solidFill>
            <a:schemeClr val="accent1"/>
          </a:solidFill>
          <a:ln w="19050" cap="flat" cmpd="sng" algn="ctr">
            <a:solidFill>
              <a:srgbClr val="000000"/>
            </a:solidFill>
            <a:prstDash val="solid"/>
            <a:round/>
            <a:headEnd type="none" w="med" len="med"/>
            <a:tailEnd type="none" w="lg" len="sm"/>
          </a:ln>
          <a:effectLst/>
        </p:spPr>
      </p:cxnSp>
    </p:spTree>
    <p:extLst>
      <p:ext uri="{BB962C8B-B14F-4D97-AF65-F5344CB8AC3E}">
        <p14:creationId xmlns:p14="http://schemas.microsoft.com/office/powerpoint/2010/main" val="364654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What Is the </a:t>
            </a:r>
            <a:r>
              <a:rPr lang="en-US" i="1" dirty="0"/>
              <a:t>z</a:t>
            </a:r>
            <a:r>
              <a:rPr lang="en-US" dirty="0"/>
              <a:t>-Transform?</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IN" dirty="0"/>
              <a:t>The z-transform is the discrete-time equivalent of the Laplace transform.</a:t>
            </a:r>
          </a:p>
          <a:p>
            <a:r>
              <a:rPr lang="en-IN" dirty="0"/>
              <a:t>The Laplace transform is a generalization of the continuous-time Fourier transform.</a:t>
            </a:r>
          </a:p>
          <a:p>
            <a:r>
              <a:rPr lang="en-IN" dirty="0"/>
              <a:t>The z-transform is a generalization of the discrete-time Fourier transform.</a:t>
            </a:r>
            <a:endParaRPr lang="en-US" dirty="0"/>
          </a:p>
        </p:txBody>
      </p:sp>
    </p:spTree>
    <p:extLst>
      <p:ext uri="{BB962C8B-B14F-4D97-AF65-F5344CB8AC3E}">
        <p14:creationId xmlns:p14="http://schemas.microsoft.com/office/powerpoint/2010/main" val="1546374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Uses of the Laplace Transform</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IN" dirty="0"/>
              <a:t>Solution of continuous-time, linear differential equations</a:t>
            </a:r>
          </a:p>
          <a:p>
            <a:r>
              <a:rPr lang="en-IN" dirty="0"/>
              <a:t>Representation of continuous-time, linear time invariant systems as </a:t>
            </a:r>
            <a:r>
              <a:rPr lang="en-IN" i="1" dirty="0"/>
              <a:t>s</a:t>
            </a:r>
            <a:r>
              <a:rPr lang="en-IN" dirty="0"/>
              <a:t>-transfer functions</a:t>
            </a:r>
          </a:p>
          <a:p>
            <a:r>
              <a:rPr lang="en-IN" dirty="0"/>
              <a:t>Complex variable s may be viewed as an operator, representing differentiation with respect to time.</a:t>
            </a:r>
          </a:p>
          <a:p>
            <a:endParaRPr lang="en-US" dirty="0"/>
          </a:p>
        </p:txBody>
      </p:sp>
    </p:spTree>
    <p:extLst>
      <p:ext uri="{BB962C8B-B14F-4D97-AF65-F5344CB8AC3E}">
        <p14:creationId xmlns:p14="http://schemas.microsoft.com/office/powerpoint/2010/main" val="384293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Uses of the </a:t>
            </a:r>
            <a:r>
              <a:rPr lang="en-GB" i="1" dirty="0"/>
              <a:t>z</a:t>
            </a:r>
            <a:r>
              <a:rPr lang="en-GB" dirty="0"/>
              <a:t>-Transform</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IN" dirty="0"/>
              <a:t>Solution of discrete-time, linear difference equations</a:t>
            </a:r>
          </a:p>
          <a:p>
            <a:r>
              <a:rPr lang="en-IN" dirty="0"/>
              <a:t>Representation of discrete-time, linear time invariant systems as z-transfer functions</a:t>
            </a:r>
          </a:p>
          <a:p>
            <a:r>
              <a:rPr lang="en-IN" dirty="0"/>
              <a:t>Complex variable z may be viewed as an operator representing a shift of one sample in a sequence.</a:t>
            </a:r>
          </a:p>
          <a:p>
            <a:endParaRPr lang="en-IN" dirty="0"/>
          </a:p>
          <a:p>
            <a:endParaRPr lang="en-US" dirty="0"/>
          </a:p>
        </p:txBody>
      </p:sp>
    </p:spTree>
    <p:extLst>
      <p:ext uri="{BB962C8B-B14F-4D97-AF65-F5344CB8AC3E}">
        <p14:creationId xmlns:p14="http://schemas.microsoft.com/office/powerpoint/2010/main" val="1005512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Definition of the </a:t>
            </a:r>
            <a:r>
              <a:rPr lang="en-GB" i="1" dirty="0"/>
              <a:t>z</a:t>
            </a:r>
            <a:r>
              <a:rPr lang="en-GB" dirty="0"/>
              <a:t>-Transform</a:t>
            </a:r>
            <a:endParaRPr lang="en-US" dirty="0"/>
          </a:p>
        </p:txBody>
      </p:sp>
      <p:graphicFrame>
        <p:nvGraphicFramePr>
          <p:cNvPr id="4" name="Content Placeholder 3">
            <a:extLst>
              <a:ext uri="{FF2B5EF4-FFF2-40B4-BE49-F238E27FC236}">
                <a16:creationId xmlns:a16="http://schemas.microsoft.com/office/drawing/2014/main" id="{2BCC3C8B-618C-48F7-A50E-7E13B8FE7848}"/>
              </a:ext>
            </a:extLst>
          </p:cNvPr>
          <p:cNvGraphicFramePr>
            <a:graphicFrameLocks noGrp="1" noChangeAspect="1"/>
          </p:cNvGraphicFramePr>
          <p:nvPr>
            <p:ph idx="1"/>
            <p:extLst>
              <p:ext uri="{D42A27DB-BD31-4B8C-83A1-F6EECF244321}">
                <p14:modId xmlns:p14="http://schemas.microsoft.com/office/powerpoint/2010/main" val="3803526191"/>
              </p:ext>
            </p:extLst>
          </p:nvPr>
        </p:nvGraphicFramePr>
        <p:xfrm>
          <a:off x="3505936" y="1628311"/>
          <a:ext cx="5175238" cy="1419693"/>
        </p:xfrm>
        <a:graphic>
          <a:graphicData uri="http://schemas.openxmlformats.org/presentationml/2006/ole">
            <mc:AlternateContent xmlns:mc="http://schemas.openxmlformats.org/markup-compatibility/2006">
              <mc:Choice xmlns:v="urn:schemas-microsoft-com:vml" Requires="v">
                <p:oleObj spid="_x0000_s1026" name="Equation" r:id="rId4" imgW="1180588" imgH="431613" progId="Equation.3">
                  <p:embed/>
                </p:oleObj>
              </mc:Choice>
              <mc:Fallback>
                <p:oleObj name="Equation" r:id="rId4" imgW="1180588" imgH="431613" progId="Equation.3">
                  <p:embed/>
                  <p:pic>
                    <p:nvPicPr>
                      <p:cNvPr id="4" name="Content Placeholder 3">
                        <a:extLst>
                          <a:ext uri="{FF2B5EF4-FFF2-40B4-BE49-F238E27FC236}">
                            <a16:creationId xmlns:a16="http://schemas.microsoft.com/office/drawing/2014/main" id="{2BCC3C8B-618C-48F7-A50E-7E13B8FE7848}"/>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936" y="1628311"/>
                        <a:ext cx="5175238" cy="14196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DD54A09B-EBA5-45B5-8C90-21A95FF316CB}"/>
              </a:ext>
            </a:extLst>
          </p:cNvPr>
          <p:cNvSpPr txBox="1"/>
          <p:nvPr/>
        </p:nvSpPr>
        <p:spPr>
          <a:xfrm>
            <a:off x="1056978" y="3731657"/>
            <a:ext cx="3923949" cy="1107996"/>
          </a:xfrm>
          <a:prstGeom prst="rect">
            <a:avLst/>
          </a:prstGeom>
          <a:noFill/>
        </p:spPr>
        <p:txBody>
          <a:bodyPr wrap="square" rtlCol="0">
            <a:spAutoFit/>
          </a:bodyPr>
          <a:lstStyle/>
          <a:p>
            <a:pPr defTabSz="457200">
              <a:lnSpc>
                <a:spcPct val="150000"/>
              </a:lnSpc>
            </a:pPr>
            <a:r>
              <a:rPr lang="en-GB" sz="2200" i="1" dirty="0">
                <a:solidFill>
                  <a:srgbClr val="000000"/>
                </a:solidFill>
              </a:rPr>
              <a:t>X</a:t>
            </a:r>
            <a:r>
              <a:rPr lang="en-GB" sz="2200" dirty="0">
                <a:solidFill>
                  <a:srgbClr val="000000"/>
                </a:solidFill>
              </a:rPr>
              <a:t>(</a:t>
            </a:r>
            <a:r>
              <a:rPr lang="en-GB" sz="2200" i="1" dirty="0">
                <a:solidFill>
                  <a:srgbClr val="000000"/>
                </a:solidFill>
              </a:rPr>
              <a:t>z</a:t>
            </a:r>
            <a:r>
              <a:rPr lang="en-GB" sz="2200" dirty="0">
                <a:solidFill>
                  <a:srgbClr val="000000"/>
                </a:solidFill>
              </a:rPr>
              <a:t>) is a continuous function of complex variable </a:t>
            </a:r>
            <a:r>
              <a:rPr lang="en-GB" sz="2200" i="1" dirty="0">
                <a:solidFill>
                  <a:srgbClr val="000000"/>
                </a:solidFill>
              </a:rPr>
              <a:t>z.</a:t>
            </a:r>
          </a:p>
        </p:txBody>
      </p:sp>
      <p:sp>
        <p:nvSpPr>
          <p:cNvPr id="6" name="TextBox 5">
            <a:extLst>
              <a:ext uri="{FF2B5EF4-FFF2-40B4-BE49-F238E27FC236}">
                <a16:creationId xmlns:a16="http://schemas.microsoft.com/office/drawing/2014/main" id="{9A36D54E-9ABC-40C3-B6F6-B406B0CBBAF0}"/>
              </a:ext>
            </a:extLst>
          </p:cNvPr>
          <p:cNvSpPr txBox="1"/>
          <p:nvPr/>
        </p:nvSpPr>
        <p:spPr>
          <a:xfrm>
            <a:off x="6579254" y="3712607"/>
            <a:ext cx="4658784" cy="2123658"/>
          </a:xfrm>
          <a:prstGeom prst="rect">
            <a:avLst/>
          </a:prstGeom>
          <a:noFill/>
        </p:spPr>
        <p:txBody>
          <a:bodyPr wrap="square" rtlCol="0">
            <a:spAutoFit/>
          </a:bodyPr>
          <a:lstStyle/>
          <a:p>
            <a:pPr defTabSz="457200">
              <a:lnSpc>
                <a:spcPct val="150000"/>
              </a:lnSpc>
            </a:pPr>
            <a:r>
              <a:rPr lang="en-GB" sz="2200" i="1" dirty="0">
                <a:solidFill>
                  <a:srgbClr val="000000"/>
                </a:solidFill>
              </a:rPr>
              <a:t>x</a:t>
            </a:r>
            <a:r>
              <a:rPr lang="en-GB" sz="2200" dirty="0">
                <a:solidFill>
                  <a:srgbClr val="000000"/>
                </a:solidFill>
              </a:rPr>
              <a:t>(</a:t>
            </a:r>
            <a:r>
              <a:rPr lang="en-GB" sz="2200" i="1" dirty="0">
                <a:solidFill>
                  <a:srgbClr val="000000"/>
                </a:solidFill>
              </a:rPr>
              <a:t>n</a:t>
            </a:r>
            <a:r>
              <a:rPr lang="en-GB" sz="2200" dirty="0">
                <a:solidFill>
                  <a:srgbClr val="000000"/>
                </a:solidFill>
              </a:rPr>
              <a:t>) is a discrete-time sequence. It is a signal, but, if considered to be an impulse response, it may represent, or characterize, a system.</a:t>
            </a:r>
          </a:p>
        </p:txBody>
      </p:sp>
    </p:spTree>
    <p:extLst>
      <p:ext uri="{BB962C8B-B14F-4D97-AF65-F5344CB8AC3E}">
        <p14:creationId xmlns:p14="http://schemas.microsoft.com/office/powerpoint/2010/main" val="376475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i="1" dirty="0"/>
              <a:t>z</a:t>
            </a:r>
            <a:r>
              <a:rPr lang="en-GB" dirty="0"/>
              <a:t>-Transform and Fourier Transform</a:t>
            </a:r>
            <a:endParaRPr lang="en-US" dirty="0"/>
          </a:p>
        </p:txBody>
      </p:sp>
      <p:sp>
        <p:nvSpPr>
          <p:cNvPr id="4" name="TextBox 3">
            <a:extLst>
              <a:ext uri="{FF2B5EF4-FFF2-40B4-BE49-F238E27FC236}">
                <a16:creationId xmlns:a16="http://schemas.microsoft.com/office/drawing/2014/main" id="{900BCFA3-57C6-4F77-ACA1-D3133D062994}"/>
              </a:ext>
            </a:extLst>
          </p:cNvPr>
          <p:cNvSpPr txBox="1"/>
          <p:nvPr/>
        </p:nvSpPr>
        <p:spPr>
          <a:xfrm>
            <a:off x="793356" y="1295400"/>
            <a:ext cx="10520871" cy="1107996"/>
          </a:xfrm>
          <a:prstGeom prst="rect">
            <a:avLst/>
          </a:prstGeom>
          <a:noFill/>
        </p:spPr>
        <p:txBody>
          <a:bodyPr wrap="square" rtlCol="0">
            <a:spAutoFit/>
          </a:bodyPr>
          <a:lstStyle/>
          <a:p>
            <a:pPr defTabSz="457200">
              <a:lnSpc>
                <a:spcPct val="150000"/>
              </a:lnSpc>
            </a:pPr>
            <a:r>
              <a:rPr lang="en-GB" sz="2200" dirty="0">
                <a:solidFill>
                  <a:srgbClr val="000000"/>
                </a:solidFill>
              </a:rPr>
              <a:t>The </a:t>
            </a:r>
            <a:r>
              <a:rPr lang="en-GB" sz="2200" i="1" dirty="0">
                <a:solidFill>
                  <a:srgbClr val="000000"/>
                </a:solidFill>
              </a:rPr>
              <a:t>z</a:t>
            </a:r>
            <a:r>
              <a:rPr lang="en-GB" sz="2200" dirty="0">
                <a:solidFill>
                  <a:srgbClr val="000000"/>
                </a:solidFill>
              </a:rPr>
              <a:t>-transform is concerned with discrete-time signals (sequences).</a:t>
            </a:r>
          </a:p>
          <a:p>
            <a:pPr defTabSz="457200">
              <a:lnSpc>
                <a:spcPct val="150000"/>
              </a:lnSpc>
            </a:pPr>
            <a:r>
              <a:rPr lang="en-GB" sz="2200" dirty="0">
                <a:solidFill>
                  <a:srgbClr val="000000"/>
                </a:solidFill>
              </a:rPr>
              <a:t>The corresponding form of Fourier analysis is the discrete-time Fourier transform (DTFT).  </a:t>
            </a:r>
          </a:p>
        </p:txBody>
      </p:sp>
      <p:sp>
        <p:nvSpPr>
          <p:cNvPr id="5" name="TextBox 4">
            <a:extLst>
              <a:ext uri="{FF2B5EF4-FFF2-40B4-BE49-F238E27FC236}">
                <a16:creationId xmlns:a16="http://schemas.microsoft.com/office/drawing/2014/main" id="{4C044587-F9AD-4487-A686-DECDDDE4FB5F}"/>
              </a:ext>
            </a:extLst>
          </p:cNvPr>
          <p:cNvSpPr txBox="1"/>
          <p:nvPr/>
        </p:nvSpPr>
        <p:spPr>
          <a:xfrm>
            <a:off x="1682187" y="3124203"/>
            <a:ext cx="2923817" cy="430887"/>
          </a:xfrm>
          <a:prstGeom prst="rect">
            <a:avLst/>
          </a:prstGeom>
          <a:noFill/>
        </p:spPr>
        <p:txBody>
          <a:bodyPr wrap="none" rtlCol="0">
            <a:spAutoFit/>
          </a:bodyPr>
          <a:lstStyle/>
          <a:p>
            <a:pPr defTabSz="457200"/>
            <a:r>
              <a:rPr lang="en-GB" sz="2200" dirty="0">
                <a:solidFill>
                  <a:srgbClr val="000000"/>
                </a:solidFill>
              </a:rPr>
              <a:t>The DTFT is defined as:</a:t>
            </a:r>
          </a:p>
        </p:txBody>
      </p:sp>
      <p:graphicFrame>
        <p:nvGraphicFramePr>
          <p:cNvPr id="6" name="Object 5">
            <a:extLst>
              <a:ext uri="{FF2B5EF4-FFF2-40B4-BE49-F238E27FC236}">
                <a16:creationId xmlns:a16="http://schemas.microsoft.com/office/drawing/2014/main" id="{6D8E88A1-4F15-4345-BB81-C49AD7D96C4E}"/>
              </a:ext>
            </a:extLst>
          </p:cNvPr>
          <p:cNvGraphicFramePr>
            <a:graphicFrameLocks noChangeAspect="1"/>
          </p:cNvGraphicFramePr>
          <p:nvPr>
            <p:extLst>
              <p:ext uri="{D42A27DB-BD31-4B8C-83A1-F6EECF244321}">
                <p14:modId xmlns:p14="http://schemas.microsoft.com/office/powerpoint/2010/main" val="270882912"/>
              </p:ext>
            </p:extLst>
          </p:nvPr>
        </p:nvGraphicFramePr>
        <p:xfrm>
          <a:off x="4053580" y="3981450"/>
          <a:ext cx="4038517" cy="990600"/>
        </p:xfrm>
        <a:graphic>
          <a:graphicData uri="http://schemas.openxmlformats.org/presentationml/2006/ole">
            <mc:AlternateContent xmlns:mc="http://schemas.openxmlformats.org/markup-compatibility/2006">
              <mc:Choice xmlns:v="urn:schemas-microsoft-com:vml" Requires="v">
                <p:oleObj spid="_x0000_s2050" name="Equation" r:id="rId4" imgW="1320227" imgH="431613" progId="Equation.3">
                  <p:embed/>
                </p:oleObj>
              </mc:Choice>
              <mc:Fallback>
                <p:oleObj name="Equation" r:id="rId4" imgW="1320227" imgH="431613" progId="Equation.3">
                  <p:embed/>
                  <p:pic>
                    <p:nvPicPr>
                      <p:cNvPr id="6" name="Object 5">
                        <a:extLst>
                          <a:ext uri="{FF2B5EF4-FFF2-40B4-BE49-F238E27FC236}">
                            <a16:creationId xmlns:a16="http://schemas.microsoft.com/office/drawing/2014/main" id="{6D8E88A1-4F15-4345-BB81-C49AD7D96C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3580" y="3981450"/>
                        <a:ext cx="4038517"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0033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i="1" dirty="0"/>
              <a:t>z</a:t>
            </a:r>
            <a:r>
              <a:rPr lang="en-GB" dirty="0"/>
              <a:t>-Transform and DTFT</a:t>
            </a:r>
            <a:endParaRPr lang="en-US" dirty="0"/>
          </a:p>
        </p:txBody>
      </p:sp>
      <p:sp>
        <p:nvSpPr>
          <p:cNvPr id="4" name="TextBox 3">
            <a:extLst>
              <a:ext uri="{FF2B5EF4-FFF2-40B4-BE49-F238E27FC236}">
                <a16:creationId xmlns:a16="http://schemas.microsoft.com/office/drawing/2014/main" id="{11C474DC-B8BA-46A6-B6B2-34407072EEE7}"/>
              </a:ext>
            </a:extLst>
          </p:cNvPr>
          <p:cNvSpPr txBox="1"/>
          <p:nvPr/>
        </p:nvSpPr>
        <p:spPr>
          <a:xfrm>
            <a:off x="1218726" y="1133476"/>
            <a:ext cx="5633629" cy="707886"/>
          </a:xfrm>
          <a:prstGeom prst="rect">
            <a:avLst/>
          </a:prstGeom>
          <a:noFill/>
        </p:spPr>
        <p:txBody>
          <a:bodyPr wrap="none" rtlCol="0">
            <a:spAutoFit/>
          </a:bodyPr>
          <a:lstStyle/>
          <a:p>
            <a:pPr defTabSz="457200"/>
            <a:r>
              <a:rPr lang="en-GB" sz="2200" dirty="0">
                <a:solidFill>
                  <a:srgbClr val="000000"/>
                </a:solidFill>
              </a:rPr>
              <a:t>Expressing complex variable </a:t>
            </a:r>
            <a:r>
              <a:rPr lang="en-GB" sz="2200" i="1" dirty="0">
                <a:solidFill>
                  <a:srgbClr val="000000"/>
                </a:solidFill>
              </a:rPr>
              <a:t>z</a:t>
            </a:r>
            <a:r>
              <a:rPr lang="en-GB" sz="2200" dirty="0">
                <a:solidFill>
                  <a:srgbClr val="000000"/>
                </a:solidFill>
              </a:rPr>
              <a:t> in polar form, i.e.,</a:t>
            </a:r>
          </a:p>
          <a:p>
            <a:pPr defTabSz="457200"/>
            <a:endParaRPr lang="en-GB" i="1" dirty="0">
              <a:solidFill>
                <a:srgbClr val="000000"/>
              </a:solidFill>
            </a:endParaRPr>
          </a:p>
        </p:txBody>
      </p:sp>
      <p:graphicFrame>
        <p:nvGraphicFramePr>
          <p:cNvPr id="5" name="Object 4">
            <a:extLst>
              <a:ext uri="{FF2B5EF4-FFF2-40B4-BE49-F238E27FC236}">
                <a16:creationId xmlns:a16="http://schemas.microsoft.com/office/drawing/2014/main" id="{1FC67838-73BD-4AD0-BFB9-5FBA3AC0E996}"/>
              </a:ext>
            </a:extLst>
          </p:cNvPr>
          <p:cNvGraphicFramePr>
            <a:graphicFrameLocks noChangeAspect="1"/>
          </p:cNvGraphicFramePr>
          <p:nvPr>
            <p:extLst>
              <p:ext uri="{D42A27DB-BD31-4B8C-83A1-F6EECF244321}">
                <p14:modId xmlns:p14="http://schemas.microsoft.com/office/powerpoint/2010/main" val="3112523959"/>
              </p:ext>
            </p:extLst>
          </p:nvPr>
        </p:nvGraphicFramePr>
        <p:xfrm>
          <a:off x="6869119" y="1114426"/>
          <a:ext cx="1734989" cy="431800"/>
        </p:xfrm>
        <a:graphic>
          <a:graphicData uri="http://schemas.openxmlformats.org/presentationml/2006/ole">
            <mc:AlternateContent xmlns:mc="http://schemas.openxmlformats.org/markup-compatibility/2006">
              <mc:Choice xmlns:v="urn:schemas-microsoft-com:vml" Requires="v">
                <p:oleObj spid="_x0000_s3074" name="Equation" r:id="rId4" imgW="520474" imgH="203112" progId="Equation.3">
                  <p:embed/>
                </p:oleObj>
              </mc:Choice>
              <mc:Fallback>
                <p:oleObj name="Equation" r:id="rId4" imgW="520474" imgH="203112" progId="Equation.3">
                  <p:embed/>
                  <p:pic>
                    <p:nvPicPr>
                      <p:cNvPr id="5" name="Object 4">
                        <a:extLst>
                          <a:ext uri="{FF2B5EF4-FFF2-40B4-BE49-F238E27FC236}">
                            <a16:creationId xmlns:a16="http://schemas.microsoft.com/office/drawing/2014/main" id="{1FC67838-73BD-4AD0-BFB9-5FBA3AC0E9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9119" y="1114426"/>
                        <a:ext cx="1734989"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
            <a:extLst>
              <a:ext uri="{FF2B5EF4-FFF2-40B4-BE49-F238E27FC236}">
                <a16:creationId xmlns:a16="http://schemas.microsoft.com/office/drawing/2014/main" id="{1E768B60-7F6C-4531-9F7B-8BE03350A087}"/>
              </a:ext>
            </a:extLst>
          </p:cNvPr>
          <p:cNvGraphicFramePr>
            <a:graphicFrameLocks noGrp="1" noChangeAspect="1"/>
          </p:cNvGraphicFramePr>
          <p:nvPr>
            <p:extLst>
              <p:ext uri="{D42A27DB-BD31-4B8C-83A1-F6EECF244321}">
                <p14:modId xmlns:p14="http://schemas.microsoft.com/office/powerpoint/2010/main" val="676372628"/>
              </p:ext>
            </p:extLst>
          </p:nvPr>
        </p:nvGraphicFramePr>
        <p:xfrm>
          <a:off x="3945245" y="1943100"/>
          <a:ext cx="4264237" cy="1789318"/>
        </p:xfrm>
        <a:graphic>
          <a:graphicData uri="http://schemas.openxmlformats.org/presentationml/2006/ole">
            <mc:AlternateContent xmlns:mc="http://schemas.openxmlformats.org/markup-compatibility/2006">
              <mc:Choice xmlns:v="urn:schemas-microsoft-com:vml" Requires="v">
                <p:oleObj spid="_x0000_s3075" name="Equation" r:id="rId6" imgW="1587500" imgH="889000" progId="Equation.3">
                  <p:embed/>
                </p:oleObj>
              </mc:Choice>
              <mc:Fallback>
                <p:oleObj name="Equation" r:id="rId6" imgW="1587500" imgH="889000" progId="Equation.3">
                  <p:embed/>
                  <p:pic>
                    <p:nvPicPr>
                      <p:cNvPr id="6" name="Object 2">
                        <a:extLst>
                          <a:ext uri="{FF2B5EF4-FFF2-40B4-BE49-F238E27FC236}">
                            <a16:creationId xmlns:a16="http://schemas.microsoft.com/office/drawing/2014/main" id="{1E768B60-7F6C-4531-9F7B-8BE03350A087}"/>
                          </a:ext>
                        </a:extLst>
                      </p:cNvPr>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5245" y="1943100"/>
                        <a:ext cx="4264237" cy="17893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27C8FC74-8C45-496C-B806-8732A7A73F9E}"/>
              </a:ext>
            </a:extLst>
          </p:cNvPr>
          <p:cNvSpPr txBox="1"/>
          <p:nvPr/>
        </p:nvSpPr>
        <p:spPr>
          <a:xfrm>
            <a:off x="1726527" y="4171954"/>
            <a:ext cx="8359136" cy="1672253"/>
          </a:xfrm>
          <a:prstGeom prst="rect">
            <a:avLst/>
          </a:prstGeom>
          <a:noFill/>
        </p:spPr>
        <p:txBody>
          <a:bodyPr wrap="square" rtlCol="0">
            <a:spAutoFit/>
          </a:bodyPr>
          <a:lstStyle/>
          <a:p>
            <a:pPr defTabSz="457200"/>
            <a:r>
              <a:rPr lang="en-GB" sz="2200" dirty="0">
                <a:solidFill>
                  <a:srgbClr val="000000"/>
                </a:solidFill>
              </a:rPr>
              <a:t>The </a:t>
            </a:r>
            <a:r>
              <a:rPr lang="en-GB" sz="2200" i="1" dirty="0">
                <a:solidFill>
                  <a:srgbClr val="000000"/>
                </a:solidFill>
              </a:rPr>
              <a:t>z</a:t>
            </a:r>
            <a:r>
              <a:rPr lang="en-GB" sz="2200" dirty="0">
                <a:solidFill>
                  <a:srgbClr val="000000"/>
                </a:solidFill>
              </a:rPr>
              <a:t>-transform of </a:t>
            </a:r>
            <a:r>
              <a:rPr lang="en-GB" sz="2200" i="1" dirty="0">
                <a:solidFill>
                  <a:srgbClr val="000000"/>
                </a:solidFill>
              </a:rPr>
              <a:t>x(n)</a:t>
            </a:r>
            <a:r>
              <a:rPr lang="en-GB" sz="2200" dirty="0">
                <a:solidFill>
                  <a:srgbClr val="000000"/>
                </a:solidFill>
              </a:rPr>
              <a:t> is equivalent to the DTFT of </a:t>
            </a:r>
            <a:r>
              <a:rPr lang="en-GB" sz="2200" i="1" dirty="0">
                <a:solidFill>
                  <a:srgbClr val="000000"/>
                </a:solidFill>
              </a:rPr>
              <a:t>x(n)r</a:t>
            </a:r>
            <a:r>
              <a:rPr lang="en-GB" sz="2200" i="1" baseline="30000" dirty="0">
                <a:solidFill>
                  <a:srgbClr val="000000"/>
                </a:solidFill>
              </a:rPr>
              <a:t>-n</a:t>
            </a:r>
            <a:r>
              <a:rPr lang="en-GB" sz="2200" dirty="0">
                <a:solidFill>
                  <a:srgbClr val="000000"/>
                </a:solidFill>
              </a:rPr>
              <a:t>.</a:t>
            </a:r>
            <a:endParaRPr lang="en-GB" sz="2200" i="1" baseline="30000" dirty="0">
              <a:solidFill>
                <a:srgbClr val="000000"/>
              </a:solidFill>
            </a:endParaRPr>
          </a:p>
          <a:p>
            <a:pPr defTabSz="457200"/>
            <a:endParaRPr lang="en-GB" sz="2200" i="1" baseline="30000" dirty="0">
              <a:solidFill>
                <a:srgbClr val="000000"/>
              </a:solidFill>
            </a:endParaRPr>
          </a:p>
          <a:p>
            <a:pPr defTabSz="457200"/>
            <a:r>
              <a:rPr lang="en-GB" sz="2200" dirty="0">
                <a:solidFill>
                  <a:srgbClr val="000000"/>
                </a:solidFill>
              </a:rPr>
              <a:t>If r = 1, then the </a:t>
            </a:r>
            <a:r>
              <a:rPr lang="en-GB" sz="2200" i="1" dirty="0">
                <a:solidFill>
                  <a:srgbClr val="000000"/>
                </a:solidFill>
              </a:rPr>
              <a:t>z</a:t>
            </a:r>
            <a:r>
              <a:rPr lang="en-GB" sz="2200" dirty="0">
                <a:solidFill>
                  <a:srgbClr val="000000"/>
                </a:solidFill>
              </a:rPr>
              <a:t>-transform of </a:t>
            </a:r>
            <a:r>
              <a:rPr lang="en-GB" sz="2200" i="1" dirty="0">
                <a:solidFill>
                  <a:srgbClr val="000000"/>
                </a:solidFill>
              </a:rPr>
              <a:t>x(n)</a:t>
            </a:r>
            <a:r>
              <a:rPr lang="en-GB" sz="2200" dirty="0">
                <a:solidFill>
                  <a:srgbClr val="000000"/>
                </a:solidFill>
              </a:rPr>
              <a:t> is equivalent to the DTFT of </a:t>
            </a:r>
            <a:r>
              <a:rPr lang="en-GB" sz="2200" i="1" dirty="0">
                <a:solidFill>
                  <a:srgbClr val="000000"/>
                </a:solidFill>
              </a:rPr>
              <a:t>x(n)</a:t>
            </a:r>
            <a:r>
              <a:rPr lang="en-GB" sz="2200" dirty="0">
                <a:solidFill>
                  <a:srgbClr val="000000"/>
                </a:solidFill>
              </a:rPr>
              <a:t>.</a:t>
            </a:r>
          </a:p>
          <a:p>
            <a:pPr defTabSz="457200"/>
            <a:endParaRPr lang="en-GB" sz="2200" dirty="0">
              <a:solidFill>
                <a:srgbClr val="000000"/>
              </a:solidFill>
            </a:endParaRPr>
          </a:p>
          <a:p>
            <a:pPr defTabSz="457200"/>
            <a:r>
              <a:rPr lang="en-GB" sz="2200" dirty="0">
                <a:solidFill>
                  <a:srgbClr val="000000"/>
                </a:solidFill>
              </a:rPr>
              <a:t>Recall that |</a:t>
            </a:r>
            <a:r>
              <a:rPr lang="en-GB" sz="2200" i="1" dirty="0">
                <a:solidFill>
                  <a:srgbClr val="000000"/>
                </a:solidFill>
              </a:rPr>
              <a:t>z</a:t>
            </a:r>
            <a:r>
              <a:rPr lang="en-GB" sz="2200" dirty="0">
                <a:solidFill>
                  <a:srgbClr val="000000"/>
                </a:solidFill>
              </a:rPr>
              <a:t>| = </a:t>
            </a:r>
            <a:r>
              <a:rPr lang="en-GB" sz="2200" i="1" dirty="0">
                <a:solidFill>
                  <a:srgbClr val="000000"/>
                </a:solidFill>
              </a:rPr>
              <a:t>r</a:t>
            </a:r>
            <a:r>
              <a:rPr lang="en-GB" sz="2200" dirty="0">
                <a:solidFill>
                  <a:srgbClr val="000000"/>
                </a:solidFill>
              </a:rPr>
              <a:t>.</a:t>
            </a:r>
          </a:p>
        </p:txBody>
      </p:sp>
    </p:spTree>
    <p:extLst>
      <p:ext uri="{BB962C8B-B14F-4D97-AF65-F5344CB8AC3E}">
        <p14:creationId xmlns:p14="http://schemas.microsoft.com/office/powerpoint/2010/main" val="3488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i="1" dirty="0"/>
              <a:t>z</a:t>
            </a:r>
            <a:r>
              <a:rPr lang="en-GB" dirty="0"/>
              <a:t>-Transform of an Exponential Function</a:t>
            </a:r>
            <a:endParaRPr lang="en-US" dirty="0"/>
          </a:p>
        </p:txBody>
      </p:sp>
      <p:graphicFrame>
        <p:nvGraphicFramePr>
          <p:cNvPr id="4" name="Content Placeholder 3">
            <a:extLst>
              <a:ext uri="{FF2B5EF4-FFF2-40B4-BE49-F238E27FC236}">
                <a16:creationId xmlns:a16="http://schemas.microsoft.com/office/drawing/2014/main" id="{07E1AB0D-A694-4F4C-A83F-59D68AFC4180}"/>
              </a:ext>
            </a:extLst>
          </p:cNvPr>
          <p:cNvGraphicFramePr>
            <a:graphicFrameLocks noGrp="1" noChangeAspect="1"/>
          </p:cNvGraphicFramePr>
          <p:nvPr>
            <p:ph idx="1"/>
            <p:extLst>
              <p:ext uri="{D42A27DB-BD31-4B8C-83A1-F6EECF244321}">
                <p14:modId xmlns:p14="http://schemas.microsoft.com/office/powerpoint/2010/main" val="2527174291"/>
              </p:ext>
            </p:extLst>
          </p:nvPr>
        </p:nvGraphicFramePr>
        <p:xfrm>
          <a:off x="4909507" y="957366"/>
          <a:ext cx="2680045" cy="532029"/>
        </p:xfrm>
        <a:graphic>
          <a:graphicData uri="http://schemas.openxmlformats.org/presentationml/2006/ole">
            <mc:AlternateContent xmlns:mc="http://schemas.openxmlformats.org/markup-compatibility/2006">
              <mc:Choice xmlns:v="urn:schemas-microsoft-com:vml" Requires="v">
                <p:oleObj spid="_x0000_s4098" name="Equation" r:id="rId4" imgW="863225" imgH="228501" progId="Equation.3">
                  <p:embed/>
                </p:oleObj>
              </mc:Choice>
              <mc:Fallback>
                <p:oleObj name="Equation" r:id="rId4" imgW="863225" imgH="228501" progId="Equation.3">
                  <p:embed/>
                  <p:pic>
                    <p:nvPicPr>
                      <p:cNvPr id="4" name="Content Placeholder 3">
                        <a:extLst>
                          <a:ext uri="{FF2B5EF4-FFF2-40B4-BE49-F238E27FC236}">
                            <a16:creationId xmlns:a16="http://schemas.microsoft.com/office/drawing/2014/main" id="{07E1AB0D-A694-4F4C-A83F-59D68AFC4180}"/>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9507" y="957366"/>
                        <a:ext cx="2680045" cy="5320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27D10521-4229-4B15-B625-F609599FFB4B}"/>
              </a:ext>
            </a:extLst>
          </p:cNvPr>
          <p:cNvGraphicFramePr>
            <a:graphicFrameLocks noChangeAspect="1"/>
          </p:cNvGraphicFramePr>
          <p:nvPr>
            <p:extLst>
              <p:ext uri="{D42A27DB-BD31-4B8C-83A1-F6EECF244321}">
                <p14:modId xmlns:p14="http://schemas.microsoft.com/office/powerpoint/2010/main" val="162186369"/>
              </p:ext>
            </p:extLst>
          </p:nvPr>
        </p:nvGraphicFramePr>
        <p:xfrm>
          <a:off x="3123553" y="2042963"/>
          <a:ext cx="5968911" cy="928838"/>
        </p:xfrm>
        <a:graphic>
          <a:graphicData uri="http://schemas.openxmlformats.org/presentationml/2006/ole">
            <mc:AlternateContent xmlns:mc="http://schemas.openxmlformats.org/markup-compatibility/2006">
              <mc:Choice xmlns:v="urn:schemas-microsoft-com:vml" Requires="v">
                <p:oleObj spid="_x0000_s4099" name="Equation" r:id="rId6" imgW="2082800" imgH="431800" progId="Equation.3">
                  <p:embed/>
                </p:oleObj>
              </mc:Choice>
              <mc:Fallback>
                <p:oleObj name="Equation" r:id="rId6" imgW="2082800" imgH="431800" progId="Equation.3">
                  <p:embed/>
                  <p:pic>
                    <p:nvPicPr>
                      <p:cNvPr id="5" name="Object 4">
                        <a:extLst>
                          <a:ext uri="{FF2B5EF4-FFF2-40B4-BE49-F238E27FC236}">
                            <a16:creationId xmlns:a16="http://schemas.microsoft.com/office/drawing/2014/main" id="{27D10521-4229-4B15-B625-F609599FFB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3553" y="2042963"/>
                        <a:ext cx="5968911" cy="92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4C629018-4486-45F1-9B0E-5A7C1EDF2AA7}"/>
              </a:ext>
            </a:extLst>
          </p:cNvPr>
          <p:cNvSpPr txBox="1"/>
          <p:nvPr/>
        </p:nvSpPr>
        <p:spPr>
          <a:xfrm>
            <a:off x="1015604" y="1562104"/>
            <a:ext cx="4576106" cy="430887"/>
          </a:xfrm>
          <a:prstGeom prst="rect">
            <a:avLst/>
          </a:prstGeom>
          <a:noFill/>
        </p:spPr>
        <p:txBody>
          <a:bodyPr wrap="none" rtlCol="0">
            <a:spAutoFit/>
          </a:bodyPr>
          <a:lstStyle/>
          <a:p>
            <a:pPr defTabSz="457200"/>
            <a:r>
              <a:rPr lang="en-GB" sz="2200" dirty="0">
                <a:solidFill>
                  <a:srgbClr val="000000"/>
                </a:solidFill>
              </a:rPr>
              <a:t>From the definition of the </a:t>
            </a:r>
            <a:r>
              <a:rPr lang="en-GB" sz="2200" i="1" dirty="0">
                <a:solidFill>
                  <a:srgbClr val="000000"/>
                </a:solidFill>
              </a:rPr>
              <a:t>z</a:t>
            </a:r>
            <a:r>
              <a:rPr lang="en-GB" sz="2200" dirty="0">
                <a:solidFill>
                  <a:srgbClr val="000000"/>
                </a:solidFill>
              </a:rPr>
              <a:t>-transform</a:t>
            </a:r>
          </a:p>
        </p:txBody>
      </p:sp>
      <p:sp>
        <p:nvSpPr>
          <p:cNvPr id="7" name="TextBox 6">
            <a:extLst>
              <a:ext uri="{FF2B5EF4-FFF2-40B4-BE49-F238E27FC236}">
                <a16:creationId xmlns:a16="http://schemas.microsoft.com/office/drawing/2014/main" id="{228EED33-DA60-42CA-914D-6E5DD679D385}"/>
              </a:ext>
            </a:extLst>
          </p:cNvPr>
          <p:cNvSpPr txBox="1"/>
          <p:nvPr/>
        </p:nvSpPr>
        <p:spPr>
          <a:xfrm>
            <a:off x="1015604" y="2981326"/>
            <a:ext cx="5079704" cy="369332"/>
          </a:xfrm>
          <a:prstGeom prst="rect">
            <a:avLst/>
          </a:prstGeom>
          <a:noFill/>
        </p:spPr>
        <p:txBody>
          <a:bodyPr wrap="none" rtlCol="0">
            <a:spAutoFit/>
          </a:bodyPr>
          <a:lstStyle/>
          <a:p>
            <a:pPr defTabSz="457200"/>
            <a:r>
              <a:rPr lang="en-GB" dirty="0">
                <a:solidFill>
                  <a:srgbClr val="000000"/>
                </a:solidFill>
              </a:rPr>
              <a:t>Comparing this with the Taylor series approximation</a:t>
            </a:r>
          </a:p>
        </p:txBody>
      </p:sp>
      <p:graphicFrame>
        <p:nvGraphicFramePr>
          <p:cNvPr id="8" name="Object 7">
            <a:extLst>
              <a:ext uri="{FF2B5EF4-FFF2-40B4-BE49-F238E27FC236}">
                <a16:creationId xmlns:a16="http://schemas.microsoft.com/office/drawing/2014/main" id="{8041D34C-6F82-41F1-8891-881FB1911515}"/>
              </a:ext>
            </a:extLst>
          </p:cNvPr>
          <p:cNvGraphicFramePr>
            <a:graphicFrameLocks noChangeAspect="1"/>
          </p:cNvGraphicFramePr>
          <p:nvPr>
            <p:extLst>
              <p:ext uri="{D42A27DB-BD31-4B8C-83A1-F6EECF244321}">
                <p14:modId xmlns:p14="http://schemas.microsoft.com/office/powerpoint/2010/main" val="2663565894"/>
              </p:ext>
            </p:extLst>
          </p:nvPr>
        </p:nvGraphicFramePr>
        <p:xfrm>
          <a:off x="3297630" y="3448051"/>
          <a:ext cx="2234327" cy="838200"/>
        </p:xfrm>
        <a:graphic>
          <a:graphicData uri="http://schemas.openxmlformats.org/presentationml/2006/ole">
            <mc:AlternateContent xmlns:mc="http://schemas.openxmlformats.org/markup-compatibility/2006">
              <mc:Choice xmlns:v="urn:schemas-microsoft-com:vml" Requires="v">
                <p:oleObj spid="_x0000_s4100" name="Equation" r:id="rId8" imgW="863225" imgH="431613" progId="Equation.3">
                  <p:embed/>
                </p:oleObj>
              </mc:Choice>
              <mc:Fallback>
                <p:oleObj name="Equation" r:id="rId8" imgW="863225" imgH="431613" progId="Equation.3">
                  <p:embed/>
                  <p:pic>
                    <p:nvPicPr>
                      <p:cNvPr id="8" name="Object 7">
                        <a:extLst>
                          <a:ext uri="{FF2B5EF4-FFF2-40B4-BE49-F238E27FC236}">
                            <a16:creationId xmlns:a16="http://schemas.microsoft.com/office/drawing/2014/main" id="{8041D34C-6F82-41F1-8891-881FB19115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7630" y="3448051"/>
                        <a:ext cx="2234327"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1AD96E80-53A9-40F4-B88E-9473E158319D}"/>
              </a:ext>
            </a:extLst>
          </p:cNvPr>
          <p:cNvSpPr txBox="1"/>
          <p:nvPr/>
        </p:nvSpPr>
        <p:spPr>
          <a:xfrm>
            <a:off x="5891355" y="3636409"/>
            <a:ext cx="522191" cy="369332"/>
          </a:xfrm>
          <a:prstGeom prst="rect">
            <a:avLst/>
          </a:prstGeom>
          <a:noFill/>
        </p:spPr>
        <p:txBody>
          <a:bodyPr wrap="none" rtlCol="0">
            <a:spAutoFit/>
          </a:bodyPr>
          <a:lstStyle/>
          <a:p>
            <a:pPr defTabSz="457200"/>
            <a:r>
              <a:rPr lang="en-GB" dirty="0">
                <a:solidFill>
                  <a:srgbClr val="000000"/>
                </a:solidFill>
              </a:rPr>
              <a:t>for </a:t>
            </a:r>
          </a:p>
        </p:txBody>
      </p:sp>
      <p:graphicFrame>
        <p:nvGraphicFramePr>
          <p:cNvPr id="10" name="Object 9">
            <a:extLst>
              <a:ext uri="{FF2B5EF4-FFF2-40B4-BE49-F238E27FC236}">
                <a16:creationId xmlns:a16="http://schemas.microsoft.com/office/drawing/2014/main" id="{B0EB8233-551E-45D3-B22A-552FA87E0385}"/>
              </a:ext>
            </a:extLst>
          </p:cNvPr>
          <p:cNvGraphicFramePr>
            <a:graphicFrameLocks noChangeAspect="1"/>
          </p:cNvGraphicFramePr>
          <p:nvPr>
            <p:extLst>
              <p:ext uri="{D42A27DB-BD31-4B8C-83A1-F6EECF244321}">
                <p14:modId xmlns:p14="http://schemas.microsoft.com/office/powerpoint/2010/main" val="823929389"/>
              </p:ext>
            </p:extLst>
          </p:nvPr>
        </p:nvGraphicFramePr>
        <p:xfrm>
          <a:off x="6741077" y="3632407"/>
          <a:ext cx="896979" cy="473902"/>
        </p:xfrm>
        <a:graphic>
          <a:graphicData uri="http://schemas.openxmlformats.org/presentationml/2006/ole">
            <mc:AlternateContent xmlns:mc="http://schemas.openxmlformats.org/markup-compatibility/2006">
              <mc:Choice xmlns:v="urn:schemas-microsoft-com:vml" Requires="v">
                <p:oleObj spid="_x0000_s4101" name="Equation" r:id="rId10" imgW="393480" imgH="253800" progId="Equation.3">
                  <p:embed/>
                </p:oleObj>
              </mc:Choice>
              <mc:Fallback>
                <p:oleObj name="Equation" r:id="rId10" imgW="393480" imgH="253800" progId="Equation.3">
                  <p:embed/>
                  <p:pic>
                    <p:nvPicPr>
                      <p:cNvPr id="10" name="Object 9">
                        <a:extLst>
                          <a:ext uri="{FF2B5EF4-FFF2-40B4-BE49-F238E27FC236}">
                            <a16:creationId xmlns:a16="http://schemas.microsoft.com/office/drawing/2014/main" id="{B0EB8233-551E-45D3-B22A-552FA87E038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1077" y="3632407"/>
                        <a:ext cx="896979" cy="4739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a:extLst>
              <a:ext uri="{FF2B5EF4-FFF2-40B4-BE49-F238E27FC236}">
                <a16:creationId xmlns:a16="http://schemas.microsoft.com/office/drawing/2014/main" id="{D7D7C9C3-B29B-40F8-A40E-D69C44204F31}"/>
              </a:ext>
            </a:extLst>
          </p:cNvPr>
          <p:cNvSpPr txBox="1"/>
          <p:nvPr/>
        </p:nvSpPr>
        <p:spPr>
          <a:xfrm>
            <a:off x="1015605" y="4659275"/>
            <a:ext cx="1454183" cy="369332"/>
          </a:xfrm>
          <a:prstGeom prst="rect">
            <a:avLst/>
          </a:prstGeom>
          <a:noFill/>
        </p:spPr>
        <p:txBody>
          <a:bodyPr wrap="none" rtlCol="0">
            <a:spAutoFit/>
          </a:bodyPr>
          <a:lstStyle/>
          <a:p>
            <a:pPr defTabSz="457200"/>
            <a:r>
              <a:rPr lang="en-GB" dirty="0">
                <a:solidFill>
                  <a:srgbClr val="000000"/>
                </a:solidFill>
              </a:rPr>
              <a:t>We can write</a:t>
            </a:r>
          </a:p>
        </p:txBody>
      </p:sp>
      <p:sp>
        <p:nvSpPr>
          <p:cNvPr id="12" name="TextBox 11">
            <a:extLst>
              <a:ext uri="{FF2B5EF4-FFF2-40B4-BE49-F238E27FC236}">
                <a16:creationId xmlns:a16="http://schemas.microsoft.com/office/drawing/2014/main" id="{1F25A4A8-FB8A-490B-A925-3C46F683611E}"/>
              </a:ext>
            </a:extLst>
          </p:cNvPr>
          <p:cNvSpPr txBox="1"/>
          <p:nvPr/>
        </p:nvSpPr>
        <p:spPr>
          <a:xfrm>
            <a:off x="6893379" y="4659275"/>
            <a:ext cx="458079" cy="369332"/>
          </a:xfrm>
          <a:prstGeom prst="rect">
            <a:avLst/>
          </a:prstGeom>
          <a:noFill/>
        </p:spPr>
        <p:txBody>
          <a:bodyPr wrap="none" rtlCol="0">
            <a:spAutoFit/>
          </a:bodyPr>
          <a:lstStyle/>
          <a:p>
            <a:pPr defTabSz="457200"/>
            <a:r>
              <a:rPr lang="en-GB" dirty="0">
                <a:solidFill>
                  <a:srgbClr val="000000"/>
                </a:solidFill>
              </a:rPr>
              <a:t>for</a:t>
            </a:r>
          </a:p>
        </p:txBody>
      </p:sp>
      <p:graphicFrame>
        <p:nvGraphicFramePr>
          <p:cNvPr id="13" name="Object 12">
            <a:extLst>
              <a:ext uri="{FF2B5EF4-FFF2-40B4-BE49-F238E27FC236}">
                <a16:creationId xmlns:a16="http://schemas.microsoft.com/office/drawing/2014/main" id="{C0534190-2C85-4E07-86E9-98873B057A6E}"/>
              </a:ext>
            </a:extLst>
          </p:cNvPr>
          <p:cNvGraphicFramePr>
            <a:graphicFrameLocks noChangeAspect="1"/>
          </p:cNvGraphicFramePr>
          <p:nvPr>
            <p:extLst>
              <p:ext uri="{D42A27DB-BD31-4B8C-83A1-F6EECF244321}">
                <p14:modId xmlns:p14="http://schemas.microsoft.com/office/powerpoint/2010/main" val="1878087293"/>
              </p:ext>
            </p:extLst>
          </p:nvPr>
        </p:nvGraphicFramePr>
        <p:xfrm>
          <a:off x="2666576" y="4495800"/>
          <a:ext cx="3794588" cy="781050"/>
        </p:xfrm>
        <a:graphic>
          <a:graphicData uri="http://schemas.openxmlformats.org/presentationml/2006/ole">
            <mc:AlternateContent xmlns:mc="http://schemas.openxmlformats.org/markup-compatibility/2006">
              <mc:Choice xmlns:v="urn:schemas-microsoft-com:vml" Requires="v">
                <p:oleObj spid="_x0000_s4102" name="Equation" r:id="rId12" imgW="1435100" imgH="393700" progId="Equation.3">
                  <p:embed/>
                </p:oleObj>
              </mc:Choice>
              <mc:Fallback>
                <p:oleObj name="Equation" r:id="rId12" imgW="1435100" imgH="393700" progId="Equation.3">
                  <p:embed/>
                  <p:pic>
                    <p:nvPicPr>
                      <p:cNvPr id="13" name="Object 12">
                        <a:extLst>
                          <a:ext uri="{FF2B5EF4-FFF2-40B4-BE49-F238E27FC236}">
                            <a16:creationId xmlns:a16="http://schemas.microsoft.com/office/drawing/2014/main" id="{C0534190-2C85-4E07-86E9-98873B057A6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66576" y="4495800"/>
                        <a:ext cx="3794588"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a:extLst>
              <a:ext uri="{FF2B5EF4-FFF2-40B4-BE49-F238E27FC236}">
                <a16:creationId xmlns:a16="http://schemas.microsoft.com/office/drawing/2014/main" id="{8187F963-184F-453C-9E4E-EBD4EC639AFB}"/>
              </a:ext>
            </a:extLst>
          </p:cNvPr>
          <p:cNvGraphicFramePr>
            <a:graphicFrameLocks noChangeAspect="1"/>
          </p:cNvGraphicFramePr>
          <p:nvPr>
            <p:extLst>
              <p:ext uri="{D42A27DB-BD31-4B8C-83A1-F6EECF244321}">
                <p14:modId xmlns:p14="http://schemas.microsoft.com/office/powerpoint/2010/main" val="4148943863"/>
              </p:ext>
            </p:extLst>
          </p:nvPr>
        </p:nvGraphicFramePr>
        <p:xfrm>
          <a:off x="7626389" y="4574860"/>
          <a:ext cx="1254694" cy="538162"/>
        </p:xfrm>
        <a:graphic>
          <a:graphicData uri="http://schemas.openxmlformats.org/presentationml/2006/ole">
            <mc:AlternateContent xmlns:mc="http://schemas.openxmlformats.org/markup-compatibility/2006">
              <mc:Choice xmlns:v="urn:schemas-microsoft-com:vml" Requires="v">
                <p:oleObj spid="_x0000_s4103" name="Equation" r:id="rId14" imgW="444114" imgH="253780" progId="Equation.3">
                  <p:embed/>
                </p:oleObj>
              </mc:Choice>
              <mc:Fallback>
                <p:oleObj name="Equation" r:id="rId14" imgW="444114" imgH="253780" progId="Equation.3">
                  <p:embed/>
                  <p:pic>
                    <p:nvPicPr>
                      <p:cNvPr id="14" name="Object 13">
                        <a:extLst>
                          <a:ext uri="{FF2B5EF4-FFF2-40B4-BE49-F238E27FC236}">
                            <a16:creationId xmlns:a16="http://schemas.microsoft.com/office/drawing/2014/main" id="{8187F963-184F-453C-9E4E-EBD4EC639AF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6389" y="4574860"/>
                        <a:ext cx="1254694" cy="53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a:extLst>
              <a:ext uri="{FF2B5EF4-FFF2-40B4-BE49-F238E27FC236}">
                <a16:creationId xmlns:a16="http://schemas.microsoft.com/office/drawing/2014/main" id="{0A107419-B75F-44D4-B953-33A8B746B5D9}"/>
              </a:ext>
            </a:extLst>
          </p:cNvPr>
          <p:cNvSpPr txBox="1"/>
          <p:nvPr/>
        </p:nvSpPr>
        <p:spPr>
          <a:xfrm>
            <a:off x="549966" y="5581651"/>
            <a:ext cx="8992841" cy="646331"/>
          </a:xfrm>
          <a:prstGeom prst="rect">
            <a:avLst/>
          </a:prstGeom>
          <a:noFill/>
        </p:spPr>
        <p:txBody>
          <a:bodyPr wrap="square" rtlCol="0">
            <a:spAutoFit/>
          </a:bodyPr>
          <a:lstStyle/>
          <a:p>
            <a:pPr defTabSz="457200"/>
            <a:r>
              <a:rPr lang="en-GB" dirty="0">
                <a:solidFill>
                  <a:srgbClr val="000000"/>
                </a:solidFill>
              </a:rPr>
              <a:t>There is a range of values of </a:t>
            </a:r>
            <a:r>
              <a:rPr lang="en-GB" i="1" dirty="0">
                <a:solidFill>
                  <a:srgbClr val="000000"/>
                </a:solidFill>
              </a:rPr>
              <a:t>z , a region of convergence,</a:t>
            </a:r>
            <a:r>
              <a:rPr lang="en-GB" dirty="0">
                <a:solidFill>
                  <a:srgbClr val="000000"/>
                </a:solidFill>
              </a:rPr>
              <a:t> for which </a:t>
            </a:r>
            <a:r>
              <a:rPr lang="en-GB" i="1" dirty="0">
                <a:solidFill>
                  <a:srgbClr val="000000"/>
                </a:solidFill>
              </a:rPr>
              <a:t>X(z)</a:t>
            </a:r>
            <a:r>
              <a:rPr lang="en-GB" dirty="0">
                <a:solidFill>
                  <a:srgbClr val="000000"/>
                </a:solidFill>
              </a:rPr>
              <a:t> is </a:t>
            </a:r>
            <a:r>
              <a:rPr lang="en-GB" i="1" dirty="0">
                <a:solidFill>
                  <a:srgbClr val="000000"/>
                </a:solidFill>
              </a:rPr>
              <a:t>absolutely summable</a:t>
            </a:r>
            <a:r>
              <a:rPr lang="en-GB" dirty="0">
                <a:solidFill>
                  <a:srgbClr val="000000"/>
                </a:solidFill>
              </a:rPr>
              <a:t>, i.e. ,                              .   </a:t>
            </a:r>
          </a:p>
        </p:txBody>
      </p:sp>
      <p:graphicFrame>
        <p:nvGraphicFramePr>
          <p:cNvPr id="16" name="Object 15">
            <a:extLst>
              <a:ext uri="{FF2B5EF4-FFF2-40B4-BE49-F238E27FC236}">
                <a16:creationId xmlns:a16="http://schemas.microsoft.com/office/drawing/2014/main" id="{3848BD48-4ADC-484C-B52C-E571CE5F8866}"/>
              </a:ext>
            </a:extLst>
          </p:cNvPr>
          <p:cNvGraphicFramePr>
            <a:graphicFrameLocks noChangeAspect="1"/>
          </p:cNvGraphicFramePr>
          <p:nvPr>
            <p:extLst>
              <p:ext uri="{D42A27DB-BD31-4B8C-83A1-F6EECF244321}">
                <p14:modId xmlns:p14="http://schemas.microsoft.com/office/powerpoint/2010/main" val="2504082925"/>
              </p:ext>
            </p:extLst>
          </p:nvPr>
        </p:nvGraphicFramePr>
        <p:xfrm>
          <a:off x="1169872" y="5829894"/>
          <a:ext cx="1496704" cy="431910"/>
        </p:xfrm>
        <a:graphic>
          <a:graphicData uri="http://schemas.openxmlformats.org/presentationml/2006/ole">
            <mc:AlternateContent xmlns:mc="http://schemas.openxmlformats.org/markup-compatibility/2006">
              <mc:Choice xmlns:v="urn:schemas-microsoft-com:vml" Requires="v">
                <p:oleObj spid="_x0000_s4104" name="Equation" r:id="rId16" imgW="660113" imgH="253890" progId="Equation.3">
                  <p:embed/>
                </p:oleObj>
              </mc:Choice>
              <mc:Fallback>
                <p:oleObj name="Equation" r:id="rId16" imgW="660113" imgH="253890" progId="Equation.3">
                  <p:embed/>
                  <p:pic>
                    <p:nvPicPr>
                      <p:cNvPr id="16" name="Object 15">
                        <a:extLst>
                          <a:ext uri="{FF2B5EF4-FFF2-40B4-BE49-F238E27FC236}">
                            <a16:creationId xmlns:a16="http://schemas.microsoft.com/office/drawing/2014/main" id="{3848BD48-4ADC-484C-B52C-E571CE5F886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69872" y="5829894"/>
                        <a:ext cx="1496704" cy="4319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7291475"/>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2855</Words>
  <Application>Microsoft Office PowerPoint</Application>
  <PresentationFormat>Widescreen</PresentationFormat>
  <Paragraphs>210</Paragraphs>
  <Slides>28</Slides>
  <Notes>28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Cambria Math</vt:lpstr>
      <vt:lpstr>Times New Roman</vt:lpstr>
      <vt:lpstr>Wingdings</vt:lpstr>
      <vt:lpstr>Arm_PPT_Public</vt:lpstr>
      <vt:lpstr>Equation</vt:lpstr>
      <vt:lpstr>Time and Frequency Domains z-transform</vt:lpstr>
      <vt:lpstr>Why Introduce the z-Transform?</vt:lpstr>
      <vt:lpstr>What Is the z-Transform?</vt:lpstr>
      <vt:lpstr>Uses of the Laplace Transform</vt:lpstr>
      <vt:lpstr>Uses of the z-Transform</vt:lpstr>
      <vt:lpstr>Definition of the z-Transform</vt:lpstr>
      <vt:lpstr>z-Transform and Fourier Transform</vt:lpstr>
      <vt:lpstr>z-Transform and DTFT</vt:lpstr>
      <vt:lpstr>z-Transform of an Exponential Function</vt:lpstr>
      <vt:lpstr>z-Transform of an Exponential Function</vt:lpstr>
      <vt:lpstr>z-Transform of an Exponential Function</vt:lpstr>
      <vt:lpstr>Poles and Zeros of a z-Transform</vt:lpstr>
      <vt:lpstr>Regions of Convergence</vt:lpstr>
      <vt:lpstr>ROC Properties</vt:lpstr>
      <vt:lpstr>ROC Properties</vt:lpstr>
      <vt:lpstr>ROC Properties</vt:lpstr>
      <vt:lpstr>ROC Properties</vt:lpstr>
      <vt:lpstr>ROCs and Poles and Zeros</vt:lpstr>
      <vt:lpstr>ROC and the Unit Circle</vt:lpstr>
      <vt:lpstr>ROC and the Unit Circle</vt:lpstr>
      <vt:lpstr>ROC and the Unit Circle</vt:lpstr>
      <vt:lpstr>Properties of the z-Transform</vt:lpstr>
      <vt:lpstr>Properties of the z-Transform</vt:lpstr>
      <vt:lpstr>Properties of the z-Transform</vt:lpstr>
      <vt:lpstr>Properties of the z-Transform</vt:lpstr>
      <vt:lpstr>Properties of the z-Transform</vt:lpstr>
      <vt:lpstr>Properties of the z-Transform</vt:lpstr>
      <vt:lpstr>Inverse z-Transform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2020-01-21T15:42:00Z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